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61.xml" ContentType="application/vnd.openxmlformats-officedocument.presentationml.notesSlide+xml"/>
  <Override PartName="/ppt/notesSlides/notesSlide63.xml" ContentType="application/vnd.openxmlformats-officedocument.presentationml.notesSlide+xml"/>
  <Override PartName="/ppt/notesSlides/notesSlide60.xml" ContentType="application/vnd.openxmlformats-officedocument.presentationml.notesSlide+xml"/>
  <Override PartName="/ppt/notesSlides/notesSlide62.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18.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Metadata/LabelInfo.xml" ContentType="application/vnd.ms-office.classificationlabels+xml"/>
  <Override PartName="/ppt/revisionInfo.xml" ContentType="application/vnd.ms-powerpoint.revisioninfo+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openxmlformats.org/officeDocument/2006/relationships/custom-properties" Target="docProps/custom.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Lst>
  <p:notesMasterIdLst>
    <p:notesMasterId r:id="rId81"/>
  </p:notesMasterIdLst>
  <p:sldIdLst>
    <p:sldId id="256" r:id="rId2"/>
    <p:sldId id="419" r:id="rId3"/>
    <p:sldId id="364" r:id="rId4"/>
    <p:sldId id="260" r:id="rId5"/>
    <p:sldId id="365" r:id="rId6"/>
    <p:sldId id="418" r:id="rId7"/>
    <p:sldId id="500" r:id="rId8"/>
    <p:sldId id="368" r:id="rId9"/>
    <p:sldId id="369" r:id="rId10"/>
    <p:sldId id="454" r:id="rId11"/>
    <p:sldId id="362" r:id="rId12"/>
    <p:sldId id="422" r:id="rId13"/>
    <p:sldId id="423" r:id="rId14"/>
    <p:sldId id="451" r:id="rId15"/>
    <p:sldId id="344" r:id="rId16"/>
    <p:sldId id="425" r:id="rId17"/>
    <p:sldId id="452" r:id="rId18"/>
    <p:sldId id="358" r:id="rId19"/>
    <p:sldId id="263" r:id="rId20"/>
    <p:sldId id="438" r:id="rId21"/>
    <p:sldId id="493" r:id="rId22"/>
    <p:sldId id="427" r:id="rId23"/>
    <p:sldId id="494" r:id="rId24"/>
    <p:sldId id="429" r:id="rId25"/>
    <p:sldId id="430" r:id="rId26"/>
    <p:sldId id="321" r:id="rId27"/>
    <p:sldId id="432" r:id="rId28"/>
    <p:sldId id="435" r:id="rId29"/>
    <p:sldId id="456" r:id="rId30"/>
    <p:sldId id="457" r:id="rId31"/>
    <p:sldId id="436" r:id="rId32"/>
    <p:sldId id="437" r:id="rId33"/>
    <p:sldId id="465" r:id="rId34"/>
    <p:sldId id="313" r:id="rId35"/>
    <p:sldId id="496" r:id="rId36"/>
    <p:sldId id="484" r:id="rId37"/>
    <p:sldId id="485" r:id="rId38"/>
    <p:sldId id="350" r:id="rId39"/>
    <p:sldId id="440" r:id="rId40"/>
    <p:sldId id="442" r:id="rId41"/>
    <p:sldId id="450" r:id="rId42"/>
    <p:sldId id="447" r:id="rId43"/>
    <p:sldId id="443" r:id="rId44"/>
    <p:sldId id="463" r:id="rId45"/>
    <p:sldId id="462" r:id="rId46"/>
    <p:sldId id="498" r:id="rId47"/>
    <p:sldId id="495" r:id="rId48"/>
    <p:sldId id="352" r:id="rId49"/>
    <p:sldId id="464" r:id="rId50"/>
    <p:sldId id="501" r:id="rId51"/>
    <p:sldId id="502" r:id="rId52"/>
    <p:sldId id="483" r:id="rId53"/>
    <p:sldId id="468" r:id="rId54"/>
    <p:sldId id="487" r:id="rId55"/>
    <p:sldId id="471" r:id="rId56"/>
    <p:sldId id="470" r:id="rId57"/>
    <p:sldId id="499" r:id="rId58"/>
    <p:sldId id="486" r:id="rId59"/>
    <p:sldId id="473" r:id="rId60"/>
    <p:sldId id="505" r:id="rId61"/>
    <p:sldId id="478" r:id="rId62"/>
    <p:sldId id="479" r:id="rId63"/>
    <p:sldId id="489" r:id="rId64"/>
    <p:sldId id="490" r:id="rId65"/>
    <p:sldId id="482" r:id="rId66"/>
    <p:sldId id="397" r:id="rId67"/>
    <p:sldId id="329" r:id="rId68"/>
    <p:sldId id="459" r:id="rId69"/>
    <p:sldId id="399" r:id="rId70"/>
    <p:sldId id="504" r:id="rId71"/>
    <p:sldId id="398" r:id="rId72"/>
    <p:sldId id="506" r:id="rId73"/>
    <p:sldId id="507" r:id="rId74"/>
    <p:sldId id="508" r:id="rId75"/>
    <p:sldId id="509" r:id="rId76"/>
    <p:sldId id="510" r:id="rId77"/>
    <p:sldId id="503" r:id="rId78"/>
    <p:sldId id="290" r:id="rId79"/>
    <p:sldId id="466" r:id="rId80"/>
  </p:sldIdLst>
  <p:sldSz cx="9144000" cy="5143500" type="screen16x9"/>
  <p:notesSz cx="6858000" cy="9144000"/>
  <p:embeddedFontLst>
    <p:embeddedFont>
      <p:font typeface="Bebas Neue" panose="020B0606020202050201" pitchFamily="34" charset="0"/>
      <p:regular r:id="rId82"/>
    </p:embeddedFont>
    <p:embeddedFont>
      <p:font typeface="Georgia" panose="02040502050405020303" pitchFamily="18" charset="0"/>
      <p:regular r:id="rId83"/>
      <p:bold r:id="rId84"/>
      <p:italic r:id="rId85"/>
      <p:boldItalic r:id="rId86"/>
    </p:embeddedFont>
    <p:embeddedFont>
      <p:font typeface="helvetica" panose="020B0604020202020204" pitchFamily="34" charset="0"/>
      <p:regular r:id="rId87"/>
      <p:bold r:id="rId88"/>
      <p:italic r:id="rId89"/>
      <p:boldItalic r:id="rId90"/>
    </p:embeddedFont>
    <p:embeddedFont>
      <p:font typeface="Lato" panose="020F0502020204030203" pitchFamily="34" charset="0"/>
      <p:regular r:id="rId91"/>
      <p:bold r:id="rId92"/>
      <p:italic r:id="rId93"/>
      <p:boldItalic r:id="rId94"/>
    </p:embeddedFont>
    <p:embeddedFont>
      <p:font typeface="Noto Sans" panose="020B0502040504020204" pitchFamily="34" charset="0"/>
      <p:regular r:id="rId95"/>
      <p:bold r:id="rId96"/>
      <p:italic r:id="rId97"/>
      <p:boldItalic r:id="rId98"/>
    </p:embeddedFont>
    <p:embeddedFont>
      <p:font typeface="Nunito" pitchFamily="2" charset="0"/>
      <p:regular r:id="rId99"/>
      <p:bold r:id="rId100"/>
      <p:italic r:id="rId101"/>
      <p:boldItalic r:id="rId10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24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0B0C86-449B-4BEB-9008-0FA69180CB07}" v="392" dt="2025-09-09T13:20:25.216"/>
    <p1510:client id="{5C624410-CB8E-1940-86C1-646278DA27CC}" v="678" dt="2025-09-09T04:47:28.599"/>
  </p1510:revLst>
</p1510:revInfo>
</file>

<file path=ppt/tableStyles.xml><?xml version="1.0" encoding="utf-8"?>
<a:tblStyleLst xmlns:a="http://schemas.openxmlformats.org/drawingml/2006/main" def="{62668B7E-37AE-47E6-983D-1CF6503A6877}">
  <a:tblStyle styleId="{62668B7E-37AE-47E6-983D-1CF6503A687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3" d="100"/>
          <a:sy n="133" d="100"/>
        </p:scale>
        <p:origin x="378" y="138"/>
      </p:cViewPr>
      <p:guideLst>
        <p:guide orient="horz" pos="324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3.fntdata"/><Relationship Id="rId89" Type="http://schemas.openxmlformats.org/officeDocument/2006/relationships/font" Target="fonts/font8.fntdata"/><Relationship Id="rId16" Type="http://schemas.openxmlformats.org/officeDocument/2006/relationships/slide" Target="slides/slide15.xml"/><Relationship Id="rId107" Type="http://schemas.microsoft.com/office/2015/10/relationships/revisionInfo" Target="revisionInfo.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21.fntdata"/><Relationship Id="rId5" Type="http://schemas.openxmlformats.org/officeDocument/2006/relationships/slide" Target="slides/slide4.xml"/><Relationship Id="rId90" Type="http://schemas.openxmlformats.org/officeDocument/2006/relationships/font" Target="fonts/font9.fntdata"/><Relationship Id="rId95" Type="http://schemas.openxmlformats.org/officeDocument/2006/relationships/font" Target="fonts/font14.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font" Target="fonts/font4.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108" Type="http://schemas.openxmlformats.org/officeDocument/2006/relationships/customXml" Target="../customXml/item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font" Target="fonts/font10.fntdata"/><Relationship Id="rId96"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font" Target="fonts/font5.fntdata"/><Relationship Id="rId94" Type="http://schemas.openxmlformats.org/officeDocument/2006/relationships/font" Target="fonts/font13.fntdata"/><Relationship Id="rId99" Type="http://schemas.openxmlformats.org/officeDocument/2006/relationships/font" Target="fonts/font18.fntdata"/><Relationship Id="rId101" Type="http://schemas.openxmlformats.org/officeDocument/2006/relationships/font" Target="fonts/font20.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customXml" Target="../customXml/item2.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6.fntdata"/><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1.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6.fntdata"/><Relationship Id="rId110" Type="http://schemas.openxmlformats.org/officeDocument/2006/relationships/customXml" Target="../customXml/item3.xml"/><Relationship Id="rId61" Type="http://schemas.openxmlformats.org/officeDocument/2006/relationships/slide" Target="slides/slide60.xml"/><Relationship Id="rId82" Type="http://schemas.openxmlformats.org/officeDocument/2006/relationships/font" Target="fonts/font1.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19.fntdata"/><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12.fntdata"/><Relationship Id="rId98" Type="http://schemas.openxmlformats.org/officeDocument/2006/relationships/font" Target="fonts/font17.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font" Target="fonts/font2.fntdata"/><Relationship Id="rId88"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143" name="Google Shape;14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ad3f739784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252" name="Google Shape;252;gad3f739784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200" b="0" i="0" u="none" strike="noStrike" cap="none">
                <a:solidFill>
                  <a:schemeClr val="tx1"/>
                </a:solidFill>
                <a:effectLst/>
                <a:highlight>
                  <a:srgbClr val="FFFFFF"/>
                </a:highlight>
                <a:latin typeface="-apple-system"/>
                <a:ea typeface="Calibri" panose="020F0502020204030204" pitchFamily="34" charset="0"/>
                <a:cs typeface="Arial"/>
                <a:sym typeface="Arial"/>
              </a:rPr>
              <a:t>CD3 </a:t>
            </a:r>
            <a:r>
              <a:rPr lang="en-US" sz="3200" b="0" i="0" u="none" strike="noStrike" cap="none">
                <a:solidFill>
                  <a:schemeClr val="tx1"/>
                </a:solidFill>
                <a:effectLst/>
                <a:highlight>
                  <a:srgbClr val="FFFFFF"/>
                </a:highlight>
                <a:latin typeface="-apple-system"/>
                <a:cs typeface="Arial"/>
                <a:sym typeface="Arial"/>
              </a:rPr>
              <a:t>is a protein complex and T cell co-receptor involved in activating both cytotoxic T cells (CD8+ naive T cells) and T helper cells (CD4+ naive T cells). The CD3-T cell receptor (TCR) provides the “first signal” that initiates T cell activation and determines the specificity of the immune response</a:t>
            </a:r>
          </a:p>
          <a:p>
            <a:pPr marL="0" lvl="0" indent="0" algn="l" rtl="0">
              <a:spcBef>
                <a:spcPts val="0"/>
              </a:spcBef>
              <a:spcAft>
                <a:spcPts val="0"/>
              </a:spcAft>
              <a:buNone/>
            </a:pPr>
            <a:endParaRPr lang="en-US" sz="3200" b="0" i="0" u="none" strike="noStrike" cap="none">
              <a:solidFill>
                <a:schemeClr val="tx1"/>
              </a:solidFill>
              <a:effectLst/>
              <a:highlight>
                <a:srgbClr val="FFFFFF"/>
              </a:highlight>
              <a:latin typeface="-apple-system"/>
              <a:cs typeface="Arial"/>
              <a:sym typeface="Arial"/>
            </a:endParaRPr>
          </a:p>
          <a:p>
            <a:pPr marL="0" lvl="0" indent="0" algn="l" rtl="0">
              <a:spcBef>
                <a:spcPts val="0"/>
              </a:spcBef>
              <a:spcAft>
                <a:spcPts val="0"/>
              </a:spcAft>
              <a:buNone/>
            </a:pPr>
            <a:r>
              <a:rPr lang="en-US" sz="3200" b="0" i="0" u="none" strike="noStrike" cap="none">
                <a:solidFill>
                  <a:schemeClr val="tx1"/>
                </a:solidFill>
                <a:effectLst/>
                <a:highlight>
                  <a:srgbClr val="FFFFFF"/>
                </a:highlight>
                <a:latin typeface="-apple-system"/>
                <a:cs typeface="Arial"/>
                <a:sym typeface="Arial"/>
              </a:rPr>
              <a:t>CD20</a:t>
            </a:r>
          </a:p>
          <a:p>
            <a:pPr marL="0" lvl="0" indent="0" algn="l" rtl="0">
              <a:spcBef>
                <a:spcPts val="0"/>
              </a:spcBef>
              <a:spcAft>
                <a:spcPts val="0"/>
              </a:spcAft>
              <a:buNone/>
            </a:pPr>
            <a:endParaRPr lang="en-US" sz="3200" b="0" i="0" u="none" strike="noStrike" cap="none">
              <a:solidFill>
                <a:schemeClr val="tx1"/>
              </a:solidFill>
              <a:effectLst/>
              <a:highlight>
                <a:srgbClr val="FFFFFF"/>
              </a:highlight>
              <a:latin typeface="-apple-system"/>
              <a:cs typeface="Arial"/>
              <a:sym typeface="Arial"/>
            </a:endParaRPr>
          </a:p>
          <a:p>
            <a:pPr marL="0" lvl="0" indent="0" algn="l" rtl="0">
              <a:spcBef>
                <a:spcPts val="0"/>
              </a:spcBef>
              <a:spcAft>
                <a:spcPts val="0"/>
              </a:spcAft>
              <a:buNone/>
            </a:pPr>
            <a:r>
              <a:rPr lang="en-US" sz="3200" b="0" i="0" u="none" strike="noStrike" cap="none">
                <a:solidFill>
                  <a:schemeClr val="tx1"/>
                </a:solidFill>
                <a:effectLst/>
                <a:highlight>
                  <a:srgbClr val="FFFFFF"/>
                </a:highlight>
                <a:latin typeface="-apple-system"/>
                <a:ea typeface="Times New Roman" panose="02020603050405020304" pitchFamily="18" charset="0"/>
                <a:cs typeface="Arial"/>
                <a:sym typeface="Arial"/>
              </a:rPr>
              <a:t>delta-like ligand 3 (DLL3) is aberrantly expressed on the surface of up to 85% of SCLC cells and minimally expressed in normal tissues, making it a compelling therapeutic target. In vitro SCLC models have indicated a role for DLL3 in promoting tumor growth, migration, and invasion</a:t>
            </a:r>
            <a:endParaRPr lang="en-US" sz="3200" b="0" i="0" u="none" strike="noStrike" cap="none">
              <a:solidFill>
                <a:schemeClr val="tx1"/>
              </a:solidFill>
              <a:effectLst/>
              <a:highlight>
                <a:srgbClr val="FFFFFF"/>
              </a:highlight>
              <a:latin typeface="-apple-system"/>
              <a:cs typeface="Arial"/>
              <a:sym typeface="Arial"/>
            </a:endParaRPr>
          </a:p>
          <a:p>
            <a:pPr marL="0" lvl="0" indent="0" algn="l" rtl="0">
              <a:spcBef>
                <a:spcPts val="0"/>
              </a:spcBef>
              <a:spcAft>
                <a:spcPts val="0"/>
              </a:spcAft>
              <a:buNone/>
            </a:pPr>
            <a:endParaRPr lang="en-US">
              <a:solidFill>
                <a:schemeClr val="tx1"/>
              </a:solidFill>
              <a:effectLst/>
            </a:endParaRPr>
          </a:p>
        </p:txBody>
      </p:sp>
    </p:spTree>
    <p:extLst>
      <p:ext uri="{BB962C8B-B14F-4D97-AF65-F5344CB8AC3E}">
        <p14:creationId xmlns:p14="http://schemas.microsoft.com/office/powerpoint/2010/main" val="37953489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ad3f739784_0_154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483" name="Google Shape;483;gad3f739784_0_154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a:spcBef>
                <a:spcPts val="0"/>
              </a:spcBef>
              <a:spcAft>
                <a:spcPts val="0"/>
              </a:spcAft>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804192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ad3f739784_0_155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161" name="Google Shape;161;gad3f739784_0_155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85750" lvl="0" indent="-285750" algn="l" rtl="0">
              <a:spcBef>
                <a:spcPts val="0"/>
              </a:spcBef>
              <a:spcAft>
                <a:spcPts val="0"/>
              </a:spcAft>
            </a:pPr>
            <a:r>
              <a:rPr lang="en-US" sz="1800">
                <a:solidFill>
                  <a:schemeClr val="tx1"/>
                </a:solidFill>
                <a:effectLst/>
                <a:latin typeface="Aptos" panose="020B0004020202020204" pitchFamily="34" charset="0"/>
                <a:ea typeface="Aptos" panose="020B0004020202020204" pitchFamily="34" charset="0"/>
                <a:cs typeface="Times New Roman" panose="02020603050405020304" pitchFamily="18" charset="0"/>
              </a:rPr>
              <a:t>CRS mostly occurs after treatments activate the immune system like CAR T-cell therapy, monoclonal antibodies, and some forms of immunotherapy</a:t>
            </a:r>
          </a:p>
          <a:p>
            <a:pPr marL="285750" lvl="0" indent="-285750" algn="l" rtl="0">
              <a:spcBef>
                <a:spcPts val="0"/>
              </a:spcBef>
              <a:spcAft>
                <a:spcPts val="0"/>
              </a:spcAft>
            </a:pPr>
            <a:r>
              <a:rPr lang="en-US" sz="1800">
                <a:solidFill>
                  <a:schemeClr val="tx1"/>
                </a:solidFill>
                <a:effectLst/>
                <a:latin typeface="Aptos" panose="020B0004020202020204" pitchFamily="34" charset="0"/>
                <a:ea typeface="Aptos" panose="020B0004020202020204" pitchFamily="34" charset="0"/>
                <a:cs typeface="Times New Roman" panose="02020603050405020304" pitchFamily="18" charset="0"/>
              </a:rPr>
              <a:t>CRS typically occurs within hours to a few days after treatment. The severity and timing can vary based on the therapy used and the individual's response</a:t>
            </a:r>
          </a:p>
          <a:p>
            <a:pPr marL="0" lvl="0" indent="0" algn="l" rtl="0">
              <a:spcBef>
                <a:spcPts val="0"/>
              </a:spcBef>
              <a:spcAft>
                <a:spcPts val="0"/>
              </a:spcAft>
              <a:buNone/>
            </a:pPr>
            <a:endParaRPr lang="en-US" sz="18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0" lvl="0" indent="0" algn="l" rtl="0">
              <a:spcBef>
                <a:spcPts val="0"/>
              </a:spcBef>
              <a:spcAft>
                <a:spcPts val="0"/>
              </a:spcAft>
              <a:buNone/>
            </a:pPr>
            <a:r>
              <a:rPr lang="en-US" sz="1800">
                <a:solidFill>
                  <a:schemeClr val="tx1"/>
                </a:solidFill>
                <a:latin typeface="Lato" panose="020F0502020204030203" pitchFamily="34" charset="0"/>
                <a:ea typeface="Lato" panose="020F0502020204030203" pitchFamily="34" charset="0"/>
                <a:cs typeface="Lato" panose="020F0502020204030203" pitchFamily="34" charset="0"/>
              </a:rPr>
              <a:t>fever, fatigue, headache, myalgia, nausea, hypotension, tachycardia, dyspnea, elevated LFTs. In severe cases, organ dysfunction develops</a:t>
            </a:r>
            <a:endParaRPr lang="en-US" sz="18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0" lvl="0" indent="0" algn="l" rtl="0">
              <a:spcBef>
                <a:spcPts val="0"/>
              </a:spcBef>
              <a:spcAft>
                <a:spcPts val="0"/>
              </a:spcAft>
              <a:buNone/>
            </a:pPr>
            <a:endParaRPr lang="en-US" sz="1800">
              <a:solidFill>
                <a:schemeClr val="tx1"/>
              </a:solidFill>
              <a:effectLst/>
              <a:latin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7357272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ad3f739784_0_155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155" name="Google Shape;155;gad3f739784_0_155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1">
                <a:solidFill>
                  <a:schemeClr val="tx1"/>
                </a:solidFill>
                <a:highlight>
                  <a:srgbClr val="FFFFFF"/>
                </a:highlight>
                <a:latin typeface="Noto Sans"/>
                <a:cs typeface="Noto Sans"/>
              </a:rPr>
              <a:t>SBP &lt; 90, O2 &lt; 90</a:t>
            </a:r>
          </a:p>
          <a:p>
            <a:pPr algn="l"/>
            <a:r>
              <a:rPr lang="en-US" b="1" i="0">
                <a:solidFill>
                  <a:schemeClr val="tx1"/>
                </a:solidFill>
                <a:effectLst/>
                <a:highlight>
                  <a:srgbClr val="FFFFFF"/>
                </a:highlight>
                <a:latin typeface="Noto Sans"/>
                <a:cs typeface="Noto Sans"/>
              </a:rPr>
              <a:t>Grade 1</a:t>
            </a:r>
            <a:r>
              <a:rPr lang="en-US" b="0" i="0">
                <a:solidFill>
                  <a:schemeClr val="tx1"/>
                </a:solidFill>
                <a:effectLst/>
                <a:highlight>
                  <a:srgbClr val="FFFFFF"/>
                </a:highlight>
                <a:latin typeface="Noto Sans"/>
                <a:cs typeface="Noto Sans"/>
              </a:rPr>
              <a:t> – Fever and no hypotension and no hypoxia.</a:t>
            </a:r>
            <a:endParaRPr lang="en-US">
              <a:latin typeface="Noto Sans"/>
              <a:cs typeface="Noto Sans"/>
            </a:endParaRPr>
          </a:p>
          <a:p>
            <a:pPr algn="l"/>
            <a:r>
              <a:rPr lang="en-US" b="1" i="0">
                <a:solidFill>
                  <a:schemeClr val="tx1"/>
                </a:solidFill>
                <a:effectLst/>
                <a:highlight>
                  <a:srgbClr val="FFFFFF"/>
                </a:highlight>
                <a:latin typeface="Noto Sans" panose="020B0502040504020204" pitchFamily="34" charset="0"/>
              </a:rPr>
              <a:t>Grade 2</a:t>
            </a:r>
            <a:r>
              <a:rPr lang="en-US" b="0" i="0">
                <a:solidFill>
                  <a:schemeClr val="tx1"/>
                </a:solidFill>
                <a:effectLst/>
                <a:highlight>
                  <a:srgbClr val="FFFFFF"/>
                </a:highlight>
                <a:latin typeface="Noto Sans" panose="020B0502040504020204" pitchFamily="34" charset="0"/>
              </a:rPr>
              <a:t> – Fever plus hypotension that does not require vasopressors and/or hypoxia that requires low-flow nasal cannula (≤6 L/minute or blow-by oxygenation)</a:t>
            </a:r>
          </a:p>
          <a:p>
            <a:pPr algn="l"/>
            <a:r>
              <a:rPr lang="en-US" b="1" i="0">
                <a:solidFill>
                  <a:schemeClr val="tx1"/>
                </a:solidFill>
                <a:effectLst/>
                <a:highlight>
                  <a:srgbClr val="FFFFFF"/>
                </a:highlight>
                <a:latin typeface="Noto Sans" panose="020B0502040504020204" pitchFamily="34" charset="0"/>
              </a:rPr>
              <a:t>Grade 3</a:t>
            </a:r>
            <a:r>
              <a:rPr lang="en-US" b="0" i="0">
                <a:solidFill>
                  <a:schemeClr val="tx1"/>
                </a:solidFill>
                <a:effectLst/>
                <a:highlight>
                  <a:srgbClr val="FFFFFF"/>
                </a:highlight>
                <a:latin typeface="Noto Sans" panose="020B0502040504020204" pitchFamily="34" charset="0"/>
              </a:rPr>
              <a:t> – Fever plus hypotension that requires one vasopressor (with or without </a:t>
            </a:r>
            <a:r>
              <a:rPr lang="en-US" b="0" i="0" u="none" strike="noStrike">
                <a:solidFill>
                  <a:schemeClr val="tx1"/>
                </a:solidFill>
                <a:effectLst/>
                <a:highlight>
                  <a:srgbClr val="FFFFFF"/>
                </a:highlight>
                <a:latin typeface="Noto Sans" panose="020B0502040504020204" pitchFamily="34" charset="0"/>
              </a:rPr>
              <a:t>vasopressin</a:t>
            </a:r>
            <a:r>
              <a:rPr lang="en-US" b="0" i="0">
                <a:solidFill>
                  <a:schemeClr val="tx1"/>
                </a:solidFill>
                <a:effectLst/>
                <a:highlight>
                  <a:srgbClr val="FFFFFF"/>
                </a:highlight>
                <a:latin typeface="Noto Sans" panose="020B0502040504020204" pitchFamily="34" charset="0"/>
              </a:rPr>
              <a:t>) and/or hypoxia requiring high-flow nasal cannula (≥6 L/minute), facemask, non-rebreather mask, or Venturi mask that is not attributable to any other cause.</a:t>
            </a:r>
          </a:p>
          <a:p>
            <a:pPr algn="l"/>
            <a:r>
              <a:rPr lang="en-US" b="1" i="0">
                <a:solidFill>
                  <a:schemeClr val="tx1"/>
                </a:solidFill>
                <a:effectLst/>
                <a:highlight>
                  <a:srgbClr val="FFFFFF"/>
                </a:highlight>
                <a:latin typeface="Noto Sans" panose="020B0502040504020204" pitchFamily="34" charset="0"/>
              </a:rPr>
              <a:t>Grade 4</a:t>
            </a:r>
            <a:r>
              <a:rPr lang="en-US" b="0" i="0">
                <a:solidFill>
                  <a:schemeClr val="tx1"/>
                </a:solidFill>
                <a:effectLst/>
                <a:highlight>
                  <a:srgbClr val="FFFFFF"/>
                </a:highlight>
                <a:latin typeface="Noto Sans" panose="020B0502040504020204" pitchFamily="34" charset="0"/>
              </a:rPr>
              <a:t> – Fever plus hypotension that requires multiple vasopressors (excluding </a:t>
            </a:r>
            <a:r>
              <a:rPr lang="en-US" b="0" i="0" u="none" strike="noStrike">
                <a:solidFill>
                  <a:schemeClr val="tx1"/>
                </a:solidFill>
                <a:effectLst/>
                <a:highlight>
                  <a:srgbClr val="FFFFFF"/>
                </a:highlight>
                <a:latin typeface="Noto Sans" panose="020B0502040504020204" pitchFamily="34" charset="0"/>
              </a:rPr>
              <a:t>vasopressin</a:t>
            </a:r>
            <a:r>
              <a:rPr lang="en-US" b="0" i="0">
                <a:solidFill>
                  <a:schemeClr val="tx1"/>
                </a:solidFill>
                <a:effectLst/>
                <a:highlight>
                  <a:srgbClr val="FFFFFF"/>
                </a:highlight>
                <a:latin typeface="Noto Sans" panose="020B0502040504020204" pitchFamily="34" charset="0"/>
              </a:rPr>
              <a:t>) and/or hypoxia requiring positive pressure</a:t>
            </a:r>
          </a:p>
          <a:p>
            <a:pPr marL="158750" indent="0" algn="l">
              <a:spcAft>
                <a:spcPts val="600"/>
              </a:spcAft>
              <a:buNone/>
            </a:pPr>
            <a:endParaRPr lang="en-US">
              <a:solidFill>
                <a:schemeClr val="tx1"/>
              </a:solidFill>
            </a:endParaRPr>
          </a:p>
        </p:txBody>
      </p:sp>
    </p:spTree>
    <p:extLst>
      <p:ext uri="{BB962C8B-B14F-4D97-AF65-F5344CB8AC3E}">
        <p14:creationId xmlns:p14="http://schemas.microsoft.com/office/powerpoint/2010/main" val="1433919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lstStyle/>
          <a:p>
            <a:pPr marL="120650" lvl="0" indent="0" algn="l">
              <a:spcAft>
                <a:spcPts val="600"/>
              </a:spcAft>
              <a:buClr>
                <a:schemeClr val="accent6"/>
              </a:buClr>
              <a:buNone/>
            </a:pPr>
            <a:r>
              <a:rPr lang="en-US">
                <a:solidFill>
                  <a:schemeClr val="tx1"/>
                </a:solidFill>
                <a:latin typeface="Lato" panose="020F0502020204030203" pitchFamily="34" charset="0"/>
                <a:ea typeface="Lato" panose="020F0502020204030203" pitchFamily="34" charset="0"/>
                <a:cs typeface="Lato" panose="020F0502020204030203" pitchFamily="34" charset="0"/>
              </a:rPr>
              <a:t>Treatment includes supportive care and targeted therapies based on CRS grading</a:t>
            </a:r>
          </a:p>
          <a:p>
            <a:pPr marL="406400" marR="0" lvl="0" indent="-285750" algn="l" defTabSz="914400" rtl="0" eaLnBrk="1" fontAlgn="auto" latinLnBrk="0" hangingPunct="1">
              <a:lnSpc>
                <a:spcPct val="100000"/>
              </a:lnSpc>
              <a:spcBef>
                <a:spcPts val="0"/>
              </a:spcBef>
              <a:spcAft>
                <a:spcPts val="600"/>
              </a:spcAft>
              <a:buClr>
                <a:schemeClr val="accent6"/>
              </a:buClr>
              <a:buSzPts val="1100"/>
              <a:buFont typeface="Arial" panose="020B0604020202020204" pitchFamily="34" charset="0"/>
              <a:buChar char="•"/>
              <a:tabLst/>
              <a:defRPr/>
            </a:pPr>
            <a:r>
              <a:rPr lang="en-US">
                <a:solidFill>
                  <a:schemeClr val="tx1"/>
                </a:solidFill>
                <a:latin typeface="Lato" panose="020F0502020204030203" pitchFamily="34" charset="0"/>
                <a:ea typeface="Lato" panose="020F0502020204030203" pitchFamily="34" charset="0"/>
                <a:cs typeface="Lato" panose="020F0502020204030203" pitchFamily="34" charset="0"/>
              </a:rPr>
              <a:t>Consult REMS program for the specific agent for specific aspects of management</a:t>
            </a:r>
          </a:p>
          <a:p>
            <a:pPr marL="406400" indent="-285750" algn="l">
              <a:spcAft>
                <a:spcPts val="600"/>
              </a:spcAft>
              <a:buClr>
                <a:schemeClr val="accent6"/>
              </a:buClr>
              <a:buFont typeface="Arial" panose="020B0604020202020204" pitchFamily="34" charset="0"/>
              <a:buChar char="•"/>
            </a:pPr>
            <a:r>
              <a:rPr lang="en-US">
                <a:solidFill>
                  <a:schemeClr val="tx1"/>
                </a:solidFill>
                <a:latin typeface="Lato" panose="020F0502020204030203" pitchFamily="34" charset="0"/>
                <a:ea typeface="Lato" panose="020F0502020204030203" pitchFamily="34" charset="0"/>
                <a:cs typeface="Lato" panose="020F0502020204030203" pitchFamily="34" charset="0"/>
              </a:rPr>
              <a:t>Supportive care: antipyretics, IV fluids, oxygen, vasopressors, ventilation</a:t>
            </a:r>
          </a:p>
          <a:p>
            <a:pPr marL="406400" indent="-285750" algn="l">
              <a:spcAft>
                <a:spcPts val="600"/>
              </a:spcAft>
              <a:buClr>
                <a:schemeClr val="accent6"/>
              </a:buClr>
              <a:buFont typeface="Arial" panose="020B0604020202020204" pitchFamily="34" charset="0"/>
              <a:buChar char="•"/>
            </a:pPr>
            <a:r>
              <a:rPr lang="en-US">
                <a:solidFill>
                  <a:schemeClr val="tx1"/>
                </a:solidFill>
                <a:latin typeface="Lato" panose="020F0502020204030203" pitchFamily="34" charset="0"/>
                <a:ea typeface="Lato" panose="020F0502020204030203" pitchFamily="34" charset="0"/>
                <a:cs typeface="Lato" panose="020F0502020204030203" pitchFamily="34" charset="0"/>
              </a:rPr>
              <a:t>Targeted therapies: tocilizumab, corticosteroids, </a:t>
            </a:r>
            <a:r>
              <a:rPr lang="en-US" sz="1100">
                <a:solidFill>
                  <a:schemeClr val="tx1"/>
                </a:solidFill>
                <a:effectLst/>
                <a:latin typeface="Lato" panose="020F0502020204030203" pitchFamily="34" charset="0"/>
                <a:ea typeface="Lato" panose="020F0502020204030203" pitchFamily="34" charset="0"/>
                <a:cs typeface="Lato" panose="020F0502020204030203" pitchFamily="34" charset="0"/>
              </a:rPr>
              <a:t>anakinra</a:t>
            </a:r>
            <a:endParaRPr lang="en-US">
              <a:solidFill>
                <a:schemeClr val="tx1"/>
              </a:solidFill>
              <a:latin typeface="Lato" panose="020F0502020204030203" pitchFamily="34" charset="0"/>
              <a:ea typeface="Lato" panose="020F0502020204030203" pitchFamily="34" charset="0"/>
              <a:cs typeface="Lato" panose="020F0502020204030203" pitchFamily="34" charset="0"/>
            </a:endParaRPr>
          </a:p>
          <a:p>
            <a:pPr marL="406400" indent="-285750" algn="l">
              <a:spcAft>
                <a:spcPts val="600"/>
              </a:spcAft>
              <a:buClr>
                <a:schemeClr val="accent6"/>
              </a:buClr>
              <a:buFont typeface="Arial" panose="020B0604020202020204" pitchFamily="34" charset="0"/>
              <a:buChar char="•"/>
            </a:pPr>
            <a:r>
              <a:rPr lang="en-US">
                <a:solidFill>
                  <a:schemeClr val="tx1"/>
                </a:solidFill>
                <a:latin typeface="Lato" panose="020F0502020204030203" pitchFamily="34" charset="0"/>
                <a:ea typeface="Lato" panose="020F0502020204030203" pitchFamily="34" charset="0"/>
                <a:cs typeface="Lato" panose="020F0502020204030203" pitchFamily="34" charset="0"/>
              </a:rPr>
              <a:t>Tocilizumab (IL-6 receptor antagonist): 8 mg/kg (max: 800 mg) in 100 mL NS</a:t>
            </a:r>
          </a:p>
          <a:p>
            <a:pPr marL="863600" lvl="1" indent="-285750" algn="l">
              <a:spcAft>
                <a:spcPts val="600"/>
              </a:spcAft>
              <a:buClr>
                <a:schemeClr val="accent6"/>
              </a:buClr>
              <a:buFont typeface="Courier New" panose="02070309020205020404" pitchFamily="49" charset="0"/>
              <a:buChar char="o"/>
            </a:pPr>
            <a:r>
              <a:rPr lang="en-US">
                <a:solidFill>
                  <a:schemeClr val="tx1"/>
                </a:solidFill>
                <a:latin typeface="Lato" panose="020F0502020204030203" pitchFamily="34" charset="0"/>
                <a:ea typeface="Lato" panose="020F0502020204030203" pitchFamily="34" charset="0"/>
                <a:cs typeface="Lato" panose="020F0502020204030203" pitchFamily="34" charset="0"/>
              </a:rPr>
              <a:t>Given over 1 hour, up to 4 doses, 8 hours between</a:t>
            </a:r>
          </a:p>
          <a:p>
            <a:pPr marL="406400" marR="0" lvl="0" indent="-285750" algn="l" defTabSz="914400" rtl="0" eaLnBrk="1" fontAlgn="auto" latinLnBrk="0" hangingPunct="1">
              <a:lnSpc>
                <a:spcPct val="100000"/>
              </a:lnSpc>
              <a:spcBef>
                <a:spcPts val="0"/>
              </a:spcBef>
              <a:spcAft>
                <a:spcPts val="600"/>
              </a:spcAft>
              <a:buClr>
                <a:schemeClr val="accent6"/>
              </a:buClr>
              <a:buSzPts val="1100"/>
              <a:buFont typeface="Courier New" panose="02070309020205020404" pitchFamily="49" charset="0"/>
              <a:buChar char="o"/>
              <a:tabLst/>
              <a:defRPr/>
            </a:pPr>
            <a:r>
              <a:rPr lang="en-US" sz="1100" b="0" i="0">
                <a:solidFill>
                  <a:schemeClr val="tx1"/>
                </a:solidFill>
                <a:effectLst/>
                <a:highlight>
                  <a:srgbClr val="FFFFFF"/>
                </a:highlight>
                <a:latin typeface="Noto Sans" panose="020B0502040504020204" pitchFamily="34" charset="0"/>
              </a:rPr>
              <a:t> Glucocorticoid doses are </a:t>
            </a:r>
            <a:r>
              <a:rPr lang="en-US" sz="1100" b="0" i="0" u="none" strike="noStrike">
                <a:solidFill>
                  <a:schemeClr val="tx1"/>
                </a:solidFill>
                <a:effectLst/>
                <a:highlight>
                  <a:srgbClr val="FFFFFF"/>
                </a:highlight>
                <a:latin typeface="Noto Sans" panose="020B0502040504020204" pitchFamily="34" charset="0"/>
              </a:rPr>
              <a:t>hydrocortisone</a:t>
            </a:r>
            <a:r>
              <a:rPr lang="en-US" sz="1100" b="0" i="0">
                <a:solidFill>
                  <a:schemeClr val="tx1"/>
                </a:solidFill>
                <a:effectLst/>
                <a:highlight>
                  <a:srgbClr val="FFFFFF"/>
                </a:highlight>
                <a:latin typeface="Noto Sans" panose="020B0502040504020204" pitchFamily="34" charset="0"/>
              </a:rPr>
              <a:t> 100 mg every eight hours, </a:t>
            </a:r>
            <a:r>
              <a:rPr lang="en-US" sz="1100" b="0" i="0" u="none" strike="noStrike">
                <a:solidFill>
                  <a:schemeClr val="tx1"/>
                </a:solidFill>
                <a:effectLst/>
                <a:highlight>
                  <a:srgbClr val="FFFFFF"/>
                </a:highlight>
                <a:latin typeface="Noto Sans" panose="020B0502040504020204" pitchFamily="34" charset="0"/>
              </a:rPr>
              <a:t>dexamethasone</a:t>
            </a:r>
            <a:r>
              <a:rPr lang="en-US" sz="1100" b="0" i="0">
                <a:solidFill>
                  <a:schemeClr val="tx1"/>
                </a:solidFill>
                <a:effectLst/>
                <a:highlight>
                  <a:srgbClr val="FFFFFF"/>
                </a:highlight>
                <a:latin typeface="Noto Sans" panose="020B0502040504020204" pitchFamily="34" charset="0"/>
              </a:rPr>
              <a:t> 10 mg up to four times daily, or </a:t>
            </a:r>
            <a:r>
              <a:rPr lang="en-US" sz="1100" b="0" i="0" u="none" strike="noStrike">
                <a:solidFill>
                  <a:schemeClr val="tx1"/>
                </a:solidFill>
                <a:effectLst/>
                <a:highlight>
                  <a:srgbClr val="FFFFFF"/>
                </a:highlight>
                <a:latin typeface="Noto Sans" panose="020B0502040504020204" pitchFamily="34" charset="0"/>
              </a:rPr>
              <a:t>methylprednisolone</a:t>
            </a:r>
            <a:r>
              <a:rPr lang="en-US" sz="1100" b="0" i="0">
                <a:solidFill>
                  <a:schemeClr val="tx1"/>
                </a:solidFill>
                <a:effectLst/>
                <a:highlight>
                  <a:srgbClr val="FFFFFF"/>
                </a:highlight>
                <a:latin typeface="Noto Sans" panose="020B0502040504020204" pitchFamily="34" charset="0"/>
              </a:rPr>
              <a:t> 1 mg/kg/day</a:t>
            </a:r>
            <a:endParaRPr lang="en-US" sz="1100">
              <a:solidFill>
                <a:schemeClr val="tx1"/>
              </a:solidFill>
              <a:effectLst/>
              <a:latin typeface="Lato" panose="020F0502020204030203" pitchFamily="34" charset="0"/>
              <a:ea typeface="Lato" panose="020F0502020204030203" pitchFamily="34" charset="0"/>
              <a:cs typeface="Lato" panose="020F0502020204030203" pitchFamily="34" charset="0"/>
            </a:endParaRPr>
          </a:p>
          <a:p>
            <a:pPr marL="406400" lvl="0" indent="-285750" algn="l">
              <a:spcAft>
                <a:spcPts val="600"/>
              </a:spcAft>
              <a:buClr>
                <a:schemeClr val="accent6"/>
              </a:buClr>
              <a:buFont typeface="Courier New" panose="02070309020205020404" pitchFamily="49" charset="0"/>
              <a:buChar char="o"/>
            </a:pPr>
            <a:r>
              <a:rPr lang="en-US" sz="1100">
                <a:solidFill>
                  <a:schemeClr val="tx1"/>
                </a:solidFill>
                <a:effectLst/>
                <a:latin typeface="Lato" panose="020F0502020204030203" pitchFamily="34" charset="0"/>
                <a:ea typeface="Lato" panose="020F0502020204030203" pitchFamily="34" charset="0"/>
                <a:cs typeface="Lato" panose="020F0502020204030203" pitchFamily="34" charset="0"/>
              </a:rPr>
              <a:t>Anakinra (</a:t>
            </a:r>
            <a:r>
              <a:rPr lang="en-US">
                <a:solidFill>
                  <a:schemeClr val="tx1"/>
                </a:solidFill>
                <a:latin typeface="Lato" panose="020F0502020204030203" pitchFamily="34" charset="0"/>
                <a:ea typeface="Lato" panose="020F0502020204030203" pitchFamily="34" charset="0"/>
                <a:cs typeface="Lato" panose="020F0502020204030203" pitchFamily="34" charset="0"/>
              </a:rPr>
              <a:t>IL-1 receptor antagonist)</a:t>
            </a:r>
          </a:p>
          <a:p>
            <a:endParaRPr lang="en-US">
              <a:solidFill>
                <a:schemeClr val="tx1"/>
              </a:solidFill>
            </a:endParaRPr>
          </a:p>
        </p:txBody>
      </p:sp>
    </p:spTree>
    <p:extLst>
      <p:ext uri="{BB962C8B-B14F-4D97-AF65-F5344CB8AC3E}">
        <p14:creationId xmlns:p14="http://schemas.microsoft.com/office/powerpoint/2010/main" val="25062682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ad3f739784_0_153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259" name="Google Shape;259;gad3f739784_0_153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42900" marR="0" lvl="0" indent="-342900">
              <a:spcBef>
                <a:spcPts val="0"/>
              </a:spcBef>
              <a:spcAft>
                <a:spcPts val="0"/>
              </a:spcAft>
              <a:buFont typeface="Symbol" pitchFamily="2" charset="2"/>
              <a:buChar char=""/>
            </a:pPr>
            <a:r>
              <a:rPr lang="en-US" sz="3200" b="0" i="0">
                <a:solidFill>
                  <a:schemeClr val="tx1"/>
                </a:solidFill>
                <a:effectLst/>
                <a:highlight>
                  <a:srgbClr val="FFFFFF"/>
                </a:highlight>
                <a:latin typeface="Noto Sans" panose="020B0502040504020204" pitchFamily="34" charset="0"/>
              </a:rPr>
              <a:t>Clinical presentation of ICANS ranges from mild alterations in the level of consciousness to varying degrees of neurologic dysfunction</a:t>
            </a:r>
            <a:endParaRPr lang="en-US" sz="18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065024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lstStyle/>
          <a:p>
            <a:pPr marL="158750" indent="0">
              <a:buNone/>
            </a:pPr>
            <a:r>
              <a:rPr lang="en-US" b="0" i="0">
                <a:solidFill>
                  <a:schemeClr val="tx1"/>
                </a:solidFill>
                <a:effectLst/>
                <a:highlight>
                  <a:srgbClr val="FFFFFF"/>
                </a:highlight>
                <a:latin typeface="Helvetica" panose="020B0604020202020204" pitchFamily="34" charset="0"/>
              </a:rPr>
              <a:t>ICANS grade is determined by the most severe event (ICE score, level of consciousness, seizure, motor findings, raised ICP/cerebral edema)</a:t>
            </a:r>
          </a:p>
          <a:p>
            <a:r>
              <a:rPr lang="en-US" b="0" i="0">
                <a:solidFill>
                  <a:schemeClr val="tx1"/>
                </a:solidFill>
                <a:effectLst/>
                <a:highlight>
                  <a:srgbClr val="FFFFFF"/>
                </a:highlight>
                <a:latin typeface="Helvetica" panose="020B0604020202020204" pitchFamily="34" charset="0"/>
              </a:rPr>
              <a:t> ICE adds a command-following assessment</a:t>
            </a:r>
          </a:p>
          <a:p>
            <a:r>
              <a:rPr lang="en-US" b="0" i="0">
                <a:solidFill>
                  <a:schemeClr val="tx1"/>
                </a:solidFill>
                <a:effectLst/>
                <a:highlight>
                  <a:srgbClr val="FFFFFF"/>
                </a:highlight>
                <a:latin typeface="Helvetica" panose="020B0604020202020204" pitchFamily="34" charset="0"/>
              </a:rPr>
              <a:t>Cushing triad: </a:t>
            </a:r>
            <a:r>
              <a:rPr lang="en-US" b="0" i="0">
                <a:solidFill>
                  <a:schemeClr val="tx1"/>
                </a:solidFill>
                <a:effectLst/>
                <a:highlight>
                  <a:srgbClr val="FFFFFF"/>
                </a:highlight>
                <a:latin typeface="Nunito" pitchFamily="2" charset="0"/>
              </a:rPr>
              <a:t>bradycardia, irregular respirations, and a widened pulse pressure due to increased ICP</a:t>
            </a:r>
          </a:p>
        </p:txBody>
      </p:sp>
    </p:spTree>
    <p:extLst>
      <p:ext uri="{BB962C8B-B14F-4D97-AF65-F5344CB8AC3E}">
        <p14:creationId xmlns:p14="http://schemas.microsoft.com/office/powerpoint/2010/main" val="38594218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lstStyle/>
          <a:p>
            <a:pPr marL="120650" lvl="0" indent="0" algn="l">
              <a:spcAft>
                <a:spcPts val="600"/>
              </a:spcAft>
              <a:buClr>
                <a:schemeClr val="accent6"/>
              </a:buClr>
              <a:buNone/>
            </a:pPr>
            <a:r>
              <a:rPr lang="en-US">
                <a:solidFill>
                  <a:schemeClr val="tx1"/>
                </a:solidFill>
                <a:latin typeface="Lato" panose="020F0502020204030203" pitchFamily="34" charset="0"/>
                <a:ea typeface="Lato" panose="020F0502020204030203" pitchFamily="34" charset="0"/>
                <a:cs typeface="Lato" panose="020F0502020204030203" pitchFamily="34" charset="0"/>
              </a:rPr>
              <a:t>Treatment are based on ICANS grading and center around steroid therapy. Majority of these patients will be admitted to the ICU</a:t>
            </a:r>
          </a:p>
          <a:p>
            <a:pPr marL="406400" indent="-285750" algn="l">
              <a:spcAft>
                <a:spcPts val="600"/>
              </a:spcAft>
              <a:buClr>
                <a:schemeClr val="accent6"/>
              </a:buClr>
              <a:buFont typeface="Arial" panose="020B0604020202020204" pitchFamily="34" charset="0"/>
              <a:buChar char="•"/>
            </a:pPr>
            <a:r>
              <a:rPr lang="en-US">
                <a:solidFill>
                  <a:schemeClr val="tx1"/>
                </a:solidFill>
                <a:latin typeface="Lato" panose="020F0502020204030203" pitchFamily="34" charset="0"/>
                <a:ea typeface="Lato" panose="020F0502020204030203" pitchFamily="34" charset="0"/>
                <a:cs typeface="Lato" panose="020F0502020204030203" pitchFamily="34" charset="0"/>
              </a:rPr>
              <a:t>Corticosteroids to reduce inflammation and stabilize the BBB</a:t>
            </a:r>
          </a:p>
          <a:p>
            <a:pPr marL="406400" indent="-285750" algn="l">
              <a:spcAft>
                <a:spcPts val="600"/>
              </a:spcAft>
              <a:buClr>
                <a:schemeClr val="accent6"/>
              </a:buClr>
              <a:buFont typeface="Arial" panose="020B0604020202020204" pitchFamily="34" charset="0"/>
              <a:buChar char="•"/>
            </a:pPr>
            <a:r>
              <a:rPr lang="en-US">
                <a:solidFill>
                  <a:schemeClr val="tx1"/>
                </a:solidFill>
                <a:latin typeface="Lato" panose="020F0502020204030203" pitchFamily="34" charset="0"/>
                <a:ea typeface="Lato" panose="020F0502020204030203" pitchFamily="34" charset="0"/>
                <a:cs typeface="Lato" panose="020F0502020204030203" pitchFamily="34" charset="0"/>
              </a:rPr>
              <a:t>Tocilizumab to manage CRS that can precede or occur with ICANS</a:t>
            </a:r>
          </a:p>
          <a:p>
            <a:pPr marL="406400" indent="-285750" algn="l">
              <a:spcAft>
                <a:spcPts val="600"/>
              </a:spcAft>
              <a:buClr>
                <a:schemeClr val="accent6"/>
              </a:buClr>
              <a:buFont typeface="Arial" panose="020B0604020202020204" pitchFamily="34" charset="0"/>
              <a:buChar char="•"/>
            </a:pPr>
            <a:r>
              <a:rPr lang="en-US">
                <a:solidFill>
                  <a:schemeClr val="tx1"/>
                </a:solidFill>
                <a:latin typeface="Lato" panose="020F0502020204030203" pitchFamily="34" charset="0"/>
                <a:ea typeface="Lato" panose="020F0502020204030203" pitchFamily="34" charset="0"/>
                <a:cs typeface="Lato" panose="020F0502020204030203" pitchFamily="34" charset="0"/>
              </a:rPr>
              <a:t>Anti-seizure medications: prophylactically or therapeutically to manage/prevent seizures</a:t>
            </a:r>
          </a:p>
          <a:p>
            <a:pPr marL="406400" indent="-285750" algn="l">
              <a:spcAft>
                <a:spcPts val="600"/>
              </a:spcAft>
              <a:buClr>
                <a:schemeClr val="accent6"/>
              </a:buClr>
              <a:buFont typeface="Arial" panose="020B0604020202020204" pitchFamily="34" charset="0"/>
              <a:buChar char="•"/>
            </a:pPr>
            <a:r>
              <a:rPr lang="en-US">
                <a:solidFill>
                  <a:schemeClr val="tx1"/>
                </a:solidFill>
                <a:latin typeface="Lato" panose="020F0502020204030203" pitchFamily="34" charset="0"/>
                <a:ea typeface="Lato" panose="020F0502020204030203" pitchFamily="34" charset="0"/>
                <a:cs typeface="Lato" panose="020F0502020204030203" pitchFamily="34" charset="0"/>
              </a:rPr>
              <a:t>Consult REMS program for the specific agent for specific aspects of management</a:t>
            </a:r>
          </a:p>
          <a:p>
            <a:pPr marL="406400" indent="-285750" algn="l">
              <a:spcAft>
                <a:spcPts val="600"/>
              </a:spcAft>
              <a:buClr>
                <a:schemeClr val="accent6"/>
              </a:buClr>
              <a:buFont typeface="Arial" panose="020B0604020202020204" pitchFamily="34" charset="0"/>
              <a:buChar char="•"/>
            </a:pPr>
            <a:endParaRPr lang="en-US">
              <a:solidFill>
                <a:schemeClr val="tx1"/>
              </a:solidFill>
              <a:latin typeface="Lato" panose="020F0502020204030203" pitchFamily="34" charset="0"/>
              <a:ea typeface="Lato" panose="020F0502020204030203" pitchFamily="34" charset="0"/>
              <a:cs typeface="Lato" panose="020F0502020204030203" pitchFamily="34" charset="0"/>
            </a:endParaRPr>
          </a:p>
          <a:p>
            <a:pPr marL="158750" indent="0">
              <a:buNone/>
            </a:pPr>
            <a:endParaRPr lang="en-US">
              <a:solidFill>
                <a:schemeClr val="tx1"/>
              </a:solidFill>
            </a:endParaRPr>
          </a:p>
        </p:txBody>
      </p:sp>
    </p:spTree>
    <p:extLst>
      <p:ext uri="{BB962C8B-B14F-4D97-AF65-F5344CB8AC3E}">
        <p14:creationId xmlns:p14="http://schemas.microsoft.com/office/powerpoint/2010/main" val="6010441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ad3f739784_0_154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483" name="Google Shape;483;gad3f739784_0_154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a:spcBef>
                <a:spcPts val="0"/>
              </a:spcBef>
              <a:spcAft>
                <a:spcPts val="0"/>
              </a:spcAft>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058893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ac2b423cc8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202" name="Google Shape;202;gac2b423cc8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tx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lstStyle/>
          <a:p>
            <a:endParaRPr lang="en-US">
              <a:solidFill>
                <a:schemeClr val="tx1"/>
              </a:solidFill>
            </a:endParaRPr>
          </a:p>
        </p:txBody>
      </p:sp>
    </p:spTree>
    <p:extLst>
      <p:ext uri="{BB962C8B-B14F-4D97-AF65-F5344CB8AC3E}">
        <p14:creationId xmlns:p14="http://schemas.microsoft.com/office/powerpoint/2010/main" val="17326824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ad3f739784_0_155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155" name="Google Shape;155;gad3f739784_0_155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85750" marR="0" lvl="0" indent="-285750" algn="l" rtl="0">
              <a:lnSpc>
                <a:spcPct val="100000"/>
              </a:lnSpc>
              <a:spcBef>
                <a:spcPts val="0"/>
              </a:spcBef>
              <a:spcAft>
                <a:spcPts val="0"/>
              </a:spcAft>
              <a:buClr>
                <a:srgbClr val="000000"/>
              </a:buClr>
              <a:buSzPts val="1100"/>
              <a:buFont typeface="Arial"/>
              <a:buChar char="●"/>
            </a:pPr>
            <a:endParaRPr>
              <a:solidFill>
                <a:schemeClr val="tx1"/>
              </a:solidFill>
            </a:endParaRPr>
          </a:p>
        </p:txBody>
      </p:sp>
    </p:spTree>
    <p:extLst>
      <p:ext uri="{BB962C8B-B14F-4D97-AF65-F5344CB8AC3E}">
        <p14:creationId xmlns:p14="http://schemas.microsoft.com/office/powerpoint/2010/main" val="1472487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a:extLst>
            <a:ext uri="{FF2B5EF4-FFF2-40B4-BE49-F238E27FC236}">
              <a16:creationId xmlns:a16="http://schemas.microsoft.com/office/drawing/2014/main" id="{5C3B4397-C0DA-6827-2BBC-7415CF7034CF}"/>
            </a:ext>
          </a:extLst>
        </p:cNvPr>
        <p:cNvGrpSpPr/>
        <p:nvPr/>
      </p:nvGrpSpPr>
      <p:grpSpPr>
        <a:xfrm>
          <a:off x="0" y="0"/>
          <a:ext cx="0" cy="0"/>
          <a:chOff x="0" y="0"/>
          <a:chExt cx="0" cy="0"/>
        </a:xfrm>
      </p:grpSpPr>
      <p:sp>
        <p:nvSpPr>
          <p:cNvPr id="201" name="Google Shape;201;gac2b423cc8_0_10:notes">
            <a:extLst>
              <a:ext uri="{FF2B5EF4-FFF2-40B4-BE49-F238E27FC236}">
                <a16:creationId xmlns:a16="http://schemas.microsoft.com/office/drawing/2014/main" id="{B9E6D0DC-B12D-AA85-1419-355E5B8CBB2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202" name="Google Shape;202;gac2b423cc8_0_10:notes">
            <a:extLst>
              <a:ext uri="{FF2B5EF4-FFF2-40B4-BE49-F238E27FC236}">
                <a16:creationId xmlns:a16="http://schemas.microsoft.com/office/drawing/2014/main" id="{A91C04BF-39B4-5B16-F8FD-3686D599F0A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a:solidFill>
                  <a:srgbClr val="000000"/>
                </a:solidFill>
                <a:effectLst/>
                <a:latin typeface="Arial"/>
                <a:ea typeface="Arial"/>
                <a:cs typeface="Arial"/>
                <a:sym typeface="Arial"/>
              </a:rPr>
              <a:t>Follicular lymphoma is a common indolent non-Hodgkin lymphoma with no standard of care for patients with multiple relapses or refractory disease. Epcoritamab is a novel bispecific antibody targeting CD3 (T cells) and CD20 (B cells) designed to redirect T cells to kill malignant B cells. This study aimed to evaluate the efficacy and safety of epcoritamab as a third-line or later therapy in FL.</a:t>
            </a:r>
            <a:endParaRPr>
              <a:solidFill>
                <a:schemeClr val="tx1"/>
              </a:solidFill>
            </a:endParaRPr>
          </a:p>
        </p:txBody>
      </p:sp>
    </p:spTree>
    <p:extLst>
      <p:ext uri="{BB962C8B-B14F-4D97-AF65-F5344CB8AC3E}">
        <p14:creationId xmlns:p14="http://schemas.microsoft.com/office/powerpoint/2010/main" val="37680937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ad3f739784_0_155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161" name="Google Shape;161;gad3f739784_0_155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a:solidFill>
                  <a:srgbClr val="000000"/>
                </a:solidFill>
                <a:effectLst/>
                <a:latin typeface="Arial"/>
                <a:ea typeface="Arial"/>
                <a:cs typeface="Arial"/>
                <a:sym typeface="Arial"/>
              </a:rPr>
              <a:t>88 sites across 15 countries</a:t>
            </a:r>
            <a:endParaRPr lang="en-US" sz="14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lang="en-US" sz="1800">
              <a:solidFill>
                <a:schemeClr val="tx1"/>
              </a:solidFill>
            </a:endParaRPr>
          </a:p>
          <a:p>
            <a:pPr marL="0" lvl="0" indent="0" algn="l" rtl="0">
              <a:spcBef>
                <a:spcPts val="0"/>
              </a:spcBef>
              <a:spcAft>
                <a:spcPts val="0"/>
              </a:spcAft>
              <a:buNone/>
            </a:pPr>
            <a:r>
              <a:rPr lang="en-US" sz="1800">
                <a:solidFill>
                  <a:schemeClr val="tx1"/>
                </a:solidFill>
                <a:effectLst/>
                <a:latin typeface="Georgia" panose="02040502050405020303" pitchFamily="18" charset="0"/>
                <a:cs typeface="Times New Roman" panose="02020603050405020304" pitchFamily="18" charset="0"/>
              </a:rPr>
              <a:t>Primary refractory: disease progressed during therapy or within 6 months</a:t>
            </a:r>
          </a:p>
          <a:p>
            <a:pPr marL="0" lvl="0" indent="0" algn="l" rtl="0">
              <a:spcBef>
                <a:spcPts val="0"/>
              </a:spcBef>
              <a:spcAft>
                <a:spcPts val="0"/>
              </a:spcAft>
              <a:buNone/>
            </a:pPr>
            <a:r>
              <a:rPr lang="en-US" sz="1800">
                <a:solidFill>
                  <a:schemeClr val="tx1"/>
                </a:solidFill>
                <a:effectLst/>
                <a:latin typeface="Georgia" panose="02040502050405020303" pitchFamily="18" charset="0"/>
                <a:cs typeface="Times New Roman" panose="02020603050405020304" pitchFamily="18" charset="0"/>
              </a:rPr>
              <a:t>Double refractory: refractory to both an anti-CD20 and an alkylating agent</a:t>
            </a:r>
          </a:p>
        </p:txBody>
      </p:sp>
    </p:spTree>
    <p:extLst>
      <p:ext uri="{BB962C8B-B14F-4D97-AF65-F5344CB8AC3E}">
        <p14:creationId xmlns:p14="http://schemas.microsoft.com/office/powerpoint/2010/main" val="17238751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C4C58C3E-0BD1-46F7-BFF4-454B61C653C8}"/>
            </a:ext>
          </a:extLst>
        </p:cNvPr>
        <p:cNvGrpSpPr/>
        <p:nvPr/>
      </p:nvGrpSpPr>
      <p:grpSpPr>
        <a:xfrm>
          <a:off x="0" y="0"/>
          <a:ext cx="0" cy="0"/>
          <a:chOff x="0" y="0"/>
          <a:chExt cx="0" cy="0"/>
        </a:xfrm>
      </p:grpSpPr>
      <p:sp>
        <p:nvSpPr>
          <p:cNvPr id="154" name="Google Shape;154;gad3f739784_0_15578:notes">
            <a:extLst>
              <a:ext uri="{FF2B5EF4-FFF2-40B4-BE49-F238E27FC236}">
                <a16:creationId xmlns:a16="http://schemas.microsoft.com/office/drawing/2014/main" id="{0FED84C3-C361-AB69-C9E0-7999A637343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155" name="Google Shape;155;gad3f739784_0_15578:notes">
            <a:extLst>
              <a:ext uri="{FF2B5EF4-FFF2-40B4-BE49-F238E27FC236}">
                <a16:creationId xmlns:a16="http://schemas.microsoft.com/office/drawing/2014/main" id="{C1CD226E-1CDB-BC60-F798-7FCECB43AC7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sz="1100" kern="100">
                <a:effectLst/>
                <a:latin typeface="Latos"/>
                <a:ea typeface="Calibri" panose="020F0502020204030204" pitchFamily="34" charset="0"/>
                <a:cs typeface="Times New Roman" panose="02020603050405020304" pitchFamily="18" charset="0"/>
              </a:rPr>
              <a:t>grade 1–3A</a:t>
            </a:r>
          </a:p>
          <a:p>
            <a:pPr marL="285750" marR="0" lvl="0" indent="-285750">
              <a:spcBef>
                <a:spcPts val="0"/>
              </a:spcBef>
              <a:spcAft>
                <a:spcPts val="0"/>
              </a:spcAft>
              <a:buFont typeface="Arial" panose="020B0604020202020204" pitchFamily="34" charset="0"/>
              <a:buChar char="•"/>
            </a:pPr>
            <a:r>
              <a:rPr lang="en-US" sz="1100" kern="100">
                <a:effectLst/>
                <a:latin typeface="Latos"/>
                <a:ea typeface="Calibri" panose="020F0502020204030204" pitchFamily="34" charset="0"/>
                <a:cs typeface="Times New Roman" panose="02020603050405020304" pitchFamily="18" charset="0"/>
              </a:rPr>
              <a:t>Previous Therapy: </a:t>
            </a:r>
            <a:r>
              <a:rPr lang="en-US" sz="1100" kern="100" err="1">
                <a:effectLst/>
                <a:latin typeface="Latos"/>
                <a:ea typeface="Calibri" panose="020F0502020204030204" pitchFamily="34" charset="0"/>
                <a:cs typeface="Times New Roman" panose="02020603050405020304" pitchFamily="18" charset="0"/>
              </a:rPr>
              <a:t>ncluding</a:t>
            </a:r>
            <a:r>
              <a:rPr lang="en-US" sz="1100" kern="100">
                <a:effectLst/>
                <a:latin typeface="Latos"/>
                <a:ea typeface="Calibri" panose="020F0502020204030204" pitchFamily="34" charset="0"/>
                <a:cs typeface="Times New Roman" panose="02020603050405020304" pitchFamily="18" charset="0"/>
              </a:rPr>
              <a:t> an anti-CD20 monoclonal antibody and an alkylating agent or lenalidomide)</a:t>
            </a:r>
            <a:endParaRPr lang="en-US">
              <a:solidFill>
                <a:schemeClr val="tx1"/>
              </a:solidFill>
            </a:endParaRPr>
          </a:p>
          <a:p>
            <a:pPr marL="285750" lvl="0" indent="-285750" algn="l" rtl="0">
              <a:spcBef>
                <a:spcPts val="0"/>
              </a:spcBef>
              <a:spcAft>
                <a:spcPts val="0"/>
              </a:spcAft>
            </a:pPr>
            <a:endParaRPr>
              <a:solidFill>
                <a:schemeClr val="tx1"/>
              </a:solidFill>
            </a:endParaRPr>
          </a:p>
        </p:txBody>
      </p:sp>
    </p:spTree>
    <p:extLst>
      <p:ext uri="{BB962C8B-B14F-4D97-AF65-F5344CB8AC3E}">
        <p14:creationId xmlns:p14="http://schemas.microsoft.com/office/powerpoint/2010/main" val="20844743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a:solidFill>
                <a:schemeClr val="tx1"/>
              </a:solidFill>
            </a:endParaRPr>
          </a:p>
          <a:p>
            <a:r>
              <a:rPr lang="en-US" sz="1100" b="0" i="0" u="none" strike="noStrike" cap="none">
                <a:solidFill>
                  <a:srgbClr val="000000"/>
                </a:solidFill>
                <a:effectLst/>
                <a:latin typeface="Arial"/>
                <a:ea typeface="Arial"/>
                <a:cs typeface="Arial"/>
                <a:sym typeface="Arial"/>
              </a:rPr>
              <a:t>Overall response rate was defined as the proportion of patients who reached a best overall response of partial response or complete response at any time</a:t>
            </a:r>
          </a:p>
          <a:p>
            <a:endParaRPr lang="en-US">
              <a:solidFill>
                <a:schemeClr val="tx1"/>
              </a:solidFill>
            </a:endParaRPr>
          </a:p>
        </p:txBody>
      </p:sp>
    </p:spTree>
    <p:extLst>
      <p:ext uri="{BB962C8B-B14F-4D97-AF65-F5344CB8AC3E}">
        <p14:creationId xmlns:p14="http://schemas.microsoft.com/office/powerpoint/2010/main" val="16266202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itchFamily="2" charset="2"/>
              <a:buChar char=""/>
            </a:pPr>
            <a:r>
              <a:rPr lang="en-US" sz="1100">
                <a:effectLst/>
                <a:latin typeface="Lato" panose="020F0502020204030203" pitchFamily="34" charset="0"/>
                <a:ea typeface="Lato" panose="020F0502020204030203" pitchFamily="34" charset="0"/>
                <a:cs typeface="Lato" panose="020F0502020204030203" pitchFamily="34" charset="0"/>
              </a:rPr>
              <a:t>Modified intention-to-treat population</a:t>
            </a:r>
            <a:endParaRPr lang="en-US" sz="1100">
              <a:solidFill>
                <a:schemeClr val="tx1"/>
              </a:solidFill>
              <a:effectLst/>
              <a:latin typeface="Lato" panose="020F0502020204030203" pitchFamily="34" charset="0"/>
              <a:ea typeface="Lato" panose="020F0502020204030203" pitchFamily="34" charset="0"/>
              <a:cs typeface="Lato" panose="020F0502020204030203" pitchFamily="34" charset="0"/>
            </a:endParaRPr>
          </a:p>
          <a:p>
            <a:pPr marL="342900" marR="0" lvl="0" indent="-342900">
              <a:spcBef>
                <a:spcPts val="0"/>
              </a:spcBef>
              <a:spcAft>
                <a:spcPts val="0"/>
              </a:spcAft>
              <a:buFont typeface="Symbol" pitchFamily="2" charset="2"/>
              <a:buChar char=""/>
            </a:pPr>
            <a:r>
              <a:rPr lang="en-US" sz="1100">
                <a:solidFill>
                  <a:schemeClr val="tx1"/>
                </a:solidFill>
                <a:effectLst/>
                <a:latin typeface="Lato" panose="020F0502020204030203" pitchFamily="34" charset="0"/>
                <a:ea typeface="Lato" panose="020F0502020204030203" pitchFamily="34" charset="0"/>
                <a:cs typeface="Lato" panose="020F0502020204030203" pitchFamily="34" charset="0"/>
              </a:rPr>
              <a:t>Kaplan-Meier </a:t>
            </a:r>
            <a:r>
              <a:rPr lang="en-US" sz="1100">
                <a:solidFill>
                  <a:schemeClr val="tx1"/>
                </a:solidFill>
              </a:rPr>
              <a:t>involves calculating probabilities of occurrence of the event at a certain point in time and multiplying these successive probabilities to get the final estimate</a:t>
            </a:r>
          </a:p>
          <a:p>
            <a:pPr marL="342900" marR="0" lvl="0" indent="-342900" algn="l" rtl="0">
              <a:lnSpc>
                <a:spcPct val="100000"/>
              </a:lnSpc>
              <a:spcBef>
                <a:spcPts val="0"/>
              </a:spcBef>
              <a:spcAft>
                <a:spcPts val="0"/>
              </a:spcAft>
              <a:buClr>
                <a:srgbClr val="000000"/>
              </a:buClr>
              <a:buSzPts val="1100"/>
              <a:buFont typeface="Symbol" pitchFamily="2" charset="2"/>
              <a:buChar char=""/>
            </a:pPr>
            <a:r>
              <a:rPr lang="en-US" sz="1100" b="0" i="0" u="none" strike="noStrike" cap="none">
                <a:solidFill>
                  <a:schemeClr val="tx1"/>
                </a:solidFill>
                <a:effectLst/>
                <a:latin typeface="Lato" panose="020F0502020204030203" pitchFamily="34" charset="0"/>
                <a:ea typeface="Lato" panose="020F0502020204030203" pitchFamily="34" charset="0"/>
                <a:cs typeface="Lato" panose="020F0502020204030203" pitchFamily="34" charset="0"/>
                <a:sym typeface="Arial"/>
              </a:rPr>
              <a:t>The Kaplan-Meier curve is a nonparametric method used to estimate the probability of survival past given time points. It is commonly used to analyze time-to-event data, such as the time until death or the time until a specific event occurs. The curve shows the probability that a subject will survive up to time t and is constructed by plotting the survival function against time.</a:t>
            </a:r>
          </a:p>
        </p:txBody>
      </p:sp>
    </p:spTree>
    <p:extLst>
      <p:ext uri="{BB962C8B-B14F-4D97-AF65-F5344CB8AC3E}">
        <p14:creationId xmlns:p14="http://schemas.microsoft.com/office/powerpoint/2010/main" val="14493278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ad3f739784_0_156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377" name="Google Shape;377;gad3f739784_0_156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a:solidFill>
                  <a:schemeClr val="bg1"/>
                </a:solidFill>
              </a:rPr>
              <a:t>Median follow-up: 17.4 months (IQR 9.1–20.9)</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a:solidFill>
                  <a:srgbClr val="000000"/>
                </a:solidFill>
                <a:effectLst/>
                <a:latin typeface="Arial"/>
                <a:ea typeface="Arial"/>
                <a:cs typeface="Arial"/>
                <a:sym typeface="Arial"/>
              </a:rPr>
              <a:t>CRS was reduced with the revised dosing/hydration/corticosteroid regimen in the cycle 1 optimization cohort—major advance in managing this side effect.</a:t>
            </a:r>
            <a:endParaRPr lang="en-US" sz="1100">
              <a:solidFill>
                <a:schemeClr val="bg1"/>
              </a:solidFill>
            </a:endParaRPr>
          </a:p>
          <a:p>
            <a:pPr marL="0" lvl="0" indent="0" algn="l" rtl="0">
              <a:spcBef>
                <a:spcPts val="0"/>
              </a:spcBef>
              <a:spcAft>
                <a:spcPts val="0"/>
              </a:spcAft>
              <a:buNone/>
            </a:pPr>
            <a:endParaRPr lang="en-US">
              <a:solidFill>
                <a:schemeClr val="bg1"/>
              </a:solidFill>
              <a:effectLst/>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868838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ad3f739784_0_155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161" name="Google Shape;161;gad3f739784_0_155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sz="1800">
              <a:solidFill>
                <a:schemeClr val="tx1"/>
              </a:solidFill>
              <a:effectLst/>
              <a:latin typeface="Georgia" panose="02040502050405020303" pitchFamily="18" charset="0"/>
              <a:cs typeface="Times New Roman" panose="02020603050405020304" pitchFamily="18" charset="0"/>
            </a:endParaRPr>
          </a:p>
        </p:txBody>
      </p:sp>
    </p:spTree>
    <p:extLst>
      <p:ext uri="{BB962C8B-B14F-4D97-AF65-F5344CB8AC3E}">
        <p14:creationId xmlns:p14="http://schemas.microsoft.com/office/powerpoint/2010/main" val="6385692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lstStyle/>
          <a:p>
            <a:endParaRPr lang="en-US">
              <a:solidFill>
                <a:schemeClr val="tx1"/>
              </a:solidFill>
            </a:endParaRPr>
          </a:p>
        </p:txBody>
      </p:sp>
    </p:spTree>
    <p:extLst>
      <p:ext uri="{BB962C8B-B14F-4D97-AF65-F5344CB8AC3E}">
        <p14:creationId xmlns:p14="http://schemas.microsoft.com/office/powerpoint/2010/main" val="5879442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lstStyle/>
          <a:p>
            <a:pPr marL="158750" indent="0">
              <a:buNone/>
            </a:pPr>
            <a:r>
              <a:rPr lang="en-US">
                <a:solidFill>
                  <a:schemeClr val="tx1"/>
                </a:solidFill>
              </a:rPr>
              <a:t>Strengths</a:t>
            </a:r>
          </a:p>
          <a:p>
            <a:r>
              <a:rPr lang="en-US" sz="1100" b="0" i="0" u="none" strike="noStrike" cap="none">
                <a:solidFill>
                  <a:srgbClr val="000000"/>
                </a:solidFill>
                <a:effectLst/>
                <a:latin typeface="Arial"/>
                <a:ea typeface="Arial"/>
                <a:cs typeface="Arial"/>
                <a:sym typeface="Arial"/>
              </a:rPr>
              <a:t>Large, multinational sample representing a real-world patient mix.</a:t>
            </a:r>
          </a:p>
          <a:p>
            <a:r>
              <a:rPr lang="en-US" sz="1100" b="0" i="0" u="none" strike="noStrike" cap="none">
                <a:solidFill>
                  <a:srgbClr val="000000"/>
                </a:solidFill>
                <a:effectLst/>
                <a:latin typeface="Arial"/>
                <a:ea typeface="Arial"/>
                <a:cs typeface="Arial"/>
                <a:sym typeface="Arial"/>
              </a:rPr>
              <a:t>Robust independent efficacy review and detailed safety monitoring</a:t>
            </a:r>
          </a:p>
          <a:p>
            <a:r>
              <a:rPr lang="en-US" sz="1100" b="0" i="0" u="none" strike="noStrike" cap="none">
                <a:solidFill>
                  <a:srgbClr val="000000"/>
                </a:solidFill>
                <a:effectLst/>
                <a:latin typeface="Arial"/>
                <a:ea typeface="Arial"/>
                <a:cs typeface="Arial"/>
                <a:sym typeface="Arial"/>
              </a:rPr>
              <a:t>Clear demonstration of efficacy with high ORR and CRR in a heavily pretreated population</a:t>
            </a:r>
          </a:p>
          <a:p>
            <a:r>
              <a:rPr lang="en-US" sz="1100" b="0" i="0" u="none" strike="noStrike" cap="none">
                <a:solidFill>
                  <a:srgbClr val="000000"/>
                </a:solidFill>
                <a:effectLst/>
                <a:latin typeface="Arial"/>
                <a:ea typeface="Arial"/>
                <a:cs typeface="Arial"/>
                <a:sym typeface="Arial"/>
              </a:rPr>
              <a:t>Shows feasible management of immune-related toxicities with protocol adaptation</a:t>
            </a:r>
            <a:endParaRPr lang="en-US" sz="1100" b="0">
              <a:solidFill>
                <a:schemeClr val="tx1"/>
              </a:solidFill>
              <a:latin typeface="Lato" panose="020F0502020204030203" pitchFamily="34" charset="0"/>
              <a:ea typeface="Lato" panose="020F0502020204030203" pitchFamily="34" charset="0"/>
              <a:cs typeface="Lato" panose="020F0502020204030203" pitchFamily="34" charset="0"/>
            </a:endParaRPr>
          </a:p>
          <a:p>
            <a:pPr marL="158750" indent="0">
              <a:buNone/>
            </a:pPr>
            <a:endParaRPr lang="en-US">
              <a:solidFill>
                <a:schemeClr val="tx1"/>
              </a:solidFill>
            </a:endParaRPr>
          </a:p>
          <a:p>
            <a:pPr marL="158750" indent="0">
              <a:buNone/>
            </a:pPr>
            <a:r>
              <a:rPr lang="en-US">
                <a:solidFill>
                  <a:schemeClr val="tx1"/>
                </a:solidFill>
              </a:rPr>
              <a:t>Weaknesses</a:t>
            </a:r>
          </a:p>
          <a:p>
            <a:r>
              <a:rPr lang="en-US" sz="1100" b="0" i="0" u="none" strike="noStrike" cap="none">
                <a:solidFill>
                  <a:srgbClr val="000000"/>
                </a:solidFill>
                <a:effectLst/>
                <a:latin typeface="Arial"/>
                <a:ea typeface="Arial"/>
                <a:cs typeface="Arial"/>
                <a:sym typeface="Arial"/>
              </a:rPr>
              <a:t>Single-arm (no comparator), making direct efficacy comparisons to standard therapy impossible</a:t>
            </a:r>
          </a:p>
          <a:p>
            <a:r>
              <a:rPr lang="en-US" sz="1100" b="0" i="0" u="none" strike="noStrike" cap="none">
                <a:solidFill>
                  <a:srgbClr val="000000"/>
                </a:solidFill>
                <a:effectLst/>
                <a:latin typeface="Arial"/>
                <a:ea typeface="Arial"/>
                <a:cs typeface="Arial"/>
                <a:sym typeface="Arial"/>
              </a:rPr>
              <a:t>Median follow-up is under 2 years; durability of response and long-term safety need further study</a:t>
            </a:r>
          </a:p>
          <a:p>
            <a:r>
              <a:rPr lang="en-US" sz="1100" b="0" i="0" u="none" strike="noStrike" cap="none">
                <a:solidFill>
                  <a:srgbClr val="000000"/>
                </a:solidFill>
                <a:effectLst/>
                <a:latin typeface="Arial"/>
                <a:ea typeface="Arial"/>
                <a:cs typeface="Arial"/>
                <a:sym typeface="Arial"/>
              </a:rPr>
              <a:t>As a sponsored study (Genmab, AbbVie), risk of funding bias—external validation needed</a:t>
            </a:r>
          </a:p>
          <a:p>
            <a:pPr marL="171450" marR="0" lvl="0" indent="-171450" algn="l" defTabSz="914400" rtl="0" eaLnBrk="1" fontAlgn="auto" latinLnBrk="0" hangingPunct="1">
              <a:lnSpc>
                <a:spcPct val="100000"/>
              </a:lnSpc>
              <a:spcBef>
                <a:spcPts val="0"/>
              </a:spcBef>
              <a:spcAft>
                <a:spcPts val="0"/>
              </a:spcAft>
              <a:buClr>
                <a:srgbClr val="000000"/>
              </a:buClr>
              <a:buSzTx/>
              <a:buFont typeface="Arial"/>
              <a:buChar char="●"/>
              <a:tabLst/>
              <a:defRPr/>
            </a:pPr>
            <a:endParaRPr lang="en-US" sz="1100" b="0" i="0" u="none" strike="noStrike" cap="none">
              <a:solidFill>
                <a:schemeClr val="tx1"/>
              </a:solidFill>
              <a:effectLst/>
              <a:latin typeface="Lato" panose="020F0502020204030203" pitchFamily="34" charset="0"/>
              <a:ea typeface="Lato" panose="020F0502020204030203" pitchFamily="34" charset="0"/>
              <a:cs typeface="Lato" panose="020F0502020204030203" pitchFamily="34" charset="0"/>
              <a:sym typeface="Arial"/>
            </a:endParaRPr>
          </a:p>
          <a:p>
            <a:pPr lvl="1"/>
            <a:endParaRPr lang="en-US">
              <a:solidFill>
                <a:schemeClr val="tx1"/>
              </a:solidFill>
            </a:endParaRPr>
          </a:p>
        </p:txBody>
      </p:sp>
    </p:spTree>
    <p:extLst>
      <p:ext uri="{BB962C8B-B14F-4D97-AF65-F5344CB8AC3E}">
        <p14:creationId xmlns:p14="http://schemas.microsoft.com/office/powerpoint/2010/main" val="2679416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078844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ad3f739784_0_155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155" name="Google Shape;155;gad3f739784_0_155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a:solidFill>
                <a:schemeClr val="tx1"/>
              </a:solidFill>
            </a:endParaRPr>
          </a:p>
        </p:txBody>
      </p:sp>
    </p:spTree>
    <p:extLst>
      <p:ext uri="{BB962C8B-B14F-4D97-AF65-F5344CB8AC3E}">
        <p14:creationId xmlns:p14="http://schemas.microsoft.com/office/powerpoint/2010/main" val="10913885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ad3f739784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252" name="Google Shape;252;gad3f739784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sz="180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95972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ad3f739784_0_155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161" name="Google Shape;161;gad3f739784_0_155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sz="1800">
              <a:solidFill>
                <a:schemeClr val="tx1"/>
              </a:solidFill>
              <a:effectLst/>
              <a:latin typeface="Georgia" panose="02040502050405020303" pitchFamily="18" charset="0"/>
              <a:cs typeface="Times New Roman" panose="02020603050405020304" pitchFamily="18" charset="0"/>
            </a:endParaRPr>
          </a:p>
        </p:txBody>
      </p:sp>
    </p:spTree>
    <p:extLst>
      <p:ext uri="{BB962C8B-B14F-4D97-AF65-F5344CB8AC3E}">
        <p14:creationId xmlns:p14="http://schemas.microsoft.com/office/powerpoint/2010/main" val="21105046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a:extLst>
            <a:ext uri="{FF2B5EF4-FFF2-40B4-BE49-F238E27FC236}">
              <a16:creationId xmlns:a16="http://schemas.microsoft.com/office/drawing/2014/main" id="{7E342A2C-94A3-B3B3-538A-8804E5D3BA97}"/>
            </a:ext>
          </a:extLst>
        </p:cNvPr>
        <p:cNvGrpSpPr/>
        <p:nvPr/>
      </p:nvGrpSpPr>
      <p:grpSpPr>
        <a:xfrm>
          <a:off x="0" y="0"/>
          <a:ext cx="0" cy="0"/>
          <a:chOff x="0" y="0"/>
          <a:chExt cx="0" cy="0"/>
        </a:xfrm>
      </p:grpSpPr>
      <p:sp>
        <p:nvSpPr>
          <p:cNvPr id="482" name="Google Shape;482;gad3f739784_0_15463:notes">
            <a:extLst>
              <a:ext uri="{FF2B5EF4-FFF2-40B4-BE49-F238E27FC236}">
                <a16:creationId xmlns:a16="http://schemas.microsoft.com/office/drawing/2014/main" id="{7AC3722A-5AB6-0969-82B4-24435480878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483" name="Google Shape;483;gad3f739784_0_15463:notes">
            <a:extLst>
              <a:ext uri="{FF2B5EF4-FFF2-40B4-BE49-F238E27FC236}">
                <a16:creationId xmlns:a16="http://schemas.microsoft.com/office/drawing/2014/main" id="{829F1F50-01C6-E54E-54D4-8A406A5E85F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a:spcBef>
                <a:spcPts val="0"/>
              </a:spcBef>
              <a:spcAft>
                <a:spcPts val="0"/>
              </a:spcAft>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091834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ac2b423cc8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202" name="Google Shape;202;gac2b423cc8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tx1"/>
              </a:solidFill>
            </a:endParaRPr>
          </a:p>
        </p:txBody>
      </p:sp>
    </p:spTree>
    <p:extLst>
      <p:ext uri="{BB962C8B-B14F-4D97-AF65-F5344CB8AC3E}">
        <p14:creationId xmlns:p14="http://schemas.microsoft.com/office/powerpoint/2010/main" val="13466385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4ED5ABD2-A785-17FF-A319-50F00891D9ED}"/>
            </a:ext>
          </a:extLst>
        </p:cNvPr>
        <p:cNvGrpSpPr/>
        <p:nvPr/>
      </p:nvGrpSpPr>
      <p:grpSpPr>
        <a:xfrm>
          <a:off x="0" y="0"/>
          <a:ext cx="0" cy="0"/>
          <a:chOff x="0" y="0"/>
          <a:chExt cx="0" cy="0"/>
        </a:xfrm>
      </p:grpSpPr>
      <p:sp>
        <p:nvSpPr>
          <p:cNvPr id="154" name="Google Shape;154;gad3f739784_0_15578:notes">
            <a:extLst>
              <a:ext uri="{FF2B5EF4-FFF2-40B4-BE49-F238E27FC236}">
                <a16:creationId xmlns:a16="http://schemas.microsoft.com/office/drawing/2014/main" id="{7CB067A1-28F4-9045-5237-40D24ABE5F5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155" name="Google Shape;155;gad3f739784_0_15578:notes">
            <a:extLst>
              <a:ext uri="{FF2B5EF4-FFF2-40B4-BE49-F238E27FC236}">
                <a16:creationId xmlns:a16="http://schemas.microsoft.com/office/drawing/2014/main" id="{CA384F88-0BBB-A13C-D3CE-59410BE4FDA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85750" marR="0" lvl="0" indent="-285750" algn="l" rtl="0">
              <a:lnSpc>
                <a:spcPct val="100000"/>
              </a:lnSpc>
              <a:spcBef>
                <a:spcPts val="0"/>
              </a:spcBef>
              <a:spcAft>
                <a:spcPts val="0"/>
              </a:spcAft>
              <a:buClr>
                <a:srgbClr val="000000"/>
              </a:buClr>
              <a:buSzPts val="1100"/>
              <a:buFont typeface="Arial"/>
              <a:buChar char="●"/>
            </a:pPr>
            <a:r>
              <a:rPr lang="en-US" sz="1100" b="0" i="0" u="none" strike="noStrike" cap="none">
                <a:solidFill>
                  <a:srgbClr val="000000"/>
                </a:solidFill>
                <a:effectLst/>
                <a:latin typeface="Arial"/>
                <a:ea typeface="Arial"/>
                <a:cs typeface="Arial"/>
                <a:sym typeface="Arial"/>
              </a:rPr>
              <a:t>Study treatment = </a:t>
            </a:r>
            <a:r>
              <a:rPr lang="en-US" sz="1100" b="0" i="0" u="none" strike="noStrike" cap="none" err="1">
                <a:solidFill>
                  <a:srgbClr val="000000"/>
                </a:solidFill>
                <a:effectLst/>
                <a:latin typeface="Arial"/>
                <a:ea typeface="Arial"/>
                <a:cs typeface="Arial"/>
                <a:sym typeface="Arial"/>
              </a:rPr>
              <a:t>obinituzumab</a:t>
            </a:r>
            <a:r>
              <a:rPr lang="en-US" sz="1100" b="0" i="0" u="none" strike="noStrike" cap="none">
                <a:solidFill>
                  <a:srgbClr val="000000"/>
                </a:solidFill>
                <a:effectLst/>
                <a:latin typeface="Arial"/>
                <a:ea typeface="Arial"/>
                <a:cs typeface="Arial"/>
                <a:sym typeface="Arial"/>
              </a:rPr>
              <a:t> or </a:t>
            </a:r>
            <a:r>
              <a:rPr lang="en-US" sz="1100" b="0" i="0" u="none" strike="noStrike" cap="none" err="1">
                <a:solidFill>
                  <a:srgbClr val="000000"/>
                </a:solidFill>
                <a:effectLst/>
                <a:latin typeface="Arial"/>
                <a:ea typeface="Arial"/>
                <a:cs typeface="Arial"/>
                <a:sym typeface="Arial"/>
              </a:rPr>
              <a:t>glofit</a:t>
            </a:r>
            <a:endParaRPr lang="en-US" sz="1100" b="0" i="0" u="none" strike="noStrike" cap="none">
              <a:solidFill>
                <a:srgbClr val="000000"/>
              </a:solidFill>
              <a:effectLst/>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100"/>
              <a:buFont typeface="Arial"/>
              <a:buChar char="●"/>
            </a:pPr>
            <a:r>
              <a:rPr lang="en-US" sz="1100" b="0" i="0" u="none" strike="noStrike" cap="none">
                <a:solidFill>
                  <a:srgbClr val="000000"/>
                </a:solidFill>
                <a:effectLst/>
                <a:latin typeface="Arial"/>
                <a:ea typeface="Arial"/>
                <a:cs typeface="Arial"/>
                <a:sym typeface="Arial"/>
              </a:rPr>
              <a:t>Median number of prior therapies was 3 (range: 2-7); 33% had received prior chimeric antigen receptor T-cells and 84% were refractory to their most recent regimen.</a:t>
            </a:r>
          </a:p>
          <a:p>
            <a:pPr marL="285750" marR="0" lvl="0" indent="-285750" algn="l" rtl="0">
              <a:lnSpc>
                <a:spcPct val="100000"/>
              </a:lnSpc>
              <a:spcBef>
                <a:spcPts val="0"/>
              </a:spcBef>
              <a:spcAft>
                <a:spcPts val="0"/>
              </a:spcAft>
              <a:buClr>
                <a:srgbClr val="000000"/>
              </a:buClr>
              <a:buSzPts val="1100"/>
              <a:buFont typeface="Arial"/>
              <a:buChar char="●"/>
            </a:pPr>
            <a:r>
              <a:rPr lang="en-US" sz="1100" b="0" i="0" u="none" strike="noStrike" cap="none">
                <a:solidFill>
                  <a:srgbClr val="000000"/>
                </a:solidFill>
                <a:effectLst/>
                <a:latin typeface="Arial"/>
                <a:ea typeface="Arial"/>
                <a:cs typeface="Arial"/>
                <a:sym typeface="Arial"/>
              </a:rPr>
              <a:t>Pretreatment with </a:t>
            </a:r>
            <a:r>
              <a:rPr lang="en-US" sz="1100" b="0" i="0" u="none" strike="noStrike" cap="none" err="1">
                <a:solidFill>
                  <a:srgbClr val="000000"/>
                </a:solidFill>
                <a:effectLst/>
                <a:latin typeface="Arial"/>
                <a:ea typeface="Arial"/>
                <a:cs typeface="Arial"/>
                <a:sym typeface="Arial"/>
              </a:rPr>
              <a:t>obinutuzumab</a:t>
            </a:r>
            <a:r>
              <a:rPr lang="en-US" sz="1100" b="0" i="0" u="none" strike="noStrike" cap="none">
                <a:solidFill>
                  <a:srgbClr val="000000"/>
                </a:solidFill>
                <a:effectLst/>
                <a:latin typeface="Arial"/>
                <a:ea typeface="Arial"/>
                <a:cs typeface="Arial"/>
                <a:sym typeface="Arial"/>
              </a:rPr>
              <a:t> (1000 mg) was administered intravenously 7 days before the first dose of </a:t>
            </a:r>
            <a:r>
              <a:rPr lang="en-US" sz="1100" b="0" i="0" u="none" strike="noStrike" cap="none" err="1">
                <a:solidFill>
                  <a:srgbClr val="000000"/>
                </a:solidFill>
                <a:effectLst/>
                <a:latin typeface="Arial"/>
                <a:ea typeface="Arial"/>
                <a:cs typeface="Arial"/>
                <a:sym typeface="Arial"/>
              </a:rPr>
              <a:t>glofitamab</a:t>
            </a:r>
            <a:r>
              <a:rPr lang="en-US" sz="1100" b="0" i="0" u="none" strike="noStrike" cap="none">
                <a:solidFill>
                  <a:srgbClr val="000000"/>
                </a:solidFill>
                <a:effectLst/>
                <a:latin typeface="Arial"/>
                <a:ea typeface="Arial"/>
                <a:cs typeface="Arial"/>
                <a:sym typeface="Arial"/>
              </a:rPr>
              <a:t>. </a:t>
            </a:r>
            <a:r>
              <a:rPr lang="en-US" sz="1100" b="0" i="0" u="none" strike="noStrike" cap="none" err="1">
                <a:solidFill>
                  <a:srgbClr val="000000"/>
                </a:solidFill>
                <a:effectLst/>
                <a:latin typeface="Arial"/>
                <a:ea typeface="Arial"/>
                <a:cs typeface="Arial"/>
                <a:sym typeface="Arial"/>
              </a:rPr>
              <a:t>Glofitamab</a:t>
            </a:r>
            <a:r>
              <a:rPr lang="en-US" sz="1100" b="0" i="0" u="none" strike="noStrike" cap="none">
                <a:solidFill>
                  <a:srgbClr val="000000"/>
                </a:solidFill>
                <a:effectLst/>
                <a:latin typeface="Arial"/>
                <a:ea typeface="Arial"/>
                <a:cs typeface="Arial"/>
                <a:sym typeface="Arial"/>
              </a:rPr>
              <a:t> was then administered intravenously as step-up doses on day 8 (2.5 mg) and day 15 (10 mg) of cycle 1, followed by a dose of 30 mg on day 1 of cycles 2 through 12 (cycles lasted 21 days); this constituted the previously established phase 2 dose. Patients were hospitalized for receipt of the first dose of </a:t>
            </a:r>
            <a:r>
              <a:rPr lang="en-US" sz="1100" b="0" i="0" u="none" strike="noStrike" cap="none" err="1">
                <a:solidFill>
                  <a:srgbClr val="000000"/>
                </a:solidFill>
                <a:effectLst/>
                <a:latin typeface="Arial"/>
                <a:ea typeface="Arial"/>
                <a:cs typeface="Arial"/>
                <a:sym typeface="Arial"/>
              </a:rPr>
              <a:t>glofitamab</a:t>
            </a:r>
            <a:endParaRPr lang="en-US" sz="1100" b="0" i="0" u="none" strike="noStrike" cap="none">
              <a:solidFill>
                <a:srgbClr val="000000"/>
              </a:solidFill>
              <a:effectLst/>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100"/>
              <a:buFont typeface="Arial"/>
              <a:buChar char="●"/>
            </a:pPr>
            <a:r>
              <a:rPr lang="en-US" sz="1100" b="0" i="0" u="none" strike="noStrike" cap="none">
                <a:solidFill>
                  <a:srgbClr val="000000"/>
                </a:solidFill>
                <a:effectLst/>
                <a:latin typeface="Arial"/>
                <a:ea typeface="Arial"/>
                <a:cs typeface="Arial"/>
                <a:sym typeface="Arial"/>
              </a:rPr>
              <a:t>Tumor assessment on computed tomography (CT) and positron-emission tomography (PET)–CT was performed at screening; after cycles 2, 5, and 8; at the end of treatment; and every 6 months until disease progression occurred. Responses were assessed on PET-CT scans by the investigator and by an independent review committee using the Lugano response criteria</a:t>
            </a:r>
            <a:endParaRPr lang="en-US" sz="1100" b="0" i="0" u="none" strike="noStrike" cap="none">
              <a:solidFill>
                <a:srgbClr val="000000"/>
              </a:solidFill>
              <a:effectLst/>
              <a:latin typeface="Arial"/>
              <a:cs typeface="Arial"/>
              <a:sym typeface="Arial"/>
            </a:endParaRPr>
          </a:p>
          <a:p>
            <a:pPr marL="285750" lvl="0" indent="-285750" algn="l" rtl="0">
              <a:spcBef>
                <a:spcPts val="0"/>
              </a:spcBef>
              <a:spcAft>
                <a:spcPts val="0"/>
              </a:spcAft>
            </a:pPr>
            <a:r>
              <a:rPr lang="en-US" sz="1100" b="0" i="0" u="none" strike="noStrike" cap="none" err="1">
                <a:solidFill>
                  <a:srgbClr val="000000"/>
                </a:solidFill>
                <a:effectLst/>
                <a:latin typeface="Arial"/>
                <a:ea typeface="Arial"/>
                <a:cs typeface="Arial"/>
                <a:sym typeface="Arial"/>
              </a:rPr>
              <a:t>Glofitamab</a:t>
            </a:r>
            <a:r>
              <a:rPr lang="en-US" sz="1100" b="0" i="0" u="none" strike="noStrike" cap="none">
                <a:solidFill>
                  <a:srgbClr val="000000"/>
                </a:solidFill>
                <a:effectLst/>
                <a:latin typeface="Arial"/>
                <a:ea typeface="Arial"/>
                <a:cs typeface="Arial"/>
                <a:sym typeface="Arial"/>
              </a:rPr>
              <a:t> therapy was effective for DLBCL</a:t>
            </a:r>
            <a:endParaRPr>
              <a:solidFill>
                <a:schemeClr val="tx1"/>
              </a:solidFill>
            </a:endParaRPr>
          </a:p>
        </p:txBody>
      </p:sp>
    </p:spTree>
    <p:extLst>
      <p:ext uri="{BB962C8B-B14F-4D97-AF65-F5344CB8AC3E}">
        <p14:creationId xmlns:p14="http://schemas.microsoft.com/office/powerpoint/2010/main" val="22038341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a:extLst>
            <a:ext uri="{FF2B5EF4-FFF2-40B4-BE49-F238E27FC236}">
              <a16:creationId xmlns:a16="http://schemas.microsoft.com/office/drawing/2014/main" id="{0AFFE726-9E02-8248-22F8-79C9B5585B51}"/>
            </a:ext>
          </a:extLst>
        </p:cNvPr>
        <p:cNvGrpSpPr/>
        <p:nvPr/>
      </p:nvGrpSpPr>
      <p:grpSpPr>
        <a:xfrm>
          <a:off x="0" y="0"/>
          <a:ext cx="0" cy="0"/>
          <a:chOff x="0" y="0"/>
          <a:chExt cx="0" cy="0"/>
        </a:xfrm>
      </p:grpSpPr>
      <p:sp>
        <p:nvSpPr>
          <p:cNvPr id="201" name="Google Shape;201;gac2b423cc8_0_10:notes">
            <a:extLst>
              <a:ext uri="{FF2B5EF4-FFF2-40B4-BE49-F238E27FC236}">
                <a16:creationId xmlns:a16="http://schemas.microsoft.com/office/drawing/2014/main" id="{A673A3FF-9D0A-9EC6-488D-EE05DA076F1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202" name="Google Shape;202;gac2b423cc8_0_10:notes">
            <a:extLst>
              <a:ext uri="{FF2B5EF4-FFF2-40B4-BE49-F238E27FC236}">
                <a16:creationId xmlns:a16="http://schemas.microsoft.com/office/drawing/2014/main" id="{4E75FB57-5591-1D92-3D1C-BDE372A32AC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100" b="0" i="0" u="none" strike="noStrike" cap="none">
                <a:solidFill>
                  <a:srgbClr val="000000"/>
                </a:solidFill>
                <a:effectLst/>
                <a:latin typeface="Arial"/>
                <a:ea typeface="Arial"/>
                <a:cs typeface="Arial"/>
                <a:sym typeface="Arial"/>
              </a:rPr>
              <a:t>DLBCL is the most common aggressive B-cell lymphoma.</a:t>
            </a:r>
          </a:p>
          <a:p>
            <a:r>
              <a:rPr lang="en-US" sz="1100" b="0" i="0" u="none" strike="noStrike" cap="none">
                <a:solidFill>
                  <a:srgbClr val="000000"/>
                </a:solidFill>
                <a:effectLst/>
                <a:latin typeface="Arial"/>
                <a:ea typeface="Arial"/>
                <a:cs typeface="Arial"/>
                <a:sym typeface="Arial"/>
              </a:rPr>
              <a:t>Transplant-ineligible patients have historically poor outcomes, with median OS often &lt;12 months.</a:t>
            </a:r>
          </a:p>
          <a:p>
            <a:r>
              <a:rPr lang="en-US" sz="1100" b="0" i="0" u="none" strike="noStrike" cap="none">
                <a:solidFill>
                  <a:srgbClr val="000000"/>
                </a:solidFill>
                <a:effectLst/>
                <a:latin typeface="Arial"/>
                <a:ea typeface="Arial"/>
                <a:cs typeface="Arial"/>
                <a:sym typeface="Arial"/>
              </a:rPr>
              <a:t>The trial evaluates whether bispecific antibody therapy offers a practice-changing benefit for this difficult population.</a:t>
            </a:r>
          </a:p>
        </p:txBody>
      </p:sp>
    </p:spTree>
    <p:extLst>
      <p:ext uri="{BB962C8B-B14F-4D97-AF65-F5344CB8AC3E}">
        <p14:creationId xmlns:p14="http://schemas.microsoft.com/office/powerpoint/2010/main" val="23537801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AAD97F88-5458-D91B-27A3-F66A0FE2E71C}"/>
            </a:ext>
          </a:extLst>
        </p:cNvPr>
        <p:cNvGrpSpPr/>
        <p:nvPr/>
      </p:nvGrpSpPr>
      <p:grpSpPr>
        <a:xfrm>
          <a:off x="0" y="0"/>
          <a:ext cx="0" cy="0"/>
          <a:chOff x="0" y="0"/>
          <a:chExt cx="0" cy="0"/>
        </a:xfrm>
      </p:grpSpPr>
      <p:sp>
        <p:nvSpPr>
          <p:cNvPr id="154" name="Google Shape;154;gad3f739784_0_15578:notes">
            <a:extLst>
              <a:ext uri="{FF2B5EF4-FFF2-40B4-BE49-F238E27FC236}">
                <a16:creationId xmlns:a16="http://schemas.microsoft.com/office/drawing/2014/main" id="{20331AFE-4D4F-5C58-13F8-B5950CAF086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155" name="Google Shape;155;gad3f739784_0_15578:notes">
            <a:extLst>
              <a:ext uri="{FF2B5EF4-FFF2-40B4-BE49-F238E27FC236}">
                <a16:creationId xmlns:a16="http://schemas.microsoft.com/office/drawing/2014/main" id="{A83A9B99-24F9-9AE0-D824-B6F1C31C41B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100" b="0" i="0" u="none" strike="noStrike" cap="none">
                <a:solidFill>
                  <a:srgbClr val="000000"/>
                </a:solidFill>
                <a:effectLst/>
                <a:latin typeface="Arial"/>
                <a:ea typeface="Arial"/>
                <a:cs typeface="Arial"/>
                <a:sym typeface="Arial"/>
              </a:rPr>
              <a:t>Patients were recruited at 62 sites (academic and non-academic centers) in 13 countries in Asia and Australia, Europe, and North America</a:t>
            </a:r>
          </a:p>
          <a:p>
            <a:r>
              <a:rPr lang="en-US" sz="1100" b="0" i="0" u="none" strike="noStrike" cap="none">
                <a:solidFill>
                  <a:srgbClr val="000000"/>
                </a:solidFill>
                <a:effectLst/>
                <a:latin typeface="Arial"/>
                <a:ea typeface="Arial"/>
                <a:cs typeface="Arial"/>
                <a:sym typeface="Arial"/>
              </a:rPr>
              <a:t>Patients were</a:t>
            </a:r>
            <a:r>
              <a:rPr lang="en-US" sz="1100">
                <a:solidFill>
                  <a:schemeClr val="bg1"/>
                </a:solidFill>
                <a:latin typeface="Lato" panose="020F0502020204030203" pitchFamily="34" charset="0"/>
                <a:ea typeface="Lato" panose="020F0502020204030203" pitchFamily="34" charset="0"/>
                <a:cs typeface="Lato" panose="020F0502020204030203" pitchFamily="34" charset="0"/>
              </a:rPr>
              <a:t> stratified by the number of previous lines of therapy (1 vs ≥ 2) and relapsed vs refractory</a:t>
            </a:r>
            <a:endParaRPr lang="en-US" sz="1100" b="0" i="0" u="none" strike="noStrike" cap="none">
              <a:solidFill>
                <a:srgbClr val="000000"/>
              </a:solidFill>
              <a:effectLst/>
              <a:latin typeface="Arial"/>
              <a:ea typeface="Arial"/>
              <a:cs typeface="Arial"/>
              <a:sym typeface="Arial"/>
            </a:endParaRPr>
          </a:p>
          <a:p>
            <a:r>
              <a:rPr lang="en-US" sz="1100" b="0" i="0" u="none" strike="noStrike" cap="none">
                <a:solidFill>
                  <a:srgbClr val="000000"/>
                </a:solidFill>
                <a:effectLst/>
                <a:latin typeface="Arial"/>
                <a:ea typeface="Arial"/>
                <a:cs typeface="Arial"/>
                <a:sym typeface="Arial"/>
              </a:rPr>
              <a:t>Baseline characteristics were well balanced between treatment groups: 58% were male and median age was 68 year</a:t>
            </a:r>
          </a:p>
          <a:p>
            <a:r>
              <a:rPr lang="en-US" sz="1100" b="0" i="0" u="none" strike="noStrike" cap="none">
                <a:solidFill>
                  <a:srgbClr val="000000"/>
                </a:solidFill>
                <a:effectLst/>
                <a:latin typeface="Arial"/>
                <a:ea typeface="Arial"/>
                <a:cs typeface="Arial"/>
                <a:sym typeface="Arial"/>
              </a:rPr>
              <a:t>Nearly all (271 [99%]) enrolled patients had at least one reason cited for transplant ineligibility. Age ≥ 70 and patient refusal being top reasons</a:t>
            </a:r>
          </a:p>
          <a:p>
            <a:endParaRPr lang="en-US" sz="1100" b="0" i="0" u="none" strike="noStrike" cap="none">
              <a:solidFill>
                <a:srgbClr val="000000"/>
              </a:solidFill>
              <a:effectLst/>
              <a:latin typeface="Arial"/>
              <a:ea typeface="Arial"/>
              <a:cs typeface="Arial"/>
              <a:sym typeface="Arial"/>
            </a:endParaRPr>
          </a:p>
          <a:p>
            <a:pPr marL="0" lvl="0" indent="0" algn="l" rtl="0">
              <a:spcBef>
                <a:spcPts val="0"/>
              </a:spcBef>
              <a:spcAft>
                <a:spcPts val="0"/>
              </a:spcAft>
              <a:buNone/>
            </a:pPr>
            <a:endParaRPr lang="en-US">
              <a:solidFill>
                <a:schemeClr val="tx1"/>
              </a:solidFill>
            </a:endParaRPr>
          </a:p>
          <a:p>
            <a:pPr marL="285750" lvl="0" indent="-285750" algn="l" rtl="0">
              <a:spcBef>
                <a:spcPts val="0"/>
              </a:spcBef>
              <a:spcAft>
                <a:spcPts val="0"/>
              </a:spcAft>
            </a:pPr>
            <a:endParaRPr>
              <a:solidFill>
                <a:schemeClr val="tx1"/>
              </a:solidFill>
            </a:endParaRPr>
          </a:p>
        </p:txBody>
      </p:sp>
    </p:spTree>
    <p:extLst>
      <p:ext uri="{BB962C8B-B14F-4D97-AF65-F5344CB8AC3E}">
        <p14:creationId xmlns:p14="http://schemas.microsoft.com/office/powerpoint/2010/main" val="42626602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ad3f739784_0_153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259" name="Google Shape;259;gad3f739784_0_153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100" b="0" i="0" u="none" strike="noStrike" cap="none">
                <a:solidFill>
                  <a:srgbClr val="000000"/>
                </a:solidFill>
                <a:effectLst/>
                <a:latin typeface="Arial"/>
                <a:ea typeface="Arial"/>
                <a:cs typeface="Arial"/>
                <a:sym typeface="Arial"/>
              </a:rPr>
              <a:t>Relapsed disease: recurrence following a response that lasted ≥6 months after completing the last line of therapy</a:t>
            </a:r>
          </a:p>
          <a:p>
            <a:r>
              <a:rPr lang="en-US" sz="1100" b="0" i="0" u="none" strike="noStrike" cap="none">
                <a:solidFill>
                  <a:srgbClr val="000000"/>
                </a:solidFill>
                <a:effectLst/>
                <a:latin typeface="Arial"/>
                <a:ea typeface="Arial"/>
                <a:cs typeface="Arial"/>
                <a:sym typeface="Arial"/>
              </a:rPr>
              <a:t>Refractory disease: disease that did not respond to or that progressed within 6 months after completing the last line of therapy</a:t>
            </a:r>
          </a:p>
          <a:p>
            <a:r>
              <a:rPr lang="en-US" sz="1100" b="0" i="0" u="none" strike="noStrike" cap="none">
                <a:solidFill>
                  <a:srgbClr val="000000"/>
                </a:solidFill>
                <a:effectLst/>
                <a:latin typeface="Arial"/>
                <a:ea typeface="Arial"/>
                <a:cs typeface="Arial"/>
                <a:sym typeface="Arial"/>
              </a:rPr>
              <a:t>Patients enrolling after only one previous line of therapy had to be considered ASCT-ineligible based on age (≥70 years), end-organ dysfunction, ECOG performance status of 2 or higher, patient refusal for ASCT, or other comorbidities that precluded the use of transplant</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a:effectLst/>
              </a:rPr>
              <a:t>Obinutuzumab: 7 days before the first glofitamab dose to mitigate the risk of cytokine release syndrome (CRS)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a:effectLst/>
              </a:rPr>
              <a:t>Patients were hospitalized overnight following the first infusion of glofitamab and received dexamethasone premedication (20 mg) 1 h before glofitamab therapy until they had received two 30 mg target doses without CRS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err="1">
                <a:effectLst/>
              </a:rPr>
              <a:t>GemOX</a:t>
            </a:r>
            <a:r>
              <a:rPr lang="en-US" sz="1800">
                <a:effectLst/>
              </a:rPr>
              <a:t> was administered identically between the groups for up to eight cycles on a 21-day cycle  </a:t>
            </a:r>
            <a:r>
              <a:rPr lang="en-US" sz="1800">
                <a:effectLst/>
                <a:sym typeface="Wingdings" pitchFamily="2" charset="2"/>
              </a:rPr>
              <a:t> </a:t>
            </a:r>
            <a:r>
              <a:rPr lang="en-US" sz="1800">
                <a:effectLst/>
              </a:rPr>
              <a:t>Dosing frequency was selected to align with the established schedule of glofitamab monotherapy</a:t>
            </a:r>
          </a:p>
          <a:p>
            <a:pPr marL="342900" marR="0" lvl="0" indent="-342900">
              <a:buFont typeface="Arial" panose="020B0604020202020204" pitchFamily="34" charset="0"/>
              <a:buChar char="●"/>
            </a:pPr>
            <a:r>
              <a:rPr lang="en-US" sz="3200">
                <a:effectLst/>
              </a:rPr>
              <a:t>No dose modifications of glofitamab, </a:t>
            </a:r>
            <a:r>
              <a:rPr lang="en-US" sz="3200" err="1">
                <a:effectLst/>
              </a:rPr>
              <a:t>obinutuzumab</a:t>
            </a:r>
            <a:r>
              <a:rPr lang="en-US" sz="3200">
                <a:effectLst/>
              </a:rPr>
              <a:t>, rituximab, or gemcitabine were permitted. </a:t>
            </a:r>
            <a:endParaRPr lang="en-US" sz="4800">
              <a:effectLst/>
            </a:endParaRPr>
          </a:p>
          <a:p>
            <a:pPr marL="342900" marR="0" lvl="0" indent="-342900">
              <a:buFont typeface="Arial" panose="020B0604020202020204" pitchFamily="34" charset="0"/>
              <a:buChar char="●"/>
            </a:pPr>
            <a:r>
              <a:rPr lang="en-US" sz="3200">
                <a:effectLst/>
              </a:rPr>
              <a:t>Oxaliplatin dose modifications were allowed for peripheral neuropathy</a:t>
            </a:r>
          </a:p>
          <a:p>
            <a:pPr marL="342900" marR="0" lvl="0" indent="-34290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sz="3200">
                <a:effectLst/>
              </a:rPr>
              <a:t>patients considered by the investigator to have a high tumor burden or to be at risk of tumor lysis syndrome were required to have prophylaxis before the initiation of treatment, and before each subsequent cycle if deemed appropriate by the investigator</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800">
              <a:effectLst/>
            </a:endParaRPr>
          </a:p>
          <a:p>
            <a:endParaRPr lang="en-US">
              <a:solidFill>
                <a:schemeClr val="tx1"/>
              </a:solidFill>
              <a:effectLst/>
            </a:endParaRPr>
          </a:p>
        </p:txBody>
      </p:sp>
    </p:spTree>
    <p:extLst>
      <p:ext uri="{BB962C8B-B14F-4D97-AF65-F5344CB8AC3E}">
        <p14:creationId xmlns:p14="http://schemas.microsoft.com/office/powerpoint/2010/main" val="12893433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lstStyle/>
          <a:p>
            <a:r>
              <a:rPr lang="en-US" sz="1100" b="0" i="0" u="none" strike="noStrike" cap="none">
                <a:solidFill>
                  <a:srgbClr val="000000"/>
                </a:solidFill>
                <a:effectLst/>
                <a:latin typeface="Arial"/>
                <a:ea typeface="Arial"/>
                <a:cs typeface="Arial"/>
                <a:sym typeface="Arial"/>
              </a:rPr>
              <a:t>Response was ascertained by IRC and investigator assessment of PET-CT and CT scans according to the 2014 Lugano response criteria</a:t>
            </a:r>
            <a:r>
              <a:rPr lang="en-US">
                <a:effectLst/>
              </a:rPr>
              <a:t> </a:t>
            </a:r>
            <a:endParaRPr lang="en-US" sz="1100" b="0" i="0" u="none" strike="noStrike" cap="none">
              <a:solidFill>
                <a:srgbClr val="000000"/>
              </a:solidFill>
              <a:effectLst/>
              <a:latin typeface="Arial"/>
              <a:ea typeface="Arial"/>
              <a:cs typeface="Arial"/>
              <a:sym typeface="Arial"/>
            </a:endParaRPr>
          </a:p>
          <a:p>
            <a:r>
              <a:rPr lang="en-US" sz="1100" b="0" i="0" u="none" strike="noStrike" cap="none">
                <a:solidFill>
                  <a:srgbClr val="000000"/>
                </a:solidFill>
                <a:effectLst/>
                <a:latin typeface="Arial"/>
                <a:ea typeface="Arial"/>
                <a:cs typeface="Arial"/>
                <a:sym typeface="Arial"/>
              </a:rPr>
              <a:t>OS = time from randomization to death from any cause</a:t>
            </a:r>
          </a:p>
          <a:p>
            <a:r>
              <a:rPr lang="en-US" sz="1100" b="0" i="0" u="none" strike="noStrike" cap="none">
                <a:solidFill>
                  <a:srgbClr val="000000"/>
                </a:solidFill>
                <a:effectLst/>
                <a:latin typeface="Arial"/>
                <a:ea typeface="Arial"/>
                <a:cs typeface="Arial"/>
                <a:sym typeface="Arial"/>
              </a:rPr>
              <a:t>PFS = time from </a:t>
            </a:r>
            <a:r>
              <a:rPr lang="en-US" sz="1100" b="0" i="0" u="none" strike="noStrike" cap="none" err="1">
                <a:solidFill>
                  <a:srgbClr val="000000"/>
                </a:solidFill>
                <a:effectLst/>
                <a:latin typeface="Arial"/>
                <a:ea typeface="Arial"/>
                <a:cs typeface="Arial"/>
                <a:sym typeface="Arial"/>
              </a:rPr>
              <a:t>randomisation</a:t>
            </a:r>
            <a:r>
              <a:rPr lang="en-US" sz="1100" b="0" i="0" u="none" strike="noStrike" cap="none">
                <a:solidFill>
                  <a:srgbClr val="000000"/>
                </a:solidFill>
                <a:effectLst/>
                <a:latin typeface="Arial"/>
                <a:ea typeface="Arial"/>
                <a:cs typeface="Arial"/>
                <a:sym typeface="Arial"/>
              </a:rPr>
              <a:t> to the first occurrence of disease progression or death from any cause, whichever occurred first)</a:t>
            </a:r>
          </a:p>
          <a:p>
            <a:r>
              <a:rPr lang="en-US" sz="1100" b="0" i="0" u="none" strike="noStrike" cap="none">
                <a:solidFill>
                  <a:srgbClr val="000000"/>
                </a:solidFill>
                <a:effectLst/>
                <a:latin typeface="Arial"/>
                <a:ea typeface="Arial"/>
                <a:cs typeface="Arial"/>
                <a:sym typeface="Arial"/>
              </a:rPr>
              <a:t>Complete response rate = proportion of patients whose best overall response was a complete response on PET-CT), </a:t>
            </a:r>
          </a:p>
          <a:p>
            <a:r>
              <a:rPr lang="en-US" sz="1100" b="0" i="0" u="none" strike="noStrike" cap="none">
                <a:solidFill>
                  <a:srgbClr val="000000"/>
                </a:solidFill>
                <a:effectLst/>
                <a:latin typeface="Arial"/>
                <a:ea typeface="Arial"/>
                <a:cs typeface="Arial"/>
                <a:sym typeface="Arial"/>
              </a:rPr>
              <a:t>Duration of complete response = time from the first occurrence of complete response to disease progression or death from any cause, whichever occurred first. </a:t>
            </a:r>
          </a:p>
          <a:p>
            <a:r>
              <a:rPr lang="en-US" sz="1100" b="0" i="0" u="none" strike="noStrike" cap="none">
                <a:solidFill>
                  <a:srgbClr val="000000"/>
                </a:solidFill>
                <a:effectLst/>
                <a:latin typeface="Arial"/>
                <a:ea typeface="Arial"/>
                <a:cs typeface="Arial"/>
                <a:sym typeface="Arial"/>
              </a:rPr>
              <a:t>These key secondary endpoints were assessed by the IRC in a masked manner</a:t>
            </a:r>
            <a:endParaRPr lang="en-US" sz="1100">
              <a:solidFill>
                <a:schemeClr val="bg1"/>
              </a:solidFill>
              <a:latin typeface="Lato" panose="020F0502020204030203" pitchFamily="34" charset="0"/>
              <a:ea typeface="Lato" panose="020F0502020204030203" pitchFamily="34" charset="0"/>
              <a:cs typeface="Lato" panose="020F0502020204030203" pitchFamily="34"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a:solidFill>
                  <a:schemeClr val="bg1"/>
                </a:solidFill>
                <a:latin typeface="Lato" panose="020F0502020204030203" pitchFamily="34" charset="0"/>
                <a:ea typeface="Lato" panose="020F0502020204030203" pitchFamily="34" charset="0"/>
                <a:cs typeface="Lato" panose="020F0502020204030203" pitchFamily="34" charset="0"/>
              </a:rPr>
              <a:t>Efficacy analyses included all patients who were randomly assigned (intention-to-treat [ITT] population)</a:t>
            </a:r>
          </a:p>
          <a:p>
            <a:r>
              <a:rPr lang="en-US" sz="1100">
                <a:solidFill>
                  <a:schemeClr val="bg1"/>
                </a:solidFill>
                <a:latin typeface="Lato" panose="020F0502020204030203" pitchFamily="34" charset="0"/>
                <a:ea typeface="Lato" panose="020F0502020204030203" pitchFamily="34" charset="0"/>
                <a:cs typeface="Lato" panose="020F0502020204030203" pitchFamily="34" charset="0"/>
              </a:rPr>
              <a:t>Safety: </a:t>
            </a:r>
            <a:r>
              <a:rPr lang="en-US" sz="1100" b="0" i="0" u="none" strike="noStrike" cap="none">
                <a:solidFill>
                  <a:srgbClr val="000000"/>
                </a:solidFill>
                <a:effectLst/>
                <a:latin typeface="Arial"/>
                <a:ea typeface="Arial"/>
                <a:cs typeface="Arial"/>
                <a:sym typeface="Arial"/>
              </a:rPr>
              <a:t>at least one dose of rituximab in the R-</a:t>
            </a:r>
            <a:r>
              <a:rPr lang="en-US" sz="1100" b="0" i="0" u="none" strike="noStrike" cap="none" err="1">
                <a:solidFill>
                  <a:srgbClr val="000000"/>
                </a:solidFill>
                <a:effectLst/>
                <a:latin typeface="Arial"/>
                <a:ea typeface="Arial"/>
                <a:cs typeface="Arial"/>
                <a:sym typeface="Arial"/>
              </a:rPr>
              <a:t>GemOx</a:t>
            </a:r>
            <a:r>
              <a:rPr lang="en-US" sz="1100" b="0" i="0" u="none" strike="noStrike" cap="none">
                <a:solidFill>
                  <a:srgbClr val="000000"/>
                </a:solidFill>
                <a:effectLst/>
                <a:latin typeface="Arial"/>
                <a:ea typeface="Arial"/>
                <a:cs typeface="Arial"/>
                <a:sym typeface="Arial"/>
              </a:rPr>
              <a:t> group or </a:t>
            </a:r>
            <a:r>
              <a:rPr lang="en-US" sz="1100" b="0" i="0" u="none" strike="noStrike" cap="none" err="1">
                <a:solidFill>
                  <a:srgbClr val="000000"/>
                </a:solidFill>
                <a:effectLst/>
                <a:latin typeface="Arial"/>
                <a:ea typeface="Arial"/>
                <a:cs typeface="Arial"/>
                <a:sym typeface="Arial"/>
              </a:rPr>
              <a:t>obinutuzumab</a:t>
            </a:r>
            <a:r>
              <a:rPr lang="en-US" sz="1100" b="0" i="0" u="none" strike="noStrike" cap="none">
                <a:solidFill>
                  <a:srgbClr val="000000"/>
                </a:solidFill>
                <a:effectLst/>
                <a:latin typeface="Arial"/>
                <a:ea typeface="Arial"/>
                <a:cs typeface="Arial"/>
                <a:sym typeface="Arial"/>
              </a:rPr>
              <a:t> pretreatment in the </a:t>
            </a:r>
            <a:r>
              <a:rPr lang="en-US" sz="1100" b="0" i="0" u="none" strike="noStrike" cap="none" err="1">
                <a:solidFill>
                  <a:srgbClr val="000000"/>
                </a:solidFill>
                <a:effectLst/>
                <a:latin typeface="Arial"/>
                <a:ea typeface="Arial"/>
                <a:cs typeface="Arial"/>
                <a:sym typeface="Arial"/>
              </a:rPr>
              <a:t>Glofit-GemOx</a:t>
            </a:r>
            <a:r>
              <a:rPr lang="en-US" sz="1100" b="0" i="0" u="none" strike="noStrike" cap="none">
                <a:solidFill>
                  <a:srgbClr val="000000"/>
                </a:solidFill>
                <a:effectLst/>
                <a:latin typeface="Arial"/>
                <a:ea typeface="Arial"/>
                <a:cs typeface="Arial"/>
                <a:sym typeface="Arial"/>
              </a:rPr>
              <a:t> group</a:t>
            </a:r>
          </a:p>
          <a:p>
            <a:r>
              <a:rPr lang="en-US" sz="1100" b="0" i="0" u="none" strike="noStrike" cap="none">
                <a:solidFill>
                  <a:srgbClr val="000000"/>
                </a:solidFill>
                <a:effectLst/>
                <a:latin typeface="Arial"/>
                <a:ea typeface="Arial"/>
                <a:cs typeface="Arial"/>
                <a:sym typeface="Arial"/>
              </a:rPr>
              <a:t>Subgroup analyses for overall survival were done in prespecified subgroups in the updated analysis </a:t>
            </a:r>
            <a:r>
              <a:rPr lang="en-US" sz="1100" b="0" i="0" u="none" strike="noStrike" cap="none">
                <a:solidFill>
                  <a:srgbClr val="000000"/>
                </a:solidFill>
                <a:effectLst/>
                <a:latin typeface="Arial"/>
                <a:ea typeface="Arial"/>
                <a:cs typeface="Arial"/>
                <a:sym typeface="Wingdings" pitchFamily="2" charset="2"/>
              </a:rPr>
              <a:t> </a:t>
            </a:r>
            <a:r>
              <a:rPr lang="en-US" sz="1100" b="0" i="0" u="none" strike="noStrike" cap="none">
                <a:solidFill>
                  <a:srgbClr val="000000"/>
                </a:solidFill>
                <a:effectLst/>
                <a:latin typeface="Arial"/>
                <a:ea typeface="Arial"/>
                <a:cs typeface="Arial"/>
                <a:sym typeface="Arial"/>
              </a:rPr>
              <a:t>treatment effect in the subgroups were expressed as HRs and corresponding Wald 95% CIs, and were derived by unstratified Cox proportional hazards analysis</a:t>
            </a:r>
            <a:endParaRPr lang="en-US" sz="1100">
              <a:solidFill>
                <a:schemeClr val="bg1"/>
              </a:solidFill>
              <a:latin typeface="Lato" panose="020F0502020204030203" pitchFamily="34" charset="0"/>
              <a:ea typeface="Lato" panose="020F0502020204030203" pitchFamily="34" charset="0"/>
              <a:cs typeface="Lato" panose="020F0502020204030203" pitchFamily="34" charset="0"/>
            </a:endParaRPr>
          </a:p>
          <a:p>
            <a:endParaRPr lang="en-US">
              <a:solidFill>
                <a:schemeClr val="tx1"/>
              </a:solidFill>
            </a:endParaRPr>
          </a:p>
        </p:txBody>
      </p:sp>
    </p:spTree>
    <p:extLst>
      <p:ext uri="{BB962C8B-B14F-4D97-AF65-F5344CB8AC3E}">
        <p14:creationId xmlns:p14="http://schemas.microsoft.com/office/powerpoint/2010/main" val="24111520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ad3f739784_0_158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168" name="Google Shape;168;gad3f739784_0_158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ad3f739784_0_155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161" name="Google Shape;161;gad3f739784_0_155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20650" indent="0" algn="l">
              <a:spcAft>
                <a:spcPts val="600"/>
              </a:spcAft>
              <a:buClr>
                <a:schemeClr val="accent6"/>
              </a:buClr>
              <a:buFont typeface="Arial" panose="020B0604020202020204" pitchFamily="34" charset="0"/>
              <a:buNone/>
            </a:pPr>
            <a:r>
              <a:rPr lang="en-US" sz="1100" b="0" i="0" u="none" strike="noStrike" cap="none" baseline="0">
                <a:solidFill>
                  <a:srgbClr val="000000"/>
                </a:solidFill>
                <a:latin typeface="Arial"/>
                <a:ea typeface="Arial"/>
                <a:cs typeface="Arial"/>
                <a:sym typeface="Arial"/>
              </a:rPr>
              <a:t>Median number of glofitamab cycles received was 11·0 (IQR 4–12). In the R-</a:t>
            </a:r>
            <a:r>
              <a:rPr lang="en-US" sz="1100" b="0" i="0" u="none" strike="noStrike" cap="none" baseline="0" err="1">
                <a:solidFill>
                  <a:srgbClr val="000000"/>
                </a:solidFill>
                <a:latin typeface="Arial"/>
                <a:ea typeface="Arial"/>
                <a:cs typeface="Arial"/>
                <a:sym typeface="Arial"/>
              </a:rPr>
              <a:t>GemOx</a:t>
            </a:r>
            <a:r>
              <a:rPr lang="en-US" sz="1100" b="0" i="0" u="none" strike="noStrike" cap="none" baseline="0">
                <a:solidFill>
                  <a:srgbClr val="000000"/>
                </a:solidFill>
                <a:latin typeface="Arial"/>
                <a:ea typeface="Arial"/>
                <a:cs typeface="Arial"/>
                <a:sym typeface="Arial"/>
              </a:rPr>
              <a:t> group, 88 (97%) of 91 patients were exposed to rituximab, and the median number of rituximab cycles received was 4·0</a:t>
            </a:r>
          </a:p>
          <a:p>
            <a:pPr marL="120650" indent="0" algn="l">
              <a:spcAft>
                <a:spcPts val="600"/>
              </a:spcAft>
              <a:buClr>
                <a:schemeClr val="accent6"/>
              </a:buClr>
              <a:buFont typeface="Arial" panose="020B0604020202020204" pitchFamily="34" charset="0"/>
              <a:buNone/>
            </a:pPr>
            <a:r>
              <a:rPr lang="en-US" sz="1100" b="0" i="0" u="none" strike="noStrike" cap="none" baseline="0">
                <a:solidFill>
                  <a:srgbClr val="000000"/>
                </a:solidFill>
                <a:latin typeface="Arial"/>
                <a:ea typeface="Arial"/>
                <a:cs typeface="Arial"/>
                <a:sym typeface="Arial"/>
              </a:rPr>
              <a:t>Median follow up of 20.7 months</a:t>
            </a:r>
          </a:p>
          <a:p>
            <a:pPr marL="0" lvl="0" indent="0" algn="l" rtl="0">
              <a:spcBef>
                <a:spcPts val="0"/>
              </a:spcBef>
              <a:spcAft>
                <a:spcPts val="0"/>
              </a:spcAft>
              <a:buNone/>
            </a:pPr>
            <a:r>
              <a:rPr lang="en-US" sz="800" b="1" i="0" u="none" strike="noStrike" baseline="0">
                <a:solidFill>
                  <a:srgbClr val="000000"/>
                </a:solidFill>
                <a:latin typeface="Shaker 2 Lancet"/>
              </a:rPr>
              <a:t>Kaplan–Meier estimates of investigator-assessed overall survival </a:t>
            </a:r>
            <a:endParaRPr lang="en-US" sz="1800">
              <a:solidFill>
                <a:schemeClr val="bg1"/>
              </a:solidFill>
              <a:latin typeface="Lato" panose="020F0502020204030203" pitchFamily="34" charset="0"/>
              <a:ea typeface="Lato" panose="020F0502020204030203" pitchFamily="34" charset="0"/>
              <a:cs typeface="Lato" panose="020F0502020204030203" pitchFamily="34" charset="0"/>
            </a:endParaRPr>
          </a:p>
          <a:p>
            <a:pPr marL="0" lvl="0" indent="0" algn="l" rtl="0">
              <a:spcBef>
                <a:spcPts val="0"/>
              </a:spcBef>
              <a:spcAft>
                <a:spcPts val="0"/>
              </a:spcAft>
              <a:buNone/>
            </a:pPr>
            <a:r>
              <a:rPr lang="en-US" sz="1800">
                <a:solidFill>
                  <a:schemeClr val="bg1"/>
                </a:solidFill>
                <a:latin typeface="Lato" panose="020F0502020204030203" pitchFamily="34" charset="0"/>
                <a:ea typeface="Lato" panose="020F0502020204030203" pitchFamily="34" charset="0"/>
                <a:cs typeface="Lato" panose="020F0502020204030203" pitchFamily="34" charset="0"/>
              </a:rPr>
              <a:t>Median investigator-assessed OS was significantly longer in the </a:t>
            </a:r>
            <a:r>
              <a:rPr lang="en-US" sz="1800" err="1">
                <a:solidFill>
                  <a:schemeClr val="bg1"/>
                </a:solidFill>
                <a:latin typeface="Lato" panose="020F0502020204030203" pitchFamily="34" charset="0"/>
                <a:ea typeface="Lato" panose="020F0502020204030203" pitchFamily="34" charset="0"/>
                <a:cs typeface="Lato" panose="020F0502020204030203" pitchFamily="34" charset="0"/>
              </a:rPr>
              <a:t>Glofit-GemOx</a:t>
            </a:r>
            <a:r>
              <a:rPr lang="en-US" sz="1800">
                <a:solidFill>
                  <a:schemeClr val="bg1"/>
                </a:solidFill>
                <a:latin typeface="Lato" panose="020F0502020204030203" pitchFamily="34" charset="0"/>
                <a:ea typeface="Lato" panose="020F0502020204030203" pitchFamily="34" charset="0"/>
                <a:cs typeface="Lato" panose="020F0502020204030203" pitchFamily="34" charset="0"/>
              </a:rPr>
              <a:t> group (25.5 months, 95% CI 18.3–NE) vs the R-</a:t>
            </a:r>
            <a:r>
              <a:rPr lang="en-US" sz="1800" err="1">
                <a:solidFill>
                  <a:schemeClr val="bg1"/>
                </a:solidFill>
                <a:latin typeface="Lato" panose="020F0502020204030203" pitchFamily="34" charset="0"/>
                <a:ea typeface="Lato" panose="020F0502020204030203" pitchFamily="34" charset="0"/>
                <a:cs typeface="Lato" panose="020F0502020204030203" pitchFamily="34" charset="0"/>
              </a:rPr>
              <a:t>GemOx</a:t>
            </a:r>
            <a:r>
              <a:rPr lang="en-US" sz="1800">
                <a:solidFill>
                  <a:schemeClr val="bg1"/>
                </a:solidFill>
                <a:latin typeface="Lato" panose="020F0502020204030203" pitchFamily="34" charset="0"/>
                <a:ea typeface="Lato" panose="020F0502020204030203" pitchFamily="34" charset="0"/>
                <a:cs typeface="Lato" panose="020F0502020204030203" pitchFamily="34" charset="0"/>
              </a:rPr>
              <a:t> group (12.9 months, 95% CI 7.9–18.5); </a:t>
            </a:r>
            <a:r>
              <a:rPr lang="it-IT" sz="1800">
                <a:solidFill>
                  <a:schemeClr val="bg1"/>
                </a:solidFill>
                <a:latin typeface="Lato" panose="020F0502020204030203" pitchFamily="34" charset="0"/>
                <a:ea typeface="Lato" panose="020F0502020204030203" pitchFamily="34" charset="0"/>
                <a:cs typeface="Lato" panose="020F0502020204030203" pitchFamily="34" charset="0"/>
              </a:rPr>
              <a:t>p=0.0064</a:t>
            </a:r>
          </a:p>
          <a:p>
            <a:pPr marL="0" lvl="0" indent="0" algn="l" rtl="0">
              <a:spcBef>
                <a:spcPts val="0"/>
              </a:spcBef>
              <a:spcAft>
                <a:spcPts val="0"/>
              </a:spcAft>
              <a:buNone/>
            </a:pPr>
            <a:r>
              <a:rPr lang="en-US" sz="1800">
                <a:solidFill>
                  <a:schemeClr val="bg1"/>
                </a:solidFill>
                <a:latin typeface="Lato"/>
                <a:ea typeface="Lato"/>
                <a:cs typeface="Lato"/>
                <a:sym typeface="Lato"/>
              </a:rPr>
              <a:t>HR indicating a 38% reduction in the risk of death for the experimental arm</a:t>
            </a:r>
            <a:endParaRPr lang="en-US" sz="1800">
              <a:solidFill>
                <a:schemeClr val="tx1"/>
              </a:solidFill>
              <a:effectLst/>
              <a:latin typeface="Georgia" panose="02040502050405020303" pitchFamily="18" charset="0"/>
              <a:cs typeface="Times New Roman" panose="02020603050405020304" pitchFamily="18" charset="0"/>
            </a:endParaRPr>
          </a:p>
        </p:txBody>
      </p:sp>
    </p:spTree>
    <p:extLst>
      <p:ext uri="{BB962C8B-B14F-4D97-AF65-F5344CB8AC3E}">
        <p14:creationId xmlns:p14="http://schemas.microsoft.com/office/powerpoint/2010/main" val="25356704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ad3f739784_0_153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259" name="Google Shape;259;gad3f739784_0_153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indent="-298450"/>
            <a:r>
              <a:rPr lang="en-US" sz="1100" b="0" i="0" u="none" strike="noStrike" cap="none" baseline="0">
                <a:solidFill>
                  <a:srgbClr val="000000"/>
                </a:solidFill>
                <a:latin typeface="Arial"/>
                <a:ea typeface="Arial"/>
                <a:cs typeface="Arial"/>
                <a:sym typeface="Arial"/>
              </a:rPr>
              <a:t>The IRC-assessed complete response rates for </a:t>
            </a:r>
            <a:r>
              <a:rPr lang="en-US" sz="1100" b="0" i="0" u="none" strike="noStrike" cap="none" baseline="0" err="1">
                <a:solidFill>
                  <a:srgbClr val="000000"/>
                </a:solidFill>
                <a:latin typeface="Arial"/>
                <a:ea typeface="Arial"/>
                <a:cs typeface="Arial"/>
                <a:sym typeface="Arial"/>
              </a:rPr>
              <a:t>Glofit-GemOx</a:t>
            </a:r>
            <a:r>
              <a:rPr lang="en-US" sz="1100" b="0" i="0" u="none" strike="noStrike" cap="none" baseline="0">
                <a:solidFill>
                  <a:srgbClr val="000000"/>
                </a:solidFill>
                <a:latin typeface="Arial"/>
                <a:ea typeface="Arial"/>
                <a:cs typeface="Arial"/>
                <a:sym typeface="Arial"/>
              </a:rPr>
              <a:t> versus R-</a:t>
            </a:r>
            <a:r>
              <a:rPr lang="en-US" sz="1100" b="0" i="0" u="none" strike="noStrike" cap="none" baseline="0" err="1">
                <a:solidFill>
                  <a:srgbClr val="000000"/>
                </a:solidFill>
                <a:latin typeface="Arial"/>
                <a:ea typeface="Arial"/>
                <a:cs typeface="Arial"/>
                <a:sym typeface="Arial"/>
              </a:rPr>
              <a:t>GemOx</a:t>
            </a:r>
            <a:r>
              <a:rPr lang="en-US" sz="1100" b="0" i="0" u="none" strike="noStrike" cap="none" baseline="0">
                <a:solidFill>
                  <a:srgbClr val="000000"/>
                </a:solidFill>
                <a:latin typeface="Arial"/>
                <a:ea typeface="Arial"/>
                <a:cs typeface="Arial"/>
                <a:sym typeface="Arial"/>
              </a:rPr>
              <a:t> were 58·5% (95% CI 51·0–65·7; n=107 of 183) and 25·3% (16·8–35·5; n=23 of 91 )</a:t>
            </a:r>
          </a:p>
          <a:p>
            <a:pPr marL="457200" indent="-298450"/>
            <a:r>
              <a:rPr lang="en-US" sz="1100" b="0" i="0" u="none" strike="noStrike" cap="none" baseline="0">
                <a:solidFill>
                  <a:srgbClr val="000000"/>
                </a:solidFill>
                <a:latin typeface="Arial"/>
                <a:ea typeface="Arial"/>
                <a:cs typeface="Arial"/>
                <a:sym typeface="Arial"/>
              </a:rPr>
              <a:t>A higher rate of IRC-assessed disease progression was observed with R-</a:t>
            </a:r>
            <a:r>
              <a:rPr lang="en-US" sz="1100" b="0" i="0" u="none" strike="noStrike" cap="none" baseline="0" err="1">
                <a:solidFill>
                  <a:srgbClr val="000000"/>
                </a:solidFill>
                <a:latin typeface="Arial"/>
                <a:ea typeface="Arial"/>
                <a:cs typeface="Arial"/>
                <a:sym typeface="Arial"/>
              </a:rPr>
              <a:t>GemOx</a:t>
            </a:r>
            <a:r>
              <a:rPr lang="en-US" sz="1100" b="0" i="0" u="none" strike="noStrike" cap="none" baseline="0">
                <a:solidFill>
                  <a:srgbClr val="000000"/>
                </a:solidFill>
                <a:latin typeface="Arial"/>
                <a:ea typeface="Arial"/>
                <a:cs typeface="Arial"/>
                <a:sym typeface="Arial"/>
              </a:rPr>
              <a:t> compared with </a:t>
            </a:r>
            <a:r>
              <a:rPr lang="en-US" sz="1100" b="0" i="0" u="none" strike="noStrike" cap="none" baseline="0" err="1">
                <a:solidFill>
                  <a:srgbClr val="000000"/>
                </a:solidFill>
                <a:latin typeface="Arial"/>
                <a:ea typeface="Arial"/>
                <a:cs typeface="Arial"/>
                <a:sym typeface="Arial"/>
              </a:rPr>
              <a:t>Glofit-GemOx</a:t>
            </a:r>
            <a:r>
              <a:rPr lang="en-US" sz="1100" b="0" i="0" u="none" strike="noStrike" cap="none" baseline="0">
                <a:solidFill>
                  <a:srgbClr val="000000"/>
                </a:solidFill>
                <a:latin typeface="Arial"/>
                <a:ea typeface="Arial"/>
                <a:cs typeface="Arial"/>
                <a:sym typeface="Arial"/>
              </a:rPr>
              <a:t> </a:t>
            </a:r>
          </a:p>
          <a:p>
            <a:pPr marL="457200" indent="-298450"/>
            <a:endParaRPr lang="en-US">
              <a:solidFill>
                <a:schemeClr val="tx1"/>
              </a:solidFill>
              <a:effectLst/>
            </a:endParaRPr>
          </a:p>
        </p:txBody>
      </p:sp>
    </p:spTree>
    <p:extLst>
      <p:ext uri="{BB962C8B-B14F-4D97-AF65-F5344CB8AC3E}">
        <p14:creationId xmlns:p14="http://schemas.microsoft.com/office/powerpoint/2010/main" val="19116060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ad3f739784_0_155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161" name="Google Shape;161;gad3f739784_0_155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baseline="0">
                <a:solidFill>
                  <a:srgbClr val="000000"/>
                </a:solidFill>
                <a:latin typeface="Arial"/>
                <a:ea typeface="Arial"/>
                <a:cs typeface="Arial"/>
                <a:sym typeface="Arial"/>
              </a:rPr>
              <a:t>GCSF, mandatory for all in cycles 1 and 2, was administered in 96 (64%) of 149 patients in the </a:t>
            </a:r>
            <a:r>
              <a:rPr lang="en-US" sz="1100" b="0" i="0" u="none" strike="noStrike" cap="none" baseline="0" err="1">
                <a:solidFill>
                  <a:srgbClr val="000000"/>
                </a:solidFill>
                <a:latin typeface="Arial"/>
                <a:ea typeface="Arial"/>
                <a:cs typeface="Arial"/>
                <a:sym typeface="Arial"/>
              </a:rPr>
              <a:t>Glofit-GemOx</a:t>
            </a:r>
            <a:r>
              <a:rPr lang="en-US" sz="1100" b="0" i="0" u="none" strike="noStrike" cap="none" baseline="0">
                <a:solidFill>
                  <a:srgbClr val="000000"/>
                </a:solidFill>
                <a:latin typeface="Arial"/>
                <a:ea typeface="Arial"/>
                <a:cs typeface="Arial"/>
                <a:sym typeface="Arial"/>
              </a:rPr>
              <a:t> group vs 31 (56%) of 55 in the R-</a:t>
            </a:r>
            <a:r>
              <a:rPr lang="en-US" sz="1100" b="0" i="0" u="none" strike="noStrike" cap="none" baseline="0" err="1">
                <a:solidFill>
                  <a:srgbClr val="000000"/>
                </a:solidFill>
                <a:latin typeface="Arial"/>
                <a:ea typeface="Arial"/>
                <a:cs typeface="Arial"/>
                <a:sym typeface="Arial"/>
              </a:rPr>
              <a:t>GemOx</a:t>
            </a:r>
            <a:r>
              <a:rPr lang="en-US" sz="1100" b="0" i="0" u="none" strike="noStrike" cap="none" baseline="0">
                <a:solidFill>
                  <a:srgbClr val="000000"/>
                </a:solidFill>
                <a:latin typeface="Arial"/>
                <a:ea typeface="Arial"/>
                <a:cs typeface="Arial"/>
                <a:sym typeface="Arial"/>
              </a:rPr>
              <a:t> group who received treatment in cycles 3–4, and 76 (60%) of 126 in the </a:t>
            </a:r>
            <a:r>
              <a:rPr lang="en-US" sz="1100" b="0" i="0" u="none" strike="noStrike" cap="none" baseline="0" err="1">
                <a:solidFill>
                  <a:srgbClr val="000000"/>
                </a:solidFill>
                <a:latin typeface="Arial"/>
                <a:ea typeface="Arial"/>
                <a:cs typeface="Arial"/>
                <a:sym typeface="Arial"/>
              </a:rPr>
              <a:t>Glofit-GemOx</a:t>
            </a:r>
            <a:r>
              <a:rPr lang="en-US" sz="1100" b="0" i="0" u="none" strike="noStrike" cap="none" baseline="0">
                <a:solidFill>
                  <a:srgbClr val="000000"/>
                </a:solidFill>
                <a:latin typeface="Arial"/>
                <a:ea typeface="Arial"/>
                <a:cs typeface="Arial"/>
                <a:sym typeface="Arial"/>
              </a:rPr>
              <a:t> group versus 17 (50%) of 34 in the R-</a:t>
            </a:r>
            <a:r>
              <a:rPr lang="en-US" sz="1100" b="0" i="0" u="none" strike="noStrike" cap="none" baseline="0" err="1">
                <a:solidFill>
                  <a:srgbClr val="000000"/>
                </a:solidFill>
                <a:latin typeface="Arial"/>
                <a:ea typeface="Arial"/>
                <a:cs typeface="Arial"/>
                <a:sym typeface="Arial"/>
              </a:rPr>
              <a:t>GemOx</a:t>
            </a:r>
            <a:r>
              <a:rPr lang="en-US" sz="1100" b="0" i="0" u="none" strike="noStrike" cap="none" baseline="0">
                <a:solidFill>
                  <a:srgbClr val="000000"/>
                </a:solidFill>
                <a:latin typeface="Arial"/>
                <a:ea typeface="Arial"/>
                <a:cs typeface="Arial"/>
                <a:sym typeface="Arial"/>
              </a:rPr>
              <a:t> group who received treatment in cycles 5–8. </a:t>
            </a:r>
          </a:p>
          <a:p>
            <a:pPr marL="0" lvl="0" indent="0" algn="l" rtl="0">
              <a:spcBef>
                <a:spcPts val="0"/>
              </a:spcBef>
              <a:spcAft>
                <a:spcPts val="0"/>
              </a:spcAft>
              <a:buNone/>
            </a:pPr>
            <a:endParaRPr lang="en-US" sz="1100" b="0" i="0" u="none" strike="noStrike" cap="none" baseline="0">
              <a:solidFill>
                <a:srgbClr val="000000"/>
              </a:solidFill>
              <a:effectLst/>
              <a:latin typeface="Arial"/>
              <a:cs typeface="Arial"/>
              <a:sym typeface="Arial"/>
            </a:endParaRPr>
          </a:p>
          <a:p>
            <a:pPr marL="0" lvl="0" indent="0" algn="l" rtl="0">
              <a:spcBef>
                <a:spcPts val="0"/>
              </a:spcBef>
              <a:spcAft>
                <a:spcPts val="0"/>
              </a:spcAft>
              <a:buNone/>
            </a:pPr>
            <a:r>
              <a:rPr lang="en-US" sz="1100" b="0" i="0" u="none" strike="noStrike" cap="none" baseline="0">
                <a:solidFill>
                  <a:srgbClr val="000000"/>
                </a:solidFill>
                <a:effectLst/>
                <a:latin typeface="Arial"/>
                <a:cs typeface="Arial"/>
                <a:sym typeface="Arial"/>
              </a:rPr>
              <a:t>CRS</a:t>
            </a:r>
          </a:p>
          <a:p>
            <a:pPr marL="457200" marR="0" lvl="0" indent="-298450" algn="l" rtl="0">
              <a:lnSpc>
                <a:spcPct val="100000"/>
              </a:lnSpc>
              <a:spcBef>
                <a:spcPts val="0"/>
              </a:spcBef>
              <a:spcAft>
                <a:spcPts val="0"/>
              </a:spcAft>
              <a:buClr>
                <a:srgbClr val="000000"/>
              </a:buClr>
              <a:buSzPts val="1100"/>
              <a:buFont typeface="Arial"/>
              <a:buChar char="●"/>
            </a:pPr>
            <a:r>
              <a:rPr lang="en-US" sz="1100" b="0" i="0" u="none" strike="noStrike" cap="none">
                <a:solidFill>
                  <a:schemeClr val="tx1"/>
                </a:solidFill>
                <a:latin typeface="Arial"/>
                <a:cs typeface="Arial"/>
                <a:sym typeface="Arial"/>
              </a:rPr>
              <a:t>Grade 1: 54 patients (31%)</a:t>
            </a:r>
          </a:p>
          <a:p>
            <a:pPr marL="457200" marR="0" lvl="0" indent="-298450" algn="l" rtl="0">
              <a:lnSpc>
                <a:spcPct val="100000"/>
              </a:lnSpc>
              <a:spcBef>
                <a:spcPts val="0"/>
              </a:spcBef>
              <a:spcAft>
                <a:spcPts val="0"/>
              </a:spcAft>
              <a:buClr>
                <a:srgbClr val="000000"/>
              </a:buClr>
              <a:buSzPts val="1100"/>
              <a:buFont typeface="Arial"/>
              <a:buChar char="●"/>
            </a:pPr>
            <a:r>
              <a:rPr lang="en-US" sz="1100" b="0" i="0" u="none" strike="noStrike" cap="none">
                <a:solidFill>
                  <a:schemeClr val="tx1"/>
                </a:solidFill>
                <a:latin typeface="Arial"/>
                <a:cs typeface="Arial"/>
                <a:sym typeface="Arial"/>
              </a:rPr>
              <a:t>Grade 2: 18 patients (10%) </a:t>
            </a:r>
          </a:p>
          <a:p>
            <a:pPr marL="457200" marR="0" lvl="0" indent="-298450" algn="l" rtl="0">
              <a:lnSpc>
                <a:spcPct val="100000"/>
              </a:lnSpc>
              <a:spcBef>
                <a:spcPts val="0"/>
              </a:spcBef>
              <a:spcAft>
                <a:spcPts val="0"/>
              </a:spcAft>
              <a:buClr>
                <a:srgbClr val="000000"/>
              </a:buClr>
              <a:buSzPts val="1100"/>
              <a:buFont typeface="Arial"/>
              <a:buChar char="●"/>
            </a:pPr>
            <a:r>
              <a:rPr lang="en-US" sz="1100" b="0" i="0" u="none" strike="noStrike" cap="none">
                <a:solidFill>
                  <a:schemeClr val="tx1"/>
                </a:solidFill>
                <a:latin typeface="Arial"/>
                <a:cs typeface="Arial"/>
                <a:sym typeface="Arial"/>
              </a:rPr>
              <a:t>Grade 3: 4 patients (2%)</a:t>
            </a:r>
          </a:p>
          <a:p>
            <a:pPr marL="158750" indent="0">
              <a:buNone/>
            </a:pPr>
            <a:r>
              <a:rPr lang="en-US">
                <a:solidFill>
                  <a:schemeClr val="tx1"/>
                </a:solidFill>
              </a:rPr>
              <a:t>CRS management: </a:t>
            </a:r>
          </a:p>
          <a:p>
            <a:pPr lvl="0"/>
            <a:r>
              <a:rPr lang="en-US">
                <a:solidFill>
                  <a:schemeClr val="tx1"/>
                </a:solidFill>
              </a:rPr>
              <a:t>Toci only 28</a:t>
            </a:r>
          </a:p>
          <a:p>
            <a:pPr lvl="0"/>
            <a:r>
              <a:rPr lang="en-US">
                <a:solidFill>
                  <a:schemeClr val="tx1"/>
                </a:solidFill>
              </a:rPr>
              <a:t>Corticosteroids only 39</a:t>
            </a:r>
          </a:p>
          <a:p>
            <a:pPr lvl="0"/>
            <a:r>
              <a:rPr lang="en-US">
                <a:solidFill>
                  <a:schemeClr val="tx1"/>
                </a:solidFill>
              </a:rPr>
              <a:t>Both 18</a:t>
            </a:r>
          </a:p>
          <a:p>
            <a:pPr marL="120650" lvl="0" indent="0" algn="l">
              <a:spcAft>
                <a:spcPts val="600"/>
              </a:spcAft>
              <a:buClr>
                <a:schemeClr val="accent6"/>
              </a:buClr>
              <a:buFont typeface="Courier New" panose="02070309020205020404" pitchFamily="49" charset="0"/>
              <a:buNone/>
            </a:pPr>
            <a:r>
              <a:rPr lang="en-US" sz="1800">
                <a:solidFill>
                  <a:schemeClr val="bg1"/>
                </a:solidFill>
              </a:rPr>
              <a:t>ICANs</a:t>
            </a:r>
          </a:p>
          <a:p>
            <a:pPr marL="457200" marR="0" lvl="0" indent="-298450" algn="l" rtl="0">
              <a:lnSpc>
                <a:spcPct val="100000"/>
              </a:lnSpc>
              <a:spcBef>
                <a:spcPts val="0"/>
              </a:spcBef>
              <a:spcAft>
                <a:spcPts val="0"/>
              </a:spcAft>
              <a:buClr>
                <a:srgbClr val="000000"/>
              </a:buClr>
              <a:buSzPts val="1100"/>
              <a:buFont typeface="Arial"/>
              <a:buChar char="●"/>
            </a:pPr>
            <a:r>
              <a:rPr lang="en-US" sz="1100" b="0" i="0" u="none" strike="noStrike" cap="none">
                <a:solidFill>
                  <a:schemeClr val="tx1"/>
                </a:solidFill>
                <a:latin typeface="Arial"/>
                <a:cs typeface="Arial"/>
                <a:sym typeface="Arial"/>
              </a:rPr>
              <a:t>Grade 1–2: 3 patients (2%)</a:t>
            </a:r>
          </a:p>
          <a:p>
            <a:pPr marL="457200" marR="0" lvl="0" indent="-298450" algn="l" rtl="0">
              <a:lnSpc>
                <a:spcPct val="100000"/>
              </a:lnSpc>
              <a:spcBef>
                <a:spcPts val="0"/>
              </a:spcBef>
              <a:spcAft>
                <a:spcPts val="0"/>
              </a:spcAft>
              <a:buClr>
                <a:srgbClr val="000000"/>
              </a:buClr>
              <a:buSzPts val="1100"/>
              <a:buFont typeface="Arial"/>
              <a:buChar char="●"/>
            </a:pPr>
            <a:r>
              <a:rPr lang="en-US" sz="1100" b="0" i="0" u="none" strike="noStrike" cap="none">
                <a:solidFill>
                  <a:schemeClr val="tx1"/>
                </a:solidFill>
                <a:latin typeface="Arial"/>
                <a:cs typeface="Arial"/>
                <a:sym typeface="Arial"/>
              </a:rPr>
              <a:t>Grade 3 (delirium): 1 patient (1%)  </a:t>
            </a:r>
          </a:p>
          <a:p>
            <a:pPr marL="0" lvl="0" indent="0" algn="l" rtl="0">
              <a:spcBef>
                <a:spcPts val="0"/>
              </a:spcBef>
              <a:spcAft>
                <a:spcPts val="0"/>
              </a:spcAft>
              <a:buNone/>
            </a:pPr>
            <a:endParaRPr lang="en-US" sz="1800">
              <a:solidFill>
                <a:schemeClr val="tx1"/>
              </a:solidFill>
              <a:effectLst/>
              <a:latin typeface="Georgia" panose="02040502050405020303" pitchFamily="18" charset="0"/>
              <a:cs typeface="Times New Roman" panose="02020603050405020304" pitchFamily="18" charset="0"/>
            </a:endParaRPr>
          </a:p>
        </p:txBody>
      </p:sp>
    </p:spTree>
    <p:extLst>
      <p:ext uri="{BB962C8B-B14F-4D97-AF65-F5344CB8AC3E}">
        <p14:creationId xmlns:p14="http://schemas.microsoft.com/office/powerpoint/2010/main" val="40563653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ad3f739784_0_155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155" name="Google Shape;155;gad3f739784_0_155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252976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lstStyle/>
          <a:p>
            <a:pPr marL="158750" indent="0">
              <a:buNone/>
            </a:pPr>
            <a:r>
              <a:rPr lang="en-US">
                <a:solidFill>
                  <a:schemeClr val="tx1"/>
                </a:solidFill>
              </a:rPr>
              <a:t>Strengths</a:t>
            </a:r>
          </a:p>
          <a:p>
            <a:pPr marL="285750" marR="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800" b="0" u="none" strike="noStrike" cap="none">
                <a:solidFill>
                  <a:schemeClr val="dk1"/>
                </a:solidFill>
                <a:effectLst/>
                <a:latin typeface="Lato" panose="020F0502020204030203" pitchFamily="34" charset="0"/>
                <a:ea typeface="Lato" panose="020F0502020204030203" pitchFamily="34" charset="0"/>
                <a:cs typeface="Lato" panose="020F0502020204030203" pitchFamily="34" charset="0"/>
                <a:sym typeface="Arial"/>
              </a:rPr>
              <a:t>Global, multi-center design = generalizability.  </a:t>
            </a:r>
          </a:p>
          <a:p>
            <a:pPr marL="285750" marR="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800" b="0" u="none" strike="noStrike" cap="none">
                <a:solidFill>
                  <a:schemeClr val="dk1"/>
                </a:solidFill>
                <a:effectLst/>
                <a:latin typeface="Lato" panose="020F0502020204030203" pitchFamily="34" charset="0"/>
                <a:ea typeface="Lato" panose="020F0502020204030203" pitchFamily="34" charset="0"/>
                <a:cs typeface="Lato" panose="020F0502020204030203" pitchFamily="34" charset="0"/>
                <a:sym typeface="Arial"/>
              </a:rPr>
              <a:t>Masked independent endpoint assessment reduces bias.  </a:t>
            </a:r>
          </a:p>
          <a:p>
            <a:pPr marL="285750" marR="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800" b="0" u="none" strike="noStrike" cap="none">
                <a:solidFill>
                  <a:schemeClr val="dk1"/>
                </a:solidFill>
                <a:effectLst/>
                <a:latin typeface="Lato" panose="020F0502020204030203" pitchFamily="34" charset="0"/>
                <a:ea typeface="Lato" panose="020F0502020204030203" pitchFamily="34" charset="0"/>
                <a:cs typeface="Lato" panose="020F0502020204030203" pitchFamily="34" charset="0"/>
                <a:sym typeface="Arial"/>
              </a:rPr>
              <a:t>Comprehensive efficacy endpoints, including OS and PFS, which matter to patients.  </a:t>
            </a:r>
          </a:p>
          <a:p>
            <a:pPr marL="285750" marR="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800" b="0" u="none" strike="noStrike" cap="none">
                <a:solidFill>
                  <a:schemeClr val="dk1"/>
                </a:solidFill>
                <a:effectLst/>
                <a:latin typeface="Lato" panose="020F0502020204030203" pitchFamily="34" charset="0"/>
                <a:ea typeface="Lato" panose="020F0502020204030203" pitchFamily="34" charset="0"/>
                <a:cs typeface="Lato" panose="020F0502020204030203" pitchFamily="34" charset="0"/>
                <a:sym typeface="Arial"/>
              </a:rPr>
              <a:t>Robust sensitivity analyses for pandemic-related confounding and stratification discrepancies </a:t>
            </a:r>
            <a:endParaRPr lang="en-US" sz="1100" b="0" i="0" u="none" strike="noStrike" cap="none">
              <a:solidFill>
                <a:schemeClr val="tx1"/>
              </a:solidFill>
              <a:latin typeface="Arial"/>
              <a:ea typeface="Lato" panose="020F0502020204030203" pitchFamily="34" charset="0"/>
              <a:cs typeface="Arial"/>
              <a:sym typeface="Arial"/>
            </a:endParaRPr>
          </a:p>
          <a:p>
            <a:pPr marL="158750" marR="0" indent="0" algn="l" rtl="0">
              <a:lnSpc>
                <a:spcPct val="100000"/>
              </a:lnSpc>
              <a:spcBef>
                <a:spcPts val="0"/>
              </a:spcBef>
              <a:spcAft>
                <a:spcPts val="0"/>
              </a:spcAft>
              <a:buClr>
                <a:srgbClr val="000000"/>
              </a:buClr>
              <a:buSzPts val="1100"/>
              <a:buFont typeface="Arial"/>
              <a:buNone/>
            </a:pPr>
            <a:endParaRPr lang="en-US" sz="1100" b="0" i="0" u="none" strike="noStrike" cap="none">
              <a:solidFill>
                <a:schemeClr val="tx1"/>
              </a:solidFill>
              <a:latin typeface="Arial"/>
              <a:cs typeface="Arial"/>
              <a:sym typeface="Arial"/>
            </a:endParaRPr>
          </a:p>
          <a:p>
            <a:pPr marL="158750" marR="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tx1"/>
                </a:solidFill>
                <a:latin typeface="Arial"/>
                <a:cs typeface="Arial"/>
                <a:sym typeface="Arial"/>
              </a:rPr>
              <a:t>Weaknesses</a:t>
            </a:r>
          </a:p>
          <a:p>
            <a:pPr marL="285750" marR="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800" b="0">
                <a:latin typeface="Lato" panose="020F0502020204030203" pitchFamily="34" charset="0"/>
                <a:ea typeface="Lato" panose="020F0502020204030203" pitchFamily="34" charset="0"/>
                <a:cs typeface="Lato" panose="020F0502020204030203" pitchFamily="34" charset="0"/>
              </a:rPr>
              <a:t>Open-label design, albeit mitigated by masked review, introduces some bias potential.  </a:t>
            </a:r>
          </a:p>
          <a:p>
            <a:pPr marL="285750" marR="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800" b="0">
                <a:latin typeface="Lato" panose="020F0502020204030203" pitchFamily="34" charset="0"/>
                <a:ea typeface="Lato" panose="020F0502020204030203" pitchFamily="34" charset="0"/>
                <a:cs typeface="Lato" panose="020F0502020204030203" pitchFamily="34" charset="0"/>
              </a:rPr>
              <a:t>Under-representation of Black patients and possible regional heterogeneity (some subgroup variabilities with wide CIs), limiting extrapolation to certain populations.  </a:t>
            </a:r>
          </a:p>
          <a:p>
            <a:pPr marL="285750" marR="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800" b="0">
                <a:latin typeface="Lato" panose="020F0502020204030203" pitchFamily="34" charset="0"/>
                <a:ea typeface="Lato" panose="020F0502020204030203" pitchFamily="34" charset="0"/>
                <a:cs typeface="Lato" panose="020F0502020204030203" pitchFamily="34" charset="0"/>
              </a:rPr>
              <a:t>Exclusion of double/triple-hit lymphomas and strict eligibility narrow applicability somewhat.  </a:t>
            </a:r>
          </a:p>
          <a:p>
            <a:pPr marL="285750" marR="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800" b="0">
                <a:latin typeface="Lato" panose="020F0502020204030203" pitchFamily="34" charset="0"/>
                <a:ea typeface="Lato" panose="020F0502020204030203" pitchFamily="34" charset="0"/>
                <a:cs typeface="Lato" panose="020F0502020204030203" pitchFamily="34" charset="0"/>
              </a:rPr>
              <a:t>Duration of follow-up is relatively limited (~21 months), precluding long-term survival/late toxicity assessment</a:t>
            </a:r>
          </a:p>
          <a:p>
            <a:pPr marL="158750" marR="0" lvl="1"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a:solidFill>
                <a:schemeClr val="tx1"/>
              </a:solidFill>
              <a:latin typeface="Arial"/>
              <a:cs typeface="Arial"/>
              <a:sym typeface="Arial"/>
            </a:endParaRPr>
          </a:p>
          <a:p>
            <a:pPr marL="158750" indent="0">
              <a:buNone/>
            </a:pPr>
            <a:endParaRPr lang="en-US"/>
          </a:p>
        </p:txBody>
      </p:sp>
    </p:spTree>
    <p:extLst>
      <p:ext uri="{BB962C8B-B14F-4D97-AF65-F5344CB8AC3E}">
        <p14:creationId xmlns:p14="http://schemas.microsoft.com/office/powerpoint/2010/main" val="38262031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ad3f739784_0_155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155" name="Google Shape;155;gad3f739784_0_155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85750" lvl="0" indent="-285750" algn="l" rtl="0">
              <a:spcBef>
                <a:spcPts val="0"/>
              </a:spcBef>
              <a:spcAft>
                <a:spcPts val="0"/>
              </a:spcAft>
            </a:pPr>
            <a:endParaRPr/>
          </a:p>
        </p:txBody>
      </p:sp>
    </p:spTree>
    <p:extLst>
      <p:ext uri="{BB962C8B-B14F-4D97-AF65-F5344CB8AC3E}">
        <p14:creationId xmlns:p14="http://schemas.microsoft.com/office/powerpoint/2010/main" val="9418895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E16591-ECFC-4B41-D189-BF5D46117F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EEB2E9-7633-CFB3-104B-ABCCB127D7AA}"/>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714D05CD-35F1-0BC8-F3D7-8DC411426552}"/>
              </a:ext>
            </a:extLst>
          </p:cNvPr>
          <p:cNvSpPr>
            <a:spLocks noGrp="1"/>
          </p:cNvSpPr>
          <p:nvPr>
            <p:ph type="body" idx="1"/>
          </p:nvPr>
        </p:nvSpPr>
        <p:spPr/>
        <p:txBody>
          <a:bodyPr/>
          <a:lstStyle/>
          <a:p>
            <a:r>
              <a:rPr lang="en-US" sz="1100" b="0" i="0" u="none" strike="noStrike" cap="none">
                <a:solidFill>
                  <a:srgbClr val="000000"/>
                </a:solidFill>
                <a:effectLst/>
                <a:latin typeface="Arial"/>
                <a:ea typeface="Arial"/>
                <a:cs typeface="Arial"/>
                <a:sym typeface="Arial"/>
              </a:rPr>
              <a:t>9% of patients (n = 25) were from North America, 32% of patients (n = 88) were from Europe, 11% of patients (n = 30) were from Australia, and 48% of patients (n = 131) were from Asia</a:t>
            </a:r>
          </a:p>
          <a:p>
            <a:r>
              <a:rPr lang="en-US" sz="1100" b="0" i="0" u="none" strike="noStrike" cap="none">
                <a:solidFill>
                  <a:srgbClr val="000000"/>
                </a:solidFill>
                <a:effectLst/>
                <a:latin typeface="Arial"/>
                <a:ea typeface="Arial"/>
                <a:cs typeface="Arial"/>
                <a:sym typeface="Arial"/>
              </a:rPr>
              <a:t>When assessing outcomes for patients from non-Asian regions, patients treated with glofitamab plus </a:t>
            </a:r>
            <a:r>
              <a:rPr lang="en-US" sz="1100" b="0" i="0" u="none" strike="noStrike" cap="none" err="1">
                <a:solidFill>
                  <a:srgbClr val="000000"/>
                </a:solidFill>
                <a:effectLst/>
                <a:latin typeface="Arial"/>
                <a:ea typeface="Arial"/>
                <a:cs typeface="Arial"/>
                <a:sym typeface="Arial"/>
              </a:rPr>
              <a:t>GemOx</a:t>
            </a:r>
            <a:r>
              <a:rPr lang="en-US" sz="1100" b="0" i="0" u="none" strike="noStrike" cap="none">
                <a:solidFill>
                  <a:srgbClr val="000000"/>
                </a:solidFill>
                <a:effectLst/>
                <a:latin typeface="Arial"/>
                <a:ea typeface="Arial"/>
                <a:cs typeface="Arial"/>
                <a:sym typeface="Arial"/>
              </a:rPr>
              <a:t> (n = 99) experienced a median OS of 21.2 months compared with 27.8 months for those given rituximab plus </a:t>
            </a:r>
            <a:r>
              <a:rPr lang="en-US" sz="1100" b="0" i="0" u="none" strike="noStrike" cap="none" err="1">
                <a:solidFill>
                  <a:srgbClr val="000000"/>
                </a:solidFill>
                <a:effectLst/>
                <a:latin typeface="Arial"/>
                <a:ea typeface="Arial"/>
                <a:cs typeface="Arial"/>
                <a:sym typeface="Arial"/>
              </a:rPr>
              <a:t>GemOx</a:t>
            </a:r>
            <a:r>
              <a:rPr lang="en-US" sz="1100" b="0" i="0" u="none" strike="noStrike" cap="none">
                <a:solidFill>
                  <a:srgbClr val="000000"/>
                </a:solidFill>
                <a:effectLst/>
                <a:latin typeface="Arial"/>
                <a:ea typeface="Arial"/>
                <a:cs typeface="Arial"/>
                <a:sym typeface="Arial"/>
              </a:rPr>
              <a:t> (n = 44; HR, 1.06; 95% CI, 0.61-1.84)</a:t>
            </a:r>
            <a:endParaRPr lang="en-US">
              <a:solidFill>
                <a:schemeClr val="tx1"/>
              </a:solidFill>
            </a:endParaRPr>
          </a:p>
        </p:txBody>
      </p:sp>
    </p:spTree>
    <p:extLst>
      <p:ext uri="{BB962C8B-B14F-4D97-AF65-F5344CB8AC3E}">
        <p14:creationId xmlns:p14="http://schemas.microsoft.com/office/powerpoint/2010/main" val="33754448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a:extLst>
            <a:ext uri="{FF2B5EF4-FFF2-40B4-BE49-F238E27FC236}">
              <a16:creationId xmlns:a16="http://schemas.microsoft.com/office/drawing/2014/main" id="{8EFB3F45-15E0-A83B-219F-8A2BB451C4E8}"/>
            </a:ext>
          </a:extLst>
        </p:cNvPr>
        <p:cNvGrpSpPr/>
        <p:nvPr/>
      </p:nvGrpSpPr>
      <p:grpSpPr>
        <a:xfrm>
          <a:off x="0" y="0"/>
          <a:ext cx="0" cy="0"/>
          <a:chOff x="0" y="0"/>
          <a:chExt cx="0" cy="0"/>
        </a:xfrm>
      </p:grpSpPr>
      <p:sp>
        <p:nvSpPr>
          <p:cNvPr id="251" name="Google Shape;251;gad3f739784_0_45:notes">
            <a:extLst>
              <a:ext uri="{FF2B5EF4-FFF2-40B4-BE49-F238E27FC236}">
                <a16:creationId xmlns:a16="http://schemas.microsoft.com/office/drawing/2014/main" id="{21AC252B-6275-0A30-522E-55D8FEDEADA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252" name="Google Shape;252;gad3f739784_0_45:notes">
            <a:extLst>
              <a:ext uri="{FF2B5EF4-FFF2-40B4-BE49-F238E27FC236}">
                <a16:creationId xmlns:a16="http://schemas.microsoft.com/office/drawing/2014/main" id="{F9E78273-F999-AC6C-CFE6-5A12231D972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a:solidFill>
                  <a:schemeClr val="bg1"/>
                </a:solidFill>
              </a:rPr>
              <a:t>Median time on study was 41.0 months, with all patients with ongoing remission being treatment-free for ≥ 2 years following EOT</a:t>
            </a:r>
          </a:p>
        </p:txBody>
      </p:sp>
    </p:spTree>
    <p:extLst>
      <p:ext uri="{BB962C8B-B14F-4D97-AF65-F5344CB8AC3E}">
        <p14:creationId xmlns:p14="http://schemas.microsoft.com/office/powerpoint/2010/main" val="17337284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ad3f739784_0_156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377" name="Google Shape;377;gad3f739784_0_156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rtl="0" fontAlgn="base">
              <a:buFont typeface="Arial" panose="020B0604020202020204" pitchFamily="34" charset="0"/>
              <a:buChar char="•"/>
            </a:pPr>
            <a:r>
              <a:rPr lang="en-US" sz="1100" b="0" i="0" u="none" strike="noStrike" cap="none">
                <a:solidFill>
                  <a:srgbClr val="000000"/>
                </a:solidFill>
                <a:effectLst/>
                <a:latin typeface="Arial"/>
                <a:ea typeface="Arial"/>
                <a:cs typeface="Arial"/>
                <a:sym typeface="Arial"/>
              </a:rPr>
              <a:t>Obinutuzumab dose on cycle 1, day 1 (7 days prior to the first </a:t>
            </a:r>
            <a:r>
              <a:rPr lang="en-US" sz="1100" b="0" i="0" u="none" strike="noStrike" cap="none" err="1">
                <a:solidFill>
                  <a:srgbClr val="000000"/>
                </a:solidFill>
                <a:effectLst/>
                <a:latin typeface="Arial"/>
                <a:ea typeface="Arial"/>
                <a:cs typeface="Arial"/>
                <a:sym typeface="Arial"/>
              </a:rPr>
              <a:t>glofitamab</a:t>
            </a:r>
            <a:r>
              <a:rPr lang="en-US" sz="1100" b="0" i="0" u="none" strike="noStrike" cap="none">
                <a:solidFill>
                  <a:srgbClr val="000000"/>
                </a:solidFill>
                <a:effectLst/>
                <a:latin typeface="Arial"/>
                <a:ea typeface="Arial"/>
                <a:cs typeface="Arial"/>
                <a:sym typeface="Arial"/>
              </a:rPr>
              <a:t> dose) to deplete B cells (circulating and lymphoid tissue)</a:t>
            </a:r>
          </a:p>
          <a:p>
            <a:pPr marL="457200" marR="0" lvl="0" indent="-298450" algn="l" defTabSz="914400" rtl="0" eaLnBrk="1" fontAlgn="base"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sz="1200" b="1">
                <a:solidFill>
                  <a:schemeClr val="accent6"/>
                </a:solidFill>
              </a:rPr>
              <a:t>Dose modifications:</a:t>
            </a:r>
            <a:r>
              <a:rPr lang="en-US" sz="1200">
                <a:solidFill>
                  <a:schemeClr val="accent6"/>
                </a:solidFill>
              </a:rPr>
              <a:t> </a:t>
            </a:r>
            <a:r>
              <a:rPr lang="en-US" sz="1200">
                <a:solidFill>
                  <a:schemeClr val="bg1"/>
                </a:solidFill>
              </a:rPr>
              <a:t>No current modifications for renal or hepatic impairment</a:t>
            </a:r>
            <a:endParaRPr lang="en-US" sz="1200">
              <a:solidFill>
                <a:schemeClr val="accent6"/>
              </a:solidFill>
            </a:endParaRPr>
          </a:p>
          <a:p>
            <a:pPr algn="l" rtl="0" fontAlgn="base">
              <a:buFont typeface="Arial" panose="020B0604020202020204" pitchFamily="34" charset="0"/>
              <a:buChar char="•"/>
            </a:pPr>
            <a:endParaRPr lang="en-US" sz="1200">
              <a:solidFill>
                <a:schemeClr val="tx1"/>
              </a:solidFill>
            </a:endParaRPr>
          </a:p>
        </p:txBody>
      </p:sp>
    </p:spTree>
    <p:extLst>
      <p:ext uri="{BB962C8B-B14F-4D97-AF65-F5344CB8AC3E}">
        <p14:creationId xmlns:p14="http://schemas.microsoft.com/office/powerpoint/2010/main" val="1456493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a:extLst>
            <a:ext uri="{FF2B5EF4-FFF2-40B4-BE49-F238E27FC236}">
              <a16:creationId xmlns:a16="http://schemas.microsoft.com/office/drawing/2014/main" id="{A9C610B4-8B02-CF3A-5C03-7BA6694E5C6B}"/>
            </a:ext>
          </a:extLst>
        </p:cNvPr>
        <p:cNvGrpSpPr/>
        <p:nvPr/>
      </p:nvGrpSpPr>
      <p:grpSpPr>
        <a:xfrm>
          <a:off x="0" y="0"/>
          <a:ext cx="0" cy="0"/>
          <a:chOff x="0" y="0"/>
          <a:chExt cx="0" cy="0"/>
        </a:xfrm>
      </p:grpSpPr>
      <p:sp>
        <p:nvSpPr>
          <p:cNvPr id="482" name="Google Shape;482;gad3f739784_0_15463:notes">
            <a:extLst>
              <a:ext uri="{FF2B5EF4-FFF2-40B4-BE49-F238E27FC236}">
                <a16:creationId xmlns:a16="http://schemas.microsoft.com/office/drawing/2014/main" id="{65BEB148-0FD7-03BB-0AA3-8A1C96AE402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483" name="Google Shape;483;gad3f739784_0_15463:notes">
            <a:extLst>
              <a:ext uri="{FF2B5EF4-FFF2-40B4-BE49-F238E27FC236}">
                <a16:creationId xmlns:a16="http://schemas.microsoft.com/office/drawing/2014/main" id="{E3BFF7B4-7F1C-807C-8C55-A798F89D9F6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a:spcBef>
                <a:spcPts val="0"/>
              </a:spcBef>
              <a:spcAft>
                <a:spcPts val="0"/>
              </a:spcAft>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66671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ad3f739784_0_154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483" name="Google Shape;483;gad3f739784_0_154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a:spcBef>
                <a:spcPts val="0"/>
              </a:spcBef>
              <a:spcAft>
                <a:spcPts val="0"/>
              </a:spcAft>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150388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a:extLst>
            <a:ext uri="{FF2B5EF4-FFF2-40B4-BE49-F238E27FC236}">
              <a16:creationId xmlns:a16="http://schemas.microsoft.com/office/drawing/2014/main" id="{2DB8CFC1-8A9D-1EB9-B93A-0712518EBD19}"/>
            </a:ext>
          </a:extLst>
        </p:cNvPr>
        <p:cNvGrpSpPr/>
        <p:nvPr/>
      </p:nvGrpSpPr>
      <p:grpSpPr>
        <a:xfrm>
          <a:off x="0" y="0"/>
          <a:ext cx="0" cy="0"/>
          <a:chOff x="0" y="0"/>
          <a:chExt cx="0" cy="0"/>
        </a:xfrm>
      </p:grpSpPr>
      <p:sp>
        <p:nvSpPr>
          <p:cNvPr id="201" name="Google Shape;201;gac2b423cc8_0_10:notes">
            <a:extLst>
              <a:ext uri="{FF2B5EF4-FFF2-40B4-BE49-F238E27FC236}">
                <a16:creationId xmlns:a16="http://schemas.microsoft.com/office/drawing/2014/main" id="{18EAD47C-8880-5415-5B3C-CB113122008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202" name="Google Shape;202;gac2b423cc8_0_10:notes">
            <a:extLst>
              <a:ext uri="{FF2B5EF4-FFF2-40B4-BE49-F238E27FC236}">
                <a16:creationId xmlns:a16="http://schemas.microsoft.com/office/drawing/2014/main" id="{AABBBF53-7496-575D-4E56-D152BAA17F0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tx1"/>
              </a:solidFill>
            </a:endParaRPr>
          </a:p>
        </p:txBody>
      </p:sp>
    </p:spTree>
    <p:extLst>
      <p:ext uri="{BB962C8B-B14F-4D97-AF65-F5344CB8AC3E}">
        <p14:creationId xmlns:p14="http://schemas.microsoft.com/office/powerpoint/2010/main" val="20610942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0C84D7F1-1E95-0D74-5F57-0C726A04F6EB}"/>
            </a:ext>
          </a:extLst>
        </p:cNvPr>
        <p:cNvGrpSpPr/>
        <p:nvPr/>
      </p:nvGrpSpPr>
      <p:grpSpPr>
        <a:xfrm>
          <a:off x="0" y="0"/>
          <a:ext cx="0" cy="0"/>
          <a:chOff x="0" y="0"/>
          <a:chExt cx="0" cy="0"/>
        </a:xfrm>
      </p:grpSpPr>
      <p:sp>
        <p:nvSpPr>
          <p:cNvPr id="154" name="Google Shape;154;gad3f739784_0_15578:notes">
            <a:extLst>
              <a:ext uri="{FF2B5EF4-FFF2-40B4-BE49-F238E27FC236}">
                <a16:creationId xmlns:a16="http://schemas.microsoft.com/office/drawing/2014/main" id="{27DFB1F4-18DA-71C7-EF9B-E6C183AAC49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155" name="Google Shape;155;gad3f739784_0_15578:notes">
            <a:extLst>
              <a:ext uri="{FF2B5EF4-FFF2-40B4-BE49-F238E27FC236}">
                <a16:creationId xmlns:a16="http://schemas.microsoft.com/office/drawing/2014/main" id="{EA4ABC62-735B-EEEF-7A4E-9B1115E0951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92100" lvl="1" indent="-171450" algn="l">
              <a:spcAft>
                <a:spcPts val="600"/>
              </a:spcAft>
              <a:buClr>
                <a:schemeClr val="accent6"/>
              </a:buClr>
            </a:pPr>
            <a:r>
              <a:rPr lang="en-US">
                <a:solidFill>
                  <a:schemeClr val="bg1"/>
                </a:solidFill>
              </a:rPr>
              <a:t>CRS mostly occurred during cycle 1</a:t>
            </a:r>
          </a:p>
          <a:p>
            <a:pPr marL="292100" lvl="1" indent="-171450" algn="l">
              <a:spcAft>
                <a:spcPts val="600"/>
              </a:spcAft>
              <a:buClr>
                <a:schemeClr val="accent6"/>
              </a:buClr>
            </a:pPr>
            <a:r>
              <a:rPr lang="en-US">
                <a:solidFill>
                  <a:schemeClr val="bg1"/>
                </a:solidFill>
              </a:rPr>
              <a:t>Grade 2 CRS occurred in 15 patients (14.0%) and grade 3 in one patient (0.9%) </a:t>
            </a:r>
          </a:p>
          <a:p>
            <a:pPr marL="292100" lvl="1" indent="-171450" algn="l">
              <a:spcAft>
                <a:spcPts val="600"/>
              </a:spcAft>
              <a:buClr>
                <a:schemeClr val="accent6"/>
              </a:buClr>
            </a:pPr>
            <a:r>
              <a:rPr lang="en-US">
                <a:solidFill>
                  <a:schemeClr val="bg1"/>
                </a:solidFill>
              </a:rPr>
              <a:t>Median time to onset of CRS after the last dose was 17.5 hours</a:t>
            </a:r>
          </a:p>
          <a:p>
            <a:pPr marL="292100" lvl="1" indent="-171450" algn="l">
              <a:spcAft>
                <a:spcPts val="600"/>
              </a:spcAft>
              <a:buClr>
                <a:schemeClr val="accent6"/>
              </a:buClr>
            </a:pPr>
            <a:r>
              <a:rPr lang="en-US">
                <a:solidFill>
                  <a:schemeClr val="bg1"/>
                </a:solidFill>
              </a:rPr>
              <a:t>Median duration of CRS was 3 days and resolved in all cases</a:t>
            </a:r>
          </a:p>
          <a:p>
            <a:pPr marL="292100" lvl="1" indent="-171450" algn="l">
              <a:spcAft>
                <a:spcPts val="600"/>
              </a:spcAft>
              <a:buClr>
                <a:schemeClr val="accent6"/>
              </a:buClr>
            </a:pPr>
            <a:r>
              <a:rPr lang="en-US">
                <a:solidFill>
                  <a:schemeClr val="bg1"/>
                </a:solidFill>
              </a:rPr>
              <a:t>8 patients received tocilizumab for CRS (7.5%)</a:t>
            </a:r>
          </a:p>
        </p:txBody>
      </p:sp>
    </p:spTree>
    <p:extLst>
      <p:ext uri="{BB962C8B-B14F-4D97-AF65-F5344CB8AC3E}">
        <p14:creationId xmlns:p14="http://schemas.microsoft.com/office/powerpoint/2010/main" val="42463580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a:extLst>
            <a:ext uri="{FF2B5EF4-FFF2-40B4-BE49-F238E27FC236}">
              <a16:creationId xmlns:a16="http://schemas.microsoft.com/office/drawing/2014/main" id="{71296358-BBAE-2F3B-B3C1-58F96F69FA3A}"/>
            </a:ext>
          </a:extLst>
        </p:cNvPr>
        <p:cNvGrpSpPr/>
        <p:nvPr/>
      </p:nvGrpSpPr>
      <p:grpSpPr>
        <a:xfrm>
          <a:off x="0" y="0"/>
          <a:ext cx="0" cy="0"/>
          <a:chOff x="0" y="0"/>
          <a:chExt cx="0" cy="0"/>
        </a:xfrm>
      </p:grpSpPr>
      <p:sp>
        <p:nvSpPr>
          <p:cNvPr id="201" name="Google Shape;201;gac2b423cc8_0_10:notes">
            <a:extLst>
              <a:ext uri="{FF2B5EF4-FFF2-40B4-BE49-F238E27FC236}">
                <a16:creationId xmlns:a16="http://schemas.microsoft.com/office/drawing/2014/main" id="{5F3A3916-B8A6-051C-3FC3-5DC09009D53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202" name="Google Shape;202;gac2b423cc8_0_10:notes">
            <a:extLst>
              <a:ext uri="{FF2B5EF4-FFF2-40B4-BE49-F238E27FC236}">
                <a16:creationId xmlns:a16="http://schemas.microsoft.com/office/drawing/2014/main" id="{B8DF9811-3AEF-827A-F55D-1525C1F6619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100" b="0" i="0" u="none" strike="noStrike" cap="none">
                <a:solidFill>
                  <a:srgbClr val="000000"/>
                </a:solidFill>
                <a:effectLst/>
                <a:latin typeface="Arial"/>
                <a:ea typeface="Arial"/>
                <a:cs typeface="Arial"/>
                <a:sym typeface="Arial"/>
              </a:rPr>
              <a:t>SCLC is characterized by high aggressiveness, rapid relapse, and poor long-term outcomes.</a:t>
            </a:r>
          </a:p>
          <a:p>
            <a:r>
              <a:rPr lang="en-US" sz="1100" b="0" i="0" u="none" strike="noStrike" cap="none">
                <a:solidFill>
                  <a:srgbClr val="000000"/>
                </a:solidFill>
                <a:effectLst/>
                <a:latin typeface="Arial"/>
                <a:ea typeface="Arial"/>
                <a:cs typeface="Arial"/>
                <a:sym typeface="Arial"/>
              </a:rPr>
              <a:t>DLL3 is expressed in ~85–94% of SCLC tumors but is minimally present in normal tissues, making it an appealing immunotherapy target.</a:t>
            </a:r>
          </a:p>
          <a:p>
            <a:r>
              <a:rPr lang="en-US" sz="1100" b="0" i="0" u="none" strike="noStrike" cap="none">
                <a:solidFill>
                  <a:srgbClr val="000000"/>
                </a:solidFill>
                <a:effectLst/>
                <a:latin typeface="Arial"/>
                <a:ea typeface="Arial"/>
                <a:cs typeface="Arial"/>
                <a:sym typeface="Arial"/>
              </a:rPr>
              <a:t>Tarlatamab works by bringing T cells into close proximity with DLL3-expressing tumor cells, inducing cytotoxicity independently of MHC class I presentation.</a:t>
            </a:r>
          </a:p>
          <a:p>
            <a:endParaRPr lang="en-US" sz="1100" b="0" i="0" u="none" strike="noStrike" cap="none">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41307436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a:extLst>
            <a:ext uri="{FF2B5EF4-FFF2-40B4-BE49-F238E27FC236}">
              <a16:creationId xmlns:a16="http://schemas.microsoft.com/office/drawing/2014/main" id="{81A15C6B-D89D-6400-2C3F-8A715150070F}"/>
            </a:ext>
          </a:extLst>
        </p:cNvPr>
        <p:cNvGrpSpPr/>
        <p:nvPr/>
      </p:nvGrpSpPr>
      <p:grpSpPr>
        <a:xfrm>
          <a:off x="0" y="0"/>
          <a:ext cx="0" cy="0"/>
          <a:chOff x="0" y="0"/>
          <a:chExt cx="0" cy="0"/>
        </a:xfrm>
      </p:grpSpPr>
      <p:sp>
        <p:nvSpPr>
          <p:cNvPr id="160" name="Google Shape;160;gad3f739784_0_15589:notes">
            <a:extLst>
              <a:ext uri="{FF2B5EF4-FFF2-40B4-BE49-F238E27FC236}">
                <a16:creationId xmlns:a16="http://schemas.microsoft.com/office/drawing/2014/main" id="{C3352525-70AB-B071-94EB-D98944F3134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161" name="Google Shape;161;gad3f739784_0_15589:notes">
            <a:extLst>
              <a:ext uri="{FF2B5EF4-FFF2-40B4-BE49-F238E27FC236}">
                <a16:creationId xmlns:a16="http://schemas.microsoft.com/office/drawing/2014/main" id="{E77DD6C6-9ED4-5C38-9D8A-6B86B1F83C4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92100" marR="0" lvl="0" indent="-171450" algn="l" defTabSz="914400" rtl="0" eaLnBrk="1" fontAlgn="auto" latinLnBrk="0" hangingPunct="1">
              <a:lnSpc>
                <a:spcPct val="100000"/>
              </a:lnSpc>
              <a:spcBef>
                <a:spcPts val="0"/>
              </a:spcBef>
              <a:spcAft>
                <a:spcPts val="600"/>
              </a:spcAft>
              <a:buClr>
                <a:schemeClr val="accent6"/>
              </a:buClr>
              <a:buSzPts val="1100"/>
              <a:buFont typeface="Arial"/>
              <a:buChar char="●"/>
              <a:tabLst/>
              <a:defRPr/>
            </a:pPr>
            <a:r>
              <a:rPr lang="en-US" sz="1100" b="0" i="0" u="none" strike="noStrike" cap="none">
                <a:solidFill>
                  <a:srgbClr val="000000"/>
                </a:solidFill>
                <a:effectLst/>
                <a:latin typeface="Arial"/>
                <a:ea typeface="Arial"/>
                <a:cs typeface="Arial"/>
                <a:sym typeface="Arial"/>
              </a:rPr>
              <a:t>Tarlatamab, a novel bispecific T-cell engager targeting delta-like ligand 3 (DLL3) and CD3, was evaluated in a phase 2 trial (DeLLphi-301) for patients with previously treated small-cell lung cancer (SCLC). This population faces limited options beyond first-line regimens, and survival outcomes in this setting are poor</a:t>
            </a:r>
            <a:endParaRPr lang="en-US">
              <a:solidFill>
                <a:schemeClr val="bg1"/>
              </a:solidFill>
              <a:latin typeface="Lato" panose="020F0502020204030203" pitchFamily="34" charset="0"/>
              <a:ea typeface="Lato" panose="020F0502020204030203" pitchFamily="34" charset="0"/>
              <a:cs typeface="Lato" panose="020F0502020204030203" pitchFamily="34" charset="0"/>
            </a:endParaRPr>
          </a:p>
          <a:p>
            <a:pPr marL="292100" lvl="0" indent="-171450" algn="l">
              <a:spcAft>
                <a:spcPts val="600"/>
              </a:spcAft>
              <a:buClr>
                <a:schemeClr val="accent6"/>
              </a:buClr>
            </a:pPr>
            <a:r>
              <a:rPr lang="en-US">
                <a:solidFill>
                  <a:schemeClr val="bg1"/>
                </a:solidFill>
                <a:latin typeface="Lato" panose="020F0502020204030203" pitchFamily="34" charset="0"/>
                <a:ea typeface="Lato" panose="020F0502020204030203" pitchFamily="34" charset="0"/>
                <a:cs typeface="Lato" panose="020F0502020204030203" pitchFamily="34" charset="0"/>
              </a:rPr>
              <a:t>Part 1: </a:t>
            </a:r>
            <a:r>
              <a:rPr lang="en-US" sz="1800">
                <a:solidFill>
                  <a:schemeClr val="bg1"/>
                </a:solidFill>
                <a:latin typeface="Lato" panose="020F0502020204030203" pitchFamily="34" charset="0"/>
                <a:ea typeface="Lato" panose="020F0502020204030203" pitchFamily="34" charset="0"/>
                <a:cs typeface="Lato" panose="020F0502020204030203" pitchFamily="34" charset="0"/>
              </a:rPr>
              <a:t>Dose-comparison assessment in approximately 180 patients who had been randomly assigned, in a 1:1 ratio, to receive 10 mg of tarlatamab or 100 mg of tarlatamab intravenously during a 60-minute infusion</a:t>
            </a:r>
          </a:p>
          <a:p>
            <a:pPr marL="749300" lvl="1" indent="-171450" algn="l">
              <a:spcAft>
                <a:spcPts val="600"/>
              </a:spcAft>
              <a:buClr>
                <a:schemeClr val="accent6"/>
              </a:buClr>
            </a:pPr>
            <a:r>
              <a:rPr lang="en-US" sz="1800">
                <a:solidFill>
                  <a:schemeClr val="tx1"/>
                </a:solidFill>
                <a:effectLst/>
                <a:latin typeface="Georgia" panose="02040502050405020303" pitchFamily="18" charset="0"/>
                <a:cs typeface="Times New Roman" panose="02020603050405020304" pitchFamily="18" charset="0"/>
              </a:rPr>
              <a:t> Interim analysis when 30 patients per group. Dose-selection committee independent of the trial team analyzed the totality of the data and recommended the target dose for parts 2 and 3 of the trial</a:t>
            </a:r>
          </a:p>
          <a:p>
            <a:pPr marL="749300" lvl="1" indent="-171450" algn="l">
              <a:spcAft>
                <a:spcPts val="600"/>
              </a:spcAft>
              <a:buClr>
                <a:schemeClr val="accent6"/>
              </a:buClr>
            </a:pPr>
            <a:endParaRPr lang="en-US" sz="1800">
              <a:solidFill>
                <a:schemeClr val="tx1"/>
              </a:solidFill>
              <a:effectLst/>
              <a:latin typeface="Georgia" panose="02040502050405020303" pitchFamily="18" charset="0"/>
              <a:cs typeface="Times New Roman" panose="02020603050405020304" pitchFamily="18" charset="0"/>
            </a:endParaRPr>
          </a:p>
        </p:txBody>
      </p:sp>
    </p:spTree>
    <p:extLst>
      <p:ext uri="{BB962C8B-B14F-4D97-AF65-F5344CB8AC3E}">
        <p14:creationId xmlns:p14="http://schemas.microsoft.com/office/powerpoint/2010/main" val="100626078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E16C0A04-4C73-97C9-1C45-BE9E7F57704E}"/>
            </a:ext>
          </a:extLst>
        </p:cNvPr>
        <p:cNvGrpSpPr/>
        <p:nvPr/>
      </p:nvGrpSpPr>
      <p:grpSpPr>
        <a:xfrm>
          <a:off x="0" y="0"/>
          <a:ext cx="0" cy="0"/>
          <a:chOff x="0" y="0"/>
          <a:chExt cx="0" cy="0"/>
        </a:xfrm>
      </p:grpSpPr>
      <p:sp>
        <p:nvSpPr>
          <p:cNvPr id="154" name="Google Shape;154;gad3f739784_0_15578:notes">
            <a:extLst>
              <a:ext uri="{FF2B5EF4-FFF2-40B4-BE49-F238E27FC236}">
                <a16:creationId xmlns:a16="http://schemas.microsoft.com/office/drawing/2014/main" id="{68B6F544-5689-9000-DC5A-2CB38241584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155" name="Google Shape;155;gad3f739784_0_15578:notes">
            <a:extLst>
              <a:ext uri="{FF2B5EF4-FFF2-40B4-BE49-F238E27FC236}">
                <a16:creationId xmlns:a16="http://schemas.microsoft.com/office/drawing/2014/main" id="{5B6E113F-CE24-AEA0-25AF-5E5DF85ABC7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100" b="0" i="0" u="none" strike="noStrike" cap="none">
                <a:solidFill>
                  <a:srgbClr val="000000"/>
                </a:solidFill>
                <a:effectLst/>
                <a:latin typeface="Arial"/>
                <a:ea typeface="Arial"/>
                <a:cs typeface="Arial"/>
                <a:sym typeface="Arial"/>
              </a:rPr>
              <a:t>Part 1L 88/88; 10 mg dose was selected for part 2 and 12 patients enrolled; part 3 had 34 enroll</a:t>
            </a:r>
          </a:p>
          <a:p>
            <a:r>
              <a:rPr lang="en-US" sz="1100" b="0" i="0" u="none" strike="noStrike" cap="none">
                <a:solidFill>
                  <a:srgbClr val="000000"/>
                </a:solidFill>
                <a:effectLst/>
                <a:latin typeface="Arial"/>
                <a:ea typeface="Arial"/>
                <a:cs typeface="Arial"/>
                <a:sym typeface="Arial"/>
              </a:rPr>
              <a:t>Positivity for DLL3 expression on tumor cells was not required for trial entry.</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a:solidFill>
                  <a:srgbClr val="000000"/>
                </a:solidFill>
                <a:effectLst/>
                <a:latin typeface="Arial"/>
                <a:ea typeface="Arial"/>
                <a:cs typeface="Arial"/>
                <a:sym typeface="Arial"/>
              </a:rPr>
              <a:t>DLL3 was positive in ~96% of tested tumor</a:t>
            </a:r>
          </a:p>
          <a:p>
            <a:r>
              <a:rPr lang="en-US" sz="1100" b="0" i="0" u="none" strike="noStrike" cap="none">
                <a:solidFill>
                  <a:srgbClr val="000000"/>
                </a:solidFill>
                <a:effectLst/>
                <a:latin typeface="Arial"/>
                <a:ea typeface="Arial"/>
                <a:cs typeface="Arial"/>
                <a:sym typeface="Arial"/>
              </a:rPr>
              <a:t>Patients with asymptomatic, treated stable brain metastases were eligible</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a:solidFill>
                  <a:srgbClr val="000000"/>
                </a:solidFill>
                <a:effectLst/>
                <a:latin typeface="Arial"/>
                <a:ea typeface="Arial"/>
                <a:cs typeface="Arial"/>
                <a:sym typeface="Arial"/>
              </a:rPr>
              <a:t>Brain metastases: More common in 100 mg arm (36%) than 10 mg (23%).</a:t>
            </a:r>
          </a:p>
          <a:p>
            <a:endParaRPr lang="en-US" sz="1100" b="0" i="0" u="none" strike="noStrike" cap="none">
              <a:solidFill>
                <a:srgbClr val="000000"/>
              </a:solidFill>
              <a:effectLst/>
              <a:latin typeface="Arial"/>
              <a:ea typeface="Arial"/>
              <a:cs typeface="Arial"/>
              <a:sym typeface="Arial"/>
            </a:endParaRPr>
          </a:p>
          <a:p>
            <a:r>
              <a:rPr lang="en-US">
                <a:solidFill>
                  <a:schemeClr val="tx1"/>
                </a:solidFill>
              </a:rPr>
              <a:t>Exceptions to prior therapy” conventional chem in 14 days if related toxicity resolved, palliative radiation at least 7 days</a:t>
            </a:r>
          </a:p>
          <a:p>
            <a:pPr marL="285750" lvl="0" indent="-285750" algn="l" rtl="0">
              <a:spcBef>
                <a:spcPts val="0"/>
              </a:spcBef>
              <a:spcAft>
                <a:spcPts val="0"/>
              </a:spcAft>
            </a:pPr>
            <a:endParaRPr>
              <a:solidFill>
                <a:schemeClr val="tx1"/>
              </a:solidFill>
            </a:endParaRPr>
          </a:p>
        </p:txBody>
      </p:sp>
    </p:spTree>
    <p:extLst>
      <p:ext uri="{BB962C8B-B14F-4D97-AF65-F5344CB8AC3E}">
        <p14:creationId xmlns:p14="http://schemas.microsoft.com/office/powerpoint/2010/main" val="320112345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24F6A-5A76-F0DB-991E-5B491376DD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D84105-1397-73AC-11B7-E24A048CA257}"/>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F3AB7916-5669-E622-9E98-2E48E3BA83AF}"/>
              </a:ext>
            </a:extLst>
          </p:cNvPr>
          <p:cNvSpPr>
            <a:spLocks noGrp="1"/>
          </p:cNvSpPr>
          <p:nvPr>
            <p:ph type="body" idx="1"/>
          </p:nvPr>
        </p:nvSpPr>
        <p:spPr/>
        <p:txBody>
          <a:bodyPr/>
          <a:lstStyle/>
          <a:p>
            <a:r>
              <a:rPr lang="en-US" sz="1100" b="0" i="0" u="none" strike="noStrike" cap="none">
                <a:solidFill>
                  <a:srgbClr val="000000"/>
                </a:solidFill>
                <a:effectLst/>
                <a:latin typeface="Arial"/>
                <a:ea typeface="Arial"/>
                <a:cs typeface="Arial"/>
                <a:sym typeface="Arial"/>
              </a:rPr>
              <a:t>Imaging assessments were scheduled to occur every 6 weeks for the first year and then every 12 weeks thereafter. Treatment was allowed to continue after radiographic progression if the investigator judged that tarlatamab was clinically beneficial to the patient, provided that the criteria specified in the protocol</a:t>
            </a:r>
          </a:p>
          <a:p>
            <a:pPr marL="342900" marR="0" lvl="0" indent="-342900" algn="l" defTabSz="914400" rtl="0" eaLnBrk="1" fontAlgn="auto" latinLnBrk="0" hangingPunct="1">
              <a:lnSpc>
                <a:spcPct val="100000"/>
              </a:lnSpc>
              <a:spcBef>
                <a:spcPts val="0"/>
              </a:spcBef>
              <a:spcAft>
                <a:spcPts val="0"/>
              </a:spcAft>
              <a:buClr>
                <a:srgbClr val="000000"/>
              </a:buClr>
              <a:buSzPts val="1100"/>
              <a:buFont typeface="Symbol" pitchFamily="2" charset="2"/>
              <a:buChar char=""/>
              <a:tabLst/>
              <a:defRPr/>
            </a:pPr>
            <a:endParaRPr lang="en-US" sz="1100" b="0" i="0" u="none" strike="noStrike" cap="none">
              <a:solidFill>
                <a:schemeClr val="tx1"/>
              </a:solidFill>
              <a:effectLst/>
              <a:latin typeface="Lato" panose="020F0502020204030203" pitchFamily="34" charset="0"/>
              <a:ea typeface="Lato" panose="020F0502020204030203" pitchFamily="34" charset="0"/>
              <a:cs typeface="Lato" panose="020F0502020204030203" pitchFamily="34" charset="0"/>
              <a:sym typeface="Arial"/>
            </a:endParaRPr>
          </a:p>
        </p:txBody>
      </p:sp>
    </p:spTree>
    <p:extLst>
      <p:ext uri="{BB962C8B-B14F-4D97-AF65-F5344CB8AC3E}">
        <p14:creationId xmlns:p14="http://schemas.microsoft.com/office/powerpoint/2010/main" val="29735883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CF4EBD-415C-58A6-FCA1-A139BF0B53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D1DFB2-D2C0-7EF0-CED7-C02E2AF4E39B}"/>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ACEDC0B0-E39C-6772-4EE6-153FF6858F0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solidFill>
                  <a:schemeClr val="tx1"/>
                </a:solidFill>
              </a:rPr>
              <a:t>Primary: complete or partial - assessed by blinded independent central review according to the Response Evaluation Criteria in Solid Tumor (</a:t>
            </a:r>
            <a:r>
              <a:rPr lang="en-US" sz="1100" b="0" i="0" u="none" strike="noStrike" cap="none">
                <a:solidFill>
                  <a:srgbClr val="000000"/>
                </a:solidFill>
                <a:effectLst/>
                <a:latin typeface="Arial"/>
                <a:ea typeface="Arial"/>
                <a:cs typeface="Arial"/>
                <a:sym typeface="Arial"/>
              </a:rPr>
              <a:t>RECIST v1.1)</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a:solidFill>
                <a:schemeClr val="tx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a:solidFill>
                <a:schemeClr val="tx1"/>
              </a:solidFill>
            </a:endParaRPr>
          </a:p>
          <a:p>
            <a:endParaRPr lang="en-US">
              <a:solidFill>
                <a:schemeClr val="tx1"/>
              </a:solidFill>
            </a:endParaRPr>
          </a:p>
        </p:txBody>
      </p:sp>
    </p:spTree>
    <p:extLst>
      <p:ext uri="{BB962C8B-B14F-4D97-AF65-F5344CB8AC3E}">
        <p14:creationId xmlns:p14="http://schemas.microsoft.com/office/powerpoint/2010/main" val="37396067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1ADB09-0176-52CA-D1FA-EA85A2B090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D19882-6721-0FF8-356B-19BE51DD13A9}"/>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10C76E9C-FCED-9632-1111-B0EAAA7A138B}"/>
              </a:ext>
            </a:extLst>
          </p:cNvPr>
          <p:cNvSpPr>
            <a:spLocks noGrp="1"/>
          </p:cNvSpPr>
          <p:nvPr>
            <p:ph type="body" idx="1"/>
          </p:nvPr>
        </p:nvSpPr>
        <p:spPr/>
        <p:txBody>
          <a:bodyPr/>
          <a:lstStyle/>
          <a:p>
            <a:r>
              <a:rPr lang="en-US" sz="1100" b="0" i="0" u="none" strike="noStrike" cap="none">
                <a:solidFill>
                  <a:srgbClr val="000000"/>
                </a:solidFill>
                <a:effectLst/>
                <a:latin typeface="Arial"/>
                <a:ea typeface="Arial"/>
                <a:cs typeface="Arial"/>
                <a:sym typeface="Arial"/>
              </a:rPr>
              <a:t>97.5% CI was used for the primary endpoint to adjust for interim dose selection and minimize false positive risk</a:t>
            </a:r>
          </a:p>
          <a:p>
            <a:endParaRPr lang="en-US" sz="1100" b="0" i="0" u="none" strike="noStrike" cap="none">
              <a:solidFill>
                <a:srgbClr val="000000"/>
              </a:solidFill>
              <a:effectLst/>
              <a:latin typeface="Arial"/>
              <a:ea typeface="Arial"/>
              <a:cs typeface="Arial"/>
              <a:sym typeface="Arial"/>
            </a:endParaRPr>
          </a:p>
          <a:p>
            <a:endParaRPr lang="en-US" sz="1100" b="0" i="0" u="none" strike="noStrike" cap="none">
              <a:solidFill>
                <a:srgbClr val="000000"/>
              </a:solidFill>
              <a:effectLst/>
              <a:latin typeface="Arial"/>
              <a:ea typeface="Arial"/>
              <a:cs typeface="Arial"/>
              <a:sym typeface="Arial"/>
            </a:endParaRPr>
          </a:p>
          <a:p>
            <a:endParaRPr lang="en-US" sz="1100" b="0" i="0" u="none" strike="noStrike" cap="none">
              <a:solidFill>
                <a:srgbClr val="000000"/>
              </a:solidFill>
              <a:effectLst/>
              <a:latin typeface="Arial"/>
              <a:ea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Pts val="1100"/>
              <a:buFont typeface="Symbol" pitchFamily="2" charset="2"/>
              <a:buChar char=""/>
              <a:tabLst/>
              <a:defRPr/>
            </a:pPr>
            <a:endParaRPr lang="en-US" sz="1100" b="0" i="0" u="none" strike="noStrike" cap="none">
              <a:solidFill>
                <a:schemeClr val="tx1"/>
              </a:solidFill>
              <a:effectLst/>
              <a:latin typeface="Lato" panose="020F0502020204030203" pitchFamily="34" charset="0"/>
              <a:ea typeface="Lato" panose="020F0502020204030203" pitchFamily="34" charset="0"/>
              <a:cs typeface="Lato" panose="020F0502020204030203" pitchFamily="34" charset="0"/>
              <a:sym typeface="Arial"/>
            </a:endParaRPr>
          </a:p>
        </p:txBody>
      </p:sp>
    </p:spTree>
    <p:extLst>
      <p:ext uri="{BB962C8B-B14F-4D97-AF65-F5344CB8AC3E}">
        <p14:creationId xmlns:p14="http://schemas.microsoft.com/office/powerpoint/2010/main" val="387683689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a:extLst>
            <a:ext uri="{FF2B5EF4-FFF2-40B4-BE49-F238E27FC236}">
              <a16:creationId xmlns:a16="http://schemas.microsoft.com/office/drawing/2014/main" id="{5D884437-F4AB-5D3F-FCA3-4A69307CE2EA}"/>
            </a:ext>
          </a:extLst>
        </p:cNvPr>
        <p:cNvGrpSpPr/>
        <p:nvPr/>
      </p:nvGrpSpPr>
      <p:grpSpPr>
        <a:xfrm>
          <a:off x="0" y="0"/>
          <a:ext cx="0" cy="0"/>
          <a:chOff x="0" y="0"/>
          <a:chExt cx="0" cy="0"/>
        </a:xfrm>
      </p:grpSpPr>
      <p:sp>
        <p:nvSpPr>
          <p:cNvPr id="376" name="Google Shape;376;gad3f739784_0_15691:notes">
            <a:extLst>
              <a:ext uri="{FF2B5EF4-FFF2-40B4-BE49-F238E27FC236}">
                <a16:creationId xmlns:a16="http://schemas.microsoft.com/office/drawing/2014/main" id="{B9980CE0-9C49-9C13-6778-D04629C6431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377" name="Google Shape;377;gad3f739784_0_15691:notes">
            <a:extLst>
              <a:ext uri="{FF2B5EF4-FFF2-40B4-BE49-F238E27FC236}">
                <a16:creationId xmlns:a16="http://schemas.microsoft.com/office/drawing/2014/main" id="{E549DCD5-C21A-ECBC-B02B-EFF4136B1CF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a:solidFill>
                <a:schemeClr val="bg1"/>
              </a:solidFill>
              <a:effectLst/>
            </a:endParaRPr>
          </a:p>
          <a:p>
            <a:r>
              <a:rPr lang="en-US" sz="1100" b="0" i="0" u="none" strike="noStrike" cap="none">
                <a:solidFill>
                  <a:srgbClr val="000000"/>
                </a:solidFill>
                <a:effectLst/>
                <a:latin typeface="Arial"/>
                <a:ea typeface="Arial"/>
                <a:cs typeface="Arial"/>
                <a:sym typeface="Arial"/>
              </a:rPr>
              <a:t>Median duration of treatment was 5.1 months in 10 mg vs 3.7 in 100 mg</a:t>
            </a:r>
          </a:p>
          <a:p>
            <a:r>
              <a:rPr lang="en-US" sz="1100" b="0" i="0" u="none" strike="noStrike" cap="none">
                <a:solidFill>
                  <a:srgbClr val="000000"/>
                </a:solidFill>
                <a:effectLst/>
                <a:latin typeface="Arial"/>
                <a:ea typeface="Arial"/>
                <a:cs typeface="Arial"/>
                <a:sym typeface="Arial"/>
              </a:rPr>
              <a:t>Median follow up in 10 mg group 10.6 </a:t>
            </a:r>
            <a:r>
              <a:rPr lang="en-US" sz="1100" b="0" i="0" u="none" strike="noStrike" cap="none" err="1">
                <a:solidFill>
                  <a:srgbClr val="000000"/>
                </a:solidFill>
                <a:effectLst/>
                <a:latin typeface="Arial"/>
                <a:ea typeface="Arial"/>
                <a:cs typeface="Arial"/>
                <a:sym typeface="Arial"/>
              </a:rPr>
              <a:t>mo</a:t>
            </a:r>
            <a:r>
              <a:rPr lang="en-US" sz="1100" b="0" i="0" u="none" strike="noStrike" cap="none">
                <a:solidFill>
                  <a:srgbClr val="000000"/>
                </a:solidFill>
                <a:effectLst/>
                <a:latin typeface="Arial"/>
                <a:ea typeface="Arial"/>
                <a:cs typeface="Arial"/>
                <a:sym typeface="Arial"/>
              </a:rPr>
              <a:t>; 10.3 </a:t>
            </a:r>
            <a:r>
              <a:rPr lang="en-US" sz="1100" b="0" i="0" u="none" strike="noStrike" cap="none" err="1">
                <a:solidFill>
                  <a:srgbClr val="000000"/>
                </a:solidFill>
                <a:effectLst/>
                <a:latin typeface="Arial"/>
                <a:ea typeface="Arial"/>
                <a:cs typeface="Arial"/>
                <a:sym typeface="Arial"/>
              </a:rPr>
              <a:t>mo</a:t>
            </a:r>
            <a:r>
              <a:rPr lang="en-US" sz="1100" b="0" i="0" u="none" strike="noStrike" cap="none">
                <a:solidFill>
                  <a:srgbClr val="000000"/>
                </a:solidFill>
                <a:effectLst/>
                <a:latin typeface="Arial"/>
                <a:ea typeface="Arial"/>
                <a:cs typeface="Arial"/>
                <a:sym typeface="Arial"/>
              </a:rPr>
              <a:t> in 100 mg</a:t>
            </a:r>
          </a:p>
          <a:p>
            <a:r>
              <a:rPr lang="en-US" sz="1100" b="0" i="0" u="none" strike="noStrike" cap="none">
                <a:solidFill>
                  <a:srgbClr val="000000"/>
                </a:solidFill>
                <a:effectLst/>
                <a:latin typeface="Arial"/>
                <a:ea typeface="Arial"/>
                <a:cs typeface="Arial"/>
                <a:sym typeface="Arial"/>
              </a:rPr>
              <a:t>Responses were durable and apparent by the first scheduled imaging in 90% of responders.</a:t>
            </a:r>
          </a:p>
          <a:p>
            <a:r>
              <a:rPr lang="en-US" sz="1100" b="0" i="0" u="none" strike="noStrike" cap="none">
                <a:solidFill>
                  <a:srgbClr val="000000"/>
                </a:solidFill>
                <a:effectLst/>
                <a:latin typeface="Arial"/>
                <a:ea typeface="Arial"/>
                <a:cs typeface="Arial"/>
                <a:sym typeface="Arial"/>
              </a:rPr>
              <a:t>ORR notably exceeded the historical control rate of 15% for third-line+ SCLC</a:t>
            </a:r>
          </a:p>
        </p:txBody>
      </p:sp>
    </p:spTree>
    <p:extLst>
      <p:ext uri="{BB962C8B-B14F-4D97-AF65-F5344CB8AC3E}">
        <p14:creationId xmlns:p14="http://schemas.microsoft.com/office/powerpoint/2010/main" val="40320764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a:extLst>
            <a:ext uri="{FF2B5EF4-FFF2-40B4-BE49-F238E27FC236}">
              <a16:creationId xmlns:a16="http://schemas.microsoft.com/office/drawing/2014/main" id="{4ED6E49D-255B-63BE-B709-6223DAFB84A7}"/>
            </a:ext>
          </a:extLst>
        </p:cNvPr>
        <p:cNvGrpSpPr/>
        <p:nvPr/>
      </p:nvGrpSpPr>
      <p:grpSpPr>
        <a:xfrm>
          <a:off x="0" y="0"/>
          <a:ext cx="0" cy="0"/>
          <a:chOff x="0" y="0"/>
          <a:chExt cx="0" cy="0"/>
        </a:xfrm>
      </p:grpSpPr>
      <p:sp>
        <p:nvSpPr>
          <p:cNvPr id="160" name="Google Shape;160;gad3f739784_0_15589:notes">
            <a:extLst>
              <a:ext uri="{FF2B5EF4-FFF2-40B4-BE49-F238E27FC236}">
                <a16:creationId xmlns:a16="http://schemas.microsoft.com/office/drawing/2014/main" id="{558153CE-71E7-8969-F833-2FEBA0316CF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161" name="Google Shape;161;gad3f739784_0_15589:notes">
            <a:extLst>
              <a:ext uri="{FF2B5EF4-FFF2-40B4-BE49-F238E27FC236}">
                <a16:creationId xmlns:a16="http://schemas.microsoft.com/office/drawing/2014/main" id="{1471A5FF-7E3E-5EEC-51C2-6A483963663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a:solidFill>
                  <a:srgbClr val="000000"/>
                </a:solidFill>
                <a:effectLst/>
                <a:latin typeface="Arial"/>
                <a:ea typeface="Arial"/>
                <a:cs typeface="Arial"/>
                <a:sym typeface="Arial"/>
              </a:rPr>
              <a:t>Panel B shows the Kaplan–Meier curve of progression-free survival in the analysis population for antitumor activity</a:t>
            </a:r>
          </a:p>
          <a:p>
            <a:pPr marL="0" lvl="0" indent="0" algn="l" rtl="0">
              <a:spcBef>
                <a:spcPts val="0"/>
              </a:spcBef>
              <a:spcAft>
                <a:spcPts val="0"/>
              </a:spcAft>
              <a:buNone/>
            </a:pPr>
            <a:r>
              <a:rPr lang="en-US" sz="1100" b="0" i="0" u="none" strike="noStrike" cap="none">
                <a:solidFill>
                  <a:srgbClr val="000000"/>
                </a:solidFill>
                <a:effectLst/>
                <a:latin typeface="Arial"/>
                <a:ea typeface="Arial"/>
                <a:cs typeface="Arial"/>
                <a:sym typeface="Arial"/>
              </a:rPr>
              <a:t>Panel C shows the Kaplan–Meier curve of overall survival in the analysis population for antitumor activity</a:t>
            </a:r>
            <a:endParaRPr lang="en-US" sz="1800">
              <a:solidFill>
                <a:schemeClr val="tx1"/>
              </a:solidFill>
              <a:effectLst/>
              <a:latin typeface="Georgia" panose="02040502050405020303" pitchFamily="18" charset="0"/>
              <a:cs typeface="Times New Roman" panose="02020603050405020304" pitchFamily="18" charset="0"/>
            </a:endParaRPr>
          </a:p>
        </p:txBody>
      </p:sp>
    </p:spTree>
    <p:extLst>
      <p:ext uri="{BB962C8B-B14F-4D97-AF65-F5344CB8AC3E}">
        <p14:creationId xmlns:p14="http://schemas.microsoft.com/office/powerpoint/2010/main" val="1956915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ad3f739784_0_155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155" name="Google Shape;155;gad3f739784_0_155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IgG-based antibodies have longer half-lives in vivo because they are larger in size and are hard to be cleared by the kidney. </a:t>
            </a:r>
          </a:p>
          <a:p>
            <a:pPr marL="0" lvl="0" indent="0" algn="l" rtl="0">
              <a:spcBef>
                <a:spcPts val="0"/>
              </a:spcBef>
              <a:spcAft>
                <a:spcPts val="0"/>
              </a:spcAft>
              <a:buNone/>
            </a:pPr>
            <a:r>
              <a:rPr lang="en-US" sz="110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However, the permeability of IgG-based </a:t>
            </a:r>
            <a:r>
              <a:rPr lang="en-US" sz="110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BsAbs</a:t>
            </a:r>
            <a:r>
              <a:rPr lang="en-US" sz="110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to tumor tissues is lower than </a:t>
            </a:r>
            <a:r>
              <a:rPr lang="en-US" sz="110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Fv</a:t>
            </a:r>
            <a:r>
              <a:rPr lang="en-US" sz="110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-based </a:t>
            </a:r>
            <a:r>
              <a:rPr lang="en-US" sz="110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BsAbs</a:t>
            </a:r>
            <a:r>
              <a:rPr lang="en-US" sz="110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because of the increased molecular weight</a:t>
            </a:r>
          </a:p>
        </p:txBody>
      </p:sp>
    </p:spTree>
    <p:extLst>
      <p:ext uri="{BB962C8B-B14F-4D97-AF65-F5344CB8AC3E}">
        <p14:creationId xmlns:p14="http://schemas.microsoft.com/office/powerpoint/2010/main" val="418779099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86D3AF01-8210-B28B-C885-C9A60EB7BBA7}"/>
            </a:ext>
          </a:extLst>
        </p:cNvPr>
        <p:cNvGrpSpPr/>
        <p:nvPr/>
      </p:nvGrpSpPr>
      <p:grpSpPr>
        <a:xfrm>
          <a:off x="0" y="0"/>
          <a:ext cx="0" cy="0"/>
          <a:chOff x="0" y="0"/>
          <a:chExt cx="0" cy="0"/>
        </a:xfrm>
      </p:grpSpPr>
      <p:sp>
        <p:nvSpPr>
          <p:cNvPr id="154" name="Google Shape;154;gad3f739784_0_15578:notes">
            <a:extLst>
              <a:ext uri="{FF2B5EF4-FFF2-40B4-BE49-F238E27FC236}">
                <a16:creationId xmlns:a16="http://schemas.microsoft.com/office/drawing/2014/main" id="{D826EB78-2B51-3D49-1A3F-E2B5E837199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155" name="Google Shape;155;gad3f739784_0_15578:notes">
            <a:extLst>
              <a:ext uri="{FF2B5EF4-FFF2-40B4-BE49-F238E27FC236}">
                <a16:creationId xmlns:a16="http://schemas.microsoft.com/office/drawing/2014/main" id="{67AB0082-AD8C-13AD-3515-B4C37BEB7B3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a:solidFill>
                  <a:schemeClr val="bg1"/>
                </a:solidFill>
              </a:rPr>
              <a:t>Discontinuation due to AE: 4% (10 mg), 3% (100 mg).</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a:solidFill>
                <a:schemeClr val="bg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a:solidFill>
                  <a:schemeClr val="bg1"/>
                </a:solidFill>
              </a:rPr>
              <a:t>Most CRS happened at first 2 doses (day 1 and 8)</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a:solidFill>
                  <a:schemeClr val="bg1"/>
                </a:solidFill>
              </a:rPr>
              <a:t>CRS Grade 1: 30, 32%</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a:solidFill>
                  <a:schemeClr val="bg1"/>
                </a:solidFill>
              </a:rPr>
              <a:t>CRS Grade 2: 20, 23%</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a:solidFill>
                  <a:schemeClr val="bg1"/>
                </a:solidFill>
                <a:effectLst/>
                <a:latin typeface="Arial"/>
                <a:ea typeface="Arial"/>
                <a:cs typeface="Arial"/>
                <a:sym typeface="Arial"/>
              </a:rPr>
              <a:t>M</a:t>
            </a:r>
            <a:r>
              <a:rPr lang="en-US" sz="1100" b="0" i="0" u="none" strike="noStrike" cap="none">
                <a:solidFill>
                  <a:srgbClr val="000000"/>
                </a:solidFill>
                <a:effectLst/>
                <a:latin typeface="Arial"/>
                <a:ea typeface="Arial"/>
                <a:cs typeface="Arial"/>
                <a:sym typeface="Arial"/>
              </a:rPr>
              <a:t>edian time to onset of CRS: 13.1 </a:t>
            </a:r>
            <a:r>
              <a:rPr lang="en-US" sz="1100" b="0" i="0" u="none" strike="noStrike" cap="none" err="1">
                <a:solidFill>
                  <a:srgbClr val="000000"/>
                </a:solidFill>
                <a:effectLst/>
                <a:latin typeface="Arial"/>
                <a:ea typeface="Arial"/>
                <a:cs typeface="Arial"/>
                <a:sym typeface="Arial"/>
              </a:rPr>
              <a:t>hrs</a:t>
            </a:r>
            <a:endParaRPr lang="en-US" sz="1100" b="0" i="0" u="none" strike="noStrike" cap="none">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a:solidFill>
                  <a:srgbClr val="000000"/>
                </a:solidFill>
                <a:effectLst/>
                <a:latin typeface="Arial"/>
                <a:ea typeface="Arial"/>
                <a:cs typeface="Arial"/>
                <a:sym typeface="Arial"/>
              </a:rPr>
              <a:t>Median duration of CRS: 4 days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a:solidFill>
                  <a:srgbClr val="000000"/>
                </a:solidFill>
                <a:effectLst/>
                <a:latin typeface="Arial"/>
                <a:cs typeface="Arial"/>
                <a:sym typeface="Arial"/>
              </a:rPr>
              <a:t>Supportive care: </a:t>
            </a:r>
            <a:r>
              <a:rPr lang="en-US" sz="1100" b="0" i="0" u="none" strike="noStrike" cap="none">
                <a:solidFill>
                  <a:srgbClr val="000000"/>
                </a:solidFill>
                <a:effectLst/>
                <a:latin typeface="Arial"/>
                <a:ea typeface="Arial"/>
                <a:cs typeface="Arial"/>
                <a:sym typeface="Arial"/>
              </a:rPr>
              <a:t>APAP, IV fluids, glucocorticoids, alone or in combination</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a:solidFill>
                  <a:srgbClr val="000000"/>
                </a:solidFill>
                <a:effectLst/>
                <a:latin typeface="Arial"/>
                <a:ea typeface="Arial"/>
                <a:cs typeface="Arial"/>
                <a:sym typeface="Arial"/>
              </a:rPr>
              <a:t>Toci given to 5%, 10%</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a:solidFill>
                <a:schemeClr val="bg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a:solidFill>
                  <a:schemeClr val="bg1"/>
                </a:solidFill>
              </a:rPr>
              <a:t>ICANS most occurred in cycle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a:solidFill>
                  <a:schemeClr val="bg1"/>
                </a:solidFill>
              </a:rPr>
              <a:t>Median time to onset 5 days</a:t>
            </a:r>
          </a:p>
          <a:p>
            <a:pPr marL="0" lvl="0" indent="0" algn="l" rtl="0">
              <a:spcBef>
                <a:spcPts val="0"/>
              </a:spcBef>
              <a:spcAft>
                <a:spcPts val="0"/>
              </a:spcAft>
              <a:buNone/>
            </a:pPr>
            <a:endParaRPr>
              <a:solidFill>
                <a:schemeClr val="tx1"/>
              </a:solidFill>
            </a:endParaRPr>
          </a:p>
        </p:txBody>
      </p:sp>
    </p:spTree>
    <p:extLst>
      <p:ext uri="{BB962C8B-B14F-4D97-AF65-F5344CB8AC3E}">
        <p14:creationId xmlns:p14="http://schemas.microsoft.com/office/powerpoint/2010/main" val="86832293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A5834F-9E06-DDC4-43B3-70FFC871B5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7AF74E-1E6F-B137-3BAC-074B68C8E6FE}"/>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E0FA8EAA-0B2A-45B4-33E8-480086364551}"/>
              </a:ext>
            </a:extLst>
          </p:cNvPr>
          <p:cNvSpPr>
            <a:spLocks noGrp="1"/>
          </p:cNvSpPr>
          <p:nvPr>
            <p:ph type="body" idx="1"/>
          </p:nvPr>
        </p:nvSpPr>
        <p:spPr/>
        <p:txBody>
          <a:bodyPr/>
          <a:lstStyle/>
          <a:p>
            <a:endParaRPr lang="en-US">
              <a:solidFill>
                <a:schemeClr val="tx1"/>
              </a:solidFill>
            </a:endParaRPr>
          </a:p>
        </p:txBody>
      </p:sp>
    </p:spTree>
    <p:extLst>
      <p:ext uri="{BB962C8B-B14F-4D97-AF65-F5344CB8AC3E}">
        <p14:creationId xmlns:p14="http://schemas.microsoft.com/office/powerpoint/2010/main" val="342463838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DC021-DF80-F768-95F4-43F9AC5049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8FB21F-FC60-ECDF-7237-B6C83B879F63}"/>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85F0B88C-2396-4F2C-6A98-64F324DB734A}"/>
              </a:ext>
            </a:extLst>
          </p:cNvPr>
          <p:cNvSpPr>
            <a:spLocks noGrp="1"/>
          </p:cNvSpPr>
          <p:nvPr>
            <p:ph type="body" idx="1"/>
          </p:nvPr>
        </p:nvSpPr>
        <p:spPr/>
        <p:txBody>
          <a:bodyPr/>
          <a:lstStyle/>
          <a:p>
            <a:pPr marL="158750" indent="0">
              <a:buNone/>
            </a:pPr>
            <a:r>
              <a:rPr lang="en-US">
                <a:solidFill>
                  <a:schemeClr val="tx1"/>
                </a:solidFill>
              </a:rPr>
              <a:t>Strengths</a:t>
            </a:r>
          </a:p>
          <a:p>
            <a:pPr marL="171450" marR="0" lvl="0" indent="-171450" algn="l" defTabSz="914400" rtl="0" eaLnBrk="1" fontAlgn="auto" latinLnBrk="0" hangingPunct="1">
              <a:lnSpc>
                <a:spcPct val="100000"/>
              </a:lnSpc>
              <a:spcBef>
                <a:spcPts val="0"/>
              </a:spcBef>
              <a:spcAft>
                <a:spcPts val="0"/>
              </a:spcAft>
              <a:buClr>
                <a:srgbClr val="000000"/>
              </a:buClr>
              <a:buSzTx/>
              <a:buFont typeface="Arial"/>
              <a:buChar char="●"/>
              <a:tabLst/>
              <a:defRPr/>
            </a:pPr>
            <a:r>
              <a:rPr lang="en-US" sz="1100" b="0" i="0" u="none" strike="noStrike" cap="none">
                <a:solidFill>
                  <a:srgbClr val="000000"/>
                </a:solidFill>
                <a:effectLst/>
                <a:latin typeface="Arial"/>
                <a:ea typeface="Arial"/>
                <a:cs typeface="Arial"/>
                <a:sym typeface="Arial"/>
              </a:rPr>
              <a:t>Rigorous and Blinded Efficacy Assessment: Responses were determined by blinded independent central review, minimizing assessment bias.</a:t>
            </a:r>
          </a:p>
          <a:p>
            <a:pPr marL="171450" marR="0" lvl="0" indent="-171450" algn="l" defTabSz="914400" rtl="0" eaLnBrk="1" fontAlgn="auto" latinLnBrk="0" hangingPunct="1">
              <a:lnSpc>
                <a:spcPct val="100000"/>
              </a:lnSpc>
              <a:spcBef>
                <a:spcPts val="0"/>
              </a:spcBef>
              <a:spcAft>
                <a:spcPts val="0"/>
              </a:spcAft>
              <a:buClr>
                <a:srgbClr val="000000"/>
              </a:buClr>
              <a:buSzTx/>
              <a:tabLst/>
              <a:defRPr/>
            </a:pPr>
            <a:r>
              <a:rPr lang="en-US" sz="1100" b="0" i="0" u="none" strike="noStrike" cap="none">
                <a:solidFill>
                  <a:srgbClr val="000000"/>
                </a:solidFill>
                <a:effectLst/>
                <a:latin typeface="Arial"/>
                <a:ea typeface="Arial"/>
                <a:cs typeface="Arial"/>
                <a:sym typeface="Arial"/>
              </a:rPr>
              <a:t>Adequate Sample Size and International Scope: The trial enrolled over 220 patients across 56 sites in 17 countries, increasing the generalizability of the findings</a:t>
            </a:r>
          </a:p>
          <a:p>
            <a:pPr marL="171450" marR="0" lvl="0" indent="-171450" algn="l" defTabSz="914400" rtl="0" eaLnBrk="1" fontAlgn="auto" latinLnBrk="0" hangingPunct="1">
              <a:lnSpc>
                <a:spcPct val="100000"/>
              </a:lnSpc>
              <a:spcBef>
                <a:spcPts val="0"/>
              </a:spcBef>
              <a:spcAft>
                <a:spcPts val="0"/>
              </a:spcAft>
              <a:buClr>
                <a:srgbClr val="000000"/>
              </a:buClr>
              <a:buSzTx/>
              <a:tabLst/>
              <a:defRPr/>
            </a:pPr>
            <a:r>
              <a:rPr lang="en-US" sz="1100" b="0" i="0" u="none" strike="noStrike" cap="none">
                <a:solidFill>
                  <a:srgbClr val="000000"/>
                </a:solidFill>
                <a:effectLst/>
                <a:latin typeface="Arial"/>
                <a:ea typeface="Arial"/>
                <a:cs typeface="Arial"/>
                <a:sym typeface="Arial"/>
              </a:rPr>
              <a:t>Novel Mechanism and Unmet Need: Tarlatamab targets DLL3, which is highly expressed in SCLC but not in normal tissues, and acts via a bispecific T-cell engager mechanism, which is especially relevant for a patient population with limited treatment options and dismal prognosis beyond second-line therapy</a:t>
            </a:r>
          </a:p>
          <a:p>
            <a:pPr marL="171450" marR="0" lvl="0" indent="-171450" algn="l" defTabSz="914400" rtl="0" eaLnBrk="1" fontAlgn="auto" latinLnBrk="0" hangingPunct="1">
              <a:lnSpc>
                <a:spcPct val="100000"/>
              </a:lnSpc>
              <a:spcBef>
                <a:spcPts val="0"/>
              </a:spcBef>
              <a:spcAft>
                <a:spcPts val="0"/>
              </a:spcAft>
              <a:buClr>
                <a:srgbClr val="000000"/>
              </a:buClr>
              <a:buSzTx/>
              <a:tabLst/>
              <a:defRPr/>
            </a:pPr>
            <a:r>
              <a:rPr lang="en-US" sz="1100" b="0" i="0" u="none" strike="noStrike" cap="none">
                <a:solidFill>
                  <a:srgbClr val="000000"/>
                </a:solidFill>
                <a:effectLst/>
                <a:latin typeface="Arial"/>
                <a:ea typeface="Arial"/>
                <a:cs typeface="Arial"/>
                <a:sym typeface="Arial"/>
              </a:rPr>
              <a:t>Robust Antitumor Activity: The study demonstrated a confirmed objective response rate of 40% (10 mg dose) — far exceeding historical controls (≈15% for third-line SCLC)</a:t>
            </a:r>
            <a:endParaRPr lang="en-US" sz="1100" b="0" i="0" u="none" strike="noStrike" cap="none">
              <a:solidFill>
                <a:schemeClr val="tx1"/>
              </a:solidFill>
              <a:effectLst/>
              <a:latin typeface="Lato" panose="020F0502020204030203" pitchFamily="34" charset="0"/>
              <a:ea typeface="Lato" panose="020F0502020204030203" pitchFamily="34" charset="0"/>
              <a:cs typeface="Lato" panose="020F0502020204030203" pitchFamily="34" charset="0"/>
              <a:sym typeface="Arial"/>
            </a:endParaRPr>
          </a:p>
          <a:p>
            <a:pPr marL="171450" marR="0" lvl="0" indent="-171450" algn="l" defTabSz="914400" rtl="0" eaLnBrk="1" fontAlgn="auto" latinLnBrk="0" hangingPunct="1">
              <a:lnSpc>
                <a:spcPct val="100000"/>
              </a:lnSpc>
              <a:spcBef>
                <a:spcPts val="0"/>
              </a:spcBef>
              <a:spcAft>
                <a:spcPts val="0"/>
              </a:spcAft>
              <a:buClr>
                <a:srgbClr val="000000"/>
              </a:buClr>
              <a:buSzTx/>
              <a:buFont typeface="Arial"/>
              <a:buChar char="●"/>
              <a:tabLst/>
              <a:defRPr/>
            </a:pPr>
            <a:endParaRPr lang="en-US" sz="1100" b="0" i="0" u="none" strike="noStrike" cap="none">
              <a:solidFill>
                <a:schemeClr val="tx1"/>
              </a:solidFill>
              <a:effectLst/>
              <a:latin typeface="Lato" panose="020F0502020204030203" pitchFamily="34" charset="0"/>
              <a:ea typeface="Lato" panose="020F0502020204030203" pitchFamily="34" charset="0"/>
              <a:cs typeface="Lato" panose="020F0502020204030203"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b="0" i="0" u="none" strike="noStrike" cap="none">
                <a:solidFill>
                  <a:schemeClr val="tx1"/>
                </a:solidFill>
                <a:effectLst/>
                <a:latin typeface="Lato" panose="020F0502020204030203" pitchFamily="34" charset="0"/>
                <a:ea typeface="Lato" panose="020F0502020204030203" pitchFamily="34" charset="0"/>
                <a:cs typeface="Lato" panose="020F0502020204030203" pitchFamily="34" charset="0"/>
                <a:sym typeface="Arial"/>
              </a:rPr>
              <a:t>Weaknesses</a:t>
            </a:r>
          </a:p>
          <a:p>
            <a:pPr marL="171450" marR="0" lvl="0" indent="-171450" algn="l" defTabSz="914400" rtl="0" eaLnBrk="1" fontAlgn="auto" latinLnBrk="0" hangingPunct="1">
              <a:lnSpc>
                <a:spcPct val="100000"/>
              </a:lnSpc>
              <a:spcBef>
                <a:spcPts val="0"/>
              </a:spcBef>
              <a:spcAft>
                <a:spcPts val="0"/>
              </a:spcAft>
              <a:buClr>
                <a:srgbClr val="000000"/>
              </a:buClr>
              <a:buSzTx/>
              <a:buFont typeface="Arial"/>
              <a:buChar char="●"/>
              <a:tabLst/>
              <a:defRPr/>
            </a:pPr>
            <a:r>
              <a:rPr lang="en-US" sz="1100" b="0" i="0" u="none" strike="noStrike" cap="none">
                <a:solidFill>
                  <a:srgbClr val="000000"/>
                </a:solidFill>
                <a:effectLst/>
                <a:latin typeface="Arial"/>
                <a:ea typeface="Arial"/>
                <a:cs typeface="Arial"/>
                <a:sym typeface="Arial"/>
              </a:rPr>
              <a:t>Open-Label Design: While response review was blinded, treatment assignment was not, introducing potential for operational or reporting bias</a:t>
            </a:r>
          </a:p>
          <a:p>
            <a:pPr marL="171450" marR="0" lvl="0" indent="-171450" algn="l" defTabSz="914400" rtl="0" eaLnBrk="1" fontAlgn="auto" latinLnBrk="0" hangingPunct="1">
              <a:lnSpc>
                <a:spcPct val="100000"/>
              </a:lnSpc>
              <a:spcBef>
                <a:spcPts val="0"/>
              </a:spcBef>
              <a:spcAft>
                <a:spcPts val="0"/>
              </a:spcAft>
              <a:buClr>
                <a:srgbClr val="000000"/>
              </a:buClr>
              <a:buSzTx/>
              <a:buFont typeface="Arial"/>
              <a:buChar char="●"/>
              <a:tabLst/>
              <a:defRPr/>
            </a:pPr>
            <a:r>
              <a:rPr lang="en-US" sz="1100" b="0" i="0" u="none" strike="noStrike" cap="none">
                <a:solidFill>
                  <a:srgbClr val="000000"/>
                </a:solidFill>
                <a:effectLst/>
                <a:latin typeface="Arial"/>
                <a:ea typeface="Arial"/>
                <a:cs typeface="Arial"/>
                <a:sym typeface="Arial"/>
              </a:rPr>
              <a:t>Lack of Control Arm: The trial did not include a randomized comparator (e.g., standard chemotherapy), limiting the ability to directly attribute efficacy/safety differences to tarlatamab versus existing options</a:t>
            </a:r>
          </a:p>
          <a:p>
            <a:pPr marL="171450" marR="0" lvl="0" indent="-171450" algn="l" defTabSz="914400" rtl="0" eaLnBrk="1" fontAlgn="auto" latinLnBrk="0" hangingPunct="1">
              <a:lnSpc>
                <a:spcPct val="100000"/>
              </a:lnSpc>
              <a:spcBef>
                <a:spcPts val="0"/>
              </a:spcBef>
              <a:spcAft>
                <a:spcPts val="0"/>
              </a:spcAft>
              <a:buClr>
                <a:srgbClr val="000000"/>
              </a:buClr>
              <a:buSzTx/>
              <a:buFont typeface="Arial"/>
              <a:buChar char="●"/>
              <a:tabLst/>
              <a:defRPr/>
            </a:pPr>
            <a:r>
              <a:rPr lang="en-US" sz="1100" b="0" i="0" u="none" strike="noStrike" cap="none">
                <a:solidFill>
                  <a:srgbClr val="000000"/>
                </a:solidFill>
                <a:effectLst/>
                <a:latin typeface="Arial"/>
                <a:ea typeface="Arial"/>
                <a:cs typeface="Arial"/>
                <a:sym typeface="Arial"/>
              </a:rPr>
              <a:t>The sponsor designed the trial, performed statistical analyses, and provided writing support, introducing potential for conflicts of interest</a:t>
            </a:r>
            <a:endParaRPr lang="en-US" sz="1100" b="0" i="0" u="none" strike="noStrike" cap="none">
              <a:solidFill>
                <a:srgbClr val="000000"/>
              </a:solidFill>
              <a:effectLst/>
              <a:latin typeface="Arial"/>
              <a:ea typeface="Lato" panose="020F0502020204030203" pitchFamily="34" charset="0"/>
              <a:cs typeface="Arial"/>
              <a:sym typeface="Arial"/>
            </a:endParaRPr>
          </a:p>
          <a:p>
            <a:pPr marL="171450" marR="0" lvl="0" indent="-171450" algn="l" defTabSz="914400" rtl="0" eaLnBrk="1" fontAlgn="auto" latinLnBrk="0" hangingPunct="1">
              <a:lnSpc>
                <a:spcPct val="100000"/>
              </a:lnSpc>
              <a:spcBef>
                <a:spcPts val="0"/>
              </a:spcBef>
              <a:spcAft>
                <a:spcPts val="0"/>
              </a:spcAft>
              <a:buClr>
                <a:srgbClr val="000000"/>
              </a:buClr>
              <a:buSzTx/>
              <a:buFont typeface="Arial"/>
              <a:buChar char="●"/>
              <a:tabLst/>
              <a:defRPr/>
            </a:pPr>
            <a:r>
              <a:rPr lang="en-US" sz="1100" b="0" i="0" u="none" strike="noStrike" cap="none">
                <a:solidFill>
                  <a:srgbClr val="000000"/>
                </a:solidFill>
                <a:effectLst/>
                <a:latin typeface="Arial"/>
                <a:ea typeface="Arial"/>
                <a:cs typeface="Arial"/>
                <a:sym typeface="Arial"/>
              </a:rPr>
              <a:t>Median duration of response and some survival endpoints were not reached</a:t>
            </a:r>
            <a:endParaRPr lang="en-US" sz="1100" b="0" i="0" u="none" strike="noStrike" cap="none">
              <a:solidFill>
                <a:schemeClr val="tx1"/>
              </a:solidFill>
              <a:effectLst/>
              <a:latin typeface="Lato" panose="020F0502020204030203" pitchFamily="34" charset="0"/>
              <a:ea typeface="Lato" panose="020F0502020204030203" pitchFamily="34" charset="0"/>
              <a:cs typeface="Lato" panose="020F0502020204030203" pitchFamily="34" charset="0"/>
              <a:sym typeface="Arial"/>
            </a:endParaRPr>
          </a:p>
        </p:txBody>
      </p:sp>
    </p:spTree>
    <p:extLst>
      <p:ext uri="{BB962C8B-B14F-4D97-AF65-F5344CB8AC3E}">
        <p14:creationId xmlns:p14="http://schemas.microsoft.com/office/powerpoint/2010/main" val="30565085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DD0774D6-C4E3-CC9F-E566-580B3FEECB27}"/>
            </a:ext>
          </a:extLst>
        </p:cNvPr>
        <p:cNvGrpSpPr/>
        <p:nvPr/>
      </p:nvGrpSpPr>
      <p:grpSpPr>
        <a:xfrm>
          <a:off x="0" y="0"/>
          <a:ext cx="0" cy="0"/>
          <a:chOff x="0" y="0"/>
          <a:chExt cx="0" cy="0"/>
        </a:xfrm>
      </p:grpSpPr>
      <p:sp>
        <p:nvSpPr>
          <p:cNvPr id="154" name="Google Shape;154;gad3f739784_0_15578:notes">
            <a:extLst>
              <a:ext uri="{FF2B5EF4-FFF2-40B4-BE49-F238E27FC236}">
                <a16:creationId xmlns:a16="http://schemas.microsoft.com/office/drawing/2014/main" id="{D8208DC7-5A9A-2CEE-A578-4AC4EE2BC74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155" name="Google Shape;155;gad3f739784_0_15578:notes">
            <a:extLst>
              <a:ext uri="{FF2B5EF4-FFF2-40B4-BE49-F238E27FC236}">
                <a16:creationId xmlns:a16="http://schemas.microsoft.com/office/drawing/2014/main" id="{DE8E125B-28CA-EFE2-A20F-DFD948BBF29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a:solidFill>
                <a:schemeClr val="tx1"/>
              </a:solidFill>
            </a:endParaRPr>
          </a:p>
        </p:txBody>
      </p:sp>
    </p:spTree>
    <p:extLst>
      <p:ext uri="{BB962C8B-B14F-4D97-AF65-F5344CB8AC3E}">
        <p14:creationId xmlns:p14="http://schemas.microsoft.com/office/powerpoint/2010/main" val="2118721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a:extLst>
            <a:ext uri="{FF2B5EF4-FFF2-40B4-BE49-F238E27FC236}">
              <a16:creationId xmlns:a16="http://schemas.microsoft.com/office/drawing/2014/main" id="{3AE86D27-9E7F-CA52-D7D8-FC425B8C46C5}"/>
            </a:ext>
          </a:extLst>
        </p:cNvPr>
        <p:cNvGrpSpPr/>
        <p:nvPr/>
      </p:nvGrpSpPr>
      <p:grpSpPr>
        <a:xfrm>
          <a:off x="0" y="0"/>
          <a:ext cx="0" cy="0"/>
          <a:chOff x="0" y="0"/>
          <a:chExt cx="0" cy="0"/>
        </a:xfrm>
      </p:grpSpPr>
      <p:sp>
        <p:nvSpPr>
          <p:cNvPr id="251" name="Google Shape;251;gad3f739784_0_45:notes">
            <a:extLst>
              <a:ext uri="{FF2B5EF4-FFF2-40B4-BE49-F238E27FC236}">
                <a16:creationId xmlns:a16="http://schemas.microsoft.com/office/drawing/2014/main" id="{D910DA6C-B949-3521-728C-B6D0502E6B1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252" name="Google Shape;252;gad3f739784_0_45:notes">
            <a:extLst>
              <a:ext uri="{FF2B5EF4-FFF2-40B4-BE49-F238E27FC236}">
                <a16:creationId xmlns:a16="http://schemas.microsoft.com/office/drawing/2014/main" id="{6C12CF2D-456B-3392-EC57-3FC7D2411DA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a:solidFill>
                  <a:srgbClr val="000000"/>
                </a:solidFill>
                <a:effectLst/>
                <a:latin typeface="Arial"/>
                <a:ea typeface="Arial"/>
                <a:cs typeface="Arial"/>
                <a:sym typeface="Arial"/>
              </a:rPr>
              <a:t>10 mg: </a:t>
            </a:r>
            <a:r>
              <a:rPr lang="en-US" sz="1100">
                <a:solidFill>
                  <a:schemeClr val="bg1"/>
                </a:solidFill>
              </a:rPr>
              <a:t>29.4% had sustained disease control ≥ 52 weeks</a:t>
            </a:r>
            <a:endParaRPr lang="en-US" sz="1100" b="0" i="0" u="none" strike="noStrike" cap="none">
              <a:solidFill>
                <a:srgbClr val="000000"/>
              </a:solidFill>
              <a:effectLst/>
              <a:latin typeface="Arial"/>
              <a:ea typeface="Arial"/>
              <a:cs typeface="Arial"/>
              <a:sym typeface="Arial"/>
            </a:endParaRPr>
          </a:p>
          <a:p>
            <a:r>
              <a:rPr lang="en-US" sz="1100" b="0" i="0" u="none" strike="noStrike" cap="none">
                <a:solidFill>
                  <a:srgbClr val="000000"/>
                </a:solidFill>
                <a:effectLst/>
                <a:latin typeface="Arial"/>
                <a:ea typeface="Arial"/>
                <a:cs typeface="Arial"/>
                <a:sym typeface="Arial"/>
              </a:rPr>
              <a:t>Of 16 evaluable patients with CNS lesions ≥10 mm:</a:t>
            </a:r>
          </a:p>
          <a:p>
            <a:pPr lvl="1"/>
            <a:r>
              <a:rPr lang="en-US" sz="1100" b="0" i="0" u="none" strike="noStrike" cap="none">
                <a:solidFill>
                  <a:srgbClr val="000000"/>
                </a:solidFill>
                <a:effectLst/>
                <a:latin typeface="Arial"/>
                <a:ea typeface="Arial"/>
                <a:cs typeface="Arial"/>
                <a:sym typeface="Arial"/>
              </a:rPr>
              <a:t>62.5% had ≥30% shrinkage.</a:t>
            </a:r>
          </a:p>
          <a:p>
            <a:pPr lvl="1"/>
            <a:r>
              <a:rPr lang="en-US" sz="1100" b="0" i="0" u="none" strike="noStrike" cap="none">
                <a:solidFill>
                  <a:srgbClr val="000000"/>
                </a:solidFill>
                <a:effectLst/>
                <a:latin typeface="Arial"/>
                <a:ea typeface="Arial"/>
                <a:cs typeface="Arial"/>
                <a:sym typeface="Arial"/>
              </a:rPr>
              <a:t>Intracranial disease control: 87.5% (median 7.4 months)</a:t>
            </a:r>
          </a:p>
          <a:p>
            <a:pPr lvl="0"/>
            <a:br>
              <a:rPr lang="en-US" sz="1100" b="0" i="0" u="none" strike="noStrike" cap="none">
                <a:solidFill>
                  <a:srgbClr val="000000"/>
                </a:solidFill>
                <a:effectLst/>
                <a:latin typeface="Arial"/>
                <a:ea typeface="Arial"/>
                <a:cs typeface="Arial"/>
                <a:sym typeface="Arial"/>
              </a:rPr>
            </a:br>
            <a:endParaRPr lang="en-US" sz="1100" b="0" i="0" u="none" strike="noStrike" cap="none">
              <a:solidFill>
                <a:srgbClr val="000000"/>
              </a:solidFill>
              <a:effectLst/>
              <a:latin typeface="Arial"/>
              <a:ea typeface="Arial"/>
              <a:cs typeface="Arial"/>
              <a:sym typeface="Arial"/>
            </a:endParaRPr>
          </a:p>
          <a:p>
            <a:pPr marL="0" lvl="0" indent="0" algn="l" rtl="0">
              <a:spcBef>
                <a:spcPts val="0"/>
              </a:spcBef>
              <a:spcAft>
                <a:spcPts val="0"/>
              </a:spcAft>
              <a:buNone/>
            </a:pPr>
            <a:endParaRPr lang="en-US" sz="180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8002912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a:extLst>
            <a:ext uri="{FF2B5EF4-FFF2-40B4-BE49-F238E27FC236}">
              <a16:creationId xmlns:a16="http://schemas.microsoft.com/office/drawing/2014/main" id="{8799F735-8910-E50A-4E3B-CA42A3826A13}"/>
            </a:ext>
          </a:extLst>
        </p:cNvPr>
        <p:cNvGrpSpPr/>
        <p:nvPr/>
      </p:nvGrpSpPr>
      <p:grpSpPr>
        <a:xfrm>
          <a:off x="0" y="0"/>
          <a:ext cx="0" cy="0"/>
          <a:chOff x="0" y="0"/>
          <a:chExt cx="0" cy="0"/>
        </a:xfrm>
      </p:grpSpPr>
      <p:sp>
        <p:nvSpPr>
          <p:cNvPr id="160" name="Google Shape;160;gad3f739784_0_15589:notes">
            <a:extLst>
              <a:ext uri="{FF2B5EF4-FFF2-40B4-BE49-F238E27FC236}">
                <a16:creationId xmlns:a16="http://schemas.microsoft.com/office/drawing/2014/main" id="{75E21850-5645-CA19-2256-05C3F5CD0BD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161" name="Google Shape;161;gad3f739784_0_15589:notes">
            <a:extLst>
              <a:ext uri="{FF2B5EF4-FFF2-40B4-BE49-F238E27FC236}">
                <a16:creationId xmlns:a16="http://schemas.microsoft.com/office/drawing/2014/main" id="{8ED2E196-7EDE-92CB-36DD-75BA17373D4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sz="1800">
              <a:solidFill>
                <a:schemeClr val="tx1"/>
              </a:solidFill>
              <a:effectLst/>
              <a:latin typeface="Georgia" panose="02040502050405020303" pitchFamily="18" charset="0"/>
              <a:cs typeface="Times New Roman" panose="02020603050405020304" pitchFamily="18" charset="0"/>
            </a:endParaRPr>
          </a:p>
        </p:txBody>
      </p:sp>
    </p:spTree>
    <p:extLst>
      <p:ext uri="{BB962C8B-B14F-4D97-AF65-F5344CB8AC3E}">
        <p14:creationId xmlns:p14="http://schemas.microsoft.com/office/powerpoint/2010/main" val="406657755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ad3f739784_0_154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483" name="Google Shape;483;gad3f739784_0_154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a:spcBef>
                <a:spcPts val="0"/>
              </a:spcBef>
              <a:spcAft>
                <a:spcPts val="0"/>
              </a:spcAft>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1327680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ad3f739784_0_15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535" name="Google Shape;535;gad3f739784_0_15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sz="1100">
              <a:solidFill>
                <a:schemeClr val="tx1"/>
              </a:solidFill>
            </a:endParaRPr>
          </a:p>
        </p:txBody>
      </p:sp>
    </p:spTree>
    <p:extLst>
      <p:ext uri="{BB962C8B-B14F-4D97-AF65-F5344CB8AC3E}">
        <p14:creationId xmlns:p14="http://schemas.microsoft.com/office/powerpoint/2010/main" val="41147227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ad3f739784_0_15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535" name="Google Shape;535;gad3f739784_0_15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sz="1100">
              <a:solidFill>
                <a:schemeClr val="bg1"/>
              </a:solidFill>
            </a:endParaRPr>
          </a:p>
        </p:txBody>
      </p:sp>
    </p:spTree>
    <p:extLst>
      <p:ext uri="{BB962C8B-B14F-4D97-AF65-F5344CB8AC3E}">
        <p14:creationId xmlns:p14="http://schemas.microsoft.com/office/powerpoint/2010/main" val="367998351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ad3f739784_0_156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377" name="Google Shape;377;gad3f739784_0_156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spcBef>
                <a:spcPts val="0"/>
              </a:spcBef>
              <a:spcAft>
                <a:spcPts val="0"/>
              </a:spcAft>
              <a:buFont typeface="Symbol" pitchFamily="2" charset="2"/>
              <a:buNone/>
            </a:pP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84419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64111-8312-8B94-5E10-43E47C98AF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0101B2-0DA0-1EA9-4314-E3A591377981}"/>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06D4CFEB-E84B-5525-B221-F6BCB27C73F6}"/>
              </a:ext>
            </a:extLst>
          </p:cNvPr>
          <p:cNvSpPr>
            <a:spLocks noGrp="1"/>
          </p:cNvSpPr>
          <p:nvPr>
            <p:ph type="body" idx="1"/>
          </p:nvPr>
        </p:nvSpPr>
        <p:spPr/>
        <p:txBody>
          <a:bodyPr/>
          <a:lstStyle/>
          <a:p>
            <a:r>
              <a:rPr lang="en-US" sz="1100" err="1">
                <a:solidFill>
                  <a:schemeClr val="tx1"/>
                </a:solidFill>
              </a:rPr>
              <a:t>scFv</a:t>
            </a:r>
            <a:r>
              <a:rPr lang="en-US" sz="1100">
                <a:solidFill>
                  <a:schemeClr val="tx1"/>
                </a:solidFill>
              </a:rPr>
              <a:t> = single chain variable fragments</a:t>
            </a:r>
            <a:endParaRPr lang="en-US">
              <a:solidFill>
                <a:schemeClr val="tx1"/>
              </a:solidFill>
            </a:endParaRPr>
          </a:p>
        </p:txBody>
      </p:sp>
    </p:spTree>
    <p:extLst>
      <p:ext uri="{BB962C8B-B14F-4D97-AF65-F5344CB8AC3E}">
        <p14:creationId xmlns:p14="http://schemas.microsoft.com/office/powerpoint/2010/main" val="424629101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a:extLst>
            <a:ext uri="{FF2B5EF4-FFF2-40B4-BE49-F238E27FC236}">
              <a16:creationId xmlns:a16="http://schemas.microsoft.com/office/drawing/2014/main" id="{56935A44-BB64-FE1E-B62E-4CEAB4F06EE3}"/>
            </a:ext>
          </a:extLst>
        </p:cNvPr>
        <p:cNvGrpSpPr/>
        <p:nvPr/>
      </p:nvGrpSpPr>
      <p:grpSpPr>
        <a:xfrm>
          <a:off x="0" y="0"/>
          <a:ext cx="0" cy="0"/>
          <a:chOff x="0" y="0"/>
          <a:chExt cx="0" cy="0"/>
        </a:xfrm>
      </p:grpSpPr>
      <p:sp>
        <p:nvSpPr>
          <p:cNvPr id="376" name="Google Shape;376;gad3f739784_0_15691:notes">
            <a:extLst>
              <a:ext uri="{FF2B5EF4-FFF2-40B4-BE49-F238E27FC236}">
                <a16:creationId xmlns:a16="http://schemas.microsoft.com/office/drawing/2014/main" id="{FFDB23EB-581C-C742-D61F-6C99023B182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377" name="Google Shape;377;gad3f739784_0_15691:notes">
            <a:extLst>
              <a:ext uri="{FF2B5EF4-FFF2-40B4-BE49-F238E27FC236}">
                <a16:creationId xmlns:a16="http://schemas.microsoft.com/office/drawing/2014/main" id="{39A934E8-1E13-BA22-71D5-26824D30AFC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spcBef>
                <a:spcPts val="0"/>
              </a:spcBef>
              <a:spcAft>
                <a:spcPts val="0"/>
              </a:spcAft>
              <a:buFont typeface="Symbol" pitchFamily="2" charset="2"/>
              <a:buNone/>
            </a:pP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7724270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ad3f739784_0_154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483" name="Google Shape;483;gad3f739784_0_154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a:spcBef>
                <a:spcPts val="0"/>
              </a:spcBef>
              <a:spcAft>
                <a:spcPts val="0"/>
              </a:spcAft>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8767507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4746C2-1C57-C320-C011-CDC9127057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B237EA-BC10-423F-4047-AA9658E9AE6B}"/>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D59CE919-5F0E-8946-41EA-7FEDD179E87C}"/>
              </a:ext>
            </a:extLst>
          </p:cNvPr>
          <p:cNvSpPr>
            <a:spLocks noGrp="1"/>
          </p:cNvSpPr>
          <p:nvPr>
            <p:ph type="body" idx="1"/>
          </p:nvPr>
        </p:nvSpPr>
        <p:spPr/>
        <p:txBody>
          <a:bodyPr/>
          <a:lstStyle/>
          <a:p>
            <a:pPr marL="158750" indent="0">
              <a:buNone/>
            </a:pPr>
            <a:r>
              <a:rPr lang="en-US">
                <a:solidFill>
                  <a:schemeClr val="tx1"/>
                </a:solidFill>
              </a:rPr>
              <a:t>B</a:t>
            </a:r>
            <a:endParaRPr lang="en-US" sz="1100" b="0" i="0" u="none" strike="noStrike" cap="none">
              <a:solidFill>
                <a:schemeClr val="tx1"/>
              </a:solidFill>
              <a:effectLst/>
              <a:latin typeface="Lato" panose="020F0502020204030203" pitchFamily="34" charset="0"/>
              <a:ea typeface="Lato" panose="020F0502020204030203" pitchFamily="34" charset="0"/>
              <a:cs typeface="Lato" panose="020F0502020204030203" pitchFamily="34" charset="0"/>
              <a:sym typeface="Arial"/>
            </a:endParaRPr>
          </a:p>
        </p:txBody>
      </p:sp>
    </p:spTree>
    <p:extLst>
      <p:ext uri="{BB962C8B-B14F-4D97-AF65-F5344CB8AC3E}">
        <p14:creationId xmlns:p14="http://schemas.microsoft.com/office/powerpoint/2010/main" val="140092901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508F0346-ACE1-F9AE-C559-D42038C26775}"/>
            </a:ext>
          </a:extLst>
        </p:cNvPr>
        <p:cNvGrpSpPr/>
        <p:nvPr/>
      </p:nvGrpSpPr>
      <p:grpSpPr>
        <a:xfrm>
          <a:off x="0" y="0"/>
          <a:ext cx="0" cy="0"/>
          <a:chOff x="0" y="0"/>
          <a:chExt cx="0" cy="0"/>
        </a:xfrm>
      </p:grpSpPr>
      <p:sp>
        <p:nvSpPr>
          <p:cNvPr id="154" name="Google Shape;154;gad3f739784_0_15578:notes">
            <a:extLst>
              <a:ext uri="{FF2B5EF4-FFF2-40B4-BE49-F238E27FC236}">
                <a16:creationId xmlns:a16="http://schemas.microsoft.com/office/drawing/2014/main" id="{25A125DB-845C-1FC3-2317-5A3ECAAD509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155" name="Google Shape;155;gad3f739784_0_15578:notes">
            <a:extLst>
              <a:ext uri="{FF2B5EF4-FFF2-40B4-BE49-F238E27FC236}">
                <a16:creationId xmlns:a16="http://schemas.microsoft.com/office/drawing/2014/main" id="{23F16D48-371E-7C34-D6A6-E74333E9F8F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solidFill>
                  <a:schemeClr val="tx1"/>
                </a:solidFill>
              </a:rPr>
              <a:t>C</a:t>
            </a:r>
          </a:p>
        </p:txBody>
      </p:sp>
    </p:spTree>
    <p:extLst>
      <p:ext uri="{BB962C8B-B14F-4D97-AF65-F5344CB8AC3E}">
        <p14:creationId xmlns:p14="http://schemas.microsoft.com/office/powerpoint/2010/main" val="294161968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a:extLst>
            <a:ext uri="{FF2B5EF4-FFF2-40B4-BE49-F238E27FC236}">
              <a16:creationId xmlns:a16="http://schemas.microsoft.com/office/drawing/2014/main" id="{7C04160B-3C80-28DC-20B4-BFC92E585B90}"/>
            </a:ext>
          </a:extLst>
        </p:cNvPr>
        <p:cNvGrpSpPr/>
        <p:nvPr/>
      </p:nvGrpSpPr>
      <p:grpSpPr>
        <a:xfrm>
          <a:off x="0" y="0"/>
          <a:ext cx="0" cy="0"/>
          <a:chOff x="0" y="0"/>
          <a:chExt cx="0" cy="0"/>
        </a:xfrm>
      </p:grpSpPr>
      <p:sp>
        <p:nvSpPr>
          <p:cNvPr id="251" name="Google Shape;251;gad3f739784_0_45:notes">
            <a:extLst>
              <a:ext uri="{FF2B5EF4-FFF2-40B4-BE49-F238E27FC236}">
                <a16:creationId xmlns:a16="http://schemas.microsoft.com/office/drawing/2014/main" id="{19C88042-E5F2-CEDE-161E-4AB74E85B62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252" name="Google Shape;252;gad3f739784_0_45:notes">
            <a:extLst>
              <a:ext uri="{FF2B5EF4-FFF2-40B4-BE49-F238E27FC236}">
                <a16:creationId xmlns:a16="http://schemas.microsoft.com/office/drawing/2014/main" id="{7A28B999-ADC1-6931-58D5-0251CC41FBB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a:solidFill>
                  <a:srgbClr val="000000"/>
                </a:solidFill>
                <a:effectLst/>
                <a:latin typeface="Arial"/>
                <a:ea typeface="Calibri" panose="020F0502020204030204" pitchFamily="34" charset="0"/>
                <a:cs typeface="Arial"/>
                <a:sym typeface="Arial"/>
              </a:rPr>
              <a:t>A</a:t>
            </a:r>
            <a:endParaRPr lang="en-US" sz="180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1014462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a:extLst>
            <a:ext uri="{FF2B5EF4-FFF2-40B4-BE49-F238E27FC236}">
              <a16:creationId xmlns:a16="http://schemas.microsoft.com/office/drawing/2014/main" id="{2A04E7CC-52F9-9CEB-AC58-548DE1514DC8}"/>
            </a:ext>
          </a:extLst>
        </p:cNvPr>
        <p:cNvGrpSpPr/>
        <p:nvPr/>
      </p:nvGrpSpPr>
      <p:grpSpPr>
        <a:xfrm>
          <a:off x="0" y="0"/>
          <a:ext cx="0" cy="0"/>
          <a:chOff x="0" y="0"/>
          <a:chExt cx="0" cy="0"/>
        </a:xfrm>
      </p:grpSpPr>
      <p:sp>
        <p:nvSpPr>
          <p:cNvPr id="160" name="Google Shape;160;gad3f739784_0_15589:notes">
            <a:extLst>
              <a:ext uri="{FF2B5EF4-FFF2-40B4-BE49-F238E27FC236}">
                <a16:creationId xmlns:a16="http://schemas.microsoft.com/office/drawing/2014/main" id="{3E580414-A18D-1732-740C-833DC7A3C99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161" name="Google Shape;161;gad3f739784_0_15589:notes">
            <a:extLst>
              <a:ext uri="{FF2B5EF4-FFF2-40B4-BE49-F238E27FC236}">
                <a16:creationId xmlns:a16="http://schemas.microsoft.com/office/drawing/2014/main" id="{99AD081D-846F-6A5D-57B0-1D352A5C52E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a:solidFill>
                  <a:schemeClr val="tx1"/>
                </a:solidFill>
                <a:effectLst/>
                <a:latin typeface="Georgia" panose="02040502050405020303" pitchFamily="18" charset="0"/>
                <a:cs typeface="Times New Roman" panose="02020603050405020304" pitchFamily="18" charset="0"/>
              </a:rPr>
              <a:t>D</a:t>
            </a:r>
          </a:p>
        </p:txBody>
      </p:sp>
    </p:spTree>
    <p:extLst>
      <p:ext uri="{BB962C8B-B14F-4D97-AF65-F5344CB8AC3E}">
        <p14:creationId xmlns:p14="http://schemas.microsoft.com/office/powerpoint/2010/main" val="12429850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a:extLst>
            <a:ext uri="{FF2B5EF4-FFF2-40B4-BE49-F238E27FC236}">
              <a16:creationId xmlns:a16="http://schemas.microsoft.com/office/drawing/2014/main" id="{5C7777F5-2B63-B24A-7E9A-5E9708DB2B82}"/>
            </a:ext>
          </a:extLst>
        </p:cNvPr>
        <p:cNvGrpSpPr/>
        <p:nvPr/>
      </p:nvGrpSpPr>
      <p:grpSpPr>
        <a:xfrm>
          <a:off x="0" y="0"/>
          <a:ext cx="0" cy="0"/>
          <a:chOff x="0" y="0"/>
          <a:chExt cx="0" cy="0"/>
        </a:xfrm>
      </p:grpSpPr>
      <p:sp>
        <p:nvSpPr>
          <p:cNvPr id="482" name="Google Shape;482;gad3f739784_0_15463:notes">
            <a:extLst>
              <a:ext uri="{FF2B5EF4-FFF2-40B4-BE49-F238E27FC236}">
                <a16:creationId xmlns:a16="http://schemas.microsoft.com/office/drawing/2014/main" id="{62BB41A6-7062-D957-32B6-999935171EE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483" name="Google Shape;483;gad3f739784_0_15463:notes">
            <a:extLst>
              <a:ext uri="{FF2B5EF4-FFF2-40B4-BE49-F238E27FC236}">
                <a16:creationId xmlns:a16="http://schemas.microsoft.com/office/drawing/2014/main" id="{FA2906BD-C79C-7777-952D-1FFB4632945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a:spcBef>
                <a:spcPts val="0"/>
              </a:spcBef>
              <a:spcAft>
                <a:spcPts val="0"/>
              </a:spcAft>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6608271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a:extLst>
            <a:ext uri="{FF2B5EF4-FFF2-40B4-BE49-F238E27FC236}">
              <a16:creationId xmlns:a16="http://schemas.microsoft.com/office/drawing/2014/main" id="{5E37E8C1-F594-F2FD-000A-133C1313BF0C}"/>
            </a:ext>
          </a:extLst>
        </p:cNvPr>
        <p:cNvGrpSpPr/>
        <p:nvPr/>
      </p:nvGrpSpPr>
      <p:grpSpPr>
        <a:xfrm>
          <a:off x="0" y="0"/>
          <a:ext cx="0" cy="0"/>
          <a:chOff x="0" y="0"/>
          <a:chExt cx="0" cy="0"/>
        </a:xfrm>
      </p:grpSpPr>
      <p:sp>
        <p:nvSpPr>
          <p:cNvPr id="650" name="Google Shape;650;gad3f739784_0_15956:notes">
            <a:extLst>
              <a:ext uri="{FF2B5EF4-FFF2-40B4-BE49-F238E27FC236}">
                <a16:creationId xmlns:a16="http://schemas.microsoft.com/office/drawing/2014/main" id="{88CB08D4-C837-8AC4-2DCD-09F23262D0D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651" name="Google Shape;651;gad3f739784_0_15956:notes">
            <a:extLst>
              <a:ext uri="{FF2B5EF4-FFF2-40B4-BE49-F238E27FC236}">
                <a16:creationId xmlns:a16="http://schemas.microsoft.com/office/drawing/2014/main" id="{64B9783D-86F6-1B08-BE92-14EBAB1EA3E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159945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ad3f739784_0_159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651" name="Google Shape;651;gad3f739784_0_159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a:extLst>
            <a:ext uri="{FF2B5EF4-FFF2-40B4-BE49-F238E27FC236}">
              <a16:creationId xmlns:a16="http://schemas.microsoft.com/office/drawing/2014/main" id="{D8379714-F8CB-33EA-EC2A-A0C02A0CCEA1}"/>
            </a:ext>
          </a:extLst>
        </p:cNvPr>
        <p:cNvGrpSpPr/>
        <p:nvPr/>
      </p:nvGrpSpPr>
      <p:grpSpPr>
        <a:xfrm>
          <a:off x="0" y="0"/>
          <a:ext cx="0" cy="0"/>
          <a:chOff x="0" y="0"/>
          <a:chExt cx="0" cy="0"/>
        </a:xfrm>
      </p:grpSpPr>
      <p:sp>
        <p:nvSpPr>
          <p:cNvPr id="482" name="Google Shape;482;gad3f739784_0_15463:notes">
            <a:extLst>
              <a:ext uri="{FF2B5EF4-FFF2-40B4-BE49-F238E27FC236}">
                <a16:creationId xmlns:a16="http://schemas.microsoft.com/office/drawing/2014/main" id="{B33998C6-B6DD-2471-F599-0D8175D2F11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483" name="Google Shape;483;gad3f739784_0_15463:notes">
            <a:extLst>
              <a:ext uri="{FF2B5EF4-FFF2-40B4-BE49-F238E27FC236}">
                <a16:creationId xmlns:a16="http://schemas.microsoft.com/office/drawing/2014/main" id="{18DC992A-702B-4ED1-FEAE-FECB38418AE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a:spcBef>
                <a:spcPts val="0"/>
              </a:spcBef>
              <a:spcAft>
                <a:spcPts val="0"/>
              </a:spcAft>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304982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ad3f739784_0_156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371" name="Google Shape;371;gad3f739784_0_156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err="1"/>
              <a:t>BiTEs</a:t>
            </a:r>
            <a:r>
              <a:rPr lang="en-US"/>
              <a:t> can redirect T cells to tumor cells and active T cells.</a:t>
            </a:r>
            <a:r>
              <a:rPr lang="en-US" b="0" i="0">
                <a:solidFill>
                  <a:schemeClr val="tx1"/>
                </a:solidFill>
                <a:effectLst/>
                <a:latin typeface="Georgia" panose="02040502050405020303" pitchFamily="18" charset="0"/>
              </a:rPr>
              <a:t> </a:t>
            </a:r>
          </a:p>
          <a:p>
            <a:pPr marL="0" lvl="0" indent="0" algn="l" rtl="0">
              <a:spcBef>
                <a:spcPts val="0"/>
              </a:spcBef>
              <a:spcAft>
                <a:spcPts val="0"/>
              </a:spcAft>
              <a:buNone/>
            </a:pPr>
            <a:r>
              <a:rPr lang="en-US" b="0" i="0">
                <a:solidFill>
                  <a:schemeClr val="tx1"/>
                </a:solidFill>
                <a:effectLst/>
                <a:latin typeface="Georgia" panose="02040502050405020303" pitchFamily="18" charset="0"/>
              </a:rPr>
              <a:t>Activated T cells release perforin and other granzymes through immunological synapses. </a:t>
            </a:r>
          </a:p>
          <a:p>
            <a:pPr marL="0" lvl="0" indent="0" algn="l" rtl="0">
              <a:spcBef>
                <a:spcPts val="0"/>
              </a:spcBef>
              <a:spcAft>
                <a:spcPts val="0"/>
              </a:spcAft>
              <a:buNone/>
            </a:pPr>
            <a:r>
              <a:rPr lang="en-US" b="0" i="0">
                <a:solidFill>
                  <a:schemeClr val="tx1"/>
                </a:solidFill>
                <a:effectLst/>
                <a:latin typeface="Georgia" panose="02040502050405020303" pitchFamily="18" charset="0"/>
              </a:rPr>
              <a:t>These cytolytic proteins can form endosomes in tumor cells and lyse tumor</a:t>
            </a:r>
            <a:endParaRPr>
              <a:solidFill>
                <a:schemeClr val="tx1"/>
              </a:solidFill>
            </a:endParaRPr>
          </a:p>
        </p:txBody>
      </p:sp>
    </p:spTree>
    <p:extLst>
      <p:ext uri="{BB962C8B-B14F-4D97-AF65-F5344CB8AC3E}">
        <p14:creationId xmlns:p14="http://schemas.microsoft.com/office/powerpoint/2010/main" val="11930742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ad3f739784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252" name="Google Shape;252;gad3f739784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err="1">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BiTES</a:t>
            </a:r>
            <a:r>
              <a:rPr lang="en-US" sz="180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approved for cancer therapy</a:t>
            </a:r>
          </a:p>
        </p:txBody>
      </p:sp>
    </p:spTree>
    <p:extLst>
      <p:ext uri="{BB962C8B-B14F-4D97-AF65-F5344CB8AC3E}">
        <p14:creationId xmlns:p14="http://schemas.microsoft.com/office/powerpoint/2010/main" val="32191168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79300" y="1515400"/>
            <a:ext cx="4260300" cy="16368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5200">
                <a:solidFill>
                  <a:schemeClr val="lt1"/>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779300" y="3189200"/>
            <a:ext cx="4260300" cy="4389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400">
                <a:solidFill>
                  <a:schemeClr val="lt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4">
  <p:cSld name="CUSTOM_23">
    <p:bg>
      <p:bgPr>
        <a:solidFill>
          <a:schemeClr val="lt2"/>
        </a:solidFill>
        <a:effectLst/>
      </p:bgPr>
    </p:bg>
    <p:spTree>
      <p:nvGrpSpPr>
        <p:cNvPr id="1" name="Shape 92"/>
        <p:cNvGrpSpPr/>
        <p:nvPr/>
      </p:nvGrpSpPr>
      <p:grpSpPr>
        <a:xfrm>
          <a:off x="0" y="0"/>
          <a:ext cx="0" cy="0"/>
          <a:chOff x="0" y="0"/>
          <a:chExt cx="0" cy="0"/>
        </a:xfrm>
      </p:grpSpPr>
      <p:sp>
        <p:nvSpPr>
          <p:cNvPr id="93" name="Google Shape;93;p22"/>
          <p:cNvSpPr txBox="1">
            <a:spLocks noGrp="1"/>
          </p:cNvSpPr>
          <p:nvPr>
            <p:ph type="title"/>
          </p:nvPr>
        </p:nvSpPr>
        <p:spPr>
          <a:xfrm>
            <a:off x="2756875" y="1861825"/>
            <a:ext cx="3630300" cy="799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5200">
                <a:solidFill>
                  <a:schemeClr val="lt1"/>
                </a:solidFill>
              </a:defRPr>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a:p>
        </p:txBody>
      </p:sp>
      <p:sp>
        <p:nvSpPr>
          <p:cNvPr id="94" name="Google Shape;94;p22"/>
          <p:cNvSpPr txBox="1">
            <a:spLocks noGrp="1"/>
          </p:cNvSpPr>
          <p:nvPr>
            <p:ph type="subTitle" idx="1"/>
          </p:nvPr>
        </p:nvSpPr>
        <p:spPr>
          <a:xfrm>
            <a:off x="2756825" y="2661625"/>
            <a:ext cx="3630300" cy="799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a:solidFill>
                  <a:schemeClr val="lt1"/>
                </a:solidFill>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CUSTOM_12">
    <p:bg>
      <p:bgPr>
        <a:solidFill>
          <a:schemeClr val="lt2"/>
        </a:solidFill>
        <a:effectLst/>
      </p:bgPr>
    </p:bg>
    <p:spTree>
      <p:nvGrpSpPr>
        <p:cNvPr id="1" name="Shape 114"/>
        <p:cNvGrpSpPr/>
        <p:nvPr/>
      </p:nvGrpSpPr>
      <p:grpSpPr>
        <a:xfrm>
          <a:off x="0" y="0"/>
          <a:ext cx="0" cy="0"/>
          <a:chOff x="0" y="0"/>
          <a:chExt cx="0" cy="0"/>
        </a:xfrm>
      </p:grpSpPr>
      <p:sp>
        <p:nvSpPr>
          <p:cNvPr id="115" name="Google Shape;115;p27"/>
          <p:cNvSpPr txBox="1">
            <a:spLocks noGrp="1"/>
          </p:cNvSpPr>
          <p:nvPr>
            <p:ph type="title" hasCustomPrompt="1"/>
          </p:nvPr>
        </p:nvSpPr>
        <p:spPr>
          <a:xfrm>
            <a:off x="1347175" y="1660400"/>
            <a:ext cx="1245900" cy="8274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2000"/>
              <a:buNone/>
              <a:defRPr sz="4000">
                <a:solidFill>
                  <a:schemeClr val="lt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16" name="Google Shape;116;p27"/>
          <p:cNvSpPr txBox="1">
            <a:spLocks noGrp="1"/>
          </p:cNvSpPr>
          <p:nvPr>
            <p:ph type="subTitle" idx="1"/>
          </p:nvPr>
        </p:nvSpPr>
        <p:spPr>
          <a:xfrm>
            <a:off x="829450" y="2487800"/>
            <a:ext cx="2281500" cy="398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solidFill>
                  <a:schemeClr val="lt1"/>
                </a:solidFill>
                <a:latin typeface="Bebas Neue"/>
                <a:ea typeface="Bebas Neue"/>
                <a:cs typeface="Bebas Neue"/>
                <a:sym typeface="Bebas Neu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 name="Google Shape;117;p27"/>
          <p:cNvSpPr txBox="1">
            <a:spLocks noGrp="1"/>
          </p:cNvSpPr>
          <p:nvPr>
            <p:ph type="title" idx="2" hasCustomPrompt="1"/>
          </p:nvPr>
        </p:nvSpPr>
        <p:spPr>
          <a:xfrm>
            <a:off x="6550850" y="1660400"/>
            <a:ext cx="1245900" cy="8274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2000"/>
              <a:buNone/>
              <a:defRPr sz="4000">
                <a:solidFill>
                  <a:schemeClr val="lt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18" name="Google Shape;118;p27"/>
          <p:cNvSpPr txBox="1">
            <a:spLocks noGrp="1"/>
          </p:cNvSpPr>
          <p:nvPr>
            <p:ph type="subTitle" idx="3"/>
          </p:nvPr>
        </p:nvSpPr>
        <p:spPr>
          <a:xfrm>
            <a:off x="6033125" y="2487800"/>
            <a:ext cx="2281500" cy="398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solidFill>
                  <a:schemeClr val="lt1"/>
                </a:solidFill>
                <a:latin typeface="Bebas Neue"/>
                <a:ea typeface="Bebas Neue"/>
                <a:cs typeface="Bebas Neue"/>
                <a:sym typeface="Bebas Neu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 name="Google Shape;119;p27"/>
          <p:cNvSpPr txBox="1">
            <a:spLocks noGrp="1"/>
          </p:cNvSpPr>
          <p:nvPr>
            <p:ph type="title" idx="4" hasCustomPrompt="1"/>
          </p:nvPr>
        </p:nvSpPr>
        <p:spPr>
          <a:xfrm>
            <a:off x="3948975" y="1636425"/>
            <a:ext cx="1245900" cy="8274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2000"/>
              <a:buNone/>
              <a:defRPr sz="4000">
                <a:solidFill>
                  <a:schemeClr val="lt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20" name="Google Shape;120;p27"/>
          <p:cNvSpPr txBox="1">
            <a:spLocks noGrp="1"/>
          </p:cNvSpPr>
          <p:nvPr>
            <p:ph type="subTitle" idx="5"/>
          </p:nvPr>
        </p:nvSpPr>
        <p:spPr>
          <a:xfrm>
            <a:off x="3431250" y="2487763"/>
            <a:ext cx="2281500" cy="398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solidFill>
                  <a:schemeClr val="lt1"/>
                </a:solidFill>
                <a:latin typeface="Bebas Neue"/>
                <a:ea typeface="Bebas Neue"/>
                <a:cs typeface="Bebas Neue"/>
                <a:sym typeface="Bebas Neu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1" name="Google Shape;121;p27"/>
          <p:cNvSpPr txBox="1">
            <a:spLocks noGrp="1"/>
          </p:cNvSpPr>
          <p:nvPr>
            <p:ph type="title" idx="6"/>
          </p:nvPr>
        </p:nvSpPr>
        <p:spPr>
          <a:xfrm>
            <a:off x="726675" y="445025"/>
            <a:ext cx="7690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2" name="Google Shape;122;p27"/>
          <p:cNvSpPr txBox="1">
            <a:spLocks noGrp="1"/>
          </p:cNvSpPr>
          <p:nvPr>
            <p:ph type="subTitle" idx="7"/>
          </p:nvPr>
        </p:nvSpPr>
        <p:spPr>
          <a:xfrm>
            <a:off x="829475" y="2934375"/>
            <a:ext cx="22815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3" name="Google Shape;123;p27"/>
          <p:cNvSpPr txBox="1">
            <a:spLocks noGrp="1"/>
          </p:cNvSpPr>
          <p:nvPr>
            <p:ph type="subTitle" idx="8"/>
          </p:nvPr>
        </p:nvSpPr>
        <p:spPr>
          <a:xfrm>
            <a:off x="6033125" y="2934375"/>
            <a:ext cx="22815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4" name="Google Shape;124;p27"/>
          <p:cNvSpPr txBox="1">
            <a:spLocks noGrp="1"/>
          </p:cNvSpPr>
          <p:nvPr>
            <p:ph type="subTitle" idx="9"/>
          </p:nvPr>
        </p:nvSpPr>
        <p:spPr>
          <a:xfrm>
            <a:off x="3431250" y="2934344"/>
            <a:ext cx="22815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CUSTOM_14">
    <p:bg>
      <p:bgPr>
        <a:blipFill>
          <a:blip r:embed="rId2">
            <a:alphaModFix/>
          </a:blip>
          <a:stretch>
            <a:fillRect/>
          </a:stretch>
        </a:blipFill>
        <a:effectLst/>
      </p:bgPr>
    </p:bg>
    <p:spTree>
      <p:nvGrpSpPr>
        <p:cNvPr id="1" name="Shape 129"/>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2">
  <p:cSld name="CUSTOM_15">
    <p:bg>
      <p:bgPr>
        <a:blipFill>
          <a:blip r:embed="rId2">
            <a:alphaModFix/>
          </a:blip>
          <a:stretch>
            <a:fillRect/>
          </a:stretch>
        </a:blipFill>
        <a:effectLst/>
      </p:bgPr>
    </p:bg>
    <p:spTree>
      <p:nvGrpSpPr>
        <p:cNvPr id="1" name="Shape 130"/>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3">
  <p:cSld name="CUSTOM_16">
    <p:bg>
      <p:bgPr>
        <a:blipFill>
          <a:blip r:embed="rId2">
            <a:alphaModFix/>
          </a:blip>
          <a:stretch>
            <a:fillRect/>
          </a:stretch>
        </a:blipFill>
        <a:effectLst/>
      </p:bgPr>
    </p:bg>
    <p:spTree>
      <p:nvGrpSpPr>
        <p:cNvPr id="1" name="Shape 131"/>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4">
  <p:cSld name="CUSTOM_17">
    <p:bg>
      <p:bgPr>
        <a:blipFill>
          <a:blip r:embed="rId2">
            <a:alphaModFix/>
          </a:blip>
          <a:stretch>
            <a:fillRect/>
          </a:stretch>
        </a:blipFill>
        <a:effectLst/>
      </p:bgPr>
    </p:bg>
    <p:spTree>
      <p:nvGrpSpPr>
        <p:cNvPr id="1" name="Shape 132"/>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lt2"/>
        </a:solidFill>
        <a:effectLst/>
      </p:bgPr>
    </p:bg>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726675" y="445025"/>
            <a:ext cx="76905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 name="Google Shape;17;p4"/>
          <p:cNvSpPr txBox="1">
            <a:spLocks noGrp="1"/>
          </p:cNvSpPr>
          <p:nvPr>
            <p:ph type="body" idx="1"/>
          </p:nvPr>
        </p:nvSpPr>
        <p:spPr>
          <a:xfrm>
            <a:off x="726675" y="1152475"/>
            <a:ext cx="76905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a:solidFill>
                  <a:schemeClr val="lt1"/>
                </a:solidFill>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lt2"/>
        </a:solidFill>
        <a:effectLst/>
      </p:bgPr>
    </p:bg>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726675" y="445025"/>
            <a:ext cx="76905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3000">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2649288" y="1679100"/>
            <a:ext cx="3845400" cy="11565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4800">
                <a:solidFill>
                  <a:schemeClr val="lt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1" name="Google Shape;31;p8"/>
          <p:cNvSpPr txBox="1">
            <a:spLocks noGrp="1"/>
          </p:cNvSpPr>
          <p:nvPr>
            <p:ph type="subTitle" idx="1"/>
          </p:nvPr>
        </p:nvSpPr>
        <p:spPr>
          <a:xfrm>
            <a:off x="2649325" y="2835600"/>
            <a:ext cx="3845400" cy="62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lt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lt2"/>
        </a:solidFill>
        <a:effectLst/>
      </p:bgPr>
    </p:bg>
    <p:spTree>
      <p:nvGrpSpPr>
        <p:cNvPr id="1" name="Shape 38"/>
        <p:cNvGrpSpPr/>
        <p:nvPr/>
      </p:nvGrpSpPr>
      <p:grpSpPr>
        <a:xfrm>
          <a:off x="0" y="0"/>
          <a:ext cx="0" cy="0"/>
          <a:chOff x="0" y="0"/>
          <a:chExt cx="0" cy="0"/>
        </a:xfrm>
      </p:grpSpPr>
      <p:sp>
        <p:nvSpPr>
          <p:cNvPr id="39" name="Google Shape;39;p11"/>
          <p:cNvSpPr txBox="1">
            <a:spLocks noGrp="1"/>
          </p:cNvSpPr>
          <p:nvPr>
            <p:ph type="title" hasCustomPrompt="1"/>
          </p:nvPr>
        </p:nvSpPr>
        <p:spPr>
          <a:xfrm>
            <a:off x="726750" y="1329625"/>
            <a:ext cx="7690500" cy="1963500"/>
          </a:xfrm>
          <a:prstGeom prst="rect">
            <a:avLst/>
          </a:prstGeom>
          <a:ln>
            <a:noFill/>
          </a:ln>
        </p:spPr>
        <p:txBody>
          <a:bodyPr spcFirstLastPara="1" wrap="square" lIns="91425" tIns="91425" rIns="91425" bIns="91425" anchor="ctr" anchorCtr="0">
            <a:noAutofit/>
          </a:bodyPr>
          <a:lstStyle>
            <a:lvl1pPr lvl="0" algn="ctr">
              <a:spcBef>
                <a:spcPts val="0"/>
              </a:spcBef>
              <a:spcAft>
                <a:spcPts val="0"/>
              </a:spcAft>
              <a:buSzPts val="12000"/>
              <a:buNone/>
              <a:defRPr sz="12000">
                <a:solidFill>
                  <a:schemeClr val="accent6"/>
                </a:solidFill>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0" name="Google Shape;40;p11"/>
          <p:cNvSpPr txBox="1">
            <a:spLocks noGrp="1"/>
          </p:cNvSpPr>
          <p:nvPr>
            <p:ph type="body" idx="1"/>
          </p:nvPr>
        </p:nvSpPr>
        <p:spPr>
          <a:xfrm>
            <a:off x="726675" y="3411275"/>
            <a:ext cx="7690500" cy="4026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a:solidFill>
                  <a:schemeClr val="lt1"/>
                </a:solidFill>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1"/>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1">
  <p:cSld name="CUSTOM">
    <p:bg>
      <p:bgPr>
        <a:solidFill>
          <a:schemeClr val="lt2"/>
        </a:solidFill>
        <a:effectLst/>
      </p:bgPr>
    </p:bg>
    <p:spTree>
      <p:nvGrpSpPr>
        <p:cNvPr id="1" name="Shape 42"/>
        <p:cNvGrpSpPr/>
        <p:nvPr/>
      </p:nvGrpSpPr>
      <p:grpSpPr>
        <a:xfrm>
          <a:off x="0" y="0"/>
          <a:ext cx="0" cy="0"/>
          <a:chOff x="0" y="0"/>
          <a:chExt cx="0" cy="0"/>
        </a:xfrm>
      </p:grpSpPr>
      <p:sp>
        <p:nvSpPr>
          <p:cNvPr id="43" name="Google Shape;43;p13"/>
          <p:cNvSpPr txBox="1">
            <a:spLocks noGrp="1"/>
          </p:cNvSpPr>
          <p:nvPr>
            <p:ph type="title"/>
          </p:nvPr>
        </p:nvSpPr>
        <p:spPr>
          <a:xfrm>
            <a:off x="726675" y="445025"/>
            <a:ext cx="76905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3000">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4" name="Google Shape;44;p13"/>
          <p:cNvSpPr txBox="1">
            <a:spLocks noGrp="1"/>
          </p:cNvSpPr>
          <p:nvPr>
            <p:ph type="subTitle" idx="1"/>
          </p:nvPr>
        </p:nvSpPr>
        <p:spPr>
          <a:xfrm>
            <a:off x="726675" y="3092500"/>
            <a:ext cx="3440400" cy="102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 name="Google Shape;45;p13"/>
          <p:cNvSpPr txBox="1">
            <a:spLocks noGrp="1"/>
          </p:cNvSpPr>
          <p:nvPr>
            <p:ph type="subTitle" idx="2"/>
          </p:nvPr>
        </p:nvSpPr>
        <p:spPr>
          <a:xfrm>
            <a:off x="5017575" y="3092500"/>
            <a:ext cx="3399600" cy="102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 name="Google Shape;46;p13"/>
          <p:cNvSpPr txBox="1">
            <a:spLocks noGrp="1"/>
          </p:cNvSpPr>
          <p:nvPr>
            <p:ph type="subTitle" idx="3"/>
          </p:nvPr>
        </p:nvSpPr>
        <p:spPr>
          <a:xfrm>
            <a:off x="726675" y="2641025"/>
            <a:ext cx="3440400" cy="4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solidFill>
                  <a:schemeClr val="lt1"/>
                </a:solidFill>
                <a:latin typeface="Bebas Neue"/>
                <a:ea typeface="Bebas Neue"/>
                <a:cs typeface="Bebas Neue"/>
                <a:sym typeface="Bebas Neu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 name="Google Shape;47;p13"/>
          <p:cNvSpPr txBox="1">
            <a:spLocks noGrp="1"/>
          </p:cNvSpPr>
          <p:nvPr>
            <p:ph type="subTitle" idx="4"/>
          </p:nvPr>
        </p:nvSpPr>
        <p:spPr>
          <a:xfrm>
            <a:off x="5017575" y="2641025"/>
            <a:ext cx="3399600" cy="4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solidFill>
                  <a:schemeClr val="lt1"/>
                </a:solidFill>
                <a:latin typeface="Bebas Neue"/>
                <a:ea typeface="Bebas Neue"/>
                <a:cs typeface="Bebas Neue"/>
                <a:sym typeface="Bebas Neu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Numbers and text">
  <p:cSld name="CUSTOM_7">
    <p:bg>
      <p:bgPr>
        <a:solidFill>
          <a:schemeClr val="lt2"/>
        </a:solidFill>
        <a:effectLst/>
      </p:bgPr>
    </p:bg>
    <p:spTree>
      <p:nvGrpSpPr>
        <p:cNvPr id="1" name="Shape 82"/>
        <p:cNvGrpSpPr/>
        <p:nvPr/>
      </p:nvGrpSpPr>
      <p:grpSpPr>
        <a:xfrm>
          <a:off x="0" y="0"/>
          <a:ext cx="0" cy="0"/>
          <a:chOff x="0" y="0"/>
          <a:chExt cx="0" cy="0"/>
        </a:xfrm>
      </p:grpSpPr>
      <p:sp>
        <p:nvSpPr>
          <p:cNvPr id="83" name="Google Shape;83;p20"/>
          <p:cNvSpPr txBox="1">
            <a:spLocks noGrp="1"/>
          </p:cNvSpPr>
          <p:nvPr>
            <p:ph type="title" hasCustomPrompt="1"/>
          </p:nvPr>
        </p:nvSpPr>
        <p:spPr>
          <a:xfrm>
            <a:off x="2664150" y="534925"/>
            <a:ext cx="3815700" cy="8274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2000"/>
              <a:buNone/>
              <a:defRPr sz="4000">
                <a:solidFill>
                  <a:schemeClr val="accent6"/>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84" name="Google Shape;84;p20"/>
          <p:cNvSpPr txBox="1">
            <a:spLocks noGrp="1"/>
          </p:cNvSpPr>
          <p:nvPr>
            <p:ph type="subTitle" idx="1"/>
          </p:nvPr>
        </p:nvSpPr>
        <p:spPr>
          <a:xfrm>
            <a:off x="2248800" y="1362325"/>
            <a:ext cx="4646400" cy="398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5" name="Google Shape;85;p20"/>
          <p:cNvSpPr txBox="1">
            <a:spLocks noGrp="1"/>
          </p:cNvSpPr>
          <p:nvPr>
            <p:ph type="title" idx="2" hasCustomPrompt="1"/>
          </p:nvPr>
        </p:nvSpPr>
        <p:spPr>
          <a:xfrm>
            <a:off x="2664150" y="3335125"/>
            <a:ext cx="3815700" cy="8274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2000"/>
              <a:buNone/>
              <a:defRPr sz="4000">
                <a:solidFill>
                  <a:schemeClr val="accent6"/>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86" name="Google Shape;86;p20"/>
          <p:cNvSpPr txBox="1">
            <a:spLocks noGrp="1"/>
          </p:cNvSpPr>
          <p:nvPr>
            <p:ph type="subTitle" idx="3"/>
          </p:nvPr>
        </p:nvSpPr>
        <p:spPr>
          <a:xfrm>
            <a:off x="2248800" y="4162525"/>
            <a:ext cx="4646400" cy="398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7" name="Google Shape;87;p20"/>
          <p:cNvSpPr txBox="1">
            <a:spLocks noGrp="1"/>
          </p:cNvSpPr>
          <p:nvPr>
            <p:ph type="title" idx="4" hasCustomPrompt="1"/>
          </p:nvPr>
        </p:nvSpPr>
        <p:spPr>
          <a:xfrm>
            <a:off x="2664150" y="1935025"/>
            <a:ext cx="3815700" cy="8274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2000"/>
              <a:buNone/>
              <a:defRPr sz="4000">
                <a:solidFill>
                  <a:schemeClr val="accent6"/>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88" name="Google Shape;88;p20"/>
          <p:cNvSpPr txBox="1">
            <a:spLocks noGrp="1"/>
          </p:cNvSpPr>
          <p:nvPr>
            <p:ph type="subTitle" idx="5"/>
          </p:nvPr>
        </p:nvSpPr>
        <p:spPr>
          <a:xfrm>
            <a:off x="2248800" y="2762425"/>
            <a:ext cx="4646400" cy="398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3">
  <p:cSld name="CUSTOM_8">
    <p:bg>
      <p:bgPr>
        <a:solidFill>
          <a:schemeClr val="lt2"/>
        </a:solidFill>
        <a:effectLst/>
      </p:bgPr>
    </p:bg>
    <p:spTree>
      <p:nvGrpSpPr>
        <p:cNvPr id="1" name="Shape 89"/>
        <p:cNvGrpSpPr/>
        <p:nvPr/>
      </p:nvGrpSpPr>
      <p:grpSpPr>
        <a:xfrm>
          <a:off x="0" y="0"/>
          <a:ext cx="0" cy="0"/>
          <a:chOff x="0" y="0"/>
          <a:chExt cx="0" cy="0"/>
        </a:xfrm>
      </p:grpSpPr>
      <p:sp>
        <p:nvSpPr>
          <p:cNvPr id="90" name="Google Shape;90;p21"/>
          <p:cNvSpPr txBox="1">
            <a:spLocks noGrp="1"/>
          </p:cNvSpPr>
          <p:nvPr>
            <p:ph type="title"/>
          </p:nvPr>
        </p:nvSpPr>
        <p:spPr>
          <a:xfrm>
            <a:off x="4571925" y="1801596"/>
            <a:ext cx="3845400" cy="6861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000">
                <a:solidFill>
                  <a:schemeClr val="lt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1" name="Google Shape;91;p21"/>
          <p:cNvSpPr txBox="1">
            <a:spLocks noGrp="1"/>
          </p:cNvSpPr>
          <p:nvPr>
            <p:ph type="body" idx="1"/>
          </p:nvPr>
        </p:nvSpPr>
        <p:spPr>
          <a:xfrm>
            <a:off x="4571925" y="2566199"/>
            <a:ext cx="3845400" cy="824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a:solidFill>
                  <a:schemeClr val="lt1"/>
                </a:solidFill>
              </a:defRPr>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6675" y="445025"/>
            <a:ext cx="76905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Bebas Neue"/>
              <a:buNone/>
              <a:defRPr sz="2800" b="1">
                <a:solidFill>
                  <a:schemeClr val="dk1"/>
                </a:solidFill>
                <a:latin typeface="Bebas Neue"/>
                <a:ea typeface="Bebas Neue"/>
                <a:cs typeface="Bebas Neue"/>
                <a:sym typeface="Bebas Neue"/>
              </a:defRPr>
            </a:lvl1pPr>
            <a:lvl2pPr lvl="1">
              <a:spcBef>
                <a:spcPts val="0"/>
              </a:spcBef>
              <a:spcAft>
                <a:spcPts val="0"/>
              </a:spcAft>
              <a:buClr>
                <a:schemeClr val="dk1"/>
              </a:buClr>
              <a:buSzPts val="2800"/>
              <a:buFont typeface="Bebas Neue"/>
              <a:buNone/>
              <a:defRPr sz="2800" b="1">
                <a:solidFill>
                  <a:schemeClr val="dk1"/>
                </a:solidFill>
                <a:latin typeface="Bebas Neue"/>
                <a:ea typeface="Bebas Neue"/>
                <a:cs typeface="Bebas Neue"/>
                <a:sym typeface="Bebas Neue"/>
              </a:defRPr>
            </a:lvl2pPr>
            <a:lvl3pPr lvl="2">
              <a:spcBef>
                <a:spcPts val="0"/>
              </a:spcBef>
              <a:spcAft>
                <a:spcPts val="0"/>
              </a:spcAft>
              <a:buClr>
                <a:schemeClr val="dk1"/>
              </a:buClr>
              <a:buSzPts val="2800"/>
              <a:buFont typeface="Bebas Neue"/>
              <a:buNone/>
              <a:defRPr sz="2800" b="1">
                <a:solidFill>
                  <a:schemeClr val="dk1"/>
                </a:solidFill>
                <a:latin typeface="Bebas Neue"/>
                <a:ea typeface="Bebas Neue"/>
                <a:cs typeface="Bebas Neue"/>
                <a:sym typeface="Bebas Neue"/>
              </a:defRPr>
            </a:lvl3pPr>
            <a:lvl4pPr lvl="3">
              <a:spcBef>
                <a:spcPts val="0"/>
              </a:spcBef>
              <a:spcAft>
                <a:spcPts val="0"/>
              </a:spcAft>
              <a:buClr>
                <a:schemeClr val="dk1"/>
              </a:buClr>
              <a:buSzPts val="2800"/>
              <a:buFont typeface="Bebas Neue"/>
              <a:buNone/>
              <a:defRPr sz="2800" b="1">
                <a:solidFill>
                  <a:schemeClr val="dk1"/>
                </a:solidFill>
                <a:latin typeface="Bebas Neue"/>
                <a:ea typeface="Bebas Neue"/>
                <a:cs typeface="Bebas Neue"/>
                <a:sym typeface="Bebas Neue"/>
              </a:defRPr>
            </a:lvl4pPr>
            <a:lvl5pPr lvl="4">
              <a:spcBef>
                <a:spcPts val="0"/>
              </a:spcBef>
              <a:spcAft>
                <a:spcPts val="0"/>
              </a:spcAft>
              <a:buClr>
                <a:schemeClr val="dk1"/>
              </a:buClr>
              <a:buSzPts val="2800"/>
              <a:buFont typeface="Bebas Neue"/>
              <a:buNone/>
              <a:defRPr sz="2800" b="1">
                <a:solidFill>
                  <a:schemeClr val="dk1"/>
                </a:solidFill>
                <a:latin typeface="Bebas Neue"/>
                <a:ea typeface="Bebas Neue"/>
                <a:cs typeface="Bebas Neue"/>
                <a:sym typeface="Bebas Neue"/>
              </a:defRPr>
            </a:lvl5pPr>
            <a:lvl6pPr lvl="5">
              <a:spcBef>
                <a:spcPts val="0"/>
              </a:spcBef>
              <a:spcAft>
                <a:spcPts val="0"/>
              </a:spcAft>
              <a:buClr>
                <a:schemeClr val="dk1"/>
              </a:buClr>
              <a:buSzPts val="2800"/>
              <a:buFont typeface="Bebas Neue"/>
              <a:buNone/>
              <a:defRPr sz="2800" b="1">
                <a:solidFill>
                  <a:schemeClr val="dk1"/>
                </a:solidFill>
                <a:latin typeface="Bebas Neue"/>
                <a:ea typeface="Bebas Neue"/>
                <a:cs typeface="Bebas Neue"/>
                <a:sym typeface="Bebas Neue"/>
              </a:defRPr>
            </a:lvl6pPr>
            <a:lvl7pPr lvl="6">
              <a:spcBef>
                <a:spcPts val="0"/>
              </a:spcBef>
              <a:spcAft>
                <a:spcPts val="0"/>
              </a:spcAft>
              <a:buClr>
                <a:schemeClr val="dk1"/>
              </a:buClr>
              <a:buSzPts val="2800"/>
              <a:buFont typeface="Bebas Neue"/>
              <a:buNone/>
              <a:defRPr sz="2800" b="1">
                <a:solidFill>
                  <a:schemeClr val="dk1"/>
                </a:solidFill>
                <a:latin typeface="Bebas Neue"/>
                <a:ea typeface="Bebas Neue"/>
                <a:cs typeface="Bebas Neue"/>
                <a:sym typeface="Bebas Neue"/>
              </a:defRPr>
            </a:lvl7pPr>
            <a:lvl8pPr lvl="7">
              <a:spcBef>
                <a:spcPts val="0"/>
              </a:spcBef>
              <a:spcAft>
                <a:spcPts val="0"/>
              </a:spcAft>
              <a:buClr>
                <a:schemeClr val="dk1"/>
              </a:buClr>
              <a:buSzPts val="2800"/>
              <a:buFont typeface="Bebas Neue"/>
              <a:buNone/>
              <a:defRPr sz="2800" b="1">
                <a:solidFill>
                  <a:schemeClr val="dk1"/>
                </a:solidFill>
                <a:latin typeface="Bebas Neue"/>
                <a:ea typeface="Bebas Neue"/>
                <a:cs typeface="Bebas Neue"/>
                <a:sym typeface="Bebas Neue"/>
              </a:defRPr>
            </a:lvl8pPr>
            <a:lvl9pPr lvl="8">
              <a:spcBef>
                <a:spcPts val="0"/>
              </a:spcBef>
              <a:spcAft>
                <a:spcPts val="0"/>
              </a:spcAft>
              <a:buClr>
                <a:schemeClr val="dk1"/>
              </a:buClr>
              <a:buSzPts val="2800"/>
              <a:buFont typeface="Bebas Neue"/>
              <a:buNone/>
              <a:defRPr sz="2800" b="1">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26675" y="1152475"/>
            <a:ext cx="7690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2" r:id="rId3"/>
    <p:sldLayoutId id="2147483654" r:id="rId4"/>
    <p:sldLayoutId id="2147483657" r:id="rId5"/>
    <p:sldLayoutId id="2147483658" r:id="rId6"/>
    <p:sldLayoutId id="2147483659" r:id="rId7"/>
    <p:sldLayoutId id="2147483666" r:id="rId8"/>
    <p:sldLayoutId id="2147483667" r:id="rId9"/>
    <p:sldLayoutId id="2147483668" r:id="rId10"/>
    <p:sldLayoutId id="2147483673" r:id="rId11"/>
    <p:sldLayoutId id="2147483675" r:id="rId12"/>
    <p:sldLayoutId id="2147483676" r:id="rId13"/>
    <p:sldLayoutId id="2147483677" r:id="rId14"/>
    <p:sldLayoutId id="2147483678"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1.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4.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8.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0.xml"/><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3.xml"/><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0.xml"/><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3.xml"/><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https://media.springernature.com/full/springer-static/image/art%3A10.1186%2Fs13045-021-01084-4/MediaObjects/13045_2021_1084_Fig2_HTML.png" TargetMode="Externa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4"/>
        <p:cNvGrpSpPr/>
        <p:nvPr/>
      </p:nvGrpSpPr>
      <p:grpSpPr>
        <a:xfrm>
          <a:off x="0" y="0"/>
          <a:ext cx="0" cy="0"/>
          <a:chOff x="0" y="0"/>
          <a:chExt cx="0" cy="0"/>
        </a:xfrm>
      </p:grpSpPr>
      <p:sp>
        <p:nvSpPr>
          <p:cNvPr id="145" name="Google Shape;145;p39"/>
          <p:cNvSpPr txBox="1">
            <a:spLocks noGrp="1"/>
          </p:cNvSpPr>
          <p:nvPr>
            <p:ph type="ctrTitle"/>
          </p:nvPr>
        </p:nvSpPr>
        <p:spPr>
          <a:xfrm>
            <a:off x="827799" y="206188"/>
            <a:ext cx="7756363" cy="3199745"/>
          </a:xfrm>
          <a:prstGeom prst="rect">
            <a:avLst/>
          </a:prstGeom>
        </p:spPr>
        <p:txBody>
          <a:bodyPr spcFirstLastPara="1" wrap="square" lIns="91425" tIns="91425" rIns="91425" bIns="91425" anchor="b" anchorCtr="0">
            <a:noAutofit/>
          </a:bodyPr>
          <a:lstStyle/>
          <a:p>
            <a:r>
              <a:rPr lang="en-US" sz="5400" err="1">
                <a:solidFill>
                  <a:schemeClr val="accent6"/>
                </a:solidFill>
              </a:rPr>
              <a:t>B</a:t>
            </a:r>
            <a:r>
              <a:rPr lang="en-US" sz="5400" err="1">
                <a:solidFill>
                  <a:schemeClr val="accent6"/>
                </a:solidFill>
                <a:latin typeface="+mj-lt"/>
              </a:rPr>
              <a:t>i</a:t>
            </a:r>
            <a:r>
              <a:rPr lang="en-US" sz="5400" err="1">
                <a:solidFill>
                  <a:schemeClr val="accent6"/>
                </a:solidFill>
              </a:rPr>
              <a:t>TE</a:t>
            </a:r>
            <a:r>
              <a:rPr lang="en-US" sz="5400">
                <a:solidFill>
                  <a:schemeClr val="accent6"/>
                </a:solidFill>
              </a:rPr>
              <a:t>-Sized Breakthroughs:</a:t>
            </a:r>
            <a:r>
              <a:rPr lang="en-US" sz="5400"/>
              <a:t> Bispecific Antibodies in Hematologic and Solid Tumors</a:t>
            </a:r>
            <a:endParaRPr sz="5400">
              <a:latin typeface="Bebas Neue" panose="020B0606020202050201" pitchFamily="34" charset="0"/>
            </a:endParaRPr>
          </a:p>
        </p:txBody>
      </p:sp>
      <p:sp>
        <p:nvSpPr>
          <p:cNvPr id="146" name="Google Shape;146;p39"/>
          <p:cNvSpPr txBox="1">
            <a:spLocks noGrp="1"/>
          </p:cNvSpPr>
          <p:nvPr>
            <p:ph type="subTitle" idx="1"/>
          </p:nvPr>
        </p:nvSpPr>
        <p:spPr>
          <a:xfrm>
            <a:off x="1017425" y="3405933"/>
            <a:ext cx="6163768" cy="43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accent1"/>
                </a:solidFill>
                <a:latin typeface="Lato" panose="020F0502020204030203" pitchFamily="34" charset="0"/>
                <a:ea typeface="Lato" panose="020F0502020204030203" pitchFamily="34" charset="0"/>
                <a:cs typeface="Lato" panose="020F0502020204030203" pitchFamily="34" charset="0"/>
              </a:rPr>
              <a:t>Traylor Moses, PharmD, MBA, MPH, MS, MB(ASCP)</a:t>
            </a:r>
            <a:r>
              <a:rPr lang="en" baseline="30000">
                <a:solidFill>
                  <a:schemeClr val="accent1"/>
                </a:solidFill>
                <a:latin typeface="Lato" panose="020F0502020204030203" pitchFamily="34" charset="0"/>
                <a:ea typeface="Lato" panose="020F0502020204030203" pitchFamily="34" charset="0"/>
                <a:cs typeface="Lato" panose="020F0502020204030203" pitchFamily="34" charset="0"/>
              </a:rPr>
              <a:t>CM</a:t>
            </a:r>
            <a:endParaRPr lang="en">
              <a:solidFill>
                <a:schemeClr val="accent1"/>
              </a:solidFill>
              <a:latin typeface="Lato" panose="020F0502020204030203" pitchFamily="34" charset="0"/>
              <a:ea typeface="Lato" panose="020F0502020204030203" pitchFamily="34" charset="0"/>
              <a:cs typeface="Lato" panose="020F0502020204030203" pitchFamily="34" charset="0"/>
            </a:endParaRPr>
          </a:p>
          <a:p>
            <a:pPr marL="0" lvl="0" indent="0" algn="l" rtl="0">
              <a:spcBef>
                <a:spcPts val="0"/>
              </a:spcBef>
              <a:spcAft>
                <a:spcPts val="0"/>
              </a:spcAft>
              <a:buNone/>
            </a:pPr>
            <a:r>
              <a:rPr lang="en">
                <a:solidFill>
                  <a:schemeClr val="accent1"/>
                </a:solidFill>
                <a:latin typeface="Lato" panose="020F0502020204030203" pitchFamily="34" charset="0"/>
                <a:ea typeface="Lato" panose="020F0502020204030203" pitchFamily="34" charset="0"/>
                <a:cs typeface="Lato" panose="020F0502020204030203" pitchFamily="34" charset="0"/>
              </a:rPr>
              <a:t>ASLMC PGY2 Oncology Pharmacy Resident</a:t>
            </a:r>
            <a:endParaRPr>
              <a:solidFill>
                <a:schemeClr val="accent1"/>
              </a:solidFill>
              <a:latin typeface="Lato" panose="020F0502020204030203" pitchFamily="34" charset="0"/>
              <a:ea typeface="Lato" panose="020F0502020204030203" pitchFamily="34" charset="0"/>
              <a:cs typeface="Lato" panose="020F0502020204030203"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3"/>
        <p:cNvGrpSpPr/>
        <p:nvPr/>
      </p:nvGrpSpPr>
      <p:grpSpPr>
        <a:xfrm>
          <a:off x="0" y="0"/>
          <a:ext cx="0" cy="0"/>
          <a:chOff x="0" y="0"/>
          <a:chExt cx="0" cy="0"/>
        </a:xfrm>
      </p:grpSpPr>
      <p:sp>
        <p:nvSpPr>
          <p:cNvPr id="6" name="Google Shape;206;p46">
            <a:extLst>
              <a:ext uri="{FF2B5EF4-FFF2-40B4-BE49-F238E27FC236}">
                <a16:creationId xmlns:a16="http://schemas.microsoft.com/office/drawing/2014/main" id="{AE24B980-AA47-C4EF-1175-7912F02A7259}"/>
              </a:ext>
            </a:extLst>
          </p:cNvPr>
          <p:cNvSpPr txBox="1">
            <a:spLocks/>
          </p:cNvSpPr>
          <p:nvPr/>
        </p:nvSpPr>
        <p:spPr>
          <a:xfrm>
            <a:off x="0" y="0"/>
            <a:ext cx="9144000" cy="89885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Bebas Neue"/>
              <a:buNone/>
              <a:defRPr sz="5200" b="1" i="0" u="none" strike="noStrike" cap="none">
                <a:solidFill>
                  <a:schemeClr val="lt1"/>
                </a:solidFill>
                <a:latin typeface="Bebas Neue"/>
                <a:ea typeface="Bebas Neue"/>
                <a:cs typeface="Bebas Neue"/>
                <a:sym typeface="Bebas Neue"/>
              </a:defRPr>
            </a:lvl1pPr>
            <a:lvl2pPr marR="0" lvl="1" algn="l" rtl="0">
              <a:lnSpc>
                <a:spcPct val="100000"/>
              </a:lnSpc>
              <a:spcBef>
                <a:spcPts val="0"/>
              </a:spcBef>
              <a:spcAft>
                <a:spcPts val="0"/>
              </a:spcAft>
              <a:buClr>
                <a:schemeClr val="dk1"/>
              </a:buClr>
              <a:buSzPts val="4200"/>
              <a:buFont typeface="Bebas Neue"/>
              <a:buNone/>
              <a:defRPr sz="4200" b="1"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4200"/>
              <a:buFont typeface="Bebas Neue"/>
              <a:buNone/>
              <a:defRPr sz="4200" b="1"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4200"/>
              <a:buFont typeface="Bebas Neue"/>
              <a:buNone/>
              <a:defRPr sz="4200" b="1"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4200"/>
              <a:buFont typeface="Bebas Neue"/>
              <a:buNone/>
              <a:defRPr sz="4200" b="1"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4200"/>
              <a:buFont typeface="Bebas Neue"/>
              <a:buNone/>
              <a:defRPr sz="4200" b="1"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4200"/>
              <a:buFont typeface="Bebas Neue"/>
              <a:buNone/>
              <a:defRPr sz="4200" b="1"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4200"/>
              <a:buFont typeface="Bebas Neue"/>
              <a:buNone/>
              <a:defRPr sz="4200" b="1"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4200"/>
              <a:buFont typeface="Bebas Neue"/>
              <a:buNone/>
              <a:defRPr sz="4200" b="1" i="0" u="none" strike="noStrike" cap="none">
                <a:solidFill>
                  <a:schemeClr val="dk1"/>
                </a:solidFill>
                <a:latin typeface="Bebas Neue"/>
                <a:ea typeface="Bebas Neue"/>
                <a:cs typeface="Bebas Neue"/>
                <a:sym typeface="Bebas Neue"/>
              </a:defRPr>
            </a:lvl9pPr>
          </a:lstStyle>
          <a:p>
            <a:r>
              <a:rPr lang="en-US" sz="6000">
                <a:solidFill>
                  <a:schemeClr val="accent6"/>
                </a:solidFill>
              </a:rPr>
              <a:t>Bispecific</a:t>
            </a:r>
            <a:r>
              <a:rPr lang="en-US" sz="6000"/>
              <a:t> T Cell engagers</a:t>
            </a:r>
          </a:p>
        </p:txBody>
      </p:sp>
      <p:graphicFrame>
        <p:nvGraphicFramePr>
          <p:cNvPr id="2" name="Table 1">
            <a:extLst>
              <a:ext uri="{FF2B5EF4-FFF2-40B4-BE49-F238E27FC236}">
                <a16:creationId xmlns:a16="http://schemas.microsoft.com/office/drawing/2014/main" id="{F610C6C2-F3BB-AD1C-8F48-5ABDFA4D621D}"/>
              </a:ext>
            </a:extLst>
          </p:cNvPr>
          <p:cNvGraphicFramePr>
            <a:graphicFrameLocks noGrp="1"/>
          </p:cNvGraphicFramePr>
          <p:nvPr>
            <p:extLst>
              <p:ext uri="{D42A27DB-BD31-4B8C-83A1-F6EECF244321}">
                <p14:modId xmlns:p14="http://schemas.microsoft.com/office/powerpoint/2010/main" val="1566984151"/>
              </p:ext>
            </p:extLst>
          </p:nvPr>
        </p:nvGraphicFramePr>
        <p:xfrm>
          <a:off x="977152" y="1353276"/>
          <a:ext cx="7189695" cy="1584960"/>
        </p:xfrm>
        <a:graphic>
          <a:graphicData uri="http://schemas.openxmlformats.org/drawingml/2006/table">
            <a:tbl>
              <a:tblPr firstRow="1" bandRow="1">
                <a:tableStyleId>{21E4AEA4-8DFA-4A89-87EB-49C32662AFE0}</a:tableStyleId>
              </a:tblPr>
              <a:tblGrid>
                <a:gridCol w="2396565">
                  <a:extLst>
                    <a:ext uri="{9D8B030D-6E8A-4147-A177-3AD203B41FA5}">
                      <a16:colId xmlns:a16="http://schemas.microsoft.com/office/drawing/2014/main" val="2311838428"/>
                    </a:ext>
                  </a:extLst>
                </a:gridCol>
                <a:gridCol w="2396565">
                  <a:extLst>
                    <a:ext uri="{9D8B030D-6E8A-4147-A177-3AD203B41FA5}">
                      <a16:colId xmlns:a16="http://schemas.microsoft.com/office/drawing/2014/main" val="3177313363"/>
                    </a:ext>
                  </a:extLst>
                </a:gridCol>
                <a:gridCol w="2396565">
                  <a:extLst>
                    <a:ext uri="{9D8B030D-6E8A-4147-A177-3AD203B41FA5}">
                      <a16:colId xmlns:a16="http://schemas.microsoft.com/office/drawing/2014/main" val="197961073"/>
                    </a:ext>
                  </a:extLst>
                </a:gridCol>
              </a:tblGrid>
              <a:tr h="0">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err="1">
                          <a:solidFill>
                            <a:schemeClr val="bg1"/>
                          </a:solidFill>
                          <a:latin typeface="Lato" panose="020F0502020204030203" pitchFamily="34" charset="0"/>
                          <a:ea typeface="Lato" panose="020F0502020204030203" pitchFamily="34" charset="0"/>
                          <a:cs typeface="Lato" panose="020F0502020204030203" pitchFamily="34" charset="0"/>
                        </a:rPr>
                        <a:t>BsAb</a:t>
                      </a:r>
                      <a:endParaRPr lang="en-US" sz="2000">
                        <a:solidFill>
                          <a:schemeClr val="bg1"/>
                        </a:solidFill>
                        <a:latin typeface="Lato" panose="020F0502020204030203" pitchFamily="34" charset="0"/>
                        <a:ea typeface="Lato" panose="020F0502020204030203" pitchFamily="34" charset="0"/>
                        <a:cs typeface="Lato" panose="020F0502020204030203" pitchFamily="34" charset="0"/>
                      </a:endParaRPr>
                    </a:p>
                  </a:txBody>
                  <a:tcPr>
                    <a:lnL w="28575" cap="flat" cmpd="sng" algn="ctr">
                      <a:solidFill>
                        <a:schemeClr val="accent6"/>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2"/>
                    </a:solidFill>
                  </a:tcPr>
                </a:tc>
                <a:tc>
                  <a:txBody>
                    <a:bodyPr/>
                    <a:lstStyle/>
                    <a:p>
                      <a:pPr algn="ctr"/>
                      <a:r>
                        <a:rPr lang="en-US" sz="2000">
                          <a:solidFill>
                            <a:schemeClr val="bg1"/>
                          </a:solidFill>
                          <a:latin typeface="Lato" panose="020F0502020204030203" pitchFamily="34" charset="0"/>
                          <a:ea typeface="Lato" panose="020F0502020204030203" pitchFamily="34" charset="0"/>
                          <a:cs typeface="Lato" panose="020F0502020204030203" pitchFamily="34" charset="0"/>
                        </a:rPr>
                        <a:t>Target</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2"/>
                    </a:solidFill>
                  </a:tcPr>
                </a:tc>
                <a:tc>
                  <a:txBody>
                    <a:bodyPr/>
                    <a:lstStyle/>
                    <a:p>
                      <a:pPr algn="ctr"/>
                      <a:r>
                        <a:rPr lang="en-US" sz="2000">
                          <a:solidFill>
                            <a:schemeClr val="bg1"/>
                          </a:solidFill>
                          <a:latin typeface="Lato" panose="020F0502020204030203" pitchFamily="34" charset="0"/>
                          <a:ea typeface="Lato" panose="020F0502020204030203" pitchFamily="34" charset="0"/>
                          <a:cs typeface="Lato" panose="020F0502020204030203" pitchFamily="34" charset="0"/>
                        </a:rPr>
                        <a:t>Indication</a:t>
                      </a:r>
                    </a:p>
                  </a:txBody>
                  <a:tcPr>
                    <a:lnL w="12700" cap="flat" cmpd="sng" algn="ctr">
                      <a:solidFill>
                        <a:schemeClr val="accent1"/>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2"/>
                    </a:solidFill>
                  </a:tcPr>
                </a:tc>
                <a:extLst>
                  <a:ext uri="{0D108BD9-81ED-4DB2-BD59-A6C34878D82A}">
                    <a16:rowId xmlns:a16="http://schemas.microsoft.com/office/drawing/2014/main" val="449129683"/>
                  </a:ext>
                </a:extLst>
              </a:tr>
              <a:tr h="0">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0" u="none" strike="noStrike" cap="none">
                          <a:solidFill>
                            <a:schemeClr val="dk1"/>
                          </a:solidFill>
                          <a:effectLst/>
                          <a:latin typeface="Lato" panose="020F0502020204030203" pitchFamily="34" charset="0"/>
                          <a:ea typeface="Lato" panose="020F0502020204030203" pitchFamily="34" charset="0"/>
                          <a:cs typeface="Lato" panose="020F0502020204030203" pitchFamily="34" charset="0"/>
                          <a:sym typeface="Arial"/>
                        </a:rPr>
                        <a:t>Epcoritamab</a:t>
                      </a:r>
                      <a:endParaRPr lang="en-US" sz="2000" b="0">
                        <a:latin typeface="Lato" panose="020F0502020204030203" pitchFamily="34" charset="0"/>
                        <a:ea typeface="Lato" panose="020F0502020204030203" pitchFamily="34" charset="0"/>
                        <a:cs typeface="Lato" panose="020F0502020204030203" pitchFamily="34" charset="0"/>
                      </a:endParaRPr>
                    </a:p>
                  </a:txBody>
                  <a:tcPr>
                    <a:lnL w="28575" cap="flat" cmpd="sng" algn="ctr">
                      <a:solidFill>
                        <a:schemeClr val="accent6"/>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000">
                          <a:latin typeface="Lato" panose="020F0502020204030203" pitchFamily="34" charset="0"/>
                          <a:ea typeface="Lato" panose="020F0502020204030203" pitchFamily="34" charset="0"/>
                          <a:cs typeface="Lato" panose="020F0502020204030203" pitchFamily="34" charset="0"/>
                        </a:rPr>
                        <a:t>CD3/CD20</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0" i="0" u="none" strike="noStrike" cap="none">
                          <a:solidFill>
                            <a:schemeClr val="dk1"/>
                          </a:solidFill>
                          <a:effectLst/>
                          <a:latin typeface="Lato" panose="020F0502020204030203" pitchFamily="34" charset="0"/>
                          <a:ea typeface="Lato" panose="020F0502020204030203" pitchFamily="34" charset="0"/>
                          <a:cs typeface="Lato" panose="020F0502020204030203" pitchFamily="34" charset="0"/>
                          <a:sym typeface="Arial"/>
                        </a:rPr>
                        <a:t>DLBCL</a:t>
                      </a:r>
                      <a:endParaRPr lang="en-US" sz="2000" b="0">
                        <a:latin typeface="Lato" panose="020F0502020204030203" pitchFamily="34" charset="0"/>
                        <a:ea typeface="Lato" panose="020F0502020204030203" pitchFamily="34" charset="0"/>
                        <a:cs typeface="Lato" panose="020F0502020204030203" pitchFamily="34" charset="0"/>
                      </a:endParaRPr>
                    </a:p>
                  </a:txBody>
                  <a:tcPr>
                    <a:lnL w="12700" cap="flat" cmpd="sng" algn="ctr">
                      <a:solidFill>
                        <a:schemeClr val="accent1"/>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80807765"/>
                  </a:ext>
                </a:extLst>
              </a:tr>
              <a:tr h="0">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0" u="none" strike="noStrike" cap="none" err="1">
                          <a:solidFill>
                            <a:schemeClr val="dk1"/>
                          </a:solidFill>
                          <a:effectLst/>
                          <a:latin typeface="Lato" panose="020F0502020204030203" pitchFamily="34" charset="0"/>
                          <a:ea typeface="Lato" panose="020F0502020204030203" pitchFamily="34" charset="0"/>
                          <a:cs typeface="Lato" panose="020F0502020204030203" pitchFamily="34" charset="0"/>
                          <a:sym typeface="Arial"/>
                        </a:rPr>
                        <a:t>Glofitamab</a:t>
                      </a:r>
                      <a:endParaRPr lang="en-US" sz="2000">
                        <a:latin typeface="Lato" panose="020F0502020204030203" pitchFamily="34" charset="0"/>
                        <a:ea typeface="Lato" panose="020F0502020204030203" pitchFamily="34" charset="0"/>
                        <a:cs typeface="Lato" panose="020F0502020204030203" pitchFamily="34" charset="0"/>
                      </a:endParaRPr>
                    </a:p>
                  </a:txBody>
                  <a:tcPr>
                    <a:lnL w="28575" cap="flat" cmpd="sng" algn="ctr">
                      <a:solidFill>
                        <a:schemeClr val="accent6"/>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000">
                          <a:latin typeface="Lato" panose="020F0502020204030203" pitchFamily="34" charset="0"/>
                          <a:ea typeface="Lato" panose="020F0502020204030203" pitchFamily="34" charset="0"/>
                          <a:cs typeface="Lato" panose="020F0502020204030203" pitchFamily="34" charset="0"/>
                        </a:rPr>
                        <a:t>CD3/CD20</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000" b="0" i="0" u="none" strike="noStrike" cap="none">
                          <a:solidFill>
                            <a:schemeClr val="dk1"/>
                          </a:solidFill>
                          <a:effectLst/>
                          <a:latin typeface="Lato" panose="020F0502020204030203" pitchFamily="34" charset="0"/>
                          <a:ea typeface="Lato" panose="020F0502020204030203" pitchFamily="34" charset="0"/>
                          <a:cs typeface="Lato" panose="020F0502020204030203" pitchFamily="34" charset="0"/>
                          <a:sym typeface="Arial"/>
                        </a:rPr>
                        <a:t>DLBCL</a:t>
                      </a:r>
                      <a:endParaRPr lang="en-US" sz="2000">
                        <a:latin typeface="Lato" panose="020F0502020204030203" pitchFamily="34" charset="0"/>
                        <a:ea typeface="Lato" panose="020F0502020204030203" pitchFamily="34" charset="0"/>
                        <a:cs typeface="Lato" panose="020F0502020204030203" pitchFamily="34" charset="0"/>
                      </a:endParaRPr>
                    </a:p>
                  </a:txBody>
                  <a:tcPr>
                    <a:lnL w="12700" cap="flat" cmpd="sng" algn="ctr">
                      <a:solidFill>
                        <a:schemeClr val="accent1"/>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81116187"/>
                  </a:ext>
                </a:extLst>
              </a:tr>
              <a:tr h="0">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0">
                          <a:latin typeface="Lato" panose="020F0502020204030203" pitchFamily="34" charset="0"/>
                          <a:ea typeface="Lato" panose="020F0502020204030203" pitchFamily="34" charset="0"/>
                          <a:cs typeface="Lato" panose="020F0502020204030203" pitchFamily="34" charset="0"/>
                        </a:rPr>
                        <a:t>Tarlatamab  </a:t>
                      </a:r>
                    </a:p>
                  </a:txBody>
                  <a:tcPr>
                    <a:lnL w="28575" cap="flat" cmpd="sng" algn="ctr">
                      <a:solidFill>
                        <a:schemeClr val="accent6"/>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285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a:latin typeface="Lato" panose="020F0502020204030203" pitchFamily="34" charset="0"/>
                          <a:ea typeface="Lato" panose="020F0502020204030203" pitchFamily="34" charset="0"/>
                          <a:cs typeface="Lato" panose="020F0502020204030203" pitchFamily="34" charset="0"/>
                        </a:rPr>
                        <a:t>CD3/DLL3</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285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a:solidFill>
                            <a:srgbClr val="000000"/>
                          </a:solidFill>
                          <a:effectLst/>
                          <a:latin typeface="Lato" panose="020F0502020204030203" pitchFamily="34" charset="0"/>
                          <a:ea typeface="Lato" panose="020F0502020204030203" pitchFamily="34" charset="0"/>
                          <a:cs typeface="Lato" panose="020F0502020204030203" pitchFamily="34" charset="0"/>
                        </a:rPr>
                        <a:t>ES-SCLC</a:t>
                      </a:r>
                      <a:endParaRPr lang="en-US" sz="2000">
                        <a:effectLst/>
                        <a:latin typeface="Lato" panose="020F0502020204030203" pitchFamily="34" charset="0"/>
                        <a:ea typeface="Lato" panose="020F0502020204030203" pitchFamily="34" charset="0"/>
                        <a:cs typeface="Lato" panose="020F0502020204030203" pitchFamily="34" charset="0"/>
                      </a:endParaRPr>
                    </a:p>
                  </a:txBody>
                  <a:tcPr>
                    <a:lnL w="12700" cap="flat" cmpd="sng" algn="ctr">
                      <a:solidFill>
                        <a:schemeClr val="accent1"/>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285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30766591"/>
                  </a:ext>
                </a:extLst>
              </a:tr>
            </a:tbl>
          </a:graphicData>
        </a:graphic>
      </p:graphicFrame>
    </p:spTree>
    <p:extLst>
      <p:ext uri="{BB962C8B-B14F-4D97-AF65-F5344CB8AC3E}">
        <p14:creationId xmlns:p14="http://schemas.microsoft.com/office/powerpoint/2010/main" val="7309057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84"/>
        <p:cNvGrpSpPr/>
        <p:nvPr/>
      </p:nvGrpSpPr>
      <p:grpSpPr>
        <a:xfrm>
          <a:off x="0" y="0"/>
          <a:ext cx="0" cy="0"/>
          <a:chOff x="0" y="0"/>
          <a:chExt cx="0" cy="0"/>
        </a:xfrm>
      </p:grpSpPr>
      <p:sp>
        <p:nvSpPr>
          <p:cNvPr id="9" name="Google Shape;324;p54">
            <a:extLst>
              <a:ext uri="{FF2B5EF4-FFF2-40B4-BE49-F238E27FC236}">
                <a16:creationId xmlns:a16="http://schemas.microsoft.com/office/drawing/2014/main" id="{04FDF8D6-BB24-3869-72BF-6A88A8DE5487}"/>
              </a:ext>
            </a:extLst>
          </p:cNvPr>
          <p:cNvSpPr/>
          <p:nvPr/>
        </p:nvSpPr>
        <p:spPr>
          <a:xfrm>
            <a:off x="26455" y="1548852"/>
            <a:ext cx="2392821" cy="2314561"/>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7" name="Google Shape;180;p43">
            <a:extLst>
              <a:ext uri="{FF2B5EF4-FFF2-40B4-BE49-F238E27FC236}">
                <a16:creationId xmlns:a16="http://schemas.microsoft.com/office/drawing/2014/main" id="{88EAEA17-CAEB-82A2-339E-662313318FDD}"/>
              </a:ext>
            </a:extLst>
          </p:cNvPr>
          <p:cNvSpPr txBox="1">
            <a:spLocks/>
          </p:cNvSpPr>
          <p:nvPr/>
        </p:nvSpPr>
        <p:spPr>
          <a:xfrm>
            <a:off x="599915" y="2419350"/>
            <a:ext cx="1245900" cy="827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Bebas Neue"/>
              <a:buNone/>
              <a:defRPr sz="3000" b="1" i="0" u="none" strike="noStrike" cap="none">
                <a:solidFill>
                  <a:schemeClr val="lt1"/>
                </a:solidFill>
                <a:latin typeface="Bebas Neue"/>
                <a:ea typeface="Bebas Neue"/>
                <a:cs typeface="Bebas Neue"/>
                <a:sym typeface="Bebas Neue"/>
              </a:defRPr>
            </a:lvl1pPr>
            <a:lvl2pPr marR="0" lvl="1"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9pPr>
          </a:lstStyle>
          <a:p>
            <a:r>
              <a:rPr lang="en" sz="8800"/>
              <a:t>02</a:t>
            </a:r>
          </a:p>
        </p:txBody>
      </p:sp>
      <p:sp>
        <p:nvSpPr>
          <p:cNvPr id="8" name="Google Shape;321;p54">
            <a:extLst>
              <a:ext uri="{FF2B5EF4-FFF2-40B4-BE49-F238E27FC236}">
                <a16:creationId xmlns:a16="http://schemas.microsoft.com/office/drawing/2014/main" id="{7CF81DE0-96F0-4F6D-6827-42525BC7D5A7}"/>
              </a:ext>
            </a:extLst>
          </p:cNvPr>
          <p:cNvSpPr/>
          <p:nvPr/>
        </p:nvSpPr>
        <p:spPr>
          <a:xfrm>
            <a:off x="-551270" y="1064755"/>
            <a:ext cx="3457419" cy="3282757"/>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45;p39">
            <a:extLst>
              <a:ext uri="{FF2B5EF4-FFF2-40B4-BE49-F238E27FC236}">
                <a16:creationId xmlns:a16="http://schemas.microsoft.com/office/drawing/2014/main" id="{F95AC608-65F9-4196-A935-0C7B81DD42D8}"/>
              </a:ext>
            </a:extLst>
          </p:cNvPr>
          <p:cNvSpPr txBox="1">
            <a:spLocks/>
          </p:cNvSpPr>
          <p:nvPr/>
        </p:nvSpPr>
        <p:spPr>
          <a:xfrm>
            <a:off x="2419275" y="1411019"/>
            <a:ext cx="6254232" cy="2590225"/>
          </a:xfrm>
          <a:prstGeom prst="rect">
            <a:avLst/>
          </a:prstGeom>
          <a:noFill/>
          <a:ln>
            <a:noFill/>
          </a:ln>
        </p:spPr>
        <p:txBody>
          <a:bodyPr spcFirstLastPara="1" wrap="square" lIns="91425" tIns="91425" rIns="91425" bIns="91425" anchor="ctr" anchorCtr="1">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Bebas Neue"/>
              <a:buNone/>
              <a:defRPr sz="3000" b="1" i="0" u="none" strike="noStrike" cap="none">
                <a:solidFill>
                  <a:schemeClr val="lt1"/>
                </a:solidFill>
                <a:latin typeface="Bebas Neue"/>
                <a:ea typeface="Bebas Neue"/>
                <a:cs typeface="Bebas Neue"/>
                <a:sym typeface="Bebas Neue"/>
              </a:defRPr>
            </a:lvl1pPr>
            <a:lvl2pPr marR="0" lvl="1"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9pPr>
          </a:lstStyle>
          <a:p>
            <a:pPr algn="r"/>
            <a:r>
              <a:rPr lang="en-US" sz="8000" err="1">
                <a:solidFill>
                  <a:schemeClr val="accent6"/>
                </a:solidFill>
              </a:rPr>
              <a:t>Crs</a:t>
            </a:r>
            <a:r>
              <a:rPr lang="en-US" sz="8000">
                <a:solidFill>
                  <a:schemeClr val="accent6"/>
                </a:solidFill>
              </a:rPr>
              <a:t> and </a:t>
            </a:r>
            <a:r>
              <a:rPr lang="en-US" sz="8000"/>
              <a:t>ICANS</a:t>
            </a:r>
          </a:p>
        </p:txBody>
      </p:sp>
    </p:spTree>
    <p:extLst>
      <p:ext uri="{BB962C8B-B14F-4D97-AF65-F5344CB8AC3E}">
        <p14:creationId xmlns:p14="http://schemas.microsoft.com/office/powerpoint/2010/main" val="32427089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2"/>
        <p:cNvGrpSpPr/>
        <p:nvPr/>
      </p:nvGrpSpPr>
      <p:grpSpPr>
        <a:xfrm>
          <a:off x="0" y="0"/>
          <a:ext cx="0" cy="0"/>
          <a:chOff x="0" y="0"/>
          <a:chExt cx="0" cy="0"/>
        </a:xfrm>
      </p:grpSpPr>
      <p:sp>
        <p:nvSpPr>
          <p:cNvPr id="2" name="Google Shape;228;p48">
            <a:extLst>
              <a:ext uri="{FF2B5EF4-FFF2-40B4-BE49-F238E27FC236}">
                <a16:creationId xmlns:a16="http://schemas.microsoft.com/office/drawing/2014/main" id="{D2E9CD3E-BD0B-E4F3-E499-1A1BE64FE3EE}"/>
              </a:ext>
            </a:extLst>
          </p:cNvPr>
          <p:cNvSpPr txBox="1">
            <a:spLocks/>
          </p:cNvSpPr>
          <p:nvPr/>
        </p:nvSpPr>
        <p:spPr>
          <a:xfrm>
            <a:off x="0" y="0"/>
            <a:ext cx="9144000" cy="101772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2800"/>
            </a:pPr>
            <a:r>
              <a:rPr lang="en-US" sz="6000" b="1">
                <a:solidFill>
                  <a:schemeClr val="accent6"/>
                </a:solidFill>
                <a:latin typeface="Bebas Neue"/>
                <a:sym typeface="Bebas Neue"/>
              </a:rPr>
              <a:t>Cytokine Release Syndrome </a:t>
            </a:r>
            <a:r>
              <a:rPr lang="en-US" sz="6000" b="1">
                <a:solidFill>
                  <a:schemeClr val="bg1"/>
                </a:solidFill>
                <a:latin typeface="Bebas Neue"/>
                <a:sym typeface="Bebas Neue"/>
              </a:rPr>
              <a:t>(CRS)</a:t>
            </a:r>
          </a:p>
        </p:txBody>
      </p:sp>
      <p:sp>
        <p:nvSpPr>
          <p:cNvPr id="3" name="Google Shape;199;p45">
            <a:extLst>
              <a:ext uri="{FF2B5EF4-FFF2-40B4-BE49-F238E27FC236}">
                <a16:creationId xmlns:a16="http://schemas.microsoft.com/office/drawing/2014/main" id="{3FBC221E-5FEE-8983-5417-09FEFD2FCF4D}"/>
              </a:ext>
            </a:extLst>
          </p:cNvPr>
          <p:cNvSpPr txBox="1">
            <a:spLocks/>
          </p:cNvSpPr>
          <p:nvPr/>
        </p:nvSpPr>
        <p:spPr>
          <a:xfrm>
            <a:off x="726675" y="896470"/>
            <a:ext cx="7868685" cy="424702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1400" b="0" i="0" u="none" strike="noStrike" cap="none">
                <a:solidFill>
                  <a:schemeClr val="lt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algn="l">
              <a:spcAft>
                <a:spcPts val="600"/>
              </a:spcAft>
            </a:pPr>
            <a:r>
              <a:rPr lang="en-US" sz="1800" b="1">
                <a:solidFill>
                  <a:schemeClr val="accent6"/>
                </a:solidFill>
                <a:latin typeface="Lato" panose="020F0502020204030203" pitchFamily="34" charset="0"/>
                <a:ea typeface="Lato" panose="020F0502020204030203" pitchFamily="34" charset="0"/>
                <a:cs typeface="Lato" panose="020F0502020204030203" pitchFamily="34" charset="0"/>
              </a:rPr>
              <a:t>Pathophysiology</a:t>
            </a:r>
          </a:p>
          <a:p>
            <a:pPr marL="406400" lvl="0" indent="-285750" algn="l">
              <a:spcAft>
                <a:spcPts val="600"/>
              </a:spcAft>
              <a:buClr>
                <a:schemeClr val="accent6"/>
              </a:buClr>
              <a:buFont typeface="Arial" panose="020B0604020202020204" pitchFamily="34" charset="0"/>
              <a:buChar char="•"/>
            </a:pPr>
            <a:r>
              <a:rPr lang="en-US" sz="1800">
                <a:effectLst/>
                <a:latin typeface="Lato" panose="020F0502020204030203" pitchFamily="34" charset="0"/>
                <a:ea typeface="Lato" panose="020F0502020204030203" pitchFamily="34" charset="0"/>
                <a:cs typeface="Lato" panose="020F0502020204030203" pitchFamily="34" charset="0"/>
              </a:rPr>
              <a:t>CRS is a systemic inflammatory response that results from the rapid release of large amounts of cytokines into the blood from immune cells</a:t>
            </a:r>
          </a:p>
          <a:p>
            <a:pPr marL="406400" lvl="0" indent="-285750" algn="l">
              <a:spcAft>
                <a:spcPts val="600"/>
              </a:spcAft>
              <a:buClr>
                <a:schemeClr val="accent6"/>
              </a:buClr>
              <a:buFont typeface="Arial" panose="020B0604020202020204" pitchFamily="34" charset="0"/>
              <a:buChar char="•"/>
            </a:pPr>
            <a:r>
              <a:rPr lang="en-US" sz="1800">
                <a:latin typeface="Lato" panose="020F0502020204030203" pitchFamily="34" charset="0"/>
                <a:ea typeface="Lato" panose="020F0502020204030203" pitchFamily="34" charset="0"/>
                <a:cs typeface="Lato" panose="020F0502020204030203" pitchFamily="34" charset="0"/>
              </a:rPr>
              <a:t>Excessive cytokine release can lead to widespread inflammation and multi-organ dysfunction</a:t>
            </a:r>
          </a:p>
          <a:p>
            <a:pPr marL="406400" lvl="0" indent="-285750" algn="l">
              <a:spcAft>
                <a:spcPts val="600"/>
              </a:spcAft>
              <a:buClr>
                <a:schemeClr val="accent6"/>
              </a:buClr>
              <a:buFont typeface="Arial" panose="020B0604020202020204" pitchFamily="34" charset="0"/>
              <a:buChar char="•"/>
            </a:pPr>
            <a:r>
              <a:rPr lang="en-US" sz="1800">
                <a:latin typeface="Lato" panose="020F0502020204030203" pitchFamily="34" charset="0"/>
                <a:ea typeface="Lato" panose="020F0502020204030203" pitchFamily="34" charset="0"/>
                <a:cs typeface="Lato" panose="020F0502020204030203" pitchFamily="34" charset="0"/>
              </a:rPr>
              <a:t>Key cytokines involved include IL-6, IL-1, IFN-γ, and TNF-α</a:t>
            </a:r>
            <a:endParaRPr lang="en-US" sz="1800">
              <a:solidFill>
                <a:schemeClr val="accent6"/>
              </a:solidFill>
              <a:latin typeface="Lato" panose="020F0502020204030203" pitchFamily="34" charset="0"/>
              <a:ea typeface="Lato" panose="020F0502020204030203" pitchFamily="34" charset="0"/>
              <a:cs typeface="Lato" panose="020F0502020204030203" pitchFamily="34" charset="0"/>
            </a:endParaRPr>
          </a:p>
          <a:p>
            <a:pPr algn="l">
              <a:spcBef>
                <a:spcPts val="400"/>
              </a:spcBef>
              <a:spcAft>
                <a:spcPts val="600"/>
              </a:spcAft>
            </a:pPr>
            <a:r>
              <a:rPr lang="en-US" sz="1800" b="1">
                <a:solidFill>
                  <a:schemeClr val="accent6"/>
                </a:solidFill>
                <a:latin typeface="Lato" panose="020F0502020204030203" pitchFamily="34" charset="0"/>
                <a:ea typeface="Lato" panose="020F0502020204030203" pitchFamily="34" charset="0"/>
                <a:cs typeface="Lato" panose="020F0502020204030203" pitchFamily="34" charset="0"/>
              </a:rPr>
              <a:t>Signs and Symptoms:</a:t>
            </a:r>
            <a:endParaRPr lang="en-US" sz="1800" b="1">
              <a:solidFill>
                <a:schemeClr val="bg1"/>
              </a:solidFill>
              <a:latin typeface="Lato" panose="020F0502020204030203" pitchFamily="34" charset="0"/>
              <a:ea typeface="Lato" panose="020F0502020204030203" pitchFamily="34" charset="0"/>
              <a:cs typeface="Lato" panose="020F0502020204030203" pitchFamily="34" charset="0"/>
            </a:endParaRPr>
          </a:p>
        </p:txBody>
      </p:sp>
      <p:graphicFrame>
        <p:nvGraphicFramePr>
          <p:cNvPr id="4" name="Table 3">
            <a:extLst>
              <a:ext uri="{FF2B5EF4-FFF2-40B4-BE49-F238E27FC236}">
                <a16:creationId xmlns:a16="http://schemas.microsoft.com/office/drawing/2014/main" id="{A417581E-C4D3-0CFD-CA6F-838EAB03FE7D}"/>
              </a:ext>
            </a:extLst>
          </p:cNvPr>
          <p:cNvGraphicFramePr>
            <a:graphicFrameLocks noGrp="1"/>
          </p:cNvGraphicFramePr>
          <p:nvPr>
            <p:extLst>
              <p:ext uri="{D42A27DB-BD31-4B8C-83A1-F6EECF244321}">
                <p14:modId xmlns:p14="http://schemas.microsoft.com/office/powerpoint/2010/main" val="1892868939"/>
              </p:ext>
            </p:extLst>
          </p:nvPr>
        </p:nvGraphicFramePr>
        <p:xfrm>
          <a:off x="726675" y="3363632"/>
          <a:ext cx="7868684" cy="1615440"/>
        </p:xfrm>
        <a:graphic>
          <a:graphicData uri="http://schemas.openxmlformats.org/drawingml/2006/table">
            <a:tbl>
              <a:tblPr firstRow="1" bandRow="1">
                <a:tableStyleId>{62668B7E-37AE-47E6-983D-1CF6503A6877}</a:tableStyleId>
              </a:tblPr>
              <a:tblGrid>
                <a:gridCol w="2953227">
                  <a:extLst>
                    <a:ext uri="{9D8B030D-6E8A-4147-A177-3AD203B41FA5}">
                      <a16:colId xmlns:a16="http://schemas.microsoft.com/office/drawing/2014/main" val="3078694831"/>
                    </a:ext>
                  </a:extLst>
                </a:gridCol>
                <a:gridCol w="4915457">
                  <a:extLst>
                    <a:ext uri="{9D8B030D-6E8A-4147-A177-3AD203B41FA5}">
                      <a16:colId xmlns:a16="http://schemas.microsoft.com/office/drawing/2014/main" val="2218446840"/>
                    </a:ext>
                  </a:extLst>
                </a:gridCol>
              </a:tblGrid>
              <a:tr h="370840">
                <a:tc>
                  <a:txBody>
                    <a:bodyPr/>
                    <a:lstStyle/>
                    <a:p>
                      <a:pPr marL="406400" marR="0" lvl="0" indent="-285750" algn="l" rtl="0">
                        <a:lnSpc>
                          <a:spcPct val="100000"/>
                        </a:lnSpc>
                        <a:spcBef>
                          <a:spcPts val="0"/>
                        </a:spcBef>
                        <a:spcAft>
                          <a:spcPts val="600"/>
                        </a:spcAft>
                        <a:buClr>
                          <a:schemeClr val="accent6"/>
                        </a:buClr>
                        <a:buSzPts val="1400"/>
                        <a:buFont typeface="Arial" panose="020B0604020202020204" pitchFamily="34" charset="0"/>
                        <a:buChar char="•"/>
                      </a:pPr>
                      <a:r>
                        <a:rPr lang="en-US" sz="1600" b="0" i="0" u="none" strike="noStrike" cap="none">
                          <a:solidFill>
                            <a:schemeClr val="lt1"/>
                          </a:solidFill>
                          <a:effectLst/>
                          <a:latin typeface="Lato" panose="020F0502020204030203" pitchFamily="34" charset="0"/>
                          <a:ea typeface="Lato" panose="020F0502020204030203" pitchFamily="34" charset="0"/>
                          <a:cs typeface="Lato" panose="020F0502020204030203" pitchFamily="34" charset="0"/>
                          <a:sym typeface="Lato"/>
                        </a:rPr>
                        <a:t>Fever</a:t>
                      </a:r>
                    </a:p>
                    <a:p>
                      <a:pPr marL="406400" marR="0" lvl="0" indent="-285750" algn="l" rtl="0">
                        <a:lnSpc>
                          <a:spcPct val="100000"/>
                        </a:lnSpc>
                        <a:spcBef>
                          <a:spcPts val="0"/>
                        </a:spcBef>
                        <a:spcAft>
                          <a:spcPts val="600"/>
                        </a:spcAft>
                        <a:buClr>
                          <a:schemeClr val="accent6"/>
                        </a:buClr>
                        <a:buSzPts val="1400"/>
                        <a:buFont typeface="Arial" panose="020B0604020202020204" pitchFamily="34" charset="0"/>
                        <a:buChar char="•"/>
                      </a:pPr>
                      <a:r>
                        <a:rPr lang="en-US" sz="1600" b="0" i="0" u="none" strike="noStrike" cap="none">
                          <a:solidFill>
                            <a:schemeClr val="lt1"/>
                          </a:solidFill>
                          <a:effectLst/>
                          <a:latin typeface="Lato" panose="020F0502020204030203" pitchFamily="34" charset="0"/>
                          <a:ea typeface="Lato" panose="020F0502020204030203" pitchFamily="34" charset="0"/>
                          <a:cs typeface="Lato" panose="020F0502020204030203" pitchFamily="34" charset="0"/>
                          <a:sym typeface="Lato"/>
                        </a:rPr>
                        <a:t>Fatigue</a:t>
                      </a:r>
                    </a:p>
                    <a:p>
                      <a:pPr marL="406400" marR="0" lvl="0" indent="-285750" algn="l" rtl="0">
                        <a:lnSpc>
                          <a:spcPct val="100000"/>
                        </a:lnSpc>
                        <a:spcBef>
                          <a:spcPts val="0"/>
                        </a:spcBef>
                        <a:spcAft>
                          <a:spcPts val="600"/>
                        </a:spcAft>
                        <a:buClr>
                          <a:schemeClr val="accent6"/>
                        </a:buClr>
                        <a:buSzPts val="1400"/>
                        <a:buFont typeface="Arial" panose="020B0604020202020204" pitchFamily="34" charset="0"/>
                        <a:buChar char="•"/>
                      </a:pPr>
                      <a:r>
                        <a:rPr lang="en-US" sz="1600" b="0" i="0" u="none" strike="noStrike" cap="none">
                          <a:solidFill>
                            <a:schemeClr val="lt1"/>
                          </a:solidFill>
                          <a:effectLst/>
                          <a:latin typeface="Lato" panose="020F0502020204030203" pitchFamily="34" charset="0"/>
                          <a:ea typeface="Lato" panose="020F0502020204030203" pitchFamily="34" charset="0"/>
                          <a:cs typeface="Lato" panose="020F0502020204030203" pitchFamily="34" charset="0"/>
                          <a:sym typeface="Lato"/>
                        </a:rPr>
                        <a:t>Headache</a:t>
                      </a:r>
                    </a:p>
                    <a:p>
                      <a:pPr marL="406400" marR="0" lvl="0" indent="-285750" algn="l" rtl="0">
                        <a:lnSpc>
                          <a:spcPct val="100000"/>
                        </a:lnSpc>
                        <a:spcBef>
                          <a:spcPts val="0"/>
                        </a:spcBef>
                        <a:spcAft>
                          <a:spcPts val="600"/>
                        </a:spcAft>
                        <a:buClr>
                          <a:schemeClr val="accent6"/>
                        </a:buClr>
                        <a:buSzPts val="1400"/>
                        <a:buFont typeface="Arial" panose="020B0604020202020204" pitchFamily="34" charset="0"/>
                        <a:buChar char="•"/>
                      </a:pPr>
                      <a:r>
                        <a:rPr lang="en-US" sz="1600" b="0" i="0" u="none" strike="noStrike" cap="none">
                          <a:solidFill>
                            <a:schemeClr val="lt1"/>
                          </a:solidFill>
                          <a:effectLst/>
                          <a:latin typeface="Lato" panose="020F0502020204030203" pitchFamily="34" charset="0"/>
                          <a:ea typeface="Lato" panose="020F0502020204030203" pitchFamily="34" charset="0"/>
                          <a:cs typeface="Lato" panose="020F0502020204030203" pitchFamily="34" charset="0"/>
                          <a:sym typeface="Lato"/>
                        </a:rPr>
                        <a:t>Myalgia</a:t>
                      </a:r>
                    </a:p>
                    <a:p>
                      <a:pPr marL="406400" marR="0" lvl="0" indent="-285750" algn="l" rtl="0">
                        <a:lnSpc>
                          <a:spcPct val="100000"/>
                        </a:lnSpc>
                        <a:spcBef>
                          <a:spcPts val="0"/>
                        </a:spcBef>
                        <a:spcAft>
                          <a:spcPts val="600"/>
                        </a:spcAft>
                        <a:buClr>
                          <a:schemeClr val="accent6"/>
                        </a:buClr>
                        <a:buSzPts val="1400"/>
                        <a:buFont typeface="Arial" panose="020B0604020202020204" pitchFamily="34" charset="0"/>
                        <a:buChar char="•"/>
                      </a:pPr>
                      <a:r>
                        <a:rPr lang="en-US" sz="1600" b="0" i="0" u="none" strike="noStrike" cap="none">
                          <a:solidFill>
                            <a:schemeClr val="lt1"/>
                          </a:solidFill>
                          <a:effectLst/>
                          <a:latin typeface="Lato" panose="020F0502020204030203" pitchFamily="34" charset="0"/>
                          <a:ea typeface="Lato" panose="020F0502020204030203" pitchFamily="34" charset="0"/>
                          <a:cs typeface="Lato" panose="020F0502020204030203" pitchFamily="34" charset="0"/>
                          <a:sym typeface="Lato"/>
                        </a:rPr>
                        <a:t>Nausea</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406400" marR="0" lvl="0" indent="-285750" algn="l" rtl="0">
                        <a:lnSpc>
                          <a:spcPct val="100000"/>
                        </a:lnSpc>
                        <a:spcBef>
                          <a:spcPts val="0"/>
                        </a:spcBef>
                        <a:spcAft>
                          <a:spcPts val="600"/>
                        </a:spcAft>
                        <a:buClr>
                          <a:schemeClr val="accent6"/>
                        </a:buClr>
                        <a:buSzPts val="1400"/>
                        <a:buFont typeface="Arial" panose="020B0604020202020204" pitchFamily="34" charset="0"/>
                        <a:buChar char="•"/>
                      </a:pPr>
                      <a:r>
                        <a:rPr lang="en-US" sz="1600" b="0" i="0" u="none" strike="noStrike" cap="none">
                          <a:solidFill>
                            <a:schemeClr val="lt1"/>
                          </a:solidFill>
                          <a:effectLst/>
                          <a:latin typeface="Lato" panose="020F0502020204030203" pitchFamily="34" charset="0"/>
                          <a:ea typeface="Lato" panose="020F0502020204030203" pitchFamily="34" charset="0"/>
                          <a:cs typeface="Lato" panose="020F0502020204030203" pitchFamily="34" charset="0"/>
                          <a:sym typeface="Arial"/>
                        </a:rPr>
                        <a:t>Hypotension</a:t>
                      </a:r>
                    </a:p>
                    <a:p>
                      <a:pPr marL="406400" marR="0" lvl="0" indent="-285750" algn="l" rtl="0">
                        <a:lnSpc>
                          <a:spcPct val="100000"/>
                        </a:lnSpc>
                        <a:spcBef>
                          <a:spcPts val="0"/>
                        </a:spcBef>
                        <a:spcAft>
                          <a:spcPts val="600"/>
                        </a:spcAft>
                        <a:buClr>
                          <a:schemeClr val="accent6"/>
                        </a:buClr>
                        <a:buSzPts val="1400"/>
                        <a:buFont typeface="Arial" panose="020B0604020202020204" pitchFamily="34" charset="0"/>
                        <a:buChar char="•"/>
                      </a:pPr>
                      <a:r>
                        <a:rPr lang="en-US" sz="1600" b="0" i="0" u="none" strike="noStrike" cap="none">
                          <a:solidFill>
                            <a:schemeClr val="lt1"/>
                          </a:solidFill>
                          <a:effectLst/>
                          <a:latin typeface="Lato" panose="020F0502020204030203" pitchFamily="34" charset="0"/>
                          <a:ea typeface="Lato" panose="020F0502020204030203" pitchFamily="34" charset="0"/>
                          <a:cs typeface="Lato" panose="020F0502020204030203" pitchFamily="34" charset="0"/>
                          <a:sym typeface="Arial"/>
                        </a:rPr>
                        <a:t>Tachycardia</a:t>
                      </a:r>
                    </a:p>
                    <a:p>
                      <a:pPr marL="406400" marR="0" lvl="0" indent="-285750" algn="l" rtl="0">
                        <a:lnSpc>
                          <a:spcPct val="100000"/>
                        </a:lnSpc>
                        <a:spcBef>
                          <a:spcPts val="0"/>
                        </a:spcBef>
                        <a:spcAft>
                          <a:spcPts val="600"/>
                        </a:spcAft>
                        <a:buClr>
                          <a:schemeClr val="accent6"/>
                        </a:buClr>
                        <a:buSzPts val="1400"/>
                        <a:buFont typeface="Arial" panose="020B0604020202020204" pitchFamily="34" charset="0"/>
                        <a:buChar char="•"/>
                      </a:pPr>
                      <a:r>
                        <a:rPr lang="en-US" sz="1600" b="0" i="0" u="none" strike="noStrike" cap="none">
                          <a:solidFill>
                            <a:schemeClr val="lt1"/>
                          </a:solidFill>
                          <a:effectLst/>
                          <a:latin typeface="Lato" panose="020F0502020204030203" pitchFamily="34" charset="0"/>
                          <a:ea typeface="Lato" panose="020F0502020204030203" pitchFamily="34" charset="0"/>
                          <a:cs typeface="Lato" panose="020F0502020204030203" pitchFamily="34" charset="0"/>
                          <a:sym typeface="Arial"/>
                        </a:rPr>
                        <a:t>Dyspnea</a:t>
                      </a:r>
                    </a:p>
                    <a:p>
                      <a:pPr marL="406400" marR="0" lvl="0" indent="-285750" algn="l" rtl="0">
                        <a:lnSpc>
                          <a:spcPct val="100000"/>
                        </a:lnSpc>
                        <a:spcBef>
                          <a:spcPts val="0"/>
                        </a:spcBef>
                        <a:spcAft>
                          <a:spcPts val="600"/>
                        </a:spcAft>
                        <a:buClr>
                          <a:schemeClr val="accent6"/>
                        </a:buClr>
                        <a:buSzPts val="1400"/>
                        <a:buFont typeface="Arial" panose="020B0604020202020204" pitchFamily="34" charset="0"/>
                        <a:buChar char="•"/>
                      </a:pPr>
                      <a:r>
                        <a:rPr lang="en-US" sz="1600" b="0" i="0" u="none" strike="noStrike" cap="none">
                          <a:solidFill>
                            <a:schemeClr val="lt1"/>
                          </a:solidFill>
                          <a:effectLst/>
                          <a:latin typeface="Lato" panose="020F0502020204030203" pitchFamily="34" charset="0"/>
                          <a:ea typeface="Lato" panose="020F0502020204030203" pitchFamily="34" charset="0"/>
                          <a:cs typeface="Lato" panose="020F0502020204030203" pitchFamily="34" charset="0"/>
                          <a:sym typeface="Arial"/>
                        </a:rPr>
                        <a:t>Elevated LFTs</a:t>
                      </a:r>
                    </a:p>
                    <a:p>
                      <a:pPr marL="406400" marR="0" lvl="0" indent="-285750" algn="l" rtl="0">
                        <a:lnSpc>
                          <a:spcPct val="100000"/>
                        </a:lnSpc>
                        <a:spcBef>
                          <a:spcPts val="0"/>
                        </a:spcBef>
                        <a:spcAft>
                          <a:spcPts val="600"/>
                        </a:spcAft>
                        <a:buClr>
                          <a:schemeClr val="accent6"/>
                        </a:buClr>
                        <a:buSzPts val="1400"/>
                        <a:buFont typeface="Arial" panose="020B0604020202020204" pitchFamily="34" charset="0"/>
                        <a:buChar char="•"/>
                      </a:pPr>
                      <a:r>
                        <a:rPr lang="en-US" sz="1600" b="0" i="0" u="none" strike="noStrike" cap="none">
                          <a:solidFill>
                            <a:schemeClr val="lt1"/>
                          </a:solidFill>
                          <a:effectLst/>
                          <a:latin typeface="Lato" panose="020F0502020204030203" pitchFamily="34" charset="0"/>
                          <a:ea typeface="Lato" panose="020F0502020204030203" pitchFamily="34" charset="0"/>
                          <a:cs typeface="Lato" panose="020F0502020204030203" pitchFamily="34" charset="0"/>
                          <a:sym typeface="Arial"/>
                        </a:rPr>
                        <a:t>Organ dysfunction</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4034202905"/>
                  </a:ext>
                </a:extLst>
              </a:tr>
            </a:tbl>
          </a:graphicData>
        </a:graphic>
      </p:graphicFrame>
      <p:sp>
        <p:nvSpPr>
          <p:cNvPr id="5" name="TextBox 4">
            <a:extLst>
              <a:ext uri="{FF2B5EF4-FFF2-40B4-BE49-F238E27FC236}">
                <a16:creationId xmlns:a16="http://schemas.microsoft.com/office/drawing/2014/main" id="{E90F124E-6188-BF1B-20FA-62810A0490C2}"/>
              </a:ext>
            </a:extLst>
          </p:cNvPr>
          <p:cNvSpPr txBox="1"/>
          <p:nvPr/>
        </p:nvSpPr>
        <p:spPr>
          <a:xfrm>
            <a:off x="5856514" y="4686684"/>
            <a:ext cx="3287486" cy="584775"/>
          </a:xfrm>
          <a:prstGeom prst="rect">
            <a:avLst/>
          </a:prstGeom>
          <a:noFill/>
        </p:spPr>
        <p:txBody>
          <a:bodyPr wrap="square" rtlCol="0">
            <a:spAutoFit/>
          </a:bodyPr>
          <a:lstStyle/>
          <a:p>
            <a:pPr marR="0" lvl="0" algn="r" defTabSz="914400" rtl="0" eaLnBrk="1" fontAlgn="auto" latinLnBrk="0" hangingPunct="1">
              <a:lnSpc>
                <a:spcPct val="100000"/>
              </a:lnSpc>
              <a:spcBef>
                <a:spcPts val="0"/>
              </a:spcBef>
              <a:spcAft>
                <a:spcPts val="0"/>
              </a:spcAft>
              <a:buClr>
                <a:srgbClr val="FFD966"/>
              </a:buClr>
              <a:buSzPct val="100000"/>
              <a:tabLst>
                <a:tab pos="457200" algn="l"/>
              </a:tabLst>
              <a:defRPr/>
            </a:pPr>
            <a:r>
              <a:rPr kumimoji="0" lang="en-US" sz="800" b="0" i="0" u="none" strike="noStrike" kern="100" cap="none" spc="0"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sym typeface="Lato"/>
              </a:rPr>
              <a:t>Shimabukuro-</a:t>
            </a:r>
            <a:r>
              <a:rPr kumimoji="0" lang="en-US" sz="800" b="0" i="0" u="none" strike="noStrike" kern="100" cap="none" spc="0" normalizeH="0" baseline="0" noProof="0" err="1">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sym typeface="Lato"/>
              </a:rPr>
              <a:t>Vornhagen</a:t>
            </a:r>
            <a:r>
              <a:rPr kumimoji="0" lang="en-US" sz="800" b="0" i="0" u="none" strike="noStrike" kern="100" cap="none" spc="0"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sym typeface="Lato"/>
              </a:rPr>
              <a:t> A, et al. </a:t>
            </a:r>
            <a:r>
              <a:rPr kumimoji="0" lang="en-US" sz="800" b="0" i="1" u="none" strike="noStrike" kern="100" cap="none" spc="0"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sym typeface="Lato"/>
              </a:rPr>
              <a:t>J </a:t>
            </a:r>
            <a:r>
              <a:rPr kumimoji="0" lang="en-US" sz="800" b="0" i="1" u="none" strike="noStrike" kern="100" cap="none" spc="0" normalizeH="0" baseline="0" noProof="0" err="1">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sym typeface="Lato"/>
              </a:rPr>
              <a:t>Immunother</a:t>
            </a:r>
            <a:r>
              <a:rPr kumimoji="0" lang="en-US" sz="800" b="0" i="1" u="none" strike="noStrike" kern="100" cap="none" spc="0"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sym typeface="Lato"/>
              </a:rPr>
              <a:t> Cancer. </a:t>
            </a:r>
            <a:r>
              <a:rPr kumimoji="0" lang="en-US" sz="800" b="0" u="none" strike="noStrike" kern="100" cap="none" spc="0"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sym typeface="Lato"/>
              </a:rPr>
              <a:t>2018;6(1</a:t>
            </a:r>
            <a:r>
              <a:rPr kumimoji="0" lang="en-US" sz="800" b="0" i="0" u="none" strike="noStrike" kern="100" cap="none" spc="0"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sym typeface="Lato"/>
              </a:rPr>
              <a:t>):56. </a:t>
            </a:r>
          </a:p>
          <a:p>
            <a:pPr marR="0" lvl="0" algn="r" defTabSz="914400" rtl="0" eaLnBrk="1" fontAlgn="auto" latinLnBrk="0" hangingPunct="1">
              <a:lnSpc>
                <a:spcPct val="100000"/>
              </a:lnSpc>
              <a:spcBef>
                <a:spcPts val="0"/>
              </a:spcBef>
              <a:spcAft>
                <a:spcPts val="0"/>
              </a:spcAft>
              <a:buClr>
                <a:srgbClr val="FFD966"/>
              </a:buClr>
              <a:buSzPct val="100000"/>
              <a:tabLst>
                <a:tab pos="457200" algn="l"/>
              </a:tabLst>
              <a:defRPr/>
            </a:pPr>
            <a:r>
              <a:rPr kumimoji="0" lang="en-US" sz="800" b="0" i="0" u="none" strike="noStrike" kern="100" cap="none" spc="0" normalizeH="0" baseline="0" noProof="0">
                <a:ln>
                  <a:noFill/>
                </a:ln>
                <a:solidFill>
                  <a:srgbClr val="FFFFFF"/>
                </a:solidFill>
                <a:effectLst/>
                <a:uLnTx/>
                <a:uFillTx/>
                <a:latin typeface="Lato"/>
                <a:ea typeface="Lato"/>
                <a:cs typeface="Lato"/>
                <a:sym typeface="Lato"/>
              </a:rPr>
              <a:t>Cytokine release syndrome (CRS). In: UpToDate [database online]. </a:t>
            </a:r>
          </a:p>
          <a:p>
            <a:pPr marR="0" lvl="0" algn="r" defTabSz="914400" rtl="0" eaLnBrk="1" fontAlgn="auto" latinLnBrk="0" hangingPunct="1">
              <a:lnSpc>
                <a:spcPct val="100000"/>
              </a:lnSpc>
              <a:spcBef>
                <a:spcPts val="0"/>
              </a:spcBef>
              <a:spcAft>
                <a:spcPts val="0"/>
              </a:spcAft>
              <a:buClr>
                <a:srgbClr val="FFD966"/>
              </a:buClr>
              <a:buSzPct val="100000"/>
              <a:tabLst>
                <a:tab pos="457200" algn="l"/>
              </a:tabLst>
              <a:defRPr/>
            </a:pPr>
            <a:r>
              <a:rPr kumimoji="0" lang="en-US" sz="800" b="0" i="0" u="none" strike="noStrike" kern="0" cap="none" spc="0" normalizeH="0" baseline="0" noProof="0">
                <a:ln>
                  <a:noFill/>
                </a:ln>
                <a:solidFill>
                  <a:srgbClr val="FFFFFF"/>
                </a:solidFill>
                <a:effectLst/>
                <a:uLnTx/>
                <a:uFillTx/>
                <a:latin typeface="Lato"/>
                <a:ea typeface="Lato"/>
                <a:cs typeface="Lato"/>
                <a:sym typeface="Lato"/>
              </a:rPr>
              <a:t>Lee DW, et al. </a:t>
            </a:r>
            <a:r>
              <a:rPr kumimoji="0" lang="en-US" sz="800" b="0" i="1" u="none" strike="noStrike" kern="0" cap="none" spc="0" normalizeH="0" baseline="0" noProof="0">
                <a:ln>
                  <a:noFill/>
                </a:ln>
                <a:solidFill>
                  <a:srgbClr val="FFFFFF"/>
                </a:solidFill>
                <a:effectLst/>
                <a:uLnTx/>
                <a:uFillTx/>
                <a:latin typeface="Lato"/>
                <a:ea typeface="Lato"/>
                <a:cs typeface="Lato"/>
                <a:sym typeface="Lato"/>
              </a:rPr>
              <a:t>Biol Blood Marrow Transplant</a:t>
            </a:r>
            <a:r>
              <a:rPr kumimoji="0" lang="en-US" sz="800" b="0" i="0" u="none" strike="noStrike" kern="0" cap="none" spc="0" normalizeH="0" baseline="0" noProof="0">
                <a:ln>
                  <a:noFill/>
                </a:ln>
                <a:solidFill>
                  <a:srgbClr val="FFFFFF"/>
                </a:solidFill>
                <a:effectLst/>
                <a:uLnTx/>
                <a:uFillTx/>
                <a:latin typeface="Lato"/>
                <a:ea typeface="Lato"/>
                <a:cs typeface="Lato"/>
                <a:sym typeface="Lato"/>
              </a:rPr>
              <a:t>. 2019;25(4):625-638. </a:t>
            </a:r>
            <a:endParaRPr kumimoji="0" lang="en-US" sz="800" b="0" i="0" u="none" strike="noStrike" kern="100" cap="none" spc="0" normalizeH="0" baseline="0" noProof="0">
              <a:ln>
                <a:noFill/>
              </a:ln>
              <a:solidFill>
                <a:srgbClr val="FFFFFF"/>
              </a:solidFill>
              <a:effectLst/>
              <a:uLnTx/>
              <a:uFillTx/>
              <a:latin typeface="Lato"/>
              <a:ea typeface="Lato"/>
              <a:cs typeface="Lato"/>
              <a:sym typeface="Lato"/>
            </a:endParaRPr>
          </a:p>
          <a:p>
            <a:pPr lvl="0" algn="r">
              <a:buClr>
                <a:schemeClr val="accent6"/>
              </a:buClr>
              <a:buSzPct val="100000"/>
              <a:tabLst>
                <a:tab pos="457200" algn="l"/>
              </a:tabLst>
            </a:pPr>
            <a:r>
              <a:rPr lang="en-US" sz="800">
                <a:solidFill>
                  <a:schemeClr val="bg1"/>
                </a:solidFill>
                <a:latin typeface="Lato" panose="020F0502020204030203" pitchFamily="34" charset="0"/>
                <a:ea typeface="Lato" panose="020F0502020204030203" pitchFamily="34" charset="0"/>
                <a:cs typeface="Lato" panose="020F0502020204030203" pitchFamily="34" charset="0"/>
              </a:rPr>
              <a:t> </a:t>
            </a:r>
          </a:p>
        </p:txBody>
      </p:sp>
    </p:spTree>
    <p:extLst>
      <p:ext uri="{BB962C8B-B14F-4D97-AF65-F5344CB8AC3E}">
        <p14:creationId xmlns:p14="http://schemas.microsoft.com/office/powerpoint/2010/main" val="29793364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6"/>
        <p:cNvGrpSpPr/>
        <p:nvPr/>
      </p:nvGrpSpPr>
      <p:grpSpPr>
        <a:xfrm>
          <a:off x="0" y="0"/>
          <a:ext cx="0" cy="0"/>
          <a:chOff x="0" y="0"/>
          <a:chExt cx="0" cy="0"/>
        </a:xfrm>
      </p:grpSpPr>
      <p:sp>
        <p:nvSpPr>
          <p:cNvPr id="9" name="Rectangle 2">
            <a:extLst>
              <a:ext uri="{FF2B5EF4-FFF2-40B4-BE49-F238E27FC236}">
                <a16:creationId xmlns:a16="http://schemas.microsoft.com/office/drawing/2014/main" id="{54DEAF4B-457C-D584-0671-697F7ADE45EB}"/>
              </a:ext>
            </a:extLst>
          </p:cNvPr>
          <p:cNvSpPr>
            <a:spLocks noChangeArrowheads="1"/>
          </p:cNvSpPr>
          <p:nvPr/>
        </p:nvSpPr>
        <p:spPr bwMode="auto">
          <a:xfrm flipV="1">
            <a:off x="4442791" y="2110215"/>
            <a:ext cx="711030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 name="Google Shape;228;p48">
            <a:extLst>
              <a:ext uri="{FF2B5EF4-FFF2-40B4-BE49-F238E27FC236}">
                <a16:creationId xmlns:a16="http://schemas.microsoft.com/office/drawing/2014/main" id="{61E4F0BA-6A93-6001-E55C-18F790BBD021}"/>
              </a:ext>
            </a:extLst>
          </p:cNvPr>
          <p:cNvSpPr txBox="1">
            <a:spLocks noGrp="1"/>
          </p:cNvSpPr>
          <p:nvPr>
            <p:ph type="title"/>
          </p:nvPr>
        </p:nvSpPr>
        <p:spPr>
          <a:xfrm>
            <a:off x="0" y="0"/>
            <a:ext cx="9144000" cy="101772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6000">
                <a:solidFill>
                  <a:schemeClr val="accent6"/>
                </a:solidFill>
              </a:rPr>
              <a:t>CRS </a:t>
            </a:r>
            <a:r>
              <a:rPr lang="en-US" sz="6000"/>
              <a:t>Classification</a:t>
            </a:r>
            <a:endParaRPr sz="6000"/>
          </a:p>
        </p:txBody>
      </p:sp>
      <p:sp>
        <p:nvSpPr>
          <p:cNvPr id="3" name="Google Shape;199;p45">
            <a:extLst>
              <a:ext uri="{FF2B5EF4-FFF2-40B4-BE49-F238E27FC236}">
                <a16:creationId xmlns:a16="http://schemas.microsoft.com/office/drawing/2014/main" id="{9B265D72-7FCF-64CD-6A34-0CB2391B9ABE}"/>
              </a:ext>
            </a:extLst>
          </p:cNvPr>
          <p:cNvSpPr txBox="1">
            <a:spLocks/>
          </p:cNvSpPr>
          <p:nvPr/>
        </p:nvSpPr>
        <p:spPr>
          <a:xfrm>
            <a:off x="726675" y="1017725"/>
            <a:ext cx="8005483" cy="36807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1400" b="0" i="0" u="none" strike="noStrike" cap="none">
                <a:solidFill>
                  <a:schemeClr val="lt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algn="l">
              <a:spcAft>
                <a:spcPts val="600"/>
              </a:spcAft>
            </a:pPr>
            <a:r>
              <a:rPr lang="en-US" sz="1600" b="1">
                <a:solidFill>
                  <a:schemeClr val="accent6"/>
                </a:solidFill>
                <a:latin typeface="Lato" panose="020F0502020204030203" pitchFamily="34" charset="0"/>
                <a:ea typeface="Lato" panose="020F0502020204030203" pitchFamily="34" charset="0"/>
                <a:cs typeface="Lato" panose="020F0502020204030203" pitchFamily="34" charset="0"/>
              </a:rPr>
              <a:t>American Society for Transplantation and Cellular Therapy Grading System of CRS</a:t>
            </a:r>
          </a:p>
          <a:p>
            <a:pPr marL="120650" lvl="0" indent="0" algn="l">
              <a:spcAft>
                <a:spcPts val="600"/>
              </a:spcAft>
              <a:buClr>
                <a:schemeClr val="accent6"/>
              </a:buClr>
            </a:pPr>
            <a:endParaRPr lang="en-US" sz="1600">
              <a:latin typeface="Lato" panose="020F0502020204030203" pitchFamily="34" charset="0"/>
              <a:ea typeface="Lato" panose="020F0502020204030203" pitchFamily="34" charset="0"/>
              <a:cs typeface="Lato" panose="020F0502020204030203" pitchFamily="34" charset="0"/>
            </a:endParaRPr>
          </a:p>
        </p:txBody>
      </p:sp>
      <p:graphicFrame>
        <p:nvGraphicFramePr>
          <p:cNvPr id="4" name="Table 3">
            <a:extLst>
              <a:ext uri="{FF2B5EF4-FFF2-40B4-BE49-F238E27FC236}">
                <a16:creationId xmlns:a16="http://schemas.microsoft.com/office/drawing/2014/main" id="{B7755A31-9C13-1F9D-CFCC-2480FA59E8ED}"/>
              </a:ext>
            </a:extLst>
          </p:cNvPr>
          <p:cNvGraphicFramePr>
            <a:graphicFrameLocks noGrp="1"/>
          </p:cNvGraphicFramePr>
          <p:nvPr>
            <p:extLst>
              <p:ext uri="{D42A27DB-BD31-4B8C-83A1-F6EECF244321}">
                <p14:modId xmlns:p14="http://schemas.microsoft.com/office/powerpoint/2010/main" val="2796493573"/>
              </p:ext>
            </p:extLst>
          </p:nvPr>
        </p:nvGraphicFramePr>
        <p:xfrm>
          <a:off x="569182" y="1499426"/>
          <a:ext cx="8005483" cy="3108960"/>
        </p:xfrm>
        <a:graphic>
          <a:graphicData uri="http://schemas.openxmlformats.org/drawingml/2006/table">
            <a:tbl>
              <a:tblPr firstRow="1" bandRow="1">
                <a:tableStyleId>{21E4AEA4-8DFA-4A89-87EB-49C32662AFE0}</a:tableStyleId>
              </a:tblPr>
              <a:tblGrid>
                <a:gridCol w="860867">
                  <a:extLst>
                    <a:ext uri="{9D8B030D-6E8A-4147-A177-3AD203B41FA5}">
                      <a16:colId xmlns:a16="http://schemas.microsoft.com/office/drawing/2014/main" val="2311838428"/>
                    </a:ext>
                  </a:extLst>
                </a:gridCol>
                <a:gridCol w="7144616">
                  <a:extLst>
                    <a:ext uri="{9D8B030D-6E8A-4147-A177-3AD203B41FA5}">
                      <a16:colId xmlns:a16="http://schemas.microsoft.com/office/drawing/2014/main" val="3177313363"/>
                    </a:ext>
                  </a:extLst>
                </a:gridCol>
              </a:tblGrid>
              <a:tr h="0">
                <a:tc>
                  <a:txBody>
                    <a:bodyPr/>
                    <a:lstStyle/>
                    <a:p>
                      <a:pPr algn="ctr"/>
                      <a:r>
                        <a:rPr lang="en-US" sz="1400" b="1">
                          <a:latin typeface="Lato" panose="020F0502020204030203" pitchFamily="34" charset="0"/>
                          <a:ea typeface="Lato" panose="020F0502020204030203" pitchFamily="34" charset="0"/>
                          <a:cs typeface="Lato" panose="020F0502020204030203" pitchFamily="34" charset="0"/>
                        </a:rPr>
                        <a:t>Grade</a:t>
                      </a:r>
                    </a:p>
                  </a:txBody>
                  <a:tcPr>
                    <a:lnL w="28575" cap="flat" cmpd="sng" algn="ctr">
                      <a:solidFill>
                        <a:schemeClr val="accent6"/>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2"/>
                    </a:solidFill>
                  </a:tcPr>
                </a:tc>
                <a:tc>
                  <a:txBody>
                    <a:bodyPr/>
                    <a:lstStyle/>
                    <a:p>
                      <a:pPr algn="ctr"/>
                      <a:r>
                        <a:rPr lang="en-US" sz="1400" b="1">
                          <a:latin typeface="Lato" panose="020F0502020204030203" pitchFamily="34" charset="0"/>
                          <a:ea typeface="Lato" panose="020F0502020204030203" pitchFamily="34" charset="0"/>
                          <a:cs typeface="Lato" panose="020F0502020204030203" pitchFamily="34" charset="0"/>
                        </a:rPr>
                        <a:t>Toxicity</a:t>
                      </a:r>
                    </a:p>
                  </a:txBody>
                  <a:tcPr>
                    <a:lnL w="12700" cap="flat" cmpd="sng" algn="ctr">
                      <a:solidFill>
                        <a:schemeClr val="accent1"/>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2"/>
                    </a:solidFill>
                  </a:tcPr>
                </a:tc>
                <a:extLst>
                  <a:ext uri="{0D108BD9-81ED-4DB2-BD59-A6C34878D82A}">
                    <a16:rowId xmlns:a16="http://schemas.microsoft.com/office/drawing/2014/main" val="3805015843"/>
                  </a:ext>
                </a:extLst>
              </a:tr>
              <a:tr h="0">
                <a:tc>
                  <a:txBody>
                    <a:bodyPr/>
                    <a:lstStyle/>
                    <a:p>
                      <a:pPr marL="0" marR="0" lvl="0" indent="0">
                        <a:spcBef>
                          <a:spcPts val="0"/>
                        </a:spcBef>
                        <a:spcAft>
                          <a:spcPts val="0"/>
                        </a:spcAft>
                        <a:buFont typeface="Arial" panose="020B0604020202020204" pitchFamily="34" charset="0"/>
                        <a:buNone/>
                      </a:pPr>
                      <a:r>
                        <a:rPr lang="en-US" sz="1400" kern="100">
                          <a:effectLst/>
                          <a:latin typeface="Lato" panose="020F0502020204030203" pitchFamily="34" charset="0"/>
                          <a:ea typeface="Lato" panose="020F0502020204030203" pitchFamily="34" charset="0"/>
                          <a:cs typeface="Lato" panose="020F0502020204030203" pitchFamily="34" charset="0"/>
                        </a:rPr>
                        <a:t>Grade 1</a:t>
                      </a:r>
                    </a:p>
                  </a:txBody>
                  <a:tcPr>
                    <a:lnL w="28575" cap="flat" cmpd="sng" algn="ctr">
                      <a:solidFill>
                        <a:schemeClr val="accent6"/>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US" sz="1400">
                          <a:latin typeface="Lato" panose="020F0502020204030203" pitchFamily="34" charset="0"/>
                          <a:ea typeface="Lato" panose="020F0502020204030203" pitchFamily="34" charset="0"/>
                          <a:cs typeface="Lato" panose="020F0502020204030203" pitchFamily="34" charset="0"/>
                        </a:rPr>
                        <a:t>Fever (Temperature ≥38°C/100.4°F )</a:t>
                      </a:r>
                    </a:p>
                  </a:txBody>
                  <a:tcPr>
                    <a:lnL w="12700" cap="flat" cmpd="sng" algn="ctr">
                      <a:solidFill>
                        <a:schemeClr val="accent1"/>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80807765"/>
                  </a:ext>
                </a:extLst>
              </a:tr>
              <a:tr h="0">
                <a:tc>
                  <a:txBody>
                    <a:bodyPr/>
                    <a:lstStyle/>
                    <a:p>
                      <a:pPr marL="0" marR="0" lvl="0" indent="0">
                        <a:spcBef>
                          <a:spcPts val="0"/>
                        </a:spcBef>
                        <a:spcAft>
                          <a:spcPts val="0"/>
                        </a:spcAft>
                        <a:buFont typeface="Arial" panose="020B0604020202020204" pitchFamily="34" charset="0"/>
                        <a:buNone/>
                      </a:pPr>
                      <a:r>
                        <a:rPr lang="en-US" sz="1400" kern="100">
                          <a:effectLst/>
                          <a:latin typeface="Lato" panose="020F0502020204030203" pitchFamily="34" charset="0"/>
                          <a:ea typeface="Lato" panose="020F0502020204030203" pitchFamily="34" charset="0"/>
                          <a:cs typeface="Lato" panose="020F0502020204030203" pitchFamily="34" charset="0"/>
                        </a:rPr>
                        <a:t>Grade 2</a:t>
                      </a:r>
                    </a:p>
                  </a:txBody>
                  <a:tcPr>
                    <a:lnL w="28575" cap="flat" cmpd="sng" algn="ctr">
                      <a:solidFill>
                        <a:schemeClr val="accent6"/>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US" sz="1400">
                          <a:latin typeface="Lato" panose="020F0502020204030203" pitchFamily="34" charset="0"/>
                          <a:ea typeface="Lato" panose="020F0502020204030203" pitchFamily="34" charset="0"/>
                          <a:cs typeface="Lato" panose="020F0502020204030203" pitchFamily="34" charset="0"/>
                        </a:rPr>
                        <a:t>Fever (Temperature ≥38°C/100.4°F ) with either:</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400">
                          <a:latin typeface="Lato" panose="020F0502020204030203" pitchFamily="34" charset="0"/>
                          <a:ea typeface="Lato" panose="020F0502020204030203" pitchFamily="34" charset="0"/>
                          <a:cs typeface="Lato" panose="020F0502020204030203" pitchFamily="34" charset="0"/>
                        </a:rPr>
                        <a:t>Hypotension not requiring vasopressors </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400">
                          <a:latin typeface="Lato" panose="020F0502020204030203" pitchFamily="34" charset="0"/>
                          <a:ea typeface="Lato" panose="020F0502020204030203" pitchFamily="34" charset="0"/>
                          <a:cs typeface="Lato" panose="020F0502020204030203" pitchFamily="34" charset="0"/>
                        </a:rPr>
                        <a:t>Hypoxia requiring low-flow nasal cannula (NC) or blow-by</a:t>
                      </a:r>
                    </a:p>
                  </a:txBody>
                  <a:tcPr>
                    <a:lnL w="12700" cap="flat" cmpd="sng" algn="ctr">
                      <a:solidFill>
                        <a:schemeClr val="accent1"/>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01678504"/>
                  </a:ext>
                </a:extLst>
              </a:tr>
              <a:tr h="0">
                <a:tc>
                  <a:txBody>
                    <a:bodyPr/>
                    <a:lstStyle/>
                    <a:p>
                      <a:pPr marL="0" marR="0" lvl="0" indent="0">
                        <a:spcBef>
                          <a:spcPts val="0"/>
                        </a:spcBef>
                        <a:spcAft>
                          <a:spcPts val="0"/>
                        </a:spcAft>
                        <a:buFont typeface="Arial" panose="020B0604020202020204" pitchFamily="34" charset="0"/>
                        <a:buNone/>
                      </a:pPr>
                      <a:r>
                        <a:rPr lang="en-US" sz="1400" kern="100">
                          <a:effectLst/>
                          <a:latin typeface="Lato" panose="020F0502020204030203" pitchFamily="34" charset="0"/>
                          <a:ea typeface="Lato" panose="020F0502020204030203" pitchFamily="34" charset="0"/>
                          <a:cs typeface="Lato" panose="020F0502020204030203" pitchFamily="34" charset="0"/>
                        </a:rPr>
                        <a:t>Grade 3</a:t>
                      </a:r>
                    </a:p>
                  </a:txBody>
                  <a:tcPr>
                    <a:lnL w="28575" cap="flat" cmpd="sng" algn="ctr">
                      <a:solidFill>
                        <a:schemeClr val="accent6"/>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US" sz="1400">
                          <a:latin typeface="Lato" panose="020F0502020204030203" pitchFamily="34" charset="0"/>
                          <a:ea typeface="Lato" panose="020F0502020204030203" pitchFamily="34" charset="0"/>
                          <a:cs typeface="Lato" panose="020F0502020204030203" pitchFamily="34" charset="0"/>
                        </a:rPr>
                        <a:t>Fever (Temperature ≥38°C/100.4°F ) with either:</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400">
                          <a:latin typeface="Lato" panose="020F0502020204030203" pitchFamily="34" charset="0"/>
                          <a:ea typeface="Lato" panose="020F0502020204030203" pitchFamily="34" charset="0"/>
                          <a:cs typeface="Lato" panose="020F0502020204030203" pitchFamily="34" charset="0"/>
                        </a:rPr>
                        <a:t>Hypotension requiring a vasopressor with or without vasopressin </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400">
                          <a:latin typeface="Lato" panose="020F0502020204030203" pitchFamily="34" charset="0"/>
                          <a:ea typeface="Lato" panose="020F0502020204030203" pitchFamily="34" charset="0"/>
                          <a:cs typeface="Lato" panose="020F0502020204030203" pitchFamily="34" charset="0"/>
                        </a:rPr>
                        <a:t>Hypoxia requiring high-flow NC, facemask, nonrebreather mask, or Venturi mask</a:t>
                      </a:r>
                    </a:p>
                  </a:txBody>
                  <a:tcPr>
                    <a:lnL w="12700" cap="flat" cmpd="sng" algn="ctr">
                      <a:solidFill>
                        <a:schemeClr val="accent1"/>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45188264"/>
                  </a:ext>
                </a:extLst>
              </a:tr>
              <a:tr h="0">
                <a:tc>
                  <a:txBody>
                    <a:bodyPr/>
                    <a:lstStyle/>
                    <a:p>
                      <a:pPr marL="0" marR="0" lvl="0" indent="0">
                        <a:spcBef>
                          <a:spcPts val="0"/>
                        </a:spcBef>
                        <a:spcAft>
                          <a:spcPts val="0"/>
                        </a:spcAft>
                        <a:buFont typeface="Arial" panose="020B0604020202020204" pitchFamily="34" charset="0"/>
                        <a:buNone/>
                      </a:pPr>
                      <a:r>
                        <a:rPr lang="en-US" sz="1400" kern="100">
                          <a:effectLst/>
                          <a:latin typeface="Lato" panose="020F0502020204030203" pitchFamily="34" charset="0"/>
                          <a:ea typeface="Lato" panose="020F0502020204030203" pitchFamily="34" charset="0"/>
                          <a:cs typeface="Lato" panose="020F0502020204030203" pitchFamily="34" charset="0"/>
                        </a:rPr>
                        <a:t>Grade 4</a:t>
                      </a:r>
                    </a:p>
                  </a:txBody>
                  <a:tcPr>
                    <a:lnL w="28575" cap="flat" cmpd="sng" algn="ctr">
                      <a:solidFill>
                        <a:schemeClr val="accent6"/>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US" sz="1400">
                          <a:latin typeface="Lato" panose="020F0502020204030203" pitchFamily="34" charset="0"/>
                          <a:ea typeface="Lato" panose="020F0502020204030203" pitchFamily="34" charset="0"/>
                          <a:cs typeface="Lato" panose="020F0502020204030203" pitchFamily="34" charset="0"/>
                        </a:rPr>
                        <a:t>Fever (Temperature ≥38°C/100.4°F ) with either:</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400">
                          <a:latin typeface="Lato" panose="020F0502020204030203" pitchFamily="34" charset="0"/>
                          <a:ea typeface="Lato" panose="020F0502020204030203" pitchFamily="34" charset="0"/>
                          <a:cs typeface="Lato" panose="020F0502020204030203" pitchFamily="34" charset="0"/>
                        </a:rPr>
                        <a:t>Hypotension requiring multiple vasopressors (excluding vasopressin)</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400">
                          <a:latin typeface="Lato" panose="020F0502020204030203" pitchFamily="34" charset="0"/>
                          <a:ea typeface="Lato" panose="020F0502020204030203" pitchFamily="34" charset="0"/>
                          <a:cs typeface="Lato" panose="020F0502020204030203" pitchFamily="34" charset="0"/>
                        </a:rPr>
                        <a:t>Hypoxia requiring positive pressure (CPAP, BiPAP, intubation, mechanical ventilation)</a:t>
                      </a:r>
                    </a:p>
                  </a:txBody>
                  <a:tcPr>
                    <a:lnL w="12700" cap="flat" cmpd="sng" algn="ctr">
                      <a:solidFill>
                        <a:schemeClr val="accent1"/>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44255267"/>
                  </a:ext>
                </a:extLst>
              </a:tr>
              <a:tr h="0">
                <a:tc>
                  <a:txBody>
                    <a:bodyPr/>
                    <a:lstStyle/>
                    <a:p>
                      <a:pPr marL="0" marR="0" lvl="0" indent="0">
                        <a:spcBef>
                          <a:spcPts val="0"/>
                        </a:spcBef>
                        <a:spcAft>
                          <a:spcPts val="0"/>
                        </a:spcAft>
                        <a:buFont typeface="Arial" panose="020B0604020202020204" pitchFamily="34" charset="0"/>
                        <a:buNone/>
                      </a:pPr>
                      <a:r>
                        <a:rPr lang="en-US" sz="1400" kern="100">
                          <a:effectLst/>
                          <a:latin typeface="Lato" panose="020F0502020204030203" pitchFamily="34" charset="0"/>
                          <a:ea typeface="Lato" panose="020F0502020204030203" pitchFamily="34" charset="0"/>
                          <a:cs typeface="Lato" panose="020F0502020204030203" pitchFamily="34" charset="0"/>
                        </a:rPr>
                        <a:t>Grade 5</a:t>
                      </a:r>
                    </a:p>
                  </a:txBody>
                  <a:tcPr>
                    <a:lnL w="28575" cap="flat" cmpd="sng" algn="ctr">
                      <a:solidFill>
                        <a:schemeClr val="accent6"/>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285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US" sz="1400">
                          <a:latin typeface="Lato" panose="020F0502020204030203" pitchFamily="34" charset="0"/>
                          <a:ea typeface="Lato" panose="020F0502020204030203" pitchFamily="34" charset="0"/>
                          <a:cs typeface="Lato" panose="020F0502020204030203" pitchFamily="34" charset="0"/>
                        </a:rPr>
                        <a:t>Death</a:t>
                      </a:r>
                    </a:p>
                  </a:txBody>
                  <a:tcPr>
                    <a:lnL w="12700" cap="flat" cmpd="sng" algn="ctr">
                      <a:solidFill>
                        <a:schemeClr val="accent1"/>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285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14407052"/>
                  </a:ext>
                </a:extLst>
              </a:tr>
            </a:tbl>
          </a:graphicData>
        </a:graphic>
      </p:graphicFrame>
      <p:sp>
        <p:nvSpPr>
          <p:cNvPr id="5" name="TextBox 4">
            <a:extLst>
              <a:ext uri="{FF2B5EF4-FFF2-40B4-BE49-F238E27FC236}">
                <a16:creationId xmlns:a16="http://schemas.microsoft.com/office/drawing/2014/main" id="{ECF495EC-C5FD-5A0F-7755-E3EF0CA5F17B}"/>
              </a:ext>
            </a:extLst>
          </p:cNvPr>
          <p:cNvSpPr txBox="1"/>
          <p:nvPr/>
        </p:nvSpPr>
        <p:spPr>
          <a:xfrm>
            <a:off x="5856514" y="4686684"/>
            <a:ext cx="3287486" cy="584775"/>
          </a:xfrm>
          <a:prstGeom prst="rect">
            <a:avLst/>
          </a:prstGeom>
          <a:noFill/>
        </p:spPr>
        <p:txBody>
          <a:bodyPr wrap="square" rtlCol="0">
            <a:spAutoFit/>
          </a:bodyPr>
          <a:lstStyle/>
          <a:p>
            <a:pPr marR="0" lvl="0" algn="r" defTabSz="914400" rtl="0" eaLnBrk="1" fontAlgn="auto" latinLnBrk="0" hangingPunct="1">
              <a:lnSpc>
                <a:spcPct val="100000"/>
              </a:lnSpc>
              <a:spcBef>
                <a:spcPts val="0"/>
              </a:spcBef>
              <a:spcAft>
                <a:spcPts val="0"/>
              </a:spcAft>
              <a:buClr>
                <a:srgbClr val="FFD966"/>
              </a:buClr>
              <a:buSzPct val="100000"/>
              <a:tabLst>
                <a:tab pos="457200" algn="l"/>
              </a:tabLst>
              <a:defRPr/>
            </a:pPr>
            <a:r>
              <a:rPr kumimoji="0" lang="en-US" sz="800" b="0" i="0" u="none" strike="noStrike" kern="100" cap="none" spc="0"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sym typeface="Lato"/>
              </a:rPr>
              <a:t>Shimabukuro-</a:t>
            </a:r>
            <a:r>
              <a:rPr kumimoji="0" lang="en-US" sz="800" b="0" i="0" u="none" strike="noStrike" kern="100" cap="none" spc="0" normalizeH="0" baseline="0" noProof="0" err="1">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sym typeface="Lato"/>
              </a:rPr>
              <a:t>Vornhagen</a:t>
            </a:r>
            <a:r>
              <a:rPr kumimoji="0" lang="en-US" sz="800" b="0" i="0" u="none" strike="noStrike" kern="100" cap="none" spc="0"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sym typeface="Lato"/>
              </a:rPr>
              <a:t> A, et al. </a:t>
            </a:r>
            <a:r>
              <a:rPr kumimoji="0" lang="en-US" sz="800" b="0" i="1" u="none" strike="noStrike" kern="100" cap="none" spc="0"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sym typeface="Lato"/>
              </a:rPr>
              <a:t>J </a:t>
            </a:r>
            <a:r>
              <a:rPr kumimoji="0" lang="en-US" sz="800" b="0" i="1" u="none" strike="noStrike" kern="100" cap="none" spc="0" normalizeH="0" baseline="0" noProof="0" err="1">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sym typeface="Lato"/>
              </a:rPr>
              <a:t>Immunother</a:t>
            </a:r>
            <a:r>
              <a:rPr kumimoji="0" lang="en-US" sz="800" b="0" i="1" u="none" strike="noStrike" kern="100" cap="none" spc="0"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sym typeface="Lato"/>
              </a:rPr>
              <a:t> Cancer. </a:t>
            </a:r>
            <a:r>
              <a:rPr kumimoji="0" lang="en-US" sz="800" b="0" u="none" strike="noStrike" kern="100" cap="none" spc="0"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sym typeface="Lato"/>
              </a:rPr>
              <a:t>2018;6(1</a:t>
            </a:r>
            <a:r>
              <a:rPr kumimoji="0" lang="en-US" sz="800" b="0" i="0" u="none" strike="noStrike" kern="100" cap="none" spc="0"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sym typeface="Lato"/>
              </a:rPr>
              <a:t>):56. </a:t>
            </a:r>
          </a:p>
          <a:p>
            <a:pPr marR="0" lvl="0" algn="r" defTabSz="914400" rtl="0" eaLnBrk="1" fontAlgn="auto" latinLnBrk="0" hangingPunct="1">
              <a:lnSpc>
                <a:spcPct val="100000"/>
              </a:lnSpc>
              <a:spcBef>
                <a:spcPts val="0"/>
              </a:spcBef>
              <a:spcAft>
                <a:spcPts val="0"/>
              </a:spcAft>
              <a:buClr>
                <a:srgbClr val="FFD966"/>
              </a:buClr>
              <a:buSzPct val="100000"/>
              <a:tabLst>
                <a:tab pos="457200" algn="l"/>
              </a:tabLst>
              <a:defRPr/>
            </a:pPr>
            <a:r>
              <a:rPr kumimoji="0" lang="en-US" sz="800" b="0" i="0" u="none" strike="noStrike" kern="100" cap="none" spc="0" normalizeH="0" baseline="0" noProof="0">
                <a:ln>
                  <a:noFill/>
                </a:ln>
                <a:solidFill>
                  <a:srgbClr val="FFFFFF"/>
                </a:solidFill>
                <a:effectLst/>
                <a:uLnTx/>
                <a:uFillTx/>
                <a:latin typeface="Lato"/>
                <a:ea typeface="Lato"/>
                <a:cs typeface="Lato"/>
                <a:sym typeface="Lato"/>
              </a:rPr>
              <a:t>Cytokine release syndrome (CRS). In: UpToDate [database online]. </a:t>
            </a:r>
          </a:p>
          <a:p>
            <a:pPr marR="0" lvl="0" algn="r" defTabSz="914400" rtl="0" eaLnBrk="1" fontAlgn="auto" latinLnBrk="0" hangingPunct="1">
              <a:lnSpc>
                <a:spcPct val="100000"/>
              </a:lnSpc>
              <a:spcBef>
                <a:spcPts val="0"/>
              </a:spcBef>
              <a:spcAft>
                <a:spcPts val="0"/>
              </a:spcAft>
              <a:buClr>
                <a:srgbClr val="FFD966"/>
              </a:buClr>
              <a:buSzPct val="100000"/>
              <a:tabLst>
                <a:tab pos="457200" algn="l"/>
              </a:tabLst>
              <a:defRPr/>
            </a:pPr>
            <a:r>
              <a:rPr kumimoji="0" lang="en-US" sz="800" b="0" i="0" u="none" strike="noStrike" kern="0" cap="none" spc="0" normalizeH="0" baseline="0" noProof="0">
                <a:ln>
                  <a:noFill/>
                </a:ln>
                <a:solidFill>
                  <a:srgbClr val="FFFFFF"/>
                </a:solidFill>
                <a:effectLst/>
                <a:uLnTx/>
                <a:uFillTx/>
                <a:latin typeface="Lato"/>
                <a:ea typeface="Lato"/>
                <a:cs typeface="Lato"/>
                <a:sym typeface="Lato"/>
              </a:rPr>
              <a:t>Lee DW, et al. </a:t>
            </a:r>
            <a:r>
              <a:rPr kumimoji="0" lang="en-US" sz="800" b="0" i="1" u="none" strike="noStrike" kern="0" cap="none" spc="0" normalizeH="0" baseline="0" noProof="0">
                <a:ln>
                  <a:noFill/>
                </a:ln>
                <a:solidFill>
                  <a:srgbClr val="FFFFFF"/>
                </a:solidFill>
                <a:effectLst/>
                <a:uLnTx/>
                <a:uFillTx/>
                <a:latin typeface="Lato"/>
                <a:ea typeface="Lato"/>
                <a:cs typeface="Lato"/>
                <a:sym typeface="Lato"/>
              </a:rPr>
              <a:t>Biol Blood Marrow Transplant</a:t>
            </a:r>
            <a:r>
              <a:rPr kumimoji="0" lang="en-US" sz="800" b="0" i="0" u="none" strike="noStrike" kern="0" cap="none" spc="0" normalizeH="0" baseline="0" noProof="0">
                <a:ln>
                  <a:noFill/>
                </a:ln>
                <a:solidFill>
                  <a:srgbClr val="FFFFFF"/>
                </a:solidFill>
                <a:effectLst/>
                <a:uLnTx/>
                <a:uFillTx/>
                <a:latin typeface="Lato"/>
                <a:ea typeface="Lato"/>
                <a:cs typeface="Lato"/>
                <a:sym typeface="Lato"/>
              </a:rPr>
              <a:t>. 2019;25(4):625-638. </a:t>
            </a:r>
            <a:endParaRPr kumimoji="0" lang="en-US" sz="800" b="0" i="0" u="none" strike="noStrike" kern="100" cap="none" spc="0" normalizeH="0" baseline="0" noProof="0">
              <a:ln>
                <a:noFill/>
              </a:ln>
              <a:solidFill>
                <a:srgbClr val="FFFFFF"/>
              </a:solidFill>
              <a:effectLst/>
              <a:uLnTx/>
              <a:uFillTx/>
              <a:latin typeface="Lato"/>
              <a:ea typeface="Lato"/>
              <a:cs typeface="Lato"/>
              <a:sym typeface="Lato"/>
            </a:endParaRPr>
          </a:p>
          <a:p>
            <a:pPr lvl="0" algn="r">
              <a:buClr>
                <a:schemeClr val="accent6"/>
              </a:buClr>
              <a:buSzPct val="100000"/>
              <a:tabLst>
                <a:tab pos="457200" algn="l"/>
              </a:tabLst>
            </a:pPr>
            <a:r>
              <a:rPr lang="en-US" sz="800">
                <a:solidFill>
                  <a:schemeClr val="bg1"/>
                </a:solidFill>
                <a:latin typeface="Lato" panose="020F0502020204030203" pitchFamily="34" charset="0"/>
                <a:ea typeface="Lato" panose="020F0502020204030203" pitchFamily="34" charset="0"/>
                <a:cs typeface="Lato" panose="020F0502020204030203" pitchFamily="34" charset="0"/>
              </a:rPr>
              <a:t> </a:t>
            </a:r>
          </a:p>
        </p:txBody>
      </p:sp>
    </p:spTree>
    <p:extLst>
      <p:ext uri="{BB962C8B-B14F-4D97-AF65-F5344CB8AC3E}">
        <p14:creationId xmlns:p14="http://schemas.microsoft.com/office/powerpoint/2010/main" val="37509360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99;p45">
            <a:extLst>
              <a:ext uri="{FF2B5EF4-FFF2-40B4-BE49-F238E27FC236}">
                <a16:creationId xmlns:a16="http://schemas.microsoft.com/office/drawing/2014/main" id="{CC1F2E91-CB48-AA5D-F60F-191CE4C6675C}"/>
              </a:ext>
            </a:extLst>
          </p:cNvPr>
          <p:cNvSpPr txBox="1">
            <a:spLocks/>
          </p:cNvSpPr>
          <p:nvPr/>
        </p:nvSpPr>
        <p:spPr>
          <a:xfrm>
            <a:off x="726675" y="788895"/>
            <a:ext cx="8157349" cy="43546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1400" b="0" i="0" u="none" strike="noStrike" cap="none">
                <a:solidFill>
                  <a:schemeClr val="lt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158750" indent="0" algn="l">
              <a:spcAft>
                <a:spcPts val="600"/>
              </a:spcAft>
              <a:buNone/>
            </a:pPr>
            <a:r>
              <a:rPr lang="en-US" sz="1600" b="1">
                <a:solidFill>
                  <a:schemeClr val="accent6"/>
                </a:solidFill>
                <a:latin typeface="Lato" panose="020F0502020204030203" pitchFamily="34" charset="0"/>
                <a:ea typeface="Lato" panose="020F0502020204030203" pitchFamily="34" charset="0"/>
                <a:cs typeface="Lato" panose="020F0502020204030203" pitchFamily="34" charset="0"/>
              </a:rPr>
              <a:t>ASTCT Recommendations for CRS Treatment by Grade</a:t>
            </a:r>
          </a:p>
          <a:p>
            <a:pPr marL="406400" lvl="0" indent="-285750" algn="l">
              <a:spcAft>
                <a:spcPts val="600"/>
              </a:spcAft>
              <a:buClr>
                <a:schemeClr val="accent6"/>
              </a:buClr>
              <a:buFont typeface="Arial" panose="020B0604020202020204" pitchFamily="34" charset="0"/>
              <a:buChar char="•"/>
            </a:pPr>
            <a:r>
              <a:rPr lang="en-US" sz="1600">
                <a:effectLst/>
                <a:latin typeface="Lato" panose="020F0502020204030203" pitchFamily="34" charset="0"/>
                <a:ea typeface="Lato" panose="020F0502020204030203" pitchFamily="34" charset="0"/>
                <a:cs typeface="Lato" panose="020F0502020204030203" pitchFamily="34" charset="0"/>
              </a:rPr>
              <a:t>Grade 1: A</a:t>
            </a:r>
            <a:r>
              <a:rPr lang="en-US" sz="1600"/>
              <a:t>nalgesics and antipyretics. Consider tocilizumab if &gt; 3 days</a:t>
            </a:r>
            <a:endParaRPr lang="en-US" sz="1600">
              <a:effectLst/>
              <a:latin typeface="Lato" panose="020F0502020204030203" pitchFamily="34" charset="0"/>
              <a:ea typeface="Lato" panose="020F0502020204030203" pitchFamily="34" charset="0"/>
              <a:cs typeface="Lato" panose="020F0502020204030203" pitchFamily="34" charset="0"/>
            </a:endParaRPr>
          </a:p>
          <a:p>
            <a:pPr marL="406400" indent="-285750" algn="l">
              <a:spcAft>
                <a:spcPts val="600"/>
              </a:spcAft>
              <a:buClr>
                <a:schemeClr val="accent6"/>
              </a:buClr>
              <a:buFont typeface="Arial" panose="020B0604020202020204" pitchFamily="34" charset="0"/>
              <a:buChar char="•"/>
            </a:pPr>
            <a:r>
              <a:rPr lang="en-US" sz="1600">
                <a:effectLst/>
                <a:latin typeface="Lato" panose="020F0502020204030203" pitchFamily="34" charset="0"/>
                <a:ea typeface="Lato" panose="020F0502020204030203" pitchFamily="34" charset="0"/>
                <a:cs typeface="Lato" panose="020F0502020204030203" pitchFamily="34" charset="0"/>
              </a:rPr>
              <a:t>Grade 2:</a:t>
            </a:r>
          </a:p>
          <a:p>
            <a:pPr marL="863600" lvl="1" indent="-285750" algn="l">
              <a:spcAft>
                <a:spcPts val="600"/>
              </a:spcAft>
              <a:buClr>
                <a:schemeClr val="accent6"/>
              </a:buClr>
              <a:buFont typeface="Courier New" panose="02070309020205020404" pitchFamily="49" charset="0"/>
              <a:buChar char="o"/>
            </a:pPr>
            <a:r>
              <a:rPr lang="en-US" sz="1600">
                <a:solidFill>
                  <a:schemeClr val="bg1"/>
                </a:solidFill>
                <a:effectLst/>
                <a:latin typeface="Lato" panose="020F0502020204030203" pitchFamily="34" charset="0"/>
                <a:ea typeface="Lato" panose="020F0502020204030203" pitchFamily="34" charset="0"/>
                <a:cs typeface="Lato" panose="020F0502020204030203" pitchFamily="34" charset="0"/>
              </a:rPr>
              <a:t>500-1000 mL IV fluid bolus and </a:t>
            </a:r>
            <a:r>
              <a:rPr lang="en-US" sz="1600">
                <a:solidFill>
                  <a:schemeClr val="bg1"/>
                </a:solidFill>
              </a:rPr>
              <a:t>tocilizumab</a:t>
            </a:r>
          </a:p>
          <a:p>
            <a:pPr marL="863600" lvl="1" indent="-285750" algn="l">
              <a:spcAft>
                <a:spcPts val="600"/>
              </a:spcAft>
              <a:buClr>
                <a:schemeClr val="accent6"/>
              </a:buClr>
              <a:buFont typeface="Courier New" panose="02070309020205020404" pitchFamily="49" charset="0"/>
              <a:buChar char="o"/>
            </a:pPr>
            <a:r>
              <a:rPr lang="en-US" sz="1600">
                <a:solidFill>
                  <a:schemeClr val="bg1"/>
                </a:solidFill>
              </a:rPr>
              <a:t>Add dexamethasone 10 mg IV Q6H if hypotension persists</a:t>
            </a:r>
            <a:endParaRPr lang="en-US" sz="1600">
              <a:solidFill>
                <a:schemeClr val="bg1"/>
              </a:solidFill>
              <a:effectLst/>
              <a:latin typeface="Lato" panose="020F0502020204030203" pitchFamily="34" charset="0"/>
              <a:ea typeface="Lato" panose="020F0502020204030203" pitchFamily="34" charset="0"/>
              <a:cs typeface="Lato" panose="020F0502020204030203" pitchFamily="34" charset="0"/>
            </a:endParaRPr>
          </a:p>
          <a:p>
            <a:pPr marL="406400" indent="-285750" algn="l">
              <a:spcAft>
                <a:spcPts val="600"/>
              </a:spcAft>
              <a:buClr>
                <a:schemeClr val="accent6"/>
              </a:buClr>
              <a:buFont typeface="Arial" panose="020B0604020202020204" pitchFamily="34" charset="0"/>
              <a:buChar char="•"/>
            </a:pPr>
            <a:r>
              <a:rPr lang="en-US" sz="1600">
                <a:effectLst/>
                <a:latin typeface="Lato" panose="020F0502020204030203" pitchFamily="34" charset="0"/>
                <a:ea typeface="Lato" panose="020F0502020204030203" pitchFamily="34" charset="0"/>
                <a:cs typeface="Lato" panose="020F0502020204030203" pitchFamily="34" charset="0"/>
              </a:rPr>
              <a:t>Grade 3: Admission to ICU</a:t>
            </a:r>
          </a:p>
          <a:p>
            <a:pPr marL="863600" lvl="1" indent="-285750" algn="l">
              <a:spcAft>
                <a:spcPts val="600"/>
              </a:spcAft>
              <a:buClr>
                <a:schemeClr val="accent6"/>
              </a:buClr>
              <a:buFont typeface="Courier New" panose="02070309020205020404" pitchFamily="49" charset="0"/>
              <a:buChar char="o"/>
            </a:pPr>
            <a:r>
              <a:rPr lang="en-US" sz="1600">
                <a:solidFill>
                  <a:schemeClr val="bg1"/>
                </a:solidFill>
                <a:effectLst/>
                <a:latin typeface="Lato" panose="020F0502020204030203" pitchFamily="34" charset="0"/>
                <a:ea typeface="Lato" panose="020F0502020204030203" pitchFamily="34" charset="0"/>
                <a:cs typeface="Lato" panose="020F0502020204030203" pitchFamily="34" charset="0"/>
              </a:rPr>
              <a:t>Administer tocilizumab and </a:t>
            </a:r>
            <a:r>
              <a:rPr lang="en-US" sz="1600">
                <a:solidFill>
                  <a:schemeClr val="bg1"/>
                </a:solidFill>
              </a:rPr>
              <a:t>dexamethasone 10 mg IV Q6H</a:t>
            </a:r>
            <a:endParaRPr lang="en-US" sz="1600">
              <a:solidFill>
                <a:schemeClr val="bg1"/>
              </a:solidFill>
              <a:effectLst/>
              <a:latin typeface="Lato" panose="020F0502020204030203" pitchFamily="34" charset="0"/>
              <a:ea typeface="Lato" panose="020F0502020204030203" pitchFamily="34" charset="0"/>
              <a:cs typeface="Lato" panose="020F0502020204030203" pitchFamily="34" charset="0"/>
            </a:endParaRPr>
          </a:p>
          <a:p>
            <a:pPr marL="863600" lvl="1" indent="-285750" algn="l">
              <a:spcAft>
                <a:spcPts val="600"/>
              </a:spcAft>
              <a:buClr>
                <a:schemeClr val="accent6"/>
              </a:buClr>
              <a:buFont typeface="Courier New" panose="02070309020205020404" pitchFamily="49" charset="0"/>
              <a:buChar char="o"/>
            </a:pPr>
            <a:r>
              <a:rPr lang="en-US" sz="1600">
                <a:solidFill>
                  <a:schemeClr val="bg1"/>
                </a:solidFill>
                <a:effectLst/>
                <a:latin typeface="Lato" panose="020F0502020204030203" pitchFamily="34" charset="0"/>
                <a:ea typeface="Lato" panose="020F0502020204030203" pitchFamily="34" charset="0"/>
                <a:cs typeface="Lato" panose="020F0502020204030203" pitchFamily="34" charset="0"/>
              </a:rPr>
              <a:t>If refractory, increase dexamethasone to 20 mg </a:t>
            </a:r>
            <a:r>
              <a:rPr lang="en-US" sz="1600">
                <a:solidFill>
                  <a:schemeClr val="bg1"/>
                </a:solidFill>
              </a:rPr>
              <a:t>IV Q6H</a:t>
            </a:r>
            <a:r>
              <a:rPr lang="en-US" sz="1600">
                <a:solidFill>
                  <a:schemeClr val="bg1"/>
                </a:solidFill>
                <a:effectLst/>
                <a:latin typeface="Lato" panose="020F0502020204030203" pitchFamily="34" charset="0"/>
                <a:ea typeface="Lato" panose="020F0502020204030203" pitchFamily="34" charset="0"/>
                <a:cs typeface="Lato" panose="020F0502020204030203" pitchFamily="34" charset="0"/>
              </a:rPr>
              <a:t> </a:t>
            </a:r>
          </a:p>
          <a:p>
            <a:pPr marL="863600" lvl="1" indent="-285750" algn="l">
              <a:spcAft>
                <a:spcPts val="600"/>
              </a:spcAft>
              <a:buClr>
                <a:schemeClr val="accent6"/>
              </a:buClr>
              <a:buFont typeface="Courier New" panose="02070309020205020404" pitchFamily="49" charset="0"/>
              <a:buChar char="o"/>
            </a:pPr>
            <a:r>
              <a:rPr lang="en-US" sz="1600">
                <a:solidFill>
                  <a:schemeClr val="bg1"/>
                </a:solidFill>
                <a:effectLst/>
                <a:latin typeface="Lato" panose="020F0502020204030203" pitchFamily="34" charset="0"/>
                <a:ea typeface="Lato" panose="020F0502020204030203" pitchFamily="34" charset="0"/>
                <a:cs typeface="Lato" panose="020F0502020204030203" pitchFamily="34" charset="0"/>
              </a:rPr>
              <a:t>If unresponsive, add anakinra 2 mg/kg daily for 3–5 days</a:t>
            </a:r>
          </a:p>
          <a:p>
            <a:pPr marL="406400" indent="-285750" algn="l">
              <a:spcAft>
                <a:spcPts val="600"/>
              </a:spcAft>
              <a:buClr>
                <a:schemeClr val="accent6"/>
              </a:buClr>
              <a:buFont typeface="Arial" panose="020B0604020202020204" pitchFamily="34" charset="0"/>
              <a:buChar char="•"/>
            </a:pPr>
            <a:r>
              <a:rPr lang="en-US" sz="1600">
                <a:effectLst/>
                <a:latin typeface="Lato" panose="020F0502020204030203" pitchFamily="34" charset="0"/>
                <a:ea typeface="Lato" panose="020F0502020204030203" pitchFamily="34" charset="0"/>
                <a:cs typeface="Lato" panose="020F0502020204030203" pitchFamily="34" charset="0"/>
              </a:rPr>
              <a:t>Grade 4: Admission to ICU</a:t>
            </a:r>
          </a:p>
          <a:p>
            <a:pPr marL="863600" lvl="1" indent="-285750" algn="l">
              <a:spcAft>
                <a:spcPts val="600"/>
              </a:spcAft>
              <a:buClr>
                <a:schemeClr val="accent6"/>
              </a:buClr>
              <a:buFont typeface="Courier New" panose="02070309020205020404" pitchFamily="49" charset="0"/>
              <a:buChar char="o"/>
            </a:pPr>
            <a:r>
              <a:rPr lang="en-US" sz="1600">
                <a:solidFill>
                  <a:schemeClr val="bg1"/>
                </a:solidFill>
                <a:effectLst/>
                <a:latin typeface="Lato" panose="020F0502020204030203" pitchFamily="34" charset="0"/>
                <a:ea typeface="Lato" panose="020F0502020204030203" pitchFamily="34" charset="0"/>
                <a:cs typeface="Lato" panose="020F0502020204030203" pitchFamily="34" charset="0"/>
              </a:rPr>
              <a:t>Administer tocilizumab and high-dose methylprednisolone 1 g/day IV</a:t>
            </a:r>
          </a:p>
          <a:p>
            <a:pPr marL="863600" lvl="1" indent="-285750" algn="l">
              <a:spcAft>
                <a:spcPts val="600"/>
              </a:spcAft>
              <a:buClr>
                <a:schemeClr val="accent6"/>
              </a:buClr>
              <a:buFont typeface="Courier New" panose="02070309020205020404" pitchFamily="49" charset="0"/>
              <a:buChar char="o"/>
            </a:pPr>
            <a:r>
              <a:rPr lang="en-US" sz="1600">
                <a:solidFill>
                  <a:schemeClr val="bg1"/>
                </a:solidFill>
                <a:effectLst/>
                <a:latin typeface="Lato" panose="020F0502020204030203" pitchFamily="34" charset="0"/>
                <a:ea typeface="Lato" panose="020F0502020204030203" pitchFamily="34" charset="0"/>
                <a:cs typeface="Lato" panose="020F0502020204030203" pitchFamily="34" charset="0"/>
              </a:rPr>
              <a:t>If unresponsive, add anakinra 2 mg/kg daily for 3–5 days</a:t>
            </a:r>
          </a:p>
          <a:p>
            <a:pPr marL="863600" lvl="1" indent="-285750" algn="l">
              <a:spcAft>
                <a:spcPts val="600"/>
              </a:spcAft>
              <a:buClr>
                <a:schemeClr val="accent6"/>
              </a:buClr>
              <a:buFont typeface="Courier New" panose="02070309020205020404" pitchFamily="49" charset="0"/>
              <a:buChar char="o"/>
            </a:pPr>
            <a:r>
              <a:rPr lang="en-US" sz="1600">
                <a:solidFill>
                  <a:schemeClr val="bg1"/>
                </a:solidFill>
                <a:latin typeface="Lato" panose="020F0502020204030203" pitchFamily="34" charset="0"/>
                <a:ea typeface="Lato" panose="020F0502020204030203" pitchFamily="34" charset="0"/>
                <a:cs typeface="Lato" panose="020F0502020204030203" pitchFamily="34" charset="0"/>
              </a:rPr>
              <a:t>If unresponsive, consider anti-TNF-</a:t>
            </a:r>
            <a:r>
              <a:rPr lang="el-GR" sz="1600">
                <a:solidFill>
                  <a:schemeClr val="bg1"/>
                </a:solidFill>
                <a:latin typeface="Lato" panose="020F0502020204030203" pitchFamily="34" charset="0"/>
                <a:ea typeface="Lato" panose="020F0502020204030203" pitchFamily="34" charset="0"/>
                <a:cs typeface="Lato" panose="020F0502020204030203" pitchFamily="34" charset="0"/>
              </a:rPr>
              <a:t>α</a:t>
            </a:r>
            <a:r>
              <a:rPr lang="en-US" sz="1600">
                <a:solidFill>
                  <a:schemeClr val="bg1"/>
                </a:solidFill>
                <a:latin typeface="Lato" panose="020F0502020204030203" pitchFamily="34" charset="0"/>
                <a:ea typeface="Lato" panose="020F0502020204030203" pitchFamily="34" charset="0"/>
                <a:cs typeface="Lato" panose="020F0502020204030203" pitchFamily="34" charset="0"/>
              </a:rPr>
              <a:t> agents</a:t>
            </a:r>
            <a:endParaRPr lang="en-US" sz="1600"/>
          </a:p>
          <a:p>
            <a:pPr marL="406400" indent="-285750" algn="l">
              <a:spcAft>
                <a:spcPts val="600"/>
              </a:spcAft>
              <a:buClr>
                <a:schemeClr val="accent6"/>
              </a:buClr>
              <a:buFont typeface="Arial" panose="020B0604020202020204" pitchFamily="34" charset="0"/>
              <a:buChar char="•"/>
            </a:pPr>
            <a:endParaRPr lang="en-US" sz="16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extBox 5">
            <a:extLst>
              <a:ext uri="{FF2B5EF4-FFF2-40B4-BE49-F238E27FC236}">
                <a16:creationId xmlns:a16="http://schemas.microsoft.com/office/drawing/2014/main" id="{A4419056-65B9-46BA-0120-D12B1AB3D754}"/>
              </a:ext>
            </a:extLst>
          </p:cNvPr>
          <p:cNvSpPr txBox="1"/>
          <p:nvPr/>
        </p:nvSpPr>
        <p:spPr>
          <a:xfrm>
            <a:off x="0" y="0"/>
            <a:ext cx="9143999" cy="1015663"/>
          </a:xfrm>
          <a:prstGeom prst="rect">
            <a:avLst/>
          </a:prstGeom>
          <a:noFill/>
        </p:spPr>
        <p:txBody>
          <a:bodyPr wrap="square">
            <a:spAutoFit/>
          </a:bodyPr>
          <a:lstStyle/>
          <a:p>
            <a:pPr algn="ctr"/>
            <a:r>
              <a:rPr kumimoji="0" lang="en-US" sz="6000" b="1" i="0" u="none" strike="noStrike" kern="0" cap="none" spc="0" normalizeH="0" baseline="0" noProof="0">
                <a:ln>
                  <a:noFill/>
                </a:ln>
                <a:solidFill>
                  <a:srgbClr val="FFD966"/>
                </a:solidFill>
                <a:effectLst/>
                <a:uLnTx/>
                <a:uFillTx/>
                <a:latin typeface="Bebas Neue"/>
                <a:sym typeface="Bebas Neue"/>
              </a:rPr>
              <a:t>CRS </a:t>
            </a:r>
            <a:r>
              <a:rPr kumimoji="0" lang="en-US" sz="6000" b="1" i="0" u="none" strike="noStrike" kern="0" cap="none" spc="0" normalizeH="0" baseline="0" noProof="0">
                <a:ln>
                  <a:noFill/>
                </a:ln>
                <a:solidFill>
                  <a:srgbClr val="FFFFFF"/>
                </a:solidFill>
                <a:effectLst/>
                <a:uLnTx/>
                <a:uFillTx/>
                <a:latin typeface="Bebas Neue"/>
                <a:sym typeface="Bebas Neue"/>
              </a:rPr>
              <a:t>Treatment</a:t>
            </a:r>
            <a:endParaRPr lang="en-US"/>
          </a:p>
        </p:txBody>
      </p:sp>
      <p:sp>
        <p:nvSpPr>
          <p:cNvPr id="4" name="TextBox 3">
            <a:extLst>
              <a:ext uri="{FF2B5EF4-FFF2-40B4-BE49-F238E27FC236}">
                <a16:creationId xmlns:a16="http://schemas.microsoft.com/office/drawing/2014/main" id="{E32C0D76-F6F9-8904-07C3-DEF0FD1D9BB4}"/>
              </a:ext>
            </a:extLst>
          </p:cNvPr>
          <p:cNvSpPr txBox="1"/>
          <p:nvPr/>
        </p:nvSpPr>
        <p:spPr>
          <a:xfrm>
            <a:off x="5856514" y="4686684"/>
            <a:ext cx="3287486" cy="584775"/>
          </a:xfrm>
          <a:prstGeom prst="rect">
            <a:avLst/>
          </a:prstGeom>
          <a:noFill/>
        </p:spPr>
        <p:txBody>
          <a:bodyPr wrap="square" rtlCol="0">
            <a:spAutoFit/>
          </a:bodyPr>
          <a:lstStyle/>
          <a:p>
            <a:pPr marR="0" lvl="0" algn="r" defTabSz="914400" rtl="0" eaLnBrk="1" fontAlgn="auto" latinLnBrk="0" hangingPunct="1">
              <a:lnSpc>
                <a:spcPct val="100000"/>
              </a:lnSpc>
              <a:spcBef>
                <a:spcPts val="0"/>
              </a:spcBef>
              <a:spcAft>
                <a:spcPts val="0"/>
              </a:spcAft>
              <a:buClr>
                <a:srgbClr val="FFD966"/>
              </a:buClr>
              <a:buSzPct val="100000"/>
              <a:tabLst>
                <a:tab pos="457200" algn="l"/>
              </a:tabLst>
              <a:defRPr/>
            </a:pPr>
            <a:r>
              <a:rPr kumimoji="0" lang="en-US" sz="800" b="0" i="0" u="none" strike="noStrike" kern="100" cap="none" spc="0"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sym typeface="Lato"/>
              </a:rPr>
              <a:t>Shimabukuro-</a:t>
            </a:r>
            <a:r>
              <a:rPr kumimoji="0" lang="en-US" sz="800" b="0" i="0" u="none" strike="noStrike" kern="100" cap="none" spc="0" normalizeH="0" baseline="0" noProof="0" err="1">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sym typeface="Lato"/>
              </a:rPr>
              <a:t>Vornhagen</a:t>
            </a:r>
            <a:r>
              <a:rPr kumimoji="0" lang="en-US" sz="800" b="0" i="0" u="none" strike="noStrike" kern="100" cap="none" spc="0"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sym typeface="Lato"/>
              </a:rPr>
              <a:t> A, et al. </a:t>
            </a:r>
            <a:r>
              <a:rPr kumimoji="0" lang="en-US" sz="800" b="0" i="1" u="none" strike="noStrike" kern="100" cap="none" spc="0"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sym typeface="Lato"/>
              </a:rPr>
              <a:t>J </a:t>
            </a:r>
            <a:r>
              <a:rPr kumimoji="0" lang="en-US" sz="800" b="0" i="1" u="none" strike="noStrike" kern="100" cap="none" spc="0" normalizeH="0" baseline="0" noProof="0" err="1">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sym typeface="Lato"/>
              </a:rPr>
              <a:t>Immunother</a:t>
            </a:r>
            <a:r>
              <a:rPr kumimoji="0" lang="en-US" sz="800" b="0" i="1" u="none" strike="noStrike" kern="100" cap="none" spc="0"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sym typeface="Lato"/>
              </a:rPr>
              <a:t> Cancer. </a:t>
            </a:r>
            <a:r>
              <a:rPr kumimoji="0" lang="en-US" sz="800" b="0" u="none" strike="noStrike" kern="100" cap="none" spc="0"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sym typeface="Lato"/>
              </a:rPr>
              <a:t>2018;6(1</a:t>
            </a:r>
            <a:r>
              <a:rPr kumimoji="0" lang="en-US" sz="800" b="0" i="0" u="none" strike="noStrike" kern="100" cap="none" spc="0"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sym typeface="Lato"/>
              </a:rPr>
              <a:t>):56. </a:t>
            </a:r>
          </a:p>
          <a:p>
            <a:pPr marR="0" lvl="0" algn="r" defTabSz="914400" rtl="0" eaLnBrk="1" fontAlgn="auto" latinLnBrk="0" hangingPunct="1">
              <a:lnSpc>
                <a:spcPct val="100000"/>
              </a:lnSpc>
              <a:spcBef>
                <a:spcPts val="0"/>
              </a:spcBef>
              <a:spcAft>
                <a:spcPts val="0"/>
              </a:spcAft>
              <a:buClr>
                <a:srgbClr val="FFD966"/>
              </a:buClr>
              <a:buSzPct val="100000"/>
              <a:tabLst>
                <a:tab pos="457200" algn="l"/>
              </a:tabLst>
              <a:defRPr/>
            </a:pPr>
            <a:r>
              <a:rPr kumimoji="0" lang="en-US" sz="800" b="0" i="0" u="none" strike="noStrike" kern="100" cap="none" spc="0" normalizeH="0" baseline="0" noProof="0">
                <a:ln>
                  <a:noFill/>
                </a:ln>
                <a:solidFill>
                  <a:srgbClr val="FFFFFF"/>
                </a:solidFill>
                <a:effectLst/>
                <a:uLnTx/>
                <a:uFillTx/>
                <a:latin typeface="Lato"/>
                <a:ea typeface="Lato"/>
                <a:cs typeface="Lato"/>
                <a:sym typeface="Lato"/>
              </a:rPr>
              <a:t>Cytokine release syndrome (CRS). In: UpToDate [database online]. </a:t>
            </a:r>
          </a:p>
          <a:p>
            <a:pPr marR="0" lvl="0" algn="r" defTabSz="914400" rtl="0" eaLnBrk="1" fontAlgn="auto" latinLnBrk="0" hangingPunct="1">
              <a:lnSpc>
                <a:spcPct val="100000"/>
              </a:lnSpc>
              <a:spcBef>
                <a:spcPts val="0"/>
              </a:spcBef>
              <a:spcAft>
                <a:spcPts val="0"/>
              </a:spcAft>
              <a:buClr>
                <a:srgbClr val="FFD966"/>
              </a:buClr>
              <a:buSzPct val="100000"/>
              <a:tabLst>
                <a:tab pos="457200" algn="l"/>
              </a:tabLst>
              <a:defRPr/>
            </a:pPr>
            <a:r>
              <a:rPr kumimoji="0" lang="en-US" sz="800" b="0" i="0" u="none" strike="noStrike" kern="0" cap="none" spc="0" normalizeH="0" baseline="0" noProof="0">
                <a:ln>
                  <a:noFill/>
                </a:ln>
                <a:solidFill>
                  <a:srgbClr val="FFFFFF"/>
                </a:solidFill>
                <a:effectLst/>
                <a:uLnTx/>
                <a:uFillTx/>
                <a:latin typeface="Lato"/>
                <a:ea typeface="Lato"/>
                <a:cs typeface="Lato"/>
                <a:sym typeface="Lato"/>
              </a:rPr>
              <a:t>Lee DW, et al. </a:t>
            </a:r>
            <a:r>
              <a:rPr kumimoji="0" lang="en-US" sz="800" b="0" i="1" u="none" strike="noStrike" kern="0" cap="none" spc="0" normalizeH="0" baseline="0" noProof="0">
                <a:ln>
                  <a:noFill/>
                </a:ln>
                <a:solidFill>
                  <a:srgbClr val="FFFFFF"/>
                </a:solidFill>
                <a:effectLst/>
                <a:uLnTx/>
                <a:uFillTx/>
                <a:latin typeface="Lato"/>
                <a:ea typeface="Lato"/>
                <a:cs typeface="Lato"/>
                <a:sym typeface="Lato"/>
              </a:rPr>
              <a:t>Biol Blood Marrow Transplant</a:t>
            </a:r>
            <a:r>
              <a:rPr kumimoji="0" lang="en-US" sz="800" b="0" i="0" u="none" strike="noStrike" kern="0" cap="none" spc="0" normalizeH="0" baseline="0" noProof="0">
                <a:ln>
                  <a:noFill/>
                </a:ln>
                <a:solidFill>
                  <a:srgbClr val="FFFFFF"/>
                </a:solidFill>
                <a:effectLst/>
                <a:uLnTx/>
                <a:uFillTx/>
                <a:latin typeface="Lato"/>
                <a:ea typeface="Lato"/>
                <a:cs typeface="Lato"/>
                <a:sym typeface="Lato"/>
              </a:rPr>
              <a:t>. 2019;25(4):625-638. </a:t>
            </a:r>
            <a:endParaRPr kumimoji="0" lang="en-US" sz="800" b="0" i="0" u="none" strike="noStrike" kern="100" cap="none" spc="0" normalizeH="0" baseline="0" noProof="0">
              <a:ln>
                <a:noFill/>
              </a:ln>
              <a:solidFill>
                <a:srgbClr val="FFFFFF"/>
              </a:solidFill>
              <a:effectLst/>
              <a:uLnTx/>
              <a:uFillTx/>
              <a:latin typeface="Lato"/>
              <a:ea typeface="Lato"/>
              <a:cs typeface="Lato"/>
              <a:sym typeface="Lato"/>
            </a:endParaRPr>
          </a:p>
          <a:p>
            <a:pPr lvl="0" algn="r">
              <a:buClr>
                <a:schemeClr val="accent6"/>
              </a:buClr>
              <a:buSzPct val="100000"/>
              <a:tabLst>
                <a:tab pos="457200" algn="l"/>
              </a:tabLst>
            </a:pPr>
            <a:r>
              <a:rPr lang="en-US" sz="800">
                <a:solidFill>
                  <a:schemeClr val="bg1"/>
                </a:solidFill>
                <a:latin typeface="Lato" panose="020F0502020204030203" pitchFamily="34" charset="0"/>
                <a:ea typeface="Lato" panose="020F0502020204030203" pitchFamily="34" charset="0"/>
                <a:cs typeface="Lato" panose="020F0502020204030203" pitchFamily="34" charset="0"/>
              </a:rPr>
              <a:t> </a:t>
            </a:r>
          </a:p>
        </p:txBody>
      </p:sp>
    </p:spTree>
    <p:extLst>
      <p:ext uri="{BB962C8B-B14F-4D97-AF65-F5344CB8AC3E}">
        <p14:creationId xmlns:p14="http://schemas.microsoft.com/office/powerpoint/2010/main" val="4563044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0"/>
        <p:cNvGrpSpPr/>
        <p:nvPr/>
      </p:nvGrpSpPr>
      <p:grpSpPr>
        <a:xfrm>
          <a:off x="0" y="0"/>
          <a:ext cx="0" cy="0"/>
          <a:chOff x="0" y="0"/>
          <a:chExt cx="0" cy="0"/>
        </a:xfrm>
      </p:grpSpPr>
      <p:sp>
        <p:nvSpPr>
          <p:cNvPr id="3" name="Google Shape;228;p48">
            <a:extLst>
              <a:ext uri="{FF2B5EF4-FFF2-40B4-BE49-F238E27FC236}">
                <a16:creationId xmlns:a16="http://schemas.microsoft.com/office/drawing/2014/main" id="{13C86A29-8115-E2CB-B438-D1AFC890748E}"/>
              </a:ext>
            </a:extLst>
          </p:cNvPr>
          <p:cNvSpPr txBox="1">
            <a:spLocks noGrp="1"/>
          </p:cNvSpPr>
          <p:nvPr>
            <p:ph type="title"/>
          </p:nvPr>
        </p:nvSpPr>
        <p:spPr>
          <a:xfrm>
            <a:off x="0" y="42421"/>
            <a:ext cx="9144000" cy="936805"/>
          </a:xfrm>
          <a:prstGeom prst="rect">
            <a:avLst/>
          </a:prstGeom>
        </p:spPr>
        <p:txBody>
          <a:bodyPr spcFirstLastPara="1" wrap="square" lIns="91425" tIns="91425" rIns="91425" bIns="91425" anchor="t" anchorCtr="0">
            <a:noAutofit/>
          </a:bodyPr>
          <a:lstStyle/>
          <a:p>
            <a:r>
              <a:rPr lang="en-US" sz="4400">
                <a:solidFill>
                  <a:schemeClr val="accent6"/>
                </a:solidFill>
              </a:rPr>
              <a:t>Immune effector cell-associated neurotoxicity syndrome</a:t>
            </a:r>
            <a:r>
              <a:rPr lang="en-US" sz="4400"/>
              <a:t> (ICANS)</a:t>
            </a:r>
          </a:p>
        </p:txBody>
      </p:sp>
      <p:sp>
        <p:nvSpPr>
          <p:cNvPr id="4" name="Google Shape;199;p45">
            <a:extLst>
              <a:ext uri="{FF2B5EF4-FFF2-40B4-BE49-F238E27FC236}">
                <a16:creationId xmlns:a16="http://schemas.microsoft.com/office/drawing/2014/main" id="{E0FAD08C-3E68-87A4-C4F2-8FFB598D1AE8}"/>
              </a:ext>
            </a:extLst>
          </p:cNvPr>
          <p:cNvSpPr txBox="1">
            <a:spLocks/>
          </p:cNvSpPr>
          <p:nvPr/>
        </p:nvSpPr>
        <p:spPr>
          <a:xfrm>
            <a:off x="637582" y="1248731"/>
            <a:ext cx="7868685" cy="36807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1400" b="0" i="0" u="none" strike="noStrike" cap="none">
                <a:solidFill>
                  <a:schemeClr val="lt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algn="l">
              <a:spcAft>
                <a:spcPts val="600"/>
              </a:spcAft>
            </a:pPr>
            <a:r>
              <a:rPr lang="en-US" sz="1800" b="1">
                <a:solidFill>
                  <a:schemeClr val="accent6"/>
                </a:solidFill>
                <a:latin typeface="Lato" panose="020F0502020204030203" pitchFamily="34" charset="0"/>
                <a:ea typeface="Lato" panose="020F0502020204030203" pitchFamily="34" charset="0"/>
                <a:cs typeface="Lato" panose="020F0502020204030203" pitchFamily="34" charset="0"/>
              </a:rPr>
              <a:t>Pathophysiology</a:t>
            </a:r>
          </a:p>
          <a:p>
            <a:pPr marL="406400" lvl="0" indent="-285750" algn="l">
              <a:spcAft>
                <a:spcPts val="600"/>
              </a:spcAft>
              <a:buClr>
                <a:schemeClr val="accent6"/>
              </a:buClr>
              <a:buFont typeface="Arial" panose="020B0604020202020204" pitchFamily="34" charset="0"/>
              <a:buChar char="•"/>
            </a:pPr>
            <a:r>
              <a:rPr lang="en-US" sz="1800">
                <a:effectLst/>
                <a:latin typeface="Lato" panose="020F0502020204030203" pitchFamily="34" charset="0"/>
                <a:ea typeface="Lato" panose="020F0502020204030203" pitchFamily="34" charset="0"/>
                <a:cs typeface="Lato" panose="020F0502020204030203" pitchFamily="34" charset="0"/>
              </a:rPr>
              <a:t>ICANS is believed to be caused by an inflammatory response that affects the blood-brain barrier (BBB), leading to the leakage of cytokines and immune cells into the CNS resulting in neurotoxicity.</a:t>
            </a:r>
          </a:p>
          <a:p>
            <a:pPr algn="l">
              <a:spcAft>
                <a:spcPts val="600"/>
              </a:spcAft>
            </a:pPr>
            <a:r>
              <a:rPr lang="en-US" sz="1800" b="1">
                <a:solidFill>
                  <a:schemeClr val="accent6"/>
                </a:solidFill>
                <a:latin typeface="Lato" panose="020F0502020204030203" pitchFamily="34" charset="0"/>
                <a:ea typeface="Lato" panose="020F0502020204030203" pitchFamily="34" charset="0"/>
                <a:cs typeface="Lato" panose="020F0502020204030203" pitchFamily="34" charset="0"/>
              </a:rPr>
              <a:t>Signs and Symptoms:</a:t>
            </a:r>
            <a:endParaRPr lang="en-US" sz="1800" b="1">
              <a:solidFill>
                <a:schemeClr val="bg1"/>
              </a:solidFill>
              <a:latin typeface="Lato" panose="020F0502020204030203" pitchFamily="34" charset="0"/>
              <a:ea typeface="Lato" panose="020F0502020204030203" pitchFamily="34" charset="0"/>
              <a:cs typeface="Lato" panose="020F0502020204030203" pitchFamily="34" charset="0"/>
            </a:endParaRPr>
          </a:p>
        </p:txBody>
      </p:sp>
      <p:graphicFrame>
        <p:nvGraphicFramePr>
          <p:cNvPr id="2" name="Table 1">
            <a:extLst>
              <a:ext uri="{FF2B5EF4-FFF2-40B4-BE49-F238E27FC236}">
                <a16:creationId xmlns:a16="http://schemas.microsoft.com/office/drawing/2014/main" id="{463F293B-067F-0FF0-55D6-7B0A118C3014}"/>
              </a:ext>
            </a:extLst>
          </p:cNvPr>
          <p:cNvGraphicFramePr>
            <a:graphicFrameLocks noGrp="1"/>
          </p:cNvGraphicFramePr>
          <p:nvPr>
            <p:extLst>
              <p:ext uri="{D42A27DB-BD31-4B8C-83A1-F6EECF244321}">
                <p14:modId xmlns:p14="http://schemas.microsoft.com/office/powerpoint/2010/main" val="4137664972"/>
              </p:ext>
            </p:extLst>
          </p:nvPr>
        </p:nvGraphicFramePr>
        <p:xfrm>
          <a:off x="726675" y="2960220"/>
          <a:ext cx="7868684" cy="1783080"/>
        </p:xfrm>
        <a:graphic>
          <a:graphicData uri="http://schemas.openxmlformats.org/drawingml/2006/table">
            <a:tbl>
              <a:tblPr firstRow="1" bandRow="1">
                <a:tableStyleId>{62668B7E-37AE-47E6-983D-1CF6503A6877}</a:tableStyleId>
              </a:tblPr>
              <a:tblGrid>
                <a:gridCol w="3701890">
                  <a:extLst>
                    <a:ext uri="{9D8B030D-6E8A-4147-A177-3AD203B41FA5}">
                      <a16:colId xmlns:a16="http://schemas.microsoft.com/office/drawing/2014/main" val="3078694831"/>
                    </a:ext>
                  </a:extLst>
                </a:gridCol>
                <a:gridCol w="4166794">
                  <a:extLst>
                    <a:ext uri="{9D8B030D-6E8A-4147-A177-3AD203B41FA5}">
                      <a16:colId xmlns:a16="http://schemas.microsoft.com/office/drawing/2014/main" val="2218446840"/>
                    </a:ext>
                  </a:extLst>
                </a:gridCol>
              </a:tblGrid>
              <a:tr h="370840">
                <a:tc>
                  <a:txBody>
                    <a:bodyPr/>
                    <a:lstStyle/>
                    <a:p>
                      <a:pPr marL="406400" marR="0" lvl="0" indent="-285750" algn="l" rtl="0">
                        <a:lnSpc>
                          <a:spcPct val="100000"/>
                        </a:lnSpc>
                        <a:spcBef>
                          <a:spcPts val="0"/>
                        </a:spcBef>
                        <a:spcAft>
                          <a:spcPts val="600"/>
                        </a:spcAft>
                        <a:buClr>
                          <a:schemeClr val="accent6"/>
                        </a:buClr>
                        <a:buSzPts val="1400"/>
                        <a:buFont typeface="Arial" panose="020B0604020202020204" pitchFamily="34" charset="0"/>
                        <a:buChar char="•"/>
                      </a:pPr>
                      <a:r>
                        <a:rPr lang="en-US" sz="1600" b="0" i="0" u="none" strike="noStrike" cap="none">
                          <a:solidFill>
                            <a:schemeClr val="lt1"/>
                          </a:solidFill>
                          <a:effectLst/>
                          <a:latin typeface="Lato" panose="020F0502020204030203" pitchFamily="34" charset="0"/>
                          <a:ea typeface="Lato" panose="020F0502020204030203" pitchFamily="34" charset="0"/>
                          <a:cs typeface="Lato" panose="020F0502020204030203" pitchFamily="34" charset="0"/>
                          <a:sym typeface="Lato"/>
                        </a:rPr>
                        <a:t>Encephalopathy with confusion and behavioral changes</a:t>
                      </a:r>
                    </a:p>
                    <a:p>
                      <a:pPr marL="406400" marR="0" lvl="0" indent="-285750" algn="l" rtl="0">
                        <a:lnSpc>
                          <a:spcPct val="100000"/>
                        </a:lnSpc>
                        <a:spcBef>
                          <a:spcPts val="0"/>
                        </a:spcBef>
                        <a:spcAft>
                          <a:spcPts val="600"/>
                        </a:spcAft>
                        <a:buClr>
                          <a:schemeClr val="accent6"/>
                        </a:buClr>
                        <a:buSzPts val="1400"/>
                        <a:buFont typeface="Arial" panose="020B0604020202020204" pitchFamily="34" charset="0"/>
                        <a:buChar char="•"/>
                      </a:pPr>
                      <a:r>
                        <a:rPr lang="en-US" sz="1600" b="0" i="0" u="none" strike="noStrike" cap="none">
                          <a:solidFill>
                            <a:schemeClr val="lt1"/>
                          </a:solidFill>
                          <a:effectLst/>
                          <a:latin typeface="Lato" panose="020F0502020204030203" pitchFamily="34" charset="0"/>
                          <a:ea typeface="Lato" panose="020F0502020204030203" pitchFamily="34" charset="0"/>
                          <a:cs typeface="Lato" panose="020F0502020204030203" pitchFamily="34" charset="0"/>
                          <a:sym typeface="Lato"/>
                        </a:rPr>
                        <a:t>Visual and auditory hallucinations</a:t>
                      </a:r>
                    </a:p>
                    <a:p>
                      <a:pPr marL="406400" marR="0" lvl="0" indent="-285750" algn="l" rtl="0">
                        <a:lnSpc>
                          <a:spcPct val="100000"/>
                        </a:lnSpc>
                        <a:spcBef>
                          <a:spcPts val="0"/>
                        </a:spcBef>
                        <a:spcAft>
                          <a:spcPts val="600"/>
                        </a:spcAft>
                        <a:buClr>
                          <a:schemeClr val="accent6"/>
                        </a:buClr>
                        <a:buSzPts val="1400"/>
                        <a:buFont typeface="Arial" panose="020B0604020202020204" pitchFamily="34" charset="0"/>
                        <a:buChar char="•"/>
                      </a:pPr>
                      <a:r>
                        <a:rPr lang="en-US" sz="1600" b="0" i="0" u="none" strike="noStrike" cap="none">
                          <a:solidFill>
                            <a:schemeClr val="lt1"/>
                          </a:solidFill>
                          <a:effectLst/>
                          <a:latin typeface="Lato" panose="020F0502020204030203" pitchFamily="34" charset="0"/>
                          <a:ea typeface="Lato" panose="020F0502020204030203" pitchFamily="34" charset="0"/>
                          <a:cs typeface="Lato" panose="020F0502020204030203" pitchFamily="34" charset="0"/>
                          <a:sym typeface="Lato"/>
                        </a:rPr>
                        <a:t>Language dysfunction, speech alterations, and apraxia</a:t>
                      </a:r>
                    </a:p>
                    <a:p>
                      <a:pPr marL="406400" marR="0" lvl="0" indent="-285750" algn="l" rtl="0">
                        <a:lnSpc>
                          <a:spcPct val="100000"/>
                        </a:lnSpc>
                        <a:spcBef>
                          <a:spcPts val="0"/>
                        </a:spcBef>
                        <a:spcAft>
                          <a:spcPts val="600"/>
                        </a:spcAft>
                        <a:buClr>
                          <a:schemeClr val="accent6"/>
                        </a:buClr>
                        <a:buSzPts val="1400"/>
                        <a:buFont typeface="Arial" panose="020B0604020202020204" pitchFamily="34" charset="0"/>
                        <a:buChar char="•"/>
                      </a:pPr>
                      <a:r>
                        <a:rPr lang="en-US" sz="1600" b="0" i="0" u="none" strike="noStrike" cap="none">
                          <a:solidFill>
                            <a:schemeClr val="lt1"/>
                          </a:solidFill>
                          <a:effectLst/>
                          <a:latin typeface="Lato" panose="020F0502020204030203" pitchFamily="34" charset="0"/>
                          <a:ea typeface="Lato" panose="020F0502020204030203" pitchFamily="34" charset="0"/>
                          <a:cs typeface="Lato" panose="020F0502020204030203" pitchFamily="34" charset="0"/>
                          <a:sym typeface="Lato"/>
                        </a:rPr>
                        <a:t>Headache, fatigue, and tremors</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406400" marR="0" lvl="0" indent="-285750" algn="l" rtl="0">
                        <a:lnSpc>
                          <a:spcPct val="100000"/>
                        </a:lnSpc>
                        <a:spcBef>
                          <a:spcPts val="0"/>
                        </a:spcBef>
                        <a:spcAft>
                          <a:spcPts val="600"/>
                        </a:spcAft>
                        <a:buClr>
                          <a:schemeClr val="accent6"/>
                        </a:buClr>
                        <a:buSzPts val="1400"/>
                        <a:buFont typeface="Arial" panose="020B0604020202020204" pitchFamily="34" charset="0"/>
                        <a:buChar char="•"/>
                      </a:pPr>
                      <a:r>
                        <a:rPr lang="en-US" sz="1600" b="0" i="0" u="none" strike="noStrike" cap="none">
                          <a:solidFill>
                            <a:schemeClr val="lt1"/>
                          </a:solidFill>
                          <a:effectLst/>
                          <a:latin typeface="Lato" panose="020F0502020204030203" pitchFamily="34" charset="0"/>
                          <a:ea typeface="Lato" panose="020F0502020204030203" pitchFamily="34" charset="0"/>
                          <a:cs typeface="Lato" panose="020F0502020204030203" pitchFamily="34" charset="0"/>
                          <a:sym typeface="Arial"/>
                        </a:rPr>
                        <a:t>Dysgraphia and other fine motor impairment</a:t>
                      </a:r>
                    </a:p>
                    <a:p>
                      <a:pPr marL="406400" marR="0" lvl="0" indent="-285750" algn="l" rtl="0">
                        <a:lnSpc>
                          <a:spcPct val="100000"/>
                        </a:lnSpc>
                        <a:spcBef>
                          <a:spcPts val="0"/>
                        </a:spcBef>
                        <a:spcAft>
                          <a:spcPts val="600"/>
                        </a:spcAft>
                        <a:buClr>
                          <a:schemeClr val="accent6"/>
                        </a:buClr>
                        <a:buSzPts val="1400"/>
                        <a:buFont typeface="Arial" panose="020B0604020202020204" pitchFamily="34" charset="0"/>
                        <a:buChar char="•"/>
                      </a:pPr>
                      <a:r>
                        <a:rPr lang="en-US" sz="1600" b="0" i="0" u="none" strike="noStrike" cap="none">
                          <a:solidFill>
                            <a:schemeClr val="lt1"/>
                          </a:solidFill>
                          <a:effectLst/>
                          <a:latin typeface="Lato" panose="020F0502020204030203" pitchFamily="34" charset="0"/>
                          <a:ea typeface="Lato" panose="020F0502020204030203" pitchFamily="34" charset="0"/>
                          <a:cs typeface="Lato" panose="020F0502020204030203" pitchFamily="34" charset="0"/>
                          <a:sym typeface="Arial"/>
                        </a:rPr>
                        <a:t>Clinical or subclinical seizures, including status epilepticus</a:t>
                      </a:r>
                    </a:p>
                    <a:p>
                      <a:pPr marL="406400" marR="0" lvl="0" indent="-285750" algn="l" rtl="0">
                        <a:lnSpc>
                          <a:spcPct val="100000"/>
                        </a:lnSpc>
                        <a:spcBef>
                          <a:spcPts val="0"/>
                        </a:spcBef>
                        <a:spcAft>
                          <a:spcPts val="600"/>
                        </a:spcAft>
                        <a:buClr>
                          <a:schemeClr val="accent6"/>
                        </a:buClr>
                        <a:buSzPts val="1400"/>
                        <a:buFont typeface="Arial" panose="020B0604020202020204" pitchFamily="34" charset="0"/>
                        <a:buChar char="•"/>
                      </a:pPr>
                      <a:r>
                        <a:rPr lang="en-US" sz="1600" b="0" i="0" u="none" strike="noStrike" cap="none">
                          <a:solidFill>
                            <a:schemeClr val="lt1"/>
                          </a:solidFill>
                          <a:effectLst/>
                          <a:latin typeface="Lato" panose="020F0502020204030203" pitchFamily="34" charset="0"/>
                          <a:ea typeface="Lato" panose="020F0502020204030203" pitchFamily="34" charset="0"/>
                          <a:cs typeface="Lato" panose="020F0502020204030203" pitchFamily="34" charset="0"/>
                          <a:sym typeface="Arial"/>
                        </a:rPr>
                        <a:t>Cerebral edema with coma</a:t>
                      </a:r>
                    </a:p>
                    <a:p>
                      <a:pPr marL="406400" marR="0" lvl="0" indent="-285750" algn="l" rtl="0">
                        <a:lnSpc>
                          <a:spcPct val="100000"/>
                        </a:lnSpc>
                        <a:spcBef>
                          <a:spcPts val="0"/>
                        </a:spcBef>
                        <a:spcAft>
                          <a:spcPts val="600"/>
                        </a:spcAft>
                        <a:buClr>
                          <a:schemeClr val="accent6"/>
                        </a:buClr>
                        <a:buSzPts val="1400"/>
                        <a:buFont typeface="Arial" panose="020B0604020202020204" pitchFamily="34" charset="0"/>
                        <a:buChar char="•"/>
                      </a:pPr>
                      <a:r>
                        <a:rPr lang="en-US" sz="1600" b="0" i="0" u="none" strike="noStrike" cap="none">
                          <a:solidFill>
                            <a:schemeClr val="lt1"/>
                          </a:solidFill>
                          <a:effectLst/>
                          <a:latin typeface="Lato" panose="020F0502020204030203" pitchFamily="34" charset="0"/>
                          <a:ea typeface="Lato" panose="020F0502020204030203" pitchFamily="34" charset="0"/>
                          <a:cs typeface="Lato" panose="020F0502020204030203" pitchFamily="34" charset="0"/>
                          <a:sym typeface="Arial"/>
                        </a:rPr>
                        <a:t>Death secondary to cerebral edema</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4034202905"/>
                  </a:ext>
                </a:extLst>
              </a:tr>
            </a:tbl>
          </a:graphicData>
        </a:graphic>
      </p:graphicFrame>
      <p:sp>
        <p:nvSpPr>
          <p:cNvPr id="5" name="TextBox 4">
            <a:extLst>
              <a:ext uri="{FF2B5EF4-FFF2-40B4-BE49-F238E27FC236}">
                <a16:creationId xmlns:a16="http://schemas.microsoft.com/office/drawing/2014/main" id="{ECC77164-C07C-6A76-5092-E79F7EEC87A3}"/>
              </a:ext>
            </a:extLst>
          </p:cNvPr>
          <p:cNvSpPr txBox="1"/>
          <p:nvPr/>
        </p:nvSpPr>
        <p:spPr>
          <a:xfrm>
            <a:off x="4571924" y="4730184"/>
            <a:ext cx="4572000" cy="584775"/>
          </a:xfrm>
          <a:prstGeom prst="rect">
            <a:avLst/>
          </a:prstGeom>
          <a:noFill/>
        </p:spPr>
        <p:txBody>
          <a:bodyPr wrap="square" rtlCol="0">
            <a:spAutoFit/>
          </a:bodyPr>
          <a:lstStyle/>
          <a:p>
            <a:pPr marR="0" lvl="0" algn="r" defTabSz="914400" rtl="0" eaLnBrk="1" fontAlgn="auto" latinLnBrk="0" hangingPunct="1">
              <a:lnSpc>
                <a:spcPct val="100000"/>
              </a:lnSpc>
              <a:spcBef>
                <a:spcPts val="0"/>
              </a:spcBef>
              <a:spcAft>
                <a:spcPts val="0"/>
              </a:spcAft>
              <a:buClr>
                <a:srgbClr val="FFD966"/>
              </a:buClr>
              <a:buSzPct val="100000"/>
              <a:tabLst>
                <a:tab pos="457200" algn="l"/>
              </a:tabLst>
              <a:defRPr/>
            </a:pPr>
            <a:r>
              <a:rPr kumimoji="0" lang="en-US" sz="800" b="0" i="0" u="none" strike="noStrike" kern="100" cap="none" spc="0"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sym typeface="Lato"/>
              </a:rPr>
              <a:t>Shimabukuro-</a:t>
            </a:r>
            <a:r>
              <a:rPr kumimoji="0" lang="en-US" sz="800" b="0" i="0" u="none" strike="noStrike" kern="100" cap="none" spc="0" normalizeH="0" baseline="0" noProof="0" err="1">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sym typeface="Lato"/>
              </a:rPr>
              <a:t>Vornhagen</a:t>
            </a:r>
            <a:r>
              <a:rPr kumimoji="0" lang="en-US" sz="800" b="0" i="0" u="none" strike="noStrike" kern="100" cap="none" spc="0"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sym typeface="Lato"/>
              </a:rPr>
              <a:t> A, et al. </a:t>
            </a:r>
            <a:r>
              <a:rPr kumimoji="0" lang="en-US" sz="800" b="0" i="1" u="none" strike="noStrike" kern="100" cap="none" spc="0"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sym typeface="Lato"/>
              </a:rPr>
              <a:t>J </a:t>
            </a:r>
            <a:r>
              <a:rPr kumimoji="0" lang="en-US" sz="800" b="0" i="1" u="none" strike="noStrike" kern="100" cap="none" spc="0" normalizeH="0" baseline="0" noProof="0" err="1">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sym typeface="Lato"/>
              </a:rPr>
              <a:t>Immunother</a:t>
            </a:r>
            <a:r>
              <a:rPr kumimoji="0" lang="en-US" sz="800" b="0" i="1" u="none" strike="noStrike" kern="100" cap="none" spc="0"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sym typeface="Lato"/>
              </a:rPr>
              <a:t> Cancer. </a:t>
            </a:r>
            <a:r>
              <a:rPr kumimoji="0" lang="en-US" sz="800" b="0" u="none" strike="noStrike" kern="100" cap="none" spc="0"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sym typeface="Lato"/>
              </a:rPr>
              <a:t>2018;6(1</a:t>
            </a:r>
            <a:r>
              <a:rPr kumimoji="0" lang="en-US" sz="800" b="0" i="0" u="none" strike="noStrike" kern="100" cap="none" spc="0"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sym typeface="Lato"/>
              </a:rPr>
              <a:t>):56. </a:t>
            </a:r>
          </a:p>
          <a:p>
            <a:pPr lvl="0" algn="r">
              <a:buClr>
                <a:schemeClr val="accent6"/>
              </a:buClr>
              <a:buSzPct val="100000"/>
              <a:tabLst>
                <a:tab pos="457200" algn="l"/>
              </a:tabLst>
            </a:pPr>
            <a:r>
              <a:rPr lang="en-US" sz="800" kern="100">
                <a:solidFill>
                  <a:schemeClr val="bg1"/>
                </a:solidFill>
                <a:latin typeface="Lato" panose="020F0502020204030203" pitchFamily="34" charset="0"/>
                <a:ea typeface="Lato" panose="020F0502020204030203" pitchFamily="34" charset="0"/>
                <a:cs typeface="Lato" panose="020F0502020204030203" pitchFamily="34" charset="0"/>
              </a:rPr>
              <a:t>Suarez Montero JC, et al. </a:t>
            </a:r>
            <a:r>
              <a:rPr lang="en-US" sz="800" i="1" kern="100">
                <a:solidFill>
                  <a:schemeClr val="bg1"/>
                </a:solidFill>
                <a:latin typeface="Lato" panose="020F0502020204030203" pitchFamily="34" charset="0"/>
                <a:ea typeface="Lato" panose="020F0502020204030203" pitchFamily="34" charset="0"/>
                <a:cs typeface="Lato" panose="020F0502020204030203" pitchFamily="34" charset="0"/>
              </a:rPr>
              <a:t>Med </a:t>
            </a:r>
            <a:r>
              <a:rPr lang="en-US" sz="800" i="1" kern="100" err="1">
                <a:solidFill>
                  <a:schemeClr val="bg1"/>
                </a:solidFill>
                <a:latin typeface="Lato" panose="020F0502020204030203" pitchFamily="34" charset="0"/>
                <a:ea typeface="Lato" panose="020F0502020204030203" pitchFamily="34" charset="0"/>
                <a:cs typeface="Lato" panose="020F0502020204030203" pitchFamily="34" charset="0"/>
              </a:rPr>
              <a:t>Intensiva</a:t>
            </a:r>
            <a:r>
              <a:rPr lang="en-US" sz="800" i="1" kern="100">
                <a:solidFill>
                  <a:schemeClr val="bg1"/>
                </a:solidFill>
                <a:latin typeface="Lato" panose="020F0502020204030203" pitchFamily="34" charset="0"/>
                <a:ea typeface="Lato" panose="020F0502020204030203" pitchFamily="34" charset="0"/>
                <a:cs typeface="Lato" panose="020F0502020204030203" pitchFamily="34" charset="0"/>
              </a:rPr>
              <a:t> (Engl Ed)</a:t>
            </a:r>
            <a:r>
              <a:rPr lang="en-US" sz="800" kern="100">
                <a:solidFill>
                  <a:schemeClr val="bg1"/>
                </a:solidFill>
                <a:latin typeface="Lato" panose="020F0502020204030203" pitchFamily="34" charset="0"/>
                <a:ea typeface="Lato" panose="020F0502020204030203" pitchFamily="34" charset="0"/>
                <a:cs typeface="Lato" panose="020F0502020204030203" pitchFamily="34" charset="0"/>
              </a:rPr>
              <a:t>. 2022;46(4):201-212. </a:t>
            </a:r>
          </a:p>
          <a:p>
            <a:pPr lvl="0" algn="r">
              <a:buClr>
                <a:schemeClr val="accent6"/>
              </a:buClr>
              <a:buSzPct val="100000"/>
              <a:tabLst>
                <a:tab pos="457200" algn="l"/>
              </a:tabLst>
            </a:pPr>
            <a:r>
              <a:rPr lang="en-US" sz="800" kern="100">
                <a:solidFill>
                  <a:schemeClr val="bg1"/>
                </a:solidFill>
                <a:latin typeface="Lato" panose="020F0502020204030203" pitchFamily="34" charset="0"/>
                <a:ea typeface="Lato" panose="020F0502020204030203" pitchFamily="34" charset="0"/>
                <a:cs typeface="Lato" panose="020F0502020204030203" pitchFamily="34" charset="0"/>
              </a:rPr>
              <a:t>Immune effector cell-associated neurotoxicity syndrome (ICANS). In: UpToDate [database online].</a:t>
            </a:r>
          </a:p>
          <a:p>
            <a:pPr lvl="0" algn="r">
              <a:buClr>
                <a:schemeClr val="accent6"/>
              </a:buClr>
              <a:buSzPct val="100000"/>
              <a:tabLst>
                <a:tab pos="457200" algn="l"/>
              </a:tabLst>
            </a:pPr>
            <a:r>
              <a:rPr lang="en-US" sz="800">
                <a:solidFill>
                  <a:schemeClr val="bg1"/>
                </a:solidFill>
                <a:latin typeface="Lato" panose="020F0502020204030203" pitchFamily="34" charset="0"/>
                <a:ea typeface="Lato" panose="020F0502020204030203" pitchFamily="34" charset="0"/>
                <a:cs typeface="Lato" panose="020F0502020204030203" pitchFamily="34" charset="0"/>
              </a:rPr>
              <a:t> </a:t>
            </a:r>
          </a:p>
        </p:txBody>
      </p:sp>
    </p:spTree>
    <p:extLst>
      <p:ext uri="{BB962C8B-B14F-4D97-AF65-F5344CB8AC3E}">
        <p14:creationId xmlns:p14="http://schemas.microsoft.com/office/powerpoint/2010/main" val="6118587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99;p45">
            <a:extLst>
              <a:ext uri="{FF2B5EF4-FFF2-40B4-BE49-F238E27FC236}">
                <a16:creationId xmlns:a16="http://schemas.microsoft.com/office/drawing/2014/main" id="{60F25979-E3FD-98DF-CBF6-04B26D05D8EA}"/>
              </a:ext>
            </a:extLst>
          </p:cNvPr>
          <p:cNvSpPr txBox="1">
            <a:spLocks/>
          </p:cNvSpPr>
          <p:nvPr/>
        </p:nvSpPr>
        <p:spPr>
          <a:xfrm>
            <a:off x="726750" y="1019597"/>
            <a:ext cx="7690499" cy="36807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1400" b="0" i="0" u="none" strike="noStrike" cap="none">
                <a:solidFill>
                  <a:schemeClr val="lt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algn="l">
              <a:spcAft>
                <a:spcPts val="600"/>
              </a:spcAft>
            </a:pPr>
            <a:r>
              <a:rPr lang="en-US" sz="1600" b="1">
                <a:solidFill>
                  <a:schemeClr val="accent6"/>
                </a:solidFill>
                <a:latin typeface="Lato" panose="020F0502020204030203" pitchFamily="34" charset="0"/>
                <a:ea typeface="Lato" panose="020F0502020204030203" pitchFamily="34" charset="0"/>
                <a:cs typeface="Lato" panose="020F0502020204030203" pitchFamily="34" charset="0"/>
              </a:rPr>
              <a:t>ASTCT ICANS Consensus Grading for Adults</a:t>
            </a:r>
            <a:endParaRPr lang="en-US" sz="1600" b="1">
              <a:effectLst/>
              <a:latin typeface="Lato" panose="020F0502020204030203" pitchFamily="34" charset="0"/>
              <a:ea typeface="Lato" panose="020F0502020204030203" pitchFamily="34" charset="0"/>
              <a:cs typeface="Lato" panose="020F0502020204030203" pitchFamily="34" charset="0"/>
            </a:endParaRPr>
          </a:p>
        </p:txBody>
      </p:sp>
      <p:sp>
        <p:nvSpPr>
          <p:cNvPr id="3" name="Google Shape;228;p48">
            <a:extLst>
              <a:ext uri="{FF2B5EF4-FFF2-40B4-BE49-F238E27FC236}">
                <a16:creationId xmlns:a16="http://schemas.microsoft.com/office/drawing/2014/main" id="{DE6B2336-B867-9F0B-9A3A-F38004369B60}"/>
              </a:ext>
            </a:extLst>
          </p:cNvPr>
          <p:cNvSpPr txBox="1">
            <a:spLocks/>
          </p:cNvSpPr>
          <p:nvPr/>
        </p:nvSpPr>
        <p:spPr>
          <a:xfrm>
            <a:off x="0" y="1"/>
            <a:ext cx="9144000" cy="101959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2800"/>
            </a:pPr>
            <a:r>
              <a:rPr lang="en-US" sz="6000" b="1">
                <a:solidFill>
                  <a:schemeClr val="accent6"/>
                </a:solidFill>
                <a:latin typeface="Bebas Neue"/>
                <a:sym typeface="Bebas Neue"/>
              </a:rPr>
              <a:t>ICANS </a:t>
            </a:r>
            <a:r>
              <a:rPr lang="en-US" sz="6000" b="1">
                <a:solidFill>
                  <a:schemeClr val="bg1"/>
                </a:solidFill>
                <a:latin typeface="Bebas Neue"/>
                <a:sym typeface="Bebas Neue"/>
              </a:rPr>
              <a:t>Classification</a:t>
            </a:r>
          </a:p>
        </p:txBody>
      </p:sp>
      <p:graphicFrame>
        <p:nvGraphicFramePr>
          <p:cNvPr id="4" name="Table 3">
            <a:extLst>
              <a:ext uri="{FF2B5EF4-FFF2-40B4-BE49-F238E27FC236}">
                <a16:creationId xmlns:a16="http://schemas.microsoft.com/office/drawing/2014/main" id="{89A3FA41-7A03-F0AE-B3A6-038A0C70297C}"/>
              </a:ext>
            </a:extLst>
          </p:cNvPr>
          <p:cNvGraphicFramePr>
            <a:graphicFrameLocks noGrp="1"/>
          </p:cNvGraphicFramePr>
          <p:nvPr>
            <p:extLst>
              <p:ext uri="{D42A27DB-BD31-4B8C-83A1-F6EECF244321}">
                <p14:modId xmlns:p14="http://schemas.microsoft.com/office/powerpoint/2010/main" val="2573688138"/>
              </p:ext>
            </p:extLst>
          </p:nvPr>
        </p:nvGraphicFramePr>
        <p:xfrm>
          <a:off x="469292" y="1535213"/>
          <a:ext cx="8205414" cy="2834640"/>
        </p:xfrm>
        <a:graphic>
          <a:graphicData uri="http://schemas.openxmlformats.org/drawingml/2006/table">
            <a:tbl>
              <a:tblPr firstRow="1" bandRow="1">
                <a:tableStyleId>{21E4AEA4-8DFA-4A89-87EB-49C32662AFE0}</a:tableStyleId>
              </a:tblPr>
              <a:tblGrid>
                <a:gridCol w="721409">
                  <a:extLst>
                    <a:ext uri="{9D8B030D-6E8A-4147-A177-3AD203B41FA5}">
                      <a16:colId xmlns:a16="http://schemas.microsoft.com/office/drawing/2014/main" val="2311838428"/>
                    </a:ext>
                  </a:extLst>
                </a:gridCol>
                <a:gridCol w="1100187">
                  <a:extLst>
                    <a:ext uri="{9D8B030D-6E8A-4147-A177-3AD203B41FA5}">
                      <a16:colId xmlns:a16="http://schemas.microsoft.com/office/drawing/2014/main" val="3177313363"/>
                    </a:ext>
                  </a:extLst>
                </a:gridCol>
                <a:gridCol w="1347536">
                  <a:extLst>
                    <a:ext uri="{9D8B030D-6E8A-4147-A177-3AD203B41FA5}">
                      <a16:colId xmlns:a16="http://schemas.microsoft.com/office/drawing/2014/main" val="2059783190"/>
                    </a:ext>
                  </a:extLst>
                </a:gridCol>
                <a:gridCol w="1376413">
                  <a:extLst>
                    <a:ext uri="{9D8B030D-6E8A-4147-A177-3AD203B41FA5}">
                      <a16:colId xmlns:a16="http://schemas.microsoft.com/office/drawing/2014/main" val="1765717181"/>
                    </a:ext>
                  </a:extLst>
                </a:gridCol>
                <a:gridCol w="1203158">
                  <a:extLst>
                    <a:ext uri="{9D8B030D-6E8A-4147-A177-3AD203B41FA5}">
                      <a16:colId xmlns:a16="http://schemas.microsoft.com/office/drawing/2014/main" val="4254692490"/>
                    </a:ext>
                  </a:extLst>
                </a:gridCol>
                <a:gridCol w="2456711">
                  <a:extLst>
                    <a:ext uri="{9D8B030D-6E8A-4147-A177-3AD203B41FA5}">
                      <a16:colId xmlns:a16="http://schemas.microsoft.com/office/drawing/2014/main" val="3246739414"/>
                    </a:ext>
                  </a:extLst>
                </a:gridCol>
              </a:tblGrid>
              <a:tr h="0">
                <a:tc>
                  <a:txBody>
                    <a:bodyPr/>
                    <a:lstStyle/>
                    <a:p>
                      <a:pPr algn="ctr"/>
                      <a:r>
                        <a:rPr lang="en-US" sz="1200" b="1">
                          <a:latin typeface="Lato" panose="020F0502020204030203" pitchFamily="34" charset="0"/>
                          <a:ea typeface="Lato" panose="020F0502020204030203" pitchFamily="34" charset="0"/>
                          <a:cs typeface="Lato" panose="020F0502020204030203" pitchFamily="34" charset="0"/>
                        </a:rPr>
                        <a:t>Grade</a:t>
                      </a:r>
                    </a:p>
                  </a:txBody>
                  <a:tcPr anchor="ctr">
                    <a:lnL w="28575" cap="flat" cmpd="sng" algn="ctr">
                      <a:solidFill>
                        <a:schemeClr val="accent6"/>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2"/>
                    </a:solidFill>
                  </a:tcPr>
                </a:tc>
                <a:tc>
                  <a:txBody>
                    <a:bodyPr/>
                    <a:lstStyle/>
                    <a:p>
                      <a:pPr marR="0" algn="ctr" rtl="0">
                        <a:lnSpc>
                          <a:spcPct val="100000"/>
                        </a:lnSpc>
                        <a:spcBef>
                          <a:spcPts val="0"/>
                        </a:spcBef>
                        <a:spcAft>
                          <a:spcPts val="0"/>
                        </a:spcAft>
                        <a:buClr>
                          <a:srgbClr val="000000"/>
                        </a:buClr>
                        <a:buFont typeface="Arial"/>
                      </a:pPr>
                      <a:r>
                        <a:rPr lang="en-US" sz="1200" b="1" i="0" u="none" strike="noStrike" cap="none">
                          <a:solidFill>
                            <a:schemeClr val="lt1"/>
                          </a:solidFill>
                          <a:latin typeface="Lato" panose="020F0502020204030203" pitchFamily="34" charset="0"/>
                          <a:ea typeface="Lato" panose="020F0502020204030203" pitchFamily="34" charset="0"/>
                          <a:cs typeface="Lato" panose="020F0502020204030203" pitchFamily="34" charset="0"/>
                          <a:sym typeface="Arial"/>
                        </a:rPr>
                        <a:t>ICE score</a:t>
                      </a:r>
                    </a:p>
                  </a:txBody>
                  <a:tcPr marL="0" marR="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2"/>
                    </a:solidFill>
                  </a:tcPr>
                </a:tc>
                <a:tc>
                  <a:txBody>
                    <a:bodyPr/>
                    <a:lstStyle/>
                    <a:p>
                      <a:pPr algn="ctr"/>
                      <a:r>
                        <a:rPr lang="en-US" sz="1200" b="1">
                          <a:latin typeface="Lato" panose="020F0502020204030203" pitchFamily="34" charset="0"/>
                          <a:ea typeface="Lato" panose="020F0502020204030203" pitchFamily="34" charset="0"/>
                          <a:cs typeface="Lato" panose="020F0502020204030203" pitchFamily="34" charset="0"/>
                        </a:rPr>
                        <a:t>Depressed level of consciousness</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2"/>
                    </a:solidFill>
                  </a:tcPr>
                </a:tc>
                <a:tc>
                  <a:txBody>
                    <a:bodyPr/>
                    <a:lstStyle/>
                    <a:p>
                      <a:pPr algn="ctr"/>
                      <a:r>
                        <a:rPr lang="en-US" sz="1200" b="1">
                          <a:latin typeface="Lato" panose="020F0502020204030203" pitchFamily="34" charset="0"/>
                          <a:ea typeface="Lato" panose="020F0502020204030203" pitchFamily="34" charset="0"/>
                          <a:cs typeface="Lato" panose="020F0502020204030203" pitchFamily="34" charset="0"/>
                        </a:rPr>
                        <a:t>Seizure</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2"/>
                    </a:solidFill>
                  </a:tcPr>
                </a:tc>
                <a:tc>
                  <a:txBody>
                    <a:bodyPr/>
                    <a:lstStyle/>
                    <a:p>
                      <a:pPr algn="ctr"/>
                      <a:r>
                        <a:rPr lang="en-US" sz="1200" b="1" i="0" u="none" strike="noStrike" cap="none">
                          <a:solidFill>
                            <a:schemeClr val="lt1"/>
                          </a:solidFill>
                          <a:latin typeface="Lato" panose="020F0502020204030203" pitchFamily="34" charset="0"/>
                          <a:ea typeface="Lato" panose="020F0502020204030203" pitchFamily="34" charset="0"/>
                          <a:cs typeface="Lato" panose="020F0502020204030203" pitchFamily="34" charset="0"/>
                          <a:sym typeface="Arial"/>
                        </a:rPr>
                        <a:t>Motor</a:t>
                      </a:r>
                      <a:r>
                        <a:rPr lang="en-US" sz="1200" b="1">
                          <a:effectLst/>
                        </a:rPr>
                        <a:t> </a:t>
                      </a:r>
                      <a:r>
                        <a:rPr lang="en-US" sz="1200" b="1" i="0" u="none" strike="noStrike" cap="none">
                          <a:solidFill>
                            <a:schemeClr val="lt1"/>
                          </a:solidFill>
                          <a:latin typeface="Lato" panose="020F0502020204030203" pitchFamily="34" charset="0"/>
                          <a:ea typeface="Lato" panose="020F0502020204030203" pitchFamily="34" charset="0"/>
                          <a:cs typeface="Lato" panose="020F0502020204030203" pitchFamily="34" charset="0"/>
                          <a:sym typeface="Arial"/>
                        </a:rPr>
                        <a:t>findings</a:t>
                      </a:r>
                    </a:p>
                  </a:txBody>
                  <a:tcPr marL="0" marR="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2"/>
                    </a:solidFill>
                  </a:tcPr>
                </a:tc>
                <a:tc>
                  <a:txBody>
                    <a:bodyPr/>
                    <a:lstStyle/>
                    <a:p>
                      <a:pPr algn="ctr"/>
                      <a:r>
                        <a:rPr lang="en-US" sz="1200" b="1">
                          <a:latin typeface="Lato" panose="020F0502020204030203" pitchFamily="34" charset="0"/>
                          <a:ea typeface="Lato" panose="020F0502020204030203" pitchFamily="34" charset="0"/>
                          <a:cs typeface="Lato" panose="020F0502020204030203" pitchFamily="34" charset="0"/>
                        </a:rPr>
                        <a:t>Elevated ICP/cerebral edema</a:t>
                      </a:r>
                    </a:p>
                  </a:txBody>
                  <a:tcPr anchor="ctr">
                    <a:lnL w="12700" cap="flat" cmpd="sng" algn="ctr">
                      <a:solidFill>
                        <a:schemeClr val="accent1"/>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2"/>
                    </a:solidFill>
                  </a:tcPr>
                </a:tc>
                <a:extLst>
                  <a:ext uri="{0D108BD9-81ED-4DB2-BD59-A6C34878D82A}">
                    <a16:rowId xmlns:a16="http://schemas.microsoft.com/office/drawing/2014/main" val="3805015843"/>
                  </a:ext>
                </a:extLst>
              </a:tr>
              <a:tr h="0">
                <a:tc>
                  <a:txBody>
                    <a:bodyPr/>
                    <a:lstStyle/>
                    <a:p>
                      <a:pPr marL="0" marR="0" lvl="0" indent="0">
                        <a:spcBef>
                          <a:spcPts val="0"/>
                        </a:spcBef>
                        <a:spcAft>
                          <a:spcPts val="0"/>
                        </a:spcAft>
                        <a:buFont typeface="Arial" panose="020B0604020202020204" pitchFamily="34" charset="0"/>
                        <a:buNone/>
                      </a:pPr>
                      <a:r>
                        <a:rPr lang="en-US" sz="1200" kern="100">
                          <a:effectLst/>
                          <a:latin typeface="Lato" panose="020F0502020204030203" pitchFamily="34" charset="0"/>
                          <a:ea typeface="Lato" panose="020F0502020204030203" pitchFamily="34" charset="0"/>
                          <a:cs typeface="Lato" panose="020F0502020204030203" pitchFamily="34" charset="0"/>
                        </a:rPr>
                        <a:t>Grade 1</a:t>
                      </a:r>
                    </a:p>
                  </a:txBody>
                  <a:tcPr>
                    <a:lnL w="28575" cap="flat" cmpd="sng" algn="ctr">
                      <a:solidFill>
                        <a:schemeClr val="accent6"/>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US" sz="1200">
                          <a:latin typeface="Lato" panose="020F0502020204030203" pitchFamily="34" charset="0"/>
                          <a:ea typeface="Lato" panose="020F0502020204030203" pitchFamily="34" charset="0"/>
                          <a:cs typeface="Lato" panose="020F0502020204030203" pitchFamily="34" charset="0"/>
                        </a:rPr>
                        <a:t>7-9</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US" sz="1200">
                          <a:latin typeface="Lato" panose="020F0502020204030203" pitchFamily="34" charset="0"/>
                          <a:ea typeface="Lato" panose="020F0502020204030203" pitchFamily="34" charset="0"/>
                          <a:cs typeface="Lato" panose="020F0502020204030203" pitchFamily="34" charset="0"/>
                        </a:rPr>
                        <a:t>Awakens spontaneously</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US" sz="1200">
                          <a:latin typeface="Lato" panose="020F0502020204030203" pitchFamily="34" charset="0"/>
                          <a:ea typeface="Lato" panose="020F0502020204030203" pitchFamily="34" charset="0"/>
                          <a:cs typeface="Lato" panose="020F0502020204030203" pitchFamily="34" charset="0"/>
                        </a:rPr>
                        <a:t>N/A</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US" sz="1200">
                          <a:latin typeface="Lato" panose="020F0502020204030203" pitchFamily="34" charset="0"/>
                          <a:ea typeface="Lato" panose="020F0502020204030203" pitchFamily="34" charset="0"/>
                          <a:cs typeface="Lato" panose="020F0502020204030203" pitchFamily="34" charset="0"/>
                        </a:rPr>
                        <a:t>N/A</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US" sz="1200">
                          <a:latin typeface="Lato" panose="020F0502020204030203" pitchFamily="34" charset="0"/>
                          <a:ea typeface="Lato" panose="020F0502020204030203" pitchFamily="34" charset="0"/>
                          <a:cs typeface="Lato" panose="020F0502020204030203" pitchFamily="34" charset="0"/>
                        </a:rPr>
                        <a:t>N/A</a:t>
                      </a:r>
                    </a:p>
                  </a:txBody>
                  <a:tcPr>
                    <a:lnL w="12700" cap="flat" cmpd="sng" algn="ctr">
                      <a:solidFill>
                        <a:schemeClr val="accent1"/>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80807765"/>
                  </a:ext>
                </a:extLst>
              </a:tr>
              <a:tr h="0">
                <a:tc>
                  <a:txBody>
                    <a:bodyPr/>
                    <a:lstStyle/>
                    <a:p>
                      <a:pPr marL="0" marR="0" lvl="0" indent="0">
                        <a:spcBef>
                          <a:spcPts val="0"/>
                        </a:spcBef>
                        <a:spcAft>
                          <a:spcPts val="0"/>
                        </a:spcAft>
                        <a:buFont typeface="Arial" panose="020B0604020202020204" pitchFamily="34" charset="0"/>
                        <a:buNone/>
                      </a:pPr>
                      <a:r>
                        <a:rPr lang="en-US" sz="1200" kern="100">
                          <a:effectLst/>
                          <a:latin typeface="Lato" panose="020F0502020204030203" pitchFamily="34" charset="0"/>
                          <a:ea typeface="Lato" panose="020F0502020204030203" pitchFamily="34" charset="0"/>
                          <a:cs typeface="Lato" panose="020F0502020204030203" pitchFamily="34" charset="0"/>
                        </a:rPr>
                        <a:t>Grade 2</a:t>
                      </a:r>
                    </a:p>
                  </a:txBody>
                  <a:tcPr>
                    <a:lnL w="28575" cap="flat" cmpd="sng" algn="ctr">
                      <a:solidFill>
                        <a:schemeClr val="accent6"/>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US" sz="1200">
                          <a:latin typeface="Lato" panose="020F0502020204030203" pitchFamily="34" charset="0"/>
                          <a:ea typeface="Lato" panose="020F0502020204030203" pitchFamily="34" charset="0"/>
                          <a:cs typeface="Lato" panose="020F0502020204030203" pitchFamily="34" charset="0"/>
                        </a:rPr>
                        <a:t>3-6</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US" sz="1200">
                          <a:latin typeface="Lato" panose="020F0502020204030203" pitchFamily="34" charset="0"/>
                          <a:ea typeface="Lato" panose="020F0502020204030203" pitchFamily="34" charset="0"/>
                          <a:cs typeface="Lato" panose="020F0502020204030203" pitchFamily="34" charset="0"/>
                        </a:rPr>
                        <a:t>Awakens to voice</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US" sz="1200">
                          <a:latin typeface="Lato" panose="020F0502020204030203" pitchFamily="34" charset="0"/>
                          <a:ea typeface="Lato" panose="020F0502020204030203" pitchFamily="34" charset="0"/>
                          <a:cs typeface="Lato" panose="020F0502020204030203" pitchFamily="34" charset="0"/>
                        </a:rPr>
                        <a:t>N/A</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US" sz="1200">
                          <a:latin typeface="Lato" panose="020F0502020204030203" pitchFamily="34" charset="0"/>
                          <a:ea typeface="Lato" panose="020F0502020204030203" pitchFamily="34" charset="0"/>
                          <a:cs typeface="Lato" panose="020F0502020204030203" pitchFamily="34" charset="0"/>
                        </a:rPr>
                        <a:t>N/A</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US" sz="1200">
                          <a:latin typeface="Lato" panose="020F0502020204030203" pitchFamily="34" charset="0"/>
                          <a:ea typeface="Lato" panose="020F0502020204030203" pitchFamily="34" charset="0"/>
                          <a:cs typeface="Lato" panose="020F0502020204030203" pitchFamily="34" charset="0"/>
                        </a:rPr>
                        <a:t>N/A</a:t>
                      </a:r>
                    </a:p>
                  </a:txBody>
                  <a:tcPr>
                    <a:lnL w="12700" cap="flat" cmpd="sng" algn="ctr">
                      <a:solidFill>
                        <a:schemeClr val="accent1"/>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01678504"/>
                  </a:ext>
                </a:extLst>
              </a:tr>
              <a:tr h="0">
                <a:tc>
                  <a:txBody>
                    <a:bodyPr/>
                    <a:lstStyle/>
                    <a:p>
                      <a:pPr marL="0" marR="0" lvl="0" indent="0">
                        <a:spcBef>
                          <a:spcPts val="0"/>
                        </a:spcBef>
                        <a:spcAft>
                          <a:spcPts val="0"/>
                        </a:spcAft>
                        <a:buFont typeface="Arial" panose="020B0604020202020204" pitchFamily="34" charset="0"/>
                        <a:buNone/>
                      </a:pPr>
                      <a:r>
                        <a:rPr lang="en-US" sz="1200" kern="100">
                          <a:effectLst/>
                          <a:latin typeface="Lato" panose="020F0502020204030203" pitchFamily="34" charset="0"/>
                          <a:ea typeface="Lato" panose="020F0502020204030203" pitchFamily="34" charset="0"/>
                          <a:cs typeface="Lato" panose="020F0502020204030203" pitchFamily="34" charset="0"/>
                        </a:rPr>
                        <a:t>Grade 3</a:t>
                      </a:r>
                    </a:p>
                  </a:txBody>
                  <a:tcPr>
                    <a:lnL w="28575" cap="flat" cmpd="sng" algn="ctr">
                      <a:solidFill>
                        <a:schemeClr val="accent6"/>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US" sz="1200">
                          <a:latin typeface="Lato" panose="020F0502020204030203" pitchFamily="34" charset="0"/>
                          <a:ea typeface="Lato" panose="020F0502020204030203" pitchFamily="34" charset="0"/>
                          <a:cs typeface="Lato" panose="020F0502020204030203" pitchFamily="34" charset="0"/>
                        </a:rPr>
                        <a:t>0-2</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US" sz="1200" b="0" i="0" u="none" strike="noStrike" cap="none">
                          <a:solidFill>
                            <a:schemeClr val="dk1"/>
                          </a:solidFill>
                          <a:latin typeface="Lato" panose="020F0502020204030203" pitchFamily="34" charset="0"/>
                          <a:ea typeface="Lato" panose="020F0502020204030203" pitchFamily="34" charset="0"/>
                          <a:cs typeface="Lato" panose="020F0502020204030203" pitchFamily="34" charset="0"/>
                          <a:sym typeface="Arial"/>
                        </a:rPr>
                        <a:t>Awakens only to tactile stimulus</a:t>
                      </a:r>
                    </a:p>
                  </a:txBody>
                  <a:tcPr marR="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US" sz="1200">
                          <a:latin typeface="Lato" panose="020F0502020204030203" pitchFamily="34" charset="0"/>
                          <a:ea typeface="Lato" panose="020F0502020204030203" pitchFamily="34" charset="0"/>
                          <a:cs typeface="Lato" panose="020F0502020204030203" pitchFamily="34" charset="0"/>
                        </a:rPr>
                        <a:t>Any clinical seizure</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US" sz="1200">
                          <a:latin typeface="Lato" panose="020F0502020204030203" pitchFamily="34" charset="0"/>
                          <a:ea typeface="Lato" panose="020F0502020204030203" pitchFamily="34" charset="0"/>
                          <a:cs typeface="Lato" panose="020F0502020204030203" pitchFamily="34" charset="0"/>
                        </a:rPr>
                        <a:t>N/A</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US" sz="1200">
                          <a:latin typeface="Lato" panose="020F0502020204030203" pitchFamily="34" charset="0"/>
                          <a:ea typeface="Lato" panose="020F0502020204030203" pitchFamily="34" charset="0"/>
                          <a:cs typeface="Lato" panose="020F0502020204030203" pitchFamily="34" charset="0"/>
                        </a:rPr>
                        <a:t>Focal/local edema on neuroimaging</a:t>
                      </a:r>
                    </a:p>
                  </a:txBody>
                  <a:tcPr>
                    <a:lnL w="12700" cap="flat" cmpd="sng" algn="ctr">
                      <a:solidFill>
                        <a:schemeClr val="accent1"/>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45188264"/>
                  </a:ext>
                </a:extLst>
              </a:tr>
              <a:tr h="0">
                <a:tc>
                  <a:txBody>
                    <a:bodyPr/>
                    <a:lstStyle/>
                    <a:p>
                      <a:pPr marL="0" marR="0" lvl="0" indent="0">
                        <a:spcBef>
                          <a:spcPts val="0"/>
                        </a:spcBef>
                        <a:spcAft>
                          <a:spcPts val="0"/>
                        </a:spcAft>
                        <a:buFont typeface="Arial" panose="020B0604020202020204" pitchFamily="34" charset="0"/>
                        <a:buNone/>
                      </a:pPr>
                      <a:r>
                        <a:rPr lang="en-US" sz="1200" kern="100">
                          <a:effectLst/>
                          <a:latin typeface="Lato" panose="020F0502020204030203" pitchFamily="34" charset="0"/>
                          <a:ea typeface="Lato" panose="020F0502020204030203" pitchFamily="34" charset="0"/>
                          <a:cs typeface="Lato" panose="020F0502020204030203" pitchFamily="34" charset="0"/>
                        </a:rPr>
                        <a:t>Grade 4</a:t>
                      </a:r>
                    </a:p>
                  </a:txBody>
                  <a:tcPr>
                    <a:lnL w="28575" cap="flat" cmpd="sng" algn="ctr">
                      <a:solidFill>
                        <a:schemeClr val="accent6"/>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285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US" sz="1200">
                          <a:latin typeface="Lato" panose="020F0502020204030203" pitchFamily="34" charset="0"/>
                          <a:ea typeface="Lato" panose="020F0502020204030203" pitchFamily="34" charset="0"/>
                          <a:cs typeface="Lato" panose="020F0502020204030203" pitchFamily="34" charset="0"/>
                        </a:rPr>
                        <a:t>0: unarousable to perform</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285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US" sz="1200">
                          <a:latin typeface="Lato" panose="020F0502020204030203" pitchFamily="34" charset="0"/>
                          <a:ea typeface="Lato" panose="020F0502020204030203" pitchFamily="34" charset="0"/>
                          <a:cs typeface="Lato" panose="020F0502020204030203" pitchFamily="34" charset="0"/>
                        </a:rPr>
                        <a:t>Unarousable or requires vigorous</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285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US" sz="1200">
                          <a:latin typeface="Lato" panose="020F0502020204030203" pitchFamily="34" charset="0"/>
                          <a:ea typeface="Lato" panose="020F0502020204030203" pitchFamily="34" charset="0"/>
                          <a:cs typeface="Lato" panose="020F0502020204030203" pitchFamily="34" charset="0"/>
                        </a:rPr>
                        <a:t>Life-threatening prolonged seizure</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285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US" sz="1200">
                          <a:latin typeface="Lato" panose="020F0502020204030203" pitchFamily="34" charset="0"/>
                          <a:ea typeface="Lato" panose="020F0502020204030203" pitchFamily="34" charset="0"/>
                          <a:cs typeface="Lato" panose="020F0502020204030203" pitchFamily="34" charset="0"/>
                        </a:rPr>
                        <a:t>Deep focal motor weakness</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285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fr-FR" sz="1200" b="0" i="0" u="none" strike="noStrike" cap="none">
                          <a:solidFill>
                            <a:schemeClr val="dk1"/>
                          </a:solidFill>
                          <a:latin typeface="Lato" panose="020F0502020204030203" pitchFamily="34" charset="0"/>
                          <a:ea typeface="Lato" panose="020F0502020204030203" pitchFamily="34" charset="0"/>
                          <a:cs typeface="Lato" panose="020F0502020204030203" pitchFamily="34" charset="0"/>
                          <a:sym typeface="Arial"/>
                        </a:rPr>
                        <a:t>Diffuse </a:t>
                      </a:r>
                      <a:r>
                        <a:rPr lang="fr-FR" sz="1200" b="0" i="0" u="none" strike="noStrike" cap="none" err="1">
                          <a:solidFill>
                            <a:schemeClr val="dk1"/>
                          </a:solidFill>
                          <a:latin typeface="Lato" panose="020F0502020204030203" pitchFamily="34" charset="0"/>
                          <a:ea typeface="Lato" panose="020F0502020204030203" pitchFamily="34" charset="0"/>
                          <a:cs typeface="Lato" panose="020F0502020204030203" pitchFamily="34" charset="0"/>
                          <a:sym typeface="Arial"/>
                        </a:rPr>
                        <a:t>cerebral</a:t>
                      </a:r>
                      <a:r>
                        <a:rPr lang="fr-FR" sz="1200" b="0" i="0" u="none" strike="noStrike" cap="none">
                          <a:solidFill>
                            <a:schemeClr val="dk1"/>
                          </a:solidFill>
                          <a:latin typeface="Lato" panose="020F0502020204030203" pitchFamily="34" charset="0"/>
                          <a:ea typeface="Lato" panose="020F0502020204030203" pitchFamily="34" charset="0"/>
                          <a:cs typeface="Lato" panose="020F0502020204030203" pitchFamily="34" charset="0"/>
                          <a:sym typeface="Arial"/>
                        </a:rPr>
                        <a:t> </a:t>
                      </a:r>
                      <a:r>
                        <a:rPr lang="fr-FR" sz="1200" b="0" i="0" u="none" strike="noStrike" cap="none" err="1">
                          <a:solidFill>
                            <a:schemeClr val="dk1"/>
                          </a:solidFill>
                          <a:latin typeface="Lato" panose="020F0502020204030203" pitchFamily="34" charset="0"/>
                          <a:ea typeface="Lato" panose="020F0502020204030203" pitchFamily="34" charset="0"/>
                          <a:cs typeface="Lato" panose="020F0502020204030203" pitchFamily="34" charset="0"/>
                          <a:sym typeface="Arial"/>
                        </a:rPr>
                        <a:t>edema</a:t>
                      </a:r>
                      <a:r>
                        <a:rPr lang="fr-FR" sz="1200" b="0" i="0" u="none" strike="noStrike" cap="none">
                          <a:solidFill>
                            <a:schemeClr val="dk1"/>
                          </a:solidFill>
                          <a:latin typeface="Lato" panose="020F0502020204030203" pitchFamily="34" charset="0"/>
                          <a:ea typeface="Lato" panose="020F0502020204030203" pitchFamily="34" charset="0"/>
                          <a:cs typeface="Lato" panose="020F0502020204030203" pitchFamily="34" charset="0"/>
                          <a:sym typeface="Arial"/>
                        </a:rPr>
                        <a:t> on </a:t>
                      </a:r>
                      <a:r>
                        <a:rPr lang="fr-FR" sz="1200" b="0" i="0" u="none" strike="noStrike" cap="none" err="1">
                          <a:solidFill>
                            <a:schemeClr val="dk1"/>
                          </a:solidFill>
                          <a:latin typeface="Lato" panose="020F0502020204030203" pitchFamily="34" charset="0"/>
                          <a:ea typeface="Lato" panose="020F0502020204030203" pitchFamily="34" charset="0"/>
                          <a:cs typeface="Lato" panose="020F0502020204030203" pitchFamily="34" charset="0"/>
                          <a:sym typeface="Arial"/>
                        </a:rPr>
                        <a:t>neuroimaging</a:t>
                      </a:r>
                      <a:r>
                        <a:rPr lang="fr-FR" sz="1200" b="0" i="0" u="none" strike="noStrike" cap="none">
                          <a:solidFill>
                            <a:schemeClr val="dk1"/>
                          </a:solidFill>
                          <a:latin typeface="Lato" panose="020F0502020204030203" pitchFamily="34" charset="0"/>
                          <a:ea typeface="Lato" panose="020F0502020204030203" pitchFamily="34" charset="0"/>
                          <a:cs typeface="Lato" panose="020F0502020204030203" pitchFamily="34" charset="0"/>
                          <a:sym typeface="Arial"/>
                        </a:rPr>
                        <a:t>; </a:t>
                      </a:r>
                      <a:r>
                        <a:rPr lang="fr-FR" sz="1200" b="0" i="0" u="none" strike="noStrike" cap="none" err="1">
                          <a:solidFill>
                            <a:schemeClr val="dk1"/>
                          </a:solidFill>
                          <a:latin typeface="Lato" panose="020F0502020204030203" pitchFamily="34" charset="0"/>
                          <a:ea typeface="Lato" panose="020F0502020204030203" pitchFamily="34" charset="0"/>
                          <a:cs typeface="Lato" panose="020F0502020204030203" pitchFamily="34" charset="0"/>
                          <a:sym typeface="Arial"/>
                        </a:rPr>
                        <a:t>decerebrate</a:t>
                      </a:r>
                      <a:r>
                        <a:rPr lang="fr-FR" sz="1200" b="0" i="0" u="none" strike="noStrike" cap="none">
                          <a:solidFill>
                            <a:schemeClr val="dk1"/>
                          </a:solidFill>
                          <a:latin typeface="Lato" panose="020F0502020204030203" pitchFamily="34" charset="0"/>
                          <a:ea typeface="Lato" panose="020F0502020204030203" pitchFamily="34" charset="0"/>
                          <a:cs typeface="Lato" panose="020F0502020204030203" pitchFamily="34" charset="0"/>
                          <a:sym typeface="Arial"/>
                        </a:rPr>
                        <a:t> or </a:t>
                      </a:r>
                      <a:r>
                        <a:rPr lang="fr-FR" sz="1200" b="0" i="0" u="none" strike="noStrike" cap="none" err="1">
                          <a:solidFill>
                            <a:schemeClr val="dk1"/>
                          </a:solidFill>
                          <a:latin typeface="Lato" panose="020F0502020204030203" pitchFamily="34" charset="0"/>
                          <a:ea typeface="Lato" panose="020F0502020204030203" pitchFamily="34" charset="0"/>
                          <a:cs typeface="Lato" panose="020F0502020204030203" pitchFamily="34" charset="0"/>
                          <a:sym typeface="Arial"/>
                        </a:rPr>
                        <a:t>decorticate</a:t>
                      </a:r>
                      <a:r>
                        <a:rPr lang="fr-FR" sz="1200" b="0" i="0" u="none" strike="noStrike" cap="none">
                          <a:solidFill>
                            <a:schemeClr val="dk1"/>
                          </a:solidFill>
                          <a:latin typeface="Lato" panose="020F0502020204030203" pitchFamily="34" charset="0"/>
                          <a:ea typeface="Lato" panose="020F0502020204030203" pitchFamily="34" charset="0"/>
                          <a:cs typeface="Lato" panose="020F0502020204030203" pitchFamily="34" charset="0"/>
                          <a:sym typeface="Arial"/>
                        </a:rPr>
                        <a:t> </a:t>
                      </a:r>
                      <a:r>
                        <a:rPr lang="fr-FR" sz="1200" b="0" i="0" u="none" strike="noStrike" cap="none" err="1">
                          <a:solidFill>
                            <a:schemeClr val="dk1"/>
                          </a:solidFill>
                          <a:latin typeface="Lato" panose="020F0502020204030203" pitchFamily="34" charset="0"/>
                          <a:ea typeface="Lato" panose="020F0502020204030203" pitchFamily="34" charset="0"/>
                          <a:cs typeface="Lato" panose="020F0502020204030203" pitchFamily="34" charset="0"/>
                          <a:sym typeface="Arial"/>
                        </a:rPr>
                        <a:t>posturing</a:t>
                      </a:r>
                      <a:r>
                        <a:rPr lang="fr-FR" sz="1200" b="0" i="0" u="none" strike="noStrike" cap="none">
                          <a:solidFill>
                            <a:schemeClr val="dk1"/>
                          </a:solidFill>
                          <a:latin typeface="Lato" panose="020F0502020204030203" pitchFamily="34" charset="0"/>
                          <a:ea typeface="Lato" panose="020F0502020204030203" pitchFamily="34" charset="0"/>
                          <a:cs typeface="Lato" panose="020F0502020204030203" pitchFamily="34" charset="0"/>
                          <a:sym typeface="Arial"/>
                        </a:rPr>
                        <a:t>; or </a:t>
                      </a:r>
                      <a:r>
                        <a:rPr lang="fr-FR" sz="1200" b="0" i="0" u="none" strike="noStrike" cap="none" err="1">
                          <a:solidFill>
                            <a:schemeClr val="dk1"/>
                          </a:solidFill>
                          <a:latin typeface="Lato" panose="020F0502020204030203" pitchFamily="34" charset="0"/>
                          <a:ea typeface="Lato" panose="020F0502020204030203" pitchFamily="34" charset="0"/>
                          <a:cs typeface="Lato" panose="020F0502020204030203" pitchFamily="34" charset="0"/>
                          <a:sym typeface="Arial"/>
                        </a:rPr>
                        <a:t>cranial</a:t>
                      </a:r>
                      <a:r>
                        <a:rPr lang="fr-FR" sz="1200" b="0" i="0" u="none" strike="noStrike" cap="none">
                          <a:solidFill>
                            <a:schemeClr val="dk1"/>
                          </a:solidFill>
                          <a:latin typeface="Lato" panose="020F0502020204030203" pitchFamily="34" charset="0"/>
                          <a:ea typeface="Lato" panose="020F0502020204030203" pitchFamily="34" charset="0"/>
                          <a:cs typeface="Lato" panose="020F0502020204030203" pitchFamily="34" charset="0"/>
                          <a:sym typeface="Arial"/>
                        </a:rPr>
                        <a:t> nerve VI </a:t>
                      </a:r>
                      <a:r>
                        <a:rPr lang="fr-FR" sz="1200" b="0" i="0" u="none" strike="noStrike" cap="none" err="1">
                          <a:solidFill>
                            <a:schemeClr val="dk1"/>
                          </a:solidFill>
                          <a:latin typeface="Lato" panose="020F0502020204030203" pitchFamily="34" charset="0"/>
                          <a:ea typeface="Lato" panose="020F0502020204030203" pitchFamily="34" charset="0"/>
                          <a:cs typeface="Lato" panose="020F0502020204030203" pitchFamily="34" charset="0"/>
                          <a:sym typeface="Arial"/>
                        </a:rPr>
                        <a:t>palsy</a:t>
                      </a:r>
                      <a:r>
                        <a:rPr lang="fr-FR" sz="1200" b="0" i="0" u="none" strike="noStrike" cap="none">
                          <a:solidFill>
                            <a:schemeClr val="dk1"/>
                          </a:solidFill>
                          <a:latin typeface="Lato" panose="020F0502020204030203" pitchFamily="34" charset="0"/>
                          <a:ea typeface="Lato" panose="020F0502020204030203" pitchFamily="34" charset="0"/>
                          <a:cs typeface="Lato" panose="020F0502020204030203" pitchFamily="34" charset="0"/>
                          <a:sym typeface="Arial"/>
                        </a:rPr>
                        <a:t>; or </a:t>
                      </a:r>
                      <a:r>
                        <a:rPr lang="fr-FR" sz="1200" b="0" i="0" u="none" strike="noStrike" cap="none" err="1">
                          <a:solidFill>
                            <a:schemeClr val="dk1"/>
                          </a:solidFill>
                          <a:latin typeface="Lato" panose="020F0502020204030203" pitchFamily="34" charset="0"/>
                          <a:ea typeface="Lato" panose="020F0502020204030203" pitchFamily="34" charset="0"/>
                          <a:cs typeface="Lato" panose="020F0502020204030203" pitchFamily="34" charset="0"/>
                          <a:sym typeface="Arial"/>
                        </a:rPr>
                        <a:t>papilledema</a:t>
                      </a:r>
                      <a:r>
                        <a:rPr lang="fr-FR" sz="1200" b="0" i="0" u="none" strike="noStrike" cap="none">
                          <a:solidFill>
                            <a:schemeClr val="dk1"/>
                          </a:solidFill>
                          <a:latin typeface="Lato" panose="020F0502020204030203" pitchFamily="34" charset="0"/>
                          <a:ea typeface="Lato" panose="020F0502020204030203" pitchFamily="34" charset="0"/>
                          <a:cs typeface="Lato" panose="020F0502020204030203" pitchFamily="34" charset="0"/>
                          <a:sym typeface="Arial"/>
                        </a:rPr>
                        <a:t>; or </a:t>
                      </a:r>
                      <a:r>
                        <a:rPr lang="fr-FR" sz="1200" b="0" i="0" u="none" strike="noStrike" cap="none" err="1">
                          <a:solidFill>
                            <a:schemeClr val="dk1"/>
                          </a:solidFill>
                          <a:latin typeface="Lato" panose="020F0502020204030203" pitchFamily="34" charset="0"/>
                          <a:ea typeface="Lato" panose="020F0502020204030203" pitchFamily="34" charset="0"/>
                          <a:cs typeface="Lato" panose="020F0502020204030203" pitchFamily="34" charset="0"/>
                          <a:sym typeface="Arial"/>
                        </a:rPr>
                        <a:t>Cushing's</a:t>
                      </a:r>
                      <a:r>
                        <a:rPr lang="fr-FR" sz="1200" b="0" i="0" u="none" strike="noStrike" cap="none">
                          <a:solidFill>
                            <a:schemeClr val="dk1"/>
                          </a:solidFill>
                          <a:latin typeface="Lato" panose="020F0502020204030203" pitchFamily="34" charset="0"/>
                          <a:ea typeface="Lato" panose="020F0502020204030203" pitchFamily="34" charset="0"/>
                          <a:cs typeface="Lato" panose="020F0502020204030203" pitchFamily="34" charset="0"/>
                          <a:sym typeface="Arial"/>
                        </a:rPr>
                        <a:t> </a:t>
                      </a:r>
                      <a:r>
                        <a:rPr lang="fr-FR" sz="1200" b="0" i="0" u="none" strike="noStrike" cap="none" err="1">
                          <a:solidFill>
                            <a:schemeClr val="dk1"/>
                          </a:solidFill>
                          <a:latin typeface="Lato" panose="020F0502020204030203" pitchFamily="34" charset="0"/>
                          <a:ea typeface="Lato" panose="020F0502020204030203" pitchFamily="34" charset="0"/>
                          <a:cs typeface="Lato" panose="020F0502020204030203" pitchFamily="34" charset="0"/>
                          <a:sym typeface="Arial"/>
                        </a:rPr>
                        <a:t>triad</a:t>
                      </a:r>
                      <a:endParaRPr lang="en-US" sz="1200" b="0" i="0" u="none" strike="noStrike" cap="none">
                        <a:solidFill>
                          <a:schemeClr val="dk1"/>
                        </a:solidFill>
                        <a:latin typeface="Lato" panose="020F0502020204030203" pitchFamily="34" charset="0"/>
                        <a:ea typeface="Lato" panose="020F0502020204030203" pitchFamily="34" charset="0"/>
                        <a:cs typeface="Lato" panose="020F0502020204030203" pitchFamily="34" charset="0"/>
                        <a:sym typeface="Arial"/>
                      </a:endParaRPr>
                    </a:p>
                  </a:txBody>
                  <a:tcPr>
                    <a:lnL w="12700" cap="flat" cmpd="sng" algn="ctr">
                      <a:solidFill>
                        <a:schemeClr val="accent1"/>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285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44255267"/>
                  </a:ext>
                </a:extLst>
              </a:tr>
            </a:tbl>
          </a:graphicData>
        </a:graphic>
      </p:graphicFrame>
      <p:sp>
        <p:nvSpPr>
          <p:cNvPr id="5" name="TextBox 4">
            <a:extLst>
              <a:ext uri="{FF2B5EF4-FFF2-40B4-BE49-F238E27FC236}">
                <a16:creationId xmlns:a16="http://schemas.microsoft.com/office/drawing/2014/main" id="{7D54BBAF-4A2E-CD5A-0D35-691E9B6B1EAA}"/>
              </a:ext>
            </a:extLst>
          </p:cNvPr>
          <p:cNvSpPr txBox="1"/>
          <p:nvPr/>
        </p:nvSpPr>
        <p:spPr>
          <a:xfrm>
            <a:off x="4571924" y="4730184"/>
            <a:ext cx="4572000" cy="584775"/>
          </a:xfrm>
          <a:prstGeom prst="rect">
            <a:avLst/>
          </a:prstGeom>
          <a:noFill/>
        </p:spPr>
        <p:txBody>
          <a:bodyPr wrap="square" rtlCol="0">
            <a:spAutoFit/>
          </a:bodyPr>
          <a:lstStyle/>
          <a:p>
            <a:pPr marR="0" lvl="0" algn="r" defTabSz="914400" rtl="0" eaLnBrk="1" fontAlgn="auto" latinLnBrk="0" hangingPunct="1">
              <a:lnSpc>
                <a:spcPct val="100000"/>
              </a:lnSpc>
              <a:spcBef>
                <a:spcPts val="0"/>
              </a:spcBef>
              <a:spcAft>
                <a:spcPts val="0"/>
              </a:spcAft>
              <a:buClr>
                <a:srgbClr val="FFD966"/>
              </a:buClr>
              <a:buSzPct val="100000"/>
              <a:tabLst>
                <a:tab pos="457200" algn="l"/>
              </a:tabLst>
              <a:defRPr/>
            </a:pPr>
            <a:r>
              <a:rPr kumimoji="0" lang="en-US" sz="800" b="0" i="0" u="none" strike="noStrike" kern="100" cap="none" spc="0"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sym typeface="Lato"/>
              </a:rPr>
              <a:t>Shimabukuro-</a:t>
            </a:r>
            <a:r>
              <a:rPr kumimoji="0" lang="en-US" sz="800" b="0" i="0" u="none" strike="noStrike" kern="100" cap="none" spc="0" normalizeH="0" baseline="0" noProof="0" err="1">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sym typeface="Lato"/>
              </a:rPr>
              <a:t>Vornhagen</a:t>
            </a:r>
            <a:r>
              <a:rPr kumimoji="0" lang="en-US" sz="800" b="0" i="0" u="none" strike="noStrike" kern="100" cap="none" spc="0"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sym typeface="Lato"/>
              </a:rPr>
              <a:t> A, et al. </a:t>
            </a:r>
            <a:r>
              <a:rPr kumimoji="0" lang="en-US" sz="800" b="0" i="1" u="none" strike="noStrike" kern="100" cap="none" spc="0"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sym typeface="Lato"/>
              </a:rPr>
              <a:t>J </a:t>
            </a:r>
            <a:r>
              <a:rPr kumimoji="0" lang="en-US" sz="800" b="0" i="1" u="none" strike="noStrike" kern="100" cap="none" spc="0" normalizeH="0" baseline="0" noProof="0" err="1">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sym typeface="Lato"/>
              </a:rPr>
              <a:t>Immunother</a:t>
            </a:r>
            <a:r>
              <a:rPr kumimoji="0" lang="en-US" sz="800" b="0" i="1" u="none" strike="noStrike" kern="100" cap="none" spc="0"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sym typeface="Lato"/>
              </a:rPr>
              <a:t> Cancer. </a:t>
            </a:r>
            <a:r>
              <a:rPr kumimoji="0" lang="en-US" sz="800" b="0" u="none" strike="noStrike" kern="100" cap="none" spc="0"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sym typeface="Lato"/>
              </a:rPr>
              <a:t>2018;6(1</a:t>
            </a:r>
            <a:r>
              <a:rPr kumimoji="0" lang="en-US" sz="800" b="0" i="0" u="none" strike="noStrike" kern="100" cap="none" spc="0"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sym typeface="Lato"/>
              </a:rPr>
              <a:t>):56. </a:t>
            </a:r>
          </a:p>
          <a:p>
            <a:pPr lvl="0" algn="r">
              <a:buClr>
                <a:schemeClr val="accent6"/>
              </a:buClr>
              <a:buSzPct val="100000"/>
              <a:tabLst>
                <a:tab pos="457200" algn="l"/>
              </a:tabLst>
            </a:pPr>
            <a:r>
              <a:rPr lang="en-US" sz="800" kern="100">
                <a:solidFill>
                  <a:schemeClr val="bg1"/>
                </a:solidFill>
                <a:latin typeface="Lato" panose="020F0502020204030203" pitchFamily="34" charset="0"/>
                <a:ea typeface="Lato" panose="020F0502020204030203" pitchFamily="34" charset="0"/>
                <a:cs typeface="Lato" panose="020F0502020204030203" pitchFamily="34" charset="0"/>
              </a:rPr>
              <a:t>Suarez Montero JC, et al. </a:t>
            </a:r>
            <a:r>
              <a:rPr lang="en-US" sz="800" i="1" kern="100">
                <a:solidFill>
                  <a:schemeClr val="bg1"/>
                </a:solidFill>
                <a:latin typeface="Lato" panose="020F0502020204030203" pitchFamily="34" charset="0"/>
                <a:ea typeface="Lato" panose="020F0502020204030203" pitchFamily="34" charset="0"/>
                <a:cs typeface="Lato" panose="020F0502020204030203" pitchFamily="34" charset="0"/>
              </a:rPr>
              <a:t>Med </a:t>
            </a:r>
            <a:r>
              <a:rPr lang="en-US" sz="800" i="1" kern="100" err="1">
                <a:solidFill>
                  <a:schemeClr val="bg1"/>
                </a:solidFill>
                <a:latin typeface="Lato" panose="020F0502020204030203" pitchFamily="34" charset="0"/>
                <a:ea typeface="Lato" panose="020F0502020204030203" pitchFamily="34" charset="0"/>
                <a:cs typeface="Lato" panose="020F0502020204030203" pitchFamily="34" charset="0"/>
              </a:rPr>
              <a:t>Intensiva</a:t>
            </a:r>
            <a:r>
              <a:rPr lang="en-US" sz="800" i="1" kern="100">
                <a:solidFill>
                  <a:schemeClr val="bg1"/>
                </a:solidFill>
                <a:latin typeface="Lato" panose="020F0502020204030203" pitchFamily="34" charset="0"/>
                <a:ea typeface="Lato" panose="020F0502020204030203" pitchFamily="34" charset="0"/>
                <a:cs typeface="Lato" panose="020F0502020204030203" pitchFamily="34" charset="0"/>
              </a:rPr>
              <a:t> (Engl Ed)</a:t>
            </a:r>
            <a:r>
              <a:rPr lang="en-US" sz="800" kern="100">
                <a:solidFill>
                  <a:schemeClr val="bg1"/>
                </a:solidFill>
                <a:latin typeface="Lato" panose="020F0502020204030203" pitchFamily="34" charset="0"/>
                <a:ea typeface="Lato" panose="020F0502020204030203" pitchFamily="34" charset="0"/>
                <a:cs typeface="Lato" panose="020F0502020204030203" pitchFamily="34" charset="0"/>
              </a:rPr>
              <a:t>. 2022;46(4):201-212. </a:t>
            </a:r>
          </a:p>
          <a:p>
            <a:pPr lvl="0" algn="r">
              <a:buClr>
                <a:schemeClr val="accent6"/>
              </a:buClr>
              <a:buSzPct val="100000"/>
              <a:tabLst>
                <a:tab pos="457200" algn="l"/>
              </a:tabLst>
            </a:pPr>
            <a:r>
              <a:rPr lang="en-US" sz="800" kern="100">
                <a:solidFill>
                  <a:schemeClr val="bg1"/>
                </a:solidFill>
                <a:latin typeface="Lato" panose="020F0502020204030203" pitchFamily="34" charset="0"/>
                <a:ea typeface="Lato" panose="020F0502020204030203" pitchFamily="34" charset="0"/>
                <a:cs typeface="Lato" panose="020F0502020204030203" pitchFamily="34" charset="0"/>
              </a:rPr>
              <a:t>Immune effector cell-associated neurotoxicity syndrome (ICANS). In: UpToDate [database online].</a:t>
            </a:r>
          </a:p>
          <a:p>
            <a:pPr lvl="0" algn="r">
              <a:buClr>
                <a:schemeClr val="accent6"/>
              </a:buClr>
              <a:buSzPct val="100000"/>
              <a:tabLst>
                <a:tab pos="457200" algn="l"/>
              </a:tabLst>
            </a:pPr>
            <a:r>
              <a:rPr lang="en-US" sz="800">
                <a:solidFill>
                  <a:schemeClr val="bg1"/>
                </a:solidFill>
                <a:latin typeface="Lato" panose="020F0502020204030203" pitchFamily="34" charset="0"/>
                <a:ea typeface="Lato" panose="020F0502020204030203" pitchFamily="34" charset="0"/>
                <a:cs typeface="Lato" panose="020F0502020204030203" pitchFamily="34" charset="0"/>
              </a:rPr>
              <a:t> </a:t>
            </a:r>
          </a:p>
        </p:txBody>
      </p:sp>
    </p:spTree>
    <p:extLst>
      <p:ext uri="{BB962C8B-B14F-4D97-AF65-F5344CB8AC3E}">
        <p14:creationId xmlns:p14="http://schemas.microsoft.com/office/powerpoint/2010/main" val="37173731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28;p48">
            <a:extLst>
              <a:ext uri="{FF2B5EF4-FFF2-40B4-BE49-F238E27FC236}">
                <a16:creationId xmlns:a16="http://schemas.microsoft.com/office/drawing/2014/main" id="{55868249-26BA-6B18-2313-B0D05FF6B931}"/>
              </a:ext>
            </a:extLst>
          </p:cNvPr>
          <p:cNvSpPr txBox="1">
            <a:spLocks/>
          </p:cNvSpPr>
          <p:nvPr/>
        </p:nvSpPr>
        <p:spPr>
          <a:xfrm>
            <a:off x="0" y="1"/>
            <a:ext cx="9144000" cy="101959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2800"/>
            </a:pPr>
            <a:r>
              <a:rPr lang="en-US" sz="6000" b="1">
                <a:solidFill>
                  <a:schemeClr val="accent6"/>
                </a:solidFill>
                <a:latin typeface="Bebas Neue"/>
                <a:sym typeface="Bebas Neue"/>
              </a:rPr>
              <a:t>ICANS </a:t>
            </a:r>
            <a:r>
              <a:rPr lang="en-US" sz="6000" b="1">
                <a:solidFill>
                  <a:schemeClr val="bg1"/>
                </a:solidFill>
                <a:latin typeface="Bebas Neue"/>
                <a:sym typeface="Bebas Neue"/>
              </a:rPr>
              <a:t>Treatment</a:t>
            </a:r>
          </a:p>
        </p:txBody>
      </p:sp>
      <p:sp>
        <p:nvSpPr>
          <p:cNvPr id="3" name="Google Shape;199;p45">
            <a:extLst>
              <a:ext uri="{FF2B5EF4-FFF2-40B4-BE49-F238E27FC236}">
                <a16:creationId xmlns:a16="http://schemas.microsoft.com/office/drawing/2014/main" id="{3E4B6C78-9D93-1590-C349-BBB6B0B04343}"/>
              </a:ext>
            </a:extLst>
          </p:cNvPr>
          <p:cNvSpPr txBox="1">
            <a:spLocks/>
          </p:cNvSpPr>
          <p:nvPr/>
        </p:nvSpPr>
        <p:spPr>
          <a:xfrm>
            <a:off x="351864" y="1019597"/>
            <a:ext cx="8440271" cy="42851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1400" b="0" i="0" u="none" strike="noStrike" cap="none">
                <a:solidFill>
                  <a:schemeClr val="lt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158750" indent="0" algn="l">
              <a:spcAft>
                <a:spcPts val="600"/>
              </a:spcAft>
              <a:buNone/>
            </a:pPr>
            <a:r>
              <a:rPr lang="en-US" sz="1500" b="1">
                <a:solidFill>
                  <a:schemeClr val="accent6"/>
                </a:solidFill>
                <a:latin typeface="Lato" panose="020F0502020204030203" pitchFamily="34" charset="0"/>
                <a:ea typeface="Lato" panose="020F0502020204030203" pitchFamily="34" charset="0"/>
                <a:cs typeface="Lato" panose="020F0502020204030203" pitchFamily="34" charset="0"/>
              </a:rPr>
              <a:t>ASTCT Recommendations for ICANS Treatment by Grade</a:t>
            </a:r>
          </a:p>
          <a:p>
            <a:pPr marL="406400" lvl="0" indent="-285750" algn="l">
              <a:spcAft>
                <a:spcPts val="600"/>
              </a:spcAft>
              <a:buClr>
                <a:schemeClr val="accent6"/>
              </a:buClr>
              <a:buFont typeface="Arial" panose="020B0604020202020204" pitchFamily="34" charset="0"/>
              <a:buChar char="•"/>
            </a:pPr>
            <a:r>
              <a:rPr lang="en-US" sz="1500">
                <a:solidFill>
                  <a:schemeClr val="bg1"/>
                </a:solidFill>
                <a:effectLst/>
                <a:latin typeface="Lato" panose="020F0502020204030203" pitchFamily="34" charset="0"/>
                <a:ea typeface="Lato" panose="020F0502020204030203" pitchFamily="34" charset="0"/>
                <a:cs typeface="Lato" panose="020F0502020204030203" pitchFamily="34" charset="0"/>
              </a:rPr>
              <a:t>Grade 1: Haloperidol or lorazepam if agitated. </a:t>
            </a:r>
            <a:r>
              <a:rPr lang="en-US" sz="1500">
                <a:solidFill>
                  <a:schemeClr val="bg1"/>
                </a:solidFill>
              </a:rPr>
              <a:t>Dexamethasone</a:t>
            </a:r>
            <a:r>
              <a:rPr lang="en-US" sz="1500">
                <a:solidFill>
                  <a:schemeClr val="bg1"/>
                </a:solidFill>
                <a:effectLst/>
                <a:latin typeface="Lato" panose="020F0502020204030203" pitchFamily="34" charset="0"/>
                <a:ea typeface="Lato" panose="020F0502020204030203" pitchFamily="34" charset="0"/>
                <a:cs typeface="Lato" panose="020F0502020204030203" pitchFamily="34" charset="0"/>
              </a:rPr>
              <a:t> in high-risk patients. Non-sedating anti-epileptics</a:t>
            </a:r>
          </a:p>
          <a:p>
            <a:pPr marL="406400" indent="-285750" algn="l">
              <a:spcAft>
                <a:spcPts val="600"/>
              </a:spcAft>
              <a:buClr>
                <a:schemeClr val="accent6"/>
              </a:buClr>
              <a:buFont typeface="Arial" panose="020B0604020202020204" pitchFamily="34" charset="0"/>
              <a:buChar char="•"/>
            </a:pPr>
            <a:r>
              <a:rPr lang="en-US" sz="1500">
                <a:solidFill>
                  <a:schemeClr val="bg1"/>
                </a:solidFill>
                <a:effectLst/>
                <a:latin typeface="Lato" panose="020F0502020204030203" pitchFamily="34" charset="0"/>
                <a:ea typeface="Lato" panose="020F0502020204030203" pitchFamily="34" charset="0"/>
                <a:cs typeface="Lato" panose="020F0502020204030203" pitchFamily="34" charset="0"/>
              </a:rPr>
              <a:t>Grade 2: </a:t>
            </a:r>
            <a:r>
              <a:rPr lang="en-US" sz="1500">
                <a:solidFill>
                  <a:schemeClr val="bg1"/>
                </a:solidFill>
              </a:rPr>
              <a:t>Dexamethasone 10 mg IV Q12H. </a:t>
            </a:r>
            <a:r>
              <a:rPr lang="en-US" sz="1500">
                <a:solidFill>
                  <a:schemeClr val="bg1"/>
                </a:solidFill>
                <a:effectLst/>
                <a:latin typeface="Lato" panose="020F0502020204030203" pitchFamily="34" charset="0"/>
                <a:ea typeface="Lato" panose="020F0502020204030203" pitchFamily="34" charset="0"/>
                <a:cs typeface="Lato" panose="020F0502020204030203" pitchFamily="34" charset="0"/>
              </a:rPr>
              <a:t>If no change in 48 </a:t>
            </a:r>
            <a:r>
              <a:rPr lang="en-US" sz="1500" err="1">
                <a:solidFill>
                  <a:schemeClr val="bg1"/>
                </a:solidFill>
                <a:effectLst/>
                <a:latin typeface="Lato" panose="020F0502020204030203" pitchFamily="34" charset="0"/>
                <a:ea typeface="Lato" panose="020F0502020204030203" pitchFamily="34" charset="0"/>
                <a:cs typeface="Lato" panose="020F0502020204030203" pitchFamily="34" charset="0"/>
              </a:rPr>
              <a:t>hrs</a:t>
            </a:r>
            <a:r>
              <a:rPr lang="en-US" sz="1500">
                <a:solidFill>
                  <a:schemeClr val="bg1"/>
                </a:solidFill>
                <a:effectLst/>
                <a:latin typeface="Lato" panose="020F0502020204030203" pitchFamily="34" charset="0"/>
                <a:ea typeface="Lato" panose="020F0502020204030203" pitchFamily="34" charset="0"/>
                <a:cs typeface="Lato" panose="020F0502020204030203" pitchFamily="34" charset="0"/>
              </a:rPr>
              <a:t>, increase to 20 mg </a:t>
            </a:r>
            <a:r>
              <a:rPr lang="en-US" sz="1500">
                <a:solidFill>
                  <a:schemeClr val="bg1"/>
                </a:solidFill>
              </a:rPr>
              <a:t>IV Q6H</a:t>
            </a:r>
          </a:p>
          <a:p>
            <a:pPr marL="863600" lvl="1" indent="-285750" algn="l">
              <a:spcAft>
                <a:spcPts val="600"/>
              </a:spcAft>
              <a:buClr>
                <a:schemeClr val="accent6"/>
              </a:buClr>
              <a:buFont typeface="Courier New" panose="02070309020205020404" pitchFamily="49" charset="0"/>
              <a:buChar char="o"/>
            </a:pPr>
            <a:r>
              <a:rPr lang="en-US" sz="1500">
                <a:solidFill>
                  <a:schemeClr val="bg1"/>
                </a:solidFill>
                <a:effectLst/>
                <a:latin typeface="Lato" panose="020F0502020204030203" pitchFamily="34" charset="0"/>
                <a:ea typeface="Lato" panose="020F0502020204030203" pitchFamily="34" charset="0"/>
                <a:cs typeface="Lato" panose="020F0502020204030203" pitchFamily="34" charset="0"/>
              </a:rPr>
              <a:t>Tocilizumab or anakinra if concomitant CRS</a:t>
            </a:r>
          </a:p>
          <a:p>
            <a:pPr marL="863600" lvl="1" indent="-285750" algn="l">
              <a:spcAft>
                <a:spcPts val="600"/>
              </a:spcAft>
              <a:buClr>
                <a:schemeClr val="accent6"/>
              </a:buClr>
              <a:buFont typeface="Courier New" panose="02070309020205020404" pitchFamily="49" charset="0"/>
              <a:buChar char="o"/>
            </a:pPr>
            <a:r>
              <a:rPr lang="en-US" sz="1500">
                <a:solidFill>
                  <a:schemeClr val="bg1"/>
                </a:solidFill>
                <a:effectLst/>
                <a:latin typeface="Lato" panose="020F0502020204030203" pitchFamily="34" charset="0"/>
                <a:ea typeface="Lato" panose="020F0502020204030203" pitchFamily="34" charset="0"/>
                <a:cs typeface="Lato" panose="020F0502020204030203" pitchFamily="34" charset="0"/>
              </a:rPr>
              <a:t>Non-sedating anti-epileptics</a:t>
            </a:r>
          </a:p>
          <a:p>
            <a:pPr marL="406400" indent="-285750" algn="l">
              <a:spcAft>
                <a:spcPts val="600"/>
              </a:spcAft>
              <a:buClr>
                <a:schemeClr val="accent6"/>
              </a:buClr>
              <a:buFont typeface="Arial" panose="020B0604020202020204" pitchFamily="34" charset="0"/>
              <a:buChar char="•"/>
            </a:pPr>
            <a:r>
              <a:rPr lang="en-US" sz="1500">
                <a:solidFill>
                  <a:schemeClr val="bg1"/>
                </a:solidFill>
                <a:effectLst/>
                <a:latin typeface="Lato" panose="020F0502020204030203" pitchFamily="34" charset="0"/>
                <a:ea typeface="Lato" panose="020F0502020204030203" pitchFamily="34" charset="0"/>
                <a:cs typeface="Lato" panose="020F0502020204030203" pitchFamily="34" charset="0"/>
              </a:rPr>
              <a:t>Grade 3: D</a:t>
            </a:r>
            <a:r>
              <a:rPr lang="en-US" sz="1500">
                <a:solidFill>
                  <a:schemeClr val="bg1"/>
                </a:solidFill>
              </a:rPr>
              <a:t>examethasone 10 mg IV Q6H. </a:t>
            </a:r>
            <a:r>
              <a:rPr lang="en-US" sz="1500">
                <a:solidFill>
                  <a:schemeClr val="bg1"/>
                </a:solidFill>
                <a:effectLst/>
                <a:latin typeface="Lato" panose="020F0502020204030203" pitchFamily="34" charset="0"/>
                <a:ea typeface="Lato" panose="020F0502020204030203" pitchFamily="34" charset="0"/>
                <a:cs typeface="Lato" panose="020F0502020204030203" pitchFamily="34" charset="0"/>
              </a:rPr>
              <a:t>If no change in 48 </a:t>
            </a:r>
            <a:r>
              <a:rPr lang="en-US" sz="1500" err="1">
                <a:solidFill>
                  <a:schemeClr val="bg1"/>
                </a:solidFill>
                <a:effectLst/>
                <a:latin typeface="Lato" panose="020F0502020204030203" pitchFamily="34" charset="0"/>
                <a:ea typeface="Lato" panose="020F0502020204030203" pitchFamily="34" charset="0"/>
                <a:cs typeface="Lato" panose="020F0502020204030203" pitchFamily="34" charset="0"/>
              </a:rPr>
              <a:t>hrs</a:t>
            </a:r>
            <a:r>
              <a:rPr lang="en-US" sz="1500">
                <a:solidFill>
                  <a:schemeClr val="bg1"/>
                </a:solidFill>
                <a:effectLst/>
                <a:latin typeface="Lato" panose="020F0502020204030203" pitchFamily="34" charset="0"/>
                <a:ea typeface="Lato" panose="020F0502020204030203" pitchFamily="34" charset="0"/>
                <a:cs typeface="Lato" panose="020F0502020204030203" pitchFamily="34" charset="0"/>
              </a:rPr>
              <a:t>, increase to 20 mg </a:t>
            </a:r>
            <a:r>
              <a:rPr lang="en-US" sz="1500">
                <a:solidFill>
                  <a:schemeClr val="bg1"/>
                </a:solidFill>
              </a:rPr>
              <a:t>IV Q6H or methylprednisolone 1-2 g/day</a:t>
            </a:r>
          </a:p>
          <a:p>
            <a:pPr marL="863600" lvl="1" indent="-285750" algn="l">
              <a:spcAft>
                <a:spcPts val="600"/>
              </a:spcAft>
              <a:buClr>
                <a:schemeClr val="accent6"/>
              </a:buClr>
              <a:buFont typeface="Courier New" panose="02070309020205020404" pitchFamily="49" charset="0"/>
              <a:buChar char="o"/>
            </a:pPr>
            <a:r>
              <a:rPr lang="en-US" sz="1500">
                <a:solidFill>
                  <a:schemeClr val="bg1"/>
                </a:solidFill>
                <a:effectLst/>
                <a:latin typeface="Lato" panose="020F0502020204030203" pitchFamily="34" charset="0"/>
                <a:ea typeface="Lato" panose="020F0502020204030203" pitchFamily="34" charset="0"/>
                <a:cs typeface="Lato" panose="020F0502020204030203" pitchFamily="34" charset="0"/>
              </a:rPr>
              <a:t>Tocilizumab or anakinra if concomitant CRS</a:t>
            </a:r>
          </a:p>
          <a:p>
            <a:pPr marL="863600" lvl="1" indent="-285750" algn="l">
              <a:spcAft>
                <a:spcPts val="600"/>
              </a:spcAft>
              <a:buClr>
                <a:schemeClr val="accent6"/>
              </a:buClr>
              <a:buFont typeface="Courier New" panose="02070309020205020404" pitchFamily="49" charset="0"/>
              <a:buChar char="o"/>
            </a:pPr>
            <a:r>
              <a:rPr lang="en-US" sz="1500">
                <a:solidFill>
                  <a:schemeClr val="bg1"/>
                </a:solidFill>
                <a:effectLst/>
                <a:latin typeface="Lato" panose="020F0502020204030203" pitchFamily="34" charset="0"/>
                <a:ea typeface="Lato" panose="020F0502020204030203" pitchFamily="34" charset="0"/>
                <a:cs typeface="Lato" panose="020F0502020204030203" pitchFamily="34" charset="0"/>
              </a:rPr>
              <a:t>Non-sedating anti-epileptics</a:t>
            </a:r>
          </a:p>
          <a:p>
            <a:pPr marL="406400" indent="-285750" algn="l">
              <a:spcAft>
                <a:spcPts val="600"/>
              </a:spcAft>
              <a:buClr>
                <a:schemeClr val="accent6"/>
              </a:buClr>
              <a:buFont typeface="Arial" panose="020B0604020202020204" pitchFamily="34" charset="0"/>
              <a:buChar char="•"/>
            </a:pPr>
            <a:r>
              <a:rPr lang="en-US" sz="1500">
                <a:solidFill>
                  <a:schemeClr val="bg1"/>
                </a:solidFill>
                <a:effectLst/>
                <a:latin typeface="Lato" panose="020F0502020204030203" pitchFamily="34" charset="0"/>
                <a:ea typeface="Lato" panose="020F0502020204030203" pitchFamily="34" charset="0"/>
                <a:cs typeface="Lato" panose="020F0502020204030203" pitchFamily="34" charset="0"/>
              </a:rPr>
              <a:t>Grade 4: D</a:t>
            </a:r>
            <a:r>
              <a:rPr lang="en-US" sz="1500">
                <a:solidFill>
                  <a:schemeClr val="bg1"/>
                </a:solidFill>
              </a:rPr>
              <a:t>examethasone 20 mg IV Q6H. </a:t>
            </a:r>
            <a:r>
              <a:rPr lang="en-US" sz="1500">
                <a:solidFill>
                  <a:schemeClr val="bg1"/>
                </a:solidFill>
                <a:effectLst/>
                <a:latin typeface="Lato" panose="020F0502020204030203" pitchFamily="34" charset="0"/>
                <a:ea typeface="Lato" panose="020F0502020204030203" pitchFamily="34" charset="0"/>
                <a:cs typeface="Lato" panose="020F0502020204030203" pitchFamily="34" charset="0"/>
              </a:rPr>
              <a:t>If </a:t>
            </a:r>
            <a:r>
              <a:rPr lang="en-US" sz="1500" err="1">
                <a:solidFill>
                  <a:schemeClr val="bg1"/>
                </a:solidFill>
                <a:effectLst/>
                <a:latin typeface="Lato" panose="020F0502020204030203" pitchFamily="34" charset="0"/>
                <a:ea typeface="Lato" panose="020F0502020204030203" pitchFamily="34" charset="0"/>
                <a:cs typeface="Lato" panose="020F0502020204030203" pitchFamily="34" charset="0"/>
              </a:rPr>
              <a:t>dex</a:t>
            </a:r>
            <a:r>
              <a:rPr lang="en-US" sz="1500">
                <a:solidFill>
                  <a:schemeClr val="bg1"/>
                </a:solidFill>
                <a:effectLst/>
                <a:latin typeface="Lato" panose="020F0502020204030203" pitchFamily="34" charset="0"/>
                <a:ea typeface="Lato" panose="020F0502020204030203" pitchFamily="34" charset="0"/>
                <a:cs typeface="Lato" panose="020F0502020204030203" pitchFamily="34" charset="0"/>
              </a:rPr>
              <a:t> refractory, </a:t>
            </a:r>
            <a:r>
              <a:rPr lang="en-US" sz="1500">
                <a:solidFill>
                  <a:schemeClr val="bg1"/>
                </a:solidFill>
              </a:rPr>
              <a:t>methylprednisolone 2 g Q12H</a:t>
            </a:r>
          </a:p>
          <a:p>
            <a:pPr marL="863600" lvl="1" indent="-285750" algn="l">
              <a:spcAft>
                <a:spcPts val="600"/>
              </a:spcAft>
              <a:buClr>
                <a:schemeClr val="accent6"/>
              </a:buClr>
              <a:buFont typeface="Courier New" panose="02070309020205020404" pitchFamily="49" charset="0"/>
              <a:buChar char="o"/>
            </a:pPr>
            <a:r>
              <a:rPr lang="en-US" sz="1500">
                <a:solidFill>
                  <a:schemeClr val="bg1"/>
                </a:solidFill>
                <a:effectLst/>
                <a:latin typeface="Lato" panose="020F0502020204030203" pitchFamily="34" charset="0"/>
                <a:ea typeface="Lato" panose="020F0502020204030203" pitchFamily="34" charset="0"/>
                <a:cs typeface="Lato" panose="020F0502020204030203" pitchFamily="34" charset="0"/>
              </a:rPr>
              <a:t>If steroid refractory, consider alternative therapies including lymphodepletion with cyclophosphamide and other drugs</a:t>
            </a:r>
          </a:p>
          <a:p>
            <a:pPr marL="406400" indent="-285750" algn="l">
              <a:spcAft>
                <a:spcPts val="600"/>
              </a:spcAft>
              <a:buClr>
                <a:schemeClr val="accent6"/>
              </a:buClr>
              <a:buFont typeface="Arial" panose="020B0604020202020204" pitchFamily="34" charset="0"/>
              <a:buChar char="•"/>
            </a:pPr>
            <a:endParaRPr lang="en-US" sz="15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4" name="TextBox 3">
            <a:extLst>
              <a:ext uri="{FF2B5EF4-FFF2-40B4-BE49-F238E27FC236}">
                <a16:creationId xmlns:a16="http://schemas.microsoft.com/office/drawing/2014/main" id="{5FA79A59-FE1A-A0ED-BE02-F2EDB0461C9F}"/>
              </a:ext>
            </a:extLst>
          </p:cNvPr>
          <p:cNvSpPr txBox="1"/>
          <p:nvPr/>
        </p:nvSpPr>
        <p:spPr>
          <a:xfrm>
            <a:off x="4571924" y="4730184"/>
            <a:ext cx="4572000" cy="584775"/>
          </a:xfrm>
          <a:prstGeom prst="rect">
            <a:avLst/>
          </a:prstGeom>
          <a:noFill/>
        </p:spPr>
        <p:txBody>
          <a:bodyPr wrap="square" rtlCol="0">
            <a:spAutoFit/>
          </a:bodyPr>
          <a:lstStyle/>
          <a:p>
            <a:pPr marR="0" lvl="0" algn="r" defTabSz="914400" rtl="0" eaLnBrk="1" fontAlgn="auto" latinLnBrk="0" hangingPunct="1">
              <a:lnSpc>
                <a:spcPct val="100000"/>
              </a:lnSpc>
              <a:spcBef>
                <a:spcPts val="0"/>
              </a:spcBef>
              <a:spcAft>
                <a:spcPts val="0"/>
              </a:spcAft>
              <a:buClr>
                <a:srgbClr val="FFD966"/>
              </a:buClr>
              <a:buSzPct val="100000"/>
              <a:tabLst>
                <a:tab pos="457200" algn="l"/>
              </a:tabLst>
              <a:defRPr/>
            </a:pPr>
            <a:r>
              <a:rPr kumimoji="0" lang="en-US" sz="800" b="0" i="0" u="none" strike="noStrike" kern="100" cap="none" spc="0"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sym typeface="Lato"/>
              </a:rPr>
              <a:t>Shimabukuro-</a:t>
            </a:r>
            <a:r>
              <a:rPr kumimoji="0" lang="en-US" sz="800" b="0" i="0" u="none" strike="noStrike" kern="100" cap="none" spc="0" normalizeH="0" baseline="0" noProof="0" err="1">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sym typeface="Lato"/>
              </a:rPr>
              <a:t>Vornhagen</a:t>
            </a:r>
            <a:r>
              <a:rPr kumimoji="0" lang="en-US" sz="800" b="0" i="0" u="none" strike="noStrike" kern="100" cap="none" spc="0"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sym typeface="Lato"/>
              </a:rPr>
              <a:t> A, et al. </a:t>
            </a:r>
            <a:r>
              <a:rPr kumimoji="0" lang="en-US" sz="800" b="0" i="1" u="none" strike="noStrike" kern="100" cap="none" spc="0"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sym typeface="Lato"/>
              </a:rPr>
              <a:t>J </a:t>
            </a:r>
            <a:r>
              <a:rPr kumimoji="0" lang="en-US" sz="800" b="0" i="1" u="none" strike="noStrike" kern="100" cap="none" spc="0" normalizeH="0" baseline="0" noProof="0" err="1">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sym typeface="Lato"/>
              </a:rPr>
              <a:t>Immunother</a:t>
            </a:r>
            <a:r>
              <a:rPr kumimoji="0" lang="en-US" sz="800" b="0" i="1" u="none" strike="noStrike" kern="100" cap="none" spc="0"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sym typeface="Lato"/>
              </a:rPr>
              <a:t> Cancer. </a:t>
            </a:r>
            <a:r>
              <a:rPr kumimoji="0" lang="en-US" sz="800" b="0" u="none" strike="noStrike" kern="100" cap="none" spc="0"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sym typeface="Lato"/>
              </a:rPr>
              <a:t>2018;6(1</a:t>
            </a:r>
            <a:r>
              <a:rPr kumimoji="0" lang="en-US" sz="800" b="0" i="0" u="none" strike="noStrike" kern="100" cap="none" spc="0"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sym typeface="Lato"/>
              </a:rPr>
              <a:t>):56. </a:t>
            </a:r>
          </a:p>
          <a:p>
            <a:pPr lvl="0" algn="r">
              <a:buClr>
                <a:schemeClr val="accent6"/>
              </a:buClr>
              <a:buSzPct val="100000"/>
              <a:tabLst>
                <a:tab pos="457200" algn="l"/>
              </a:tabLst>
            </a:pPr>
            <a:r>
              <a:rPr lang="en-US" sz="800" kern="100">
                <a:solidFill>
                  <a:schemeClr val="bg1"/>
                </a:solidFill>
                <a:latin typeface="Lato" panose="020F0502020204030203" pitchFamily="34" charset="0"/>
                <a:ea typeface="Lato" panose="020F0502020204030203" pitchFamily="34" charset="0"/>
                <a:cs typeface="Lato" panose="020F0502020204030203" pitchFamily="34" charset="0"/>
              </a:rPr>
              <a:t>Suarez Montero JC, et al. </a:t>
            </a:r>
            <a:r>
              <a:rPr lang="en-US" sz="800" i="1" kern="100">
                <a:solidFill>
                  <a:schemeClr val="bg1"/>
                </a:solidFill>
                <a:latin typeface="Lato" panose="020F0502020204030203" pitchFamily="34" charset="0"/>
                <a:ea typeface="Lato" panose="020F0502020204030203" pitchFamily="34" charset="0"/>
                <a:cs typeface="Lato" panose="020F0502020204030203" pitchFamily="34" charset="0"/>
              </a:rPr>
              <a:t>Med </a:t>
            </a:r>
            <a:r>
              <a:rPr lang="en-US" sz="800" i="1" kern="100" err="1">
                <a:solidFill>
                  <a:schemeClr val="bg1"/>
                </a:solidFill>
                <a:latin typeface="Lato" panose="020F0502020204030203" pitchFamily="34" charset="0"/>
                <a:ea typeface="Lato" panose="020F0502020204030203" pitchFamily="34" charset="0"/>
                <a:cs typeface="Lato" panose="020F0502020204030203" pitchFamily="34" charset="0"/>
              </a:rPr>
              <a:t>Intensiva</a:t>
            </a:r>
            <a:r>
              <a:rPr lang="en-US" sz="800" i="1" kern="100">
                <a:solidFill>
                  <a:schemeClr val="bg1"/>
                </a:solidFill>
                <a:latin typeface="Lato" panose="020F0502020204030203" pitchFamily="34" charset="0"/>
                <a:ea typeface="Lato" panose="020F0502020204030203" pitchFamily="34" charset="0"/>
                <a:cs typeface="Lato" panose="020F0502020204030203" pitchFamily="34" charset="0"/>
              </a:rPr>
              <a:t> (Engl Ed)</a:t>
            </a:r>
            <a:r>
              <a:rPr lang="en-US" sz="800" kern="100">
                <a:solidFill>
                  <a:schemeClr val="bg1"/>
                </a:solidFill>
                <a:latin typeface="Lato" panose="020F0502020204030203" pitchFamily="34" charset="0"/>
                <a:ea typeface="Lato" panose="020F0502020204030203" pitchFamily="34" charset="0"/>
                <a:cs typeface="Lato" panose="020F0502020204030203" pitchFamily="34" charset="0"/>
              </a:rPr>
              <a:t>. 2022;46(4):201-212. </a:t>
            </a:r>
          </a:p>
          <a:p>
            <a:pPr lvl="0" algn="r">
              <a:buClr>
                <a:schemeClr val="accent6"/>
              </a:buClr>
              <a:buSzPct val="100000"/>
              <a:tabLst>
                <a:tab pos="457200" algn="l"/>
              </a:tabLst>
            </a:pPr>
            <a:r>
              <a:rPr lang="en-US" sz="800" kern="100">
                <a:solidFill>
                  <a:schemeClr val="bg1"/>
                </a:solidFill>
                <a:latin typeface="Lato" panose="020F0502020204030203" pitchFamily="34" charset="0"/>
                <a:ea typeface="Lato" panose="020F0502020204030203" pitchFamily="34" charset="0"/>
                <a:cs typeface="Lato" panose="020F0502020204030203" pitchFamily="34" charset="0"/>
              </a:rPr>
              <a:t>Immune effector cell-associated neurotoxicity syndrome (ICANS). In: UpToDate [database online].</a:t>
            </a:r>
          </a:p>
          <a:p>
            <a:pPr lvl="0" algn="r">
              <a:buClr>
                <a:schemeClr val="accent6"/>
              </a:buClr>
              <a:buSzPct val="100000"/>
              <a:tabLst>
                <a:tab pos="457200" algn="l"/>
              </a:tabLst>
            </a:pPr>
            <a:r>
              <a:rPr lang="en-US" sz="800">
                <a:solidFill>
                  <a:schemeClr val="bg1"/>
                </a:solidFill>
                <a:latin typeface="Lato" panose="020F0502020204030203" pitchFamily="34" charset="0"/>
                <a:ea typeface="Lato" panose="020F0502020204030203" pitchFamily="34" charset="0"/>
                <a:cs typeface="Lato" panose="020F0502020204030203" pitchFamily="34" charset="0"/>
              </a:rPr>
              <a:t> </a:t>
            </a:r>
          </a:p>
        </p:txBody>
      </p:sp>
    </p:spTree>
    <p:extLst>
      <p:ext uri="{BB962C8B-B14F-4D97-AF65-F5344CB8AC3E}">
        <p14:creationId xmlns:p14="http://schemas.microsoft.com/office/powerpoint/2010/main" val="24689351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84"/>
        <p:cNvGrpSpPr/>
        <p:nvPr/>
      </p:nvGrpSpPr>
      <p:grpSpPr>
        <a:xfrm>
          <a:off x="0" y="0"/>
          <a:ext cx="0" cy="0"/>
          <a:chOff x="0" y="0"/>
          <a:chExt cx="0" cy="0"/>
        </a:xfrm>
      </p:grpSpPr>
      <p:sp>
        <p:nvSpPr>
          <p:cNvPr id="9" name="Google Shape;324;p54">
            <a:extLst>
              <a:ext uri="{FF2B5EF4-FFF2-40B4-BE49-F238E27FC236}">
                <a16:creationId xmlns:a16="http://schemas.microsoft.com/office/drawing/2014/main" id="{04FDF8D6-BB24-3869-72BF-6A88A8DE5487}"/>
              </a:ext>
            </a:extLst>
          </p:cNvPr>
          <p:cNvSpPr/>
          <p:nvPr/>
        </p:nvSpPr>
        <p:spPr>
          <a:xfrm>
            <a:off x="26455" y="1548852"/>
            <a:ext cx="2392821" cy="2314561"/>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7" name="Google Shape;180;p43">
            <a:extLst>
              <a:ext uri="{FF2B5EF4-FFF2-40B4-BE49-F238E27FC236}">
                <a16:creationId xmlns:a16="http://schemas.microsoft.com/office/drawing/2014/main" id="{88EAEA17-CAEB-82A2-339E-662313318FDD}"/>
              </a:ext>
            </a:extLst>
          </p:cNvPr>
          <p:cNvSpPr txBox="1">
            <a:spLocks/>
          </p:cNvSpPr>
          <p:nvPr/>
        </p:nvSpPr>
        <p:spPr>
          <a:xfrm>
            <a:off x="599915" y="2419350"/>
            <a:ext cx="1245900" cy="827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Bebas Neue"/>
              <a:buNone/>
              <a:defRPr sz="3000" b="1" i="0" u="none" strike="noStrike" cap="none">
                <a:solidFill>
                  <a:schemeClr val="lt1"/>
                </a:solidFill>
                <a:latin typeface="Bebas Neue"/>
                <a:ea typeface="Bebas Neue"/>
                <a:cs typeface="Bebas Neue"/>
                <a:sym typeface="Bebas Neue"/>
              </a:defRPr>
            </a:lvl1pPr>
            <a:lvl2pPr marR="0" lvl="1"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9pPr>
          </a:lstStyle>
          <a:p>
            <a:r>
              <a:rPr lang="en" sz="8800"/>
              <a:t>03</a:t>
            </a:r>
          </a:p>
        </p:txBody>
      </p:sp>
      <p:sp>
        <p:nvSpPr>
          <p:cNvPr id="8" name="Google Shape;321;p54">
            <a:extLst>
              <a:ext uri="{FF2B5EF4-FFF2-40B4-BE49-F238E27FC236}">
                <a16:creationId xmlns:a16="http://schemas.microsoft.com/office/drawing/2014/main" id="{7CF81DE0-96F0-4F6D-6827-42525BC7D5A7}"/>
              </a:ext>
            </a:extLst>
          </p:cNvPr>
          <p:cNvSpPr/>
          <p:nvPr/>
        </p:nvSpPr>
        <p:spPr>
          <a:xfrm>
            <a:off x="-551270" y="1064755"/>
            <a:ext cx="3457419" cy="3282757"/>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45;p39">
            <a:extLst>
              <a:ext uri="{FF2B5EF4-FFF2-40B4-BE49-F238E27FC236}">
                <a16:creationId xmlns:a16="http://schemas.microsoft.com/office/drawing/2014/main" id="{F95AC608-65F9-4196-A935-0C7B81DD42D8}"/>
              </a:ext>
            </a:extLst>
          </p:cNvPr>
          <p:cNvSpPr txBox="1">
            <a:spLocks/>
          </p:cNvSpPr>
          <p:nvPr/>
        </p:nvSpPr>
        <p:spPr>
          <a:xfrm>
            <a:off x="2610864" y="1411019"/>
            <a:ext cx="6254232" cy="2590225"/>
          </a:xfrm>
          <a:prstGeom prst="rect">
            <a:avLst/>
          </a:prstGeom>
          <a:noFill/>
          <a:ln>
            <a:noFill/>
          </a:ln>
        </p:spPr>
        <p:txBody>
          <a:bodyPr spcFirstLastPara="1" wrap="square" lIns="91425" tIns="91425" rIns="91425" bIns="91425" anchor="ctr" anchorCtr="1">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Bebas Neue"/>
              <a:buNone/>
              <a:defRPr sz="3000" b="1" i="0" u="none" strike="noStrike" cap="none">
                <a:solidFill>
                  <a:schemeClr val="lt1"/>
                </a:solidFill>
                <a:latin typeface="Bebas Neue"/>
                <a:ea typeface="Bebas Neue"/>
                <a:cs typeface="Bebas Neue"/>
                <a:sym typeface="Bebas Neue"/>
              </a:defRPr>
            </a:lvl1pPr>
            <a:lvl2pPr marR="0" lvl="1"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9pPr>
          </a:lstStyle>
          <a:p>
            <a:pPr marL="0" indent="0"/>
            <a:r>
              <a:rPr lang="en-US" sz="8000">
                <a:solidFill>
                  <a:schemeClr val="accent6"/>
                </a:solidFill>
              </a:rPr>
              <a:t>Epcoritamab</a:t>
            </a:r>
            <a:r>
              <a:rPr lang="en-US" sz="8000"/>
              <a:t> in lymphoma</a:t>
            </a:r>
          </a:p>
        </p:txBody>
      </p:sp>
    </p:spTree>
    <p:extLst>
      <p:ext uri="{BB962C8B-B14F-4D97-AF65-F5344CB8AC3E}">
        <p14:creationId xmlns:p14="http://schemas.microsoft.com/office/powerpoint/2010/main" val="15418659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3"/>
        <p:cNvGrpSpPr/>
        <p:nvPr/>
      </p:nvGrpSpPr>
      <p:grpSpPr>
        <a:xfrm>
          <a:off x="0" y="0"/>
          <a:ext cx="0" cy="0"/>
          <a:chOff x="0" y="0"/>
          <a:chExt cx="0" cy="0"/>
        </a:xfrm>
      </p:grpSpPr>
      <p:sp>
        <p:nvSpPr>
          <p:cNvPr id="206" name="Google Shape;206;p46"/>
          <p:cNvSpPr txBox="1">
            <a:spLocks noGrp="1"/>
          </p:cNvSpPr>
          <p:nvPr>
            <p:ph type="title"/>
          </p:nvPr>
        </p:nvSpPr>
        <p:spPr>
          <a:xfrm>
            <a:off x="798468" y="578498"/>
            <a:ext cx="7690500" cy="4357396"/>
          </a:xfrm>
          <a:prstGeom prst="rect">
            <a:avLst/>
          </a:prstGeom>
        </p:spPr>
        <p:txBody>
          <a:bodyPr spcFirstLastPara="1" wrap="square" lIns="91425" tIns="91425" rIns="91425" bIns="91425" anchor="t" anchorCtr="0">
            <a:noAutofit/>
          </a:bodyPr>
          <a:lstStyle/>
          <a:p>
            <a:pPr lvl="0"/>
            <a:r>
              <a:rPr lang="en-US" sz="4400">
                <a:solidFill>
                  <a:schemeClr val="accent6"/>
                </a:solidFill>
              </a:rPr>
              <a:t>Epcoritamab: </a:t>
            </a:r>
            <a:r>
              <a:rPr lang="en-US" sz="4400">
                <a:solidFill>
                  <a:schemeClr val="bg1"/>
                </a:solidFill>
              </a:rPr>
              <a:t>a Novel, Subcutaneous CD3xCD20 Bispecific T-Cell-Engaging Antibody, in Relapsed or Refractory Large B-Cell Lymphoma: Dose Expansion in a Phase I/II Trial</a:t>
            </a:r>
            <a:br>
              <a:rPr lang="en-US" sz="4400">
                <a:solidFill>
                  <a:schemeClr val="accent6"/>
                </a:solidFill>
              </a:rPr>
            </a:br>
            <a:endParaRPr lang="en-US" sz="4400"/>
          </a:p>
        </p:txBody>
      </p:sp>
      <p:sp>
        <p:nvSpPr>
          <p:cNvPr id="208" name="Google Shape;208;p46"/>
          <p:cNvSpPr txBox="1">
            <a:spLocks noGrp="1"/>
          </p:cNvSpPr>
          <p:nvPr>
            <p:ph type="subTitle" idx="2"/>
          </p:nvPr>
        </p:nvSpPr>
        <p:spPr>
          <a:xfrm>
            <a:off x="2393343" y="4051102"/>
            <a:ext cx="4357314" cy="102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a:t>Published in the </a:t>
            </a:r>
            <a:r>
              <a:rPr lang="en-US" i="1"/>
              <a:t>Journal of Clinical Oncology</a:t>
            </a:r>
          </a:p>
          <a:p>
            <a:pPr marL="0" lvl="0" indent="0" algn="ctr" rtl="0">
              <a:spcBef>
                <a:spcPts val="0"/>
              </a:spcBef>
              <a:spcAft>
                <a:spcPts val="0"/>
              </a:spcAft>
              <a:buClr>
                <a:schemeClr val="dk1"/>
              </a:buClr>
              <a:buSzPts val="1100"/>
              <a:buFont typeface="Arial"/>
              <a:buNone/>
            </a:pPr>
            <a:r>
              <a:rPr lang="en-US"/>
              <a:t>April 20, 2023</a:t>
            </a:r>
            <a:endParaRPr/>
          </a:p>
          <a:p>
            <a:pPr marL="0" lvl="0" indent="0" algn="ctr"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06;p46">
            <a:extLst>
              <a:ext uri="{FF2B5EF4-FFF2-40B4-BE49-F238E27FC236}">
                <a16:creationId xmlns:a16="http://schemas.microsoft.com/office/drawing/2014/main" id="{C8F508E9-0DFE-B255-7A26-C0DD5CDD26CF}"/>
              </a:ext>
            </a:extLst>
          </p:cNvPr>
          <p:cNvSpPr txBox="1">
            <a:spLocks/>
          </p:cNvSpPr>
          <p:nvPr/>
        </p:nvSpPr>
        <p:spPr>
          <a:xfrm>
            <a:off x="0" y="0"/>
            <a:ext cx="9144000" cy="89885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Bebas Neue"/>
              <a:buNone/>
              <a:defRPr sz="5200" b="1" i="0" u="none" strike="noStrike" cap="none">
                <a:solidFill>
                  <a:schemeClr val="lt1"/>
                </a:solidFill>
                <a:latin typeface="Bebas Neue"/>
                <a:ea typeface="Bebas Neue"/>
                <a:cs typeface="Bebas Neue"/>
                <a:sym typeface="Bebas Neue"/>
              </a:defRPr>
            </a:lvl1pPr>
            <a:lvl2pPr marR="0" lvl="1" algn="l" rtl="0">
              <a:lnSpc>
                <a:spcPct val="100000"/>
              </a:lnSpc>
              <a:spcBef>
                <a:spcPts val="0"/>
              </a:spcBef>
              <a:spcAft>
                <a:spcPts val="0"/>
              </a:spcAft>
              <a:buClr>
                <a:schemeClr val="dk1"/>
              </a:buClr>
              <a:buSzPts val="4200"/>
              <a:buFont typeface="Bebas Neue"/>
              <a:buNone/>
              <a:defRPr sz="4200" b="1"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4200"/>
              <a:buFont typeface="Bebas Neue"/>
              <a:buNone/>
              <a:defRPr sz="4200" b="1"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4200"/>
              <a:buFont typeface="Bebas Neue"/>
              <a:buNone/>
              <a:defRPr sz="4200" b="1"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4200"/>
              <a:buFont typeface="Bebas Neue"/>
              <a:buNone/>
              <a:defRPr sz="4200" b="1"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4200"/>
              <a:buFont typeface="Bebas Neue"/>
              <a:buNone/>
              <a:defRPr sz="4200" b="1"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4200"/>
              <a:buFont typeface="Bebas Neue"/>
              <a:buNone/>
              <a:defRPr sz="4200" b="1"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4200"/>
              <a:buFont typeface="Bebas Neue"/>
              <a:buNone/>
              <a:defRPr sz="4200" b="1"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4200"/>
              <a:buFont typeface="Bebas Neue"/>
              <a:buNone/>
              <a:defRPr sz="4200" b="1" i="0" u="none" strike="noStrike" cap="none">
                <a:solidFill>
                  <a:schemeClr val="dk1"/>
                </a:solidFill>
                <a:latin typeface="Bebas Neue"/>
                <a:ea typeface="Bebas Neue"/>
                <a:cs typeface="Bebas Neue"/>
                <a:sym typeface="Bebas Neue"/>
              </a:defRPr>
            </a:lvl9pPr>
          </a:lstStyle>
          <a:p>
            <a:r>
              <a:rPr lang="en-US" sz="6000">
                <a:solidFill>
                  <a:schemeClr val="accent6"/>
                </a:solidFill>
              </a:rPr>
              <a:t>Disclosures</a:t>
            </a:r>
            <a:endParaRPr lang="en-US" sz="6000"/>
          </a:p>
        </p:txBody>
      </p:sp>
      <p:sp>
        <p:nvSpPr>
          <p:cNvPr id="3" name="Google Shape;199;p45">
            <a:extLst>
              <a:ext uri="{FF2B5EF4-FFF2-40B4-BE49-F238E27FC236}">
                <a16:creationId xmlns:a16="http://schemas.microsoft.com/office/drawing/2014/main" id="{6CDBA71F-A7E1-6F98-5A8E-B5CB06EE0445}"/>
              </a:ext>
            </a:extLst>
          </p:cNvPr>
          <p:cNvSpPr txBox="1">
            <a:spLocks/>
          </p:cNvSpPr>
          <p:nvPr/>
        </p:nvSpPr>
        <p:spPr>
          <a:xfrm>
            <a:off x="541176" y="898853"/>
            <a:ext cx="8005665" cy="40526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1400" b="0" i="0" u="none" strike="noStrike" cap="none">
                <a:solidFill>
                  <a:schemeClr val="lt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406400" indent="-285750" algn="l">
              <a:spcAft>
                <a:spcPts val="600"/>
              </a:spcAft>
              <a:buClr>
                <a:schemeClr val="accent6"/>
              </a:buClr>
              <a:buSzPct val="100000"/>
              <a:buFont typeface="Arial" panose="020B0604020202020204" pitchFamily="34" charset="0"/>
              <a:buChar char="•"/>
            </a:pPr>
            <a:r>
              <a:rPr lang="en-US" sz="2400"/>
              <a:t>The planner(s) and speaker(s) have indicated that there are no relevant financial relationships with any ineligible companies to disclose. </a:t>
            </a:r>
            <a:endParaRPr lang="en-US" sz="2400">
              <a:solidFill>
                <a:schemeClr val="bg1"/>
              </a:solidFill>
            </a:endParaRPr>
          </a:p>
          <a:p>
            <a:pPr marL="406400" indent="-285750" algn="l">
              <a:buClr>
                <a:schemeClr val="accent6"/>
              </a:buClr>
              <a:buFont typeface="Arial" panose="020B0604020202020204" pitchFamily="34" charset="0"/>
              <a:buChar char="•"/>
            </a:pPr>
            <a:endParaRPr lang="en-US" sz="2400">
              <a:solidFill>
                <a:schemeClr val="bg1"/>
              </a:solidFill>
            </a:endParaRPr>
          </a:p>
        </p:txBody>
      </p:sp>
      <p:sp>
        <p:nvSpPr>
          <p:cNvPr id="4" name="Rectangle 2">
            <a:extLst>
              <a:ext uri="{FF2B5EF4-FFF2-40B4-BE49-F238E27FC236}">
                <a16:creationId xmlns:a16="http://schemas.microsoft.com/office/drawing/2014/main" id="{972F65A4-0661-F4FD-0C0E-121B3C7EB15A}"/>
              </a:ext>
            </a:extLst>
          </p:cNvPr>
          <p:cNvSpPr>
            <a:spLocks noChangeArrowheads="1"/>
          </p:cNvSpPr>
          <p:nvPr/>
        </p:nvSpPr>
        <p:spPr bwMode="auto">
          <a:xfrm flipV="1">
            <a:off x="4442791" y="2110215"/>
            <a:ext cx="711030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8313782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6"/>
        <p:cNvGrpSpPr/>
        <p:nvPr/>
      </p:nvGrpSpPr>
      <p:grpSpPr>
        <a:xfrm>
          <a:off x="0" y="0"/>
          <a:ext cx="0" cy="0"/>
          <a:chOff x="0" y="0"/>
          <a:chExt cx="0" cy="0"/>
        </a:xfrm>
      </p:grpSpPr>
      <p:sp>
        <p:nvSpPr>
          <p:cNvPr id="9" name="Rectangle 2">
            <a:extLst>
              <a:ext uri="{FF2B5EF4-FFF2-40B4-BE49-F238E27FC236}">
                <a16:creationId xmlns:a16="http://schemas.microsoft.com/office/drawing/2014/main" id="{54DEAF4B-457C-D584-0671-697F7ADE45EB}"/>
              </a:ext>
            </a:extLst>
          </p:cNvPr>
          <p:cNvSpPr>
            <a:spLocks noChangeArrowheads="1"/>
          </p:cNvSpPr>
          <p:nvPr/>
        </p:nvSpPr>
        <p:spPr bwMode="auto">
          <a:xfrm flipV="1">
            <a:off x="4442791" y="2110215"/>
            <a:ext cx="711030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 name="Google Shape;228;p48">
            <a:extLst>
              <a:ext uri="{FF2B5EF4-FFF2-40B4-BE49-F238E27FC236}">
                <a16:creationId xmlns:a16="http://schemas.microsoft.com/office/drawing/2014/main" id="{EB6DFF56-42C1-B33D-08A3-D0B670D89AA2}"/>
              </a:ext>
            </a:extLst>
          </p:cNvPr>
          <p:cNvSpPr txBox="1">
            <a:spLocks noGrp="1"/>
          </p:cNvSpPr>
          <p:nvPr>
            <p:ph type="title"/>
          </p:nvPr>
        </p:nvSpPr>
        <p:spPr>
          <a:xfrm>
            <a:off x="0" y="1"/>
            <a:ext cx="9144000" cy="926288"/>
          </a:xfrm>
          <a:prstGeom prst="rect">
            <a:avLst/>
          </a:prstGeom>
        </p:spPr>
        <p:txBody>
          <a:bodyPr spcFirstLastPara="1" wrap="square" lIns="91425" tIns="91425" rIns="91425" bIns="91425" anchor="t" anchorCtr="0">
            <a:noAutofit/>
          </a:bodyPr>
          <a:lstStyle/>
          <a:p>
            <a:pPr lvl="0"/>
            <a:r>
              <a:rPr lang="en-US" sz="6000">
                <a:solidFill>
                  <a:schemeClr val="accent6"/>
                </a:solidFill>
              </a:rPr>
              <a:t>Epcoritamab </a:t>
            </a:r>
            <a:r>
              <a:rPr lang="en-US" sz="6000"/>
              <a:t>for R/R LBCL</a:t>
            </a:r>
            <a:endParaRPr sz="6000"/>
          </a:p>
        </p:txBody>
      </p:sp>
      <p:sp>
        <p:nvSpPr>
          <p:cNvPr id="3" name="Google Shape;199;p45">
            <a:extLst>
              <a:ext uri="{FF2B5EF4-FFF2-40B4-BE49-F238E27FC236}">
                <a16:creationId xmlns:a16="http://schemas.microsoft.com/office/drawing/2014/main" id="{B60EC396-AC67-93CE-9345-A7EC853F5C39}"/>
              </a:ext>
            </a:extLst>
          </p:cNvPr>
          <p:cNvSpPr txBox="1">
            <a:spLocks/>
          </p:cNvSpPr>
          <p:nvPr/>
        </p:nvSpPr>
        <p:spPr>
          <a:xfrm>
            <a:off x="548640" y="1027152"/>
            <a:ext cx="8200724" cy="36807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1400" b="0" i="0" u="none" strike="noStrike" cap="none">
                <a:solidFill>
                  <a:schemeClr val="lt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algn="l">
              <a:spcAft>
                <a:spcPts val="600"/>
              </a:spcAft>
            </a:pPr>
            <a:r>
              <a:rPr lang="en-US" b="1">
                <a:solidFill>
                  <a:schemeClr val="accent6"/>
                </a:solidFill>
                <a:latin typeface="Lato" panose="020F0502020204030203" pitchFamily="34" charset="0"/>
                <a:ea typeface="Lato" panose="020F0502020204030203" pitchFamily="34" charset="0"/>
                <a:cs typeface="Lato" panose="020F0502020204030203" pitchFamily="34" charset="0"/>
              </a:rPr>
              <a:t>Study Design:</a:t>
            </a:r>
            <a:r>
              <a:rPr lang="en-US">
                <a:effectLst/>
                <a:latin typeface="Lato" panose="020F0502020204030203" pitchFamily="34" charset="0"/>
                <a:ea typeface="Lato" panose="020F0502020204030203" pitchFamily="34" charset="0"/>
                <a:cs typeface="Lato" panose="020F0502020204030203" pitchFamily="34" charset="0"/>
              </a:rPr>
              <a:t> </a:t>
            </a:r>
            <a:r>
              <a:rPr lang="en-US">
                <a:latin typeface="Lato" panose="020F0502020204030203" pitchFamily="34" charset="0"/>
                <a:ea typeface="Lato" panose="020F0502020204030203" pitchFamily="34" charset="0"/>
                <a:cs typeface="Lato" panose="020F0502020204030203" pitchFamily="34" charset="0"/>
              </a:rPr>
              <a:t>P</a:t>
            </a:r>
            <a:r>
              <a:rPr lang="en-US">
                <a:effectLst/>
                <a:latin typeface="Lato" panose="020F0502020204030203" pitchFamily="34" charset="0"/>
                <a:ea typeface="Lato" panose="020F0502020204030203" pitchFamily="34" charset="0"/>
                <a:cs typeface="Lato" panose="020F0502020204030203" pitchFamily="34" charset="0"/>
              </a:rPr>
              <a:t>hase I/II, single-arm, multicenter, open-label, dose-escalation/dose-expansion study</a:t>
            </a:r>
            <a:endParaRPr lang="en-US">
              <a:latin typeface="Lato" panose="020F0502020204030203" pitchFamily="34" charset="0"/>
              <a:ea typeface="Lato" panose="020F0502020204030203" pitchFamily="34" charset="0"/>
              <a:cs typeface="Lato" panose="020F0502020204030203" pitchFamily="34" charset="0"/>
            </a:endParaRPr>
          </a:p>
          <a:p>
            <a:pPr algn="l">
              <a:spcAft>
                <a:spcPts val="600"/>
              </a:spcAft>
            </a:pPr>
            <a:r>
              <a:rPr lang="en-US" b="1">
                <a:solidFill>
                  <a:schemeClr val="accent6"/>
                </a:solidFill>
                <a:latin typeface="Lato" panose="020F0502020204030203" pitchFamily="34" charset="0"/>
                <a:ea typeface="Lato" panose="020F0502020204030203" pitchFamily="34" charset="0"/>
                <a:cs typeface="Lato" panose="020F0502020204030203" pitchFamily="34" charset="0"/>
              </a:rPr>
              <a:t>Study Objective:</a:t>
            </a:r>
            <a:r>
              <a:rPr lang="en-US" b="1">
                <a:latin typeface="Lato" panose="020F0502020204030203" pitchFamily="34" charset="0"/>
                <a:ea typeface="Lato" panose="020F0502020204030203" pitchFamily="34" charset="0"/>
                <a:cs typeface="Lato" panose="020F0502020204030203" pitchFamily="34" charset="0"/>
              </a:rPr>
              <a:t> E</a:t>
            </a:r>
            <a:r>
              <a:rPr lang="en-US"/>
              <a:t>valuated the efficacy and safety of subcutaneous epcoritamab in patients with relapsed or refractory LBCL</a:t>
            </a:r>
            <a:endParaRPr lang="en-US">
              <a:latin typeface="Lato" panose="020F0502020204030203" pitchFamily="34" charset="0"/>
              <a:ea typeface="Lato" panose="020F0502020204030203" pitchFamily="34" charset="0"/>
              <a:cs typeface="Lato" panose="020F0502020204030203" pitchFamily="34" charset="0"/>
            </a:endParaRPr>
          </a:p>
          <a:p>
            <a:pPr algn="l">
              <a:spcAft>
                <a:spcPts val="600"/>
              </a:spcAft>
            </a:pPr>
            <a:r>
              <a:rPr lang="en-US" b="1">
                <a:solidFill>
                  <a:schemeClr val="accent6"/>
                </a:solidFill>
                <a:latin typeface="Lato" panose="020F0502020204030203" pitchFamily="34" charset="0"/>
                <a:ea typeface="Lato" panose="020F0502020204030203" pitchFamily="34" charset="0"/>
                <a:cs typeface="Lato" panose="020F0502020204030203" pitchFamily="34" charset="0"/>
              </a:rPr>
              <a:t>Patient Population</a:t>
            </a:r>
          </a:p>
          <a:p>
            <a:pPr marL="406400" lvl="0" indent="-285750" algn="l">
              <a:spcAft>
                <a:spcPts val="600"/>
              </a:spcAft>
              <a:buClr>
                <a:schemeClr val="accent6"/>
              </a:buClr>
              <a:buFont typeface="Arial" panose="020B0604020202020204" pitchFamily="34" charset="0"/>
              <a:buChar char="•"/>
            </a:pPr>
            <a:r>
              <a:rPr lang="en-US"/>
              <a:t>Between June 19, 2020 - January 31, 2022, 157 patients were enrolled and treated with epcoritamab</a:t>
            </a:r>
            <a:endParaRPr lang="en-US">
              <a:solidFill>
                <a:schemeClr val="bg1"/>
              </a:solidFill>
              <a:latin typeface="Lato" panose="020F0502020204030203" pitchFamily="34" charset="0"/>
              <a:ea typeface="Lato" panose="020F0502020204030203" pitchFamily="34" charset="0"/>
              <a:cs typeface="Lato" panose="020F0502020204030203" pitchFamily="34" charset="0"/>
            </a:endParaRPr>
          </a:p>
          <a:p>
            <a:pPr algn="l">
              <a:spcAft>
                <a:spcPts val="600"/>
              </a:spcAft>
            </a:pPr>
            <a:r>
              <a:rPr lang="en-US" b="1">
                <a:solidFill>
                  <a:schemeClr val="accent6"/>
                </a:solidFill>
                <a:latin typeface="Lato" panose="020F0502020204030203" pitchFamily="34" charset="0"/>
                <a:ea typeface="Lato" panose="020F0502020204030203" pitchFamily="34" charset="0"/>
                <a:cs typeface="Lato" panose="020F0502020204030203" pitchFamily="34" charset="0"/>
              </a:rPr>
              <a:t>Primary Endpoint</a:t>
            </a:r>
          </a:p>
          <a:p>
            <a:pPr marL="406400" lvl="0" indent="-285750" algn="l">
              <a:spcAft>
                <a:spcPts val="600"/>
              </a:spcAft>
              <a:buClr>
                <a:schemeClr val="accent6"/>
              </a:buClr>
              <a:buFont typeface="Arial" panose="020B0604020202020204" pitchFamily="34" charset="0"/>
              <a:buChar char="•"/>
            </a:pPr>
            <a:r>
              <a:rPr lang="en-US"/>
              <a:t>The primary end point was overall response rate (ORR) by the independent review committee</a:t>
            </a:r>
          </a:p>
          <a:p>
            <a:pPr algn="l">
              <a:spcAft>
                <a:spcPts val="600"/>
              </a:spcAft>
            </a:pPr>
            <a:r>
              <a:rPr lang="en-US" b="1">
                <a:solidFill>
                  <a:schemeClr val="accent6"/>
                </a:solidFill>
                <a:latin typeface="Lato" panose="020F0502020204030203" pitchFamily="34" charset="0"/>
                <a:ea typeface="Lato" panose="020F0502020204030203" pitchFamily="34" charset="0"/>
                <a:cs typeface="Lato" panose="020F0502020204030203" pitchFamily="34" charset="0"/>
              </a:rPr>
              <a:t>Results</a:t>
            </a:r>
          </a:p>
          <a:p>
            <a:pPr marL="406400" indent="-285750" algn="l">
              <a:spcAft>
                <a:spcPts val="600"/>
              </a:spcAft>
              <a:buClr>
                <a:schemeClr val="accent6"/>
              </a:buClr>
              <a:buFont typeface="Arial" panose="020B0604020202020204" pitchFamily="34" charset="0"/>
              <a:buChar char="•"/>
            </a:pPr>
            <a:r>
              <a:rPr lang="en-US"/>
              <a:t> Overall response rate was 63.1% (95% CI, 55.0 to 70.6) </a:t>
            </a:r>
          </a:p>
          <a:p>
            <a:pPr marL="406400" indent="-285750" algn="l">
              <a:spcAft>
                <a:spcPts val="600"/>
              </a:spcAft>
              <a:buClr>
                <a:schemeClr val="accent6"/>
              </a:buClr>
              <a:buFont typeface="Arial" panose="020B0604020202020204" pitchFamily="34" charset="0"/>
              <a:buChar char="•"/>
            </a:pPr>
            <a:r>
              <a:rPr lang="en-US"/>
              <a:t>Complete response rate was 38.9% (95% CI, 31.2 to 46.9). </a:t>
            </a:r>
          </a:p>
          <a:p>
            <a:pPr marL="406400" indent="-285750" algn="l">
              <a:spcAft>
                <a:spcPts val="600"/>
              </a:spcAft>
              <a:buClr>
                <a:schemeClr val="accent6"/>
              </a:buClr>
              <a:buFont typeface="Arial" panose="020B0604020202020204" pitchFamily="34" charset="0"/>
              <a:buChar char="•"/>
            </a:pPr>
            <a:r>
              <a:rPr lang="en-US"/>
              <a:t>Median duration of response was 12.0 months (not reached in complete responders)</a:t>
            </a:r>
          </a:p>
          <a:p>
            <a:pPr marL="406400" indent="-285750" algn="l">
              <a:spcAft>
                <a:spcPts val="600"/>
              </a:spcAft>
              <a:buClr>
                <a:schemeClr val="accent6"/>
              </a:buClr>
              <a:buFont typeface="Arial" panose="020B0604020202020204" pitchFamily="34" charset="0"/>
              <a:buChar char="•"/>
            </a:pPr>
            <a:r>
              <a:rPr lang="en-US"/>
              <a:t>Most common tr adverse events were CRS (49.7%) pyrexia (23.6%), and fatigue (22.9%)</a:t>
            </a:r>
          </a:p>
        </p:txBody>
      </p:sp>
      <p:sp>
        <p:nvSpPr>
          <p:cNvPr id="4" name="TextBox 3">
            <a:extLst>
              <a:ext uri="{FF2B5EF4-FFF2-40B4-BE49-F238E27FC236}">
                <a16:creationId xmlns:a16="http://schemas.microsoft.com/office/drawing/2014/main" id="{68E3C52D-6854-96C4-80FD-EC1C85DD621E}"/>
              </a:ext>
            </a:extLst>
          </p:cNvPr>
          <p:cNvSpPr txBox="1"/>
          <p:nvPr/>
        </p:nvSpPr>
        <p:spPr>
          <a:xfrm>
            <a:off x="6281855" y="4900224"/>
            <a:ext cx="2862145" cy="338554"/>
          </a:xfrm>
          <a:prstGeom prst="rect">
            <a:avLst/>
          </a:prstGeom>
          <a:noFill/>
        </p:spPr>
        <p:txBody>
          <a:bodyPr wrap="square" rtlCol="0">
            <a:spAutoFit/>
          </a:bodyPr>
          <a:lstStyle/>
          <a:p>
            <a:pPr marR="0" lvl="0" algn="r" defTabSz="914400" rtl="0" eaLnBrk="1" fontAlgn="auto" latinLnBrk="0" hangingPunct="1">
              <a:lnSpc>
                <a:spcPct val="100000"/>
              </a:lnSpc>
              <a:spcBef>
                <a:spcPts val="0"/>
              </a:spcBef>
              <a:spcAft>
                <a:spcPts val="0"/>
              </a:spcAft>
              <a:buClr>
                <a:srgbClr val="FFD966"/>
              </a:buClr>
              <a:buSzPct val="100000"/>
              <a:tabLst>
                <a:tab pos="457200" algn="l"/>
              </a:tabLst>
              <a:defRPr/>
            </a:pPr>
            <a:r>
              <a:rPr kumimoji="0" lang="en-US" sz="800" b="0" i="0" u="none" strike="noStrike" kern="0" cap="none" spc="0" normalizeH="0" baseline="0" noProof="0" err="1">
                <a:ln>
                  <a:noFill/>
                </a:ln>
                <a:solidFill>
                  <a:srgbClr val="FFFFFF"/>
                </a:solidFill>
                <a:effectLst/>
                <a:uLnTx/>
                <a:uFillTx/>
                <a:latin typeface="Lato"/>
                <a:ea typeface="Lato"/>
                <a:cs typeface="Lato"/>
                <a:sym typeface="Lato"/>
              </a:rPr>
              <a:t>Thieblemont</a:t>
            </a:r>
            <a:r>
              <a:rPr kumimoji="0" lang="en-US" sz="800" b="0" i="0" u="none" strike="noStrike" kern="0" cap="none" spc="0" normalizeH="0" baseline="0" noProof="0">
                <a:ln>
                  <a:noFill/>
                </a:ln>
                <a:solidFill>
                  <a:srgbClr val="FFFFFF"/>
                </a:solidFill>
                <a:effectLst/>
                <a:uLnTx/>
                <a:uFillTx/>
                <a:latin typeface="Lato"/>
                <a:ea typeface="Lato"/>
                <a:cs typeface="Lato"/>
                <a:sym typeface="Lato"/>
              </a:rPr>
              <a:t> C, et al. </a:t>
            </a:r>
            <a:r>
              <a:rPr kumimoji="0" lang="en-US" sz="800" b="0" i="1" u="none" strike="noStrike" kern="0" cap="none" spc="0" normalizeH="0" baseline="0" noProof="0">
                <a:ln>
                  <a:noFill/>
                </a:ln>
                <a:solidFill>
                  <a:srgbClr val="FFFFFF"/>
                </a:solidFill>
                <a:effectLst/>
                <a:uLnTx/>
                <a:uFillTx/>
                <a:latin typeface="Lato"/>
                <a:ea typeface="Lato"/>
                <a:cs typeface="Lato"/>
                <a:sym typeface="Lato"/>
              </a:rPr>
              <a:t>J Clin Oncol</a:t>
            </a:r>
            <a:r>
              <a:rPr kumimoji="0" lang="en-US" sz="800" b="0" i="0" u="none" strike="noStrike" kern="0" cap="none" spc="0" normalizeH="0" baseline="0" noProof="0">
                <a:ln>
                  <a:noFill/>
                </a:ln>
                <a:solidFill>
                  <a:srgbClr val="FFFFFF"/>
                </a:solidFill>
                <a:effectLst/>
                <a:uLnTx/>
                <a:uFillTx/>
                <a:latin typeface="Lato"/>
                <a:ea typeface="Lato"/>
                <a:cs typeface="Lato"/>
                <a:sym typeface="Lato"/>
              </a:rPr>
              <a:t>. 2023;41(12):2238-2247.</a:t>
            </a:r>
          </a:p>
          <a:p>
            <a:pPr marR="0" lvl="0" algn="r" defTabSz="914400" rtl="0" eaLnBrk="1" fontAlgn="auto" latinLnBrk="0" hangingPunct="1">
              <a:lnSpc>
                <a:spcPct val="100000"/>
              </a:lnSpc>
              <a:spcBef>
                <a:spcPts val="0"/>
              </a:spcBef>
              <a:spcAft>
                <a:spcPts val="0"/>
              </a:spcAft>
              <a:buClr>
                <a:srgbClr val="FFD966"/>
              </a:buClr>
              <a:buSzPct val="100000"/>
              <a:tabLst>
                <a:tab pos="457200" algn="l"/>
              </a:tabLst>
              <a:defRPr/>
            </a:pPr>
            <a:r>
              <a:rPr lang="en-US" sz="800">
                <a:solidFill>
                  <a:schemeClr val="bg1"/>
                </a:solidFill>
                <a:latin typeface="Lato" panose="020F0502020204030203" pitchFamily="34" charset="0"/>
                <a:ea typeface="Lato" panose="020F0502020204030203" pitchFamily="34" charset="0"/>
                <a:cs typeface="Lato" panose="020F0502020204030203" pitchFamily="34" charset="0"/>
              </a:rPr>
              <a:t> </a:t>
            </a:r>
          </a:p>
        </p:txBody>
      </p:sp>
    </p:spTree>
    <p:extLst>
      <p:ext uri="{BB962C8B-B14F-4D97-AF65-F5344CB8AC3E}">
        <p14:creationId xmlns:p14="http://schemas.microsoft.com/office/powerpoint/2010/main" val="31496828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3">
          <a:extLst>
            <a:ext uri="{FF2B5EF4-FFF2-40B4-BE49-F238E27FC236}">
              <a16:creationId xmlns:a16="http://schemas.microsoft.com/office/drawing/2014/main" id="{CAEC3C75-115E-AA63-D9B8-32C89E2C7E39}"/>
            </a:ext>
          </a:extLst>
        </p:cNvPr>
        <p:cNvGrpSpPr/>
        <p:nvPr/>
      </p:nvGrpSpPr>
      <p:grpSpPr>
        <a:xfrm>
          <a:off x="0" y="0"/>
          <a:ext cx="0" cy="0"/>
          <a:chOff x="0" y="0"/>
          <a:chExt cx="0" cy="0"/>
        </a:xfrm>
      </p:grpSpPr>
      <p:sp>
        <p:nvSpPr>
          <p:cNvPr id="206" name="Google Shape;206;p46">
            <a:extLst>
              <a:ext uri="{FF2B5EF4-FFF2-40B4-BE49-F238E27FC236}">
                <a16:creationId xmlns:a16="http://schemas.microsoft.com/office/drawing/2014/main" id="{B37A9EA3-C77D-9EDC-9E6E-A4BB8F719CE6}"/>
              </a:ext>
            </a:extLst>
          </p:cNvPr>
          <p:cNvSpPr txBox="1">
            <a:spLocks noGrp="1"/>
          </p:cNvSpPr>
          <p:nvPr>
            <p:ph type="title"/>
          </p:nvPr>
        </p:nvSpPr>
        <p:spPr>
          <a:xfrm>
            <a:off x="798468" y="578498"/>
            <a:ext cx="7690500" cy="4357396"/>
          </a:xfrm>
          <a:prstGeom prst="rect">
            <a:avLst/>
          </a:prstGeom>
        </p:spPr>
        <p:txBody>
          <a:bodyPr spcFirstLastPara="1" wrap="square" lIns="91425" tIns="91425" rIns="91425" bIns="91425" anchor="t" anchorCtr="0">
            <a:noAutofit/>
          </a:bodyPr>
          <a:lstStyle/>
          <a:p>
            <a:pPr lvl="0"/>
            <a:r>
              <a:rPr lang="en-US" sz="5400">
                <a:solidFill>
                  <a:schemeClr val="accent6"/>
                </a:solidFill>
              </a:rPr>
              <a:t>EPCORE NHL-1:</a:t>
            </a:r>
            <a:r>
              <a:rPr lang="en-US" sz="5400"/>
              <a:t> Epcoritamab monotherapy in patients with relapsed or refractory follicular lymphoma</a:t>
            </a:r>
            <a:endParaRPr sz="5400"/>
          </a:p>
        </p:txBody>
      </p:sp>
      <p:sp>
        <p:nvSpPr>
          <p:cNvPr id="208" name="Google Shape;208;p46">
            <a:extLst>
              <a:ext uri="{FF2B5EF4-FFF2-40B4-BE49-F238E27FC236}">
                <a16:creationId xmlns:a16="http://schemas.microsoft.com/office/drawing/2014/main" id="{B9B9C4EC-6712-7366-4A23-CCB709139F97}"/>
              </a:ext>
            </a:extLst>
          </p:cNvPr>
          <p:cNvSpPr txBox="1">
            <a:spLocks noGrp="1"/>
          </p:cNvSpPr>
          <p:nvPr>
            <p:ph type="subTitle" idx="2"/>
          </p:nvPr>
        </p:nvSpPr>
        <p:spPr>
          <a:xfrm>
            <a:off x="2393343" y="4051102"/>
            <a:ext cx="4357314" cy="102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a:t>Published in </a:t>
            </a:r>
            <a:r>
              <a:rPr lang="en-US" i="1"/>
              <a:t>The Lancet Hematology</a:t>
            </a:r>
          </a:p>
          <a:p>
            <a:pPr marL="0" lvl="0" indent="0" algn="ctr" rtl="0">
              <a:spcBef>
                <a:spcPts val="0"/>
              </a:spcBef>
              <a:spcAft>
                <a:spcPts val="0"/>
              </a:spcAft>
              <a:buClr>
                <a:schemeClr val="dk1"/>
              </a:buClr>
              <a:buSzPts val="1100"/>
              <a:buFont typeface="Arial"/>
              <a:buNone/>
            </a:pPr>
            <a:r>
              <a:rPr lang="en-US"/>
              <a:t>August 11, 2024</a:t>
            </a:r>
            <a:endParaRPr/>
          </a:p>
          <a:p>
            <a:pPr marL="0" lvl="0" indent="0" algn="ctr" rtl="0">
              <a:spcBef>
                <a:spcPts val="0"/>
              </a:spcBef>
              <a:spcAft>
                <a:spcPts val="0"/>
              </a:spcAft>
              <a:buNone/>
            </a:pPr>
            <a:endParaRPr/>
          </a:p>
        </p:txBody>
      </p:sp>
    </p:spTree>
    <p:extLst>
      <p:ext uri="{BB962C8B-B14F-4D97-AF65-F5344CB8AC3E}">
        <p14:creationId xmlns:p14="http://schemas.microsoft.com/office/powerpoint/2010/main" val="5093526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2"/>
        <p:cNvGrpSpPr/>
        <p:nvPr/>
      </p:nvGrpSpPr>
      <p:grpSpPr>
        <a:xfrm>
          <a:off x="0" y="0"/>
          <a:ext cx="0" cy="0"/>
          <a:chOff x="0" y="0"/>
          <a:chExt cx="0" cy="0"/>
        </a:xfrm>
      </p:grpSpPr>
      <p:sp>
        <p:nvSpPr>
          <p:cNvPr id="2" name="Google Shape;228;p48">
            <a:extLst>
              <a:ext uri="{FF2B5EF4-FFF2-40B4-BE49-F238E27FC236}">
                <a16:creationId xmlns:a16="http://schemas.microsoft.com/office/drawing/2014/main" id="{102DB8E7-D5D5-A4BB-3E36-0AE374F56179}"/>
              </a:ext>
            </a:extLst>
          </p:cNvPr>
          <p:cNvSpPr txBox="1">
            <a:spLocks/>
          </p:cNvSpPr>
          <p:nvPr/>
        </p:nvSpPr>
        <p:spPr>
          <a:xfrm>
            <a:off x="0" y="0"/>
            <a:ext cx="9144000" cy="101772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2800"/>
            </a:pPr>
            <a:r>
              <a:rPr lang="en-US" sz="5400" b="1">
                <a:solidFill>
                  <a:schemeClr val="accent6"/>
                </a:solidFill>
                <a:latin typeface="Bebas Neue"/>
                <a:sym typeface="Bebas Neue"/>
              </a:rPr>
              <a:t>EPCORE NHL-1: </a:t>
            </a:r>
            <a:r>
              <a:rPr lang="en-US" sz="5400" b="1">
                <a:solidFill>
                  <a:schemeClr val="bg1"/>
                </a:solidFill>
                <a:latin typeface="Bebas Neue"/>
                <a:sym typeface="Bebas Neue"/>
              </a:rPr>
              <a:t>Epcoritamab in R/R FL</a:t>
            </a:r>
          </a:p>
        </p:txBody>
      </p:sp>
      <p:sp>
        <p:nvSpPr>
          <p:cNvPr id="3" name="Google Shape;199;p45">
            <a:extLst>
              <a:ext uri="{FF2B5EF4-FFF2-40B4-BE49-F238E27FC236}">
                <a16:creationId xmlns:a16="http://schemas.microsoft.com/office/drawing/2014/main" id="{BE34F4E2-899A-1829-3D53-7D3195F63E9A}"/>
              </a:ext>
            </a:extLst>
          </p:cNvPr>
          <p:cNvSpPr txBox="1">
            <a:spLocks/>
          </p:cNvSpPr>
          <p:nvPr/>
        </p:nvSpPr>
        <p:spPr>
          <a:xfrm>
            <a:off x="515470" y="1017725"/>
            <a:ext cx="8113059" cy="36807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1400" b="0" i="0" u="none" strike="noStrike" cap="none">
                <a:solidFill>
                  <a:schemeClr val="lt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algn="l">
              <a:spcAft>
                <a:spcPts val="600"/>
              </a:spcAft>
            </a:pPr>
            <a:r>
              <a:rPr lang="en-US" sz="1600" b="1">
                <a:solidFill>
                  <a:schemeClr val="accent6"/>
                </a:solidFill>
                <a:latin typeface="Lato" panose="020F0502020204030203" pitchFamily="34" charset="0"/>
                <a:ea typeface="Lato" panose="020F0502020204030203" pitchFamily="34" charset="0"/>
                <a:cs typeface="Lato" panose="020F0502020204030203" pitchFamily="34" charset="0"/>
              </a:rPr>
              <a:t>Study Design:</a:t>
            </a:r>
            <a:r>
              <a:rPr lang="en-US" sz="1600">
                <a:solidFill>
                  <a:schemeClr val="accent6"/>
                </a:solidFill>
                <a:latin typeface="Lato" panose="020F0502020204030203" pitchFamily="34" charset="0"/>
                <a:ea typeface="Lato" panose="020F0502020204030203" pitchFamily="34" charset="0"/>
                <a:cs typeface="Lato" panose="020F0502020204030203" pitchFamily="34" charset="0"/>
              </a:rPr>
              <a:t> </a:t>
            </a:r>
            <a:r>
              <a:rPr lang="en-US" sz="1600">
                <a:effectLst/>
                <a:latin typeface="Lato" panose="020F0502020204030203" pitchFamily="34" charset="0"/>
                <a:ea typeface="Lato" panose="020F0502020204030203" pitchFamily="34" charset="0"/>
                <a:cs typeface="Lato" panose="020F0502020204030203" pitchFamily="34" charset="0"/>
              </a:rPr>
              <a:t> Phase 2 part of a single-arm, multicohort, international trial</a:t>
            </a:r>
          </a:p>
          <a:p>
            <a:pPr marL="406400" marR="0" lvl="0" indent="-285750" algn="l" defTabSz="914400" rtl="0" eaLnBrk="1" fontAlgn="auto" latinLnBrk="0" hangingPunct="1">
              <a:lnSpc>
                <a:spcPct val="100000"/>
              </a:lnSpc>
              <a:spcBef>
                <a:spcPts val="0"/>
              </a:spcBef>
              <a:spcAft>
                <a:spcPts val="600"/>
              </a:spcAft>
              <a:buClr>
                <a:srgbClr val="FFD966"/>
              </a:buClr>
              <a:buSzTx/>
              <a:buFont typeface="Arial" panose="020B0604020202020204" pitchFamily="34" charset="0"/>
              <a:buChar char="•"/>
              <a:tabLst/>
              <a:defRPr/>
            </a:pPr>
            <a:r>
              <a:rPr kumimoji="0" lang="en-US" sz="1600" b="0" i="0" u="none" strike="noStrike" kern="0" cap="none" spc="0"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sym typeface="Arial"/>
              </a:rPr>
              <a:t>Pivotal dose optimization cohort</a:t>
            </a:r>
          </a:p>
          <a:p>
            <a:pPr marL="406400" marR="0" lvl="0" indent="-285750" algn="l" defTabSz="914400" rtl="0" eaLnBrk="1" fontAlgn="auto" latinLnBrk="0" hangingPunct="1">
              <a:lnSpc>
                <a:spcPct val="100000"/>
              </a:lnSpc>
              <a:spcBef>
                <a:spcPts val="0"/>
              </a:spcBef>
              <a:spcAft>
                <a:spcPts val="600"/>
              </a:spcAft>
              <a:buClr>
                <a:srgbClr val="FFD966"/>
              </a:buClr>
              <a:buSzTx/>
              <a:buFont typeface="Arial" panose="020B0604020202020204" pitchFamily="34" charset="0"/>
              <a:buChar char="•"/>
              <a:tabLst/>
              <a:defRPr/>
            </a:pPr>
            <a:r>
              <a:rPr lang="en-US" sz="1600">
                <a:solidFill>
                  <a:srgbClr val="FFFFFF"/>
                </a:solidFill>
                <a:latin typeface="Lato" panose="020F0502020204030203" pitchFamily="34" charset="0"/>
                <a:ea typeface="Lato" panose="020F0502020204030203" pitchFamily="34" charset="0"/>
                <a:cs typeface="Lato" panose="020F0502020204030203" pitchFamily="34" charset="0"/>
                <a:sym typeface="Arial"/>
              </a:rPr>
              <a:t>Cycle 1 optimization cohort</a:t>
            </a:r>
            <a:endParaRPr lang="en-US" sz="1600">
              <a:latin typeface="Lato" panose="020F0502020204030203" pitchFamily="34" charset="0"/>
              <a:ea typeface="Lato" panose="020F0502020204030203" pitchFamily="34" charset="0"/>
              <a:cs typeface="Lato" panose="020F0502020204030203" pitchFamily="34" charset="0"/>
            </a:endParaRPr>
          </a:p>
          <a:p>
            <a:pPr algn="l">
              <a:spcAft>
                <a:spcPts val="600"/>
              </a:spcAft>
            </a:pPr>
            <a:r>
              <a:rPr lang="en-US" sz="1600" b="1">
                <a:solidFill>
                  <a:schemeClr val="accent6"/>
                </a:solidFill>
                <a:latin typeface="Lato" panose="020F0502020204030203" pitchFamily="34" charset="0"/>
                <a:ea typeface="Lato" panose="020F0502020204030203" pitchFamily="34" charset="0"/>
                <a:cs typeface="Lato" panose="020F0502020204030203" pitchFamily="34" charset="0"/>
              </a:rPr>
              <a:t>Study Objective:</a:t>
            </a:r>
            <a:r>
              <a:rPr lang="en-US" sz="1600">
                <a:latin typeface="Lato" panose="020F0502020204030203" pitchFamily="34" charset="0"/>
                <a:ea typeface="Lato" panose="020F0502020204030203" pitchFamily="34" charset="0"/>
                <a:cs typeface="Lato" panose="020F0502020204030203" pitchFamily="34" charset="0"/>
              </a:rPr>
              <a:t> </a:t>
            </a:r>
            <a:r>
              <a:rPr lang="en-US" sz="1600">
                <a:effectLst/>
                <a:latin typeface="Lato" panose="020F0502020204030203" pitchFamily="34" charset="0"/>
                <a:ea typeface="Lato" panose="020F0502020204030203" pitchFamily="34" charset="0"/>
                <a:cs typeface="Lato" panose="020F0502020204030203" pitchFamily="34" charset="0"/>
              </a:rPr>
              <a:t>Investigate the  safety and activity of subcutaneous epcoritamab in the relapsed or refractory follicular lymphoma setting</a:t>
            </a:r>
            <a:endParaRPr lang="en-US" sz="1600">
              <a:latin typeface="Lato" panose="020F0502020204030203" pitchFamily="34" charset="0"/>
              <a:ea typeface="Lato" panose="020F0502020204030203" pitchFamily="34" charset="0"/>
              <a:cs typeface="Lato" panose="020F0502020204030203" pitchFamily="34" charset="0"/>
            </a:endParaRPr>
          </a:p>
          <a:p>
            <a:pPr algn="l">
              <a:spcAft>
                <a:spcPts val="600"/>
              </a:spcAft>
            </a:pPr>
            <a:r>
              <a:rPr lang="en-US" sz="1600" b="1">
                <a:solidFill>
                  <a:schemeClr val="accent6"/>
                </a:solidFill>
                <a:latin typeface="Lato" panose="020F0502020204030203" pitchFamily="34" charset="0"/>
                <a:ea typeface="Lato" panose="020F0502020204030203" pitchFamily="34" charset="0"/>
                <a:cs typeface="Lato" panose="020F0502020204030203" pitchFamily="34" charset="0"/>
              </a:rPr>
              <a:t>Patient Population</a:t>
            </a:r>
          </a:p>
          <a:p>
            <a:pPr marL="406400" lvl="0" indent="-285750" algn="l">
              <a:spcAft>
                <a:spcPts val="600"/>
              </a:spcAft>
              <a:buClr>
                <a:schemeClr val="accent6"/>
              </a:buClr>
              <a:buFont typeface="Arial" panose="020B0604020202020204" pitchFamily="34" charset="0"/>
              <a:buChar char="•"/>
            </a:pPr>
            <a:r>
              <a:rPr lang="en-US" sz="1600">
                <a:solidFill>
                  <a:schemeClr val="bg1"/>
                </a:solidFill>
                <a:latin typeface="Lato" panose="020F0502020204030203" pitchFamily="34" charset="0"/>
                <a:ea typeface="Lato" panose="020F0502020204030203" pitchFamily="34" charset="0"/>
                <a:cs typeface="Lato" panose="020F0502020204030203" pitchFamily="34" charset="0"/>
              </a:rPr>
              <a:t>From June 19, 2020 – April 21,2023, 214 patients were enrolled</a:t>
            </a:r>
          </a:p>
          <a:p>
            <a:pPr marL="863600" lvl="1" indent="-285750" algn="l">
              <a:spcAft>
                <a:spcPts val="600"/>
              </a:spcAft>
              <a:buClr>
                <a:schemeClr val="accent6"/>
              </a:buClr>
              <a:buFont typeface="Courier New" panose="02070309020205020404" pitchFamily="49" charset="0"/>
              <a:buChar char="o"/>
            </a:pPr>
            <a:r>
              <a:rPr lang="en-US" sz="1600">
                <a:solidFill>
                  <a:schemeClr val="bg1"/>
                </a:solidFill>
                <a:latin typeface="Lato" panose="020F0502020204030203" pitchFamily="34" charset="0"/>
                <a:ea typeface="Lato" panose="020F0502020204030203" pitchFamily="34" charset="0"/>
                <a:cs typeface="Lato" panose="020F0502020204030203" pitchFamily="34" charset="0"/>
              </a:rPr>
              <a:t>Pivotal: 128 patients; Optimization: 86 patients</a:t>
            </a:r>
          </a:p>
          <a:p>
            <a:pPr marL="406400" indent="-285750" algn="l">
              <a:spcAft>
                <a:spcPts val="600"/>
              </a:spcAft>
              <a:buClr>
                <a:schemeClr val="accent6"/>
              </a:buClr>
              <a:buFont typeface="Arial" panose="020B0604020202020204" pitchFamily="34" charset="0"/>
              <a:buChar char="•"/>
            </a:pPr>
            <a:r>
              <a:rPr lang="en-US" sz="1600">
                <a:solidFill>
                  <a:schemeClr val="bg1"/>
                </a:solidFill>
                <a:latin typeface="Lato" panose="020F0502020204030203" pitchFamily="34" charset="0"/>
                <a:ea typeface="Lato" panose="020F0502020204030203" pitchFamily="34" charset="0"/>
                <a:cs typeface="Lato" panose="020F0502020204030203" pitchFamily="34" charset="0"/>
              </a:rPr>
              <a:t>Before study entry</a:t>
            </a:r>
          </a:p>
          <a:p>
            <a:pPr marL="863600" lvl="1" indent="-285750" algn="l">
              <a:spcAft>
                <a:spcPts val="600"/>
              </a:spcAft>
              <a:buClr>
                <a:schemeClr val="accent6"/>
              </a:buClr>
              <a:buFont typeface="Courier New" panose="02070309020205020404" pitchFamily="49" charset="0"/>
              <a:buChar char="o"/>
            </a:pPr>
            <a:r>
              <a:rPr lang="en-US" sz="1600">
                <a:solidFill>
                  <a:schemeClr val="bg1"/>
                </a:solidFill>
                <a:latin typeface="Lato" panose="020F0502020204030203" pitchFamily="34" charset="0"/>
                <a:ea typeface="Lato" panose="020F0502020204030203" pitchFamily="34" charset="0"/>
                <a:cs typeface="Lato" panose="020F0502020204030203" pitchFamily="34" charset="0"/>
              </a:rPr>
              <a:t>Primary refractory disease: 54%; 44%</a:t>
            </a:r>
          </a:p>
          <a:p>
            <a:pPr marL="863600" lvl="1" indent="-285750" algn="l">
              <a:spcAft>
                <a:spcPts val="600"/>
              </a:spcAft>
              <a:buClr>
                <a:schemeClr val="accent6"/>
              </a:buClr>
              <a:buFont typeface="Courier New" panose="02070309020205020404" pitchFamily="49" charset="0"/>
              <a:buChar char="o"/>
            </a:pPr>
            <a:r>
              <a:rPr lang="en-US" sz="1600">
                <a:solidFill>
                  <a:schemeClr val="bg1"/>
                </a:solidFill>
                <a:latin typeface="Lato" panose="020F0502020204030203" pitchFamily="34" charset="0"/>
                <a:ea typeface="Lato" panose="020F0502020204030203" pitchFamily="34" charset="0"/>
                <a:cs typeface="Lato" panose="020F0502020204030203" pitchFamily="34" charset="0"/>
              </a:rPr>
              <a:t>Refractory to previous anti-CD20 therapy: 79%; 78%</a:t>
            </a:r>
          </a:p>
          <a:p>
            <a:pPr marL="863600" lvl="1" indent="-285750" algn="l">
              <a:spcAft>
                <a:spcPts val="600"/>
              </a:spcAft>
              <a:buClr>
                <a:schemeClr val="accent6"/>
              </a:buClr>
              <a:buFont typeface="Courier New" panose="02070309020205020404" pitchFamily="49" charset="0"/>
              <a:buChar char="o"/>
            </a:pPr>
            <a:r>
              <a:rPr lang="en-US" sz="1600">
                <a:solidFill>
                  <a:schemeClr val="bg1"/>
                </a:solidFill>
                <a:latin typeface="Lato" panose="020F0502020204030203" pitchFamily="34" charset="0"/>
                <a:ea typeface="Lato" panose="020F0502020204030203" pitchFamily="34" charset="0"/>
                <a:cs typeface="Lato" panose="020F0502020204030203" pitchFamily="34" charset="0"/>
              </a:rPr>
              <a:t>Double refractory disease: 70%; 63%</a:t>
            </a:r>
          </a:p>
          <a:p>
            <a:pPr marL="863600" lvl="1" indent="-285750" algn="l">
              <a:spcAft>
                <a:spcPts val="600"/>
              </a:spcAft>
              <a:buClr>
                <a:schemeClr val="accent6"/>
              </a:buClr>
              <a:buFont typeface="Courier New" panose="02070309020205020404" pitchFamily="49" charset="0"/>
              <a:buChar char="o"/>
            </a:pPr>
            <a:endParaRPr lang="en-US" sz="16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4" name="TextBox 3">
            <a:extLst>
              <a:ext uri="{FF2B5EF4-FFF2-40B4-BE49-F238E27FC236}">
                <a16:creationId xmlns:a16="http://schemas.microsoft.com/office/drawing/2014/main" id="{DC14B35B-89F0-323B-F4CD-2FDAEEA887EC}"/>
              </a:ext>
            </a:extLst>
          </p:cNvPr>
          <p:cNvSpPr txBox="1"/>
          <p:nvPr/>
        </p:nvSpPr>
        <p:spPr>
          <a:xfrm>
            <a:off x="4572000" y="4886199"/>
            <a:ext cx="4572000" cy="338554"/>
          </a:xfrm>
          <a:prstGeom prst="rect">
            <a:avLst/>
          </a:prstGeom>
          <a:noFill/>
        </p:spPr>
        <p:txBody>
          <a:bodyPr wrap="square" rtlCol="0">
            <a:spAutoFit/>
          </a:bodyPr>
          <a:lstStyle/>
          <a:p>
            <a:pPr marR="0" lvl="0" algn="r" defTabSz="914400" rtl="0" eaLnBrk="1" fontAlgn="auto" latinLnBrk="0" hangingPunct="1">
              <a:lnSpc>
                <a:spcPct val="100000"/>
              </a:lnSpc>
              <a:spcBef>
                <a:spcPts val="0"/>
              </a:spcBef>
              <a:spcAft>
                <a:spcPts val="0"/>
              </a:spcAft>
              <a:buClr>
                <a:srgbClr val="FFD966"/>
              </a:buClr>
              <a:buSzPct val="100000"/>
              <a:tabLst>
                <a:tab pos="457200" algn="l"/>
              </a:tabLst>
              <a:defRPr/>
            </a:pPr>
            <a:r>
              <a:rPr kumimoji="0" lang="en-US" sz="800" b="0" i="0" u="none" strike="noStrike" kern="0" cap="none" spc="0" normalizeH="0" baseline="0" noProof="0">
                <a:ln>
                  <a:noFill/>
                </a:ln>
                <a:solidFill>
                  <a:srgbClr val="FFFFFF"/>
                </a:solidFill>
                <a:effectLst/>
                <a:uLnTx/>
                <a:uFillTx/>
                <a:latin typeface="Lato"/>
                <a:ea typeface="Lato"/>
                <a:cs typeface="Lato"/>
                <a:sym typeface="Lato"/>
              </a:rPr>
              <a:t>Linton KM, et al. </a:t>
            </a:r>
            <a:r>
              <a:rPr kumimoji="0" lang="en-US" sz="800" b="0" i="1" u="none" strike="noStrike" kern="0" cap="none" spc="0" normalizeH="0" baseline="0" noProof="0">
                <a:ln>
                  <a:noFill/>
                </a:ln>
                <a:solidFill>
                  <a:srgbClr val="FFFFFF"/>
                </a:solidFill>
                <a:effectLst/>
                <a:uLnTx/>
                <a:uFillTx/>
                <a:latin typeface="Lato"/>
                <a:ea typeface="Lato"/>
                <a:cs typeface="Lato"/>
                <a:sym typeface="Lato"/>
              </a:rPr>
              <a:t>Lancet </a:t>
            </a:r>
            <a:r>
              <a:rPr kumimoji="0" lang="en-US" sz="800" b="0" i="1" u="none" strike="noStrike" kern="0" cap="none" spc="0" normalizeH="0" baseline="0" noProof="0" err="1">
                <a:ln>
                  <a:noFill/>
                </a:ln>
                <a:solidFill>
                  <a:srgbClr val="FFFFFF"/>
                </a:solidFill>
                <a:effectLst/>
                <a:uLnTx/>
                <a:uFillTx/>
                <a:latin typeface="Lato"/>
                <a:ea typeface="Lato"/>
                <a:cs typeface="Lato"/>
                <a:sym typeface="Lato"/>
              </a:rPr>
              <a:t>Haematol</a:t>
            </a:r>
            <a:r>
              <a:rPr kumimoji="0" lang="en-US" sz="800" b="0" i="0" u="none" strike="noStrike" kern="0" cap="none" spc="0" normalizeH="0" baseline="0" noProof="0">
                <a:ln>
                  <a:noFill/>
                </a:ln>
                <a:solidFill>
                  <a:srgbClr val="FFFFFF"/>
                </a:solidFill>
                <a:effectLst/>
                <a:uLnTx/>
                <a:uFillTx/>
                <a:latin typeface="Lato"/>
                <a:ea typeface="Lato"/>
                <a:cs typeface="Lato"/>
                <a:sym typeface="Lato"/>
              </a:rPr>
              <a:t>. 2024;11(8):e593-e605.</a:t>
            </a:r>
          </a:p>
          <a:p>
            <a:pPr lvl="0" algn="r">
              <a:buClr>
                <a:schemeClr val="accent6"/>
              </a:buClr>
              <a:buSzPct val="100000"/>
              <a:tabLst>
                <a:tab pos="457200" algn="l"/>
              </a:tabLst>
            </a:pPr>
            <a:r>
              <a:rPr lang="en-US" sz="800">
                <a:solidFill>
                  <a:schemeClr val="bg1"/>
                </a:solidFill>
                <a:latin typeface="Lato" panose="020F0502020204030203" pitchFamily="34" charset="0"/>
                <a:ea typeface="Lato" panose="020F0502020204030203" pitchFamily="34" charset="0"/>
                <a:cs typeface="Lato" panose="020F0502020204030203" pitchFamily="34" charset="0"/>
              </a:rPr>
              <a:t> </a:t>
            </a:r>
          </a:p>
        </p:txBody>
      </p:sp>
    </p:spTree>
    <p:extLst>
      <p:ext uri="{BB962C8B-B14F-4D97-AF65-F5344CB8AC3E}">
        <p14:creationId xmlns:p14="http://schemas.microsoft.com/office/powerpoint/2010/main" val="4012045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6">
          <a:extLst>
            <a:ext uri="{FF2B5EF4-FFF2-40B4-BE49-F238E27FC236}">
              <a16:creationId xmlns:a16="http://schemas.microsoft.com/office/drawing/2014/main" id="{3E18DB07-FE14-29E2-A1FA-24EEEA652F7C}"/>
            </a:ext>
          </a:extLst>
        </p:cNvPr>
        <p:cNvGrpSpPr/>
        <p:nvPr/>
      </p:nvGrpSpPr>
      <p:grpSpPr>
        <a:xfrm>
          <a:off x="0" y="0"/>
          <a:ext cx="0" cy="0"/>
          <a:chOff x="0" y="0"/>
          <a:chExt cx="0" cy="0"/>
        </a:xfrm>
      </p:grpSpPr>
      <p:sp>
        <p:nvSpPr>
          <p:cNvPr id="9" name="Rectangle 2">
            <a:extLst>
              <a:ext uri="{FF2B5EF4-FFF2-40B4-BE49-F238E27FC236}">
                <a16:creationId xmlns:a16="http://schemas.microsoft.com/office/drawing/2014/main" id="{198D29F6-DA06-7617-5DEE-9563DAEEF543}"/>
              </a:ext>
            </a:extLst>
          </p:cNvPr>
          <p:cNvSpPr>
            <a:spLocks noChangeArrowheads="1"/>
          </p:cNvSpPr>
          <p:nvPr/>
        </p:nvSpPr>
        <p:spPr bwMode="auto">
          <a:xfrm flipV="1">
            <a:off x="4442791" y="2110215"/>
            <a:ext cx="711030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 name="Google Shape;199;p45">
            <a:extLst>
              <a:ext uri="{FF2B5EF4-FFF2-40B4-BE49-F238E27FC236}">
                <a16:creationId xmlns:a16="http://schemas.microsoft.com/office/drawing/2014/main" id="{E379C03F-630E-86C1-9482-5C467128CC54}"/>
              </a:ext>
            </a:extLst>
          </p:cNvPr>
          <p:cNvSpPr txBox="1">
            <a:spLocks/>
          </p:cNvSpPr>
          <p:nvPr/>
        </p:nvSpPr>
        <p:spPr>
          <a:xfrm>
            <a:off x="726675" y="892452"/>
            <a:ext cx="7690499" cy="36807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1400" b="0" i="0" u="none" strike="noStrike" cap="none">
                <a:solidFill>
                  <a:schemeClr val="lt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algn="l">
              <a:spcAft>
                <a:spcPts val="600"/>
              </a:spcAft>
            </a:pPr>
            <a:r>
              <a:rPr lang="en-US" b="1">
                <a:solidFill>
                  <a:schemeClr val="accent6"/>
                </a:solidFill>
                <a:latin typeface="Lato" panose="020F0502020204030203" pitchFamily="34" charset="0"/>
                <a:ea typeface="Lato" panose="020F0502020204030203" pitchFamily="34" charset="0"/>
                <a:cs typeface="Lato" panose="020F0502020204030203" pitchFamily="34" charset="0"/>
              </a:rPr>
              <a:t>Key Inclusion/Exclusion Criteria</a:t>
            </a:r>
          </a:p>
          <a:p>
            <a:pPr algn="l">
              <a:spcAft>
                <a:spcPts val="600"/>
              </a:spcAft>
            </a:pPr>
            <a:endParaRPr lang="en-US">
              <a:solidFill>
                <a:schemeClr val="accent6"/>
              </a:solidFill>
              <a:latin typeface="Lato" panose="020F0502020204030203" pitchFamily="34" charset="0"/>
              <a:ea typeface="Lato" panose="020F0502020204030203" pitchFamily="34" charset="0"/>
              <a:cs typeface="Lato" panose="020F0502020204030203" pitchFamily="34" charset="0"/>
            </a:endParaRPr>
          </a:p>
          <a:p>
            <a:pPr marL="120650" indent="0" algn="l">
              <a:spcAft>
                <a:spcPts val="600"/>
              </a:spcAft>
              <a:buClr>
                <a:schemeClr val="accent6"/>
              </a:buClr>
            </a:pPr>
            <a:endParaRPr lang="en-US">
              <a:solidFill>
                <a:schemeClr val="accent6"/>
              </a:solidFill>
              <a:latin typeface="Lato" panose="020F0502020204030203" pitchFamily="34" charset="0"/>
              <a:ea typeface="Lato" panose="020F0502020204030203" pitchFamily="34" charset="0"/>
              <a:cs typeface="Lato" panose="020F0502020204030203" pitchFamily="34" charset="0"/>
            </a:endParaRPr>
          </a:p>
          <a:p>
            <a:pPr marL="120650" indent="0" algn="l">
              <a:spcAft>
                <a:spcPts val="600"/>
              </a:spcAft>
              <a:buClr>
                <a:schemeClr val="accent6"/>
              </a:buClr>
            </a:pPr>
            <a:endParaRPr lang="en-US">
              <a:solidFill>
                <a:schemeClr val="accent6"/>
              </a:solidFill>
              <a:latin typeface="Lato" panose="020F0502020204030203" pitchFamily="34" charset="0"/>
              <a:ea typeface="Lato" panose="020F0502020204030203" pitchFamily="34" charset="0"/>
              <a:cs typeface="Lato" panose="020F0502020204030203" pitchFamily="34" charset="0"/>
            </a:endParaRPr>
          </a:p>
          <a:p>
            <a:pPr marL="120650" indent="0" algn="l">
              <a:spcAft>
                <a:spcPts val="600"/>
              </a:spcAft>
              <a:buClr>
                <a:schemeClr val="accent6"/>
              </a:buClr>
            </a:pPr>
            <a:endParaRPr lang="en-US">
              <a:solidFill>
                <a:schemeClr val="accent6"/>
              </a:solidFill>
              <a:latin typeface="Lato" panose="020F0502020204030203" pitchFamily="34" charset="0"/>
              <a:ea typeface="Lato" panose="020F0502020204030203" pitchFamily="34" charset="0"/>
              <a:cs typeface="Lato" panose="020F0502020204030203" pitchFamily="34" charset="0"/>
            </a:endParaRPr>
          </a:p>
          <a:p>
            <a:pPr marL="120650" indent="0" algn="l">
              <a:spcAft>
                <a:spcPts val="600"/>
              </a:spcAft>
              <a:buClr>
                <a:schemeClr val="accent6"/>
              </a:buClr>
            </a:pPr>
            <a:endParaRPr lang="en-US">
              <a:solidFill>
                <a:schemeClr val="accent6"/>
              </a:solidFill>
              <a:latin typeface="Lato" panose="020F0502020204030203" pitchFamily="34" charset="0"/>
              <a:ea typeface="Lato" panose="020F0502020204030203" pitchFamily="34" charset="0"/>
              <a:cs typeface="Lato" panose="020F0502020204030203" pitchFamily="34" charset="0"/>
            </a:endParaRPr>
          </a:p>
          <a:p>
            <a:pPr marL="120650" indent="0" algn="l">
              <a:spcAft>
                <a:spcPts val="600"/>
              </a:spcAft>
              <a:buClr>
                <a:schemeClr val="accent6"/>
              </a:buClr>
            </a:pPr>
            <a:r>
              <a:rPr lang="en-US" b="1">
                <a:solidFill>
                  <a:schemeClr val="accent6"/>
                </a:solidFill>
                <a:latin typeface="Lato" panose="020F0502020204030203" pitchFamily="34" charset="0"/>
                <a:ea typeface="Lato" panose="020F0502020204030203" pitchFamily="34" charset="0"/>
                <a:cs typeface="Lato" panose="020F0502020204030203" pitchFamily="34" charset="0"/>
              </a:rPr>
              <a:t>Intervention</a:t>
            </a:r>
          </a:p>
          <a:p>
            <a:pPr marL="406400" indent="-285750" algn="l">
              <a:spcAft>
                <a:spcPts val="600"/>
              </a:spcAft>
              <a:buClr>
                <a:schemeClr val="accent6"/>
              </a:buClr>
              <a:buFont typeface="Arial" panose="020B0604020202020204" pitchFamily="34" charset="0"/>
              <a:buChar char="•"/>
            </a:pPr>
            <a:r>
              <a:rPr lang="en-US">
                <a:solidFill>
                  <a:schemeClr val="bg1"/>
                </a:solidFill>
                <a:latin typeface="Lato" panose="020F0502020204030203" pitchFamily="34" charset="0"/>
                <a:ea typeface="Lato" panose="020F0502020204030203" pitchFamily="34" charset="0"/>
                <a:cs typeface="Lato" panose="020F0502020204030203" pitchFamily="34" charset="0"/>
              </a:rPr>
              <a:t>Epcoritamab subcutaneous injection 48 mg per 28-day cycle:</a:t>
            </a:r>
          </a:p>
          <a:p>
            <a:pPr marL="863600" lvl="1" indent="-285750" algn="l">
              <a:spcAft>
                <a:spcPts val="600"/>
              </a:spcAft>
              <a:buClr>
                <a:schemeClr val="accent6"/>
              </a:buClr>
              <a:buFont typeface="Courier New" panose="02070309020205020404" pitchFamily="49" charset="0"/>
              <a:buChar char="o"/>
            </a:pPr>
            <a:r>
              <a:rPr lang="en-US">
                <a:solidFill>
                  <a:schemeClr val="bg1"/>
                </a:solidFill>
                <a:latin typeface="Lato" panose="020F0502020204030203" pitchFamily="34" charset="0"/>
                <a:ea typeface="Lato" panose="020F0502020204030203" pitchFamily="34" charset="0"/>
                <a:cs typeface="Lato" panose="020F0502020204030203" pitchFamily="34" charset="0"/>
              </a:rPr>
              <a:t>Weekly cycles 1–3; </a:t>
            </a:r>
            <a:r>
              <a:rPr lang="en-US">
                <a:solidFill>
                  <a:schemeClr val="bg1"/>
                </a:solidFill>
                <a:latin typeface="Lato" panose="020F0502020204030203" pitchFamily="34" charset="0"/>
                <a:ea typeface="Lato" panose="020F0502020204030203" pitchFamily="34" charset="0"/>
                <a:cs typeface="Lato" panose="020F0502020204030203" pitchFamily="34" charset="0"/>
                <a:sym typeface="Wingdings" pitchFamily="2" charset="2"/>
              </a:rPr>
              <a:t>b</a:t>
            </a:r>
            <a:r>
              <a:rPr lang="en-US">
                <a:solidFill>
                  <a:schemeClr val="bg1"/>
                </a:solidFill>
                <a:latin typeface="Lato" panose="020F0502020204030203" pitchFamily="34" charset="0"/>
                <a:ea typeface="Lato" panose="020F0502020204030203" pitchFamily="34" charset="0"/>
                <a:cs typeface="Lato" panose="020F0502020204030203" pitchFamily="34" charset="0"/>
              </a:rPr>
              <a:t>iweekly cycles 4–9; every 4 weeks until progression or toxicity</a:t>
            </a:r>
          </a:p>
          <a:p>
            <a:pPr marL="406400" indent="-285750" algn="l">
              <a:spcAft>
                <a:spcPts val="600"/>
              </a:spcAft>
              <a:buClr>
                <a:schemeClr val="accent6"/>
              </a:buClr>
              <a:buFont typeface="Arial" panose="020B0604020202020204" pitchFamily="34" charset="0"/>
              <a:buChar char="•"/>
            </a:pPr>
            <a:r>
              <a:rPr lang="en-US">
                <a:solidFill>
                  <a:schemeClr val="bg1"/>
                </a:solidFill>
                <a:latin typeface="Lato" panose="020F0502020204030203" pitchFamily="34" charset="0"/>
                <a:ea typeface="Lato" panose="020F0502020204030203" pitchFamily="34" charset="0"/>
                <a:cs typeface="Lato" panose="020F0502020204030203" pitchFamily="34" charset="0"/>
              </a:rPr>
              <a:t>CRS Mitigation</a:t>
            </a:r>
          </a:p>
          <a:p>
            <a:pPr marL="863600" lvl="1" indent="-285750" algn="l">
              <a:spcAft>
                <a:spcPts val="600"/>
              </a:spcAft>
              <a:buClr>
                <a:schemeClr val="accent6"/>
              </a:buClr>
              <a:buFont typeface="Courier New" panose="02070309020205020404" pitchFamily="49" charset="0"/>
              <a:buChar char="o"/>
            </a:pPr>
            <a:r>
              <a:rPr lang="en-US">
                <a:solidFill>
                  <a:schemeClr val="bg1"/>
                </a:solidFill>
                <a:latin typeface="Lato" panose="020F0502020204030203" pitchFamily="34" charset="0"/>
                <a:ea typeface="Lato" panose="020F0502020204030203" pitchFamily="34" charset="0"/>
                <a:cs typeface="Lato" panose="020F0502020204030203" pitchFamily="34" charset="0"/>
              </a:rPr>
              <a:t>Pivotal: Step-up doses in cycle 1 (0.16 mg day 1, 0.80 mg day 8, then full dose day 15+) plus 100 mg prednisolone</a:t>
            </a:r>
          </a:p>
          <a:p>
            <a:pPr marL="863600" lvl="1" indent="-285750" algn="l">
              <a:spcAft>
                <a:spcPts val="600"/>
              </a:spcAft>
              <a:buClr>
                <a:schemeClr val="accent6"/>
              </a:buClr>
              <a:buFont typeface="Courier New" panose="02070309020205020404" pitchFamily="49" charset="0"/>
              <a:buChar char="o"/>
            </a:pPr>
            <a:r>
              <a:rPr lang="en-US">
                <a:solidFill>
                  <a:schemeClr val="bg1"/>
                </a:solidFill>
                <a:latin typeface="Lato" panose="020F0502020204030203" pitchFamily="34" charset="0"/>
                <a:ea typeface="Lato" panose="020F0502020204030203" pitchFamily="34" charset="0"/>
                <a:cs typeface="Lato" panose="020F0502020204030203" pitchFamily="34" charset="0"/>
              </a:rPr>
              <a:t>Optimization: Additional 3 mg dose day 15, aggressive hydration, and 15 mg dexamethasone</a:t>
            </a:r>
          </a:p>
        </p:txBody>
      </p:sp>
      <p:graphicFrame>
        <p:nvGraphicFramePr>
          <p:cNvPr id="3" name="Table 2">
            <a:extLst>
              <a:ext uri="{FF2B5EF4-FFF2-40B4-BE49-F238E27FC236}">
                <a16:creationId xmlns:a16="http://schemas.microsoft.com/office/drawing/2014/main" id="{BA613ADD-EC7A-2978-1061-035B7A0766CE}"/>
              </a:ext>
            </a:extLst>
          </p:cNvPr>
          <p:cNvGraphicFramePr>
            <a:graphicFrameLocks noGrp="1"/>
          </p:cNvGraphicFramePr>
          <p:nvPr>
            <p:extLst>
              <p:ext uri="{D42A27DB-BD31-4B8C-83A1-F6EECF244321}">
                <p14:modId xmlns:p14="http://schemas.microsoft.com/office/powerpoint/2010/main" val="3799398589"/>
              </p:ext>
            </p:extLst>
          </p:nvPr>
        </p:nvGraphicFramePr>
        <p:xfrm>
          <a:off x="803674" y="1299465"/>
          <a:ext cx="7690498" cy="1356360"/>
        </p:xfrm>
        <a:graphic>
          <a:graphicData uri="http://schemas.openxmlformats.org/drawingml/2006/table">
            <a:tbl>
              <a:tblPr firstRow="1" bandRow="1">
                <a:tableStyleId>{21E4AEA4-8DFA-4A89-87EB-49C32662AFE0}</a:tableStyleId>
              </a:tblPr>
              <a:tblGrid>
                <a:gridCol w="3845249">
                  <a:extLst>
                    <a:ext uri="{9D8B030D-6E8A-4147-A177-3AD203B41FA5}">
                      <a16:colId xmlns:a16="http://schemas.microsoft.com/office/drawing/2014/main" val="2311838428"/>
                    </a:ext>
                  </a:extLst>
                </a:gridCol>
                <a:gridCol w="3845249">
                  <a:extLst>
                    <a:ext uri="{9D8B030D-6E8A-4147-A177-3AD203B41FA5}">
                      <a16:colId xmlns:a16="http://schemas.microsoft.com/office/drawing/2014/main" val="3177313363"/>
                    </a:ext>
                  </a:extLst>
                </a:gridCol>
              </a:tblGrid>
              <a:tr h="0">
                <a:tc>
                  <a:txBody>
                    <a:bodyPr/>
                    <a:lstStyle/>
                    <a:p>
                      <a:pPr algn="ctr"/>
                      <a:r>
                        <a:rPr lang="en-US" sz="1100" b="1">
                          <a:latin typeface="Latos"/>
                          <a:ea typeface="Lato" panose="020F0502020204030203" pitchFamily="34" charset="0"/>
                          <a:cs typeface="Lato" panose="020F0502020204030203" pitchFamily="34" charset="0"/>
                        </a:rPr>
                        <a:t>Inclusion Criteria</a:t>
                      </a:r>
                    </a:p>
                  </a:txBody>
                  <a:tcPr>
                    <a:lnL w="28575" cap="flat" cmpd="sng" algn="ctr">
                      <a:solidFill>
                        <a:schemeClr val="accent6"/>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2"/>
                    </a:solidFill>
                  </a:tcPr>
                </a:tc>
                <a:tc>
                  <a:txBody>
                    <a:bodyPr/>
                    <a:lstStyle/>
                    <a:p>
                      <a:pPr algn="ctr"/>
                      <a:r>
                        <a:rPr lang="en-US" sz="1100" b="1">
                          <a:latin typeface="Latos"/>
                          <a:ea typeface="Lato" panose="020F0502020204030203" pitchFamily="34" charset="0"/>
                          <a:cs typeface="Lato" panose="020F0502020204030203" pitchFamily="34" charset="0"/>
                        </a:rPr>
                        <a:t>Exclusion Criteria</a:t>
                      </a:r>
                    </a:p>
                  </a:txBody>
                  <a:tcPr>
                    <a:lnL w="12700" cap="flat" cmpd="sng" algn="ctr">
                      <a:solidFill>
                        <a:schemeClr val="accent1"/>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2"/>
                    </a:solidFill>
                  </a:tcPr>
                </a:tc>
                <a:extLst>
                  <a:ext uri="{0D108BD9-81ED-4DB2-BD59-A6C34878D82A}">
                    <a16:rowId xmlns:a16="http://schemas.microsoft.com/office/drawing/2014/main" val="3805015843"/>
                  </a:ext>
                </a:extLst>
              </a:tr>
              <a:tr h="0">
                <a:tc>
                  <a:txBody>
                    <a:bodyPr/>
                    <a:lstStyle/>
                    <a:p>
                      <a:pPr marL="285750" marR="0" lvl="0" indent="-285750">
                        <a:spcBef>
                          <a:spcPts val="0"/>
                        </a:spcBef>
                        <a:spcAft>
                          <a:spcPts val="0"/>
                        </a:spcAft>
                        <a:buFont typeface="Arial" panose="020B0604020202020204" pitchFamily="34" charset="0"/>
                        <a:buChar char="•"/>
                      </a:pPr>
                      <a:r>
                        <a:rPr lang="en-US" sz="1100" kern="100">
                          <a:effectLst/>
                          <a:latin typeface="Latos"/>
                          <a:ea typeface="Calibri" panose="020F0502020204030204" pitchFamily="34" charset="0"/>
                          <a:cs typeface="Times New Roman" panose="02020603050405020304" pitchFamily="18" charset="0"/>
                        </a:rPr>
                        <a:t>≥ 18 years of age</a:t>
                      </a:r>
                    </a:p>
                    <a:p>
                      <a:pPr marL="285750" marR="0" lvl="0" indent="-285750">
                        <a:spcBef>
                          <a:spcPts val="0"/>
                        </a:spcBef>
                        <a:spcAft>
                          <a:spcPts val="0"/>
                        </a:spcAft>
                        <a:buFont typeface="Arial" panose="020B0604020202020204" pitchFamily="34" charset="0"/>
                        <a:buChar char="•"/>
                      </a:pPr>
                      <a:r>
                        <a:rPr lang="en-US" sz="1100" kern="100">
                          <a:effectLst/>
                          <a:latin typeface="Latos"/>
                          <a:ea typeface="Calibri" panose="020F0502020204030204" pitchFamily="34" charset="0"/>
                          <a:cs typeface="Times New Roman" panose="02020603050405020304" pitchFamily="18" charset="0"/>
                        </a:rPr>
                        <a:t>Histologically confirmed CD20+ follicular lymphoma</a:t>
                      </a:r>
                    </a:p>
                    <a:p>
                      <a:pPr marL="285750" marR="0" lvl="0" indent="-285750">
                        <a:spcBef>
                          <a:spcPts val="0"/>
                        </a:spcBef>
                        <a:spcAft>
                          <a:spcPts val="0"/>
                        </a:spcAft>
                        <a:buFont typeface="Arial" panose="020B0604020202020204" pitchFamily="34" charset="0"/>
                        <a:buChar char="•"/>
                      </a:pPr>
                      <a:r>
                        <a:rPr lang="en-US" sz="1100" kern="100">
                          <a:effectLst/>
                          <a:latin typeface="Latos"/>
                          <a:ea typeface="Calibri" panose="020F0502020204030204" pitchFamily="34" charset="0"/>
                          <a:cs typeface="Times New Roman" panose="02020603050405020304" pitchFamily="18" charset="0"/>
                        </a:rPr>
                        <a:t>R/R to ≥2 prior therapies, including anti-CD20 </a:t>
                      </a:r>
                      <a:r>
                        <a:rPr lang="en-US" sz="1100" kern="100" err="1">
                          <a:effectLst/>
                          <a:latin typeface="Latos"/>
                          <a:ea typeface="Calibri" panose="020F0502020204030204" pitchFamily="34" charset="0"/>
                          <a:cs typeface="Times New Roman" panose="02020603050405020304" pitchFamily="18" charset="0"/>
                        </a:rPr>
                        <a:t>mAb</a:t>
                      </a:r>
                      <a:r>
                        <a:rPr lang="en-US" sz="1100" kern="100">
                          <a:effectLst/>
                          <a:latin typeface="Latos"/>
                          <a:ea typeface="Calibri" panose="020F0502020204030204" pitchFamily="34" charset="0"/>
                          <a:cs typeface="Times New Roman" panose="02020603050405020304" pitchFamily="18" charset="0"/>
                        </a:rPr>
                        <a:t> and alkylator or lenalidomide</a:t>
                      </a:r>
                    </a:p>
                    <a:p>
                      <a:pPr marL="285750" marR="0" lvl="0" indent="-285750">
                        <a:spcBef>
                          <a:spcPts val="0"/>
                        </a:spcBef>
                        <a:spcAft>
                          <a:spcPts val="0"/>
                        </a:spcAft>
                        <a:buFont typeface="Arial" panose="020B0604020202020204" pitchFamily="34" charset="0"/>
                        <a:buChar char="•"/>
                      </a:pPr>
                      <a:r>
                        <a:rPr lang="en-US" sz="1100" kern="100">
                          <a:effectLst/>
                          <a:latin typeface="Latos"/>
                          <a:ea typeface="Calibri" panose="020F0502020204030204" pitchFamily="34" charset="0"/>
                          <a:cs typeface="Times New Roman" panose="02020603050405020304" pitchFamily="18" charset="0"/>
                        </a:rPr>
                        <a:t>ECOG status ≤ 2</a:t>
                      </a:r>
                    </a:p>
                  </a:txBody>
                  <a:tcPr>
                    <a:lnL w="28575" cap="flat" cmpd="sng" algn="ctr">
                      <a:solidFill>
                        <a:schemeClr val="accent6"/>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285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marR="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100">
                          <a:effectLst/>
                          <a:latin typeface="Latos"/>
                          <a:ea typeface="Calibri" panose="020F0502020204030204" pitchFamily="34" charset="0"/>
                          <a:cs typeface="Times New Roman" panose="02020603050405020304" pitchFamily="18" charset="0"/>
                        </a:rPr>
                        <a:t>Primary CNS lymphoma </a:t>
                      </a:r>
                    </a:p>
                    <a:p>
                      <a:pPr marL="285750" marR="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100">
                          <a:effectLst/>
                          <a:latin typeface="Latos"/>
                          <a:ea typeface="Calibri" panose="020F0502020204030204" pitchFamily="34" charset="0"/>
                          <a:cs typeface="Times New Roman" panose="02020603050405020304" pitchFamily="18" charset="0"/>
                        </a:rPr>
                        <a:t>HIV infection, significant cardio­vascular disease</a:t>
                      </a:r>
                    </a:p>
                    <a:p>
                      <a:pPr marL="285750" marR="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100">
                          <a:effectLst/>
                          <a:latin typeface="Latos"/>
                          <a:ea typeface="Calibri" panose="020F0502020204030204" pitchFamily="34" charset="0"/>
                          <a:cs typeface="Times New Roman" panose="02020603050405020304" pitchFamily="18" charset="0"/>
                        </a:rPr>
                        <a:t>Current autoimmune disease</a:t>
                      </a:r>
                    </a:p>
                    <a:p>
                      <a:pPr marL="285750" marR="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100">
                          <a:effectLst/>
                          <a:latin typeface="Latos"/>
                          <a:ea typeface="Calibri" panose="020F0502020204030204" pitchFamily="34" charset="0"/>
                          <a:cs typeface="Times New Roman" panose="02020603050405020304" pitchFamily="18" charset="0"/>
                        </a:rPr>
                        <a:t>Previous therapy with an investigational bispecific targeting CD3 and CD20</a:t>
                      </a:r>
                    </a:p>
                    <a:p>
                      <a:pPr marL="285750" marR="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100">
                          <a:effectLst/>
                          <a:latin typeface="Latos"/>
                          <a:ea typeface="Calibri" panose="020F0502020204030204" pitchFamily="34" charset="0"/>
                          <a:cs typeface="Times New Roman" panose="02020603050405020304" pitchFamily="18" charset="0"/>
                        </a:rPr>
                        <a:t>CAR T-cell therapy within 30 days before treatment</a:t>
                      </a:r>
                    </a:p>
                  </a:txBody>
                  <a:tcPr>
                    <a:lnL w="12700" cap="flat" cmpd="sng" algn="ctr">
                      <a:solidFill>
                        <a:schemeClr val="accent1"/>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285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80807765"/>
                  </a:ext>
                </a:extLst>
              </a:tr>
            </a:tbl>
          </a:graphicData>
        </a:graphic>
      </p:graphicFrame>
      <p:sp>
        <p:nvSpPr>
          <p:cNvPr id="4" name="Google Shape;228;p48">
            <a:extLst>
              <a:ext uri="{FF2B5EF4-FFF2-40B4-BE49-F238E27FC236}">
                <a16:creationId xmlns:a16="http://schemas.microsoft.com/office/drawing/2014/main" id="{89029237-2DFE-8046-33E3-DF5759155CAA}"/>
              </a:ext>
            </a:extLst>
          </p:cNvPr>
          <p:cNvSpPr txBox="1">
            <a:spLocks/>
          </p:cNvSpPr>
          <p:nvPr/>
        </p:nvSpPr>
        <p:spPr>
          <a:xfrm>
            <a:off x="0" y="0"/>
            <a:ext cx="9144000" cy="101772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2800"/>
            </a:pPr>
            <a:r>
              <a:rPr lang="en-US" sz="5400" b="1">
                <a:solidFill>
                  <a:schemeClr val="accent6"/>
                </a:solidFill>
                <a:latin typeface="Bebas Neue"/>
                <a:sym typeface="Bebas Neue"/>
              </a:rPr>
              <a:t>EPCORE NHL-1: </a:t>
            </a:r>
            <a:r>
              <a:rPr lang="en-US" sz="5400" b="1">
                <a:solidFill>
                  <a:schemeClr val="bg1"/>
                </a:solidFill>
                <a:latin typeface="Bebas Neue"/>
                <a:sym typeface="Bebas Neue"/>
              </a:rPr>
              <a:t>Epcoritamab in R/R FL</a:t>
            </a:r>
          </a:p>
        </p:txBody>
      </p:sp>
      <p:sp>
        <p:nvSpPr>
          <p:cNvPr id="5" name="TextBox 4">
            <a:extLst>
              <a:ext uri="{FF2B5EF4-FFF2-40B4-BE49-F238E27FC236}">
                <a16:creationId xmlns:a16="http://schemas.microsoft.com/office/drawing/2014/main" id="{352F2334-4B77-E7A6-D10C-F629F68B0366}"/>
              </a:ext>
            </a:extLst>
          </p:cNvPr>
          <p:cNvSpPr txBox="1"/>
          <p:nvPr/>
        </p:nvSpPr>
        <p:spPr>
          <a:xfrm>
            <a:off x="4572000" y="4886199"/>
            <a:ext cx="4572000" cy="338554"/>
          </a:xfrm>
          <a:prstGeom prst="rect">
            <a:avLst/>
          </a:prstGeom>
          <a:noFill/>
        </p:spPr>
        <p:txBody>
          <a:bodyPr wrap="square" rtlCol="0">
            <a:spAutoFit/>
          </a:bodyPr>
          <a:lstStyle/>
          <a:p>
            <a:pPr marR="0" lvl="0" algn="r" defTabSz="914400" rtl="0" eaLnBrk="1" fontAlgn="auto" latinLnBrk="0" hangingPunct="1">
              <a:lnSpc>
                <a:spcPct val="100000"/>
              </a:lnSpc>
              <a:spcBef>
                <a:spcPts val="0"/>
              </a:spcBef>
              <a:spcAft>
                <a:spcPts val="0"/>
              </a:spcAft>
              <a:buClr>
                <a:srgbClr val="FFD966"/>
              </a:buClr>
              <a:buSzPct val="100000"/>
              <a:tabLst>
                <a:tab pos="457200" algn="l"/>
              </a:tabLst>
              <a:defRPr/>
            </a:pPr>
            <a:r>
              <a:rPr kumimoji="0" lang="en-US" sz="800" b="0" i="0" u="none" strike="noStrike" kern="0" cap="none" spc="0" normalizeH="0" baseline="0" noProof="0">
                <a:ln>
                  <a:noFill/>
                </a:ln>
                <a:solidFill>
                  <a:srgbClr val="FFFFFF"/>
                </a:solidFill>
                <a:effectLst/>
                <a:uLnTx/>
                <a:uFillTx/>
                <a:latin typeface="Lato"/>
                <a:ea typeface="Lato"/>
                <a:cs typeface="Lato"/>
                <a:sym typeface="Lato"/>
              </a:rPr>
              <a:t>Linton KM, et al. </a:t>
            </a:r>
            <a:r>
              <a:rPr kumimoji="0" lang="en-US" sz="800" b="0" i="1" u="none" strike="noStrike" kern="0" cap="none" spc="0" normalizeH="0" baseline="0" noProof="0">
                <a:ln>
                  <a:noFill/>
                </a:ln>
                <a:solidFill>
                  <a:srgbClr val="FFFFFF"/>
                </a:solidFill>
                <a:effectLst/>
                <a:uLnTx/>
                <a:uFillTx/>
                <a:latin typeface="Lato"/>
                <a:ea typeface="Lato"/>
                <a:cs typeface="Lato"/>
                <a:sym typeface="Lato"/>
              </a:rPr>
              <a:t>Lancet </a:t>
            </a:r>
            <a:r>
              <a:rPr kumimoji="0" lang="en-US" sz="800" b="0" i="1" u="none" strike="noStrike" kern="0" cap="none" spc="0" normalizeH="0" baseline="0" noProof="0" err="1">
                <a:ln>
                  <a:noFill/>
                </a:ln>
                <a:solidFill>
                  <a:srgbClr val="FFFFFF"/>
                </a:solidFill>
                <a:effectLst/>
                <a:uLnTx/>
                <a:uFillTx/>
                <a:latin typeface="Lato"/>
                <a:ea typeface="Lato"/>
                <a:cs typeface="Lato"/>
                <a:sym typeface="Lato"/>
              </a:rPr>
              <a:t>Haematol</a:t>
            </a:r>
            <a:r>
              <a:rPr kumimoji="0" lang="en-US" sz="800" b="0" i="0" u="none" strike="noStrike" kern="0" cap="none" spc="0" normalizeH="0" baseline="0" noProof="0">
                <a:ln>
                  <a:noFill/>
                </a:ln>
                <a:solidFill>
                  <a:srgbClr val="FFFFFF"/>
                </a:solidFill>
                <a:effectLst/>
                <a:uLnTx/>
                <a:uFillTx/>
                <a:latin typeface="Lato"/>
                <a:ea typeface="Lato"/>
                <a:cs typeface="Lato"/>
                <a:sym typeface="Lato"/>
              </a:rPr>
              <a:t>. 2024;11(8):e593-e605.</a:t>
            </a:r>
          </a:p>
          <a:p>
            <a:pPr lvl="0" algn="r">
              <a:buClr>
                <a:schemeClr val="accent6"/>
              </a:buClr>
              <a:buSzPct val="100000"/>
              <a:tabLst>
                <a:tab pos="457200" algn="l"/>
              </a:tabLst>
            </a:pPr>
            <a:r>
              <a:rPr lang="en-US" sz="800">
                <a:solidFill>
                  <a:schemeClr val="bg1"/>
                </a:solidFill>
                <a:latin typeface="Lato" panose="020F0502020204030203" pitchFamily="34" charset="0"/>
                <a:ea typeface="Lato" panose="020F0502020204030203" pitchFamily="34" charset="0"/>
                <a:cs typeface="Lato" panose="020F0502020204030203" pitchFamily="34" charset="0"/>
              </a:rPr>
              <a:t> </a:t>
            </a:r>
          </a:p>
        </p:txBody>
      </p:sp>
    </p:spTree>
    <p:extLst>
      <p:ext uri="{BB962C8B-B14F-4D97-AF65-F5344CB8AC3E}">
        <p14:creationId xmlns:p14="http://schemas.microsoft.com/office/powerpoint/2010/main" val="35916428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99;p45">
            <a:extLst>
              <a:ext uri="{FF2B5EF4-FFF2-40B4-BE49-F238E27FC236}">
                <a16:creationId xmlns:a16="http://schemas.microsoft.com/office/drawing/2014/main" id="{363E4405-7DE9-05E7-1DE5-5EEA3C5DE1E9}"/>
              </a:ext>
            </a:extLst>
          </p:cNvPr>
          <p:cNvSpPr txBox="1">
            <a:spLocks/>
          </p:cNvSpPr>
          <p:nvPr/>
        </p:nvSpPr>
        <p:spPr>
          <a:xfrm>
            <a:off x="506772" y="1017725"/>
            <a:ext cx="8130455" cy="36807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1400" b="0" i="0" u="none" strike="noStrike" cap="none">
                <a:solidFill>
                  <a:schemeClr val="lt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algn="l">
              <a:spcAft>
                <a:spcPts val="600"/>
              </a:spcAft>
            </a:pPr>
            <a:r>
              <a:rPr lang="en-US" sz="1700" b="1">
                <a:solidFill>
                  <a:schemeClr val="accent6"/>
                </a:solidFill>
                <a:latin typeface="Lato" panose="020F0502020204030203" pitchFamily="34" charset="0"/>
                <a:ea typeface="Lato" panose="020F0502020204030203" pitchFamily="34" charset="0"/>
                <a:cs typeface="Lato" panose="020F0502020204030203" pitchFamily="34" charset="0"/>
              </a:rPr>
              <a:t>Primary Endpoints</a:t>
            </a:r>
          </a:p>
          <a:p>
            <a:pPr marL="406400" indent="-285750" algn="l">
              <a:spcAft>
                <a:spcPts val="600"/>
              </a:spcAft>
              <a:buClr>
                <a:schemeClr val="accent6"/>
              </a:buClr>
              <a:buFont typeface="Arial" panose="020B0604020202020204" pitchFamily="34" charset="0"/>
              <a:buChar char="•"/>
            </a:pPr>
            <a:r>
              <a:rPr lang="en-US" sz="1700">
                <a:solidFill>
                  <a:schemeClr val="bg1"/>
                </a:solidFill>
              </a:rPr>
              <a:t>Pivotal: The primary efficacy endpoint was the overall response rate (ORR), independently reviewed</a:t>
            </a:r>
          </a:p>
          <a:p>
            <a:pPr marL="406400" indent="-285750" algn="l">
              <a:spcAft>
                <a:spcPts val="600"/>
              </a:spcAft>
              <a:buClr>
                <a:schemeClr val="accent6"/>
              </a:buClr>
              <a:buFont typeface="Arial" panose="020B0604020202020204" pitchFamily="34" charset="0"/>
              <a:buChar char="•"/>
            </a:pPr>
            <a:r>
              <a:rPr lang="en-US" sz="1700">
                <a:solidFill>
                  <a:schemeClr val="bg1"/>
                </a:solidFill>
              </a:rPr>
              <a:t>Optimization: The primary safety endpoint was the incidence of CRS of grade 2 or worse and the rate of any-grade CRS within 7 days on administration</a:t>
            </a:r>
          </a:p>
          <a:p>
            <a:pPr algn="l">
              <a:spcAft>
                <a:spcPts val="600"/>
              </a:spcAft>
            </a:pPr>
            <a:r>
              <a:rPr lang="en-US" sz="1700" b="1">
                <a:solidFill>
                  <a:schemeClr val="accent6"/>
                </a:solidFill>
                <a:latin typeface="Lato" panose="020F0502020204030203" pitchFamily="34" charset="0"/>
                <a:ea typeface="Lato" panose="020F0502020204030203" pitchFamily="34" charset="0"/>
                <a:cs typeface="Lato" panose="020F0502020204030203" pitchFamily="34" charset="0"/>
              </a:rPr>
              <a:t>Secondary Endpoints</a:t>
            </a:r>
          </a:p>
          <a:p>
            <a:pPr marL="406400" indent="-285750" algn="l">
              <a:spcAft>
                <a:spcPts val="600"/>
              </a:spcAft>
              <a:buClr>
                <a:schemeClr val="accent6"/>
              </a:buClr>
              <a:buFont typeface="Arial" panose="020B0604020202020204" pitchFamily="34" charset="0"/>
              <a:buChar char="•"/>
            </a:pPr>
            <a:r>
              <a:rPr lang="en-US" sz="1700">
                <a:solidFill>
                  <a:schemeClr val="bg1"/>
                </a:solidFill>
              </a:rPr>
              <a:t>Pivotal: Complete response rate, time to response, time to complete response, duration of response, duration of complete response, progression-free survival, overall survival</a:t>
            </a:r>
          </a:p>
          <a:p>
            <a:pPr marL="406400" indent="-285750" algn="l">
              <a:spcAft>
                <a:spcPts val="600"/>
              </a:spcAft>
              <a:buClr>
                <a:schemeClr val="accent6"/>
              </a:buClr>
              <a:buFont typeface="Arial" panose="020B0604020202020204" pitchFamily="34" charset="0"/>
              <a:buChar char="•"/>
            </a:pPr>
            <a:r>
              <a:rPr lang="en-US" sz="1700">
                <a:solidFill>
                  <a:schemeClr val="bg1"/>
                </a:solidFill>
              </a:rPr>
              <a:t>Optimization: Incidence of CRS of grade 2 or worse and the rate of any-grade CRS after the first 48 mg dose and overall adverse events</a:t>
            </a:r>
          </a:p>
        </p:txBody>
      </p:sp>
      <p:sp>
        <p:nvSpPr>
          <p:cNvPr id="3" name="Google Shape;228;p48">
            <a:extLst>
              <a:ext uri="{FF2B5EF4-FFF2-40B4-BE49-F238E27FC236}">
                <a16:creationId xmlns:a16="http://schemas.microsoft.com/office/drawing/2014/main" id="{F4E09561-8FBA-9B9F-7125-AB4EF27DAEEC}"/>
              </a:ext>
            </a:extLst>
          </p:cNvPr>
          <p:cNvSpPr txBox="1">
            <a:spLocks/>
          </p:cNvSpPr>
          <p:nvPr/>
        </p:nvSpPr>
        <p:spPr>
          <a:xfrm>
            <a:off x="0" y="0"/>
            <a:ext cx="9144000" cy="101772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2800"/>
            </a:pPr>
            <a:r>
              <a:rPr lang="en-US" sz="5400" b="1">
                <a:solidFill>
                  <a:schemeClr val="accent6"/>
                </a:solidFill>
                <a:latin typeface="Bebas Neue"/>
                <a:sym typeface="Bebas Neue"/>
              </a:rPr>
              <a:t>EPCORE NHL-1: </a:t>
            </a:r>
            <a:r>
              <a:rPr lang="en-US" sz="5400" b="1">
                <a:solidFill>
                  <a:schemeClr val="bg1"/>
                </a:solidFill>
                <a:latin typeface="Bebas Neue"/>
                <a:sym typeface="Bebas Neue"/>
              </a:rPr>
              <a:t>Epcoritamab in R/R FL</a:t>
            </a:r>
          </a:p>
        </p:txBody>
      </p:sp>
      <p:sp>
        <p:nvSpPr>
          <p:cNvPr id="4" name="TextBox 3">
            <a:extLst>
              <a:ext uri="{FF2B5EF4-FFF2-40B4-BE49-F238E27FC236}">
                <a16:creationId xmlns:a16="http://schemas.microsoft.com/office/drawing/2014/main" id="{C4A55B65-02A6-4DB1-42B9-806E410B4774}"/>
              </a:ext>
            </a:extLst>
          </p:cNvPr>
          <p:cNvSpPr txBox="1"/>
          <p:nvPr/>
        </p:nvSpPr>
        <p:spPr>
          <a:xfrm>
            <a:off x="4572000" y="4886199"/>
            <a:ext cx="4572000" cy="338554"/>
          </a:xfrm>
          <a:prstGeom prst="rect">
            <a:avLst/>
          </a:prstGeom>
          <a:noFill/>
        </p:spPr>
        <p:txBody>
          <a:bodyPr wrap="square" rtlCol="0">
            <a:spAutoFit/>
          </a:bodyPr>
          <a:lstStyle/>
          <a:p>
            <a:pPr marR="0" lvl="0" algn="r" defTabSz="914400" rtl="0" eaLnBrk="1" fontAlgn="auto" latinLnBrk="0" hangingPunct="1">
              <a:lnSpc>
                <a:spcPct val="100000"/>
              </a:lnSpc>
              <a:spcBef>
                <a:spcPts val="0"/>
              </a:spcBef>
              <a:spcAft>
                <a:spcPts val="0"/>
              </a:spcAft>
              <a:buClr>
                <a:srgbClr val="FFD966"/>
              </a:buClr>
              <a:buSzPct val="100000"/>
              <a:tabLst>
                <a:tab pos="457200" algn="l"/>
              </a:tabLst>
              <a:defRPr/>
            </a:pPr>
            <a:r>
              <a:rPr kumimoji="0" lang="en-US" sz="800" b="0" i="0" u="none" strike="noStrike" kern="0" cap="none" spc="0" normalizeH="0" baseline="0" noProof="0">
                <a:ln>
                  <a:noFill/>
                </a:ln>
                <a:solidFill>
                  <a:srgbClr val="FFFFFF"/>
                </a:solidFill>
                <a:effectLst/>
                <a:uLnTx/>
                <a:uFillTx/>
                <a:latin typeface="Lato"/>
                <a:ea typeface="Lato"/>
                <a:cs typeface="Lato"/>
                <a:sym typeface="Lato"/>
              </a:rPr>
              <a:t>Linton KM, et al. </a:t>
            </a:r>
            <a:r>
              <a:rPr kumimoji="0" lang="en-US" sz="800" b="0" i="1" u="none" strike="noStrike" kern="0" cap="none" spc="0" normalizeH="0" baseline="0" noProof="0">
                <a:ln>
                  <a:noFill/>
                </a:ln>
                <a:solidFill>
                  <a:srgbClr val="FFFFFF"/>
                </a:solidFill>
                <a:effectLst/>
                <a:uLnTx/>
                <a:uFillTx/>
                <a:latin typeface="Lato"/>
                <a:ea typeface="Lato"/>
                <a:cs typeface="Lato"/>
                <a:sym typeface="Lato"/>
              </a:rPr>
              <a:t>Lancet </a:t>
            </a:r>
            <a:r>
              <a:rPr kumimoji="0" lang="en-US" sz="800" b="0" i="1" u="none" strike="noStrike" kern="0" cap="none" spc="0" normalizeH="0" baseline="0" noProof="0" err="1">
                <a:ln>
                  <a:noFill/>
                </a:ln>
                <a:solidFill>
                  <a:srgbClr val="FFFFFF"/>
                </a:solidFill>
                <a:effectLst/>
                <a:uLnTx/>
                <a:uFillTx/>
                <a:latin typeface="Lato"/>
                <a:ea typeface="Lato"/>
                <a:cs typeface="Lato"/>
                <a:sym typeface="Lato"/>
              </a:rPr>
              <a:t>Haematol</a:t>
            </a:r>
            <a:r>
              <a:rPr kumimoji="0" lang="en-US" sz="800" b="0" i="0" u="none" strike="noStrike" kern="0" cap="none" spc="0" normalizeH="0" baseline="0" noProof="0">
                <a:ln>
                  <a:noFill/>
                </a:ln>
                <a:solidFill>
                  <a:srgbClr val="FFFFFF"/>
                </a:solidFill>
                <a:effectLst/>
                <a:uLnTx/>
                <a:uFillTx/>
                <a:latin typeface="Lato"/>
                <a:ea typeface="Lato"/>
                <a:cs typeface="Lato"/>
                <a:sym typeface="Lato"/>
              </a:rPr>
              <a:t>. 2024;11(8):e593-e605.</a:t>
            </a:r>
          </a:p>
          <a:p>
            <a:pPr lvl="0" algn="r">
              <a:buClr>
                <a:schemeClr val="accent6"/>
              </a:buClr>
              <a:buSzPct val="100000"/>
              <a:tabLst>
                <a:tab pos="457200" algn="l"/>
              </a:tabLst>
            </a:pPr>
            <a:r>
              <a:rPr lang="en-US" sz="800">
                <a:solidFill>
                  <a:schemeClr val="bg1"/>
                </a:solidFill>
                <a:latin typeface="Lato" panose="020F0502020204030203" pitchFamily="34" charset="0"/>
                <a:ea typeface="Lato" panose="020F0502020204030203" pitchFamily="34" charset="0"/>
                <a:cs typeface="Lato" panose="020F0502020204030203" pitchFamily="34" charset="0"/>
              </a:rPr>
              <a:t> </a:t>
            </a:r>
          </a:p>
        </p:txBody>
      </p:sp>
    </p:spTree>
    <p:extLst>
      <p:ext uri="{BB962C8B-B14F-4D97-AF65-F5344CB8AC3E}">
        <p14:creationId xmlns:p14="http://schemas.microsoft.com/office/powerpoint/2010/main" val="26647400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99;p45">
            <a:extLst>
              <a:ext uri="{FF2B5EF4-FFF2-40B4-BE49-F238E27FC236}">
                <a16:creationId xmlns:a16="http://schemas.microsoft.com/office/drawing/2014/main" id="{6A832443-3E29-6BBF-E2C9-EFD5450C30EE}"/>
              </a:ext>
            </a:extLst>
          </p:cNvPr>
          <p:cNvSpPr txBox="1">
            <a:spLocks/>
          </p:cNvSpPr>
          <p:nvPr/>
        </p:nvSpPr>
        <p:spPr>
          <a:xfrm>
            <a:off x="726675" y="1017725"/>
            <a:ext cx="7690499" cy="38911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1400" b="0" i="0" u="none" strike="noStrike" cap="none">
                <a:solidFill>
                  <a:schemeClr val="lt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algn="l">
              <a:spcAft>
                <a:spcPts val="600"/>
              </a:spcAft>
            </a:pPr>
            <a:r>
              <a:rPr lang="en-US" sz="1800" b="1">
                <a:solidFill>
                  <a:schemeClr val="accent6"/>
                </a:solidFill>
                <a:latin typeface="Lato" panose="020F0502020204030203" pitchFamily="34" charset="0"/>
                <a:ea typeface="Lato" panose="020F0502020204030203" pitchFamily="34" charset="0"/>
                <a:cs typeface="Lato" panose="020F0502020204030203" pitchFamily="34" charset="0"/>
              </a:rPr>
              <a:t>Statistical Analysis</a:t>
            </a:r>
          </a:p>
          <a:p>
            <a:pPr marL="406400" indent="-285750" algn="l">
              <a:spcAft>
                <a:spcPts val="600"/>
              </a:spcAft>
              <a:buClr>
                <a:schemeClr val="accent6"/>
              </a:buClr>
              <a:buFont typeface="Arial" panose="020B0604020202020204" pitchFamily="34" charset="0"/>
              <a:buChar char="•"/>
            </a:pPr>
            <a:r>
              <a:rPr lang="en-US" sz="1800">
                <a:effectLst/>
                <a:latin typeface="Lato" panose="020F0502020204030203" pitchFamily="34" charset="0"/>
                <a:ea typeface="Lato" panose="020F0502020204030203" pitchFamily="34" charset="0"/>
                <a:cs typeface="Lato" panose="020F0502020204030203" pitchFamily="34" charset="0"/>
              </a:rPr>
              <a:t>128 patients in the pivotal cohort gave about 90% power to detect an ORR &gt; 50% (two-sided significance level 0.05).</a:t>
            </a:r>
          </a:p>
          <a:p>
            <a:pPr marL="406400" indent="-285750" algn="l">
              <a:spcAft>
                <a:spcPts val="600"/>
              </a:spcAft>
              <a:buClr>
                <a:schemeClr val="accent6"/>
              </a:buClr>
              <a:buFont typeface="Arial" panose="020B0604020202020204" pitchFamily="34" charset="0"/>
              <a:buChar char="•"/>
            </a:pPr>
            <a:r>
              <a:rPr lang="en-US" sz="1800">
                <a:effectLst/>
                <a:latin typeface="Lato" panose="020F0502020204030203" pitchFamily="34" charset="0"/>
                <a:ea typeface="Lato" panose="020F0502020204030203" pitchFamily="34" charset="0"/>
                <a:cs typeface="Lato" panose="020F0502020204030203" pitchFamily="34" charset="0"/>
              </a:rPr>
              <a:t>80 patients in the optimization cohort gave &gt;80% power to detect a true event rate of grade 2+ CRS of at least 2%.</a:t>
            </a:r>
          </a:p>
          <a:p>
            <a:pPr marL="406400" indent="-285750" algn="l">
              <a:spcAft>
                <a:spcPts val="600"/>
              </a:spcAft>
              <a:buClr>
                <a:schemeClr val="accent6"/>
              </a:buClr>
              <a:buFont typeface="Arial" panose="020B0604020202020204" pitchFamily="34" charset="0"/>
              <a:buChar char="•"/>
            </a:pPr>
            <a:r>
              <a:rPr lang="en-US" sz="1800">
                <a:effectLst/>
                <a:latin typeface="Lato" panose="020F0502020204030203" pitchFamily="34" charset="0"/>
                <a:ea typeface="Lato" panose="020F0502020204030203" pitchFamily="34" charset="0"/>
                <a:cs typeface="Lato" panose="020F0502020204030203" pitchFamily="34" charset="0"/>
              </a:rPr>
              <a:t>Time-to-event endpoints (e.g., PFS, OS) were analyzed in the full analysis set using Kaplan–Meier estimates for median time and 95% CI</a:t>
            </a:r>
          </a:p>
          <a:p>
            <a:pPr marL="406400" indent="-285750" algn="l">
              <a:spcAft>
                <a:spcPts val="600"/>
              </a:spcAft>
              <a:buClr>
                <a:schemeClr val="accent6"/>
              </a:buClr>
              <a:buFont typeface="Arial" panose="020B0604020202020204" pitchFamily="34" charset="0"/>
              <a:buChar char="•"/>
            </a:pPr>
            <a:r>
              <a:rPr lang="en-US" sz="1800">
                <a:effectLst/>
                <a:latin typeface="Lato" panose="020F0502020204030203" pitchFamily="34" charset="0"/>
                <a:ea typeface="Lato" panose="020F0502020204030203" pitchFamily="34" charset="0"/>
                <a:cs typeface="Lato" panose="020F0502020204030203" pitchFamily="34" charset="0"/>
              </a:rPr>
              <a:t>All enrolled patients who received at least one dose of study treatment were included in the efficacy analysis</a:t>
            </a:r>
          </a:p>
          <a:p>
            <a:pPr marL="406400" indent="-285750" algn="l">
              <a:spcAft>
                <a:spcPts val="600"/>
              </a:spcAft>
              <a:buClr>
                <a:schemeClr val="accent6"/>
              </a:buClr>
              <a:buFont typeface="Arial" panose="020B0604020202020204" pitchFamily="34" charset="0"/>
              <a:buChar char="•"/>
            </a:pPr>
            <a:r>
              <a:rPr lang="en-US" sz="1800">
                <a:effectLst/>
                <a:latin typeface="Lato" panose="020F0502020204030203" pitchFamily="34" charset="0"/>
                <a:ea typeface="Lato" panose="020F0502020204030203" pitchFamily="34" charset="0"/>
                <a:cs typeface="Lato" panose="020F0502020204030203" pitchFamily="34" charset="0"/>
              </a:rPr>
              <a:t>Safety endpoints were summarized using frequency and percentages based on all patients who received at least one dose of epcoritamab.</a:t>
            </a:r>
          </a:p>
          <a:p>
            <a:pPr marL="406400" indent="-285750" algn="l">
              <a:spcAft>
                <a:spcPts val="600"/>
              </a:spcAft>
              <a:buClr>
                <a:schemeClr val="accent6"/>
              </a:buClr>
              <a:buFont typeface="Arial" panose="020B0604020202020204" pitchFamily="34" charset="0"/>
              <a:buChar char="•"/>
            </a:pPr>
            <a:endParaRPr lang="en-US" sz="1800">
              <a:effectLst/>
              <a:latin typeface="Lato" panose="020F0502020204030203" pitchFamily="34" charset="0"/>
              <a:ea typeface="Lato" panose="020F0502020204030203" pitchFamily="34" charset="0"/>
              <a:cs typeface="Lato" panose="020F0502020204030203" pitchFamily="34" charset="0"/>
            </a:endParaRPr>
          </a:p>
          <a:p>
            <a:pPr marL="406400" indent="-285750" algn="l">
              <a:spcAft>
                <a:spcPts val="600"/>
              </a:spcAft>
              <a:buClr>
                <a:schemeClr val="accent6"/>
              </a:buClr>
              <a:buFont typeface="Arial" panose="020B0604020202020204" pitchFamily="34" charset="0"/>
              <a:buChar char="•"/>
            </a:pPr>
            <a:endParaRPr lang="en-US" sz="1800">
              <a:effectLst/>
              <a:latin typeface="Lato" panose="020F0502020204030203" pitchFamily="34" charset="0"/>
              <a:ea typeface="Lato" panose="020F0502020204030203" pitchFamily="34" charset="0"/>
              <a:cs typeface="Lato" panose="020F0502020204030203" pitchFamily="34" charset="0"/>
            </a:endParaRPr>
          </a:p>
        </p:txBody>
      </p:sp>
      <p:sp>
        <p:nvSpPr>
          <p:cNvPr id="3" name="Google Shape;228;p48">
            <a:extLst>
              <a:ext uri="{FF2B5EF4-FFF2-40B4-BE49-F238E27FC236}">
                <a16:creationId xmlns:a16="http://schemas.microsoft.com/office/drawing/2014/main" id="{63F027DC-4E84-4557-15C3-D82E737C5C09}"/>
              </a:ext>
            </a:extLst>
          </p:cNvPr>
          <p:cNvSpPr txBox="1">
            <a:spLocks/>
          </p:cNvSpPr>
          <p:nvPr/>
        </p:nvSpPr>
        <p:spPr>
          <a:xfrm>
            <a:off x="0" y="0"/>
            <a:ext cx="9144000" cy="101772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2800"/>
            </a:pPr>
            <a:r>
              <a:rPr lang="en-US" sz="5400" b="1">
                <a:solidFill>
                  <a:schemeClr val="accent6"/>
                </a:solidFill>
                <a:latin typeface="Bebas Neue"/>
                <a:sym typeface="Bebas Neue"/>
              </a:rPr>
              <a:t>EPCORE NHL-1: </a:t>
            </a:r>
            <a:r>
              <a:rPr lang="en-US" sz="5400" b="1">
                <a:solidFill>
                  <a:schemeClr val="bg1"/>
                </a:solidFill>
                <a:latin typeface="Bebas Neue"/>
                <a:sym typeface="Bebas Neue"/>
              </a:rPr>
              <a:t>Epcoritamab in R/R FL</a:t>
            </a:r>
          </a:p>
        </p:txBody>
      </p:sp>
      <p:sp>
        <p:nvSpPr>
          <p:cNvPr id="4" name="TextBox 3">
            <a:extLst>
              <a:ext uri="{FF2B5EF4-FFF2-40B4-BE49-F238E27FC236}">
                <a16:creationId xmlns:a16="http://schemas.microsoft.com/office/drawing/2014/main" id="{85C12A0D-8E5F-F3E2-BE3D-77A20F842BDB}"/>
              </a:ext>
            </a:extLst>
          </p:cNvPr>
          <p:cNvSpPr txBox="1"/>
          <p:nvPr/>
        </p:nvSpPr>
        <p:spPr>
          <a:xfrm>
            <a:off x="4572000" y="4886199"/>
            <a:ext cx="4572000" cy="338554"/>
          </a:xfrm>
          <a:prstGeom prst="rect">
            <a:avLst/>
          </a:prstGeom>
          <a:noFill/>
        </p:spPr>
        <p:txBody>
          <a:bodyPr wrap="square" rtlCol="0">
            <a:spAutoFit/>
          </a:bodyPr>
          <a:lstStyle/>
          <a:p>
            <a:pPr marR="0" lvl="0" algn="r" defTabSz="914400" rtl="0" eaLnBrk="1" fontAlgn="auto" latinLnBrk="0" hangingPunct="1">
              <a:lnSpc>
                <a:spcPct val="100000"/>
              </a:lnSpc>
              <a:spcBef>
                <a:spcPts val="0"/>
              </a:spcBef>
              <a:spcAft>
                <a:spcPts val="0"/>
              </a:spcAft>
              <a:buClr>
                <a:srgbClr val="FFD966"/>
              </a:buClr>
              <a:buSzPct val="100000"/>
              <a:tabLst>
                <a:tab pos="457200" algn="l"/>
              </a:tabLst>
              <a:defRPr/>
            </a:pPr>
            <a:r>
              <a:rPr kumimoji="0" lang="en-US" sz="800" b="0" i="0" u="none" strike="noStrike" kern="0" cap="none" spc="0" normalizeH="0" baseline="0" noProof="0">
                <a:ln>
                  <a:noFill/>
                </a:ln>
                <a:solidFill>
                  <a:srgbClr val="FFFFFF"/>
                </a:solidFill>
                <a:effectLst/>
                <a:uLnTx/>
                <a:uFillTx/>
                <a:latin typeface="Lato"/>
                <a:ea typeface="Lato"/>
                <a:cs typeface="Lato"/>
                <a:sym typeface="Lato"/>
              </a:rPr>
              <a:t>Linton KM, et al. </a:t>
            </a:r>
            <a:r>
              <a:rPr kumimoji="0" lang="en-US" sz="800" b="0" i="1" u="none" strike="noStrike" kern="0" cap="none" spc="0" normalizeH="0" baseline="0" noProof="0">
                <a:ln>
                  <a:noFill/>
                </a:ln>
                <a:solidFill>
                  <a:srgbClr val="FFFFFF"/>
                </a:solidFill>
                <a:effectLst/>
                <a:uLnTx/>
                <a:uFillTx/>
                <a:latin typeface="Lato"/>
                <a:ea typeface="Lato"/>
                <a:cs typeface="Lato"/>
                <a:sym typeface="Lato"/>
              </a:rPr>
              <a:t>Lancet </a:t>
            </a:r>
            <a:r>
              <a:rPr kumimoji="0" lang="en-US" sz="800" b="0" i="1" u="none" strike="noStrike" kern="0" cap="none" spc="0" normalizeH="0" baseline="0" noProof="0" err="1">
                <a:ln>
                  <a:noFill/>
                </a:ln>
                <a:solidFill>
                  <a:srgbClr val="FFFFFF"/>
                </a:solidFill>
                <a:effectLst/>
                <a:uLnTx/>
                <a:uFillTx/>
                <a:latin typeface="Lato"/>
                <a:ea typeface="Lato"/>
                <a:cs typeface="Lato"/>
                <a:sym typeface="Lato"/>
              </a:rPr>
              <a:t>Haematol</a:t>
            </a:r>
            <a:r>
              <a:rPr kumimoji="0" lang="en-US" sz="800" b="0" i="0" u="none" strike="noStrike" kern="0" cap="none" spc="0" normalizeH="0" baseline="0" noProof="0">
                <a:ln>
                  <a:noFill/>
                </a:ln>
                <a:solidFill>
                  <a:srgbClr val="FFFFFF"/>
                </a:solidFill>
                <a:effectLst/>
                <a:uLnTx/>
                <a:uFillTx/>
                <a:latin typeface="Lato"/>
                <a:ea typeface="Lato"/>
                <a:cs typeface="Lato"/>
                <a:sym typeface="Lato"/>
              </a:rPr>
              <a:t>. 2024;11(8):e593-e605.</a:t>
            </a:r>
          </a:p>
          <a:p>
            <a:pPr lvl="0" algn="r">
              <a:buClr>
                <a:schemeClr val="accent6"/>
              </a:buClr>
              <a:buSzPct val="100000"/>
              <a:tabLst>
                <a:tab pos="457200" algn="l"/>
              </a:tabLst>
            </a:pPr>
            <a:r>
              <a:rPr lang="en-US" sz="800">
                <a:solidFill>
                  <a:schemeClr val="bg1"/>
                </a:solidFill>
                <a:latin typeface="Lato" panose="020F0502020204030203" pitchFamily="34" charset="0"/>
                <a:ea typeface="Lato" panose="020F0502020204030203" pitchFamily="34" charset="0"/>
                <a:cs typeface="Lato" panose="020F0502020204030203" pitchFamily="34" charset="0"/>
              </a:rPr>
              <a:t> </a:t>
            </a:r>
          </a:p>
        </p:txBody>
      </p:sp>
    </p:spTree>
    <p:extLst>
      <p:ext uri="{BB962C8B-B14F-4D97-AF65-F5344CB8AC3E}">
        <p14:creationId xmlns:p14="http://schemas.microsoft.com/office/powerpoint/2010/main" val="18533308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78"/>
        <p:cNvGrpSpPr/>
        <p:nvPr/>
      </p:nvGrpSpPr>
      <p:grpSpPr>
        <a:xfrm>
          <a:off x="0" y="0"/>
          <a:ext cx="0" cy="0"/>
          <a:chOff x="0" y="0"/>
          <a:chExt cx="0" cy="0"/>
        </a:xfrm>
      </p:grpSpPr>
      <p:sp>
        <p:nvSpPr>
          <p:cNvPr id="2" name="Google Shape;199;p45">
            <a:extLst>
              <a:ext uri="{FF2B5EF4-FFF2-40B4-BE49-F238E27FC236}">
                <a16:creationId xmlns:a16="http://schemas.microsoft.com/office/drawing/2014/main" id="{0AA14C50-1480-97B2-AEAF-D76EB207FB7E}"/>
              </a:ext>
            </a:extLst>
          </p:cNvPr>
          <p:cNvSpPr txBox="1">
            <a:spLocks/>
          </p:cNvSpPr>
          <p:nvPr/>
        </p:nvSpPr>
        <p:spPr>
          <a:xfrm>
            <a:off x="726674" y="1017725"/>
            <a:ext cx="7690499" cy="36807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1400" b="0" i="0" u="none" strike="noStrike" cap="none">
                <a:solidFill>
                  <a:schemeClr val="lt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algn="l"/>
            <a:r>
              <a:rPr lang="en-US" sz="1600" b="1">
                <a:solidFill>
                  <a:schemeClr val="accent6"/>
                </a:solidFill>
                <a:latin typeface="Lato" panose="020F0502020204030203" pitchFamily="34" charset="0"/>
                <a:ea typeface="Lato" panose="020F0502020204030203" pitchFamily="34" charset="0"/>
                <a:cs typeface="Lato" panose="020F0502020204030203" pitchFamily="34" charset="0"/>
              </a:rPr>
              <a:t>Efficacy</a:t>
            </a:r>
            <a:endParaRPr lang="en-US" sz="1600">
              <a:solidFill>
                <a:schemeClr val="bg1"/>
              </a:solidFill>
            </a:endParaRPr>
          </a:p>
          <a:p>
            <a:pPr marL="406400" indent="-285750" algn="l">
              <a:spcBef>
                <a:spcPts val="600"/>
              </a:spcBef>
              <a:spcAft>
                <a:spcPts val="600"/>
              </a:spcAft>
              <a:buClr>
                <a:schemeClr val="accent6"/>
              </a:buClr>
              <a:buFont typeface="Arial" panose="020B0604020202020204" pitchFamily="34" charset="0"/>
              <a:buChar char="•"/>
            </a:pPr>
            <a:r>
              <a:rPr lang="en-US" sz="1600">
                <a:solidFill>
                  <a:schemeClr val="bg1"/>
                </a:solidFill>
              </a:rPr>
              <a:t>ORR pivotal cohort: 82.0% (105/128, 95% CI 74.3–88.3)</a:t>
            </a:r>
          </a:p>
          <a:p>
            <a:pPr marL="406400" indent="-285750" algn="l">
              <a:spcBef>
                <a:spcPts val="600"/>
              </a:spcBef>
              <a:spcAft>
                <a:spcPts val="600"/>
              </a:spcAft>
              <a:buClr>
                <a:schemeClr val="accent6"/>
              </a:buClr>
              <a:buFont typeface="Arial" panose="020B0604020202020204" pitchFamily="34" charset="0"/>
              <a:buChar char="•"/>
            </a:pPr>
            <a:r>
              <a:rPr lang="en-US" sz="1600">
                <a:solidFill>
                  <a:schemeClr val="bg1"/>
                </a:solidFill>
              </a:rPr>
              <a:t>Complete response rate: 62.5% (80/128, 95% CI 53.5–70.9)</a:t>
            </a:r>
          </a:p>
          <a:p>
            <a:pPr algn="l"/>
            <a:r>
              <a:rPr lang="en-US" sz="1600" b="1">
                <a:solidFill>
                  <a:schemeClr val="accent6"/>
                </a:solidFill>
                <a:latin typeface="Lato" panose="020F0502020204030203" pitchFamily="34" charset="0"/>
                <a:ea typeface="Lato" panose="020F0502020204030203" pitchFamily="34" charset="0"/>
                <a:cs typeface="Lato" panose="020F0502020204030203" pitchFamily="34" charset="0"/>
              </a:rPr>
              <a:t>Safety </a:t>
            </a:r>
          </a:p>
          <a:p>
            <a:pPr marL="406400" indent="-285750" algn="l">
              <a:spcBef>
                <a:spcPts val="600"/>
              </a:spcBef>
              <a:spcAft>
                <a:spcPts val="600"/>
              </a:spcAft>
              <a:buClr>
                <a:schemeClr val="accent6"/>
              </a:buClr>
              <a:buFont typeface="Arial" panose="020B0604020202020204" pitchFamily="34" charset="0"/>
              <a:buChar char="•"/>
            </a:pPr>
            <a:r>
              <a:rPr lang="en-US" sz="1600">
                <a:solidFill>
                  <a:schemeClr val="bg1"/>
                </a:solidFill>
              </a:rPr>
              <a:t>Most common Grade 3–4 AE: Neutropenia (25%)</a:t>
            </a:r>
          </a:p>
          <a:p>
            <a:pPr algn="l"/>
            <a:r>
              <a:rPr lang="en-US" sz="1600" b="1">
                <a:solidFill>
                  <a:schemeClr val="accent6"/>
                </a:solidFill>
                <a:latin typeface="Lato" panose="020F0502020204030203" pitchFamily="34" charset="0"/>
                <a:ea typeface="Lato" panose="020F0502020204030203" pitchFamily="34" charset="0"/>
                <a:cs typeface="Lato" panose="020F0502020204030203" pitchFamily="34" charset="0"/>
              </a:rPr>
              <a:t>CRS:</a:t>
            </a:r>
          </a:p>
          <a:p>
            <a:pPr marL="406400" indent="-285750" algn="l">
              <a:spcBef>
                <a:spcPts val="600"/>
              </a:spcBef>
              <a:spcAft>
                <a:spcPts val="600"/>
              </a:spcAft>
              <a:buClr>
                <a:schemeClr val="accent6"/>
              </a:buClr>
              <a:buFont typeface="Arial" panose="020B0604020202020204" pitchFamily="34" charset="0"/>
              <a:buChar char="•"/>
            </a:pPr>
            <a:r>
              <a:rPr lang="en-US" sz="1600">
                <a:solidFill>
                  <a:schemeClr val="bg1"/>
                </a:solidFill>
              </a:rPr>
              <a:t>Pivotal: Any grade 65%, grade 3 in 2%</a:t>
            </a:r>
          </a:p>
          <a:p>
            <a:pPr marL="406400" indent="-285750" algn="l">
              <a:spcBef>
                <a:spcPts val="600"/>
              </a:spcBef>
              <a:spcAft>
                <a:spcPts val="600"/>
              </a:spcAft>
              <a:buClr>
                <a:schemeClr val="accent6"/>
              </a:buClr>
              <a:buFont typeface="Arial" panose="020B0604020202020204" pitchFamily="34" charset="0"/>
              <a:buChar char="•"/>
            </a:pPr>
            <a:r>
              <a:rPr lang="en-US" sz="1600">
                <a:solidFill>
                  <a:schemeClr val="bg1"/>
                </a:solidFill>
              </a:rPr>
              <a:t>Optimization: Any grade 49%, grade 2 in 9%, no grade 3 or higher</a:t>
            </a:r>
          </a:p>
          <a:p>
            <a:pPr algn="l"/>
            <a:r>
              <a:rPr lang="en-US" sz="1600" b="1">
                <a:solidFill>
                  <a:schemeClr val="accent6"/>
                </a:solidFill>
                <a:latin typeface="Lato" panose="020F0502020204030203" pitchFamily="34" charset="0"/>
                <a:ea typeface="Lato" panose="020F0502020204030203" pitchFamily="34" charset="0"/>
                <a:cs typeface="Lato" panose="020F0502020204030203" pitchFamily="34" charset="0"/>
              </a:rPr>
              <a:t>ICANS (neurotoxicity):</a:t>
            </a:r>
          </a:p>
          <a:p>
            <a:pPr marL="406400" indent="-285750" algn="l">
              <a:spcBef>
                <a:spcPts val="600"/>
              </a:spcBef>
              <a:spcAft>
                <a:spcPts val="600"/>
              </a:spcAft>
              <a:buClr>
                <a:schemeClr val="accent6"/>
              </a:buClr>
              <a:buFont typeface="Arial" panose="020B0604020202020204" pitchFamily="34" charset="0"/>
              <a:buChar char="•"/>
            </a:pPr>
            <a:r>
              <a:rPr lang="en-US" sz="1600">
                <a:solidFill>
                  <a:schemeClr val="bg1"/>
                </a:solidFill>
              </a:rPr>
              <a:t>Pivotal: 6% (5% grade 1, 2% grade 2)</a:t>
            </a:r>
          </a:p>
          <a:p>
            <a:pPr marL="406400" indent="-285750" algn="l">
              <a:spcBef>
                <a:spcPts val="600"/>
              </a:spcBef>
              <a:spcAft>
                <a:spcPts val="600"/>
              </a:spcAft>
              <a:buClr>
                <a:schemeClr val="accent6"/>
              </a:buClr>
              <a:buFont typeface="Arial" panose="020B0604020202020204" pitchFamily="34" charset="0"/>
              <a:buChar char="•"/>
            </a:pPr>
            <a:r>
              <a:rPr lang="en-US" sz="1600">
                <a:solidFill>
                  <a:schemeClr val="bg1"/>
                </a:solidFill>
              </a:rPr>
              <a:t>Optimization: 0% reported</a:t>
            </a:r>
          </a:p>
        </p:txBody>
      </p:sp>
      <p:sp>
        <p:nvSpPr>
          <p:cNvPr id="3" name="Google Shape;228;p48">
            <a:extLst>
              <a:ext uri="{FF2B5EF4-FFF2-40B4-BE49-F238E27FC236}">
                <a16:creationId xmlns:a16="http://schemas.microsoft.com/office/drawing/2014/main" id="{DF0BC4ED-AD1A-0795-C82A-6716C2140F56}"/>
              </a:ext>
            </a:extLst>
          </p:cNvPr>
          <p:cNvSpPr txBox="1">
            <a:spLocks/>
          </p:cNvSpPr>
          <p:nvPr/>
        </p:nvSpPr>
        <p:spPr>
          <a:xfrm>
            <a:off x="0" y="0"/>
            <a:ext cx="9144000" cy="101772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2800"/>
            </a:pPr>
            <a:r>
              <a:rPr lang="en-US" sz="5400" b="1">
                <a:solidFill>
                  <a:schemeClr val="accent6"/>
                </a:solidFill>
                <a:latin typeface="Bebas Neue"/>
                <a:sym typeface="Bebas Neue"/>
              </a:rPr>
              <a:t>EPCORE NHL-1: </a:t>
            </a:r>
            <a:r>
              <a:rPr lang="en-US" sz="5400" b="1">
                <a:solidFill>
                  <a:schemeClr val="bg1"/>
                </a:solidFill>
                <a:latin typeface="Bebas Neue"/>
                <a:sym typeface="Bebas Neue"/>
              </a:rPr>
              <a:t>Epcoritamab in R/R FL</a:t>
            </a:r>
          </a:p>
        </p:txBody>
      </p:sp>
      <p:sp>
        <p:nvSpPr>
          <p:cNvPr id="4" name="TextBox 3">
            <a:extLst>
              <a:ext uri="{FF2B5EF4-FFF2-40B4-BE49-F238E27FC236}">
                <a16:creationId xmlns:a16="http://schemas.microsoft.com/office/drawing/2014/main" id="{FA8725FF-5E19-3AB4-744D-85725E561602}"/>
              </a:ext>
            </a:extLst>
          </p:cNvPr>
          <p:cNvSpPr txBox="1"/>
          <p:nvPr/>
        </p:nvSpPr>
        <p:spPr>
          <a:xfrm>
            <a:off x="4572000" y="4886199"/>
            <a:ext cx="4572000" cy="338554"/>
          </a:xfrm>
          <a:prstGeom prst="rect">
            <a:avLst/>
          </a:prstGeom>
          <a:noFill/>
        </p:spPr>
        <p:txBody>
          <a:bodyPr wrap="square" rtlCol="0">
            <a:spAutoFit/>
          </a:bodyPr>
          <a:lstStyle/>
          <a:p>
            <a:pPr marR="0" lvl="0" algn="r" defTabSz="914400" rtl="0" eaLnBrk="1" fontAlgn="auto" latinLnBrk="0" hangingPunct="1">
              <a:lnSpc>
                <a:spcPct val="100000"/>
              </a:lnSpc>
              <a:spcBef>
                <a:spcPts val="0"/>
              </a:spcBef>
              <a:spcAft>
                <a:spcPts val="0"/>
              </a:spcAft>
              <a:buClr>
                <a:srgbClr val="FFD966"/>
              </a:buClr>
              <a:buSzPct val="100000"/>
              <a:tabLst>
                <a:tab pos="457200" algn="l"/>
              </a:tabLst>
              <a:defRPr/>
            </a:pPr>
            <a:r>
              <a:rPr kumimoji="0" lang="en-US" sz="800" b="0" i="0" u="none" strike="noStrike" kern="0" cap="none" spc="0" normalizeH="0" baseline="0" noProof="0">
                <a:ln>
                  <a:noFill/>
                </a:ln>
                <a:solidFill>
                  <a:srgbClr val="FFFFFF"/>
                </a:solidFill>
                <a:effectLst/>
                <a:uLnTx/>
                <a:uFillTx/>
                <a:latin typeface="Lato"/>
                <a:ea typeface="Lato"/>
                <a:cs typeface="Lato"/>
                <a:sym typeface="Lato"/>
              </a:rPr>
              <a:t>Linton KM, et al. </a:t>
            </a:r>
            <a:r>
              <a:rPr kumimoji="0" lang="en-US" sz="800" b="0" i="1" u="none" strike="noStrike" kern="0" cap="none" spc="0" normalizeH="0" baseline="0" noProof="0">
                <a:ln>
                  <a:noFill/>
                </a:ln>
                <a:solidFill>
                  <a:srgbClr val="FFFFFF"/>
                </a:solidFill>
                <a:effectLst/>
                <a:uLnTx/>
                <a:uFillTx/>
                <a:latin typeface="Lato"/>
                <a:ea typeface="Lato"/>
                <a:cs typeface="Lato"/>
                <a:sym typeface="Lato"/>
              </a:rPr>
              <a:t>Lancet </a:t>
            </a:r>
            <a:r>
              <a:rPr kumimoji="0" lang="en-US" sz="800" b="0" i="1" u="none" strike="noStrike" kern="0" cap="none" spc="0" normalizeH="0" baseline="0" noProof="0" err="1">
                <a:ln>
                  <a:noFill/>
                </a:ln>
                <a:solidFill>
                  <a:srgbClr val="FFFFFF"/>
                </a:solidFill>
                <a:effectLst/>
                <a:uLnTx/>
                <a:uFillTx/>
                <a:latin typeface="Lato"/>
                <a:ea typeface="Lato"/>
                <a:cs typeface="Lato"/>
                <a:sym typeface="Lato"/>
              </a:rPr>
              <a:t>Haematol</a:t>
            </a:r>
            <a:r>
              <a:rPr kumimoji="0" lang="en-US" sz="800" b="0" i="0" u="none" strike="noStrike" kern="0" cap="none" spc="0" normalizeH="0" baseline="0" noProof="0">
                <a:ln>
                  <a:noFill/>
                </a:ln>
                <a:solidFill>
                  <a:srgbClr val="FFFFFF"/>
                </a:solidFill>
                <a:effectLst/>
                <a:uLnTx/>
                <a:uFillTx/>
                <a:latin typeface="Lato"/>
                <a:ea typeface="Lato"/>
                <a:cs typeface="Lato"/>
                <a:sym typeface="Lato"/>
              </a:rPr>
              <a:t>. 2024;11(8):e593-e605.</a:t>
            </a:r>
          </a:p>
          <a:p>
            <a:pPr lvl="0" algn="r">
              <a:buClr>
                <a:schemeClr val="accent6"/>
              </a:buClr>
              <a:buSzPct val="100000"/>
              <a:tabLst>
                <a:tab pos="457200" algn="l"/>
              </a:tabLst>
            </a:pPr>
            <a:r>
              <a:rPr lang="en-US" sz="800">
                <a:solidFill>
                  <a:schemeClr val="bg1"/>
                </a:solidFill>
                <a:latin typeface="Lato" panose="020F0502020204030203" pitchFamily="34" charset="0"/>
                <a:ea typeface="Lato" panose="020F0502020204030203" pitchFamily="34" charset="0"/>
                <a:cs typeface="Lato" panose="020F0502020204030203" pitchFamily="34" charset="0"/>
              </a:rPr>
              <a:t> </a:t>
            </a:r>
          </a:p>
        </p:txBody>
      </p:sp>
    </p:spTree>
    <p:extLst>
      <p:ext uri="{BB962C8B-B14F-4D97-AF65-F5344CB8AC3E}">
        <p14:creationId xmlns:p14="http://schemas.microsoft.com/office/powerpoint/2010/main" val="14776105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2"/>
        <p:cNvGrpSpPr/>
        <p:nvPr/>
      </p:nvGrpSpPr>
      <p:grpSpPr>
        <a:xfrm>
          <a:off x="0" y="0"/>
          <a:ext cx="0" cy="0"/>
          <a:chOff x="0" y="0"/>
          <a:chExt cx="0" cy="0"/>
        </a:xfrm>
      </p:grpSpPr>
      <p:sp>
        <p:nvSpPr>
          <p:cNvPr id="2" name="Rectangle 2">
            <a:extLst>
              <a:ext uri="{FF2B5EF4-FFF2-40B4-BE49-F238E27FC236}">
                <a16:creationId xmlns:a16="http://schemas.microsoft.com/office/drawing/2014/main" id="{455C6EA5-4926-3050-0452-8E9C97C62812}"/>
              </a:ext>
            </a:extLst>
          </p:cNvPr>
          <p:cNvSpPr>
            <a:spLocks noChangeArrowheads="1"/>
          </p:cNvSpPr>
          <p:nvPr/>
        </p:nvSpPr>
        <p:spPr bwMode="auto">
          <a:xfrm flipV="1">
            <a:off x="4442791" y="2110215"/>
            <a:ext cx="711030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4" name="Google Shape;199;p45">
            <a:extLst>
              <a:ext uri="{FF2B5EF4-FFF2-40B4-BE49-F238E27FC236}">
                <a16:creationId xmlns:a16="http://schemas.microsoft.com/office/drawing/2014/main" id="{3D9A42A4-3A72-A531-E7B1-8165670E5D79}"/>
              </a:ext>
            </a:extLst>
          </p:cNvPr>
          <p:cNvSpPr txBox="1">
            <a:spLocks/>
          </p:cNvSpPr>
          <p:nvPr/>
        </p:nvSpPr>
        <p:spPr>
          <a:xfrm>
            <a:off x="726674" y="1017725"/>
            <a:ext cx="7690499" cy="36807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1400" b="0" i="0" u="none" strike="noStrike" cap="none">
                <a:solidFill>
                  <a:schemeClr val="lt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algn="l"/>
            <a:r>
              <a:rPr lang="en-US" sz="1600" b="1">
                <a:solidFill>
                  <a:schemeClr val="accent6"/>
                </a:solidFill>
                <a:latin typeface="Lato" panose="020F0502020204030203" pitchFamily="34" charset="0"/>
                <a:ea typeface="Lato" panose="020F0502020204030203" pitchFamily="34" charset="0"/>
                <a:cs typeface="Lato" panose="020F0502020204030203" pitchFamily="34" charset="0"/>
              </a:rPr>
              <a:t>Efficacy</a:t>
            </a:r>
          </a:p>
        </p:txBody>
      </p:sp>
      <p:sp>
        <p:nvSpPr>
          <p:cNvPr id="7" name="Google Shape;228;p48">
            <a:extLst>
              <a:ext uri="{FF2B5EF4-FFF2-40B4-BE49-F238E27FC236}">
                <a16:creationId xmlns:a16="http://schemas.microsoft.com/office/drawing/2014/main" id="{643F8EA2-42F3-A24B-0FB6-7079F0B559FA}"/>
              </a:ext>
            </a:extLst>
          </p:cNvPr>
          <p:cNvSpPr txBox="1">
            <a:spLocks/>
          </p:cNvSpPr>
          <p:nvPr/>
        </p:nvSpPr>
        <p:spPr>
          <a:xfrm>
            <a:off x="0" y="0"/>
            <a:ext cx="9144000" cy="101772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2800"/>
            </a:pPr>
            <a:r>
              <a:rPr lang="en-US" sz="5400" b="1">
                <a:solidFill>
                  <a:schemeClr val="accent6"/>
                </a:solidFill>
                <a:latin typeface="Bebas Neue"/>
                <a:sym typeface="Bebas Neue"/>
              </a:rPr>
              <a:t>EPCORE NHL-1: </a:t>
            </a:r>
            <a:r>
              <a:rPr lang="en-US" sz="5400" b="1">
                <a:solidFill>
                  <a:schemeClr val="bg1"/>
                </a:solidFill>
                <a:latin typeface="Bebas Neue"/>
                <a:sym typeface="Bebas Neue"/>
              </a:rPr>
              <a:t>Epcoritamab in R/R FL</a:t>
            </a:r>
          </a:p>
        </p:txBody>
      </p:sp>
      <p:sp>
        <p:nvSpPr>
          <p:cNvPr id="3" name="TextBox 2">
            <a:extLst>
              <a:ext uri="{FF2B5EF4-FFF2-40B4-BE49-F238E27FC236}">
                <a16:creationId xmlns:a16="http://schemas.microsoft.com/office/drawing/2014/main" id="{C60F0911-720E-DAF3-120C-09876F25817D}"/>
              </a:ext>
            </a:extLst>
          </p:cNvPr>
          <p:cNvSpPr txBox="1"/>
          <p:nvPr/>
        </p:nvSpPr>
        <p:spPr>
          <a:xfrm>
            <a:off x="4572000" y="4886199"/>
            <a:ext cx="4572000" cy="338554"/>
          </a:xfrm>
          <a:prstGeom prst="rect">
            <a:avLst/>
          </a:prstGeom>
          <a:noFill/>
        </p:spPr>
        <p:txBody>
          <a:bodyPr wrap="square" rtlCol="0">
            <a:spAutoFit/>
          </a:bodyPr>
          <a:lstStyle/>
          <a:p>
            <a:pPr marR="0" lvl="0" algn="r" defTabSz="914400" rtl="0" eaLnBrk="1" fontAlgn="auto" latinLnBrk="0" hangingPunct="1">
              <a:lnSpc>
                <a:spcPct val="100000"/>
              </a:lnSpc>
              <a:spcBef>
                <a:spcPts val="0"/>
              </a:spcBef>
              <a:spcAft>
                <a:spcPts val="0"/>
              </a:spcAft>
              <a:buClr>
                <a:srgbClr val="FFD966"/>
              </a:buClr>
              <a:buSzPct val="100000"/>
              <a:tabLst>
                <a:tab pos="457200" algn="l"/>
              </a:tabLst>
              <a:defRPr/>
            </a:pPr>
            <a:r>
              <a:rPr kumimoji="0" lang="en-US" sz="800" b="0" i="0" u="none" strike="noStrike" kern="0" cap="none" spc="0" normalizeH="0" baseline="0" noProof="0">
                <a:ln>
                  <a:noFill/>
                </a:ln>
                <a:solidFill>
                  <a:srgbClr val="FFFFFF"/>
                </a:solidFill>
                <a:effectLst/>
                <a:uLnTx/>
                <a:uFillTx/>
                <a:latin typeface="Lato"/>
                <a:ea typeface="Lato"/>
                <a:cs typeface="Lato"/>
                <a:sym typeface="Lato"/>
              </a:rPr>
              <a:t>Linton KM, et al. </a:t>
            </a:r>
            <a:r>
              <a:rPr kumimoji="0" lang="en-US" sz="800" b="0" i="1" u="none" strike="noStrike" kern="0" cap="none" spc="0" normalizeH="0" baseline="0" noProof="0">
                <a:ln>
                  <a:noFill/>
                </a:ln>
                <a:solidFill>
                  <a:srgbClr val="FFFFFF"/>
                </a:solidFill>
                <a:effectLst/>
                <a:uLnTx/>
                <a:uFillTx/>
                <a:latin typeface="Lato"/>
                <a:ea typeface="Lato"/>
                <a:cs typeface="Lato"/>
                <a:sym typeface="Lato"/>
              </a:rPr>
              <a:t>Lancet </a:t>
            </a:r>
            <a:r>
              <a:rPr kumimoji="0" lang="en-US" sz="800" b="0" i="1" u="none" strike="noStrike" kern="0" cap="none" spc="0" normalizeH="0" baseline="0" noProof="0" err="1">
                <a:ln>
                  <a:noFill/>
                </a:ln>
                <a:solidFill>
                  <a:srgbClr val="FFFFFF"/>
                </a:solidFill>
                <a:effectLst/>
                <a:uLnTx/>
                <a:uFillTx/>
                <a:latin typeface="Lato"/>
                <a:ea typeface="Lato"/>
                <a:cs typeface="Lato"/>
                <a:sym typeface="Lato"/>
              </a:rPr>
              <a:t>Haematol</a:t>
            </a:r>
            <a:r>
              <a:rPr kumimoji="0" lang="en-US" sz="800" b="0" i="0" u="none" strike="noStrike" kern="0" cap="none" spc="0" normalizeH="0" baseline="0" noProof="0">
                <a:ln>
                  <a:noFill/>
                </a:ln>
                <a:solidFill>
                  <a:srgbClr val="FFFFFF"/>
                </a:solidFill>
                <a:effectLst/>
                <a:uLnTx/>
                <a:uFillTx/>
                <a:latin typeface="Lato"/>
                <a:ea typeface="Lato"/>
                <a:cs typeface="Lato"/>
                <a:sym typeface="Lato"/>
              </a:rPr>
              <a:t>. 2024;11(8):e593-e605.</a:t>
            </a:r>
          </a:p>
          <a:p>
            <a:pPr lvl="0" algn="r">
              <a:buClr>
                <a:schemeClr val="accent6"/>
              </a:buClr>
              <a:buSzPct val="100000"/>
              <a:tabLst>
                <a:tab pos="457200" algn="l"/>
              </a:tabLst>
            </a:pPr>
            <a:r>
              <a:rPr lang="en-US" sz="800">
                <a:solidFill>
                  <a:schemeClr val="bg1"/>
                </a:solidFill>
                <a:latin typeface="Lato" panose="020F0502020204030203" pitchFamily="34" charset="0"/>
                <a:ea typeface="Lato" panose="020F0502020204030203" pitchFamily="34" charset="0"/>
                <a:cs typeface="Lato" panose="020F0502020204030203" pitchFamily="34" charset="0"/>
              </a:rPr>
              <a:t> </a:t>
            </a:r>
          </a:p>
        </p:txBody>
      </p:sp>
      <p:pic>
        <p:nvPicPr>
          <p:cNvPr id="8" name="Picture 7">
            <a:extLst>
              <a:ext uri="{FF2B5EF4-FFF2-40B4-BE49-F238E27FC236}">
                <a16:creationId xmlns:a16="http://schemas.microsoft.com/office/drawing/2014/main" id="{6C06C7B0-DCA1-A054-D01A-F24967A13A74}"/>
              </a:ext>
            </a:extLst>
          </p:cNvPr>
          <p:cNvPicPr>
            <a:picLocks noChangeAspect="1"/>
          </p:cNvPicPr>
          <p:nvPr/>
        </p:nvPicPr>
        <p:blipFill>
          <a:blip r:embed="rId4"/>
          <a:stretch>
            <a:fillRect/>
          </a:stretch>
        </p:blipFill>
        <p:spPr>
          <a:xfrm>
            <a:off x="243821" y="1400754"/>
            <a:ext cx="3892751" cy="3149737"/>
          </a:xfrm>
          <a:prstGeom prst="rect">
            <a:avLst/>
          </a:prstGeom>
        </p:spPr>
      </p:pic>
      <p:pic>
        <p:nvPicPr>
          <p:cNvPr id="11" name="Picture 10">
            <a:extLst>
              <a:ext uri="{FF2B5EF4-FFF2-40B4-BE49-F238E27FC236}">
                <a16:creationId xmlns:a16="http://schemas.microsoft.com/office/drawing/2014/main" id="{E8A45914-2A73-7993-0A3E-00D1DA517849}"/>
              </a:ext>
            </a:extLst>
          </p:cNvPr>
          <p:cNvPicPr>
            <a:picLocks noChangeAspect="1"/>
          </p:cNvPicPr>
          <p:nvPr/>
        </p:nvPicPr>
        <p:blipFill>
          <a:blip r:embed="rId5"/>
          <a:stretch>
            <a:fillRect/>
          </a:stretch>
        </p:blipFill>
        <p:spPr>
          <a:xfrm>
            <a:off x="4354461" y="1412704"/>
            <a:ext cx="4637631" cy="3149725"/>
          </a:xfrm>
          <a:prstGeom prst="rect">
            <a:avLst/>
          </a:prstGeom>
        </p:spPr>
      </p:pic>
    </p:spTree>
    <p:extLst>
      <p:ext uri="{BB962C8B-B14F-4D97-AF65-F5344CB8AC3E}">
        <p14:creationId xmlns:p14="http://schemas.microsoft.com/office/powerpoint/2010/main" val="41234648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99;p45">
            <a:extLst>
              <a:ext uri="{FF2B5EF4-FFF2-40B4-BE49-F238E27FC236}">
                <a16:creationId xmlns:a16="http://schemas.microsoft.com/office/drawing/2014/main" id="{A8E86F8F-E167-9C4A-FF89-E29CEF25B8FD}"/>
              </a:ext>
            </a:extLst>
          </p:cNvPr>
          <p:cNvSpPr txBox="1">
            <a:spLocks/>
          </p:cNvSpPr>
          <p:nvPr/>
        </p:nvSpPr>
        <p:spPr>
          <a:xfrm>
            <a:off x="726674" y="1017725"/>
            <a:ext cx="7690499" cy="36807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1400" b="0" i="0" u="none" strike="noStrike" cap="none">
                <a:solidFill>
                  <a:schemeClr val="lt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algn="l">
              <a:spcAft>
                <a:spcPts val="600"/>
              </a:spcAft>
            </a:pPr>
            <a:r>
              <a:rPr lang="en-US" sz="2000" b="1">
                <a:solidFill>
                  <a:schemeClr val="accent6"/>
                </a:solidFill>
                <a:latin typeface="Lato" panose="020F0502020204030203" pitchFamily="34" charset="0"/>
                <a:ea typeface="Lato" panose="020F0502020204030203" pitchFamily="34" charset="0"/>
                <a:cs typeface="Lato" panose="020F0502020204030203" pitchFamily="34" charset="0"/>
              </a:rPr>
              <a:t>Author’s Conclusion</a:t>
            </a:r>
          </a:p>
          <a:p>
            <a:pPr marL="120650" indent="0" algn="l">
              <a:spcAft>
                <a:spcPts val="600"/>
              </a:spcAft>
              <a:buClr>
                <a:schemeClr val="accent6"/>
              </a:buClr>
            </a:pPr>
            <a:r>
              <a:rPr lang="en-US" sz="2000" kern="100">
                <a:latin typeface="Lato" panose="020F0502020204030203" pitchFamily="34" charset="0"/>
                <a:ea typeface="Lato" panose="020F0502020204030203" pitchFamily="34" charset="0"/>
                <a:cs typeface="Lato" panose="020F0502020204030203" pitchFamily="34" charset="0"/>
              </a:rPr>
              <a:t>“Results from EPCORE NHL-1 showed robust, clinically meaningful efficacy, including deep and durable responses and high rates of MRD negativity in the largest known analysis of T-cell-engaging therapies in patients with relapsed or refractory follicular lymphoma. Cycle 1 optimization further improved the safety profile, in addition to removing mandatory hospitalization. These results indicate that epcoritamab has the potential to be an important therapy for the treatment of relapsed or refractory follicular lymphoma.”</a:t>
            </a:r>
          </a:p>
        </p:txBody>
      </p:sp>
      <p:sp>
        <p:nvSpPr>
          <p:cNvPr id="3" name="Google Shape;228;p48">
            <a:extLst>
              <a:ext uri="{FF2B5EF4-FFF2-40B4-BE49-F238E27FC236}">
                <a16:creationId xmlns:a16="http://schemas.microsoft.com/office/drawing/2014/main" id="{995F9CA3-6544-8654-CA36-823FB5185644}"/>
              </a:ext>
            </a:extLst>
          </p:cNvPr>
          <p:cNvSpPr txBox="1">
            <a:spLocks/>
          </p:cNvSpPr>
          <p:nvPr/>
        </p:nvSpPr>
        <p:spPr>
          <a:xfrm>
            <a:off x="0" y="0"/>
            <a:ext cx="9144000" cy="101772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2800"/>
            </a:pPr>
            <a:r>
              <a:rPr lang="en-US" sz="5400" b="1">
                <a:solidFill>
                  <a:schemeClr val="accent6"/>
                </a:solidFill>
                <a:latin typeface="Bebas Neue"/>
                <a:sym typeface="Bebas Neue"/>
              </a:rPr>
              <a:t>EPCORE NHL-1: </a:t>
            </a:r>
            <a:r>
              <a:rPr lang="en-US" sz="5400" b="1">
                <a:solidFill>
                  <a:schemeClr val="bg1"/>
                </a:solidFill>
                <a:latin typeface="Bebas Neue"/>
                <a:sym typeface="Bebas Neue"/>
              </a:rPr>
              <a:t>Epcoritamab in R/R FL</a:t>
            </a:r>
          </a:p>
        </p:txBody>
      </p:sp>
      <p:sp>
        <p:nvSpPr>
          <p:cNvPr id="4" name="TextBox 3">
            <a:extLst>
              <a:ext uri="{FF2B5EF4-FFF2-40B4-BE49-F238E27FC236}">
                <a16:creationId xmlns:a16="http://schemas.microsoft.com/office/drawing/2014/main" id="{9FD52927-9EFB-B15E-BA72-E301D687B461}"/>
              </a:ext>
            </a:extLst>
          </p:cNvPr>
          <p:cNvSpPr txBox="1"/>
          <p:nvPr/>
        </p:nvSpPr>
        <p:spPr>
          <a:xfrm>
            <a:off x="4572000" y="4886199"/>
            <a:ext cx="4572000" cy="338554"/>
          </a:xfrm>
          <a:prstGeom prst="rect">
            <a:avLst/>
          </a:prstGeom>
          <a:noFill/>
        </p:spPr>
        <p:txBody>
          <a:bodyPr wrap="square" rtlCol="0">
            <a:spAutoFit/>
          </a:bodyPr>
          <a:lstStyle/>
          <a:p>
            <a:pPr marR="0" lvl="0" algn="r" defTabSz="914400" rtl="0" eaLnBrk="1" fontAlgn="auto" latinLnBrk="0" hangingPunct="1">
              <a:lnSpc>
                <a:spcPct val="100000"/>
              </a:lnSpc>
              <a:spcBef>
                <a:spcPts val="0"/>
              </a:spcBef>
              <a:spcAft>
                <a:spcPts val="0"/>
              </a:spcAft>
              <a:buClr>
                <a:srgbClr val="FFD966"/>
              </a:buClr>
              <a:buSzPct val="100000"/>
              <a:tabLst>
                <a:tab pos="457200" algn="l"/>
              </a:tabLst>
              <a:defRPr/>
            </a:pPr>
            <a:r>
              <a:rPr kumimoji="0" lang="en-US" sz="800" b="0" i="0" u="none" strike="noStrike" kern="0" cap="none" spc="0" normalizeH="0" baseline="0" noProof="0">
                <a:ln>
                  <a:noFill/>
                </a:ln>
                <a:solidFill>
                  <a:srgbClr val="FFFFFF"/>
                </a:solidFill>
                <a:effectLst/>
                <a:uLnTx/>
                <a:uFillTx/>
                <a:latin typeface="Lato"/>
                <a:ea typeface="Lato"/>
                <a:cs typeface="Lato"/>
                <a:sym typeface="Lato"/>
              </a:rPr>
              <a:t>Linton KM, et al. </a:t>
            </a:r>
            <a:r>
              <a:rPr kumimoji="0" lang="en-US" sz="800" b="0" i="1" u="none" strike="noStrike" kern="0" cap="none" spc="0" normalizeH="0" baseline="0" noProof="0">
                <a:ln>
                  <a:noFill/>
                </a:ln>
                <a:solidFill>
                  <a:srgbClr val="FFFFFF"/>
                </a:solidFill>
                <a:effectLst/>
                <a:uLnTx/>
                <a:uFillTx/>
                <a:latin typeface="Lato"/>
                <a:ea typeface="Lato"/>
                <a:cs typeface="Lato"/>
                <a:sym typeface="Lato"/>
              </a:rPr>
              <a:t>Lancet </a:t>
            </a:r>
            <a:r>
              <a:rPr kumimoji="0" lang="en-US" sz="800" b="0" i="1" u="none" strike="noStrike" kern="0" cap="none" spc="0" normalizeH="0" baseline="0" noProof="0" err="1">
                <a:ln>
                  <a:noFill/>
                </a:ln>
                <a:solidFill>
                  <a:srgbClr val="FFFFFF"/>
                </a:solidFill>
                <a:effectLst/>
                <a:uLnTx/>
                <a:uFillTx/>
                <a:latin typeface="Lato"/>
                <a:ea typeface="Lato"/>
                <a:cs typeface="Lato"/>
                <a:sym typeface="Lato"/>
              </a:rPr>
              <a:t>Haematol</a:t>
            </a:r>
            <a:r>
              <a:rPr kumimoji="0" lang="en-US" sz="800" b="0" i="0" u="none" strike="noStrike" kern="0" cap="none" spc="0" normalizeH="0" baseline="0" noProof="0">
                <a:ln>
                  <a:noFill/>
                </a:ln>
                <a:solidFill>
                  <a:srgbClr val="FFFFFF"/>
                </a:solidFill>
                <a:effectLst/>
                <a:uLnTx/>
                <a:uFillTx/>
                <a:latin typeface="Lato"/>
                <a:ea typeface="Lato"/>
                <a:cs typeface="Lato"/>
                <a:sym typeface="Lato"/>
              </a:rPr>
              <a:t>. 2024;11(8):e593-e605.</a:t>
            </a:r>
          </a:p>
          <a:p>
            <a:pPr lvl="0" algn="r">
              <a:buClr>
                <a:schemeClr val="accent6"/>
              </a:buClr>
              <a:buSzPct val="100000"/>
              <a:tabLst>
                <a:tab pos="457200" algn="l"/>
              </a:tabLst>
            </a:pPr>
            <a:r>
              <a:rPr lang="en-US" sz="800">
                <a:solidFill>
                  <a:schemeClr val="bg1"/>
                </a:solidFill>
                <a:latin typeface="Lato" panose="020F0502020204030203" pitchFamily="34" charset="0"/>
                <a:ea typeface="Lato" panose="020F0502020204030203" pitchFamily="34" charset="0"/>
                <a:cs typeface="Lato" panose="020F0502020204030203" pitchFamily="34" charset="0"/>
              </a:rPr>
              <a:t> </a:t>
            </a:r>
          </a:p>
        </p:txBody>
      </p:sp>
    </p:spTree>
    <p:extLst>
      <p:ext uri="{BB962C8B-B14F-4D97-AF65-F5344CB8AC3E}">
        <p14:creationId xmlns:p14="http://schemas.microsoft.com/office/powerpoint/2010/main" val="15966129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99;p45">
            <a:extLst>
              <a:ext uri="{FF2B5EF4-FFF2-40B4-BE49-F238E27FC236}">
                <a16:creationId xmlns:a16="http://schemas.microsoft.com/office/drawing/2014/main" id="{A8E86F8F-E167-9C4A-FF89-E29CEF25B8FD}"/>
              </a:ext>
            </a:extLst>
          </p:cNvPr>
          <p:cNvSpPr txBox="1">
            <a:spLocks/>
          </p:cNvSpPr>
          <p:nvPr/>
        </p:nvSpPr>
        <p:spPr>
          <a:xfrm>
            <a:off x="726674" y="1017725"/>
            <a:ext cx="7690499" cy="36807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1400" b="0" i="0" u="none" strike="noStrike" cap="none">
                <a:solidFill>
                  <a:schemeClr val="lt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algn="l"/>
            <a:r>
              <a:rPr lang="en-US" sz="1800" b="1">
                <a:solidFill>
                  <a:schemeClr val="accent6"/>
                </a:solidFill>
                <a:latin typeface="Lato" panose="020F0502020204030203" pitchFamily="34" charset="0"/>
                <a:ea typeface="Lato" panose="020F0502020204030203" pitchFamily="34" charset="0"/>
                <a:cs typeface="Lato" panose="020F0502020204030203" pitchFamily="34" charset="0"/>
              </a:rPr>
              <a:t>Strengths and Weaknesses </a:t>
            </a:r>
          </a:p>
          <a:p>
            <a:pPr algn="l"/>
            <a:endParaRPr lang="en-US" sz="1800" b="1">
              <a:solidFill>
                <a:schemeClr val="accent6"/>
              </a:solidFill>
              <a:latin typeface="Lato" panose="020F0502020204030203" pitchFamily="34" charset="0"/>
              <a:ea typeface="Lato" panose="020F0502020204030203" pitchFamily="34" charset="0"/>
              <a:cs typeface="Lato" panose="020F0502020204030203" pitchFamily="34" charset="0"/>
            </a:endParaRPr>
          </a:p>
          <a:p>
            <a:pPr algn="l"/>
            <a:endParaRPr lang="en-US" sz="1800" b="1">
              <a:solidFill>
                <a:schemeClr val="accent6"/>
              </a:solidFill>
              <a:latin typeface="Lato" panose="020F0502020204030203" pitchFamily="34" charset="0"/>
              <a:ea typeface="Lato" panose="020F0502020204030203" pitchFamily="34" charset="0"/>
              <a:cs typeface="Lato" panose="020F0502020204030203" pitchFamily="34" charset="0"/>
            </a:endParaRPr>
          </a:p>
          <a:p>
            <a:pPr algn="l"/>
            <a:endParaRPr lang="en-US" sz="1800" b="1">
              <a:solidFill>
                <a:schemeClr val="accent6"/>
              </a:solidFill>
              <a:latin typeface="Lato" panose="020F0502020204030203" pitchFamily="34" charset="0"/>
              <a:ea typeface="Lato" panose="020F0502020204030203" pitchFamily="34" charset="0"/>
              <a:cs typeface="Lato" panose="020F0502020204030203" pitchFamily="34" charset="0"/>
            </a:endParaRPr>
          </a:p>
          <a:p>
            <a:pPr algn="l"/>
            <a:endParaRPr lang="en-US" sz="1800" b="1">
              <a:solidFill>
                <a:schemeClr val="accent6"/>
              </a:solidFill>
              <a:latin typeface="Lato" panose="020F0502020204030203" pitchFamily="34" charset="0"/>
              <a:ea typeface="Lato" panose="020F0502020204030203" pitchFamily="34" charset="0"/>
              <a:cs typeface="Lato" panose="020F0502020204030203" pitchFamily="34" charset="0"/>
            </a:endParaRPr>
          </a:p>
          <a:p>
            <a:pPr algn="l"/>
            <a:endParaRPr lang="en-US" sz="1800" b="1">
              <a:solidFill>
                <a:schemeClr val="accent6"/>
              </a:solidFill>
              <a:latin typeface="Lato" panose="020F0502020204030203" pitchFamily="34" charset="0"/>
              <a:ea typeface="Lato" panose="020F0502020204030203" pitchFamily="34" charset="0"/>
              <a:cs typeface="Lato" panose="020F0502020204030203" pitchFamily="34" charset="0"/>
            </a:endParaRPr>
          </a:p>
          <a:p>
            <a:pPr algn="l"/>
            <a:endParaRPr lang="en-US" sz="1800" b="1">
              <a:solidFill>
                <a:schemeClr val="accent6"/>
              </a:solidFill>
              <a:latin typeface="Lato" panose="020F0502020204030203" pitchFamily="34" charset="0"/>
              <a:ea typeface="Lato" panose="020F0502020204030203" pitchFamily="34" charset="0"/>
              <a:cs typeface="Lato" panose="020F0502020204030203" pitchFamily="34" charset="0"/>
            </a:endParaRPr>
          </a:p>
        </p:txBody>
      </p:sp>
      <p:graphicFrame>
        <p:nvGraphicFramePr>
          <p:cNvPr id="3" name="Table 2">
            <a:extLst>
              <a:ext uri="{FF2B5EF4-FFF2-40B4-BE49-F238E27FC236}">
                <a16:creationId xmlns:a16="http://schemas.microsoft.com/office/drawing/2014/main" id="{9A1996D9-4B68-4265-D804-38E09D0BB57D}"/>
              </a:ext>
            </a:extLst>
          </p:cNvPr>
          <p:cNvGraphicFramePr>
            <a:graphicFrameLocks noGrp="1"/>
          </p:cNvGraphicFramePr>
          <p:nvPr>
            <p:extLst>
              <p:ext uri="{D42A27DB-BD31-4B8C-83A1-F6EECF244321}">
                <p14:modId xmlns:p14="http://schemas.microsoft.com/office/powerpoint/2010/main" val="1518350335"/>
              </p:ext>
            </p:extLst>
          </p:nvPr>
        </p:nvGraphicFramePr>
        <p:xfrm>
          <a:off x="726674" y="1461135"/>
          <a:ext cx="7690498" cy="2103120"/>
        </p:xfrm>
        <a:graphic>
          <a:graphicData uri="http://schemas.openxmlformats.org/drawingml/2006/table">
            <a:tbl>
              <a:tblPr firstRow="1" bandRow="1">
                <a:tableStyleId>{21E4AEA4-8DFA-4A89-87EB-49C32662AFE0}</a:tableStyleId>
              </a:tblPr>
              <a:tblGrid>
                <a:gridCol w="3845249">
                  <a:extLst>
                    <a:ext uri="{9D8B030D-6E8A-4147-A177-3AD203B41FA5}">
                      <a16:colId xmlns:a16="http://schemas.microsoft.com/office/drawing/2014/main" val="2311838428"/>
                    </a:ext>
                  </a:extLst>
                </a:gridCol>
                <a:gridCol w="3845249">
                  <a:extLst>
                    <a:ext uri="{9D8B030D-6E8A-4147-A177-3AD203B41FA5}">
                      <a16:colId xmlns:a16="http://schemas.microsoft.com/office/drawing/2014/main" val="3177313363"/>
                    </a:ext>
                  </a:extLst>
                </a:gridCol>
              </a:tblGrid>
              <a:tr h="0">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a:solidFill>
                            <a:schemeClr val="bg1"/>
                          </a:solidFill>
                          <a:latin typeface="Lato" panose="020F0502020204030203" pitchFamily="34" charset="0"/>
                          <a:ea typeface="Lato" panose="020F0502020204030203" pitchFamily="34" charset="0"/>
                          <a:cs typeface="Lato" panose="020F0502020204030203" pitchFamily="34" charset="0"/>
                        </a:rPr>
                        <a:t>Strengths</a:t>
                      </a:r>
                    </a:p>
                  </a:txBody>
                  <a:tcPr>
                    <a:lnL w="28575" cap="flat" cmpd="sng" algn="ctr">
                      <a:solidFill>
                        <a:schemeClr val="accent6"/>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2"/>
                    </a:solidFill>
                  </a:tcPr>
                </a:tc>
                <a:tc>
                  <a:txBody>
                    <a:bodyPr/>
                    <a:lstStyle/>
                    <a:p>
                      <a:pPr algn="ctr"/>
                      <a:r>
                        <a:rPr lang="en-US" sz="1800">
                          <a:solidFill>
                            <a:schemeClr val="bg1"/>
                          </a:solidFill>
                          <a:latin typeface="Lato" panose="020F0502020204030203" pitchFamily="34" charset="0"/>
                          <a:ea typeface="Lato" panose="020F0502020204030203" pitchFamily="34" charset="0"/>
                          <a:cs typeface="Lato" panose="020F0502020204030203" pitchFamily="34" charset="0"/>
                        </a:rPr>
                        <a:t>Weaknesses</a:t>
                      </a:r>
                    </a:p>
                  </a:txBody>
                  <a:tcPr>
                    <a:lnL w="12700" cap="flat" cmpd="sng" algn="ctr">
                      <a:solidFill>
                        <a:schemeClr val="accent1"/>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2"/>
                    </a:solidFill>
                  </a:tcPr>
                </a:tc>
                <a:extLst>
                  <a:ext uri="{0D108BD9-81ED-4DB2-BD59-A6C34878D82A}">
                    <a16:rowId xmlns:a16="http://schemas.microsoft.com/office/drawing/2014/main" val="449129683"/>
                  </a:ext>
                </a:extLst>
              </a:tr>
              <a:tr h="0">
                <a:tc>
                  <a:txBody>
                    <a:bodyPr/>
                    <a:lstStyle/>
                    <a:p>
                      <a:pPr marL="285750" marR="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800" b="0" u="none" strike="noStrike" cap="none">
                          <a:solidFill>
                            <a:schemeClr val="dk1"/>
                          </a:solidFill>
                          <a:effectLst/>
                          <a:latin typeface="Lato" panose="020F0502020204030203" pitchFamily="34" charset="0"/>
                          <a:ea typeface="Lato" panose="020F0502020204030203" pitchFamily="34" charset="0"/>
                          <a:cs typeface="Lato" panose="020F0502020204030203" pitchFamily="34" charset="0"/>
                          <a:sym typeface="Arial"/>
                        </a:rPr>
                        <a:t>Large, multinational population</a:t>
                      </a:r>
                    </a:p>
                    <a:p>
                      <a:pPr marL="285750" marR="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800" b="0" u="none" strike="noStrike" cap="none">
                          <a:solidFill>
                            <a:schemeClr val="dk1"/>
                          </a:solidFill>
                          <a:effectLst/>
                          <a:latin typeface="Lato" panose="020F0502020204030203" pitchFamily="34" charset="0"/>
                          <a:ea typeface="Lato" panose="020F0502020204030203" pitchFamily="34" charset="0"/>
                          <a:cs typeface="Lato" panose="020F0502020204030203" pitchFamily="34" charset="0"/>
                          <a:sym typeface="Arial"/>
                        </a:rPr>
                        <a:t>Robust independent efficacy review</a:t>
                      </a:r>
                    </a:p>
                    <a:p>
                      <a:pPr marL="285750" marR="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800" b="0" u="none" strike="noStrike" cap="none">
                          <a:solidFill>
                            <a:schemeClr val="dk1"/>
                          </a:solidFill>
                          <a:effectLst/>
                          <a:latin typeface="Lato" panose="020F0502020204030203" pitchFamily="34" charset="0"/>
                          <a:ea typeface="Lato" panose="020F0502020204030203" pitchFamily="34" charset="0"/>
                          <a:cs typeface="Lato" panose="020F0502020204030203" pitchFamily="34" charset="0"/>
                          <a:sym typeface="Arial"/>
                        </a:rPr>
                        <a:t>Detailed safety monitoring</a:t>
                      </a:r>
                    </a:p>
                    <a:p>
                      <a:pPr marL="285750" marR="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800" b="0" u="none" strike="noStrike" cap="none">
                          <a:solidFill>
                            <a:schemeClr val="dk1"/>
                          </a:solidFill>
                          <a:effectLst/>
                          <a:latin typeface="Lato" panose="020F0502020204030203" pitchFamily="34" charset="0"/>
                          <a:ea typeface="Lato" panose="020F0502020204030203" pitchFamily="34" charset="0"/>
                          <a:cs typeface="Lato" panose="020F0502020204030203" pitchFamily="34" charset="0"/>
                          <a:sym typeface="Arial"/>
                        </a:rPr>
                        <a:t>Robust response</a:t>
                      </a:r>
                    </a:p>
                  </a:txBody>
                  <a:tcPr>
                    <a:lnL w="28575" cap="flat" cmpd="sng" algn="ctr">
                      <a:solidFill>
                        <a:schemeClr val="accent6"/>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285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800" b="0">
                          <a:latin typeface="Lato" panose="020F0502020204030203" pitchFamily="34" charset="0"/>
                          <a:ea typeface="Lato" panose="020F0502020204030203" pitchFamily="34" charset="0"/>
                          <a:cs typeface="Lato" panose="020F0502020204030203" pitchFamily="34" charset="0"/>
                        </a:rPr>
                        <a:t>Single-arm study design</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800" b="0">
                          <a:latin typeface="Lato" panose="020F0502020204030203" pitchFamily="34" charset="0"/>
                          <a:ea typeface="Lato" panose="020F0502020204030203" pitchFamily="34" charset="0"/>
                          <a:cs typeface="Lato" panose="020F0502020204030203" pitchFamily="34" charset="0"/>
                        </a:rPr>
                        <a:t>Lack of long-term follow-up</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800" b="0">
                          <a:latin typeface="Lato" panose="020F0502020204030203" pitchFamily="34" charset="0"/>
                          <a:ea typeface="Lato" panose="020F0502020204030203" pitchFamily="34" charset="0"/>
                          <a:cs typeface="Lato" panose="020F0502020204030203" pitchFamily="34" charset="0"/>
                        </a:rPr>
                        <a:t>Excluding previous </a:t>
                      </a:r>
                      <a:r>
                        <a:rPr lang="en-US" sz="1800" b="0" err="1">
                          <a:latin typeface="Lato" panose="020F0502020204030203" pitchFamily="34" charset="0"/>
                          <a:ea typeface="Lato" panose="020F0502020204030203" pitchFamily="34" charset="0"/>
                          <a:cs typeface="Lato" panose="020F0502020204030203" pitchFamily="34" charset="0"/>
                        </a:rPr>
                        <a:t>BsAb</a:t>
                      </a:r>
                      <a:endParaRPr lang="en-US" sz="1800" b="0">
                        <a:latin typeface="Lato" panose="020F0502020204030203" pitchFamily="34" charset="0"/>
                        <a:ea typeface="Lato" panose="020F0502020204030203" pitchFamily="34" charset="0"/>
                        <a:cs typeface="Lato" panose="020F0502020204030203" pitchFamily="34" charset="0"/>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800" b="0">
                          <a:latin typeface="Lato" panose="020F0502020204030203" pitchFamily="34" charset="0"/>
                          <a:ea typeface="Lato" panose="020F0502020204030203" pitchFamily="34" charset="0"/>
                          <a:cs typeface="Lato" panose="020F0502020204030203" pitchFamily="34" charset="0"/>
                        </a:rPr>
                        <a:t>Results may not generalize to patients with less refractory disease or to front-line settings</a:t>
                      </a:r>
                    </a:p>
                  </a:txBody>
                  <a:tcPr>
                    <a:lnL w="12700" cap="flat" cmpd="sng" algn="ctr">
                      <a:solidFill>
                        <a:schemeClr val="accent1"/>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285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80807765"/>
                  </a:ext>
                </a:extLst>
              </a:tr>
            </a:tbl>
          </a:graphicData>
        </a:graphic>
      </p:graphicFrame>
      <p:sp>
        <p:nvSpPr>
          <p:cNvPr id="5" name="Google Shape;228;p48">
            <a:extLst>
              <a:ext uri="{FF2B5EF4-FFF2-40B4-BE49-F238E27FC236}">
                <a16:creationId xmlns:a16="http://schemas.microsoft.com/office/drawing/2014/main" id="{2B982129-5300-E2D4-1652-9B24010E25EC}"/>
              </a:ext>
            </a:extLst>
          </p:cNvPr>
          <p:cNvSpPr txBox="1">
            <a:spLocks/>
          </p:cNvSpPr>
          <p:nvPr/>
        </p:nvSpPr>
        <p:spPr>
          <a:xfrm>
            <a:off x="0" y="0"/>
            <a:ext cx="9144000" cy="101772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2800"/>
            </a:pPr>
            <a:r>
              <a:rPr lang="en-US" sz="5400" b="1">
                <a:solidFill>
                  <a:schemeClr val="accent6"/>
                </a:solidFill>
                <a:latin typeface="Bebas Neue"/>
                <a:sym typeface="Bebas Neue"/>
              </a:rPr>
              <a:t>EPCORE NHL-1: </a:t>
            </a:r>
            <a:r>
              <a:rPr lang="en-US" sz="5400" b="1">
                <a:solidFill>
                  <a:schemeClr val="bg1"/>
                </a:solidFill>
                <a:latin typeface="Bebas Neue"/>
                <a:sym typeface="Bebas Neue"/>
              </a:rPr>
              <a:t>Epcoritamab in R/R FL</a:t>
            </a:r>
          </a:p>
        </p:txBody>
      </p:sp>
      <p:sp>
        <p:nvSpPr>
          <p:cNvPr id="4" name="TextBox 3">
            <a:extLst>
              <a:ext uri="{FF2B5EF4-FFF2-40B4-BE49-F238E27FC236}">
                <a16:creationId xmlns:a16="http://schemas.microsoft.com/office/drawing/2014/main" id="{4D451C1B-3737-7873-6691-74536E5B2D24}"/>
              </a:ext>
            </a:extLst>
          </p:cNvPr>
          <p:cNvSpPr txBox="1"/>
          <p:nvPr/>
        </p:nvSpPr>
        <p:spPr>
          <a:xfrm>
            <a:off x="4572000" y="4886199"/>
            <a:ext cx="4572000" cy="338554"/>
          </a:xfrm>
          <a:prstGeom prst="rect">
            <a:avLst/>
          </a:prstGeom>
          <a:noFill/>
        </p:spPr>
        <p:txBody>
          <a:bodyPr wrap="square" rtlCol="0">
            <a:spAutoFit/>
          </a:bodyPr>
          <a:lstStyle/>
          <a:p>
            <a:pPr marR="0" lvl="0" algn="r" defTabSz="914400" rtl="0" eaLnBrk="1" fontAlgn="auto" latinLnBrk="0" hangingPunct="1">
              <a:lnSpc>
                <a:spcPct val="100000"/>
              </a:lnSpc>
              <a:spcBef>
                <a:spcPts val="0"/>
              </a:spcBef>
              <a:spcAft>
                <a:spcPts val="0"/>
              </a:spcAft>
              <a:buClr>
                <a:srgbClr val="FFD966"/>
              </a:buClr>
              <a:buSzPct val="100000"/>
              <a:tabLst>
                <a:tab pos="457200" algn="l"/>
              </a:tabLst>
              <a:defRPr/>
            </a:pPr>
            <a:r>
              <a:rPr kumimoji="0" lang="en-US" sz="800" b="0" i="0" u="none" strike="noStrike" kern="0" cap="none" spc="0" normalizeH="0" baseline="0" noProof="0">
                <a:ln>
                  <a:noFill/>
                </a:ln>
                <a:solidFill>
                  <a:srgbClr val="FFFFFF"/>
                </a:solidFill>
                <a:effectLst/>
                <a:uLnTx/>
                <a:uFillTx/>
                <a:latin typeface="Lato"/>
                <a:ea typeface="Lato"/>
                <a:cs typeface="Lato"/>
                <a:sym typeface="Lato"/>
              </a:rPr>
              <a:t>Linton KM, et al. </a:t>
            </a:r>
            <a:r>
              <a:rPr kumimoji="0" lang="en-US" sz="800" b="0" i="1" u="none" strike="noStrike" kern="0" cap="none" spc="0" normalizeH="0" baseline="0" noProof="0">
                <a:ln>
                  <a:noFill/>
                </a:ln>
                <a:solidFill>
                  <a:srgbClr val="FFFFFF"/>
                </a:solidFill>
                <a:effectLst/>
                <a:uLnTx/>
                <a:uFillTx/>
                <a:latin typeface="Lato"/>
                <a:ea typeface="Lato"/>
                <a:cs typeface="Lato"/>
                <a:sym typeface="Lato"/>
              </a:rPr>
              <a:t>Lancet </a:t>
            </a:r>
            <a:r>
              <a:rPr kumimoji="0" lang="en-US" sz="800" b="0" i="1" u="none" strike="noStrike" kern="0" cap="none" spc="0" normalizeH="0" baseline="0" noProof="0" err="1">
                <a:ln>
                  <a:noFill/>
                </a:ln>
                <a:solidFill>
                  <a:srgbClr val="FFFFFF"/>
                </a:solidFill>
                <a:effectLst/>
                <a:uLnTx/>
                <a:uFillTx/>
                <a:latin typeface="Lato"/>
                <a:ea typeface="Lato"/>
                <a:cs typeface="Lato"/>
                <a:sym typeface="Lato"/>
              </a:rPr>
              <a:t>Haematol</a:t>
            </a:r>
            <a:r>
              <a:rPr kumimoji="0" lang="en-US" sz="800" b="0" i="0" u="none" strike="noStrike" kern="0" cap="none" spc="0" normalizeH="0" baseline="0" noProof="0">
                <a:ln>
                  <a:noFill/>
                </a:ln>
                <a:solidFill>
                  <a:srgbClr val="FFFFFF"/>
                </a:solidFill>
                <a:effectLst/>
                <a:uLnTx/>
                <a:uFillTx/>
                <a:latin typeface="Lato"/>
                <a:ea typeface="Lato"/>
                <a:cs typeface="Lato"/>
                <a:sym typeface="Lato"/>
              </a:rPr>
              <a:t>. 2024;11(8):e593-e605.</a:t>
            </a:r>
          </a:p>
          <a:p>
            <a:pPr lvl="0" algn="r">
              <a:buClr>
                <a:schemeClr val="accent6"/>
              </a:buClr>
              <a:buSzPct val="100000"/>
              <a:tabLst>
                <a:tab pos="457200" algn="l"/>
              </a:tabLst>
            </a:pPr>
            <a:r>
              <a:rPr lang="en-US" sz="800">
                <a:solidFill>
                  <a:schemeClr val="bg1"/>
                </a:solidFill>
                <a:latin typeface="Lato" panose="020F0502020204030203" pitchFamily="34" charset="0"/>
                <a:ea typeface="Lato" panose="020F0502020204030203" pitchFamily="34" charset="0"/>
                <a:cs typeface="Lato" panose="020F0502020204030203" pitchFamily="34" charset="0"/>
              </a:rPr>
              <a:t> </a:t>
            </a:r>
          </a:p>
        </p:txBody>
      </p:sp>
    </p:spTree>
    <p:extLst>
      <p:ext uri="{BB962C8B-B14F-4D97-AF65-F5344CB8AC3E}">
        <p14:creationId xmlns:p14="http://schemas.microsoft.com/office/powerpoint/2010/main" val="30333500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06;p46">
            <a:extLst>
              <a:ext uri="{FF2B5EF4-FFF2-40B4-BE49-F238E27FC236}">
                <a16:creationId xmlns:a16="http://schemas.microsoft.com/office/drawing/2014/main" id="{348FA347-6268-0180-FEE3-90612AF3C2CD}"/>
              </a:ext>
            </a:extLst>
          </p:cNvPr>
          <p:cNvSpPr txBox="1">
            <a:spLocks/>
          </p:cNvSpPr>
          <p:nvPr/>
        </p:nvSpPr>
        <p:spPr>
          <a:xfrm>
            <a:off x="0" y="0"/>
            <a:ext cx="9144000" cy="86227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Bebas Neue"/>
              <a:buNone/>
              <a:defRPr sz="5200" b="1" i="0" u="none" strike="noStrike" cap="none">
                <a:solidFill>
                  <a:schemeClr val="lt1"/>
                </a:solidFill>
                <a:latin typeface="Bebas Neue"/>
                <a:ea typeface="Bebas Neue"/>
                <a:cs typeface="Bebas Neue"/>
                <a:sym typeface="Bebas Neue"/>
              </a:defRPr>
            </a:lvl1pPr>
            <a:lvl2pPr marR="0" lvl="1" algn="l" rtl="0">
              <a:lnSpc>
                <a:spcPct val="100000"/>
              </a:lnSpc>
              <a:spcBef>
                <a:spcPts val="0"/>
              </a:spcBef>
              <a:spcAft>
                <a:spcPts val="0"/>
              </a:spcAft>
              <a:buClr>
                <a:schemeClr val="dk1"/>
              </a:buClr>
              <a:buSzPts val="4200"/>
              <a:buFont typeface="Bebas Neue"/>
              <a:buNone/>
              <a:defRPr sz="4200" b="1"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4200"/>
              <a:buFont typeface="Bebas Neue"/>
              <a:buNone/>
              <a:defRPr sz="4200" b="1"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4200"/>
              <a:buFont typeface="Bebas Neue"/>
              <a:buNone/>
              <a:defRPr sz="4200" b="1"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4200"/>
              <a:buFont typeface="Bebas Neue"/>
              <a:buNone/>
              <a:defRPr sz="4200" b="1"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4200"/>
              <a:buFont typeface="Bebas Neue"/>
              <a:buNone/>
              <a:defRPr sz="4200" b="1"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4200"/>
              <a:buFont typeface="Bebas Neue"/>
              <a:buNone/>
              <a:defRPr sz="4200" b="1"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4200"/>
              <a:buFont typeface="Bebas Neue"/>
              <a:buNone/>
              <a:defRPr sz="4200" b="1"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4200"/>
              <a:buFont typeface="Bebas Neue"/>
              <a:buNone/>
              <a:defRPr sz="4200" b="1" i="0" u="none" strike="noStrike" cap="none">
                <a:solidFill>
                  <a:schemeClr val="dk1"/>
                </a:solidFill>
                <a:latin typeface="Bebas Neue"/>
                <a:ea typeface="Bebas Neue"/>
                <a:cs typeface="Bebas Neue"/>
                <a:sym typeface="Bebas Neue"/>
              </a:defRPr>
            </a:lvl9pPr>
          </a:lstStyle>
          <a:p>
            <a:r>
              <a:rPr lang="en-US" sz="6000">
                <a:solidFill>
                  <a:schemeClr val="accent6"/>
                </a:solidFill>
              </a:rPr>
              <a:t>Learning</a:t>
            </a:r>
            <a:r>
              <a:rPr lang="en-US" sz="6000"/>
              <a:t> objectives</a:t>
            </a:r>
          </a:p>
        </p:txBody>
      </p:sp>
      <p:sp>
        <p:nvSpPr>
          <p:cNvPr id="5" name="Google Shape;199;p45">
            <a:extLst>
              <a:ext uri="{FF2B5EF4-FFF2-40B4-BE49-F238E27FC236}">
                <a16:creationId xmlns:a16="http://schemas.microsoft.com/office/drawing/2014/main" id="{FB5970DF-F83C-2CD2-DAE1-1279F06BC1BC}"/>
              </a:ext>
            </a:extLst>
          </p:cNvPr>
          <p:cNvSpPr txBox="1">
            <a:spLocks/>
          </p:cNvSpPr>
          <p:nvPr/>
        </p:nvSpPr>
        <p:spPr>
          <a:xfrm>
            <a:off x="381439" y="1017036"/>
            <a:ext cx="7690499" cy="7710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1400" b="0" i="0" u="none" strike="noStrike" cap="none">
                <a:solidFill>
                  <a:schemeClr val="lt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120650" indent="0" algn="l">
              <a:spcAft>
                <a:spcPts val="600"/>
              </a:spcAft>
              <a:buClr>
                <a:schemeClr val="accent6"/>
              </a:buClr>
            </a:pPr>
            <a:r>
              <a:rPr lang="en-US" sz="2000">
                <a:solidFill>
                  <a:schemeClr val="bg1"/>
                </a:solidFill>
              </a:rPr>
              <a:t>Upon completion of this presentation, participants will be able to:​</a:t>
            </a:r>
          </a:p>
        </p:txBody>
      </p:sp>
      <p:graphicFrame>
        <p:nvGraphicFramePr>
          <p:cNvPr id="6" name="Table 5">
            <a:extLst>
              <a:ext uri="{FF2B5EF4-FFF2-40B4-BE49-F238E27FC236}">
                <a16:creationId xmlns:a16="http://schemas.microsoft.com/office/drawing/2014/main" id="{5BFB6214-A042-55EA-23A1-D9164A9B0E33}"/>
              </a:ext>
            </a:extLst>
          </p:cNvPr>
          <p:cNvGraphicFramePr>
            <a:graphicFrameLocks noGrp="1"/>
          </p:cNvGraphicFramePr>
          <p:nvPr>
            <p:extLst>
              <p:ext uri="{D42A27DB-BD31-4B8C-83A1-F6EECF244321}">
                <p14:modId xmlns:p14="http://schemas.microsoft.com/office/powerpoint/2010/main" val="2369607048"/>
              </p:ext>
            </p:extLst>
          </p:nvPr>
        </p:nvGraphicFramePr>
        <p:xfrm>
          <a:off x="531208" y="1610784"/>
          <a:ext cx="8081425" cy="2748648"/>
        </p:xfrm>
        <a:graphic>
          <a:graphicData uri="http://schemas.openxmlformats.org/drawingml/2006/table">
            <a:tbl>
              <a:tblPr/>
              <a:tblGrid>
                <a:gridCol w="8081425">
                  <a:extLst>
                    <a:ext uri="{9D8B030D-6E8A-4147-A177-3AD203B41FA5}">
                      <a16:colId xmlns:a16="http://schemas.microsoft.com/office/drawing/2014/main" val="1054066326"/>
                    </a:ext>
                  </a:extLst>
                </a:gridCol>
              </a:tblGrid>
              <a:tr h="673284">
                <a:tc>
                  <a:txBody>
                    <a:bodyPr/>
                    <a:lstStyle/>
                    <a:p>
                      <a:pPr marL="0" indent="0" algn="l" rtl="0" fontAlgn="base">
                        <a:buClr>
                          <a:schemeClr val="accent6"/>
                        </a:buClr>
                        <a:buFontTx/>
                        <a:buNone/>
                      </a:pPr>
                      <a:r>
                        <a:rPr lang="en-US" sz="2000" b="0" i="0" u="none" strike="noStrike">
                          <a:solidFill>
                            <a:schemeClr val="bg1"/>
                          </a:solidFill>
                          <a:effectLst/>
                          <a:latin typeface="Lato" panose="020F0502020204030203" pitchFamily="34" charset="0"/>
                          <a:ea typeface="Lato" panose="020F0502020204030203" pitchFamily="34" charset="0"/>
                          <a:cs typeface="Lato" panose="020F0502020204030203" pitchFamily="34" charset="0"/>
                        </a:rPr>
                        <a:t>Describe the mechanisms of action of bispecific T cell engagers</a:t>
                      </a:r>
                      <a:r>
                        <a:rPr lang="en-US" sz="2000" b="0" i="0">
                          <a:solidFill>
                            <a:schemeClr val="bg1"/>
                          </a:solidFill>
                          <a:effectLst/>
                          <a:latin typeface="Lato" panose="020F0502020204030203" pitchFamily="34" charset="0"/>
                          <a:ea typeface="Lato" panose="020F0502020204030203" pitchFamily="34" charset="0"/>
                          <a:cs typeface="Lato" panose="020F0502020204030203" pitchFamily="34" charset="0"/>
                        </a:rPr>
                        <a:t>​</a:t>
                      </a:r>
                    </a:p>
                  </a:txBody>
                  <a:tcPr anchor="ctr">
                    <a:lnL w="14126" cap="flat" cmpd="sng" algn="ctr">
                      <a:noFill/>
                      <a:prstDash val="solid"/>
                      <a:round/>
                      <a:headEnd type="none" w="med" len="med"/>
                      <a:tailEnd type="none" w="med" len="med"/>
                    </a:lnL>
                    <a:lnR w="14126" cap="flat" cmpd="sng" algn="ctr">
                      <a:noFill/>
                      <a:prstDash val="solid"/>
                      <a:round/>
                      <a:headEnd type="none" w="med" len="med"/>
                      <a:tailEnd type="none" w="med" len="med"/>
                    </a:lnR>
                    <a:lnT w="14126" cap="flat" cmpd="sng" algn="ctr">
                      <a:noFill/>
                      <a:prstDash val="solid"/>
                      <a:round/>
                      <a:headEnd type="none" w="med" len="med"/>
                      <a:tailEnd type="none" w="med" len="med"/>
                    </a:lnT>
                    <a:lnB w="285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97670693"/>
                  </a:ext>
                </a:extLst>
              </a:tr>
              <a:tr h="673284">
                <a:tc>
                  <a:txBody>
                    <a:bodyPr/>
                    <a:lstStyle/>
                    <a:p>
                      <a:pPr marL="0" indent="0" algn="l" rtl="0" fontAlgn="base">
                        <a:buClr>
                          <a:schemeClr val="accent6"/>
                        </a:buClr>
                        <a:buFontTx/>
                        <a:buNone/>
                      </a:pPr>
                      <a:r>
                        <a:rPr lang="en-US" sz="2000" b="0" i="0" u="none" strike="noStrike">
                          <a:solidFill>
                            <a:schemeClr val="bg1"/>
                          </a:solidFill>
                          <a:effectLst/>
                          <a:latin typeface="Lato" panose="020F0502020204030203" pitchFamily="34" charset="0"/>
                          <a:ea typeface="Lato" panose="020F0502020204030203" pitchFamily="34" charset="0"/>
                          <a:cs typeface="Lato" panose="020F0502020204030203" pitchFamily="34" charset="0"/>
                        </a:rPr>
                        <a:t>Review the pathophysiology and treatment of CRS and ICANS</a:t>
                      </a:r>
                      <a:endParaRPr lang="en-US" sz="2000" b="0" i="0">
                        <a:solidFill>
                          <a:schemeClr val="bg1"/>
                        </a:solidFill>
                        <a:effectLst/>
                        <a:latin typeface="Lato" panose="020F0502020204030203" pitchFamily="34" charset="0"/>
                        <a:ea typeface="Lato" panose="020F0502020204030203" pitchFamily="34" charset="0"/>
                        <a:cs typeface="Lato" panose="020F0502020204030203" pitchFamily="34" charset="0"/>
                      </a:endParaRPr>
                    </a:p>
                  </a:txBody>
                  <a:tcPr anchor="ctr">
                    <a:lnL w="14126" cap="flat" cmpd="sng" algn="ctr">
                      <a:noFill/>
                      <a:prstDash val="solid"/>
                      <a:round/>
                      <a:headEnd type="none" w="med" len="med"/>
                      <a:tailEnd type="none" w="med" len="med"/>
                    </a:lnL>
                    <a:lnR w="14126" cap="flat" cmpd="sng" algn="ctr">
                      <a:noFill/>
                      <a:prstDash val="solid"/>
                      <a:round/>
                      <a:headEnd type="none" w="med" len="med"/>
                      <a:tailEnd type="none" w="med" len="med"/>
                    </a:lnR>
                    <a:lnT w="28575" cap="flat" cmpd="sng" algn="ctr">
                      <a:solidFill>
                        <a:schemeClr val="accent6"/>
                      </a:solidFill>
                      <a:prstDash val="solid"/>
                      <a:round/>
                      <a:headEnd type="none" w="med" len="med"/>
                      <a:tailEnd type="none" w="med" len="med"/>
                    </a:lnT>
                    <a:lnB w="285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92260989"/>
                  </a:ext>
                </a:extLst>
              </a:tr>
              <a:tr h="673284">
                <a:tc>
                  <a:txBody>
                    <a:bodyPr/>
                    <a:lstStyle/>
                    <a:p>
                      <a:pPr marL="0" indent="0" algn="l" rtl="0" fontAlgn="base">
                        <a:buClr>
                          <a:schemeClr val="accent6"/>
                        </a:buClr>
                        <a:buFontTx/>
                        <a:buNone/>
                      </a:pPr>
                      <a:r>
                        <a:rPr lang="en-US" sz="2000" b="0" i="0" u="none" strike="noStrike">
                          <a:solidFill>
                            <a:schemeClr val="bg1"/>
                          </a:solidFill>
                          <a:effectLst/>
                          <a:latin typeface="Lato" panose="020F0502020204030203" pitchFamily="34" charset="0"/>
                          <a:ea typeface="Lato" panose="020F0502020204030203" pitchFamily="34" charset="0"/>
                          <a:cs typeface="Lato" panose="020F0502020204030203" pitchFamily="34" charset="0"/>
                        </a:rPr>
                        <a:t>Outline the efficacy of bispecific T cell engagers in the treatment of lymphoma</a:t>
                      </a:r>
                      <a:r>
                        <a:rPr lang="en-US" sz="2000" b="0" i="0">
                          <a:solidFill>
                            <a:schemeClr val="bg1"/>
                          </a:solidFill>
                          <a:effectLst/>
                          <a:latin typeface="Lato" panose="020F0502020204030203" pitchFamily="34" charset="0"/>
                          <a:ea typeface="Lato" panose="020F0502020204030203" pitchFamily="34" charset="0"/>
                          <a:cs typeface="Lato" panose="020F0502020204030203" pitchFamily="34" charset="0"/>
                        </a:rPr>
                        <a:t>​</a:t>
                      </a:r>
                    </a:p>
                  </a:txBody>
                  <a:tcPr anchor="ctr">
                    <a:lnL w="14126" cap="flat" cmpd="sng" algn="ctr">
                      <a:noFill/>
                      <a:prstDash val="solid"/>
                      <a:round/>
                      <a:headEnd type="none" w="med" len="med"/>
                      <a:tailEnd type="none" w="med" len="med"/>
                    </a:lnL>
                    <a:lnR w="14126" cap="flat" cmpd="sng" algn="ctr">
                      <a:noFill/>
                      <a:prstDash val="solid"/>
                      <a:round/>
                      <a:headEnd type="none" w="med" len="med"/>
                      <a:tailEnd type="none" w="med" len="med"/>
                    </a:lnR>
                    <a:lnT w="28575" cap="flat" cmpd="sng" algn="ctr">
                      <a:solidFill>
                        <a:schemeClr val="accent6"/>
                      </a:solidFill>
                      <a:prstDash val="solid"/>
                      <a:round/>
                      <a:headEnd type="none" w="med" len="med"/>
                      <a:tailEnd type="none" w="med" len="med"/>
                    </a:lnT>
                    <a:lnB w="285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26764281"/>
                  </a:ext>
                </a:extLst>
              </a:tr>
              <a:tr h="673284">
                <a:tc>
                  <a:txBody>
                    <a:bodyPr/>
                    <a:lstStyle/>
                    <a:p>
                      <a:pPr marL="0" indent="0" algn="l" rtl="0" fontAlgn="base">
                        <a:buClr>
                          <a:schemeClr val="accent6"/>
                        </a:buClr>
                        <a:buFontTx/>
                        <a:buNone/>
                      </a:pPr>
                      <a:r>
                        <a:rPr lang="en-US" sz="2000" b="0" i="0" u="none" strike="noStrike">
                          <a:solidFill>
                            <a:schemeClr val="bg1"/>
                          </a:solidFill>
                          <a:effectLst/>
                          <a:latin typeface="Lato" panose="020F0502020204030203" pitchFamily="34" charset="0"/>
                          <a:ea typeface="Lato" panose="020F0502020204030203" pitchFamily="34" charset="0"/>
                          <a:cs typeface="Lato" panose="020F0502020204030203" pitchFamily="34" charset="0"/>
                        </a:rPr>
                        <a:t>Explain the efficacy of bispecific T cell engagers in the treatment of small cell lung cancer</a:t>
                      </a:r>
                      <a:r>
                        <a:rPr lang="en-US" sz="2000" b="0" i="0">
                          <a:solidFill>
                            <a:schemeClr val="bg1"/>
                          </a:solidFill>
                          <a:effectLst/>
                          <a:latin typeface="Lato" panose="020F0502020204030203" pitchFamily="34" charset="0"/>
                          <a:ea typeface="Lato" panose="020F0502020204030203" pitchFamily="34" charset="0"/>
                          <a:cs typeface="Lato" panose="020F0502020204030203" pitchFamily="34" charset="0"/>
                        </a:rPr>
                        <a:t>​</a:t>
                      </a:r>
                    </a:p>
                  </a:txBody>
                  <a:tcPr anchor="ctr">
                    <a:lnL w="14126" cap="flat" cmpd="sng" algn="ctr">
                      <a:noFill/>
                      <a:prstDash val="solid"/>
                      <a:round/>
                      <a:headEnd type="none" w="med" len="med"/>
                      <a:tailEnd type="none" w="med" len="med"/>
                    </a:lnL>
                    <a:lnR w="14126" cap="flat" cmpd="sng" algn="ctr">
                      <a:noFill/>
                      <a:prstDash val="solid"/>
                      <a:round/>
                      <a:headEnd type="none" w="med" len="med"/>
                      <a:tailEnd type="none" w="med" len="med"/>
                    </a:lnR>
                    <a:lnT w="28575" cap="flat" cmpd="sng" algn="ctr">
                      <a:solidFill>
                        <a:schemeClr val="accent6"/>
                      </a:solidFill>
                      <a:prstDash val="solid"/>
                      <a:round/>
                      <a:headEnd type="none" w="med" len="med"/>
                      <a:tailEnd type="none" w="med" len="med"/>
                    </a:lnT>
                    <a:lnB w="285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42063852"/>
                  </a:ext>
                </a:extLst>
              </a:tr>
            </a:tbl>
          </a:graphicData>
        </a:graphic>
      </p:graphicFrame>
    </p:spTree>
    <p:extLst>
      <p:ext uri="{BB962C8B-B14F-4D97-AF65-F5344CB8AC3E}">
        <p14:creationId xmlns:p14="http://schemas.microsoft.com/office/powerpoint/2010/main" val="8167711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6"/>
        <p:cNvGrpSpPr/>
        <p:nvPr/>
      </p:nvGrpSpPr>
      <p:grpSpPr>
        <a:xfrm>
          <a:off x="0" y="0"/>
          <a:ext cx="0" cy="0"/>
          <a:chOff x="0" y="0"/>
          <a:chExt cx="0" cy="0"/>
        </a:xfrm>
      </p:grpSpPr>
      <p:sp>
        <p:nvSpPr>
          <p:cNvPr id="9" name="Rectangle 2">
            <a:extLst>
              <a:ext uri="{FF2B5EF4-FFF2-40B4-BE49-F238E27FC236}">
                <a16:creationId xmlns:a16="http://schemas.microsoft.com/office/drawing/2014/main" id="{54DEAF4B-457C-D584-0671-697F7ADE45EB}"/>
              </a:ext>
            </a:extLst>
          </p:cNvPr>
          <p:cNvSpPr>
            <a:spLocks noChangeArrowheads="1"/>
          </p:cNvSpPr>
          <p:nvPr/>
        </p:nvSpPr>
        <p:spPr bwMode="auto">
          <a:xfrm flipV="1">
            <a:off x="4442791" y="2110215"/>
            <a:ext cx="711030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 name="Google Shape;199;p45">
            <a:extLst>
              <a:ext uri="{FF2B5EF4-FFF2-40B4-BE49-F238E27FC236}">
                <a16:creationId xmlns:a16="http://schemas.microsoft.com/office/drawing/2014/main" id="{D8AA0266-E5FA-929E-AFAE-DDA11741B88F}"/>
              </a:ext>
            </a:extLst>
          </p:cNvPr>
          <p:cNvSpPr txBox="1">
            <a:spLocks/>
          </p:cNvSpPr>
          <p:nvPr/>
        </p:nvSpPr>
        <p:spPr>
          <a:xfrm>
            <a:off x="726674" y="1041674"/>
            <a:ext cx="7690499" cy="36807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1400" b="0" i="0" u="none" strike="noStrike" cap="none">
                <a:solidFill>
                  <a:schemeClr val="lt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algn="l">
              <a:spcAft>
                <a:spcPts val="600"/>
              </a:spcAft>
            </a:pPr>
            <a:r>
              <a:rPr lang="en-US" sz="2000" b="1">
                <a:solidFill>
                  <a:schemeClr val="accent6"/>
                </a:solidFill>
                <a:latin typeface="Lato" panose="020F0502020204030203" pitchFamily="34" charset="0"/>
                <a:ea typeface="Lato" panose="020F0502020204030203" pitchFamily="34" charset="0"/>
                <a:cs typeface="Lato" panose="020F0502020204030203" pitchFamily="34" charset="0"/>
              </a:rPr>
              <a:t>Presenter’s Conclusion</a:t>
            </a:r>
          </a:p>
          <a:p>
            <a:pPr marL="120650" indent="0" algn="l">
              <a:spcAft>
                <a:spcPts val="600"/>
              </a:spcAft>
              <a:buClr>
                <a:schemeClr val="accent6"/>
              </a:buClr>
            </a:pPr>
            <a:r>
              <a:rPr lang="en-US" sz="2000" kern="100">
                <a:latin typeface="Lato" panose="020F0502020204030203" pitchFamily="34" charset="0"/>
                <a:ea typeface="Lato" panose="020F0502020204030203" pitchFamily="34" charset="0"/>
                <a:cs typeface="Lato" panose="020F0502020204030203" pitchFamily="34" charset="0"/>
              </a:rPr>
              <a:t>Epcoritamab monotherapy demonstrated clinically meaningful activity in heavily pretreated FL patients and </a:t>
            </a:r>
            <a:r>
              <a:rPr lang="en-US" sz="2000" kern="100" err="1">
                <a:latin typeface="Lato" panose="020F0502020204030203" pitchFamily="34" charset="0"/>
                <a:ea typeface="Lato" panose="020F0502020204030203" pitchFamily="34" charset="0"/>
                <a:cs typeface="Lato" panose="020F0502020204030203" pitchFamily="34" charset="0"/>
              </a:rPr>
              <a:t>deliveried</a:t>
            </a:r>
            <a:r>
              <a:rPr lang="en-US" sz="2000" kern="100">
                <a:latin typeface="Lato" panose="020F0502020204030203" pitchFamily="34" charset="0"/>
                <a:ea typeface="Lato" panose="020F0502020204030203" pitchFamily="34" charset="0"/>
                <a:cs typeface="Lato" panose="020F0502020204030203" pitchFamily="34" charset="0"/>
              </a:rPr>
              <a:t> a high rate of complete and overall responses. The safety profile was manageable, with CRS being the most common immune-related event, which was further lowered with cycle 1 dosing optimization. These results suggest a clinically meaningful role for epcoritamab in later-line FL therapy, especially for patients who have exhausted traditional options and addressing an unmet need.</a:t>
            </a:r>
          </a:p>
        </p:txBody>
      </p:sp>
      <p:sp>
        <p:nvSpPr>
          <p:cNvPr id="3" name="Google Shape;228;p48">
            <a:extLst>
              <a:ext uri="{FF2B5EF4-FFF2-40B4-BE49-F238E27FC236}">
                <a16:creationId xmlns:a16="http://schemas.microsoft.com/office/drawing/2014/main" id="{743247CA-EEFC-25D3-42D7-C7589B44BA58}"/>
              </a:ext>
            </a:extLst>
          </p:cNvPr>
          <p:cNvSpPr txBox="1">
            <a:spLocks/>
          </p:cNvSpPr>
          <p:nvPr/>
        </p:nvSpPr>
        <p:spPr>
          <a:xfrm>
            <a:off x="0" y="0"/>
            <a:ext cx="9144000" cy="101772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2800"/>
            </a:pPr>
            <a:r>
              <a:rPr lang="en-US" sz="5400" b="1">
                <a:solidFill>
                  <a:schemeClr val="accent6"/>
                </a:solidFill>
                <a:latin typeface="Bebas Neue"/>
                <a:sym typeface="Bebas Neue"/>
              </a:rPr>
              <a:t>EPCORE NHL-1: </a:t>
            </a:r>
            <a:r>
              <a:rPr lang="en-US" sz="5400" b="1">
                <a:solidFill>
                  <a:schemeClr val="bg1"/>
                </a:solidFill>
                <a:latin typeface="Bebas Neue"/>
                <a:sym typeface="Bebas Neue"/>
              </a:rPr>
              <a:t>Epcoritamab in R/R FL</a:t>
            </a:r>
          </a:p>
        </p:txBody>
      </p:sp>
      <p:sp>
        <p:nvSpPr>
          <p:cNvPr id="4" name="TextBox 3">
            <a:extLst>
              <a:ext uri="{FF2B5EF4-FFF2-40B4-BE49-F238E27FC236}">
                <a16:creationId xmlns:a16="http://schemas.microsoft.com/office/drawing/2014/main" id="{14457EB8-465A-F3D3-822A-8D3F1EA49668}"/>
              </a:ext>
            </a:extLst>
          </p:cNvPr>
          <p:cNvSpPr txBox="1"/>
          <p:nvPr/>
        </p:nvSpPr>
        <p:spPr>
          <a:xfrm>
            <a:off x="4572000" y="4886199"/>
            <a:ext cx="4572000" cy="338554"/>
          </a:xfrm>
          <a:prstGeom prst="rect">
            <a:avLst/>
          </a:prstGeom>
          <a:noFill/>
        </p:spPr>
        <p:txBody>
          <a:bodyPr wrap="square" rtlCol="0">
            <a:spAutoFit/>
          </a:bodyPr>
          <a:lstStyle/>
          <a:p>
            <a:pPr marR="0" lvl="0" algn="r" defTabSz="914400" rtl="0" eaLnBrk="1" fontAlgn="auto" latinLnBrk="0" hangingPunct="1">
              <a:lnSpc>
                <a:spcPct val="100000"/>
              </a:lnSpc>
              <a:spcBef>
                <a:spcPts val="0"/>
              </a:spcBef>
              <a:spcAft>
                <a:spcPts val="0"/>
              </a:spcAft>
              <a:buClr>
                <a:srgbClr val="FFD966"/>
              </a:buClr>
              <a:buSzPct val="100000"/>
              <a:tabLst>
                <a:tab pos="457200" algn="l"/>
              </a:tabLst>
              <a:defRPr/>
            </a:pPr>
            <a:r>
              <a:rPr kumimoji="0" lang="en-US" sz="800" b="0" i="0" u="none" strike="noStrike" kern="0" cap="none" spc="0" normalizeH="0" baseline="0" noProof="0">
                <a:ln>
                  <a:noFill/>
                </a:ln>
                <a:solidFill>
                  <a:srgbClr val="FFFFFF"/>
                </a:solidFill>
                <a:effectLst/>
                <a:uLnTx/>
                <a:uFillTx/>
                <a:latin typeface="Lato"/>
                <a:ea typeface="Lato"/>
                <a:cs typeface="Lato"/>
                <a:sym typeface="Lato"/>
              </a:rPr>
              <a:t>Linton KM, et al. </a:t>
            </a:r>
            <a:r>
              <a:rPr kumimoji="0" lang="en-US" sz="800" b="0" i="1" u="none" strike="noStrike" kern="0" cap="none" spc="0" normalizeH="0" baseline="0" noProof="0">
                <a:ln>
                  <a:noFill/>
                </a:ln>
                <a:solidFill>
                  <a:srgbClr val="FFFFFF"/>
                </a:solidFill>
                <a:effectLst/>
                <a:uLnTx/>
                <a:uFillTx/>
                <a:latin typeface="Lato"/>
                <a:ea typeface="Lato"/>
                <a:cs typeface="Lato"/>
                <a:sym typeface="Lato"/>
              </a:rPr>
              <a:t>Lancet </a:t>
            </a:r>
            <a:r>
              <a:rPr kumimoji="0" lang="en-US" sz="800" b="0" i="1" u="none" strike="noStrike" kern="0" cap="none" spc="0" normalizeH="0" baseline="0" noProof="0" err="1">
                <a:ln>
                  <a:noFill/>
                </a:ln>
                <a:solidFill>
                  <a:srgbClr val="FFFFFF"/>
                </a:solidFill>
                <a:effectLst/>
                <a:uLnTx/>
                <a:uFillTx/>
                <a:latin typeface="Lato"/>
                <a:ea typeface="Lato"/>
                <a:cs typeface="Lato"/>
                <a:sym typeface="Lato"/>
              </a:rPr>
              <a:t>Haematol</a:t>
            </a:r>
            <a:r>
              <a:rPr kumimoji="0" lang="en-US" sz="800" b="0" i="0" u="none" strike="noStrike" kern="0" cap="none" spc="0" normalizeH="0" baseline="0" noProof="0">
                <a:ln>
                  <a:noFill/>
                </a:ln>
                <a:solidFill>
                  <a:srgbClr val="FFFFFF"/>
                </a:solidFill>
                <a:effectLst/>
                <a:uLnTx/>
                <a:uFillTx/>
                <a:latin typeface="Lato"/>
                <a:ea typeface="Lato"/>
                <a:cs typeface="Lato"/>
                <a:sym typeface="Lato"/>
              </a:rPr>
              <a:t>. 2024;11(8):e593-e605.</a:t>
            </a:r>
          </a:p>
          <a:p>
            <a:pPr lvl="0" algn="r">
              <a:buClr>
                <a:schemeClr val="accent6"/>
              </a:buClr>
              <a:buSzPct val="100000"/>
              <a:tabLst>
                <a:tab pos="457200" algn="l"/>
              </a:tabLst>
            </a:pPr>
            <a:r>
              <a:rPr lang="en-US" sz="800">
                <a:solidFill>
                  <a:schemeClr val="bg1"/>
                </a:solidFill>
                <a:latin typeface="Lato" panose="020F0502020204030203" pitchFamily="34" charset="0"/>
                <a:ea typeface="Lato" panose="020F0502020204030203" pitchFamily="34" charset="0"/>
                <a:cs typeface="Lato" panose="020F0502020204030203" pitchFamily="34" charset="0"/>
              </a:rPr>
              <a:t> </a:t>
            </a:r>
          </a:p>
        </p:txBody>
      </p:sp>
    </p:spTree>
    <p:extLst>
      <p:ext uri="{BB962C8B-B14F-4D97-AF65-F5344CB8AC3E}">
        <p14:creationId xmlns:p14="http://schemas.microsoft.com/office/powerpoint/2010/main" val="5548983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3"/>
        <p:cNvGrpSpPr/>
        <p:nvPr/>
      </p:nvGrpSpPr>
      <p:grpSpPr>
        <a:xfrm>
          <a:off x="0" y="0"/>
          <a:ext cx="0" cy="0"/>
          <a:chOff x="0" y="0"/>
          <a:chExt cx="0" cy="0"/>
        </a:xfrm>
      </p:grpSpPr>
      <p:sp>
        <p:nvSpPr>
          <p:cNvPr id="2" name="Google Shape;199;p45">
            <a:extLst>
              <a:ext uri="{FF2B5EF4-FFF2-40B4-BE49-F238E27FC236}">
                <a16:creationId xmlns:a16="http://schemas.microsoft.com/office/drawing/2014/main" id="{B36427B6-BBB6-DA1E-6447-E6880944A955}"/>
              </a:ext>
            </a:extLst>
          </p:cNvPr>
          <p:cNvSpPr txBox="1">
            <a:spLocks/>
          </p:cNvSpPr>
          <p:nvPr/>
        </p:nvSpPr>
        <p:spPr>
          <a:xfrm>
            <a:off x="726674" y="1132025"/>
            <a:ext cx="7845826" cy="36807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1400" b="0" i="0" u="none" strike="noStrike" cap="none">
                <a:solidFill>
                  <a:schemeClr val="lt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algn="l">
              <a:spcAft>
                <a:spcPts val="600"/>
              </a:spcAft>
            </a:pPr>
            <a:r>
              <a:rPr lang="en-US" sz="1800" b="1">
                <a:solidFill>
                  <a:schemeClr val="accent6"/>
                </a:solidFill>
                <a:latin typeface="Lato" panose="020F0502020204030203" pitchFamily="34" charset="0"/>
                <a:ea typeface="Lato" panose="020F0502020204030203" pitchFamily="34" charset="0"/>
                <a:cs typeface="Lato" panose="020F0502020204030203" pitchFamily="34" charset="0"/>
              </a:rPr>
              <a:t>Updated Results Published November 5, 2024</a:t>
            </a:r>
          </a:p>
          <a:p>
            <a:pPr marL="406400" indent="-285750" algn="l">
              <a:spcAft>
                <a:spcPts val="600"/>
              </a:spcAft>
              <a:buClr>
                <a:schemeClr val="accent6"/>
              </a:buClr>
              <a:buFont typeface="Arial" panose="020B0604020202020204" pitchFamily="34" charset="0"/>
              <a:buChar char="•"/>
            </a:pPr>
            <a:r>
              <a:rPr lang="en-US" sz="1800">
                <a:solidFill>
                  <a:schemeClr val="bg1"/>
                </a:solidFill>
                <a:latin typeface="Lato" panose="020F0502020204030203" pitchFamily="34" charset="0"/>
                <a:ea typeface="Lato" panose="020F0502020204030203" pitchFamily="34" charset="0"/>
                <a:cs typeface="Lato" panose="020F0502020204030203" pitchFamily="34" charset="0"/>
              </a:rPr>
              <a:t>Median follow-up at 37.1 months:</a:t>
            </a:r>
          </a:p>
          <a:p>
            <a:pPr marL="863600" lvl="1" indent="-285750" algn="l">
              <a:spcAft>
                <a:spcPts val="600"/>
              </a:spcAft>
              <a:buClr>
                <a:schemeClr val="accent6"/>
              </a:buClr>
              <a:buFont typeface="Courier New" panose="02070309020205020404" pitchFamily="49" charset="0"/>
              <a:buChar char="o"/>
            </a:pPr>
            <a:r>
              <a:rPr lang="en-US" sz="1800">
                <a:solidFill>
                  <a:schemeClr val="bg1"/>
                </a:solidFill>
              </a:rPr>
              <a:t>41% of patients achieved complete response</a:t>
            </a:r>
          </a:p>
          <a:p>
            <a:pPr marL="1147763" lvl="1" indent="-279400" algn="l">
              <a:spcAft>
                <a:spcPts val="600"/>
              </a:spcAft>
              <a:buClr>
                <a:schemeClr val="accent6"/>
              </a:buClr>
              <a:buFont typeface="Wingdings" pitchFamily="2" charset="2"/>
              <a:buChar char="§"/>
            </a:pPr>
            <a:r>
              <a:rPr lang="en-US" sz="1800">
                <a:solidFill>
                  <a:schemeClr val="bg1"/>
                </a:solidFill>
              </a:rPr>
              <a:t>At 36 months, an estimated 63% of complete responders remained alive</a:t>
            </a:r>
          </a:p>
          <a:p>
            <a:pPr marL="863600" lvl="1" indent="-285750" algn="l">
              <a:spcAft>
                <a:spcPts val="600"/>
              </a:spcAft>
              <a:buClr>
                <a:schemeClr val="accent6"/>
              </a:buClr>
              <a:buFont typeface="Courier New" panose="02070309020205020404" pitchFamily="49" charset="0"/>
              <a:buChar char="o"/>
            </a:pPr>
            <a:r>
              <a:rPr lang="en-US" sz="1800">
                <a:solidFill>
                  <a:schemeClr val="bg1"/>
                </a:solidFill>
              </a:rPr>
              <a:t>59% of of patients achieved objective response</a:t>
            </a:r>
          </a:p>
          <a:p>
            <a:pPr marL="863600" lvl="1" indent="-285750" algn="l">
              <a:spcAft>
                <a:spcPts val="600"/>
              </a:spcAft>
              <a:buClr>
                <a:schemeClr val="accent6"/>
              </a:buClr>
              <a:buFont typeface="Courier New" panose="02070309020205020404" pitchFamily="49" charset="0"/>
              <a:buChar char="o"/>
            </a:pPr>
            <a:r>
              <a:rPr lang="en-US" sz="1800">
                <a:solidFill>
                  <a:schemeClr val="bg1"/>
                </a:solidFill>
              </a:rPr>
              <a:t>Median duration of response was 20.8 months (95% CI, 13–32)</a:t>
            </a:r>
          </a:p>
          <a:p>
            <a:pPr marL="863600" lvl="1" indent="-285750" algn="l">
              <a:spcAft>
                <a:spcPts val="600"/>
              </a:spcAft>
              <a:buClr>
                <a:schemeClr val="accent6"/>
              </a:buClr>
              <a:buFont typeface="Courier New" panose="02070309020205020404" pitchFamily="49" charset="0"/>
              <a:buChar char="o"/>
            </a:pPr>
            <a:r>
              <a:rPr lang="en-US" sz="1800">
                <a:solidFill>
                  <a:schemeClr val="bg1"/>
                </a:solidFill>
              </a:rPr>
              <a:t>Median duration of CR 36.1 months (95% CI, 20.2–NE)</a:t>
            </a:r>
          </a:p>
          <a:p>
            <a:pPr marL="863600" lvl="1" indent="-285750" algn="l">
              <a:spcAft>
                <a:spcPts val="600"/>
              </a:spcAft>
              <a:buClr>
                <a:schemeClr val="accent6"/>
              </a:buClr>
              <a:buFont typeface="Courier New" panose="02070309020205020404" pitchFamily="49" charset="0"/>
              <a:buChar char="o"/>
            </a:pPr>
            <a:r>
              <a:rPr lang="en-US" sz="1800">
                <a:solidFill>
                  <a:schemeClr val="bg1"/>
                </a:solidFill>
              </a:rPr>
              <a:t>Median overall survival was 18.5 </a:t>
            </a:r>
            <a:r>
              <a:rPr lang="en-US" sz="1800" err="1">
                <a:solidFill>
                  <a:schemeClr val="bg1"/>
                </a:solidFill>
              </a:rPr>
              <a:t>mo</a:t>
            </a:r>
            <a:r>
              <a:rPr lang="en-US" sz="1800">
                <a:solidFill>
                  <a:schemeClr val="bg1"/>
                </a:solidFill>
              </a:rPr>
              <a:t> (95% CI, 11.7-27.7)</a:t>
            </a:r>
          </a:p>
          <a:p>
            <a:pPr marL="120650" lvl="1" indent="0" algn="l">
              <a:spcAft>
                <a:spcPts val="600"/>
              </a:spcAft>
            </a:pPr>
            <a:r>
              <a:rPr lang="en-US" sz="1800" b="1">
                <a:solidFill>
                  <a:schemeClr val="accent6"/>
                </a:solidFill>
                <a:latin typeface="Lato" panose="020F0502020204030203" pitchFamily="34" charset="0"/>
                <a:ea typeface="Lato" panose="020F0502020204030203" pitchFamily="34" charset="0"/>
                <a:cs typeface="Lato" panose="020F0502020204030203" pitchFamily="34" charset="0"/>
              </a:rPr>
              <a:t>Epcoritamab continued to show deep and durable responses, with more than half of complete responders remaining in remission at 3 years</a:t>
            </a:r>
          </a:p>
          <a:p>
            <a:pPr marL="577850" lvl="1" indent="0" algn="l">
              <a:spcAft>
                <a:spcPts val="600"/>
              </a:spcAft>
              <a:buClr>
                <a:schemeClr val="accent6"/>
              </a:buClr>
            </a:pPr>
            <a:endParaRPr lang="en-US" sz="1800">
              <a:solidFill>
                <a:schemeClr val="bg1"/>
              </a:solidFill>
            </a:endParaRPr>
          </a:p>
        </p:txBody>
      </p:sp>
      <p:sp>
        <p:nvSpPr>
          <p:cNvPr id="3" name="Google Shape;228;p48">
            <a:extLst>
              <a:ext uri="{FF2B5EF4-FFF2-40B4-BE49-F238E27FC236}">
                <a16:creationId xmlns:a16="http://schemas.microsoft.com/office/drawing/2014/main" id="{734A2F02-8CE4-A143-E4FB-7098570D54FA}"/>
              </a:ext>
            </a:extLst>
          </p:cNvPr>
          <p:cNvSpPr txBox="1">
            <a:spLocks noGrp="1"/>
          </p:cNvSpPr>
          <p:nvPr>
            <p:ph type="title"/>
          </p:nvPr>
        </p:nvSpPr>
        <p:spPr>
          <a:xfrm>
            <a:off x="0" y="0"/>
            <a:ext cx="9144000" cy="101772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a:solidFill>
                  <a:schemeClr val="accent6"/>
                </a:solidFill>
              </a:rPr>
              <a:t>Long-term follow-up from </a:t>
            </a:r>
            <a:r>
              <a:rPr lang="en-US">
                <a:solidFill>
                  <a:schemeClr val="bg1"/>
                </a:solidFill>
              </a:rPr>
              <a:t>EPCORE DLBCL</a:t>
            </a:r>
          </a:p>
        </p:txBody>
      </p:sp>
      <p:sp>
        <p:nvSpPr>
          <p:cNvPr id="4" name="TextBox 3">
            <a:extLst>
              <a:ext uri="{FF2B5EF4-FFF2-40B4-BE49-F238E27FC236}">
                <a16:creationId xmlns:a16="http://schemas.microsoft.com/office/drawing/2014/main" id="{96557891-2727-D69D-A4F1-61A91526AD2D}"/>
              </a:ext>
            </a:extLst>
          </p:cNvPr>
          <p:cNvSpPr txBox="1"/>
          <p:nvPr/>
        </p:nvSpPr>
        <p:spPr>
          <a:xfrm>
            <a:off x="4572000" y="4912667"/>
            <a:ext cx="4572000" cy="461665"/>
          </a:xfrm>
          <a:prstGeom prst="rect">
            <a:avLst/>
          </a:prstGeom>
          <a:noFill/>
        </p:spPr>
        <p:txBody>
          <a:bodyPr wrap="square" rtlCol="0">
            <a:spAutoFit/>
          </a:bodyPr>
          <a:lstStyle/>
          <a:p>
            <a:pPr marR="0" lvl="0" algn="r" defTabSz="914400" rtl="0" eaLnBrk="1" fontAlgn="auto" latinLnBrk="0" hangingPunct="1">
              <a:lnSpc>
                <a:spcPct val="100000"/>
              </a:lnSpc>
              <a:spcBef>
                <a:spcPts val="0"/>
              </a:spcBef>
              <a:spcAft>
                <a:spcPts val="0"/>
              </a:spcAft>
              <a:buClr>
                <a:srgbClr val="FFD966"/>
              </a:buClr>
              <a:buSzPct val="100000"/>
              <a:tabLst>
                <a:tab pos="457200" algn="l"/>
              </a:tabLst>
              <a:defRPr/>
            </a:pPr>
            <a:r>
              <a:rPr kumimoji="0" lang="en-US" sz="800" b="0" i="0" u="none" strike="noStrike" kern="0" cap="none" spc="0" normalizeH="0" baseline="0" noProof="0">
                <a:ln>
                  <a:noFill/>
                </a:ln>
                <a:solidFill>
                  <a:srgbClr val="FFFFFF"/>
                </a:solidFill>
                <a:effectLst/>
                <a:uLnTx/>
                <a:uFillTx/>
                <a:latin typeface="Lato"/>
                <a:ea typeface="Lato"/>
                <a:cs typeface="Lato"/>
                <a:sym typeface="Lato"/>
              </a:rPr>
              <a:t>Vose JM, </a:t>
            </a:r>
            <a:r>
              <a:rPr kumimoji="0" lang="en-US" sz="800" b="0" i="0" u="none" strike="noStrike" kern="0" cap="none" spc="0" normalizeH="0" baseline="0" noProof="0" err="1">
                <a:ln>
                  <a:noFill/>
                </a:ln>
                <a:solidFill>
                  <a:srgbClr val="FFFFFF"/>
                </a:solidFill>
                <a:effectLst/>
                <a:uLnTx/>
                <a:uFillTx/>
                <a:latin typeface="Lato"/>
                <a:ea typeface="Lato"/>
                <a:cs typeface="Lato"/>
                <a:sym typeface="Lato"/>
              </a:rPr>
              <a:t>etal</a:t>
            </a:r>
            <a:r>
              <a:rPr kumimoji="0" lang="en-US" sz="800" b="0" i="0" u="none" strike="noStrike" kern="0" cap="none" spc="0" normalizeH="0" baseline="0" noProof="0">
                <a:ln>
                  <a:noFill/>
                </a:ln>
                <a:solidFill>
                  <a:srgbClr val="FFFFFF"/>
                </a:solidFill>
                <a:effectLst/>
                <a:uLnTx/>
                <a:uFillTx/>
                <a:latin typeface="Lato"/>
                <a:ea typeface="Lato"/>
                <a:cs typeface="Lato"/>
                <a:sym typeface="Lato"/>
              </a:rPr>
              <a:t>. </a:t>
            </a:r>
            <a:r>
              <a:rPr kumimoji="0" lang="en-US" sz="800" b="0" i="1" u="none" strike="noStrike" kern="0" cap="none" spc="0" normalizeH="0" baseline="0" noProof="0">
                <a:ln>
                  <a:noFill/>
                </a:ln>
                <a:solidFill>
                  <a:srgbClr val="FFFFFF"/>
                </a:solidFill>
                <a:effectLst/>
                <a:uLnTx/>
                <a:uFillTx/>
                <a:latin typeface="Lato"/>
                <a:ea typeface="Lato"/>
                <a:cs typeface="Lato"/>
                <a:sym typeface="Lato"/>
              </a:rPr>
              <a:t>Blood</a:t>
            </a:r>
            <a:r>
              <a:rPr kumimoji="0" lang="en-US" sz="800" b="0" i="0" u="none" strike="noStrike" kern="0" cap="none" spc="0" normalizeH="0" baseline="0" noProof="0">
                <a:ln>
                  <a:noFill/>
                </a:ln>
                <a:solidFill>
                  <a:srgbClr val="FFFFFF"/>
                </a:solidFill>
                <a:effectLst/>
                <a:uLnTx/>
                <a:uFillTx/>
                <a:latin typeface="Lato"/>
                <a:ea typeface="Lato"/>
                <a:cs typeface="Lato"/>
                <a:sym typeface="Lato"/>
              </a:rPr>
              <a:t> 2024; 144 (Supplement 1): 4480.</a:t>
            </a:r>
          </a:p>
          <a:p>
            <a:pPr marR="0" lvl="0" algn="r" defTabSz="914400" rtl="0" eaLnBrk="1" fontAlgn="auto" latinLnBrk="0" hangingPunct="1">
              <a:lnSpc>
                <a:spcPct val="100000"/>
              </a:lnSpc>
              <a:spcBef>
                <a:spcPts val="0"/>
              </a:spcBef>
              <a:spcAft>
                <a:spcPts val="0"/>
              </a:spcAft>
              <a:buClr>
                <a:srgbClr val="FFD966"/>
              </a:buClr>
              <a:buSzPct val="100000"/>
              <a:tabLst>
                <a:tab pos="457200" algn="l"/>
              </a:tabLst>
              <a:defRPr/>
            </a:pPr>
            <a:endParaRPr kumimoji="0" lang="en-US" sz="800" b="0" i="0" u="none" strike="noStrike" kern="0" cap="none" spc="0" normalizeH="0" baseline="0" noProof="0">
              <a:ln>
                <a:noFill/>
              </a:ln>
              <a:solidFill>
                <a:srgbClr val="FFFFFF"/>
              </a:solidFill>
              <a:effectLst/>
              <a:uLnTx/>
              <a:uFillTx/>
              <a:latin typeface="Lato"/>
              <a:ea typeface="Lato"/>
              <a:cs typeface="Lato"/>
              <a:sym typeface="Lato"/>
            </a:endParaRPr>
          </a:p>
          <a:p>
            <a:pPr lvl="0" algn="r">
              <a:buClr>
                <a:schemeClr val="accent6"/>
              </a:buClr>
              <a:buSzPct val="100000"/>
              <a:tabLst>
                <a:tab pos="457200" algn="l"/>
              </a:tabLst>
            </a:pPr>
            <a:r>
              <a:rPr lang="en-US" sz="800">
                <a:solidFill>
                  <a:schemeClr val="bg1"/>
                </a:solidFill>
                <a:latin typeface="Lato" panose="020F0502020204030203" pitchFamily="34" charset="0"/>
                <a:ea typeface="Lato" panose="020F0502020204030203" pitchFamily="34" charset="0"/>
                <a:cs typeface="Lato" panose="020F0502020204030203" pitchFamily="34" charset="0"/>
              </a:rPr>
              <a:t> </a:t>
            </a:r>
          </a:p>
        </p:txBody>
      </p:sp>
    </p:spTree>
    <p:extLst>
      <p:ext uri="{BB962C8B-B14F-4D97-AF65-F5344CB8AC3E}">
        <p14:creationId xmlns:p14="http://schemas.microsoft.com/office/powerpoint/2010/main" val="20709689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2"/>
        <p:cNvGrpSpPr/>
        <p:nvPr/>
      </p:nvGrpSpPr>
      <p:grpSpPr>
        <a:xfrm>
          <a:off x="0" y="0"/>
          <a:ext cx="0" cy="0"/>
          <a:chOff x="0" y="0"/>
          <a:chExt cx="0" cy="0"/>
        </a:xfrm>
      </p:grpSpPr>
      <p:sp>
        <p:nvSpPr>
          <p:cNvPr id="2" name="Google Shape;228;p48">
            <a:extLst>
              <a:ext uri="{FF2B5EF4-FFF2-40B4-BE49-F238E27FC236}">
                <a16:creationId xmlns:a16="http://schemas.microsoft.com/office/drawing/2014/main" id="{31E2329C-4BB9-7AF0-65E6-1E4240406204}"/>
              </a:ext>
            </a:extLst>
          </p:cNvPr>
          <p:cNvSpPr txBox="1">
            <a:spLocks/>
          </p:cNvSpPr>
          <p:nvPr/>
        </p:nvSpPr>
        <p:spPr>
          <a:xfrm>
            <a:off x="726674" y="0"/>
            <a:ext cx="7690500" cy="887097"/>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4800"/>
            </a:pPr>
            <a:r>
              <a:rPr lang="en-US" sz="6000" b="1">
                <a:solidFill>
                  <a:schemeClr val="accent6"/>
                </a:solidFill>
                <a:latin typeface="Bebas Neue"/>
                <a:sym typeface="Bebas Neue"/>
              </a:rPr>
              <a:t>Epcoritamab </a:t>
            </a:r>
            <a:r>
              <a:rPr lang="en-US" sz="6000" b="1">
                <a:solidFill>
                  <a:schemeClr val="bg1"/>
                </a:solidFill>
                <a:latin typeface="Bebas Neue"/>
                <a:sym typeface="Bebas Neue"/>
              </a:rPr>
              <a:t>(</a:t>
            </a:r>
            <a:r>
              <a:rPr lang="en-US" sz="6000" b="1" err="1">
                <a:solidFill>
                  <a:schemeClr val="bg1"/>
                </a:solidFill>
                <a:latin typeface="Bebas Neue"/>
                <a:sym typeface="Bebas Neue"/>
              </a:rPr>
              <a:t>Epkinly</a:t>
            </a:r>
            <a:r>
              <a:rPr lang="en-US" sz="6000" b="1">
                <a:solidFill>
                  <a:schemeClr val="bg1"/>
                </a:solidFill>
                <a:latin typeface="Bebas Neue"/>
                <a:sym typeface="Bebas Neue"/>
              </a:rPr>
              <a:t>)</a:t>
            </a:r>
          </a:p>
        </p:txBody>
      </p:sp>
      <p:sp>
        <p:nvSpPr>
          <p:cNvPr id="3" name="Google Shape;199;p45">
            <a:extLst>
              <a:ext uri="{FF2B5EF4-FFF2-40B4-BE49-F238E27FC236}">
                <a16:creationId xmlns:a16="http://schemas.microsoft.com/office/drawing/2014/main" id="{B643974C-18C8-4A60-C1C6-B72F38739DAB}"/>
              </a:ext>
            </a:extLst>
          </p:cNvPr>
          <p:cNvSpPr txBox="1">
            <a:spLocks/>
          </p:cNvSpPr>
          <p:nvPr/>
        </p:nvSpPr>
        <p:spPr>
          <a:xfrm>
            <a:off x="403335" y="887097"/>
            <a:ext cx="8337177" cy="38024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1400" b="0" i="0" u="none" strike="noStrike" cap="none">
                <a:solidFill>
                  <a:schemeClr val="lt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algn="l">
              <a:spcAft>
                <a:spcPts val="600"/>
              </a:spcAft>
            </a:pPr>
            <a:r>
              <a:rPr lang="en-US" sz="1600" b="1" dirty="0">
                <a:solidFill>
                  <a:schemeClr val="accent6"/>
                </a:solidFill>
              </a:rPr>
              <a:t>FDA approval: </a:t>
            </a:r>
            <a:r>
              <a:rPr lang="en-US" sz="1600" dirty="0">
                <a:solidFill>
                  <a:schemeClr val="bg1"/>
                </a:solidFill>
              </a:rPr>
              <a:t>May 19, 2023</a:t>
            </a:r>
          </a:p>
          <a:p>
            <a:pPr algn="l">
              <a:spcAft>
                <a:spcPts val="600"/>
              </a:spcAft>
            </a:pPr>
            <a:r>
              <a:rPr lang="en-US" sz="1600" b="1" dirty="0">
                <a:solidFill>
                  <a:schemeClr val="accent6"/>
                </a:solidFill>
              </a:rPr>
              <a:t>Dosing:</a:t>
            </a:r>
          </a:p>
          <a:p>
            <a:pPr algn="l">
              <a:spcAft>
                <a:spcPts val="600"/>
              </a:spcAft>
            </a:pPr>
            <a:endParaRPr kumimoji="0" lang="en-US" sz="1600" b="0" i="0" u="none" strike="noStrike" kern="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sym typeface="Arial"/>
            </a:endParaRPr>
          </a:p>
          <a:p>
            <a:pPr marL="457200" lvl="1" algn="l">
              <a:spcAft>
                <a:spcPts val="600"/>
              </a:spcAft>
              <a:defRPr/>
            </a:pPr>
            <a:endParaRPr lang="en-US" sz="1600" b="1" dirty="0">
              <a:solidFill>
                <a:schemeClr val="accent6"/>
              </a:solidFill>
            </a:endParaRPr>
          </a:p>
          <a:p>
            <a:pPr marL="457200" lvl="1" algn="l">
              <a:spcAft>
                <a:spcPts val="600"/>
              </a:spcAft>
              <a:defRPr/>
            </a:pPr>
            <a:endParaRPr lang="en-US" sz="1600" b="1" dirty="0">
              <a:solidFill>
                <a:schemeClr val="accent6"/>
              </a:solidFill>
            </a:endParaRPr>
          </a:p>
          <a:p>
            <a:pPr marL="457200" lvl="1" algn="l">
              <a:spcAft>
                <a:spcPts val="600"/>
              </a:spcAft>
              <a:defRPr/>
            </a:pPr>
            <a:endParaRPr lang="en-US" sz="1600" b="1" dirty="0">
              <a:solidFill>
                <a:schemeClr val="accent6"/>
              </a:solidFill>
            </a:endParaRPr>
          </a:p>
          <a:p>
            <a:pPr marL="457200" lvl="1" algn="l">
              <a:spcAft>
                <a:spcPts val="600"/>
              </a:spcAft>
              <a:defRPr/>
            </a:pPr>
            <a:endParaRPr lang="en-US" sz="1600" b="1" dirty="0">
              <a:solidFill>
                <a:schemeClr val="accent6"/>
              </a:solidFill>
            </a:endParaRPr>
          </a:p>
          <a:p>
            <a:pPr marL="457200" lvl="1" algn="l">
              <a:spcAft>
                <a:spcPts val="600"/>
              </a:spcAft>
              <a:defRPr/>
            </a:pPr>
            <a:endParaRPr lang="en-US" sz="1600" b="1" dirty="0">
              <a:solidFill>
                <a:schemeClr val="accent6"/>
              </a:solidFill>
            </a:endParaRPr>
          </a:p>
          <a:p>
            <a:pPr marL="457200" lvl="1" algn="l">
              <a:spcAft>
                <a:spcPts val="600"/>
              </a:spcAft>
              <a:defRPr/>
            </a:pPr>
            <a:endParaRPr lang="en-US" sz="1600" b="1" dirty="0">
              <a:solidFill>
                <a:schemeClr val="accent6"/>
              </a:solidFill>
            </a:endParaRPr>
          </a:p>
          <a:p>
            <a:pPr marL="120650" indent="0" algn="l">
              <a:spcAft>
                <a:spcPts val="600"/>
              </a:spcAft>
              <a:buClr>
                <a:srgbClr val="FFD966"/>
              </a:buClr>
              <a:buSzTx/>
              <a:defRPr/>
            </a:pPr>
            <a:r>
              <a:rPr lang="en-US" sz="1600" b="1" dirty="0" err="1">
                <a:solidFill>
                  <a:schemeClr val="accent6"/>
                </a:solidFill>
              </a:rPr>
              <a:t>Premedications</a:t>
            </a:r>
            <a:r>
              <a:rPr lang="en-US" sz="1600" b="1" dirty="0">
                <a:solidFill>
                  <a:schemeClr val="accent6"/>
                </a:solidFill>
              </a:rPr>
              <a:t>:</a:t>
            </a:r>
            <a:r>
              <a:rPr lang="en-US" sz="1600" dirty="0">
                <a:solidFill>
                  <a:schemeClr val="accent6"/>
                </a:solidFill>
              </a:rPr>
              <a:t> </a:t>
            </a:r>
            <a:r>
              <a:rPr lang="en-US" dirty="0">
                <a:solidFill>
                  <a:srgbClr val="FFFFFF"/>
                </a:solidFill>
                <a:latin typeface="Lato" panose="020F0502020204030203" pitchFamily="34" charset="0"/>
                <a:ea typeface="Lato" panose="020F0502020204030203" pitchFamily="34" charset="0"/>
                <a:cs typeface="Lato" panose="020F0502020204030203" pitchFamily="34" charset="0"/>
                <a:sym typeface="Arial"/>
              </a:rPr>
              <a:t>30-120 min prior to treatment with glofitamab</a:t>
            </a:r>
            <a:endParaRPr lang="en-US" b="1" dirty="0">
              <a:solidFill>
                <a:schemeClr val="accent6"/>
              </a:solidFill>
              <a:sym typeface="Arial"/>
            </a:endParaRPr>
          </a:p>
          <a:p>
            <a:pPr marL="406400" lvl="1" indent="-285750" algn="l">
              <a:spcAft>
                <a:spcPts val="600"/>
              </a:spcAft>
              <a:buClr>
                <a:srgbClr val="FFD966"/>
              </a:buClr>
              <a:buSzTx/>
              <a:buFont typeface="Arial" panose="020B0604020202020204" pitchFamily="34" charset="0"/>
              <a:buChar char="•"/>
              <a:defRPr/>
            </a:pPr>
            <a:r>
              <a:rPr lang="en-US" dirty="0">
                <a:solidFill>
                  <a:srgbClr val="FFFFFF"/>
                </a:solidFill>
                <a:latin typeface="Lato" panose="020F0502020204030203" pitchFamily="34" charset="0"/>
                <a:ea typeface="Lato" panose="020F0502020204030203" pitchFamily="34" charset="0"/>
                <a:cs typeface="Lato" panose="020F0502020204030203" pitchFamily="34" charset="0"/>
                <a:sym typeface="Arial"/>
              </a:rPr>
              <a:t>Cycle 1: Dexamethasone 15 mg; diphenhydramine 50 mg; acetaminophen 650-1,000 mg</a:t>
            </a:r>
          </a:p>
          <a:p>
            <a:pPr marL="406400" lvl="1" indent="-285750" algn="l">
              <a:spcAft>
                <a:spcPts val="600"/>
              </a:spcAft>
              <a:buClr>
                <a:srgbClr val="FFD966"/>
              </a:buClr>
              <a:buSzTx/>
              <a:buFont typeface="Arial" panose="020B0604020202020204" pitchFamily="34" charset="0"/>
              <a:buChar char="•"/>
              <a:defRPr/>
            </a:pPr>
            <a:r>
              <a:rPr lang="en-US" dirty="0">
                <a:solidFill>
                  <a:srgbClr val="FFFFFF"/>
                </a:solidFill>
                <a:latin typeface="Lato" panose="020F0502020204030203" pitchFamily="34" charset="0"/>
                <a:ea typeface="Lato" panose="020F0502020204030203" pitchFamily="34" charset="0"/>
                <a:cs typeface="Lato" panose="020F0502020204030203" pitchFamily="34" charset="0"/>
                <a:sym typeface="Arial"/>
              </a:rPr>
              <a:t>Cycle 2+ if CRS grade 2 or 3 with previous dose: Dexamethasone 15 mg</a:t>
            </a:r>
            <a:endParaRPr lang="en-US" sz="1600" dirty="0">
              <a:solidFill>
                <a:schemeClr val="bg1"/>
              </a:solidFill>
            </a:endParaRPr>
          </a:p>
        </p:txBody>
      </p:sp>
      <p:sp>
        <p:nvSpPr>
          <p:cNvPr id="4" name="TextBox 3">
            <a:extLst>
              <a:ext uri="{FF2B5EF4-FFF2-40B4-BE49-F238E27FC236}">
                <a16:creationId xmlns:a16="http://schemas.microsoft.com/office/drawing/2014/main" id="{A7DAC5CC-369D-E890-C749-C0960CF06BEC}"/>
              </a:ext>
            </a:extLst>
          </p:cNvPr>
          <p:cNvSpPr txBox="1"/>
          <p:nvPr/>
        </p:nvSpPr>
        <p:spPr>
          <a:xfrm>
            <a:off x="6374674" y="4912667"/>
            <a:ext cx="2769325" cy="215444"/>
          </a:xfrm>
          <a:prstGeom prst="rect">
            <a:avLst/>
          </a:prstGeom>
          <a:noFill/>
        </p:spPr>
        <p:txBody>
          <a:bodyPr wrap="square" rtlCol="0">
            <a:spAutoFit/>
          </a:bodyPr>
          <a:lstStyle/>
          <a:p>
            <a:pPr algn="r"/>
            <a:r>
              <a:rPr lang="en-US" sz="800">
                <a:solidFill>
                  <a:schemeClr val="bg1"/>
                </a:solidFill>
                <a:latin typeface="Lato" panose="020F0502020204030203" pitchFamily="34" charset="0"/>
                <a:ea typeface="Lato" panose="020F0502020204030203" pitchFamily="34" charset="0"/>
                <a:cs typeface="Lato" panose="020F0502020204030203" pitchFamily="34" charset="0"/>
              </a:rPr>
              <a:t>UpToDate </a:t>
            </a:r>
            <a:r>
              <a:rPr lang="en-US" sz="800" err="1">
                <a:solidFill>
                  <a:schemeClr val="bg1"/>
                </a:solidFill>
                <a:latin typeface="Lato" panose="020F0502020204030203" pitchFamily="34" charset="0"/>
                <a:ea typeface="Lato" panose="020F0502020204030203" pitchFamily="34" charset="0"/>
                <a:cs typeface="Lato" panose="020F0502020204030203" pitchFamily="34" charset="0"/>
              </a:rPr>
              <a:t>Lexidrug</a:t>
            </a:r>
            <a:endParaRPr lang="en-US" sz="800">
              <a:solidFill>
                <a:schemeClr val="bg1"/>
              </a:solidFill>
              <a:latin typeface="Lato" panose="020F0502020204030203" pitchFamily="34" charset="0"/>
              <a:ea typeface="Lato" panose="020F0502020204030203" pitchFamily="34" charset="0"/>
              <a:cs typeface="Lato" panose="020F0502020204030203" pitchFamily="34" charset="0"/>
            </a:endParaRPr>
          </a:p>
        </p:txBody>
      </p:sp>
      <p:graphicFrame>
        <p:nvGraphicFramePr>
          <p:cNvPr id="5" name="Table 4">
            <a:extLst>
              <a:ext uri="{FF2B5EF4-FFF2-40B4-BE49-F238E27FC236}">
                <a16:creationId xmlns:a16="http://schemas.microsoft.com/office/drawing/2014/main" id="{1B3B5275-080A-3824-CF32-7E7BB7CC6C1B}"/>
              </a:ext>
            </a:extLst>
          </p:cNvPr>
          <p:cNvGraphicFramePr>
            <a:graphicFrameLocks noGrp="1"/>
          </p:cNvGraphicFramePr>
          <p:nvPr>
            <p:extLst>
              <p:ext uri="{D42A27DB-BD31-4B8C-83A1-F6EECF244321}">
                <p14:modId xmlns:p14="http://schemas.microsoft.com/office/powerpoint/2010/main" val="923994995"/>
              </p:ext>
            </p:extLst>
          </p:nvPr>
        </p:nvGraphicFramePr>
        <p:xfrm>
          <a:off x="646057" y="1588710"/>
          <a:ext cx="7975599" cy="2194560"/>
        </p:xfrm>
        <a:graphic>
          <a:graphicData uri="http://schemas.openxmlformats.org/drawingml/2006/table">
            <a:tbl>
              <a:tblPr firstRow="1" bandRow="1">
                <a:tableStyleId>{21E4AEA4-8DFA-4A89-87EB-49C32662AFE0}</a:tableStyleId>
              </a:tblPr>
              <a:tblGrid>
                <a:gridCol w="2658533">
                  <a:extLst>
                    <a:ext uri="{9D8B030D-6E8A-4147-A177-3AD203B41FA5}">
                      <a16:colId xmlns:a16="http://schemas.microsoft.com/office/drawing/2014/main" val="2311838428"/>
                    </a:ext>
                  </a:extLst>
                </a:gridCol>
                <a:gridCol w="2658533">
                  <a:extLst>
                    <a:ext uri="{9D8B030D-6E8A-4147-A177-3AD203B41FA5}">
                      <a16:colId xmlns:a16="http://schemas.microsoft.com/office/drawing/2014/main" val="3177313363"/>
                    </a:ext>
                  </a:extLst>
                </a:gridCol>
                <a:gridCol w="2658533">
                  <a:extLst>
                    <a:ext uri="{9D8B030D-6E8A-4147-A177-3AD203B41FA5}">
                      <a16:colId xmlns:a16="http://schemas.microsoft.com/office/drawing/2014/main" val="1873935215"/>
                    </a:ext>
                  </a:extLst>
                </a:gridCol>
              </a:tblGrid>
              <a:tr h="0">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Cycle</a:t>
                      </a:r>
                    </a:p>
                  </a:txBody>
                  <a:tcPr>
                    <a:lnL w="28575" cap="flat" cmpd="sng" algn="ctr">
                      <a:solidFill>
                        <a:schemeClr val="accent6"/>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2"/>
                    </a:solidFill>
                  </a:tcPr>
                </a:tc>
                <a:tc>
                  <a:txBody>
                    <a:bodyPr/>
                    <a:lstStyle/>
                    <a:p>
                      <a:pPr algn="ctr"/>
                      <a:r>
                        <a:rPr lang="en-US" sz="1200">
                          <a:solidFill>
                            <a:schemeClr val="bg1"/>
                          </a:solidFill>
                          <a:latin typeface="Lato" panose="020F0502020204030203" pitchFamily="34" charset="0"/>
                          <a:ea typeface="Lato" panose="020F0502020204030203" pitchFamily="34" charset="0"/>
                          <a:cs typeface="Lato" panose="020F0502020204030203" pitchFamily="34" charset="0"/>
                        </a:rPr>
                        <a:t>Day</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2"/>
                    </a:solidFill>
                  </a:tcPr>
                </a:tc>
                <a:tc>
                  <a:txBody>
                    <a:bodyPr/>
                    <a:lstStyle/>
                    <a:p>
                      <a:pPr algn="ctr"/>
                      <a:r>
                        <a:rPr lang="en-US" sz="1200" dirty="0" err="1">
                          <a:solidFill>
                            <a:schemeClr val="bg1"/>
                          </a:solidFill>
                          <a:latin typeface="Lato" panose="020F0502020204030203" pitchFamily="34" charset="0"/>
                          <a:ea typeface="Lato" panose="020F0502020204030203" pitchFamily="34" charset="0"/>
                          <a:cs typeface="Lato" panose="020F0502020204030203" pitchFamily="34" charset="0"/>
                        </a:rPr>
                        <a:t>Epcoritamab</a:t>
                      </a: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 Dose</a:t>
                      </a:r>
                    </a:p>
                  </a:txBody>
                  <a:tcPr>
                    <a:lnL w="12700" cap="flat" cmpd="sng" algn="ctr">
                      <a:solidFill>
                        <a:schemeClr val="accent1"/>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2"/>
                    </a:solidFill>
                  </a:tcPr>
                </a:tc>
                <a:extLst>
                  <a:ext uri="{0D108BD9-81ED-4DB2-BD59-A6C34878D82A}">
                    <a16:rowId xmlns:a16="http://schemas.microsoft.com/office/drawing/2014/main" val="449129683"/>
                  </a:ext>
                </a:extLst>
              </a:tr>
              <a:tr h="0">
                <a:tc rowSpan="4">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US" sz="1200" b="0" u="none" strike="noStrike" cap="none" dirty="0">
                          <a:solidFill>
                            <a:schemeClr val="dk1"/>
                          </a:solidFill>
                          <a:effectLst/>
                          <a:latin typeface="Lato" panose="020F0502020204030203" pitchFamily="34" charset="0"/>
                          <a:ea typeface="Lato" panose="020F0502020204030203" pitchFamily="34" charset="0"/>
                          <a:cs typeface="Lato" panose="020F0502020204030203" pitchFamily="34" charset="0"/>
                          <a:sym typeface="Arial"/>
                        </a:rPr>
                        <a:t>Cycle 1</a:t>
                      </a:r>
                    </a:p>
                  </a:txBody>
                  <a:tcPr anchor="ctr">
                    <a:lnL w="28575" cap="flat" cmpd="sng" algn="ctr">
                      <a:solidFill>
                        <a:schemeClr val="accent6"/>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buNone/>
                      </a:pPr>
                      <a:r>
                        <a:rPr lang="en-US" sz="1200" dirty="0">
                          <a:effectLst/>
                          <a:latin typeface="Lato" panose="020F0502020204030203" pitchFamily="34" charset="0"/>
                          <a:ea typeface="Lato" panose="020F0502020204030203" pitchFamily="34" charset="0"/>
                          <a:cs typeface="Lato" panose="020F0502020204030203" pitchFamily="34" charset="0"/>
                        </a:rPr>
                        <a:t>Day 1</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buNone/>
                      </a:pPr>
                      <a:r>
                        <a:rPr lang="en-US" sz="1200" dirty="0">
                          <a:effectLst/>
                          <a:latin typeface="Lato" panose="020F0502020204030203" pitchFamily="34" charset="0"/>
                          <a:ea typeface="Lato" panose="020F0502020204030203" pitchFamily="34" charset="0"/>
                          <a:cs typeface="Lato" panose="020F0502020204030203" pitchFamily="34" charset="0"/>
                        </a:rPr>
                        <a:t>0.16 mg SC</a:t>
                      </a:r>
                    </a:p>
                  </a:txBody>
                  <a:tcPr anchor="ctr">
                    <a:lnL w="12700" cap="flat" cmpd="sng" algn="ctr">
                      <a:solidFill>
                        <a:schemeClr val="accent1"/>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80807765"/>
                  </a:ext>
                </a:extLst>
              </a:tr>
              <a:tr h="0">
                <a:tc vMerge="1">
                  <a:txBody>
                    <a:bodyPr/>
                    <a:lstStyle/>
                    <a:p>
                      <a:pPr marL="285750" marR="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lang="en-US" sz="1600" b="0" u="none" strike="noStrike" cap="none">
                        <a:solidFill>
                          <a:schemeClr val="dk1"/>
                        </a:solidFill>
                        <a:effectLst/>
                        <a:latin typeface="Lato" panose="020F0502020204030203" pitchFamily="34" charset="0"/>
                        <a:ea typeface="Lato" panose="020F0502020204030203" pitchFamily="34" charset="0"/>
                        <a:cs typeface="Lato" panose="020F0502020204030203" pitchFamily="34" charset="0"/>
                        <a:sym typeface="Arial"/>
                      </a:endParaRPr>
                    </a:p>
                  </a:txBody>
                  <a:tcPr>
                    <a:lnL w="28575" cap="flat" cmpd="sng" algn="ctr">
                      <a:solidFill>
                        <a:schemeClr val="accent6"/>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buNone/>
                      </a:pPr>
                      <a:r>
                        <a:rPr lang="en-US" sz="1200" dirty="0">
                          <a:effectLst/>
                          <a:latin typeface="Lato" panose="020F0502020204030203" pitchFamily="34" charset="0"/>
                          <a:ea typeface="Lato" panose="020F0502020204030203" pitchFamily="34" charset="0"/>
                          <a:cs typeface="Lato" panose="020F0502020204030203" pitchFamily="34" charset="0"/>
                        </a:rPr>
                        <a:t>Day 8</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buNone/>
                      </a:pPr>
                      <a:r>
                        <a:rPr lang="en-US" sz="1200" dirty="0">
                          <a:effectLst/>
                          <a:latin typeface="Lato" panose="020F0502020204030203" pitchFamily="34" charset="0"/>
                          <a:ea typeface="Lato" panose="020F0502020204030203" pitchFamily="34" charset="0"/>
                          <a:cs typeface="Lato" panose="020F0502020204030203" pitchFamily="34" charset="0"/>
                        </a:rPr>
                        <a:t>0.8 mg SC</a:t>
                      </a:r>
                    </a:p>
                  </a:txBody>
                  <a:tcPr anchor="ctr">
                    <a:lnL w="12700" cap="flat" cmpd="sng" algn="ctr">
                      <a:solidFill>
                        <a:schemeClr val="accent1"/>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69861982"/>
                  </a:ext>
                </a:extLst>
              </a:tr>
              <a:tr h="0">
                <a:tc vMerge="1">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endParaRPr lang="en-US" sz="1400" b="0" u="none" strike="noStrike" cap="none" dirty="0">
                        <a:solidFill>
                          <a:schemeClr val="dk1"/>
                        </a:solidFill>
                        <a:effectLst/>
                        <a:latin typeface="Lato" panose="020F0502020204030203" pitchFamily="34" charset="0"/>
                        <a:ea typeface="Lato" panose="020F0502020204030203" pitchFamily="34" charset="0"/>
                        <a:cs typeface="Lato" panose="020F0502020204030203" pitchFamily="34" charset="0"/>
                        <a:sym typeface="Arial"/>
                      </a:endParaRPr>
                    </a:p>
                  </a:txBody>
                  <a:tcPr anchor="ctr">
                    <a:lnL w="28575" cap="flat" cmpd="sng" algn="ctr">
                      <a:solidFill>
                        <a:schemeClr val="accent6"/>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buNone/>
                      </a:pPr>
                      <a:r>
                        <a:rPr lang="en-US" sz="1200" dirty="0">
                          <a:effectLst/>
                          <a:latin typeface="Lato" panose="020F0502020204030203" pitchFamily="34" charset="0"/>
                          <a:ea typeface="Lato" panose="020F0502020204030203" pitchFamily="34" charset="0"/>
                          <a:cs typeface="Lato" panose="020F0502020204030203" pitchFamily="34" charset="0"/>
                        </a:rPr>
                        <a:t>Day 15</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buNone/>
                      </a:pPr>
                      <a:r>
                        <a:rPr lang="en-US" sz="1200" dirty="0">
                          <a:effectLst/>
                          <a:latin typeface="Lato" panose="020F0502020204030203" pitchFamily="34" charset="0"/>
                          <a:ea typeface="Lato" panose="020F0502020204030203" pitchFamily="34" charset="0"/>
                          <a:cs typeface="Lato" panose="020F0502020204030203" pitchFamily="34" charset="0"/>
                        </a:rPr>
                        <a:t>3 mg SC</a:t>
                      </a:r>
                    </a:p>
                  </a:txBody>
                  <a:tcPr anchor="ctr">
                    <a:lnL w="12700" cap="flat" cmpd="sng" algn="ctr">
                      <a:solidFill>
                        <a:schemeClr val="accent1"/>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23014335"/>
                  </a:ext>
                </a:extLst>
              </a:tr>
              <a:tr h="0">
                <a:tc vMerge="1">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endParaRPr lang="en-US" sz="1400" b="0" u="none" strike="noStrike" cap="none" dirty="0">
                        <a:solidFill>
                          <a:schemeClr val="dk1"/>
                        </a:solidFill>
                        <a:effectLst/>
                        <a:latin typeface="Lato" panose="020F0502020204030203" pitchFamily="34" charset="0"/>
                        <a:ea typeface="Lato" panose="020F0502020204030203" pitchFamily="34" charset="0"/>
                        <a:cs typeface="Lato" panose="020F0502020204030203" pitchFamily="34" charset="0"/>
                        <a:sym typeface="Arial"/>
                      </a:endParaRPr>
                    </a:p>
                  </a:txBody>
                  <a:tcPr anchor="ctr">
                    <a:lnL w="28575" cap="flat" cmpd="sng" algn="ctr">
                      <a:solidFill>
                        <a:schemeClr val="accent6"/>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buNone/>
                      </a:pPr>
                      <a:r>
                        <a:rPr lang="en-US" sz="1200" dirty="0">
                          <a:effectLst/>
                          <a:latin typeface="Lato" panose="020F0502020204030203" pitchFamily="34" charset="0"/>
                          <a:ea typeface="Lato" panose="020F0502020204030203" pitchFamily="34" charset="0"/>
                          <a:cs typeface="Lato" panose="020F0502020204030203" pitchFamily="34" charset="0"/>
                        </a:rPr>
                        <a:t>Day 22</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buNone/>
                      </a:pPr>
                      <a:r>
                        <a:rPr lang="en-US" sz="1200" dirty="0">
                          <a:effectLst/>
                          <a:latin typeface="Lato" panose="020F0502020204030203" pitchFamily="34" charset="0"/>
                          <a:ea typeface="Lato" panose="020F0502020204030203" pitchFamily="34" charset="0"/>
                          <a:cs typeface="Lato" panose="020F0502020204030203" pitchFamily="34" charset="0"/>
                        </a:rPr>
                        <a:t>48 mg SC</a:t>
                      </a:r>
                    </a:p>
                  </a:txBody>
                  <a:tcPr anchor="ctr">
                    <a:lnL w="12700" cap="flat" cmpd="sng" algn="ctr">
                      <a:solidFill>
                        <a:schemeClr val="accent1"/>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8062879"/>
                  </a:ext>
                </a:extLst>
              </a:tr>
              <a:tr h="0">
                <a:tc>
                  <a:txBody>
                    <a:bodyPr/>
                    <a:lstStyle/>
                    <a:p>
                      <a:pPr algn="l">
                        <a:buNone/>
                      </a:pPr>
                      <a:r>
                        <a:rPr lang="en-US" sz="1200" dirty="0">
                          <a:effectLst/>
                          <a:latin typeface="Lato" panose="020F0502020204030203" pitchFamily="34" charset="0"/>
                          <a:ea typeface="Lato" panose="020F0502020204030203" pitchFamily="34" charset="0"/>
                          <a:cs typeface="Lato" panose="020F0502020204030203" pitchFamily="34" charset="0"/>
                        </a:rPr>
                        <a:t>Cycle 2 and 3</a:t>
                      </a:r>
                    </a:p>
                  </a:txBody>
                  <a:tcPr anchor="ctr">
                    <a:lnL w="28575" cap="flat" cmpd="sng" algn="ctr">
                      <a:solidFill>
                        <a:schemeClr val="accent6"/>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buNone/>
                      </a:pPr>
                      <a:r>
                        <a:rPr lang="en-US" sz="1200" dirty="0">
                          <a:effectLst/>
                          <a:latin typeface="Lato" panose="020F0502020204030203" pitchFamily="34" charset="0"/>
                          <a:ea typeface="Lato" panose="020F0502020204030203" pitchFamily="34" charset="0"/>
                          <a:cs typeface="Lato" panose="020F0502020204030203" pitchFamily="34" charset="0"/>
                        </a:rPr>
                        <a:t>Day 1, 8, 15, 22</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buNone/>
                      </a:pPr>
                      <a:r>
                        <a:rPr lang="en-US" sz="1200" dirty="0">
                          <a:effectLst/>
                          <a:latin typeface="Lato" panose="020F0502020204030203" pitchFamily="34" charset="0"/>
                          <a:ea typeface="Lato" panose="020F0502020204030203" pitchFamily="34" charset="0"/>
                          <a:cs typeface="Lato" panose="020F0502020204030203" pitchFamily="34" charset="0"/>
                        </a:rPr>
                        <a:t>48 mg SC</a:t>
                      </a:r>
                    </a:p>
                  </a:txBody>
                  <a:tcPr anchor="ctr">
                    <a:lnL w="12700" cap="flat" cmpd="sng" algn="ctr">
                      <a:solidFill>
                        <a:schemeClr val="accent1"/>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36850844"/>
                  </a:ext>
                </a:extLst>
              </a:tr>
              <a:tr h="0">
                <a:tc>
                  <a:txBody>
                    <a:bodyPr/>
                    <a:lstStyle/>
                    <a:p>
                      <a:pPr algn="l">
                        <a:buNone/>
                      </a:pPr>
                      <a:r>
                        <a:rPr lang="en-US" sz="1200" dirty="0">
                          <a:effectLst/>
                          <a:latin typeface="Lato" panose="020F0502020204030203" pitchFamily="34" charset="0"/>
                          <a:ea typeface="Lato" panose="020F0502020204030203" pitchFamily="34" charset="0"/>
                          <a:cs typeface="Lato" panose="020F0502020204030203" pitchFamily="34" charset="0"/>
                        </a:rPr>
                        <a:t>Cycles 4 to 9</a:t>
                      </a:r>
                    </a:p>
                  </a:txBody>
                  <a:tcPr anchor="ctr">
                    <a:lnL w="28575" cap="flat" cmpd="sng" algn="ctr">
                      <a:solidFill>
                        <a:schemeClr val="accent6"/>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buNone/>
                      </a:pPr>
                      <a:r>
                        <a:rPr lang="en-US" sz="1200" dirty="0">
                          <a:effectLst/>
                          <a:latin typeface="Lato" panose="020F0502020204030203" pitchFamily="34" charset="0"/>
                          <a:ea typeface="Lato" panose="020F0502020204030203" pitchFamily="34" charset="0"/>
                          <a:cs typeface="Lato" panose="020F0502020204030203" pitchFamily="34" charset="0"/>
                        </a:rPr>
                        <a:t>Day 1 and 15</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buNone/>
                      </a:pPr>
                      <a:r>
                        <a:rPr lang="en-US" sz="1200" dirty="0">
                          <a:effectLst/>
                          <a:latin typeface="Lato" panose="020F0502020204030203" pitchFamily="34" charset="0"/>
                          <a:ea typeface="Lato" panose="020F0502020204030203" pitchFamily="34" charset="0"/>
                          <a:cs typeface="Lato" panose="020F0502020204030203" pitchFamily="34" charset="0"/>
                        </a:rPr>
                        <a:t>48 mg SC</a:t>
                      </a:r>
                    </a:p>
                  </a:txBody>
                  <a:tcPr anchor="ctr">
                    <a:lnL w="12700" cap="flat" cmpd="sng" algn="ctr">
                      <a:solidFill>
                        <a:schemeClr val="accent1"/>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33153722"/>
                  </a:ext>
                </a:extLst>
              </a:tr>
              <a:tr h="0">
                <a:tc>
                  <a:txBody>
                    <a:bodyPr/>
                    <a:lstStyle/>
                    <a:p>
                      <a:pPr algn="l">
                        <a:buNone/>
                      </a:pPr>
                      <a:r>
                        <a:rPr lang="en-US" sz="1200" dirty="0">
                          <a:effectLst/>
                          <a:latin typeface="Lato" panose="020F0502020204030203" pitchFamily="34" charset="0"/>
                          <a:ea typeface="Lato" panose="020F0502020204030203" pitchFamily="34" charset="0"/>
                          <a:cs typeface="Lato" panose="020F0502020204030203" pitchFamily="34" charset="0"/>
                        </a:rPr>
                        <a:t>Cycle 10+</a:t>
                      </a:r>
                    </a:p>
                  </a:txBody>
                  <a:tcPr anchor="ctr">
                    <a:lnL w="28575" cap="flat" cmpd="sng" algn="ctr">
                      <a:solidFill>
                        <a:schemeClr val="accent6"/>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285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buNone/>
                      </a:pPr>
                      <a:r>
                        <a:rPr lang="en-US" sz="1200" dirty="0">
                          <a:effectLst/>
                          <a:latin typeface="Lato" panose="020F0502020204030203" pitchFamily="34" charset="0"/>
                          <a:ea typeface="Lato" panose="020F0502020204030203" pitchFamily="34" charset="0"/>
                          <a:cs typeface="Lato" panose="020F0502020204030203" pitchFamily="34" charset="0"/>
                        </a:rPr>
                        <a:t>Day 1</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285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effectLst/>
                          <a:latin typeface="Lato" panose="020F0502020204030203" pitchFamily="34" charset="0"/>
                          <a:ea typeface="Lato" panose="020F0502020204030203" pitchFamily="34" charset="0"/>
                          <a:cs typeface="Lato" panose="020F0502020204030203" pitchFamily="34" charset="0"/>
                        </a:rPr>
                        <a:t>48 mg SC</a:t>
                      </a:r>
                    </a:p>
                  </a:txBody>
                  <a:tcPr anchor="ctr">
                    <a:lnL w="12700" cap="flat" cmpd="sng" algn="ctr">
                      <a:solidFill>
                        <a:schemeClr val="accent1"/>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285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23302440"/>
                  </a:ext>
                </a:extLst>
              </a:tr>
            </a:tbl>
          </a:graphicData>
        </a:graphic>
      </p:graphicFrame>
    </p:spTree>
    <p:extLst>
      <p:ext uri="{BB962C8B-B14F-4D97-AF65-F5344CB8AC3E}">
        <p14:creationId xmlns:p14="http://schemas.microsoft.com/office/powerpoint/2010/main" val="635007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84">
          <a:extLst>
            <a:ext uri="{FF2B5EF4-FFF2-40B4-BE49-F238E27FC236}">
              <a16:creationId xmlns:a16="http://schemas.microsoft.com/office/drawing/2014/main" id="{6AE1B118-ADD2-AFC1-D185-A93D98687494}"/>
            </a:ext>
          </a:extLst>
        </p:cNvPr>
        <p:cNvGrpSpPr/>
        <p:nvPr/>
      </p:nvGrpSpPr>
      <p:grpSpPr>
        <a:xfrm>
          <a:off x="0" y="0"/>
          <a:ext cx="0" cy="0"/>
          <a:chOff x="0" y="0"/>
          <a:chExt cx="0" cy="0"/>
        </a:xfrm>
      </p:grpSpPr>
      <p:sp>
        <p:nvSpPr>
          <p:cNvPr id="9" name="Google Shape;324;p54">
            <a:extLst>
              <a:ext uri="{FF2B5EF4-FFF2-40B4-BE49-F238E27FC236}">
                <a16:creationId xmlns:a16="http://schemas.microsoft.com/office/drawing/2014/main" id="{F77C24A3-1DA4-0E4D-C625-8266B6041638}"/>
              </a:ext>
            </a:extLst>
          </p:cNvPr>
          <p:cNvSpPr/>
          <p:nvPr/>
        </p:nvSpPr>
        <p:spPr>
          <a:xfrm>
            <a:off x="26455" y="1548852"/>
            <a:ext cx="2392821" cy="2314561"/>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7" name="Google Shape;180;p43">
            <a:extLst>
              <a:ext uri="{FF2B5EF4-FFF2-40B4-BE49-F238E27FC236}">
                <a16:creationId xmlns:a16="http://schemas.microsoft.com/office/drawing/2014/main" id="{9884EA18-9F0E-80DC-1EC5-6E296CD124FE}"/>
              </a:ext>
            </a:extLst>
          </p:cNvPr>
          <p:cNvSpPr txBox="1">
            <a:spLocks/>
          </p:cNvSpPr>
          <p:nvPr/>
        </p:nvSpPr>
        <p:spPr>
          <a:xfrm>
            <a:off x="599915" y="2419350"/>
            <a:ext cx="1245900" cy="827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Bebas Neue"/>
              <a:buNone/>
              <a:defRPr sz="3000" b="1" i="0" u="none" strike="noStrike" cap="none">
                <a:solidFill>
                  <a:schemeClr val="lt1"/>
                </a:solidFill>
                <a:latin typeface="Bebas Neue"/>
                <a:ea typeface="Bebas Neue"/>
                <a:cs typeface="Bebas Neue"/>
                <a:sym typeface="Bebas Neue"/>
              </a:defRPr>
            </a:lvl1pPr>
            <a:lvl2pPr marR="0" lvl="1"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9pPr>
          </a:lstStyle>
          <a:p>
            <a:r>
              <a:rPr lang="en" sz="8800"/>
              <a:t>04</a:t>
            </a:r>
          </a:p>
        </p:txBody>
      </p:sp>
      <p:sp>
        <p:nvSpPr>
          <p:cNvPr id="8" name="Google Shape;321;p54">
            <a:extLst>
              <a:ext uri="{FF2B5EF4-FFF2-40B4-BE49-F238E27FC236}">
                <a16:creationId xmlns:a16="http://schemas.microsoft.com/office/drawing/2014/main" id="{17AAD56B-1EB2-486F-D894-1CE0350D843F}"/>
              </a:ext>
            </a:extLst>
          </p:cNvPr>
          <p:cNvSpPr/>
          <p:nvPr/>
        </p:nvSpPr>
        <p:spPr>
          <a:xfrm>
            <a:off x="-551270" y="1064755"/>
            <a:ext cx="3457419" cy="3282757"/>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45;p39">
            <a:extLst>
              <a:ext uri="{FF2B5EF4-FFF2-40B4-BE49-F238E27FC236}">
                <a16:creationId xmlns:a16="http://schemas.microsoft.com/office/drawing/2014/main" id="{C195E5A0-E42F-C0FF-F683-58E626AFCCBD}"/>
              </a:ext>
            </a:extLst>
          </p:cNvPr>
          <p:cNvSpPr txBox="1">
            <a:spLocks/>
          </p:cNvSpPr>
          <p:nvPr/>
        </p:nvSpPr>
        <p:spPr>
          <a:xfrm>
            <a:off x="2419275" y="1411019"/>
            <a:ext cx="6254232" cy="2590225"/>
          </a:xfrm>
          <a:prstGeom prst="rect">
            <a:avLst/>
          </a:prstGeom>
          <a:noFill/>
          <a:ln>
            <a:noFill/>
          </a:ln>
        </p:spPr>
        <p:txBody>
          <a:bodyPr spcFirstLastPara="1" wrap="square" lIns="91425" tIns="91425" rIns="91425" bIns="91425" anchor="ctr" anchorCtr="1">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Bebas Neue"/>
              <a:buNone/>
              <a:defRPr sz="3000" b="1" i="0" u="none" strike="noStrike" cap="none">
                <a:solidFill>
                  <a:schemeClr val="lt1"/>
                </a:solidFill>
                <a:latin typeface="Bebas Neue"/>
                <a:ea typeface="Bebas Neue"/>
                <a:cs typeface="Bebas Neue"/>
                <a:sym typeface="Bebas Neue"/>
              </a:defRPr>
            </a:lvl1pPr>
            <a:lvl2pPr marR="0" lvl="1"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9pPr>
          </a:lstStyle>
          <a:p>
            <a:pPr marL="0" indent="0"/>
            <a:r>
              <a:rPr lang="en-US" sz="8000" err="1">
                <a:solidFill>
                  <a:schemeClr val="accent6"/>
                </a:solidFill>
              </a:rPr>
              <a:t>Glofitamab</a:t>
            </a:r>
            <a:r>
              <a:rPr lang="en-US" sz="8000"/>
              <a:t> in lymphoma</a:t>
            </a:r>
          </a:p>
        </p:txBody>
      </p:sp>
    </p:spTree>
    <p:extLst>
      <p:ext uri="{BB962C8B-B14F-4D97-AF65-F5344CB8AC3E}">
        <p14:creationId xmlns:p14="http://schemas.microsoft.com/office/powerpoint/2010/main" val="24132645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3"/>
        <p:cNvGrpSpPr/>
        <p:nvPr/>
      </p:nvGrpSpPr>
      <p:grpSpPr>
        <a:xfrm>
          <a:off x="0" y="0"/>
          <a:ext cx="0" cy="0"/>
          <a:chOff x="0" y="0"/>
          <a:chExt cx="0" cy="0"/>
        </a:xfrm>
      </p:grpSpPr>
      <p:sp>
        <p:nvSpPr>
          <p:cNvPr id="206" name="Google Shape;206;p46"/>
          <p:cNvSpPr txBox="1">
            <a:spLocks noGrp="1"/>
          </p:cNvSpPr>
          <p:nvPr>
            <p:ph type="title"/>
          </p:nvPr>
        </p:nvSpPr>
        <p:spPr>
          <a:xfrm>
            <a:off x="726750" y="969842"/>
            <a:ext cx="7690500" cy="3203815"/>
          </a:xfrm>
          <a:prstGeom prst="rect">
            <a:avLst/>
          </a:prstGeom>
        </p:spPr>
        <p:txBody>
          <a:bodyPr spcFirstLastPara="1" wrap="square" lIns="91425" tIns="91425" rIns="91425" bIns="91425" anchor="t" anchorCtr="0">
            <a:noAutofit/>
          </a:bodyPr>
          <a:lstStyle/>
          <a:p>
            <a:pPr lvl="0"/>
            <a:r>
              <a:rPr lang="en-US" sz="6000">
                <a:solidFill>
                  <a:schemeClr val="accent6"/>
                </a:solidFill>
              </a:rPr>
              <a:t>Glofitamab</a:t>
            </a:r>
            <a:r>
              <a:rPr lang="en-US" sz="6000"/>
              <a:t> for Relapsed or Refractory Diffuse Large B-Cell Lymphoma</a:t>
            </a:r>
          </a:p>
        </p:txBody>
      </p:sp>
      <p:sp>
        <p:nvSpPr>
          <p:cNvPr id="208" name="Google Shape;208;p46"/>
          <p:cNvSpPr txBox="1">
            <a:spLocks noGrp="1"/>
          </p:cNvSpPr>
          <p:nvPr>
            <p:ph type="subTitle" idx="2"/>
          </p:nvPr>
        </p:nvSpPr>
        <p:spPr>
          <a:xfrm>
            <a:off x="2393343" y="3768028"/>
            <a:ext cx="4357314" cy="102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a:t>Published in </a:t>
            </a:r>
            <a:r>
              <a:rPr lang="en-US" i="1"/>
              <a:t>New England Journal of Medicine</a:t>
            </a:r>
            <a:r>
              <a:rPr lang="en-US"/>
              <a:t> December 11, 2022</a:t>
            </a:r>
            <a:endParaRPr/>
          </a:p>
          <a:p>
            <a:pPr marL="0" lvl="0" indent="0" algn="ctr" rtl="0">
              <a:spcBef>
                <a:spcPts val="0"/>
              </a:spcBef>
              <a:spcAft>
                <a:spcPts val="0"/>
              </a:spcAft>
              <a:buNone/>
            </a:pPr>
            <a:endParaRPr/>
          </a:p>
        </p:txBody>
      </p:sp>
    </p:spTree>
    <p:extLst>
      <p:ext uri="{BB962C8B-B14F-4D97-AF65-F5344CB8AC3E}">
        <p14:creationId xmlns:p14="http://schemas.microsoft.com/office/powerpoint/2010/main" val="6194567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6">
          <a:extLst>
            <a:ext uri="{FF2B5EF4-FFF2-40B4-BE49-F238E27FC236}">
              <a16:creationId xmlns:a16="http://schemas.microsoft.com/office/drawing/2014/main" id="{E72540C0-2686-DCA8-6DCC-E0D27023CFC7}"/>
            </a:ext>
          </a:extLst>
        </p:cNvPr>
        <p:cNvGrpSpPr/>
        <p:nvPr/>
      </p:nvGrpSpPr>
      <p:grpSpPr>
        <a:xfrm>
          <a:off x="0" y="0"/>
          <a:ext cx="0" cy="0"/>
          <a:chOff x="0" y="0"/>
          <a:chExt cx="0" cy="0"/>
        </a:xfrm>
      </p:grpSpPr>
      <p:sp>
        <p:nvSpPr>
          <p:cNvPr id="9" name="Rectangle 2">
            <a:extLst>
              <a:ext uri="{FF2B5EF4-FFF2-40B4-BE49-F238E27FC236}">
                <a16:creationId xmlns:a16="http://schemas.microsoft.com/office/drawing/2014/main" id="{3E61D16C-381D-86FE-15B2-B60706985544}"/>
              </a:ext>
            </a:extLst>
          </p:cNvPr>
          <p:cNvSpPr>
            <a:spLocks noChangeArrowheads="1"/>
          </p:cNvSpPr>
          <p:nvPr/>
        </p:nvSpPr>
        <p:spPr bwMode="auto">
          <a:xfrm flipV="1">
            <a:off x="4442791" y="2110215"/>
            <a:ext cx="711030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 name="Google Shape;228;p48">
            <a:extLst>
              <a:ext uri="{FF2B5EF4-FFF2-40B4-BE49-F238E27FC236}">
                <a16:creationId xmlns:a16="http://schemas.microsoft.com/office/drawing/2014/main" id="{1496D4DD-1C23-A898-AAC1-44A57057FB31}"/>
              </a:ext>
            </a:extLst>
          </p:cNvPr>
          <p:cNvSpPr txBox="1">
            <a:spLocks noGrp="1"/>
          </p:cNvSpPr>
          <p:nvPr>
            <p:ph type="title"/>
          </p:nvPr>
        </p:nvSpPr>
        <p:spPr>
          <a:xfrm>
            <a:off x="0" y="1"/>
            <a:ext cx="9144000" cy="926288"/>
          </a:xfrm>
          <a:prstGeom prst="rect">
            <a:avLst/>
          </a:prstGeom>
        </p:spPr>
        <p:txBody>
          <a:bodyPr spcFirstLastPara="1" wrap="square" lIns="91425" tIns="91425" rIns="91425" bIns="91425" anchor="t" anchorCtr="0">
            <a:noAutofit/>
          </a:bodyPr>
          <a:lstStyle/>
          <a:p>
            <a:pPr lvl="0"/>
            <a:r>
              <a:rPr lang="en-US" sz="6000">
                <a:solidFill>
                  <a:schemeClr val="accent6"/>
                </a:solidFill>
              </a:rPr>
              <a:t>Glofitamab </a:t>
            </a:r>
            <a:r>
              <a:rPr lang="en-US" sz="6000"/>
              <a:t>for R/R DLBCL</a:t>
            </a:r>
            <a:endParaRPr sz="6000"/>
          </a:p>
        </p:txBody>
      </p:sp>
      <p:sp>
        <p:nvSpPr>
          <p:cNvPr id="3" name="Google Shape;199;p45">
            <a:extLst>
              <a:ext uri="{FF2B5EF4-FFF2-40B4-BE49-F238E27FC236}">
                <a16:creationId xmlns:a16="http://schemas.microsoft.com/office/drawing/2014/main" id="{014DA30C-C7D4-3F25-C61E-FB7D6C401C69}"/>
              </a:ext>
            </a:extLst>
          </p:cNvPr>
          <p:cNvSpPr txBox="1">
            <a:spLocks/>
          </p:cNvSpPr>
          <p:nvPr/>
        </p:nvSpPr>
        <p:spPr>
          <a:xfrm>
            <a:off x="548640" y="1017725"/>
            <a:ext cx="8200724" cy="36807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1400" b="0" i="0" u="none" strike="noStrike" cap="none">
                <a:solidFill>
                  <a:schemeClr val="lt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algn="l">
              <a:spcAft>
                <a:spcPts val="600"/>
              </a:spcAft>
            </a:pPr>
            <a:r>
              <a:rPr lang="en-US" sz="1500" b="1">
                <a:solidFill>
                  <a:schemeClr val="accent6"/>
                </a:solidFill>
                <a:latin typeface="Lato" panose="020F0502020204030203" pitchFamily="34" charset="0"/>
                <a:ea typeface="Lato" panose="020F0502020204030203" pitchFamily="34" charset="0"/>
                <a:cs typeface="Lato" panose="020F0502020204030203" pitchFamily="34" charset="0"/>
              </a:rPr>
              <a:t>Study Design:</a:t>
            </a:r>
            <a:r>
              <a:rPr lang="en-US" sz="1500">
                <a:effectLst/>
                <a:latin typeface="Lato" panose="020F0502020204030203" pitchFamily="34" charset="0"/>
                <a:ea typeface="Lato" panose="020F0502020204030203" pitchFamily="34" charset="0"/>
                <a:cs typeface="Lato" panose="020F0502020204030203" pitchFamily="34" charset="0"/>
              </a:rPr>
              <a:t> </a:t>
            </a:r>
            <a:r>
              <a:rPr lang="en-US" sz="1500"/>
              <a:t>Phase 2 part of an open-label phase 1–2 clinical trial</a:t>
            </a:r>
            <a:r>
              <a:rPr lang="en-US" sz="1500">
                <a:effectLst/>
                <a:latin typeface="Lato" panose="020F0502020204030203" pitchFamily="34" charset="0"/>
                <a:ea typeface="Lato" panose="020F0502020204030203" pitchFamily="34" charset="0"/>
                <a:cs typeface="Lato" panose="020F0502020204030203" pitchFamily="34" charset="0"/>
              </a:rPr>
              <a:t> </a:t>
            </a:r>
            <a:endParaRPr lang="en-US" sz="1500">
              <a:latin typeface="Lato" panose="020F0502020204030203" pitchFamily="34" charset="0"/>
              <a:ea typeface="Lato" panose="020F0502020204030203" pitchFamily="34" charset="0"/>
              <a:cs typeface="Lato" panose="020F0502020204030203" pitchFamily="34" charset="0"/>
            </a:endParaRPr>
          </a:p>
          <a:p>
            <a:pPr algn="l">
              <a:spcAft>
                <a:spcPts val="600"/>
              </a:spcAft>
            </a:pPr>
            <a:r>
              <a:rPr lang="en-US" sz="1500" b="1">
                <a:solidFill>
                  <a:schemeClr val="accent6"/>
                </a:solidFill>
                <a:latin typeface="Lato" panose="020F0502020204030203" pitchFamily="34" charset="0"/>
                <a:ea typeface="Lato" panose="020F0502020204030203" pitchFamily="34" charset="0"/>
                <a:cs typeface="Lato" panose="020F0502020204030203" pitchFamily="34" charset="0"/>
              </a:rPr>
              <a:t>Study Objective:</a:t>
            </a:r>
            <a:r>
              <a:rPr lang="en-US" sz="1500" b="1">
                <a:latin typeface="Lato" panose="020F0502020204030203" pitchFamily="34" charset="0"/>
                <a:ea typeface="Lato" panose="020F0502020204030203" pitchFamily="34" charset="0"/>
                <a:cs typeface="Lato" panose="020F0502020204030203" pitchFamily="34" charset="0"/>
              </a:rPr>
              <a:t> </a:t>
            </a:r>
            <a:r>
              <a:rPr lang="en-US" sz="1500">
                <a:latin typeface="Lato" panose="020F0502020204030203" pitchFamily="34" charset="0"/>
                <a:ea typeface="Lato" panose="020F0502020204030203" pitchFamily="34" charset="0"/>
                <a:cs typeface="Lato" panose="020F0502020204030203" pitchFamily="34" charset="0"/>
              </a:rPr>
              <a:t>Assess</a:t>
            </a:r>
            <a:r>
              <a:rPr lang="en-US" sz="1500" b="1">
                <a:latin typeface="Lato" panose="020F0502020204030203" pitchFamily="34" charset="0"/>
                <a:ea typeface="Lato" panose="020F0502020204030203" pitchFamily="34" charset="0"/>
                <a:cs typeface="Lato" panose="020F0502020204030203" pitchFamily="34" charset="0"/>
              </a:rPr>
              <a:t> </a:t>
            </a:r>
            <a:r>
              <a:rPr lang="en-US" sz="1500">
                <a:latin typeface="Lato" panose="020F0502020204030203" pitchFamily="34" charset="0"/>
                <a:ea typeface="Lato" panose="020F0502020204030203" pitchFamily="34" charset="0"/>
                <a:cs typeface="Lato" panose="020F0502020204030203" pitchFamily="34" charset="0"/>
              </a:rPr>
              <a:t>the efficacy and safety of</a:t>
            </a:r>
            <a:r>
              <a:rPr lang="en-US" sz="1500">
                <a:effectLst/>
                <a:latin typeface="Lato" panose="020F0502020204030203" pitchFamily="34" charset="0"/>
                <a:ea typeface="Lato" panose="020F0502020204030203" pitchFamily="34" charset="0"/>
                <a:cs typeface="Lato" panose="020F0502020204030203" pitchFamily="34" charset="0"/>
              </a:rPr>
              <a:t> </a:t>
            </a:r>
            <a:r>
              <a:rPr lang="en-US" sz="1500" err="1">
                <a:effectLst/>
                <a:latin typeface="Lato" panose="020F0502020204030203" pitchFamily="34" charset="0"/>
                <a:ea typeface="Lato" panose="020F0502020204030203" pitchFamily="34" charset="0"/>
                <a:cs typeface="Lato" panose="020F0502020204030203" pitchFamily="34" charset="0"/>
              </a:rPr>
              <a:t>glofitamab</a:t>
            </a:r>
            <a:r>
              <a:rPr lang="en-US" sz="1500">
                <a:effectLst/>
                <a:latin typeface="Lato" panose="020F0502020204030203" pitchFamily="34" charset="0"/>
                <a:ea typeface="Lato" panose="020F0502020204030203" pitchFamily="34" charset="0"/>
                <a:cs typeface="Lato" panose="020F0502020204030203" pitchFamily="34" charset="0"/>
              </a:rPr>
              <a:t> monotherapy in </a:t>
            </a:r>
            <a:r>
              <a:rPr lang="en-US" sz="1500"/>
              <a:t>patients with relapsed or refractory DLBCL who had received at least two lines of therapy previously</a:t>
            </a:r>
            <a:endParaRPr lang="en-US" sz="1500">
              <a:latin typeface="Lato" panose="020F0502020204030203" pitchFamily="34" charset="0"/>
              <a:ea typeface="Lato" panose="020F0502020204030203" pitchFamily="34" charset="0"/>
              <a:cs typeface="Lato" panose="020F0502020204030203" pitchFamily="34" charset="0"/>
            </a:endParaRPr>
          </a:p>
          <a:p>
            <a:pPr algn="l">
              <a:spcAft>
                <a:spcPts val="600"/>
              </a:spcAft>
            </a:pPr>
            <a:r>
              <a:rPr lang="en-US" sz="1500" b="1">
                <a:solidFill>
                  <a:schemeClr val="accent6"/>
                </a:solidFill>
                <a:latin typeface="Lato" panose="020F0502020204030203" pitchFamily="34" charset="0"/>
                <a:ea typeface="Lato" panose="020F0502020204030203" pitchFamily="34" charset="0"/>
                <a:cs typeface="Lato" panose="020F0502020204030203" pitchFamily="34" charset="0"/>
              </a:rPr>
              <a:t>Patient Population</a:t>
            </a:r>
          </a:p>
          <a:p>
            <a:pPr marL="406400" lvl="0" indent="-285750" algn="l">
              <a:spcAft>
                <a:spcPts val="600"/>
              </a:spcAft>
              <a:buClr>
                <a:schemeClr val="accent6"/>
              </a:buClr>
              <a:buFont typeface="Arial" panose="020B0604020202020204" pitchFamily="34" charset="0"/>
              <a:buChar char="•"/>
            </a:pPr>
            <a:r>
              <a:rPr lang="en-US" sz="1500"/>
              <a:t>154 patients received at least one dose of any study treatment</a:t>
            </a:r>
            <a:endParaRPr lang="en-US" sz="1500">
              <a:solidFill>
                <a:schemeClr val="bg1"/>
              </a:solidFill>
              <a:latin typeface="Lato" panose="020F0502020204030203" pitchFamily="34" charset="0"/>
              <a:ea typeface="Lato" panose="020F0502020204030203" pitchFamily="34" charset="0"/>
              <a:cs typeface="Lato" panose="020F0502020204030203" pitchFamily="34" charset="0"/>
            </a:endParaRPr>
          </a:p>
          <a:p>
            <a:pPr algn="l">
              <a:spcAft>
                <a:spcPts val="600"/>
              </a:spcAft>
            </a:pPr>
            <a:r>
              <a:rPr lang="en-US" sz="1500" b="1">
                <a:solidFill>
                  <a:schemeClr val="accent6"/>
                </a:solidFill>
                <a:latin typeface="Lato" panose="020F0502020204030203" pitchFamily="34" charset="0"/>
                <a:ea typeface="Lato" panose="020F0502020204030203" pitchFamily="34" charset="0"/>
                <a:cs typeface="Lato" panose="020F0502020204030203" pitchFamily="34" charset="0"/>
              </a:rPr>
              <a:t>Primary Endpoint</a:t>
            </a:r>
          </a:p>
          <a:p>
            <a:pPr marL="406400" lvl="0" indent="-285750" algn="l">
              <a:spcAft>
                <a:spcPts val="600"/>
              </a:spcAft>
              <a:buClr>
                <a:schemeClr val="accent6"/>
              </a:buClr>
              <a:buFont typeface="Arial" panose="020B0604020202020204" pitchFamily="34" charset="0"/>
              <a:buChar char="•"/>
            </a:pPr>
            <a:r>
              <a:rPr lang="en-US" sz="1500"/>
              <a:t>Primary efficacy end point was complete response as assessed by independent review committee</a:t>
            </a:r>
          </a:p>
          <a:p>
            <a:pPr algn="l">
              <a:spcAft>
                <a:spcPts val="600"/>
              </a:spcAft>
            </a:pPr>
            <a:r>
              <a:rPr lang="en-US" sz="1500" b="1">
                <a:solidFill>
                  <a:schemeClr val="accent6"/>
                </a:solidFill>
                <a:latin typeface="Lato" panose="020F0502020204030203" pitchFamily="34" charset="0"/>
                <a:ea typeface="Lato" panose="020F0502020204030203" pitchFamily="34" charset="0"/>
                <a:cs typeface="Lato" panose="020F0502020204030203" pitchFamily="34" charset="0"/>
              </a:rPr>
              <a:t>Results</a:t>
            </a:r>
          </a:p>
          <a:p>
            <a:pPr marL="406400" lvl="0" indent="-285750" algn="l">
              <a:spcAft>
                <a:spcPts val="600"/>
              </a:spcAft>
              <a:buClr>
                <a:schemeClr val="accent6"/>
              </a:buClr>
              <a:buFont typeface="Arial" panose="020B0604020202020204" pitchFamily="34" charset="0"/>
              <a:buChar char="•"/>
            </a:pPr>
            <a:r>
              <a:rPr lang="en-US" sz="1500"/>
              <a:t>39% of patients had a complete response </a:t>
            </a:r>
          </a:p>
          <a:p>
            <a:pPr marL="406400" lvl="0" indent="-285750" algn="l">
              <a:spcAft>
                <a:spcPts val="600"/>
              </a:spcAft>
              <a:buClr>
                <a:schemeClr val="accent6"/>
              </a:buClr>
              <a:buFont typeface="Arial" panose="020B0604020202020204" pitchFamily="34" charset="0"/>
              <a:buChar char="•"/>
            </a:pPr>
            <a:r>
              <a:rPr lang="en-US" sz="1500"/>
              <a:t>Median time to a complete response was 42 days</a:t>
            </a:r>
          </a:p>
          <a:p>
            <a:pPr marL="406400" lvl="0" indent="-285750" algn="l">
              <a:spcAft>
                <a:spcPts val="600"/>
              </a:spcAft>
              <a:buClr>
                <a:schemeClr val="accent6"/>
              </a:buClr>
              <a:buFont typeface="Arial" panose="020B0604020202020204" pitchFamily="34" charset="0"/>
              <a:buChar char="•"/>
            </a:pPr>
            <a:r>
              <a:rPr lang="en-US" sz="1500"/>
              <a:t>78% of complete responses were ongoing at 12 months</a:t>
            </a:r>
          </a:p>
          <a:p>
            <a:pPr marL="406400" lvl="0" indent="-285750" algn="l">
              <a:spcAft>
                <a:spcPts val="600"/>
              </a:spcAft>
              <a:buClr>
                <a:schemeClr val="accent6"/>
              </a:buClr>
              <a:buFont typeface="Arial" panose="020B0604020202020204" pitchFamily="34" charset="0"/>
              <a:buChar char="•"/>
            </a:pPr>
            <a:r>
              <a:rPr lang="en-US" sz="1500"/>
              <a:t>Most common adverse event was CRS (63% of the patients)</a:t>
            </a:r>
            <a:endParaRPr lang="en-US" sz="15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4" name="TextBox 3">
            <a:extLst>
              <a:ext uri="{FF2B5EF4-FFF2-40B4-BE49-F238E27FC236}">
                <a16:creationId xmlns:a16="http://schemas.microsoft.com/office/drawing/2014/main" id="{E5025B2A-ABC2-1E0E-3BB6-92F7BA565895}"/>
              </a:ext>
            </a:extLst>
          </p:cNvPr>
          <p:cNvSpPr txBox="1"/>
          <p:nvPr/>
        </p:nvSpPr>
        <p:spPr>
          <a:xfrm>
            <a:off x="6281855" y="4905233"/>
            <a:ext cx="2862145" cy="338554"/>
          </a:xfrm>
          <a:prstGeom prst="rect">
            <a:avLst/>
          </a:prstGeom>
          <a:noFill/>
        </p:spPr>
        <p:txBody>
          <a:bodyPr wrap="square" rtlCol="0">
            <a:spAutoFit/>
          </a:bodyPr>
          <a:lstStyle/>
          <a:p>
            <a:pPr marR="0" lvl="0" algn="r" defTabSz="914400" rtl="0" eaLnBrk="1" fontAlgn="auto" latinLnBrk="0" hangingPunct="1">
              <a:lnSpc>
                <a:spcPct val="100000"/>
              </a:lnSpc>
              <a:spcBef>
                <a:spcPts val="0"/>
              </a:spcBef>
              <a:spcAft>
                <a:spcPts val="0"/>
              </a:spcAft>
              <a:buClr>
                <a:srgbClr val="FFD966"/>
              </a:buClr>
              <a:buSzPct val="100000"/>
              <a:tabLst>
                <a:tab pos="457200" algn="l"/>
              </a:tabLst>
              <a:defRPr/>
            </a:pPr>
            <a:r>
              <a:rPr kumimoji="0" lang="en-US" sz="800" b="0" i="0" u="none" strike="noStrike" kern="0" cap="none" spc="0" normalizeH="0" baseline="0" noProof="0">
                <a:ln>
                  <a:noFill/>
                </a:ln>
                <a:solidFill>
                  <a:srgbClr val="FFFFFF"/>
                </a:solidFill>
                <a:effectLst/>
                <a:uLnTx/>
                <a:uFillTx/>
                <a:latin typeface="Lato"/>
                <a:ea typeface="Lato"/>
                <a:cs typeface="Lato"/>
                <a:sym typeface="Lato"/>
              </a:rPr>
              <a:t>Dickinson MJ, et al. </a:t>
            </a:r>
            <a:r>
              <a:rPr kumimoji="0" lang="en-US" sz="800" b="0" i="1" u="none" strike="noStrike" kern="0" cap="none" spc="0" normalizeH="0" baseline="0" noProof="0">
                <a:ln>
                  <a:noFill/>
                </a:ln>
                <a:solidFill>
                  <a:srgbClr val="FFFFFF"/>
                </a:solidFill>
                <a:effectLst/>
                <a:uLnTx/>
                <a:uFillTx/>
                <a:latin typeface="Lato"/>
                <a:ea typeface="Lato"/>
                <a:cs typeface="Lato"/>
                <a:sym typeface="Lato"/>
              </a:rPr>
              <a:t>N Engl J Med</a:t>
            </a:r>
            <a:r>
              <a:rPr kumimoji="0" lang="en-US" sz="800" b="0" i="0" u="none" strike="noStrike" kern="0" cap="none" spc="0" normalizeH="0" baseline="0" noProof="0">
                <a:ln>
                  <a:noFill/>
                </a:ln>
                <a:solidFill>
                  <a:srgbClr val="FFFFFF"/>
                </a:solidFill>
                <a:effectLst/>
                <a:uLnTx/>
                <a:uFillTx/>
                <a:latin typeface="Lato"/>
                <a:ea typeface="Lato"/>
                <a:cs typeface="Lato"/>
                <a:sym typeface="Lato"/>
              </a:rPr>
              <a:t>. 2022;387(24):2220-2231. </a:t>
            </a:r>
          </a:p>
          <a:p>
            <a:pPr algn="r"/>
            <a:r>
              <a:rPr lang="en-US" sz="800">
                <a:solidFill>
                  <a:schemeClr val="bg1"/>
                </a:solidFill>
                <a:latin typeface="Lato" panose="020F0502020204030203" pitchFamily="34" charset="0"/>
                <a:ea typeface="Lato" panose="020F0502020204030203" pitchFamily="34" charset="0"/>
                <a:cs typeface="Lato" panose="020F0502020204030203" pitchFamily="34" charset="0"/>
              </a:rPr>
              <a:t> </a:t>
            </a:r>
          </a:p>
        </p:txBody>
      </p:sp>
    </p:spTree>
    <p:extLst>
      <p:ext uri="{BB962C8B-B14F-4D97-AF65-F5344CB8AC3E}">
        <p14:creationId xmlns:p14="http://schemas.microsoft.com/office/powerpoint/2010/main" val="20998012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3">
          <a:extLst>
            <a:ext uri="{FF2B5EF4-FFF2-40B4-BE49-F238E27FC236}">
              <a16:creationId xmlns:a16="http://schemas.microsoft.com/office/drawing/2014/main" id="{8D4C6117-56D2-8557-8F87-45C21732DE75}"/>
            </a:ext>
          </a:extLst>
        </p:cNvPr>
        <p:cNvGrpSpPr/>
        <p:nvPr/>
      </p:nvGrpSpPr>
      <p:grpSpPr>
        <a:xfrm>
          <a:off x="0" y="0"/>
          <a:ext cx="0" cy="0"/>
          <a:chOff x="0" y="0"/>
          <a:chExt cx="0" cy="0"/>
        </a:xfrm>
      </p:grpSpPr>
      <p:sp>
        <p:nvSpPr>
          <p:cNvPr id="206" name="Google Shape;206;p46">
            <a:extLst>
              <a:ext uri="{FF2B5EF4-FFF2-40B4-BE49-F238E27FC236}">
                <a16:creationId xmlns:a16="http://schemas.microsoft.com/office/drawing/2014/main" id="{C29EEA2A-7296-507E-EC5C-FBBB80BA5C19}"/>
              </a:ext>
            </a:extLst>
          </p:cNvPr>
          <p:cNvSpPr txBox="1">
            <a:spLocks noGrp="1"/>
          </p:cNvSpPr>
          <p:nvPr>
            <p:ph type="title"/>
          </p:nvPr>
        </p:nvSpPr>
        <p:spPr>
          <a:xfrm>
            <a:off x="726750" y="33906"/>
            <a:ext cx="7690500" cy="3530387"/>
          </a:xfrm>
          <a:prstGeom prst="rect">
            <a:avLst/>
          </a:prstGeom>
        </p:spPr>
        <p:txBody>
          <a:bodyPr spcFirstLastPara="1" wrap="square" lIns="91425" tIns="91425" rIns="91425" bIns="91425" anchor="t" anchorCtr="0">
            <a:noAutofit/>
          </a:bodyPr>
          <a:lstStyle/>
          <a:p>
            <a:pPr lvl="0"/>
            <a:r>
              <a:rPr lang="en-US" sz="5400">
                <a:solidFill>
                  <a:schemeClr val="accent6"/>
                </a:solidFill>
              </a:rPr>
              <a:t>STARGLO: </a:t>
            </a:r>
            <a:r>
              <a:rPr lang="en-US" sz="5400" err="1"/>
              <a:t>Glofitamab</a:t>
            </a:r>
            <a:r>
              <a:rPr lang="en-US" sz="5400"/>
              <a:t> plus gemcitabine and oxaliplatin versus rituximab-</a:t>
            </a:r>
            <a:r>
              <a:rPr lang="en-US" sz="5400" err="1"/>
              <a:t>GemOx</a:t>
            </a:r>
            <a:r>
              <a:rPr lang="en-US" sz="5400"/>
              <a:t> for relapsed or refractory diffuse large B-cell lymphoma</a:t>
            </a:r>
            <a:endParaRPr sz="5400"/>
          </a:p>
        </p:txBody>
      </p:sp>
      <p:sp>
        <p:nvSpPr>
          <p:cNvPr id="208" name="Google Shape;208;p46">
            <a:extLst>
              <a:ext uri="{FF2B5EF4-FFF2-40B4-BE49-F238E27FC236}">
                <a16:creationId xmlns:a16="http://schemas.microsoft.com/office/drawing/2014/main" id="{3C70C352-1E3C-58E4-2131-0A53472EE728}"/>
              </a:ext>
            </a:extLst>
          </p:cNvPr>
          <p:cNvSpPr txBox="1">
            <a:spLocks noGrp="1"/>
          </p:cNvSpPr>
          <p:nvPr>
            <p:ph type="subTitle" idx="2"/>
          </p:nvPr>
        </p:nvSpPr>
        <p:spPr>
          <a:xfrm>
            <a:off x="2393343" y="4206567"/>
            <a:ext cx="4357314" cy="102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a:t>Published in </a:t>
            </a:r>
            <a:r>
              <a:rPr lang="en-US" i="1"/>
              <a:t>The</a:t>
            </a:r>
            <a:r>
              <a:rPr lang="en-US"/>
              <a:t> </a:t>
            </a:r>
            <a:r>
              <a:rPr lang="en-US" i="1"/>
              <a:t>Lancet</a:t>
            </a:r>
            <a:r>
              <a:rPr lang="en-US"/>
              <a:t> </a:t>
            </a:r>
          </a:p>
          <a:p>
            <a:pPr marL="0" lvl="0" indent="0" algn="ctr" rtl="0">
              <a:spcBef>
                <a:spcPts val="0"/>
              </a:spcBef>
              <a:spcAft>
                <a:spcPts val="0"/>
              </a:spcAft>
              <a:buClr>
                <a:schemeClr val="dk1"/>
              </a:buClr>
              <a:buSzPts val="1100"/>
              <a:buFont typeface="Arial"/>
              <a:buNone/>
            </a:pPr>
            <a:r>
              <a:rPr lang="en-US"/>
              <a:t>November 16, 2024</a:t>
            </a:r>
            <a:endParaRPr/>
          </a:p>
          <a:p>
            <a:pPr marL="0" lvl="0" indent="0" algn="ctr" rtl="0">
              <a:spcBef>
                <a:spcPts val="0"/>
              </a:spcBef>
              <a:spcAft>
                <a:spcPts val="0"/>
              </a:spcAft>
              <a:buNone/>
            </a:pPr>
            <a:endParaRPr/>
          </a:p>
        </p:txBody>
      </p:sp>
    </p:spTree>
    <p:extLst>
      <p:ext uri="{BB962C8B-B14F-4D97-AF65-F5344CB8AC3E}">
        <p14:creationId xmlns:p14="http://schemas.microsoft.com/office/powerpoint/2010/main" val="32948426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6">
          <a:extLst>
            <a:ext uri="{FF2B5EF4-FFF2-40B4-BE49-F238E27FC236}">
              <a16:creationId xmlns:a16="http://schemas.microsoft.com/office/drawing/2014/main" id="{AE90FF03-0509-6583-BA6D-2F57578DABE3}"/>
            </a:ext>
          </a:extLst>
        </p:cNvPr>
        <p:cNvGrpSpPr/>
        <p:nvPr/>
      </p:nvGrpSpPr>
      <p:grpSpPr>
        <a:xfrm>
          <a:off x="0" y="0"/>
          <a:ext cx="0" cy="0"/>
          <a:chOff x="0" y="0"/>
          <a:chExt cx="0" cy="0"/>
        </a:xfrm>
      </p:grpSpPr>
      <p:sp>
        <p:nvSpPr>
          <p:cNvPr id="9" name="Rectangle 2">
            <a:extLst>
              <a:ext uri="{FF2B5EF4-FFF2-40B4-BE49-F238E27FC236}">
                <a16:creationId xmlns:a16="http://schemas.microsoft.com/office/drawing/2014/main" id="{5B9988CA-3253-01C8-DBB6-76328BED05CD}"/>
              </a:ext>
            </a:extLst>
          </p:cNvPr>
          <p:cNvSpPr>
            <a:spLocks noChangeArrowheads="1"/>
          </p:cNvSpPr>
          <p:nvPr/>
        </p:nvSpPr>
        <p:spPr bwMode="auto">
          <a:xfrm flipV="1">
            <a:off x="4442791" y="2110215"/>
            <a:ext cx="711030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 name="Google Shape;228;p48">
            <a:extLst>
              <a:ext uri="{FF2B5EF4-FFF2-40B4-BE49-F238E27FC236}">
                <a16:creationId xmlns:a16="http://schemas.microsoft.com/office/drawing/2014/main" id="{46FFD32E-D6CB-C8EE-211A-DED3231CCCA7}"/>
              </a:ext>
            </a:extLst>
          </p:cNvPr>
          <p:cNvSpPr txBox="1">
            <a:spLocks noGrp="1"/>
          </p:cNvSpPr>
          <p:nvPr>
            <p:ph type="title"/>
          </p:nvPr>
        </p:nvSpPr>
        <p:spPr>
          <a:xfrm>
            <a:off x="0" y="1"/>
            <a:ext cx="9144000" cy="926288"/>
          </a:xfrm>
          <a:prstGeom prst="rect">
            <a:avLst/>
          </a:prstGeom>
        </p:spPr>
        <p:txBody>
          <a:bodyPr spcFirstLastPara="1" wrap="square" lIns="91425" tIns="91425" rIns="91425" bIns="91425" anchor="t" anchorCtr="0">
            <a:noAutofit/>
          </a:bodyPr>
          <a:lstStyle/>
          <a:p>
            <a:pPr lvl="0"/>
            <a:r>
              <a:rPr lang="en-US" sz="4800">
                <a:solidFill>
                  <a:schemeClr val="accent6"/>
                </a:solidFill>
              </a:rPr>
              <a:t>STARGLO: </a:t>
            </a:r>
            <a:r>
              <a:rPr lang="en-US" sz="4800"/>
              <a:t>Glofitamab + GEMOX in R/R DLBCL</a:t>
            </a:r>
            <a:endParaRPr sz="4800"/>
          </a:p>
        </p:txBody>
      </p:sp>
      <p:sp>
        <p:nvSpPr>
          <p:cNvPr id="3" name="Google Shape;199;p45">
            <a:extLst>
              <a:ext uri="{FF2B5EF4-FFF2-40B4-BE49-F238E27FC236}">
                <a16:creationId xmlns:a16="http://schemas.microsoft.com/office/drawing/2014/main" id="{F737D2CA-6A59-B300-FFC9-D3A5F3E3227D}"/>
              </a:ext>
            </a:extLst>
          </p:cNvPr>
          <p:cNvSpPr txBox="1">
            <a:spLocks/>
          </p:cNvSpPr>
          <p:nvPr/>
        </p:nvSpPr>
        <p:spPr>
          <a:xfrm>
            <a:off x="548640" y="926289"/>
            <a:ext cx="8200724" cy="377218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1400" b="0" i="0" u="none" strike="noStrike" cap="none">
                <a:solidFill>
                  <a:schemeClr val="lt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algn="l">
              <a:spcAft>
                <a:spcPts val="600"/>
              </a:spcAft>
            </a:pPr>
            <a:r>
              <a:rPr lang="en-US" sz="1500" b="1">
                <a:solidFill>
                  <a:schemeClr val="accent6"/>
                </a:solidFill>
                <a:latin typeface="Lato" panose="020F0502020204030203" pitchFamily="34" charset="0"/>
                <a:ea typeface="Lato" panose="020F0502020204030203" pitchFamily="34" charset="0"/>
                <a:cs typeface="Lato" panose="020F0502020204030203" pitchFamily="34" charset="0"/>
              </a:rPr>
              <a:t>Study Design:</a:t>
            </a:r>
            <a:r>
              <a:rPr lang="en-US" sz="1500">
                <a:effectLst/>
                <a:latin typeface="Lato" panose="020F0502020204030203" pitchFamily="34" charset="0"/>
                <a:ea typeface="Lato" panose="020F0502020204030203" pitchFamily="34" charset="0"/>
                <a:cs typeface="Lato" panose="020F0502020204030203" pitchFamily="34" charset="0"/>
              </a:rPr>
              <a:t> </a:t>
            </a:r>
            <a:r>
              <a:rPr lang="en-US" sz="1500">
                <a:latin typeface="Lato" panose="020F0502020204030203" pitchFamily="34" charset="0"/>
                <a:ea typeface="Lato" panose="020F0502020204030203" pitchFamily="34" charset="0"/>
                <a:cs typeface="Lato" panose="020F0502020204030203" pitchFamily="34" charset="0"/>
              </a:rPr>
              <a:t>Global phase 3, open-label, randomized trial</a:t>
            </a:r>
          </a:p>
          <a:p>
            <a:pPr algn="l">
              <a:spcAft>
                <a:spcPts val="600"/>
              </a:spcAft>
            </a:pPr>
            <a:r>
              <a:rPr lang="en-US" sz="1500" b="1">
                <a:solidFill>
                  <a:schemeClr val="accent6"/>
                </a:solidFill>
                <a:latin typeface="Lato" panose="020F0502020204030203" pitchFamily="34" charset="0"/>
                <a:ea typeface="Lato" panose="020F0502020204030203" pitchFamily="34" charset="0"/>
                <a:cs typeface="Lato" panose="020F0502020204030203" pitchFamily="34" charset="0"/>
              </a:rPr>
              <a:t>Study Objective:</a:t>
            </a:r>
            <a:r>
              <a:rPr lang="en-US" sz="1500" b="1">
                <a:latin typeface="Lato" panose="020F0502020204030203" pitchFamily="34" charset="0"/>
                <a:ea typeface="Lato" panose="020F0502020204030203" pitchFamily="34" charset="0"/>
                <a:cs typeface="Lato" panose="020F0502020204030203" pitchFamily="34" charset="0"/>
              </a:rPr>
              <a:t> </a:t>
            </a:r>
            <a:r>
              <a:rPr lang="en-US" sz="1500">
                <a:effectLst/>
                <a:latin typeface="Lato" panose="020F0502020204030203" pitchFamily="34" charset="0"/>
                <a:ea typeface="Lato" panose="020F0502020204030203" pitchFamily="34" charset="0"/>
                <a:cs typeface="Lato" panose="020F0502020204030203" pitchFamily="34" charset="0"/>
              </a:rPr>
              <a:t>Investigate the efficacy and safety of </a:t>
            </a:r>
            <a:r>
              <a:rPr lang="en-US" sz="1500" err="1">
                <a:effectLst/>
                <a:latin typeface="Lato" panose="020F0502020204030203" pitchFamily="34" charset="0"/>
                <a:ea typeface="Lato" panose="020F0502020204030203" pitchFamily="34" charset="0"/>
                <a:cs typeface="Lato" panose="020F0502020204030203" pitchFamily="34" charset="0"/>
              </a:rPr>
              <a:t>Glofit-GemOx</a:t>
            </a:r>
            <a:r>
              <a:rPr lang="en-US" sz="1500">
                <a:effectLst/>
                <a:latin typeface="Lato" panose="020F0502020204030203" pitchFamily="34" charset="0"/>
                <a:ea typeface="Lato" panose="020F0502020204030203" pitchFamily="34" charset="0"/>
                <a:cs typeface="Lato" panose="020F0502020204030203" pitchFamily="34" charset="0"/>
              </a:rPr>
              <a:t> compared with R-</a:t>
            </a:r>
            <a:r>
              <a:rPr lang="en-US" sz="1500" err="1">
                <a:effectLst/>
                <a:latin typeface="Lato" panose="020F0502020204030203" pitchFamily="34" charset="0"/>
                <a:ea typeface="Lato" panose="020F0502020204030203" pitchFamily="34" charset="0"/>
                <a:cs typeface="Lato" panose="020F0502020204030203" pitchFamily="34" charset="0"/>
              </a:rPr>
              <a:t>GemOx</a:t>
            </a:r>
            <a:r>
              <a:rPr lang="en-US" sz="1500">
                <a:effectLst/>
                <a:latin typeface="Lato" panose="020F0502020204030203" pitchFamily="34" charset="0"/>
                <a:ea typeface="Lato" panose="020F0502020204030203" pitchFamily="34" charset="0"/>
                <a:cs typeface="Lato" panose="020F0502020204030203" pitchFamily="34" charset="0"/>
              </a:rPr>
              <a:t> in patients with relapsed or refractory diffuse large B-cell lymphoma after one or more previous therapies</a:t>
            </a:r>
            <a:endParaRPr lang="en-US" sz="1500">
              <a:latin typeface="Lato" panose="020F0502020204030203" pitchFamily="34" charset="0"/>
              <a:ea typeface="Lato" panose="020F0502020204030203" pitchFamily="34" charset="0"/>
              <a:cs typeface="Lato" panose="020F0502020204030203" pitchFamily="34" charset="0"/>
            </a:endParaRPr>
          </a:p>
          <a:p>
            <a:pPr algn="l">
              <a:spcAft>
                <a:spcPts val="600"/>
              </a:spcAft>
            </a:pPr>
            <a:r>
              <a:rPr lang="en-US" sz="1500" b="1">
                <a:solidFill>
                  <a:schemeClr val="accent6"/>
                </a:solidFill>
                <a:latin typeface="Lato" panose="020F0502020204030203" pitchFamily="34" charset="0"/>
                <a:ea typeface="Lato" panose="020F0502020204030203" pitchFamily="34" charset="0"/>
                <a:cs typeface="Lato" panose="020F0502020204030203" pitchFamily="34" charset="0"/>
              </a:rPr>
              <a:t>Patient Population</a:t>
            </a:r>
          </a:p>
          <a:p>
            <a:pPr marL="406400" indent="-285750" algn="l">
              <a:spcAft>
                <a:spcPts val="600"/>
              </a:spcAft>
              <a:buClr>
                <a:schemeClr val="accent6"/>
              </a:buClr>
              <a:buFont typeface="Arial" panose="020B0604020202020204" pitchFamily="34" charset="0"/>
              <a:buChar char="•"/>
            </a:pPr>
            <a:r>
              <a:rPr lang="en-US" sz="1500">
                <a:solidFill>
                  <a:schemeClr val="bg1"/>
                </a:solidFill>
                <a:latin typeface="Lato" panose="020F0502020204030203" pitchFamily="34" charset="0"/>
                <a:ea typeface="Lato" panose="020F0502020204030203" pitchFamily="34" charset="0"/>
                <a:cs typeface="Lato" panose="020F0502020204030203" pitchFamily="34" charset="0"/>
              </a:rPr>
              <a:t>From Feb 23, 2021, to March 14, 2023 , 274 were enrolled and randomized 2:1 to receive either </a:t>
            </a:r>
            <a:r>
              <a:rPr lang="en-US" sz="1500" err="1">
                <a:solidFill>
                  <a:schemeClr val="bg1"/>
                </a:solidFill>
                <a:latin typeface="Lato" panose="020F0502020204030203" pitchFamily="34" charset="0"/>
                <a:ea typeface="Lato" panose="020F0502020204030203" pitchFamily="34" charset="0"/>
                <a:cs typeface="Lato" panose="020F0502020204030203" pitchFamily="34" charset="0"/>
              </a:rPr>
              <a:t>Glofit-GemOx</a:t>
            </a:r>
            <a:r>
              <a:rPr lang="en-US" sz="1500">
                <a:solidFill>
                  <a:schemeClr val="bg1"/>
                </a:solidFill>
                <a:latin typeface="Lato" panose="020F0502020204030203" pitchFamily="34" charset="0"/>
                <a:ea typeface="Lato" panose="020F0502020204030203" pitchFamily="34" charset="0"/>
                <a:cs typeface="Lato" panose="020F0502020204030203" pitchFamily="34" charset="0"/>
              </a:rPr>
              <a:t> or R-</a:t>
            </a:r>
            <a:r>
              <a:rPr lang="en-US" sz="1500" err="1">
                <a:solidFill>
                  <a:schemeClr val="bg1"/>
                </a:solidFill>
                <a:latin typeface="Lato" panose="020F0502020204030203" pitchFamily="34" charset="0"/>
                <a:ea typeface="Lato" panose="020F0502020204030203" pitchFamily="34" charset="0"/>
                <a:cs typeface="Lato" panose="020F0502020204030203" pitchFamily="34" charset="0"/>
              </a:rPr>
              <a:t>GemOx</a:t>
            </a:r>
            <a:endParaRPr lang="en-US" sz="1500">
              <a:solidFill>
                <a:schemeClr val="bg1"/>
              </a:solidFill>
              <a:latin typeface="Lato" panose="020F0502020204030203" pitchFamily="34" charset="0"/>
              <a:ea typeface="Lato" panose="020F0502020204030203" pitchFamily="34" charset="0"/>
              <a:cs typeface="Lato" panose="020F0502020204030203" pitchFamily="34" charset="0"/>
            </a:endParaRPr>
          </a:p>
          <a:p>
            <a:pPr marL="863600" lvl="1" indent="-285750" algn="l">
              <a:spcAft>
                <a:spcPts val="600"/>
              </a:spcAft>
              <a:buClr>
                <a:schemeClr val="accent6"/>
              </a:buClr>
              <a:buFont typeface="Courier New" panose="02070309020205020404" pitchFamily="49" charset="0"/>
              <a:buChar char="o"/>
            </a:pPr>
            <a:r>
              <a:rPr lang="en-US" sz="1500">
                <a:solidFill>
                  <a:schemeClr val="bg1"/>
                </a:solidFill>
                <a:latin typeface="Lato" panose="020F0502020204030203" pitchFamily="34" charset="0"/>
                <a:ea typeface="Lato" panose="020F0502020204030203" pitchFamily="34" charset="0"/>
                <a:cs typeface="Lato" panose="020F0502020204030203" pitchFamily="34" charset="0"/>
              </a:rPr>
              <a:t>183 patients were assigned to the </a:t>
            </a:r>
            <a:r>
              <a:rPr lang="en-US" sz="1500" err="1">
                <a:solidFill>
                  <a:schemeClr val="bg1"/>
                </a:solidFill>
                <a:latin typeface="Lato" panose="020F0502020204030203" pitchFamily="34" charset="0"/>
                <a:ea typeface="Lato" panose="020F0502020204030203" pitchFamily="34" charset="0"/>
                <a:cs typeface="Lato" panose="020F0502020204030203" pitchFamily="34" charset="0"/>
              </a:rPr>
              <a:t>Glofit-GemOx</a:t>
            </a:r>
            <a:r>
              <a:rPr lang="en-US" sz="1500">
                <a:solidFill>
                  <a:schemeClr val="bg1"/>
                </a:solidFill>
                <a:latin typeface="Lato" panose="020F0502020204030203" pitchFamily="34" charset="0"/>
                <a:ea typeface="Lato" panose="020F0502020204030203" pitchFamily="34" charset="0"/>
                <a:cs typeface="Lato" panose="020F0502020204030203" pitchFamily="34" charset="0"/>
              </a:rPr>
              <a:t> group</a:t>
            </a:r>
          </a:p>
          <a:p>
            <a:pPr marL="863600" lvl="1" indent="-285750" algn="l">
              <a:spcAft>
                <a:spcPts val="600"/>
              </a:spcAft>
              <a:buClr>
                <a:schemeClr val="accent6"/>
              </a:buClr>
              <a:buFont typeface="Courier New" panose="02070309020205020404" pitchFamily="49" charset="0"/>
              <a:buChar char="o"/>
            </a:pPr>
            <a:r>
              <a:rPr lang="en-US" sz="1500">
                <a:solidFill>
                  <a:schemeClr val="bg1"/>
                </a:solidFill>
                <a:latin typeface="Lato" panose="020F0502020204030203" pitchFamily="34" charset="0"/>
                <a:ea typeface="Lato" panose="020F0502020204030203" pitchFamily="34" charset="0"/>
                <a:cs typeface="Lato" panose="020F0502020204030203" pitchFamily="34" charset="0"/>
              </a:rPr>
              <a:t>91 patients were assigned to the R-</a:t>
            </a:r>
            <a:r>
              <a:rPr lang="en-US" sz="1500" err="1">
                <a:solidFill>
                  <a:schemeClr val="bg1"/>
                </a:solidFill>
                <a:latin typeface="Lato" panose="020F0502020204030203" pitchFamily="34" charset="0"/>
                <a:ea typeface="Lato" panose="020F0502020204030203" pitchFamily="34" charset="0"/>
                <a:cs typeface="Lato" panose="020F0502020204030203" pitchFamily="34" charset="0"/>
              </a:rPr>
              <a:t>GemOx</a:t>
            </a:r>
            <a:r>
              <a:rPr lang="en-US" sz="1500">
                <a:solidFill>
                  <a:schemeClr val="bg1"/>
                </a:solidFill>
                <a:latin typeface="Lato" panose="020F0502020204030203" pitchFamily="34" charset="0"/>
                <a:ea typeface="Lato" panose="020F0502020204030203" pitchFamily="34" charset="0"/>
                <a:cs typeface="Lato" panose="020F0502020204030203" pitchFamily="34" charset="0"/>
              </a:rPr>
              <a:t> group</a:t>
            </a:r>
          </a:p>
          <a:p>
            <a:pPr marL="406400" lvl="0" indent="-285750" algn="l">
              <a:spcAft>
                <a:spcPts val="600"/>
              </a:spcAft>
              <a:buClr>
                <a:schemeClr val="accent6"/>
              </a:buClr>
              <a:buFont typeface="Arial" panose="020B0604020202020204" pitchFamily="34" charset="0"/>
              <a:buChar char="•"/>
            </a:pPr>
            <a:r>
              <a:rPr lang="en-US" sz="1500">
                <a:solidFill>
                  <a:schemeClr val="bg1"/>
                </a:solidFill>
                <a:latin typeface="Lato" panose="020F0502020204030203" pitchFamily="34" charset="0"/>
                <a:ea typeface="Lato" panose="020F0502020204030203" pitchFamily="34" charset="0"/>
                <a:cs typeface="Lato" panose="020F0502020204030203" pitchFamily="34" charset="0"/>
              </a:rPr>
              <a:t>Before the study</a:t>
            </a:r>
          </a:p>
          <a:p>
            <a:pPr marL="863600" lvl="1" indent="-285750" algn="l">
              <a:spcAft>
                <a:spcPts val="600"/>
              </a:spcAft>
              <a:buClr>
                <a:schemeClr val="accent6"/>
              </a:buClr>
              <a:buFont typeface="Courier New" panose="02070309020205020404" pitchFamily="49" charset="0"/>
              <a:buChar char="o"/>
            </a:pPr>
            <a:r>
              <a:rPr lang="en-US" sz="1500">
                <a:solidFill>
                  <a:schemeClr val="bg1"/>
                </a:solidFill>
                <a:latin typeface="Lato" panose="020F0502020204030203" pitchFamily="34" charset="0"/>
                <a:ea typeface="Lato" panose="020F0502020204030203" pitchFamily="34" charset="0"/>
                <a:cs typeface="Lato" panose="020F0502020204030203" pitchFamily="34" charset="0"/>
              </a:rPr>
              <a:t>63% patients had received a median of 1 previous line of therapy</a:t>
            </a:r>
          </a:p>
          <a:p>
            <a:pPr marL="863600" lvl="1" indent="-285750" algn="l">
              <a:spcAft>
                <a:spcPts val="600"/>
              </a:spcAft>
              <a:buClr>
                <a:schemeClr val="accent6"/>
              </a:buClr>
              <a:buFont typeface="Courier New" panose="02070309020205020404" pitchFamily="49" charset="0"/>
              <a:buChar char="o"/>
            </a:pPr>
            <a:r>
              <a:rPr lang="en-US" sz="1500">
                <a:solidFill>
                  <a:schemeClr val="bg1"/>
                </a:solidFill>
                <a:latin typeface="Lato" panose="020F0502020204030203" pitchFamily="34" charset="0"/>
                <a:ea typeface="Lato" panose="020F0502020204030203" pitchFamily="34" charset="0"/>
                <a:cs typeface="Lato" panose="020F0502020204030203" pitchFamily="34" charset="0"/>
              </a:rPr>
              <a:t>67% relapsed/refractory to any previous therapy</a:t>
            </a:r>
          </a:p>
          <a:p>
            <a:pPr marL="863600" lvl="1" indent="-285750" algn="l">
              <a:spcAft>
                <a:spcPts val="600"/>
              </a:spcAft>
              <a:buClr>
                <a:schemeClr val="accent6"/>
              </a:buClr>
              <a:buFont typeface="Courier New" panose="02070309020205020404" pitchFamily="49" charset="0"/>
              <a:buChar char="o"/>
            </a:pPr>
            <a:r>
              <a:rPr lang="en-US" sz="1500">
                <a:solidFill>
                  <a:schemeClr val="bg1"/>
                </a:solidFill>
                <a:latin typeface="Lato" panose="020F0502020204030203" pitchFamily="34" charset="0"/>
                <a:ea typeface="Lato" panose="020F0502020204030203" pitchFamily="34" charset="0"/>
                <a:cs typeface="Lato" panose="020F0502020204030203" pitchFamily="34" charset="0"/>
              </a:rPr>
              <a:t>21 patients had previously received CAR-T cell therapy</a:t>
            </a:r>
          </a:p>
          <a:p>
            <a:pPr marL="863600" lvl="1" indent="-285750" algn="l">
              <a:spcAft>
                <a:spcPts val="600"/>
              </a:spcAft>
              <a:buClr>
                <a:schemeClr val="accent6"/>
              </a:buClr>
              <a:buFont typeface="Courier New" panose="02070309020205020404" pitchFamily="49" charset="0"/>
              <a:buChar char="o"/>
            </a:pPr>
            <a:r>
              <a:rPr lang="en-US" sz="1500">
                <a:solidFill>
                  <a:schemeClr val="bg1"/>
                </a:solidFill>
                <a:latin typeface="Lato" panose="020F0502020204030203" pitchFamily="34" charset="0"/>
                <a:ea typeface="Lato" panose="020F0502020204030203" pitchFamily="34" charset="0"/>
                <a:cs typeface="Lato" panose="020F0502020204030203" pitchFamily="34" charset="0"/>
              </a:rPr>
              <a:t>11 patients had previously received ASCT</a:t>
            </a:r>
          </a:p>
        </p:txBody>
      </p:sp>
      <p:sp>
        <p:nvSpPr>
          <p:cNvPr id="4" name="TextBox 3">
            <a:extLst>
              <a:ext uri="{FF2B5EF4-FFF2-40B4-BE49-F238E27FC236}">
                <a16:creationId xmlns:a16="http://schemas.microsoft.com/office/drawing/2014/main" id="{FAA278F2-2EEA-3CDA-EA8B-E5187BD96DA2}"/>
              </a:ext>
            </a:extLst>
          </p:cNvPr>
          <p:cNvSpPr txBox="1"/>
          <p:nvPr/>
        </p:nvSpPr>
        <p:spPr>
          <a:xfrm>
            <a:off x="6374674" y="4912667"/>
            <a:ext cx="2769325" cy="215444"/>
          </a:xfrm>
          <a:prstGeom prst="rect">
            <a:avLst/>
          </a:prstGeom>
          <a:noFill/>
        </p:spPr>
        <p:txBody>
          <a:bodyPr wrap="square" rtlCol="0">
            <a:spAutoFit/>
          </a:bodyPr>
          <a:lstStyle/>
          <a:p>
            <a:pPr algn="r"/>
            <a:r>
              <a:rPr lang="en-US" sz="800">
                <a:solidFill>
                  <a:schemeClr val="bg1"/>
                </a:solidFill>
                <a:latin typeface="Lato" panose="020F0502020204030203" pitchFamily="34" charset="0"/>
                <a:ea typeface="Lato" panose="020F0502020204030203" pitchFamily="34" charset="0"/>
                <a:cs typeface="Lato" panose="020F0502020204030203" pitchFamily="34" charset="0"/>
              </a:rPr>
              <a:t>Abramson JS, et al. </a:t>
            </a:r>
            <a:r>
              <a:rPr lang="en-US" sz="800" i="1">
                <a:solidFill>
                  <a:schemeClr val="bg1"/>
                </a:solidFill>
                <a:latin typeface="Lato" panose="020F0502020204030203" pitchFamily="34" charset="0"/>
                <a:ea typeface="Lato" panose="020F0502020204030203" pitchFamily="34" charset="0"/>
                <a:cs typeface="Lato" panose="020F0502020204030203" pitchFamily="34" charset="0"/>
              </a:rPr>
              <a:t>Lancet</a:t>
            </a:r>
            <a:r>
              <a:rPr lang="en-US" sz="800">
                <a:solidFill>
                  <a:schemeClr val="bg1"/>
                </a:solidFill>
                <a:latin typeface="Lato" panose="020F0502020204030203" pitchFamily="34" charset="0"/>
                <a:ea typeface="Lato" panose="020F0502020204030203" pitchFamily="34" charset="0"/>
                <a:cs typeface="Lato" panose="020F0502020204030203" pitchFamily="34" charset="0"/>
              </a:rPr>
              <a:t>. 2024;404(10466):1940-1954. </a:t>
            </a:r>
          </a:p>
        </p:txBody>
      </p:sp>
    </p:spTree>
    <p:extLst>
      <p:ext uri="{BB962C8B-B14F-4D97-AF65-F5344CB8AC3E}">
        <p14:creationId xmlns:p14="http://schemas.microsoft.com/office/powerpoint/2010/main" val="8017137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0"/>
        <p:cNvGrpSpPr/>
        <p:nvPr/>
      </p:nvGrpSpPr>
      <p:grpSpPr>
        <a:xfrm>
          <a:off x="0" y="0"/>
          <a:ext cx="0" cy="0"/>
          <a:chOff x="0" y="0"/>
          <a:chExt cx="0" cy="0"/>
        </a:xfrm>
      </p:grpSpPr>
      <p:sp>
        <p:nvSpPr>
          <p:cNvPr id="2" name="Google Shape;199;p45">
            <a:extLst>
              <a:ext uri="{FF2B5EF4-FFF2-40B4-BE49-F238E27FC236}">
                <a16:creationId xmlns:a16="http://schemas.microsoft.com/office/drawing/2014/main" id="{624C9247-2B69-D986-E602-47305048838E}"/>
              </a:ext>
            </a:extLst>
          </p:cNvPr>
          <p:cNvSpPr txBox="1">
            <a:spLocks/>
          </p:cNvSpPr>
          <p:nvPr/>
        </p:nvSpPr>
        <p:spPr>
          <a:xfrm>
            <a:off x="585613" y="756458"/>
            <a:ext cx="8126619" cy="385058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1400" b="0" i="0" u="none" strike="noStrike" cap="none">
                <a:solidFill>
                  <a:schemeClr val="lt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algn="l">
              <a:spcAft>
                <a:spcPts val="600"/>
              </a:spcAft>
            </a:pPr>
            <a:r>
              <a:rPr lang="en-US" sz="1500" b="1">
                <a:solidFill>
                  <a:schemeClr val="accent6"/>
                </a:solidFill>
                <a:latin typeface="Lato" panose="020F0502020204030203" pitchFamily="34" charset="0"/>
                <a:ea typeface="Lato" panose="020F0502020204030203" pitchFamily="34" charset="0"/>
                <a:cs typeface="Lato" panose="020F0502020204030203" pitchFamily="34" charset="0"/>
              </a:rPr>
              <a:t>Key Inclusion/Exclusion Criteria</a:t>
            </a:r>
          </a:p>
          <a:p>
            <a:pPr algn="l">
              <a:spcAft>
                <a:spcPts val="600"/>
              </a:spcAft>
            </a:pPr>
            <a:endParaRPr lang="en-US" sz="1500">
              <a:solidFill>
                <a:schemeClr val="accent6"/>
              </a:solidFill>
              <a:latin typeface="Lato" panose="020F0502020204030203" pitchFamily="34" charset="0"/>
              <a:ea typeface="Lato" panose="020F0502020204030203" pitchFamily="34" charset="0"/>
              <a:cs typeface="Lato" panose="020F0502020204030203" pitchFamily="34" charset="0"/>
            </a:endParaRPr>
          </a:p>
          <a:p>
            <a:pPr algn="l">
              <a:spcAft>
                <a:spcPts val="600"/>
              </a:spcAft>
            </a:pPr>
            <a:endParaRPr lang="en-US" sz="1500">
              <a:solidFill>
                <a:schemeClr val="accent6"/>
              </a:solidFill>
              <a:latin typeface="Lato" panose="020F0502020204030203" pitchFamily="34" charset="0"/>
              <a:ea typeface="Lato" panose="020F0502020204030203" pitchFamily="34" charset="0"/>
              <a:cs typeface="Lato" panose="020F0502020204030203" pitchFamily="34" charset="0"/>
            </a:endParaRPr>
          </a:p>
          <a:p>
            <a:pPr algn="l">
              <a:spcAft>
                <a:spcPts val="600"/>
              </a:spcAft>
            </a:pPr>
            <a:endParaRPr lang="en-US" sz="1500">
              <a:solidFill>
                <a:schemeClr val="accent6"/>
              </a:solidFill>
              <a:latin typeface="Lato" panose="020F0502020204030203" pitchFamily="34" charset="0"/>
              <a:ea typeface="Lato" panose="020F0502020204030203" pitchFamily="34" charset="0"/>
              <a:cs typeface="Lato" panose="020F0502020204030203" pitchFamily="34" charset="0"/>
            </a:endParaRPr>
          </a:p>
          <a:p>
            <a:pPr algn="l">
              <a:spcAft>
                <a:spcPts val="600"/>
              </a:spcAft>
            </a:pPr>
            <a:endParaRPr lang="en-US" sz="1500">
              <a:solidFill>
                <a:schemeClr val="accent6"/>
              </a:solidFill>
              <a:latin typeface="Lato" panose="020F0502020204030203" pitchFamily="34" charset="0"/>
              <a:ea typeface="Lato" panose="020F0502020204030203" pitchFamily="34" charset="0"/>
              <a:cs typeface="Lato" panose="020F0502020204030203" pitchFamily="34" charset="0"/>
            </a:endParaRPr>
          </a:p>
          <a:p>
            <a:pPr algn="l">
              <a:spcAft>
                <a:spcPts val="600"/>
              </a:spcAft>
            </a:pPr>
            <a:endParaRPr lang="en-US" sz="1500">
              <a:solidFill>
                <a:schemeClr val="accent6"/>
              </a:solidFill>
              <a:latin typeface="Lato" panose="020F0502020204030203" pitchFamily="34" charset="0"/>
              <a:ea typeface="Lato" panose="020F0502020204030203" pitchFamily="34" charset="0"/>
              <a:cs typeface="Lato" panose="020F0502020204030203" pitchFamily="34" charset="0"/>
            </a:endParaRPr>
          </a:p>
          <a:p>
            <a:pPr algn="l">
              <a:spcAft>
                <a:spcPts val="600"/>
              </a:spcAft>
            </a:pPr>
            <a:endParaRPr lang="en-US" sz="600" b="1">
              <a:solidFill>
                <a:schemeClr val="accent6"/>
              </a:solidFill>
              <a:latin typeface="Lato" panose="020F0502020204030203" pitchFamily="34" charset="0"/>
              <a:ea typeface="Lato" panose="020F0502020204030203" pitchFamily="34" charset="0"/>
              <a:cs typeface="Lato" panose="020F0502020204030203" pitchFamily="34" charset="0"/>
            </a:endParaRPr>
          </a:p>
          <a:p>
            <a:pPr algn="l">
              <a:spcAft>
                <a:spcPts val="600"/>
              </a:spcAft>
            </a:pPr>
            <a:r>
              <a:rPr lang="en-US" sz="1500" b="1">
                <a:solidFill>
                  <a:schemeClr val="accent6"/>
                </a:solidFill>
                <a:latin typeface="Lato" panose="020F0502020204030203" pitchFamily="34" charset="0"/>
                <a:ea typeface="Lato" panose="020F0502020204030203" pitchFamily="34" charset="0"/>
                <a:cs typeface="Lato" panose="020F0502020204030203" pitchFamily="34" charset="0"/>
              </a:rPr>
              <a:t>Intervention</a:t>
            </a:r>
          </a:p>
        </p:txBody>
      </p:sp>
      <p:graphicFrame>
        <p:nvGraphicFramePr>
          <p:cNvPr id="3" name="Table 2">
            <a:extLst>
              <a:ext uri="{FF2B5EF4-FFF2-40B4-BE49-F238E27FC236}">
                <a16:creationId xmlns:a16="http://schemas.microsoft.com/office/drawing/2014/main" id="{227872CB-E7F7-2D0F-9484-0E0B801C717E}"/>
              </a:ext>
            </a:extLst>
          </p:cNvPr>
          <p:cNvGraphicFramePr>
            <a:graphicFrameLocks noGrp="1"/>
          </p:cNvGraphicFramePr>
          <p:nvPr>
            <p:extLst>
              <p:ext uri="{D42A27DB-BD31-4B8C-83A1-F6EECF244321}">
                <p14:modId xmlns:p14="http://schemas.microsoft.com/office/powerpoint/2010/main" val="3423434456"/>
              </p:ext>
            </p:extLst>
          </p:nvPr>
        </p:nvGraphicFramePr>
        <p:xfrm>
          <a:off x="803673" y="1120744"/>
          <a:ext cx="7690498" cy="1645920"/>
        </p:xfrm>
        <a:graphic>
          <a:graphicData uri="http://schemas.openxmlformats.org/drawingml/2006/table">
            <a:tbl>
              <a:tblPr firstRow="1" bandRow="1">
                <a:tableStyleId>{21E4AEA4-8DFA-4A89-87EB-49C32662AFE0}</a:tableStyleId>
              </a:tblPr>
              <a:tblGrid>
                <a:gridCol w="3845249">
                  <a:extLst>
                    <a:ext uri="{9D8B030D-6E8A-4147-A177-3AD203B41FA5}">
                      <a16:colId xmlns:a16="http://schemas.microsoft.com/office/drawing/2014/main" val="2311838428"/>
                    </a:ext>
                  </a:extLst>
                </a:gridCol>
                <a:gridCol w="3845249">
                  <a:extLst>
                    <a:ext uri="{9D8B030D-6E8A-4147-A177-3AD203B41FA5}">
                      <a16:colId xmlns:a16="http://schemas.microsoft.com/office/drawing/2014/main" val="3177313363"/>
                    </a:ext>
                  </a:extLst>
                </a:gridCol>
              </a:tblGrid>
              <a:tr h="0">
                <a:tc>
                  <a:txBody>
                    <a:bodyPr/>
                    <a:lstStyle/>
                    <a:p>
                      <a:pPr algn="ctr"/>
                      <a:r>
                        <a:rPr lang="en-US" sz="1200" b="1">
                          <a:latin typeface="Latos"/>
                          <a:ea typeface="Lato" panose="020F0502020204030203" pitchFamily="34" charset="0"/>
                          <a:cs typeface="Lato" panose="020F0502020204030203" pitchFamily="34" charset="0"/>
                        </a:rPr>
                        <a:t>Inclusion Criteria</a:t>
                      </a:r>
                    </a:p>
                  </a:txBody>
                  <a:tcPr>
                    <a:lnL w="28575" cap="flat" cmpd="sng" algn="ctr">
                      <a:solidFill>
                        <a:schemeClr val="accent6"/>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2"/>
                    </a:solidFill>
                  </a:tcPr>
                </a:tc>
                <a:tc>
                  <a:txBody>
                    <a:bodyPr/>
                    <a:lstStyle/>
                    <a:p>
                      <a:pPr algn="ctr"/>
                      <a:r>
                        <a:rPr lang="en-US" sz="1200" b="1">
                          <a:latin typeface="Latos"/>
                          <a:ea typeface="Lato" panose="020F0502020204030203" pitchFamily="34" charset="0"/>
                          <a:cs typeface="Lato" panose="020F0502020204030203" pitchFamily="34" charset="0"/>
                        </a:rPr>
                        <a:t>Exclusion Criteria</a:t>
                      </a:r>
                    </a:p>
                  </a:txBody>
                  <a:tcPr>
                    <a:lnL w="12700" cap="flat" cmpd="sng" algn="ctr">
                      <a:solidFill>
                        <a:schemeClr val="accent1"/>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2"/>
                    </a:solidFill>
                  </a:tcPr>
                </a:tc>
                <a:extLst>
                  <a:ext uri="{0D108BD9-81ED-4DB2-BD59-A6C34878D82A}">
                    <a16:rowId xmlns:a16="http://schemas.microsoft.com/office/drawing/2014/main" val="3805015843"/>
                  </a:ext>
                </a:extLst>
              </a:tr>
              <a:tr h="0">
                <a:tc>
                  <a:txBody>
                    <a:bodyPr/>
                    <a:lstStyle/>
                    <a:p>
                      <a:pPr marL="285750" marR="0" lvl="0" indent="-285750">
                        <a:spcBef>
                          <a:spcPts val="0"/>
                        </a:spcBef>
                        <a:spcAft>
                          <a:spcPts val="0"/>
                        </a:spcAft>
                        <a:buFont typeface="Arial" panose="020B0604020202020204" pitchFamily="34" charset="0"/>
                        <a:buChar char="•"/>
                      </a:pPr>
                      <a:r>
                        <a:rPr lang="en-US" sz="1200" kern="100">
                          <a:effectLst/>
                          <a:latin typeface="Latos"/>
                          <a:ea typeface="Calibri" panose="020F0502020204030204" pitchFamily="34" charset="0"/>
                          <a:cs typeface="Times New Roman" panose="02020603050405020304" pitchFamily="18" charset="0"/>
                        </a:rPr>
                        <a:t>≥18 years of age</a:t>
                      </a:r>
                    </a:p>
                    <a:p>
                      <a:pPr marL="285750" marR="0" lvl="0" indent="-285750">
                        <a:spcBef>
                          <a:spcPts val="0"/>
                        </a:spcBef>
                        <a:spcAft>
                          <a:spcPts val="0"/>
                        </a:spcAft>
                        <a:buFont typeface="Arial" panose="020B0604020202020204" pitchFamily="34" charset="0"/>
                        <a:buChar char="•"/>
                      </a:pPr>
                      <a:r>
                        <a:rPr lang="en-US" sz="1200" kern="100">
                          <a:effectLst/>
                          <a:latin typeface="Latos"/>
                          <a:ea typeface="Calibri" panose="020F0502020204030204" pitchFamily="34" charset="0"/>
                          <a:cs typeface="Times New Roman" panose="02020603050405020304" pitchFamily="18" charset="0"/>
                        </a:rPr>
                        <a:t>Histologically confirmed DLBCL who received 1 or more previous systemic therapies with relapsed or refractory disease</a:t>
                      </a:r>
                    </a:p>
                    <a:p>
                      <a:pPr marL="285750" marR="0" lvl="0" indent="-285750">
                        <a:spcBef>
                          <a:spcPts val="0"/>
                        </a:spcBef>
                        <a:spcAft>
                          <a:spcPts val="0"/>
                        </a:spcAft>
                        <a:buFont typeface="Arial" panose="020B0604020202020204" pitchFamily="34" charset="0"/>
                        <a:buChar char="•"/>
                      </a:pPr>
                      <a:r>
                        <a:rPr lang="en-US" sz="1200" kern="100">
                          <a:effectLst/>
                          <a:latin typeface="Latos"/>
                          <a:ea typeface="Calibri" panose="020F0502020204030204" pitchFamily="34" charset="0"/>
                          <a:cs typeface="Times New Roman" panose="02020603050405020304" pitchFamily="18" charset="0"/>
                        </a:rPr>
                        <a:t>ECOG status of 0-2</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200" kern="100">
                          <a:effectLst/>
                          <a:latin typeface="Latos"/>
                          <a:ea typeface="Calibri" panose="020F0502020204030204" pitchFamily="34" charset="0"/>
                          <a:cs typeface="Times New Roman" panose="02020603050405020304" pitchFamily="18" charset="0"/>
                        </a:rPr>
                        <a:t>Patients with only one previous line of therapy had to be considered ASCT-ineligible</a:t>
                      </a:r>
                    </a:p>
                  </a:txBody>
                  <a:tcPr>
                    <a:lnL w="28575" cap="flat" cmpd="sng" algn="ctr">
                      <a:solidFill>
                        <a:schemeClr val="accent6"/>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285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marR="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200">
                          <a:effectLst/>
                          <a:latin typeface="Latos"/>
                          <a:ea typeface="Calibri" panose="020F0502020204030204" pitchFamily="34" charset="0"/>
                          <a:cs typeface="Times New Roman" panose="02020603050405020304" pitchFamily="18" charset="0"/>
                        </a:rPr>
                        <a:t>Patients with DLBCL transformed from indolent lymphoma, double or triple hit lymphomas, or high-grade B-cell lymphoma</a:t>
                      </a:r>
                    </a:p>
                  </a:txBody>
                  <a:tcPr>
                    <a:lnL w="12700" cap="flat" cmpd="sng" algn="ctr">
                      <a:solidFill>
                        <a:schemeClr val="accent1"/>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285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80807765"/>
                  </a:ext>
                </a:extLst>
              </a:tr>
            </a:tbl>
          </a:graphicData>
        </a:graphic>
      </p:graphicFrame>
      <p:sp>
        <p:nvSpPr>
          <p:cNvPr id="7" name="Google Shape;228;p48">
            <a:extLst>
              <a:ext uri="{FF2B5EF4-FFF2-40B4-BE49-F238E27FC236}">
                <a16:creationId xmlns:a16="http://schemas.microsoft.com/office/drawing/2014/main" id="{79CDCB3E-3CED-5E55-5A37-067D00409743}"/>
              </a:ext>
            </a:extLst>
          </p:cNvPr>
          <p:cNvSpPr txBox="1">
            <a:spLocks/>
          </p:cNvSpPr>
          <p:nvPr/>
        </p:nvSpPr>
        <p:spPr>
          <a:xfrm>
            <a:off x="0" y="1"/>
            <a:ext cx="9144000" cy="9262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Bebas Neue"/>
              <a:buNone/>
              <a:defRPr sz="3000" b="1" i="0" u="none" strike="noStrike" cap="none">
                <a:solidFill>
                  <a:schemeClr val="lt1"/>
                </a:solidFill>
                <a:latin typeface="Bebas Neue"/>
                <a:ea typeface="Bebas Neue"/>
                <a:cs typeface="Bebas Neue"/>
                <a:sym typeface="Bebas Neue"/>
              </a:defRPr>
            </a:lvl1pPr>
            <a:lvl2pPr marR="0" lvl="1"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9pPr>
          </a:lstStyle>
          <a:p>
            <a:r>
              <a:rPr lang="en-US" sz="4800">
                <a:solidFill>
                  <a:schemeClr val="accent6"/>
                </a:solidFill>
              </a:rPr>
              <a:t>STARGLO: </a:t>
            </a:r>
            <a:r>
              <a:rPr lang="en-US" sz="4800"/>
              <a:t>Glofitamab + GEMOX in R/R DLBCL</a:t>
            </a:r>
          </a:p>
        </p:txBody>
      </p:sp>
      <p:graphicFrame>
        <p:nvGraphicFramePr>
          <p:cNvPr id="4" name="Table 3">
            <a:extLst>
              <a:ext uri="{FF2B5EF4-FFF2-40B4-BE49-F238E27FC236}">
                <a16:creationId xmlns:a16="http://schemas.microsoft.com/office/drawing/2014/main" id="{496DD40D-5CE5-3A8B-5365-1CA35B469978}"/>
              </a:ext>
            </a:extLst>
          </p:cNvPr>
          <p:cNvGraphicFramePr>
            <a:graphicFrameLocks noGrp="1"/>
          </p:cNvGraphicFramePr>
          <p:nvPr>
            <p:extLst>
              <p:ext uri="{D42A27DB-BD31-4B8C-83A1-F6EECF244321}">
                <p14:modId xmlns:p14="http://schemas.microsoft.com/office/powerpoint/2010/main" val="1675775287"/>
              </p:ext>
            </p:extLst>
          </p:nvPr>
        </p:nvGraphicFramePr>
        <p:xfrm>
          <a:off x="803673" y="3147580"/>
          <a:ext cx="7690498" cy="1740304"/>
        </p:xfrm>
        <a:graphic>
          <a:graphicData uri="http://schemas.openxmlformats.org/drawingml/2006/table">
            <a:tbl>
              <a:tblPr bandRow="1">
                <a:tableStyleId>{62668B7E-37AE-47E6-983D-1CF6503A6877}</a:tableStyleId>
              </a:tblPr>
              <a:tblGrid>
                <a:gridCol w="3845249">
                  <a:extLst>
                    <a:ext uri="{9D8B030D-6E8A-4147-A177-3AD203B41FA5}">
                      <a16:colId xmlns:a16="http://schemas.microsoft.com/office/drawing/2014/main" val="791801260"/>
                    </a:ext>
                  </a:extLst>
                </a:gridCol>
                <a:gridCol w="3845249">
                  <a:extLst>
                    <a:ext uri="{9D8B030D-6E8A-4147-A177-3AD203B41FA5}">
                      <a16:colId xmlns:a16="http://schemas.microsoft.com/office/drawing/2014/main" val="2979228260"/>
                    </a:ext>
                  </a:extLst>
                </a:gridCol>
              </a:tblGrid>
              <a:tr h="277264">
                <a:tc>
                  <a:txBody>
                    <a:bodyPr/>
                    <a:lstStyle/>
                    <a:p>
                      <a:pPr marL="0" marR="0" algn="ctr" rtl="0">
                        <a:lnSpc>
                          <a:spcPct val="100000"/>
                        </a:lnSpc>
                        <a:spcBef>
                          <a:spcPts val="0"/>
                        </a:spcBef>
                        <a:spcAft>
                          <a:spcPts val="0"/>
                        </a:spcAft>
                        <a:buClr>
                          <a:srgbClr val="000000"/>
                        </a:buClr>
                        <a:buFont typeface="Arial"/>
                        <a:buNone/>
                      </a:pPr>
                      <a:r>
                        <a:rPr lang="en-US" sz="1200" b="1" i="0" u="none" strike="noStrike" cap="none" err="1">
                          <a:solidFill>
                            <a:schemeClr val="lt1"/>
                          </a:solidFill>
                          <a:latin typeface="Latos"/>
                          <a:ea typeface="Lato" panose="020F0502020204030203" pitchFamily="34" charset="0"/>
                          <a:cs typeface="Lato" panose="020F0502020204030203" pitchFamily="34" charset="0"/>
                          <a:sym typeface="Arial"/>
                        </a:rPr>
                        <a:t>Glofit-GemOx</a:t>
                      </a:r>
                      <a:endParaRPr lang="en-US" sz="1200" b="1" i="0" u="none" strike="noStrike" cap="none">
                        <a:solidFill>
                          <a:schemeClr val="lt1"/>
                        </a:solidFill>
                        <a:latin typeface="Latos"/>
                        <a:ea typeface="Lato" panose="020F0502020204030203" pitchFamily="34" charset="0"/>
                        <a:cs typeface="Lato" panose="020F0502020204030203" pitchFamily="34" charset="0"/>
                        <a:sym typeface="Arial"/>
                      </a:endParaRPr>
                    </a:p>
                  </a:txBody>
                  <a:tcPr marL="67427" marR="67427" marT="0" marB="0" anchor="ctr">
                    <a:lnL w="28575" cap="flat" cmpd="sng" algn="ctr">
                      <a:solidFill>
                        <a:schemeClr val="accent6"/>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2"/>
                    </a:solidFill>
                  </a:tcPr>
                </a:tc>
                <a:tc>
                  <a:txBody>
                    <a:bodyPr/>
                    <a:lstStyle/>
                    <a:p>
                      <a:pPr marL="0" marR="0" algn="ctr" rtl="0">
                        <a:lnSpc>
                          <a:spcPct val="100000"/>
                        </a:lnSpc>
                        <a:spcBef>
                          <a:spcPts val="0"/>
                        </a:spcBef>
                        <a:spcAft>
                          <a:spcPts val="0"/>
                        </a:spcAft>
                        <a:buClr>
                          <a:srgbClr val="000000"/>
                        </a:buClr>
                        <a:buFont typeface="Arial"/>
                        <a:buNone/>
                      </a:pPr>
                      <a:r>
                        <a:rPr lang="en-US" sz="1200" b="1" i="0" u="none" strike="noStrike" cap="none">
                          <a:solidFill>
                            <a:schemeClr val="lt1"/>
                          </a:solidFill>
                          <a:latin typeface="Latos"/>
                          <a:ea typeface="Lato" panose="020F0502020204030203" pitchFamily="34" charset="0"/>
                          <a:cs typeface="Lato" panose="020F0502020204030203" pitchFamily="34" charset="0"/>
                          <a:sym typeface="Arial"/>
                        </a:rPr>
                        <a:t>R-</a:t>
                      </a:r>
                      <a:r>
                        <a:rPr lang="en-US" sz="1200" b="1" i="0" u="none" strike="noStrike" cap="none" err="1">
                          <a:solidFill>
                            <a:schemeClr val="lt1"/>
                          </a:solidFill>
                          <a:latin typeface="Latos"/>
                          <a:ea typeface="Lato" panose="020F0502020204030203" pitchFamily="34" charset="0"/>
                          <a:cs typeface="Lato" panose="020F0502020204030203" pitchFamily="34" charset="0"/>
                          <a:sym typeface="Arial"/>
                        </a:rPr>
                        <a:t>GemOx</a:t>
                      </a:r>
                      <a:endParaRPr lang="en-US" sz="1200" b="1" i="0" u="none" strike="noStrike" cap="none">
                        <a:solidFill>
                          <a:schemeClr val="lt1"/>
                        </a:solidFill>
                        <a:latin typeface="Latos"/>
                        <a:ea typeface="Lato" panose="020F0502020204030203" pitchFamily="34" charset="0"/>
                        <a:cs typeface="Lato" panose="020F0502020204030203" pitchFamily="34" charset="0"/>
                        <a:sym typeface="Arial"/>
                      </a:endParaRPr>
                    </a:p>
                  </a:txBody>
                  <a:tcPr marL="67427" marR="67427" marT="0" marB="0" anchor="ctr">
                    <a:lnL w="12700" cap="flat" cmpd="sng" algn="ctr">
                      <a:solidFill>
                        <a:schemeClr val="accent1"/>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2"/>
                    </a:solidFill>
                  </a:tcPr>
                </a:tc>
                <a:extLst>
                  <a:ext uri="{0D108BD9-81ED-4DB2-BD59-A6C34878D82A}">
                    <a16:rowId xmlns:a16="http://schemas.microsoft.com/office/drawing/2014/main" val="3445306666"/>
                  </a:ext>
                </a:extLst>
              </a:tr>
              <a:tr h="750059">
                <a:tc>
                  <a:txBody>
                    <a:bodyPr/>
                    <a:lstStyle/>
                    <a:p>
                      <a:pPr marL="285750" marR="0" lvl="0" indent="-285750" algn="l" rtl="0">
                        <a:lnSpc>
                          <a:spcPct val="100000"/>
                        </a:lnSpc>
                        <a:spcBef>
                          <a:spcPts val="0"/>
                        </a:spcBef>
                        <a:spcAft>
                          <a:spcPts val="0"/>
                        </a:spcAft>
                        <a:buClr>
                          <a:srgbClr val="000000"/>
                        </a:buClr>
                        <a:buFont typeface="Arial" panose="020B0604020202020204" pitchFamily="34" charset="0"/>
                        <a:buChar char="•"/>
                      </a:pPr>
                      <a:r>
                        <a:rPr lang="en-US" sz="1200" b="0" i="0" u="none" strike="noStrike" kern="100" cap="none">
                          <a:solidFill>
                            <a:schemeClr val="dk1"/>
                          </a:solidFill>
                          <a:effectLst/>
                          <a:latin typeface="Latos"/>
                          <a:cs typeface="Times New Roman" panose="02020603050405020304" pitchFamily="18" charset="0"/>
                          <a:sym typeface="Arial"/>
                        </a:rPr>
                        <a:t>Glofitamab was administered for up to 12 cycles. </a:t>
                      </a:r>
                    </a:p>
                    <a:p>
                      <a:pPr marL="285750" marR="0" lvl="0" indent="-285750" algn="l" rtl="0">
                        <a:lnSpc>
                          <a:spcPct val="100000"/>
                        </a:lnSpc>
                        <a:spcBef>
                          <a:spcPts val="0"/>
                        </a:spcBef>
                        <a:spcAft>
                          <a:spcPts val="0"/>
                        </a:spcAft>
                        <a:buClr>
                          <a:srgbClr val="000000"/>
                        </a:buClr>
                        <a:buFont typeface="Arial" panose="020B0604020202020204" pitchFamily="34" charset="0"/>
                        <a:buChar char="•"/>
                      </a:pPr>
                      <a:r>
                        <a:rPr lang="en-US" sz="1200" b="0" i="0" u="none" strike="noStrike" kern="100" cap="none">
                          <a:solidFill>
                            <a:schemeClr val="dk1"/>
                          </a:solidFill>
                          <a:effectLst/>
                          <a:latin typeface="Latos"/>
                          <a:cs typeface="Times New Roman" panose="02020603050405020304" pitchFamily="18" charset="0"/>
                          <a:sym typeface="Arial"/>
                        </a:rPr>
                        <a:t>Obinutuzumab 1,000 mg IV on day 1 of cycle 1</a:t>
                      </a:r>
                    </a:p>
                    <a:p>
                      <a:pPr marL="285750" marR="0" lvl="0" indent="-285750" algn="l" rtl="0">
                        <a:lnSpc>
                          <a:spcPct val="100000"/>
                        </a:lnSpc>
                        <a:spcBef>
                          <a:spcPts val="0"/>
                        </a:spcBef>
                        <a:spcAft>
                          <a:spcPts val="0"/>
                        </a:spcAft>
                        <a:buClr>
                          <a:srgbClr val="000000"/>
                        </a:buClr>
                        <a:buFont typeface="Arial" panose="020B0604020202020204" pitchFamily="34" charset="0"/>
                        <a:buChar char="•"/>
                      </a:pPr>
                      <a:r>
                        <a:rPr lang="en-US" sz="1200" b="0" i="0" u="none" strike="noStrike" kern="100" cap="none">
                          <a:solidFill>
                            <a:schemeClr val="dk1"/>
                          </a:solidFill>
                          <a:effectLst/>
                          <a:latin typeface="Latos"/>
                          <a:cs typeface="Times New Roman" panose="02020603050405020304" pitchFamily="18" charset="0"/>
                          <a:sym typeface="Arial"/>
                        </a:rPr>
                        <a:t>Glofitamab IV by step-up dosing during cycle 1</a:t>
                      </a:r>
                    </a:p>
                    <a:p>
                      <a:pPr marL="519113" marR="0" lvl="0" indent="-280988" algn="l" rtl="0">
                        <a:lnSpc>
                          <a:spcPct val="100000"/>
                        </a:lnSpc>
                        <a:spcBef>
                          <a:spcPts val="0"/>
                        </a:spcBef>
                        <a:spcAft>
                          <a:spcPts val="0"/>
                        </a:spcAft>
                        <a:buClr>
                          <a:srgbClr val="000000"/>
                        </a:buClr>
                        <a:buFont typeface="Courier New" panose="02070309020205020404" pitchFamily="49" charset="0"/>
                        <a:buChar char="o"/>
                        <a:tabLst/>
                      </a:pPr>
                      <a:r>
                        <a:rPr lang="en-US" sz="1200" b="0" i="0" u="none" strike="noStrike" kern="100" cap="none">
                          <a:solidFill>
                            <a:schemeClr val="dk1"/>
                          </a:solidFill>
                          <a:effectLst/>
                          <a:latin typeface="Latos"/>
                          <a:cs typeface="Times New Roman" panose="02020603050405020304" pitchFamily="18" charset="0"/>
                          <a:sym typeface="Arial"/>
                        </a:rPr>
                        <a:t>Day 8: 2·5 mg; day 15: 10 mg</a:t>
                      </a:r>
                    </a:p>
                    <a:p>
                      <a:pPr marL="519113" marR="0" lvl="0" indent="-280988" algn="l" rtl="0">
                        <a:lnSpc>
                          <a:spcPct val="100000"/>
                        </a:lnSpc>
                        <a:spcBef>
                          <a:spcPts val="0"/>
                        </a:spcBef>
                        <a:spcAft>
                          <a:spcPts val="0"/>
                        </a:spcAft>
                        <a:buClr>
                          <a:srgbClr val="000000"/>
                        </a:buClr>
                        <a:buFont typeface="Courier New" panose="02070309020205020404" pitchFamily="49" charset="0"/>
                        <a:buChar char="o"/>
                        <a:tabLst/>
                      </a:pPr>
                      <a:r>
                        <a:rPr lang="en-US" sz="1200" b="0" i="0" u="none" strike="noStrike" kern="100" cap="none">
                          <a:solidFill>
                            <a:schemeClr val="dk1"/>
                          </a:solidFill>
                          <a:effectLst/>
                          <a:latin typeface="Latos"/>
                          <a:cs typeface="Times New Roman" panose="02020603050405020304" pitchFamily="18" charset="0"/>
                          <a:sym typeface="Arial"/>
                        </a:rPr>
                        <a:t>Glofitamab 30 mg on day 1 of cycles 2-12</a:t>
                      </a:r>
                    </a:p>
                  </a:txBody>
                  <a:tcPr marL="67427" marR="67427" marT="0" marB="0">
                    <a:lnL w="28575" cap="flat" cmpd="sng" algn="ctr">
                      <a:solidFill>
                        <a:schemeClr val="accent6"/>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285750" marR="0" lvl="0" indent="-285750" algn="l" rtl="0">
                        <a:lnSpc>
                          <a:spcPct val="100000"/>
                        </a:lnSpc>
                        <a:spcBef>
                          <a:spcPts val="0"/>
                        </a:spcBef>
                        <a:spcAft>
                          <a:spcPts val="0"/>
                        </a:spcAft>
                        <a:buClr>
                          <a:srgbClr val="000000"/>
                        </a:buClr>
                        <a:buFont typeface="Arial" panose="020B0604020202020204" pitchFamily="34" charset="0"/>
                        <a:buChar char="•"/>
                      </a:pPr>
                      <a:r>
                        <a:rPr lang="en-US" sz="1200" b="0" i="0" u="none" strike="noStrike" kern="100" cap="none">
                          <a:solidFill>
                            <a:schemeClr val="dk1"/>
                          </a:solidFill>
                          <a:effectLst/>
                          <a:latin typeface="Latos"/>
                          <a:cs typeface="Times New Roman" panose="02020603050405020304" pitchFamily="18" charset="0"/>
                          <a:sym typeface="Arial"/>
                        </a:rPr>
                        <a:t>Rituximab 375 mg/m² IV on day 1 of each cycle up to 8 cycles</a:t>
                      </a:r>
                      <a:endParaRPr lang="en-US" sz="1200" b="0" i="0" u="none" strike="noStrike" kern="100" cap="none">
                        <a:solidFill>
                          <a:schemeClr val="dk1"/>
                        </a:solidFill>
                        <a:effectLst/>
                        <a:latin typeface="Latos"/>
                        <a:ea typeface="Noto Sans Symbols"/>
                        <a:cs typeface="Times New Roman" panose="02020603050405020304" pitchFamily="18" charset="0"/>
                        <a:sym typeface="Arial"/>
                      </a:endParaRPr>
                    </a:p>
                  </a:txBody>
                  <a:tcPr marL="67427" marR="67427" marT="0" marB="0">
                    <a:lnL w="12700" cap="flat" cmpd="sng" algn="ctr">
                      <a:solidFill>
                        <a:schemeClr val="accent1"/>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3118724643"/>
                  </a:ext>
                </a:extLst>
              </a:tr>
              <a:tr h="374073">
                <a:tc gridSpan="2">
                  <a:txBody>
                    <a:bodyPr/>
                    <a:lstStyle/>
                    <a:p>
                      <a:pPr marL="285750" marR="0" lvl="0" indent="-285750" algn="l" rtl="0">
                        <a:lnSpc>
                          <a:spcPct val="100000"/>
                        </a:lnSpc>
                        <a:spcBef>
                          <a:spcPts val="0"/>
                        </a:spcBef>
                        <a:spcAft>
                          <a:spcPts val="0"/>
                        </a:spcAft>
                        <a:buClr>
                          <a:srgbClr val="000000"/>
                        </a:buClr>
                        <a:buFont typeface="Arial" panose="020B0604020202020204" pitchFamily="34" charset="0"/>
                        <a:buChar char="•"/>
                      </a:pPr>
                      <a:r>
                        <a:rPr lang="en-US" sz="1200" b="0" i="0" u="none" strike="noStrike" kern="100" cap="none" err="1">
                          <a:solidFill>
                            <a:schemeClr val="dk1"/>
                          </a:solidFill>
                          <a:effectLst/>
                          <a:latin typeface="Latos"/>
                          <a:cs typeface="Times New Roman" panose="02020603050405020304" pitchFamily="18" charset="0"/>
                          <a:sym typeface="Arial"/>
                        </a:rPr>
                        <a:t>GemOx</a:t>
                      </a:r>
                      <a:r>
                        <a:rPr lang="en-US" sz="1200" b="0" i="0" u="none" strike="noStrike" kern="100" cap="none">
                          <a:solidFill>
                            <a:schemeClr val="dk1"/>
                          </a:solidFill>
                          <a:effectLst/>
                          <a:latin typeface="Latos"/>
                          <a:cs typeface="Times New Roman" panose="02020603050405020304" pitchFamily="18" charset="0"/>
                          <a:sym typeface="Arial"/>
                        </a:rPr>
                        <a:t>: IV gemcitabine 1000 mg/m² and oxaliplatin 100 mg/m² given on day 2 of cycle 1, then day 1 of subsequent cycles</a:t>
                      </a:r>
                    </a:p>
                    <a:p>
                      <a:pPr marL="285750" marR="0" lvl="0" indent="-285750" algn="l" rtl="0">
                        <a:lnSpc>
                          <a:spcPct val="100000"/>
                        </a:lnSpc>
                        <a:spcBef>
                          <a:spcPts val="0"/>
                        </a:spcBef>
                        <a:spcAft>
                          <a:spcPts val="0"/>
                        </a:spcAft>
                        <a:buClr>
                          <a:srgbClr val="000000"/>
                        </a:buClr>
                        <a:buFont typeface="Arial" panose="020B0604020202020204" pitchFamily="34" charset="0"/>
                        <a:buChar char="•"/>
                      </a:pPr>
                      <a:r>
                        <a:rPr lang="en-US" sz="1200" b="0" i="0" u="none" strike="noStrike" kern="100" cap="none">
                          <a:solidFill>
                            <a:schemeClr val="dk1"/>
                          </a:solidFill>
                          <a:effectLst/>
                          <a:latin typeface="Latos"/>
                          <a:cs typeface="Times New Roman" panose="02020603050405020304" pitchFamily="18" charset="0"/>
                          <a:sym typeface="Arial"/>
                        </a:rPr>
                        <a:t>Prophylactic GCSF required during cycles 1-2 in both groups and was optional thereafter</a:t>
                      </a:r>
                    </a:p>
                  </a:txBody>
                  <a:tcPr marL="67427" marR="67427" marT="0" marB="0">
                    <a:lnL w="28575" cap="flat" cmpd="sng" algn="ctr">
                      <a:solidFill>
                        <a:schemeClr val="accent6"/>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28575" cap="flat" cmpd="sng" algn="ctr">
                      <a:solidFill>
                        <a:schemeClr val="accent6"/>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798581301"/>
                  </a:ext>
                </a:extLst>
              </a:tr>
            </a:tbl>
          </a:graphicData>
        </a:graphic>
      </p:graphicFrame>
      <p:sp>
        <p:nvSpPr>
          <p:cNvPr id="5" name="TextBox 4">
            <a:extLst>
              <a:ext uri="{FF2B5EF4-FFF2-40B4-BE49-F238E27FC236}">
                <a16:creationId xmlns:a16="http://schemas.microsoft.com/office/drawing/2014/main" id="{3004AF61-ACC0-E780-35E9-596940C9A56E}"/>
              </a:ext>
            </a:extLst>
          </p:cNvPr>
          <p:cNvSpPr txBox="1"/>
          <p:nvPr/>
        </p:nvSpPr>
        <p:spPr>
          <a:xfrm>
            <a:off x="6374674" y="4912667"/>
            <a:ext cx="2769325" cy="215444"/>
          </a:xfrm>
          <a:prstGeom prst="rect">
            <a:avLst/>
          </a:prstGeom>
          <a:noFill/>
        </p:spPr>
        <p:txBody>
          <a:bodyPr wrap="square" rtlCol="0">
            <a:spAutoFit/>
          </a:bodyPr>
          <a:lstStyle/>
          <a:p>
            <a:pPr algn="r"/>
            <a:r>
              <a:rPr lang="en-US" sz="800">
                <a:solidFill>
                  <a:schemeClr val="bg1"/>
                </a:solidFill>
                <a:latin typeface="Lato" panose="020F0502020204030203" pitchFamily="34" charset="0"/>
                <a:ea typeface="Lato" panose="020F0502020204030203" pitchFamily="34" charset="0"/>
                <a:cs typeface="Lato" panose="020F0502020204030203" pitchFamily="34" charset="0"/>
              </a:rPr>
              <a:t>Abramson JS, et al. </a:t>
            </a:r>
            <a:r>
              <a:rPr lang="en-US" sz="800" i="1">
                <a:solidFill>
                  <a:schemeClr val="bg1"/>
                </a:solidFill>
                <a:latin typeface="Lato" panose="020F0502020204030203" pitchFamily="34" charset="0"/>
                <a:ea typeface="Lato" panose="020F0502020204030203" pitchFamily="34" charset="0"/>
                <a:cs typeface="Lato" panose="020F0502020204030203" pitchFamily="34" charset="0"/>
              </a:rPr>
              <a:t>Lancet</a:t>
            </a:r>
            <a:r>
              <a:rPr lang="en-US" sz="800">
                <a:solidFill>
                  <a:schemeClr val="bg1"/>
                </a:solidFill>
                <a:latin typeface="Lato" panose="020F0502020204030203" pitchFamily="34" charset="0"/>
                <a:ea typeface="Lato" panose="020F0502020204030203" pitchFamily="34" charset="0"/>
                <a:cs typeface="Lato" panose="020F0502020204030203" pitchFamily="34" charset="0"/>
              </a:rPr>
              <a:t>. 2024;404(10466):1940-1954. </a:t>
            </a:r>
          </a:p>
        </p:txBody>
      </p:sp>
    </p:spTree>
    <p:extLst>
      <p:ext uri="{BB962C8B-B14F-4D97-AF65-F5344CB8AC3E}">
        <p14:creationId xmlns:p14="http://schemas.microsoft.com/office/powerpoint/2010/main" val="8976796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99;p45">
            <a:extLst>
              <a:ext uri="{FF2B5EF4-FFF2-40B4-BE49-F238E27FC236}">
                <a16:creationId xmlns:a16="http://schemas.microsoft.com/office/drawing/2014/main" id="{23098E0F-C71B-8FB0-564D-C4DD7D96DD9E}"/>
              </a:ext>
            </a:extLst>
          </p:cNvPr>
          <p:cNvSpPr txBox="1">
            <a:spLocks/>
          </p:cNvSpPr>
          <p:nvPr/>
        </p:nvSpPr>
        <p:spPr>
          <a:xfrm>
            <a:off x="558266" y="908169"/>
            <a:ext cx="8268100" cy="37903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1400" b="0" i="0" u="none" strike="noStrike" cap="none">
                <a:solidFill>
                  <a:schemeClr val="lt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algn="l">
              <a:spcAft>
                <a:spcPts val="600"/>
              </a:spcAft>
            </a:pPr>
            <a:r>
              <a:rPr lang="en-US" sz="1500" b="1">
                <a:solidFill>
                  <a:schemeClr val="accent6"/>
                </a:solidFill>
                <a:latin typeface="Lato" panose="020F0502020204030203" pitchFamily="34" charset="0"/>
                <a:ea typeface="Lato" panose="020F0502020204030203" pitchFamily="34" charset="0"/>
                <a:cs typeface="Lato" panose="020F0502020204030203" pitchFamily="34" charset="0"/>
              </a:rPr>
              <a:t>Primary Endpoint</a:t>
            </a:r>
          </a:p>
          <a:p>
            <a:pPr marL="406400" indent="-285750" algn="l">
              <a:spcAft>
                <a:spcPts val="600"/>
              </a:spcAft>
              <a:buClr>
                <a:schemeClr val="accent6"/>
              </a:buClr>
              <a:buFont typeface="Arial" panose="020B0604020202020204" pitchFamily="34" charset="0"/>
              <a:buChar char="•"/>
            </a:pPr>
            <a:r>
              <a:rPr lang="en-US" sz="1500">
                <a:solidFill>
                  <a:schemeClr val="bg1"/>
                </a:solidFill>
                <a:latin typeface="Lato" panose="020F0502020204030203" pitchFamily="34" charset="0"/>
                <a:ea typeface="Lato" panose="020F0502020204030203" pitchFamily="34" charset="0"/>
                <a:cs typeface="Lato" panose="020F0502020204030203" pitchFamily="34" charset="0"/>
              </a:rPr>
              <a:t>The primary end point was overall survival assessed by site investigators</a:t>
            </a:r>
          </a:p>
          <a:p>
            <a:pPr algn="l">
              <a:spcAft>
                <a:spcPts val="600"/>
              </a:spcAft>
            </a:pPr>
            <a:r>
              <a:rPr lang="en-US" sz="1500" b="1">
                <a:solidFill>
                  <a:schemeClr val="accent6"/>
                </a:solidFill>
                <a:latin typeface="Lato" panose="020F0502020204030203" pitchFamily="34" charset="0"/>
                <a:ea typeface="Lato" panose="020F0502020204030203" pitchFamily="34" charset="0"/>
                <a:cs typeface="Lato" panose="020F0502020204030203" pitchFamily="34" charset="0"/>
              </a:rPr>
              <a:t>Secondary Endpoints</a:t>
            </a:r>
          </a:p>
          <a:p>
            <a:pPr marL="406400" indent="-285750" algn="l">
              <a:spcAft>
                <a:spcPts val="600"/>
              </a:spcAft>
              <a:buClr>
                <a:schemeClr val="accent6"/>
              </a:buClr>
              <a:buFont typeface="Arial" panose="020B0604020202020204" pitchFamily="34" charset="0"/>
              <a:buChar char="•"/>
            </a:pPr>
            <a:r>
              <a:rPr lang="en-US" sz="1500">
                <a:effectLst/>
                <a:latin typeface="Lato" panose="020F0502020204030203" pitchFamily="34" charset="0"/>
                <a:ea typeface="Lato" panose="020F0502020204030203" pitchFamily="34" charset="0"/>
                <a:cs typeface="Lato" panose="020F0502020204030203" pitchFamily="34" charset="0"/>
              </a:rPr>
              <a:t>Key secondary end points included progression-free survival, complete response rate, and duration of complete response assessed by the IRC in a masked manner</a:t>
            </a:r>
          </a:p>
          <a:p>
            <a:pPr marL="120650" lvl="0" indent="0" algn="l">
              <a:spcAft>
                <a:spcPts val="600"/>
              </a:spcAft>
              <a:buClr>
                <a:schemeClr val="accent6"/>
              </a:buClr>
            </a:pPr>
            <a:r>
              <a:rPr lang="en-US" sz="1500" b="1">
                <a:solidFill>
                  <a:schemeClr val="accent6"/>
                </a:solidFill>
                <a:latin typeface="Lato" panose="020F0502020204030203" pitchFamily="34" charset="0"/>
                <a:ea typeface="Lato" panose="020F0502020204030203" pitchFamily="34" charset="0"/>
                <a:cs typeface="Lato" panose="020F0502020204030203" pitchFamily="34" charset="0"/>
              </a:rPr>
              <a:t>Statistical Analysis</a:t>
            </a:r>
            <a:endParaRPr lang="en-US" sz="1500" b="1">
              <a:solidFill>
                <a:schemeClr val="accent6"/>
              </a:solidFill>
              <a:effectLst/>
              <a:latin typeface="Lato" panose="020F0502020204030203" pitchFamily="34" charset="0"/>
              <a:ea typeface="Lato" panose="020F0502020204030203" pitchFamily="34" charset="0"/>
              <a:cs typeface="Lato" panose="020F0502020204030203" pitchFamily="34" charset="0"/>
            </a:endParaRPr>
          </a:p>
          <a:p>
            <a:pPr marL="406400" lvl="0" indent="-285750" algn="l">
              <a:spcAft>
                <a:spcPts val="600"/>
              </a:spcAft>
              <a:buClr>
                <a:schemeClr val="accent6"/>
              </a:buClr>
              <a:buFont typeface="Arial" panose="020B0604020202020204" pitchFamily="34" charset="0"/>
              <a:buChar char="•"/>
            </a:pPr>
            <a:r>
              <a:rPr lang="en-US" sz="1500">
                <a:solidFill>
                  <a:schemeClr val="bg1"/>
                </a:solidFill>
                <a:latin typeface="Lato" panose="020F0502020204030203" pitchFamily="34" charset="0"/>
                <a:ea typeface="Lato" panose="020F0502020204030203" pitchFamily="34" charset="0"/>
                <a:cs typeface="Lato" panose="020F0502020204030203" pitchFamily="34" charset="0"/>
              </a:rPr>
              <a:t>A sample size of 270 patients (138 events) provided 80% power to detect a difference in median overall survival of 7.3 months</a:t>
            </a:r>
          </a:p>
          <a:p>
            <a:pPr marL="406400" indent="-285750" algn="l">
              <a:spcAft>
                <a:spcPts val="600"/>
              </a:spcAft>
              <a:buClr>
                <a:schemeClr val="accent6"/>
              </a:buClr>
              <a:buFont typeface="Arial" panose="020B0604020202020204" pitchFamily="34" charset="0"/>
              <a:buChar char="•"/>
            </a:pPr>
            <a:r>
              <a:rPr lang="en-US" sz="1500">
                <a:solidFill>
                  <a:schemeClr val="bg1"/>
                </a:solidFill>
                <a:latin typeface="Lato" panose="020F0502020204030203" pitchFamily="34" charset="0"/>
                <a:ea typeface="Lato" panose="020F0502020204030203" pitchFamily="34" charset="0"/>
                <a:cs typeface="Lato" panose="020F0502020204030203" pitchFamily="34" charset="0"/>
              </a:rPr>
              <a:t>Efficacy analyses conducted in the intention-to-treat population </a:t>
            </a:r>
          </a:p>
          <a:p>
            <a:pPr marL="406400" lvl="0" indent="-285750" algn="l">
              <a:spcAft>
                <a:spcPts val="600"/>
              </a:spcAft>
              <a:buClr>
                <a:schemeClr val="accent6"/>
              </a:buClr>
              <a:buFont typeface="Arial" panose="020B0604020202020204" pitchFamily="34" charset="0"/>
              <a:buChar char="•"/>
            </a:pPr>
            <a:r>
              <a:rPr lang="en-US" sz="1500">
                <a:solidFill>
                  <a:schemeClr val="bg1"/>
                </a:solidFill>
                <a:latin typeface="Lato" panose="020F0502020204030203" pitchFamily="34" charset="0"/>
                <a:ea typeface="Lato" panose="020F0502020204030203" pitchFamily="34" charset="0"/>
                <a:cs typeface="Lato" panose="020F0502020204030203" pitchFamily="34" charset="0"/>
              </a:rPr>
              <a:t>OS, PFS, DCR, and DOR were compared between groups with a two-sided log-rank test </a:t>
            </a:r>
          </a:p>
          <a:p>
            <a:pPr marL="406400" lvl="0" indent="-285750" algn="l">
              <a:spcAft>
                <a:spcPts val="600"/>
              </a:spcAft>
              <a:buClr>
                <a:schemeClr val="accent6"/>
              </a:buClr>
              <a:buFont typeface="Arial" panose="020B0604020202020204" pitchFamily="34" charset="0"/>
              <a:buChar char="•"/>
            </a:pPr>
            <a:r>
              <a:rPr lang="en-US" sz="1500">
                <a:solidFill>
                  <a:schemeClr val="bg1"/>
                </a:solidFill>
                <a:latin typeface="Lato" panose="020F0502020204030203" pitchFamily="34" charset="0"/>
                <a:ea typeface="Lato" panose="020F0502020204030203" pitchFamily="34" charset="0"/>
                <a:cs typeface="Lato" panose="020F0502020204030203" pitchFamily="34" charset="0"/>
              </a:rPr>
              <a:t>Kaplan–Meier method was used to estimate survival, including median survival, 24-month overall survival rate, and 12-month progression-free survival</a:t>
            </a:r>
          </a:p>
          <a:p>
            <a:pPr marL="406400" lvl="0" indent="-285750" algn="l">
              <a:spcAft>
                <a:spcPts val="600"/>
              </a:spcAft>
              <a:buClr>
                <a:schemeClr val="accent6"/>
              </a:buClr>
              <a:buFont typeface="Arial" panose="020B0604020202020204" pitchFamily="34" charset="0"/>
              <a:buChar char="•"/>
            </a:pPr>
            <a:r>
              <a:rPr lang="en-US" sz="1500">
                <a:solidFill>
                  <a:schemeClr val="bg1"/>
                </a:solidFill>
                <a:latin typeface="Lato" panose="020F0502020204030203" pitchFamily="34" charset="0"/>
                <a:ea typeface="Lato" panose="020F0502020204030203" pitchFamily="34" charset="0"/>
                <a:cs typeface="Lato" panose="020F0502020204030203" pitchFamily="34" charset="0"/>
              </a:rPr>
              <a:t>Safety was assessed in all patients that received any study treatment</a:t>
            </a:r>
          </a:p>
        </p:txBody>
      </p:sp>
      <p:sp>
        <p:nvSpPr>
          <p:cNvPr id="4" name="Google Shape;228;p48">
            <a:extLst>
              <a:ext uri="{FF2B5EF4-FFF2-40B4-BE49-F238E27FC236}">
                <a16:creationId xmlns:a16="http://schemas.microsoft.com/office/drawing/2014/main" id="{1BC16246-C119-0CAB-5765-5C2A302BEEA1}"/>
              </a:ext>
            </a:extLst>
          </p:cNvPr>
          <p:cNvSpPr txBox="1">
            <a:spLocks/>
          </p:cNvSpPr>
          <p:nvPr/>
        </p:nvSpPr>
        <p:spPr>
          <a:xfrm>
            <a:off x="0" y="-18119"/>
            <a:ext cx="9144000" cy="92628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2800"/>
            </a:pPr>
            <a:r>
              <a:rPr lang="en-US" sz="4800" b="1">
                <a:solidFill>
                  <a:schemeClr val="accent6"/>
                </a:solidFill>
                <a:latin typeface="Bebas Neue"/>
                <a:sym typeface="Bebas Neue"/>
              </a:rPr>
              <a:t>STARGLO: </a:t>
            </a:r>
            <a:r>
              <a:rPr lang="en-US" sz="4800" b="1">
                <a:solidFill>
                  <a:schemeClr val="bg1"/>
                </a:solidFill>
                <a:latin typeface="Bebas Neue"/>
                <a:sym typeface="Bebas Neue"/>
              </a:rPr>
              <a:t>Glofitamab + GEMOX in R/R DLBCL</a:t>
            </a:r>
          </a:p>
        </p:txBody>
      </p:sp>
      <p:sp>
        <p:nvSpPr>
          <p:cNvPr id="3" name="TextBox 2">
            <a:extLst>
              <a:ext uri="{FF2B5EF4-FFF2-40B4-BE49-F238E27FC236}">
                <a16:creationId xmlns:a16="http://schemas.microsoft.com/office/drawing/2014/main" id="{B5B1801B-CAB4-13F3-26F9-D6FA876410B5}"/>
              </a:ext>
            </a:extLst>
          </p:cNvPr>
          <p:cNvSpPr txBox="1"/>
          <p:nvPr/>
        </p:nvSpPr>
        <p:spPr>
          <a:xfrm>
            <a:off x="6374674" y="4912667"/>
            <a:ext cx="2769325" cy="215444"/>
          </a:xfrm>
          <a:prstGeom prst="rect">
            <a:avLst/>
          </a:prstGeom>
          <a:noFill/>
        </p:spPr>
        <p:txBody>
          <a:bodyPr wrap="square" rtlCol="0">
            <a:spAutoFit/>
          </a:bodyPr>
          <a:lstStyle/>
          <a:p>
            <a:pPr algn="r"/>
            <a:r>
              <a:rPr lang="en-US" sz="800">
                <a:solidFill>
                  <a:schemeClr val="bg1"/>
                </a:solidFill>
                <a:latin typeface="Lato" panose="020F0502020204030203" pitchFamily="34" charset="0"/>
                <a:ea typeface="Lato" panose="020F0502020204030203" pitchFamily="34" charset="0"/>
                <a:cs typeface="Lato" panose="020F0502020204030203" pitchFamily="34" charset="0"/>
              </a:rPr>
              <a:t>Abramson JS, et al. </a:t>
            </a:r>
            <a:r>
              <a:rPr lang="en-US" sz="800" i="1">
                <a:solidFill>
                  <a:schemeClr val="bg1"/>
                </a:solidFill>
                <a:latin typeface="Lato" panose="020F0502020204030203" pitchFamily="34" charset="0"/>
                <a:ea typeface="Lato" panose="020F0502020204030203" pitchFamily="34" charset="0"/>
                <a:cs typeface="Lato" panose="020F0502020204030203" pitchFamily="34" charset="0"/>
              </a:rPr>
              <a:t>Lancet</a:t>
            </a:r>
            <a:r>
              <a:rPr lang="en-US" sz="800">
                <a:solidFill>
                  <a:schemeClr val="bg1"/>
                </a:solidFill>
                <a:latin typeface="Lato" panose="020F0502020204030203" pitchFamily="34" charset="0"/>
                <a:ea typeface="Lato" panose="020F0502020204030203" pitchFamily="34" charset="0"/>
                <a:cs typeface="Lato" panose="020F0502020204030203" pitchFamily="34" charset="0"/>
              </a:rPr>
              <a:t>. 2024;404(10466):1940-1954. </a:t>
            </a:r>
          </a:p>
        </p:txBody>
      </p:sp>
    </p:spTree>
    <p:extLst>
      <p:ext uri="{BB962C8B-B14F-4D97-AF65-F5344CB8AC3E}">
        <p14:creationId xmlns:p14="http://schemas.microsoft.com/office/powerpoint/2010/main" val="17599455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9"/>
        <p:cNvGrpSpPr/>
        <p:nvPr/>
      </p:nvGrpSpPr>
      <p:grpSpPr>
        <a:xfrm>
          <a:off x="0" y="0"/>
          <a:ext cx="0" cy="0"/>
          <a:chOff x="0" y="0"/>
          <a:chExt cx="0" cy="0"/>
        </a:xfrm>
      </p:grpSpPr>
      <p:sp>
        <p:nvSpPr>
          <p:cNvPr id="173" name="Google Shape;173;p43"/>
          <p:cNvSpPr txBox="1">
            <a:spLocks noGrp="1"/>
          </p:cNvSpPr>
          <p:nvPr>
            <p:ph type="subTitle" idx="1"/>
          </p:nvPr>
        </p:nvSpPr>
        <p:spPr>
          <a:xfrm>
            <a:off x="829450" y="1978917"/>
            <a:ext cx="2281500" cy="398100"/>
          </a:xfrm>
          <a:prstGeom prst="rect">
            <a:avLst/>
          </a:prstGeom>
        </p:spPr>
        <p:txBody>
          <a:bodyPr spcFirstLastPara="1" wrap="square" lIns="91425" tIns="91425" rIns="91425" bIns="91425" anchor="t" anchorCtr="0">
            <a:noAutofit/>
          </a:bodyPr>
          <a:lstStyle/>
          <a:p>
            <a:pPr marL="0" indent="0"/>
            <a:r>
              <a:rPr lang="en-US"/>
              <a:t>Bispecific Antibodies</a:t>
            </a:r>
          </a:p>
        </p:txBody>
      </p:sp>
      <p:sp>
        <p:nvSpPr>
          <p:cNvPr id="174" name="Google Shape;174;p43"/>
          <p:cNvSpPr txBox="1">
            <a:spLocks noGrp="1"/>
          </p:cNvSpPr>
          <p:nvPr>
            <p:ph type="subTitle" idx="3"/>
          </p:nvPr>
        </p:nvSpPr>
        <p:spPr>
          <a:xfrm>
            <a:off x="6033125" y="1978917"/>
            <a:ext cx="2281500" cy="398100"/>
          </a:xfrm>
          <a:prstGeom prst="rect">
            <a:avLst/>
          </a:prstGeom>
        </p:spPr>
        <p:txBody>
          <a:bodyPr spcFirstLastPara="1" wrap="square" lIns="91425" tIns="91425" rIns="91425" bIns="91425" anchor="t" anchorCtr="0">
            <a:noAutofit/>
          </a:bodyPr>
          <a:lstStyle/>
          <a:p>
            <a:pPr marL="0" indent="0"/>
            <a:r>
              <a:rPr lang="en-US"/>
              <a:t>Epcoritamab in lymphoma</a:t>
            </a:r>
            <a:endParaRPr/>
          </a:p>
        </p:txBody>
      </p:sp>
      <p:sp>
        <p:nvSpPr>
          <p:cNvPr id="175" name="Google Shape;175;p43"/>
          <p:cNvSpPr txBox="1">
            <a:spLocks noGrp="1"/>
          </p:cNvSpPr>
          <p:nvPr>
            <p:ph type="subTitle" idx="5"/>
          </p:nvPr>
        </p:nvSpPr>
        <p:spPr>
          <a:xfrm>
            <a:off x="3431250" y="1978880"/>
            <a:ext cx="2281500" cy="398100"/>
          </a:xfrm>
          <a:prstGeom prst="rect">
            <a:avLst/>
          </a:prstGeom>
        </p:spPr>
        <p:txBody>
          <a:bodyPr spcFirstLastPara="1" wrap="square" lIns="91425" tIns="91425" rIns="91425" bIns="91425" anchor="t" anchorCtr="0">
            <a:noAutofit/>
          </a:bodyPr>
          <a:lstStyle/>
          <a:p>
            <a:pPr marL="0" indent="0"/>
            <a:r>
              <a:rPr lang="en-US"/>
              <a:t>CRs and ICANS</a:t>
            </a:r>
          </a:p>
        </p:txBody>
      </p:sp>
      <p:sp>
        <p:nvSpPr>
          <p:cNvPr id="176" name="Google Shape;176;p43"/>
          <p:cNvSpPr txBox="1">
            <a:spLocks noGrp="1"/>
          </p:cNvSpPr>
          <p:nvPr>
            <p:ph type="title" idx="6"/>
          </p:nvPr>
        </p:nvSpPr>
        <p:spPr>
          <a:xfrm>
            <a:off x="0" y="14549"/>
            <a:ext cx="9144000" cy="82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6000">
                <a:solidFill>
                  <a:schemeClr val="accent6"/>
                </a:solidFill>
              </a:rPr>
              <a:t>Table of </a:t>
            </a:r>
            <a:r>
              <a:rPr lang="en" sz="6000"/>
              <a:t>contents</a:t>
            </a:r>
            <a:endParaRPr sz="6000"/>
          </a:p>
        </p:txBody>
      </p:sp>
      <p:sp>
        <p:nvSpPr>
          <p:cNvPr id="180" name="Google Shape;180;p43"/>
          <p:cNvSpPr txBox="1">
            <a:spLocks noGrp="1"/>
          </p:cNvSpPr>
          <p:nvPr>
            <p:ph type="title"/>
          </p:nvPr>
        </p:nvSpPr>
        <p:spPr>
          <a:xfrm>
            <a:off x="1347175" y="1191272"/>
            <a:ext cx="1245900" cy="82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182" name="Google Shape;182;p43"/>
          <p:cNvSpPr txBox="1">
            <a:spLocks noGrp="1"/>
          </p:cNvSpPr>
          <p:nvPr>
            <p:ph type="title" idx="4"/>
          </p:nvPr>
        </p:nvSpPr>
        <p:spPr>
          <a:xfrm>
            <a:off x="3948975" y="1183199"/>
            <a:ext cx="1245900" cy="82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14" name="Google Shape;321;p54">
            <a:extLst>
              <a:ext uri="{FF2B5EF4-FFF2-40B4-BE49-F238E27FC236}">
                <a16:creationId xmlns:a16="http://schemas.microsoft.com/office/drawing/2014/main" id="{AF37315A-8FED-6E4C-8D4F-0741F4E16FB9}"/>
              </a:ext>
            </a:extLst>
          </p:cNvPr>
          <p:cNvSpPr/>
          <p:nvPr/>
        </p:nvSpPr>
        <p:spPr>
          <a:xfrm>
            <a:off x="1508957" y="1106876"/>
            <a:ext cx="919200" cy="919800"/>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24;p54">
            <a:extLst>
              <a:ext uri="{FF2B5EF4-FFF2-40B4-BE49-F238E27FC236}">
                <a16:creationId xmlns:a16="http://schemas.microsoft.com/office/drawing/2014/main" id="{3CA3BD26-188D-895E-8133-F75F39D2A674}"/>
              </a:ext>
            </a:extLst>
          </p:cNvPr>
          <p:cNvSpPr/>
          <p:nvPr/>
        </p:nvSpPr>
        <p:spPr>
          <a:xfrm>
            <a:off x="1618165" y="1213258"/>
            <a:ext cx="684600" cy="684600"/>
          </a:xfrm>
          <a:prstGeom prst="ellipse">
            <a:avLst/>
          </a:prstGeom>
          <a:solidFill>
            <a:schemeClr val="accent2"/>
          </a:solidFill>
          <a:ln>
            <a:solidFill>
              <a:schemeClr val="accent2"/>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6" name="Google Shape;343;p54">
            <a:extLst>
              <a:ext uri="{FF2B5EF4-FFF2-40B4-BE49-F238E27FC236}">
                <a16:creationId xmlns:a16="http://schemas.microsoft.com/office/drawing/2014/main" id="{83E651C1-38E4-6417-183C-704FD9001CFB}"/>
              </a:ext>
            </a:extLst>
          </p:cNvPr>
          <p:cNvSpPr txBox="1"/>
          <p:nvPr/>
        </p:nvSpPr>
        <p:spPr>
          <a:xfrm>
            <a:off x="1166554" y="1353316"/>
            <a:ext cx="1604400" cy="489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000">
                <a:solidFill>
                  <a:srgbClr val="FFFFFF"/>
                </a:solidFill>
                <a:latin typeface="Bebas Neue"/>
                <a:ea typeface="Bebas Neue"/>
                <a:cs typeface="Bebas Neue"/>
                <a:sym typeface="Bebas Neue"/>
              </a:rPr>
              <a:t>01</a:t>
            </a:r>
            <a:endParaRPr sz="4000">
              <a:solidFill>
                <a:srgbClr val="FFFFFF"/>
              </a:solidFill>
              <a:latin typeface="Bebas Neue"/>
              <a:ea typeface="Bebas Neue"/>
              <a:cs typeface="Bebas Neue"/>
              <a:sym typeface="Bebas Neue"/>
            </a:endParaRPr>
          </a:p>
        </p:txBody>
      </p:sp>
      <p:sp>
        <p:nvSpPr>
          <p:cNvPr id="23" name="Google Shape;175;p43">
            <a:extLst>
              <a:ext uri="{FF2B5EF4-FFF2-40B4-BE49-F238E27FC236}">
                <a16:creationId xmlns:a16="http://schemas.microsoft.com/office/drawing/2014/main" id="{F79E99F9-3655-6E90-4C6A-679693620B29}"/>
              </a:ext>
            </a:extLst>
          </p:cNvPr>
          <p:cNvSpPr txBox="1">
            <a:spLocks/>
          </p:cNvSpPr>
          <p:nvPr/>
        </p:nvSpPr>
        <p:spPr>
          <a:xfrm>
            <a:off x="827807" y="3825311"/>
            <a:ext cx="2281500" cy="398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2400" b="0" i="0" u="none" strike="noStrike" cap="none">
                <a:solidFill>
                  <a:schemeClr val="lt1"/>
                </a:solidFill>
                <a:latin typeface="Bebas Neue"/>
                <a:ea typeface="Bebas Neue"/>
                <a:cs typeface="Bebas Neue"/>
                <a:sym typeface="Bebas Neue"/>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r>
              <a:rPr lang="en-US"/>
              <a:t>Glofitamab  in lymphoma</a:t>
            </a:r>
          </a:p>
        </p:txBody>
      </p:sp>
      <p:sp>
        <p:nvSpPr>
          <p:cNvPr id="24" name="Google Shape;175;p43">
            <a:extLst>
              <a:ext uri="{FF2B5EF4-FFF2-40B4-BE49-F238E27FC236}">
                <a16:creationId xmlns:a16="http://schemas.microsoft.com/office/drawing/2014/main" id="{7E57F8BA-20F1-C1D1-5E0A-86C2F303C92A}"/>
              </a:ext>
            </a:extLst>
          </p:cNvPr>
          <p:cNvSpPr txBox="1">
            <a:spLocks/>
          </p:cNvSpPr>
          <p:nvPr/>
        </p:nvSpPr>
        <p:spPr>
          <a:xfrm>
            <a:off x="3431250" y="3822290"/>
            <a:ext cx="2384212" cy="398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2400" b="0" i="0" u="none" strike="noStrike" cap="none">
                <a:solidFill>
                  <a:schemeClr val="lt1"/>
                </a:solidFill>
                <a:latin typeface="Bebas Neue"/>
                <a:ea typeface="Bebas Neue"/>
                <a:cs typeface="Bebas Neue"/>
                <a:sym typeface="Bebas Neue"/>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r>
              <a:rPr lang="en-US"/>
              <a:t>Tarlatamab  in Small Cell Lung Cancer</a:t>
            </a:r>
          </a:p>
        </p:txBody>
      </p:sp>
      <p:sp>
        <p:nvSpPr>
          <p:cNvPr id="25" name="Google Shape;175;p43">
            <a:extLst>
              <a:ext uri="{FF2B5EF4-FFF2-40B4-BE49-F238E27FC236}">
                <a16:creationId xmlns:a16="http://schemas.microsoft.com/office/drawing/2014/main" id="{FBEC296C-4A54-0AA7-025C-49B04D3E91E6}"/>
              </a:ext>
            </a:extLst>
          </p:cNvPr>
          <p:cNvSpPr txBox="1">
            <a:spLocks/>
          </p:cNvSpPr>
          <p:nvPr/>
        </p:nvSpPr>
        <p:spPr>
          <a:xfrm>
            <a:off x="6032963" y="3822290"/>
            <a:ext cx="2384212" cy="398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2400" b="0" i="0" u="none" strike="noStrike" cap="none">
                <a:solidFill>
                  <a:schemeClr val="lt1"/>
                </a:solidFill>
                <a:latin typeface="Bebas Neue"/>
                <a:ea typeface="Bebas Neue"/>
                <a:cs typeface="Bebas Neue"/>
                <a:sym typeface="Bebas Neue"/>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r>
              <a:rPr lang="en-US" sz="2400"/>
              <a:t>Future of </a:t>
            </a:r>
            <a:r>
              <a:rPr lang="en-US"/>
              <a:t>Bispecific Antibodies</a:t>
            </a:r>
          </a:p>
        </p:txBody>
      </p:sp>
      <p:sp>
        <p:nvSpPr>
          <p:cNvPr id="28" name="Google Shape;321;p54">
            <a:extLst>
              <a:ext uri="{FF2B5EF4-FFF2-40B4-BE49-F238E27FC236}">
                <a16:creationId xmlns:a16="http://schemas.microsoft.com/office/drawing/2014/main" id="{AD4A162E-E4F6-A3FA-5E64-8567D4D18DF1}"/>
              </a:ext>
            </a:extLst>
          </p:cNvPr>
          <p:cNvSpPr/>
          <p:nvPr/>
        </p:nvSpPr>
        <p:spPr>
          <a:xfrm>
            <a:off x="4112203" y="1102780"/>
            <a:ext cx="919200" cy="919800"/>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24;p54">
            <a:extLst>
              <a:ext uri="{FF2B5EF4-FFF2-40B4-BE49-F238E27FC236}">
                <a16:creationId xmlns:a16="http://schemas.microsoft.com/office/drawing/2014/main" id="{F8EFC156-EB49-35A0-320C-F32027D37734}"/>
              </a:ext>
            </a:extLst>
          </p:cNvPr>
          <p:cNvSpPr/>
          <p:nvPr/>
        </p:nvSpPr>
        <p:spPr>
          <a:xfrm>
            <a:off x="4220704" y="1213258"/>
            <a:ext cx="684600" cy="684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0" name="Google Shape;343;p54">
            <a:extLst>
              <a:ext uri="{FF2B5EF4-FFF2-40B4-BE49-F238E27FC236}">
                <a16:creationId xmlns:a16="http://schemas.microsoft.com/office/drawing/2014/main" id="{D5CFCD5F-DED0-9CB7-9DE2-FE215B2B64C5}"/>
              </a:ext>
            </a:extLst>
          </p:cNvPr>
          <p:cNvSpPr txBox="1"/>
          <p:nvPr/>
        </p:nvSpPr>
        <p:spPr>
          <a:xfrm>
            <a:off x="3769800" y="1349220"/>
            <a:ext cx="1604400" cy="489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000">
                <a:solidFill>
                  <a:srgbClr val="FFFFFF"/>
                </a:solidFill>
                <a:latin typeface="Bebas Neue"/>
                <a:ea typeface="Bebas Neue"/>
                <a:cs typeface="Bebas Neue"/>
                <a:sym typeface="Bebas Neue"/>
              </a:rPr>
              <a:t>02</a:t>
            </a:r>
            <a:endParaRPr sz="4000">
              <a:solidFill>
                <a:srgbClr val="FFFFFF"/>
              </a:solidFill>
              <a:latin typeface="Bebas Neue"/>
              <a:ea typeface="Bebas Neue"/>
              <a:cs typeface="Bebas Neue"/>
              <a:sym typeface="Bebas Neue"/>
            </a:endParaRPr>
          </a:p>
        </p:txBody>
      </p:sp>
      <p:sp>
        <p:nvSpPr>
          <p:cNvPr id="7" name="Google Shape;180;p43">
            <a:extLst>
              <a:ext uri="{FF2B5EF4-FFF2-40B4-BE49-F238E27FC236}">
                <a16:creationId xmlns:a16="http://schemas.microsoft.com/office/drawing/2014/main" id="{A83B11F8-5E79-B9CD-CA5F-253A0D47173D}"/>
              </a:ext>
            </a:extLst>
          </p:cNvPr>
          <p:cNvSpPr txBox="1">
            <a:spLocks/>
          </p:cNvSpPr>
          <p:nvPr/>
        </p:nvSpPr>
        <p:spPr>
          <a:xfrm>
            <a:off x="1347175" y="3047476"/>
            <a:ext cx="1245900" cy="827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2000"/>
              <a:buFont typeface="Bebas Neue"/>
              <a:buNone/>
              <a:defRPr sz="4000" b="1" i="0" u="none" strike="noStrike" cap="none">
                <a:solidFill>
                  <a:schemeClr val="lt1"/>
                </a:solidFill>
                <a:latin typeface="Bebas Neue"/>
                <a:ea typeface="Bebas Neue"/>
                <a:cs typeface="Bebas Neue"/>
                <a:sym typeface="Bebas Neue"/>
              </a:defRPr>
            </a:lvl1pPr>
            <a:lvl2pPr marR="0" lvl="1" algn="ctr" rtl="0">
              <a:lnSpc>
                <a:spcPct val="100000"/>
              </a:lnSpc>
              <a:spcBef>
                <a:spcPts val="0"/>
              </a:spcBef>
              <a:spcAft>
                <a:spcPts val="0"/>
              </a:spcAft>
              <a:buClr>
                <a:schemeClr val="dk1"/>
              </a:buClr>
              <a:buSzPts val="12000"/>
              <a:buFont typeface="Bebas Neue"/>
              <a:buNone/>
              <a:defRPr sz="12000" b="1"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12000"/>
              <a:buFont typeface="Bebas Neue"/>
              <a:buNone/>
              <a:defRPr sz="12000" b="1"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12000"/>
              <a:buFont typeface="Bebas Neue"/>
              <a:buNone/>
              <a:defRPr sz="12000" b="1"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12000"/>
              <a:buFont typeface="Bebas Neue"/>
              <a:buNone/>
              <a:defRPr sz="12000" b="1"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12000"/>
              <a:buFont typeface="Bebas Neue"/>
              <a:buNone/>
              <a:defRPr sz="12000" b="1"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12000"/>
              <a:buFont typeface="Bebas Neue"/>
              <a:buNone/>
              <a:defRPr sz="12000" b="1"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12000"/>
              <a:buFont typeface="Bebas Neue"/>
              <a:buNone/>
              <a:defRPr sz="12000" b="1"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12000"/>
              <a:buFont typeface="Bebas Neue"/>
              <a:buNone/>
              <a:defRPr sz="12000" b="1" i="0" u="none" strike="noStrike" cap="none">
                <a:solidFill>
                  <a:schemeClr val="dk1"/>
                </a:solidFill>
                <a:latin typeface="Bebas Neue"/>
                <a:ea typeface="Bebas Neue"/>
                <a:cs typeface="Bebas Neue"/>
                <a:sym typeface="Bebas Neue"/>
              </a:defRPr>
            </a:lvl9pPr>
          </a:lstStyle>
          <a:p>
            <a:r>
              <a:rPr lang="en"/>
              <a:t>01</a:t>
            </a:r>
          </a:p>
        </p:txBody>
      </p:sp>
      <p:sp>
        <p:nvSpPr>
          <p:cNvPr id="8" name="Google Shape;321;p54">
            <a:extLst>
              <a:ext uri="{FF2B5EF4-FFF2-40B4-BE49-F238E27FC236}">
                <a16:creationId xmlns:a16="http://schemas.microsoft.com/office/drawing/2014/main" id="{47194EE6-3309-C79C-3EB8-401118F91BA4}"/>
              </a:ext>
            </a:extLst>
          </p:cNvPr>
          <p:cNvSpPr/>
          <p:nvPr/>
        </p:nvSpPr>
        <p:spPr>
          <a:xfrm>
            <a:off x="1508957" y="2963080"/>
            <a:ext cx="919200" cy="919800"/>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24;p54">
            <a:extLst>
              <a:ext uri="{FF2B5EF4-FFF2-40B4-BE49-F238E27FC236}">
                <a16:creationId xmlns:a16="http://schemas.microsoft.com/office/drawing/2014/main" id="{00677AB3-5233-AA7F-3886-D62577689D13}"/>
              </a:ext>
            </a:extLst>
          </p:cNvPr>
          <p:cNvSpPr/>
          <p:nvPr/>
        </p:nvSpPr>
        <p:spPr>
          <a:xfrm>
            <a:off x="1618165" y="3069462"/>
            <a:ext cx="684600" cy="684600"/>
          </a:xfrm>
          <a:prstGeom prst="ellipse">
            <a:avLst/>
          </a:prstGeom>
          <a:solidFill>
            <a:schemeClr val="accent2"/>
          </a:solidFill>
          <a:ln>
            <a:solidFill>
              <a:schemeClr val="accent2"/>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0" name="Google Shape;343;p54">
            <a:extLst>
              <a:ext uri="{FF2B5EF4-FFF2-40B4-BE49-F238E27FC236}">
                <a16:creationId xmlns:a16="http://schemas.microsoft.com/office/drawing/2014/main" id="{970CB942-C692-B465-FB7B-D81DE348DAED}"/>
              </a:ext>
            </a:extLst>
          </p:cNvPr>
          <p:cNvSpPr txBox="1"/>
          <p:nvPr/>
        </p:nvSpPr>
        <p:spPr>
          <a:xfrm>
            <a:off x="1166554" y="3209520"/>
            <a:ext cx="1604400" cy="489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000">
                <a:solidFill>
                  <a:srgbClr val="FFFFFF"/>
                </a:solidFill>
                <a:latin typeface="Bebas Neue"/>
                <a:ea typeface="Bebas Neue"/>
                <a:cs typeface="Bebas Neue"/>
                <a:sym typeface="Bebas Neue"/>
              </a:rPr>
              <a:t>04</a:t>
            </a:r>
            <a:endParaRPr sz="4000">
              <a:solidFill>
                <a:srgbClr val="FFFFFF"/>
              </a:solidFill>
              <a:latin typeface="Bebas Neue"/>
              <a:ea typeface="Bebas Neue"/>
              <a:cs typeface="Bebas Neue"/>
              <a:sym typeface="Bebas Neue"/>
            </a:endParaRPr>
          </a:p>
        </p:txBody>
      </p:sp>
      <p:sp>
        <p:nvSpPr>
          <p:cNvPr id="11" name="Google Shape;180;p43">
            <a:extLst>
              <a:ext uri="{FF2B5EF4-FFF2-40B4-BE49-F238E27FC236}">
                <a16:creationId xmlns:a16="http://schemas.microsoft.com/office/drawing/2014/main" id="{A46DCB6F-D5F5-A362-CFAA-E25EF0D494F5}"/>
              </a:ext>
            </a:extLst>
          </p:cNvPr>
          <p:cNvSpPr txBox="1">
            <a:spLocks/>
          </p:cNvSpPr>
          <p:nvPr/>
        </p:nvSpPr>
        <p:spPr>
          <a:xfrm>
            <a:off x="6574324" y="1190999"/>
            <a:ext cx="1245900" cy="827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2000"/>
              <a:buFont typeface="Bebas Neue"/>
              <a:buNone/>
              <a:defRPr sz="4000" b="1" i="0" u="none" strike="noStrike" cap="none">
                <a:solidFill>
                  <a:schemeClr val="lt1"/>
                </a:solidFill>
                <a:latin typeface="Bebas Neue"/>
                <a:ea typeface="Bebas Neue"/>
                <a:cs typeface="Bebas Neue"/>
                <a:sym typeface="Bebas Neue"/>
              </a:defRPr>
            </a:lvl1pPr>
            <a:lvl2pPr marR="0" lvl="1" algn="ctr" rtl="0">
              <a:lnSpc>
                <a:spcPct val="100000"/>
              </a:lnSpc>
              <a:spcBef>
                <a:spcPts val="0"/>
              </a:spcBef>
              <a:spcAft>
                <a:spcPts val="0"/>
              </a:spcAft>
              <a:buClr>
                <a:schemeClr val="dk1"/>
              </a:buClr>
              <a:buSzPts val="12000"/>
              <a:buFont typeface="Bebas Neue"/>
              <a:buNone/>
              <a:defRPr sz="12000" b="1"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12000"/>
              <a:buFont typeface="Bebas Neue"/>
              <a:buNone/>
              <a:defRPr sz="12000" b="1"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12000"/>
              <a:buFont typeface="Bebas Neue"/>
              <a:buNone/>
              <a:defRPr sz="12000" b="1"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12000"/>
              <a:buFont typeface="Bebas Neue"/>
              <a:buNone/>
              <a:defRPr sz="12000" b="1"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12000"/>
              <a:buFont typeface="Bebas Neue"/>
              <a:buNone/>
              <a:defRPr sz="12000" b="1"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12000"/>
              <a:buFont typeface="Bebas Neue"/>
              <a:buNone/>
              <a:defRPr sz="12000" b="1"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12000"/>
              <a:buFont typeface="Bebas Neue"/>
              <a:buNone/>
              <a:defRPr sz="12000" b="1"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12000"/>
              <a:buFont typeface="Bebas Neue"/>
              <a:buNone/>
              <a:defRPr sz="12000" b="1" i="0" u="none" strike="noStrike" cap="none">
                <a:solidFill>
                  <a:schemeClr val="dk1"/>
                </a:solidFill>
                <a:latin typeface="Bebas Neue"/>
                <a:ea typeface="Bebas Neue"/>
                <a:cs typeface="Bebas Neue"/>
                <a:sym typeface="Bebas Neue"/>
              </a:defRPr>
            </a:lvl9pPr>
          </a:lstStyle>
          <a:p>
            <a:r>
              <a:rPr lang="en"/>
              <a:t>01</a:t>
            </a:r>
          </a:p>
        </p:txBody>
      </p:sp>
      <p:sp>
        <p:nvSpPr>
          <p:cNvPr id="12" name="Google Shape;321;p54">
            <a:extLst>
              <a:ext uri="{FF2B5EF4-FFF2-40B4-BE49-F238E27FC236}">
                <a16:creationId xmlns:a16="http://schemas.microsoft.com/office/drawing/2014/main" id="{8EBEB7DC-9279-6822-CD22-5D08F2E47E13}"/>
              </a:ext>
            </a:extLst>
          </p:cNvPr>
          <p:cNvSpPr/>
          <p:nvPr/>
        </p:nvSpPr>
        <p:spPr>
          <a:xfrm>
            <a:off x="6736106" y="1106603"/>
            <a:ext cx="919200" cy="919800"/>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24;p54">
            <a:extLst>
              <a:ext uri="{FF2B5EF4-FFF2-40B4-BE49-F238E27FC236}">
                <a16:creationId xmlns:a16="http://schemas.microsoft.com/office/drawing/2014/main" id="{85FFC6A0-6968-A64E-3BBE-3D64B9F1DBBF}"/>
              </a:ext>
            </a:extLst>
          </p:cNvPr>
          <p:cNvSpPr/>
          <p:nvPr/>
        </p:nvSpPr>
        <p:spPr>
          <a:xfrm>
            <a:off x="6845314" y="1212985"/>
            <a:ext cx="684600" cy="684600"/>
          </a:xfrm>
          <a:prstGeom prst="ellipse">
            <a:avLst/>
          </a:prstGeom>
          <a:solidFill>
            <a:schemeClr val="accent2"/>
          </a:solidFill>
          <a:ln>
            <a:solidFill>
              <a:schemeClr val="accent2"/>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7" name="Google Shape;343;p54">
            <a:extLst>
              <a:ext uri="{FF2B5EF4-FFF2-40B4-BE49-F238E27FC236}">
                <a16:creationId xmlns:a16="http://schemas.microsoft.com/office/drawing/2014/main" id="{D742FD30-5E6F-1028-F132-1CB5A92C6396}"/>
              </a:ext>
            </a:extLst>
          </p:cNvPr>
          <p:cNvSpPr txBox="1"/>
          <p:nvPr/>
        </p:nvSpPr>
        <p:spPr>
          <a:xfrm>
            <a:off x="6393703" y="1353043"/>
            <a:ext cx="1604400" cy="489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000">
                <a:solidFill>
                  <a:srgbClr val="FFFFFF"/>
                </a:solidFill>
                <a:latin typeface="Bebas Neue"/>
                <a:ea typeface="Bebas Neue"/>
                <a:cs typeface="Bebas Neue"/>
                <a:sym typeface="Bebas Neue"/>
              </a:rPr>
              <a:t>03</a:t>
            </a:r>
            <a:endParaRPr sz="4000">
              <a:solidFill>
                <a:srgbClr val="FFFFFF"/>
              </a:solidFill>
              <a:latin typeface="Bebas Neue"/>
              <a:ea typeface="Bebas Neue"/>
              <a:cs typeface="Bebas Neue"/>
              <a:sym typeface="Bebas Neue"/>
            </a:endParaRPr>
          </a:p>
        </p:txBody>
      </p:sp>
      <p:sp>
        <p:nvSpPr>
          <p:cNvPr id="18" name="Google Shape;180;p43">
            <a:extLst>
              <a:ext uri="{FF2B5EF4-FFF2-40B4-BE49-F238E27FC236}">
                <a16:creationId xmlns:a16="http://schemas.microsoft.com/office/drawing/2014/main" id="{F35BB4E6-FAD4-ED67-1351-F9655FA73751}"/>
              </a:ext>
            </a:extLst>
          </p:cNvPr>
          <p:cNvSpPr txBox="1">
            <a:spLocks/>
          </p:cNvSpPr>
          <p:nvPr/>
        </p:nvSpPr>
        <p:spPr>
          <a:xfrm>
            <a:off x="3949556" y="3048915"/>
            <a:ext cx="1245900" cy="827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2000"/>
              <a:buFont typeface="Bebas Neue"/>
              <a:buNone/>
              <a:defRPr sz="4000" b="1" i="0" u="none" strike="noStrike" cap="none">
                <a:solidFill>
                  <a:schemeClr val="lt1"/>
                </a:solidFill>
                <a:latin typeface="Bebas Neue"/>
                <a:ea typeface="Bebas Neue"/>
                <a:cs typeface="Bebas Neue"/>
                <a:sym typeface="Bebas Neue"/>
              </a:defRPr>
            </a:lvl1pPr>
            <a:lvl2pPr marR="0" lvl="1" algn="ctr" rtl="0">
              <a:lnSpc>
                <a:spcPct val="100000"/>
              </a:lnSpc>
              <a:spcBef>
                <a:spcPts val="0"/>
              </a:spcBef>
              <a:spcAft>
                <a:spcPts val="0"/>
              </a:spcAft>
              <a:buClr>
                <a:schemeClr val="dk1"/>
              </a:buClr>
              <a:buSzPts val="12000"/>
              <a:buFont typeface="Bebas Neue"/>
              <a:buNone/>
              <a:defRPr sz="12000" b="1"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12000"/>
              <a:buFont typeface="Bebas Neue"/>
              <a:buNone/>
              <a:defRPr sz="12000" b="1"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12000"/>
              <a:buFont typeface="Bebas Neue"/>
              <a:buNone/>
              <a:defRPr sz="12000" b="1"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12000"/>
              <a:buFont typeface="Bebas Neue"/>
              <a:buNone/>
              <a:defRPr sz="12000" b="1"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12000"/>
              <a:buFont typeface="Bebas Neue"/>
              <a:buNone/>
              <a:defRPr sz="12000" b="1"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12000"/>
              <a:buFont typeface="Bebas Neue"/>
              <a:buNone/>
              <a:defRPr sz="12000" b="1"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12000"/>
              <a:buFont typeface="Bebas Neue"/>
              <a:buNone/>
              <a:defRPr sz="12000" b="1"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12000"/>
              <a:buFont typeface="Bebas Neue"/>
              <a:buNone/>
              <a:defRPr sz="12000" b="1" i="0" u="none" strike="noStrike" cap="none">
                <a:solidFill>
                  <a:schemeClr val="dk1"/>
                </a:solidFill>
                <a:latin typeface="Bebas Neue"/>
                <a:ea typeface="Bebas Neue"/>
                <a:cs typeface="Bebas Neue"/>
                <a:sym typeface="Bebas Neue"/>
              </a:defRPr>
            </a:lvl9pPr>
          </a:lstStyle>
          <a:p>
            <a:r>
              <a:rPr lang="en"/>
              <a:t>01</a:t>
            </a:r>
          </a:p>
        </p:txBody>
      </p:sp>
      <p:sp>
        <p:nvSpPr>
          <p:cNvPr id="19" name="Google Shape;321;p54">
            <a:extLst>
              <a:ext uri="{FF2B5EF4-FFF2-40B4-BE49-F238E27FC236}">
                <a16:creationId xmlns:a16="http://schemas.microsoft.com/office/drawing/2014/main" id="{626F9887-3938-3743-1880-96D62443C4E8}"/>
              </a:ext>
            </a:extLst>
          </p:cNvPr>
          <p:cNvSpPr/>
          <p:nvPr/>
        </p:nvSpPr>
        <p:spPr>
          <a:xfrm>
            <a:off x="4111338" y="2964519"/>
            <a:ext cx="919200" cy="919800"/>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24;p54">
            <a:extLst>
              <a:ext uri="{FF2B5EF4-FFF2-40B4-BE49-F238E27FC236}">
                <a16:creationId xmlns:a16="http://schemas.microsoft.com/office/drawing/2014/main" id="{3BDD7F1A-E43B-64D6-F1A5-C9E2E589595E}"/>
              </a:ext>
            </a:extLst>
          </p:cNvPr>
          <p:cNvSpPr/>
          <p:nvPr/>
        </p:nvSpPr>
        <p:spPr>
          <a:xfrm>
            <a:off x="4220546" y="3070901"/>
            <a:ext cx="684600" cy="684600"/>
          </a:xfrm>
          <a:prstGeom prst="ellipse">
            <a:avLst/>
          </a:prstGeom>
          <a:solidFill>
            <a:schemeClr val="accent2"/>
          </a:solidFill>
          <a:ln>
            <a:solidFill>
              <a:schemeClr val="accent2"/>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21" name="Google Shape;343;p54">
            <a:extLst>
              <a:ext uri="{FF2B5EF4-FFF2-40B4-BE49-F238E27FC236}">
                <a16:creationId xmlns:a16="http://schemas.microsoft.com/office/drawing/2014/main" id="{93A539BD-4332-7002-6BE8-E4D97FA4BDBC}"/>
              </a:ext>
            </a:extLst>
          </p:cNvPr>
          <p:cNvSpPr txBox="1"/>
          <p:nvPr/>
        </p:nvSpPr>
        <p:spPr>
          <a:xfrm>
            <a:off x="3768935" y="3210959"/>
            <a:ext cx="1604400" cy="489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000">
                <a:solidFill>
                  <a:srgbClr val="FFFFFF"/>
                </a:solidFill>
                <a:latin typeface="Bebas Neue"/>
                <a:ea typeface="Bebas Neue"/>
                <a:cs typeface="Bebas Neue"/>
                <a:sym typeface="Bebas Neue"/>
              </a:rPr>
              <a:t>05</a:t>
            </a:r>
            <a:endParaRPr sz="4000">
              <a:solidFill>
                <a:srgbClr val="FFFFFF"/>
              </a:solidFill>
              <a:latin typeface="Bebas Neue"/>
              <a:ea typeface="Bebas Neue"/>
              <a:cs typeface="Bebas Neue"/>
              <a:sym typeface="Bebas Neue"/>
            </a:endParaRPr>
          </a:p>
        </p:txBody>
      </p:sp>
      <p:sp>
        <p:nvSpPr>
          <p:cNvPr id="22" name="Google Shape;180;p43">
            <a:extLst>
              <a:ext uri="{FF2B5EF4-FFF2-40B4-BE49-F238E27FC236}">
                <a16:creationId xmlns:a16="http://schemas.microsoft.com/office/drawing/2014/main" id="{3648D67C-5FED-E596-8B2C-1732DAA63B7D}"/>
              </a:ext>
            </a:extLst>
          </p:cNvPr>
          <p:cNvSpPr txBox="1">
            <a:spLocks/>
          </p:cNvSpPr>
          <p:nvPr/>
        </p:nvSpPr>
        <p:spPr>
          <a:xfrm>
            <a:off x="6577874" y="3044211"/>
            <a:ext cx="1245900" cy="827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2000"/>
              <a:buFont typeface="Bebas Neue"/>
              <a:buNone/>
              <a:defRPr sz="4000" b="1" i="0" u="none" strike="noStrike" cap="none">
                <a:solidFill>
                  <a:schemeClr val="lt1"/>
                </a:solidFill>
                <a:latin typeface="Bebas Neue"/>
                <a:ea typeface="Bebas Neue"/>
                <a:cs typeface="Bebas Neue"/>
                <a:sym typeface="Bebas Neue"/>
              </a:defRPr>
            </a:lvl1pPr>
            <a:lvl2pPr marR="0" lvl="1" algn="ctr" rtl="0">
              <a:lnSpc>
                <a:spcPct val="100000"/>
              </a:lnSpc>
              <a:spcBef>
                <a:spcPts val="0"/>
              </a:spcBef>
              <a:spcAft>
                <a:spcPts val="0"/>
              </a:spcAft>
              <a:buClr>
                <a:schemeClr val="dk1"/>
              </a:buClr>
              <a:buSzPts val="12000"/>
              <a:buFont typeface="Bebas Neue"/>
              <a:buNone/>
              <a:defRPr sz="12000" b="1"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12000"/>
              <a:buFont typeface="Bebas Neue"/>
              <a:buNone/>
              <a:defRPr sz="12000" b="1"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12000"/>
              <a:buFont typeface="Bebas Neue"/>
              <a:buNone/>
              <a:defRPr sz="12000" b="1"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12000"/>
              <a:buFont typeface="Bebas Neue"/>
              <a:buNone/>
              <a:defRPr sz="12000" b="1"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12000"/>
              <a:buFont typeface="Bebas Neue"/>
              <a:buNone/>
              <a:defRPr sz="12000" b="1"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12000"/>
              <a:buFont typeface="Bebas Neue"/>
              <a:buNone/>
              <a:defRPr sz="12000" b="1"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12000"/>
              <a:buFont typeface="Bebas Neue"/>
              <a:buNone/>
              <a:defRPr sz="12000" b="1"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12000"/>
              <a:buFont typeface="Bebas Neue"/>
              <a:buNone/>
              <a:defRPr sz="12000" b="1" i="0" u="none" strike="noStrike" cap="none">
                <a:solidFill>
                  <a:schemeClr val="dk1"/>
                </a:solidFill>
                <a:latin typeface="Bebas Neue"/>
                <a:ea typeface="Bebas Neue"/>
                <a:cs typeface="Bebas Neue"/>
                <a:sym typeface="Bebas Neue"/>
              </a:defRPr>
            </a:lvl9pPr>
          </a:lstStyle>
          <a:p>
            <a:r>
              <a:rPr lang="en"/>
              <a:t>01</a:t>
            </a:r>
          </a:p>
        </p:txBody>
      </p:sp>
      <p:sp>
        <p:nvSpPr>
          <p:cNvPr id="36" name="Google Shape;321;p54">
            <a:extLst>
              <a:ext uri="{FF2B5EF4-FFF2-40B4-BE49-F238E27FC236}">
                <a16:creationId xmlns:a16="http://schemas.microsoft.com/office/drawing/2014/main" id="{112CF416-8413-1681-A18C-31C031EA8FA3}"/>
              </a:ext>
            </a:extLst>
          </p:cNvPr>
          <p:cNvSpPr/>
          <p:nvPr/>
        </p:nvSpPr>
        <p:spPr>
          <a:xfrm>
            <a:off x="6739656" y="2959815"/>
            <a:ext cx="919200" cy="919800"/>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24;p54">
            <a:extLst>
              <a:ext uri="{FF2B5EF4-FFF2-40B4-BE49-F238E27FC236}">
                <a16:creationId xmlns:a16="http://schemas.microsoft.com/office/drawing/2014/main" id="{4406C9C0-1DBD-D2D8-533C-4668DA74C054}"/>
              </a:ext>
            </a:extLst>
          </p:cNvPr>
          <p:cNvSpPr/>
          <p:nvPr/>
        </p:nvSpPr>
        <p:spPr>
          <a:xfrm>
            <a:off x="6848864" y="3066197"/>
            <a:ext cx="684600" cy="684600"/>
          </a:xfrm>
          <a:prstGeom prst="ellipse">
            <a:avLst/>
          </a:prstGeom>
          <a:solidFill>
            <a:schemeClr val="accent2"/>
          </a:solidFill>
          <a:ln>
            <a:solidFill>
              <a:schemeClr val="accent2"/>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8" name="Google Shape;343;p54">
            <a:extLst>
              <a:ext uri="{FF2B5EF4-FFF2-40B4-BE49-F238E27FC236}">
                <a16:creationId xmlns:a16="http://schemas.microsoft.com/office/drawing/2014/main" id="{51AA4591-3EDE-5601-291D-451138890EFF}"/>
              </a:ext>
            </a:extLst>
          </p:cNvPr>
          <p:cNvSpPr txBox="1"/>
          <p:nvPr/>
        </p:nvSpPr>
        <p:spPr>
          <a:xfrm>
            <a:off x="6397253" y="3206255"/>
            <a:ext cx="1604400" cy="489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000">
                <a:solidFill>
                  <a:srgbClr val="FFFFFF"/>
                </a:solidFill>
                <a:latin typeface="Bebas Neue"/>
                <a:ea typeface="Bebas Neue"/>
                <a:cs typeface="Bebas Neue"/>
                <a:sym typeface="Bebas Neue"/>
              </a:rPr>
              <a:t>06</a:t>
            </a:r>
            <a:endParaRPr sz="4000">
              <a:solidFill>
                <a:srgbClr val="FFFFFF"/>
              </a:solidFill>
              <a:latin typeface="Bebas Neue"/>
              <a:ea typeface="Bebas Neue"/>
              <a:cs typeface="Bebas Neue"/>
              <a:sym typeface="Bebas Neue"/>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2"/>
        <p:cNvGrpSpPr/>
        <p:nvPr/>
      </p:nvGrpSpPr>
      <p:grpSpPr>
        <a:xfrm>
          <a:off x="0" y="0"/>
          <a:ext cx="0" cy="0"/>
          <a:chOff x="0" y="0"/>
          <a:chExt cx="0" cy="0"/>
        </a:xfrm>
      </p:grpSpPr>
      <p:sp>
        <p:nvSpPr>
          <p:cNvPr id="4" name="Google Shape;199;p45">
            <a:extLst>
              <a:ext uri="{FF2B5EF4-FFF2-40B4-BE49-F238E27FC236}">
                <a16:creationId xmlns:a16="http://schemas.microsoft.com/office/drawing/2014/main" id="{5ACE1041-2213-9CD0-4DB8-CC9A45583F56}"/>
              </a:ext>
            </a:extLst>
          </p:cNvPr>
          <p:cNvSpPr txBox="1">
            <a:spLocks/>
          </p:cNvSpPr>
          <p:nvPr/>
        </p:nvSpPr>
        <p:spPr>
          <a:xfrm>
            <a:off x="452847" y="926289"/>
            <a:ext cx="8229599" cy="39744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1400" b="0" i="0" u="none" strike="noStrike" cap="none">
                <a:solidFill>
                  <a:schemeClr val="lt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algn="l"/>
            <a:r>
              <a:rPr lang="en-US" b="1">
                <a:solidFill>
                  <a:schemeClr val="accent6"/>
                </a:solidFill>
                <a:latin typeface="Lato" panose="020F0502020204030203" pitchFamily="34" charset="0"/>
                <a:ea typeface="Lato" panose="020F0502020204030203" pitchFamily="34" charset="0"/>
                <a:cs typeface="Lato" panose="020F0502020204030203" pitchFamily="34" charset="0"/>
              </a:rPr>
              <a:t>Efficacy</a:t>
            </a:r>
          </a:p>
          <a:p>
            <a:pPr marL="406400" indent="-285750" algn="l">
              <a:spcAft>
                <a:spcPts val="600"/>
              </a:spcAft>
              <a:buClr>
                <a:schemeClr val="accent6"/>
              </a:buClr>
              <a:buFont typeface="Arial" panose="020B0604020202020204" pitchFamily="34" charset="0"/>
              <a:buChar char="•"/>
            </a:pPr>
            <a:r>
              <a:rPr lang="en-US">
                <a:solidFill>
                  <a:schemeClr val="bg1"/>
                </a:solidFill>
              </a:rPr>
              <a:t>172 (94%) of 183 patients were exposed to glofitamab</a:t>
            </a:r>
          </a:p>
          <a:p>
            <a:pPr marL="406400" indent="-285750" algn="l">
              <a:spcAft>
                <a:spcPts val="600"/>
              </a:spcAft>
              <a:buClr>
                <a:schemeClr val="accent6"/>
              </a:buClr>
              <a:buFont typeface="Arial" panose="020B0604020202020204" pitchFamily="34" charset="0"/>
              <a:buChar char="•"/>
            </a:pPr>
            <a:r>
              <a:rPr lang="en-US">
                <a:solidFill>
                  <a:schemeClr val="bg1"/>
                </a:solidFill>
              </a:rPr>
              <a:t>88 (97%) of 91 patients were exposed to rituximab</a:t>
            </a:r>
          </a:p>
          <a:p>
            <a:pPr algn="l"/>
            <a:r>
              <a:rPr lang="en-US" b="1">
                <a:solidFill>
                  <a:schemeClr val="accent6"/>
                </a:solidFill>
                <a:latin typeface="Lato" panose="020F0502020204030203" pitchFamily="34" charset="0"/>
                <a:ea typeface="Lato" panose="020F0502020204030203" pitchFamily="34" charset="0"/>
                <a:cs typeface="Lato" panose="020F0502020204030203" pitchFamily="34" charset="0"/>
              </a:rPr>
              <a:t>Primary Endpoint: Investigator-assessed overall survival </a:t>
            </a:r>
          </a:p>
        </p:txBody>
      </p:sp>
      <p:sp>
        <p:nvSpPr>
          <p:cNvPr id="6" name="Google Shape;228;p48">
            <a:extLst>
              <a:ext uri="{FF2B5EF4-FFF2-40B4-BE49-F238E27FC236}">
                <a16:creationId xmlns:a16="http://schemas.microsoft.com/office/drawing/2014/main" id="{41AE9764-2E8A-AD7C-9E47-524B000964CB}"/>
              </a:ext>
            </a:extLst>
          </p:cNvPr>
          <p:cNvSpPr txBox="1">
            <a:spLocks/>
          </p:cNvSpPr>
          <p:nvPr/>
        </p:nvSpPr>
        <p:spPr>
          <a:xfrm>
            <a:off x="0" y="1"/>
            <a:ext cx="9144000" cy="92628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800" b="1">
                <a:solidFill>
                  <a:schemeClr val="accent6"/>
                </a:solidFill>
                <a:latin typeface="Bebas Neue"/>
                <a:sym typeface="Bebas Neue"/>
              </a:rPr>
              <a:t>STARGLO: </a:t>
            </a:r>
            <a:r>
              <a:rPr lang="en-US" sz="4800" b="1">
                <a:solidFill>
                  <a:schemeClr val="bg1"/>
                </a:solidFill>
                <a:latin typeface="Bebas Neue"/>
                <a:sym typeface="Bebas Neue"/>
              </a:rPr>
              <a:t>Glofitamab + GEMOX in R/R DLBCL</a:t>
            </a:r>
          </a:p>
        </p:txBody>
      </p:sp>
      <p:sp>
        <p:nvSpPr>
          <p:cNvPr id="2" name="TextBox 1">
            <a:extLst>
              <a:ext uri="{FF2B5EF4-FFF2-40B4-BE49-F238E27FC236}">
                <a16:creationId xmlns:a16="http://schemas.microsoft.com/office/drawing/2014/main" id="{AEC36E94-4B2A-9370-C32D-19CB9618E022}"/>
              </a:ext>
            </a:extLst>
          </p:cNvPr>
          <p:cNvSpPr txBox="1"/>
          <p:nvPr/>
        </p:nvSpPr>
        <p:spPr>
          <a:xfrm>
            <a:off x="6374674" y="4912667"/>
            <a:ext cx="2769325" cy="215444"/>
          </a:xfrm>
          <a:prstGeom prst="rect">
            <a:avLst/>
          </a:prstGeom>
          <a:noFill/>
        </p:spPr>
        <p:txBody>
          <a:bodyPr wrap="square" rtlCol="0">
            <a:spAutoFit/>
          </a:bodyPr>
          <a:lstStyle/>
          <a:p>
            <a:pPr algn="r"/>
            <a:r>
              <a:rPr lang="en-US" sz="800">
                <a:solidFill>
                  <a:schemeClr val="bg1"/>
                </a:solidFill>
                <a:latin typeface="Lato" panose="020F0502020204030203" pitchFamily="34" charset="0"/>
                <a:ea typeface="Lato" panose="020F0502020204030203" pitchFamily="34" charset="0"/>
                <a:cs typeface="Lato" panose="020F0502020204030203" pitchFamily="34" charset="0"/>
              </a:rPr>
              <a:t>Abramson JS, et al. </a:t>
            </a:r>
            <a:r>
              <a:rPr lang="en-US" sz="800" i="1">
                <a:solidFill>
                  <a:schemeClr val="bg1"/>
                </a:solidFill>
                <a:latin typeface="Lato" panose="020F0502020204030203" pitchFamily="34" charset="0"/>
                <a:ea typeface="Lato" panose="020F0502020204030203" pitchFamily="34" charset="0"/>
                <a:cs typeface="Lato" panose="020F0502020204030203" pitchFamily="34" charset="0"/>
              </a:rPr>
              <a:t>Lancet</a:t>
            </a:r>
            <a:r>
              <a:rPr lang="en-US" sz="800">
                <a:solidFill>
                  <a:schemeClr val="bg1"/>
                </a:solidFill>
                <a:latin typeface="Lato" panose="020F0502020204030203" pitchFamily="34" charset="0"/>
                <a:ea typeface="Lato" panose="020F0502020204030203" pitchFamily="34" charset="0"/>
                <a:cs typeface="Lato" panose="020F0502020204030203" pitchFamily="34" charset="0"/>
              </a:rPr>
              <a:t>. 2024;404(10466):1940-1954. </a:t>
            </a:r>
          </a:p>
        </p:txBody>
      </p:sp>
      <p:pic>
        <p:nvPicPr>
          <p:cNvPr id="5" name="Picture 4">
            <a:extLst>
              <a:ext uri="{FF2B5EF4-FFF2-40B4-BE49-F238E27FC236}">
                <a16:creationId xmlns:a16="http://schemas.microsoft.com/office/drawing/2014/main" id="{C9A40158-011B-D5B8-40CD-DDCE0E223272}"/>
              </a:ext>
            </a:extLst>
          </p:cNvPr>
          <p:cNvPicPr>
            <a:picLocks noChangeAspect="1"/>
          </p:cNvPicPr>
          <p:nvPr/>
        </p:nvPicPr>
        <p:blipFill>
          <a:blip r:embed="rId4"/>
          <a:stretch>
            <a:fillRect/>
          </a:stretch>
        </p:blipFill>
        <p:spPr>
          <a:xfrm>
            <a:off x="704734" y="2046234"/>
            <a:ext cx="5926526" cy="2802466"/>
          </a:xfrm>
          <a:prstGeom prst="rect">
            <a:avLst/>
          </a:prstGeom>
        </p:spPr>
      </p:pic>
      <p:sp>
        <p:nvSpPr>
          <p:cNvPr id="8" name="TextBox 7">
            <a:extLst>
              <a:ext uri="{FF2B5EF4-FFF2-40B4-BE49-F238E27FC236}">
                <a16:creationId xmlns:a16="http://schemas.microsoft.com/office/drawing/2014/main" id="{1DDED3CD-3C3E-A06D-4667-51A159B664F4}"/>
              </a:ext>
            </a:extLst>
          </p:cNvPr>
          <p:cNvSpPr txBox="1"/>
          <p:nvPr/>
        </p:nvSpPr>
        <p:spPr>
          <a:xfrm>
            <a:off x="6474331" y="1986974"/>
            <a:ext cx="2570010" cy="1431161"/>
          </a:xfrm>
          <a:prstGeom prst="rect">
            <a:avLst/>
          </a:prstGeom>
          <a:noFill/>
        </p:spPr>
        <p:txBody>
          <a:bodyPr wrap="square">
            <a:spAutoFit/>
          </a:bodyPr>
          <a:lstStyle/>
          <a:p>
            <a:pPr marL="406400" indent="-285750">
              <a:spcAft>
                <a:spcPts val="600"/>
              </a:spcAft>
              <a:buClr>
                <a:schemeClr val="accent6"/>
              </a:buClr>
              <a:buSzPts val="1400"/>
              <a:buFont typeface="Arial" panose="020B0604020202020204" pitchFamily="34" charset="0"/>
              <a:buChar char="•"/>
            </a:pPr>
            <a:r>
              <a:rPr lang="en-US" sz="1200" err="1">
                <a:solidFill>
                  <a:schemeClr val="bg1"/>
                </a:solidFill>
                <a:latin typeface="Lato"/>
                <a:ea typeface="Lato"/>
                <a:cs typeface="Lato"/>
                <a:sym typeface="Lato"/>
              </a:rPr>
              <a:t>Glofit-GemOx</a:t>
            </a:r>
            <a:r>
              <a:rPr lang="en-US" sz="1200">
                <a:solidFill>
                  <a:schemeClr val="bg1"/>
                </a:solidFill>
                <a:latin typeface="Lato"/>
                <a:ea typeface="Lato"/>
                <a:cs typeface="Lato"/>
                <a:sym typeface="Lato"/>
              </a:rPr>
              <a:t>: 25.5 months (95% CI 18.3–NE)</a:t>
            </a:r>
          </a:p>
          <a:p>
            <a:pPr marL="406400" indent="-285750">
              <a:spcAft>
                <a:spcPts val="600"/>
              </a:spcAft>
              <a:buClr>
                <a:schemeClr val="accent6"/>
              </a:buClr>
              <a:buSzPts val="1400"/>
              <a:buFont typeface="Arial" panose="020B0604020202020204" pitchFamily="34" charset="0"/>
              <a:buChar char="•"/>
            </a:pPr>
            <a:r>
              <a:rPr lang="en-US" sz="1200">
                <a:solidFill>
                  <a:schemeClr val="bg1"/>
                </a:solidFill>
                <a:latin typeface="Lato"/>
                <a:ea typeface="Lato"/>
                <a:cs typeface="Lato"/>
                <a:sym typeface="Lato"/>
              </a:rPr>
              <a:t>R-</a:t>
            </a:r>
            <a:r>
              <a:rPr lang="en-US" sz="1200" err="1">
                <a:solidFill>
                  <a:schemeClr val="bg1"/>
                </a:solidFill>
                <a:latin typeface="Lato"/>
                <a:ea typeface="Lato"/>
                <a:cs typeface="Lato"/>
                <a:sym typeface="Lato"/>
              </a:rPr>
              <a:t>GemOx</a:t>
            </a:r>
            <a:r>
              <a:rPr lang="en-US" sz="1200">
                <a:solidFill>
                  <a:schemeClr val="bg1"/>
                </a:solidFill>
                <a:latin typeface="Lato"/>
                <a:ea typeface="Lato"/>
                <a:cs typeface="Lato"/>
                <a:sym typeface="Lato"/>
              </a:rPr>
              <a:t>: 12.9 months (95% CI 7.9–18.5) </a:t>
            </a:r>
          </a:p>
          <a:p>
            <a:pPr marL="406400" indent="-285750">
              <a:spcAft>
                <a:spcPts val="600"/>
              </a:spcAft>
              <a:buClr>
                <a:schemeClr val="accent6"/>
              </a:buClr>
              <a:buSzPts val="1400"/>
              <a:buFont typeface="Arial" panose="020B0604020202020204" pitchFamily="34" charset="0"/>
              <a:buChar char="•"/>
            </a:pPr>
            <a:r>
              <a:rPr lang="en-US" sz="1200">
                <a:solidFill>
                  <a:schemeClr val="bg1"/>
                </a:solidFill>
                <a:latin typeface="Lato"/>
                <a:ea typeface="Lato"/>
                <a:cs typeface="Lato"/>
                <a:sym typeface="Lato"/>
              </a:rPr>
              <a:t>HR: 0.62 (95% CI 0.43–0.88) </a:t>
            </a:r>
            <a:endParaRPr lang="it-IT" sz="1200">
              <a:solidFill>
                <a:schemeClr val="bg1"/>
              </a:solidFill>
              <a:latin typeface="Lato"/>
              <a:ea typeface="Lato"/>
              <a:cs typeface="Lato"/>
              <a:sym typeface="Lato"/>
            </a:endParaRPr>
          </a:p>
          <a:p>
            <a:pPr marL="406400" indent="-285750">
              <a:spcAft>
                <a:spcPts val="600"/>
              </a:spcAft>
              <a:buClr>
                <a:schemeClr val="accent6"/>
              </a:buClr>
              <a:buSzPts val="1400"/>
              <a:buFont typeface="Arial" panose="020B0604020202020204" pitchFamily="34" charset="0"/>
              <a:buChar char="•"/>
            </a:pPr>
            <a:r>
              <a:rPr lang="it-IT" sz="1200" err="1">
                <a:solidFill>
                  <a:schemeClr val="bg1"/>
                </a:solidFill>
                <a:latin typeface="Lato"/>
                <a:ea typeface="Lato"/>
                <a:cs typeface="Lato"/>
                <a:sym typeface="Lato"/>
              </a:rPr>
              <a:t>p</a:t>
            </a:r>
            <a:r>
              <a:rPr lang="it-IT" sz="1200">
                <a:solidFill>
                  <a:schemeClr val="bg1"/>
                </a:solidFill>
                <a:latin typeface="Lato"/>
                <a:ea typeface="Lato"/>
                <a:cs typeface="Lato"/>
                <a:sym typeface="Lato"/>
              </a:rPr>
              <a:t> = 0.0064</a:t>
            </a:r>
            <a:endParaRPr lang="en-US" sz="1200">
              <a:solidFill>
                <a:schemeClr val="bg1"/>
              </a:solidFill>
              <a:latin typeface="Lato"/>
              <a:ea typeface="Lato"/>
              <a:cs typeface="Lato"/>
              <a:sym typeface="Lato"/>
            </a:endParaRPr>
          </a:p>
        </p:txBody>
      </p:sp>
    </p:spTree>
    <p:extLst>
      <p:ext uri="{BB962C8B-B14F-4D97-AF65-F5344CB8AC3E}">
        <p14:creationId xmlns:p14="http://schemas.microsoft.com/office/powerpoint/2010/main" val="24298551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0"/>
        <p:cNvGrpSpPr/>
        <p:nvPr/>
      </p:nvGrpSpPr>
      <p:grpSpPr>
        <a:xfrm>
          <a:off x="0" y="0"/>
          <a:ext cx="0" cy="0"/>
          <a:chOff x="0" y="0"/>
          <a:chExt cx="0" cy="0"/>
        </a:xfrm>
      </p:grpSpPr>
      <p:sp>
        <p:nvSpPr>
          <p:cNvPr id="2" name="Google Shape;199;p45">
            <a:extLst>
              <a:ext uri="{FF2B5EF4-FFF2-40B4-BE49-F238E27FC236}">
                <a16:creationId xmlns:a16="http://schemas.microsoft.com/office/drawing/2014/main" id="{624C9247-2B69-D986-E602-47305048838E}"/>
              </a:ext>
            </a:extLst>
          </p:cNvPr>
          <p:cNvSpPr txBox="1">
            <a:spLocks/>
          </p:cNvSpPr>
          <p:nvPr/>
        </p:nvSpPr>
        <p:spPr>
          <a:xfrm>
            <a:off x="726675" y="926289"/>
            <a:ext cx="7690499" cy="377218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1400" b="0" i="0" u="none" strike="noStrike" cap="none">
                <a:solidFill>
                  <a:schemeClr val="lt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algn="l"/>
            <a:r>
              <a:rPr lang="en-US" b="1">
                <a:solidFill>
                  <a:schemeClr val="accent6"/>
                </a:solidFill>
                <a:latin typeface="Lato" panose="020F0502020204030203" pitchFamily="34" charset="0"/>
                <a:ea typeface="Lato" panose="020F0502020204030203" pitchFamily="34" charset="0"/>
                <a:cs typeface="Lato" panose="020F0502020204030203" pitchFamily="34" charset="0"/>
              </a:rPr>
              <a:t>Secondary Endpoints</a:t>
            </a:r>
          </a:p>
          <a:p>
            <a:pPr algn="l"/>
            <a:r>
              <a:rPr lang="en-US" b="1">
                <a:solidFill>
                  <a:schemeClr val="accent6"/>
                </a:solidFill>
                <a:latin typeface="Lato" panose="020F0502020204030203" pitchFamily="34" charset="0"/>
                <a:ea typeface="Lato" panose="020F0502020204030203" pitchFamily="34" charset="0"/>
                <a:cs typeface="Lato" panose="020F0502020204030203" pitchFamily="34" charset="0"/>
              </a:rPr>
              <a:t>IRC-assessed complete response:</a:t>
            </a:r>
            <a:r>
              <a:rPr lang="en-US"/>
              <a:t> </a:t>
            </a:r>
            <a:r>
              <a:rPr lang="en-US" err="1"/>
              <a:t>Glofit-GemOx</a:t>
            </a:r>
            <a:r>
              <a:rPr lang="en-US"/>
              <a:t> 58.5% vs R-</a:t>
            </a:r>
            <a:r>
              <a:rPr lang="en-US" err="1"/>
              <a:t>GemOx</a:t>
            </a:r>
            <a:r>
              <a:rPr lang="en-US"/>
              <a:t> 25.3%; p &lt; 0.0001</a:t>
            </a:r>
            <a:endParaRPr lang="en-US" b="1">
              <a:solidFill>
                <a:schemeClr val="accent6"/>
              </a:solidFill>
              <a:latin typeface="Lato" panose="020F0502020204030203" pitchFamily="34" charset="0"/>
              <a:ea typeface="Lato" panose="020F0502020204030203" pitchFamily="34" charset="0"/>
              <a:cs typeface="Lato" panose="020F0502020204030203" pitchFamily="34" charset="0"/>
            </a:endParaRPr>
          </a:p>
        </p:txBody>
      </p:sp>
      <p:sp>
        <p:nvSpPr>
          <p:cNvPr id="3" name="Google Shape;228;p48">
            <a:extLst>
              <a:ext uri="{FF2B5EF4-FFF2-40B4-BE49-F238E27FC236}">
                <a16:creationId xmlns:a16="http://schemas.microsoft.com/office/drawing/2014/main" id="{2799772A-7623-264B-9AC0-C01389149FCD}"/>
              </a:ext>
            </a:extLst>
          </p:cNvPr>
          <p:cNvSpPr txBox="1">
            <a:spLocks noGrp="1"/>
          </p:cNvSpPr>
          <p:nvPr>
            <p:ph type="title"/>
          </p:nvPr>
        </p:nvSpPr>
        <p:spPr>
          <a:xfrm>
            <a:off x="0" y="1"/>
            <a:ext cx="9144000" cy="926288"/>
          </a:xfrm>
          <a:prstGeom prst="rect">
            <a:avLst/>
          </a:prstGeom>
        </p:spPr>
        <p:txBody>
          <a:bodyPr spcFirstLastPara="1" wrap="square" lIns="91425" tIns="91425" rIns="91425" bIns="91425" anchor="t" anchorCtr="0">
            <a:noAutofit/>
          </a:bodyPr>
          <a:lstStyle/>
          <a:p>
            <a:pPr lvl="0"/>
            <a:r>
              <a:rPr lang="en-US" sz="4800">
                <a:solidFill>
                  <a:schemeClr val="accent6"/>
                </a:solidFill>
              </a:rPr>
              <a:t>STARGLO: </a:t>
            </a:r>
            <a:r>
              <a:rPr lang="en-US" sz="4800"/>
              <a:t>Glofitamab + GEMOX in R/R DLBCL</a:t>
            </a:r>
            <a:endParaRPr sz="4800"/>
          </a:p>
        </p:txBody>
      </p:sp>
      <p:sp>
        <p:nvSpPr>
          <p:cNvPr id="4" name="TextBox 3">
            <a:extLst>
              <a:ext uri="{FF2B5EF4-FFF2-40B4-BE49-F238E27FC236}">
                <a16:creationId xmlns:a16="http://schemas.microsoft.com/office/drawing/2014/main" id="{77F09270-78C3-B3C2-9CF7-609763784F8F}"/>
              </a:ext>
            </a:extLst>
          </p:cNvPr>
          <p:cNvSpPr txBox="1"/>
          <p:nvPr/>
        </p:nvSpPr>
        <p:spPr>
          <a:xfrm>
            <a:off x="6374674" y="4912667"/>
            <a:ext cx="2769325" cy="215444"/>
          </a:xfrm>
          <a:prstGeom prst="rect">
            <a:avLst/>
          </a:prstGeom>
          <a:noFill/>
        </p:spPr>
        <p:txBody>
          <a:bodyPr wrap="square" rtlCol="0">
            <a:spAutoFit/>
          </a:bodyPr>
          <a:lstStyle/>
          <a:p>
            <a:pPr algn="r"/>
            <a:r>
              <a:rPr lang="en-US" sz="800">
                <a:solidFill>
                  <a:schemeClr val="bg1"/>
                </a:solidFill>
                <a:latin typeface="Lato" panose="020F0502020204030203" pitchFamily="34" charset="0"/>
                <a:ea typeface="Lato" panose="020F0502020204030203" pitchFamily="34" charset="0"/>
                <a:cs typeface="Lato" panose="020F0502020204030203" pitchFamily="34" charset="0"/>
              </a:rPr>
              <a:t>Abramson JS, et al. </a:t>
            </a:r>
            <a:r>
              <a:rPr lang="en-US" sz="800" i="1">
                <a:solidFill>
                  <a:schemeClr val="bg1"/>
                </a:solidFill>
                <a:latin typeface="Lato" panose="020F0502020204030203" pitchFamily="34" charset="0"/>
                <a:ea typeface="Lato" panose="020F0502020204030203" pitchFamily="34" charset="0"/>
                <a:cs typeface="Lato" panose="020F0502020204030203" pitchFamily="34" charset="0"/>
              </a:rPr>
              <a:t>Lancet</a:t>
            </a:r>
            <a:r>
              <a:rPr lang="en-US" sz="800">
                <a:solidFill>
                  <a:schemeClr val="bg1"/>
                </a:solidFill>
                <a:latin typeface="Lato" panose="020F0502020204030203" pitchFamily="34" charset="0"/>
                <a:ea typeface="Lato" panose="020F0502020204030203" pitchFamily="34" charset="0"/>
                <a:cs typeface="Lato" panose="020F0502020204030203" pitchFamily="34" charset="0"/>
              </a:rPr>
              <a:t>. 2024;404(10466):1940-1954. </a:t>
            </a:r>
          </a:p>
        </p:txBody>
      </p:sp>
      <p:pic>
        <p:nvPicPr>
          <p:cNvPr id="6" name="Picture 5">
            <a:extLst>
              <a:ext uri="{FF2B5EF4-FFF2-40B4-BE49-F238E27FC236}">
                <a16:creationId xmlns:a16="http://schemas.microsoft.com/office/drawing/2014/main" id="{60A945C1-A602-8694-DADF-660791B5EB95}"/>
              </a:ext>
            </a:extLst>
          </p:cNvPr>
          <p:cNvPicPr>
            <a:picLocks noChangeAspect="1"/>
          </p:cNvPicPr>
          <p:nvPr/>
        </p:nvPicPr>
        <p:blipFill>
          <a:blip r:embed="rId4"/>
          <a:stretch>
            <a:fillRect/>
          </a:stretch>
        </p:blipFill>
        <p:spPr>
          <a:xfrm>
            <a:off x="99467" y="1580600"/>
            <a:ext cx="4455941" cy="2120222"/>
          </a:xfrm>
          <a:prstGeom prst="rect">
            <a:avLst/>
          </a:prstGeom>
        </p:spPr>
      </p:pic>
      <p:pic>
        <p:nvPicPr>
          <p:cNvPr id="8" name="Picture 7">
            <a:extLst>
              <a:ext uri="{FF2B5EF4-FFF2-40B4-BE49-F238E27FC236}">
                <a16:creationId xmlns:a16="http://schemas.microsoft.com/office/drawing/2014/main" id="{64FB9B38-5964-C9FF-1983-44B58E59210A}"/>
              </a:ext>
            </a:extLst>
          </p:cNvPr>
          <p:cNvPicPr>
            <a:picLocks noChangeAspect="1"/>
          </p:cNvPicPr>
          <p:nvPr/>
        </p:nvPicPr>
        <p:blipFill>
          <a:blip r:embed="rId5"/>
          <a:stretch>
            <a:fillRect/>
          </a:stretch>
        </p:blipFill>
        <p:spPr>
          <a:xfrm>
            <a:off x="4653623" y="1580600"/>
            <a:ext cx="4390911" cy="2120222"/>
          </a:xfrm>
          <a:prstGeom prst="rect">
            <a:avLst/>
          </a:prstGeom>
        </p:spPr>
      </p:pic>
      <p:sp>
        <p:nvSpPr>
          <p:cNvPr id="9" name="TextBox 8">
            <a:extLst>
              <a:ext uri="{FF2B5EF4-FFF2-40B4-BE49-F238E27FC236}">
                <a16:creationId xmlns:a16="http://schemas.microsoft.com/office/drawing/2014/main" id="{ABC4B83F-F6A7-0E9F-0A1B-985D35186B06}"/>
              </a:ext>
            </a:extLst>
          </p:cNvPr>
          <p:cNvSpPr txBox="1"/>
          <p:nvPr/>
        </p:nvSpPr>
        <p:spPr>
          <a:xfrm>
            <a:off x="99314" y="3845749"/>
            <a:ext cx="4472685" cy="1046440"/>
          </a:xfrm>
          <a:prstGeom prst="rect">
            <a:avLst/>
          </a:prstGeom>
          <a:noFill/>
        </p:spPr>
        <p:txBody>
          <a:bodyPr wrap="square">
            <a:spAutoFit/>
          </a:bodyPr>
          <a:lstStyle/>
          <a:p>
            <a:pPr marL="457200" indent="-317500">
              <a:buClr>
                <a:schemeClr val="dk1"/>
              </a:buClr>
              <a:buSzPts val="1400"/>
            </a:pPr>
            <a:r>
              <a:rPr lang="en-US" b="1">
                <a:solidFill>
                  <a:schemeClr val="accent6"/>
                </a:solidFill>
                <a:latin typeface="Lato" panose="020F0502020204030203" pitchFamily="34" charset="0"/>
                <a:ea typeface="Lato" panose="020F0502020204030203" pitchFamily="34" charset="0"/>
                <a:cs typeface="Lato" panose="020F0502020204030203" pitchFamily="34" charset="0"/>
                <a:sym typeface="Lato"/>
              </a:rPr>
              <a:t>IRC-assessed progression-free survival</a:t>
            </a:r>
          </a:p>
          <a:p>
            <a:pPr marL="406400" indent="-285750">
              <a:spcAft>
                <a:spcPts val="600"/>
              </a:spcAft>
              <a:buClr>
                <a:schemeClr val="accent6"/>
              </a:buClr>
              <a:buSzPts val="1400"/>
              <a:buFont typeface="Arial" panose="020B0604020202020204" pitchFamily="34" charset="0"/>
              <a:buChar char="•"/>
            </a:pPr>
            <a:r>
              <a:rPr lang="en-US" sz="1200" err="1">
                <a:solidFill>
                  <a:schemeClr val="bg1"/>
                </a:solidFill>
                <a:latin typeface="Lato"/>
                <a:ea typeface="Lato"/>
                <a:cs typeface="Lato"/>
                <a:sym typeface="Lato"/>
              </a:rPr>
              <a:t>Glofit-GemOx</a:t>
            </a:r>
            <a:r>
              <a:rPr lang="en-US" sz="1200">
                <a:solidFill>
                  <a:schemeClr val="bg1"/>
                </a:solidFill>
                <a:latin typeface="Lato"/>
                <a:ea typeface="Lato"/>
                <a:cs typeface="Lato"/>
                <a:sym typeface="Lato"/>
              </a:rPr>
              <a:t>: 13.8 months (95% CI 8.7–20.5)</a:t>
            </a:r>
          </a:p>
          <a:p>
            <a:pPr marL="406400" indent="-285750">
              <a:spcAft>
                <a:spcPts val="600"/>
              </a:spcAft>
              <a:buClr>
                <a:schemeClr val="accent6"/>
              </a:buClr>
              <a:buSzPts val="1400"/>
              <a:buFont typeface="Arial" panose="020B0604020202020204" pitchFamily="34" charset="0"/>
              <a:buChar char="•"/>
            </a:pPr>
            <a:r>
              <a:rPr lang="en-US" sz="1200">
                <a:solidFill>
                  <a:schemeClr val="bg1"/>
                </a:solidFill>
                <a:latin typeface="Lato"/>
                <a:ea typeface="Lato"/>
                <a:cs typeface="Lato"/>
                <a:sym typeface="Lato"/>
              </a:rPr>
              <a:t>R-</a:t>
            </a:r>
            <a:r>
              <a:rPr lang="en-US" sz="1200" err="1">
                <a:solidFill>
                  <a:schemeClr val="bg1"/>
                </a:solidFill>
                <a:latin typeface="Lato"/>
                <a:ea typeface="Lato"/>
                <a:cs typeface="Lato"/>
                <a:sym typeface="Lato"/>
              </a:rPr>
              <a:t>GemOx</a:t>
            </a:r>
            <a:r>
              <a:rPr lang="en-US" sz="1200">
                <a:solidFill>
                  <a:schemeClr val="bg1"/>
                </a:solidFill>
                <a:latin typeface="Lato"/>
                <a:ea typeface="Lato"/>
                <a:cs typeface="Lato"/>
                <a:sym typeface="Lato"/>
              </a:rPr>
              <a:t>: 3.6 months (95% CI 2.5–7.1) </a:t>
            </a:r>
          </a:p>
          <a:p>
            <a:pPr marL="406400" indent="-285750">
              <a:spcAft>
                <a:spcPts val="600"/>
              </a:spcAft>
              <a:buClr>
                <a:schemeClr val="accent6"/>
              </a:buClr>
              <a:buSzPts val="1400"/>
              <a:buFont typeface="Arial" panose="020B0604020202020204" pitchFamily="34" charset="0"/>
              <a:buChar char="•"/>
            </a:pPr>
            <a:r>
              <a:rPr lang="it-IT" sz="1200">
                <a:solidFill>
                  <a:schemeClr val="bg1"/>
                </a:solidFill>
                <a:latin typeface="Lato"/>
                <a:ea typeface="Lato"/>
                <a:cs typeface="Lato"/>
                <a:sym typeface="Lato"/>
              </a:rPr>
              <a:t>p &lt; 0.0001</a:t>
            </a:r>
            <a:endParaRPr lang="en-US" sz="1200">
              <a:solidFill>
                <a:schemeClr val="bg1"/>
              </a:solidFill>
              <a:latin typeface="Lato"/>
              <a:ea typeface="Lato"/>
              <a:cs typeface="Lato"/>
              <a:sym typeface="Lato"/>
            </a:endParaRPr>
          </a:p>
        </p:txBody>
      </p:sp>
      <p:sp>
        <p:nvSpPr>
          <p:cNvPr id="10" name="TextBox 9">
            <a:extLst>
              <a:ext uri="{FF2B5EF4-FFF2-40B4-BE49-F238E27FC236}">
                <a16:creationId xmlns:a16="http://schemas.microsoft.com/office/drawing/2014/main" id="{67582D18-AD0E-C7FD-66D2-8C5665EC7D57}"/>
              </a:ext>
            </a:extLst>
          </p:cNvPr>
          <p:cNvSpPr txBox="1"/>
          <p:nvPr/>
        </p:nvSpPr>
        <p:spPr>
          <a:xfrm>
            <a:off x="4653622" y="3797441"/>
            <a:ext cx="4390759" cy="1092607"/>
          </a:xfrm>
          <a:prstGeom prst="rect">
            <a:avLst/>
          </a:prstGeom>
          <a:noFill/>
        </p:spPr>
        <p:txBody>
          <a:bodyPr wrap="square">
            <a:spAutoFit/>
          </a:bodyPr>
          <a:lstStyle/>
          <a:p>
            <a:pPr marL="120650">
              <a:spcAft>
                <a:spcPts val="600"/>
              </a:spcAft>
              <a:buClr>
                <a:schemeClr val="accent6"/>
              </a:buClr>
              <a:buSzPts val="1400"/>
            </a:pPr>
            <a:r>
              <a:rPr lang="en-US" b="1">
                <a:solidFill>
                  <a:schemeClr val="accent6"/>
                </a:solidFill>
                <a:latin typeface="Lato" panose="020F0502020204030203" pitchFamily="34" charset="0"/>
                <a:ea typeface="Lato" panose="020F0502020204030203" pitchFamily="34" charset="0"/>
                <a:cs typeface="Lato" panose="020F0502020204030203" pitchFamily="34" charset="0"/>
                <a:sym typeface="Lato"/>
              </a:rPr>
              <a:t>IRC-assessed duration of complete response</a:t>
            </a:r>
            <a:endParaRPr lang="en-US">
              <a:solidFill>
                <a:schemeClr val="bg1"/>
              </a:solidFill>
              <a:latin typeface="Lato"/>
              <a:ea typeface="Lato"/>
              <a:cs typeface="Lato"/>
              <a:sym typeface="Lato"/>
            </a:endParaRPr>
          </a:p>
          <a:p>
            <a:pPr marL="406400" indent="-285750">
              <a:spcAft>
                <a:spcPts val="600"/>
              </a:spcAft>
              <a:buClr>
                <a:schemeClr val="accent6"/>
              </a:buClr>
              <a:buSzPts val="1400"/>
              <a:buFont typeface="Arial" panose="020B0604020202020204" pitchFamily="34" charset="0"/>
              <a:buChar char="•"/>
            </a:pPr>
            <a:r>
              <a:rPr lang="en-US" sz="1200" err="1">
                <a:solidFill>
                  <a:schemeClr val="bg1"/>
                </a:solidFill>
                <a:latin typeface="Lato"/>
                <a:ea typeface="Lato"/>
                <a:cs typeface="Lato"/>
                <a:sym typeface="Lato"/>
              </a:rPr>
              <a:t>Glofit-GemOx</a:t>
            </a:r>
            <a:r>
              <a:rPr lang="en-US" sz="1200">
                <a:solidFill>
                  <a:schemeClr val="bg1"/>
                </a:solidFill>
                <a:latin typeface="Lato"/>
                <a:ea typeface="Lato"/>
                <a:cs typeface="Lato"/>
                <a:sym typeface="Lato"/>
              </a:rPr>
              <a:t>: NE (95% CI NE–NE)</a:t>
            </a:r>
          </a:p>
          <a:p>
            <a:pPr marL="406400" indent="-285750">
              <a:spcAft>
                <a:spcPts val="600"/>
              </a:spcAft>
              <a:buClr>
                <a:schemeClr val="accent6"/>
              </a:buClr>
              <a:buSzPts val="1400"/>
              <a:buFont typeface="Arial" panose="020B0604020202020204" pitchFamily="34" charset="0"/>
              <a:buChar char="•"/>
            </a:pPr>
            <a:r>
              <a:rPr lang="en-US" sz="1200">
                <a:solidFill>
                  <a:schemeClr val="bg1"/>
                </a:solidFill>
                <a:latin typeface="Lato"/>
                <a:ea typeface="Lato"/>
                <a:cs typeface="Lato"/>
                <a:sym typeface="Lato"/>
              </a:rPr>
              <a:t>R-</a:t>
            </a:r>
            <a:r>
              <a:rPr lang="en-US" sz="1200" err="1">
                <a:solidFill>
                  <a:schemeClr val="bg1"/>
                </a:solidFill>
                <a:latin typeface="Lato"/>
                <a:ea typeface="Lato"/>
                <a:cs typeface="Lato"/>
                <a:sym typeface="Lato"/>
              </a:rPr>
              <a:t>GemOx</a:t>
            </a:r>
            <a:r>
              <a:rPr lang="en-US" sz="1200">
                <a:solidFill>
                  <a:schemeClr val="bg1"/>
                </a:solidFill>
                <a:latin typeface="Lato"/>
                <a:ea typeface="Lato"/>
                <a:cs typeface="Lato"/>
                <a:sym typeface="Lato"/>
              </a:rPr>
              <a:t>: 24.2 months (95% CI 9.9–NE) </a:t>
            </a:r>
          </a:p>
          <a:p>
            <a:pPr marL="406400" indent="-285750">
              <a:spcAft>
                <a:spcPts val="600"/>
              </a:spcAft>
              <a:buClr>
                <a:schemeClr val="accent6"/>
              </a:buClr>
              <a:buSzPts val="1400"/>
              <a:buFont typeface="Arial" panose="020B0604020202020204" pitchFamily="34" charset="0"/>
              <a:buChar char="•"/>
            </a:pPr>
            <a:r>
              <a:rPr lang="it-IT" sz="1200">
                <a:solidFill>
                  <a:schemeClr val="bg1"/>
                </a:solidFill>
                <a:latin typeface="Lato"/>
                <a:ea typeface="Lato"/>
                <a:cs typeface="Lato"/>
                <a:sym typeface="Lato"/>
              </a:rPr>
              <a:t>p = 0.205</a:t>
            </a:r>
            <a:endParaRPr lang="en-US" sz="1200">
              <a:solidFill>
                <a:schemeClr val="bg1"/>
              </a:solidFill>
              <a:latin typeface="Lato"/>
              <a:ea typeface="Lato"/>
              <a:cs typeface="Lato"/>
              <a:sym typeface="Lato"/>
            </a:endParaRPr>
          </a:p>
        </p:txBody>
      </p:sp>
    </p:spTree>
    <p:extLst>
      <p:ext uri="{BB962C8B-B14F-4D97-AF65-F5344CB8AC3E}">
        <p14:creationId xmlns:p14="http://schemas.microsoft.com/office/powerpoint/2010/main" val="9162698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2"/>
        <p:cNvGrpSpPr/>
        <p:nvPr/>
      </p:nvGrpSpPr>
      <p:grpSpPr>
        <a:xfrm>
          <a:off x="0" y="0"/>
          <a:ext cx="0" cy="0"/>
          <a:chOff x="0" y="0"/>
          <a:chExt cx="0" cy="0"/>
        </a:xfrm>
      </p:grpSpPr>
      <p:sp>
        <p:nvSpPr>
          <p:cNvPr id="2" name="Google Shape;199;p45">
            <a:extLst>
              <a:ext uri="{FF2B5EF4-FFF2-40B4-BE49-F238E27FC236}">
                <a16:creationId xmlns:a16="http://schemas.microsoft.com/office/drawing/2014/main" id="{3B17961F-09CA-CA51-FE01-D5D021CB86C1}"/>
              </a:ext>
            </a:extLst>
          </p:cNvPr>
          <p:cNvSpPr txBox="1">
            <a:spLocks/>
          </p:cNvSpPr>
          <p:nvPr/>
        </p:nvSpPr>
        <p:spPr>
          <a:xfrm>
            <a:off x="435429" y="926289"/>
            <a:ext cx="7981745" cy="34858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1400" b="0" i="0" u="none" strike="noStrike" cap="none">
                <a:solidFill>
                  <a:schemeClr val="lt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algn="l">
              <a:spcAft>
                <a:spcPts val="600"/>
              </a:spcAft>
            </a:pPr>
            <a:r>
              <a:rPr lang="en-US" sz="1800" b="1">
                <a:solidFill>
                  <a:schemeClr val="accent6"/>
                </a:solidFill>
                <a:latin typeface="Lato" panose="020F0502020204030203" pitchFamily="34" charset="0"/>
                <a:ea typeface="Lato" panose="020F0502020204030203" pitchFamily="34" charset="0"/>
                <a:cs typeface="Lato" panose="020F0502020204030203" pitchFamily="34" charset="0"/>
              </a:rPr>
              <a:t>Safety</a:t>
            </a:r>
          </a:p>
          <a:p>
            <a:pPr marL="406400" indent="-285750" algn="l">
              <a:spcAft>
                <a:spcPts val="600"/>
              </a:spcAft>
              <a:buClr>
                <a:schemeClr val="accent6"/>
              </a:buClr>
              <a:buFont typeface="Arial" panose="020B0604020202020204" pitchFamily="34" charset="0"/>
              <a:buChar char="•"/>
            </a:pPr>
            <a:r>
              <a:rPr lang="en-US" sz="1800">
                <a:solidFill>
                  <a:schemeClr val="bg1"/>
                </a:solidFill>
              </a:rPr>
              <a:t>180 (100%) of </a:t>
            </a:r>
            <a:r>
              <a:rPr lang="en-US" sz="1800" err="1">
                <a:solidFill>
                  <a:schemeClr val="bg1"/>
                </a:solidFill>
              </a:rPr>
              <a:t>Glofit-GemOx</a:t>
            </a:r>
            <a:r>
              <a:rPr lang="en-US" sz="1800">
                <a:solidFill>
                  <a:schemeClr val="bg1"/>
                </a:solidFill>
              </a:rPr>
              <a:t> patients and 84 of 88 (96%) R-</a:t>
            </a:r>
            <a:r>
              <a:rPr lang="en-US" sz="1800" err="1">
                <a:solidFill>
                  <a:schemeClr val="bg1"/>
                </a:solidFill>
              </a:rPr>
              <a:t>GemOx</a:t>
            </a:r>
            <a:r>
              <a:rPr lang="en-US" sz="1800">
                <a:solidFill>
                  <a:schemeClr val="bg1"/>
                </a:solidFill>
              </a:rPr>
              <a:t> patients had at least one adverse event</a:t>
            </a:r>
          </a:p>
          <a:p>
            <a:pPr marL="863600" lvl="1" indent="-285750" algn="l">
              <a:spcAft>
                <a:spcPts val="600"/>
              </a:spcAft>
              <a:buClr>
                <a:schemeClr val="accent6"/>
              </a:buClr>
              <a:buFont typeface="Courier New" panose="02070309020205020404" pitchFamily="49" charset="0"/>
              <a:buChar char="o"/>
            </a:pPr>
            <a:r>
              <a:rPr lang="en-US" sz="1800">
                <a:solidFill>
                  <a:schemeClr val="bg1"/>
                </a:solidFill>
              </a:rPr>
              <a:t>Thrombocytopenia occurred in 48% of </a:t>
            </a:r>
            <a:r>
              <a:rPr lang="en-US" sz="1800" err="1">
                <a:solidFill>
                  <a:schemeClr val="bg1"/>
                </a:solidFill>
              </a:rPr>
              <a:t>Glofit-GemOx</a:t>
            </a:r>
            <a:r>
              <a:rPr lang="en-US" sz="1800">
                <a:solidFill>
                  <a:schemeClr val="bg1"/>
                </a:solidFill>
              </a:rPr>
              <a:t> patients and 48% of R-</a:t>
            </a:r>
            <a:r>
              <a:rPr lang="en-US" sz="1800" err="1">
                <a:solidFill>
                  <a:schemeClr val="bg1"/>
                </a:solidFill>
              </a:rPr>
              <a:t>GemOx</a:t>
            </a:r>
            <a:r>
              <a:rPr lang="en-US" sz="1800">
                <a:solidFill>
                  <a:schemeClr val="bg1"/>
                </a:solidFill>
              </a:rPr>
              <a:t> patients</a:t>
            </a:r>
          </a:p>
          <a:p>
            <a:pPr marL="863600" lvl="1" indent="-285750" algn="l">
              <a:spcAft>
                <a:spcPts val="600"/>
              </a:spcAft>
              <a:buClr>
                <a:schemeClr val="accent6"/>
              </a:buClr>
              <a:buFont typeface="Courier New" panose="02070309020205020404" pitchFamily="49" charset="0"/>
              <a:buChar char="o"/>
            </a:pPr>
            <a:r>
              <a:rPr lang="en-US" sz="1800">
                <a:solidFill>
                  <a:schemeClr val="bg1"/>
                </a:solidFill>
              </a:rPr>
              <a:t>Neutropenia occurred in 42% of </a:t>
            </a:r>
            <a:r>
              <a:rPr lang="en-US" sz="1800" err="1">
                <a:solidFill>
                  <a:schemeClr val="bg1"/>
                </a:solidFill>
              </a:rPr>
              <a:t>Glofit-GemOx</a:t>
            </a:r>
            <a:r>
              <a:rPr lang="en-US" sz="1800">
                <a:solidFill>
                  <a:schemeClr val="bg1"/>
                </a:solidFill>
              </a:rPr>
              <a:t> patients and 31% of R-</a:t>
            </a:r>
            <a:r>
              <a:rPr lang="en-US" sz="1800" err="1">
                <a:solidFill>
                  <a:schemeClr val="bg1"/>
                </a:solidFill>
              </a:rPr>
              <a:t>GemOx</a:t>
            </a:r>
            <a:r>
              <a:rPr lang="en-US" sz="1800">
                <a:solidFill>
                  <a:schemeClr val="bg1"/>
                </a:solidFill>
              </a:rPr>
              <a:t> patients</a:t>
            </a:r>
          </a:p>
          <a:p>
            <a:pPr marL="406400" indent="-285750" algn="l">
              <a:spcAft>
                <a:spcPts val="600"/>
              </a:spcAft>
              <a:buClr>
                <a:schemeClr val="accent6"/>
              </a:buClr>
              <a:buFont typeface="Arial" panose="020B0604020202020204" pitchFamily="34" charset="0"/>
              <a:buChar char="•"/>
            </a:pPr>
            <a:r>
              <a:rPr lang="en-US" sz="1800"/>
              <a:t>CRS occurred in 76 of 172 </a:t>
            </a:r>
            <a:r>
              <a:rPr lang="en-US" sz="1800" err="1"/>
              <a:t>glofitamab</a:t>
            </a:r>
            <a:r>
              <a:rPr lang="en-US" sz="1800"/>
              <a:t>-exposed patients (44%) </a:t>
            </a:r>
            <a:r>
              <a:rPr lang="en-US" sz="1800">
                <a:solidFill>
                  <a:schemeClr val="bg1"/>
                </a:solidFill>
              </a:rPr>
              <a:t>and predominantly occurred after the initial 2.5 mg </a:t>
            </a:r>
            <a:r>
              <a:rPr lang="en-US" sz="1800" err="1">
                <a:solidFill>
                  <a:schemeClr val="bg1"/>
                </a:solidFill>
              </a:rPr>
              <a:t>glofitamab</a:t>
            </a:r>
            <a:r>
              <a:rPr lang="en-US" sz="1800">
                <a:solidFill>
                  <a:schemeClr val="bg1"/>
                </a:solidFill>
              </a:rPr>
              <a:t> dose </a:t>
            </a:r>
          </a:p>
          <a:p>
            <a:pPr marL="406400" indent="-285750" algn="l">
              <a:spcAft>
                <a:spcPts val="600"/>
              </a:spcAft>
              <a:buClr>
                <a:schemeClr val="accent6"/>
              </a:buClr>
              <a:buFont typeface="Arial" panose="020B0604020202020204" pitchFamily="34" charset="0"/>
              <a:buChar char="•"/>
            </a:pPr>
            <a:r>
              <a:rPr lang="en-US" sz="1800"/>
              <a:t>ICANS was reported in 4 (2%) </a:t>
            </a:r>
            <a:r>
              <a:rPr lang="en-US" sz="1800" err="1"/>
              <a:t>Glofit-GemOx</a:t>
            </a:r>
            <a:r>
              <a:rPr lang="en-US" sz="1800"/>
              <a:t> recipients</a:t>
            </a:r>
          </a:p>
          <a:p>
            <a:pPr marL="863600" lvl="1" indent="-285750" algn="l">
              <a:spcAft>
                <a:spcPts val="600"/>
              </a:spcAft>
              <a:buClr>
                <a:schemeClr val="accent6"/>
              </a:buClr>
              <a:buFont typeface="Courier New" panose="02070309020205020404" pitchFamily="49" charset="0"/>
              <a:buChar char="o"/>
            </a:pPr>
            <a:endParaRPr lang="en-US" sz="1800">
              <a:solidFill>
                <a:schemeClr val="bg1"/>
              </a:solidFill>
            </a:endParaRPr>
          </a:p>
        </p:txBody>
      </p:sp>
      <p:sp>
        <p:nvSpPr>
          <p:cNvPr id="7" name="Google Shape;228;p48">
            <a:extLst>
              <a:ext uri="{FF2B5EF4-FFF2-40B4-BE49-F238E27FC236}">
                <a16:creationId xmlns:a16="http://schemas.microsoft.com/office/drawing/2014/main" id="{1EFB5C49-1C59-1FD3-136B-607362FA2974}"/>
              </a:ext>
            </a:extLst>
          </p:cNvPr>
          <p:cNvSpPr txBox="1">
            <a:spLocks/>
          </p:cNvSpPr>
          <p:nvPr/>
        </p:nvSpPr>
        <p:spPr>
          <a:xfrm>
            <a:off x="0" y="1"/>
            <a:ext cx="9144000" cy="92628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800" b="1">
                <a:solidFill>
                  <a:schemeClr val="accent6"/>
                </a:solidFill>
                <a:latin typeface="Bebas Neue"/>
                <a:sym typeface="Bebas Neue"/>
              </a:rPr>
              <a:t>STARGLO: </a:t>
            </a:r>
            <a:r>
              <a:rPr lang="en-US" sz="4800" b="1">
                <a:solidFill>
                  <a:schemeClr val="bg1"/>
                </a:solidFill>
                <a:latin typeface="Bebas Neue"/>
                <a:sym typeface="Bebas Neue"/>
              </a:rPr>
              <a:t>Glofitamab + GEMOX in R/R DLBCL</a:t>
            </a:r>
          </a:p>
        </p:txBody>
      </p:sp>
      <p:sp>
        <p:nvSpPr>
          <p:cNvPr id="3" name="TextBox 2">
            <a:extLst>
              <a:ext uri="{FF2B5EF4-FFF2-40B4-BE49-F238E27FC236}">
                <a16:creationId xmlns:a16="http://schemas.microsoft.com/office/drawing/2014/main" id="{B984BCAD-E8DC-A701-C533-C7B7E5BA6AE6}"/>
              </a:ext>
            </a:extLst>
          </p:cNvPr>
          <p:cNvSpPr txBox="1"/>
          <p:nvPr/>
        </p:nvSpPr>
        <p:spPr>
          <a:xfrm>
            <a:off x="6374674" y="4912667"/>
            <a:ext cx="2769325" cy="215444"/>
          </a:xfrm>
          <a:prstGeom prst="rect">
            <a:avLst/>
          </a:prstGeom>
          <a:noFill/>
        </p:spPr>
        <p:txBody>
          <a:bodyPr wrap="square" rtlCol="0">
            <a:spAutoFit/>
          </a:bodyPr>
          <a:lstStyle/>
          <a:p>
            <a:pPr algn="r"/>
            <a:r>
              <a:rPr lang="en-US" sz="800">
                <a:solidFill>
                  <a:schemeClr val="bg1"/>
                </a:solidFill>
                <a:latin typeface="Lato" panose="020F0502020204030203" pitchFamily="34" charset="0"/>
                <a:ea typeface="Lato" panose="020F0502020204030203" pitchFamily="34" charset="0"/>
                <a:cs typeface="Lato" panose="020F0502020204030203" pitchFamily="34" charset="0"/>
              </a:rPr>
              <a:t>Abramson JS, et al. </a:t>
            </a:r>
            <a:r>
              <a:rPr lang="en-US" sz="800" i="1">
                <a:solidFill>
                  <a:schemeClr val="bg1"/>
                </a:solidFill>
                <a:latin typeface="Lato" panose="020F0502020204030203" pitchFamily="34" charset="0"/>
                <a:ea typeface="Lato" panose="020F0502020204030203" pitchFamily="34" charset="0"/>
                <a:cs typeface="Lato" panose="020F0502020204030203" pitchFamily="34" charset="0"/>
              </a:rPr>
              <a:t>Lancet</a:t>
            </a:r>
            <a:r>
              <a:rPr lang="en-US" sz="800">
                <a:solidFill>
                  <a:schemeClr val="bg1"/>
                </a:solidFill>
                <a:latin typeface="Lato" panose="020F0502020204030203" pitchFamily="34" charset="0"/>
                <a:ea typeface="Lato" panose="020F0502020204030203" pitchFamily="34" charset="0"/>
                <a:cs typeface="Lato" panose="020F0502020204030203" pitchFamily="34" charset="0"/>
              </a:rPr>
              <a:t>. 2024;404(10466):1940-1954. </a:t>
            </a:r>
          </a:p>
        </p:txBody>
      </p:sp>
    </p:spTree>
    <p:extLst>
      <p:ext uri="{BB962C8B-B14F-4D97-AF65-F5344CB8AC3E}">
        <p14:creationId xmlns:p14="http://schemas.microsoft.com/office/powerpoint/2010/main" val="18115406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6"/>
        <p:cNvGrpSpPr/>
        <p:nvPr/>
      </p:nvGrpSpPr>
      <p:grpSpPr>
        <a:xfrm>
          <a:off x="0" y="0"/>
          <a:ext cx="0" cy="0"/>
          <a:chOff x="0" y="0"/>
          <a:chExt cx="0" cy="0"/>
        </a:xfrm>
      </p:grpSpPr>
      <p:sp>
        <p:nvSpPr>
          <p:cNvPr id="6" name="Google Shape;199;p45">
            <a:extLst>
              <a:ext uri="{FF2B5EF4-FFF2-40B4-BE49-F238E27FC236}">
                <a16:creationId xmlns:a16="http://schemas.microsoft.com/office/drawing/2014/main" id="{DC0A5CBD-B50B-92B5-EBB0-6F5FC1DE8666}"/>
              </a:ext>
            </a:extLst>
          </p:cNvPr>
          <p:cNvSpPr txBox="1">
            <a:spLocks/>
          </p:cNvSpPr>
          <p:nvPr/>
        </p:nvSpPr>
        <p:spPr>
          <a:xfrm>
            <a:off x="726675" y="926289"/>
            <a:ext cx="7690499" cy="388768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1400" b="0" i="0" u="none" strike="noStrike" cap="none">
                <a:solidFill>
                  <a:schemeClr val="lt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algn="l">
              <a:spcAft>
                <a:spcPts val="600"/>
              </a:spcAft>
            </a:pPr>
            <a:r>
              <a:rPr lang="en-US" sz="2000" b="1">
                <a:solidFill>
                  <a:schemeClr val="accent6"/>
                </a:solidFill>
                <a:latin typeface="Lato" panose="020F0502020204030203" pitchFamily="34" charset="0"/>
                <a:ea typeface="Lato" panose="020F0502020204030203" pitchFamily="34" charset="0"/>
                <a:cs typeface="Lato" panose="020F0502020204030203" pitchFamily="34" charset="0"/>
              </a:rPr>
              <a:t>Author’s Conclusion</a:t>
            </a:r>
          </a:p>
          <a:p>
            <a:pPr marL="120650" indent="0" algn="l">
              <a:spcAft>
                <a:spcPts val="600"/>
              </a:spcAft>
              <a:buClr>
                <a:schemeClr val="accent6"/>
              </a:buClr>
            </a:pPr>
            <a:r>
              <a:rPr lang="en-US" sz="2000" kern="100">
                <a:effectLst/>
                <a:latin typeface="Lato" panose="020F0502020204030203" pitchFamily="34" charset="0"/>
                <a:ea typeface="Lato" panose="020F0502020204030203" pitchFamily="34" charset="0"/>
                <a:cs typeface="Lato" panose="020F0502020204030203" pitchFamily="34" charset="0"/>
              </a:rPr>
              <a:t>“STARGLO met its primary endpoint, with a statistically significant and clinically meaningful overall survival benefit with </a:t>
            </a:r>
            <a:r>
              <a:rPr lang="en-US" sz="2000" kern="100" err="1">
                <a:effectLst/>
                <a:latin typeface="Lato" panose="020F0502020204030203" pitchFamily="34" charset="0"/>
                <a:ea typeface="Lato" panose="020F0502020204030203" pitchFamily="34" charset="0"/>
                <a:cs typeface="Lato" panose="020F0502020204030203" pitchFamily="34" charset="0"/>
              </a:rPr>
              <a:t>Glofit-GemOx</a:t>
            </a:r>
            <a:r>
              <a:rPr lang="en-US" sz="2000" kern="100">
                <a:effectLst/>
                <a:latin typeface="Lato" panose="020F0502020204030203" pitchFamily="34" charset="0"/>
                <a:ea typeface="Lato" panose="020F0502020204030203" pitchFamily="34" charset="0"/>
                <a:cs typeface="Lato" panose="020F0502020204030203" pitchFamily="34" charset="0"/>
              </a:rPr>
              <a:t> compared with R-</a:t>
            </a:r>
            <a:r>
              <a:rPr lang="en-US" sz="2000" kern="100" err="1">
                <a:effectLst/>
                <a:latin typeface="Lato" panose="020F0502020204030203" pitchFamily="34" charset="0"/>
                <a:ea typeface="Lato" panose="020F0502020204030203" pitchFamily="34" charset="0"/>
                <a:cs typeface="Lato" panose="020F0502020204030203" pitchFamily="34" charset="0"/>
              </a:rPr>
              <a:t>GemOx</a:t>
            </a:r>
            <a:r>
              <a:rPr lang="en-US" sz="2000" kern="100">
                <a:effectLst/>
                <a:latin typeface="Lato" panose="020F0502020204030203" pitchFamily="34" charset="0"/>
                <a:ea typeface="Lato" panose="020F0502020204030203" pitchFamily="34" charset="0"/>
                <a:cs typeface="Lato" panose="020F0502020204030203" pitchFamily="34" charset="0"/>
              </a:rPr>
              <a:t> in relapsed or refractory diffuse large B-cell lymphoma…</a:t>
            </a:r>
            <a:r>
              <a:rPr lang="en-US" sz="2000" kern="100">
                <a:latin typeface="Lato" panose="020F0502020204030203" pitchFamily="34" charset="0"/>
                <a:ea typeface="Lato" panose="020F0502020204030203" pitchFamily="34" charset="0"/>
                <a:cs typeface="Lato" panose="020F0502020204030203" pitchFamily="34" charset="0"/>
              </a:rPr>
              <a:t>The results showed a significant benefit with </a:t>
            </a:r>
            <a:r>
              <a:rPr lang="en-US" sz="2000" kern="100" err="1">
                <a:latin typeface="Lato" panose="020F0502020204030203" pitchFamily="34" charset="0"/>
                <a:ea typeface="Lato" panose="020F0502020204030203" pitchFamily="34" charset="0"/>
                <a:cs typeface="Lato" panose="020F0502020204030203" pitchFamily="34" charset="0"/>
              </a:rPr>
              <a:t>Glofit-GemOx</a:t>
            </a:r>
            <a:r>
              <a:rPr lang="en-US" sz="2000" kern="100">
                <a:latin typeface="Lato" panose="020F0502020204030203" pitchFamily="34" charset="0"/>
                <a:ea typeface="Lato" panose="020F0502020204030203" pitchFamily="34" charset="0"/>
                <a:cs typeface="Lato" panose="020F0502020204030203" pitchFamily="34" charset="0"/>
              </a:rPr>
              <a:t> versus R-</a:t>
            </a:r>
            <a:r>
              <a:rPr lang="en-US" sz="2000" kern="100" err="1">
                <a:latin typeface="Lato" panose="020F0502020204030203" pitchFamily="34" charset="0"/>
                <a:ea typeface="Lato" panose="020F0502020204030203" pitchFamily="34" charset="0"/>
                <a:cs typeface="Lato" panose="020F0502020204030203" pitchFamily="34" charset="0"/>
              </a:rPr>
              <a:t>GemOx</a:t>
            </a:r>
            <a:r>
              <a:rPr lang="en-US" sz="2000" kern="100">
                <a:latin typeface="Lato" panose="020F0502020204030203" pitchFamily="34" charset="0"/>
                <a:ea typeface="Lato" panose="020F0502020204030203" pitchFamily="34" charset="0"/>
                <a:cs typeface="Lato" panose="020F0502020204030203" pitchFamily="34" charset="0"/>
              </a:rPr>
              <a:t> for overall survival, progression-free survival, and complete response rate in ASCT-ineligible patients with relapsed or refractory diffuse large B-cell lymphoma, with a safety profile consistent with the known risks of the individual agents.” </a:t>
            </a:r>
          </a:p>
        </p:txBody>
      </p:sp>
      <p:sp>
        <p:nvSpPr>
          <p:cNvPr id="5" name="Google Shape;228;p48">
            <a:extLst>
              <a:ext uri="{FF2B5EF4-FFF2-40B4-BE49-F238E27FC236}">
                <a16:creationId xmlns:a16="http://schemas.microsoft.com/office/drawing/2014/main" id="{870A75E6-3FD8-068A-163F-FC4390CB985A}"/>
              </a:ext>
            </a:extLst>
          </p:cNvPr>
          <p:cNvSpPr txBox="1">
            <a:spLocks/>
          </p:cNvSpPr>
          <p:nvPr/>
        </p:nvSpPr>
        <p:spPr>
          <a:xfrm>
            <a:off x="0" y="1"/>
            <a:ext cx="9144000" cy="9262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Bebas Neue"/>
              <a:buNone/>
              <a:defRPr sz="5200" b="1" i="0" u="none" strike="noStrike" cap="none">
                <a:solidFill>
                  <a:schemeClr val="lt1"/>
                </a:solidFill>
                <a:latin typeface="Bebas Neue"/>
                <a:ea typeface="Bebas Neue"/>
                <a:cs typeface="Bebas Neue"/>
                <a:sym typeface="Bebas Neue"/>
              </a:defRPr>
            </a:lvl1pPr>
            <a:lvl2pPr marR="0" lvl="1" algn="l" rtl="0">
              <a:lnSpc>
                <a:spcPct val="100000"/>
              </a:lnSpc>
              <a:spcBef>
                <a:spcPts val="0"/>
              </a:spcBef>
              <a:spcAft>
                <a:spcPts val="0"/>
              </a:spcAft>
              <a:buClr>
                <a:schemeClr val="dk1"/>
              </a:buClr>
              <a:buSzPts val="4200"/>
              <a:buFont typeface="Bebas Neue"/>
              <a:buNone/>
              <a:defRPr sz="4200" b="1"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4200"/>
              <a:buFont typeface="Bebas Neue"/>
              <a:buNone/>
              <a:defRPr sz="4200" b="1"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4200"/>
              <a:buFont typeface="Bebas Neue"/>
              <a:buNone/>
              <a:defRPr sz="4200" b="1"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4200"/>
              <a:buFont typeface="Bebas Neue"/>
              <a:buNone/>
              <a:defRPr sz="4200" b="1"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4200"/>
              <a:buFont typeface="Bebas Neue"/>
              <a:buNone/>
              <a:defRPr sz="4200" b="1"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4200"/>
              <a:buFont typeface="Bebas Neue"/>
              <a:buNone/>
              <a:defRPr sz="4200" b="1"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4200"/>
              <a:buFont typeface="Bebas Neue"/>
              <a:buNone/>
              <a:defRPr sz="4200" b="1"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4200"/>
              <a:buFont typeface="Bebas Neue"/>
              <a:buNone/>
              <a:defRPr sz="4200" b="1" i="0" u="none" strike="noStrike" cap="none">
                <a:solidFill>
                  <a:schemeClr val="dk1"/>
                </a:solidFill>
                <a:latin typeface="Bebas Neue"/>
                <a:ea typeface="Bebas Neue"/>
                <a:cs typeface="Bebas Neue"/>
                <a:sym typeface="Bebas Neue"/>
              </a:defRPr>
            </a:lvl9pPr>
          </a:lstStyle>
          <a:p>
            <a:r>
              <a:rPr lang="en-US" sz="4800">
                <a:solidFill>
                  <a:schemeClr val="accent6"/>
                </a:solidFill>
              </a:rPr>
              <a:t>STARGLO: </a:t>
            </a:r>
            <a:r>
              <a:rPr lang="en-US" sz="4800"/>
              <a:t>Glofitamab + GEMOX in R/R DLBCL</a:t>
            </a:r>
          </a:p>
        </p:txBody>
      </p:sp>
      <p:sp>
        <p:nvSpPr>
          <p:cNvPr id="2" name="TextBox 1">
            <a:extLst>
              <a:ext uri="{FF2B5EF4-FFF2-40B4-BE49-F238E27FC236}">
                <a16:creationId xmlns:a16="http://schemas.microsoft.com/office/drawing/2014/main" id="{5EDA548C-7AE3-D477-4015-AE9BF95301D7}"/>
              </a:ext>
            </a:extLst>
          </p:cNvPr>
          <p:cNvSpPr txBox="1"/>
          <p:nvPr/>
        </p:nvSpPr>
        <p:spPr>
          <a:xfrm>
            <a:off x="6374674" y="4912667"/>
            <a:ext cx="2769325" cy="215444"/>
          </a:xfrm>
          <a:prstGeom prst="rect">
            <a:avLst/>
          </a:prstGeom>
          <a:noFill/>
        </p:spPr>
        <p:txBody>
          <a:bodyPr wrap="square" rtlCol="0">
            <a:spAutoFit/>
          </a:bodyPr>
          <a:lstStyle/>
          <a:p>
            <a:pPr algn="r"/>
            <a:r>
              <a:rPr lang="en-US" sz="800">
                <a:solidFill>
                  <a:schemeClr val="bg1"/>
                </a:solidFill>
                <a:latin typeface="Lato" panose="020F0502020204030203" pitchFamily="34" charset="0"/>
                <a:ea typeface="Lato" panose="020F0502020204030203" pitchFamily="34" charset="0"/>
                <a:cs typeface="Lato" panose="020F0502020204030203" pitchFamily="34" charset="0"/>
              </a:rPr>
              <a:t>Abramson JS, et al. </a:t>
            </a:r>
            <a:r>
              <a:rPr lang="en-US" sz="800" i="1">
                <a:solidFill>
                  <a:schemeClr val="bg1"/>
                </a:solidFill>
                <a:latin typeface="Lato" panose="020F0502020204030203" pitchFamily="34" charset="0"/>
                <a:ea typeface="Lato" panose="020F0502020204030203" pitchFamily="34" charset="0"/>
                <a:cs typeface="Lato" panose="020F0502020204030203" pitchFamily="34" charset="0"/>
              </a:rPr>
              <a:t>Lancet</a:t>
            </a:r>
            <a:r>
              <a:rPr lang="en-US" sz="800">
                <a:solidFill>
                  <a:schemeClr val="bg1"/>
                </a:solidFill>
                <a:latin typeface="Lato" panose="020F0502020204030203" pitchFamily="34" charset="0"/>
                <a:ea typeface="Lato" panose="020F0502020204030203" pitchFamily="34" charset="0"/>
                <a:cs typeface="Lato" panose="020F0502020204030203" pitchFamily="34" charset="0"/>
              </a:rPr>
              <a:t>. 2024;404(10466):1940-1954. </a:t>
            </a:r>
          </a:p>
        </p:txBody>
      </p:sp>
    </p:spTree>
    <p:extLst>
      <p:ext uri="{BB962C8B-B14F-4D97-AF65-F5344CB8AC3E}">
        <p14:creationId xmlns:p14="http://schemas.microsoft.com/office/powerpoint/2010/main" val="31569065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99;p45">
            <a:extLst>
              <a:ext uri="{FF2B5EF4-FFF2-40B4-BE49-F238E27FC236}">
                <a16:creationId xmlns:a16="http://schemas.microsoft.com/office/drawing/2014/main" id="{A8E86F8F-E167-9C4A-FF89-E29CEF25B8FD}"/>
              </a:ext>
            </a:extLst>
          </p:cNvPr>
          <p:cNvSpPr txBox="1">
            <a:spLocks/>
          </p:cNvSpPr>
          <p:nvPr/>
        </p:nvSpPr>
        <p:spPr>
          <a:xfrm>
            <a:off x="726674" y="1017725"/>
            <a:ext cx="7690499" cy="36807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1400" b="0" i="0" u="none" strike="noStrike" cap="none">
                <a:solidFill>
                  <a:schemeClr val="lt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algn="l"/>
            <a:r>
              <a:rPr lang="en-US" sz="1800" b="1">
                <a:solidFill>
                  <a:schemeClr val="accent6"/>
                </a:solidFill>
                <a:latin typeface="Lato" panose="020F0502020204030203" pitchFamily="34" charset="0"/>
                <a:ea typeface="Lato" panose="020F0502020204030203" pitchFamily="34" charset="0"/>
                <a:cs typeface="Lato" panose="020F0502020204030203" pitchFamily="34" charset="0"/>
              </a:rPr>
              <a:t>Strengths and Weaknesses </a:t>
            </a:r>
          </a:p>
          <a:p>
            <a:pPr algn="l"/>
            <a:endParaRPr lang="en-US" sz="1800" b="1">
              <a:solidFill>
                <a:schemeClr val="accent6"/>
              </a:solidFill>
              <a:latin typeface="Lato" panose="020F0502020204030203" pitchFamily="34" charset="0"/>
              <a:ea typeface="Lato" panose="020F0502020204030203" pitchFamily="34" charset="0"/>
              <a:cs typeface="Lato" panose="020F0502020204030203" pitchFamily="34" charset="0"/>
            </a:endParaRPr>
          </a:p>
          <a:p>
            <a:pPr algn="l"/>
            <a:endParaRPr lang="en-US" sz="1800" b="1">
              <a:solidFill>
                <a:schemeClr val="accent6"/>
              </a:solidFill>
              <a:latin typeface="Lato" panose="020F0502020204030203" pitchFamily="34" charset="0"/>
              <a:ea typeface="Lato" panose="020F0502020204030203" pitchFamily="34" charset="0"/>
              <a:cs typeface="Lato" panose="020F0502020204030203" pitchFamily="34" charset="0"/>
            </a:endParaRPr>
          </a:p>
          <a:p>
            <a:pPr algn="l"/>
            <a:endParaRPr lang="en-US" sz="1800" b="1">
              <a:solidFill>
                <a:schemeClr val="accent6"/>
              </a:solidFill>
              <a:latin typeface="Lato" panose="020F0502020204030203" pitchFamily="34" charset="0"/>
              <a:ea typeface="Lato" panose="020F0502020204030203" pitchFamily="34" charset="0"/>
              <a:cs typeface="Lato" panose="020F0502020204030203" pitchFamily="34" charset="0"/>
            </a:endParaRPr>
          </a:p>
          <a:p>
            <a:pPr algn="l"/>
            <a:endParaRPr lang="en-US" sz="1800" b="1">
              <a:solidFill>
                <a:schemeClr val="accent6"/>
              </a:solidFill>
              <a:latin typeface="Lato" panose="020F0502020204030203" pitchFamily="34" charset="0"/>
              <a:ea typeface="Lato" panose="020F0502020204030203" pitchFamily="34" charset="0"/>
              <a:cs typeface="Lato" panose="020F0502020204030203" pitchFamily="34" charset="0"/>
            </a:endParaRPr>
          </a:p>
          <a:p>
            <a:pPr algn="l"/>
            <a:endParaRPr lang="en-US" sz="1800" b="1">
              <a:solidFill>
                <a:schemeClr val="accent6"/>
              </a:solidFill>
              <a:latin typeface="Lato" panose="020F0502020204030203" pitchFamily="34" charset="0"/>
              <a:ea typeface="Lato" panose="020F0502020204030203" pitchFamily="34" charset="0"/>
              <a:cs typeface="Lato" panose="020F0502020204030203" pitchFamily="34" charset="0"/>
            </a:endParaRPr>
          </a:p>
          <a:p>
            <a:pPr algn="l"/>
            <a:endParaRPr lang="en-US" sz="1800" b="1">
              <a:solidFill>
                <a:schemeClr val="accent6"/>
              </a:solidFill>
              <a:latin typeface="Lato" panose="020F0502020204030203" pitchFamily="34" charset="0"/>
              <a:ea typeface="Lato" panose="020F0502020204030203" pitchFamily="34" charset="0"/>
              <a:cs typeface="Lato" panose="020F0502020204030203" pitchFamily="34" charset="0"/>
            </a:endParaRPr>
          </a:p>
        </p:txBody>
      </p:sp>
      <p:sp>
        <p:nvSpPr>
          <p:cNvPr id="5" name="Google Shape;228;p48">
            <a:extLst>
              <a:ext uri="{FF2B5EF4-FFF2-40B4-BE49-F238E27FC236}">
                <a16:creationId xmlns:a16="http://schemas.microsoft.com/office/drawing/2014/main" id="{A707261E-0852-66FF-FBE3-A0BF77F3B05B}"/>
              </a:ext>
            </a:extLst>
          </p:cNvPr>
          <p:cNvSpPr txBox="1">
            <a:spLocks/>
          </p:cNvSpPr>
          <p:nvPr/>
        </p:nvSpPr>
        <p:spPr>
          <a:xfrm>
            <a:off x="0" y="1"/>
            <a:ext cx="9144000" cy="92628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800" b="1">
                <a:solidFill>
                  <a:schemeClr val="accent6"/>
                </a:solidFill>
                <a:latin typeface="Bebas Neue"/>
                <a:sym typeface="Bebas Neue"/>
              </a:rPr>
              <a:t>STARGLO: </a:t>
            </a:r>
            <a:r>
              <a:rPr lang="en-US" sz="4800" b="1">
                <a:solidFill>
                  <a:schemeClr val="bg1"/>
                </a:solidFill>
                <a:latin typeface="Bebas Neue"/>
                <a:sym typeface="Bebas Neue"/>
              </a:rPr>
              <a:t>Glofitamab + GEMOX in R/R DLBCL</a:t>
            </a:r>
          </a:p>
        </p:txBody>
      </p:sp>
      <p:graphicFrame>
        <p:nvGraphicFramePr>
          <p:cNvPr id="6" name="Table 5">
            <a:extLst>
              <a:ext uri="{FF2B5EF4-FFF2-40B4-BE49-F238E27FC236}">
                <a16:creationId xmlns:a16="http://schemas.microsoft.com/office/drawing/2014/main" id="{646593CE-B168-F2A5-8B97-3353B391B7C7}"/>
              </a:ext>
            </a:extLst>
          </p:cNvPr>
          <p:cNvGraphicFramePr>
            <a:graphicFrameLocks noGrp="1"/>
          </p:cNvGraphicFramePr>
          <p:nvPr>
            <p:extLst>
              <p:ext uri="{D42A27DB-BD31-4B8C-83A1-F6EECF244321}">
                <p14:modId xmlns:p14="http://schemas.microsoft.com/office/powerpoint/2010/main" val="722871191"/>
              </p:ext>
            </p:extLst>
          </p:nvPr>
        </p:nvGraphicFramePr>
        <p:xfrm>
          <a:off x="609600" y="1461135"/>
          <a:ext cx="7975600" cy="2133600"/>
        </p:xfrm>
        <a:graphic>
          <a:graphicData uri="http://schemas.openxmlformats.org/drawingml/2006/table">
            <a:tbl>
              <a:tblPr firstRow="1" bandRow="1">
                <a:tableStyleId>{21E4AEA4-8DFA-4A89-87EB-49C32662AFE0}</a:tableStyleId>
              </a:tblPr>
              <a:tblGrid>
                <a:gridCol w="3987800">
                  <a:extLst>
                    <a:ext uri="{9D8B030D-6E8A-4147-A177-3AD203B41FA5}">
                      <a16:colId xmlns:a16="http://schemas.microsoft.com/office/drawing/2014/main" val="2311838428"/>
                    </a:ext>
                  </a:extLst>
                </a:gridCol>
                <a:gridCol w="3987800">
                  <a:extLst>
                    <a:ext uri="{9D8B030D-6E8A-4147-A177-3AD203B41FA5}">
                      <a16:colId xmlns:a16="http://schemas.microsoft.com/office/drawing/2014/main" val="3177313363"/>
                    </a:ext>
                  </a:extLst>
                </a:gridCol>
              </a:tblGrid>
              <a:tr h="0">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a:solidFill>
                            <a:schemeClr val="bg1"/>
                          </a:solidFill>
                          <a:latin typeface="Lato" panose="020F0502020204030203" pitchFamily="34" charset="0"/>
                          <a:ea typeface="Lato" panose="020F0502020204030203" pitchFamily="34" charset="0"/>
                          <a:cs typeface="Lato" panose="020F0502020204030203" pitchFamily="34" charset="0"/>
                        </a:rPr>
                        <a:t>Strengths</a:t>
                      </a:r>
                    </a:p>
                  </a:txBody>
                  <a:tcPr>
                    <a:lnL w="28575" cap="flat" cmpd="sng" algn="ctr">
                      <a:solidFill>
                        <a:schemeClr val="accent6"/>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2"/>
                    </a:solidFill>
                  </a:tcPr>
                </a:tc>
                <a:tc>
                  <a:txBody>
                    <a:bodyPr/>
                    <a:lstStyle/>
                    <a:p>
                      <a:pPr algn="ctr"/>
                      <a:r>
                        <a:rPr lang="en-US" sz="1600">
                          <a:solidFill>
                            <a:schemeClr val="bg1"/>
                          </a:solidFill>
                          <a:latin typeface="Lato" panose="020F0502020204030203" pitchFamily="34" charset="0"/>
                          <a:ea typeface="Lato" panose="020F0502020204030203" pitchFamily="34" charset="0"/>
                          <a:cs typeface="Lato" panose="020F0502020204030203" pitchFamily="34" charset="0"/>
                        </a:rPr>
                        <a:t>Weaknesses</a:t>
                      </a:r>
                    </a:p>
                  </a:txBody>
                  <a:tcPr>
                    <a:lnL w="12700" cap="flat" cmpd="sng" algn="ctr">
                      <a:solidFill>
                        <a:schemeClr val="accent1"/>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2"/>
                    </a:solidFill>
                  </a:tcPr>
                </a:tc>
                <a:extLst>
                  <a:ext uri="{0D108BD9-81ED-4DB2-BD59-A6C34878D82A}">
                    <a16:rowId xmlns:a16="http://schemas.microsoft.com/office/drawing/2014/main" val="449129683"/>
                  </a:ext>
                </a:extLst>
              </a:tr>
              <a:tr h="0">
                <a:tc>
                  <a:txBody>
                    <a:bodyPr/>
                    <a:lstStyle/>
                    <a:p>
                      <a:pPr marL="285750" marR="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600" b="0" u="none" strike="noStrike" cap="none">
                          <a:solidFill>
                            <a:schemeClr val="dk1"/>
                          </a:solidFill>
                          <a:effectLst/>
                          <a:latin typeface="Lato" panose="020F0502020204030203" pitchFamily="34" charset="0"/>
                          <a:ea typeface="Lato" panose="020F0502020204030203" pitchFamily="34" charset="0"/>
                          <a:cs typeface="Lato" panose="020F0502020204030203" pitchFamily="34" charset="0"/>
                          <a:sym typeface="Arial"/>
                        </a:rPr>
                        <a:t>Global, multi-center design   </a:t>
                      </a:r>
                    </a:p>
                    <a:p>
                      <a:pPr marL="285750" marR="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600" b="0" u="none" strike="noStrike" cap="none">
                          <a:solidFill>
                            <a:schemeClr val="dk1"/>
                          </a:solidFill>
                          <a:effectLst/>
                          <a:latin typeface="Lato" panose="020F0502020204030203" pitchFamily="34" charset="0"/>
                          <a:ea typeface="Lato" panose="020F0502020204030203" pitchFamily="34" charset="0"/>
                          <a:cs typeface="Lato" panose="020F0502020204030203" pitchFamily="34" charset="0"/>
                          <a:sym typeface="Arial"/>
                        </a:rPr>
                        <a:t>Masked independent endpoint assessment</a:t>
                      </a:r>
                    </a:p>
                    <a:p>
                      <a:pPr marL="285750" marR="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600" b="0" u="none" strike="noStrike" cap="none">
                          <a:solidFill>
                            <a:schemeClr val="dk1"/>
                          </a:solidFill>
                          <a:effectLst/>
                          <a:latin typeface="Lato" panose="020F0502020204030203" pitchFamily="34" charset="0"/>
                          <a:ea typeface="Lato" panose="020F0502020204030203" pitchFamily="34" charset="0"/>
                          <a:cs typeface="Lato" panose="020F0502020204030203" pitchFamily="34" charset="0"/>
                          <a:sym typeface="Arial"/>
                        </a:rPr>
                        <a:t>Comprehensive efficacy endpoints, including OS and PFS</a:t>
                      </a:r>
                    </a:p>
                  </a:txBody>
                  <a:tcPr>
                    <a:lnL w="28575" cap="flat" cmpd="sng" algn="ctr">
                      <a:solidFill>
                        <a:schemeClr val="accent6"/>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285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marR="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600" b="0">
                          <a:latin typeface="Lato" panose="020F0502020204030203" pitchFamily="34" charset="0"/>
                          <a:ea typeface="Lato" panose="020F0502020204030203" pitchFamily="34" charset="0"/>
                          <a:cs typeface="Lato" panose="020F0502020204030203" pitchFamily="34" charset="0"/>
                        </a:rPr>
                        <a:t>Open-label design  </a:t>
                      </a:r>
                    </a:p>
                    <a:p>
                      <a:pPr marL="285750" marR="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600" b="0">
                          <a:latin typeface="Lato" panose="020F0502020204030203" pitchFamily="34" charset="0"/>
                          <a:ea typeface="Lato" panose="020F0502020204030203" pitchFamily="34" charset="0"/>
                          <a:cs typeface="Lato" panose="020F0502020204030203" pitchFamily="34" charset="0"/>
                        </a:rPr>
                        <a:t>Under-representation of Black patients and possible regional heterogeneity</a:t>
                      </a:r>
                    </a:p>
                    <a:p>
                      <a:pPr marL="285750" marR="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600" b="0">
                          <a:latin typeface="Lato" panose="020F0502020204030203" pitchFamily="34" charset="0"/>
                          <a:ea typeface="Lato" panose="020F0502020204030203" pitchFamily="34" charset="0"/>
                          <a:cs typeface="Lato" panose="020F0502020204030203" pitchFamily="34" charset="0"/>
                        </a:rPr>
                        <a:t>Exclusion of double/triple-hit lymphomas</a:t>
                      </a:r>
                    </a:p>
                    <a:p>
                      <a:pPr marL="285750" marR="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600" b="0">
                          <a:latin typeface="Lato" panose="020F0502020204030203" pitchFamily="34" charset="0"/>
                          <a:ea typeface="Lato" panose="020F0502020204030203" pitchFamily="34" charset="0"/>
                          <a:cs typeface="Lato" panose="020F0502020204030203" pitchFamily="34" charset="0"/>
                        </a:rPr>
                        <a:t>Duration of follow-up is relatively limited (~21 months)</a:t>
                      </a:r>
                    </a:p>
                  </a:txBody>
                  <a:tcPr>
                    <a:lnL w="12700" cap="flat" cmpd="sng" algn="ctr">
                      <a:solidFill>
                        <a:schemeClr val="accent1"/>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285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80807765"/>
                  </a:ext>
                </a:extLst>
              </a:tr>
            </a:tbl>
          </a:graphicData>
        </a:graphic>
      </p:graphicFrame>
      <p:sp>
        <p:nvSpPr>
          <p:cNvPr id="3" name="TextBox 2">
            <a:extLst>
              <a:ext uri="{FF2B5EF4-FFF2-40B4-BE49-F238E27FC236}">
                <a16:creationId xmlns:a16="http://schemas.microsoft.com/office/drawing/2014/main" id="{1DF00E14-BC3D-ABE9-D616-CF9E194CB40D}"/>
              </a:ext>
            </a:extLst>
          </p:cNvPr>
          <p:cNvSpPr txBox="1"/>
          <p:nvPr/>
        </p:nvSpPr>
        <p:spPr>
          <a:xfrm>
            <a:off x="6374674" y="4912667"/>
            <a:ext cx="2769325" cy="215444"/>
          </a:xfrm>
          <a:prstGeom prst="rect">
            <a:avLst/>
          </a:prstGeom>
          <a:noFill/>
        </p:spPr>
        <p:txBody>
          <a:bodyPr wrap="square" rtlCol="0">
            <a:spAutoFit/>
          </a:bodyPr>
          <a:lstStyle/>
          <a:p>
            <a:pPr algn="r"/>
            <a:r>
              <a:rPr lang="en-US" sz="800">
                <a:solidFill>
                  <a:schemeClr val="bg1"/>
                </a:solidFill>
                <a:latin typeface="Lato" panose="020F0502020204030203" pitchFamily="34" charset="0"/>
                <a:ea typeface="Lato" panose="020F0502020204030203" pitchFamily="34" charset="0"/>
                <a:cs typeface="Lato" panose="020F0502020204030203" pitchFamily="34" charset="0"/>
              </a:rPr>
              <a:t>Abramson JS, et al. </a:t>
            </a:r>
            <a:r>
              <a:rPr lang="en-US" sz="800" i="1">
                <a:solidFill>
                  <a:schemeClr val="bg1"/>
                </a:solidFill>
                <a:latin typeface="Lato" panose="020F0502020204030203" pitchFamily="34" charset="0"/>
                <a:ea typeface="Lato" panose="020F0502020204030203" pitchFamily="34" charset="0"/>
                <a:cs typeface="Lato" panose="020F0502020204030203" pitchFamily="34" charset="0"/>
              </a:rPr>
              <a:t>Lancet</a:t>
            </a:r>
            <a:r>
              <a:rPr lang="en-US" sz="800">
                <a:solidFill>
                  <a:schemeClr val="bg1"/>
                </a:solidFill>
                <a:latin typeface="Lato" panose="020F0502020204030203" pitchFamily="34" charset="0"/>
                <a:ea typeface="Lato" panose="020F0502020204030203" pitchFamily="34" charset="0"/>
                <a:cs typeface="Lato" panose="020F0502020204030203" pitchFamily="34" charset="0"/>
              </a:rPr>
              <a:t>. 2024;404(10466):1940-1954. </a:t>
            </a:r>
          </a:p>
        </p:txBody>
      </p:sp>
    </p:spTree>
    <p:extLst>
      <p:ext uri="{BB962C8B-B14F-4D97-AF65-F5344CB8AC3E}">
        <p14:creationId xmlns:p14="http://schemas.microsoft.com/office/powerpoint/2010/main" val="12460202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6"/>
        <p:cNvGrpSpPr/>
        <p:nvPr/>
      </p:nvGrpSpPr>
      <p:grpSpPr>
        <a:xfrm>
          <a:off x="0" y="0"/>
          <a:ext cx="0" cy="0"/>
          <a:chOff x="0" y="0"/>
          <a:chExt cx="0" cy="0"/>
        </a:xfrm>
      </p:grpSpPr>
      <p:sp>
        <p:nvSpPr>
          <p:cNvPr id="6" name="Google Shape;199;p45">
            <a:extLst>
              <a:ext uri="{FF2B5EF4-FFF2-40B4-BE49-F238E27FC236}">
                <a16:creationId xmlns:a16="http://schemas.microsoft.com/office/drawing/2014/main" id="{DC0A5CBD-B50B-92B5-EBB0-6F5FC1DE8666}"/>
              </a:ext>
            </a:extLst>
          </p:cNvPr>
          <p:cNvSpPr txBox="1">
            <a:spLocks/>
          </p:cNvSpPr>
          <p:nvPr/>
        </p:nvSpPr>
        <p:spPr>
          <a:xfrm>
            <a:off x="726675" y="1133228"/>
            <a:ext cx="7690499" cy="36807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1400" b="0" i="0" u="none" strike="noStrike" cap="none">
                <a:solidFill>
                  <a:schemeClr val="lt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120650" indent="0" algn="l">
              <a:spcAft>
                <a:spcPts val="600"/>
              </a:spcAft>
              <a:buClr>
                <a:schemeClr val="accent6"/>
              </a:buClr>
            </a:pPr>
            <a:r>
              <a:rPr lang="en-US" sz="2000" b="1">
                <a:solidFill>
                  <a:schemeClr val="accent6"/>
                </a:solidFill>
                <a:latin typeface="Lato" panose="020F0502020204030203" pitchFamily="34" charset="0"/>
                <a:ea typeface="Lato" panose="020F0502020204030203" pitchFamily="34" charset="0"/>
                <a:cs typeface="Lato" panose="020F0502020204030203" pitchFamily="34" charset="0"/>
              </a:rPr>
              <a:t>Presenter’s Conclusion</a:t>
            </a:r>
            <a:endParaRPr lang="en-US" sz="2000" b="1" kern="100">
              <a:solidFill>
                <a:schemeClr val="bg1"/>
              </a:solidFill>
              <a:effectLst/>
              <a:latin typeface="Lato" panose="020F0502020204030203" pitchFamily="34" charset="0"/>
              <a:ea typeface="Lato" panose="020F0502020204030203" pitchFamily="34" charset="0"/>
              <a:cs typeface="Lato" panose="020F0502020204030203" pitchFamily="34" charset="0"/>
            </a:endParaRPr>
          </a:p>
          <a:p>
            <a:pPr marL="120650" indent="0" algn="l">
              <a:spcAft>
                <a:spcPts val="600"/>
              </a:spcAft>
              <a:buClr>
                <a:schemeClr val="accent6"/>
              </a:buClr>
            </a:pPr>
            <a:r>
              <a:rPr lang="en-US" sz="2000"/>
              <a:t>The findings of STARGLO demonstrate a substantial, statistically significant benefit in OS, PFS, and response rates for </a:t>
            </a:r>
            <a:r>
              <a:rPr lang="en-US" sz="2000" err="1"/>
              <a:t>Glofit-GemOx</a:t>
            </a:r>
            <a:r>
              <a:rPr lang="en-US" sz="2000"/>
              <a:t>. The OS benefit exceeds that previously achieved by the current standard of R-</a:t>
            </a:r>
            <a:r>
              <a:rPr lang="en-US" sz="2000" err="1"/>
              <a:t>GemOx</a:t>
            </a:r>
            <a:r>
              <a:rPr lang="en-US" sz="2000"/>
              <a:t> in a comparable real-world population. </a:t>
            </a:r>
            <a:r>
              <a:rPr lang="en-US" sz="2000" err="1"/>
              <a:t>Glofitamab’s</a:t>
            </a:r>
            <a:r>
              <a:rPr lang="en-US" sz="2000"/>
              <a:t> relative ease of administration compared to CAR T-cell therapy could expand access to cellular therapies which is important for patients that are ineligible for transplant/CAR T or lack access. The evidence strongly supports </a:t>
            </a:r>
            <a:r>
              <a:rPr lang="en-US" sz="2000" err="1"/>
              <a:t>Glofit-GemOx</a:t>
            </a:r>
            <a:r>
              <a:rPr lang="en-US" sz="2000"/>
              <a:t> as a new standard in transplant-ineligible, relapsed/refractory DLBCL.</a:t>
            </a:r>
            <a:endParaRPr lang="en-US" sz="20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5" name="Google Shape;228;p48">
            <a:extLst>
              <a:ext uri="{FF2B5EF4-FFF2-40B4-BE49-F238E27FC236}">
                <a16:creationId xmlns:a16="http://schemas.microsoft.com/office/drawing/2014/main" id="{6D592448-897E-80EB-9DE1-C52B15092F17}"/>
              </a:ext>
            </a:extLst>
          </p:cNvPr>
          <p:cNvSpPr txBox="1">
            <a:spLocks/>
          </p:cNvSpPr>
          <p:nvPr/>
        </p:nvSpPr>
        <p:spPr>
          <a:xfrm>
            <a:off x="0" y="1"/>
            <a:ext cx="9144000" cy="92628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800" b="1">
                <a:solidFill>
                  <a:schemeClr val="accent6"/>
                </a:solidFill>
                <a:latin typeface="Bebas Neue"/>
                <a:sym typeface="Bebas Neue"/>
              </a:rPr>
              <a:t>STARGLO: </a:t>
            </a:r>
            <a:r>
              <a:rPr lang="en-US" sz="4800" b="1">
                <a:solidFill>
                  <a:schemeClr val="bg1"/>
                </a:solidFill>
                <a:latin typeface="Bebas Neue"/>
                <a:sym typeface="Bebas Neue"/>
              </a:rPr>
              <a:t>Glofitamab + GEMOX in R/R DLBCL</a:t>
            </a:r>
          </a:p>
        </p:txBody>
      </p:sp>
      <p:sp>
        <p:nvSpPr>
          <p:cNvPr id="2" name="TextBox 1">
            <a:extLst>
              <a:ext uri="{FF2B5EF4-FFF2-40B4-BE49-F238E27FC236}">
                <a16:creationId xmlns:a16="http://schemas.microsoft.com/office/drawing/2014/main" id="{65E861AD-200A-BC94-030E-66FADEF023BA}"/>
              </a:ext>
            </a:extLst>
          </p:cNvPr>
          <p:cNvSpPr txBox="1"/>
          <p:nvPr/>
        </p:nvSpPr>
        <p:spPr>
          <a:xfrm>
            <a:off x="6374674" y="4912667"/>
            <a:ext cx="2769325" cy="215444"/>
          </a:xfrm>
          <a:prstGeom prst="rect">
            <a:avLst/>
          </a:prstGeom>
          <a:noFill/>
        </p:spPr>
        <p:txBody>
          <a:bodyPr wrap="square" rtlCol="0">
            <a:spAutoFit/>
          </a:bodyPr>
          <a:lstStyle/>
          <a:p>
            <a:pPr algn="r"/>
            <a:r>
              <a:rPr lang="en-US" sz="800">
                <a:solidFill>
                  <a:schemeClr val="bg1"/>
                </a:solidFill>
                <a:latin typeface="Lato" panose="020F0502020204030203" pitchFamily="34" charset="0"/>
                <a:ea typeface="Lato" panose="020F0502020204030203" pitchFamily="34" charset="0"/>
                <a:cs typeface="Lato" panose="020F0502020204030203" pitchFamily="34" charset="0"/>
              </a:rPr>
              <a:t>Abramson JS, et al. </a:t>
            </a:r>
            <a:r>
              <a:rPr lang="en-US" sz="800" i="1">
                <a:solidFill>
                  <a:schemeClr val="bg1"/>
                </a:solidFill>
                <a:latin typeface="Lato" panose="020F0502020204030203" pitchFamily="34" charset="0"/>
                <a:ea typeface="Lato" panose="020F0502020204030203" pitchFamily="34" charset="0"/>
                <a:cs typeface="Lato" panose="020F0502020204030203" pitchFamily="34" charset="0"/>
              </a:rPr>
              <a:t>Lancet</a:t>
            </a:r>
            <a:r>
              <a:rPr lang="en-US" sz="800">
                <a:solidFill>
                  <a:schemeClr val="bg1"/>
                </a:solidFill>
                <a:latin typeface="Lato" panose="020F0502020204030203" pitchFamily="34" charset="0"/>
                <a:ea typeface="Lato" panose="020F0502020204030203" pitchFamily="34" charset="0"/>
                <a:cs typeface="Lato" panose="020F0502020204030203" pitchFamily="34" charset="0"/>
              </a:rPr>
              <a:t>. 2024;404(10466):1940-1954. </a:t>
            </a:r>
          </a:p>
        </p:txBody>
      </p:sp>
    </p:spTree>
    <p:extLst>
      <p:ext uri="{BB962C8B-B14F-4D97-AF65-F5344CB8AC3E}">
        <p14:creationId xmlns:p14="http://schemas.microsoft.com/office/powerpoint/2010/main" val="30572974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8D6C9-4ECB-4A4A-5F53-22402C394960}"/>
            </a:ext>
          </a:extLst>
        </p:cNvPr>
        <p:cNvGrpSpPr/>
        <p:nvPr/>
      </p:nvGrpSpPr>
      <p:grpSpPr>
        <a:xfrm>
          <a:off x="0" y="0"/>
          <a:ext cx="0" cy="0"/>
          <a:chOff x="0" y="0"/>
          <a:chExt cx="0" cy="0"/>
        </a:xfrm>
      </p:grpSpPr>
      <p:sp>
        <p:nvSpPr>
          <p:cNvPr id="2" name="Google Shape;199;p45">
            <a:extLst>
              <a:ext uri="{FF2B5EF4-FFF2-40B4-BE49-F238E27FC236}">
                <a16:creationId xmlns:a16="http://schemas.microsoft.com/office/drawing/2014/main" id="{18C07C6B-A362-A770-90C3-02A2B964AE9F}"/>
              </a:ext>
            </a:extLst>
          </p:cNvPr>
          <p:cNvSpPr txBox="1">
            <a:spLocks/>
          </p:cNvSpPr>
          <p:nvPr/>
        </p:nvSpPr>
        <p:spPr>
          <a:xfrm>
            <a:off x="493421" y="926289"/>
            <a:ext cx="8200635" cy="36807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1400" b="0" i="0" u="none" strike="noStrike" cap="none">
                <a:solidFill>
                  <a:schemeClr val="lt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120650" indent="0" algn="l">
              <a:spcAft>
                <a:spcPts val="600"/>
              </a:spcAft>
              <a:buClr>
                <a:schemeClr val="accent6"/>
              </a:buClr>
            </a:pPr>
            <a:r>
              <a:rPr lang="en-US" sz="1800">
                <a:solidFill>
                  <a:schemeClr val="bg1"/>
                </a:solidFill>
              </a:rPr>
              <a:t>The FDA issued a complete response letter (CRL) rejecting </a:t>
            </a:r>
            <a:r>
              <a:rPr lang="en-US" sz="1800" err="1">
                <a:solidFill>
                  <a:schemeClr val="bg1"/>
                </a:solidFill>
              </a:rPr>
              <a:t>Glofit-GemOx</a:t>
            </a:r>
            <a:r>
              <a:rPr lang="en-US" sz="1800">
                <a:solidFill>
                  <a:schemeClr val="bg1"/>
                </a:solidFill>
              </a:rPr>
              <a:t> for the treatment of R/R DLBCL in the U.S. due to insufficient evidence from the STARGLO trial for the U.S. patient population. </a:t>
            </a:r>
          </a:p>
          <a:p>
            <a:pPr marL="120650" indent="0" algn="l">
              <a:spcAft>
                <a:spcPts val="600"/>
              </a:spcAft>
              <a:buClr>
                <a:schemeClr val="accent6"/>
              </a:buClr>
            </a:pPr>
            <a:r>
              <a:rPr lang="en-US" sz="1800" b="1">
                <a:solidFill>
                  <a:schemeClr val="accent6"/>
                </a:solidFill>
                <a:latin typeface="Lato" panose="020F0502020204030203" pitchFamily="34" charset="0"/>
                <a:ea typeface="Lato" panose="020F0502020204030203" pitchFamily="34" charset="0"/>
                <a:cs typeface="Lato" panose="020F0502020204030203" pitchFamily="34" charset="0"/>
              </a:rPr>
              <a:t>Key Points of the FDA's Decision</a:t>
            </a:r>
          </a:p>
          <a:p>
            <a:pPr marL="406400" indent="-285750" algn="l">
              <a:spcAft>
                <a:spcPts val="600"/>
              </a:spcAft>
              <a:buClr>
                <a:schemeClr val="accent6"/>
              </a:buClr>
              <a:buFont typeface="Arial" panose="020B0604020202020204" pitchFamily="34" charset="0"/>
              <a:buChar char="•"/>
            </a:pPr>
            <a:r>
              <a:rPr lang="en-US" sz="1800">
                <a:solidFill>
                  <a:schemeClr val="bg1"/>
                </a:solidFill>
                <a:latin typeface="Lato" panose="020F0502020204030203" pitchFamily="34" charset="0"/>
                <a:ea typeface="Lato" panose="020F0502020204030203" pitchFamily="34" charset="0"/>
                <a:cs typeface="Lato" panose="020F0502020204030203" pitchFamily="34" charset="0"/>
              </a:rPr>
              <a:t>Low U.S. Participation in STARGLO:</a:t>
            </a:r>
          </a:p>
          <a:p>
            <a:pPr marL="863600" lvl="1" indent="-285750" algn="l">
              <a:spcAft>
                <a:spcPts val="600"/>
              </a:spcAft>
              <a:buClr>
                <a:schemeClr val="accent6"/>
              </a:buClr>
              <a:buFont typeface="Courier New" panose="02070309020205020404" pitchFamily="49" charset="0"/>
              <a:buChar char="o"/>
            </a:pPr>
            <a:r>
              <a:rPr lang="en-US" sz="1800">
                <a:solidFill>
                  <a:schemeClr val="bg1"/>
                </a:solidFill>
              </a:rPr>
              <a:t>Only a small percentage (9%) of patients in the STARGLO trial were from the U.S., raising concerns about how well the trial's findings apply to the American patient population. </a:t>
            </a:r>
          </a:p>
          <a:p>
            <a:pPr marL="406400" indent="-285750" algn="l">
              <a:spcAft>
                <a:spcPts val="600"/>
              </a:spcAft>
              <a:buClr>
                <a:schemeClr val="accent6"/>
              </a:buClr>
              <a:buFont typeface="Arial" panose="020B0604020202020204" pitchFamily="34" charset="0"/>
              <a:buChar char="•"/>
            </a:pPr>
            <a:r>
              <a:rPr lang="en-US" sz="1800">
                <a:solidFill>
                  <a:schemeClr val="bg1"/>
                </a:solidFill>
                <a:latin typeface="Lato" panose="020F0502020204030203" pitchFamily="34" charset="0"/>
                <a:ea typeface="Lato" panose="020F0502020204030203" pitchFamily="34" charset="0"/>
                <a:cs typeface="Lato" panose="020F0502020204030203" pitchFamily="34" charset="0"/>
              </a:rPr>
              <a:t>Lack of Survival Benefit in North America:</a:t>
            </a:r>
          </a:p>
          <a:p>
            <a:pPr marL="863600" lvl="1" indent="-285750" algn="l">
              <a:spcAft>
                <a:spcPts val="600"/>
              </a:spcAft>
              <a:buClr>
                <a:schemeClr val="accent6"/>
              </a:buClr>
              <a:buFont typeface="Courier New" panose="02070309020205020404" pitchFamily="49" charset="0"/>
              <a:buChar char="o"/>
            </a:pPr>
            <a:r>
              <a:rPr lang="en-US" sz="1800">
                <a:solidFill>
                  <a:schemeClr val="bg1"/>
                </a:solidFill>
              </a:rPr>
              <a:t>The survival benefit seen in Asian patients within the STARGLO trial did not translate to non-Asian regions, including North America and Europe. </a:t>
            </a:r>
          </a:p>
        </p:txBody>
      </p:sp>
      <p:sp>
        <p:nvSpPr>
          <p:cNvPr id="6" name="Google Shape;228;p48">
            <a:extLst>
              <a:ext uri="{FF2B5EF4-FFF2-40B4-BE49-F238E27FC236}">
                <a16:creationId xmlns:a16="http://schemas.microsoft.com/office/drawing/2014/main" id="{1CE41EF3-683A-DC55-AABA-A648FFFC76CB}"/>
              </a:ext>
            </a:extLst>
          </p:cNvPr>
          <p:cNvSpPr txBox="1">
            <a:spLocks/>
          </p:cNvSpPr>
          <p:nvPr/>
        </p:nvSpPr>
        <p:spPr>
          <a:xfrm>
            <a:off x="0" y="1"/>
            <a:ext cx="9144000" cy="92628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5400" b="1">
                <a:solidFill>
                  <a:schemeClr val="accent6"/>
                </a:solidFill>
                <a:latin typeface="Bebas Neue"/>
                <a:sym typeface="Bebas Neue"/>
              </a:rPr>
              <a:t>FDA Statement on </a:t>
            </a:r>
            <a:r>
              <a:rPr lang="en-US" sz="5400" b="1" err="1">
                <a:solidFill>
                  <a:schemeClr val="bg1"/>
                </a:solidFill>
                <a:latin typeface="Bebas Neue"/>
                <a:sym typeface="Bebas Neue"/>
              </a:rPr>
              <a:t>StarGlo</a:t>
            </a:r>
            <a:endParaRPr lang="en-US" sz="5400" b="1">
              <a:solidFill>
                <a:schemeClr val="bg1"/>
              </a:solidFill>
              <a:latin typeface="Bebas Neue"/>
              <a:sym typeface="Bebas Neue"/>
            </a:endParaRPr>
          </a:p>
        </p:txBody>
      </p:sp>
      <p:sp>
        <p:nvSpPr>
          <p:cNvPr id="3" name="TextBox 2">
            <a:extLst>
              <a:ext uri="{FF2B5EF4-FFF2-40B4-BE49-F238E27FC236}">
                <a16:creationId xmlns:a16="http://schemas.microsoft.com/office/drawing/2014/main" id="{C4C88584-A2BD-B72F-FE5E-D4366C348EE3}"/>
              </a:ext>
            </a:extLst>
          </p:cNvPr>
          <p:cNvSpPr txBox="1"/>
          <p:nvPr/>
        </p:nvSpPr>
        <p:spPr>
          <a:xfrm>
            <a:off x="7285220" y="4912667"/>
            <a:ext cx="1858779" cy="215444"/>
          </a:xfrm>
          <a:prstGeom prst="rect">
            <a:avLst/>
          </a:prstGeom>
          <a:noFill/>
        </p:spPr>
        <p:txBody>
          <a:bodyPr wrap="square" rtlCol="0">
            <a:spAutoFit/>
          </a:bodyPr>
          <a:lstStyle/>
          <a:p>
            <a:pPr algn="r"/>
            <a:r>
              <a:rPr kumimoji="0" lang="en-US" sz="800" b="0" i="0" u="none" strike="noStrike" kern="0" cap="none" spc="0" normalizeH="0" baseline="0" noProof="0">
                <a:ln>
                  <a:noFill/>
                </a:ln>
                <a:solidFill>
                  <a:srgbClr val="FFFFFF"/>
                </a:solidFill>
                <a:effectLst/>
                <a:uLnTx/>
                <a:uFillTx/>
                <a:latin typeface="Lato"/>
                <a:ea typeface="Lato"/>
                <a:cs typeface="Lato"/>
                <a:sym typeface="Lato"/>
              </a:rPr>
              <a:t>Ryan C. </a:t>
            </a:r>
            <a:r>
              <a:rPr kumimoji="0" lang="en-US" sz="800" b="0" i="0" u="none" strike="noStrike" kern="0" cap="none" spc="0" normalizeH="0" baseline="0" noProof="0" err="1">
                <a:ln>
                  <a:noFill/>
                </a:ln>
                <a:solidFill>
                  <a:srgbClr val="FFFFFF"/>
                </a:solidFill>
                <a:effectLst/>
                <a:uLnTx/>
                <a:uFillTx/>
                <a:latin typeface="Lato"/>
                <a:ea typeface="Lato"/>
                <a:cs typeface="Lato"/>
                <a:sym typeface="Lato"/>
              </a:rPr>
              <a:t>OncLive</a:t>
            </a:r>
            <a:r>
              <a:rPr kumimoji="0" lang="en-US" sz="800" b="0" i="0" u="none" strike="noStrike" kern="0" cap="none" spc="0" normalizeH="0" baseline="0" noProof="0">
                <a:ln>
                  <a:noFill/>
                </a:ln>
                <a:solidFill>
                  <a:srgbClr val="FFFFFF"/>
                </a:solidFill>
                <a:effectLst/>
                <a:uLnTx/>
                <a:uFillTx/>
                <a:latin typeface="Lato"/>
                <a:ea typeface="Lato"/>
                <a:cs typeface="Lato"/>
                <a:sym typeface="Lato"/>
              </a:rPr>
              <a:t>. May 20, 2025</a:t>
            </a:r>
            <a:endParaRPr lang="en-US" sz="800">
              <a:solidFill>
                <a:schemeClr val="bg1"/>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5592841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3">
          <a:extLst>
            <a:ext uri="{FF2B5EF4-FFF2-40B4-BE49-F238E27FC236}">
              <a16:creationId xmlns:a16="http://schemas.microsoft.com/office/drawing/2014/main" id="{CFFF5BBD-B4D8-F42C-872E-FEB7669C016A}"/>
            </a:ext>
          </a:extLst>
        </p:cNvPr>
        <p:cNvGrpSpPr/>
        <p:nvPr/>
      </p:nvGrpSpPr>
      <p:grpSpPr>
        <a:xfrm>
          <a:off x="0" y="0"/>
          <a:ext cx="0" cy="0"/>
          <a:chOff x="0" y="0"/>
          <a:chExt cx="0" cy="0"/>
        </a:xfrm>
      </p:grpSpPr>
      <p:sp>
        <p:nvSpPr>
          <p:cNvPr id="2" name="Google Shape;199;p45">
            <a:extLst>
              <a:ext uri="{FF2B5EF4-FFF2-40B4-BE49-F238E27FC236}">
                <a16:creationId xmlns:a16="http://schemas.microsoft.com/office/drawing/2014/main" id="{30B581F2-5C56-FCAF-139E-E317847F3EC7}"/>
              </a:ext>
            </a:extLst>
          </p:cNvPr>
          <p:cNvSpPr txBox="1">
            <a:spLocks/>
          </p:cNvSpPr>
          <p:nvPr/>
        </p:nvSpPr>
        <p:spPr>
          <a:xfrm>
            <a:off x="726674" y="1017725"/>
            <a:ext cx="7845826" cy="37950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1400" b="0" i="0" u="none" strike="noStrike" cap="none">
                <a:solidFill>
                  <a:schemeClr val="lt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algn="l">
              <a:spcAft>
                <a:spcPts val="600"/>
              </a:spcAft>
            </a:pPr>
            <a:r>
              <a:rPr lang="en-US" sz="1800" b="1">
                <a:solidFill>
                  <a:schemeClr val="accent6"/>
                </a:solidFill>
                <a:latin typeface="Lato" panose="020F0502020204030203" pitchFamily="34" charset="0"/>
                <a:ea typeface="Lato" panose="020F0502020204030203" pitchFamily="34" charset="0"/>
                <a:cs typeface="Lato" panose="020F0502020204030203" pitchFamily="34" charset="0"/>
              </a:rPr>
              <a:t>Updated Results Published November 5, 2024</a:t>
            </a:r>
          </a:p>
          <a:p>
            <a:pPr marL="406400" indent="-285750" algn="l">
              <a:spcAft>
                <a:spcPts val="600"/>
              </a:spcAft>
              <a:buClr>
                <a:schemeClr val="accent6"/>
              </a:buClr>
              <a:buFont typeface="Arial" panose="020B0604020202020204" pitchFamily="34" charset="0"/>
              <a:buChar char="•"/>
            </a:pPr>
            <a:r>
              <a:rPr lang="en-US" sz="1800">
                <a:solidFill>
                  <a:schemeClr val="bg1"/>
                </a:solidFill>
                <a:latin typeface="Lato" panose="020F0502020204030203" pitchFamily="34" charset="0"/>
                <a:ea typeface="Lato" panose="020F0502020204030203" pitchFamily="34" charset="0"/>
                <a:cs typeface="Lato" panose="020F0502020204030203" pitchFamily="34" charset="0"/>
              </a:rPr>
              <a:t>Median follow-up at 37.7 months:</a:t>
            </a:r>
          </a:p>
          <a:p>
            <a:pPr marL="863600" lvl="1" indent="-285750" algn="l">
              <a:spcAft>
                <a:spcPts val="600"/>
              </a:spcAft>
              <a:buClr>
                <a:schemeClr val="accent6"/>
              </a:buClr>
              <a:buFont typeface="Courier New" panose="02070309020205020404" pitchFamily="49" charset="0"/>
              <a:buChar char="o"/>
            </a:pPr>
            <a:r>
              <a:rPr lang="en-US" sz="1800">
                <a:solidFill>
                  <a:schemeClr val="bg1"/>
                </a:solidFill>
              </a:rPr>
              <a:t>Median time on study was 41.0 months, with all patients with ongoing remission being treatment-free for ≥ 2 years following end of treatment (EOT)</a:t>
            </a:r>
          </a:p>
          <a:p>
            <a:pPr marL="863600" lvl="1" indent="-285750" algn="l">
              <a:spcAft>
                <a:spcPts val="600"/>
              </a:spcAft>
              <a:buClr>
                <a:schemeClr val="accent6"/>
              </a:buClr>
              <a:buFont typeface="Courier New" panose="02070309020205020404" pitchFamily="49" charset="0"/>
              <a:buChar char="o"/>
            </a:pPr>
            <a:r>
              <a:rPr lang="en-US" sz="1800">
                <a:solidFill>
                  <a:schemeClr val="bg1"/>
                </a:solidFill>
              </a:rPr>
              <a:t>Patients with a CR</a:t>
            </a:r>
          </a:p>
          <a:p>
            <a:pPr marL="1200150" lvl="1" indent="-339725" algn="l">
              <a:spcAft>
                <a:spcPts val="600"/>
              </a:spcAft>
              <a:buClr>
                <a:schemeClr val="accent6"/>
              </a:buClr>
              <a:buFont typeface="Wingdings" panose="05000000000000000000" pitchFamily="2" charset="2"/>
              <a:buChar char="§"/>
            </a:pPr>
            <a:r>
              <a:rPr lang="en-US" sz="1800">
                <a:solidFill>
                  <a:schemeClr val="bg1"/>
                </a:solidFill>
              </a:rPr>
              <a:t>Median duration of CR: 29.8 months (95% CI: 22.0-NE]). </a:t>
            </a:r>
          </a:p>
          <a:p>
            <a:pPr marL="1200150" lvl="1" indent="-339725" algn="l">
              <a:spcAft>
                <a:spcPts val="600"/>
              </a:spcAft>
              <a:buClr>
                <a:schemeClr val="accent6"/>
              </a:buClr>
              <a:buFont typeface="Wingdings" panose="05000000000000000000" pitchFamily="2" charset="2"/>
              <a:buChar char="§"/>
            </a:pPr>
            <a:r>
              <a:rPr lang="en-US" sz="1800">
                <a:solidFill>
                  <a:schemeClr val="bg1"/>
                </a:solidFill>
              </a:rPr>
              <a:t>PFS rate 2 years after EOT was 57%</a:t>
            </a:r>
          </a:p>
          <a:p>
            <a:pPr marL="1200150" lvl="1" indent="-339725" algn="l">
              <a:spcAft>
                <a:spcPts val="600"/>
              </a:spcAft>
              <a:buClr>
                <a:schemeClr val="accent6"/>
              </a:buClr>
              <a:buFont typeface="Wingdings" panose="05000000000000000000" pitchFamily="2" charset="2"/>
              <a:buChar char="§"/>
            </a:pPr>
            <a:r>
              <a:rPr lang="en-US" sz="1800">
                <a:solidFill>
                  <a:schemeClr val="bg1"/>
                </a:solidFill>
              </a:rPr>
              <a:t>OS rate 2 years after EOT was 77%</a:t>
            </a:r>
          </a:p>
          <a:p>
            <a:pPr marL="120650" lvl="1" indent="0" algn="l">
              <a:spcAft>
                <a:spcPts val="600"/>
              </a:spcAft>
            </a:pPr>
            <a:r>
              <a:rPr lang="en-US" sz="1800" b="1">
                <a:solidFill>
                  <a:schemeClr val="accent6"/>
                </a:solidFill>
                <a:latin typeface="Lato" panose="020F0502020204030203" pitchFamily="34" charset="0"/>
                <a:ea typeface="Lato" panose="020F0502020204030203" pitchFamily="34" charset="0"/>
                <a:cs typeface="Lato" panose="020F0502020204030203" pitchFamily="34" charset="0"/>
              </a:rPr>
              <a:t>Extended follow-up of over 3 years shows durable and continued response with </a:t>
            </a:r>
            <a:r>
              <a:rPr lang="en-US" sz="1800" b="1" err="1">
                <a:solidFill>
                  <a:schemeClr val="accent6"/>
                </a:solidFill>
                <a:latin typeface="Lato" panose="020F0502020204030203" pitchFamily="34" charset="0"/>
                <a:ea typeface="Lato" panose="020F0502020204030203" pitchFamily="34" charset="0"/>
                <a:cs typeface="Lato" panose="020F0502020204030203" pitchFamily="34" charset="0"/>
              </a:rPr>
              <a:t>glofitamab</a:t>
            </a:r>
            <a:r>
              <a:rPr lang="en-US" sz="1800" b="1">
                <a:solidFill>
                  <a:schemeClr val="accent6"/>
                </a:solidFill>
                <a:latin typeface="Lato" panose="020F0502020204030203" pitchFamily="34" charset="0"/>
                <a:ea typeface="Lato" panose="020F0502020204030203" pitchFamily="34" charset="0"/>
                <a:cs typeface="Lato" panose="020F0502020204030203" pitchFamily="34" charset="0"/>
              </a:rPr>
              <a:t> in patients with R/R DLBCL</a:t>
            </a:r>
          </a:p>
        </p:txBody>
      </p:sp>
      <p:sp>
        <p:nvSpPr>
          <p:cNvPr id="3" name="Google Shape;228;p48">
            <a:extLst>
              <a:ext uri="{FF2B5EF4-FFF2-40B4-BE49-F238E27FC236}">
                <a16:creationId xmlns:a16="http://schemas.microsoft.com/office/drawing/2014/main" id="{2EDD7616-2D54-CEC1-B569-F516880515AA}"/>
              </a:ext>
            </a:extLst>
          </p:cNvPr>
          <p:cNvSpPr txBox="1">
            <a:spLocks noGrp="1"/>
          </p:cNvSpPr>
          <p:nvPr>
            <p:ph type="title"/>
          </p:nvPr>
        </p:nvSpPr>
        <p:spPr>
          <a:xfrm>
            <a:off x="0" y="0"/>
            <a:ext cx="9144000" cy="101772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5400">
                <a:solidFill>
                  <a:schemeClr val="accent6"/>
                </a:solidFill>
              </a:rPr>
              <a:t>Long-term follow-up For </a:t>
            </a:r>
            <a:r>
              <a:rPr lang="en-US" sz="5400">
                <a:solidFill>
                  <a:schemeClr val="bg1"/>
                </a:solidFill>
              </a:rPr>
              <a:t>Glofitamab</a:t>
            </a:r>
          </a:p>
        </p:txBody>
      </p:sp>
      <p:sp>
        <p:nvSpPr>
          <p:cNvPr id="6" name="TextBox 5">
            <a:extLst>
              <a:ext uri="{FF2B5EF4-FFF2-40B4-BE49-F238E27FC236}">
                <a16:creationId xmlns:a16="http://schemas.microsoft.com/office/drawing/2014/main" id="{CA4F2FB7-BA75-ADD3-C5E9-CE3D6FDE9B53}"/>
              </a:ext>
            </a:extLst>
          </p:cNvPr>
          <p:cNvSpPr txBox="1"/>
          <p:nvPr/>
        </p:nvSpPr>
        <p:spPr>
          <a:xfrm>
            <a:off x="6374675" y="4928056"/>
            <a:ext cx="2769325" cy="215444"/>
          </a:xfrm>
          <a:prstGeom prst="rect">
            <a:avLst/>
          </a:prstGeom>
          <a:noFill/>
        </p:spPr>
        <p:txBody>
          <a:bodyPr wrap="square" rtlCol="0">
            <a:spAutoFit/>
          </a:bodyPr>
          <a:lstStyle/>
          <a:p>
            <a:pPr marR="0" lvl="0" algn="r" defTabSz="914400" rtl="0" eaLnBrk="1" fontAlgn="auto" latinLnBrk="0" hangingPunct="1">
              <a:lnSpc>
                <a:spcPct val="100000"/>
              </a:lnSpc>
              <a:spcBef>
                <a:spcPts val="0"/>
              </a:spcBef>
              <a:spcAft>
                <a:spcPts val="0"/>
              </a:spcAft>
              <a:buClr>
                <a:srgbClr val="FFD966"/>
              </a:buClr>
              <a:buSzPct val="100000"/>
              <a:tabLst>
                <a:tab pos="457200" algn="l"/>
              </a:tabLst>
              <a:defRPr/>
            </a:pPr>
            <a:r>
              <a:rPr kumimoji="0" lang="en-US" sz="800" b="0" i="0" u="none" strike="noStrike" kern="0" cap="none" spc="0" normalizeH="0" baseline="0" noProof="0">
                <a:ln>
                  <a:noFill/>
                </a:ln>
                <a:solidFill>
                  <a:srgbClr val="FFFFFF"/>
                </a:solidFill>
                <a:effectLst/>
                <a:uLnTx/>
                <a:uFillTx/>
                <a:latin typeface="Lato"/>
                <a:ea typeface="Lato"/>
                <a:cs typeface="Lato"/>
                <a:sym typeface="Lato"/>
              </a:rPr>
              <a:t>Dickinson MJ, et al. </a:t>
            </a:r>
            <a:r>
              <a:rPr kumimoji="0" lang="en-US" sz="800" b="0" i="1" u="none" strike="noStrike" kern="0" cap="none" spc="0" normalizeH="0" baseline="0" noProof="0">
                <a:ln>
                  <a:noFill/>
                </a:ln>
                <a:solidFill>
                  <a:srgbClr val="FFFFFF"/>
                </a:solidFill>
                <a:effectLst/>
                <a:uLnTx/>
                <a:uFillTx/>
                <a:latin typeface="Lato"/>
                <a:ea typeface="Lato"/>
                <a:cs typeface="Lato"/>
                <a:sym typeface="Lato"/>
              </a:rPr>
              <a:t>Blood</a:t>
            </a:r>
            <a:r>
              <a:rPr kumimoji="0" lang="en-US" sz="800" b="0" i="0" u="none" strike="noStrike" kern="0" cap="none" spc="0" normalizeH="0" baseline="0" noProof="0">
                <a:ln>
                  <a:noFill/>
                </a:ln>
                <a:solidFill>
                  <a:srgbClr val="FFFFFF"/>
                </a:solidFill>
                <a:effectLst/>
                <a:uLnTx/>
                <a:uFillTx/>
                <a:latin typeface="Lato"/>
                <a:ea typeface="Lato"/>
                <a:cs typeface="Lato"/>
                <a:sym typeface="Lato"/>
              </a:rPr>
              <a:t> 2024; 144 (Supplement 1): 865. </a:t>
            </a:r>
            <a:endParaRPr lang="en-US" sz="800">
              <a:solidFill>
                <a:schemeClr val="bg1"/>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8359668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78"/>
        <p:cNvGrpSpPr/>
        <p:nvPr/>
      </p:nvGrpSpPr>
      <p:grpSpPr>
        <a:xfrm>
          <a:off x="0" y="0"/>
          <a:ext cx="0" cy="0"/>
          <a:chOff x="0" y="0"/>
          <a:chExt cx="0" cy="0"/>
        </a:xfrm>
      </p:grpSpPr>
      <p:sp>
        <p:nvSpPr>
          <p:cNvPr id="5" name="Google Shape;228;p48">
            <a:extLst>
              <a:ext uri="{FF2B5EF4-FFF2-40B4-BE49-F238E27FC236}">
                <a16:creationId xmlns:a16="http://schemas.microsoft.com/office/drawing/2014/main" id="{C5B29B64-65FB-11AC-F16C-326596EA2855}"/>
              </a:ext>
            </a:extLst>
          </p:cNvPr>
          <p:cNvSpPr txBox="1">
            <a:spLocks noGrp="1"/>
          </p:cNvSpPr>
          <p:nvPr>
            <p:ph type="title"/>
          </p:nvPr>
        </p:nvSpPr>
        <p:spPr>
          <a:xfrm>
            <a:off x="-1" y="0"/>
            <a:ext cx="9143999" cy="723811"/>
          </a:xfrm>
          <a:prstGeom prst="rect">
            <a:avLst/>
          </a:prstGeom>
        </p:spPr>
        <p:txBody>
          <a:bodyPr spcFirstLastPara="1" wrap="square" lIns="91425" tIns="91425" rIns="91425" bIns="91425" anchor="t" anchorCtr="0">
            <a:noAutofit/>
          </a:bodyPr>
          <a:lstStyle/>
          <a:p>
            <a:pPr lvl="0"/>
            <a:r>
              <a:rPr lang="en-US" sz="5400">
                <a:solidFill>
                  <a:schemeClr val="accent6"/>
                </a:solidFill>
              </a:rPr>
              <a:t>Glofitamab</a:t>
            </a:r>
            <a:r>
              <a:rPr lang="en-US" sz="5400"/>
              <a:t> </a:t>
            </a:r>
            <a:r>
              <a:rPr lang="en-US" sz="5400">
                <a:solidFill>
                  <a:schemeClr val="bg1"/>
                </a:solidFill>
              </a:rPr>
              <a:t>(COLUMVI)</a:t>
            </a:r>
            <a:br>
              <a:rPr lang="en-US" sz="5400">
                <a:solidFill>
                  <a:schemeClr val="bg1"/>
                </a:solidFill>
              </a:rPr>
            </a:br>
            <a:endParaRPr lang="en-US" sz="5400">
              <a:solidFill>
                <a:schemeClr val="bg1"/>
              </a:solidFill>
            </a:endParaRPr>
          </a:p>
        </p:txBody>
      </p:sp>
      <p:sp>
        <p:nvSpPr>
          <p:cNvPr id="6" name="Google Shape;199;p45">
            <a:extLst>
              <a:ext uri="{FF2B5EF4-FFF2-40B4-BE49-F238E27FC236}">
                <a16:creationId xmlns:a16="http://schemas.microsoft.com/office/drawing/2014/main" id="{68C27A81-ECBB-3ABF-CD52-9FCD337ABE36}"/>
              </a:ext>
            </a:extLst>
          </p:cNvPr>
          <p:cNvSpPr txBox="1">
            <a:spLocks/>
          </p:cNvSpPr>
          <p:nvPr/>
        </p:nvSpPr>
        <p:spPr>
          <a:xfrm>
            <a:off x="425748" y="723811"/>
            <a:ext cx="8292352" cy="3813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1400" b="0" i="0" u="none" strike="noStrike" cap="none">
                <a:solidFill>
                  <a:schemeClr val="lt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algn="l">
              <a:spcAft>
                <a:spcPts val="600"/>
              </a:spcAft>
            </a:pPr>
            <a:r>
              <a:rPr lang="en-US" b="1" dirty="0">
                <a:solidFill>
                  <a:schemeClr val="accent6"/>
                </a:solidFill>
              </a:rPr>
              <a:t>FDA approval: </a:t>
            </a:r>
            <a:r>
              <a:rPr lang="en-US" dirty="0">
                <a:solidFill>
                  <a:schemeClr val="bg1"/>
                </a:solidFill>
              </a:rPr>
              <a:t>June 15, 2023</a:t>
            </a:r>
          </a:p>
          <a:p>
            <a:pPr algn="l">
              <a:spcAft>
                <a:spcPts val="600"/>
              </a:spcAft>
            </a:pPr>
            <a:r>
              <a:rPr lang="en-US" b="1" dirty="0">
                <a:solidFill>
                  <a:schemeClr val="accent6"/>
                </a:solidFill>
              </a:rPr>
              <a:t>Dosing:</a:t>
            </a:r>
            <a:endParaRPr kumimoji="0" lang="en-US" b="0" i="0" u="none" strike="noStrike" kern="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sym typeface="Arial"/>
            </a:endParaRPr>
          </a:p>
          <a:p>
            <a:pPr marL="406400" indent="-285750" algn="l">
              <a:spcAft>
                <a:spcPts val="600"/>
              </a:spcAft>
              <a:buClr>
                <a:srgbClr val="FFD966"/>
              </a:buClr>
              <a:buSzTx/>
              <a:buFont typeface="Arial" panose="020B0604020202020204" pitchFamily="34" charset="0"/>
              <a:buChar char="•"/>
              <a:defRPr/>
            </a:pPr>
            <a:r>
              <a:rPr lang="en-US" dirty="0">
                <a:solidFill>
                  <a:srgbClr val="FFFFFF"/>
                </a:solidFill>
                <a:latin typeface="Lato" panose="020F0502020204030203" pitchFamily="34" charset="0"/>
                <a:ea typeface="Lato" panose="020F0502020204030203" pitchFamily="34" charset="0"/>
                <a:cs typeface="Lato" panose="020F0502020204030203" pitchFamily="34" charset="0"/>
                <a:sym typeface="Arial"/>
              </a:rPr>
              <a:t>Pretreat with a single dose of </a:t>
            </a:r>
            <a:r>
              <a:rPr lang="en-US" dirty="0" err="1">
                <a:solidFill>
                  <a:srgbClr val="FFFFFF"/>
                </a:solidFill>
                <a:latin typeface="Lato" panose="020F0502020204030203" pitchFamily="34" charset="0"/>
                <a:ea typeface="Lato" panose="020F0502020204030203" pitchFamily="34" charset="0"/>
                <a:cs typeface="Lato" panose="020F0502020204030203" pitchFamily="34" charset="0"/>
                <a:sym typeface="Arial"/>
              </a:rPr>
              <a:t>obinutuzumab</a:t>
            </a:r>
            <a:r>
              <a:rPr lang="en-US" dirty="0">
                <a:solidFill>
                  <a:srgbClr val="FFFFFF"/>
                </a:solidFill>
                <a:latin typeface="Lato" panose="020F0502020204030203" pitchFamily="34" charset="0"/>
                <a:ea typeface="Lato" panose="020F0502020204030203" pitchFamily="34" charset="0"/>
                <a:cs typeface="Lato" panose="020F0502020204030203" pitchFamily="34" charset="0"/>
                <a:sym typeface="Arial"/>
              </a:rPr>
              <a:t> on cycle 1, day 1</a:t>
            </a:r>
          </a:p>
          <a:p>
            <a:pPr marL="120650" indent="0" algn="l">
              <a:spcAft>
                <a:spcPts val="600"/>
              </a:spcAft>
              <a:buClr>
                <a:srgbClr val="FFD966"/>
              </a:buClr>
              <a:buSzTx/>
              <a:defRPr/>
            </a:pPr>
            <a:endParaRPr kumimoji="0" lang="en-US" b="0" i="0" u="none" strike="noStrike" kern="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sym typeface="Arial"/>
            </a:endParaRPr>
          </a:p>
          <a:p>
            <a:pPr marL="120650" indent="0" algn="l">
              <a:spcAft>
                <a:spcPts val="600"/>
              </a:spcAft>
              <a:buClr>
                <a:srgbClr val="FFD966"/>
              </a:buClr>
              <a:buSzTx/>
              <a:defRPr/>
            </a:pPr>
            <a:endParaRPr lang="en-US" dirty="0">
              <a:solidFill>
                <a:srgbClr val="FFFFFF"/>
              </a:solidFill>
              <a:latin typeface="Lato" panose="020F0502020204030203" pitchFamily="34" charset="0"/>
              <a:ea typeface="Lato" panose="020F0502020204030203" pitchFamily="34" charset="0"/>
              <a:cs typeface="Lato" panose="020F0502020204030203" pitchFamily="34" charset="0"/>
              <a:sym typeface="Arial"/>
            </a:endParaRPr>
          </a:p>
          <a:p>
            <a:pPr marL="120650" indent="0" algn="l">
              <a:spcAft>
                <a:spcPts val="600"/>
              </a:spcAft>
              <a:buClr>
                <a:srgbClr val="FFD966"/>
              </a:buClr>
              <a:buSzTx/>
              <a:defRPr/>
            </a:pPr>
            <a:endParaRPr kumimoji="0" lang="en-US" b="0" i="0" u="none" strike="noStrike" kern="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sym typeface="Arial"/>
            </a:endParaRPr>
          </a:p>
          <a:p>
            <a:pPr marL="120650" indent="0" algn="l">
              <a:spcAft>
                <a:spcPts val="600"/>
              </a:spcAft>
              <a:buClr>
                <a:srgbClr val="FFD966"/>
              </a:buClr>
              <a:buSzTx/>
              <a:defRPr/>
            </a:pPr>
            <a:endParaRPr lang="en-US" dirty="0">
              <a:solidFill>
                <a:srgbClr val="FFFFFF"/>
              </a:solidFill>
              <a:latin typeface="Lato" panose="020F0502020204030203" pitchFamily="34" charset="0"/>
              <a:ea typeface="Lato" panose="020F0502020204030203" pitchFamily="34" charset="0"/>
              <a:cs typeface="Lato" panose="020F0502020204030203" pitchFamily="34" charset="0"/>
              <a:sym typeface="Arial"/>
            </a:endParaRPr>
          </a:p>
          <a:p>
            <a:pPr marL="120650" indent="0" algn="l">
              <a:spcAft>
                <a:spcPts val="600"/>
              </a:spcAft>
              <a:buClr>
                <a:srgbClr val="FFD966"/>
              </a:buClr>
              <a:buSzTx/>
              <a:defRPr/>
            </a:pPr>
            <a:endParaRPr kumimoji="0" lang="en-US" b="0" i="0" u="none" strike="noStrike" kern="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sym typeface="Arial"/>
            </a:endParaRPr>
          </a:p>
          <a:p>
            <a:pPr marL="120650" indent="0" algn="l">
              <a:spcAft>
                <a:spcPts val="600"/>
              </a:spcAft>
              <a:buClr>
                <a:srgbClr val="FFD966"/>
              </a:buClr>
              <a:buSzTx/>
              <a:defRPr/>
            </a:pPr>
            <a:endParaRPr kumimoji="0" lang="en-US" sz="100" b="0" i="0" u="none" strike="noStrike" kern="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sym typeface="Arial"/>
            </a:endParaRPr>
          </a:p>
          <a:p>
            <a:pPr marL="120650" indent="0" algn="l">
              <a:spcAft>
                <a:spcPts val="600"/>
              </a:spcAft>
              <a:buClr>
                <a:srgbClr val="FFD966"/>
              </a:buClr>
              <a:buSzTx/>
              <a:defRPr/>
            </a:pPr>
            <a:r>
              <a:rPr lang="en-US" b="1" dirty="0" err="1">
                <a:solidFill>
                  <a:schemeClr val="accent6"/>
                </a:solidFill>
                <a:sym typeface="Arial"/>
              </a:rPr>
              <a:t>Premedications</a:t>
            </a:r>
            <a:r>
              <a:rPr lang="en-US" b="1" dirty="0">
                <a:solidFill>
                  <a:schemeClr val="accent6"/>
                </a:solidFill>
                <a:sym typeface="Arial"/>
              </a:rPr>
              <a:t>: </a:t>
            </a:r>
            <a:r>
              <a:rPr lang="en-US" dirty="0">
                <a:solidFill>
                  <a:srgbClr val="FFFFFF"/>
                </a:solidFill>
                <a:latin typeface="Lato" panose="020F0502020204030203" pitchFamily="34" charset="0"/>
                <a:ea typeface="Lato" panose="020F0502020204030203" pitchFamily="34" charset="0"/>
                <a:cs typeface="Lato" panose="020F0502020204030203" pitchFamily="34" charset="0"/>
                <a:sym typeface="Arial"/>
              </a:rPr>
              <a:t>1 </a:t>
            </a:r>
            <a:r>
              <a:rPr lang="en-US" dirty="0" err="1">
                <a:solidFill>
                  <a:srgbClr val="FFFFFF"/>
                </a:solidFill>
                <a:latin typeface="Lato" panose="020F0502020204030203" pitchFamily="34" charset="0"/>
                <a:ea typeface="Lato" panose="020F0502020204030203" pitchFamily="34" charset="0"/>
                <a:cs typeface="Lato" panose="020F0502020204030203" pitchFamily="34" charset="0"/>
                <a:sym typeface="Arial"/>
              </a:rPr>
              <a:t>hr</a:t>
            </a:r>
            <a:r>
              <a:rPr lang="en-US" dirty="0">
                <a:solidFill>
                  <a:srgbClr val="FFFFFF"/>
                </a:solidFill>
                <a:latin typeface="Lato" panose="020F0502020204030203" pitchFamily="34" charset="0"/>
                <a:ea typeface="Lato" panose="020F0502020204030203" pitchFamily="34" charset="0"/>
                <a:cs typeface="Lato" panose="020F0502020204030203" pitchFamily="34" charset="0"/>
                <a:sym typeface="Arial"/>
              </a:rPr>
              <a:t> prior to treatment with glofitamab</a:t>
            </a:r>
            <a:endParaRPr lang="en-US" b="1" dirty="0">
              <a:solidFill>
                <a:schemeClr val="accent6"/>
              </a:solidFill>
              <a:sym typeface="Arial"/>
            </a:endParaRPr>
          </a:p>
          <a:p>
            <a:pPr marL="406400" lvl="1" indent="-285750" algn="l">
              <a:spcAft>
                <a:spcPts val="600"/>
              </a:spcAft>
              <a:buClr>
                <a:srgbClr val="FFD966"/>
              </a:buClr>
              <a:buSzTx/>
              <a:buFont typeface="Arial" panose="020B0604020202020204" pitchFamily="34" charset="0"/>
              <a:buChar char="•"/>
              <a:defRPr/>
            </a:pPr>
            <a:r>
              <a:rPr lang="en-US" dirty="0">
                <a:solidFill>
                  <a:srgbClr val="FFFFFF"/>
                </a:solidFill>
                <a:latin typeface="Lato" panose="020F0502020204030203" pitchFamily="34" charset="0"/>
                <a:ea typeface="Lato" panose="020F0502020204030203" pitchFamily="34" charset="0"/>
                <a:cs typeface="Lato" panose="020F0502020204030203" pitchFamily="34" charset="0"/>
                <a:sym typeface="Arial"/>
              </a:rPr>
              <a:t>Acetaminophen 500-1,000 mg orally</a:t>
            </a:r>
          </a:p>
          <a:p>
            <a:pPr marL="406400" lvl="1" indent="-285750" algn="l">
              <a:spcAft>
                <a:spcPts val="600"/>
              </a:spcAft>
              <a:buClr>
                <a:srgbClr val="FFD966"/>
              </a:buClr>
              <a:buSzTx/>
              <a:buFont typeface="Arial" panose="020B0604020202020204" pitchFamily="34" charset="0"/>
              <a:buChar char="•"/>
              <a:defRPr/>
            </a:pPr>
            <a:r>
              <a:rPr lang="en-US" dirty="0">
                <a:solidFill>
                  <a:srgbClr val="FFFFFF"/>
                </a:solidFill>
                <a:latin typeface="Lato" panose="020F0502020204030203" pitchFamily="34" charset="0"/>
                <a:ea typeface="Lato" panose="020F0502020204030203" pitchFamily="34" charset="0"/>
                <a:cs typeface="Lato" panose="020F0502020204030203" pitchFamily="34" charset="0"/>
                <a:sym typeface="Arial"/>
              </a:rPr>
              <a:t>Diphenhydramine 50 mg orally or IV</a:t>
            </a:r>
          </a:p>
          <a:p>
            <a:pPr marL="406400" lvl="1" indent="-285750" algn="l">
              <a:spcAft>
                <a:spcPts val="600"/>
              </a:spcAft>
              <a:buClr>
                <a:srgbClr val="FFD966"/>
              </a:buClr>
              <a:buSzTx/>
              <a:buFont typeface="Arial" panose="020B0604020202020204" pitchFamily="34" charset="0"/>
              <a:buChar char="•"/>
              <a:defRPr/>
            </a:pPr>
            <a:r>
              <a:rPr lang="en-US" dirty="0">
                <a:solidFill>
                  <a:srgbClr val="FFFFFF"/>
                </a:solidFill>
                <a:latin typeface="Lato" panose="020F0502020204030203" pitchFamily="34" charset="0"/>
                <a:ea typeface="Lato" panose="020F0502020204030203" pitchFamily="34" charset="0"/>
                <a:cs typeface="Lato" panose="020F0502020204030203" pitchFamily="34" charset="0"/>
                <a:sym typeface="Arial"/>
              </a:rPr>
              <a:t>Dexamethasone 20 mg IV</a:t>
            </a:r>
          </a:p>
          <a:p>
            <a:pPr marL="863600" lvl="1" indent="-285750" algn="l">
              <a:spcAft>
                <a:spcPts val="600"/>
              </a:spcAft>
              <a:buClr>
                <a:schemeClr val="accent6"/>
              </a:buClr>
              <a:buFont typeface="Courier New" panose="02070309020205020404" pitchFamily="49" charset="0"/>
              <a:buChar char="o"/>
              <a:defRPr/>
            </a:pPr>
            <a:r>
              <a:rPr lang="en-US" dirty="0">
                <a:solidFill>
                  <a:schemeClr val="bg1"/>
                </a:solidFill>
                <a:sym typeface="Arial"/>
              </a:rPr>
              <a:t>Required for cycles 1-3 but only in those who experienced CRS in cycles 4+</a:t>
            </a:r>
          </a:p>
        </p:txBody>
      </p:sp>
      <p:sp>
        <p:nvSpPr>
          <p:cNvPr id="2" name="TextBox 1">
            <a:extLst>
              <a:ext uri="{FF2B5EF4-FFF2-40B4-BE49-F238E27FC236}">
                <a16:creationId xmlns:a16="http://schemas.microsoft.com/office/drawing/2014/main" id="{834841F7-89EA-6A52-16EF-E025FD796588}"/>
              </a:ext>
            </a:extLst>
          </p:cNvPr>
          <p:cNvSpPr txBox="1"/>
          <p:nvPr/>
        </p:nvSpPr>
        <p:spPr>
          <a:xfrm>
            <a:off x="6374674" y="4912667"/>
            <a:ext cx="2769325" cy="215444"/>
          </a:xfrm>
          <a:prstGeom prst="rect">
            <a:avLst/>
          </a:prstGeom>
          <a:noFill/>
        </p:spPr>
        <p:txBody>
          <a:bodyPr wrap="square" rtlCol="0">
            <a:spAutoFit/>
          </a:bodyPr>
          <a:lstStyle/>
          <a:p>
            <a:pPr algn="r"/>
            <a:r>
              <a:rPr lang="en-US" sz="800">
                <a:solidFill>
                  <a:schemeClr val="bg1"/>
                </a:solidFill>
                <a:latin typeface="Lato" panose="020F0502020204030203" pitchFamily="34" charset="0"/>
                <a:ea typeface="Lato" panose="020F0502020204030203" pitchFamily="34" charset="0"/>
                <a:cs typeface="Lato" panose="020F0502020204030203" pitchFamily="34" charset="0"/>
              </a:rPr>
              <a:t>UpToDate </a:t>
            </a:r>
            <a:r>
              <a:rPr lang="en-US" sz="800" err="1">
                <a:solidFill>
                  <a:schemeClr val="bg1"/>
                </a:solidFill>
                <a:latin typeface="Lato" panose="020F0502020204030203" pitchFamily="34" charset="0"/>
                <a:ea typeface="Lato" panose="020F0502020204030203" pitchFamily="34" charset="0"/>
                <a:cs typeface="Lato" panose="020F0502020204030203" pitchFamily="34" charset="0"/>
              </a:rPr>
              <a:t>Lexidrug</a:t>
            </a:r>
            <a:endParaRPr lang="en-US" sz="800">
              <a:solidFill>
                <a:schemeClr val="bg1"/>
              </a:solidFill>
              <a:latin typeface="Lato" panose="020F0502020204030203" pitchFamily="34" charset="0"/>
              <a:ea typeface="Lato" panose="020F0502020204030203" pitchFamily="34" charset="0"/>
              <a:cs typeface="Lato" panose="020F0502020204030203" pitchFamily="34" charset="0"/>
            </a:endParaRPr>
          </a:p>
        </p:txBody>
      </p:sp>
      <p:graphicFrame>
        <p:nvGraphicFramePr>
          <p:cNvPr id="3" name="Table 2">
            <a:extLst>
              <a:ext uri="{FF2B5EF4-FFF2-40B4-BE49-F238E27FC236}">
                <a16:creationId xmlns:a16="http://schemas.microsoft.com/office/drawing/2014/main" id="{C2BCC3A7-0F27-8605-D749-F5DCC3A7621A}"/>
              </a:ext>
            </a:extLst>
          </p:cNvPr>
          <p:cNvGraphicFramePr>
            <a:graphicFrameLocks noGrp="1"/>
          </p:cNvGraphicFramePr>
          <p:nvPr>
            <p:extLst>
              <p:ext uri="{D42A27DB-BD31-4B8C-83A1-F6EECF244321}">
                <p14:modId xmlns:p14="http://schemas.microsoft.com/office/powerpoint/2010/main" val="1702700751"/>
              </p:ext>
            </p:extLst>
          </p:nvPr>
        </p:nvGraphicFramePr>
        <p:xfrm>
          <a:off x="667657" y="1653510"/>
          <a:ext cx="7975599" cy="1524000"/>
        </p:xfrm>
        <a:graphic>
          <a:graphicData uri="http://schemas.openxmlformats.org/drawingml/2006/table">
            <a:tbl>
              <a:tblPr firstRow="1" bandRow="1">
                <a:tableStyleId>{21E4AEA4-8DFA-4A89-87EB-49C32662AFE0}</a:tableStyleId>
              </a:tblPr>
              <a:tblGrid>
                <a:gridCol w="2658533">
                  <a:extLst>
                    <a:ext uri="{9D8B030D-6E8A-4147-A177-3AD203B41FA5}">
                      <a16:colId xmlns:a16="http://schemas.microsoft.com/office/drawing/2014/main" val="2311838428"/>
                    </a:ext>
                  </a:extLst>
                </a:gridCol>
                <a:gridCol w="2658533">
                  <a:extLst>
                    <a:ext uri="{9D8B030D-6E8A-4147-A177-3AD203B41FA5}">
                      <a16:colId xmlns:a16="http://schemas.microsoft.com/office/drawing/2014/main" val="3177313363"/>
                    </a:ext>
                  </a:extLst>
                </a:gridCol>
                <a:gridCol w="2658533">
                  <a:extLst>
                    <a:ext uri="{9D8B030D-6E8A-4147-A177-3AD203B41FA5}">
                      <a16:colId xmlns:a16="http://schemas.microsoft.com/office/drawing/2014/main" val="1873935215"/>
                    </a:ext>
                  </a:extLst>
                </a:gridCol>
              </a:tblGrid>
              <a:tr h="0">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a:solidFill>
                            <a:schemeClr val="bg1"/>
                          </a:solidFill>
                          <a:latin typeface="Lato" panose="020F0502020204030203" pitchFamily="34" charset="0"/>
                          <a:ea typeface="Lato" panose="020F0502020204030203" pitchFamily="34" charset="0"/>
                          <a:cs typeface="Lato" panose="020F0502020204030203" pitchFamily="34" charset="0"/>
                        </a:rPr>
                        <a:t>Cycle</a:t>
                      </a:r>
                    </a:p>
                  </a:txBody>
                  <a:tcPr>
                    <a:lnL w="28575" cap="flat" cmpd="sng" algn="ctr">
                      <a:solidFill>
                        <a:schemeClr val="accent6"/>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2"/>
                    </a:solidFill>
                  </a:tcPr>
                </a:tc>
                <a:tc>
                  <a:txBody>
                    <a:bodyPr/>
                    <a:lstStyle/>
                    <a:p>
                      <a:pPr algn="ctr"/>
                      <a:r>
                        <a:rPr lang="en-US" sz="1400">
                          <a:solidFill>
                            <a:schemeClr val="bg1"/>
                          </a:solidFill>
                          <a:latin typeface="Lato" panose="020F0502020204030203" pitchFamily="34" charset="0"/>
                          <a:ea typeface="Lato" panose="020F0502020204030203" pitchFamily="34" charset="0"/>
                          <a:cs typeface="Lato" panose="020F0502020204030203" pitchFamily="34" charset="0"/>
                        </a:rPr>
                        <a:t>Day</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2"/>
                    </a:solidFill>
                  </a:tcPr>
                </a:tc>
                <a:tc>
                  <a:txBody>
                    <a:bodyPr/>
                    <a:lstStyle/>
                    <a:p>
                      <a:pPr algn="ctr"/>
                      <a:r>
                        <a:rPr lang="en-US" sz="1400">
                          <a:solidFill>
                            <a:schemeClr val="bg1"/>
                          </a:solidFill>
                          <a:latin typeface="Lato" panose="020F0502020204030203" pitchFamily="34" charset="0"/>
                          <a:ea typeface="Lato" panose="020F0502020204030203" pitchFamily="34" charset="0"/>
                          <a:cs typeface="Lato" panose="020F0502020204030203" pitchFamily="34" charset="0"/>
                        </a:rPr>
                        <a:t>Glofitamab Dose</a:t>
                      </a:r>
                    </a:p>
                  </a:txBody>
                  <a:tcPr>
                    <a:lnL w="12700" cap="flat" cmpd="sng" algn="ctr">
                      <a:solidFill>
                        <a:schemeClr val="accent1"/>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2"/>
                    </a:solidFill>
                  </a:tcPr>
                </a:tc>
                <a:extLst>
                  <a:ext uri="{0D108BD9-81ED-4DB2-BD59-A6C34878D82A}">
                    <a16:rowId xmlns:a16="http://schemas.microsoft.com/office/drawing/2014/main" val="449129683"/>
                  </a:ext>
                </a:extLst>
              </a:tr>
              <a:tr h="0">
                <a:tc rowSpan="2">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US" sz="1400" b="0" u="none" strike="noStrike" cap="none" dirty="0">
                          <a:solidFill>
                            <a:schemeClr val="dk1"/>
                          </a:solidFill>
                          <a:effectLst/>
                          <a:latin typeface="Lato" panose="020F0502020204030203" pitchFamily="34" charset="0"/>
                          <a:ea typeface="Lato" panose="020F0502020204030203" pitchFamily="34" charset="0"/>
                          <a:cs typeface="Lato" panose="020F0502020204030203" pitchFamily="34" charset="0"/>
                          <a:sym typeface="Arial"/>
                        </a:rPr>
                        <a:t>Cycle 1</a:t>
                      </a:r>
                    </a:p>
                  </a:txBody>
                  <a:tcPr anchor="ctr">
                    <a:lnL w="28575" cap="flat" cmpd="sng" algn="ctr">
                      <a:solidFill>
                        <a:schemeClr val="accent6"/>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buNone/>
                      </a:pPr>
                      <a:r>
                        <a:rPr lang="en-US" sz="1400">
                          <a:effectLst/>
                          <a:latin typeface="Lato" panose="020F0502020204030203" pitchFamily="34" charset="0"/>
                          <a:ea typeface="Lato" panose="020F0502020204030203" pitchFamily="34" charset="0"/>
                          <a:cs typeface="Lato" panose="020F0502020204030203" pitchFamily="34" charset="0"/>
                        </a:rPr>
                        <a:t>Day 8</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buNone/>
                      </a:pPr>
                      <a:r>
                        <a:rPr lang="en-US" sz="1400">
                          <a:effectLst/>
                          <a:latin typeface="Lato" panose="020F0502020204030203" pitchFamily="34" charset="0"/>
                          <a:ea typeface="Lato" panose="020F0502020204030203" pitchFamily="34" charset="0"/>
                          <a:cs typeface="Lato" panose="020F0502020204030203" pitchFamily="34" charset="0"/>
                        </a:rPr>
                        <a:t>2.5 mg over 4 hours</a:t>
                      </a:r>
                    </a:p>
                  </a:txBody>
                  <a:tcPr anchor="ctr">
                    <a:lnL w="12700" cap="flat" cmpd="sng" algn="ctr">
                      <a:solidFill>
                        <a:schemeClr val="accent1"/>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80807765"/>
                  </a:ext>
                </a:extLst>
              </a:tr>
              <a:tr h="0">
                <a:tc vMerge="1">
                  <a:txBody>
                    <a:bodyPr/>
                    <a:lstStyle/>
                    <a:p>
                      <a:pPr marL="285750" marR="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lang="en-US" sz="1600" b="0" u="none" strike="noStrike" cap="none">
                        <a:solidFill>
                          <a:schemeClr val="dk1"/>
                        </a:solidFill>
                        <a:effectLst/>
                        <a:latin typeface="Lato" panose="020F0502020204030203" pitchFamily="34" charset="0"/>
                        <a:ea typeface="Lato" panose="020F0502020204030203" pitchFamily="34" charset="0"/>
                        <a:cs typeface="Lato" panose="020F0502020204030203" pitchFamily="34" charset="0"/>
                        <a:sym typeface="Arial"/>
                      </a:endParaRPr>
                    </a:p>
                  </a:txBody>
                  <a:tcPr>
                    <a:lnL w="28575" cap="flat" cmpd="sng" algn="ctr">
                      <a:solidFill>
                        <a:schemeClr val="accent6"/>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buNone/>
                      </a:pPr>
                      <a:r>
                        <a:rPr lang="en-US" sz="1400" dirty="0">
                          <a:effectLst/>
                          <a:latin typeface="Lato" panose="020F0502020204030203" pitchFamily="34" charset="0"/>
                          <a:ea typeface="Lato" panose="020F0502020204030203" pitchFamily="34" charset="0"/>
                          <a:cs typeface="Lato" panose="020F0502020204030203" pitchFamily="34" charset="0"/>
                        </a:rPr>
                        <a:t>Day 15</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buNone/>
                      </a:pPr>
                      <a:r>
                        <a:rPr lang="en-US" sz="1400">
                          <a:effectLst/>
                          <a:latin typeface="Lato" panose="020F0502020204030203" pitchFamily="34" charset="0"/>
                          <a:ea typeface="Lato" panose="020F0502020204030203" pitchFamily="34" charset="0"/>
                          <a:cs typeface="Lato" panose="020F0502020204030203" pitchFamily="34" charset="0"/>
                        </a:rPr>
                        <a:t>10 mg over 4 hours</a:t>
                      </a:r>
                    </a:p>
                  </a:txBody>
                  <a:tcPr anchor="ctr">
                    <a:lnL w="12700" cap="flat" cmpd="sng" algn="ctr">
                      <a:solidFill>
                        <a:schemeClr val="accent1"/>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69861982"/>
                  </a:ext>
                </a:extLst>
              </a:tr>
              <a:tr h="0">
                <a:tc>
                  <a:txBody>
                    <a:bodyPr/>
                    <a:lstStyle/>
                    <a:p>
                      <a:pPr algn="l">
                        <a:buNone/>
                      </a:pPr>
                      <a:r>
                        <a:rPr lang="en-US" sz="1400" dirty="0">
                          <a:effectLst/>
                          <a:latin typeface="Lato" panose="020F0502020204030203" pitchFamily="34" charset="0"/>
                          <a:ea typeface="Lato" panose="020F0502020204030203" pitchFamily="34" charset="0"/>
                          <a:cs typeface="Lato" panose="020F0502020204030203" pitchFamily="34" charset="0"/>
                        </a:rPr>
                        <a:t>Cycle 2</a:t>
                      </a:r>
                    </a:p>
                  </a:txBody>
                  <a:tcPr anchor="ctr">
                    <a:lnL w="28575" cap="flat" cmpd="sng" algn="ctr">
                      <a:solidFill>
                        <a:schemeClr val="accent6"/>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buNone/>
                      </a:pPr>
                      <a:r>
                        <a:rPr lang="en-US" sz="1400">
                          <a:effectLst/>
                          <a:latin typeface="Lato" panose="020F0502020204030203" pitchFamily="34" charset="0"/>
                          <a:ea typeface="Lato" panose="020F0502020204030203" pitchFamily="34" charset="0"/>
                          <a:cs typeface="Lato" panose="020F0502020204030203" pitchFamily="34" charset="0"/>
                        </a:rPr>
                        <a:t>Day 1</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buNone/>
                      </a:pPr>
                      <a:r>
                        <a:rPr lang="en-US" sz="1400">
                          <a:effectLst/>
                          <a:latin typeface="Lato" panose="020F0502020204030203" pitchFamily="34" charset="0"/>
                          <a:ea typeface="Lato" panose="020F0502020204030203" pitchFamily="34" charset="0"/>
                          <a:cs typeface="Lato" panose="020F0502020204030203" pitchFamily="34" charset="0"/>
                        </a:rPr>
                        <a:t>30 mg over 4 hours</a:t>
                      </a:r>
                    </a:p>
                  </a:txBody>
                  <a:tcPr anchor="ctr">
                    <a:lnL w="12700" cap="flat" cmpd="sng" algn="ctr">
                      <a:solidFill>
                        <a:schemeClr val="accent1"/>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36850844"/>
                  </a:ext>
                </a:extLst>
              </a:tr>
              <a:tr h="0">
                <a:tc>
                  <a:txBody>
                    <a:bodyPr/>
                    <a:lstStyle/>
                    <a:p>
                      <a:pPr algn="l">
                        <a:buNone/>
                      </a:pPr>
                      <a:r>
                        <a:rPr lang="en-US" sz="1400">
                          <a:effectLst/>
                          <a:latin typeface="Lato" panose="020F0502020204030203" pitchFamily="34" charset="0"/>
                          <a:ea typeface="Lato" panose="020F0502020204030203" pitchFamily="34" charset="0"/>
                          <a:cs typeface="Lato" panose="020F0502020204030203" pitchFamily="34" charset="0"/>
                        </a:rPr>
                        <a:t>Cycles 3 to 12</a:t>
                      </a:r>
                    </a:p>
                  </a:txBody>
                  <a:tcPr anchor="ctr">
                    <a:lnL w="28575" cap="flat" cmpd="sng" algn="ctr">
                      <a:solidFill>
                        <a:schemeClr val="accent6"/>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285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buNone/>
                      </a:pPr>
                      <a:r>
                        <a:rPr lang="en-US" sz="1400">
                          <a:effectLst/>
                          <a:latin typeface="Lato" panose="020F0502020204030203" pitchFamily="34" charset="0"/>
                          <a:ea typeface="Lato" panose="020F0502020204030203" pitchFamily="34" charset="0"/>
                          <a:cs typeface="Lato" panose="020F0502020204030203" pitchFamily="34" charset="0"/>
                        </a:rPr>
                        <a:t>Day 1</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285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buNone/>
                      </a:pPr>
                      <a:r>
                        <a:rPr lang="en-US" sz="1400" dirty="0">
                          <a:effectLst/>
                          <a:latin typeface="Lato" panose="020F0502020204030203" pitchFamily="34" charset="0"/>
                          <a:ea typeface="Lato" panose="020F0502020204030203" pitchFamily="34" charset="0"/>
                          <a:cs typeface="Lato" panose="020F0502020204030203" pitchFamily="34" charset="0"/>
                        </a:rPr>
                        <a:t>30 mg over 2 hours</a:t>
                      </a:r>
                    </a:p>
                  </a:txBody>
                  <a:tcPr anchor="ctr">
                    <a:lnL w="12700" cap="flat" cmpd="sng" algn="ctr">
                      <a:solidFill>
                        <a:schemeClr val="accent1"/>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285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33153722"/>
                  </a:ext>
                </a:extLst>
              </a:tr>
            </a:tbl>
          </a:graphicData>
        </a:graphic>
      </p:graphicFrame>
    </p:spTree>
    <p:extLst>
      <p:ext uri="{BB962C8B-B14F-4D97-AF65-F5344CB8AC3E}">
        <p14:creationId xmlns:p14="http://schemas.microsoft.com/office/powerpoint/2010/main" val="329908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84">
          <a:extLst>
            <a:ext uri="{FF2B5EF4-FFF2-40B4-BE49-F238E27FC236}">
              <a16:creationId xmlns:a16="http://schemas.microsoft.com/office/drawing/2014/main" id="{B752DE4F-487E-D137-A9B0-2F3AF29CB12C}"/>
            </a:ext>
          </a:extLst>
        </p:cNvPr>
        <p:cNvGrpSpPr/>
        <p:nvPr/>
      </p:nvGrpSpPr>
      <p:grpSpPr>
        <a:xfrm>
          <a:off x="0" y="0"/>
          <a:ext cx="0" cy="0"/>
          <a:chOff x="0" y="0"/>
          <a:chExt cx="0" cy="0"/>
        </a:xfrm>
      </p:grpSpPr>
      <p:sp>
        <p:nvSpPr>
          <p:cNvPr id="9" name="Google Shape;324;p54">
            <a:extLst>
              <a:ext uri="{FF2B5EF4-FFF2-40B4-BE49-F238E27FC236}">
                <a16:creationId xmlns:a16="http://schemas.microsoft.com/office/drawing/2014/main" id="{55198998-4736-2B5F-D01F-EF8EF0950B77}"/>
              </a:ext>
            </a:extLst>
          </p:cNvPr>
          <p:cNvSpPr/>
          <p:nvPr/>
        </p:nvSpPr>
        <p:spPr>
          <a:xfrm>
            <a:off x="26455" y="1548852"/>
            <a:ext cx="2392821" cy="2314561"/>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7" name="Google Shape;180;p43">
            <a:extLst>
              <a:ext uri="{FF2B5EF4-FFF2-40B4-BE49-F238E27FC236}">
                <a16:creationId xmlns:a16="http://schemas.microsoft.com/office/drawing/2014/main" id="{09824757-523F-C04D-D866-E354E3DECF1A}"/>
              </a:ext>
            </a:extLst>
          </p:cNvPr>
          <p:cNvSpPr txBox="1">
            <a:spLocks/>
          </p:cNvSpPr>
          <p:nvPr/>
        </p:nvSpPr>
        <p:spPr>
          <a:xfrm>
            <a:off x="599915" y="2419350"/>
            <a:ext cx="1245900" cy="827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Bebas Neue"/>
              <a:buNone/>
              <a:defRPr sz="3000" b="1" i="0" u="none" strike="noStrike" cap="none">
                <a:solidFill>
                  <a:schemeClr val="lt1"/>
                </a:solidFill>
                <a:latin typeface="Bebas Neue"/>
                <a:ea typeface="Bebas Neue"/>
                <a:cs typeface="Bebas Neue"/>
                <a:sym typeface="Bebas Neue"/>
              </a:defRPr>
            </a:lvl1pPr>
            <a:lvl2pPr marR="0" lvl="1"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9pPr>
          </a:lstStyle>
          <a:p>
            <a:r>
              <a:rPr lang="en" sz="8800"/>
              <a:t>05</a:t>
            </a:r>
          </a:p>
        </p:txBody>
      </p:sp>
      <p:sp>
        <p:nvSpPr>
          <p:cNvPr id="8" name="Google Shape;321;p54">
            <a:extLst>
              <a:ext uri="{FF2B5EF4-FFF2-40B4-BE49-F238E27FC236}">
                <a16:creationId xmlns:a16="http://schemas.microsoft.com/office/drawing/2014/main" id="{FAE79FDB-E542-2225-2F63-7F07BCD226C1}"/>
              </a:ext>
            </a:extLst>
          </p:cNvPr>
          <p:cNvSpPr/>
          <p:nvPr/>
        </p:nvSpPr>
        <p:spPr>
          <a:xfrm>
            <a:off x="-551270" y="1064755"/>
            <a:ext cx="3457419" cy="3282757"/>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45;p39">
            <a:extLst>
              <a:ext uri="{FF2B5EF4-FFF2-40B4-BE49-F238E27FC236}">
                <a16:creationId xmlns:a16="http://schemas.microsoft.com/office/drawing/2014/main" id="{445F7F24-14A1-B9BF-1ACD-11D2906C2999}"/>
              </a:ext>
            </a:extLst>
          </p:cNvPr>
          <p:cNvSpPr txBox="1">
            <a:spLocks/>
          </p:cNvSpPr>
          <p:nvPr/>
        </p:nvSpPr>
        <p:spPr>
          <a:xfrm>
            <a:off x="2419275" y="1411019"/>
            <a:ext cx="6594096" cy="2590225"/>
          </a:xfrm>
          <a:prstGeom prst="rect">
            <a:avLst/>
          </a:prstGeom>
          <a:noFill/>
          <a:ln>
            <a:noFill/>
          </a:ln>
        </p:spPr>
        <p:txBody>
          <a:bodyPr spcFirstLastPara="1" wrap="square" lIns="91425" tIns="91425" rIns="91425" bIns="91425" anchor="ctr" anchorCtr="1">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Bebas Neue"/>
              <a:buNone/>
              <a:defRPr sz="3000" b="1" i="0" u="none" strike="noStrike" cap="none">
                <a:solidFill>
                  <a:schemeClr val="lt1"/>
                </a:solidFill>
                <a:latin typeface="Bebas Neue"/>
                <a:ea typeface="Bebas Neue"/>
                <a:cs typeface="Bebas Neue"/>
                <a:sym typeface="Bebas Neue"/>
              </a:defRPr>
            </a:lvl1pPr>
            <a:lvl2pPr marR="0" lvl="1"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9pPr>
          </a:lstStyle>
          <a:p>
            <a:pPr marL="0" indent="0"/>
            <a:r>
              <a:rPr lang="en-US" sz="8000">
                <a:solidFill>
                  <a:schemeClr val="accent6"/>
                </a:solidFill>
              </a:rPr>
              <a:t>Tarlatamab</a:t>
            </a:r>
            <a:r>
              <a:rPr lang="en-US" sz="8000"/>
              <a:t>  </a:t>
            </a:r>
          </a:p>
          <a:p>
            <a:pPr marL="0" indent="0"/>
            <a:r>
              <a:rPr lang="en-US" sz="8000"/>
              <a:t>in Small Cell </a:t>
            </a:r>
          </a:p>
          <a:p>
            <a:pPr marL="0" indent="0"/>
            <a:r>
              <a:rPr lang="en-US" sz="8000"/>
              <a:t>Lung Cancer</a:t>
            </a:r>
          </a:p>
        </p:txBody>
      </p:sp>
    </p:spTree>
    <p:extLst>
      <p:ext uri="{BB962C8B-B14F-4D97-AF65-F5344CB8AC3E}">
        <p14:creationId xmlns:p14="http://schemas.microsoft.com/office/powerpoint/2010/main" val="32483802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84"/>
        <p:cNvGrpSpPr/>
        <p:nvPr/>
      </p:nvGrpSpPr>
      <p:grpSpPr>
        <a:xfrm>
          <a:off x="0" y="0"/>
          <a:ext cx="0" cy="0"/>
          <a:chOff x="0" y="0"/>
          <a:chExt cx="0" cy="0"/>
        </a:xfrm>
      </p:grpSpPr>
      <p:sp>
        <p:nvSpPr>
          <p:cNvPr id="9" name="Google Shape;324;p54">
            <a:extLst>
              <a:ext uri="{FF2B5EF4-FFF2-40B4-BE49-F238E27FC236}">
                <a16:creationId xmlns:a16="http://schemas.microsoft.com/office/drawing/2014/main" id="{04FDF8D6-BB24-3869-72BF-6A88A8DE5487}"/>
              </a:ext>
            </a:extLst>
          </p:cNvPr>
          <p:cNvSpPr/>
          <p:nvPr/>
        </p:nvSpPr>
        <p:spPr>
          <a:xfrm>
            <a:off x="26455" y="1548852"/>
            <a:ext cx="2392821" cy="2314561"/>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7" name="Google Shape;180;p43">
            <a:extLst>
              <a:ext uri="{FF2B5EF4-FFF2-40B4-BE49-F238E27FC236}">
                <a16:creationId xmlns:a16="http://schemas.microsoft.com/office/drawing/2014/main" id="{88EAEA17-CAEB-82A2-339E-662313318FDD}"/>
              </a:ext>
            </a:extLst>
          </p:cNvPr>
          <p:cNvSpPr txBox="1">
            <a:spLocks/>
          </p:cNvSpPr>
          <p:nvPr/>
        </p:nvSpPr>
        <p:spPr>
          <a:xfrm>
            <a:off x="599915" y="2419350"/>
            <a:ext cx="1245900" cy="827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Bebas Neue"/>
              <a:buNone/>
              <a:defRPr sz="3000" b="1" i="0" u="none" strike="noStrike" cap="none">
                <a:solidFill>
                  <a:schemeClr val="lt1"/>
                </a:solidFill>
                <a:latin typeface="Bebas Neue"/>
                <a:ea typeface="Bebas Neue"/>
                <a:cs typeface="Bebas Neue"/>
                <a:sym typeface="Bebas Neue"/>
              </a:defRPr>
            </a:lvl1pPr>
            <a:lvl2pPr marR="0" lvl="1"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9pPr>
          </a:lstStyle>
          <a:p>
            <a:r>
              <a:rPr lang="en" sz="8800"/>
              <a:t>01</a:t>
            </a:r>
          </a:p>
        </p:txBody>
      </p:sp>
      <p:sp>
        <p:nvSpPr>
          <p:cNvPr id="8" name="Google Shape;321;p54">
            <a:extLst>
              <a:ext uri="{FF2B5EF4-FFF2-40B4-BE49-F238E27FC236}">
                <a16:creationId xmlns:a16="http://schemas.microsoft.com/office/drawing/2014/main" id="{7CF81DE0-96F0-4F6D-6827-42525BC7D5A7}"/>
              </a:ext>
            </a:extLst>
          </p:cNvPr>
          <p:cNvSpPr/>
          <p:nvPr/>
        </p:nvSpPr>
        <p:spPr>
          <a:xfrm>
            <a:off x="-551270" y="1064755"/>
            <a:ext cx="3457419" cy="3282757"/>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45;p39">
            <a:extLst>
              <a:ext uri="{FF2B5EF4-FFF2-40B4-BE49-F238E27FC236}">
                <a16:creationId xmlns:a16="http://schemas.microsoft.com/office/drawing/2014/main" id="{F95AC608-65F9-4196-A935-0C7B81DD42D8}"/>
              </a:ext>
            </a:extLst>
          </p:cNvPr>
          <p:cNvSpPr txBox="1">
            <a:spLocks/>
          </p:cNvSpPr>
          <p:nvPr/>
        </p:nvSpPr>
        <p:spPr>
          <a:xfrm>
            <a:off x="1845815" y="1411019"/>
            <a:ext cx="6254232" cy="2590225"/>
          </a:xfrm>
          <a:prstGeom prst="rect">
            <a:avLst/>
          </a:prstGeom>
          <a:noFill/>
          <a:ln>
            <a:noFill/>
          </a:ln>
        </p:spPr>
        <p:txBody>
          <a:bodyPr spcFirstLastPara="1" wrap="square" lIns="91425" tIns="91425" rIns="91425" bIns="91425" anchor="ctr" anchorCtr="1">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Bebas Neue"/>
              <a:buNone/>
              <a:defRPr sz="3000" b="1" i="0" u="none" strike="noStrike" cap="none">
                <a:solidFill>
                  <a:schemeClr val="lt1"/>
                </a:solidFill>
                <a:latin typeface="Bebas Neue"/>
                <a:ea typeface="Bebas Neue"/>
                <a:cs typeface="Bebas Neue"/>
                <a:sym typeface="Bebas Neue"/>
              </a:defRPr>
            </a:lvl1pPr>
            <a:lvl2pPr marR="0" lvl="1"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9pPr>
          </a:lstStyle>
          <a:p>
            <a:r>
              <a:rPr lang="en-US" sz="8000">
                <a:solidFill>
                  <a:schemeClr val="accent6"/>
                </a:solidFill>
              </a:rPr>
              <a:t>bispecific</a:t>
            </a:r>
            <a:r>
              <a:rPr lang="en-US" sz="8000"/>
              <a:t> </a:t>
            </a:r>
          </a:p>
          <a:p>
            <a:r>
              <a:rPr lang="en-US" sz="8000"/>
              <a:t>Antibodies</a:t>
            </a:r>
          </a:p>
        </p:txBody>
      </p:sp>
    </p:spTree>
    <p:extLst>
      <p:ext uri="{BB962C8B-B14F-4D97-AF65-F5344CB8AC3E}">
        <p14:creationId xmlns:p14="http://schemas.microsoft.com/office/powerpoint/2010/main" val="29818643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3">
          <a:extLst>
            <a:ext uri="{FF2B5EF4-FFF2-40B4-BE49-F238E27FC236}">
              <a16:creationId xmlns:a16="http://schemas.microsoft.com/office/drawing/2014/main" id="{8DC864CE-3E2F-F899-30AB-454AC4886CE5}"/>
            </a:ext>
          </a:extLst>
        </p:cNvPr>
        <p:cNvGrpSpPr/>
        <p:nvPr/>
      </p:nvGrpSpPr>
      <p:grpSpPr>
        <a:xfrm>
          <a:off x="0" y="0"/>
          <a:ext cx="0" cy="0"/>
          <a:chOff x="0" y="0"/>
          <a:chExt cx="0" cy="0"/>
        </a:xfrm>
      </p:grpSpPr>
      <p:sp>
        <p:nvSpPr>
          <p:cNvPr id="206" name="Google Shape;206;p46">
            <a:extLst>
              <a:ext uri="{FF2B5EF4-FFF2-40B4-BE49-F238E27FC236}">
                <a16:creationId xmlns:a16="http://schemas.microsoft.com/office/drawing/2014/main" id="{EB753375-C1F0-4ABB-19DE-47DA1BB4D4D8}"/>
              </a:ext>
            </a:extLst>
          </p:cNvPr>
          <p:cNvSpPr txBox="1">
            <a:spLocks noGrp="1"/>
          </p:cNvSpPr>
          <p:nvPr>
            <p:ph type="title"/>
          </p:nvPr>
        </p:nvSpPr>
        <p:spPr>
          <a:xfrm>
            <a:off x="726750" y="347672"/>
            <a:ext cx="7690500" cy="3825985"/>
          </a:xfrm>
          <a:prstGeom prst="rect">
            <a:avLst/>
          </a:prstGeom>
        </p:spPr>
        <p:txBody>
          <a:bodyPr spcFirstLastPara="1" wrap="square" lIns="91425" tIns="91425" rIns="91425" bIns="91425" anchor="t" anchorCtr="0">
            <a:noAutofit/>
          </a:bodyPr>
          <a:lstStyle/>
          <a:p>
            <a:r>
              <a:rPr lang="en-US" sz="5400">
                <a:solidFill>
                  <a:schemeClr val="accent6"/>
                </a:solidFill>
              </a:rPr>
              <a:t>DeLLphi-300: </a:t>
            </a:r>
            <a:r>
              <a:rPr lang="en-US" sz="5400"/>
              <a:t>a First-in-Class DLL3-Targeted Bispecific T-Cell Engager, in Recurrent Small-Cell Lung Cancer: An Open-Label, Phase I Study</a:t>
            </a:r>
          </a:p>
        </p:txBody>
      </p:sp>
      <p:sp>
        <p:nvSpPr>
          <p:cNvPr id="208" name="Google Shape;208;p46">
            <a:extLst>
              <a:ext uri="{FF2B5EF4-FFF2-40B4-BE49-F238E27FC236}">
                <a16:creationId xmlns:a16="http://schemas.microsoft.com/office/drawing/2014/main" id="{5E036B8B-7D2B-886F-74EC-25F65DE20767}"/>
              </a:ext>
            </a:extLst>
          </p:cNvPr>
          <p:cNvSpPr txBox="1">
            <a:spLocks noGrp="1"/>
          </p:cNvSpPr>
          <p:nvPr>
            <p:ph type="subTitle" idx="2"/>
          </p:nvPr>
        </p:nvSpPr>
        <p:spPr>
          <a:xfrm>
            <a:off x="2393343" y="4421171"/>
            <a:ext cx="4357314" cy="61238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a:t>Published in </a:t>
            </a:r>
            <a:r>
              <a:rPr lang="en-US" i="1"/>
              <a:t>Journal of Clinical Oncology</a:t>
            </a:r>
          </a:p>
          <a:p>
            <a:pPr marL="0" lvl="0" indent="0" algn="ctr" rtl="0">
              <a:spcBef>
                <a:spcPts val="0"/>
              </a:spcBef>
              <a:spcAft>
                <a:spcPts val="0"/>
              </a:spcAft>
              <a:buClr>
                <a:schemeClr val="dk1"/>
              </a:buClr>
              <a:buSzPts val="1100"/>
              <a:buFont typeface="Arial"/>
              <a:buNone/>
            </a:pPr>
            <a:r>
              <a:rPr lang="en-US"/>
              <a:t>January 23, 2023</a:t>
            </a:r>
            <a:endParaRPr/>
          </a:p>
          <a:p>
            <a:pPr marL="0" lvl="0" indent="0" algn="ctr" rtl="0">
              <a:spcBef>
                <a:spcPts val="0"/>
              </a:spcBef>
              <a:spcAft>
                <a:spcPts val="0"/>
              </a:spcAft>
              <a:buNone/>
            </a:pPr>
            <a:endParaRPr/>
          </a:p>
        </p:txBody>
      </p:sp>
    </p:spTree>
    <p:extLst>
      <p:ext uri="{BB962C8B-B14F-4D97-AF65-F5344CB8AC3E}">
        <p14:creationId xmlns:p14="http://schemas.microsoft.com/office/powerpoint/2010/main" val="3853592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6">
          <a:extLst>
            <a:ext uri="{FF2B5EF4-FFF2-40B4-BE49-F238E27FC236}">
              <a16:creationId xmlns:a16="http://schemas.microsoft.com/office/drawing/2014/main" id="{7F00A233-2B67-C626-D7E5-939FAE215B18}"/>
            </a:ext>
          </a:extLst>
        </p:cNvPr>
        <p:cNvGrpSpPr/>
        <p:nvPr/>
      </p:nvGrpSpPr>
      <p:grpSpPr>
        <a:xfrm>
          <a:off x="0" y="0"/>
          <a:ext cx="0" cy="0"/>
          <a:chOff x="0" y="0"/>
          <a:chExt cx="0" cy="0"/>
        </a:xfrm>
      </p:grpSpPr>
      <p:sp>
        <p:nvSpPr>
          <p:cNvPr id="9" name="Rectangle 2">
            <a:extLst>
              <a:ext uri="{FF2B5EF4-FFF2-40B4-BE49-F238E27FC236}">
                <a16:creationId xmlns:a16="http://schemas.microsoft.com/office/drawing/2014/main" id="{BF3AD8C5-0363-7D52-31C9-5AD011F26031}"/>
              </a:ext>
            </a:extLst>
          </p:cNvPr>
          <p:cNvSpPr>
            <a:spLocks noChangeArrowheads="1"/>
          </p:cNvSpPr>
          <p:nvPr/>
        </p:nvSpPr>
        <p:spPr bwMode="auto">
          <a:xfrm flipV="1">
            <a:off x="4442791" y="2110215"/>
            <a:ext cx="711030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 name="Google Shape;228;p48">
            <a:extLst>
              <a:ext uri="{FF2B5EF4-FFF2-40B4-BE49-F238E27FC236}">
                <a16:creationId xmlns:a16="http://schemas.microsoft.com/office/drawing/2014/main" id="{58619512-B8F1-3255-578B-0BE88A14637B}"/>
              </a:ext>
            </a:extLst>
          </p:cNvPr>
          <p:cNvSpPr txBox="1">
            <a:spLocks noGrp="1"/>
          </p:cNvSpPr>
          <p:nvPr>
            <p:ph type="title"/>
          </p:nvPr>
        </p:nvSpPr>
        <p:spPr>
          <a:xfrm>
            <a:off x="0" y="1"/>
            <a:ext cx="9144000" cy="926288"/>
          </a:xfrm>
          <a:prstGeom prst="rect">
            <a:avLst/>
          </a:prstGeom>
        </p:spPr>
        <p:txBody>
          <a:bodyPr spcFirstLastPara="1" wrap="square" lIns="91425" tIns="91425" rIns="91425" bIns="91425" anchor="t" anchorCtr="0">
            <a:noAutofit/>
          </a:bodyPr>
          <a:lstStyle/>
          <a:p>
            <a:pPr lvl="0"/>
            <a:r>
              <a:rPr lang="en-US" sz="5400">
                <a:solidFill>
                  <a:schemeClr val="accent6"/>
                </a:solidFill>
              </a:rPr>
              <a:t>DeLLphi-300: </a:t>
            </a:r>
            <a:r>
              <a:rPr lang="en-US" sz="5400">
                <a:solidFill>
                  <a:schemeClr val="bg1"/>
                </a:solidFill>
              </a:rPr>
              <a:t>Tarlatamab For </a:t>
            </a:r>
            <a:r>
              <a:rPr lang="en-US" sz="5400" err="1">
                <a:solidFill>
                  <a:schemeClr val="bg1"/>
                </a:solidFill>
              </a:rPr>
              <a:t>sclc</a:t>
            </a:r>
            <a:endParaRPr sz="5400"/>
          </a:p>
        </p:txBody>
      </p:sp>
      <p:sp>
        <p:nvSpPr>
          <p:cNvPr id="3" name="Google Shape;199;p45">
            <a:extLst>
              <a:ext uri="{FF2B5EF4-FFF2-40B4-BE49-F238E27FC236}">
                <a16:creationId xmlns:a16="http://schemas.microsoft.com/office/drawing/2014/main" id="{493DA196-AF5A-C9AE-82D7-4D15C4A98ABA}"/>
              </a:ext>
            </a:extLst>
          </p:cNvPr>
          <p:cNvSpPr txBox="1">
            <a:spLocks/>
          </p:cNvSpPr>
          <p:nvPr/>
        </p:nvSpPr>
        <p:spPr>
          <a:xfrm>
            <a:off x="400594" y="1017725"/>
            <a:ext cx="8525692" cy="36807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1400" b="0" i="0" u="none" strike="noStrike" cap="none">
                <a:solidFill>
                  <a:schemeClr val="lt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algn="l">
              <a:spcAft>
                <a:spcPts val="600"/>
              </a:spcAft>
            </a:pPr>
            <a:r>
              <a:rPr lang="en-US" sz="1500" b="1">
                <a:solidFill>
                  <a:schemeClr val="accent6"/>
                </a:solidFill>
                <a:latin typeface="Lato" panose="020F0502020204030203" pitchFamily="34" charset="0"/>
                <a:ea typeface="Lato" panose="020F0502020204030203" pitchFamily="34" charset="0"/>
                <a:cs typeface="Lato" panose="020F0502020204030203" pitchFamily="34" charset="0"/>
              </a:rPr>
              <a:t>Study Design:</a:t>
            </a:r>
            <a:r>
              <a:rPr lang="en-US" sz="1500">
                <a:effectLst/>
                <a:latin typeface="Lato" panose="020F0502020204030203" pitchFamily="34" charset="0"/>
                <a:ea typeface="Lato" panose="020F0502020204030203" pitchFamily="34" charset="0"/>
                <a:cs typeface="Lato" panose="020F0502020204030203" pitchFamily="34" charset="0"/>
              </a:rPr>
              <a:t> </a:t>
            </a:r>
            <a:r>
              <a:rPr lang="en-US" sz="1500"/>
              <a:t>Phase I, international, open-label, dose-escalation study</a:t>
            </a:r>
            <a:r>
              <a:rPr lang="en-US" sz="1500">
                <a:effectLst/>
                <a:latin typeface="Lato" panose="020F0502020204030203" pitchFamily="34" charset="0"/>
                <a:ea typeface="Lato" panose="020F0502020204030203" pitchFamily="34" charset="0"/>
                <a:cs typeface="Lato" panose="020F0502020204030203" pitchFamily="34" charset="0"/>
              </a:rPr>
              <a:t> </a:t>
            </a:r>
            <a:endParaRPr lang="en-US" sz="1500">
              <a:latin typeface="Lato" panose="020F0502020204030203" pitchFamily="34" charset="0"/>
              <a:ea typeface="Lato" panose="020F0502020204030203" pitchFamily="34" charset="0"/>
              <a:cs typeface="Lato" panose="020F0502020204030203" pitchFamily="34" charset="0"/>
            </a:endParaRPr>
          </a:p>
          <a:p>
            <a:pPr algn="l">
              <a:spcAft>
                <a:spcPts val="600"/>
              </a:spcAft>
            </a:pPr>
            <a:r>
              <a:rPr lang="en-US" sz="1500" b="1">
                <a:solidFill>
                  <a:schemeClr val="accent6"/>
                </a:solidFill>
                <a:latin typeface="Lato" panose="020F0502020204030203" pitchFamily="34" charset="0"/>
                <a:ea typeface="Lato" panose="020F0502020204030203" pitchFamily="34" charset="0"/>
                <a:cs typeface="Lato" panose="020F0502020204030203" pitchFamily="34" charset="0"/>
              </a:rPr>
              <a:t>Study Objective:</a:t>
            </a:r>
            <a:r>
              <a:rPr lang="en-US" sz="1500" b="1">
                <a:latin typeface="Lato" panose="020F0502020204030203" pitchFamily="34" charset="0"/>
                <a:ea typeface="Lato" panose="020F0502020204030203" pitchFamily="34" charset="0"/>
                <a:cs typeface="Lato" panose="020F0502020204030203" pitchFamily="34" charset="0"/>
              </a:rPr>
              <a:t> </a:t>
            </a:r>
            <a:r>
              <a:rPr lang="en-US" sz="1500">
                <a:latin typeface="Lato" panose="020F0502020204030203" pitchFamily="34" charset="0"/>
                <a:ea typeface="Lato" panose="020F0502020204030203" pitchFamily="34" charset="0"/>
                <a:cs typeface="Lato" panose="020F0502020204030203" pitchFamily="34" charset="0"/>
              </a:rPr>
              <a:t>Evaluate the safety, PK, and preliminary efficacy of tarlatamab in SCLC patients</a:t>
            </a:r>
          </a:p>
          <a:p>
            <a:pPr algn="l">
              <a:spcAft>
                <a:spcPts val="600"/>
              </a:spcAft>
            </a:pPr>
            <a:r>
              <a:rPr lang="en-US" sz="1500" b="1">
                <a:solidFill>
                  <a:schemeClr val="accent6"/>
                </a:solidFill>
                <a:latin typeface="Lato" panose="020F0502020204030203" pitchFamily="34" charset="0"/>
                <a:ea typeface="Lato" panose="020F0502020204030203" pitchFamily="34" charset="0"/>
                <a:cs typeface="Lato" panose="020F0502020204030203" pitchFamily="34" charset="0"/>
              </a:rPr>
              <a:t>Patient Population</a:t>
            </a:r>
          </a:p>
          <a:p>
            <a:pPr marL="406400" indent="-285750" algn="l">
              <a:spcAft>
                <a:spcPts val="600"/>
              </a:spcAft>
              <a:buClr>
                <a:schemeClr val="accent6"/>
              </a:buClr>
              <a:buFont typeface="Arial" panose="020B0604020202020204" pitchFamily="34" charset="0"/>
              <a:buChar char="•"/>
            </a:pPr>
            <a:r>
              <a:rPr lang="en-US" sz="1500"/>
              <a:t>107 patients received tarlatamab in dose escalation (0.003-100 mg) and expansion (100 mg)</a:t>
            </a:r>
            <a:endParaRPr lang="en-US" sz="1500">
              <a:solidFill>
                <a:schemeClr val="bg1"/>
              </a:solidFill>
              <a:latin typeface="Lato" panose="020F0502020204030203" pitchFamily="34" charset="0"/>
              <a:ea typeface="Lato" panose="020F0502020204030203" pitchFamily="34" charset="0"/>
              <a:cs typeface="Lato" panose="020F0502020204030203" pitchFamily="34" charset="0"/>
            </a:endParaRPr>
          </a:p>
          <a:p>
            <a:pPr algn="l">
              <a:spcAft>
                <a:spcPts val="600"/>
              </a:spcAft>
            </a:pPr>
            <a:r>
              <a:rPr lang="en-US" sz="1500" b="1">
                <a:solidFill>
                  <a:schemeClr val="accent6"/>
                </a:solidFill>
                <a:latin typeface="Lato" panose="020F0502020204030203" pitchFamily="34" charset="0"/>
                <a:ea typeface="Lato" panose="020F0502020204030203" pitchFamily="34" charset="0"/>
                <a:cs typeface="Lato" panose="020F0502020204030203" pitchFamily="34" charset="0"/>
              </a:rPr>
              <a:t>Primary/Secondary Endpoints</a:t>
            </a:r>
          </a:p>
          <a:p>
            <a:pPr marL="406400" lvl="1" indent="-285750" algn="l">
              <a:spcAft>
                <a:spcPts val="600"/>
              </a:spcAft>
              <a:buClr>
                <a:schemeClr val="accent6"/>
              </a:buClr>
              <a:buFont typeface="Arial" panose="020B0604020202020204" pitchFamily="34" charset="0"/>
              <a:buChar char="•"/>
            </a:pPr>
            <a:r>
              <a:rPr lang="en-US" sz="1600">
                <a:solidFill>
                  <a:schemeClr val="bg1"/>
                </a:solidFill>
              </a:rPr>
              <a:t>The primary endpoint was safety including dose-limiting toxicities, AEs during the treatment period, TEAEs possibly related to tarlatamab</a:t>
            </a:r>
          </a:p>
          <a:p>
            <a:pPr marL="406400" lvl="1" indent="-285750" algn="l">
              <a:spcAft>
                <a:spcPts val="600"/>
              </a:spcAft>
              <a:buClr>
                <a:schemeClr val="accent6"/>
              </a:buClr>
              <a:buFont typeface="Arial" panose="020B0604020202020204" pitchFamily="34" charset="0"/>
              <a:buChar char="•"/>
            </a:pPr>
            <a:r>
              <a:rPr lang="en-US" sz="1600">
                <a:solidFill>
                  <a:schemeClr val="bg1"/>
                </a:solidFill>
              </a:rPr>
              <a:t>The secondary endpoints were: objective response , duration of response, PFS, and OS</a:t>
            </a:r>
          </a:p>
          <a:p>
            <a:pPr algn="l">
              <a:spcAft>
                <a:spcPts val="600"/>
              </a:spcAft>
            </a:pPr>
            <a:r>
              <a:rPr lang="en-US" sz="1500" b="1">
                <a:solidFill>
                  <a:schemeClr val="accent6"/>
                </a:solidFill>
                <a:latin typeface="Lato" panose="020F0502020204030203" pitchFamily="34" charset="0"/>
                <a:ea typeface="Lato" panose="020F0502020204030203" pitchFamily="34" charset="0"/>
                <a:cs typeface="Lato" panose="020F0502020204030203" pitchFamily="34" charset="0"/>
              </a:rPr>
              <a:t>Results</a:t>
            </a:r>
          </a:p>
          <a:p>
            <a:pPr marL="406400" lvl="0" indent="-285750" algn="l">
              <a:spcAft>
                <a:spcPts val="600"/>
              </a:spcAft>
              <a:buClr>
                <a:schemeClr val="accent6"/>
              </a:buClr>
              <a:buFont typeface="Arial" panose="020B0604020202020204" pitchFamily="34" charset="0"/>
              <a:buChar char="•"/>
            </a:pPr>
            <a:r>
              <a:rPr lang="en-US" sz="1500"/>
              <a:t>Objective response was 23.4% (2 CR, 23 PR)</a:t>
            </a:r>
          </a:p>
          <a:p>
            <a:pPr marL="406400" indent="-285750" algn="l">
              <a:spcAft>
                <a:spcPts val="600"/>
              </a:spcAft>
              <a:buClr>
                <a:schemeClr val="accent6"/>
              </a:buClr>
              <a:buFont typeface="Arial" panose="020B0604020202020204" pitchFamily="34" charset="0"/>
              <a:buChar char="•"/>
            </a:pPr>
            <a:r>
              <a:rPr lang="en-US" sz="1500"/>
              <a:t>Responses were seen starting with the 0.3 mg. Higher rates at doses ≥ 3 mg</a:t>
            </a:r>
          </a:p>
          <a:p>
            <a:pPr marL="406400" lvl="0" indent="-285750" algn="l">
              <a:spcAft>
                <a:spcPts val="600"/>
              </a:spcAft>
              <a:buClr>
                <a:schemeClr val="accent6"/>
              </a:buClr>
              <a:buFont typeface="Arial" panose="020B0604020202020204" pitchFamily="34" charset="0"/>
              <a:buChar char="•"/>
            </a:pPr>
            <a:r>
              <a:rPr lang="en-US" sz="1500"/>
              <a:t>78% of complete responses were ongoing at 12 months</a:t>
            </a:r>
          </a:p>
          <a:p>
            <a:pPr marL="406400" lvl="0" indent="-285750" algn="l">
              <a:spcAft>
                <a:spcPts val="600"/>
              </a:spcAft>
              <a:buClr>
                <a:schemeClr val="accent6"/>
              </a:buClr>
              <a:buFont typeface="Arial" panose="020B0604020202020204" pitchFamily="34" charset="0"/>
              <a:buChar char="•"/>
            </a:pPr>
            <a:r>
              <a:rPr lang="en-US" sz="1500"/>
              <a:t>Most common ADEs were CRS (56 patients) pyrexia (43) and constipation (33)</a:t>
            </a:r>
          </a:p>
        </p:txBody>
      </p:sp>
      <p:sp>
        <p:nvSpPr>
          <p:cNvPr id="4" name="TextBox 3">
            <a:extLst>
              <a:ext uri="{FF2B5EF4-FFF2-40B4-BE49-F238E27FC236}">
                <a16:creationId xmlns:a16="http://schemas.microsoft.com/office/drawing/2014/main" id="{38112CA6-4244-0638-217A-94BA46D57BA1}"/>
              </a:ext>
            </a:extLst>
          </p:cNvPr>
          <p:cNvSpPr txBox="1"/>
          <p:nvPr/>
        </p:nvSpPr>
        <p:spPr>
          <a:xfrm>
            <a:off x="6052457" y="4905233"/>
            <a:ext cx="3091544" cy="215444"/>
          </a:xfrm>
          <a:prstGeom prst="rect">
            <a:avLst/>
          </a:prstGeom>
          <a:noFill/>
        </p:spPr>
        <p:txBody>
          <a:bodyPr wrap="square" rtlCol="0">
            <a:spAutoFit/>
          </a:bodyPr>
          <a:lstStyle/>
          <a:p>
            <a:pPr marR="0" lvl="0" algn="r" defTabSz="914400" rtl="0" eaLnBrk="1" fontAlgn="auto" latinLnBrk="0" hangingPunct="1">
              <a:lnSpc>
                <a:spcPct val="100000"/>
              </a:lnSpc>
              <a:spcBef>
                <a:spcPts val="0"/>
              </a:spcBef>
              <a:spcAft>
                <a:spcPts val="0"/>
              </a:spcAft>
              <a:buClr>
                <a:srgbClr val="FFD966"/>
              </a:buClr>
              <a:buSzPct val="100000"/>
              <a:tabLst>
                <a:tab pos="457200" algn="l"/>
              </a:tabLst>
              <a:defRPr/>
            </a:pPr>
            <a:r>
              <a:rPr kumimoji="0" lang="en-US" sz="800" b="0" i="0" u="none" strike="noStrike" kern="0" cap="none" spc="0" normalizeH="0" baseline="0" noProof="0">
                <a:ln>
                  <a:noFill/>
                </a:ln>
                <a:solidFill>
                  <a:srgbClr val="FFFFFF"/>
                </a:solidFill>
                <a:effectLst/>
                <a:uLnTx/>
                <a:uFillTx/>
                <a:latin typeface="Lato"/>
                <a:ea typeface="Lato"/>
                <a:cs typeface="Lato"/>
                <a:sym typeface="Lato"/>
              </a:rPr>
              <a:t>Paz-Ares L, et al. </a:t>
            </a:r>
            <a:r>
              <a:rPr kumimoji="0" lang="en-US" sz="800" b="0" i="1" u="none" strike="noStrike" kern="0" cap="none" spc="0" normalizeH="0" baseline="0" noProof="0">
                <a:ln>
                  <a:noFill/>
                </a:ln>
                <a:solidFill>
                  <a:srgbClr val="FFFFFF"/>
                </a:solidFill>
                <a:effectLst/>
                <a:uLnTx/>
                <a:uFillTx/>
                <a:latin typeface="Lato"/>
                <a:ea typeface="Lato"/>
                <a:cs typeface="Lato"/>
                <a:sym typeface="Lato"/>
              </a:rPr>
              <a:t>J Clin Oncol</a:t>
            </a:r>
            <a:r>
              <a:rPr kumimoji="0" lang="en-US" sz="800" b="0" i="0" u="none" strike="noStrike" kern="0" cap="none" spc="0" normalizeH="0" baseline="0" noProof="0">
                <a:ln>
                  <a:noFill/>
                </a:ln>
                <a:solidFill>
                  <a:srgbClr val="FFFFFF"/>
                </a:solidFill>
                <a:effectLst/>
                <a:uLnTx/>
                <a:uFillTx/>
                <a:latin typeface="Lato"/>
                <a:ea typeface="Lato"/>
                <a:cs typeface="Lato"/>
                <a:sym typeface="Lato"/>
              </a:rPr>
              <a:t>. 2023;41(16):2893-2903. </a:t>
            </a:r>
            <a:endParaRPr lang="en-US" sz="800">
              <a:solidFill>
                <a:schemeClr val="bg1"/>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5254626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3">
          <a:extLst>
            <a:ext uri="{FF2B5EF4-FFF2-40B4-BE49-F238E27FC236}">
              <a16:creationId xmlns:a16="http://schemas.microsoft.com/office/drawing/2014/main" id="{44B4B6D3-A8AB-EC73-D555-A1B33C251622}"/>
            </a:ext>
          </a:extLst>
        </p:cNvPr>
        <p:cNvGrpSpPr/>
        <p:nvPr/>
      </p:nvGrpSpPr>
      <p:grpSpPr>
        <a:xfrm>
          <a:off x="0" y="0"/>
          <a:ext cx="0" cy="0"/>
          <a:chOff x="0" y="0"/>
          <a:chExt cx="0" cy="0"/>
        </a:xfrm>
      </p:grpSpPr>
      <p:sp>
        <p:nvSpPr>
          <p:cNvPr id="206" name="Google Shape;206;p46">
            <a:extLst>
              <a:ext uri="{FF2B5EF4-FFF2-40B4-BE49-F238E27FC236}">
                <a16:creationId xmlns:a16="http://schemas.microsoft.com/office/drawing/2014/main" id="{98B78BBF-4CDA-2051-D3E8-790D05F790C0}"/>
              </a:ext>
            </a:extLst>
          </p:cNvPr>
          <p:cNvSpPr txBox="1">
            <a:spLocks noGrp="1"/>
          </p:cNvSpPr>
          <p:nvPr>
            <p:ph type="title"/>
          </p:nvPr>
        </p:nvSpPr>
        <p:spPr>
          <a:xfrm>
            <a:off x="391885" y="984069"/>
            <a:ext cx="8551817" cy="2783958"/>
          </a:xfrm>
          <a:prstGeom prst="rect">
            <a:avLst/>
          </a:prstGeom>
        </p:spPr>
        <p:txBody>
          <a:bodyPr spcFirstLastPara="1" wrap="square" lIns="91425" tIns="91425" rIns="91425" bIns="91425" anchor="t" anchorCtr="0">
            <a:noAutofit/>
          </a:bodyPr>
          <a:lstStyle/>
          <a:p>
            <a:pPr lvl="0"/>
            <a:r>
              <a:rPr lang="en-US" sz="5600">
                <a:solidFill>
                  <a:schemeClr val="accent6"/>
                </a:solidFill>
              </a:rPr>
              <a:t>DeLLphi-301: </a:t>
            </a:r>
            <a:r>
              <a:rPr lang="en-US" sz="5600"/>
              <a:t>Tarlatamab for Patients with Previously Treated Small-Cell Lung Cancer</a:t>
            </a:r>
          </a:p>
        </p:txBody>
      </p:sp>
      <p:sp>
        <p:nvSpPr>
          <p:cNvPr id="208" name="Google Shape;208;p46">
            <a:extLst>
              <a:ext uri="{FF2B5EF4-FFF2-40B4-BE49-F238E27FC236}">
                <a16:creationId xmlns:a16="http://schemas.microsoft.com/office/drawing/2014/main" id="{DE47A42C-8124-AB35-E922-5DE56F408165}"/>
              </a:ext>
            </a:extLst>
          </p:cNvPr>
          <p:cNvSpPr txBox="1">
            <a:spLocks noGrp="1"/>
          </p:cNvSpPr>
          <p:nvPr>
            <p:ph type="subTitle" idx="2"/>
          </p:nvPr>
        </p:nvSpPr>
        <p:spPr>
          <a:xfrm>
            <a:off x="2393343" y="3768028"/>
            <a:ext cx="4357314" cy="102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a:t>Published in the </a:t>
            </a:r>
            <a:r>
              <a:rPr lang="en-US" i="1"/>
              <a:t>New England Journal of Medicine </a:t>
            </a:r>
            <a:r>
              <a:rPr lang="en-US"/>
              <a:t>November 30, 2023</a:t>
            </a:r>
            <a:endParaRPr/>
          </a:p>
          <a:p>
            <a:pPr marL="0" lvl="0" indent="0" algn="ctr" rtl="0">
              <a:spcBef>
                <a:spcPts val="0"/>
              </a:spcBef>
              <a:spcAft>
                <a:spcPts val="0"/>
              </a:spcAft>
              <a:buNone/>
            </a:pPr>
            <a:endParaRPr/>
          </a:p>
        </p:txBody>
      </p:sp>
    </p:spTree>
    <p:extLst>
      <p:ext uri="{BB962C8B-B14F-4D97-AF65-F5344CB8AC3E}">
        <p14:creationId xmlns:p14="http://schemas.microsoft.com/office/powerpoint/2010/main" val="6625740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62">
          <a:extLst>
            <a:ext uri="{FF2B5EF4-FFF2-40B4-BE49-F238E27FC236}">
              <a16:creationId xmlns:a16="http://schemas.microsoft.com/office/drawing/2014/main" id="{E7C3A15F-F794-4185-A36E-640DBC81FA32}"/>
            </a:ext>
          </a:extLst>
        </p:cNvPr>
        <p:cNvGrpSpPr/>
        <p:nvPr/>
      </p:nvGrpSpPr>
      <p:grpSpPr>
        <a:xfrm>
          <a:off x="0" y="0"/>
          <a:ext cx="0" cy="0"/>
          <a:chOff x="0" y="0"/>
          <a:chExt cx="0" cy="0"/>
        </a:xfrm>
      </p:grpSpPr>
      <p:sp>
        <p:nvSpPr>
          <p:cNvPr id="2" name="Google Shape;228;p48">
            <a:extLst>
              <a:ext uri="{FF2B5EF4-FFF2-40B4-BE49-F238E27FC236}">
                <a16:creationId xmlns:a16="http://schemas.microsoft.com/office/drawing/2014/main" id="{52EDEBC5-EFC2-2631-1A5E-2D76DD244092}"/>
              </a:ext>
            </a:extLst>
          </p:cNvPr>
          <p:cNvSpPr txBox="1">
            <a:spLocks/>
          </p:cNvSpPr>
          <p:nvPr/>
        </p:nvSpPr>
        <p:spPr>
          <a:xfrm>
            <a:off x="0" y="0"/>
            <a:ext cx="9144000" cy="101772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2800"/>
            </a:pPr>
            <a:r>
              <a:rPr lang="en-US" sz="5400" b="1">
                <a:solidFill>
                  <a:schemeClr val="accent6"/>
                </a:solidFill>
                <a:latin typeface="Bebas Neue"/>
                <a:sym typeface="Bebas Neue"/>
              </a:rPr>
              <a:t>DeLLphi-301: </a:t>
            </a:r>
            <a:r>
              <a:rPr lang="en-US" sz="5400" b="1">
                <a:solidFill>
                  <a:schemeClr val="bg1"/>
                </a:solidFill>
                <a:latin typeface="Bebas Neue"/>
                <a:sym typeface="Bebas Neue"/>
              </a:rPr>
              <a:t>Tarlatamab For </a:t>
            </a:r>
            <a:r>
              <a:rPr lang="en-US" sz="5400" b="1" err="1">
                <a:solidFill>
                  <a:schemeClr val="bg1"/>
                </a:solidFill>
                <a:latin typeface="Bebas Neue"/>
                <a:sym typeface="Bebas Neue"/>
              </a:rPr>
              <a:t>sclc</a:t>
            </a:r>
            <a:endParaRPr lang="en-US" sz="5400" b="1">
              <a:solidFill>
                <a:schemeClr val="bg1"/>
              </a:solidFill>
              <a:latin typeface="Bebas Neue"/>
              <a:sym typeface="Bebas Neue"/>
            </a:endParaRPr>
          </a:p>
        </p:txBody>
      </p:sp>
      <p:sp>
        <p:nvSpPr>
          <p:cNvPr id="3" name="Google Shape;199;p45">
            <a:extLst>
              <a:ext uri="{FF2B5EF4-FFF2-40B4-BE49-F238E27FC236}">
                <a16:creationId xmlns:a16="http://schemas.microsoft.com/office/drawing/2014/main" id="{DA0E24A8-B0BA-2C9D-56A3-8659D4A1E46E}"/>
              </a:ext>
            </a:extLst>
          </p:cNvPr>
          <p:cNvSpPr txBox="1">
            <a:spLocks/>
          </p:cNvSpPr>
          <p:nvPr/>
        </p:nvSpPr>
        <p:spPr>
          <a:xfrm>
            <a:off x="515470" y="1017725"/>
            <a:ext cx="8113059" cy="36807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1400" b="0" i="0" u="none" strike="noStrike" cap="none">
                <a:solidFill>
                  <a:schemeClr val="lt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algn="l">
              <a:spcBef>
                <a:spcPts val="200"/>
              </a:spcBef>
              <a:spcAft>
                <a:spcPts val="600"/>
              </a:spcAft>
            </a:pPr>
            <a:r>
              <a:rPr lang="en-US" sz="1800" b="1">
                <a:solidFill>
                  <a:schemeClr val="accent6"/>
                </a:solidFill>
                <a:latin typeface="Lato" panose="020F0502020204030203" pitchFamily="34" charset="0"/>
                <a:ea typeface="Lato" panose="020F0502020204030203" pitchFamily="34" charset="0"/>
                <a:cs typeface="Lato" panose="020F0502020204030203" pitchFamily="34" charset="0"/>
              </a:rPr>
              <a:t>Study Design:</a:t>
            </a:r>
            <a:r>
              <a:rPr lang="en-US" sz="1800">
                <a:solidFill>
                  <a:schemeClr val="accent6"/>
                </a:solidFill>
                <a:latin typeface="Lato" panose="020F0502020204030203" pitchFamily="34" charset="0"/>
                <a:ea typeface="Lato" panose="020F0502020204030203" pitchFamily="34" charset="0"/>
                <a:cs typeface="Lato" panose="020F0502020204030203" pitchFamily="34" charset="0"/>
              </a:rPr>
              <a:t> </a:t>
            </a:r>
            <a:r>
              <a:rPr lang="en-US" sz="1800">
                <a:effectLst/>
                <a:latin typeface="Lato" panose="020F0502020204030203" pitchFamily="34" charset="0"/>
                <a:ea typeface="Lato" panose="020F0502020204030203" pitchFamily="34" charset="0"/>
                <a:cs typeface="Lato" panose="020F0502020204030203" pitchFamily="34" charset="0"/>
              </a:rPr>
              <a:t>Phase 2</a:t>
            </a:r>
            <a:r>
              <a:rPr lang="en-US" sz="1800">
                <a:latin typeface="Lato" panose="020F0502020204030203" pitchFamily="34" charset="0"/>
                <a:ea typeface="Lato" panose="020F0502020204030203" pitchFamily="34" charset="0"/>
                <a:cs typeface="Lato" panose="020F0502020204030203" pitchFamily="34" charset="0"/>
              </a:rPr>
              <a:t>, open-label, international trial</a:t>
            </a:r>
          </a:p>
          <a:p>
            <a:pPr algn="l">
              <a:spcBef>
                <a:spcPts val="200"/>
              </a:spcBef>
              <a:spcAft>
                <a:spcPts val="600"/>
              </a:spcAft>
            </a:pPr>
            <a:r>
              <a:rPr lang="en-US" sz="1800" b="1">
                <a:solidFill>
                  <a:schemeClr val="accent6"/>
                </a:solidFill>
                <a:latin typeface="Lato" panose="020F0502020204030203" pitchFamily="34" charset="0"/>
                <a:ea typeface="Lato" panose="020F0502020204030203" pitchFamily="34" charset="0"/>
                <a:cs typeface="Lato" panose="020F0502020204030203" pitchFamily="34" charset="0"/>
              </a:rPr>
              <a:t>Study Objective:</a:t>
            </a:r>
            <a:r>
              <a:rPr lang="en-US" sz="1800">
                <a:latin typeface="Lato" panose="020F0502020204030203" pitchFamily="34" charset="0"/>
                <a:ea typeface="Lato" panose="020F0502020204030203" pitchFamily="34" charset="0"/>
                <a:cs typeface="Lato" panose="020F0502020204030203" pitchFamily="34" charset="0"/>
              </a:rPr>
              <a:t> Evaluate the antitumor activity, safety, side effect profile, and pharmacokinetics (PK) of tarlatamab in patients with advanced SCLC previously treated with 2 or more lines of therapy</a:t>
            </a:r>
          </a:p>
          <a:p>
            <a:pPr algn="l">
              <a:spcBef>
                <a:spcPts val="200"/>
              </a:spcBef>
              <a:spcAft>
                <a:spcPts val="600"/>
              </a:spcAft>
            </a:pPr>
            <a:r>
              <a:rPr lang="en-US" sz="1800" b="1">
                <a:solidFill>
                  <a:schemeClr val="accent6"/>
                </a:solidFill>
                <a:latin typeface="Lato" panose="020F0502020204030203" pitchFamily="34" charset="0"/>
                <a:ea typeface="Lato" panose="020F0502020204030203" pitchFamily="34" charset="0"/>
                <a:cs typeface="Lato" panose="020F0502020204030203" pitchFamily="34" charset="0"/>
              </a:rPr>
              <a:t>Trial Design: </a:t>
            </a:r>
            <a:r>
              <a:rPr lang="en-US" sz="1800">
                <a:solidFill>
                  <a:schemeClr val="bg1"/>
                </a:solidFill>
                <a:latin typeface="Lato" panose="020F0502020204030203" pitchFamily="34" charset="0"/>
                <a:ea typeface="Lato" panose="020F0502020204030203" pitchFamily="34" charset="0"/>
                <a:cs typeface="Lato" panose="020F0502020204030203" pitchFamily="34" charset="0"/>
              </a:rPr>
              <a:t>Consisted of 3 parts </a:t>
            </a:r>
            <a:endParaRPr lang="en-US" sz="1800">
              <a:solidFill>
                <a:schemeClr val="accent6"/>
              </a:solidFill>
              <a:latin typeface="Lato" panose="020F0502020204030203" pitchFamily="34" charset="0"/>
              <a:ea typeface="Lato" panose="020F0502020204030203" pitchFamily="34" charset="0"/>
              <a:cs typeface="Lato" panose="020F0502020204030203" pitchFamily="34" charset="0"/>
            </a:endParaRPr>
          </a:p>
          <a:p>
            <a:pPr marL="406400" indent="-285750" algn="l">
              <a:spcBef>
                <a:spcPts val="200"/>
              </a:spcBef>
              <a:spcAft>
                <a:spcPts val="600"/>
              </a:spcAft>
              <a:buClr>
                <a:schemeClr val="accent6"/>
              </a:buClr>
              <a:buFont typeface="Arial" panose="020B0604020202020204" pitchFamily="34" charset="0"/>
              <a:buChar char="•"/>
            </a:pPr>
            <a:r>
              <a:rPr lang="en-US" sz="1800">
                <a:solidFill>
                  <a:schemeClr val="bg1"/>
                </a:solidFill>
                <a:latin typeface="Lato" panose="020F0502020204030203" pitchFamily="34" charset="0"/>
                <a:ea typeface="Lato" panose="020F0502020204030203" pitchFamily="34" charset="0"/>
                <a:cs typeface="Lato" panose="020F0502020204030203" pitchFamily="34" charset="0"/>
              </a:rPr>
              <a:t>Part 1: Dose-comparison of 10 mg or 100 mg of tarlatamab IV infusion</a:t>
            </a:r>
          </a:p>
          <a:p>
            <a:pPr marL="406400" indent="-285750" algn="l">
              <a:spcBef>
                <a:spcPts val="200"/>
              </a:spcBef>
              <a:spcAft>
                <a:spcPts val="600"/>
              </a:spcAft>
              <a:buClr>
                <a:schemeClr val="accent6"/>
              </a:buClr>
              <a:buFont typeface="Arial" panose="020B0604020202020204" pitchFamily="34" charset="0"/>
              <a:buChar char="•"/>
            </a:pPr>
            <a:r>
              <a:rPr lang="en-US" sz="1800">
                <a:solidFill>
                  <a:schemeClr val="bg1"/>
                </a:solidFill>
                <a:latin typeface="Lato" panose="020F0502020204030203" pitchFamily="34" charset="0"/>
                <a:ea typeface="Lato" panose="020F0502020204030203" pitchFamily="34" charset="0"/>
                <a:cs typeface="Lato" panose="020F0502020204030203" pitchFamily="34" charset="0"/>
              </a:rPr>
              <a:t>Part 2: Enrolled 100 patients (parts 1 and 2 combined) at selected dose</a:t>
            </a:r>
          </a:p>
          <a:p>
            <a:pPr marL="406400" indent="-285750" algn="l">
              <a:spcBef>
                <a:spcPts val="200"/>
              </a:spcBef>
              <a:spcAft>
                <a:spcPts val="600"/>
              </a:spcAft>
              <a:buClr>
                <a:schemeClr val="accent6"/>
              </a:buClr>
              <a:buFont typeface="Arial" panose="020B0604020202020204" pitchFamily="34" charset="0"/>
              <a:buChar char="•"/>
            </a:pPr>
            <a:r>
              <a:rPr lang="en-US" sz="1800">
                <a:solidFill>
                  <a:schemeClr val="bg1"/>
                </a:solidFill>
                <a:latin typeface="Lato" panose="020F0502020204030203" pitchFamily="34" charset="0"/>
                <a:ea typeface="Lato" panose="020F0502020204030203" pitchFamily="34" charset="0"/>
                <a:cs typeface="Lato" panose="020F0502020204030203" pitchFamily="34" charset="0"/>
              </a:rPr>
              <a:t>Part 3: Evaluated the safety when inpatient monitoring during cycle 1 was reduced from 48 to 24 hours after the infusion</a:t>
            </a:r>
          </a:p>
        </p:txBody>
      </p:sp>
      <p:sp>
        <p:nvSpPr>
          <p:cNvPr id="8" name="TextBox 7">
            <a:extLst>
              <a:ext uri="{FF2B5EF4-FFF2-40B4-BE49-F238E27FC236}">
                <a16:creationId xmlns:a16="http://schemas.microsoft.com/office/drawing/2014/main" id="{96404E81-99CD-251F-4FF4-D0E004DFF4E5}"/>
              </a:ext>
            </a:extLst>
          </p:cNvPr>
          <p:cNvSpPr txBox="1"/>
          <p:nvPr/>
        </p:nvSpPr>
        <p:spPr>
          <a:xfrm>
            <a:off x="6374675" y="4928056"/>
            <a:ext cx="2769325" cy="215444"/>
          </a:xfrm>
          <a:prstGeom prst="rect">
            <a:avLst/>
          </a:prstGeom>
          <a:noFill/>
        </p:spPr>
        <p:txBody>
          <a:bodyPr wrap="square" rtlCol="0">
            <a:spAutoFit/>
          </a:bodyPr>
          <a:lstStyle/>
          <a:p>
            <a:pPr marR="0" lvl="0" algn="r" defTabSz="914400" rtl="0" eaLnBrk="1" fontAlgn="auto" latinLnBrk="0" hangingPunct="1">
              <a:lnSpc>
                <a:spcPct val="100000"/>
              </a:lnSpc>
              <a:spcBef>
                <a:spcPts val="0"/>
              </a:spcBef>
              <a:spcAft>
                <a:spcPts val="0"/>
              </a:spcAft>
              <a:buClr>
                <a:srgbClr val="FFD966"/>
              </a:buClr>
              <a:buSzPct val="100000"/>
              <a:tabLst>
                <a:tab pos="457200" algn="l"/>
              </a:tabLst>
              <a:defRPr/>
            </a:pPr>
            <a:r>
              <a:rPr kumimoji="0" lang="en-US" sz="800" b="0" i="0" u="none" strike="noStrike" kern="0" cap="none" spc="0" normalizeH="0" baseline="0" noProof="0">
                <a:ln>
                  <a:noFill/>
                </a:ln>
                <a:solidFill>
                  <a:srgbClr val="FFFFFF"/>
                </a:solidFill>
                <a:effectLst/>
                <a:uLnTx/>
                <a:uFillTx/>
                <a:latin typeface="Lato"/>
                <a:ea typeface="Lato"/>
                <a:cs typeface="Lato"/>
                <a:sym typeface="Lato"/>
              </a:rPr>
              <a:t>Ahn MJ, et al. </a:t>
            </a:r>
            <a:r>
              <a:rPr kumimoji="0" lang="en-US" sz="800" b="0" i="1" u="none" strike="noStrike" kern="0" cap="none" spc="0" normalizeH="0" baseline="0" noProof="0">
                <a:ln>
                  <a:noFill/>
                </a:ln>
                <a:solidFill>
                  <a:srgbClr val="FFFFFF"/>
                </a:solidFill>
                <a:effectLst/>
                <a:uLnTx/>
                <a:uFillTx/>
                <a:latin typeface="Lato"/>
                <a:ea typeface="Lato"/>
                <a:cs typeface="Lato"/>
                <a:sym typeface="Lato"/>
              </a:rPr>
              <a:t>N Engl J Med</a:t>
            </a:r>
            <a:r>
              <a:rPr kumimoji="0" lang="en-US" sz="800" b="0" i="0" u="none" strike="noStrike" kern="0" cap="none" spc="0" normalizeH="0" baseline="0" noProof="0">
                <a:ln>
                  <a:noFill/>
                </a:ln>
                <a:solidFill>
                  <a:srgbClr val="FFFFFF"/>
                </a:solidFill>
                <a:effectLst/>
                <a:uLnTx/>
                <a:uFillTx/>
                <a:latin typeface="Lato"/>
                <a:ea typeface="Lato"/>
                <a:cs typeface="Lato"/>
                <a:sym typeface="Lato"/>
              </a:rPr>
              <a:t>. 2023;389(22):2063-2075.</a:t>
            </a:r>
            <a:endParaRPr lang="en-US" sz="800">
              <a:solidFill>
                <a:schemeClr val="bg1"/>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0436905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6">
          <a:extLst>
            <a:ext uri="{FF2B5EF4-FFF2-40B4-BE49-F238E27FC236}">
              <a16:creationId xmlns:a16="http://schemas.microsoft.com/office/drawing/2014/main" id="{5F63D2DA-BB51-9CFC-B463-DBEC4448F8E0}"/>
            </a:ext>
          </a:extLst>
        </p:cNvPr>
        <p:cNvGrpSpPr/>
        <p:nvPr/>
      </p:nvGrpSpPr>
      <p:grpSpPr>
        <a:xfrm>
          <a:off x="0" y="0"/>
          <a:ext cx="0" cy="0"/>
          <a:chOff x="0" y="0"/>
          <a:chExt cx="0" cy="0"/>
        </a:xfrm>
      </p:grpSpPr>
      <p:sp>
        <p:nvSpPr>
          <p:cNvPr id="9" name="Rectangle 2">
            <a:extLst>
              <a:ext uri="{FF2B5EF4-FFF2-40B4-BE49-F238E27FC236}">
                <a16:creationId xmlns:a16="http://schemas.microsoft.com/office/drawing/2014/main" id="{C97DF466-C49F-A4B7-4CBF-B957F1224D80}"/>
              </a:ext>
            </a:extLst>
          </p:cNvPr>
          <p:cNvSpPr>
            <a:spLocks noChangeArrowheads="1"/>
          </p:cNvSpPr>
          <p:nvPr/>
        </p:nvSpPr>
        <p:spPr bwMode="auto">
          <a:xfrm flipV="1">
            <a:off x="4442791" y="2110215"/>
            <a:ext cx="711030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 name="Google Shape;199;p45">
            <a:extLst>
              <a:ext uri="{FF2B5EF4-FFF2-40B4-BE49-F238E27FC236}">
                <a16:creationId xmlns:a16="http://schemas.microsoft.com/office/drawing/2014/main" id="{55D5D0B7-6BA4-888C-4C1C-7D172003AAAD}"/>
              </a:ext>
            </a:extLst>
          </p:cNvPr>
          <p:cNvSpPr txBox="1">
            <a:spLocks/>
          </p:cNvSpPr>
          <p:nvPr/>
        </p:nvSpPr>
        <p:spPr>
          <a:xfrm>
            <a:off x="726675" y="892452"/>
            <a:ext cx="7859976" cy="36807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1400" b="0" i="0" u="none" strike="noStrike" cap="none">
                <a:solidFill>
                  <a:schemeClr val="lt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algn="l">
              <a:spcAft>
                <a:spcPts val="600"/>
              </a:spcAft>
            </a:pPr>
            <a:r>
              <a:rPr lang="en-US" b="1">
                <a:solidFill>
                  <a:schemeClr val="accent6"/>
                </a:solidFill>
                <a:latin typeface="Lato" panose="020F0502020204030203" pitchFamily="34" charset="0"/>
                <a:ea typeface="Lato" panose="020F0502020204030203" pitchFamily="34" charset="0"/>
                <a:cs typeface="Lato" panose="020F0502020204030203" pitchFamily="34" charset="0"/>
              </a:rPr>
              <a:t>Key Inclusion/Exclusion Criteria</a:t>
            </a:r>
          </a:p>
          <a:p>
            <a:pPr algn="l">
              <a:spcAft>
                <a:spcPts val="600"/>
              </a:spcAft>
            </a:pPr>
            <a:endParaRPr lang="en-US">
              <a:solidFill>
                <a:schemeClr val="accent6"/>
              </a:solidFill>
              <a:latin typeface="Lato" panose="020F0502020204030203" pitchFamily="34" charset="0"/>
              <a:ea typeface="Lato" panose="020F0502020204030203" pitchFamily="34" charset="0"/>
              <a:cs typeface="Lato" panose="020F0502020204030203" pitchFamily="34" charset="0"/>
            </a:endParaRPr>
          </a:p>
          <a:p>
            <a:pPr marL="120650" indent="0" algn="l">
              <a:spcAft>
                <a:spcPts val="600"/>
              </a:spcAft>
              <a:buClr>
                <a:schemeClr val="accent6"/>
              </a:buClr>
            </a:pPr>
            <a:endParaRPr lang="en-US">
              <a:solidFill>
                <a:schemeClr val="accent6"/>
              </a:solidFill>
              <a:latin typeface="Lato" panose="020F0502020204030203" pitchFamily="34" charset="0"/>
              <a:ea typeface="Lato" panose="020F0502020204030203" pitchFamily="34" charset="0"/>
              <a:cs typeface="Lato" panose="020F0502020204030203" pitchFamily="34" charset="0"/>
            </a:endParaRPr>
          </a:p>
          <a:p>
            <a:pPr marL="120650" indent="0" algn="l">
              <a:spcAft>
                <a:spcPts val="600"/>
              </a:spcAft>
              <a:buClr>
                <a:schemeClr val="accent6"/>
              </a:buClr>
            </a:pPr>
            <a:endParaRPr lang="en-US">
              <a:solidFill>
                <a:schemeClr val="accent6"/>
              </a:solidFill>
              <a:latin typeface="Lato" panose="020F0502020204030203" pitchFamily="34" charset="0"/>
              <a:ea typeface="Lato" panose="020F0502020204030203" pitchFamily="34" charset="0"/>
              <a:cs typeface="Lato" panose="020F0502020204030203" pitchFamily="34" charset="0"/>
            </a:endParaRPr>
          </a:p>
          <a:p>
            <a:pPr marL="120650" indent="0" algn="l">
              <a:spcAft>
                <a:spcPts val="600"/>
              </a:spcAft>
              <a:buClr>
                <a:schemeClr val="accent6"/>
              </a:buClr>
            </a:pPr>
            <a:endParaRPr lang="en-US">
              <a:solidFill>
                <a:schemeClr val="accent6"/>
              </a:solidFill>
              <a:latin typeface="Lato" panose="020F0502020204030203" pitchFamily="34" charset="0"/>
              <a:ea typeface="Lato" panose="020F0502020204030203" pitchFamily="34" charset="0"/>
              <a:cs typeface="Lato" panose="020F0502020204030203" pitchFamily="34" charset="0"/>
            </a:endParaRPr>
          </a:p>
          <a:p>
            <a:pPr marL="120650" indent="0" algn="l">
              <a:spcAft>
                <a:spcPts val="600"/>
              </a:spcAft>
              <a:buClr>
                <a:schemeClr val="accent6"/>
              </a:buClr>
            </a:pPr>
            <a:endParaRPr lang="en-US">
              <a:solidFill>
                <a:schemeClr val="accent6"/>
              </a:solidFill>
              <a:latin typeface="Lato" panose="020F0502020204030203" pitchFamily="34" charset="0"/>
              <a:ea typeface="Lato" panose="020F0502020204030203" pitchFamily="34" charset="0"/>
              <a:cs typeface="Lato" panose="020F0502020204030203" pitchFamily="34" charset="0"/>
            </a:endParaRPr>
          </a:p>
          <a:p>
            <a:pPr algn="l">
              <a:spcAft>
                <a:spcPts val="600"/>
              </a:spcAft>
            </a:pPr>
            <a:endParaRPr lang="en-US" b="1">
              <a:solidFill>
                <a:schemeClr val="accent6"/>
              </a:solidFill>
              <a:latin typeface="Lato" panose="020F0502020204030203" pitchFamily="34" charset="0"/>
              <a:ea typeface="Lato" panose="020F0502020204030203" pitchFamily="34" charset="0"/>
              <a:cs typeface="Lato" panose="020F0502020204030203" pitchFamily="34" charset="0"/>
            </a:endParaRPr>
          </a:p>
          <a:p>
            <a:pPr algn="l">
              <a:spcAft>
                <a:spcPts val="600"/>
              </a:spcAft>
            </a:pPr>
            <a:endParaRPr lang="en-US" b="1">
              <a:solidFill>
                <a:schemeClr val="accent6"/>
              </a:solidFill>
              <a:latin typeface="Lato" panose="020F0502020204030203" pitchFamily="34" charset="0"/>
              <a:ea typeface="Lato" panose="020F0502020204030203" pitchFamily="34" charset="0"/>
              <a:cs typeface="Lato" panose="020F0502020204030203" pitchFamily="34" charset="0"/>
            </a:endParaRPr>
          </a:p>
          <a:p>
            <a:pPr algn="l">
              <a:spcAft>
                <a:spcPts val="600"/>
              </a:spcAft>
            </a:pPr>
            <a:r>
              <a:rPr lang="en-US" b="1">
                <a:solidFill>
                  <a:schemeClr val="accent6"/>
                </a:solidFill>
                <a:latin typeface="Lato" panose="020F0502020204030203" pitchFamily="34" charset="0"/>
                <a:ea typeface="Lato" panose="020F0502020204030203" pitchFamily="34" charset="0"/>
                <a:cs typeface="Lato" panose="020F0502020204030203" pitchFamily="34" charset="0"/>
              </a:rPr>
              <a:t>Patient Population</a:t>
            </a:r>
          </a:p>
          <a:p>
            <a:pPr marL="406400" indent="-285750" algn="l">
              <a:spcAft>
                <a:spcPts val="600"/>
              </a:spcAft>
              <a:buClr>
                <a:schemeClr val="accent6"/>
              </a:buClr>
              <a:buFont typeface="Arial" panose="020B0604020202020204" pitchFamily="34" charset="0"/>
              <a:buChar char="•"/>
            </a:pPr>
            <a:r>
              <a:rPr lang="en-US">
                <a:solidFill>
                  <a:schemeClr val="bg1"/>
                </a:solidFill>
                <a:latin typeface="Lato" panose="020F0502020204030203" pitchFamily="34" charset="0"/>
                <a:ea typeface="Lato" panose="020F0502020204030203" pitchFamily="34" charset="0"/>
                <a:cs typeface="Lato" panose="020F0502020204030203" pitchFamily="34" charset="0"/>
              </a:rPr>
              <a:t>From December 2021- May 2023, 222 patients were enrolled and randomized 1:1 to 10 mg (N=100, parts 1+2) or 100 mg (N=88) tarlatamab. </a:t>
            </a:r>
          </a:p>
          <a:p>
            <a:pPr marL="863600" lvl="1" indent="-285750" algn="l">
              <a:spcAft>
                <a:spcPts val="600"/>
              </a:spcAft>
              <a:buClr>
                <a:schemeClr val="accent6"/>
              </a:buClr>
              <a:buFont typeface="Courier New" panose="02070309020205020404" pitchFamily="49" charset="0"/>
              <a:buChar char="o"/>
            </a:pPr>
            <a:r>
              <a:rPr lang="en-US">
                <a:solidFill>
                  <a:schemeClr val="bg1"/>
                </a:solidFill>
                <a:latin typeface="Lato" panose="020F0502020204030203" pitchFamily="34" charset="0"/>
                <a:ea typeface="Lato" panose="020F0502020204030203" pitchFamily="34" charset="0"/>
                <a:cs typeface="Lato" panose="020F0502020204030203" pitchFamily="34" charset="0"/>
              </a:rPr>
              <a:t>Median age: ~64 years; majority male (70–72%)</a:t>
            </a:r>
          </a:p>
          <a:p>
            <a:pPr marL="863600" lvl="1" indent="-285750" algn="l">
              <a:spcAft>
                <a:spcPts val="600"/>
              </a:spcAft>
              <a:buClr>
                <a:schemeClr val="accent6"/>
              </a:buClr>
              <a:buFont typeface="Courier New" panose="02070309020205020404" pitchFamily="49" charset="0"/>
              <a:buChar char="o"/>
            </a:pPr>
            <a:r>
              <a:rPr lang="en-US">
                <a:solidFill>
                  <a:schemeClr val="bg1"/>
                </a:solidFill>
                <a:latin typeface="Lato" panose="020F0502020204030203" pitchFamily="34" charset="0"/>
                <a:ea typeface="Lato" panose="020F0502020204030203" pitchFamily="34" charset="0"/>
                <a:cs typeface="Lato" panose="020F0502020204030203" pitchFamily="34" charset="0"/>
              </a:rPr>
              <a:t>Median prior therapies: 2 (range 1–8). Most had extensive-stage, platinum-R/R disease</a:t>
            </a:r>
          </a:p>
          <a:p>
            <a:pPr marL="863600" lvl="1" indent="-285750" algn="l">
              <a:spcAft>
                <a:spcPts val="600"/>
              </a:spcAft>
              <a:buClr>
                <a:schemeClr val="accent6"/>
              </a:buClr>
              <a:buFont typeface="Courier New" panose="02070309020205020404" pitchFamily="49" charset="0"/>
              <a:buChar char="o"/>
            </a:pPr>
            <a:r>
              <a:rPr lang="en-US">
                <a:solidFill>
                  <a:schemeClr val="bg1"/>
                </a:solidFill>
                <a:latin typeface="Lato" panose="020F0502020204030203" pitchFamily="34" charset="0"/>
                <a:ea typeface="Lato" panose="020F0502020204030203" pitchFamily="34" charset="0"/>
                <a:cs typeface="Lato" panose="020F0502020204030203" pitchFamily="34" charset="0"/>
              </a:rPr>
              <a:t>70% had prior PD-1/PD-L1 inhibitor</a:t>
            </a:r>
          </a:p>
        </p:txBody>
      </p:sp>
      <p:graphicFrame>
        <p:nvGraphicFramePr>
          <p:cNvPr id="3" name="Table 2">
            <a:extLst>
              <a:ext uri="{FF2B5EF4-FFF2-40B4-BE49-F238E27FC236}">
                <a16:creationId xmlns:a16="http://schemas.microsoft.com/office/drawing/2014/main" id="{6CE5DA50-4857-9AE0-EA2F-6C7E659A2154}"/>
              </a:ext>
            </a:extLst>
          </p:cNvPr>
          <p:cNvGraphicFramePr>
            <a:graphicFrameLocks noGrp="1"/>
          </p:cNvGraphicFramePr>
          <p:nvPr>
            <p:extLst>
              <p:ext uri="{D42A27DB-BD31-4B8C-83A1-F6EECF244321}">
                <p14:modId xmlns:p14="http://schemas.microsoft.com/office/powerpoint/2010/main" val="430649578"/>
              </p:ext>
            </p:extLst>
          </p:nvPr>
        </p:nvGraphicFramePr>
        <p:xfrm>
          <a:off x="803674" y="1299465"/>
          <a:ext cx="7690498" cy="1889760"/>
        </p:xfrm>
        <a:graphic>
          <a:graphicData uri="http://schemas.openxmlformats.org/drawingml/2006/table">
            <a:tbl>
              <a:tblPr firstRow="1" bandRow="1">
                <a:tableStyleId>{21E4AEA4-8DFA-4A89-87EB-49C32662AFE0}</a:tableStyleId>
              </a:tblPr>
              <a:tblGrid>
                <a:gridCol w="3845249">
                  <a:extLst>
                    <a:ext uri="{9D8B030D-6E8A-4147-A177-3AD203B41FA5}">
                      <a16:colId xmlns:a16="http://schemas.microsoft.com/office/drawing/2014/main" val="2311838428"/>
                    </a:ext>
                  </a:extLst>
                </a:gridCol>
                <a:gridCol w="3845249">
                  <a:extLst>
                    <a:ext uri="{9D8B030D-6E8A-4147-A177-3AD203B41FA5}">
                      <a16:colId xmlns:a16="http://schemas.microsoft.com/office/drawing/2014/main" val="3177313363"/>
                    </a:ext>
                  </a:extLst>
                </a:gridCol>
              </a:tblGrid>
              <a:tr h="0">
                <a:tc>
                  <a:txBody>
                    <a:bodyPr/>
                    <a:lstStyle/>
                    <a:p>
                      <a:pPr algn="ctr"/>
                      <a:r>
                        <a:rPr lang="en-US" sz="1400" b="1">
                          <a:latin typeface="Latos"/>
                          <a:ea typeface="Lato" panose="020F0502020204030203" pitchFamily="34" charset="0"/>
                          <a:cs typeface="Lato" panose="020F0502020204030203" pitchFamily="34" charset="0"/>
                        </a:rPr>
                        <a:t>Inclusion Criteria</a:t>
                      </a:r>
                    </a:p>
                  </a:txBody>
                  <a:tcPr>
                    <a:lnL w="28575" cap="flat" cmpd="sng" algn="ctr">
                      <a:solidFill>
                        <a:schemeClr val="accent6"/>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2"/>
                    </a:solidFill>
                  </a:tcPr>
                </a:tc>
                <a:tc>
                  <a:txBody>
                    <a:bodyPr/>
                    <a:lstStyle/>
                    <a:p>
                      <a:pPr algn="ctr"/>
                      <a:r>
                        <a:rPr lang="en-US" sz="1400" b="1">
                          <a:latin typeface="Latos"/>
                          <a:ea typeface="Lato" panose="020F0502020204030203" pitchFamily="34" charset="0"/>
                          <a:cs typeface="Lato" panose="020F0502020204030203" pitchFamily="34" charset="0"/>
                        </a:rPr>
                        <a:t>Exclusion Criteria</a:t>
                      </a:r>
                    </a:p>
                  </a:txBody>
                  <a:tcPr>
                    <a:lnL w="12700" cap="flat" cmpd="sng" algn="ctr">
                      <a:solidFill>
                        <a:schemeClr val="accent1"/>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2"/>
                    </a:solidFill>
                  </a:tcPr>
                </a:tc>
                <a:extLst>
                  <a:ext uri="{0D108BD9-81ED-4DB2-BD59-A6C34878D82A}">
                    <a16:rowId xmlns:a16="http://schemas.microsoft.com/office/drawing/2014/main" val="3805015843"/>
                  </a:ext>
                </a:extLst>
              </a:tr>
              <a:tr h="0">
                <a:tc>
                  <a:txBody>
                    <a:bodyPr/>
                    <a:lstStyle/>
                    <a:p>
                      <a:pPr marL="285750" marR="0" lvl="0" indent="-285750">
                        <a:spcBef>
                          <a:spcPts val="0"/>
                        </a:spcBef>
                        <a:spcAft>
                          <a:spcPts val="0"/>
                        </a:spcAft>
                        <a:buFont typeface="Arial" panose="020B0604020202020204" pitchFamily="34" charset="0"/>
                        <a:buChar char="•"/>
                      </a:pPr>
                      <a:r>
                        <a:rPr lang="en-US" sz="1400" kern="100">
                          <a:effectLst/>
                          <a:latin typeface="Latos"/>
                          <a:ea typeface="Calibri" panose="020F0502020204030204" pitchFamily="34" charset="0"/>
                          <a:cs typeface="Times New Roman" panose="02020603050405020304" pitchFamily="18" charset="0"/>
                        </a:rPr>
                        <a:t>≥18 years of age</a:t>
                      </a:r>
                    </a:p>
                    <a:p>
                      <a:pPr marL="285750" marR="0" lvl="0" indent="-285750">
                        <a:spcBef>
                          <a:spcPts val="0"/>
                        </a:spcBef>
                        <a:spcAft>
                          <a:spcPts val="0"/>
                        </a:spcAft>
                        <a:buFont typeface="Arial" panose="020B0604020202020204" pitchFamily="34" charset="0"/>
                        <a:buChar char="•"/>
                      </a:pPr>
                      <a:r>
                        <a:rPr lang="en-US" sz="1400" kern="100">
                          <a:effectLst/>
                          <a:latin typeface="Latos"/>
                          <a:ea typeface="Calibri" panose="020F0502020204030204" pitchFamily="34" charset="0"/>
                          <a:cs typeface="Times New Roman" panose="02020603050405020304" pitchFamily="18" charset="0"/>
                        </a:rPr>
                        <a:t>Histologically/cytological confirmed SCLC R/R to one platinum-based regimen and at least 1 other line</a:t>
                      </a:r>
                    </a:p>
                    <a:p>
                      <a:pPr marL="285750" marR="0" lvl="0" indent="-285750">
                        <a:spcBef>
                          <a:spcPts val="0"/>
                        </a:spcBef>
                        <a:spcAft>
                          <a:spcPts val="0"/>
                        </a:spcAft>
                        <a:buFont typeface="Arial" panose="020B0604020202020204" pitchFamily="34" charset="0"/>
                        <a:buChar char="•"/>
                      </a:pPr>
                      <a:r>
                        <a:rPr lang="en-US" sz="1400" kern="100">
                          <a:effectLst/>
                          <a:latin typeface="Latos"/>
                          <a:ea typeface="Calibri" panose="020F0502020204030204" pitchFamily="34" charset="0"/>
                          <a:cs typeface="Times New Roman" panose="02020603050405020304" pitchFamily="18" charset="0"/>
                        </a:rPr>
                        <a:t>ECOG 0-1</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400" kern="100">
                          <a:effectLst/>
                          <a:latin typeface="Latos"/>
                          <a:ea typeface="Calibri" panose="020F0502020204030204" pitchFamily="34" charset="0"/>
                          <a:cs typeface="Times New Roman" panose="02020603050405020304" pitchFamily="18" charset="0"/>
                        </a:rPr>
                        <a:t>Measurable lesions within 21 days prior to first dose</a:t>
                      </a:r>
                    </a:p>
                  </a:txBody>
                  <a:tcPr>
                    <a:lnL w="28575" cap="flat" cmpd="sng" algn="ctr">
                      <a:solidFill>
                        <a:schemeClr val="accent6"/>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285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marR="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400">
                          <a:effectLst/>
                          <a:latin typeface="Latos"/>
                          <a:ea typeface="Calibri" panose="020F0502020204030204" pitchFamily="34" charset="0"/>
                          <a:cs typeface="Times New Roman" panose="02020603050405020304" pitchFamily="18" charset="0"/>
                        </a:rPr>
                        <a:t>Interstitial lung disease or active, non-infectious pneumonitis</a:t>
                      </a:r>
                    </a:p>
                    <a:p>
                      <a:pPr marL="285750" marR="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400">
                          <a:latin typeface="Latos"/>
                          <a:ea typeface="Lato" panose="020F0502020204030203" pitchFamily="34" charset="0"/>
                          <a:cs typeface="Lato" panose="020F0502020204030203" pitchFamily="34" charset="0"/>
                        </a:rPr>
                        <a:t>Prior anti-cancer therapy within 28 days of first dose</a:t>
                      </a:r>
                    </a:p>
                    <a:p>
                      <a:pPr marL="285750" marR="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400">
                          <a:latin typeface="Latos"/>
                          <a:ea typeface="Lato" panose="020F0502020204030203" pitchFamily="34" charset="0"/>
                          <a:cs typeface="Lato" panose="020F0502020204030203" pitchFamily="34" charset="0"/>
                        </a:rPr>
                        <a:t>History of other malignancy within the past 2 years</a:t>
                      </a:r>
                    </a:p>
                  </a:txBody>
                  <a:tcPr>
                    <a:lnL w="12700" cap="flat" cmpd="sng" algn="ctr">
                      <a:solidFill>
                        <a:schemeClr val="accent1"/>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285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80807765"/>
                  </a:ext>
                </a:extLst>
              </a:tr>
            </a:tbl>
          </a:graphicData>
        </a:graphic>
      </p:graphicFrame>
      <p:sp>
        <p:nvSpPr>
          <p:cNvPr id="5" name="Google Shape;228;p48">
            <a:extLst>
              <a:ext uri="{FF2B5EF4-FFF2-40B4-BE49-F238E27FC236}">
                <a16:creationId xmlns:a16="http://schemas.microsoft.com/office/drawing/2014/main" id="{B713F417-1E0C-6829-48FF-539021484B55}"/>
              </a:ext>
            </a:extLst>
          </p:cNvPr>
          <p:cNvSpPr txBox="1">
            <a:spLocks/>
          </p:cNvSpPr>
          <p:nvPr/>
        </p:nvSpPr>
        <p:spPr>
          <a:xfrm>
            <a:off x="0" y="0"/>
            <a:ext cx="9144000" cy="101772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2800"/>
            </a:pPr>
            <a:r>
              <a:rPr lang="en-US" sz="5400" b="1">
                <a:solidFill>
                  <a:schemeClr val="accent6"/>
                </a:solidFill>
                <a:latin typeface="Bebas Neue"/>
                <a:sym typeface="Bebas Neue"/>
              </a:rPr>
              <a:t>DeLLphi-301: </a:t>
            </a:r>
            <a:r>
              <a:rPr lang="en-US" sz="5400" b="1">
                <a:solidFill>
                  <a:schemeClr val="bg1"/>
                </a:solidFill>
                <a:latin typeface="Bebas Neue"/>
                <a:sym typeface="Bebas Neue"/>
              </a:rPr>
              <a:t>Tarlatamab For </a:t>
            </a:r>
            <a:r>
              <a:rPr lang="en-US" sz="5400" b="1" err="1">
                <a:solidFill>
                  <a:schemeClr val="bg1"/>
                </a:solidFill>
                <a:latin typeface="Bebas Neue"/>
                <a:sym typeface="Bebas Neue"/>
              </a:rPr>
              <a:t>sclc</a:t>
            </a:r>
            <a:endParaRPr lang="en-US" sz="5400" b="1">
              <a:solidFill>
                <a:schemeClr val="bg1"/>
              </a:solidFill>
              <a:latin typeface="Bebas Neue"/>
              <a:sym typeface="Bebas Neue"/>
            </a:endParaRPr>
          </a:p>
        </p:txBody>
      </p:sp>
      <p:sp>
        <p:nvSpPr>
          <p:cNvPr id="4" name="TextBox 3">
            <a:extLst>
              <a:ext uri="{FF2B5EF4-FFF2-40B4-BE49-F238E27FC236}">
                <a16:creationId xmlns:a16="http://schemas.microsoft.com/office/drawing/2014/main" id="{11BF83B1-7E54-8292-859E-AD6AF97EEED2}"/>
              </a:ext>
            </a:extLst>
          </p:cNvPr>
          <p:cNvSpPr txBox="1"/>
          <p:nvPr/>
        </p:nvSpPr>
        <p:spPr>
          <a:xfrm>
            <a:off x="6374675" y="4928056"/>
            <a:ext cx="2769325" cy="215444"/>
          </a:xfrm>
          <a:prstGeom prst="rect">
            <a:avLst/>
          </a:prstGeom>
          <a:noFill/>
        </p:spPr>
        <p:txBody>
          <a:bodyPr wrap="square" rtlCol="0">
            <a:spAutoFit/>
          </a:bodyPr>
          <a:lstStyle/>
          <a:p>
            <a:pPr marR="0" lvl="0" algn="r" defTabSz="914400" rtl="0" eaLnBrk="1" fontAlgn="auto" latinLnBrk="0" hangingPunct="1">
              <a:lnSpc>
                <a:spcPct val="100000"/>
              </a:lnSpc>
              <a:spcBef>
                <a:spcPts val="0"/>
              </a:spcBef>
              <a:spcAft>
                <a:spcPts val="0"/>
              </a:spcAft>
              <a:buClr>
                <a:srgbClr val="FFD966"/>
              </a:buClr>
              <a:buSzPct val="100000"/>
              <a:tabLst>
                <a:tab pos="457200" algn="l"/>
              </a:tabLst>
              <a:defRPr/>
            </a:pPr>
            <a:r>
              <a:rPr kumimoji="0" lang="en-US" sz="800" b="0" i="0" u="none" strike="noStrike" kern="0" cap="none" spc="0" normalizeH="0" baseline="0" noProof="0">
                <a:ln>
                  <a:noFill/>
                </a:ln>
                <a:solidFill>
                  <a:srgbClr val="FFFFFF"/>
                </a:solidFill>
                <a:effectLst/>
                <a:uLnTx/>
                <a:uFillTx/>
                <a:latin typeface="Lato"/>
                <a:ea typeface="Lato"/>
                <a:cs typeface="Lato"/>
                <a:sym typeface="Lato"/>
              </a:rPr>
              <a:t>Ahn MJ, et al. </a:t>
            </a:r>
            <a:r>
              <a:rPr kumimoji="0" lang="en-US" sz="800" b="0" i="1" u="none" strike="noStrike" kern="0" cap="none" spc="0" normalizeH="0" baseline="0" noProof="0">
                <a:ln>
                  <a:noFill/>
                </a:ln>
                <a:solidFill>
                  <a:srgbClr val="FFFFFF"/>
                </a:solidFill>
                <a:effectLst/>
                <a:uLnTx/>
                <a:uFillTx/>
                <a:latin typeface="Lato"/>
                <a:ea typeface="Lato"/>
                <a:cs typeface="Lato"/>
                <a:sym typeface="Lato"/>
              </a:rPr>
              <a:t>N Engl J Med</a:t>
            </a:r>
            <a:r>
              <a:rPr kumimoji="0" lang="en-US" sz="800" b="0" i="0" u="none" strike="noStrike" kern="0" cap="none" spc="0" normalizeH="0" baseline="0" noProof="0">
                <a:ln>
                  <a:noFill/>
                </a:ln>
                <a:solidFill>
                  <a:srgbClr val="FFFFFF"/>
                </a:solidFill>
                <a:effectLst/>
                <a:uLnTx/>
                <a:uFillTx/>
                <a:latin typeface="Lato"/>
                <a:ea typeface="Lato"/>
                <a:cs typeface="Lato"/>
                <a:sym typeface="Lato"/>
              </a:rPr>
              <a:t>. 2023;389(22):2063-2075.</a:t>
            </a:r>
            <a:endParaRPr lang="en-US" sz="800">
              <a:solidFill>
                <a:schemeClr val="bg1"/>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9331142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49221C-FC97-2E6C-1100-D5E339EAF5D0}"/>
            </a:ext>
          </a:extLst>
        </p:cNvPr>
        <p:cNvGrpSpPr/>
        <p:nvPr/>
      </p:nvGrpSpPr>
      <p:grpSpPr>
        <a:xfrm>
          <a:off x="0" y="0"/>
          <a:ext cx="0" cy="0"/>
          <a:chOff x="0" y="0"/>
          <a:chExt cx="0" cy="0"/>
        </a:xfrm>
      </p:grpSpPr>
      <p:sp>
        <p:nvSpPr>
          <p:cNvPr id="2" name="Google Shape;199;p45">
            <a:extLst>
              <a:ext uri="{FF2B5EF4-FFF2-40B4-BE49-F238E27FC236}">
                <a16:creationId xmlns:a16="http://schemas.microsoft.com/office/drawing/2014/main" id="{B4ACF9CB-AFD8-DEDC-55DC-AE52982E50AF}"/>
              </a:ext>
            </a:extLst>
          </p:cNvPr>
          <p:cNvSpPr txBox="1">
            <a:spLocks/>
          </p:cNvSpPr>
          <p:nvPr/>
        </p:nvSpPr>
        <p:spPr>
          <a:xfrm>
            <a:off x="726675" y="1017725"/>
            <a:ext cx="7690499" cy="38911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1400" b="0" i="0" u="none" strike="noStrike" cap="none">
                <a:solidFill>
                  <a:schemeClr val="lt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120650" indent="0" algn="l">
              <a:spcAft>
                <a:spcPts val="600"/>
              </a:spcAft>
              <a:buClr>
                <a:schemeClr val="accent6"/>
              </a:buClr>
            </a:pPr>
            <a:r>
              <a:rPr lang="en-US" sz="1600" b="1">
                <a:solidFill>
                  <a:schemeClr val="accent6"/>
                </a:solidFill>
                <a:latin typeface="Lato" panose="020F0502020204030203" pitchFamily="34" charset="0"/>
                <a:ea typeface="Lato" panose="020F0502020204030203" pitchFamily="34" charset="0"/>
                <a:cs typeface="Lato" panose="020F0502020204030203" pitchFamily="34" charset="0"/>
              </a:rPr>
              <a:t>Intervention</a:t>
            </a:r>
          </a:p>
          <a:p>
            <a:pPr marL="406400" lvl="0" indent="-285750" algn="l">
              <a:spcAft>
                <a:spcPts val="600"/>
              </a:spcAft>
              <a:buClr>
                <a:schemeClr val="accent6"/>
              </a:buClr>
              <a:buFont typeface="Arial" panose="020B0604020202020204" pitchFamily="34" charset="0"/>
              <a:buChar char="•"/>
            </a:pPr>
            <a:r>
              <a:rPr lang="en-US" sz="1600">
                <a:latin typeface="Lato" panose="020F0502020204030203" pitchFamily="34" charset="0"/>
                <a:ea typeface="Lato" panose="020F0502020204030203" pitchFamily="34" charset="0"/>
                <a:cs typeface="Lato" panose="020F0502020204030203" pitchFamily="34" charset="0"/>
              </a:rPr>
              <a:t>Step-up dosing was used in all 3 parts of the study</a:t>
            </a:r>
          </a:p>
          <a:p>
            <a:pPr marL="863600" lvl="1" indent="-285750" algn="l">
              <a:spcAft>
                <a:spcPts val="600"/>
              </a:spcAft>
              <a:buClr>
                <a:schemeClr val="accent6"/>
              </a:buClr>
              <a:buFont typeface="Courier New" panose="02070309020205020404" pitchFamily="49" charset="0"/>
              <a:buChar char="o"/>
            </a:pPr>
            <a:r>
              <a:rPr lang="en-US" sz="1600">
                <a:solidFill>
                  <a:schemeClr val="bg1"/>
                </a:solidFill>
                <a:latin typeface="Lato" panose="020F0502020204030203" pitchFamily="34" charset="0"/>
                <a:ea typeface="Lato" panose="020F0502020204030203" pitchFamily="34" charset="0"/>
                <a:cs typeface="Lato" panose="020F0502020204030203" pitchFamily="34" charset="0"/>
              </a:rPr>
              <a:t>1 mg IV on day 1</a:t>
            </a:r>
          </a:p>
          <a:p>
            <a:pPr marL="863600" lvl="1" indent="-285750" algn="l">
              <a:spcAft>
                <a:spcPts val="600"/>
              </a:spcAft>
              <a:buClr>
                <a:schemeClr val="accent6"/>
              </a:buClr>
              <a:buFont typeface="Courier New" panose="02070309020205020404" pitchFamily="49" charset="0"/>
              <a:buChar char="o"/>
            </a:pPr>
            <a:r>
              <a:rPr lang="en-US" sz="1600">
                <a:solidFill>
                  <a:schemeClr val="bg1"/>
                </a:solidFill>
                <a:latin typeface="Lato" panose="020F0502020204030203" pitchFamily="34" charset="0"/>
                <a:ea typeface="Lato" panose="020F0502020204030203" pitchFamily="34" charset="0"/>
                <a:cs typeface="Lato" panose="020F0502020204030203" pitchFamily="34" charset="0"/>
              </a:rPr>
              <a:t>Followed by target dose on day 8, day 15, </a:t>
            </a:r>
          </a:p>
          <a:p>
            <a:pPr marL="863600" lvl="1" indent="-285750" algn="l">
              <a:spcAft>
                <a:spcPts val="600"/>
              </a:spcAft>
              <a:buClr>
                <a:schemeClr val="accent6"/>
              </a:buClr>
              <a:buFont typeface="Courier New" panose="02070309020205020404" pitchFamily="49" charset="0"/>
              <a:buChar char="o"/>
            </a:pPr>
            <a:r>
              <a:rPr lang="en-US" sz="1600">
                <a:solidFill>
                  <a:schemeClr val="bg1"/>
                </a:solidFill>
                <a:latin typeface="Lato" panose="020F0502020204030203" pitchFamily="34" charset="0"/>
                <a:ea typeface="Lato" panose="020F0502020204030203" pitchFamily="34" charset="0"/>
                <a:cs typeface="Lato" panose="020F0502020204030203" pitchFamily="34" charset="0"/>
              </a:rPr>
              <a:t>Every 2 weeks in 28-day cycles</a:t>
            </a:r>
          </a:p>
          <a:p>
            <a:pPr marL="406400" indent="-285750" algn="l">
              <a:spcAft>
                <a:spcPts val="600"/>
              </a:spcAft>
              <a:buClr>
                <a:schemeClr val="accent6"/>
              </a:buClr>
              <a:buFont typeface="Arial" panose="020B0604020202020204" pitchFamily="34" charset="0"/>
              <a:buChar char="•"/>
            </a:pPr>
            <a:r>
              <a:rPr lang="en-US" sz="1600">
                <a:latin typeface="Lato" panose="020F0502020204030203" pitchFamily="34" charset="0"/>
                <a:ea typeface="Lato" panose="020F0502020204030203" pitchFamily="34" charset="0"/>
                <a:cs typeface="Lato" panose="020F0502020204030203" pitchFamily="34" charset="0"/>
              </a:rPr>
              <a:t>Pre-medications </a:t>
            </a:r>
          </a:p>
          <a:p>
            <a:pPr marL="863600" lvl="1" indent="-285750" algn="l">
              <a:spcAft>
                <a:spcPts val="600"/>
              </a:spcAft>
              <a:buClr>
                <a:schemeClr val="accent6"/>
              </a:buClr>
              <a:buFont typeface="Courier New" panose="02070309020205020404" pitchFamily="49" charset="0"/>
              <a:buChar char="o"/>
            </a:pPr>
            <a:r>
              <a:rPr lang="en-US" sz="1600">
                <a:solidFill>
                  <a:schemeClr val="bg1"/>
                </a:solidFill>
                <a:latin typeface="Lato" panose="020F0502020204030203" pitchFamily="34" charset="0"/>
                <a:ea typeface="Lato" panose="020F0502020204030203" pitchFamily="34" charset="0"/>
                <a:cs typeface="Lato" panose="020F0502020204030203" pitchFamily="34" charset="0"/>
              </a:rPr>
              <a:t>8 mg dexamethasone before tarlatamab on day 1 and 8 of cycle 1</a:t>
            </a:r>
          </a:p>
          <a:p>
            <a:pPr marL="863600" lvl="1" indent="-285750" algn="l">
              <a:spcAft>
                <a:spcPts val="600"/>
              </a:spcAft>
              <a:buClr>
                <a:schemeClr val="accent6"/>
              </a:buClr>
              <a:buFont typeface="Courier New" panose="02070309020205020404" pitchFamily="49" charset="0"/>
              <a:buChar char="o"/>
            </a:pPr>
            <a:r>
              <a:rPr lang="en-US" sz="1600">
                <a:solidFill>
                  <a:schemeClr val="bg1"/>
                </a:solidFill>
                <a:latin typeface="Lato" panose="020F0502020204030203" pitchFamily="34" charset="0"/>
                <a:ea typeface="Lato" panose="020F0502020204030203" pitchFamily="34" charset="0"/>
                <a:cs typeface="Lato" panose="020F0502020204030203" pitchFamily="34" charset="0"/>
              </a:rPr>
              <a:t>IV hydration after infusion after each dose in cycle 1</a:t>
            </a:r>
          </a:p>
          <a:p>
            <a:pPr marL="406400" indent="-285750" algn="l">
              <a:spcAft>
                <a:spcPts val="600"/>
              </a:spcAft>
              <a:buClr>
                <a:schemeClr val="accent6"/>
              </a:buClr>
              <a:buFont typeface="Arial" panose="020B0604020202020204" pitchFamily="34" charset="0"/>
              <a:buChar char="•"/>
            </a:pPr>
            <a:r>
              <a:rPr lang="en-US" sz="1600">
                <a:latin typeface="Lato" panose="020F0502020204030203" pitchFamily="34" charset="0"/>
                <a:ea typeface="Lato" panose="020F0502020204030203" pitchFamily="34" charset="0"/>
                <a:cs typeface="Lato" panose="020F0502020204030203" pitchFamily="34" charset="0"/>
              </a:rPr>
              <a:t>Dose-selection committee independent of the trial team analyzed the data and recommended the 10 mg target dose for parts 2 and 3</a:t>
            </a:r>
          </a:p>
          <a:p>
            <a:pPr marL="406400" indent="-285750" algn="l">
              <a:spcAft>
                <a:spcPts val="600"/>
              </a:spcAft>
              <a:buClr>
                <a:schemeClr val="accent6"/>
              </a:buClr>
              <a:buFont typeface="Arial" panose="020B0604020202020204" pitchFamily="34" charset="0"/>
              <a:buChar char="•"/>
            </a:pPr>
            <a:r>
              <a:rPr lang="en-US" sz="1600">
                <a:latin typeface="Lato" panose="020F0502020204030203" pitchFamily="34" charset="0"/>
                <a:ea typeface="Lato" panose="020F0502020204030203" pitchFamily="34" charset="0"/>
                <a:cs typeface="Lato" panose="020F0502020204030203" pitchFamily="34" charset="0"/>
              </a:rPr>
              <a:t>Tarlatamab administration was continued until disease progression, unacceptable side effects, or consent withdrawal </a:t>
            </a:r>
            <a:endParaRPr lang="en-US" sz="16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3" name="Google Shape;228;p48">
            <a:extLst>
              <a:ext uri="{FF2B5EF4-FFF2-40B4-BE49-F238E27FC236}">
                <a16:creationId xmlns:a16="http://schemas.microsoft.com/office/drawing/2014/main" id="{AB75B79D-4AD3-F179-E5FD-4C3E06CB76D1}"/>
              </a:ext>
            </a:extLst>
          </p:cNvPr>
          <p:cNvSpPr txBox="1">
            <a:spLocks/>
          </p:cNvSpPr>
          <p:nvPr/>
        </p:nvSpPr>
        <p:spPr>
          <a:xfrm>
            <a:off x="0" y="0"/>
            <a:ext cx="9144000" cy="101772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2800"/>
            </a:pPr>
            <a:r>
              <a:rPr lang="en-US" sz="5400" b="1">
                <a:solidFill>
                  <a:schemeClr val="accent6"/>
                </a:solidFill>
                <a:latin typeface="Bebas Neue"/>
                <a:sym typeface="Bebas Neue"/>
              </a:rPr>
              <a:t>DeLLphi-301: </a:t>
            </a:r>
            <a:r>
              <a:rPr lang="en-US" sz="5400" b="1">
                <a:solidFill>
                  <a:schemeClr val="bg1"/>
                </a:solidFill>
                <a:latin typeface="Bebas Neue"/>
                <a:sym typeface="Bebas Neue"/>
              </a:rPr>
              <a:t>Tarlatamab For </a:t>
            </a:r>
            <a:r>
              <a:rPr lang="en-US" sz="5400" b="1" err="1">
                <a:solidFill>
                  <a:schemeClr val="bg1"/>
                </a:solidFill>
                <a:latin typeface="Bebas Neue"/>
                <a:sym typeface="Bebas Neue"/>
              </a:rPr>
              <a:t>sclc</a:t>
            </a:r>
            <a:endParaRPr lang="en-US" sz="5400" b="1">
              <a:solidFill>
                <a:schemeClr val="bg1"/>
              </a:solidFill>
              <a:latin typeface="Bebas Neue"/>
              <a:sym typeface="Bebas Neue"/>
            </a:endParaRPr>
          </a:p>
        </p:txBody>
      </p:sp>
      <p:sp>
        <p:nvSpPr>
          <p:cNvPr id="4" name="TextBox 3">
            <a:extLst>
              <a:ext uri="{FF2B5EF4-FFF2-40B4-BE49-F238E27FC236}">
                <a16:creationId xmlns:a16="http://schemas.microsoft.com/office/drawing/2014/main" id="{4C0F31AE-AC39-7C30-D8C6-54F476DC5F33}"/>
              </a:ext>
            </a:extLst>
          </p:cNvPr>
          <p:cNvSpPr txBox="1"/>
          <p:nvPr/>
        </p:nvSpPr>
        <p:spPr>
          <a:xfrm>
            <a:off x="6374675" y="4928056"/>
            <a:ext cx="2769325" cy="215444"/>
          </a:xfrm>
          <a:prstGeom prst="rect">
            <a:avLst/>
          </a:prstGeom>
          <a:noFill/>
        </p:spPr>
        <p:txBody>
          <a:bodyPr wrap="square" rtlCol="0">
            <a:spAutoFit/>
          </a:bodyPr>
          <a:lstStyle/>
          <a:p>
            <a:pPr marR="0" lvl="0" algn="r" defTabSz="914400" rtl="0" eaLnBrk="1" fontAlgn="auto" latinLnBrk="0" hangingPunct="1">
              <a:lnSpc>
                <a:spcPct val="100000"/>
              </a:lnSpc>
              <a:spcBef>
                <a:spcPts val="0"/>
              </a:spcBef>
              <a:spcAft>
                <a:spcPts val="0"/>
              </a:spcAft>
              <a:buClr>
                <a:srgbClr val="FFD966"/>
              </a:buClr>
              <a:buSzPct val="100000"/>
              <a:tabLst>
                <a:tab pos="457200" algn="l"/>
              </a:tabLst>
              <a:defRPr/>
            </a:pPr>
            <a:r>
              <a:rPr kumimoji="0" lang="en-US" sz="800" b="0" i="0" u="none" strike="noStrike" kern="0" cap="none" spc="0" normalizeH="0" baseline="0" noProof="0">
                <a:ln>
                  <a:noFill/>
                </a:ln>
                <a:solidFill>
                  <a:srgbClr val="FFFFFF"/>
                </a:solidFill>
                <a:effectLst/>
                <a:uLnTx/>
                <a:uFillTx/>
                <a:latin typeface="Lato"/>
                <a:ea typeface="Lato"/>
                <a:cs typeface="Lato"/>
                <a:sym typeface="Lato"/>
              </a:rPr>
              <a:t>Ahn MJ, et al. </a:t>
            </a:r>
            <a:r>
              <a:rPr kumimoji="0" lang="en-US" sz="800" b="0" i="1" u="none" strike="noStrike" kern="0" cap="none" spc="0" normalizeH="0" baseline="0" noProof="0">
                <a:ln>
                  <a:noFill/>
                </a:ln>
                <a:solidFill>
                  <a:srgbClr val="FFFFFF"/>
                </a:solidFill>
                <a:effectLst/>
                <a:uLnTx/>
                <a:uFillTx/>
                <a:latin typeface="Lato"/>
                <a:ea typeface="Lato"/>
                <a:cs typeface="Lato"/>
                <a:sym typeface="Lato"/>
              </a:rPr>
              <a:t>N Engl J Med</a:t>
            </a:r>
            <a:r>
              <a:rPr kumimoji="0" lang="en-US" sz="800" b="0" i="0" u="none" strike="noStrike" kern="0" cap="none" spc="0" normalizeH="0" baseline="0" noProof="0">
                <a:ln>
                  <a:noFill/>
                </a:ln>
                <a:solidFill>
                  <a:srgbClr val="FFFFFF"/>
                </a:solidFill>
                <a:effectLst/>
                <a:uLnTx/>
                <a:uFillTx/>
                <a:latin typeface="Lato"/>
                <a:ea typeface="Lato"/>
                <a:cs typeface="Lato"/>
                <a:sym typeface="Lato"/>
              </a:rPr>
              <a:t>. 2023;389(22):2063-2075.</a:t>
            </a:r>
            <a:endParaRPr lang="en-US" sz="800">
              <a:solidFill>
                <a:schemeClr val="bg1"/>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2651921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D0D884-B7B3-56DE-235A-084DA3168446}"/>
            </a:ext>
          </a:extLst>
        </p:cNvPr>
        <p:cNvGrpSpPr/>
        <p:nvPr/>
      </p:nvGrpSpPr>
      <p:grpSpPr>
        <a:xfrm>
          <a:off x="0" y="0"/>
          <a:ext cx="0" cy="0"/>
          <a:chOff x="0" y="0"/>
          <a:chExt cx="0" cy="0"/>
        </a:xfrm>
      </p:grpSpPr>
      <p:sp>
        <p:nvSpPr>
          <p:cNvPr id="2" name="Google Shape;199;p45">
            <a:extLst>
              <a:ext uri="{FF2B5EF4-FFF2-40B4-BE49-F238E27FC236}">
                <a16:creationId xmlns:a16="http://schemas.microsoft.com/office/drawing/2014/main" id="{13020464-115B-9DFC-89A8-9FC1F53E2899}"/>
              </a:ext>
            </a:extLst>
          </p:cNvPr>
          <p:cNvSpPr txBox="1">
            <a:spLocks/>
          </p:cNvSpPr>
          <p:nvPr/>
        </p:nvSpPr>
        <p:spPr>
          <a:xfrm>
            <a:off x="506772" y="1017725"/>
            <a:ext cx="8130455" cy="36807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1400" b="0" i="0" u="none" strike="noStrike" cap="none">
                <a:solidFill>
                  <a:schemeClr val="lt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algn="l">
              <a:spcAft>
                <a:spcPts val="600"/>
              </a:spcAft>
            </a:pPr>
            <a:r>
              <a:rPr lang="en-US" sz="1800" b="1">
                <a:solidFill>
                  <a:schemeClr val="accent6"/>
                </a:solidFill>
                <a:latin typeface="Lato" panose="020F0502020204030203" pitchFamily="34" charset="0"/>
                <a:ea typeface="Lato" panose="020F0502020204030203" pitchFamily="34" charset="0"/>
                <a:cs typeface="Lato" panose="020F0502020204030203" pitchFamily="34" charset="0"/>
              </a:rPr>
              <a:t>Primary Endpoint</a:t>
            </a:r>
          </a:p>
          <a:p>
            <a:pPr marL="406400" indent="-285750" algn="l">
              <a:spcAft>
                <a:spcPts val="600"/>
              </a:spcAft>
              <a:buClr>
                <a:schemeClr val="accent6"/>
              </a:buClr>
              <a:buFont typeface="Arial" panose="020B0604020202020204" pitchFamily="34" charset="0"/>
              <a:buChar char="•"/>
            </a:pPr>
            <a:r>
              <a:rPr lang="en-US" sz="1800">
                <a:solidFill>
                  <a:schemeClr val="bg1"/>
                </a:solidFill>
              </a:rPr>
              <a:t>The primary end point was confirmed objective response</a:t>
            </a:r>
          </a:p>
          <a:p>
            <a:pPr algn="l">
              <a:spcAft>
                <a:spcPts val="600"/>
              </a:spcAft>
            </a:pPr>
            <a:r>
              <a:rPr lang="en-US" sz="1800" b="1">
                <a:solidFill>
                  <a:schemeClr val="accent6"/>
                </a:solidFill>
                <a:latin typeface="Lato" panose="020F0502020204030203" pitchFamily="34" charset="0"/>
                <a:ea typeface="Lato" panose="020F0502020204030203" pitchFamily="34" charset="0"/>
                <a:cs typeface="Lato" panose="020F0502020204030203" pitchFamily="34" charset="0"/>
              </a:rPr>
              <a:t>Secondary Endpoints</a:t>
            </a:r>
          </a:p>
          <a:p>
            <a:pPr marL="406400" indent="-285750" algn="l">
              <a:spcAft>
                <a:spcPts val="600"/>
              </a:spcAft>
              <a:buClr>
                <a:schemeClr val="accent6"/>
              </a:buClr>
              <a:buFont typeface="Arial" panose="020B0604020202020204" pitchFamily="34" charset="0"/>
              <a:buChar char="•"/>
            </a:pPr>
            <a:r>
              <a:rPr lang="en-US" sz="1800">
                <a:solidFill>
                  <a:schemeClr val="bg1"/>
                </a:solidFill>
              </a:rPr>
              <a:t>Duration of objective response</a:t>
            </a:r>
          </a:p>
          <a:p>
            <a:pPr marL="406400" indent="-285750" algn="l">
              <a:spcAft>
                <a:spcPts val="600"/>
              </a:spcAft>
              <a:buClr>
                <a:schemeClr val="accent6"/>
              </a:buClr>
              <a:buFont typeface="Arial" panose="020B0604020202020204" pitchFamily="34" charset="0"/>
              <a:buChar char="•"/>
            </a:pPr>
            <a:r>
              <a:rPr lang="en-US" sz="1800">
                <a:solidFill>
                  <a:schemeClr val="bg1"/>
                </a:solidFill>
              </a:rPr>
              <a:t>Disease control</a:t>
            </a:r>
          </a:p>
          <a:p>
            <a:pPr marL="406400" indent="-285750" algn="l">
              <a:spcAft>
                <a:spcPts val="600"/>
              </a:spcAft>
              <a:buClr>
                <a:schemeClr val="accent6"/>
              </a:buClr>
              <a:buFont typeface="Arial" panose="020B0604020202020204" pitchFamily="34" charset="0"/>
              <a:buChar char="•"/>
            </a:pPr>
            <a:r>
              <a:rPr lang="en-US" sz="1800">
                <a:solidFill>
                  <a:schemeClr val="bg1"/>
                </a:solidFill>
              </a:rPr>
              <a:t>Duration of disease control</a:t>
            </a:r>
          </a:p>
          <a:p>
            <a:pPr marL="406400" indent="-285750" algn="l">
              <a:spcAft>
                <a:spcPts val="600"/>
              </a:spcAft>
              <a:buClr>
                <a:schemeClr val="accent6"/>
              </a:buClr>
              <a:buFont typeface="Arial" panose="020B0604020202020204" pitchFamily="34" charset="0"/>
              <a:buChar char="•"/>
            </a:pPr>
            <a:r>
              <a:rPr lang="en-US" sz="1800">
                <a:solidFill>
                  <a:schemeClr val="bg1"/>
                </a:solidFill>
              </a:rPr>
              <a:t>Progression-free survival</a:t>
            </a:r>
          </a:p>
          <a:p>
            <a:pPr marL="406400" indent="-285750" algn="l">
              <a:spcAft>
                <a:spcPts val="600"/>
              </a:spcAft>
              <a:buClr>
                <a:schemeClr val="accent6"/>
              </a:buClr>
              <a:buFont typeface="Arial" panose="020B0604020202020204" pitchFamily="34" charset="0"/>
              <a:buChar char="•"/>
            </a:pPr>
            <a:r>
              <a:rPr lang="en-US" sz="1800">
                <a:solidFill>
                  <a:schemeClr val="bg1"/>
                </a:solidFill>
              </a:rPr>
              <a:t>Overall survival</a:t>
            </a:r>
          </a:p>
          <a:p>
            <a:pPr marL="406400" indent="-285750" algn="l">
              <a:spcAft>
                <a:spcPts val="600"/>
              </a:spcAft>
              <a:buClr>
                <a:schemeClr val="accent6"/>
              </a:buClr>
              <a:buFont typeface="Arial" panose="020B0604020202020204" pitchFamily="34" charset="0"/>
              <a:buChar char="•"/>
            </a:pPr>
            <a:r>
              <a:rPr lang="en-US" sz="1800">
                <a:solidFill>
                  <a:schemeClr val="bg1"/>
                </a:solidFill>
              </a:rPr>
              <a:t>Adverse events during the treatment period</a:t>
            </a:r>
          </a:p>
        </p:txBody>
      </p:sp>
      <p:sp>
        <p:nvSpPr>
          <p:cNvPr id="3" name="Google Shape;228;p48">
            <a:extLst>
              <a:ext uri="{FF2B5EF4-FFF2-40B4-BE49-F238E27FC236}">
                <a16:creationId xmlns:a16="http://schemas.microsoft.com/office/drawing/2014/main" id="{09F7DE40-8833-81C7-A21D-B7C58F2AECF1}"/>
              </a:ext>
            </a:extLst>
          </p:cNvPr>
          <p:cNvSpPr txBox="1">
            <a:spLocks/>
          </p:cNvSpPr>
          <p:nvPr/>
        </p:nvSpPr>
        <p:spPr>
          <a:xfrm>
            <a:off x="0" y="0"/>
            <a:ext cx="9144000" cy="101772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2800"/>
            </a:pPr>
            <a:r>
              <a:rPr lang="en-US" sz="5400" b="1">
                <a:solidFill>
                  <a:schemeClr val="accent6"/>
                </a:solidFill>
                <a:latin typeface="Bebas Neue"/>
                <a:sym typeface="Bebas Neue"/>
              </a:rPr>
              <a:t>DeLLphi-301: </a:t>
            </a:r>
            <a:r>
              <a:rPr lang="en-US" sz="5400" b="1">
                <a:solidFill>
                  <a:schemeClr val="bg1"/>
                </a:solidFill>
                <a:latin typeface="Bebas Neue"/>
                <a:sym typeface="Bebas Neue"/>
              </a:rPr>
              <a:t>Tarlatamab For </a:t>
            </a:r>
            <a:r>
              <a:rPr lang="en-US" sz="5400" b="1" err="1">
                <a:solidFill>
                  <a:schemeClr val="bg1"/>
                </a:solidFill>
                <a:latin typeface="Bebas Neue"/>
                <a:sym typeface="Bebas Neue"/>
              </a:rPr>
              <a:t>sclc</a:t>
            </a:r>
            <a:endParaRPr lang="en-US" sz="5400" b="1">
              <a:solidFill>
                <a:schemeClr val="bg1"/>
              </a:solidFill>
              <a:latin typeface="Bebas Neue"/>
              <a:sym typeface="Bebas Neue"/>
            </a:endParaRPr>
          </a:p>
        </p:txBody>
      </p:sp>
      <p:sp>
        <p:nvSpPr>
          <p:cNvPr id="4" name="TextBox 3">
            <a:extLst>
              <a:ext uri="{FF2B5EF4-FFF2-40B4-BE49-F238E27FC236}">
                <a16:creationId xmlns:a16="http://schemas.microsoft.com/office/drawing/2014/main" id="{7B070323-E2C2-2475-695E-3E7DC8F1E6CD}"/>
              </a:ext>
            </a:extLst>
          </p:cNvPr>
          <p:cNvSpPr txBox="1"/>
          <p:nvPr/>
        </p:nvSpPr>
        <p:spPr>
          <a:xfrm>
            <a:off x="6374675" y="4928056"/>
            <a:ext cx="2769325" cy="215444"/>
          </a:xfrm>
          <a:prstGeom prst="rect">
            <a:avLst/>
          </a:prstGeom>
          <a:noFill/>
        </p:spPr>
        <p:txBody>
          <a:bodyPr wrap="square" rtlCol="0">
            <a:spAutoFit/>
          </a:bodyPr>
          <a:lstStyle/>
          <a:p>
            <a:pPr marR="0" lvl="0" algn="r" defTabSz="914400" rtl="0" eaLnBrk="1" fontAlgn="auto" latinLnBrk="0" hangingPunct="1">
              <a:lnSpc>
                <a:spcPct val="100000"/>
              </a:lnSpc>
              <a:spcBef>
                <a:spcPts val="0"/>
              </a:spcBef>
              <a:spcAft>
                <a:spcPts val="0"/>
              </a:spcAft>
              <a:buClr>
                <a:srgbClr val="FFD966"/>
              </a:buClr>
              <a:buSzPct val="100000"/>
              <a:tabLst>
                <a:tab pos="457200" algn="l"/>
              </a:tabLst>
              <a:defRPr/>
            </a:pPr>
            <a:r>
              <a:rPr kumimoji="0" lang="en-US" sz="800" b="0" i="0" u="none" strike="noStrike" kern="0" cap="none" spc="0" normalizeH="0" baseline="0" noProof="0">
                <a:ln>
                  <a:noFill/>
                </a:ln>
                <a:solidFill>
                  <a:srgbClr val="FFFFFF"/>
                </a:solidFill>
                <a:effectLst/>
                <a:uLnTx/>
                <a:uFillTx/>
                <a:latin typeface="Lato"/>
                <a:ea typeface="Lato"/>
                <a:cs typeface="Lato"/>
                <a:sym typeface="Lato"/>
              </a:rPr>
              <a:t>Ahn MJ, et al. </a:t>
            </a:r>
            <a:r>
              <a:rPr kumimoji="0" lang="en-US" sz="800" b="0" i="1" u="none" strike="noStrike" kern="0" cap="none" spc="0" normalizeH="0" baseline="0" noProof="0">
                <a:ln>
                  <a:noFill/>
                </a:ln>
                <a:solidFill>
                  <a:srgbClr val="FFFFFF"/>
                </a:solidFill>
                <a:effectLst/>
                <a:uLnTx/>
                <a:uFillTx/>
                <a:latin typeface="Lato"/>
                <a:ea typeface="Lato"/>
                <a:cs typeface="Lato"/>
                <a:sym typeface="Lato"/>
              </a:rPr>
              <a:t>N Engl J Med</a:t>
            </a:r>
            <a:r>
              <a:rPr kumimoji="0" lang="en-US" sz="800" b="0" i="0" u="none" strike="noStrike" kern="0" cap="none" spc="0" normalizeH="0" baseline="0" noProof="0">
                <a:ln>
                  <a:noFill/>
                </a:ln>
                <a:solidFill>
                  <a:srgbClr val="FFFFFF"/>
                </a:solidFill>
                <a:effectLst/>
                <a:uLnTx/>
                <a:uFillTx/>
                <a:latin typeface="Lato"/>
                <a:ea typeface="Lato"/>
                <a:cs typeface="Lato"/>
                <a:sym typeface="Lato"/>
              </a:rPr>
              <a:t>. 2023;389(22):2063-2075.</a:t>
            </a:r>
            <a:endParaRPr lang="en-US" sz="800">
              <a:solidFill>
                <a:schemeClr val="bg1"/>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0325054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92660-040D-FAD3-9B7D-56ACE57D53C3}"/>
            </a:ext>
          </a:extLst>
        </p:cNvPr>
        <p:cNvGrpSpPr/>
        <p:nvPr/>
      </p:nvGrpSpPr>
      <p:grpSpPr>
        <a:xfrm>
          <a:off x="0" y="0"/>
          <a:ext cx="0" cy="0"/>
          <a:chOff x="0" y="0"/>
          <a:chExt cx="0" cy="0"/>
        </a:xfrm>
      </p:grpSpPr>
      <p:sp>
        <p:nvSpPr>
          <p:cNvPr id="2" name="Google Shape;199;p45">
            <a:extLst>
              <a:ext uri="{FF2B5EF4-FFF2-40B4-BE49-F238E27FC236}">
                <a16:creationId xmlns:a16="http://schemas.microsoft.com/office/drawing/2014/main" id="{E475C0A5-346C-35AC-DEFA-50194CC18809}"/>
              </a:ext>
            </a:extLst>
          </p:cNvPr>
          <p:cNvSpPr txBox="1">
            <a:spLocks/>
          </p:cNvSpPr>
          <p:nvPr/>
        </p:nvSpPr>
        <p:spPr>
          <a:xfrm>
            <a:off x="726675" y="1017725"/>
            <a:ext cx="7690499" cy="38911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1400" b="0" i="0" u="none" strike="noStrike" cap="none">
                <a:solidFill>
                  <a:schemeClr val="lt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algn="l">
              <a:spcAft>
                <a:spcPts val="600"/>
              </a:spcAft>
            </a:pPr>
            <a:r>
              <a:rPr lang="en-US" sz="1600" b="1">
                <a:solidFill>
                  <a:schemeClr val="accent6"/>
                </a:solidFill>
                <a:latin typeface="Lato" panose="020F0502020204030203" pitchFamily="34" charset="0"/>
                <a:ea typeface="Lato" panose="020F0502020204030203" pitchFamily="34" charset="0"/>
                <a:cs typeface="Lato" panose="020F0502020204030203" pitchFamily="34" charset="0"/>
              </a:rPr>
              <a:t>Statistical Analysis</a:t>
            </a:r>
          </a:p>
          <a:p>
            <a:pPr marL="406400" lvl="0" indent="-285750" algn="l">
              <a:spcAft>
                <a:spcPts val="600"/>
              </a:spcAft>
              <a:buClr>
                <a:schemeClr val="accent6"/>
              </a:buClr>
              <a:buFont typeface="Arial" panose="020B0604020202020204" pitchFamily="34" charset="0"/>
              <a:buChar char="•"/>
            </a:pPr>
            <a:r>
              <a:rPr lang="en-US" sz="1600">
                <a:effectLst/>
                <a:latin typeface="Lato" panose="020F0502020204030203" pitchFamily="34" charset="0"/>
                <a:ea typeface="Lato" panose="020F0502020204030203" pitchFamily="34" charset="0"/>
                <a:cs typeface="Lato" panose="020F0502020204030203" pitchFamily="34" charset="0"/>
              </a:rPr>
              <a:t>To detect an expected ORR of 30% vs the 15% historical control, 100 patients at the selected dose were needed to give a 92% probability that the lower bound of the 97.5% CI would exceed 15%</a:t>
            </a:r>
          </a:p>
          <a:p>
            <a:pPr marL="406400" indent="-285750" algn="l">
              <a:spcAft>
                <a:spcPts val="600"/>
              </a:spcAft>
              <a:buClr>
                <a:schemeClr val="accent6"/>
              </a:buClr>
              <a:buFont typeface="Arial" panose="020B0604020202020204" pitchFamily="34" charset="0"/>
              <a:buChar char="•"/>
            </a:pPr>
            <a:r>
              <a:rPr lang="en-US" sz="1600">
                <a:effectLst/>
                <a:latin typeface="Lato" panose="020F0502020204030203" pitchFamily="34" charset="0"/>
                <a:ea typeface="Lato" panose="020F0502020204030203" pitchFamily="34" charset="0"/>
                <a:cs typeface="Lato" panose="020F0502020204030203" pitchFamily="34" charset="0"/>
              </a:rPr>
              <a:t>All patients enrolled in parts 1 and 2 included in intention-to-treat analysis</a:t>
            </a:r>
          </a:p>
          <a:p>
            <a:pPr marL="863600" lvl="1" indent="-285750" algn="l">
              <a:spcAft>
                <a:spcPts val="600"/>
              </a:spcAft>
              <a:buClr>
                <a:schemeClr val="accent6"/>
              </a:buClr>
              <a:buFont typeface="Courier New" panose="02070309020205020404" pitchFamily="49" charset="0"/>
              <a:buChar char="o"/>
            </a:pPr>
            <a:r>
              <a:rPr lang="en-US" sz="1600">
                <a:solidFill>
                  <a:schemeClr val="bg1"/>
                </a:solidFill>
                <a:latin typeface="Lato" panose="020F0502020204030203" pitchFamily="34" charset="0"/>
                <a:ea typeface="Lato" panose="020F0502020204030203" pitchFamily="34" charset="0"/>
                <a:cs typeface="Lato" panose="020F0502020204030203" pitchFamily="34" charset="0"/>
              </a:rPr>
              <a:t>Patients in part 3 were excluded due to immature data</a:t>
            </a:r>
          </a:p>
          <a:p>
            <a:pPr marL="406400" indent="-285750" algn="l">
              <a:spcAft>
                <a:spcPts val="600"/>
              </a:spcAft>
              <a:buClr>
                <a:schemeClr val="accent6"/>
              </a:buClr>
              <a:buFont typeface="Arial" panose="020B0604020202020204" pitchFamily="34" charset="0"/>
              <a:buChar char="•"/>
            </a:pPr>
            <a:r>
              <a:rPr lang="en-US" sz="1600">
                <a:effectLst/>
                <a:latin typeface="Lato" panose="020F0502020204030203" pitchFamily="34" charset="0"/>
                <a:ea typeface="Lato" panose="020F0502020204030203" pitchFamily="34" charset="0"/>
                <a:cs typeface="Lato" panose="020F0502020204030203" pitchFamily="34" charset="0"/>
              </a:rPr>
              <a:t>All patients who received at least one dose of tarlatamab (from parts 1-3) were included in the safety analysis</a:t>
            </a:r>
          </a:p>
          <a:p>
            <a:pPr marL="406400" indent="-285750" algn="l">
              <a:spcAft>
                <a:spcPts val="600"/>
              </a:spcAft>
              <a:buClr>
                <a:schemeClr val="accent6"/>
              </a:buClr>
              <a:buFont typeface="Arial" panose="020B0604020202020204" pitchFamily="34" charset="0"/>
              <a:buChar char="•"/>
            </a:pPr>
            <a:r>
              <a:rPr lang="en-US" sz="1600">
                <a:effectLst/>
                <a:latin typeface="Lato" panose="020F0502020204030203" pitchFamily="34" charset="0"/>
                <a:ea typeface="Lato" panose="020F0502020204030203" pitchFamily="34" charset="0"/>
                <a:cs typeface="Lato" panose="020F0502020204030203" pitchFamily="34" charset="0"/>
              </a:rPr>
              <a:t>ORR and other response rates were estimated using the Clopper–Pearson method</a:t>
            </a:r>
          </a:p>
          <a:p>
            <a:pPr marL="406400" indent="-285750" algn="l">
              <a:spcAft>
                <a:spcPts val="600"/>
              </a:spcAft>
              <a:buClr>
                <a:schemeClr val="accent6"/>
              </a:buClr>
              <a:buFont typeface="Arial" panose="020B0604020202020204" pitchFamily="34" charset="0"/>
              <a:buChar char="•"/>
            </a:pPr>
            <a:r>
              <a:rPr lang="en-US" sz="1600">
                <a:effectLst/>
                <a:latin typeface="Lato" panose="020F0502020204030203" pitchFamily="34" charset="0"/>
                <a:ea typeface="Lato" panose="020F0502020204030203" pitchFamily="34" charset="0"/>
                <a:cs typeface="Lato" panose="020F0502020204030203" pitchFamily="34" charset="0"/>
              </a:rPr>
              <a:t>Median duration of response, progression-free survival (PFS), and overall survival (OS) were estimated using the Kaplan–Meier method</a:t>
            </a:r>
          </a:p>
          <a:p>
            <a:pPr marL="406400" lvl="0" indent="-285750" algn="l">
              <a:spcAft>
                <a:spcPts val="600"/>
              </a:spcAft>
              <a:buClr>
                <a:schemeClr val="accent6"/>
              </a:buClr>
              <a:buFont typeface="Arial" panose="020B0604020202020204" pitchFamily="34" charset="0"/>
              <a:buChar char="•"/>
            </a:pPr>
            <a:endParaRPr lang="en-US" sz="1600">
              <a:effectLst/>
              <a:latin typeface="Lato" panose="020F0502020204030203" pitchFamily="34" charset="0"/>
              <a:ea typeface="Lato" panose="020F0502020204030203" pitchFamily="34" charset="0"/>
              <a:cs typeface="Lato" panose="020F0502020204030203" pitchFamily="34" charset="0"/>
            </a:endParaRPr>
          </a:p>
        </p:txBody>
      </p:sp>
      <p:sp>
        <p:nvSpPr>
          <p:cNvPr id="3" name="Google Shape;228;p48">
            <a:extLst>
              <a:ext uri="{FF2B5EF4-FFF2-40B4-BE49-F238E27FC236}">
                <a16:creationId xmlns:a16="http://schemas.microsoft.com/office/drawing/2014/main" id="{2017DA35-3692-D115-CFFB-629105F47449}"/>
              </a:ext>
            </a:extLst>
          </p:cNvPr>
          <p:cNvSpPr txBox="1">
            <a:spLocks/>
          </p:cNvSpPr>
          <p:nvPr/>
        </p:nvSpPr>
        <p:spPr>
          <a:xfrm>
            <a:off x="0" y="0"/>
            <a:ext cx="9144000" cy="101772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2800"/>
            </a:pPr>
            <a:r>
              <a:rPr lang="en-US" sz="5400" b="1">
                <a:solidFill>
                  <a:schemeClr val="accent6"/>
                </a:solidFill>
                <a:latin typeface="Bebas Neue"/>
                <a:sym typeface="Bebas Neue"/>
              </a:rPr>
              <a:t>DeLLphi-301: </a:t>
            </a:r>
            <a:r>
              <a:rPr lang="en-US" sz="5400" b="1">
                <a:solidFill>
                  <a:schemeClr val="bg1"/>
                </a:solidFill>
                <a:latin typeface="Bebas Neue"/>
                <a:sym typeface="Bebas Neue"/>
              </a:rPr>
              <a:t>Tarlatamab For </a:t>
            </a:r>
            <a:r>
              <a:rPr lang="en-US" sz="5400" b="1" err="1">
                <a:solidFill>
                  <a:schemeClr val="bg1"/>
                </a:solidFill>
                <a:latin typeface="Bebas Neue"/>
                <a:sym typeface="Bebas Neue"/>
              </a:rPr>
              <a:t>sclc</a:t>
            </a:r>
            <a:endParaRPr lang="en-US" sz="5400" b="1">
              <a:solidFill>
                <a:schemeClr val="bg1"/>
              </a:solidFill>
              <a:latin typeface="Bebas Neue"/>
              <a:sym typeface="Bebas Neue"/>
            </a:endParaRPr>
          </a:p>
        </p:txBody>
      </p:sp>
      <p:sp>
        <p:nvSpPr>
          <p:cNvPr id="4" name="TextBox 3">
            <a:extLst>
              <a:ext uri="{FF2B5EF4-FFF2-40B4-BE49-F238E27FC236}">
                <a16:creationId xmlns:a16="http://schemas.microsoft.com/office/drawing/2014/main" id="{FEBC606A-9BD1-5CE2-F6CA-B928BE1C11CD}"/>
              </a:ext>
            </a:extLst>
          </p:cNvPr>
          <p:cNvSpPr txBox="1"/>
          <p:nvPr/>
        </p:nvSpPr>
        <p:spPr>
          <a:xfrm>
            <a:off x="6374675" y="4928056"/>
            <a:ext cx="2769325" cy="215444"/>
          </a:xfrm>
          <a:prstGeom prst="rect">
            <a:avLst/>
          </a:prstGeom>
          <a:noFill/>
        </p:spPr>
        <p:txBody>
          <a:bodyPr wrap="square" rtlCol="0">
            <a:spAutoFit/>
          </a:bodyPr>
          <a:lstStyle/>
          <a:p>
            <a:pPr marR="0" lvl="0" algn="r" defTabSz="914400" rtl="0" eaLnBrk="1" fontAlgn="auto" latinLnBrk="0" hangingPunct="1">
              <a:lnSpc>
                <a:spcPct val="100000"/>
              </a:lnSpc>
              <a:spcBef>
                <a:spcPts val="0"/>
              </a:spcBef>
              <a:spcAft>
                <a:spcPts val="0"/>
              </a:spcAft>
              <a:buClr>
                <a:srgbClr val="FFD966"/>
              </a:buClr>
              <a:buSzPct val="100000"/>
              <a:tabLst>
                <a:tab pos="457200" algn="l"/>
              </a:tabLst>
              <a:defRPr/>
            </a:pPr>
            <a:r>
              <a:rPr kumimoji="0" lang="en-US" sz="800" b="0" i="0" u="none" strike="noStrike" kern="0" cap="none" spc="0" normalizeH="0" baseline="0" noProof="0">
                <a:ln>
                  <a:noFill/>
                </a:ln>
                <a:solidFill>
                  <a:srgbClr val="FFFFFF"/>
                </a:solidFill>
                <a:effectLst/>
                <a:uLnTx/>
                <a:uFillTx/>
                <a:latin typeface="Lato"/>
                <a:ea typeface="Lato"/>
                <a:cs typeface="Lato"/>
                <a:sym typeface="Lato"/>
              </a:rPr>
              <a:t>Ahn MJ, et al. </a:t>
            </a:r>
            <a:r>
              <a:rPr kumimoji="0" lang="en-US" sz="800" b="0" i="1" u="none" strike="noStrike" kern="0" cap="none" spc="0" normalizeH="0" baseline="0" noProof="0">
                <a:ln>
                  <a:noFill/>
                </a:ln>
                <a:solidFill>
                  <a:srgbClr val="FFFFFF"/>
                </a:solidFill>
                <a:effectLst/>
                <a:uLnTx/>
                <a:uFillTx/>
                <a:latin typeface="Lato"/>
                <a:ea typeface="Lato"/>
                <a:cs typeface="Lato"/>
                <a:sym typeface="Lato"/>
              </a:rPr>
              <a:t>N Engl J Med</a:t>
            </a:r>
            <a:r>
              <a:rPr kumimoji="0" lang="en-US" sz="800" b="0" i="0" u="none" strike="noStrike" kern="0" cap="none" spc="0" normalizeH="0" baseline="0" noProof="0">
                <a:ln>
                  <a:noFill/>
                </a:ln>
                <a:solidFill>
                  <a:srgbClr val="FFFFFF"/>
                </a:solidFill>
                <a:effectLst/>
                <a:uLnTx/>
                <a:uFillTx/>
                <a:latin typeface="Lato"/>
                <a:ea typeface="Lato"/>
                <a:cs typeface="Lato"/>
                <a:sym typeface="Lato"/>
              </a:rPr>
              <a:t>. 2023;389(22):2063-2075.</a:t>
            </a:r>
            <a:endParaRPr lang="en-US" sz="800">
              <a:solidFill>
                <a:schemeClr val="bg1"/>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41052582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78">
          <a:extLst>
            <a:ext uri="{FF2B5EF4-FFF2-40B4-BE49-F238E27FC236}">
              <a16:creationId xmlns:a16="http://schemas.microsoft.com/office/drawing/2014/main" id="{F6D086F1-1CFD-D7F9-94A6-7068894340A2}"/>
            </a:ext>
          </a:extLst>
        </p:cNvPr>
        <p:cNvGrpSpPr/>
        <p:nvPr/>
      </p:nvGrpSpPr>
      <p:grpSpPr>
        <a:xfrm>
          <a:off x="0" y="0"/>
          <a:ext cx="0" cy="0"/>
          <a:chOff x="0" y="0"/>
          <a:chExt cx="0" cy="0"/>
        </a:xfrm>
      </p:grpSpPr>
      <p:sp>
        <p:nvSpPr>
          <p:cNvPr id="2" name="Google Shape;199;p45">
            <a:extLst>
              <a:ext uri="{FF2B5EF4-FFF2-40B4-BE49-F238E27FC236}">
                <a16:creationId xmlns:a16="http://schemas.microsoft.com/office/drawing/2014/main" id="{E49F2614-4E95-F774-AC90-6F19CA2F3F2F}"/>
              </a:ext>
            </a:extLst>
          </p:cNvPr>
          <p:cNvSpPr txBox="1">
            <a:spLocks/>
          </p:cNvSpPr>
          <p:nvPr/>
        </p:nvSpPr>
        <p:spPr>
          <a:xfrm>
            <a:off x="726674" y="1017725"/>
            <a:ext cx="7690499" cy="36807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1400" b="0" i="0" u="none" strike="noStrike" cap="none">
                <a:solidFill>
                  <a:schemeClr val="lt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algn="l"/>
            <a:r>
              <a:rPr lang="en-US" sz="1600" b="1">
                <a:solidFill>
                  <a:schemeClr val="accent6"/>
                </a:solidFill>
                <a:latin typeface="Lato" panose="020F0502020204030203" pitchFamily="34" charset="0"/>
                <a:ea typeface="Lato" panose="020F0502020204030203" pitchFamily="34" charset="0"/>
                <a:cs typeface="Lato" panose="020F0502020204030203" pitchFamily="34" charset="0"/>
              </a:rPr>
              <a:t>Efficacy</a:t>
            </a:r>
          </a:p>
          <a:p>
            <a:pPr marL="406400" indent="-285750" algn="l">
              <a:spcAft>
                <a:spcPts val="600"/>
              </a:spcAft>
              <a:buClr>
                <a:schemeClr val="accent6"/>
              </a:buClr>
              <a:buFont typeface="Arial" panose="020B0604020202020204" pitchFamily="34" charset="0"/>
              <a:buChar char="•"/>
            </a:pPr>
            <a:endParaRPr lang="en-US">
              <a:solidFill>
                <a:schemeClr val="bg1"/>
              </a:solidFill>
            </a:endParaRPr>
          </a:p>
        </p:txBody>
      </p:sp>
      <p:sp>
        <p:nvSpPr>
          <p:cNvPr id="4" name="Google Shape;228;p48">
            <a:extLst>
              <a:ext uri="{FF2B5EF4-FFF2-40B4-BE49-F238E27FC236}">
                <a16:creationId xmlns:a16="http://schemas.microsoft.com/office/drawing/2014/main" id="{5D4200EE-CEDD-A2BA-D3A7-24912935C821}"/>
              </a:ext>
            </a:extLst>
          </p:cNvPr>
          <p:cNvSpPr txBox="1">
            <a:spLocks/>
          </p:cNvSpPr>
          <p:nvPr/>
        </p:nvSpPr>
        <p:spPr>
          <a:xfrm>
            <a:off x="0" y="0"/>
            <a:ext cx="9144000" cy="101772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2800"/>
            </a:pPr>
            <a:r>
              <a:rPr lang="en-US" sz="5400" b="1">
                <a:solidFill>
                  <a:schemeClr val="accent6"/>
                </a:solidFill>
                <a:latin typeface="Bebas Neue"/>
                <a:sym typeface="Bebas Neue"/>
              </a:rPr>
              <a:t>DeLLphi-301: </a:t>
            </a:r>
            <a:r>
              <a:rPr lang="en-US" sz="5400" b="1">
                <a:solidFill>
                  <a:schemeClr val="bg1"/>
                </a:solidFill>
                <a:latin typeface="Bebas Neue"/>
                <a:sym typeface="Bebas Neue"/>
              </a:rPr>
              <a:t>Tarlatamab For </a:t>
            </a:r>
            <a:r>
              <a:rPr lang="en-US" sz="5400" b="1" err="1">
                <a:solidFill>
                  <a:schemeClr val="bg1"/>
                </a:solidFill>
                <a:latin typeface="Bebas Neue"/>
                <a:sym typeface="Bebas Neue"/>
              </a:rPr>
              <a:t>sclc</a:t>
            </a:r>
            <a:endParaRPr lang="en-US" sz="5400" b="1">
              <a:solidFill>
                <a:schemeClr val="bg1"/>
              </a:solidFill>
              <a:latin typeface="Bebas Neue"/>
              <a:sym typeface="Bebas Neue"/>
            </a:endParaRPr>
          </a:p>
        </p:txBody>
      </p:sp>
      <p:sp>
        <p:nvSpPr>
          <p:cNvPr id="3" name="TextBox 2">
            <a:extLst>
              <a:ext uri="{FF2B5EF4-FFF2-40B4-BE49-F238E27FC236}">
                <a16:creationId xmlns:a16="http://schemas.microsoft.com/office/drawing/2014/main" id="{4CE31C73-5DD7-21C6-AC40-163EC3035B3A}"/>
              </a:ext>
            </a:extLst>
          </p:cNvPr>
          <p:cNvSpPr txBox="1"/>
          <p:nvPr/>
        </p:nvSpPr>
        <p:spPr>
          <a:xfrm>
            <a:off x="6374675" y="4928056"/>
            <a:ext cx="2769325" cy="215444"/>
          </a:xfrm>
          <a:prstGeom prst="rect">
            <a:avLst/>
          </a:prstGeom>
          <a:noFill/>
        </p:spPr>
        <p:txBody>
          <a:bodyPr wrap="square" rtlCol="0">
            <a:spAutoFit/>
          </a:bodyPr>
          <a:lstStyle/>
          <a:p>
            <a:pPr marR="0" lvl="0" algn="r" defTabSz="914400" rtl="0" eaLnBrk="1" fontAlgn="auto" latinLnBrk="0" hangingPunct="1">
              <a:lnSpc>
                <a:spcPct val="100000"/>
              </a:lnSpc>
              <a:spcBef>
                <a:spcPts val="0"/>
              </a:spcBef>
              <a:spcAft>
                <a:spcPts val="0"/>
              </a:spcAft>
              <a:buClr>
                <a:srgbClr val="FFD966"/>
              </a:buClr>
              <a:buSzPct val="100000"/>
              <a:tabLst>
                <a:tab pos="457200" algn="l"/>
              </a:tabLst>
              <a:defRPr/>
            </a:pPr>
            <a:r>
              <a:rPr kumimoji="0" lang="en-US" sz="800" b="0" i="0" u="none" strike="noStrike" kern="0" cap="none" spc="0" normalizeH="0" baseline="0" noProof="0">
                <a:ln>
                  <a:noFill/>
                </a:ln>
                <a:solidFill>
                  <a:srgbClr val="FFFFFF"/>
                </a:solidFill>
                <a:effectLst/>
                <a:uLnTx/>
                <a:uFillTx/>
                <a:latin typeface="Lato"/>
                <a:ea typeface="Lato"/>
                <a:cs typeface="Lato"/>
                <a:sym typeface="Lato"/>
              </a:rPr>
              <a:t>Ahn MJ, et al. </a:t>
            </a:r>
            <a:r>
              <a:rPr kumimoji="0" lang="en-US" sz="800" b="0" i="1" u="none" strike="noStrike" kern="0" cap="none" spc="0" normalizeH="0" baseline="0" noProof="0">
                <a:ln>
                  <a:noFill/>
                </a:ln>
                <a:solidFill>
                  <a:srgbClr val="FFFFFF"/>
                </a:solidFill>
                <a:effectLst/>
                <a:uLnTx/>
                <a:uFillTx/>
                <a:latin typeface="Lato"/>
                <a:ea typeface="Lato"/>
                <a:cs typeface="Lato"/>
                <a:sym typeface="Lato"/>
              </a:rPr>
              <a:t>N Engl J Med</a:t>
            </a:r>
            <a:r>
              <a:rPr kumimoji="0" lang="en-US" sz="800" b="0" i="0" u="none" strike="noStrike" kern="0" cap="none" spc="0" normalizeH="0" baseline="0" noProof="0">
                <a:ln>
                  <a:noFill/>
                </a:ln>
                <a:solidFill>
                  <a:srgbClr val="FFFFFF"/>
                </a:solidFill>
                <a:effectLst/>
                <a:uLnTx/>
                <a:uFillTx/>
                <a:latin typeface="Lato"/>
                <a:ea typeface="Lato"/>
                <a:cs typeface="Lato"/>
                <a:sym typeface="Lato"/>
              </a:rPr>
              <a:t>. 2023;389(22):2063-2075.</a:t>
            </a:r>
            <a:endParaRPr lang="en-US" sz="800">
              <a:solidFill>
                <a:schemeClr val="bg1"/>
              </a:solidFill>
              <a:latin typeface="Lato" panose="020F0502020204030203" pitchFamily="34" charset="0"/>
              <a:ea typeface="Lato" panose="020F0502020204030203" pitchFamily="34" charset="0"/>
              <a:cs typeface="Lato" panose="020F0502020204030203" pitchFamily="34" charset="0"/>
            </a:endParaRPr>
          </a:p>
        </p:txBody>
      </p:sp>
      <p:graphicFrame>
        <p:nvGraphicFramePr>
          <p:cNvPr id="5" name="Table 4">
            <a:extLst>
              <a:ext uri="{FF2B5EF4-FFF2-40B4-BE49-F238E27FC236}">
                <a16:creationId xmlns:a16="http://schemas.microsoft.com/office/drawing/2014/main" id="{A7181080-DCDB-4163-027E-33874459D352}"/>
              </a:ext>
            </a:extLst>
          </p:cNvPr>
          <p:cNvGraphicFramePr>
            <a:graphicFrameLocks noGrp="1"/>
          </p:cNvGraphicFramePr>
          <p:nvPr>
            <p:extLst>
              <p:ext uri="{D42A27DB-BD31-4B8C-83A1-F6EECF244321}">
                <p14:modId xmlns:p14="http://schemas.microsoft.com/office/powerpoint/2010/main" val="2705840327"/>
              </p:ext>
            </p:extLst>
          </p:nvPr>
        </p:nvGraphicFramePr>
        <p:xfrm>
          <a:off x="566057" y="1376198"/>
          <a:ext cx="7933509" cy="2796988"/>
        </p:xfrm>
        <a:graphic>
          <a:graphicData uri="http://schemas.openxmlformats.org/drawingml/2006/table">
            <a:tbl>
              <a:tblPr/>
              <a:tblGrid>
                <a:gridCol w="2644503">
                  <a:extLst>
                    <a:ext uri="{9D8B030D-6E8A-4147-A177-3AD203B41FA5}">
                      <a16:colId xmlns:a16="http://schemas.microsoft.com/office/drawing/2014/main" val="66469135"/>
                    </a:ext>
                  </a:extLst>
                </a:gridCol>
                <a:gridCol w="2644503">
                  <a:extLst>
                    <a:ext uri="{9D8B030D-6E8A-4147-A177-3AD203B41FA5}">
                      <a16:colId xmlns:a16="http://schemas.microsoft.com/office/drawing/2014/main" val="1885635738"/>
                    </a:ext>
                  </a:extLst>
                </a:gridCol>
                <a:gridCol w="2644503">
                  <a:extLst>
                    <a:ext uri="{9D8B030D-6E8A-4147-A177-3AD203B41FA5}">
                      <a16:colId xmlns:a16="http://schemas.microsoft.com/office/drawing/2014/main" val="1909074752"/>
                    </a:ext>
                  </a:extLst>
                </a:gridCol>
              </a:tblGrid>
              <a:tr h="362793">
                <a:tc>
                  <a:txBody>
                    <a:bodyPr/>
                    <a:lstStyle/>
                    <a:p>
                      <a:pPr algn="ctr" fontAlgn="t" latinLnBrk="0">
                        <a:buNone/>
                      </a:pPr>
                      <a:r>
                        <a:rPr lang="en-US" sz="1400" b="1">
                          <a:solidFill>
                            <a:schemeClr val="bg1"/>
                          </a:solidFill>
                          <a:effectLst/>
                          <a:latin typeface="Lato" panose="020F0502020204030203" pitchFamily="34" charset="0"/>
                          <a:ea typeface="Lato" panose="020F0502020204030203" pitchFamily="34" charset="0"/>
                          <a:cs typeface="Lato" panose="020F0502020204030203" pitchFamily="34" charset="0"/>
                        </a:rPr>
                        <a:t>Outcome</a:t>
                      </a:r>
                    </a:p>
                  </a:txBody>
                  <a:tcPr marL="75582" marR="75582" marT="75582" marB="75582">
                    <a:lnL w="28575" cap="flat" cmpd="sng" algn="ctr">
                      <a:solidFill>
                        <a:schemeClr val="accent6"/>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2"/>
                    </a:solidFill>
                  </a:tcPr>
                </a:tc>
                <a:tc>
                  <a:txBody>
                    <a:bodyPr/>
                    <a:lstStyle/>
                    <a:p>
                      <a:pPr algn="ctr" fontAlgn="t" latinLnBrk="0">
                        <a:buNone/>
                      </a:pPr>
                      <a:r>
                        <a:rPr lang="en-US" sz="1400" b="1">
                          <a:solidFill>
                            <a:schemeClr val="bg1"/>
                          </a:solidFill>
                          <a:effectLst/>
                          <a:latin typeface="Lato" panose="020F0502020204030203" pitchFamily="34" charset="0"/>
                          <a:ea typeface="Lato" panose="020F0502020204030203" pitchFamily="34" charset="0"/>
                          <a:cs typeface="Lato" panose="020F0502020204030203" pitchFamily="34" charset="0"/>
                        </a:rPr>
                        <a:t>Tarlatamab 10 mg</a:t>
                      </a:r>
                    </a:p>
                  </a:txBody>
                  <a:tcPr marL="75582" marR="75582" marT="75582" marB="75582">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2"/>
                    </a:solidFill>
                  </a:tcPr>
                </a:tc>
                <a:tc>
                  <a:txBody>
                    <a:bodyPr/>
                    <a:lstStyle/>
                    <a:p>
                      <a:pPr algn="ctr" fontAlgn="t" latinLnBrk="0">
                        <a:buNone/>
                      </a:pPr>
                      <a:r>
                        <a:rPr lang="en-US" sz="1400" b="1">
                          <a:solidFill>
                            <a:schemeClr val="bg1"/>
                          </a:solidFill>
                          <a:effectLst/>
                          <a:latin typeface="Lato" panose="020F0502020204030203" pitchFamily="34" charset="0"/>
                          <a:ea typeface="Lato" panose="020F0502020204030203" pitchFamily="34" charset="0"/>
                          <a:cs typeface="Lato" panose="020F0502020204030203" pitchFamily="34" charset="0"/>
                        </a:rPr>
                        <a:t>Tarlatamab 100 mg</a:t>
                      </a:r>
                    </a:p>
                  </a:txBody>
                  <a:tcPr marL="75582" marR="75582" marT="75582" marB="75582">
                    <a:lnL w="12700" cap="flat" cmpd="sng" algn="ctr">
                      <a:solidFill>
                        <a:schemeClr val="accent1"/>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2"/>
                    </a:solidFill>
                  </a:tcPr>
                </a:tc>
                <a:extLst>
                  <a:ext uri="{0D108BD9-81ED-4DB2-BD59-A6C34878D82A}">
                    <a16:rowId xmlns:a16="http://schemas.microsoft.com/office/drawing/2014/main" val="1081406844"/>
                  </a:ext>
                </a:extLst>
              </a:tr>
              <a:tr h="0">
                <a:tc>
                  <a:txBody>
                    <a:bodyPr/>
                    <a:lstStyle/>
                    <a:p>
                      <a:pPr fontAlgn="base" latinLnBrk="0">
                        <a:buNone/>
                      </a:pPr>
                      <a:r>
                        <a:rPr lang="en-US" sz="1400">
                          <a:effectLst/>
                          <a:latin typeface="Lato" panose="020F0502020204030203" pitchFamily="34" charset="0"/>
                          <a:ea typeface="Lato" panose="020F0502020204030203" pitchFamily="34" charset="0"/>
                          <a:cs typeface="Lato" panose="020F0502020204030203" pitchFamily="34" charset="0"/>
                        </a:rPr>
                        <a:t>Objective Response Rate (ORR)</a:t>
                      </a:r>
                    </a:p>
                  </a:txBody>
                  <a:tcPr marL="75582" marR="75582" marT="45349" marB="45349" anchor="ctr">
                    <a:lnL w="28575" cap="flat" cmpd="sng" algn="ctr">
                      <a:solidFill>
                        <a:schemeClr val="accent6"/>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fontAlgn="base" latinLnBrk="0">
                        <a:buNone/>
                      </a:pPr>
                      <a:r>
                        <a:rPr lang="en-US" sz="1400">
                          <a:effectLst/>
                          <a:latin typeface="Lato" panose="020F0502020204030203" pitchFamily="34" charset="0"/>
                          <a:ea typeface="Lato" panose="020F0502020204030203" pitchFamily="34" charset="0"/>
                          <a:cs typeface="Lato" panose="020F0502020204030203" pitchFamily="34" charset="0"/>
                        </a:rPr>
                        <a:t>40% (29–52%) [N=100]</a:t>
                      </a:r>
                    </a:p>
                  </a:txBody>
                  <a:tcPr marL="75582" marR="75582" marT="45349" marB="45349"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fontAlgn="base" latinLnBrk="0">
                        <a:buNone/>
                      </a:pPr>
                      <a:r>
                        <a:rPr lang="en-US" sz="1400">
                          <a:effectLst/>
                          <a:latin typeface="Lato" panose="020F0502020204030203" pitchFamily="34" charset="0"/>
                          <a:ea typeface="Lato" panose="020F0502020204030203" pitchFamily="34" charset="0"/>
                          <a:cs typeface="Lato" panose="020F0502020204030203" pitchFamily="34" charset="0"/>
                        </a:rPr>
                        <a:t>32% (21–44%) [N=88]</a:t>
                      </a:r>
                    </a:p>
                  </a:txBody>
                  <a:tcPr marL="75582" marR="75582" marT="45349" marB="45349" anchor="ctr">
                    <a:lnL w="12700" cap="flat" cmpd="sng" algn="ctr">
                      <a:solidFill>
                        <a:schemeClr val="accent1"/>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210331919"/>
                  </a:ext>
                </a:extLst>
              </a:tr>
              <a:tr h="302327">
                <a:tc>
                  <a:txBody>
                    <a:bodyPr/>
                    <a:lstStyle/>
                    <a:p>
                      <a:pPr lvl="0" fontAlgn="base" latinLnBrk="0">
                        <a:buNone/>
                      </a:pPr>
                      <a:r>
                        <a:rPr lang="en-US" sz="1400">
                          <a:effectLst/>
                          <a:latin typeface="Lato" panose="020F0502020204030203" pitchFamily="34" charset="0"/>
                          <a:ea typeface="Lato" panose="020F0502020204030203" pitchFamily="34" charset="0"/>
                          <a:cs typeface="Lato" panose="020F0502020204030203" pitchFamily="34" charset="0"/>
                        </a:rPr>
                        <a:t>     Complete Responses</a:t>
                      </a:r>
                    </a:p>
                  </a:txBody>
                  <a:tcPr marL="75582" marR="75582" marT="45349" marB="45349" anchor="ctr">
                    <a:lnL w="28575" cap="flat" cmpd="sng" algn="ctr">
                      <a:solidFill>
                        <a:schemeClr val="accent6"/>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fontAlgn="base" latinLnBrk="0">
                        <a:buNone/>
                      </a:pPr>
                      <a:r>
                        <a:rPr lang="en-US" sz="1400">
                          <a:effectLst/>
                          <a:latin typeface="Lato" panose="020F0502020204030203" pitchFamily="34" charset="0"/>
                          <a:ea typeface="Lato" panose="020F0502020204030203" pitchFamily="34" charset="0"/>
                          <a:cs typeface="Lato" panose="020F0502020204030203" pitchFamily="34" charset="0"/>
                        </a:rPr>
                        <a:t>1%</a:t>
                      </a:r>
                    </a:p>
                  </a:txBody>
                  <a:tcPr marL="75582" marR="75582" marT="45349" marB="45349"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fontAlgn="base" latinLnBrk="0">
                        <a:buNone/>
                      </a:pPr>
                      <a:r>
                        <a:rPr lang="en-US" sz="1400">
                          <a:effectLst/>
                          <a:latin typeface="Lato" panose="020F0502020204030203" pitchFamily="34" charset="0"/>
                          <a:ea typeface="Lato" panose="020F0502020204030203" pitchFamily="34" charset="0"/>
                          <a:cs typeface="Lato" panose="020F0502020204030203" pitchFamily="34" charset="0"/>
                        </a:rPr>
                        <a:t>8%</a:t>
                      </a:r>
                    </a:p>
                  </a:txBody>
                  <a:tcPr marL="75582" marR="75582" marT="45349" marB="45349" anchor="ctr">
                    <a:lnL w="12700" cap="flat" cmpd="sng" algn="ctr">
                      <a:solidFill>
                        <a:schemeClr val="accent1"/>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582163983"/>
                  </a:ext>
                </a:extLst>
              </a:tr>
              <a:tr h="302327">
                <a:tc>
                  <a:txBody>
                    <a:bodyPr/>
                    <a:lstStyle/>
                    <a:p>
                      <a:pPr fontAlgn="base" latinLnBrk="0">
                        <a:buNone/>
                      </a:pPr>
                      <a:r>
                        <a:rPr lang="en-US" sz="1400">
                          <a:effectLst/>
                          <a:latin typeface="Lato" panose="020F0502020204030203" pitchFamily="34" charset="0"/>
                          <a:ea typeface="Lato" panose="020F0502020204030203" pitchFamily="34" charset="0"/>
                          <a:cs typeface="Lato" panose="020F0502020204030203" pitchFamily="34" charset="0"/>
                        </a:rPr>
                        <a:t>     Partial Responses</a:t>
                      </a:r>
                    </a:p>
                  </a:txBody>
                  <a:tcPr marL="75582" marR="75582" marT="45349" marB="45349" anchor="ctr">
                    <a:lnL w="28575" cap="flat" cmpd="sng" algn="ctr">
                      <a:solidFill>
                        <a:schemeClr val="accent6"/>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38100" cap="flat" cmpd="sng" algn="ctr">
                      <a:solidFill>
                        <a:schemeClr val="accent1"/>
                      </a:solidFill>
                      <a:prstDash val="solid"/>
                      <a:round/>
                      <a:headEnd type="none" w="med" len="med"/>
                      <a:tailEnd type="none" w="med" len="med"/>
                    </a:lnB>
                    <a:solidFill>
                      <a:schemeClr val="bg1"/>
                    </a:solidFill>
                  </a:tcPr>
                </a:tc>
                <a:tc>
                  <a:txBody>
                    <a:bodyPr/>
                    <a:lstStyle/>
                    <a:p>
                      <a:pPr fontAlgn="base" latinLnBrk="0">
                        <a:buNone/>
                      </a:pPr>
                      <a:r>
                        <a:rPr lang="en-US" sz="1400">
                          <a:effectLst/>
                          <a:latin typeface="Lato" panose="020F0502020204030203" pitchFamily="34" charset="0"/>
                          <a:ea typeface="Lato" panose="020F0502020204030203" pitchFamily="34" charset="0"/>
                          <a:cs typeface="Lato" panose="020F0502020204030203" pitchFamily="34" charset="0"/>
                        </a:rPr>
                        <a:t>39%</a:t>
                      </a:r>
                    </a:p>
                  </a:txBody>
                  <a:tcPr marL="75582" marR="75582" marT="45349" marB="45349"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38100" cap="flat" cmpd="sng" algn="ctr">
                      <a:solidFill>
                        <a:schemeClr val="accent1"/>
                      </a:solidFill>
                      <a:prstDash val="solid"/>
                      <a:round/>
                      <a:headEnd type="none" w="med" len="med"/>
                      <a:tailEnd type="none" w="med" len="med"/>
                    </a:lnB>
                    <a:solidFill>
                      <a:schemeClr val="bg1"/>
                    </a:solidFill>
                  </a:tcPr>
                </a:tc>
                <a:tc>
                  <a:txBody>
                    <a:bodyPr/>
                    <a:lstStyle/>
                    <a:p>
                      <a:pPr fontAlgn="base" latinLnBrk="0">
                        <a:buNone/>
                      </a:pPr>
                      <a:r>
                        <a:rPr lang="en-US" sz="1400">
                          <a:effectLst/>
                          <a:latin typeface="Lato" panose="020F0502020204030203" pitchFamily="34" charset="0"/>
                          <a:ea typeface="Lato" panose="020F0502020204030203" pitchFamily="34" charset="0"/>
                          <a:cs typeface="Lato" panose="020F0502020204030203" pitchFamily="34" charset="0"/>
                        </a:rPr>
                        <a:t>24%</a:t>
                      </a:r>
                    </a:p>
                  </a:txBody>
                  <a:tcPr marL="75582" marR="75582" marT="45349" marB="45349" anchor="ctr">
                    <a:lnL w="12700" cap="flat" cmpd="sng" algn="ctr">
                      <a:solidFill>
                        <a:schemeClr val="accent1"/>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381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319133435"/>
                  </a:ext>
                </a:extLst>
              </a:tr>
              <a:tr h="302327">
                <a:tc>
                  <a:txBody>
                    <a:bodyPr/>
                    <a:lstStyle/>
                    <a:p>
                      <a:pPr fontAlgn="base" latinLnBrk="0">
                        <a:buNone/>
                      </a:pPr>
                      <a:r>
                        <a:rPr lang="en-US" sz="1400">
                          <a:effectLst/>
                          <a:latin typeface="Lato" panose="020F0502020204030203" pitchFamily="34" charset="0"/>
                          <a:ea typeface="Lato" panose="020F0502020204030203" pitchFamily="34" charset="0"/>
                          <a:cs typeface="Lato" panose="020F0502020204030203" pitchFamily="34" charset="0"/>
                        </a:rPr>
                        <a:t>Disease Control Rate</a:t>
                      </a:r>
                    </a:p>
                  </a:txBody>
                  <a:tcPr marL="75582" marR="75582" marT="45349" marB="45349" anchor="ctr">
                    <a:lnL w="28575" cap="flat" cmpd="sng" algn="ctr">
                      <a:solidFill>
                        <a:schemeClr val="accent6"/>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381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fontAlgn="base" latinLnBrk="0">
                        <a:buNone/>
                      </a:pPr>
                      <a:r>
                        <a:rPr lang="en-US" sz="1400">
                          <a:effectLst/>
                          <a:latin typeface="Lato" panose="020F0502020204030203" pitchFamily="34" charset="0"/>
                          <a:ea typeface="Lato" panose="020F0502020204030203" pitchFamily="34" charset="0"/>
                          <a:cs typeface="Lato" panose="020F0502020204030203" pitchFamily="34" charset="0"/>
                        </a:rPr>
                        <a:t>70% (60–79%)</a:t>
                      </a:r>
                    </a:p>
                  </a:txBody>
                  <a:tcPr marL="75582" marR="75582" marT="45349" marB="45349"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381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fontAlgn="base" latinLnBrk="0">
                        <a:buNone/>
                      </a:pPr>
                      <a:r>
                        <a:rPr lang="en-US" sz="1400">
                          <a:effectLst/>
                          <a:latin typeface="Lato" panose="020F0502020204030203" pitchFamily="34" charset="0"/>
                          <a:ea typeface="Lato" panose="020F0502020204030203" pitchFamily="34" charset="0"/>
                          <a:cs typeface="Lato" panose="020F0502020204030203" pitchFamily="34" charset="0"/>
                        </a:rPr>
                        <a:t>63% (52–73%)</a:t>
                      </a:r>
                    </a:p>
                  </a:txBody>
                  <a:tcPr marL="75582" marR="75582" marT="45349" marB="45349" anchor="ctr">
                    <a:lnL w="12700" cap="flat" cmpd="sng" algn="ctr">
                      <a:solidFill>
                        <a:schemeClr val="accent1"/>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381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4083229794"/>
                  </a:ext>
                </a:extLst>
              </a:tr>
              <a:tr h="0">
                <a:tc>
                  <a:txBody>
                    <a:bodyPr/>
                    <a:lstStyle/>
                    <a:p>
                      <a:pPr fontAlgn="base" latinLnBrk="0">
                        <a:buNone/>
                      </a:pPr>
                      <a:r>
                        <a:rPr lang="en-US" sz="1400">
                          <a:effectLst/>
                          <a:latin typeface="Lato" panose="020F0502020204030203" pitchFamily="34" charset="0"/>
                          <a:ea typeface="Lato" panose="020F0502020204030203" pitchFamily="34" charset="0"/>
                          <a:cs typeface="Lato" panose="020F0502020204030203" pitchFamily="34" charset="0"/>
                        </a:rPr>
                        <a:t>Median DOR</a:t>
                      </a:r>
                    </a:p>
                  </a:txBody>
                  <a:tcPr marL="75582" marR="75582" marT="45349" marB="45349" anchor="ctr">
                    <a:lnL w="28575" cap="flat" cmpd="sng" algn="ctr">
                      <a:solidFill>
                        <a:schemeClr val="accent6"/>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fontAlgn="base" latinLnBrk="0">
                        <a:buNone/>
                      </a:pPr>
                      <a:r>
                        <a:rPr lang="en-US" sz="1400">
                          <a:effectLst/>
                          <a:latin typeface="Lato" panose="020F0502020204030203" pitchFamily="34" charset="0"/>
                          <a:ea typeface="Lato" panose="020F0502020204030203" pitchFamily="34" charset="0"/>
                          <a:cs typeface="Lato" panose="020F0502020204030203" pitchFamily="34" charset="0"/>
                        </a:rPr>
                        <a:t>Not Estimable (≥6 </a:t>
                      </a:r>
                      <a:r>
                        <a:rPr lang="en-US" sz="1400" err="1">
                          <a:effectLst/>
                          <a:latin typeface="Lato" panose="020F0502020204030203" pitchFamily="34" charset="0"/>
                          <a:ea typeface="Lato" panose="020F0502020204030203" pitchFamily="34" charset="0"/>
                          <a:cs typeface="Lato" panose="020F0502020204030203" pitchFamily="34" charset="0"/>
                        </a:rPr>
                        <a:t>mo</a:t>
                      </a:r>
                      <a:r>
                        <a:rPr lang="en-US" sz="1400">
                          <a:effectLst/>
                          <a:latin typeface="Lato" panose="020F0502020204030203" pitchFamily="34" charset="0"/>
                          <a:ea typeface="Lato" panose="020F0502020204030203" pitchFamily="34" charset="0"/>
                          <a:cs typeface="Lato" panose="020F0502020204030203" pitchFamily="34" charset="0"/>
                        </a:rPr>
                        <a:t> in 58%)</a:t>
                      </a:r>
                    </a:p>
                  </a:txBody>
                  <a:tcPr marL="75582" marR="75582" marT="45349" marB="45349"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fontAlgn="base" latinLnBrk="0">
                        <a:buNone/>
                      </a:pPr>
                      <a:r>
                        <a:rPr lang="en-US" sz="1400">
                          <a:effectLst/>
                          <a:latin typeface="Lato" panose="020F0502020204030203" pitchFamily="34" charset="0"/>
                          <a:ea typeface="Lato" panose="020F0502020204030203" pitchFamily="34" charset="0"/>
                          <a:cs typeface="Lato" panose="020F0502020204030203" pitchFamily="34" charset="0"/>
                        </a:rPr>
                        <a:t>Not Estimable (≥ 6 </a:t>
                      </a:r>
                      <a:r>
                        <a:rPr lang="en-US" sz="1400" err="1">
                          <a:effectLst/>
                          <a:latin typeface="Lato" panose="020F0502020204030203" pitchFamily="34" charset="0"/>
                          <a:ea typeface="Lato" panose="020F0502020204030203" pitchFamily="34" charset="0"/>
                          <a:cs typeface="Lato" panose="020F0502020204030203" pitchFamily="34" charset="0"/>
                        </a:rPr>
                        <a:t>mo</a:t>
                      </a:r>
                      <a:r>
                        <a:rPr lang="en-US" sz="1400">
                          <a:effectLst/>
                          <a:latin typeface="Lato" panose="020F0502020204030203" pitchFamily="34" charset="0"/>
                          <a:ea typeface="Lato" panose="020F0502020204030203" pitchFamily="34" charset="0"/>
                          <a:cs typeface="Lato" panose="020F0502020204030203" pitchFamily="34" charset="0"/>
                        </a:rPr>
                        <a:t> in 61%)</a:t>
                      </a:r>
                    </a:p>
                  </a:txBody>
                  <a:tcPr marL="75582" marR="75582" marT="45349" marB="45349" anchor="ctr">
                    <a:lnL w="12700" cap="flat" cmpd="sng" algn="ctr">
                      <a:solidFill>
                        <a:schemeClr val="accent1"/>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622038623"/>
                  </a:ext>
                </a:extLst>
              </a:tr>
              <a:tr h="302327">
                <a:tc>
                  <a:txBody>
                    <a:bodyPr/>
                    <a:lstStyle/>
                    <a:p>
                      <a:pPr fontAlgn="base" latinLnBrk="0">
                        <a:buNone/>
                      </a:pPr>
                      <a:r>
                        <a:rPr lang="en-US" sz="1400">
                          <a:effectLst/>
                          <a:latin typeface="Lato" panose="020F0502020204030203" pitchFamily="34" charset="0"/>
                          <a:ea typeface="Lato" panose="020F0502020204030203" pitchFamily="34" charset="0"/>
                          <a:cs typeface="Lato" panose="020F0502020204030203" pitchFamily="34" charset="0"/>
                        </a:rPr>
                        <a:t>Median PFS</a:t>
                      </a:r>
                    </a:p>
                  </a:txBody>
                  <a:tcPr marL="75582" marR="75582" marT="45349" marB="45349" anchor="ctr">
                    <a:lnL w="28575" cap="flat" cmpd="sng" algn="ctr">
                      <a:solidFill>
                        <a:schemeClr val="accent6"/>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fontAlgn="base" latinLnBrk="0">
                        <a:buNone/>
                      </a:pPr>
                      <a:r>
                        <a:rPr lang="en-US" sz="1400">
                          <a:effectLst/>
                          <a:latin typeface="Lato" panose="020F0502020204030203" pitchFamily="34" charset="0"/>
                          <a:ea typeface="Lato" panose="020F0502020204030203" pitchFamily="34" charset="0"/>
                          <a:cs typeface="Lato" panose="020F0502020204030203" pitchFamily="34" charset="0"/>
                        </a:rPr>
                        <a:t>4.9 mo (2.9–6.7)</a:t>
                      </a:r>
                    </a:p>
                  </a:txBody>
                  <a:tcPr marL="75582" marR="75582" marT="45349" marB="45349"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fontAlgn="base" latinLnBrk="0">
                        <a:buNone/>
                      </a:pPr>
                      <a:r>
                        <a:rPr lang="en-US" sz="1400">
                          <a:effectLst/>
                          <a:latin typeface="Lato" panose="020F0502020204030203" pitchFamily="34" charset="0"/>
                          <a:ea typeface="Lato" panose="020F0502020204030203" pitchFamily="34" charset="0"/>
                          <a:cs typeface="Lato" panose="020F0502020204030203" pitchFamily="34" charset="0"/>
                        </a:rPr>
                        <a:t>3.9 mo (2.6–4.4)</a:t>
                      </a:r>
                    </a:p>
                  </a:txBody>
                  <a:tcPr marL="75582" marR="75582" marT="45349" marB="45349" anchor="ctr">
                    <a:lnL w="12700" cap="flat" cmpd="sng" algn="ctr">
                      <a:solidFill>
                        <a:schemeClr val="accent1"/>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943923382"/>
                  </a:ext>
                </a:extLst>
              </a:tr>
              <a:tr h="302327">
                <a:tc>
                  <a:txBody>
                    <a:bodyPr/>
                    <a:lstStyle/>
                    <a:p>
                      <a:pPr fontAlgn="base" latinLnBrk="0">
                        <a:buNone/>
                      </a:pPr>
                      <a:r>
                        <a:rPr lang="en-US" sz="1400">
                          <a:effectLst/>
                          <a:latin typeface="Lato" panose="020F0502020204030203" pitchFamily="34" charset="0"/>
                          <a:ea typeface="Lato" panose="020F0502020204030203" pitchFamily="34" charset="0"/>
                          <a:cs typeface="Lato" panose="020F0502020204030203" pitchFamily="34" charset="0"/>
                        </a:rPr>
                        <a:t>Median OS</a:t>
                      </a:r>
                    </a:p>
                  </a:txBody>
                  <a:tcPr marL="75582" marR="75582" marT="45349" marB="45349" anchor="ctr">
                    <a:lnL w="28575" cap="flat" cmpd="sng" algn="ctr">
                      <a:solidFill>
                        <a:schemeClr val="accent6"/>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fontAlgn="base" latinLnBrk="0">
                        <a:buNone/>
                      </a:pPr>
                      <a:r>
                        <a:rPr lang="en-US" sz="1400">
                          <a:effectLst/>
                          <a:latin typeface="Lato" panose="020F0502020204030203" pitchFamily="34" charset="0"/>
                          <a:ea typeface="Lato" panose="020F0502020204030203" pitchFamily="34" charset="0"/>
                          <a:cs typeface="Lato" panose="020F0502020204030203" pitchFamily="34" charset="0"/>
                        </a:rPr>
                        <a:t>14.3 mo (10.8–NE)</a:t>
                      </a:r>
                    </a:p>
                  </a:txBody>
                  <a:tcPr marL="75582" marR="75582" marT="45349" marB="45349"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fontAlgn="base" latinLnBrk="0">
                        <a:buNone/>
                      </a:pPr>
                      <a:r>
                        <a:rPr lang="en-US" sz="1400">
                          <a:effectLst/>
                          <a:latin typeface="Lato" panose="020F0502020204030203" pitchFamily="34" charset="0"/>
                          <a:ea typeface="Lato" panose="020F0502020204030203" pitchFamily="34" charset="0"/>
                          <a:cs typeface="Lato" panose="020F0502020204030203" pitchFamily="34" charset="0"/>
                        </a:rPr>
                        <a:t>Not Estimable (NE [≥12.4])</a:t>
                      </a:r>
                    </a:p>
                  </a:txBody>
                  <a:tcPr marL="75582" marR="75582" marT="45349" marB="45349" anchor="ctr">
                    <a:lnL w="12700" cap="flat" cmpd="sng" algn="ctr">
                      <a:solidFill>
                        <a:schemeClr val="accent1"/>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911773427"/>
                  </a:ext>
                </a:extLst>
              </a:tr>
              <a:tr h="0">
                <a:tc>
                  <a:txBody>
                    <a:bodyPr/>
                    <a:lstStyle/>
                    <a:p>
                      <a:pPr fontAlgn="base" latinLnBrk="0">
                        <a:buNone/>
                      </a:pPr>
                      <a:r>
                        <a:rPr lang="en-US" sz="1400">
                          <a:effectLst/>
                          <a:latin typeface="Lato" panose="020F0502020204030203" pitchFamily="34" charset="0"/>
                          <a:ea typeface="Lato" panose="020F0502020204030203" pitchFamily="34" charset="0"/>
                          <a:cs typeface="Lato" panose="020F0502020204030203" pitchFamily="34" charset="0"/>
                        </a:rPr>
                        <a:t>Ongoing responses at cutoff</a:t>
                      </a:r>
                    </a:p>
                  </a:txBody>
                  <a:tcPr marL="75582" marR="75582" marT="45349" marB="45349" anchor="ctr">
                    <a:lnL w="28575" cap="flat" cmpd="sng" algn="ctr">
                      <a:solidFill>
                        <a:schemeClr val="accent6"/>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28575" cap="flat" cmpd="sng" algn="ctr">
                      <a:solidFill>
                        <a:schemeClr val="accent6"/>
                      </a:solidFill>
                      <a:prstDash val="solid"/>
                      <a:round/>
                      <a:headEnd type="none" w="med" len="med"/>
                      <a:tailEnd type="none" w="med" len="med"/>
                    </a:lnB>
                    <a:solidFill>
                      <a:schemeClr val="bg1"/>
                    </a:solidFill>
                  </a:tcPr>
                </a:tc>
                <a:tc>
                  <a:txBody>
                    <a:bodyPr/>
                    <a:lstStyle/>
                    <a:p>
                      <a:pPr fontAlgn="base" latinLnBrk="0">
                        <a:buNone/>
                      </a:pPr>
                      <a:r>
                        <a:rPr lang="en-US" sz="1400">
                          <a:effectLst/>
                          <a:latin typeface="Lato" panose="020F0502020204030203" pitchFamily="34" charset="0"/>
                          <a:ea typeface="Lato" panose="020F0502020204030203" pitchFamily="34" charset="0"/>
                          <a:cs typeface="Lato" panose="020F0502020204030203" pitchFamily="34" charset="0"/>
                        </a:rPr>
                        <a:t>55%</a:t>
                      </a:r>
                    </a:p>
                  </a:txBody>
                  <a:tcPr marL="75582" marR="75582" marT="45349" marB="45349"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28575" cap="flat" cmpd="sng" algn="ctr">
                      <a:solidFill>
                        <a:schemeClr val="accent6"/>
                      </a:solidFill>
                      <a:prstDash val="solid"/>
                      <a:round/>
                      <a:headEnd type="none" w="med" len="med"/>
                      <a:tailEnd type="none" w="med" len="med"/>
                    </a:lnB>
                    <a:solidFill>
                      <a:schemeClr val="bg1"/>
                    </a:solidFill>
                  </a:tcPr>
                </a:tc>
                <a:tc>
                  <a:txBody>
                    <a:bodyPr/>
                    <a:lstStyle/>
                    <a:p>
                      <a:pPr fontAlgn="base" latinLnBrk="0">
                        <a:buNone/>
                      </a:pPr>
                      <a:r>
                        <a:rPr lang="en-US" sz="1400">
                          <a:effectLst/>
                          <a:latin typeface="Lato" panose="020F0502020204030203" pitchFamily="34" charset="0"/>
                          <a:ea typeface="Lato" panose="020F0502020204030203" pitchFamily="34" charset="0"/>
                          <a:cs typeface="Lato" panose="020F0502020204030203" pitchFamily="34" charset="0"/>
                        </a:rPr>
                        <a:t>57%</a:t>
                      </a:r>
                    </a:p>
                  </a:txBody>
                  <a:tcPr marL="75582" marR="75582" marT="45349" marB="45349" anchor="ctr">
                    <a:lnL w="12700" cap="flat" cmpd="sng" algn="ctr">
                      <a:solidFill>
                        <a:schemeClr val="accent1"/>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28575" cap="flat" cmpd="sng" algn="ctr">
                      <a:solidFill>
                        <a:schemeClr val="accent6"/>
                      </a:solidFill>
                      <a:prstDash val="solid"/>
                      <a:round/>
                      <a:headEnd type="none" w="med" len="med"/>
                      <a:tailEnd type="none" w="med" len="med"/>
                    </a:lnB>
                    <a:solidFill>
                      <a:schemeClr val="bg1"/>
                    </a:solidFill>
                  </a:tcPr>
                </a:tc>
                <a:extLst>
                  <a:ext uri="{0D108BD9-81ED-4DB2-BD59-A6C34878D82A}">
                    <a16:rowId xmlns:a16="http://schemas.microsoft.com/office/drawing/2014/main" val="398323985"/>
                  </a:ext>
                </a:extLst>
              </a:tr>
            </a:tbl>
          </a:graphicData>
        </a:graphic>
      </p:graphicFrame>
    </p:spTree>
    <p:extLst>
      <p:ext uri="{BB962C8B-B14F-4D97-AF65-F5344CB8AC3E}">
        <p14:creationId xmlns:p14="http://schemas.microsoft.com/office/powerpoint/2010/main" val="13706126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62">
          <a:extLst>
            <a:ext uri="{FF2B5EF4-FFF2-40B4-BE49-F238E27FC236}">
              <a16:creationId xmlns:a16="http://schemas.microsoft.com/office/drawing/2014/main" id="{9FF1EE0D-6C6F-2B3F-AB16-EA9ECDAF75BD}"/>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B30C0336-323E-EB15-855E-F603E25EBFC0}"/>
              </a:ext>
            </a:extLst>
          </p:cNvPr>
          <p:cNvSpPr>
            <a:spLocks noChangeArrowheads="1"/>
          </p:cNvSpPr>
          <p:nvPr/>
        </p:nvSpPr>
        <p:spPr bwMode="auto">
          <a:xfrm flipV="1">
            <a:off x="4442791" y="2110215"/>
            <a:ext cx="711030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3" name="Google Shape;228;p48">
            <a:extLst>
              <a:ext uri="{FF2B5EF4-FFF2-40B4-BE49-F238E27FC236}">
                <a16:creationId xmlns:a16="http://schemas.microsoft.com/office/drawing/2014/main" id="{178B7131-BC2A-784D-EAF6-5752539809F8}"/>
              </a:ext>
            </a:extLst>
          </p:cNvPr>
          <p:cNvSpPr txBox="1">
            <a:spLocks/>
          </p:cNvSpPr>
          <p:nvPr/>
        </p:nvSpPr>
        <p:spPr>
          <a:xfrm>
            <a:off x="0" y="0"/>
            <a:ext cx="9144000" cy="101772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2800"/>
            </a:pPr>
            <a:r>
              <a:rPr lang="en-US" sz="5400" b="1">
                <a:solidFill>
                  <a:schemeClr val="accent6"/>
                </a:solidFill>
                <a:latin typeface="Bebas Neue"/>
                <a:sym typeface="Bebas Neue"/>
              </a:rPr>
              <a:t>DeLLphi-301: </a:t>
            </a:r>
            <a:r>
              <a:rPr lang="en-US" sz="5400" b="1">
                <a:solidFill>
                  <a:schemeClr val="bg1"/>
                </a:solidFill>
                <a:latin typeface="Bebas Neue"/>
                <a:sym typeface="Bebas Neue"/>
              </a:rPr>
              <a:t>Tarlatamab For </a:t>
            </a:r>
            <a:r>
              <a:rPr lang="en-US" sz="5400" b="1" err="1">
                <a:solidFill>
                  <a:schemeClr val="bg1"/>
                </a:solidFill>
                <a:latin typeface="Bebas Neue"/>
                <a:sym typeface="Bebas Neue"/>
              </a:rPr>
              <a:t>sclc</a:t>
            </a:r>
            <a:endParaRPr lang="en-US" sz="5400" b="1">
              <a:solidFill>
                <a:schemeClr val="bg1"/>
              </a:solidFill>
              <a:latin typeface="Bebas Neue"/>
              <a:sym typeface="Bebas Neue"/>
            </a:endParaRPr>
          </a:p>
        </p:txBody>
      </p:sp>
      <p:sp>
        <p:nvSpPr>
          <p:cNvPr id="7" name="TextBox 6">
            <a:extLst>
              <a:ext uri="{FF2B5EF4-FFF2-40B4-BE49-F238E27FC236}">
                <a16:creationId xmlns:a16="http://schemas.microsoft.com/office/drawing/2014/main" id="{509429F6-EF39-4AE2-E12F-72F4E5E417B3}"/>
              </a:ext>
            </a:extLst>
          </p:cNvPr>
          <p:cNvSpPr txBox="1"/>
          <p:nvPr/>
        </p:nvSpPr>
        <p:spPr>
          <a:xfrm>
            <a:off x="6374675" y="4928056"/>
            <a:ext cx="2769325" cy="215444"/>
          </a:xfrm>
          <a:prstGeom prst="rect">
            <a:avLst/>
          </a:prstGeom>
          <a:noFill/>
        </p:spPr>
        <p:txBody>
          <a:bodyPr wrap="square" rtlCol="0">
            <a:spAutoFit/>
          </a:bodyPr>
          <a:lstStyle/>
          <a:p>
            <a:pPr marR="0" lvl="0" algn="r" defTabSz="914400" rtl="0" eaLnBrk="1" fontAlgn="auto" latinLnBrk="0" hangingPunct="1">
              <a:lnSpc>
                <a:spcPct val="100000"/>
              </a:lnSpc>
              <a:spcBef>
                <a:spcPts val="0"/>
              </a:spcBef>
              <a:spcAft>
                <a:spcPts val="0"/>
              </a:spcAft>
              <a:buClr>
                <a:srgbClr val="FFD966"/>
              </a:buClr>
              <a:buSzPct val="100000"/>
              <a:tabLst>
                <a:tab pos="457200" algn="l"/>
              </a:tabLst>
              <a:defRPr/>
            </a:pPr>
            <a:r>
              <a:rPr kumimoji="0" lang="en-US" sz="800" b="0" i="0" u="none" strike="noStrike" kern="0" cap="none" spc="0" normalizeH="0" baseline="0" noProof="0">
                <a:ln>
                  <a:noFill/>
                </a:ln>
                <a:solidFill>
                  <a:srgbClr val="FFFFFF"/>
                </a:solidFill>
                <a:effectLst/>
                <a:uLnTx/>
                <a:uFillTx/>
                <a:latin typeface="Lato"/>
                <a:ea typeface="Lato"/>
                <a:cs typeface="Lato"/>
                <a:sym typeface="Lato"/>
              </a:rPr>
              <a:t>Ahn MJ, et al. </a:t>
            </a:r>
            <a:r>
              <a:rPr kumimoji="0" lang="en-US" sz="800" b="0" i="1" u="none" strike="noStrike" kern="0" cap="none" spc="0" normalizeH="0" baseline="0" noProof="0">
                <a:ln>
                  <a:noFill/>
                </a:ln>
                <a:solidFill>
                  <a:srgbClr val="FFFFFF"/>
                </a:solidFill>
                <a:effectLst/>
                <a:uLnTx/>
                <a:uFillTx/>
                <a:latin typeface="Lato"/>
                <a:ea typeface="Lato"/>
                <a:cs typeface="Lato"/>
                <a:sym typeface="Lato"/>
              </a:rPr>
              <a:t>N Engl J Med</a:t>
            </a:r>
            <a:r>
              <a:rPr kumimoji="0" lang="en-US" sz="800" b="0" i="0" u="none" strike="noStrike" kern="0" cap="none" spc="0" normalizeH="0" baseline="0" noProof="0">
                <a:ln>
                  <a:noFill/>
                </a:ln>
                <a:solidFill>
                  <a:srgbClr val="FFFFFF"/>
                </a:solidFill>
                <a:effectLst/>
                <a:uLnTx/>
                <a:uFillTx/>
                <a:latin typeface="Lato"/>
                <a:ea typeface="Lato"/>
                <a:cs typeface="Lato"/>
                <a:sym typeface="Lato"/>
              </a:rPr>
              <a:t>. 2023;389(22):2063-2075.</a:t>
            </a:r>
            <a:endParaRPr lang="en-US" sz="80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8" name="Picture 7">
            <a:extLst>
              <a:ext uri="{FF2B5EF4-FFF2-40B4-BE49-F238E27FC236}">
                <a16:creationId xmlns:a16="http://schemas.microsoft.com/office/drawing/2014/main" id="{6571F3A4-E0AA-A11A-30B0-09140097085C}"/>
              </a:ext>
            </a:extLst>
          </p:cNvPr>
          <p:cNvPicPr>
            <a:picLocks noChangeAspect="1"/>
          </p:cNvPicPr>
          <p:nvPr/>
        </p:nvPicPr>
        <p:blipFill>
          <a:blip r:embed="rId3"/>
          <a:stretch>
            <a:fillRect/>
          </a:stretch>
        </p:blipFill>
        <p:spPr>
          <a:xfrm>
            <a:off x="1737691" y="844778"/>
            <a:ext cx="5290126" cy="4097985"/>
          </a:xfrm>
          <a:prstGeom prst="rect">
            <a:avLst/>
          </a:prstGeom>
        </p:spPr>
      </p:pic>
    </p:spTree>
    <p:extLst>
      <p:ext uri="{BB962C8B-B14F-4D97-AF65-F5344CB8AC3E}">
        <p14:creationId xmlns:p14="http://schemas.microsoft.com/office/powerpoint/2010/main" val="31589841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6"/>
        <p:cNvGrpSpPr/>
        <p:nvPr/>
      </p:nvGrpSpPr>
      <p:grpSpPr>
        <a:xfrm>
          <a:off x="0" y="0"/>
          <a:ext cx="0" cy="0"/>
          <a:chOff x="0" y="0"/>
          <a:chExt cx="0" cy="0"/>
        </a:xfrm>
      </p:grpSpPr>
      <p:sp>
        <p:nvSpPr>
          <p:cNvPr id="9" name="Rectangle 2">
            <a:extLst>
              <a:ext uri="{FF2B5EF4-FFF2-40B4-BE49-F238E27FC236}">
                <a16:creationId xmlns:a16="http://schemas.microsoft.com/office/drawing/2014/main" id="{54DEAF4B-457C-D584-0671-697F7ADE45EB}"/>
              </a:ext>
            </a:extLst>
          </p:cNvPr>
          <p:cNvSpPr>
            <a:spLocks noChangeArrowheads="1"/>
          </p:cNvSpPr>
          <p:nvPr/>
        </p:nvSpPr>
        <p:spPr bwMode="auto">
          <a:xfrm flipV="1">
            <a:off x="4442791" y="2110215"/>
            <a:ext cx="711030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 name="Google Shape;206;p46">
            <a:extLst>
              <a:ext uri="{FF2B5EF4-FFF2-40B4-BE49-F238E27FC236}">
                <a16:creationId xmlns:a16="http://schemas.microsoft.com/office/drawing/2014/main" id="{ACB83CEF-CDD0-13AA-3B8A-C62E97DDBE27}"/>
              </a:ext>
            </a:extLst>
          </p:cNvPr>
          <p:cNvSpPr txBox="1">
            <a:spLocks/>
          </p:cNvSpPr>
          <p:nvPr/>
        </p:nvSpPr>
        <p:spPr>
          <a:xfrm>
            <a:off x="0" y="0"/>
            <a:ext cx="9144000" cy="86227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Bebas Neue"/>
              <a:buNone/>
              <a:defRPr sz="5200" b="1" i="0" u="none" strike="noStrike" cap="none">
                <a:solidFill>
                  <a:schemeClr val="lt1"/>
                </a:solidFill>
                <a:latin typeface="Bebas Neue"/>
                <a:ea typeface="Bebas Neue"/>
                <a:cs typeface="Bebas Neue"/>
                <a:sym typeface="Bebas Neue"/>
              </a:defRPr>
            </a:lvl1pPr>
            <a:lvl2pPr marR="0" lvl="1" algn="l" rtl="0">
              <a:lnSpc>
                <a:spcPct val="100000"/>
              </a:lnSpc>
              <a:spcBef>
                <a:spcPts val="0"/>
              </a:spcBef>
              <a:spcAft>
                <a:spcPts val="0"/>
              </a:spcAft>
              <a:buClr>
                <a:schemeClr val="dk1"/>
              </a:buClr>
              <a:buSzPts val="4200"/>
              <a:buFont typeface="Bebas Neue"/>
              <a:buNone/>
              <a:defRPr sz="4200" b="1"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4200"/>
              <a:buFont typeface="Bebas Neue"/>
              <a:buNone/>
              <a:defRPr sz="4200" b="1"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4200"/>
              <a:buFont typeface="Bebas Neue"/>
              <a:buNone/>
              <a:defRPr sz="4200" b="1"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4200"/>
              <a:buFont typeface="Bebas Neue"/>
              <a:buNone/>
              <a:defRPr sz="4200" b="1"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4200"/>
              <a:buFont typeface="Bebas Neue"/>
              <a:buNone/>
              <a:defRPr sz="4200" b="1"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4200"/>
              <a:buFont typeface="Bebas Neue"/>
              <a:buNone/>
              <a:defRPr sz="4200" b="1"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4200"/>
              <a:buFont typeface="Bebas Neue"/>
              <a:buNone/>
              <a:defRPr sz="4200" b="1"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4200"/>
              <a:buFont typeface="Bebas Neue"/>
              <a:buNone/>
              <a:defRPr sz="4200" b="1" i="0" u="none" strike="noStrike" cap="none">
                <a:solidFill>
                  <a:schemeClr val="dk1"/>
                </a:solidFill>
                <a:latin typeface="Bebas Neue"/>
                <a:ea typeface="Bebas Neue"/>
                <a:cs typeface="Bebas Neue"/>
                <a:sym typeface="Bebas Neue"/>
              </a:defRPr>
            </a:lvl9pPr>
          </a:lstStyle>
          <a:p>
            <a:r>
              <a:rPr lang="en-US" sz="6000">
                <a:solidFill>
                  <a:schemeClr val="accent6"/>
                </a:solidFill>
              </a:rPr>
              <a:t>Bispecific</a:t>
            </a:r>
            <a:r>
              <a:rPr lang="en-US" sz="6000"/>
              <a:t> Antibodies</a:t>
            </a:r>
          </a:p>
        </p:txBody>
      </p:sp>
      <p:sp>
        <p:nvSpPr>
          <p:cNvPr id="3" name="Google Shape;199;p45">
            <a:extLst>
              <a:ext uri="{FF2B5EF4-FFF2-40B4-BE49-F238E27FC236}">
                <a16:creationId xmlns:a16="http://schemas.microsoft.com/office/drawing/2014/main" id="{B01B0499-0FE6-4E3D-B37D-C6875CEB3D94}"/>
              </a:ext>
            </a:extLst>
          </p:cNvPr>
          <p:cNvSpPr txBox="1">
            <a:spLocks/>
          </p:cNvSpPr>
          <p:nvPr/>
        </p:nvSpPr>
        <p:spPr>
          <a:xfrm>
            <a:off x="156807" y="1044699"/>
            <a:ext cx="8987193" cy="388573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1400" b="0" i="0" u="none" strike="noStrike" cap="none">
                <a:solidFill>
                  <a:schemeClr val="lt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406400" indent="-285750" algn="l">
              <a:spcAft>
                <a:spcPts val="600"/>
              </a:spcAft>
              <a:buClr>
                <a:schemeClr val="accent6"/>
              </a:buClr>
              <a:buSzPct val="100000"/>
              <a:buFont typeface="Arial" panose="020B0604020202020204" pitchFamily="34" charset="0"/>
              <a:buChar char="•"/>
            </a:pPr>
            <a:r>
              <a:rPr lang="en-US" sz="1900">
                <a:solidFill>
                  <a:schemeClr val="bg1"/>
                </a:solidFill>
              </a:rPr>
              <a:t>Bispecific antibodies (</a:t>
            </a:r>
            <a:r>
              <a:rPr lang="en-US" sz="1900" err="1">
                <a:solidFill>
                  <a:schemeClr val="bg1"/>
                </a:solidFill>
              </a:rPr>
              <a:t>BsAbs</a:t>
            </a:r>
            <a:r>
              <a:rPr lang="en-US" sz="1900">
                <a:solidFill>
                  <a:schemeClr val="bg1"/>
                </a:solidFill>
              </a:rPr>
              <a:t>) have two distinct binding domains that are directed at two different antigens or epitopes of an antigen simultaneously</a:t>
            </a:r>
          </a:p>
          <a:p>
            <a:pPr marL="406400" indent="-285750" algn="l">
              <a:spcAft>
                <a:spcPts val="600"/>
              </a:spcAft>
              <a:buClr>
                <a:schemeClr val="accent6"/>
              </a:buClr>
              <a:buSzPct val="100000"/>
              <a:buFont typeface="Arial" panose="020B0604020202020204" pitchFamily="34" charset="0"/>
              <a:buChar char="•"/>
            </a:pPr>
            <a:r>
              <a:rPr lang="en-US" sz="1900" err="1">
                <a:solidFill>
                  <a:schemeClr val="bg1"/>
                </a:solidFill>
              </a:rPr>
              <a:t>BsAbs</a:t>
            </a:r>
            <a:r>
              <a:rPr lang="en-US" sz="1900">
                <a:solidFill>
                  <a:schemeClr val="bg1"/>
                </a:solidFill>
              </a:rPr>
              <a:t> are divided into three categories </a:t>
            </a:r>
          </a:p>
          <a:p>
            <a:pPr marL="863600" lvl="1" indent="-285750" algn="l">
              <a:spcAft>
                <a:spcPts val="600"/>
              </a:spcAft>
              <a:buClr>
                <a:schemeClr val="accent6"/>
              </a:buClr>
              <a:buFont typeface="Courier New" panose="02070309020205020404" pitchFamily="49" charset="0"/>
              <a:buChar char="o"/>
            </a:pPr>
            <a:r>
              <a:rPr lang="en-US" sz="1900">
                <a:solidFill>
                  <a:schemeClr val="bg1"/>
                </a:solidFill>
              </a:rPr>
              <a:t>Antibodies targeting two different tumor antigens</a:t>
            </a:r>
          </a:p>
          <a:p>
            <a:pPr marL="863600" lvl="1" indent="-285750" algn="l">
              <a:spcAft>
                <a:spcPts val="600"/>
              </a:spcAft>
              <a:buClr>
                <a:schemeClr val="accent6"/>
              </a:buClr>
              <a:buFont typeface="Courier New" panose="02070309020205020404" pitchFamily="49" charset="0"/>
              <a:buChar char="o"/>
            </a:pPr>
            <a:r>
              <a:rPr lang="en-US" sz="1900">
                <a:solidFill>
                  <a:schemeClr val="bg1"/>
                </a:solidFill>
              </a:rPr>
              <a:t>Antibodies targeting one tumor antigen and one immune-related molecule</a:t>
            </a:r>
          </a:p>
          <a:p>
            <a:pPr marL="863600" lvl="1" indent="-285750" algn="l">
              <a:spcAft>
                <a:spcPts val="600"/>
              </a:spcAft>
              <a:buClr>
                <a:schemeClr val="accent6"/>
              </a:buClr>
              <a:buFont typeface="Courier New" panose="02070309020205020404" pitchFamily="49" charset="0"/>
              <a:buChar char="o"/>
            </a:pPr>
            <a:r>
              <a:rPr lang="en-US" sz="1900">
                <a:solidFill>
                  <a:schemeClr val="bg1"/>
                </a:solidFill>
              </a:rPr>
              <a:t>Antibodies targeting two immune-related molecules</a:t>
            </a:r>
          </a:p>
          <a:p>
            <a:pPr marL="406400" indent="-285750" algn="l">
              <a:spcAft>
                <a:spcPts val="600"/>
              </a:spcAft>
              <a:buClr>
                <a:schemeClr val="accent6"/>
              </a:buClr>
              <a:buSzPct val="100000"/>
              <a:buFont typeface="Arial" panose="020B0604020202020204" pitchFamily="34" charset="0"/>
              <a:buChar char="•"/>
            </a:pPr>
            <a:r>
              <a:rPr lang="en-US" sz="1900">
                <a:solidFill>
                  <a:schemeClr val="bg1"/>
                </a:solidFill>
              </a:rPr>
              <a:t>Structures of </a:t>
            </a:r>
            <a:r>
              <a:rPr lang="en-US" sz="1900" err="1">
                <a:solidFill>
                  <a:schemeClr val="bg1"/>
                </a:solidFill>
              </a:rPr>
              <a:t>BsAbs</a:t>
            </a:r>
            <a:r>
              <a:rPr lang="en-US" sz="1900">
                <a:solidFill>
                  <a:schemeClr val="bg1"/>
                </a:solidFill>
              </a:rPr>
              <a:t> are divided into two categories</a:t>
            </a:r>
          </a:p>
          <a:p>
            <a:pPr marL="863600" lvl="1" indent="-285750" algn="l">
              <a:spcAft>
                <a:spcPts val="600"/>
              </a:spcAft>
              <a:buClr>
                <a:schemeClr val="accent6"/>
              </a:buClr>
              <a:buFont typeface="Courier New" panose="02070309020205020404" pitchFamily="49" charset="0"/>
              <a:buChar char="o"/>
            </a:pPr>
            <a:r>
              <a:rPr lang="en-US" sz="1900">
                <a:solidFill>
                  <a:schemeClr val="bg1"/>
                </a:solidFill>
              </a:rPr>
              <a:t>Immunoglobulin G (IgG)-based antibodies </a:t>
            </a:r>
          </a:p>
          <a:p>
            <a:pPr marL="863600" lvl="1" indent="-285750" algn="l">
              <a:spcAft>
                <a:spcPts val="600"/>
              </a:spcAft>
              <a:buClr>
                <a:schemeClr val="accent6"/>
              </a:buClr>
              <a:buFont typeface="Courier New" panose="02070309020205020404" pitchFamily="49" charset="0"/>
              <a:buChar char="o"/>
            </a:pPr>
            <a:r>
              <a:rPr lang="en-US" sz="1900">
                <a:solidFill>
                  <a:schemeClr val="bg1"/>
                </a:solidFill>
              </a:rPr>
              <a:t>Two single chain variable fragments (</a:t>
            </a:r>
            <a:r>
              <a:rPr lang="en-US" sz="1900" err="1">
                <a:solidFill>
                  <a:schemeClr val="bg1"/>
                </a:solidFill>
              </a:rPr>
              <a:t>scFv</a:t>
            </a:r>
            <a:r>
              <a:rPr lang="en-US" sz="1900">
                <a:solidFill>
                  <a:schemeClr val="bg1"/>
                </a:solidFill>
              </a:rPr>
              <a:t>)-based antibodies</a:t>
            </a:r>
          </a:p>
        </p:txBody>
      </p:sp>
      <p:sp>
        <p:nvSpPr>
          <p:cNvPr id="4" name="TextBox 3">
            <a:extLst>
              <a:ext uri="{FF2B5EF4-FFF2-40B4-BE49-F238E27FC236}">
                <a16:creationId xmlns:a16="http://schemas.microsoft.com/office/drawing/2014/main" id="{FFAC0AC5-161F-2130-9C14-C9C7DE9CCCC6}"/>
              </a:ext>
            </a:extLst>
          </p:cNvPr>
          <p:cNvSpPr txBox="1"/>
          <p:nvPr/>
        </p:nvSpPr>
        <p:spPr>
          <a:xfrm>
            <a:off x="6374675" y="4804946"/>
            <a:ext cx="2769325" cy="338554"/>
          </a:xfrm>
          <a:prstGeom prst="rect">
            <a:avLst/>
          </a:prstGeom>
          <a:noFill/>
        </p:spPr>
        <p:txBody>
          <a:bodyPr wrap="square" rtlCol="0">
            <a:spAutoFit/>
          </a:bodyPr>
          <a:lstStyle/>
          <a:p>
            <a:pPr lvl="0" algn="r">
              <a:buClr>
                <a:schemeClr val="accent6"/>
              </a:buClr>
              <a:buSzPct val="100000"/>
              <a:tabLst>
                <a:tab pos="457200" algn="l"/>
              </a:tabLst>
            </a:pPr>
            <a:r>
              <a:rPr lang="en-US" sz="800" kern="100">
                <a:solidFill>
                  <a:schemeClr val="bg1"/>
                </a:solidFill>
                <a:latin typeface="Lato" panose="020F0502020204030203" pitchFamily="34" charset="0"/>
                <a:ea typeface="Lato" panose="020F0502020204030203" pitchFamily="34" charset="0"/>
                <a:cs typeface="Lato" panose="020F0502020204030203" pitchFamily="34" charset="0"/>
              </a:rPr>
              <a:t>Ma J, et al. </a:t>
            </a:r>
            <a:r>
              <a:rPr lang="en-US" sz="800" i="1" kern="100">
                <a:solidFill>
                  <a:schemeClr val="bg1"/>
                </a:solidFill>
                <a:latin typeface="Lato" panose="020F0502020204030203" pitchFamily="34" charset="0"/>
                <a:ea typeface="Lato" panose="020F0502020204030203" pitchFamily="34" charset="0"/>
                <a:cs typeface="Lato" panose="020F0502020204030203" pitchFamily="34" charset="0"/>
              </a:rPr>
              <a:t>Front Immunol</a:t>
            </a:r>
            <a:r>
              <a:rPr lang="en-US" sz="800" kern="100">
                <a:solidFill>
                  <a:schemeClr val="bg1"/>
                </a:solidFill>
                <a:latin typeface="Lato" panose="020F0502020204030203" pitchFamily="34" charset="0"/>
                <a:ea typeface="Lato" panose="020F0502020204030203" pitchFamily="34" charset="0"/>
                <a:cs typeface="Lato" panose="020F0502020204030203" pitchFamily="34" charset="0"/>
              </a:rPr>
              <a:t>. 2021;12:626616.</a:t>
            </a:r>
          </a:p>
          <a:p>
            <a:pPr lvl="0" algn="r">
              <a:buClr>
                <a:schemeClr val="accent6"/>
              </a:buClr>
              <a:buSzPct val="100000"/>
              <a:tabLst>
                <a:tab pos="457200" algn="l"/>
              </a:tabLst>
            </a:pPr>
            <a:r>
              <a:rPr lang="en-US" sz="800" kern="100">
                <a:solidFill>
                  <a:schemeClr val="bg1"/>
                </a:solidFill>
                <a:latin typeface="Lato" panose="020F0502020204030203" pitchFamily="34" charset="0"/>
                <a:ea typeface="Lato" panose="020F0502020204030203" pitchFamily="34" charset="0"/>
                <a:cs typeface="Lato" panose="020F0502020204030203" pitchFamily="34" charset="0"/>
              </a:rPr>
              <a:t>Tian Z, et al. </a:t>
            </a:r>
            <a:r>
              <a:rPr lang="en-US" sz="800" i="1" kern="100">
                <a:solidFill>
                  <a:schemeClr val="bg1"/>
                </a:solidFill>
                <a:latin typeface="Lato" panose="020F0502020204030203" pitchFamily="34" charset="0"/>
                <a:ea typeface="Lato" panose="020F0502020204030203" pitchFamily="34" charset="0"/>
                <a:cs typeface="Lato" panose="020F0502020204030203" pitchFamily="34" charset="0"/>
              </a:rPr>
              <a:t>J Hematol Oncol</a:t>
            </a:r>
            <a:r>
              <a:rPr lang="en-US" sz="800" kern="100">
                <a:solidFill>
                  <a:schemeClr val="bg1"/>
                </a:solidFill>
                <a:latin typeface="Lato" panose="020F0502020204030203" pitchFamily="34" charset="0"/>
                <a:ea typeface="Lato" panose="020F0502020204030203" pitchFamily="34" charset="0"/>
                <a:cs typeface="Lato" panose="020F0502020204030203" pitchFamily="34" charset="0"/>
              </a:rPr>
              <a:t>. 2021;14(1):75.</a:t>
            </a:r>
            <a:r>
              <a:rPr lang="en-US" sz="800">
                <a:solidFill>
                  <a:schemeClr val="bg1"/>
                </a:solidFill>
                <a:latin typeface="Lato" panose="020F0502020204030203" pitchFamily="34" charset="0"/>
                <a:ea typeface="Lato" panose="020F0502020204030203" pitchFamily="34" charset="0"/>
                <a:cs typeface="Lato" panose="020F0502020204030203" pitchFamily="34" charset="0"/>
              </a:rPr>
              <a:t> </a:t>
            </a:r>
          </a:p>
        </p:txBody>
      </p:sp>
    </p:spTree>
    <p:extLst>
      <p:ext uri="{BB962C8B-B14F-4D97-AF65-F5344CB8AC3E}">
        <p14:creationId xmlns:p14="http://schemas.microsoft.com/office/powerpoint/2010/main" val="4672759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6">
          <a:extLst>
            <a:ext uri="{FF2B5EF4-FFF2-40B4-BE49-F238E27FC236}">
              <a16:creationId xmlns:a16="http://schemas.microsoft.com/office/drawing/2014/main" id="{500176E0-B7D8-05E6-F9F2-3E39824E3717}"/>
            </a:ext>
          </a:extLst>
        </p:cNvPr>
        <p:cNvGrpSpPr/>
        <p:nvPr/>
      </p:nvGrpSpPr>
      <p:grpSpPr>
        <a:xfrm>
          <a:off x="0" y="0"/>
          <a:ext cx="0" cy="0"/>
          <a:chOff x="0" y="0"/>
          <a:chExt cx="0" cy="0"/>
        </a:xfrm>
      </p:grpSpPr>
      <p:sp>
        <p:nvSpPr>
          <p:cNvPr id="9" name="Rectangle 2">
            <a:extLst>
              <a:ext uri="{FF2B5EF4-FFF2-40B4-BE49-F238E27FC236}">
                <a16:creationId xmlns:a16="http://schemas.microsoft.com/office/drawing/2014/main" id="{5672D293-D7C7-398B-852B-C673BA5F468B}"/>
              </a:ext>
            </a:extLst>
          </p:cNvPr>
          <p:cNvSpPr>
            <a:spLocks noChangeArrowheads="1"/>
          </p:cNvSpPr>
          <p:nvPr/>
        </p:nvSpPr>
        <p:spPr bwMode="auto">
          <a:xfrm flipV="1">
            <a:off x="4442791" y="2110215"/>
            <a:ext cx="711030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 name="Google Shape;199;p45">
            <a:extLst>
              <a:ext uri="{FF2B5EF4-FFF2-40B4-BE49-F238E27FC236}">
                <a16:creationId xmlns:a16="http://schemas.microsoft.com/office/drawing/2014/main" id="{C621B7D8-C279-990D-6007-B231F9231849}"/>
              </a:ext>
            </a:extLst>
          </p:cNvPr>
          <p:cNvSpPr txBox="1">
            <a:spLocks/>
          </p:cNvSpPr>
          <p:nvPr/>
        </p:nvSpPr>
        <p:spPr>
          <a:xfrm>
            <a:off x="726674" y="1041674"/>
            <a:ext cx="7690499" cy="36807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1400" b="0" i="0" u="none" strike="noStrike" cap="none">
                <a:solidFill>
                  <a:schemeClr val="lt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algn="l"/>
            <a:r>
              <a:rPr lang="en-US" sz="1800" b="1">
                <a:solidFill>
                  <a:schemeClr val="accent6"/>
                </a:solidFill>
                <a:latin typeface="Lato" panose="020F0502020204030203" pitchFamily="34" charset="0"/>
                <a:ea typeface="Lato" panose="020F0502020204030203" pitchFamily="34" charset="0"/>
                <a:cs typeface="Lato" panose="020F0502020204030203" pitchFamily="34" charset="0"/>
              </a:rPr>
              <a:t>Safety</a:t>
            </a:r>
          </a:p>
          <a:p>
            <a:pPr marL="406400" indent="-285750" algn="l">
              <a:spcAft>
                <a:spcPts val="600"/>
              </a:spcAft>
              <a:buClr>
                <a:schemeClr val="accent6"/>
              </a:buClr>
              <a:buFont typeface="Arial" panose="020B0604020202020204" pitchFamily="34" charset="0"/>
              <a:buChar char="•"/>
            </a:pPr>
            <a:r>
              <a:rPr lang="en-US" sz="1800">
                <a:solidFill>
                  <a:schemeClr val="bg1"/>
                </a:solidFill>
              </a:rPr>
              <a:t>Any adverse event: 97% (10 mg arm), 100% (100 mg arm)</a:t>
            </a:r>
          </a:p>
          <a:p>
            <a:pPr marL="406400" indent="-285750" algn="l">
              <a:spcAft>
                <a:spcPts val="600"/>
              </a:spcAft>
              <a:buClr>
                <a:schemeClr val="accent6"/>
              </a:buClr>
              <a:buFont typeface="Arial" panose="020B0604020202020204" pitchFamily="34" charset="0"/>
              <a:buChar char="•"/>
            </a:pPr>
            <a:r>
              <a:rPr lang="en-US" sz="1800">
                <a:solidFill>
                  <a:schemeClr val="bg1"/>
                </a:solidFill>
              </a:rPr>
              <a:t>Grade ≥3 events: 59% (10 mg), 64% (100 mg)</a:t>
            </a:r>
          </a:p>
          <a:p>
            <a:pPr marL="406400" indent="-285750" algn="l">
              <a:spcAft>
                <a:spcPts val="600"/>
              </a:spcAft>
              <a:buClr>
                <a:schemeClr val="accent6"/>
              </a:buClr>
              <a:buFont typeface="Arial" panose="020B0604020202020204" pitchFamily="34" charset="0"/>
              <a:buChar char="•"/>
            </a:pPr>
            <a:r>
              <a:rPr lang="en-US" sz="1800">
                <a:solidFill>
                  <a:schemeClr val="bg1"/>
                </a:solidFill>
              </a:rPr>
              <a:t>CRS:</a:t>
            </a:r>
          </a:p>
          <a:p>
            <a:pPr marL="863600" lvl="1" indent="-285750" algn="l">
              <a:spcAft>
                <a:spcPts val="600"/>
              </a:spcAft>
              <a:buClr>
                <a:schemeClr val="accent6"/>
              </a:buClr>
              <a:buFont typeface="Courier New" panose="02070309020205020404" pitchFamily="49" charset="0"/>
              <a:buChar char="o"/>
            </a:pPr>
            <a:r>
              <a:rPr lang="en-US" sz="1800">
                <a:solidFill>
                  <a:schemeClr val="bg1"/>
                </a:solidFill>
              </a:rPr>
              <a:t>Any grade: 51% (10 mg), 61% (100 mg)</a:t>
            </a:r>
          </a:p>
          <a:p>
            <a:pPr marL="863600" lvl="1" indent="-285750" algn="l">
              <a:spcAft>
                <a:spcPts val="600"/>
              </a:spcAft>
              <a:buClr>
                <a:schemeClr val="accent6"/>
              </a:buClr>
              <a:buFont typeface="Courier New" panose="02070309020205020404" pitchFamily="49" charset="0"/>
              <a:buChar char="o"/>
            </a:pPr>
            <a:r>
              <a:rPr lang="en-US" sz="1800">
                <a:solidFill>
                  <a:schemeClr val="bg1"/>
                </a:solidFill>
              </a:rPr>
              <a:t>Grade ≥3: 1% (10 mg), 6% (100 mg)</a:t>
            </a:r>
          </a:p>
          <a:p>
            <a:pPr marL="863600" lvl="1" indent="-285750" algn="l">
              <a:spcAft>
                <a:spcPts val="600"/>
              </a:spcAft>
              <a:buClr>
                <a:schemeClr val="accent6"/>
              </a:buClr>
              <a:buFont typeface="Courier New" panose="02070309020205020404" pitchFamily="49" charset="0"/>
              <a:buChar char="o"/>
            </a:pPr>
            <a:r>
              <a:rPr lang="en-US" sz="1800">
                <a:solidFill>
                  <a:schemeClr val="bg1"/>
                </a:solidFill>
              </a:rPr>
              <a:t>Most CRS cases were grade 1–2, occurred in cycle 1, and were managed supportively</a:t>
            </a:r>
          </a:p>
          <a:p>
            <a:pPr marL="406400" indent="-285750" algn="l">
              <a:spcAft>
                <a:spcPts val="600"/>
              </a:spcAft>
              <a:buClr>
                <a:schemeClr val="accent6"/>
              </a:buClr>
              <a:buFont typeface="Arial" panose="020B0604020202020204" pitchFamily="34" charset="0"/>
              <a:buChar char="•"/>
            </a:pPr>
            <a:r>
              <a:rPr lang="en-US" sz="1800">
                <a:solidFill>
                  <a:schemeClr val="bg1"/>
                </a:solidFill>
              </a:rPr>
              <a:t>ICANS/neurologic events: 8% (10 mg), 28% (100 mg)</a:t>
            </a:r>
          </a:p>
          <a:p>
            <a:pPr marL="863600" lvl="1" indent="-285750" algn="l">
              <a:spcAft>
                <a:spcPts val="600"/>
              </a:spcAft>
              <a:buClr>
                <a:schemeClr val="accent6"/>
              </a:buClr>
              <a:buFont typeface="Courier New" panose="02070309020205020404" pitchFamily="49" charset="0"/>
              <a:buChar char="o"/>
            </a:pPr>
            <a:r>
              <a:rPr lang="en-US" sz="1800">
                <a:solidFill>
                  <a:schemeClr val="bg1"/>
                </a:solidFill>
              </a:rPr>
              <a:t>Mostly low grade; no grade ≥ 3 in the 10 mg group</a:t>
            </a:r>
          </a:p>
          <a:p>
            <a:pPr marL="406400" indent="-285750" algn="l">
              <a:spcAft>
                <a:spcPts val="600"/>
              </a:spcAft>
              <a:buClr>
                <a:schemeClr val="accent6"/>
              </a:buClr>
              <a:buFont typeface="Arial" panose="020B0604020202020204" pitchFamily="34" charset="0"/>
              <a:buChar char="•"/>
            </a:pPr>
            <a:r>
              <a:rPr lang="en-US" sz="1800">
                <a:solidFill>
                  <a:schemeClr val="bg1"/>
                </a:solidFill>
              </a:rPr>
              <a:t>Other common AEs: Decreased appetite, pyrexia, constipation, anemia</a:t>
            </a:r>
          </a:p>
        </p:txBody>
      </p:sp>
      <p:sp>
        <p:nvSpPr>
          <p:cNvPr id="4" name="Google Shape;228;p48">
            <a:extLst>
              <a:ext uri="{FF2B5EF4-FFF2-40B4-BE49-F238E27FC236}">
                <a16:creationId xmlns:a16="http://schemas.microsoft.com/office/drawing/2014/main" id="{9349E586-C513-F3D5-A333-6282567FB4C0}"/>
              </a:ext>
            </a:extLst>
          </p:cNvPr>
          <p:cNvSpPr txBox="1">
            <a:spLocks/>
          </p:cNvSpPr>
          <p:nvPr/>
        </p:nvSpPr>
        <p:spPr>
          <a:xfrm>
            <a:off x="0" y="0"/>
            <a:ext cx="9144000" cy="101772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2800"/>
            </a:pPr>
            <a:r>
              <a:rPr lang="en-US" sz="5400" b="1">
                <a:solidFill>
                  <a:schemeClr val="accent6"/>
                </a:solidFill>
                <a:latin typeface="Bebas Neue"/>
                <a:sym typeface="Bebas Neue"/>
              </a:rPr>
              <a:t>DeLLphi-301: </a:t>
            </a:r>
            <a:r>
              <a:rPr lang="en-US" sz="5400" b="1">
                <a:solidFill>
                  <a:schemeClr val="bg1"/>
                </a:solidFill>
                <a:latin typeface="Bebas Neue"/>
                <a:sym typeface="Bebas Neue"/>
              </a:rPr>
              <a:t>Tarlatamab For </a:t>
            </a:r>
            <a:r>
              <a:rPr lang="en-US" sz="5400" b="1" err="1">
                <a:solidFill>
                  <a:schemeClr val="bg1"/>
                </a:solidFill>
                <a:latin typeface="Bebas Neue"/>
                <a:sym typeface="Bebas Neue"/>
              </a:rPr>
              <a:t>sclc</a:t>
            </a:r>
            <a:endParaRPr lang="en-US" sz="5400" b="1">
              <a:solidFill>
                <a:schemeClr val="bg1"/>
              </a:solidFill>
              <a:latin typeface="Bebas Neue"/>
              <a:sym typeface="Bebas Neue"/>
            </a:endParaRPr>
          </a:p>
        </p:txBody>
      </p:sp>
      <p:sp>
        <p:nvSpPr>
          <p:cNvPr id="3" name="TextBox 2">
            <a:extLst>
              <a:ext uri="{FF2B5EF4-FFF2-40B4-BE49-F238E27FC236}">
                <a16:creationId xmlns:a16="http://schemas.microsoft.com/office/drawing/2014/main" id="{12AB7E2A-D3DB-5CA3-2A2F-4AF64F23E1B9}"/>
              </a:ext>
            </a:extLst>
          </p:cNvPr>
          <p:cNvSpPr txBox="1"/>
          <p:nvPr/>
        </p:nvSpPr>
        <p:spPr>
          <a:xfrm>
            <a:off x="6374675" y="4928056"/>
            <a:ext cx="2769325" cy="215444"/>
          </a:xfrm>
          <a:prstGeom prst="rect">
            <a:avLst/>
          </a:prstGeom>
          <a:noFill/>
        </p:spPr>
        <p:txBody>
          <a:bodyPr wrap="square" rtlCol="0">
            <a:spAutoFit/>
          </a:bodyPr>
          <a:lstStyle/>
          <a:p>
            <a:pPr marR="0" lvl="0" algn="r" defTabSz="914400" rtl="0" eaLnBrk="1" fontAlgn="auto" latinLnBrk="0" hangingPunct="1">
              <a:lnSpc>
                <a:spcPct val="100000"/>
              </a:lnSpc>
              <a:spcBef>
                <a:spcPts val="0"/>
              </a:spcBef>
              <a:spcAft>
                <a:spcPts val="0"/>
              </a:spcAft>
              <a:buClr>
                <a:srgbClr val="FFD966"/>
              </a:buClr>
              <a:buSzPct val="100000"/>
              <a:tabLst>
                <a:tab pos="457200" algn="l"/>
              </a:tabLst>
              <a:defRPr/>
            </a:pPr>
            <a:r>
              <a:rPr kumimoji="0" lang="en-US" sz="800" b="0" i="0" u="none" strike="noStrike" kern="0" cap="none" spc="0" normalizeH="0" baseline="0" noProof="0">
                <a:ln>
                  <a:noFill/>
                </a:ln>
                <a:solidFill>
                  <a:srgbClr val="FFFFFF"/>
                </a:solidFill>
                <a:effectLst/>
                <a:uLnTx/>
                <a:uFillTx/>
                <a:latin typeface="Lato"/>
                <a:ea typeface="Lato"/>
                <a:cs typeface="Lato"/>
                <a:sym typeface="Lato"/>
              </a:rPr>
              <a:t>Ahn MJ, et al. </a:t>
            </a:r>
            <a:r>
              <a:rPr kumimoji="0" lang="en-US" sz="800" b="0" i="1" u="none" strike="noStrike" kern="0" cap="none" spc="0" normalizeH="0" baseline="0" noProof="0">
                <a:ln>
                  <a:noFill/>
                </a:ln>
                <a:solidFill>
                  <a:srgbClr val="FFFFFF"/>
                </a:solidFill>
                <a:effectLst/>
                <a:uLnTx/>
                <a:uFillTx/>
                <a:latin typeface="Lato"/>
                <a:ea typeface="Lato"/>
                <a:cs typeface="Lato"/>
                <a:sym typeface="Lato"/>
              </a:rPr>
              <a:t>N Engl J Med</a:t>
            </a:r>
            <a:r>
              <a:rPr kumimoji="0" lang="en-US" sz="800" b="0" i="0" u="none" strike="noStrike" kern="0" cap="none" spc="0" normalizeH="0" baseline="0" noProof="0">
                <a:ln>
                  <a:noFill/>
                </a:ln>
                <a:solidFill>
                  <a:srgbClr val="FFFFFF"/>
                </a:solidFill>
                <a:effectLst/>
                <a:uLnTx/>
                <a:uFillTx/>
                <a:latin typeface="Lato"/>
                <a:ea typeface="Lato"/>
                <a:cs typeface="Lato"/>
                <a:sym typeface="Lato"/>
              </a:rPr>
              <a:t>. 2023;389(22):2063-2075.</a:t>
            </a:r>
            <a:endParaRPr lang="en-US" sz="800">
              <a:solidFill>
                <a:schemeClr val="bg1"/>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4760347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76E272-6342-D975-D5E1-34F1C2A401CB}"/>
            </a:ext>
          </a:extLst>
        </p:cNvPr>
        <p:cNvGrpSpPr/>
        <p:nvPr/>
      </p:nvGrpSpPr>
      <p:grpSpPr>
        <a:xfrm>
          <a:off x="0" y="0"/>
          <a:ext cx="0" cy="0"/>
          <a:chOff x="0" y="0"/>
          <a:chExt cx="0" cy="0"/>
        </a:xfrm>
      </p:grpSpPr>
      <p:sp>
        <p:nvSpPr>
          <p:cNvPr id="2" name="Google Shape;199;p45">
            <a:extLst>
              <a:ext uri="{FF2B5EF4-FFF2-40B4-BE49-F238E27FC236}">
                <a16:creationId xmlns:a16="http://schemas.microsoft.com/office/drawing/2014/main" id="{E7299195-1C77-24BE-2047-9A994735B02D}"/>
              </a:ext>
            </a:extLst>
          </p:cNvPr>
          <p:cNvSpPr txBox="1">
            <a:spLocks/>
          </p:cNvSpPr>
          <p:nvPr/>
        </p:nvSpPr>
        <p:spPr>
          <a:xfrm>
            <a:off x="726674" y="1017725"/>
            <a:ext cx="7690499" cy="36807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1400" b="0" i="0" u="none" strike="noStrike" cap="none">
                <a:solidFill>
                  <a:schemeClr val="lt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algn="l">
              <a:spcAft>
                <a:spcPts val="600"/>
              </a:spcAft>
            </a:pPr>
            <a:r>
              <a:rPr lang="en-US" sz="2000" b="1">
                <a:solidFill>
                  <a:schemeClr val="accent6"/>
                </a:solidFill>
                <a:latin typeface="Lato" panose="020F0502020204030203" pitchFamily="34" charset="0"/>
                <a:ea typeface="Lato" panose="020F0502020204030203" pitchFamily="34" charset="0"/>
                <a:cs typeface="Lato" panose="020F0502020204030203" pitchFamily="34" charset="0"/>
              </a:rPr>
              <a:t>Author’s Conclusion</a:t>
            </a:r>
          </a:p>
          <a:p>
            <a:pPr marL="120650" indent="0" algn="l">
              <a:spcAft>
                <a:spcPts val="600"/>
              </a:spcAft>
              <a:buClr>
                <a:schemeClr val="accent6"/>
              </a:buClr>
            </a:pPr>
            <a:r>
              <a:rPr lang="en-US" sz="2000" kern="100">
                <a:latin typeface="Lato" panose="020F0502020204030203" pitchFamily="34" charset="0"/>
                <a:ea typeface="Lato" panose="020F0502020204030203" pitchFamily="34" charset="0"/>
                <a:cs typeface="Lato" panose="020F0502020204030203" pitchFamily="34" charset="0"/>
              </a:rPr>
              <a:t>“In this phase 2 DeLLphi-301 trial, tarlatamab had durable antitumor activity in patients with heavily pretreated small-cell lung cancer…The 10-mg dose was selected for subsequent tarlatamab trials because it had a more favorable benefit-to-risk profile than the 100-mg dose, with an objective response in 40% of the patients and a median overall survival of 14.3 months.</a:t>
            </a:r>
            <a:r>
              <a:rPr lang="en-US" sz="2000">
                <a:solidFill>
                  <a:schemeClr val="bg1"/>
                </a:solidFill>
                <a:latin typeface="Lato" panose="020F0502020204030203" pitchFamily="34" charset="0"/>
                <a:ea typeface="Lato" panose="020F0502020204030203" pitchFamily="34" charset="0"/>
                <a:cs typeface="Lato" panose="020F0502020204030203" pitchFamily="34" charset="0"/>
              </a:rPr>
              <a:t>”</a:t>
            </a:r>
          </a:p>
        </p:txBody>
      </p:sp>
      <p:sp>
        <p:nvSpPr>
          <p:cNvPr id="3" name="Google Shape;228;p48">
            <a:extLst>
              <a:ext uri="{FF2B5EF4-FFF2-40B4-BE49-F238E27FC236}">
                <a16:creationId xmlns:a16="http://schemas.microsoft.com/office/drawing/2014/main" id="{6E0F8F51-D852-3EFD-6930-EEC6752D1A52}"/>
              </a:ext>
            </a:extLst>
          </p:cNvPr>
          <p:cNvSpPr txBox="1">
            <a:spLocks/>
          </p:cNvSpPr>
          <p:nvPr/>
        </p:nvSpPr>
        <p:spPr>
          <a:xfrm>
            <a:off x="0" y="0"/>
            <a:ext cx="9144000" cy="101772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2800"/>
            </a:pPr>
            <a:r>
              <a:rPr lang="en-US" sz="5400" b="1">
                <a:solidFill>
                  <a:schemeClr val="accent6"/>
                </a:solidFill>
                <a:latin typeface="Bebas Neue"/>
                <a:sym typeface="Bebas Neue"/>
              </a:rPr>
              <a:t>DeLLphi-301: </a:t>
            </a:r>
            <a:r>
              <a:rPr lang="en-US" sz="5400" b="1">
                <a:solidFill>
                  <a:schemeClr val="bg1"/>
                </a:solidFill>
                <a:latin typeface="Bebas Neue"/>
                <a:sym typeface="Bebas Neue"/>
              </a:rPr>
              <a:t>Tarlatamab For </a:t>
            </a:r>
            <a:r>
              <a:rPr lang="en-US" sz="5400" b="1" err="1">
                <a:solidFill>
                  <a:schemeClr val="bg1"/>
                </a:solidFill>
                <a:latin typeface="Bebas Neue"/>
                <a:sym typeface="Bebas Neue"/>
              </a:rPr>
              <a:t>sclc</a:t>
            </a:r>
            <a:endParaRPr lang="en-US" sz="5400" b="1">
              <a:solidFill>
                <a:schemeClr val="bg1"/>
              </a:solidFill>
              <a:latin typeface="Bebas Neue"/>
              <a:sym typeface="Bebas Neue"/>
            </a:endParaRPr>
          </a:p>
        </p:txBody>
      </p:sp>
      <p:sp>
        <p:nvSpPr>
          <p:cNvPr id="4" name="TextBox 3">
            <a:extLst>
              <a:ext uri="{FF2B5EF4-FFF2-40B4-BE49-F238E27FC236}">
                <a16:creationId xmlns:a16="http://schemas.microsoft.com/office/drawing/2014/main" id="{37CB9952-13FE-D731-D66B-466CBFA108EE}"/>
              </a:ext>
            </a:extLst>
          </p:cNvPr>
          <p:cNvSpPr txBox="1"/>
          <p:nvPr/>
        </p:nvSpPr>
        <p:spPr>
          <a:xfrm>
            <a:off x="6374675" y="4928056"/>
            <a:ext cx="2769325" cy="215444"/>
          </a:xfrm>
          <a:prstGeom prst="rect">
            <a:avLst/>
          </a:prstGeom>
          <a:noFill/>
        </p:spPr>
        <p:txBody>
          <a:bodyPr wrap="square" rtlCol="0">
            <a:spAutoFit/>
          </a:bodyPr>
          <a:lstStyle/>
          <a:p>
            <a:pPr marR="0" lvl="0" algn="r" defTabSz="914400" rtl="0" eaLnBrk="1" fontAlgn="auto" latinLnBrk="0" hangingPunct="1">
              <a:lnSpc>
                <a:spcPct val="100000"/>
              </a:lnSpc>
              <a:spcBef>
                <a:spcPts val="0"/>
              </a:spcBef>
              <a:spcAft>
                <a:spcPts val="0"/>
              </a:spcAft>
              <a:buClr>
                <a:srgbClr val="FFD966"/>
              </a:buClr>
              <a:buSzPct val="100000"/>
              <a:tabLst>
                <a:tab pos="457200" algn="l"/>
              </a:tabLst>
              <a:defRPr/>
            </a:pPr>
            <a:r>
              <a:rPr kumimoji="0" lang="en-US" sz="800" b="0" i="0" u="none" strike="noStrike" kern="0" cap="none" spc="0" normalizeH="0" baseline="0" noProof="0">
                <a:ln>
                  <a:noFill/>
                </a:ln>
                <a:solidFill>
                  <a:srgbClr val="FFFFFF"/>
                </a:solidFill>
                <a:effectLst/>
                <a:uLnTx/>
                <a:uFillTx/>
                <a:latin typeface="Lato"/>
                <a:ea typeface="Lato"/>
                <a:cs typeface="Lato"/>
                <a:sym typeface="Lato"/>
              </a:rPr>
              <a:t>Ahn MJ, et al. </a:t>
            </a:r>
            <a:r>
              <a:rPr kumimoji="0" lang="en-US" sz="800" b="0" i="1" u="none" strike="noStrike" kern="0" cap="none" spc="0" normalizeH="0" baseline="0" noProof="0">
                <a:ln>
                  <a:noFill/>
                </a:ln>
                <a:solidFill>
                  <a:srgbClr val="FFFFFF"/>
                </a:solidFill>
                <a:effectLst/>
                <a:uLnTx/>
                <a:uFillTx/>
                <a:latin typeface="Lato"/>
                <a:ea typeface="Lato"/>
                <a:cs typeface="Lato"/>
                <a:sym typeface="Lato"/>
              </a:rPr>
              <a:t>N Engl J Med</a:t>
            </a:r>
            <a:r>
              <a:rPr kumimoji="0" lang="en-US" sz="800" b="0" i="0" u="none" strike="noStrike" kern="0" cap="none" spc="0" normalizeH="0" baseline="0" noProof="0">
                <a:ln>
                  <a:noFill/>
                </a:ln>
                <a:solidFill>
                  <a:srgbClr val="FFFFFF"/>
                </a:solidFill>
                <a:effectLst/>
                <a:uLnTx/>
                <a:uFillTx/>
                <a:latin typeface="Lato"/>
                <a:ea typeface="Lato"/>
                <a:cs typeface="Lato"/>
                <a:sym typeface="Lato"/>
              </a:rPr>
              <a:t>. 2023;389(22):2063-2075.</a:t>
            </a:r>
            <a:endParaRPr lang="en-US" sz="800">
              <a:solidFill>
                <a:schemeClr val="bg1"/>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697751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370EF1-9434-5A45-463C-595787695B58}"/>
            </a:ext>
          </a:extLst>
        </p:cNvPr>
        <p:cNvGrpSpPr/>
        <p:nvPr/>
      </p:nvGrpSpPr>
      <p:grpSpPr>
        <a:xfrm>
          <a:off x="0" y="0"/>
          <a:ext cx="0" cy="0"/>
          <a:chOff x="0" y="0"/>
          <a:chExt cx="0" cy="0"/>
        </a:xfrm>
      </p:grpSpPr>
      <p:sp>
        <p:nvSpPr>
          <p:cNvPr id="2" name="Google Shape;199;p45">
            <a:extLst>
              <a:ext uri="{FF2B5EF4-FFF2-40B4-BE49-F238E27FC236}">
                <a16:creationId xmlns:a16="http://schemas.microsoft.com/office/drawing/2014/main" id="{3CC3D2C3-66EA-47EC-B83C-6D26CCF9FFC1}"/>
              </a:ext>
            </a:extLst>
          </p:cNvPr>
          <p:cNvSpPr txBox="1">
            <a:spLocks/>
          </p:cNvSpPr>
          <p:nvPr/>
        </p:nvSpPr>
        <p:spPr>
          <a:xfrm>
            <a:off x="726674" y="1017725"/>
            <a:ext cx="7690499" cy="36807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1400" b="0" i="0" u="none" strike="noStrike" cap="none">
                <a:solidFill>
                  <a:schemeClr val="lt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algn="l"/>
            <a:r>
              <a:rPr lang="en-US" sz="1800" b="1">
                <a:solidFill>
                  <a:schemeClr val="accent6"/>
                </a:solidFill>
                <a:latin typeface="Lato" panose="020F0502020204030203" pitchFamily="34" charset="0"/>
                <a:ea typeface="Lato" panose="020F0502020204030203" pitchFamily="34" charset="0"/>
                <a:cs typeface="Lato" panose="020F0502020204030203" pitchFamily="34" charset="0"/>
              </a:rPr>
              <a:t>Strengths and Weaknesses </a:t>
            </a:r>
          </a:p>
          <a:p>
            <a:pPr algn="l"/>
            <a:endParaRPr lang="en-US" sz="1800" b="1">
              <a:solidFill>
                <a:schemeClr val="accent6"/>
              </a:solidFill>
              <a:latin typeface="Lato" panose="020F0502020204030203" pitchFamily="34" charset="0"/>
              <a:ea typeface="Lato" panose="020F0502020204030203" pitchFamily="34" charset="0"/>
              <a:cs typeface="Lato" panose="020F0502020204030203" pitchFamily="34" charset="0"/>
            </a:endParaRPr>
          </a:p>
          <a:p>
            <a:pPr algn="l"/>
            <a:endParaRPr lang="en-US" sz="1800" b="1">
              <a:solidFill>
                <a:schemeClr val="accent6"/>
              </a:solidFill>
              <a:latin typeface="Lato" panose="020F0502020204030203" pitchFamily="34" charset="0"/>
              <a:ea typeface="Lato" panose="020F0502020204030203" pitchFamily="34" charset="0"/>
              <a:cs typeface="Lato" panose="020F0502020204030203" pitchFamily="34" charset="0"/>
            </a:endParaRPr>
          </a:p>
          <a:p>
            <a:pPr algn="l"/>
            <a:endParaRPr lang="en-US" sz="1800" b="1">
              <a:solidFill>
                <a:schemeClr val="accent6"/>
              </a:solidFill>
              <a:latin typeface="Lato" panose="020F0502020204030203" pitchFamily="34" charset="0"/>
              <a:ea typeface="Lato" panose="020F0502020204030203" pitchFamily="34" charset="0"/>
              <a:cs typeface="Lato" panose="020F0502020204030203" pitchFamily="34" charset="0"/>
            </a:endParaRPr>
          </a:p>
          <a:p>
            <a:pPr algn="l"/>
            <a:endParaRPr lang="en-US" sz="1800" b="1">
              <a:solidFill>
                <a:schemeClr val="accent6"/>
              </a:solidFill>
              <a:latin typeface="Lato" panose="020F0502020204030203" pitchFamily="34" charset="0"/>
              <a:ea typeface="Lato" panose="020F0502020204030203" pitchFamily="34" charset="0"/>
              <a:cs typeface="Lato" panose="020F0502020204030203" pitchFamily="34" charset="0"/>
            </a:endParaRPr>
          </a:p>
          <a:p>
            <a:pPr algn="l"/>
            <a:endParaRPr lang="en-US" sz="1800" b="1">
              <a:solidFill>
                <a:schemeClr val="accent6"/>
              </a:solidFill>
              <a:latin typeface="Lato" panose="020F0502020204030203" pitchFamily="34" charset="0"/>
              <a:ea typeface="Lato" panose="020F0502020204030203" pitchFamily="34" charset="0"/>
              <a:cs typeface="Lato" panose="020F0502020204030203" pitchFamily="34" charset="0"/>
            </a:endParaRPr>
          </a:p>
          <a:p>
            <a:pPr algn="l"/>
            <a:endParaRPr lang="en-US" sz="1800" b="1">
              <a:solidFill>
                <a:schemeClr val="accent6"/>
              </a:solidFill>
              <a:latin typeface="Lato" panose="020F0502020204030203" pitchFamily="34" charset="0"/>
              <a:ea typeface="Lato" panose="020F0502020204030203" pitchFamily="34" charset="0"/>
              <a:cs typeface="Lato" panose="020F0502020204030203" pitchFamily="34" charset="0"/>
            </a:endParaRPr>
          </a:p>
        </p:txBody>
      </p:sp>
      <p:graphicFrame>
        <p:nvGraphicFramePr>
          <p:cNvPr id="3" name="Table 2">
            <a:extLst>
              <a:ext uri="{FF2B5EF4-FFF2-40B4-BE49-F238E27FC236}">
                <a16:creationId xmlns:a16="http://schemas.microsoft.com/office/drawing/2014/main" id="{091A6959-F893-8E32-5B9B-0E61C4A1F27F}"/>
              </a:ext>
            </a:extLst>
          </p:cNvPr>
          <p:cNvGraphicFramePr>
            <a:graphicFrameLocks noGrp="1"/>
          </p:cNvGraphicFramePr>
          <p:nvPr>
            <p:extLst>
              <p:ext uri="{D42A27DB-BD31-4B8C-83A1-F6EECF244321}">
                <p14:modId xmlns:p14="http://schemas.microsoft.com/office/powerpoint/2010/main" val="4029635941"/>
              </p:ext>
            </p:extLst>
          </p:nvPr>
        </p:nvGraphicFramePr>
        <p:xfrm>
          <a:off x="726674" y="1461135"/>
          <a:ext cx="7690498" cy="1828800"/>
        </p:xfrm>
        <a:graphic>
          <a:graphicData uri="http://schemas.openxmlformats.org/drawingml/2006/table">
            <a:tbl>
              <a:tblPr firstRow="1" bandRow="1">
                <a:tableStyleId>{21E4AEA4-8DFA-4A89-87EB-49C32662AFE0}</a:tableStyleId>
              </a:tblPr>
              <a:tblGrid>
                <a:gridCol w="3845249">
                  <a:extLst>
                    <a:ext uri="{9D8B030D-6E8A-4147-A177-3AD203B41FA5}">
                      <a16:colId xmlns:a16="http://schemas.microsoft.com/office/drawing/2014/main" val="2311838428"/>
                    </a:ext>
                  </a:extLst>
                </a:gridCol>
                <a:gridCol w="3845249">
                  <a:extLst>
                    <a:ext uri="{9D8B030D-6E8A-4147-A177-3AD203B41FA5}">
                      <a16:colId xmlns:a16="http://schemas.microsoft.com/office/drawing/2014/main" val="3177313363"/>
                    </a:ext>
                  </a:extLst>
                </a:gridCol>
              </a:tblGrid>
              <a:tr h="0">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a:solidFill>
                            <a:schemeClr val="bg1"/>
                          </a:solidFill>
                          <a:latin typeface="Lato" panose="020F0502020204030203" pitchFamily="34" charset="0"/>
                          <a:ea typeface="Lato" panose="020F0502020204030203" pitchFamily="34" charset="0"/>
                          <a:cs typeface="Lato" panose="020F0502020204030203" pitchFamily="34" charset="0"/>
                        </a:rPr>
                        <a:t>Strengths</a:t>
                      </a:r>
                    </a:p>
                  </a:txBody>
                  <a:tcPr>
                    <a:lnL w="28575" cap="flat" cmpd="sng" algn="ctr">
                      <a:solidFill>
                        <a:schemeClr val="accent6"/>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2"/>
                    </a:solidFill>
                  </a:tcPr>
                </a:tc>
                <a:tc>
                  <a:txBody>
                    <a:bodyPr/>
                    <a:lstStyle/>
                    <a:p>
                      <a:pPr algn="ctr"/>
                      <a:r>
                        <a:rPr lang="en-US" sz="1800">
                          <a:solidFill>
                            <a:schemeClr val="bg1"/>
                          </a:solidFill>
                          <a:latin typeface="Lato" panose="020F0502020204030203" pitchFamily="34" charset="0"/>
                          <a:ea typeface="Lato" panose="020F0502020204030203" pitchFamily="34" charset="0"/>
                          <a:cs typeface="Lato" panose="020F0502020204030203" pitchFamily="34" charset="0"/>
                        </a:rPr>
                        <a:t>Weaknesses</a:t>
                      </a:r>
                    </a:p>
                  </a:txBody>
                  <a:tcPr>
                    <a:lnL w="12700" cap="flat" cmpd="sng" algn="ctr">
                      <a:solidFill>
                        <a:schemeClr val="accent1"/>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2"/>
                    </a:solidFill>
                  </a:tcPr>
                </a:tc>
                <a:extLst>
                  <a:ext uri="{0D108BD9-81ED-4DB2-BD59-A6C34878D82A}">
                    <a16:rowId xmlns:a16="http://schemas.microsoft.com/office/drawing/2014/main" val="449129683"/>
                  </a:ext>
                </a:extLst>
              </a:tr>
              <a:tr h="0">
                <a:tc>
                  <a:txBody>
                    <a:bodyPr/>
                    <a:lstStyle/>
                    <a:p>
                      <a:pPr marL="285750" marR="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800" b="0" u="none" strike="noStrike" cap="none">
                          <a:solidFill>
                            <a:schemeClr val="dk1"/>
                          </a:solidFill>
                          <a:effectLst/>
                          <a:latin typeface="Lato" panose="020F0502020204030203" pitchFamily="34" charset="0"/>
                          <a:ea typeface="Lato" panose="020F0502020204030203" pitchFamily="34" charset="0"/>
                          <a:cs typeface="Lato" panose="020F0502020204030203" pitchFamily="34" charset="0"/>
                          <a:sym typeface="Arial"/>
                        </a:rPr>
                        <a:t>Rigorous and blinded efficacy assessment</a:t>
                      </a:r>
                    </a:p>
                    <a:p>
                      <a:pPr marL="285750" marR="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800" b="0" u="none" strike="noStrike" cap="none">
                          <a:solidFill>
                            <a:schemeClr val="dk1"/>
                          </a:solidFill>
                          <a:effectLst/>
                          <a:latin typeface="Lato" panose="020F0502020204030203" pitchFamily="34" charset="0"/>
                          <a:ea typeface="Lato" panose="020F0502020204030203" pitchFamily="34" charset="0"/>
                          <a:cs typeface="Lato" panose="020F0502020204030203" pitchFamily="34" charset="0"/>
                          <a:sym typeface="Arial"/>
                        </a:rPr>
                        <a:t>Adequate size and international</a:t>
                      </a:r>
                    </a:p>
                    <a:p>
                      <a:pPr marL="285750" marR="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800" b="0" u="none" strike="noStrike" cap="none">
                          <a:solidFill>
                            <a:schemeClr val="dk1"/>
                          </a:solidFill>
                          <a:effectLst/>
                          <a:latin typeface="Lato" panose="020F0502020204030203" pitchFamily="34" charset="0"/>
                          <a:ea typeface="Lato" panose="020F0502020204030203" pitchFamily="34" charset="0"/>
                          <a:cs typeface="Lato" panose="020F0502020204030203" pitchFamily="34" charset="0"/>
                          <a:sym typeface="Arial"/>
                        </a:rPr>
                        <a:t>Novel mechanism/unmet need</a:t>
                      </a:r>
                    </a:p>
                    <a:p>
                      <a:pPr marL="285750" marR="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800" b="0">
                          <a:latin typeface="Lato" panose="020F0502020204030203" pitchFamily="34" charset="0"/>
                          <a:ea typeface="Lato" panose="020F0502020204030203" pitchFamily="34" charset="0"/>
                          <a:cs typeface="Lato" panose="020F0502020204030203" pitchFamily="34" charset="0"/>
                        </a:rPr>
                        <a:t>Robust antitumor activity</a:t>
                      </a:r>
                    </a:p>
                  </a:txBody>
                  <a:tcPr>
                    <a:lnL w="28575" cap="flat" cmpd="sng" algn="ctr">
                      <a:solidFill>
                        <a:schemeClr val="accent6"/>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285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800" b="0">
                          <a:latin typeface="Lato" panose="020F0502020204030203" pitchFamily="34" charset="0"/>
                          <a:ea typeface="Lato" panose="020F0502020204030203" pitchFamily="34" charset="0"/>
                          <a:cs typeface="Lato" panose="020F0502020204030203" pitchFamily="34" charset="0"/>
                        </a:rPr>
                        <a:t>Open-label design</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800" b="0">
                          <a:latin typeface="Lato" panose="020F0502020204030203" pitchFamily="34" charset="0"/>
                          <a:ea typeface="Lato" panose="020F0502020204030203" pitchFamily="34" charset="0"/>
                          <a:cs typeface="Lato" panose="020F0502020204030203" pitchFamily="34" charset="0"/>
                        </a:rPr>
                        <a:t>Lack of Control Arm</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800" b="0">
                          <a:latin typeface="Lato" panose="020F0502020204030203" pitchFamily="34" charset="0"/>
                          <a:ea typeface="Lato" panose="020F0502020204030203" pitchFamily="34" charset="0"/>
                          <a:cs typeface="Lato" panose="020F0502020204030203" pitchFamily="34" charset="0"/>
                        </a:rPr>
                        <a:t>Sponsor Involvement</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800" b="0">
                          <a:latin typeface="Lato" panose="020F0502020204030203" pitchFamily="34" charset="0"/>
                          <a:ea typeface="Lato" panose="020F0502020204030203" pitchFamily="34" charset="0"/>
                          <a:cs typeface="Lato" panose="020F0502020204030203" pitchFamily="34" charset="0"/>
                        </a:rPr>
                        <a:t>Long-term benefit/risks remain uncertain</a:t>
                      </a:r>
                    </a:p>
                  </a:txBody>
                  <a:tcPr>
                    <a:lnL w="12700" cap="flat" cmpd="sng" algn="ctr">
                      <a:solidFill>
                        <a:schemeClr val="accent1"/>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285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80807765"/>
                  </a:ext>
                </a:extLst>
              </a:tr>
            </a:tbl>
          </a:graphicData>
        </a:graphic>
      </p:graphicFrame>
      <p:sp>
        <p:nvSpPr>
          <p:cNvPr id="5" name="Google Shape;228;p48">
            <a:extLst>
              <a:ext uri="{FF2B5EF4-FFF2-40B4-BE49-F238E27FC236}">
                <a16:creationId xmlns:a16="http://schemas.microsoft.com/office/drawing/2014/main" id="{3479AB81-9BA3-913E-B8ED-113E9A9304FE}"/>
              </a:ext>
            </a:extLst>
          </p:cNvPr>
          <p:cNvSpPr txBox="1">
            <a:spLocks/>
          </p:cNvSpPr>
          <p:nvPr/>
        </p:nvSpPr>
        <p:spPr>
          <a:xfrm>
            <a:off x="0" y="0"/>
            <a:ext cx="9144000" cy="101772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2800"/>
            </a:pPr>
            <a:r>
              <a:rPr lang="en-US" sz="5400" b="1">
                <a:solidFill>
                  <a:schemeClr val="accent6"/>
                </a:solidFill>
                <a:latin typeface="Bebas Neue"/>
                <a:sym typeface="Bebas Neue"/>
              </a:rPr>
              <a:t>DeLLphi-301: </a:t>
            </a:r>
            <a:r>
              <a:rPr lang="en-US" sz="5400" b="1">
                <a:solidFill>
                  <a:schemeClr val="bg1"/>
                </a:solidFill>
                <a:latin typeface="Bebas Neue"/>
                <a:sym typeface="Bebas Neue"/>
              </a:rPr>
              <a:t>Tarlatamab For </a:t>
            </a:r>
            <a:r>
              <a:rPr lang="en-US" sz="5400" b="1" err="1">
                <a:solidFill>
                  <a:schemeClr val="bg1"/>
                </a:solidFill>
                <a:latin typeface="Bebas Neue"/>
                <a:sym typeface="Bebas Neue"/>
              </a:rPr>
              <a:t>sclc</a:t>
            </a:r>
            <a:endParaRPr lang="en-US" sz="5400" b="1">
              <a:solidFill>
                <a:schemeClr val="bg1"/>
              </a:solidFill>
              <a:latin typeface="Bebas Neue"/>
              <a:sym typeface="Bebas Neue"/>
            </a:endParaRPr>
          </a:p>
        </p:txBody>
      </p:sp>
      <p:sp>
        <p:nvSpPr>
          <p:cNvPr id="4" name="TextBox 3">
            <a:extLst>
              <a:ext uri="{FF2B5EF4-FFF2-40B4-BE49-F238E27FC236}">
                <a16:creationId xmlns:a16="http://schemas.microsoft.com/office/drawing/2014/main" id="{BBE83F1E-1C5D-1785-F9AC-CC51F44FC3D2}"/>
              </a:ext>
            </a:extLst>
          </p:cNvPr>
          <p:cNvSpPr txBox="1"/>
          <p:nvPr/>
        </p:nvSpPr>
        <p:spPr>
          <a:xfrm>
            <a:off x="6374675" y="4928056"/>
            <a:ext cx="2769325" cy="215444"/>
          </a:xfrm>
          <a:prstGeom prst="rect">
            <a:avLst/>
          </a:prstGeom>
          <a:noFill/>
        </p:spPr>
        <p:txBody>
          <a:bodyPr wrap="square" rtlCol="0">
            <a:spAutoFit/>
          </a:bodyPr>
          <a:lstStyle/>
          <a:p>
            <a:pPr marR="0" lvl="0" algn="r" defTabSz="914400" rtl="0" eaLnBrk="1" fontAlgn="auto" latinLnBrk="0" hangingPunct="1">
              <a:lnSpc>
                <a:spcPct val="100000"/>
              </a:lnSpc>
              <a:spcBef>
                <a:spcPts val="0"/>
              </a:spcBef>
              <a:spcAft>
                <a:spcPts val="0"/>
              </a:spcAft>
              <a:buClr>
                <a:srgbClr val="FFD966"/>
              </a:buClr>
              <a:buSzPct val="100000"/>
              <a:tabLst>
                <a:tab pos="457200" algn="l"/>
              </a:tabLst>
              <a:defRPr/>
            </a:pPr>
            <a:r>
              <a:rPr kumimoji="0" lang="en-US" sz="800" b="0" i="0" u="none" strike="noStrike" kern="0" cap="none" spc="0" normalizeH="0" baseline="0" noProof="0">
                <a:ln>
                  <a:noFill/>
                </a:ln>
                <a:solidFill>
                  <a:srgbClr val="FFFFFF"/>
                </a:solidFill>
                <a:effectLst/>
                <a:uLnTx/>
                <a:uFillTx/>
                <a:latin typeface="Lato"/>
                <a:ea typeface="Lato"/>
                <a:cs typeface="Lato"/>
                <a:sym typeface="Lato"/>
              </a:rPr>
              <a:t>Ahn MJ, et al. </a:t>
            </a:r>
            <a:r>
              <a:rPr kumimoji="0" lang="en-US" sz="800" b="0" i="1" u="none" strike="noStrike" kern="0" cap="none" spc="0" normalizeH="0" baseline="0" noProof="0">
                <a:ln>
                  <a:noFill/>
                </a:ln>
                <a:solidFill>
                  <a:srgbClr val="FFFFFF"/>
                </a:solidFill>
                <a:effectLst/>
                <a:uLnTx/>
                <a:uFillTx/>
                <a:latin typeface="Lato"/>
                <a:ea typeface="Lato"/>
                <a:cs typeface="Lato"/>
                <a:sym typeface="Lato"/>
              </a:rPr>
              <a:t>N Engl J Med</a:t>
            </a:r>
            <a:r>
              <a:rPr kumimoji="0" lang="en-US" sz="800" b="0" i="0" u="none" strike="noStrike" kern="0" cap="none" spc="0" normalizeH="0" baseline="0" noProof="0">
                <a:ln>
                  <a:noFill/>
                </a:ln>
                <a:solidFill>
                  <a:srgbClr val="FFFFFF"/>
                </a:solidFill>
                <a:effectLst/>
                <a:uLnTx/>
                <a:uFillTx/>
                <a:latin typeface="Lato"/>
                <a:ea typeface="Lato"/>
                <a:cs typeface="Lato"/>
                <a:sym typeface="Lato"/>
              </a:rPr>
              <a:t>. 2023;389(22):2063-2075.</a:t>
            </a:r>
            <a:endParaRPr lang="en-US" sz="800">
              <a:solidFill>
                <a:schemeClr val="bg1"/>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2716154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6">
          <a:extLst>
            <a:ext uri="{FF2B5EF4-FFF2-40B4-BE49-F238E27FC236}">
              <a16:creationId xmlns:a16="http://schemas.microsoft.com/office/drawing/2014/main" id="{7F83C2D4-CA95-873E-7588-27653726B873}"/>
            </a:ext>
          </a:extLst>
        </p:cNvPr>
        <p:cNvGrpSpPr/>
        <p:nvPr/>
      </p:nvGrpSpPr>
      <p:grpSpPr>
        <a:xfrm>
          <a:off x="0" y="0"/>
          <a:ext cx="0" cy="0"/>
          <a:chOff x="0" y="0"/>
          <a:chExt cx="0" cy="0"/>
        </a:xfrm>
      </p:grpSpPr>
      <p:sp>
        <p:nvSpPr>
          <p:cNvPr id="9" name="Rectangle 2">
            <a:extLst>
              <a:ext uri="{FF2B5EF4-FFF2-40B4-BE49-F238E27FC236}">
                <a16:creationId xmlns:a16="http://schemas.microsoft.com/office/drawing/2014/main" id="{DFDB5AFF-DB25-FFF3-DD28-F130B506C653}"/>
              </a:ext>
            </a:extLst>
          </p:cNvPr>
          <p:cNvSpPr>
            <a:spLocks noChangeArrowheads="1"/>
          </p:cNvSpPr>
          <p:nvPr/>
        </p:nvSpPr>
        <p:spPr bwMode="auto">
          <a:xfrm flipV="1">
            <a:off x="4442791" y="2110215"/>
            <a:ext cx="711030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 name="Google Shape;199;p45">
            <a:extLst>
              <a:ext uri="{FF2B5EF4-FFF2-40B4-BE49-F238E27FC236}">
                <a16:creationId xmlns:a16="http://schemas.microsoft.com/office/drawing/2014/main" id="{B6855CBA-6351-B1F2-4AC9-F7FD83D0E84E}"/>
              </a:ext>
            </a:extLst>
          </p:cNvPr>
          <p:cNvSpPr txBox="1">
            <a:spLocks/>
          </p:cNvSpPr>
          <p:nvPr/>
        </p:nvSpPr>
        <p:spPr>
          <a:xfrm>
            <a:off x="726674" y="1041674"/>
            <a:ext cx="7690499" cy="36807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1400" b="0" i="0" u="none" strike="noStrike" cap="none">
                <a:solidFill>
                  <a:schemeClr val="lt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algn="l">
              <a:spcAft>
                <a:spcPts val="600"/>
              </a:spcAft>
            </a:pPr>
            <a:r>
              <a:rPr lang="en-US" sz="2000" b="1">
                <a:solidFill>
                  <a:schemeClr val="accent6"/>
                </a:solidFill>
                <a:latin typeface="Lato" panose="020F0502020204030203" pitchFamily="34" charset="0"/>
                <a:ea typeface="Lato" panose="020F0502020204030203" pitchFamily="34" charset="0"/>
                <a:cs typeface="Lato" panose="020F0502020204030203" pitchFamily="34" charset="0"/>
              </a:rPr>
              <a:t>Presenter’s Conclusion</a:t>
            </a:r>
          </a:p>
          <a:p>
            <a:pPr marL="120650" indent="0" algn="l">
              <a:spcAft>
                <a:spcPts val="600"/>
              </a:spcAft>
              <a:buClr>
                <a:schemeClr val="accent6"/>
              </a:buClr>
            </a:pPr>
            <a:r>
              <a:rPr lang="en-US" sz="2000" kern="100">
                <a:latin typeface="Lato" panose="020F0502020204030203" pitchFamily="34" charset="0"/>
                <a:ea typeface="Lato" panose="020F0502020204030203" pitchFamily="34" charset="0"/>
                <a:cs typeface="Lato" panose="020F0502020204030203" pitchFamily="34" charset="0"/>
              </a:rPr>
              <a:t>Tarlatamab 10 mg IV every two weeks demonstrated significant antitumor activity in heavily pretreated SCLC patients. The safety profile was manageable with most CRS and neurotoxicity events being low grade. Given the lack of approved third-line therapies and historically poor outcomes in this setting, tarlatamab represents a promising and innovative immunotherapeutic option for R/R SCLC.</a:t>
            </a:r>
          </a:p>
        </p:txBody>
      </p:sp>
      <p:sp>
        <p:nvSpPr>
          <p:cNvPr id="4" name="Google Shape;228;p48">
            <a:extLst>
              <a:ext uri="{FF2B5EF4-FFF2-40B4-BE49-F238E27FC236}">
                <a16:creationId xmlns:a16="http://schemas.microsoft.com/office/drawing/2014/main" id="{574BCF07-DD55-D6FC-629D-219C82069D50}"/>
              </a:ext>
            </a:extLst>
          </p:cNvPr>
          <p:cNvSpPr txBox="1">
            <a:spLocks/>
          </p:cNvSpPr>
          <p:nvPr/>
        </p:nvSpPr>
        <p:spPr>
          <a:xfrm>
            <a:off x="0" y="0"/>
            <a:ext cx="9144000" cy="101772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2800"/>
            </a:pPr>
            <a:r>
              <a:rPr lang="en-US" sz="5400" b="1">
                <a:solidFill>
                  <a:schemeClr val="accent6"/>
                </a:solidFill>
                <a:latin typeface="Bebas Neue"/>
                <a:sym typeface="Bebas Neue"/>
              </a:rPr>
              <a:t>DeLLphi-301: </a:t>
            </a:r>
            <a:r>
              <a:rPr lang="en-US" sz="5400" b="1">
                <a:solidFill>
                  <a:schemeClr val="bg1"/>
                </a:solidFill>
                <a:latin typeface="Bebas Neue"/>
                <a:sym typeface="Bebas Neue"/>
              </a:rPr>
              <a:t>Tarlatamab For </a:t>
            </a:r>
            <a:r>
              <a:rPr lang="en-US" sz="5400" b="1" err="1">
                <a:solidFill>
                  <a:schemeClr val="bg1"/>
                </a:solidFill>
                <a:latin typeface="Bebas Neue"/>
                <a:sym typeface="Bebas Neue"/>
              </a:rPr>
              <a:t>sclc</a:t>
            </a:r>
            <a:endParaRPr lang="en-US" sz="5400" b="1">
              <a:solidFill>
                <a:schemeClr val="bg1"/>
              </a:solidFill>
              <a:latin typeface="Bebas Neue"/>
              <a:sym typeface="Bebas Neue"/>
            </a:endParaRPr>
          </a:p>
        </p:txBody>
      </p:sp>
      <p:sp>
        <p:nvSpPr>
          <p:cNvPr id="3" name="TextBox 2">
            <a:extLst>
              <a:ext uri="{FF2B5EF4-FFF2-40B4-BE49-F238E27FC236}">
                <a16:creationId xmlns:a16="http://schemas.microsoft.com/office/drawing/2014/main" id="{59412035-564D-92E4-C320-8D78CA4122C8}"/>
              </a:ext>
            </a:extLst>
          </p:cNvPr>
          <p:cNvSpPr txBox="1"/>
          <p:nvPr/>
        </p:nvSpPr>
        <p:spPr>
          <a:xfrm>
            <a:off x="6374675" y="4928056"/>
            <a:ext cx="2769325" cy="215444"/>
          </a:xfrm>
          <a:prstGeom prst="rect">
            <a:avLst/>
          </a:prstGeom>
          <a:noFill/>
        </p:spPr>
        <p:txBody>
          <a:bodyPr wrap="square" rtlCol="0">
            <a:spAutoFit/>
          </a:bodyPr>
          <a:lstStyle/>
          <a:p>
            <a:pPr marR="0" lvl="0" algn="r" defTabSz="914400" rtl="0" eaLnBrk="1" fontAlgn="auto" latinLnBrk="0" hangingPunct="1">
              <a:lnSpc>
                <a:spcPct val="100000"/>
              </a:lnSpc>
              <a:spcBef>
                <a:spcPts val="0"/>
              </a:spcBef>
              <a:spcAft>
                <a:spcPts val="0"/>
              </a:spcAft>
              <a:buClr>
                <a:srgbClr val="FFD966"/>
              </a:buClr>
              <a:buSzPct val="100000"/>
              <a:tabLst>
                <a:tab pos="457200" algn="l"/>
              </a:tabLst>
              <a:defRPr/>
            </a:pPr>
            <a:r>
              <a:rPr kumimoji="0" lang="en-US" sz="800" b="0" i="0" u="none" strike="noStrike" kern="0" cap="none" spc="0" normalizeH="0" baseline="0" noProof="0">
                <a:ln>
                  <a:noFill/>
                </a:ln>
                <a:solidFill>
                  <a:srgbClr val="FFFFFF"/>
                </a:solidFill>
                <a:effectLst/>
                <a:uLnTx/>
                <a:uFillTx/>
                <a:latin typeface="Lato"/>
                <a:ea typeface="Lato"/>
                <a:cs typeface="Lato"/>
                <a:sym typeface="Lato"/>
              </a:rPr>
              <a:t>Ahn MJ, et al. </a:t>
            </a:r>
            <a:r>
              <a:rPr kumimoji="0" lang="en-US" sz="800" b="0" i="1" u="none" strike="noStrike" kern="0" cap="none" spc="0" normalizeH="0" baseline="0" noProof="0">
                <a:ln>
                  <a:noFill/>
                </a:ln>
                <a:solidFill>
                  <a:srgbClr val="FFFFFF"/>
                </a:solidFill>
                <a:effectLst/>
                <a:uLnTx/>
                <a:uFillTx/>
                <a:latin typeface="Lato"/>
                <a:ea typeface="Lato"/>
                <a:cs typeface="Lato"/>
                <a:sym typeface="Lato"/>
              </a:rPr>
              <a:t>N Engl J Med</a:t>
            </a:r>
            <a:r>
              <a:rPr kumimoji="0" lang="en-US" sz="800" b="0" i="0" u="none" strike="noStrike" kern="0" cap="none" spc="0" normalizeH="0" baseline="0" noProof="0">
                <a:ln>
                  <a:noFill/>
                </a:ln>
                <a:solidFill>
                  <a:srgbClr val="FFFFFF"/>
                </a:solidFill>
                <a:effectLst/>
                <a:uLnTx/>
                <a:uFillTx/>
                <a:latin typeface="Lato"/>
                <a:ea typeface="Lato"/>
                <a:cs typeface="Lato"/>
                <a:sym typeface="Lato"/>
              </a:rPr>
              <a:t>. 2023;389(22):2063-2075.</a:t>
            </a:r>
            <a:endParaRPr lang="en-US" sz="800">
              <a:solidFill>
                <a:schemeClr val="bg1"/>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3825848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3">
          <a:extLst>
            <a:ext uri="{FF2B5EF4-FFF2-40B4-BE49-F238E27FC236}">
              <a16:creationId xmlns:a16="http://schemas.microsoft.com/office/drawing/2014/main" id="{AA5E54AE-642D-8E8C-FAF0-E247E24E263E}"/>
            </a:ext>
          </a:extLst>
        </p:cNvPr>
        <p:cNvGrpSpPr/>
        <p:nvPr/>
      </p:nvGrpSpPr>
      <p:grpSpPr>
        <a:xfrm>
          <a:off x="0" y="0"/>
          <a:ext cx="0" cy="0"/>
          <a:chOff x="0" y="0"/>
          <a:chExt cx="0" cy="0"/>
        </a:xfrm>
      </p:grpSpPr>
      <p:sp>
        <p:nvSpPr>
          <p:cNvPr id="2" name="Google Shape;199;p45">
            <a:extLst>
              <a:ext uri="{FF2B5EF4-FFF2-40B4-BE49-F238E27FC236}">
                <a16:creationId xmlns:a16="http://schemas.microsoft.com/office/drawing/2014/main" id="{37955581-957F-A66C-D664-438B03A1B04B}"/>
              </a:ext>
            </a:extLst>
          </p:cNvPr>
          <p:cNvSpPr txBox="1">
            <a:spLocks/>
          </p:cNvSpPr>
          <p:nvPr/>
        </p:nvSpPr>
        <p:spPr>
          <a:xfrm>
            <a:off x="726674" y="809897"/>
            <a:ext cx="7845826" cy="400287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1400" b="0" i="0" u="none" strike="noStrike" cap="none">
                <a:solidFill>
                  <a:schemeClr val="lt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algn="l">
              <a:spcAft>
                <a:spcPts val="600"/>
              </a:spcAft>
            </a:pPr>
            <a:r>
              <a:rPr lang="en-US" sz="1600" b="1">
                <a:solidFill>
                  <a:schemeClr val="accent6"/>
                </a:solidFill>
                <a:latin typeface="Lato" panose="020F0502020204030203" pitchFamily="34" charset="0"/>
                <a:ea typeface="Lato" panose="020F0502020204030203" pitchFamily="34" charset="0"/>
                <a:cs typeface="Lato" panose="020F0502020204030203" pitchFamily="34" charset="0"/>
              </a:rPr>
              <a:t>Updated Results Published August 2024</a:t>
            </a:r>
          </a:p>
          <a:p>
            <a:pPr marL="406400" indent="-285750" algn="l">
              <a:spcAft>
                <a:spcPts val="600"/>
              </a:spcAft>
              <a:buClr>
                <a:schemeClr val="accent6"/>
              </a:buClr>
              <a:buFont typeface="Arial" panose="020B0604020202020204" pitchFamily="34" charset="0"/>
              <a:buChar char="•"/>
            </a:pPr>
            <a:r>
              <a:rPr lang="en-US" sz="1600">
                <a:solidFill>
                  <a:schemeClr val="bg1"/>
                </a:solidFill>
                <a:latin typeface="Lato" panose="020F0502020204030203" pitchFamily="34" charset="0"/>
                <a:ea typeface="Lato" panose="020F0502020204030203" pitchFamily="34" charset="0"/>
                <a:cs typeface="Lato" panose="020F0502020204030203" pitchFamily="34" charset="0"/>
              </a:rPr>
              <a:t>No new safety signals on longer follow-up</a:t>
            </a:r>
          </a:p>
          <a:p>
            <a:pPr marL="406400" indent="-285750" algn="l">
              <a:spcAft>
                <a:spcPts val="600"/>
              </a:spcAft>
              <a:buClr>
                <a:schemeClr val="accent6"/>
              </a:buClr>
              <a:buFont typeface="Arial" panose="020B0604020202020204" pitchFamily="34" charset="0"/>
              <a:buChar char="•"/>
            </a:pPr>
            <a:r>
              <a:rPr lang="en-US" sz="1600">
                <a:solidFill>
                  <a:schemeClr val="bg1"/>
                </a:solidFill>
                <a:latin typeface="Lato" panose="020F0502020204030203" pitchFamily="34" charset="0"/>
                <a:ea typeface="Lato" panose="020F0502020204030203" pitchFamily="34" charset="0"/>
                <a:cs typeface="Lato" panose="020F0502020204030203" pitchFamily="34" charset="0"/>
              </a:rPr>
              <a:t>Overall follow-up at 12.1 months (N=152):</a:t>
            </a:r>
          </a:p>
          <a:p>
            <a:pPr marL="863600" lvl="1" indent="-285750" algn="l">
              <a:spcAft>
                <a:spcPts val="600"/>
              </a:spcAft>
              <a:buClr>
                <a:schemeClr val="accent6"/>
              </a:buClr>
              <a:buFont typeface="Courier New" panose="02070309020205020404" pitchFamily="49" charset="0"/>
              <a:buChar char="o"/>
            </a:pPr>
            <a:r>
              <a:rPr lang="en-US" sz="1600">
                <a:solidFill>
                  <a:schemeClr val="bg1"/>
                </a:solidFill>
              </a:rPr>
              <a:t>ORR: 25.0% (4 CR, 34 PR)</a:t>
            </a:r>
          </a:p>
          <a:p>
            <a:pPr marL="863600" lvl="1" indent="-285750" algn="l">
              <a:spcAft>
                <a:spcPts val="600"/>
              </a:spcAft>
              <a:buClr>
                <a:schemeClr val="accent6"/>
              </a:buClr>
              <a:buFont typeface="Courier New" panose="02070309020205020404" pitchFamily="49" charset="0"/>
              <a:buChar char="o"/>
            </a:pPr>
            <a:r>
              <a:rPr lang="en-US" sz="1600">
                <a:solidFill>
                  <a:schemeClr val="bg1"/>
                </a:solidFill>
              </a:rPr>
              <a:t>Median DOR: 11.2 months (95% CI 6.6–22.3).</a:t>
            </a:r>
          </a:p>
          <a:p>
            <a:pPr marL="863600" lvl="1" indent="-285750" algn="l">
              <a:spcAft>
                <a:spcPts val="600"/>
              </a:spcAft>
              <a:buClr>
                <a:schemeClr val="accent6"/>
              </a:buClr>
              <a:buFont typeface="Courier New" panose="02070309020205020404" pitchFamily="49" charset="0"/>
              <a:buChar char="o"/>
            </a:pPr>
            <a:r>
              <a:rPr lang="en-US" sz="1600">
                <a:solidFill>
                  <a:schemeClr val="bg1"/>
                </a:solidFill>
              </a:rPr>
              <a:t>Median PFS: 3.5 months (95% CI 2.7–3.8).</a:t>
            </a:r>
          </a:p>
          <a:p>
            <a:pPr marL="863600" lvl="1" indent="-285750" algn="l">
              <a:spcAft>
                <a:spcPts val="600"/>
              </a:spcAft>
              <a:buClr>
                <a:schemeClr val="accent6"/>
              </a:buClr>
              <a:buFont typeface="Courier New" panose="02070309020205020404" pitchFamily="49" charset="0"/>
              <a:buChar char="o"/>
            </a:pPr>
            <a:r>
              <a:rPr lang="en-US" sz="1600">
                <a:solidFill>
                  <a:schemeClr val="bg1"/>
                </a:solidFill>
              </a:rPr>
              <a:t>Median OS: 17.5 months (95% CI 11.4–NE).</a:t>
            </a:r>
          </a:p>
          <a:p>
            <a:pPr marL="406400" indent="-285750" algn="l">
              <a:spcAft>
                <a:spcPts val="600"/>
              </a:spcAft>
              <a:buClr>
                <a:schemeClr val="accent6"/>
              </a:buClr>
              <a:buFont typeface="Courier New" panose="02070309020205020404" pitchFamily="49" charset="0"/>
              <a:buChar char="o"/>
            </a:pPr>
            <a:r>
              <a:rPr lang="en-US" sz="1600">
                <a:solidFill>
                  <a:schemeClr val="bg1"/>
                </a:solidFill>
              </a:rPr>
              <a:t>10 mg Q2W Cohort (Phase 2 dose, N =17)</a:t>
            </a:r>
          </a:p>
          <a:p>
            <a:pPr marL="863600" lvl="1" indent="-285750" algn="l">
              <a:spcAft>
                <a:spcPts val="600"/>
              </a:spcAft>
              <a:buClr>
                <a:schemeClr val="accent6"/>
              </a:buClr>
              <a:buFont typeface="Courier New" panose="02070309020205020404" pitchFamily="49" charset="0"/>
              <a:buChar char="o"/>
            </a:pPr>
            <a:r>
              <a:rPr lang="en-US" sz="1600">
                <a:solidFill>
                  <a:schemeClr val="bg1"/>
                </a:solidFill>
              </a:rPr>
              <a:t>ORR: 35.3%</a:t>
            </a:r>
          </a:p>
          <a:p>
            <a:pPr marL="863600" lvl="1" indent="-285750" algn="l">
              <a:spcAft>
                <a:spcPts val="600"/>
              </a:spcAft>
              <a:buClr>
                <a:schemeClr val="accent6"/>
              </a:buClr>
              <a:buFont typeface="Courier New" panose="02070309020205020404" pitchFamily="49" charset="0"/>
              <a:buChar char="o"/>
            </a:pPr>
            <a:r>
              <a:rPr lang="en-US" sz="1600">
                <a:solidFill>
                  <a:schemeClr val="bg1"/>
                </a:solidFill>
              </a:rPr>
              <a:t>Median DOR: 14.9 months (95% CI 3.0–NE)</a:t>
            </a:r>
          </a:p>
          <a:p>
            <a:pPr marL="863600" lvl="1" indent="-285750" algn="l">
              <a:spcAft>
                <a:spcPts val="600"/>
              </a:spcAft>
              <a:buClr>
                <a:schemeClr val="accent6"/>
              </a:buClr>
              <a:buFont typeface="Courier New" panose="02070309020205020404" pitchFamily="49" charset="0"/>
              <a:buChar char="o"/>
            </a:pPr>
            <a:r>
              <a:rPr lang="en-US" sz="1600">
                <a:solidFill>
                  <a:schemeClr val="bg1"/>
                </a:solidFill>
              </a:rPr>
              <a:t>Median OS: 20.3 months (95% CI 5.1–NE)</a:t>
            </a:r>
          </a:p>
          <a:p>
            <a:pPr marL="120650" lvl="1" indent="0" algn="l">
              <a:spcAft>
                <a:spcPts val="600"/>
              </a:spcAft>
            </a:pPr>
            <a:r>
              <a:rPr lang="en-US" sz="1600" b="1">
                <a:solidFill>
                  <a:schemeClr val="accent6"/>
                </a:solidFill>
                <a:latin typeface="Lato" panose="020F0502020204030203" pitchFamily="34" charset="0"/>
                <a:ea typeface="Lato" panose="020F0502020204030203" pitchFamily="34" charset="0"/>
                <a:cs typeface="Lato" panose="020F0502020204030203" pitchFamily="34" charset="0"/>
              </a:rPr>
              <a:t>Demonstrated durable responses and clinically meaningful survival outcomes in relapsed SCLC with longer median OS than other second-line agents</a:t>
            </a:r>
          </a:p>
        </p:txBody>
      </p:sp>
      <p:sp>
        <p:nvSpPr>
          <p:cNvPr id="3" name="Google Shape;228;p48">
            <a:extLst>
              <a:ext uri="{FF2B5EF4-FFF2-40B4-BE49-F238E27FC236}">
                <a16:creationId xmlns:a16="http://schemas.microsoft.com/office/drawing/2014/main" id="{BA798057-D0F0-7687-766B-FD1A751F90D7}"/>
              </a:ext>
            </a:extLst>
          </p:cNvPr>
          <p:cNvSpPr txBox="1">
            <a:spLocks noGrp="1"/>
          </p:cNvSpPr>
          <p:nvPr>
            <p:ph type="title"/>
          </p:nvPr>
        </p:nvSpPr>
        <p:spPr>
          <a:xfrm>
            <a:off x="0" y="0"/>
            <a:ext cx="9144000" cy="101772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5000">
                <a:solidFill>
                  <a:schemeClr val="accent6"/>
                </a:solidFill>
              </a:rPr>
              <a:t>Long-term follow-up from </a:t>
            </a:r>
            <a:r>
              <a:rPr lang="en-US" sz="5000">
                <a:solidFill>
                  <a:schemeClr val="bg1"/>
                </a:solidFill>
              </a:rPr>
              <a:t>DeLLphi-300</a:t>
            </a:r>
          </a:p>
        </p:txBody>
      </p:sp>
      <p:sp>
        <p:nvSpPr>
          <p:cNvPr id="4" name="TextBox 3">
            <a:extLst>
              <a:ext uri="{FF2B5EF4-FFF2-40B4-BE49-F238E27FC236}">
                <a16:creationId xmlns:a16="http://schemas.microsoft.com/office/drawing/2014/main" id="{E2008D63-AC02-C288-BB1F-56E63BEBD412}"/>
              </a:ext>
            </a:extLst>
          </p:cNvPr>
          <p:cNvSpPr txBox="1"/>
          <p:nvPr/>
        </p:nvSpPr>
        <p:spPr>
          <a:xfrm>
            <a:off x="6374675" y="4927075"/>
            <a:ext cx="2769325" cy="215444"/>
          </a:xfrm>
          <a:prstGeom prst="rect">
            <a:avLst/>
          </a:prstGeom>
          <a:noFill/>
        </p:spPr>
        <p:txBody>
          <a:bodyPr wrap="square" rtlCol="0">
            <a:spAutoFit/>
          </a:bodyPr>
          <a:lstStyle/>
          <a:p>
            <a:pPr marR="0" lvl="0" algn="r" defTabSz="914400" rtl="0" eaLnBrk="1" fontAlgn="auto" latinLnBrk="0" hangingPunct="1">
              <a:lnSpc>
                <a:spcPct val="100000"/>
              </a:lnSpc>
              <a:spcBef>
                <a:spcPts val="0"/>
              </a:spcBef>
              <a:spcAft>
                <a:spcPts val="0"/>
              </a:spcAft>
              <a:buClr>
                <a:srgbClr val="FFD966"/>
              </a:buClr>
              <a:buSzPct val="100000"/>
              <a:tabLst>
                <a:tab pos="457200" algn="l"/>
              </a:tabLst>
              <a:defRPr/>
            </a:pPr>
            <a:r>
              <a:rPr kumimoji="0" lang="en-US" sz="800" b="0" i="0" u="none" strike="noStrike" kern="0" cap="none" spc="0" normalizeH="0" baseline="0" noProof="0" err="1">
                <a:ln>
                  <a:noFill/>
                </a:ln>
                <a:solidFill>
                  <a:srgbClr val="FFFFFF"/>
                </a:solidFill>
                <a:effectLst/>
                <a:uLnTx/>
                <a:uFillTx/>
                <a:latin typeface="Lato"/>
                <a:ea typeface="Lato"/>
                <a:cs typeface="Lato"/>
                <a:sym typeface="Lato"/>
              </a:rPr>
              <a:t>Dowlati</a:t>
            </a:r>
            <a:r>
              <a:rPr kumimoji="0" lang="en-US" sz="800" b="0" i="0" u="none" strike="noStrike" kern="0" cap="none" spc="0" normalizeH="0" baseline="0" noProof="0">
                <a:ln>
                  <a:noFill/>
                </a:ln>
                <a:solidFill>
                  <a:srgbClr val="FFFFFF"/>
                </a:solidFill>
                <a:effectLst/>
                <a:uLnTx/>
                <a:uFillTx/>
                <a:latin typeface="Lato"/>
                <a:ea typeface="Lato"/>
                <a:cs typeface="Lato"/>
                <a:sym typeface="Lato"/>
              </a:rPr>
              <a:t> A, et al. </a:t>
            </a:r>
            <a:r>
              <a:rPr kumimoji="0" lang="en-US" sz="800" b="0" i="1" u="none" strike="noStrike" kern="0" cap="none" spc="0" normalizeH="0" baseline="0" noProof="0">
                <a:ln>
                  <a:noFill/>
                </a:ln>
                <a:solidFill>
                  <a:srgbClr val="FFFFFF"/>
                </a:solidFill>
                <a:effectLst/>
                <a:uLnTx/>
                <a:uFillTx/>
                <a:latin typeface="Lato"/>
                <a:ea typeface="Lato"/>
                <a:cs typeface="Lato"/>
                <a:sym typeface="Lato"/>
              </a:rPr>
              <a:t>J Clin Oncol</a:t>
            </a:r>
            <a:r>
              <a:rPr kumimoji="0" lang="en-US" sz="800" b="0" i="0" u="none" strike="noStrike" kern="0" cap="none" spc="0" normalizeH="0" baseline="0" noProof="0">
                <a:ln>
                  <a:noFill/>
                </a:ln>
                <a:solidFill>
                  <a:srgbClr val="FFFFFF"/>
                </a:solidFill>
                <a:effectLst/>
                <a:uLnTx/>
                <a:uFillTx/>
                <a:latin typeface="Lato"/>
                <a:ea typeface="Lato"/>
                <a:cs typeface="Lato"/>
                <a:sym typeface="Lato"/>
              </a:rPr>
              <a:t>. 2024;42(29):3392-3399. </a:t>
            </a:r>
            <a:endParaRPr lang="en-US" sz="800">
              <a:solidFill>
                <a:schemeClr val="bg1"/>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90190924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62">
          <a:extLst>
            <a:ext uri="{FF2B5EF4-FFF2-40B4-BE49-F238E27FC236}">
              <a16:creationId xmlns:a16="http://schemas.microsoft.com/office/drawing/2014/main" id="{5665A6C8-5FB0-E768-EC38-B49F9FCF6F49}"/>
            </a:ext>
          </a:extLst>
        </p:cNvPr>
        <p:cNvGrpSpPr/>
        <p:nvPr/>
      </p:nvGrpSpPr>
      <p:grpSpPr>
        <a:xfrm>
          <a:off x="0" y="0"/>
          <a:ext cx="0" cy="0"/>
          <a:chOff x="0" y="0"/>
          <a:chExt cx="0" cy="0"/>
        </a:xfrm>
      </p:grpSpPr>
      <p:sp>
        <p:nvSpPr>
          <p:cNvPr id="2" name="Google Shape;228;p48">
            <a:extLst>
              <a:ext uri="{FF2B5EF4-FFF2-40B4-BE49-F238E27FC236}">
                <a16:creationId xmlns:a16="http://schemas.microsoft.com/office/drawing/2014/main" id="{000823C3-8874-974E-11B7-40F179EEBAD5}"/>
              </a:ext>
            </a:extLst>
          </p:cNvPr>
          <p:cNvSpPr txBox="1">
            <a:spLocks/>
          </p:cNvSpPr>
          <p:nvPr/>
        </p:nvSpPr>
        <p:spPr>
          <a:xfrm>
            <a:off x="726674" y="0"/>
            <a:ext cx="7690500" cy="887097"/>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4800"/>
            </a:pPr>
            <a:r>
              <a:rPr lang="en-US" sz="6000" b="1">
                <a:solidFill>
                  <a:schemeClr val="accent6"/>
                </a:solidFill>
                <a:latin typeface="Bebas Neue"/>
                <a:sym typeface="Bebas Neue"/>
              </a:rPr>
              <a:t>Tarlatamab </a:t>
            </a:r>
            <a:r>
              <a:rPr lang="en-US" sz="6000" b="1">
                <a:solidFill>
                  <a:schemeClr val="bg1"/>
                </a:solidFill>
                <a:latin typeface="Bebas Neue"/>
                <a:sym typeface="Bebas Neue"/>
              </a:rPr>
              <a:t>(</a:t>
            </a:r>
            <a:r>
              <a:rPr lang="en-US" sz="6000" b="1" err="1">
                <a:solidFill>
                  <a:schemeClr val="bg1"/>
                </a:solidFill>
                <a:latin typeface="Bebas Neue"/>
                <a:sym typeface="Bebas Neue"/>
              </a:rPr>
              <a:t>Imdelltra</a:t>
            </a:r>
            <a:r>
              <a:rPr lang="en-US" sz="6000" b="1">
                <a:solidFill>
                  <a:schemeClr val="bg1"/>
                </a:solidFill>
                <a:latin typeface="Bebas Neue"/>
                <a:sym typeface="Bebas Neue"/>
              </a:rPr>
              <a:t>)</a:t>
            </a:r>
          </a:p>
        </p:txBody>
      </p:sp>
      <p:sp>
        <p:nvSpPr>
          <p:cNvPr id="3" name="Google Shape;199;p45">
            <a:extLst>
              <a:ext uri="{FF2B5EF4-FFF2-40B4-BE49-F238E27FC236}">
                <a16:creationId xmlns:a16="http://schemas.microsoft.com/office/drawing/2014/main" id="{BDD327BB-BA15-C7D1-76E8-ADAC115B2DD7}"/>
              </a:ext>
            </a:extLst>
          </p:cNvPr>
          <p:cNvSpPr txBox="1">
            <a:spLocks/>
          </p:cNvSpPr>
          <p:nvPr/>
        </p:nvSpPr>
        <p:spPr>
          <a:xfrm>
            <a:off x="403335" y="1008760"/>
            <a:ext cx="8337177" cy="36807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1400" b="0" i="0" u="none" strike="noStrike" cap="none">
                <a:solidFill>
                  <a:schemeClr val="lt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algn="l">
              <a:spcAft>
                <a:spcPts val="600"/>
              </a:spcAft>
            </a:pPr>
            <a:r>
              <a:rPr lang="en-US" sz="1800" b="1" dirty="0">
                <a:solidFill>
                  <a:schemeClr val="accent6"/>
                </a:solidFill>
              </a:rPr>
              <a:t>FDA approval: </a:t>
            </a:r>
            <a:r>
              <a:rPr lang="en-US" sz="1800" dirty="0">
                <a:solidFill>
                  <a:schemeClr val="bg1"/>
                </a:solidFill>
              </a:rPr>
              <a:t>May 16, 2024</a:t>
            </a:r>
          </a:p>
          <a:p>
            <a:pPr algn="l">
              <a:spcAft>
                <a:spcPts val="600"/>
              </a:spcAft>
            </a:pPr>
            <a:r>
              <a:rPr lang="en-US" sz="1800" b="1" dirty="0">
                <a:solidFill>
                  <a:schemeClr val="accent6"/>
                </a:solidFill>
              </a:rPr>
              <a:t>Dosing: </a:t>
            </a:r>
            <a:endParaRPr lang="en-US" sz="1800" dirty="0">
              <a:solidFill>
                <a:schemeClr val="bg1"/>
              </a:solidFill>
            </a:endParaRPr>
          </a:p>
          <a:p>
            <a:pPr marL="457200" lvl="1" algn="l">
              <a:spcAft>
                <a:spcPts val="600"/>
              </a:spcAft>
              <a:defRPr/>
            </a:pPr>
            <a:endParaRPr lang="en-US" sz="1800" b="1" dirty="0">
              <a:solidFill>
                <a:schemeClr val="bg1"/>
              </a:solidFill>
            </a:endParaRPr>
          </a:p>
          <a:p>
            <a:pPr marL="457200" lvl="1" algn="l">
              <a:spcAft>
                <a:spcPts val="600"/>
              </a:spcAft>
              <a:defRPr/>
            </a:pPr>
            <a:endParaRPr lang="en-US" sz="1800" b="1" dirty="0">
              <a:solidFill>
                <a:schemeClr val="bg1"/>
              </a:solidFill>
            </a:endParaRPr>
          </a:p>
          <a:p>
            <a:pPr marL="457200" lvl="1" algn="l">
              <a:spcAft>
                <a:spcPts val="600"/>
              </a:spcAft>
              <a:defRPr/>
            </a:pPr>
            <a:endParaRPr lang="en-US" sz="1800" b="1" dirty="0">
              <a:solidFill>
                <a:schemeClr val="bg1"/>
              </a:solidFill>
            </a:endParaRPr>
          </a:p>
          <a:p>
            <a:pPr marL="457200" lvl="1" algn="l">
              <a:spcAft>
                <a:spcPts val="600"/>
              </a:spcAft>
              <a:defRPr/>
            </a:pPr>
            <a:endParaRPr lang="en-US" sz="1800" b="1" dirty="0">
              <a:solidFill>
                <a:schemeClr val="accent6"/>
              </a:solidFill>
            </a:endParaRPr>
          </a:p>
          <a:p>
            <a:pPr marL="457200" lvl="1" algn="l">
              <a:spcAft>
                <a:spcPts val="600"/>
              </a:spcAft>
              <a:defRPr/>
            </a:pPr>
            <a:endParaRPr lang="en-US" sz="900" b="1" dirty="0">
              <a:solidFill>
                <a:schemeClr val="accent6"/>
              </a:solidFill>
            </a:endParaRPr>
          </a:p>
          <a:p>
            <a:pPr marL="457200" lvl="1" algn="l">
              <a:spcAft>
                <a:spcPts val="600"/>
              </a:spcAft>
              <a:defRPr/>
            </a:pPr>
            <a:r>
              <a:rPr lang="en-US" sz="1800" b="1" dirty="0" err="1">
                <a:solidFill>
                  <a:schemeClr val="accent6"/>
                </a:solidFill>
              </a:rPr>
              <a:t>Premedications</a:t>
            </a:r>
            <a:r>
              <a:rPr lang="en-US" sz="1800" b="1" dirty="0">
                <a:solidFill>
                  <a:schemeClr val="accent6"/>
                </a:solidFill>
              </a:rPr>
              <a:t>:</a:t>
            </a:r>
            <a:endParaRPr lang="en-US" sz="1800" dirty="0">
              <a:solidFill>
                <a:schemeClr val="bg1"/>
              </a:solidFill>
            </a:endParaRPr>
          </a:p>
        </p:txBody>
      </p:sp>
      <p:sp>
        <p:nvSpPr>
          <p:cNvPr id="4" name="TextBox 3">
            <a:extLst>
              <a:ext uri="{FF2B5EF4-FFF2-40B4-BE49-F238E27FC236}">
                <a16:creationId xmlns:a16="http://schemas.microsoft.com/office/drawing/2014/main" id="{4885CAAD-81AD-E6C0-D540-C9364D15D70E}"/>
              </a:ext>
            </a:extLst>
          </p:cNvPr>
          <p:cNvSpPr txBox="1"/>
          <p:nvPr/>
        </p:nvSpPr>
        <p:spPr>
          <a:xfrm>
            <a:off x="6374674" y="4912667"/>
            <a:ext cx="2769325" cy="215444"/>
          </a:xfrm>
          <a:prstGeom prst="rect">
            <a:avLst/>
          </a:prstGeom>
          <a:noFill/>
        </p:spPr>
        <p:txBody>
          <a:bodyPr wrap="square" rtlCol="0">
            <a:spAutoFit/>
          </a:bodyPr>
          <a:lstStyle/>
          <a:p>
            <a:pPr algn="r"/>
            <a:r>
              <a:rPr lang="en-US" sz="800">
                <a:solidFill>
                  <a:schemeClr val="bg1"/>
                </a:solidFill>
                <a:latin typeface="Lato" panose="020F0502020204030203" pitchFamily="34" charset="0"/>
                <a:ea typeface="Lato" panose="020F0502020204030203" pitchFamily="34" charset="0"/>
                <a:cs typeface="Lato" panose="020F0502020204030203" pitchFamily="34" charset="0"/>
              </a:rPr>
              <a:t>UpToDate </a:t>
            </a:r>
            <a:r>
              <a:rPr lang="en-US" sz="800" err="1">
                <a:solidFill>
                  <a:schemeClr val="bg1"/>
                </a:solidFill>
                <a:latin typeface="Lato" panose="020F0502020204030203" pitchFamily="34" charset="0"/>
                <a:ea typeface="Lato" panose="020F0502020204030203" pitchFamily="34" charset="0"/>
                <a:cs typeface="Lato" panose="020F0502020204030203" pitchFamily="34" charset="0"/>
              </a:rPr>
              <a:t>Lexidrug</a:t>
            </a:r>
            <a:endParaRPr lang="en-US" sz="800">
              <a:solidFill>
                <a:schemeClr val="bg1"/>
              </a:solidFill>
              <a:latin typeface="Lato" panose="020F0502020204030203" pitchFamily="34" charset="0"/>
              <a:ea typeface="Lato" panose="020F0502020204030203" pitchFamily="34" charset="0"/>
              <a:cs typeface="Lato" panose="020F0502020204030203" pitchFamily="34" charset="0"/>
            </a:endParaRPr>
          </a:p>
        </p:txBody>
      </p:sp>
      <p:graphicFrame>
        <p:nvGraphicFramePr>
          <p:cNvPr id="5" name="Table 4">
            <a:extLst>
              <a:ext uri="{FF2B5EF4-FFF2-40B4-BE49-F238E27FC236}">
                <a16:creationId xmlns:a16="http://schemas.microsoft.com/office/drawing/2014/main" id="{5C15C274-6E16-FE53-B59F-1EC8F41E8968}"/>
              </a:ext>
            </a:extLst>
          </p:cNvPr>
          <p:cNvGraphicFramePr>
            <a:graphicFrameLocks noGrp="1"/>
          </p:cNvGraphicFramePr>
          <p:nvPr>
            <p:extLst>
              <p:ext uri="{D42A27DB-BD31-4B8C-83A1-F6EECF244321}">
                <p14:modId xmlns:p14="http://schemas.microsoft.com/office/powerpoint/2010/main" val="1018520062"/>
              </p:ext>
            </p:extLst>
          </p:nvPr>
        </p:nvGraphicFramePr>
        <p:xfrm>
          <a:off x="726674" y="1809750"/>
          <a:ext cx="7975599" cy="1524000"/>
        </p:xfrm>
        <a:graphic>
          <a:graphicData uri="http://schemas.openxmlformats.org/drawingml/2006/table">
            <a:tbl>
              <a:tblPr firstRow="1" bandRow="1">
                <a:tableStyleId>{21E4AEA4-8DFA-4A89-87EB-49C32662AFE0}</a:tableStyleId>
              </a:tblPr>
              <a:tblGrid>
                <a:gridCol w="2658533">
                  <a:extLst>
                    <a:ext uri="{9D8B030D-6E8A-4147-A177-3AD203B41FA5}">
                      <a16:colId xmlns:a16="http://schemas.microsoft.com/office/drawing/2014/main" val="2311838428"/>
                    </a:ext>
                  </a:extLst>
                </a:gridCol>
                <a:gridCol w="2658533">
                  <a:extLst>
                    <a:ext uri="{9D8B030D-6E8A-4147-A177-3AD203B41FA5}">
                      <a16:colId xmlns:a16="http://schemas.microsoft.com/office/drawing/2014/main" val="3177313363"/>
                    </a:ext>
                  </a:extLst>
                </a:gridCol>
                <a:gridCol w="2658533">
                  <a:extLst>
                    <a:ext uri="{9D8B030D-6E8A-4147-A177-3AD203B41FA5}">
                      <a16:colId xmlns:a16="http://schemas.microsoft.com/office/drawing/2014/main" val="1873935215"/>
                    </a:ext>
                  </a:extLst>
                </a:gridCol>
              </a:tblGrid>
              <a:tr h="0">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a:solidFill>
                            <a:schemeClr val="bg1"/>
                          </a:solidFill>
                          <a:latin typeface="Lato" panose="020F0502020204030203" pitchFamily="34" charset="0"/>
                          <a:ea typeface="Lato" panose="020F0502020204030203" pitchFamily="34" charset="0"/>
                          <a:cs typeface="Lato" panose="020F0502020204030203" pitchFamily="34" charset="0"/>
                        </a:rPr>
                        <a:t>Cycle</a:t>
                      </a:r>
                    </a:p>
                  </a:txBody>
                  <a:tcPr>
                    <a:lnL w="28575" cap="flat" cmpd="sng" algn="ctr">
                      <a:solidFill>
                        <a:schemeClr val="accent6"/>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2"/>
                    </a:solidFill>
                  </a:tcPr>
                </a:tc>
                <a:tc>
                  <a:txBody>
                    <a:bodyPr/>
                    <a:lstStyle/>
                    <a:p>
                      <a:pPr algn="ctr"/>
                      <a:r>
                        <a:rPr lang="en-US" sz="1400">
                          <a:solidFill>
                            <a:schemeClr val="bg1"/>
                          </a:solidFill>
                          <a:latin typeface="Lato" panose="020F0502020204030203" pitchFamily="34" charset="0"/>
                          <a:ea typeface="Lato" panose="020F0502020204030203" pitchFamily="34" charset="0"/>
                          <a:cs typeface="Lato" panose="020F0502020204030203" pitchFamily="34" charset="0"/>
                        </a:rPr>
                        <a:t>Day</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2"/>
                    </a:solidFill>
                  </a:tcPr>
                </a:tc>
                <a:tc>
                  <a:txBody>
                    <a:bodyPr/>
                    <a:lstStyle/>
                    <a:p>
                      <a:pPr algn="ctr"/>
                      <a:r>
                        <a:rPr lang="en-US" sz="1400" dirty="0" err="1">
                          <a:solidFill>
                            <a:schemeClr val="bg1"/>
                          </a:solidFill>
                          <a:latin typeface="Lato" panose="020F0502020204030203" pitchFamily="34" charset="0"/>
                          <a:ea typeface="Lato" panose="020F0502020204030203" pitchFamily="34" charset="0"/>
                          <a:cs typeface="Lato" panose="020F0502020204030203" pitchFamily="34" charset="0"/>
                        </a:rPr>
                        <a:t>Tarlatamab</a:t>
                      </a:r>
                      <a:r>
                        <a:rPr lang="en-US" sz="1400" dirty="0">
                          <a:solidFill>
                            <a:schemeClr val="bg1"/>
                          </a:solidFill>
                          <a:latin typeface="Lato" panose="020F0502020204030203" pitchFamily="34" charset="0"/>
                          <a:ea typeface="Lato" panose="020F0502020204030203" pitchFamily="34" charset="0"/>
                          <a:cs typeface="Lato" panose="020F0502020204030203" pitchFamily="34" charset="0"/>
                        </a:rPr>
                        <a:t> Dose</a:t>
                      </a:r>
                    </a:p>
                  </a:txBody>
                  <a:tcPr>
                    <a:lnL w="12700" cap="flat" cmpd="sng" algn="ctr">
                      <a:solidFill>
                        <a:schemeClr val="accent1"/>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2"/>
                    </a:solidFill>
                  </a:tcPr>
                </a:tc>
                <a:extLst>
                  <a:ext uri="{0D108BD9-81ED-4DB2-BD59-A6C34878D82A}">
                    <a16:rowId xmlns:a16="http://schemas.microsoft.com/office/drawing/2014/main" val="449129683"/>
                  </a:ext>
                </a:extLst>
              </a:tr>
              <a:tr h="0">
                <a:tc rowSpan="3">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US" sz="1400" b="0" u="none" strike="noStrike" cap="none" dirty="0">
                          <a:solidFill>
                            <a:schemeClr val="dk1"/>
                          </a:solidFill>
                          <a:effectLst/>
                          <a:latin typeface="Lato" panose="020F0502020204030203" pitchFamily="34" charset="0"/>
                          <a:ea typeface="Lato" panose="020F0502020204030203" pitchFamily="34" charset="0"/>
                          <a:cs typeface="Lato" panose="020F0502020204030203" pitchFamily="34" charset="0"/>
                          <a:sym typeface="Arial"/>
                        </a:rPr>
                        <a:t>Cycle 1</a:t>
                      </a:r>
                    </a:p>
                  </a:txBody>
                  <a:tcPr anchor="ctr">
                    <a:lnL w="28575" cap="flat" cmpd="sng" algn="ctr">
                      <a:solidFill>
                        <a:schemeClr val="accent6"/>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buNone/>
                      </a:pPr>
                      <a:r>
                        <a:rPr lang="en-US" sz="1400" dirty="0">
                          <a:effectLst/>
                          <a:latin typeface="Lato" panose="020F0502020204030203" pitchFamily="34" charset="0"/>
                          <a:ea typeface="Lato" panose="020F0502020204030203" pitchFamily="34" charset="0"/>
                          <a:cs typeface="Lato" panose="020F0502020204030203" pitchFamily="34" charset="0"/>
                        </a:rPr>
                        <a:t>Day 1</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buNone/>
                      </a:pPr>
                      <a:r>
                        <a:rPr lang="en-US" sz="1400" dirty="0">
                          <a:effectLst/>
                          <a:latin typeface="Lato" panose="020F0502020204030203" pitchFamily="34" charset="0"/>
                          <a:ea typeface="Lato" panose="020F0502020204030203" pitchFamily="34" charset="0"/>
                          <a:cs typeface="Lato" panose="020F0502020204030203" pitchFamily="34" charset="0"/>
                        </a:rPr>
                        <a:t>1 mg</a:t>
                      </a:r>
                    </a:p>
                  </a:txBody>
                  <a:tcPr anchor="ctr">
                    <a:lnL w="12700" cap="flat" cmpd="sng" algn="ctr">
                      <a:solidFill>
                        <a:schemeClr val="accent1"/>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80807765"/>
                  </a:ext>
                </a:extLst>
              </a:tr>
              <a:tr h="0">
                <a:tc vMerge="1">
                  <a:txBody>
                    <a:bodyPr/>
                    <a:lstStyle/>
                    <a:p>
                      <a:pPr marL="285750" marR="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lang="en-US" sz="1600" b="0" u="none" strike="noStrike" cap="none">
                        <a:solidFill>
                          <a:schemeClr val="dk1"/>
                        </a:solidFill>
                        <a:effectLst/>
                        <a:latin typeface="Lato" panose="020F0502020204030203" pitchFamily="34" charset="0"/>
                        <a:ea typeface="Lato" panose="020F0502020204030203" pitchFamily="34" charset="0"/>
                        <a:cs typeface="Lato" panose="020F0502020204030203" pitchFamily="34" charset="0"/>
                        <a:sym typeface="Arial"/>
                      </a:endParaRPr>
                    </a:p>
                  </a:txBody>
                  <a:tcPr>
                    <a:lnL w="28575" cap="flat" cmpd="sng" algn="ctr">
                      <a:solidFill>
                        <a:schemeClr val="accent6"/>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buNone/>
                      </a:pPr>
                      <a:r>
                        <a:rPr lang="en-US" sz="1400" dirty="0">
                          <a:effectLst/>
                          <a:latin typeface="Lato" panose="020F0502020204030203" pitchFamily="34" charset="0"/>
                          <a:ea typeface="Lato" panose="020F0502020204030203" pitchFamily="34" charset="0"/>
                          <a:cs typeface="Lato" panose="020F0502020204030203" pitchFamily="34" charset="0"/>
                        </a:rPr>
                        <a:t>Day 8</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buNone/>
                      </a:pPr>
                      <a:r>
                        <a:rPr lang="en-US" sz="1400" dirty="0">
                          <a:effectLst/>
                          <a:latin typeface="Lato" panose="020F0502020204030203" pitchFamily="34" charset="0"/>
                          <a:ea typeface="Lato" panose="020F0502020204030203" pitchFamily="34" charset="0"/>
                          <a:cs typeface="Lato" panose="020F0502020204030203" pitchFamily="34" charset="0"/>
                        </a:rPr>
                        <a:t>10 mg</a:t>
                      </a:r>
                    </a:p>
                  </a:txBody>
                  <a:tcPr anchor="ctr">
                    <a:lnL w="12700" cap="flat" cmpd="sng" algn="ctr">
                      <a:solidFill>
                        <a:schemeClr val="accent1"/>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69861982"/>
                  </a:ext>
                </a:extLst>
              </a:tr>
              <a:tr h="0">
                <a:tc vMerge="1">
                  <a:txBody>
                    <a:bodyPr/>
                    <a:lstStyle/>
                    <a:p>
                      <a:pPr algn="l">
                        <a:buNone/>
                      </a:pPr>
                      <a:endParaRPr lang="en-US" sz="1400" dirty="0">
                        <a:effectLst/>
                        <a:latin typeface="Lato" panose="020F0502020204030203" pitchFamily="34" charset="0"/>
                        <a:ea typeface="Lato" panose="020F0502020204030203" pitchFamily="34" charset="0"/>
                        <a:cs typeface="Lato" panose="020F0502020204030203" pitchFamily="34" charset="0"/>
                      </a:endParaRPr>
                    </a:p>
                  </a:txBody>
                  <a:tcPr anchor="ctr">
                    <a:lnL w="28575" cap="flat" cmpd="sng" algn="ctr">
                      <a:solidFill>
                        <a:schemeClr val="accent6"/>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buNone/>
                      </a:pPr>
                      <a:r>
                        <a:rPr lang="en-US" sz="1400" dirty="0">
                          <a:effectLst/>
                          <a:latin typeface="Lato" panose="020F0502020204030203" pitchFamily="34" charset="0"/>
                          <a:ea typeface="Lato" panose="020F0502020204030203" pitchFamily="34" charset="0"/>
                          <a:cs typeface="Lato" panose="020F0502020204030203" pitchFamily="34" charset="0"/>
                        </a:rPr>
                        <a:t>Day 15</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buNone/>
                      </a:pPr>
                      <a:r>
                        <a:rPr lang="en-US" sz="1400" dirty="0">
                          <a:effectLst/>
                          <a:latin typeface="Lato" panose="020F0502020204030203" pitchFamily="34" charset="0"/>
                          <a:ea typeface="Lato" panose="020F0502020204030203" pitchFamily="34" charset="0"/>
                          <a:cs typeface="Lato" panose="020F0502020204030203" pitchFamily="34" charset="0"/>
                        </a:rPr>
                        <a:t>10 mg</a:t>
                      </a:r>
                    </a:p>
                  </a:txBody>
                  <a:tcPr anchor="ctr">
                    <a:lnL w="12700" cap="flat" cmpd="sng" algn="ctr">
                      <a:solidFill>
                        <a:schemeClr val="accent1"/>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36850844"/>
                  </a:ext>
                </a:extLst>
              </a:tr>
              <a:tr h="0">
                <a:tc>
                  <a:txBody>
                    <a:bodyPr/>
                    <a:lstStyle/>
                    <a:p>
                      <a:pPr algn="l">
                        <a:buNone/>
                      </a:pPr>
                      <a:r>
                        <a:rPr lang="en-US" sz="1400" dirty="0">
                          <a:effectLst/>
                          <a:latin typeface="Lato" panose="020F0502020204030203" pitchFamily="34" charset="0"/>
                          <a:ea typeface="Lato" panose="020F0502020204030203" pitchFamily="34" charset="0"/>
                          <a:cs typeface="Lato" panose="020F0502020204030203" pitchFamily="34" charset="0"/>
                        </a:rPr>
                        <a:t>Cycles 2+</a:t>
                      </a:r>
                    </a:p>
                  </a:txBody>
                  <a:tcPr anchor="ctr">
                    <a:lnL w="28575" cap="flat" cmpd="sng" algn="ctr">
                      <a:solidFill>
                        <a:schemeClr val="accent6"/>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285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buNone/>
                      </a:pPr>
                      <a:r>
                        <a:rPr lang="en-US" sz="1400" dirty="0">
                          <a:effectLst/>
                          <a:latin typeface="Lato" panose="020F0502020204030203" pitchFamily="34" charset="0"/>
                          <a:ea typeface="Lato" panose="020F0502020204030203" pitchFamily="34" charset="0"/>
                          <a:cs typeface="Lato" panose="020F0502020204030203" pitchFamily="34" charset="0"/>
                        </a:rPr>
                        <a:t>Day 1 and 15</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285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buNone/>
                      </a:pPr>
                      <a:r>
                        <a:rPr lang="en-US" sz="1400" dirty="0">
                          <a:effectLst/>
                          <a:latin typeface="Lato" panose="020F0502020204030203" pitchFamily="34" charset="0"/>
                          <a:ea typeface="Lato" panose="020F0502020204030203" pitchFamily="34" charset="0"/>
                          <a:cs typeface="Lato" panose="020F0502020204030203" pitchFamily="34" charset="0"/>
                        </a:rPr>
                        <a:t>10 mg</a:t>
                      </a:r>
                    </a:p>
                  </a:txBody>
                  <a:tcPr anchor="ctr">
                    <a:lnL w="12700" cap="flat" cmpd="sng" algn="ctr">
                      <a:solidFill>
                        <a:schemeClr val="accent1"/>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285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33153722"/>
                  </a:ext>
                </a:extLst>
              </a:tr>
            </a:tbl>
          </a:graphicData>
        </a:graphic>
      </p:graphicFrame>
      <p:graphicFrame>
        <p:nvGraphicFramePr>
          <p:cNvPr id="6" name="Table 5">
            <a:extLst>
              <a:ext uri="{FF2B5EF4-FFF2-40B4-BE49-F238E27FC236}">
                <a16:creationId xmlns:a16="http://schemas.microsoft.com/office/drawing/2014/main" id="{384CF581-04F0-1C01-74C6-A4798F80E1CD}"/>
              </a:ext>
            </a:extLst>
          </p:cNvPr>
          <p:cNvGraphicFramePr>
            <a:graphicFrameLocks noGrp="1"/>
          </p:cNvGraphicFramePr>
          <p:nvPr>
            <p:extLst>
              <p:ext uri="{D42A27DB-BD31-4B8C-83A1-F6EECF244321}">
                <p14:modId xmlns:p14="http://schemas.microsoft.com/office/powerpoint/2010/main" val="4079701634"/>
              </p:ext>
            </p:extLst>
          </p:nvPr>
        </p:nvGraphicFramePr>
        <p:xfrm>
          <a:off x="726673" y="3775110"/>
          <a:ext cx="7975599" cy="914400"/>
        </p:xfrm>
        <a:graphic>
          <a:graphicData uri="http://schemas.openxmlformats.org/drawingml/2006/table">
            <a:tbl>
              <a:tblPr firstRow="1" bandRow="1">
                <a:tableStyleId>{21E4AEA4-8DFA-4A89-87EB-49C32662AFE0}</a:tableStyleId>
              </a:tblPr>
              <a:tblGrid>
                <a:gridCol w="2658533">
                  <a:extLst>
                    <a:ext uri="{9D8B030D-6E8A-4147-A177-3AD203B41FA5}">
                      <a16:colId xmlns:a16="http://schemas.microsoft.com/office/drawing/2014/main" val="2311838428"/>
                    </a:ext>
                  </a:extLst>
                </a:gridCol>
                <a:gridCol w="2658533">
                  <a:extLst>
                    <a:ext uri="{9D8B030D-6E8A-4147-A177-3AD203B41FA5}">
                      <a16:colId xmlns:a16="http://schemas.microsoft.com/office/drawing/2014/main" val="3177313363"/>
                    </a:ext>
                  </a:extLst>
                </a:gridCol>
                <a:gridCol w="2658533">
                  <a:extLst>
                    <a:ext uri="{9D8B030D-6E8A-4147-A177-3AD203B41FA5}">
                      <a16:colId xmlns:a16="http://schemas.microsoft.com/office/drawing/2014/main" val="1873935215"/>
                    </a:ext>
                  </a:extLst>
                </a:gridCol>
              </a:tblGrid>
              <a:tr h="0">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a:solidFill>
                            <a:schemeClr val="bg1"/>
                          </a:solidFill>
                          <a:latin typeface="Lato" panose="020F0502020204030203" pitchFamily="34" charset="0"/>
                          <a:ea typeface="Lato" panose="020F0502020204030203" pitchFamily="34" charset="0"/>
                          <a:cs typeface="Lato" panose="020F0502020204030203" pitchFamily="34" charset="0"/>
                        </a:rPr>
                        <a:t>Cycle</a:t>
                      </a:r>
                    </a:p>
                  </a:txBody>
                  <a:tcPr>
                    <a:lnL w="28575" cap="flat" cmpd="sng" algn="ctr">
                      <a:solidFill>
                        <a:schemeClr val="accent6"/>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2"/>
                    </a:solidFill>
                  </a:tcPr>
                </a:tc>
                <a:tc>
                  <a:txBody>
                    <a:bodyPr/>
                    <a:lstStyle/>
                    <a:p>
                      <a:pPr algn="ctr"/>
                      <a:r>
                        <a:rPr lang="en-US" sz="1400">
                          <a:solidFill>
                            <a:schemeClr val="bg1"/>
                          </a:solidFill>
                          <a:latin typeface="Lato" panose="020F0502020204030203" pitchFamily="34" charset="0"/>
                          <a:ea typeface="Lato" panose="020F0502020204030203" pitchFamily="34" charset="0"/>
                          <a:cs typeface="Lato" panose="020F0502020204030203" pitchFamily="34" charset="0"/>
                        </a:rPr>
                        <a:t>Day</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2"/>
                    </a:solidFill>
                  </a:tcPr>
                </a:tc>
                <a:tc>
                  <a:txBody>
                    <a:bodyPr/>
                    <a:lstStyle/>
                    <a:p>
                      <a:pPr algn="ctr"/>
                      <a:r>
                        <a:rPr lang="en-US" sz="1400" dirty="0">
                          <a:solidFill>
                            <a:schemeClr val="bg1"/>
                          </a:solidFill>
                          <a:latin typeface="Lato" panose="020F0502020204030203" pitchFamily="34" charset="0"/>
                          <a:ea typeface="Lato" panose="020F0502020204030203" pitchFamily="34" charset="0"/>
                          <a:cs typeface="Lato" panose="020F0502020204030203" pitchFamily="34" charset="0"/>
                        </a:rPr>
                        <a:t>Dose</a:t>
                      </a:r>
                    </a:p>
                  </a:txBody>
                  <a:tcPr>
                    <a:lnL w="12700" cap="flat" cmpd="sng" algn="ctr">
                      <a:solidFill>
                        <a:schemeClr val="accent1"/>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2"/>
                    </a:solidFill>
                  </a:tcPr>
                </a:tc>
                <a:extLst>
                  <a:ext uri="{0D108BD9-81ED-4DB2-BD59-A6C34878D82A}">
                    <a16:rowId xmlns:a16="http://schemas.microsoft.com/office/drawing/2014/main" val="449129683"/>
                  </a:ext>
                </a:extLst>
              </a:tr>
              <a:tr h="0">
                <a:tc>
                  <a:txBody>
                    <a:bodyPr/>
                    <a:lstStyle/>
                    <a:p>
                      <a:pPr algn="l">
                        <a:buNone/>
                      </a:pPr>
                      <a:r>
                        <a:rPr lang="en-US" sz="1400" dirty="0">
                          <a:effectLst/>
                          <a:latin typeface="Lato" panose="020F0502020204030203" pitchFamily="34" charset="0"/>
                          <a:ea typeface="Lato" panose="020F0502020204030203" pitchFamily="34" charset="0"/>
                          <a:cs typeface="Lato" panose="020F0502020204030203" pitchFamily="34" charset="0"/>
                        </a:rPr>
                        <a:t>Cycle 1: Days 1 and 8</a:t>
                      </a:r>
                    </a:p>
                  </a:txBody>
                  <a:tcPr anchor="ctr">
                    <a:lnL w="28575" cap="flat" cmpd="sng" algn="ctr">
                      <a:solidFill>
                        <a:schemeClr val="accent6"/>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l">
                        <a:buNone/>
                      </a:pPr>
                      <a:r>
                        <a:rPr lang="en-US" sz="1400" dirty="0">
                          <a:effectLst/>
                          <a:latin typeface="Lato" panose="020F0502020204030203" pitchFamily="34" charset="0"/>
                          <a:ea typeface="Lato" panose="020F0502020204030203" pitchFamily="34" charset="0"/>
                          <a:cs typeface="Lato" panose="020F0502020204030203" pitchFamily="34" charset="0"/>
                        </a:rPr>
                        <a:t>Dexamethasone 8 mg IV 1 hour prior to administration</a:t>
                      </a:r>
                    </a:p>
                  </a:txBody>
                  <a:tcPr anchor="ctr">
                    <a:lnL w="12700" cap="flat" cmpd="sng" algn="ctr">
                      <a:solidFill>
                        <a:schemeClr val="accent1"/>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dirty="0"/>
                    </a:p>
                  </a:txBody>
                  <a:tcPr anchor="ctr">
                    <a:lnL w="12700" cap="flat" cmpd="sng" algn="ctr">
                      <a:solidFill>
                        <a:schemeClr val="accent1"/>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36850844"/>
                  </a:ext>
                </a:extLst>
              </a:tr>
              <a:tr h="0">
                <a:tc>
                  <a:txBody>
                    <a:bodyPr/>
                    <a:lstStyle/>
                    <a:p>
                      <a:pPr algn="l">
                        <a:buNone/>
                      </a:pPr>
                      <a:r>
                        <a:rPr lang="en-US" sz="1400" dirty="0">
                          <a:effectLst/>
                          <a:latin typeface="Lato" panose="020F0502020204030203" pitchFamily="34" charset="0"/>
                          <a:ea typeface="Lato" panose="020F0502020204030203" pitchFamily="34" charset="0"/>
                          <a:cs typeface="Lato" panose="020F0502020204030203" pitchFamily="34" charset="0"/>
                        </a:rPr>
                        <a:t>Cycle 1: Days 1, 8, 15</a:t>
                      </a:r>
                    </a:p>
                  </a:txBody>
                  <a:tcPr anchor="ctr">
                    <a:lnL w="28575" cap="flat" cmpd="sng" algn="ctr">
                      <a:solidFill>
                        <a:schemeClr val="accent6"/>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285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l">
                        <a:buNone/>
                      </a:pPr>
                      <a:r>
                        <a:rPr lang="en-US" sz="1400" dirty="0">
                          <a:effectLst/>
                          <a:latin typeface="Lato" panose="020F0502020204030203" pitchFamily="34" charset="0"/>
                          <a:ea typeface="Lato" panose="020F0502020204030203" pitchFamily="34" charset="0"/>
                          <a:cs typeface="Lato" panose="020F0502020204030203" pitchFamily="34" charset="0"/>
                        </a:rPr>
                        <a:t>NS 1 L IV over 4 to 5 hours immediately after completion</a:t>
                      </a:r>
                    </a:p>
                  </a:txBody>
                  <a:tcPr anchor="ctr">
                    <a:lnL w="12700" cap="flat" cmpd="sng" algn="ctr">
                      <a:solidFill>
                        <a:schemeClr val="accent1"/>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285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dirty="0"/>
                    </a:p>
                  </a:txBody>
                  <a:tcPr anchor="ctr">
                    <a:lnL w="12700" cap="flat" cmpd="sng" algn="ctr">
                      <a:solidFill>
                        <a:schemeClr val="accent1"/>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285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33153722"/>
                  </a:ext>
                </a:extLst>
              </a:tr>
            </a:tbl>
          </a:graphicData>
        </a:graphic>
      </p:graphicFrame>
    </p:spTree>
    <p:extLst>
      <p:ext uri="{BB962C8B-B14F-4D97-AF65-F5344CB8AC3E}">
        <p14:creationId xmlns:p14="http://schemas.microsoft.com/office/powerpoint/2010/main" val="25260300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84"/>
        <p:cNvGrpSpPr/>
        <p:nvPr/>
      </p:nvGrpSpPr>
      <p:grpSpPr>
        <a:xfrm>
          <a:off x="0" y="0"/>
          <a:ext cx="0" cy="0"/>
          <a:chOff x="0" y="0"/>
          <a:chExt cx="0" cy="0"/>
        </a:xfrm>
      </p:grpSpPr>
      <p:sp>
        <p:nvSpPr>
          <p:cNvPr id="9" name="Google Shape;324;p54">
            <a:extLst>
              <a:ext uri="{FF2B5EF4-FFF2-40B4-BE49-F238E27FC236}">
                <a16:creationId xmlns:a16="http://schemas.microsoft.com/office/drawing/2014/main" id="{04FDF8D6-BB24-3869-72BF-6A88A8DE5487}"/>
              </a:ext>
            </a:extLst>
          </p:cNvPr>
          <p:cNvSpPr/>
          <p:nvPr/>
        </p:nvSpPr>
        <p:spPr>
          <a:xfrm>
            <a:off x="26455" y="1548852"/>
            <a:ext cx="2392821" cy="2314561"/>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7" name="Google Shape;180;p43">
            <a:extLst>
              <a:ext uri="{FF2B5EF4-FFF2-40B4-BE49-F238E27FC236}">
                <a16:creationId xmlns:a16="http://schemas.microsoft.com/office/drawing/2014/main" id="{88EAEA17-CAEB-82A2-339E-662313318FDD}"/>
              </a:ext>
            </a:extLst>
          </p:cNvPr>
          <p:cNvSpPr txBox="1">
            <a:spLocks/>
          </p:cNvSpPr>
          <p:nvPr/>
        </p:nvSpPr>
        <p:spPr>
          <a:xfrm>
            <a:off x="599915" y="2419350"/>
            <a:ext cx="1245900" cy="827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Bebas Neue"/>
              <a:buNone/>
              <a:defRPr sz="3000" b="1" i="0" u="none" strike="noStrike" cap="none">
                <a:solidFill>
                  <a:schemeClr val="lt1"/>
                </a:solidFill>
                <a:latin typeface="Bebas Neue"/>
                <a:ea typeface="Bebas Neue"/>
                <a:cs typeface="Bebas Neue"/>
                <a:sym typeface="Bebas Neue"/>
              </a:defRPr>
            </a:lvl1pPr>
            <a:lvl2pPr marR="0" lvl="1"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9pPr>
          </a:lstStyle>
          <a:p>
            <a:r>
              <a:rPr lang="en" sz="8800"/>
              <a:t>06</a:t>
            </a:r>
          </a:p>
        </p:txBody>
      </p:sp>
      <p:sp>
        <p:nvSpPr>
          <p:cNvPr id="8" name="Google Shape;321;p54">
            <a:extLst>
              <a:ext uri="{FF2B5EF4-FFF2-40B4-BE49-F238E27FC236}">
                <a16:creationId xmlns:a16="http://schemas.microsoft.com/office/drawing/2014/main" id="{7CF81DE0-96F0-4F6D-6827-42525BC7D5A7}"/>
              </a:ext>
            </a:extLst>
          </p:cNvPr>
          <p:cNvSpPr/>
          <p:nvPr/>
        </p:nvSpPr>
        <p:spPr>
          <a:xfrm>
            <a:off x="-551270" y="1064755"/>
            <a:ext cx="3457419" cy="3282757"/>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45;p39">
            <a:extLst>
              <a:ext uri="{FF2B5EF4-FFF2-40B4-BE49-F238E27FC236}">
                <a16:creationId xmlns:a16="http://schemas.microsoft.com/office/drawing/2014/main" id="{F95AC608-65F9-4196-A935-0C7B81DD42D8}"/>
              </a:ext>
            </a:extLst>
          </p:cNvPr>
          <p:cNvSpPr txBox="1">
            <a:spLocks/>
          </p:cNvSpPr>
          <p:nvPr/>
        </p:nvSpPr>
        <p:spPr>
          <a:xfrm>
            <a:off x="2715208" y="1411019"/>
            <a:ext cx="6402337" cy="2590225"/>
          </a:xfrm>
          <a:prstGeom prst="rect">
            <a:avLst/>
          </a:prstGeom>
          <a:noFill/>
          <a:ln>
            <a:noFill/>
          </a:ln>
        </p:spPr>
        <p:txBody>
          <a:bodyPr spcFirstLastPara="1" wrap="square" lIns="91425" tIns="91425" rIns="91425" bIns="91425" anchor="ctr" anchorCtr="1">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Bebas Neue"/>
              <a:buNone/>
              <a:defRPr sz="3000" b="1" i="0" u="none" strike="noStrike" cap="none">
                <a:solidFill>
                  <a:schemeClr val="lt1"/>
                </a:solidFill>
                <a:latin typeface="Bebas Neue"/>
                <a:ea typeface="Bebas Neue"/>
                <a:cs typeface="Bebas Neue"/>
                <a:sym typeface="Bebas Neue"/>
              </a:defRPr>
            </a:lvl1pPr>
            <a:lvl2pPr marR="0" lvl="1"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9pPr>
          </a:lstStyle>
          <a:p>
            <a:r>
              <a:rPr lang="en-US" sz="7000">
                <a:solidFill>
                  <a:schemeClr val="accent6"/>
                </a:solidFill>
              </a:rPr>
              <a:t>Future of </a:t>
            </a:r>
          </a:p>
          <a:p>
            <a:r>
              <a:rPr lang="en-US" sz="7000">
                <a:solidFill>
                  <a:schemeClr val="bg1"/>
                </a:solidFill>
              </a:rPr>
              <a:t>Bispecific Antibodies</a:t>
            </a:r>
          </a:p>
        </p:txBody>
      </p:sp>
    </p:spTree>
    <p:extLst>
      <p:ext uri="{BB962C8B-B14F-4D97-AF65-F5344CB8AC3E}">
        <p14:creationId xmlns:p14="http://schemas.microsoft.com/office/powerpoint/2010/main" val="30382389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6"/>
        <p:cNvGrpSpPr/>
        <p:nvPr/>
      </p:nvGrpSpPr>
      <p:grpSpPr>
        <a:xfrm>
          <a:off x="0" y="0"/>
          <a:ext cx="0" cy="0"/>
          <a:chOff x="0" y="0"/>
          <a:chExt cx="0" cy="0"/>
        </a:xfrm>
      </p:grpSpPr>
      <p:sp>
        <p:nvSpPr>
          <p:cNvPr id="2" name="Google Shape;199;p45">
            <a:extLst>
              <a:ext uri="{FF2B5EF4-FFF2-40B4-BE49-F238E27FC236}">
                <a16:creationId xmlns:a16="http://schemas.microsoft.com/office/drawing/2014/main" id="{FA4E5097-E01E-2093-8E80-9BCD207DB696}"/>
              </a:ext>
            </a:extLst>
          </p:cNvPr>
          <p:cNvSpPr txBox="1">
            <a:spLocks/>
          </p:cNvSpPr>
          <p:nvPr/>
        </p:nvSpPr>
        <p:spPr>
          <a:xfrm>
            <a:off x="652073" y="883920"/>
            <a:ext cx="7765102" cy="39517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1400" b="0" i="0" u="none" strike="noStrike" cap="none">
                <a:solidFill>
                  <a:schemeClr val="lt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algn="l"/>
            <a:r>
              <a:rPr lang="en-US" sz="1700" b="1">
                <a:solidFill>
                  <a:schemeClr val="accent6"/>
                </a:solidFill>
                <a:latin typeface="Lato" panose="020F0502020204030203" pitchFamily="34" charset="0"/>
                <a:ea typeface="Lato" panose="020F0502020204030203" pitchFamily="34" charset="0"/>
                <a:cs typeface="Lato" panose="020F0502020204030203" pitchFamily="34" charset="0"/>
              </a:rPr>
              <a:t>Epcoritamab (</a:t>
            </a:r>
            <a:r>
              <a:rPr lang="en-US" sz="1700" b="1" err="1">
                <a:solidFill>
                  <a:schemeClr val="accent6"/>
                </a:solidFill>
                <a:latin typeface="Lato" panose="020F0502020204030203" pitchFamily="34" charset="0"/>
                <a:ea typeface="Lato" panose="020F0502020204030203" pitchFamily="34" charset="0"/>
                <a:cs typeface="Lato" panose="020F0502020204030203" pitchFamily="34" charset="0"/>
              </a:rPr>
              <a:t>Epkinly</a:t>
            </a:r>
            <a:r>
              <a:rPr lang="en-US" sz="1700" b="1">
                <a:solidFill>
                  <a:schemeClr val="accent6"/>
                </a:solidFill>
                <a:latin typeface="Lato" panose="020F0502020204030203" pitchFamily="34" charset="0"/>
                <a:ea typeface="Lato" panose="020F0502020204030203" pitchFamily="34" charset="0"/>
                <a:cs typeface="Lato" panose="020F0502020204030203" pitchFamily="34" charset="0"/>
              </a:rPr>
              <a:t>)</a:t>
            </a:r>
          </a:p>
          <a:p>
            <a:pPr marL="406400" indent="-285750" algn="l">
              <a:spcAft>
                <a:spcPts val="600"/>
              </a:spcAft>
              <a:buClr>
                <a:schemeClr val="accent6"/>
              </a:buClr>
              <a:buFont typeface="Arial" panose="020B0604020202020204" pitchFamily="34" charset="0"/>
              <a:buChar char="•"/>
            </a:pPr>
            <a:r>
              <a:rPr lang="en-US" sz="1700">
                <a:solidFill>
                  <a:schemeClr val="bg1"/>
                </a:solidFill>
              </a:rPr>
              <a:t>Safety and Efficacy Study of Epcoritamab in Subjects With R/R Chronic Lymphocytic Leukemia and Richter's Syndrome</a:t>
            </a:r>
          </a:p>
          <a:p>
            <a:pPr marL="406400" indent="-285750" algn="l">
              <a:spcAft>
                <a:spcPts val="600"/>
              </a:spcAft>
              <a:buClr>
                <a:schemeClr val="accent6"/>
              </a:buClr>
              <a:buFont typeface="Arial" panose="020B0604020202020204" pitchFamily="34" charset="0"/>
              <a:buChar char="•"/>
            </a:pPr>
            <a:r>
              <a:rPr lang="en-US" sz="1700">
                <a:solidFill>
                  <a:schemeClr val="bg1"/>
                </a:solidFill>
              </a:rPr>
              <a:t>Epcoritamab and Rituximab for First-line Follicular Lymphoma</a:t>
            </a:r>
          </a:p>
          <a:p>
            <a:pPr marL="406400" indent="-285750" algn="l">
              <a:spcAft>
                <a:spcPts val="600"/>
              </a:spcAft>
              <a:buClr>
                <a:schemeClr val="accent6"/>
              </a:buClr>
              <a:buFont typeface="Arial" panose="020B0604020202020204" pitchFamily="34" charset="0"/>
              <a:buChar char="•"/>
            </a:pPr>
            <a:r>
              <a:rPr lang="en-US" sz="1700">
                <a:solidFill>
                  <a:schemeClr val="bg1"/>
                </a:solidFill>
              </a:rPr>
              <a:t>Epcoritamab With Dose Adjusted EPOCH-R for the Treatment of Aggressive B-Cell Non-Hodgkin Lymphoma</a:t>
            </a:r>
          </a:p>
          <a:p>
            <a:pPr marL="120650" indent="0" algn="l">
              <a:spcAft>
                <a:spcPts val="600"/>
              </a:spcAft>
              <a:buClr>
                <a:schemeClr val="accent6"/>
              </a:buClr>
            </a:pPr>
            <a:r>
              <a:rPr lang="en-US" sz="1700" b="1">
                <a:solidFill>
                  <a:schemeClr val="accent6"/>
                </a:solidFill>
              </a:rPr>
              <a:t>Glofitamab (</a:t>
            </a:r>
            <a:r>
              <a:rPr lang="en-US" sz="1700" b="1" err="1">
                <a:solidFill>
                  <a:schemeClr val="accent6"/>
                </a:solidFill>
              </a:rPr>
              <a:t>Columvi</a:t>
            </a:r>
            <a:r>
              <a:rPr lang="en-US" sz="1700" b="1">
                <a:solidFill>
                  <a:schemeClr val="accent6"/>
                </a:solidFill>
              </a:rPr>
              <a:t>)</a:t>
            </a:r>
          </a:p>
          <a:p>
            <a:pPr marL="406400" indent="-285750" algn="l">
              <a:spcAft>
                <a:spcPts val="600"/>
              </a:spcAft>
              <a:buClr>
                <a:schemeClr val="accent6"/>
              </a:buClr>
              <a:buFont typeface="Arial" panose="020B0604020202020204" pitchFamily="34" charset="0"/>
              <a:buChar char="•"/>
            </a:pPr>
            <a:r>
              <a:rPr lang="en-US" sz="1700">
                <a:solidFill>
                  <a:schemeClr val="bg1"/>
                </a:solidFill>
              </a:rPr>
              <a:t>A Study Evaluating the Safety and Efficacy of Glofitamab + Gemcitabine + Oxaliplatin in U.S. Patients With R/R DLBCL</a:t>
            </a:r>
          </a:p>
          <a:p>
            <a:pPr marL="406400" indent="-285750" algn="l">
              <a:spcAft>
                <a:spcPts val="600"/>
              </a:spcAft>
              <a:buClr>
                <a:schemeClr val="accent6"/>
              </a:buClr>
              <a:buFont typeface="Arial" panose="020B0604020202020204" pitchFamily="34" charset="0"/>
              <a:buChar char="•"/>
            </a:pPr>
            <a:r>
              <a:rPr lang="en-US" sz="1700">
                <a:solidFill>
                  <a:schemeClr val="bg1"/>
                </a:solidFill>
              </a:rPr>
              <a:t>A Study of Glofitamab and Lenalidomide in People With Mantle Cell Lymphoma</a:t>
            </a:r>
          </a:p>
          <a:p>
            <a:pPr marL="406400" indent="-285750" algn="l">
              <a:spcAft>
                <a:spcPts val="600"/>
              </a:spcAft>
              <a:buClr>
                <a:schemeClr val="accent6"/>
              </a:buClr>
              <a:buFont typeface="Arial" panose="020B0604020202020204" pitchFamily="34" charset="0"/>
              <a:buChar char="•"/>
            </a:pPr>
            <a:r>
              <a:rPr lang="en-US" sz="1700">
                <a:solidFill>
                  <a:schemeClr val="bg1"/>
                </a:solidFill>
              </a:rPr>
              <a:t>A Study of </a:t>
            </a:r>
            <a:r>
              <a:rPr lang="en-US" sz="1700" err="1">
                <a:solidFill>
                  <a:schemeClr val="bg1"/>
                </a:solidFill>
              </a:rPr>
              <a:t>Axicabtagene</a:t>
            </a:r>
            <a:r>
              <a:rPr lang="en-US" sz="1700">
                <a:solidFill>
                  <a:schemeClr val="bg1"/>
                </a:solidFill>
              </a:rPr>
              <a:t> </a:t>
            </a:r>
            <a:r>
              <a:rPr lang="en-US" sz="1700" err="1">
                <a:solidFill>
                  <a:schemeClr val="bg1"/>
                </a:solidFill>
              </a:rPr>
              <a:t>Ciloleucel</a:t>
            </a:r>
            <a:r>
              <a:rPr lang="en-US" sz="1700">
                <a:solidFill>
                  <a:schemeClr val="bg1"/>
                </a:solidFill>
              </a:rPr>
              <a:t> and Glofitamab as Second-Line Therapy for R/R Patients With LBCL</a:t>
            </a:r>
          </a:p>
        </p:txBody>
      </p:sp>
      <p:sp>
        <p:nvSpPr>
          <p:cNvPr id="6" name="Google Shape;228;p48">
            <a:extLst>
              <a:ext uri="{FF2B5EF4-FFF2-40B4-BE49-F238E27FC236}">
                <a16:creationId xmlns:a16="http://schemas.microsoft.com/office/drawing/2014/main" id="{371FE1D4-1FF9-E7F8-CB91-E81C767201B3}"/>
              </a:ext>
            </a:extLst>
          </p:cNvPr>
          <p:cNvSpPr txBox="1">
            <a:spLocks noGrp="1"/>
          </p:cNvSpPr>
          <p:nvPr>
            <p:ph type="title"/>
          </p:nvPr>
        </p:nvSpPr>
        <p:spPr>
          <a:xfrm>
            <a:off x="0" y="0"/>
            <a:ext cx="9144000" cy="1017725"/>
          </a:xfrm>
          <a:prstGeom prst="rect">
            <a:avLst/>
          </a:prstGeom>
        </p:spPr>
        <p:txBody>
          <a:bodyPr spcFirstLastPara="1" wrap="square" lIns="91425" tIns="91425" rIns="91425" bIns="91425" anchor="t" anchorCtr="0">
            <a:noAutofit/>
          </a:bodyPr>
          <a:lstStyle/>
          <a:p>
            <a:pPr lvl="0"/>
            <a:r>
              <a:rPr lang="en-US" sz="6000">
                <a:solidFill>
                  <a:schemeClr val="accent6"/>
                </a:solidFill>
              </a:rPr>
              <a:t>Future</a:t>
            </a:r>
            <a:r>
              <a:rPr lang="en-US" sz="6000"/>
              <a:t> </a:t>
            </a:r>
            <a:r>
              <a:rPr lang="en-US" sz="6000">
                <a:solidFill>
                  <a:schemeClr val="accent6"/>
                </a:solidFill>
              </a:rPr>
              <a:t>Studies</a:t>
            </a:r>
            <a:r>
              <a:rPr lang="en-US" sz="6000"/>
              <a:t> in </a:t>
            </a:r>
            <a:r>
              <a:rPr lang="en-US" sz="6000" err="1">
                <a:solidFill>
                  <a:schemeClr val="bg1"/>
                </a:solidFill>
              </a:rPr>
              <a:t>Bispecifics</a:t>
            </a:r>
            <a:endParaRPr sz="6000"/>
          </a:p>
        </p:txBody>
      </p:sp>
      <p:sp>
        <p:nvSpPr>
          <p:cNvPr id="3" name="TextBox 2">
            <a:extLst>
              <a:ext uri="{FF2B5EF4-FFF2-40B4-BE49-F238E27FC236}">
                <a16:creationId xmlns:a16="http://schemas.microsoft.com/office/drawing/2014/main" id="{C45CE3A3-2299-7B85-7E79-59D284F8D3A9}"/>
              </a:ext>
            </a:extLst>
          </p:cNvPr>
          <p:cNvSpPr txBox="1"/>
          <p:nvPr/>
        </p:nvSpPr>
        <p:spPr>
          <a:xfrm>
            <a:off x="6374674" y="4912667"/>
            <a:ext cx="2769325" cy="215444"/>
          </a:xfrm>
          <a:prstGeom prst="rect">
            <a:avLst/>
          </a:prstGeom>
          <a:noFill/>
        </p:spPr>
        <p:txBody>
          <a:bodyPr wrap="square" rtlCol="0">
            <a:spAutoFit/>
          </a:bodyPr>
          <a:lstStyle/>
          <a:p>
            <a:pPr algn="r"/>
            <a:r>
              <a:rPr lang="en-US" sz="800">
                <a:solidFill>
                  <a:schemeClr val="bg1"/>
                </a:solidFill>
                <a:latin typeface="Lato" panose="020F0502020204030203" pitchFamily="34" charset="0"/>
                <a:ea typeface="Lato" panose="020F0502020204030203" pitchFamily="34" charset="0"/>
                <a:cs typeface="Lato" panose="020F0502020204030203" pitchFamily="34" charset="0"/>
              </a:rPr>
              <a:t>Clinicaltrials.gov</a:t>
            </a:r>
          </a:p>
        </p:txBody>
      </p:sp>
    </p:spTree>
    <p:extLst>
      <p:ext uri="{BB962C8B-B14F-4D97-AF65-F5344CB8AC3E}">
        <p14:creationId xmlns:p14="http://schemas.microsoft.com/office/powerpoint/2010/main" val="12225847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6"/>
        <p:cNvGrpSpPr/>
        <p:nvPr/>
      </p:nvGrpSpPr>
      <p:grpSpPr>
        <a:xfrm>
          <a:off x="0" y="0"/>
          <a:ext cx="0" cy="0"/>
          <a:chOff x="0" y="0"/>
          <a:chExt cx="0" cy="0"/>
        </a:xfrm>
      </p:grpSpPr>
      <p:sp>
        <p:nvSpPr>
          <p:cNvPr id="2" name="Google Shape;199;p45">
            <a:extLst>
              <a:ext uri="{FF2B5EF4-FFF2-40B4-BE49-F238E27FC236}">
                <a16:creationId xmlns:a16="http://schemas.microsoft.com/office/drawing/2014/main" id="{FA4E5097-E01E-2093-8E80-9BCD207DB696}"/>
              </a:ext>
            </a:extLst>
          </p:cNvPr>
          <p:cNvSpPr txBox="1">
            <a:spLocks/>
          </p:cNvSpPr>
          <p:nvPr/>
        </p:nvSpPr>
        <p:spPr>
          <a:xfrm>
            <a:off x="726675" y="883920"/>
            <a:ext cx="7690499" cy="39517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1400" b="0" i="0" u="none" strike="noStrike" cap="none">
                <a:solidFill>
                  <a:schemeClr val="lt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120650" indent="0" algn="l">
              <a:spcAft>
                <a:spcPts val="600"/>
              </a:spcAft>
              <a:buClr>
                <a:schemeClr val="accent6"/>
              </a:buClr>
            </a:pPr>
            <a:r>
              <a:rPr lang="en-US" sz="2000" b="1">
                <a:solidFill>
                  <a:schemeClr val="accent6"/>
                </a:solidFill>
              </a:rPr>
              <a:t>Tarlatamab (</a:t>
            </a:r>
            <a:r>
              <a:rPr lang="en-US" sz="2000" b="1" err="1">
                <a:solidFill>
                  <a:schemeClr val="accent6"/>
                </a:solidFill>
              </a:rPr>
              <a:t>Imdelltra</a:t>
            </a:r>
            <a:r>
              <a:rPr lang="en-US" sz="2000" b="1">
                <a:solidFill>
                  <a:schemeClr val="accent6"/>
                </a:solidFill>
              </a:rPr>
              <a:t>)</a:t>
            </a:r>
          </a:p>
          <a:p>
            <a:pPr marL="406400" indent="-285750" algn="l">
              <a:spcAft>
                <a:spcPts val="600"/>
              </a:spcAft>
              <a:buClr>
                <a:schemeClr val="accent6"/>
              </a:buClr>
              <a:buFont typeface="Arial" panose="020B0604020202020204" pitchFamily="34" charset="0"/>
              <a:buChar char="•"/>
            </a:pPr>
            <a:r>
              <a:rPr lang="en-US" sz="2000">
                <a:solidFill>
                  <a:schemeClr val="bg1"/>
                </a:solidFill>
              </a:rPr>
              <a:t>First-Line Tarlatamab in Combination With Carboplatin, Etoposide, and PD-L1 Inhibitor in Subjects With Extensive Stage Small Cell Lung Cancer (ES-SCLC)</a:t>
            </a:r>
          </a:p>
          <a:p>
            <a:pPr marL="406400" indent="-285750" algn="l">
              <a:spcAft>
                <a:spcPts val="600"/>
              </a:spcAft>
              <a:buClr>
                <a:schemeClr val="accent6"/>
              </a:buClr>
              <a:buFont typeface="Arial" panose="020B0604020202020204" pitchFamily="34" charset="0"/>
              <a:buChar char="•"/>
            </a:pPr>
            <a:r>
              <a:rPr lang="en-US" sz="2000">
                <a:solidFill>
                  <a:schemeClr val="bg1"/>
                </a:solidFill>
              </a:rPr>
              <a:t>A Study of Tarlatamab for People With Prostate Cancer</a:t>
            </a:r>
          </a:p>
          <a:p>
            <a:pPr marL="406400" indent="-285750" algn="l">
              <a:spcAft>
                <a:spcPts val="600"/>
              </a:spcAft>
              <a:buClr>
                <a:schemeClr val="accent6"/>
              </a:buClr>
              <a:buFont typeface="Arial" panose="020B0604020202020204" pitchFamily="34" charset="0"/>
              <a:buChar char="•"/>
            </a:pPr>
            <a:r>
              <a:rPr lang="en-US" sz="2000">
                <a:solidFill>
                  <a:schemeClr val="bg1"/>
                </a:solidFill>
              </a:rPr>
              <a:t>Tarlatamab in Advanced Delta-like 3 (DLL3)-Expressing Tumors Including Neuroendocrine Neoplasms</a:t>
            </a:r>
          </a:p>
        </p:txBody>
      </p:sp>
      <p:sp>
        <p:nvSpPr>
          <p:cNvPr id="6" name="Google Shape;228;p48">
            <a:extLst>
              <a:ext uri="{FF2B5EF4-FFF2-40B4-BE49-F238E27FC236}">
                <a16:creationId xmlns:a16="http://schemas.microsoft.com/office/drawing/2014/main" id="{371FE1D4-1FF9-E7F8-CB91-E81C767201B3}"/>
              </a:ext>
            </a:extLst>
          </p:cNvPr>
          <p:cNvSpPr txBox="1">
            <a:spLocks noGrp="1"/>
          </p:cNvSpPr>
          <p:nvPr>
            <p:ph type="title"/>
          </p:nvPr>
        </p:nvSpPr>
        <p:spPr>
          <a:xfrm>
            <a:off x="0" y="0"/>
            <a:ext cx="9143999" cy="1017725"/>
          </a:xfrm>
          <a:prstGeom prst="rect">
            <a:avLst/>
          </a:prstGeom>
        </p:spPr>
        <p:txBody>
          <a:bodyPr spcFirstLastPara="1" wrap="square" lIns="91425" tIns="91425" rIns="91425" bIns="91425" anchor="t" anchorCtr="0">
            <a:noAutofit/>
          </a:bodyPr>
          <a:lstStyle/>
          <a:p>
            <a:pPr lvl="0"/>
            <a:r>
              <a:rPr lang="en-US" sz="6000">
                <a:solidFill>
                  <a:schemeClr val="accent6"/>
                </a:solidFill>
              </a:rPr>
              <a:t>Future</a:t>
            </a:r>
            <a:r>
              <a:rPr lang="en-US" sz="6000"/>
              <a:t> </a:t>
            </a:r>
            <a:r>
              <a:rPr lang="en-US" sz="6000">
                <a:solidFill>
                  <a:schemeClr val="accent6"/>
                </a:solidFill>
              </a:rPr>
              <a:t>Studies</a:t>
            </a:r>
            <a:r>
              <a:rPr lang="en-US" sz="6000"/>
              <a:t> in </a:t>
            </a:r>
            <a:r>
              <a:rPr lang="en-US" sz="6000" err="1">
                <a:solidFill>
                  <a:schemeClr val="bg1"/>
                </a:solidFill>
              </a:rPr>
              <a:t>Bispecifics</a:t>
            </a:r>
            <a:endParaRPr sz="6000"/>
          </a:p>
        </p:txBody>
      </p:sp>
      <p:sp>
        <p:nvSpPr>
          <p:cNvPr id="3" name="TextBox 2">
            <a:extLst>
              <a:ext uri="{FF2B5EF4-FFF2-40B4-BE49-F238E27FC236}">
                <a16:creationId xmlns:a16="http://schemas.microsoft.com/office/drawing/2014/main" id="{60001719-6C53-B38F-7140-796506838C0C}"/>
              </a:ext>
            </a:extLst>
          </p:cNvPr>
          <p:cNvSpPr txBox="1"/>
          <p:nvPr/>
        </p:nvSpPr>
        <p:spPr>
          <a:xfrm>
            <a:off x="7749915" y="4912667"/>
            <a:ext cx="1394084" cy="215444"/>
          </a:xfrm>
          <a:prstGeom prst="rect">
            <a:avLst/>
          </a:prstGeom>
          <a:noFill/>
        </p:spPr>
        <p:txBody>
          <a:bodyPr wrap="square" rtlCol="0">
            <a:spAutoFit/>
          </a:bodyPr>
          <a:lstStyle/>
          <a:p>
            <a:pPr algn="r"/>
            <a:r>
              <a:rPr lang="en-US" sz="800">
                <a:solidFill>
                  <a:schemeClr val="bg1"/>
                </a:solidFill>
                <a:latin typeface="Lato" panose="020F0502020204030203" pitchFamily="34" charset="0"/>
                <a:ea typeface="Lato" panose="020F0502020204030203" pitchFamily="34" charset="0"/>
                <a:cs typeface="Lato" panose="020F0502020204030203" pitchFamily="34" charset="0"/>
              </a:rPr>
              <a:t>Clinicaltrials.gov</a:t>
            </a:r>
          </a:p>
        </p:txBody>
      </p:sp>
    </p:spTree>
    <p:extLst>
      <p:ext uri="{BB962C8B-B14F-4D97-AF65-F5344CB8AC3E}">
        <p14:creationId xmlns:p14="http://schemas.microsoft.com/office/powerpoint/2010/main" val="152500191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78"/>
        <p:cNvGrpSpPr/>
        <p:nvPr/>
      </p:nvGrpSpPr>
      <p:grpSpPr>
        <a:xfrm>
          <a:off x="0" y="0"/>
          <a:ext cx="0" cy="0"/>
          <a:chOff x="0" y="0"/>
          <a:chExt cx="0" cy="0"/>
        </a:xfrm>
      </p:grpSpPr>
      <p:sp>
        <p:nvSpPr>
          <p:cNvPr id="5" name="Google Shape;228;p48">
            <a:extLst>
              <a:ext uri="{FF2B5EF4-FFF2-40B4-BE49-F238E27FC236}">
                <a16:creationId xmlns:a16="http://schemas.microsoft.com/office/drawing/2014/main" id="{F658DF18-155B-9575-6F99-FC78ADBC84FD}"/>
              </a:ext>
            </a:extLst>
          </p:cNvPr>
          <p:cNvSpPr txBox="1">
            <a:spLocks noGrp="1"/>
          </p:cNvSpPr>
          <p:nvPr>
            <p:ph type="title"/>
          </p:nvPr>
        </p:nvSpPr>
        <p:spPr>
          <a:xfrm>
            <a:off x="0" y="0"/>
            <a:ext cx="9143999" cy="1017725"/>
          </a:xfrm>
          <a:prstGeom prst="rect">
            <a:avLst/>
          </a:prstGeom>
        </p:spPr>
        <p:txBody>
          <a:bodyPr spcFirstLastPara="1" wrap="square" lIns="91425" tIns="91425" rIns="91425" bIns="91425" anchor="t" anchorCtr="0">
            <a:noAutofit/>
          </a:bodyPr>
          <a:lstStyle/>
          <a:p>
            <a:pPr lvl="0"/>
            <a:r>
              <a:rPr lang="en-US" sz="6000">
                <a:solidFill>
                  <a:schemeClr val="accent6"/>
                </a:solidFill>
              </a:rPr>
              <a:t>Future</a:t>
            </a:r>
            <a:r>
              <a:rPr lang="en-US" sz="6000"/>
              <a:t> </a:t>
            </a:r>
            <a:r>
              <a:rPr lang="en-US" sz="6000">
                <a:solidFill>
                  <a:schemeClr val="accent6"/>
                </a:solidFill>
              </a:rPr>
              <a:t>Concepts</a:t>
            </a:r>
            <a:r>
              <a:rPr lang="en-US" sz="6000"/>
              <a:t> in </a:t>
            </a:r>
            <a:r>
              <a:rPr lang="en-US" sz="6000" err="1">
                <a:solidFill>
                  <a:schemeClr val="bg1"/>
                </a:solidFill>
              </a:rPr>
              <a:t>Bispecifics</a:t>
            </a:r>
            <a:endParaRPr sz="6000"/>
          </a:p>
        </p:txBody>
      </p:sp>
      <p:sp>
        <p:nvSpPr>
          <p:cNvPr id="6" name="Google Shape;199;p45">
            <a:extLst>
              <a:ext uri="{FF2B5EF4-FFF2-40B4-BE49-F238E27FC236}">
                <a16:creationId xmlns:a16="http://schemas.microsoft.com/office/drawing/2014/main" id="{5EDDB89A-FD80-2AFD-B176-B345382367F1}"/>
              </a:ext>
            </a:extLst>
          </p:cNvPr>
          <p:cNvSpPr txBox="1">
            <a:spLocks/>
          </p:cNvSpPr>
          <p:nvPr/>
        </p:nvSpPr>
        <p:spPr>
          <a:xfrm>
            <a:off x="726675" y="883920"/>
            <a:ext cx="7690499" cy="39517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1400" b="0" i="0" u="none" strike="noStrike" cap="none">
                <a:solidFill>
                  <a:schemeClr val="lt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120650" indent="0" algn="l">
              <a:spcAft>
                <a:spcPts val="600"/>
              </a:spcAft>
              <a:buClr>
                <a:schemeClr val="accent6"/>
              </a:buClr>
            </a:pPr>
            <a:r>
              <a:rPr lang="en-US" sz="1900" b="1">
                <a:solidFill>
                  <a:schemeClr val="accent6"/>
                </a:solidFill>
              </a:rPr>
              <a:t>More than 200 </a:t>
            </a:r>
            <a:r>
              <a:rPr lang="en-US" sz="1900" b="1" err="1">
                <a:solidFill>
                  <a:schemeClr val="accent6"/>
                </a:solidFill>
              </a:rPr>
              <a:t>BsAbs</a:t>
            </a:r>
            <a:r>
              <a:rPr lang="en-US" sz="1900" b="1">
                <a:solidFill>
                  <a:schemeClr val="accent6"/>
                </a:solidFill>
              </a:rPr>
              <a:t> in &gt; 300 clinical trials:</a:t>
            </a:r>
          </a:p>
          <a:p>
            <a:pPr marL="406400" indent="-285750" algn="l">
              <a:spcAft>
                <a:spcPts val="600"/>
              </a:spcAft>
              <a:buClr>
                <a:schemeClr val="accent6"/>
              </a:buClr>
              <a:buFont typeface="Arial" panose="020B0604020202020204" pitchFamily="34" charset="0"/>
              <a:buChar char="•"/>
            </a:pPr>
            <a:r>
              <a:rPr lang="en-US" sz="1900">
                <a:solidFill>
                  <a:schemeClr val="bg1"/>
                </a:solidFill>
              </a:rPr>
              <a:t>~75% for solid tumors, 25% for hematologic cancers </a:t>
            </a:r>
          </a:p>
          <a:p>
            <a:pPr marL="120650" indent="0" algn="l">
              <a:spcAft>
                <a:spcPts val="600"/>
              </a:spcAft>
              <a:buClr>
                <a:schemeClr val="accent6"/>
              </a:buClr>
            </a:pPr>
            <a:r>
              <a:rPr lang="en-US" sz="1900" b="1">
                <a:solidFill>
                  <a:schemeClr val="accent6"/>
                </a:solidFill>
              </a:rPr>
              <a:t>New Modalities</a:t>
            </a:r>
          </a:p>
          <a:p>
            <a:pPr marL="406400" indent="-285750" algn="l">
              <a:spcAft>
                <a:spcPts val="600"/>
              </a:spcAft>
              <a:buClr>
                <a:schemeClr val="accent6"/>
              </a:buClr>
              <a:buFont typeface="Arial" panose="020B0604020202020204" pitchFamily="34" charset="0"/>
              <a:buChar char="•"/>
            </a:pPr>
            <a:r>
              <a:rPr lang="en-US" sz="1900" b="1">
                <a:solidFill>
                  <a:schemeClr val="accent6"/>
                </a:solidFill>
              </a:rPr>
              <a:t>Dual receptor/ligand inhibition:</a:t>
            </a:r>
            <a:r>
              <a:rPr lang="en-US" sz="1900">
                <a:solidFill>
                  <a:schemeClr val="bg1"/>
                </a:solidFill>
              </a:rPr>
              <a:t> Blocking multiple tumor growth or angiogenesis pathways (Ex: VEGF + PD1/PDL1 </a:t>
            </a:r>
            <a:r>
              <a:rPr lang="en-US" sz="1900" err="1">
                <a:solidFill>
                  <a:schemeClr val="bg1"/>
                </a:solidFill>
              </a:rPr>
              <a:t>BsAbs</a:t>
            </a:r>
            <a:r>
              <a:rPr lang="en-US" sz="1900">
                <a:solidFill>
                  <a:schemeClr val="bg1"/>
                </a:solidFill>
              </a:rPr>
              <a:t>)</a:t>
            </a:r>
          </a:p>
          <a:p>
            <a:pPr marL="406400" indent="-285750" algn="l">
              <a:spcAft>
                <a:spcPts val="600"/>
              </a:spcAft>
              <a:buClr>
                <a:schemeClr val="accent6"/>
              </a:buClr>
              <a:buFont typeface="Arial" panose="020B0604020202020204" pitchFamily="34" charset="0"/>
              <a:buChar char="•"/>
            </a:pPr>
            <a:r>
              <a:rPr lang="en-US" sz="1900" b="1">
                <a:solidFill>
                  <a:schemeClr val="accent6"/>
                </a:solidFill>
              </a:rPr>
              <a:t>Targeted payload delivery:</a:t>
            </a:r>
            <a:r>
              <a:rPr lang="en-US" sz="1900">
                <a:solidFill>
                  <a:schemeClr val="bg1"/>
                </a:solidFill>
              </a:rPr>
              <a:t> </a:t>
            </a:r>
            <a:r>
              <a:rPr lang="en-US" sz="1900" err="1">
                <a:solidFill>
                  <a:schemeClr val="bg1"/>
                </a:solidFill>
              </a:rPr>
              <a:t>BsAb</a:t>
            </a:r>
            <a:r>
              <a:rPr lang="en-US" sz="1900">
                <a:solidFill>
                  <a:schemeClr val="bg1"/>
                </a:solidFill>
              </a:rPr>
              <a:t>–drug conjugates to deliver payloads such as cytotoxic agents or radioactivity</a:t>
            </a:r>
          </a:p>
          <a:p>
            <a:pPr marL="406400" indent="-285750" algn="l">
              <a:spcAft>
                <a:spcPts val="600"/>
              </a:spcAft>
              <a:buClr>
                <a:schemeClr val="accent6"/>
              </a:buClr>
              <a:buFont typeface="Arial" panose="020B0604020202020204" pitchFamily="34" charset="0"/>
              <a:buChar char="•"/>
            </a:pPr>
            <a:r>
              <a:rPr lang="en-US" sz="1900" b="1">
                <a:solidFill>
                  <a:schemeClr val="accent6"/>
                </a:solidFill>
              </a:rPr>
              <a:t>Checkpoint modulation:</a:t>
            </a:r>
            <a:r>
              <a:rPr lang="en-US" sz="1900">
                <a:solidFill>
                  <a:schemeClr val="bg1"/>
                </a:solidFill>
              </a:rPr>
              <a:t> Dual checkpoint inhibitors (Ex: PD1/CTLA4) and costimulatory </a:t>
            </a:r>
            <a:r>
              <a:rPr lang="en-US" sz="1900" err="1">
                <a:solidFill>
                  <a:schemeClr val="bg1"/>
                </a:solidFill>
              </a:rPr>
              <a:t>BsAbs</a:t>
            </a:r>
            <a:r>
              <a:rPr lang="en-US" sz="1900">
                <a:solidFill>
                  <a:schemeClr val="bg1"/>
                </a:solidFill>
              </a:rPr>
              <a:t> enhance antitumor immunity with potentially fewer autoimmune toxicities</a:t>
            </a:r>
          </a:p>
          <a:p>
            <a:pPr marL="406400" indent="-285750" algn="l">
              <a:spcAft>
                <a:spcPts val="600"/>
              </a:spcAft>
              <a:buClr>
                <a:schemeClr val="accent6"/>
              </a:buClr>
              <a:buFont typeface="Arial" panose="020B0604020202020204" pitchFamily="34" charset="0"/>
              <a:buChar char="•"/>
            </a:pPr>
            <a:r>
              <a:rPr lang="en-US" sz="1900" b="1">
                <a:solidFill>
                  <a:schemeClr val="accent6"/>
                </a:solidFill>
              </a:rPr>
              <a:t>Conditional/prodrug </a:t>
            </a:r>
            <a:r>
              <a:rPr lang="en-US" sz="1900" b="1" err="1">
                <a:solidFill>
                  <a:schemeClr val="accent6"/>
                </a:solidFill>
              </a:rPr>
              <a:t>BsAbs</a:t>
            </a:r>
            <a:r>
              <a:rPr lang="en-US" sz="1900" b="1">
                <a:solidFill>
                  <a:schemeClr val="accent6"/>
                </a:solidFill>
              </a:rPr>
              <a:t>:</a:t>
            </a:r>
            <a:r>
              <a:rPr lang="en-US" sz="1900">
                <a:solidFill>
                  <a:schemeClr val="bg1"/>
                </a:solidFill>
              </a:rPr>
              <a:t> Activated only in the tumor microenvironment to reduce toxicity</a:t>
            </a:r>
          </a:p>
        </p:txBody>
      </p:sp>
      <p:sp>
        <p:nvSpPr>
          <p:cNvPr id="2" name="TextBox 1">
            <a:extLst>
              <a:ext uri="{FF2B5EF4-FFF2-40B4-BE49-F238E27FC236}">
                <a16:creationId xmlns:a16="http://schemas.microsoft.com/office/drawing/2014/main" id="{81D8F71A-34D9-C714-B3D5-BBC0A9C070D4}"/>
              </a:ext>
            </a:extLst>
          </p:cNvPr>
          <p:cNvSpPr txBox="1"/>
          <p:nvPr/>
        </p:nvSpPr>
        <p:spPr>
          <a:xfrm>
            <a:off x="5172891" y="4928056"/>
            <a:ext cx="3971109" cy="246221"/>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
                <a:srgbClr val="FFD966"/>
              </a:buClr>
              <a:buSzPct val="100000"/>
              <a:tabLst>
                <a:tab pos="457200" algn="l"/>
              </a:tabLst>
              <a:defRPr/>
            </a:pPr>
            <a:r>
              <a:rPr kumimoji="0" lang="en-US" sz="1000" b="0" i="0" u="none" strike="noStrike" kern="0" cap="none" spc="0" normalizeH="0" baseline="0" noProof="0">
                <a:ln>
                  <a:noFill/>
                </a:ln>
                <a:solidFill>
                  <a:srgbClr val="FFFFFF"/>
                </a:solidFill>
                <a:effectLst/>
                <a:uLnTx/>
                <a:uFillTx/>
                <a:latin typeface="Lato"/>
                <a:ea typeface="Lato"/>
                <a:cs typeface="Lato"/>
                <a:sym typeface="Lato"/>
              </a:rPr>
              <a:t>Klein C, Brinkmann, et al.. </a:t>
            </a:r>
            <a:r>
              <a:rPr kumimoji="0" lang="en-US" sz="1000" b="0" i="1" u="none" strike="noStrike" kern="0" cap="none" spc="0" normalizeH="0" baseline="0" noProof="0">
                <a:ln>
                  <a:noFill/>
                </a:ln>
                <a:solidFill>
                  <a:srgbClr val="FFFFFF"/>
                </a:solidFill>
                <a:effectLst/>
                <a:uLnTx/>
                <a:uFillTx/>
                <a:latin typeface="Lato"/>
                <a:ea typeface="Lato"/>
                <a:cs typeface="Lato"/>
                <a:sym typeface="Lato"/>
              </a:rPr>
              <a:t>Nat Rev Drug </a:t>
            </a:r>
            <a:r>
              <a:rPr kumimoji="0" lang="en-US" sz="1000" b="0" i="1" u="none" strike="noStrike" kern="0" cap="none" spc="0" normalizeH="0" baseline="0" noProof="0" err="1">
                <a:ln>
                  <a:noFill/>
                </a:ln>
                <a:solidFill>
                  <a:srgbClr val="FFFFFF"/>
                </a:solidFill>
                <a:effectLst/>
                <a:uLnTx/>
                <a:uFillTx/>
                <a:latin typeface="Lato"/>
                <a:ea typeface="Lato"/>
                <a:cs typeface="Lato"/>
                <a:sym typeface="Lato"/>
              </a:rPr>
              <a:t>Discov</a:t>
            </a:r>
            <a:r>
              <a:rPr kumimoji="0" lang="en-US" sz="1000" b="0" i="0" u="none" strike="noStrike" kern="0" cap="none" spc="0" normalizeH="0" baseline="0" noProof="0">
                <a:ln>
                  <a:noFill/>
                </a:ln>
                <a:solidFill>
                  <a:srgbClr val="FFFFFF"/>
                </a:solidFill>
                <a:effectLst/>
                <a:uLnTx/>
                <a:uFillTx/>
                <a:latin typeface="Lato"/>
                <a:ea typeface="Lato"/>
                <a:cs typeface="Lato"/>
                <a:sym typeface="Lato"/>
              </a:rPr>
              <a:t>. 2024;23(4):301-319. </a:t>
            </a:r>
            <a:endParaRPr kumimoji="0" lang="en-US" sz="1000" b="0" i="0" u="none" strike="noStrike" kern="100" cap="none" spc="0"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sym typeface="Lato"/>
            </a:endParaRPr>
          </a:p>
        </p:txBody>
      </p:sp>
    </p:spTree>
    <p:extLst>
      <p:ext uri="{BB962C8B-B14F-4D97-AF65-F5344CB8AC3E}">
        <p14:creationId xmlns:p14="http://schemas.microsoft.com/office/powerpoint/2010/main" val="31543471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76A59B-DF01-C04D-459A-BEFD1B98E6C7}"/>
            </a:ext>
          </a:extLst>
        </p:cNvPr>
        <p:cNvGrpSpPr/>
        <p:nvPr/>
      </p:nvGrpSpPr>
      <p:grpSpPr>
        <a:xfrm>
          <a:off x="0" y="0"/>
          <a:ext cx="0" cy="0"/>
          <a:chOff x="0" y="0"/>
          <a:chExt cx="0" cy="0"/>
        </a:xfrm>
      </p:grpSpPr>
      <p:sp>
        <p:nvSpPr>
          <p:cNvPr id="2" name="Google Shape;206;p46">
            <a:extLst>
              <a:ext uri="{FF2B5EF4-FFF2-40B4-BE49-F238E27FC236}">
                <a16:creationId xmlns:a16="http://schemas.microsoft.com/office/drawing/2014/main" id="{57191526-82FA-CE36-4770-99B9297EA47F}"/>
              </a:ext>
            </a:extLst>
          </p:cNvPr>
          <p:cNvSpPr txBox="1">
            <a:spLocks/>
          </p:cNvSpPr>
          <p:nvPr/>
        </p:nvSpPr>
        <p:spPr>
          <a:xfrm>
            <a:off x="0" y="0"/>
            <a:ext cx="9144000" cy="89885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Bebas Neue"/>
              <a:buNone/>
              <a:defRPr sz="5200" b="1" i="0" u="none" strike="noStrike" cap="none">
                <a:solidFill>
                  <a:schemeClr val="lt1"/>
                </a:solidFill>
                <a:latin typeface="Bebas Neue"/>
                <a:ea typeface="Bebas Neue"/>
                <a:cs typeface="Bebas Neue"/>
                <a:sym typeface="Bebas Neue"/>
              </a:defRPr>
            </a:lvl1pPr>
            <a:lvl2pPr marR="0" lvl="1" algn="l" rtl="0">
              <a:lnSpc>
                <a:spcPct val="100000"/>
              </a:lnSpc>
              <a:spcBef>
                <a:spcPts val="0"/>
              </a:spcBef>
              <a:spcAft>
                <a:spcPts val="0"/>
              </a:spcAft>
              <a:buClr>
                <a:schemeClr val="dk1"/>
              </a:buClr>
              <a:buSzPts val="4200"/>
              <a:buFont typeface="Bebas Neue"/>
              <a:buNone/>
              <a:defRPr sz="4200" b="1"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4200"/>
              <a:buFont typeface="Bebas Neue"/>
              <a:buNone/>
              <a:defRPr sz="4200" b="1"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4200"/>
              <a:buFont typeface="Bebas Neue"/>
              <a:buNone/>
              <a:defRPr sz="4200" b="1"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4200"/>
              <a:buFont typeface="Bebas Neue"/>
              <a:buNone/>
              <a:defRPr sz="4200" b="1"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4200"/>
              <a:buFont typeface="Bebas Neue"/>
              <a:buNone/>
              <a:defRPr sz="4200" b="1"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4200"/>
              <a:buFont typeface="Bebas Neue"/>
              <a:buNone/>
              <a:defRPr sz="4200" b="1"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4200"/>
              <a:buFont typeface="Bebas Neue"/>
              <a:buNone/>
              <a:defRPr sz="4200" b="1"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4200"/>
              <a:buFont typeface="Bebas Neue"/>
              <a:buNone/>
              <a:defRPr sz="4200" b="1" i="0" u="none" strike="noStrike" cap="none">
                <a:solidFill>
                  <a:schemeClr val="dk1"/>
                </a:solidFill>
                <a:latin typeface="Bebas Neue"/>
                <a:ea typeface="Bebas Neue"/>
                <a:cs typeface="Bebas Neue"/>
                <a:sym typeface="Bebas Neue"/>
              </a:defRPr>
            </a:lvl9pPr>
          </a:lstStyle>
          <a:p>
            <a:r>
              <a:rPr lang="en-US" sz="6000">
                <a:solidFill>
                  <a:schemeClr val="accent6"/>
                </a:solidFill>
              </a:rPr>
              <a:t>Bispecific</a:t>
            </a:r>
            <a:r>
              <a:rPr lang="en-US" sz="6000"/>
              <a:t> T Cell engagers</a:t>
            </a:r>
          </a:p>
        </p:txBody>
      </p:sp>
      <p:sp>
        <p:nvSpPr>
          <p:cNvPr id="3" name="Google Shape;199;p45">
            <a:extLst>
              <a:ext uri="{FF2B5EF4-FFF2-40B4-BE49-F238E27FC236}">
                <a16:creationId xmlns:a16="http://schemas.microsoft.com/office/drawing/2014/main" id="{2EA88DA3-22D3-263A-F051-B7A9AE30CD2A}"/>
              </a:ext>
            </a:extLst>
          </p:cNvPr>
          <p:cNvSpPr txBox="1">
            <a:spLocks/>
          </p:cNvSpPr>
          <p:nvPr/>
        </p:nvSpPr>
        <p:spPr>
          <a:xfrm>
            <a:off x="541176" y="898853"/>
            <a:ext cx="8005665" cy="40526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1400" b="0" i="0" u="none" strike="noStrike" cap="none">
                <a:solidFill>
                  <a:schemeClr val="lt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406400" indent="-285750" algn="l">
              <a:spcAft>
                <a:spcPts val="600"/>
              </a:spcAft>
              <a:buClr>
                <a:schemeClr val="accent6"/>
              </a:buClr>
              <a:buSzPct val="100000"/>
              <a:buFont typeface="Arial" panose="020B0604020202020204" pitchFamily="34" charset="0"/>
              <a:buChar char="•"/>
            </a:pPr>
            <a:r>
              <a:rPr lang="en-US" sz="1600"/>
              <a:t>Bispecific T cell engagers </a:t>
            </a:r>
            <a:r>
              <a:rPr lang="en-US" sz="1600">
                <a:solidFill>
                  <a:schemeClr val="bg1"/>
                </a:solidFill>
              </a:rPr>
              <a:t>belong to the second type of </a:t>
            </a:r>
            <a:r>
              <a:rPr lang="en-US" sz="1600" err="1">
                <a:solidFill>
                  <a:schemeClr val="bg1"/>
                </a:solidFill>
              </a:rPr>
              <a:t>BsAbs</a:t>
            </a:r>
            <a:r>
              <a:rPr lang="en-US" sz="1600">
                <a:solidFill>
                  <a:schemeClr val="bg1"/>
                </a:solidFill>
              </a:rPr>
              <a:t> and enhance patients’ immune response to tumors by focusing T cells to tumor cells</a:t>
            </a:r>
            <a:r>
              <a:rPr lang="en-US" sz="1600"/>
              <a:t> </a:t>
            </a:r>
          </a:p>
          <a:p>
            <a:pPr marL="406400" indent="-285750" algn="l">
              <a:spcAft>
                <a:spcPts val="600"/>
              </a:spcAft>
              <a:buClr>
                <a:schemeClr val="accent6"/>
              </a:buClr>
              <a:buSzPct val="100000"/>
              <a:buFont typeface="Arial" panose="020B0604020202020204" pitchFamily="34" charset="0"/>
              <a:buChar char="•"/>
            </a:pPr>
            <a:r>
              <a:rPr lang="en-US" sz="1600"/>
              <a:t>T cell engagers</a:t>
            </a:r>
            <a:r>
              <a:rPr lang="en-US" sz="1600">
                <a:solidFill>
                  <a:schemeClr val="bg1"/>
                </a:solidFill>
              </a:rPr>
              <a:t> consist of two </a:t>
            </a:r>
            <a:r>
              <a:rPr lang="en-US" sz="1600" err="1">
                <a:solidFill>
                  <a:schemeClr val="bg1"/>
                </a:solidFill>
              </a:rPr>
              <a:t>scFv</a:t>
            </a:r>
            <a:r>
              <a:rPr lang="en-US" sz="1600">
                <a:solidFill>
                  <a:schemeClr val="bg1"/>
                </a:solidFill>
              </a:rPr>
              <a:t> connected by a flexible linker</a:t>
            </a:r>
          </a:p>
          <a:p>
            <a:pPr marL="863600" lvl="1" indent="-285750" algn="l">
              <a:spcAft>
                <a:spcPts val="600"/>
              </a:spcAft>
              <a:buClr>
                <a:schemeClr val="accent6"/>
              </a:buClr>
              <a:buFont typeface="Courier New" panose="02070309020205020404" pitchFamily="49" charset="0"/>
              <a:buChar char="o"/>
            </a:pPr>
            <a:r>
              <a:rPr lang="en-US" sz="1600">
                <a:solidFill>
                  <a:schemeClr val="bg1"/>
                </a:solidFill>
              </a:rPr>
              <a:t>One </a:t>
            </a:r>
            <a:r>
              <a:rPr lang="en-US" sz="1600" err="1">
                <a:solidFill>
                  <a:schemeClr val="bg1"/>
                </a:solidFill>
              </a:rPr>
              <a:t>scFv</a:t>
            </a:r>
            <a:r>
              <a:rPr lang="en-US" sz="1600">
                <a:solidFill>
                  <a:schemeClr val="bg1"/>
                </a:solidFill>
              </a:rPr>
              <a:t> binds to a T cell-specific molecule, usually CD3</a:t>
            </a:r>
          </a:p>
          <a:p>
            <a:pPr marL="863600" lvl="1" indent="-285750" algn="l">
              <a:spcAft>
                <a:spcPts val="600"/>
              </a:spcAft>
              <a:buClr>
                <a:schemeClr val="accent6"/>
              </a:buClr>
              <a:buFont typeface="Courier New" panose="02070309020205020404" pitchFamily="49" charset="0"/>
              <a:buChar char="o"/>
            </a:pPr>
            <a:r>
              <a:rPr lang="en-US" sz="1600">
                <a:solidFill>
                  <a:schemeClr val="bg1"/>
                </a:solidFill>
              </a:rPr>
              <a:t>Second </a:t>
            </a:r>
            <a:r>
              <a:rPr lang="en-US" sz="1600" err="1">
                <a:solidFill>
                  <a:schemeClr val="bg1"/>
                </a:solidFill>
              </a:rPr>
              <a:t>scFv</a:t>
            </a:r>
            <a:r>
              <a:rPr lang="en-US" sz="1600">
                <a:solidFill>
                  <a:schemeClr val="bg1"/>
                </a:solidFill>
              </a:rPr>
              <a:t> binds to a tumor-associated antigen</a:t>
            </a:r>
          </a:p>
          <a:p>
            <a:pPr marL="863600" lvl="1" indent="-285750" algn="l">
              <a:spcAft>
                <a:spcPts val="600"/>
              </a:spcAft>
              <a:buClr>
                <a:schemeClr val="accent6"/>
              </a:buClr>
              <a:buFont typeface="Courier New" panose="02070309020205020404" pitchFamily="49" charset="0"/>
              <a:buChar char="o"/>
            </a:pPr>
            <a:r>
              <a:rPr lang="en-US" sz="1600">
                <a:solidFill>
                  <a:schemeClr val="bg1"/>
                </a:solidFill>
              </a:rPr>
              <a:t>This structure allows T cell engagers to physically link a T cell to a tumor cell</a:t>
            </a:r>
          </a:p>
          <a:p>
            <a:pPr marL="863600" lvl="1" indent="-285750" algn="l">
              <a:spcAft>
                <a:spcPts val="600"/>
              </a:spcAft>
              <a:buClr>
                <a:schemeClr val="accent6"/>
              </a:buClr>
              <a:buFont typeface="Courier New" panose="02070309020205020404" pitchFamily="49" charset="0"/>
              <a:buChar char="o"/>
            </a:pPr>
            <a:r>
              <a:rPr lang="en-US" sz="1600">
                <a:solidFill>
                  <a:schemeClr val="bg1"/>
                </a:solidFill>
              </a:rPr>
              <a:t>The immunological synapse between the T cell and tumor cell is essential to assemble and amplify the T cell engager-mediated tumor lysis</a:t>
            </a:r>
          </a:p>
          <a:p>
            <a:pPr marL="406400" indent="-285750" algn="l">
              <a:spcAft>
                <a:spcPts val="600"/>
              </a:spcAft>
              <a:buClr>
                <a:schemeClr val="accent6"/>
              </a:buClr>
              <a:buSzPct val="100000"/>
              <a:buFont typeface="Arial" panose="020B0604020202020204" pitchFamily="34" charset="0"/>
              <a:buChar char="•"/>
            </a:pPr>
            <a:r>
              <a:rPr lang="en-US" sz="1600">
                <a:solidFill>
                  <a:schemeClr val="bg1"/>
                </a:solidFill>
              </a:rPr>
              <a:t>The CD3 molecule associates with the T cell receptor (TCR) and participates in antigen-specific signals transduction to activate T cells</a:t>
            </a:r>
          </a:p>
          <a:p>
            <a:pPr marL="863600" lvl="1" indent="-285750" algn="l">
              <a:spcAft>
                <a:spcPts val="600"/>
              </a:spcAft>
              <a:buClr>
                <a:schemeClr val="accent6"/>
              </a:buClr>
              <a:buFont typeface="Courier New" panose="02070309020205020404" pitchFamily="49" charset="0"/>
              <a:buChar char="o"/>
            </a:pPr>
            <a:r>
              <a:rPr lang="en-US" sz="1600">
                <a:solidFill>
                  <a:schemeClr val="bg1"/>
                </a:solidFill>
              </a:rPr>
              <a:t>T cells are activated without costimulatory signals like CD28 and IL-2</a:t>
            </a:r>
          </a:p>
          <a:p>
            <a:pPr marL="863600" lvl="1" indent="-285750" algn="l">
              <a:spcAft>
                <a:spcPts val="600"/>
              </a:spcAft>
              <a:buClr>
                <a:schemeClr val="accent6"/>
              </a:buClr>
              <a:buFont typeface="Courier New" panose="02070309020205020404" pitchFamily="49" charset="0"/>
              <a:buChar char="o"/>
            </a:pPr>
            <a:r>
              <a:rPr lang="en-US" sz="1600">
                <a:solidFill>
                  <a:schemeClr val="bg1"/>
                </a:solidFill>
              </a:rPr>
              <a:t> In the presence of T cell engagers, both CD8+ and CD4+ T cells are activated</a:t>
            </a:r>
          </a:p>
          <a:p>
            <a:pPr marL="863600" lvl="1" indent="-285750" algn="l">
              <a:spcAft>
                <a:spcPts val="600"/>
              </a:spcAft>
              <a:buClr>
                <a:schemeClr val="accent6"/>
              </a:buClr>
              <a:buFont typeface="Courier New" panose="02070309020205020404" pitchFamily="49" charset="0"/>
              <a:buChar char="o"/>
            </a:pPr>
            <a:endParaRPr lang="en-US" sz="1600">
              <a:solidFill>
                <a:schemeClr val="bg1"/>
              </a:solidFill>
            </a:endParaRPr>
          </a:p>
          <a:p>
            <a:pPr marL="406400" indent="-285750" algn="l">
              <a:buClr>
                <a:schemeClr val="accent6"/>
              </a:buClr>
              <a:buFont typeface="Arial" panose="020B0604020202020204" pitchFamily="34" charset="0"/>
              <a:buChar char="•"/>
            </a:pPr>
            <a:endParaRPr lang="en-US" sz="1600">
              <a:solidFill>
                <a:schemeClr val="bg1"/>
              </a:solidFill>
            </a:endParaRPr>
          </a:p>
          <a:p>
            <a:pPr marL="406400" indent="-285750" algn="l">
              <a:buClr>
                <a:schemeClr val="accent6"/>
              </a:buClr>
              <a:buFont typeface="Arial" panose="020B0604020202020204" pitchFamily="34" charset="0"/>
              <a:buChar char="•"/>
            </a:pPr>
            <a:endParaRPr lang="en-US" sz="1600">
              <a:solidFill>
                <a:schemeClr val="bg1"/>
              </a:solidFill>
            </a:endParaRPr>
          </a:p>
        </p:txBody>
      </p:sp>
      <p:sp>
        <p:nvSpPr>
          <p:cNvPr id="4" name="Rectangle 2">
            <a:extLst>
              <a:ext uri="{FF2B5EF4-FFF2-40B4-BE49-F238E27FC236}">
                <a16:creationId xmlns:a16="http://schemas.microsoft.com/office/drawing/2014/main" id="{0E81929F-889F-D17E-95E8-2BD8FD5E7229}"/>
              </a:ext>
            </a:extLst>
          </p:cNvPr>
          <p:cNvSpPr>
            <a:spLocks noChangeArrowheads="1"/>
          </p:cNvSpPr>
          <p:nvPr/>
        </p:nvSpPr>
        <p:spPr bwMode="auto">
          <a:xfrm flipV="1">
            <a:off x="4442791" y="2110215"/>
            <a:ext cx="711030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5" name="TextBox 4">
            <a:extLst>
              <a:ext uri="{FF2B5EF4-FFF2-40B4-BE49-F238E27FC236}">
                <a16:creationId xmlns:a16="http://schemas.microsoft.com/office/drawing/2014/main" id="{750E839E-A9E2-4B25-0B87-D0C1BAD9D3A5}"/>
              </a:ext>
            </a:extLst>
          </p:cNvPr>
          <p:cNvSpPr txBox="1"/>
          <p:nvPr/>
        </p:nvSpPr>
        <p:spPr>
          <a:xfrm>
            <a:off x="6374675" y="4804946"/>
            <a:ext cx="2769325" cy="338554"/>
          </a:xfrm>
          <a:prstGeom prst="rect">
            <a:avLst/>
          </a:prstGeom>
          <a:noFill/>
        </p:spPr>
        <p:txBody>
          <a:bodyPr wrap="square" rtlCol="0">
            <a:spAutoFit/>
          </a:bodyPr>
          <a:lstStyle/>
          <a:p>
            <a:pPr lvl="0" algn="r">
              <a:buClr>
                <a:schemeClr val="accent6"/>
              </a:buClr>
              <a:buSzPct val="100000"/>
              <a:tabLst>
                <a:tab pos="457200" algn="l"/>
              </a:tabLst>
            </a:pPr>
            <a:r>
              <a:rPr lang="en-US" sz="800" kern="100">
                <a:solidFill>
                  <a:schemeClr val="bg1"/>
                </a:solidFill>
                <a:latin typeface="Lato" panose="020F0502020204030203" pitchFamily="34" charset="0"/>
                <a:ea typeface="Lato" panose="020F0502020204030203" pitchFamily="34" charset="0"/>
                <a:cs typeface="Lato" panose="020F0502020204030203" pitchFamily="34" charset="0"/>
              </a:rPr>
              <a:t>Ma J, et al. </a:t>
            </a:r>
            <a:r>
              <a:rPr lang="en-US" sz="800" i="1" kern="100">
                <a:solidFill>
                  <a:schemeClr val="bg1"/>
                </a:solidFill>
                <a:latin typeface="Lato" panose="020F0502020204030203" pitchFamily="34" charset="0"/>
                <a:ea typeface="Lato" panose="020F0502020204030203" pitchFamily="34" charset="0"/>
                <a:cs typeface="Lato" panose="020F0502020204030203" pitchFamily="34" charset="0"/>
              </a:rPr>
              <a:t>Front Immunol</a:t>
            </a:r>
            <a:r>
              <a:rPr lang="en-US" sz="800" kern="100">
                <a:solidFill>
                  <a:schemeClr val="bg1"/>
                </a:solidFill>
                <a:latin typeface="Lato" panose="020F0502020204030203" pitchFamily="34" charset="0"/>
                <a:ea typeface="Lato" panose="020F0502020204030203" pitchFamily="34" charset="0"/>
                <a:cs typeface="Lato" panose="020F0502020204030203" pitchFamily="34" charset="0"/>
              </a:rPr>
              <a:t>. 2021;12:626616.</a:t>
            </a:r>
          </a:p>
          <a:p>
            <a:pPr lvl="0" algn="r">
              <a:buClr>
                <a:schemeClr val="accent6"/>
              </a:buClr>
              <a:buSzPct val="100000"/>
              <a:tabLst>
                <a:tab pos="457200" algn="l"/>
              </a:tabLst>
            </a:pPr>
            <a:r>
              <a:rPr lang="en-US" sz="800" kern="100">
                <a:solidFill>
                  <a:schemeClr val="bg1"/>
                </a:solidFill>
                <a:latin typeface="Lato" panose="020F0502020204030203" pitchFamily="34" charset="0"/>
                <a:ea typeface="Lato" panose="020F0502020204030203" pitchFamily="34" charset="0"/>
                <a:cs typeface="Lato" panose="020F0502020204030203" pitchFamily="34" charset="0"/>
              </a:rPr>
              <a:t>Tian Z, et al. </a:t>
            </a:r>
            <a:r>
              <a:rPr lang="en-US" sz="800" i="1" kern="100">
                <a:solidFill>
                  <a:schemeClr val="bg1"/>
                </a:solidFill>
                <a:latin typeface="Lato" panose="020F0502020204030203" pitchFamily="34" charset="0"/>
                <a:ea typeface="Lato" panose="020F0502020204030203" pitchFamily="34" charset="0"/>
                <a:cs typeface="Lato" panose="020F0502020204030203" pitchFamily="34" charset="0"/>
              </a:rPr>
              <a:t>J Hematol Oncol</a:t>
            </a:r>
            <a:r>
              <a:rPr lang="en-US" sz="800" kern="100">
                <a:solidFill>
                  <a:schemeClr val="bg1"/>
                </a:solidFill>
                <a:latin typeface="Lato" panose="020F0502020204030203" pitchFamily="34" charset="0"/>
                <a:ea typeface="Lato" panose="020F0502020204030203" pitchFamily="34" charset="0"/>
                <a:cs typeface="Lato" panose="020F0502020204030203" pitchFamily="34" charset="0"/>
              </a:rPr>
              <a:t>. 2021;14(1):75.</a:t>
            </a:r>
            <a:r>
              <a:rPr lang="en-US" sz="800">
                <a:solidFill>
                  <a:schemeClr val="bg1"/>
                </a:solidFill>
                <a:latin typeface="Lato" panose="020F0502020204030203" pitchFamily="34" charset="0"/>
                <a:ea typeface="Lato" panose="020F0502020204030203" pitchFamily="34" charset="0"/>
                <a:cs typeface="Lato" panose="020F0502020204030203" pitchFamily="34" charset="0"/>
              </a:rPr>
              <a:t> </a:t>
            </a:r>
          </a:p>
        </p:txBody>
      </p:sp>
    </p:spTree>
    <p:extLst>
      <p:ext uri="{BB962C8B-B14F-4D97-AF65-F5344CB8AC3E}">
        <p14:creationId xmlns:p14="http://schemas.microsoft.com/office/powerpoint/2010/main" val="186326389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78">
          <a:extLst>
            <a:ext uri="{FF2B5EF4-FFF2-40B4-BE49-F238E27FC236}">
              <a16:creationId xmlns:a16="http://schemas.microsoft.com/office/drawing/2014/main" id="{4EC167C0-B015-C744-C871-EAA63E793A9F}"/>
            </a:ext>
          </a:extLst>
        </p:cNvPr>
        <p:cNvGrpSpPr/>
        <p:nvPr/>
      </p:nvGrpSpPr>
      <p:grpSpPr>
        <a:xfrm>
          <a:off x="0" y="0"/>
          <a:ext cx="0" cy="0"/>
          <a:chOff x="0" y="0"/>
          <a:chExt cx="0" cy="0"/>
        </a:xfrm>
      </p:grpSpPr>
      <p:sp>
        <p:nvSpPr>
          <p:cNvPr id="5" name="Google Shape;228;p48">
            <a:extLst>
              <a:ext uri="{FF2B5EF4-FFF2-40B4-BE49-F238E27FC236}">
                <a16:creationId xmlns:a16="http://schemas.microsoft.com/office/drawing/2014/main" id="{E839C503-313F-F6E6-CD6A-2E2E6E760C51}"/>
              </a:ext>
            </a:extLst>
          </p:cNvPr>
          <p:cNvSpPr txBox="1">
            <a:spLocks noGrp="1"/>
          </p:cNvSpPr>
          <p:nvPr>
            <p:ph type="title"/>
          </p:nvPr>
        </p:nvSpPr>
        <p:spPr>
          <a:xfrm>
            <a:off x="0" y="0"/>
            <a:ext cx="9143999" cy="1017725"/>
          </a:xfrm>
          <a:prstGeom prst="rect">
            <a:avLst/>
          </a:prstGeom>
        </p:spPr>
        <p:txBody>
          <a:bodyPr spcFirstLastPara="1" wrap="square" lIns="91425" tIns="91425" rIns="91425" bIns="91425" anchor="t" anchorCtr="0">
            <a:noAutofit/>
          </a:bodyPr>
          <a:lstStyle/>
          <a:p>
            <a:pPr lvl="0"/>
            <a:r>
              <a:rPr lang="en-US" sz="6000">
                <a:solidFill>
                  <a:schemeClr val="accent6"/>
                </a:solidFill>
              </a:rPr>
              <a:t>Future</a:t>
            </a:r>
            <a:r>
              <a:rPr lang="en-US" sz="6000"/>
              <a:t> </a:t>
            </a:r>
            <a:r>
              <a:rPr lang="en-US" sz="6000">
                <a:solidFill>
                  <a:schemeClr val="accent6"/>
                </a:solidFill>
              </a:rPr>
              <a:t>Concepts</a:t>
            </a:r>
            <a:r>
              <a:rPr lang="en-US" sz="6000"/>
              <a:t> in </a:t>
            </a:r>
            <a:r>
              <a:rPr lang="en-US" sz="6000" err="1">
                <a:solidFill>
                  <a:schemeClr val="bg1"/>
                </a:solidFill>
              </a:rPr>
              <a:t>Bispecifics</a:t>
            </a:r>
            <a:endParaRPr sz="6000"/>
          </a:p>
        </p:txBody>
      </p:sp>
      <p:sp>
        <p:nvSpPr>
          <p:cNvPr id="6" name="Google Shape;199;p45">
            <a:extLst>
              <a:ext uri="{FF2B5EF4-FFF2-40B4-BE49-F238E27FC236}">
                <a16:creationId xmlns:a16="http://schemas.microsoft.com/office/drawing/2014/main" id="{58276A79-ADDB-7485-B73E-9C0E89C1CF38}"/>
              </a:ext>
            </a:extLst>
          </p:cNvPr>
          <p:cNvSpPr txBox="1">
            <a:spLocks/>
          </p:cNvSpPr>
          <p:nvPr/>
        </p:nvSpPr>
        <p:spPr>
          <a:xfrm>
            <a:off x="726675" y="1017725"/>
            <a:ext cx="7690499" cy="381791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1400" b="0" i="0" u="none" strike="noStrike" cap="none">
                <a:solidFill>
                  <a:schemeClr val="lt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120650" indent="0" algn="l">
              <a:spcAft>
                <a:spcPts val="600"/>
              </a:spcAft>
              <a:buClr>
                <a:schemeClr val="accent6"/>
              </a:buClr>
            </a:pPr>
            <a:r>
              <a:rPr lang="en-US" sz="1800" b="1">
                <a:solidFill>
                  <a:schemeClr val="accent6"/>
                </a:solidFill>
              </a:rPr>
              <a:t>New Modalities</a:t>
            </a:r>
          </a:p>
          <a:p>
            <a:pPr marL="406400" indent="-285750" algn="l">
              <a:spcAft>
                <a:spcPts val="600"/>
              </a:spcAft>
              <a:buClr>
                <a:schemeClr val="accent6"/>
              </a:buClr>
              <a:buFont typeface="Arial" panose="020B0604020202020204" pitchFamily="34" charset="0"/>
              <a:buChar char="•"/>
            </a:pPr>
            <a:r>
              <a:rPr lang="en-US" sz="1800" b="1" err="1">
                <a:solidFill>
                  <a:schemeClr val="accent6"/>
                </a:solidFill>
              </a:rPr>
              <a:t>BsAb</a:t>
            </a:r>
            <a:r>
              <a:rPr lang="en-US" sz="1800" b="1">
                <a:solidFill>
                  <a:schemeClr val="accent6"/>
                </a:solidFill>
              </a:rPr>
              <a:t>-based proteolysis targeting chimeras (PROTACs):</a:t>
            </a:r>
            <a:r>
              <a:rPr lang="en-US" sz="1800">
                <a:solidFill>
                  <a:schemeClr val="bg1"/>
                </a:solidFill>
              </a:rPr>
              <a:t> Promote internalization and degradation of tumor-driving surface proteins</a:t>
            </a:r>
          </a:p>
          <a:p>
            <a:pPr marL="406400" indent="-285750" algn="l">
              <a:spcAft>
                <a:spcPts val="600"/>
              </a:spcAft>
              <a:buClr>
                <a:schemeClr val="accent6"/>
              </a:buClr>
              <a:buFont typeface="Arial" panose="020B0604020202020204" pitchFamily="34" charset="0"/>
              <a:buChar char="•"/>
            </a:pPr>
            <a:r>
              <a:rPr lang="en-US" sz="1800" b="1">
                <a:solidFill>
                  <a:schemeClr val="accent6"/>
                </a:solidFill>
              </a:rPr>
              <a:t>Cytokine mimetic </a:t>
            </a:r>
            <a:r>
              <a:rPr lang="en-US" sz="1800" b="1" err="1">
                <a:solidFill>
                  <a:schemeClr val="accent6"/>
                </a:solidFill>
              </a:rPr>
              <a:t>BsAbs</a:t>
            </a:r>
            <a:r>
              <a:rPr lang="en-US" sz="1800" b="1">
                <a:solidFill>
                  <a:schemeClr val="accent6"/>
                </a:solidFill>
              </a:rPr>
              <a:t>: </a:t>
            </a:r>
            <a:r>
              <a:rPr lang="en-US" sz="1800">
                <a:solidFill>
                  <a:schemeClr val="bg1"/>
                </a:solidFill>
              </a:rPr>
              <a:t>Deliver immune-boosting signals like IL-2 or IL-15 selectively to tumor-reactive cells.</a:t>
            </a:r>
          </a:p>
          <a:p>
            <a:pPr marL="406400" indent="-285750" algn="l">
              <a:spcAft>
                <a:spcPts val="600"/>
              </a:spcAft>
              <a:buClr>
                <a:schemeClr val="accent6"/>
              </a:buClr>
              <a:buFont typeface="Arial" panose="020B0604020202020204" pitchFamily="34" charset="0"/>
              <a:buChar char="•"/>
            </a:pPr>
            <a:r>
              <a:rPr lang="en-US" sz="1800" b="1">
                <a:solidFill>
                  <a:schemeClr val="accent6"/>
                </a:solidFill>
              </a:rPr>
              <a:t>Novel delivery:</a:t>
            </a:r>
            <a:r>
              <a:rPr lang="en-US" sz="1800">
                <a:solidFill>
                  <a:schemeClr val="bg1"/>
                </a:solidFill>
              </a:rPr>
              <a:t> mRNA, viral vectors, and CAR-T cells engineered to secrete </a:t>
            </a:r>
            <a:r>
              <a:rPr lang="en-US" sz="1800" err="1">
                <a:solidFill>
                  <a:schemeClr val="bg1"/>
                </a:solidFill>
              </a:rPr>
              <a:t>BsAbs</a:t>
            </a:r>
            <a:endParaRPr lang="en-US" sz="1800">
              <a:solidFill>
                <a:schemeClr val="bg1"/>
              </a:solidFill>
            </a:endParaRPr>
          </a:p>
          <a:p>
            <a:pPr marL="406400" indent="-285750" algn="l">
              <a:spcAft>
                <a:spcPts val="600"/>
              </a:spcAft>
              <a:buClr>
                <a:schemeClr val="accent6"/>
              </a:buClr>
              <a:buFont typeface="Arial" panose="020B0604020202020204" pitchFamily="34" charset="0"/>
              <a:buChar char="•"/>
            </a:pPr>
            <a:r>
              <a:rPr lang="en-US" sz="1800" b="1" err="1">
                <a:solidFill>
                  <a:schemeClr val="accent6"/>
                </a:solidFill>
              </a:rPr>
              <a:t>Trispecific</a:t>
            </a:r>
            <a:r>
              <a:rPr lang="en-US" sz="1800" b="1">
                <a:solidFill>
                  <a:schemeClr val="accent6"/>
                </a:solidFill>
              </a:rPr>
              <a:t> antibodies:</a:t>
            </a:r>
            <a:r>
              <a:rPr lang="en-US" sz="1800">
                <a:solidFill>
                  <a:schemeClr val="bg1"/>
                </a:solidFill>
              </a:rPr>
              <a:t> Combine a tumor cell antigen, checkpoint modulation, and co-stimulatory molecule. The simultaneous engagement of multiple immune cell receptors can lead to a stronger and more robust immune response.</a:t>
            </a:r>
          </a:p>
        </p:txBody>
      </p:sp>
      <p:sp>
        <p:nvSpPr>
          <p:cNvPr id="2" name="TextBox 1">
            <a:extLst>
              <a:ext uri="{FF2B5EF4-FFF2-40B4-BE49-F238E27FC236}">
                <a16:creationId xmlns:a16="http://schemas.microsoft.com/office/drawing/2014/main" id="{1B6AB173-394D-63A0-8833-9A1B95B70EF4}"/>
              </a:ext>
            </a:extLst>
          </p:cNvPr>
          <p:cNvSpPr txBox="1"/>
          <p:nvPr/>
        </p:nvSpPr>
        <p:spPr>
          <a:xfrm>
            <a:off x="5172891" y="4928056"/>
            <a:ext cx="3971109" cy="246221"/>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
                <a:srgbClr val="FFD966"/>
              </a:buClr>
              <a:buSzPct val="100000"/>
              <a:tabLst>
                <a:tab pos="457200" algn="l"/>
              </a:tabLst>
              <a:defRPr/>
            </a:pPr>
            <a:r>
              <a:rPr kumimoji="0" lang="en-US" sz="1000" b="0" i="0" u="none" strike="noStrike" kern="0" cap="none" spc="0" normalizeH="0" baseline="0" noProof="0">
                <a:ln>
                  <a:noFill/>
                </a:ln>
                <a:solidFill>
                  <a:srgbClr val="FFFFFF"/>
                </a:solidFill>
                <a:effectLst/>
                <a:uLnTx/>
                <a:uFillTx/>
                <a:latin typeface="Lato"/>
                <a:ea typeface="Lato"/>
                <a:cs typeface="Lato"/>
                <a:sym typeface="Lato"/>
              </a:rPr>
              <a:t>Klein C, Brinkmann, et al.. </a:t>
            </a:r>
            <a:r>
              <a:rPr kumimoji="0" lang="en-US" sz="1000" b="0" i="1" u="none" strike="noStrike" kern="0" cap="none" spc="0" normalizeH="0" baseline="0" noProof="0">
                <a:ln>
                  <a:noFill/>
                </a:ln>
                <a:solidFill>
                  <a:srgbClr val="FFFFFF"/>
                </a:solidFill>
                <a:effectLst/>
                <a:uLnTx/>
                <a:uFillTx/>
                <a:latin typeface="Lato"/>
                <a:ea typeface="Lato"/>
                <a:cs typeface="Lato"/>
                <a:sym typeface="Lato"/>
              </a:rPr>
              <a:t>Nat Rev Drug </a:t>
            </a:r>
            <a:r>
              <a:rPr kumimoji="0" lang="en-US" sz="1000" b="0" i="1" u="none" strike="noStrike" kern="0" cap="none" spc="0" normalizeH="0" baseline="0" noProof="0" err="1">
                <a:ln>
                  <a:noFill/>
                </a:ln>
                <a:solidFill>
                  <a:srgbClr val="FFFFFF"/>
                </a:solidFill>
                <a:effectLst/>
                <a:uLnTx/>
                <a:uFillTx/>
                <a:latin typeface="Lato"/>
                <a:ea typeface="Lato"/>
                <a:cs typeface="Lato"/>
                <a:sym typeface="Lato"/>
              </a:rPr>
              <a:t>Discov</a:t>
            </a:r>
            <a:r>
              <a:rPr kumimoji="0" lang="en-US" sz="1000" b="0" i="0" u="none" strike="noStrike" kern="0" cap="none" spc="0" normalizeH="0" baseline="0" noProof="0">
                <a:ln>
                  <a:noFill/>
                </a:ln>
                <a:solidFill>
                  <a:srgbClr val="FFFFFF"/>
                </a:solidFill>
                <a:effectLst/>
                <a:uLnTx/>
                <a:uFillTx/>
                <a:latin typeface="Lato"/>
                <a:ea typeface="Lato"/>
                <a:cs typeface="Lato"/>
                <a:sym typeface="Lato"/>
              </a:rPr>
              <a:t>. 2024;23(4):301-319. </a:t>
            </a:r>
            <a:endParaRPr kumimoji="0" lang="en-US" sz="1000" b="0" i="0" u="none" strike="noStrike" kern="100" cap="none" spc="0"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sym typeface="Lato"/>
            </a:endParaRPr>
          </a:p>
        </p:txBody>
      </p:sp>
    </p:spTree>
    <p:extLst>
      <p:ext uri="{BB962C8B-B14F-4D97-AF65-F5344CB8AC3E}">
        <p14:creationId xmlns:p14="http://schemas.microsoft.com/office/powerpoint/2010/main" val="355783905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84"/>
        <p:cNvGrpSpPr/>
        <p:nvPr/>
      </p:nvGrpSpPr>
      <p:grpSpPr>
        <a:xfrm>
          <a:off x="0" y="0"/>
          <a:ext cx="0" cy="0"/>
          <a:chOff x="0" y="0"/>
          <a:chExt cx="0" cy="0"/>
        </a:xfrm>
      </p:grpSpPr>
      <p:sp>
        <p:nvSpPr>
          <p:cNvPr id="9" name="Google Shape;324;p54">
            <a:extLst>
              <a:ext uri="{FF2B5EF4-FFF2-40B4-BE49-F238E27FC236}">
                <a16:creationId xmlns:a16="http://schemas.microsoft.com/office/drawing/2014/main" id="{04FDF8D6-BB24-3869-72BF-6A88A8DE5487}"/>
              </a:ext>
            </a:extLst>
          </p:cNvPr>
          <p:cNvSpPr/>
          <p:nvPr/>
        </p:nvSpPr>
        <p:spPr>
          <a:xfrm>
            <a:off x="26455" y="1548852"/>
            <a:ext cx="2392821" cy="2314561"/>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7" name="Google Shape;180;p43">
            <a:extLst>
              <a:ext uri="{FF2B5EF4-FFF2-40B4-BE49-F238E27FC236}">
                <a16:creationId xmlns:a16="http://schemas.microsoft.com/office/drawing/2014/main" id="{88EAEA17-CAEB-82A2-339E-662313318FDD}"/>
              </a:ext>
            </a:extLst>
          </p:cNvPr>
          <p:cNvSpPr txBox="1">
            <a:spLocks/>
          </p:cNvSpPr>
          <p:nvPr/>
        </p:nvSpPr>
        <p:spPr>
          <a:xfrm>
            <a:off x="599915" y="2376251"/>
            <a:ext cx="1245900" cy="827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Bebas Neue"/>
              <a:buNone/>
              <a:defRPr sz="3000" b="1" i="0" u="none" strike="noStrike" cap="none">
                <a:solidFill>
                  <a:schemeClr val="lt1"/>
                </a:solidFill>
                <a:latin typeface="Bebas Neue"/>
                <a:ea typeface="Bebas Neue"/>
                <a:cs typeface="Bebas Neue"/>
                <a:sym typeface="Bebas Neue"/>
              </a:defRPr>
            </a:lvl1pPr>
            <a:lvl2pPr marR="0" lvl="1"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9pPr>
          </a:lstStyle>
          <a:p>
            <a:r>
              <a:rPr lang="en" sz="7000"/>
              <a:t>?</a:t>
            </a:r>
          </a:p>
        </p:txBody>
      </p:sp>
      <p:sp>
        <p:nvSpPr>
          <p:cNvPr id="8" name="Google Shape;321;p54">
            <a:extLst>
              <a:ext uri="{FF2B5EF4-FFF2-40B4-BE49-F238E27FC236}">
                <a16:creationId xmlns:a16="http://schemas.microsoft.com/office/drawing/2014/main" id="{7CF81DE0-96F0-4F6D-6827-42525BC7D5A7}"/>
              </a:ext>
            </a:extLst>
          </p:cNvPr>
          <p:cNvSpPr/>
          <p:nvPr/>
        </p:nvSpPr>
        <p:spPr>
          <a:xfrm>
            <a:off x="-551270" y="1064755"/>
            <a:ext cx="3457419" cy="3282757"/>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45;p39">
            <a:extLst>
              <a:ext uri="{FF2B5EF4-FFF2-40B4-BE49-F238E27FC236}">
                <a16:creationId xmlns:a16="http://schemas.microsoft.com/office/drawing/2014/main" id="{F95AC608-65F9-4196-A935-0C7B81DD42D8}"/>
              </a:ext>
            </a:extLst>
          </p:cNvPr>
          <p:cNvSpPr txBox="1">
            <a:spLocks/>
          </p:cNvSpPr>
          <p:nvPr/>
        </p:nvSpPr>
        <p:spPr>
          <a:xfrm>
            <a:off x="2992736" y="1411019"/>
            <a:ext cx="5228155" cy="2590225"/>
          </a:xfrm>
          <a:prstGeom prst="rect">
            <a:avLst/>
          </a:prstGeom>
          <a:noFill/>
          <a:ln>
            <a:noFill/>
          </a:ln>
        </p:spPr>
        <p:txBody>
          <a:bodyPr spcFirstLastPara="1" wrap="square" lIns="91425" tIns="91425" rIns="91425" bIns="91425" anchor="ctr" anchorCtr="1">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Bebas Neue"/>
              <a:buNone/>
              <a:defRPr sz="3000" b="1" i="0" u="none" strike="noStrike" cap="none">
                <a:solidFill>
                  <a:schemeClr val="lt1"/>
                </a:solidFill>
                <a:latin typeface="Bebas Neue"/>
                <a:ea typeface="Bebas Neue"/>
                <a:cs typeface="Bebas Neue"/>
                <a:sym typeface="Bebas Neue"/>
              </a:defRPr>
            </a:lvl1pPr>
            <a:lvl2pPr marR="0" lvl="1"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9pPr>
          </a:lstStyle>
          <a:p>
            <a:r>
              <a:rPr lang="en-US" sz="6600">
                <a:solidFill>
                  <a:schemeClr val="accent6"/>
                </a:solidFill>
              </a:rPr>
              <a:t>Self-Assessment </a:t>
            </a:r>
            <a:r>
              <a:rPr lang="en-US" sz="6600">
                <a:solidFill>
                  <a:schemeClr val="bg1"/>
                </a:solidFill>
              </a:rPr>
              <a:t>Questions</a:t>
            </a:r>
          </a:p>
        </p:txBody>
      </p:sp>
    </p:spTree>
    <p:extLst>
      <p:ext uri="{BB962C8B-B14F-4D97-AF65-F5344CB8AC3E}">
        <p14:creationId xmlns:p14="http://schemas.microsoft.com/office/powerpoint/2010/main" val="330401818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82540C-4DBB-2088-5616-61664232CA45}"/>
            </a:ext>
          </a:extLst>
        </p:cNvPr>
        <p:cNvGrpSpPr/>
        <p:nvPr/>
      </p:nvGrpSpPr>
      <p:grpSpPr>
        <a:xfrm>
          <a:off x="0" y="0"/>
          <a:ext cx="0" cy="0"/>
          <a:chOff x="0" y="0"/>
          <a:chExt cx="0" cy="0"/>
        </a:xfrm>
      </p:grpSpPr>
      <p:sp>
        <p:nvSpPr>
          <p:cNvPr id="2" name="Google Shape;199;p45">
            <a:extLst>
              <a:ext uri="{FF2B5EF4-FFF2-40B4-BE49-F238E27FC236}">
                <a16:creationId xmlns:a16="http://schemas.microsoft.com/office/drawing/2014/main" id="{F1A7DEAD-8DD2-039A-68E4-70D5E3CD1B9E}"/>
              </a:ext>
            </a:extLst>
          </p:cNvPr>
          <p:cNvSpPr txBox="1">
            <a:spLocks/>
          </p:cNvSpPr>
          <p:nvPr/>
        </p:nvSpPr>
        <p:spPr>
          <a:xfrm>
            <a:off x="726674" y="1017725"/>
            <a:ext cx="7690499" cy="36807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1400" b="0" i="0" u="none" strike="noStrike" cap="none">
                <a:solidFill>
                  <a:schemeClr val="lt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algn="l"/>
            <a:r>
              <a:rPr lang="en-US" sz="2000" b="1">
                <a:solidFill>
                  <a:schemeClr val="accent6"/>
                </a:solidFill>
              </a:rPr>
              <a:t>1. Which of the following best describes the mechanism of bispecific T-cell engagers (</a:t>
            </a:r>
            <a:r>
              <a:rPr lang="en-US" sz="2000" b="1" err="1">
                <a:solidFill>
                  <a:schemeClr val="accent6"/>
                </a:solidFill>
              </a:rPr>
              <a:t>BiTEs</a:t>
            </a:r>
            <a:r>
              <a:rPr lang="en-US" sz="2000" b="1">
                <a:solidFill>
                  <a:schemeClr val="accent6"/>
                </a:solidFill>
              </a:rPr>
              <a:t>)?</a:t>
            </a:r>
            <a:br>
              <a:rPr lang="en-US" sz="2000"/>
            </a:br>
            <a:r>
              <a:rPr lang="en-US" sz="2000"/>
              <a:t>A. They activate T cells by binding CD28 and IL-2 directly</a:t>
            </a:r>
            <a:br>
              <a:rPr lang="en-US" sz="2000"/>
            </a:br>
            <a:r>
              <a:rPr lang="en-US" sz="2000"/>
              <a:t>B. They connect T cells to tumor cells via CD3 and a tumor-associated antigen</a:t>
            </a:r>
            <a:br>
              <a:rPr lang="en-US" sz="2000"/>
            </a:br>
            <a:r>
              <a:rPr lang="en-US" sz="2000"/>
              <a:t>C. They block PD-1 and CTLA-4 simultaneously to enhance immune response</a:t>
            </a:r>
            <a:br>
              <a:rPr lang="en-US" sz="2000"/>
            </a:br>
            <a:r>
              <a:rPr lang="en-US" sz="2000"/>
              <a:t>D. They deliver cytotoxic payloads to tumor cells through antibody–drug conjugates</a:t>
            </a:r>
            <a:endParaRPr lang="en-US" sz="2000" b="1">
              <a:solidFill>
                <a:schemeClr val="accent6"/>
              </a:solidFill>
              <a:latin typeface="Lato" panose="020F0502020204030203" pitchFamily="34" charset="0"/>
              <a:ea typeface="Lato" panose="020F0502020204030203" pitchFamily="34" charset="0"/>
              <a:cs typeface="Lato" panose="020F0502020204030203" pitchFamily="34" charset="0"/>
            </a:endParaRPr>
          </a:p>
          <a:p>
            <a:pPr algn="l"/>
            <a:endParaRPr lang="en-US" sz="2000" b="1">
              <a:solidFill>
                <a:schemeClr val="accent6"/>
              </a:solidFill>
              <a:latin typeface="Lato" panose="020F0502020204030203" pitchFamily="34" charset="0"/>
              <a:ea typeface="Lato" panose="020F0502020204030203" pitchFamily="34" charset="0"/>
              <a:cs typeface="Lato" panose="020F0502020204030203" pitchFamily="34" charset="0"/>
            </a:endParaRPr>
          </a:p>
          <a:p>
            <a:pPr algn="l"/>
            <a:endParaRPr lang="en-US" sz="2000" b="1">
              <a:solidFill>
                <a:schemeClr val="accent6"/>
              </a:solidFill>
              <a:latin typeface="Lato" panose="020F0502020204030203" pitchFamily="34" charset="0"/>
              <a:ea typeface="Lato" panose="020F0502020204030203" pitchFamily="34" charset="0"/>
              <a:cs typeface="Lato" panose="020F0502020204030203" pitchFamily="34" charset="0"/>
            </a:endParaRPr>
          </a:p>
          <a:p>
            <a:pPr algn="l"/>
            <a:endParaRPr lang="en-US" sz="2000" b="1">
              <a:solidFill>
                <a:schemeClr val="accent6"/>
              </a:solidFill>
              <a:latin typeface="Lato" panose="020F0502020204030203" pitchFamily="34" charset="0"/>
              <a:ea typeface="Lato" panose="020F0502020204030203" pitchFamily="34" charset="0"/>
              <a:cs typeface="Lato" panose="020F0502020204030203" pitchFamily="34" charset="0"/>
            </a:endParaRPr>
          </a:p>
          <a:p>
            <a:pPr algn="l"/>
            <a:endParaRPr lang="en-US" sz="2000" b="1">
              <a:solidFill>
                <a:schemeClr val="accent6"/>
              </a:solidFill>
              <a:latin typeface="Lato" panose="020F0502020204030203" pitchFamily="34" charset="0"/>
              <a:ea typeface="Lato" panose="020F0502020204030203" pitchFamily="34" charset="0"/>
              <a:cs typeface="Lato" panose="020F0502020204030203" pitchFamily="34" charset="0"/>
            </a:endParaRPr>
          </a:p>
        </p:txBody>
      </p:sp>
      <p:sp>
        <p:nvSpPr>
          <p:cNvPr id="5" name="Google Shape;228;p48">
            <a:extLst>
              <a:ext uri="{FF2B5EF4-FFF2-40B4-BE49-F238E27FC236}">
                <a16:creationId xmlns:a16="http://schemas.microsoft.com/office/drawing/2014/main" id="{28FF3F33-E732-1CC8-C456-DE8A72DA25F0}"/>
              </a:ext>
            </a:extLst>
          </p:cNvPr>
          <p:cNvSpPr txBox="1">
            <a:spLocks/>
          </p:cNvSpPr>
          <p:nvPr/>
        </p:nvSpPr>
        <p:spPr>
          <a:xfrm>
            <a:off x="0" y="0"/>
            <a:ext cx="9144000" cy="101772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2800"/>
            </a:pPr>
            <a:r>
              <a:rPr lang="en-US" sz="5400" b="1">
                <a:solidFill>
                  <a:schemeClr val="accent6"/>
                </a:solidFill>
                <a:latin typeface="Bebas Neue"/>
                <a:sym typeface="Bebas Neue"/>
              </a:rPr>
              <a:t>Self-Assessment </a:t>
            </a:r>
            <a:r>
              <a:rPr lang="en-US" sz="5400" b="1">
                <a:solidFill>
                  <a:schemeClr val="bg1"/>
                </a:solidFill>
                <a:latin typeface="Bebas Neue"/>
                <a:sym typeface="Bebas Neue"/>
              </a:rPr>
              <a:t>Questions</a:t>
            </a:r>
          </a:p>
        </p:txBody>
      </p:sp>
      <p:sp>
        <p:nvSpPr>
          <p:cNvPr id="4" name="TextBox 3">
            <a:extLst>
              <a:ext uri="{FF2B5EF4-FFF2-40B4-BE49-F238E27FC236}">
                <a16:creationId xmlns:a16="http://schemas.microsoft.com/office/drawing/2014/main" id="{CDF60220-7304-B98E-9EC8-8150C73FE68B}"/>
              </a:ext>
            </a:extLst>
          </p:cNvPr>
          <p:cNvSpPr txBox="1"/>
          <p:nvPr/>
        </p:nvSpPr>
        <p:spPr>
          <a:xfrm>
            <a:off x="6374675" y="4928056"/>
            <a:ext cx="2769325" cy="215444"/>
          </a:xfrm>
          <a:prstGeom prst="rect">
            <a:avLst/>
          </a:prstGeom>
          <a:noFill/>
        </p:spPr>
        <p:txBody>
          <a:bodyPr wrap="square" rtlCol="0">
            <a:spAutoFit/>
          </a:bodyPr>
          <a:lstStyle/>
          <a:p>
            <a:pPr marR="0" lvl="0" algn="r" defTabSz="914400" rtl="0" eaLnBrk="1" fontAlgn="auto" latinLnBrk="0" hangingPunct="1">
              <a:lnSpc>
                <a:spcPct val="100000"/>
              </a:lnSpc>
              <a:spcBef>
                <a:spcPts val="0"/>
              </a:spcBef>
              <a:spcAft>
                <a:spcPts val="0"/>
              </a:spcAft>
              <a:buClr>
                <a:srgbClr val="FFD966"/>
              </a:buClr>
              <a:buSzPct val="100000"/>
              <a:tabLst>
                <a:tab pos="457200" algn="l"/>
              </a:tabLst>
              <a:defRPr/>
            </a:pPr>
            <a:r>
              <a:rPr kumimoji="0" lang="en-US" sz="800" b="0" i="0" u="none" strike="noStrike" kern="0" cap="none" spc="0" normalizeH="0" baseline="0" noProof="0">
                <a:ln>
                  <a:noFill/>
                </a:ln>
                <a:solidFill>
                  <a:srgbClr val="FFFFFF"/>
                </a:solidFill>
                <a:effectLst/>
                <a:uLnTx/>
                <a:uFillTx/>
                <a:latin typeface="Lato"/>
                <a:ea typeface="Lato"/>
                <a:cs typeface="Lato"/>
                <a:sym typeface="Lato"/>
              </a:rPr>
              <a:t>Ahn MJ, et al. </a:t>
            </a:r>
            <a:r>
              <a:rPr kumimoji="0" lang="en-US" sz="800" b="0" i="1" u="none" strike="noStrike" kern="0" cap="none" spc="0" normalizeH="0" baseline="0" noProof="0">
                <a:ln>
                  <a:noFill/>
                </a:ln>
                <a:solidFill>
                  <a:srgbClr val="FFFFFF"/>
                </a:solidFill>
                <a:effectLst/>
                <a:uLnTx/>
                <a:uFillTx/>
                <a:latin typeface="Lato"/>
                <a:ea typeface="Lato"/>
                <a:cs typeface="Lato"/>
                <a:sym typeface="Lato"/>
              </a:rPr>
              <a:t>N Engl J Med</a:t>
            </a:r>
            <a:r>
              <a:rPr kumimoji="0" lang="en-US" sz="800" b="0" i="0" u="none" strike="noStrike" kern="0" cap="none" spc="0" normalizeH="0" baseline="0" noProof="0">
                <a:ln>
                  <a:noFill/>
                </a:ln>
                <a:solidFill>
                  <a:srgbClr val="FFFFFF"/>
                </a:solidFill>
                <a:effectLst/>
                <a:uLnTx/>
                <a:uFillTx/>
                <a:latin typeface="Lato"/>
                <a:ea typeface="Lato"/>
                <a:cs typeface="Lato"/>
                <a:sym typeface="Lato"/>
              </a:rPr>
              <a:t>. 2023;389(22):2063-2075.</a:t>
            </a:r>
            <a:endParaRPr lang="en-US" sz="800">
              <a:solidFill>
                <a:schemeClr val="bg1"/>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885037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6">
          <a:extLst>
            <a:ext uri="{FF2B5EF4-FFF2-40B4-BE49-F238E27FC236}">
              <a16:creationId xmlns:a16="http://schemas.microsoft.com/office/drawing/2014/main" id="{4E1ECE27-7ADD-B397-B091-53EC88B3C301}"/>
            </a:ext>
          </a:extLst>
        </p:cNvPr>
        <p:cNvGrpSpPr/>
        <p:nvPr/>
      </p:nvGrpSpPr>
      <p:grpSpPr>
        <a:xfrm>
          <a:off x="0" y="0"/>
          <a:ext cx="0" cy="0"/>
          <a:chOff x="0" y="0"/>
          <a:chExt cx="0" cy="0"/>
        </a:xfrm>
      </p:grpSpPr>
      <p:sp>
        <p:nvSpPr>
          <p:cNvPr id="9" name="Rectangle 2">
            <a:extLst>
              <a:ext uri="{FF2B5EF4-FFF2-40B4-BE49-F238E27FC236}">
                <a16:creationId xmlns:a16="http://schemas.microsoft.com/office/drawing/2014/main" id="{2D994865-89D4-DE1F-D372-BAB385EBD298}"/>
              </a:ext>
            </a:extLst>
          </p:cNvPr>
          <p:cNvSpPr>
            <a:spLocks noChangeArrowheads="1"/>
          </p:cNvSpPr>
          <p:nvPr/>
        </p:nvSpPr>
        <p:spPr bwMode="auto">
          <a:xfrm flipV="1">
            <a:off x="4442791" y="2110215"/>
            <a:ext cx="711030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3" name="TextBox 2">
            <a:extLst>
              <a:ext uri="{FF2B5EF4-FFF2-40B4-BE49-F238E27FC236}">
                <a16:creationId xmlns:a16="http://schemas.microsoft.com/office/drawing/2014/main" id="{3A0CF965-A1BA-8A6B-95E6-C274055317A0}"/>
              </a:ext>
            </a:extLst>
          </p:cNvPr>
          <p:cNvSpPr txBox="1"/>
          <p:nvPr/>
        </p:nvSpPr>
        <p:spPr>
          <a:xfrm>
            <a:off x="6374675" y="4928056"/>
            <a:ext cx="2769325" cy="215444"/>
          </a:xfrm>
          <a:prstGeom prst="rect">
            <a:avLst/>
          </a:prstGeom>
          <a:noFill/>
        </p:spPr>
        <p:txBody>
          <a:bodyPr wrap="square" rtlCol="0">
            <a:spAutoFit/>
          </a:bodyPr>
          <a:lstStyle/>
          <a:p>
            <a:pPr marR="0" lvl="0" algn="r" defTabSz="914400" rtl="0" eaLnBrk="1" fontAlgn="auto" latinLnBrk="0" hangingPunct="1">
              <a:lnSpc>
                <a:spcPct val="100000"/>
              </a:lnSpc>
              <a:spcBef>
                <a:spcPts val="0"/>
              </a:spcBef>
              <a:spcAft>
                <a:spcPts val="0"/>
              </a:spcAft>
              <a:buClr>
                <a:srgbClr val="FFD966"/>
              </a:buClr>
              <a:buSzPct val="100000"/>
              <a:tabLst>
                <a:tab pos="457200" algn="l"/>
              </a:tabLst>
              <a:defRPr/>
            </a:pPr>
            <a:r>
              <a:rPr kumimoji="0" lang="en-US" sz="800" b="0" i="0" u="none" strike="noStrike" kern="0" cap="none" spc="0" normalizeH="0" baseline="0" noProof="0">
                <a:ln>
                  <a:noFill/>
                </a:ln>
                <a:solidFill>
                  <a:srgbClr val="FFFFFF"/>
                </a:solidFill>
                <a:effectLst/>
                <a:uLnTx/>
                <a:uFillTx/>
                <a:latin typeface="Lato"/>
                <a:ea typeface="Lato"/>
                <a:cs typeface="Lato"/>
                <a:sym typeface="Lato"/>
              </a:rPr>
              <a:t>Ahn MJ, et al. </a:t>
            </a:r>
            <a:r>
              <a:rPr kumimoji="0" lang="en-US" sz="800" b="0" i="1" u="none" strike="noStrike" kern="0" cap="none" spc="0" normalizeH="0" baseline="0" noProof="0">
                <a:ln>
                  <a:noFill/>
                </a:ln>
                <a:solidFill>
                  <a:srgbClr val="FFFFFF"/>
                </a:solidFill>
                <a:effectLst/>
                <a:uLnTx/>
                <a:uFillTx/>
                <a:latin typeface="Lato"/>
                <a:ea typeface="Lato"/>
                <a:cs typeface="Lato"/>
                <a:sym typeface="Lato"/>
              </a:rPr>
              <a:t>N Engl J Med</a:t>
            </a:r>
            <a:r>
              <a:rPr kumimoji="0" lang="en-US" sz="800" b="0" i="0" u="none" strike="noStrike" kern="0" cap="none" spc="0" normalizeH="0" baseline="0" noProof="0">
                <a:ln>
                  <a:noFill/>
                </a:ln>
                <a:solidFill>
                  <a:srgbClr val="FFFFFF"/>
                </a:solidFill>
                <a:effectLst/>
                <a:uLnTx/>
                <a:uFillTx/>
                <a:latin typeface="Lato"/>
                <a:ea typeface="Lato"/>
                <a:cs typeface="Lato"/>
                <a:sym typeface="Lato"/>
              </a:rPr>
              <a:t>. 2023;389(22):2063-2075.</a:t>
            </a:r>
            <a:endParaRPr lang="en-US" sz="8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5" name="Google Shape;228;p48">
            <a:extLst>
              <a:ext uri="{FF2B5EF4-FFF2-40B4-BE49-F238E27FC236}">
                <a16:creationId xmlns:a16="http://schemas.microsoft.com/office/drawing/2014/main" id="{75684206-4C3E-A5A6-66AF-E09CACA87FE6}"/>
              </a:ext>
            </a:extLst>
          </p:cNvPr>
          <p:cNvSpPr txBox="1">
            <a:spLocks/>
          </p:cNvSpPr>
          <p:nvPr/>
        </p:nvSpPr>
        <p:spPr>
          <a:xfrm>
            <a:off x="0" y="0"/>
            <a:ext cx="9144000" cy="101772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2800"/>
            </a:pPr>
            <a:r>
              <a:rPr lang="en-US" sz="5400" b="1">
                <a:solidFill>
                  <a:schemeClr val="accent6"/>
                </a:solidFill>
                <a:latin typeface="Bebas Neue"/>
                <a:sym typeface="Bebas Neue"/>
              </a:rPr>
              <a:t>Self-Assessment </a:t>
            </a:r>
            <a:r>
              <a:rPr lang="en-US" sz="5400" b="1">
                <a:solidFill>
                  <a:schemeClr val="bg1"/>
                </a:solidFill>
                <a:latin typeface="Bebas Neue"/>
                <a:sym typeface="Bebas Neue"/>
              </a:rPr>
              <a:t>Questions</a:t>
            </a:r>
          </a:p>
        </p:txBody>
      </p:sp>
      <p:sp>
        <p:nvSpPr>
          <p:cNvPr id="6" name="Google Shape;199;p45">
            <a:extLst>
              <a:ext uri="{FF2B5EF4-FFF2-40B4-BE49-F238E27FC236}">
                <a16:creationId xmlns:a16="http://schemas.microsoft.com/office/drawing/2014/main" id="{77DA31B7-909D-6A81-C229-CA39CDAF4142}"/>
              </a:ext>
            </a:extLst>
          </p:cNvPr>
          <p:cNvSpPr txBox="1">
            <a:spLocks/>
          </p:cNvSpPr>
          <p:nvPr/>
        </p:nvSpPr>
        <p:spPr>
          <a:xfrm>
            <a:off x="726674" y="1017725"/>
            <a:ext cx="7690499" cy="36807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1400" b="0" i="0" u="none" strike="noStrike" cap="none">
                <a:solidFill>
                  <a:schemeClr val="lt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algn="l"/>
            <a:r>
              <a:rPr lang="en-US" sz="2000" b="1">
                <a:solidFill>
                  <a:schemeClr val="accent6"/>
                </a:solidFill>
              </a:rPr>
              <a:t>2. What is the most common treatment-emergent adverse event associated with epcoritamab in lymphoma trials?</a:t>
            </a:r>
            <a:br>
              <a:rPr lang="en-US" sz="2000"/>
            </a:br>
            <a:r>
              <a:rPr lang="en-US" sz="2000"/>
              <a:t>A. Neutropenia</a:t>
            </a:r>
            <a:br>
              <a:rPr lang="en-US" sz="2000"/>
            </a:br>
            <a:r>
              <a:rPr lang="en-US" sz="2000"/>
              <a:t>B. Fatigue</a:t>
            </a:r>
            <a:br>
              <a:rPr lang="en-US" sz="2000"/>
            </a:br>
            <a:r>
              <a:rPr lang="en-US" sz="2000"/>
              <a:t>C. Cytokine release syndrome (CRS)</a:t>
            </a:r>
            <a:br>
              <a:rPr lang="en-US" sz="2000"/>
            </a:br>
            <a:r>
              <a:rPr lang="en-US" sz="2000"/>
              <a:t>D. Peripheral neuropathy</a:t>
            </a:r>
            <a:endParaRPr lang="en-US" sz="2000" b="1">
              <a:solidFill>
                <a:schemeClr val="accent6"/>
              </a:solidFill>
              <a:latin typeface="Lato" panose="020F0502020204030203" pitchFamily="34" charset="0"/>
              <a:ea typeface="Lato" panose="020F0502020204030203" pitchFamily="34" charset="0"/>
              <a:cs typeface="Lato" panose="020F0502020204030203" pitchFamily="34" charset="0"/>
            </a:endParaRPr>
          </a:p>
          <a:p>
            <a:pPr algn="l"/>
            <a:endParaRPr lang="en-US" sz="2000" b="1">
              <a:solidFill>
                <a:schemeClr val="accent6"/>
              </a:solidFill>
              <a:latin typeface="Lato" panose="020F0502020204030203" pitchFamily="34" charset="0"/>
              <a:ea typeface="Lato" panose="020F0502020204030203" pitchFamily="34" charset="0"/>
              <a:cs typeface="Lato" panose="020F0502020204030203" pitchFamily="34" charset="0"/>
            </a:endParaRPr>
          </a:p>
          <a:p>
            <a:pPr algn="l"/>
            <a:endParaRPr lang="en-US" sz="2000" b="1">
              <a:solidFill>
                <a:schemeClr val="accent6"/>
              </a:solidFill>
              <a:latin typeface="Lato" panose="020F0502020204030203" pitchFamily="34" charset="0"/>
              <a:ea typeface="Lato" panose="020F0502020204030203" pitchFamily="34" charset="0"/>
              <a:cs typeface="Lato" panose="020F0502020204030203" pitchFamily="34" charset="0"/>
            </a:endParaRPr>
          </a:p>
          <a:p>
            <a:pPr algn="l"/>
            <a:endParaRPr lang="en-US" sz="2000" b="1">
              <a:solidFill>
                <a:schemeClr val="accent6"/>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98974437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3">
          <a:extLst>
            <a:ext uri="{FF2B5EF4-FFF2-40B4-BE49-F238E27FC236}">
              <a16:creationId xmlns:a16="http://schemas.microsoft.com/office/drawing/2014/main" id="{8E9E3F93-3BA4-BB77-C83C-7550915EE5E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671E009-511E-A7BF-B418-EE18613AD88A}"/>
              </a:ext>
            </a:extLst>
          </p:cNvPr>
          <p:cNvSpPr txBox="1"/>
          <p:nvPr/>
        </p:nvSpPr>
        <p:spPr>
          <a:xfrm>
            <a:off x="6374675" y="4927075"/>
            <a:ext cx="2769325" cy="215444"/>
          </a:xfrm>
          <a:prstGeom prst="rect">
            <a:avLst/>
          </a:prstGeom>
          <a:noFill/>
        </p:spPr>
        <p:txBody>
          <a:bodyPr wrap="square" rtlCol="0">
            <a:spAutoFit/>
          </a:bodyPr>
          <a:lstStyle/>
          <a:p>
            <a:pPr marR="0" lvl="0" algn="r" defTabSz="914400" rtl="0" eaLnBrk="1" fontAlgn="auto" latinLnBrk="0" hangingPunct="1">
              <a:lnSpc>
                <a:spcPct val="100000"/>
              </a:lnSpc>
              <a:spcBef>
                <a:spcPts val="0"/>
              </a:spcBef>
              <a:spcAft>
                <a:spcPts val="0"/>
              </a:spcAft>
              <a:buClr>
                <a:srgbClr val="FFD966"/>
              </a:buClr>
              <a:buSzPct val="100000"/>
              <a:tabLst>
                <a:tab pos="457200" algn="l"/>
              </a:tabLst>
              <a:defRPr/>
            </a:pPr>
            <a:r>
              <a:rPr kumimoji="0" lang="en-US" sz="800" b="0" i="0" u="none" strike="noStrike" kern="0" cap="none" spc="0" normalizeH="0" baseline="0" noProof="0" err="1">
                <a:ln>
                  <a:noFill/>
                </a:ln>
                <a:solidFill>
                  <a:srgbClr val="FFFFFF"/>
                </a:solidFill>
                <a:effectLst/>
                <a:uLnTx/>
                <a:uFillTx/>
                <a:latin typeface="Lato"/>
                <a:ea typeface="Lato"/>
                <a:cs typeface="Lato"/>
                <a:sym typeface="Lato"/>
              </a:rPr>
              <a:t>Dowlati</a:t>
            </a:r>
            <a:r>
              <a:rPr kumimoji="0" lang="en-US" sz="800" b="0" i="0" u="none" strike="noStrike" kern="0" cap="none" spc="0" normalizeH="0" baseline="0" noProof="0">
                <a:ln>
                  <a:noFill/>
                </a:ln>
                <a:solidFill>
                  <a:srgbClr val="FFFFFF"/>
                </a:solidFill>
                <a:effectLst/>
                <a:uLnTx/>
                <a:uFillTx/>
                <a:latin typeface="Lato"/>
                <a:ea typeface="Lato"/>
                <a:cs typeface="Lato"/>
                <a:sym typeface="Lato"/>
              </a:rPr>
              <a:t> A, et al. </a:t>
            </a:r>
            <a:r>
              <a:rPr kumimoji="0" lang="en-US" sz="800" b="0" i="1" u="none" strike="noStrike" kern="0" cap="none" spc="0" normalizeH="0" baseline="0" noProof="0">
                <a:ln>
                  <a:noFill/>
                </a:ln>
                <a:solidFill>
                  <a:srgbClr val="FFFFFF"/>
                </a:solidFill>
                <a:effectLst/>
                <a:uLnTx/>
                <a:uFillTx/>
                <a:latin typeface="Lato"/>
                <a:ea typeface="Lato"/>
                <a:cs typeface="Lato"/>
                <a:sym typeface="Lato"/>
              </a:rPr>
              <a:t>J Clin Oncol</a:t>
            </a:r>
            <a:r>
              <a:rPr kumimoji="0" lang="en-US" sz="800" b="0" i="0" u="none" strike="noStrike" kern="0" cap="none" spc="0" normalizeH="0" baseline="0" noProof="0">
                <a:ln>
                  <a:noFill/>
                </a:ln>
                <a:solidFill>
                  <a:srgbClr val="FFFFFF"/>
                </a:solidFill>
                <a:effectLst/>
                <a:uLnTx/>
                <a:uFillTx/>
                <a:latin typeface="Lato"/>
                <a:ea typeface="Lato"/>
                <a:cs typeface="Lato"/>
                <a:sym typeface="Lato"/>
              </a:rPr>
              <a:t>. 2024;42(29):3392-3399. </a:t>
            </a:r>
            <a:endParaRPr lang="en-US" sz="8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7" name="Google Shape;228;p48">
            <a:extLst>
              <a:ext uri="{FF2B5EF4-FFF2-40B4-BE49-F238E27FC236}">
                <a16:creationId xmlns:a16="http://schemas.microsoft.com/office/drawing/2014/main" id="{B010E71C-2508-CC55-25A4-90384217F63D}"/>
              </a:ext>
            </a:extLst>
          </p:cNvPr>
          <p:cNvSpPr txBox="1">
            <a:spLocks/>
          </p:cNvSpPr>
          <p:nvPr/>
        </p:nvSpPr>
        <p:spPr>
          <a:xfrm>
            <a:off x="0" y="0"/>
            <a:ext cx="9144000" cy="101772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2800"/>
            </a:pPr>
            <a:r>
              <a:rPr lang="en-US" sz="5400" b="1">
                <a:solidFill>
                  <a:schemeClr val="accent6"/>
                </a:solidFill>
                <a:latin typeface="Bebas Neue"/>
                <a:sym typeface="Bebas Neue"/>
              </a:rPr>
              <a:t>Self-Assessment </a:t>
            </a:r>
            <a:r>
              <a:rPr lang="en-US" sz="5400" b="1">
                <a:solidFill>
                  <a:schemeClr val="bg1"/>
                </a:solidFill>
                <a:latin typeface="Bebas Neue"/>
                <a:sym typeface="Bebas Neue"/>
              </a:rPr>
              <a:t>Questions</a:t>
            </a:r>
          </a:p>
        </p:txBody>
      </p:sp>
      <p:sp>
        <p:nvSpPr>
          <p:cNvPr id="8" name="Google Shape;199;p45">
            <a:extLst>
              <a:ext uri="{FF2B5EF4-FFF2-40B4-BE49-F238E27FC236}">
                <a16:creationId xmlns:a16="http://schemas.microsoft.com/office/drawing/2014/main" id="{CA757C14-0771-07BF-B48C-B69005993A2C}"/>
              </a:ext>
            </a:extLst>
          </p:cNvPr>
          <p:cNvSpPr txBox="1">
            <a:spLocks/>
          </p:cNvSpPr>
          <p:nvPr/>
        </p:nvSpPr>
        <p:spPr>
          <a:xfrm>
            <a:off x="726674" y="1017725"/>
            <a:ext cx="7690499" cy="36807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1400" b="0" i="0" u="none" strike="noStrike" cap="none">
                <a:solidFill>
                  <a:schemeClr val="lt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algn="l"/>
            <a:r>
              <a:rPr lang="en-US" sz="2000" b="1">
                <a:solidFill>
                  <a:schemeClr val="accent6"/>
                </a:solidFill>
              </a:rPr>
              <a:t>3. According to the STARGLO trial, what was the primary endpoint when evaluating </a:t>
            </a:r>
            <a:r>
              <a:rPr lang="en-US" sz="2000" b="1" err="1">
                <a:solidFill>
                  <a:schemeClr val="accent6"/>
                </a:solidFill>
              </a:rPr>
              <a:t>glofitamab</a:t>
            </a:r>
            <a:r>
              <a:rPr lang="en-US" sz="2000" b="1">
                <a:solidFill>
                  <a:schemeClr val="accent6"/>
                </a:solidFill>
              </a:rPr>
              <a:t> plus </a:t>
            </a:r>
            <a:r>
              <a:rPr lang="en-US" sz="2000" b="1" err="1">
                <a:solidFill>
                  <a:schemeClr val="accent6"/>
                </a:solidFill>
              </a:rPr>
              <a:t>GemOx</a:t>
            </a:r>
            <a:r>
              <a:rPr lang="en-US" sz="2000" b="1">
                <a:solidFill>
                  <a:schemeClr val="accent6"/>
                </a:solidFill>
              </a:rPr>
              <a:t> in relapsed/refractory DLBCL?</a:t>
            </a:r>
            <a:br>
              <a:rPr lang="en-US" sz="2000"/>
            </a:br>
            <a:r>
              <a:rPr lang="en-US" sz="2000"/>
              <a:t>A. Overall survival</a:t>
            </a:r>
            <a:br>
              <a:rPr lang="en-US" sz="2000"/>
            </a:br>
            <a:r>
              <a:rPr lang="en-US" sz="2000"/>
              <a:t>B. Progression-free survival</a:t>
            </a:r>
            <a:br>
              <a:rPr lang="en-US" sz="2000"/>
            </a:br>
            <a:r>
              <a:rPr lang="en-US" sz="2000"/>
              <a:t>C. Complete response rate</a:t>
            </a:r>
            <a:br>
              <a:rPr lang="en-US" sz="2000"/>
            </a:br>
            <a:r>
              <a:rPr lang="en-US" sz="2000"/>
              <a:t>D. Duration of response</a:t>
            </a:r>
            <a:endParaRPr lang="en-US" sz="2000" b="1">
              <a:solidFill>
                <a:schemeClr val="accent6"/>
              </a:solidFill>
              <a:latin typeface="Lato" panose="020F0502020204030203" pitchFamily="34" charset="0"/>
              <a:ea typeface="Lato" panose="020F0502020204030203" pitchFamily="34" charset="0"/>
              <a:cs typeface="Lato" panose="020F0502020204030203" pitchFamily="34" charset="0"/>
            </a:endParaRPr>
          </a:p>
          <a:p>
            <a:pPr algn="l"/>
            <a:endParaRPr lang="en-US" sz="2000" b="1">
              <a:solidFill>
                <a:schemeClr val="accent6"/>
              </a:solidFill>
              <a:latin typeface="Lato" panose="020F0502020204030203" pitchFamily="34" charset="0"/>
              <a:ea typeface="Lato" panose="020F0502020204030203" pitchFamily="34" charset="0"/>
              <a:cs typeface="Lato" panose="020F0502020204030203" pitchFamily="34" charset="0"/>
            </a:endParaRPr>
          </a:p>
          <a:p>
            <a:pPr algn="l"/>
            <a:endParaRPr lang="en-US" sz="2000" b="1">
              <a:solidFill>
                <a:schemeClr val="accent6"/>
              </a:solidFill>
              <a:latin typeface="Lato" panose="020F0502020204030203" pitchFamily="34" charset="0"/>
              <a:ea typeface="Lato" panose="020F0502020204030203" pitchFamily="34" charset="0"/>
              <a:cs typeface="Lato" panose="020F0502020204030203" pitchFamily="34" charset="0"/>
            </a:endParaRPr>
          </a:p>
          <a:p>
            <a:pPr algn="l"/>
            <a:endParaRPr lang="en-US" sz="2000" b="1">
              <a:solidFill>
                <a:schemeClr val="accent6"/>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61760117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62">
          <a:extLst>
            <a:ext uri="{FF2B5EF4-FFF2-40B4-BE49-F238E27FC236}">
              <a16:creationId xmlns:a16="http://schemas.microsoft.com/office/drawing/2014/main" id="{5CC90432-D24B-8EC3-9306-C3996441F9F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5D21BE3-9400-27AB-CEDA-32C0C18980B1}"/>
              </a:ext>
            </a:extLst>
          </p:cNvPr>
          <p:cNvSpPr txBox="1"/>
          <p:nvPr/>
        </p:nvSpPr>
        <p:spPr>
          <a:xfrm>
            <a:off x="6374674" y="4912667"/>
            <a:ext cx="2769325" cy="215444"/>
          </a:xfrm>
          <a:prstGeom prst="rect">
            <a:avLst/>
          </a:prstGeom>
          <a:noFill/>
        </p:spPr>
        <p:txBody>
          <a:bodyPr wrap="square" rtlCol="0">
            <a:spAutoFit/>
          </a:bodyPr>
          <a:lstStyle/>
          <a:p>
            <a:pPr algn="r"/>
            <a:r>
              <a:rPr lang="en-US" sz="800">
                <a:solidFill>
                  <a:schemeClr val="bg1"/>
                </a:solidFill>
                <a:latin typeface="Lato" panose="020F0502020204030203" pitchFamily="34" charset="0"/>
                <a:ea typeface="Lato" panose="020F0502020204030203" pitchFamily="34" charset="0"/>
                <a:cs typeface="Lato" panose="020F0502020204030203" pitchFamily="34" charset="0"/>
              </a:rPr>
              <a:t>UpToDate </a:t>
            </a:r>
            <a:r>
              <a:rPr lang="en-US" sz="800" err="1">
                <a:solidFill>
                  <a:schemeClr val="bg1"/>
                </a:solidFill>
                <a:latin typeface="Lato" panose="020F0502020204030203" pitchFamily="34" charset="0"/>
                <a:ea typeface="Lato" panose="020F0502020204030203" pitchFamily="34" charset="0"/>
                <a:cs typeface="Lato" panose="020F0502020204030203" pitchFamily="34" charset="0"/>
              </a:rPr>
              <a:t>Lexidrug</a:t>
            </a:r>
            <a:endParaRPr lang="en-US" sz="8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5" name="Google Shape;228;p48">
            <a:extLst>
              <a:ext uri="{FF2B5EF4-FFF2-40B4-BE49-F238E27FC236}">
                <a16:creationId xmlns:a16="http://schemas.microsoft.com/office/drawing/2014/main" id="{186DF418-121C-D766-7DFF-79E58F091BCF}"/>
              </a:ext>
            </a:extLst>
          </p:cNvPr>
          <p:cNvSpPr txBox="1">
            <a:spLocks/>
          </p:cNvSpPr>
          <p:nvPr/>
        </p:nvSpPr>
        <p:spPr>
          <a:xfrm>
            <a:off x="0" y="0"/>
            <a:ext cx="9144000" cy="101772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2800"/>
            </a:pPr>
            <a:r>
              <a:rPr lang="en-US" sz="5400" b="1">
                <a:solidFill>
                  <a:schemeClr val="accent6"/>
                </a:solidFill>
                <a:latin typeface="Bebas Neue"/>
                <a:sym typeface="Bebas Neue"/>
              </a:rPr>
              <a:t>Self-Assessment </a:t>
            </a:r>
            <a:r>
              <a:rPr lang="en-US" sz="5400" b="1">
                <a:solidFill>
                  <a:schemeClr val="bg1"/>
                </a:solidFill>
                <a:latin typeface="Bebas Neue"/>
                <a:sym typeface="Bebas Neue"/>
              </a:rPr>
              <a:t>Questions</a:t>
            </a:r>
          </a:p>
        </p:txBody>
      </p:sp>
      <p:sp>
        <p:nvSpPr>
          <p:cNvPr id="6" name="Google Shape;199;p45">
            <a:extLst>
              <a:ext uri="{FF2B5EF4-FFF2-40B4-BE49-F238E27FC236}">
                <a16:creationId xmlns:a16="http://schemas.microsoft.com/office/drawing/2014/main" id="{DD4C5864-94E7-1E16-514D-C2821B681D9A}"/>
              </a:ext>
            </a:extLst>
          </p:cNvPr>
          <p:cNvSpPr txBox="1">
            <a:spLocks/>
          </p:cNvSpPr>
          <p:nvPr/>
        </p:nvSpPr>
        <p:spPr>
          <a:xfrm>
            <a:off x="726674" y="1017725"/>
            <a:ext cx="7690499" cy="36807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1400" b="0" i="0" u="none" strike="noStrike" cap="none">
                <a:solidFill>
                  <a:schemeClr val="lt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algn="l"/>
            <a:r>
              <a:rPr lang="en-US" sz="2000" b="1">
                <a:solidFill>
                  <a:schemeClr val="accent6"/>
                </a:solidFill>
              </a:rPr>
              <a:t>4. In the DeLLphi-301 trial of tarlatamab for small cell lung cancer, why was the 10 mg dose selected for further studies instead of 100 mg?</a:t>
            </a:r>
            <a:br>
              <a:rPr lang="en-US" sz="2000"/>
            </a:br>
            <a:r>
              <a:rPr lang="en-US" sz="2000"/>
              <a:t>A. The FDA mandated use of the 10 mg dose for all bispecific antibody studies</a:t>
            </a:r>
            <a:br>
              <a:rPr lang="en-US" sz="2000"/>
            </a:br>
            <a:r>
              <a:rPr lang="en-US" sz="2000"/>
              <a:t>B. The 10 mg dose demonstrated significantly higher complete response rates</a:t>
            </a:r>
            <a:br>
              <a:rPr lang="en-US" sz="2000"/>
            </a:br>
            <a:r>
              <a:rPr lang="en-US" sz="2000"/>
              <a:t>C. The 100 mg dose caused excessive hematologic toxicity</a:t>
            </a:r>
            <a:br>
              <a:rPr lang="en-US" sz="2000"/>
            </a:br>
            <a:r>
              <a:rPr lang="en-US" sz="2000"/>
              <a:t>D. The 10 mg dose had a more favorable safety profile with similar efficacy</a:t>
            </a:r>
            <a:endParaRPr lang="en-US" sz="2000" b="1">
              <a:solidFill>
                <a:schemeClr val="accent6"/>
              </a:solidFill>
              <a:latin typeface="Lato" panose="020F0502020204030203" pitchFamily="34" charset="0"/>
              <a:ea typeface="Lato" panose="020F0502020204030203" pitchFamily="34" charset="0"/>
              <a:cs typeface="Lato" panose="020F0502020204030203" pitchFamily="34" charset="0"/>
            </a:endParaRPr>
          </a:p>
          <a:p>
            <a:pPr algn="l"/>
            <a:endParaRPr lang="en-US" sz="2000" b="1">
              <a:solidFill>
                <a:schemeClr val="accent6"/>
              </a:solidFill>
              <a:latin typeface="Lato" panose="020F0502020204030203" pitchFamily="34" charset="0"/>
              <a:ea typeface="Lato" panose="020F0502020204030203" pitchFamily="34" charset="0"/>
              <a:cs typeface="Lato" panose="020F0502020204030203" pitchFamily="34" charset="0"/>
            </a:endParaRPr>
          </a:p>
          <a:p>
            <a:pPr algn="l"/>
            <a:endParaRPr lang="en-US" sz="2000" b="1">
              <a:solidFill>
                <a:schemeClr val="accent6"/>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12954524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84">
          <a:extLst>
            <a:ext uri="{FF2B5EF4-FFF2-40B4-BE49-F238E27FC236}">
              <a16:creationId xmlns:a16="http://schemas.microsoft.com/office/drawing/2014/main" id="{85E96254-CA9F-8261-E14E-3A9A629C1AE2}"/>
            </a:ext>
          </a:extLst>
        </p:cNvPr>
        <p:cNvGrpSpPr/>
        <p:nvPr/>
      </p:nvGrpSpPr>
      <p:grpSpPr>
        <a:xfrm>
          <a:off x="0" y="0"/>
          <a:ext cx="0" cy="0"/>
          <a:chOff x="0" y="0"/>
          <a:chExt cx="0" cy="0"/>
        </a:xfrm>
      </p:grpSpPr>
      <p:sp>
        <p:nvSpPr>
          <p:cNvPr id="9" name="Google Shape;324;p54">
            <a:extLst>
              <a:ext uri="{FF2B5EF4-FFF2-40B4-BE49-F238E27FC236}">
                <a16:creationId xmlns:a16="http://schemas.microsoft.com/office/drawing/2014/main" id="{BB43BF3C-5A54-01E5-38C6-9174665C0845}"/>
              </a:ext>
            </a:extLst>
          </p:cNvPr>
          <p:cNvSpPr/>
          <p:nvPr/>
        </p:nvSpPr>
        <p:spPr>
          <a:xfrm>
            <a:off x="26455" y="1548852"/>
            <a:ext cx="2392821" cy="2314561"/>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7" name="Google Shape;180;p43">
            <a:extLst>
              <a:ext uri="{FF2B5EF4-FFF2-40B4-BE49-F238E27FC236}">
                <a16:creationId xmlns:a16="http://schemas.microsoft.com/office/drawing/2014/main" id="{1D2FC933-9335-2CEF-8B08-09D1CB40E1C3}"/>
              </a:ext>
            </a:extLst>
          </p:cNvPr>
          <p:cNvSpPr txBox="1">
            <a:spLocks/>
          </p:cNvSpPr>
          <p:nvPr/>
        </p:nvSpPr>
        <p:spPr>
          <a:xfrm>
            <a:off x="599915" y="2376251"/>
            <a:ext cx="1245900" cy="827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Bebas Neue"/>
              <a:buNone/>
              <a:defRPr sz="3000" b="1" i="0" u="none" strike="noStrike" cap="none">
                <a:solidFill>
                  <a:schemeClr val="lt1"/>
                </a:solidFill>
                <a:latin typeface="Bebas Neue"/>
                <a:ea typeface="Bebas Neue"/>
                <a:cs typeface="Bebas Neue"/>
                <a:sym typeface="Bebas Neue"/>
              </a:defRPr>
            </a:lvl1pPr>
            <a:lvl2pPr marR="0" lvl="1"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9pPr>
          </a:lstStyle>
          <a:p>
            <a:r>
              <a:rPr lang="en" sz="7000"/>
              <a:t>Ref</a:t>
            </a:r>
          </a:p>
        </p:txBody>
      </p:sp>
      <p:sp>
        <p:nvSpPr>
          <p:cNvPr id="8" name="Google Shape;321;p54">
            <a:extLst>
              <a:ext uri="{FF2B5EF4-FFF2-40B4-BE49-F238E27FC236}">
                <a16:creationId xmlns:a16="http://schemas.microsoft.com/office/drawing/2014/main" id="{36EA3750-80C7-DE25-A012-01412AFDFD36}"/>
              </a:ext>
            </a:extLst>
          </p:cNvPr>
          <p:cNvSpPr/>
          <p:nvPr/>
        </p:nvSpPr>
        <p:spPr>
          <a:xfrm>
            <a:off x="-551270" y="1064755"/>
            <a:ext cx="3457419" cy="3282757"/>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45;p39">
            <a:extLst>
              <a:ext uri="{FF2B5EF4-FFF2-40B4-BE49-F238E27FC236}">
                <a16:creationId xmlns:a16="http://schemas.microsoft.com/office/drawing/2014/main" id="{15CC6502-A258-FB5C-70DC-6EE0767262A3}"/>
              </a:ext>
            </a:extLst>
          </p:cNvPr>
          <p:cNvSpPr txBox="1">
            <a:spLocks/>
          </p:cNvSpPr>
          <p:nvPr/>
        </p:nvSpPr>
        <p:spPr>
          <a:xfrm>
            <a:off x="2683226" y="1411019"/>
            <a:ext cx="5124525" cy="2590225"/>
          </a:xfrm>
          <a:prstGeom prst="rect">
            <a:avLst/>
          </a:prstGeom>
          <a:noFill/>
          <a:ln>
            <a:noFill/>
          </a:ln>
        </p:spPr>
        <p:txBody>
          <a:bodyPr spcFirstLastPara="1" wrap="square" lIns="91425" tIns="91425" rIns="91425" bIns="91425" anchor="ctr" anchorCtr="1">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Bebas Neue"/>
              <a:buNone/>
              <a:defRPr sz="3000" b="1" i="0" u="none" strike="noStrike" cap="none">
                <a:solidFill>
                  <a:schemeClr val="lt1"/>
                </a:solidFill>
                <a:latin typeface="Bebas Neue"/>
                <a:ea typeface="Bebas Neue"/>
                <a:cs typeface="Bebas Neue"/>
                <a:sym typeface="Bebas Neue"/>
              </a:defRPr>
            </a:lvl1pPr>
            <a:lvl2pPr marR="0" lvl="1"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2800"/>
              <a:buFont typeface="Bebas Neue"/>
              <a:buNone/>
              <a:defRPr sz="2800" b="1" i="0" u="none" strike="noStrike" cap="none">
                <a:solidFill>
                  <a:schemeClr val="dk1"/>
                </a:solidFill>
                <a:latin typeface="Bebas Neue"/>
                <a:ea typeface="Bebas Neue"/>
                <a:cs typeface="Bebas Neue"/>
                <a:sym typeface="Bebas Neue"/>
              </a:defRPr>
            </a:lvl9pPr>
          </a:lstStyle>
          <a:p>
            <a:r>
              <a:rPr lang="en-US" sz="8000">
                <a:solidFill>
                  <a:schemeClr val="accent6"/>
                </a:solidFill>
              </a:rPr>
              <a:t>References</a:t>
            </a:r>
            <a:endParaRPr lang="en-US" sz="8000"/>
          </a:p>
        </p:txBody>
      </p:sp>
    </p:spTree>
    <p:extLst>
      <p:ext uri="{BB962C8B-B14F-4D97-AF65-F5344CB8AC3E}">
        <p14:creationId xmlns:p14="http://schemas.microsoft.com/office/powerpoint/2010/main" val="31056072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52">
          <a:extLst>
            <a:ext uri="{FF2B5EF4-FFF2-40B4-BE49-F238E27FC236}">
              <a16:creationId xmlns:a16="http://schemas.microsoft.com/office/drawing/2014/main" id="{BD40E6BD-95F7-CEF9-CA77-B3821DF3E223}"/>
            </a:ext>
          </a:extLst>
        </p:cNvPr>
        <p:cNvGrpSpPr/>
        <p:nvPr/>
      </p:nvGrpSpPr>
      <p:grpSpPr>
        <a:xfrm>
          <a:off x="0" y="0"/>
          <a:ext cx="0" cy="0"/>
          <a:chOff x="0" y="0"/>
          <a:chExt cx="0" cy="0"/>
        </a:xfrm>
      </p:grpSpPr>
      <p:sp>
        <p:nvSpPr>
          <p:cNvPr id="654" name="Google Shape;654;p73">
            <a:extLst>
              <a:ext uri="{FF2B5EF4-FFF2-40B4-BE49-F238E27FC236}">
                <a16:creationId xmlns:a16="http://schemas.microsoft.com/office/drawing/2014/main" id="{9C5852D6-504C-B8AC-2998-6C9CD5AFE72A}"/>
              </a:ext>
            </a:extLst>
          </p:cNvPr>
          <p:cNvSpPr txBox="1">
            <a:spLocks noGrp="1"/>
          </p:cNvSpPr>
          <p:nvPr>
            <p:ph type="body" idx="1"/>
          </p:nvPr>
        </p:nvSpPr>
        <p:spPr>
          <a:xfrm>
            <a:off x="205079" y="895547"/>
            <a:ext cx="8733842" cy="3519725"/>
          </a:xfrm>
          <a:prstGeom prst="rect">
            <a:avLst/>
          </a:prstGeom>
        </p:spPr>
        <p:txBody>
          <a:bodyPr spcFirstLastPara="1" wrap="square" lIns="91425" tIns="91425" rIns="91425" bIns="91425" anchor="t" anchorCtr="0">
            <a:noAutofit/>
          </a:bodyPr>
          <a:lstStyle/>
          <a:p>
            <a:pPr marL="228600" marR="0" lvl="0" indent="-228600">
              <a:spcBef>
                <a:spcPts val="0"/>
              </a:spcBef>
              <a:spcAft>
                <a:spcPts val="0"/>
              </a:spcAft>
              <a:buClr>
                <a:schemeClr val="accent6"/>
              </a:buClr>
              <a:buSzPct val="100000"/>
              <a:buFont typeface="+mj-lt"/>
              <a:buAutoNum type="arabicPeriod"/>
              <a:tabLst>
                <a:tab pos="457200" algn="l"/>
              </a:tabLst>
            </a:pPr>
            <a:r>
              <a:rPr lang="en-US" sz="1000" kern="100">
                <a:solidFill>
                  <a:schemeClr val="bg1"/>
                </a:solidFill>
                <a:effectLst/>
                <a:latin typeface="Lato" panose="020F0502020204030203" pitchFamily="34" charset="0"/>
                <a:ea typeface="Lato" panose="020F0502020204030203" pitchFamily="34" charset="0"/>
                <a:cs typeface="Lato" panose="020F0502020204030203" pitchFamily="34" charset="0"/>
              </a:rPr>
              <a:t>Ma J, Mo Y, Tang M, et al. Bispecific Antibodies: From Research to Clinical Application. </a:t>
            </a:r>
            <a:r>
              <a:rPr lang="en-US" sz="1000" i="1" kern="100">
                <a:solidFill>
                  <a:schemeClr val="bg1"/>
                </a:solidFill>
                <a:effectLst/>
                <a:latin typeface="Lato" panose="020F0502020204030203" pitchFamily="34" charset="0"/>
                <a:ea typeface="Lato" panose="020F0502020204030203" pitchFamily="34" charset="0"/>
                <a:cs typeface="Lato" panose="020F0502020204030203" pitchFamily="34" charset="0"/>
              </a:rPr>
              <a:t>Front Immunol</a:t>
            </a:r>
            <a:r>
              <a:rPr lang="en-US" sz="1000" kern="100">
                <a:solidFill>
                  <a:schemeClr val="bg1"/>
                </a:solidFill>
                <a:effectLst/>
                <a:latin typeface="Lato" panose="020F0502020204030203" pitchFamily="34" charset="0"/>
                <a:ea typeface="Lato" panose="020F0502020204030203" pitchFamily="34" charset="0"/>
                <a:cs typeface="Lato" panose="020F0502020204030203" pitchFamily="34" charset="0"/>
              </a:rPr>
              <a:t>. 2021;12:626616. Published 2021 May 5. doi:10.3389/fimmu.2021.626616</a:t>
            </a:r>
          </a:p>
          <a:p>
            <a:pPr marL="228600" marR="0" lvl="0" indent="-228600">
              <a:spcBef>
                <a:spcPts val="0"/>
              </a:spcBef>
              <a:spcAft>
                <a:spcPts val="0"/>
              </a:spcAft>
              <a:buClr>
                <a:schemeClr val="accent6"/>
              </a:buClr>
              <a:buSzPct val="100000"/>
              <a:buFont typeface="+mj-lt"/>
              <a:buAutoNum type="arabicPeriod"/>
              <a:tabLst>
                <a:tab pos="457200" algn="l"/>
              </a:tabLst>
            </a:pPr>
            <a:r>
              <a:rPr lang="en-US" sz="1000" kern="100">
                <a:solidFill>
                  <a:schemeClr val="bg1"/>
                </a:solidFill>
                <a:effectLst/>
                <a:latin typeface="Lato" panose="020F0502020204030203" pitchFamily="34" charset="0"/>
                <a:ea typeface="Lato" panose="020F0502020204030203" pitchFamily="34" charset="0"/>
                <a:cs typeface="Lato" panose="020F0502020204030203" pitchFamily="34" charset="0"/>
              </a:rPr>
              <a:t>Tian Z, Liu M, Zhang Y, Wang X. Bispecific T cell engagers: an emerging therapy for management of hematologic malignancies. </a:t>
            </a:r>
            <a:r>
              <a:rPr lang="en-US" sz="1000" i="1" kern="100">
                <a:solidFill>
                  <a:schemeClr val="bg1"/>
                </a:solidFill>
                <a:effectLst/>
                <a:latin typeface="Lato" panose="020F0502020204030203" pitchFamily="34" charset="0"/>
                <a:ea typeface="Lato" panose="020F0502020204030203" pitchFamily="34" charset="0"/>
                <a:cs typeface="Lato" panose="020F0502020204030203" pitchFamily="34" charset="0"/>
              </a:rPr>
              <a:t>J </a:t>
            </a:r>
            <a:r>
              <a:rPr lang="en-US" sz="1000" i="1" kern="100" err="1">
                <a:solidFill>
                  <a:schemeClr val="bg1"/>
                </a:solidFill>
                <a:effectLst/>
                <a:latin typeface="Lato" panose="020F0502020204030203" pitchFamily="34" charset="0"/>
                <a:ea typeface="Lato" panose="020F0502020204030203" pitchFamily="34" charset="0"/>
                <a:cs typeface="Lato" panose="020F0502020204030203" pitchFamily="34" charset="0"/>
              </a:rPr>
              <a:t>Hematol</a:t>
            </a:r>
            <a:r>
              <a:rPr lang="en-US" sz="1000" i="1" kern="100">
                <a:solidFill>
                  <a:schemeClr val="bg1"/>
                </a:solidFill>
                <a:effectLst/>
                <a:latin typeface="Lato" panose="020F0502020204030203" pitchFamily="34" charset="0"/>
                <a:ea typeface="Lato" panose="020F0502020204030203" pitchFamily="34" charset="0"/>
                <a:cs typeface="Lato" panose="020F0502020204030203" pitchFamily="34" charset="0"/>
              </a:rPr>
              <a:t> Oncol</a:t>
            </a:r>
            <a:r>
              <a:rPr lang="en-US" sz="1000" kern="100">
                <a:solidFill>
                  <a:schemeClr val="bg1"/>
                </a:solidFill>
                <a:effectLst/>
                <a:latin typeface="Lato" panose="020F0502020204030203" pitchFamily="34" charset="0"/>
                <a:ea typeface="Lato" panose="020F0502020204030203" pitchFamily="34" charset="0"/>
                <a:cs typeface="Lato" panose="020F0502020204030203" pitchFamily="34" charset="0"/>
              </a:rPr>
              <a:t>. 2021;14(1):75. Published 2021 May 3. doi:10.1186/s13045-021-01084-4</a:t>
            </a:r>
          </a:p>
          <a:p>
            <a:pPr marL="228600" lvl="0" indent="-228600">
              <a:buClr>
                <a:schemeClr val="accent6"/>
              </a:buClr>
              <a:buSzPct val="100000"/>
              <a:buFont typeface="+mj-lt"/>
              <a:buAutoNum type="arabicPeriod"/>
              <a:tabLst>
                <a:tab pos="457200" algn="l"/>
              </a:tabLst>
            </a:pPr>
            <a:r>
              <a:rPr lang="en-US" sz="1000"/>
              <a:t>Klein C, Brinkmann U, Reichert JM, </a:t>
            </a:r>
            <a:r>
              <a:rPr lang="en-US" sz="1000" err="1"/>
              <a:t>Kontermann</a:t>
            </a:r>
            <a:r>
              <a:rPr lang="en-US" sz="1000"/>
              <a:t> RE. The present and future of bispecific antibodies for cancer therapy. </a:t>
            </a:r>
            <a:r>
              <a:rPr lang="en-US" sz="1000" i="1"/>
              <a:t>Nat Rev Drug </a:t>
            </a:r>
            <a:r>
              <a:rPr lang="en-US" sz="1000" i="1" err="1"/>
              <a:t>Discov</a:t>
            </a:r>
            <a:r>
              <a:rPr lang="en-US" sz="1000"/>
              <a:t>. 2024;23(4):301-319. doi:10.1038/s41573-024-00896-6</a:t>
            </a:r>
            <a:endParaRPr lang="en-US" sz="1000" kern="100">
              <a:solidFill>
                <a:schemeClr val="bg1"/>
              </a:solidFill>
              <a:effectLst/>
              <a:latin typeface="Lato" panose="020F0502020204030203" pitchFamily="34" charset="0"/>
              <a:ea typeface="Lato" panose="020F0502020204030203" pitchFamily="34" charset="0"/>
              <a:cs typeface="Lato" panose="020F0502020204030203" pitchFamily="34" charset="0"/>
            </a:endParaRPr>
          </a:p>
          <a:p>
            <a:pPr marL="228600" marR="0" lvl="0" indent="-228600">
              <a:spcBef>
                <a:spcPts val="0"/>
              </a:spcBef>
              <a:spcAft>
                <a:spcPts val="0"/>
              </a:spcAft>
              <a:buClr>
                <a:schemeClr val="accent6"/>
              </a:buClr>
              <a:buSzPct val="100000"/>
              <a:buFont typeface="+mj-lt"/>
              <a:buAutoNum type="arabicPeriod"/>
              <a:tabLst>
                <a:tab pos="457200" algn="l"/>
              </a:tabLst>
            </a:pPr>
            <a:r>
              <a:rPr lang="en-US" sz="1000" kern="100">
                <a:solidFill>
                  <a:schemeClr val="bg1"/>
                </a:solidFill>
                <a:effectLst/>
                <a:latin typeface="Lato" panose="020F0502020204030203" pitchFamily="34" charset="0"/>
                <a:ea typeface="Lato" panose="020F0502020204030203" pitchFamily="34" charset="0"/>
                <a:cs typeface="Lato" panose="020F0502020204030203" pitchFamily="34" charset="0"/>
              </a:rPr>
              <a:t>Shimabukuro-</a:t>
            </a:r>
            <a:r>
              <a:rPr lang="en-US" sz="1000" kern="100" err="1">
                <a:solidFill>
                  <a:schemeClr val="bg1"/>
                </a:solidFill>
                <a:effectLst/>
                <a:latin typeface="Lato" panose="020F0502020204030203" pitchFamily="34" charset="0"/>
                <a:ea typeface="Lato" panose="020F0502020204030203" pitchFamily="34" charset="0"/>
                <a:cs typeface="Lato" panose="020F0502020204030203" pitchFamily="34" charset="0"/>
              </a:rPr>
              <a:t>Vornhagen</a:t>
            </a:r>
            <a:r>
              <a:rPr lang="en-US" sz="1000" kern="100">
                <a:solidFill>
                  <a:schemeClr val="bg1"/>
                </a:solidFill>
                <a:effectLst/>
                <a:latin typeface="Lato" panose="020F0502020204030203" pitchFamily="34" charset="0"/>
                <a:ea typeface="Lato" panose="020F0502020204030203" pitchFamily="34" charset="0"/>
                <a:cs typeface="Lato" panose="020F0502020204030203" pitchFamily="34" charset="0"/>
              </a:rPr>
              <a:t> A, Gödel P, </a:t>
            </a:r>
            <a:r>
              <a:rPr lang="en-US" sz="1000" kern="100" err="1">
                <a:solidFill>
                  <a:schemeClr val="bg1"/>
                </a:solidFill>
                <a:effectLst/>
                <a:latin typeface="Lato" panose="020F0502020204030203" pitchFamily="34" charset="0"/>
                <a:ea typeface="Lato" panose="020F0502020204030203" pitchFamily="34" charset="0"/>
                <a:cs typeface="Lato" panose="020F0502020204030203" pitchFamily="34" charset="0"/>
              </a:rPr>
              <a:t>Subklewe</a:t>
            </a:r>
            <a:r>
              <a:rPr lang="en-US" sz="1000" kern="100">
                <a:solidFill>
                  <a:schemeClr val="bg1"/>
                </a:solidFill>
                <a:effectLst/>
                <a:latin typeface="Lato" panose="020F0502020204030203" pitchFamily="34" charset="0"/>
                <a:ea typeface="Lato" panose="020F0502020204030203" pitchFamily="34" charset="0"/>
                <a:cs typeface="Lato" panose="020F0502020204030203" pitchFamily="34" charset="0"/>
              </a:rPr>
              <a:t> M, et al. Cytokine release syndrome. </a:t>
            </a:r>
            <a:r>
              <a:rPr lang="en-US" sz="1000" i="1" kern="100">
                <a:solidFill>
                  <a:schemeClr val="bg1"/>
                </a:solidFill>
                <a:effectLst/>
                <a:latin typeface="Lato" panose="020F0502020204030203" pitchFamily="34" charset="0"/>
                <a:ea typeface="Lato" panose="020F0502020204030203" pitchFamily="34" charset="0"/>
                <a:cs typeface="Lato" panose="020F0502020204030203" pitchFamily="34" charset="0"/>
              </a:rPr>
              <a:t>J </a:t>
            </a:r>
            <a:r>
              <a:rPr lang="en-US" sz="1000" i="1" kern="100" err="1">
                <a:solidFill>
                  <a:schemeClr val="bg1"/>
                </a:solidFill>
                <a:effectLst/>
                <a:latin typeface="Lato" panose="020F0502020204030203" pitchFamily="34" charset="0"/>
                <a:ea typeface="Lato" panose="020F0502020204030203" pitchFamily="34" charset="0"/>
                <a:cs typeface="Lato" panose="020F0502020204030203" pitchFamily="34" charset="0"/>
              </a:rPr>
              <a:t>Immunother</a:t>
            </a:r>
            <a:r>
              <a:rPr lang="en-US" sz="1000" i="1" kern="100">
                <a:solidFill>
                  <a:schemeClr val="bg1"/>
                </a:solidFill>
                <a:effectLst/>
                <a:latin typeface="Lato" panose="020F0502020204030203" pitchFamily="34" charset="0"/>
                <a:ea typeface="Lato" panose="020F0502020204030203" pitchFamily="34" charset="0"/>
                <a:cs typeface="Lato" panose="020F0502020204030203" pitchFamily="34" charset="0"/>
              </a:rPr>
              <a:t> Cancer. 2018</a:t>
            </a:r>
            <a:r>
              <a:rPr lang="en-US" sz="1000" kern="100">
                <a:solidFill>
                  <a:schemeClr val="bg1"/>
                </a:solidFill>
                <a:effectLst/>
                <a:latin typeface="Lato" panose="020F0502020204030203" pitchFamily="34" charset="0"/>
                <a:ea typeface="Lato" panose="020F0502020204030203" pitchFamily="34" charset="0"/>
                <a:cs typeface="Lato" panose="020F0502020204030203" pitchFamily="34" charset="0"/>
              </a:rPr>
              <a:t>;6(1):56. Published 2018 Jun 15. doi:10.1186/s40425-018-0343-9</a:t>
            </a:r>
          </a:p>
          <a:p>
            <a:pPr marL="228600" marR="0" lvl="0" indent="-228600">
              <a:spcBef>
                <a:spcPts val="0"/>
              </a:spcBef>
              <a:spcAft>
                <a:spcPts val="0"/>
              </a:spcAft>
              <a:buClr>
                <a:schemeClr val="accent6"/>
              </a:buClr>
              <a:buSzPct val="100000"/>
              <a:buFont typeface="+mj-lt"/>
              <a:buAutoNum type="arabicPeriod"/>
              <a:tabLst>
                <a:tab pos="457200" algn="l"/>
              </a:tabLst>
            </a:pPr>
            <a:r>
              <a:rPr lang="en-US" sz="1000" kern="100">
                <a:solidFill>
                  <a:schemeClr val="bg1"/>
                </a:solidFill>
                <a:effectLst/>
              </a:rPr>
              <a:t>Cytokine release syndrome (CRS). In: UpToDate [database online]. Hudson, Ohio: Wolters Kluwer Health. Updated periodically. Accessed August 24, </a:t>
            </a:r>
            <a:r>
              <a:rPr lang="en-US" sz="1000" kern="100">
                <a:solidFill>
                  <a:schemeClr val="bg1"/>
                </a:solidFill>
              </a:rPr>
              <a:t>2025</a:t>
            </a:r>
            <a:r>
              <a:rPr lang="en-US" sz="1000" kern="100">
                <a:solidFill>
                  <a:schemeClr val="bg1"/>
                </a:solidFill>
                <a:effectLst/>
              </a:rPr>
              <a:t>.</a:t>
            </a:r>
          </a:p>
          <a:p>
            <a:pPr marL="228600" lvl="0" indent="-228600">
              <a:buClr>
                <a:schemeClr val="accent6"/>
              </a:buClr>
              <a:buSzPct val="100000"/>
              <a:buFont typeface="+mj-lt"/>
              <a:buAutoNum type="arabicPeriod"/>
              <a:tabLst>
                <a:tab pos="457200" algn="l"/>
              </a:tabLst>
            </a:pPr>
            <a:r>
              <a:rPr lang="en-US" sz="1000"/>
              <a:t>Lee DW, </a:t>
            </a:r>
            <a:r>
              <a:rPr lang="en-US" sz="1000" err="1"/>
              <a:t>Santomasso</a:t>
            </a:r>
            <a:r>
              <a:rPr lang="en-US" sz="1000"/>
              <a:t> BD, Locke FL, et al. ASTCT Consensus Grading for Cytokine Release Syndrome and Neurologic Toxicity Associated with Immune Effector Cells. </a:t>
            </a:r>
            <a:r>
              <a:rPr lang="en-US" sz="1000" i="1"/>
              <a:t>Biol Blood Marrow Transplant</a:t>
            </a:r>
            <a:r>
              <a:rPr lang="en-US" sz="1000"/>
              <a:t>. 2019;25(4):625-638. doi:10.1016/j.bbmt.2018.12.758</a:t>
            </a:r>
            <a:endParaRPr lang="en-US" sz="1000" kern="100">
              <a:solidFill>
                <a:schemeClr val="bg1"/>
              </a:solidFill>
              <a:effectLst/>
            </a:endParaRPr>
          </a:p>
          <a:p>
            <a:pPr marL="228600" marR="0" lvl="0" indent="-228600">
              <a:spcBef>
                <a:spcPts val="0"/>
              </a:spcBef>
              <a:spcAft>
                <a:spcPts val="0"/>
              </a:spcAft>
              <a:buClr>
                <a:schemeClr val="accent6"/>
              </a:buClr>
              <a:buSzPct val="100000"/>
              <a:buFont typeface="+mj-lt"/>
              <a:buAutoNum type="arabicPeriod"/>
              <a:tabLst>
                <a:tab pos="457200" algn="l"/>
              </a:tabLst>
            </a:pPr>
            <a:r>
              <a:rPr lang="en-US" sz="1000" kern="100">
                <a:solidFill>
                  <a:schemeClr val="bg1"/>
                </a:solidFill>
                <a:effectLst/>
              </a:rPr>
              <a:t>Suarez Montero JC, Caballero Gonzalez AC, Martín Aguilar L, Mancebo Cortés J. Immune effector cell-associated neurotoxicity syndrome: A therapeutic approach in the critically ill. </a:t>
            </a:r>
            <a:r>
              <a:rPr lang="en-US" sz="1000" i="1" kern="100">
                <a:solidFill>
                  <a:schemeClr val="bg1"/>
                </a:solidFill>
                <a:effectLst/>
              </a:rPr>
              <a:t>Med </a:t>
            </a:r>
            <a:r>
              <a:rPr lang="en-US" sz="1000" i="1" kern="100" err="1">
                <a:solidFill>
                  <a:schemeClr val="bg1"/>
                </a:solidFill>
                <a:effectLst/>
              </a:rPr>
              <a:t>Intensiva</a:t>
            </a:r>
            <a:r>
              <a:rPr lang="en-US" sz="1000" i="1" kern="100">
                <a:solidFill>
                  <a:schemeClr val="bg1"/>
                </a:solidFill>
                <a:effectLst/>
              </a:rPr>
              <a:t> (Engl Ed)</a:t>
            </a:r>
            <a:r>
              <a:rPr lang="en-US" sz="1000" kern="100">
                <a:solidFill>
                  <a:schemeClr val="bg1"/>
                </a:solidFill>
                <a:effectLst/>
              </a:rPr>
              <a:t>. 2022;46(4):201-212. doi:10.1016/j.medine.2022.02.005</a:t>
            </a:r>
          </a:p>
          <a:p>
            <a:pPr marL="228600" marR="0" lvl="0" indent="-228600">
              <a:spcBef>
                <a:spcPts val="0"/>
              </a:spcBef>
              <a:spcAft>
                <a:spcPts val="0"/>
              </a:spcAft>
              <a:buClr>
                <a:schemeClr val="accent6"/>
              </a:buClr>
              <a:buSzPct val="100000"/>
              <a:buFont typeface="+mj-lt"/>
              <a:buAutoNum type="arabicPeriod"/>
              <a:tabLst>
                <a:tab pos="457200" algn="l"/>
              </a:tabLst>
            </a:pPr>
            <a:r>
              <a:rPr lang="en-US" sz="1000" kern="100">
                <a:solidFill>
                  <a:schemeClr val="bg1"/>
                </a:solidFill>
                <a:effectLst/>
              </a:rPr>
              <a:t>Immune effector cell-associated neurotoxicity syndrome (ICANS). In: UpToDate [database online]. Hudson, Ohio: Wolters Kluwer Health. Updated periodically. Accessed August 24, </a:t>
            </a:r>
            <a:r>
              <a:rPr lang="en-US" sz="1000" kern="100">
                <a:solidFill>
                  <a:schemeClr val="bg1"/>
                </a:solidFill>
              </a:rPr>
              <a:t>2025</a:t>
            </a:r>
            <a:r>
              <a:rPr lang="en-US" sz="1000" kern="100">
                <a:solidFill>
                  <a:schemeClr val="bg1"/>
                </a:solidFill>
                <a:effectLst/>
              </a:rPr>
              <a:t>.</a:t>
            </a:r>
          </a:p>
          <a:p>
            <a:pPr marL="228600" indent="-228600">
              <a:buClr>
                <a:schemeClr val="accent6"/>
              </a:buClr>
              <a:buSzPct val="100000"/>
              <a:buFont typeface="+mj-lt"/>
              <a:buAutoNum type="arabicPeriod"/>
              <a:tabLst>
                <a:tab pos="457200" algn="l"/>
              </a:tabLst>
            </a:pPr>
            <a:r>
              <a:rPr lang="en-US" sz="1000" err="1"/>
              <a:t>Thieblemont</a:t>
            </a:r>
            <a:r>
              <a:rPr lang="en-US" sz="1000"/>
              <a:t> C, Phillips T, </a:t>
            </a:r>
            <a:r>
              <a:rPr lang="en-US" sz="1000" err="1"/>
              <a:t>Ghesquieres</a:t>
            </a:r>
            <a:r>
              <a:rPr lang="en-US" sz="1000"/>
              <a:t> H, et al. Epcoritamab, a Novel, Subcutaneous CD3xCD20 Bispecific T-Cell-Engaging Antibody, in Relapsed or Refractory Large B-Cell Lymphoma: Dose Expansion in a Phase I/II Trial. </a:t>
            </a:r>
            <a:r>
              <a:rPr lang="en-US" sz="1000" i="1"/>
              <a:t>J Clin Oncol</a:t>
            </a:r>
            <a:r>
              <a:rPr lang="en-US" sz="1000"/>
              <a:t>. 2023;41(12):2238-2247. doi:10.1200/JCO.22.01725</a:t>
            </a:r>
          </a:p>
          <a:p>
            <a:pPr marL="228600" indent="-228600">
              <a:buClr>
                <a:schemeClr val="accent6"/>
              </a:buClr>
              <a:buSzPct val="100000"/>
              <a:buFont typeface="+mj-lt"/>
              <a:buAutoNum type="arabicPeriod"/>
              <a:tabLst>
                <a:tab pos="457200" algn="l"/>
              </a:tabLst>
            </a:pPr>
            <a:r>
              <a:rPr lang="en-US" sz="1000"/>
              <a:t>Linton KM, Vitolo U, Jurczak W, et al. Epcoritamab monotherapy in patients with relapsed or refractory follicular lymphoma (EPCORE NHL-1): a phase 2 cohort of a single-arm, </a:t>
            </a:r>
            <a:r>
              <a:rPr lang="en-US" sz="1000" err="1"/>
              <a:t>multicentre</a:t>
            </a:r>
            <a:r>
              <a:rPr lang="en-US" sz="1000"/>
              <a:t> study. </a:t>
            </a:r>
            <a:r>
              <a:rPr lang="en-US" sz="1000" i="1"/>
              <a:t>Lancet </a:t>
            </a:r>
            <a:r>
              <a:rPr lang="en-US" sz="1000" i="1" err="1"/>
              <a:t>Haematol</a:t>
            </a:r>
            <a:r>
              <a:rPr lang="en-US" sz="1000"/>
              <a:t>. 2024;11(8):e593-e605. doi:10.1016/S2352-3026(24)00166-2</a:t>
            </a:r>
          </a:p>
          <a:p>
            <a:pPr marL="228600" indent="-228600">
              <a:buClr>
                <a:schemeClr val="accent6"/>
              </a:buClr>
              <a:buSzPct val="100000"/>
              <a:buAutoNum type="arabicPeriod"/>
              <a:tabLst>
                <a:tab pos="457200" algn="l"/>
              </a:tabLst>
            </a:pPr>
            <a:r>
              <a:rPr lang="en-US" sz="1000"/>
              <a:t>Vose JM, Cheah CY, Clausen MR, et al. 3-Year Update from the </a:t>
            </a:r>
            <a:r>
              <a:rPr lang="en-US" sz="1000" err="1"/>
              <a:t>Epcore</a:t>
            </a:r>
            <a:r>
              <a:rPr lang="en-US" sz="1000"/>
              <a:t> NHL-1 Trial: Epcoritamab Leads to Deep and Durable Responses in Relapsed or Refractory Large B-Cell Lymphoma. </a:t>
            </a:r>
            <a:r>
              <a:rPr lang="en-US" sz="1000" i="1"/>
              <a:t>Blood</a:t>
            </a:r>
            <a:r>
              <a:rPr lang="en-US" sz="1000"/>
              <a:t> 2024; 144 (Supplement 1): 4480. </a:t>
            </a:r>
            <a:r>
              <a:rPr lang="en-US" sz="1000" err="1"/>
              <a:t>doi</a:t>
            </a:r>
            <a:r>
              <a:rPr lang="en-US" sz="1000"/>
              <a:t>: https://</a:t>
            </a:r>
            <a:r>
              <a:rPr lang="en-US" sz="1000" err="1"/>
              <a:t>doi.org</a:t>
            </a:r>
            <a:r>
              <a:rPr lang="en-US" sz="1000"/>
              <a:t>/10.1182/blood-2024-198714</a:t>
            </a:r>
          </a:p>
          <a:p>
            <a:pPr marL="228600" indent="-228600">
              <a:buClr>
                <a:schemeClr val="accent6"/>
              </a:buClr>
              <a:buSzPct val="100000"/>
              <a:buFont typeface="+mj-lt"/>
              <a:buAutoNum type="arabicPeriod"/>
              <a:tabLst>
                <a:tab pos="457200" algn="l"/>
              </a:tabLst>
            </a:pPr>
            <a:r>
              <a:rPr lang="en-US" sz="1000"/>
              <a:t>Epcoritamab. In: UpToDate Lexi-Drugs [database online]. Hudson, Ohio: Wolters Kluwer Health. Updated periodically. Accessed August 24, 2025.</a:t>
            </a:r>
          </a:p>
          <a:p>
            <a:pPr marL="228600" lvl="0" indent="-228600">
              <a:buClr>
                <a:schemeClr val="accent6"/>
              </a:buClr>
              <a:buSzPct val="100000"/>
              <a:buFont typeface="+mj-lt"/>
              <a:buAutoNum type="arabicPeriod"/>
              <a:tabLst>
                <a:tab pos="457200" algn="l"/>
              </a:tabLst>
            </a:pPr>
            <a:r>
              <a:rPr lang="en-US" sz="1000"/>
              <a:t>Dickinson MJ, Carlo-Stella C, Morschhauser F, et al. </a:t>
            </a:r>
            <a:r>
              <a:rPr lang="en-US" sz="1000" err="1"/>
              <a:t>Glofitamab</a:t>
            </a:r>
            <a:r>
              <a:rPr lang="en-US" sz="1000"/>
              <a:t> for Relapsed or Refractory Diffuse Large B-Cell Lymphoma. </a:t>
            </a:r>
            <a:r>
              <a:rPr lang="en-US" sz="1000" i="1"/>
              <a:t>N Engl J Med</a:t>
            </a:r>
            <a:r>
              <a:rPr lang="en-US" sz="1000"/>
              <a:t>. 2022;387(24):2220-2231. </a:t>
            </a:r>
            <a:endParaRPr lang="en-US" sz="1000" kern="100">
              <a:solidFill>
                <a:schemeClr val="bg1"/>
              </a:solidFill>
              <a:effectLst/>
              <a:latin typeface="Lato" panose="020F0502020204030203" pitchFamily="34" charset="0"/>
              <a:ea typeface="Lato" panose="020F0502020204030203" pitchFamily="34" charset="0"/>
              <a:cs typeface="Lato" panose="020F0502020204030203" pitchFamily="34" charset="0"/>
            </a:endParaRPr>
          </a:p>
        </p:txBody>
      </p:sp>
      <p:sp>
        <p:nvSpPr>
          <p:cNvPr id="4" name="Google Shape;228;p48">
            <a:extLst>
              <a:ext uri="{FF2B5EF4-FFF2-40B4-BE49-F238E27FC236}">
                <a16:creationId xmlns:a16="http://schemas.microsoft.com/office/drawing/2014/main" id="{1BE862BC-336D-4E20-3B66-E5ADE51874E4}"/>
              </a:ext>
            </a:extLst>
          </p:cNvPr>
          <p:cNvSpPr txBox="1">
            <a:spLocks/>
          </p:cNvSpPr>
          <p:nvPr/>
        </p:nvSpPr>
        <p:spPr>
          <a:xfrm>
            <a:off x="0" y="0"/>
            <a:ext cx="9144000" cy="78305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2800"/>
            </a:pPr>
            <a:r>
              <a:rPr lang="pt-BR" sz="6000" b="1">
                <a:solidFill>
                  <a:schemeClr val="accent6"/>
                </a:solidFill>
                <a:latin typeface="Bebas Neue"/>
                <a:sym typeface="Bebas Neue"/>
              </a:rPr>
              <a:t>References</a:t>
            </a:r>
            <a:endParaRPr lang="pt-BR" sz="6000" b="1">
              <a:solidFill>
                <a:schemeClr val="bg1"/>
              </a:solidFill>
              <a:latin typeface="Bebas Neue"/>
              <a:sym typeface="Bebas Neue"/>
            </a:endParaRPr>
          </a:p>
        </p:txBody>
      </p:sp>
    </p:spTree>
    <p:extLst>
      <p:ext uri="{BB962C8B-B14F-4D97-AF65-F5344CB8AC3E}">
        <p14:creationId xmlns:p14="http://schemas.microsoft.com/office/powerpoint/2010/main" val="139397052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52"/>
        <p:cNvGrpSpPr/>
        <p:nvPr/>
      </p:nvGrpSpPr>
      <p:grpSpPr>
        <a:xfrm>
          <a:off x="0" y="0"/>
          <a:ext cx="0" cy="0"/>
          <a:chOff x="0" y="0"/>
          <a:chExt cx="0" cy="0"/>
        </a:xfrm>
      </p:grpSpPr>
      <p:sp>
        <p:nvSpPr>
          <p:cNvPr id="654" name="Google Shape;654;p73"/>
          <p:cNvSpPr txBox="1">
            <a:spLocks noGrp="1"/>
          </p:cNvSpPr>
          <p:nvPr>
            <p:ph type="body" idx="1"/>
          </p:nvPr>
        </p:nvSpPr>
        <p:spPr>
          <a:xfrm>
            <a:off x="205079" y="895547"/>
            <a:ext cx="8733842" cy="3519725"/>
          </a:xfrm>
          <a:prstGeom prst="rect">
            <a:avLst/>
          </a:prstGeom>
        </p:spPr>
        <p:txBody>
          <a:bodyPr spcFirstLastPara="1" wrap="square" lIns="91425" tIns="91425" rIns="91425" bIns="91425" anchor="t" anchorCtr="0">
            <a:noAutofit/>
          </a:bodyPr>
          <a:lstStyle/>
          <a:p>
            <a:pPr marL="228600" lvl="0" indent="-228600">
              <a:buClr>
                <a:schemeClr val="accent6"/>
              </a:buClr>
              <a:buSzPct val="100000"/>
              <a:buFont typeface="+mj-lt"/>
              <a:buAutoNum type="arabicPeriod" startAt="14"/>
              <a:tabLst>
                <a:tab pos="457200" algn="l"/>
              </a:tabLst>
            </a:pPr>
            <a:r>
              <a:rPr lang="en-US" sz="1000"/>
              <a:t>Dickinson MJ, Carlo-Stella C, Morschhauser F, et al. </a:t>
            </a:r>
            <a:r>
              <a:rPr lang="en-US" sz="1000" err="1"/>
              <a:t>Glofitamab</a:t>
            </a:r>
            <a:r>
              <a:rPr lang="en-US" sz="1000"/>
              <a:t> for Relapsed or Refractory Diffuse Large B-Cell Lymphoma. </a:t>
            </a:r>
            <a:r>
              <a:rPr lang="en-US" sz="1000" i="1"/>
              <a:t>N Engl J Med</a:t>
            </a:r>
            <a:r>
              <a:rPr lang="en-US" sz="1000"/>
              <a:t>. 2022;387(24):2220-2231. doi:10.1056/NEJMoa2206913</a:t>
            </a:r>
          </a:p>
          <a:p>
            <a:pPr marL="228600" indent="-228600">
              <a:buClr>
                <a:schemeClr val="accent6"/>
              </a:buClr>
              <a:buSzPct val="100000"/>
              <a:buFont typeface="+mj-lt"/>
              <a:buAutoNum type="arabicPeriod" startAt="14"/>
              <a:tabLst>
                <a:tab pos="457200" algn="l"/>
              </a:tabLst>
            </a:pPr>
            <a:r>
              <a:rPr lang="en-US" sz="1000"/>
              <a:t>Abramson JS, Ku M, Hertzberg M, et al. </a:t>
            </a:r>
            <a:r>
              <a:rPr lang="en-US" sz="1000" err="1"/>
              <a:t>Glofitamab</a:t>
            </a:r>
            <a:r>
              <a:rPr lang="en-US" sz="1000"/>
              <a:t> plus gemcitabine and oxaliplatin (</a:t>
            </a:r>
            <a:r>
              <a:rPr lang="en-US" sz="1000" err="1"/>
              <a:t>GemOx</a:t>
            </a:r>
            <a:r>
              <a:rPr lang="en-US" sz="1000"/>
              <a:t>) versus rituximab-</a:t>
            </a:r>
            <a:r>
              <a:rPr lang="en-US" sz="1000" err="1"/>
              <a:t>GemOx</a:t>
            </a:r>
            <a:r>
              <a:rPr lang="en-US" sz="1000"/>
              <a:t> for relapsed or refractory diffuse large B-cell lymphoma (STARGLO): a global phase 3, </a:t>
            </a:r>
            <a:r>
              <a:rPr lang="en-US" sz="1000" err="1"/>
              <a:t>randomised</a:t>
            </a:r>
            <a:r>
              <a:rPr lang="en-US" sz="1000"/>
              <a:t>, open-label trial. </a:t>
            </a:r>
            <a:r>
              <a:rPr lang="en-US" sz="1000" i="1"/>
              <a:t>Lancet</a:t>
            </a:r>
            <a:r>
              <a:rPr lang="en-US" sz="1000"/>
              <a:t>. 2024;404(10466):1940-1954. doi:10.1016/S0140-6736(24)01774-4</a:t>
            </a:r>
          </a:p>
          <a:p>
            <a:pPr marL="228600" indent="-228600">
              <a:buClr>
                <a:schemeClr val="accent6"/>
              </a:buClr>
              <a:buSzPct val="100000"/>
              <a:buFont typeface="+mj-lt"/>
              <a:buAutoNum type="arabicPeriod" startAt="14"/>
              <a:tabLst>
                <a:tab pos="457200" algn="l"/>
              </a:tabLst>
            </a:pPr>
            <a:r>
              <a:rPr lang="en-US" sz="1000"/>
              <a:t>Dickinson MJ, Carlo-Stellan C, Morschhauser F, et al. Fixed-Duration </a:t>
            </a:r>
            <a:r>
              <a:rPr lang="en-US" sz="1000" err="1"/>
              <a:t>Glofitamab</a:t>
            </a:r>
            <a:r>
              <a:rPr lang="en-US" sz="1000"/>
              <a:t> Monotherapy Continues to Demonstrate Durable Responses in Patients with Relapsed or Refractory Large B-Cell Lymphoma: 3-Year Follow-up from a Pivotal Phase II Study. </a:t>
            </a:r>
            <a:r>
              <a:rPr lang="en-US" sz="1000" i="1"/>
              <a:t>Blood</a:t>
            </a:r>
            <a:r>
              <a:rPr lang="en-US" sz="1000"/>
              <a:t> 2024; 144 (Supplement 1): 865. </a:t>
            </a:r>
            <a:r>
              <a:rPr lang="en-US" sz="1000" err="1"/>
              <a:t>doi</a:t>
            </a:r>
            <a:r>
              <a:rPr lang="en-US" sz="1000"/>
              <a:t>: https://</a:t>
            </a:r>
            <a:r>
              <a:rPr lang="en-US" sz="1000" err="1"/>
              <a:t>doi.org</a:t>
            </a:r>
            <a:r>
              <a:rPr lang="en-US" sz="1000"/>
              <a:t>/10.1182/blood-2024-194333</a:t>
            </a:r>
            <a:endParaRPr lang="en-US" sz="1000" kern="100">
              <a:solidFill>
                <a:schemeClr val="bg1"/>
              </a:solidFill>
              <a:effectLst/>
              <a:latin typeface="Lato" panose="020F0502020204030203" pitchFamily="34" charset="0"/>
              <a:ea typeface="Lato" panose="020F0502020204030203" pitchFamily="34" charset="0"/>
              <a:cs typeface="Lato" panose="020F0502020204030203" pitchFamily="34" charset="0"/>
            </a:endParaRPr>
          </a:p>
          <a:p>
            <a:pPr marL="228600" indent="-228600">
              <a:buClr>
                <a:schemeClr val="accent6"/>
              </a:buClr>
              <a:buSzPct val="100000"/>
              <a:buFont typeface="+mj-lt"/>
              <a:buAutoNum type="arabicPeriod" startAt="14"/>
              <a:tabLst>
                <a:tab pos="457200" algn="l"/>
              </a:tabLst>
            </a:pPr>
            <a:r>
              <a:rPr lang="en-US" sz="1000"/>
              <a:t>Ryan C. FDA ODAC votes against the applicability of </a:t>
            </a:r>
            <a:r>
              <a:rPr lang="en-US" sz="1000" err="1"/>
              <a:t>Starglo</a:t>
            </a:r>
            <a:r>
              <a:rPr lang="en-US" sz="1000"/>
              <a:t> data for Glofitamab plus Chemo for U.S. patients with R/R DLBCL. </a:t>
            </a:r>
            <a:r>
              <a:rPr lang="en-US" sz="1000" err="1"/>
              <a:t>OncLive</a:t>
            </a:r>
            <a:r>
              <a:rPr lang="en-US" sz="1000"/>
              <a:t>. May 20, 2025. Accessed August 24, 2025. https://www.onclive.com/view/fda-odac-votes-against-the-applicability-of-starglo-data-for-glofitamab-plus-chemo-for-u-s-patients-with-r-r-dlbcl. </a:t>
            </a:r>
          </a:p>
          <a:p>
            <a:pPr marL="228600" indent="-228600">
              <a:buClr>
                <a:schemeClr val="accent6"/>
              </a:buClr>
              <a:buSzPct val="100000"/>
              <a:buFont typeface="+mj-lt"/>
              <a:buAutoNum type="arabicPeriod" startAt="14"/>
              <a:tabLst>
                <a:tab pos="457200" algn="l"/>
              </a:tabLst>
            </a:pPr>
            <a:r>
              <a:rPr lang="en-US" sz="1000" err="1"/>
              <a:t>Glofitamab</a:t>
            </a:r>
            <a:r>
              <a:rPr lang="en-US" sz="1000"/>
              <a:t>. In: UpToDate Lexi-Drugs [database online]. Hudson, Ohio: Wolters Kluwer Health. Updated periodically. Accessed August 24, 2025.</a:t>
            </a:r>
          </a:p>
          <a:p>
            <a:pPr marL="228600" lvl="0" indent="-228600">
              <a:buClr>
                <a:schemeClr val="accent6"/>
              </a:buClr>
              <a:buSzPct val="100000"/>
              <a:buFont typeface="+mj-lt"/>
              <a:buAutoNum type="arabicPeriod" startAt="14"/>
              <a:tabLst>
                <a:tab pos="457200" algn="l"/>
              </a:tabLst>
            </a:pPr>
            <a:r>
              <a:rPr lang="en-US" sz="1000"/>
              <a:t>Paz-Ares L, </a:t>
            </a:r>
            <a:r>
              <a:rPr lang="en-US" sz="1000" err="1"/>
              <a:t>Champiat</a:t>
            </a:r>
            <a:r>
              <a:rPr lang="en-US" sz="1000"/>
              <a:t> S, Lai WV, et al. Tarlatamab, a First-in-Class DLL3-Targeted Bispecific T-Cell Engager, in Recurrent Small-Cell Lung Cancer: An Open-Label, Phase I Study. </a:t>
            </a:r>
            <a:r>
              <a:rPr lang="en-US" sz="1000" i="1"/>
              <a:t>J Clin Oncol</a:t>
            </a:r>
            <a:r>
              <a:rPr lang="en-US" sz="1000"/>
              <a:t>. 2023;41(16):2893-2903. doi:10.1200/JCO.22.02823</a:t>
            </a:r>
          </a:p>
          <a:p>
            <a:pPr marL="228600" lvl="0" indent="-228600">
              <a:buClr>
                <a:schemeClr val="accent6"/>
              </a:buClr>
              <a:buSzPct val="100000"/>
              <a:buFont typeface="+mj-lt"/>
              <a:buAutoNum type="arabicPeriod" startAt="14"/>
              <a:tabLst>
                <a:tab pos="457200" algn="l"/>
              </a:tabLst>
            </a:pPr>
            <a:r>
              <a:rPr lang="en-US" sz="1000"/>
              <a:t>Ahn MJ, Cho BC, Felip E, et al. Tarlatamab for Patients with Previously Treated Small-Cell Lung Cancer. </a:t>
            </a:r>
            <a:r>
              <a:rPr lang="en-US" sz="1000" i="1"/>
              <a:t>N Engl J Med</a:t>
            </a:r>
            <a:r>
              <a:rPr lang="en-US" sz="1000"/>
              <a:t>. 2023;389(22):2063-2075. doi:10.1056/NEJMoa2307980</a:t>
            </a:r>
          </a:p>
          <a:p>
            <a:pPr marL="228600" lvl="0" indent="-228600">
              <a:buClr>
                <a:schemeClr val="accent6"/>
              </a:buClr>
              <a:buSzPct val="100000"/>
              <a:buFont typeface="+mj-lt"/>
              <a:buAutoNum type="arabicPeriod" startAt="14"/>
              <a:tabLst>
                <a:tab pos="457200" algn="l"/>
              </a:tabLst>
            </a:pPr>
            <a:r>
              <a:rPr lang="en-US" sz="1000" err="1"/>
              <a:t>Dowlati</a:t>
            </a:r>
            <a:r>
              <a:rPr lang="en-US" sz="1000"/>
              <a:t> A, Hummel HD, </a:t>
            </a:r>
            <a:r>
              <a:rPr lang="en-US" sz="1000" err="1"/>
              <a:t>Champiat</a:t>
            </a:r>
            <a:r>
              <a:rPr lang="en-US" sz="1000"/>
              <a:t> S, et al. Sustained Clinical Benefit and Intracranial Activity of Tarlatamab in Previously Treated Small Cell Lung Cancer: DeLLphi-300 Trial Update. </a:t>
            </a:r>
            <a:r>
              <a:rPr lang="en-US" sz="1000" i="1"/>
              <a:t>J Clin Oncol</a:t>
            </a:r>
            <a:r>
              <a:rPr lang="en-US" sz="1000"/>
              <a:t>. 2024;42(29):3392-3399. doi:10.1200/JCO.24.00553</a:t>
            </a:r>
          </a:p>
          <a:p>
            <a:pPr marL="228600" indent="-228600">
              <a:buClr>
                <a:schemeClr val="accent6"/>
              </a:buClr>
              <a:buSzPct val="100000"/>
              <a:buFont typeface="+mj-lt"/>
              <a:buAutoNum type="arabicPeriod" startAt="14"/>
              <a:tabLst>
                <a:tab pos="457200" algn="l"/>
              </a:tabLst>
            </a:pPr>
            <a:r>
              <a:rPr lang="en-US" sz="1000"/>
              <a:t>Tarlatamab. In: UpToDate Lexi-Drugs [database online]. Hudson, Ohio: Wolters Kluwer Health. Updated periodically. Accessed August 24, 2025.</a:t>
            </a:r>
          </a:p>
          <a:p>
            <a:pPr marL="228600" lvl="0" indent="-228600">
              <a:buClr>
                <a:schemeClr val="accent6"/>
              </a:buClr>
              <a:buSzPct val="100000"/>
              <a:buFont typeface="+mj-lt"/>
              <a:buAutoNum type="arabicPeriod" startAt="14"/>
              <a:tabLst>
                <a:tab pos="457200" algn="l"/>
              </a:tabLst>
            </a:pPr>
            <a:r>
              <a:rPr lang="en-US" sz="1000" err="1"/>
              <a:t>Clinicaltrials.gov</a:t>
            </a:r>
            <a:endParaRPr lang="en-US" sz="1000"/>
          </a:p>
          <a:p>
            <a:pPr marL="228600" lvl="0" indent="-228600">
              <a:buClr>
                <a:schemeClr val="accent6"/>
              </a:buClr>
              <a:buSzPct val="100000"/>
              <a:buFont typeface="+mj-lt"/>
              <a:buAutoNum type="arabicPeriod" startAt="14"/>
              <a:tabLst>
                <a:tab pos="457200" algn="l"/>
              </a:tabLst>
            </a:pPr>
            <a:endParaRPr lang="en-US" sz="1000" kern="100">
              <a:solidFill>
                <a:schemeClr val="bg1"/>
              </a:solidFill>
              <a:effectLst/>
              <a:latin typeface="Lato" panose="020F0502020204030203" pitchFamily="34" charset="0"/>
              <a:ea typeface="Lato" panose="020F0502020204030203" pitchFamily="34" charset="0"/>
              <a:cs typeface="Lato" panose="020F0502020204030203" pitchFamily="34" charset="0"/>
            </a:endParaRPr>
          </a:p>
        </p:txBody>
      </p:sp>
      <p:sp>
        <p:nvSpPr>
          <p:cNvPr id="4" name="Google Shape;228;p48">
            <a:extLst>
              <a:ext uri="{FF2B5EF4-FFF2-40B4-BE49-F238E27FC236}">
                <a16:creationId xmlns:a16="http://schemas.microsoft.com/office/drawing/2014/main" id="{5F23F89F-4326-73C9-7CE6-58AD5546AC2C}"/>
              </a:ext>
            </a:extLst>
          </p:cNvPr>
          <p:cNvSpPr txBox="1">
            <a:spLocks/>
          </p:cNvSpPr>
          <p:nvPr/>
        </p:nvSpPr>
        <p:spPr>
          <a:xfrm>
            <a:off x="0" y="0"/>
            <a:ext cx="9144000" cy="78305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2800"/>
            </a:pPr>
            <a:r>
              <a:rPr lang="pt-BR" sz="6000" b="1">
                <a:solidFill>
                  <a:schemeClr val="accent6"/>
                </a:solidFill>
                <a:latin typeface="Bebas Neue"/>
                <a:sym typeface="Bebas Neue"/>
              </a:rPr>
              <a:t>References</a:t>
            </a:r>
            <a:endParaRPr lang="pt-BR" sz="6000" b="1">
              <a:solidFill>
                <a:schemeClr val="bg1"/>
              </a:solidFill>
              <a:latin typeface="Bebas Neue"/>
              <a:sym typeface="Bebas Neue"/>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84">
          <a:extLst>
            <a:ext uri="{FF2B5EF4-FFF2-40B4-BE49-F238E27FC236}">
              <a16:creationId xmlns:a16="http://schemas.microsoft.com/office/drawing/2014/main" id="{E5723F73-DADE-61E9-6165-B125E5580D12}"/>
            </a:ext>
          </a:extLst>
        </p:cNvPr>
        <p:cNvGrpSpPr/>
        <p:nvPr/>
      </p:nvGrpSpPr>
      <p:grpSpPr>
        <a:xfrm>
          <a:off x="0" y="0"/>
          <a:ext cx="0" cy="0"/>
          <a:chOff x="0" y="0"/>
          <a:chExt cx="0" cy="0"/>
        </a:xfrm>
      </p:grpSpPr>
      <p:sp>
        <p:nvSpPr>
          <p:cNvPr id="2" name="Google Shape;628;p71">
            <a:extLst>
              <a:ext uri="{FF2B5EF4-FFF2-40B4-BE49-F238E27FC236}">
                <a16:creationId xmlns:a16="http://schemas.microsoft.com/office/drawing/2014/main" id="{9F1CCB66-FC90-938F-003D-741639D47CFA}"/>
              </a:ext>
            </a:extLst>
          </p:cNvPr>
          <p:cNvSpPr txBox="1">
            <a:spLocks noGrp="1"/>
          </p:cNvSpPr>
          <p:nvPr>
            <p:ph type="title"/>
          </p:nvPr>
        </p:nvSpPr>
        <p:spPr>
          <a:xfrm>
            <a:off x="0" y="1175657"/>
            <a:ext cx="9144000" cy="129154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1500">
                <a:solidFill>
                  <a:schemeClr val="accent6"/>
                </a:solidFill>
              </a:rPr>
              <a:t>Thank You</a:t>
            </a:r>
            <a:endParaRPr sz="11500">
              <a:solidFill>
                <a:schemeClr val="accent6"/>
              </a:solidFill>
            </a:endParaRPr>
          </a:p>
        </p:txBody>
      </p:sp>
      <p:sp>
        <p:nvSpPr>
          <p:cNvPr id="3" name="Google Shape;629;p71">
            <a:extLst>
              <a:ext uri="{FF2B5EF4-FFF2-40B4-BE49-F238E27FC236}">
                <a16:creationId xmlns:a16="http://schemas.microsoft.com/office/drawing/2014/main" id="{8DA6A446-D1E3-5AB9-D7FB-B33D7EE598BA}"/>
              </a:ext>
            </a:extLst>
          </p:cNvPr>
          <p:cNvSpPr txBox="1">
            <a:spLocks/>
          </p:cNvSpPr>
          <p:nvPr/>
        </p:nvSpPr>
        <p:spPr>
          <a:xfrm>
            <a:off x="2219762" y="2571750"/>
            <a:ext cx="4704474" cy="12192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15000"/>
              </a:lnSpc>
              <a:buClr>
                <a:schemeClr val="dk1"/>
              </a:buClr>
              <a:buSzPts val="1100"/>
            </a:pPr>
            <a:r>
              <a:rPr lang="en-US" sz="3200" b="1">
                <a:solidFill>
                  <a:schemeClr val="bg1"/>
                </a:solidFill>
                <a:latin typeface="Bebas Neue"/>
                <a:sym typeface="Lato"/>
              </a:rPr>
              <a:t>Do you have any questions?</a:t>
            </a:r>
          </a:p>
          <a:p>
            <a:pPr algn="ctr">
              <a:lnSpc>
                <a:spcPct val="115000"/>
              </a:lnSpc>
              <a:buClr>
                <a:schemeClr val="dk1"/>
              </a:buClr>
              <a:buSzPts val="1100"/>
            </a:pPr>
            <a:r>
              <a:rPr lang="en-US">
                <a:solidFill>
                  <a:schemeClr val="bg1"/>
                </a:solidFill>
                <a:latin typeface="Lato"/>
                <a:ea typeface="Lato"/>
                <a:cs typeface="Lato"/>
                <a:sym typeface="Lato"/>
              </a:rPr>
              <a:t>Traylor Moses, PharmD, MBA, MPH, MS, MB(ASCP)</a:t>
            </a:r>
            <a:r>
              <a:rPr lang="en-US" baseline="30000">
                <a:solidFill>
                  <a:schemeClr val="bg1"/>
                </a:solidFill>
                <a:latin typeface="Lato"/>
                <a:ea typeface="Lato"/>
                <a:cs typeface="Lato"/>
                <a:sym typeface="Lato"/>
              </a:rPr>
              <a:t>CM</a:t>
            </a:r>
          </a:p>
          <a:p>
            <a:pPr algn="ctr">
              <a:lnSpc>
                <a:spcPct val="115000"/>
              </a:lnSpc>
              <a:buClr>
                <a:schemeClr val="dk1"/>
              </a:buClr>
              <a:buSzPts val="1100"/>
            </a:pPr>
            <a:r>
              <a:rPr lang="en-US">
                <a:solidFill>
                  <a:schemeClr val="bg1"/>
                </a:solidFill>
                <a:latin typeface="Lato"/>
                <a:ea typeface="Lato"/>
                <a:cs typeface="Lato"/>
                <a:sym typeface="Lato"/>
              </a:rPr>
              <a:t>ASLMC PGY2 Oncology Pharmacy Resident</a:t>
            </a:r>
          </a:p>
          <a:p>
            <a:pPr algn="ctr">
              <a:lnSpc>
                <a:spcPct val="115000"/>
              </a:lnSpc>
              <a:buClr>
                <a:schemeClr val="dk1"/>
              </a:buClr>
              <a:buSzPts val="1100"/>
            </a:pPr>
            <a:r>
              <a:rPr lang="en-US">
                <a:solidFill>
                  <a:schemeClr val="bg1"/>
                </a:solidFill>
                <a:latin typeface="Lato"/>
                <a:ea typeface="Lato"/>
                <a:cs typeface="Lato"/>
                <a:sym typeface="Lato"/>
              </a:rPr>
              <a:t>traylor.moses@aah.org</a:t>
            </a:r>
          </a:p>
          <a:p>
            <a:pPr algn="ctr"/>
            <a:endParaRPr lang="en-US" sz="1100"/>
          </a:p>
        </p:txBody>
      </p:sp>
    </p:spTree>
    <p:extLst>
      <p:ext uri="{BB962C8B-B14F-4D97-AF65-F5344CB8AC3E}">
        <p14:creationId xmlns:p14="http://schemas.microsoft.com/office/powerpoint/2010/main" val="13695520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72"/>
        <p:cNvGrpSpPr/>
        <p:nvPr/>
      </p:nvGrpSpPr>
      <p:grpSpPr>
        <a:xfrm>
          <a:off x="0" y="0"/>
          <a:ext cx="0" cy="0"/>
          <a:chOff x="0" y="0"/>
          <a:chExt cx="0" cy="0"/>
        </a:xfrm>
      </p:grpSpPr>
      <p:pic>
        <p:nvPicPr>
          <p:cNvPr id="6" name="Picture 1" descr="Fig. 2">
            <a:extLst>
              <a:ext uri="{FF2B5EF4-FFF2-40B4-BE49-F238E27FC236}">
                <a16:creationId xmlns:a16="http://schemas.microsoft.com/office/drawing/2014/main" id="{979E0D63-9885-2294-0C5A-6F702835731E}"/>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726674" y="1050164"/>
            <a:ext cx="7800727" cy="3817022"/>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206;p46">
            <a:extLst>
              <a:ext uri="{FF2B5EF4-FFF2-40B4-BE49-F238E27FC236}">
                <a16:creationId xmlns:a16="http://schemas.microsoft.com/office/drawing/2014/main" id="{5F5A6BB5-9859-3A3D-D63E-61F1E9D68B5C}"/>
              </a:ext>
            </a:extLst>
          </p:cNvPr>
          <p:cNvSpPr txBox="1">
            <a:spLocks/>
          </p:cNvSpPr>
          <p:nvPr/>
        </p:nvSpPr>
        <p:spPr>
          <a:xfrm>
            <a:off x="0" y="0"/>
            <a:ext cx="9144000" cy="74197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Bebas Neue"/>
              <a:buNone/>
              <a:defRPr sz="5200" b="1" i="0" u="none" strike="noStrike" cap="none">
                <a:solidFill>
                  <a:schemeClr val="lt1"/>
                </a:solidFill>
                <a:latin typeface="Bebas Neue"/>
                <a:ea typeface="Bebas Neue"/>
                <a:cs typeface="Bebas Neue"/>
                <a:sym typeface="Bebas Neue"/>
              </a:defRPr>
            </a:lvl1pPr>
            <a:lvl2pPr marR="0" lvl="1" algn="l" rtl="0">
              <a:lnSpc>
                <a:spcPct val="100000"/>
              </a:lnSpc>
              <a:spcBef>
                <a:spcPts val="0"/>
              </a:spcBef>
              <a:spcAft>
                <a:spcPts val="0"/>
              </a:spcAft>
              <a:buClr>
                <a:schemeClr val="dk1"/>
              </a:buClr>
              <a:buSzPts val="4200"/>
              <a:buFont typeface="Bebas Neue"/>
              <a:buNone/>
              <a:defRPr sz="4200" b="1"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4200"/>
              <a:buFont typeface="Bebas Neue"/>
              <a:buNone/>
              <a:defRPr sz="4200" b="1"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4200"/>
              <a:buFont typeface="Bebas Neue"/>
              <a:buNone/>
              <a:defRPr sz="4200" b="1"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4200"/>
              <a:buFont typeface="Bebas Neue"/>
              <a:buNone/>
              <a:defRPr sz="4200" b="1"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4200"/>
              <a:buFont typeface="Bebas Neue"/>
              <a:buNone/>
              <a:defRPr sz="4200" b="1"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4200"/>
              <a:buFont typeface="Bebas Neue"/>
              <a:buNone/>
              <a:defRPr sz="4200" b="1"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4200"/>
              <a:buFont typeface="Bebas Neue"/>
              <a:buNone/>
              <a:defRPr sz="4200" b="1"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4200"/>
              <a:buFont typeface="Bebas Neue"/>
              <a:buNone/>
              <a:defRPr sz="4200" b="1" i="0" u="none" strike="noStrike" cap="none">
                <a:solidFill>
                  <a:schemeClr val="dk1"/>
                </a:solidFill>
                <a:latin typeface="Bebas Neue"/>
                <a:ea typeface="Bebas Neue"/>
                <a:cs typeface="Bebas Neue"/>
                <a:sym typeface="Bebas Neue"/>
              </a:defRPr>
            </a:lvl9pPr>
          </a:lstStyle>
          <a:p>
            <a:r>
              <a:rPr lang="en-US" sz="6000">
                <a:solidFill>
                  <a:schemeClr val="accent6"/>
                </a:solidFill>
              </a:rPr>
              <a:t>T Cell engager </a:t>
            </a:r>
            <a:r>
              <a:rPr lang="en-US" sz="6000">
                <a:solidFill>
                  <a:schemeClr val="bg1"/>
                </a:solidFill>
              </a:rPr>
              <a:t>Mechanism</a:t>
            </a:r>
          </a:p>
        </p:txBody>
      </p:sp>
      <p:sp>
        <p:nvSpPr>
          <p:cNvPr id="2" name="TextBox 1">
            <a:extLst>
              <a:ext uri="{FF2B5EF4-FFF2-40B4-BE49-F238E27FC236}">
                <a16:creationId xmlns:a16="http://schemas.microsoft.com/office/drawing/2014/main" id="{9FD43952-D4B7-5F4D-2879-54ABF53EAB31}"/>
              </a:ext>
            </a:extLst>
          </p:cNvPr>
          <p:cNvSpPr txBox="1"/>
          <p:nvPr/>
        </p:nvSpPr>
        <p:spPr>
          <a:xfrm>
            <a:off x="6374675" y="4928056"/>
            <a:ext cx="2769325" cy="215444"/>
          </a:xfrm>
          <a:prstGeom prst="rect">
            <a:avLst/>
          </a:prstGeom>
          <a:noFill/>
        </p:spPr>
        <p:txBody>
          <a:bodyPr wrap="square" rtlCol="0">
            <a:spAutoFit/>
          </a:bodyPr>
          <a:lstStyle/>
          <a:p>
            <a:pPr lvl="0" algn="r">
              <a:buClr>
                <a:schemeClr val="accent6"/>
              </a:buClr>
              <a:buSzPct val="100000"/>
              <a:tabLst>
                <a:tab pos="457200" algn="l"/>
              </a:tabLst>
            </a:pPr>
            <a:r>
              <a:rPr lang="en-US" sz="800" kern="100">
                <a:solidFill>
                  <a:schemeClr val="bg1"/>
                </a:solidFill>
                <a:latin typeface="Lato" panose="020F0502020204030203" pitchFamily="34" charset="0"/>
                <a:ea typeface="Lato" panose="020F0502020204030203" pitchFamily="34" charset="0"/>
                <a:cs typeface="Lato" panose="020F0502020204030203" pitchFamily="34" charset="0"/>
              </a:rPr>
              <a:t>Tian Z, et al. </a:t>
            </a:r>
            <a:r>
              <a:rPr lang="en-US" sz="800" i="1" kern="100">
                <a:solidFill>
                  <a:schemeClr val="bg1"/>
                </a:solidFill>
                <a:latin typeface="Lato" panose="020F0502020204030203" pitchFamily="34" charset="0"/>
                <a:ea typeface="Lato" panose="020F0502020204030203" pitchFamily="34" charset="0"/>
                <a:cs typeface="Lato" panose="020F0502020204030203" pitchFamily="34" charset="0"/>
              </a:rPr>
              <a:t>J </a:t>
            </a:r>
            <a:r>
              <a:rPr lang="en-US" sz="800" i="1" kern="100" err="1">
                <a:solidFill>
                  <a:schemeClr val="bg1"/>
                </a:solidFill>
                <a:latin typeface="Lato" panose="020F0502020204030203" pitchFamily="34" charset="0"/>
                <a:ea typeface="Lato" panose="020F0502020204030203" pitchFamily="34" charset="0"/>
                <a:cs typeface="Lato" panose="020F0502020204030203" pitchFamily="34" charset="0"/>
              </a:rPr>
              <a:t>Hematol</a:t>
            </a:r>
            <a:r>
              <a:rPr lang="en-US" sz="800" i="1" kern="100">
                <a:solidFill>
                  <a:schemeClr val="bg1"/>
                </a:solidFill>
                <a:latin typeface="Lato" panose="020F0502020204030203" pitchFamily="34" charset="0"/>
                <a:ea typeface="Lato" panose="020F0502020204030203" pitchFamily="34" charset="0"/>
                <a:cs typeface="Lato" panose="020F0502020204030203" pitchFamily="34" charset="0"/>
              </a:rPr>
              <a:t> Oncol</a:t>
            </a:r>
            <a:r>
              <a:rPr lang="en-US" sz="800" kern="100">
                <a:solidFill>
                  <a:schemeClr val="bg1"/>
                </a:solidFill>
                <a:latin typeface="Lato" panose="020F0502020204030203" pitchFamily="34" charset="0"/>
                <a:ea typeface="Lato" panose="020F0502020204030203" pitchFamily="34" charset="0"/>
                <a:cs typeface="Lato" panose="020F0502020204030203" pitchFamily="34" charset="0"/>
              </a:rPr>
              <a:t>. 2021;14(1):75.</a:t>
            </a:r>
            <a:r>
              <a:rPr lang="en-US" sz="800">
                <a:solidFill>
                  <a:schemeClr val="bg1"/>
                </a:solidFill>
                <a:latin typeface="Lato" panose="020F0502020204030203" pitchFamily="34" charset="0"/>
                <a:ea typeface="Lato" panose="020F0502020204030203" pitchFamily="34" charset="0"/>
                <a:cs typeface="Lato" panose="020F0502020204030203" pitchFamily="34" charset="0"/>
              </a:rPr>
              <a:t> </a:t>
            </a:r>
          </a:p>
        </p:txBody>
      </p:sp>
    </p:spTree>
    <p:extLst>
      <p:ext uri="{BB962C8B-B14F-4D97-AF65-F5344CB8AC3E}">
        <p14:creationId xmlns:p14="http://schemas.microsoft.com/office/powerpoint/2010/main" val="23691845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3"/>
        <p:cNvGrpSpPr/>
        <p:nvPr/>
      </p:nvGrpSpPr>
      <p:grpSpPr>
        <a:xfrm>
          <a:off x="0" y="0"/>
          <a:ext cx="0" cy="0"/>
          <a:chOff x="0" y="0"/>
          <a:chExt cx="0" cy="0"/>
        </a:xfrm>
      </p:grpSpPr>
      <p:sp>
        <p:nvSpPr>
          <p:cNvPr id="6" name="Google Shape;206;p46">
            <a:extLst>
              <a:ext uri="{FF2B5EF4-FFF2-40B4-BE49-F238E27FC236}">
                <a16:creationId xmlns:a16="http://schemas.microsoft.com/office/drawing/2014/main" id="{AE24B980-AA47-C4EF-1175-7912F02A7259}"/>
              </a:ext>
            </a:extLst>
          </p:cNvPr>
          <p:cNvSpPr txBox="1">
            <a:spLocks/>
          </p:cNvSpPr>
          <p:nvPr/>
        </p:nvSpPr>
        <p:spPr>
          <a:xfrm>
            <a:off x="0" y="0"/>
            <a:ext cx="9144000" cy="89885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Bebas Neue"/>
              <a:buNone/>
              <a:defRPr sz="5200" b="1" i="0" u="none" strike="noStrike" cap="none">
                <a:solidFill>
                  <a:schemeClr val="lt1"/>
                </a:solidFill>
                <a:latin typeface="Bebas Neue"/>
                <a:ea typeface="Bebas Neue"/>
                <a:cs typeface="Bebas Neue"/>
                <a:sym typeface="Bebas Neue"/>
              </a:defRPr>
            </a:lvl1pPr>
            <a:lvl2pPr marR="0" lvl="1" algn="l" rtl="0">
              <a:lnSpc>
                <a:spcPct val="100000"/>
              </a:lnSpc>
              <a:spcBef>
                <a:spcPts val="0"/>
              </a:spcBef>
              <a:spcAft>
                <a:spcPts val="0"/>
              </a:spcAft>
              <a:buClr>
                <a:schemeClr val="dk1"/>
              </a:buClr>
              <a:buSzPts val="4200"/>
              <a:buFont typeface="Bebas Neue"/>
              <a:buNone/>
              <a:defRPr sz="4200" b="1"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4200"/>
              <a:buFont typeface="Bebas Neue"/>
              <a:buNone/>
              <a:defRPr sz="4200" b="1"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4200"/>
              <a:buFont typeface="Bebas Neue"/>
              <a:buNone/>
              <a:defRPr sz="4200" b="1"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4200"/>
              <a:buFont typeface="Bebas Neue"/>
              <a:buNone/>
              <a:defRPr sz="4200" b="1"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4200"/>
              <a:buFont typeface="Bebas Neue"/>
              <a:buNone/>
              <a:defRPr sz="4200" b="1"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4200"/>
              <a:buFont typeface="Bebas Neue"/>
              <a:buNone/>
              <a:defRPr sz="4200" b="1"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4200"/>
              <a:buFont typeface="Bebas Neue"/>
              <a:buNone/>
              <a:defRPr sz="4200" b="1"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4200"/>
              <a:buFont typeface="Bebas Neue"/>
              <a:buNone/>
              <a:defRPr sz="4200" b="1" i="0" u="none" strike="noStrike" cap="none">
                <a:solidFill>
                  <a:schemeClr val="dk1"/>
                </a:solidFill>
                <a:latin typeface="Bebas Neue"/>
                <a:ea typeface="Bebas Neue"/>
                <a:cs typeface="Bebas Neue"/>
                <a:sym typeface="Bebas Neue"/>
              </a:defRPr>
            </a:lvl9pPr>
          </a:lstStyle>
          <a:p>
            <a:r>
              <a:rPr lang="en-US" sz="6000">
                <a:solidFill>
                  <a:schemeClr val="accent6"/>
                </a:solidFill>
              </a:rPr>
              <a:t>Bispecific</a:t>
            </a:r>
            <a:r>
              <a:rPr lang="en-US" sz="6000"/>
              <a:t> T Cell engagers</a:t>
            </a:r>
          </a:p>
        </p:txBody>
      </p:sp>
      <p:graphicFrame>
        <p:nvGraphicFramePr>
          <p:cNvPr id="3" name="Content Placeholder 3">
            <a:extLst>
              <a:ext uri="{FF2B5EF4-FFF2-40B4-BE49-F238E27FC236}">
                <a16:creationId xmlns:a16="http://schemas.microsoft.com/office/drawing/2014/main" id="{8B418002-B202-77FB-231D-8386318F23BC}"/>
              </a:ext>
            </a:extLst>
          </p:cNvPr>
          <p:cNvGraphicFramePr>
            <a:graphicFrameLocks/>
          </p:cNvGraphicFramePr>
          <p:nvPr>
            <p:extLst>
              <p:ext uri="{D42A27DB-BD31-4B8C-83A1-F6EECF244321}">
                <p14:modId xmlns:p14="http://schemas.microsoft.com/office/powerpoint/2010/main" val="2916126894"/>
              </p:ext>
            </p:extLst>
          </p:nvPr>
        </p:nvGraphicFramePr>
        <p:xfrm>
          <a:off x="401170" y="1130015"/>
          <a:ext cx="8417858" cy="3657600"/>
        </p:xfrm>
        <a:graphic>
          <a:graphicData uri="http://schemas.openxmlformats.org/drawingml/2006/table">
            <a:tbl>
              <a:tblPr firstRow="1" bandRow="1">
                <a:tableStyleId>{00A15C55-8517-42AA-B614-E9B94910E393}</a:tableStyleId>
              </a:tblPr>
              <a:tblGrid>
                <a:gridCol w="1786218">
                  <a:extLst>
                    <a:ext uri="{9D8B030D-6E8A-4147-A177-3AD203B41FA5}">
                      <a16:colId xmlns:a16="http://schemas.microsoft.com/office/drawing/2014/main" val="2218535611"/>
                    </a:ext>
                  </a:extLst>
                </a:gridCol>
                <a:gridCol w="1192306">
                  <a:extLst>
                    <a:ext uri="{9D8B030D-6E8A-4147-A177-3AD203B41FA5}">
                      <a16:colId xmlns:a16="http://schemas.microsoft.com/office/drawing/2014/main" val="4169892091"/>
                    </a:ext>
                  </a:extLst>
                </a:gridCol>
                <a:gridCol w="1855694">
                  <a:extLst>
                    <a:ext uri="{9D8B030D-6E8A-4147-A177-3AD203B41FA5}">
                      <a16:colId xmlns:a16="http://schemas.microsoft.com/office/drawing/2014/main" val="728594812"/>
                    </a:ext>
                  </a:extLst>
                </a:gridCol>
                <a:gridCol w="3583640">
                  <a:extLst>
                    <a:ext uri="{9D8B030D-6E8A-4147-A177-3AD203B41FA5}">
                      <a16:colId xmlns:a16="http://schemas.microsoft.com/office/drawing/2014/main" val="3545610579"/>
                    </a:ext>
                  </a:extLst>
                </a:gridCol>
              </a:tblGrid>
              <a:tr h="0">
                <a:tc>
                  <a:txBody>
                    <a:bodyPr/>
                    <a:lstStyle/>
                    <a:p>
                      <a:pPr algn="l"/>
                      <a:r>
                        <a:rPr lang="en-US" sz="1200">
                          <a:solidFill>
                            <a:schemeClr val="bg1"/>
                          </a:solidFill>
                          <a:latin typeface="Lato" panose="020F0502020204030203" pitchFamily="34" charset="0"/>
                          <a:ea typeface="Lato" panose="020F0502020204030203" pitchFamily="34" charset="0"/>
                          <a:cs typeface="Lato" panose="020F0502020204030203" pitchFamily="34" charset="0"/>
                        </a:rPr>
                        <a:t>Generic</a:t>
                      </a:r>
                    </a:p>
                  </a:txBody>
                  <a:tcPr anchor="ctr">
                    <a:lnL w="28575" cap="flat" cmpd="sng" algn="ctr">
                      <a:solidFill>
                        <a:schemeClr val="accent6"/>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2"/>
                    </a:solidFill>
                  </a:tcPr>
                </a:tc>
                <a:tc>
                  <a:txBody>
                    <a:bodyPr/>
                    <a:lstStyle/>
                    <a:p>
                      <a:pPr algn="l"/>
                      <a:r>
                        <a:rPr lang="en-US" sz="1200">
                          <a:solidFill>
                            <a:schemeClr val="bg1"/>
                          </a:solidFill>
                          <a:latin typeface="Lato" panose="020F0502020204030203" pitchFamily="34" charset="0"/>
                          <a:ea typeface="Lato" panose="020F0502020204030203" pitchFamily="34" charset="0"/>
                          <a:cs typeface="Lato" panose="020F0502020204030203" pitchFamily="34" charset="0"/>
                        </a:rPr>
                        <a:t>Brand</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2"/>
                    </a:solidFill>
                  </a:tcPr>
                </a:tc>
                <a:tc>
                  <a:txBody>
                    <a:bodyPr/>
                    <a:lstStyle/>
                    <a:p>
                      <a:pPr algn="l"/>
                      <a:r>
                        <a:rPr lang="en-US" sz="1200">
                          <a:solidFill>
                            <a:schemeClr val="bg1"/>
                          </a:solidFill>
                          <a:latin typeface="Lato" panose="020F0502020204030203" pitchFamily="34" charset="0"/>
                          <a:ea typeface="Lato" panose="020F0502020204030203" pitchFamily="34" charset="0"/>
                          <a:cs typeface="Lato" panose="020F0502020204030203" pitchFamily="34" charset="0"/>
                        </a:rPr>
                        <a:t>Targets</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2"/>
                    </a:solidFill>
                  </a:tcPr>
                </a:tc>
                <a:tc>
                  <a:txBody>
                    <a:bodyPr/>
                    <a:lstStyle/>
                    <a:p>
                      <a:pPr algn="l"/>
                      <a:r>
                        <a:rPr lang="en-US" sz="1200">
                          <a:solidFill>
                            <a:schemeClr val="bg1"/>
                          </a:solidFill>
                          <a:latin typeface="Lato" panose="020F0502020204030203" pitchFamily="34" charset="0"/>
                          <a:ea typeface="Lato" panose="020F0502020204030203" pitchFamily="34" charset="0"/>
                          <a:cs typeface="Lato" panose="020F0502020204030203" pitchFamily="34" charset="0"/>
                        </a:rPr>
                        <a:t>Indications</a:t>
                      </a:r>
                    </a:p>
                  </a:txBody>
                  <a:tcPr anchor="ctr">
                    <a:lnL w="12700" cap="flat" cmpd="sng" algn="ctr">
                      <a:solidFill>
                        <a:schemeClr val="accent1"/>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2"/>
                    </a:solidFill>
                  </a:tcPr>
                </a:tc>
                <a:extLst>
                  <a:ext uri="{0D108BD9-81ED-4DB2-BD59-A6C34878D82A}">
                    <a16:rowId xmlns:a16="http://schemas.microsoft.com/office/drawing/2014/main" val="2328999078"/>
                  </a:ext>
                </a:extLst>
              </a:tr>
              <a:tr h="0">
                <a:tc>
                  <a:txBody>
                    <a:bodyPr/>
                    <a:lstStyle/>
                    <a:p>
                      <a:pPr marR="0" algn="l" rtl="0">
                        <a:lnSpc>
                          <a:spcPct val="100000"/>
                        </a:lnSpc>
                        <a:spcBef>
                          <a:spcPts val="0"/>
                        </a:spcBef>
                        <a:spcAft>
                          <a:spcPts val="0"/>
                        </a:spcAft>
                        <a:buClr>
                          <a:srgbClr val="000000"/>
                        </a:buClr>
                        <a:buFont typeface="Arial"/>
                      </a:pPr>
                      <a:r>
                        <a:rPr lang="en-US" sz="1200" b="0" i="0" u="none" strike="noStrike" cap="none">
                          <a:solidFill>
                            <a:schemeClr val="dk1"/>
                          </a:solidFill>
                          <a:effectLst/>
                          <a:latin typeface="Lato" panose="020F0502020204030203" pitchFamily="34" charset="0"/>
                          <a:ea typeface="Lato" panose="020F0502020204030203" pitchFamily="34" charset="0"/>
                          <a:cs typeface="Lato" panose="020F0502020204030203" pitchFamily="34" charset="0"/>
                          <a:sym typeface="Arial"/>
                        </a:rPr>
                        <a:t>Catumaxomab </a:t>
                      </a:r>
                    </a:p>
                    <a:p>
                      <a:pPr marR="0" algn="l" rtl="0">
                        <a:lnSpc>
                          <a:spcPct val="100000"/>
                        </a:lnSpc>
                        <a:spcBef>
                          <a:spcPts val="0"/>
                        </a:spcBef>
                        <a:spcAft>
                          <a:spcPts val="0"/>
                        </a:spcAft>
                        <a:buClr>
                          <a:srgbClr val="000000"/>
                        </a:buClr>
                        <a:buFont typeface="Arial"/>
                      </a:pPr>
                      <a:r>
                        <a:rPr lang="en-US" sz="1200" b="0" i="0" u="none" strike="noStrike" cap="none">
                          <a:solidFill>
                            <a:schemeClr val="dk1"/>
                          </a:solidFill>
                          <a:effectLst/>
                          <a:latin typeface="Lato" panose="020F0502020204030203" pitchFamily="34" charset="0"/>
                          <a:ea typeface="Lato" panose="020F0502020204030203" pitchFamily="34" charset="0"/>
                          <a:cs typeface="Lato" panose="020F0502020204030203" pitchFamily="34" charset="0"/>
                          <a:sym typeface="Arial"/>
                        </a:rPr>
                        <a:t>(withdrawn in 2017) </a:t>
                      </a:r>
                    </a:p>
                  </a:txBody>
                  <a:tcPr marR="0" marT="0" marB="0" anchor="ctr">
                    <a:lnL w="28575" cap="flat" cmpd="sng" algn="ctr">
                      <a:solidFill>
                        <a:schemeClr val="accent6"/>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R="0" algn="l" rtl="0">
                        <a:lnSpc>
                          <a:spcPct val="100000"/>
                        </a:lnSpc>
                        <a:spcBef>
                          <a:spcPts val="0"/>
                        </a:spcBef>
                        <a:spcAft>
                          <a:spcPts val="0"/>
                        </a:spcAft>
                        <a:buClr>
                          <a:srgbClr val="000000"/>
                        </a:buClr>
                        <a:buFont typeface="Arial"/>
                      </a:pPr>
                      <a:r>
                        <a:rPr lang="en-US" sz="1200" b="0" i="0" u="none" strike="noStrike" cap="none" err="1">
                          <a:solidFill>
                            <a:schemeClr val="dk1"/>
                          </a:solidFill>
                          <a:effectLst/>
                          <a:latin typeface="Lato" panose="020F0502020204030203" pitchFamily="34" charset="0"/>
                          <a:ea typeface="Lato" panose="020F0502020204030203" pitchFamily="34" charset="0"/>
                          <a:cs typeface="Lato" panose="020F0502020204030203" pitchFamily="34" charset="0"/>
                          <a:sym typeface="Arial"/>
                        </a:rPr>
                        <a:t>Removab</a:t>
                      </a:r>
                      <a:endParaRPr lang="en-US" sz="1200" b="0" i="0" u="none" strike="noStrike" cap="none">
                        <a:solidFill>
                          <a:schemeClr val="dk1"/>
                        </a:solidFill>
                        <a:effectLst/>
                        <a:latin typeface="Lato" panose="020F0502020204030203" pitchFamily="34" charset="0"/>
                        <a:ea typeface="Lato" panose="020F0502020204030203" pitchFamily="34" charset="0"/>
                        <a:cs typeface="Lato" panose="020F0502020204030203" pitchFamily="34" charset="0"/>
                        <a:sym typeface="Arial"/>
                      </a:endParaRPr>
                    </a:p>
                  </a:txBody>
                  <a:tcPr marR="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l"/>
                      <a:r>
                        <a:rPr lang="en-US" sz="1200">
                          <a:solidFill>
                            <a:srgbClr val="000000"/>
                          </a:solidFill>
                          <a:effectLst/>
                          <a:latin typeface="Lato" panose="020F0502020204030203" pitchFamily="34" charset="0"/>
                          <a:ea typeface="Lato" panose="020F0502020204030203" pitchFamily="34" charset="0"/>
                          <a:cs typeface="Lato" panose="020F0502020204030203" pitchFamily="34" charset="0"/>
                        </a:rPr>
                        <a:t>CD20/</a:t>
                      </a:r>
                      <a:r>
                        <a:rPr lang="en-US" sz="1200" err="1">
                          <a:solidFill>
                            <a:srgbClr val="000000"/>
                          </a:solidFill>
                          <a:effectLst/>
                          <a:latin typeface="Lato" panose="020F0502020204030203" pitchFamily="34" charset="0"/>
                          <a:ea typeface="Lato" panose="020F0502020204030203" pitchFamily="34" charset="0"/>
                          <a:cs typeface="Lato" panose="020F0502020204030203" pitchFamily="34" charset="0"/>
                        </a:rPr>
                        <a:t>EpCAM</a:t>
                      </a:r>
                      <a:endParaRPr lang="en-US" sz="1200">
                        <a:effectLst/>
                        <a:latin typeface="Lato" panose="020F0502020204030203" pitchFamily="34" charset="0"/>
                        <a:ea typeface="Lato" panose="020F0502020204030203" pitchFamily="34" charset="0"/>
                        <a:cs typeface="Lato" panose="020F0502020204030203" pitchFamily="34" charset="0"/>
                      </a:endParaRPr>
                    </a:p>
                  </a:txBody>
                  <a:tcPr marR="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l"/>
                      <a:r>
                        <a:rPr lang="en-US" sz="1200">
                          <a:solidFill>
                            <a:srgbClr val="000000"/>
                          </a:solidFill>
                          <a:effectLst/>
                          <a:latin typeface="Lato" panose="020F0502020204030203" pitchFamily="34" charset="0"/>
                          <a:ea typeface="Lato" panose="020F0502020204030203" pitchFamily="34" charset="0"/>
                          <a:cs typeface="Lato" panose="020F0502020204030203" pitchFamily="34" charset="0"/>
                        </a:rPr>
                        <a:t>Malignant ascites</a:t>
                      </a:r>
                      <a:endParaRPr lang="en-US" sz="1200">
                        <a:effectLst/>
                        <a:latin typeface="Lato" panose="020F0502020204030203" pitchFamily="34" charset="0"/>
                        <a:ea typeface="Lato" panose="020F0502020204030203" pitchFamily="34" charset="0"/>
                        <a:cs typeface="Lato" panose="020F0502020204030203" pitchFamily="34" charset="0"/>
                      </a:endParaRPr>
                    </a:p>
                  </a:txBody>
                  <a:tcPr marR="0" marT="0" marB="0" anchor="ctr">
                    <a:lnL w="12700" cap="flat" cmpd="sng" algn="ctr">
                      <a:solidFill>
                        <a:schemeClr val="accent1"/>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4149969336"/>
                  </a:ext>
                </a:extLst>
              </a:tr>
              <a:tr h="0">
                <a:tc>
                  <a:txBody>
                    <a:bodyPr/>
                    <a:lstStyle/>
                    <a:p>
                      <a:pPr algn="l"/>
                      <a:r>
                        <a:rPr lang="en-US" sz="1200" b="0" i="0" u="none" strike="noStrike" cap="none">
                          <a:solidFill>
                            <a:schemeClr val="dk1"/>
                          </a:solidFill>
                          <a:effectLst/>
                          <a:latin typeface="Lato" panose="020F0502020204030203" pitchFamily="34" charset="0"/>
                          <a:ea typeface="Lato" panose="020F0502020204030203" pitchFamily="34" charset="0"/>
                          <a:cs typeface="Lato" panose="020F0502020204030203" pitchFamily="34" charset="0"/>
                          <a:sym typeface="Arial"/>
                        </a:rPr>
                        <a:t>Blinatumomab </a:t>
                      </a:r>
                      <a:endParaRPr lang="en-US" sz="1200">
                        <a:latin typeface="Lato" panose="020F0502020204030203" pitchFamily="34" charset="0"/>
                        <a:ea typeface="Lato" panose="020F0502020204030203" pitchFamily="34" charset="0"/>
                        <a:cs typeface="Lato" panose="020F0502020204030203" pitchFamily="34" charset="0"/>
                      </a:endParaRPr>
                    </a:p>
                  </a:txBody>
                  <a:tcPr anchor="ctr">
                    <a:lnL w="28575" cap="flat" cmpd="sng" algn="ctr">
                      <a:solidFill>
                        <a:schemeClr val="accent6"/>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l"/>
                      <a:r>
                        <a:rPr lang="en-US" sz="1200" b="0" i="0" u="none" strike="noStrike" cap="none" err="1">
                          <a:solidFill>
                            <a:schemeClr val="dk1"/>
                          </a:solidFill>
                          <a:effectLst/>
                          <a:latin typeface="Lato" panose="020F0502020204030203" pitchFamily="34" charset="0"/>
                          <a:ea typeface="Lato" panose="020F0502020204030203" pitchFamily="34" charset="0"/>
                          <a:cs typeface="Lato" panose="020F0502020204030203" pitchFamily="34" charset="0"/>
                          <a:sym typeface="Arial"/>
                        </a:rPr>
                        <a:t>Blincyto</a:t>
                      </a:r>
                      <a:endParaRPr lang="en-US" sz="1200">
                        <a:latin typeface="Lato" panose="020F0502020204030203" pitchFamily="34" charset="0"/>
                        <a:ea typeface="Lato" panose="020F0502020204030203" pitchFamily="34" charset="0"/>
                        <a:cs typeface="Lato" panose="020F0502020204030203" pitchFamily="34"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l"/>
                      <a:r>
                        <a:rPr lang="en-US" sz="1200">
                          <a:solidFill>
                            <a:srgbClr val="000000"/>
                          </a:solidFill>
                          <a:effectLst/>
                          <a:latin typeface="Lato" panose="020F0502020204030203" pitchFamily="34" charset="0"/>
                          <a:ea typeface="Lato" panose="020F0502020204030203" pitchFamily="34" charset="0"/>
                          <a:cs typeface="Lato" panose="020F0502020204030203" pitchFamily="34" charset="0"/>
                        </a:rPr>
                        <a:t>CD3/CD19</a:t>
                      </a:r>
                      <a:endParaRPr lang="en-US" sz="1200">
                        <a:effectLst/>
                        <a:latin typeface="Lato" panose="020F0502020204030203" pitchFamily="34" charset="0"/>
                        <a:ea typeface="Lato" panose="020F0502020204030203" pitchFamily="34" charset="0"/>
                        <a:cs typeface="Lato" panose="020F0502020204030203" pitchFamily="34" charset="0"/>
                      </a:endParaRPr>
                    </a:p>
                  </a:txBody>
                  <a:tcPr marR="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l"/>
                      <a:r>
                        <a:rPr lang="en-US" sz="1200" b="0" i="0" u="none" strike="noStrike" cap="none">
                          <a:solidFill>
                            <a:schemeClr val="dk1"/>
                          </a:solidFill>
                          <a:effectLst/>
                          <a:latin typeface="Lato" panose="020F0502020204030203" pitchFamily="34" charset="0"/>
                          <a:ea typeface="Lato" panose="020F0502020204030203" pitchFamily="34" charset="0"/>
                          <a:cs typeface="Lato" panose="020F0502020204030203" pitchFamily="34" charset="0"/>
                          <a:sym typeface="Arial"/>
                        </a:rPr>
                        <a:t>R/R precursor B-cell ALL</a:t>
                      </a:r>
                      <a:endParaRPr lang="en-US" sz="1200">
                        <a:latin typeface="Lato" panose="020F0502020204030203" pitchFamily="34" charset="0"/>
                        <a:ea typeface="Lato" panose="020F0502020204030203" pitchFamily="34" charset="0"/>
                        <a:cs typeface="Lato" panose="020F0502020204030203" pitchFamily="34" charset="0"/>
                      </a:endParaRPr>
                    </a:p>
                  </a:txBody>
                  <a:tcPr anchor="ctr">
                    <a:lnL w="12700" cap="flat" cmpd="sng" algn="ctr">
                      <a:solidFill>
                        <a:schemeClr val="accent1"/>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600616951"/>
                  </a:ext>
                </a:extLst>
              </a:tr>
              <a:tr h="0">
                <a:tc>
                  <a:txBody>
                    <a:bodyPr/>
                    <a:lstStyle/>
                    <a:p>
                      <a:pPr algn="l"/>
                      <a:r>
                        <a:rPr lang="en-US" sz="1200" err="1">
                          <a:solidFill>
                            <a:srgbClr val="000000"/>
                          </a:solidFill>
                          <a:effectLst/>
                          <a:latin typeface="Lato" panose="020F0502020204030203" pitchFamily="34" charset="0"/>
                          <a:ea typeface="Lato" panose="020F0502020204030203" pitchFamily="34" charset="0"/>
                          <a:cs typeface="Lato" panose="020F0502020204030203" pitchFamily="34" charset="0"/>
                        </a:rPr>
                        <a:t>Amivantamab-vmjw</a:t>
                      </a:r>
                      <a:endParaRPr lang="en-US" sz="1200">
                        <a:effectLst/>
                        <a:latin typeface="Lato" panose="020F0502020204030203" pitchFamily="34" charset="0"/>
                        <a:ea typeface="Lato" panose="020F0502020204030203" pitchFamily="34" charset="0"/>
                        <a:cs typeface="Lato" panose="020F0502020204030203" pitchFamily="34" charset="0"/>
                      </a:endParaRPr>
                    </a:p>
                  </a:txBody>
                  <a:tcPr marR="0" marT="0" marB="0" anchor="ctr">
                    <a:lnL w="28575" cap="flat" cmpd="sng" algn="ctr">
                      <a:solidFill>
                        <a:schemeClr val="accent6"/>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l"/>
                      <a:r>
                        <a:rPr lang="en-US" sz="1200" b="0" i="0" u="none" strike="noStrike" cap="none" err="1">
                          <a:solidFill>
                            <a:schemeClr val="dk1"/>
                          </a:solidFill>
                          <a:effectLst/>
                          <a:latin typeface="Lato" panose="020F0502020204030203" pitchFamily="34" charset="0"/>
                          <a:ea typeface="Lato" panose="020F0502020204030203" pitchFamily="34" charset="0"/>
                          <a:cs typeface="Lato" panose="020F0502020204030203" pitchFamily="34" charset="0"/>
                          <a:sym typeface="Arial"/>
                        </a:rPr>
                        <a:t>Rybrevant</a:t>
                      </a:r>
                      <a:endParaRPr lang="en-US" sz="1200">
                        <a:latin typeface="Lato" panose="020F0502020204030203" pitchFamily="34" charset="0"/>
                        <a:ea typeface="Lato" panose="020F0502020204030203" pitchFamily="34" charset="0"/>
                        <a:cs typeface="Lato" panose="020F0502020204030203" pitchFamily="34"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l"/>
                      <a:r>
                        <a:rPr lang="en-US" sz="1200">
                          <a:solidFill>
                            <a:srgbClr val="000000"/>
                          </a:solidFill>
                          <a:effectLst/>
                          <a:latin typeface="Lato" panose="020F0502020204030203" pitchFamily="34" charset="0"/>
                          <a:ea typeface="Lato" panose="020F0502020204030203" pitchFamily="34" charset="0"/>
                          <a:cs typeface="Lato" panose="020F0502020204030203" pitchFamily="34" charset="0"/>
                        </a:rPr>
                        <a:t>EGFR/</a:t>
                      </a:r>
                      <a:r>
                        <a:rPr lang="en-US" sz="1200" err="1">
                          <a:solidFill>
                            <a:srgbClr val="000000"/>
                          </a:solidFill>
                          <a:effectLst/>
                          <a:latin typeface="Lato" panose="020F0502020204030203" pitchFamily="34" charset="0"/>
                          <a:ea typeface="Lato" panose="020F0502020204030203" pitchFamily="34" charset="0"/>
                          <a:cs typeface="Lato" panose="020F0502020204030203" pitchFamily="34" charset="0"/>
                        </a:rPr>
                        <a:t>cMet</a:t>
                      </a:r>
                      <a:endParaRPr lang="en-US" sz="1200">
                        <a:effectLst/>
                        <a:latin typeface="Lato" panose="020F0502020204030203" pitchFamily="34" charset="0"/>
                        <a:ea typeface="Lato" panose="020F0502020204030203" pitchFamily="34" charset="0"/>
                        <a:cs typeface="Lato" panose="020F0502020204030203" pitchFamily="34" charset="0"/>
                      </a:endParaRPr>
                    </a:p>
                  </a:txBody>
                  <a:tcPr marR="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l"/>
                      <a:r>
                        <a:rPr lang="en-US" sz="1200">
                          <a:solidFill>
                            <a:srgbClr val="000000"/>
                          </a:solidFill>
                          <a:effectLst/>
                          <a:latin typeface="Lato" panose="020F0502020204030203" pitchFamily="34" charset="0"/>
                          <a:ea typeface="Lato" panose="020F0502020204030203" pitchFamily="34" charset="0"/>
                          <a:cs typeface="Lato" panose="020F0502020204030203" pitchFamily="34" charset="0"/>
                        </a:rPr>
                        <a:t>NSCLC</a:t>
                      </a:r>
                      <a:endParaRPr lang="en-US" sz="1200">
                        <a:effectLst/>
                        <a:latin typeface="Lato" panose="020F0502020204030203" pitchFamily="34" charset="0"/>
                        <a:ea typeface="Lato" panose="020F0502020204030203" pitchFamily="34" charset="0"/>
                        <a:cs typeface="Lato" panose="020F0502020204030203" pitchFamily="34" charset="0"/>
                      </a:endParaRPr>
                    </a:p>
                  </a:txBody>
                  <a:tcPr marR="0" marT="0" marB="0" anchor="ctr">
                    <a:lnL w="12700" cap="flat" cmpd="sng" algn="ctr">
                      <a:solidFill>
                        <a:schemeClr val="accent1"/>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432591150"/>
                  </a:ext>
                </a:extLst>
              </a:tr>
              <a:tr h="0">
                <a:tc>
                  <a:txBody>
                    <a:bodyPr/>
                    <a:lstStyle/>
                    <a:p>
                      <a:pPr algn="l"/>
                      <a:r>
                        <a:rPr lang="en-US" sz="1200" err="1">
                          <a:solidFill>
                            <a:srgbClr val="000000"/>
                          </a:solidFill>
                          <a:effectLst/>
                          <a:latin typeface="Lato" panose="020F0502020204030203" pitchFamily="34" charset="0"/>
                          <a:ea typeface="Lato" panose="020F0502020204030203" pitchFamily="34" charset="0"/>
                          <a:cs typeface="Lato" panose="020F0502020204030203" pitchFamily="34" charset="0"/>
                        </a:rPr>
                        <a:t>Tebentafusp-tebn</a:t>
                      </a:r>
                      <a:endParaRPr lang="en-US" sz="1200">
                        <a:effectLst/>
                        <a:latin typeface="Lato" panose="020F0502020204030203" pitchFamily="34" charset="0"/>
                        <a:ea typeface="Lato" panose="020F0502020204030203" pitchFamily="34" charset="0"/>
                        <a:cs typeface="Lato" panose="020F0502020204030203" pitchFamily="34" charset="0"/>
                      </a:endParaRPr>
                    </a:p>
                  </a:txBody>
                  <a:tcPr marR="0" marT="0" marB="0" anchor="ctr">
                    <a:lnL w="28575" cap="flat" cmpd="sng" algn="ctr">
                      <a:solidFill>
                        <a:schemeClr val="accent6"/>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l"/>
                      <a:r>
                        <a:rPr lang="en-US" sz="1200" b="0" i="0" u="none" strike="noStrike" cap="none" err="1">
                          <a:solidFill>
                            <a:schemeClr val="dk1"/>
                          </a:solidFill>
                          <a:effectLst/>
                          <a:latin typeface="Lato" panose="020F0502020204030203" pitchFamily="34" charset="0"/>
                          <a:ea typeface="Lato" panose="020F0502020204030203" pitchFamily="34" charset="0"/>
                          <a:cs typeface="Lato" panose="020F0502020204030203" pitchFamily="34" charset="0"/>
                          <a:sym typeface="Arial"/>
                        </a:rPr>
                        <a:t>Kimmtrak</a:t>
                      </a:r>
                      <a:endParaRPr lang="en-US" sz="1200">
                        <a:latin typeface="Lato" panose="020F0502020204030203" pitchFamily="34" charset="0"/>
                        <a:ea typeface="Lato" panose="020F0502020204030203" pitchFamily="34" charset="0"/>
                        <a:cs typeface="Lato" panose="020F0502020204030203" pitchFamily="34"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l"/>
                      <a:r>
                        <a:rPr lang="en-US" sz="1200">
                          <a:solidFill>
                            <a:srgbClr val="000000"/>
                          </a:solidFill>
                          <a:effectLst/>
                          <a:latin typeface="Lato" panose="020F0502020204030203" pitchFamily="34" charset="0"/>
                          <a:ea typeface="Lato" panose="020F0502020204030203" pitchFamily="34" charset="0"/>
                          <a:cs typeface="Lato" panose="020F0502020204030203" pitchFamily="34" charset="0"/>
                        </a:rPr>
                        <a:t>CD3/GP100</a:t>
                      </a:r>
                      <a:endParaRPr lang="en-US" sz="1200">
                        <a:effectLst/>
                        <a:latin typeface="Lato" panose="020F0502020204030203" pitchFamily="34" charset="0"/>
                        <a:ea typeface="Lato" panose="020F0502020204030203" pitchFamily="34" charset="0"/>
                        <a:cs typeface="Lato" panose="020F0502020204030203" pitchFamily="34" charset="0"/>
                      </a:endParaRPr>
                    </a:p>
                  </a:txBody>
                  <a:tcPr marR="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l"/>
                      <a:r>
                        <a:rPr lang="en-US" sz="1200">
                          <a:solidFill>
                            <a:srgbClr val="000000"/>
                          </a:solidFill>
                          <a:effectLst/>
                          <a:latin typeface="Lato" panose="020F0502020204030203" pitchFamily="34" charset="0"/>
                          <a:ea typeface="Lato" panose="020F0502020204030203" pitchFamily="34" charset="0"/>
                          <a:cs typeface="Lato" panose="020F0502020204030203" pitchFamily="34" charset="0"/>
                        </a:rPr>
                        <a:t>Unresectable or metastatic uveal melanoma</a:t>
                      </a:r>
                      <a:endParaRPr lang="en-US" sz="1200">
                        <a:effectLst/>
                        <a:latin typeface="Lato" panose="020F0502020204030203" pitchFamily="34" charset="0"/>
                        <a:ea typeface="Lato" panose="020F0502020204030203" pitchFamily="34" charset="0"/>
                        <a:cs typeface="Lato" panose="020F0502020204030203" pitchFamily="34" charset="0"/>
                      </a:endParaRPr>
                    </a:p>
                  </a:txBody>
                  <a:tcPr marR="0" marT="0" marB="0" anchor="ctr">
                    <a:lnL w="12700" cap="flat" cmpd="sng" algn="ctr">
                      <a:solidFill>
                        <a:schemeClr val="accent1"/>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371071002"/>
                  </a:ext>
                </a:extLst>
              </a:tr>
              <a:tr h="0">
                <a:tc>
                  <a:txBody>
                    <a:bodyPr/>
                    <a:lstStyle/>
                    <a:p>
                      <a:pPr algn="l"/>
                      <a:r>
                        <a:rPr lang="en-US" sz="1200" b="0" i="0" u="none" strike="noStrike" cap="none" err="1">
                          <a:solidFill>
                            <a:schemeClr val="dk1"/>
                          </a:solidFill>
                          <a:effectLst/>
                          <a:latin typeface="Lato" panose="020F0502020204030203" pitchFamily="34" charset="0"/>
                          <a:ea typeface="Lato" panose="020F0502020204030203" pitchFamily="34" charset="0"/>
                          <a:cs typeface="Lato" panose="020F0502020204030203" pitchFamily="34" charset="0"/>
                          <a:sym typeface="Arial"/>
                        </a:rPr>
                        <a:t>Mosunetuzumab</a:t>
                      </a:r>
                      <a:endParaRPr lang="en-US" sz="1200">
                        <a:latin typeface="Lato" panose="020F0502020204030203" pitchFamily="34" charset="0"/>
                        <a:ea typeface="Lato" panose="020F0502020204030203" pitchFamily="34" charset="0"/>
                        <a:cs typeface="Lato" panose="020F0502020204030203" pitchFamily="34" charset="0"/>
                      </a:endParaRPr>
                    </a:p>
                  </a:txBody>
                  <a:tcPr anchor="ctr">
                    <a:lnL w="28575" cap="flat" cmpd="sng" algn="ctr">
                      <a:solidFill>
                        <a:schemeClr val="accent6"/>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l"/>
                      <a:r>
                        <a:rPr lang="en-US" sz="1200" b="0" i="0" u="none" strike="noStrike" cap="none" err="1">
                          <a:solidFill>
                            <a:schemeClr val="dk1"/>
                          </a:solidFill>
                          <a:effectLst/>
                          <a:latin typeface="Lato" panose="020F0502020204030203" pitchFamily="34" charset="0"/>
                          <a:ea typeface="Lato" panose="020F0502020204030203" pitchFamily="34" charset="0"/>
                          <a:cs typeface="Lato" panose="020F0502020204030203" pitchFamily="34" charset="0"/>
                          <a:sym typeface="Arial"/>
                        </a:rPr>
                        <a:t>Lunsumio</a:t>
                      </a:r>
                      <a:endParaRPr lang="en-US" sz="1200">
                        <a:latin typeface="Lato" panose="020F0502020204030203" pitchFamily="34" charset="0"/>
                        <a:ea typeface="Lato" panose="020F0502020204030203" pitchFamily="34" charset="0"/>
                        <a:cs typeface="Lato" panose="020F0502020204030203" pitchFamily="34"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l"/>
                      <a:r>
                        <a:rPr lang="en-US" sz="1200">
                          <a:solidFill>
                            <a:srgbClr val="000000"/>
                          </a:solidFill>
                          <a:effectLst/>
                          <a:latin typeface="Lato" panose="020F0502020204030203" pitchFamily="34" charset="0"/>
                          <a:ea typeface="Lato" panose="020F0502020204030203" pitchFamily="34" charset="0"/>
                          <a:cs typeface="Lato" panose="020F0502020204030203" pitchFamily="34" charset="0"/>
                        </a:rPr>
                        <a:t>CD3/CD20</a:t>
                      </a:r>
                      <a:endParaRPr lang="en-US" sz="1200">
                        <a:effectLst/>
                        <a:latin typeface="Lato" panose="020F0502020204030203" pitchFamily="34" charset="0"/>
                        <a:ea typeface="Lato" panose="020F0502020204030203" pitchFamily="34" charset="0"/>
                        <a:cs typeface="Lato" panose="020F0502020204030203" pitchFamily="34" charset="0"/>
                      </a:endParaRPr>
                    </a:p>
                  </a:txBody>
                  <a:tcPr marR="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a:solidFill>
                            <a:srgbClr val="000000"/>
                          </a:solidFill>
                          <a:effectLst/>
                          <a:latin typeface="Lato" panose="020F0502020204030203" pitchFamily="34" charset="0"/>
                          <a:ea typeface="Lato" panose="020F0502020204030203" pitchFamily="34" charset="0"/>
                          <a:cs typeface="Lato" panose="020F0502020204030203" pitchFamily="34" charset="0"/>
                        </a:rPr>
                        <a:t>R/R follicular lymphoma</a:t>
                      </a:r>
                      <a:endParaRPr lang="en-US" sz="1200">
                        <a:effectLst/>
                        <a:latin typeface="Lato" panose="020F0502020204030203" pitchFamily="34" charset="0"/>
                        <a:ea typeface="Lato" panose="020F0502020204030203" pitchFamily="34" charset="0"/>
                        <a:cs typeface="Lato" panose="020F0502020204030203" pitchFamily="34" charset="0"/>
                      </a:endParaRPr>
                    </a:p>
                  </a:txBody>
                  <a:tcPr marR="0" marT="0" marB="0" anchor="ctr">
                    <a:lnL w="12700" cap="flat" cmpd="sng" algn="ctr">
                      <a:solidFill>
                        <a:schemeClr val="accent1"/>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31991205"/>
                  </a:ext>
                </a:extLst>
              </a:tr>
              <a:tr h="0">
                <a:tc>
                  <a:txBody>
                    <a:bodyPr/>
                    <a:lstStyle/>
                    <a:p>
                      <a:pPr algn="l"/>
                      <a:r>
                        <a:rPr lang="en-US" sz="1200" err="1">
                          <a:effectLst/>
                          <a:latin typeface="Lato" panose="020F0502020204030203" pitchFamily="34" charset="0"/>
                          <a:ea typeface="Lato" panose="020F0502020204030203" pitchFamily="34" charset="0"/>
                          <a:cs typeface="Lato" panose="020F0502020204030203" pitchFamily="34" charset="0"/>
                        </a:rPr>
                        <a:t>Cadonilimab</a:t>
                      </a:r>
                      <a:r>
                        <a:rPr lang="en-US" sz="1200">
                          <a:effectLst/>
                          <a:latin typeface="Lato" panose="020F0502020204030203" pitchFamily="34" charset="0"/>
                          <a:ea typeface="Lato" panose="020F0502020204030203" pitchFamily="34" charset="0"/>
                          <a:cs typeface="Lato" panose="020F0502020204030203" pitchFamily="34" charset="0"/>
                        </a:rPr>
                        <a:t> </a:t>
                      </a:r>
                    </a:p>
                  </a:txBody>
                  <a:tcPr marR="0" marT="0" marB="0" anchor="ctr">
                    <a:lnL w="28575" cap="flat" cmpd="sng" algn="ctr">
                      <a:solidFill>
                        <a:schemeClr val="accent6"/>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l"/>
                      <a:r>
                        <a:rPr lang="en-US" sz="1200" err="1">
                          <a:latin typeface="Lato" panose="020F0502020204030203" pitchFamily="34" charset="0"/>
                          <a:ea typeface="Lato" panose="020F0502020204030203" pitchFamily="34" charset="0"/>
                          <a:cs typeface="Lato" panose="020F0502020204030203" pitchFamily="34" charset="0"/>
                        </a:rPr>
                        <a:t>Kaitanni</a:t>
                      </a:r>
                      <a:endParaRPr lang="en-US" sz="1200">
                        <a:latin typeface="Lato" panose="020F0502020204030203" pitchFamily="34" charset="0"/>
                        <a:ea typeface="Lato" panose="020F0502020204030203" pitchFamily="34" charset="0"/>
                        <a:cs typeface="Lato" panose="020F0502020204030203" pitchFamily="34"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l"/>
                      <a:r>
                        <a:rPr lang="en-US" sz="1200">
                          <a:effectLst/>
                          <a:latin typeface="Lato" panose="020F0502020204030203" pitchFamily="34" charset="0"/>
                          <a:ea typeface="Lato" panose="020F0502020204030203" pitchFamily="34" charset="0"/>
                          <a:cs typeface="Lato" panose="020F0502020204030203" pitchFamily="34" charset="0"/>
                        </a:rPr>
                        <a:t>PD1/CTLA4</a:t>
                      </a:r>
                    </a:p>
                  </a:txBody>
                  <a:tcPr marR="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a:effectLst/>
                          <a:latin typeface="Lato" panose="020F0502020204030203" pitchFamily="34" charset="0"/>
                          <a:ea typeface="Lato" panose="020F0502020204030203" pitchFamily="34" charset="0"/>
                          <a:cs typeface="Lato" panose="020F0502020204030203" pitchFamily="34" charset="0"/>
                        </a:rPr>
                        <a:t>Hepatocellular carcinoma</a:t>
                      </a:r>
                    </a:p>
                  </a:txBody>
                  <a:tcPr anchor="ctr">
                    <a:lnL w="12700" cap="flat" cmpd="sng" algn="ctr">
                      <a:solidFill>
                        <a:schemeClr val="accent1"/>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318219713"/>
                  </a:ext>
                </a:extLst>
              </a:tr>
              <a:tr h="0">
                <a:tc>
                  <a:txBody>
                    <a:bodyPr/>
                    <a:lstStyle/>
                    <a:p>
                      <a:pPr algn="l"/>
                      <a:r>
                        <a:rPr lang="en-US" sz="1200" b="0" i="0" u="none" strike="noStrike" cap="none" err="1">
                          <a:solidFill>
                            <a:schemeClr val="dk1"/>
                          </a:solidFill>
                          <a:effectLst/>
                          <a:latin typeface="Lato" panose="020F0502020204030203" pitchFamily="34" charset="0"/>
                          <a:ea typeface="Lato" panose="020F0502020204030203" pitchFamily="34" charset="0"/>
                          <a:cs typeface="Lato" panose="020F0502020204030203" pitchFamily="34" charset="0"/>
                          <a:sym typeface="Arial"/>
                        </a:rPr>
                        <a:t>Teclistamab</a:t>
                      </a:r>
                      <a:endParaRPr lang="en-US" sz="1200">
                        <a:latin typeface="Lato" panose="020F0502020204030203" pitchFamily="34" charset="0"/>
                        <a:ea typeface="Lato" panose="020F0502020204030203" pitchFamily="34" charset="0"/>
                        <a:cs typeface="Lato" panose="020F0502020204030203" pitchFamily="34" charset="0"/>
                      </a:endParaRPr>
                    </a:p>
                  </a:txBody>
                  <a:tcPr anchor="ctr">
                    <a:lnL w="28575" cap="flat" cmpd="sng" algn="ctr">
                      <a:solidFill>
                        <a:schemeClr val="accent6"/>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l"/>
                      <a:r>
                        <a:rPr lang="en-US" sz="1200" b="0" i="0" u="none" strike="noStrike" cap="none" err="1">
                          <a:solidFill>
                            <a:schemeClr val="dk1"/>
                          </a:solidFill>
                          <a:effectLst/>
                          <a:latin typeface="Lato" panose="020F0502020204030203" pitchFamily="34" charset="0"/>
                          <a:ea typeface="Lato" panose="020F0502020204030203" pitchFamily="34" charset="0"/>
                          <a:cs typeface="Lato" panose="020F0502020204030203" pitchFamily="34" charset="0"/>
                          <a:sym typeface="Arial"/>
                        </a:rPr>
                        <a:t>Tecvayli</a:t>
                      </a:r>
                      <a:endParaRPr lang="en-US" sz="1200">
                        <a:latin typeface="Lato" panose="020F0502020204030203" pitchFamily="34" charset="0"/>
                        <a:ea typeface="Lato" panose="020F0502020204030203" pitchFamily="34" charset="0"/>
                        <a:cs typeface="Lato" panose="020F0502020204030203" pitchFamily="34"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l"/>
                      <a:r>
                        <a:rPr lang="en-US" sz="1200">
                          <a:solidFill>
                            <a:srgbClr val="000000"/>
                          </a:solidFill>
                          <a:effectLst/>
                          <a:latin typeface="Lato" panose="020F0502020204030203" pitchFamily="34" charset="0"/>
                          <a:ea typeface="Lato" panose="020F0502020204030203" pitchFamily="34" charset="0"/>
                          <a:cs typeface="Lato" panose="020F0502020204030203" pitchFamily="34" charset="0"/>
                        </a:rPr>
                        <a:t>CD3/BCMA</a:t>
                      </a:r>
                      <a:endParaRPr lang="en-US" sz="1200">
                        <a:effectLst/>
                        <a:latin typeface="Lato" panose="020F0502020204030203" pitchFamily="34" charset="0"/>
                        <a:ea typeface="Lato" panose="020F0502020204030203" pitchFamily="34" charset="0"/>
                        <a:cs typeface="Lato" panose="020F0502020204030203" pitchFamily="34" charset="0"/>
                      </a:endParaRPr>
                    </a:p>
                  </a:txBody>
                  <a:tcPr marR="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a:solidFill>
                            <a:srgbClr val="000000"/>
                          </a:solidFill>
                          <a:effectLst/>
                          <a:latin typeface="Lato" panose="020F0502020204030203" pitchFamily="34" charset="0"/>
                          <a:ea typeface="Lato" panose="020F0502020204030203" pitchFamily="34" charset="0"/>
                          <a:cs typeface="Lato" panose="020F0502020204030203" pitchFamily="34" charset="0"/>
                        </a:rPr>
                        <a:t>R/R multiple myeloma</a:t>
                      </a:r>
                      <a:endParaRPr lang="en-US" sz="1200">
                        <a:effectLst/>
                        <a:latin typeface="Lato" panose="020F0502020204030203" pitchFamily="34" charset="0"/>
                        <a:ea typeface="Lato" panose="020F0502020204030203" pitchFamily="34" charset="0"/>
                        <a:cs typeface="Lato" panose="020F0502020204030203" pitchFamily="34" charset="0"/>
                      </a:endParaRPr>
                    </a:p>
                  </a:txBody>
                  <a:tcPr marR="0" marT="0" marB="0" anchor="ctr">
                    <a:lnL w="12700" cap="flat" cmpd="sng" algn="ctr">
                      <a:solidFill>
                        <a:schemeClr val="accent1"/>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3502183659"/>
                  </a:ext>
                </a:extLst>
              </a:tr>
              <a:tr h="0">
                <a:tc>
                  <a:txBody>
                    <a:bodyPr/>
                    <a:lstStyle/>
                    <a:p>
                      <a:pPr algn="l"/>
                      <a:r>
                        <a:rPr lang="en-US" sz="1200" b="0" i="0" u="none" strike="noStrike" cap="none">
                          <a:solidFill>
                            <a:schemeClr val="dk1"/>
                          </a:solidFill>
                          <a:effectLst/>
                          <a:latin typeface="Lato" panose="020F0502020204030203" pitchFamily="34" charset="0"/>
                          <a:ea typeface="Lato" panose="020F0502020204030203" pitchFamily="34" charset="0"/>
                          <a:cs typeface="Lato" panose="020F0502020204030203" pitchFamily="34" charset="0"/>
                          <a:sym typeface="Arial"/>
                        </a:rPr>
                        <a:t>Glofitamab</a:t>
                      </a:r>
                      <a:endParaRPr lang="en-US" sz="1200">
                        <a:latin typeface="Lato" panose="020F0502020204030203" pitchFamily="34" charset="0"/>
                        <a:ea typeface="Lato" panose="020F0502020204030203" pitchFamily="34" charset="0"/>
                        <a:cs typeface="Lato" panose="020F0502020204030203" pitchFamily="34" charset="0"/>
                      </a:endParaRPr>
                    </a:p>
                  </a:txBody>
                  <a:tcPr anchor="ctr">
                    <a:lnL w="28575" cap="flat" cmpd="sng" algn="ctr">
                      <a:solidFill>
                        <a:schemeClr val="accent6"/>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l"/>
                      <a:r>
                        <a:rPr lang="en-US" sz="1200" b="0" i="0" u="none" strike="noStrike" cap="none">
                          <a:solidFill>
                            <a:schemeClr val="dk1"/>
                          </a:solidFill>
                          <a:effectLst/>
                          <a:latin typeface="Lato" panose="020F0502020204030203" pitchFamily="34" charset="0"/>
                          <a:ea typeface="Lato" panose="020F0502020204030203" pitchFamily="34" charset="0"/>
                          <a:cs typeface="Lato" panose="020F0502020204030203" pitchFamily="34" charset="0"/>
                          <a:sym typeface="Arial"/>
                        </a:rPr>
                        <a:t>COLUMVI</a:t>
                      </a:r>
                      <a:endParaRPr lang="en-US" sz="1200">
                        <a:latin typeface="Lato" panose="020F0502020204030203" pitchFamily="34" charset="0"/>
                        <a:ea typeface="Lato" panose="020F0502020204030203" pitchFamily="34" charset="0"/>
                        <a:cs typeface="Lato" panose="020F0502020204030203" pitchFamily="34"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l"/>
                      <a:r>
                        <a:rPr lang="en-US" sz="1200">
                          <a:solidFill>
                            <a:srgbClr val="000000"/>
                          </a:solidFill>
                          <a:effectLst/>
                          <a:latin typeface="Lato" panose="020F0502020204030203" pitchFamily="34" charset="0"/>
                          <a:ea typeface="Lato" panose="020F0502020204030203" pitchFamily="34" charset="0"/>
                          <a:cs typeface="Lato" panose="020F0502020204030203" pitchFamily="34" charset="0"/>
                        </a:rPr>
                        <a:t>CD3/CD20</a:t>
                      </a:r>
                      <a:endParaRPr lang="en-US" sz="1200">
                        <a:effectLst/>
                        <a:latin typeface="Lato" panose="020F0502020204030203" pitchFamily="34" charset="0"/>
                        <a:ea typeface="Lato" panose="020F0502020204030203" pitchFamily="34" charset="0"/>
                        <a:cs typeface="Lato" panose="020F0502020204030203" pitchFamily="34" charset="0"/>
                      </a:endParaRPr>
                    </a:p>
                  </a:txBody>
                  <a:tcPr marR="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l"/>
                      <a:r>
                        <a:rPr lang="en-US" sz="1200" b="0" i="0" u="none" strike="noStrike" cap="none">
                          <a:solidFill>
                            <a:schemeClr val="dk1"/>
                          </a:solidFill>
                          <a:effectLst/>
                          <a:latin typeface="Lato" panose="020F0502020204030203" pitchFamily="34" charset="0"/>
                          <a:ea typeface="Lato" panose="020F0502020204030203" pitchFamily="34" charset="0"/>
                          <a:cs typeface="Lato" panose="020F0502020204030203" pitchFamily="34" charset="0"/>
                          <a:sym typeface="Arial"/>
                        </a:rPr>
                        <a:t>DLBCL</a:t>
                      </a:r>
                      <a:endParaRPr lang="en-US" sz="1200">
                        <a:latin typeface="Lato" panose="020F0502020204030203" pitchFamily="34" charset="0"/>
                        <a:ea typeface="Lato" panose="020F0502020204030203" pitchFamily="34" charset="0"/>
                        <a:cs typeface="Lato" panose="020F0502020204030203" pitchFamily="34" charset="0"/>
                      </a:endParaRPr>
                    </a:p>
                  </a:txBody>
                  <a:tcPr marR="0" marT="0" marB="0" anchor="ctr">
                    <a:lnL w="12700" cap="flat" cmpd="sng" algn="ctr">
                      <a:solidFill>
                        <a:schemeClr val="accent1"/>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3548241478"/>
                  </a:ext>
                </a:extLst>
              </a:tr>
              <a:tr h="0">
                <a:tc>
                  <a:txBody>
                    <a:bodyPr/>
                    <a:lstStyle/>
                    <a:p>
                      <a:pPr algn="l"/>
                      <a:r>
                        <a:rPr lang="en-US" sz="1200" b="0" i="0" u="none" strike="noStrike" cap="none">
                          <a:solidFill>
                            <a:schemeClr val="dk1"/>
                          </a:solidFill>
                          <a:effectLst/>
                          <a:latin typeface="Lato" panose="020F0502020204030203" pitchFamily="34" charset="0"/>
                          <a:ea typeface="Lato" panose="020F0502020204030203" pitchFamily="34" charset="0"/>
                          <a:cs typeface="Lato" panose="020F0502020204030203" pitchFamily="34" charset="0"/>
                          <a:sym typeface="Arial"/>
                        </a:rPr>
                        <a:t>Epcoritamab</a:t>
                      </a:r>
                      <a:endParaRPr lang="en-US" sz="1200">
                        <a:latin typeface="Lato" panose="020F0502020204030203" pitchFamily="34" charset="0"/>
                        <a:ea typeface="Lato" panose="020F0502020204030203" pitchFamily="34" charset="0"/>
                        <a:cs typeface="Lato" panose="020F0502020204030203" pitchFamily="34" charset="0"/>
                      </a:endParaRPr>
                    </a:p>
                  </a:txBody>
                  <a:tcPr anchor="ctr">
                    <a:lnL w="28575" cap="flat" cmpd="sng" algn="ctr">
                      <a:solidFill>
                        <a:schemeClr val="accent6"/>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l"/>
                      <a:r>
                        <a:rPr lang="en-US" sz="1200" b="0" i="0" u="none" strike="noStrike" cap="none" err="1">
                          <a:solidFill>
                            <a:schemeClr val="dk1"/>
                          </a:solidFill>
                          <a:effectLst/>
                          <a:latin typeface="Lato" panose="020F0502020204030203" pitchFamily="34" charset="0"/>
                          <a:ea typeface="Lato" panose="020F0502020204030203" pitchFamily="34" charset="0"/>
                          <a:cs typeface="Lato" panose="020F0502020204030203" pitchFamily="34" charset="0"/>
                          <a:sym typeface="Arial"/>
                        </a:rPr>
                        <a:t>Epkinly</a:t>
                      </a:r>
                      <a:endParaRPr lang="en-US" sz="1200">
                        <a:latin typeface="Lato" panose="020F0502020204030203" pitchFamily="34" charset="0"/>
                        <a:ea typeface="Lato" panose="020F0502020204030203" pitchFamily="34" charset="0"/>
                        <a:cs typeface="Lato" panose="020F0502020204030203" pitchFamily="34"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l"/>
                      <a:r>
                        <a:rPr lang="en-US" sz="1200">
                          <a:solidFill>
                            <a:srgbClr val="000000"/>
                          </a:solidFill>
                          <a:effectLst/>
                          <a:latin typeface="Lato" panose="020F0502020204030203" pitchFamily="34" charset="0"/>
                          <a:ea typeface="Lato" panose="020F0502020204030203" pitchFamily="34" charset="0"/>
                          <a:cs typeface="Lato" panose="020F0502020204030203" pitchFamily="34" charset="0"/>
                        </a:rPr>
                        <a:t>CD3/CD20</a:t>
                      </a:r>
                      <a:endParaRPr lang="en-US" sz="1200">
                        <a:effectLst/>
                        <a:latin typeface="Lato" panose="020F0502020204030203" pitchFamily="34" charset="0"/>
                        <a:ea typeface="Lato" panose="020F0502020204030203" pitchFamily="34" charset="0"/>
                        <a:cs typeface="Lato" panose="020F0502020204030203" pitchFamily="34" charset="0"/>
                      </a:endParaRPr>
                    </a:p>
                  </a:txBody>
                  <a:tcPr marR="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l"/>
                      <a:r>
                        <a:rPr lang="en-US" sz="1200" b="0" i="0" u="none" strike="noStrike" cap="none">
                          <a:solidFill>
                            <a:schemeClr val="dk1"/>
                          </a:solidFill>
                          <a:effectLst/>
                          <a:latin typeface="Lato" panose="020F0502020204030203" pitchFamily="34" charset="0"/>
                          <a:ea typeface="Lato" panose="020F0502020204030203" pitchFamily="34" charset="0"/>
                          <a:cs typeface="Lato" panose="020F0502020204030203" pitchFamily="34" charset="0"/>
                          <a:sym typeface="Arial"/>
                        </a:rPr>
                        <a:t>DLBCL</a:t>
                      </a:r>
                      <a:endParaRPr lang="en-US" sz="1200">
                        <a:latin typeface="Lato" panose="020F0502020204030203" pitchFamily="34" charset="0"/>
                        <a:ea typeface="Lato" panose="020F0502020204030203" pitchFamily="34" charset="0"/>
                        <a:cs typeface="Lato" panose="020F0502020204030203" pitchFamily="34" charset="0"/>
                      </a:endParaRPr>
                    </a:p>
                  </a:txBody>
                  <a:tcPr anchor="ctr">
                    <a:lnL w="12700" cap="flat" cmpd="sng" algn="ctr">
                      <a:solidFill>
                        <a:schemeClr val="accent1"/>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3899085267"/>
                  </a:ext>
                </a:extLst>
              </a:tr>
              <a:tr h="0">
                <a:tc>
                  <a:txBody>
                    <a:bodyPr/>
                    <a:lstStyle/>
                    <a:p>
                      <a:pPr algn="l"/>
                      <a:r>
                        <a:rPr lang="en-US" sz="1200" err="1">
                          <a:latin typeface="Lato" panose="020F0502020204030203" pitchFamily="34" charset="0"/>
                          <a:ea typeface="Lato" panose="020F0502020204030203" pitchFamily="34" charset="0"/>
                          <a:cs typeface="Lato" panose="020F0502020204030203" pitchFamily="34" charset="0"/>
                        </a:rPr>
                        <a:t>Elranatamab</a:t>
                      </a:r>
                      <a:endParaRPr lang="en-US" sz="1200">
                        <a:latin typeface="Lato" panose="020F0502020204030203" pitchFamily="34" charset="0"/>
                        <a:ea typeface="Lato" panose="020F0502020204030203" pitchFamily="34" charset="0"/>
                        <a:cs typeface="Lato" panose="020F0502020204030203" pitchFamily="34" charset="0"/>
                      </a:endParaRPr>
                    </a:p>
                  </a:txBody>
                  <a:tcPr anchor="ctr">
                    <a:lnL w="28575" cap="flat" cmpd="sng" algn="ctr">
                      <a:solidFill>
                        <a:schemeClr val="accent6"/>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l"/>
                      <a:r>
                        <a:rPr lang="en-US" sz="1200" err="1">
                          <a:latin typeface="Lato" panose="020F0502020204030203" pitchFamily="34" charset="0"/>
                          <a:ea typeface="Lato" panose="020F0502020204030203" pitchFamily="34" charset="0"/>
                          <a:cs typeface="Lato" panose="020F0502020204030203" pitchFamily="34" charset="0"/>
                        </a:rPr>
                        <a:t>Elrexfio</a:t>
                      </a:r>
                      <a:endParaRPr lang="en-US" sz="1200">
                        <a:latin typeface="Lato" panose="020F0502020204030203" pitchFamily="34" charset="0"/>
                        <a:ea typeface="Lato" panose="020F0502020204030203" pitchFamily="34" charset="0"/>
                        <a:cs typeface="Lato" panose="020F0502020204030203" pitchFamily="34"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l"/>
                      <a:r>
                        <a:rPr lang="en-US" sz="1200">
                          <a:solidFill>
                            <a:srgbClr val="000000"/>
                          </a:solidFill>
                          <a:effectLst/>
                          <a:latin typeface="Lato" panose="020F0502020204030203" pitchFamily="34" charset="0"/>
                          <a:ea typeface="Lato" panose="020F0502020204030203" pitchFamily="34" charset="0"/>
                          <a:cs typeface="Lato" panose="020F0502020204030203" pitchFamily="34" charset="0"/>
                        </a:rPr>
                        <a:t>CD3/BCMA</a:t>
                      </a:r>
                      <a:endParaRPr lang="en-US" sz="1200">
                        <a:effectLst/>
                        <a:latin typeface="Lato" panose="020F0502020204030203" pitchFamily="34" charset="0"/>
                        <a:ea typeface="Lato" panose="020F0502020204030203" pitchFamily="34" charset="0"/>
                        <a:cs typeface="Lato" panose="020F0502020204030203" pitchFamily="34" charset="0"/>
                      </a:endParaRPr>
                    </a:p>
                  </a:txBody>
                  <a:tcPr marR="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a:solidFill>
                            <a:srgbClr val="000000"/>
                          </a:solidFill>
                          <a:effectLst/>
                          <a:latin typeface="Lato" panose="020F0502020204030203" pitchFamily="34" charset="0"/>
                          <a:ea typeface="Lato" panose="020F0502020204030203" pitchFamily="34" charset="0"/>
                          <a:cs typeface="Lato" panose="020F0502020204030203" pitchFamily="34" charset="0"/>
                        </a:rPr>
                        <a:t>R/R multiple myeloma</a:t>
                      </a:r>
                      <a:endParaRPr lang="en-US" sz="1200">
                        <a:effectLst/>
                        <a:latin typeface="Lato" panose="020F0502020204030203" pitchFamily="34" charset="0"/>
                        <a:ea typeface="Lato" panose="020F0502020204030203" pitchFamily="34" charset="0"/>
                        <a:cs typeface="Lato" panose="020F0502020204030203" pitchFamily="34" charset="0"/>
                      </a:endParaRPr>
                    </a:p>
                  </a:txBody>
                  <a:tcPr marR="0" marT="0" marB="0" anchor="ctr">
                    <a:lnL w="12700" cap="flat" cmpd="sng" algn="ctr">
                      <a:solidFill>
                        <a:schemeClr val="accent1"/>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859621462"/>
                  </a:ext>
                </a:extLst>
              </a:tr>
              <a:tr h="0">
                <a:tc>
                  <a:txBody>
                    <a:bodyPr/>
                    <a:lstStyle/>
                    <a:p>
                      <a:pPr algn="l"/>
                      <a:r>
                        <a:rPr lang="en-US" sz="1200" err="1">
                          <a:latin typeface="Lato" panose="020F0502020204030203" pitchFamily="34" charset="0"/>
                          <a:ea typeface="Lato" panose="020F0502020204030203" pitchFamily="34" charset="0"/>
                          <a:cs typeface="Lato" panose="020F0502020204030203" pitchFamily="34" charset="0"/>
                        </a:rPr>
                        <a:t>Talquetamab</a:t>
                      </a:r>
                      <a:endParaRPr lang="en-US" sz="1200">
                        <a:latin typeface="Lato" panose="020F0502020204030203" pitchFamily="34" charset="0"/>
                        <a:ea typeface="Lato" panose="020F0502020204030203" pitchFamily="34" charset="0"/>
                        <a:cs typeface="Lato" panose="020F0502020204030203" pitchFamily="34" charset="0"/>
                      </a:endParaRPr>
                    </a:p>
                  </a:txBody>
                  <a:tcPr anchor="ctr">
                    <a:lnL w="28575" cap="flat" cmpd="sng" algn="ctr">
                      <a:solidFill>
                        <a:schemeClr val="accent6"/>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l"/>
                      <a:r>
                        <a:rPr lang="en-US" sz="1200" err="1">
                          <a:latin typeface="Lato" panose="020F0502020204030203" pitchFamily="34" charset="0"/>
                          <a:ea typeface="Lato" panose="020F0502020204030203" pitchFamily="34" charset="0"/>
                          <a:cs typeface="Lato" panose="020F0502020204030203" pitchFamily="34" charset="0"/>
                        </a:rPr>
                        <a:t>Talvey</a:t>
                      </a:r>
                      <a:endParaRPr lang="en-US" sz="1200">
                        <a:latin typeface="Lato" panose="020F0502020204030203" pitchFamily="34" charset="0"/>
                        <a:ea typeface="Lato" panose="020F0502020204030203" pitchFamily="34" charset="0"/>
                        <a:cs typeface="Lato" panose="020F0502020204030203" pitchFamily="34"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l"/>
                      <a:r>
                        <a:rPr lang="en-US" sz="1200">
                          <a:solidFill>
                            <a:srgbClr val="000000"/>
                          </a:solidFill>
                          <a:effectLst/>
                          <a:latin typeface="Lato" panose="020F0502020204030203" pitchFamily="34" charset="0"/>
                          <a:ea typeface="Lato" panose="020F0502020204030203" pitchFamily="34" charset="0"/>
                          <a:cs typeface="Lato" panose="020F0502020204030203" pitchFamily="34" charset="0"/>
                        </a:rPr>
                        <a:t>CD3/GPRC5D</a:t>
                      </a:r>
                      <a:endParaRPr lang="en-US" sz="1200">
                        <a:effectLst/>
                        <a:latin typeface="Lato" panose="020F0502020204030203" pitchFamily="34" charset="0"/>
                        <a:ea typeface="Lato" panose="020F0502020204030203" pitchFamily="34" charset="0"/>
                        <a:cs typeface="Lato" panose="020F0502020204030203" pitchFamily="34" charset="0"/>
                      </a:endParaRPr>
                    </a:p>
                  </a:txBody>
                  <a:tcPr marR="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a:solidFill>
                            <a:srgbClr val="000000"/>
                          </a:solidFill>
                          <a:effectLst/>
                          <a:latin typeface="Lato" panose="020F0502020204030203" pitchFamily="34" charset="0"/>
                          <a:ea typeface="Lato" panose="020F0502020204030203" pitchFamily="34" charset="0"/>
                          <a:cs typeface="Lato" panose="020F0502020204030203" pitchFamily="34" charset="0"/>
                        </a:rPr>
                        <a:t>R/R multiple myeloma</a:t>
                      </a:r>
                      <a:endParaRPr lang="en-US" sz="1200">
                        <a:effectLst/>
                        <a:latin typeface="Lato" panose="020F0502020204030203" pitchFamily="34" charset="0"/>
                        <a:ea typeface="Lato" panose="020F0502020204030203" pitchFamily="34" charset="0"/>
                        <a:cs typeface="Lato" panose="020F0502020204030203" pitchFamily="34" charset="0"/>
                      </a:endParaRPr>
                    </a:p>
                  </a:txBody>
                  <a:tcPr marR="0" marT="0" marB="0" anchor="ctr">
                    <a:lnL w="12700" cap="flat" cmpd="sng" algn="ctr">
                      <a:solidFill>
                        <a:schemeClr val="accent1"/>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594877921"/>
                  </a:ext>
                </a:extLst>
              </a:tr>
              <a:tr h="0">
                <a:tc>
                  <a:txBody>
                    <a:bodyPr/>
                    <a:lstStyle/>
                    <a:p>
                      <a:pPr algn="l"/>
                      <a:r>
                        <a:rPr lang="en-US" sz="1200" err="1">
                          <a:solidFill>
                            <a:srgbClr val="000000"/>
                          </a:solidFill>
                          <a:effectLst/>
                          <a:latin typeface="Lato" panose="020F0502020204030203" pitchFamily="34" charset="0"/>
                          <a:ea typeface="Lato" panose="020F0502020204030203" pitchFamily="34" charset="0"/>
                          <a:cs typeface="Lato" panose="020F0502020204030203" pitchFamily="34" charset="0"/>
                        </a:rPr>
                        <a:t>Tarlatamab-dlle</a:t>
                      </a:r>
                      <a:endParaRPr lang="en-US" sz="1200">
                        <a:effectLst/>
                        <a:latin typeface="Lato" panose="020F0502020204030203" pitchFamily="34" charset="0"/>
                        <a:ea typeface="Lato" panose="020F0502020204030203" pitchFamily="34" charset="0"/>
                        <a:cs typeface="Lato" panose="020F0502020204030203" pitchFamily="34" charset="0"/>
                      </a:endParaRPr>
                    </a:p>
                  </a:txBody>
                  <a:tcPr marR="0" marT="0" marB="0" anchor="ctr">
                    <a:lnL w="28575" cap="flat" cmpd="sng" algn="ctr">
                      <a:solidFill>
                        <a:schemeClr val="accent6"/>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28575" cap="flat" cmpd="sng" algn="ctr">
                      <a:solidFill>
                        <a:schemeClr val="accent6"/>
                      </a:solidFill>
                      <a:prstDash val="solid"/>
                      <a:round/>
                      <a:headEnd type="none" w="med" len="med"/>
                      <a:tailEnd type="none" w="med" len="med"/>
                    </a:lnB>
                    <a:solidFill>
                      <a:schemeClr val="bg1"/>
                    </a:solidFill>
                  </a:tcPr>
                </a:tc>
                <a:tc>
                  <a:txBody>
                    <a:bodyPr/>
                    <a:lstStyle/>
                    <a:p>
                      <a:pPr algn="l"/>
                      <a:r>
                        <a:rPr lang="en-US" sz="1200" b="0" i="0" u="none" strike="noStrike" cap="none" err="1">
                          <a:solidFill>
                            <a:schemeClr val="dk1"/>
                          </a:solidFill>
                          <a:effectLst/>
                          <a:latin typeface="Lato" panose="020F0502020204030203" pitchFamily="34" charset="0"/>
                          <a:ea typeface="Lato" panose="020F0502020204030203" pitchFamily="34" charset="0"/>
                          <a:cs typeface="Lato" panose="020F0502020204030203" pitchFamily="34" charset="0"/>
                          <a:sym typeface="Arial"/>
                        </a:rPr>
                        <a:t>Imdelltra</a:t>
                      </a:r>
                      <a:endParaRPr lang="en-US" sz="1200" b="0" i="0" u="none" strike="noStrike" cap="none">
                        <a:solidFill>
                          <a:schemeClr val="dk1"/>
                        </a:solidFill>
                        <a:latin typeface="Lato" panose="020F0502020204030203" pitchFamily="34" charset="0"/>
                        <a:ea typeface="Lato" panose="020F0502020204030203" pitchFamily="34" charset="0"/>
                        <a:cs typeface="Lato" panose="020F0502020204030203" pitchFamily="34" charset="0"/>
                        <a:sym typeface="Arial"/>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28575" cap="flat" cmpd="sng" algn="ctr">
                      <a:solidFill>
                        <a:schemeClr val="accent6"/>
                      </a:solidFill>
                      <a:prstDash val="solid"/>
                      <a:round/>
                      <a:headEnd type="none" w="med" len="med"/>
                      <a:tailEnd type="none" w="med" len="med"/>
                    </a:lnB>
                    <a:solidFill>
                      <a:schemeClr val="bg1"/>
                    </a:solidFill>
                  </a:tcPr>
                </a:tc>
                <a:tc>
                  <a:txBody>
                    <a:bodyPr/>
                    <a:lstStyle/>
                    <a:p>
                      <a:pPr algn="l"/>
                      <a:r>
                        <a:rPr lang="en-US" sz="1200">
                          <a:solidFill>
                            <a:srgbClr val="000000"/>
                          </a:solidFill>
                          <a:effectLst/>
                          <a:latin typeface="Lato" panose="020F0502020204030203" pitchFamily="34" charset="0"/>
                          <a:ea typeface="Lato" panose="020F0502020204030203" pitchFamily="34" charset="0"/>
                          <a:cs typeface="Lato" panose="020F0502020204030203" pitchFamily="34" charset="0"/>
                        </a:rPr>
                        <a:t>CD3/DLL3</a:t>
                      </a:r>
                      <a:endParaRPr lang="en-US" sz="1200">
                        <a:effectLst/>
                        <a:latin typeface="Lato" panose="020F0502020204030203" pitchFamily="34" charset="0"/>
                        <a:ea typeface="Lato" panose="020F0502020204030203" pitchFamily="34" charset="0"/>
                        <a:cs typeface="Lato" panose="020F0502020204030203" pitchFamily="34"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28575" cap="flat" cmpd="sng" algn="ctr">
                      <a:solidFill>
                        <a:schemeClr val="accent6"/>
                      </a:solidFill>
                      <a:prstDash val="solid"/>
                      <a:round/>
                      <a:headEnd type="none" w="med" len="med"/>
                      <a:tailEnd type="none" w="med" len="med"/>
                    </a:lnB>
                    <a:solidFill>
                      <a:schemeClr val="bg1"/>
                    </a:solidFill>
                  </a:tcPr>
                </a:tc>
                <a:tc>
                  <a:txBody>
                    <a:bodyPr/>
                    <a:lstStyle/>
                    <a:p>
                      <a:pPr algn="l"/>
                      <a:r>
                        <a:rPr lang="en-US" sz="1200">
                          <a:solidFill>
                            <a:srgbClr val="000000"/>
                          </a:solidFill>
                          <a:effectLst/>
                          <a:latin typeface="Lato" panose="020F0502020204030203" pitchFamily="34" charset="0"/>
                          <a:ea typeface="Lato" panose="020F0502020204030203" pitchFamily="34" charset="0"/>
                          <a:cs typeface="Lato" panose="020F0502020204030203" pitchFamily="34" charset="0"/>
                        </a:rPr>
                        <a:t>ES-SCLC</a:t>
                      </a:r>
                      <a:endParaRPr lang="en-US" sz="1200">
                        <a:effectLst/>
                        <a:latin typeface="Lato" panose="020F0502020204030203" pitchFamily="34" charset="0"/>
                        <a:ea typeface="Lato" panose="020F0502020204030203" pitchFamily="34" charset="0"/>
                        <a:cs typeface="Lato" panose="020F0502020204030203" pitchFamily="34" charset="0"/>
                      </a:endParaRPr>
                    </a:p>
                  </a:txBody>
                  <a:tcPr marR="0" marT="0" marB="0" anchor="ctr">
                    <a:lnL w="12700" cap="flat" cmpd="sng" algn="ctr">
                      <a:solidFill>
                        <a:schemeClr val="accent1"/>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28575" cap="flat" cmpd="sng" algn="ctr">
                      <a:solidFill>
                        <a:schemeClr val="accent6"/>
                      </a:solidFill>
                      <a:prstDash val="solid"/>
                      <a:round/>
                      <a:headEnd type="none" w="med" len="med"/>
                      <a:tailEnd type="none" w="med" len="med"/>
                    </a:lnB>
                    <a:solidFill>
                      <a:schemeClr val="bg1"/>
                    </a:solidFill>
                  </a:tcPr>
                </a:tc>
                <a:extLst>
                  <a:ext uri="{0D108BD9-81ED-4DB2-BD59-A6C34878D82A}">
                    <a16:rowId xmlns:a16="http://schemas.microsoft.com/office/drawing/2014/main" val="1838411272"/>
                  </a:ext>
                </a:extLst>
              </a:tr>
            </a:tbl>
          </a:graphicData>
        </a:graphic>
      </p:graphicFrame>
      <p:sp>
        <p:nvSpPr>
          <p:cNvPr id="2" name="TextBox 1">
            <a:extLst>
              <a:ext uri="{FF2B5EF4-FFF2-40B4-BE49-F238E27FC236}">
                <a16:creationId xmlns:a16="http://schemas.microsoft.com/office/drawing/2014/main" id="{C8619BE9-9DC9-F579-6E49-82FDF76AFF26}"/>
              </a:ext>
            </a:extLst>
          </p:cNvPr>
          <p:cNvSpPr txBox="1"/>
          <p:nvPr/>
        </p:nvSpPr>
        <p:spPr>
          <a:xfrm>
            <a:off x="5172891" y="4928056"/>
            <a:ext cx="3971109" cy="246221"/>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
                <a:srgbClr val="FFD966"/>
              </a:buClr>
              <a:buSzPct val="100000"/>
              <a:tabLst>
                <a:tab pos="457200" algn="l"/>
              </a:tabLst>
              <a:defRPr/>
            </a:pPr>
            <a:r>
              <a:rPr kumimoji="0" lang="en-US" sz="1000" b="0" i="0" u="none" strike="noStrike" kern="0" cap="none" spc="0" normalizeH="0" baseline="0" noProof="0">
                <a:ln>
                  <a:noFill/>
                </a:ln>
                <a:solidFill>
                  <a:srgbClr val="FFFFFF"/>
                </a:solidFill>
                <a:effectLst/>
                <a:uLnTx/>
                <a:uFillTx/>
                <a:latin typeface="Lato"/>
                <a:ea typeface="Lato"/>
                <a:cs typeface="Lato"/>
                <a:sym typeface="Lato"/>
              </a:rPr>
              <a:t>Klein C, Brinkmann, et al.. </a:t>
            </a:r>
            <a:r>
              <a:rPr kumimoji="0" lang="en-US" sz="1000" b="0" i="1" u="none" strike="noStrike" kern="0" cap="none" spc="0" normalizeH="0" baseline="0" noProof="0">
                <a:ln>
                  <a:noFill/>
                </a:ln>
                <a:solidFill>
                  <a:srgbClr val="FFFFFF"/>
                </a:solidFill>
                <a:effectLst/>
                <a:uLnTx/>
                <a:uFillTx/>
                <a:latin typeface="Lato"/>
                <a:ea typeface="Lato"/>
                <a:cs typeface="Lato"/>
                <a:sym typeface="Lato"/>
              </a:rPr>
              <a:t>Nat Rev Drug </a:t>
            </a:r>
            <a:r>
              <a:rPr kumimoji="0" lang="en-US" sz="1000" b="0" i="1" u="none" strike="noStrike" kern="0" cap="none" spc="0" normalizeH="0" baseline="0" noProof="0" err="1">
                <a:ln>
                  <a:noFill/>
                </a:ln>
                <a:solidFill>
                  <a:srgbClr val="FFFFFF"/>
                </a:solidFill>
                <a:effectLst/>
                <a:uLnTx/>
                <a:uFillTx/>
                <a:latin typeface="Lato"/>
                <a:ea typeface="Lato"/>
                <a:cs typeface="Lato"/>
                <a:sym typeface="Lato"/>
              </a:rPr>
              <a:t>Discov</a:t>
            </a:r>
            <a:r>
              <a:rPr kumimoji="0" lang="en-US" sz="1000" b="0" i="0" u="none" strike="noStrike" kern="0" cap="none" spc="0" normalizeH="0" baseline="0" noProof="0">
                <a:ln>
                  <a:noFill/>
                </a:ln>
                <a:solidFill>
                  <a:srgbClr val="FFFFFF"/>
                </a:solidFill>
                <a:effectLst/>
                <a:uLnTx/>
                <a:uFillTx/>
                <a:latin typeface="Lato"/>
                <a:ea typeface="Lato"/>
                <a:cs typeface="Lato"/>
                <a:sym typeface="Lato"/>
              </a:rPr>
              <a:t>. 2024;23(4):301-319. </a:t>
            </a:r>
            <a:endParaRPr kumimoji="0" lang="en-US" sz="1000" b="0" i="0" u="none" strike="noStrike" kern="100" cap="none" spc="0"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sym typeface="Lato"/>
            </a:endParaRPr>
          </a:p>
        </p:txBody>
      </p:sp>
    </p:spTree>
    <p:extLst>
      <p:ext uri="{BB962C8B-B14F-4D97-AF65-F5344CB8AC3E}">
        <p14:creationId xmlns:p14="http://schemas.microsoft.com/office/powerpoint/2010/main" val="3663442600"/>
      </p:ext>
    </p:extLst>
  </p:cSld>
  <p:clrMapOvr>
    <a:masterClrMapping/>
  </p:clrMapOvr>
</p:sld>
</file>

<file path=ppt/theme/theme1.xml><?xml version="1.0" encoding="utf-8"?>
<a:theme xmlns:a="http://schemas.openxmlformats.org/drawingml/2006/main" name="Antibodies Slideshow by Slidesgo">
  <a:themeElements>
    <a:clrScheme name="Simple Light">
      <a:dk1>
        <a:srgbClr val="000000"/>
      </a:dk1>
      <a:lt1>
        <a:srgbClr val="FFFFFF"/>
      </a:lt1>
      <a:dk2>
        <a:srgbClr val="2A0B36"/>
      </a:dk2>
      <a:lt2>
        <a:srgbClr val="4F1873"/>
      </a:lt2>
      <a:accent1>
        <a:srgbClr val="A5B1FF"/>
      </a:accent1>
      <a:accent2>
        <a:srgbClr val="8272FF"/>
      </a:accent2>
      <a:accent3>
        <a:srgbClr val="B494F0"/>
      </a:accent3>
      <a:accent4>
        <a:srgbClr val="2A0B36"/>
      </a:accent4>
      <a:accent5>
        <a:srgbClr val="434343"/>
      </a:accent5>
      <a:accent6>
        <a:srgbClr val="FFD966"/>
      </a:accent6>
      <a:hlink>
        <a:srgbClr val="B494F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90D227D9985E04E8846E5B4D9D41EF6" ma:contentTypeVersion="13" ma:contentTypeDescription="Create a new document." ma:contentTypeScope="" ma:versionID="eaeb09a6ac0bb3650064ace78db83779">
  <xsd:schema xmlns:xsd="http://www.w3.org/2001/XMLSchema" xmlns:xs="http://www.w3.org/2001/XMLSchema" xmlns:p="http://schemas.microsoft.com/office/2006/metadata/properties" xmlns:ns2="d25e7cbc-e328-4fe9-b7ce-479d4d01adb9" xmlns:ns3="fee0cfbf-68bb-4b82-baa8-5d7412a94942" targetNamespace="http://schemas.microsoft.com/office/2006/metadata/properties" ma:root="true" ma:fieldsID="3a7dbefa0e0d3183d76ab56ae82ffb42" ns2:_="" ns3:_="">
    <xsd:import namespace="d25e7cbc-e328-4fe9-b7ce-479d4d01adb9"/>
    <xsd:import namespace="fee0cfbf-68bb-4b82-baa8-5d7412a94942"/>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element ref="ns2:MediaLengthInSeconds" minOccurs="0"/>
                <xsd:element ref="ns2:Not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5e7cbc-e328-4fe9-b7ce-479d4d01adb9"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f46a28a4-f3b3-4851-86b3-b10f5f45f34e"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Notes" ma:index="20" nillable="true" ma:displayName="Notes" ma:format="Dropdown" ma:internalName="Note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ee0cfbf-68bb-4b82-baa8-5d7412a94942"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22f0aba3-d933-4e0b-851a-7eec706a01bf}" ma:internalName="TaxCatchAll" ma:showField="CatchAllData" ma:web="fee0cfbf-68bb-4b82-baa8-5d7412a9494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Notes xmlns="d25e7cbc-e328-4fe9-b7ce-479d4d01adb9" xsi:nil="true"/>
    <TaxCatchAll xmlns="fee0cfbf-68bb-4b82-baa8-5d7412a94942" xsi:nil="true"/>
    <lcf76f155ced4ddcb4097134ff3c332f xmlns="d25e7cbc-e328-4fe9-b7ce-479d4d01adb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97A55FD-CEC0-422E-AB40-F13CFB1FEF30}"/>
</file>

<file path=customXml/itemProps2.xml><?xml version="1.0" encoding="utf-8"?>
<ds:datastoreItem xmlns:ds="http://schemas.openxmlformats.org/officeDocument/2006/customXml" ds:itemID="{0184EB57-A719-4CF4-A635-B316B3C30A21}"/>
</file>

<file path=customXml/itemProps3.xml><?xml version="1.0" encoding="utf-8"?>
<ds:datastoreItem xmlns:ds="http://schemas.openxmlformats.org/officeDocument/2006/customXml" ds:itemID="{AB48986E-6726-4A8D-9D36-F32CF915846F}"/>
</file>

<file path=docMetadata/LabelInfo.xml><?xml version="1.0" encoding="utf-8"?>
<clbl:labelList xmlns:clbl="http://schemas.microsoft.com/office/2020/mipLabelMetadata">
  <clbl:label id="{991ba2ea-1d0b-40b6-a6f1-9fb2f78a7d5e}" enabled="0" method="" siteId="{991ba2ea-1d0b-40b6-a6f1-9fb2f78a7d5e}" removed="1"/>
</clbl:labelList>
</file>

<file path=docProps/app.xml><?xml version="1.0" encoding="utf-8"?>
<Properties xmlns="http://schemas.openxmlformats.org/officeDocument/2006/extended-properties" xmlns:vt="http://schemas.openxmlformats.org/officeDocument/2006/docPropsVTypes">
  <TotalTime>0</TotalTime>
  <Words>11000</Words>
  <Application>Microsoft Office PowerPoint</Application>
  <PresentationFormat>On-screen Show (16:9)</PresentationFormat>
  <Paragraphs>1084</Paragraphs>
  <Slides>79</Slides>
  <Notes>79</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79</vt:i4>
      </vt:variant>
    </vt:vector>
  </HeadingPairs>
  <TitlesOfParts>
    <vt:vector size="95" baseType="lpstr">
      <vt:lpstr>Nunito</vt:lpstr>
      <vt:lpstr>Wingdings</vt:lpstr>
      <vt:lpstr>Noto Sans</vt:lpstr>
      <vt:lpstr>Arial</vt:lpstr>
      <vt:lpstr>Courier New</vt:lpstr>
      <vt:lpstr>Georgia</vt:lpstr>
      <vt:lpstr>helvetica</vt:lpstr>
      <vt:lpstr>Calibri</vt:lpstr>
      <vt:lpstr>Lato</vt:lpstr>
      <vt:lpstr>Aptos</vt:lpstr>
      <vt:lpstr>-apple-system</vt:lpstr>
      <vt:lpstr>Shaker 2 Lancet</vt:lpstr>
      <vt:lpstr>Latos</vt:lpstr>
      <vt:lpstr>Symbol</vt:lpstr>
      <vt:lpstr>Bebas Neue</vt:lpstr>
      <vt:lpstr>Antibodies Slideshow by Slidesgo</vt:lpstr>
      <vt:lpstr>BiTE-Sized Breakthroughs: Bispecific Antibodies in Hematologic and Solid Tumors</vt:lpstr>
      <vt:lpstr>PowerPoint Presentation</vt:lpstr>
      <vt:lpstr>PowerPoint Presentation</vt:lpstr>
      <vt:lpstr>Table of contents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CRS Classification</vt:lpstr>
      <vt:lpstr>PowerPoint Presentation</vt:lpstr>
      <vt:lpstr>Immune effector cell-associated neurotoxicity syndrome (ICANS)</vt:lpstr>
      <vt:lpstr>PowerPoint Presentation</vt:lpstr>
      <vt:lpstr>PowerPoint Presentation</vt:lpstr>
      <vt:lpstr>PowerPoint Presentation</vt:lpstr>
      <vt:lpstr>Epcoritamab: a Novel, Subcutaneous CD3xCD20 Bispecific T-Cell-Engaging Antibody, in Relapsed or Refractory Large B-Cell Lymphoma: Dose Expansion in a Phase I/II Trial </vt:lpstr>
      <vt:lpstr>Epcoritamab for R/R LBCL</vt:lpstr>
      <vt:lpstr>EPCORE NHL-1: Epcoritamab monotherapy in patients with relapsed or refractory follicular lymphoma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Long-term follow-up from EPCORE DLBCL</vt:lpstr>
      <vt:lpstr>PowerPoint Presentation</vt:lpstr>
      <vt:lpstr>PowerPoint Presentation</vt:lpstr>
      <vt:lpstr>Glofitamab for Relapsed or Refractory Diffuse Large B-Cell Lymphoma</vt:lpstr>
      <vt:lpstr>Glofitamab for R/R DLBCL</vt:lpstr>
      <vt:lpstr>STARGLO: Glofitamab plus gemcitabine and oxaliplatin versus rituximab-GemOx for relapsed or refractory diffuse large B-cell lymphoma</vt:lpstr>
      <vt:lpstr>STARGLO: Glofitamab + GEMOX in R/R DLBCL</vt:lpstr>
      <vt:lpstr>PowerPoint Presentation</vt:lpstr>
      <vt:lpstr>PowerPoint Presentation</vt:lpstr>
      <vt:lpstr>PowerPoint Presentation</vt:lpstr>
      <vt:lpstr>STARGLO: Glofitamab + GEMOX in R/R DLBCL</vt:lpstr>
      <vt:lpstr>PowerPoint Presentation</vt:lpstr>
      <vt:lpstr>PowerPoint Presentation</vt:lpstr>
      <vt:lpstr>PowerPoint Presentation</vt:lpstr>
      <vt:lpstr>PowerPoint Presentation</vt:lpstr>
      <vt:lpstr>PowerPoint Presentation</vt:lpstr>
      <vt:lpstr>Long-term follow-up For Glofitamab</vt:lpstr>
      <vt:lpstr>Glofitamab (COLUMVI) </vt:lpstr>
      <vt:lpstr>PowerPoint Presentation</vt:lpstr>
      <vt:lpstr>DeLLphi-300: a First-in-Class DLL3-Targeted Bispecific T-Cell Engager, in Recurrent Small-Cell Lung Cancer: An Open-Label, Phase I Study</vt:lpstr>
      <vt:lpstr>DeLLphi-300: Tarlatamab For sclc</vt:lpstr>
      <vt:lpstr>DeLLphi-301: Tarlatamab for Patients with Previously Treated Small-Cell Lung Cancer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Long-term follow-up from DeLLphi-300</vt:lpstr>
      <vt:lpstr>PowerPoint Presentation</vt:lpstr>
      <vt:lpstr>PowerPoint Presentation</vt:lpstr>
      <vt:lpstr>Future Studies in Bispecifics</vt:lpstr>
      <vt:lpstr>Future Studies in Bispecifics</vt:lpstr>
      <vt:lpstr>Future Concepts in Bispecifics</vt:lpstr>
      <vt:lpstr>Future Concepts in Bispecifics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bispecific T cell engagers (BiTE) Therapy for Multiple myeloma and Small Cell Lung cancer</dc:title>
  <dc:creator>Moses, Traylor</dc:creator>
  <cp:lastModifiedBy>Moses, Traylor</cp:lastModifiedBy>
  <cp:revision>2</cp:revision>
  <dcterms:modified xsi:type="dcterms:W3CDTF">2025-09-09T13:20:25Z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0x010100690D227D9985E04E8846E5B4D9D41EF6</vt:lpwstr>
  </property>
</Properties>
</file>