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7"/>
  </p:notesMasterIdLst>
  <p:sldIdLst>
    <p:sldId id="267" r:id="rId5"/>
    <p:sldId id="269" r:id="rId6"/>
    <p:sldId id="270" r:id="rId7"/>
    <p:sldId id="272" r:id="rId8"/>
    <p:sldId id="290" r:id="rId9"/>
    <p:sldId id="273" r:id="rId10"/>
    <p:sldId id="275" r:id="rId11"/>
    <p:sldId id="276" r:id="rId12"/>
    <p:sldId id="4805" r:id="rId13"/>
    <p:sldId id="277" r:id="rId14"/>
    <p:sldId id="4806" r:id="rId15"/>
    <p:sldId id="278" r:id="rId16"/>
    <p:sldId id="279" r:id="rId17"/>
    <p:sldId id="495" r:id="rId18"/>
    <p:sldId id="496" r:id="rId19"/>
    <p:sldId id="497" r:id="rId20"/>
    <p:sldId id="498" r:id="rId21"/>
    <p:sldId id="499" r:id="rId22"/>
    <p:sldId id="500" r:id="rId23"/>
    <p:sldId id="501" r:id="rId24"/>
    <p:sldId id="521" r:id="rId25"/>
    <p:sldId id="502" r:id="rId26"/>
    <p:sldId id="503" r:id="rId27"/>
    <p:sldId id="471" r:id="rId28"/>
    <p:sldId id="475" r:id="rId29"/>
    <p:sldId id="472" r:id="rId30"/>
    <p:sldId id="489" r:id="rId31"/>
    <p:sldId id="473" r:id="rId32"/>
    <p:sldId id="474" r:id="rId33"/>
    <p:sldId id="504" r:id="rId34"/>
    <p:sldId id="459" r:id="rId35"/>
    <p:sldId id="490" r:id="rId36"/>
    <p:sldId id="491" r:id="rId37"/>
    <p:sldId id="4800" r:id="rId38"/>
    <p:sldId id="4801" r:id="rId39"/>
    <p:sldId id="506" r:id="rId40"/>
    <p:sldId id="509" r:id="rId41"/>
    <p:sldId id="510" r:id="rId42"/>
    <p:sldId id="511" r:id="rId43"/>
    <p:sldId id="508" r:id="rId44"/>
    <p:sldId id="512" r:id="rId45"/>
    <p:sldId id="514" r:id="rId46"/>
    <p:sldId id="515" r:id="rId47"/>
    <p:sldId id="516" r:id="rId48"/>
    <p:sldId id="517" r:id="rId49"/>
    <p:sldId id="522" r:id="rId50"/>
    <p:sldId id="523" r:id="rId51"/>
    <p:sldId id="465" r:id="rId52"/>
    <p:sldId id="518" r:id="rId53"/>
    <p:sldId id="519" r:id="rId54"/>
    <p:sldId id="2147480052" r:id="rId55"/>
    <p:sldId id="520" r:id="rId5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14C"/>
    <a:srgbClr val="44546A"/>
    <a:srgbClr val="8D8F91"/>
    <a:srgbClr val="FF40FF"/>
    <a:srgbClr val="6AC7E6"/>
    <a:srgbClr val="00A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57869" autoAdjust="0"/>
  </p:normalViewPr>
  <p:slideViewPr>
    <p:cSldViewPr snapToGrid="0">
      <p:cViewPr varScale="1">
        <p:scale>
          <a:sx n="74" d="100"/>
          <a:sy n="74" d="100"/>
        </p:scale>
        <p:origin x="2802" y="29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8B9A78-6C1A-4031-A870-5E7F3E28872E}"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251F4BF9-FB74-4624-A7C3-F82A2B3DBD60}">
      <dgm:prSet phldrT="[Text]"/>
      <dgm:spPr/>
      <dgm:t>
        <a:bodyPr/>
        <a:lstStyle/>
        <a:p>
          <a:r>
            <a:rPr lang="en-US" dirty="0">
              <a:solidFill>
                <a:schemeClr val="bg1"/>
              </a:solidFill>
              <a:latin typeface="Arial" panose="020B0604020202020204" pitchFamily="34" charset="0"/>
              <a:cs typeface="Arial" panose="020B0604020202020204" pitchFamily="34" charset="0"/>
            </a:rPr>
            <a:t>Outer Membrane</a:t>
          </a:r>
        </a:p>
      </dgm:t>
    </dgm:pt>
    <dgm:pt modelId="{4B385C85-33DD-43EC-8A45-D425383C1EA3}" type="parTrans" cxnId="{0A995CE9-C387-4D89-AA88-976A154C1F9A}">
      <dgm:prSet/>
      <dgm:spPr/>
      <dgm:t>
        <a:bodyPr/>
        <a:lstStyle/>
        <a:p>
          <a:endParaRPr lang="en-US"/>
        </a:p>
      </dgm:t>
    </dgm:pt>
    <dgm:pt modelId="{93517CB7-3C68-4178-AE6B-E21155BDBB96}" type="sibTrans" cxnId="{0A995CE9-C387-4D89-AA88-976A154C1F9A}">
      <dgm:prSet/>
      <dgm:spPr/>
      <dgm:t>
        <a:bodyPr/>
        <a:lstStyle/>
        <a:p>
          <a:endParaRPr lang="en-US"/>
        </a:p>
      </dgm:t>
    </dgm:pt>
    <dgm:pt modelId="{A125A61E-BC8D-4D0F-8552-CC014BD77F7E}">
      <dgm:prSet phldrT="[Text]"/>
      <dgm:spPr/>
      <dgm:t>
        <a:bodyPr/>
        <a:lstStyle/>
        <a:p>
          <a:r>
            <a:rPr lang="en-US" dirty="0">
              <a:solidFill>
                <a:schemeClr val="tx1">
                  <a:lumMod val="75000"/>
                  <a:lumOff val="25000"/>
                </a:schemeClr>
              </a:solidFill>
              <a:latin typeface="Arial" panose="020B0604020202020204" pitchFamily="34" charset="0"/>
              <a:cs typeface="Arial" panose="020B0604020202020204" pitchFamily="34" charset="0"/>
            </a:rPr>
            <a:t>Lipopolysaccharide (LPS) known to cause endotoxic shock </a:t>
          </a:r>
        </a:p>
      </dgm:t>
    </dgm:pt>
    <dgm:pt modelId="{2AE8D752-B679-420A-82A7-8A4499DA9182}" type="parTrans" cxnId="{0E8F7B31-CE10-411D-9AC4-C7F76D200DB6}">
      <dgm:prSet/>
      <dgm:spPr/>
      <dgm:t>
        <a:bodyPr/>
        <a:lstStyle/>
        <a:p>
          <a:endParaRPr lang="en-US"/>
        </a:p>
      </dgm:t>
    </dgm:pt>
    <dgm:pt modelId="{3C4CEFEB-A5FE-4891-9B5F-3EAC51D8538E}" type="sibTrans" cxnId="{0E8F7B31-CE10-411D-9AC4-C7F76D200DB6}">
      <dgm:prSet/>
      <dgm:spPr/>
      <dgm:t>
        <a:bodyPr/>
        <a:lstStyle/>
        <a:p>
          <a:endParaRPr lang="en-US"/>
        </a:p>
      </dgm:t>
    </dgm:pt>
    <dgm:pt modelId="{CE6788B5-C089-423D-8E8C-511DEF315BFB}">
      <dgm:prSet phldrT="[Text]"/>
      <dgm:spPr/>
      <dgm:t>
        <a:bodyPr/>
        <a:lstStyle/>
        <a:p>
          <a:r>
            <a:rPr lang="en-US" dirty="0">
              <a:solidFill>
                <a:schemeClr val="bg1"/>
              </a:solidFill>
              <a:latin typeface="Arial" panose="020B0604020202020204" pitchFamily="34" charset="0"/>
              <a:cs typeface="Arial" panose="020B0604020202020204" pitchFamily="34" charset="0"/>
            </a:rPr>
            <a:t>Peptidoglycan Cell Wall </a:t>
          </a:r>
        </a:p>
      </dgm:t>
    </dgm:pt>
    <dgm:pt modelId="{AE8CEEDC-61B2-4539-A51D-437D1C428646}" type="parTrans" cxnId="{82BAA41F-97B7-49DA-BDC9-2384E542F617}">
      <dgm:prSet/>
      <dgm:spPr/>
      <dgm:t>
        <a:bodyPr/>
        <a:lstStyle/>
        <a:p>
          <a:endParaRPr lang="en-US"/>
        </a:p>
      </dgm:t>
    </dgm:pt>
    <dgm:pt modelId="{0D413989-1699-45E4-9C8A-49D6DC63B80E}" type="sibTrans" cxnId="{82BAA41F-97B7-49DA-BDC9-2384E542F617}">
      <dgm:prSet/>
      <dgm:spPr/>
      <dgm:t>
        <a:bodyPr/>
        <a:lstStyle/>
        <a:p>
          <a:endParaRPr lang="en-US"/>
        </a:p>
      </dgm:t>
    </dgm:pt>
    <dgm:pt modelId="{A81EAF59-0F13-4234-9969-577CDA88B0B5}">
      <dgm:prSet phldrT="[Text]"/>
      <dgm:spPr/>
      <dgm:t>
        <a:bodyPr/>
        <a:lstStyle/>
        <a:p>
          <a:r>
            <a:rPr lang="en-US">
              <a:solidFill>
                <a:schemeClr val="tx1">
                  <a:lumMod val="75000"/>
                  <a:lumOff val="25000"/>
                </a:schemeClr>
              </a:solidFill>
              <a:latin typeface="Arial" panose="020B0604020202020204" pitchFamily="34" charset="0"/>
              <a:cs typeface="Arial" panose="020B0604020202020204" pitchFamily="34" charset="0"/>
            </a:rPr>
            <a:t>Rigid exoskeleton that determines shape </a:t>
          </a:r>
        </a:p>
      </dgm:t>
    </dgm:pt>
    <dgm:pt modelId="{D114C828-1A99-4248-9DAB-8416FBA38526}" type="parTrans" cxnId="{420C84CB-22F5-4AB9-8F1F-6572DB9E1ED5}">
      <dgm:prSet/>
      <dgm:spPr/>
      <dgm:t>
        <a:bodyPr/>
        <a:lstStyle/>
        <a:p>
          <a:endParaRPr lang="en-US"/>
        </a:p>
      </dgm:t>
    </dgm:pt>
    <dgm:pt modelId="{F34A5F86-5A21-4D36-B60C-9E199FB2CAE3}" type="sibTrans" cxnId="{420C84CB-22F5-4AB9-8F1F-6572DB9E1ED5}">
      <dgm:prSet/>
      <dgm:spPr/>
      <dgm:t>
        <a:bodyPr/>
        <a:lstStyle/>
        <a:p>
          <a:endParaRPr lang="en-US"/>
        </a:p>
      </dgm:t>
    </dgm:pt>
    <dgm:pt modelId="{29DA7EC6-5D95-405D-85E1-D6B1AA91F074}">
      <dgm:prSet phldrT="[Text]"/>
      <dgm:spPr/>
      <dgm:t>
        <a:bodyPr/>
        <a:lstStyle/>
        <a:p>
          <a:r>
            <a:rPr lang="en-US" dirty="0">
              <a:solidFill>
                <a:schemeClr val="bg1"/>
              </a:solidFill>
              <a:latin typeface="Arial" panose="020B0604020202020204" pitchFamily="34" charset="0"/>
              <a:cs typeface="Arial" panose="020B0604020202020204" pitchFamily="34" charset="0"/>
            </a:rPr>
            <a:t>Inner Membrane</a:t>
          </a:r>
        </a:p>
      </dgm:t>
    </dgm:pt>
    <dgm:pt modelId="{370DCC99-C368-42F1-A5F2-F619E120FC41}" type="parTrans" cxnId="{0B6178A3-7F19-4B37-93B6-4769678B375D}">
      <dgm:prSet/>
      <dgm:spPr/>
      <dgm:t>
        <a:bodyPr/>
        <a:lstStyle/>
        <a:p>
          <a:endParaRPr lang="en-US"/>
        </a:p>
      </dgm:t>
    </dgm:pt>
    <dgm:pt modelId="{4C247839-2BAE-4A68-AC4C-F52040650385}" type="sibTrans" cxnId="{0B6178A3-7F19-4B37-93B6-4769678B375D}">
      <dgm:prSet/>
      <dgm:spPr/>
      <dgm:t>
        <a:bodyPr/>
        <a:lstStyle/>
        <a:p>
          <a:endParaRPr lang="en-US"/>
        </a:p>
      </dgm:t>
    </dgm:pt>
    <dgm:pt modelId="{7BFA7297-1370-4C15-8E3C-6BE1671949C1}">
      <dgm:prSet phldrT="[Text]"/>
      <dgm:spPr/>
      <dgm:t>
        <a:bodyPr/>
        <a:lstStyle/>
        <a:p>
          <a:r>
            <a:rPr lang="en-US" dirty="0">
              <a:solidFill>
                <a:schemeClr val="tx1">
                  <a:lumMod val="75000"/>
                  <a:lumOff val="25000"/>
                </a:schemeClr>
              </a:solidFill>
              <a:latin typeface="Arial" panose="020B0604020202020204" pitchFamily="34" charset="0"/>
              <a:cs typeface="Arial" panose="020B0604020202020204" pitchFamily="34" charset="0"/>
            </a:rPr>
            <a:t>Phospholipid bilayer that is responsible for processes like structure and transport</a:t>
          </a:r>
        </a:p>
      </dgm:t>
    </dgm:pt>
    <dgm:pt modelId="{2C14CAD2-55A6-4284-9011-F355958DE1CF}" type="parTrans" cxnId="{CD8E7DC2-8DE5-405A-BD24-D1F68B841A72}">
      <dgm:prSet/>
      <dgm:spPr/>
      <dgm:t>
        <a:bodyPr/>
        <a:lstStyle/>
        <a:p>
          <a:endParaRPr lang="en-US"/>
        </a:p>
      </dgm:t>
    </dgm:pt>
    <dgm:pt modelId="{FE6CAF56-3499-4888-8F88-D4ED7E285256}" type="sibTrans" cxnId="{CD8E7DC2-8DE5-405A-BD24-D1F68B841A72}">
      <dgm:prSet/>
      <dgm:spPr/>
      <dgm:t>
        <a:bodyPr/>
        <a:lstStyle/>
        <a:p>
          <a:endParaRPr lang="en-US"/>
        </a:p>
      </dgm:t>
    </dgm:pt>
    <dgm:pt modelId="{1DBE266C-6C8D-4E02-8D50-4368A1233FDE}">
      <dgm:prSet phldrT="[Text]"/>
      <dgm:spPr/>
      <dgm:t>
        <a:bodyPr/>
        <a:lstStyle/>
        <a:p>
          <a:r>
            <a:rPr lang="en-US">
              <a:solidFill>
                <a:schemeClr val="tx1">
                  <a:lumMod val="75000"/>
                  <a:lumOff val="25000"/>
                </a:schemeClr>
              </a:solidFill>
              <a:latin typeface="Arial" panose="020B0604020202020204" pitchFamily="34" charset="0"/>
              <a:cs typeface="Arial" panose="020B0604020202020204" pitchFamily="34" charset="0"/>
            </a:rPr>
            <a:t>Phospholipids </a:t>
          </a:r>
        </a:p>
      </dgm:t>
    </dgm:pt>
    <dgm:pt modelId="{81C233E7-95AB-445F-8F80-177B2CA20CE6}" type="parTrans" cxnId="{0DB676B4-D6DF-4106-B5C6-7AD1D8C2C0F6}">
      <dgm:prSet/>
      <dgm:spPr/>
      <dgm:t>
        <a:bodyPr/>
        <a:lstStyle/>
        <a:p>
          <a:endParaRPr lang="en-US"/>
        </a:p>
      </dgm:t>
    </dgm:pt>
    <dgm:pt modelId="{0B0341B2-FF58-4BF8-8D2D-A59184397830}" type="sibTrans" cxnId="{0DB676B4-D6DF-4106-B5C6-7AD1D8C2C0F6}">
      <dgm:prSet/>
      <dgm:spPr/>
      <dgm:t>
        <a:bodyPr/>
        <a:lstStyle/>
        <a:p>
          <a:endParaRPr lang="en-US"/>
        </a:p>
      </dgm:t>
    </dgm:pt>
    <dgm:pt modelId="{EF8B612F-A2A4-4CD8-8515-68E1F5E18B94}">
      <dgm:prSet phldrT="[Text]"/>
      <dgm:spPr/>
      <dgm:t>
        <a:bodyPr/>
        <a:lstStyle/>
        <a:p>
          <a:r>
            <a:rPr lang="en-US" dirty="0">
              <a:solidFill>
                <a:schemeClr val="tx1">
                  <a:lumMod val="75000"/>
                  <a:lumOff val="25000"/>
                </a:schemeClr>
              </a:solidFill>
              <a:latin typeface="Arial" panose="020B0604020202020204" pitchFamily="34" charset="0"/>
              <a:cs typeface="Arial" panose="020B0604020202020204" pitchFamily="34" charset="0"/>
            </a:rPr>
            <a:t>Protective and unique to gram negative bacteria </a:t>
          </a:r>
        </a:p>
      </dgm:t>
    </dgm:pt>
    <dgm:pt modelId="{247EB817-DA61-4F3C-A73D-4CB2506E7005}" type="parTrans" cxnId="{EC4BCAF4-5EF6-40D9-A8A9-1ECC7D289AE9}">
      <dgm:prSet/>
      <dgm:spPr/>
      <dgm:t>
        <a:bodyPr/>
        <a:lstStyle/>
        <a:p>
          <a:endParaRPr lang="en-US"/>
        </a:p>
      </dgm:t>
    </dgm:pt>
    <dgm:pt modelId="{D3D854F4-08B2-4113-9E94-144866F4E0AF}" type="sibTrans" cxnId="{EC4BCAF4-5EF6-40D9-A8A9-1ECC7D289AE9}">
      <dgm:prSet/>
      <dgm:spPr/>
      <dgm:t>
        <a:bodyPr/>
        <a:lstStyle/>
        <a:p>
          <a:endParaRPr lang="en-US"/>
        </a:p>
      </dgm:t>
    </dgm:pt>
    <dgm:pt modelId="{37780C8A-9FB3-4D30-880E-8BB9AABF6847}">
      <dgm:prSet phldrT="[Text]"/>
      <dgm:spPr/>
      <dgm:t>
        <a:bodyPr/>
        <a:lstStyle/>
        <a:p>
          <a:r>
            <a:rPr lang="en-US" dirty="0">
              <a:solidFill>
                <a:schemeClr val="tx1">
                  <a:lumMod val="75000"/>
                  <a:lumOff val="25000"/>
                </a:schemeClr>
              </a:solidFill>
              <a:latin typeface="Arial" panose="020B0604020202020204" pitchFamily="34" charset="0"/>
              <a:cs typeface="Arial" panose="020B0604020202020204" pitchFamily="34" charset="0"/>
            </a:rPr>
            <a:t>Porins </a:t>
          </a:r>
        </a:p>
      </dgm:t>
    </dgm:pt>
    <dgm:pt modelId="{DF3DDE42-12CB-4A6E-A7A5-5EC639EDE66A}" type="parTrans" cxnId="{D6260682-EC03-4EEF-8D9D-CBB6B107CCE6}">
      <dgm:prSet/>
      <dgm:spPr/>
      <dgm:t>
        <a:bodyPr/>
        <a:lstStyle/>
        <a:p>
          <a:endParaRPr lang="en-US"/>
        </a:p>
      </dgm:t>
    </dgm:pt>
    <dgm:pt modelId="{D623C216-E6A7-485B-8D69-4176C4BED78C}" type="sibTrans" cxnId="{D6260682-EC03-4EEF-8D9D-CBB6B107CCE6}">
      <dgm:prSet/>
      <dgm:spPr/>
      <dgm:t>
        <a:bodyPr/>
        <a:lstStyle/>
        <a:p>
          <a:endParaRPr lang="en-US"/>
        </a:p>
      </dgm:t>
    </dgm:pt>
    <dgm:pt modelId="{8364B6E1-0484-4638-81DC-35C629C405B5}" type="pres">
      <dgm:prSet presAssocID="{798B9A78-6C1A-4031-A870-5E7F3E28872E}" presName="Name0" presStyleCnt="0">
        <dgm:presLayoutVars>
          <dgm:dir/>
          <dgm:animLvl val="lvl"/>
          <dgm:resizeHandles val="exact"/>
        </dgm:presLayoutVars>
      </dgm:prSet>
      <dgm:spPr/>
    </dgm:pt>
    <dgm:pt modelId="{074ECDCD-1AA9-47ED-AD5B-F66575056D26}" type="pres">
      <dgm:prSet presAssocID="{251F4BF9-FB74-4624-A7C3-F82A2B3DBD60}" presName="composite" presStyleCnt="0"/>
      <dgm:spPr/>
    </dgm:pt>
    <dgm:pt modelId="{75F938D1-58C0-40D7-AD8C-A4F6CB2FE391}" type="pres">
      <dgm:prSet presAssocID="{251F4BF9-FB74-4624-A7C3-F82A2B3DBD60}" presName="parTx" presStyleLbl="alignNode1" presStyleIdx="0" presStyleCnt="3">
        <dgm:presLayoutVars>
          <dgm:chMax val="0"/>
          <dgm:chPref val="0"/>
          <dgm:bulletEnabled val="1"/>
        </dgm:presLayoutVars>
      </dgm:prSet>
      <dgm:spPr/>
    </dgm:pt>
    <dgm:pt modelId="{242033CC-8123-450F-A948-B553A98619F2}" type="pres">
      <dgm:prSet presAssocID="{251F4BF9-FB74-4624-A7C3-F82A2B3DBD60}" presName="desTx" presStyleLbl="alignAccFollowNode1" presStyleIdx="0" presStyleCnt="3">
        <dgm:presLayoutVars>
          <dgm:bulletEnabled val="1"/>
        </dgm:presLayoutVars>
      </dgm:prSet>
      <dgm:spPr/>
    </dgm:pt>
    <dgm:pt modelId="{609208CB-59AE-4673-B7D7-C9E9C6C16946}" type="pres">
      <dgm:prSet presAssocID="{93517CB7-3C68-4178-AE6B-E21155BDBB96}" presName="space" presStyleCnt="0"/>
      <dgm:spPr/>
    </dgm:pt>
    <dgm:pt modelId="{6AFC0C11-7E25-4A6F-93DD-FE96B4CCD00F}" type="pres">
      <dgm:prSet presAssocID="{CE6788B5-C089-423D-8E8C-511DEF315BFB}" presName="composite" presStyleCnt="0"/>
      <dgm:spPr/>
    </dgm:pt>
    <dgm:pt modelId="{691C53A4-FA26-4331-9042-74C7580AE3BC}" type="pres">
      <dgm:prSet presAssocID="{CE6788B5-C089-423D-8E8C-511DEF315BFB}" presName="parTx" presStyleLbl="alignNode1" presStyleIdx="1" presStyleCnt="3">
        <dgm:presLayoutVars>
          <dgm:chMax val="0"/>
          <dgm:chPref val="0"/>
          <dgm:bulletEnabled val="1"/>
        </dgm:presLayoutVars>
      </dgm:prSet>
      <dgm:spPr/>
    </dgm:pt>
    <dgm:pt modelId="{BB60622D-DC9B-4A9B-9FCA-4EA32A0A048F}" type="pres">
      <dgm:prSet presAssocID="{CE6788B5-C089-423D-8E8C-511DEF315BFB}" presName="desTx" presStyleLbl="alignAccFollowNode1" presStyleIdx="1" presStyleCnt="3">
        <dgm:presLayoutVars>
          <dgm:bulletEnabled val="1"/>
        </dgm:presLayoutVars>
      </dgm:prSet>
      <dgm:spPr/>
    </dgm:pt>
    <dgm:pt modelId="{9679FCE6-7EE2-4D73-A93A-70D06EBE5A41}" type="pres">
      <dgm:prSet presAssocID="{0D413989-1699-45E4-9C8A-49D6DC63B80E}" presName="space" presStyleCnt="0"/>
      <dgm:spPr/>
    </dgm:pt>
    <dgm:pt modelId="{56A07537-1D54-4277-9E35-FB62D2436B4E}" type="pres">
      <dgm:prSet presAssocID="{29DA7EC6-5D95-405D-85E1-D6B1AA91F074}" presName="composite" presStyleCnt="0"/>
      <dgm:spPr/>
    </dgm:pt>
    <dgm:pt modelId="{9939D12B-B52C-43FD-AA72-2DE7B6A207C7}" type="pres">
      <dgm:prSet presAssocID="{29DA7EC6-5D95-405D-85E1-D6B1AA91F074}" presName="parTx" presStyleLbl="alignNode1" presStyleIdx="2" presStyleCnt="3">
        <dgm:presLayoutVars>
          <dgm:chMax val="0"/>
          <dgm:chPref val="0"/>
          <dgm:bulletEnabled val="1"/>
        </dgm:presLayoutVars>
      </dgm:prSet>
      <dgm:spPr/>
    </dgm:pt>
    <dgm:pt modelId="{5AE1BBBC-02A2-4AB5-B358-F44F6444EE19}" type="pres">
      <dgm:prSet presAssocID="{29DA7EC6-5D95-405D-85E1-D6B1AA91F074}" presName="desTx" presStyleLbl="alignAccFollowNode1" presStyleIdx="2" presStyleCnt="3">
        <dgm:presLayoutVars>
          <dgm:bulletEnabled val="1"/>
        </dgm:presLayoutVars>
      </dgm:prSet>
      <dgm:spPr/>
    </dgm:pt>
  </dgm:ptLst>
  <dgm:cxnLst>
    <dgm:cxn modelId="{F7460107-521A-4A7D-8876-ADC5B1E8CFB7}" type="presOf" srcId="{251F4BF9-FB74-4624-A7C3-F82A2B3DBD60}" destId="{75F938D1-58C0-40D7-AD8C-A4F6CB2FE391}" srcOrd="0" destOrd="0" presId="urn:microsoft.com/office/officeart/2005/8/layout/hList1"/>
    <dgm:cxn modelId="{0D38DD0C-3BC1-4A43-AF70-9141A75F00CF}" type="presOf" srcId="{EF8B612F-A2A4-4CD8-8515-68E1F5E18B94}" destId="{242033CC-8123-450F-A948-B553A98619F2}" srcOrd="0" destOrd="0" presId="urn:microsoft.com/office/officeart/2005/8/layout/hList1"/>
    <dgm:cxn modelId="{82BAA41F-97B7-49DA-BDC9-2384E542F617}" srcId="{798B9A78-6C1A-4031-A870-5E7F3E28872E}" destId="{CE6788B5-C089-423D-8E8C-511DEF315BFB}" srcOrd="1" destOrd="0" parTransId="{AE8CEEDC-61B2-4539-A51D-437D1C428646}" sibTransId="{0D413989-1699-45E4-9C8A-49D6DC63B80E}"/>
    <dgm:cxn modelId="{0E8F7B31-CE10-411D-9AC4-C7F76D200DB6}" srcId="{251F4BF9-FB74-4624-A7C3-F82A2B3DBD60}" destId="{A125A61E-BC8D-4D0F-8552-CC014BD77F7E}" srcOrd="2" destOrd="0" parTransId="{2AE8D752-B679-420A-82A7-8A4499DA9182}" sibTransId="{3C4CEFEB-A5FE-4891-9B5F-3EAC51D8538E}"/>
    <dgm:cxn modelId="{9BD65C66-DD57-4688-AF56-F068ADBF8281}" type="presOf" srcId="{A125A61E-BC8D-4D0F-8552-CC014BD77F7E}" destId="{242033CC-8123-450F-A948-B553A98619F2}" srcOrd="0" destOrd="2" presId="urn:microsoft.com/office/officeart/2005/8/layout/hList1"/>
    <dgm:cxn modelId="{0268BB4F-02D3-4E7B-A796-C1CDF9A6C774}" type="presOf" srcId="{CE6788B5-C089-423D-8E8C-511DEF315BFB}" destId="{691C53A4-FA26-4331-9042-74C7580AE3BC}" srcOrd="0" destOrd="0" presId="urn:microsoft.com/office/officeart/2005/8/layout/hList1"/>
    <dgm:cxn modelId="{D6260682-EC03-4EEF-8D9D-CBB6B107CCE6}" srcId="{251F4BF9-FB74-4624-A7C3-F82A2B3DBD60}" destId="{37780C8A-9FB3-4D30-880E-8BB9AABF6847}" srcOrd="3" destOrd="0" parTransId="{DF3DDE42-12CB-4A6E-A7A5-5EC639EDE66A}" sibTransId="{D623C216-E6A7-485B-8D69-4176C4BED78C}"/>
    <dgm:cxn modelId="{B840618D-8298-45D1-B979-75752C933FDE}" type="presOf" srcId="{29DA7EC6-5D95-405D-85E1-D6B1AA91F074}" destId="{9939D12B-B52C-43FD-AA72-2DE7B6A207C7}" srcOrd="0" destOrd="0" presId="urn:microsoft.com/office/officeart/2005/8/layout/hList1"/>
    <dgm:cxn modelId="{0B6178A3-7F19-4B37-93B6-4769678B375D}" srcId="{798B9A78-6C1A-4031-A870-5E7F3E28872E}" destId="{29DA7EC6-5D95-405D-85E1-D6B1AA91F074}" srcOrd="2" destOrd="0" parTransId="{370DCC99-C368-42F1-A5F2-F619E120FC41}" sibTransId="{4C247839-2BAE-4A68-AC4C-F52040650385}"/>
    <dgm:cxn modelId="{0848DEA9-7753-4A21-8B51-0E70CA64626C}" type="presOf" srcId="{A81EAF59-0F13-4234-9969-577CDA88B0B5}" destId="{BB60622D-DC9B-4A9B-9FCA-4EA32A0A048F}" srcOrd="0" destOrd="0" presId="urn:microsoft.com/office/officeart/2005/8/layout/hList1"/>
    <dgm:cxn modelId="{0DB676B4-D6DF-4106-B5C6-7AD1D8C2C0F6}" srcId="{251F4BF9-FB74-4624-A7C3-F82A2B3DBD60}" destId="{1DBE266C-6C8D-4E02-8D50-4368A1233FDE}" srcOrd="1" destOrd="0" parTransId="{81C233E7-95AB-445F-8F80-177B2CA20CE6}" sibTransId="{0B0341B2-FF58-4BF8-8D2D-A59184397830}"/>
    <dgm:cxn modelId="{5BF099B4-031F-4F6F-9E16-FA02AE4C02F6}" type="presOf" srcId="{7BFA7297-1370-4C15-8E3C-6BE1671949C1}" destId="{5AE1BBBC-02A2-4AB5-B358-F44F6444EE19}" srcOrd="0" destOrd="0" presId="urn:microsoft.com/office/officeart/2005/8/layout/hList1"/>
    <dgm:cxn modelId="{CD8E7DC2-8DE5-405A-BD24-D1F68B841A72}" srcId="{29DA7EC6-5D95-405D-85E1-D6B1AA91F074}" destId="{7BFA7297-1370-4C15-8E3C-6BE1671949C1}" srcOrd="0" destOrd="0" parTransId="{2C14CAD2-55A6-4284-9011-F355958DE1CF}" sibTransId="{FE6CAF56-3499-4888-8F88-D4ED7E285256}"/>
    <dgm:cxn modelId="{420C84CB-22F5-4AB9-8F1F-6572DB9E1ED5}" srcId="{CE6788B5-C089-423D-8E8C-511DEF315BFB}" destId="{A81EAF59-0F13-4234-9969-577CDA88B0B5}" srcOrd="0" destOrd="0" parTransId="{D114C828-1A99-4248-9DAB-8416FBA38526}" sibTransId="{F34A5F86-5A21-4D36-B60C-9E199FB2CAE3}"/>
    <dgm:cxn modelId="{5EEE7AD7-9B9B-4036-ABD1-498A30537273}" type="presOf" srcId="{37780C8A-9FB3-4D30-880E-8BB9AABF6847}" destId="{242033CC-8123-450F-A948-B553A98619F2}" srcOrd="0" destOrd="3" presId="urn:microsoft.com/office/officeart/2005/8/layout/hList1"/>
    <dgm:cxn modelId="{BC6E50D9-6F9F-4610-9208-67074E7F3885}" type="presOf" srcId="{798B9A78-6C1A-4031-A870-5E7F3E28872E}" destId="{8364B6E1-0484-4638-81DC-35C629C405B5}" srcOrd="0" destOrd="0" presId="urn:microsoft.com/office/officeart/2005/8/layout/hList1"/>
    <dgm:cxn modelId="{0A995CE9-C387-4D89-AA88-976A154C1F9A}" srcId="{798B9A78-6C1A-4031-A870-5E7F3E28872E}" destId="{251F4BF9-FB74-4624-A7C3-F82A2B3DBD60}" srcOrd="0" destOrd="0" parTransId="{4B385C85-33DD-43EC-8A45-D425383C1EA3}" sibTransId="{93517CB7-3C68-4178-AE6B-E21155BDBB96}"/>
    <dgm:cxn modelId="{EC4BCAF4-5EF6-40D9-A8A9-1ECC7D289AE9}" srcId="{251F4BF9-FB74-4624-A7C3-F82A2B3DBD60}" destId="{EF8B612F-A2A4-4CD8-8515-68E1F5E18B94}" srcOrd="0" destOrd="0" parTransId="{247EB817-DA61-4F3C-A73D-4CB2506E7005}" sibTransId="{D3D854F4-08B2-4113-9E94-144866F4E0AF}"/>
    <dgm:cxn modelId="{7A38D7FB-E8F5-402F-8395-57F63B3C68DD}" type="presOf" srcId="{1DBE266C-6C8D-4E02-8D50-4368A1233FDE}" destId="{242033CC-8123-450F-A948-B553A98619F2}" srcOrd="0" destOrd="1" presId="urn:microsoft.com/office/officeart/2005/8/layout/hList1"/>
    <dgm:cxn modelId="{DB8DE4D7-10D6-4E75-A205-7F5F82CB6E24}" type="presParOf" srcId="{8364B6E1-0484-4638-81DC-35C629C405B5}" destId="{074ECDCD-1AA9-47ED-AD5B-F66575056D26}" srcOrd="0" destOrd="0" presId="urn:microsoft.com/office/officeart/2005/8/layout/hList1"/>
    <dgm:cxn modelId="{2C4ABF20-A524-4886-B2E2-B06B9EB3E2B8}" type="presParOf" srcId="{074ECDCD-1AA9-47ED-AD5B-F66575056D26}" destId="{75F938D1-58C0-40D7-AD8C-A4F6CB2FE391}" srcOrd="0" destOrd="0" presId="urn:microsoft.com/office/officeart/2005/8/layout/hList1"/>
    <dgm:cxn modelId="{B3D75788-CCD5-4CE0-9330-1D20A597BAC7}" type="presParOf" srcId="{074ECDCD-1AA9-47ED-AD5B-F66575056D26}" destId="{242033CC-8123-450F-A948-B553A98619F2}" srcOrd="1" destOrd="0" presId="urn:microsoft.com/office/officeart/2005/8/layout/hList1"/>
    <dgm:cxn modelId="{95B49662-E2B8-4CF6-960B-6EFF506BCE2C}" type="presParOf" srcId="{8364B6E1-0484-4638-81DC-35C629C405B5}" destId="{609208CB-59AE-4673-B7D7-C9E9C6C16946}" srcOrd="1" destOrd="0" presId="urn:microsoft.com/office/officeart/2005/8/layout/hList1"/>
    <dgm:cxn modelId="{3B017A6E-84E9-477A-BD20-C4F2BD7D23BD}" type="presParOf" srcId="{8364B6E1-0484-4638-81DC-35C629C405B5}" destId="{6AFC0C11-7E25-4A6F-93DD-FE96B4CCD00F}" srcOrd="2" destOrd="0" presId="urn:microsoft.com/office/officeart/2005/8/layout/hList1"/>
    <dgm:cxn modelId="{0DA5C941-190A-447C-85CB-823BA4F76A89}" type="presParOf" srcId="{6AFC0C11-7E25-4A6F-93DD-FE96B4CCD00F}" destId="{691C53A4-FA26-4331-9042-74C7580AE3BC}" srcOrd="0" destOrd="0" presId="urn:microsoft.com/office/officeart/2005/8/layout/hList1"/>
    <dgm:cxn modelId="{E59B7338-EB17-4B6A-A242-A42617F5D3F0}" type="presParOf" srcId="{6AFC0C11-7E25-4A6F-93DD-FE96B4CCD00F}" destId="{BB60622D-DC9B-4A9B-9FCA-4EA32A0A048F}" srcOrd="1" destOrd="0" presId="urn:microsoft.com/office/officeart/2005/8/layout/hList1"/>
    <dgm:cxn modelId="{EB21237E-F8FD-4BBF-939F-A06A56320948}" type="presParOf" srcId="{8364B6E1-0484-4638-81DC-35C629C405B5}" destId="{9679FCE6-7EE2-4D73-A93A-70D06EBE5A41}" srcOrd="3" destOrd="0" presId="urn:microsoft.com/office/officeart/2005/8/layout/hList1"/>
    <dgm:cxn modelId="{7F1A18BA-C25C-413C-95DD-DAE04AB2AD16}" type="presParOf" srcId="{8364B6E1-0484-4638-81DC-35C629C405B5}" destId="{56A07537-1D54-4277-9E35-FB62D2436B4E}" srcOrd="4" destOrd="0" presId="urn:microsoft.com/office/officeart/2005/8/layout/hList1"/>
    <dgm:cxn modelId="{F3AE30FA-5AF2-4E16-A804-0CB1E1AC4081}" type="presParOf" srcId="{56A07537-1D54-4277-9E35-FB62D2436B4E}" destId="{9939D12B-B52C-43FD-AA72-2DE7B6A207C7}" srcOrd="0" destOrd="0" presId="urn:microsoft.com/office/officeart/2005/8/layout/hList1"/>
    <dgm:cxn modelId="{B8E6E693-181D-4A42-9305-25663276AFAE}" type="presParOf" srcId="{56A07537-1D54-4277-9E35-FB62D2436B4E}" destId="{5AE1BBBC-02A2-4AB5-B358-F44F6444EE1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F0ABAE7-7512-488C-BE5D-BB7D0BCC552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2179E31-C71B-49AC-8B28-B0142C48C517}" type="pres">
      <dgm:prSet presAssocID="{7F0ABAE7-7512-488C-BE5D-BB7D0BCC552B}" presName="linearFlow" presStyleCnt="0">
        <dgm:presLayoutVars>
          <dgm:dir/>
          <dgm:animLvl val="lvl"/>
          <dgm:resizeHandles val="exact"/>
        </dgm:presLayoutVars>
      </dgm:prSet>
      <dgm:spPr/>
    </dgm:pt>
  </dgm:ptLst>
  <dgm:cxnLst>
    <dgm:cxn modelId="{9FB5A465-243F-4FD3-979A-3D7B25035A6B}" type="presOf" srcId="{7F0ABAE7-7512-488C-BE5D-BB7D0BCC552B}" destId="{82179E31-C71B-49AC-8B28-B0142C48C517}" srcOrd="0"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D84627-D94D-4C55-BBF5-B5D367C5A77E}"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A912BA7F-DB5E-4BAB-9716-1D9B21F14427}">
      <dgm:prSet phldrT="[Text]" phldr="0"/>
      <dgm:spPr/>
      <dgm:t>
        <a:bodyPr/>
        <a:lstStyle/>
        <a:p>
          <a:r>
            <a:rPr lang="en-US" sz="1100" dirty="0">
              <a:solidFill>
                <a:schemeClr val="tx1">
                  <a:lumMod val="75000"/>
                  <a:lumOff val="25000"/>
                </a:schemeClr>
              </a:solidFill>
              <a:latin typeface="Arial" panose="020B0604020202020204" pitchFamily="34" charset="0"/>
              <a:ea typeface="Calibri"/>
              <a:cs typeface="Arial" panose="020B0604020202020204" pitchFamily="34" charset="0"/>
            </a:rPr>
            <a:t>Known toxicities, drug interactions, and lack of benefit limits its use </a:t>
          </a:r>
          <a:endParaRPr lang="en-US" dirty="0">
            <a:solidFill>
              <a:schemeClr val="tx1">
                <a:lumMod val="75000"/>
                <a:lumOff val="25000"/>
              </a:schemeClr>
            </a:solidFill>
            <a:latin typeface="Arial" panose="020B0604020202020204" pitchFamily="34" charset="0"/>
            <a:cs typeface="Arial" panose="020B0604020202020204" pitchFamily="34" charset="0"/>
          </a:endParaRPr>
        </a:p>
      </dgm:t>
    </dgm:pt>
    <dgm:pt modelId="{4EE42637-AF1B-4411-8126-9ECC198D64D8}" type="parTrans" cxnId="{378AD193-989B-43B5-9E46-81E835B58872}">
      <dgm:prSet/>
      <dgm:spPr/>
      <dgm:t>
        <a:bodyPr/>
        <a:lstStyle/>
        <a:p>
          <a:endParaRPr lang="en-US"/>
        </a:p>
      </dgm:t>
    </dgm:pt>
    <dgm:pt modelId="{3BFDB6E0-A572-4854-844E-80953018A997}" type="sibTrans" cxnId="{378AD193-989B-43B5-9E46-81E835B58872}">
      <dgm:prSet/>
      <dgm:spPr/>
      <dgm:t>
        <a:bodyPr/>
        <a:lstStyle/>
        <a:p>
          <a:endParaRPr lang="en-US"/>
        </a:p>
      </dgm:t>
    </dgm:pt>
    <dgm:pt modelId="{F8790F1C-AC44-4A3F-B360-6D48265A0368}">
      <dgm:prSet phldr="0"/>
      <dgm:spPr/>
      <dgm:t>
        <a:bodyPr/>
        <a:lstStyle/>
        <a:p>
          <a:pPr rtl="0"/>
          <a:r>
            <a:rPr lang="en-US" sz="1100" dirty="0">
              <a:latin typeface="Arial" panose="020B0604020202020204" pitchFamily="34" charset="0"/>
              <a:ea typeface="Calibri"/>
              <a:cs typeface="Arial" panose="020B0604020202020204" pitchFamily="34" charset="0"/>
            </a:rPr>
            <a:t>Extended-Infusion Carbapenems </a:t>
          </a:r>
        </a:p>
      </dgm:t>
    </dgm:pt>
    <dgm:pt modelId="{A8AA1E19-6293-463F-89D2-17B7E8BAAE61}" type="parTrans" cxnId="{22171FA8-095A-4982-A403-DFC674550918}">
      <dgm:prSet/>
      <dgm:spPr/>
      <dgm:t>
        <a:bodyPr/>
        <a:lstStyle/>
        <a:p>
          <a:endParaRPr lang="en-US"/>
        </a:p>
      </dgm:t>
    </dgm:pt>
    <dgm:pt modelId="{EA19B3FD-C24F-4299-A05E-766FAC363275}" type="sibTrans" cxnId="{22171FA8-095A-4982-A403-DFC674550918}">
      <dgm:prSet/>
      <dgm:spPr/>
      <dgm:t>
        <a:bodyPr/>
        <a:lstStyle/>
        <a:p>
          <a:endParaRPr lang="en-US"/>
        </a:p>
      </dgm:t>
    </dgm:pt>
    <dgm:pt modelId="{72BB65A9-9936-4EE2-B079-63DBE9975585}">
      <dgm:prSet phldr="0"/>
      <dgm:spPr/>
      <dgm:t>
        <a:bodyPr/>
        <a:lstStyle/>
        <a:p>
          <a:r>
            <a:rPr lang="en-US" sz="1100" dirty="0">
              <a:solidFill>
                <a:schemeClr val="tx1">
                  <a:lumMod val="75000"/>
                  <a:lumOff val="25000"/>
                </a:schemeClr>
              </a:solidFill>
              <a:latin typeface="Arial" panose="020B0604020202020204" pitchFamily="34" charset="0"/>
              <a:ea typeface="Calibri"/>
              <a:cs typeface="Arial" panose="020B0604020202020204" pitchFamily="34" charset="0"/>
            </a:rPr>
            <a:t>High-dose extended infusions of meropenem or imipenem-</a:t>
          </a:r>
          <a:r>
            <a:rPr lang="en-US" sz="1100" dirty="0" err="1">
              <a:solidFill>
                <a:schemeClr val="tx1">
                  <a:lumMod val="75000"/>
                  <a:lumOff val="25000"/>
                </a:schemeClr>
              </a:solidFill>
              <a:latin typeface="Arial" panose="020B0604020202020204" pitchFamily="34" charset="0"/>
              <a:ea typeface="Calibri"/>
              <a:cs typeface="Arial" panose="020B0604020202020204" pitchFamily="34" charset="0"/>
            </a:rPr>
            <a:t>cilastatin</a:t>
          </a:r>
          <a:r>
            <a:rPr lang="en-US" sz="1100" dirty="0">
              <a:solidFill>
                <a:schemeClr val="tx1">
                  <a:lumMod val="75000"/>
                  <a:lumOff val="25000"/>
                </a:schemeClr>
              </a:solidFill>
              <a:latin typeface="Arial" panose="020B0604020202020204" pitchFamily="34" charset="0"/>
              <a:ea typeface="Calibri"/>
              <a:cs typeface="Arial" panose="020B0604020202020204" pitchFamily="34" charset="0"/>
            </a:rPr>
            <a:t> are not suggested for the treatment of CRAB</a:t>
          </a:r>
        </a:p>
      </dgm:t>
    </dgm:pt>
    <dgm:pt modelId="{03167603-B171-433E-9887-60FCB83349B2}" type="parTrans" cxnId="{E3B0228A-129D-42D1-9D93-5890E672E3E4}">
      <dgm:prSet/>
      <dgm:spPr/>
      <dgm:t>
        <a:bodyPr/>
        <a:lstStyle/>
        <a:p>
          <a:endParaRPr lang="en-US"/>
        </a:p>
      </dgm:t>
    </dgm:pt>
    <dgm:pt modelId="{BAFD1D14-E39E-4270-9D78-2DE44C52B07E}" type="sibTrans" cxnId="{E3B0228A-129D-42D1-9D93-5890E672E3E4}">
      <dgm:prSet/>
      <dgm:spPr/>
      <dgm:t>
        <a:bodyPr/>
        <a:lstStyle/>
        <a:p>
          <a:endParaRPr lang="en-US"/>
        </a:p>
      </dgm:t>
    </dgm:pt>
    <dgm:pt modelId="{98BC7FEE-A1C7-447E-BEE6-894F271ECCDE}">
      <dgm:prSet phldr="0"/>
      <dgm:spPr/>
      <dgm:t>
        <a:bodyPr/>
        <a:lstStyle/>
        <a:p>
          <a:r>
            <a:rPr lang="en-US" sz="1100" dirty="0">
              <a:solidFill>
                <a:schemeClr val="tx1">
                  <a:lumMod val="75000"/>
                  <a:lumOff val="25000"/>
                </a:schemeClr>
              </a:solidFill>
              <a:latin typeface="Arial" panose="020B0604020202020204" pitchFamily="34" charset="0"/>
              <a:ea typeface="Calibri"/>
              <a:cs typeface="Arial" panose="020B0604020202020204" pitchFamily="34" charset="0"/>
            </a:rPr>
            <a:t>With highly elevated MICs (&gt; 8 mcg/mL) it appears unlikely that either would offer any incremental benefit </a:t>
          </a:r>
        </a:p>
      </dgm:t>
    </dgm:pt>
    <dgm:pt modelId="{7E84478A-6C67-4BEB-80FC-529CCC47024E}" type="parTrans" cxnId="{E4CF4CEB-3A08-4768-A6A0-9E3E47312A71}">
      <dgm:prSet/>
      <dgm:spPr/>
      <dgm:t>
        <a:bodyPr/>
        <a:lstStyle/>
        <a:p>
          <a:endParaRPr lang="en-US"/>
        </a:p>
      </dgm:t>
    </dgm:pt>
    <dgm:pt modelId="{17166A5E-C4AD-44C3-8D32-54BC9E288E0A}" type="sibTrans" cxnId="{E4CF4CEB-3A08-4768-A6A0-9E3E47312A71}">
      <dgm:prSet/>
      <dgm:spPr/>
      <dgm:t>
        <a:bodyPr/>
        <a:lstStyle/>
        <a:p>
          <a:endParaRPr lang="en-US"/>
        </a:p>
      </dgm:t>
    </dgm:pt>
    <dgm:pt modelId="{49393011-388B-486F-838B-2FE31EC59D07}">
      <dgm:prSet phldr="0"/>
      <dgm:spPr/>
      <dgm:t>
        <a:bodyPr/>
        <a:lstStyle/>
        <a:p>
          <a:r>
            <a:rPr lang="en-US" sz="1100" dirty="0">
              <a:solidFill>
                <a:schemeClr val="tx1">
                  <a:lumMod val="75000"/>
                  <a:lumOff val="25000"/>
                </a:schemeClr>
              </a:solidFill>
              <a:latin typeface="Arial" panose="020B0604020202020204" pitchFamily="34" charset="0"/>
              <a:ea typeface="Calibri"/>
              <a:cs typeface="Arial" panose="020B0604020202020204" pitchFamily="34" charset="0"/>
            </a:rPr>
            <a:t>May lead to additive </a:t>
          </a:r>
          <a:r>
            <a:rPr lang="el-GR" sz="1100" dirty="0">
              <a:solidFill>
                <a:schemeClr val="tx1">
                  <a:lumMod val="75000"/>
                  <a:lumOff val="25000"/>
                </a:schemeClr>
              </a:solidFill>
              <a:latin typeface="Arial" panose="020B0604020202020204" pitchFamily="34" charset="0"/>
              <a:ea typeface="Calibri"/>
              <a:cs typeface="Arial" panose="020B0604020202020204" pitchFamily="34" charset="0"/>
            </a:rPr>
            <a:t>ᵦ</a:t>
          </a:r>
          <a:r>
            <a:rPr lang="en-US" sz="1100" dirty="0">
              <a:solidFill>
                <a:schemeClr val="tx1">
                  <a:lumMod val="75000"/>
                  <a:lumOff val="25000"/>
                </a:schemeClr>
              </a:solidFill>
              <a:latin typeface="Arial" panose="020B0604020202020204" pitchFamily="34" charset="0"/>
              <a:ea typeface="Calibri"/>
              <a:cs typeface="Arial" panose="020B0604020202020204" pitchFamily="34" charset="0"/>
            </a:rPr>
            <a:t>- lactam toxicity without clinical benefit </a:t>
          </a:r>
        </a:p>
      </dgm:t>
    </dgm:pt>
    <dgm:pt modelId="{864862E7-FE17-4CA9-8A14-222D036F59FE}" type="parTrans" cxnId="{E44A2C63-5FA9-46D6-B59F-8807522DD404}">
      <dgm:prSet/>
      <dgm:spPr/>
      <dgm:t>
        <a:bodyPr/>
        <a:lstStyle/>
        <a:p>
          <a:endParaRPr lang="en-US"/>
        </a:p>
      </dgm:t>
    </dgm:pt>
    <dgm:pt modelId="{23442A3A-D960-4165-A627-33B25E5B05AE}" type="sibTrans" cxnId="{E44A2C63-5FA9-46D6-B59F-8807522DD404}">
      <dgm:prSet/>
      <dgm:spPr/>
      <dgm:t>
        <a:bodyPr/>
        <a:lstStyle/>
        <a:p>
          <a:endParaRPr lang="en-US"/>
        </a:p>
      </dgm:t>
    </dgm:pt>
    <dgm:pt modelId="{DA881234-977A-40F7-AC06-4EEA906400AE}">
      <dgm:prSet phldr="0"/>
      <dgm:spPr/>
      <dgm:t>
        <a:bodyPr/>
        <a:lstStyle/>
        <a:p>
          <a:r>
            <a:rPr lang="en-US" sz="1100" dirty="0" err="1">
              <a:latin typeface="Arial" panose="020B0604020202020204" pitchFamily="34" charset="0"/>
              <a:ea typeface="Calibri"/>
              <a:cs typeface="Arial" panose="020B0604020202020204" pitchFamily="34" charset="0"/>
            </a:rPr>
            <a:t>Rifamycins</a:t>
          </a:r>
          <a:endParaRPr lang="en-US" sz="1100" dirty="0">
            <a:latin typeface="Arial" panose="020B0604020202020204" pitchFamily="34" charset="0"/>
            <a:ea typeface="Calibri"/>
            <a:cs typeface="Arial" panose="020B0604020202020204" pitchFamily="34" charset="0"/>
          </a:endParaRPr>
        </a:p>
      </dgm:t>
    </dgm:pt>
    <dgm:pt modelId="{66E098FB-4AE7-4242-B0C6-3B797D8A0B7F}" type="parTrans" cxnId="{A9C85526-ED5D-4530-92EC-751D740FB913}">
      <dgm:prSet/>
      <dgm:spPr/>
      <dgm:t>
        <a:bodyPr/>
        <a:lstStyle/>
        <a:p>
          <a:endParaRPr lang="en-US"/>
        </a:p>
      </dgm:t>
    </dgm:pt>
    <dgm:pt modelId="{36ECAF80-D63C-4FE2-B81C-CEC3262A9B53}" type="sibTrans" cxnId="{A9C85526-ED5D-4530-92EC-751D740FB913}">
      <dgm:prSet/>
      <dgm:spPr/>
      <dgm:t>
        <a:bodyPr/>
        <a:lstStyle/>
        <a:p>
          <a:endParaRPr lang="en-US"/>
        </a:p>
      </dgm:t>
    </dgm:pt>
    <dgm:pt modelId="{64FFD531-AB7B-4450-AE8B-C6D812CE6FB6}">
      <dgm:prSet phldr="0"/>
      <dgm:spPr/>
      <dgm:t>
        <a:bodyPr/>
        <a:lstStyle/>
        <a:p>
          <a:r>
            <a:rPr lang="en-US" sz="1100" dirty="0">
              <a:solidFill>
                <a:schemeClr val="tx1">
                  <a:lumMod val="75000"/>
                  <a:lumOff val="25000"/>
                </a:schemeClr>
              </a:solidFill>
              <a:latin typeface="Arial" panose="020B0604020202020204" pitchFamily="34" charset="0"/>
              <a:ea typeface="Calibri"/>
              <a:cs typeface="Arial" panose="020B0604020202020204" pitchFamily="34" charset="0"/>
            </a:rPr>
            <a:t>Three clinical trials compared colistin alone vs colistin in combination rifampin and none demonstrated survival benefit with the addition of rifampin</a:t>
          </a:r>
        </a:p>
      </dgm:t>
    </dgm:pt>
    <dgm:pt modelId="{5A6D19F7-0DC8-4CEA-B885-B6596B1E6FD5}" type="parTrans" cxnId="{0A2F41A9-E834-44E8-8D5B-F2869B957B6A}">
      <dgm:prSet/>
      <dgm:spPr/>
      <dgm:t>
        <a:bodyPr/>
        <a:lstStyle/>
        <a:p>
          <a:endParaRPr lang="en-US"/>
        </a:p>
      </dgm:t>
    </dgm:pt>
    <dgm:pt modelId="{40D23006-48D1-46DE-A91D-BAAF16AABCF0}" type="sibTrans" cxnId="{0A2F41A9-E834-44E8-8D5B-F2869B957B6A}">
      <dgm:prSet/>
      <dgm:spPr/>
      <dgm:t>
        <a:bodyPr/>
        <a:lstStyle/>
        <a:p>
          <a:endParaRPr lang="en-US"/>
        </a:p>
      </dgm:t>
    </dgm:pt>
    <dgm:pt modelId="{6905197B-451E-46C2-B9B4-228A5CE9F1E0}">
      <dgm:prSet phldr="0"/>
      <dgm:spPr/>
      <dgm:t>
        <a:bodyPr/>
        <a:lstStyle/>
        <a:p>
          <a:r>
            <a:rPr lang="en-US" sz="1100" dirty="0">
              <a:solidFill>
                <a:schemeClr val="tx1">
                  <a:lumMod val="75000"/>
                  <a:lumOff val="25000"/>
                </a:schemeClr>
              </a:solidFill>
              <a:latin typeface="Arial" panose="020B0604020202020204" pitchFamily="34" charset="0"/>
              <a:ea typeface="Calibri"/>
              <a:cs typeface="Arial" panose="020B0604020202020204" pitchFamily="34" charset="0"/>
            </a:rPr>
            <a:t>Limitations: suboptimal colistin dosing and small sample sizes </a:t>
          </a:r>
        </a:p>
      </dgm:t>
    </dgm:pt>
    <dgm:pt modelId="{C2C737C9-9D4B-451B-A48E-43AE18C1EB2A}" type="parTrans" cxnId="{82DEFB89-05C7-4C39-A05B-73AE567F46AB}">
      <dgm:prSet/>
      <dgm:spPr/>
      <dgm:t>
        <a:bodyPr/>
        <a:lstStyle/>
        <a:p>
          <a:endParaRPr lang="en-US"/>
        </a:p>
      </dgm:t>
    </dgm:pt>
    <dgm:pt modelId="{C5DB3D48-B22B-47B6-B47F-E3AF56EF1F55}" type="sibTrans" cxnId="{82DEFB89-05C7-4C39-A05B-73AE567F46AB}">
      <dgm:prSet/>
      <dgm:spPr/>
      <dgm:t>
        <a:bodyPr/>
        <a:lstStyle/>
        <a:p>
          <a:endParaRPr lang="en-US"/>
        </a:p>
      </dgm:t>
    </dgm:pt>
    <dgm:pt modelId="{5229FB2D-CA81-4D57-A866-6056BFEA1292}" type="pres">
      <dgm:prSet presAssocID="{FCD84627-D94D-4C55-BBF5-B5D367C5A77E}" presName="linear" presStyleCnt="0">
        <dgm:presLayoutVars>
          <dgm:animLvl val="lvl"/>
          <dgm:resizeHandles val="exact"/>
        </dgm:presLayoutVars>
      </dgm:prSet>
      <dgm:spPr/>
    </dgm:pt>
    <dgm:pt modelId="{4512060D-77BD-4156-9EAE-ED0316E9ABB9}" type="pres">
      <dgm:prSet presAssocID="{F8790F1C-AC44-4A3F-B360-6D48265A0368}" presName="parentText" presStyleLbl="node1" presStyleIdx="0" presStyleCnt="2">
        <dgm:presLayoutVars>
          <dgm:chMax val="0"/>
          <dgm:bulletEnabled val="1"/>
        </dgm:presLayoutVars>
      </dgm:prSet>
      <dgm:spPr/>
    </dgm:pt>
    <dgm:pt modelId="{11398C94-7012-48EC-915F-522E1F3DD55D}" type="pres">
      <dgm:prSet presAssocID="{F8790F1C-AC44-4A3F-B360-6D48265A0368}" presName="childText" presStyleLbl="revTx" presStyleIdx="0" presStyleCnt="2">
        <dgm:presLayoutVars>
          <dgm:bulletEnabled val="1"/>
        </dgm:presLayoutVars>
      </dgm:prSet>
      <dgm:spPr/>
    </dgm:pt>
    <dgm:pt modelId="{F5CD0A09-C5D7-4040-BA60-B9D117BEFB52}" type="pres">
      <dgm:prSet presAssocID="{DA881234-977A-40F7-AC06-4EEA906400AE}" presName="parentText" presStyleLbl="node1" presStyleIdx="1" presStyleCnt="2">
        <dgm:presLayoutVars>
          <dgm:chMax val="0"/>
          <dgm:bulletEnabled val="1"/>
        </dgm:presLayoutVars>
      </dgm:prSet>
      <dgm:spPr/>
    </dgm:pt>
    <dgm:pt modelId="{F2AC16CC-600E-4A6D-9A9E-830802488E92}" type="pres">
      <dgm:prSet presAssocID="{DA881234-977A-40F7-AC06-4EEA906400AE}" presName="childText" presStyleLbl="revTx" presStyleIdx="1" presStyleCnt="2">
        <dgm:presLayoutVars>
          <dgm:bulletEnabled val="1"/>
        </dgm:presLayoutVars>
      </dgm:prSet>
      <dgm:spPr/>
    </dgm:pt>
  </dgm:ptLst>
  <dgm:cxnLst>
    <dgm:cxn modelId="{0A018A13-48FF-4ED1-B0B6-041D0F626286}" type="presOf" srcId="{98BC7FEE-A1C7-447E-BEE6-894F271ECCDE}" destId="{11398C94-7012-48EC-915F-522E1F3DD55D}" srcOrd="0" destOrd="1" presId="urn:microsoft.com/office/officeart/2005/8/layout/vList2"/>
    <dgm:cxn modelId="{A9C85526-ED5D-4530-92EC-751D740FB913}" srcId="{FCD84627-D94D-4C55-BBF5-B5D367C5A77E}" destId="{DA881234-977A-40F7-AC06-4EEA906400AE}" srcOrd="1" destOrd="0" parTransId="{66E098FB-4AE7-4242-B0C6-3B797D8A0B7F}" sibTransId="{36ECAF80-D63C-4FE2-B81C-CEC3262A9B53}"/>
    <dgm:cxn modelId="{73B3BE42-2F5A-4951-BDBE-0C9084801045}" type="presOf" srcId="{49393011-388B-486F-838B-2FE31EC59D07}" destId="{11398C94-7012-48EC-915F-522E1F3DD55D}" srcOrd="0" destOrd="2" presId="urn:microsoft.com/office/officeart/2005/8/layout/vList2"/>
    <dgm:cxn modelId="{E44A2C63-5FA9-46D6-B59F-8807522DD404}" srcId="{F8790F1C-AC44-4A3F-B360-6D48265A0368}" destId="{49393011-388B-486F-838B-2FE31EC59D07}" srcOrd="2" destOrd="0" parTransId="{864862E7-FE17-4CA9-8A14-222D036F59FE}" sibTransId="{23442A3A-D960-4165-A627-33B25E5B05AE}"/>
    <dgm:cxn modelId="{EB551359-9B35-4317-85A8-7CF268CFF26B}" type="presOf" srcId="{F8790F1C-AC44-4A3F-B360-6D48265A0368}" destId="{4512060D-77BD-4156-9EAE-ED0316E9ABB9}" srcOrd="0" destOrd="0" presId="urn:microsoft.com/office/officeart/2005/8/layout/vList2"/>
    <dgm:cxn modelId="{B78F527E-1475-4434-B7BA-6C76C2FE9AAE}" type="presOf" srcId="{DA881234-977A-40F7-AC06-4EEA906400AE}" destId="{F5CD0A09-C5D7-4040-BA60-B9D117BEFB52}" srcOrd="0" destOrd="0" presId="urn:microsoft.com/office/officeart/2005/8/layout/vList2"/>
    <dgm:cxn modelId="{C5DEC480-4078-4B86-B1B8-F867C76448B5}" type="presOf" srcId="{72BB65A9-9936-4EE2-B079-63DBE9975585}" destId="{11398C94-7012-48EC-915F-522E1F3DD55D}" srcOrd="0" destOrd="0" presId="urn:microsoft.com/office/officeart/2005/8/layout/vList2"/>
    <dgm:cxn modelId="{82DEFB89-05C7-4C39-A05B-73AE567F46AB}" srcId="{64FFD531-AB7B-4450-AE8B-C6D812CE6FB6}" destId="{6905197B-451E-46C2-B9B4-228A5CE9F1E0}" srcOrd="0" destOrd="0" parTransId="{C2C737C9-9D4B-451B-A48E-43AE18C1EB2A}" sibTransId="{C5DB3D48-B22B-47B6-B47F-E3AF56EF1F55}"/>
    <dgm:cxn modelId="{E3B0228A-129D-42D1-9D93-5890E672E3E4}" srcId="{F8790F1C-AC44-4A3F-B360-6D48265A0368}" destId="{72BB65A9-9936-4EE2-B079-63DBE9975585}" srcOrd="0" destOrd="0" parTransId="{03167603-B171-433E-9887-60FCB83349B2}" sibTransId="{BAFD1D14-E39E-4270-9D78-2DE44C52B07E}"/>
    <dgm:cxn modelId="{378AD193-989B-43B5-9E46-81E835B58872}" srcId="{DA881234-977A-40F7-AC06-4EEA906400AE}" destId="{A912BA7F-DB5E-4BAB-9716-1D9B21F14427}" srcOrd="1" destOrd="0" parTransId="{4EE42637-AF1B-4411-8126-9ECC198D64D8}" sibTransId="{3BFDB6E0-A572-4854-844E-80953018A997}"/>
    <dgm:cxn modelId="{B0CB729E-6388-4C4E-A128-8A86EAA82270}" type="presOf" srcId="{FCD84627-D94D-4C55-BBF5-B5D367C5A77E}" destId="{5229FB2D-CA81-4D57-A866-6056BFEA1292}" srcOrd="0" destOrd="0" presId="urn:microsoft.com/office/officeart/2005/8/layout/vList2"/>
    <dgm:cxn modelId="{22171FA8-095A-4982-A403-DFC674550918}" srcId="{FCD84627-D94D-4C55-BBF5-B5D367C5A77E}" destId="{F8790F1C-AC44-4A3F-B360-6D48265A0368}" srcOrd="0" destOrd="0" parTransId="{A8AA1E19-6293-463F-89D2-17B7E8BAAE61}" sibTransId="{EA19B3FD-C24F-4299-A05E-766FAC363275}"/>
    <dgm:cxn modelId="{0A2F41A9-E834-44E8-8D5B-F2869B957B6A}" srcId="{DA881234-977A-40F7-AC06-4EEA906400AE}" destId="{64FFD531-AB7B-4450-AE8B-C6D812CE6FB6}" srcOrd="0" destOrd="0" parTransId="{5A6D19F7-0DC8-4CEA-B885-B6596B1E6FD5}" sibTransId="{40D23006-48D1-46DE-A91D-BAAF16AABCF0}"/>
    <dgm:cxn modelId="{FCB143CE-9E02-443B-8E97-9A43053A6007}" type="presOf" srcId="{6905197B-451E-46C2-B9B4-228A5CE9F1E0}" destId="{F2AC16CC-600E-4A6D-9A9E-830802488E92}" srcOrd="0" destOrd="1" presId="urn:microsoft.com/office/officeart/2005/8/layout/vList2"/>
    <dgm:cxn modelId="{675EE1D7-C467-4E07-9252-8BB229D5533C}" type="presOf" srcId="{64FFD531-AB7B-4450-AE8B-C6D812CE6FB6}" destId="{F2AC16CC-600E-4A6D-9A9E-830802488E92}" srcOrd="0" destOrd="0" presId="urn:microsoft.com/office/officeart/2005/8/layout/vList2"/>
    <dgm:cxn modelId="{E4CF4CEB-3A08-4768-A6A0-9E3E47312A71}" srcId="{F8790F1C-AC44-4A3F-B360-6D48265A0368}" destId="{98BC7FEE-A1C7-447E-BEE6-894F271ECCDE}" srcOrd="1" destOrd="0" parTransId="{7E84478A-6C67-4BEB-80FC-529CCC47024E}" sibTransId="{17166A5E-C4AD-44C3-8D32-54BC9E288E0A}"/>
    <dgm:cxn modelId="{25E3A1ED-DE54-4DBD-8D74-3C0710874F48}" type="presOf" srcId="{A912BA7F-DB5E-4BAB-9716-1D9B21F14427}" destId="{F2AC16CC-600E-4A6D-9A9E-830802488E92}" srcOrd="0" destOrd="2" presId="urn:microsoft.com/office/officeart/2005/8/layout/vList2"/>
    <dgm:cxn modelId="{DF4E8C9F-8496-49D8-891E-B117564D6E46}" type="presParOf" srcId="{5229FB2D-CA81-4D57-A866-6056BFEA1292}" destId="{4512060D-77BD-4156-9EAE-ED0316E9ABB9}" srcOrd="0" destOrd="0" presId="urn:microsoft.com/office/officeart/2005/8/layout/vList2"/>
    <dgm:cxn modelId="{B9500579-A056-47EB-8BE4-809C01B44268}" type="presParOf" srcId="{5229FB2D-CA81-4D57-A866-6056BFEA1292}" destId="{11398C94-7012-48EC-915F-522E1F3DD55D}" srcOrd="1" destOrd="0" presId="urn:microsoft.com/office/officeart/2005/8/layout/vList2"/>
    <dgm:cxn modelId="{ED5E72B2-CB96-4DA0-B42F-84AC3E7B8733}" type="presParOf" srcId="{5229FB2D-CA81-4D57-A866-6056BFEA1292}" destId="{F5CD0A09-C5D7-4040-BA60-B9D117BEFB52}" srcOrd="2" destOrd="0" presId="urn:microsoft.com/office/officeart/2005/8/layout/vList2"/>
    <dgm:cxn modelId="{AB94DD4F-D619-4553-BC80-58D4F81DCB99}" type="presParOf" srcId="{5229FB2D-CA81-4D57-A866-6056BFEA1292}" destId="{F2AC16CC-600E-4A6D-9A9E-830802488E92}"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F0ABAE7-7512-488C-BE5D-BB7D0BCC552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2179E31-C71B-49AC-8B28-B0142C48C517}" type="pres">
      <dgm:prSet presAssocID="{7F0ABAE7-7512-488C-BE5D-BB7D0BCC552B}" presName="linearFlow" presStyleCnt="0">
        <dgm:presLayoutVars>
          <dgm:dir/>
          <dgm:animLvl val="lvl"/>
          <dgm:resizeHandles val="exact"/>
        </dgm:presLayoutVars>
      </dgm:prSet>
      <dgm:spPr/>
    </dgm:pt>
  </dgm:ptLst>
  <dgm:cxnLst>
    <dgm:cxn modelId="{9FB5A465-243F-4FD3-979A-3D7B25035A6B}" type="presOf" srcId="{7F0ABAE7-7512-488C-BE5D-BB7D0BCC552B}" destId="{82179E31-C71B-49AC-8B28-B0142C48C517}" srcOrd="0"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48A3932-CA4E-4EDA-83AC-CAA10695F49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2F2ACF8A-827D-4E2D-9D66-496B7F409BB4}">
      <dgm:prSet phldr="0"/>
      <dgm:spPr/>
      <dgm:t>
        <a:bodyPr/>
        <a:lstStyle/>
        <a:p>
          <a:pPr rtl="0"/>
          <a:r>
            <a:rPr lang="en-US" sz="1100" dirty="0">
              <a:latin typeface="Arial" panose="020B0604020202020204" pitchFamily="34" charset="0"/>
              <a:ea typeface="Calibri"/>
              <a:cs typeface="Arial" panose="020B0604020202020204" pitchFamily="34" charset="0"/>
            </a:rPr>
            <a:t>Nebulized Antibiotics </a:t>
          </a:r>
        </a:p>
      </dgm:t>
    </dgm:pt>
    <dgm:pt modelId="{A52D0A26-710C-41EE-9E9C-1D3DCADE9BFC}" type="parTrans" cxnId="{1823B45B-CEAA-4BC7-9B22-3C676554A4F2}">
      <dgm:prSet/>
      <dgm:spPr/>
      <dgm:t>
        <a:bodyPr/>
        <a:lstStyle/>
        <a:p>
          <a:endParaRPr lang="en-US"/>
        </a:p>
      </dgm:t>
    </dgm:pt>
    <dgm:pt modelId="{E3510849-F0E4-43E5-942C-ACC2C1311D7F}" type="sibTrans" cxnId="{1823B45B-CEAA-4BC7-9B22-3C676554A4F2}">
      <dgm:prSet/>
      <dgm:spPr/>
      <dgm:t>
        <a:bodyPr/>
        <a:lstStyle/>
        <a:p>
          <a:endParaRPr lang="en-US"/>
        </a:p>
      </dgm:t>
    </dgm:pt>
    <dgm:pt modelId="{9106D412-22B5-48FB-8D8D-E20C3D3A1DDA}">
      <dgm:prSet phldr="0"/>
      <dgm:spPr/>
      <dgm:t>
        <a:bodyPr/>
        <a:lstStyle/>
        <a:p>
          <a:r>
            <a:rPr lang="en-US" sz="1100" dirty="0">
              <a:solidFill>
                <a:schemeClr val="tx1">
                  <a:lumMod val="75000"/>
                  <a:lumOff val="25000"/>
                </a:schemeClr>
              </a:solidFill>
              <a:latin typeface="Arial" panose="020B0604020202020204" pitchFamily="34" charset="0"/>
              <a:ea typeface="Calibri"/>
              <a:cs typeface="Arial" panose="020B0604020202020204" pitchFamily="34" charset="0"/>
            </a:rPr>
            <a:t>At least 3 randomized trials have evaluated the outcomes of patients with gram negative VAP receiving nebulized antibiotics vs placebo. None demonstrated improved outcomes or survival benefit </a:t>
          </a:r>
        </a:p>
      </dgm:t>
    </dgm:pt>
    <dgm:pt modelId="{03E4B96C-5245-4A17-8083-AF565C518339}" type="parTrans" cxnId="{F0BA47C4-BF4E-4BD1-A2A1-64B3E55AE704}">
      <dgm:prSet/>
      <dgm:spPr/>
      <dgm:t>
        <a:bodyPr/>
        <a:lstStyle/>
        <a:p>
          <a:endParaRPr lang="en-US"/>
        </a:p>
      </dgm:t>
    </dgm:pt>
    <dgm:pt modelId="{FFDCCE7A-0510-4B17-BBC3-DE5FC4CDC345}" type="sibTrans" cxnId="{F0BA47C4-BF4E-4BD1-A2A1-64B3E55AE704}">
      <dgm:prSet/>
      <dgm:spPr/>
      <dgm:t>
        <a:bodyPr/>
        <a:lstStyle/>
        <a:p>
          <a:endParaRPr lang="en-US"/>
        </a:p>
      </dgm:t>
    </dgm:pt>
    <dgm:pt modelId="{2D3371FE-22ED-4E76-89FD-3258DDFF9347}">
      <dgm:prSet phldr="0"/>
      <dgm:spPr/>
      <dgm:t>
        <a:bodyPr/>
        <a:lstStyle/>
        <a:p>
          <a:r>
            <a:rPr lang="en-US" sz="1100" dirty="0">
              <a:solidFill>
                <a:schemeClr val="tx1">
                  <a:lumMod val="75000"/>
                  <a:lumOff val="25000"/>
                </a:schemeClr>
              </a:solidFill>
              <a:latin typeface="Arial" panose="020B0604020202020204" pitchFamily="34" charset="0"/>
              <a:ea typeface="Calibri"/>
              <a:cs typeface="Arial" panose="020B0604020202020204" pitchFamily="34" charset="0"/>
            </a:rPr>
            <a:t>Concerns regarding unequal distribution in infected lungs </a:t>
          </a:r>
        </a:p>
      </dgm:t>
    </dgm:pt>
    <dgm:pt modelId="{B471956B-E869-47FF-BA6A-623B274DD649}" type="parTrans" cxnId="{9B12243C-02CB-4F11-8AF7-9E82726204C1}">
      <dgm:prSet/>
      <dgm:spPr/>
      <dgm:t>
        <a:bodyPr/>
        <a:lstStyle/>
        <a:p>
          <a:endParaRPr lang="en-US"/>
        </a:p>
      </dgm:t>
    </dgm:pt>
    <dgm:pt modelId="{C3297938-992F-499A-9717-99BCEA79ADBE}" type="sibTrans" cxnId="{9B12243C-02CB-4F11-8AF7-9E82726204C1}">
      <dgm:prSet/>
      <dgm:spPr/>
      <dgm:t>
        <a:bodyPr/>
        <a:lstStyle/>
        <a:p>
          <a:endParaRPr lang="en-US"/>
        </a:p>
      </dgm:t>
    </dgm:pt>
    <dgm:pt modelId="{D6DCA4B6-C745-4AC4-928B-848DF7782CE0}">
      <dgm:prSet phldr="0"/>
      <dgm:spPr/>
      <dgm:t>
        <a:bodyPr/>
        <a:lstStyle/>
        <a:p>
          <a:r>
            <a:rPr lang="en-US" sz="1100" dirty="0">
              <a:solidFill>
                <a:schemeClr val="tx1">
                  <a:lumMod val="75000"/>
                  <a:lumOff val="25000"/>
                </a:schemeClr>
              </a:solidFill>
              <a:latin typeface="Arial" panose="020B0604020202020204" pitchFamily="34" charset="0"/>
              <a:ea typeface="Calibri"/>
              <a:cs typeface="Arial" panose="020B0604020202020204" pitchFamily="34" charset="0"/>
            </a:rPr>
            <a:t>Concerns for respiratory complications such as bronchoconstriction</a:t>
          </a:r>
        </a:p>
      </dgm:t>
    </dgm:pt>
    <dgm:pt modelId="{C3FDDAED-C362-490F-A033-10A2031A9E96}" type="parTrans" cxnId="{FF02AEF3-529C-48CE-B3C8-C93A5F2508DC}">
      <dgm:prSet/>
      <dgm:spPr/>
      <dgm:t>
        <a:bodyPr/>
        <a:lstStyle/>
        <a:p>
          <a:endParaRPr lang="en-US"/>
        </a:p>
      </dgm:t>
    </dgm:pt>
    <dgm:pt modelId="{3F9276BF-1F45-4E84-AB03-BA6B863633A9}" type="sibTrans" cxnId="{FF02AEF3-529C-48CE-B3C8-C93A5F2508DC}">
      <dgm:prSet/>
      <dgm:spPr/>
      <dgm:t>
        <a:bodyPr/>
        <a:lstStyle/>
        <a:p>
          <a:endParaRPr lang="en-US"/>
        </a:p>
      </dgm:t>
    </dgm:pt>
    <dgm:pt modelId="{9B6F29A8-9054-4DD0-9D15-A9885379214C}" type="pres">
      <dgm:prSet presAssocID="{748A3932-CA4E-4EDA-83AC-CAA10695F499}" presName="linear" presStyleCnt="0">
        <dgm:presLayoutVars>
          <dgm:animLvl val="lvl"/>
          <dgm:resizeHandles val="exact"/>
        </dgm:presLayoutVars>
      </dgm:prSet>
      <dgm:spPr/>
    </dgm:pt>
    <dgm:pt modelId="{3212C0E3-9790-48BA-B109-E076D8F8625E}" type="pres">
      <dgm:prSet presAssocID="{2F2ACF8A-827D-4E2D-9D66-496B7F409BB4}" presName="parentText" presStyleLbl="node1" presStyleIdx="0" presStyleCnt="1">
        <dgm:presLayoutVars>
          <dgm:chMax val="0"/>
          <dgm:bulletEnabled val="1"/>
        </dgm:presLayoutVars>
      </dgm:prSet>
      <dgm:spPr/>
    </dgm:pt>
    <dgm:pt modelId="{2035042B-82FB-45C9-AB78-30F6A50FA2CB}" type="pres">
      <dgm:prSet presAssocID="{2F2ACF8A-827D-4E2D-9D66-496B7F409BB4}" presName="childText" presStyleLbl="revTx" presStyleIdx="0" presStyleCnt="1">
        <dgm:presLayoutVars>
          <dgm:bulletEnabled val="1"/>
        </dgm:presLayoutVars>
      </dgm:prSet>
      <dgm:spPr/>
    </dgm:pt>
  </dgm:ptLst>
  <dgm:cxnLst>
    <dgm:cxn modelId="{9B12243C-02CB-4F11-8AF7-9E82726204C1}" srcId="{2F2ACF8A-827D-4E2D-9D66-496B7F409BB4}" destId="{2D3371FE-22ED-4E76-89FD-3258DDFF9347}" srcOrd="1" destOrd="0" parTransId="{B471956B-E869-47FF-BA6A-623B274DD649}" sibTransId="{C3297938-992F-499A-9717-99BCEA79ADBE}"/>
    <dgm:cxn modelId="{1823B45B-CEAA-4BC7-9B22-3C676554A4F2}" srcId="{748A3932-CA4E-4EDA-83AC-CAA10695F499}" destId="{2F2ACF8A-827D-4E2D-9D66-496B7F409BB4}" srcOrd="0" destOrd="0" parTransId="{A52D0A26-710C-41EE-9E9C-1D3DCADE9BFC}" sibTransId="{E3510849-F0E4-43E5-942C-ACC2C1311D7F}"/>
    <dgm:cxn modelId="{5EFD6152-02AB-446B-8283-6B164F6B4218}" type="presOf" srcId="{9106D412-22B5-48FB-8D8D-E20C3D3A1DDA}" destId="{2035042B-82FB-45C9-AB78-30F6A50FA2CB}" srcOrd="0" destOrd="0" presId="urn:microsoft.com/office/officeart/2005/8/layout/vList2"/>
    <dgm:cxn modelId="{E998D988-26CB-4410-8445-8072F9A4E6F1}" type="presOf" srcId="{2D3371FE-22ED-4E76-89FD-3258DDFF9347}" destId="{2035042B-82FB-45C9-AB78-30F6A50FA2CB}" srcOrd="0" destOrd="1" presId="urn:microsoft.com/office/officeart/2005/8/layout/vList2"/>
    <dgm:cxn modelId="{9D67A4B8-B137-47CF-8B3D-7F71C4266C55}" type="presOf" srcId="{748A3932-CA4E-4EDA-83AC-CAA10695F499}" destId="{9B6F29A8-9054-4DD0-9D15-A9885379214C}" srcOrd="0" destOrd="0" presId="urn:microsoft.com/office/officeart/2005/8/layout/vList2"/>
    <dgm:cxn modelId="{F0BA47C4-BF4E-4BD1-A2A1-64B3E55AE704}" srcId="{2F2ACF8A-827D-4E2D-9D66-496B7F409BB4}" destId="{9106D412-22B5-48FB-8D8D-E20C3D3A1DDA}" srcOrd="0" destOrd="0" parTransId="{03E4B96C-5245-4A17-8083-AF565C518339}" sibTransId="{FFDCCE7A-0510-4B17-BBC3-DE5FC4CDC345}"/>
    <dgm:cxn modelId="{D14909D0-5EE3-4C06-9DD4-884682133232}" type="presOf" srcId="{2F2ACF8A-827D-4E2D-9D66-496B7F409BB4}" destId="{3212C0E3-9790-48BA-B109-E076D8F8625E}" srcOrd="0" destOrd="0" presId="urn:microsoft.com/office/officeart/2005/8/layout/vList2"/>
    <dgm:cxn modelId="{F9CCA0EF-DA90-4BD7-9679-ED8164C54063}" type="presOf" srcId="{D6DCA4B6-C745-4AC4-928B-848DF7782CE0}" destId="{2035042B-82FB-45C9-AB78-30F6A50FA2CB}" srcOrd="0" destOrd="2" presId="urn:microsoft.com/office/officeart/2005/8/layout/vList2"/>
    <dgm:cxn modelId="{FF02AEF3-529C-48CE-B3C8-C93A5F2508DC}" srcId="{2F2ACF8A-827D-4E2D-9D66-496B7F409BB4}" destId="{D6DCA4B6-C745-4AC4-928B-848DF7782CE0}" srcOrd="2" destOrd="0" parTransId="{C3FDDAED-C362-490F-A033-10A2031A9E96}" sibTransId="{3F9276BF-1F45-4E84-AB03-BA6B863633A9}"/>
    <dgm:cxn modelId="{4C38C1D2-AF5B-4DAA-B4DE-BCFB57C99AD0}" type="presParOf" srcId="{9B6F29A8-9054-4DD0-9D15-A9885379214C}" destId="{3212C0E3-9790-48BA-B109-E076D8F8625E}" srcOrd="0" destOrd="0" presId="urn:microsoft.com/office/officeart/2005/8/layout/vList2"/>
    <dgm:cxn modelId="{09D04AA2-8DF6-4282-9FD5-CCB863B47E85}" type="presParOf" srcId="{9B6F29A8-9054-4DD0-9D15-A9885379214C}" destId="{2035042B-82FB-45C9-AB78-30F6A50FA2CB}"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ECB66FF-C60D-4E93-9B5B-2F4270A67C9C}"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n-US"/>
        </a:p>
      </dgm:t>
    </dgm:pt>
    <dgm:pt modelId="{CB44F10B-BCF1-4103-AB16-09697F703A5F}">
      <dgm:prSet phldrT="[Text]" custT="1"/>
      <dgm:spPr/>
      <dgm:t>
        <a:bodyPr/>
        <a:lstStyle/>
        <a:p>
          <a:r>
            <a:rPr lang="en-US" sz="1400" dirty="0">
              <a:latin typeface="Arial" panose="020B0604020202020204" pitchFamily="34" charset="0"/>
              <a:cs typeface="Arial" panose="020B0604020202020204" pitchFamily="34" charset="0"/>
            </a:rPr>
            <a:t>General Approach </a:t>
          </a:r>
        </a:p>
      </dgm:t>
    </dgm:pt>
    <dgm:pt modelId="{6CDE316C-04AF-4A10-AC49-AFD6333E8D6C}" type="parTrans" cxnId="{003A01EE-F192-44BD-B5D5-0181A0D5C4CA}">
      <dgm:prSet/>
      <dgm:spPr/>
      <dgm:t>
        <a:bodyPr/>
        <a:lstStyle/>
        <a:p>
          <a:endParaRPr lang="en-US"/>
        </a:p>
      </dgm:t>
    </dgm:pt>
    <dgm:pt modelId="{766C55F2-538B-446F-909F-DE775C56B797}" type="sibTrans" cxnId="{003A01EE-F192-44BD-B5D5-0181A0D5C4CA}">
      <dgm:prSet/>
      <dgm:spPr/>
      <dgm:t>
        <a:bodyPr/>
        <a:lstStyle/>
        <a:p>
          <a:endParaRPr lang="en-US"/>
        </a:p>
      </dgm:t>
    </dgm:pt>
    <dgm:pt modelId="{FBD20B03-9158-4D07-8851-62D238BF04E8}">
      <dgm:prSet phldrT="[Text]" custT="1"/>
      <dgm:spPr/>
      <dgm:t>
        <a:bodyPr/>
        <a:lstStyle/>
        <a:p>
          <a:r>
            <a:rPr lang="en-US" sz="1400" dirty="0">
              <a:latin typeface="Arial" panose="020B0604020202020204" pitchFamily="34" charset="0"/>
              <a:cs typeface="Arial" panose="020B0604020202020204" pitchFamily="34" charset="0"/>
            </a:rPr>
            <a:t>Preferred Regimen </a:t>
          </a:r>
        </a:p>
      </dgm:t>
    </dgm:pt>
    <dgm:pt modelId="{3DD99066-1DF3-4A67-8DB1-609DB7CA2FD3}" type="parTrans" cxnId="{0161C6C2-428E-4E60-842E-40FA2DC8E99D}">
      <dgm:prSet/>
      <dgm:spPr/>
      <dgm:t>
        <a:bodyPr/>
        <a:lstStyle/>
        <a:p>
          <a:endParaRPr lang="en-US"/>
        </a:p>
      </dgm:t>
    </dgm:pt>
    <dgm:pt modelId="{BB16BC52-FA16-4ED4-97E5-46F94806F2F8}" type="sibTrans" cxnId="{0161C6C2-428E-4E60-842E-40FA2DC8E99D}">
      <dgm:prSet/>
      <dgm:spPr/>
      <dgm:t>
        <a:bodyPr/>
        <a:lstStyle/>
        <a:p>
          <a:endParaRPr lang="en-US"/>
        </a:p>
      </dgm:t>
    </dgm:pt>
    <dgm:pt modelId="{F4A0217D-7643-470F-8E4F-31C044D0F4A5}">
      <dgm:prSet phldrT="[Text]" custT="1"/>
      <dgm:spPr/>
      <dgm:t>
        <a:bodyPr/>
        <a:lstStyle/>
        <a:p>
          <a:r>
            <a:rPr lang="en-US" sz="1400" dirty="0">
              <a:latin typeface="Arial" panose="020B0604020202020204" pitchFamily="34" charset="0"/>
              <a:cs typeface="Arial" panose="020B0604020202020204" pitchFamily="34" charset="0"/>
            </a:rPr>
            <a:t>Alternative Regimen </a:t>
          </a:r>
        </a:p>
      </dgm:t>
    </dgm:pt>
    <dgm:pt modelId="{9838478C-F4AE-437C-BD28-5A41E3A2BCD5}" type="parTrans" cxnId="{BC51615A-BEC2-4A0B-BC65-B859CF181D68}">
      <dgm:prSet/>
      <dgm:spPr/>
      <dgm:t>
        <a:bodyPr/>
        <a:lstStyle/>
        <a:p>
          <a:endParaRPr lang="en-US"/>
        </a:p>
      </dgm:t>
    </dgm:pt>
    <dgm:pt modelId="{A81755D8-EF1A-448F-A5CA-535369800AF4}" type="sibTrans" cxnId="{BC51615A-BEC2-4A0B-BC65-B859CF181D68}">
      <dgm:prSet/>
      <dgm:spPr/>
      <dgm:t>
        <a:bodyPr/>
        <a:lstStyle/>
        <a:p>
          <a:endParaRPr lang="en-US"/>
        </a:p>
      </dgm:t>
    </dgm:pt>
    <dgm:pt modelId="{D2FACC9E-19D0-4C4A-AA5F-AA5A1966BBF9}">
      <dgm:prSet phldrT="[Text]" custT="1"/>
      <dgm:spPr/>
      <dgm:t>
        <a:bodyPr/>
        <a:lstStyle/>
        <a:p>
          <a:r>
            <a:rPr lang="en-US" sz="1400" dirty="0">
              <a:latin typeface="Arial" panose="020B0604020202020204" pitchFamily="34" charset="0"/>
              <a:cs typeface="Arial" panose="020B0604020202020204" pitchFamily="34" charset="0"/>
            </a:rPr>
            <a:t>Sulbactam/durlobactam + carbapenem </a:t>
          </a:r>
        </a:p>
      </dgm:t>
    </dgm:pt>
    <dgm:pt modelId="{2F723BBE-226E-43D9-AC86-D34F37680032}" type="parTrans" cxnId="{C0C833E5-FA5C-4F78-BD70-26F554D46684}">
      <dgm:prSet/>
      <dgm:spPr/>
      <dgm:t>
        <a:bodyPr/>
        <a:lstStyle/>
        <a:p>
          <a:endParaRPr lang="en-US"/>
        </a:p>
      </dgm:t>
    </dgm:pt>
    <dgm:pt modelId="{DEED6979-7F66-4327-A275-321C5DC4203C}" type="sibTrans" cxnId="{C0C833E5-FA5C-4F78-BD70-26F554D46684}">
      <dgm:prSet/>
      <dgm:spPr/>
      <dgm:t>
        <a:bodyPr/>
        <a:lstStyle/>
        <a:p>
          <a:endParaRPr lang="en-US"/>
        </a:p>
      </dgm:t>
    </dgm:pt>
    <dgm:pt modelId="{F65761A5-39AE-4244-9E66-79821FFD09EC}">
      <dgm:prSet phldrT="[Text]" custT="1"/>
      <dgm:spPr/>
      <dgm:t>
        <a:bodyPr/>
        <a:lstStyle/>
        <a:p>
          <a:r>
            <a:rPr lang="en-US" sz="1400" dirty="0">
              <a:latin typeface="Arial" panose="020B0604020202020204" pitchFamily="34" charset="0"/>
              <a:cs typeface="Arial" panose="020B0604020202020204" pitchFamily="34" charset="0"/>
            </a:rPr>
            <a:t>High-dose Unasyn + 1 additional agent </a:t>
          </a:r>
        </a:p>
      </dgm:t>
    </dgm:pt>
    <dgm:pt modelId="{F54FCEAE-4BE2-454F-8A73-CB2AE22B729A}" type="parTrans" cxnId="{F9927B35-A9AC-454E-AC8E-BEE968725474}">
      <dgm:prSet/>
      <dgm:spPr/>
      <dgm:t>
        <a:bodyPr/>
        <a:lstStyle/>
        <a:p>
          <a:endParaRPr lang="en-US"/>
        </a:p>
      </dgm:t>
    </dgm:pt>
    <dgm:pt modelId="{22468591-43BE-4068-BC7F-71C654CA3C05}" type="sibTrans" cxnId="{F9927B35-A9AC-454E-AC8E-BEE968725474}">
      <dgm:prSet/>
      <dgm:spPr/>
      <dgm:t>
        <a:bodyPr/>
        <a:lstStyle/>
        <a:p>
          <a:endParaRPr lang="en-US"/>
        </a:p>
      </dgm:t>
    </dgm:pt>
    <dgm:pt modelId="{BE0E02A9-2FE4-4FCC-8FDA-7CD75EEEC16F}">
      <dgm:prSet phldrT="[Text]" custT="1"/>
      <dgm:spPr/>
      <dgm:t>
        <a:bodyPr/>
        <a:lstStyle/>
        <a:p>
          <a:r>
            <a:rPr lang="en-US" sz="1400" dirty="0">
              <a:latin typeface="Arial" panose="020B0604020202020204" pitchFamily="34" charset="0"/>
              <a:cs typeface="Arial" panose="020B0604020202020204" pitchFamily="34" charset="0"/>
            </a:rPr>
            <a:t>Minocycline</a:t>
          </a:r>
        </a:p>
      </dgm:t>
    </dgm:pt>
    <dgm:pt modelId="{78C267C3-B5D0-46D4-B8D3-232CDBB6EBC5}" type="parTrans" cxnId="{CF8ABBA1-ACD8-4E0E-A4B7-935045E8A453}">
      <dgm:prSet/>
      <dgm:spPr/>
      <dgm:t>
        <a:bodyPr/>
        <a:lstStyle/>
        <a:p>
          <a:endParaRPr lang="en-US"/>
        </a:p>
      </dgm:t>
    </dgm:pt>
    <dgm:pt modelId="{622DCF54-C811-4EB5-A880-A0BB8724D0C6}" type="sibTrans" cxnId="{CF8ABBA1-ACD8-4E0E-A4B7-935045E8A453}">
      <dgm:prSet/>
      <dgm:spPr/>
      <dgm:t>
        <a:bodyPr/>
        <a:lstStyle/>
        <a:p>
          <a:endParaRPr lang="en-US"/>
        </a:p>
      </dgm:t>
    </dgm:pt>
    <dgm:pt modelId="{E8B8DC59-A4CD-49A8-BF5B-F110A591006E}">
      <dgm:prSet phldrT="[Text]" custT="1"/>
      <dgm:spPr/>
      <dgm:t>
        <a:bodyPr/>
        <a:lstStyle/>
        <a:p>
          <a:r>
            <a:rPr lang="en-US" sz="1400" dirty="0">
              <a:latin typeface="Arial" panose="020B0604020202020204" pitchFamily="34" charset="0"/>
              <a:cs typeface="Arial" panose="020B0604020202020204" pitchFamily="34" charset="0"/>
            </a:rPr>
            <a:t>Polymyxin B</a:t>
          </a:r>
        </a:p>
      </dgm:t>
    </dgm:pt>
    <dgm:pt modelId="{B5F4E1FB-953D-4548-86A9-900FDD7B5692}" type="parTrans" cxnId="{0B6B3C55-7667-4802-87A2-0D9D40F63161}">
      <dgm:prSet/>
      <dgm:spPr/>
      <dgm:t>
        <a:bodyPr/>
        <a:lstStyle/>
        <a:p>
          <a:endParaRPr lang="en-US"/>
        </a:p>
      </dgm:t>
    </dgm:pt>
    <dgm:pt modelId="{33DF9034-5E09-40A4-91A3-316C1AB6A8BD}" type="sibTrans" cxnId="{0B6B3C55-7667-4802-87A2-0D9D40F63161}">
      <dgm:prSet/>
      <dgm:spPr/>
      <dgm:t>
        <a:bodyPr/>
        <a:lstStyle/>
        <a:p>
          <a:endParaRPr lang="en-US"/>
        </a:p>
      </dgm:t>
    </dgm:pt>
    <dgm:pt modelId="{1F2C001E-A148-4783-847A-F47883488229}">
      <dgm:prSet phldrT="[Text]" custT="1"/>
      <dgm:spPr/>
      <dgm:t>
        <a:bodyPr/>
        <a:lstStyle/>
        <a:p>
          <a:r>
            <a:rPr lang="en-US" sz="1400" dirty="0">
              <a:latin typeface="Arial" panose="020B0604020202020204" pitchFamily="34" charset="0"/>
              <a:cs typeface="Arial" panose="020B0604020202020204" pitchFamily="34" charset="0"/>
            </a:rPr>
            <a:t>Cefiderocol</a:t>
          </a:r>
          <a:endParaRPr lang="en-US" sz="1200" dirty="0">
            <a:latin typeface="Arial" panose="020B0604020202020204" pitchFamily="34" charset="0"/>
            <a:cs typeface="Arial" panose="020B0604020202020204" pitchFamily="34" charset="0"/>
          </a:endParaRPr>
        </a:p>
      </dgm:t>
    </dgm:pt>
    <dgm:pt modelId="{45FF3857-1B1F-4D76-B177-A0EBA3BF14D4}" type="parTrans" cxnId="{62FB3B0D-5D71-4752-AE9D-43021A31AD30}">
      <dgm:prSet/>
      <dgm:spPr/>
      <dgm:t>
        <a:bodyPr/>
        <a:lstStyle/>
        <a:p>
          <a:endParaRPr lang="en-US"/>
        </a:p>
      </dgm:t>
    </dgm:pt>
    <dgm:pt modelId="{E1EAAD00-0727-4CAA-8975-DBBECA269235}" type="sibTrans" cxnId="{62FB3B0D-5D71-4752-AE9D-43021A31AD30}">
      <dgm:prSet/>
      <dgm:spPr/>
      <dgm:t>
        <a:bodyPr/>
        <a:lstStyle/>
        <a:p>
          <a:endParaRPr lang="en-US"/>
        </a:p>
      </dgm:t>
    </dgm:pt>
    <dgm:pt modelId="{838384DC-2251-407C-82CC-836B02750FB4}">
      <dgm:prSet phldrT="[Text]" custT="1"/>
      <dgm:spPr/>
      <dgm:t>
        <a:bodyPr/>
        <a:lstStyle/>
        <a:p>
          <a:r>
            <a:rPr lang="en-US" sz="1400" dirty="0">
              <a:latin typeface="Arial" panose="020B0604020202020204" pitchFamily="34" charset="0"/>
              <a:cs typeface="Arial" panose="020B0604020202020204" pitchFamily="34" charset="0"/>
            </a:rPr>
            <a:t>Tigecycline</a:t>
          </a:r>
        </a:p>
      </dgm:t>
    </dgm:pt>
    <dgm:pt modelId="{3F53E837-BDA9-41D8-811C-26C8C62C9A3E}" type="parTrans" cxnId="{4DCF7BEA-9517-4CC5-AD60-B1BCEDFCBD9D}">
      <dgm:prSet/>
      <dgm:spPr/>
      <dgm:t>
        <a:bodyPr/>
        <a:lstStyle/>
        <a:p>
          <a:endParaRPr lang="en-US"/>
        </a:p>
      </dgm:t>
    </dgm:pt>
    <dgm:pt modelId="{CCE6F75C-D5DB-4E04-89FD-5CF41CB5FD63}" type="sibTrans" cxnId="{4DCF7BEA-9517-4CC5-AD60-B1BCEDFCBD9D}">
      <dgm:prSet/>
      <dgm:spPr/>
      <dgm:t>
        <a:bodyPr/>
        <a:lstStyle/>
        <a:p>
          <a:endParaRPr lang="en-US"/>
        </a:p>
      </dgm:t>
    </dgm:pt>
    <dgm:pt modelId="{B2BF9326-FB82-4ED1-B3D4-F251237297B2}" type="pres">
      <dgm:prSet presAssocID="{0ECB66FF-C60D-4E93-9B5B-2F4270A67C9C}" presName="diagram" presStyleCnt="0">
        <dgm:presLayoutVars>
          <dgm:chPref val="1"/>
          <dgm:dir/>
          <dgm:animOne val="branch"/>
          <dgm:animLvl val="lvl"/>
          <dgm:resizeHandles val="exact"/>
        </dgm:presLayoutVars>
      </dgm:prSet>
      <dgm:spPr/>
    </dgm:pt>
    <dgm:pt modelId="{567E4E3B-F2E7-4045-82EE-E5F0F866A40C}" type="pres">
      <dgm:prSet presAssocID="{CB44F10B-BCF1-4103-AB16-09697F703A5F}" presName="root1" presStyleCnt="0"/>
      <dgm:spPr/>
    </dgm:pt>
    <dgm:pt modelId="{EE54C869-254D-4CF4-BBCD-4E2A5CEA4DCD}" type="pres">
      <dgm:prSet presAssocID="{CB44F10B-BCF1-4103-AB16-09697F703A5F}" presName="LevelOneTextNode" presStyleLbl="node0" presStyleIdx="0" presStyleCnt="1">
        <dgm:presLayoutVars>
          <dgm:chPref val="3"/>
        </dgm:presLayoutVars>
      </dgm:prSet>
      <dgm:spPr/>
    </dgm:pt>
    <dgm:pt modelId="{1381D83C-D34F-4DA9-A1FE-E8F2B2000D18}" type="pres">
      <dgm:prSet presAssocID="{CB44F10B-BCF1-4103-AB16-09697F703A5F}" presName="level2hierChild" presStyleCnt="0"/>
      <dgm:spPr/>
    </dgm:pt>
    <dgm:pt modelId="{1D5EDD72-21ED-4652-8D5F-F799FB6A321B}" type="pres">
      <dgm:prSet presAssocID="{3DD99066-1DF3-4A67-8DB1-609DB7CA2FD3}" presName="conn2-1" presStyleLbl="parChTrans1D2" presStyleIdx="0" presStyleCnt="2"/>
      <dgm:spPr/>
    </dgm:pt>
    <dgm:pt modelId="{E96E19E1-4B2B-4C45-B37B-64282872D6C8}" type="pres">
      <dgm:prSet presAssocID="{3DD99066-1DF3-4A67-8DB1-609DB7CA2FD3}" presName="connTx" presStyleLbl="parChTrans1D2" presStyleIdx="0" presStyleCnt="2"/>
      <dgm:spPr/>
    </dgm:pt>
    <dgm:pt modelId="{BFAA7132-E121-4F76-A29F-12D68530D6EC}" type="pres">
      <dgm:prSet presAssocID="{FBD20B03-9158-4D07-8851-62D238BF04E8}" presName="root2" presStyleCnt="0"/>
      <dgm:spPr/>
    </dgm:pt>
    <dgm:pt modelId="{A15376C0-5F3B-4025-AD40-CB9FAAD8779F}" type="pres">
      <dgm:prSet presAssocID="{FBD20B03-9158-4D07-8851-62D238BF04E8}" presName="LevelTwoTextNode" presStyleLbl="node2" presStyleIdx="0" presStyleCnt="2">
        <dgm:presLayoutVars>
          <dgm:chPref val="3"/>
        </dgm:presLayoutVars>
      </dgm:prSet>
      <dgm:spPr/>
    </dgm:pt>
    <dgm:pt modelId="{8A8D1B15-6476-49A9-B570-DE083AACEE6A}" type="pres">
      <dgm:prSet presAssocID="{FBD20B03-9158-4D07-8851-62D238BF04E8}" presName="level3hierChild" presStyleCnt="0"/>
      <dgm:spPr/>
    </dgm:pt>
    <dgm:pt modelId="{2C645806-E055-4D76-823B-FE017791882D}" type="pres">
      <dgm:prSet presAssocID="{2F723BBE-226E-43D9-AC86-D34F37680032}" presName="conn2-1" presStyleLbl="parChTrans1D3" presStyleIdx="0" presStyleCnt="2"/>
      <dgm:spPr/>
    </dgm:pt>
    <dgm:pt modelId="{62216D7A-E7C5-4282-AE3D-6965E10C32F4}" type="pres">
      <dgm:prSet presAssocID="{2F723BBE-226E-43D9-AC86-D34F37680032}" presName="connTx" presStyleLbl="parChTrans1D3" presStyleIdx="0" presStyleCnt="2"/>
      <dgm:spPr/>
    </dgm:pt>
    <dgm:pt modelId="{63CB5AF1-408F-46B5-8530-576C5678D3F3}" type="pres">
      <dgm:prSet presAssocID="{D2FACC9E-19D0-4C4A-AA5F-AA5A1966BBF9}" presName="root2" presStyleCnt="0"/>
      <dgm:spPr/>
    </dgm:pt>
    <dgm:pt modelId="{5E99BD16-EF69-41DA-863E-34F93BB29C77}" type="pres">
      <dgm:prSet presAssocID="{D2FACC9E-19D0-4C4A-AA5F-AA5A1966BBF9}" presName="LevelTwoTextNode" presStyleLbl="node3" presStyleIdx="0" presStyleCnt="2" custScaleX="184230">
        <dgm:presLayoutVars>
          <dgm:chPref val="3"/>
        </dgm:presLayoutVars>
      </dgm:prSet>
      <dgm:spPr/>
    </dgm:pt>
    <dgm:pt modelId="{B8CF434A-5F83-4F7E-9C8A-8C294829F245}" type="pres">
      <dgm:prSet presAssocID="{D2FACC9E-19D0-4C4A-AA5F-AA5A1966BBF9}" presName="level3hierChild" presStyleCnt="0"/>
      <dgm:spPr/>
    </dgm:pt>
    <dgm:pt modelId="{E5CB40D6-25F7-4FC9-A2CD-4BADE140372A}" type="pres">
      <dgm:prSet presAssocID="{9838478C-F4AE-437C-BD28-5A41E3A2BCD5}" presName="conn2-1" presStyleLbl="parChTrans1D2" presStyleIdx="1" presStyleCnt="2"/>
      <dgm:spPr/>
    </dgm:pt>
    <dgm:pt modelId="{8DD596DB-69C1-4CF2-905C-DF43A0FA0C57}" type="pres">
      <dgm:prSet presAssocID="{9838478C-F4AE-437C-BD28-5A41E3A2BCD5}" presName="connTx" presStyleLbl="parChTrans1D2" presStyleIdx="1" presStyleCnt="2"/>
      <dgm:spPr/>
    </dgm:pt>
    <dgm:pt modelId="{C3925E6F-FAB2-494C-A4A1-575AAE987FF9}" type="pres">
      <dgm:prSet presAssocID="{F4A0217D-7643-470F-8E4F-31C044D0F4A5}" presName="root2" presStyleCnt="0"/>
      <dgm:spPr/>
    </dgm:pt>
    <dgm:pt modelId="{6BA29765-5304-4163-AB0B-1C5E5A5106D7}" type="pres">
      <dgm:prSet presAssocID="{F4A0217D-7643-470F-8E4F-31C044D0F4A5}" presName="LevelTwoTextNode" presStyleLbl="node2" presStyleIdx="1" presStyleCnt="2">
        <dgm:presLayoutVars>
          <dgm:chPref val="3"/>
        </dgm:presLayoutVars>
      </dgm:prSet>
      <dgm:spPr/>
    </dgm:pt>
    <dgm:pt modelId="{2D36850B-54E0-4240-A43B-E2C2ED01520E}" type="pres">
      <dgm:prSet presAssocID="{F4A0217D-7643-470F-8E4F-31C044D0F4A5}" presName="level3hierChild" presStyleCnt="0"/>
      <dgm:spPr/>
    </dgm:pt>
    <dgm:pt modelId="{F0E09AA7-A419-4A2F-919E-B187A94E5387}" type="pres">
      <dgm:prSet presAssocID="{F54FCEAE-4BE2-454F-8A73-CB2AE22B729A}" presName="conn2-1" presStyleLbl="parChTrans1D3" presStyleIdx="1" presStyleCnt="2"/>
      <dgm:spPr/>
    </dgm:pt>
    <dgm:pt modelId="{6CC52A85-0381-49E1-B2FB-45E3A216034B}" type="pres">
      <dgm:prSet presAssocID="{F54FCEAE-4BE2-454F-8A73-CB2AE22B729A}" presName="connTx" presStyleLbl="parChTrans1D3" presStyleIdx="1" presStyleCnt="2"/>
      <dgm:spPr/>
    </dgm:pt>
    <dgm:pt modelId="{76692F50-67B6-4490-9142-A781DF96CDA6}" type="pres">
      <dgm:prSet presAssocID="{F65761A5-39AE-4244-9E66-79821FFD09EC}" presName="root2" presStyleCnt="0"/>
      <dgm:spPr/>
    </dgm:pt>
    <dgm:pt modelId="{1C8941D4-652F-4CCC-98D3-85E0957EAD6D}" type="pres">
      <dgm:prSet presAssocID="{F65761A5-39AE-4244-9E66-79821FFD09EC}" presName="LevelTwoTextNode" presStyleLbl="node3" presStyleIdx="1" presStyleCnt="2" custScaleY="177865">
        <dgm:presLayoutVars>
          <dgm:chPref val="3"/>
        </dgm:presLayoutVars>
      </dgm:prSet>
      <dgm:spPr/>
    </dgm:pt>
    <dgm:pt modelId="{26C220FA-251E-42B3-82F1-244F939ABFFF}" type="pres">
      <dgm:prSet presAssocID="{F65761A5-39AE-4244-9E66-79821FFD09EC}" presName="level3hierChild" presStyleCnt="0"/>
      <dgm:spPr/>
    </dgm:pt>
    <dgm:pt modelId="{399800C2-40F1-4D77-BC10-124975DF5C25}" type="pres">
      <dgm:prSet presAssocID="{78C267C3-B5D0-46D4-B8D3-232CDBB6EBC5}" presName="conn2-1" presStyleLbl="parChTrans1D4" presStyleIdx="0" presStyleCnt="4"/>
      <dgm:spPr/>
    </dgm:pt>
    <dgm:pt modelId="{51CAD6EC-3EAA-4A6E-8E60-86CB72949667}" type="pres">
      <dgm:prSet presAssocID="{78C267C3-B5D0-46D4-B8D3-232CDBB6EBC5}" presName="connTx" presStyleLbl="parChTrans1D4" presStyleIdx="0" presStyleCnt="4"/>
      <dgm:spPr/>
    </dgm:pt>
    <dgm:pt modelId="{6314A474-2A4C-4BA5-9FF5-83CC7B08F0C8}" type="pres">
      <dgm:prSet presAssocID="{BE0E02A9-2FE4-4FCC-8FDA-7CD75EEEC16F}" presName="root2" presStyleCnt="0"/>
      <dgm:spPr/>
    </dgm:pt>
    <dgm:pt modelId="{829A4FF4-C302-4F40-807C-244A6514D1BC}" type="pres">
      <dgm:prSet presAssocID="{BE0E02A9-2FE4-4FCC-8FDA-7CD75EEEC16F}" presName="LevelTwoTextNode" presStyleLbl="node4" presStyleIdx="0" presStyleCnt="4">
        <dgm:presLayoutVars>
          <dgm:chPref val="3"/>
        </dgm:presLayoutVars>
      </dgm:prSet>
      <dgm:spPr/>
    </dgm:pt>
    <dgm:pt modelId="{0091158E-A1CD-4D9D-8183-CDBAB9B2A38E}" type="pres">
      <dgm:prSet presAssocID="{BE0E02A9-2FE4-4FCC-8FDA-7CD75EEEC16F}" presName="level3hierChild" presStyleCnt="0"/>
      <dgm:spPr/>
    </dgm:pt>
    <dgm:pt modelId="{B66432DE-A11A-4D99-9E06-E217D164C1E3}" type="pres">
      <dgm:prSet presAssocID="{3F53E837-BDA9-41D8-811C-26C8C62C9A3E}" presName="conn2-1" presStyleLbl="parChTrans1D4" presStyleIdx="1" presStyleCnt="4"/>
      <dgm:spPr/>
    </dgm:pt>
    <dgm:pt modelId="{8CBAEE7F-2AC0-4185-9380-2019355AC619}" type="pres">
      <dgm:prSet presAssocID="{3F53E837-BDA9-41D8-811C-26C8C62C9A3E}" presName="connTx" presStyleLbl="parChTrans1D4" presStyleIdx="1" presStyleCnt="4"/>
      <dgm:spPr/>
    </dgm:pt>
    <dgm:pt modelId="{D8432BED-7D90-40F0-994C-60BD9579CB90}" type="pres">
      <dgm:prSet presAssocID="{838384DC-2251-407C-82CC-836B02750FB4}" presName="root2" presStyleCnt="0"/>
      <dgm:spPr/>
    </dgm:pt>
    <dgm:pt modelId="{63AF0B6F-1E96-4DE6-9C92-AB2620425EF1}" type="pres">
      <dgm:prSet presAssocID="{838384DC-2251-407C-82CC-836B02750FB4}" presName="LevelTwoTextNode" presStyleLbl="node4" presStyleIdx="1" presStyleCnt="4">
        <dgm:presLayoutVars>
          <dgm:chPref val="3"/>
        </dgm:presLayoutVars>
      </dgm:prSet>
      <dgm:spPr/>
    </dgm:pt>
    <dgm:pt modelId="{6B94F318-14FD-4CCF-B5E5-C16A97B3E27D}" type="pres">
      <dgm:prSet presAssocID="{838384DC-2251-407C-82CC-836B02750FB4}" presName="level3hierChild" presStyleCnt="0"/>
      <dgm:spPr/>
    </dgm:pt>
    <dgm:pt modelId="{EEB22366-C23E-4480-BC60-EF7ACCC66580}" type="pres">
      <dgm:prSet presAssocID="{B5F4E1FB-953D-4548-86A9-900FDD7B5692}" presName="conn2-1" presStyleLbl="parChTrans1D4" presStyleIdx="2" presStyleCnt="4"/>
      <dgm:spPr/>
    </dgm:pt>
    <dgm:pt modelId="{353E375F-2FD0-40B4-B43C-E8C5F1B3D4B8}" type="pres">
      <dgm:prSet presAssocID="{B5F4E1FB-953D-4548-86A9-900FDD7B5692}" presName="connTx" presStyleLbl="parChTrans1D4" presStyleIdx="2" presStyleCnt="4"/>
      <dgm:spPr/>
    </dgm:pt>
    <dgm:pt modelId="{64D36F24-49E2-4664-957C-A52DEB8399DA}" type="pres">
      <dgm:prSet presAssocID="{E8B8DC59-A4CD-49A8-BF5B-F110A591006E}" presName="root2" presStyleCnt="0"/>
      <dgm:spPr/>
    </dgm:pt>
    <dgm:pt modelId="{AD28C830-A528-46DE-B4D3-E2137D7A52E1}" type="pres">
      <dgm:prSet presAssocID="{E8B8DC59-A4CD-49A8-BF5B-F110A591006E}" presName="LevelTwoTextNode" presStyleLbl="node4" presStyleIdx="2" presStyleCnt="4">
        <dgm:presLayoutVars>
          <dgm:chPref val="3"/>
        </dgm:presLayoutVars>
      </dgm:prSet>
      <dgm:spPr/>
    </dgm:pt>
    <dgm:pt modelId="{3E9DD2B2-E139-4448-894E-ACEA86CA7E8A}" type="pres">
      <dgm:prSet presAssocID="{E8B8DC59-A4CD-49A8-BF5B-F110A591006E}" presName="level3hierChild" presStyleCnt="0"/>
      <dgm:spPr/>
    </dgm:pt>
    <dgm:pt modelId="{ED1690D6-DCC4-4D37-9193-7DD12FF6AFB5}" type="pres">
      <dgm:prSet presAssocID="{45FF3857-1B1F-4D76-B177-A0EBA3BF14D4}" presName="conn2-1" presStyleLbl="parChTrans1D4" presStyleIdx="3" presStyleCnt="4"/>
      <dgm:spPr/>
    </dgm:pt>
    <dgm:pt modelId="{428DCD38-4385-4E47-BFE0-7B9EEDFFDF5A}" type="pres">
      <dgm:prSet presAssocID="{45FF3857-1B1F-4D76-B177-A0EBA3BF14D4}" presName="connTx" presStyleLbl="parChTrans1D4" presStyleIdx="3" presStyleCnt="4"/>
      <dgm:spPr/>
    </dgm:pt>
    <dgm:pt modelId="{538FB926-E96B-40CF-8B27-FF606C8291B7}" type="pres">
      <dgm:prSet presAssocID="{1F2C001E-A148-4783-847A-F47883488229}" presName="root2" presStyleCnt="0"/>
      <dgm:spPr/>
    </dgm:pt>
    <dgm:pt modelId="{A76FC445-76FA-4F18-9FB8-8D856B3806AF}" type="pres">
      <dgm:prSet presAssocID="{1F2C001E-A148-4783-847A-F47883488229}" presName="LevelTwoTextNode" presStyleLbl="node4" presStyleIdx="3" presStyleCnt="4">
        <dgm:presLayoutVars>
          <dgm:chPref val="3"/>
        </dgm:presLayoutVars>
      </dgm:prSet>
      <dgm:spPr/>
    </dgm:pt>
    <dgm:pt modelId="{6D14B2F4-4FD2-437D-8B01-5037CCDC648F}" type="pres">
      <dgm:prSet presAssocID="{1F2C001E-A148-4783-847A-F47883488229}" presName="level3hierChild" presStyleCnt="0"/>
      <dgm:spPr/>
    </dgm:pt>
  </dgm:ptLst>
  <dgm:cxnLst>
    <dgm:cxn modelId="{38D50000-6989-4C69-8B8E-38192A74C69D}" type="presOf" srcId="{9838478C-F4AE-437C-BD28-5A41E3A2BCD5}" destId="{8DD596DB-69C1-4CF2-905C-DF43A0FA0C57}" srcOrd="1" destOrd="0" presId="urn:microsoft.com/office/officeart/2005/8/layout/hierarchy2"/>
    <dgm:cxn modelId="{C05AD20C-21ED-4F4C-BE9F-C7C1343A2C70}" type="presOf" srcId="{45FF3857-1B1F-4D76-B177-A0EBA3BF14D4}" destId="{ED1690D6-DCC4-4D37-9193-7DD12FF6AFB5}" srcOrd="0" destOrd="0" presId="urn:microsoft.com/office/officeart/2005/8/layout/hierarchy2"/>
    <dgm:cxn modelId="{62FB3B0D-5D71-4752-AE9D-43021A31AD30}" srcId="{F65761A5-39AE-4244-9E66-79821FFD09EC}" destId="{1F2C001E-A148-4783-847A-F47883488229}" srcOrd="3" destOrd="0" parTransId="{45FF3857-1B1F-4D76-B177-A0EBA3BF14D4}" sibTransId="{E1EAAD00-0727-4CAA-8975-DBBECA269235}"/>
    <dgm:cxn modelId="{53834324-AA20-4077-8CD0-B85BBA802207}" type="presOf" srcId="{9838478C-F4AE-437C-BD28-5A41E3A2BCD5}" destId="{E5CB40D6-25F7-4FC9-A2CD-4BADE140372A}" srcOrd="0" destOrd="0" presId="urn:microsoft.com/office/officeart/2005/8/layout/hierarchy2"/>
    <dgm:cxn modelId="{548EFF24-E6CE-488F-8C16-F0709DEB0609}" type="presOf" srcId="{3F53E837-BDA9-41D8-811C-26C8C62C9A3E}" destId="{8CBAEE7F-2AC0-4185-9380-2019355AC619}" srcOrd="1" destOrd="0" presId="urn:microsoft.com/office/officeart/2005/8/layout/hierarchy2"/>
    <dgm:cxn modelId="{97ECA832-788A-4326-B5BD-ED5CD094A7E0}" type="presOf" srcId="{F65761A5-39AE-4244-9E66-79821FFD09EC}" destId="{1C8941D4-652F-4CCC-98D3-85E0957EAD6D}" srcOrd="0" destOrd="0" presId="urn:microsoft.com/office/officeart/2005/8/layout/hierarchy2"/>
    <dgm:cxn modelId="{F9927B35-A9AC-454E-AC8E-BEE968725474}" srcId="{F4A0217D-7643-470F-8E4F-31C044D0F4A5}" destId="{F65761A5-39AE-4244-9E66-79821FFD09EC}" srcOrd="0" destOrd="0" parTransId="{F54FCEAE-4BE2-454F-8A73-CB2AE22B729A}" sibTransId="{22468591-43BE-4068-BC7F-71C654CA3C05}"/>
    <dgm:cxn modelId="{4F5B7069-E930-4CD3-969A-E316CFC3B01E}" type="presOf" srcId="{2F723BBE-226E-43D9-AC86-D34F37680032}" destId="{62216D7A-E7C5-4282-AE3D-6965E10C32F4}" srcOrd="1" destOrd="0" presId="urn:microsoft.com/office/officeart/2005/8/layout/hierarchy2"/>
    <dgm:cxn modelId="{85C71951-A095-4252-926B-328D9AAC0687}" type="presOf" srcId="{3F53E837-BDA9-41D8-811C-26C8C62C9A3E}" destId="{B66432DE-A11A-4D99-9E06-E217D164C1E3}" srcOrd="0" destOrd="0" presId="urn:microsoft.com/office/officeart/2005/8/layout/hierarchy2"/>
    <dgm:cxn modelId="{4E317172-901C-4D27-819A-BC79C5BF3719}" type="presOf" srcId="{E8B8DC59-A4CD-49A8-BF5B-F110A591006E}" destId="{AD28C830-A528-46DE-B4D3-E2137D7A52E1}" srcOrd="0" destOrd="0" presId="urn:microsoft.com/office/officeart/2005/8/layout/hierarchy2"/>
    <dgm:cxn modelId="{C825C152-5F9E-4F4B-BFD0-FC7885FC6C62}" type="presOf" srcId="{F54FCEAE-4BE2-454F-8A73-CB2AE22B729A}" destId="{6CC52A85-0381-49E1-B2FB-45E3A216034B}" srcOrd="1" destOrd="0" presId="urn:microsoft.com/office/officeart/2005/8/layout/hierarchy2"/>
    <dgm:cxn modelId="{0B6B3C55-7667-4802-87A2-0D9D40F63161}" srcId="{F65761A5-39AE-4244-9E66-79821FFD09EC}" destId="{E8B8DC59-A4CD-49A8-BF5B-F110A591006E}" srcOrd="2" destOrd="0" parTransId="{B5F4E1FB-953D-4548-86A9-900FDD7B5692}" sibTransId="{33DF9034-5E09-40A4-91A3-316C1AB6A8BD}"/>
    <dgm:cxn modelId="{9627B078-B3A5-4320-8FDB-EA39E13D6F54}" type="presOf" srcId="{45FF3857-1B1F-4D76-B177-A0EBA3BF14D4}" destId="{428DCD38-4385-4E47-BFE0-7B9EEDFFDF5A}" srcOrd="1" destOrd="0" presId="urn:microsoft.com/office/officeart/2005/8/layout/hierarchy2"/>
    <dgm:cxn modelId="{7397EA58-3091-4F48-A603-3D04B216B0A0}" type="presOf" srcId="{3DD99066-1DF3-4A67-8DB1-609DB7CA2FD3}" destId="{E96E19E1-4B2B-4C45-B37B-64282872D6C8}" srcOrd="1" destOrd="0" presId="urn:microsoft.com/office/officeart/2005/8/layout/hierarchy2"/>
    <dgm:cxn modelId="{BC51615A-BEC2-4A0B-BC65-B859CF181D68}" srcId="{CB44F10B-BCF1-4103-AB16-09697F703A5F}" destId="{F4A0217D-7643-470F-8E4F-31C044D0F4A5}" srcOrd="1" destOrd="0" parTransId="{9838478C-F4AE-437C-BD28-5A41E3A2BCD5}" sibTransId="{A81755D8-EF1A-448F-A5CA-535369800AF4}"/>
    <dgm:cxn modelId="{13EC7E95-F908-4AC7-9126-89B950AEDE1B}" type="presOf" srcId="{1F2C001E-A148-4783-847A-F47883488229}" destId="{A76FC445-76FA-4F18-9FB8-8D856B3806AF}" srcOrd="0" destOrd="0" presId="urn:microsoft.com/office/officeart/2005/8/layout/hierarchy2"/>
    <dgm:cxn modelId="{92C19CA0-648D-471D-A963-3F0AD39066E7}" type="presOf" srcId="{F4A0217D-7643-470F-8E4F-31C044D0F4A5}" destId="{6BA29765-5304-4163-AB0B-1C5E5A5106D7}" srcOrd="0" destOrd="0" presId="urn:microsoft.com/office/officeart/2005/8/layout/hierarchy2"/>
    <dgm:cxn modelId="{CF8ABBA1-ACD8-4E0E-A4B7-935045E8A453}" srcId="{F65761A5-39AE-4244-9E66-79821FFD09EC}" destId="{BE0E02A9-2FE4-4FCC-8FDA-7CD75EEEC16F}" srcOrd="0" destOrd="0" parTransId="{78C267C3-B5D0-46D4-B8D3-232CDBB6EBC5}" sibTransId="{622DCF54-C811-4EB5-A880-A0BB8724D0C6}"/>
    <dgm:cxn modelId="{E8A84EA4-66DB-4AD5-8BF7-2E1226B17D43}" type="presOf" srcId="{B5F4E1FB-953D-4548-86A9-900FDD7B5692}" destId="{EEB22366-C23E-4480-BC60-EF7ACCC66580}" srcOrd="0" destOrd="0" presId="urn:microsoft.com/office/officeart/2005/8/layout/hierarchy2"/>
    <dgm:cxn modelId="{1D4FD5A8-94C1-4CD6-97E9-57838281E78D}" type="presOf" srcId="{F54FCEAE-4BE2-454F-8A73-CB2AE22B729A}" destId="{F0E09AA7-A419-4A2F-919E-B187A94E5387}" srcOrd="0" destOrd="0" presId="urn:microsoft.com/office/officeart/2005/8/layout/hierarchy2"/>
    <dgm:cxn modelId="{B774B5AE-4B26-4E53-96DB-47D56CC24726}" type="presOf" srcId="{D2FACC9E-19D0-4C4A-AA5F-AA5A1966BBF9}" destId="{5E99BD16-EF69-41DA-863E-34F93BB29C77}" srcOrd="0" destOrd="0" presId="urn:microsoft.com/office/officeart/2005/8/layout/hierarchy2"/>
    <dgm:cxn modelId="{EE6474B7-3508-489A-91FB-8192BF03A65B}" type="presOf" srcId="{2F723BBE-226E-43D9-AC86-D34F37680032}" destId="{2C645806-E055-4D76-823B-FE017791882D}" srcOrd="0" destOrd="0" presId="urn:microsoft.com/office/officeart/2005/8/layout/hierarchy2"/>
    <dgm:cxn modelId="{10A2B3BC-6B94-4247-B601-38A15A4F5D22}" type="presOf" srcId="{B5F4E1FB-953D-4548-86A9-900FDD7B5692}" destId="{353E375F-2FD0-40B4-B43C-E8C5F1B3D4B8}" srcOrd="1" destOrd="0" presId="urn:microsoft.com/office/officeart/2005/8/layout/hierarchy2"/>
    <dgm:cxn modelId="{D1C3AEBE-2F30-47E4-BCD5-05BDFAFADDF6}" type="presOf" srcId="{FBD20B03-9158-4D07-8851-62D238BF04E8}" destId="{A15376C0-5F3B-4025-AD40-CB9FAAD8779F}" srcOrd="0" destOrd="0" presId="urn:microsoft.com/office/officeart/2005/8/layout/hierarchy2"/>
    <dgm:cxn modelId="{0161C6C2-428E-4E60-842E-40FA2DC8E99D}" srcId="{CB44F10B-BCF1-4103-AB16-09697F703A5F}" destId="{FBD20B03-9158-4D07-8851-62D238BF04E8}" srcOrd="0" destOrd="0" parTransId="{3DD99066-1DF3-4A67-8DB1-609DB7CA2FD3}" sibTransId="{BB16BC52-FA16-4ED4-97E5-46F94806F2F8}"/>
    <dgm:cxn modelId="{D952ACC8-7CBF-47D0-9816-3569506ACF7A}" type="presOf" srcId="{838384DC-2251-407C-82CC-836B02750FB4}" destId="{63AF0B6F-1E96-4DE6-9C92-AB2620425EF1}" srcOrd="0" destOrd="0" presId="urn:microsoft.com/office/officeart/2005/8/layout/hierarchy2"/>
    <dgm:cxn modelId="{343C22D4-8FF8-47B1-ADB5-4A4C11E40894}" type="presOf" srcId="{CB44F10B-BCF1-4103-AB16-09697F703A5F}" destId="{EE54C869-254D-4CF4-BBCD-4E2A5CEA4DCD}" srcOrd="0" destOrd="0" presId="urn:microsoft.com/office/officeart/2005/8/layout/hierarchy2"/>
    <dgm:cxn modelId="{203353D8-06DB-4F44-BF4B-A1F29D311900}" type="presOf" srcId="{3DD99066-1DF3-4A67-8DB1-609DB7CA2FD3}" destId="{1D5EDD72-21ED-4652-8D5F-F799FB6A321B}" srcOrd="0" destOrd="0" presId="urn:microsoft.com/office/officeart/2005/8/layout/hierarchy2"/>
    <dgm:cxn modelId="{C0C833E5-FA5C-4F78-BD70-26F554D46684}" srcId="{FBD20B03-9158-4D07-8851-62D238BF04E8}" destId="{D2FACC9E-19D0-4C4A-AA5F-AA5A1966BBF9}" srcOrd="0" destOrd="0" parTransId="{2F723BBE-226E-43D9-AC86-D34F37680032}" sibTransId="{DEED6979-7F66-4327-A275-321C5DC4203C}"/>
    <dgm:cxn modelId="{077402EA-04BE-4B45-BE6D-E59D516DE43A}" type="presOf" srcId="{0ECB66FF-C60D-4E93-9B5B-2F4270A67C9C}" destId="{B2BF9326-FB82-4ED1-B3D4-F251237297B2}" srcOrd="0" destOrd="0" presId="urn:microsoft.com/office/officeart/2005/8/layout/hierarchy2"/>
    <dgm:cxn modelId="{4DCF7BEA-9517-4CC5-AD60-B1BCEDFCBD9D}" srcId="{F65761A5-39AE-4244-9E66-79821FFD09EC}" destId="{838384DC-2251-407C-82CC-836B02750FB4}" srcOrd="1" destOrd="0" parTransId="{3F53E837-BDA9-41D8-811C-26C8C62C9A3E}" sibTransId="{CCE6F75C-D5DB-4E04-89FD-5CF41CB5FD63}"/>
    <dgm:cxn modelId="{003A01EE-F192-44BD-B5D5-0181A0D5C4CA}" srcId="{0ECB66FF-C60D-4E93-9B5B-2F4270A67C9C}" destId="{CB44F10B-BCF1-4103-AB16-09697F703A5F}" srcOrd="0" destOrd="0" parTransId="{6CDE316C-04AF-4A10-AC49-AFD6333E8D6C}" sibTransId="{766C55F2-538B-446F-909F-DE775C56B797}"/>
    <dgm:cxn modelId="{F6194CF1-BF1D-4316-B4C4-FB5CCCF0F53B}" type="presOf" srcId="{78C267C3-B5D0-46D4-B8D3-232CDBB6EBC5}" destId="{51CAD6EC-3EAA-4A6E-8E60-86CB72949667}" srcOrd="1" destOrd="0" presId="urn:microsoft.com/office/officeart/2005/8/layout/hierarchy2"/>
    <dgm:cxn modelId="{E6BD9EF4-564C-4F00-8C75-C0518EDBFC87}" type="presOf" srcId="{78C267C3-B5D0-46D4-B8D3-232CDBB6EBC5}" destId="{399800C2-40F1-4D77-BC10-124975DF5C25}" srcOrd="0" destOrd="0" presId="urn:microsoft.com/office/officeart/2005/8/layout/hierarchy2"/>
    <dgm:cxn modelId="{9FA92AF8-1455-4F65-9A68-37EF921318C1}" type="presOf" srcId="{BE0E02A9-2FE4-4FCC-8FDA-7CD75EEEC16F}" destId="{829A4FF4-C302-4F40-807C-244A6514D1BC}" srcOrd="0" destOrd="0" presId="urn:microsoft.com/office/officeart/2005/8/layout/hierarchy2"/>
    <dgm:cxn modelId="{CCE23B41-840E-4A15-BB05-043175DEDBC7}" type="presParOf" srcId="{B2BF9326-FB82-4ED1-B3D4-F251237297B2}" destId="{567E4E3B-F2E7-4045-82EE-E5F0F866A40C}" srcOrd="0" destOrd="0" presId="urn:microsoft.com/office/officeart/2005/8/layout/hierarchy2"/>
    <dgm:cxn modelId="{FFE34BE4-0654-470B-BCCB-D9DEC1E1D53C}" type="presParOf" srcId="{567E4E3B-F2E7-4045-82EE-E5F0F866A40C}" destId="{EE54C869-254D-4CF4-BBCD-4E2A5CEA4DCD}" srcOrd="0" destOrd="0" presId="urn:microsoft.com/office/officeart/2005/8/layout/hierarchy2"/>
    <dgm:cxn modelId="{529C9377-A0C5-4A5C-A207-05C029D18BCF}" type="presParOf" srcId="{567E4E3B-F2E7-4045-82EE-E5F0F866A40C}" destId="{1381D83C-D34F-4DA9-A1FE-E8F2B2000D18}" srcOrd="1" destOrd="0" presId="urn:microsoft.com/office/officeart/2005/8/layout/hierarchy2"/>
    <dgm:cxn modelId="{38CB39C4-CFBE-406A-A412-7898078D8791}" type="presParOf" srcId="{1381D83C-D34F-4DA9-A1FE-E8F2B2000D18}" destId="{1D5EDD72-21ED-4652-8D5F-F799FB6A321B}" srcOrd="0" destOrd="0" presId="urn:microsoft.com/office/officeart/2005/8/layout/hierarchy2"/>
    <dgm:cxn modelId="{EAF04006-E195-4AE5-AF1A-D66BC14149BF}" type="presParOf" srcId="{1D5EDD72-21ED-4652-8D5F-F799FB6A321B}" destId="{E96E19E1-4B2B-4C45-B37B-64282872D6C8}" srcOrd="0" destOrd="0" presId="urn:microsoft.com/office/officeart/2005/8/layout/hierarchy2"/>
    <dgm:cxn modelId="{DFB7F515-604F-42A3-B442-FDC5CEECACB4}" type="presParOf" srcId="{1381D83C-D34F-4DA9-A1FE-E8F2B2000D18}" destId="{BFAA7132-E121-4F76-A29F-12D68530D6EC}" srcOrd="1" destOrd="0" presId="urn:microsoft.com/office/officeart/2005/8/layout/hierarchy2"/>
    <dgm:cxn modelId="{8C6EC2CB-DBA4-4EE2-8157-8679449F02B0}" type="presParOf" srcId="{BFAA7132-E121-4F76-A29F-12D68530D6EC}" destId="{A15376C0-5F3B-4025-AD40-CB9FAAD8779F}" srcOrd="0" destOrd="0" presId="urn:microsoft.com/office/officeart/2005/8/layout/hierarchy2"/>
    <dgm:cxn modelId="{559A3C76-8B9A-4203-A15D-F1E32A1E06A8}" type="presParOf" srcId="{BFAA7132-E121-4F76-A29F-12D68530D6EC}" destId="{8A8D1B15-6476-49A9-B570-DE083AACEE6A}" srcOrd="1" destOrd="0" presId="urn:microsoft.com/office/officeart/2005/8/layout/hierarchy2"/>
    <dgm:cxn modelId="{044BF9C7-5B9F-4B4C-ADC6-DD8AF3B536A0}" type="presParOf" srcId="{8A8D1B15-6476-49A9-B570-DE083AACEE6A}" destId="{2C645806-E055-4D76-823B-FE017791882D}" srcOrd="0" destOrd="0" presId="urn:microsoft.com/office/officeart/2005/8/layout/hierarchy2"/>
    <dgm:cxn modelId="{786B35EF-B534-413D-AFF4-D6D92D97A02A}" type="presParOf" srcId="{2C645806-E055-4D76-823B-FE017791882D}" destId="{62216D7A-E7C5-4282-AE3D-6965E10C32F4}" srcOrd="0" destOrd="0" presId="urn:microsoft.com/office/officeart/2005/8/layout/hierarchy2"/>
    <dgm:cxn modelId="{CBEBBE5A-7B18-4BD1-80F3-59D76BB7C608}" type="presParOf" srcId="{8A8D1B15-6476-49A9-B570-DE083AACEE6A}" destId="{63CB5AF1-408F-46B5-8530-576C5678D3F3}" srcOrd="1" destOrd="0" presId="urn:microsoft.com/office/officeart/2005/8/layout/hierarchy2"/>
    <dgm:cxn modelId="{6E914FA1-3A0B-4EB8-A6C0-BD9DA11F63F3}" type="presParOf" srcId="{63CB5AF1-408F-46B5-8530-576C5678D3F3}" destId="{5E99BD16-EF69-41DA-863E-34F93BB29C77}" srcOrd="0" destOrd="0" presId="urn:microsoft.com/office/officeart/2005/8/layout/hierarchy2"/>
    <dgm:cxn modelId="{48E021A7-CEAE-472D-94BA-2D9B069DED0B}" type="presParOf" srcId="{63CB5AF1-408F-46B5-8530-576C5678D3F3}" destId="{B8CF434A-5F83-4F7E-9C8A-8C294829F245}" srcOrd="1" destOrd="0" presId="urn:microsoft.com/office/officeart/2005/8/layout/hierarchy2"/>
    <dgm:cxn modelId="{F95371F3-6980-4B1A-886A-BB45159AA946}" type="presParOf" srcId="{1381D83C-D34F-4DA9-A1FE-E8F2B2000D18}" destId="{E5CB40D6-25F7-4FC9-A2CD-4BADE140372A}" srcOrd="2" destOrd="0" presId="urn:microsoft.com/office/officeart/2005/8/layout/hierarchy2"/>
    <dgm:cxn modelId="{6CD735A4-A52B-4BCF-AA90-3EA48C16AC6D}" type="presParOf" srcId="{E5CB40D6-25F7-4FC9-A2CD-4BADE140372A}" destId="{8DD596DB-69C1-4CF2-905C-DF43A0FA0C57}" srcOrd="0" destOrd="0" presId="urn:microsoft.com/office/officeart/2005/8/layout/hierarchy2"/>
    <dgm:cxn modelId="{61EC8A56-59D4-4482-8792-89FD46027F02}" type="presParOf" srcId="{1381D83C-D34F-4DA9-A1FE-E8F2B2000D18}" destId="{C3925E6F-FAB2-494C-A4A1-575AAE987FF9}" srcOrd="3" destOrd="0" presId="urn:microsoft.com/office/officeart/2005/8/layout/hierarchy2"/>
    <dgm:cxn modelId="{6742D172-8762-44AF-AB8F-AF3BBE3B4F92}" type="presParOf" srcId="{C3925E6F-FAB2-494C-A4A1-575AAE987FF9}" destId="{6BA29765-5304-4163-AB0B-1C5E5A5106D7}" srcOrd="0" destOrd="0" presId="urn:microsoft.com/office/officeart/2005/8/layout/hierarchy2"/>
    <dgm:cxn modelId="{3CD6C29C-C661-42A7-804F-9B337A3E48A8}" type="presParOf" srcId="{C3925E6F-FAB2-494C-A4A1-575AAE987FF9}" destId="{2D36850B-54E0-4240-A43B-E2C2ED01520E}" srcOrd="1" destOrd="0" presId="urn:microsoft.com/office/officeart/2005/8/layout/hierarchy2"/>
    <dgm:cxn modelId="{25D1600D-A6C1-4CA4-9607-CF99EBC93688}" type="presParOf" srcId="{2D36850B-54E0-4240-A43B-E2C2ED01520E}" destId="{F0E09AA7-A419-4A2F-919E-B187A94E5387}" srcOrd="0" destOrd="0" presId="urn:microsoft.com/office/officeart/2005/8/layout/hierarchy2"/>
    <dgm:cxn modelId="{79D3391C-80BC-4CE3-8396-91C100260D29}" type="presParOf" srcId="{F0E09AA7-A419-4A2F-919E-B187A94E5387}" destId="{6CC52A85-0381-49E1-B2FB-45E3A216034B}" srcOrd="0" destOrd="0" presId="urn:microsoft.com/office/officeart/2005/8/layout/hierarchy2"/>
    <dgm:cxn modelId="{15B76B04-7189-4C9B-85FC-C5E780E59AF4}" type="presParOf" srcId="{2D36850B-54E0-4240-A43B-E2C2ED01520E}" destId="{76692F50-67B6-4490-9142-A781DF96CDA6}" srcOrd="1" destOrd="0" presId="urn:microsoft.com/office/officeart/2005/8/layout/hierarchy2"/>
    <dgm:cxn modelId="{6E4721DB-76A9-48AB-8B0F-6527883BA28D}" type="presParOf" srcId="{76692F50-67B6-4490-9142-A781DF96CDA6}" destId="{1C8941D4-652F-4CCC-98D3-85E0957EAD6D}" srcOrd="0" destOrd="0" presId="urn:microsoft.com/office/officeart/2005/8/layout/hierarchy2"/>
    <dgm:cxn modelId="{AE677D0A-B5CC-46D0-AD9B-10EFAD098718}" type="presParOf" srcId="{76692F50-67B6-4490-9142-A781DF96CDA6}" destId="{26C220FA-251E-42B3-82F1-244F939ABFFF}" srcOrd="1" destOrd="0" presId="urn:microsoft.com/office/officeart/2005/8/layout/hierarchy2"/>
    <dgm:cxn modelId="{5542473C-9AFB-4B1F-9F0B-A3803AC04C74}" type="presParOf" srcId="{26C220FA-251E-42B3-82F1-244F939ABFFF}" destId="{399800C2-40F1-4D77-BC10-124975DF5C25}" srcOrd="0" destOrd="0" presId="urn:microsoft.com/office/officeart/2005/8/layout/hierarchy2"/>
    <dgm:cxn modelId="{DCB2DE8F-9FC9-43EB-9D8D-81FE755CD530}" type="presParOf" srcId="{399800C2-40F1-4D77-BC10-124975DF5C25}" destId="{51CAD6EC-3EAA-4A6E-8E60-86CB72949667}" srcOrd="0" destOrd="0" presId="urn:microsoft.com/office/officeart/2005/8/layout/hierarchy2"/>
    <dgm:cxn modelId="{684636BF-735B-468C-B498-739A825A2E5E}" type="presParOf" srcId="{26C220FA-251E-42B3-82F1-244F939ABFFF}" destId="{6314A474-2A4C-4BA5-9FF5-83CC7B08F0C8}" srcOrd="1" destOrd="0" presId="urn:microsoft.com/office/officeart/2005/8/layout/hierarchy2"/>
    <dgm:cxn modelId="{C8796F0B-9B70-49F4-AD44-B4CAB1392B54}" type="presParOf" srcId="{6314A474-2A4C-4BA5-9FF5-83CC7B08F0C8}" destId="{829A4FF4-C302-4F40-807C-244A6514D1BC}" srcOrd="0" destOrd="0" presId="urn:microsoft.com/office/officeart/2005/8/layout/hierarchy2"/>
    <dgm:cxn modelId="{7C7ACEA5-C862-4B2F-A611-E7A8D70F5575}" type="presParOf" srcId="{6314A474-2A4C-4BA5-9FF5-83CC7B08F0C8}" destId="{0091158E-A1CD-4D9D-8183-CDBAB9B2A38E}" srcOrd="1" destOrd="0" presId="urn:microsoft.com/office/officeart/2005/8/layout/hierarchy2"/>
    <dgm:cxn modelId="{01C8C273-68C3-47BB-814B-61180DE95DD4}" type="presParOf" srcId="{26C220FA-251E-42B3-82F1-244F939ABFFF}" destId="{B66432DE-A11A-4D99-9E06-E217D164C1E3}" srcOrd="2" destOrd="0" presId="urn:microsoft.com/office/officeart/2005/8/layout/hierarchy2"/>
    <dgm:cxn modelId="{085A9367-934C-413C-912C-86015C9914F5}" type="presParOf" srcId="{B66432DE-A11A-4D99-9E06-E217D164C1E3}" destId="{8CBAEE7F-2AC0-4185-9380-2019355AC619}" srcOrd="0" destOrd="0" presId="urn:microsoft.com/office/officeart/2005/8/layout/hierarchy2"/>
    <dgm:cxn modelId="{94ECBD6B-6818-45AC-8FA7-32481990A066}" type="presParOf" srcId="{26C220FA-251E-42B3-82F1-244F939ABFFF}" destId="{D8432BED-7D90-40F0-994C-60BD9579CB90}" srcOrd="3" destOrd="0" presId="urn:microsoft.com/office/officeart/2005/8/layout/hierarchy2"/>
    <dgm:cxn modelId="{5C429398-80E3-44C4-91D2-37ADE6044054}" type="presParOf" srcId="{D8432BED-7D90-40F0-994C-60BD9579CB90}" destId="{63AF0B6F-1E96-4DE6-9C92-AB2620425EF1}" srcOrd="0" destOrd="0" presId="urn:microsoft.com/office/officeart/2005/8/layout/hierarchy2"/>
    <dgm:cxn modelId="{C97B7D36-0B57-4FB0-996D-309A9DC16A1C}" type="presParOf" srcId="{D8432BED-7D90-40F0-994C-60BD9579CB90}" destId="{6B94F318-14FD-4CCF-B5E5-C16A97B3E27D}" srcOrd="1" destOrd="0" presId="urn:microsoft.com/office/officeart/2005/8/layout/hierarchy2"/>
    <dgm:cxn modelId="{7C55A5FF-59DD-462B-9BBD-3A7872521FE1}" type="presParOf" srcId="{26C220FA-251E-42B3-82F1-244F939ABFFF}" destId="{EEB22366-C23E-4480-BC60-EF7ACCC66580}" srcOrd="4" destOrd="0" presId="urn:microsoft.com/office/officeart/2005/8/layout/hierarchy2"/>
    <dgm:cxn modelId="{BE62B78B-877F-45CC-AA3A-8CB2BDE1F460}" type="presParOf" srcId="{EEB22366-C23E-4480-BC60-EF7ACCC66580}" destId="{353E375F-2FD0-40B4-B43C-E8C5F1B3D4B8}" srcOrd="0" destOrd="0" presId="urn:microsoft.com/office/officeart/2005/8/layout/hierarchy2"/>
    <dgm:cxn modelId="{8EA12BFC-E183-4762-9517-2DDE1387FDAA}" type="presParOf" srcId="{26C220FA-251E-42B3-82F1-244F939ABFFF}" destId="{64D36F24-49E2-4664-957C-A52DEB8399DA}" srcOrd="5" destOrd="0" presId="urn:microsoft.com/office/officeart/2005/8/layout/hierarchy2"/>
    <dgm:cxn modelId="{71AD6C77-3B08-49CD-9B18-4F6775F520A7}" type="presParOf" srcId="{64D36F24-49E2-4664-957C-A52DEB8399DA}" destId="{AD28C830-A528-46DE-B4D3-E2137D7A52E1}" srcOrd="0" destOrd="0" presId="urn:microsoft.com/office/officeart/2005/8/layout/hierarchy2"/>
    <dgm:cxn modelId="{1237F859-24FA-43DE-8CB5-25D466BCF941}" type="presParOf" srcId="{64D36F24-49E2-4664-957C-A52DEB8399DA}" destId="{3E9DD2B2-E139-4448-894E-ACEA86CA7E8A}" srcOrd="1" destOrd="0" presId="urn:microsoft.com/office/officeart/2005/8/layout/hierarchy2"/>
    <dgm:cxn modelId="{6C0FE6CD-210C-44E5-BCAE-C19A0AD6A78D}" type="presParOf" srcId="{26C220FA-251E-42B3-82F1-244F939ABFFF}" destId="{ED1690D6-DCC4-4D37-9193-7DD12FF6AFB5}" srcOrd="6" destOrd="0" presId="urn:microsoft.com/office/officeart/2005/8/layout/hierarchy2"/>
    <dgm:cxn modelId="{AC94D7DD-0837-4119-8CA3-8AD5F7BA97A9}" type="presParOf" srcId="{ED1690D6-DCC4-4D37-9193-7DD12FF6AFB5}" destId="{428DCD38-4385-4E47-BFE0-7B9EEDFFDF5A}" srcOrd="0" destOrd="0" presId="urn:microsoft.com/office/officeart/2005/8/layout/hierarchy2"/>
    <dgm:cxn modelId="{AE5EC885-8FAA-4711-B57B-C5B5735D6830}" type="presParOf" srcId="{26C220FA-251E-42B3-82F1-244F939ABFFF}" destId="{538FB926-E96B-40CF-8B27-FF606C8291B7}" srcOrd="7" destOrd="0" presId="urn:microsoft.com/office/officeart/2005/8/layout/hierarchy2"/>
    <dgm:cxn modelId="{04E84FE6-111B-4A8B-8394-0C6EB3BDABFB}" type="presParOf" srcId="{538FB926-E96B-40CF-8B27-FF606C8291B7}" destId="{A76FC445-76FA-4F18-9FB8-8D856B3806AF}" srcOrd="0" destOrd="0" presId="urn:microsoft.com/office/officeart/2005/8/layout/hierarchy2"/>
    <dgm:cxn modelId="{3567ACAF-85DE-49C3-BBF7-FB82707C8F34}" type="presParOf" srcId="{538FB926-E96B-40CF-8B27-FF606C8291B7}" destId="{6D14B2F4-4FD2-437D-8B01-5037CCDC648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ECB66FF-C60D-4E93-9B5B-2F4270A67C9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B8ECFD87-2C7E-4A8B-AC5B-C697B602B26F}">
      <dgm:prSet/>
      <dgm:spPr/>
      <dgm:t>
        <a:bodyPr/>
        <a:lstStyle/>
        <a:p>
          <a:r>
            <a:rPr lang="en-US" dirty="0">
              <a:latin typeface="Arial" panose="020B0604020202020204" pitchFamily="34" charset="0"/>
              <a:cs typeface="Arial" panose="020B0604020202020204" pitchFamily="34" charset="0"/>
            </a:rPr>
            <a:t>Dose</a:t>
          </a:r>
        </a:p>
      </dgm:t>
    </dgm:pt>
    <dgm:pt modelId="{E5D5D541-6DE2-414F-A74B-EABE9411B062}" type="parTrans" cxnId="{5CD582EB-0F2A-4984-9E08-324BD2A186AC}">
      <dgm:prSet/>
      <dgm:spPr/>
      <dgm:t>
        <a:bodyPr/>
        <a:lstStyle/>
        <a:p>
          <a:endParaRPr lang="en-US"/>
        </a:p>
      </dgm:t>
    </dgm:pt>
    <dgm:pt modelId="{0110FDAD-1852-4DA5-A57C-3ED09F743A6B}" type="sibTrans" cxnId="{5CD582EB-0F2A-4984-9E08-324BD2A186AC}">
      <dgm:prSet/>
      <dgm:spPr/>
      <dgm:t>
        <a:bodyPr/>
        <a:lstStyle/>
        <a:p>
          <a:endParaRPr lang="en-US"/>
        </a:p>
      </dgm:t>
    </dgm:pt>
    <dgm:pt modelId="{48D9FF2A-417E-4BE0-938A-B50EC8AD0BB3}">
      <dgm:prSet/>
      <dgm:spPr/>
      <dgm:t>
        <a:bodyPr/>
        <a:lstStyle/>
        <a:p>
          <a:r>
            <a:rPr lang="en-US" dirty="0">
              <a:latin typeface="Arial" panose="020B0604020202020204" pitchFamily="34" charset="0"/>
              <a:cs typeface="Arial" panose="020B0604020202020204" pitchFamily="34" charset="0"/>
            </a:rPr>
            <a:t>Mechanism</a:t>
          </a:r>
        </a:p>
      </dgm:t>
    </dgm:pt>
    <dgm:pt modelId="{AA463480-A723-45D5-BF8E-36AEFE2FCEE3}" type="parTrans" cxnId="{F90DAD6C-E4AF-47F8-A4CD-D04BF9550B2A}">
      <dgm:prSet/>
      <dgm:spPr/>
      <dgm:t>
        <a:bodyPr/>
        <a:lstStyle/>
        <a:p>
          <a:endParaRPr lang="en-US"/>
        </a:p>
      </dgm:t>
    </dgm:pt>
    <dgm:pt modelId="{E0D9A68C-7265-49F1-BFB8-B51745AAC7B7}" type="sibTrans" cxnId="{F90DAD6C-E4AF-47F8-A4CD-D04BF9550B2A}">
      <dgm:prSet/>
      <dgm:spPr/>
      <dgm:t>
        <a:bodyPr/>
        <a:lstStyle/>
        <a:p>
          <a:endParaRPr lang="en-US"/>
        </a:p>
      </dgm:t>
    </dgm:pt>
    <dgm:pt modelId="{7DE5F5FC-44A0-4E9B-B863-C2675E8F6E27}">
      <dgm:prSet/>
      <dgm:spPr/>
      <dgm: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Sulbactam</a:t>
          </a:r>
          <a:r>
            <a:rPr lang="en-US" dirty="0">
              <a:solidFill>
                <a:schemeClr val="tx1">
                  <a:lumMod val="75000"/>
                  <a:lumOff val="25000"/>
                </a:schemeClr>
              </a:solidFill>
              <a:latin typeface="Arial" panose="020B0604020202020204" pitchFamily="34" charset="0"/>
              <a:cs typeface="Arial" panose="020B0604020202020204" pitchFamily="34" charset="0"/>
            </a:rPr>
            <a:t>: beta-lactam antibacterial and class A beta-lactamase inhibitor → binds to PBPs inhibiting cell wall synthesis </a:t>
          </a:r>
        </a:p>
      </dgm:t>
    </dgm:pt>
    <dgm:pt modelId="{0B528EC4-0CF6-40E6-89EE-E490F54310E7}" type="parTrans" cxnId="{08001FBE-C934-437F-9EFB-CC351F8791F9}">
      <dgm:prSet/>
      <dgm:spPr/>
      <dgm:t>
        <a:bodyPr/>
        <a:lstStyle/>
        <a:p>
          <a:endParaRPr lang="en-US"/>
        </a:p>
      </dgm:t>
    </dgm:pt>
    <dgm:pt modelId="{BB8802D1-6B30-45F0-99C4-B4C6BE946DF2}" type="sibTrans" cxnId="{08001FBE-C934-437F-9EFB-CC351F8791F9}">
      <dgm:prSet/>
      <dgm:spPr/>
      <dgm:t>
        <a:bodyPr/>
        <a:lstStyle/>
        <a:p>
          <a:endParaRPr lang="en-US"/>
        </a:p>
      </dgm:t>
    </dgm:pt>
    <dgm:pt modelId="{6BD42AD6-0D7D-4C81-9F5B-3B0880A188F6}">
      <dgm:prSet/>
      <dgm:spPr/>
      <dgm:t>
        <a:bodyPr/>
        <a:lstStyle/>
        <a:p>
          <a:r>
            <a:rPr lang="en-US" b="1" u="sng" dirty="0">
              <a:solidFill>
                <a:schemeClr val="tx1">
                  <a:lumMod val="75000"/>
                  <a:lumOff val="25000"/>
                </a:schemeClr>
              </a:solidFill>
              <a:latin typeface="Arial" panose="020B0604020202020204" pitchFamily="34" charset="0"/>
              <a:cs typeface="Arial" panose="020B0604020202020204" pitchFamily="34" charset="0"/>
            </a:rPr>
            <a:t>Standard dose</a:t>
          </a:r>
          <a:r>
            <a:rPr lang="en-US" dirty="0">
              <a:solidFill>
                <a:schemeClr val="tx1">
                  <a:lumMod val="75000"/>
                  <a:lumOff val="25000"/>
                </a:schemeClr>
              </a:solidFill>
              <a:latin typeface="Arial" panose="020B0604020202020204" pitchFamily="34" charset="0"/>
              <a:cs typeface="Arial" panose="020B0604020202020204" pitchFamily="34" charset="0"/>
            </a:rPr>
            <a:t>: 2g (sulbactam 1g/ durlobactam 1g) IV every 6 hours as a 3-hour infusion </a:t>
          </a:r>
        </a:p>
      </dgm:t>
    </dgm:pt>
    <dgm:pt modelId="{FFCFD02B-39D3-46C3-A349-DA26A7C08D81}" type="parTrans" cxnId="{2A921503-51F0-4C3A-AD73-C54D29E20633}">
      <dgm:prSet/>
      <dgm:spPr/>
      <dgm:t>
        <a:bodyPr/>
        <a:lstStyle/>
        <a:p>
          <a:endParaRPr lang="en-US"/>
        </a:p>
      </dgm:t>
    </dgm:pt>
    <dgm:pt modelId="{938C366E-EF26-4432-9941-B8753624B473}" type="sibTrans" cxnId="{2A921503-51F0-4C3A-AD73-C54D29E20633}">
      <dgm:prSet/>
      <dgm:spPr/>
      <dgm:t>
        <a:bodyPr/>
        <a:lstStyle/>
        <a:p>
          <a:endParaRPr lang="en-US"/>
        </a:p>
      </dgm:t>
    </dgm:pt>
    <dgm:pt modelId="{453B5D29-1F06-453B-8CD8-F40BCFC569A9}">
      <dgm:prSet/>
      <dgm:spPr/>
      <dgm: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Durlobactam: </a:t>
          </a:r>
          <a:r>
            <a:rPr lang="en-US" dirty="0">
              <a:solidFill>
                <a:schemeClr val="tx1">
                  <a:lumMod val="75000"/>
                  <a:lumOff val="25000"/>
                </a:schemeClr>
              </a:solidFill>
              <a:latin typeface="Arial" panose="020B0604020202020204" pitchFamily="34" charset="0"/>
              <a:cs typeface="Arial" panose="020B0604020202020204" pitchFamily="34" charset="0"/>
            </a:rPr>
            <a:t>A potent inhibitor of class A, C, and D enzymes, enabling lower doses of sulbactam to reach PBP targets </a:t>
          </a:r>
        </a:p>
      </dgm:t>
    </dgm:pt>
    <dgm:pt modelId="{AE662A71-3D61-47C8-BE99-ED0D81CDA53D}" type="parTrans" cxnId="{E6D872B6-8C29-483E-8855-AF7319FFE538}">
      <dgm:prSet/>
      <dgm:spPr/>
      <dgm:t>
        <a:bodyPr/>
        <a:lstStyle/>
        <a:p>
          <a:endParaRPr lang="en-US"/>
        </a:p>
      </dgm:t>
    </dgm:pt>
    <dgm:pt modelId="{A647AF07-DFFC-40A0-8F75-D760FEC6E7F1}" type="sibTrans" cxnId="{E6D872B6-8C29-483E-8855-AF7319FFE538}">
      <dgm:prSet/>
      <dgm:spPr/>
      <dgm:t>
        <a:bodyPr/>
        <a:lstStyle/>
        <a:p>
          <a:endParaRPr lang="en-US"/>
        </a:p>
      </dgm:t>
    </dgm:pt>
    <dgm:pt modelId="{E9A87C68-43F2-428B-9024-9D540F28D86C}">
      <dgm:prSet/>
      <dgm:spPr/>
      <dgm:t>
        <a:bodyPr/>
        <a:lstStyle/>
        <a:p>
          <a:r>
            <a:rPr lang="en-US" dirty="0">
              <a:solidFill>
                <a:schemeClr val="tx1">
                  <a:lumMod val="75000"/>
                  <a:lumOff val="25000"/>
                </a:schemeClr>
              </a:solidFill>
              <a:latin typeface="Arial" panose="020B0604020202020204" pitchFamily="34" charset="0"/>
              <a:cs typeface="Arial" panose="020B0604020202020204" pitchFamily="34" charset="0"/>
            </a:rPr>
            <a:t>Reconstitute with sterile water and further dilute with 100 mL of 0.9% sodium chloride</a:t>
          </a:r>
        </a:p>
      </dgm:t>
    </dgm:pt>
    <dgm:pt modelId="{B9CF80C2-4C80-413F-BF03-AFCE607635A5}" type="parTrans" cxnId="{D230693F-B2B2-45A7-B564-C4CBEF6B78DF}">
      <dgm:prSet/>
      <dgm:spPr/>
      <dgm:t>
        <a:bodyPr/>
        <a:lstStyle/>
        <a:p>
          <a:endParaRPr lang="en-US"/>
        </a:p>
      </dgm:t>
    </dgm:pt>
    <dgm:pt modelId="{071DF17E-6979-453F-A73B-0B7E8A695230}" type="sibTrans" cxnId="{D230693F-B2B2-45A7-B564-C4CBEF6B78DF}">
      <dgm:prSet/>
      <dgm:spPr/>
      <dgm:t>
        <a:bodyPr/>
        <a:lstStyle/>
        <a:p>
          <a:endParaRPr lang="en-US"/>
        </a:p>
      </dgm:t>
    </dgm:pt>
    <dgm:pt modelId="{AC646DDF-2DE4-43C8-9406-735CCAFC8AC9}" type="pres">
      <dgm:prSet presAssocID="{0ECB66FF-C60D-4E93-9B5B-2F4270A67C9C}" presName="linear" presStyleCnt="0">
        <dgm:presLayoutVars>
          <dgm:animLvl val="lvl"/>
          <dgm:resizeHandles val="exact"/>
        </dgm:presLayoutVars>
      </dgm:prSet>
      <dgm:spPr/>
    </dgm:pt>
    <dgm:pt modelId="{9E14F4B4-0C86-4CD9-AFF1-9F68AF450DDE}" type="pres">
      <dgm:prSet presAssocID="{48D9FF2A-417E-4BE0-938A-B50EC8AD0BB3}" presName="parentText" presStyleLbl="node1" presStyleIdx="0" presStyleCnt="2">
        <dgm:presLayoutVars>
          <dgm:chMax val="0"/>
          <dgm:bulletEnabled val="1"/>
        </dgm:presLayoutVars>
      </dgm:prSet>
      <dgm:spPr/>
    </dgm:pt>
    <dgm:pt modelId="{E8286B26-1C61-4A8B-8784-D044C93F46BB}" type="pres">
      <dgm:prSet presAssocID="{48D9FF2A-417E-4BE0-938A-B50EC8AD0BB3}" presName="childText" presStyleLbl="revTx" presStyleIdx="0" presStyleCnt="2">
        <dgm:presLayoutVars>
          <dgm:bulletEnabled val="1"/>
        </dgm:presLayoutVars>
      </dgm:prSet>
      <dgm:spPr/>
    </dgm:pt>
    <dgm:pt modelId="{A8105B2E-D3B1-4686-B1C8-A001FD940C00}" type="pres">
      <dgm:prSet presAssocID="{B8ECFD87-2C7E-4A8B-AC5B-C697B602B26F}" presName="parentText" presStyleLbl="node1" presStyleIdx="1" presStyleCnt="2">
        <dgm:presLayoutVars>
          <dgm:chMax val="0"/>
          <dgm:bulletEnabled val="1"/>
        </dgm:presLayoutVars>
      </dgm:prSet>
      <dgm:spPr/>
    </dgm:pt>
    <dgm:pt modelId="{A090DB7A-445D-47FC-9186-FED61BEEB5FC}" type="pres">
      <dgm:prSet presAssocID="{B8ECFD87-2C7E-4A8B-AC5B-C697B602B26F}" presName="childText" presStyleLbl="revTx" presStyleIdx="1" presStyleCnt="2">
        <dgm:presLayoutVars>
          <dgm:bulletEnabled val="1"/>
        </dgm:presLayoutVars>
      </dgm:prSet>
      <dgm:spPr/>
    </dgm:pt>
  </dgm:ptLst>
  <dgm:cxnLst>
    <dgm:cxn modelId="{2A921503-51F0-4C3A-AD73-C54D29E20633}" srcId="{B8ECFD87-2C7E-4A8B-AC5B-C697B602B26F}" destId="{6BD42AD6-0D7D-4C81-9F5B-3B0880A188F6}" srcOrd="0" destOrd="0" parTransId="{FFCFD02B-39D3-46C3-A349-DA26A7C08D81}" sibTransId="{938C366E-EF26-4432-9941-B8753624B473}"/>
    <dgm:cxn modelId="{557E1F3A-DA4D-4136-B50E-0ABA289D2A77}" type="presOf" srcId="{6BD42AD6-0D7D-4C81-9F5B-3B0880A188F6}" destId="{A090DB7A-445D-47FC-9186-FED61BEEB5FC}" srcOrd="0" destOrd="0" presId="urn:microsoft.com/office/officeart/2005/8/layout/vList2"/>
    <dgm:cxn modelId="{D230693F-B2B2-45A7-B564-C4CBEF6B78DF}" srcId="{B8ECFD87-2C7E-4A8B-AC5B-C697B602B26F}" destId="{E9A87C68-43F2-428B-9024-9D540F28D86C}" srcOrd="1" destOrd="0" parTransId="{B9CF80C2-4C80-413F-BF03-AFCE607635A5}" sibTransId="{071DF17E-6979-453F-A73B-0B7E8A695230}"/>
    <dgm:cxn modelId="{FC90AA3F-57DB-4B84-9190-D9D68668CABD}" type="presOf" srcId="{0ECB66FF-C60D-4E93-9B5B-2F4270A67C9C}" destId="{AC646DDF-2DE4-43C8-9406-735CCAFC8AC9}" srcOrd="0" destOrd="0" presId="urn:microsoft.com/office/officeart/2005/8/layout/vList2"/>
    <dgm:cxn modelId="{F90DAD6C-E4AF-47F8-A4CD-D04BF9550B2A}" srcId="{0ECB66FF-C60D-4E93-9B5B-2F4270A67C9C}" destId="{48D9FF2A-417E-4BE0-938A-B50EC8AD0BB3}" srcOrd="0" destOrd="0" parTransId="{AA463480-A723-45D5-BF8E-36AEFE2FCEE3}" sibTransId="{E0D9A68C-7265-49F1-BFB8-B51745AAC7B7}"/>
    <dgm:cxn modelId="{60ECE19A-12DB-48B4-855B-142EAFDF16C1}" type="presOf" srcId="{B8ECFD87-2C7E-4A8B-AC5B-C697B602B26F}" destId="{A8105B2E-D3B1-4686-B1C8-A001FD940C00}" srcOrd="0" destOrd="0" presId="urn:microsoft.com/office/officeart/2005/8/layout/vList2"/>
    <dgm:cxn modelId="{E6D872B6-8C29-483E-8855-AF7319FFE538}" srcId="{48D9FF2A-417E-4BE0-938A-B50EC8AD0BB3}" destId="{453B5D29-1F06-453B-8CD8-F40BCFC569A9}" srcOrd="1" destOrd="0" parTransId="{AE662A71-3D61-47C8-BE99-ED0D81CDA53D}" sibTransId="{A647AF07-DFFC-40A0-8F75-D760FEC6E7F1}"/>
    <dgm:cxn modelId="{08001FBE-C934-437F-9EFB-CC351F8791F9}" srcId="{48D9FF2A-417E-4BE0-938A-B50EC8AD0BB3}" destId="{7DE5F5FC-44A0-4E9B-B863-C2675E8F6E27}" srcOrd="0" destOrd="0" parTransId="{0B528EC4-0CF6-40E6-89EE-E490F54310E7}" sibTransId="{BB8802D1-6B30-45F0-99C4-B4C6BE946DF2}"/>
    <dgm:cxn modelId="{D6D5CBDD-7D62-44C9-8A6F-18BCF8246E0F}" type="presOf" srcId="{453B5D29-1F06-453B-8CD8-F40BCFC569A9}" destId="{E8286B26-1C61-4A8B-8784-D044C93F46BB}" srcOrd="0" destOrd="1" presId="urn:microsoft.com/office/officeart/2005/8/layout/vList2"/>
    <dgm:cxn modelId="{B1210FE0-860C-4063-B1EB-40B09344DBFA}" type="presOf" srcId="{E9A87C68-43F2-428B-9024-9D540F28D86C}" destId="{A090DB7A-445D-47FC-9186-FED61BEEB5FC}" srcOrd="0" destOrd="1" presId="urn:microsoft.com/office/officeart/2005/8/layout/vList2"/>
    <dgm:cxn modelId="{5CD582EB-0F2A-4984-9E08-324BD2A186AC}" srcId="{0ECB66FF-C60D-4E93-9B5B-2F4270A67C9C}" destId="{B8ECFD87-2C7E-4A8B-AC5B-C697B602B26F}" srcOrd="1" destOrd="0" parTransId="{E5D5D541-6DE2-414F-A74B-EABE9411B062}" sibTransId="{0110FDAD-1852-4DA5-A57C-3ED09F743A6B}"/>
    <dgm:cxn modelId="{638FB7F7-64B9-4D86-A815-DFA44DB3F65A}" type="presOf" srcId="{48D9FF2A-417E-4BE0-938A-B50EC8AD0BB3}" destId="{9E14F4B4-0C86-4CD9-AFF1-9F68AF450DDE}" srcOrd="0" destOrd="0" presId="urn:microsoft.com/office/officeart/2005/8/layout/vList2"/>
    <dgm:cxn modelId="{9379F3FF-D070-4E51-BDED-565BBEF5A826}" type="presOf" srcId="{7DE5F5FC-44A0-4E9B-B863-C2675E8F6E27}" destId="{E8286B26-1C61-4A8B-8784-D044C93F46BB}" srcOrd="0" destOrd="0" presId="urn:microsoft.com/office/officeart/2005/8/layout/vList2"/>
    <dgm:cxn modelId="{FE293A35-BE38-4DE0-9737-188B5B397BF3}" type="presParOf" srcId="{AC646DDF-2DE4-43C8-9406-735CCAFC8AC9}" destId="{9E14F4B4-0C86-4CD9-AFF1-9F68AF450DDE}" srcOrd="0" destOrd="0" presId="urn:microsoft.com/office/officeart/2005/8/layout/vList2"/>
    <dgm:cxn modelId="{F1A535DF-E4F6-4837-BBFB-9F81896FE882}" type="presParOf" srcId="{AC646DDF-2DE4-43C8-9406-735CCAFC8AC9}" destId="{E8286B26-1C61-4A8B-8784-D044C93F46BB}" srcOrd="1" destOrd="0" presId="urn:microsoft.com/office/officeart/2005/8/layout/vList2"/>
    <dgm:cxn modelId="{9E74C5C9-8969-41A3-8DAF-18B25AB6D28A}" type="presParOf" srcId="{AC646DDF-2DE4-43C8-9406-735CCAFC8AC9}" destId="{A8105B2E-D3B1-4686-B1C8-A001FD940C00}" srcOrd="2" destOrd="0" presId="urn:microsoft.com/office/officeart/2005/8/layout/vList2"/>
    <dgm:cxn modelId="{61B713CD-4AA5-487E-A807-873C6220CA53}" type="presParOf" srcId="{AC646DDF-2DE4-43C8-9406-735CCAFC8AC9}" destId="{A090DB7A-445D-47FC-9186-FED61BEEB5F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ECB66FF-C60D-4E93-9B5B-2F4270A67C9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971C00A8-A5E5-40D2-86F7-159841CD6D38}">
      <dgm:prSet/>
      <dgm:spPr/>
      <dgm:t>
        <a:bodyPr/>
        <a:lstStyle/>
        <a:p>
          <a:r>
            <a:rPr lang="en-US" dirty="0">
              <a:latin typeface="Arial" panose="020B0604020202020204" pitchFamily="34" charset="0"/>
              <a:cs typeface="Arial" panose="020B0604020202020204" pitchFamily="34" charset="0"/>
            </a:rPr>
            <a:t>Monitoring</a:t>
          </a:r>
        </a:p>
      </dgm:t>
    </dgm:pt>
    <dgm:pt modelId="{C0E847AA-F5A0-4C81-9AD8-6274BC0E040C}" type="parTrans" cxnId="{D0D55F1E-F2C6-4CA1-AA52-7016011BF40A}">
      <dgm:prSet/>
      <dgm:spPr/>
      <dgm:t>
        <a:bodyPr/>
        <a:lstStyle/>
        <a:p>
          <a:endParaRPr lang="en-US"/>
        </a:p>
      </dgm:t>
    </dgm:pt>
    <dgm:pt modelId="{EEE598D3-74B0-4365-B7DB-733D9BA7D0F5}" type="sibTrans" cxnId="{D0D55F1E-F2C6-4CA1-AA52-7016011BF40A}">
      <dgm:prSet/>
      <dgm:spPr/>
      <dgm:t>
        <a:bodyPr/>
        <a:lstStyle/>
        <a:p>
          <a:endParaRPr lang="en-US"/>
        </a:p>
      </dgm:t>
    </dgm:pt>
    <dgm:pt modelId="{342CD43E-B761-409D-BEC3-56B8B1267EBD}">
      <dgm:prSet/>
      <dgm:spPr/>
      <dgm:t>
        <a:bodyPr/>
        <a:lstStyle/>
        <a:p>
          <a:r>
            <a:rPr lang="en-US" dirty="0">
              <a:latin typeface="Arial" panose="020B0604020202020204" pitchFamily="34" charset="0"/>
              <a:cs typeface="Arial" panose="020B0604020202020204" pitchFamily="34" charset="0"/>
            </a:rPr>
            <a:t>Side Effects </a:t>
          </a:r>
        </a:p>
      </dgm:t>
    </dgm:pt>
    <dgm:pt modelId="{C916E246-136C-4773-8271-DBA407C5CCBB}" type="parTrans" cxnId="{92D719D2-0058-4991-B9E8-C48A5DA07EBF}">
      <dgm:prSet/>
      <dgm:spPr/>
      <dgm:t>
        <a:bodyPr/>
        <a:lstStyle/>
        <a:p>
          <a:endParaRPr lang="en-US"/>
        </a:p>
      </dgm:t>
    </dgm:pt>
    <dgm:pt modelId="{6F811EE1-55A8-4209-8532-D88A09B170C3}" type="sibTrans" cxnId="{92D719D2-0058-4991-B9E8-C48A5DA07EBF}">
      <dgm:prSet/>
      <dgm:spPr/>
      <dgm:t>
        <a:bodyPr/>
        <a:lstStyle/>
        <a:p>
          <a:endParaRPr lang="en-US"/>
        </a:p>
      </dgm:t>
    </dgm:pt>
    <dgm:pt modelId="{B29A4321-666B-45F1-8FD8-3C849C767A97}">
      <dgm:prSet phldr="0"/>
      <dgm:spPr/>
      <dgm:t>
        <a:bodyPr/>
        <a:lstStyle/>
        <a:p>
          <a:pPr rtl="0"/>
          <a:r>
            <a:rPr lang="en-US" dirty="0">
              <a:solidFill>
                <a:schemeClr val="tx1">
                  <a:lumMod val="75000"/>
                  <a:lumOff val="25000"/>
                </a:schemeClr>
              </a:solidFill>
              <a:latin typeface="Arial" panose="020B0604020202020204" pitchFamily="34" charset="0"/>
              <a:cs typeface="Arial" panose="020B0604020202020204" pitchFamily="34" charset="0"/>
            </a:rPr>
            <a:t>Hypersensitivity reactions </a:t>
          </a:r>
        </a:p>
      </dgm:t>
    </dgm:pt>
    <dgm:pt modelId="{7F66310A-BFC3-49CC-B2B8-806EC6F50908}" type="parTrans" cxnId="{6283FFD1-2323-4CE0-B75C-86D9348134BE}">
      <dgm:prSet/>
      <dgm:spPr/>
      <dgm:t>
        <a:bodyPr/>
        <a:lstStyle/>
        <a:p>
          <a:endParaRPr lang="en-US"/>
        </a:p>
      </dgm:t>
    </dgm:pt>
    <dgm:pt modelId="{0C1A5E42-6D6F-48B4-86EC-8CA0E6A8A9CE}" type="sibTrans" cxnId="{6283FFD1-2323-4CE0-B75C-86D9348134BE}">
      <dgm:prSet/>
      <dgm:spPr/>
      <dgm:t>
        <a:bodyPr/>
        <a:lstStyle/>
        <a:p>
          <a:endParaRPr lang="en-US"/>
        </a:p>
      </dgm:t>
    </dgm:pt>
    <dgm:pt modelId="{D014FD70-989D-453C-8EB1-21C2DD2D8691}">
      <dgm:prSet phldr="0"/>
      <dgm:spPr/>
      <dgm:t>
        <a:bodyPr/>
        <a:lstStyle/>
        <a:p>
          <a:pPr rtl="0"/>
          <a:r>
            <a:rPr lang="en-US" dirty="0">
              <a:solidFill>
                <a:schemeClr val="tx1">
                  <a:lumMod val="75000"/>
                  <a:lumOff val="25000"/>
                </a:schemeClr>
              </a:solidFill>
              <a:latin typeface="Arial" panose="020B0604020202020204" pitchFamily="34" charset="0"/>
              <a:cs typeface="Arial" panose="020B0604020202020204" pitchFamily="34" charset="0"/>
            </a:rPr>
            <a:t>Diarrhea </a:t>
          </a:r>
        </a:p>
      </dgm:t>
    </dgm:pt>
    <dgm:pt modelId="{96B23EA6-81CF-40B5-82F1-BCC32B47C6E0}" type="parTrans" cxnId="{0AE0519B-FB46-4960-8C54-C1A1F136783B}">
      <dgm:prSet/>
      <dgm:spPr/>
      <dgm:t>
        <a:bodyPr/>
        <a:lstStyle/>
        <a:p>
          <a:endParaRPr lang="en-US"/>
        </a:p>
      </dgm:t>
    </dgm:pt>
    <dgm:pt modelId="{BE3F6697-F328-4068-B127-72A591461E7E}" type="sibTrans" cxnId="{0AE0519B-FB46-4960-8C54-C1A1F136783B}">
      <dgm:prSet/>
      <dgm:spPr/>
      <dgm:t>
        <a:bodyPr/>
        <a:lstStyle/>
        <a:p>
          <a:endParaRPr lang="en-US"/>
        </a:p>
      </dgm:t>
    </dgm:pt>
    <dgm:pt modelId="{63BF7E5C-38F8-4BF7-8106-01E050942C34}">
      <dgm:prSet phldr="0"/>
      <dgm:spPr/>
      <dgm:t>
        <a:bodyPr/>
        <a:lstStyle/>
        <a:p>
          <a:pPr rtl="0"/>
          <a:r>
            <a:rPr lang="en-US" dirty="0">
              <a:solidFill>
                <a:schemeClr val="tx1">
                  <a:lumMod val="75000"/>
                  <a:lumOff val="25000"/>
                </a:schemeClr>
              </a:solidFill>
              <a:latin typeface="Arial" panose="020B0604020202020204" pitchFamily="34" charset="0"/>
              <a:cs typeface="Arial" panose="020B0604020202020204" pitchFamily="34" charset="0"/>
            </a:rPr>
            <a:t>Renal function </a:t>
          </a:r>
        </a:p>
      </dgm:t>
    </dgm:pt>
    <dgm:pt modelId="{B4754B55-DC35-44E5-B966-D13EABBE0EDA}" type="parTrans" cxnId="{C181462E-63F2-41E5-AC7C-367C5B38FEE6}">
      <dgm:prSet/>
      <dgm:spPr/>
      <dgm:t>
        <a:bodyPr/>
        <a:lstStyle/>
        <a:p>
          <a:endParaRPr lang="en-US"/>
        </a:p>
      </dgm:t>
    </dgm:pt>
    <dgm:pt modelId="{06E78ABC-DDA3-48FC-B23F-5D272920C224}" type="sibTrans" cxnId="{C181462E-63F2-41E5-AC7C-367C5B38FEE6}">
      <dgm:prSet/>
      <dgm:spPr/>
      <dgm:t>
        <a:bodyPr/>
        <a:lstStyle/>
        <a:p>
          <a:endParaRPr lang="en-US"/>
        </a:p>
      </dgm:t>
    </dgm:pt>
    <dgm:pt modelId="{ADA55B7C-53D4-4547-B1C3-355A144FF866}">
      <dgm:prSet phldr="0"/>
      <dgm:spPr/>
      <dgm:t>
        <a:bodyPr/>
        <a:lstStyle/>
        <a:p>
          <a:pPr rtl="0"/>
          <a:r>
            <a:rPr lang="en-US" dirty="0">
              <a:solidFill>
                <a:schemeClr val="tx1">
                  <a:lumMod val="75000"/>
                  <a:lumOff val="25000"/>
                </a:schemeClr>
              </a:solidFill>
              <a:latin typeface="Arial" panose="020B0604020202020204" pitchFamily="34" charset="0"/>
              <a:cs typeface="Arial" panose="020B0604020202020204" pitchFamily="34" charset="0"/>
            </a:rPr>
            <a:t>Hypokalemia </a:t>
          </a:r>
        </a:p>
      </dgm:t>
    </dgm:pt>
    <dgm:pt modelId="{282094E9-F314-41A7-A962-C8C7809AFF9F}" type="parTrans" cxnId="{A5420DE4-D0CD-4809-9135-9935746F575D}">
      <dgm:prSet/>
      <dgm:spPr/>
      <dgm:t>
        <a:bodyPr/>
        <a:lstStyle/>
        <a:p>
          <a:endParaRPr lang="en-US"/>
        </a:p>
      </dgm:t>
    </dgm:pt>
    <dgm:pt modelId="{6DF29A39-27A0-4E89-A615-9F38703DE09D}" type="sibTrans" cxnId="{A5420DE4-D0CD-4809-9135-9935746F575D}">
      <dgm:prSet/>
      <dgm:spPr/>
      <dgm:t>
        <a:bodyPr/>
        <a:lstStyle/>
        <a:p>
          <a:endParaRPr lang="en-US"/>
        </a:p>
      </dgm:t>
    </dgm:pt>
    <dgm:pt modelId="{3EA3F08B-E0C1-4133-9D91-D17B875D184C}">
      <dgm:prSet phldr="0"/>
      <dgm:spPr/>
      <dgm:t>
        <a:bodyPr/>
        <a:lstStyle/>
        <a:p>
          <a:pPr rtl="0"/>
          <a:r>
            <a:rPr lang="en-US" dirty="0">
              <a:solidFill>
                <a:schemeClr val="tx1">
                  <a:lumMod val="75000"/>
                  <a:lumOff val="25000"/>
                </a:schemeClr>
              </a:solidFill>
              <a:latin typeface="Arial" panose="020B0604020202020204" pitchFamily="34" charset="0"/>
              <a:cs typeface="Arial" panose="020B0604020202020204" pitchFamily="34" charset="0"/>
            </a:rPr>
            <a:t>Abnormal LFTs </a:t>
          </a:r>
        </a:p>
      </dgm:t>
    </dgm:pt>
    <dgm:pt modelId="{7F4665D6-5A93-4BAE-810F-22D1D7494699}" type="parTrans" cxnId="{E7EE8E69-8553-47B8-AC12-D06E84E29655}">
      <dgm:prSet/>
      <dgm:spPr/>
      <dgm:t>
        <a:bodyPr/>
        <a:lstStyle/>
        <a:p>
          <a:endParaRPr lang="en-US"/>
        </a:p>
      </dgm:t>
    </dgm:pt>
    <dgm:pt modelId="{44B5BCCE-4BC9-4798-B7C7-7DB66862237C}" type="sibTrans" cxnId="{E7EE8E69-8553-47B8-AC12-D06E84E29655}">
      <dgm:prSet/>
      <dgm:spPr/>
      <dgm:t>
        <a:bodyPr/>
        <a:lstStyle/>
        <a:p>
          <a:endParaRPr lang="en-US"/>
        </a:p>
      </dgm:t>
    </dgm:pt>
    <dgm:pt modelId="{31E1B6B1-1031-4980-BB00-83E2448C4B39}">
      <dgm:prSet phldr="0"/>
      <dgm:spPr/>
      <dgm:t>
        <a:bodyPr/>
        <a:lstStyle/>
        <a:p>
          <a:pPr rtl="0"/>
          <a:r>
            <a:rPr lang="en-US" dirty="0">
              <a:solidFill>
                <a:schemeClr val="tx1">
                  <a:lumMod val="75000"/>
                  <a:lumOff val="25000"/>
                </a:schemeClr>
              </a:solidFill>
              <a:latin typeface="Arial" panose="020B0604020202020204" pitchFamily="34" charset="0"/>
              <a:cs typeface="Arial" panose="020B0604020202020204" pitchFamily="34" charset="0"/>
            </a:rPr>
            <a:t>Anemia </a:t>
          </a:r>
        </a:p>
      </dgm:t>
    </dgm:pt>
    <dgm:pt modelId="{F841B31C-0D96-493C-AB83-ACFF9E2CF850}" type="parTrans" cxnId="{31EA2009-3104-4C26-9606-BB08AE9B9E62}">
      <dgm:prSet/>
      <dgm:spPr/>
      <dgm:t>
        <a:bodyPr/>
        <a:lstStyle/>
        <a:p>
          <a:endParaRPr lang="en-US"/>
        </a:p>
      </dgm:t>
    </dgm:pt>
    <dgm:pt modelId="{12E6F5FA-E76B-46A7-9925-3641DAAD1C60}" type="sibTrans" cxnId="{31EA2009-3104-4C26-9606-BB08AE9B9E62}">
      <dgm:prSet/>
      <dgm:spPr/>
      <dgm:t>
        <a:bodyPr/>
        <a:lstStyle/>
        <a:p>
          <a:endParaRPr lang="en-US"/>
        </a:p>
      </dgm:t>
    </dgm:pt>
    <dgm:pt modelId="{AC646DDF-2DE4-43C8-9406-735CCAFC8AC9}" type="pres">
      <dgm:prSet presAssocID="{0ECB66FF-C60D-4E93-9B5B-2F4270A67C9C}" presName="linear" presStyleCnt="0">
        <dgm:presLayoutVars>
          <dgm:animLvl val="lvl"/>
          <dgm:resizeHandles val="exact"/>
        </dgm:presLayoutVars>
      </dgm:prSet>
      <dgm:spPr/>
    </dgm:pt>
    <dgm:pt modelId="{A22D7C27-464B-4990-AC30-962BBE57F02E}" type="pres">
      <dgm:prSet presAssocID="{971C00A8-A5E5-40D2-86F7-159841CD6D38}" presName="parentText" presStyleLbl="node1" presStyleIdx="0" presStyleCnt="2">
        <dgm:presLayoutVars>
          <dgm:chMax val="0"/>
          <dgm:bulletEnabled val="1"/>
        </dgm:presLayoutVars>
      </dgm:prSet>
      <dgm:spPr/>
    </dgm:pt>
    <dgm:pt modelId="{42D7BDCF-1B8E-4979-9C16-B2B64D9B8507}" type="pres">
      <dgm:prSet presAssocID="{971C00A8-A5E5-40D2-86F7-159841CD6D38}" presName="childText" presStyleLbl="revTx" presStyleIdx="0" presStyleCnt="2">
        <dgm:presLayoutVars>
          <dgm:bulletEnabled val="1"/>
        </dgm:presLayoutVars>
      </dgm:prSet>
      <dgm:spPr/>
    </dgm:pt>
    <dgm:pt modelId="{CAA685C8-98A8-47F8-AC36-41CAA8530EC2}" type="pres">
      <dgm:prSet presAssocID="{342CD43E-B761-409D-BEC3-56B8B1267EBD}" presName="parentText" presStyleLbl="node1" presStyleIdx="1" presStyleCnt="2">
        <dgm:presLayoutVars>
          <dgm:chMax val="0"/>
          <dgm:bulletEnabled val="1"/>
        </dgm:presLayoutVars>
      </dgm:prSet>
      <dgm:spPr/>
    </dgm:pt>
    <dgm:pt modelId="{466AB889-FCB0-4055-8708-1FAE11BCD4FF}" type="pres">
      <dgm:prSet presAssocID="{342CD43E-B761-409D-BEC3-56B8B1267EBD}" presName="childText" presStyleLbl="revTx" presStyleIdx="1" presStyleCnt="2">
        <dgm:presLayoutVars>
          <dgm:bulletEnabled val="1"/>
        </dgm:presLayoutVars>
      </dgm:prSet>
      <dgm:spPr/>
    </dgm:pt>
  </dgm:ptLst>
  <dgm:cxnLst>
    <dgm:cxn modelId="{5CABE607-B4DC-4938-88FC-5C71383C1A61}" type="presOf" srcId="{971C00A8-A5E5-40D2-86F7-159841CD6D38}" destId="{A22D7C27-464B-4990-AC30-962BBE57F02E}" srcOrd="0" destOrd="0" presId="urn:microsoft.com/office/officeart/2005/8/layout/vList2"/>
    <dgm:cxn modelId="{31EA2009-3104-4C26-9606-BB08AE9B9E62}" srcId="{342CD43E-B761-409D-BEC3-56B8B1267EBD}" destId="{31E1B6B1-1031-4980-BB00-83E2448C4B39}" srcOrd="3" destOrd="0" parTransId="{F841B31C-0D96-493C-AB83-ACFF9E2CF850}" sibTransId="{12E6F5FA-E76B-46A7-9925-3641DAAD1C60}"/>
    <dgm:cxn modelId="{D819D60A-4428-4E11-827F-61D9F08CBCE2}" type="presOf" srcId="{342CD43E-B761-409D-BEC3-56B8B1267EBD}" destId="{CAA685C8-98A8-47F8-AC36-41CAA8530EC2}" srcOrd="0" destOrd="0" presId="urn:microsoft.com/office/officeart/2005/8/layout/vList2"/>
    <dgm:cxn modelId="{DD924117-0058-4E61-9136-6AB6E727BAE4}" type="presOf" srcId="{31E1B6B1-1031-4980-BB00-83E2448C4B39}" destId="{466AB889-FCB0-4055-8708-1FAE11BCD4FF}" srcOrd="0" destOrd="3" presId="urn:microsoft.com/office/officeart/2005/8/layout/vList2"/>
    <dgm:cxn modelId="{D0D55F1E-F2C6-4CA1-AA52-7016011BF40A}" srcId="{0ECB66FF-C60D-4E93-9B5B-2F4270A67C9C}" destId="{971C00A8-A5E5-40D2-86F7-159841CD6D38}" srcOrd="0" destOrd="0" parTransId="{C0E847AA-F5A0-4C81-9AD8-6274BC0E040C}" sibTransId="{EEE598D3-74B0-4365-B7DB-733D9BA7D0F5}"/>
    <dgm:cxn modelId="{EFB25726-7B0F-4213-BF92-5B37BF8702DF}" type="presOf" srcId="{B29A4321-666B-45F1-8FD8-3C849C767A97}" destId="{42D7BDCF-1B8E-4979-9C16-B2B64D9B8507}" srcOrd="0" destOrd="0" presId="urn:microsoft.com/office/officeart/2005/8/layout/vList2"/>
    <dgm:cxn modelId="{C181462E-63F2-41E5-AC7C-367C5B38FEE6}" srcId="{971C00A8-A5E5-40D2-86F7-159841CD6D38}" destId="{63BF7E5C-38F8-4BF7-8106-01E050942C34}" srcOrd="1" destOrd="0" parTransId="{B4754B55-DC35-44E5-B966-D13EABBE0EDA}" sibTransId="{06E78ABC-DDA3-48FC-B23F-5D272920C224}"/>
    <dgm:cxn modelId="{FDF32F3F-7D6C-4E66-A4C5-F6E0354395A6}" type="presOf" srcId="{D014FD70-989D-453C-8EB1-21C2DD2D8691}" destId="{466AB889-FCB0-4055-8708-1FAE11BCD4FF}" srcOrd="0" destOrd="0" presId="urn:microsoft.com/office/officeart/2005/8/layout/vList2"/>
    <dgm:cxn modelId="{FC90AA3F-57DB-4B84-9190-D9D68668CABD}" type="presOf" srcId="{0ECB66FF-C60D-4E93-9B5B-2F4270A67C9C}" destId="{AC646DDF-2DE4-43C8-9406-735CCAFC8AC9}" srcOrd="0" destOrd="0" presId="urn:microsoft.com/office/officeart/2005/8/layout/vList2"/>
    <dgm:cxn modelId="{E7EE8E69-8553-47B8-AC12-D06E84E29655}" srcId="{342CD43E-B761-409D-BEC3-56B8B1267EBD}" destId="{3EA3F08B-E0C1-4133-9D91-D17B875D184C}" srcOrd="2" destOrd="0" parTransId="{7F4665D6-5A93-4BAE-810F-22D1D7494699}" sibTransId="{44B5BCCE-4BC9-4798-B7C7-7DB66862237C}"/>
    <dgm:cxn modelId="{0AE0519B-FB46-4960-8C54-C1A1F136783B}" srcId="{342CD43E-B761-409D-BEC3-56B8B1267EBD}" destId="{D014FD70-989D-453C-8EB1-21C2DD2D8691}" srcOrd="0" destOrd="0" parTransId="{96B23EA6-81CF-40B5-82F1-BCC32B47C6E0}" sibTransId="{BE3F6697-F328-4068-B127-72A591461E7E}"/>
    <dgm:cxn modelId="{C9A4D5B7-BDCD-4467-86D9-AFAC0BC33583}" type="presOf" srcId="{ADA55B7C-53D4-4547-B1C3-355A144FF866}" destId="{466AB889-FCB0-4055-8708-1FAE11BCD4FF}" srcOrd="0" destOrd="1" presId="urn:microsoft.com/office/officeart/2005/8/layout/vList2"/>
    <dgm:cxn modelId="{6283FFD1-2323-4CE0-B75C-86D9348134BE}" srcId="{971C00A8-A5E5-40D2-86F7-159841CD6D38}" destId="{B29A4321-666B-45F1-8FD8-3C849C767A97}" srcOrd="0" destOrd="0" parTransId="{7F66310A-BFC3-49CC-B2B8-806EC6F50908}" sibTransId="{0C1A5E42-6D6F-48B4-86EC-8CA0E6A8A9CE}"/>
    <dgm:cxn modelId="{92D719D2-0058-4991-B9E8-C48A5DA07EBF}" srcId="{0ECB66FF-C60D-4E93-9B5B-2F4270A67C9C}" destId="{342CD43E-B761-409D-BEC3-56B8B1267EBD}" srcOrd="1" destOrd="0" parTransId="{C916E246-136C-4773-8271-DBA407C5CCBB}" sibTransId="{6F811EE1-55A8-4209-8532-D88A09B170C3}"/>
    <dgm:cxn modelId="{C2111FD3-9224-4049-91EC-EA41ED4CF5B8}" type="presOf" srcId="{3EA3F08B-E0C1-4133-9D91-D17B875D184C}" destId="{466AB889-FCB0-4055-8708-1FAE11BCD4FF}" srcOrd="0" destOrd="2" presId="urn:microsoft.com/office/officeart/2005/8/layout/vList2"/>
    <dgm:cxn modelId="{A5420DE4-D0CD-4809-9135-9935746F575D}" srcId="{342CD43E-B761-409D-BEC3-56B8B1267EBD}" destId="{ADA55B7C-53D4-4547-B1C3-355A144FF866}" srcOrd="1" destOrd="0" parTransId="{282094E9-F314-41A7-A962-C8C7809AFF9F}" sibTransId="{6DF29A39-27A0-4E89-A615-9F38703DE09D}"/>
    <dgm:cxn modelId="{040020FB-D61C-40C9-8A80-0C1E510F0F4C}" type="presOf" srcId="{63BF7E5C-38F8-4BF7-8106-01E050942C34}" destId="{42D7BDCF-1B8E-4979-9C16-B2B64D9B8507}" srcOrd="0" destOrd="1" presId="urn:microsoft.com/office/officeart/2005/8/layout/vList2"/>
    <dgm:cxn modelId="{11D5BC4B-B5DD-423E-88A6-51A065F94BE1}" type="presParOf" srcId="{AC646DDF-2DE4-43C8-9406-735CCAFC8AC9}" destId="{A22D7C27-464B-4990-AC30-962BBE57F02E}" srcOrd="0" destOrd="0" presId="urn:microsoft.com/office/officeart/2005/8/layout/vList2"/>
    <dgm:cxn modelId="{A1CF68B1-AAA3-48F6-B73D-2F04E606F07C}" type="presParOf" srcId="{AC646DDF-2DE4-43C8-9406-735CCAFC8AC9}" destId="{42D7BDCF-1B8E-4979-9C16-B2B64D9B8507}" srcOrd="1" destOrd="0" presId="urn:microsoft.com/office/officeart/2005/8/layout/vList2"/>
    <dgm:cxn modelId="{B3A47FB4-EA88-4F27-9116-14FD84F76EC1}" type="presParOf" srcId="{AC646DDF-2DE4-43C8-9406-735CCAFC8AC9}" destId="{CAA685C8-98A8-47F8-AC36-41CAA8530EC2}" srcOrd="2" destOrd="0" presId="urn:microsoft.com/office/officeart/2005/8/layout/vList2"/>
    <dgm:cxn modelId="{5A98D350-CE24-456A-A96C-A230631514E6}" type="presParOf" srcId="{AC646DDF-2DE4-43C8-9406-735CCAFC8AC9}" destId="{466AB889-FCB0-4055-8708-1FAE11BCD4F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956C5C8-EA84-43E4-B25C-B7466D552B26}"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BD531953-3F99-4BD7-8A3C-6982F203149F}">
      <dgm:prSet/>
      <dgm:spPr/>
      <dgm:t>
        <a:bodyPr/>
        <a:lstStyle/>
        <a:p>
          <a:r>
            <a:rPr lang="en-US" b="0" i="0" dirty="0">
              <a:latin typeface="Arial" panose="020B0604020202020204" pitchFamily="34" charset="0"/>
              <a:cs typeface="Arial" panose="020B0604020202020204" pitchFamily="34" charset="0"/>
            </a:rPr>
            <a:t>Short follow-up duration </a:t>
          </a:r>
          <a:endParaRPr lang="en-US" dirty="0">
            <a:latin typeface="Arial" panose="020B0604020202020204" pitchFamily="34" charset="0"/>
            <a:cs typeface="Arial" panose="020B0604020202020204" pitchFamily="34" charset="0"/>
          </a:endParaRPr>
        </a:p>
      </dgm:t>
    </dgm:pt>
    <dgm:pt modelId="{01B4CA07-A68F-47D1-9DCA-7ACD7DD3264A}" type="parTrans" cxnId="{0D16C006-C341-4494-BEF1-2730E3562D65}">
      <dgm:prSet/>
      <dgm:spPr/>
      <dgm:t>
        <a:bodyPr/>
        <a:lstStyle/>
        <a:p>
          <a:endParaRPr lang="en-US"/>
        </a:p>
      </dgm:t>
    </dgm:pt>
    <dgm:pt modelId="{BBC87EDE-C1F0-47A6-B294-86B081950781}" type="sibTrans" cxnId="{0D16C006-C341-4494-BEF1-2730E3562D65}">
      <dgm:prSet/>
      <dgm:spPr/>
      <dgm:t>
        <a:bodyPr/>
        <a:lstStyle/>
        <a:p>
          <a:endParaRPr lang="en-US"/>
        </a:p>
      </dgm:t>
    </dgm:pt>
    <dgm:pt modelId="{E6B7784D-C590-4FCC-8F85-6F956557B6FF}">
      <dgm:prSet/>
      <dgm:spPr/>
      <dgm:t>
        <a:bodyPr/>
        <a:lstStyle/>
        <a:p>
          <a:r>
            <a:rPr lang="en-US" b="0" i="0" dirty="0">
              <a:solidFill>
                <a:schemeClr val="tx1">
                  <a:lumMod val="75000"/>
                  <a:lumOff val="25000"/>
                </a:schemeClr>
              </a:solidFill>
              <a:latin typeface="Arial" panose="020B0604020202020204" pitchFamily="34" charset="0"/>
              <a:cs typeface="Arial" panose="020B0604020202020204" pitchFamily="34" charset="0"/>
            </a:rPr>
            <a:t>Safety outcomes like long-term renal damage could not be fully assessed </a:t>
          </a:r>
          <a:endParaRPr lang="en-US" dirty="0">
            <a:solidFill>
              <a:schemeClr val="tx1">
                <a:lumMod val="75000"/>
                <a:lumOff val="25000"/>
              </a:schemeClr>
            </a:solidFill>
            <a:latin typeface="Arial" panose="020B0604020202020204" pitchFamily="34" charset="0"/>
            <a:cs typeface="Arial" panose="020B0604020202020204" pitchFamily="34" charset="0"/>
          </a:endParaRPr>
        </a:p>
      </dgm:t>
    </dgm:pt>
    <dgm:pt modelId="{AEA2D277-5583-4337-BD12-4C22D4C8E816}" type="parTrans" cxnId="{02E37A81-E6DB-4955-9F05-10D29ABD0D54}">
      <dgm:prSet/>
      <dgm:spPr/>
      <dgm:t>
        <a:bodyPr/>
        <a:lstStyle/>
        <a:p>
          <a:endParaRPr lang="en-US"/>
        </a:p>
      </dgm:t>
    </dgm:pt>
    <dgm:pt modelId="{7DB0DE6C-027B-4469-956A-DAD979919765}" type="sibTrans" cxnId="{02E37A81-E6DB-4955-9F05-10D29ABD0D54}">
      <dgm:prSet/>
      <dgm:spPr/>
      <dgm:t>
        <a:bodyPr/>
        <a:lstStyle/>
        <a:p>
          <a:endParaRPr lang="en-US"/>
        </a:p>
      </dgm:t>
    </dgm:pt>
    <dgm:pt modelId="{64DD0EB2-CD56-4B1E-8264-1C0913DA8B34}">
      <dgm:prSet/>
      <dgm:spPr/>
      <dgm:t>
        <a:bodyPr/>
        <a:lstStyle/>
        <a:p>
          <a:r>
            <a:rPr lang="en-US" b="0" i="0" dirty="0">
              <a:latin typeface="Arial" panose="020B0604020202020204" pitchFamily="34" charset="0"/>
              <a:cs typeface="Arial" panose="020B0604020202020204" pitchFamily="34" charset="0"/>
            </a:rPr>
            <a:t>Limited representation </a:t>
          </a:r>
          <a:endParaRPr lang="en-US" dirty="0">
            <a:latin typeface="Arial" panose="020B0604020202020204" pitchFamily="34" charset="0"/>
            <a:cs typeface="Arial" panose="020B0604020202020204" pitchFamily="34" charset="0"/>
          </a:endParaRPr>
        </a:p>
      </dgm:t>
    </dgm:pt>
    <dgm:pt modelId="{93D8A204-E3DA-4A90-81A0-596598372256}" type="parTrans" cxnId="{6CE97623-E4A2-4992-A769-C29616D966CE}">
      <dgm:prSet/>
      <dgm:spPr/>
      <dgm:t>
        <a:bodyPr/>
        <a:lstStyle/>
        <a:p>
          <a:endParaRPr lang="en-US"/>
        </a:p>
      </dgm:t>
    </dgm:pt>
    <dgm:pt modelId="{20AAEF8A-A161-4EFF-A41D-1BF790E2AABA}" type="sibTrans" cxnId="{6CE97623-E4A2-4992-A769-C29616D966CE}">
      <dgm:prSet/>
      <dgm:spPr/>
      <dgm:t>
        <a:bodyPr/>
        <a:lstStyle/>
        <a:p>
          <a:endParaRPr lang="en-US"/>
        </a:p>
      </dgm:t>
    </dgm:pt>
    <dgm:pt modelId="{DE6CBFE5-AF6F-4D62-B97F-89FF92AD9891}">
      <dgm:prSet/>
      <dgm:spPr/>
      <dgm:t>
        <a:bodyPr/>
        <a:lstStyle/>
        <a:p>
          <a:r>
            <a:rPr lang="en-US" b="0" i="0" dirty="0">
              <a:solidFill>
                <a:schemeClr val="tx1">
                  <a:lumMod val="75000"/>
                  <a:lumOff val="25000"/>
                </a:schemeClr>
              </a:solidFill>
              <a:latin typeface="Arial" panose="020B0604020202020204" pitchFamily="34" charset="0"/>
              <a:cs typeface="Arial" panose="020B0604020202020204" pitchFamily="34" charset="0"/>
            </a:rPr>
            <a:t>Low enrollment from North America and Western Europe </a:t>
          </a:r>
          <a:endParaRPr lang="en-US" dirty="0">
            <a:solidFill>
              <a:schemeClr val="tx1">
                <a:lumMod val="75000"/>
                <a:lumOff val="25000"/>
              </a:schemeClr>
            </a:solidFill>
            <a:latin typeface="Arial" panose="020B0604020202020204" pitchFamily="34" charset="0"/>
            <a:cs typeface="Arial" panose="020B0604020202020204" pitchFamily="34" charset="0"/>
          </a:endParaRPr>
        </a:p>
      </dgm:t>
    </dgm:pt>
    <dgm:pt modelId="{ECF791EA-5D11-4BA7-AB97-C7DAE5DC89A5}" type="parTrans" cxnId="{3653D794-D4A9-4EFE-9F3A-A07E3A88EF49}">
      <dgm:prSet/>
      <dgm:spPr/>
      <dgm:t>
        <a:bodyPr/>
        <a:lstStyle/>
        <a:p>
          <a:endParaRPr lang="en-US"/>
        </a:p>
      </dgm:t>
    </dgm:pt>
    <dgm:pt modelId="{C5F965A8-9087-4333-8F78-DFDAEA7D1212}" type="sibTrans" cxnId="{3653D794-D4A9-4EFE-9F3A-A07E3A88EF49}">
      <dgm:prSet/>
      <dgm:spPr/>
      <dgm:t>
        <a:bodyPr/>
        <a:lstStyle/>
        <a:p>
          <a:endParaRPr lang="en-US"/>
        </a:p>
      </dgm:t>
    </dgm:pt>
    <dgm:pt modelId="{7BE398D1-1327-48A5-9D17-51771CB206E4}">
      <dgm:prSet/>
      <dgm:spPr/>
      <dgm:t>
        <a:bodyPr/>
        <a:lstStyle/>
        <a:p>
          <a:r>
            <a:rPr lang="en-US" b="0" i="0" dirty="0">
              <a:solidFill>
                <a:schemeClr val="tx1">
                  <a:lumMod val="75000"/>
                  <a:lumOff val="25000"/>
                </a:schemeClr>
              </a:solidFill>
              <a:latin typeface="Arial" panose="020B0604020202020204" pitchFamily="34" charset="0"/>
              <a:cs typeface="Arial" panose="020B0604020202020204" pitchFamily="34" charset="0"/>
            </a:rPr>
            <a:t>Underrepresentation of women and racial/ethnic groups which may affect generalizability </a:t>
          </a:r>
          <a:endParaRPr lang="en-US" dirty="0">
            <a:solidFill>
              <a:schemeClr val="tx1">
                <a:lumMod val="75000"/>
                <a:lumOff val="25000"/>
              </a:schemeClr>
            </a:solidFill>
            <a:latin typeface="Arial" panose="020B0604020202020204" pitchFamily="34" charset="0"/>
            <a:cs typeface="Arial" panose="020B0604020202020204" pitchFamily="34" charset="0"/>
          </a:endParaRPr>
        </a:p>
      </dgm:t>
    </dgm:pt>
    <dgm:pt modelId="{3599B933-4C65-4B85-AC38-F2B5737C2C3B}" type="parTrans" cxnId="{1949DBCB-7B31-4C86-9BBB-129918BCCB5E}">
      <dgm:prSet/>
      <dgm:spPr/>
      <dgm:t>
        <a:bodyPr/>
        <a:lstStyle/>
        <a:p>
          <a:endParaRPr lang="en-US"/>
        </a:p>
      </dgm:t>
    </dgm:pt>
    <dgm:pt modelId="{18D71CC7-F3AF-424A-A343-6D6B280BB033}" type="sibTrans" cxnId="{1949DBCB-7B31-4C86-9BBB-129918BCCB5E}">
      <dgm:prSet/>
      <dgm:spPr/>
      <dgm:t>
        <a:bodyPr/>
        <a:lstStyle/>
        <a:p>
          <a:endParaRPr lang="en-US"/>
        </a:p>
      </dgm:t>
    </dgm:pt>
    <dgm:pt modelId="{FDBEFD72-FAD6-4490-891E-42D542AEF99F}">
      <dgm:prSet/>
      <dgm:spPr/>
      <dgm:t>
        <a:bodyPr/>
        <a:lstStyle/>
        <a:p>
          <a:r>
            <a:rPr lang="en-US" b="0" i="0" dirty="0">
              <a:latin typeface="Arial" panose="020B0604020202020204" pitchFamily="34" charset="0"/>
              <a:cs typeface="Arial" panose="020B0604020202020204" pitchFamily="34" charset="0"/>
            </a:rPr>
            <a:t>Potential confounding from background therapy </a:t>
          </a:r>
          <a:endParaRPr lang="en-US" dirty="0">
            <a:latin typeface="Arial" panose="020B0604020202020204" pitchFamily="34" charset="0"/>
            <a:cs typeface="Arial" panose="020B0604020202020204" pitchFamily="34" charset="0"/>
          </a:endParaRPr>
        </a:p>
      </dgm:t>
    </dgm:pt>
    <dgm:pt modelId="{E9DAFE74-F45D-452C-AEEA-2BE3D9CF278F}" type="parTrans" cxnId="{DC418E61-B815-4B6F-98BA-675DEE06CD25}">
      <dgm:prSet/>
      <dgm:spPr/>
      <dgm:t>
        <a:bodyPr/>
        <a:lstStyle/>
        <a:p>
          <a:endParaRPr lang="en-US"/>
        </a:p>
      </dgm:t>
    </dgm:pt>
    <dgm:pt modelId="{F34AB334-4A46-4CA6-80BA-D7BDAA9BE8B6}" type="sibTrans" cxnId="{DC418E61-B815-4B6F-98BA-675DEE06CD25}">
      <dgm:prSet/>
      <dgm:spPr/>
      <dgm:t>
        <a:bodyPr/>
        <a:lstStyle/>
        <a:p>
          <a:endParaRPr lang="en-US"/>
        </a:p>
      </dgm:t>
    </dgm:pt>
    <dgm:pt modelId="{4E7FB2CD-C29D-4C35-9BBA-CFB52247439A}">
      <dgm:prSet/>
      <dgm:spPr/>
      <dgm:t>
        <a:bodyPr/>
        <a:lstStyle/>
        <a:p>
          <a:r>
            <a:rPr lang="en-US" b="0" i="0" dirty="0">
              <a:solidFill>
                <a:schemeClr val="tx1">
                  <a:lumMod val="75000"/>
                  <a:lumOff val="25000"/>
                </a:schemeClr>
              </a:solidFill>
              <a:latin typeface="Arial" panose="020B0604020202020204" pitchFamily="34" charset="0"/>
              <a:cs typeface="Arial" panose="020B0604020202020204" pitchFamily="34" charset="0"/>
            </a:rPr>
            <a:t>All patients received imipenem-</a:t>
          </a:r>
          <a:r>
            <a:rPr lang="en-US" b="0" i="0" dirty="0" err="1">
              <a:solidFill>
                <a:schemeClr val="tx1">
                  <a:lumMod val="75000"/>
                  <a:lumOff val="25000"/>
                </a:schemeClr>
              </a:solidFill>
              <a:latin typeface="Arial" panose="020B0604020202020204" pitchFamily="34" charset="0"/>
              <a:cs typeface="Arial" panose="020B0604020202020204" pitchFamily="34" charset="0"/>
            </a:rPr>
            <a:t>cliastatin</a:t>
          </a:r>
          <a:r>
            <a:rPr lang="en-US" b="0" i="0" dirty="0">
              <a:solidFill>
                <a:schemeClr val="tx1">
                  <a:lumMod val="75000"/>
                  <a:lumOff val="25000"/>
                </a:schemeClr>
              </a:solidFill>
              <a:latin typeface="Arial" panose="020B0604020202020204" pitchFamily="34" charset="0"/>
              <a:cs typeface="Arial" panose="020B0604020202020204" pitchFamily="34" charset="0"/>
            </a:rPr>
            <a:t>, which may have influenced outcomes</a:t>
          </a:r>
          <a:endParaRPr lang="en-US" dirty="0">
            <a:solidFill>
              <a:schemeClr val="tx1">
                <a:lumMod val="75000"/>
                <a:lumOff val="25000"/>
              </a:schemeClr>
            </a:solidFill>
            <a:latin typeface="Arial" panose="020B0604020202020204" pitchFamily="34" charset="0"/>
            <a:cs typeface="Arial" panose="020B0604020202020204" pitchFamily="34" charset="0"/>
          </a:endParaRPr>
        </a:p>
      </dgm:t>
    </dgm:pt>
    <dgm:pt modelId="{4A0F60BD-CBBD-4207-8A8C-B08EBEF1C1FA}" type="parTrans" cxnId="{EED946E8-CC1C-4D8D-9B69-E950EFBDE66E}">
      <dgm:prSet/>
      <dgm:spPr/>
      <dgm:t>
        <a:bodyPr/>
        <a:lstStyle/>
        <a:p>
          <a:endParaRPr lang="en-US"/>
        </a:p>
      </dgm:t>
    </dgm:pt>
    <dgm:pt modelId="{6C9078FB-4585-4488-9659-300EBB4D2709}" type="sibTrans" cxnId="{EED946E8-CC1C-4D8D-9B69-E950EFBDE66E}">
      <dgm:prSet/>
      <dgm:spPr/>
      <dgm:t>
        <a:bodyPr/>
        <a:lstStyle/>
        <a:p>
          <a:endParaRPr lang="en-US"/>
        </a:p>
      </dgm:t>
    </dgm:pt>
    <dgm:pt modelId="{2E441A51-95AB-4DFB-B701-3AD4EB032874}" type="pres">
      <dgm:prSet presAssocID="{5956C5C8-EA84-43E4-B25C-B7466D552B26}" presName="linear" presStyleCnt="0">
        <dgm:presLayoutVars>
          <dgm:animLvl val="lvl"/>
          <dgm:resizeHandles val="exact"/>
        </dgm:presLayoutVars>
      </dgm:prSet>
      <dgm:spPr/>
    </dgm:pt>
    <dgm:pt modelId="{A685C04D-E286-4A6A-ABCB-2594E55B5342}" type="pres">
      <dgm:prSet presAssocID="{BD531953-3F99-4BD7-8A3C-6982F203149F}" presName="parentText" presStyleLbl="node1" presStyleIdx="0" presStyleCnt="3">
        <dgm:presLayoutVars>
          <dgm:chMax val="0"/>
          <dgm:bulletEnabled val="1"/>
        </dgm:presLayoutVars>
      </dgm:prSet>
      <dgm:spPr/>
    </dgm:pt>
    <dgm:pt modelId="{9BD88D77-2FB0-4D69-9F0D-A50E0C370DD2}" type="pres">
      <dgm:prSet presAssocID="{BD531953-3F99-4BD7-8A3C-6982F203149F}" presName="childText" presStyleLbl="revTx" presStyleIdx="0" presStyleCnt="3">
        <dgm:presLayoutVars>
          <dgm:bulletEnabled val="1"/>
        </dgm:presLayoutVars>
      </dgm:prSet>
      <dgm:spPr/>
    </dgm:pt>
    <dgm:pt modelId="{ABAAF4A7-5083-42CC-9F9F-96DF2BE54226}" type="pres">
      <dgm:prSet presAssocID="{64DD0EB2-CD56-4B1E-8264-1C0913DA8B34}" presName="parentText" presStyleLbl="node1" presStyleIdx="1" presStyleCnt="3">
        <dgm:presLayoutVars>
          <dgm:chMax val="0"/>
          <dgm:bulletEnabled val="1"/>
        </dgm:presLayoutVars>
      </dgm:prSet>
      <dgm:spPr/>
    </dgm:pt>
    <dgm:pt modelId="{DE39B029-9C8F-4ADA-8874-B9942E5F3680}" type="pres">
      <dgm:prSet presAssocID="{64DD0EB2-CD56-4B1E-8264-1C0913DA8B34}" presName="childText" presStyleLbl="revTx" presStyleIdx="1" presStyleCnt="3">
        <dgm:presLayoutVars>
          <dgm:bulletEnabled val="1"/>
        </dgm:presLayoutVars>
      </dgm:prSet>
      <dgm:spPr/>
    </dgm:pt>
    <dgm:pt modelId="{56BF2807-CDAA-44CB-B82F-88B22A3C5764}" type="pres">
      <dgm:prSet presAssocID="{FDBEFD72-FAD6-4490-891E-42D542AEF99F}" presName="parentText" presStyleLbl="node1" presStyleIdx="2" presStyleCnt="3">
        <dgm:presLayoutVars>
          <dgm:chMax val="0"/>
          <dgm:bulletEnabled val="1"/>
        </dgm:presLayoutVars>
      </dgm:prSet>
      <dgm:spPr/>
    </dgm:pt>
    <dgm:pt modelId="{7CD612BD-3C2B-4B9E-9DB5-462E480399D9}" type="pres">
      <dgm:prSet presAssocID="{FDBEFD72-FAD6-4490-891E-42D542AEF99F}" presName="childText" presStyleLbl="revTx" presStyleIdx="2" presStyleCnt="3">
        <dgm:presLayoutVars>
          <dgm:bulletEnabled val="1"/>
        </dgm:presLayoutVars>
      </dgm:prSet>
      <dgm:spPr/>
    </dgm:pt>
  </dgm:ptLst>
  <dgm:cxnLst>
    <dgm:cxn modelId="{0D16C006-C341-4494-BEF1-2730E3562D65}" srcId="{5956C5C8-EA84-43E4-B25C-B7466D552B26}" destId="{BD531953-3F99-4BD7-8A3C-6982F203149F}" srcOrd="0" destOrd="0" parTransId="{01B4CA07-A68F-47D1-9DCA-7ACD7DD3264A}" sibTransId="{BBC87EDE-C1F0-47A6-B294-86B081950781}"/>
    <dgm:cxn modelId="{1CAA940A-30F1-463F-BEE3-04FE149204CE}" type="presOf" srcId="{7BE398D1-1327-48A5-9D17-51771CB206E4}" destId="{DE39B029-9C8F-4ADA-8874-B9942E5F3680}" srcOrd="0" destOrd="1" presId="urn:microsoft.com/office/officeart/2005/8/layout/vList2"/>
    <dgm:cxn modelId="{E3EC6212-BFFE-439E-A6D2-C78B8608ACCF}" type="presOf" srcId="{BD531953-3F99-4BD7-8A3C-6982F203149F}" destId="{A685C04D-E286-4A6A-ABCB-2594E55B5342}" srcOrd="0" destOrd="0" presId="urn:microsoft.com/office/officeart/2005/8/layout/vList2"/>
    <dgm:cxn modelId="{6CE97623-E4A2-4992-A769-C29616D966CE}" srcId="{5956C5C8-EA84-43E4-B25C-B7466D552B26}" destId="{64DD0EB2-CD56-4B1E-8264-1C0913DA8B34}" srcOrd="1" destOrd="0" parTransId="{93D8A204-E3DA-4A90-81A0-596598372256}" sibTransId="{20AAEF8A-A161-4EFF-A41D-1BF790E2AABA}"/>
    <dgm:cxn modelId="{C07DC027-F0BC-4946-B360-A52C95C3B399}" type="presOf" srcId="{DE6CBFE5-AF6F-4D62-B97F-89FF92AD9891}" destId="{DE39B029-9C8F-4ADA-8874-B9942E5F3680}" srcOrd="0" destOrd="0" presId="urn:microsoft.com/office/officeart/2005/8/layout/vList2"/>
    <dgm:cxn modelId="{DC418E61-B815-4B6F-98BA-675DEE06CD25}" srcId="{5956C5C8-EA84-43E4-B25C-B7466D552B26}" destId="{FDBEFD72-FAD6-4490-891E-42D542AEF99F}" srcOrd="2" destOrd="0" parTransId="{E9DAFE74-F45D-452C-AEEA-2BE3D9CF278F}" sibTransId="{F34AB334-4A46-4CA6-80BA-D7BDAA9BE8B6}"/>
    <dgm:cxn modelId="{02E37A81-E6DB-4955-9F05-10D29ABD0D54}" srcId="{BD531953-3F99-4BD7-8A3C-6982F203149F}" destId="{E6B7784D-C590-4FCC-8F85-6F956557B6FF}" srcOrd="0" destOrd="0" parTransId="{AEA2D277-5583-4337-BD12-4C22D4C8E816}" sibTransId="{7DB0DE6C-027B-4469-956A-DAD979919765}"/>
    <dgm:cxn modelId="{3653D794-D4A9-4EFE-9F3A-A07E3A88EF49}" srcId="{64DD0EB2-CD56-4B1E-8264-1C0913DA8B34}" destId="{DE6CBFE5-AF6F-4D62-B97F-89FF92AD9891}" srcOrd="0" destOrd="0" parTransId="{ECF791EA-5D11-4BA7-AB97-C7DAE5DC89A5}" sibTransId="{C5F965A8-9087-4333-8F78-DFDAEA7D1212}"/>
    <dgm:cxn modelId="{477DEB9F-5C00-438F-8337-4832113B192D}" type="presOf" srcId="{E6B7784D-C590-4FCC-8F85-6F956557B6FF}" destId="{9BD88D77-2FB0-4D69-9F0D-A50E0C370DD2}" srcOrd="0" destOrd="0" presId="urn:microsoft.com/office/officeart/2005/8/layout/vList2"/>
    <dgm:cxn modelId="{991BB2A8-4E27-4686-86A8-A0C456CEA19C}" type="presOf" srcId="{FDBEFD72-FAD6-4490-891E-42D542AEF99F}" destId="{56BF2807-CDAA-44CB-B82F-88B22A3C5764}" srcOrd="0" destOrd="0" presId="urn:microsoft.com/office/officeart/2005/8/layout/vList2"/>
    <dgm:cxn modelId="{B4F739C3-AA09-4E6D-8373-BF581C21095F}" type="presOf" srcId="{4E7FB2CD-C29D-4C35-9BBA-CFB52247439A}" destId="{7CD612BD-3C2B-4B9E-9DB5-462E480399D9}" srcOrd="0" destOrd="0" presId="urn:microsoft.com/office/officeart/2005/8/layout/vList2"/>
    <dgm:cxn modelId="{1949DBCB-7B31-4C86-9BBB-129918BCCB5E}" srcId="{64DD0EB2-CD56-4B1E-8264-1C0913DA8B34}" destId="{7BE398D1-1327-48A5-9D17-51771CB206E4}" srcOrd="1" destOrd="0" parTransId="{3599B933-4C65-4B85-AC38-F2B5737C2C3B}" sibTransId="{18D71CC7-F3AF-424A-A343-6D6B280BB033}"/>
    <dgm:cxn modelId="{DB1503D7-287C-4756-BA3A-E4E46C3BD463}" type="presOf" srcId="{64DD0EB2-CD56-4B1E-8264-1C0913DA8B34}" destId="{ABAAF4A7-5083-42CC-9F9F-96DF2BE54226}" srcOrd="0" destOrd="0" presId="urn:microsoft.com/office/officeart/2005/8/layout/vList2"/>
    <dgm:cxn modelId="{51A9C5D7-8E79-4DAD-9B11-A06B6E5C1F48}" type="presOf" srcId="{5956C5C8-EA84-43E4-B25C-B7466D552B26}" destId="{2E441A51-95AB-4DFB-B701-3AD4EB032874}" srcOrd="0" destOrd="0" presId="urn:microsoft.com/office/officeart/2005/8/layout/vList2"/>
    <dgm:cxn modelId="{EED946E8-CC1C-4D8D-9B69-E950EFBDE66E}" srcId="{FDBEFD72-FAD6-4490-891E-42D542AEF99F}" destId="{4E7FB2CD-C29D-4C35-9BBA-CFB52247439A}" srcOrd="0" destOrd="0" parTransId="{4A0F60BD-CBBD-4207-8A8C-B08EBEF1C1FA}" sibTransId="{6C9078FB-4585-4488-9659-300EBB4D2709}"/>
    <dgm:cxn modelId="{1CC83217-E76A-4399-81D7-F3E1B4E1382D}" type="presParOf" srcId="{2E441A51-95AB-4DFB-B701-3AD4EB032874}" destId="{A685C04D-E286-4A6A-ABCB-2594E55B5342}" srcOrd="0" destOrd="0" presId="urn:microsoft.com/office/officeart/2005/8/layout/vList2"/>
    <dgm:cxn modelId="{A17F6269-4461-4E84-8849-DE3E4ADAE7F9}" type="presParOf" srcId="{2E441A51-95AB-4DFB-B701-3AD4EB032874}" destId="{9BD88D77-2FB0-4D69-9F0D-A50E0C370DD2}" srcOrd="1" destOrd="0" presId="urn:microsoft.com/office/officeart/2005/8/layout/vList2"/>
    <dgm:cxn modelId="{8E5A4B54-5709-42ED-B325-BF70C66F7A0E}" type="presParOf" srcId="{2E441A51-95AB-4DFB-B701-3AD4EB032874}" destId="{ABAAF4A7-5083-42CC-9F9F-96DF2BE54226}" srcOrd="2" destOrd="0" presId="urn:microsoft.com/office/officeart/2005/8/layout/vList2"/>
    <dgm:cxn modelId="{F2D00D97-F0AA-4341-AD32-4A3A20C6A488}" type="presParOf" srcId="{2E441A51-95AB-4DFB-B701-3AD4EB032874}" destId="{DE39B029-9C8F-4ADA-8874-B9942E5F3680}" srcOrd="3" destOrd="0" presId="urn:microsoft.com/office/officeart/2005/8/layout/vList2"/>
    <dgm:cxn modelId="{B4FA13B3-15B5-4834-A28D-3AAC7823044C}" type="presParOf" srcId="{2E441A51-95AB-4DFB-B701-3AD4EB032874}" destId="{56BF2807-CDAA-44CB-B82F-88B22A3C5764}" srcOrd="4" destOrd="0" presId="urn:microsoft.com/office/officeart/2005/8/layout/vList2"/>
    <dgm:cxn modelId="{F151D100-369C-40D7-9BA8-3F758BA2D4CD}" type="presParOf" srcId="{2E441A51-95AB-4DFB-B701-3AD4EB032874}" destId="{7CD612BD-3C2B-4B9E-9DB5-462E480399D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00ED15D-7442-4E3F-A76C-25DB971E2141}"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E8A05492-4FD2-4557-943E-BFD4D44A032A}">
      <dgm:prSet phldrT="[Text]"/>
      <dgm:spPr/>
      <dgm:t>
        <a:bodyPr/>
        <a:lstStyle/>
        <a:p>
          <a:r>
            <a:rPr lang="en-US" dirty="0">
              <a:latin typeface="Arial" panose="020B0604020202020204" pitchFamily="34" charset="0"/>
              <a:cs typeface="Arial" panose="020B0604020202020204" pitchFamily="34" charset="0"/>
            </a:rPr>
            <a:t>Sulbactam/durlobactam was non-inferior to colistin for the primary efficacy endpoint of 28-day all-cause mortality in patients with CRAB infections</a:t>
          </a:r>
        </a:p>
      </dgm:t>
    </dgm:pt>
    <dgm:pt modelId="{23BB73B3-0170-4C8B-BFA2-4C4079584014}" type="parTrans" cxnId="{0CDA3B03-32CE-459D-9864-97997DAF6BA7}">
      <dgm:prSet/>
      <dgm:spPr/>
      <dgm:t>
        <a:bodyPr/>
        <a:lstStyle/>
        <a:p>
          <a:endParaRPr lang="en-US"/>
        </a:p>
      </dgm:t>
    </dgm:pt>
    <dgm:pt modelId="{42CD31F2-0C6B-4C61-A495-0AC586D9578E}" type="sibTrans" cxnId="{0CDA3B03-32CE-459D-9864-97997DAF6BA7}">
      <dgm:prSet/>
      <dgm:spPr/>
      <dgm:t>
        <a:bodyPr/>
        <a:lstStyle/>
        <a:p>
          <a:endParaRPr lang="en-US"/>
        </a:p>
      </dgm:t>
    </dgm:pt>
    <dgm:pt modelId="{85009688-3581-475C-A733-6C7CBCADBFBB}">
      <dgm:prSet phldrT="[Text]"/>
      <dgm:spPr/>
      <dgm:t>
        <a:bodyPr/>
        <a:lstStyle/>
        <a:p>
          <a:r>
            <a:rPr lang="en-US" dirty="0">
              <a:latin typeface="Arial" panose="020B0604020202020204" pitchFamily="34" charset="0"/>
              <a:cs typeface="Arial" panose="020B0604020202020204" pitchFamily="34" charset="0"/>
            </a:rPr>
            <a:t>Clinical cure rates and microbiological response were significantly higher with sulbactam/durlobactam </a:t>
          </a:r>
        </a:p>
      </dgm:t>
    </dgm:pt>
    <dgm:pt modelId="{6AFA6E09-117B-435A-A6E2-5B30C0238464}" type="parTrans" cxnId="{F346B6E3-9EE5-4FDA-9D26-90464A863B1A}">
      <dgm:prSet/>
      <dgm:spPr/>
      <dgm:t>
        <a:bodyPr/>
        <a:lstStyle/>
        <a:p>
          <a:endParaRPr lang="en-US"/>
        </a:p>
      </dgm:t>
    </dgm:pt>
    <dgm:pt modelId="{2264D1A3-9761-4C48-A3B0-4255B79624C9}" type="sibTrans" cxnId="{F346B6E3-9EE5-4FDA-9D26-90464A863B1A}">
      <dgm:prSet/>
      <dgm:spPr/>
      <dgm:t>
        <a:bodyPr/>
        <a:lstStyle/>
        <a:p>
          <a:endParaRPr lang="en-US"/>
        </a:p>
      </dgm:t>
    </dgm:pt>
    <dgm:pt modelId="{E191BF3A-877B-420E-BF07-F8A1CC961A8F}">
      <dgm:prSet phldrT="[Text]"/>
      <dgm:spPr/>
      <dgm:t>
        <a:bodyPr/>
        <a:lstStyle/>
        <a:p>
          <a:r>
            <a:rPr lang="en-US" dirty="0">
              <a:latin typeface="Arial" panose="020B0604020202020204" pitchFamily="34" charset="0"/>
              <a:cs typeface="Arial" panose="020B0604020202020204" pitchFamily="34" charset="0"/>
            </a:rPr>
            <a:t>Significantly lower nephrotoxicity with sulbactam/durlobactam compared to colistin </a:t>
          </a:r>
        </a:p>
      </dgm:t>
    </dgm:pt>
    <dgm:pt modelId="{07C7E441-2CBC-4125-8156-78F3F7E4F7E7}" type="parTrans" cxnId="{BE02F580-C19E-45B5-9F30-4B94BAF159F5}">
      <dgm:prSet/>
      <dgm:spPr/>
      <dgm:t>
        <a:bodyPr/>
        <a:lstStyle/>
        <a:p>
          <a:endParaRPr lang="en-US"/>
        </a:p>
      </dgm:t>
    </dgm:pt>
    <dgm:pt modelId="{CB5178A3-EEEE-447D-8486-A030C9CA78AF}" type="sibTrans" cxnId="{BE02F580-C19E-45B5-9F30-4B94BAF159F5}">
      <dgm:prSet/>
      <dgm:spPr/>
      <dgm:t>
        <a:bodyPr/>
        <a:lstStyle/>
        <a:p>
          <a:endParaRPr lang="en-US"/>
        </a:p>
      </dgm:t>
    </dgm:pt>
    <dgm:pt modelId="{00FE5530-0BD3-4E92-8007-90BEB5955F3C}">
      <dgm:prSet phldrT="[Text]"/>
      <dgm:spPr/>
      <dgm:t>
        <a:bodyPr/>
        <a:lstStyle/>
        <a:p>
          <a:r>
            <a:rPr lang="en-US" dirty="0">
              <a:latin typeface="Arial" panose="020B0604020202020204" pitchFamily="34" charset="0"/>
              <a:cs typeface="Arial" panose="020B0604020202020204" pitchFamily="34" charset="0"/>
            </a:rPr>
            <a:t>Treatment with sulbactam/durlobactam for 7 to 14 days was generally well tolerated with a lower incidence of treatment emergent adverse events and nephrotoxicity versus colistin</a:t>
          </a:r>
        </a:p>
      </dgm:t>
    </dgm:pt>
    <dgm:pt modelId="{54610BC5-2E1F-41F9-B605-6504B736F358}" type="parTrans" cxnId="{4E547343-60FF-4DDF-9DE9-AA047622E434}">
      <dgm:prSet/>
      <dgm:spPr/>
      <dgm:t>
        <a:bodyPr/>
        <a:lstStyle/>
        <a:p>
          <a:endParaRPr lang="en-US"/>
        </a:p>
      </dgm:t>
    </dgm:pt>
    <dgm:pt modelId="{20424B6F-EF32-452B-A5FB-06FB81E7B790}" type="sibTrans" cxnId="{4E547343-60FF-4DDF-9DE9-AA047622E434}">
      <dgm:prSet/>
      <dgm:spPr/>
      <dgm:t>
        <a:bodyPr/>
        <a:lstStyle/>
        <a:p>
          <a:endParaRPr lang="en-US"/>
        </a:p>
      </dgm:t>
    </dgm:pt>
    <dgm:pt modelId="{5A445C24-63B8-46DE-8CC7-237B9B13CF98}">
      <dgm:prSet phldrT="[Text]"/>
      <dgm:spPr/>
      <dgm:t>
        <a:bodyPr/>
        <a:lstStyle/>
        <a:p>
          <a:r>
            <a:rPr lang="en-US" dirty="0">
              <a:latin typeface="Arial" panose="020B0604020202020204" pitchFamily="34" charset="0"/>
              <a:cs typeface="Arial" panose="020B0604020202020204" pitchFamily="34" charset="0"/>
            </a:rPr>
            <a:t>Sulbactam/durlobactam ultimately approved for the treatment of hospital-acquired and ventilator-associated bacterial pneumonia caused by susceptible isolates of </a:t>
          </a:r>
          <a:r>
            <a:rPr lang="en-US" i="1" dirty="0">
              <a:latin typeface="Arial" panose="020B0604020202020204" pitchFamily="34" charset="0"/>
              <a:cs typeface="Arial" panose="020B0604020202020204" pitchFamily="34" charset="0"/>
            </a:rPr>
            <a:t>Acinetobacter baumannii </a:t>
          </a:r>
          <a:r>
            <a:rPr lang="en-US" dirty="0">
              <a:latin typeface="Arial" panose="020B0604020202020204" pitchFamily="34" charset="0"/>
              <a:cs typeface="Arial" panose="020B0604020202020204" pitchFamily="34" charset="0"/>
            </a:rPr>
            <a:t> </a:t>
          </a:r>
        </a:p>
      </dgm:t>
    </dgm:pt>
    <dgm:pt modelId="{2FF15167-2BC4-4C7E-9D9D-6188F765A39F}" type="parTrans" cxnId="{C0C2E5F6-7ED1-4F3B-AD9A-721B2452CD1F}">
      <dgm:prSet/>
      <dgm:spPr/>
      <dgm:t>
        <a:bodyPr/>
        <a:lstStyle/>
        <a:p>
          <a:endParaRPr lang="en-US"/>
        </a:p>
      </dgm:t>
    </dgm:pt>
    <dgm:pt modelId="{77B49CD3-F0C7-479C-81FA-4F74E40E523E}" type="sibTrans" cxnId="{C0C2E5F6-7ED1-4F3B-AD9A-721B2452CD1F}">
      <dgm:prSet/>
      <dgm:spPr/>
      <dgm:t>
        <a:bodyPr/>
        <a:lstStyle/>
        <a:p>
          <a:endParaRPr lang="en-US"/>
        </a:p>
      </dgm:t>
    </dgm:pt>
    <dgm:pt modelId="{D2B05461-2527-49AC-A1F2-E8AE500E84B4}" type="pres">
      <dgm:prSet presAssocID="{400ED15D-7442-4E3F-A76C-25DB971E2141}" presName="Name0" presStyleCnt="0">
        <dgm:presLayoutVars>
          <dgm:chMax val="7"/>
          <dgm:chPref val="7"/>
          <dgm:dir/>
        </dgm:presLayoutVars>
      </dgm:prSet>
      <dgm:spPr/>
    </dgm:pt>
    <dgm:pt modelId="{49EE1F48-A4B9-49BE-B958-4FB33D1BCF57}" type="pres">
      <dgm:prSet presAssocID="{400ED15D-7442-4E3F-A76C-25DB971E2141}" presName="Name1" presStyleCnt="0"/>
      <dgm:spPr/>
    </dgm:pt>
    <dgm:pt modelId="{F5325C01-A743-408E-B1F7-A928274BCC97}" type="pres">
      <dgm:prSet presAssocID="{400ED15D-7442-4E3F-A76C-25DB971E2141}" presName="cycle" presStyleCnt="0"/>
      <dgm:spPr/>
    </dgm:pt>
    <dgm:pt modelId="{40D51C0A-B7C6-443D-8415-28AA47EBFF9B}" type="pres">
      <dgm:prSet presAssocID="{400ED15D-7442-4E3F-A76C-25DB971E2141}" presName="srcNode" presStyleLbl="node1" presStyleIdx="0" presStyleCnt="5"/>
      <dgm:spPr/>
    </dgm:pt>
    <dgm:pt modelId="{72BEB58D-9403-4635-BDB6-13F4DBEAF169}" type="pres">
      <dgm:prSet presAssocID="{400ED15D-7442-4E3F-A76C-25DB971E2141}" presName="conn" presStyleLbl="parChTrans1D2" presStyleIdx="0" presStyleCnt="1"/>
      <dgm:spPr/>
    </dgm:pt>
    <dgm:pt modelId="{4296F346-1484-40DC-94F6-D35992657848}" type="pres">
      <dgm:prSet presAssocID="{400ED15D-7442-4E3F-A76C-25DB971E2141}" presName="extraNode" presStyleLbl="node1" presStyleIdx="0" presStyleCnt="5"/>
      <dgm:spPr/>
    </dgm:pt>
    <dgm:pt modelId="{8C25395E-2998-4E25-918C-9EF480E8B6AA}" type="pres">
      <dgm:prSet presAssocID="{400ED15D-7442-4E3F-A76C-25DB971E2141}" presName="dstNode" presStyleLbl="node1" presStyleIdx="0" presStyleCnt="5"/>
      <dgm:spPr/>
    </dgm:pt>
    <dgm:pt modelId="{4B450BBA-7A64-4FD8-9279-F82851450CAD}" type="pres">
      <dgm:prSet presAssocID="{E8A05492-4FD2-4557-943E-BFD4D44A032A}" presName="text_1" presStyleLbl="node1" presStyleIdx="0" presStyleCnt="5">
        <dgm:presLayoutVars>
          <dgm:bulletEnabled val="1"/>
        </dgm:presLayoutVars>
      </dgm:prSet>
      <dgm:spPr/>
    </dgm:pt>
    <dgm:pt modelId="{ABE1E176-B228-4029-A494-B20B86A9C362}" type="pres">
      <dgm:prSet presAssocID="{E8A05492-4FD2-4557-943E-BFD4D44A032A}" presName="accent_1" presStyleCnt="0"/>
      <dgm:spPr/>
    </dgm:pt>
    <dgm:pt modelId="{7C68F0C7-AAAC-4382-80A6-665885078C17}" type="pres">
      <dgm:prSet presAssocID="{E8A05492-4FD2-4557-943E-BFD4D44A032A}" presName="accentRepeatNode" presStyleLbl="solidFgAcc1" presStyleIdx="0" presStyleCnt="5"/>
      <dgm:spPr/>
    </dgm:pt>
    <dgm:pt modelId="{BCBFD07F-FD21-4578-8C34-0121583810AA}" type="pres">
      <dgm:prSet presAssocID="{85009688-3581-475C-A733-6C7CBCADBFBB}" presName="text_2" presStyleLbl="node1" presStyleIdx="1" presStyleCnt="5">
        <dgm:presLayoutVars>
          <dgm:bulletEnabled val="1"/>
        </dgm:presLayoutVars>
      </dgm:prSet>
      <dgm:spPr/>
    </dgm:pt>
    <dgm:pt modelId="{6F9846AF-8C94-4DB0-A7CB-6180DA82CE5A}" type="pres">
      <dgm:prSet presAssocID="{85009688-3581-475C-A733-6C7CBCADBFBB}" presName="accent_2" presStyleCnt="0"/>
      <dgm:spPr/>
    </dgm:pt>
    <dgm:pt modelId="{7291D786-ED0A-47FF-89FE-806AE0F8B005}" type="pres">
      <dgm:prSet presAssocID="{85009688-3581-475C-A733-6C7CBCADBFBB}" presName="accentRepeatNode" presStyleLbl="solidFgAcc1" presStyleIdx="1" presStyleCnt="5"/>
      <dgm:spPr/>
    </dgm:pt>
    <dgm:pt modelId="{E3773F04-6084-4976-9DD6-3FA0725AE7AE}" type="pres">
      <dgm:prSet presAssocID="{E191BF3A-877B-420E-BF07-F8A1CC961A8F}" presName="text_3" presStyleLbl="node1" presStyleIdx="2" presStyleCnt="5">
        <dgm:presLayoutVars>
          <dgm:bulletEnabled val="1"/>
        </dgm:presLayoutVars>
      </dgm:prSet>
      <dgm:spPr/>
    </dgm:pt>
    <dgm:pt modelId="{A2B2F7A6-0951-41DC-A4D0-CA561E4A87AA}" type="pres">
      <dgm:prSet presAssocID="{E191BF3A-877B-420E-BF07-F8A1CC961A8F}" presName="accent_3" presStyleCnt="0"/>
      <dgm:spPr/>
    </dgm:pt>
    <dgm:pt modelId="{64F354CE-B4E6-4F21-AB47-DC1A475DE6D3}" type="pres">
      <dgm:prSet presAssocID="{E191BF3A-877B-420E-BF07-F8A1CC961A8F}" presName="accentRepeatNode" presStyleLbl="solidFgAcc1" presStyleIdx="2" presStyleCnt="5"/>
      <dgm:spPr/>
    </dgm:pt>
    <dgm:pt modelId="{A4C4608E-86DB-4A47-814A-775478DD3287}" type="pres">
      <dgm:prSet presAssocID="{00FE5530-0BD3-4E92-8007-90BEB5955F3C}" presName="text_4" presStyleLbl="node1" presStyleIdx="3" presStyleCnt="5">
        <dgm:presLayoutVars>
          <dgm:bulletEnabled val="1"/>
        </dgm:presLayoutVars>
      </dgm:prSet>
      <dgm:spPr/>
    </dgm:pt>
    <dgm:pt modelId="{8730AF26-3507-45C4-BE52-91A6812FBD65}" type="pres">
      <dgm:prSet presAssocID="{00FE5530-0BD3-4E92-8007-90BEB5955F3C}" presName="accent_4" presStyleCnt="0"/>
      <dgm:spPr/>
    </dgm:pt>
    <dgm:pt modelId="{976538A1-7F44-4C61-BF5E-B74A4B23002D}" type="pres">
      <dgm:prSet presAssocID="{00FE5530-0BD3-4E92-8007-90BEB5955F3C}" presName="accentRepeatNode" presStyleLbl="solidFgAcc1" presStyleIdx="3" presStyleCnt="5"/>
      <dgm:spPr/>
    </dgm:pt>
    <dgm:pt modelId="{2D10F778-42B3-4A9F-B4BA-0D8A82686C44}" type="pres">
      <dgm:prSet presAssocID="{5A445C24-63B8-46DE-8CC7-237B9B13CF98}" presName="text_5" presStyleLbl="node1" presStyleIdx="4" presStyleCnt="5">
        <dgm:presLayoutVars>
          <dgm:bulletEnabled val="1"/>
        </dgm:presLayoutVars>
      </dgm:prSet>
      <dgm:spPr/>
    </dgm:pt>
    <dgm:pt modelId="{4A58C129-5192-4934-A01B-625A56778321}" type="pres">
      <dgm:prSet presAssocID="{5A445C24-63B8-46DE-8CC7-237B9B13CF98}" presName="accent_5" presStyleCnt="0"/>
      <dgm:spPr/>
    </dgm:pt>
    <dgm:pt modelId="{45D5020E-9B32-40F5-B08C-C0C307AEFD3E}" type="pres">
      <dgm:prSet presAssocID="{5A445C24-63B8-46DE-8CC7-237B9B13CF98}" presName="accentRepeatNode" presStyleLbl="solidFgAcc1" presStyleIdx="4" presStyleCnt="5"/>
      <dgm:spPr/>
    </dgm:pt>
  </dgm:ptLst>
  <dgm:cxnLst>
    <dgm:cxn modelId="{8A388300-C1D6-48EC-A2F7-69FE6AD6A8E4}" type="presOf" srcId="{00FE5530-0BD3-4E92-8007-90BEB5955F3C}" destId="{A4C4608E-86DB-4A47-814A-775478DD3287}" srcOrd="0" destOrd="0" presId="urn:microsoft.com/office/officeart/2008/layout/VerticalCurvedList"/>
    <dgm:cxn modelId="{0CDA3B03-32CE-459D-9864-97997DAF6BA7}" srcId="{400ED15D-7442-4E3F-A76C-25DB971E2141}" destId="{E8A05492-4FD2-4557-943E-BFD4D44A032A}" srcOrd="0" destOrd="0" parTransId="{23BB73B3-0170-4C8B-BFA2-4C4079584014}" sibTransId="{42CD31F2-0C6B-4C61-A495-0AC586D9578E}"/>
    <dgm:cxn modelId="{79250908-D5EC-4298-9577-F88D05E9767B}" type="presOf" srcId="{5A445C24-63B8-46DE-8CC7-237B9B13CF98}" destId="{2D10F778-42B3-4A9F-B4BA-0D8A82686C44}" srcOrd="0" destOrd="0" presId="urn:microsoft.com/office/officeart/2008/layout/VerticalCurvedList"/>
    <dgm:cxn modelId="{C993D91D-DE22-498A-A82E-202BFF98C265}" type="presOf" srcId="{E191BF3A-877B-420E-BF07-F8A1CC961A8F}" destId="{E3773F04-6084-4976-9DD6-3FA0725AE7AE}" srcOrd="0" destOrd="0" presId="urn:microsoft.com/office/officeart/2008/layout/VerticalCurvedList"/>
    <dgm:cxn modelId="{4E547343-60FF-4DDF-9DE9-AA047622E434}" srcId="{400ED15D-7442-4E3F-A76C-25DB971E2141}" destId="{00FE5530-0BD3-4E92-8007-90BEB5955F3C}" srcOrd="3" destOrd="0" parTransId="{54610BC5-2E1F-41F9-B605-6504B736F358}" sibTransId="{20424B6F-EF32-452B-A5FB-06FB81E7B790}"/>
    <dgm:cxn modelId="{BE02F580-C19E-45B5-9F30-4B94BAF159F5}" srcId="{400ED15D-7442-4E3F-A76C-25DB971E2141}" destId="{E191BF3A-877B-420E-BF07-F8A1CC961A8F}" srcOrd="2" destOrd="0" parTransId="{07C7E441-2CBC-4125-8156-78F3F7E4F7E7}" sibTransId="{CB5178A3-EEEE-447D-8486-A030C9CA78AF}"/>
    <dgm:cxn modelId="{8FBC838F-2DB8-48B5-A23B-5C1EF123E378}" type="presOf" srcId="{400ED15D-7442-4E3F-A76C-25DB971E2141}" destId="{D2B05461-2527-49AC-A1F2-E8AE500E84B4}" srcOrd="0" destOrd="0" presId="urn:microsoft.com/office/officeart/2008/layout/VerticalCurvedList"/>
    <dgm:cxn modelId="{DCF863C7-F8C4-430A-8FCD-6F2884D891F3}" type="presOf" srcId="{E8A05492-4FD2-4557-943E-BFD4D44A032A}" destId="{4B450BBA-7A64-4FD8-9279-F82851450CAD}" srcOrd="0" destOrd="0" presId="urn:microsoft.com/office/officeart/2008/layout/VerticalCurvedList"/>
    <dgm:cxn modelId="{4D91CED0-83D6-4CD2-A0F4-2951A6DA8D94}" type="presOf" srcId="{85009688-3581-475C-A733-6C7CBCADBFBB}" destId="{BCBFD07F-FD21-4578-8C34-0121583810AA}" srcOrd="0" destOrd="0" presId="urn:microsoft.com/office/officeart/2008/layout/VerticalCurvedList"/>
    <dgm:cxn modelId="{F346B6E3-9EE5-4FDA-9D26-90464A863B1A}" srcId="{400ED15D-7442-4E3F-A76C-25DB971E2141}" destId="{85009688-3581-475C-A733-6C7CBCADBFBB}" srcOrd="1" destOrd="0" parTransId="{6AFA6E09-117B-435A-A6E2-5B30C0238464}" sibTransId="{2264D1A3-9761-4C48-A3B0-4255B79624C9}"/>
    <dgm:cxn modelId="{FCC110F4-BB5F-4477-AFBF-E4DD74445765}" type="presOf" srcId="{42CD31F2-0C6B-4C61-A495-0AC586D9578E}" destId="{72BEB58D-9403-4635-BDB6-13F4DBEAF169}" srcOrd="0" destOrd="0" presId="urn:microsoft.com/office/officeart/2008/layout/VerticalCurvedList"/>
    <dgm:cxn modelId="{C0C2E5F6-7ED1-4F3B-AD9A-721B2452CD1F}" srcId="{400ED15D-7442-4E3F-A76C-25DB971E2141}" destId="{5A445C24-63B8-46DE-8CC7-237B9B13CF98}" srcOrd="4" destOrd="0" parTransId="{2FF15167-2BC4-4C7E-9D9D-6188F765A39F}" sibTransId="{77B49CD3-F0C7-479C-81FA-4F74E40E523E}"/>
    <dgm:cxn modelId="{08F9B60D-9A29-46EF-9EE4-069D75BE25F3}" type="presParOf" srcId="{D2B05461-2527-49AC-A1F2-E8AE500E84B4}" destId="{49EE1F48-A4B9-49BE-B958-4FB33D1BCF57}" srcOrd="0" destOrd="0" presId="urn:microsoft.com/office/officeart/2008/layout/VerticalCurvedList"/>
    <dgm:cxn modelId="{35E40840-DA33-4373-AF43-A06B927687B4}" type="presParOf" srcId="{49EE1F48-A4B9-49BE-B958-4FB33D1BCF57}" destId="{F5325C01-A743-408E-B1F7-A928274BCC97}" srcOrd="0" destOrd="0" presId="urn:microsoft.com/office/officeart/2008/layout/VerticalCurvedList"/>
    <dgm:cxn modelId="{F973A411-ED37-41BA-859D-6AA167C00A04}" type="presParOf" srcId="{F5325C01-A743-408E-B1F7-A928274BCC97}" destId="{40D51C0A-B7C6-443D-8415-28AA47EBFF9B}" srcOrd="0" destOrd="0" presId="urn:microsoft.com/office/officeart/2008/layout/VerticalCurvedList"/>
    <dgm:cxn modelId="{54CD9F3D-3D24-4ED8-BAA6-ECA6600D5FDC}" type="presParOf" srcId="{F5325C01-A743-408E-B1F7-A928274BCC97}" destId="{72BEB58D-9403-4635-BDB6-13F4DBEAF169}" srcOrd="1" destOrd="0" presId="urn:microsoft.com/office/officeart/2008/layout/VerticalCurvedList"/>
    <dgm:cxn modelId="{EBD0B10C-9D52-484A-8F54-EE29B77F9582}" type="presParOf" srcId="{F5325C01-A743-408E-B1F7-A928274BCC97}" destId="{4296F346-1484-40DC-94F6-D35992657848}" srcOrd="2" destOrd="0" presId="urn:microsoft.com/office/officeart/2008/layout/VerticalCurvedList"/>
    <dgm:cxn modelId="{4B1241C4-3ED2-4EB8-9BA8-BBF14A170250}" type="presParOf" srcId="{F5325C01-A743-408E-B1F7-A928274BCC97}" destId="{8C25395E-2998-4E25-918C-9EF480E8B6AA}" srcOrd="3" destOrd="0" presId="urn:microsoft.com/office/officeart/2008/layout/VerticalCurvedList"/>
    <dgm:cxn modelId="{2555029A-85CC-417F-8E49-CEABCBE8264F}" type="presParOf" srcId="{49EE1F48-A4B9-49BE-B958-4FB33D1BCF57}" destId="{4B450BBA-7A64-4FD8-9279-F82851450CAD}" srcOrd="1" destOrd="0" presId="urn:microsoft.com/office/officeart/2008/layout/VerticalCurvedList"/>
    <dgm:cxn modelId="{7F3CBD84-62B3-46D4-9BC6-0B9AD4999371}" type="presParOf" srcId="{49EE1F48-A4B9-49BE-B958-4FB33D1BCF57}" destId="{ABE1E176-B228-4029-A494-B20B86A9C362}" srcOrd="2" destOrd="0" presId="urn:microsoft.com/office/officeart/2008/layout/VerticalCurvedList"/>
    <dgm:cxn modelId="{0C9DF36B-4187-4660-8635-0FC06927A85D}" type="presParOf" srcId="{ABE1E176-B228-4029-A494-B20B86A9C362}" destId="{7C68F0C7-AAAC-4382-80A6-665885078C17}" srcOrd="0" destOrd="0" presId="urn:microsoft.com/office/officeart/2008/layout/VerticalCurvedList"/>
    <dgm:cxn modelId="{9689E912-F226-4C49-A5D5-ACDE8D53D532}" type="presParOf" srcId="{49EE1F48-A4B9-49BE-B958-4FB33D1BCF57}" destId="{BCBFD07F-FD21-4578-8C34-0121583810AA}" srcOrd="3" destOrd="0" presId="urn:microsoft.com/office/officeart/2008/layout/VerticalCurvedList"/>
    <dgm:cxn modelId="{A8D52FD0-E418-40A5-95BE-60626EFD6A6A}" type="presParOf" srcId="{49EE1F48-A4B9-49BE-B958-4FB33D1BCF57}" destId="{6F9846AF-8C94-4DB0-A7CB-6180DA82CE5A}" srcOrd="4" destOrd="0" presId="urn:microsoft.com/office/officeart/2008/layout/VerticalCurvedList"/>
    <dgm:cxn modelId="{35753C0F-7ABA-4F53-BEE5-EA27139E0A21}" type="presParOf" srcId="{6F9846AF-8C94-4DB0-A7CB-6180DA82CE5A}" destId="{7291D786-ED0A-47FF-89FE-806AE0F8B005}" srcOrd="0" destOrd="0" presId="urn:microsoft.com/office/officeart/2008/layout/VerticalCurvedList"/>
    <dgm:cxn modelId="{DA12F578-C11D-474E-B46D-D5672FE49474}" type="presParOf" srcId="{49EE1F48-A4B9-49BE-B958-4FB33D1BCF57}" destId="{E3773F04-6084-4976-9DD6-3FA0725AE7AE}" srcOrd="5" destOrd="0" presId="urn:microsoft.com/office/officeart/2008/layout/VerticalCurvedList"/>
    <dgm:cxn modelId="{EFD3CA24-0732-49B3-A84B-80965F0D2E10}" type="presParOf" srcId="{49EE1F48-A4B9-49BE-B958-4FB33D1BCF57}" destId="{A2B2F7A6-0951-41DC-A4D0-CA561E4A87AA}" srcOrd="6" destOrd="0" presId="urn:microsoft.com/office/officeart/2008/layout/VerticalCurvedList"/>
    <dgm:cxn modelId="{A34C052B-EBF9-48D8-A2A7-FB7E64FE7AF2}" type="presParOf" srcId="{A2B2F7A6-0951-41DC-A4D0-CA561E4A87AA}" destId="{64F354CE-B4E6-4F21-AB47-DC1A475DE6D3}" srcOrd="0" destOrd="0" presId="urn:microsoft.com/office/officeart/2008/layout/VerticalCurvedList"/>
    <dgm:cxn modelId="{94539C99-7B13-4698-BDF4-F8A83A31E6EF}" type="presParOf" srcId="{49EE1F48-A4B9-49BE-B958-4FB33D1BCF57}" destId="{A4C4608E-86DB-4A47-814A-775478DD3287}" srcOrd="7" destOrd="0" presId="urn:microsoft.com/office/officeart/2008/layout/VerticalCurvedList"/>
    <dgm:cxn modelId="{1DDFA5DC-4C9A-461F-BB03-252F95A61790}" type="presParOf" srcId="{49EE1F48-A4B9-49BE-B958-4FB33D1BCF57}" destId="{8730AF26-3507-45C4-BE52-91A6812FBD65}" srcOrd="8" destOrd="0" presId="urn:microsoft.com/office/officeart/2008/layout/VerticalCurvedList"/>
    <dgm:cxn modelId="{321D337F-5613-4CED-ADB2-B32D92185DB4}" type="presParOf" srcId="{8730AF26-3507-45C4-BE52-91A6812FBD65}" destId="{976538A1-7F44-4C61-BF5E-B74A4B23002D}" srcOrd="0" destOrd="0" presId="urn:microsoft.com/office/officeart/2008/layout/VerticalCurvedList"/>
    <dgm:cxn modelId="{340203C5-0B69-480F-96BD-56C1BB2F9325}" type="presParOf" srcId="{49EE1F48-A4B9-49BE-B958-4FB33D1BCF57}" destId="{2D10F778-42B3-4A9F-B4BA-0D8A82686C44}" srcOrd="9" destOrd="0" presId="urn:microsoft.com/office/officeart/2008/layout/VerticalCurvedList"/>
    <dgm:cxn modelId="{67F5AA9D-F7BC-4511-BD82-622B70C9713E}" type="presParOf" srcId="{49EE1F48-A4B9-49BE-B958-4FB33D1BCF57}" destId="{4A58C129-5192-4934-A01B-625A56778321}" srcOrd="10" destOrd="0" presId="urn:microsoft.com/office/officeart/2008/layout/VerticalCurvedList"/>
    <dgm:cxn modelId="{D78E5582-08FE-44D2-8DEF-FED04BB89C42}" type="presParOf" srcId="{4A58C129-5192-4934-A01B-625A56778321}" destId="{45D5020E-9B32-40F5-B08C-C0C307AEFD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C2C92E4-1246-48CC-8DF3-47AAEC82754B}"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5D20D3DF-9D8A-4943-8399-4080B4CA34ED}">
      <dgm:prSet phldrT="[Text]"/>
      <dgm:spPr/>
      <dgm:t>
        <a:bodyPr/>
        <a:lstStyle/>
        <a:p>
          <a:r>
            <a:rPr lang="en-US" dirty="0">
              <a:latin typeface="Arial" panose="020B0604020202020204" pitchFamily="34" charset="0"/>
              <a:cs typeface="Arial" panose="020B0604020202020204" pitchFamily="34" charset="0"/>
            </a:rPr>
            <a:t>CRAB is a high-risk, multidrug resistant pathogen with limited treatment options and high mortality </a:t>
          </a:r>
        </a:p>
      </dgm:t>
    </dgm:pt>
    <dgm:pt modelId="{EF014629-A30D-4DAF-B9D4-C344A9701700}" type="parTrans" cxnId="{8A053685-9F57-424C-851F-6C63BC69030E}">
      <dgm:prSet/>
      <dgm:spPr/>
      <dgm:t>
        <a:bodyPr/>
        <a:lstStyle/>
        <a:p>
          <a:endParaRPr lang="en-US"/>
        </a:p>
      </dgm:t>
    </dgm:pt>
    <dgm:pt modelId="{59F31508-F777-4740-AB38-F32AE22B4397}" type="sibTrans" cxnId="{8A053685-9F57-424C-851F-6C63BC69030E}">
      <dgm:prSet/>
      <dgm:spPr/>
      <dgm:t>
        <a:bodyPr/>
        <a:lstStyle/>
        <a:p>
          <a:endParaRPr lang="en-US"/>
        </a:p>
      </dgm:t>
    </dgm:pt>
    <dgm:pt modelId="{AEDA0319-FF8E-4BE7-A1CC-7907F733232A}">
      <dgm:prSet phldrT="[Text]"/>
      <dgm:spPr/>
      <dgm:t>
        <a:bodyPr/>
        <a:lstStyle/>
        <a:p>
          <a:r>
            <a:rPr lang="en-US" dirty="0">
              <a:latin typeface="Arial" panose="020B0604020202020204" pitchFamily="34" charset="0"/>
              <a:cs typeface="Arial" panose="020B0604020202020204" pitchFamily="34" charset="0"/>
            </a:rPr>
            <a:t>Mechanisms of resistance include </a:t>
          </a:r>
          <a:r>
            <a:rPr lang="en-US" dirty="0" err="1">
              <a:latin typeface="Arial" panose="020B0604020202020204" pitchFamily="34" charset="0"/>
              <a:cs typeface="Arial" panose="020B0604020202020204" pitchFamily="34" charset="0"/>
            </a:rPr>
            <a:t>carbapenemase</a:t>
          </a:r>
          <a:r>
            <a:rPr lang="en-US" dirty="0">
              <a:latin typeface="Arial" panose="020B0604020202020204" pitchFamily="34" charset="0"/>
              <a:cs typeface="Arial" panose="020B0604020202020204" pitchFamily="34" charset="0"/>
            </a:rPr>
            <a:t> production, porin loss, efflux pumps, and altered penicillin binding proteins</a:t>
          </a:r>
        </a:p>
      </dgm:t>
    </dgm:pt>
    <dgm:pt modelId="{EE28DE38-B94E-4C5F-A970-3543DD25B73B}" type="parTrans" cxnId="{8D57D912-8DF7-4433-B926-F83367E8F184}">
      <dgm:prSet/>
      <dgm:spPr/>
      <dgm:t>
        <a:bodyPr/>
        <a:lstStyle/>
        <a:p>
          <a:endParaRPr lang="en-US"/>
        </a:p>
      </dgm:t>
    </dgm:pt>
    <dgm:pt modelId="{1642209B-4575-45F4-8904-CAD0850221F5}" type="sibTrans" cxnId="{8D57D912-8DF7-4433-B926-F83367E8F184}">
      <dgm:prSet/>
      <dgm:spPr/>
      <dgm:t>
        <a:bodyPr/>
        <a:lstStyle/>
        <a:p>
          <a:endParaRPr lang="en-US"/>
        </a:p>
      </dgm:t>
    </dgm:pt>
    <dgm:pt modelId="{41C7AF7C-04EB-42AA-B4D2-5F6AF95FC991}">
      <dgm:prSet phldrT="[Text]"/>
      <dgm:spPr/>
      <dgm:t>
        <a:bodyPr/>
        <a:lstStyle/>
        <a:p>
          <a:r>
            <a:rPr lang="en-US" dirty="0">
              <a:latin typeface="Arial" panose="020B0604020202020204" pitchFamily="34" charset="0"/>
              <a:cs typeface="Arial" panose="020B0604020202020204" pitchFamily="34" charset="0"/>
            </a:rPr>
            <a:t>sulbactam/durlobactam is now first-line therapy per 2024 IDSA guidance due to its efficacy and safety profile </a:t>
          </a:r>
        </a:p>
      </dgm:t>
    </dgm:pt>
    <dgm:pt modelId="{0F1346AB-E48F-4B93-9751-5716FBB4AAEE}" type="parTrans" cxnId="{96728D67-03F0-4E7B-8A86-D073A3B200D1}">
      <dgm:prSet/>
      <dgm:spPr/>
      <dgm:t>
        <a:bodyPr/>
        <a:lstStyle/>
        <a:p>
          <a:endParaRPr lang="en-US"/>
        </a:p>
      </dgm:t>
    </dgm:pt>
    <dgm:pt modelId="{BD23A75C-5C57-438E-BFF7-65B7F50D4152}" type="sibTrans" cxnId="{96728D67-03F0-4E7B-8A86-D073A3B200D1}">
      <dgm:prSet/>
      <dgm:spPr/>
      <dgm:t>
        <a:bodyPr/>
        <a:lstStyle/>
        <a:p>
          <a:endParaRPr lang="en-US"/>
        </a:p>
      </dgm:t>
    </dgm:pt>
    <dgm:pt modelId="{649B940B-8EBA-482E-8DC2-7150D332553D}">
      <dgm:prSet phldrT="[Text]"/>
      <dgm:spPr/>
      <dgm:t>
        <a:bodyPr/>
        <a:lstStyle/>
        <a:p>
          <a:r>
            <a:rPr lang="en-US" dirty="0">
              <a:latin typeface="Arial" panose="020B0604020202020204" pitchFamily="34" charset="0"/>
              <a:cs typeface="Arial" panose="020B0604020202020204" pitchFamily="34" charset="0"/>
            </a:rPr>
            <a:t>Site-specific therapy matters – chose agents based on infection location and pharmacokinetics </a:t>
          </a:r>
        </a:p>
      </dgm:t>
    </dgm:pt>
    <dgm:pt modelId="{CADDBD49-B349-4990-B3E2-3CF75EE1A115}" type="parTrans" cxnId="{30ED731F-7723-41C5-951F-53A8272757B7}">
      <dgm:prSet/>
      <dgm:spPr/>
      <dgm:t>
        <a:bodyPr/>
        <a:lstStyle/>
        <a:p>
          <a:endParaRPr lang="en-US"/>
        </a:p>
      </dgm:t>
    </dgm:pt>
    <dgm:pt modelId="{B7FF15C8-681C-4206-8898-AE572526BD9A}" type="sibTrans" cxnId="{30ED731F-7723-41C5-951F-53A8272757B7}">
      <dgm:prSet/>
      <dgm:spPr/>
      <dgm:t>
        <a:bodyPr/>
        <a:lstStyle/>
        <a:p>
          <a:endParaRPr lang="en-US"/>
        </a:p>
      </dgm:t>
    </dgm:pt>
    <dgm:pt modelId="{54C18049-83D4-43E7-A181-D7C5BE5CB889}">
      <dgm:prSet phldrT="[Text]"/>
      <dgm:spPr/>
      <dgm:t>
        <a:bodyPr/>
        <a:lstStyle/>
        <a:p>
          <a:r>
            <a:rPr lang="en-US" dirty="0">
              <a:latin typeface="Arial" panose="020B0604020202020204" pitchFamily="34" charset="0"/>
              <a:cs typeface="Arial" panose="020B0604020202020204" pitchFamily="34" charset="0"/>
            </a:rPr>
            <a:t>Antimicrobial stewardship is essential – avoid overtreatment, tailor therapy, and monitor for toxicity </a:t>
          </a:r>
        </a:p>
      </dgm:t>
    </dgm:pt>
    <dgm:pt modelId="{73AC6CF2-BFFD-4A2C-8744-773B50AF6C25}" type="parTrans" cxnId="{AF5B7DAB-0DA7-4BF5-A8C1-C56F086CE6A7}">
      <dgm:prSet/>
      <dgm:spPr/>
      <dgm:t>
        <a:bodyPr/>
        <a:lstStyle/>
        <a:p>
          <a:endParaRPr lang="en-US"/>
        </a:p>
      </dgm:t>
    </dgm:pt>
    <dgm:pt modelId="{AE685811-1CA0-461C-B341-C33B8473C5BE}" type="sibTrans" cxnId="{AF5B7DAB-0DA7-4BF5-A8C1-C56F086CE6A7}">
      <dgm:prSet/>
      <dgm:spPr/>
      <dgm:t>
        <a:bodyPr/>
        <a:lstStyle/>
        <a:p>
          <a:endParaRPr lang="en-US"/>
        </a:p>
      </dgm:t>
    </dgm:pt>
    <dgm:pt modelId="{57F51286-EF3C-47B4-B3D1-F52A04F9232C}" type="pres">
      <dgm:prSet presAssocID="{EC2C92E4-1246-48CC-8DF3-47AAEC82754B}" presName="Name0" presStyleCnt="0">
        <dgm:presLayoutVars>
          <dgm:chMax val="7"/>
          <dgm:chPref val="7"/>
          <dgm:dir/>
        </dgm:presLayoutVars>
      </dgm:prSet>
      <dgm:spPr/>
    </dgm:pt>
    <dgm:pt modelId="{4ED7929B-F22F-4132-85A9-F64B385FA071}" type="pres">
      <dgm:prSet presAssocID="{EC2C92E4-1246-48CC-8DF3-47AAEC82754B}" presName="Name1" presStyleCnt="0"/>
      <dgm:spPr/>
    </dgm:pt>
    <dgm:pt modelId="{E79D6D04-32D2-4268-85ED-A305DFFC052E}" type="pres">
      <dgm:prSet presAssocID="{EC2C92E4-1246-48CC-8DF3-47AAEC82754B}" presName="cycle" presStyleCnt="0"/>
      <dgm:spPr/>
    </dgm:pt>
    <dgm:pt modelId="{D4833BCC-9EC2-45D0-AA28-A13C40BF00BD}" type="pres">
      <dgm:prSet presAssocID="{EC2C92E4-1246-48CC-8DF3-47AAEC82754B}" presName="srcNode" presStyleLbl="node1" presStyleIdx="0" presStyleCnt="5"/>
      <dgm:spPr/>
    </dgm:pt>
    <dgm:pt modelId="{C184EF6F-7246-47E7-9D14-579F0D772FA5}" type="pres">
      <dgm:prSet presAssocID="{EC2C92E4-1246-48CC-8DF3-47AAEC82754B}" presName="conn" presStyleLbl="parChTrans1D2" presStyleIdx="0" presStyleCnt="1"/>
      <dgm:spPr/>
    </dgm:pt>
    <dgm:pt modelId="{A28C5CE1-80DF-4469-9C79-D609754094C6}" type="pres">
      <dgm:prSet presAssocID="{EC2C92E4-1246-48CC-8DF3-47AAEC82754B}" presName="extraNode" presStyleLbl="node1" presStyleIdx="0" presStyleCnt="5"/>
      <dgm:spPr/>
    </dgm:pt>
    <dgm:pt modelId="{F0C13B34-F060-43C2-BE02-5A88EC1F4710}" type="pres">
      <dgm:prSet presAssocID="{EC2C92E4-1246-48CC-8DF3-47AAEC82754B}" presName="dstNode" presStyleLbl="node1" presStyleIdx="0" presStyleCnt="5"/>
      <dgm:spPr/>
    </dgm:pt>
    <dgm:pt modelId="{BBA98BE9-4ECC-4DBE-85C5-C57F2F6D6B7B}" type="pres">
      <dgm:prSet presAssocID="{5D20D3DF-9D8A-4943-8399-4080B4CA34ED}" presName="text_1" presStyleLbl="node1" presStyleIdx="0" presStyleCnt="5">
        <dgm:presLayoutVars>
          <dgm:bulletEnabled val="1"/>
        </dgm:presLayoutVars>
      </dgm:prSet>
      <dgm:spPr/>
    </dgm:pt>
    <dgm:pt modelId="{F9717978-4637-40A3-B3CD-D09BAFFB7A53}" type="pres">
      <dgm:prSet presAssocID="{5D20D3DF-9D8A-4943-8399-4080B4CA34ED}" presName="accent_1" presStyleCnt="0"/>
      <dgm:spPr/>
    </dgm:pt>
    <dgm:pt modelId="{D80FE696-3E48-4CAF-880C-8FF9FA176FC3}" type="pres">
      <dgm:prSet presAssocID="{5D20D3DF-9D8A-4943-8399-4080B4CA34ED}" presName="accentRepeatNode" presStyleLbl="solidFgAcc1" presStyleIdx="0" presStyleCnt="5"/>
      <dgm:spPr/>
    </dgm:pt>
    <dgm:pt modelId="{F5549CB8-9E10-4A97-AC66-FFD466D1F1FE}" type="pres">
      <dgm:prSet presAssocID="{AEDA0319-FF8E-4BE7-A1CC-7907F733232A}" presName="text_2" presStyleLbl="node1" presStyleIdx="1" presStyleCnt="5">
        <dgm:presLayoutVars>
          <dgm:bulletEnabled val="1"/>
        </dgm:presLayoutVars>
      </dgm:prSet>
      <dgm:spPr/>
    </dgm:pt>
    <dgm:pt modelId="{B97C40E5-BAAD-4D80-99E8-D0F6C8E383EB}" type="pres">
      <dgm:prSet presAssocID="{AEDA0319-FF8E-4BE7-A1CC-7907F733232A}" presName="accent_2" presStyleCnt="0"/>
      <dgm:spPr/>
    </dgm:pt>
    <dgm:pt modelId="{1DA8B86F-0046-4605-A741-FF86EB39DE71}" type="pres">
      <dgm:prSet presAssocID="{AEDA0319-FF8E-4BE7-A1CC-7907F733232A}" presName="accentRepeatNode" presStyleLbl="solidFgAcc1" presStyleIdx="1" presStyleCnt="5"/>
      <dgm:spPr/>
    </dgm:pt>
    <dgm:pt modelId="{08588B83-6E96-4390-8D3B-66E27BED1F32}" type="pres">
      <dgm:prSet presAssocID="{41C7AF7C-04EB-42AA-B4D2-5F6AF95FC991}" presName="text_3" presStyleLbl="node1" presStyleIdx="2" presStyleCnt="5">
        <dgm:presLayoutVars>
          <dgm:bulletEnabled val="1"/>
        </dgm:presLayoutVars>
      </dgm:prSet>
      <dgm:spPr/>
    </dgm:pt>
    <dgm:pt modelId="{2DA915C3-6CAB-4DB9-8570-9F4F76476149}" type="pres">
      <dgm:prSet presAssocID="{41C7AF7C-04EB-42AA-B4D2-5F6AF95FC991}" presName="accent_3" presStyleCnt="0"/>
      <dgm:spPr/>
    </dgm:pt>
    <dgm:pt modelId="{0047CF8E-7275-4F7E-80A0-4982C68911A1}" type="pres">
      <dgm:prSet presAssocID="{41C7AF7C-04EB-42AA-B4D2-5F6AF95FC991}" presName="accentRepeatNode" presStyleLbl="solidFgAcc1" presStyleIdx="2" presStyleCnt="5"/>
      <dgm:spPr/>
    </dgm:pt>
    <dgm:pt modelId="{A4F21C32-BD38-4400-872C-718F9F4A2202}" type="pres">
      <dgm:prSet presAssocID="{649B940B-8EBA-482E-8DC2-7150D332553D}" presName="text_4" presStyleLbl="node1" presStyleIdx="3" presStyleCnt="5">
        <dgm:presLayoutVars>
          <dgm:bulletEnabled val="1"/>
        </dgm:presLayoutVars>
      </dgm:prSet>
      <dgm:spPr/>
    </dgm:pt>
    <dgm:pt modelId="{778AF5ED-5B46-428E-A3D1-447675839BC6}" type="pres">
      <dgm:prSet presAssocID="{649B940B-8EBA-482E-8DC2-7150D332553D}" presName="accent_4" presStyleCnt="0"/>
      <dgm:spPr/>
    </dgm:pt>
    <dgm:pt modelId="{B1A46068-4A0A-42B1-A16B-D09F35ED0E33}" type="pres">
      <dgm:prSet presAssocID="{649B940B-8EBA-482E-8DC2-7150D332553D}" presName="accentRepeatNode" presStyleLbl="solidFgAcc1" presStyleIdx="3" presStyleCnt="5"/>
      <dgm:spPr/>
    </dgm:pt>
    <dgm:pt modelId="{C819A7AD-D234-4F7D-B5A4-581EACE7339D}" type="pres">
      <dgm:prSet presAssocID="{54C18049-83D4-43E7-A181-D7C5BE5CB889}" presName="text_5" presStyleLbl="node1" presStyleIdx="4" presStyleCnt="5">
        <dgm:presLayoutVars>
          <dgm:bulletEnabled val="1"/>
        </dgm:presLayoutVars>
      </dgm:prSet>
      <dgm:spPr/>
    </dgm:pt>
    <dgm:pt modelId="{64DDE1AF-AD49-4AA6-83F0-260565F2AAC7}" type="pres">
      <dgm:prSet presAssocID="{54C18049-83D4-43E7-A181-D7C5BE5CB889}" presName="accent_5" presStyleCnt="0"/>
      <dgm:spPr/>
    </dgm:pt>
    <dgm:pt modelId="{72FC40C5-D618-4F69-86BD-AC87303FE73C}" type="pres">
      <dgm:prSet presAssocID="{54C18049-83D4-43E7-A181-D7C5BE5CB889}" presName="accentRepeatNode" presStyleLbl="solidFgAcc1" presStyleIdx="4" presStyleCnt="5"/>
      <dgm:spPr/>
    </dgm:pt>
  </dgm:ptLst>
  <dgm:cxnLst>
    <dgm:cxn modelId="{8D57D912-8DF7-4433-B926-F83367E8F184}" srcId="{EC2C92E4-1246-48CC-8DF3-47AAEC82754B}" destId="{AEDA0319-FF8E-4BE7-A1CC-7907F733232A}" srcOrd="1" destOrd="0" parTransId="{EE28DE38-B94E-4C5F-A970-3543DD25B73B}" sibTransId="{1642209B-4575-45F4-8904-CAD0850221F5}"/>
    <dgm:cxn modelId="{30ED731F-7723-41C5-951F-53A8272757B7}" srcId="{EC2C92E4-1246-48CC-8DF3-47AAEC82754B}" destId="{649B940B-8EBA-482E-8DC2-7150D332553D}" srcOrd="3" destOrd="0" parTransId="{CADDBD49-B349-4990-B3E2-3CF75EE1A115}" sibTransId="{B7FF15C8-681C-4206-8898-AE572526BD9A}"/>
    <dgm:cxn modelId="{841E6023-A6E9-4CED-884D-2C2FCAC8D9A4}" type="presOf" srcId="{59F31508-F777-4740-AB38-F32AE22B4397}" destId="{C184EF6F-7246-47E7-9D14-579F0D772FA5}" srcOrd="0" destOrd="0" presId="urn:microsoft.com/office/officeart/2008/layout/VerticalCurvedList"/>
    <dgm:cxn modelId="{5A72B63E-701A-48EC-95EB-F3DE001D3B29}" type="presOf" srcId="{EC2C92E4-1246-48CC-8DF3-47AAEC82754B}" destId="{57F51286-EF3C-47B4-B3D1-F52A04F9232C}" srcOrd="0" destOrd="0" presId="urn:microsoft.com/office/officeart/2008/layout/VerticalCurvedList"/>
    <dgm:cxn modelId="{96728D67-03F0-4E7B-8A86-D073A3B200D1}" srcId="{EC2C92E4-1246-48CC-8DF3-47AAEC82754B}" destId="{41C7AF7C-04EB-42AA-B4D2-5F6AF95FC991}" srcOrd="2" destOrd="0" parTransId="{0F1346AB-E48F-4B93-9751-5716FBB4AAEE}" sibTransId="{BD23A75C-5C57-438E-BFF7-65B7F50D4152}"/>
    <dgm:cxn modelId="{FD6FCF4B-1F52-4A03-BB73-577D747BC0DD}" type="presOf" srcId="{AEDA0319-FF8E-4BE7-A1CC-7907F733232A}" destId="{F5549CB8-9E10-4A97-AC66-FFD466D1F1FE}" srcOrd="0" destOrd="0" presId="urn:microsoft.com/office/officeart/2008/layout/VerticalCurvedList"/>
    <dgm:cxn modelId="{254AE153-7656-4680-8D1B-4E50DD1C988A}" type="presOf" srcId="{41C7AF7C-04EB-42AA-B4D2-5F6AF95FC991}" destId="{08588B83-6E96-4390-8D3B-66E27BED1F32}" srcOrd="0" destOrd="0" presId="urn:microsoft.com/office/officeart/2008/layout/VerticalCurvedList"/>
    <dgm:cxn modelId="{2BB66154-E8C5-4D4D-823A-5DB9DDE39DBF}" type="presOf" srcId="{5D20D3DF-9D8A-4943-8399-4080B4CA34ED}" destId="{BBA98BE9-4ECC-4DBE-85C5-C57F2F6D6B7B}" srcOrd="0" destOrd="0" presId="urn:microsoft.com/office/officeart/2008/layout/VerticalCurvedList"/>
    <dgm:cxn modelId="{8A053685-9F57-424C-851F-6C63BC69030E}" srcId="{EC2C92E4-1246-48CC-8DF3-47AAEC82754B}" destId="{5D20D3DF-9D8A-4943-8399-4080B4CA34ED}" srcOrd="0" destOrd="0" parTransId="{EF014629-A30D-4DAF-B9D4-C344A9701700}" sibTransId="{59F31508-F777-4740-AB38-F32AE22B4397}"/>
    <dgm:cxn modelId="{AF5B7DAB-0DA7-4BF5-A8C1-C56F086CE6A7}" srcId="{EC2C92E4-1246-48CC-8DF3-47AAEC82754B}" destId="{54C18049-83D4-43E7-A181-D7C5BE5CB889}" srcOrd="4" destOrd="0" parTransId="{73AC6CF2-BFFD-4A2C-8744-773B50AF6C25}" sibTransId="{AE685811-1CA0-461C-B341-C33B8473C5BE}"/>
    <dgm:cxn modelId="{0C5751F2-EE92-40EC-A62D-C871B10BD2AB}" type="presOf" srcId="{54C18049-83D4-43E7-A181-D7C5BE5CB889}" destId="{C819A7AD-D234-4F7D-B5A4-581EACE7339D}" srcOrd="0" destOrd="0" presId="urn:microsoft.com/office/officeart/2008/layout/VerticalCurvedList"/>
    <dgm:cxn modelId="{94E784FC-3F48-4B30-9AE5-ECE472E284E0}" type="presOf" srcId="{649B940B-8EBA-482E-8DC2-7150D332553D}" destId="{A4F21C32-BD38-4400-872C-718F9F4A2202}" srcOrd="0" destOrd="0" presId="urn:microsoft.com/office/officeart/2008/layout/VerticalCurvedList"/>
    <dgm:cxn modelId="{8DBFAB0B-C7F9-4982-8770-939A3D1D184B}" type="presParOf" srcId="{57F51286-EF3C-47B4-B3D1-F52A04F9232C}" destId="{4ED7929B-F22F-4132-85A9-F64B385FA071}" srcOrd="0" destOrd="0" presId="urn:microsoft.com/office/officeart/2008/layout/VerticalCurvedList"/>
    <dgm:cxn modelId="{7C15901B-53CA-4229-9D14-255E75E551FA}" type="presParOf" srcId="{4ED7929B-F22F-4132-85A9-F64B385FA071}" destId="{E79D6D04-32D2-4268-85ED-A305DFFC052E}" srcOrd="0" destOrd="0" presId="urn:microsoft.com/office/officeart/2008/layout/VerticalCurvedList"/>
    <dgm:cxn modelId="{ECEEFF8E-4766-4D0E-8759-3ABF7EA55181}" type="presParOf" srcId="{E79D6D04-32D2-4268-85ED-A305DFFC052E}" destId="{D4833BCC-9EC2-45D0-AA28-A13C40BF00BD}" srcOrd="0" destOrd="0" presId="urn:microsoft.com/office/officeart/2008/layout/VerticalCurvedList"/>
    <dgm:cxn modelId="{4DA0F0CA-496A-4E39-8DD5-EAA7A560287B}" type="presParOf" srcId="{E79D6D04-32D2-4268-85ED-A305DFFC052E}" destId="{C184EF6F-7246-47E7-9D14-579F0D772FA5}" srcOrd="1" destOrd="0" presId="urn:microsoft.com/office/officeart/2008/layout/VerticalCurvedList"/>
    <dgm:cxn modelId="{2A003BCB-F540-458D-A0E1-447EEE7CE264}" type="presParOf" srcId="{E79D6D04-32D2-4268-85ED-A305DFFC052E}" destId="{A28C5CE1-80DF-4469-9C79-D609754094C6}" srcOrd="2" destOrd="0" presId="urn:microsoft.com/office/officeart/2008/layout/VerticalCurvedList"/>
    <dgm:cxn modelId="{4ED34C22-1190-40F1-9DBC-2D54528520BE}" type="presParOf" srcId="{E79D6D04-32D2-4268-85ED-A305DFFC052E}" destId="{F0C13B34-F060-43C2-BE02-5A88EC1F4710}" srcOrd="3" destOrd="0" presId="urn:microsoft.com/office/officeart/2008/layout/VerticalCurvedList"/>
    <dgm:cxn modelId="{999A3274-A8EE-42BA-9778-12113694EE34}" type="presParOf" srcId="{4ED7929B-F22F-4132-85A9-F64B385FA071}" destId="{BBA98BE9-4ECC-4DBE-85C5-C57F2F6D6B7B}" srcOrd="1" destOrd="0" presId="urn:microsoft.com/office/officeart/2008/layout/VerticalCurvedList"/>
    <dgm:cxn modelId="{5C1908FF-C934-4C17-A944-24B45C7A11EF}" type="presParOf" srcId="{4ED7929B-F22F-4132-85A9-F64B385FA071}" destId="{F9717978-4637-40A3-B3CD-D09BAFFB7A53}" srcOrd="2" destOrd="0" presId="urn:microsoft.com/office/officeart/2008/layout/VerticalCurvedList"/>
    <dgm:cxn modelId="{96522295-F171-49DA-8B0A-0780EF125244}" type="presParOf" srcId="{F9717978-4637-40A3-B3CD-D09BAFFB7A53}" destId="{D80FE696-3E48-4CAF-880C-8FF9FA176FC3}" srcOrd="0" destOrd="0" presId="urn:microsoft.com/office/officeart/2008/layout/VerticalCurvedList"/>
    <dgm:cxn modelId="{9EE1CA2E-4839-445F-BDAA-E48ED8A300EE}" type="presParOf" srcId="{4ED7929B-F22F-4132-85A9-F64B385FA071}" destId="{F5549CB8-9E10-4A97-AC66-FFD466D1F1FE}" srcOrd="3" destOrd="0" presId="urn:microsoft.com/office/officeart/2008/layout/VerticalCurvedList"/>
    <dgm:cxn modelId="{DDFE2CB4-6814-4174-A4DA-ACC8A393C9CA}" type="presParOf" srcId="{4ED7929B-F22F-4132-85A9-F64B385FA071}" destId="{B97C40E5-BAAD-4D80-99E8-D0F6C8E383EB}" srcOrd="4" destOrd="0" presId="urn:microsoft.com/office/officeart/2008/layout/VerticalCurvedList"/>
    <dgm:cxn modelId="{298A36F5-EA95-4A6F-BBA0-8E0C72170FC9}" type="presParOf" srcId="{B97C40E5-BAAD-4D80-99E8-D0F6C8E383EB}" destId="{1DA8B86F-0046-4605-A741-FF86EB39DE71}" srcOrd="0" destOrd="0" presId="urn:microsoft.com/office/officeart/2008/layout/VerticalCurvedList"/>
    <dgm:cxn modelId="{8FC38A61-A784-48D6-BD25-E8ADAA11398E}" type="presParOf" srcId="{4ED7929B-F22F-4132-85A9-F64B385FA071}" destId="{08588B83-6E96-4390-8D3B-66E27BED1F32}" srcOrd="5" destOrd="0" presId="urn:microsoft.com/office/officeart/2008/layout/VerticalCurvedList"/>
    <dgm:cxn modelId="{47E7F41B-7BEF-4D7A-BCB5-689014ADDEB7}" type="presParOf" srcId="{4ED7929B-F22F-4132-85A9-F64B385FA071}" destId="{2DA915C3-6CAB-4DB9-8570-9F4F76476149}" srcOrd="6" destOrd="0" presId="urn:microsoft.com/office/officeart/2008/layout/VerticalCurvedList"/>
    <dgm:cxn modelId="{31318701-E109-471F-9AED-FDE1AC309D46}" type="presParOf" srcId="{2DA915C3-6CAB-4DB9-8570-9F4F76476149}" destId="{0047CF8E-7275-4F7E-80A0-4982C68911A1}" srcOrd="0" destOrd="0" presId="urn:microsoft.com/office/officeart/2008/layout/VerticalCurvedList"/>
    <dgm:cxn modelId="{64224912-D42C-4107-B9B9-7DB32CEC3A2B}" type="presParOf" srcId="{4ED7929B-F22F-4132-85A9-F64B385FA071}" destId="{A4F21C32-BD38-4400-872C-718F9F4A2202}" srcOrd="7" destOrd="0" presId="urn:microsoft.com/office/officeart/2008/layout/VerticalCurvedList"/>
    <dgm:cxn modelId="{537DEAAD-38E0-41A4-91F7-A0D2EDE44001}" type="presParOf" srcId="{4ED7929B-F22F-4132-85A9-F64B385FA071}" destId="{778AF5ED-5B46-428E-A3D1-447675839BC6}" srcOrd="8" destOrd="0" presId="urn:microsoft.com/office/officeart/2008/layout/VerticalCurvedList"/>
    <dgm:cxn modelId="{B50B0906-5101-48F6-87A7-78A3D1E69943}" type="presParOf" srcId="{778AF5ED-5B46-428E-A3D1-447675839BC6}" destId="{B1A46068-4A0A-42B1-A16B-D09F35ED0E33}" srcOrd="0" destOrd="0" presId="urn:microsoft.com/office/officeart/2008/layout/VerticalCurvedList"/>
    <dgm:cxn modelId="{A3F98BAF-F1DE-4FD0-BAFC-578407525B62}" type="presParOf" srcId="{4ED7929B-F22F-4132-85A9-F64B385FA071}" destId="{C819A7AD-D234-4F7D-B5A4-581EACE7339D}" srcOrd="9" destOrd="0" presId="urn:microsoft.com/office/officeart/2008/layout/VerticalCurvedList"/>
    <dgm:cxn modelId="{E9D46191-4301-4CA4-A2AC-DD8FF0834FB7}" type="presParOf" srcId="{4ED7929B-F22F-4132-85A9-F64B385FA071}" destId="{64DDE1AF-AD49-4AA6-83F0-260565F2AAC7}" srcOrd="10" destOrd="0" presId="urn:microsoft.com/office/officeart/2008/layout/VerticalCurvedList"/>
    <dgm:cxn modelId="{786780E4-B72E-4DF9-B087-2119022BFC5C}" type="presParOf" srcId="{64DDE1AF-AD49-4AA6-83F0-260565F2AAC7}" destId="{72FC40C5-D618-4F69-86BD-AC87303FE73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098682-9EF3-4213-B981-90F39894E56A}" type="doc">
      <dgm:prSet loTypeId="urn:microsoft.com/office/officeart/2005/8/layout/vList6" loCatId="process" qsTypeId="urn:microsoft.com/office/officeart/2005/8/quickstyle/simple1" qsCatId="simple" csTypeId="urn:microsoft.com/office/officeart/2005/8/colors/accent0_3" csCatId="mainScheme" phldr="1"/>
      <dgm:spPr/>
      <dgm:t>
        <a:bodyPr/>
        <a:lstStyle/>
        <a:p>
          <a:endParaRPr lang="en-US"/>
        </a:p>
      </dgm:t>
    </dgm:pt>
    <dgm:pt modelId="{D24DC67A-3A4D-4E82-852F-C47FF467E98A}">
      <dgm:prSet phldrT="[Text]" custT="1"/>
      <dgm:spPr/>
      <dgm:t>
        <a:bodyPr/>
        <a:lstStyle/>
        <a:p>
          <a:r>
            <a:rPr lang="en-US" sz="2000" dirty="0">
              <a:latin typeface="Arial" panose="020B0604020202020204" pitchFamily="34" charset="0"/>
              <a:cs typeface="Arial" panose="020B0604020202020204" pitchFamily="34" charset="0"/>
            </a:rPr>
            <a:t>Pathogenicity </a:t>
          </a:r>
        </a:p>
      </dgm:t>
    </dgm:pt>
    <dgm:pt modelId="{9F65993C-F0B4-4286-955F-DC05A43D9516}" type="parTrans" cxnId="{A5B9CD55-35DA-43D2-B97F-CE947FD55FF9}">
      <dgm:prSet/>
      <dgm:spPr/>
      <dgm:t>
        <a:bodyPr/>
        <a:lstStyle/>
        <a:p>
          <a:endParaRPr lang="en-US"/>
        </a:p>
      </dgm:t>
    </dgm:pt>
    <dgm:pt modelId="{823A0D4B-E172-4AA4-B8DF-EBF8B7B9B639}" type="sibTrans" cxnId="{A5B9CD55-35DA-43D2-B97F-CE947FD55FF9}">
      <dgm:prSet/>
      <dgm:spPr/>
      <dgm:t>
        <a:bodyPr/>
        <a:lstStyle/>
        <a:p>
          <a:endParaRPr lang="en-US"/>
        </a:p>
      </dgm:t>
    </dgm:pt>
    <dgm:pt modelId="{3692DCEC-1447-4040-BDF0-B7EF417B5072}">
      <dgm:prSet phldrT="[Text]" custT="1"/>
      <dgm:spPr/>
      <dgm:t>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Many gram-negative bacteria are highly virulent and cause serious infections </a:t>
          </a:r>
        </a:p>
      </dgm:t>
    </dgm:pt>
    <dgm:pt modelId="{19305DB0-1546-41EF-9E58-65E27C0D6FC1}" type="parTrans" cxnId="{DD25E57A-0838-4661-9217-C1AEA22358E6}">
      <dgm:prSet/>
      <dgm:spPr/>
      <dgm:t>
        <a:bodyPr/>
        <a:lstStyle/>
        <a:p>
          <a:endParaRPr lang="en-US"/>
        </a:p>
      </dgm:t>
    </dgm:pt>
    <dgm:pt modelId="{0817F36C-A245-4246-AEA6-63AB4C8A20D7}" type="sibTrans" cxnId="{DD25E57A-0838-4661-9217-C1AEA22358E6}">
      <dgm:prSet/>
      <dgm:spPr/>
      <dgm:t>
        <a:bodyPr/>
        <a:lstStyle/>
        <a:p>
          <a:endParaRPr lang="en-US"/>
        </a:p>
      </dgm:t>
    </dgm:pt>
    <dgm:pt modelId="{78CB0E7B-C6C9-4311-8749-81CD997FDCD9}">
      <dgm:prSet phldrT="[Text]" custT="1"/>
      <dgm:spPr/>
      <dgm:t>
        <a:bodyPr/>
        <a:lstStyle/>
        <a:p>
          <a:r>
            <a:rPr lang="en-US" sz="2000" dirty="0">
              <a:latin typeface="Arial" panose="020B0604020202020204" pitchFamily="34" charset="0"/>
              <a:cs typeface="Arial" panose="020B0604020202020204" pitchFamily="34" charset="0"/>
            </a:rPr>
            <a:t>Antibiotic Resistance </a:t>
          </a:r>
        </a:p>
      </dgm:t>
    </dgm:pt>
    <dgm:pt modelId="{1F546361-BC58-4655-B7A1-27DEF78BDB1A}" type="parTrans" cxnId="{6247979B-EE7D-41B0-8FD5-16D77FEE9759}">
      <dgm:prSet/>
      <dgm:spPr/>
      <dgm:t>
        <a:bodyPr/>
        <a:lstStyle/>
        <a:p>
          <a:endParaRPr lang="en-US"/>
        </a:p>
      </dgm:t>
    </dgm:pt>
    <dgm:pt modelId="{2338C21F-3E89-4E58-A582-DFF92B1E0F43}" type="sibTrans" cxnId="{6247979B-EE7D-41B0-8FD5-16D77FEE9759}">
      <dgm:prSet/>
      <dgm:spPr/>
      <dgm:t>
        <a:bodyPr/>
        <a:lstStyle/>
        <a:p>
          <a:endParaRPr lang="en-US"/>
        </a:p>
      </dgm:t>
    </dgm:pt>
    <dgm:pt modelId="{B14DB804-A340-43E2-A1B1-4C217AC019FB}">
      <dgm:prSet phldrT="[Text]" custT="1"/>
      <dgm:spPr/>
      <dgm:t>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Primarily due to their outer membrane  </a:t>
          </a:r>
        </a:p>
      </dgm:t>
    </dgm:pt>
    <dgm:pt modelId="{B8C4F92D-437D-417A-8A28-51DFD8749526}" type="parTrans" cxnId="{BFF9E705-2419-4DA9-B77A-3C80ED9B0F6E}">
      <dgm:prSet/>
      <dgm:spPr/>
      <dgm:t>
        <a:bodyPr/>
        <a:lstStyle/>
        <a:p>
          <a:endParaRPr lang="en-US"/>
        </a:p>
      </dgm:t>
    </dgm:pt>
    <dgm:pt modelId="{8848E0E8-2150-403E-A116-8463616AF5BD}" type="sibTrans" cxnId="{BFF9E705-2419-4DA9-B77A-3C80ED9B0F6E}">
      <dgm:prSet/>
      <dgm:spPr/>
      <dgm:t>
        <a:bodyPr/>
        <a:lstStyle/>
        <a:p>
          <a:endParaRPr lang="en-US"/>
        </a:p>
      </dgm:t>
    </dgm:pt>
    <dgm:pt modelId="{9F180CFE-A0D5-4A9F-A310-F7F87C6F04CB}">
      <dgm:prSet phldrT="[Text]" custT="1"/>
      <dgm:spPr/>
      <dgm:t>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Efflux pumps, beta-lactamases, and porins</a:t>
          </a:r>
        </a:p>
      </dgm:t>
    </dgm:pt>
    <dgm:pt modelId="{4F3D5236-8CBB-43C0-A1A7-908E38FCDB16}" type="parTrans" cxnId="{693D37D2-3D16-4C28-9947-CA1C23795F69}">
      <dgm:prSet/>
      <dgm:spPr/>
      <dgm:t>
        <a:bodyPr/>
        <a:lstStyle/>
        <a:p>
          <a:endParaRPr lang="en-US"/>
        </a:p>
      </dgm:t>
    </dgm:pt>
    <dgm:pt modelId="{10EAD5DE-BBDB-4793-85A4-A69F0499DC2C}" type="sibTrans" cxnId="{693D37D2-3D16-4C28-9947-CA1C23795F69}">
      <dgm:prSet/>
      <dgm:spPr/>
      <dgm:t>
        <a:bodyPr/>
        <a:lstStyle/>
        <a:p>
          <a:endParaRPr lang="en-US"/>
        </a:p>
      </dgm:t>
    </dgm:pt>
    <dgm:pt modelId="{827AC3BF-5B05-4354-A08A-8C9559EB6C20}">
      <dgm:prSet phldrT="[Text]" custT="1"/>
      <dgm:spPr/>
      <dgm:t>
        <a:bodyPr/>
        <a:lstStyle/>
        <a:p>
          <a:r>
            <a:rPr lang="en-US" sz="2000" dirty="0">
              <a:latin typeface="Arial" panose="020B0604020202020204" pitchFamily="34" charset="0"/>
              <a:cs typeface="Arial" panose="020B0604020202020204" pitchFamily="34" charset="0"/>
            </a:rPr>
            <a:t>Treatment Challenges</a:t>
          </a:r>
        </a:p>
      </dgm:t>
    </dgm:pt>
    <dgm:pt modelId="{ED86D92B-9567-4954-B198-D16D7907D68F}" type="parTrans" cxnId="{F9033B11-EB4E-4DF4-9DFD-E87F8503D1DD}">
      <dgm:prSet/>
      <dgm:spPr/>
      <dgm:t>
        <a:bodyPr/>
        <a:lstStyle/>
        <a:p>
          <a:endParaRPr lang="en-US"/>
        </a:p>
      </dgm:t>
    </dgm:pt>
    <dgm:pt modelId="{699FCEC1-D71B-4EB3-A1C5-DC927388F9A1}" type="sibTrans" cxnId="{F9033B11-EB4E-4DF4-9DFD-E87F8503D1DD}">
      <dgm:prSet/>
      <dgm:spPr/>
      <dgm:t>
        <a:bodyPr/>
        <a:lstStyle/>
        <a:p>
          <a:endParaRPr lang="en-US"/>
        </a:p>
      </dgm:t>
    </dgm:pt>
    <dgm:pt modelId="{3142CE71-C678-409B-B29D-9A3F8EF3C726}">
      <dgm:prSet phldrT="[Text]" custT="1"/>
      <dgm:spPr/>
      <dgm:t>
        <a:bodyPr/>
        <a:lstStyle/>
        <a:p>
          <a:r>
            <a:rPr lang="en-US" sz="2000" dirty="0">
              <a:latin typeface="Arial" panose="020B0604020202020204" pitchFamily="34" charset="0"/>
              <a:cs typeface="Arial" panose="020B0604020202020204" pitchFamily="34" charset="0"/>
            </a:rPr>
            <a:t>Common Infections</a:t>
          </a:r>
        </a:p>
      </dgm:t>
    </dgm:pt>
    <dgm:pt modelId="{B1AF8F3F-6A8E-4350-8011-5802EBA711A1}" type="parTrans" cxnId="{35F8093C-FB27-4093-82A5-43CDA8371D4D}">
      <dgm:prSet/>
      <dgm:spPr/>
      <dgm:t>
        <a:bodyPr/>
        <a:lstStyle/>
        <a:p>
          <a:endParaRPr lang="en-US"/>
        </a:p>
      </dgm:t>
    </dgm:pt>
    <dgm:pt modelId="{F37B3352-580D-4632-A478-A94BF01851BA}" type="sibTrans" cxnId="{35F8093C-FB27-4093-82A5-43CDA8371D4D}">
      <dgm:prSet/>
      <dgm:spPr/>
      <dgm:t>
        <a:bodyPr/>
        <a:lstStyle/>
        <a:p>
          <a:endParaRPr lang="en-US"/>
        </a:p>
      </dgm:t>
    </dgm:pt>
    <dgm:pt modelId="{4DA14493-D328-4AF2-A44F-55BC61D65B14}">
      <dgm:prSet phldrT="[Text]" custT="1"/>
      <dgm:spPr/>
      <dgm:t>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LPS/endotoxins can trigger septic shock, fever, and inflammation </a:t>
          </a:r>
        </a:p>
      </dgm:t>
    </dgm:pt>
    <dgm:pt modelId="{47FB076A-1AF7-420A-842C-4D0EF3AF15E7}" type="parTrans" cxnId="{0CD02371-A8D8-4C19-B58A-483275FB3FC2}">
      <dgm:prSet/>
      <dgm:spPr/>
      <dgm:t>
        <a:bodyPr/>
        <a:lstStyle/>
        <a:p>
          <a:endParaRPr lang="en-US"/>
        </a:p>
      </dgm:t>
    </dgm:pt>
    <dgm:pt modelId="{A2419D4B-9853-45CE-9638-3FC4029E7149}" type="sibTrans" cxnId="{0CD02371-A8D8-4C19-B58A-483275FB3FC2}">
      <dgm:prSet/>
      <dgm:spPr/>
      <dgm:t>
        <a:bodyPr/>
        <a:lstStyle/>
        <a:p>
          <a:endParaRPr lang="en-US"/>
        </a:p>
      </dgm:t>
    </dgm:pt>
    <dgm:pt modelId="{4E57B7FD-2EF0-46F6-B867-C1E153EEA2C5}">
      <dgm:prSet phldrT="[Text]" custT="1"/>
      <dgm:spPr/>
      <dgm:t>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Pneumonia, urinary tract infections (UTIs), sepsis, wound infections, intra-abdominal infections, etc. </a:t>
          </a:r>
        </a:p>
      </dgm:t>
    </dgm:pt>
    <dgm:pt modelId="{C473BD08-3572-43BD-BADF-26A451FB1FEA}" type="parTrans" cxnId="{AAFCE447-7DD0-4F9C-9A17-E86717A93C47}">
      <dgm:prSet/>
      <dgm:spPr/>
      <dgm:t>
        <a:bodyPr/>
        <a:lstStyle/>
        <a:p>
          <a:endParaRPr lang="en-US"/>
        </a:p>
      </dgm:t>
    </dgm:pt>
    <dgm:pt modelId="{B7A44937-D96F-45B3-BC4A-109E65480224}" type="sibTrans" cxnId="{AAFCE447-7DD0-4F9C-9A17-E86717A93C47}">
      <dgm:prSet/>
      <dgm:spPr/>
      <dgm:t>
        <a:bodyPr/>
        <a:lstStyle/>
        <a:p>
          <a:endParaRPr lang="en-US"/>
        </a:p>
      </dgm:t>
    </dgm:pt>
    <dgm:pt modelId="{2962F05C-DE92-40B1-A17F-4BE16F89DD0C}">
      <dgm:prSet phldrT="[Text]" custT="1"/>
      <dgm:spPr/>
      <dgm:t>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Due to resistance, often requires broad-spectrum antibiotics </a:t>
          </a:r>
        </a:p>
      </dgm:t>
    </dgm:pt>
    <dgm:pt modelId="{7FB9AC6E-EF17-43DB-A8A2-7B141C36D5F5}" type="parTrans" cxnId="{717789F4-61FD-4547-8E59-91C141E2CBC7}">
      <dgm:prSet/>
      <dgm:spPr/>
      <dgm:t>
        <a:bodyPr/>
        <a:lstStyle/>
        <a:p>
          <a:endParaRPr lang="en-US"/>
        </a:p>
      </dgm:t>
    </dgm:pt>
    <dgm:pt modelId="{8D8252F2-4838-4C92-9BFA-77D0D05EE507}" type="sibTrans" cxnId="{717789F4-61FD-4547-8E59-91C141E2CBC7}">
      <dgm:prSet/>
      <dgm:spPr/>
      <dgm:t>
        <a:bodyPr/>
        <a:lstStyle/>
        <a:p>
          <a:endParaRPr lang="en-US"/>
        </a:p>
      </dgm:t>
    </dgm:pt>
    <dgm:pt modelId="{E61780EB-B78A-4CBC-8F07-717548042B45}" type="pres">
      <dgm:prSet presAssocID="{1A098682-9EF3-4213-B981-90F39894E56A}" presName="Name0" presStyleCnt="0">
        <dgm:presLayoutVars>
          <dgm:dir/>
          <dgm:animLvl val="lvl"/>
          <dgm:resizeHandles/>
        </dgm:presLayoutVars>
      </dgm:prSet>
      <dgm:spPr/>
    </dgm:pt>
    <dgm:pt modelId="{4CCE8994-B59B-4765-9EFB-F1F1F543B014}" type="pres">
      <dgm:prSet presAssocID="{D24DC67A-3A4D-4E82-852F-C47FF467E98A}" presName="linNode" presStyleCnt="0"/>
      <dgm:spPr/>
    </dgm:pt>
    <dgm:pt modelId="{B8E23C76-B81F-4F5C-9565-9C88049D2F63}" type="pres">
      <dgm:prSet presAssocID="{D24DC67A-3A4D-4E82-852F-C47FF467E98A}" presName="parentShp" presStyleLbl="node1" presStyleIdx="0" presStyleCnt="4">
        <dgm:presLayoutVars>
          <dgm:bulletEnabled val="1"/>
        </dgm:presLayoutVars>
      </dgm:prSet>
      <dgm:spPr/>
    </dgm:pt>
    <dgm:pt modelId="{5D0A3180-361E-4375-9852-2B95E011D394}" type="pres">
      <dgm:prSet presAssocID="{D24DC67A-3A4D-4E82-852F-C47FF467E98A}" presName="childShp" presStyleLbl="bgAccFollowNode1" presStyleIdx="0" presStyleCnt="4">
        <dgm:presLayoutVars>
          <dgm:bulletEnabled val="1"/>
        </dgm:presLayoutVars>
      </dgm:prSet>
      <dgm:spPr/>
    </dgm:pt>
    <dgm:pt modelId="{2219D26E-6CCF-44B8-9007-22819F3057DC}" type="pres">
      <dgm:prSet presAssocID="{823A0D4B-E172-4AA4-B8DF-EBF8B7B9B639}" presName="spacing" presStyleCnt="0"/>
      <dgm:spPr/>
    </dgm:pt>
    <dgm:pt modelId="{3A0D467F-5C25-4D5C-BFDD-934B9AF4DC29}" type="pres">
      <dgm:prSet presAssocID="{78CB0E7B-C6C9-4311-8749-81CD997FDCD9}" presName="linNode" presStyleCnt="0"/>
      <dgm:spPr/>
    </dgm:pt>
    <dgm:pt modelId="{2E88F2C0-424B-44DD-A2AB-D77CAF8A72CC}" type="pres">
      <dgm:prSet presAssocID="{78CB0E7B-C6C9-4311-8749-81CD997FDCD9}" presName="parentShp" presStyleLbl="node1" presStyleIdx="1" presStyleCnt="4">
        <dgm:presLayoutVars>
          <dgm:bulletEnabled val="1"/>
        </dgm:presLayoutVars>
      </dgm:prSet>
      <dgm:spPr/>
    </dgm:pt>
    <dgm:pt modelId="{D26FA685-FE84-4F90-B6E5-133D03F5769E}" type="pres">
      <dgm:prSet presAssocID="{78CB0E7B-C6C9-4311-8749-81CD997FDCD9}" presName="childShp" presStyleLbl="bgAccFollowNode1" presStyleIdx="1" presStyleCnt="4">
        <dgm:presLayoutVars>
          <dgm:bulletEnabled val="1"/>
        </dgm:presLayoutVars>
      </dgm:prSet>
      <dgm:spPr/>
    </dgm:pt>
    <dgm:pt modelId="{5B1C0366-FAEB-46DE-9239-93B3CF1F2778}" type="pres">
      <dgm:prSet presAssocID="{2338C21F-3E89-4E58-A582-DFF92B1E0F43}" presName="spacing" presStyleCnt="0"/>
      <dgm:spPr/>
    </dgm:pt>
    <dgm:pt modelId="{8CE33C05-6FE0-4182-9F58-F6468478AAF2}" type="pres">
      <dgm:prSet presAssocID="{3142CE71-C678-409B-B29D-9A3F8EF3C726}" presName="linNode" presStyleCnt="0"/>
      <dgm:spPr/>
    </dgm:pt>
    <dgm:pt modelId="{8A446189-5523-4C4F-B7F6-BD2CA1F61842}" type="pres">
      <dgm:prSet presAssocID="{3142CE71-C678-409B-B29D-9A3F8EF3C726}" presName="parentShp" presStyleLbl="node1" presStyleIdx="2" presStyleCnt="4">
        <dgm:presLayoutVars>
          <dgm:bulletEnabled val="1"/>
        </dgm:presLayoutVars>
      </dgm:prSet>
      <dgm:spPr/>
    </dgm:pt>
    <dgm:pt modelId="{4E94080B-E985-41CB-8A4B-AD72B1FEA8C0}" type="pres">
      <dgm:prSet presAssocID="{3142CE71-C678-409B-B29D-9A3F8EF3C726}" presName="childShp" presStyleLbl="bgAccFollowNode1" presStyleIdx="2" presStyleCnt="4">
        <dgm:presLayoutVars>
          <dgm:bulletEnabled val="1"/>
        </dgm:presLayoutVars>
      </dgm:prSet>
      <dgm:spPr/>
    </dgm:pt>
    <dgm:pt modelId="{E5DB7BEE-3D7D-4FB9-98EF-BCF5A436CBFE}" type="pres">
      <dgm:prSet presAssocID="{F37B3352-580D-4632-A478-A94BF01851BA}" presName="spacing" presStyleCnt="0"/>
      <dgm:spPr/>
    </dgm:pt>
    <dgm:pt modelId="{A24432F3-DA09-4787-A708-D244C24EB33F}" type="pres">
      <dgm:prSet presAssocID="{827AC3BF-5B05-4354-A08A-8C9559EB6C20}" presName="linNode" presStyleCnt="0"/>
      <dgm:spPr/>
    </dgm:pt>
    <dgm:pt modelId="{A35BEBE8-3495-43F8-8D49-CAF6DB11AEA5}" type="pres">
      <dgm:prSet presAssocID="{827AC3BF-5B05-4354-A08A-8C9559EB6C20}" presName="parentShp" presStyleLbl="node1" presStyleIdx="3" presStyleCnt="4">
        <dgm:presLayoutVars>
          <dgm:bulletEnabled val="1"/>
        </dgm:presLayoutVars>
      </dgm:prSet>
      <dgm:spPr/>
    </dgm:pt>
    <dgm:pt modelId="{E37287D3-54BA-42C1-B197-737704D9BF6E}" type="pres">
      <dgm:prSet presAssocID="{827AC3BF-5B05-4354-A08A-8C9559EB6C20}" presName="childShp" presStyleLbl="bgAccFollowNode1" presStyleIdx="3" presStyleCnt="4">
        <dgm:presLayoutVars>
          <dgm:bulletEnabled val="1"/>
        </dgm:presLayoutVars>
      </dgm:prSet>
      <dgm:spPr/>
    </dgm:pt>
  </dgm:ptLst>
  <dgm:cxnLst>
    <dgm:cxn modelId="{BFF9E705-2419-4DA9-B77A-3C80ED9B0F6E}" srcId="{78CB0E7B-C6C9-4311-8749-81CD997FDCD9}" destId="{B14DB804-A340-43E2-A1B1-4C217AC019FB}" srcOrd="0" destOrd="0" parTransId="{B8C4F92D-437D-417A-8A28-51DFD8749526}" sibTransId="{8848E0E8-2150-403E-A116-8463616AF5BD}"/>
    <dgm:cxn modelId="{BABB7010-AFA1-4C69-B89E-789982340D4F}" type="presOf" srcId="{78CB0E7B-C6C9-4311-8749-81CD997FDCD9}" destId="{2E88F2C0-424B-44DD-A2AB-D77CAF8A72CC}" srcOrd="0" destOrd="0" presId="urn:microsoft.com/office/officeart/2005/8/layout/vList6"/>
    <dgm:cxn modelId="{F9033B11-EB4E-4DF4-9DFD-E87F8503D1DD}" srcId="{1A098682-9EF3-4213-B981-90F39894E56A}" destId="{827AC3BF-5B05-4354-A08A-8C9559EB6C20}" srcOrd="3" destOrd="0" parTransId="{ED86D92B-9567-4954-B198-D16D7907D68F}" sibTransId="{699FCEC1-D71B-4EB3-A1C5-DC927388F9A1}"/>
    <dgm:cxn modelId="{7F1BBF32-AB26-40BE-A33D-681F93352034}" type="presOf" srcId="{3692DCEC-1447-4040-BDF0-B7EF417B5072}" destId="{5D0A3180-361E-4375-9852-2B95E011D394}" srcOrd="0" destOrd="0" presId="urn:microsoft.com/office/officeart/2005/8/layout/vList6"/>
    <dgm:cxn modelId="{35F8093C-FB27-4093-82A5-43CDA8371D4D}" srcId="{1A098682-9EF3-4213-B981-90F39894E56A}" destId="{3142CE71-C678-409B-B29D-9A3F8EF3C726}" srcOrd="2" destOrd="0" parTransId="{B1AF8F3F-6A8E-4350-8011-5802EBA711A1}" sibTransId="{F37B3352-580D-4632-A478-A94BF01851BA}"/>
    <dgm:cxn modelId="{E469403E-ECD1-4B5D-9751-35AFDCB013EC}" type="presOf" srcId="{1A098682-9EF3-4213-B981-90F39894E56A}" destId="{E61780EB-B78A-4CBC-8F07-717548042B45}" srcOrd="0" destOrd="0" presId="urn:microsoft.com/office/officeart/2005/8/layout/vList6"/>
    <dgm:cxn modelId="{AAFCE447-7DD0-4F9C-9A17-E86717A93C47}" srcId="{3142CE71-C678-409B-B29D-9A3F8EF3C726}" destId="{4E57B7FD-2EF0-46F6-B867-C1E153EEA2C5}" srcOrd="0" destOrd="0" parTransId="{C473BD08-3572-43BD-BADF-26A451FB1FEA}" sibTransId="{B7A44937-D96F-45B3-BC4A-109E65480224}"/>
    <dgm:cxn modelId="{72BAAA4B-3E98-448C-869D-77AF9C031B69}" type="presOf" srcId="{4E57B7FD-2EF0-46F6-B867-C1E153EEA2C5}" destId="{4E94080B-E985-41CB-8A4B-AD72B1FEA8C0}" srcOrd="0" destOrd="0" presId="urn:microsoft.com/office/officeart/2005/8/layout/vList6"/>
    <dgm:cxn modelId="{0CD02371-A8D8-4C19-B58A-483275FB3FC2}" srcId="{D24DC67A-3A4D-4E82-852F-C47FF467E98A}" destId="{4DA14493-D328-4AF2-A44F-55BC61D65B14}" srcOrd="1" destOrd="0" parTransId="{47FB076A-1AF7-420A-842C-4D0EF3AF15E7}" sibTransId="{A2419D4B-9853-45CE-9638-3FC4029E7149}"/>
    <dgm:cxn modelId="{4008EF54-F739-455C-9F9E-B55AD1D909A2}" type="presOf" srcId="{3142CE71-C678-409B-B29D-9A3F8EF3C726}" destId="{8A446189-5523-4C4F-B7F6-BD2CA1F61842}" srcOrd="0" destOrd="0" presId="urn:microsoft.com/office/officeart/2005/8/layout/vList6"/>
    <dgm:cxn modelId="{A5B9CD55-35DA-43D2-B97F-CE947FD55FF9}" srcId="{1A098682-9EF3-4213-B981-90F39894E56A}" destId="{D24DC67A-3A4D-4E82-852F-C47FF467E98A}" srcOrd="0" destOrd="0" parTransId="{9F65993C-F0B4-4286-955F-DC05A43D9516}" sibTransId="{823A0D4B-E172-4AA4-B8DF-EBF8B7B9B639}"/>
    <dgm:cxn modelId="{14E47976-0629-4813-8CEE-AB186DC3DEC3}" type="presOf" srcId="{4DA14493-D328-4AF2-A44F-55BC61D65B14}" destId="{5D0A3180-361E-4375-9852-2B95E011D394}" srcOrd="0" destOrd="1" presId="urn:microsoft.com/office/officeart/2005/8/layout/vList6"/>
    <dgm:cxn modelId="{DD25E57A-0838-4661-9217-C1AEA22358E6}" srcId="{D24DC67A-3A4D-4E82-852F-C47FF467E98A}" destId="{3692DCEC-1447-4040-BDF0-B7EF417B5072}" srcOrd="0" destOrd="0" parTransId="{19305DB0-1546-41EF-9E58-65E27C0D6FC1}" sibTransId="{0817F36C-A245-4246-AEA6-63AB4C8A20D7}"/>
    <dgm:cxn modelId="{84DFD186-7154-4C74-B934-B281DE52D8B4}" type="presOf" srcId="{9F180CFE-A0D5-4A9F-A310-F7F87C6F04CB}" destId="{D26FA685-FE84-4F90-B6E5-133D03F5769E}" srcOrd="0" destOrd="1" presId="urn:microsoft.com/office/officeart/2005/8/layout/vList6"/>
    <dgm:cxn modelId="{6247979B-EE7D-41B0-8FD5-16D77FEE9759}" srcId="{1A098682-9EF3-4213-B981-90F39894E56A}" destId="{78CB0E7B-C6C9-4311-8749-81CD997FDCD9}" srcOrd="1" destOrd="0" parTransId="{1F546361-BC58-4655-B7A1-27DEF78BDB1A}" sibTransId="{2338C21F-3E89-4E58-A582-DFF92B1E0F43}"/>
    <dgm:cxn modelId="{931CD0A5-7C46-4BE8-98A0-82461036618E}" type="presOf" srcId="{B14DB804-A340-43E2-A1B1-4C217AC019FB}" destId="{D26FA685-FE84-4F90-B6E5-133D03F5769E}" srcOrd="0" destOrd="0" presId="urn:microsoft.com/office/officeart/2005/8/layout/vList6"/>
    <dgm:cxn modelId="{386C91BE-E622-48C8-B5E6-D84D64EDFA06}" type="presOf" srcId="{827AC3BF-5B05-4354-A08A-8C9559EB6C20}" destId="{A35BEBE8-3495-43F8-8D49-CAF6DB11AEA5}" srcOrd="0" destOrd="0" presId="urn:microsoft.com/office/officeart/2005/8/layout/vList6"/>
    <dgm:cxn modelId="{DA8E59CC-C9F3-4902-9415-5934CDB5C23E}" type="presOf" srcId="{2962F05C-DE92-40B1-A17F-4BE16F89DD0C}" destId="{E37287D3-54BA-42C1-B197-737704D9BF6E}" srcOrd="0" destOrd="0" presId="urn:microsoft.com/office/officeart/2005/8/layout/vList6"/>
    <dgm:cxn modelId="{693D37D2-3D16-4C28-9947-CA1C23795F69}" srcId="{B14DB804-A340-43E2-A1B1-4C217AC019FB}" destId="{9F180CFE-A0D5-4A9F-A310-F7F87C6F04CB}" srcOrd="0" destOrd="0" parTransId="{4F3D5236-8CBB-43C0-A1A7-908E38FCDB16}" sibTransId="{10EAD5DE-BBDB-4793-85A4-A69F0499DC2C}"/>
    <dgm:cxn modelId="{201AC0F3-85FB-47F8-A067-F87924819E7D}" type="presOf" srcId="{D24DC67A-3A4D-4E82-852F-C47FF467E98A}" destId="{B8E23C76-B81F-4F5C-9565-9C88049D2F63}" srcOrd="0" destOrd="0" presId="urn:microsoft.com/office/officeart/2005/8/layout/vList6"/>
    <dgm:cxn modelId="{717789F4-61FD-4547-8E59-91C141E2CBC7}" srcId="{827AC3BF-5B05-4354-A08A-8C9559EB6C20}" destId="{2962F05C-DE92-40B1-A17F-4BE16F89DD0C}" srcOrd="0" destOrd="0" parTransId="{7FB9AC6E-EF17-43DB-A8A2-7B141C36D5F5}" sibTransId="{8D8252F2-4838-4C92-9BFA-77D0D05EE507}"/>
    <dgm:cxn modelId="{9DF9E71F-45F3-49DA-94F3-88682A660C09}" type="presParOf" srcId="{E61780EB-B78A-4CBC-8F07-717548042B45}" destId="{4CCE8994-B59B-4765-9EFB-F1F1F543B014}" srcOrd="0" destOrd="0" presId="urn:microsoft.com/office/officeart/2005/8/layout/vList6"/>
    <dgm:cxn modelId="{7F182C26-42C5-47AC-9D1E-4E5B07BE2CD2}" type="presParOf" srcId="{4CCE8994-B59B-4765-9EFB-F1F1F543B014}" destId="{B8E23C76-B81F-4F5C-9565-9C88049D2F63}" srcOrd="0" destOrd="0" presId="urn:microsoft.com/office/officeart/2005/8/layout/vList6"/>
    <dgm:cxn modelId="{E67AA684-D7C9-4498-9147-7C056B543760}" type="presParOf" srcId="{4CCE8994-B59B-4765-9EFB-F1F1F543B014}" destId="{5D0A3180-361E-4375-9852-2B95E011D394}" srcOrd="1" destOrd="0" presId="urn:microsoft.com/office/officeart/2005/8/layout/vList6"/>
    <dgm:cxn modelId="{24DC0128-B2DC-4AF6-9E61-33A34E086412}" type="presParOf" srcId="{E61780EB-B78A-4CBC-8F07-717548042B45}" destId="{2219D26E-6CCF-44B8-9007-22819F3057DC}" srcOrd="1" destOrd="0" presId="urn:microsoft.com/office/officeart/2005/8/layout/vList6"/>
    <dgm:cxn modelId="{E2D77583-BAD9-4FD6-92F8-F330221ADFE0}" type="presParOf" srcId="{E61780EB-B78A-4CBC-8F07-717548042B45}" destId="{3A0D467F-5C25-4D5C-BFDD-934B9AF4DC29}" srcOrd="2" destOrd="0" presId="urn:microsoft.com/office/officeart/2005/8/layout/vList6"/>
    <dgm:cxn modelId="{25E85611-8FFD-4C93-9BAE-8AA978766431}" type="presParOf" srcId="{3A0D467F-5C25-4D5C-BFDD-934B9AF4DC29}" destId="{2E88F2C0-424B-44DD-A2AB-D77CAF8A72CC}" srcOrd="0" destOrd="0" presId="urn:microsoft.com/office/officeart/2005/8/layout/vList6"/>
    <dgm:cxn modelId="{608FB223-91BB-434C-A8F9-E868AB07058C}" type="presParOf" srcId="{3A0D467F-5C25-4D5C-BFDD-934B9AF4DC29}" destId="{D26FA685-FE84-4F90-B6E5-133D03F5769E}" srcOrd="1" destOrd="0" presId="urn:microsoft.com/office/officeart/2005/8/layout/vList6"/>
    <dgm:cxn modelId="{C7A8EF21-B570-4EDE-8EFE-FCC2A6063CB4}" type="presParOf" srcId="{E61780EB-B78A-4CBC-8F07-717548042B45}" destId="{5B1C0366-FAEB-46DE-9239-93B3CF1F2778}" srcOrd="3" destOrd="0" presId="urn:microsoft.com/office/officeart/2005/8/layout/vList6"/>
    <dgm:cxn modelId="{884B48F1-0077-4608-9846-7D7FB64E699F}" type="presParOf" srcId="{E61780EB-B78A-4CBC-8F07-717548042B45}" destId="{8CE33C05-6FE0-4182-9F58-F6468478AAF2}" srcOrd="4" destOrd="0" presId="urn:microsoft.com/office/officeart/2005/8/layout/vList6"/>
    <dgm:cxn modelId="{7AFBEB09-5445-4CC1-BB1F-328C64E0F29C}" type="presParOf" srcId="{8CE33C05-6FE0-4182-9F58-F6468478AAF2}" destId="{8A446189-5523-4C4F-B7F6-BD2CA1F61842}" srcOrd="0" destOrd="0" presId="urn:microsoft.com/office/officeart/2005/8/layout/vList6"/>
    <dgm:cxn modelId="{1047B560-BC02-4D6E-BDBA-3FCA5D70F999}" type="presParOf" srcId="{8CE33C05-6FE0-4182-9F58-F6468478AAF2}" destId="{4E94080B-E985-41CB-8A4B-AD72B1FEA8C0}" srcOrd="1" destOrd="0" presId="urn:microsoft.com/office/officeart/2005/8/layout/vList6"/>
    <dgm:cxn modelId="{E74B48CB-B097-4DE5-B51F-7FEE33D06628}" type="presParOf" srcId="{E61780EB-B78A-4CBC-8F07-717548042B45}" destId="{E5DB7BEE-3D7D-4FB9-98EF-BCF5A436CBFE}" srcOrd="5" destOrd="0" presId="urn:microsoft.com/office/officeart/2005/8/layout/vList6"/>
    <dgm:cxn modelId="{730BBA73-834E-4D43-8F32-1EB5AB52AA52}" type="presParOf" srcId="{E61780EB-B78A-4CBC-8F07-717548042B45}" destId="{A24432F3-DA09-4787-A708-D244C24EB33F}" srcOrd="6" destOrd="0" presId="urn:microsoft.com/office/officeart/2005/8/layout/vList6"/>
    <dgm:cxn modelId="{C518FCEA-4D9D-4214-82DA-721CB0FFE307}" type="presParOf" srcId="{A24432F3-DA09-4787-A708-D244C24EB33F}" destId="{A35BEBE8-3495-43F8-8D49-CAF6DB11AEA5}" srcOrd="0" destOrd="0" presId="urn:microsoft.com/office/officeart/2005/8/layout/vList6"/>
    <dgm:cxn modelId="{3EE3666C-B9A0-4427-8194-64B1B787B851}" type="presParOf" srcId="{A24432F3-DA09-4787-A708-D244C24EB33F}" destId="{E37287D3-54BA-42C1-B197-737704D9BF6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9BA6FC-5519-4ADD-9260-0296AAB6F3F5}"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20F1A4C7-BEAE-48C8-8525-0F6CB6DC3262}">
      <dgm:prSet phldrT="[Text]"/>
      <dgm:spPr/>
      <dgm:t>
        <a:bodyPr/>
        <a:lstStyle/>
        <a:p>
          <a:r>
            <a:rPr lang="en-US"/>
            <a:t>Group of 6 nosocomial pathogens </a:t>
          </a:r>
        </a:p>
      </dgm:t>
    </dgm:pt>
    <dgm:pt modelId="{014EFF65-6F89-4CB1-A886-459A6A79D1BF}" type="parTrans" cxnId="{1CB8A0F6-AAA0-4988-A320-C06F58880028}">
      <dgm:prSet/>
      <dgm:spPr/>
      <dgm:t>
        <a:bodyPr/>
        <a:lstStyle/>
        <a:p>
          <a:endParaRPr lang="en-US"/>
        </a:p>
      </dgm:t>
    </dgm:pt>
    <dgm:pt modelId="{95DB48AE-BD4B-45FC-8C20-A007FF9DEF5F}" type="sibTrans" cxnId="{1CB8A0F6-AAA0-4988-A320-C06F58880028}">
      <dgm:prSet/>
      <dgm:spPr/>
      <dgm:t>
        <a:bodyPr/>
        <a:lstStyle/>
        <a:p>
          <a:endParaRPr lang="en-US"/>
        </a:p>
      </dgm:t>
    </dgm:pt>
    <dgm:pt modelId="{102B82DE-377B-4C12-827F-1032CE72077D}">
      <dgm:prSet phldrT="[Text]"/>
      <dgm:spPr/>
      <dgm:t>
        <a:bodyPr/>
        <a:lstStyle/>
        <a:p>
          <a:r>
            <a:rPr lang="en-US" b="1" i="1" u="sng" dirty="0"/>
            <a:t>E</a:t>
          </a:r>
          <a:r>
            <a:rPr lang="en-US" i="1" dirty="0"/>
            <a:t>nterococcus faecium, </a:t>
          </a:r>
          <a:r>
            <a:rPr lang="en-US" b="1" i="1" u="sng" dirty="0"/>
            <a:t>S</a:t>
          </a:r>
          <a:r>
            <a:rPr lang="en-US" i="1" dirty="0"/>
            <a:t>taphylococcus aureus, </a:t>
          </a:r>
          <a:r>
            <a:rPr lang="en-US" b="1" i="1" u="sng" dirty="0"/>
            <a:t>K</a:t>
          </a:r>
          <a:r>
            <a:rPr lang="en-US" i="1" dirty="0"/>
            <a:t>lebsiella pneumoniae, </a:t>
          </a:r>
          <a:r>
            <a:rPr lang="en-US" b="1" i="1" u="sng" dirty="0"/>
            <a:t>A</a:t>
          </a:r>
          <a:r>
            <a:rPr lang="en-US" i="1" dirty="0"/>
            <a:t>cinetobacter baumannii, </a:t>
          </a:r>
          <a:r>
            <a:rPr lang="en-US" b="1" i="1" u="sng" dirty="0"/>
            <a:t>P</a:t>
          </a:r>
          <a:r>
            <a:rPr lang="en-US" i="1" dirty="0"/>
            <a:t>seudomonas aeruginosa, </a:t>
          </a:r>
          <a:r>
            <a:rPr lang="en-US" i="0" dirty="0"/>
            <a:t>and </a:t>
          </a:r>
          <a:r>
            <a:rPr lang="en-US" b="1" i="1" u="sng" dirty="0"/>
            <a:t>E</a:t>
          </a:r>
          <a:r>
            <a:rPr lang="en-US" i="1" dirty="0"/>
            <a:t>nterobacter </a:t>
          </a:r>
          <a:r>
            <a:rPr lang="en-US" i="0" dirty="0"/>
            <a:t>spp. </a:t>
          </a:r>
          <a:endParaRPr lang="en-US" i="1" dirty="0"/>
        </a:p>
      </dgm:t>
    </dgm:pt>
    <dgm:pt modelId="{0120D89B-7F36-47FF-841B-4F96B4F8A73F}" type="parTrans" cxnId="{80A1AA4A-3370-48A5-B6C6-CFF9932EAC6F}">
      <dgm:prSet/>
      <dgm:spPr/>
      <dgm:t>
        <a:bodyPr/>
        <a:lstStyle/>
        <a:p>
          <a:endParaRPr lang="en-US"/>
        </a:p>
      </dgm:t>
    </dgm:pt>
    <dgm:pt modelId="{C721E76D-7D35-4997-BAC5-8105F2DC8BFD}" type="sibTrans" cxnId="{80A1AA4A-3370-48A5-B6C6-CFF9932EAC6F}">
      <dgm:prSet/>
      <dgm:spPr/>
      <dgm:t>
        <a:bodyPr/>
        <a:lstStyle/>
        <a:p>
          <a:endParaRPr lang="en-US"/>
        </a:p>
      </dgm:t>
    </dgm:pt>
    <dgm:pt modelId="{B4F3290B-E330-4EA1-9B98-07500384DFAC}">
      <dgm:prSet phldrT="[Text]"/>
      <dgm:spPr/>
      <dgm:t>
        <a:bodyPr/>
        <a:lstStyle/>
        <a:p>
          <a:r>
            <a:rPr lang="en-US" dirty="0"/>
            <a:t>Can possess the ability to exchange plasmid-encoded resistance genes by horizontal gene transfer </a:t>
          </a:r>
          <a:r>
            <a:rPr lang="en-US" dirty="0">
              <a:latin typeface="Arial" panose="020B0604020202020204" pitchFamily="34" charset="0"/>
              <a:cs typeface="Arial" panose="020B0604020202020204" pitchFamily="34" charset="0"/>
            </a:rPr>
            <a:t>→ antimicrobial resistance (AMR) </a:t>
          </a:r>
          <a:endParaRPr lang="en-US" dirty="0"/>
        </a:p>
      </dgm:t>
    </dgm:pt>
    <dgm:pt modelId="{30819BF0-3486-459E-886B-73305CDC5EA6}" type="parTrans" cxnId="{10C962C4-DA8A-4CDE-88AC-607BF01D4126}">
      <dgm:prSet/>
      <dgm:spPr/>
      <dgm:t>
        <a:bodyPr/>
        <a:lstStyle/>
        <a:p>
          <a:endParaRPr lang="en-US"/>
        </a:p>
      </dgm:t>
    </dgm:pt>
    <dgm:pt modelId="{743D1925-9F8C-4F72-AE49-84A811232BA3}" type="sibTrans" cxnId="{10C962C4-DA8A-4CDE-88AC-607BF01D4126}">
      <dgm:prSet/>
      <dgm:spPr/>
      <dgm:t>
        <a:bodyPr/>
        <a:lstStyle/>
        <a:p>
          <a:endParaRPr lang="en-US"/>
        </a:p>
      </dgm:t>
    </dgm:pt>
    <dgm:pt modelId="{6E8656F2-6D5F-4F28-931E-3A44FEC32BFD}">
      <dgm:prSet phldrT="[Text]"/>
      <dgm:spPr/>
      <dgm:t>
        <a:bodyPr/>
        <a:lstStyle/>
        <a:p>
          <a:r>
            <a:rPr lang="en-US" dirty="0"/>
            <a:t>Recognized in 2019 as an urgent or serious threat to public health by the World Health Organization (WHO) and Center for Disease Control and Prevention (CDC) </a:t>
          </a:r>
        </a:p>
      </dgm:t>
    </dgm:pt>
    <dgm:pt modelId="{AAA9D26E-4A1B-4C0E-8CFB-007F9F721613}" type="parTrans" cxnId="{20C47CB7-4E0F-4F48-9598-F44C43DC2370}">
      <dgm:prSet/>
      <dgm:spPr/>
      <dgm:t>
        <a:bodyPr/>
        <a:lstStyle/>
        <a:p>
          <a:endParaRPr lang="en-US"/>
        </a:p>
      </dgm:t>
    </dgm:pt>
    <dgm:pt modelId="{04ACEE99-2B25-4644-88AB-FA60EEB51AA8}" type="sibTrans" cxnId="{20C47CB7-4E0F-4F48-9598-F44C43DC2370}">
      <dgm:prSet/>
      <dgm:spPr/>
      <dgm:t>
        <a:bodyPr/>
        <a:lstStyle/>
        <a:p>
          <a:endParaRPr lang="en-US"/>
        </a:p>
      </dgm:t>
    </dgm:pt>
    <dgm:pt modelId="{02849922-8766-47B5-A59E-366AD12056A9}" type="pres">
      <dgm:prSet presAssocID="{729BA6FC-5519-4ADD-9260-0296AAB6F3F5}" presName="Name0" presStyleCnt="0">
        <dgm:presLayoutVars>
          <dgm:chMax val="7"/>
          <dgm:chPref val="7"/>
          <dgm:dir/>
        </dgm:presLayoutVars>
      </dgm:prSet>
      <dgm:spPr/>
    </dgm:pt>
    <dgm:pt modelId="{55D6EF1B-7658-447A-B557-1DAE616BC822}" type="pres">
      <dgm:prSet presAssocID="{729BA6FC-5519-4ADD-9260-0296AAB6F3F5}" presName="Name1" presStyleCnt="0"/>
      <dgm:spPr/>
    </dgm:pt>
    <dgm:pt modelId="{3E909392-CF2C-4434-AC04-8E861E64FBCE}" type="pres">
      <dgm:prSet presAssocID="{729BA6FC-5519-4ADD-9260-0296AAB6F3F5}" presName="cycle" presStyleCnt="0"/>
      <dgm:spPr/>
    </dgm:pt>
    <dgm:pt modelId="{ADE172F5-200B-4756-BFDB-32F2A8EC3C3D}" type="pres">
      <dgm:prSet presAssocID="{729BA6FC-5519-4ADD-9260-0296AAB6F3F5}" presName="srcNode" presStyleLbl="node1" presStyleIdx="0" presStyleCnt="4"/>
      <dgm:spPr/>
    </dgm:pt>
    <dgm:pt modelId="{E8A78201-4E78-4A05-9479-15EEAF725323}" type="pres">
      <dgm:prSet presAssocID="{729BA6FC-5519-4ADD-9260-0296AAB6F3F5}" presName="conn" presStyleLbl="parChTrans1D2" presStyleIdx="0" presStyleCnt="1"/>
      <dgm:spPr/>
    </dgm:pt>
    <dgm:pt modelId="{292B0125-D0B8-4040-A048-6DD900202B2B}" type="pres">
      <dgm:prSet presAssocID="{729BA6FC-5519-4ADD-9260-0296AAB6F3F5}" presName="extraNode" presStyleLbl="node1" presStyleIdx="0" presStyleCnt="4"/>
      <dgm:spPr/>
    </dgm:pt>
    <dgm:pt modelId="{1CB41558-EBBA-4A37-A6A7-13AFD92A3A26}" type="pres">
      <dgm:prSet presAssocID="{729BA6FC-5519-4ADD-9260-0296AAB6F3F5}" presName="dstNode" presStyleLbl="node1" presStyleIdx="0" presStyleCnt="4"/>
      <dgm:spPr/>
    </dgm:pt>
    <dgm:pt modelId="{81E12424-E71F-4C1C-B93F-362FF7FF625E}" type="pres">
      <dgm:prSet presAssocID="{20F1A4C7-BEAE-48C8-8525-0F6CB6DC3262}" presName="text_1" presStyleLbl="node1" presStyleIdx="0" presStyleCnt="4">
        <dgm:presLayoutVars>
          <dgm:bulletEnabled val="1"/>
        </dgm:presLayoutVars>
      </dgm:prSet>
      <dgm:spPr/>
    </dgm:pt>
    <dgm:pt modelId="{98EA683C-A512-4094-8196-EAF58F10BF81}" type="pres">
      <dgm:prSet presAssocID="{20F1A4C7-BEAE-48C8-8525-0F6CB6DC3262}" presName="accent_1" presStyleCnt="0"/>
      <dgm:spPr/>
    </dgm:pt>
    <dgm:pt modelId="{68A1D895-6E8F-4479-A182-FBFBC03B36AC}" type="pres">
      <dgm:prSet presAssocID="{20F1A4C7-BEAE-48C8-8525-0F6CB6DC3262}" presName="accentRepeatNode" presStyleLbl="solidFgAcc1" presStyleIdx="0" presStyleCnt="4"/>
      <dgm:spPr/>
    </dgm:pt>
    <dgm:pt modelId="{B41BDE89-E1FE-4BA5-A307-22FEA1FFA49D}" type="pres">
      <dgm:prSet presAssocID="{102B82DE-377B-4C12-827F-1032CE72077D}" presName="text_2" presStyleLbl="node1" presStyleIdx="1" presStyleCnt="4">
        <dgm:presLayoutVars>
          <dgm:bulletEnabled val="1"/>
        </dgm:presLayoutVars>
      </dgm:prSet>
      <dgm:spPr/>
    </dgm:pt>
    <dgm:pt modelId="{8DD99AAD-B5C7-4DAB-87AB-A184F4D1A3D3}" type="pres">
      <dgm:prSet presAssocID="{102B82DE-377B-4C12-827F-1032CE72077D}" presName="accent_2" presStyleCnt="0"/>
      <dgm:spPr/>
    </dgm:pt>
    <dgm:pt modelId="{32B8D694-4B23-4C9D-B47F-5E22282E1A1C}" type="pres">
      <dgm:prSet presAssocID="{102B82DE-377B-4C12-827F-1032CE72077D}" presName="accentRepeatNode" presStyleLbl="solidFgAcc1" presStyleIdx="1" presStyleCnt="4"/>
      <dgm:spPr/>
    </dgm:pt>
    <dgm:pt modelId="{407EE6D3-88DD-4380-B67F-D525BE7CB6B6}" type="pres">
      <dgm:prSet presAssocID="{B4F3290B-E330-4EA1-9B98-07500384DFAC}" presName="text_3" presStyleLbl="node1" presStyleIdx="2" presStyleCnt="4">
        <dgm:presLayoutVars>
          <dgm:bulletEnabled val="1"/>
        </dgm:presLayoutVars>
      </dgm:prSet>
      <dgm:spPr/>
    </dgm:pt>
    <dgm:pt modelId="{567FEF89-4710-4DCB-B33F-B7C76D6B8BD0}" type="pres">
      <dgm:prSet presAssocID="{B4F3290B-E330-4EA1-9B98-07500384DFAC}" presName="accent_3" presStyleCnt="0"/>
      <dgm:spPr/>
    </dgm:pt>
    <dgm:pt modelId="{E9ABBC93-BCE4-47FA-8FC0-A43944A76549}" type="pres">
      <dgm:prSet presAssocID="{B4F3290B-E330-4EA1-9B98-07500384DFAC}" presName="accentRepeatNode" presStyleLbl="solidFgAcc1" presStyleIdx="2" presStyleCnt="4"/>
      <dgm:spPr/>
    </dgm:pt>
    <dgm:pt modelId="{11F0D834-9A03-4822-A9A3-82C088CBEA7D}" type="pres">
      <dgm:prSet presAssocID="{6E8656F2-6D5F-4F28-931E-3A44FEC32BFD}" presName="text_4" presStyleLbl="node1" presStyleIdx="3" presStyleCnt="4">
        <dgm:presLayoutVars>
          <dgm:bulletEnabled val="1"/>
        </dgm:presLayoutVars>
      </dgm:prSet>
      <dgm:spPr/>
    </dgm:pt>
    <dgm:pt modelId="{F30EBB19-00CD-47C5-B89E-40C10F84CE0B}" type="pres">
      <dgm:prSet presAssocID="{6E8656F2-6D5F-4F28-931E-3A44FEC32BFD}" presName="accent_4" presStyleCnt="0"/>
      <dgm:spPr/>
    </dgm:pt>
    <dgm:pt modelId="{DD668937-AC89-4FEA-B315-C3077CB2BA9D}" type="pres">
      <dgm:prSet presAssocID="{6E8656F2-6D5F-4F28-931E-3A44FEC32BFD}" presName="accentRepeatNode" presStyleLbl="solidFgAcc1" presStyleIdx="3" presStyleCnt="4"/>
      <dgm:spPr/>
    </dgm:pt>
  </dgm:ptLst>
  <dgm:cxnLst>
    <dgm:cxn modelId="{9ECE161D-04AB-4419-886C-A6B19914A0B7}" type="presOf" srcId="{B4F3290B-E330-4EA1-9B98-07500384DFAC}" destId="{407EE6D3-88DD-4380-B67F-D525BE7CB6B6}" srcOrd="0" destOrd="0" presId="urn:microsoft.com/office/officeart/2008/layout/VerticalCurvedList"/>
    <dgm:cxn modelId="{8DA6B825-A437-49C9-BFEB-0B37A6747778}" type="presOf" srcId="{102B82DE-377B-4C12-827F-1032CE72077D}" destId="{B41BDE89-E1FE-4BA5-A307-22FEA1FFA49D}" srcOrd="0" destOrd="0" presId="urn:microsoft.com/office/officeart/2008/layout/VerticalCurvedList"/>
    <dgm:cxn modelId="{80A1AA4A-3370-48A5-B6C6-CFF9932EAC6F}" srcId="{729BA6FC-5519-4ADD-9260-0296AAB6F3F5}" destId="{102B82DE-377B-4C12-827F-1032CE72077D}" srcOrd="1" destOrd="0" parTransId="{0120D89B-7F36-47FF-841B-4F96B4F8A73F}" sibTransId="{C721E76D-7D35-4997-BAC5-8105F2DC8BFD}"/>
    <dgm:cxn modelId="{E3DD6651-9ADA-43EA-8E79-714449B6CE91}" type="presOf" srcId="{729BA6FC-5519-4ADD-9260-0296AAB6F3F5}" destId="{02849922-8766-47B5-A59E-366AD12056A9}" srcOrd="0" destOrd="0" presId="urn:microsoft.com/office/officeart/2008/layout/VerticalCurvedList"/>
    <dgm:cxn modelId="{08DAF394-D134-4C20-A812-00F0033C3C96}" type="presOf" srcId="{95DB48AE-BD4B-45FC-8C20-A007FF9DEF5F}" destId="{E8A78201-4E78-4A05-9479-15EEAF725323}" srcOrd="0" destOrd="0" presId="urn:microsoft.com/office/officeart/2008/layout/VerticalCurvedList"/>
    <dgm:cxn modelId="{864D3BA5-14CC-4315-BC8D-29D7FBF5D5D9}" type="presOf" srcId="{20F1A4C7-BEAE-48C8-8525-0F6CB6DC3262}" destId="{81E12424-E71F-4C1C-B93F-362FF7FF625E}" srcOrd="0" destOrd="0" presId="urn:microsoft.com/office/officeart/2008/layout/VerticalCurvedList"/>
    <dgm:cxn modelId="{4D6F6DB4-21DA-4F40-9194-9C9302E2F389}" type="presOf" srcId="{6E8656F2-6D5F-4F28-931E-3A44FEC32BFD}" destId="{11F0D834-9A03-4822-A9A3-82C088CBEA7D}" srcOrd="0" destOrd="0" presId="urn:microsoft.com/office/officeart/2008/layout/VerticalCurvedList"/>
    <dgm:cxn modelId="{20C47CB7-4E0F-4F48-9598-F44C43DC2370}" srcId="{729BA6FC-5519-4ADD-9260-0296AAB6F3F5}" destId="{6E8656F2-6D5F-4F28-931E-3A44FEC32BFD}" srcOrd="3" destOrd="0" parTransId="{AAA9D26E-4A1B-4C0E-8CFB-007F9F721613}" sibTransId="{04ACEE99-2B25-4644-88AB-FA60EEB51AA8}"/>
    <dgm:cxn modelId="{10C962C4-DA8A-4CDE-88AC-607BF01D4126}" srcId="{729BA6FC-5519-4ADD-9260-0296AAB6F3F5}" destId="{B4F3290B-E330-4EA1-9B98-07500384DFAC}" srcOrd="2" destOrd="0" parTransId="{30819BF0-3486-459E-886B-73305CDC5EA6}" sibTransId="{743D1925-9F8C-4F72-AE49-84A811232BA3}"/>
    <dgm:cxn modelId="{1CB8A0F6-AAA0-4988-A320-C06F58880028}" srcId="{729BA6FC-5519-4ADD-9260-0296AAB6F3F5}" destId="{20F1A4C7-BEAE-48C8-8525-0F6CB6DC3262}" srcOrd="0" destOrd="0" parTransId="{014EFF65-6F89-4CB1-A886-459A6A79D1BF}" sibTransId="{95DB48AE-BD4B-45FC-8C20-A007FF9DEF5F}"/>
    <dgm:cxn modelId="{237B05A6-3A25-42A2-A580-BDA384CD49DF}" type="presParOf" srcId="{02849922-8766-47B5-A59E-366AD12056A9}" destId="{55D6EF1B-7658-447A-B557-1DAE616BC822}" srcOrd="0" destOrd="0" presId="urn:microsoft.com/office/officeart/2008/layout/VerticalCurvedList"/>
    <dgm:cxn modelId="{B8FDD87E-959E-42BE-9E23-0DB7309048F0}" type="presParOf" srcId="{55D6EF1B-7658-447A-B557-1DAE616BC822}" destId="{3E909392-CF2C-4434-AC04-8E861E64FBCE}" srcOrd="0" destOrd="0" presId="urn:microsoft.com/office/officeart/2008/layout/VerticalCurvedList"/>
    <dgm:cxn modelId="{77EED4FD-1EBD-408C-AD50-EAF5F795FD5B}" type="presParOf" srcId="{3E909392-CF2C-4434-AC04-8E861E64FBCE}" destId="{ADE172F5-200B-4756-BFDB-32F2A8EC3C3D}" srcOrd="0" destOrd="0" presId="urn:microsoft.com/office/officeart/2008/layout/VerticalCurvedList"/>
    <dgm:cxn modelId="{4DF23D1E-6686-47DB-8563-94940F509D42}" type="presParOf" srcId="{3E909392-CF2C-4434-AC04-8E861E64FBCE}" destId="{E8A78201-4E78-4A05-9479-15EEAF725323}" srcOrd="1" destOrd="0" presId="urn:microsoft.com/office/officeart/2008/layout/VerticalCurvedList"/>
    <dgm:cxn modelId="{7A2B75C5-4F0F-4634-8A6A-F92F5DD3D694}" type="presParOf" srcId="{3E909392-CF2C-4434-AC04-8E861E64FBCE}" destId="{292B0125-D0B8-4040-A048-6DD900202B2B}" srcOrd="2" destOrd="0" presId="urn:microsoft.com/office/officeart/2008/layout/VerticalCurvedList"/>
    <dgm:cxn modelId="{10EAA87F-BC1B-404C-BAD0-B7F398E0CB7A}" type="presParOf" srcId="{3E909392-CF2C-4434-AC04-8E861E64FBCE}" destId="{1CB41558-EBBA-4A37-A6A7-13AFD92A3A26}" srcOrd="3" destOrd="0" presId="urn:microsoft.com/office/officeart/2008/layout/VerticalCurvedList"/>
    <dgm:cxn modelId="{239BC3B6-40C9-4FD3-9134-5673F9A951AE}" type="presParOf" srcId="{55D6EF1B-7658-447A-B557-1DAE616BC822}" destId="{81E12424-E71F-4C1C-B93F-362FF7FF625E}" srcOrd="1" destOrd="0" presId="urn:microsoft.com/office/officeart/2008/layout/VerticalCurvedList"/>
    <dgm:cxn modelId="{7FDF9CA9-4EDA-4880-B5FF-FAB4A39B9B35}" type="presParOf" srcId="{55D6EF1B-7658-447A-B557-1DAE616BC822}" destId="{98EA683C-A512-4094-8196-EAF58F10BF81}" srcOrd="2" destOrd="0" presId="urn:microsoft.com/office/officeart/2008/layout/VerticalCurvedList"/>
    <dgm:cxn modelId="{81F031DF-822D-4CDE-B2E7-9CF8106F6D75}" type="presParOf" srcId="{98EA683C-A512-4094-8196-EAF58F10BF81}" destId="{68A1D895-6E8F-4479-A182-FBFBC03B36AC}" srcOrd="0" destOrd="0" presId="urn:microsoft.com/office/officeart/2008/layout/VerticalCurvedList"/>
    <dgm:cxn modelId="{190E06EC-C891-44F7-90DC-527452D20EA2}" type="presParOf" srcId="{55D6EF1B-7658-447A-B557-1DAE616BC822}" destId="{B41BDE89-E1FE-4BA5-A307-22FEA1FFA49D}" srcOrd="3" destOrd="0" presId="urn:microsoft.com/office/officeart/2008/layout/VerticalCurvedList"/>
    <dgm:cxn modelId="{CBD4C040-06FE-4B26-B205-98F74389B109}" type="presParOf" srcId="{55D6EF1B-7658-447A-B557-1DAE616BC822}" destId="{8DD99AAD-B5C7-4DAB-87AB-A184F4D1A3D3}" srcOrd="4" destOrd="0" presId="urn:microsoft.com/office/officeart/2008/layout/VerticalCurvedList"/>
    <dgm:cxn modelId="{1DAC8168-F343-42E5-B820-3D60ED2F7884}" type="presParOf" srcId="{8DD99AAD-B5C7-4DAB-87AB-A184F4D1A3D3}" destId="{32B8D694-4B23-4C9D-B47F-5E22282E1A1C}" srcOrd="0" destOrd="0" presId="urn:microsoft.com/office/officeart/2008/layout/VerticalCurvedList"/>
    <dgm:cxn modelId="{E75DDD9B-CE8D-42AE-8181-02AE0527F4AF}" type="presParOf" srcId="{55D6EF1B-7658-447A-B557-1DAE616BC822}" destId="{407EE6D3-88DD-4380-B67F-D525BE7CB6B6}" srcOrd="5" destOrd="0" presId="urn:microsoft.com/office/officeart/2008/layout/VerticalCurvedList"/>
    <dgm:cxn modelId="{F5AE9908-B6F5-4484-9246-ECEDDDB912DA}" type="presParOf" srcId="{55D6EF1B-7658-447A-B557-1DAE616BC822}" destId="{567FEF89-4710-4DCB-B33F-B7C76D6B8BD0}" srcOrd="6" destOrd="0" presId="urn:microsoft.com/office/officeart/2008/layout/VerticalCurvedList"/>
    <dgm:cxn modelId="{98CB82A6-5F8B-44E6-B949-C369D16A8AD6}" type="presParOf" srcId="{567FEF89-4710-4DCB-B33F-B7C76D6B8BD0}" destId="{E9ABBC93-BCE4-47FA-8FC0-A43944A76549}" srcOrd="0" destOrd="0" presId="urn:microsoft.com/office/officeart/2008/layout/VerticalCurvedList"/>
    <dgm:cxn modelId="{A7EB8E15-CC51-4146-8D06-2FD3570A7BB9}" type="presParOf" srcId="{55D6EF1B-7658-447A-B557-1DAE616BC822}" destId="{11F0D834-9A03-4822-A9A3-82C088CBEA7D}" srcOrd="7" destOrd="0" presId="urn:microsoft.com/office/officeart/2008/layout/VerticalCurvedList"/>
    <dgm:cxn modelId="{C5FE17BB-E427-4668-B61B-B787E1E1A7CB}" type="presParOf" srcId="{55D6EF1B-7658-447A-B557-1DAE616BC822}" destId="{F30EBB19-00CD-47C5-B89E-40C10F84CE0B}" srcOrd="8" destOrd="0" presId="urn:microsoft.com/office/officeart/2008/layout/VerticalCurvedList"/>
    <dgm:cxn modelId="{375D728C-FC7B-4B6C-9EAC-CE5DA65E600C}" type="presParOf" srcId="{F30EBB19-00CD-47C5-B89E-40C10F84CE0B}" destId="{DD668937-AC89-4FEA-B315-C3077CB2BA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9EF2E3-EA17-4D5C-87EB-FF17835C38CC}"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9C1FF0DD-2387-430F-82F5-5AA134F4AEE2}">
      <dgm:prSet phldrT="[Text]" custT="1"/>
      <dgm:spPr/>
      <dgm:t>
        <a:bodyPr/>
        <a:lstStyle/>
        <a:p>
          <a:r>
            <a:rPr lang="en-US" sz="2400" dirty="0">
              <a:latin typeface="Arial" panose="020B0604020202020204" pitchFamily="34" charset="0"/>
              <a:cs typeface="Arial" panose="020B0604020202020204" pitchFamily="34" charset="0"/>
            </a:rPr>
            <a:t>Prior carbapenem use </a:t>
          </a:r>
        </a:p>
      </dgm:t>
    </dgm:pt>
    <dgm:pt modelId="{17A7CAEE-8AD5-4AB8-BF1A-9E92FEFAFD53}" type="parTrans" cxnId="{30F86EEE-77BE-4DAC-A4E4-3320A2B5896E}">
      <dgm:prSet/>
      <dgm:spPr/>
      <dgm:t>
        <a:bodyPr/>
        <a:lstStyle/>
        <a:p>
          <a:endParaRPr lang="en-US"/>
        </a:p>
      </dgm:t>
    </dgm:pt>
    <dgm:pt modelId="{D0F6F49A-2C3C-49B2-9D02-D468BFE22ADC}" type="sibTrans" cxnId="{30F86EEE-77BE-4DAC-A4E4-3320A2B5896E}">
      <dgm:prSet/>
      <dgm:spPr/>
      <dgm:t>
        <a:bodyPr/>
        <a:lstStyle/>
        <a:p>
          <a:endParaRPr lang="en-US"/>
        </a:p>
      </dgm:t>
    </dgm:pt>
    <dgm:pt modelId="{835584F0-A4A4-4582-8C0E-E66D0FC75451}">
      <dgm:prSet phldrT="[Text]" custT="1"/>
      <dgm:spPr/>
      <dgm:t>
        <a:bodyPr/>
        <a:lstStyle/>
        <a:p>
          <a:r>
            <a:rPr lang="en-US" sz="2400">
              <a:latin typeface="Arial" panose="020B0604020202020204" pitchFamily="34" charset="0"/>
              <a:cs typeface="Arial" panose="020B0604020202020204" pitchFamily="34" charset="0"/>
            </a:rPr>
            <a:t>Severe or chronic wounds</a:t>
          </a:r>
        </a:p>
      </dgm:t>
    </dgm:pt>
    <dgm:pt modelId="{3901CB06-F5C7-493F-822E-24059E79BBF6}" type="parTrans" cxnId="{CA8FA6E8-D2A1-4293-BF89-ED618B21DBD4}">
      <dgm:prSet/>
      <dgm:spPr/>
      <dgm:t>
        <a:bodyPr/>
        <a:lstStyle/>
        <a:p>
          <a:endParaRPr lang="en-US"/>
        </a:p>
      </dgm:t>
    </dgm:pt>
    <dgm:pt modelId="{16EF28FB-E1F3-4684-B242-96D69C79CF3E}" type="sibTrans" cxnId="{CA8FA6E8-D2A1-4293-BF89-ED618B21DBD4}">
      <dgm:prSet/>
      <dgm:spPr/>
      <dgm:t>
        <a:bodyPr/>
        <a:lstStyle/>
        <a:p>
          <a:endParaRPr lang="en-US"/>
        </a:p>
      </dgm:t>
    </dgm:pt>
    <dgm:pt modelId="{A9AAD5FD-06F6-44CD-9969-1ED2C04B7BAD}">
      <dgm:prSet phldrT="[Text]" custT="1"/>
      <dgm:spPr/>
      <dgm:t>
        <a:bodyPr/>
        <a:lstStyle/>
        <a:p>
          <a:r>
            <a:rPr lang="en-US" sz="2400" dirty="0">
              <a:latin typeface="Arial" panose="020B0604020202020204" pitchFamily="34" charset="0"/>
              <a:cs typeface="Arial" panose="020B0604020202020204" pitchFamily="34" charset="0"/>
            </a:rPr>
            <a:t>Prolonged hospital stays </a:t>
          </a:r>
        </a:p>
      </dgm:t>
    </dgm:pt>
    <dgm:pt modelId="{ABC851B0-3301-4573-ABCE-38242AE3DFA5}" type="parTrans" cxnId="{3DA3D75A-FDED-4933-85C6-E94928012B91}">
      <dgm:prSet/>
      <dgm:spPr/>
      <dgm:t>
        <a:bodyPr/>
        <a:lstStyle/>
        <a:p>
          <a:endParaRPr lang="en-US"/>
        </a:p>
      </dgm:t>
    </dgm:pt>
    <dgm:pt modelId="{6B4C7FC7-B763-4AC0-8D66-F55DDE76CA3A}" type="sibTrans" cxnId="{3DA3D75A-FDED-4933-85C6-E94928012B91}">
      <dgm:prSet/>
      <dgm:spPr/>
      <dgm:t>
        <a:bodyPr/>
        <a:lstStyle/>
        <a:p>
          <a:endParaRPr lang="en-US"/>
        </a:p>
      </dgm:t>
    </dgm:pt>
    <dgm:pt modelId="{2968A8FE-9A79-42F3-B1F1-083B2EBDB865}">
      <dgm:prSet phldrT="[Text]" custT="1"/>
      <dgm:spPr/>
      <dgm:t>
        <a:bodyPr/>
        <a:lstStyle/>
        <a:p>
          <a:r>
            <a:rPr lang="en-US" sz="2400">
              <a:latin typeface="Arial" panose="020B0604020202020204" pitchFamily="34" charset="0"/>
              <a:cs typeface="Arial" panose="020B0604020202020204" pitchFamily="34" charset="0"/>
            </a:rPr>
            <a:t>Mechanical ventilation </a:t>
          </a:r>
        </a:p>
      </dgm:t>
    </dgm:pt>
    <dgm:pt modelId="{BBC24439-4912-4883-9E0A-19F2651BD430}" type="parTrans" cxnId="{5A95E061-239C-44F9-8BA0-0D0F47BFAE31}">
      <dgm:prSet/>
      <dgm:spPr/>
      <dgm:t>
        <a:bodyPr/>
        <a:lstStyle/>
        <a:p>
          <a:endParaRPr lang="en-US"/>
        </a:p>
      </dgm:t>
    </dgm:pt>
    <dgm:pt modelId="{E4719211-391F-4F05-8220-2DB76124D3DD}" type="sibTrans" cxnId="{5A95E061-239C-44F9-8BA0-0D0F47BFAE31}">
      <dgm:prSet/>
      <dgm:spPr/>
      <dgm:t>
        <a:bodyPr/>
        <a:lstStyle/>
        <a:p>
          <a:endParaRPr lang="en-US"/>
        </a:p>
      </dgm:t>
    </dgm:pt>
    <dgm:pt modelId="{129078CA-EDA4-43CC-A360-1C964C4AF303}">
      <dgm:prSet phldrT="[Text]" custT="1"/>
      <dgm:spPr/>
      <dgm:t>
        <a:bodyPr/>
        <a:lstStyle/>
        <a:p>
          <a:r>
            <a:rPr lang="en-US" sz="2400" dirty="0">
              <a:latin typeface="Arial" panose="020B0604020202020204" pitchFamily="34" charset="0"/>
              <a:cs typeface="Arial" panose="020B0604020202020204" pitchFamily="34" charset="0"/>
            </a:rPr>
            <a:t>Central Venous Catheters</a:t>
          </a:r>
        </a:p>
      </dgm:t>
    </dgm:pt>
    <dgm:pt modelId="{C3BC4F6E-5DB7-48F3-B724-679C8696DC3D}" type="parTrans" cxnId="{9346E003-669E-414E-9ACC-3C45D8F96B2A}">
      <dgm:prSet/>
      <dgm:spPr/>
      <dgm:t>
        <a:bodyPr/>
        <a:lstStyle/>
        <a:p>
          <a:endParaRPr lang="en-US"/>
        </a:p>
      </dgm:t>
    </dgm:pt>
    <dgm:pt modelId="{151D9FAE-F845-4B25-AF18-5A28E224D9C6}" type="sibTrans" cxnId="{9346E003-669E-414E-9ACC-3C45D8F96B2A}">
      <dgm:prSet/>
      <dgm:spPr/>
      <dgm:t>
        <a:bodyPr/>
        <a:lstStyle/>
        <a:p>
          <a:endParaRPr lang="en-US"/>
        </a:p>
      </dgm:t>
    </dgm:pt>
    <dgm:pt modelId="{48A48B29-98C7-4C20-8A65-2A08F8125B23}">
      <dgm:prSet phldrT="[Text]" custT="1"/>
      <dgm:spPr/>
      <dgm:t>
        <a:bodyPr/>
        <a:lstStyle/>
        <a:p>
          <a:r>
            <a:rPr lang="en-US" sz="2400" dirty="0">
              <a:latin typeface="Arial" panose="020B0604020202020204" pitchFamily="34" charset="0"/>
              <a:cs typeface="Arial" panose="020B0604020202020204" pitchFamily="34" charset="0"/>
            </a:rPr>
            <a:t>ICU admission</a:t>
          </a:r>
        </a:p>
      </dgm:t>
    </dgm:pt>
    <dgm:pt modelId="{4348B332-26D9-4229-8489-B506DFE730AF}" type="parTrans" cxnId="{AE578858-7C1A-4F03-81DC-C22D42E6DFB4}">
      <dgm:prSet/>
      <dgm:spPr/>
      <dgm:t>
        <a:bodyPr/>
        <a:lstStyle/>
        <a:p>
          <a:endParaRPr lang="en-US"/>
        </a:p>
      </dgm:t>
    </dgm:pt>
    <dgm:pt modelId="{9CFC8E21-5840-4454-9918-A5CE00B18C5E}" type="sibTrans" cxnId="{AE578858-7C1A-4F03-81DC-C22D42E6DFB4}">
      <dgm:prSet/>
      <dgm:spPr/>
      <dgm:t>
        <a:bodyPr/>
        <a:lstStyle/>
        <a:p>
          <a:endParaRPr lang="en-US"/>
        </a:p>
      </dgm:t>
    </dgm:pt>
    <dgm:pt modelId="{AD3794FC-D2C0-453F-B831-7CA36A5C1420}" type="pres">
      <dgm:prSet presAssocID="{279EF2E3-EA17-4D5C-87EB-FF17835C38CC}" presName="diagram" presStyleCnt="0">
        <dgm:presLayoutVars>
          <dgm:dir/>
          <dgm:resizeHandles val="exact"/>
        </dgm:presLayoutVars>
      </dgm:prSet>
      <dgm:spPr/>
    </dgm:pt>
    <dgm:pt modelId="{B0E95B81-53F2-4D22-9A07-30C7909C341D}" type="pres">
      <dgm:prSet presAssocID="{9C1FF0DD-2387-430F-82F5-5AA134F4AEE2}" presName="node" presStyleLbl="node1" presStyleIdx="0" presStyleCnt="6">
        <dgm:presLayoutVars>
          <dgm:bulletEnabled val="1"/>
        </dgm:presLayoutVars>
      </dgm:prSet>
      <dgm:spPr/>
    </dgm:pt>
    <dgm:pt modelId="{0E1570BD-23E9-49A3-A658-53327141AE24}" type="pres">
      <dgm:prSet presAssocID="{D0F6F49A-2C3C-49B2-9D02-D468BFE22ADC}" presName="sibTrans" presStyleCnt="0"/>
      <dgm:spPr/>
    </dgm:pt>
    <dgm:pt modelId="{5FE23C35-66CA-4CCB-ABA9-28A6B99DE64E}" type="pres">
      <dgm:prSet presAssocID="{835584F0-A4A4-4582-8C0E-E66D0FC75451}" presName="node" presStyleLbl="node1" presStyleIdx="1" presStyleCnt="6">
        <dgm:presLayoutVars>
          <dgm:bulletEnabled val="1"/>
        </dgm:presLayoutVars>
      </dgm:prSet>
      <dgm:spPr/>
    </dgm:pt>
    <dgm:pt modelId="{C78A43AB-2762-446E-AED7-17C2283D083A}" type="pres">
      <dgm:prSet presAssocID="{16EF28FB-E1F3-4684-B242-96D69C79CF3E}" presName="sibTrans" presStyleCnt="0"/>
      <dgm:spPr/>
    </dgm:pt>
    <dgm:pt modelId="{635C7A95-0289-424E-B910-83936B7F1C90}" type="pres">
      <dgm:prSet presAssocID="{A9AAD5FD-06F6-44CD-9969-1ED2C04B7BAD}" presName="node" presStyleLbl="node1" presStyleIdx="2" presStyleCnt="6">
        <dgm:presLayoutVars>
          <dgm:bulletEnabled val="1"/>
        </dgm:presLayoutVars>
      </dgm:prSet>
      <dgm:spPr/>
    </dgm:pt>
    <dgm:pt modelId="{E788C99A-FFB6-4750-B734-CFB92200181E}" type="pres">
      <dgm:prSet presAssocID="{6B4C7FC7-B763-4AC0-8D66-F55DDE76CA3A}" presName="sibTrans" presStyleCnt="0"/>
      <dgm:spPr/>
    </dgm:pt>
    <dgm:pt modelId="{E6CCF485-30D6-4549-A0FB-7A0D8EC76383}" type="pres">
      <dgm:prSet presAssocID="{48A48B29-98C7-4C20-8A65-2A08F8125B23}" presName="node" presStyleLbl="node1" presStyleIdx="3" presStyleCnt="6">
        <dgm:presLayoutVars>
          <dgm:bulletEnabled val="1"/>
        </dgm:presLayoutVars>
      </dgm:prSet>
      <dgm:spPr/>
    </dgm:pt>
    <dgm:pt modelId="{3031F571-A0CE-4DC0-ABA6-09AEDA48827E}" type="pres">
      <dgm:prSet presAssocID="{9CFC8E21-5840-4454-9918-A5CE00B18C5E}" presName="sibTrans" presStyleCnt="0"/>
      <dgm:spPr/>
    </dgm:pt>
    <dgm:pt modelId="{D9F4EB0A-825F-4F0A-A26E-B7225361FBA0}" type="pres">
      <dgm:prSet presAssocID="{2968A8FE-9A79-42F3-B1F1-083B2EBDB865}" presName="node" presStyleLbl="node1" presStyleIdx="4" presStyleCnt="6">
        <dgm:presLayoutVars>
          <dgm:bulletEnabled val="1"/>
        </dgm:presLayoutVars>
      </dgm:prSet>
      <dgm:spPr/>
    </dgm:pt>
    <dgm:pt modelId="{EABB422E-9101-4388-B043-6229B2DDC88B}" type="pres">
      <dgm:prSet presAssocID="{E4719211-391F-4F05-8220-2DB76124D3DD}" presName="sibTrans" presStyleCnt="0"/>
      <dgm:spPr/>
    </dgm:pt>
    <dgm:pt modelId="{AB2E7186-2B29-488C-8582-7E9B3594F789}" type="pres">
      <dgm:prSet presAssocID="{129078CA-EDA4-43CC-A360-1C964C4AF303}" presName="node" presStyleLbl="node1" presStyleIdx="5" presStyleCnt="6">
        <dgm:presLayoutVars>
          <dgm:bulletEnabled val="1"/>
        </dgm:presLayoutVars>
      </dgm:prSet>
      <dgm:spPr/>
    </dgm:pt>
  </dgm:ptLst>
  <dgm:cxnLst>
    <dgm:cxn modelId="{9346E003-669E-414E-9ACC-3C45D8F96B2A}" srcId="{279EF2E3-EA17-4D5C-87EB-FF17835C38CC}" destId="{129078CA-EDA4-43CC-A360-1C964C4AF303}" srcOrd="5" destOrd="0" parTransId="{C3BC4F6E-5DB7-48F3-B724-679C8696DC3D}" sibTransId="{151D9FAE-F845-4B25-AF18-5A28E224D9C6}"/>
    <dgm:cxn modelId="{F70C161E-7D22-455F-AE6A-456289111F99}" type="presOf" srcId="{2968A8FE-9A79-42F3-B1F1-083B2EBDB865}" destId="{D9F4EB0A-825F-4F0A-A26E-B7225361FBA0}" srcOrd="0" destOrd="0" presId="urn:microsoft.com/office/officeart/2005/8/layout/default"/>
    <dgm:cxn modelId="{A6ED5E35-6FA3-4062-B5BF-60DC3974ADB2}" type="presOf" srcId="{835584F0-A4A4-4582-8C0E-E66D0FC75451}" destId="{5FE23C35-66CA-4CCB-ABA9-28A6B99DE64E}" srcOrd="0" destOrd="0" presId="urn:microsoft.com/office/officeart/2005/8/layout/default"/>
    <dgm:cxn modelId="{5A95E061-239C-44F9-8BA0-0D0F47BFAE31}" srcId="{279EF2E3-EA17-4D5C-87EB-FF17835C38CC}" destId="{2968A8FE-9A79-42F3-B1F1-083B2EBDB865}" srcOrd="4" destOrd="0" parTransId="{BBC24439-4912-4883-9E0A-19F2651BD430}" sibTransId="{E4719211-391F-4F05-8220-2DB76124D3DD}"/>
    <dgm:cxn modelId="{05E3FA71-E8A3-48DE-A9ED-1DFD3DA4340A}" type="presOf" srcId="{48A48B29-98C7-4C20-8A65-2A08F8125B23}" destId="{E6CCF485-30D6-4549-A0FB-7A0D8EC76383}" srcOrd="0" destOrd="0" presId="urn:microsoft.com/office/officeart/2005/8/layout/default"/>
    <dgm:cxn modelId="{AE578858-7C1A-4F03-81DC-C22D42E6DFB4}" srcId="{279EF2E3-EA17-4D5C-87EB-FF17835C38CC}" destId="{48A48B29-98C7-4C20-8A65-2A08F8125B23}" srcOrd="3" destOrd="0" parTransId="{4348B332-26D9-4229-8489-B506DFE730AF}" sibTransId="{9CFC8E21-5840-4454-9918-A5CE00B18C5E}"/>
    <dgm:cxn modelId="{C6E9C979-AAB1-4CCA-A998-68CDFE53CB07}" type="presOf" srcId="{279EF2E3-EA17-4D5C-87EB-FF17835C38CC}" destId="{AD3794FC-D2C0-453F-B831-7CA36A5C1420}" srcOrd="0" destOrd="0" presId="urn:microsoft.com/office/officeart/2005/8/layout/default"/>
    <dgm:cxn modelId="{3DA3D75A-FDED-4933-85C6-E94928012B91}" srcId="{279EF2E3-EA17-4D5C-87EB-FF17835C38CC}" destId="{A9AAD5FD-06F6-44CD-9969-1ED2C04B7BAD}" srcOrd="2" destOrd="0" parTransId="{ABC851B0-3301-4573-ABCE-38242AE3DFA5}" sibTransId="{6B4C7FC7-B763-4AC0-8D66-F55DDE76CA3A}"/>
    <dgm:cxn modelId="{1952F37F-E681-4301-85AF-EE62C2594544}" type="presOf" srcId="{9C1FF0DD-2387-430F-82F5-5AA134F4AEE2}" destId="{B0E95B81-53F2-4D22-9A07-30C7909C341D}" srcOrd="0" destOrd="0" presId="urn:microsoft.com/office/officeart/2005/8/layout/default"/>
    <dgm:cxn modelId="{22E176C6-DFFA-42D6-A721-7514BD690FD8}" type="presOf" srcId="{129078CA-EDA4-43CC-A360-1C964C4AF303}" destId="{AB2E7186-2B29-488C-8582-7E9B3594F789}" srcOrd="0" destOrd="0" presId="urn:microsoft.com/office/officeart/2005/8/layout/default"/>
    <dgm:cxn modelId="{4579DADF-FBA0-4445-82C1-EC5CD2C197AD}" type="presOf" srcId="{A9AAD5FD-06F6-44CD-9969-1ED2C04B7BAD}" destId="{635C7A95-0289-424E-B910-83936B7F1C90}" srcOrd="0" destOrd="0" presId="urn:microsoft.com/office/officeart/2005/8/layout/default"/>
    <dgm:cxn modelId="{CA8FA6E8-D2A1-4293-BF89-ED618B21DBD4}" srcId="{279EF2E3-EA17-4D5C-87EB-FF17835C38CC}" destId="{835584F0-A4A4-4582-8C0E-E66D0FC75451}" srcOrd="1" destOrd="0" parTransId="{3901CB06-F5C7-493F-822E-24059E79BBF6}" sibTransId="{16EF28FB-E1F3-4684-B242-96D69C79CF3E}"/>
    <dgm:cxn modelId="{30F86EEE-77BE-4DAC-A4E4-3320A2B5896E}" srcId="{279EF2E3-EA17-4D5C-87EB-FF17835C38CC}" destId="{9C1FF0DD-2387-430F-82F5-5AA134F4AEE2}" srcOrd="0" destOrd="0" parTransId="{17A7CAEE-8AD5-4AB8-BF1A-9E92FEFAFD53}" sibTransId="{D0F6F49A-2C3C-49B2-9D02-D468BFE22ADC}"/>
    <dgm:cxn modelId="{4374F740-4233-4FF4-A4F4-F2FA9380EC17}" type="presParOf" srcId="{AD3794FC-D2C0-453F-B831-7CA36A5C1420}" destId="{B0E95B81-53F2-4D22-9A07-30C7909C341D}" srcOrd="0" destOrd="0" presId="urn:microsoft.com/office/officeart/2005/8/layout/default"/>
    <dgm:cxn modelId="{708A180C-6BDB-4A5C-949B-0E71C8B67AAD}" type="presParOf" srcId="{AD3794FC-D2C0-453F-B831-7CA36A5C1420}" destId="{0E1570BD-23E9-49A3-A658-53327141AE24}" srcOrd="1" destOrd="0" presId="urn:microsoft.com/office/officeart/2005/8/layout/default"/>
    <dgm:cxn modelId="{790B8C51-AA7A-460C-96E2-A0EB617D97E8}" type="presParOf" srcId="{AD3794FC-D2C0-453F-B831-7CA36A5C1420}" destId="{5FE23C35-66CA-4CCB-ABA9-28A6B99DE64E}" srcOrd="2" destOrd="0" presId="urn:microsoft.com/office/officeart/2005/8/layout/default"/>
    <dgm:cxn modelId="{C4FC66A2-505F-47B9-9053-8C5C2FDAEFA8}" type="presParOf" srcId="{AD3794FC-D2C0-453F-B831-7CA36A5C1420}" destId="{C78A43AB-2762-446E-AED7-17C2283D083A}" srcOrd="3" destOrd="0" presId="urn:microsoft.com/office/officeart/2005/8/layout/default"/>
    <dgm:cxn modelId="{A5D38AAC-E939-40C8-A813-EF1F7C57E053}" type="presParOf" srcId="{AD3794FC-D2C0-453F-B831-7CA36A5C1420}" destId="{635C7A95-0289-424E-B910-83936B7F1C90}" srcOrd="4" destOrd="0" presId="urn:microsoft.com/office/officeart/2005/8/layout/default"/>
    <dgm:cxn modelId="{2EFFA404-7DE6-48A6-837A-F24C9627B961}" type="presParOf" srcId="{AD3794FC-D2C0-453F-B831-7CA36A5C1420}" destId="{E788C99A-FFB6-4750-B734-CFB92200181E}" srcOrd="5" destOrd="0" presId="urn:microsoft.com/office/officeart/2005/8/layout/default"/>
    <dgm:cxn modelId="{4E98D124-D17C-412F-8A71-70E486C497E5}" type="presParOf" srcId="{AD3794FC-D2C0-453F-B831-7CA36A5C1420}" destId="{E6CCF485-30D6-4549-A0FB-7A0D8EC76383}" srcOrd="6" destOrd="0" presId="urn:microsoft.com/office/officeart/2005/8/layout/default"/>
    <dgm:cxn modelId="{5FF2677D-57F9-4015-AC08-2F7AB65DED9A}" type="presParOf" srcId="{AD3794FC-D2C0-453F-B831-7CA36A5C1420}" destId="{3031F571-A0CE-4DC0-ABA6-09AEDA48827E}" srcOrd="7" destOrd="0" presId="urn:microsoft.com/office/officeart/2005/8/layout/default"/>
    <dgm:cxn modelId="{0CFC8CD8-27CD-426A-AE9C-F85288AC3B78}" type="presParOf" srcId="{AD3794FC-D2C0-453F-B831-7CA36A5C1420}" destId="{D9F4EB0A-825F-4F0A-A26E-B7225361FBA0}" srcOrd="8" destOrd="0" presId="urn:microsoft.com/office/officeart/2005/8/layout/default"/>
    <dgm:cxn modelId="{572499AE-EBB1-4C24-923F-B6BC8C6DA37E}" type="presParOf" srcId="{AD3794FC-D2C0-453F-B831-7CA36A5C1420}" destId="{EABB422E-9101-4388-B043-6229B2DDC88B}" srcOrd="9" destOrd="0" presId="urn:microsoft.com/office/officeart/2005/8/layout/default"/>
    <dgm:cxn modelId="{B93D1641-1942-42A2-8A69-BB9C860E9B81}" type="presParOf" srcId="{AD3794FC-D2C0-453F-B831-7CA36A5C1420}" destId="{AB2E7186-2B29-488C-8582-7E9B3594F78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9EF2E3-EA17-4D5C-87EB-FF17835C38CC}"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AD3794FC-D2C0-453F-B831-7CA36A5C1420}" type="pres">
      <dgm:prSet presAssocID="{279EF2E3-EA17-4D5C-87EB-FF17835C38CC}" presName="diagram" presStyleCnt="0">
        <dgm:presLayoutVars>
          <dgm:dir/>
          <dgm:resizeHandles val="exact"/>
        </dgm:presLayoutVars>
      </dgm:prSet>
      <dgm:spPr/>
    </dgm:pt>
  </dgm:ptLst>
  <dgm:cxnLst>
    <dgm:cxn modelId="{C6E9C979-AAB1-4CCA-A998-68CDFE53CB07}" type="presOf" srcId="{279EF2E3-EA17-4D5C-87EB-FF17835C38CC}" destId="{AD3794FC-D2C0-453F-B831-7CA36A5C142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6DB189-D69F-4152-85BD-C6178861F98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A26595E4-B9FB-46A5-84D7-BBB8EDA4A905}">
      <dgm:prSet phldrT="[Text]" phldr="0" custT="1"/>
      <dgm:spPr/>
      <dgm:t>
        <a:bodyPr/>
        <a:lstStyle/>
        <a:p>
          <a:pPr rtl="0"/>
          <a:r>
            <a:rPr lang="en-US" sz="2400" dirty="0">
              <a:latin typeface="Arial" panose="020B0604020202020204" pitchFamily="34" charset="0"/>
              <a:ea typeface="Calibri"/>
              <a:cs typeface="Arial" panose="020B0604020202020204" pitchFamily="34" charset="0"/>
            </a:rPr>
            <a:t>Hospital and Ventilator Associated Pneumonia</a:t>
          </a:r>
          <a:endParaRPr lang="en-US" sz="2400" dirty="0">
            <a:latin typeface="Arial" panose="020B0604020202020204" pitchFamily="34" charset="0"/>
            <a:cs typeface="Arial" panose="020B0604020202020204" pitchFamily="34" charset="0"/>
          </a:endParaRPr>
        </a:p>
      </dgm:t>
    </dgm:pt>
    <dgm:pt modelId="{DA97C66F-C22D-464B-9741-6944629072C1}" type="parTrans" cxnId="{DEA834A3-1AA6-425D-801E-F1D9D0BEDB40}">
      <dgm:prSet/>
      <dgm:spPr/>
      <dgm:t>
        <a:bodyPr/>
        <a:lstStyle/>
        <a:p>
          <a:endParaRPr lang="en-US"/>
        </a:p>
      </dgm:t>
    </dgm:pt>
    <dgm:pt modelId="{D5382525-5086-43FA-8402-A5953581B046}" type="sibTrans" cxnId="{DEA834A3-1AA6-425D-801E-F1D9D0BEDB40}">
      <dgm:prSet/>
      <dgm:spPr/>
      <dgm:t>
        <a:bodyPr/>
        <a:lstStyle/>
        <a:p>
          <a:endParaRPr lang="en-US"/>
        </a:p>
      </dgm:t>
    </dgm:pt>
    <dgm:pt modelId="{FC96BA7B-823D-45F7-B0C0-211C8D18CC3E}">
      <dgm:prSet phldrT="[Text]" phldr="0" custT="1"/>
      <dgm:spPr/>
      <dgm:t>
        <a:bodyPr/>
        <a:lstStyle/>
        <a:p>
          <a:pPr rtl="0"/>
          <a:r>
            <a:rPr lang="en-US" sz="2400" dirty="0">
              <a:latin typeface="Arial" panose="020B0604020202020204" pitchFamily="34" charset="0"/>
              <a:cs typeface="Arial" panose="020B0604020202020204" pitchFamily="34" charset="0"/>
            </a:rPr>
            <a:t>Bacteremia</a:t>
          </a:r>
          <a:r>
            <a:rPr lang="en-US" sz="2000" dirty="0">
              <a:latin typeface="Arial" panose="020B0604020202020204" pitchFamily="34" charset="0"/>
              <a:cs typeface="Arial" panose="020B0604020202020204" pitchFamily="34" charset="0"/>
            </a:rPr>
            <a:t> </a:t>
          </a:r>
        </a:p>
      </dgm:t>
    </dgm:pt>
    <dgm:pt modelId="{8D548CF9-9757-4606-83B2-27EA0D6A9AEC}" type="parTrans" cxnId="{C6E02BA2-6E4F-4190-BBE5-18D4D9CE5781}">
      <dgm:prSet/>
      <dgm:spPr/>
      <dgm:t>
        <a:bodyPr/>
        <a:lstStyle/>
        <a:p>
          <a:endParaRPr lang="en-US"/>
        </a:p>
      </dgm:t>
    </dgm:pt>
    <dgm:pt modelId="{5FFE3542-B91A-4279-B333-820D04188A68}" type="sibTrans" cxnId="{C6E02BA2-6E4F-4190-BBE5-18D4D9CE5781}">
      <dgm:prSet/>
      <dgm:spPr/>
      <dgm:t>
        <a:bodyPr/>
        <a:lstStyle/>
        <a:p>
          <a:endParaRPr lang="en-US"/>
        </a:p>
      </dgm:t>
    </dgm:pt>
    <dgm:pt modelId="{8AD2462B-97E3-4B5D-81A6-F7C8FF341777}">
      <dgm:prSet phldr="0" custT="1"/>
      <dgm:spPr/>
      <dgm:t>
        <a:bodyPr/>
        <a:lstStyle/>
        <a:p>
          <a:pPr rtl="0"/>
          <a:r>
            <a:rPr lang="en-US" sz="1600" dirty="0">
              <a:solidFill>
                <a:schemeClr val="tx1">
                  <a:lumMod val="75000"/>
                  <a:lumOff val="25000"/>
                </a:schemeClr>
              </a:solidFill>
              <a:latin typeface="Arial" panose="020B0604020202020204" pitchFamily="34" charset="0"/>
              <a:cs typeface="Arial" panose="020B0604020202020204" pitchFamily="34" charset="0"/>
            </a:rPr>
            <a:t>Often occurs as a hematogenous spread from pneumonia or in the presence of an infected central venous catheter </a:t>
          </a:r>
        </a:p>
      </dgm:t>
    </dgm:pt>
    <dgm:pt modelId="{C46A8F62-4749-4662-8141-6E1B42507113}" type="parTrans" cxnId="{04AC8A54-7532-45B7-A00E-44C705408076}">
      <dgm:prSet/>
      <dgm:spPr/>
      <dgm:t>
        <a:bodyPr/>
        <a:lstStyle/>
        <a:p>
          <a:endParaRPr lang="en-US"/>
        </a:p>
      </dgm:t>
    </dgm:pt>
    <dgm:pt modelId="{B2CC8282-79A3-44A6-9FDD-B65C95F500C6}" type="sibTrans" cxnId="{04AC8A54-7532-45B7-A00E-44C705408076}">
      <dgm:prSet/>
      <dgm:spPr/>
      <dgm:t>
        <a:bodyPr/>
        <a:lstStyle/>
        <a:p>
          <a:endParaRPr lang="en-US"/>
        </a:p>
      </dgm:t>
    </dgm:pt>
    <dgm:pt modelId="{5A0EB8D3-F94D-45E4-963E-F5B7D4923BC7}">
      <dgm:prSet phldr="0" custT="1"/>
      <dgm:spPr/>
      <dgm:t>
        <a:bodyPr/>
        <a:lstStyle/>
        <a:p>
          <a:pPr rtl="0"/>
          <a:r>
            <a:rPr lang="en-US" sz="1600" dirty="0">
              <a:solidFill>
                <a:schemeClr val="tx1">
                  <a:lumMod val="75000"/>
                  <a:lumOff val="25000"/>
                </a:schemeClr>
              </a:solidFill>
              <a:latin typeface="Arial" panose="020B0604020202020204" pitchFamily="34" charset="0"/>
              <a:ea typeface="Calibri"/>
              <a:cs typeface="Arial" panose="020B0604020202020204" pitchFamily="34" charset="0"/>
            </a:rPr>
            <a:t>Primary manifestation of CRAB accounting for about 55% of infections </a:t>
          </a:r>
        </a:p>
      </dgm:t>
    </dgm:pt>
    <dgm:pt modelId="{D515D71D-5DB8-48EC-B665-28FE200E6A18}" type="parTrans" cxnId="{D80048EA-EA3C-4D09-8E74-60D17F0B6976}">
      <dgm:prSet/>
      <dgm:spPr/>
      <dgm:t>
        <a:bodyPr/>
        <a:lstStyle/>
        <a:p>
          <a:endParaRPr lang="en-US"/>
        </a:p>
      </dgm:t>
    </dgm:pt>
    <dgm:pt modelId="{876C71A7-C071-4416-912C-F38D3B70F9ED}" type="sibTrans" cxnId="{D80048EA-EA3C-4D09-8E74-60D17F0B6976}">
      <dgm:prSet/>
      <dgm:spPr/>
      <dgm:t>
        <a:bodyPr/>
        <a:lstStyle/>
        <a:p>
          <a:endParaRPr lang="en-US"/>
        </a:p>
      </dgm:t>
    </dgm:pt>
    <dgm:pt modelId="{8FBEACD8-6268-4B46-BF25-127F6790C8F0}">
      <dgm:prSet phldr="0" custT="1"/>
      <dgm:spPr/>
      <dgm:t>
        <a:bodyPr/>
        <a:lstStyle/>
        <a:p>
          <a:pPr rtl="0"/>
          <a:r>
            <a:rPr lang="en-US" sz="1600" i="1" dirty="0">
              <a:solidFill>
                <a:schemeClr val="tx1">
                  <a:lumMod val="75000"/>
                  <a:lumOff val="25000"/>
                </a:schemeClr>
              </a:solidFill>
              <a:latin typeface="Arial" panose="020B0604020202020204" pitchFamily="34" charset="0"/>
              <a:cs typeface="Arial" panose="020B0604020202020204" pitchFamily="34" charset="0"/>
            </a:rPr>
            <a:t>A. baumannii </a:t>
          </a:r>
          <a:r>
            <a:rPr lang="en-US" sz="1600" i="0" dirty="0">
              <a:solidFill>
                <a:schemeClr val="tx1">
                  <a:lumMod val="75000"/>
                  <a:lumOff val="25000"/>
                </a:schemeClr>
              </a:solidFill>
              <a:latin typeface="Arial" panose="020B0604020202020204" pitchFamily="34" charset="0"/>
              <a:cs typeface="Arial" panose="020B0604020202020204" pitchFamily="34" charset="0"/>
            </a:rPr>
            <a:t>can grow biofilms on health-care associated equipment, which contributes significantly to medical device associated infections</a:t>
          </a:r>
        </a:p>
      </dgm:t>
    </dgm:pt>
    <dgm:pt modelId="{2F8DE715-ECB6-48FB-9836-26D898BDA5A3}" type="parTrans" cxnId="{0506B4A1-C95F-40A1-BD27-509E9BBA128C}">
      <dgm:prSet/>
      <dgm:spPr/>
      <dgm:t>
        <a:bodyPr/>
        <a:lstStyle/>
        <a:p>
          <a:endParaRPr lang="en-US"/>
        </a:p>
      </dgm:t>
    </dgm:pt>
    <dgm:pt modelId="{72FE6628-D740-4366-A963-3A6051341688}" type="sibTrans" cxnId="{0506B4A1-C95F-40A1-BD27-509E9BBA128C}">
      <dgm:prSet/>
      <dgm:spPr/>
      <dgm:t>
        <a:bodyPr/>
        <a:lstStyle/>
        <a:p>
          <a:endParaRPr lang="en-US"/>
        </a:p>
      </dgm:t>
    </dgm:pt>
    <dgm:pt modelId="{624BD5BB-E256-4325-B8FC-9F97B7BDE2A2}">
      <dgm:prSet phldr="0" custT="1"/>
      <dgm:spPr/>
      <dgm:t>
        <a:bodyPr/>
        <a:lstStyle/>
        <a:p>
          <a:pPr rtl="0"/>
          <a:r>
            <a:rPr lang="en-US" sz="1600" i="0" dirty="0">
              <a:solidFill>
                <a:schemeClr val="tx1">
                  <a:lumMod val="75000"/>
                  <a:lumOff val="25000"/>
                </a:schemeClr>
              </a:solidFill>
              <a:latin typeface="Arial" panose="020B0604020202020204" pitchFamily="34" charset="0"/>
              <a:cs typeface="Arial" panose="020B0604020202020204" pitchFamily="34" charset="0"/>
            </a:rPr>
            <a:t>These biofilms confer a high desiccation resistance allowing for survival of</a:t>
          </a:r>
          <a:r>
            <a:rPr lang="en-US" sz="1600" i="1" dirty="0">
              <a:solidFill>
                <a:schemeClr val="tx1">
                  <a:lumMod val="75000"/>
                  <a:lumOff val="25000"/>
                </a:schemeClr>
              </a:solidFill>
              <a:latin typeface="Arial" panose="020B0604020202020204" pitchFamily="34" charset="0"/>
              <a:cs typeface="Arial" panose="020B0604020202020204" pitchFamily="34" charset="0"/>
            </a:rPr>
            <a:t> A. baumannii </a:t>
          </a:r>
          <a:r>
            <a:rPr lang="en-US" sz="1600" i="0" dirty="0">
              <a:solidFill>
                <a:schemeClr val="tx1">
                  <a:lumMod val="75000"/>
                  <a:lumOff val="25000"/>
                </a:schemeClr>
              </a:solidFill>
              <a:latin typeface="Arial" panose="020B0604020202020204" pitchFamily="34" charset="0"/>
              <a:cs typeface="Arial" panose="020B0604020202020204" pitchFamily="34" charset="0"/>
            </a:rPr>
            <a:t>isolates  </a:t>
          </a:r>
        </a:p>
      </dgm:t>
    </dgm:pt>
    <dgm:pt modelId="{CCCB7884-1052-4F69-A41D-4845EE503902}" type="parTrans" cxnId="{606E17D5-C5DB-42B4-8E85-1CD55AF7F8B7}">
      <dgm:prSet/>
      <dgm:spPr/>
      <dgm:t>
        <a:bodyPr/>
        <a:lstStyle/>
        <a:p>
          <a:endParaRPr lang="en-US"/>
        </a:p>
      </dgm:t>
    </dgm:pt>
    <dgm:pt modelId="{C894DBD6-67A9-4428-80C1-925121797C9C}" type="sibTrans" cxnId="{606E17D5-C5DB-42B4-8E85-1CD55AF7F8B7}">
      <dgm:prSet/>
      <dgm:spPr/>
      <dgm:t>
        <a:bodyPr/>
        <a:lstStyle/>
        <a:p>
          <a:endParaRPr lang="en-US"/>
        </a:p>
      </dgm:t>
    </dgm:pt>
    <dgm:pt modelId="{868EC119-2775-401B-87F5-75EF2E73BBAA}">
      <dgm:prSet phldr="0" custT="1"/>
      <dgm:spPr/>
      <dgm:t>
        <a:bodyPr/>
        <a:lstStyle/>
        <a:p>
          <a:pPr rtl="0"/>
          <a:r>
            <a:rPr lang="en-US" sz="1600" dirty="0">
              <a:solidFill>
                <a:schemeClr val="tx1">
                  <a:lumMod val="75000"/>
                  <a:lumOff val="25000"/>
                </a:schemeClr>
              </a:solidFill>
              <a:latin typeface="Arial" panose="020B0604020202020204" pitchFamily="34" charset="0"/>
              <a:ea typeface="Calibri"/>
              <a:cs typeface="Arial" panose="020B0604020202020204" pitchFamily="34" charset="0"/>
            </a:rPr>
            <a:t>Tends to have a late onset during ICU admissions and leads to increased lengths of stay </a:t>
          </a:r>
        </a:p>
      </dgm:t>
    </dgm:pt>
    <dgm:pt modelId="{B7D1638B-A8FE-4FFA-BB42-8DF1168E5230}" type="parTrans" cxnId="{31B6A7B9-4296-44F0-9262-B1BEC019DE83}">
      <dgm:prSet/>
      <dgm:spPr/>
      <dgm:t>
        <a:bodyPr/>
        <a:lstStyle/>
        <a:p>
          <a:endParaRPr lang="en-US"/>
        </a:p>
      </dgm:t>
    </dgm:pt>
    <dgm:pt modelId="{27E3CEF1-8165-4EAF-8CDD-E5E0E51B2C07}" type="sibTrans" cxnId="{31B6A7B9-4296-44F0-9262-B1BEC019DE83}">
      <dgm:prSet/>
      <dgm:spPr/>
      <dgm:t>
        <a:bodyPr/>
        <a:lstStyle/>
        <a:p>
          <a:endParaRPr lang="en-US"/>
        </a:p>
      </dgm:t>
    </dgm:pt>
    <dgm:pt modelId="{4A00807A-E1D2-48B3-A9CE-347DD5EC67FF}" type="pres">
      <dgm:prSet presAssocID="{406DB189-D69F-4152-85BD-C6178861F98A}" presName="linear" presStyleCnt="0">
        <dgm:presLayoutVars>
          <dgm:animLvl val="lvl"/>
          <dgm:resizeHandles val="exact"/>
        </dgm:presLayoutVars>
      </dgm:prSet>
      <dgm:spPr/>
    </dgm:pt>
    <dgm:pt modelId="{B65DE2E1-7260-4B4E-90AF-2AB3BDDC6A41}" type="pres">
      <dgm:prSet presAssocID="{A26595E4-B9FB-46A5-84D7-BBB8EDA4A905}" presName="parentText" presStyleLbl="node1" presStyleIdx="0" presStyleCnt="2">
        <dgm:presLayoutVars>
          <dgm:chMax val="0"/>
          <dgm:bulletEnabled val="1"/>
        </dgm:presLayoutVars>
      </dgm:prSet>
      <dgm:spPr/>
    </dgm:pt>
    <dgm:pt modelId="{D9A51CBB-DE10-4003-B6CA-951E8C9E17D2}" type="pres">
      <dgm:prSet presAssocID="{A26595E4-B9FB-46A5-84D7-BBB8EDA4A905}" presName="childText" presStyleLbl="revTx" presStyleIdx="0" presStyleCnt="2">
        <dgm:presLayoutVars>
          <dgm:bulletEnabled val="1"/>
        </dgm:presLayoutVars>
      </dgm:prSet>
      <dgm:spPr/>
    </dgm:pt>
    <dgm:pt modelId="{0E84E73F-65C2-450C-9F1C-AEF60DCED384}" type="pres">
      <dgm:prSet presAssocID="{FC96BA7B-823D-45F7-B0C0-211C8D18CC3E}" presName="parentText" presStyleLbl="node1" presStyleIdx="1" presStyleCnt="2">
        <dgm:presLayoutVars>
          <dgm:chMax val="0"/>
          <dgm:bulletEnabled val="1"/>
        </dgm:presLayoutVars>
      </dgm:prSet>
      <dgm:spPr/>
    </dgm:pt>
    <dgm:pt modelId="{81D3F21C-3BA2-4D3C-8C93-36F76490B54A}" type="pres">
      <dgm:prSet presAssocID="{FC96BA7B-823D-45F7-B0C0-211C8D18CC3E}" presName="childText" presStyleLbl="revTx" presStyleIdx="1" presStyleCnt="2">
        <dgm:presLayoutVars>
          <dgm:bulletEnabled val="1"/>
        </dgm:presLayoutVars>
      </dgm:prSet>
      <dgm:spPr/>
    </dgm:pt>
  </dgm:ptLst>
  <dgm:cxnLst>
    <dgm:cxn modelId="{0BCC8142-A836-4F66-B575-D1668D26649B}" type="presOf" srcId="{406DB189-D69F-4152-85BD-C6178861F98A}" destId="{4A00807A-E1D2-48B3-A9CE-347DD5EC67FF}" srcOrd="0" destOrd="0" presId="urn:microsoft.com/office/officeart/2005/8/layout/vList2"/>
    <dgm:cxn modelId="{04AC8A54-7532-45B7-A00E-44C705408076}" srcId="{FC96BA7B-823D-45F7-B0C0-211C8D18CC3E}" destId="{8AD2462B-97E3-4B5D-81A6-F7C8FF341777}" srcOrd="0" destOrd="0" parTransId="{C46A8F62-4749-4662-8141-6E1B42507113}" sibTransId="{B2CC8282-79A3-44A6-9FDD-B65C95F500C6}"/>
    <dgm:cxn modelId="{D848F959-8271-4D26-8FBA-A8930D0D37AC}" type="presOf" srcId="{624BD5BB-E256-4325-B8FC-9F97B7BDE2A2}" destId="{81D3F21C-3BA2-4D3C-8C93-36F76490B54A}" srcOrd="0" destOrd="2" presId="urn:microsoft.com/office/officeart/2005/8/layout/vList2"/>
    <dgm:cxn modelId="{6F1D6588-CAC1-4398-84DA-DBE3D653564B}" type="presOf" srcId="{A26595E4-B9FB-46A5-84D7-BBB8EDA4A905}" destId="{B65DE2E1-7260-4B4E-90AF-2AB3BDDC6A41}" srcOrd="0" destOrd="0" presId="urn:microsoft.com/office/officeart/2005/8/layout/vList2"/>
    <dgm:cxn modelId="{0506B4A1-C95F-40A1-BD27-509E9BBA128C}" srcId="{FC96BA7B-823D-45F7-B0C0-211C8D18CC3E}" destId="{8FBEACD8-6268-4B46-BF25-127F6790C8F0}" srcOrd="1" destOrd="0" parTransId="{2F8DE715-ECB6-48FB-9836-26D898BDA5A3}" sibTransId="{72FE6628-D740-4366-A963-3A6051341688}"/>
    <dgm:cxn modelId="{C6E02BA2-6E4F-4190-BBE5-18D4D9CE5781}" srcId="{406DB189-D69F-4152-85BD-C6178861F98A}" destId="{FC96BA7B-823D-45F7-B0C0-211C8D18CC3E}" srcOrd="1" destOrd="0" parTransId="{8D548CF9-9757-4606-83B2-27EA0D6A9AEC}" sibTransId="{5FFE3542-B91A-4279-B333-820D04188A68}"/>
    <dgm:cxn modelId="{DEA834A3-1AA6-425D-801E-F1D9D0BEDB40}" srcId="{406DB189-D69F-4152-85BD-C6178861F98A}" destId="{A26595E4-B9FB-46A5-84D7-BBB8EDA4A905}" srcOrd="0" destOrd="0" parTransId="{DA97C66F-C22D-464B-9741-6944629072C1}" sibTransId="{D5382525-5086-43FA-8402-A5953581B046}"/>
    <dgm:cxn modelId="{F71026A6-8104-4548-9F65-20DFA614AD84}" type="presOf" srcId="{8FBEACD8-6268-4B46-BF25-127F6790C8F0}" destId="{81D3F21C-3BA2-4D3C-8C93-36F76490B54A}" srcOrd="0" destOrd="1" presId="urn:microsoft.com/office/officeart/2005/8/layout/vList2"/>
    <dgm:cxn modelId="{87D1DAB0-D03C-4305-A291-F5B4764B7B25}" type="presOf" srcId="{FC96BA7B-823D-45F7-B0C0-211C8D18CC3E}" destId="{0E84E73F-65C2-450C-9F1C-AEF60DCED384}" srcOrd="0" destOrd="0" presId="urn:microsoft.com/office/officeart/2005/8/layout/vList2"/>
    <dgm:cxn modelId="{D0AB46B6-A981-4205-8BBA-0F17B2F347F4}" type="presOf" srcId="{5A0EB8D3-F94D-45E4-963E-F5B7D4923BC7}" destId="{D9A51CBB-DE10-4003-B6CA-951E8C9E17D2}" srcOrd="0" destOrd="0" presId="urn:microsoft.com/office/officeart/2005/8/layout/vList2"/>
    <dgm:cxn modelId="{31B6A7B9-4296-44F0-9262-B1BEC019DE83}" srcId="{A26595E4-B9FB-46A5-84D7-BBB8EDA4A905}" destId="{868EC119-2775-401B-87F5-75EF2E73BBAA}" srcOrd="1" destOrd="0" parTransId="{B7D1638B-A8FE-4FFA-BB42-8DF1168E5230}" sibTransId="{27E3CEF1-8165-4EAF-8CDD-E5E0E51B2C07}"/>
    <dgm:cxn modelId="{B710A4CB-8954-4BF5-81DB-65B3160BC728}" type="presOf" srcId="{868EC119-2775-401B-87F5-75EF2E73BBAA}" destId="{D9A51CBB-DE10-4003-B6CA-951E8C9E17D2}" srcOrd="0" destOrd="1" presId="urn:microsoft.com/office/officeart/2005/8/layout/vList2"/>
    <dgm:cxn modelId="{606E17D5-C5DB-42B4-8E85-1CD55AF7F8B7}" srcId="{FC96BA7B-823D-45F7-B0C0-211C8D18CC3E}" destId="{624BD5BB-E256-4325-B8FC-9F97B7BDE2A2}" srcOrd="2" destOrd="0" parTransId="{CCCB7884-1052-4F69-A41D-4845EE503902}" sibTransId="{C894DBD6-67A9-4428-80C1-925121797C9C}"/>
    <dgm:cxn modelId="{D80048EA-EA3C-4D09-8E74-60D17F0B6976}" srcId="{A26595E4-B9FB-46A5-84D7-BBB8EDA4A905}" destId="{5A0EB8D3-F94D-45E4-963E-F5B7D4923BC7}" srcOrd="0" destOrd="0" parTransId="{D515D71D-5DB8-48EC-B665-28FE200E6A18}" sibTransId="{876C71A7-C071-4416-912C-F38D3B70F9ED}"/>
    <dgm:cxn modelId="{845E90F7-0F68-4050-A572-70CEDCE5E6B4}" type="presOf" srcId="{8AD2462B-97E3-4B5D-81A6-F7C8FF341777}" destId="{81D3F21C-3BA2-4D3C-8C93-36F76490B54A}" srcOrd="0" destOrd="0" presId="urn:microsoft.com/office/officeart/2005/8/layout/vList2"/>
    <dgm:cxn modelId="{68C04CBF-8EE8-4D93-80E0-B145435DA12C}" type="presParOf" srcId="{4A00807A-E1D2-48B3-A9CE-347DD5EC67FF}" destId="{B65DE2E1-7260-4B4E-90AF-2AB3BDDC6A41}" srcOrd="0" destOrd="0" presId="urn:microsoft.com/office/officeart/2005/8/layout/vList2"/>
    <dgm:cxn modelId="{27448EE5-16F9-41D6-8384-A5878AB0B5F6}" type="presParOf" srcId="{4A00807A-E1D2-48B3-A9CE-347DD5EC67FF}" destId="{D9A51CBB-DE10-4003-B6CA-951E8C9E17D2}" srcOrd="1" destOrd="0" presId="urn:microsoft.com/office/officeart/2005/8/layout/vList2"/>
    <dgm:cxn modelId="{DC39EF51-1E46-4C7D-AF06-564B4847C2CC}" type="presParOf" srcId="{4A00807A-E1D2-48B3-A9CE-347DD5EC67FF}" destId="{0E84E73F-65C2-450C-9F1C-AEF60DCED384}" srcOrd="2" destOrd="0" presId="urn:microsoft.com/office/officeart/2005/8/layout/vList2"/>
    <dgm:cxn modelId="{158824E6-38F3-41FF-BF67-CC5EC5EE8BEC}" type="presParOf" srcId="{4A00807A-E1D2-48B3-A9CE-347DD5EC67FF}" destId="{81D3F21C-3BA2-4D3C-8C93-36F76490B54A}"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BB12AC-84E6-429E-B7D4-F52D90848CB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466A863D-D06C-42C3-99D4-93826B7CEC1D}">
      <dgm:prSet phldrT="[Text]" custT="1"/>
      <dgm:spPr/>
      <dgm:t>
        <a:bodyPr/>
        <a:lstStyle/>
        <a:p>
          <a:pPr rtl="0"/>
          <a:r>
            <a:rPr lang="en-US" sz="2400" dirty="0">
              <a:latin typeface="Arial" panose="020B0604020202020204"/>
            </a:rPr>
            <a:t>Skin, Soft Tissue and Bone </a:t>
          </a:r>
          <a:endParaRPr lang="en-US" sz="2400" dirty="0"/>
        </a:p>
      </dgm:t>
    </dgm:pt>
    <dgm:pt modelId="{19BE2A17-4E2B-4D4F-BE01-B44C4AAAEE5F}" type="parTrans" cxnId="{B35CA83C-A3A0-475C-801C-4A82539149A3}">
      <dgm:prSet/>
      <dgm:spPr/>
      <dgm:t>
        <a:bodyPr/>
        <a:lstStyle/>
        <a:p>
          <a:endParaRPr lang="en-US"/>
        </a:p>
      </dgm:t>
    </dgm:pt>
    <dgm:pt modelId="{5CE52564-2A38-4387-9C5A-98CCF24AAA08}" type="sibTrans" cxnId="{B35CA83C-A3A0-475C-801C-4A82539149A3}">
      <dgm:prSet/>
      <dgm:spPr/>
      <dgm:t>
        <a:bodyPr/>
        <a:lstStyle/>
        <a:p>
          <a:endParaRPr lang="en-US"/>
        </a:p>
      </dgm:t>
    </dgm:pt>
    <dgm:pt modelId="{D355AB88-8F32-4680-8FE4-5A85E81C5106}">
      <dgm:prSet phldrT="[Text]" phldr="0" custT="1"/>
      <dgm:spPr/>
      <dgm:t>
        <a:bodyPr/>
        <a:lstStyle/>
        <a:p>
          <a:pPr rtl="0"/>
          <a:r>
            <a:rPr lang="en-US" sz="2400" dirty="0">
              <a:latin typeface="Arial" panose="020B0604020202020204"/>
            </a:rPr>
            <a:t>Urinary</a:t>
          </a:r>
        </a:p>
      </dgm:t>
    </dgm:pt>
    <dgm:pt modelId="{8191089C-5B52-4F14-804C-B646F6CBD1F4}" type="parTrans" cxnId="{4F1EE0B5-9E9E-46CB-A3D8-8E20819C9B75}">
      <dgm:prSet/>
      <dgm:spPr/>
      <dgm:t>
        <a:bodyPr/>
        <a:lstStyle/>
        <a:p>
          <a:endParaRPr lang="en-US"/>
        </a:p>
      </dgm:t>
    </dgm:pt>
    <dgm:pt modelId="{EA5EA2AB-E58F-42DA-8A01-D6F268BB5AA1}" type="sibTrans" cxnId="{4F1EE0B5-9E9E-46CB-A3D8-8E20819C9B75}">
      <dgm:prSet/>
      <dgm:spPr/>
      <dgm:t>
        <a:bodyPr/>
        <a:lstStyle/>
        <a:p>
          <a:endParaRPr lang="en-US"/>
        </a:p>
      </dgm:t>
    </dgm:pt>
    <dgm:pt modelId="{CBA501DE-D967-4507-B2CB-B257078E5A66}">
      <dgm:prSet phldr="0"/>
      <dgm:spPr/>
      <dgm:t>
        <a:bodyPr/>
        <a:lstStyle/>
        <a:p>
          <a:pPr rtl="0"/>
          <a:r>
            <a:rPr lang="en-US" sz="2000" dirty="0">
              <a:solidFill>
                <a:schemeClr val="tx1">
                  <a:lumMod val="75000"/>
                  <a:lumOff val="25000"/>
                </a:schemeClr>
              </a:solidFill>
              <a:latin typeface="Arial" panose="020B0604020202020204"/>
            </a:rPr>
            <a:t>Usually appear after colonization </a:t>
          </a:r>
        </a:p>
      </dgm:t>
    </dgm:pt>
    <dgm:pt modelId="{8224CA9F-7F9F-415D-B7AB-74E2CB592909}" type="parTrans" cxnId="{42B6E333-3E22-461B-946F-1987B0CE212A}">
      <dgm:prSet/>
      <dgm:spPr/>
      <dgm:t>
        <a:bodyPr/>
        <a:lstStyle/>
        <a:p>
          <a:endParaRPr lang="en-US"/>
        </a:p>
      </dgm:t>
    </dgm:pt>
    <dgm:pt modelId="{C5C13B13-0E70-4374-B259-AF3E7E8B5033}" type="sibTrans" cxnId="{42B6E333-3E22-461B-946F-1987B0CE212A}">
      <dgm:prSet/>
      <dgm:spPr/>
      <dgm:t>
        <a:bodyPr/>
        <a:lstStyle/>
        <a:p>
          <a:endParaRPr lang="en-US"/>
        </a:p>
      </dgm:t>
    </dgm:pt>
    <dgm:pt modelId="{CAE3ED70-1717-4ED0-AAC6-A2D096077DA4}">
      <dgm:prSet phldr="0"/>
      <dgm:spPr/>
      <dgm:t>
        <a:bodyPr/>
        <a:lstStyle/>
        <a:p>
          <a:pPr rtl="0"/>
          <a:r>
            <a:rPr lang="en-US" sz="2000" dirty="0">
              <a:solidFill>
                <a:schemeClr val="tx1">
                  <a:lumMod val="75000"/>
                  <a:lumOff val="25000"/>
                </a:schemeClr>
              </a:solidFill>
              <a:latin typeface="Arial" panose="020B0604020202020204"/>
            </a:rPr>
            <a:t> UTI with </a:t>
          </a:r>
          <a:r>
            <a:rPr lang="en-US" sz="2000" i="1" dirty="0">
              <a:solidFill>
                <a:schemeClr val="tx1">
                  <a:lumMod val="75000"/>
                  <a:lumOff val="25000"/>
                </a:schemeClr>
              </a:solidFill>
              <a:latin typeface="Arial" panose="020B0604020202020204"/>
            </a:rPr>
            <a:t>Acinetobacter </a:t>
          </a:r>
          <a:r>
            <a:rPr lang="en-US" sz="2000" i="0" dirty="0">
              <a:solidFill>
                <a:schemeClr val="tx1">
                  <a:lumMod val="75000"/>
                  <a:lumOff val="25000"/>
                </a:schemeClr>
              </a:solidFill>
              <a:latin typeface="Arial" panose="020B0604020202020204"/>
            </a:rPr>
            <a:t>is rare </a:t>
          </a:r>
          <a:endParaRPr lang="en-US" sz="2000" i="0" dirty="0">
            <a:solidFill>
              <a:schemeClr val="tx1">
                <a:lumMod val="75000"/>
                <a:lumOff val="25000"/>
              </a:schemeClr>
            </a:solidFill>
          </a:endParaRPr>
        </a:p>
      </dgm:t>
    </dgm:pt>
    <dgm:pt modelId="{70CFF042-A9BC-4B8F-87F5-AA26CE41C1B1}" type="parTrans" cxnId="{2E1CBC39-DE17-405F-98BA-A83CAB4F69F9}">
      <dgm:prSet/>
      <dgm:spPr/>
      <dgm:t>
        <a:bodyPr/>
        <a:lstStyle/>
        <a:p>
          <a:endParaRPr lang="en-US"/>
        </a:p>
      </dgm:t>
    </dgm:pt>
    <dgm:pt modelId="{971211F5-438E-4E24-886D-C1D655A187F0}" type="sibTrans" cxnId="{2E1CBC39-DE17-405F-98BA-A83CAB4F69F9}">
      <dgm:prSet/>
      <dgm:spPr/>
      <dgm:t>
        <a:bodyPr/>
        <a:lstStyle/>
        <a:p>
          <a:endParaRPr lang="en-US"/>
        </a:p>
      </dgm:t>
    </dgm:pt>
    <dgm:pt modelId="{815862D0-00C6-4D60-B6E0-E16356649EFF}">
      <dgm:prSet phldr="0"/>
      <dgm:spPr/>
      <dgm:t>
        <a:bodyPr/>
        <a:lstStyle/>
        <a:p>
          <a:pPr rtl="0"/>
          <a:r>
            <a:rPr lang="en-US" sz="2000" dirty="0">
              <a:solidFill>
                <a:schemeClr val="tx1">
                  <a:lumMod val="75000"/>
                  <a:lumOff val="25000"/>
                </a:schemeClr>
              </a:solidFill>
              <a:latin typeface="Arial" panose="020B0604020202020204"/>
            </a:rPr>
            <a:t>Associated with surgical interventions or in the presence of infected prosthetic joints </a:t>
          </a:r>
        </a:p>
      </dgm:t>
    </dgm:pt>
    <dgm:pt modelId="{2BC545EE-7EA6-493B-B8FA-340EF22EB65D}" type="parTrans" cxnId="{3CBF9558-CC77-4C52-87F0-BD0889EEC02B}">
      <dgm:prSet/>
      <dgm:spPr/>
      <dgm:t>
        <a:bodyPr/>
        <a:lstStyle/>
        <a:p>
          <a:endParaRPr lang="en-US"/>
        </a:p>
      </dgm:t>
    </dgm:pt>
    <dgm:pt modelId="{1A10767A-21B7-48FB-A950-1388C6FB3510}" type="sibTrans" cxnId="{3CBF9558-CC77-4C52-87F0-BD0889EEC02B}">
      <dgm:prSet/>
      <dgm:spPr/>
      <dgm:t>
        <a:bodyPr/>
        <a:lstStyle/>
        <a:p>
          <a:endParaRPr lang="en-US"/>
        </a:p>
      </dgm:t>
    </dgm:pt>
    <dgm:pt modelId="{869D816F-791C-4265-88E8-08F2F2CBD980}">
      <dgm:prSet phldr="0"/>
      <dgm:spPr/>
      <dgm:t>
        <a:bodyPr/>
        <a:lstStyle/>
        <a:p>
          <a:pPr rtl="0"/>
          <a:r>
            <a:rPr lang="en-US" sz="2000" i="1" dirty="0">
              <a:solidFill>
                <a:schemeClr val="tx1">
                  <a:lumMod val="75000"/>
                  <a:lumOff val="25000"/>
                </a:schemeClr>
              </a:solidFill>
              <a:latin typeface="Arial" panose="020B0604020202020204"/>
            </a:rPr>
            <a:t>Acinetobacter </a:t>
          </a:r>
          <a:r>
            <a:rPr lang="en-US" sz="2000" i="0" dirty="0">
              <a:solidFill>
                <a:schemeClr val="tx1">
                  <a:lumMod val="75000"/>
                  <a:lumOff val="25000"/>
                </a:schemeClr>
              </a:solidFill>
              <a:latin typeface="Arial" panose="020B0604020202020204"/>
            </a:rPr>
            <a:t>in the urine is documented primarily after prolonged urinary catheterization and mostly represents colonization </a:t>
          </a:r>
        </a:p>
      </dgm:t>
    </dgm:pt>
    <dgm:pt modelId="{018D0601-2A63-48AF-83F6-F3759A8306FD}" type="parTrans" cxnId="{D6A41B10-2D92-402A-A1D7-5EE805C6D467}">
      <dgm:prSet/>
      <dgm:spPr/>
      <dgm:t>
        <a:bodyPr/>
        <a:lstStyle/>
        <a:p>
          <a:endParaRPr lang="en-US"/>
        </a:p>
      </dgm:t>
    </dgm:pt>
    <dgm:pt modelId="{73F5ED03-142D-49EE-AB85-D63C25019C60}" type="sibTrans" cxnId="{D6A41B10-2D92-402A-A1D7-5EE805C6D467}">
      <dgm:prSet/>
      <dgm:spPr/>
      <dgm:t>
        <a:bodyPr/>
        <a:lstStyle/>
        <a:p>
          <a:endParaRPr lang="en-US"/>
        </a:p>
      </dgm:t>
    </dgm:pt>
    <dgm:pt modelId="{5CD9E367-9D17-4541-9E0A-3793C43009B4}" type="pres">
      <dgm:prSet presAssocID="{1DBB12AC-84E6-429E-B7D4-F52D90848CB5}" presName="linear" presStyleCnt="0">
        <dgm:presLayoutVars>
          <dgm:animLvl val="lvl"/>
          <dgm:resizeHandles val="exact"/>
        </dgm:presLayoutVars>
      </dgm:prSet>
      <dgm:spPr/>
    </dgm:pt>
    <dgm:pt modelId="{6CC966B7-2839-4B3A-B140-B5D0C100B84F}" type="pres">
      <dgm:prSet presAssocID="{466A863D-D06C-42C3-99D4-93826B7CEC1D}" presName="parentText" presStyleLbl="node1" presStyleIdx="0" presStyleCnt="2" custLinFactY="-433" custLinFactNeighborY="-100000">
        <dgm:presLayoutVars>
          <dgm:chMax val="0"/>
          <dgm:bulletEnabled val="1"/>
        </dgm:presLayoutVars>
      </dgm:prSet>
      <dgm:spPr/>
    </dgm:pt>
    <dgm:pt modelId="{86E2F91D-C6FA-4DAB-B7AA-CCC4C26E57BA}" type="pres">
      <dgm:prSet presAssocID="{466A863D-D06C-42C3-99D4-93826B7CEC1D}" presName="childText" presStyleLbl="revTx" presStyleIdx="0" presStyleCnt="2">
        <dgm:presLayoutVars>
          <dgm:bulletEnabled val="1"/>
        </dgm:presLayoutVars>
      </dgm:prSet>
      <dgm:spPr/>
    </dgm:pt>
    <dgm:pt modelId="{4B10D9B8-C704-4769-9966-4C3638A0285D}" type="pres">
      <dgm:prSet presAssocID="{D355AB88-8F32-4680-8FE4-5A85E81C5106}" presName="parentText" presStyleLbl="node1" presStyleIdx="1" presStyleCnt="2">
        <dgm:presLayoutVars>
          <dgm:chMax val="0"/>
          <dgm:bulletEnabled val="1"/>
        </dgm:presLayoutVars>
      </dgm:prSet>
      <dgm:spPr/>
    </dgm:pt>
    <dgm:pt modelId="{95A80100-C798-4C81-B837-D4E761DE1AF0}" type="pres">
      <dgm:prSet presAssocID="{D355AB88-8F32-4680-8FE4-5A85E81C5106}" presName="childText" presStyleLbl="revTx" presStyleIdx="1" presStyleCnt="2">
        <dgm:presLayoutVars>
          <dgm:bulletEnabled val="1"/>
        </dgm:presLayoutVars>
      </dgm:prSet>
      <dgm:spPr/>
    </dgm:pt>
  </dgm:ptLst>
  <dgm:cxnLst>
    <dgm:cxn modelId="{D6A41B10-2D92-402A-A1D7-5EE805C6D467}" srcId="{D355AB88-8F32-4680-8FE4-5A85E81C5106}" destId="{869D816F-791C-4265-88E8-08F2F2CBD980}" srcOrd="1" destOrd="0" parTransId="{018D0601-2A63-48AF-83F6-F3759A8306FD}" sibTransId="{73F5ED03-142D-49EE-AB85-D63C25019C60}"/>
    <dgm:cxn modelId="{8A2F2524-B817-4FF0-878E-153B77B66706}" type="presOf" srcId="{1DBB12AC-84E6-429E-B7D4-F52D90848CB5}" destId="{5CD9E367-9D17-4541-9E0A-3793C43009B4}" srcOrd="0" destOrd="0" presId="urn:microsoft.com/office/officeart/2005/8/layout/vList2"/>
    <dgm:cxn modelId="{8EE5A131-1012-4982-8E03-A02675E40038}" type="presOf" srcId="{D355AB88-8F32-4680-8FE4-5A85E81C5106}" destId="{4B10D9B8-C704-4769-9966-4C3638A0285D}" srcOrd="0" destOrd="0" presId="urn:microsoft.com/office/officeart/2005/8/layout/vList2"/>
    <dgm:cxn modelId="{42B6E333-3E22-461B-946F-1987B0CE212A}" srcId="{466A863D-D06C-42C3-99D4-93826B7CEC1D}" destId="{CBA501DE-D967-4507-B2CB-B257078E5A66}" srcOrd="0" destOrd="0" parTransId="{8224CA9F-7F9F-415D-B7AB-74E2CB592909}" sibTransId="{C5C13B13-0E70-4374-B259-AF3E7E8B5033}"/>
    <dgm:cxn modelId="{2E1CBC39-DE17-405F-98BA-A83CAB4F69F9}" srcId="{D355AB88-8F32-4680-8FE4-5A85E81C5106}" destId="{CAE3ED70-1717-4ED0-AAC6-A2D096077DA4}" srcOrd="0" destOrd="0" parTransId="{70CFF042-A9BC-4B8F-87F5-AA26CE41C1B1}" sibTransId="{971211F5-438E-4E24-886D-C1D655A187F0}"/>
    <dgm:cxn modelId="{B35CA83C-A3A0-475C-801C-4A82539149A3}" srcId="{1DBB12AC-84E6-429E-B7D4-F52D90848CB5}" destId="{466A863D-D06C-42C3-99D4-93826B7CEC1D}" srcOrd="0" destOrd="0" parTransId="{19BE2A17-4E2B-4D4F-BE01-B44C4AAAEE5F}" sibTransId="{5CE52564-2A38-4387-9C5A-98CCF24AAA08}"/>
    <dgm:cxn modelId="{DBDE385D-B317-4FC7-8B81-2E0039ADD83B}" type="presOf" srcId="{CBA501DE-D967-4507-B2CB-B257078E5A66}" destId="{86E2F91D-C6FA-4DAB-B7AA-CCC4C26E57BA}" srcOrd="0" destOrd="0" presId="urn:microsoft.com/office/officeart/2005/8/layout/vList2"/>
    <dgm:cxn modelId="{9B00AC75-2FB2-494C-8228-8BA85FA30C72}" type="presOf" srcId="{466A863D-D06C-42C3-99D4-93826B7CEC1D}" destId="{6CC966B7-2839-4B3A-B140-B5D0C100B84F}" srcOrd="0" destOrd="0" presId="urn:microsoft.com/office/officeart/2005/8/layout/vList2"/>
    <dgm:cxn modelId="{3CBF9558-CC77-4C52-87F0-BD0889EEC02B}" srcId="{466A863D-D06C-42C3-99D4-93826B7CEC1D}" destId="{815862D0-00C6-4D60-B6E0-E16356649EFF}" srcOrd="1" destOrd="0" parTransId="{2BC545EE-7EA6-493B-B8FA-340EF22EB65D}" sibTransId="{1A10767A-21B7-48FB-A950-1388C6FB3510}"/>
    <dgm:cxn modelId="{AB460D59-4FF0-4879-91A1-CD9B1AE25B59}" type="presOf" srcId="{869D816F-791C-4265-88E8-08F2F2CBD980}" destId="{95A80100-C798-4C81-B837-D4E761DE1AF0}" srcOrd="0" destOrd="1" presId="urn:microsoft.com/office/officeart/2005/8/layout/vList2"/>
    <dgm:cxn modelId="{41FF8DB5-E2B1-4160-815E-F73E83B90C9E}" type="presOf" srcId="{815862D0-00C6-4D60-B6E0-E16356649EFF}" destId="{86E2F91D-C6FA-4DAB-B7AA-CCC4C26E57BA}" srcOrd="0" destOrd="1" presId="urn:microsoft.com/office/officeart/2005/8/layout/vList2"/>
    <dgm:cxn modelId="{4F1EE0B5-9E9E-46CB-A3D8-8E20819C9B75}" srcId="{1DBB12AC-84E6-429E-B7D4-F52D90848CB5}" destId="{D355AB88-8F32-4680-8FE4-5A85E81C5106}" srcOrd="1" destOrd="0" parTransId="{8191089C-5B52-4F14-804C-B646F6CBD1F4}" sibTransId="{EA5EA2AB-E58F-42DA-8A01-D6F268BB5AA1}"/>
    <dgm:cxn modelId="{8691E5DB-789C-481A-87D3-0185911BAFE3}" type="presOf" srcId="{CAE3ED70-1717-4ED0-AAC6-A2D096077DA4}" destId="{95A80100-C798-4C81-B837-D4E761DE1AF0}" srcOrd="0" destOrd="0" presId="urn:microsoft.com/office/officeart/2005/8/layout/vList2"/>
    <dgm:cxn modelId="{36C3FB6E-2C58-414E-A232-1FADF3CA4244}" type="presParOf" srcId="{5CD9E367-9D17-4541-9E0A-3793C43009B4}" destId="{6CC966B7-2839-4B3A-B140-B5D0C100B84F}" srcOrd="0" destOrd="0" presId="urn:microsoft.com/office/officeart/2005/8/layout/vList2"/>
    <dgm:cxn modelId="{AB11682D-1012-49DF-A241-74486530F31D}" type="presParOf" srcId="{5CD9E367-9D17-4541-9E0A-3793C43009B4}" destId="{86E2F91D-C6FA-4DAB-B7AA-CCC4C26E57BA}" srcOrd="1" destOrd="0" presId="urn:microsoft.com/office/officeart/2005/8/layout/vList2"/>
    <dgm:cxn modelId="{BBC9EEE1-0FE2-4A31-AA36-411A856588A8}" type="presParOf" srcId="{5CD9E367-9D17-4541-9E0A-3793C43009B4}" destId="{4B10D9B8-C704-4769-9966-4C3638A0285D}" srcOrd="2" destOrd="0" presId="urn:microsoft.com/office/officeart/2005/8/layout/vList2"/>
    <dgm:cxn modelId="{0C77675B-4154-4FBE-A17C-D56BD7C2FA94}" type="presParOf" srcId="{5CD9E367-9D17-4541-9E0A-3793C43009B4}" destId="{95A80100-C798-4C81-B837-D4E761DE1AF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B7385D-D117-4F8F-B530-DB0B9FD5204C}"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03C89DCB-41B8-48D1-B0B4-3CFFA4FA5D98}">
      <dgm:prSet phldrT="[Text]" custT="1"/>
      <dgm:spPr/>
      <dgm:t>
        <a:bodyPr/>
        <a:lstStyle/>
        <a:p>
          <a:pPr rtl="0"/>
          <a:r>
            <a:rPr lang="en-US" sz="1800" dirty="0">
              <a:latin typeface="Arial" panose="020B0604020202020204" pitchFamily="34" charset="0"/>
              <a:cs typeface="Arial" panose="020B0604020202020204" pitchFamily="34" charset="0"/>
            </a:rPr>
            <a:t>High-dose ampicillin/sulbactam +1 other agent</a:t>
          </a:r>
        </a:p>
      </dgm:t>
    </dgm:pt>
    <dgm:pt modelId="{5F4DE679-510B-42A0-BD88-1E6417CB7932}" type="parTrans" cxnId="{8776EBCB-8E58-40C3-935B-04711CE3679D}">
      <dgm:prSet/>
      <dgm:spPr/>
      <dgm:t>
        <a:bodyPr/>
        <a:lstStyle/>
        <a:p>
          <a:endParaRPr lang="en-US"/>
        </a:p>
      </dgm:t>
    </dgm:pt>
    <dgm:pt modelId="{8EAF6D3C-190B-4285-85CC-A92CC4DE7C4A}" type="sibTrans" cxnId="{8776EBCB-8E58-40C3-935B-04711CE3679D}">
      <dgm:prSet/>
      <dgm:spPr/>
      <dgm:t>
        <a:bodyPr/>
        <a:lstStyle/>
        <a:p>
          <a:endParaRPr lang="en-US"/>
        </a:p>
      </dgm:t>
    </dgm:pt>
    <dgm:pt modelId="{00973D07-8DC4-4F9C-B12B-0C7BECE81B48}">
      <dgm:prSet phldrT="[Text]" custT="1"/>
      <dgm:spPr/>
      <dgm:t>
        <a:bodyPr/>
        <a:lstStyle/>
        <a:p>
          <a:r>
            <a:rPr lang="en-US" sz="1800" dirty="0">
              <a:latin typeface="Arial" panose="020B0604020202020204" pitchFamily="34" charset="0"/>
              <a:cs typeface="Arial" panose="020B0604020202020204" pitchFamily="34" charset="0"/>
            </a:rPr>
            <a:t>Polymyxin B </a:t>
          </a:r>
        </a:p>
      </dgm:t>
    </dgm:pt>
    <dgm:pt modelId="{03FB94CD-34F9-42FC-945C-3189EBD2FC36}" type="parTrans" cxnId="{12A80481-2B88-41F9-B422-A86F1A808F69}">
      <dgm:prSet/>
      <dgm:spPr/>
      <dgm:t>
        <a:bodyPr/>
        <a:lstStyle/>
        <a:p>
          <a:endParaRPr lang="en-US"/>
        </a:p>
      </dgm:t>
    </dgm:pt>
    <dgm:pt modelId="{275104A8-0B95-4011-923E-7BAFD64E0FAE}" type="sibTrans" cxnId="{12A80481-2B88-41F9-B422-A86F1A808F69}">
      <dgm:prSet/>
      <dgm:spPr/>
      <dgm:t>
        <a:bodyPr/>
        <a:lstStyle/>
        <a:p>
          <a:endParaRPr lang="en-US"/>
        </a:p>
      </dgm:t>
    </dgm:pt>
    <dgm:pt modelId="{15EB6D76-6641-4C15-97E9-01E41556F16C}">
      <dgm:prSet phldrT="[Text]" custT="1"/>
      <dgm:spPr/>
      <dgm:t>
        <a:bodyPr/>
        <a:lstStyle/>
        <a:p>
          <a:r>
            <a:rPr lang="en-US" sz="1800" dirty="0">
              <a:latin typeface="Arial" panose="020B0604020202020204" pitchFamily="34" charset="0"/>
              <a:cs typeface="Arial" panose="020B0604020202020204" pitchFamily="34" charset="0"/>
            </a:rPr>
            <a:t>Minocycline</a:t>
          </a:r>
        </a:p>
      </dgm:t>
    </dgm:pt>
    <dgm:pt modelId="{FDDFF65A-14C7-425A-B4AD-2DFFD316D990}" type="parTrans" cxnId="{48B2C025-7588-47E0-8303-DB47CE61A341}">
      <dgm:prSet/>
      <dgm:spPr/>
      <dgm:t>
        <a:bodyPr/>
        <a:lstStyle/>
        <a:p>
          <a:endParaRPr lang="en-US"/>
        </a:p>
      </dgm:t>
    </dgm:pt>
    <dgm:pt modelId="{70D9B8C3-8D40-4F83-A338-10CCDE782C1A}" type="sibTrans" cxnId="{48B2C025-7588-47E0-8303-DB47CE61A341}">
      <dgm:prSet/>
      <dgm:spPr/>
      <dgm:t>
        <a:bodyPr/>
        <a:lstStyle/>
        <a:p>
          <a:endParaRPr lang="en-US"/>
        </a:p>
      </dgm:t>
    </dgm:pt>
    <dgm:pt modelId="{C20556D8-C140-4471-97CF-7D57E2C26C0F}">
      <dgm:prSet phldrT="[Text]" custT="1"/>
      <dgm:spPr/>
      <dgm:t>
        <a:bodyPr/>
        <a:lstStyle/>
        <a:p>
          <a:r>
            <a:rPr lang="en-US" sz="1800" dirty="0">
              <a:latin typeface="Arial" panose="020B0604020202020204" pitchFamily="34" charset="0"/>
              <a:cs typeface="Arial" panose="020B0604020202020204" pitchFamily="34" charset="0"/>
            </a:rPr>
            <a:t>Tigecycline</a:t>
          </a:r>
        </a:p>
      </dgm:t>
    </dgm:pt>
    <dgm:pt modelId="{29FE6C74-88EB-481E-B294-0B025827C333}" type="parTrans" cxnId="{E927B3E8-0F40-4E81-8CA4-0A2D43E8238A}">
      <dgm:prSet/>
      <dgm:spPr/>
      <dgm:t>
        <a:bodyPr/>
        <a:lstStyle/>
        <a:p>
          <a:endParaRPr lang="en-US"/>
        </a:p>
      </dgm:t>
    </dgm:pt>
    <dgm:pt modelId="{5E75C521-427C-4E28-BA1D-4BD44383932F}" type="sibTrans" cxnId="{E927B3E8-0F40-4E81-8CA4-0A2D43E8238A}">
      <dgm:prSet/>
      <dgm:spPr/>
      <dgm:t>
        <a:bodyPr/>
        <a:lstStyle/>
        <a:p>
          <a:endParaRPr lang="en-US"/>
        </a:p>
      </dgm:t>
    </dgm:pt>
    <dgm:pt modelId="{DD73CD5E-84F1-4E3B-929E-01D518BC38A7}">
      <dgm:prSet phldrT="[Text]" custT="1"/>
      <dgm:spPr/>
      <dgm:t>
        <a:bodyPr/>
        <a:lstStyle/>
        <a:p>
          <a:r>
            <a:rPr lang="en-US" sz="1800" dirty="0">
              <a:latin typeface="Arial" panose="020B0604020202020204" pitchFamily="34" charset="0"/>
              <a:cs typeface="Arial" panose="020B0604020202020204" pitchFamily="34" charset="0"/>
            </a:rPr>
            <a:t>Cefiderocol</a:t>
          </a:r>
          <a:endParaRPr lang="en-US" sz="2400" dirty="0">
            <a:latin typeface="Arial" panose="020B0604020202020204" pitchFamily="34" charset="0"/>
            <a:cs typeface="Arial" panose="020B0604020202020204" pitchFamily="34" charset="0"/>
          </a:endParaRPr>
        </a:p>
      </dgm:t>
    </dgm:pt>
    <dgm:pt modelId="{C6562D3B-FA56-4FDB-A9C9-CFF0EBB11082}" type="parTrans" cxnId="{03BC21EE-34F3-494F-915A-3639B3F9E9DC}">
      <dgm:prSet/>
      <dgm:spPr/>
      <dgm:t>
        <a:bodyPr/>
        <a:lstStyle/>
        <a:p>
          <a:endParaRPr lang="en-US"/>
        </a:p>
      </dgm:t>
    </dgm:pt>
    <dgm:pt modelId="{53A4410F-0447-4421-8F24-C8789CE1A7C4}" type="sibTrans" cxnId="{03BC21EE-34F3-494F-915A-3639B3F9E9DC}">
      <dgm:prSet/>
      <dgm:spPr/>
      <dgm:t>
        <a:bodyPr/>
        <a:lstStyle/>
        <a:p>
          <a:endParaRPr lang="en-US"/>
        </a:p>
      </dgm:t>
    </dgm:pt>
    <dgm:pt modelId="{83807EA2-725E-4159-A6C0-813FA2931D40}" type="pres">
      <dgm:prSet presAssocID="{F4B7385D-D117-4F8F-B530-DB0B9FD5204C}" presName="hierChild1" presStyleCnt="0">
        <dgm:presLayoutVars>
          <dgm:orgChart val="1"/>
          <dgm:chPref val="1"/>
          <dgm:dir/>
          <dgm:animOne val="branch"/>
          <dgm:animLvl val="lvl"/>
          <dgm:resizeHandles/>
        </dgm:presLayoutVars>
      </dgm:prSet>
      <dgm:spPr/>
    </dgm:pt>
    <dgm:pt modelId="{166383A0-E6CA-4FD8-B864-2C59BB96C5B4}" type="pres">
      <dgm:prSet presAssocID="{03C89DCB-41B8-48D1-B0B4-3CFFA4FA5D98}" presName="hierRoot1" presStyleCnt="0">
        <dgm:presLayoutVars>
          <dgm:hierBranch val="init"/>
        </dgm:presLayoutVars>
      </dgm:prSet>
      <dgm:spPr/>
    </dgm:pt>
    <dgm:pt modelId="{5463AE3C-A49C-47A5-B360-4B2CE3D04094}" type="pres">
      <dgm:prSet presAssocID="{03C89DCB-41B8-48D1-B0B4-3CFFA4FA5D98}" presName="rootComposite1" presStyleCnt="0"/>
      <dgm:spPr/>
    </dgm:pt>
    <dgm:pt modelId="{EBE77749-EC3F-4EE6-B032-381EC9BA537B}" type="pres">
      <dgm:prSet presAssocID="{03C89DCB-41B8-48D1-B0B4-3CFFA4FA5D98}" presName="rootText1" presStyleLbl="node0" presStyleIdx="0" presStyleCnt="1" custScaleX="131655" custScaleY="151224">
        <dgm:presLayoutVars>
          <dgm:chPref val="3"/>
        </dgm:presLayoutVars>
      </dgm:prSet>
      <dgm:spPr/>
    </dgm:pt>
    <dgm:pt modelId="{37689A64-6427-4572-A6D7-AD1C300ABC82}" type="pres">
      <dgm:prSet presAssocID="{03C89DCB-41B8-48D1-B0B4-3CFFA4FA5D98}" presName="rootConnector1" presStyleLbl="node1" presStyleIdx="0" presStyleCnt="0"/>
      <dgm:spPr/>
    </dgm:pt>
    <dgm:pt modelId="{50480439-C9BF-4460-81FE-1980209D4197}" type="pres">
      <dgm:prSet presAssocID="{03C89DCB-41B8-48D1-B0B4-3CFFA4FA5D98}" presName="hierChild2" presStyleCnt="0"/>
      <dgm:spPr/>
    </dgm:pt>
    <dgm:pt modelId="{606D85D4-30AC-429B-9A65-F5371A4EE666}" type="pres">
      <dgm:prSet presAssocID="{03FB94CD-34F9-42FC-945C-3189EBD2FC36}" presName="Name37" presStyleLbl="parChTrans1D2" presStyleIdx="0" presStyleCnt="4"/>
      <dgm:spPr/>
    </dgm:pt>
    <dgm:pt modelId="{3E83F747-BA5E-4C66-B8A9-BE1DE369508B}" type="pres">
      <dgm:prSet presAssocID="{00973D07-8DC4-4F9C-B12B-0C7BECE81B48}" presName="hierRoot2" presStyleCnt="0">
        <dgm:presLayoutVars>
          <dgm:hierBranch val="init"/>
        </dgm:presLayoutVars>
      </dgm:prSet>
      <dgm:spPr/>
    </dgm:pt>
    <dgm:pt modelId="{35929768-9323-4BC2-B553-2633E352C39A}" type="pres">
      <dgm:prSet presAssocID="{00973D07-8DC4-4F9C-B12B-0C7BECE81B48}" presName="rootComposite" presStyleCnt="0"/>
      <dgm:spPr/>
    </dgm:pt>
    <dgm:pt modelId="{AD2134AD-21D9-4736-BF68-87AC8034BDCE}" type="pres">
      <dgm:prSet presAssocID="{00973D07-8DC4-4F9C-B12B-0C7BECE81B48}" presName="rootText" presStyleLbl="node2" presStyleIdx="0" presStyleCnt="4">
        <dgm:presLayoutVars>
          <dgm:chPref val="3"/>
        </dgm:presLayoutVars>
      </dgm:prSet>
      <dgm:spPr/>
    </dgm:pt>
    <dgm:pt modelId="{B4A538C2-ABB8-4703-885E-90A1A209C134}" type="pres">
      <dgm:prSet presAssocID="{00973D07-8DC4-4F9C-B12B-0C7BECE81B48}" presName="rootConnector" presStyleLbl="node2" presStyleIdx="0" presStyleCnt="4"/>
      <dgm:spPr/>
    </dgm:pt>
    <dgm:pt modelId="{4B450493-E670-417B-BD22-5B1DC976B825}" type="pres">
      <dgm:prSet presAssocID="{00973D07-8DC4-4F9C-B12B-0C7BECE81B48}" presName="hierChild4" presStyleCnt="0"/>
      <dgm:spPr/>
    </dgm:pt>
    <dgm:pt modelId="{4659CC95-FCDB-471C-B3E2-D57E410981F8}" type="pres">
      <dgm:prSet presAssocID="{00973D07-8DC4-4F9C-B12B-0C7BECE81B48}" presName="hierChild5" presStyleCnt="0"/>
      <dgm:spPr/>
    </dgm:pt>
    <dgm:pt modelId="{75D81D3F-1414-4854-A2A0-D50D5443185E}" type="pres">
      <dgm:prSet presAssocID="{FDDFF65A-14C7-425A-B4AD-2DFFD316D990}" presName="Name37" presStyleLbl="parChTrans1D2" presStyleIdx="1" presStyleCnt="4"/>
      <dgm:spPr/>
    </dgm:pt>
    <dgm:pt modelId="{C5B81331-5CB8-4326-91B7-AD2B1EA0680E}" type="pres">
      <dgm:prSet presAssocID="{15EB6D76-6641-4C15-97E9-01E41556F16C}" presName="hierRoot2" presStyleCnt="0">
        <dgm:presLayoutVars>
          <dgm:hierBranch val="init"/>
        </dgm:presLayoutVars>
      </dgm:prSet>
      <dgm:spPr/>
    </dgm:pt>
    <dgm:pt modelId="{32CDE530-0466-433E-84A0-44B68C1FC98F}" type="pres">
      <dgm:prSet presAssocID="{15EB6D76-6641-4C15-97E9-01E41556F16C}" presName="rootComposite" presStyleCnt="0"/>
      <dgm:spPr/>
    </dgm:pt>
    <dgm:pt modelId="{3F88A2A7-A7EB-4A9F-B410-E0BFFEF8826B}" type="pres">
      <dgm:prSet presAssocID="{15EB6D76-6641-4C15-97E9-01E41556F16C}" presName="rootText" presStyleLbl="node2" presStyleIdx="1" presStyleCnt="4">
        <dgm:presLayoutVars>
          <dgm:chPref val="3"/>
        </dgm:presLayoutVars>
      </dgm:prSet>
      <dgm:spPr/>
    </dgm:pt>
    <dgm:pt modelId="{B280923E-B272-4376-95BB-42B668D400C9}" type="pres">
      <dgm:prSet presAssocID="{15EB6D76-6641-4C15-97E9-01E41556F16C}" presName="rootConnector" presStyleLbl="node2" presStyleIdx="1" presStyleCnt="4"/>
      <dgm:spPr/>
    </dgm:pt>
    <dgm:pt modelId="{D31DB70A-8ED1-4767-BDF4-DFD8644B462F}" type="pres">
      <dgm:prSet presAssocID="{15EB6D76-6641-4C15-97E9-01E41556F16C}" presName="hierChild4" presStyleCnt="0"/>
      <dgm:spPr/>
    </dgm:pt>
    <dgm:pt modelId="{2244CFED-A4CF-44E5-A000-7A936290CE8B}" type="pres">
      <dgm:prSet presAssocID="{15EB6D76-6641-4C15-97E9-01E41556F16C}" presName="hierChild5" presStyleCnt="0"/>
      <dgm:spPr/>
    </dgm:pt>
    <dgm:pt modelId="{2BCE93DB-C2D1-400A-8ECB-BF1CAB0C97F7}" type="pres">
      <dgm:prSet presAssocID="{29FE6C74-88EB-481E-B294-0B025827C333}" presName="Name37" presStyleLbl="parChTrans1D2" presStyleIdx="2" presStyleCnt="4"/>
      <dgm:spPr/>
    </dgm:pt>
    <dgm:pt modelId="{47A8BF10-934A-45F1-9053-5D80439EDBB2}" type="pres">
      <dgm:prSet presAssocID="{C20556D8-C140-4471-97CF-7D57E2C26C0F}" presName="hierRoot2" presStyleCnt="0">
        <dgm:presLayoutVars>
          <dgm:hierBranch val="init"/>
        </dgm:presLayoutVars>
      </dgm:prSet>
      <dgm:spPr/>
    </dgm:pt>
    <dgm:pt modelId="{E9F541EE-83C4-46E4-B77D-2278B50DCFCF}" type="pres">
      <dgm:prSet presAssocID="{C20556D8-C140-4471-97CF-7D57E2C26C0F}" presName="rootComposite" presStyleCnt="0"/>
      <dgm:spPr/>
    </dgm:pt>
    <dgm:pt modelId="{2630F4E5-14ED-4CD3-A021-BE45E742D251}" type="pres">
      <dgm:prSet presAssocID="{C20556D8-C140-4471-97CF-7D57E2C26C0F}" presName="rootText" presStyleLbl="node2" presStyleIdx="2" presStyleCnt="4">
        <dgm:presLayoutVars>
          <dgm:chPref val="3"/>
        </dgm:presLayoutVars>
      </dgm:prSet>
      <dgm:spPr/>
    </dgm:pt>
    <dgm:pt modelId="{58BEC786-4AC1-46EC-97E8-5AAA92A73D48}" type="pres">
      <dgm:prSet presAssocID="{C20556D8-C140-4471-97CF-7D57E2C26C0F}" presName="rootConnector" presStyleLbl="node2" presStyleIdx="2" presStyleCnt="4"/>
      <dgm:spPr/>
    </dgm:pt>
    <dgm:pt modelId="{9FCC11A5-24E5-4655-A400-117F74FC9CC2}" type="pres">
      <dgm:prSet presAssocID="{C20556D8-C140-4471-97CF-7D57E2C26C0F}" presName="hierChild4" presStyleCnt="0"/>
      <dgm:spPr/>
    </dgm:pt>
    <dgm:pt modelId="{D636B794-66D2-4CF7-BDF2-0D1D8B8497A2}" type="pres">
      <dgm:prSet presAssocID="{C20556D8-C140-4471-97CF-7D57E2C26C0F}" presName="hierChild5" presStyleCnt="0"/>
      <dgm:spPr/>
    </dgm:pt>
    <dgm:pt modelId="{ECAED966-FDCC-42E6-A2A0-2EF101480ABB}" type="pres">
      <dgm:prSet presAssocID="{C6562D3B-FA56-4FDB-A9C9-CFF0EBB11082}" presName="Name37" presStyleLbl="parChTrans1D2" presStyleIdx="3" presStyleCnt="4"/>
      <dgm:spPr/>
    </dgm:pt>
    <dgm:pt modelId="{61AF73C7-0E74-4412-8923-715395DA6A68}" type="pres">
      <dgm:prSet presAssocID="{DD73CD5E-84F1-4E3B-929E-01D518BC38A7}" presName="hierRoot2" presStyleCnt="0">
        <dgm:presLayoutVars>
          <dgm:hierBranch val="init"/>
        </dgm:presLayoutVars>
      </dgm:prSet>
      <dgm:spPr/>
    </dgm:pt>
    <dgm:pt modelId="{74282A7E-1E5F-478C-8402-6D290638E292}" type="pres">
      <dgm:prSet presAssocID="{DD73CD5E-84F1-4E3B-929E-01D518BC38A7}" presName="rootComposite" presStyleCnt="0"/>
      <dgm:spPr/>
    </dgm:pt>
    <dgm:pt modelId="{5F7A3F46-AAF1-4D00-9E97-ACC6E5F32DEC}" type="pres">
      <dgm:prSet presAssocID="{DD73CD5E-84F1-4E3B-929E-01D518BC38A7}" presName="rootText" presStyleLbl="node2" presStyleIdx="3" presStyleCnt="4">
        <dgm:presLayoutVars>
          <dgm:chPref val="3"/>
        </dgm:presLayoutVars>
      </dgm:prSet>
      <dgm:spPr/>
    </dgm:pt>
    <dgm:pt modelId="{040677A6-B845-433E-A58B-A1388DFB0949}" type="pres">
      <dgm:prSet presAssocID="{DD73CD5E-84F1-4E3B-929E-01D518BC38A7}" presName="rootConnector" presStyleLbl="node2" presStyleIdx="3" presStyleCnt="4"/>
      <dgm:spPr/>
    </dgm:pt>
    <dgm:pt modelId="{C91658F0-7E58-4F8D-993B-1812E6913D9D}" type="pres">
      <dgm:prSet presAssocID="{DD73CD5E-84F1-4E3B-929E-01D518BC38A7}" presName="hierChild4" presStyleCnt="0"/>
      <dgm:spPr/>
    </dgm:pt>
    <dgm:pt modelId="{FFFEC28D-20AF-4D90-BE83-3810707F5862}" type="pres">
      <dgm:prSet presAssocID="{DD73CD5E-84F1-4E3B-929E-01D518BC38A7}" presName="hierChild5" presStyleCnt="0"/>
      <dgm:spPr/>
    </dgm:pt>
    <dgm:pt modelId="{DA7FC275-80EB-4F34-A697-D6C8493D71FE}" type="pres">
      <dgm:prSet presAssocID="{03C89DCB-41B8-48D1-B0B4-3CFFA4FA5D98}" presName="hierChild3" presStyleCnt="0"/>
      <dgm:spPr/>
    </dgm:pt>
  </dgm:ptLst>
  <dgm:cxnLst>
    <dgm:cxn modelId="{25D72E0D-5E60-4F7A-A8EE-69D5C7F23050}" type="presOf" srcId="{03C89DCB-41B8-48D1-B0B4-3CFFA4FA5D98}" destId="{37689A64-6427-4572-A6D7-AD1C300ABC82}" srcOrd="1" destOrd="0" presId="urn:microsoft.com/office/officeart/2005/8/layout/orgChart1"/>
    <dgm:cxn modelId="{48B2C025-7588-47E0-8303-DB47CE61A341}" srcId="{03C89DCB-41B8-48D1-B0B4-3CFFA4FA5D98}" destId="{15EB6D76-6641-4C15-97E9-01E41556F16C}" srcOrd="1" destOrd="0" parTransId="{FDDFF65A-14C7-425A-B4AD-2DFFD316D990}" sibTransId="{70D9B8C3-8D40-4F83-A338-10CCDE782C1A}"/>
    <dgm:cxn modelId="{B9109932-DCC0-47BA-9171-CF84AF48BF47}" type="presOf" srcId="{DD73CD5E-84F1-4E3B-929E-01D518BC38A7}" destId="{5F7A3F46-AAF1-4D00-9E97-ACC6E5F32DEC}" srcOrd="0" destOrd="0" presId="urn:microsoft.com/office/officeart/2005/8/layout/orgChart1"/>
    <dgm:cxn modelId="{D5CCD63A-B3C2-40FC-8545-B8A05109E300}" type="presOf" srcId="{15EB6D76-6641-4C15-97E9-01E41556F16C}" destId="{3F88A2A7-A7EB-4A9F-B410-E0BFFEF8826B}" srcOrd="0" destOrd="0" presId="urn:microsoft.com/office/officeart/2005/8/layout/orgChart1"/>
    <dgm:cxn modelId="{3A70FA5D-2447-4EC3-9668-0B12C210BC59}" type="presOf" srcId="{29FE6C74-88EB-481E-B294-0B025827C333}" destId="{2BCE93DB-C2D1-400A-8ECB-BF1CAB0C97F7}" srcOrd="0" destOrd="0" presId="urn:microsoft.com/office/officeart/2005/8/layout/orgChart1"/>
    <dgm:cxn modelId="{5A3FA366-4AA7-437F-AFC4-B615A1D0DFB7}" type="presOf" srcId="{00973D07-8DC4-4F9C-B12B-0C7BECE81B48}" destId="{B4A538C2-ABB8-4703-885E-90A1A209C134}" srcOrd="1" destOrd="0" presId="urn:microsoft.com/office/officeart/2005/8/layout/orgChart1"/>
    <dgm:cxn modelId="{0B1EC866-9BB3-4D65-ABB0-4A00E83A89EC}" type="presOf" srcId="{03C89DCB-41B8-48D1-B0B4-3CFFA4FA5D98}" destId="{EBE77749-EC3F-4EE6-B032-381EC9BA537B}" srcOrd="0" destOrd="0" presId="urn:microsoft.com/office/officeart/2005/8/layout/orgChart1"/>
    <dgm:cxn modelId="{3F414272-5515-4402-AA45-49CA68F75FE6}" type="presOf" srcId="{C6562D3B-FA56-4FDB-A9C9-CFF0EBB11082}" destId="{ECAED966-FDCC-42E6-A2A0-2EF101480ABB}" srcOrd="0" destOrd="0" presId="urn:microsoft.com/office/officeart/2005/8/layout/orgChart1"/>
    <dgm:cxn modelId="{B02FB672-7A2D-4C7A-8226-96494EE470A5}" type="presOf" srcId="{FDDFF65A-14C7-425A-B4AD-2DFFD316D990}" destId="{75D81D3F-1414-4854-A2A0-D50D5443185E}" srcOrd="0" destOrd="0" presId="urn:microsoft.com/office/officeart/2005/8/layout/orgChart1"/>
    <dgm:cxn modelId="{12A80481-2B88-41F9-B422-A86F1A808F69}" srcId="{03C89DCB-41B8-48D1-B0B4-3CFFA4FA5D98}" destId="{00973D07-8DC4-4F9C-B12B-0C7BECE81B48}" srcOrd="0" destOrd="0" parTransId="{03FB94CD-34F9-42FC-945C-3189EBD2FC36}" sibTransId="{275104A8-0B95-4011-923E-7BAFD64E0FAE}"/>
    <dgm:cxn modelId="{EA69E582-9CD3-4A6A-A6F9-BBCC1998E034}" type="presOf" srcId="{15EB6D76-6641-4C15-97E9-01E41556F16C}" destId="{B280923E-B272-4376-95BB-42B668D400C9}" srcOrd="1" destOrd="0" presId="urn:microsoft.com/office/officeart/2005/8/layout/orgChart1"/>
    <dgm:cxn modelId="{7732F4A2-51F9-43DF-AE4D-E3CA68B0CCAA}" type="presOf" srcId="{DD73CD5E-84F1-4E3B-929E-01D518BC38A7}" destId="{040677A6-B845-433E-A58B-A1388DFB0949}" srcOrd="1" destOrd="0" presId="urn:microsoft.com/office/officeart/2005/8/layout/orgChart1"/>
    <dgm:cxn modelId="{00D87AB0-E4A6-483B-A894-4B1E95333FB0}" type="presOf" srcId="{03FB94CD-34F9-42FC-945C-3189EBD2FC36}" destId="{606D85D4-30AC-429B-9A65-F5371A4EE666}" srcOrd="0" destOrd="0" presId="urn:microsoft.com/office/officeart/2005/8/layout/orgChart1"/>
    <dgm:cxn modelId="{8776EBCB-8E58-40C3-935B-04711CE3679D}" srcId="{F4B7385D-D117-4F8F-B530-DB0B9FD5204C}" destId="{03C89DCB-41B8-48D1-B0B4-3CFFA4FA5D98}" srcOrd="0" destOrd="0" parTransId="{5F4DE679-510B-42A0-BD88-1E6417CB7932}" sibTransId="{8EAF6D3C-190B-4285-85CC-A92CC4DE7C4A}"/>
    <dgm:cxn modelId="{73EA8AE7-4DA2-4BEA-9F14-F91B33F2192C}" type="presOf" srcId="{00973D07-8DC4-4F9C-B12B-0C7BECE81B48}" destId="{AD2134AD-21D9-4736-BF68-87AC8034BDCE}" srcOrd="0" destOrd="0" presId="urn:microsoft.com/office/officeart/2005/8/layout/orgChart1"/>
    <dgm:cxn modelId="{E927B3E8-0F40-4E81-8CA4-0A2D43E8238A}" srcId="{03C89DCB-41B8-48D1-B0B4-3CFFA4FA5D98}" destId="{C20556D8-C140-4471-97CF-7D57E2C26C0F}" srcOrd="2" destOrd="0" parTransId="{29FE6C74-88EB-481E-B294-0B025827C333}" sibTransId="{5E75C521-427C-4E28-BA1D-4BD44383932F}"/>
    <dgm:cxn modelId="{03BC21EE-34F3-494F-915A-3639B3F9E9DC}" srcId="{03C89DCB-41B8-48D1-B0B4-3CFFA4FA5D98}" destId="{DD73CD5E-84F1-4E3B-929E-01D518BC38A7}" srcOrd="3" destOrd="0" parTransId="{C6562D3B-FA56-4FDB-A9C9-CFF0EBB11082}" sibTransId="{53A4410F-0447-4421-8F24-C8789CE1A7C4}"/>
    <dgm:cxn modelId="{16413DF6-B07A-4F7D-8A36-77BE435F72CF}" type="presOf" srcId="{F4B7385D-D117-4F8F-B530-DB0B9FD5204C}" destId="{83807EA2-725E-4159-A6C0-813FA2931D40}" srcOrd="0" destOrd="0" presId="urn:microsoft.com/office/officeart/2005/8/layout/orgChart1"/>
    <dgm:cxn modelId="{518571F7-8DB0-4FED-A397-DC4BC89CD2B0}" type="presOf" srcId="{C20556D8-C140-4471-97CF-7D57E2C26C0F}" destId="{58BEC786-4AC1-46EC-97E8-5AAA92A73D48}" srcOrd="1" destOrd="0" presId="urn:microsoft.com/office/officeart/2005/8/layout/orgChart1"/>
    <dgm:cxn modelId="{939F43FE-353A-40DD-B7C8-8A82A0815BC1}" type="presOf" srcId="{C20556D8-C140-4471-97CF-7D57E2C26C0F}" destId="{2630F4E5-14ED-4CD3-A021-BE45E742D251}" srcOrd="0" destOrd="0" presId="urn:microsoft.com/office/officeart/2005/8/layout/orgChart1"/>
    <dgm:cxn modelId="{0202C59E-94C9-4EDB-8FBF-46C74179656B}" type="presParOf" srcId="{83807EA2-725E-4159-A6C0-813FA2931D40}" destId="{166383A0-E6CA-4FD8-B864-2C59BB96C5B4}" srcOrd="0" destOrd="0" presId="urn:microsoft.com/office/officeart/2005/8/layout/orgChart1"/>
    <dgm:cxn modelId="{6AFAB693-F088-4D88-86E0-72AD4BD9DAFC}" type="presParOf" srcId="{166383A0-E6CA-4FD8-B864-2C59BB96C5B4}" destId="{5463AE3C-A49C-47A5-B360-4B2CE3D04094}" srcOrd="0" destOrd="0" presId="urn:microsoft.com/office/officeart/2005/8/layout/orgChart1"/>
    <dgm:cxn modelId="{35A8BD15-BBE8-473E-B6B2-3C469955F9B3}" type="presParOf" srcId="{5463AE3C-A49C-47A5-B360-4B2CE3D04094}" destId="{EBE77749-EC3F-4EE6-B032-381EC9BA537B}" srcOrd="0" destOrd="0" presId="urn:microsoft.com/office/officeart/2005/8/layout/orgChart1"/>
    <dgm:cxn modelId="{76142A92-F851-4C8F-9830-BE918853F8C9}" type="presParOf" srcId="{5463AE3C-A49C-47A5-B360-4B2CE3D04094}" destId="{37689A64-6427-4572-A6D7-AD1C300ABC82}" srcOrd="1" destOrd="0" presId="urn:microsoft.com/office/officeart/2005/8/layout/orgChart1"/>
    <dgm:cxn modelId="{7D61DF3C-EE2C-4D81-B459-692B48B2AA8F}" type="presParOf" srcId="{166383A0-E6CA-4FD8-B864-2C59BB96C5B4}" destId="{50480439-C9BF-4460-81FE-1980209D4197}" srcOrd="1" destOrd="0" presId="urn:microsoft.com/office/officeart/2005/8/layout/orgChart1"/>
    <dgm:cxn modelId="{56A7C12E-5222-4F41-8B09-FB20021AA22A}" type="presParOf" srcId="{50480439-C9BF-4460-81FE-1980209D4197}" destId="{606D85D4-30AC-429B-9A65-F5371A4EE666}" srcOrd="0" destOrd="0" presId="urn:microsoft.com/office/officeart/2005/8/layout/orgChart1"/>
    <dgm:cxn modelId="{C4A8D319-A8B1-4A81-8332-65E753024A1A}" type="presParOf" srcId="{50480439-C9BF-4460-81FE-1980209D4197}" destId="{3E83F747-BA5E-4C66-B8A9-BE1DE369508B}" srcOrd="1" destOrd="0" presId="urn:microsoft.com/office/officeart/2005/8/layout/orgChart1"/>
    <dgm:cxn modelId="{7D1C59B8-3B95-4456-865B-9D15C3D3F460}" type="presParOf" srcId="{3E83F747-BA5E-4C66-B8A9-BE1DE369508B}" destId="{35929768-9323-4BC2-B553-2633E352C39A}" srcOrd="0" destOrd="0" presId="urn:microsoft.com/office/officeart/2005/8/layout/orgChart1"/>
    <dgm:cxn modelId="{A347A72B-9FD1-489D-BF41-AD1930DEB1A3}" type="presParOf" srcId="{35929768-9323-4BC2-B553-2633E352C39A}" destId="{AD2134AD-21D9-4736-BF68-87AC8034BDCE}" srcOrd="0" destOrd="0" presId="urn:microsoft.com/office/officeart/2005/8/layout/orgChart1"/>
    <dgm:cxn modelId="{1ADD5CE7-4E00-446F-A4BE-CF157261690B}" type="presParOf" srcId="{35929768-9323-4BC2-B553-2633E352C39A}" destId="{B4A538C2-ABB8-4703-885E-90A1A209C134}" srcOrd="1" destOrd="0" presId="urn:microsoft.com/office/officeart/2005/8/layout/orgChart1"/>
    <dgm:cxn modelId="{D02EBC71-1816-4588-9256-68F024615AC1}" type="presParOf" srcId="{3E83F747-BA5E-4C66-B8A9-BE1DE369508B}" destId="{4B450493-E670-417B-BD22-5B1DC976B825}" srcOrd="1" destOrd="0" presId="urn:microsoft.com/office/officeart/2005/8/layout/orgChart1"/>
    <dgm:cxn modelId="{D067CC8A-1391-43C6-AED9-044CC23C8084}" type="presParOf" srcId="{3E83F747-BA5E-4C66-B8A9-BE1DE369508B}" destId="{4659CC95-FCDB-471C-B3E2-D57E410981F8}" srcOrd="2" destOrd="0" presId="urn:microsoft.com/office/officeart/2005/8/layout/orgChart1"/>
    <dgm:cxn modelId="{B4E91AB4-6E77-42A9-95D8-8B2501C44FCD}" type="presParOf" srcId="{50480439-C9BF-4460-81FE-1980209D4197}" destId="{75D81D3F-1414-4854-A2A0-D50D5443185E}" srcOrd="2" destOrd="0" presId="urn:microsoft.com/office/officeart/2005/8/layout/orgChart1"/>
    <dgm:cxn modelId="{0A1EF4FB-5425-4464-8345-196FB0B191EB}" type="presParOf" srcId="{50480439-C9BF-4460-81FE-1980209D4197}" destId="{C5B81331-5CB8-4326-91B7-AD2B1EA0680E}" srcOrd="3" destOrd="0" presId="urn:microsoft.com/office/officeart/2005/8/layout/orgChart1"/>
    <dgm:cxn modelId="{ECE5B7AA-1960-4436-9C61-8A253569F927}" type="presParOf" srcId="{C5B81331-5CB8-4326-91B7-AD2B1EA0680E}" destId="{32CDE530-0466-433E-84A0-44B68C1FC98F}" srcOrd="0" destOrd="0" presId="urn:microsoft.com/office/officeart/2005/8/layout/orgChart1"/>
    <dgm:cxn modelId="{E464E9A5-AFE6-41C7-951B-C1FD0C1B23D5}" type="presParOf" srcId="{32CDE530-0466-433E-84A0-44B68C1FC98F}" destId="{3F88A2A7-A7EB-4A9F-B410-E0BFFEF8826B}" srcOrd="0" destOrd="0" presId="urn:microsoft.com/office/officeart/2005/8/layout/orgChart1"/>
    <dgm:cxn modelId="{BED909B5-93F1-40AA-A649-C0CEADA04B26}" type="presParOf" srcId="{32CDE530-0466-433E-84A0-44B68C1FC98F}" destId="{B280923E-B272-4376-95BB-42B668D400C9}" srcOrd="1" destOrd="0" presId="urn:microsoft.com/office/officeart/2005/8/layout/orgChart1"/>
    <dgm:cxn modelId="{A0103952-8A79-49D9-8982-47E8B05E8003}" type="presParOf" srcId="{C5B81331-5CB8-4326-91B7-AD2B1EA0680E}" destId="{D31DB70A-8ED1-4767-BDF4-DFD8644B462F}" srcOrd="1" destOrd="0" presId="urn:microsoft.com/office/officeart/2005/8/layout/orgChart1"/>
    <dgm:cxn modelId="{C3B16516-E6FA-4273-86C8-C28D23F7F201}" type="presParOf" srcId="{C5B81331-5CB8-4326-91B7-AD2B1EA0680E}" destId="{2244CFED-A4CF-44E5-A000-7A936290CE8B}" srcOrd="2" destOrd="0" presId="urn:microsoft.com/office/officeart/2005/8/layout/orgChart1"/>
    <dgm:cxn modelId="{920E3DF2-7B6C-449A-B038-2EEB03B7ECB0}" type="presParOf" srcId="{50480439-C9BF-4460-81FE-1980209D4197}" destId="{2BCE93DB-C2D1-400A-8ECB-BF1CAB0C97F7}" srcOrd="4" destOrd="0" presId="urn:microsoft.com/office/officeart/2005/8/layout/orgChart1"/>
    <dgm:cxn modelId="{E72692DF-899D-4F5C-BB96-06A751071D94}" type="presParOf" srcId="{50480439-C9BF-4460-81FE-1980209D4197}" destId="{47A8BF10-934A-45F1-9053-5D80439EDBB2}" srcOrd="5" destOrd="0" presId="urn:microsoft.com/office/officeart/2005/8/layout/orgChart1"/>
    <dgm:cxn modelId="{9FA855B7-E57C-43BC-A693-FA89E2BBDFB9}" type="presParOf" srcId="{47A8BF10-934A-45F1-9053-5D80439EDBB2}" destId="{E9F541EE-83C4-46E4-B77D-2278B50DCFCF}" srcOrd="0" destOrd="0" presId="urn:microsoft.com/office/officeart/2005/8/layout/orgChart1"/>
    <dgm:cxn modelId="{70D40F64-175A-4322-88FB-3FA2116FB0C3}" type="presParOf" srcId="{E9F541EE-83C4-46E4-B77D-2278B50DCFCF}" destId="{2630F4E5-14ED-4CD3-A021-BE45E742D251}" srcOrd="0" destOrd="0" presId="urn:microsoft.com/office/officeart/2005/8/layout/orgChart1"/>
    <dgm:cxn modelId="{030A163C-E41B-46A7-9532-600827BF7239}" type="presParOf" srcId="{E9F541EE-83C4-46E4-B77D-2278B50DCFCF}" destId="{58BEC786-4AC1-46EC-97E8-5AAA92A73D48}" srcOrd="1" destOrd="0" presId="urn:microsoft.com/office/officeart/2005/8/layout/orgChart1"/>
    <dgm:cxn modelId="{1F2498EF-7C32-4935-8A81-CB7EBB7F804F}" type="presParOf" srcId="{47A8BF10-934A-45F1-9053-5D80439EDBB2}" destId="{9FCC11A5-24E5-4655-A400-117F74FC9CC2}" srcOrd="1" destOrd="0" presId="urn:microsoft.com/office/officeart/2005/8/layout/orgChart1"/>
    <dgm:cxn modelId="{52F98F0F-775A-4124-AB18-8B49CD7632C4}" type="presParOf" srcId="{47A8BF10-934A-45F1-9053-5D80439EDBB2}" destId="{D636B794-66D2-4CF7-BDF2-0D1D8B8497A2}" srcOrd="2" destOrd="0" presId="urn:microsoft.com/office/officeart/2005/8/layout/orgChart1"/>
    <dgm:cxn modelId="{574DC89E-75B4-4F34-A57C-329DEDB480E0}" type="presParOf" srcId="{50480439-C9BF-4460-81FE-1980209D4197}" destId="{ECAED966-FDCC-42E6-A2A0-2EF101480ABB}" srcOrd="6" destOrd="0" presId="urn:microsoft.com/office/officeart/2005/8/layout/orgChart1"/>
    <dgm:cxn modelId="{BC7A0B95-036B-4874-BB62-BB0DD3A43716}" type="presParOf" srcId="{50480439-C9BF-4460-81FE-1980209D4197}" destId="{61AF73C7-0E74-4412-8923-715395DA6A68}" srcOrd="7" destOrd="0" presId="urn:microsoft.com/office/officeart/2005/8/layout/orgChart1"/>
    <dgm:cxn modelId="{552A9159-B88B-48FB-B252-ABFA4F62A1D3}" type="presParOf" srcId="{61AF73C7-0E74-4412-8923-715395DA6A68}" destId="{74282A7E-1E5F-478C-8402-6D290638E292}" srcOrd="0" destOrd="0" presId="urn:microsoft.com/office/officeart/2005/8/layout/orgChart1"/>
    <dgm:cxn modelId="{18A4FC31-B115-4228-9446-BDD87880F837}" type="presParOf" srcId="{74282A7E-1E5F-478C-8402-6D290638E292}" destId="{5F7A3F46-AAF1-4D00-9E97-ACC6E5F32DEC}" srcOrd="0" destOrd="0" presId="urn:microsoft.com/office/officeart/2005/8/layout/orgChart1"/>
    <dgm:cxn modelId="{058A5A5B-D2D6-498E-BDA8-8682D45D8BF3}" type="presParOf" srcId="{74282A7E-1E5F-478C-8402-6D290638E292}" destId="{040677A6-B845-433E-A58B-A1388DFB0949}" srcOrd="1" destOrd="0" presId="urn:microsoft.com/office/officeart/2005/8/layout/orgChart1"/>
    <dgm:cxn modelId="{5264E1F1-B55B-4EE7-996B-1D01D11CA27B}" type="presParOf" srcId="{61AF73C7-0E74-4412-8923-715395DA6A68}" destId="{C91658F0-7E58-4F8D-993B-1812E6913D9D}" srcOrd="1" destOrd="0" presId="urn:microsoft.com/office/officeart/2005/8/layout/orgChart1"/>
    <dgm:cxn modelId="{23223C88-4373-4AF3-8E1F-1778C29D2DC1}" type="presParOf" srcId="{61AF73C7-0E74-4412-8923-715395DA6A68}" destId="{FFFEC28D-20AF-4D90-BE83-3810707F5862}" srcOrd="2" destOrd="0" presId="urn:microsoft.com/office/officeart/2005/8/layout/orgChart1"/>
    <dgm:cxn modelId="{E0116D7D-FDAE-43B9-A401-7D83428DBCE9}" type="presParOf" srcId="{166383A0-E6CA-4FD8-B864-2C59BB96C5B4}" destId="{DA7FC275-80EB-4F34-A697-D6C8493D71F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F74B64-883A-4969-B668-725E1C3F0D80}"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A12FB203-DCAC-469C-8704-2FB880287F7D}">
      <dgm:prSet phldrT="[Text]" phldr="0"/>
      <dgm:spPr/>
      <dgm:t>
        <a:bodyPr/>
        <a:lstStyle/>
        <a:p>
          <a:pPr rtl="0"/>
          <a:r>
            <a:rPr lang="en-US" dirty="0">
              <a:latin typeface="Arial" panose="020B0604020202020204"/>
            </a:rPr>
            <a:t>Dose </a:t>
          </a:r>
          <a:endParaRPr lang="en-US" dirty="0"/>
        </a:p>
      </dgm:t>
    </dgm:pt>
    <dgm:pt modelId="{F6A2628D-B0C6-4617-BB91-D7D57F47EA9E}" type="parTrans" cxnId="{11BF0289-4D67-491C-A1B6-5CEE88AEE61F}">
      <dgm:prSet/>
      <dgm:spPr/>
      <dgm:t>
        <a:bodyPr/>
        <a:lstStyle/>
        <a:p>
          <a:endParaRPr lang="en-US"/>
        </a:p>
      </dgm:t>
    </dgm:pt>
    <dgm:pt modelId="{503FE472-BE46-48C5-94EA-CD2BE5D4022B}" type="sibTrans" cxnId="{11BF0289-4D67-491C-A1B6-5CEE88AEE61F}">
      <dgm:prSet/>
      <dgm:spPr/>
      <dgm:t>
        <a:bodyPr/>
        <a:lstStyle/>
        <a:p>
          <a:endParaRPr lang="en-US"/>
        </a:p>
      </dgm:t>
    </dgm:pt>
    <dgm:pt modelId="{0566ADDD-C073-46D0-A89E-65B91E1AA526}">
      <dgm:prSet phldrT="[Text]" phldr="0"/>
      <dgm:spPr/>
      <dgm:t>
        <a:bodyPr/>
        <a:lstStyle/>
        <a:p>
          <a:pPr rtl="0"/>
          <a:r>
            <a:rPr lang="en-US" dirty="0">
              <a:solidFill>
                <a:schemeClr val="tx1">
                  <a:lumMod val="75000"/>
                  <a:lumOff val="25000"/>
                </a:schemeClr>
              </a:solidFill>
              <a:latin typeface="Arial" panose="020B0604020202020204"/>
            </a:rPr>
            <a:t>6 to 9 grams of sulbactam per day </a:t>
          </a:r>
          <a:endParaRPr lang="en-US" dirty="0">
            <a:solidFill>
              <a:schemeClr val="tx1">
                <a:lumMod val="75000"/>
                <a:lumOff val="25000"/>
              </a:schemeClr>
            </a:solidFill>
          </a:endParaRPr>
        </a:p>
      </dgm:t>
    </dgm:pt>
    <dgm:pt modelId="{4F2F3CC5-5652-4ACC-86CA-750D027DEC47}" type="parTrans" cxnId="{BB158F14-2D20-4462-A34B-B6CE9574EF7B}">
      <dgm:prSet/>
      <dgm:spPr/>
      <dgm:t>
        <a:bodyPr/>
        <a:lstStyle/>
        <a:p>
          <a:endParaRPr lang="en-US"/>
        </a:p>
      </dgm:t>
    </dgm:pt>
    <dgm:pt modelId="{14B03356-8B58-4AFE-BA03-B0AA05834763}" type="sibTrans" cxnId="{BB158F14-2D20-4462-A34B-B6CE9574EF7B}">
      <dgm:prSet/>
      <dgm:spPr/>
      <dgm:t>
        <a:bodyPr/>
        <a:lstStyle/>
        <a:p>
          <a:endParaRPr lang="en-US"/>
        </a:p>
      </dgm:t>
    </dgm:pt>
    <dgm:pt modelId="{E73D4DF3-E859-4196-B4CC-397259309A3D}">
      <dgm:prSet phldrT="[Text]" phldr="0"/>
      <dgm:spPr/>
      <dgm:t>
        <a:bodyPr/>
        <a:lstStyle/>
        <a:p>
          <a:pPr rtl="0"/>
          <a:r>
            <a:rPr lang="en-US" dirty="0">
              <a:latin typeface="Arial" panose="020B0604020202020204"/>
            </a:rPr>
            <a:t>Frequency </a:t>
          </a:r>
          <a:endParaRPr lang="en-US" dirty="0"/>
        </a:p>
      </dgm:t>
    </dgm:pt>
    <dgm:pt modelId="{EDF02EAE-BDAB-4E01-8F34-734C25847146}" type="parTrans" cxnId="{7E76EFC4-C0A1-4FE1-8BEE-7EE40AFDD522}">
      <dgm:prSet/>
      <dgm:spPr/>
      <dgm:t>
        <a:bodyPr/>
        <a:lstStyle/>
        <a:p>
          <a:endParaRPr lang="en-US"/>
        </a:p>
      </dgm:t>
    </dgm:pt>
    <dgm:pt modelId="{1D3DD5C0-2357-43A3-A41B-D8065F4167C4}" type="sibTrans" cxnId="{7E76EFC4-C0A1-4FE1-8BEE-7EE40AFDD522}">
      <dgm:prSet/>
      <dgm:spPr/>
      <dgm:t>
        <a:bodyPr/>
        <a:lstStyle/>
        <a:p>
          <a:endParaRPr lang="en-US"/>
        </a:p>
      </dgm:t>
    </dgm:pt>
    <dgm:pt modelId="{A6C51723-EC26-407A-BE95-EEDE4861D868}">
      <dgm:prSet phldrT="[Text]" phldr="0"/>
      <dgm:spPr/>
      <dgm:t>
        <a:bodyPr/>
        <a:lstStyle/>
        <a:p>
          <a:pPr rtl="0"/>
          <a:r>
            <a:rPr lang="en-US" dirty="0">
              <a:latin typeface="Arial" panose="020B0604020202020204"/>
            </a:rPr>
            <a:t> </a:t>
          </a:r>
          <a:r>
            <a:rPr lang="en-US" dirty="0">
              <a:solidFill>
                <a:schemeClr val="tx1">
                  <a:lumMod val="75000"/>
                  <a:lumOff val="25000"/>
                </a:schemeClr>
              </a:solidFill>
              <a:latin typeface="Arial" panose="020B0604020202020204"/>
            </a:rPr>
            <a:t>3 g sulbactam infused over 4 hours </a:t>
          </a:r>
          <a:endParaRPr lang="en-US" dirty="0">
            <a:solidFill>
              <a:schemeClr val="tx1">
                <a:lumMod val="75000"/>
                <a:lumOff val="25000"/>
              </a:schemeClr>
            </a:solidFill>
          </a:endParaRPr>
        </a:p>
      </dgm:t>
    </dgm:pt>
    <dgm:pt modelId="{4B9F67BA-CAB9-4E0B-A1D8-FFE958B368A3}" type="parTrans" cxnId="{4ED44DBF-7467-48D3-9A8C-C765C3C7EEC7}">
      <dgm:prSet/>
      <dgm:spPr/>
      <dgm:t>
        <a:bodyPr/>
        <a:lstStyle/>
        <a:p>
          <a:endParaRPr lang="en-US"/>
        </a:p>
      </dgm:t>
    </dgm:pt>
    <dgm:pt modelId="{ED5B0091-3CBC-48F2-BDE2-E9A3009E0655}" type="sibTrans" cxnId="{4ED44DBF-7467-48D3-9A8C-C765C3C7EEC7}">
      <dgm:prSet/>
      <dgm:spPr/>
      <dgm:t>
        <a:bodyPr/>
        <a:lstStyle/>
        <a:p>
          <a:endParaRPr lang="en-US"/>
        </a:p>
      </dgm:t>
    </dgm:pt>
    <dgm:pt modelId="{84381182-DC05-4A11-95B1-81B7C3B3FF7F}">
      <dgm:prSet phldrT="[Text]" phldr="0"/>
      <dgm:spPr/>
      <dgm:t>
        <a:bodyPr/>
        <a:lstStyle/>
        <a:p>
          <a:pPr rtl="0"/>
          <a:r>
            <a:rPr lang="en-US" dirty="0">
              <a:solidFill>
                <a:schemeClr val="tx1">
                  <a:lumMod val="75000"/>
                  <a:lumOff val="25000"/>
                </a:schemeClr>
              </a:solidFill>
              <a:latin typeface="Arial" panose="020B0604020202020204"/>
            </a:rPr>
            <a:t>Every 8 hours </a:t>
          </a:r>
          <a:endParaRPr lang="en-US" dirty="0">
            <a:solidFill>
              <a:schemeClr val="tx1">
                <a:lumMod val="75000"/>
                <a:lumOff val="25000"/>
              </a:schemeClr>
            </a:solidFill>
          </a:endParaRPr>
        </a:p>
      </dgm:t>
    </dgm:pt>
    <dgm:pt modelId="{10416FBE-A8A9-401E-8710-0AC5BA84D945}" type="parTrans" cxnId="{78C80836-EB7F-42BD-83C7-2FB87A845E2F}">
      <dgm:prSet/>
      <dgm:spPr/>
      <dgm:t>
        <a:bodyPr/>
        <a:lstStyle/>
        <a:p>
          <a:endParaRPr lang="en-US"/>
        </a:p>
      </dgm:t>
    </dgm:pt>
    <dgm:pt modelId="{3C4A7111-2FEA-462A-BA77-170610527C21}" type="sibTrans" cxnId="{78C80836-EB7F-42BD-83C7-2FB87A845E2F}">
      <dgm:prSet/>
      <dgm:spPr/>
      <dgm:t>
        <a:bodyPr/>
        <a:lstStyle/>
        <a:p>
          <a:endParaRPr lang="en-US"/>
        </a:p>
      </dgm:t>
    </dgm:pt>
    <dgm:pt modelId="{171067BB-9B04-48A4-A40F-7678FDA73558}">
      <dgm:prSet phldrT="[Text]" phldr="0"/>
      <dgm:spPr/>
      <dgm:t>
        <a:bodyPr/>
        <a:lstStyle/>
        <a:p>
          <a:pPr rtl="0"/>
          <a:r>
            <a:rPr lang="en-US" dirty="0">
              <a:latin typeface="Arial" panose="020B0604020202020204"/>
            </a:rPr>
            <a:t>Monitoring </a:t>
          </a:r>
          <a:endParaRPr lang="en-US" dirty="0"/>
        </a:p>
      </dgm:t>
    </dgm:pt>
    <dgm:pt modelId="{338619F6-1775-4925-AAB5-68D11D258398}" type="parTrans" cxnId="{54EA4FFD-F490-4533-B8F7-38C013C315BE}">
      <dgm:prSet/>
      <dgm:spPr/>
      <dgm:t>
        <a:bodyPr/>
        <a:lstStyle/>
        <a:p>
          <a:endParaRPr lang="en-US"/>
        </a:p>
      </dgm:t>
    </dgm:pt>
    <dgm:pt modelId="{CBE2E249-47F4-4D4A-A058-B61FE8823E28}" type="sibTrans" cxnId="{54EA4FFD-F490-4533-B8F7-38C013C315BE}">
      <dgm:prSet/>
      <dgm:spPr/>
      <dgm:t>
        <a:bodyPr/>
        <a:lstStyle/>
        <a:p>
          <a:endParaRPr lang="en-US"/>
        </a:p>
      </dgm:t>
    </dgm:pt>
    <dgm:pt modelId="{3F1A5D99-ADAD-4D42-A33B-2D73268812A7}">
      <dgm:prSet phldrT="[Text]" phldr="0"/>
      <dgm:spPr/>
      <dgm:t>
        <a:bodyPr/>
        <a:lstStyle/>
        <a:p>
          <a:pPr rtl="0"/>
          <a:r>
            <a:rPr lang="en-US" dirty="0">
              <a:solidFill>
                <a:schemeClr val="tx1">
                  <a:lumMod val="75000"/>
                  <a:lumOff val="25000"/>
                </a:schemeClr>
              </a:solidFill>
              <a:latin typeface="Arial" panose="020B0604020202020204"/>
            </a:rPr>
            <a:t>Hepatic </a:t>
          </a:r>
          <a:endParaRPr lang="en-US" dirty="0">
            <a:solidFill>
              <a:schemeClr val="tx1">
                <a:lumMod val="75000"/>
                <a:lumOff val="25000"/>
              </a:schemeClr>
            </a:solidFill>
          </a:endParaRPr>
        </a:p>
      </dgm:t>
    </dgm:pt>
    <dgm:pt modelId="{1408B20D-B5AD-45A6-BDE6-FB6303CEE338}" type="parTrans" cxnId="{FBF93C51-9858-480B-9B89-B5D0875A5CD9}">
      <dgm:prSet/>
      <dgm:spPr/>
      <dgm:t>
        <a:bodyPr/>
        <a:lstStyle/>
        <a:p>
          <a:endParaRPr lang="en-US"/>
        </a:p>
      </dgm:t>
    </dgm:pt>
    <dgm:pt modelId="{492CF842-F5BA-48A8-8716-48E479B9E67B}" type="sibTrans" cxnId="{FBF93C51-9858-480B-9B89-B5D0875A5CD9}">
      <dgm:prSet/>
      <dgm:spPr/>
      <dgm:t>
        <a:bodyPr/>
        <a:lstStyle/>
        <a:p>
          <a:endParaRPr lang="en-US"/>
        </a:p>
      </dgm:t>
    </dgm:pt>
    <dgm:pt modelId="{6AEDD822-E362-4CA6-A12A-BF0E9F78DC4B}">
      <dgm:prSet phldrT="[Text]" phldr="0"/>
      <dgm:spPr/>
      <dgm:t>
        <a:bodyPr/>
        <a:lstStyle/>
        <a:p>
          <a:pPr rtl="0"/>
          <a:r>
            <a:rPr lang="en-US" dirty="0">
              <a:solidFill>
                <a:schemeClr val="tx1">
                  <a:lumMod val="75000"/>
                  <a:lumOff val="25000"/>
                </a:schemeClr>
              </a:solidFill>
              <a:latin typeface="Arial" panose="020B0604020202020204"/>
            </a:rPr>
            <a:t>Renal </a:t>
          </a:r>
        </a:p>
      </dgm:t>
    </dgm:pt>
    <dgm:pt modelId="{3B85EAF9-478E-4A27-95FB-465C1CD4F12E}" type="parTrans" cxnId="{5F48D108-F171-49BF-BD47-EDDB0093D449}">
      <dgm:prSet/>
      <dgm:spPr/>
      <dgm:t>
        <a:bodyPr/>
        <a:lstStyle/>
        <a:p>
          <a:endParaRPr lang="en-US"/>
        </a:p>
      </dgm:t>
    </dgm:pt>
    <dgm:pt modelId="{BF6D6B64-5F6F-4E38-9F30-75961E4460FA}" type="sibTrans" cxnId="{5F48D108-F171-49BF-BD47-EDDB0093D449}">
      <dgm:prSet/>
      <dgm:spPr/>
      <dgm:t>
        <a:bodyPr/>
        <a:lstStyle/>
        <a:p>
          <a:endParaRPr lang="en-US"/>
        </a:p>
      </dgm:t>
    </dgm:pt>
    <dgm:pt modelId="{64346870-4D45-4BB9-8053-5428637A0D32}">
      <dgm:prSet phldr="0"/>
      <dgm:spPr/>
      <dgm:t>
        <a:bodyPr/>
        <a:lstStyle/>
        <a:p>
          <a:pPr rtl="0"/>
          <a:r>
            <a:rPr lang="en-US" sz="2200" dirty="0">
              <a:latin typeface="Arial" panose="020B0604020202020204"/>
            </a:rPr>
            <a:t>Side Effects </a:t>
          </a:r>
        </a:p>
      </dgm:t>
    </dgm:pt>
    <dgm:pt modelId="{358325D7-7EE9-43B6-B396-C2729CE510E8}" type="parTrans" cxnId="{65E7003A-F3CB-466E-852D-1DD397D584E6}">
      <dgm:prSet/>
      <dgm:spPr/>
      <dgm:t>
        <a:bodyPr/>
        <a:lstStyle/>
        <a:p>
          <a:endParaRPr lang="en-US"/>
        </a:p>
      </dgm:t>
    </dgm:pt>
    <dgm:pt modelId="{4778D766-572C-473A-A738-2830D000030E}" type="sibTrans" cxnId="{65E7003A-F3CB-466E-852D-1DD397D584E6}">
      <dgm:prSet/>
      <dgm:spPr/>
      <dgm:t>
        <a:bodyPr/>
        <a:lstStyle/>
        <a:p>
          <a:endParaRPr lang="en-US"/>
        </a:p>
      </dgm:t>
    </dgm:pt>
    <dgm:pt modelId="{AC13D9CB-F6C9-4FDA-9B30-65B396E10DC1}">
      <dgm:prSet phldr="0"/>
      <dgm:spPr/>
      <dgm:t>
        <a:bodyPr/>
        <a:lstStyle/>
        <a:p>
          <a:r>
            <a:rPr lang="en-US" dirty="0">
              <a:solidFill>
                <a:schemeClr val="tx1">
                  <a:lumMod val="75000"/>
                  <a:lumOff val="25000"/>
                </a:schemeClr>
              </a:solidFill>
              <a:latin typeface="Arial" panose="020B0604020202020204"/>
            </a:rPr>
            <a:t>Anaphylaxis</a:t>
          </a:r>
          <a:endParaRPr lang="en-US" dirty="0">
            <a:solidFill>
              <a:schemeClr val="tx1">
                <a:lumMod val="75000"/>
                <a:lumOff val="25000"/>
              </a:schemeClr>
            </a:solidFill>
          </a:endParaRPr>
        </a:p>
      </dgm:t>
    </dgm:pt>
    <dgm:pt modelId="{522A8E81-224C-472D-943B-3F24992B1A29}" type="parTrans" cxnId="{893A0487-8CA8-43E7-9958-4D872A0E23F6}">
      <dgm:prSet/>
      <dgm:spPr/>
      <dgm:t>
        <a:bodyPr/>
        <a:lstStyle/>
        <a:p>
          <a:endParaRPr lang="en-US"/>
        </a:p>
      </dgm:t>
    </dgm:pt>
    <dgm:pt modelId="{C4BDEA95-1817-4D95-96BE-B32EF8FA4087}" type="sibTrans" cxnId="{893A0487-8CA8-43E7-9958-4D872A0E23F6}">
      <dgm:prSet/>
      <dgm:spPr/>
      <dgm:t>
        <a:bodyPr/>
        <a:lstStyle/>
        <a:p>
          <a:endParaRPr lang="en-US"/>
        </a:p>
      </dgm:t>
    </dgm:pt>
    <dgm:pt modelId="{B36770CB-D9D6-4FA6-AEFE-204A6DC287F6}">
      <dgm:prSet phldr="0"/>
      <dgm:spPr/>
      <dgm:t>
        <a:bodyPr/>
        <a:lstStyle/>
        <a:p>
          <a:pPr rtl="0"/>
          <a:r>
            <a:rPr lang="en-US" sz="1800" dirty="0">
              <a:solidFill>
                <a:schemeClr val="tx1">
                  <a:lumMod val="75000"/>
                  <a:lumOff val="25000"/>
                </a:schemeClr>
              </a:solidFill>
              <a:latin typeface="Arial" panose="020B0604020202020204"/>
            </a:rPr>
            <a:t>Rash </a:t>
          </a:r>
        </a:p>
      </dgm:t>
    </dgm:pt>
    <dgm:pt modelId="{FFEA79DD-64C1-4C19-8CE8-436A4EE5DC78}" type="parTrans" cxnId="{5856E478-5A82-4CE7-853F-2C2C24EBE479}">
      <dgm:prSet/>
      <dgm:spPr/>
      <dgm:t>
        <a:bodyPr/>
        <a:lstStyle/>
        <a:p>
          <a:endParaRPr lang="en-US"/>
        </a:p>
      </dgm:t>
    </dgm:pt>
    <dgm:pt modelId="{4032A48B-F3BA-4567-91A2-2615889E8B85}" type="sibTrans" cxnId="{5856E478-5A82-4CE7-853F-2C2C24EBE479}">
      <dgm:prSet/>
      <dgm:spPr/>
      <dgm:t>
        <a:bodyPr/>
        <a:lstStyle/>
        <a:p>
          <a:endParaRPr lang="en-US"/>
        </a:p>
      </dgm:t>
    </dgm:pt>
    <dgm:pt modelId="{497A15D1-DF37-4163-BBC8-C51F92E5D9CF}">
      <dgm:prSet phldr="0"/>
      <dgm:spPr/>
      <dgm:t>
        <a:bodyPr/>
        <a:lstStyle/>
        <a:p>
          <a:pPr rtl="0"/>
          <a:r>
            <a:rPr lang="en-US" sz="1800" dirty="0">
              <a:solidFill>
                <a:schemeClr val="tx1">
                  <a:lumMod val="75000"/>
                  <a:lumOff val="25000"/>
                </a:schemeClr>
              </a:solidFill>
              <a:latin typeface="Arial" panose="020B0604020202020204"/>
            </a:rPr>
            <a:t>Diarrhea </a:t>
          </a:r>
        </a:p>
      </dgm:t>
    </dgm:pt>
    <dgm:pt modelId="{DD033335-40F5-480C-991A-02C25FE9C0B9}" type="parTrans" cxnId="{8FB83F16-A3C2-4B6B-A094-506354FC9517}">
      <dgm:prSet/>
      <dgm:spPr/>
      <dgm:t>
        <a:bodyPr/>
        <a:lstStyle/>
        <a:p>
          <a:endParaRPr lang="en-US"/>
        </a:p>
      </dgm:t>
    </dgm:pt>
    <dgm:pt modelId="{F3C4EF40-B7E8-48AD-97F1-A3793988ED21}" type="sibTrans" cxnId="{8FB83F16-A3C2-4B6B-A094-506354FC9517}">
      <dgm:prSet/>
      <dgm:spPr/>
      <dgm:t>
        <a:bodyPr/>
        <a:lstStyle/>
        <a:p>
          <a:endParaRPr lang="en-US"/>
        </a:p>
      </dgm:t>
    </dgm:pt>
    <dgm:pt modelId="{9578957C-DBC9-4781-AD9E-A505EE89C1AE}">
      <dgm:prSet phldr="0"/>
      <dgm:spPr/>
      <dgm:t>
        <a:bodyPr/>
        <a:lstStyle/>
        <a:p>
          <a:pPr rtl="0"/>
          <a:r>
            <a:rPr lang="en-US" sz="1800" dirty="0">
              <a:solidFill>
                <a:schemeClr val="tx1">
                  <a:lumMod val="75000"/>
                  <a:lumOff val="25000"/>
                </a:schemeClr>
              </a:solidFill>
              <a:latin typeface="Arial" panose="020B0604020202020204"/>
            </a:rPr>
            <a:t>Hepatotoxicity </a:t>
          </a:r>
        </a:p>
      </dgm:t>
    </dgm:pt>
    <dgm:pt modelId="{56CDC55D-7716-428F-8A52-E6D3C7153C1F}" type="parTrans" cxnId="{B4493E64-4E18-49AD-91C6-1DB5BFB4EC0C}">
      <dgm:prSet/>
      <dgm:spPr/>
      <dgm:t>
        <a:bodyPr/>
        <a:lstStyle/>
        <a:p>
          <a:endParaRPr lang="en-US"/>
        </a:p>
      </dgm:t>
    </dgm:pt>
    <dgm:pt modelId="{7ED10AE7-BA94-42A4-A8E3-6604F0EB8049}" type="sibTrans" cxnId="{B4493E64-4E18-49AD-91C6-1DB5BFB4EC0C}">
      <dgm:prSet/>
      <dgm:spPr/>
      <dgm:t>
        <a:bodyPr/>
        <a:lstStyle/>
        <a:p>
          <a:endParaRPr lang="en-US"/>
        </a:p>
      </dgm:t>
    </dgm:pt>
    <dgm:pt modelId="{86208310-A575-4235-A549-04B8169471F6}" type="pres">
      <dgm:prSet presAssocID="{06F74B64-883A-4969-B668-725E1C3F0D80}" presName="Name0" presStyleCnt="0">
        <dgm:presLayoutVars>
          <dgm:dir/>
          <dgm:animLvl val="lvl"/>
          <dgm:resizeHandles val="exact"/>
        </dgm:presLayoutVars>
      </dgm:prSet>
      <dgm:spPr/>
    </dgm:pt>
    <dgm:pt modelId="{DFDB9C04-E65F-47DD-9E2D-43F8C1EDF187}" type="pres">
      <dgm:prSet presAssocID="{A12FB203-DCAC-469C-8704-2FB880287F7D}" presName="composite" presStyleCnt="0"/>
      <dgm:spPr/>
    </dgm:pt>
    <dgm:pt modelId="{0B578BFB-6D0D-4717-8125-9989BFCADE35}" type="pres">
      <dgm:prSet presAssocID="{A12FB203-DCAC-469C-8704-2FB880287F7D}" presName="parTx" presStyleLbl="alignNode1" presStyleIdx="0" presStyleCnt="4">
        <dgm:presLayoutVars>
          <dgm:chMax val="0"/>
          <dgm:chPref val="0"/>
          <dgm:bulletEnabled val="1"/>
        </dgm:presLayoutVars>
      </dgm:prSet>
      <dgm:spPr/>
    </dgm:pt>
    <dgm:pt modelId="{D62799DA-F2ED-496F-BDF6-58B747CA09D0}" type="pres">
      <dgm:prSet presAssocID="{A12FB203-DCAC-469C-8704-2FB880287F7D}" presName="desTx" presStyleLbl="alignAccFollowNode1" presStyleIdx="0" presStyleCnt="4">
        <dgm:presLayoutVars>
          <dgm:bulletEnabled val="1"/>
        </dgm:presLayoutVars>
      </dgm:prSet>
      <dgm:spPr/>
    </dgm:pt>
    <dgm:pt modelId="{9C9291B0-483F-4999-A251-0A3B47799459}" type="pres">
      <dgm:prSet presAssocID="{503FE472-BE46-48C5-94EA-CD2BE5D4022B}" presName="space" presStyleCnt="0"/>
      <dgm:spPr/>
    </dgm:pt>
    <dgm:pt modelId="{1CC46837-A942-4A11-9396-E77EAE52BB13}" type="pres">
      <dgm:prSet presAssocID="{E73D4DF3-E859-4196-B4CC-397259309A3D}" presName="composite" presStyleCnt="0"/>
      <dgm:spPr/>
    </dgm:pt>
    <dgm:pt modelId="{B4F714BB-5656-431D-B76E-143D693F1601}" type="pres">
      <dgm:prSet presAssocID="{E73D4DF3-E859-4196-B4CC-397259309A3D}" presName="parTx" presStyleLbl="alignNode1" presStyleIdx="1" presStyleCnt="4">
        <dgm:presLayoutVars>
          <dgm:chMax val="0"/>
          <dgm:chPref val="0"/>
          <dgm:bulletEnabled val="1"/>
        </dgm:presLayoutVars>
      </dgm:prSet>
      <dgm:spPr/>
    </dgm:pt>
    <dgm:pt modelId="{B655216A-B0AA-48DB-990D-CA3F98E01129}" type="pres">
      <dgm:prSet presAssocID="{E73D4DF3-E859-4196-B4CC-397259309A3D}" presName="desTx" presStyleLbl="alignAccFollowNode1" presStyleIdx="1" presStyleCnt="4">
        <dgm:presLayoutVars>
          <dgm:bulletEnabled val="1"/>
        </dgm:presLayoutVars>
      </dgm:prSet>
      <dgm:spPr/>
    </dgm:pt>
    <dgm:pt modelId="{5804B9C2-C8C8-47A1-AB47-5E93D967C76A}" type="pres">
      <dgm:prSet presAssocID="{1D3DD5C0-2357-43A3-A41B-D8065F4167C4}" presName="space" presStyleCnt="0"/>
      <dgm:spPr/>
    </dgm:pt>
    <dgm:pt modelId="{9BB30783-F531-4F3A-832A-CFD086694D7E}" type="pres">
      <dgm:prSet presAssocID="{171067BB-9B04-48A4-A40F-7678FDA73558}" presName="composite" presStyleCnt="0"/>
      <dgm:spPr/>
    </dgm:pt>
    <dgm:pt modelId="{11D48E13-D267-4BD1-A684-2F4FCB541ABC}" type="pres">
      <dgm:prSet presAssocID="{171067BB-9B04-48A4-A40F-7678FDA73558}" presName="parTx" presStyleLbl="alignNode1" presStyleIdx="2" presStyleCnt="4">
        <dgm:presLayoutVars>
          <dgm:chMax val="0"/>
          <dgm:chPref val="0"/>
          <dgm:bulletEnabled val="1"/>
        </dgm:presLayoutVars>
      </dgm:prSet>
      <dgm:spPr/>
    </dgm:pt>
    <dgm:pt modelId="{AEF711DD-066F-4DF1-9D83-32E3DFFAFF88}" type="pres">
      <dgm:prSet presAssocID="{171067BB-9B04-48A4-A40F-7678FDA73558}" presName="desTx" presStyleLbl="alignAccFollowNode1" presStyleIdx="2" presStyleCnt="4">
        <dgm:presLayoutVars>
          <dgm:bulletEnabled val="1"/>
        </dgm:presLayoutVars>
      </dgm:prSet>
      <dgm:spPr/>
    </dgm:pt>
    <dgm:pt modelId="{616E6304-821C-47E6-8C69-08AF44EB6E59}" type="pres">
      <dgm:prSet presAssocID="{CBE2E249-47F4-4D4A-A058-B61FE8823E28}" presName="space" presStyleCnt="0"/>
      <dgm:spPr/>
    </dgm:pt>
    <dgm:pt modelId="{5ED81541-DCE0-4665-802B-ABB2808F99F6}" type="pres">
      <dgm:prSet presAssocID="{64346870-4D45-4BB9-8053-5428637A0D32}" presName="composite" presStyleCnt="0"/>
      <dgm:spPr/>
    </dgm:pt>
    <dgm:pt modelId="{3828D865-5806-4C58-8F21-843ABAB98FF2}" type="pres">
      <dgm:prSet presAssocID="{64346870-4D45-4BB9-8053-5428637A0D32}" presName="parTx" presStyleLbl="alignNode1" presStyleIdx="3" presStyleCnt="4">
        <dgm:presLayoutVars>
          <dgm:chMax val="0"/>
          <dgm:chPref val="0"/>
          <dgm:bulletEnabled val="1"/>
        </dgm:presLayoutVars>
      </dgm:prSet>
      <dgm:spPr/>
    </dgm:pt>
    <dgm:pt modelId="{378F3503-B4FF-400E-A81D-488451B87AF8}" type="pres">
      <dgm:prSet presAssocID="{64346870-4D45-4BB9-8053-5428637A0D32}" presName="desTx" presStyleLbl="alignAccFollowNode1" presStyleIdx="3" presStyleCnt="4">
        <dgm:presLayoutVars>
          <dgm:bulletEnabled val="1"/>
        </dgm:presLayoutVars>
      </dgm:prSet>
      <dgm:spPr/>
    </dgm:pt>
  </dgm:ptLst>
  <dgm:cxnLst>
    <dgm:cxn modelId="{5F48D108-F171-49BF-BD47-EDDB0093D449}" srcId="{171067BB-9B04-48A4-A40F-7678FDA73558}" destId="{6AEDD822-E362-4CA6-A12A-BF0E9F78DC4B}" srcOrd="1" destOrd="0" parTransId="{3B85EAF9-478E-4A27-95FB-465C1CD4F12E}" sibTransId="{BF6D6B64-5F6F-4E38-9F30-75961E4460FA}"/>
    <dgm:cxn modelId="{3932000D-74BA-413D-8D23-D3478ECFB8BF}" type="presOf" srcId="{9578957C-DBC9-4781-AD9E-A505EE89C1AE}" destId="{378F3503-B4FF-400E-A81D-488451B87AF8}" srcOrd="0" destOrd="2" presId="urn:microsoft.com/office/officeart/2005/8/layout/hList1"/>
    <dgm:cxn modelId="{BB158F14-2D20-4462-A34B-B6CE9574EF7B}" srcId="{A12FB203-DCAC-469C-8704-2FB880287F7D}" destId="{0566ADDD-C073-46D0-A89E-65B91E1AA526}" srcOrd="0" destOrd="0" parTransId="{4F2F3CC5-5652-4ACC-86CA-750D027DEC47}" sibTransId="{14B03356-8B58-4AFE-BA03-B0AA05834763}"/>
    <dgm:cxn modelId="{8FB83F16-A3C2-4B6B-A094-506354FC9517}" srcId="{64346870-4D45-4BB9-8053-5428637A0D32}" destId="{497A15D1-DF37-4163-BBC8-C51F92E5D9CF}" srcOrd="1" destOrd="0" parTransId="{DD033335-40F5-480C-991A-02C25FE9C0B9}" sibTransId="{F3C4EF40-B7E8-48AD-97F1-A3793988ED21}"/>
    <dgm:cxn modelId="{10BAA01A-9F5D-4578-955B-C2CB1B18E2EC}" type="presOf" srcId="{B36770CB-D9D6-4FA6-AEFE-204A6DC287F6}" destId="{378F3503-B4FF-400E-A81D-488451B87AF8}" srcOrd="0" destOrd="0" presId="urn:microsoft.com/office/officeart/2005/8/layout/hList1"/>
    <dgm:cxn modelId="{78C80836-EB7F-42BD-83C7-2FB87A845E2F}" srcId="{E73D4DF3-E859-4196-B4CC-397259309A3D}" destId="{84381182-DC05-4A11-95B1-81B7C3B3FF7F}" srcOrd="1" destOrd="0" parTransId="{10416FBE-A8A9-401E-8710-0AC5BA84D945}" sibTransId="{3C4A7111-2FEA-462A-BA77-170610527C21}"/>
    <dgm:cxn modelId="{65E7003A-F3CB-466E-852D-1DD397D584E6}" srcId="{06F74B64-883A-4969-B668-725E1C3F0D80}" destId="{64346870-4D45-4BB9-8053-5428637A0D32}" srcOrd="3" destOrd="0" parTransId="{358325D7-7EE9-43B6-B396-C2729CE510E8}" sibTransId="{4778D766-572C-473A-A738-2830D000030E}"/>
    <dgm:cxn modelId="{B4493E64-4E18-49AD-91C6-1DB5BFB4EC0C}" srcId="{64346870-4D45-4BB9-8053-5428637A0D32}" destId="{9578957C-DBC9-4781-AD9E-A505EE89C1AE}" srcOrd="2" destOrd="0" parTransId="{56CDC55D-7716-428F-8A52-E6D3C7153C1F}" sibTransId="{7ED10AE7-BA94-42A4-A8E3-6604F0EB8049}"/>
    <dgm:cxn modelId="{1C9C2F68-6BA0-4AD6-9079-51EC05A0325E}" type="presOf" srcId="{06F74B64-883A-4969-B668-725E1C3F0D80}" destId="{86208310-A575-4235-A549-04B8169471F6}" srcOrd="0" destOrd="0" presId="urn:microsoft.com/office/officeart/2005/8/layout/hList1"/>
    <dgm:cxn modelId="{0F720F4F-D2AB-4133-8303-C3B54D208348}" type="presOf" srcId="{3F1A5D99-ADAD-4D42-A33B-2D73268812A7}" destId="{AEF711DD-066F-4DF1-9D83-32E3DFFAFF88}" srcOrd="0" destOrd="0" presId="urn:microsoft.com/office/officeart/2005/8/layout/hList1"/>
    <dgm:cxn modelId="{FBF93C51-9858-480B-9B89-B5D0875A5CD9}" srcId="{171067BB-9B04-48A4-A40F-7678FDA73558}" destId="{3F1A5D99-ADAD-4D42-A33B-2D73268812A7}" srcOrd="0" destOrd="0" parTransId="{1408B20D-B5AD-45A6-BDE6-FB6303CEE338}" sibTransId="{492CF842-F5BA-48A8-8716-48E479B9E67B}"/>
    <dgm:cxn modelId="{CD36ED51-B669-4CEB-97FB-0876DC703CD5}" type="presOf" srcId="{0566ADDD-C073-46D0-A89E-65B91E1AA526}" destId="{D62799DA-F2ED-496F-BDF6-58B747CA09D0}" srcOrd="0" destOrd="0" presId="urn:microsoft.com/office/officeart/2005/8/layout/hList1"/>
    <dgm:cxn modelId="{5856E478-5A82-4CE7-853F-2C2C24EBE479}" srcId="{64346870-4D45-4BB9-8053-5428637A0D32}" destId="{B36770CB-D9D6-4FA6-AEFE-204A6DC287F6}" srcOrd="0" destOrd="0" parTransId="{FFEA79DD-64C1-4C19-8CE8-436A4EE5DC78}" sibTransId="{4032A48B-F3BA-4567-91A2-2615889E8B85}"/>
    <dgm:cxn modelId="{50A6847E-5B59-4F6B-ADE0-D13182250661}" type="presOf" srcId="{84381182-DC05-4A11-95B1-81B7C3B3FF7F}" destId="{B655216A-B0AA-48DB-990D-CA3F98E01129}" srcOrd="0" destOrd="1" presId="urn:microsoft.com/office/officeart/2005/8/layout/hList1"/>
    <dgm:cxn modelId="{893A0487-8CA8-43E7-9958-4D872A0E23F6}" srcId="{171067BB-9B04-48A4-A40F-7678FDA73558}" destId="{AC13D9CB-F6C9-4FDA-9B30-65B396E10DC1}" srcOrd="2" destOrd="0" parTransId="{522A8E81-224C-472D-943B-3F24992B1A29}" sibTransId="{C4BDEA95-1817-4D95-96BE-B32EF8FA4087}"/>
    <dgm:cxn modelId="{11BF0289-4D67-491C-A1B6-5CEE88AEE61F}" srcId="{06F74B64-883A-4969-B668-725E1C3F0D80}" destId="{A12FB203-DCAC-469C-8704-2FB880287F7D}" srcOrd="0" destOrd="0" parTransId="{F6A2628D-B0C6-4617-BB91-D7D57F47EA9E}" sibTransId="{503FE472-BE46-48C5-94EA-CD2BE5D4022B}"/>
    <dgm:cxn modelId="{833002B7-9E45-4398-85D4-C6E66F398203}" type="presOf" srcId="{497A15D1-DF37-4163-BBC8-C51F92E5D9CF}" destId="{378F3503-B4FF-400E-A81D-488451B87AF8}" srcOrd="0" destOrd="1" presId="urn:microsoft.com/office/officeart/2005/8/layout/hList1"/>
    <dgm:cxn modelId="{3D5271B8-6781-4991-B78E-B899D62139CA}" type="presOf" srcId="{A6C51723-EC26-407A-BE95-EEDE4861D868}" destId="{B655216A-B0AA-48DB-990D-CA3F98E01129}" srcOrd="0" destOrd="0" presId="urn:microsoft.com/office/officeart/2005/8/layout/hList1"/>
    <dgm:cxn modelId="{0397C2BB-F5AD-4A26-BAF9-1EC29D87A56F}" type="presOf" srcId="{E73D4DF3-E859-4196-B4CC-397259309A3D}" destId="{B4F714BB-5656-431D-B76E-143D693F1601}" srcOrd="0" destOrd="0" presId="urn:microsoft.com/office/officeart/2005/8/layout/hList1"/>
    <dgm:cxn modelId="{4ED44DBF-7467-48D3-9A8C-C765C3C7EEC7}" srcId="{E73D4DF3-E859-4196-B4CC-397259309A3D}" destId="{A6C51723-EC26-407A-BE95-EEDE4861D868}" srcOrd="0" destOrd="0" parTransId="{4B9F67BA-CAB9-4E0B-A1D8-FFE958B368A3}" sibTransId="{ED5B0091-3CBC-48F2-BDE2-E9A3009E0655}"/>
    <dgm:cxn modelId="{7E76EFC4-C0A1-4FE1-8BEE-7EE40AFDD522}" srcId="{06F74B64-883A-4969-B668-725E1C3F0D80}" destId="{E73D4DF3-E859-4196-B4CC-397259309A3D}" srcOrd="1" destOrd="0" parTransId="{EDF02EAE-BDAB-4E01-8F34-734C25847146}" sibTransId="{1D3DD5C0-2357-43A3-A41B-D8065F4167C4}"/>
    <dgm:cxn modelId="{DA90ACCC-04E4-4F3C-95B4-273FAD273A76}" type="presOf" srcId="{6AEDD822-E362-4CA6-A12A-BF0E9F78DC4B}" destId="{AEF711DD-066F-4DF1-9D83-32E3DFFAFF88}" srcOrd="0" destOrd="1" presId="urn:microsoft.com/office/officeart/2005/8/layout/hList1"/>
    <dgm:cxn modelId="{DD20A7DD-D494-403C-B416-CBD65D71D004}" type="presOf" srcId="{AC13D9CB-F6C9-4FDA-9B30-65B396E10DC1}" destId="{AEF711DD-066F-4DF1-9D83-32E3DFFAFF88}" srcOrd="0" destOrd="2" presId="urn:microsoft.com/office/officeart/2005/8/layout/hList1"/>
    <dgm:cxn modelId="{EC900BF4-0A51-458C-9E8D-FDAC47D7A9CD}" type="presOf" srcId="{171067BB-9B04-48A4-A40F-7678FDA73558}" destId="{11D48E13-D267-4BD1-A684-2F4FCB541ABC}" srcOrd="0" destOrd="0" presId="urn:microsoft.com/office/officeart/2005/8/layout/hList1"/>
    <dgm:cxn modelId="{65C795F6-9045-47DF-9703-7C2CA60C0792}" type="presOf" srcId="{64346870-4D45-4BB9-8053-5428637A0D32}" destId="{3828D865-5806-4C58-8F21-843ABAB98FF2}" srcOrd="0" destOrd="0" presId="urn:microsoft.com/office/officeart/2005/8/layout/hList1"/>
    <dgm:cxn modelId="{4CE6F9F6-C875-4C51-893B-C4993C75AFE9}" type="presOf" srcId="{A12FB203-DCAC-469C-8704-2FB880287F7D}" destId="{0B578BFB-6D0D-4717-8125-9989BFCADE35}" srcOrd="0" destOrd="0" presId="urn:microsoft.com/office/officeart/2005/8/layout/hList1"/>
    <dgm:cxn modelId="{54EA4FFD-F490-4533-B8F7-38C013C315BE}" srcId="{06F74B64-883A-4969-B668-725E1C3F0D80}" destId="{171067BB-9B04-48A4-A40F-7678FDA73558}" srcOrd="2" destOrd="0" parTransId="{338619F6-1775-4925-AAB5-68D11D258398}" sibTransId="{CBE2E249-47F4-4D4A-A058-B61FE8823E28}"/>
    <dgm:cxn modelId="{F2CC6DA9-9F4D-4259-BB6F-497813763055}" type="presParOf" srcId="{86208310-A575-4235-A549-04B8169471F6}" destId="{DFDB9C04-E65F-47DD-9E2D-43F8C1EDF187}" srcOrd="0" destOrd="0" presId="urn:microsoft.com/office/officeart/2005/8/layout/hList1"/>
    <dgm:cxn modelId="{2C512D15-D80D-4186-B1D1-078954F20DED}" type="presParOf" srcId="{DFDB9C04-E65F-47DD-9E2D-43F8C1EDF187}" destId="{0B578BFB-6D0D-4717-8125-9989BFCADE35}" srcOrd="0" destOrd="0" presId="urn:microsoft.com/office/officeart/2005/8/layout/hList1"/>
    <dgm:cxn modelId="{3DAB2706-C4C9-448A-A118-AF80E878FA8D}" type="presParOf" srcId="{DFDB9C04-E65F-47DD-9E2D-43F8C1EDF187}" destId="{D62799DA-F2ED-496F-BDF6-58B747CA09D0}" srcOrd="1" destOrd="0" presId="urn:microsoft.com/office/officeart/2005/8/layout/hList1"/>
    <dgm:cxn modelId="{40EEB3B2-4425-42D4-9C97-00FFCB0B22AC}" type="presParOf" srcId="{86208310-A575-4235-A549-04B8169471F6}" destId="{9C9291B0-483F-4999-A251-0A3B47799459}" srcOrd="1" destOrd="0" presId="urn:microsoft.com/office/officeart/2005/8/layout/hList1"/>
    <dgm:cxn modelId="{DA898AD5-D1E8-4278-93F1-BCF6F8611F6A}" type="presParOf" srcId="{86208310-A575-4235-A549-04B8169471F6}" destId="{1CC46837-A942-4A11-9396-E77EAE52BB13}" srcOrd="2" destOrd="0" presId="urn:microsoft.com/office/officeart/2005/8/layout/hList1"/>
    <dgm:cxn modelId="{006FD303-D14B-4A48-89E6-69C557403DCE}" type="presParOf" srcId="{1CC46837-A942-4A11-9396-E77EAE52BB13}" destId="{B4F714BB-5656-431D-B76E-143D693F1601}" srcOrd="0" destOrd="0" presId="urn:microsoft.com/office/officeart/2005/8/layout/hList1"/>
    <dgm:cxn modelId="{BE0EBCF8-6769-475F-AC54-16076E346E57}" type="presParOf" srcId="{1CC46837-A942-4A11-9396-E77EAE52BB13}" destId="{B655216A-B0AA-48DB-990D-CA3F98E01129}" srcOrd="1" destOrd="0" presId="urn:microsoft.com/office/officeart/2005/8/layout/hList1"/>
    <dgm:cxn modelId="{AD58ED00-C29B-485E-B28F-7B8FF2D4EA1A}" type="presParOf" srcId="{86208310-A575-4235-A549-04B8169471F6}" destId="{5804B9C2-C8C8-47A1-AB47-5E93D967C76A}" srcOrd="3" destOrd="0" presId="urn:microsoft.com/office/officeart/2005/8/layout/hList1"/>
    <dgm:cxn modelId="{22D5CA26-3552-4019-B7DA-6F9E07365195}" type="presParOf" srcId="{86208310-A575-4235-A549-04B8169471F6}" destId="{9BB30783-F531-4F3A-832A-CFD086694D7E}" srcOrd="4" destOrd="0" presId="urn:microsoft.com/office/officeart/2005/8/layout/hList1"/>
    <dgm:cxn modelId="{72B09D33-94AB-40CD-A187-7C4DD8E7437B}" type="presParOf" srcId="{9BB30783-F531-4F3A-832A-CFD086694D7E}" destId="{11D48E13-D267-4BD1-A684-2F4FCB541ABC}" srcOrd="0" destOrd="0" presId="urn:microsoft.com/office/officeart/2005/8/layout/hList1"/>
    <dgm:cxn modelId="{A1F5A926-DC51-41CA-B44D-604AA752C5F6}" type="presParOf" srcId="{9BB30783-F531-4F3A-832A-CFD086694D7E}" destId="{AEF711DD-066F-4DF1-9D83-32E3DFFAFF88}" srcOrd="1" destOrd="0" presId="urn:microsoft.com/office/officeart/2005/8/layout/hList1"/>
    <dgm:cxn modelId="{FC45F6A5-8EA7-46A6-8DB9-C22A0B972B34}" type="presParOf" srcId="{86208310-A575-4235-A549-04B8169471F6}" destId="{616E6304-821C-47E6-8C69-08AF44EB6E59}" srcOrd="5" destOrd="0" presId="urn:microsoft.com/office/officeart/2005/8/layout/hList1"/>
    <dgm:cxn modelId="{BF403319-7FC1-4FD3-A687-852607722654}" type="presParOf" srcId="{86208310-A575-4235-A549-04B8169471F6}" destId="{5ED81541-DCE0-4665-802B-ABB2808F99F6}" srcOrd="6" destOrd="0" presId="urn:microsoft.com/office/officeart/2005/8/layout/hList1"/>
    <dgm:cxn modelId="{E734B3DE-9C05-42B9-B789-8CD9FAF4B514}" type="presParOf" srcId="{5ED81541-DCE0-4665-802B-ABB2808F99F6}" destId="{3828D865-5806-4C58-8F21-843ABAB98FF2}" srcOrd="0" destOrd="0" presId="urn:microsoft.com/office/officeart/2005/8/layout/hList1"/>
    <dgm:cxn modelId="{908919CB-9910-4274-AB55-80478FD1747F}" type="presParOf" srcId="{5ED81541-DCE0-4665-802B-ABB2808F99F6}" destId="{378F3503-B4FF-400E-A81D-488451B87AF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938D1-58C0-40D7-AD8C-A4F6CB2FE391}">
      <dsp:nvSpPr>
        <dsp:cNvPr id="0" name=""/>
        <dsp:cNvSpPr/>
      </dsp:nvSpPr>
      <dsp:spPr>
        <a:xfrm>
          <a:off x="2372" y="52372"/>
          <a:ext cx="2313075" cy="562394"/>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Outer Membrane</a:t>
          </a:r>
        </a:p>
      </dsp:txBody>
      <dsp:txXfrm>
        <a:off x="2372" y="52372"/>
        <a:ext cx="2313075" cy="562394"/>
      </dsp:txXfrm>
    </dsp:sp>
    <dsp:sp modelId="{242033CC-8123-450F-A948-B553A98619F2}">
      <dsp:nvSpPr>
        <dsp:cNvPr id="0" name=""/>
        <dsp:cNvSpPr/>
      </dsp:nvSpPr>
      <dsp:spPr>
        <a:xfrm>
          <a:off x="2372" y="614766"/>
          <a:ext cx="2313075" cy="223992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lumMod val="75000"/>
                  <a:lumOff val="25000"/>
                </a:schemeClr>
              </a:solidFill>
              <a:latin typeface="Arial" panose="020B0604020202020204" pitchFamily="34" charset="0"/>
              <a:cs typeface="Arial" panose="020B0604020202020204" pitchFamily="34" charset="0"/>
            </a:rPr>
            <a:t>Protective and unique to gram negative bacteria </a:t>
          </a:r>
        </a:p>
        <a:p>
          <a:pPr marL="171450" lvl="1" indent="-171450" algn="l" defTabSz="711200">
            <a:lnSpc>
              <a:spcPct val="90000"/>
            </a:lnSpc>
            <a:spcBef>
              <a:spcPct val="0"/>
            </a:spcBef>
            <a:spcAft>
              <a:spcPct val="15000"/>
            </a:spcAft>
            <a:buChar char="•"/>
          </a:pPr>
          <a:r>
            <a:rPr lang="en-US" sz="1600" kern="1200">
              <a:solidFill>
                <a:schemeClr val="tx1">
                  <a:lumMod val="75000"/>
                  <a:lumOff val="25000"/>
                </a:schemeClr>
              </a:solidFill>
              <a:latin typeface="Arial" panose="020B0604020202020204" pitchFamily="34" charset="0"/>
              <a:cs typeface="Arial" panose="020B0604020202020204" pitchFamily="34" charset="0"/>
            </a:rPr>
            <a:t>Phospholipids </a:t>
          </a:r>
        </a:p>
        <a:p>
          <a:pPr marL="171450" lvl="1" indent="-171450" algn="l" defTabSz="711200">
            <a:lnSpc>
              <a:spcPct val="90000"/>
            </a:lnSpc>
            <a:spcBef>
              <a:spcPct val="0"/>
            </a:spcBef>
            <a:spcAft>
              <a:spcPct val="15000"/>
            </a:spcAft>
            <a:buChar char="•"/>
          </a:pPr>
          <a:r>
            <a:rPr lang="en-US" sz="1600" kern="1200" dirty="0">
              <a:solidFill>
                <a:schemeClr val="tx1">
                  <a:lumMod val="75000"/>
                  <a:lumOff val="25000"/>
                </a:schemeClr>
              </a:solidFill>
              <a:latin typeface="Arial" panose="020B0604020202020204" pitchFamily="34" charset="0"/>
              <a:cs typeface="Arial" panose="020B0604020202020204" pitchFamily="34" charset="0"/>
            </a:rPr>
            <a:t>Lipopolysaccharide (LPS) known to cause endotoxic shock </a:t>
          </a:r>
        </a:p>
        <a:p>
          <a:pPr marL="171450" lvl="1" indent="-171450" algn="l" defTabSz="711200">
            <a:lnSpc>
              <a:spcPct val="90000"/>
            </a:lnSpc>
            <a:spcBef>
              <a:spcPct val="0"/>
            </a:spcBef>
            <a:spcAft>
              <a:spcPct val="15000"/>
            </a:spcAft>
            <a:buChar char="•"/>
          </a:pPr>
          <a:r>
            <a:rPr lang="en-US" sz="1600" kern="1200" dirty="0">
              <a:solidFill>
                <a:schemeClr val="tx1">
                  <a:lumMod val="75000"/>
                  <a:lumOff val="25000"/>
                </a:schemeClr>
              </a:solidFill>
              <a:latin typeface="Arial" panose="020B0604020202020204" pitchFamily="34" charset="0"/>
              <a:cs typeface="Arial" panose="020B0604020202020204" pitchFamily="34" charset="0"/>
            </a:rPr>
            <a:t>Porins </a:t>
          </a:r>
        </a:p>
      </dsp:txBody>
      <dsp:txXfrm>
        <a:off x="2372" y="614766"/>
        <a:ext cx="2313075" cy="2239920"/>
      </dsp:txXfrm>
    </dsp:sp>
    <dsp:sp modelId="{691C53A4-FA26-4331-9042-74C7580AE3BC}">
      <dsp:nvSpPr>
        <dsp:cNvPr id="0" name=""/>
        <dsp:cNvSpPr/>
      </dsp:nvSpPr>
      <dsp:spPr>
        <a:xfrm>
          <a:off x="2639279" y="52372"/>
          <a:ext cx="2313075" cy="562394"/>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Peptidoglycan Cell Wall </a:t>
          </a:r>
        </a:p>
      </dsp:txBody>
      <dsp:txXfrm>
        <a:off x="2639279" y="52372"/>
        <a:ext cx="2313075" cy="562394"/>
      </dsp:txXfrm>
    </dsp:sp>
    <dsp:sp modelId="{BB60622D-DC9B-4A9B-9FCA-4EA32A0A048F}">
      <dsp:nvSpPr>
        <dsp:cNvPr id="0" name=""/>
        <dsp:cNvSpPr/>
      </dsp:nvSpPr>
      <dsp:spPr>
        <a:xfrm>
          <a:off x="2639279" y="614766"/>
          <a:ext cx="2313075" cy="223992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chemeClr val="tx1">
                  <a:lumMod val="75000"/>
                  <a:lumOff val="25000"/>
                </a:schemeClr>
              </a:solidFill>
              <a:latin typeface="Arial" panose="020B0604020202020204" pitchFamily="34" charset="0"/>
              <a:cs typeface="Arial" panose="020B0604020202020204" pitchFamily="34" charset="0"/>
            </a:rPr>
            <a:t>Rigid exoskeleton that determines shape </a:t>
          </a:r>
        </a:p>
      </dsp:txBody>
      <dsp:txXfrm>
        <a:off x="2639279" y="614766"/>
        <a:ext cx="2313075" cy="2239920"/>
      </dsp:txXfrm>
    </dsp:sp>
    <dsp:sp modelId="{9939D12B-B52C-43FD-AA72-2DE7B6A207C7}">
      <dsp:nvSpPr>
        <dsp:cNvPr id="0" name=""/>
        <dsp:cNvSpPr/>
      </dsp:nvSpPr>
      <dsp:spPr>
        <a:xfrm>
          <a:off x="5276185" y="52372"/>
          <a:ext cx="2313075" cy="562394"/>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Inner Membrane</a:t>
          </a:r>
        </a:p>
      </dsp:txBody>
      <dsp:txXfrm>
        <a:off x="5276185" y="52372"/>
        <a:ext cx="2313075" cy="562394"/>
      </dsp:txXfrm>
    </dsp:sp>
    <dsp:sp modelId="{5AE1BBBC-02A2-4AB5-B358-F44F6444EE19}">
      <dsp:nvSpPr>
        <dsp:cNvPr id="0" name=""/>
        <dsp:cNvSpPr/>
      </dsp:nvSpPr>
      <dsp:spPr>
        <a:xfrm>
          <a:off x="5276185" y="614766"/>
          <a:ext cx="2313075" cy="223992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lumMod val="75000"/>
                  <a:lumOff val="25000"/>
                </a:schemeClr>
              </a:solidFill>
              <a:latin typeface="Arial" panose="020B0604020202020204" pitchFamily="34" charset="0"/>
              <a:cs typeface="Arial" panose="020B0604020202020204" pitchFamily="34" charset="0"/>
            </a:rPr>
            <a:t>Phospholipid bilayer that is responsible for processes like structure and transport</a:t>
          </a:r>
        </a:p>
      </dsp:txBody>
      <dsp:txXfrm>
        <a:off x="5276185" y="614766"/>
        <a:ext cx="2313075" cy="22399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2060D-77BD-4156-9EAE-ED0316E9ABB9}">
      <dsp:nvSpPr>
        <dsp:cNvPr id="0" name=""/>
        <dsp:cNvSpPr/>
      </dsp:nvSpPr>
      <dsp:spPr>
        <a:xfrm>
          <a:off x="0" y="23687"/>
          <a:ext cx="7738310" cy="49139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latin typeface="Arial" panose="020B0604020202020204" pitchFamily="34" charset="0"/>
              <a:ea typeface="Calibri"/>
              <a:cs typeface="Arial" panose="020B0604020202020204" pitchFamily="34" charset="0"/>
            </a:rPr>
            <a:t>Extended-Infusion Carbapenems </a:t>
          </a:r>
        </a:p>
      </dsp:txBody>
      <dsp:txXfrm>
        <a:off x="23988" y="47675"/>
        <a:ext cx="7690334" cy="443423"/>
      </dsp:txXfrm>
    </dsp:sp>
    <dsp:sp modelId="{11398C94-7012-48EC-915F-522E1F3DD55D}">
      <dsp:nvSpPr>
        <dsp:cNvPr id="0" name=""/>
        <dsp:cNvSpPr/>
      </dsp:nvSpPr>
      <dsp:spPr>
        <a:xfrm>
          <a:off x="0" y="515087"/>
          <a:ext cx="7738310" cy="121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69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solidFill>
                <a:schemeClr val="tx1">
                  <a:lumMod val="75000"/>
                  <a:lumOff val="25000"/>
                </a:schemeClr>
              </a:solidFill>
              <a:latin typeface="Arial" panose="020B0604020202020204" pitchFamily="34" charset="0"/>
              <a:ea typeface="Calibri"/>
              <a:cs typeface="Arial" panose="020B0604020202020204" pitchFamily="34" charset="0"/>
            </a:rPr>
            <a:t>High-dose extended infusions of meropenem or imipenem-</a:t>
          </a:r>
          <a:r>
            <a:rPr lang="en-US" sz="1600" kern="1200" dirty="0" err="1">
              <a:solidFill>
                <a:schemeClr val="tx1">
                  <a:lumMod val="75000"/>
                  <a:lumOff val="25000"/>
                </a:schemeClr>
              </a:solidFill>
              <a:latin typeface="Arial" panose="020B0604020202020204" pitchFamily="34" charset="0"/>
              <a:ea typeface="Calibri"/>
              <a:cs typeface="Arial" panose="020B0604020202020204" pitchFamily="34" charset="0"/>
            </a:rPr>
            <a:t>cilastatin</a:t>
          </a:r>
          <a:r>
            <a:rPr lang="en-US" sz="1600" kern="1200" dirty="0">
              <a:solidFill>
                <a:schemeClr val="tx1">
                  <a:lumMod val="75000"/>
                  <a:lumOff val="25000"/>
                </a:schemeClr>
              </a:solidFill>
              <a:latin typeface="Arial" panose="020B0604020202020204" pitchFamily="34" charset="0"/>
              <a:ea typeface="Calibri"/>
              <a:cs typeface="Arial" panose="020B0604020202020204" pitchFamily="34" charset="0"/>
            </a:rPr>
            <a:t> are not suggested for the treatment of CRAB</a:t>
          </a:r>
        </a:p>
        <a:p>
          <a:pPr marL="171450" lvl="1" indent="-171450" algn="l" defTabSz="711200">
            <a:lnSpc>
              <a:spcPct val="90000"/>
            </a:lnSpc>
            <a:spcBef>
              <a:spcPct val="0"/>
            </a:spcBef>
            <a:spcAft>
              <a:spcPct val="20000"/>
            </a:spcAft>
            <a:buChar char="•"/>
          </a:pPr>
          <a:r>
            <a:rPr lang="en-US" sz="1600" kern="1200" dirty="0">
              <a:solidFill>
                <a:schemeClr val="tx1">
                  <a:lumMod val="75000"/>
                  <a:lumOff val="25000"/>
                </a:schemeClr>
              </a:solidFill>
              <a:latin typeface="Arial" panose="020B0604020202020204" pitchFamily="34" charset="0"/>
              <a:ea typeface="Calibri"/>
              <a:cs typeface="Arial" panose="020B0604020202020204" pitchFamily="34" charset="0"/>
            </a:rPr>
            <a:t>With highly elevated MICs (&gt; 8 mcg/mL) it appears unlikely that either would offer any incremental benefit </a:t>
          </a:r>
        </a:p>
        <a:p>
          <a:pPr marL="171450" lvl="1" indent="-171450" algn="l" defTabSz="711200">
            <a:lnSpc>
              <a:spcPct val="90000"/>
            </a:lnSpc>
            <a:spcBef>
              <a:spcPct val="0"/>
            </a:spcBef>
            <a:spcAft>
              <a:spcPct val="20000"/>
            </a:spcAft>
            <a:buChar char="•"/>
          </a:pPr>
          <a:r>
            <a:rPr lang="en-US" sz="1600" kern="1200" dirty="0">
              <a:solidFill>
                <a:schemeClr val="tx1">
                  <a:lumMod val="75000"/>
                  <a:lumOff val="25000"/>
                </a:schemeClr>
              </a:solidFill>
              <a:latin typeface="Arial" panose="020B0604020202020204" pitchFamily="34" charset="0"/>
              <a:ea typeface="Calibri"/>
              <a:cs typeface="Arial" panose="020B0604020202020204" pitchFamily="34" charset="0"/>
            </a:rPr>
            <a:t>May lead to additive </a:t>
          </a:r>
          <a:r>
            <a:rPr lang="el-GR" sz="1600" kern="1200" dirty="0">
              <a:solidFill>
                <a:schemeClr val="tx1">
                  <a:lumMod val="75000"/>
                  <a:lumOff val="25000"/>
                </a:schemeClr>
              </a:solidFill>
              <a:latin typeface="Arial" panose="020B0604020202020204" pitchFamily="34" charset="0"/>
              <a:ea typeface="Calibri"/>
              <a:cs typeface="Arial" panose="020B0604020202020204" pitchFamily="34" charset="0"/>
            </a:rPr>
            <a:t>ᵦ</a:t>
          </a:r>
          <a:r>
            <a:rPr lang="en-US" sz="1600" kern="1200" dirty="0">
              <a:solidFill>
                <a:schemeClr val="tx1">
                  <a:lumMod val="75000"/>
                  <a:lumOff val="25000"/>
                </a:schemeClr>
              </a:solidFill>
              <a:latin typeface="Arial" panose="020B0604020202020204" pitchFamily="34" charset="0"/>
              <a:ea typeface="Calibri"/>
              <a:cs typeface="Arial" panose="020B0604020202020204" pitchFamily="34" charset="0"/>
            </a:rPr>
            <a:t>- lactam toxicity without clinical benefit </a:t>
          </a:r>
        </a:p>
      </dsp:txBody>
      <dsp:txXfrm>
        <a:off x="0" y="515087"/>
        <a:ext cx="7738310" cy="1217160"/>
      </dsp:txXfrm>
    </dsp:sp>
    <dsp:sp modelId="{F5CD0A09-C5D7-4040-BA60-B9D117BEFB52}">
      <dsp:nvSpPr>
        <dsp:cNvPr id="0" name=""/>
        <dsp:cNvSpPr/>
      </dsp:nvSpPr>
      <dsp:spPr>
        <a:xfrm>
          <a:off x="0" y="1732247"/>
          <a:ext cx="7738310" cy="49139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err="1">
              <a:latin typeface="Arial" panose="020B0604020202020204" pitchFamily="34" charset="0"/>
              <a:ea typeface="Calibri"/>
              <a:cs typeface="Arial" panose="020B0604020202020204" pitchFamily="34" charset="0"/>
            </a:rPr>
            <a:t>Rifamycins</a:t>
          </a:r>
          <a:endParaRPr lang="en-US" sz="2100" kern="1200" dirty="0">
            <a:latin typeface="Arial" panose="020B0604020202020204" pitchFamily="34" charset="0"/>
            <a:ea typeface="Calibri"/>
            <a:cs typeface="Arial" panose="020B0604020202020204" pitchFamily="34" charset="0"/>
          </a:endParaRPr>
        </a:p>
      </dsp:txBody>
      <dsp:txXfrm>
        <a:off x="23988" y="1756235"/>
        <a:ext cx="7690334" cy="443423"/>
      </dsp:txXfrm>
    </dsp:sp>
    <dsp:sp modelId="{F2AC16CC-600E-4A6D-9A9E-830802488E92}">
      <dsp:nvSpPr>
        <dsp:cNvPr id="0" name=""/>
        <dsp:cNvSpPr/>
      </dsp:nvSpPr>
      <dsp:spPr>
        <a:xfrm>
          <a:off x="0" y="2223647"/>
          <a:ext cx="7738310"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69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solidFill>
                <a:schemeClr val="tx1">
                  <a:lumMod val="75000"/>
                  <a:lumOff val="25000"/>
                </a:schemeClr>
              </a:solidFill>
              <a:latin typeface="Arial" panose="020B0604020202020204" pitchFamily="34" charset="0"/>
              <a:ea typeface="Calibri"/>
              <a:cs typeface="Arial" panose="020B0604020202020204" pitchFamily="34" charset="0"/>
            </a:rPr>
            <a:t>Three clinical trials compared colistin alone vs colistin in combination rifampin and none demonstrated survival benefit with the addition of rifampin</a:t>
          </a:r>
        </a:p>
        <a:p>
          <a:pPr marL="342900" lvl="2" indent="-171450" algn="l" defTabSz="711200">
            <a:lnSpc>
              <a:spcPct val="90000"/>
            </a:lnSpc>
            <a:spcBef>
              <a:spcPct val="0"/>
            </a:spcBef>
            <a:spcAft>
              <a:spcPct val="20000"/>
            </a:spcAft>
            <a:buChar char="•"/>
          </a:pPr>
          <a:r>
            <a:rPr lang="en-US" sz="1600" kern="1200" dirty="0">
              <a:solidFill>
                <a:schemeClr val="tx1">
                  <a:lumMod val="75000"/>
                  <a:lumOff val="25000"/>
                </a:schemeClr>
              </a:solidFill>
              <a:latin typeface="Arial" panose="020B0604020202020204" pitchFamily="34" charset="0"/>
              <a:ea typeface="Calibri"/>
              <a:cs typeface="Arial" panose="020B0604020202020204" pitchFamily="34" charset="0"/>
            </a:rPr>
            <a:t>Limitations: suboptimal colistin dosing and small sample sizes </a:t>
          </a:r>
        </a:p>
        <a:p>
          <a:pPr marL="171450" lvl="1" indent="-171450" algn="l" defTabSz="711200">
            <a:lnSpc>
              <a:spcPct val="90000"/>
            </a:lnSpc>
            <a:spcBef>
              <a:spcPct val="0"/>
            </a:spcBef>
            <a:spcAft>
              <a:spcPct val="20000"/>
            </a:spcAft>
            <a:buChar char="•"/>
          </a:pPr>
          <a:r>
            <a:rPr lang="en-US" sz="1600" kern="1200" dirty="0">
              <a:solidFill>
                <a:schemeClr val="tx1">
                  <a:lumMod val="75000"/>
                  <a:lumOff val="25000"/>
                </a:schemeClr>
              </a:solidFill>
              <a:latin typeface="Arial" panose="020B0604020202020204" pitchFamily="34" charset="0"/>
              <a:ea typeface="Calibri"/>
              <a:cs typeface="Arial" panose="020B0604020202020204" pitchFamily="34" charset="0"/>
            </a:rPr>
            <a:t>Known toxicities, drug interactions, and lack of benefit limits its use </a:t>
          </a:r>
          <a:endParaRPr lang="en-US" sz="1600" kern="1200" dirty="0">
            <a:solidFill>
              <a:schemeClr val="tx1">
                <a:lumMod val="75000"/>
                <a:lumOff val="25000"/>
              </a:schemeClr>
            </a:solidFill>
            <a:latin typeface="Arial" panose="020B0604020202020204" pitchFamily="34" charset="0"/>
            <a:cs typeface="Arial" panose="020B0604020202020204" pitchFamily="34" charset="0"/>
          </a:endParaRPr>
        </a:p>
      </dsp:txBody>
      <dsp:txXfrm>
        <a:off x="0" y="2223647"/>
        <a:ext cx="7738310" cy="9998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2C0E3-9790-48BA-B109-E076D8F8625E}">
      <dsp:nvSpPr>
        <dsp:cNvPr id="0" name=""/>
        <dsp:cNvSpPr/>
      </dsp:nvSpPr>
      <dsp:spPr>
        <a:xfrm>
          <a:off x="0" y="13835"/>
          <a:ext cx="7725578" cy="608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latin typeface="Arial" panose="020B0604020202020204" pitchFamily="34" charset="0"/>
              <a:ea typeface="Calibri"/>
              <a:cs typeface="Arial" panose="020B0604020202020204" pitchFamily="34" charset="0"/>
            </a:rPr>
            <a:t>Nebulized Antibiotics </a:t>
          </a:r>
        </a:p>
      </dsp:txBody>
      <dsp:txXfrm>
        <a:off x="29700" y="43535"/>
        <a:ext cx="7666178" cy="549000"/>
      </dsp:txXfrm>
    </dsp:sp>
    <dsp:sp modelId="{2035042B-82FB-45C9-AB78-30F6A50FA2CB}">
      <dsp:nvSpPr>
        <dsp:cNvPr id="0" name=""/>
        <dsp:cNvSpPr/>
      </dsp:nvSpPr>
      <dsp:spPr>
        <a:xfrm>
          <a:off x="0" y="622235"/>
          <a:ext cx="7725578" cy="2045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28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chemeClr val="tx1">
                  <a:lumMod val="75000"/>
                  <a:lumOff val="25000"/>
                </a:schemeClr>
              </a:solidFill>
              <a:latin typeface="Arial" panose="020B0604020202020204" pitchFamily="34" charset="0"/>
              <a:ea typeface="Calibri"/>
              <a:cs typeface="Arial" panose="020B0604020202020204" pitchFamily="34" charset="0"/>
            </a:rPr>
            <a:t>At least 3 randomized trials have evaluated the outcomes of patients with gram negative VAP receiving nebulized antibiotics vs placebo. None demonstrated improved outcomes or survival benefit </a:t>
          </a:r>
        </a:p>
        <a:p>
          <a:pPr marL="228600" lvl="1" indent="-228600" algn="l" defTabSz="889000">
            <a:lnSpc>
              <a:spcPct val="90000"/>
            </a:lnSpc>
            <a:spcBef>
              <a:spcPct val="0"/>
            </a:spcBef>
            <a:spcAft>
              <a:spcPct val="20000"/>
            </a:spcAft>
            <a:buChar char="•"/>
          </a:pPr>
          <a:r>
            <a:rPr lang="en-US" sz="2000" kern="1200" dirty="0">
              <a:solidFill>
                <a:schemeClr val="tx1">
                  <a:lumMod val="75000"/>
                  <a:lumOff val="25000"/>
                </a:schemeClr>
              </a:solidFill>
              <a:latin typeface="Arial" panose="020B0604020202020204" pitchFamily="34" charset="0"/>
              <a:ea typeface="Calibri"/>
              <a:cs typeface="Arial" panose="020B0604020202020204" pitchFamily="34" charset="0"/>
            </a:rPr>
            <a:t>Concerns regarding unequal distribution in infected lungs </a:t>
          </a:r>
        </a:p>
        <a:p>
          <a:pPr marL="228600" lvl="1" indent="-228600" algn="l" defTabSz="889000">
            <a:lnSpc>
              <a:spcPct val="90000"/>
            </a:lnSpc>
            <a:spcBef>
              <a:spcPct val="0"/>
            </a:spcBef>
            <a:spcAft>
              <a:spcPct val="20000"/>
            </a:spcAft>
            <a:buChar char="•"/>
          </a:pPr>
          <a:r>
            <a:rPr lang="en-US" sz="2000" kern="1200" dirty="0">
              <a:solidFill>
                <a:schemeClr val="tx1">
                  <a:lumMod val="75000"/>
                  <a:lumOff val="25000"/>
                </a:schemeClr>
              </a:solidFill>
              <a:latin typeface="Arial" panose="020B0604020202020204" pitchFamily="34" charset="0"/>
              <a:ea typeface="Calibri"/>
              <a:cs typeface="Arial" panose="020B0604020202020204" pitchFamily="34" charset="0"/>
            </a:rPr>
            <a:t>Concerns for respiratory complications such as bronchoconstriction</a:t>
          </a:r>
        </a:p>
      </dsp:txBody>
      <dsp:txXfrm>
        <a:off x="0" y="622235"/>
        <a:ext cx="7725578" cy="20451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4C869-254D-4CF4-BBCD-4E2A5CEA4DCD}">
      <dsp:nvSpPr>
        <dsp:cNvPr id="0" name=""/>
        <dsp:cNvSpPr/>
      </dsp:nvSpPr>
      <dsp:spPr>
        <a:xfrm>
          <a:off x="1566912" y="815153"/>
          <a:ext cx="1130681" cy="56534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General Approach </a:t>
          </a:r>
        </a:p>
      </dsp:txBody>
      <dsp:txXfrm>
        <a:off x="1583470" y="831711"/>
        <a:ext cx="1097565" cy="532224"/>
      </dsp:txXfrm>
    </dsp:sp>
    <dsp:sp modelId="{1D5EDD72-21ED-4652-8D5F-F799FB6A321B}">
      <dsp:nvSpPr>
        <dsp:cNvPr id="0" name=""/>
        <dsp:cNvSpPr/>
      </dsp:nvSpPr>
      <dsp:spPr>
        <a:xfrm rot="17945813">
          <a:off x="2458705" y="675439"/>
          <a:ext cx="930051" cy="32092"/>
        </a:xfrm>
        <a:custGeom>
          <a:avLst/>
          <a:gdLst/>
          <a:ahLst/>
          <a:cxnLst/>
          <a:rect l="0" t="0" r="0" b="0"/>
          <a:pathLst>
            <a:path>
              <a:moveTo>
                <a:pt x="0" y="16046"/>
              </a:moveTo>
              <a:lnTo>
                <a:pt x="930051" y="160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00479" y="668234"/>
        <a:ext cx="46502" cy="46502"/>
      </dsp:txXfrm>
    </dsp:sp>
    <dsp:sp modelId="{A15376C0-5F3B-4025-AD40-CB9FAAD8779F}">
      <dsp:nvSpPr>
        <dsp:cNvPr id="0" name=""/>
        <dsp:cNvSpPr/>
      </dsp:nvSpPr>
      <dsp:spPr>
        <a:xfrm>
          <a:off x="3149867" y="2476"/>
          <a:ext cx="1130681" cy="56534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Preferred Regimen </a:t>
          </a:r>
        </a:p>
      </dsp:txBody>
      <dsp:txXfrm>
        <a:off x="3166425" y="19034"/>
        <a:ext cx="1097565" cy="532224"/>
      </dsp:txXfrm>
    </dsp:sp>
    <dsp:sp modelId="{2C645806-E055-4D76-823B-FE017791882D}">
      <dsp:nvSpPr>
        <dsp:cNvPr id="0" name=""/>
        <dsp:cNvSpPr/>
      </dsp:nvSpPr>
      <dsp:spPr>
        <a:xfrm>
          <a:off x="4280549" y="269100"/>
          <a:ext cx="452272" cy="32092"/>
        </a:xfrm>
        <a:custGeom>
          <a:avLst/>
          <a:gdLst/>
          <a:ahLst/>
          <a:cxnLst/>
          <a:rect l="0" t="0" r="0" b="0"/>
          <a:pathLst>
            <a:path>
              <a:moveTo>
                <a:pt x="0" y="16046"/>
              </a:moveTo>
              <a:lnTo>
                <a:pt x="452272" y="1604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95378" y="273839"/>
        <a:ext cx="22613" cy="22613"/>
      </dsp:txXfrm>
    </dsp:sp>
    <dsp:sp modelId="{5E99BD16-EF69-41DA-863E-34F93BB29C77}">
      <dsp:nvSpPr>
        <dsp:cNvPr id="0" name=""/>
        <dsp:cNvSpPr/>
      </dsp:nvSpPr>
      <dsp:spPr>
        <a:xfrm>
          <a:off x="4732821" y="2476"/>
          <a:ext cx="2083055" cy="56534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Sulbactam/durlobactam + carbapenem </a:t>
          </a:r>
        </a:p>
      </dsp:txBody>
      <dsp:txXfrm>
        <a:off x="4749379" y="19034"/>
        <a:ext cx="2049939" cy="532224"/>
      </dsp:txXfrm>
    </dsp:sp>
    <dsp:sp modelId="{E5CB40D6-25F7-4FC9-A2CD-4BADE140372A}">
      <dsp:nvSpPr>
        <dsp:cNvPr id="0" name=""/>
        <dsp:cNvSpPr/>
      </dsp:nvSpPr>
      <dsp:spPr>
        <a:xfrm rot="3654187">
          <a:off x="2458705" y="1488116"/>
          <a:ext cx="930051" cy="32092"/>
        </a:xfrm>
        <a:custGeom>
          <a:avLst/>
          <a:gdLst/>
          <a:ahLst/>
          <a:cxnLst/>
          <a:rect l="0" t="0" r="0" b="0"/>
          <a:pathLst>
            <a:path>
              <a:moveTo>
                <a:pt x="0" y="16046"/>
              </a:moveTo>
              <a:lnTo>
                <a:pt x="930051" y="160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00479" y="1480911"/>
        <a:ext cx="46502" cy="46502"/>
      </dsp:txXfrm>
    </dsp:sp>
    <dsp:sp modelId="{6BA29765-5304-4163-AB0B-1C5E5A5106D7}">
      <dsp:nvSpPr>
        <dsp:cNvPr id="0" name=""/>
        <dsp:cNvSpPr/>
      </dsp:nvSpPr>
      <dsp:spPr>
        <a:xfrm>
          <a:off x="3149867" y="1627831"/>
          <a:ext cx="1130681" cy="56534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Alternative Regimen </a:t>
          </a:r>
        </a:p>
      </dsp:txBody>
      <dsp:txXfrm>
        <a:off x="3166425" y="1644389"/>
        <a:ext cx="1097565" cy="532224"/>
      </dsp:txXfrm>
    </dsp:sp>
    <dsp:sp modelId="{F0E09AA7-A419-4A2F-919E-B187A94E5387}">
      <dsp:nvSpPr>
        <dsp:cNvPr id="0" name=""/>
        <dsp:cNvSpPr/>
      </dsp:nvSpPr>
      <dsp:spPr>
        <a:xfrm>
          <a:off x="4280549" y="1894455"/>
          <a:ext cx="452272" cy="32092"/>
        </a:xfrm>
        <a:custGeom>
          <a:avLst/>
          <a:gdLst/>
          <a:ahLst/>
          <a:cxnLst/>
          <a:rect l="0" t="0" r="0" b="0"/>
          <a:pathLst>
            <a:path>
              <a:moveTo>
                <a:pt x="0" y="16046"/>
              </a:moveTo>
              <a:lnTo>
                <a:pt x="452272" y="1604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95378" y="1899195"/>
        <a:ext cx="22613" cy="22613"/>
      </dsp:txXfrm>
    </dsp:sp>
    <dsp:sp modelId="{1C8941D4-652F-4CCC-98D3-85E0957EAD6D}">
      <dsp:nvSpPr>
        <dsp:cNvPr id="0" name=""/>
        <dsp:cNvSpPr/>
      </dsp:nvSpPr>
      <dsp:spPr>
        <a:xfrm>
          <a:off x="4732821" y="1407730"/>
          <a:ext cx="1130681" cy="10055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High-dose Unasyn + 1 additional agent </a:t>
          </a:r>
        </a:p>
      </dsp:txBody>
      <dsp:txXfrm>
        <a:off x="4762272" y="1437181"/>
        <a:ext cx="1071779" cy="946641"/>
      </dsp:txXfrm>
    </dsp:sp>
    <dsp:sp modelId="{399800C2-40F1-4D77-BC10-124975DF5C25}">
      <dsp:nvSpPr>
        <dsp:cNvPr id="0" name=""/>
        <dsp:cNvSpPr/>
      </dsp:nvSpPr>
      <dsp:spPr>
        <a:xfrm rot="17692822">
          <a:off x="5552148" y="1406849"/>
          <a:ext cx="1074984" cy="32092"/>
        </a:xfrm>
        <a:custGeom>
          <a:avLst/>
          <a:gdLst/>
          <a:ahLst/>
          <a:cxnLst/>
          <a:rect l="0" t="0" r="0" b="0"/>
          <a:pathLst>
            <a:path>
              <a:moveTo>
                <a:pt x="0" y="16046"/>
              </a:moveTo>
              <a:lnTo>
                <a:pt x="1074984" y="1604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62765" y="1396020"/>
        <a:ext cx="53749" cy="53749"/>
      </dsp:txXfrm>
    </dsp:sp>
    <dsp:sp modelId="{829A4FF4-C302-4F40-807C-244A6514D1BC}">
      <dsp:nvSpPr>
        <dsp:cNvPr id="0" name=""/>
        <dsp:cNvSpPr/>
      </dsp:nvSpPr>
      <dsp:spPr>
        <a:xfrm>
          <a:off x="6315776" y="652618"/>
          <a:ext cx="1130681" cy="56534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Minocycline</a:t>
          </a:r>
        </a:p>
      </dsp:txBody>
      <dsp:txXfrm>
        <a:off x="6332334" y="669176"/>
        <a:ext cx="1097565" cy="532224"/>
      </dsp:txXfrm>
    </dsp:sp>
    <dsp:sp modelId="{B66432DE-A11A-4D99-9E06-E217D164C1E3}">
      <dsp:nvSpPr>
        <dsp:cNvPr id="0" name=""/>
        <dsp:cNvSpPr/>
      </dsp:nvSpPr>
      <dsp:spPr>
        <a:xfrm rot="19457599">
          <a:off x="5811152" y="1731920"/>
          <a:ext cx="556975" cy="32092"/>
        </a:xfrm>
        <a:custGeom>
          <a:avLst/>
          <a:gdLst/>
          <a:ahLst/>
          <a:cxnLst/>
          <a:rect l="0" t="0" r="0" b="0"/>
          <a:pathLst>
            <a:path>
              <a:moveTo>
                <a:pt x="0" y="16046"/>
              </a:moveTo>
              <a:lnTo>
                <a:pt x="556975" y="1604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75715" y="1734042"/>
        <a:ext cx="27848" cy="27848"/>
      </dsp:txXfrm>
    </dsp:sp>
    <dsp:sp modelId="{63AF0B6F-1E96-4DE6-9C92-AB2620425EF1}">
      <dsp:nvSpPr>
        <dsp:cNvPr id="0" name=""/>
        <dsp:cNvSpPr/>
      </dsp:nvSpPr>
      <dsp:spPr>
        <a:xfrm>
          <a:off x="6315776" y="1302760"/>
          <a:ext cx="1130681" cy="56534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Tigecycline</a:t>
          </a:r>
        </a:p>
      </dsp:txBody>
      <dsp:txXfrm>
        <a:off x="6332334" y="1319318"/>
        <a:ext cx="1097565" cy="532224"/>
      </dsp:txXfrm>
    </dsp:sp>
    <dsp:sp modelId="{EEB22366-C23E-4480-BC60-EF7ACCC66580}">
      <dsp:nvSpPr>
        <dsp:cNvPr id="0" name=""/>
        <dsp:cNvSpPr/>
      </dsp:nvSpPr>
      <dsp:spPr>
        <a:xfrm rot="2142401">
          <a:off x="5811152" y="2056991"/>
          <a:ext cx="556975" cy="32092"/>
        </a:xfrm>
        <a:custGeom>
          <a:avLst/>
          <a:gdLst/>
          <a:ahLst/>
          <a:cxnLst/>
          <a:rect l="0" t="0" r="0" b="0"/>
          <a:pathLst>
            <a:path>
              <a:moveTo>
                <a:pt x="0" y="16046"/>
              </a:moveTo>
              <a:lnTo>
                <a:pt x="556975" y="1604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75715" y="2059113"/>
        <a:ext cx="27848" cy="27848"/>
      </dsp:txXfrm>
    </dsp:sp>
    <dsp:sp modelId="{AD28C830-A528-46DE-B4D3-E2137D7A52E1}">
      <dsp:nvSpPr>
        <dsp:cNvPr id="0" name=""/>
        <dsp:cNvSpPr/>
      </dsp:nvSpPr>
      <dsp:spPr>
        <a:xfrm>
          <a:off x="6315776" y="1952902"/>
          <a:ext cx="1130681" cy="56534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Polymyxin B</a:t>
          </a:r>
        </a:p>
      </dsp:txBody>
      <dsp:txXfrm>
        <a:off x="6332334" y="1969460"/>
        <a:ext cx="1097565" cy="532224"/>
      </dsp:txXfrm>
    </dsp:sp>
    <dsp:sp modelId="{ED1690D6-DCC4-4D37-9193-7DD12FF6AFB5}">
      <dsp:nvSpPr>
        <dsp:cNvPr id="0" name=""/>
        <dsp:cNvSpPr/>
      </dsp:nvSpPr>
      <dsp:spPr>
        <a:xfrm rot="3907178">
          <a:off x="5552148" y="2382062"/>
          <a:ext cx="1074984" cy="32092"/>
        </a:xfrm>
        <a:custGeom>
          <a:avLst/>
          <a:gdLst/>
          <a:ahLst/>
          <a:cxnLst/>
          <a:rect l="0" t="0" r="0" b="0"/>
          <a:pathLst>
            <a:path>
              <a:moveTo>
                <a:pt x="0" y="16046"/>
              </a:moveTo>
              <a:lnTo>
                <a:pt x="1074984" y="1604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62765" y="2371234"/>
        <a:ext cx="53749" cy="53749"/>
      </dsp:txXfrm>
    </dsp:sp>
    <dsp:sp modelId="{A76FC445-76FA-4F18-9FB8-8D856B3806AF}">
      <dsp:nvSpPr>
        <dsp:cNvPr id="0" name=""/>
        <dsp:cNvSpPr/>
      </dsp:nvSpPr>
      <dsp:spPr>
        <a:xfrm>
          <a:off x="6315776" y="2603044"/>
          <a:ext cx="1130681" cy="56534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Cefiderocol</a:t>
          </a:r>
          <a:endParaRPr lang="en-US" sz="1200" kern="1200" dirty="0">
            <a:latin typeface="Arial" panose="020B0604020202020204" pitchFamily="34" charset="0"/>
            <a:cs typeface="Arial" panose="020B0604020202020204" pitchFamily="34" charset="0"/>
          </a:endParaRPr>
        </a:p>
      </dsp:txBody>
      <dsp:txXfrm>
        <a:off x="6332334" y="2619602"/>
        <a:ext cx="1097565" cy="5322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4F4B4-0C86-4CD9-AFF1-9F68AF450DDE}">
      <dsp:nvSpPr>
        <dsp:cNvPr id="0" name=""/>
        <dsp:cNvSpPr/>
      </dsp:nvSpPr>
      <dsp:spPr>
        <a:xfrm>
          <a:off x="0" y="43794"/>
          <a:ext cx="3904734" cy="421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Mechanism</a:t>
          </a:r>
        </a:p>
      </dsp:txBody>
      <dsp:txXfrm>
        <a:off x="20561" y="64355"/>
        <a:ext cx="3863612" cy="380078"/>
      </dsp:txXfrm>
    </dsp:sp>
    <dsp:sp modelId="{E8286B26-1C61-4A8B-8784-D044C93F46BB}">
      <dsp:nvSpPr>
        <dsp:cNvPr id="0" name=""/>
        <dsp:cNvSpPr/>
      </dsp:nvSpPr>
      <dsp:spPr>
        <a:xfrm>
          <a:off x="0" y="464994"/>
          <a:ext cx="3904734"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75"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1" kern="1200" dirty="0">
              <a:solidFill>
                <a:schemeClr val="tx1">
                  <a:lumMod val="75000"/>
                  <a:lumOff val="25000"/>
                </a:schemeClr>
              </a:solidFill>
              <a:latin typeface="Arial" panose="020B0604020202020204" pitchFamily="34" charset="0"/>
              <a:cs typeface="Arial" panose="020B0604020202020204" pitchFamily="34" charset="0"/>
            </a:rPr>
            <a:t>Sulbactam</a:t>
          </a:r>
          <a:r>
            <a:rPr lang="en-US" sz="1400" kern="1200" dirty="0">
              <a:solidFill>
                <a:schemeClr val="tx1">
                  <a:lumMod val="75000"/>
                  <a:lumOff val="25000"/>
                </a:schemeClr>
              </a:solidFill>
              <a:latin typeface="Arial" panose="020B0604020202020204" pitchFamily="34" charset="0"/>
              <a:cs typeface="Arial" panose="020B0604020202020204" pitchFamily="34" charset="0"/>
            </a:rPr>
            <a:t>: beta-lactam antibacterial and class A beta-lactamase inhibitor → binds to PBPs inhibiting cell wall synthesis </a:t>
          </a:r>
        </a:p>
        <a:p>
          <a:pPr marL="114300" lvl="1" indent="-114300" algn="l" defTabSz="622300">
            <a:lnSpc>
              <a:spcPct val="90000"/>
            </a:lnSpc>
            <a:spcBef>
              <a:spcPct val="0"/>
            </a:spcBef>
            <a:spcAft>
              <a:spcPct val="20000"/>
            </a:spcAft>
            <a:buChar char="•"/>
          </a:pPr>
          <a:r>
            <a:rPr lang="en-US" sz="1400" b="1" kern="1200" dirty="0">
              <a:solidFill>
                <a:schemeClr val="tx1">
                  <a:lumMod val="75000"/>
                  <a:lumOff val="25000"/>
                </a:schemeClr>
              </a:solidFill>
              <a:latin typeface="Arial" panose="020B0604020202020204" pitchFamily="34" charset="0"/>
              <a:cs typeface="Arial" panose="020B0604020202020204" pitchFamily="34" charset="0"/>
            </a:rPr>
            <a:t>Durlobactam: </a:t>
          </a:r>
          <a:r>
            <a:rPr lang="en-US" sz="1400" kern="1200" dirty="0">
              <a:solidFill>
                <a:schemeClr val="tx1">
                  <a:lumMod val="75000"/>
                  <a:lumOff val="25000"/>
                </a:schemeClr>
              </a:solidFill>
              <a:latin typeface="Arial" panose="020B0604020202020204" pitchFamily="34" charset="0"/>
              <a:cs typeface="Arial" panose="020B0604020202020204" pitchFamily="34" charset="0"/>
            </a:rPr>
            <a:t>A potent inhibitor of class A, C, and D enzymes, enabling lower doses of sulbactam to reach PBP targets </a:t>
          </a:r>
        </a:p>
      </dsp:txBody>
      <dsp:txXfrm>
        <a:off x="0" y="464994"/>
        <a:ext cx="3904734" cy="1192320"/>
      </dsp:txXfrm>
    </dsp:sp>
    <dsp:sp modelId="{A8105B2E-D3B1-4686-B1C8-A001FD940C00}">
      <dsp:nvSpPr>
        <dsp:cNvPr id="0" name=""/>
        <dsp:cNvSpPr/>
      </dsp:nvSpPr>
      <dsp:spPr>
        <a:xfrm>
          <a:off x="0" y="1657315"/>
          <a:ext cx="3904734" cy="421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Dose</a:t>
          </a:r>
        </a:p>
      </dsp:txBody>
      <dsp:txXfrm>
        <a:off x="20561" y="1677876"/>
        <a:ext cx="3863612" cy="380078"/>
      </dsp:txXfrm>
    </dsp:sp>
    <dsp:sp modelId="{A090DB7A-445D-47FC-9186-FED61BEEB5FC}">
      <dsp:nvSpPr>
        <dsp:cNvPr id="0" name=""/>
        <dsp:cNvSpPr/>
      </dsp:nvSpPr>
      <dsp:spPr>
        <a:xfrm>
          <a:off x="0" y="2078515"/>
          <a:ext cx="3904734" cy="102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75"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1" u="sng" kern="1200" dirty="0">
              <a:solidFill>
                <a:schemeClr val="tx1">
                  <a:lumMod val="75000"/>
                  <a:lumOff val="25000"/>
                </a:schemeClr>
              </a:solidFill>
              <a:latin typeface="Arial" panose="020B0604020202020204" pitchFamily="34" charset="0"/>
              <a:cs typeface="Arial" panose="020B0604020202020204" pitchFamily="34" charset="0"/>
            </a:rPr>
            <a:t>Standard dose</a:t>
          </a:r>
          <a:r>
            <a:rPr lang="en-US" sz="1400" kern="1200" dirty="0">
              <a:solidFill>
                <a:schemeClr val="tx1">
                  <a:lumMod val="75000"/>
                  <a:lumOff val="25000"/>
                </a:schemeClr>
              </a:solidFill>
              <a:latin typeface="Arial" panose="020B0604020202020204" pitchFamily="34" charset="0"/>
              <a:cs typeface="Arial" panose="020B0604020202020204" pitchFamily="34" charset="0"/>
            </a:rPr>
            <a:t>: 2g (sulbactam 1g/ durlobactam 1g) IV every 6 hours as a 3-hour infusion </a:t>
          </a:r>
        </a:p>
        <a:p>
          <a:pPr marL="114300" lvl="1" indent="-114300" algn="l" defTabSz="622300">
            <a:lnSpc>
              <a:spcPct val="90000"/>
            </a:lnSpc>
            <a:spcBef>
              <a:spcPct val="0"/>
            </a:spcBef>
            <a:spcAft>
              <a:spcPct val="20000"/>
            </a:spcAft>
            <a:buChar char="•"/>
          </a:pPr>
          <a:r>
            <a:rPr lang="en-US" sz="1400" kern="1200" dirty="0">
              <a:solidFill>
                <a:schemeClr val="tx1">
                  <a:lumMod val="75000"/>
                  <a:lumOff val="25000"/>
                </a:schemeClr>
              </a:solidFill>
              <a:latin typeface="Arial" panose="020B0604020202020204" pitchFamily="34" charset="0"/>
              <a:cs typeface="Arial" panose="020B0604020202020204" pitchFamily="34" charset="0"/>
            </a:rPr>
            <a:t>Reconstitute with sterile water and further dilute with 100 mL of 0.9% sodium chloride</a:t>
          </a:r>
        </a:p>
      </dsp:txBody>
      <dsp:txXfrm>
        <a:off x="0" y="2078515"/>
        <a:ext cx="3904734" cy="10246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D7C27-464B-4990-AC30-962BBE57F02E}">
      <dsp:nvSpPr>
        <dsp:cNvPr id="0" name=""/>
        <dsp:cNvSpPr/>
      </dsp:nvSpPr>
      <dsp:spPr>
        <a:xfrm>
          <a:off x="0" y="11698"/>
          <a:ext cx="7886700" cy="5850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Monitoring</a:t>
          </a:r>
        </a:p>
      </dsp:txBody>
      <dsp:txXfrm>
        <a:off x="28557" y="40255"/>
        <a:ext cx="7829586" cy="527886"/>
      </dsp:txXfrm>
    </dsp:sp>
    <dsp:sp modelId="{42D7BDCF-1B8E-4979-9C16-B2B64D9B8507}">
      <dsp:nvSpPr>
        <dsp:cNvPr id="0" name=""/>
        <dsp:cNvSpPr/>
      </dsp:nvSpPr>
      <dsp:spPr>
        <a:xfrm>
          <a:off x="0" y="596698"/>
          <a:ext cx="7886700" cy="659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a:solidFill>
                <a:schemeClr val="tx1">
                  <a:lumMod val="75000"/>
                  <a:lumOff val="25000"/>
                </a:schemeClr>
              </a:solidFill>
              <a:latin typeface="Arial" panose="020B0604020202020204" pitchFamily="34" charset="0"/>
              <a:cs typeface="Arial" panose="020B0604020202020204" pitchFamily="34" charset="0"/>
            </a:rPr>
            <a:t>Hypersensitivity reactions </a:t>
          </a:r>
        </a:p>
        <a:p>
          <a:pPr marL="228600" lvl="1" indent="-228600" algn="l" defTabSz="889000" rtl="0">
            <a:lnSpc>
              <a:spcPct val="90000"/>
            </a:lnSpc>
            <a:spcBef>
              <a:spcPct val="0"/>
            </a:spcBef>
            <a:spcAft>
              <a:spcPct val="20000"/>
            </a:spcAft>
            <a:buChar char="•"/>
          </a:pPr>
          <a:r>
            <a:rPr lang="en-US" sz="2000" kern="1200" dirty="0">
              <a:solidFill>
                <a:schemeClr val="tx1">
                  <a:lumMod val="75000"/>
                  <a:lumOff val="25000"/>
                </a:schemeClr>
              </a:solidFill>
              <a:latin typeface="Arial" panose="020B0604020202020204" pitchFamily="34" charset="0"/>
              <a:cs typeface="Arial" panose="020B0604020202020204" pitchFamily="34" charset="0"/>
            </a:rPr>
            <a:t>Renal function </a:t>
          </a:r>
        </a:p>
      </dsp:txBody>
      <dsp:txXfrm>
        <a:off x="0" y="596698"/>
        <a:ext cx="7886700" cy="659812"/>
      </dsp:txXfrm>
    </dsp:sp>
    <dsp:sp modelId="{CAA685C8-98A8-47F8-AC36-41CAA8530EC2}">
      <dsp:nvSpPr>
        <dsp:cNvPr id="0" name=""/>
        <dsp:cNvSpPr/>
      </dsp:nvSpPr>
      <dsp:spPr>
        <a:xfrm>
          <a:off x="0" y="1256511"/>
          <a:ext cx="7886700" cy="5850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Side Effects </a:t>
          </a:r>
        </a:p>
      </dsp:txBody>
      <dsp:txXfrm>
        <a:off x="28557" y="1285068"/>
        <a:ext cx="7829586" cy="527886"/>
      </dsp:txXfrm>
    </dsp:sp>
    <dsp:sp modelId="{466AB889-FCB0-4055-8708-1FAE11BCD4FF}">
      <dsp:nvSpPr>
        <dsp:cNvPr id="0" name=""/>
        <dsp:cNvSpPr/>
      </dsp:nvSpPr>
      <dsp:spPr>
        <a:xfrm>
          <a:off x="0" y="1841511"/>
          <a:ext cx="7886700" cy="129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a:solidFill>
                <a:schemeClr val="tx1">
                  <a:lumMod val="75000"/>
                  <a:lumOff val="25000"/>
                </a:schemeClr>
              </a:solidFill>
              <a:latin typeface="Arial" panose="020B0604020202020204" pitchFamily="34" charset="0"/>
              <a:cs typeface="Arial" panose="020B0604020202020204" pitchFamily="34" charset="0"/>
            </a:rPr>
            <a:t>Diarrhea </a:t>
          </a:r>
        </a:p>
        <a:p>
          <a:pPr marL="228600" lvl="1" indent="-228600" algn="l" defTabSz="889000" rtl="0">
            <a:lnSpc>
              <a:spcPct val="90000"/>
            </a:lnSpc>
            <a:spcBef>
              <a:spcPct val="0"/>
            </a:spcBef>
            <a:spcAft>
              <a:spcPct val="20000"/>
            </a:spcAft>
            <a:buChar char="•"/>
          </a:pPr>
          <a:r>
            <a:rPr lang="en-US" sz="2000" kern="1200" dirty="0">
              <a:solidFill>
                <a:schemeClr val="tx1">
                  <a:lumMod val="75000"/>
                  <a:lumOff val="25000"/>
                </a:schemeClr>
              </a:solidFill>
              <a:latin typeface="Arial" panose="020B0604020202020204" pitchFamily="34" charset="0"/>
              <a:cs typeface="Arial" panose="020B0604020202020204" pitchFamily="34" charset="0"/>
            </a:rPr>
            <a:t>Hypokalemia </a:t>
          </a:r>
        </a:p>
        <a:p>
          <a:pPr marL="228600" lvl="1" indent="-228600" algn="l" defTabSz="889000" rtl="0">
            <a:lnSpc>
              <a:spcPct val="90000"/>
            </a:lnSpc>
            <a:spcBef>
              <a:spcPct val="0"/>
            </a:spcBef>
            <a:spcAft>
              <a:spcPct val="20000"/>
            </a:spcAft>
            <a:buChar char="•"/>
          </a:pPr>
          <a:r>
            <a:rPr lang="en-US" sz="2000" kern="1200" dirty="0">
              <a:solidFill>
                <a:schemeClr val="tx1">
                  <a:lumMod val="75000"/>
                  <a:lumOff val="25000"/>
                </a:schemeClr>
              </a:solidFill>
              <a:latin typeface="Arial" panose="020B0604020202020204" pitchFamily="34" charset="0"/>
              <a:cs typeface="Arial" panose="020B0604020202020204" pitchFamily="34" charset="0"/>
            </a:rPr>
            <a:t>Abnormal LFTs </a:t>
          </a:r>
        </a:p>
        <a:p>
          <a:pPr marL="228600" lvl="1" indent="-228600" algn="l" defTabSz="889000" rtl="0">
            <a:lnSpc>
              <a:spcPct val="90000"/>
            </a:lnSpc>
            <a:spcBef>
              <a:spcPct val="0"/>
            </a:spcBef>
            <a:spcAft>
              <a:spcPct val="20000"/>
            </a:spcAft>
            <a:buChar char="•"/>
          </a:pPr>
          <a:r>
            <a:rPr lang="en-US" sz="2000" kern="1200" dirty="0">
              <a:solidFill>
                <a:schemeClr val="tx1">
                  <a:lumMod val="75000"/>
                  <a:lumOff val="25000"/>
                </a:schemeClr>
              </a:solidFill>
              <a:latin typeface="Arial" panose="020B0604020202020204" pitchFamily="34" charset="0"/>
              <a:cs typeface="Arial" panose="020B0604020202020204" pitchFamily="34" charset="0"/>
            </a:rPr>
            <a:t>Anemia </a:t>
          </a:r>
        </a:p>
      </dsp:txBody>
      <dsp:txXfrm>
        <a:off x="0" y="1841511"/>
        <a:ext cx="7886700" cy="129375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5C04D-E286-4A6A-ABCB-2594E55B5342}">
      <dsp:nvSpPr>
        <dsp:cNvPr id="0" name=""/>
        <dsp:cNvSpPr/>
      </dsp:nvSpPr>
      <dsp:spPr>
        <a:xfrm>
          <a:off x="0" y="110859"/>
          <a:ext cx="7655615" cy="5148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latin typeface="Arial" panose="020B0604020202020204" pitchFamily="34" charset="0"/>
              <a:cs typeface="Arial" panose="020B0604020202020204" pitchFamily="34" charset="0"/>
            </a:rPr>
            <a:t>Short follow-up duration </a:t>
          </a:r>
          <a:endParaRPr lang="en-US" sz="2200" kern="1200" dirty="0">
            <a:latin typeface="Arial" panose="020B0604020202020204" pitchFamily="34" charset="0"/>
            <a:cs typeface="Arial" panose="020B0604020202020204" pitchFamily="34" charset="0"/>
          </a:endParaRPr>
        </a:p>
      </dsp:txBody>
      <dsp:txXfrm>
        <a:off x="25130" y="135989"/>
        <a:ext cx="7605355" cy="464540"/>
      </dsp:txXfrm>
    </dsp:sp>
    <dsp:sp modelId="{9BD88D77-2FB0-4D69-9F0D-A50E0C370DD2}">
      <dsp:nvSpPr>
        <dsp:cNvPr id="0" name=""/>
        <dsp:cNvSpPr/>
      </dsp:nvSpPr>
      <dsp:spPr>
        <a:xfrm>
          <a:off x="0" y="625659"/>
          <a:ext cx="7655615"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06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0" i="0" kern="1200" dirty="0">
              <a:solidFill>
                <a:schemeClr val="tx1">
                  <a:lumMod val="75000"/>
                  <a:lumOff val="25000"/>
                </a:schemeClr>
              </a:solidFill>
              <a:latin typeface="Arial" panose="020B0604020202020204" pitchFamily="34" charset="0"/>
              <a:cs typeface="Arial" panose="020B0604020202020204" pitchFamily="34" charset="0"/>
            </a:rPr>
            <a:t>Safety outcomes like long-term renal damage could not be fully assessed </a:t>
          </a:r>
          <a:endParaRPr lang="en-US" sz="1700" kern="1200" dirty="0">
            <a:solidFill>
              <a:schemeClr val="tx1">
                <a:lumMod val="75000"/>
                <a:lumOff val="25000"/>
              </a:schemeClr>
            </a:solidFill>
            <a:latin typeface="Arial" panose="020B0604020202020204" pitchFamily="34" charset="0"/>
            <a:cs typeface="Arial" panose="020B0604020202020204" pitchFamily="34" charset="0"/>
          </a:endParaRPr>
        </a:p>
      </dsp:txBody>
      <dsp:txXfrm>
        <a:off x="0" y="625659"/>
        <a:ext cx="7655615" cy="364320"/>
      </dsp:txXfrm>
    </dsp:sp>
    <dsp:sp modelId="{ABAAF4A7-5083-42CC-9F9F-96DF2BE54226}">
      <dsp:nvSpPr>
        <dsp:cNvPr id="0" name=""/>
        <dsp:cNvSpPr/>
      </dsp:nvSpPr>
      <dsp:spPr>
        <a:xfrm>
          <a:off x="0" y="989979"/>
          <a:ext cx="7655615" cy="5148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latin typeface="Arial" panose="020B0604020202020204" pitchFamily="34" charset="0"/>
              <a:cs typeface="Arial" panose="020B0604020202020204" pitchFamily="34" charset="0"/>
            </a:rPr>
            <a:t>Limited representation </a:t>
          </a:r>
          <a:endParaRPr lang="en-US" sz="2200" kern="1200" dirty="0">
            <a:latin typeface="Arial" panose="020B0604020202020204" pitchFamily="34" charset="0"/>
            <a:cs typeface="Arial" panose="020B0604020202020204" pitchFamily="34" charset="0"/>
          </a:endParaRPr>
        </a:p>
      </dsp:txBody>
      <dsp:txXfrm>
        <a:off x="25130" y="1015109"/>
        <a:ext cx="7605355" cy="464540"/>
      </dsp:txXfrm>
    </dsp:sp>
    <dsp:sp modelId="{DE39B029-9C8F-4ADA-8874-B9942E5F3680}">
      <dsp:nvSpPr>
        <dsp:cNvPr id="0" name=""/>
        <dsp:cNvSpPr/>
      </dsp:nvSpPr>
      <dsp:spPr>
        <a:xfrm>
          <a:off x="0" y="1504779"/>
          <a:ext cx="7655615" cy="796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06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0" i="0" kern="1200" dirty="0">
              <a:solidFill>
                <a:schemeClr val="tx1">
                  <a:lumMod val="75000"/>
                  <a:lumOff val="25000"/>
                </a:schemeClr>
              </a:solidFill>
              <a:latin typeface="Arial" panose="020B0604020202020204" pitchFamily="34" charset="0"/>
              <a:cs typeface="Arial" panose="020B0604020202020204" pitchFamily="34" charset="0"/>
            </a:rPr>
            <a:t>Low enrollment from North America and Western Europe </a:t>
          </a:r>
          <a:endParaRPr lang="en-US" sz="1700" kern="1200" dirty="0">
            <a:solidFill>
              <a:schemeClr val="tx1">
                <a:lumMod val="75000"/>
                <a:lumOff val="25000"/>
              </a:schemeClr>
            </a:solidFill>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20000"/>
            </a:spcAft>
            <a:buChar char="•"/>
          </a:pPr>
          <a:r>
            <a:rPr lang="en-US" sz="1700" b="0" i="0" kern="1200" dirty="0">
              <a:solidFill>
                <a:schemeClr val="tx1">
                  <a:lumMod val="75000"/>
                  <a:lumOff val="25000"/>
                </a:schemeClr>
              </a:solidFill>
              <a:latin typeface="Arial" panose="020B0604020202020204" pitchFamily="34" charset="0"/>
              <a:cs typeface="Arial" panose="020B0604020202020204" pitchFamily="34" charset="0"/>
            </a:rPr>
            <a:t>Underrepresentation of women and racial/ethnic groups which may affect generalizability </a:t>
          </a:r>
          <a:endParaRPr lang="en-US" sz="1700" kern="1200" dirty="0">
            <a:solidFill>
              <a:schemeClr val="tx1">
                <a:lumMod val="75000"/>
                <a:lumOff val="25000"/>
              </a:schemeClr>
            </a:solidFill>
            <a:latin typeface="Arial" panose="020B0604020202020204" pitchFamily="34" charset="0"/>
            <a:cs typeface="Arial" panose="020B0604020202020204" pitchFamily="34" charset="0"/>
          </a:endParaRPr>
        </a:p>
      </dsp:txBody>
      <dsp:txXfrm>
        <a:off x="0" y="1504779"/>
        <a:ext cx="7655615" cy="796950"/>
      </dsp:txXfrm>
    </dsp:sp>
    <dsp:sp modelId="{56BF2807-CDAA-44CB-B82F-88B22A3C5764}">
      <dsp:nvSpPr>
        <dsp:cNvPr id="0" name=""/>
        <dsp:cNvSpPr/>
      </dsp:nvSpPr>
      <dsp:spPr>
        <a:xfrm>
          <a:off x="0" y="2301729"/>
          <a:ext cx="7655615" cy="5148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latin typeface="Arial" panose="020B0604020202020204" pitchFamily="34" charset="0"/>
              <a:cs typeface="Arial" panose="020B0604020202020204" pitchFamily="34" charset="0"/>
            </a:rPr>
            <a:t>Potential confounding from background therapy </a:t>
          </a:r>
          <a:endParaRPr lang="en-US" sz="2200" kern="1200" dirty="0">
            <a:latin typeface="Arial" panose="020B0604020202020204" pitchFamily="34" charset="0"/>
            <a:cs typeface="Arial" panose="020B0604020202020204" pitchFamily="34" charset="0"/>
          </a:endParaRPr>
        </a:p>
      </dsp:txBody>
      <dsp:txXfrm>
        <a:off x="25130" y="2326859"/>
        <a:ext cx="7605355" cy="464540"/>
      </dsp:txXfrm>
    </dsp:sp>
    <dsp:sp modelId="{7CD612BD-3C2B-4B9E-9DB5-462E480399D9}">
      <dsp:nvSpPr>
        <dsp:cNvPr id="0" name=""/>
        <dsp:cNvSpPr/>
      </dsp:nvSpPr>
      <dsp:spPr>
        <a:xfrm>
          <a:off x="0" y="2816529"/>
          <a:ext cx="7655615" cy="51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06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0" i="0" kern="1200" dirty="0">
              <a:solidFill>
                <a:schemeClr val="tx1">
                  <a:lumMod val="75000"/>
                  <a:lumOff val="25000"/>
                </a:schemeClr>
              </a:solidFill>
              <a:latin typeface="Arial" panose="020B0604020202020204" pitchFamily="34" charset="0"/>
              <a:cs typeface="Arial" panose="020B0604020202020204" pitchFamily="34" charset="0"/>
            </a:rPr>
            <a:t>All patients received imipenem-</a:t>
          </a:r>
          <a:r>
            <a:rPr lang="en-US" sz="1700" b="0" i="0" kern="1200" dirty="0" err="1">
              <a:solidFill>
                <a:schemeClr val="tx1">
                  <a:lumMod val="75000"/>
                  <a:lumOff val="25000"/>
                </a:schemeClr>
              </a:solidFill>
              <a:latin typeface="Arial" panose="020B0604020202020204" pitchFamily="34" charset="0"/>
              <a:cs typeface="Arial" panose="020B0604020202020204" pitchFamily="34" charset="0"/>
            </a:rPr>
            <a:t>cliastatin</a:t>
          </a:r>
          <a:r>
            <a:rPr lang="en-US" sz="1700" b="0" i="0" kern="1200" dirty="0">
              <a:solidFill>
                <a:schemeClr val="tx1">
                  <a:lumMod val="75000"/>
                  <a:lumOff val="25000"/>
                </a:schemeClr>
              </a:solidFill>
              <a:latin typeface="Arial" panose="020B0604020202020204" pitchFamily="34" charset="0"/>
              <a:cs typeface="Arial" panose="020B0604020202020204" pitchFamily="34" charset="0"/>
            </a:rPr>
            <a:t>, which may have influenced outcomes</a:t>
          </a:r>
          <a:endParaRPr lang="en-US" sz="1700" kern="1200" dirty="0">
            <a:solidFill>
              <a:schemeClr val="tx1">
                <a:lumMod val="75000"/>
                <a:lumOff val="25000"/>
              </a:schemeClr>
            </a:solidFill>
            <a:latin typeface="Arial" panose="020B0604020202020204" pitchFamily="34" charset="0"/>
            <a:cs typeface="Arial" panose="020B0604020202020204" pitchFamily="34" charset="0"/>
          </a:endParaRPr>
        </a:p>
      </dsp:txBody>
      <dsp:txXfrm>
        <a:off x="0" y="2816529"/>
        <a:ext cx="7655615" cy="51232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EB58D-9403-4635-BDB6-13F4DBEAF169}">
      <dsp:nvSpPr>
        <dsp:cNvPr id="0" name=""/>
        <dsp:cNvSpPr/>
      </dsp:nvSpPr>
      <dsp:spPr>
        <a:xfrm>
          <a:off x="-3982710" y="-611424"/>
          <a:ext cx="4746249" cy="4746249"/>
        </a:xfrm>
        <a:prstGeom prst="blockArc">
          <a:avLst>
            <a:gd name="adj1" fmla="val 18900000"/>
            <a:gd name="adj2" fmla="val 2700000"/>
            <a:gd name="adj3" fmla="val 455"/>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450BBA-7A64-4FD8-9279-F82851450CAD}">
      <dsp:nvSpPr>
        <dsp:cNvPr id="0" name=""/>
        <dsp:cNvSpPr/>
      </dsp:nvSpPr>
      <dsp:spPr>
        <a:xfrm>
          <a:off x="334583" y="220142"/>
          <a:ext cx="7274383" cy="44056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69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Sulbactam/durlobactam was non-inferior to colistin for the primary efficacy endpoint of 28-day all-cause mortality in patients with CRAB infections</a:t>
          </a:r>
        </a:p>
      </dsp:txBody>
      <dsp:txXfrm>
        <a:off x="334583" y="220142"/>
        <a:ext cx="7274383" cy="440565"/>
      </dsp:txXfrm>
    </dsp:sp>
    <dsp:sp modelId="{7C68F0C7-AAAC-4382-80A6-665885078C17}">
      <dsp:nvSpPr>
        <dsp:cNvPr id="0" name=""/>
        <dsp:cNvSpPr/>
      </dsp:nvSpPr>
      <dsp:spPr>
        <a:xfrm>
          <a:off x="59229" y="165071"/>
          <a:ext cx="550707" cy="550707"/>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BFD07F-FD21-4578-8C34-0121583810AA}">
      <dsp:nvSpPr>
        <dsp:cNvPr id="0" name=""/>
        <dsp:cNvSpPr/>
      </dsp:nvSpPr>
      <dsp:spPr>
        <a:xfrm>
          <a:off x="650280" y="880779"/>
          <a:ext cx="6958686" cy="44056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69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Clinical cure rates and microbiological response were significantly higher with sulbactam/durlobactam </a:t>
          </a:r>
        </a:p>
      </dsp:txBody>
      <dsp:txXfrm>
        <a:off x="650280" y="880779"/>
        <a:ext cx="6958686" cy="440565"/>
      </dsp:txXfrm>
    </dsp:sp>
    <dsp:sp modelId="{7291D786-ED0A-47FF-89FE-806AE0F8B005}">
      <dsp:nvSpPr>
        <dsp:cNvPr id="0" name=""/>
        <dsp:cNvSpPr/>
      </dsp:nvSpPr>
      <dsp:spPr>
        <a:xfrm>
          <a:off x="374926" y="825708"/>
          <a:ext cx="550707" cy="550707"/>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773F04-6084-4976-9DD6-3FA0725AE7AE}">
      <dsp:nvSpPr>
        <dsp:cNvPr id="0" name=""/>
        <dsp:cNvSpPr/>
      </dsp:nvSpPr>
      <dsp:spPr>
        <a:xfrm>
          <a:off x="747173" y="1541417"/>
          <a:ext cx="6861792" cy="44056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69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Significantly lower nephrotoxicity with sulbactam/durlobactam compared to colistin </a:t>
          </a:r>
        </a:p>
      </dsp:txBody>
      <dsp:txXfrm>
        <a:off x="747173" y="1541417"/>
        <a:ext cx="6861792" cy="440565"/>
      </dsp:txXfrm>
    </dsp:sp>
    <dsp:sp modelId="{64F354CE-B4E6-4F21-AB47-DC1A475DE6D3}">
      <dsp:nvSpPr>
        <dsp:cNvPr id="0" name=""/>
        <dsp:cNvSpPr/>
      </dsp:nvSpPr>
      <dsp:spPr>
        <a:xfrm>
          <a:off x="471819" y="1486346"/>
          <a:ext cx="550707" cy="550707"/>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C4608E-86DB-4A47-814A-775478DD3287}">
      <dsp:nvSpPr>
        <dsp:cNvPr id="0" name=""/>
        <dsp:cNvSpPr/>
      </dsp:nvSpPr>
      <dsp:spPr>
        <a:xfrm>
          <a:off x="650280" y="2202054"/>
          <a:ext cx="6958686" cy="44056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69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Treatment with sulbactam/durlobactam for 7 to 14 days was generally well tolerated with a lower incidence of treatment emergent adverse events and nephrotoxicity versus colistin</a:t>
          </a:r>
        </a:p>
      </dsp:txBody>
      <dsp:txXfrm>
        <a:off x="650280" y="2202054"/>
        <a:ext cx="6958686" cy="440565"/>
      </dsp:txXfrm>
    </dsp:sp>
    <dsp:sp modelId="{976538A1-7F44-4C61-BF5E-B74A4B23002D}">
      <dsp:nvSpPr>
        <dsp:cNvPr id="0" name=""/>
        <dsp:cNvSpPr/>
      </dsp:nvSpPr>
      <dsp:spPr>
        <a:xfrm>
          <a:off x="374926" y="2146983"/>
          <a:ext cx="550707" cy="550707"/>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10F778-42B3-4A9F-B4BA-0D8A82686C44}">
      <dsp:nvSpPr>
        <dsp:cNvPr id="0" name=""/>
        <dsp:cNvSpPr/>
      </dsp:nvSpPr>
      <dsp:spPr>
        <a:xfrm>
          <a:off x="334583" y="2862692"/>
          <a:ext cx="7274383" cy="44056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69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Sulbactam/durlobactam ultimately approved for the treatment of hospital-acquired and ventilator-associated bacterial pneumonia caused by susceptible isolates of </a:t>
          </a:r>
          <a:r>
            <a:rPr lang="en-US" sz="1200" i="1" kern="1200" dirty="0">
              <a:latin typeface="Arial" panose="020B0604020202020204" pitchFamily="34" charset="0"/>
              <a:cs typeface="Arial" panose="020B0604020202020204" pitchFamily="34" charset="0"/>
            </a:rPr>
            <a:t>Acinetobacter baumannii </a:t>
          </a:r>
          <a:r>
            <a:rPr lang="en-US" sz="1200" kern="1200" dirty="0">
              <a:latin typeface="Arial" panose="020B0604020202020204" pitchFamily="34" charset="0"/>
              <a:cs typeface="Arial" panose="020B0604020202020204" pitchFamily="34" charset="0"/>
            </a:rPr>
            <a:t> </a:t>
          </a:r>
        </a:p>
      </dsp:txBody>
      <dsp:txXfrm>
        <a:off x="334583" y="2862692"/>
        <a:ext cx="7274383" cy="440565"/>
      </dsp:txXfrm>
    </dsp:sp>
    <dsp:sp modelId="{45D5020E-9B32-40F5-B08C-C0C307AEFD3E}">
      <dsp:nvSpPr>
        <dsp:cNvPr id="0" name=""/>
        <dsp:cNvSpPr/>
      </dsp:nvSpPr>
      <dsp:spPr>
        <a:xfrm>
          <a:off x="59229" y="2807621"/>
          <a:ext cx="550707" cy="550707"/>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4EF6F-7246-47E7-9D14-579F0D772FA5}">
      <dsp:nvSpPr>
        <dsp:cNvPr id="0" name=""/>
        <dsp:cNvSpPr/>
      </dsp:nvSpPr>
      <dsp:spPr>
        <a:xfrm>
          <a:off x="-4023550" y="-617633"/>
          <a:ext cx="4794763" cy="4794763"/>
        </a:xfrm>
        <a:prstGeom prst="blockArc">
          <a:avLst>
            <a:gd name="adj1" fmla="val 18900000"/>
            <a:gd name="adj2" fmla="val 2700000"/>
            <a:gd name="adj3" fmla="val 45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A98BE9-4ECC-4DBE-85C5-C57F2F6D6B7B}">
      <dsp:nvSpPr>
        <dsp:cNvPr id="0" name=""/>
        <dsp:cNvSpPr/>
      </dsp:nvSpPr>
      <dsp:spPr>
        <a:xfrm>
          <a:off x="337919" y="222397"/>
          <a:ext cx="7270477" cy="44507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3282"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CRAB is a high-risk, multidrug resistant pathogen with limited treatment options and high mortality </a:t>
          </a:r>
        </a:p>
      </dsp:txBody>
      <dsp:txXfrm>
        <a:off x="337919" y="222397"/>
        <a:ext cx="7270477" cy="445079"/>
      </dsp:txXfrm>
    </dsp:sp>
    <dsp:sp modelId="{D80FE696-3E48-4CAF-880C-8FF9FA176FC3}">
      <dsp:nvSpPr>
        <dsp:cNvPr id="0" name=""/>
        <dsp:cNvSpPr/>
      </dsp:nvSpPr>
      <dsp:spPr>
        <a:xfrm>
          <a:off x="59744" y="166762"/>
          <a:ext cx="556349" cy="55634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549CB8-9E10-4A97-AC66-FFD466D1F1FE}">
      <dsp:nvSpPr>
        <dsp:cNvPr id="0" name=""/>
        <dsp:cNvSpPr/>
      </dsp:nvSpPr>
      <dsp:spPr>
        <a:xfrm>
          <a:off x="656850" y="889803"/>
          <a:ext cx="6951546" cy="44507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3282"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Mechanisms of resistance include </a:t>
          </a:r>
          <a:r>
            <a:rPr lang="en-US" sz="1400" kern="1200" dirty="0" err="1">
              <a:latin typeface="Arial" panose="020B0604020202020204" pitchFamily="34" charset="0"/>
              <a:cs typeface="Arial" panose="020B0604020202020204" pitchFamily="34" charset="0"/>
            </a:rPr>
            <a:t>carbapenemase</a:t>
          </a:r>
          <a:r>
            <a:rPr lang="en-US" sz="1400" kern="1200" dirty="0">
              <a:latin typeface="Arial" panose="020B0604020202020204" pitchFamily="34" charset="0"/>
              <a:cs typeface="Arial" panose="020B0604020202020204" pitchFamily="34" charset="0"/>
            </a:rPr>
            <a:t> production, porin loss, efflux pumps, and altered penicillin binding proteins</a:t>
          </a:r>
        </a:p>
      </dsp:txBody>
      <dsp:txXfrm>
        <a:off x="656850" y="889803"/>
        <a:ext cx="6951546" cy="445079"/>
      </dsp:txXfrm>
    </dsp:sp>
    <dsp:sp modelId="{1DA8B86F-0046-4605-A741-FF86EB39DE71}">
      <dsp:nvSpPr>
        <dsp:cNvPr id="0" name=""/>
        <dsp:cNvSpPr/>
      </dsp:nvSpPr>
      <dsp:spPr>
        <a:xfrm>
          <a:off x="378675" y="834168"/>
          <a:ext cx="556349" cy="55634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588B83-6E96-4390-8D3B-66E27BED1F32}">
      <dsp:nvSpPr>
        <dsp:cNvPr id="0" name=""/>
        <dsp:cNvSpPr/>
      </dsp:nvSpPr>
      <dsp:spPr>
        <a:xfrm>
          <a:off x="754736" y="1557208"/>
          <a:ext cx="6853660" cy="44507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3282"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sulbactam/durlobactam is now first-line therapy per 2024 IDSA guidance due to its efficacy and safety profile </a:t>
          </a:r>
        </a:p>
      </dsp:txBody>
      <dsp:txXfrm>
        <a:off x="754736" y="1557208"/>
        <a:ext cx="6853660" cy="445079"/>
      </dsp:txXfrm>
    </dsp:sp>
    <dsp:sp modelId="{0047CF8E-7275-4F7E-80A0-4982C68911A1}">
      <dsp:nvSpPr>
        <dsp:cNvPr id="0" name=""/>
        <dsp:cNvSpPr/>
      </dsp:nvSpPr>
      <dsp:spPr>
        <a:xfrm>
          <a:off x="476561" y="1501573"/>
          <a:ext cx="556349" cy="55634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F21C32-BD38-4400-872C-718F9F4A2202}">
      <dsp:nvSpPr>
        <dsp:cNvPr id="0" name=""/>
        <dsp:cNvSpPr/>
      </dsp:nvSpPr>
      <dsp:spPr>
        <a:xfrm>
          <a:off x="656850" y="2224614"/>
          <a:ext cx="6951546" cy="44507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3282"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Site-specific therapy matters – chose agents based on infection location and pharmacokinetics </a:t>
          </a:r>
        </a:p>
      </dsp:txBody>
      <dsp:txXfrm>
        <a:off x="656850" y="2224614"/>
        <a:ext cx="6951546" cy="445079"/>
      </dsp:txXfrm>
    </dsp:sp>
    <dsp:sp modelId="{B1A46068-4A0A-42B1-A16B-D09F35ED0E33}">
      <dsp:nvSpPr>
        <dsp:cNvPr id="0" name=""/>
        <dsp:cNvSpPr/>
      </dsp:nvSpPr>
      <dsp:spPr>
        <a:xfrm>
          <a:off x="378675" y="2168979"/>
          <a:ext cx="556349" cy="55634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19A7AD-D234-4F7D-B5A4-581EACE7339D}">
      <dsp:nvSpPr>
        <dsp:cNvPr id="0" name=""/>
        <dsp:cNvSpPr/>
      </dsp:nvSpPr>
      <dsp:spPr>
        <a:xfrm>
          <a:off x="337919" y="2892020"/>
          <a:ext cx="7270477" cy="44507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3282"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Antimicrobial stewardship is essential – avoid overtreatment, tailor therapy, and monitor for toxicity </a:t>
          </a:r>
        </a:p>
      </dsp:txBody>
      <dsp:txXfrm>
        <a:off x="337919" y="2892020"/>
        <a:ext cx="7270477" cy="445079"/>
      </dsp:txXfrm>
    </dsp:sp>
    <dsp:sp modelId="{72FC40C5-D618-4F69-86BD-AC87303FE73C}">
      <dsp:nvSpPr>
        <dsp:cNvPr id="0" name=""/>
        <dsp:cNvSpPr/>
      </dsp:nvSpPr>
      <dsp:spPr>
        <a:xfrm>
          <a:off x="59744" y="2836385"/>
          <a:ext cx="556349" cy="55634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A3180-361E-4375-9852-2B95E011D394}">
      <dsp:nvSpPr>
        <dsp:cNvPr id="0" name=""/>
        <dsp:cNvSpPr/>
      </dsp:nvSpPr>
      <dsp:spPr>
        <a:xfrm>
          <a:off x="3037767" y="879"/>
          <a:ext cx="4556651" cy="697921"/>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sz="1100" kern="1200" dirty="0">
              <a:solidFill>
                <a:schemeClr val="tx1">
                  <a:lumMod val="75000"/>
                  <a:lumOff val="25000"/>
                </a:schemeClr>
              </a:solidFill>
              <a:latin typeface="Arial" panose="020B0604020202020204" pitchFamily="34" charset="0"/>
              <a:cs typeface="Arial" panose="020B0604020202020204" pitchFamily="34" charset="0"/>
            </a:rPr>
            <a:t>Many gram-negative bacteria are highly virulent and cause serious infections </a:t>
          </a:r>
        </a:p>
        <a:p>
          <a:pPr marL="57150" lvl="1" indent="-57150" algn="l" defTabSz="488950">
            <a:lnSpc>
              <a:spcPct val="90000"/>
            </a:lnSpc>
            <a:spcBef>
              <a:spcPct val="0"/>
            </a:spcBef>
            <a:spcAft>
              <a:spcPct val="15000"/>
            </a:spcAft>
            <a:buChar char="•"/>
          </a:pPr>
          <a:r>
            <a:rPr lang="en-US" sz="1100" kern="1200" dirty="0">
              <a:solidFill>
                <a:schemeClr val="tx1">
                  <a:lumMod val="75000"/>
                  <a:lumOff val="25000"/>
                </a:schemeClr>
              </a:solidFill>
              <a:latin typeface="Arial" panose="020B0604020202020204" pitchFamily="34" charset="0"/>
              <a:cs typeface="Arial" panose="020B0604020202020204" pitchFamily="34" charset="0"/>
            </a:rPr>
            <a:t>LPS/endotoxins can trigger septic shock, fever, and inflammation </a:t>
          </a:r>
        </a:p>
      </dsp:txBody>
      <dsp:txXfrm>
        <a:off x="3037767" y="88119"/>
        <a:ext cx="4294931" cy="523441"/>
      </dsp:txXfrm>
    </dsp:sp>
    <dsp:sp modelId="{B8E23C76-B81F-4F5C-9565-9C88049D2F63}">
      <dsp:nvSpPr>
        <dsp:cNvPr id="0" name=""/>
        <dsp:cNvSpPr/>
      </dsp:nvSpPr>
      <dsp:spPr>
        <a:xfrm>
          <a:off x="0" y="879"/>
          <a:ext cx="3037767" cy="69792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Pathogenicity </a:t>
          </a:r>
        </a:p>
      </dsp:txBody>
      <dsp:txXfrm>
        <a:off x="34070" y="34949"/>
        <a:ext cx="2969627" cy="629781"/>
      </dsp:txXfrm>
    </dsp:sp>
    <dsp:sp modelId="{D26FA685-FE84-4F90-B6E5-133D03F5769E}">
      <dsp:nvSpPr>
        <dsp:cNvPr id="0" name=""/>
        <dsp:cNvSpPr/>
      </dsp:nvSpPr>
      <dsp:spPr>
        <a:xfrm>
          <a:off x="3037767" y="768593"/>
          <a:ext cx="4556651" cy="697921"/>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sz="1100" kern="1200" dirty="0">
              <a:solidFill>
                <a:schemeClr val="tx1">
                  <a:lumMod val="75000"/>
                  <a:lumOff val="25000"/>
                </a:schemeClr>
              </a:solidFill>
              <a:latin typeface="Arial" panose="020B0604020202020204" pitchFamily="34" charset="0"/>
              <a:cs typeface="Arial" panose="020B0604020202020204" pitchFamily="34" charset="0"/>
            </a:rPr>
            <a:t>Primarily due to their outer membrane  </a:t>
          </a:r>
        </a:p>
        <a:p>
          <a:pPr marL="114300" lvl="2" indent="-57150" algn="l" defTabSz="488950">
            <a:lnSpc>
              <a:spcPct val="90000"/>
            </a:lnSpc>
            <a:spcBef>
              <a:spcPct val="0"/>
            </a:spcBef>
            <a:spcAft>
              <a:spcPct val="15000"/>
            </a:spcAft>
            <a:buChar char="•"/>
          </a:pPr>
          <a:r>
            <a:rPr lang="en-US" sz="1100" kern="1200" dirty="0">
              <a:solidFill>
                <a:schemeClr val="tx1">
                  <a:lumMod val="75000"/>
                  <a:lumOff val="25000"/>
                </a:schemeClr>
              </a:solidFill>
              <a:latin typeface="Arial" panose="020B0604020202020204" pitchFamily="34" charset="0"/>
              <a:cs typeface="Arial" panose="020B0604020202020204" pitchFamily="34" charset="0"/>
            </a:rPr>
            <a:t>Efflux pumps, beta-lactamases, and porins</a:t>
          </a:r>
        </a:p>
      </dsp:txBody>
      <dsp:txXfrm>
        <a:off x="3037767" y="855833"/>
        <a:ext cx="4294931" cy="523441"/>
      </dsp:txXfrm>
    </dsp:sp>
    <dsp:sp modelId="{2E88F2C0-424B-44DD-A2AB-D77CAF8A72CC}">
      <dsp:nvSpPr>
        <dsp:cNvPr id="0" name=""/>
        <dsp:cNvSpPr/>
      </dsp:nvSpPr>
      <dsp:spPr>
        <a:xfrm>
          <a:off x="0" y="768593"/>
          <a:ext cx="3037767" cy="69792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Antibiotic Resistance </a:t>
          </a:r>
        </a:p>
      </dsp:txBody>
      <dsp:txXfrm>
        <a:off x="34070" y="802663"/>
        <a:ext cx="2969627" cy="629781"/>
      </dsp:txXfrm>
    </dsp:sp>
    <dsp:sp modelId="{4E94080B-E985-41CB-8A4B-AD72B1FEA8C0}">
      <dsp:nvSpPr>
        <dsp:cNvPr id="0" name=""/>
        <dsp:cNvSpPr/>
      </dsp:nvSpPr>
      <dsp:spPr>
        <a:xfrm>
          <a:off x="3037767" y="1536308"/>
          <a:ext cx="4556651" cy="697921"/>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sz="1100" kern="1200" dirty="0">
              <a:solidFill>
                <a:schemeClr val="tx1">
                  <a:lumMod val="75000"/>
                  <a:lumOff val="25000"/>
                </a:schemeClr>
              </a:solidFill>
              <a:latin typeface="Arial" panose="020B0604020202020204" pitchFamily="34" charset="0"/>
              <a:cs typeface="Arial" panose="020B0604020202020204" pitchFamily="34" charset="0"/>
            </a:rPr>
            <a:t>Pneumonia, urinary tract infections (UTIs), sepsis, wound infections, intra-abdominal infections, etc. </a:t>
          </a:r>
        </a:p>
      </dsp:txBody>
      <dsp:txXfrm>
        <a:off x="3037767" y="1623548"/>
        <a:ext cx="4294931" cy="523441"/>
      </dsp:txXfrm>
    </dsp:sp>
    <dsp:sp modelId="{8A446189-5523-4C4F-B7F6-BD2CA1F61842}">
      <dsp:nvSpPr>
        <dsp:cNvPr id="0" name=""/>
        <dsp:cNvSpPr/>
      </dsp:nvSpPr>
      <dsp:spPr>
        <a:xfrm>
          <a:off x="0" y="1536308"/>
          <a:ext cx="3037767" cy="69792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Common Infections</a:t>
          </a:r>
        </a:p>
      </dsp:txBody>
      <dsp:txXfrm>
        <a:off x="34070" y="1570378"/>
        <a:ext cx="2969627" cy="629781"/>
      </dsp:txXfrm>
    </dsp:sp>
    <dsp:sp modelId="{E37287D3-54BA-42C1-B197-737704D9BF6E}">
      <dsp:nvSpPr>
        <dsp:cNvPr id="0" name=""/>
        <dsp:cNvSpPr/>
      </dsp:nvSpPr>
      <dsp:spPr>
        <a:xfrm>
          <a:off x="3037767" y="2304022"/>
          <a:ext cx="4556651" cy="697921"/>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sz="1100" kern="1200" dirty="0">
              <a:solidFill>
                <a:schemeClr val="tx1">
                  <a:lumMod val="75000"/>
                  <a:lumOff val="25000"/>
                </a:schemeClr>
              </a:solidFill>
              <a:latin typeface="Arial" panose="020B0604020202020204" pitchFamily="34" charset="0"/>
              <a:cs typeface="Arial" panose="020B0604020202020204" pitchFamily="34" charset="0"/>
            </a:rPr>
            <a:t>Due to resistance, often requires broad-spectrum antibiotics </a:t>
          </a:r>
        </a:p>
      </dsp:txBody>
      <dsp:txXfrm>
        <a:off x="3037767" y="2391262"/>
        <a:ext cx="4294931" cy="523441"/>
      </dsp:txXfrm>
    </dsp:sp>
    <dsp:sp modelId="{A35BEBE8-3495-43F8-8D49-CAF6DB11AEA5}">
      <dsp:nvSpPr>
        <dsp:cNvPr id="0" name=""/>
        <dsp:cNvSpPr/>
      </dsp:nvSpPr>
      <dsp:spPr>
        <a:xfrm>
          <a:off x="0" y="2304022"/>
          <a:ext cx="3037767" cy="69792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Treatment Challenges</a:t>
          </a:r>
        </a:p>
      </dsp:txBody>
      <dsp:txXfrm>
        <a:off x="34070" y="2338092"/>
        <a:ext cx="2969627" cy="629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78201-4E78-4A05-9479-15EEAF725323}">
      <dsp:nvSpPr>
        <dsp:cNvPr id="0" name=""/>
        <dsp:cNvSpPr/>
      </dsp:nvSpPr>
      <dsp:spPr>
        <a:xfrm>
          <a:off x="-3794730" y="-582846"/>
          <a:ext cx="4522942" cy="4522942"/>
        </a:xfrm>
        <a:prstGeom prst="blockArc">
          <a:avLst>
            <a:gd name="adj1" fmla="val 18900000"/>
            <a:gd name="adj2" fmla="val 2700000"/>
            <a:gd name="adj3" fmla="val 478"/>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E12424-E71F-4C1C-B93F-362FF7FF625E}">
      <dsp:nvSpPr>
        <dsp:cNvPr id="0" name=""/>
        <dsp:cNvSpPr/>
      </dsp:nvSpPr>
      <dsp:spPr>
        <a:xfrm>
          <a:off x="381674" y="258105"/>
          <a:ext cx="6669867" cy="51647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9955"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a:t>Group of 6 nosocomial pathogens </a:t>
          </a:r>
        </a:p>
      </dsp:txBody>
      <dsp:txXfrm>
        <a:off x="381674" y="258105"/>
        <a:ext cx="6669867" cy="516479"/>
      </dsp:txXfrm>
    </dsp:sp>
    <dsp:sp modelId="{68A1D895-6E8F-4479-A182-FBFBC03B36AC}">
      <dsp:nvSpPr>
        <dsp:cNvPr id="0" name=""/>
        <dsp:cNvSpPr/>
      </dsp:nvSpPr>
      <dsp:spPr>
        <a:xfrm>
          <a:off x="58875" y="193545"/>
          <a:ext cx="645598" cy="645598"/>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1BDE89-E1FE-4BA5-A307-22FEA1FFA49D}">
      <dsp:nvSpPr>
        <dsp:cNvPr id="0" name=""/>
        <dsp:cNvSpPr/>
      </dsp:nvSpPr>
      <dsp:spPr>
        <a:xfrm>
          <a:off x="677784" y="1032958"/>
          <a:ext cx="6373758" cy="51647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9955" tIns="38100" rIns="38100" bIns="38100" numCol="1" spcCol="1270" anchor="ctr" anchorCtr="0">
          <a:noAutofit/>
        </a:bodyPr>
        <a:lstStyle/>
        <a:p>
          <a:pPr marL="0" lvl="0" indent="0" algn="l" defTabSz="666750">
            <a:lnSpc>
              <a:spcPct val="90000"/>
            </a:lnSpc>
            <a:spcBef>
              <a:spcPct val="0"/>
            </a:spcBef>
            <a:spcAft>
              <a:spcPct val="35000"/>
            </a:spcAft>
            <a:buNone/>
          </a:pPr>
          <a:r>
            <a:rPr lang="en-US" sz="1500" b="1" i="1" u="sng" kern="1200" dirty="0"/>
            <a:t>E</a:t>
          </a:r>
          <a:r>
            <a:rPr lang="en-US" sz="1500" i="1" kern="1200" dirty="0"/>
            <a:t>nterococcus faecium, </a:t>
          </a:r>
          <a:r>
            <a:rPr lang="en-US" sz="1500" b="1" i="1" u="sng" kern="1200" dirty="0"/>
            <a:t>S</a:t>
          </a:r>
          <a:r>
            <a:rPr lang="en-US" sz="1500" i="1" kern="1200" dirty="0"/>
            <a:t>taphylococcus aureus, </a:t>
          </a:r>
          <a:r>
            <a:rPr lang="en-US" sz="1500" b="1" i="1" u="sng" kern="1200" dirty="0"/>
            <a:t>K</a:t>
          </a:r>
          <a:r>
            <a:rPr lang="en-US" sz="1500" i="1" kern="1200" dirty="0"/>
            <a:t>lebsiella pneumoniae, </a:t>
          </a:r>
          <a:r>
            <a:rPr lang="en-US" sz="1500" b="1" i="1" u="sng" kern="1200" dirty="0"/>
            <a:t>A</a:t>
          </a:r>
          <a:r>
            <a:rPr lang="en-US" sz="1500" i="1" kern="1200" dirty="0"/>
            <a:t>cinetobacter baumannii, </a:t>
          </a:r>
          <a:r>
            <a:rPr lang="en-US" sz="1500" b="1" i="1" u="sng" kern="1200" dirty="0"/>
            <a:t>P</a:t>
          </a:r>
          <a:r>
            <a:rPr lang="en-US" sz="1500" i="1" kern="1200" dirty="0"/>
            <a:t>seudomonas aeruginosa, </a:t>
          </a:r>
          <a:r>
            <a:rPr lang="en-US" sz="1500" i="0" kern="1200" dirty="0"/>
            <a:t>and </a:t>
          </a:r>
          <a:r>
            <a:rPr lang="en-US" sz="1500" b="1" i="1" u="sng" kern="1200" dirty="0"/>
            <a:t>E</a:t>
          </a:r>
          <a:r>
            <a:rPr lang="en-US" sz="1500" i="1" kern="1200" dirty="0"/>
            <a:t>nterobacter </a:t>
          </a:r>
          <a:r>
            <a:rPr lang="en-US" sz="1500" i="0" kern="1200" dirty="0"/>
            <a:t>spp. </a:t>
          </a:r>
          <a:endParaRPr lang="en-US" sz="1500" i="1" kern="1200" dirty="0"/>
        </a:p>
      </dsp:txBody>
      <dsp:txXfrm>
        <a:off x="677784" y="1032958"/>
        <a:ext cx="6373758" cy="516479"/>
      </dsp:txXfrm>
    </dsp:sp>
    <dsp:sp modelId="{32B8D694-4B23-4C9D-B47F-5E22282E1A1C}">
      <dsp:nvSpPr>
        <dsp:cNvPr id="0" name=""/>
        <dsp:cNvSpPr/>
      </dsp:nvSpPr>
      <dsp:spPr>
        <a:xfrm>
          <a:off x="354984" y="968398"/>
          <a:ext cx="645598" cy="645598"/>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7EE6D3-88DD-4380-B67F-D525BE7CB6B6}">
      <dsp:nvSpPr>
        <dsp:cNvPr id="0" name=""/>
        <dsp:cNvSpPr/>
      </dsp:nvSpPr>
      <dsp:spPr>
        <a:xfrm>
          <a:off x="677784" y="1807811"/>
          <a:ext cx="6373758" cy="51647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9955"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Can possess the ability to exchange plasmid-encoded resistance genes by horizontal gene transfer </a:t>
          </a:r>
          <a:r>
            <a:rPr lang="en-US" sz="1500" kern="1200" dirty="0">
              <a:latin typeface="Arial" panose="020B0604020202020204" pitchFamily="34" charset="0"/>
              <a:cs typeface="Arial" panose="020B0604020202020204" pitchFamily="34" charset="0"/>
            </a:rPr>
            <a:t>→ antimicrobial resistance (AMR) </a:t>
          </a:r>
          <a:endParaRPr lang="en-US" sz="1500" kern="1200" dirty="0"/>
        </a:p>
      </dsp:txBody>
      <dsp:txXfrm>
        <a:off x="677784" y="1807811"/>
        <a:ext cx="6373758" cy="516479"/>
      </dsp:txXfrm>
    </dsp:sp>
    <dsp:sp modelId="{E9ABBC93-BCE4-47FA-8FC0-A43944A76549}">
      <dsp:nvSpPr>
        <dsp:cNvPr id="0" name=""/>
        <dsp:cNvSpPr/>
      </dsp:nvSpPr>
      <dsp:spPr>
        <a:xfrm>
          <a:off x="354984" y="1743251"/>
          <a:ext cx="645598" cy="645598"/>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F0D834-9A03-4822-A9A3-82C088CBEA7D}">
      <dsp:nvSpPr>
        <dsp:cNvPr id="0" name=""/>
        <dsp:cNvSpPr/>
      </dsp:nvSpPr>
      <dsp:spPr>
        <a:xfrm>
          <a:off x="381674" y="2582664"/>
          <a:ext cx="6669867" cy="51647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9955"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Recognized in 2019 as an urgent or serious threat to public health by the World Health Organization (WHO) and Center for Disease Control and Prevention (CDC) </a:t>
          </a:r>
        </a:p>
      </dsp:txBody>
      <dsp:txXfrm>
        <a:off x="381674" y="2582664"/>
        <a:ext cx="6669867" cy="516479"/>
      </dsp:txXfrm>
    </dsp:sp>
    <dsp:sp modelId="{DD668937-AC89-4FEA-B315-C3077CB2BA9D}">
      <dsp:nvSpPr>
        <dsp:cNvPr id="0" name=""/>
        <dsp:cNvSpPr/>
      </dsp:nvSpPr>
      <dsp:spPr>
        <a:xfrm>
          <a:off x="58875" y="2518104"/>
          <a:ext cx="645598" cy="645598"/>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95B81-53F2-4D22-9A07-30C7909C341D}">
      <dsp:nvSpPr>
        <dsp:cNvPr id="0" name=""/>
        <dsp:cNvSpPr/>
      </dsp:nvSpPr>
      <dsp:spPr>
        <a:xfrm>
          <a:off x="0" y="321289"/>
          <a:ext cx="2258955" cy="13553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Prior carbapenem use </a:t>
          </a:r>
        </a:p>
      </dsp:txBody>
      <dsp:txXfrm>
        <a:off x="0" y="321289"/>
        <a:ext cx="2258955" cy="1355373"/>
      </dsp:txXfrm>
    </dsp:sp>
    <dsp:sp modelId="{5FE23C35-66CA-4CCB-ABA9-28A6B99DE64E}">
      <dsp:nvSpPr>
        <dsp:cNvPr id="0" name=""/>
        <dsp:cNvSpPr/>
      </dsp:nvSpPr>
      <dsp:spPr>
        <a:xfrm>
          <a:off x="2484851" y="321289"/>
          <a:ext cx="2258955" cy="13553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Severe or chronic wounds</a:t>
          </a:r>
        </a:p>
      </dsp:txBody>
      <dsp:txXfrm>
        <a:off x="2484851" y="321289"/>
        <a:ext cx="2258955" cy="1355373"/>
      </dsp:txXfrm>
    </dsp:sp>
    <dsp:sp modelId="{635C7A95-0289-424E-B910-83936B7F1C90}">
      <dsp:nvSpPr>
        <dsp:cNvPr id="0" name=""/>
        <dsp:cNvSpPr/>
      </dsp:nvSpPr>
      <dsp:spPr>
        <a:xfrm>
          <a:off x="4969703" y="321289"/>
          <a:ext cx="2258955" cy="13553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Prolonged hospital stays </a:t>
          </a:r>
        </a:p>
      </dsp:txBody>
      <dsp:txXfrm>
        <a:off x="4969703" y="321289"/>
        <a:ext cx="2258955" cy="1355373"/>
      </dsp:txXfrm>
    </dsp:sp>
    <dsp:sp modelId="{E6CCF485-30D6-4549-A0FB-7A0D8EC76383}">
      <dsp:nvSpPr>
        <dsp:cNvPr id="0" name=""/>
        <dsp:cNvSpPr/>
      </dsp:nvSpPr>
      <dsp:spPr>
        <a:xfrm>
          <a:off x="0" y="1902558"/>
          <a:ext cx="2258955" cy="13553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ICU admission</a:t>
          </a:r>
        </a:p>
      </dsp:txBody>
      <dsp:txXfrm>
        <a:off x="0" y="1902558"/>
        <a:ext cx="2258955" cy="1355373"/>
      </dsp:txXfrm>
    </dsp:sp>
    <dsp:sp modelId="{D9F4EB0A-825F-4F0A-A26E-B7225361FBA0}">
      <dsp:nvSpPr>
        <dsp:cNvPr id="0" name=""/>
        <dsp:cNvSpPr/>
      </dsp:nvSpPr>
      <dsp:spPr>
        <a:xfrm>
          <a:off x="2484851" y="1902558"/>
          <a:ext cx="2258955" cy="13553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Mechanical ventilation </a:t>
          </a:r>
        </a:p>
      </dsp:txBody>
      <dsp:txXfrm>
        <a:off x="2484851" y="1902558"/>
        <a:ext cx="2258955" cy="1355373"/>
      </dsp:txXfrm>
    </dsp:sp>
    <dsp:sp modelId="{AB2E7186-2B29-488C-8582-7E9B3594F789}">
      <dsp:nvSpPr>
        <dsp:cNvPr id="0" name=""/>
        <dsp:cNvSpPr/>
      </dsp:nvSpPr>
      <dsp:spPr>
        <a:xfrm>
          <a:off x="4969703" y="1902558"/>
          <a:ext cx="2258955" cy="13553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Central Venous Catheters</a:t>
          </a:r>
        </a:p>
      </dsp:txBody>
      <dsp:txXfrm>
        <a:off x="4969703" y="1902558"/>
        <a:ext cx="2258955" cy="13553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DE2E1-7260-4B4E-90AF-2AB3BDDC6A41}">
      <dsp:nvSpPr>
        <dsp:cNvPr id="0" name=""/>
        <dsp:cNvSpPr/>
      </dsp:nvSpPr>
      <dsp:spPr>
        <a:xfrm>
          <a:off x="0" y="2096"/>
          <a:ext cx="7656128" cy="55557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ea typeface="Calibri"/>
              <a:cs typeface="Arial" panose="020B0604020202020204" pitchFamily="34" charset="0"/>
            </a:rPr>
            <a:t>Hospital and Ventilator Associated Pneumonia</a:t>
          </a:r>
          <a:endParaRPr lang="en-US" sz="2400" kern="1200" dirty="0">
            <a:latin typeface="Arial" panose="020B0604020202020204" pitchFamily="34" charset="0"/>
            <a:cs typeface="Arial" panose="020B0604020202020204" pitchFamily="34" charset="0"/>
          </a:endParaRPr>
        </a:p>
      </dsp:txBody>
      <dsp:txXfrm>
        <a:off x="27121" y="29217"/>
        <a:ext cx="7601886" cy="501330"/>
      </dsp:txXfrm>
    </dsp:sp>
    <dsp:sp modelId="{D9A51CBB-DE10-4003-B6CA-951E8C9E17D2}">
      <dsp:nvSpPr>
        <dsp:cNvPr id="0" name=""/>
        <dsp:cNvSpPr/>
      </dsp:nvSpPr>
      <dsp:spPr>
        <a:xfrm>
          <a:off x="0" y="557669"/>
          <a:ext cx="7656128" cy="716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082"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solidFill>
                <a:schemeClr val="tx1">
                  <a:lumMod val="75000"/>
                  <a:lumOff val="25000"/>
                </a:schemeClr>
              </a:solidFill>
              <a:latin typeface="Arial" panose="020B0604020202020204" pitchFamily="34" charset="0"/>
              <a:ea typeface="Calibri"/>
              <a:cs typeface="Arial" panose="020B0604020202020204" pitchFamily="34" charset="0"/>
            </a:rPr>
            <a:t>Primary manifestation of CRAB accounting for about 55% of infections </a:t>
          </a:r>
        </a:p>
        <a:p>
          <a:pPr marL="171450" lvl="1" indent="-171450" algn="l" defTabSz="711200" rtl="0">
            <a:lnSpc>
              <a:spcPct val="90000"/>
            </a:lnSpc>
            <a:spcBef>
              <a:spcPct val="0"/>
            </a:spcBef>
            <a:spcAft>
              <a:spcPct val="20000"/>
            </a:spcAft>
            <a:buChar char="•"/>
          </a:pPr>
          <a:r>
            <a:rPr lang="en-US" sz="1600" kern="1200" dirty="0">
              <a:solidFill>
                <a:schemeClr val="tx1">
                  <a:lumMod val="75000"/>
                  <a:lumOff val="25000"/>
                </a:schemeClr>
              </a:solidFill>
              <a:latin typeface="Arial" panose="020B0604020202020204" pitchFamily="34" charset="0"/>
              <a:ea typeface="Calibri"/>
              <a:cs typeface="Arial" panose="020B0604020202020204" pitchFamily="34" charset="0"/>
            </a:rPr>
            <a:t>Tends to have a late onset during ICU admissions and leads to increased lengths of stay </a:t>
          </a:r>
        </a:p>
      </dsp:txBody>
      <dsp:txXfrm>
        <a:off x="0" y="557669"/>
        <a:ext cx="7656128" cy="716724"/>
      </dsp:txXfrm>
    </dsp:sp>
    <dsp:sp modelId="{0E84E73F-65C2-450C-9F1C-AEF60DCED384}">
      <dsp:nvSpPr>
        <dsp:cNvPr id="0" name=""/>
        <dsp:cNvSpPr/>
      </dsp:nvSpPr>
      <dsp:spPr>
        <a:xfrm>
          <a:off x="0" y="1274393"/>
          <a:ext cx="7656128" cy="55557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Bacteremia</a:t>
          </a:r>
          <a:r>
            <a:rPr lang="en-US" sz="2000" kern="1200" dirty="0">
              <a:latin typeface="Arial" panose="020B0604020202020204" pitchFamily="34" charset="0"/>
              <a:cs typeface="Arial" panose="020B0604020202020204" pitchFamily="34" charset="0"/>
            </a:rPr>
            <a:t> </a:t>
          </a:r>
        </a:p>
      </dsp:txBody>
      <dsp:txXfrm>
        <a:off x="27121" y="1301514"/>
        <a:ext cx="7601886" cy="501330"/>
      </dsp:txXfrm>
    </dsp:sp>
    <dsp:sp modelId="{81D3F21C-3BA2-4D3C-8C93-36F76490B54A}">
      <dsp:nvSpPr>
        <dsp:cNvPr id="0" name=""/>
        <dsp:cNvSpPr/>
      </dsp:nvSpPr>
      <dsp:spPr>
        <a:xfrm>
          <a:off x="0" y="1829965"/>
          <a:ext cx="7656128" cy="139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082"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solidFill>
                <a:schemeClr val="tx1">
                  <a:lumMod val="75000"/>
                  <a:lumOff val="25000"/>
                </a:schemeClr>
              </a:solidFill>
              <a:latin typeface="Arial" panose="020B0604020202020204" pitchFamily="34" charset="0"/>
              <a:cs typeface="Arial" panose="020B0604020202020204" pitchFamily="34" charset="0"/>
            </a:rPr>
            <a:t>Often occurs as a hematogenous spread from pneumonia or in the presence of an infected central venous catheter </a:t>
          </a:r>
        </a:p>
        <a:p>
          <a:pPr marL="171450" lvl="1" indent="-171450" algn="l" defTabSz="711200" rtl="0">
            <a:lnSpc>
              <a:spcPct val="90000"/>
            </a:lnSpc>
            <a:spcBef>
              <a:spcPct val="0"/>
            </a:spcBef>
            <a:spcAft>
              <a:spcPct val="20000"/>
            </a:spcAft>
            <a:buChar char="•"/>
          </a:pPr>
          <a:r>
            <a:rPr lang="en-US" sz="1600" i="1" kern="1200" dirty="0">
              <a:solidFill>
                <a:schemeClr val="tx1">
                  <a:lumMod val="75000"/>
                  <a:lumOff val="25000"/>
                </a:schemeClr>
              </a:solidFill>
              <a:latin typeface="Arial" panose="020B0604020202020204" pitchFamily="34" charset="0"/>
              <a:cs typeface="Arial" panose="020B0604020202020204" pitchFamily="34" charset="0"/>
            </a:rPr>
            <a:t>A. baumannii </a:t>
          </a:r>
          <a:r>
            <a:rPr lang="en-US" sz="1600" i="0" kern="1200" dirty="0">
              <a:solidFill>
                <a:schemeClr val="tx1">
                  <a:lumMod val="75000"/>
                  <a:lumOff val="25000"/>
                </a:schemeClr>
              </a:solidFill>
              <a:latin typeface="Arial" panose="020B0604020202020204" pitchFamily="34" charset="0"/>
              <a:cs typeface="Arial" panose="020B0604020202020204" pitchFamily="34" charset="0"/>
            </a:rPr>
            <a:t>can grow biofilms on health-care associated equipment, which contributes significantly to medical device associated infections</a:t>
          </a:r>
        </a:p>
        <a:p>
          <a:pPr marL="171450" lvl="1" indent="-171450" algn="l" defTabSz="711200" rtl="0">
            <a:lnSpc>
              <a:spcPct val="90000"/>
            </a:lnSpc>
            <a:spcBef>
              <a:spcPct val="0"/>
            </a:spcBef>
            <a:spcAft>
              <a:spcPct val="20000"/>
            </a:spcAft>
            <a:buChar char="•"/>
          </a:pPr>
          <a:r>
            <a:rPr lang="en-US" sz="1600" i="0" kern="1200" dirty="0">
              <a:solidFill>
                <a:schemeClr val="tx1">
                  <a:lumMod val="75000"/>
                  <a:lumOff val="25000"/>
                </a:schemeClr>
              </a:solidFill>
              <a:latin typeface="Arial" panose="020B0604020202020204" pitchFamily="34" charset="0"/>
              <a:cs typeface="Arial" panose="020B0604020202020204" pitchFamily="34" charset="0"/>
            </a:rPr>
            <a:t>These biofilms confer a high desiccation resistance allowing for survival of</a:t>
          </a:r>
          <a:r>
            <a:rPr lang="en-US" sz="1600" i="1" kern="1200" dirty="0">
              <a:solidFill>
                <a:schemeClr val="tx1">
                  <a:lumMod val="75000"/>
                  <a:lumOff val="25000"/>
                </a:schemeClr>
              </a:solidFill>
              <a:latin typeface="Arial" panose="020B0604020202020204" pitchFamily="34" charset="0"/>
              <a:cs typeface="Arial" panose="020B0604020202020204" pitchFamily="34" charset="0"/>
            </a:rPr>
            <a:t> A. baumannii </a:t>
          </a:r>
          <a:r>
            <a:rPr lang="en-US" sz="1600" i="0" kern="1200" dirty="0">
              <a:solidFill>
                <a:schemeClr val="tx1">
                  <a:lumMod val="75000"/>
                  <a:lumOff val="25000"/>
                </a:schemeClr>
              </a:solidFill>
              <a:latin typeface="Arial" panose="020B0604020202020204" pitchFamily="34" charset="0"/>
              <a:cs typeface="Arial" panose="020B0604020202020204" pitchFamily="34" charset="0"/>
            </a:rPr>
            <a:t>isolates  </a:t>
          </a:r>
        </a:p>
      </dsp:txBody>
      <dsp:txXfrm>
        <a:off x="0" y="1829965"/>
        <a:ext cx="7656128" cy="13924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966B7-2839-4B3A-B140-B5D0C100B84F}">
      <dsp:nvSpPr>
        <dsp:cNvPr id="0" name=""/>
        <dsp:cNvSpPr/>
      </dsp:nvSpPr>
      <dsp:spPr>
        <a:xfrm>
          <a:off x="0" y="0"/>
          <a:ext cx="7286428" cy="57856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a:rPr>
            <a:t>Skin, Soft Tissue and Bone </a:t>
          </a:r>
          <a:endParaRPr lang="en-US" sz="2400" kern="1200" dirty="0"/>
        </a:p>
      </dsp:txBody>
      <dsp:txXfrm>
        <a:off x="28243" y="28243"/>
        <a:ext cx="7229942" cy="522079"/>
      </dsp:txXfrm>
    </dsp:sp>
    <dsp:sp modelId="{86E2F91D-C6FA-4DAB-B7AA-CCC4C26E57BA}">
      <dsp:nvSpPr>
        <dsp:cNvPr id="0" name=""/>
        <dsp:cNvSpPr/>
      </dsp:nvSpPr>
      <dsp:spPr>
        <a:xfrm>
          <a:off x="0" y="667330"/>
          <a:ext cx="7286428"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344"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a:solidFill>
                <a:schemeClr val="tx1">
                  <a:lumMod val="75000"/>
                  <a:lumOff val="25000"/>
                </a:schemeClr>
              </a:solidFill>
              <a:latin typeface="Arial" panose="020B0604020202020204"/>
            </a:rPr>
            <a:t>Usually appear after colonization </a:t>
          </a:r>
        </a:p>
        <a:p>
          <a:pPr marL="171450" lvl="1" indent="-171450" algn="l" defTabSz="800100" rtl="0">
            <a:lnSpc>
              <a:spcPct val="90000"/>
            </a:lnSpc>
            <a:spcBef>
              <a:spcPct val="0"/>
            </a:spcBef>
            <a:spcAft>
              <a:spcPct val="20000"/>
            </a:spcAft>
            <a:buChar char="•"/>
          </a:pPr>
          <a:r>
            <a:rPr lang="en-US" sz="1800" kern="1200" dirty="0">
              <a:solidFill>
                <a:schemeClr val="tx1">
                  <a:lumMod val="75000"/>
                  <a:lumOff val="25000"/>
                </a:schemeClr>
              </a:solidFill>
              <a:latin typeface="Arial" panose="020B0604020202020204"/>
            </a:rPr>
            <a:t>Associated with surgical interventions or in the presence of infected prosthetic joints </a:t>
          </a:r>
        </a:p>
      </dsp:txBody>
      <dsp:txXfrm>
        <a:off x="0" y="667330"/>
        <a:ext cx="7286428" cy="833175"/>
      </dsp:txXfrm>
    </dsp:sp>
    <dsp:sp modelId="{4B10D9B8-C704-4769-9966-4C3638A0285D}">
      <dsp:nvSpPr>
        <dsp:cNvPr id="0" name=""/>
        <dsp:cNvSpPr/>
      </dsp:nvSpPr>
      <dsp:spPr>
        <a:xfrm>
          <a:off x="0" y="1500505"/>
          <a:ext cx="7286428" cy="57856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a:rPr>
            <a:t>Urinary</a:t>
          </a:r>
        </a:p>
      </dsp:txBody>
      <dsp:txXfrm>
        <a:off x="28243" y="1528748"/>
        <a:ext cx="7229942" cy="522079"/>
      </dsp:txXfrm>
    </dsp:sp>
    <dsp:sp modelId="{95A80100-C798-4C81-B837-D4E761DE1AF0}">
      <dsp:nvSpPr>
        <dsp:cNvPr id="0" name=""/>
        <dsp:cNvSpPr/>
      </dsp:nvSpPr>
      <dsp:spPr>
        <a:xfrm>
          <a:off x="0" y="2079070"/>
          <a:ext cx="7286428" cy="856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344"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a:solidFill>
                <a:schemeClr val="tx1">
                  <a:lumMod val="75000"/>
                  <a:lumOff val="25000"/>
                </a:schemeClr>
              </a:solidFill>
              <a:latin typeface="Arial" panose="020B0604020202020204"/>
            </a:rPr>
            <a:t> UTI with </a:t>
          </a:r>
          <a:r>
            <a:rPr lang="en-US" sz="1800" i="1" kern="1200" dirty="0">
              <a:solidFill>
                <a:schemeClr val="tx1">
                  <a:lumMod val="75000"/>
                  <a:lumOff val="25000"/>
                </a:schemeClr>
              </a:solidFill>
              <a:latin typeface="Arial" panose="020B0604020202020204"/>
            </a:rPr>
            <a:t>Acinetobacter </a:t>
          </a:r>
          <a:r>
            <a:rPr lang="en-US" sz="1800" i="0" kern="1200" dirty="0">
              <a:solidFill>
                <a:schemeClr val="tx1">
                  <a:lumMod val="75000"/>
                  <a:lumOff val="25000"/>
                </a:schemeClr>
              </a:solidFill>
              <a:latin typeface="Arial" panose="020B0604020202020204"/>
            </a:rPr>
            <a:t>is rare </a:t>
          </a:r>
          <a:endParaRPr lang="en-US" sz="1800" i="0" kern="1200" dirty="0">
            <a:solidFill>
              <a:schemeClr val="tx1">
                <a:lumMod val="75000"/>
                <a:lumOff val="25000"/>
              </a:schemeClr>
            </a:solidFill>
          </a:endParaRPr>
        </a:p>
        <a:p>
          <a:pPr marL="171450" lvl="1" indent="-171450" algn="l" defTabSz="800100" rtl="0">
            <a:lnSpc>
              <a:spcPct val="90000"/>
            </a:lnSpc>
            <a:spcBef>
              <a:spcPct val="0"/>
            </a:spcBef>
            <a:spcAft>
              <a:spcPct val="20000"/>
            </a:spcAft>
            <a:buChar char="•"/>
          </a:pPr>
          <a:r>
            <a:rPr lang="en-US" sz="1800" i="1" kern="1200" dirty="0">
              <a:solidFill>
                <a:schemeClr val="tx1">
                  <a:lumMod val="75000"/>
                  <a:lumOff val="25000"/>
                </a:schemeClr>
              </a:solidFill>
              <a:latin typeface="Arial" panose="020B0604020202020204"/>
            </a:rPr>
            <a:t>Acinetobacter </a:t>
          </a:r>
          <a:r>
            <a:rPr lang="en-US" sz="1800" i="0" kern="1200" dirty="0">
              <a:solidFill>
                <a:schemeClr val="tx1">
                  <a:lumMod val="75000"/>
                  <a:lumOff val="25000"/>
                </a:schemeClr>
              </a:solidFill>
              <a:latin typeface="Arial" panose="020B0604020202020204"/>
            </a:rPr>
            <a:t>in the urine is documented primarily after prolonged urinary catheterization and mostly represents colonization </a:t>
          </a:r>
        </a:p>
      </dsp:txBody>
      <dsp:txXfrm>
        <a:off x="0" y="2079070"/>
        <a:ext cx="7286428" cy="8569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ED966-FDCC-42E6-A2A0-2EF101480ABB}">
      <dsp:nvSpPr>
        <dsp:cNvPr id="0" name=""/>
        <dsp:cNvSpPr/>
      </dsp:nvSpPr>
      <dsp:spPr>
        <a:xfrm>
          <a:off x="3943350" y="1647059"/>
          <a:ext cx="3088456" cy="357342"/>
        </a:xfrm>
        <a:custGeom>
          <a:avLst/>
          <a:gdLst/>
          <a:ahLst/>
          <a:cxnLst/>
          <a:rect l="0" t="0" r="0" b="0"/>
          <a:pathLst>
            <a:path>
              <a:moveTo>
                <a:pt x="0" y="0"/>
              </a:moveTo>
              <a:lnTo>
                <a:pt x="0" y="178671"/>
              </a:lnTo>
              <a:lnTo>
                <a:pt x="3088456" y="178671"/>
              </a:lnTo>
              <a:lnTo>
                <a:pt x="3088456" y="35734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CE93DB-C2D1-400A-8ECB-BF1CAB0C97F7}">
      <dsp:nvSpPr>
        <dsp:cNvPr id="0" name=""/>
        <dsp:cNvSpPr/>
      </dsp:nvSpPr>
      <dsp:spPr>
        <a:xfrm>
          <a:off x="3943350" y="1647059"/>
          <a:ext cx="1029485" cy="357342"/>
        </a:xfrm>
        <a:custGeom>
          <a:avLst/>
          <a:gdLst/>
          <a:ahLst/>
          <a:cxnLst/>
          <a:rect l="0" t="0" r="0" b="0"/>
          <a:pathLst>
            <a:path>
              <a:moveTo>
                <a:pt x="0" y="0"/>
              </a:moveTo>
              <a:lnTo>
                <a:pt x="0" y="178671"/>
              </a:lnTo>
              <a:lnTo>
                <a:pt x="1029485" y="178671"/>
              </a:lnTo>
              <a:lnTo>
                <a:pt x="1029485" y="35734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D81D3F-1414-4854-A2A0-D50D5443185E}">
      <dsp:nvSpPr>
        <dsp:cNvPr id="0" name=""/>
        <dsp:cNvSpPr/>
      </dsp:nvSpPr>
      <dsp:spPr>
        <a:xfrm>
          <a:off x="2913864" y="1647059"/>
          <a:ext cx="1029485" cy="357342"/>
        </a:xfrm>
        <a:custGeom>
          <a:avLst/>
          <a:gdLst/>
          <a:ahLst/>
          <a:cxnLst/>
          <a:rect l="0" t="0" r="0" b="0"/>
          <a:pathLst>
            <a:path>
              <a:moveTo>
                <a:pt x="1029485" y="0"/>
              </a:moveTo>
              <a:lnTo>
                <a:pt x="1029485" y="178671"/>
              </a:lnTo>
              <a:lnTo>
                <a:pt x="0" y="178671"/>
              </a:lnTo>
              <a:lnTo>
                <a:pt x="0" y="35734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6D85D4-30AC-429B-9A65-F5371A4EE666}">
      <dsp:nvSpPr>
        <dsp:cNvPr id="0" name=""/>
        <dsp:cNvSpPr/>
      </dsp:nvSpPr>
      <dsp:spPr>
        <a:xfrm>
          <a:off x="854893" y="1647059"/>
          <a:ext cx="3088456" cy="357342"/>
        </a:xfrm>
        <a:custGeom>
          <a:avLst/>
          <a:gdLst/>
          <a:ahLst/>
          <a:cxnLst/>
          <a:rect l="0" t="0" r="0" b="0"/>
          <a:pathLst>
            <a:path>
              <a:moveTo>
                <a:pt x="3088456" y="0"/>
              </a:moveTo>
              <a:lnTo>
                <a:pt x="3088456" y="178671"/>
              </a:lnTo>
              <a:lnTo>
                <a:pt x="0" y="178671"/>
              </a:lnTo>
              <a:lnTo>
                <a:pt x="0" y="35734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E77749-EC3F-4EE6-B032-381EC9BA537B}">
      <dsp:nvSpPr>
        <dsp:cNvPr id="0" name=""/>
        <dsp:cNvSpPr/>
      </dsp:nvSpPr>
      <dsp:spPr>
        <a:xfrm>
          <a:off x="2823210" y="360424"/>
          <a:ext cx="2240279" cy="128663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High-dose ampicillin/sulbactam +1 other agent</a:t>
          </a:r>
        </a:p>
      </dsp:txBody>
      <dsp:txXfrm>
        <a:off x="2823210" y="360424"/>
        <a:ext cx="2240279" cy="1286635"/>
      </dsp:txXfrm>
    </dsp:sp>
    <dsp:sp modelId="{AD2134AD-21D9-4736-BF68-87AC8034BDCE}">
      <dsp:nvSpPr>
        <dsp:cNvPr id="0" name=""/>
        <dsp:cNvSpPr/>
      </dsp:nvSpPr>
      <dsp:spPr>
        <a:xfrm>
          <a:off x="4079" y="2004401"/>
          <a:ext cx="1701628" cy="8508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Polymyxin B </a:t>
          </a:r>
        </a:p>
      </dsp:txBody>
      <dsp:txXfrm>
        <a:off x="4079" y="2004401"/>
        <a:ext cx="1701628" cy="850814"/>
      </dsp:txXfrm>
    </dsp:sp>
    <dsp:sp modelId="{3F88A2A7-A7EB-4A9F-B410-E0BFFEF8826B}">
      <dsp:nvSpPr>
        <dsp:cNvPr id="0" name=""/>
        <dsp:cNvSpPr/>
      </dsp:nvSpPr>
      <dsp:spPr>
        <a:xfrm>
          <a:off x="2063050" y="2004401"/>
          <a:ext cx="1701628" cy="8508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Minocycline</a:t>
          </a:r>
        </a:p>
      </dsp:txBody>
      <dsp:txXfrm>
        <a:off x="2063050" y="2004401"/>
        <a:ext cx="1701628" cy="850814"/>
      </dsp:txXfrm>
    </dsp:sp>
    <dsp:sp modelId="{2630F4E5-14ED-4CD3-A021-BE45E742D251}">
      <dsp:nvSpPr>
        <dsp:cNvPr id="0" name=""/>
        <dsp:cNvSpPr/>
      </dsp:nvSpPr>
      <dsp:spPr>
        <a:xfrm>
          <a:off x="4122021" y="2004401"/>
          <a:ext cx="1701628" cy="8508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Tigecycline</a:t>
          </a:r>
        </a:p>
      </dsp:txBody>
      <dsp:txXfrm>
        <a:off x="4122021" y="2004401"/>
        <a:ext cx="1701628" cy="850814"/>
      </dsp:txXfrm>
    </dsp:sp>
    <dsp:sp modelId="{5F7A3F46-AAF1-4D00-9E97-ACC6E5F32DEC}">
      <dsp:nvSpPr>
        <dsp:cNvPr id="0" name=""/>
        <dsp:cNvSpPr/>
      </dsp:nvSpPr>
      <dsp:spPr>
        <a:xfrm>
          <a:off x="6180991" y="2004401"/>
          <a:ext cx="1701628" cy="8508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Cefiderocol</a:t>
          </a:r>
          <a:endParaRPr lang="en-US" sz="2400" kern="1200" dirty="0">
            <a:latin typeface="Arial" panose="020B0604020202020204" pitchFamily="34" charset="0"/>
            <a:cs typeface="Arial" panose="020B0604020202020204" pitchFamily="34" charset="0"/>
          </a:endParaRPr>
        </a:p>
      </dsp:txBody>
      <dsp:txXfrm>
        <a:off x="6180991" y="2004401"/>
        <a:ext cx="1701628" cy="8508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78BFB-6D0D-4717-8125-9989BFCADE35}">
      <dsp:nvSpPr>
        <dsp:cNvPr id="0" name=""/>
        <dsp:cNvSpPr/>
      </dsp:nvSpPr>
      <dsp:spPr>
        <a:xfrm>
          <a:off x="2902" y="576072"/>
          <a:ext cx="1745545" cy="489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ial" panose="020B0604020202020204"/>
            </a:rPr>
            <a:t>Dose </a:t>
          </a:r>
          <a:endParaRPr lang="en-US" sz="1700" kern="1200" dirty="0"/>
        </a:p>
      </dsp:txBody>
      <dsp:txXfrm>
        <a:off x="2902" y="576072"/>
        <a:ext cx="1745545" cy="489600"/>
      </dsp:txXfrm>
    </dsp:sp>
    <dsp:sp modelId="{D62799DA-F2ED-496F-BDF6-58B747CA09D0}">
      <dsp:nvSpPr>
        <dsp:cNvPr id="0" name=""/>
        <dsp:cNvSpPr/>
      </dsp:nvSpPr>
      <dsp:spPr>
        <a:xfrm>
          <a:off x="2902" y="1065672"/>
          <a:ext cx="1745545" cy="142911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solidFill>
                <a:schemeClr val="tx1">
                  <a:lumMod val="75000"/>
                  <a:lumOff val="25000"/>
                </a:schemeClr>
              </a:solidFill>
              <a:latin typeface="Arial" panose="020B0604020202020204"/>
            </a:rPr>
            <a:t>6 to 9 grams of sulbactam per day </a:t>
          </a:r>
          <a:endParaRPr lang="en-US" sz="1700" kern="1200" dirty="0">
            <a:solidFill>
              <a:schemeClr val="tx1">
                <a:lumMod val="75000"/>
                <a:lumOff val="25000"/>
              </a:schemeClr>
            </a:solidFill>
          </a:endParaRPr>
        </a:p>
      </dsp:txBody>
      <dsp:txXfrm>
        <a:off x="2902" y="1065672"/>
        <a:ext cx="1745545" cy="1429115"/>
      </dsp:txXfrm>
    </dsp:sp>
    <dsp:sp modelId="{B4F714BB-5656-431D-B76E-143D693F1601}">
      <dsp:nvSpPr>
        <dsp:cNvPr id="0" name=""/>
        <dsp:cNvSpPr/>
      </dsp:nvSpPr>
      <dsp:spPr>
        <a:xfrm>
          <a:off x="1992825" y="576072"/>
          <a:ext cx="1745545" cy="489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ial" panose="020B0604020202020204"/>
            </a:rPr>
            <a:t>Frequency </a:t>
          </a:r>
          <a:endParaRPr lang="en-US" sz="1700" kern="1200" dirty="0"/>
        </a:p>
      </dsp:txBody>
      <dsp:txXfrm>
        <a:off x="1992825" y="576072"/>
        <a:ext cx="1745545" cy="489600"/>
      </dsp:txXfrm>
    </dsp:sp>
    <dsp:sp modelId="{B655216A-B0AA-48DB-990D-CA3F98E01129}">
      <dsp:nvSpPr>
        <dsp:cNvPr id="0" name=""/>
        <dsp:cNvSpPr/>
      </dsp:nvSpPr>
      <dsp:spPr>
        <a:xfrm>
          <a:off x="1992825" y="1065672"/>
          <a:ext cx="1745545" cy="142911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latin typeface="Arial" panose="020B0604020202020204"/>
            </a:rPr>
            <a:t> </a:t>
          </a:r>
          <a:r>
            <a:rPr lang="en-US" sz="1700" kern="1200" dirty="0">
              <a:solidFill>
                <a:schemeClr val="tx1">
                  <a:lumMod val="75000"/>
                  <a:lumOff val="25000"/>
                </a:schemeClr>
              </a:solidFill>
              <a:latin typeface="Arial" panose="020B0604020202020204"/>
            </a:rPr>
            <a:t>3 g sulbactam infused over 4 hours </a:t>
          </a:r>
          <a:endParaRPr lang="en-US" sz="1700" kern="1200" dirty="0">
            <a:solidFill>
              <a:schemeClr val="tx1">
                <a:lumMod val="75000"/>
                <a:lumOff val="25000"/>
              </a:schemeClr>
            </a:solidFill>
          </a:endParaRPr>
        </a:p>
        <a:p>
          <a:pPr marL="171450" lvl="1" indent="-171450" algn="l" defTabSz="755650" rtl="0">
            <a:lnSpc>
              <a:spcPct val="90000"/>
            </a:lnSpc>
            <a:spcBef>
              <a:spcPct val="0"/>
            </a:spcBef>
            <a:spcAft>
              <a:spcPct val="15000"/>
            </a:spcAft>
            <a:buChar char="•"/>
          </a:pPr>
          <a:r>
            <a:rPr lang="en-US" sz="1700" kern="1200" dirty="0">
              <a:solidFill>
                <a:schemeClr val="tx1">
                  <a:lumMod val="75000"/>
                  <a:lumOff val="25000"/>
                </a:schemeClr>
              </a:solidFill>
              <a:latin typeface="Arial" panose="020B0604020202020204"/>
            </a:rPr>
            <a:t>Every 8 hours </a:t>
          </a:r>
          <a:endParaRPr lang="en-US" sz="1700" kern="1200" dirty="0">
            <a:solidFill>
              <a:schemeClr val="tx1">
                <a:lumMod val="75000"/>
                <a:lumOff val="25000"/>
              </a:schemeClr>
            </a:solidFill>
          </a:endParaRPr>
        </a:p>
      </dsp:txBody>
      <dsp:txXfrm>
        <a:off x="1992825" y="1065672"/>
        <a:ext cx="1745545" cy="1429115"/>
      </dsp:txXfrm>
    </dsp:sp>
    <dsp:sp modelId="{11D48E13-D267-4BD1-A684-2F4FCB541ABC}">
      <dsp:nvSpPr>
        <dsp:cNvPr id="0" name=""/>
        <dsp:cNvSpPr/>
      </dsp:nvSpPr>
      <dsp:spPr>
        <a:xfrm>
          <a:off x="3982747" y="576072"/>
          <a:ext cx="1745545" cy="489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ial" panose="020B0604020202020204"/>
            </a:rPr>
            <a:t>Monitoring </a:t>
          </a:r>
          <a:endParaRPr lang="en-US" sz="1700" kern="1200" dirty="0"/>
        </a:p>
      </dsp:txBody>
      <dsp:txXfrm>
        <a:off x="3982747" y="576072"/>
        <a:ext cx="1745545" cy="489600"/>
      </dsp:txXfrm>
    </dsp:sp>
    <dsp:sp modelId="{AEF711DD-066F-4DF1-9D83-32E3DFFAFF88}">
      <dsp:nvSpPr>
        <dsp:cNvPr id="0" name=""/>
        <dsp:cNvSpPr/>
      </dsp:nvSpPr>
      <dsp:spPr>
        <a:xfrm>
          <a:off x="3982747" y="1065672"/>
          <a:ext cx="1745545" cy="142911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solidFill>
                <a:schemeClr val="tx1">
                  <a:lumMod val="75000"/>
                  <a:lumOff val="25000"/>
                </a:schemeClr>
              </a:solidFill>
              <a:latin typeface="Arial" panose="020B0604020202020204"/>
            </a:rPr>
            <a:t>Hepatic </a:t>
          </a:r>
          <a:endParaRPr lang="en-US" sz="1700" kern="1200" dirty="0">
            <a:solidFill>
              <a:schemeClr val="tx1">
                <a:lumMod val="75000"/>
                <a:lumOff val="25000"/>
              </a:schemeClr>
            </a:solidFill>
          </a:endParaRPr>
        </a:p>
        <a:p>
          <a:pPr marL="171450" lvl="1" indent="-171450" algn="l" defTabSz="755650" rtl="0">
            <a:lnSpc>
              <a:spcPct val="90000"/>
            </a:lnSpc>
            <a:spcBef>
              <a:spcPct val="0"/>
            </a:spcBef>
            <a:spcAft>
              <a:spcPct val="15000"/>
            </a:spcAft>
            <a:buChar char="•"/>
          </a:pPr>
          <a:r>
            <a:rPr lang="en-US" sz="1700" kern="1200" dirty="0">
              <a:solidFill>
                <a:schemeClr val="tx1">
                  <a:lumMod val="75000"/>
                  <a:lumOff val="25000"/>
                </a:schemeClr>
              </a:solidFill>
              <a:latin typeface="Arial" panose="020B0604020202020204"/>
            </a:rPr>
            <a:t>Renal </a:t>
          </a:r>
        </a:p>
        <a:p>
          <a:pPr marL="171450" lvl="1" indent="-171450" algn="l" defTabSz="755650">
            <a:lnSpc>
              <a:spcPct val="90000"/>
            </a:lnSpc>
            <a:spcBef>
              <a:spcPct val="0"/>
            </a:spcBef>
            <a:spcAft>
              <a:spcPct val="15000"/>
            </a:spcAft>
            <a:buChar char="•"/>
          </a:pPr>
          <a:r>
            <a:rPr lang="en-US" sz="1700" kern="1200" dirty="0">
              <a:solidFill>
                <a:schemeClr val="tx1">
                  <a:lumMod val="75000"/>
                  <a:lumOff val="25000"/>
                </a:schemeClr>
              </a:solidFill>
              <a:latin typeface="Arial" panose="020B0604020202020204"/>
            </a:rPr>
            <a:t>Anaphylaxis</a:t>
          </a:r>
          <a:endParaRPr lang="en-US" sz="1700" kern="1200" dirty="0">
            <a:solidFill>
              <a:schemeClr val="tx1">
                <a:lumMod val="75000"/>
                <a:lumOff val="25000"/>
              </a:schemeClr>
            </a:solidFill>
          </a:endParaRPr>
        </a:p>
      </dsp:txBody>
      <dsp:txXfrm>
        <a:off x="3982747" y="1065672"/>
        <a:ext cx="1745545" cy="1429115"/>
      </dsp:txXfrm>
    </dsp:sp>
    <dsp:sp modelId="{3828D865-5806-4C58-8F21-843ABAB98FF2}">
      <dsp:nvSpPr>
        <dsp:cNvPr id="0" name=""/>
        <dsp:cNvSpPr/>
      </dsp:nvSpPr>
      <dsp:spPr>
        <a:xfrm>
          <a:off x="5972670" y="576072"/>
          <a:ext cx="1745545" cy="489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ial" panose="020B0604020202020204"/>
            </a:rPr>
            <a:t>Side Effects </a:t>
          </a:r>
        </a:p>
      </dsp:txBody>
      <dsp:txXfrm>
        <a:off x="5972670" y="576072"/>
        <a:ext cx="1745545" cy="489600"/>
      </dsp:txXfrm>
    </dsp:sp>
    <dsp:sp modelId="{378F3503-B4FF-400E-A81D-488451B87AF8}">
      <dsp:nvSpPr>
        <dsp:cNvPr id="0" name=""/>
        <dsp:cNvSpPr/>
      </dsp:nvSpPr>
      <dsp:spPr>
        <a:xfrm>
          <a:off x="5972670" y="1065672"/>
          <a:ext cx="1745545" cy="142911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solidFill>
                <a:schemeClr val="tx1">
                  <a:lumMod val="75000"/>
                  <a:lumOff val="25000"/>
                </a:schemeClr>
              </a:solidFill>
              <a:latin typeface="Arial" panose="020B0604020202020204"/>
            </a:rPr>
            <a:t>Rash </a:t>
          </a:r>
        </a:p>
        <a:p>
          <a:pPr marL="171450" lvl="1" indent="-171450" algn="l" defTabSz="755650" rtl="0">
            <a:lnSpc>
              <a:spcPct val="90000"/>
            </a:lnSpc>
            <a:spcBef>
              <a:spcPct val="0"/>
            </a:spcBef>
            <a:spcAft>
              <a:spcPct val="15000"/>
            </a:spcAft>
            <a:buChar char="•"/>
          </a:pPr>
          <a:r>
            <a:rPr lang="en-US" sz="1700" kern="1200" dirty="0">
              <a:solidFill>
                <a:schemeClr val="tx1">
                  <a:lumMod val="75000"/>
                  <a:lumOff val="25000"/>
                </a:schemeClr>
              </a:solidFill>
              <a:latin typeface="Arial" panose="020B0604020202020204"/>
            </a:rPr>
            <a:t>Diarrhea </a:t>
          </a:r>
        </a:p>
        <a:p>
          <a:pPr marL="171450" lvl="1" indent="-171450" algn="l" defTabSz="755650" rtl="0">
            <a:lnSpc>
              <a:spcPct val="90000"/>
            </a:lnSpc>
            <a:spcBef>
              <a:spcPct val="0"/>
            </a:spcBef>
            <a:spcAft>
              <a:spcPct val="15000"/>
            </a:spcAft>
            <a:buChar char="•"/>
          </a:pPr>
          <a:r>
            <a:rPr lang="en-US" sz="1700" kern="1200" dirty="0">
              <a:solidFill>
                <a:schemeClr val="tx1">
                  <a:lumMod val="75000"/>
                  <a:lumOff val="25000"/>
                </a:schemeClr>
              </a:solidFill>
              <a:latin typeface="Arial" panose="020B0604020202020204"/>
            </a:rPr>
            <a:t>Hepatotoxicity </a:t>
          </a:r>
        </a:p>
      </dsp:txBody>
      <dsp:txXfrm>
        <a:off x="5972670" y="1065672"/>
        <a:ext cx="1745545" cy="142911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4DA4E-BEC7-4ABE-85EF-917B8F6D9987}" type="datetimeFigureOut">
              <a:rPr lang="en-US" smtClean="0"/>
              <a:t>9/19/2025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9EF53-A621-4089-BE58-5E5B8268D300}" type="slidenum">
              <a:rPr lang="en-US" smtClean="0"/>
              <a:t>‹#›</a:t>
            </a:fld>
            <a:endParaRPr lang="en-US"/>
          </a:p>
        </p:txBody>
      </p:sp>
    </p:spTree>
    <p:extLst>
      <p:ext uri="{BB962C8B-B14F-4D97-AF65-F5344CB8AC3E}">
        <p14:creationId xmlns:p14="http://schemas.microsoft.com/office/powerpoint/2010/main" val="4138184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1007/s40121-023-00771-8"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doi.org/10.3390/microorganisms13071501" TargetMode="External"/><Relationship Id="rId5" Type="http://schemas.openxmlformats.org/officeDocument/2006/relationships/hyperlink" Target="https://doi.org/10.3390/pathogens10030373" TargetMode="External"/><Relationship Id="rId4" Type="http://schemas.openxmlformats.org/officeDocument/2006/relationships/hyperlink" Target="https://doi.org/10.2147/IDR.S386641"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i.org/10.1007/s40121-023-00771-8"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doi.org/10.3390/microorganisms13071501" TargetMode="External"/><Relationship Id="rId5" Type="http://schemas.openxmlformats.org/officeDocument/2006/relationships/hyperlink" Target="https://doi.org/10.3390/pathogens10030373" TargetMode="External"/><Relationship Id="rId4" Type="http://schemas.openxmlformats.org/officeDocument/2006/relationships/hyperlink" Target="https://doi.org/10.2147/IDR.S386641"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doi.org/10.3390/antibiotics14020141" TargetMode="External"/><Relationship Id="rId3" Type="http://schemas.openxmlformats.org/officeDocument/2006/relationships/hyperlink" Target="https://doi.org/10.1007/s40121-023-00771-8" TargetMode="External"/><Relationship Id="rId7" Type="http://schemas.openxmlformats.org/officeDocument/2006/relationships/hyperlink" Target="https://doi.org/10.1093/jac/dkm226"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doi.org/10.3390/microorganisms13071501" TargetMode="External"/><Relationship Id="rId5" Type="http://schemas.openxmlformats.org/officeDocument/2006/relationships/hyperlink" Target="https://doi.org/10.3390/pathogens10030373" TargetMode="External"/><Relationship Id="rId4" Type="http://schemas.openxmlformats.org/officeDocument/2006/relationships/hyperlink" Target="https://doi.org/10.2147/IDR.S386641"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i.org/10.1007/s40121-023-00771-8"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doi.org/10.3390/microorganisms13071501" TargetMode="External"/><Relationship Id="rId5" Type="http://schemas.openxmlformats.org/officeDocument/2006/relationships/hyperlink" Target="https://doi.org/10.3390/pathogens10030373" TargetMode="External"/><Relationship Id="rId4" Type="http://schemas.openxmlformats.org/officeDocument/2006/relationships/hyperlink" Target="https://doi.org/10.2147/IDR.S386641"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i.org/10.1007/s40121-023-00771-8"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doi.org/10.3390/microorganisms13071501" TargetMode="External"/><Relationship Id="rId5" Type="http://schemas.openxmlformats.org/officeDocument/2006/relationships/hyperlink" Target="https://doi.org/10.3390/pathogens10030373" TargetMode="External"/><Relationship Id="rId4" Type="http://schemas.openxmlformats.org/officeDocument/2006/relationships/hyperlink" Target="https://doi.org/10.2147/IDR.S386641"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oi.org/10.3390/antibiotics9070393"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ptodate.com/contents/acinetobacter-infection-treatment-and-prevention" TargetMode="External"/><Relationship Id="rId7" Type="http://schemas.openxmlformats.org/officeDocument/2006/relationships/hyperlink" Target="https://pmc.ncbi.nlm.nih.gov/articles/PMC8960525/#CR10"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doi.org/10.1007/s40121-022-00597-w" TargetMode="External"/><Relationship Id="rId5" Type="http://schemas.openxmlformats.org/officeDocument/2006/relationships/hyperlink" Target="https://doi.org/10.3390/vaccines9060570" TargetMode="External"/><Relationship Id="rId4" Type="http://schemas.openxmlformats.org/officeDocument/2006/relationships/hyperlink" Target="https://doi.org/10.1093/jacamr/dlaf134"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i.org/10.1007/s40121-023-00771-8" TargetMode="External"/><Relationship Id="rId7" Type="http://schemas.openxmlformats.org/officeDocument/2006/relationships/hyperlink" Target="https://pmc.ncbi.nlm.nih.gov/articles/PMC8003822/#B89-pathogens-10-00373"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doi.org/10.3390/microorganisms13071501" TargetMode="External"/><Relationship Id="rId5" Type="http://schemas.openxmlformats.org/officeDocument/2006/relationships/hyperlink" Target="https://doi.org/10.3390/pathogens10030373" TargetMode="External"/><Relationship Id="rId4" Type="http://schemas.openxmlformats.org/officeDocument/2006/relationships/hyperlink" Target="https://doi.org/10.2147/IDR.S38664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Gram-negative bacteria</a:t>
            </a:r>
            <a:r>
              <a:rPr lang="en-US" sz="1200" b="0" i="0" kern="1200" dirty="0">
                <a:solidFill>
                  <a:schemeClr val="tx1"/>
                </a:solidFill>
                <a:effectLst/>
                <a:latin typeface="+mn-lt"/>
                <a:ea typeface="+mn-ea"/>
                <a:cs typeface="+mn-cs"/>
              </a:rPr>
              <a:t> are characterized by their unique </a:t>
            </a:r>
            <a:r>
              <a:rPr lang="en-US" sz="1200" b="1" i="0" kern="1200" dirty="0">
                <a:solidFill>
                  <a:schemeClr val="tx1"/>
                </a:solidFill>
                <a:effectLst/>
                <a:latin typeface="+mn-lt"/>
                <a:ea typeface="+mn-ea"/>
                <a:cs typeface="+mn-cs"/>
              </a:rPr>
              <a:t>cell wall structure</a:t>
            </a:r>
            <a:r>
              <a:rPr lang="en-US" sz="1200" b="0" i="0" kern="1200" dirty="0">
                <a:solidFill>
                  <a:schemeClr val="tx1"/>
                </a:solidFill>
                <a:effectLst/>
                <a:latin typeface="+mn-lt"/>
                <a:ea typeface="+mn-ea"/>
                <a:cs typeface="+mn-cs"/>
              </a:rPr>
              <a:t>, which includes: </a:t>
            </a:r>
            <a:endParaRPr lang="en-US" dirty="0"/>
          </a:p>
          <a:p>
            <a:endParaRPr lang="en-US" dirty="0"/>
          </a:p>
          <a:p>
            <a:r>
              <a:rPr lang="en-US" sz="1200" b="0" i="0" kern="1200" dirty="0">
                <a:solidFill>
                  <a:schemeClr val="tx1"/>
                </a:solidFill>
                <a:effectLst/>
                <a:latin typeface="+mn-lt"/>
                <a:ea typeface="+mn-ea"/>
                <a:cs typeface="+mn-cs"/>
              </a:rPr>
              <a:t>The OM has phospholipids that are bound to the inner leaflet of the membrane, and lipopolysaccharide (LPS) bound to the outer leaflet which is known to cause endotoxic shock. Moreover, the OM contains proteins called the outer membrane proteins (OMPs) such as porins and others which allow the passage of small molecules like amino acids and small saccharides.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β-Lactam antibiotics such as penicillin, cephalosporin, and carbapenem inhibit the synthesis of bacterial peptidoglycan cell walls.</a:t>
            </a:r>
            <a:endParaRPr lang="en-US" dirty="0"/>
          </a:p>
          <a:p>
            <a:endParaRPr lang="en-US" dirty="0"/>
          </a:p>
        </p:txBody>
      </p:sp>
      <p:sp>
        <p:nvSpPr>
          <p:cNvPr id="4" name="Slide Number Placeholder 3"/>
          <p:cNvSpPr>
            <a:spLocks noGrp="1"/>
          </p:cNvSpPr>
          <p:nvPr>
            <p:ph type="sldNum" sz="quarter" idx="5"/>
          </p:nvPr>
        </p:nvSpPr>
        <p:spPr/>
        <p:txBody>
          <a:bodyPr/>
          <a:lstStyle/>
          <a:p>
            <a:fld id="{E979EF53-A621-4089-BE58-5E5B8268D300}" type="slidenum">
              <a:rPr lang="en-US" smtClean="0"/>
              <a:t>4</a:t>
            </a:fld>
            <a:endParaRPr lang="en-US"/>
          </a:p>
        </p:txBody>
      </p:sp>
    </p:spTree>
    <p:extLst>
      <p:ext uri="{BB962C8B-B14F-4D97-AF65-F5344CB8AC3E}">
        <p14:creationId xmlns:p14="http://schemas.microsoft.com/office/powerpoint/2010/main" val="1784448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5E072-B485-3D88-565D-0ED62BACD2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F5ACD5-AA65-01E9-4D39-419E01AE51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4D97E-F6BC-E51C-C8CF-8222E2017292}"/>
              </a:ext>
            </a:extLst>
          </p:cNvPr>
          <p:cNvSpPr>
            <a:spLocks noGrp="1"/>
          </p:cNvSpPr>
          <p:nvPr>
            <p:ph type="body" idx="1"/>
          </p:nvPr>
        </p:nvSpPr>
        <p:spPr/>
        <p:txBody>
          <a:bodyPr/>
          <a:lstStyle/>
          <a:p>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3"/>
              </a:rPr>
              <a:t>10.1007/s40121-023-00771-8</a:t>
            </a:r>
            <a:endParaRPr lang="en-US" sz="1200" b="0" i="0" u="sng"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4"/>
              </a:rPr>
              <a:t>10.2147/IDR.S386641</a:t>
            </a:r>
            <a:endParaRPr lang="en-US" sz="1200" b="0" i="0" u="sng"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5"/>
              </a:rPr>
              <a:t>10.3390/pathogens10030373</a:t>
            </a:r>
            <a:endParaRPr lang="en-US" sz="1200" b="0"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hlinkClick r:id="rId6"/>
              </a:rPr>
              <a:t>https://doi.org/10.3390/microorganisms13071501</a:t>
            </a:r>
            <a:endParaRPr lang="en-US" sz="1200" b="1" i="0" u="none" strike="noStrike"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4"/>
              </a:rPr>
              <a:t>https://doi.org/10.2147/IDR.S386641</a:t>
            </a:r>
            <a:endParaRPr lang="en-US" sz="1200" b="0"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Delcour AH. Outer membrane permeability and antibiotic resistance. </a:t>
            </a:r>
            <a:r>
              <a:rPr lang="en-US" sz="1200" b="0" i="1" kern="1200" dirty="0" err="1">
                <a:solidFill>
                  <a:schemeClr val="tx1"/>
                </a:solidFill>
                <a:effectLst/>
                <a:latin typeface="+mn-lt"/>
                <a:ea typeface="+mn-ea"/>
                <a:cs typeface="+mn-cs"/>
              </a:rPr>
              <a:t>Biochim</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Biophys</a:t>
            </a:r>
            <a:r>
              <a:rPr lang="en-US" sz="1200" b="0" i="1" kern="1200" dirty="0">
                <a:solidFill>
                  <a:schemeClr val="tx1"/>
                </a:solidFill>
                <a:effectLst/>
                <a:latin typeface="+mn-lt"/>
                <a:ea typeface="+mn-ea"/>
                <a:cs typeface="+mn-cs"/>
              </a:rPr>
              <a:t> Acta</a:t>
            </a:r>
            <a:r>
              <a:rPr lang="en-US" sz="1200" b="0" i="0" kern="1200" dirty="0">
                <a:solidFill>
                  <a:schemeClr val="tx1"/>
                </a:solidFill>
                <a:effectLst/>
                <a:latin typeface="+mn-lt"/>
                <a:ea typeface="+mn-ea"/>
                <a:cs typeface="+mn-cs"/>
              </a:rPr>
              <a:t>. 2009;1794(5):808-816. doi:10.1016/j.bbapap.2008.11.005</a:t>
            </a:r>
            <a:endParaRPr lang="en-US" sz="1200" b="0" i="0" u="sng"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7E731E2-BFBB-BF14-6A0A-DC95585355CA}"/>
              </a:ext>
            </a:extLst>
          </p:cNvPr>
          <p:cNvSpPr>
            <a:spLocks noGrp="1"/>
          </p:cNvSpPr>
          <p:nvPr>
            <p:ph type="sldNum" sz="quarter" idx="5"/>
          </p:nvPr>
        </p:nvSpPr>
        <p:spPr/>
        <p:txBody>
          <a:bodyPr/>
          <a:lstStyle/>
          <a:p>
            <a:fld id="{8E092BF8-3798-490E-A197-3EBD5344F333}" type="slidenum">
              <a:rPr lang="en-US" smtClean="0"/>
              <a:t>15</a:t>
            </a:fld>
            <a:endParaRPr lang="en-US"/>
          </a:p>
        </p:txBody>
      </p:sp>
    </p:spTree>
    <p:extLst>
      <p:ext uri="{BB962C8B-B14F-4D97-AF65-F5344CB8AC3E}">
        <p14:creationId xmlns:p14="http://schemas.microsoft.com/office/powerpoint/2010/main" val="1334314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4A22F-E7AB-7A5F-D865-A98DDD4CC9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9CAF3-388F-AB98-EA25-5D94276FB0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814A0-DC87-23EF-E487-447A1283234A}"/>
              </a:ext>
            </a:extLst>
          </p:cNvPr>
          <p:cNvSpPr>
            <a:spLocks noGrp="1"/>
          </p:cNvSpPr>
          <p:nvPr>
            <p:ph type="body" idx="1"/>
          </p:nvPr>
        </p:nvSpPr>
        <p:spPr/>
        <p:txBody>
          <a:bodyPr/>
          <a:lstStyle/>
          <a:p>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3"/>
              </a:rPr>
              <a:t>10.1007/s40121-023-00771-8</a:t>
            </a:r>
            <a:endParaRPr lang="en-US" sz="1200" b="0" i="0" u="sng"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4"/>
              </a:rPr>
              <a:t>10.2147/IDR.S386641</a:t>
            </a:r>
            <a:endParaRPr lang="en-US" sz="1200" b="0" i="0" u="sng"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5"/>
              </a:rPr>
              <a:t>10.3390/pathogens10030373</a:t>
            </a:r>
            <a:endParaRPr lang="en-US" sz="1200" b="0"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hlinkClick r:id="rId6"/>
              </a:rPr>
              <a:t>https://doi.org/10.3390/microorganisms13071501</a:t>
            </a:r>
            <a:endParaRPr lang="en-US" sz="1200" b="1" i="0" u="none" strike="noStrike"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4"/>
              </a:rPr>
              <a:t>https://doi.org/10.2147/IDR.S386641</a:t>
            </a:r>
            <a:endParaRPr lang="en-US" sz="1200" b="0"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Delcour AH. Outer membrane permeability and antibiotic resistance. </a:t>
            </a:r>
            <a:r>
              <a:rPr lang="en-US" sz="1200" b="0" i="1" kern="1200" dirty="0" err="1">
                <a:solidFill>
                  <a:schemeClr val="tx1"/>
                </a:solidFill>
                <a:effectLst/>
                <a:latin typeface="+mn-lt"/>
                <a:ea typeface="+mn-ea"/>
                <a:cs typeface="+mn-cs"/>
              </a:rPr>
              <a:t>Biochim</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Biophys</a:t>
            </a:r>
            <a:r>
              <a:rPr lang="en-US" sz="1200" b="0" i="1" kern="1200" dirty="0">
                <a:solidFill>
                  <a:schemeClr val="tx1"/>
                </a:solidFill>
                <a:effectLst/>
                <a:latin typeface="+mn-lt"/>
                <a:ea typeface="+mn-ea"/>
                <a:cs typeface="+mn-cs"/>
              </a:rPr>
              <a:t> Acta</a:t>
            </a:r>
            <a:r>
              <a:rPr lang="en-US" sz="1200" b="0" i="0" kern="1200" dirty="0">
                <a:solidFill>
                  <a:schemeClr val="tx1"/>
                </a:solidFill>
                <a:effectLst/>
                <a:latin typeface="+mn-lt"/>
                <a:ea typeface="+mn-ea"/>
                <a:cs typeface="+mn-cs"/>
              </a:rPr>
              <a:t>. 2009;1794(5):808-816. doi:10.1016/j.bbapap.2008.11.005</a:t>
            </a:r>
            <a:endParaRPr lang="en-US" sz="1200" b="0" i="0" u="sng"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9C62212-E3E3-D9CD-4318-F446F9810328}"/>
              </a:ext>
            </a:extLst>
          </p:cNvPr>
          <p:cNvSpPr>
            <a:spLocks noGrp="1"/>
          </p:cNvSpPr>
          <p:nvPr>
            <p:ph type="sldNum" sz="quarter" idx="5"/>
          </p:nvPr>
        </p:nvSpPr>
        <p:spPr/>
        <p:txBody>
          <a:bodyPr/>
          <a:lstStyle/>
          <a:p>
            <a:fld id="{8E092BF8-3798-490E-A197-3EBD5344F333}" type="slidenum">
              <a:rPr lang="en-US" smtClean="0"/>
              <a:t>16</a:t>
            </a:fld>
            <a:endParaRPr lang="en-US"/>
          </a:p>
        </p:txBody>
      </p:sp>
    </p:spTree>
    <p:extLst>
      <p:ext uri="{BB962C8B-B14F-4D97-AF65-F5344CB8AC3E}">
        <p14:creationId xmlns:p14="http://schemas.microsoft.com/office/powerpoint/2010/main" val="781185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1939E-B5E8-3981-7C7C-E0C5E01B8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3C45A-E4CC-47E6-2ADD-DFFF526FDD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563785-17D6-4F3D-9A56-3667667E8595}"/>
              </a:ext>
            </a:extLst>
          </p:cNvPr>
          <p:cNvSpPr>
            <a:spLocks noGrp="1"/>
          </p:cNvSpPr>
          <p:nvPr>
            <p:ph type="body" idx="1"/>
          </p:nvPr>
        </p:nvSpPr>
        <p:spPr/>
        <p:txBody>
          <a:bodyPr/>
          <a:lstStyle/>
          <a:p>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3"/>
              </a:rPr>
              <a:t>10.1007/s40121-023-00771-8</a:t>
            </a:r>
            <a:endParaRPr lang="en-US" sz="1200" b="0" i="0" u="sng"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4"/>
              </a:rPr>
              <a:t>10.2147/IDR.S386641</a:t>
            </a:r>
            <a:endParaRPr lang="en-US" sz="1200" b="0" i="0" u="sng"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5"/>
              </a:rPr>
              <a:t>10.3390/pathogens10030373</a:t>
            </a:r>
            <a:endParaRPr lang="en-US" sz="1200" b="0"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hlinkClick r:id="rId6"/>
              </a:rPr>
              <a:t>https://doi.org/10.3390/microorganisms13071501</a:t>
            </a:r>
            <a:endParaRPr lang="en-US" sz="1200" b="1" i="0" u="none" strike="noStrike"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4"/>
              </a:rPr>
              <a:t>https://doi.org/10.2147/IDR.S386641</a:t>
            </a:r>
            <a:endParaRPr lang="en-US" sz="1200" b="0"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Delcour AH. Outer membrane permeability and antibiotic resistance. </a:t>
            </a:r>
            <a:r>
              <a:rPr lang="en-US" sz="1200" b="0" i="1" kern="1200" dirty="0" err="1">
                <a:solidFill>
                  <a:schemeClr val="tx1"/>
                </a:solidFill>
                <a:effectLst/>
                <a:latin typeface="+mn-lt"/>
                <a:ea typeface="+mn-ea"/>
                <a:cs typeface="+mn-cs"/>
              </a:rPr>
              <a:t>Biochim</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Biophys</a:t>
            </a:r>
            <a:r>
              <a:rPr lang="en-US" sz="1200" b="0" i="1" kern="1200" dirty="0">
                <a:solidFill>
                  <a:schemeClr val="tx1"/>
                </a:solidFill>
                <a:effectLst/>
                <a:latin typeface="+mn-lt"/>
                <a:ea typeface="+mn-ea"/>
                <a:cs typeface="+mn-cs"/>
              </a:rPr>
              <a:t> Acta</a:t>
            </a:r>
            <a:r>
              <a:rPr lang="en-US" sz="1200" b="0" i="0" kern="1200" dirty="0">
                <a:solidFill>
                  <a:schemeClr val="tx1"/>
                </a:solidFill>
                <a:effectLst/>
                <a:latin typeface="+mn-lt"/>
                <a:ea typeface="+mn-ea"/>
                <a:cs typeface="+mn-cs"/>
              </a:rPr>
              <a:t>. 2009;1794(5):808-816. doi:10.1016/j.bbapap.2008.11.005</a:t>
            </a:r>
          </a:p>
          <a:p>
            <a:endParaRPr lang="en-US" sz="1200" b="0"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Jan Walther-Rasmussen, Niels Høiby, Class A </a:t>
            </a:r>
            <a:r>
              <a:rPr lang="en-US" sz="1200" b="0" i="0" kern="1200" dirty="0" err="1">
                <a:solidFill>
                  <a:schemeClr val="tx1"/>
                </a:solidFill>
                <a:effectLst/>
                <a:latin typeface="+mn-lt"/>
                <a:ea typeface="+mn-ea"/>
                <a:cs typeface="+mn-cs"/>
              </a:rPr>
              <a:t>carbapenemases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Journal of Antimicrobial Chemotherapy</a:t>
            </a:r>
            <a:r>
              <a:rPr lang="en-US" sz="1200" b="0" i="0" kern="1200" dirty="0">
                <a:solidFill>
                  <a:schemeClr val="tx1"/>
                </a:solidFill>
                <a:effectLst/>
                <a:latin typeface="+mn-lt"/>
                <a:ea typeface="+mn-ea"/>
                <a:cs typeface="+mn-cs"/>
              </a:rPr>
              <a:t>, Volume 60, Issue 3, September 2007, Pages 470–482, </a:t>
            </a:r>
            <a:r>
              <a:rPr lang="en-US" sz="1200" b="0" i="0" u="none" strike="noStrike" kern="1200" dirty="0">
                <a:solidFill>
                  <a:schemeClr val="tx1"/>
                </a:solidFill>
                <a:effectLst/>
                <a:latin typeface="+mn-lt"/>
                <a:ea typeface="+mn-ea"/>
                <a:cs typeface="+mn-cs"/>
                <a:hlinkClick r:id="rId7"/>
              </a:rPr>
              <a:t>https://doi.org/10.1093/jac/dkm226</a:t>
            </a:r>
            <a:endParaRPr lang="en-US" sz="1200" b="0" i="0" u="none" strike="noStrike"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Queenan AM, Bush K.2007.Carbapenemases: the Versatile </a:t>
            </a:r>
            <a:r>
              <a:rPr lang="el-GR" sz="1200" b="0" i="0" u="sng" kern="1200" dirty="0">
                <a:solidFill>
                  <a:schemeClr val="tx1"/>
                </a:solidFill>
                <a:effectLst/>
                <a:latin typeface="+mn-lt"/>
                <a:ea typeface="+mn-ea"/>
                <a:cs typeface="+mn-cs"/>
              </a:rPr>
              <a:t>β-</a:t>
            </a:r>
            <a:r>
              <a:rPr lang="en-US" sz="1200" b="0" i="0" u="sng" kern="1200" dirty="0">
                <a:solidFill>
                  <a:schemeClr val="tx1"/>
                </a:solidFill>
                <a:effectLst/>
                <a:latin typeface="+mn-lt"/>
                <a:ea typeface="+mn-ea"/>
                <a:cs typeface="+mn-cs"/>
              </a:rPr>
              <a:t>Lactamases. Clin </a:t>
            </a:r>
            <a:r>
              <a:rPr lang="en-US" sz="1200" b="0" i="0" u="sng" kern="1200" dirty="0" err="1">
                <a:solidFill>
                  <a:schemeClr val="tx1"/>
                </a:solidFill>
                <a:effectLst/>
                <a:latin typeface="+mn-lt"/>
                <a:ea typeface="+mn-ea"/>
                <a:cs typeface="+mn-cs"/>
              </a:rPr>
              <a:t>Microbiol</a:t>
            </a:r>
            <a:r>
              <a:rPr lang="en-US" sz="1200" b="0" i="0" u="sng" kern="1200" dirty="0">
                <a:solidFill>
                  <a:schemeClr val="tx1"/>
                </a:solidFill>
                <a:effectLst/>
                <a:latin typeface="+mn-lt"/>
                <a:ea typeface="+mn-ea"/>
                <a:cs typeface="+mn-cs"/>
              </a:rPr>
              <a:t> Rev 20:.https://doi.org/10.1128/cmr.00001-07</a:t>
            </a:r>
          </a:p>
          <a:p>
            <a:r>
              <a:rPr lang="en-US" sz="1200" b="0" i="1" kern="1200" dirty="0">
                <a:solidFill>
                  <a:schemeClr val="tx1"/>
                </a:solidFill>
                <a:effectLst/>
                <a:latin typeface="+mn-lt"/>
                <a:ea typeface="+mn-ea"/>
                <a:cs typeface="+mn-cs"/>
              </a:rPr>
              <a:t>Antibiotics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2025</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14</a:t>
            </a:r>
            <a:r>
              <a:rPr lang="en-US" sz="1200" b="0" i="0" kern="1200" dirty="0">
                <a:solidFill>
                  <a:schemeClr val="tx1"/>
                </a:solidFill>
                <a:effectLst/>
                <a:latin typeface="+mn-lt"/>
                <a:ea typeface="+mn-ea"/>
                <a:cs typeface="+mn-cs"/>
              </a:rPr>
              <a:t>(2), 141; </a:t>
            </a:r>
            <a:r>
              <a:rPr lang="en-US" sz="1200" b="1" i="0" u="none" strike="noStrike" kern="1200" dirty="0">
                <a:solidFill>
                  <a:schemeClr val="tx1"/>
                </a:solidFill>
                <a:effectLst/>
                <a:latin typeface="+mn-lt"/>
                <a:ea typeface="+mn-ea"/>
                <a:cs typeface="+mn-cs"/>
                <a:hlinkClick r:id="rId8"/>
              </a:rPr>
              <a:t>https://doi.org/10.3390/antibiotics14020141</a:t>
            </a:r>
            <a:r>
              <a:rPr lang="en-US" sz="1200" b="1" i="0" u="none" strike="noStrike" kern="1200" dirty="0">
                <a:solidFill>
                  <a:schemeClr val="tx1"/>
                </a:solidFill>
                <a:effectLst/>
                <a:latin typeface="+mn-lt"/>
                <a:ea typeface="+mn-ea"/>
                <a:cs typeface="+mn-cs"/>
              </a:rPr>
              <a:t> </a:t>
            </a:r>
            <a:endParaRPr lang="en-US" sz="1200" b="0" i="0" u="sng"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DBBE090-FB8C-81BA-3B38-A67691BF99CF}"/>
              </a:ext>
            </a:extLst>
          </p:cNvPr>
          <p:cNvSpPr>
            <a:spLocks noGrp="1"/>
          </p:cNvSpPr>
          <p:nvPr>
            <p:ph type="sldNum" sz="quarter" idx="5"/>
          </p:nvPr>
        </p:nvSpPr>
        <p:spPr/>
        <p:txBody>
          <a:bodyPr/>
          <a:lstStyle/>
          <a:p>
            <a:fld id="{8E092BF8-3798-490E-A197-3EBD5344F333}" type="slidenum">
              <a:rPr lang="en-US" smtClean="0"/>
              <a:t>17</a:t>
            </a:fld>
            <a:endParaRPr lang="en-US"/>
          </a:p>
        </p:txBody>
      </p:sp>
    </p:spTree>
    <p:extLst>
      <p:ext uri="{BB962C8B-B14F-4D97-AF65-F5344CB8AC3E}">
        <p14:creationId xmlns:p14="http://schemas.microsoft.com/office/powerpoint/2010/main" val="2950926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C7A48-B228-4DB9-672D-83494000E0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CDBEC9-C590-CBEF-52A2-704E49A477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8ED09B-23FD-7DFA-F0D4-4D6D72C38246}"/>
              </a:ext>
            </a:extLst>
          </p:cNvPr>
          <p:cNvSpPr>
            <a:spLocks noGrp="1"/>
          </p:cNvSpPr>
          <p:nvPr>
            <p:ph type="body" idx="1"/>
          </p:nvPr>
        </p:nvSpPr>
        <p:spPr/>
        <p:txBody>
          <a:bodyPr/>
          <a:lstStyle/>
          <a:p>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3"/>
              </a:rPr>
              <a:t>10.1007/s40121-023-00771-8</a:t>
            </a:r>
            <a:endParaRPr lang="en-US" sz="1200" b="0" i="0" u="sng"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4"/>
              </a:rPr>
              <a:t>10.2147/IDR.S386641</a:t>
            </a:r>
            <a:endParaRPr lang="en-US" sz="1200" b="0" i="0" u="sng"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5"/>
              </a:rPr>
              <a:t>10.3390/pathogens10030373</a:t>
            </a:r>
            <a:endParaRPr lang="en-US" sz="1200" b="0"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hlinkClick r:id="rId6"/>
              </a:rPr>
              <a:t>https://doi.org/10.3390/microorganisms13071501</a:t>
            </a:r>
            <a:endParaRPr lang="en-US" sz="1200" b="1" i="0" u="none" strike="noStrike"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4"/>
              </a:rPr>
              <a:t>https://doi.org/10.2147/IDR.S386641</a:t>
            </a:r>
            <a:endParaRPr lang="en-US" sz="1200" b="0"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Delcour AH. Outer membrane permeability and antibiotic resistance. </a:t>
            </a:r>
            <a:r>
              <a:rPr lang="en-US" sz="1200" b="0" i="1" kern="1200" dirty="0" err="1">
                <a:solidFill>
                  <a:schemeClr val="tx1"/>
                </a:solidFill>
                <a:effectLst/>
                <a:latin typeface="+mn-lt"/>
                <a:ea typeface="+mn-ea"/>
                <a:cs typeface="+mn-cs"/>
              </a:rPr>
              <a:t>Biochim</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Biophys</a:t>
            </a:r>
            <a:r>
              <a:rPr lang="en-US" sz="1200" b="0" i="1" kern="1200" dirty="0">
                <a:solidFill>
                  <a:schemeClr val="tx1"/>
                </a:solidFill>
                <a:effectLst/>
                <a:latin typeface="+mn-lt"/>
                <a:ea typeface="+mn-ea"/>
                <a:cs typeface="+mn-cs"/>
              </a:rPr>
              <a:t> Acta</a:t>
            </a:r>
            <a:r>
              <a:rPr lang="en-US" sz="1200" b="0" i="0" kern="1200" dirty="0">
                <a:solidFill>
                  <a:schemeClr val="tx1"/>
                </a:solidFill>
                <a:effectLst/>
                <a:latin typeface="+mn-lt"/>
                <a:ea typeface="+mn-ea"/>
                <a:cs typeface="+mn-cs"/>
              </a:rPr>
              <a:t>. 2009;1794(5):808-816. doi:10.1016/j.bbapap.2008.11.005</a:t>
            </a:r>
          </a:p>
          <a:p>
            <a:endParaRPr lang="en-US" sz="1200" b="0"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Queenan AM, Bush K. Carbapenemases: the versatile beta-lactamases. </a:t>
            </a:r>
            <a:r>
              <a:rPr lang="en-US" sz="1200" b="0" i="1" kern="1200" dirty="0">
                <a:solidFill>
                  <a:schemeClr val="tx1"/>
                </a:solidFill>
                <a:effectLst/>
                <a:latin typeface="+mn-lt"/>
                <a:ea typeface="+mn-ea"/>
                <a:cs typeface="+mn-cs"/>
              </a:rPr>
              <a:t>Clin </a:t>
            </a:r>
            <a:r>
              <a:rPr lang="en-US" sz="1200" b="0" i="1" kern="1200" dirty="0" err="1">
                <a:solidFill>
                  <a:schemeClr val="tx1"/>
                </a:solidFill>
                <a:effectLst/>
                <a:latin typeface="+mn-lt"/>
                <a:ea typeface="+mn-ea"/>
                <a:cs typeface="+mn-cs"/>
              </a:rPr>
              <a:t>Microbiol</a:t>
            </a:r>
            <a:r>
              <a:rPr lang="en-US" sz="1200" b="0" i="1" kern="1200" dirty="0">
                <a:solidFill>
                  <a:schemeClr val="tx1"/>
                </a:solidFill>
                <a:effectLst/>
                <a:latin typeface="+mn-lt"/>
                <a:ea typeface="+mn-ea"/>
                <a:cs typeface="+mn-cs"/>
              </a:rPr>
              <a:t> Rev</a:t>
            </a:r>
            <a:r>
              <a:rPr lang="en-US" sz="1200" b="0" i="0" kern="1200" dirty="0">
                <a:solidFill>
                  <a:schemeClr val="tx1"/>
                </a:solidFill>
                <a:effectLst/>
                <a:latin typeface="+mn-lt"/>
                <a:ea typeface="+mn-ea"/>
                <a:cs typeface="+mn-cs"/>
              </a:rPr>
              <a:t>. 2007;20(3):440-458. doi:10.1128/CMR.00001-07</a:t>
            </a:r>
            <a:endParaRPr lang="en-US" sz="1200" b="0" i="0" u="sng"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87B1842-FA3C-B178-BB27-A8382A5E44A4}"/>
              </a:ext>
            </a:extLst>
          </p:cNvPr>
          <p:cNvSpPr>
            <a:spLocks noGrp="1"/>
          </p:cNvSpPr>
          <p:nvPr>
            <p:ph type="sldNum" sz="quarter" idx="5"/>
          </p:nvPr>
        </p:nvSpPr>
        <p:spPr/>
        <p:txBody>
          <a:bodyPr/>
          <a:lstStyle/>
          <a:p>
            <a:fld id="{8E092BF8-3798-490E-A197-3EBD5344F333}" type="slidenum">
              <a:rPr lang="en-US" smtClean="0"/>
              <a:t>18</a:t>
            </a:fld>
            <a:endParaRPr lang="en-US"/>
          </a:p>
        </p:txBody>
      </p:sp>
    </p:spTree>
    <p:extLst>
      <p:ext uri="{BB962C8B-B14F-4D97-AF65-F5344CB8AC3E}">
        <p14:creationId xmlns:p14="http://schemas.microsoft.com/office/powerpoint/2010/main" val="1582759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10298-3ACC-3E20-D421-C02BE1F787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31FBF7-8ED6-CB8C-DE34-5BB7591635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EFE1D3-166E-2EBF-DC3B-BC587E7ABB1D}"/>
              </a:ext>
            </a:extLst>
          </p:cNvPr>
          <p:cNvSpPr>
            <a:spLocks noGrp="1"/>
          </p:cNvSpPr>
          <p:nvPr>
            <p:ph type="body" idx="1"/>
          </p:nvPr>
        </p:nvSpPr>
        <p:spPr/>
        <p:txBody>
          <a:bodyPr/>
          <a:lstStyle/>
          <a:p>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3"/>
              </a:rPr>
              <a:t>10.1007/s40121-023-00771-8</a:t>
            </a:r>
            <a:endParaRPr lang="en-US" sz="1200" b="0" i="0" u="sng"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4"/>
              </a:rPr>
              <a:t>10.2147/IDR.S386641</a:t>
            </a:r>
            <a:endParaRPr lang="en-US" sz="1200" b="0" i="0" u="sng"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5"/>
              </a:rPr>
              <a:t>10.3390/pathogens10030373</a:t>
            </a:r>
            <a:endParaRPr lang="en-US" sz="1200" b="0"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hlinkClick r:id="rId6"/>
              </a:rPr>
              <a:t>https://doi.org/10.3390/microorganisms13071501</a:t>
            </a:r>
            <a:endParaRPr lang="en-US" sz="1200" b="1" i="0" u="none" strike="noStrike"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4"/>
              </a:rPr>
              <a:t>https://doi.org/10.2147/IDR.S386641</a:t>
            </a:r>
            <a:endParaRPr lang="en-US" sz="1200" b="0"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Delcour AH. Outer membrane permeability and antibiotic resistance. </a:t>
            </a:r>
            <a:r>
              <a:rPr lang="en-US" sz="1200" b="0" i="1" kern="1200" dirty="0" err="1">
                <a:solidFill>
                  <a:schemeClr val="tx1"/>
                </a:solidFill>
                <a:effectLst/>
                <a:latin typeface="+mn-lt"/>
                <a:ea typeface="+mn-ea"/>
                <a:cs typeface="+mn-cs"/>
              </a:rPr>
              <a:t>Biochim</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Biophys</a:t>
            </a:r>
            <a:r>
              <a:rPr lang="en-US" sz="1200" b="0" i="1" kern="1200" dirty="0">
                <a:solidFill>
                  <a:schemeClr val="tx1"/>
                </a:solidFill>
                <a:effectLst/>
                <a:latin typeface="+mn-lt"/>
                <a:ea typeface="+mn-ea"/>
                <a:cs typeface="+mn-cs"/>
              </a:rPr>
              <a:t> Acta</a:t>
            </a:r>
            <a:r>
              <a:rPr lang="en-US" sz="1200" b="0" i="0" kern="1200" dirty="0">
                <a:solidFill>
                  <a:schemeClr val="tx1"/>
                </a:solidFill>
                <a:effectLst/>
                <a:latin typeface="+mn-lt"/>
                <a:ea typeface="+mn-ea"/>
                <a:cs typeface="+mn-cs"/>
              </a:rPr>
              <a:t>. 2009;1794(5):808-816. doi:10.1016/j.bbapap.2008.11.005</a:t>
            </a:r>
          </a:p>
          <a:p>
            <a:endParaRPr lang="en-US" sz="1200" b="0"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Queenan AM, Bush K. Carbapenemases: the versatile beta-lactamases. </a:t>
            </a:r>
            <a:r>
              <a:rPr lang="en-US" sz="1200" b="0" i="1" kern="1200" dirty="0">
                <a:solidFill>
                  <a:schemeClr val="tx1"/>
                </a:solidFill>
                <a:effectLst/>
                <a:latin typeface="+mn-lt"/>
                <a:ea typeface="+mn-ea"/>
                <a:cs typeface="+mn-cs"/>
              </a:rPr>
              <a:t>Clin </a:t>
            </a:r>
            <a:r>
              <a:rPr lang="en-US" sz="1200" b="0" i="1" kern="1200" dirty="0" err="1">
                <a:solidFill>
                  <a:schemeClr val="tx1"/>
                </a:solidFill>
                <a:effectLst/>
                <a:latin typeface="+mn-lt"/>
                <a:ea typeface="+mn-ea"/>
                <a:cs typeface="+mn-cs"/>
              </a:rPr>
              <a:t>Microbiol</a:t>
            </a:r>
            <a:r>
              <a:rPr lang="en-US" sz="1200" b="0" i="1" kern="1200" dirty="0">
                <a:solidFill>
                  <a:schemeClr val="tx1"/>
                </a:solidFill>
                <a:effectLst/>
                <a:latin typeface="+mn-lt"/>
                <a:ea typeface="+mn-ea"/>
                <a:cs typeface="+mn-cs"/>
              </a:rPr>
              <a:t> Rev</a:t>
            </a:r>
            <a:r>
              <a:rPr lang="en-US" sz="1200" b="0" i="0" kern="1200" dirty="0">
                <a:solidFill>
                  <a:schemeClr val="tx1"/>
                </a:solidFill>
                <a:effectLst/>
                <a:latin typeface="+mn-lt"/>
                <a:ea typeface="+mn-ea"/>
                <a:cs typeface="+mn-cs"/>
              </a:rPr>
              <a:t>. 2007;20(3):440-458. doi:10.1128/CMR.00001-07</a:t>
            </a:r>
          </a:p>
          <a:p>
            <a:endParaRPr lang="en-US" sz="1200" b="0" i="0" u="sng" kern="1200" dirty="0">
              <a:solidFill>
                <a:schemeClr val="tx1"/>
              </a:solidFill>
              <a:effectLst/>
              <a:latin typeface="+mn-lt"/>
              <a:ea typeface="+mn-ea"/>
              <a:cs typeface="+mn-cs"/>
            </a:endParaRPr>
          </a:p>
          <a:p>
            <a:endParaRPr lang="en-US" sz="1200" b="0"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vast majority of OXA </a:t>
            </a:r>
            <a:r>
              <a:rPr lang="en-US" sz="1200" b="0" i="0" kern="1200" dirty="0" err="1">
                <a:solidFill>
                  <a:schemeClr val="tx1"/>
                </a:solidFill>
                <a:effectLst/>
                <a:latin typeface="+mn-lt"/>
                <a:ea typeface="+mn-ea"/>
                <a:cs typeface="+mn-cs"/>
              </a:rPr>
              <a:t>carbapenemases</a:t>
            </a:r>
            <a:r>
              <a:rPr lang="en-US" sz="1200" b="0" i="0" kern="1200" dirty="0">
                <a:solidFill>
                  <a:schemeClr val="tx1"/>
                </a:solidFill>
                <a:effectLst/>
                <a:latin typeface="+mn-lt"/>
                <a:ea typeface="+mn-ea"/>
                <a:cs typeface="+mn-cs"/>
              </a:rPr>
              <a:t> have been discovered in the opportunistic gram-negative pathogen </a:t>
            </a:r>
            <a:r>
              <a:rPr lang="en-US" sz="1200" b="0" i="1" kern="1200" dirty="0">
                <a:solidFill>
                  <a:schemeClr val="tx1"/>
                </a:solidFill>
                <a:effectLst/>
                <a:latin typeface="+mn-lt"/>
                <a:ea typeface="+mn-ea"/>
                <a:cs typeface="+mn-cs"/>
              </a:rPr>
              <a:t>Acinetobacter baumannii</a:t>
            </a:r>
            <a:r>
              <a:rPr lang="en-US" sz="1200" b="0" i="0" kern="1200" dirty="0">
                <a:solidFill>
                  <a:schemeClr val="tx1"/>
                </a:solidFill>
                <a:effectLst/>
                <a:latin typeface="+mn-lt"/>
                <a:ea typeface="+mn-ea"/>
                <a:cs typeface="+mn-cs"/>
              </a:rPr>
              <a:t>. By 1998, carbapenem-hydrolyzing </a:t>
            </a:r>
            <a:r>
              <a:rPr lang="el-GR" sz="1200" b="0" i="0" kern="1200" dirty="0">
                <a:solidFill>
                  <a:schemeClr val="tx1"/>
                </a:solidFill>
                <a:effectLst/>
                <a:latin typeface="+mn-lt"/>
                <a:ea typeface="+mn-ea"/>
                <a:cs typeface="+mn-cs"/>
              </a:rPr>
              <a:t>β-</a:t>
            </a:r>
            <a:r>
              <a:rPr lang="en-US" sz="1200" b="0" i="0" kern="1200" dirty="0">
                <a:solidFill>
                  <a:schemeClr val="tx1"/>
                </a:solidFill>
                <a:effectLst/>
                <a:latin typeface="+mn-lt"/>
                <a:ea typeface="+mn-ea"/>
                <a:cs typeface="+mn-cs"/>
              </a:rPr>
              <a:t>lactamases had been identified in </a:t>
            </a:r>
            <a:r>
              <a:rPr lang="en-US" sz="1200" b="0" i="1" kern="1200" dirty="0">
                <a:solidFill>
                  <a:schemeClr val="tx1"/>
                </a:solidFill>
                <a:effectLst/>
                <a:latin typeface="+mn-lt"/>
                <a:ea typeface="+mn-ea"/>
                <a:cs typeface="+mn-cs"/>
              </a:rPr>
              <a:t>Acinetobacter</a:t>
            </a:r>
            <a:r>
              <a:rPr lang="en-US" sz="1200" b="0" i="0" kern="1200" dirty="0">
                <a:solidFill>
                  <a:schemeClr val="tx1"/>
                </a:solidFill>
                <a:effectLst/>
                <a:latin typeface="+mn-lt"/>
                <a:ea typeface="+mn-ea"/>
                <a:cs typeface="+mn-cs"/>
              </a:rPr>
              <a:t> species clinical isolates throughout the world </a:t>
            </a:r>
            <a:endParaRPr lang="en-US" sz="1200" b="0" i="0" u="sng"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08FFDEA-68C6-3C0C-F924-21C161B4BFD9}"/>
              </a:ext>
            </a:extLst>
          </p:cNvPr>
          <p:cNvSpPr>
            <a:spLocks noGrp="1"/>
          </p:cNvSpPr>
          <p:nvPr>
            <p:ph type="sldNum" sz="quarter" idx="5"/>
          </p:nvPr>
        </p:nvSpPr>
        <p:spPr/>
        <p:txBody>
          <a:bodyPr/>
          <a:lstStyle/>
          <a:p>
            <a:fld id="{8E092BF8-3798-490E-A197-3EBD5344F333}" type="slidenum">
              <a:rPr lang="en-US" smtClean="0"/>
              <a:t>19</a:t>
            </a:fld>
            <a:endParaRPr lang="en-US"/>
          </a:p>
        </p:txBody>
      </p:sp>
    </p:spTree>
    <p:extLst>
      <p:ext uri="{BB962C8B-B14F-4D97-AF65-F5344CB8AC3E}">
        <p14:creationId xmlns:p14="http://schemas.microsoft.com/office/powerpoint/2010/main" val="1174880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9EF53-A621-4089-BE58-5E5B8268D300}" type="slidenum">
              <a:rPr lang="en-US" smtClean="0"/>
              <a:t>20</a:t>
            </a:fld>
            <a:endParaRPr lang="en-US"/>
          </a:p>
        </p:txBody>
      </p:sp>
    </p:spTree>
    <p:extLst>
      <p:ext uri="{BB962C8B-B14F-4D97-AF65-F5344CB8AC3E}">
        <p14:creationId xmlns:p14="http://schemas.microsoft.com/office/powerpoint/2010/main" val="3557537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9EF53-A621-4089-BE58-5E5B8268D300}" type="slidenum">
              <a:rPr lang="en-US" smtClean="0"/>
              <a:t>21</a:t>
            </a:fld>
            <a:endParaRPr lang="en-US"/>
          </a:p>
        </p:txBody>
      </p:sp>
    </p:spTree>
    <p:extLst>
      <p:ext uri="{BB962C8B-B14F-4D97-AF65-F5344CB8AC3E}">
        <p14:creationId xmlns:p14="http://schemas.microsoft.com/office/powerpoint/2010/main" val="2811300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9EF53-A621-4089-BE58-5E5B8268D300}" type="slidenum">
              <a:rPr lang="en-US" smtClean="0"/>
              <a:t>22</a:t>
            </a:fld>
            <a:endParaRPr lang="en-US"/>
          </a:p>
        </p:txBody>
      </p:sp>
    </p:spTree>
    <p:extLst>
      <p:ext uri="{BB962C8B-B14F-4D97-AF65-F5344CB8AC3E}">
        <p14:creationId xmlns:p14="http://schemas.microsoft.com/office/powerpoint/2010/main" val="1720750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defRPr/>
            </a:pPr>
            <a:r>
              <a:rPr lang="en-US" dirty="0">
                <a:solidFill>
                  <a:srgbClr val="767882"/>
                </a:solidFill>
              </a:rPr>
              <a:t>Total daily dose of 6 to 9 grams of the sulbactam component </a:t>
            </a:r>
          </a:p>
          <a:p>
            <a:pPr marL="628650" lvl="1" indent="-171450">
              <a:lnSpc>
                <a:spcPct val="90000"/>
              </a:lnSpc>
              <a:spcBef>
                <a:spcPts val="500"/>
              </a:spcBef>
              <a:buFont typeface="Arial"/>
              <a:buChar char="•"/>
              <a:defRPr/>
            </a:pPr>
            <a:r>
              <a:rPr lang="en-US" dirty="0">
                <a:solidFill>
                  <a:srgbClr val="767882"/>
                </a:solidFill>
              </a:rPr>
              <a:t>Sulbactam is a competitive, irreversible </a:t>
            </a:r>
            <a:r>
              <a:rPr lang="el-GR" dirty="0">
                <a:solidFill>
                  <a:srgbClr val="767882"/>
                </a:solidFill>
              </a:rPr>
              <a:t>β-</a:t>
            </a:r>
            <a:r>
              <a:rPr lang="en-US" dirty="0">
                <a:solidFill>
                  <a:srgbClr val="767882"/>
                </a:solidFill>
              </a:rPr>
              <a:t>lactamase inhibitor </a:t>
            </a:r>
          </a:p>
          <a:p>
            <a:pPr marL="1085850" lvl="2" indent="-171450">
              <a:lnSpc>
                <a:spcPct val="90000"/>
              </a:lnSpc>
              <a:spcBef>
                <a:spcPts val="500"/>
              </a:spcBef>
              <a:buFont typeface="Arial"/>
              <a:buChar char="•"/>
              <a:defRPr/>
            </a:pPr>
            <a:r>
              <a:rPr lang="en-US" dirty="0">
                <a:solidFill>
                  <a:srgbClr val="767882"/>
                </a:solidFill>
              </a:rPr>
              <a:t>High doses saturate altered PBP targets</a:t>
            </a:r>
            <a:r>
              <a:rPr lang="en-US" dirty="0">
                <a:solidFill>
                  <a:srgbClr val="000000"/>
                </a:solidFill>
              </a:rPr>
              <a:t> </a:t>
            </a:r>
            <a:r>
              <a:rPr lang="en-US" dirty="0"/>
              <a:t>which is thought to help over come some of the resistance seen against sulbactam. </a:t>
            </a:r>
          </a:p>
          <a:p>
            <a:endParaRPr lang="en-US" dirty="0"/>
          </a:p>
        </p:txBody>
      </p:sp>
      <p:sp>
        <p:nvSpPr>
          <p:cNvPr id="4" name="Slide Number Placeholder 3"/>
          <p:cNvSpPr>
            <a:spLocks noGrp="1"/>
          </p:cNvSpPr>
          <p:nvPr>
            <p:ph type="sldNum" sz="quarter" idx="5"/>
          </p:nvPr>
        </p:nvSpPr>
        <p:spPr/>
        <p:txBody>
          <a:bodyPr/>
          <a:lstStyle/>
          <a:p>
            <a:fld id="{E979EF53-A621-4089-BE58-5E5B8268D300}" type="slidenum">
              <a:rPr lang="en-US" smtClean="0"/>
              <a:t>23</a:t>
            </a:fld>
            <a:endParaRPr lang="en-US"/>
          </a:p>
        </p:txBody>
      </p:sp>
    </p:spTree>
    <p:extLst>
      <p:ext uri="{BB962C8B-B14F-4D97-AF65-F5344CB8AC3E}">
        <p14:creationId xmlns:p14="http://schemas.microsoft.com/office/powerpoint/2010/main" val="1681799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05E28-9AE2-B4A6-680D-7D04C06902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45C17-65A3-B988-87CF-E75B6980F7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92E40-E96B-3D5A-9A3F-A6189909B66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Colistin is favored for CRAB UTIs, as it converts to its active form in the urinary tract. In comparison, there is minimal excretion of polymyxin B in the urine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IIH risk factors: concurrent use of isotretinoin and females of childbearing 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Cefiderocol must be 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Cefiderocol Renally dose adjusted where as the others do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Polymyxin b package </a:t>
            </a:r>
            <a:r>
              <a:rPr lang="en-US" dirty="0" err="1"/>
              <a:t>insety</a:t>
            </a:r>
            <a:r>
              <a:rPr lang="en-US" dirty="0"/>
              <a:t>, Lexicomp, </a:t>
            </a:r>
            <a:r>
              <a:rPr lang="en-US" dirty="0" err="1"/>
              <a:t>fetroja</a:t>
            </a:r>
            <a:r>
              <a:rPr lang="en-US" dirty="0"/>
              <a:t> website </a:t>
            </a:r>
          </a:p>
        </p:txBody>
      </p:sp>
      <p:sp>
        <p:nvSpPr>
          <p:cNvPr id="4" name="Slide Number Placeholder 3">
            <a:extLst>
              <a:ext uri="{FF2B5EF4-FFF2-40B4-BE49-F238E27FC236}">
                <a16:creationId xmlns:a16="http://schemas.microsoft.com/office/drawing/2014/main" id="{86A8893B-C58D-7C02-172C-19F411F6E163}"/>
              </a:ext>
            </a:extLst>
          </p:cNvPr>
          <p:cNvSpPr>
            <a:spLocks noGrp="1"/>
          </p:cNvSpPr>
          <p:nvPr>
            <p:ph type="sldNum" sz="quarter" idx="5"/>
          </p:nvPr>
        </p:nvSpPr>
        <p:spPr/>
        <p:txBody>
          <a:bodyPr/>
          <a:lstStyle/>
          <a:p>
            <a:fld id="{8E092BF8-3798-490E-A197-3EBD5344F333}" type="slidenum">
              <a:rPr lang="en-US" smtClean="0"/>
              <a:t>24</a:t>
            </a:fld>
            <a:endParaRPr lang="en-US"/>
          </a:p>
        </p:txBody>
      </p:sp>
    </p:spTree>
    <p:extLst>
      <p:ext uri="{BB962C8B-B14F-4D97-AF65-F5344CB8AC3E}">
        <p14:creationId xmlns:p14="http://schemas.microsoft.com/office/powerpoint/2010/main" val="876784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9EF53-A621-4089-BE58-5E5B8268D300}" type="slidenum">
              <a:rPr lang="en-US" smtClean="0"/>
              <a:t>5</a:t>
            </a:fld>
            <a:endParaRPr lang="en-US"/>
          </a:p>
        </p:txBody>
      </p:sp>
    </p:spTree>
    <p:extLst>
      <p:ext uri="{BB962C8B-B14F-4D97-AF65-F5344CB8AC3E}">
        <p14:creationId xmlns:p14="http://schemas.microsoft.com/office/powerpoint/2010/main" val="3534360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092BF8-3798-490E-A197-3EBD5344F333}" type="slidenum">
              <a:rPr lang="en-US" smtClean="0"/>
              <a:t>25</a:t>
            </a:fld>
            <a:endParaRPr lang="en-US"/>
          </a:p>
        </p:txBody>
      </p:sp>
    </p:spTree>
    <p:extLst>
      <p:ext uri="{BB962C8B-B14F-4D97-AF65-F5344CB8AC3E}">
        <p14:creationId xmlns:p14="http://schemas.microsoft.com/office/powerpoint/2010/main" val="1215297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E0F9C-D2A3-E074-8C63-E45E4B73FD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F05C0-8985-5940-DB2F-8EA29F3CBB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D2103-1348-DF27-F438-C88801F7513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Admittedly, there are limitations to all these trials including suboptimal dosing of colistin and small sample sizes. It is unknown if a clinical benefit would have been observed if rifabutin had been used in place of rifampin</a:t>
            </a:r>
          </a:p>
        </p:txBody>
      </p:sp>
      <p:sp>
        <p:nvSpPr>
          <p:cNvPr id="4" name="Slide Number Placeholder 3">
            <a:extLst>
              <a:ext uri="{FF2B5EF4-FFF2-40B4-BE49-F238E27FC236}">
                <a16:creationId xmlns:a16="http://schemas.microsoft.com/office/drawing/2014/main" id="{396D6C3C-0E23-B41E-26F4-88963448DF4B}"/>
              </a:ext>
            </a:extLst>
          </p:cNvPr>
          <p:cNvSpPr>
            <a:spLocks noGrp="1"/>
          </p:cNvSpPr>
          <p:nvPr>
            <p:ph type="sldNum" sz="quarter" idx="5"/>
          </p:nvPr>
        </p:nvSpPr>
        <p:spPr/>
        <p:txBody>
          <a:bodyPr/>
          <a:lstStyle/>
          <a:p>
            <a:fld id="{8E092BF8-3798-490E-A197-3EBD5344F333}" type="slidenum">
              <a:rPr lang="en-US" smtClean="0"/>
              <a:t>26</a:t>
            </a:fld>
            <a:endParaRPr lang="en-US"/>
          </a:p>
        </p:txBody>
      </p:sp>
    </p:spTree>
    <p:extLst>
      <p:ext uri="{BB962C8B-B14F-4D97-AF65-F5344CB8AC3E}">
        <p14:creationId xmlns:p14="http://schemas.microsoft.com/office/powerpoint/2010/main" val="3605150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CBCEF-9B3D-2F61-9A8B-29CB07516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ED69F-D8AC-0923-E355-3FCDD3E294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F84C90-5A27-908D-360B-A0B0AC7622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Admittedly, there are limitations to all these trials including suboptimal dosing of colistin and small sample sizes. It is unknown if a clinical benefit would have been observed if rifabutin had been used in place of rifampin</a:t>
            </a:r>
          </a:p>
        </p:txBody>
      </p:sp>
      <p:sp>
        <p:nvSpPr>
          <p:cNvPr id="4" name="Slide Number Placeholder 3">
            <a:extLst>
              <a:ext uri="{FF2B5EF4-FFF2-40B4-BE49-F238E27FC236}">
                <a16:creationId xmlns:a16="http://schemas.microsoft.com/office/drawing/2014/main" id="{76BEF297-7843-5FBA-FB49-3863E951C1BB}"/>
              </a:ext>
            </a:extLst>
          </p:cNvPr>
          <p:cNvSpPr>
            <a:spLocks noGrp="1"/>
          </p:cNvSpPr>
          <p:nvPr>
            <p:ph type="sldNum" sz="quarter" idx="5"/>
          </p:nvPr>
        </p:nvSpPr>
        <p:spPr/>
        <p:txBody>
          <a:bodyPr/>
          <a:lstStyle/>
          <a:p>
            <a:fld id="{8E092BF8-3798-490E-A197-3EBD5344F333}" type="slidenum">
              <a:rPr lang="en-US" smtClean="0"/>
              <a:t>27</a:t>
            </a:fld>
            <a:endParaRPr lang="en-US"/>
          </a:p>
        </p:txBody>
      </p:sp>
    </p:spTree>
    <p:extLst>
      <p:ext uri="{BB962C8B-B14F-4D97-AF65-F5344CB8AC3E}">
        <p14:creationId xmlns:p14="http://schemas.microsoft.com/office/powerpoint/2010/main" val="1510580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AEC80-EDE2-81D6-B04C-B3E8C00EB9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C7F22D-7076-6EA3-E1A3-6C62AE5605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DAF89C-314C-C25C-520D-4305B099A3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0F193278-7ECA-4DDC-1405-0F9C678C50F5}"/>
              </a:ext>
            </a:extLst>
          </p:cNvPr>
          <p:cNvSpPr>
            <a:spLocks noGrp="1"/>
          </p:cNvSpPr>
          <p:nvPr>
            <p:ph type="sldNum" sz="quarter" idx="5"/>
          </p:nvPr>
        </p:nvSpPr>
        <p:spPr/>
        <p:txBody>
          <a:bodyPr/>
          <a:lstStyle/>
          <a:p>
            <a:fld id="{8E092BF8-3798-490E-A197-3EBD5344F333}" type="slidenum">
              <a:rPr lang="en-US" smtClean="0"/>
              <a:t>28</a:t>
            </a:fld>
            <a:endParaRPr lang="en-US"/>
          </a:p>
        </p:txBody>
      </p:sp>
    </p:spTree>
    <p:extLst>
      <p:ext uri="{BB962C8B-B14F-4D97-AF65-F5344CB8AC3E}">
        <p14:creationId xmlns:p14="http://schemas.microsoft.com/office/powerpoint/2010/main" val="410356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8B714-747C-299B-04D7-A8AD4AB622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96F624-D2DD-B48C-59E5-FFEC333E1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5EE467-8969-4A58-75DD-B4CAB45E7759}"/>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Antibiotics (Basel). 2020 Jul 9;9(7):393.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3"/>
              </a:rPr>
              <a:t>10.3390/antibiotics9070393</a:t>
            </a:r>
            <a:endParaRPr lang="en-US" sz="1200" b="0" i="0" u="sng"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Xacduro</a:t>
            </a:r>
            <a:r>
              <a:rPr lang="en-US" dirty="0"/>
              <a:t> is supplied as a kit that contains 3 vials: 1 vial containing 1 Gram of sulbactam and 2 vials each containing 0.5 grams of durlobactam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maintain systemic exposures similar to patients with normal renal function, dosage adjustment is recommended for patients with renal impairment.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Major route of clearance is renal: % excreted unchanged in urine 75% to 85% 78%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subjects with end stage renal disease (ESRD) on hemodialysis, the fraction of the dose removed by hemodialysis was 0.41 and 0.33 for sulbactam and durlobactam, respectively. Patients on hemodialysis should receive </a:t>
            </a:r>
            <a:r>
              <a:rPr lang="en-US" dirty="0" err="1"/>
              <a:t>Xacduro</a:t>
            </a:r>
            <a:r>
              <a:rPr lang="en-US" dirty="0"/>
              <a:t> after hemodialysis session. For patients on CRRT, there is limited information so it is recommended to dose adjust based on observed renal function.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such, patients with augmented </a:t>
            </a:r>
            <a:r>
              <a:rPr lang="en-US" dirty="0" err="1"/>
              <a:t>cleranace</a:t>
            </a:r>
            <a:r>
              <a:rPr lang="en-US" dirty="0"/>
              <a:t> &gt; 130 mL/min or greater should receive a dose every 4 hours infused over 3 hours. </a:t>
            </a:r>
            <a:r>
              <a:rPr lang="en-US" sz="1200" b="0" i="0" kern="1200" dirty="0">
                <a:solidFill>
                  <a:schemeClr val="tx1"/>
                </a:solidFill>
                <a:effectLst/>
                <a:latin typeface="+mn-lt"/>
                <a:ea typeface="+mn-ea"/>
                <a:cs typeface="+mn-cs"/>
              </a:rPr>
              <a:t> Augmented renal clearance (ARC) is a condition that occurs in certain critically ill patients without organ dysfunction and with normal serum creatinine concentrations. Young patients (&lt;55 years of age) admitted post-trauma or major surgery are at highest risk for ARC, as well as those with sepsis, burns, or hematologic malignancies.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Augmented renal function is often seen in patients with critical illness. This could be due to fluid resuscitation, and vasopressor support which increases cardiac output and therefor circulation through the kidney.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BE21361F-750A-E34E-16A4-F61EA03A28E8}"/>
              </a:ext>
            </a:extLst>
          </p:cNvPr>
          <p:cNvSpPr>
            <a:spLocks noGrp="1"/>
          </p:cNvSpPr>
          <p:nvPr>
            <p:ph type="sldNum" sz="quarter" idx="5"/>
          </p:nvPr>
        </p:nvSpPr>
        <p:spPr/>
        <p:txBody>
          <a:bodyPr/>
          <a:lstStyle/>
          <a:p>
            <a:fld id="{8E092BF8-3798-490E-A197-3EBD5344F333}" type="slidenum">
              <a:rPr lang="en-US" smtClean="0"/>
              <a:t>29</a:t>
            </a:fld>
            <a:endParaRPr lang="en-US"/>
          </a:p>
        </p:txBody>
      </p:sp>
    </p:spTree>
    <p:extLst>
      <p:ext uri="{BB962C8B-B14F-4D97-AF65-F5344CB8AC3E}">
        <p14:creationId xmlns:p14="http://schemas.microsoft.com/office/powerpoint/2010/main" val="2416741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173AA-5151-5D6B-9E7B-6F8AA9D46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2E82A3-8808-530D-E3CB-F5AED5EB41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7F6B9C-F889-5A2C-39FA-38639433D4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Sulbactam: beta-lactam antibacterial and Ambler class A beta-lactamase inhibitor </a:t>
            </a:r>
            <a:r>
              <a:rPr lang="en-US" dirty="0">
                <a:latin typeface="Arial" panose="020B0604020202020204" pitchFamily="34" charset="0"/>
                <a:cs typeface="Arial" panose="020B0604020202020204" pitchFamily="34" charset="0"/>
              </a:rPr>
              <a:t>→ binds to PBPs inhibiting bacterial cell wall synthesis.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dosing strategy achieves PK/PD target attainment goals for greater than 90% of A. baumannii isolates with sulbactam-durlobactam MICs of ≤4/4 µg/mL, the FDA and CLSI breakpoint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Xacduro</a:t>
            </a:r>
            <a:r>
              <a:rPr lang="en-US" dirty="0"/>
              <a:t> is supplied as a kit that contains 3 vials: 1 vial containing 1 Gram of sulbactam and 2 vials each containing 0.5 grams of durlobactam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understand the mechanism, dosing, and monitoring for </a:t>
            </a:r>
            <a:r>
              <a:rPr lang="en-US" dirty="0" err="1"/>
              <a:t>Xacduro</a:t>
            </a:r>
            <a:r>
              <a:rPr lang="en-US" dirty="0"/>
              <a:t>, lets discuss the study that supported the guideline update and brought </a:t>
            </a:r>
            <a:r>
              <a:rPr lang="en-US" dirty="0" err="1"/>
              <a:t>Xacduro</a:t>
            </a:r>
            <a:r>
              <a:rPr lang="en-US" dirty="0"/>
              <a:t> to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2A976703-20A3-A638-1BD8-C12AF3164FAD}"/>
              </a:ext>
            </a:extLst>
          </p:cNvPr>
          <p:cNvSpPr>
            <a:spLocks noGrp="1"/>
          </p:cNvSpPr>
          <p:nvPr>
            <p:ph type="sldNum" sz="quarter" idx="5"/>
          </p:nvPr>
        </p:nvSpPr>
        <p:spPr/>
        <p:txBody>
          <a:bodyPr/>
          <a:lstStyle/>
          <a:p>
            <a:fld id="{8E092BF8-3798-490E-A197-3EBD5344F333}" type="slidenum">
              <a:rPr lang="en-US" smtClean="0"/>
              <a:t>30</a:t>
            </a:fld>
            <a:endParaRPr lang="en-US"/>
          </a:p>
        </p:txBody>
      </p:sp>
    </p:spTree>
    <p:extLst>
      <p:ext uri="{BB962C8B-B14F-4D97-AF65-F5344CB8AC3E}">
        <p14:creationId xmlns:p14="http://schemas.microsoft.com/office/powerpoint/2010/main" val="1362216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Part B</a:t>
            </a:r>
            <a:r>
              <a:rPr lang="en-US" sz="1200" b="0" i="0" kern="1200" dirty="0">
                <a:solidFill>
                  <a:schemeClr val="tx1"/>
                </a:solidFill>
                <a:effectLst/>
                <a:latin typeface="+mn-lt"/>
                <a:ea typeface="+mn-ea"/>
                <a:cs typeface="+mn-cs"/>
              </a:rPr>
              <a:t> of the ATTACK trial was included to address a critical clinical need: treating patients with </a:t>
            </a:r>
            <a:r>
              <a:rPr lang="en-US" sz="1200" b="1" i="0" kern="1200" dirty="0">
                <a:solidFill>
                  <a:schemeClr val="tx1"/>
                </a:solidFill>
                <a:effectLst/>
                <a:latin typeface="+mn-lt"/>
                <a:ea typeface="+mn-ea"/>
                <a:cs typeface="+mn-cs"/>
              </a:rPr>
              <a:t>ABC infections who could not safely or effectively receive colistin</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These patients were </a:t>
            </a:r>
            <a:r>
              <a:rPr lang="en-US" sz="1200" b="1" i="0" kern="1200" dirty="0">
                <a:solidFill>
                  <a:schemeClr val="tx1"/>
                </a:solidFill>
                <a:effectLst/>
                <a:latin typeface="+mn-lt"/>
                <a:ea typeface="+mn-ea"/>
                <a:cs typeface="+mn-cs"/>
              </a:rPr>
              <a:t>part of the trial’s safety and efficacy analysis</a:t>
            </a:r>
            <a:r>
              <a:rPr lang="en-US" sz="1200" b="0" i="0" kern="1200" dirty="0">
                <a:solidFill>
                  <a:schemeClr val="tx1"/>
                </a:solidFill>
                <a:effectLst/>
                <a:latin typeface="+mn-lt"/>
                <a:ea typeface="+mn-ea"/>
                <a:cs typeface="+mn-cs"/>
              </a:rPr>
              <a:t>, especially for sulbactam–durlobactam in populations where colistin was not viable.</a:t>
            </a:r>
          </a:p>
          <a:p>
            <a:r>
              <a:rPr lang="en-US" sz="1200" b="0" i="0" kern="1200" dirty="0">
                <a:solidFill>
                  <a:schemeClr val="tx1"/>
                </a:solidFill>
                <a:effectLst/>
                <a:latin typeface="+mn-lt"/>
                <a:ea typeface="+mn-ea"/>
                <a:cs typeface="+mn-cs"/>
              </a:rPr>
              <a:t>Their inclusion allowed the trial to </a:t>
            </a:r>
            <a:r>
              <a:rPr lang="en-US" sz="1200" b="1" i="0" kern="1200" dirty="0">
                <a:solidFill>
                  <a:schemeClr val="tx1"/>
                </a:solidFill>
                <a:effectLst/>
                <a:latin typeface="+mn-lt"/>
                <a:ea typeface="+mn-ea"/>
                <a:cs typeface="+mn-cs"/>
              </a:rPr>
              <a:t>capture real-world data</a:t>
            </a:r>
            <a:r>
              <a:rPr lang="en-US" sz="1200" b="0" i="0" kern="1200" dirty="0">
                <a:solidFill>
                  <a:schemeClr val="tx1"/>
                </a:solidFill>
                <a:effectLst/>
                <a:latin typeface="+mn-lt"/>
                <a:ea typeface="+mn-ea"/>
                <a:cs typeface="+mn-cs"/>
              </a:rPr>
              <a:t> on a vulnerable group with limited treatment options.</a:t>
            </a:r>
          </a:p>
          <a:p>
            <a:endParaRPr lang="en-US" dirty="0"/>
          </a:p>
          <a:p>
            <a:r>
              <a:rPr lang="en-US" dirty="0"/>
              <a:t>Patients transferred from part A to part B were not included in the analysis of the primary outcome </a:t>
            </a:r>
          </a:p>
        </p:txBody>
      </p:sp>
      <p:sp>
        <p:nvSpPr>
          <p:cNvPr id="4" name="Slide Number Placeholder 3"/>
          <p:cNvSpPr>
            <a:spLocks noGrp="1"/>
          </p:cNvSpPr>
          <p:nvPr>
            <p:ph type="sldNum" sz="quarter" idx="5"/>
          </p:nvPr>
        </p:nvSpPr>
        <p:spPr/>
        <p:txBody>
          <a:bodyPr/>
          <a:lstStyle/>
          <a:p>
            <a:fld id="{8E092BF8-3798-490E-A197-3EBD5344F333}" type="slidenum">
              <a:rPr lang="en-US" smtClean="0"/>
              <a:t>31</a:t>
            </a:fld>
            <a:endParaRPr lang="en-US"/>
          </a:p>
        </p:txBody>
      </p:sp>
    </p:spTree>
    <p:extLst>
      <p:ext uri="{BB962C8B-B14F-4D97-AF65-F5344CB8AC3E}">
        <p14:creationId xmlns:p14="http://schemas.microsoft.com/office/powerpoint/2010/main" val="1635549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Colistin dosing was adjusted to ideal bodyweight and renal function</a:t>
            </a:r>
          </a:p>
        </p:txBody>
      </p:sp>
      <p:sp>
        <p:nvSpPr>
          <p:cNvPr id="4" name="Slide Number Placeholder 3"/>
          <p:cNvSpPr>
            <a:spLocks noGrp="1"/>
          </p:cNvSpPr>
          <p:nvPr>
            <p:ph type="sldNum" sz="quarter" idx="5"/>
          </p:nvPr>
        </p:nvSpPr>
        <p:spPr/>
        <p:txBody>
          <a:bodyPr/>
          <a:lstStyle/>
          <a:p>
            <a:fld id="{8E092BF8-3798-490E-A197-3EBD5344F333}" type="slidenum">
              <a:rPr lang="en-US" smtClean="0"/>
              <a:t>32</a:t>
            </a:fld>
            <a:endParaRPr lang="en-US"/>
          </a:p>
        </p:txBody>
      </p:sp>
    </p:spTree>
    <p:extLst>
      <p:ext uri="{BB962C8B-B14F-4D97-AF65-F5344CB8AC3E}">
        <p14:creationId xmlns:p14="http://schemas.microsoft.com/office/powerpoint/2010/main" val="1089665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9EF53-A621-4089-BE58-5E5B8268D300}" type="slidenum">
              <a:rPr lang="en-US" smtClean="0"/>
              <a:t>33</a:t>
            </a:fld>
            <a:endParaRPr lang="en-US"/>
          </a:p>
        </p:txBody>
      </p:sp>
    </p:spTree>
    <p:extLst>
      <p:ext uri="{BB962C8B-B14F-4D97-AF65-F5344CB8AC3E}">
        <p14:creationId xmlns:p14="http://schemas.microsoft.com/office/powerpoint/2010/main" val="250069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9EF53-A621-4089-BE58-5E5B8268D300}" type="slidenum">
              <a:rPr lang="en-US" smtClean="0"/>
              <a:t>34</a:t>
            </a:fld>
            <a:endParaRPr lang="en-US"/>
          </a:p>
        </p:txBody>
      </p:sp>
    </p:spTree>
    <p:extLst>
      <p:ext uri="{BB962C8B-B14F-4D97-AF65-F5344CB8AC3E}">
        <p14:creationId xmlns:p14="http://schemas.microsoft.com/office/powerpoint/2010/main" val="302115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Recognized in 2019 as an urgent or serious threat to public health by the World Health Organization (WHO) and Center for Disease Control and Prevention </a:t>
            </a:r>
          </a:p>
          <a:p>
            <a:endParaRPr lang="en-US" dirty="0"/>
          </a:p>
        </p:txBody>
      </p:sp>
      <p:sp>
        <p:nvSpPr>
          <p:cNvPr id="4" name="Slide Number Placeholder 3"/>
          <p:cNvSpPr>
            <a:spLocks noGrp="1"/>
          </p:cNvSpPr>
          <p:nvPr>
            <p:ph type="sldNum" sz="quarter" idx="5"/>
          </p:nvPr>
        </p:nvSpPr>
        <p:spPr/>
        <p:txBody>
          <a:bodyPr/>
          <a:lstStyle/>
          <a:p>
            <a:fld id="{E979EF53-A621-4089-BE58-5E5B8268D300}" type="slidenum">
              <a:rPr lang="en-US" smtClean="0"/>
              <a:t>7</a:t>
            </a:fld>
            <a:endParaRPr lang="en-US"/>
          </a:p>
        </p:txBody>
      </p:sp>
    </p:spTree>
    <p:extLst>
      <p:ext uri="{BB962C8B-B14F-4D97-AF65-F5344CB8AC3E}">
        <p14:creationId xmlns:p14="http://schemas.microsoft.com/office/powerpoint/2010/main" val="2716286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3F8C4-EF2A-2E00-3BD6-69E5892096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52207B-176E-32C8-1BE7-43C5BF94F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98767F-32BB-07F7-F975-8C254026CB52}"/>
              </a:ext>
            </a:extLst>
          </p:cNvPr>
          <p:cNvSpPr>
            <a:spLocks noGrp="1"/>
          </p:cNvSpPr>
          <p:nvPr>
            <p:ph type="body" idx="1"/>
          </p:nvPr>
        </p:nvSpPr>
        <p:spPr/>
        <p:txBody>
          <a:bodyPr/>
          <a:lstStyle/>
          <a:p>
            <a:r>
              <a:rPr lang="en-US" dirty="0"/>
              <a:t>The primary efficacy endpoint was designed as non-inferiority comparison of 28 day all cause mortality in patients with </a:t>
            </a:r>
            <a:r>
              <a:rPr lang="en-US" dirty="0" err="1"/>
              <a:t>labratroy</a:t>
            </a:r>
            <a:r>
              <a:rPr lang="en-US" dirty="0"/>
              <a:t> confirmed ABC </a:t>
            </a:r>
          </a:p>
          <a:p>
            <a:endParaRPr lang="en-US" dirty="0"/>
          </a:p>
          <a:p>
            <a:r>
              <a:rPr lang="en-US" sz="1200" b="0" i="0" kern="1200" dirty="0">
                <a:solidFill>
                  <a:schemeClr val="tx1"/>
                </a:solidFill>
                <a:effectLst/>
                <a:latin typeface="+mn-lt"/>
                <a:ea typeface="+mn-ea"/>
                <a:cs typeface="+mn-cs"/>
              </a:rPr>
              <a:t>To interpret the ATTACK trial results accurately, it’s important to understand the different analysis populations. The ITT group includes all randomized patients, while the </a:t>
            </a:r>
            <a:r>
              <a:rPr lang="en-US" sz="1200" b="0" i="0" kern="1200" dirty="0" err="1">
                <a:solidFill>
                  <a:schemeClr val="tx1"/>
                </a:solidFill>
                <a:effectLst/>
                <a:latin typeface="+mn-lt"/>
                <a:ea typeface="+mn-ea"/>
                <a:cs typeface="+mn-cs"/>
              </a:rPr>
              <a:t>mMITT</a:t>
            </a:r>
            <a:r>
              <a:rPr lang="en-US" sz="1200" b="0" i="0" kern="1200" dirty="0">
                <a:solidFill>
                  <a:schemeClr val="tx1"/>
                </a:solidFill>
                <a:effectLst/>
                <a:latin typeface="+mn-lt"/>
                <a:ea typeface="+mn-ea"/>
                <a:cs typeface="+mn-cs"/>
              </a:rPr>
              <a:t> group includes only those with confirmed ABC infections. The primary efficacy analysis focused on the carbapenem-resistant ABC </a:t>
            </a:r>
            <a:r>
              <a:rPr lang="en-US" sz="1200" b="0" i="0" kern="1200" dirty="0" err="1">
                <a:solidFill>
                  <a:schemeClr val="tx1"/>
                </a:solidFill>
                <a:effectLst/>
                <a:latin typeface="+mn-lt"/>
                <a:ea typeface="+mn-ea"/>
                <a:cs typeface="+mn-cs"/>
              </a:rPr>
              <a:t>mMITT</a:t>
            </a:r>
            <a:r>
              <a:rPr lang="en-US" sz="1200" b="0" i="0" kern="1200" dirty="0">
                <a:solidFill>
                  <a:schemeClr val="tx1"/>
                </a:solidFill>
                <a:effectLst/>
                <a:latin typeface="+mn-lt"/>
                <a:ea typeface="+mn-ea"/>
                <a:cs typeface="+mn-cs"/>
              </a:rPr>
              <a:t> population. The microbiologically evaluable group further narrows this to patients who met all protocol criteria and had complete follow-up.</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50000"/>
                  </a:schemeClr>
                </a:solidFill>
              </a:rPr>
              <a:t>Primary efficacy outcome included only patients with laboratory-confirmed CRAB, whereas the safety outcome included all patients who received at least one dose of sulbactam/durlobactam </a:t>
            </a:r>
          </a:p>
          <a:p>
            <a:endParaRPr lang="en-US" dirty="0"/>
          </a:p>
        </p:txBody>
      </p:sp>
      <p:sp>
        <p:nvSpPr>
          <p:cNvPr id="4" name="Slide Number Placeholder 3">
            <a:extLst>
              <a:ext uri="{FF2B5EF4-FFF2-40B4-BE49-F238E27FC236}">
                <a16:creationId xmlns:a16="http://schemas.microsoft.com/office/drawing/2014/main" id="{28C2C7C9-672E-165D-2D34-2F3D5B81D7F5}"/>
              </a:ext>
            </a:extLst>
          </p:cNvPr>
          <p:cNvSpPr>
            <a:spLocks noGrp="1"/>
          </p:cNvSpPr>
          <p:nvPr>
            <p:ph type="sldNum" sz="quarter" idx="5"/>
          </p:nvPr>
        </p:nvSpPr>
        <p:spPr/>
        <p:txBody>
          <a:bodyPr/>
          <a:lstStyle/>
          <a:p>
            <a:fld id="{8E092BF8-3798-490E-A197-3EBD5344F333}" type="slidenum">
              <a:rPr lang="en-US" smtClean="0"/>
              <a:t>37</a:t>
            </a:fld>
            <a:endParaRPr lang="en-US"/>
          </a:p>
        </p:txBody>
      </p:sp>
    </p:spTree>
    <p:extLst>
      <p:ext uri="{BB962C8B-B14F-4D97-AF65-F5344CB8AC3E}">
        <p14:creationId xmlns:p14="http://schemas.microsoft.com/office/powerpoint/2010/main" val="3775706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0D06-0DC9-63F3-D1DF-265873A4FA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4E98A1-7784-1C35-FB3F-D4ABFC1626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9A45F1-F99F-D36C-6DD4-A2B096FCE2EE}"/>
              </a:ext>
            </a:extLst>
          </p:cNvPr>
          <p:cNvSpPr>
            <a:spLocks noGrp="1"/>
          </p:cNvSpPr>
          <p:nvPr>
            <p:ph type="body" idx="1"/>
          </p:nvPr>
        </p:nvSpPr>
        <p:spPr/>
        <p:txBody>
          <a:bodyPr/>
          <a:lstStyle/>
          <a:p>
            <a:r>
              <a:rPr lang="en-US" dirty="0"/>
              <a:t>For the primary efficacy endpoint, sulbactam– durlobactam was non-inferior to colistin for 28-day all-cause mortality in the carbapenem-resistant ABC microbiologically modified ITT population. In the sulbactam–durlobactam group, 28-day all-cause </a:t>
            </a:r>
            <a:r>
              <a:rPr lang="en-US" dirty="0" err="1"/>
              <a:t>mortality</a:t>
            </a:r>
            <a:r>
              <a:rPr lang="en-US" dirty="0"/>
              <a:t> was 12 (19∙0%) of 63 compared with 20 (32∙3%) of 62 in the colistin group, with an observed treatment </a:t>
            </a:r>
            <a:r>
              <a:rPr lang="en-US" dirty="0" err="1"/>
              <a:t>difference</a:t>
            </a:r>
            <a:r>
              <a:rPr lang="en-US" dirty="0"/>
              <a:t> of –13∙2% </a:t>
            </a:r>
          </a:p>
          <a:p>
            <a:endParaRPr lang="en-US" dirty="0"/>
          </a:p>
          <a:p>
            <a:endParaRPr lang="en-US" dirty="0"/>
          </a:p>
          <a:p>
            <a:r>
              <a:rPr lang="en-US" dirty="0"/>
              <a:t>In an analysis for the full ITT population (N=181 </a:t>
            </a:r>
            <a:r>
              <a:rPr lang="en-US" dirty="0" err="1"/>
              <a:t>randomised</a:t>
            </a:r>
            <a:r>
              <a:rPr lang="en-US" dirty="0"/>
              <a:t>), 28-day </a:t>
            </a:r>
            <a:r>
              <a:rPr lang="en-US" dirty="0" err="1"/>
              <a:t>allcause</a:t>
            </a:r>
            <a:r>
              <a:rPr lang="en-US" dirty="0"/>
              <a:t> mortality was 20 (22%) of 92 in the sulbactam– durlobactam group and 31 (35%) of 89 in the colistin group, a difference of −13% (95% CI −27·5 to 1·0). </a:t>
            </a:r>
          </a:p>
          <a:p>
            <a:endParaRPr lang="en-US" dirty="0"/>
          </a:p>
          <a:p>
            <a:endParaRPr lang="en-US" dirty="0"/>
          </a:p>
          <a:p>
            <a:r>
              <a:rPr lang="en-US" dirty="0"/>
              <a:t>In patients with hospital-acquired bacterial pneumonia, the 28-day all-cause mortality rates were five (21%) of 24 with sulbactam–durlobactam and ten (33%) of 30 with colistin (treatment difference –13%; 95% CI –39∙7 to 14∙7). In the ventilator-associated bacterial pneumonia subgroup, 28-day mortality rates were five (14%) of 37 with sulbactam–durlobactam and nine (31%) of 29 with colistin (treatment difference –18%; 95% CI –40∙7 to 5∙7).</a:t>
            </a:r>
          </a:p>
        </p:txBody>
      </p:sp>
      <p:sp>
        <p:nvSpPr>
          <p:cNvPr id="4" name="Slide Number Placeholder 3">
            <a:extLst>
              <a:ext uri="{FF2B5EF4-FFF2-40B4-BE49-F238E27FC236}">
                <a16:creationId xmlns:a16="http://schemas.microsoft.com/office/drawing/2014/main" id="{715C2C04-8BD8-5540-8B53-1B7B84376308}"/>
              </a:ext>
            </a:extLst>
          </p:cNvPr>
          <p:cNvSpPr>
            <a:spLocks noGrp="1"/>
          </p:cNvSpPr>
          <p:nvPr>
            <p:ph type="sldNum" sz="quarter" idx="5"/>
          </p:nvPr>
        </p:nvSpPr>
        <p:spPr/>
        <p:txBody>
          <a:bodyPr/>
          <a:lstStyle/>
          <a:p>
            <a:fld id="{8E092BF8-3798-490E-A197-3EBD5344F333}" type="slidenum">
              <a:rPr lang="en-US" smtClean="0"/>
              <a:t>38</a:t>
            </a:fld>
            <a:endParaRPr lang="en-US"/>
          </a:p>
        </p:txBody>
      </p:sp>
    </p:spTree>
    <p:extLst>
      <p:ext uri="{BB962C8B-B14F-4D97-AF65-F5344CB8AC3E}">
        <p14:creationId xmlns:p14="http://schemas.microsoft.com/office/powerpoint/2010/main" val="1275854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DF691-7F2F-AC3A-AB93-C509BD5903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77766F-A8AC-C546-4086-A7EC4A2E5D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01CD23-6D0C-2829-194B-6C70712A5A17}"/>
              </a:ext>
            </a:extLst>
          </p:cNvPr>
          <p:cNvSpPr>
            <a:spLocks noGrp="1"/>
          </p:cNvSpPr>
          <p:nvPr>
            <p:ph type="body" idx="1"/>
          </p:nvPr>
        </p:nvSpPr>
        <p:spPr/>
        <p:txBody>
          <a:bodyPr/>
          <a:lstStyle/>
          <a:p>
            <a:r>
              <a:rPr lang="en-US" dirty="0"/>
              <a:t>For the primary efficacy endpoint, sulbactam– durlobactam was non-inferior to colistin for 28-day all-cause mortality in the carbapenem-resistant ABC microbiologically modified ITT population. In the sulbactam–durlobactam group, 28-day all-cause </a:t>
            </a:r>
            <a:r>
              <a:rPr lang="en-US" dirty="0" err="1"/>
              <a:t>mortality</a:t>
            </a:r>
            <a:r>
              <a:rPr lang="en-US" dirty="0"/>
              <a:t> was 12 (19∙0%) of 63 compared with 20 (32∙3%) of 62 in the colistin group, with an observed treatment </a:t>
            </a:r>
            <a:r>
              <a:rPr lang="en-US" dirty="0" err="1"/>
              <a:t>difference</a:t>
            </a:r>
            <a:r>
              <a:rPr lang="en-US" dirty="0"/>
              <a:t> of –13∙2% </a:t>
            </a:r>
          </a:p>
          <a:p>
            <a:endParaRPr lang="en-US" dirty="0"/>
          </a:p>
          <a:p>
            <a:endParaRPr lang="en-US" dirty="0"/>
          </a:p>
          <a:p>
            <a:r>
              <a:rPr lang="en-US" dirty="0"/>
              <a:t>In an analysis for the full ITT population (N=181 </a:t>
            </a:r>
            <a:r>
              <a:rPr lang="en-US" dirty="0" err="1"/>
              <a:t>randomised</a:t>
            </a:r>
            <a:r>
              <a:rPr lang="en-US" dirty="0"/>
              <a:t>), 28-day </a:t>
            </a:r>
            <a:r>
              <a:rPr lang="en-US" dirty="0" err="1"/>
              <a:t>allcause</a:t>
            </a:r>
            <a:r>
              <a:rPr lang="en-US" dirty="0"/>
              <a:t> mortality was 20 (22%) of 92 in the sulbactam– durlobactam group and 31 (35%) of 89 in the colistin group, a difference of −13% (95% CI −27·5 to 1·0). </a:t>
            </a:r>
          </a:p>
          <a:p>
            <a:endParaRPr lang="en-US" dirty="0"/>
          </a:p>
          <a:p>
            <a:endParaRPr lang="en-US" dirty="0"/>
          </a:p>
          <a:p>
            <a:r>
              <a:rPr lang="en-US" dirty="0"/>
              <a:t>In patients with hospital-acquired bacterial pneumonia, the 28-day all-cause mortality rates were five (21%) of 24 with sulbactam–durlobactam and ten (33%) of 30 with colistin (treatment difference –13%; 95% CI –39∙7 to 14∙7). In the ventilator-associated bacterial pneumonia subgroup, 28-day mortality rates were five (14%) of 37 with sulbactam–durlobactam and nine (31%) of 29 with colistin (treatment difference –18%; 95% CI –40∙7 to 5∙7).</a:t>
            </a:r>
          </a:p>
        </p:txBody>
      </p:sp>
      <p:sp>
        <p:nvSpPr>
          <p:cNvPr id="4" name="Slide Number Placeholder 3">
            <a:extLst>
              <a:ext uri="{FF2B5EF4-FFF2-40B4-BE49-F238E27FC236}">
                <a16:creationId xmlns:a16="http://schemas.microsoft.com/office/drawing/2014/main" id="{AEDD0F38-45EE-B5F5-FAC5-9F2C66250C1B}"/>
              </a:ext>
            </a:extLst>
          </p:cNvPr>
          <p:cNvSpPr>
            <a:spLocks noGrp="1"/>
          </p:cNvSpPr>
          <p:nvPr>
            <p:ph type="sldNum" sz="quarter" idx="5"/>
          </p:nvPr>
        </p:nvSpPr>
        <p:spPr/>
        <p:txBody>
          <a:bodyPr/>
          <a:lstStyle/>
          <a:p>
            <a:fld id="{8E092BF8-3798-490E-A197-3EBD5344F333}" type="slidenum">
              <a:rPr lang="en-US" smtClean="0"/>
              <a:t>39</a:t>
            </a:fld>
            <a:endParaRPr lang="en-US"/>
          </a:p>
        </p:txBody>
      </p:sp>
    </p:spTree>
    <p:extLst>
      <p:ext uri="{BB962C8B-B14F-4D97-AF65-F5344CB8AC3E}">
        <p14:creationId xmlns:p14="http://schemas.microsoft.com/office/powerpoint/2010/main" val="3781910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3B29D-73C4-BA81-AADA-06E0E4B10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6A93E2-EA2B-469D-6825-1CCAE5AB73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ACE482-F459-46DA-AF5A-6696EC8F1ADA}"/>
              </a:ext>
            </a:extLst>
          </p:cNvPr>
          <p:cNvSpPr>
            <a:spLocks noGrp="1"/>
          </p:cNvSpPr>
          <p:nvPr>
            <p:ph type="body" idx="1"/>
          </p:nvPr>
        </p:nvSpPr>
        <p:spPr/>
        <p:txBody>
          <a:bodyPr/>
          <a:lstStyle/>
          <a:p>
            <a:r>
              <a:rPr lang="en-US" dirty="0"/>
              <a:t>The primary safety objective— incidence of nephrotoxicity—was assessed with the modified Risk, Injury, Failure, Loss, End-stage renal disease (RIFLE) criteria, as measured by serum creatinine level or glomerular filtration rate, but not urinary volume.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50000"/>
                  </a:schemeClr>
                </a:solidFill>
              </a:rPr>
              <a:t>Primary efficacy outcome included only patients with laboratory-confirmed CRAB, whereas the safety outcome included all patients who received at least one dose of sulbactam/durlobactam </a:t>
            </a:r>
          </a:p>
          <a:p>
            <a:endParaRPr lang="en-US" dirty="0"/>
          </a:p>
        </p:txBody>
      </p:sp>
      <p:sp>
        <p:nvSpPr>
          <p:cNvPr id="4" name="Slide Number Placeholder 3">
            <a:extLst>
              <a:ext uri="{FF2B5EF4-FFF2-40B4-BE49-F238E27FC236}">
                <a16:creationId xmlns:a16="http://schemas.microsoft.com/office/drawing/2014/main" id="{FED6EE38-0FE6-FEF2-D17A-F2BF5EF827E3}"/>
              </a:ext>
            </a:extLst>
          </p:cNvPr>
          <p:cNvSpPr>
            <a:spLocks noGrp="1"/>
          </p:cNvSpPr>
          <p:nvPr>
            <p:ph type="sldNum" sz="quarter" idx="5"/>
          </p:nvPr>
        </p:nvSpPr>
        <p:spPr/>
        <p:txBody>
          <a:bodyPr/>
          <a:lstStyle/>
          <a:p>
            <a:fld id="{8E092BF8-3798-490E-A197-3EBD5344F333}" type="slidenum">
              <a:rPr lang="en-US" smtClean="0"/>
              <a:t>40</a:t>
            </a:fld>
            <a:endParaRPr lang="en-US"/>
          </a:p>
        </p:txBody>
      </p:sp>
    </p:spTree>
    <p:extLst>
      <p:ext uri="{BB962C8B-B14F-4D97-AF65-F5344CB8AC3E}">
        <p14:creationId xmlns:p14="http://schemas.microsoft.com/office/powerpoint/2010/main" val="221311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3B29D-73C4-BA81-AADA-06E0E4B10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6A93E2-EA2B-469D-6825-1CCAE5AB73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ACE482-F459-46DA-AF5A-6696EC8F1ADA}"/>
              </a:ext>
            </a:extLst>
          </p:cNvPr>
          <p:cNvSpPr>
            <a:spLocks noGrp="1"/>
          </p:cNvSpPr>
          <p:nvPr>
            <p:ph type="body" idx="1"/>
          </p:nvPr>
        </p:nvSpPr>
        <p:spPr/>
        <p:txBody>
          <a:bodyPr/>
          <a:lstStyle/>
          <a:p>
            <a:r>
              <a:rPr lang="en-US" dirty="0"/>
              <a:t>The primary safety objective— incidence of nephrotoxicity—was assessed with the modified Risk, Injury, Failure, Loss, End-stage renal disease (RIFLE) criteria, as measured by serum creatinine level or glomerular filtration rate, but not urinary volume.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50000"/>
                  </a:schemeClr>
                </a:solidFill>
              </a:rPr>
              <a:t>Primary efficacy outcome included only patients with laboratory-confirmed CRAB, whereas the safety outcome included all patients who received at least one dose of sulbactam/durlobactam </a:t>
            </a:r>
          </a:p>
          <a:p>
            <a:endParaRPr lang="en-US" dirty="0"/>
          </a:p>
        </p:txBody>
      </p:sp>
      <p:sp>
        <p:nvSpPr>
          <p:cNvPr id="4" name="Slide Number Placeholder 3">
            <a:extLst>
              <a:ext uri="{FF2B5EF4-FFF2-40B4-BE49-F238E27FC236}">
                <a16:creationId xmlns:a16="http://schemas.microsoft.com/office/drawing/2014/main" id="{FED6EE38-0FE6-FEF2-D17A-F2BF5EF827E3}"/>
              </a:ext>
            </a:extLst>
          </p:cNvPr>
          <p:cNvSpPr>
            <a:spLocks noGrp="1"/>
          </p:cNvSpPr>
          <p:nvPr>
            <p:ph type="sldNum" sz="quarter" idx="5"/>
          </p:nvPr>
        </p:nvSpPr>
        <p:spPr/>
        <p:txBody>
          <a:bodyPr/>
          <a:lstStyle/>
          <a:p>
            <a:fld id="{8E092BF8-3798-490E-A197-3EBD5344F333}" type="slidenum">
              <a:rPr lang="en-US" smtClean="0"/>
              <a:t>41</a:t>
            </a:fld>
            <a:endParaRPr lang="en-US"/>
          </a:p>
        </p:txBody>
      </p:sp>
    </p:spTree>
    <p:extLst>
      <p:ext uri="{BB962C8B-B14F-4D97-AF65-F5344CB8AC3E}">
        <p14:creationId xmlns:p14="http://schemas.microsoft.com/office/powerpoint/2010/main" val="221311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AB259-FE8A-0997-BF16-CFABF11B22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3ACE1C-45EE-D48E-128E-32164D166A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0F0712-E318-7B21-55C1-075622315D4D}"/>
              </a:ext>
            </a:extLst>
          </p:cNvPr>
          <p:cNvSpPr>
            <a:spLocks noGrp="1"/>
          </p:cNvSpPr>
          <p:nvPr>
            <p:ph type="body" idx="1"/>
          </p:nvPr>
        </p:nvSpPr>
        <p:spPr/>
        <p:txBody>
          <a:bodyPr/>
          <a:lstStyle/>
          <a:p>
            <a:r>
              <a:rPr lang="en-US" dirty="0"/>
              <a:t>The overall incidence of TEAEs was 80 (88%) of 91 in the sulbactam–durlobactam group and 81 (94%) of 86 in the colistin group in part A, and 24 (86%) of 28 in part B (table 3). In part A, the incidence of TEAEs related to study drug was less frequent with sulbactam–durlobactam (11 [12%] of 91) than colistin. </a:t>
            </a:r>
          </a:p>
          <a:p>
            <a:endParaRPr lang="en-US" dirty="0"/>
          </a:p>
          <a:p>
            <a:r>
              <a:rPr lang="en-US" dirty="0"/>
              <a:t>The most common study drug related TEAEs in the sulbactam durlobactam group were diarrhea at 2% and pneumonia at 1%. In the colistin group the most common study drug related adverse events were renal disorders and diarrhea. </a:t>
            </a:r>
          </a:p>
          <a:p>
            <a:endParaRPr lang="en-US" dirty="0"/>
          </a:p>
          <a:p>
            <a:r>
              <a:rPr lang="en-US" dirty="0"/>
              <a:t>The patient who </a:t>
            </a:r>
            <a:r>
              <a:rPr lang="en-US" dirty="0" err="1"/>
              <a:t>delveoped</a:t>
            </a:r>
            <a:r>
              <a:rPr lang="en-US" dirty="0"/>
              <a:t> pneumonia in in the </a:t>
            </a:r>
            <a:r>
              <a:rPr lang="en-US" dirty="0" err="1"/>
              <a:t>xacudro</a:t>
            </a:r>
            <a:r>
              <a:rPr lang="en-US" dirty="0"/>
              <a:t> group: the pneumonia resolved by the end of the study, but the patient in the colistin group who developed pneumonia unfortunately passed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89279EA-16FE-E0BF-B7C8-E93068553943}"/>
              </a:ext>
            </a:extLst>
          </p:cNvPr>
          <p:cNvSpPr>
            <a:spLocks noGrp="1"/>
          </p:cNvSpPr>
          <p:nvPr>
            <p:ph type="sldNum" sz="quarter" idx="5"/>
          </p:nvPr>
        </p:nvSpPr>
        <p:spPr/>
        <p:txBody>
          <a:bodyPr/>
          <a:lstStyle/>
          <a:p>
            <a:fld id="{8E092BF8-3798-490E-A197-3EBD5344F333}" type="slidenum">
              <a:rPr lang="en-US" smtClean="0"/>
              <a:t>42</a:t>
            </a:fld>
            <a:endParaRPr lang="en-US"/>
          </a:p>
        </p:txBody>
      </p:sp>
    </p:spTree>
    <p:extLst>
      <p:ext uri="{BB962C8B-B14F-4D97-AF65-F5344CB8AC3E}">
        <p14:creationId xmlns:p14="http://schemas.microsoft.com/office/powerpoint/2010/main" val="574215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95FA6-AAF0-FAF1-0CA8-DB37C8B815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72A3D6-15EE-F58A-D880-9A560E129D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3C21ED-587B-66CD-CDFE-39710C12BCF0}"/>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These results were </a:t>
            </a:r>
            <a:r>
              <a:rPr lang="en-US" sz="1200" b="1" i="0" kern="1200" dirty="0">
                <a:solidFill>
                  <a:schemeClr val="tx1"/>
                </a:solidFill>
                <a:effectLst/>
                <a:latin typeface="+mn-lt"/>
                <a:ea typeface="+mn-ea"/>
                <a:cs typeface="+mn-cs"/>
              </a:rPr>
              <a:t>comparable to </a:t>
            </a:r>
            <a:r>
              <a:rPr lang="en-US" sz="1200" b="0" i="0" kern="1200" dirty="0">
                <a:solidFill>
                  <a:schemeClr val="tx1"/>
                </a:solidFill>
                <a:effectLst/>
                <a:latin typeface="+mn-lt"/>
                <a:ea typeface="+mn-ea"/>
                <a:cs typeface="+mn-cs"/>
              </a:rPr>
              <a:t>those in Part A, reinforcing the potential of sulbactam–durlobactam as a treatment option for patients with limited alternatives.</a:t>
            </a:r>
            <a:endParaRPr lang="en-US" dirty="0"/>
          </a:p>
        </p:txBody>
      </p:sp>
      <p:sp>
        <p:nvSpPr>
          <p:cNvPr id="4" name="Slide Number Placeholder 3">
            <a:extLst>
              <a:ext uri="{FF2B5EF4-FFF2-40B4-BE49-F238E27FC236}">
                <a16:creationId xmlns:a16="http://schemas.microsoft.com/office/drawing/2014/main" id="{EA684669-5E9C-D837-7CC5-83584DE4B411}"/>
              </a:ext>
            </a:extLst>
          </p:cNvPr>
          <p:cNvSpPr>
            <a:spLocks noGrp="1"/>
          </p:cNvSpPr>
          <p:nvPr>
            <p:ph type="sldNum" sz="quarter" idx="5"/>
          </p:nvPr>
        </p:nvSpPr>
        <p:spPr/>
        <p:txBody>
          <a:bodyPr/>
          <a:lstStyle/>
          <a:p>
            <a:fld id="{8E092BF8-3798-490E-A197-3EBD5344F333}" type="slidenum">
              <a:rPr lang="en-US" smtClean="0"/>
              <a:t>43</a:t>
            </a:fld>
            <a:endParaRPr lang="en-US"/>
          </a:p>
        </p:txBody>
      </p:sp>
    </p:spTree>
    <p:extLst>
      <p:ext uri="{BB962C8B-B14F-4D97-AF65-F5344CB8AC3E}">
        <p14:creationId xmlns:p14="http://schemas.microsoft.com/office/powerpoint/2010/main" val="2850582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63046-7390-1616-6AA5-07688CE4A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E3F008-BBC5-1065-03CC-CA10F3729A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39FB4B-4292-0FAC-C259-142877E2544F}"/>
              </a:ext>
            </a:extLst>
          </p:cNvPr>
          <p:cNvSpPr>
            <a:spLocks noGrp="1"/>
          </p:cNvSpPr>
          <p:nvPr>
            <p:ph type="body" idx="1"/>
          </p:nvPr>
        </p:nvSpPr>
        <p:spPr/>
        <p:txBody>
          <a:bodyPr/>
          <a:lstStyle/>
          <a:p>
            <a:r>
              <a:rPr lang="en-US" sz="1200" b="1" i="0" kern="1200" dirty="0">
                <a:solidFill>
                  <a:schemeClr val="tx1"/>
                </a:solidFill>
                <a:effectLst/>
                <a:latin typeface="+mn-lt"/>
                <a:ea typeface="+mn-ea"/>
                <a:cs typeface="+mn-cs"/>
              </a:rPr>
              <a:t>Short Follow-Up Duration</a:t>
            </a:r>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Safety outcomes like </a:t>
            </a:r>
            <a:r>
              <a:rPr lang="en-US" sz="1200" b="1" i="0" kern="1200" dirty="0">
                <a:solidFill>
                  <a:schemeClr val="tx1"/>
                </a:solidFill>
                <a:effectLst/>
                <a:latin typeface="+mn-lt"/>
                <a:ea typeface="+mn-ea"/>
                <a:cs typeface="+mn-cs"/>
              </a:rPr>
              <a:t>long-term renal damage</a:t>
            </a:r>
            <a:r>
              <a:rPr lang="en-US" sz="1200" b="0" i="0" kern="1200" dirty="0">
                <a:solidFill>
                  <a:schemeClr val="tx1"/>
                </a:solidFill>
                <a:effectLst/>
                <a:latin typeface="+mn-lt"/>
                <a:ea typeface="+mn-ea"/>
                <a:cs typeface="+mn-cs"/>
              </a:rPr>
              <a:t> (e.g., progression to end-stage renal disease) could not be fully assessed due to a </a:t>
            </a:r>
            <a:r>
              <a:rPr lang="en-US" sz="1200" b="1" i="0" kern="1200" dirty="0">
                <a:solidFill>
                  <a:schemeClr val="tx1"/>
                </a:solidFill>
                <a:effectLst/>
                <a:latin typeface="+mn-lt"/>
                <a:ea typeface="+mn-ea"/>
                <a:cs typeface="+mn-cs"/>
              </a:rPr>
              <a:t>maximum follow-up of 44 days</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 enrollment from North America and Western Europe where different clones of carbapenem resistant Acinetobacter </a:t>
            </a:r>
            <a:r>
              <a:rPr lang="en-US" dirty="0" err="1"/>
              <a:t>baumanii</a:t>
            </a:r>
            <a:r>
              <a:rPr lang="en-US" dirty="0"/>
              <a:t> may be found </a:t>
            </a:r>
          </a:p>
          <a:p>
            <a:endParaRPr lang="en-US" dirty="0"/>
          </a:p>
        </p:txBody>
      </p:sp>
      <p:sp>
        <p:nvSpPr>
          <p:cNvPr id="4" name="Slide Number Placeholder 3">
            <a:extLst>
              <a:ext uri="{FF2B5EF4-FFF2-40B4-BE49-F238E27FC236}">
                <a16:creationId xmlns:a16="http://schemas.microsoft.com/office/drawing/2014/main" id="{F857655F-84DA-01EC-8837-B49CBC5313FA}"/>
              </a:ext>
            </a:extLst>
          </p:cNvPr>
          <p:cNvSpPr>
            <a:spLocks noGrp="1"/>
          </p:cNvSpPr>
          <p:nvPr>
            <p:ph type="sldNum" sz="quarter" idx="5"/>
          </p:nvPr>
        </p:nvSpPr>
        <p:spPr/>
        <p:txBody>
          <a:bodyPr/>
          <a:lstStyle/>
          <a:p>
            <a:fld id="{8E092BF8-3798-490E-A197-3EBD5344F333}" type="slidenum">
              <a:rPr lang="en-US" smtClean="0"/>
              <a:t>44</a:t>
            </a:fld>
            <a:endParaRPr lang="en-US"/>
          </a:p>
        </p:txBody>
      </p:sp>
    </p:spTree>
    <p:extLst>
      <p:ext uri="{BB962C8B-B14F-4D97-AF65-F5344CB8AC3E}">
        <p14:creationId xmlns:p14="http://schemas.microsoft.com/office/powerpoint/2010/main" val="38408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6E018-EA22-0F28-E8C9-08F200B9A9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2618C0-0021-42BF-9467-97D703B46C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820C51-7CF3-9A82-0413-D67E4379C1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FE209D-0B8F-337D-63FD-E7754E0B30B6}"/>
              </a:ext>
            </a:extLst>
          </p:cNvPr>
          <p:cNvSpPr>
            <a:spLocks noGrp="1"/>
          </p:cNvSpPr>
          <p:nvPr>
            <p:ph type="sldNum" sz="quarter" idx="5"/>
          </p:nvPr>
        </p:nvSpPr>
        <p:spPr/>
        <p:txBody>
          <a:bodyPr/>
          <a:lstStyle/>
          <a:p>
            <a:fld id="{8E092BF8-3798-490E-A197-3EBD5344F333}" type="slidenum">
              <a:rPr lang="en-US" smtClean="0"/>
              <a:t>45</a:t>
            </a:fld>
            <a:endParaRPr lang="en-US"/>
          </a:p>
        </p:txBody>
      </p:sp>
    </p:spTree>
    <p:extLst>
      <p:ext uri="{BB962C8B-B14F-4D97-AF65-F5344CB8AC3E}">
        <p14:creationId xmlns:p14="http://schemas.microsoft.com/office/powerpoint/2010/main" val="3015198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092BF8-3798-490E-A197-3EBD5344F333}" type="slidenum">
              <a:rPr lang="en-US" smtClean="0"/>
              <a:t>48</a:t>
            </a:fld>
            <a:endParaRPr lang="en-US"/>
          </a:p>
        </p:txBody>
      </p:sp>
    </p:spTree>
    <p:extLst>
      <p:ext uri="{BB962C8B-B14F-4D97-AF65-F5344CB8AC3E}">
        <p14:creationId xmlns:p14="http://schemas.microsoft.com/office/powerpoint/2010/main" val="242081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carbapenem use: can lead to selective pressure for more resistant strains </a:t>
            </a:r>
          </a:p>
          <a:p>
            <a:r>
              <a:rPr lang="en-US" dirty="0"/>
              <a:t>Wounds: Patients with severe and chronic wounds often receive broad spectrum antibiotics which again leads to selective pressure. </a:t>
            </a:r>
          </a:p>
          <a:p>
            <a:r>
              <a:rPr lang="en-US" dirty="0"/>
              <a:t>Prolonged hospital stays usually defined as &gt; 2 weeks : increased chance of contact with contaminated surfaces, colonized patients, increased devices like central venous catheters, ventilators, urinary catheters. And again </a:t>
            </a:r>
            <a:r>
              <a:rPr lang="en-US" dirty="0" err="1"/>
              <a:t>antibioitic</a:t>
            </a:r>
            <a:r>
              <a:rPr lang="en-US" dirty="0"/>
              <a:t> exposure. </a:t>
            </a:r>
          </a:p>
          <a:p>
            <a:r>
              <a:rPr lang="en-US" dirty="0"/>
              <a:t>ICU: while in the </a:t>
            </a:r>
            <a:r>
              <a:rPr lang="en-US" dirty="0" err="1"/>
              <a:t>icu</a:t>
            </a:r>
            <a:r>
              <a:rPr lang="en-US" dirty="0"/>
              <a:t> exposed to broad spectrum antibiotics, devices which can be entry points, compromised immunity </a:t>
            </a:r>
          </a:p>
          <a:p>
            <a:endParaRPr lang="en-US" dirty="0"/>
          </a:p>
          <a:p>
            <a:r>
              <a:rPr lang="en-US" dirty="0"/>
              <a:t>Additionally, </a:t>
            </a:r>
            <a:r>
              <a:rPr lang="en-US" dirty="0" err="1"/>
              <a:t>acineotbacter</a:t>
            </a:r>
            <a:r>
              <a:rPr lang="en-US" dirty="0"/>
              <a:t> baumannii has the ability to form biofilm. </a:t>
            </a:r>
            <a:r>
              <a:rPr lang="en-US" sz="1200" b="0" i="0" kern="1200" dirty="0">
                <a:solidFill>
                  <a:schemeClr val="tx1"/>
                </a:solidFill>
                <a:effectLst/>
                <a:latin typeface="+mn-lt"/>
                <a:ea typeface="+mn-ea"/>
                <a:cs typeface="+mn-cs"/>
              </a:rPr>
              <a:t>Biofilm-mediated </a:t>
            </a:r>
            <a:r>
              <a:rPr lang="en-US" sz="1200" b="0" i="1" kern="1200" dirty="0">
                <a:solidFill>
                  <a:schemeClr val="tx1"/>
                </a:solidFill>
                <a:effectLst/>
                <a:latin typeface="+mn-lt"/>
                <a:ea typeface="+mn-ea"/>
                <a:cs typeface="+mn-cs"/>
              </a:rPr>
              <a:t>A. baumannii</a:t>
            </a:r>
            <a:r>
              <a:rPr lang="en-US" sz="1200" b="0" i="0" kern="1200" dirty="0">
                <a:solidFill>
                  <a:schemeClr val="tx1"/>
                </a:solidFill>
                <a:effectLst/>
                <a:latin typeface="+mn-lt"/>
                <a:ea typeface="+mn-ea"/>
                <a:cs typeface="+mn-cs"/>
              </a:rPr>
              <a:t> infections are the most common type of </a:t>
            </a:r>
            <a:r>
              <a:rPr lang="en-US" sz="1200" b="0" i="1" kern="1200" dirty="0">
                <a:solidFill>
                  <a:schemeClr val="tx1"/>
                </a:solidFill>
                <a:effectLst/>
                <a:latin typeface="+mn-lt"/>
                <a:ea typeface="+mn-ea"/>
                <a:cs typeface="+mn-cs"/>
              </a:rPr>
              <a:t>A. baumannii</a:t>
            </a:r>
            <a:r>
              <a:rPr lang="en-US" sz="1200" b="0" i="0" kern="1200" dirty="0">
                <a:solidFill>
                  <a:schemeClr val="tx1"/>
                </a:solidFill>
                <a:effectLst/>
                <a:latin typeface="+mn-lt"/>
                <a:ea typeface="+mn-ea"/>
                <a:cs typeface="+mn-cs"/>
              </a:rPr>
              <a:t> infection associated with medical equipment, and they are extremely difficult to treat. </a:t>
            </a:r>
            <a:endParaRPr lang="en-US" dirty="0"/>
          </a:p>
          <a:p>
            <a:endParaRPr lang="en-US" dirty="0"/>
          </a:p>
        </p:txBody>
      </p:sp>
      <p:sp>
        <p:nvSpPr>
          <p:cNvPr id="4" name="Slide Number Placeholder 3"/>
          <p:cNvSpPr>
            <a:spLocks noGrp="1"/>
          </p:cNvSpPr>
          <p:nvPr>
            <p:ph type="sldNum" sz="quarter" idx="5"/>
          </p:nvPr>
        </p:nvSpPr>
        <p:spPr/>
        <p:txBody>
          <a:bodyPr/>
          <a:lstStyle/>
          <a:p>
            <a:fld id="{E979EF53-A621-4089-BE58-5E5B8268D300}" type="slidenum">
              <a:rPr lang="en-US" smtClean="0"/>
              <a:t>8</a:t>
            </a:fld>
            <a:endParaRPr lang="en-US"/>
          </a:p>
        </p:txBody>
      </p:sp>
    </p:spTree>
    <p:extLst>
      <p:ext uri="{BB962C8B-B14F-4D97-AF65-F5344CB8AC3E}">
        <p14:creationId xmlns:p14="http://schemas.microsoft.com/office/powerpoint/2010/main" val="254875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9EF53-A621-4089-BE58-5E5B8268D300}" type="slidenum">
              <a:rPr lang="en-US" smtClean="0"/>
              <a:t>51</a:t>
            </a:fld>
            <a:endParaRPr lang="en-US"/>
          </a:p>
        </p:txBody>
      </p:sp>
    </p:spTree>
    <p:extLst>
      <p:ext uri="{BB962C8B-B14F-4D97-AF65-F5344CB8AC3E}">
        <p14:creationId xmlns:p14="http://schemas.microsoft.com/office/powerpoint/2010/main" val="412881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CBB07-23BF-F7FE-9991-C27726821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2C968D-863C-1325-550F-2E4D29CE8E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771D71-2013-486E-AC1A-AD7DDC400C43}"/>
              </a:ext>
            </a:extLst>
          </p:cNvPr>
          <p:cNvSpPr>
            <a:spLocks noGrp="1"/>
          </p:cNvSpPr>
          <p:nvPr>
            <p:ph type="body" idx="1"/>
          </p:nvPr>
        </p:nvSpPr>
        <p:spPr/>
        <p:txBody>
          <a:bodyPr/>
          <a:lstStyle/>
          <a:p>
            <a:r>
              <a:rPr lang="en-US" dirty="0">
                <a:hlinkClick r:id="rId3"/>
              </a:rPr>
              <a:t>Acinetobacter infection: Treatment and prevention – UpToDate</a:t>
            </a:r>
            <a:endParaRPr lang="en-US" dirty="0"/>
          </a:p>
          <a:p>
            <a:r>
              <a:rPr lang="en-US" sz="1200" b="0" i="0" u="sng" kern="1200" dirty="0">
                <a:solidFill>
                  <a:schemeClr val="tx1"/>
                </a:solidFill>
                <a:effectLst/>
                <a:latin typeface="+mn-lt"/>
                <a:ea typeface="+mn-ea"/>
                <a:cs typeface="+mn-cs"/>
                <a:hlinkClick r:id="rId4"/>
              </a:rPr>
              <a:t>https://doi.org/10.1093/jacamr/dlaf134</a:t>
            </a:r>
            <a:endParaRPr lang="en-US" sz="1200" b="0"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5"/>
              </a:rPr>
              <a:t>10.3390/vaccines9060570</a:t>
            </a:r>
            <a:r>
              <a:rPr lang="en-US" sz="1200" b="0" i="0" u="sng" kern="1200" dirty="0">
                <a:solidFill>
                  <a:schemeClr val="tx1"/>
                </a:solidFill>
                <a:effectLst/>
                <a:latin typeface="+mn-lt"/>
                <a:ea typeface="+mn-ea"/>
                <a:cs typeface="+mn-cs"/>
              </a:rPr>
              <a:t> </a:t>
            </a:r>
            <a:endParaRPr lang="en-US" dirty="0"/>
          </a:p>
          <a:p>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6"/>
              </a:rPr>
              <a:t>10.1007/s40121-022-00597-w</a:t>
            </a:r>
            <a:endParaRPr lang="en-US" dirty="0"/>
          </a:p>
          <a:p>
            <a:endParaRPr lang="en-US" u="sng" dirty="0"/>
          </a:p>
          <a:p>
            <a:r>
              <a:rPr lang="en-US" dirty="0">
                <a:solidFill>
                  <a:srgbClr val="1B1B1B"/>
                </a:solidFill>
              </a:rPr>
              <a:t>Cavallo I, Oliva A, Pages R, et al. </a:t>
            </a:r>
            <a:r>
              <a:rPr lang="en-US" i="1" dirty="0">
                <a:solidFill>
                  <a:srgbClr val="1B1B1B"/>
                </a:solidFill>
              </a:rPr>
              <a:t>Acinetobacter baumannii</a:t>
            </a:r>
            <a:r>
              <a:rPr lang="en-US" dirty="0">
                <a:solidFill>
                  <a:srgbClr val="1B1B1B"/>
                </a:solidFill>
              </a:rPr>
              <a:t> in the critically ill: complex infections get complicated. </a:t>
            </a:r>
            <a:r>
              <a:rPr lang="en-US" i="1" dirty="0">
                <a:solidFill>
                  <a:srgbClr val="1B1B1B"/>
                </a:solidFill>
              </a:rPr>
              <a:t>Front </a:t>
            </a:r>
            <a:r>
              <a:rPr lang="en-US" i="1" dirty="0" err="1">
                <a:solidFill>
                  <a:srgbClr val="1B1B1B"/>
                </a:solidFill>
              </a:rPr>
              <a:t>Microbiol</a:t>
            </a:r>
            <a:r>
              <a:rPr lang="en-US" dirty="0">
                <a:solidFill>
                  <a:srgbClr val="1B1B1B"/>
                </a:solidFill>
              </a:rPr>
              <a:t>. 2023;14:1196774. Published 2023 Jun 22. doi:10.3389/fmicb.2023.1196774</a:t>
            </a:r>
            <a:endParaRPr lang="en-US" dirty="0"/>
          </a:p>
          <a:p>
            <a:endParaRPr lang="en-US" b="0" i="0" kern="1200" dirty="0">
              <a:solidFill>
                <a:schemeClr val="tx1"/>
              </a:solidFill>
              <a:effectLst/>
            </a:endParaRPr>
          </a:p>
          <a:p>
            <a:r>
              <a:rPr lang="en-US" b="0" i="0" kern="1200" dirty="0">
                <a:solidFill>
                  <a:schemeClr val="tx1"/>
                </a:solidFill>
                <a:effectLst/>
              </a:rPr>
              <a:t>Pneumonia is the primary manifestation of CRAB; approximately 55% of CRAB infections involve the respiratory system [</a:t>
            </a:r>
            <a:r>
              <a:rPr lang="en-US" b="0" i="0" kern="1200" dirty="0">
                <a:effectLst/>
                <a:hlinkClick r:id="rId7">
                  <a:extLst>
                    <a:ext uri="{A12FA001-AC4F-418D-AE19-62706E023703}">
                      <ahyp:hlinkClr xmlns:ahyp="http://schemas.microsoft.com/office/drawing/2018/hyperlinkcolor" val="tx"/>
                    </a:ext>
                  </a:extLst>
                </a:hlinkClick>
              </a:rPr>
              <a:t>10</a:t>
            </a:r>
            <a:r>
              <a:rPr lang="en-US" b="0" i="0" kern="1200" dirty="0">
                <a:solidFill>
                  <a:schemeClr val="tx1"/>
                </a:solidFill>
                <a:effectLst/>
              </a:rPr>
              <a:t>]. It occurs predominantly as ventilator-associated pneumonia (VAP) and tends to have late onset during ICU hospitalization.</a:t>
            </a:r>
            <a:endParaRPr lang="en-US" dirty="0"/>
          </a:p>
          <a:p>
            <a:endParaRPr lang="en-US" dirty="0"/>
          </a:p>
          <a:p>
            <a:r>
              <a:rPr lang="en-US" sz="1200" b="0" i="0" kern="1200" dirty="0">
                <a:solidFill>
                  <a:schemeClr val="tx1"/>
                </a:solidFill>
                <a:effectLst/>
                <a:latin typeface="+mn-lt"/>
                <a:ea typeface="+mn-ea"/>
                <a:cs typeface="+mn-cs"/>
              </a:rPr>
              <a:t>Acinetobacter in the urine is documented predominantly after prolonged urinary catheterization and mostly represents colonization. </a:t>
            </a:r>
            <a:endParaRPr lang="en-US" dirty="0"/>
          </a:p>
        </p:txBody>
      </p:sp>
      <p:sp>
        <p:nvSpPr>
          <p:cNvPr id="4" name="Slide Number Placeholder 3">
            <a:extLst>
              <a:ext uri="{FF2B5EF4-FFF2-40B4-BE49-F238E27FC236}">
                <a16:creationId xmlns:a16="http://schemas.microsoft.com/office/drawing/2014/main" id="{FED76F3F-73B1-FE03-DAE6-B1A886BB37AD}"/>
              </a:ext>
            </a:extLst>
          </p:cNvPr>
          <p:cNvSpPr>
            <a:spLocks noGrp="1"/>
          </p:cNvSpPr>
          <p:nvPr>
            <p:ph type="sldNum" sz="quarter" idx="5"/>
          </p:nvPr>
        </p:nvSpPr>
        <p:spPr/>
        <p:txBody>
          <a:bodyPr/>
          <a:lstStyle/>
          <a:p>
            <a:fld id="{8E092BF8-3798-490E-A197-3EBD5344F333}" type="slidenum">
              <a:rPr lang="en-US" smtClean="0"/>
              <a:t>9</a:t>
            </a:fld>
            <a:endParaRPr lang="en-US"/>
          </a:p>
        </p:txBody>
      </p:sp>
    </p:spTree>
    <p:extLst>
      <p:ext uri="{BB962C8B-B14F-4D97-AF65-F5344CB8AC3E}">
        <p14:creationId xmlns:p14="http://schemas.microsoft.com/office/powerpoint/2010/main" val="1883908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Acinetobacter in the urine is documented predominantly after prolonged urinary catheterization and mostly represents colonization. </a:t>
            </a:r>
            <a:endParaRPr lang="en-US" dirty="0"/>
          </a:p>
        </p:txBody>
      </p:sp>
      <p:sp>
        <p:nvSpPr>
          <p:cNvPr id="4" name="Slide Number Placeholder 3"/>
          <p:cNvSpPr>
            <a:spLocks noGrp="1"/>
          </p:cNvSpPr>
          <p:nvPr>
            <p:ph type="sldNum" sz="quarter" idx="5"/>
          </p:nvPr>
        </p:nvSpPr>
        <p:spPr/>
        <p:txBody>
          <a:bodyPr/>
          <a:lstStyle/>
          <a:p>
            <a:fld id="{E979EF53-A621-4089-BE58-5E5B8268D300}" type="slidenum">
              <a:rPr lang="en-US" smtClean="0"/>
              <a:t>10</a:t>
            </a:fld>
            <a:endParaRPr lang="en-US"/>
          </a:p>
        </p:txBody>
      </p:sp>
    </p:spTree>
    <p:extLst>
      <p:ext uri="{BB962C8B-B14F-4D97-AF65-F5344CB8AC3E}">
        <p14:creationId xmlns:p14="http://schemas.microsoft.com/office/powerpoint/2010/main" val="3364251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9EF53-A621-4089-BE58-5E5B8268D300}" type="slidenum">
              <a:rPr lang="en-US" smtClean="0"/>
              <a:t>11</a:t>
            </a:fld>
            <a:endParaRPr lang="en-US"/>
          </a:p>
        </p:txBody>
      </p:sp>
    </p:spTree>
    <p:extLst>
      <p:ext uri="{BB962C8B-B14F-4D97-AF65-F5344CB8AC3E}">
        <p14:creationId xmlns:p14="http://schemas.microsoft.com/office/powerpoint/2010/main" val="2529709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9EF53-A621-4089-BE58-5E5B8268D300}" type="slidenum">
              <a:rPr lang="en-US" smtClean="0"/>
              <a:t>13</a:t>
            </a:fld>
            <a:endParaRPr lang="en-US"/>
          </a:p>
        </p:txBody>
      </p:sp>
    </p:spTree>
    <p:extLst>
      <p:ext uri="{BB962C8B-B14F-4D97-AF65-F5344CB8AC3E}">
        <p14:creationId xmlns:p14="http://schemas.microsoft.com/office/powerpoint/2010/main" val="2325506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B1712-2E4A-7329-115E-ABE101F7C0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3F158E-4C86-EC74-3208-44858FDCCA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E89D79-DE63-66B1-570F-A6F914462129}"/>
              </a:ext>
            </a:extLst>
          </p:cNvPr>
          <p:cNvSpPr>
            <a:spLocks noGrp="1"/>
          </p:cNvSpPr>
          <p:nvPr>
            <p:ph type="body" idx="1"/>
          </p:nvPr>
        </p:nvSpPr>
        <p:spPr/>
        <p:txBody>
          <a:bodyPr/>
          <a:lstStyle/>
          <a:p>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3"/>
              </a:rPr>
              <a:t>10.1007/s40121-023-00771-8</a:t>
            </a:r>
            <a:endParaRPr lang="en-US" sz="1200" b="0" i="0" u="sng"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4"/>
              </a:rPr>
              <a:t>10.2147/IDR.S386641</a:t>
            </a:r>
            <a:endParaRPr lang="en-US" sz="1200" b="0" i="0" u="sng"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5"/>
              </a:rPr>
              <a:t>10.3390/pathogens10030373</a:t>
            </a:r>
            <a:endParaRPr lang="en-US" sz="1200" b="0"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hlinkClick r:id="rId6"/>
              </a:rPr>
              <a:t>https://doi.org/10.3390/microorganisms13071501</a:t>
            </a:r>
            <a:endParaRPr lang="en-US" sz="1200" b="1" i="0" u="none" strike="noStrike"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4"/>
              </a:rPr>
              <a:t>https://doi.org/10.2147/IDR.S386641</a:t>
            </a:r>
            <a:endParaRPr lang="en-US" sz="1200" b="0"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Delcour AH. Outer membrane permeability and antibiotic resistance. </a:t>
            </a:r>
            <a:r>
              <a:rPr lang="en-US" sz="1200" b="0" i="1" kern="1200" dirty="0" err="1">
                <a:solidFill>
                  <a:schemeClr val="tx1"/>
                </a:solidFill>
                <a:effectLst/>
                <a:latin typeface="+mn-lt"/>
                <a:ea typeface="+mn-ea"/>
                <a:cs typeface="+mn-cs"/>
              </a:rPr>
              <a:t>Biochim</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Biophys</a:t>
            </a:r>
            <a:r>
              <a:rPr lang="en-US" sz="1200" b="0" i="1" kern="1200" dirty="0">
                <a:solidFill>
                  <a:schemeClr val="tx1"/>
                </a:solidFill>
                <a:effectLst/>
                <a:latin typeface="+mn-lt"/>
                <a:ea typeface="+mn-ea"/>
                <a:cs typeface="+mn-cs"/>
              </a:rPr>
              <a:t> Acta</a:t>
            </a:r>
            <a:r>
              <a:rPr lang="en-US" sz="1200" b="0" i="0" kern="1200" dirty="0">
                <a:solidFill>
                  <a:schemeClr val="tx1"/>
                </a:solidFill>
                <a:effectLst/>
                <a:latin typeface="+mn-lt"/>
                <a:ea typeface="+mn-ea"/>
                <a:cs typeface="+mn-cs"/>
              </a:rPr>
              <a:t>. 2009;1794(5):808-816. doi:10.1016/j.bbapap.2008.11.005</a:t>
            </a:r>
          </a:p>
          <a:p>
            <a:endParaRPr lang="en-US" sz="1200" b="0"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Penicillin-binding proteins (PBPs) are enzymes that catalyze the polymerization of peptidoglycan and are responsible for its insertion into the cell wall [</a:t>
            </a:r>
            <a:r>
              <a:rPr lang="en-US" sz="1200" b="0" i="0" u="sng" kern="1200" dirty="0">
                <a:solidFill>
                  <a:schemeClr val="tx1"/>
                </a:solidFill>
                <a:effectLst/>
                <a:latin typeface="+mn-lt"/>
                <a:ea typeface="+mn-ea"/>
                <a:cs typeface="+mn-cs"/>
                <a:hlinkClick r:id="rId7"/>
              </a:rPr>
              <a:t>89</a:t>
            </a:r>
            <a:r>
              <a:rPr lang="en-US" sz="1200" b="0" i="0" kern="1200" dirty="0">
                <a:solidFill>
                  <a:schemeClr val="tx1"/>
                </a:solidFill>
                <a:effectLst/>
                <a:latin typeface="+mn-lt"/>
                <a:ea typeface="+mn-ea"/>
                <a:cs typeface="+mn-cs"/>
              </a:rPr>
              <a:t>]. Beta-lactams bind to PBPs because they mimic their substrate. </a:t>
            </a:r>
            <a:endParaRPr lang="en-US" sz="1200" b="0" i="0" u="sng"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CB07D1A-6342-C246-9A1B-6F39199A864A}"/>
              </a:ext>
            </a:extLst>
          </p:cNvPr>
          <p:cNvSpPr>
            <a:spLocks noGrp="1"/>
          </p:cNvSpPr>
          <p:nvPr>
            <p:ph type="sldNum" sz="quarter" idx="5"/>
          </p:nvPr>
        </p:nvSpPr>
        <p:spPr/>
        <p:txBody>
          <a:bodyPr/>
          <a:lstStyle/>
          <a:p>
            <a:fld id="{8E092BF8-3798-490E-A197-3EBD5344F333}" type="slidenum">
              <a:rPr lang="en-US" smtClean="0"/>
              <a:t>14</a:t>
            </a:fld>
            <a:endParaRPr lang="en-US"/>
          </a:p>
        </p:txBody>
      </p:sp>
    </p:spTree>
    <p:extLst>
      <p:ext uri="{BB962C8B-B14F-4D97-AF65-F5344CB8AC3E}">
        <p14:creationId xmlns:p14="http://schemas.microsoft.com/office/powerpoint/2010/main" val="4054829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A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2148" y="1990798"/>
            <a:ext cx="6112364" cy="715581"/>
          </a:xfrm>
        </p:spPr>
        <p:txBody>
          <a:bodyPr wrap="square" anchor="t">
            <a:spAutoFit/>
          </a:bodyPr>
          <a:lstStyle>
            <a:lvl1pPr algn="l">
              <a:defRPr sz="4500" b="1">
                <a:solidFill>
                  <a:srgbClr val="00314C"/>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p:cNvSpPr>
            <a:spLocks noGrp="1"/>
          </p:cNvSpPr>
          <p:nvPr>
            <p:ph type="subTitle" idx="1" hasCustomPrompt="1"/>
          </p:nvPr>
        </p:nvSpPr>
        <p:spPr>
          <a:xfrm>
            <a:off x="1887336" y="2643360"/>
            <a:ext cx="6112365" cy="480131"/>
          </a:xfrm>
        </p:spPr>
        <p:txBody>
          <a:bodyPr>
            <a:spAutoFit/>
          </a:bodyPr>
          <a:lstStyle>
            <a:lvl1pPr marL="0" indent="0" algn="l">
              <a:buNone/>
              <a:defRPr sz="2800" b="1">
                <a:solidFill>
                  <a:srgbClr val="8D8F9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 </a:t>
            </a:r>
          </a:p>
        </p:txBody>
      </p:sp>
      <p:pic>
        <p:nvPicPr>
          <p:cNvPr id="18" name="Picture 17" descr="Shape&#10;&#10;Description automatically generated with low confidence">
            <a:extLst>
              <a:ext uri="{FF2B5EF4-FFF2-40B4-BE49-F238E27FC236}">
                <a16:creationId xmlns:a16="http://schemas.microsoft.com/office/drawing/2014/main" id="{21AC9E6E-84CB-F828-5D02-94439F00968C}"/>
              </a:ext>
            </a:extLst>
          </p:cNvPr>
          <p:cNvPicPr>
            <a:picLocks noChangeAspect="1"/>
          </p:cNvPicPr>
          <p:nvPr userDrawn="1"/>
        </p:nvPicPr>
        <p:blipFill>
          <a:blip r:embed="rId2"/>
          <a:stretch>
            <a:fillRect/>
          </a:stretch>
        </p:blipFill>
        <p:spPr>
          <a:xfrm>
            <a:off x="2212486" y="710900"/>
            <a:ext cx="5366727" cy="938625"/>
          </a:xfrm>
          <a:prstGeom prst="rect">
            <a:avLst/>
          </a:prstGeom>
        </p:spPr>
      </p:pic>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3602373" y="4311614"/>
            <a:ext cx="4382139" cy="313932"/>
          </a:xfrm>
        </p:spPr>
        <p:txBody>
          <a:bodyPr wrap="square">
            <a:spAutoFit/>
          </a:bodyPr>
          <a:lstStyle>
            <a:lvl1pPr marL="0" indent="0" algn="r">
              <a:buNone/>
              <a:defRPr sz="1600" b="0" i="0">
                <a:solidFill>
                  <a:srgbClr val="00314C"/>
                </a:solidFill>
                <a:latin typeface="Arial" panose="020B0604020202020204" pitchFamily="34" charset="0"/>
                <a:cs typeface="Arial" panose="020B0604020202020204" pitchFamily="34" charset="0"/>
              </a:defRPr>
            </a:lvl1pPr>
          </a:lstStyle>
          <a:p>
            <a:r>
              <a:rPr lang="en-US" dirty="0"/>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4111696" y="4573301"/>
            <a:ext cx="3857627" cy="244682"/>
          </a:xfrm>
        </p:spPr>
        <p:txBody>
          <a:bodyPr wrap="square">
            <a:spAutoFit/>
          </a:bodyPr>
          <a:lstStyle>
            <a:lvl1pPr marL="0" indent="0" algn="r">
              <a:buNone/>
              <a:defRPr sz="1100" b="1">
                <a:solidFill>
                  <a:srgbClr val="00314C"/>
                </a:solidFill>
                <a:latin typeface="Arial" panose="020B0604020202020204" pitchFamily="34" charset="0"/>
                <a:cs typeface="Arial" panose="020B0604020202020204" pitchFamily="34" charset="0"/>
              </a:defRPr>
            </a:lvl1pPr>
          </a:lstStyle>
          <a:p>
            <a:pPr lvl="0"/>
            <a:r>
              <a:rPr lang="en-US" dirty="0"/>
              <a:t>MM / DD / YYYY</a:t>
            </a:r>
          </a:p>
        </p:txBody>
      </p:sp>
      <p:grpSp>
        <p:nvGrpSpPr>
          <p:cNvPr id="5" name="Group 4">
            <a:extLst>
              <a:ext uri="{FF2B5EF4-FFF2-40B4-BE49-F238E27FC236}">
                <a16:creationId xmlns:a16="http://schemas.microsoft.com/office/drawing/2014/main" id="{09633853-680C-5570-61E6-FF9FE1A9E284}"/>
              </a:ext>
            </a:extLst>
          </p:cNvPr>
          <p:cNvGrpSpPr/>
          <p:nvPr userDrawn="1"/>
        </p:nvGrpSpPr>
        <p:grpSpPr>
          <a:xfrm>
            <a:off x="-1" y="-1104"/>
            <a:ext cx="3421135" cy="5144603"/>
            <a:chOff x="-1" y="-1104"/>
            <a:chExt cx="3421135" cy="5144603"/>
          </a:xfrm>
        </p:grpSpPr>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grpSp>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913B13D-2968-CF8A-B27C-186406353BF8}"/>
                </a:ext>
              </a:extLst>
            </p:cNvPr>
            <p:cNvPicPr>
              <a:picLocks noChangeAspect="1"/>
            </p:cNvPicPr>
            <p:nvPr/>
          </p:nvPicPr>
          <p:blipFill rotWithShape="1">
            <a:blip r:embed="rId3"/>
            <a:srcRect l="11315"/>
            <a:stretch/>
          </p:blipFill>
          <p:spPr>
            <a:xfrm>
              <a:off x="-1" y="-3"/>
              <a:ext cx="3421135" cy="5143502"/>
            </a:xfrm>
            <a:prstGeom prst="rect">
              <a:avLst/>
            </a:prstGeom>
            <a:effectLst>
              <a:outerShdw blurRad="190500" dist="63500" dir="12600000" algn="br" rotWithShape="0">
                <a:prstClr val="black">
                  <a:alpha val="60000"/>
                </a:prstClr>
              </a:outerShdw>
            </a:effectLst>
          </p:spPr>
        </p:pic>
      </p:grpSp>
    </p:spTree>
    <p:extLst>
      <p:ext uri="{BB962C8B-B14F-4D97-AF65-F5344CB8AC3E}">
        <p14:creationId xmlns:p14="http://schemas.microsoft.com/office/powerpoint/2010/main" val="120309999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408" userDrawn="1">
          <p15:clr>
            <a:srgbClr val="FBAE40"/>
          </p15:clr>
        </p15:guide>
        <p15:guide id="4" pos="30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 White Corner Blue Background">
    <p:spTree>
      <p:nvGrpSpPr>
        <p:cNvPr id="1" name=""/>
        <p:cNvGrpSpPr/>
        <p:nvPr/>
      </p:nvGrpSpPr>
      <p:grpSpPr>
        <a:xfrm>
          <a:off x="0" y="0"/>
          <a:ext cx="0" cy="0"/>
          <a:chOff x="0" y="0"/>
          <a:chExt cx="0" cy="0"/>
        </a:xfrm>
      </p:grpSpPr>
      <p:pic>
        <p:nvPicPr>
          <p:cNvPr id="15" name="Picture 14" descr="Shape, rectangle&#10;&#10;Description automatically generated">
            <a:extLst>
              <a:ext uri="{FF2B5EF4-FFF2-40B4-BE49-F238E27FC236}">
                <a16:creationId xmlns:a16="http://schemas.microsoft.com/office/drawing/2014/main" id="{92138219-95CF-7FC7-FC2F-1531B05E179E}"/>
              </a:ext>
            </a:extLst>
          </p:cNvPr>
          <p:cNvPicPr>
            <a:picLocks noChangeAspect="1"/>
          </p:cNvPicPr>
          <p:nvPr userDrawn="1"/>
        </p:nvPicPr>
        <p:blipFill rotWithShape="1">
          <a:blip r:embed="rId2"/>
          <a:srcRect l="4509" t="27662" r="4586" b="6165"/>
          <a:stretch/>
        </p:blipFill>
        <p:spPr>
          <a:xfrm>
            <a:off x="0" y="0"/>
            <a:ext cx="9144000" cy="5143500"/>
          </a:xfrm>
          <a:prstGeom prst="rect">
            <a:avLst/>
          </a:prstGeom>
          <a:effectLst>
            <a:outerShdw blurRad="190500" dir="19200000" algn="bl" rotWithShape="0">
              <a:prstClr val="black">
                <a:alpha val="60000"/>
              </a:prstClr>
            </a:outerShdw>
          </a:effectLst>
        </p:spPr>
      </p:pic>
      <p:sp>
        <p:nvSpPr>
          <p:cNvPr id="2" name="Title 1"/>
          <p:cNvSpPr>
            <a:spLocks noGrp="1"/>
          </p:cNvSpPr>
          <p:nvPr>
            <p:ph type="title"/>
          </p:nvPr>
        </p:nvSpPr>
        <p:spPr>
          <a:xfrm>
            <a:off x="628650" y="283172"/>
            <a:ext cx="7886700" cy="646331"/>
          </a:xfrm>
        </p:spPr>
        <p:txBody>
          <a:bodyPr>
            <a:sp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a:t>
            </a:r>
          </a:p>
        </p:txBody>
      </p:sp>
      <p:pic>
        <p:nvPicPr>
          <p:cNvPr id="11" name="Picture 10" descr="A picture containing text, clipart&#10;&#10;Description automatically generated">
            <a:extLst>
              <a:ext uri="{FF2B5EF4-FFF2-40B4-BE49-F238E27FC236}">
                <a16:creationId xmlns:a16="http://schemas.microsoft.com/office/drawing/2014/main" id="{5620DBBA-ACAD-4541-662F-D360C2296E21}"/>
              </a:ext>
            </a:extLst>
          </p:cNvPr>
          <p:cNvPicPr>
            <a:picLocks noChangeAspect="1"/>
          </p:cNvPicPr>
          <p:nvPr userDrawn="1"/>
        </p:nvPicPr>
        <p:blipFill>
          <a:blip r:embed="rId3"/>
          <a:stretch>
            <a:fillRect/>
          </a:stretch>
        </p:blipFill>
        <p:spPr>
          <a:xfrm>
            <a:off x="6247315" y="4645704"/>
            <a:ext cx="2468867" cy="431798"/>
          </a:xfrm>
          <a:prstGeom prst="rect">
            <a:avLst/>
          </a:prstGeom>
        </p:spPr>
      </p:pic>
    </p:spTree>
    <p:extLst>
      <p:ext uri="{BB962C8B-B14F-4D97-AF65-F5344CB8AC3E}">
        <p14:creationId xmlns:p14="http://schemas.microsoft.com/office/powerpoint/2010/main" val="411772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Corn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E2301F-9F95-2739-4729-3BD6AC685AF7}"/>
              </a:ext>
            </a:extLst>
          </p:cNvPr>
          <p:cNvGrpSpPr/>
          <p:nvPr userDrawn="1"/>
        </p:nvGrpSpPr>
        <p:grpSpPr>
          <a:xfrm>
            <a:off x="0" y="0"/>
            <a:ext cx="9144001" cy="5143500"/>
            <a:chOff x="0"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0031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0" y="0"/>
              <a:ext cx="9144001" cy="5143500"/>
            </a:xfrm>
            <a:prstGeom prst="rect">
              <a:avLst/>
            </a:prstGeom>
            <a:effectLst>
              <a:outerShdw blurRad="152400" dist="76200" dir="19200000" algn="bl" rotWithShape="0">
                <a:prstClr val="black">
                  <a:alpha val="6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6235260" y="4649010"/>
            <a:ext cx="2468880" cy="431798"/>
          </a:xfrm>
          <a:prstGeom prst="rect">
            <a:avLst/>
          </a:prstGeom>
        </p:spPr>
      </p:pic>
      <p:sp>
        <p:nvSpPr>
          <p:cNvPr id="5" name="Title 1">
            <a:extLst>
              <a:ext uri="{FF2B5EF4-FFF2-40B4-BE49-F238E27FC236}">
                <a16:creationId xmlns:a16="http://schemas.microsoft.com/office/drawing/2014/main" id="{36725FC0-BB8E-7C0F-EB52-15777CC9D1D4}"/>
              </a:ext>
            </a:extLst>
          </p:cNvPr>
          <p:cNvSpPr>
            <a:spLocks noGrp="1"/>
          </p:cNvSpPr>
          <p:nvPr>
            <p:ph type="title"/>
          </p:nvPr>
        </p:nvSpPr>
        <p:spPr>
          <a:xfrm>
            <a:off x="628650" y="264884"/>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641829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 Blue Corner - Bottom L">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9C2BFB9-D1D2-F64C-9CE8-B2A6B633055F}"/>
              </a:ext>
            </a:extLst>
          </p:cNvPr>
          <p:cNvGrpSpPr/>
          <p:nvPr userDrawn="1"/>
        </p:nvGrpSpPr>
        <p:grpSpPr>
          <a:xfrm>
            <a:off x="0" y="-1"/>
            <a:ext cx="9144000" cy="51435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sp>
        <p:nvSpPr>
          <p:cNvPr id="2" name="Title 1"/>
          <p:cNvSpPr>
            <a:spLocks noGrp="1"/>
          </p:cNvSpPr>
          <p:nvPr>
            <p:ph type="title"/>
          </p:nvPr>
        </p:nvSpPr>
        <p:spPr>
          <a:xfrm>
            <a:off x="628650" y="261329"/>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marL="0" indent="0">
              <a:buFontTx/>
              <a:buNone/>
              <a:defRPr>
                <a:solidFill>
                  <a:srgbClr val="00314C"/>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a:t>
            </a:r>
          </a:p>
        </p:txBody>
      </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2364093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 Gray Corner - Bottom 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F679E54-FB59-8069-E7CC-2500AB27FB21}"/>
              </a:ext>
            </a:extLst>
          </p:cNvPr>
          <p:cNvGrpSpPr/>
          <p:nvPr userDrawn="1"/>
        </p:nvGrpSpPr>
        <p:grpSpPr>
          <a:xfrm>
            <a:off x="0" y="-1"/>
            <a:ext cx="9144000" cy="51435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sp>
        <p:nvSpPr>
          <p:cNvPr id="2" name="Title 1"/>
          <p:cNvSpPr>
            <a:spLocks noGrp="1"/>
          </p:cNvSpPr>
          <p:nvPr>
            <p:ph type="title"/>
          </p:nvPr>
        </p:nvSpPr>
        <p:spPr>
          <a:xfrm>
            <a:off x="628650" y="261329"/>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marL="0" indent="0">
              <a:buFontTx/>
              <a:buNone/>
              <a:defRPr>
                <a:solidFill>
                  <a:srgbClr val="00314C"/>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a:t>
            </a:r>
          </a:p>
        </p:txBody>
      </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13696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 White Corner Blue Background - Bottom L">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alphaModFix/>
          </a:blip>
          <a:srcRect l="3178" t="14608" r="3148" b="17203"/>
          <a:stretch/>
        </p:blipFill>
        <p:spPr>
          <a:xfrm>
            <a:off x="0" y="-1"/>
            <a:ext cx="9144000" cy="5143501"/>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98B0DCDD-E292-90F3-664E-6C6C3ABEBCFB}"/>
              </a:ext>
            </a:extLst>
          </p:cNvPr>
          <p:cNvPicPr>
            <a:picLocks noChangeAspect="1"/>
          </p:cNvPicPr>
          <p:nvPr userDrawn="1"/>
        </p:nvPicPr>
        <p:blipFill>
          <a:blip r:embed="rId3"/>
          <a:stretch>
            <a:fillRect/>
          </a:stretch>
        </p:blipFill>
        <p:spPr>
          <a:xfrm>
            <a:off x="6247315" y="4645704"/>
            <a:ext cx="2468867" cy="431798"/>
          </a:xfrm>
          <a:prstGeom prst="rect">
            <a:avLst/>
          </a:prstGeom>
        </p:spPr>
      </p:pic>
      <p:sp>
        <p:nvSpPr>
          <p:cNvPr id="2" name="Title 1"/>
          <p:cNvSpPr>
            <a:spLocks noGrp="1"/>
          </p:cNvSpPr>
          <p:nvPr>
            <p:ph type="title"/>
          </p:nvPr>
        </p:nvSpPr>
        <p:spPr>
          <a:xfrm>
            <a:off x="628650" y="283172"/>
            <a:ext cx="7886700" cy="646331"/>
          </a:xfrm>
        </p:spPr>
        <p:txBody>
          <a:bodyPr>
            <a:sp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a:t>
            </a:r>
          </a:p>
        </p:txBody>
      </p:sp>
    </p:spTree>
    <p:extLst>
      <p:ext uri="{BB962C8B-B14F-4D97-AF65-F5344CB8AC3E}">
        <p14:creationId xmlns:p14="http://schemas.microsoft.com/office/powerpoint/2010/main" val="646307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Blue - Stats 3 Column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8DFF3C-9FC7-CB5C-A9C9-75BDFEED412E}"/>
              </a:ext>
            </a:extLst>
          </p:cNvPr>
          <p:cNvGrpSpPr/>
          <p:nvPr userDrawn="1"/>
        </p:nvGrpSpPr>
        <p:grpSpPr>
          <a:xfrm>
            <a:off x="0" y="-1"/>
            <a:ext cx="9144000" cy="51435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6235260" y="4649010"/>
            <a:ext cx="2468880" cy="431798"/>
          </a:xfrm>
          <a:prstGeom prst="rect">
            <a:avLst/>
          </a:prstGeom>
        </p:spPr>
      </p:pic>
      <p:sp>
        <p:nvSpPr>
          <p:cNvPr id="11" name="Google Shape;95;p18">
            <a:extLst>
              <a:ext uri="{FF2B5EF4-FFF2-40B4-BE49-F238E27FC236}">
                <a16:creationId xmlns:a16="http://schemas.microsoft.com/office/drawing/2014/main" id="{CF7C5665-AFEB-D02E-0CD2-09B1159C6E4F}"/>
              </a:ext>
            </a:extLst>
          </p:cNvPr>
          <p:cNvSpPr txBox="1">
            <a:spLocks noGrp="1"/>
          </p:cNvSpPr>
          <p:nvPr>
            <p:ph type="title"/>
          </p:nvPr>
        </p:nvSpPr>
        <p:spPr>
          <a:xfrm>
            <a:off x="918725" y="2893005"/>
            <a:ext cx="2404500" cy="1244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800"/>
              <a:buNone/>
              <a:defRPr sz="4500" b="1">
                <a:solidFill>
                  <a:srgbClr val="00314C"/>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dirty="0"/>
          </a:p>
        </p:txBody>
      </p:sp>
      <p:sp>
        <p:nvSpPr>
          <p:cNvPr id="12" name="Google Shape;96;p18">
            <a:extLst>
              <a:ext uri="{FF2B5EF4-FFF2-40B4-BE49-F238E27FC236}">
                <a16:creationId xmlns:a16="http://schemas.microsoft.com/office/drawing/2014/main" id="{5110B26E-FF9C-B6E6-D7A3-522EBC3E8FA0}"/>
              </a:ext>
            </a:extLst>
          </p:cNvPr>
          <p:cNvSpPr txBox="1">
            <a:spLocks noGrp="1"/>
          </p:cNvSpPr>
          <p:nvPr>
            <p:ph type="subTitle" idx="1"/>
          </p:nvPr>
        </p:nvSpPr>
        <p:spPr>
          <a:xfrm>
            <a:off x="3925837" y="3135790"/>
            <a:ext cx="1364100" cy="1022400"/>
          </a:xfrm>
          <a:prstGeom prst="rect">
            <a:avLst/>
          </a:prstGeom>
        </p:spPr>
        <p:txBody>
          <a:bodyPr spcFirstLastPara="1" wrap="square" lIns="91425" tIns="91425" rIns="91425" bIns="91425" anchor="t" anchorCtr="0">
            <a:noAutofit/>
          </a:bodyPr>
          <a:lstStyle>
            <a:lvl1pPr lvl="0" algn="ctr" rtl="0">
              <a:lnSpc>
                <a:spcPct val="100000"/>
              </a:lnSpc>
              <a:spcBef>
                <a:spcPts val="200"/>
              </a:spcBef>
              <a:spcAft>
                <a:spcPts val="0"/>
              </a:spcAft>
              <a:buSzPts val="1200"/>
              <a:buNone/>
              <a:defRPr sz="1200">
                <a:solidFill>
                  <a:srgbClr val="8D8F9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r>
              <a:rPr lang="en-US" dirty="0"/>
              <a:t>Click to edit</a:t>
            </a:r>
            <a:endParaRPr dirty="0"/>
          </a:p>
        </p:txBody>
      </p:sp>
      <p:sp>
        <p:nvSpPr>
          <p:cNvPr id="19" name="Text Placeholder 18">
            <a:extLst>
              <a:ext uri="{FF2B5EF4-FFF2-40B4-BE49-F238E27FC236}">
                <a16:creationId xmlns:a16="http://schemas.microsoft.com/office/drawing/2014/main" id="{C817E084-36FF-49FA-C5D4-BCDE8CC2D188}"/>
              </a:ext>
            </a:extLst>
          </p:cNvPr>
          <p:cNvSpPr>
            <a:spLocks noGrp="1"/>
          </p:cNvSpPr>
          <p:nvPr>
            <p:ph type="body" sz="quarter" idx="10"/>
          </p:nvPr>
        </p:nvSpPr>
        <p:spPr>
          <a:xfrm>
            <a:off x="5403850" y="3135313"/>
            <a:ext cx="1338263" cy="1022350"/>
          </a:xfrm>
        </p:spPr>
        <p:txBody>
          <a:bodyPr>
            <a:normAutofit/>
          </a:bodyPr>
          <a:lstStyle>
            <a:lvl1pPr marL="0" indent="0" algn="ctr">
              <a:lnSpc>
                <a:spcPct val="150000"/>
              </a:lnSpc>
              <a:buNone/>
              <a:defRPr sz="1200">
                <a:solidFill>
                  <a:srgbClr val="8D8F91"/>
                </a:solidFill>
                <a:latin typeface="Arial" panose="020B0604020202020204" pitchFamily="34" charset="0"/>
                <a:cs typeface="Arial" panose="020B0604020202020204" pitchFamily="34" charset="0"/>
              </a:defRPr>
            </a:lvl1pPr>
          </a:lstStyle>
          <a:p>
            <a:pPr lvl="0"/>
            <a:r>
              <a:rPr lang="en-US" dirty="0"/>
              <a:t>Click to edit</a:t>
            </a:r>
          </a:p>
        </p:txBody>
      </p:sp>
      <p:sp>
        <p:nvSpPr>
          <p:cNvPr id="20" name="Text Placeholder 18">
            <a:extLst>
              <a:ext uri="{FF2B5EF4-FFF2-40B4-BE49-F238E27FC236}">
                <a16:creationId xmlns:a16="http://schemas.microsoft.com/office/drawing/2014/main" id="{54DFBE40-144E-39C9-43BA-D33DFD321A27}"/>
              </a:ext>
            </a:extLst>
          </p:cNvPr>
          <p:cNvSpPr>
            <a:spLocks noGrp="1"/>
          </p:cNvSpPr>
          <p:nvPr>
            <p:ph type="body" sz="quarter" idx="11"/>
          </p:nvPr>
        </p:nvSpPr>
        <p:spPr>
          <a:xfrm>
            <a:off x="6852649" y="3152036"/>
            <a:ext cx="1338263" cy="1022350"/>
          </a:xfrm>
        </p:spPr>
        <p:txBody>
          <a:bodyPr>
            <a:normAutofit/>
          </a:bodyPr>
          <a:lstStyle>
            <a:lvl1pPr marL="0" indent="0" algn="ctr">
              <a:lnSpc>
                <a:spcPct val="150000"/>
              </a:lnSpc>
              <a:buNone/>
              <a:defRPr sz="1200">
                <a:solidFill>
                  <a:srgbClr val="8D8F91"/>
                </a:solidFill>
                <a:latin typeface="Arial" panose="020B0604020202020204" pitchFamily="34" charset="0"/>
                <a:cs typeface="Arial" panose="020B0604020202020204" pitchFamily="34" charset="0"/>
              </a:defRPr>
            </a:lvl1pPr>
          </a:lstStyle>
          <a:p>
            <a:pPr lvl="0"/>
            <a:r>
              <a:rPr lang="en-US" dirty="0"/>
              <a:t>Click to edit</a:t>
            </a:r>
          </a:p>
        </p:txBody>
      </p:sp>
    </p:spTree>
    <p:extLst>
      <p:ext uri="{BB962C8B-B14F-4D97-AF65-F5344CB8AC3E}">
        <p14:creationId xmlns:p14="http://schemas.microsoft.com/office/powerpoint/2010/main" val="1797328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Gray - Stats 3 ">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9748EF7-0FAE-758D-6122-922D0708F196}"/>
              </a:ext>
            </a:extLst>
          </p:cNvPr>
          <p:cNvGrpSpPr/>
          <p:nvPr userDrawn="1"/>
        </p:nvGrpSpPr>
        <p:grpSpPr>
          <a:xfrm>
            <a:off x="0" y="-1"/>
            <a:ext cx="9144000" cy="51435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6235260" y="4649010"/>
            <a:ext cx="2468880" cy="431798"/>
          </a:xfrm>
          <a:prstGeom prst="rect">
            <a:avLst/>
          </a:prstGeom>
        </p:spPr>
      </p:pic>
      <p:sp>
        <p:nvSpPr>
          <p:cNvPr id="11" name="Google Shape;95;p18">
            <a:extLst>
              <a:ext uri="{FF2B5EF4-FFF2-40B4-BE49-F238E27FC236}">
                <a16:creationId xmlns:a16="http://schemas.microsoft.com/office/drawing/2014/main" id="{79F265FF-B514-1907-2CD7-2A47121D46EE}"/>
              </a:ext>
            </a:extLst>
          </p:cNvPr>
          <p:cNvSpPr txBox="1">
            <a:spLocks noGrp="1"/>
          </p:cNvSpPr>
          <p:nvPr>
            <p:ph type="title"/>
          </p:nvPr>
        </p:nvSpPr>
        <p:spPr>
          <a:xfrm>
            <a:off x="918725" y="2893005"/>
            <a:ext cx="2404500" cy="1244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800"/>
              <a:buNone/>
              <a:defRPr sz="4500" b="1">
                <a:solidFill>
                  <a:srgbClr val="8D8F91"/>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dirty="0"/>
          </a:p>
        </p:txBody>
      </p:sp>
      <p:sp>
        <p:nvSpPr>
          <p:cNvPr id="12" name="Google Shape;96;p18">
            <a:extLst>
              <a:ext uri="{FF2B5EF4-FFF2-40B4-BE49-F238E27FC236}">
                <a16:creationId xmlns:a16="http://schemas.microsoft.com/office/drawing/2014/main" id="{2AC4E042-F5D5-DDB1-38DF-2C1C328EA02F}"/>
              </a:ext>
            </a:extLst>
          </p:cNvPr>
          <p:cNvSpPr txBox="1">
            <a:spLocks noGrp="1"/>
          </p:cNvSpPr>
          <p:nvPr>
            <p:ph type="subTitle" idx="1"/>
          </p:nvPr>
        </p:nvSpPr>
        <p:spPr>
          <a:xfrm>
            <a:off x="3925837" y="3135790"/>
            <a:ext cx="1364100" cy="1022400"/>
          </a:xfrm>
          <a:prstGeom prst="rect">
            <a:avLst/>
          </a:prstGeom>
        </p:spPr>
        <p:txBody>
          <a:bodyPr spcFirstLastPara="1" wrap="square" lIns="91425" tIns="91425" rIns="91425" bIns="91425" anchor="t" anchorCtr="0">
            <a:noAutofit/>
          </a:bodyPr>
          <a:lstStyle>
            <a:lvl1pPr lvl="0" algn="ctr" rtl="0">
              <a:lnSpc>
                <a:spcPct val="100000"/>
              </a:lnSpc>
              <a:spcBef>
                <a:spcPts val="200"/>
              </a:spcBef>
              <a:spcAft>
                <a:spcPts val="0"/>
              </a:spcAft>
              <a:buSzPts val="1200"/>
              <a:buNone/>
              <a:defRPr sz="1200">
                <a:solidFill>
                  <a:srgbClr val="8D8F9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r>
              <a:rPr lang="en-US" dirty="0"/>
              <a:t>Click to edit</a:t>
            </a:r>
            <a:endParaRPr dirty="0"/>
          </a:p>
        </p:txBody>
      </p:sp>
      <p:sp>
        <p:nvSpPr>
          <p:cNvPr id="18" name="Text Placeholder 18">
            <a:extLst>
              <a:ext uri="{FF2B5EF4-FFF2-40B4-BE49-F238E27FC236}">
                <a16:creationId xmlns:a16="http://schemas.microsoft.com/office/drawing/2014/main" id="{F0B1FB60-FF3C-A56D-916F-913650A0A7A9}"/>
              </a:ext>
            </a:extLst>
          </p:cNvPr>
          <p:cNvSpPr>
            <a:spLocks noGrp="1"/>
          </p:cNvSpPr>
          <p:nvPr>
            <p:ph type="body" sz="quarter" idx="10"/>
          </p:nvPr>
        </p:nvSpPr>
        <p:spPr>
          <a:xfrm>
            <a:off x="5403850" y="3135313"/>
            <a:ext cx="1338263" cy="1022350"/>
          </a:xfrm>
        </p:spPr>
        <p:txBody>
          <a:bodyPr>
            <a:normAutofit/>
          </a:bodyPr>
          <a:lstStyle>
            <a:lvl1pPr marL="0" indent="0" algn="ctr">
              <a:lnSpc>
                <a:spcPct val="150000"/>
              </a:lnSpc>
              <a:buNone/>
              <a:defRPr sz="1200">
                <a:solidFill>
                  <a:srgbClr val="8D8F91"/>
                </a:solidFill>
                <a:latin typeface="Arial" panose="020B0604020202020204" pitchFamily="34" charset="0"/>
                <a:cs typeface="Arial" panose="020B0604020202020204" pitchFamily="34" charset="0"/>
              </a:defRPr>
            </a:lvl1pPr>
          </a:lstStyle>
          <a:p>
            <a:pPr lvl="0"/>
            <a:r>
              <a:rPr lang="en-US" dirty="0"/>
              <a:t>Click to edit</a:t>
            </a:r>
          </a:p>
        </p:txBody>
      </p:sp>
      <p:sp>
        <p:nvSpPr>
          <p:cNvPr id="19" name="Text Placeholder 18">
            <a:extLst>
              <a:ext uri="{FF2B5EF4-FFF2-40B4-BE49-F238E27FC236}">
                <a16:creationId xmlns:a16="http://schemas.microsoft.com/office/drawing/2014/main" id="{94CCFF6A-C934-F5B1-BE9E-2F690A3DE119}"/>
              </a:ext>
            </a:extLst>
          </p:cNvPr>
          <p:cNvSpPr>
            <a:spLocks noGrp="1"/>
          </p:cNvSpPr>
          <p:nvPr>
            <p:ph type="body" sz="quarter" idx="11"/>
          </p:nvPr>
        </p:nvSpPr>
        <p:spPr>
          <a:xfrm>
            <a:off x="6852649" y="3152036"/>
            <a:ext cx="1338263" cy="1022350"/>
          </a:xfrm>
        </p:spPr>
        <p:txBody>
          <a:bodyPr>
            <a:normAutofit/>
          </a:bodyPr>
          <a:lstStyle>
            <a:lvl1pPr marL="0" indent="0" algn="ctr">
              <a:lnSpc>
                <a:spcPct val="150000"/>
              </a:lnSpc>
              <a:buNone/>
              <a:defRPr sz="1200">
                <a:solidFill>
                  <a:srgbClr val="8D8F91"/>
                </a:solidFill>
                <a:latin typeface="Arial" panose="020B0604020202020204" pitchFamily="34" charset="0"/>
                <a:cs typeface="Arial" panose="020B0604020202020204" pitchFamily="34" charset="0"/>
              </a:defRPr>
            </a:lvl1pPr>
          </a:lstStyle>
          <a:p>
            <a:pPr lvl="0"/>
            <a:r>
              <a:rPr lang="en-US" dirty="0"/>
              <a:t>Click to edit</a:t>
            </a:r>
          </a:p>
        </p:txBody>
      </p:sp>
    </p:spTree>
    <p:extLst>
      <p:ext uri="{BB962C8B-B14F-4D97-AF65-F5344CB8AC3E}">
        <p14:creationId xmlns:p14="http://schemas.microsoft.com/office/powerpoint/2010/main" val="49727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Blue Background - Stats 3 ">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alphaModFix/>
          </a:blip>
          <a:srcRect l="3178" t="14608" r="3148" b="17203"/>
          <a:stretch/>
        </p:blipFill>
        <p:spPr>
          <a:xfrm>
            <a:off x="0" y="-1"/>
            <a:ext cx="9144000" cy="5143501"/>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98B0DCDD-E292-90F3-664E-6C6C3ABEBCFB}"/>
              </a:ext>
            </a:extLst>
          </p:cNvPr>
          <p:cNvPicPr>
            <a:picLocks noChangeAspect="1"/>
          </p:cNvPicPr>
          <p:nvPr userDrawn="1"/>
        </p:nvPicPr>
        <p:blipFill>
          <a:blip r:embed="rId3"/>
          <a:stretch>
            <a:fillRect/>
          </a:stretch>
        </p:blipFill>
        <p:spPr>
          <a:xfrm>
            <a:off x="6247315" y="4645704"/>
            <a:ext cx="2468867" cy="431798"/>
          </a:xfrm>
          <a:prstGeom prst="rect">
            <a:avLst/>
          </a:prstGeom>
        </p:spPr>
      </p:pic>
      <p:sp>
        <p:nvSpPr>
          <p:cNvPr id="7" name="Google Shape;95;p18">
            <a:extLst>
              <a:ext uri="{FF2B5EF4-FFF2-40B4-BE49-F238E27FC236}">
                <a16:creationId xmlns:a16="http://schemas.microsoft.com/office/drawing/2014/main" id="{C12138F9-46A1-1F76-0C05-80FE588E2FAD}"/>
              </a:ext>
            </a:extLst>
          </p:cNvPr>
          <p:cNvSpPr txBox="1">
            <a:spLocks noGrp="1"/>
          </p:cNvSpPr>
          <p:nvPr>
            <p:ph type="title"/>
          </p:nvPr>
        </p:nvSpPr>
        <p:spPr>
          <a:xfrm>
            <a:off x="918725" y="2893005"/>
            <a:ext cx="2404500" cy="1244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800"/>
              <a:buNone/>
              <a:defRPr sz="4500" b="1">
                <a:solidFill>
                  <a:schemeClr val="bg1"/>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dirty="0"/>
          </a:p>
        </p:txBody>
      </p:sp>
      <p:sp>
        <p:nvSpPr>
          <p:cNvPr id="9" name="Google Shape;96;p18">
            <a:extLst>
              <a:ext uri="{FF2B5EF4-FFF2-40B4-BE49-F238E27FC236}">
                <a16:creationId xmlns:a16="http://schemas.microsoft.com/office/drawing/2014/main" id="{F3E2C30D-7C70-1762-CDC5-B7250571B42E}"/>
              </a:ext>
            </a:extLst>
          </p:cNvPr>
          <p:cNvSpPr txBox="1">
            <a:spLocks noGrp="1"/>
          </p:cNvSpPr>
          <p:nvPr>
            <p:ph type="subTitle" idx="1"/>
          </p:nvPr>
        </p:nvSpPr>
        <p:spPr>
          <a:xfrm>
            <a:off x="3925837" y="3135790"/>
            <a:ext cx="1364100" cy="1022400"/>
          </a:xfrm>
          <a:prstGeom prst="rect">
            <a:avLst/>
          </a:prstGeom>
        </p:spPr>
        <p:txBody>
          <a:bodyPr spcFirstLastPara="1" wrap="square" lIns="91425" tIns="91425" rIns="91425" bIns="91425" anchor="t" anchorCtr="0">
            <a:noAutofit/>
          </a:bodyPr>
          <a:lstStyle>
            <a:lvl1pPr lvl="0" algn="ctr" rtl="0">
              <a:lnSpc>
                <a:spcPct val="100000"/>
              </a:lnSpc>
              <a:spcBef>
                <a:spcPts val="200"/>
              </a:spcBef>
              <a:spcAft>
                <a:spcPts val="0"/>
              </a:spcAft>
              <a:buSzPts val="1200"/>
              <a:buNone/>
              <a:defRPr sz="1200">
                <a:solidFill>
                  <a:schemeClr val="bg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r>
              <a:rPr lang="en-US" dirty="0"/>
              <a:t>Click to edit</a:t>
            </a:r>
            <a:endParaRPr dirty="0"/>
          </a:p>
        </p:txBody>
      </p:sp>
      <p:sp>
        <p:nvSpPr>
          <p:cNvPr id="16" name="Text Placeholder 18">
            <a:extLst>
              <a:ext uri="{FF2B5EF4-FFF2-40B4-BE49-F238E27FC236}">
                <a16:creationId xmlns:a16="http://schemas.microsoft.com/office/drawing/2014/main" id="{3D5A91D8-5B2B-6FAE-1B61-D6CB584D8911}"/>
              </a:ext>
            </a:extLst>
          </p:cNvPr>
          <p:cNvSpPr>
            <a:spLocks noGrp="1"/>
          </p:cNvSpPr>
          <p:nvPr>
            <p:ph type="body" sz="quarter" idx="10"/>
          </p:nvPr>
        </p:nvSpPr>
        <p:spPr>
          <a:xfrm>
            <a:off x="5403850" y="3135313"/>
            <a:ext cx="1338263" cy="1022350"/>
          </a:xfrm>
        </p:spPr>
        <p:txBody>
          <a:bodyPr>
            <a:normAutofit/>
          </a:bodyPr>
          <a:lstStyle>
            <a:lvl1pPr marL="0" indent="0" algn="ctr">
              <a:lnSpc>
                <a:spcPct val="150000"/>
              </a:lnSpc>
              <a:buNone/>
              <a:defRPr sz="1200">
                <a:solidFill>
                  <a:schemeClr val="bg1"/>
                </a:solidFill>
                <a:latin typeface="Arial" panose="020B0604020202020204" pitchFamily="34" charset="0"/>
                <a:cs typeface="Arial" panose="020B0604020202020204" pitchFamily="34" charset="0"/>
              </a:defRPr>
            </a:lvl1pPr>
          </a:lstStyle>
          <a:p>
            <a:pPr lvl="0"/>
            <a:r>
              <a:rPr lang="en-US" dirty="0"/>
              <a:t>Click to edit</a:t>
            </a:r>
          </a:p>
        </p:txBody>
      </p:sp>
      <p:sp>
        <p:nvSpPr>
          <p:cNvPr id="17" name="Text Placeholder 18">
            <a:extLst>
              <a:ext uri="{FF2B5EF4-FFF2-40B4-BE49-F238E27FC236}">
                <a16:creationId xmlns:a16="http://schemas.microsoft.com/office/drawing/2014/main" id="{1D57CB98-62CF-B883-8186-957A3BEADD08}"/>
              </a:ext>
            </a:extLst>
          </p:cNvPr>
          <p:cNvSpPr>
            <a:spLocks noGrp="1"/>
          </p:cNvSpPr>
          <p:nvPr>
            <p:ph type="body" sz="quarter" idx="11"/>
          </p:nvPr>
        </p:nvSpPr>
        <p:spPr>
          <a:xfrm>
            <a:off x="6852649" y="3152036"/>
            <a:ext cx="1338263" cy="1022350"/>
          </a:xfrm>
        </p:spPr>
        <p:txBody>
          <a:bodyPr>
            <a:normAutofit/>
          </a:bodyPr>
          <a:lstStyle>
            <a:lvl1pPr marL="0" indent="0" algn="ctr">
              <a:lnSpc>
                <a:spcPct val="150000"/>
              </a:lnSpc>
              <a:buNone/>
              <a:defRPr sz="1200">
                <a:solidFill>
                  <a:schemeClr val="bg1"/>
                </a:solidFill>
                <a:latin typeface="Arial" panose="020B0604020202020204" pitchFamily="34" charset="0"/>
                <a:cs typeface="Arial" panose="020B0604020202020204" pitchFamily="34" charset="0"/>
              </a:defRPr>
            </a:lvl1pPr>
          </a:lstStyle>
          <a:p>
            <a:pPr lvl="0"/>
            <a:r>
              <a:rPr lang="en-US" dirty="0"/>
              <a:t>Click to edit</a:t>
            </a:r>
          </a:p>
        </p:txBody>
      </p:sp>
    </p:spTree>
    <p:extLst>
      <p:ext uri="{BB962C8B-B14F-4D97-AF65-F5344CB8AC3E}">
        <p14:creationId xmlns:p14="http://schemas.microsoft.com/office/powerpoint/2010/main" val="1815955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Blue on 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B7A1635-F351-5AC4-F935-823DDA7C1443}"/>
              </a:ext>
            </a:extLst>
          </p:cNvPr>
          <p:cNvGrpSpPr/>
          <p:nvPr userDrawn="1"/>
        </p:nvGrpSpPr>
        <p:grpSpPr>
          <a:xfrm>
            <a:off x="-16256" y="0"/>
            <a:ext cx="9160256" cy="5152644"/>
            <a:chOff x="-16256" y="0"/>
            <a:chExt cx="9160256" cy="5152644"/>
          </a:xfrm>
        </p:grpSpPr>
        <p:sp>
          <p:nvSpPr>
            <p:cNvPr id="6" name="Rectangle 5">
              <a:extLst>
                <a:ext uri="{FF2B5EF4-FFF2-40B4-BE49-F238E27FC236}">
                  <a16:creationId xmlns:a16="http://schemas.microsoft.com/office/drawing/2014/main" id="{A1145036-5E3C-A1EB-CCCA-6A644783E65A}"/>
                </a:ext>
              </a:extLst>
            </p:cNvPr>
            <p:cNvSpPr/>
            <p:nvPr userDrawn="1"/>
          </p:nvSpPr>
          <p:spPr>
            <a:xfrm>
              <a:off x="7808976" y="0"/>
              <a:ext cx="1335024" cy="51435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a:extLst>
                <a:ext uri="{FF2B5EF4-FFF2-40B4-BE49-F238E27FC236}">
                  <a16:creationId xmlns:a16="http://schemas.microsoft.com/office/drawing/2014/main" id="{00C0C1DF-AAC6-42BF-C30B-15DCD4684A93}"/>
                </a:ext>
              </a:extLst>
            </p:cNvPr>
            <p:cNvPicPr>
              <a:picLocks noChangeAspect="1"/>
            </p:cNvPicPr>
            <p:nvPr userDrawn="1"/>
          </p:nvPicPr>
          <p:blipFill rotWithShape="1">
            <a:blip r:embed="rId2"/>
            <a:srcRect l="3069" t="16276" r="5916" b="17470"/>
            <a:stretch/>
          </p:blipFill>
          <p:spPr>
            <a:xfrm>
              <a:off x="-16256" y="0"/>
              <a:ext cx="9160256" cy="5152644"/>
            </a:xfrm>
            <a:prstGeom prst="rect">
              <a:avLst/>
            </a:prstGeom>
            <a:effectLst>
              <a:outerShdw blurRad="127000" dist="38100" algn="l" rotWithShape="0">
                <a:prstClr val="black">
                  <a:alpha val="60000"/>
                </a:prstClr>
              </a:outerShdw>
            </a:effectLst>
          </p:spPr>
        </p:pic>
      </p:grpSp>
      <p:sp>
        <p:nvSpPr>
          <p:cNvPr id="2" name="Title 1"/>
          <p:cNvSpPr>
            <a:spLocks noGrp="1"/>
          </p:cNvSpPr>
          <p:nvPr>
            <p:ph type="title" hasCustomPrompt="1"/>
          </p:nvPr>
        </p:nvSpPr>
        <p:spPr>
          <a:xfrm>
            <a:off x="628650" y="265688"/>
            <a:ext cx="7095194" cy="646331"/>
          </a:xfrm>
        </p:spPr>
        <p:txBody>
          <a:bodyPr wrap="square" anchor="ct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dirty="0"/>
              <a:t>Click to add title</a:t>
            </a:r>
          </a:p>
        </p:txBody>
      </p:sp>
      <p:sp>
        <p:nvSpPr>
          <p:cNvPr id="11" name="Content Placeholder 2">
            <a:extLst>
              <a:ext uri="{FF2B5EF4-FFF2-40B4-BE49-F238E27FC236}">
                <a16:creationId xmlns:a16="http://schemas.microsoft.com/office/drawing/2014/main" id="{F5EFC626-3A9A-78B7-5C99-9470B4119755}"/>
              </a:ext>
            </a:extLst>
          </p:cNvPr>
          <p:cNvSpPr>
            <a:spLocks noGrp="1"/>
          </p:cNvSpPr>
          <p:nvPr>
            <p:ph idx="1" hasCustomPrompt="1"/>
          </p:nvPr>
        </p:nvSpPr>
        <p:spPr>
          <a:xfrm>
            <a:off x="628650" y="1369219"/>
            <a:ext cx="7095194" cy="3326517"/>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a:t>
            </a:r>
          </a:p>
        </p:txBody>
      </p:sp>
      <p:pic>
        <p:nvPicPr>
          <p:cNvPr id="8" name="Picture 7" descr="Shape&#10;&#10;Description automatically generated with low confidence">
            <a:extLst>
              <a:ext uri="{FF2B5EF4-FFF2-40B4-BE49-F238E27FC236}">
                <a16:creationId xmlns:a16="http://schemas.microsoft.com/office/drawing/2014/main" id="{45D68A85-6EF5-107A-73B3-E789CDDA5F29}"/>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1940142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Gray on 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2013472-C9E4-C8F9-9167-8C5957ACB7B2}"/>
              </a:ext>
            </a:extLst>
          </p:cNvPr>
          <p:cNvGrpSpPr/>
          <p:nvPr userDrawn="1"/>
        </p:nvGrpSpPr>
        <p:grpSpPr>
          <a:xfrm>
            <a:off x="-16256" y="0"/>
            <a:ext cx="9160256" cy="5152644"/>
            <a:chOff x="-16256" y="0"/>
            <a:chExt cx="9160256" cy="5152644"/>
          </a:xfrm>
        </p:grpSpPr>
        <p:sp>
          <p:nvSpPr>
            <p:cNvPr id="6" name="Rectangle 5">
              <a:extLst>
                <a:ext uri="{FF2B5EF4-FFF2-40B4-BE49-F238E27FC236}">
                  <a16:creationId xmlns:a16="http://schemas.microsoft.com/office/drawing/2014/main" id="{A1145036-5E3C-A1EB-CCCA-6A644783E65A}"/>
                </a:ext>
              </a:extLst>
            </p:cNvPr>
            <p:cNvSpPr/>
            <p:nvPr userDrawn="1"/>
          </p:nvSpPr>
          <p:spPr>
            <a:xfrm>
              <a:off x="7808976" y="0"/>
              <a:ext cx="1335024" cy="514350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a:extLst>
                <a:ext uri="{FF2B5EF4-FFF2-40B4-BE49-F238E27FC236}">
                  <a16:creationId xmlns:a16="http://schemas.microsoft.com/office/drawing/2014/main" id="{00C0C1DF-AAC6-42BF-C30B-15DCD4684A93}"/>
                </a:ext>
              </a:extLst>
            </p:cNvPr>
            <p:cNvPicPr>
              <a:picLocks noChangeAspect="1"/>
            </p:cNvPicPr>
            <p:nvPr userDrawn="1"/>
          </p:nvPicPr>
          <p:blipFill rotWithShape="1">
            <a:blip r:embed="rId2"/>
            <a:srcRect l="3069" t="16276" r="5916" b="17470"/>
            <a:stretch/>
          </p:blipFill>
          <p:spPr>
            <a:xfrm>
              <a:off x="-16256" y="0"/>
              <a:ext cx="9160256" cy="5152644"/>
            </a:xfrm>
            <a:prstGeom prst="rect">
              <a:avLst/>
            </a:prstGeom>
            <a:effectLst>
              <a:outerShdw blurRad="127000" dist="38100" algn="l" rotWithShape="0">
                <a:prstClr val="black">
                  <a:alpha val="60000"/>
                </a:prstClr>
              </a:outerShdw>
            </a:effectLst>
          </p:spPr>
        </p:pic>
      </p:grpSp>
      <p:sp>
        <p:nvSpPr>
          <p:cNvPr id="2" name="Title 1"/>
          <p:cNvSpPr>
            <a:spLocks noGrp="1"/>
          </p:cNvSpPr>
          <p:nvPr>
            <p:ph type="title" hasCustomPrompt="1"/>
          </p:nvPr>
        </p:nvSpPr>
        <p:spPr>
          <a:xfrm>
            <a:off x="628650" y="265688"/>
            <a:ext cx="7095194" cy="646331"/>
          </a:xfrm>
        </p:spPr>
        <p:txBody>
          <a:bodyPr wrap="square" anchor="ct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dirty="0"/>
              <a:t>Click to add title</a:t>
            </a:r>
          </a:p>
        </p:txBody>
      </p:sp>
      <p:sp>
        <p:nvSpPr>
          <p:cNvPr id="11" name="Content Placeholder 2">
            <a:extLst>
              <a:ext uri="{FF2B5EF4-FFF2-40B4-BE49-F238E27FC236}">
                <a16:creationId xmlns:a16="http://schemas.microsoft.com/office/drawing/2014/main" id="{F5EFC626-3A9A-78B7-5C99-9470B4119755}"/>
              </a:ext>
            </a:extLst>
          </p:cNvPr>
          <p:cNvSpPr>
            <a:spLocks noGrp="1"/>
          </p:cNvSpPr>
          <p:nvPr>
            <p:ph idx="1" hasCustomPrompt="1"/>
          </p:nvPr>
        </p:nvSpPr>
        <p:spPr>
          <a:xfrm>
            <a:off x="628650" y="1369219"/>
            <a:ext cx="7095194" cy="3326517"/>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a:t>
            </a:r>
          </a:p>
        </p:txBody>
      </p:sp>
      <p:pic>
        <p:nvPicPr>
          <p:cNvPr id="8" name="Picture 7" descr="Shape&#10;&#10;Description automatically generated with low confidence">
            <a:extLst>
              <a:ext uri="{FF2B5EF4-FFF2-40B4-BE49-F238E27FC236}">
                <a16:creationId xmlns:a16="http://schemas.microsoft.com/office/drawing/2014/main" id="{45D68A85-6EF5-107A-73B3-E789CDDA5F29}"/>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367515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Blue Arch">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782A1F0-38D1-E973-4CE7-2E17830EFB73}"/>
              </a:ext>
            </a:extLst>
          </p:cNvPr>
          <p:cNvGrpSpPr/>
          <p:nvPr userDrawn="1"/>
        </p:nvGrpSpPr>
        <p:grpSpPr>
          <a:xfrm>
            <a:off x="0" y="-4572"/>
            <a:ext cx="3458738" cy="5148072"/>
            <a:chOff x="0" y="-4572"/>
            <a:chExt cx="3458738" cy="5148072"/>
          </a:xfrm>
        </p:grpSpPr>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a:solidFill>
              <a:srgbClr val="8D8F91"/>
            </a:solidFill>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grpSp>
        <p:pic>
          <p:nvPicPr>
            <p:cNvPr id="10" name="Picture 9" descr="Shape&#10;&#10;Description automatically generated">
              <a:extLst>
                <a:ext uri="{FF2B5EF4-FFF2-40B4-BE49-F238E27FC236}">
                  <a16:creationId xmlns:a16="http://schemas.microsoft.com/office/drawing/2014/main" id="{05FF30FB-76A9-FFEC-C6C5-D88E08A12812}"/>
                </a:ext>
              </a:extLst>
            </p:cNvPr>
            <p:cNvPicPr>
              <a:picLocks noChangeAspect="1"/>
            </p:cNvPicPr>
            <p:nvPr userDrawn="1"/>
          </p:nvPicPr>
          <p:blipFill rotWithShape="1">
            <a:blip r:embed="rId2"/>
            <a:srcRect l="11598" b="1314"/>
            <a:stretch/>
          </p:blipFill>
          <p:spPr>
            <a:xfrm>
              <a:off x="0" y="-4572"/>
              <a:ext cx="3458738" cy="5148072"/>
            </a:xfrm>
            <a:prstGeom prst="rect">
              <a:avLst/>
            </a:prstGeom>
            <a:effectLst>
              <a:outerShdw blurRad="190500" dist="63500" dir="12600000" algn="br" rotWithShape="0">
                <a:prstClr val="black">
                  <a:alpha val="60000"/>
                </a:prstClr>
              </a:outerShdw>
            </a:effectLst>
          </p:spPr>
        </p:pic>
      </p:grpSp>
      <p:sp>
        <p:nvSpPr>
          <p:cNvPr id="2" name="Title 1"/>
          <p:cNvSpPr>
            <a:spLocks noGrp="1"/>
          </p:cNvSpPr>
          <p:nvPr>
            <p:ph type="ctrTitle" hasCustomPrompt="1"/>
          </p:nvPr>
        </p:nvSpPr>
        <p:spPr>
          <a:xfrm>
            <a:off x="1872148" y="1990798"/>
            <a:ext cx="6112364" cy="715581"/>
          </a:xfrm>
        </p:spPr>
        <p:txBody>
          <a:bodyPr wrap="square" anchor="t">
            <a:spAutoFit/>
          </a:bodyPr>
          <a:lstStyle>
            <a:lvl1pPr algn="l">
              <a:defRPr sz="4500" b="1">
                <a:solidFill>
                  <a:srgbClr val="00314C"/>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p:cNvSpPr>
            <a:spLocks noGrp="1"/>
          </p:cNvSpPr>
          <p:nvPr>
            <p:ph type="subTitle" idx="1" hasCustomPrompt="1"/>
          </p:nvPr>
        </p:nvSpPr>
        <p:spPr>
          <a:xfrm>
            <a:off x="1887336" y="2643360"/>
            <a:ext cx="6112365" cy="480131"/>
          </a:xfrm>
        </p:spPr>
        <p:txBody>
          <a:bodyPr>
            <a:spAutoFit/>
          </a:bodyPr>
          <a:lstStyle>
            <a:lvl1pPr marL="0" indent="0" algn="l">
              <a:buNone/>
              <a:defRPr sz="2800" b="1">
                <a:solidFill>
                  <a:srgbClr val="8D8F9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 </a:t>
            </a:r>
          </a:p>
        </p:txBody>
      </p:sp>
      <p:pic>
        <p:nvPicPr>
          <p:cNvPr id="18" name="Picture 17" descr="Shape&#10;&#10;Description automatically generated with low confidence">
            <a:extLst>
              <a:ext uri="{FF2B5EF4-FFF2-40B4-BE49-F238E27FC236}">
                <a16:creationId xmlns:a16="http://schemas.microsoft.com/office/drawing/2014/main" id="{21AC9E6E-84CB-F828-5D02-94439F00968C}"/>
              </a:ext>
            </a:extLst>
          </p:cNvPr>
          <p:cNvPicPr>
            <a:picLocks noChangeAspect="1"/>
          </p:cNvPicPr>
          <p:nvPr userDrawn="1"/>
        </p:nvPicPr>
        <p:blipFill>
          <a:blip r:embed="rId3"/>
          <a:stretch>
            <a:fillRect/>
          </a:stretch>
        </p:blipFill>
        <p:spPr>
          <a:xfrm>
            <a:off x="2212486" y="710900"/>
            <a:ext cx="5366727" cy="938625"/>
          </a:xfrm>
          <a:prstGeom prst="rect">
            <a:avLst/>
          </a:prstGeom>
        </p:spPr>
      </p:pic>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3602373" y="4311614"/>
            <a:ext cx="4382139" cy="313932"/>
          </a:xfrm>
        </p:spPr>
        <p:txBody>
          <a:bodyPr wrap="square">
            <a:spAutoFit/>
          </a:bodyPr>
          <a:lstStyle>
            <a:lvl1pPr marL="0" indent="0" algn="r">
              <a:buNone/>
              <a:defRPr sz="1600" b="0" i="0">
                <a:solidFill>
                  <a:srgbClr val="00314C"/>
                </a:solidFill>
                <a:latin typeface="Arial" panose="020B0604020202020204" pitchFamily="34" charset="0"/>
                <a:cs typeface="Arial" panose="020B0604020202020204" pitchFamily="34" charset="0"/>
              </a:defRPr>
            </a:lvl1pPr>
          </a:lstStyle>
          <a:p>
            <a:r>
              <a:rPr lang="en-US" dirty="0"/>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4111696" y="4573301"/>
            <a:ext cx="3857627" cy="244682"/>
          </a:xfrm>
        </p:spPr>
        <p:txBody>
          <a:bodyPr wrap="square">
            <a:spAutoFit/>
          </a:bodyPr>
          <a:lstStyle>
            <a:lvl1pPr marL="0" indent="0" algn="r">
              <a:buNone/>
              <a:defRPr sz="1100" b="1">
                <a:solidFill>
                  <a:srgbClr val="00314C"/>
                </a:solidFill>
                <a:latin typeface="Arial" panose="020B0604020202020204" pitchFamily="34" charset="0"/>
                <a:cs typeface="Arial" panose="020B0604020202020204" pitchFamily="34" charset="0"/>
              </a:defRPr>
            </a:lvl1pPr>
          </a:lstStyle>
          <a:p>
            <a:pPr lvl="0"/>
            <a:r>
              <a:rPr lang="en-US" dirty="0"/>
              <a:t>MM / DD / YYYY</a:t>
            </a:r>
          </a:p>
        </p:txBody>
      </p:sp>
    </p:spTree>
    <p:extLst>
      <p:ext uri="{BB962C8B-B14F-4D97-AF65-F5344CB8AC3E}">
        <p14:creationId xmlns:p14="http://schemas.microsoft.com/office/powerpoint/2010/main" val="343674901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408" userDrawn="1">
          <p15:clr>
            <a:srgbClr val="FBAE40"/>
          </p15:clr>
        </p15:guide>
        <p15:guide id="4" pos="307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White on R - Blue Backgroun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5A4AD559-111F-5BB9-846A-F0CEC884C304}"/>
              </a:ext>
            </a:extLst>
          </p:cNvPr>
          <p:cNvPicPr>
            <a:picLocks noChangeAspect="1"/>
          </p:cNvPicPr>
          <p:nvPr userDrawn="1"/>
        </p:nvPicPr>
        <p:blipFill rotWithShape="1">
          <a:blip r:embed="rId2"/>
          <a:srcRect l="2890" t="16179" r="6012" b="17508"/>
          <a:stretch/>
        </p:blipFill>
        <p:spPr>
          <a:xfrm>
            <a:off x="0" y="0"/>
            <a:ext cx="9144000" cy="5143500"/>
          </a:xfrm>
          <a:prstGeom prst="rect">
            <a:avLst/>
          </a:prstGeom>
          <a:effectLst/>
        </p:spPr>
      </p:pic>
      <p:pic>
        <p:nvPicPr>
          <p:cNvPr id="10" name="Picture 9" descr="A picture containing text, clipart&#10;&#10;Description automatically generated">
            <a:extLst>
              <a:ext uri="{FF2B5EF4-FFF2-40B4-BE49-F238E27FC236}">
                <a16:creationId xmlns:a16="http://schemas.microsoft.com/office/drawing/2014/main" id="{66AD755D-EF53-6470-CE5E-62C78A0F5D04}"/>
              </a:ext>
            </a:extLst>
          </p:cNvPr>
          <p:cNvPicPr>
            <a:picLocks noChangeAspect="1"/>
          </p:cNvPicPr>
          <p:nvPr userDrawn="1"/>
        </p:nvPicPr>
        <p:blipFill>
          <a:blip r:embed="rId3"/>
          <a:stretch>
            <a:fillRect/>
          </a:stretch>
        </p:blipFill>
        <p:spPr>
          <a:xfrm>
            <a:off x="6247315" y="4645704"/>
            <a:ext cx="2468867" cy="431798"/>
          </a:xfrm>
          <a:prstGeom prst="rect">
            <a:avLst/>
          </a:prstGeom>
        </p:spPr>
      </p:pic>
      <p:sp>
        <p:nvSpPr>
          <p:cNvPr id="2" name="Title 1"/>
          <p:cNvSpPr>
            <a:spLocks noGrp="1"/>
          </p:cNvSpPr>
          <p:nvPr>
            <p:ph type="title" hasCustomPrompt="1"/>
          </p:nvPr>
        </p:nvSpPr>
        <p:spPr>
          <a:xfrm>
            <a:off x="628650" y="275124"/>
            <a:ext cx="7095194" cy="646331"/>
          </a:xfrm>
        </p:spPr>
        <p:txBody>
          <a:bodyPr wrap="square" anchor="ctr">
            <a:sp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11" name="Content Placeholder 2">
            <a:extLst>
              <a:ext uri="{FF2B5EF4-FFF2-40B4-BE49-F238E27FC236}">
                <a16:creationId xmlns:a16="http://schemas.microsoft.com/office/drawing/2014/main" id="{F5EFC626-3A9A-78B7-5C99-9470B4119755}"/>
              </a:ext>
            </a:extLst>
          </p:cNvPr>
          <p:cNvSpPr>
            <a:spLocks noGrp="1"/>
          </p:cNvSpPr>
          <p:nvPr>
            <p:ph idx="1" hasCustomPrompt="1"/>
          </p:nvPr>
        </p:nvSpPr>
        <p:spPr>
          <a:xfrm>
            <a:off x="628650" y="1369219"/>
            <a:ext cx="7095194" cy="3326517"/>
          </a:xfrm>
        </p:spPr>
        <p:txBody>
          <a:bodyPr/>
          <a:lstStyle>
            <a:lvl1pPr marL="0" indent="0">
              <a:buNone/>
              <a:defRPr>
                <a:solidFill>
                  <a:schemeClr val="bg1"/>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a:t>
            </a:r>
          </a:p>
        </p:txBody>
      </p:sp>
    </p:spTree>
    <p:extLst>
      <p:ext uri="{BB962C8B-B14F-4D97-AF65-F5344CB8AC3E}">
        <p14:creationId xmlns:p14="http://schemas.microsoft.com/office/powerpoint/2010/main" val="193266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and Comment Section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850" y="1362188"/>
            <a:ext cx="4953254" cy="2419124"/>
          </a:xfrm>
        </p:spPr>
        <p:txBody>
          <a:bodyPr wrap="square" anchor="ctr">
            <a:spAutoFit/>
          </a:bodyPr>
          <a:lstStyle>
            <a:lvl1pPr>
              <a:defRPr sz="2800" b="1">
                <a:solidFill>
                  <a:srgbClr val="00314C"/>
                </a:solidFill>
                <a:latin typeface="Arial" panose="020B0604020202020204" pitchFamily="34" charset="0"/>
                <a:cs typeface="Arial" panose="020B0604020202020204" pitchFamily="34" charset="0"/>
              </a:defRPr>
            </a:lvl1pPr>
          </a:lstStyle>
          <a:p>
            <a:r>
              <a:rPr lang="en-US" dirty="0"/>
              <a:t>Select image box on the right, right click, scroll down to ‘change picture’. Don’t forget to add your copy in this text box. Click to edit.</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2463617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Comment Section - Whit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6200" y="1362188"/>
            <a:ext cx="4946904" cy="2419124"/>
          </a:xfrm>
        </p:spPr>
        <p:txBody>
          <a:bodyPr wrap="square" anchor="ctr">
            <a:spAutoFit/>
          </a:bodyPr>
          <a:lstStyle>
            <a:lvl1pPr>
              <a:defRPr sz="2800" b="1">
                <a:solidFill>
                  <a:schemeClr val="bg1"/>
                </a:solidFill>
                <a:latin typeface="Arial" panose="020B0604020202020204" pitchFamily="34" charset="0"/>
                <a:cs typeface="Arial" panose="020B0604020202020204" pitchFamily="34" charset="0"/>
              </a:defRPr>
            </a:lvl1pPr>
          </a:lstStyle>
          <a:p>
            <a:r>
              <a:rPr lang="en-US" dirty="0"/>
              <a:t>Select image box on the right, right click, scroll down to ‘change picture’. Don’t forget to add your copy in this text box. Click to edit.</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3142563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Comment Section - Blue">
    <p:spTree>
      <p:nvGrpSpPr>
        <p:cNvPr id="1" name=""/>
        <p:cNvGrpSpPr/>
        <p:nvPr/>
      </p:nvGrpSpPr>
      <p:grpSpPr>
        <a:xfrm>
          <a:off x="0" y="0"/>
          <a:ext cx="0" cy="0"/>
          <a:chOff x="0" y="0"/>
          <a:chExt cx="0" cy="0"/>
        </a:xfrm>
      </p:grpSpPr>
      <p:sp>
        <p:nvSpPr>
          <p:cNvPr id="2" name="Title 1"/>
          <p:cNvSpPr>
            <a:spLocks noGrp="1"/>
          </p:cNvSpPr>
          <p:nvPr>
            <p:ph type="title"/>
          </p:nvPr>
        </p:nvSpPr>
        <p:spPr>
          <a:xfrm>
            <a:off x="3879850" y="2331684"/>
            <a:ext cx="4953254" cy="480131"/>
          </a:xfrm>
        </p:spPr>
        <p:txBody>
          <a:bodyPr wrap="square" anchor="ctr">
            <a:spAutoFit/>
          </a:bodyPr>
          <a:lstStyle>
            <a:lvl1pPr marL="457200" indent="-457200">
              <a:buClr>
                <a:schemeClr val="bg1"/>
              </a:buClr>
              <a:buFont typeface="Arial" panose="020B0604020202020204" pitchFamily="34" charset="0"/>
              <a:buChar char="•"/>
              <a:defRPr sz="2800" b="1">
                <a:solidFill>
                  <a:schemeClr val="bg1"/>
                </a:solidFill>
                <a:latin typeface="Arial" panose="020B0604020202020204" pitchFamily="34" charset="0"/>
                <a:cs typeface="Arial" panose="020B0604020202020204" pitchFamily="34" charset="0"/>
              </a:defRPr>
            </a:lvl1pPr>
          </a:lstStyle>
          <a:p>
            <a:endParaRPr lang="en-US" dirty="0"/>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123998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 Blue on 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145036-5E3C-A1EB-CCCA-6A644783E65A}"/>
              </a:ext>
            </a:extLst>
          </p:cNvPr>
          <p:cNvSpPr/>
          <p:nvPr userDrawn="1"/>
        </p:nvSpPr>
        <p:spPr>
          <a:xfrm>
            <a:off x="0" y="0"/>
            <a:ext cx="3987800" cy="51435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with medium confidence">
            <a:extLst>
              <a:ext uri="{FF2B5EF4-FFF2-40B4-BE49-F238E27FC236}">
                <a16:creationId xmlns:a16="http://schemas.microsoft.com/office/drawing/2014/main" id="{0209F509-750A-FA20-1F14-6FEB96C12040}"/>
              </a:ext>
            </a:extLst>
          </p:cNvPr>
          <p:cNvPicPr>
            <a:picLocks noChangeAspect="1"/>
          </p:cNvPicPr>
          <p:nvPr userDrawn="1"/>
        </p:nvPicPr>
        <p:blipFill rotWithShape="1">
          <a:blip r:embed="rId2"/>
          <a:srcRect l="4159" t="13599" r="5251" b="20457"/>
          <a:stretch/>
        </p:blipFill>
        <p:spPr>
          <a:xfrm>
            <a:off x="0" y="0"/>
            <a:ext cx="9144001" cy="5143500"/>
          </a:xfrm>
          <a:prstGeom prst="rect">
            <a:avLst/>
          </a:prstGeom>
          <a:effectLst>
            <a:outerShdw blurRad="127000" dist="38100" dir="10800000" algn="r" rotWithShape="0">
              <a:prstClr val="black">
                <a:alpha val="60000"/>
              </a:prstClr>
            </a:outerShdw>
          </a:effectLst>
        </p:spPr>
      </p:pic>
      <p:sp>
        <p:nvSpPr>
          <p:cNvPr id="2" name="Title 1"/>
          <p:cNvSpPr>
            <a:spLocks noGrp="1"/>
          </p:cNvSpPr>
          <p:nvPr>
            <p:ph type="title" hasCustomPrompt="1"/>
          </p:nvPr>
        </p:nvSpPr>
        <p:spPr>
          <a:xfrm>
            <a:off x="3384432" y="2297059"/>
            <a:ext cx="5311512" cy="549381"/>
          </a:xfrm>
        </p:spPr>
        <p:txBody>
          <a:bodyPr anchor="ctr">
            <a:spAutoFit/>
          </a:bodyPr>
          <a:lstStyle>
            <a:lvl1pPr>
              <a:defRPr b="1">
                <a:solidFill>
                  <a:srgbClr val="00314C"/>
                </a:solidFill>
                <a:latin typeface="Arial" panose="020B0604020202020204" pitchFamily="34" charset="0"/>
                <a:cs typeface="Arial" panose="020B0604020202020204" pitchFamily="34" charset="0"/>
              </a:defRPr>
            </a:lvl1pPr>
          </a:lstStyle>
          <a:p>
            <a:r>
              <a:rPr lang="en-US" dirty="0"/>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3384432" y="3448050"/>
            <a:ext cx="5311775" cy="493713"/>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dirty="0"/>
              <a:t>⎯⎯ Someone Wise</a:t>
            </a:r>
          </a:p>
        </p:txBody>
      </p:sp>
      <p:pic>
        <p:nvPicPr>
          <p:cNvPr id="8" name="Picture 7" descr="Shape&#10;&#10;Description automatically generated with low confidence">
            <a:extLst>
              <a:ext uri="{FF2B5EF4-FFF2-40B4-BE49-F238E27FC236}">
                <a16:creationId xmlns:a16="http://schemas.microsoft.com/office/drawing/2014/main" id="{11FF91FF-C247-B702-4114-9204EF279995}"/>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5775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 Gray on 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8096CE-1BE9-1A8F-F069-AF864F599140}"/>
              </a:ext>
            </a:extLst>
          </p:cNvPr>
          <p:cNvGrpSpPr/>
          <p:nvPr userDrawn="1"/>
        </p:nvGrpSpPr>
        <p:grpSpPr>
          <a:xfrm>
            <a:off x="-1" y="0"/>
            <a:ext cx="9144001" cy="5143500"/>
            <a:chOff x="-1" y="0"/>
            <a:chExt cx="9144001" cy="5143500"/>
          </a:xfrm>
        </p:grpSpPr>
        <p:sp>
          <p:nvSpPr>
            <p:cNvPr id="6" name="Rectangle 5">
              <a:extLst>
                <a:ext uri="{FF2B5EF4-FFF2-40B4-BE49-F238E27FC236}">
                  <a16:creationId xmlns:a16="http://schemas.microsoft.com/office/drawing/2014/main" id="{A1145036-5E3C-A1EB-CCCA-6A644783E65A}"/>
                </a:ext>
              </a:extLst>
            </p:cNvPr>
            <p:cNvSpPr/>
            <p:nvPr userDrawn="1"/>
          </p:nvSpPr>
          <p:spPr>
            <a:xfrm>
              <a:off x="0" y="0"/>
              <a:ext cx="2724912" cy="514350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with medium confidence">
              <a:extLst>
                <a:ext uri="{FF2B5EF4-FFF2-40B4-BE49-F238E27FC236}">
                  <a16:creationId xmlns:a16="http://schemas.microsoft.com/office/drawing/2014/main" id="{CF919F0A-5ECC-A24C-9142-D1B720AF81DA}"/>
                </a:ext>
              </a:extLst>
            </p:cNvPr>
            <p:cNvPicPr>
              <a:picLocks noChangeAspect="1"/>
            </p:cNvPicPr>
            <p:nvPr userDrawn="1"/>
          </p:nvPicPr>
          <p:blipFill rotWithShape="1">
            <a:blip r:embed="rId2"/>
            <a:srcRect l="4159" t="13599" r="5251" b="20457"/>
            <a:stretch/>
          </p:blipFill>
          <p:spPr>
            <a:xfrm>
              <a:off x="-1" y="0"/>
              <a:ext cx="9144001" cy="5143500"/>
            </a:xfrm>
            <a:prstGeom prst="rect">
              <a:avLst/>
            </a:prstGeom>
            <a:effectLst>
              <a:outerShdw blurRad="127000" dist="38100" dir="10800000" algn="r" rotWithShape="0">
                <a:schemeClr val="tx1">
                  <a:lumMod val="75000"/>
                  <a:lumOff val="25000"/>
                  <a:alpha val="60000"/>
                </a:schemeClr>
              </a:outerShdw>
            </a:effectLst>
          </p:spPr>
        </p:pic>
      </p:grpSp>
      <p:sp>
        <p:nvSpPr>
          <p:cNvPr id="2" name="Title 1"/>
          <p:cNvSpPr>
            <a:spLocks noGrp="1"/>
          </p:cNvSpPr>
          <p:nvPr>
            <p:ph type="title" hasCustomPrompt="1"/>
          </p:nvPr>
        </p:nvSpPr>
        <p:spPr>
          <a:xfrm>
            <a:off x="3384432" y="2296629"/>
            <a:ext cx="5311512" cy="549381"/>
          </a:xfrm>
        </p:spPr>
        <p:txBody>
          <a:bodyPr anchor="ctr">
            <a:spAutoFit/>
          </a:bodyPr>
          <a:lstStyle>
            <a:lvl1pPr>
              <a:defRPr b="1">
                <a:solidFill>
                  <a:srgbClr val="00314C"/>
                </a:solidFill>
                <a:latin typeface="Arial" panose="020B0604020202020204" pitchFamily="34" charset="0"/>
                <a:cs typeface="Arial" panose="020B0604020202020204" pitchFamily="34" charset="0"/>
              </a:defRPr>
            </a:lvl1pPr>
          </a:lstStyle>
          <a:p>
            <a:r>
              <a:rPr lang="en-US" dirty="0"/>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3384432" y="3448050"/>
            <a:ext cx="5311775" cy="493713"/>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dirty="0"/>
              <a:t>⎯⎯ Someone Wise</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2831333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 White on L - Blue Backgroun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25C8D387-847D-4658-8616-EB3E33F3A01B}"/>
              </a:ext>
            </a:extLst>
          </p:cNvPr>
          <p:cNvPicPr>
            <a:picLocks noChangeAspect="1"/>
          </p:cNvPicPr>
          <p:nvPr userDrawn="1"/>
        </p:nvPicPr>
        <p:blipFill rotWithShape="1">
          <a:blip r:embed="rId2"/>
          <a:srcRect l="3996" t="13397" r="5177" b="20486"/>
          <a:stretch/>
        </p:blipFill>
        <p:spPr>
          <a:xfrm>
            <a:off x="-1" y="1"/>
            <a:ext cx="9144001" cy="5143500"/>
          </a:xfrm>
          <a:prstGeom prst="rect">
            <a:avLst/>
          </a:prstGeom>
          <a:effectLst/>
        </p:spPr>
      </p:pic>
      <p:sp>
        <p:nvSpPr>
          <p:cNvPr id="2" name="Title 1"/>
          <p:cNvSpPr>
            <a:spLocks noGrp="1"/>
          </p:cNvSpPr>
          <p:nvPr>
            <p:ph type="title" hasCustomPrompt="1"/>
          </p:nvPr>
        </p:nvSpPr>
        <p:spPr>
          <a:xfrm>
            <a:off x="3384432" y="2296629"/>
            <a:ext cx="5311512" cy="549381"/>
          </a:xfrm>
        </p:spPr>
        <p:txBody>
          <a:bodyPr anchor="ctr">
            <a:spAutoFit/>
          </a:bodyPr>
          <a:lstStyle>
            <a:lvl1pPr>
              <a:defRPr b="1">
                <a:solidFill>
                  <a:schemeClr val="bg1"/>
                </a:solidFill>
                <a:latin typeface="Arial" panose="020B0604020202020204" pitchFamily="34" charset="0"/>
                <a:cs typeface="Arial" panose="020B0604020202020204" pitchFamily="34" charset="0"/>
              </a:defRPr>
            </a:lvl1pPr>
          </a:lstStyle>
          <a:p>
            <a:r>
              <a:rPr lang="en-US" dirty="0"/>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3384432" y="3448050"/>
            <a:ext cx="5311775" cy="493713"/>
          </a:xfr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r>
              <a:rPr lang="en-US" dirty="0"/>
              <a:t>⎯⎯ Someone Wise</a:t>
            </a:r>
          </a:p>
        </p:txBody>
      </p:sp>
      <p:pic>
        <p:nvPicPr>
          <p:cNvPr id="4" name="Picture 3" descr="A picture containing text, clipart&#10;&#10;Description automatically generated">
            <a:extLst>
              <a:ext uri="{FF2B5EF4-FFF2-40B4-BE49-F238E27FC236}">
                <a16:creationId xmlns:a16="http://schemas.microsoft.com/office/drawing/2014/main" id="{8F44BEE0-805C-8C3C-0C49-CD73736BED6B}"/>
              </a:ext>
            </a:extLst>
          </p:cNvPr>
          <p:cNvPicPr>
            <a:picLocks noChangeAspect="1"/>
          </p:cNvPicPr>
          <p:nvPr userDrawn="1"/>
        </p:nvPicPr>
        <p:blipFill>
          <a:blip r:embed="rId3"/>
          <a:stretch>
            <a:fillRect/>
          </a:stretch>
        </p:blipFill>
        <p:spPr>
          <a:xfrm>
            <a:off x="6247315" y="4645704"/>
            <a:ext cx="2468867" cy="431798"/>
          </a:xfrm>
          <a:prstGeom prst="rect">
            <a:avLst/>
          </a:prstGeom>
        </p:spPr>
      </p:pic>
    </p:spTree>
    <p:extLst>
      <p:ext uri="{BB962C8B-B14F-4D97-AF65-F5344CB8AC3E}">
        <p14:creationId xmlns:p14="http://schemas.microsoft.com/office/powerpoint/2010/main" val="3591606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358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369219"/>
            <a:ext cx="3886200" cy="26315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26315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4101960"/>
            <a:ext cx="2057400" cy="273844"/>
          </a:xfrm>
          <a:prstGeom prst="rect">
            <a:avLst/>
          </a:prstGeom>
        </p:spPr>
        <p:txBody>
          <a:bodyPr/>
          <a:lstStyle/>
          <a:p>
            <a:fld id="{3955BA4C-A53A-AA4D-A3AA-4109DB938F72}" type="datetimeFigureOut">
              <a:rPr lang="en-US" smtClean="0"/>
              <a:t>9/19/2025</a:t>
            </a:fld>
            <a:endParaRPr lang="en-US"/>
          </a:p>
        </p:txBody>
      </p:sp>
      <p:sp>
        <p:nvSpPr>
          <p:cNvPr id="6" name="Footer Placeholder 5"/>
          <p:cNvSpPr>
            <a:spLocks noGrp="1"/>
          </p:cNvSpPr>
          <p:nvPr>
            <p:ph type="ftr" sz="quarter" idx="11"/>
          </p:nvPr>
        </p:nvSpPr>
        <p:spPr>
          <a:xfrm>
            <a:off x="3028950" y="4101960"/>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088337"/>
            <a:ext cx="2057400" cy="273844"/>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63AD3E57-6927-AB4B-A396-BE9535E4BB41}"/>
              </a:ext>
            </a:extLst>
          </p:cNvPr>
          <p:cNvSpPr/>
          <p:nvPr userDrawn="1"/>
        </p:nvSpPr>
        <p:spPr>
          <a:xfrm>
            <a:off x="0" y="4497997"/>
            <a:ext cx="9144000" cy="21509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Icon&#10;&#10;Description automatically generated with low confidence">
            <a:extLst>
              <a:ext uri="{FF2B5EF4-FFF2-40B4-BE49-F238E27FC236}">
                <a16:creationId xmlns:a16="http://schemas.microsoft.com/office/drawing/2014/main" id="{2684AEC2-3A74-124B-8386-0985BD732DED}"/>
              </a:ext>
            </a:extLst>
          </p:cNvPr>
          <p:cNvPicPr>
            <a:picLocks noChangeAspect="1"/>
          </p:cNvPicPr>
          <p:nvPr userDrawn="1"/>
        </p:nvPicPr>
        <p:blipFill>
          <a:blip r:embed="rId2"/>
          <a:stretch>
            <a:fillRect/>
          </a:stretch>
        </p:blipFill>
        <p:spPr>
          <a:xfrm>
            <a:off x="7749540" y="4821297"/>
            <a:ext cx="1082040" cy="223604"/>
          </a:xfrm>
          <a:prstGeom prst="rect">
            <a:avLst/>
          </a:prstGeom>
        </p:spPr>
      </p:pic>
    </p:spTree>
    <p:extLst>
      <p:ext uri="{BB962C8B-B14F-4D97-AF65-F5344CB8AC3E}">
        <p14:creationId xmlns:p14="http://schemas.microsoft.com/office/powerpoint/2010/main" val="3267704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299280"/>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496799"/>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2">
            <a:extLst>
              <a:ext uri="{FF2B5EF4-FFF2-40B4-BE49-F238E27FC236}">
                <a16:creationId xmlns:a16="http://schemas.microsoft.com/office/drawing/2014/main" id="{D954FD87-E782-B646-9AC7-30BE88FD3B27}"/>
              </a:ext>
            </a:extLst>
          </p:cNvPr>
          <p:cNvSpPr>
            <a:spLocks noGrp="1"/>
          </p:cNvSpPr>
          <p:nvPr>
            <p:ph type="dt" sz="half" idx="10"/>
          </p:nvPr>
        </p:nvSpPr>
        <p:spPr>
          <a:xfrm>
            <a:off x="628650" y="4101960"/>
            <a:ext cx="2057400" cy="273844"/>
          </a:xfrm>
          <a:prstGeom prst="rect">
            <a:avLst/>
          </a:prstGeom>
        </p:spPr>
        <p:txBody>
          <a:bodyPr/>
          <a:lstStyle/>
          <a:p>
            <a:fld id="{3955BA4C-A53A-AA4D-A3AA-4109DB938F72}" type="datetimeFigureOut">
              <a:rPr lang="en-US" smtClean="0"/>
              <a:t>9/19/2025</a:t>
            </a:fld>
            <a:endParaRPr lang="en-US"/>
          </a:p>
        </p:txBody>
      </p:sp>
      <p:sp>
        <p:nvSpPr>
          <p:cNvPr id="9" name="Footer Placeholder 3">
            <a:extLst>
              <a:ext uri="{FF2B5EF4-FFF2-40B4-BE49-F238E27FC236}">
                <a16:creationId xmlns:a16="http://schemas.microsoft.com/office/drawing/2014/main" id="{4091F6FA-435C-3441-AC05-CCB47A34EE7E}"/>
              </a:ext>
            </a:extLst>
          </p:cNvPr>
          <p:cNvSpPr>
            <a:spLocks noGrp="1"/>
          </p:cNvSpPr>
          <p:nvPr>
            <p:ph type="ftr" sz="quarter" idx="11"/>
          </p:nvPr>
        </p:nvSpPr>
        <p:spPr>
          <a:xfrm>
            <a:off x="3028950" y="4101960"/>
            <a:ext cx="3086100" cy="273844"/>
          </a:xfrm>
          <a:prstGeom prst="rect">
            <a:avLst/>
          </a:prstGeom>
        </p:spPr>
        <p:txBody>
          <a:bodyPr/>
          <a:lstStyle/>
          <a:p>
            <a:endParaRPr lang="en-US"/>
          </a:p>
        </p:txBody>
      </p:sp>
      <p:sp>
        <p:nvSpPr>
          <p:cNvPr id="10" name="Slide Number Placeholder 4">
            <a:extLst>
              <a:ext uri="{FF2B5EF4-FFF2-40B4-BE49-F238E27FC236}">
                <a16:creationId xmlns:a16="http://schemas.microsoft.com/office/drawing/2014/main" id="{C6AA0B62-C44F-7241-B4E4-B1A0DF648981}"/>
              </a:ext>
            </a:extLst>
          </p:cNvPr>
          <p:cNvSpPr>
            <a:spLocks noGrp="1"/>
          </p:cNvSpPr>
          <p:nvPr>
            <p:ph type="sldNum" sz="quarter" idx="12"/>
          </p:nvPr>
        </p:nvSpPr>
        <p:spPr>
          <a:xfrm>
            <a:off x="6457950" y="4088337"/>
            <a:ext cx="2057400" cy="273844"/>
          </a:xfrm>
          <a:prstGeom prst="rect">
            <a:avLst/>
          </a:prstGeom>
        </p:spPr>
        <p:txBody>
          <a:bodyPr/>
          <a:lstStyle/>
          <a:p>
            <a:fld id="{7A4E9FC1-05CE-2144-85E4-8B7AC2E2F0B2}" type="slidenum">
              <a:rPr lang="en-US" smtClean="0"/>
              <a:t>‹#›</a:t>
            </a:fld>
            <a:endParaRPr lang="en-US"/>
          </a:p>
        </p:txBody>
      </p:sp>
      <p:sp>
        <p:nvSpPr>
          <p:cNvPr id="12" name="Rectangle 11">
            <a:extLst>
              <a:ext uri="{FF2B5EF4-FFF2-40B4-BE49-F238E27FC236}">
                <a16:creationId xmlns:a16="http://schemas.microsoft.com/office/drawing/2014/main" id="{C178D541-3A9C-7F44-A648-CEE1110587DE}"/>
              </a:ext>
            </a:extLst>
          </p:cNvPr>
          <p:cNvSpPr/>
          <p:nvPr userDrawn="1"/>
        </p:nvSpPr>
        <p:spPr>
          <a:xfrm>
            <a:off x="0" y="4497997"/>
            <a:ext cx="9144000" cy="21509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Icon&#10;&#10;Description automatically generated with low confidence">
            <a:extLst>
              <a:ext uri="{FF2B5EF4-FFF2-40B4-BE49-F238E27FC236}">
                <a16:creationId xmlns:a16="http://schemas.microsoft.com/office/drawing/2014/main" id="{B07E2F70-F8CA-C44B-8E12-88B0172597C5}"/>
              </a:ext>
            </a:extLst>
          </p:cNvPr>
          <p:cNvPicPr>
            <a:picLocks noChangeAspect="1"/>
          </p:cNvPicPr>
          <p:nvPr userDrawn="1"/>
        </p:nvPicPr>
        <p:blipFill>
          <a:blip r:embed="rId2"/>
          <a:stretch>
            <a:fillRect/>
          </a:stretch>
        </p:blipFill>
        <p:spPr>
          <a:xfrm>
            <a:off x="7749540" y="4821297"/>
            <a:ext cx="1082040" cy="223604"/>
          </a:xfrm>
          <a:prstGeom prst="rect">
            <a:avLst/>
          </a:prstGeom>
        </p:spPr>
      </p:pic>
    </p:spTree>
    <p:extLst>
      <p:ext uri="{BB962C8B-B14F-4D97-AF65-F5344CB8AC3E}">
        <p14:creationId xmlns:p14="http://schemas.microsoft.com/office/powerpoint/2010/main" val="91547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Gray A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2148" y="1990798"/>
            <a:ext cx="6112364" cy="715581"/>
          </a:xfrm>
        </p:spPr>
        <p:txBody>
          <a:bodyPr wrap="square" anchor="t">
            <a:spAutoFit/>
          </a:bodyPr>
          <a:lstStyle>
            <a:lvl1pPr algn="l">
              <a:defRPr sz="4500" b="1">
                <a:solidFill>
                  <a:srgbClr val="00314C"/>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p:cNvSpPr>
            <a:spLocks noGrp="1"/>
          </p:cNvSpPr>
          <p:nvPr>
            <p:ph type="subTitle" idx="1" hasCustomPrompt="1"/>
          </p:nvPr>
        </p:nvSpPr>
        <p:spPr>
          <a:xfrm>
            <a:off x="1887336" y="2643360"/>
            <a:ext cx="6112365" cy="480131"/>
          </a:xfrm>
        </p:spPr>
        <p:txBody>
          <a:bodyPr>
            <a:spAutoFit/>
          </a:bodyPr>
          <a:lstStyle>
            <a:lvl1pPr marL="0" indent="0" algn="l">
              <a:buNone/>
              <a:defRPr sz="2800" b="1">
                <a:solidFill>
                  <a:srgbClr val="8D8F9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 </a:t>
            </a:r>
          </a:p>
        </p:txBody>
      </p:sp>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3602373" y="4311614"/>
            <a:ext cx="4382139" cy="313932"/>
          </a:xfrm>
        </p:spPr>
        <p:txBody>
          <a:bodyPr wrap="square">
            <a:spAutoFit/>
          </a:bodyPr>
          <a:lstStyle>
            <a:lvl1pPr marL="0" indent="0" algn="r">
              <a:buNone/>
              <a:defRPr sz="1600" b="0" i="0">
                <a:solidFill>
                  <a:srgbClr val="00314C"/>
                </a:solidFill>
                <a:latin typeface="Arial" panose="020B0604020202020204" pitchFamily="34" charset="0"/>
                <a:cs typeface="Arial" panose="020B0604020202020204" pitchFamily="34" charset="0"/>
              </a:defRPr>
            </a:lvl1pPr>
          </a:lstStyle>
          <a:p>
            <a:r>
              <a:rPr lang="en-US" dirty="0"/>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4111696" y="4573301"/>
            <a:ext cx="3857627" cy="244682"/>
          </a:xfrm>
        </p:spPr>
        <p:txBody>
          <a:bodyPr wrap="square">
            <a:spAutoFit/>
          </a:bodyPr>
          <a:lstStyle>
            <a:lvl1pPr marL="0" indent="0" algn="r">
              <a:buNone/>
              <a:defRPr sz="1100" b="1">
                <a:solidFill>
                  <a:srgbClr val="00314C"/>
                </a:solidFill>
                <a:latin typeface="Arial" panose="020B0604020202020204" pitchFamily="34" charset="0"/>
                <a:cs typeface="Arial" panose="020B0604020202020204" pitchFamily="34" charset="0"/>
              </a:defRPr>
            </a:lvl1pPr>
          </a:lstStyle>
          <a:p>
            <a:pPr lvl="0"/>
            <a:r>
              <a:rPr lang="en-US" dirty="0"/>
              <a:t>MM / DD / YYYY</a:t>
            </a:r>
          </a:p>
        </p:txBody>
      </p:sp>
      <p:grpSp>
        <p:nvGrpSpPr>
          <p:cNvPr id="5" name="Group 4">
            <a:extLst>
              <a:ext uri="{FF2B5EF4-FFF2-40B4-BE49-F238E27FC236}">
                <a16:creationId xmlns:a16="http://schemas.microsoft.com/office/drawing/2014/main" id="{09633853-680C-5570-61E6-FF9FE1A9E284}"/>
              </a:ext>
            </a:extLst>
          </p:cNvPr>
          <p:cNvGrpSpPr/>
          <p:nvPr userDrawn="1"/>
        </p:nvGrpSpPr>
        <p:grpSpPr>
          <a:xfrm>
            <a:off x="-1" y="-1104"/>
            <a:ext cx="3421135" cy="5144603"/>
            <a:chOff x="-1" y="-1104"/>
            <a:chExt cx="3421135" cy="5144603"/>
          </a:xfrm>
        </p:grpSpPr>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grpSp>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913B13D-2968-CF8A-B27C-186406353BF8}"/>
                </a:ext>
              </a:extLst>
            </p:cNvPr>
            <p:cNvPicPr>
              <a:picLocks noChangeAspect="1"/>
            </p:cNvPicPr>
            <p:nvPr/>
          </p:nvPicPr>
          <p:blipFill rotWithShape="1">
            <a:blip r:embed="rId2"/>
            <a:srcRect l="11315"/>
            <a:stretch/>
          </p:blipFill>
          <p:spPr>
            <a:xfrm>
              <a:off x="-1" y="-3"/>
              <a:ext cx="3421135" cy="5143502"/>
            </a:xfrm>
            <a:prstGeom prst="rect">
              <a:avLst/>
            </a:prstGeom>
            <a:effectLst>
              <a:outerShdw blurRad="190500" dist="63500" dir="12600000" algn="br" rotWithShape="0">
                <a:prstClr val="black">
                  <a:alpha val="60000"/>
                </a:prstClr>
              </a:outerShdw>
            </a:effectLst>
          </p:spPr>
        </p:pic>
      </p:grpSp>
      <p:pic>
        <p:nvPicPr>
          <p:cNvPr id="7" name="Picture 6" descr="Text&#10;&#10;Description automatically generated">
            <a:extLst>
              <a:ext uri="{FF2B5EF4-FFF2-40B4-BE49-F238E27FC236}">
                <a16:creationId xmlns:a16="http://schemas.microsoft.com/office/drawing/2014/main" id="{CDAE9DA4-0D14-8B18-AFCD-2A3CF49D8EF5}"/>
              </a:ext>
            </a:extLst>
          </p:cNvPr>
          <p:cNvPicPr>
            <a:picLocks noChangeAspect="1"/>
          </p:cNvPicPr>
          <p:nvPr userDrawn="1"/>
        </p:nvPicPr>
        <p:blipFill>
          <a:blip r:embed="rId3"/>
          <a:stretch>
            <a:fillRect/>
          </a:stretch>
        </p:blipFill>
        <p:spPr>
          <a:xfrm>
            <a:off x="1739153" y="972289"/>
            <a:ext cx="6329081" cy="923520"/>
          </a:xfrm>
          <a:prstGeom prst="rect">
            <a:avLst/>
          </a:prstGeom>
        </p:spPr>
      </p:pic>
    </p:spTree>
    <p:extLst>
      <p:ext uri="{BB962C8B-B14F-4D97-AF65-F5344CB8AC3E}">
        <p14:creationId xmlns:p14="http://schemas.microsoft.com/office/powerpoint/2010/main" val="244611388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408">
          <p15:clr>
            <a:srgbClr val="FBAE40"/>
          </p15:clr>
        </p15:guide>
        <p15:guide id="4" pos="307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AFDF682A-EA69-D145-AC8E-FC5B234D3FB5}"/>
              </a:ext>
            </a:extLst>
          </p:cNvPr>
          <p:cNvSpPr>
            <a:spLocks noGrp="1"/>
          </p:cNvSpPr>
          <p:nvPr>
            <p:ph type="dt" sz="half" idx="10"/>
          </p:nvPr>
        </p:nvSpPr>
        <p:spPr>
          <a:xfrm>
            <a:off x="628650" y="4101960"/>
            <a:ext cx="2057400" cy="273844"/>
          </a:xfrm>
          <a:prstGeom prst="rect">
            <a:avLst/>
          </a:prstGeom>
        </p:spPr>
        <p:txBody>
          <a:bodyPr/>
          <a:lstStyle/>
          <a:p>
            <a:fld id="{3955BA4C-A53A-AA4D-A3AA-4109DB938F72}" type="datetimeFigureOut">
              <a:rPr lang="en-US" smtClean="0"/>
              <a:t>9/19/2025</a:t>
            </a:fld>
            <a:endParaRPr lang="en-US"/>
          </a:p>
        </p:txBody>
      </p:sp>
      <p:sp>
        <p:nvSpPr>
          <p:cNvPr id="6" name="Footer Placeholder 3">
            <a:extLst>
              <a:ext uri="{FF2B5EF4-FFF2-40B4-BE49-F238E27FC236}">
                <a16:creationId xmlns:a16="http://schemas.microsoft.com/office/drawing/2014/main" id="{EBE4F81D-D791-B54B-B817-2D5B28414021}"/>
              </a:ext>
            </a:extLst>
          </p:cNvPr>
          <p:cNvSpPr>
            <a:spLocks noGrp="1"/>
          </p:cNvSpPr>
          <p:nvPr>
            <p:ph type="ftr" sz="quarter" idx="11"/>
          </p:nvPr>
        </p:nvSpPr>
        <p:spPr>
          <a:xfrm>
            <a:off x="3028950" y="4101960"/>
            <a:ext cx="3086100" cy="273844"/>
          </a:xfrm>
          <a:prstGeom prst="rect">
            <a:avLst/>
          </a:prstGeom>
        </p:spPr>
        <p:txBody>
          <a:bodyPr/>
          <a:lstStyle/>
          <a:p>
            <a:endParaRPr lang="en-US"/>
          </a:p>
        </p:txBody>
      </p:sp>
      <p:sp>
        <p:nvSpPr>
          <p:cNvPr id="7" name="Slide Number Placeholder 4">
            <a:extLst>
              <a:ext uri="{FF2B5EF4-FFF2-40B4-BE49-F238E27FC236}">
                <a16:creationId xmlns:a16="http://schemas.microsoft.com/office/drawing/2014/main" id="{64E3B238-6DB3-B24D-A9A1-1914CFF854B6}"/>
              </a:ext>
            </a:extLst>
          </p:cNvPr>
          <p:cNvSpPr>
            <a:spLocks noGrp="1"/>
          </p:cNvSpPr>
          <p:nvPr>
            <p:ph type="sldNum" sz="quarter" idx="12"/>
          </p:nvPr>
        </p:nvSpPr>
        <p:spPr>
          <a:xfrm>
            <a:off x="6457950" y="4088337"/>
            <a:ext cx="2057400" cy="273844"/>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1B9F6225-3A98-874A-B114-B830B68FF40C}"/>
              </a:ext>
            </a:extLst>
          </p:cNvPr>
          <p:cNvSpPr/>
          <p:nvPr userDrawn="1"/>
        </p:nvSpPr>
        <p:spPr>
          <a:xfrm>
            <a:off x="0" y="4497997"/>
            <a:ext cx="9144000" cy="21509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Icon&#10;&#10;Description automatically generated with low confidence">
            <a:extLst>
              <a:ext uri="{FF2B5EF4-FFF2-40B4-BE49-F238E27FC236}">
                <a16:creationId xmlns:a16="http://schemas.microsoft.com/office/drawing/2014/main" id="{D35A1E7B-1C35-F148-8BD0-A5555B25157A}"/>
              </a:ext>
            </a:extLst>
          </p:cNvPr>
          <p:cNvPicPr>
            <a:picLocks noChangeAspect="1"/>
          </p:cNvPicPr>
          <p:nvPr userDrawn="1"/>
        </p:nvPicPr>
        <p:blipFill>
          <a:blip r:embed="rId2"/>
          <a:stretch>
            <a:fillRect/>
          </a:stretch>
        </p:blipFill>
        <p:spPr>
          <a:xfrm>
            <a:off x="7749540" y="4821297"/>
            <a:ext cx="1082040" cy="223604"/>
          </a:xfrm>
          <a:prstGeom prst="rect">
            <a:avLst/>
          </a:prstGeom>
        </p:spPr>
      </p:pic>
    </p:spTree>
    <p:extLst>
      <p:ext uri="{BB962C8B-B14F-4D97-AF65-F5344CB8AC3E}">
        <p14:creationId xmlns:p14="http://schemas.microsoft.com/office/powerpoint/2010/main" val="3280134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wo Section | Call Out and Cop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30E912-9DDB-9B5C-9320-BCB7E60CDE65}"/>
              </a:ext>
            </a:extLst>
          </p:cNvPr>
          <p:cNvSpPr/>
          <p:nvPr userDrawn="1"/>
        </p:nvSpPr>
        <p:spPr>
          <a:xfrm>
            <a:off x="0" y="4734838"/>
            <a:ext cx="9144000" cy="408662"/>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Text Placeholder 4"/>
          <p:cNvSpPr>
            <a:spLocks noGrp="1"/>
          </p:cNvSpPr>
          <p:nvPr>
            <p:ph type="body" sz="quarter" idx="3" hasCustomPrompt="1"/>
          </p:nvPr>
        </p:nvSpPr>
        <p:spPr>
          <a:xfrm>
            <a:off x="4924537" y="1576155"/>
            <a:ext cx="3592004" cy="1477328"/>
          </a:xfrm>
          <a:prstGeom prst="rect">
            <a:avLst/>
          </a:prstGeom>
        </p:spPr>
        <p:txBody>
          <a:bodyPr anchor="t" anchorCtr="0">
            <a:spAutoFit/>
          </a:bodyPr>
          <a:lstStyle>
            <a:lvl1pPr marL="0" indent="0">
              <a:buNone/>
              <a:defRPr sz="1600" b="0" i="0" baseline="0">
                <a:latin typeface="Verdana" charset="0"/>
                <a:ea typeface="Verdana" charset="0"/>
                <a:cs typeface="Verdana"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Copy goes here. </a:t>
            </a:r>
            <a:r>
              <a:rPr lang="en-US" sz="1400" err="1">
                <a:latin typeface="Verdana" panose="020B0604030504040204" pitchFamily="34" charset="0"/>
                <a:ea typeface="Verdana" panose="020B0604030504040204" pitchFamily="34" charset="0"/>
                <a:cs typeface="Verdana" panose="020B0604030504040204" pitchFamily="34" charset="0"/>
              </a:rPr>
              <a:t>Voloratis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es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perrum</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repuda</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pelignis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nis</a:t>
            </a:r>
            <a:r>
              <a:rPr lang="en-US" sz="1400">
                <a:latin typeface="Verdana" panose="020B0604030504040204" pitchFamily="34" charset="0"/>
                <a:ea typeface="Verdana" panose="020B0604030504040204" pitchFamily="34" charset="0"/>
                <a:cs typeface="Verdana" panose="020B0604030504040204" pitchFamily="34" charset="0"/>
              </a:rPr>
              <a:t> pro </a:t>
            </a:r>
            <a:r>
              <a:rPr lang="en-US" sz="1400" err="1">
                <a:latin typeface="Verdana" panose="020B0604030504040204" pitchFamily="34" charset="0"/>
                <a:ea typeface="Verdana" panose="020B0604030504040204" pitchFamily="34" charset="0"/>
                <a:cs typeface="Verdana" panose="020B0604030504040204" pitchFamily="34" charset="0"/>
              </a:rPr>
              <a:t>consequos</a:t>
            </a:r>
            <a:r>
              <a:rPr lang="en-US" sz="1400">
                <a:latin typeface="Verdana" panose="020B0604030504040204" pitchFamily="34" charset="0"/>
                <a:ea typeface="Verdana" panose="020B0604030504040204" pitchFamily="34" charset="0"/>
                <a:cs typeface="Verdana" panose="020B0604030504040204" pitchFamily="34" charset="0"/>
              </a:rPr>
              <a:t> et </a:t>
            </a:r>
            <a:r>
              <a:rPr lang="en-US" sz="1400" err="1">
                <a:latin typeface="Verdana" panose="020B0604030504040204" pitchFamily="34" charset="0"/>
                <a:ea typeface="Verdana" panose="020B0604030504040204" pitchFamily="34" charset="0"/>
                <a:cs typeface="Verdana" panose="020B0604030504040204" pitchFamily="34" charset="0"/>
              </a:rPr>
              <a:t>exped</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quas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doluptae</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niendi</a:t>
            </a:r>
            <a:r>
              <a:rPr lang="en-US" sz="1400">
                <a:latin typeface="Verdana" panose="020B0604030504040204" pitchFamily="34" charset="0"/>
                <a:ea typeface="Verdana" panose="020B0604030504040204" pitchFamily="34" charset="0"/>
                <a:cs typeface="Verdana" panose="020B0604030504040204" pitchFamily="34" charset="0"/>
              </a:rPr>
              <a:t> con </a:t>
            </a:r>
            <a:r>
              <a:rPr lang="en-US" sz="1400" err="1">
                <a:latin typeface="Verdana" panose="020B0604030504040204" pitchFamily="34" charset="0"/>
                <a:ea typeface="Verdana" panose="020B0604030504040204" pitchFamily="34" charset="0"/>
                <a:cs typeface="Verdana" panose="020B0604030504040204" pitchFamily="34" charset="0"/>
              </a:rPr>
              <a:t>plibusd</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andero</a:t>
            </a:r>
            <a:r>
              <a:rPr lang="en-US" sz="1400">
                <a:latin typeface="Verdana" panose="020B0604030504040204" pitchFamily="34" charset="0"/>
                <a:ea typeface="Verdana" panose="020B0604030504040204" pitchFamily="34" charset="0"/>
                <a:cs typeface="Verdana" panose="020B0604030504040204" pitchFamily="34" charset="0"/>
              </a:rPr>
              <a:t> et, </a:t>
            </a:r>
            <a:r>
              <a:rPr lang="en-US" sz="1400" err="1">
                <a:latin typeface="Verdana" panose="020B0604030504040204" pitchFamily="34" charset="0"/>
                <a:ea typeface="Verdana" panose="020B0604030504040204" pitchFamily="34" charset="0"/>
                <a:cs typeface="Verdana" panose="020B0604030504040204" pitchFamily="34" charset="0"/>
              </a:rPr>
              <a:t>es</a:t>
            </a:r>
            <a:r>
              <a:rPr lang="en-US" sz="1400">
                <a:latin typeface="Verdana" panose="020B0604030504040204" pitchFamily="34" charset="0"/>
                <a:ea typeface="Verdana" panose="020B0604030504040204" pitchFamily="34" charset="0"/>
                <a:cs typeface="Verdana" panose="020B0604030504040204" pitchFamily="34" charset="0"/>
              </a:rPr>
              <a:t> ex </a:t>
            </a:r>
            <a:r>
              <a:rPr lang="en-US" sz="1400" err="1">
                <a:latin typeface="Verdana" panose="020B0604030504040204" pitchFamily="34" charset="0"/>
                <a:ea typeface="Verdana" panose="020B0604030504040204" pitchFamily="34" charset="0"/>
                <a:cs typeface="Verdana" panose="020B0604030504040204" pitchFamily="34" charset="0"/>
              </a:rPr>
              <a:t>eatus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endus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doluptis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adi</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denisit</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dolupis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soleser</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ovidiorum</a:t>
            </a:r>
            <a:r>
              <a:rPr lang="en-US" sz="1400">
                <a:latin typeface="Verdana" panose="020B0604030504040204" pitchFamily="34" charset="0"/>
                <a:ea typeface="Verdana" panose="020B0604030504040204" pitchFamily="34" charset="0"/>
                <a:cs typeface="Verdana" panose="020B0604030504040204" pitchFamily="34" charset="0"/>
              </a:rPr>
              <a:t> qui </a:t>
            </a:r>
            <a:r>
              <a:rPr lang="en-US" sz="1400" err="1">
                <a:latin typeface="Verdana" panose="020B0604030504040204" pitchFamily="34" charset="0"/>
                <a:ea typeface="Verdana" panose="020B0604030504040204" pitchFamily="34" charset="0"/>
                <a:cs typeface="Verdana" panose="020B0604030504040204" pitchFamily="34" charset="0"/>
              </a:rPr>
              <a:t>oditae</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rerit</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quatat</a:t>
            </a:r>
            <a:endParaRPr lang="en-US"/>
          </a:p>
        </p:txBody>
      </p:sp>
      <p:sp>
        <p:nvSpPr>
          <p:cNvPr id="13" name="Rectangle 12">
            <a:extLst>
              <a:ext uri="{FF2B5EF4-FFF2-40B4-BE49-F238E27FC236}">
                <a16:creationId xmlns:a16="http://schemas.microsoft.com/office/drawing/2014/main" id="{A999B04B-69FA-9748-A64D-1E52D36BD989}"/>
              </a:ext>
            </a:extLst>
          </p:cNvPr>
          <p:cNvSpPr/>
          <p:nvPr/>
        </p:nvSpPr>
        <p:spPr>
          <a:xfrm>
            <a:off x="0" y="4726135"/>
            <a:ext cx="9144000" cy="3428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4" name="Straight Connector 13">
            <a:extLst>
              <a:ext uri="{FF2B5EF4-FFF2-40B4-BE49-F238E27FC236}">
                <a16:creationId xmlns:a16="http://schemas.microsoft.com/office/drawing/2014/main" id="{F7E0F112-B547-4041-A25D-59D26F57744E}"/>
              </a:ext>
            </a:extLst>
          </p:cNvPr>
          <p:cNvCxnSpPr/>
          <p:nvPr/>
        </p:nvCxnSpPr>
        <p:spPr>
          <a:xfrm>
            <a:off x="4544887" y="628650"/>
            <a:ext cx="0" cy="3546088"/>
          </a:xfrm>
          <a:prstGeom prst="line">
            <a:avLst/>
          </a:prstGeom>
          <a:ln w="22225">
            <a:solidFill>
              <a:srgbClr val="A4D65E"/>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C13B7327-FD28-414B-B0BF-5F096B2B312F}"/>
              </a:ext>
            </a:extLst>
          </p:cNvPr>
          <p:cNvSpPr>
            <a:spLocks noGrp="1"/>
          </p:cNvSpPr>
          <p:nvPr>
            <p:ph type="title" hasCustomPrompt="1"/>
          </p:nvPr>
        </p:nvSpPr>
        <p:spPr>
          <a:xfrm>
            <a:off x="644018" y="1634712"/>
            <a:ext cx="3359363" cy="1338828"/>
          </a:xfrm>
          <a:prstGeom prst="rect">
            <a:avLst/>
          </a:prstGeom>
        </p:spPr>
        <p:txBody>
          <a:bodyPr>
            <a:spAutoFit/>
          </a:bodyPr>
          <a:lstStyle>
            <a:lvl1pPr>
              <a:defRPr sz="3000" b="1">
                <a:solidFill>
                  <a:srgbClr val="003B5C"/>
                </a:solidFill>
                <a:latin typeface="Verdana" panose="020B0604030504040204" pitchFamily="34" charset="0"/>
                <a:ea typeface="Verdana" panose="020B0604030504040204" pitchFamily="34" charset="0"/>
                <a:cs typeface="Verdana" panose="020B0604030504040204" pitchFamily="34" charset="0"/>
              </a:defRPr>
            </a:lvl1pPr>
          </a:lstStyle>
          <a:p>
            <a:r>
              <a:rPr lang="en-US"/>
              <a:t>Callout or Headline goes in this space.</a:t>
            </a:r>
          </a:p>
        </p:txBody>
      </p:sp>
      <p:pic>
        <p:nvPicPr>
          <p:cNvPr id="8" name="Picture 7" descr="Shape, rectangle&#10;&#10;Description automatically generated">
            <a:extLst>
              <a:ext uri="{FF2B5EF4-FFF2-40B4-BE49-F238E27FC236}">
                <a16:creationId xmlns:a16="http://schemas.microsoft.com/office/drawing/2014/main" id="{7A4E929D-25B6-5D9A-11AE-3D47D850B1F4}"/>
              </a:ext>
            </a:extLst>
          </p:cNvPr>
          <p:cNvPicPr>
            <a:picLocks noChangeAspect="1"/>
          </p:cNvPicPr>
          <p:nvPr userDrawn="1"/>
        </p:nvPicPr>
        <p:blipFill rotWithShape="1">
          <a:blip r:embed="rId2"/>
          <a:srcRect l="-4357" t="-109" r="39759" b="81895"/>
          <a:stretch/>
        </p:blipFill>
        <p:spPr>
          <a:xfrm>
            <a:off x="6118740" y="4760424"/>
            <a:ext cx="3025260" cy="383076"/>
          </a:xfrm>
          <a:prstGeom prst="rect">
            <a:avLst/>
          </a:prstGeom>
        </p:spPr>
      </p:pic>
      <p:pic>
        <p:nvPicPr>
          <p:cNvPr id="11" name="Picture 10" descr="Text&#10;&#10;Description automatically generated">
            <a:extLst>
              <a:ext uri="{FF2B5EF4-FFF2-40B4-BE49-F238E27FC236}">
                <a16:creationId xmlns:a16="http://schemas.microsoft.com/office/drawing/2014/main" id="{A6E30B06-20CD-FB4D-0DEE-626010F6512C}"/>
              </a:ext>
            </a:extLst>
          </p:cNvPr>
          <p:cNvPicPr>
            <a:picLocks noChangeAspect="1"/>
          </p:cNvPicPr>
          <p:nvPr userDrawn="1"/>
        </p:nvPicPr>
        <p:blipFill rotWithShape="1">
          <a:blip r:embed="rId3"/>
          <a:srcRect l="16907" t="62319" r="16782" b="19130"/>
          <a:stretch/>
        </p:blipFill>
        <p:spPr>
          <a:xfrm>
            <a:off x="6608054" y="4860522"/>
            <a:ext cx="2251714" cy="182880"/>
          </a:xfrm>
          <a:prstGeom prst="rect">
            <a:avLst/>
          </a:prstGeom>
        </p:spPr>
      </p:pic>
      <p:pic>
        <p:nvPicPr>
          <p:cNvPr id="12" name="Picture 11">
            <a:extLst>
              <a:ext uri="{FF2B5EF4-FFF2-40B4-BE49-F238E27FC236}">
                <a16:creationId xmlns:a16="http://schemas.microsoft.com/office/drawing/2014/main" id="{1D11D9A8-6B86-4ECF-636D-414358358181}"/>
              </a:ext>
            </a:extLst>
          </p:cNvPr>
          <p:cNvPicPr>
            <a:picLocks noChangeAspect="1"/>
          </p:cNvPicPr>
          <p:nvPr userDrawn="1"/>
        </p:nvPicPr>
        <p:blipFill rotWithShape="1">
          <a:blip r:embed="rId4"/>
          <a:srcRect l="3782" t="28552" r="3765" b="31743"/>
          <a:stretch/>
        </p:blipFill>
        <p:spPr>
          <a:xfrm>
            <a:off x="2697530" y="4800470"/>
            <a:ext cx="3438144" cy="319918"/>
          </a:xfrm>
          <a:prstGeom prst="rect">
            <a:avLst/>
          </a:prstGeom>
        </p:spPr>
      </p:pic>
    </p:spTree>
    <p:extLst>
      <p:ext uri="{BB962C8B-B14F-4D97-AF65-F5344CB8AC3E}">
        <p14:creationId xmlns:p14="http://schemas.microsoft.com/office/powerpoint/2010/main" val="82562054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 Blue - Stats 3 Column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8DFF3C-9FC7-CB5C-A9C9-75BDFEED412E}"/>
              </a:ext>
            </a:extLst>
          </p:cNvPr>
          <p:cNvGrpSpPr/>
          <p:nvPr userDrawn="1"/>
        </p:nvGrpSpPr>
        <p:grpSpPr>
          <a:xfrm>
            <a:off x="0" y="1"/>
            <a:ext cx="9144000" cy="5143499"/>
            <a:chOff x="28431" y="0"/>
            <a:chExt cx="8907226" cy="5143499"/>
          </a:xfrm>
        </p:grpSpPr>
        <p:sp>
          <p:nvSpPr>
            <p:cNvPr id="5" name="Rectangle 4">
              <a:extLst>
                <a:ext uri="{FF2B5EF4-FFF2-40B4-BE49-F238E27FC236}">
                  <a16:creationId xmlns:a16="http://schemas.microsoft.com/office/drawing/2014/main" id="{E9C77C10-208E-FBD1-0D01-D7B75A385F81}"/>
                </a:ext>
              </a:extLst>
            </p:cNvPr>
            <p:cNvSpPr/>
            <p:nvPr userDrawn="1"/>
          </p:nvSpPr>
          <p:spPr>
            <a:xfrm>
              <a:off x="28431" y="3831219"/>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5570" t="14612" r="3143" b="17171"/>
            <a:stretch/>
          </p:blipFill>
          <p:spPr>
            <a:xfrm>
              <a:off x="28431" y="0"/>
              <a:ext cx="8907226" cy="5143499"/>
            </a:xfrm>
            <a:prstGeom prst="rect">
              <a:avLst/>
            </a:prstGeom>
            <a:effectLst>
              <a:outerShdw blurRad="50800" dist="38100" dir="5400000" algn="t" rotWithShape="0">
                <a:prstClr val="black">
                  <a:alpha val="40000"/>
                </a:prstClr>
              </a:outerShdw>
            </a:effectLst>
          </p:spPr>
        </p:pic>
      </p:grpSp>
      <p:pic>
        <p:nvPicPr>
          <p:cNvPr id="6" name="Picture 5" descr="Text&#10;&#10;Description automatically generated">
            <a:extLst>
              <a:ext uri="{FF2B5EF4-FFF2-40B4-BE49-F238E27FC236}">
                <a16:creationId xmlns:a16="http://schemas.microsoft.com/office/drawing/2014/main" id="{A3826495-896B-ACE6-1E19-9B1AFA213469}"/>
              </a:ext>
            </a:extLst>
          </p:cNvPr>
          <p:cNvPicPr>
            <a:picLocks noChangeAspect="1"/>
          </p:cNvPicPr>
          <p:nvPr userDrawn="1"/>
        </p:nvPicPr>
        <p:blipFill>
          <a:blip r:embed="rId3"/>
          <a:stretch>
            <a:fillRect/>
          </a:stretch>
        </p:blipFill>
        <p:spPr>
          <a:xfrm>
            <a:off x="154827" y="1994264"/>
            <a:ext cx="8818844" cy="1286819"/>
          </a:xfrm>
          <a:prstGeom prst="rect">
            <a:avLst/>
          </a:prstGeom>
        </p:spPr>
      </p:pic>
    </p:spTree>
    <p:extLst>
      <p:ext uri="{BB962C8B-B14F-4D97-AF65-F5344CB8AC3E}">
        <p14:creationId xmlns:p14="http://schemas.microsoft.com/office/powerpoint/2010/main" val="4281528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Blue on Top">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F038AD8-50D5-955A-E5F2-412B8AF84A68}"/>
              </a:ext>
            </a:extLst>
          </p:cNvPr>
          <p:cNvGrpSpPr/>
          <p:nvPr userDrawn="1"/>
        </p:nvGrpSpPr>
        <p:grpSpPr>
          <a:xfrm>
            <a:off x="0" y="-1"/>
            <a:ext cx="9144000" cy="5190553"/>
            <a:chOff x="0" y="-1"/>
            <a:chExt cx="9144000" cy="5190553"/>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0" y="0"/>
              <a:ext cx="9144000" cy="1369219"/>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Shape&#10;&#10;Description automatically generated">
              <a:extLst>
                <a:ext uri="{FF2B5EF4-FFF2-40B4-BE49-F238E27FC236}">
                  <a16:creationId xmlns:a16="http://schemas.microsoft.com/office/drawing/2014/main" id="{78CE8F79-5286-2835-F88C-1207451E8739}"/>
                </a:ext>
              </a:extLst>
            </p:cNvPr>
            <p:cNvPicPr>
              <a:picLocks noChangeAspect="1"/>
            </p:cNvPicPr>
            <p:nvPr userDrawn="1"/>
          </p:nvPicPr>
          <p:blipFill rotWithShape="1">
            <a:blip r:embed="rId2"/>
            <a:srcRect l="4527" t="6635" r="4615" b="26621"/>
            <a:stretch/>
          </p:blipFill>
          <p:spPr>
            <a:xfrm>
              <a:off x="0" y="-1"/>
              <a:ext cx="9143999" cy="5190553"/>
            </a:xfrm>
            <a:prstGeom prst="rect">
              <a:avLst/>
            </a:prstGeom>
            <a:effectLst>
              <a:outerShdw blurRad="50800" dist="38100" dir="16200000" rotWithShape="0">
                <a:prstClr val="black">
                  <a:alpha val="40000"/>
                </a:prstClr>
              </a:outerShdw>
            </a:effectLst>
          </p:spPr>
        </p:pic>
      </p:grpSp>
      <p:sp>
        <p:nvSpPr>
          <p:cNvPr id="2" name="Title 1"/>
          <p:cNvSpPr>
            <a:spLocks noGrp="1"/>
          </p:cNvSpPr>
          <p:nvPr>
            <p:ph type="title"/>
          </p:nvPr>
        </p:nvSpPr>
        <p:spPr>
          <a:xfrm>
            <a:off x="628650" y="391579"/>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a:t>
            </a:r>
          </a:p>
        </p:txBody>
      </p:sp>
      <p:pic>
        <p:nvPicPr>
          <p:cNvPr id="18" name="Picture 17" descr="Shape&#10;&#10;Description automatically generated with low confidence">
            <a:extLst>
              <a:ext uri="{FF2B5EF4-FFF2-40B4-BE49-F238E27FC236}">
                <a16:creationId xmlns:a16="http://schemas.microsoft.com/office/drawing/2014/main" id="{BFBFDDD8-7E66-F9DD-893E-5A2E2790CE7B}"/>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3335011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Gray on Top">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6267D3E-773F-BFD2-EFA2-5CAB47C6BA68}"/>
              </a:ext>
            </a:extLst>
          </p:cNvPr>
          <p:cNvGrpSpPr/>
          <p:nvPr userDrawn="1"/>
        </p:nvGrpSpPr>
        <p:grpSpPr>
          <a:xfrm>
            <a:off x="-1" y="-1"/>
            <a:ext cx="9144000" cy="5190553"/>
            <a:chOff x="-1" y="-1"/>
            <a:chExt cx="9144000" cy="5190553"/>
          </a:xfrm>
        </p:grpSpPr>
        <p:sp>
          <p:nvSpPr>
            <p:cNvPr id="15" name="Rectangle 14">
              <a:extLst>
                <a:ext uri="{FF2B5EF4-FFF2-40B4-BE49-F238E27FC236}">
                  <a16:creationId xmlns:a16="http://schemas.microsoft.com/office/drawing/2014/main" id="{61A26CEE-3437-EA33-70E9-81BF5FAFD6FE}"/>
                </a:ext>
              </a:extLst>
            </p:cNvPr>
            <p:cNvSpPr/>
            <p:nvPr userDrawn="1"/>
          </p:nvSpPr>
          <p:spPr>
            <a:xfrm>
              <a:off x="-1" y="0"/>
              <a:ext cx="9144000" cy="1369219"/>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Shape&#10;&#10;Description automatically generated">
              <a:extLst>
                <a:ext uri="{FF2B5EF4-FFF2-40B4-BE49-F238E27FC236}">
                  <a16:creationId xmlns:a16="http://schemas.microsoft.com/office/drawing/2014/main" id="{60F1F5B8-AF00-2802-0F90-8B1BB5796686}"/>
                </a:ext>
              </a:extLst>
            </p:cNvPr>
            <p:cNvPicPr>
              <a:picLocks noChangeAspect="1"/>
            </p:cNvPicPr>
            <p:nvPr userDrawn="1"/>
          </p:nvPicPr>
          <p:blipFill rotWithShape="1">
            <a:blip r:embed="rId2"/>
            <a:srcRect l="4527" t="6635" r="4615" b="26621"/>
            <a:stretch/>
          </p:blipFill>
          <p:spPr>
            <a:xfrm>
              <a:off x="0" y="-1"/>
              <a:ext cx="9143999" cy="5190553"/>
            </a:xfrm>
            <a:prstGeom prst="rect">
              <a:avLst/>
            </a:prstGeom>
            <a:effectLst>
              <a:outerShdw blurRad="50800" dist="38100" dir="16200000" rotWithShape="0">
                <a:prstClr val="black">
                  <a:alpha val="40000"/>
                </a:prstClr>
              </a:outerShdw>
            </a:effectLst>
          </p:spPr>
        </p:pic>
      </p:grpSp>
      <p:sp>
        <p:nvSpPr>
          <p:cNvPr id="3" name="Content Placeholder 2"/>
          <p:cNvSpPr>
            <a:spLocks noGrp="1"/>
          </p:cNvSpPr>
          <p:nvPr>
            <p:ph idx="1" hasCustomPrompt="1"/>
          </p:nvPr>
        </p:nvSpPr>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a:t>
            </a:r>
          </a:p>
        </p:txBody>
      </p:sp>
      <p:pic>
        <p:nvPicPr>
          <p:cNvPr id="18" name="Picture 17" descr="Shape&#10;&#10;Description automatically generated with low confidence">
            <a:extLst>
              <a:ext uri="{FF2B5EF4-FFF2-40B4-BE49-F238E27FC236}">
                <a16:creationId xmlns:a16="http://schemas.microsoft.com/office/drawing/2014/main" id="{BFBFDDD8-7E66-F9DD-893E-5A2E2790CE7B}"/>
              </a:ext>
            </a:extLst>
          </p:cNvPr>
          <p:cNvPicPr>
            <a:picLocks noChangeAspect="1"/>
          </p:cNvPicPr>
          <p:nvPr userDrawn="1"/>
        </p:nvPicPr>
        <p:blipFill>
          <a:blip r:embed="rId3"/>
          <a:stretch>
            <a:fillRect/>
          </a:stretch>
        </p:blipFill>
        <p:spPr>
          <a:xfrm>
            <a:off x="6235260" y="4649010"/>
            <a:ext cx="2468880" cy="431798"/>
          </a:xfrm>
          <a:prstGeom prst="rect">
            <a:avLst/>
          </a:prstGeom>
        </p:spPr>
      </p:pic>
      <p:sp>
        <p:nvSpPr>
          <p:cNvPr id="24" name="Title 1">
            <a:extLst>
              <a:ext uri="{FF2B5EF4-FFF2-40B4-BE49-F238E27FC236}">
                <a16:creationId xmlns:a16="http://schemas.microsoft.com/office/drawing/2014/main" id="{4E3F8150-66A5-79AB-E50E-ED3E88CB6409}"/>
              </a:ext>
            </a:extLst>
          </p:cNvPr>
          <p:cNvSpPr>
            <a:spLocks noGrp="1"/>
          </p:cNvSpPr>
          <p:nvPr>
            <p:ph type="title"/>
          </p:nvPr>
        </p:nvSpPr>
        <p:spPr>
          <a:xfrm>
            <a:off x="628650" y="390578"/>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15660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White on Top Blue Background">
    <p:spTree>
      <p:nvGrpSpPr>
        <p:cNvPr id="1" name=""/>
        <p:cNvGrpSpPr/>
        <p:nvPr/>
      </p:nvGrpSpPr>
      <p:grpSpPr>
        <a:xfrm>
          <a:off x="0" y="0"/>
          <a:ext cx="0" cy="0"/>
          <a:chOff x="0" y="0"/>
          <a:chExt cx="0" cy="0"/>
        </a:xfrm>
      </p:grpSpPr>
      <p:pic>
        <p:nvPicPr>
          <p:cNvPr id="4" name="Content Placeholder 4" descr="Shape&#10;&#10;Description automatically generated">
            <a:extLst>
              <a:ext uri="{FF2B5EF4-FFF2-40B4-BE49-F238E27FC236}">
                <a16:creationId xmlns:a16="http://schemas.microsoft.com/office/drawing/2014/main" id="{AF37619F-F832-59F8-72BA-A113E1DE682B}"/>
              </a:ext>
            </a:extLst>
          </p:cNvPr>
          <p:cNvPicPr>
            <a:picLocks noChangeAspect="1"/>
          </p:cNvPicPr>
          <p:nvPr userDrawn="1"/>
        </p:nvPicPr>
        <p:blipFill rotWithShape="1">
          <a:blip r:embed="rId2"/>
          <a:srcRect l="4587" r="4587" b="27447"/>
          <a:stretch/>
        </p:blipFill>
        <p:spPr>
          <a:xfrm>
            <a:off x="-1" y="-500745"/>
            <a:ext cx="9140119" cy="5641848"/>
          </a:xfrm>
          <a:prstGeom prst="rect">
            <a:avLst/>
          </a:prstGeom>
          <a:effectLst>
            <a:outerShdw blurRad="88900" dist="38100" dir="16200000" algn="ctr" rotWithShape="0">
              <a:schemeClr val="bg1">
                <a:lumMod val="50000"/>
                <a:alpha val="60000"/>
              </a:schemeClr>
            </a:outerShdw>
          </a:effectLst>
        </p:spPr>
      </p:pic>
      <p:pic>
        <p:nvPicPr>
          <p:cNvPr id="6" name="Picture 5" descr="A picture containing text, clipart&#10;&#10;Description automatically generated">
            <a:extLst>
              <a:ext uri="{FF2B5EF4-FFF2-40B4-BE49-F238E27FC236}">
                <a16:creationId xmlns:a16="http://schemas.microsoft.com/office/drawing/2014/main" id="{695A2A79-0CAA-919D-4090-C51A691A50BE}"/>
              </a:ext>
            </a:extLst>
          </p:cNvPr>
          <p:cNvPicPr>
            <a:picLocks noChangeAspect="1"/>
          </p:cNvPicPr>
          <p:nvPr userDrawn="1"/>
        </p:nvPicPr>
        <p:blipFill>
          <a:blip r:embed="rId3"/>
          <a:stretch>
            <a:fillRect/>
          </a:stretch>
        </p:blipFill>
        <p:spPr>
          <a:xfrm>
            <a:off x="6247315" y="4645704"/>
            <a:ext cx="2468867" cy="431798"/>
          </a:xfrm>
          <a:prstGeom prst="rect">
            <a:avLst/>
          </a:prstGeom>
        </p:spPr>
      </p:pic>
      <p:sp>
        <p:nvSpPr>
          <p:cNvPr id="2" name="Title 1"/>
          <p:cNvSpPr>
            <a:spLocks noGrp="1"/>
          </p:cNvSpPr>
          <p:nvPr>
            <p:ph type="title"/>
          </p:nvPr>
        </p:nvSpPr>
        <p:spPr>
          <a:xfrm>
            <a:off x="628650" y="393232"/>
            <a:ext cx="7886700" cy="646331"/>
          </a:xfrm>
        </p:spPr>
        <p:txBody>
          <a:bodyPr wrap="square">
            <a:sp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a:t>
            </a:r>
          </a:p>
        </p:txBody>
      </p:sp>
    </p:spTree>
    <p:extLst>
      <p:ext uri="{BB962C8B-B14F-4D97-AF65-F5344CB8AC3E}">
        <p14:creationId xmlns:p14="http://schemas.microsoft.com/office/powerpoint/2010/main" val="82471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Blue Corn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E2301F-9F95-2739-4729-3BD6AC685AF7}"/>
              </a:ext>
            </a:extLst>
          </p:cNvPr>
          <p:cNvGrpSpPr/>
          <p:nvPr userDrawn="1"/>
        </p:nvGrpSpPr>
        <p:grpSpPr>
          <a:xfrm>
            <a:off x="0" y="0"/>
            <a:ext cx="9144001" cy="5143500"/>
            <a:chOff x="0"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0031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0" y="0"/>
              <a:ext cx="9144001" cy="5143500"/>
            </a:xfrm>
            <a:prstGeom prst="rect">
              <a:avLst/>
            </a:prstGeom>
            <a:effectLst>
              <a:outerShdw blurRad="152400" dist="76200" dir="19200000" algn="bl" rotWithShape="0">
                <a:prstClr val="black">
                  <a:alpha val="60000"/>
                </a:prstClr>
              </a:outerShdw>
            </a:effectLst>
          </p:spPr>
        </p:pic>
      </p:grpSp>
      <p:sp>
        <p:nvSpPr>
          <p:cNvPr id="2" name="Title 1"/>
          <p:cNvSpPr>
            <a:spLocks noGrp="1"/>
          </p:cNvSpPr>
          <p:nvPr>
            <p:ph type="title"/>
          </p:nvPr>
        </p:nvSpPr>
        <p:spPr>
          <a:xfrm>
            <a:off x="628650" y="265688"/>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1177706"/>
            <a:ext cx="7886700" cy="3455017"/>
          </a:xfrm>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a:t>
            </a:r>
          </a:p>
        </p:txBody>
      </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223220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Gray Corn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B7376FD-9586-EE33-A1D7-F741A8B4732C}"/>
              </a:ext>
            </a:extLst>
          </p:cNvPr>
          <p:cNvGrpSpPr/>
          <p:nvPr userDrawn="1"/>
        </p:nvGrpSpPr>
        <p:grpSpPr>
          <a:xfrm>
            <a:off x="-1" y="0"/>
            <a:ext cx="9144001" cy="5143500"/>
            <a:chOff x="-1"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1" y="0"/>
              <a:ext cx="9144001" cy="5143500"/>
            </a:xfrm>
            <a:prstGeom prst="rect">
              <a:avLst/>
            </a:prstGeom>
            <a:effectLst>
              <a:outerShdw blurRad="152400" dist="76200" dir="19200000" algn="bl" rotWithShape="0">
                <a:prstClr val="black">
                  <a:alpha val="60000"/>
                </a:prstClr>
              </a:outerShdw>
            </a:effectLst>
          </p:spPr>
        </p:pic>
      </p:grpSp>
      <p:sp>
        <p:nvSpPr>
          <p:cNvPr id="2" name="Title 1"/>
          <p:cNvSpPr>
            <a:spLocks noGrp="1"/>
          </p:cNvSpPr>
          <p:nvPr>
            <p:ph type="title"/>
          </p:nvPr>
        </p:nvSpPr>
        <p:spPr>
          <a:xfrm>
            <a:off x="628650" y="271195"/>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1188720"/>
            <a:ext cx="7886700" cy="3444003"/>
          </a:xfrm>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a:t>
            </a:r>
          </a:p>
        </p:txBody>
      </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153805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0F716FC-DE66-E046-A5E2-58AAAFA03708}" type="datetimeFigureOut">
              <a:rPr lang="en-US" smtClean="0"/>
              <a:t>9/19/2025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C3869F3-BFDF-854D-961E-16ED2D2AEA46}" type="slidenum">
              <a:rPr lang="en-US" smtClean="0"/>
              <a:t>‹#›</a:t>
            </a:fld>
            <a:endParaRPr lang="en-US"/>
          </a:p>
        </p:txBody>
      </p:sp>
    </p:spTree>
    <p:extLst>
      <p:ext uri="{BB962C8B-B14F-4D97-AF65-F5344CB8AC3E}">
        <p14:creationId xmlns:p14="http://schemas.microsoft.com/office/powerpoint/2010/main" val="1098488345"/>
      </p:ext>
    </p:extLst>
  </p:cSld>
  <p:clrMap bg1="lt1" tx1="dk1" bg2="lt2" tx2="dk2" accent1="accent1" accent2="accent2" accent3="accent3" accent4="accent4" accent5="accent5" accent6="accent6" hlink="hlink" folHlink="folHlink"/>
  <p:sldLayoutIdLst>
    <p:sldLayoutId id="2147483661" r:id="rId1"/>
    <p:sldLayoutId id="2147483689" r:id="rId2"/>
    <p:sldLayoutId id="2147483699" r:id="rId3"/>
    <p:sldLayoutId id="2147483698" r:id="rId4"/>
    <p:sldLayoutId id="2147483662" r:id="rId5"/>
    <p:sldLayoutId id="2147483680" r:id="rId6"/>
    <p:sldLayoutId id="2147483684" r:id="rId7"/>
    <p:sldLayoutId id="2147483685" r:id="rId8"/>
    <p:sldLayoutId id="2147483681" r:id="rId9"/>
    <p:sldLayoutId id="2147483672" r:id="rId10"/>
    <p:sldLayoutId id="2147483696" r:id="rId11"/>
    <p:sldLayoutId id="2147483683" r:id="rId12"/>
    <p:sldLayoutId id="2147483686" r:id="rId13"/>
    <p:sldLayoutId id="2147483679" r:id="rId14"/>
    <p:sldLayoutId id="2147483691" r:id="rId15"/>
    <p:sldLayoutId id="2147483692" r:id="rId16"/>
    <p:sldLayoutId id="2147483693" r:id="rId17"/>
    <p:sldLayoutId id="2147483687" r:id="rId18"/>
    <p:sldLayoutId id="2147483688" r:id="rId19"/>
    <p:sldLayoutId id="2147483675" r:id="rId20"/>
    <p:sldLayoutId id="2147483682" r:id="rId21"/>
    <p:sldLayoutId id="2147483695" r:id="rId22"/>
    <p:sldLayoutId id="2147483700" r:id="rId23"/>
    <p:sldLayoutId id="2147483677" r:id="rId24"/>
    <p:sldLayoutId id="2147483673" r:id="rId25"/>
    <p:sldLayoutId id="2147483690" r:id="rId26"/>
    <p:sldLayoutId id="2147483664" r:id="rId27"/>
    <p:sldLayoutId id="2147483701" r:id="rId28"/>
    <p:sldLayoutId id="2147483702" r:id="rId29"/>
    <p:sldLayoutId id="2147483703" r:id="rId30"/>
    <p:sldLayoutId id="2147483705" r:id="rId3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9.xml.rels><?xml version="1.0" encoding="UTF-8" standalone="yes"?>
<Relationships xmlns="http://schemas.openxmlformats.org/package/2006/relationships"><Relationship Id="rId3" Type="http://schemas.openxmlformats.org/officeDocument/2006/relationships/hyperlink" Target="https://arpsp.cdc.gov/story/cra-urgent-public-health-threat" TargetMode="External"/><Relationship Id="rId2" Type="http://schemas.openxmlformats.org/officeDocument/2006/relationships/hyperlink" Target="https://doi.org/10.1093/cid/ciae40" TargetMode="External"/><Relationship Id="rId1" Type="http://schemas.openxmlformats.org/officeDocument/2006/relationships/slideLayout" Target="../slideLayouts/slideLayout8.xml"/><Relationship Id="rId4" Type="http://schemas.openxmlformats.org/officeDocument/2006/relationships/hyperlink" Target="https://www.mdpi.com/2076-2607/13/7/1501"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doi.org/10.1093/cid/ciae403" TargetMode="External"/><Relationship Id="rId2" Type="http://schemas.openxmlformats.org/officeDocument/2006/relationships/hyperlink" Target="https://online.lexi.com/" TargetMode="Externa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15FC2-5284-5DE3-9656-CDF092429723}"/>
              </a:ext>
            </a:extLst>
          </p:cNvPr>
          <p:cNvSpPr>
            <a:spLocks noGrp="1"/>
          </p:cNvSpPr>
          <p:nvPr>
            <p:ph type="ctrTitle"/>
          </p:nvPr>
        </p:nvSpPr>
        <p:spPr>
          <a:xfrm>
            <a:off x="1872147" y="1990798"/>
            <a:ext cx="6808121" cy="978729"/>
          </a:xfrm>
        </p:spPr>
        <p:txBody>
          <a:bodyPr/>
          <a:lstStyle/>
          <a:p>
            <a:r>
              <a:rPr lang="en-US" sz="3200" dirty="0"/>
              <a:t>Don’t Be </a:t>
            </a:r>
            <a:r>
              <a:rPr lang="en-US" sz="3200" dirty="0" err="1"/>
              <a:t>CRABby</a:t>
            </a:r>
            <a:r>
              <a:rPr lang="en-US" sz="3200" dirty="0"/>
              <a:t>, Be Prepared</a:t>
            </a:r>
          </a:p>
        </p:txBody>
      </p:sp>
      <p:sp>
        <p:nvSpPr>
          <p:cNvPr id="3" name="Subtitle 2">
            <a:extLst>
              <a:ext uri="{FF2B5EF4-FFF2-40B4-BE49-F238E27FC236}">
                <a16:creationId xmlns:a16="http://schemas.microsoft.com/office/drawing/2014/main" id="{857FEA08-12A0-0814-5908-3E21D6EE237B}"/>
              </a:ext>
            </a:extLst>
          </p:cNvPr>
          <p:cNvSpPr>
            <a:spLocks noGrp="1"/>
          </p:cNvSpPr>
          <p:nvPr>
            <p:ph type="subTitle" idx="1"/>
          </p:nvPr>
        </p:nvSpPr>
        <p:spPr>
          <a:xfrm>
            <a:off x="1887336" y="2643360"/>
            <a:ext cx="6112365" cy="1255728"/>
          </a:xfrm>
        </p:spPr>
        <p:txBody>
          <a:bodyPr/>
          <a:lstStyle/>
          <a:p>
            <a:r>
              <a:rPr lang="en-US" dirty="0"/>
              <a:t>A Pharmacist’s Guide to Carbapenem Resistant </a:t>
            </a:r>
            <a:r>
              <a:rPr lang="en-US" i="1" dirty="0"/>
              <a:t>Acinetobacter baumannii </a:t>
            </a:r>
            <a:endParaRPr lang="en-US" dirty="0"/>
          </a:p>
        </p:txBody>
      </p:sp>
      <p:sp>
        <p:nvSpPr>
          <p:cNvPr id="4" name="Text Placeholder 3">
            <a:extLst>
              <a:ext uri="{FF2B5EF4-FFF2-40B4-BE49-F238E27FC236}">
                <a16:creationId xmlns:a16="http://schemas.microsoft.com/office/drawing/2014/main" id="{1C1BF9BB-93C6-BFFF-850A-4E358DD65B77}"/>
              </a:ext>
            </a:extLst>
          </p:cNvPr>
          <p:cNvSpPr>
            <a:spLocks noGrp="1"/>
          </p:cNvSpPr>
          <p:nvPr>
            <p:ph type="body" sz="quarter" idx="10"/>
          </p:nvPr>
        </p:nvSpPr>
        <p:spPr/>
        <p:txBody>
          <a:bodyPr/>
          <a:lstStyle/>
          <a:p>
            <a:r>
              <a:rPr lang="en-US" dirty="0"/>
              <a:t>Kayla Phillips, PharmD</a:t>
            </a:r>
          </a:p>
        </p:txBody>
      </p:sp>
      <p:sp>
        <p:nvSpPr>
          <p:cNvPr id="5" name="Text Placeholder 4">
            <a:extLst>
              <a:ext uri="{FF2B5EF4-FFF2-40B4-BE49-F238E27FC236}">
                <a16:creationId xmlns:a16="http://schemas.microsoft.com/office/drawing/2014/main" id="{1363F192-DCC3-5366-F4F5-DFBB8E6E24A8}"/>
              </a:ext>
            </a:extLst>
          </p:cNvPr>
          <p:cNvSpPr>
            <a:spLocks noGrp="1"/>
          </p:cNvSpPr>
          <p:nvPr>
            <p:ph type="body" sz="quarter" idx="11"/>
          </p:nvPr>
        </p:nvSpPr>
        <p:spPr/>
        <p:txBody>
          <a:bodyPr/>
          <a:lstStyle/>
          <a:p>
            <a:r>
              <a:rPr lang="en-US" dirty="0"/>
              <a:t>10/01/2025</a:t>
            </a:r>
          </a:p>
        </p:txBody>
      </p:sp>
      <p:pic>
        <p:nvPicPr>
          <p:cNvPr id="6" name="Picture 5">
            <a:extLst>
              <a:ext uri="{FF2B5EF4-FFF2-40B4-BE49-F238E27FC236}">
                <a16:creationId xmlns:a16="http://schemas.microsoft.com/office/drawing/2014/main" id="{0E27ADBF-7844-6E52-7D3A-C1B5E707865E}"/>
              </a:ext>
            </a:extLst>
          </p:cNvPr>
          <p:cNvPicPr>
            <a:picLocks noChangeAspect="1"/>
          </p:cNvPicPr>
          <p:nvPr/>
        </p:nvPicPr>
        <p:blipFill>
          <a:blip r:embed="rId2"/>
          <a:stretch>
            <a:fillRect/>
          </a:stretch>
        </p:blipFill>
        <p:spPr>
          <a:xfrm>
            <a:off x="6755837" y="3257860"/>
            <a:ext cx="1259053" cy="1259053"/>
          </a:xfrm>
          <a:prstGeom prst="rect">
            <a:avLst/>
          </a:prstGeom>
        </p:spPr>
      </p:pic>
    </p:spTree>
    <p:extLst>
      <p:ext uri="{BB962C8B-B14F-4D97-AF65-F5344CB8AC3E}">
        <p14:creationId xmlns:p14="http://schemas.microsoft.com/office/powerpoint/2010/main" val="185391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136BC8-112D-4E72-1E1B-8A6D1DEE8CDD}"/>
              </a:ext>
            </a:extLst>
          </p:cNvPr>
          <p:cNvSpPr>
            <a:spLocks noGrp="1"/>
          </p:cNvSpPr>
          <p:nvPr>
            <p:ph type="title"/>
          </p:nvPr>
        </p:nvSpPr>
        <p:spPr>
          <a:xfrm>
            <a:off x="628650" y="279690"/>
            <a:ext cx="7886700" cy="1089529"/>
          </a:xfrm>
        </p:spPr>
        <p:txBody>
          <a:bodyPr/>
          <a:lstStyle/>
          <a:p>
            <a:r>
              <a:rPr lang="en-US" sz="3600" i="1" spc="-150" dirty="0"/>
              <a:t>Acinetobacter baumannii  </a:t>
            </a:r>
            <a:r>
              <a:rPr lang="en-US" sz="3600" spc="-150" dirty="0"/>
              <a:t>Infection Types </a:t>
            </a:r>
            <a:endParaRPr lang="en-US" sz="3600" dirty="0"/>
          </a:p>
        </p:txBody>
      </p:sp>
      <p:graphicFrame>
        <p:nvGraphicFramePr>
          <p:cNvPr id="6" name="Diagram 5">
            <a:extLst>
              <a:ext uri="{FF2B5EF4-FFF2-40B4-BE49-F238E27FC236}">
                <a16:creationId xmlns:a16="http://schemas.microsoft.com/office/drawing/2014/main" id="{0F15DEA6-7B2D-2756-766B-5AAFC16B0000}"/>
              </a:ext>
            </a:extLst>
          </p:cNvPr>
          <p:cNvGraphicFramePr/>
          <p:nvPr>
            <p:extLst>
              <p:ext uri="{D42A27DB-BD31-4B8C-83A1-F6EECF244321}">
                <p14:modId xmlns:p14="http://schemas.microsoft.com/office/powerpoint/2010/main" val="4045743204"/>
              </p:ext>
            </p:extLst>
          </p:nvPr>
        </p:nvGraphicFramePr>
        <p:xfrm>
          <a:off x="928786" y="1416602"/>
          <a:ext cx="7286428" cy="3024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915D805F-ADAF-576C-FE7E-EFEC97E49AC9}"/>
              </a:ext>
            </a:extLst>
          </p:cNvPr>
          <p:cNvSpPr txBox="1"/>
          <p:nvPr/>
        </p:nvSpPr>
        <p:spPr>
          <a:xfrm>
            <a:off x="928786" y="4488801"/>
            <a:ext cx="2343150" cy="215444"/>
          </a:xfrm>
          <a:prstGeom prst="rect">
            <a:avLst/>
          </a:prstGeom>
          <a:noFill/>
        </p:spPr>
        <p:txBody>
          <a:bodyPr wrap="square" rtlCol="0">
            <a:spAutoFit/>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UTI: urinary tract infection </a:t>
            </a:r>
          </a:p>
        </p:txBody>
      </p:sp>
      <p:sp>
        <p:nvSpPr>
          <p:cNvPr id="8" name="TextBox 7">
            <a:extLst>
              <a:ext uri="{FF2B5EF4-FFF2-40B4-BE49-F238E27FC236}">
                <a16:creationId xmlns:a16="http://schemas.microsoft.com/office/drawing/2014/main" id="{F80C2AF3-CE05-FF17-F39D-01882F4993A1}"/>
              </a:ext>
            </a:extLst>
          </p:cNvPr>
          <p:cNvSpPr txBox="1"/>
          <p:nvPr/>
        </p:nvSpPr>
        <p:spPr>
          <a:xfrm>
            <a:off x="0" y="4704245"/>
            <a:ext cx="4716379" cy="461665"/>
          </a:xfrm>
          <a:prstGeom prst="rect">
            <a:avLst/>
          </a:prstGeom>
          <a:noFill/>
        </p:spPr>
        <p:txBody>
          <a:bodyPr wrap="square" rtlCol="0">
            <a:spAutoFit/>
          </a:bodyPr>
          <a:lstStyle/>
          <a:p>
            <a:r>
              <a:rPr lang="en-US" sz="800" dirty="0" err="1">
                <a:solidFill>
                  <a:schemeClr val="tx1">
                    <a:lumMod val="75000"/>
                    <a:lumOff val="25000"/>
                  </a:schemeClr>
                </a:solidFill>
                <a:latin typeface="Arial" panose="020B0604020202020204" pitchFamily="34" charset="0"/>
                <a:cs typeface="Arial" panose="020B0604020202020204" pitchFamily="34" charset="0"/>
              </a:rPr>
              <a:t>Boutzoukas</a:t>
            </a:r>
            <a:r>
              <a:rPr lang="en-US" sz="800" dirty="0">
                <a:solidFill>
                  <a:schemeClr val="tx1">
                    <a:lumMod val="75000"/>
                    <a:lumOff val="25000"/>
                  </a:schemeClr>
                </a:solidFill>
                <a:latin typeface="Arial" panose="020B0604020202020204" pitchFamily="34" charset="0"/>
                <a:cs typeface="Arial" panose="020B0604020202020204" pitchFamily="34" charset="0"/>
              </a:rPr>
              <a:t> A, et al 2025 doi.org/10.1093/</a:t>
            </a:r>
            <a:r>
              <a:rPr lang="en-US" sz="800" dirty="0" err="1">
                <a:solidFill>
                  <a:schemeClr val="tx1">
                    <a:lumMod val="75000"/>
                    <a:lumOff val="25000"/>
                  </a:schemeClr>
                </a:solidFill>
                <a:latin typeface="Arial" panose="020B0604020202020204" pitchFamily="34" charset="0"/>
                <a:cs typeface="Arial" panose="020B0604020202020204" pitchFamily="34" charset="0"/>
              </a:rPr>
              <a:t>jacamr</a:t>
            </a:r>
            <a:r>
              <a:rPr lang="en-US" sz="800" dirty="0">
                <a:solidFill>
                  <a:schemeClr val="tx1">
                    <a:lumMod val="75000"/>
                    <a:lumOff val="25000"/>
                  </a:schemeClr>
                </a:solidFill>
                <a:latin typeface="Arial" panose="020B0604020202020204" pitchFamily="34" charset="0"/>
                <a:cs typeface="Arial" panose="020B0604020202020204" pitchFamily="34" charset="0"/>
              </a:rPr>
              <a:t>/dlaf134</a:t>
            </a:r>
          </a:p>
          <a:p>
            <a:r>
              <a:rPr lang="en-US" sz="800" dirty="0">
                <a:solidFill>
                  <a:schemeClr val="tx1">
                    <a:lumMod val="75000"/>
                    <a:lumOff val="25000"/>
                  </a:schemeClr>
                </a:solidFill>
                <a:latin typeface="Arial" panose="020B0604020202020204" pitchFamily="34" charset="0"/>
                <a:cs typeface="Arial" panose="020B0604020202020204" pitchFamily="34" charset="0"/>
              </a:rPr>
              <a:t>Acinetobacter infection: Treatment and prevention – UpToDate</a:t>
            </a:r>
          </a:p>
          <a:p>
            <a:r>
              <a:rPr lang="en-US" sz="800" dirty="0">
                <a:solidFill>
                  <a:schemeClr val="tx1">
                    <a:lumMod val="75000"/>
                    <a:lumOff val="25000"/>
                  </a:schemeClr>
                </a:solidFill>
                <a:latin typeface="Arial" panose="020B0604020202020204" pitchFamily="34" charset="0"/>
                <a:cs typeface="Arial" panose="020B0604020202020204" pitchFamily="34" charset="0"/>
              </a:rPr>
              <a:t>Cavallo I, et al 2023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10.3389/fmicb.2023.119674</a:t>
            </a:r>
            <a:endParaRPr lang="en-US" sz="105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7587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1278F-0C53-49EE-21F1-2BBB3179F8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E83F7C-327B-B5B2-DB3E-57CD6752F400}"/>
              </a:ext>
            </a:extLst>
          </p:cNvPr>
          <p:cNvSpPr>
            <a:spLocks noGrp="1"/>
          </p:cNvSpPr>
          <p:nvPr>
            <p:ph type="title"/>
          </p:nvPr>
        </p:nvSpPr>
        <p:spPr/>
        <p:txBody>
          <a:bodyPr/>
          <a:lstStyle/>
          <a:p>
            <a:r>
              <a:rPr lang="en-US" dirty="0"/>
              <a:t>Assessment Question 1</a:t>
            </a:r>
          </a:p>
        </p:txBody>
      </p:sp>
      <p:sp>
        <p:nvSpPr>
          <p:cNvPr id="3" name="Content Placeholder 2">
            <a:extLst>
              <a:ext uri="{FF2B5EF4-FFF2-40B4-BE49-F238E27FC236}">
                <a16:creationId xmlns:a16="http://schemas.microsoft.com/office/drawing/2014/main" id="{4554DCFA-052E-5CB3-32BB-6D5F40A2EB91}"/>
              </a:ext>
            </a:extLst>
          </p:cNvPr>
          <p:cNvSpPr>
            <a:spLocks noGrp="1"/>
          </p:cNvSpPr>
          <p:nvPr>
            <p:ph idx="1"/>
          </p:nvPr>
        </p:nvSpPr>
        <p:spPr/>
        <p:txBody>
          <a:bodyPr>
            <a:normAutofit fontScale="92500"/>
          </a:bodyPr>
          <a:lstStyle/>
          <a:p>
            <a:r>
              <a:rPr lang="en-US" sz="2000" dirty="0"/>
              <a:t>Which of the following factors contribute to the clinical significance of </a:t>
            </a:r>
            <a:r>
              <a:rPr lang="en-US" sz="2000" i="1" dirty="0"/>
              <a:t>Acinetobacter baumannii </a:t>
            </a:r>
            <a:r>
              <a:rPr lang="en-US" sz="2000" dirty="0"/>
              <a:t>in healthcare-associated infections? </a:t>
            </a:r>
          </a:p>
          <a:p>
            <a:endParaRPr lang="en-US" dirty="0"/>
          </a:p>
          <a:p>
            <a:pPr marL="457200" indent="-457200">
              <a:buFont typeface="+mj-lt"/>
              <a:buAutoNum type="alphaUcPeriod"/>
            </a:pPr>
            <a:r>
              <a:rPr lang="en-US" sz="2000" dirty="0"/>
              <a:t>It is a gram-negative bacteria that survive on medical equipment and develop resistance to multiple antibiotics. </a:t>
            </a:r>
          </a:p>
          <a:p>
            <a:pPr marL="457200" indent="-457200">
              <a:buFont typeface="+mj-lt"/>
              <a:buAutoNum type="alphaUcPeriod"/>
            </a:pPr>
            <a:r>
              <a:rPr lang="en-US" sz="2000" dirty="0"/>
              <a:t>It is a common cause of seasonal allergies and is easily treated with over-the-counter medications. </a:t>
            </a:r>
          </a:p>
          <a:p>
            <a:pPr marL="457200" indent="-457200">
              <a:buFont typeface="+mj-lt"/>
              <a:buAutoNum type="alphaUcPeriod"/>
            </a:pPr>
            <a:r>
              <a:rPr lang="en-US" sz="2000" dirty="0"/>
              <a:t>It is a virus that commonly infects individuals outside of the hospital. </a:t>
            </a:r>
          </a:p>
          <a:p>
            <a:pPr marL="457200" indent="-457200">
              <a:buFont typeface="+mj-lt"/>
              <a:buAutoNum type="alphaUcPeriod"/>
            </a:pPr>
            <a:r>
              <a:rPr lang="en-US" sz="2000" dirty="0"/>
              <a:t>It is a gram-positive bacteria that is part of the natural skin flora and is often a contaminant in blood cultures. </a:t>
            </a:r>
          </a:p>
        </p:txBody>
      </p:sp>
    </p:spTree>
    <p:extLst>
      <p:ext uri="{BB962C8B-B14F-4D97-AF65-F5344CB8AC3E}">
        <p14:creationId xmlns:p14="http://schemas.microsoft.com/office/powerpoint/2010/main" val="758842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C93E214-6868-B80B-83D8-872F29E704F8}"/>
              </a:ext>
            </a:extLst>
          </p:cNvPr>
          <p:cNvSpPr>
            <a:spLocks noGrp="1"/>
          </p:cNvSpPr>
          <p:nvPr>
            <p:ph type="ctrTitle"/>
          </p:nvPr>
        </p:nvSpPr>
        <p:spPr>
          <a:xfrm>
            <a:off x="1885211" y="2248584"/>
            <a:ext cx="6112364" cy="646331"/>
          </a:xfrm>
        </p:spPr>
        <p:txBody>
          <a:bodyPr/>
          <a:lstStyle/>
          <a:p>
            <a:r>
              <a:rPr lang="en-US" sz="4000" dirty="0"/>
              <a:t>Resistance Mechanisms</a:t>
            </a:r>
          </a:p>
        </p:txBody>
      </p:sp>
    </p:spTree>
    <p:extLst>
      <p:ext uri="{BB962C8B-B14F-4D97-AF65-F5344CB8AC3E}">
        <p14:creationId xmlns:p14="http://schemas.microsoft.com/office/powerpoint/2010/main" val="2191087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079F8ACD-27F3-A1D2-24B5-987EB95B860E}"/>
              </a:ext>
            </a:extLst>
          </p:cNvPr>
          <p:cNvSpPr>
            <a:spLocks noGrp="1"/>
          </p:cNvSpPr>
          <p:nvPr>
            <p:ph idx="1"/>
          </p:nvPr>
        </p:nvSpPr>
        <p:spPr/>
        <p:txBody>
          <a:bodyPr/>
          <a:lstStyle/>
          <a:p>
            <a:pPr>
              <a:lnSpc>
                <a:spcPct val="100000"/>
              </a:lnSpc>
            </a:pPr>
            <a:r>
              <a:rPr lang="en-US" u="sng" dirty="0">
                <a:cs typeface="Arial"/>
              </a:rPr>
              <a:t>Porins:</a:t>
            </a:r>
          </a:p>
          <a:p>
            <a:pPr marL="628650" lvl="1" indent="-285750">
              <a:lnSpc>
                <a:spcPct val="100000"/>
              </a:lnSpc>
              <a:buFont typeface="Arial" panose="020B0604020202020204" pitchFamily="34" charset="0"/>
              <a:buChar char="•"/>
            </a:pPr>
            <a:r>
              <a:rPr lang="en-US" dirty="0">
                <a:cs typeface="Arial"/>
              </a:rPr>
              <a:t>Protein channels in the outer membrane that allow hydrophilic molecules to enter the cell, including carbapenems </a:t>
            </a:r>
          </a:p>
          <a:p>
            <a:pPr marL="342900" indent="-342900">
              <a:lnSpc>
                <a:spcPct val="100000"/>
              </a:lnSpc>
              <a:buFont typeface="Arial" panose="020B0604020202020204" pitchFamily="34" charset="0"/>
              <a:buChar char="•"/>
            </a:pPr>
            <a:r>
              <a:rPr lang="en-US" dirty="0">
                <a:cs typeface="Arial"/>
              </a:rPr>
              <a:t>Alterations or loss of porins reduce the influx of carbapenems lowering intracellular drug concentrations </a:t>
            </a:r>
            <a:r>
              <a:rPr lang="en-US" dirty="0"/>
              <a:t>→ diminished efficacy</a:t>
            </a:r>
          </a:p>
          <a:p>
            <a:pPr marL="342900" indent="-342900">
              <a:lnSpc>
                <a:spcPct val="100000"/>
              </a:lnSpc>
              <a:buFont typeface="Arial" panose="020B0604020202020204" pitchFamily="34" charset="0"/>
              <a:buChar char="•"/>
            </a:pPr>
            <a:r>
              <a:rPr lang="en-US" dirty="0"/>
              <a:t>Porin loss often acts synergistically with other resistance mechanisms </a:t>
            </a:r>
            <a:endParaRPr lang="en-US" dirty="0">
              <a:cs typeface="Arial"/>
            </a:endParaRPr>
          </a:p>
          <a:p>
            <a:endParaRPr lang="en-US" dirty="0"/>
          </a:p>
        </p:txBody>
      </p:sp>
      <p:sp>
        <p:nvSpPr>
          <p:cNvPr id="16" name="TextBox 15">
            <a:extLst>
              <a:ext uri="{FF2B5EF4-FFF2-40B4-BE49-F238E27FC236}">
                <a16:creationId xmlns:a16="http://schemas.microsoft.com/office/drawing/2014/main" id="{E35BCFDA-2F72-19A9-0C73-39E6B9BC558B}"/>
              </a:ext>
            </a:extLst>
          </p:cNvPr>
          <p:cNvSpPr txBox="1"/>
          <p:nvPr/>
        </p:nvSpPr>
        <p:spPr>
          <a:xfrm>
            <a:off x="0" y="4632723"/>
            <a:ext cx="4716379" cy="761747"/>
          </a:xfrm>
          <a:prstGeom prst="rect">
            <a:avLst/>
          </a:prstGeom>
          <a:noFill/>
        </p:spPr>
        <p:txBody>
          <a:bodyPr wrap="square" rtlCol="0">
            <a:spAutoFit/>
          </a:bodyPr>
          <a:lstStyle/>
          <a:p>
            <a:r>
              <a:rPr lang="en-US" sz="800" dirty="0" err="1">
                <a:solidFill>
                  <a:schemeClr val="tx1">
                    <a:lumMod val="75000"/>
                    <a:lumOff val="25000"/>
                  </a:schemeClr>
                </a:solidFill>
                <a:latin typeface="Arial" panose="020B0604020202020204" pitchFamily="34" charset="0"/>
                <a:cs typeface="Arial" panose="020B0604020202020204" pitchFamily="34" charset="0"/>
              </a:rPr>
              <a:t>Delcor</a:t>
            </a:r>
            <a:r>
              <a:rPr lang="en-US" sz="800" dirty="0">
                <a:solidFill>
                  <a:schemeClr val="tx1">
                    <a:lumMod val="75000"/>
                    <a:lumOff val="25000"/>
                  </a:schemeClr>
                </a:solidFill>
                <a:latin typeface="Arial" panose="020B0604020202020204" pitchFamily="34" charset="0"/>
                <a:cs typeface="Arial" panose="020B0604020202020204" pitchFamily="34" charset="0"/>
              </a:rPr>
              <a:t> AH, et al 2009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10.1016/j.bbapap.2008.11.005</a:t>
            </a:r>
          </a:p>
          <a:p>
            <a:r>
              <a:rPr lang="en-US" sz="800" dirty="0">
                <a:solidFill>
                  <a:schemeClr val="tx1">
                    <a:lumMod val="75000"/>
                    <a:lumOff val="25000"/>
                  </a:schemeClr>
                </a:solidFill>
                <a:latin typeface="Arial" panose="020B0604020202020204" pitchFamily="34" charset="0"/>
                <a:cs typeface="Arial" panose="020B0604020202020204" pitchFamily="34" charset="0"/>
              </a:rPr>
              <a:t>Souza JD, et al 2025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10.3390/microorganisms13071501</a:t>
            </a:r>
          </a:p>
          <a:p>
            <a:r>
              <a:rPr lang="en-US" sz="800" dirty="0">
                <a:solidFill>
                  <a:schemeClr val="tx1">
                    <a:lumMod val="75000"/>
                    <a:lumOff val="25000"/>
                  </a:schemeClr>
                </a:solidFill>
                <a:latin typeface="Arial" panose="020B0604020202020204" pitchFamily="34" charset="0"/>
                <a:cs typeface="Arial" panose="020B0604020202020204" pitchFamily="34" charset="0"/>
              </a:rPr>
              <a:t>Kyriakidis I, et al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10.3390/pathogens10030373</a:t>
            </a:r>
          </a:p>
          <a:p>
            <a:r>
              <a:rPr lang="en-US" sz="800" dirty="0">
                <a:solidFill>
                  <a:schemeClr val="tx1">
                    <a:lumMod val="75000"/>
                    <a:lumOff val="25000"/>
                  </a:schemeClr>
                </a:solidFill>
                <a:latin typeface="Arial" panose="020B0604020202020204" pitchFamily="34" charset="0"/>
                <a:cs typeface="Arial" panose="020B0604020202020204" pitchFamily="34" charset="0"/>
              </a:rPr>
              <a:t>Gupta N, et al 2022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10.2147IDR.S386641</a:t>
            </a:r>
          </a:p>
          <a:p>
            <a:endParaRPr lang="en-US" sz="1050" dirty="0"/>
          </a:p>
        </p:txBody>
      </p:sp>
      <p:sp>
        <p:nvSpPr>
          <p:cNvPr id="19" name="Title 13">
            <a:extLst>
              <a:ext uri="{FF2B5EF4-FFF2-40B4-BE49-F238E27FC236}">
                <a16:creationId xmlns:a16="http://schemas.microsoft.com/office/drawing/2014/main" id="{D08CF3CD-9AA6-8912-EA20-2A07893378D1}"/>
              </a:ext>
            </a:extLst>
          </p:cNvPr>
          <p:cNvSpPr txBox="1">
            <a:spLocks/>
          </p:cNvSpPr>
          <p:nvPr/>
        </p:nvSpPr>
        <p:spPr>
          <a:xfrm>
            <a:off x="628650" y="402156"/>
            <a:ext cx="7886700" cy="978729"/>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4000" b="1" kern="1200">
                <a:solidFill>
                  <a:srgbClr val="00314C"/>
                </a:solidFill>
                <a:latin typeface="Arial" panose="020B0604020202020204" pitchFamily="34" charset="0"/>
                <a:ea typeface="+mj-ea"/>
                <a:cs typeface="Arial" panose="020B0604020202020204" pitchFamily="34" charset="0"/>
              </a:defRPr>
            </a:lvl1pPr>
          </a:lstStyle>
          <a:p>
            <a:r>
              <a:rPr lang="en-US" sz="3200" i="1" spc="-150" dirty="0"/>
              <a:t>Acinetobacter baumannii  </a:t>
            </a:r>
            <a:r>
              <a:rPr lang="en-US" sz="3200" spc="-150" dirty="0"/>
              <a:t>Resistance Mechanisms </a:t>
            </a:r>
            <a:endParaRPr lang="en-US" sz="3200" dirty="0"/>
          </a:p>
        </p:txBody>
      </p:sp>
    </p:spTree>
    <p:extLst>
      <p:ext uri="{BB962C8B-B14F-4D97-AF65-F5344CB8AC3E}">
        <p14:creationId xmlns:p14="http://schemas.microsoft.com/office/powerpoint/2010/main" val="4086890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2BA25-415C-8225-5E8F-6E057C2035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26EEFC-5353-282F-CCEC-839F08D10A3F}"/>
              </a:ext>
            </a:extLst>
          </p:cNvPr>
          <p:cNvSpPr>
            <a:spLocks noGrp="1"/>
          </p:cNvSpPr>
          <p:nvPr>
            <p:ph idx="1"/>
          </p:nvPr>
        </p:nvSpPr>
        <p:spPr>
          <a:xfrm>
            <a:off x="628650" y="1543139"/>
            <a:ext cx="7886700" cy="2835353"/>
          </a:xfrm>
          <a:prstGeom prst="rect">
            <a:avLst/>
          </a:prstGeom>
        </p:spPr>
        <p:txBody>
          <a:bodyPr vert="horz" lIns="68580" tIns="34290" rIns="68580" bIns="34290" rtlCol="0" anchor="t">
            <a:normAutofit/>
          </a:bodyPr>
          <a:lstStyle/>
          <a:p>
            <a:pPr>
              <a:lnSpc>
                <a:spcPct val="100000"/>
              </a:lnSpc>
            </a:pPr>
            <a:r>
              <a:rPr lang="en-US" u="sng" dirty="0">
                <a:cs typeface="Arial"/>
              </a:rPr>
              <a:t>Penicillin binding protein (PBP):</a:t>
            </a:r>
          </a:p>
          <a:p>
            <a:pPr marL="628650" lvl="1" indent="-285750">
              <a:lnSpc>
                <a:spcPct val="100000"/>
              </a:lnSpc>
              <a:buFont typeface="Arial" panose="020B0604020202020204" pitchFamily="34" charset="0"/>
              <a:buChar char="•"/>
            </a:pPr>
            <a:r>
              <a:rPr lang="en-US" dirty="0">
                <a:cs typeface="Arial"/>
              </a:rPr>
              <a:t>Enzymes involved in bacterial cell wall synthesis </a:t>
            </a:r>
          </a:p>
          <a:p>
            <a:pPr marL="628650" lvl="1" indent="-285750">
              <a:lnSpc>
                <a:spcPct val="100000"/>
              </a:lnSpc>
              <a:buFont typeface="Arial" panose="020B0604020202020204" pitchFamily="34" charset="0"/>
              <a:buChar char="•"/>
            </a:pPr>
            <a:r>
              <a:rPr lang="en-US" dirty="0">
                <a:cs typeface="Arial"/>
              </a:rPr>
              <a:t>Carbapenems exert their effect by binding to PBPs, inhibiting peptidoglycan-cross linking </a:t>
            </a:r>
          </a:p>
          <a:p>
            <a:pPr marL="342900" indent="-342900">
              <a:lnSpc>
                <a:spcPct val="100000"/>
              </a:lnSpc>
              <a:buFont typeface="Arial" panose="020B0604020202020204" pitchFamily="34" charset="0"/>
              <a:buChar char="•"/>
            </a:pPr>
            <a:r>
              <a:rPr lang="en-US" dirty="0">
                <a:cs typeface="Arial"/>
              </a:rPr>
              <a:t>Mutations in PBPs can reduce the binding affinity of carbapenems, making them less effective </a:t>
            </a:r>
          </a:p>
          <a:p>
            <a:pPr lvl="1">
              <a:lnSpc>
                <a:spcPct val="100000"/>
              </a:lnSpc>
            </a:pPr>
            <a:endParaRPr lang="en-US" dirty="0">
              <a:cs typeface="Arial"/>
            </a:endParaRPr>
          </a:p>
          <a:p>
            <a:pPr>
              <a:lnSpc>
                <a:spcPct val="100000"/>
              </a:lnSpc>
            </a:pPr>
            <a:endParaRPr lang="en-US" dirty="0">
              <a:cs typeface="Arial"/>
            </a:endParaRPr>
          </a:p>
        </p:txBody>
      </p:sp>
      <p:sp>
        <p:nvSpPr>
          <p:cNvPr id="9" name="Title 13">
            <a:extLst>
              <a:ext uri="{FF2B5EF4-FFF2-40B4-BE49-F238E27FC236}">
                <a16:creationId xmlns:a16="http://schemas.microsoft.com/office/drawing/2014/main" id="{E2901E96-5CE6-51E9-4CCE-BF203013C340}"/>
              </a:ext>
            </a:extLst>
          </p:cNvPr>
          <p:cNvSpPr txBox="1">
            <a:spLocks/>
          </p:cNvSpPr>
          <p:nvPr/>
        </p:nvSpPr>
        <p:spPr>
          <a:xfrm>
            <a:off x="628650" y="402156"/>
            <a:ext cx="7886700" cy="978729"/>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4000" b="1" kern="1200">
                <a:solidFill>
                  <a:srgbClr val="00314C"/>
                </a:solidFill>
                <a:latin typeface="Arial" panose="020B0604020202020204" pitchFamily="34" charset="0"/>
                <a:ea typeface="+mj-ea"/>
                <a:cs typeface="Arial" panose="020B0604020202020204" pitchFamily="34" charset="0"/>
              </a:defRPr>
            </a:lvl1pPr>
          </a:lstStyle>
          <a:p>
            <a:r>
              <a:rPr lang="en-US" sz="3200" i="1" spc="-150" dirty="0"/>
              <a:t>Acinetobacter baumannii  </a:t>
            </a:r>
            <a:r>
              <a:rPr lang="en-US" sz="3200" spc="-150" dirty="0"/>
              <a:t>Resistance Mechanisms </a:t>
            </a:r>
            <a:endParaRPr lang="en-US" sz="3200" dirty="0"/>
          </a:p>
        </p:txBody>
      </p:sp>
      <p:sp>
        <p:nvSpPr>
          <p:cNvPr id="10" name="TextBox 9">
            <a:extLst>
              <a:ext uri="{FF2B5EF4-FFF2-40B4-BE49-F238E27FC236}">
                <a16:creationId xmlns:a16="http://schemas.microsoft.com/office/drawing/2014/main" id="{57FDAD19-3ACA-5C59-0906-E762E1432BAA}"/>
              </a:ext>
            </a:extLst>
          </p:cNvPr>
          <p:cNvSpPr txBox="1"/>
          <p:nvPr/>
        </p:nvSpPr>
        <p:spPr>
          <a:xfrm>
            <a:off x="0" y="4632723"/>
            <a:ext cx="4716379" cy="761747"/>
          </a:xfrm>
          <a:prstGeom prst="rect">
            <a:avLst/>
          </a:prstGeom>
          <a:noFill/>
        </p:spPr>
        <p:txBody>
          <a:bodyPr wrap="square" rtlCol="0">
            <a:spAutoFit/>
          </a:bodyPr>
          <a:lstStyle/>
          <a:p>
            <a:r>
              <a:rPr lang="en-US" sz="800" dirty="0" err="1">
                <a:solidFill>
                  <a:schemeClr val="tx1">
                    <a:lumMod val="75000"/>
                    <a:lumOff val="25000"/>
                  </a:schemeClr>
                </a:solidFill>
                <a:latin typeface="Arial" panose="020B0604020202020204" pitchFamily="34" charset="0"/>
                <a:cs typeface="Arial" panose="020B0604020202020204" pitchFamily="34" charset="0"/>
              </a:rPr>
              <a:t>Delcor</a:t>
            </a:r>
            <a:r>
              <a:rPr lang="en-US" sz="800" dirty="0">
                <a:solidFill>
                  <a:schemeClr val="tx1">
                    <a:lumMod val="75000"/>
                    <a:lumOff val="25000"/>
                  </a:schemeClr>
                </a:solidFill>
                <a:latin typeface="Arial" panose="020B0604020202020204" pitchFamily="34" charset="0"/>
                <a:cs typeface="Arial" panose="020B0604020202020204" pitchFamily="34" charset="0"/>
              </a:rPr>
              <a:t> AH, et al 2009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10.1016/j.bbapap.2008.11.005</a:t>
            </a:r>
          </a:p>
          <a:p>
            <a:r>
              <a:rPr lang="en-US" sz="800" dirty="0">
                <a:solidFill>
                  <a:schemeClr val="tx1">
                    <a:lumMod val="75000"/>
                    <a:lumOff val="25000"/>
                  </a:schemeClr>
                </a:solidFill>
                <a:latin typeface="Arial" panose="020B0604020202020204" pitchFamily="34" charset="0"/>
                <a:cs typeface="Arial" panose="020B0604020202020204" pitchFamily="34" charset="0"/>
              </a:rPr>
              <a:t>Souza JD, et al 2025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10.3390/microorganisms13071501</a:t>
            </a:r>
          </a:p>
          <a:p>
            <a:r>
              <a:rPr lang="en-US" sz="800" dirty="0">
                <a:solidFill>
                  <a:schemeClr val="tx1">
                    <a:lumMod val="75000"/>
                    <a:lumOff val="25000"/>
                  </a:schemeClr>
                </a:solidFill>
                <a:latin typeface="Arial" panose="020B0604020202020204" pitchFamily="34" charset="0"/>
                <a:cs typeface="Arial" panose="020B0604020202020204" pitchFamily="34" charset="0"/>
              </a:rPr>
              <a:t>Kyriakidis I, et al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10.3390/pathogens10030373</a:t>
            </a:r>
          </a:p>
          <a:p>
            <a:r>
              <a:rPr lang="en-US" sz="800" dirty="0">
                <a:solidFill>
                  <a:schemeClr val="tx1">
                    <a:lumMod val="75000"/>
                    <a:lumOff val="25000"/>
                  </a:schemeClr>
                </a:solidFill>
                <a:latin typeface="Arial" panose="020B0604020202020204" pitchFamily="34" charset="0"/>
                <a:cs typeface="Arial" panose="020B0604020202020204" pitchFamily="34" charset="0"/>
              </a:rPr>
              <a:t>Gupta N, et al 2022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10.2147IDR.S386641</a:t>
            </a:r>
          </a:p>
          <a:p>
            <a:endParaRPr lang="en-US" sz="1050" dirty="0"/>
          </a:p>
        </p:txBody>
      </p:sp>
    </p:spTree>
    <p:extLst>
      <p:ext uri="{BB962C8B-B14F-4D97-AF65-F5344CB8AC3E}">
        <p14:creationId xmlns:p14="http://schemas.microsoft.com/office/powerpoint/2010/main" val="2264314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E39CB-FF86-2FEB-FAC4-99CCEBBD87C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E3ACB3-6E15-E0D7-A24E-6A0361891020}"/>
              </a:ext>
            </a:extLst>
          </p:cNvPr>
          <p:cNvSpPr>
            <a:spLocks noGrp="1"/>
          </p:cNvSpPr>
          <p:nvPr>
            <p:ph idx="1"/>
          </p:nvPr>
        </p:nvSpPr>
        <p:spPr>
          <a:xfrm>
            <a:off x="628650" y="1591995"/>
            <a:ext cx="7886700" cy="2835353"/>
          </a:xfrm>
          <a:prstGeom prst="rect">
            <a:avLst/>
          </a:prstGeom>
        </p:spPr>
        <p:txBody>
          <a:bodyPr vert="horz" lIns="68580" tIns="34290" rIns="68580" bIns="34290" rtlCol="0" anchor="t">
            <a:normAutofit/>
          </a:bodyPr>
          <a:lstStyle/>
          <a:p>
            <a:pPr>
              <a:lnSpc>
                <a:spcPct val="100000"/>
              </a:lnSpc>
            </a:pPr>
            <a:r>
              <a:rPr lang="en-US" u="sng" dirty="0">
                <a:cs typeface="Arial"/>
              </a:rPr>
              <a:t>Efflux pumps:</a:t>
            </a:r>
          </a:p>
          <a:p>
            <a:pPr marL="628650" lvl="1" indent="-285750">
              <a:lnSpc>
                <a:spcPct val="100000"/>
              </a:lnSpc>
              <a:buFont typeface="Arial" panose="020B0604020202020204" pitchFamily="34" charset="0"/>
              <a:buChar char="•"/>
            </a:pPr>
            <a:r>
              <a:rPr lang="en-US" dirty="0">
                <a:cs typeface="Arial"/>
              </a:rPr>
              <a:t>Membrane proteins that actively transport antibiotics out of the bacterial cell, reducing intracellular drug concentrations </a:t>
            </a:r>
          </a:p>
          <a:p>
            <a:pPr marL="342900" indent="-342900">
              <a:lnSpc>
                <a:spcPct val="100000"/>
              </a:lnSpc>
              <a:buFont typeface="Arial" panose="020B0604020202020204" pitchFamily="34" charset="0"/>
              <a:buChar char="•"/>
            </a:pPr>
            <a:r>
              <a:rPr lang="en-US" dirty="0">
                <a:cs typeface="Arial"/>
              </a:rPr>
              <a:t>Efflux pump overexpression is a key mechanism contributing to carbapenem resistance in </a:t>
            </a:r>
            <a:r>
              <a:rPr lang="en-US" i="1" dirty="0">
                <a:cs typeface="Arial"/>
              </a:rPr>
              <a:t>Acinetobacter baumannii </a:t>
            </a:r>
            <a:endParaRPr lang="en-US" dirty="0">
              <a:cs typeface="Arial"/>
            </a:endParaRPr>
          </a:p>
          <a:p>
            <a:pPr lvl="1">
              <a:lnSpc>
                <a:spcPct val="100000"/>
              </a:lnSpc>
            </a:pPr>
            <a:endParaRPr lang="en-US" dirty="0">
              <a:cs typeface="Arial"/>
            </a:endParaRPr>
          </a:p>
          <a:p>
            <a:pPr>
              <a:lnSpc>
                <a:spcPct val="100000"/>
              </a:lnSpc>
            </a:pPr>
            <a:endParaRPr lang="en-US" dirty="0">
              <a:cs typeface="Arial"/>
            </a:endParaRPr>
          </a:p>
        </p:txBody>
      </p:sp>
      <p:sp>
        <p:nvSpPr>
          <p:cNvPr id="7" name="Title 13">
            <a:extLst>
              <a:ext uri="{FF2B5EF4-FFF2-40B4-BE49-F238E27FC236}">
                <a16:creationId xmlns:a16="http://schemas.microsoft.com/office/drawing/2014/main" id="{CE1BF66A-1B06-2346-6A93-DB865798E09C}"/>
              </a:ext>
            </a:extLst>
          </p:cNvPr>
          <p:cNvSpPr txBox="1">
            <a:spLocks/>
          </p:cNvSpPr>
          <p:nvPr/>
        </p:nvSpPr>
        <p:spPr>
          <a:xfrm>
            <a:off x="628650" y="402156"/>
            <a:ext cx="7886700" cy="978729"/>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4000" b="1" kern="1200">
                <a:solidFill>
                  <a:srgbClr val="00314C"/>
                </a:solidFill>
                <a:latin typeface="Arial" panose="020B0604020202020204" pitchFamily="34" charset="0"/>
                <a:ea typeface="+mj-ea"/>
                <a:cs typeface="Arial" panose="020B0604020202020204" pitchFamily="34" charset="0"/>
              </a:defRPr>
            </a:lvl1pPr>
          </a:lstStyle>
          <a:p>
            <a:r>
              <a:rPr lang="en-US" sz="3200" i="1" spc="-150" dirty="0"/>
              <a:t>Acinetobacter baumannii  </a:t>
            </a:r>
            <a:r>
              <a:rPr lang="en-US" sz="3200" spc="-150" dirty="0"/>
              <a:t>Resistance Mechanisms </a:t>
            </a:r>
            <a:endParaRPr lang="en-US" sz="3200" dirty="0"/>
          </a:p>
        </p:txBody>
      </p:sp>
      <p:sp>
        <p:nvSpPr>
          <p:cNvPr id="10" name="TextBox 9">
            <a:extLst>
              <a:ext uri="{FF2B5EF4-FFF2-40B4-BE49-F238E27FC236}">
                <a16:creationId xmlns:a16="http://schemas.microsoft.com/office/drawing/2014/main" id="{BD9B8C72-6410-81B0-A91E-AD1B9648DF59}"/>
              </a:ext>
            </a:extLst>
          </p:cNvPr>
          <p:cNvSpPr txBox="1"/>
          <p:nvPr/>
        </p:nvSpPr>
        <p:spPr>
          <a:xfrm>
            <a:off x="0" y="4632723"/>
            <a:ext cx="4716379" cy="761747"/>
          </a:xfrm>
          <a:prstGeom prst="rect">
            <a:avLst/>
          </a:prstGeom>
          <a:noFill/>
        </p:spPr>
        <p:txBody>
          <a:bodyPr wrap="square" rtlCol="0">
            <a:spAutoFit/>
          </a:bodyPr>
          <a:lstStyle/>
          <a:p>
            <a:r>
              <a:rPr lang="en-US" sz="800" dirty="0" err="1">
                <a:solidFill>
                  <a:schemeClr val="tx1">
                    <a:lumMod val="75000"/>
                    <a:lumOff val="25000"/>
                  </a:schemeClr>
                </a:solidFill>
                <a:latin typeface="Arial" panose="020B0604020202020204" pitchFamily="34" charset="0"/>
                <a:cs typeface="Arial" panose="020B0604020202020204" pitchFamily="34" charset="0"/>
              </a:rPr>
              <a:t>Delcor</a:t>
            </a:r>
            <a:r>
              <a:rPr lang="en-US" sz="800" dirty="0">
                <a:solidFill>
                  <a:schemeClr val="tx1">
                    <a:lumMod val="75000"/>
                    <a:lumOff val="25000"/>
                  </a:schemeClr>
                </a:solidFill>
                <a:latin typeface="Arial" panose="020B0604020202020204" pitchFamily="34" charset="0"/>
                <a:cs typeface="Arial" panose="020B0604020202020204" pitchFamily="34" charset="0"/>
              </a:rPr>
              <a:t> AH, et al 2009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10.1016/j.bbapap.2008.11.005</a:t>
            </a:r>
          </a:p>
          <a:p>
            <a:r>
              <a:rPr lang="en-US" sz="800" dirty="0">
                <a:solidFill>
                  <a:schemeClr val="tx1">
                    <a:lumMod val="75000"/>
                    <a:lumOff val="25000"/>
                  </a:schemeClr>
                </a:solidFill>
                <a:latin typeface="Arial" panose="020B0604020202020204" pitchFamily="34" charset="0"/>
                <a:cs typeface="Arial" panose="020B0604020202020204" pitchFamily="34" charset="0"/>
              </a:rPr>
              <a:t>Souza JD, et al 2025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10.3390/microorganisms13071501</a:t>
            </a:r>
          </a:p>
          <a:p>
            <a:r>
              <a:rPr lang="en-US" sz="800" dirty="0">
                <a:solidFill>
                  <a:schemeClr val="tx1">
                    <a:lumMod val="75000"/>
                    <a:lumOff val="25000"/>
                  </a:schemeClr>
                </a:solidFill>
                <a:latin typeface="Arial" panose="020B0604020202020204" pitchFamily="34" charset="0"/>
                <a:cs typeface="Arial" panose="020B0604020202020204" pitchFamily="34" charset="0"/>
              </a:rPr>
              <a:t>Kyriakidis I, et al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10.3390/pathogens10030373</a:t>
            </a:r>
          </a:p>
          <a:p>
            <a:r>
              <a:rPr lang="en-US" sz="800" dirty="0">
                <a:solidFill>
                  <a:schemeClr val="tx1">
                    <a:lumMod val="75000"/>
                    <a:lumOff val="25000"/>
                  </a:schemeClr>
                </a:solidFill>
                <a:latin typeface="Arial" panose="020B0604020202020204" pitchFamily="34" charset="0"/>
                <a:cs typeface="Arial" panose="020B0604020202020204" pitchFamily="34" charset="0"/>
              </a:rPr>
              <a:t>Gupta N, et al 2022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10.2147IDR.S386641</a:t>
            </a:r>
          </a:p>
          <a:p>
            <a:endParaRPr lang="en-US" sz="1050" dirty="0"/>
          </a:p>
        </p:txBody>
      </p:sp>
    </p:spTree>
    <p:extLst>
      <p:ext uri="{BB962C8B-B14F-4D97-AF65-F5344CB8AC3E}">
        <p14:creationId xmlns:p14="http://schemas.microsoft.com/office/powerpoint/2010/main" val="3452115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9137A-5C2B-723D-78BB-C6F26397242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5BD91D-AAF9-CCBA-DFD4-328CFDB61E33}"/>
              </a:ext>
            </a:extLst>
          </p:cNvPr>
          <p:cNvSpPr>
            <a:spLocks noGrp="1"/>
          </p:cNvSpPr>
          <p:nvPr>
            <p:ph idx="1"/>
          </p:nvPr>
        </p:nvSpPr>
        <p:spPr>
          <a:xfrm>
            <a:off x="628650" y="1493830"/>
            <a:ext cx="7886700" cy="2835353"/>
          </a:xfrm>
          <a:prstGeom prst="rect">
            <a:avLst/>
          </a:prstGeom>
        </p:spPr>
        <p:txBody>
          <a:bodyPr vert="horz" lIns="68580" tIns="34290" rIns="68580" bIns="34290" rtlCol="0" anchor="t">
            <a:normAutofit/>
          </a:bodyPr>
          <a:lstStyle/>
          <a:p>
            <a:pPr>
              <a:lnSpc>
                <a:spcPct val="100000"/>
              </a:lnSpc>
            </a:pPr>
            <a:r>
              <a:rPr lang="en-US" u="sng" dirty="0">
                <a:cs typeface="Arial"/>
              </a:rPr>
              <a:t>Carbapenemases:</a:t>
            </a:r>
            <a:r>
              <a:rPr lang="en-US" dirty="0">
                <a:cs typeface="Arial"/>
              </a:rPr>
              <a:t> </a:t>
            </a:r>
          </a:p>
          <a:p>
            <a:pPr marL="628650" lvl="1" indent="-285750">
              <a:lnSpc>
                <a:spcPct val="100000"/>
              </a:lnSpc>
              <a:buFont typeface="Arial" panose="020B0604020202020204" pitchFamily="34" charset="0"/>
              <a:buChar char="•"/>
            </a:pPr>
            <a:r>
              <a:rPr lang="en-US" dirty="0">
                <a:cs typeface="Arial"/>
              </a:rPr>
              <a:t>Subset of beta-lactamases</a:t>
            </a:r>
          </a:p>
          <a:p>
            <a:pPr marL="971550" lvl="2" indent="-285750">
              <a:lnSpc>
                <a:spcPct val="100000"/>
              </a:lnSpc>
              <a:buFont typeface="Arial" panose="020B0604020202020204" pitchFamily="34" charset="0"/>
              <a:buChar char="•"/>
            </a:pPr>
            <a:r>
              <a:rPr lang="en-US" dirty="0">
                <a:cs typeface="Arial"/>
              </a:rPr>
              <a:t>enzymes that catalyze the hydrolysis of beta-lactam antibiotics such as penicillins, cephalosporins, monobactams, and carbapenems </a:t>
            </a:r>
          </a:p>
          <a:p>
            <a:pPr marL="628650" lvl="1" indent="-285750">
              <a:lnSpc>
                <a:spcPct val="100000"/>
              </a:lnSpc>
              <a:buFont typeface="Arial" panose="020B0604020202020204" pitchFamily="34" charset="0"/>
              <a:buChar char="•"/>
            </a:pPr>
            <a:r>
              <a:rPr lang="en-US" dirty="0">
                <a:cs typeface="Arial"/>
              </a:rPr>
              <a:t>Divided into three main classes, Ambler classes, based on amino acid sequences and differences in hydrolytic mechanisms </a:t>
            </a:r>
          </a:p>
          <a:p>
            <a:pPr marL="971550" lvl="2" indent="-285750">
              <a:lnSpc>
                <a:spcPct val="100000"/>
              </a:lnSpc>
              <a:buFont typeface="Arial" panose="020B0604020202020204" pitchFamily="34" charset="0"/>
              <a:buChar char="•"/>
            </a:pPr>
            <a:r>
              <a:rPr lang="en-US" dirty="0">
                <a:cs typeface="Arial"/>
              </a:rPr>
              <a:t>Class A, B, and D</a:t>
            </a:r>
          </a:p>
          <a:p>
            <a:pPr>
              <a:lnSpc>
                <a:spcPct val="100000"/>
              </a:lnSpc>
            </a:pPr>
            <a:endParaRPr lang="en-US" dirty="0">
              <a:cs typeface="Arial"/>
            </a:endParaRPr>
          </a:p>
        </p:txBody>
      </p:sp>
      <p:sp>
        <p:nvSpPr>
          <p:cNvPr id="10" name="TextBox 9">
            <a:extLst>
              <a:ext uri="{FF2B5EF4-FFF2-40B4-BE49-F238E27FC236}">
                <a16:creationId xmlns:a16="http://schemas.microsoft.com/office/drawing/2014/main" id="{3943BD89-8788-FD78-0538-C0B3DE300D80}"/>
              </a:ext>
            </a:extLst>
          </p:cNvPr>
          <p:cNvSpPr txBox="1"/>
          <p:nvPr/>
        </p:nvSpPr>
        <p:spPr>
          <a:xfrm>
            <a:off x="0" y="4632723"/>
            <a:ext cx="4716379" cy="761747"/>
          </a:xfrm>
          <a:prstGeom prst="rect">
            <a:avLst/>
          </a:prstGeom>
          <a:noFill/>
        </p:spPr>
        <p:txBody>
          <a:bodyPr wrap="square" rtlCol="0">
            <a:spAutoFit/>
          </a:bodyPr>
          <a:lstStyle/>
          <a:p>
            <a:r>
              <a:rPr lang="en-US" sz="800" dirty="0" err="1">
                <a:solidFill>
                  <a:schemeClr val="tx1">
                    <a:lumMod val="75000"/>
                    <a:lumOff val="25000"/>
                  </a:schemeClr>
                </a:solidFill>
                <a:latin typeface="Arial" panose="020B0604020202020204" pitchFamily="34" charset="0"/>
                <a:cs typeface="Arial" panose="020B0604020202020204" pitchFamily="34" charset="0"/>
              </a:rPr>
              <a:t>Delcor</a:t>
            </a:r>
            <a:r>
              <a:rPr lang="en-US" sz="800" dirty="0">
                <a:solidFill>
                  <a:schemeClr val="tx1">
                    <a:lumMod val="75000"/>
                    <a:lumOff val="25000"/>
                  </a:schemeClr>
                </a:solidFill>
                <a:latin typeface="Arial" panose="020B0604020202020204" pitchFamily="34" charset="0"/>
                <a:cs typeface="Arial" panose="020B0604020202020204" pitchFamily="34" charset="0"/>
              </a:rPr>
              <a:t> AH, et al 2009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10.1016/j.bbapap.2008.11.005</a:t>
            </a:r>
          </a:p>
          <a:p>
            <a:r>
              <a:rPr lang="en-US" sz="800" dirty="0">
                <a:solidFill>
                  <a:schemeClr val="tx1">
                    <a:lumMod val="75000"/>
                    <a:lumOff val="25000"/>
                  </a:schemeClr>
                </a:solidFill>
                <a:latin typeface="Arial" panose="020B0604020202020204" pitchFamily="34" charset="0"/>
                <a:cs typeface="Arial" panose="020B0604020202020204" pitchFamily="34" charset="0"/>
              </a:rPr>
              <a:t>Souza JD, et al 2025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10.3390/microorganisms13071501</a:t>
            </a:r>
          </a:p>
          <a:p>
            <a:r>
              <a:rPr lang="en-US" sz="800" dirty="0">
                <a:solidFill>
                  <a:schemeClr val="tx1">
                    <a:lumMod val="75000"/>
                    <a:lumOff val="25000"/>
                  </a:schemeClr>
                </a:solidFill>
                <a:latin typeface="Arial" panose="020B0604020202020204" pitchFamily="34" charset="0"/>
                <a:cs typeface="Arial" panose="020B0604020202020204" pitchFamily="34" charset="0"/>
              </a:rPr>
              <a:t>Kyriakidis I, et al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10.3390/pathogens10030373</a:t>
            </a:r>
          </a:p>
          <a:p>
            <a:r>
              <a:rPr lang="en-US" sz="800" dirty="0">
                <a:solidFill>
                  <a:schemeClr val="tx1">
                    <a:lumMod val="75000"/>
                    <a:lumOff val="25000"/>
                  </a:schemeClr>
                </a:solidFill>
                <a:latin typeface="Arial" panose="020B0604020202020204" pitchFamily="34" charset="0"/>
                <a:cs typeface="Arial" panose="020B0604020202020204" pitchFamily="34" charset="0"/>
              </a:rPr>
              <a:t>Gupta N, et al 2022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10.2147IDR.S386641</a:t>
            </a:r>
          </a:p>
          <a:p>
            <a:endParaRPr lang="en-US" sz="1050" dirty="0"/>
          </a:p>
        </p:txBody>
      </p:sp>
      <p:sp>
        <p:nvSpPr>
          <p:cNvPr id="13" name="Title 13">
            <a:extLst>
              <a:ext uri="{FF2B5EF4-FFF2-40B4-BE49-F238E27FC236}">
                <a16:creationId xmlns:a16="http://schemas.microsoft.com/office/drawing/2014/main" id="{048C3622-3E96-9E4B-9DF8-6ED2972A1C2B}"/>
              </a:ext>
            </a:extLst>
          </p:cNvPr>
          <p:cNvSpPr txBox="1">
            <a:spLocks/>
          </p:cNvSpPr>
          <p:nvPr/>
        </p:nvSpPr>
        <p:spPr>
          <a:xfrm>
            <a:off x="628650" y="402156"/>
            <a:ext cx="7886700" cy="978729"/>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4000" b="1" kern="1200">
                <a:solidFill>
                  <a:srgbClr val="00314C"/>
                </a:solidFill>
                <a:latin typeface="Arial" panose="020B0604020202020204" pitchFamily="34" charset="0"/>
                <a:ea typeface="+mj-ea"/>
                <a:cs typeface="Arial" panose="020B0604020202020204" pitchFamily="34" charset="0"/>
              </a:defRPr>
            </a:lvl1pPr>
          </a:lstStyle>
          <a:p>
            <a:r>
              <a:rPr lang="en-US" sz="3200" i="1" spc="-150" dirty="0"/>
              <a:t>Acinetobacter baumannii  </a:t>
            </a:r>
            <a:r>
              <a:rPr lang="en-US" sz="3200" spc="-150" dirty="0"/>
              <a:t>Resistance Mechanisms </a:t>
            </a:r>
            <a:endParaRPr lang="en-US" sz="3200" dirty="0"/>
          </a:p>
        </p:txBody>
      </p:sp>
    </p:spTree>
    <p:extLst>
      <p:ext uri="{BB962C8B-B14F-4D97-AF65-F5344CB8AC3E}">
        <p14:creationId xmlns:p14="http://schemas.microsoft.com/office/powerpoint/2010/main" val="3596265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891F9-77C7-4A40-8782-5ED0A9A2E8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6007C-4DC5-7107-3930-78F9DD02D61F}"/>
              </a:ext>
            </a:extLst>
          </p:cNvPr>
          <p:cNvSpPr>
            <a:spLocks noGrp="1"/>
          </p:cNvSpPr>
          <p:nvPr>
            <p:ph type="title"/>
          </p:nvPr>
        </p:nvSpPr>
        <p:spPr>
          <a:xfrm>
            <a:off x="579772" y="407214"/>
            <a:ext cx="5915025" cy="535531"/>
          </a:xfrm>
          <a:prstGeom prst="rect">
            <a:avLst/>
          </a:prstGeom>
        </p:spPr>
        <p:txBody>
          <a:bodyPr/>
          <a:lstStyle/>
          <a:p>
            <a:r>
              <a:rPr lang="en-US" sz="3200" spc="-113" dirty="0"/>
              <a:t>Class A Carbapenemases </a:t>
            </a:r>
            <a:endParaRPr lang="en-US" sz="2400" spc="-113" dirty="0"/>
          </a:p>
        </p:txBody>
      </p:sp>
      <p:graphicFrame>
        <p:nvGraphicFramePr>
          <p:cNvPr id="4" name="Content Placeholder 3">
            <a:extLst>
              <a:ext uri="{FF2B5EF4-FFF2-40B4-BE49-F238E27FC236}">
                <a16:creationId xmlns:a16="http://schemas.microsoft.com/office/drawing/2014/main" id="{1CE6AE4F-B037-88DF-2A96-E3FA6392F65C}"/>
              </a:ext>
            </a:extLst>
          </p:cNvPr>
          <p:cNvGraphicFramePr>
            <a:graphicFrameLocks noGrp="1"/>
          </p:cNvGraphicFramePr>
          <p:nvPr>
            <p:ph idx="1"/>
            <p:extLst>
              <p:ext uri="{D42A27DB-BD31-4B8C-83A1-F6EECF244321}">
                <p14:modId xmlns:p14="http://schemas.microsoft.com/office/powerpoint/2010/main" val="2209647485"/>
              </p:ext>
            </p:extLst>
          </p:nvPr>
        </p:nvGraphicFramePr>
        <p:xfrm>
          <a:off x="158832" y="961367"/>
          <a:ext cx="8826335" cy="3396576"/>
        </p:xfrm>
        <a:graphic>
          <a:graphicData uri="http://schemas.openxmlformats.org/drawingml/2006/table">
            <a:tbl>
              <a:tblPr firstRow="1" bandRow="1">
                <a:tableStyleId>{5C22544A-7EE6-4342-B048-85BDC9FD1C3A}</a:tableStyleId>
              </a:tblPr>
              <a:tblGrid>
                <a:gridCol w="1765267">
                  <a:extLst>
                    <a:ext uri="{9D8B030D-6E8A-4147-A177-3AD203B41FA5}">
                      <a16:colId xmlns:a16="http://schemas.microsoft.com/office/drawing/2014/main" val="4196391770"/>
                    </a:ext>
                  </a:extLst>
                </a:gridCol>
                <a:gridCol w="1765267">
                  <a:extLst>
                    <a:ext uri="{9D8B030D-6E8A-4147-A177-3AD203B41FA5}">
                      <a16:colId xmlns:a16="http://schemas.microsoft.com/office/drawing/2014/main" val="1667312978"/>
                    </a:ext>
                  </a:extLst>
                </a:gridCol>
                <a:gridCol w="1765267">
                  <a:extLst>
                    <a:ext uri="{9D8B030D-6E8A-4147-A177-3AD203B41FA5}">
                      <a16:colId xmlns:a16="http://schemas.microsoft.com/office/drawing/2014/main" val="3568018891"/>
                    </a:ext>
                  </a:extLst>
                </a:gridCol>
                <a:gridCol w="1765267">
                  <a:extLst>
                    <a:ext uri="{9D8B030D-6E8A-4147-A177-3AD203B41FA5}">
                      <a16:colId xmlns:a16="http://schemas.microsoft.com/office/drawing/2014/main" val="1324438976"/>
                    </a:ext>
                  </a:extLst>
                </a:gridCol>
                <a:gridCol w="1765267">
                  <a:extLst>
                    <a:ext uri="{9D8B030D-6E8A-4147-A177-3AD203B41FA5}">
                      <a16:colId xmlns:a16="http://schemas.microsoft.com/office/drawing/2014/main" val="1314916204"/>
                    </a:ext>
                  </a:extLst>
                </a:gridCol>
              </a:tblGrid>
              <a:tr h="469264">
                <a:tc>
                  <a:txBody>
                    <a:bodyPr/>
                    <a:lstStyle/>
                    <a:p>
                      <a:r>
                        <a:rPr lang="en-US" sz="1200" dirty="0">
                          <a:latin typeface="Arial" panose="020B0604020202020204" pitchFamily="34" charset="0"/>
                          <a:cs typeface="Arial" panose="020B0604020202020204" pitchFamily="34" charset="0"/>
                        </a:rPr>
                        <a:t>Mechanism </a:t>
                      </a:r>
                    </a:p>
                  </a:txBody>
                  <a:tcPr marL="68580" marR="68580" marT="34290" marB="34290">
                    <a:solidFill>
                      <a:srgbClr val="00314C"/>
                    </a:solidFill>
                  </a:tcPr>
                </a:tc>
                <a:tc>
                  <a:txBody>
                    <a:bodyPr/>
                    <a:lstStyle/>
                    <a:p>
                      <a:r>
                        <a:rPr lang="en-US" sz="1200" dirty="0">
                          <a:latin typeface="Arial" panose="020B0604020202020204" pitchFamily="34" charset="0"/>
                          <a:cs typeface="Arial" panose="020B0604020202020204" pitchFamily="34" charset="0"/>
                        </a:rPr>
                        <a:t>Genetic and Structural Features </a:t>
                      </a:r>
                    </a:p>
                  </a:txBody>
                  <a:tcPr marL="68580" marR="68580" marT="34290" marB="34290">
                    <a:solidFill>
                      <a:srgbClr val="00314C"/>
                    </a:solidFill>
                  </a:tcPr>
                </a:tc>
                <a:tc>
                  <a:txBody>
                    <a:bodyPr/>
                    <a:lstStyle/>
                    <a:p>
                      <a:r>
                        <a:rPr lang="en-US" sz="1200" dirty="0">
                          <a:latin typeface="Arial" panose="020B0604020202020204" pitchFamily="34" charset="0"/>
                          <a:cs typeface="Arial" panose="020B0604020202020204" pitchFamily="34" charset="0"/>
                        </a:rPr>
                        <a:t>Organisms </a:t>
                      </a:r>
                    </a:p>
                  </a:txBody>
                  <a:tcPr marL="68580" marR="68580" marT="34290" marB="34290">
                    <a:solidFill>
                      <a:srgbClr val="00314C"/>
                    </a:solidFill>
                  </a:tcPr>
                </a:tc>
                <a:tc>
                  <a:txBody>
                    <a:bodyPr/>
                    <a:lstStyle/>
                    <a:p>
                      <a:r>
                        <a:rPr lang="en-US" sz="1200" dirty="0">
                          <a:latin typeface="Arial" panose="020B0604020202020204" pitchFamily="34" charset="0"/>
                          <a:cs typeface="Arial" panose="020B0604020202020204" pitchFamily="34" charset="0"/>
                        </a:rPr>
                        <a:t>Antibiotics Affected </a:t>
                      </a:r>
                    </a:p>
                  </a:txBody>
                  <a:tcPr marL="68580" marR="68580" marT="34290" marB="34290">
                    <a:solidFill>
                      <a:srgbClr val="00314C"/>
                    </a:solidFill>
                  </a:tcPr>
                </a:tc>
                <a:tc>
                  <a:txBody>
                    <a:bodyPr/>
                    <a:lstStyle/>
                    <a:p>
                      <a:r>
                        <a:rPr lang="en-US" sz="1200" dirty="0">
                          <a:latin typeface="Arial" panose="020B0604020202020204" pitchFamily="34" charset="0"/>
                          <a:cs typeface="Arial" panose="020B0604020202020204" pitchFamily="34" charset="0"/>
                        </a:rPr>
                        <a:t>Clinical Relevance </a:t>
                      </a:r>
                    </a:p>
                  </a:txBody>
                  <a:tcPr marL="68580" marR="68580" marT="34290" marB="34290">
                    <a:solidFill>
                      <a:srgbClr val="00314C"/>
                    </a:solidFill>
                  </a:tcPr>
                </a:tc>
                <a:extLst>
                  <a:ext uri="{0D108BD9-81ED-4DB2-BD59-A6C34878D82A}">
                    <a16:rowId xmlns:a16="http://schemas.microsoft.com/office/drawing/2014/main" val="246628400"/>
                  </a:ext>
                </a:extLst>
              </a:tr>
              <a:tr h="2927312">
                <a:tc>
                  <a:txBody>
                    <a:bodyPr/>
                    <a:lstStyle/>
                    <a:p>
                      <a:pPr marL="285750" indent="-2857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Use a serine residue in their active site to hydrolyze the beta-lactam ring. This hydrolysis disrupts the antibiotics ability to inhibit bacterial cell well synthesis. </a:t>
                      </a:r>
                    </a:p>
                  </a:txBody>
                  <a:tcPr marL="68580" marR="68580" marT="34290" marB="34290">
                    <a:solidFill>
                      <a:schemeClr val="bg1">
                        <a:lumMod val="75000"/>
                      </a:schemeClr>
                    </a:solidFill>
                  </a:tcPr>
                </a:tc>
                <a:tc>
                  <a:txBody>
                    <a:bodyPr/>
                    <a:lstStyle/>
                    <a:p>
                      <a:pPr marL="285750" indent="-2857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Often plasmid-borne facilitating horizontal gene transfer </a:t>
                      </a:r>
                    </a:p>
                    <a:p>
                      <a:pPr marL="285750" indent="-2857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Inhibited by clavulanic acid, tazobactam, avibactam, relebactam, vaborbactam.   </a:t>
                      </a:r>
                    </a:p>
                  </a:txBody>
                  <a:tcPr marL="68580" marR="68580" marT="34290" marB="34290">
                    <a:solidFill>
                      <a:schemeClr val="bg1">
                        <a:lumMod val="7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a:solidFill>
                            <a:schemeClr val="tx1">
                              <a:lumMod val="75000"/>
                              <a:lumOff val="25000"/>
                            </a:schemeClr>
                          </a:solidFill>
                          <a:latin typeface="Arial" panose="020B0604020202020204" pitchFamily="34" charset="0"/>
                          <a:cs typeface="Arial" panose="020B0604020202020204" pitchFamily="34" charset="0"/>
                        </a:rPr>
                        <a:t>Acinetobacter baumannii </a:t>
                      </a:r>
                      <a:endParaRPr lang="en-US" sz="1200" i="1"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i="1" dirty="0">
                          <a:solidFill>
                            <a:schemeClr val="tx1">
                              <a:lumMod val="75000"/>
                              <a:lumOff val="25000"/>
                            </a:schemeClr>
                          </a:solidFill>
                          <a:latin typeface="Arial" panose="020B0604020202020204" pitchFamily="34" charset="0"/>
                          <a:cs typeface="Arial" panose="020B0604020202020204" pitchFamily="34" charset="0"/>
                        </a:rPr>
                        <a:t>Klebsiella pneumoniae </a:t>
                      </a:r>
                    </a:p>
                    <a:p>
                      <a:pPr marL="285750" indent="-285750">
                        <a:buFont typeface="Arial" panose="020B0604020202020204" pitchFamily="34" charset="0"/>
                        <a:buChar char="•"/>
                      </a:pPr>
                      <a:r>
                        <a:rPr lang="en-US" sz="1200" i="1" dirty="0">
                          <a:solidFill>
                            <a:schemeClr val="tx1">
                              <a:lumMod val="75000"/>
                              <a:lumOff val="25000"/>
                            </a:schemeClr>
                          </a:solidFill>
                          <a:latin typeface="Arial" panose="020B0604020202020204" pitchFamily="34" charset="0"/>
                          <a:cs typeface="Arial" panose="020B0604020202020204" pitchFamily="34" charset="0"/>
                        </a:rPr>
                        <a:t>Escherichia coli </a:t>
                      </a:r>
                    </a:p>
                    <a:p>
                      <a:pPr marL="285750" indent="-285750">
                        <a:buFont typeface="Arial" panose="020B0604020202020204" pitchFamily="34" charset="0"/>
                        <a:buChar char="•"/>
                      </a:pPr>
                      <a:r>
                        <a:rPr lang="en-US" sz="1200" i="1" dirty="0">
                          <a:solidFill>
                            <a:schemeClr val="tx1">
                              <a:lumMod val="75000"/>
                              <a:lumOff val="25000"/>
                            </a:schemeClr>
                          </a:solidFill>
                          <a:latin typeface="Arial" panose="020B0604020202020204" pitchFamily="34" charset="0"/>
                          <a:cs typeface="Arial" panose="020B0604020202020204" pitchFamily="34" charset="0"/>
                        </a:rPr>
                        <a:t>Serratia marcescens </a:t>
                      </a:r>
                    </a:p>
                    <a:p>
                      <a:pPr marL="285750" indent="-285750">
                        <a:buFont typeface="Arial" panose="020B0604020202020204" pitchFamily="34" charset="0"/>
                        <a:buChar char="•"/>
                      </a:pPr>
                      <a:r>
                        <a:rPr lang="en-US" sz="1200" i="1" dirty="0">
                          <a:solidFill>
                            <a:schemeClr val="tx1">
                              <a:lumMod val="75000"/>
                              <a:lumOff val="25000"/>
                            </a:schemeClr>
                          </a:solidFill>
                          <a:latin typeface="Arial" panose="020B0604020202020204" pitchFamily="34" charset="0"/>
                          <a:cs typeface="Arial" panose="020B0604020202020204" pitchFamily="34" charset="0"/>
                        </a:rPr>
                        <a:t>Pseudomonas aeruginosa </a:t>
                      </a:r>
                    </a:p>
                    <a:p>
                      <a:pPr marL="285750" indent="-285750">
                        <a:buFont typeface="Arial" panose="020B0604020202020204" pitchFamily="34" charset="0"/>
                        <a:buChar char="•"/>
                      </a:pPr>
                      <a:r>
                        <a:rPr lang="en-US" sz="1200" i="1" dirty="0">
                          <a:solidFill>
                            <a:schemeClr val="tx1">
                              <a:lumMod val="75000"/>
                              <a:lumOff val="25000"/>
                            </a:schemeClr>
                          </a:solidFill>
                          <a:latin typeface="Arial" panose="020B0604020202020204" pitchFamily="34" charset="0"/>
                          <a:cs typeface="Arial" panose="020B0604020202020204" pitchFamily="34" charset="0"/>
                        </a:rPr>
                        <a:t>Citrobacter freundii </a:t>
                      </a:r>
                    </a:p>
                    <a:p>
                      <a:pPr marL="285750" indent="-285750">
                        <a:buFont typeface="Arial" panose="020B0604020202020204" pitchFamily="34" charset="0"/>
                        <a:buChar char="•"/>
                      </a:pPr>
                      <a:r>
                        <a:rPr lang="en-US" sz="1200" i="1" dirty="0">
                          <a:solidFill>
                            <a:schemeClr val="tx1">
                              <a:lumMod val="75000"/>
                              <a:lumOff val="25000"/>
                            </a:schemeClr>
                          </a:solidFill>
                          <a:latin typeface="Arial" panose="020B0604020202020204" pitchFamily="34" charset="0"/>
                          <a:cs typeface="Arial" panose="020B0604020202020204" pitchFamily="34" charset="0"/>
                        </a:rPr>
                        <a:t>Proteus mirabilis </a:t>
                      </a:r>
                    </a:p>
                    <a:p>
                      <a:pPr marL="285750" indent="-285750">
                        <a:buFont typeface="Arial" panose="020B0604020202020204" pitchFamily="34" charset="0"/>
                        <a:buChar char="•"/>
                      </a:pPr>
                      <a:r>
                        <a:rPr lang="en-US" sz="1200" i="1" dirty="0">
                          <a:solidFill>
                            <a:schemeClr val="tx1">
                              <a:lumMod val="75000"/>
                              <a:lumOff val="25000"/>
                            </a:schemeClr>
                          </a:solidFill>
                          <a:latin typeface="Arial" panose="020B0604020202020204" pitchFamily="34" charset="0"/>
                          <a:cs typeface="Arial" panose="020B0604020202020204" pitchFamily="34" charset="0"/>
                        </a:rPr>
                        <a:t>Salmonella enterica </a:t>
                      </a:r>
                    </a:p>
                    <a:p>
                      <a:pPr marL="285750" indent="-285750">
                        <a:buFont typeface="Arial" panose="020B0604020202020204" pitchFamily="34" charset="0"/>
                        <a:buChar char="•"/>
                      </a:pPr>
                      <a:r>
                        <a:rPr lang="en-US" sz="1200" i="1" dirty="0">
                          <a:solidFill>
                            <a:schemeClr val="tx1">
                              <a:lumMod val="75000"/>
                              <a:lumOff val="25000"/>
                            </a:schemeClr>
                          </a:solidFill>
                          <a:latin typeface="Arial" panose="020B0604020202020204" pitchFamily="34" charset="0"/>
                          <a:cs typeface="Arial" panose="020B0604020202020204" pitchFamily="34" charset="0"/>
                        </a:rPr>
                        <a:t>Klebsiella oxytoca </a:t>
                      </a:r>
                    </a:p>
                  </a:txBody>
                  <a:tcPr marL="68580" marR="68580" marT="34290" marB="34290">
                    <a:solidFill>
                      <a:schemeClr val="bg1">
                        <a:lumMod val="75000"/>
                      </a:schemeClr>
                    </a:solidFill>
                  </a:tcPr>
                </a:tc>
                <a:tc>
                  <a:txBody>
                    <a:bodyPr/>
                    <a:lstStyle/>
                    <a:p>
                      <a:pPr marL="285750" indent="-285750">
                        <a:buFont typeface="Arial" panose="020B0604020202020204" pitchFamily="34" charset="0"/>
                        <a:buChar char="•"/>
                      </a:pPr>
                      <a:r>
                        <a:rPr lang="en-US" sz="1200" i="0" dirty="0">
                          <a:solidFill>
                            <a:schemeClr val="tx1">
                              <a:lumMod val="75000"/>
                              <a:lumOff val="25000"/>
                            </a:schemeClr>
                          </a:solidFill>
                          <a:latin typeface="Arial" panose="020B0604020202020204" pitchFamily="34" charset="0"/>
                          <a:cs typeface="Arial" panose="020B0604020202020204" pitchFamily="34" charset="0"/>
                        </a:rPr>
                        <a:t>Penicillins </a:t>
                      </a:r>
                    </a:p>
                    <a:p>
                      <a:pPr marL="285750" indent="-285750">
                        <a:buFont typeface="Arial" panose="020B0604020202020204" pitchFamily="34" charset="0"/>
                        <a:buChar char="•"/>
                      </a:pPr>
                      <a:r>
                        <a:rPr lang="en-US" sz="1200" i="0" dirty="0">
                          <a:solidFill>
                            <a:schemeClr val="tx1">
                              <a:lumMod val="75000"/>
                              <a:lumOff val="25000"/>
                            </a:schemeClr>
                          </a:solidFill>
                          <a:latin typeface="Arial" panose="020B0604020202020204" pitchFamily="34" charset="0"/>
                          <a:cs typeface="Arial" panose="020B0604020202020204" pitchFamily="34" charset="0"/>
                        </a:rPr>
                        <a:t>Cephalosporins </a:t>
                      </a:r>
                    </a:p>
                    <a:p>
                      <a:pPr marL="285750" indent="-285750">
                        <a:buFont typeface="Arial" panose="020B0604020202020204" pitchFamily="34" charset="0"/>
                        <a:buChar char="•"/>
                      </a:pPr>
                      <a:r>
                        <a:rPr lang="en-US" sz="1200" i="0" dirty="0">
                          <a:solidFill>
                            <a:schemeClr val="tx1">
                              <a:lumMod val="75000"/>
                              <a:lumOff val="25000"/>
                            </a:schemeClr>
                          </a:solidFill>
                          <a:latin typeface="Arial" panose="020B0604020202020204" pitchFamily="34" charset="0"/>
                          <a:cs typeface="Arial" panose="020B0604020202020204" pitchFamily="34" charset="0"/>
                        </a:rPr>
                        <a:t>Monobactams </a:t>
                      </a:r>
                    </a:p>
                    <a:p>
                      <a:pPr marL="285750" indent="-285750">
                        <a:buFont typeface="Arial" panose="020B0604020202020204" pitchFamily="34" charset="0"/>
                        <a:buChar char="•"/>
                      </a:pPr>
                      <a:r>
                        <a:rPr lang="en-US" sz="1200" b="1" i="0" dirty="0">
                          <a:solidFill>
                            <a:schemeClr val="tx1">
                              <a:lumMod val="75000"/>
                              <a:lumOff val="25000"/>
                            </a:schemeClr>
                          </a:solidFill>
                          <a:latin typeface="Arial" panose="020B0604020202020204" pitchFamily="34" charset="0"/>
                          <a:cs typeface="Arial" panose="020B0604020202020204" pitchFamily="34" charset="0"/>
                        </a:rPr>
                        <a:t>Carbapenems </a:t>
                      </a:r>
                    </a:p>
                  </a:txBody>
                  <a:tcPr marL="68580" marR="68580" marT="34290" marB="34290">
                    <a:solidFill>
                      <a:schemeClr val="bg1">
                        <a:lumMod val="75000"/>
                      </a:schemeClr>
                    </a:solidFill>
                  </a:tcPr>
                </a:tc>
                <a:tc>
                  <a:txBody>
                    <a:bodyPr/>
                    <a:lstStyle/>
                    <a:p>
                      <a:pPr marL="285750" indent="-285750">
                        <a:buFont typeface="Arial" panose="020B0604020202020204" pitchFamily="34" charset="0"/>
                        <a:buChar char="•"/>
                      </a:pPr>
                      <a:r>
                        <a:rPr lang="en-US" sz="1200" i="0" dirty="0">
                          <a:solidFill>
                            <a:schemeClr val="tx1">
                              <a:lumMod val="75000"/>
                              <a:lumOff val="25000"/>
                            </a:schemeClr>
                          </a:solidFill>
                          <a:latin typeface="Arial" panose="020B0604020202020204" pitchFamily="34" charset="0"/>
                          <a:cs typeface="Arial" panose="020B0604020202020204" pitchFamily="34" charset="0"/>
                        </a:rPr>
                        <a:t>KPC </a:t>
                      </a:r>
                      <a:r>
                        <a:rPr lang="en-US" sz="1200" dirty="0">
                          <a:solidFill>
                            <a:schemeClr val="tx1">
                              <a:lumMod val="75000"/>
                              <a:lumOff val="25000"/>
                            </a:schemeClr>
                          </a:solidFill>
                          <a:latin typeface="Arial" panose="020B0604020202020204" pitchFamily="34" charset="0"/>
                          <a:cs typeface="Arial" panose="020B0604020202020204" pitchFamily="34" charset="0"/>
                        </a:rPr>
                        <a:t>enzymes are the most clinically significant, especially in Enterobacteriaceae like </a:t>
                      </a:r>
                      <a:r>
                        <a:rPr lang="en-US" sz="1200" i="1" dirty="0">
                          <a:solidFill>
                            <a:schemeClr val="tx1">
                              <a:lumMod val="75000"/>
                              <a:lumOff val="25000"/>
                            </a:schemeClr>
                          </a:solidFill>
                          <a:latin typeface="Arial" panose="020B0604020202020204" pitchFamily="34" charset="0"/>
                          <a:cs typeface="Arial" panose="020B0604020202020204" pitchFamily="34" charset="0"/>
                        </a:rPr>
                        <a:t>Klebsiella pneumoniae. </a:t>
                      </a:r>
                      <a:endParaRPr lang="en-US" sz="1200" i="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i="0" dirty="0">
                          <a:solidFill>
                            <a:schemeClr val="tx1">
                              <a:lumMod val="75000"/>
                              <a:lumOff val="25000"/>
                            </a:schemeClr>
                          </a:solidFill>
                          <a:latin typeface="Arial" panose="020B0604020202020204" pitchFamily="34" charset="0"/>
                          <a:cs typeface="Arial" panose="020B0604020202020204" pitchFamily="34" charset="0"/>
                        </a:rPr>
                        <a:t>Their plasmid mediated spread makes containment of genes difficult and contributes to multidrug resistance.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txBody>
                  <a:tcPr marL="68580" marR="68580" marT="34290" marB="34290">
                    <a:solidFill>
                      <a:schemeClr val="bg1">
                        <a:lumMod val="75000"/>
                      </a:schemeClr>
                    </a:solidFill>
                  </a:tcPr>
                </a:tc>
                <a:extLst>
                  <a:ext uri="{0D108BD9-81ED-4DB2-BD59-A6C34878D82A}">
                    <a16:rowId xmlns:a16="http://schemas.microsoft.com/office/drawing/2014/main" val="4285987515"/>
                  </a:ext>
                </a:extLst>
              </a:tr>
            </a:tbl>
          </a:graphicData>
        </a:graphic>
      </p:graphicFrame>
      <p:sp>
        <p:nvSpPr>
          <p:cNvPr id="7" name="TextBox 6">
            <a:extLst>
              <a:ext uri="{FF2B5EF4-FFF2-40B4-BE49-F238E27FC236}">
                <a16:creationId xmlns:a16="http://schemas.microsoft.com/office/drawing/2014/main" id="{3F61616B-B12F-0DE5-CFEC-41499AAF0912}"/>
              </a:ext>
            </a:extLst>
          </p:cNvPr>
          <p:cNvSpPr txBox="1"/>
          <p:nvPr/>
        </p:nvSpPr>
        <p:spPr>
          <a:xfrm>
            <a:off x="158832" y="4401891"/>
            <a:ext cx="3537284" cy="215444"/>
          </a:xfrm>
          <a:prstGeom prst="rect">
            <a:avLst/>
          </a:prstGeom>
          <a:noFill/>
        </p:spPr>
        <p:txBody>
          <a:bodyPr wrap="square" rtlCol="0">
            <a:spAutoFit/>
          </a:bodyPr>
          <a:lstStyle/>
          <a:p>
            <a:r>
              <a:rPr lang="en-US" sz="800" i="1" dirty="0">
                <a:solidFill>
                  <a:schemeClr val="tx1">
                    <a:lumMod val="75000"/>
                    <a:lumOff val="25000"/>
                  </a:schemeClr>
                </a:solidFill>
                <a:latin typeface="Arial" panose="020B0604020202020204" pitchFamily="34" charset="0"/>
                <a:cs typeface="Arial" panose="020B0604020202020204" pitchFamily="34" charset="0"/>
              </a:rPr>
              <a:t>KPC: klebsiella pneumoniae Carbapenemases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C7A84E5-50CF-E382-B1E4-32409FD86A28}"/>
              </a:ext>
            </a:extLst>
          </p:cNvPr>
          <p:cNvSpPr txBox="1"/>
          <p:nvPr/>
        </p:nvSpPr>
        <p:spPr>
          <a:xfrm>
            <a:off x="158832" y="4647835"/>
            <a:ext cx="4716379" cy="761747"/>
          </a:xfrm>
          <a:prstGeom prst="rect">
            <a:avLst/>
          </a:prstGeom>
          <a:noFill/>
        </p:spPr>
        <p:txBody>
          <a:bodyPr wrap="square" rtlCol="0">
            <a:spAutoFit/>
          </a:bodyPr>
          <a:lstStyle/>
          <a:p>
            <a:r>
              <a:rPr lang="en-US" sz="800" dirty="0" err="1">
                <a:solidFill>
                  <a:schemeClr val="tx1">
                    <a:lumMod val="75000"/>
                    <a:lumOff val="25000"/>
                  </a:schemeClr>
                </a:solidFill>
                <a:latin typeface="Arial" panose="020B0604020202020204" pitchFamily="34" charset="0"/>
                <a:cs typeface="Arial" panose="020B0604020202020204" pitchFamily="34" charset="0"/>
              </a:rPr>
              <a:t>Delcor</a:t>
            </a:r>
            <a:r>
              <a:rPr lang="en-US" sz="800" dirty="0">
                <a:solidFill>
                  <a:schemeClr val="tx1">
                    <a:lumMod val="75000"/>
                    <a:lumOff val="25000"/>
                  </a:schemeClr>
                </a:solidFill>
                <a:latin typeface="Arial" panose="020B0604020202020204" pitchFamily="34" charset="0"/>
                <a:cs typeface="Arial" panose="020B0604020202020204" pitchFamily="34" charset="0"/>
              </a:rPr>
              <a:t> AH, et al 2009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10.1016/j.bbapap.2008.11.005</a:t>
            </a:r>
          </a:p>
          <a:p>
            <a:r>
              <a:rPr lang="en-US" sz="800" dirty="0">
                <a:solidFill>
                  <a:schemeClr val="tx1">
                    <a:lumMod val="75000"/>
                    <a:lumOff val="25000"/>
                  </a:schemeClr>
                </a:solidFill>
                <a:latin typeface="Arial" panose="020B0604020202020204" pitchFamily="34" charset="0"/>
                <a:cs typeface="Arial" panose="020B0604020202020204" pitchFamily="34" charset="0"/>
              </a:rPr>
              <a:t>Souza JD, et al 2025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10.3390/microorganisms13071501</a:t>
            </a:r>
          </a:p>
          <a:p>
            <a:r>
              <a:rPr lang="en-US" sz="800" dirty="0">
                <a:solidFill>
                  <a:schemeClr val="tx1">
                    <a:lumMod val="75000"/>
                    <a:lumOff val="25000"/>
                  </a:schemeClr>
                </a:solidFill>
                <a:latin typeface="Arial" panose="020B0604020202020204" pitchFamily="34" charset="0"/>
                <a:cs typeface="Arial" panose="020B0604020202020204" pitchFamily="34" charset="0"/>
              </a:rPr>
              <a:t>Kyriakidis I, et al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10.3390/pathogens10030373</a:t>
            </a:r>
          </a:p>
          <a:p>
            <a:r>
              <a:rPr lang="en-US" sz="800" dirty="0">
                <a:solidFill>
                  <a:schemeClr val="tx1">
                    <a:lumMod val="75000"/>
                    <a:lumOff val="25000"/>
                  </a:schemeClr>
                </a:solidFill>
                <a:latin typeface="Arial" panose="020B0604020202020204" pitchFamily="34" charset="0"/>
                <a:cs typeface="Arial" panose="020B0604020202020204" pitchFamily="34" charset="0"/>
              </a:rPr>
              <a:t>Gupta N, et al 2022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10.2147IDR.S386641</a:t>
            </a:r>
          </a:p>
          <a:p>
            <a:endParaRPr lang="en-US" sz="1050" dirty="0"/>
          </a:p>
        </p:txBody>
      </p:sp>
    </p:spTree>
    <p:extLst>
      <p:ext uri="{BB962C8B-B14F-4D97-AF65-F5344CB8AC3E}">
        <p14:creationId xmlns:p14="http://schemas.microsoft.com/office/powerpoint/2010/main" val="214448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9DB96-79E8-521E-CEE9-5C2F064F3935}"/>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A935762-7BF1-6C19-FA0B-E6AA926177AD}"/>
              </a:ext>
            </a:extLst>
          </p:cNvPr>
          <p:cNvGraphicFramePr>
            <a:graphicFrameLocks noGrp="1"/>
          </p:cNvGraphicFramePr>
          <p:nvPr>
            <p:ph idx="1"/>
            <p:extLst>
              <p:ext uri="{D42A27DB-BD31-4B8C-83A1-F6EECF244321}">
                <p14:modId xmlns:p14="http://schemas.microsoft.com/office/powerpoint/2010/main" val="4000070724"/>
              </p:ext>
            </p:extLst>
          </p:nvPr>
        </p:nvGraphicFramePr>
        <p:xfrm>
          <a:off x="158832" y="942745"/>
          <a:ext cx="8826335" cy="3413568"/>
        </p:xfrm>
        <a:graphic>
          <a:graphicData uri="http://schemas.openxmlformats.org/drawingml/2006/table">
            <a:tbl>
              <a:tblPr firstRow="1" bandRow="1">
                <a:tableStyleId>{5C22544A-7EE6-4342-B048-85BDC9FD1C3A}</a:tableStyleId>
              </a:tblPr>
              <a:tblGrid>
                <a:gridCol w="1765267">
                  <a:extLst>
                    <a:ext uri="{9D8B030D-6E8A-4147-A177-3AD203B41FA5}">
                      <a16:colId xmlns:a16="http://schemas.microsoft.com/office/drawing/2014/main" val="4196391770"/>
                    </a:ext>
                  </a:extLst>
                </a:gridCol>
                <a:gridCol w="1765267">
                  <a:extLst>
                    <a:ext uri="{9D8B030D-6E8A-4147-A177-3AD203B41FA5}">
                      <a16:colId xmlns:a16="http://schemas.microsoft.com/office/drawing/2014/main" val="1667312978"/>
                    </a:ext>
                  </a:extLst>
                </a:gridCol>
                <a:gridCol w="1765267">
                  <a:extLst>
                    <a:ext uri="{9D8B030D-6E8A-4147-A177-3AD203B41FA5}">
                      <a16:colId xmlns:a16="http://schemas.microsoft.com/office/drawing/2014/main" val="3568018891"/>
                    </a:ext>
                  </a:extLst>
                </a:gridCol>
                <a:gridCol w="1765267">
                  <a:extLst>
                    <a:ext uri="{9D8B030D-6E8A-4147-A177-3AD203B41FA5}">
                      <a16:colId xmlns:a16="http://schemas.microsoft.com/office/drawing/2014/main" val="1324438976"/>
                    </a:ext>
                  </a:extLst>
                </a:gridCol>
                <a:gridCol w="1765267">
                  <a:extLst>
                    <a:ext uri="{9D8B030D-6E8A-4147-A177-3AD203B41FA5}">
                      <a16:colId xmlns:a16="http://schemas.microsoft.com/office/drawing/2014/main" val="1314916204"/>
                    </a:ext>
                  </a:extLst>
                </a:gridCol>
              </a:tblGrid>
              <a:tr h="450848">
                <a:tc>
                  <a:txBody>
                    <a:bodyPr/>
                    <a:lstStyle/>
                    <a:p>
                      <a:r>
                        <a:rPr lang="en-US" sz="1200" dirty="0">
                          <a:latin typeface="Arial" panose="020B0604020202020204" pitchFamily="34" charset="0"/>
                          <a:cs typeface="Arial" panose="020B0604020202020204" pitchFamily="34" charset="0"/>
                        </a:rPr>
                        <a:t>Mechanism </a:t>
                      </a:r>
                    </a:p>
                  </a:txBody>
                  <a:tcPr marL="68580" marR="68580" marT="34290" marB="34290">
                    <a:solidFill>
                      <a:srgbClr val="00314C"/>
                    </a:solidFill>
                  </a:tcPr>
                </a:tc>
                <a:tc>
                  <a:txBody>
                    <a:bodyPr/>
                    <a:lstStyle/>
                    <a:p>
                      <a:r>
                        <a:rPr lang="en-US" sz="1200" dirty="0">
                          <a:latin typeface="Arial" panose="020B0604020202020204" pitchFamily="34" charset="0"/>
                          <a:cs typeface="Arial" panose="020B0604020202020204" pitchFamily="34" charset="0"/>
                        </a:rPr>
                        <a:t>Genetic and Structural Features </a:t>
                      </a:r>
                    </a:p>
                  </a:txBody>
                  <a:tcPr marL="68580" marR="68580" marT="34290" marB="34290">
                    <a:solidFill>
                      <a:srgbClr val="00314C"/>
                    </a:solidFill>
                  </a:tcPr>
                </a:tc>
                <a:tc>
                  <a:txBody>
                    <a:bodyPr/>
                    <a:lstStyle/>
                    <a:p>
                      <a:r>
                        <a:rPr lang="en-US" sz="1200" dirty="0">
                          <a:latin typeface="Arial" panose="020B0604020202020204" pitchFamily="34" charset="0"/>
                          <a:cs typeface="Arial" panose="020B0604020202020204" pitchFamily="34" charset="0"/>
                        </a:rPr>
                        <a:t>Organisms </a:t>
                      </a:r>
                    </a:p>
                  </a:txBody>
                  <a:tcPr marL="68580" marR="68580" marT="34290" marB="34290">
                    <a:solidFill>
                      <a:srgbClr val="00314C"/>
                    </a:solidFill>
                  </a:tcPr>
                </a:tc>
                <a:tc>
                  <a:txBody>
                    <a:bodyPr/>
                    <a:lstStyle/>
                    <a:p>
                      <a:r>
                        <a:rPr lang="en-US" sz="1200" dirty="0">
                          <a:latin typeface="Arial" panose="020B0604020202020204" pitchFamily="34" charset="0"/>
                          <a:cs typeface="Arial" panose="020B0604020202020204" pitchFamily="34" charset="0"/>
                        </a:rPr>
                        <a:t>Antibiotics Affected </a:t>
                      </a:r>
                    </a:p>
                  </a:txBody>
                  <a:tcPr marL="68580" marR="68580" marT="34290" marB="34290">
                    <a:solidFill>
                      <a:srgbClr val="00314C"/>
                    </a:solidFill>
                  </a:tcPr>
                </a:tc>
                <a:tc>
                  <a:txBody>
                    <a:bodyPr/>
                    <a:lstStyle/>
                    <a:p>
                      <a:r>
                        <a:rPr lang="en-US" sz="1200" dirty="0">
                          <a:latin typeface="Arial" panose="020B0604020202020204" pitchFamily="34" charset="0"/>
                          <a:cs typeface="Arial" panose="020B0604020202020204" pitchFamily="34" charset="0"/>
                        </a:rPr>
                        <a:t>Clinical Relevance </a:t>
                      </a:r>
                    </a:p>
                  </a:txBody>
                  <a:tcPr marL="68580" marR="68580" marT="34290" marB="34290">
                    <a:solidFill>
                      <a:srgbClr val="00314C"/>
                    </a:solidFill>
                  </a:tcPr>
                </a:tc>
                <a:extLst>
                  <a:ext uri="{0D108BD9-81ED-4DB2-BD59-A6C34878D82A}">
                    <a16:rowId xmlns:a16="http://schemas.microsoft.com/office/drawing/2014/main" val="246628400"/>
                  </a:ext>
                </a:extLst>
              </a:tr>
              <a:tr h="2962720">
                <a:tc>
                  <a:txBody>
                    <a:bodyPr/>
                    <a:lstStyle/>
                    <a:p>
                      <a:pPr marL="285750" indent="-2857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Known as </a:t>
                      </a:r>
                      <a:r>
                        <a:rPr lang="en-US" sz="1200" dirty="0" err="1">
                          <a:solidFill>
                            <a:schemeClr val="tx1">
                              <a:lumMod val="75000"/>
                              <a:lumOff val="25000"/>
                            </a:schemeClr>
                          </a:solidFill>
                          <a:latin typeface="Arial" panose="020B0604020202020204" pitchFamily="34" charset="0"/>
                          <a:cs typeface="Arial" panose="020B0604020202020204" pitchFamily="34" charset="0"/>
                        </a:rPr>
                        <a:t>metallo</a:t>
                      </a:r>
                      <a:r>
                        <a:rPr lang="en-US" sz="1200" dirty="0">
                          <a:solidFill>
                            <a:schemeClr val="tx1">
                              <a:lumMod val="75000"/>
                              <a:lumOff val="25000"/>
                            </a:schemeClr>
                          </a:solidFill>
                          <a:latin typeface="Arial" panose="020B0604020202020204" pitchFamily="34" charset="0"/>
                          <a:cs typeface="Arial" panose="020B0604020202020204" pitchFamily="34" charset="0"/>
                        </a:rPr>
                        <a:t>-</a:t>
                      </a:r>
                      <a:r>
                        <a:rPr lang="el-GR" sz="1800" dirty="0">
                          <a:solidFill>
                            <a:schemeClr val="tx1">
                              <a:lumMod val="75000"/>
                              <a:lumOff val="25000"/>
                            </a:schemeClr>
                          </a:solidFill>
                          <a:latin typeface="Arial" panose="020B0604020202020204" pitchFamily="34" charset="0"/>
                          <a:cs typeface="Arial" panose="020B0604020202020204" pitchFamily="34" charset="0"/>
                        </a:rPr>
                        <a:t>ᵦ</a:t>
                      </a:r>
                      <a:r>
                        <a:rPr lang="en-US" sz="1200" dirty="0">
                          <a:solidFill>
                            <a:schemeClr val="tx1">
                              <a:lumMod val="75000"/>
                              <a:lumOff val="25000"/>
                            </a:schemeClr>
                          </a:solidFill>
                          <a:latin typeface="Arial" panose="020B0604020202020204" pitchFamily="34" charset="0"/>
                          <a:cs typeface="Arial" panose="020B0604020202020204" pitchFamily="34" charset="0"/>
                        </a:rPr>
                        <a:t>-lactamases </a:t>
                      </a:r>
                    </a:p>
                    <a:p>
                      <a:pPr marL="285750" indent="-2857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Mechanism of hydrolysis is dependent on interaction of the beta-lactam with zinc ions. </a:t>
                      </a:r>
                    </a:p>
                  </a:txBody>
                  <a:tcPr marL="68580" marR="68580" marT="34290" marB="34290">
                    <a:solidFill>
                      <a:schemeClr val="bg1">
                        <a:lumMod val="75000"/>
                      </a:schemeClr>
                    </a:solidFill>
                  </a:tcPr>
                </a:tc>
                <a:tc>
                  <a:txBody>
                    <a:bodyPr/>
                    <a:lstStyle/>
                    <a:p>
                      <a:pPr marL="285750" indent="-2857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NDM, VIM, and IMP genes that encode Class B Carbapenemases are often located on plasmids, facilitating horizontal gene transfer. </a:t>
                      </a:r>
                    </a:p>
                    <a:p>
                      <a:pPr marL="285750" indent="-2857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Not inhibited by clavulanic acid or tazobactam, but by metal chelators such as EDTA. </a:t>
                      </a:r>
                    </a:p>
                  </a:txBody>
                  <a:tcPr marL="68580" marR="68580" marT="34290" marB="34290">
                    <a:solidFill>
                      <a:schemeClr val="bg1">
                        <a:lumMod val="7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a:solidFill>
                            <a:schemeClr val="tx1">
                              <a:lumMod val="75000"/>
                              <a:lumOff val="25000"/>
                            </a:schemeClr>
                          </a:solidFill>
                          <a:latin typeface="Arial" panose="020B0604020202020204" pitchFamily="34" charset="0"/>
                          <a:cs typeface="Arial" panose="020B0604020202020204" pitchFamily="34" charset="0"/>
                        </a:rPr>
                        <a:t>Acinetobacter baumannii </a:t>
                      </a:r>
                      <a:endParaRPr lang="en-US" sz="1200" i="1"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i="1" dirty="0">
                          <a:solidFill>
                            <a:schemeClr val="tx1">
                              <a:lumMod val="75000"/>
                              <a:lumOff val="25000"/>
                            </a:schemeClr>
                          </a:solidFill>
                          <a:latin typeface="Arial" panose="020B0604020202020204" pitchFamily="34" charset="0"/>
                          <a:cs typeface="Arial" panose="020B0604020202020204" pitchFamily="34" charset="0"/>
                        </a:rPr>
                        <a:t>Klebsiella pneumoniae </a:t>
                      </a:r>
                    </a:p>
                    <a:p>
                      <a:pPr marL="285750" indent="-285750">
                        <a:buFont typeface="Arial" panose="020B0604020202020204" pitchFamily="34" charset="0"/>
                        <a:buChar char="•"/>
                      </a:pPr>
                      <a:r>
                        <a:rPr lang="en-US" sz="1200" i="1" dirty="0">
                          <a:solidFill>
                            <a:schemeClr val="tx1">
                              <a:lumMod val="75000"/>
                              <a:lumOff val="25000"/>
                            </a:schemeClr>
                          </a:solidFill>
                          <a:latin typeface="Arial" panose="020B0604020202020204" pitchFamily="34" charset="0"/>
                          <a:cs typeface="Arial" panose="020B0604020202020204" pitchFamily="34" charset="0"/>
                        </a:rPr>
                        <a:t>Escherichia coli </a:t>
                      </a:r>
                    </a:p>
                    <a:p>
                      <a:pPr marL="285750" indent="-285750">
                        <a:buFont typeface="Arial" panose="020B0604020202020204" pitchFamily="34" charset="0"/>
                        <a:buChar char="•"/>
                      </a:pPr>
                      <a:r>
                        <a:rPr lang="en-US" sz="1200" i="1" dirty="0">
                          <a:solidFill>
                            <a:schemeClr val="tx1">
                              <a:lumMod val="75000"/>
                              <a:lumOff val="25000"/>
                            </a:schemeClr>
                          </a:solidFill>
                          <a:latin typeface="Arial" panose="020B0604020202020204" pitchFamily="34" charset="0"/>
                          <a:cs typeface="Arial" panose="020B0604020202020204" pitchFamily="34" charset="0"/>
                        </a:rPr>
                        <a:t>Serratia marcescens </a:t>
                      </a:r>
                    </a:p>
                    <a:p>
                      <a:pPr marL="285750" indent="-285750">
                        <a:buFont typeface="Arial" panose="020B0604020202020204" pitchFamily="34" charset="0"/>
                        <a:buChar char="•"/>
                      </a:pPr>
                      <a:r>
                        <a:rPr lang="en-US" sz="1200" i="1" dirty="0">
                          <a:solidFill>
                            <a:schemeClr val="tx1">
                              <a:lumMod val="75000"/>
                              <a:lumOff val="25000"/>
                            </a:schemeClr>
                          </a:solidFill>
                          <a:latin typeface="Arial" panose="020B0604020202020204" pitchFamily="34" charset="0"/>
                          <a:cs typeface="Arial" panose="020B0604020202020204" pitchFamily="34" charset="0"/>
                        </a:rPr>
                        <a:t>Pseudomonas aeruginosa </a:t>
                      </a:r>
                    </a:p>
                    <a:p>
                      <a:pPr marL="285750" indent="-285750">
                        <a:buFont typeface="Arial" panose="020B0604020202020204" pitchFamily="34" charset="0"/>
                        <a:buChar char="•"/>
                      </a:pPr>
                      <a:r>
                        <a:rPr lang="en-US" sz="1200" i="1" dirty="0">
                          <a:solidFill>
                            <a:schemeClr val="tx1">
                              <a:lumMod val="75000"/>
                              <a:lumOff val="25000"/>
                            </a:schemeClr>
                          </a:solidFill>
                          <a:latin typeface="Arial" panose="020B0604020202020204" pitchFamily="34" charset="0"/>
                          <a:cs typeface="Arial" panose="020B0604020202020204" pitchFamily="34" charset="0"/>
                        </a:rPr>
                        <a:t>Citrobacter freundii</a:t>
                      </a:r>
                    </a:p>
                    <a:p>
                      <a:pPr marL="285750" indent="-285750">
                        <a:buFont typeface="Arial" panose="020B0604020202020204" pitchFamily="34" charset="0"/>
                        <a:buChar char="•"/>
                      </a:pPr>
                      <a:r>
                        <a:rPr lang="en-US" sz="1200" i="1" dirty="0">
                          <a:solidFill>
                            <a:schemeClr val="tx1">
                              <a:lumMod val="75000"/>
                              <a:lumOff val="25000"/>
                            </a:schemeClr>
                          </a:solidFill>
                          <a:latin typeface="Arial" panose="020B0604020202020204" pitchFamily="34" charset="0"/>
                          <a:cs typeface="Arial" panose="020B0604020202020204" pitchFamily="34" charset="0"/>
                        </a:rPr>
                        <a:t>Stenotrophomonas </a:t>
                      </a:r>
                      <a:r>
                        <a:rPr lang="en-US" sz="1200" i="1" dirty="0" err="1">
                          <a:solidFill>
                            <a:schemeClr val="tx1">
                              <a:lumMod val="75000"/>
                              <a:lumOff val="25000"/>
                            </a:schemeClr>
                          </a:solidFill>
                          <a:latin typeface="Arial" panose="020B0604020202020204" pitchFamily="34" charset="0"/>
                          <a:cs typeface="Arial" panose="020B0604020202020204" pitchFamily="34" charset="0"/>
                        </a:rPr>
                        <a:t>maltophilia</a:t>
                      </a:r>
                      <a:r>
                        <a:rPr lang="en-US" sz="1200" i="1" dirty="0">
                          <a:solidFill>
                            <a:schemeClr val="tx1">
                              <a:lumMod val="75000"/>
                              <a:lumOff val="25000"/>
                            </a:schemeClr>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200" i="1" dirty="0">
                          <a:solidFill>
                            <a:schemeClr val="tx1">
                              <a:lumMod val="75000"/>
                              <a:lumOff val="25000"/>
                            </a:schemeClr>
                          </a:solidFill>
                          <a:latin typeface="Arial" panose="020B0604020202020204" pitchFamily="34" charset="0"/>
                          <a:cs typeface="Arial" panose="020B0604020202020204" pitchFamily="34" charset="0"/>
                        </a:rPr>
                        <a:t>Enterobacter cloacae </a:t>
                      </a:r>
                    </a:p>
                    <a:p>
                      <a:pPr marL="285750" indent="-285750">
                        <a:buFont typeface="Arial" panose="020B0604020202020204" pitchFamily="34" charset="0"/>
                        <a:buChar char="•"/>
                      </a:pPr>
                      <a:r>
                        <a:rPr lang="en-US" sz="1200" i="1" dirty="0">
                          <a:solidFill>
                            <a:schemeClr val="tx1">
                              <a:lumMod val="75000"/>
                              <a:lumOff val="25000"/>
                            </a:schemeClr>
                          </a:solidFill>
                          <a:latin typeface="Arial" panose="020B0604020202020204" pitchFamily="34" charset="0"/>
                          <a:cs typeface="Arial" panose="020B0604020202020204" pitchFamily="34" charset="0"/>
                        </a:rPr>
                        <a:t>Bacteroides fragilis </a:t>
                      </a:r>
                    </a:p>
                  </a:txBody>
                  <a:tcPr marL="68580" marR="68580" marT="34290" marB="34290">
                    <a:solidFill>
                      <a:schemeClr val="bg1">
                        <a:lumMod val="75000"/>
                      </a:schemeClr>
                    </a:solidFill>
                  </a:tcPr>
                </a:tc>
                <a:tc>
                  <a:txBody>
                    <a:bodyPr/>
                    <a:lstStyle/>
                    <a:p>
                      <a:pPr marL="285750" indent="-285750">
                        <a:buFont typeface="Arial" panose="020B0604020202020204" pitchFamily="34" charset="0"/>
                        <a:buChar char="•"/>
                      </a:pPr>
                      <a:r>
                        <a:rPr lang="en-US" sz="1200" i="0" dirty="0">
                          <a:solidFill>
                            <a:schemeClr val="tx1">
                              <a:lumMod val="75000"/>
                              <a:lumOff val="25000"/>
                            </a:schemeClr>
                          </a:solidFill>
                          <a:latin typeface="Arial" panose="020B0604020202020204" pitchFamily="34" charset="0"/>
                          <a:cs typeface="Arial" panose="020B0604020202020204" pitchFamily="34" charset="0"/>
                        </a:rPr>
                        <a:t>Penicillins </a:t>
                      </a:r>
                    </a:p>
                    <a:p>
                      <a:pPr marL="285750" indent="-285750">
                        <a:buFont typeface="Arial" panose="020B0604020202020204" pitchFamily="34" charset="0"/>
                        <a:buChar char="•"/>
                      </a:pPr>
                      <a:r>
                        <a:rPr lang="en-US" sz="1200" i="0" dirty="0">
                          <a:solidFill>
                            <a:schemeClr val="tx1">
                              <a:lumMod val="75000"/>
                              <a:lumOff val="25000"/>
                            </a:schemeClr>
                          </a:solidFill>
                          <a:latin typeface="Arial" panose="020B0604020202020204" pitchFamily="34" charset="0"/>
                          <a:cs typeface="Arial" panose="020B0604020202020204" pitchFamily="34" charset="0"/>
                        </a:rPr>
                        <a:t>Cephalosporins </a:t>
                      </a:r>
                    </a:p>
                    <a:p>
                      <a:pPr marL="285750" indent="-285750">
                        <a:buFont typeface="Arial" panose="020B0604020202020204" pitchFamily="34" charset="0"/>
                        <a:buChar char="•"/>
                      </a:pPr>
                      <a:r>
                        <a:rPr lang="en-US" sz="1200" b="1" i="0" dirty="0">
                          <a:solidFill>
                            <a:schemeClr val="tx1">
                              <a:lumMod val="75000"/>
                              <a:lumOff val="25000"/>
                            </a:schemeClr>
                          </a:solidFill>
                          <a:latin typeface="Arial" panose="020B0604020202020204" pitchFamily="34" charset="0"/>
                          <a:cs typeface="Arial" panose="020B0604020202020204" pitchFamily="34" charset="0"/>
                        </a:rPr>
                        <a:t>Carbapenems </a:t>
                      </a:r>
                    </a:p>
                  </a:txBody>
                  <a:tcPr marL="68580" marR="68580" marT="34290" marB="34290">
                    <a:solidFill>
                      <a:schemeClr val="bg1">
                        <a:lumMod val="75000"/>
                      </a:schemeClr>
                    </a:solidFill>
                  </a:tcPr>
                </a:tc>
                <a:tc>
                  <a:txBody>
                    <a:bodyPr/>
                    <a:lstStyle/>
                    <a:p>
                      <a:pPr marL="285750" indent="-2857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Global spread, especially of NDM and VIM, poses a major public health threat, particularly in hospital-acquired infections. </a:t>
                      </a:r>
                    </a:p>
                  </a:txBody>
                  <a:tcPr marL="68580" marR="68580" marT="34290" marB="34290">
                    <a:solidFill>
                      <a:schemeClr val="bg1">
                        <a:lumMod val="75000"/>
                      </a:schemeClr>
                    </a:solidFill>
                  </a:tcPr>
                </a:tc>
                <a:extLst>
                  <a:ext uri="{0D108BD9-81ED-4DB2-BD59-A6C34878D82A}">
                    <a16:rowId xmlns:a16="http://schemas.microsoft.com/office/drawing/2014/main" val="4285987515"/>
                  </a:ext>
                </a:extLst>
              </a:tr>
            </a:tbl>
          </a:graphicData>
        </a:graphic>
      </p:graphicFrame>
      <p:sp>
        <p:nvSpPr>
          <p:cNvPr id="7" name="TextBox 6">
            <a:extLst>
              <a:ext uri="{FF2B5EF4-FFF2-40B4-BE49-F238E27FC236}">
                <a16:creationId xmlns:a16="http://schemas.microsoft.com/office/drawing/2014/main" id="{90B83AE0-B4E0-04E0-8BE2-3D5728DF9C22}"/>
              </a:ext>
            </a:extLst>
          </p:cNvPr>
          <p:cNvSpPr txBox="1"/>
          <p:nvPr/>
        </p:nvSpPr>
        <p:spPr>
          <a:xfrm>
            <a:off x="158832" y="4366954"/>
            <a:ext cx="3200400" cy="307777"/>
          </a:xfrm>
          <a:prstGeom prst="rect">
            <a:avLst/>
          </a:prstGeom>
          <a:noFill/>
        </p:spPr>
        <p:txBody>
          <a:bodyPr wrap="square" rtlCol="0">
            <a:spAutoFit/>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NDM: new </a:t>
            </a:r>
            <a:r>
              <a:rPr lang="en-US" sz="700" dirty="0" err="1">
                <a:solidFill>
                  <a:schemeClr val="tx1">
                    <a:lumMod val="75000"/>
                    <a:lumOff val="25000"/>
                  </a:schemeClr>
                </a:solidFill>
                <a:latin typeface="Arial" panose="020B0604020202020204" pitchFamily="34" charset="0"/>
                <a:cs typeface="Arial" panose="020B0604020202020204" pitchFamily="34" charset="0"/>
              </a:rPr>
              <a:t>Dehli</a:t>
            </a:r>
            <a:r>
              <a:rPr lang="en-US" sz="700" dirty="0">
                <a:solidFill>
                  <a:schemeClr val="tx1">
                    <a:lumMod val="75000"/>
                    <a:lumOff val="25000"/>
                  </a:schemeClr>
                </a:solidFill>
                <a:latin typeface="Arial" panose="020B0604020202020204" pitchFamily="34" charset="0"/>
                <a:cs typeface="Arial" panose="020B0604020202020204" pitchFamily="34" charset="0"/>
              </a:rPr>
              <a:t> </a:t>
            </a:r>
            <a:r>
              <a:rPr lang="en-US" sz="700" dirty="0" err="1">
                <a:solidFill>
                  <a:schemeClr val="tx1">
                    <a:lumMod val="75000"/>
                    <a:lumOff val="25000"/>
                  </a:schemeClr>
                </a:solidFill>
                <a:latin typeface="Arial" panose="020B0604020202020204" pitchFamily="34" charset="0"/>
                <a:cs typeface="Arial" panose="020B0604020202020204" pitchFamily="34" charset="0"/>
              </a:rPr>
              <a:t>metallo</a:t>
            </a:r>
            <a:r>
              <a:rPr lang="en-US" sz="700" dirty="0">
                <a:solidFill>
                  <a:schemeClr val="tx1">
                    <a:lumMod val="75000"/>
                    <a:lumOff val="25000"/>
                  </a:schemeClr>
                </a:solidFill>
                <a:latin typeface="Arial" panose="020B0604020202020204" pitchFamily="34" charset="0"/>
                <a:cs typeface="Arial" panose="020B0604020202020204" pitchFamily="34" charset="0"/>
              </a:rPr>
              <a:t>-beta </a:t>
            </a:r>
            <a:r>
              <a:rPr lang="en-US" sz="700" dirty="0" err="1">
                <a:solidFill>
                  <a:schemeClr val="tx1">
                    <a:lumMod val="75000"/>
                    <a:lumOff val="25000"/>
                  </a:schemeClr>
                </a:solidFill>
                <a:latin typeface="Arial" panose="020B0604020202020204" pitchFamily="34" charset="0"/>
                <a:cs typeface="Arial" panose="020B0604020202020204" pitchFamily="34" charset="0"/>
              </a:rPr>
              <a:t>lacatamse</a:t>
            </a:r>
            <a:r>
              <a:rPr lang="en-US" sz="700" dirty="0">
                <a:solidFill>
                  <a:schemeClr val="tx1">
                    <a:lumMod val="75000"/>
                    <a:lumOff val="25000"/>
                  </a:schemeClr>
                </a:solidFill>
                <a:latin typeface="Arial" panose="020B0604020202020204" pitchFamily="34" charset="0"/>
                <a:cs typeface="Arial" panose="020B0604020202020204" pitchFamily="34" charset="0"/>
              </a:rPr>
              <a:t>, </a:t>
            </a:r>
          </a:p>
          <a:p>
            <a:r>
              <a:rPr lang="en-US" sz="700" dirty="0">
                <a:solidFill>
                  <a:schemeClr val="tx1">
                    <a:lumMod val="75000"/>
                    <a:lumOff val="25000"/>
                  </a:schemeClr>
                </a:solidFill>
                <a:latin typeface="Arial" panose="020B0604020202020204" pitchFamily="34" charset="0"/>
                <a:cs typeface="Arial" panose="020B0604020202020204" pitchFamily="34" charset="0"/>
              </a:rPr>
              <a:t>VIM: </a:t>
            </a:r>
            <a:r>
              <a:rPr lang="en-US" sz="700" dirty="0" err="1">
                <a:solidFill>
                  <a:schemeClr val="tx1">
                    <a:lumMod val="75000"/>
                    <a:lumOff val="25000"/>
                  </a:schemeClr>
                </a:solidFill>
                <a:latin typeface="Arial" panose="020B0604020202020204" pitchFamily="34" charset="0"/>
                <a:cs typeface="Arial" panose="020B0604020202020204" pitchFamily="34" charset="0"/>
              </a:rPr>
              <a:t>verona</a:t>
            </a:r>
            <a:r>
              <a:rPr lang="en-US" sz="700" dirty="0">
                <a:solidFill>
                  <a:schemeClr val="tx1">
                    <a:lumMod val="75000"/>
                    <a:lumOff val="25000"/>
                  </a:schemeClr>
                </a:solidFill>
                <a:latin typeface="Arial" panose="020B0604020202020204" pitchFamily="34" charset="0"/>
                <a:cs typeface="Arial" panose="020B0604020202020204" pitchFamily="34" charset="0"/>
              </a:rPr>
              <a:t> </a:t>
            </a:r>
            <a:r>
              <a:rPr lang="en-US" sz="700" dirty="0" err="1">
                <a:solidFill>
                  <a:schemeClr val="tx1">
                    <a:lumMod val="75000"/>
                    <a:lumOff val="25000"/>
                  </a:schemeClr>
                </a:solidFill>
                <a:latin typeface="Arial" panose="020B0604020202020204" pitchFamily="34" charset="0"/>
                <a:cs typeface="Arial" panose="020B0604020202020204" pitchFamily="34" charset="0"/>
              </a:rPr>
              <a:t>integron</a:t>
            </a:r>
            <a:r>
              <a:rPr lang="en-US" sz="700" dirty="0">
                <a:solidFill>
                  <a:schemeClr val="tx1">
                    <a:lumMod val="75000"/>
                    <a:lumOff val="25000"/>
                  </a:schemeClr>
                </a:solidFill>
                <a:latin typeface="Arial" panose="020B0604020202020204" pitchFamily="34" charset="0"/>
                <a:cs typeface="Arial" panose="020B0604020202020204" pitchFamily="34" charset="0"/>
              </a:rPr>
              <a:t> encoded </a:t>
            </a:r>
            <a:r>
              <a:rPr lang="en-US" sz="700" dirty="0" err="1">
                <a:solidFill>
                  <a:schemeClr val="tx1">
                    <a:lumMod val="75000"/>
                    <a:lumOff val="25000"/>
                  </a:schemeClr>
                </a:solidFill>
                <a:latin typeface="Arial" panose="020B0604020202020204" pitchFamily="34" charset="0"/>
                <a:cs typeface="Arial" panose="020B0604020202020204" pitchFamily="34" charset="0"/>
              </a:rPr>
              <a:t>metallo</a:t>
            </a:r>
            <a:r>
              <a:rPr lang="en-US" sz="700" dirty="0">
                <a:solidFill>
                  <a:schemeClr val="tx1">
                    <a:lumMod val="75000"/>
                    <a:lumOff val="25000"/>
                  </a:schemeClr>
                </a:solidFill>
                <a:latin typeface="Arial" panose="020B0604020202020204" pitchFamily="34" charset="0"/>
                <a:cs typeface="Arial" panose="020B0604020202020204" pitchFamily="34" charset="0"/>
              </a:rPr>
              <a:t> beta lactamase </a:t>
            </a:r>
          </a:p>
        </p:txBody>
      </p:sp>
      <p:sp>
        <p:nvSpPr>
          <p:cNvPr id="10" name="Title 1">
            <a:extLst>
              <a:ext uri="{FF2B5EF4-FFF2-40B4-BE49-F238E27FC236}">
                <a16:creationId xmlns:a16="http://schemas.microsoft.com/office/drawing/2014/main" id="{CDDFD427-2EA7-77C0-9A4D-DFC5FC132A86}"/>
              </a:ext>
            </a:extLst>
          </p:cNvPr>
          <p:cNvSpPr>
            <a:spLocks noGrp="1"/>
          </p:cNvSpPr>
          <p:nvPr>
            <p:ph type="title"/>
          </p:nvPr>
        </p:nvSpPr>
        <p:spPr>
          <a:xfrm>
            <a:off x="579772" y="407214"/>
            <a:ext cx="5915025" cy="535531"/>
          </a:xfrm>
          <a:prstGeom prst="rect">
            <a:avLst/>
          </a:prstGeom>
        </p:spPr>
        <p:txBody>
          <a:bodyPr/>
          <a:lstStyle/>
          <a:p>
            <a:r>
              <a:rPr lang="en-US" sz="3200" spc="-113" dirty="0"/>
              <a:t>Class B Carbapenemases </a:t>
            </a:r>
            <a:endParaRPr lang="en-US" sz="2400" spc="-113" dirty="0"/>
          </a:p>
        </p:txBody>
      </p:sp>
      <p:sp>
        <p:nvSpPr>
          <p:cNvPr id="11" name="TextBox 10">
            <a:extLst>
              <a:ext uri="{FF2B5EF4-FFF2-40B4-BE49-F238E27FC236}">
                <a16:creationId xmlns:a16="http://schemas.microsoft.com/office/drawing/2014/main" id="{ED19E13E-4A45-2864-1F27-FC1471ACF3A3}"/>
              </a:ext>
            </a:extLst>
          </p:cNvPr>
          <p:cNvSpPr txBox="1"/>
          <p:nvPr/>
        </p:nvSpPr>
        <p:spPr>
          <a:xfrm>
            <a:off x="158832" y="4647835"/>
            <a:ext cx="4716379" cy="761747"/>
          </a:xfrm>
          <a:prstGeom prst="rect">
            <a:avLst/>
          </a:prstGeom>
          <a:noFill/>
        </p:spPr>
        <p:txBody>
          <a:bodyPr wrap="square" rtlCol="0">
            <a:spAutoFit/>
          </a:bodyPr>
          <a:lstStyle/>
          <a:p>
            <a:r>
              <a:rPr lang="en-US" sz="800" dirty="0" err="1">
                <a:solidFill>
                  <a:schemeClr val="tx1">
                    <a:lumMod val="75000"/>
                    <a:lumOff val="25000"/>
                  </a:schemeClr>
                </a:solidFill>
                <a:latin typeface="Arial" panose="020B0604020202020204" pitchFamily="34" charset="0"/>
                <a:cs typeface="Arial" panose="020B0604020202020204" pitchFamily="34" charset="0"/>
              </a:rPr>
              <a:t>Delcor</a:t>
            </a:r>
            <a:r>
              <a:rPr lang="en-US" sz="800" dirty="0">
                <a:solidFill>
                  <a:schemeClr val="tx1">
                    <a:lumMod val="75000"/>
                    <a:lumOff val="25000"/>
                  </a:schemeClr>
                </a:solidFill>
                <a:latin typeface="Arial" panose="020B0604020202020204" pitchFamily="34" charset="0"/>
                <a:cs typeface="Arial" panose="020B0604020202020204" pitchFamily="34" charset="0"/>
              </a:rPr>
              <a:t> AH, et al 2009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10.1016/j.bbapap.2008.11.005</a:t>
            </a:r>
          </a:p>
          <a:p>
            <a:r>
              <a:rPr lang="en-US" sz="800" dirty="0">
                <a:solidFill>
                  <a:schemeClr val="tx1">
                    <a:lumMod val="75000"/>
                    <a:lumOff val="25000"/>
                  </a:schemeClr>
                </a:solidFill>
                <a:latin typeface="Arial" panose="020B0604020202020204" pitchFamily="34" charset="0"/>
                <a:cs typeface="Arial" panose="020B0604020202020204" pitchFamily="34" charset="0"/>
              </a:rPr>
              <a:t>Souza JD, et al 2025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10.3390/microorganisms13071501</a:t>
            </a:r>
          </a:p>
          <a:p>
            <a:r>
              <a:rPr lang="en-US" sz="800" dirty="0">
                <a:solidFill>
                  <a:schemeClr val="tx1">
                    <a:lumMod val="75000"/>
                    <a:lumOff val="25000"/>
                  </a:schemeClr>
                </a:solidFill>
                <a:latin typeface="Arial" panose="020B0604020202020204" pitchFamily="34" charset="0"/>
                <a:cs typeface="Arial" panose="020B0604020202020204" pitchFamily="34" charset="0"/>
              </a:rPr>
              <a:t>Kyriakidis I, et al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10.3390/pathogens10030373</a:t>
            </a:r>
          </a:p>
          <a:p>
            <a:r>
              <a:rPr lang="en-US" sz="800" dirty="0">
                <a:solidFill>
                  <a:schemeClr val="tx1">
                    <a:lumMod val="75000"/>
                    <a:lumOff val="25000"/>
                  </a:schemeClr>
                </a:solidFill>
                <a:latin typeface="Arial" panose="020B0604020202020204" pitchFamily="34" charset="0"/>
                <a:cs typeface="Arial" panose="020B0604020202020204" pitchFamily="34" charset="0"/>
              </a:rPr>
              <a:t>Gupta N, et al 2022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10.2147IDR.S386641</a:t>
            </a:r>
          </a:p>
          <a:p>
            <a:endParaRPr lang="en-US" sz="1050" dirty="0"/>
          </a:p>
        </p:txBody>
      </p:sp>
    </p:spTree>
    <p:extLst>
      <p:ext uri="{BB962C8B-B14F-4D97-AF65-F5344CB8AC3E}">
        <p14:creationId xmlns:p14="http://schemas.microsoft.com/office/powerpoint/2010/main" val="2968171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58026-AD30-E304-C51E-5E709675D1B6}"/>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383077E-8733-3E25-D961-B92D61E65A7A}"/>
              </a:ext>
            </a:extLst>
          </p:cNvPr>
          <p:cNvGraphicFramePr>
            <a:graphicFrameLocks noGrp="1"/>
          </p:cNvGraphicFramePr>
          <p:nvPr>
            <p:ph idx="1"/>
            <p:extLst>
              <p:ext uri="{D42A27DB-BD31-4B8C-83A1-F6EECF244321}">
                <p14:modId xmlns:p14="http://schemas.microsoft.com/office/powerpoint/2010/main" val="3710748060"/>
              </p:ext>
            </p:extLst>
          </p:nvPr>
        </p:nvGraphicFramePr>
        <p:xfrm>
          <a:off x="158833" y="1036447"/>
          <a:ext cx="8826335" cy="3413568"/>
        </p:xfrm>
        <a:graphic>
          <a:graphicData uri="http://schemas.openxmlformats.org/drawingml/2006/table">
            <a:tbl>
              <a:tblPr firstRow="1" bandRow="1">
                <a:tableStyleId>{5C22544A-7EE6-4342-B048-85BDC9FD1C3A}</a:tableStyleId>
              </a:tblPr>
              <a:tblGrid>
                <a:gridCol w="1765267">
                  <a:extLst>
                    <a:ext uri="{9D8B030D-6E8A-4147-A177-3AD203B41FA5}">
                      <a16:colId xmlns:a16="http://schemas.microsoft.com/office/drawing/2014/main" val="4196391770"/>
                    </a:ext>
                  </a:extLst>
                </a:gridCol>
                <a:gridCol w="1765267">
                  <a:extLst>
                    <a:ext uri="{9D8B030D-6E8A-4147-A177-3AD203B41FA5}">
                      <a16:colId xmlns:a16="http://schemas.microsoft.com/office/drawing/2014/main" val="1667312978"/>
                    </a:ext>
                  </a:extLst>
                </a:gridCol>
                <a:gridCol w="1765267">
                  <a:extLst>
                    <a:ext uri="{9D8B030D-6E8A-4147-A177-3AD203B41FA5}">
                      <a16:colId xmlns:a16="http://schemas.microsoft.com/office/drawing/2014/main" val="3568018891"/>
                    </a:ext>
                  </a:extLst>
                </a:gridCol>
                <a:gridCol w="1765267">
                  <a:extLst>
                    <a:ext uri="{9D8B030D-6E8A-4147-A177-3AD203B41FA5}">
                      <a16:colId xmlns:a16="http://schemas.microsoft.com/office/drawing/2014/main" val="1324438976"/>
                    </a:ext>
                  </a:extLst>
                </a:gridCol>
                <a:gridCol w="1765267">
                  <a:extLst>
                    <a:ext uri="{9D8B030D-6E8A-4147-A177-3AD203B41FA5}">
                      <a16:colId xmlns:a16="http://schemas.microsoft.com/office/drawing/2014/main" val="1314916204"/>
                    </a:ext>
                  </a:extLst>
                </a:gridCol>
              </a:tblGrid>
              <a:tr h="450848">
                <a:tc>
                  <a:txBody>
                    <a:bodyPr/>
                    <a:lstStyle/>
                    <a:p>
                      <a:r>
                        <a:rPr lang="en-US" sz="1200" dirty="0"/>
                        <a:t>Mechanism </a:t>
                      </a:r>
                    </a:p>
                  </a:txBody>
                  <a:tcPr marL="68580" marR="68580" marT="34290" marB="34290">
                    <a:solidFill>
                      <a:srgbClr val="00314C"/>
                    </a:solidFill>
                  </a:tcPr>
                </a:tc>
                <a:tc>
                  <a:txBody>
                    <a:bodyPr/>
                    <a:lstStyle/>
                    <a:p>
                      <a:r>
                        <a:rPr lang="en-US" sz="1200" dirty="0"/>
                        <a:t>Genetic and Structural Features </a:t>
                      </a:r>
                    </a:p>
                  </a:txBody>
                  <a:tcPr marL="68580" marR="68580" marT="34290" marB="34290">
                    <a:solidFill>
                      <a:srgbClr val="00314C"/>
                    </a:solidFill>
                  </a:tcPr>
                </a:tc>
                <a:tc>
                  <a:txBody>
                    <a:bodyPr/>
                    <a:lstStyle/>
                    <a:p>
                      <a:r>
                        <a:rPr lang="en-US" sz="1200" dirty="0"/>
                        <a:t>Organisms </a:t>
                      </a:r>
                    </a:p>
                  </a:txBody>
                  <a:tcPr marL="68580" marR="68580" marT="34290" marB="34290">
                    <a:solidFill>
                      <a:srgbClr val="00314C"/>
                    </a:solidFill>
                  </a:tcPr>
                </a:tc>
                <a:tc>
                  <a:txBody>
                    <a:bodyPr/>
                    <a:lstStyle/>
                    <a:p>
                      <a:r>
                        <a:rPr lang="en-US" sz="1200" dirty="0"/>
                        <a:t>Antibiotics Affected </a:t>
                      </a:r>
                    </a:p>
                  </a:txBody>
                  <a:tcPr marL="68580" marR="68580" marT="34290" marB="34290">
                    <a:solidFill>
                      <a:srgbClr val="00314C"/>
                    </a:solidFill>
                  </a:tcPr>
                </a:tc>
                <a:tc>
                  <a:txBody>
                    <a:bodyPr/>
                    <a:lstStyle/>
                    <a:p>
                      <a:r>
                        <a:rPr lang="en-US" sz="1200" dirty="0"/>
                        <a:t>Clinical Relevance </a:t>
                      </a:r>
                    </a:p>
                  </a:txBody>
                  <a:tcPr marL="68580" marR="68580" marT="34290" marB="34290">
                    <a:solidFill>
                      <a:srgbClr val="00314C"/>
                    </a:solidFill>
                  </a:tcPr>
                </a:tc>
                <a:extLst>
                  <a:ext uri="{0D108BD9-81ED-4DB2-BD59-A6C34878D82A}">
                    <a16:rowId xmlns:a16="http://schemas.microsoft.com/office/drawing/2014/main" val="246628400"/>
                  </a:ext>
                </a:extLst>
              </a:tr>
              <a:tr h="2962720">
                <a:tc>
                  <a:txBody>
                    <a:bodyPr/>
                    <a:lstStyle/>
                    <a:p>
                      <a:pPr marL="285750" indent="-2857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Known as oxacillinases </a:t>
                      </a:r>
                    </a:p>
                    <a:p>
                      <a:pPr marL="285750" indent="-2857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Hydrolyze beta-lactams using a serine residue in the active site of the enzyme. </a:t>
                      </a:r>
                    </a:p>
                    <a:p>
                      <a:pPr marL="285750" indent="-2857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Unlike Class A enzymes, Class D enzymes have lower catalytic efficiency but still significant due to their ability to confer resistance. </a:t>
                      </a:r>
                    </a:p>
                  </a:txBody>
                  <a:tcPr marL="68580" marR="68580" marT="34290" marB="34290">
                    <a:solidFill>
                      <a:schemeClr val="bg1">
                        <a:lumMod val="75000"/>
                      </a:schemeClr>
                    </a:solidFill>
                  </a:tcPr>
                </a:tc>
                <a:tc>
                  <a:txBody>
                    <a:bodyPr/>
                    <a:lstStyle/>
                    <a:p>
                      <a:pPr marL="285750" indent="-2857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OXA genes that encode for Class D enzymes are often located on plasmids facilitating horizontal gene transfer. </a:t>
                      </a:r>
                    </a:p>
                    <a:p>
                      <a:pPr marL="285750" indent="-2857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Poorly inhibited by clavulanic acid, relebactam, and vaborbactam. </a:t>
                      </a:r>
                    </a:p>
                    <a:p>
                      <a:pPr marL="285750" indent="-2857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Inhibited by durlobactam and avibactam </a:t>
                      </a:r>
                    </a:p>
                    <a:p>
                      <a:pPr marL="285750" indent="-285750">
                        <a:buFont typeface="Arial" panose="020B0604020202020204" pitchFamily="34" charset="0"/>
                        <a:buChar char="•"/>
                      </a:pPr>
                      <a:endParaRPr lang="en-US" sz="1200" dirty="0">
                        <a:solidFill>
                          <a:schemeClr val="tx1">
                            <a:lumMod val="75000"/>
                            <a:lumOff val="25000"/>
                          </a:schemeClr>
                        </a:solidFill>
                        <a:latin typeface="Arial" panose="020B0604020202020204" pitchFamily="34" charset="0"/>
                        <a:cs typeface="Arial" panose="020B0604020202020204" pitchFamily="34" charset="0"/>
                      </a:endParaRPr>
                    </a:p>
                  </a:txBody>
                  <a:tcPr marL="68580" marR="68580" marT="34290" marB="34290">
                    <a:solidFill>
                      <a:schemeClr val="bg1">
                        <a:lumMod val="7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a:solidFill>
                            <a:schemeClr val="tx1">
                              <a:lumMod val="75000"/>
                              <a:lumOff val="25000"/>
                            </a:schemeClr>
                          </a:solidFill>
                          <a:latin typeface="Arial" panose="020B0604020202020204" pitchFamily="34" charset="0"/>
                          <a:cs typeface="Arial" panose="020B0604020202020204" pitchFamily="34" charset="0"/>
                        </a:rPr>
                        <a:t>Acinetobacter baumannii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dirty="0">
                          <a:solidFill>
                            <a:schemeClr val="tx1">
                              <a:lumMod val="75000"/>
                              <a:lumOff val="25000"/>
                            </a:schemeClr>
                          </a:solidFill>
                          <a:latin typeface="Arial" panose="020B0604020202020204" pitchFamily="34" charset="0"/>
                          <a:cs typeface="Arial" panose="020B0604020202020204" pitchFamily="34" charset="0"/>
                        </a:rPr>
                        <a:t>Klebsiella pneumoniae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dirty="0">
                          <a:solidFill>
                            <a:schemeClr val="tx1">
                              <a:lumMod val="75000"/>
                              <a:lumOff val="25000"/>
                            </a:schemeClr>
                          </a:solidFill>
                          <a:latin typeface="Arial" panose="020B0604020202020204" pitchFamily="34" charset="0"/>
                          <a:cs typeface="Arial" panose="020B0604020202020204" pitchFamily="34" charset="0"/>
                        </a:rPr>
                        <a:t>Escherichia coli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dirty="0">
                          <a:solidFill>
                            <a:schemeClr val="tx1">
                              <a:lumMod val="75000"/>
                              <a:lumOff val="25000"/>
                            </a:schemeClr>
                          </a:solidFill>
                          <a:latin typeface="Arial" panose="020B0604020202020204" pitchFamily="34" charset="0"/>
                          <a:cs typeface="Arial" panose="020B0604020202020204" pitchFamily="34" charset="0"/>
                        </a:rPr>
                        <a:t>Pseudomonas aeruginosa </a:t>
                      </a:r>
                    </a:p>
                  </a:txBody>
                  <a:tcPr marL="68580" marR="68580" marT="34290" marB="34290">
                    <a:solidFill>
                      <a:schemeClr val="bg1">
                        <a:lumMod val="75000"/>
                      </a:schemeClr>
                    </a:solidFill>
                  </a:tcPr>
                </a:tc>
                <a:tc>
                  <a:txBody>
                    <a:bodyPr/>
                    <a:lstStyle/>
                    <a:p>
                      <a:pPr marL="285750" indent="-285750">
                        <a:buFont typeface="Arial" panose="020B0604020202020204" pitchFamily="34" charset="0"/>
                        <a:buChar char="•"/>
                      </a:pPr>
                      <a:r>
                        <a:rPr lang="en-US" sz="1200" b="1" i="0" dirty="0">
                          <a:solidFill>
                            <a:schemeClr val="tx1">
                              <a:lumMod val="75000"/>
                              <a:lumOff val="25000"/>
                            </a:schemeClr>
                          </a:solidFill>
                          <a:latin typeface="Arial" panose="020B0604020202020204" pitchFamily="34" charset="0"/>
                          <a:cs typeface="Arial" panose="020B0604020202020204" pitchFamily="34" charset="0"/>
                        </a:rPr>
                        <a:t>Carbapenems </a:t>
                      </a:r>
                    </a:p>
                    <a:p>
                      <a:pPr marL="285750" indent="-285750">
                        <a:buFont typeface="Arial" panose="020B0604020202020204" pitchFamily="34" charset="0"/>
                        <a:buChar char="•"/>
                      </a:pPr>
                      <a:r>
                        <a:rPr lang="en-US" sz="1200" b="0" i="0" dirty="0">
                          <a:solidFill>
                            <a:schemeClr val="tx1">
                              <a:lumMod val="75000"/>
                              <a:lumOff val="25000"/>
                            </a:schemeClr>
                          </a:solidFill>
                          <a:latin typeface="Arial" panose="020B0604020202020204" pitchFamily="34" charset="0"/>
                          <a:cs typeface="Arial" panose="020B0604020202020204" pitchFamily="34" charset="0"/>
                        </a:rPr>
                        <a:t>Penicillins </a:t>
                      </a:r>
                    </a:p>
                    <a:p>
                      <a:pPr marL="285750" indent="-285750">
                        <a:buFont typeface="Arial" panose="020B0604020202020204" pitchFamily="34" charset="0"/>
                        <a:buChar char="•"/>
                      </a:pPr>
                      <a:r>
                        <a:rPr lang="en-US" sz="1200" b="0" i="0" dirty="0">
                          <a:solidFill>
                            <a:schemeClr val="tx1">
                              <a:lumMod val="75000"/>
                              <a:lumOff val="25000"/>
                            </a:schemeClr>
                          </a:solidFill>
                          <a:latin typeface="Arial" panose="020B0604020202020204" pitchFamily="34" charset="0"/>
                          <a:cs typeface="Arial" panose="020B0604020202020204" pitchFamily="34" charset="0"/>
                        </a:rPr>
                        <a:t>Some cephalosporins </a:t>
                      </a:r>
                    </a:p>
                  </a:txBody>
                  <a:tcPr marL="68580" marR="68580" marT="34290" marB="34290">
                    <a:solidFill>
                      <a:schemeClr val="bg1">
                        <a:lumMod val="75000"/>
                      </a:schemeClr>
                    </a:solidFill>
                  </a:tcPr>
                </a:tc>
                <a:tc>
                  <a:txBody>
                    <a:bodyPr/>
                    <a:lstStyle/>
                    <a:p>
                      <a:pPr marL="285750" indent="-2857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Major contributor to carbapenem resistance in </a:t>
                      </a:r>
                      <a:r>
                        <a:rPr lang="en-US" sz="1200" i="1" dirty="0">
                          <a:solidFill>
                            <a:schemeClr val="tx1">
                              <a:lumMod val="75000"/>
                              <a:lumOff val="25000"/>
                            </a:schemeClr>
                          </a:solidFill>
                          <a:latin typeface="Arial" panose="020B0604020202020204" pitchFamily="34" charset="0"/>
                          <a:cs typeface="Arial" panose="020B0604020202020204" pitchFamily="34" charset="0"/>
                        </a:rPr>
                        <a:t>A. baumannii </a:t>
                      </a:r>
                      <a:r>
                        <a:rPr lang="en-US" sz="1200" i="0" dirty="0">
                          <a:solidFill>
                            <a:schemeClr val="tx1">
                              <a:lumMod val="75000"/>
                              <a:lumOff val="25000"/>
                            </a:schemeClr>
                          </a:solidFill>
                          <a:latin typeface="Arial" panose="020B0604020202020204" pitchFamily="34" charset="0"/>
                          <a:cs typeface="Arial" panose="020B0604020202020204" pitchFamily="34" charset="0"/>
                        </a:rPr>
                        <a:t>and Enterobacterales. </a:t>
                      </a:r>
                    </a:p>
                    <a:p>
                      <a:pPr marL="285750" indent="-2857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Infections caused by these organisms are associated with high mortality and limited treatment options.</a:t>
                      </a:r>
                    </a:p>
                  </a:txBody>
                  <a:tcPr marL="68580" marR="68580" marT="34290" marB="34290">
                    <a:solidFill>
                      <a:schemeClr val="bg1">
                        <a:lumMod val="75000"/>
                      </a:schemeClr>
                    </a:solidFill>
                  </a:tcPr>
                </a:tc>
                <a:extLst>
                  <a:ext uri="{0D108BD9-81ED-4DB2-BD59-A6C34878D82A}">
                    <a16:rowId xmlns:a16="http://schemas.microsoft.com/office/drawing/2014/main" val="4285987515"/>
                  </a:ext>
                </a:extLst>
              </a:tr>
            </a:tbl>
          </a:graphicData>
        </a:graphic>
      </p:graphicFrame>
      <p:sp>
        <p:nvSpPr>
          <p:cNvPr id="9" name="Title 1">
            <a:extLst>
              <a:ext uri="{FF2B5EF4-FFF2-40B4-BE49-F238E27FC236}">
                <a16:creationId xmlns:a16="http://schemas.microsoft.com/office/drawing/2014/main" id="{D444761C-4A59-10D3-6942-DA4B69868CF0}"/>
              </a:ext>
            </a:extLst>
          </p:cNvPr>
          <p:cNvSpPr>
            <a:spLocks noGrp="1"/>
          </p:cNvSpPr>
          <p:nvPr>
            <p:ph type="title"/>
          </p:nvPr>
        </p:nvSpPr>
        <p:spPr>
          <a:xfrm>
            <a:off x="579772" y="407214"/>
            <a:ext cx="5915025" cy="535531"/>
          </a:xfrm>
          <a:prstGeom prst="rect">
            <a:avLst/>
          </a:prstGeom>
        </p:spPr>
        <p:txBody>
          <a:bodyPr/>
          <a:lstStyle/>
          <a:p>
            <a:r>
              <a:rPr lang="en-US" sz="3200" spc="-113" dirty="0"/>
              <a:t>Class D Carbapenemases </a:t>
            </a:r>
            <a:endParaRPr lang="en-US" sz="2400" spc="-113" dirty="0"/>
          </a:p>
        </p:txBody>
      </p:sp>
      <p:sp>
        <p:nvSpPr>
          <p:cNvPr id="10" name="TextBox 9">
            <a:extLst>
              <a:ext uri="{FF2B5EF4-FFF2-40B4-BE49-F238E27FC236}">
                <a16:creationId xmlns:a16="http://schemas.microsoft.com/office/drawing/2014/main" id="{E588AC4D-4C44-611C-B612-5766C663106F}"/>
              </a:ext>
            </a:extLst>
          </p:cNvPr>
          <p:cNvSpPr txBox="1"/>
          <p:nvPr/>
        </p:nvSpPr>
        <p:spPr>
          <a:xfrm>
            <a:off x="158833" y="4543717"/>
            <a:ext cx="4716379" cy="761747"/>
          </a:xfrm>
          <a:prstGeom prst="rect">
            <a:avLst/>
          </a:prstGeom>
          <a:noFill/>
        </p:spPr>
        <p:txBody>
          <a:bodyPr wrap="square" rtlCol="0">
            <a:spAutoFit/>
          </a:bodyPr>
          <a:lstStyle/>
          <a:p>
            <a:r>
              <a:rPr lang="en-US" sz="800" dirty="0" err="1">
                <a:solidFill>
                  <a:schemeClr val="tx1">
                    <a:lumMod val="75000"/>
                    <a:lumOff val="25000"/>
                  </a:schemeClr>
                </a:solidFill>
                <a:latin typeface="Arial" panose="020B0604020202020204" pitchFamily="34" charset="0"/>
                <a:cs typeface="Arial" panose="020B0604020202020204" pitchFamily="34" charset="0"/>
              </a:rPr>
              <a:t>Delcor</a:t>
            </a:r>
            <a:r>
              <a:rPr lang="en-US" sz="800" dirty="0">
                <a:solidFill>
                  <a:schemeClr val="tx1">
                    <a:lumMod val="75000"/>
                    <a:lumOff val="25000"/>
                  </a:schemeClr>
                </a:solidFill>
                <a:latin typeface="Arial" panose="020B0604020202020204" pitchFamily="34" charset="0"/>
                <a:cs typeface="Arial" panose="020B0604020202020204" pitchFamily="34" charset="0"/>
              </a:rPr>
              <a:t> AH, et al 2009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10.1016/j.bbapap.2008.11.005</a:t>
            </a:r>
          </a:p>
          <a:p>
            <a:r>
              <a:rPr lang="en-US" sz="800" dirty="0">
                <a:solidFill>
                  <a:schemeClr val="tx1">
                    <a:lumMod val="75000"/>
                    <a:lumOff val="25000"/>
                  </a:schemeClr>
                </a:solidFill>
                <a:latin typeface="Arial" panose="020B0604020202020204" pitchFamily="34" charset="0"/>
                <a:cs typeface="Arial" panose="020B0604020202020204" pitchFamily="34" charset="0"/>
              </a:rPr>
              <a:t>Souza JD, et al 2025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10.3390/microorganisms13071501</a:t>
            </a:r>
          </a:p>
          <a:p>
            <a:r>
              <a:rPr lang="en-US" sz="800" dirty="0">
                <a:solidFill>
                  <a:schemeClr val="tx1">
                    <a:lumMod val="75000"/>
                    <a:lumOff val="25000"/>
                  </a:schemeClr>
                </a:solidFill>
                <a:latin typeface="Arial" panose="020B0604020202020204" pitchFamily="34" charset="0"/>
                <a:cs typeface="Arial" panose="020B0604020202020204" pitchFamily="34" charset="0"/>
              </a:rPr>
              <a:t>Kyriakidis I, et al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10.3390/pathogens10030373</a:t>
            </a:r>
          </a:p>
          <a:p>
            <a:r>
              <a:rPr lang="en-US" sz="800" dirty="0">
                <a:solidFill>
                  <a:schemeClr val="tx1">
                    <a:lumMod val="75000"/>
                    <a:lumOff val="25000"/>
                  </a:schemeClr>
                </a:solidFill>
                <a:latin typeface="Arial" panose="020B0604020202020204" pitchFamily="34" charset="0"/>
                <a:cs typeface="Arial" panose="020B0604020202020204" pitchFamily="34" charset="0"/>
              </a:rPr>
              <a:t>Gupta N, et al 2022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10.2147IDR.S386641</a:t>
            </a:r>
          </a:p>
          <a:p>
            <a:endParaRPr lang="en-US" sz="1050" dirty="0"/>
          </a:p>
        </p:txBody>
      </p:sp>
    </p:spTree>
    <p:extLst>
      <p:ext uri="{BB962C8B-B14F-4D97-AF65-F5344CB8AC3E}">
        <p14:creationId xmlns:p14="http://schemas.microsoft.com/office/powerpoint/2010/main" val="3579050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F9F5E-4C6C-AE18-3442-028E3BCC433C}"/>
              </a:ext>
            </a:extLst>
          </p:cNvPr>
          <p:cNvSpPr>
            <a:spLocks noGrp="1"/>
          </p:cNvSpPr>
          <p:nvPr>
            <p:ph type="title"/>
          </p:nvPr>
        </p:nvSpPr>
        <p:spPr>
          <a:xfrm>
            <a:off x="628650" y="391579"/>
            <a:ext cx="7886700" cy="646331"/>
          </a:xfrm>
        </p:spPr>
        <p:txBody>
          <a:bodyPr/>
          <a:lstStyle/>
          <a:p>
            <a:r>
              <a:rPr lang="en-US" spc="-150" dirty="0"/>
              <a:t>Disclosures </a:t>
            </a:r>
            <a:endParaRPr lang="en-US" dirty="0"/>
          </a:p>
        </p:txBody>
      </p:sp>
      <p:sp>
        <p:nvSpPr>
          <p:cNvPr id="3" name="Content Placeholder 2">
            <a:extLst>
              <a:ext uri="{FF2B5EF4-FFF2-40B4-BE49-F238E27FC236}">
                <a16:creationId xmlns:a16="http://schemas.microsoft.com/office/drawing/2014/main" id="{97D6AC56-B70B-1D64-8933-E605A52DFD9B}"/>
              </a:ext>
            </a:extLst>
          </p:cNvPr>
          <p:cNvSpPr>
            <a:spLocks noGrp="1"/>
          </p:cNvSpPr>
          <p:nvPr>
            <p:ph idx="1"/>
          </p:nvPr>
        </p:nvSpPr>
        <p:spPr/>
        <p:txBody>
          <a:bodyPr/>
          <a:lstStyle/>
          <a:p>
            <a:pPr marL="457200" lvl="1">
              <a:lnSpc>
                <a:spcPct val="100000"/>
              </a:lnSpc>
              <a:buClr>
                <a:srgbClr val="007F88"/>
              </a:buClr>
              <a:buSzPct val="110000"/>
            </a:pPr>
            <a:endParaRPr lang="en-US" sz="2000" dirty="0"/>
          </a:p>
          <a:p>
            <a:pPr marL="457200" lvl="1">
              <a:lnSpc>
                <a:spcPct val="100000"/>
              </a:lnSpc>
              <a:buClr>
                <a:srgbClr val="007F88"/>
              </a:buClr>
              <a:buSzPct val="110000"/>
            </a:pPr>
            <a:r>
              <a:rPr lang="en-US" sz="2000" dirty="0"/>
              <a:t>The planner(s) and speaker(s) have indicated that there are no relevant financial relationships with any ineligible companies to disclose. </a:t>
            </a:r>
          </a:p>
          <a:p>
            <a:endParaRPr lang="en-US" dirty="0"/>
          </a:p>
        </p:txBody>
      </p:sp>
    </p:spTree>
    <p:extLst>
      <p:ext uri="{BB962C8B-B14F-4D97-AF65-F5344CB8AC3E}">
        <p14:creationId xmlns:p14="http://schemas.microsoft.com/office/powerpoint/2010/main" val="3081649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C85BA-1465-55A6-2F9D-D7A270E84D6A}"/>
              </a:ext>
            </a:extLst>
          </p:cNvPr>
          <p:cNvSpPr>
            <a:spLocks noGrp="1"/>
          </p:cNvSpPr>
          <p:nvPr>
            <p:ph type="title"/>
          </p:nvPr>
        </p:nvSpPr>
        <p:spPr>
          <a:xfrm>
            <a:off x="628650" y="329883"/>
            <a:ext cx="7886700" cy="978729"/>
          </a:xfrm>
        </p:spPr>
        <p:txBody>
          <a:bodyPr/>
          <a:lstStyle/>
          <a:p>
            <a:r>
              <a:rPr lang="en-US" sz="3200" i="1" spc="-150" dirty="0"/>
              <a:t>Acinetobacter baumannii  </a:t>
            </a:r>
            <a:r>
              <a:rPr lang="en-US" sz="3200" spc="-150" dirty="0"/>
              <a:t>Carbapenemases in the U.S.</a:t>
            </a:r>
            <a:endParaRPr lang="en-US" sz="3200" dirty="0"/>
          </a:p>
        </p:txBody>
      </p:sp>
      <p:graphicFrame>
        <p:nvGraphicFramePr>
          <p:cNvPr id="4" name="Content Placeholder 9">
            <a:extLst>
              <a:ext uri="{FF2B5EF4-FFF2-40B4-BE49-F238E27FC236}">
                <a16:creationId xmlns:a16="http://schemas.microsoft.com/office/drawing/2014/main" id="{8E631C40-1354-D784-4F16-3AE30BC9824D}"/>
              </a:ext>
            </a:extLst>
          </p:cNvPr>
          <p:cNvGraphicFramePr>
            <a:graphicFrameLocks noGrp="1"/>
          </p:cNvGraphicFramePr>
          <p:nvPr>
            <p:ph idx="1"/>
            <p:extLst>
              <p:ext uri="{D42A27DB-BD31-4B8C-83A1-F6EECF244321}">
                <p14:modId xmlns:p14="http://schemas.microsoft.com/office/powerpoint/2010/main" val="2136696104"/>
              </p:ext>
            </p:extLst>
          </p:nvPr>
        </p:nvGraphicFramePr>
        <p:xfrm>
          <a:off x="816022" y="1400299"/>
          <a:ext cx="7511956" cy="3079313"/>
        </p:xfrm>
        <a:graphic>
          <a:graphicData uri="http://schemas.openxmlformats.org/drawingml/2006/table">
            <a:tbl>
              <a:tblPr firstRow="1" bandRow="1">
                <a:tableStyleId>{5C22544A-7EE6-4342-B048-85BDC9FD1C3A}</a:tableStyleId>
              </a:tblPr>
              <a:tblGrid>
                <a:gridCol w="1877989">
                  <a:extLst>
                    <a:ext uri="{9D8B030D-6E8A-4147-A177-3AD203B41FA5}">
                      <a16:colId xmlns:a16="http://schemas.microsoft.com/office/drawing/2014/main" val="3152866572"/>
                    </a:ext>
                  </a:extLst>
                </a:gridCol>
                <a:gridCol w="1910650">
                  <a:extLst>
                    <a:ext uri="{9D8B030D-6E8A-4147-A177-3AD203B41FA5}">
                      <a16:colId xmlns:a16="http://schemas.microsoft.com/office/drawing/2014/main" val="3208659070"/>
                    </a:ext>
                  </a:extLst>
                </a:gridCol>
                <a:gridCol w="1845328">
                  <a:extLst>
                    <a:ext uri="{9D8B030D-6E8A-4147-A177-3AD203B41FA5}">
                      <a16:colId xmlns:a16="http://schemas.microsoft.com/office/drawing/2014/main" val="1033065364"/>
                    </a:ext>
                  </a:extLst>
                </a:gridCol>
                <a:gridCol w="1877989">
                  <a:extLst>
                    <a:ext uri="{9D8B030D-6E8A-4147-A177-3AD203B41FA5}">
                      <a16:colId xmlns:a16="http://schemas.microsoft.com/office/drawing/2014/main" val="1805706764"/>
                    </a:ext>
                  </a:extLst>
                </a:gridCol>
              </a:tblGrid>
              <a:tr h="221255">
                <a:tc>
                  <a:txBody>
                    <a:bodyPr/>
                    <a:lstStyle/>
                    <a:p>
                      <a:r>
                        <a:rPr lang="en-US" sz="1400" dirty="0">
                          <a:latin typeface="Arial" panose="020B0604020202020204" pitchFamily="34" charset="0"/>
                          <a:cs typeface="Arial" panose="020B0604020202020204" pitchFamily="34" charset="0"/>
                        </a:rPr>
                        <a:t>Ambler Class </a:t>
                      </a:r>
                    </a:p>
                  </a:txBody>
                  <a:tcPr>
                    <a:solidFill>
                      <a:srgbClr val="00314C"/>
                    </a:solidFill>
                  </a:tcPr>
                </a:tc>
                <a:tc>
                  <a:txBody>
                    <a:bodyPr/>
                    <a:lstStyle/>
                    <a:p>
                      <a:r>
                        <a:rPr lang="en-US" sz="1400">
                          <a:latin typeface="Arial" panose="020B0604020202020204" pitchFamily="34" charset="0"/>
                          <a:cs typeface="Arial" panose="020B0604020202020204" pitchFamily="34" charset="0"/>
                        </a:rPr>
                        <a:t>Gene </a:t>
                      </a:r>
                    </a:p>
                  </a:txBody>
                  <a:tcPr>
                    <a:solidFill>
                      <a:srgbClr val="00314C"/>
                    </a:solidFill>
                  </a:tcPr>
                </a:tc>
                <a:tc>
                  <a:txBody>
                    <a:bodyPr/>
                    <a:lstStyle/>
                    <a:p>
                      <a:r>
                        <a:rPr lang="en-US" sz="1400">
                          <a:latin typeface="Arial" panose="020B0604020202020204" pitchFamily="34" charset="0"/>
                          <a:cs typeface="Arial" panose="020B0604020202020204" pitchFamily="34" charset="0"/>
                        </a:rPr>
                        <a:t>Substrate </a:t>
                      </a:r>
                    </a:p>
                  </a:txBody>
                  <a:tcPr>
                    <a:solidFill>
                      <a:srgbClr val="00314C"/>
                    </a:solidFill>
                  </a:tcPr>
                </a:tc>
                <a:tc>
                  <a:txBody>
                    <a:bodyPr/>
                    <a:lstStyle/>
                    <a:p>
                      <a:r>
                        <a:rPr lang="en-US" sz="1400" dirty="0">
                          <a:latin typeface="Arial" panose="020B0604020202020204" pitchFamily="34" charset="0"/>
                          <a:cs typeface="Arial" panose="020B0604020202020204" pitchFamily="34" charset="0"/>
                        </a:rPr>
                        <a:t>Organism </a:t>
                      </a:r>
                    </a:p>
                  </a:txBody>
                  <a:tcPr>
                    <a:solidFill>
                      <a:srgbClr val="00314C"/>
                    </a:solidFill>
                  </a:tcPr>
                </a:tc>
                <a:extLst>
                  <a:ext uri="{0D108BD9-81ED-4DB2-BD59-A6C34878D82A}">
                    <a16:rowId xmlns:a16="http://schemas.microsoft.com/office/drawing/2014/main" val="517173296"/>
                  </a:ext>
                </a:extLst>
              </a:tr>
              <a:tr h="241369">
                <a:tc rowSpan="4">
                  <a:txBody>
                    <a:bodyPr/>
                    <a:lstStyle/>
                    <a:p>
                      <a:pPr algn="ctr"/>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sz="1200" dirty="0">
                          <a:solidFill>
                            <a:schemeClr val="tx1">
                              <a:lumMod val="75000"/>
                              <a:lumOff val="25000"/>
                            </a:schemeClr>
                          </a:solidFill>
                          <a:latin typeface="Arial" panose="020B0604020202020204" pitchFamily="34" charset="0"/>
                          <a:cs typeface="Arial" panose="020B0604020202020204" pitchFamily="34" charset="0"/>
                        </a:rPr>
                        <a:t>D</a:t>
                      </a:r>
                    </a:p>
                  </a:txBody>
                  <a:tcPr>
                    <a:solidFill>
                      <a:schemeClr val="bg1">
                        <a:lumMod val="75000"/>
                      </a:schemeClr>
                    </a:solidFill>
                  </a:tcPr>
                </a:tc>
                <a:tc>
                  <a:txBody>
                    <a:bodyPr/>
                    <a:lstStyle/>
                    <a:p>
                      <a:r>
                        <a:rPr lang="en-US" sz="1200" b="1" dirty="0">
                          <a:solidFill>
                            <a:srgbClr val="00314C"/>
                          </a:solidFill>
                          <a:latin typeface="Arial" panose="020B0604020202020204" pitchFamily="34" charset="0"/>
                          <a:cs typeface="Arial" panose="020B0604020202020204" pitchFamily="34" charset="0"/>
                        </a:rPr>
                        <a:t>OXA-23-like</a:t>
                      </a:r>
                      <a:r>
                        <a:rPr lang="en-US" sz="1200" dirty="0">
                          <a:solidFill>
                            <a:srgbClr val="00314C"/>
                          </a:solidFill>
                          <a:latin typeface="Arial" panose="020B0604020202020204" pitchFamily="34" charset="0"/>
                          <a:cs typeface="Arial" panose="020B0604020202020204" pitchFamily="34" charset="0"/>
                        </a:rPr>
                        <a:t> </a:t>
                      </a:r>
                    </a:p>
                  </a:txBody>
                  <a:tcPr>
                    <a:solidFill>
                      <a:schemeClr val="bg1">
                        <a:lumMod val="75000"/>
                      </a:schemeClr>
                    </a:solidFill>
                  </a:tcPr>
                </a:tc>
                <a:tc rowSpan="4">
                  <a:txBody>
                    <a:bodyPr/>
                    <a:lstStyle/>
                    <a:p>
                      <a:pPr algn="ctr"/>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sz="1200" dirty="0">
                          <a:solidFill>
                            <a:schemeClr val="tx1">
                              <a:lumMod val="75000"/>
                              <a:lumOff val="25000"/>
                            </a:schemeClr>
                          </a:solidFill>
                          <a:latin typeface="Arial" panose="020B0604020202020204" pitchFamily="34" charset="0"/>
                          <a:cs typeface="Arial" panose="020B0604020202020204" pitchFamily="34" charset="0"/>
                        </a:rPr>
                        <a:t>All </a:t>
                      </a:r>
                      <a:r>
                        <a:rPr lang="el-GR" sz="1200" dirty="0">
                          <a:solidFill>
                            <a:schemeClr val="tx1">
                              <a:lumMod val="75000"/>
                              <a:lumOff val="25000"/>
                            </a:schemeClr>
                          </a:solidFill>
                          <a:latin typeface="Arial" panose="020B0604020202020204" pitchFamily="34" charset="0"/>
                          <a:cs typeface="Arial" panose="020B0604020202020204" pitchFamily="34" charset="0"/>
                        </a:rPr>
                        <a:t>β-</a:t>
                      </a:r>
                      <a:r>
                        <a:rPr lang="en-US" sz="1200" dirty="0">
                          <a:solidFill>
                            <a:schemeClr val="tx1">
                              <a:lumMod val="75000"/>
                              <a:lumOff val="25000"/>
                            </a:schemeClr>
                          </a:solidFill>
                          <a:latin typeface="Arial" panose="020B0604020202020204" pitchFamily="34" charset="0"/>
                          <a:cs typeface="Arial" panose="020B0604020202020204" pitchFamily="34" charset="0"/>
                        </a:rPr>
                        <a:t>lactams </a:t>
                      </a:r>
                    </a:p>
                  </a:txBody>
                  <a:tcPr>
                    <a:solidFill>
                      <a:schemeClr val="bg1">
                        <a:lumMod val="75000"/>
                      </a:schemeClr>
                    </a:solidFill>
                  </a:tcPr>
                </a:tc>
                <a:tc rowSpan="4">
                  <a:txBody>
                    <a:bodyPr/>
                    <a:lstStyle/>
                    <a:p>
                      <a:pPr algn="ctr"/>
                      <a:endParaRPr lang="en-US" sz="1200" i="1"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sz="1200" i="1" dirty="0">
                          <a:solidFill>
                            <a:schemeClr val="tx1">
                              <a:lumMod val="75000"/>
                              <a:lumOff val="25000"/>
                            </a:schemeClr>
                          </a:solidFill>
                          <a:latin typeface="Arial" panose="020B0604020202020204" pitchFamily="34" charset="0"/>
                          <a:cs typeface="Arial" panose="020B0604020202020204" pitchFamily="34" charset="0"/>
                        </a:rPr>
                        <a:t>A. baumannii, K. pneumoniae </a:t>
                      </a:r>
                    </a:p>
                  </a:txBody>
                  <a:tcPr>
                    <a:solidFill>
                      <a:schemeClr val="bg1">
                        <a:lumMod val="75000"/>
                      </a:schemeClr>
                    </a:solidFill>
                  </a:tcPr>
                </a:tc>
                <a:extLst>
                  <a:ext uri="{0D108BD9-81ED-4DB2-BD59-A6C34878D82A}">
                    <a16:rowId xmlns:a16="http://schemas.microsoft.com/office/drawing/2014/main" val="2627388448"/>
                  </a:ext>
                </a:extLst>
              </a:tr>
              <a:tr h="241369">
                <a:tc vMerge="1">
                  <a:txBody>
                    <a:bodyPr/>
                    <a:lstStyle/>
                    <a:p>
                      <a:endParaRPr lang="en-US"/>
                    </a:p>
                  </a:txBody>
                  <a:tcPr/>
                </a:tc>
                <a:tc>
                  <a:txBody>
                    <a:bodyPr/>
                    <a:lstStyle/>
                    <a:p>
                      <a:r>
                        <a:rPr lang="en-US" sz="1200" b="1" dirty="0">
                          <a:solidFill>
                            <a:srgbClr val="00314C"/>
                          </a:solidFill>
                          <a:latin typeface="Arial" panose="020B0604020202020204" pitchFamily="34" charset="0"/>
                          <a:cs typeface="Arial" panose="020B0604020202020204" pitchFamily="34" charset="0"/>
                        </a:rPr>
                        <a:t>OXA-24/40-like</a:t>
                      </a:r>
                    </a:p>
                  </a:txBody>
                  <a:tcPr>
                    <a:solidFill>
                      <a:schemeClr val="bg1">
                        <a:lumMod val="75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17475607"/>
                  </a:ext>
                </a:extLst>
              </a:tr>
              <a:tr h="241369">
                <a:tc vMerge="1">
                  <a:txBody>
                    <a:bodyPr/>
                    <a:lstStyle/>
                    <a:p>
                      <a:endParaRPr lang="en-US"/>
                    </a:p>
                  </a:txBody>
                  <a:tcPr/>
                </a:tc>
                <a:tc>
                  <a:txBody>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OXA-58-like</a:t>
                      </a:r>
                    </a:p>
                  </a:txBody>
                  <a:tcPr>
                    <a:solidFill>
                      <a:schemeClr val="bg1">
                        <a:lumMod val="75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68788868"/>
                  </a:ext>
                </a:extLst>
              </a:tr>
              <a:tr h="241369">
                <a:tc vMerge="1">
                  <a:txBody>
                    <a:bodyPr/>
                    <a:lstStyle/>
                    <a:p>
                      <a:endParaRPr lang="en-US"/>
                    </a:p>
                  </a:txBody>
                  <a:tcPr/>
                </a:tc>
                <a:tc>
                  <a:txBody>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OXA-235-like</a:t>
                      </a:r>
                    </a:p>
                  </a:txBody>
                  <a:tcPr>
                    <a:solidFill>
                      <a:schemeClr val="bg1">
                        <a:lumMod val="75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61889277"/>
                  </a:ext>
                </a:extLst>
              </a:tr>
              <a:tr h="241369">
                <a:tc rowSpan="3">
                  <a:txBody>
                    <a:bodyPr/>
                    <a:lstStyle/>
                    <a:p>
                      <a:pPr algn="ctr"/>
                      <a:endParaRPr lang="en-US" sz="1200">
                        <a:solidFill>
                          <a:schemeClr val="tx1">
                            <a:lumMod val="75000"/>
                            <a:lumOff val="25000"/>
                          </a:schemeClr>
                        </a:solidFill>
                        <a:latin typeface="Arial" panose="020B0604020202020204" pitchFamily="34" charset="0"/>
                        <a:cs typeface="Arial" panose="020B0604020202020204" pitchFamily="34" charset="0"/>
                      </a:endParaRPr>
                    </a:p>
                    <a:p>
                      <a:pPr algn="ctr"/>
                      <a:r>
                        <a:rPr lang="en-US" sz="1200">
                          <a:solidFill>
                            <a:schemeClr val="tx1">
                              <a:lumMod val="75000"/>
                              <a:lumOff val="25000"/>
                            </a:schemeClr>
                          </a:solidFill>
                          <a:latin typeface="Arial" panose="020B0604020202020204" pitchFamily="34" charset="0"/>
                          <a:cs typeface="Arial" panose="020B0604020202020204" pitchFamily="34" charset="0"/>
                        </a:rPr>
                        <a:t>B</a:t>
                      </a:r>
                    </a:p>
                    <a:p>
                      <a:pPr algn="ctr"/>
                      <a:endParaRPr lang="en-US" sz="120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r>
                        <a:rPr lang="en-US" sz="1200">
                          <a:solidFill>
                            <a:schemeClr val="tx1">
                              <a:lumMod val="75000"/>
                              <a:lumOff val="25000"/>
                            </a:schemeClr>
                          </a:solidFill>
                          <a:latin typeface="Arial" panose="020B0604020202020204" pitchFamily="34" charset="0"/>
                          <a:cs typeface="Arial" panose="020B0604020202020204" pitchFamily="34" charset="0"/>
                        </a:rPr>
                        <a:t>IMP</a:t>
                      </a:r>
                    </a:p>
                  </a:txBody>
                  <a:tcPr>
                    <a:solidFill>
                      <a:schemeClr val="bg1">
                        <a:lumMod val="75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Arial" panose="020B0604020202020204" pitchFamily="34" charset="0"/>
                          <a:cs typeface="Arial" panose="020B0604020202020204" pitchFamily="34" charset="0"/>
                        </a:rPr>
                        <a:t>All </a:t>
                      </a:r>
                      <a:r>
                        <a:rPr lang="el-GR" sz="1200" dirty="0">
                          <a:solidFill>
                            <a:schemeClr val="tx1">
                              <a:lumMod val="75000"/>
                              <a:lumOff val="25000"/>
                            </a:schemeClr>
                          </a:solidFill>
                          <a:latin typeface="Arial" panose="020B0604020202020204" pitchFamily="34" charset="0"/>
                          <a:cs typeface="Arial" panose="020B0604020202020204" pitchFamily="34" charset="0"/>
                        </a:rPr>
                        <a:t>β-</a:t>
                      </a:r>
                      <a:r>
                        <a:rPr lang="en-US" sz="1200" dirty="0">
                          <a:solidFill>
                            <a:schemeClr val="tx1">
                              <a:lumMod val="75000"/>
                              <a:lumOff val="25000"/>
                            </a:schemeClr>
                          </a:solidFill>
                          <a:latin typeface="Arial" panose="020B0604020202020204" pitchFamily="34" charset="0"/>
                          <a:cs typeface="Arial" panose="020B0604020202020204" pitchFamily="34" charset="0"/>
                        </a:rPr>
                        <a:t>lactams, except monobactams</a:t>
                      </a:r>
                    </a:p>
                  </a:txBody>
                  <a:tcPr>
                    <a:solidFill>
                      <a:schemeClr val="bg1">
                        <a:lumMod val="75000"/>
                      </a:schemeClr>
                    </a:solidFill>
                  </a:tcPr>
                </a:tc>
                <a:tc rowSpan="3">
                  <a:txBody>
                    <a:bodyPr/>
                    <a:lstStyle/>
                    <a:p>
                      <a:pPr algn="ctr"/>
                      <a:r>
                        <a:rPr lang="en-US" sz="1200" i="1" dirty="0">
                          <a:solidFill>
                            <a:schemeClr val="tx1">
                              <a:lumMod val="75000"/>
                              <a:lumOff val="25000"/>
                            </a:schemeClr>
                          </a:solidFill>
                          <a:latin typeface="Arial" panose="020B0604020202020204" pitchFamily="34" charset="0"/>
                          <a:cs typeface="Arial" panose="020B0604020202020204" pitchFamily="34" charset="0"/>
                        </a:rPr>
                        <a:t>A. Baumannii, P. aeruginosa, K. pneumoniae </a:t>
                      </a:r>
                    </a:p>
                  </a:txBody>
                  <a:tcPr>
                    <a:solidFill>
                      <a:schemeClr val="bg1">
                        <a:lumMod val="75000"/>
                      </a:schemeClr>
                    </a:solidFill>
                  </a:tcPr>
                </a:tc>
                <a:extLst>
                  <a:ext uri="{0D108BD9-81ED-4DB2-BD59-A6C34878D82A}">
                    <a16:rowId xmlns:a16="http://schemas.microsoft.com/office/drawing/2014/main" val="3661782779"/>
                  </a:ext>
                </a:extLst>
              </a:tr>
              <a:tr h="241369">
                <a:tc vMerge="1">
                  <a:txBody>
                    <a:bodyPr/>
                    <a:lstStyle/>
                    <a:p>
                      <a:endParaRPr lang="en-US"/>
                    </a:p>
                  </a:txBody>
                  <a:tcPr/>
                </a:tc>
                <a:tc>
                  <a:txBody>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VIM</a:t>
                      </a:r>
                    </a:p>
                  </a:txBody>
                  <a:tcPr>
                    <a:solidFill>
                      <a:schemeClr val="bg1">
                        <a:lumMod val="75000"/>
                      </a:schemeClr>
                    </a:solidFill>
                  </a:tcPr>
                </a:tc>
                <a:tc vMerge="1">
                  <a:txBody>
                    <a:bodyPr/>
                    <a:lstStyle/>
                    <a:p>
                      <a:endParaRPr lang="en-US"/>
                    </a:p>
                  </a:txBody>
                  <a:tcPr/>
                </a:tc>
                <a:tc vMerge="1">
                  <a:txBody>
                    <a:bodyPr/>
                    <a:lstStyle/>
                    <a:p>
                      <a:pPr algn="ctr"/>
                      <a:endParaRPr lang="en-US"/>
                    </a:p>
                  </a:txBody>
                  <a:tcPr/>
                </a:tc>
                <a:extLst>
                  <a:ext uri="{0D108BD9-81ED-4DB2-BD59-A6C34878D82A}">
                    <a16:rowId xmlns:a16="http://schemas.microsoft.com/office/drawing/2014/main" val="4112009573"/>
                  </a:ext>
                </a:extLst>
              </a:tr>
              <a:tr h="266960">
                <a:tc vMerge="1">
                  <a:txBody>
                    <a:bodyPr/>
                    <a:lstStyle/>
                    <a:p>
                      <a:endParaRPr lang="en-US"/>
                    </a:p>
                  </a:txBody>
                  <a:tcPr/>
                </a:tc>
                <a:tc>
                  <a:txBody>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NDM</a:t>
                      </a:r>
                    </a:p>
                  </a:txBody>
                  <a:tcPr>
                    <a:solidFill>
                      <a:schemeClr val="bg1">
                        <a:lumMod val="75000"/>
                      </a:schemeClr>
                    </a:solidFill>
                  </a:tcPr>
                </a:tc>
                <a:tc vMerge="1">
                  <a:txBody>
                    <a:bodyPr/>
                    <a:lstStyle/>
                    <a:p>
                      <a:endParaRPr lang="en-US"/>
                    </a:p>
                  </a:txBody>
                  <a:tcPr/>
                </a:tc>
                <a:tc vMerge="1">
                  <a:txBody>
                    <a:bodyPr/>
                    <a:lstStyle/>
                    <a:p>
                      <a:pPr algn="ctr"/>
                      <a:endParaRPr lang="en-US"/>
                    </a:p>
                  </a:txBody>
                  <a:tcPr/>
                </a:tc>
                <a:extLst>
                  <a:ext uri="{0D108BD9-81ED-4DB2-BD59-A6C34878D82A}">
                    <a16:rowId xmlns:a16="http://schemas.microsoft.com/office/drawing/2014/main" val="1375543849"/>
                  </a:ext>
                </a:extLst>
              </a:tr>
              <a:tr h="854273">
                <a:tc>
                  <a:txBody>
                    <a:bodyPr/>
                    <a:lstStyle/>
                    <a:p>
                      <a:pPr algn="ctr"/>
                      <a:endParaRPr lang="en-US" sz="1200">
                        <a:solidFill>
                          <a:schemeClr val="tx1">
                            <a:lumMod val="75000"/>
                            <a:lumOff val="25000"/>
                          </a:schemeClr>
                        </a:solidFill>
                        <a:latin typeface="Arial" panose="020B0604020202020204" pitchFamily="34" charset="0"/>
                        <a:cs typeface="Arial" panose="020B0604020202020204" pitchFamily="34" charset="0"/>
                      </a:endParaRPr>
                    </a:p>
                    <a:p>
                      <a:pPr algn="ctr"/>
                      <a:r>
                        <a:rPr lang="en-US" sz="1200">
                          <a:solidFill>
                            <a:schemeClr val="tx1">
                              <a:lumMod val="75000"/>
                              <a:lumOff val="25000"/>
                            </a:schemeClr>
                          </a:solidFill>
                          <a:latin typeface="Arial" panose="020B0604020202020204" pitchFamily="34" charset="0"/>
                          <a:cs typeface="Arial" panose="020B0604020202020204" pitchFamily="34" charset="0"/>
                        </a:rPr>
                        <a:t>A</a:t>
                      </a:r>
                    </a:p>
                  </a:txBody>
                  <a:tcPr>
                    <a:solidFill>
                      <a:schemeClr val="bg1">
                        <a:lumMod val="75000"/>
                      </a:schemeClr>
                    </a:solidFill>
                  </a:tcPr>
                </a:tc>
                <a:tc>
                  <a:txBody>
                    <a:bodyPr/>
                    <a:lstStyle/>
                    <a:p>
                      <a:endParaRPr lang="en-US" sz="1200">
                        <a:solidFill>
                          <a:schemeClr val="tx1">
                            <a:lumMod val="75000"/>
                            <a:lumOff val="25000"/>
                          </a:schemeClr>
                        </a:solidFill>
                        <a:latin typeface="Arial" panose="020B0604020202020204" pitchFamily="34" charset="0"/>
                        <a:cs typeface="Arial" panose="020B0604020202020204" pitchFamily="34" charset="0"/>
                      </a:endParaRPr>
                    </a:p>
                    <a:p>
                      <a:r>
                        <a:rPr lang="en-US" sz="1200">
                          <a:solidFill>
                            <a:schemeClr val="tx1">
                              <a:lumMod val="75000"/>
                              <a:lumOff val="25000"/>
                            </a:schemeClr>
                          </a:solidFill>
                          <a:latin typeface="Arial" panose="020B0604020202020204" pitchFamily="34" charset="0"/>
                          <a:cs typeface="Arial" panose="020B0604020202020204" pitchFamily="34" charset="0"/>
                        </a:rPr>
                        <a:t>KPC</a:t>
                      </a:r>
                    </a:p>
                  </a:txBody>
                  <a:tcP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Arial" panose="020B0604020202020204" pitchFamily="34" charset="0"/>
                          <a:cs typeface="Arial" panose="020B0604020202020204" pitchFamily="34" charset="0"/>
                        </a:rPr>
                        <a:t>All </a:t>
                      </a:r>
                      <a:r>
                        <a:rPr lang="el-GR" sz="1200" dirty="0">
                          <a:solidFill>
                            <a:schemeClr val="tx1">
                              <a:lumMod val="75000"/>
                              <a:lumOff val="25000"/>
                            </a:schemeClr>
                          </a:solidFill>
                          <a:latin typeface="Arial" panose="020B0604020202020204" pitchFamily="34" charset="0"/>
                          <a:cs typeface="Arial" panose="020B0604020202020204" pitchFamily="34" charset="0"/>
                        </a:rPr>
                        <a:t>β-</a:t>
                      </a:r>
                      <a:r>
                        <a:rPr lang="en-US" sz="1200" dirty="0">
                          <a:solidFill>
                            <a:schemeClr val="tx1">
                              <a:lumMod val="75000"/>
                              <a:lumOff val="25000"/>
                            </a:schemeClr>
                          </a:solidFill>
                          <a:latin typeface="Arial" panose="020B0604020202020204" pitchFamily="34" charset="0"/>
                          <a:cs typeface="Arial" panose="020B0604020202020204" pitchFamily="34" charset="0"/>
                        </a:rPr>
                        <a:t>lactams </a:t>
                      </a:r>
                    </a:p>
                    <a:p>
                      <a:endParaRPr lang="en-US" sz="1200" b="1"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r>
                        <a:rPr lang="en-US" sz="1200" i="1" dirty="0">
                          <a:solidFill>
                            <a:schemeClr val="tx1">
                              <a:lumMod val="75000"/>
                              <a:lumOff val="25000"/>
                            </a:schemeClr>
                          </a:solidFill>
                          <a:latin typeface="Arial" panose="020B0604020202020204" pitchFamily="34" charset="0"/>
                          <a:cs typeface="Arial" panose="020B0604020202020204" pitchFamily="34" charset="0"/>
                        </a:rPr>
                        <a:t>A. baumannii, E. cloacae, S. marcescens, K. pneumoniae, P. aeruginosa </a:t>
                      </a:r>
                    </a:p>
                  </a:txBody>
                  <a:tcPr>
                    <a:solidFill>
                      <a:schemeClr val="bg1">
                        <a:lumMod val="75000"/>
                      </a:schemeClr>
                    </a:solidFill>
                  </a:tcPr>
                </a:tc>
                <a:extLst>
                  <a:ext uri="{0D108BD9-81ED-4DB2-BD59-A6C34878D82A}">
                    <a16:rowId xmlns:a16="http://schemas.microsoft.com/office/drawing/2014/main" val="1739932147"/>
                  </a:ext>
                </a:extLst>
              </a:tr>
            </a:tbl>
          </a:graphicData>
        </a:graphic>
      </p:graphicFrame>
      <p:sp>
        <p:nvSpPr>
          <p:cNvPr id="5" name="TextBox 4">
            <a:extLst>
              <a:ext uri="{FF2B5EF4-FFF2-40B4-BE49-F238E27FC236}">
                <a16:creationId xmlns:a16="http://schemas.microsoft.com/office/drawing/2014/main" id="{2FF86A90-5D6E-B7AD-E300-1D2FD4814858}"/>
              </a:ext>
            </a:extLst>
          </p:cNvPr>
          <p:cNvSpPr txBox="1"/>
          <p:nvPr/>
        </p:nvSpPr>
        <p:spPr>
          <a:xfrm>
            <a:off x="0" y="4632595"/>
            <a:ext cx="4716379" cy="761747"/>
          </a:xfrm>
          <a:prstGeom prst="rect">
            <a:avLst/>
          </a:prstGeom>
          <a:noFill/>
        </p:spPr>
        <p:txBody>
          <a:bodyPr wrap="square" rtlCol="0">
            <a:spAutoFit/>
          </a:bodyPr>
          <a:lstStyle/>
          <a:p>
            <a:r>
              <a:rPr lang="en-US" sz="800" dirty="0" err="1">
                <a:solidFill>
                  <a:schemeClr val="tx1">
                    <a:lumMod val="75000"/>
                    <a:lumOff val="25000"/>
                  </a:schemeClr>
                </a:solidFill>
                <a:latin typeface="Arial" panose="020B0604020202020204" pitchFamily="34" charset="0"/>
                <a:cs typeface="Arial" panose="020B0604020202020204" pitchFamily="34" charset="0"/>
              </a:rPr>
              <a:t>Delcor</a:t>
            </a:r>
            <a:r>
              <a:rPr lang="en-US" sz="800" dirty="0">
                <a:solidFill>
                  <a:schemeClr val="tx1">
                    <a:lumMod val="75000"/>
                    <a:lumOff val="25000"/>
                  </a:schemeClr>
                </a:solidFill>
                <a:latin typeface="Arial" panose="020B0604020202020204" pitchFamily="34" charset="0"/>
                <a:cs typeface="Arial" panose="020B0604020202020204" pitchFamily="34" charset="0"/>
              </a:rPr>
              <a:t> AH, et al 2009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10.1016/j.bbapap.2008.11.005</a:t>
            </a:r>
          </a:p>
          <a:p>
            <a:r>
              <a:rPr lang="en-US" sz="800" dirty="0">
                <a:solidFill>
                  <a:schemeClr val="tx1">
                    <a:lumMod val="75000"/>
                    <a:lumOff val="25000"/>
                  </a:schemeClr>
                </a:solidFill>
                <a:latin typeface="Arial" panose="020B0604020202020204" pitchFamily="34" charset="0"/>
                <a:cs typeface="Arial" panose="020B0604020202020204" pitchFamily="34" charset="0"/>
              </a:rPr>
              <a:t>Souza JD, et al 2025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10.3390/microorganisms13071501</a:t>
            </a:r>
          </a:p>
          <a:p>
            <a:r>
              <a:rPr lang="en-US" sz="800" dirty="0">
                <a:solidFill>
                  <a:schemeClr val="tx1">
                    <a:lumMod val="75000"/>
                    <a:lumOff val="25000"/>
                  </a:schemeClr>
                </a:solidFill>
                <a:latin typeface="Arial" panose="020B0604020202020204" pitchFamily="34" charset="0"/>
                <a:cs typeface="Arial" panose="020B0604020202020204" pitchFamily="34" charset="0"/>
              </a:rPr>
              <a:t>Kyriakidis I, et al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10.3390/pathogens10030373</a:t>
            </a:r>
          </a:p>
          <a:p>
            <a:r>
              <a:rPr lang="en-US" sz="800" dirty="0">
                <a:solidFill>
                  <a:schemeClr val="tx1">
                    <a:lumMod val="75000"/>
                    <a:lumOff val="25000"/>
                  </a:schemeClr>
                </a:solidFill>
                <a:latin typeface="Arial" panose="020B0604020202020204" pitchFamily="34" charset="0"/>
                <a:cs typeface="Arial" panose="020B0604020202020204" pitchFamily="34" charset="0"/>
              </a:rPr>
              <a:t>Gupta N, et al 2022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10.2147IDR.S386641</a:t>
            </a:r>
          </a:p>
          <a:p>
            <a:endParaRPr lang="en-US" sz="1050" dirty="0"/>
          </a:p>
        </p:txBody>
      </p:sp>
    </p:spTree>
    <p:extLst>
      <p:ext uri="{BB962C8B-B14F-4D97-AF65-F5344CB8AC3E}">
        <p14:creationId xmlns:p14="http://schemas.microsoft.com/office/powerpoint/2010/main" val="3410956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9F5C7-15E4-DC63-E54E-61EC553072C5}"/>
              </a:ext>
            </a:extLst>
          </p:cNvPr>
          <p:cNvSpPr>
            <a:spLocks noGrp="1"/>
          </p:cNvSpPr>
          <p:nvPr>
            <p:ph type="title"/>
          </p:nvPr>
        </p:nvSpPr>
        <p:spPr/>
        <p:txBody>
          <a:bodyPr/>
          <a:lstStyle/>
          <a:p>
            <a:r>
              <a:rPr lang="en-US" dirty="0"/>
              <a:t>Assessment Question 2</a:t>
            </a:r>
          </a:p>
        </p:txBody>
      </p:sp>
      <p:sp>
        <p:nvSpPr>
          <p:cNvPr id="3" name="Content Placeholder 2">
            <a:extLst>
              <a:ext uri="{FF2B5EF4-FFF2-40B4-BE49-F238E27FC236}">
                <a16:creationId xmlns:a16="http://schemas.microsoft.com/office/drawing/2014/main" id="{B354A15B-F593-36F1-C0F5-42EABC7D0517}"/>
              </a:ext>
            </a:extLst>
          </p:cNvPr>
          <p:cNvSpPr>
            <a:spLocks noGrp="1"/>
          </p:cNvSpPr>
          <p:nvPr>
            <p:ph idx="1"/>
          </p:nvPr>
        </p:nvSpPr>
        <p:spPr/>
        <p:txBody>
          <a:bodyPr/>
          <a:lstStyle/>
          <a:p>
            <a:r>
              <a:rPr lang="en-US" sz="2000" dirty="0"/>
              <a:t>Which of the following is a mechanism by which </a:t>
            </a:r>
            <a:r>
              <a:rPr lang="en-US" sz="2000" i="1" dirty="0"/>
              <a:t>Acinetobacter baumannii </a:t>
            </a:r>
            <a:r>
              <a:rPr lang="en-US" sz="2000" dirty="0"/>
              <a:t>resists carbapenem antibiotics? </a:t>
            </a:r>
          </a:p>
          <a:p>
            <a:endParaRPr lang="en-US" dirty="0"/>
          </a:p>
          <a:p>
            <a:pPr marL="457200" indent="-457200">
              <a:buFont typeface="+mj-lt"/>
              <a:buAutoNum type="alphaUcPeriod"/>
            </a:pPr>
            <a:r>
              <a:rPr lang="en-US" sz="2000" dirty="0"/>
              <a:t>Increased porin expression </a:t>
            </a:r>
          </a:p>
          <a:p>
            <a:pPr marL="457200" indent="-457200">
              <a:buFont typeface="+mj-lt"/>
              <a:buAutoNum type="alphaUcPeriod"/>
            </a:pPr>
            <a:r>
              <a:rPr lang="en-US" sz="2000" dirty="0"/>
              <a:t>Inhibition of efflux pumps </a:t>
            </a:r>
          </a:p>
          <a:p>
            <a:pPr marL="457200" indent="-457200">
              <a:buFont typeface="+mj-lt"/>
              <a:buAutoNum type="alphaUcPeriod"/>
            </a:pPr>
            <a:r>
              <a:rPr lang="en-US" sz="2000" dirty="0"/>
              <a:t>Production of </a:t>
            </a:r>
            <a:r>
              <a:rPr lang="en-US" sz="2000" dirty="0" err="1"/>
              <a:t>carbapenemases</a:t>
            </a:r>
            <a:r>
              <a:rPr lang="en-US" sz="2000" dirty="0"/>
              <a:t> </a:t>
            </a:r>
          </a:p>
          <a:p>
            <a:pPr marL="457200" indent="-457200">
              <a:buFont typeface="+mj-lt"/>
              <a:buAutoNum type="alphaUcPeriod"/>
            </a:pPr>
            <a:r>
              <a:rPr lang="en-US" sz="2000" dirty="0"/>
              <a:t>Enhanced peptidoglycan synthesis</a:t>
            </a:r>
          </a:p>
        </p:txBody>
      </p:sp>
    </p:spTree>
    <p:extLst>
      <p:ext uri="{BB962C8B-B14F-4D97-AF65-F5344CB8AC3E}">
        <p14:creationId xmlns:p14="http://schemas.microsoft.com/office/powerpoint/2010/main" val="209309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27E1B-9AD0-FFAC-9450-ED906F6DE5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FFC158-EE4C-D2B7-B277-7C065DD7430C}"/>
              </a:ext>
            </a:extLst>
          </p:cNvPr>
          <p:cNvSpPr>
            <a:spLocks noGrp="1"/>
          </p:cNvSpPr>
          <p:nvPr>
            <p:ph type="title"/>
          </p:nvPr>
        </p:nvSpPr>
        <p:spPr>
          <a:xfrm>
            <a:off x="628650" y="440683"/>
            <a:ext cx="7886700" cy="757130"/>
          </a:xfrm>
        </p:spPr>
        <p:txBody>
          <a:bodyPr/>
          <a:lstStyle/>
          <a:p>
            <a:r>
              <a:rPr lang="en-US" sz="2400" spc="-150" dirty="0">
                <a:latin typeface="Arial"/>
                <a:cs typeface="Arial"/>
              </a:rPr>
              <a:t>2023 IDSA Guidance </a:t>
            </a:r>
            <a:r>
              <a:rPr lang="en-US" sz="2400" dirty="0">
                <a:latin typeface="Arial"/>
                <a:cs typeface="Arial"/>
              </a:rPr>
              <a:t>on the Treatment of Antimicrobial Resistant Gram-Negative Infections</a:t>
            </a:r>
            <a:endParaRPr lang="en-US" sz="2400" dirty="0"/>
          </a:p>
        </p:txBody>
      </p:sp>
      <p:graphicFrame>
        <p:nvGraphicFramePr>
          <p:cNvPr id="6" name="Content Placeholder 5">
            <a:extLst>
              <a:ext uri="{FF2B5EF4-FFF2-40B4-BE49-F238E27FC236}">
                <a16:creationId xmlns:a16="http://schemas.microsoft.com/office/drawing/2014/main" id="{FF6547D3-C24B-B947-5C31-8B9490454014}"/>
              </a:ext>
            </a:extLst>
          </p:cNvPr>
          <p:cNvGraphicFramePr>
            <a:graphicFrameLocks noGrp="1"/>
          </p:cNvGraphicFramePr>
          <p:nvPr>
            <p:ph idx="1"/>
            <p:extLst>
              <p:ext uri="{D42A27DB-BD31-4B8C-83A1-F6EECF244321}">
                <p14:modId xmlns:p14="http://schemas.microsoft.com/office/powerpoint/2010/main" val="1323607743"/>
              </p:ext>
            </p:extLst>
          </p:nvPr>
        </p:nvGraphicFramePr>
        <p:xfrm>
          <a:off x="628650" y="1325880"/>
          <a:ext cx="7886700" cy="3215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4536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1B468-B151-DD46-2197-A95101C3ECFD}"/>
              </a:ext>
            </a:extLst>
          </p:cNvPr>
          <p:cNvSpPr>
            <a:spLocks noGrp="1"/>
          </p:cNvSpPr>
          <p:nvPr>
            <p:ph type="title"/>
          </p:nvPr>
        </p:nvSpPr>
        <p:spPr>
          <a:xfrm>
            <a:off x="628650" y="419279"/>
            <a:ext cx="7886700" cy="590931"/>
          </a:xfrm>
        </p:spPr>
        <p:txBody>
          <a:bodyPr/>
          <a:lstStyle/>
          <a:p>
            <a:r>
              <a:rPr lang="en-US" sz="3600" spc="-150" dirty="0">
                <a:latin typeface="Arial"/>
                <a:cs typeface="Arial"/>
              </a:rPr>
              <a:t>High-Dose ampicillin/sulbactam   </a:t>
            </a:r>
            <a:endParaRPr lang="en-US" sz="3600" dirty="0"/>
          </a:p>
        </p:txBody>
      </p:sp>
      <p:graphicFrame>
        <p:nvGraphicFramePr>
          <p:cNvPr id="4" name="Diagram 3">
            <a:extLst>
              <a:ext uri="{FF2B5EF4-FFF2-40B4-BE49-F238E27FC236}">
                <a16:creationId xmlns:a16="http://schemas.microsoft.com/office/drawing/2014/main" id="{29837D3B-86A2-AC92-59FA-81B740365A77}"/>
              </a:ext>
            </a:extLst>
          </p:cNvPr>
          <p:cNvGraphicFramePr/>
          <p:nvPr>
            <p:extLst>
              <p:ext uri="{D42A27DB-BD31-4B8C-83A1-F6EECF244321}">
                <p14:modId xmlns:p14="http://schemas.microsoft.com/office/powerpoint/2010/main" val="4196437263"/>
              </p:ext>
            </p:extLst>
          </p:nvPr>
        </p:nvGraphicFramePr>
        <p:xfrm>
          <a:off x="711440" y="1036320"/>
          <a:ext cx="7721119" cy="3070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44689BE-360E-335E-757B-6B8D3DA28EBB}"/>
              </a:ext>
            </a:extLst>
          </p:cNvPr>
          <p:cNvSpPr txBox="1"/>
          <p:nvPr/>
        </p:nvSpPr>
        <p:spPr>
          <a:xfrm>
            <a:off x="0" y="4866501"/>
            <a:ext cx="4716379" cy="215444"/>
          </a:xfrm>
          <a:prstGeom prst="rect">
            <a:avLst/>
          </a:prstGeom>
          <a:noFill/>
        </p:spPr>
        <p:txBody>
          <a:bodyPr wrap="square" rtlCol="0">
            <a:spAutoFit/>
          </a:bodyPr>
          <a:lstStyle/>
          <a:p>
            <a:r>
              <a:rPr lang="en-US" sz="800" dirty="0"/>
              <a:t>Ampicillin/sulbactam, Lexicomp 2025</a:t>
            </a:r>
          </a:p>
        </p:txBody>
      </p:sp>
    </p:spTree>
    <p:extLst>
      <p:ext uri="{BB962C8B-B14F-4D97-AF65-F5344CB8AC3E}">
        <p14:creationId xmlns:p14="http://schemas.microsoft.com/office/powerpoint/2010/main" val="530926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03110-9D7E-216B-96A6-06A69FEF2A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C73BA9-C136-6981-7C1D-3F161A12592C}"/>
              </a:ext>
            </a:extLst>
          </p:cNvPr>
          <p:cNvSpPr>
            <a:spLocks noGrp="1"/>
          </p:cNvSpPr>
          <p:nvPr>
            <p:ph type="title"/>
          </p:nvPr>
        </p:nvSpPr>
        <p:spPr>
          <a:xfrm>
            <a:off x="705576" y="396022"/>
            <a:ext cx="5915025" cy="480131"/>
          </a:xfrm>
          <a:prstGeom prst="rect">
            <a:avLst/>
          </a:prstGeom>
        </p:spPr>
        <p:txBody>
          <a:bodyPr/>
          <a:lstStyle/>
          <a:p>
            <a:r>
              <a:rPr lang="en-US" sz="2800" spc="-113" dirty="0"/>
              <a:t>Combination Therapies </a:t>
            </a:r>
            <a:endParaRPr lang="en-US" sz="2000" spc="-113" dirty="0"/>
          </a:p>
        </p:txBody>
      </p:sp>
      <p:graphicFrame>
        <p:nvGraphicFramePr>
          <p:cNvPr id="3" name="Content Placeholder 2">
            <a:extLst>
              <a:ext uri="{FF2B5EF4-FFF2-40B4-BE49-F238E27FC236}">
                <a16:creationId xmlns:a16="http://schemas.microsoft.com/office/drawing/2014/main" id="{158B04AF-E6FD-452D-0F4F-EBB259A0ACFF}"/>
              </a:ext>
            </a:extLst>
          </p:cNvPr>
          <p:cNvGraphicFramePr>
            <a:graphicFrameLocks noGrp="1"/>
          </p:cNvGraphicFramePr>
          <p:nvPr>
            <p:ph idx="1"/>
            <p:extLst>
              <p:ext uri="{D42A27DB-BD31-4B8C-83A1-F6EECF244321}">
                <p14:modId xmlns:p14="http://schemas.microsoft.com/office/powerpoint/2010/main" val="1128634349"/>
              </p:ext>
            </p:extLst>
          </p:nvPr>
        </p:nvGraphicFramePr>
        <p:xfrm>
          <a:off x="705576" y="1032657"/>
          <a:ext cx="7655615" cy="3234690"/>
        </p:xfrm>
        <a:graphic>
          <a:graphicData uri="http://schemas.openxmlformats.org/drawingml/2006/table">
            <a:tbl>
              <a:tblPr firstRow="1" bandRow="1">
                <a:tableStyleId>{5C22544A-7EE6-4342-B048-85BDC9FD1C3A}</a:tableStyleId>
              </a:tblPr>
              <a:tblGrid>
                <a:gridCol w="1531123">
                  <a:extLst>
                    <a:ext uri="{9D8B030D-6E8A-4147-A177-3AD203B41FA5}">
                      <a16:colId xmlns:a16="http://schemas.microsoft.com/office/drawing/2014/main" val="3650868838"/>
                    </a:ext>
                  </a:extLst>
                </a:gridCol>
                <a:gridCol w="1531123">
                  <a:extLst>
                    <a:ext uri="{9D8B030D-6E8A-4147-A177-3AD203B41FA5}">
                      <a16:colId xmlns:a16="http://schemas.microsoft.com/office/drawing/2014/main" val="449306319"/>
                    </a:ext>
                  </a:extLst>
                </a:gridCol>
                <a:gridCol w="1531123">
                  <a:extLst>
                    <a:ext uri="{9D8B030D-6E8A-4147-A177-3AD203B41FA5}">
                      <a16:colId xmlns:a16="http://schemas.microsoft.com/office/drawing/2014/main" val="536190030"/>
                    </a:ext>
                  </a:extLst>
                </a:gridCol>
                <a:gridCol w="1531123">
                  <a:extLst>
                    <a:ext uri="{9D8B030D-6E8A-4147-A177-3AD203B41FA5}">
                      <a16:colId xmlns:a16="http://schemas.microsoft.com/office/drawing/2014/main" val="3731585878"/>
                    </a:ext>
                  </a:extLst>
                </a:gridCol>
                <a:gridCol w="1531123">
                  <a:extLst>
                    <a:ext uri="{9D8B030D-6E8A-4147-A177-3AD203B41FA5}">
                      <a16:colId xmlns:a16="http://schemas.microsoft.com/office/drawing/2014/main" val="4266638310"/>
                    </a:ext>
                  </a:extLst>
                </a:gridCol>
              </a:tblGrid>
              <a:tr h="278130">
                <a:tc>
                  <a:txBody>
                    <a:bodyPr/>
                    <a:lstStyle/>
                    <a:p>
                      <a:r>
                        <a:rPr lang="en-US" sz="1200" dirty="0">
                          <a:latin typeface="Arial" panose="020B0604020202020204" pitchFamily="34" charset="0"/>
                          <a:cs typeface="Arial" panose="020B0604020202020204" pitchFamily="34" charset="0"/>
                        </a:rPr>
                        <a:t>Agent </a:t>
                      </a:r>
                    </a:p>
                  </a:txBody>
                  <a:tcPr marL="68580" marR="68580" marT="34290" marB="34290">
                    <a:solidFill>
                      <a:srgbClr val="00314C"/>
                    </a:solidFill>
                  </a:tcPr>
                </a:tc>
                <a:tc>
                  <a:txBody>
                    <a:bodyPr/>
                    <a:lstStyle/>
                    <a:p>
                      <a:r>
                        <a:rPr lang="en-US" sz="1200">
                          <a:latin typeface="Arial" panose="020B0604020202020204" pitchFamily="34" charset="0"/>
                          <a:cs typeface="Arial" panose="020B0604020202020204" pitchFamily="34" charset="0"/>
                        </a:rPr>
                        <a:t>Dose </a:t>
                      </a:r>
                    </a:p>
                  </a:txBody>
                  <a:tcPr marL="68580" marR="68580" marT="34290" marB="34290">
                    <a:solidFill>
                      <a:srgbClr val="00314C"/>
                    </a:solidFill>
                  </a:tcPr>
                </a:tc>
                <a:tc>
                  <a:txBody>
                    <a:bodyPr/>
                    <a:lstStyle/>
                    <a:p>
                      <a:r>
                        <a:rPr lang="en-US" sz="1200">
                          <a:latin typeface="Arial" panose="020B0604020202020204" pitchFamily="34" charset="0"/>
                          <a:cs typeface="Arial" panose="020B0604020202020204" pitchFamily="34" charset="0"/>
                        </a:rPr>
                        <a:t>Frequency </a:t>
                      </a:r>
                    </a:p>
                  </a:txBody>
                  <a:tcPr marL="68580" marR="68580" marT="34290" marB="34290">
                    <a:solidFill>
                      <a:srgbClr val="00314C"/>
                    </a:solidFill>
                  </a:tcPr>
                </a:tc>
                <a:tc>
                  <a:txBody>
                    <a:bodyPr/>
                    <a:lstStyle/>
                    <a:p>
                      <a:r>
                        <a:rPr lang="en-US" sz="1200">
                          <a:latin typeface="Arial" panose="020B0604020202020204" pitchFamily="34" charset="0"/>
                          <a:cs typeface="Arial" panose="020B0604020202020204" pitchFamily="34" charset="0"/>
                        </a:rPr>
                        <a:t>Monitoring </a:t>
                      </a:r>
                    </a:p>
                  </a:txBody>
                  <a:tcPr marL="68580" marR="68580" marT="34290" marB="34290">
                    <a:solidFill>
                      <a:srgbClr val="00314C"/>
                    </a:solidFill>
                  </a:tcPr>
                </a:tc>
                <a:tc>
                  <a:txBody>
                    <a:bodyPr/>
                    <a:lstStyle/>
                    <a:p>
                      <a:r>
                        <a:rPr lang="en-US" sz="1200" dirty="0">
                          <a:latin typeface="Arial" panose="020B0604020202020204" pitchFamily="34" charset="0"/>
                          <a:cs typeface="Arial" panose="020B0604020202020204" pitchFamily="34" charset="0"/>
                        </a:rPr>
                        <a:t>Side Effects </a:t>
                      </a:r>
                    </a:p>
                  </a:txBody>
                  <a:tcPr marL="68580" marR="68580" marT="34290" marB="34290">
                    <a:solidFill>
                      <a:srgbClr val="00314C"/>
                    </a:solidFill>
                  </a:tcPr>
                </a:tc>
                <a:extLst>
                  <a:ext uri="{0D108BD9-81ED-4DB2-BD59-A6C34878D82A}">
                    <a16:rowId xmlns:a16="http://schemas.microsoft.com/office/drawing/2014/main" val="3222394730"/>
                  </a:ext>
                </a:extLst>
              </a:tr>
              <a:tr h="868680">
                <a:tc>
                  <a:txBody>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Polymyxin B </a:t>
                      </a:r>
                    </a:p>
                  </a:txBody>
                  <a:tcPr marL="68580" marR="68580" marT="34290" marB="34290">
                    <a:solidFill>
                      <a:schemeClr val="bg1">
                        <a:lumMod val="75000"/>
                      </a:schemeClr>
                    </a:solidFill>
                  </a:tcPr>
                </a:tc>
                <a:tc>
                  <a:txBody>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IV LD: 20,000 to 25,000 units/kg  </a:t>
                      </a:r>
                    </a:p>
                    <a:p>
                      <a:endParaRPr lang="en-US" sz="1100" dirty="0">
                        <a:solidFill>
                          <a:schemeClr val="tx1">
                            <a:lumMod val="75000"/>
                            <a:lumOff val="25000"/>
                          </a:schemeClr>
                        </a:solidFill>
                        <a:latin typeface="Arial" panose="020B0604020202020204" pitchFamily="34" charset="0"/>
                        <a:cs typeface="Arial" panose="020B0604020202020204" pitchFamily="34" charset="0"/>
                      </a:endParaRPr>
                    </a:p>
                    <a:p>
                      <a:r>
                        <a:rPr lang="en-US" sz="1100" dirty="0">
                          <a:solidFill>
                            <a:schemeClr val="tx1">
                              <a:lumMod val="75000"/>
                              <a:lumOff val="25000"/>
                            </a:schemeClr>
                          </a:solidFill>
                          <a:latin typeface="Arial" panose="020B0604020202020204" pitchFamily="34" charset="0"/>
                          <a:cs typeface="Arial" panose="020B0604020202020204" pitchFamily="34" charset="0"/>
                        </a:rPr>
                        <a:t>IV MD: 12,000 to 15,000 units/kg </a:t>
                      </a:r>
                    </a:p>
                  </a:txBody>
                  <a:tcPr marL="68580" marR="68580" marT="34290" marB="34290">
                    <a:solidFill>
                      <a:schemeClr val="bg1">
                        <a:lumMod val="75000"/>
                      </a:schemeClr>
                    </a:solidFill>
                  </a:tcPr>
                </a:tc>
                <a:tc>
                  <a:txBody>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Every 12 hours </a:t>
                      </a:r>
                    </a:p>
                  </a:txBody>
                  <a:tcPr marL="68580" marR="68580" marT="34290" marB="34290">
                    <a:solidFill>
                      <a:schemeClr val="bg1">
                        <a:lumMod val="75000"/>
                      </a:schemeClr>
                    </a:solidFill>
                  </a:tcPr>
                </a:tc>
                <a:tc>
                  <a:txBody>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Renal function, neurologic symptoms  </a:t>
                      </a:r>
                    </a:p>
                  </a:txBody>
                  <a:tcPr marL="68580" marR="68580" marT="34290" marB="34290">
                    <a:solidFill>
                      <a:schemeClr val="bg1">
                        <a:lumMod val="75000"/>
                      </a:schemeClr>
                    </a:solidFill>
                  </a:tcPr>
                </a:tc>
                <a:tc>
                  <a:txBody>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Nephrotoxicity, neurotoxicity, rhabdomyolysis</a:t>
                      </a:r>
                    </a:p>
                  </a:txBody>
                  <a:tcPr marL="68580" marR="68580" marT="34290" marB="34290">
                    <a:solidFill>
                      <a:schemeClr val="bg1">
                        <a:lumMod val="75000"/>
                      </a:schemeClr>
                    </a:solidFill>
                  </a:tcPr>
                </a:tc>
                <a:extLst>
                  <a:ext uri="{0D108BD9-81ED-4DB2-BD59-A6C34878D82A}">
                    <a16:rowId xmlns:a16="http://schemas.microsoft.com/office/drawing/2014/main" val="272575785"/>
                  </a:ext>
                </a:extLst>
              </a:tr>
              <a:tr h="708660">
                <a:tc>
                  <a:txBody>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Minocycline</a:t>
                      </a:r>
                    </a:p>
                  </a:txBody>
                  <a:tcPr marL="68580" marR="68580" marT="34290" marB="34290">
                    <a:solidFill>
                      <a:schemeClr val="bg1">
                        <a:lumMod val="85000"/>
                      </a:schemeClr>
                    </a:solidFill>
                  </a:tcPr>
                </a:tc>
                <a:tc>
                  <a:txBody>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IV/Oral: 200 mg </a:t>
                      </a:r>
                    </a:p>
                  </a:txBody>
                  <a:tcPr marL="68580" marR="68580" marT="34290" marB="34290">
                    <a:solidFill>
                      <a:schemeClr val="bg1">
                        <a:lumMod val="85000"/>
                      </a:schemeClr>
                    </a:solidFill>
                  </a:tcPr>
                </a:tc>
                <a:tc>
                  <a:txBody>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Every 12 hours </a:t>
                      </a:r>
                    </a:p>
                  </a:txBody>
                  <a:tcPr marL="68580" marR="68580" marT="34290" marB="34290">
                    <a:solidFill>
                      <a:schemeClr val="bg1">
                        <a:lumMod val="85000"/>
                      </a:schemeClr>
                    </a:solidFill>
                  </a:tcPr>
                </a:tc>
                <a:tc>
                  <a:txBody>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LFTs, BUN, renal function</a:t>
                      </a:r>
                    </a:p>
                  </a:txBody>
                  <a:tcPr marL="68580" marR="68580" marT="34290" marB="34290">
                    <a:solidFill>
                      <a:schemeClr val="bg1">
                        <a:lumMod val="85000"/>
                      </a:schemeClr>
                    </a:solidFill>
                  </a:tcPr>
                </a:tc>
                <a:tc>
                  <a:txBody>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CNS effects, IIH, hepatotoxicity, photosensitivity, skin hyperpigmentation </a:t>
                      </a:r>
                    </a:p>
                  </a:txBody>
                  <a:tcPr marL="68580" marR="68580" marT="34290" marB="34290">
                    <a:solidFill>
                      <a:schemeClr val="bg1">
                        <a:lumMod val="85000"/>
                      </a:schemeClr>
                    </a:solidFill>
                  </a:tcPr>
                </a:tc>
                <a:extLst>
                  <a:ext uri="{0D108BD9-81ED-4DB2-BD59-A6C34878D82A}">
                    <a16:rowId xmlns:a16="http://schemas.microsoft.com/office/drawing/2014/main" val="1514054549"/>
                  </a:ext>
                </a:extLst>
              </a:tr>
              <a:tr h="548640">
                <a:tc>
                  <a:txBody>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Tigecycline </a:t>
                      </a:r>
                    </a:p>
                  </a:txBody>
                  <a:tcPr marL="68580" marR="68580" marT="34290" marB="34290">
                    <a:solidFill>
                      <a:schemeClr val="bg1">
                        <a:lumMod val="75000"/>
                      </a:schemeClr>
                    </a:solidFill>
                  </a:tcPr>
                </a:tc>
                <a:tc>
                  <a:txBody>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IV: 200 mg once, 100 mg </a:t>
                      </a:r>
                    </a:p>
                  </a:txBody>
                  <a:tcPr marL="68580" marR="68580" marT="34290" marB="34290">
                    <a:solidFill>
                      <a:schemeClr val="bg1">
                        <a:lumMod val="75000"/>
                      </a:schemeClr>
                    </a:solidFill>
                  </a:tcPr>
                </a:tc>
                <a:tc>
                  <a:txBody>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Every 12 hours </a:t>
                      </a:r>
                    </a:p>
                  </a:txBody>
                  <a:tcPr marL="68580" marR="68580" marT="34290" marB="34290">
                    <a:solidFill>
                      <a:schemeClr val="bg1">
                        <a:lumMod val="75000"/>
                      </a:schemeClr>
                    </a:solidFill>
                  </a:tcPr>
                </a:tc>
                <a:tc>
                  <a:txBody>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LFTs, coagulation parameters, signs of anaphylaxis </a:t>
                      </a:r>
                    </a:p>
                  </a:txBody>
                  <a:tcPr marL="68580" marR="68580" marT="34290" marB="34290">
                    <a:solidFill>
                      <a:schemeClr val="bg1">
                        <a:lumMod val="75000"/>
                      </a:schemeClr>
                    </a:solidFill>
                  </a:tcPr>
                </a:tc>
                <a:tc>
                  <a:txBody>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Diarrhea, nausea, vomiting, skin rash </a:t>
                      </a:r>
                    </a:p>
                  </a:txBody>
                  <a:tcPr marL="68580" marR="68580" marT="34290" marB="34290">
                    <a:solidFill>
                      <a:schemeClr val="bg1">
                        <a:lumMod val="75000"/>
                      </a:schemeClr>
                    </a:solidFill>
                  </a:tcPr>
                </a:tc>
                <a:extLst>
                  <a:ext uri="{0D108BD9-81ED-4DB2-BD59-A6C34878D82A}">
                    <a16:rowId xmlns:a16="http://schemas.microsoft.com/office/drawing/2014/main" val="3510033049"/>
                  </a:ext>
                </a:extLst>
              </a:tr>
              <a:tr h="548640">
                <a:tc>
                  <a:txBody>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Cefiderocol</a:t>
                      </a:r>
                    </a:p>
                  </a:txBody>
                  <a:tcPr marL="68580" marR="68580" marT="34290" marB="34290">
                    <a:solidFill>
                      <a:schemeClr val="bg1">
                        <a:lumMod val="85000"/>
                      </a:schemeClr>
                    </a:solidFill>
                  </a:tcPr>
                </a:tc>
                <a:tc>
                  <a:txBody>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IV: 2 g </a:t>
                      </a:r>
                    </a:p>
                  </a:txBody>
                  <a:tcPr marL="68580" marR="68580" marT="34290" marB="34290">
                    <a:solidFill>
                      <a:schemeClr val="bg1">
                        <a:lumMod val="85000"/>
                      </a:schemeClr>
                    </a:solidFill>
                  </a:tcPr>
                </a:tc>
                <a:tc>
                  <a:txBody>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Every 8 hours </a:t>
                      </a:r>
                    </a:p>
                  </a:txBody>
                  <a:tcPr marL="68580" marR="68580" marT="34290" marB="34290">
                    <a:solidFill>
                      <a:schemeClr val="bg1">
                        <a:lumMod val="85000"/>
                      </a:schemeClr>
                    </a:solidFill>
                  </a:tcPr>
                </a:tc>
                <a:tc>
                  <a:txBody>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Renal function, signs and symptoms of anaphylaxis with first dose </a:t>
                      </a:r>
                    </a:p>
                  </a:txBody>
                  <a:tcPr marL="68580" marR="68580" marT="34290" marB="34290">
                    <a:solidFill>
                      <a:schemeClr val="bg1">
                        <a:lumMod val="85000"/>
                      </a:schemeClr>
                    </a:solidFill>
                  </a:tcPr>
                </a:tc>
                <a:tc>
                  <a:txBody>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Seizures and CNS ADRs, diarrhea, nausea, infusion site reactions </a:t>
                      </a:r>
                    </a:p>
                  </a:txBody>
                  <a:tcPr marL="68580" marR="68580" marT="34290" marB="34290">
                    <a:solidFill>
                      <a:schemeClr val="bg1">
                        <a:lumMod val="85000"/>
                      </a:schemeClr>
                    </a:solidFill>
                  </a:tcPr>
                </a:tc>
                <a:extLst>
                  <a:ext uri="{0D108BD9-81ED-4DB2-BD59-A6C34878D82A}">
                    <a16:rowId xmlns:a16="http://schemas.microsoft.com/office/drawing/2014/main" val="2215195480"/>
                  </a:ext>
                </a:extLst>
              </a:tr>
            </a:tbl>
          </a:graphicData>
        </a:graphic>
      </p:graphicFrame>
      <p:sp>
        <p:nvSpPr>
          <p:cNvPr id="6" name="TextBox 5">
            <a:extLst>
              <a:ext uri="{FF2B5EF4-FFF2-40B4-BE49-F238E27FC236}">
                <a16:creationId xmlns:a16="http://schemas.microsoft.com/office/drawing/2014/main" id="{9B5ADA0F-4A15-720A-B116-086CCDBB6764}"/>
              </a:ext>
            </a:extLst>
          </p:cNvPr>
          <p:cNvSpPr txBox="1"/>
          <p:nvPr/>
        </p:nvSpPr>
        <p:spPr>
          <a:xfrm>
            <a:off x="705576" y="4292534"/>
            <a:ext cx="5615813" cy="315471"/>
          </a:xfrm>
          <a:prstGeom prst="rect">
            <a:avLst/>
          </a:prstGeom>
          <a:noFill/>
        </p:spPr>
        <p:txBody>
          <a:bodyPr wrap="square" lIns="68580" tIns="34290" rIns="68580" bIns="34290" rtlCol="0" anchor="t">
            <a:spAutoFit/>
          </a:bodyPr>
          <a:lstStyle/>
          <a:p>
            <a:r>
              <a:rPr lang="en-US" sz="800" dirty="0"/>
              <a:t>IIH: idiopathic intracranial hypertension, LD: loading dose, MD: maintenance dose, LFTs: liver function tests, BUN: blood urea nitrogen, CNS: central nervous system, ADRs: adverse drug interactions </a:t>
            </a:r>
          </a:p>
        </p:txBody>
      </p:sp>
      <p:sp>
        <p:nvSpPr>
          <p:cNvPr id="4" name="TextBox 3">
            <a:extLst>
              <a:ext uri="{FF2B5EF4-FFF2-40B4-BE49-F238E27FC236}">
                <a16:creationId xmlns:a16="http://schemas.microsoft.com/office/drawing/2014/main" id="{556E9329-9B32-6EA9-7A89-C406939B5D10}"/>
              </a:ext>
            </a:extLst>
          </p:cNvPr>
          <p:cNvSpPr txBox="1"/>
          <p:nvPr/>
        </p:nvSpPr>
        <p:spPr>
          <a:xfrm>
            <a:off x="0" y="4633192"/>
            <a:ext cx="1864895" cy="723275"/>
          </a:xfrm>
          <a:prstGeom prst="rect">
            <a:avLst/>
          </a:prstGeom>
          <a:noFill/>
        </p:spPr>
        <p:txBody>
          <a:bodyPr wrap="square" rtlCol="0">
            <a:spAutoFit/>
          </a:bodyPr>
          <a:lstStyle/>
          <a:p>
            <a:r>
              <a:rPr lang="en-US" sz="800" dirty="0"/>
              <a:t>Polymyxin B, Lexicomp 2025</a:t>
            </a:r>
          </a:p>
          <a:p>
            <a:r>
              <a:rPr lang="en-US" sz="800" dirty="0"/>
              <a:t>Minocycline, Lexicomp 2025</a:t>
            </a:r>
          </a:p>
          <a:p>
            <a:r>
              <a:rPr lang="en-US" sz="800" dirty="0"/>
              <a:t>Tigecycline, Lexicomp 2025</a:t>
            </a:r>
          </a:p>
          <a:p>
            <a:r>
              <a:rPr lang="en-US" sz="800" dirty="0"/>
              <a:t>Cefiderocol, Lexicomp 2025</a:t>
            </a:r>
          </a:p>
          <a:p>
            <a:endParaRPr lang="en-US" sz="900" dirty="0"/>
          </a:p>
        </p:txBody>
      </p:sp>
    </p:spTree>
    <p:extLst>
      <p:ext uri="{BB962C8B-B14F-4D97-AF65-F5344CB8AC3E}">
        <p14:creationId xmlns:p14="http://schemas.microsoft.com/office/powerpoint/2010/main" val="2489654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90C92-9CE4-5EF4-2EE4-702BAF4A59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30370D-6EBA-71B3-BB7B-36BF304C569A}"/>
              </a:ext>
            </a:extLst>
          </p:cNvPr>
          <p:cNvSpPr>
            <a:spLocks noGrp="1"/>
          </p:cNvSpPr>
          <p:nvPr>
            <p:ph type="title"/>
          </p:nvPr>
        </p:nvSpPr>
        <p:spPr>
          <a:xfrm>
            <a:off x="705576" y="406273"/>
            <a:ext cx="5915025" cy="480131"/>
          </a:xfrm>
          <a:prstGeom prst="rect">
            <a:avLst/>
          </a:prstGeom>
        </p:spPr>
        <p:txBody>
          <a:bodyPr/>
          <a:lstStyle/>
          <a:p>
            <a:r>
              <a:rPr lang="en-US" sz="2800" spc="-113" dirty="0"/>
              <a:t>Site Specific Considerations </a:t>
            </a:r>
            <a:r>
              <a:rPr lang="en-US" sz="2800" i="1" spc="-113" dirty="0"/>
              <a:t> </a:t>
            </a:r>
            <a:endParaRPr lang="en-US" sz="2000" spc="-113" dirty="0"/>
          </a:p>
        </p:txBody>
      </p:sp>
      <p:graphicFrame>
        <p:nvGraphicFramePr>
          <p:cNvPr id="7" name="Content Placeholder 6">
            <a:extLst>
              <a:ext uri="{FF2B5EF4-FFF2-40B4-BE49-F238E27FC236}">
                <a16:creationId xmlns:a16="http://schemas.microsoft.com/office/drawing/2014/main" id="{E751E66A-CDD2-F763-86AF-6A63E76CAB6D}"/>
              </a:ext>
            </a:extLst>
          </p:cNvPr>
          <p:cNvGraphicFramePr>
            <a:graphicFrameLocks noGrp="1"/>
          </p:cNvGraphicFramePr>
          <p:nvPr>
            <p:ph idx="1"/>
            <p:extLst>
              <p:ext uri="{D42A27DB-BD31-4B8C-83A1-F6EECF244321}">
                <p14:modId xmlns:p14="http://schemas.microsoft.com/office/powerpoint/2010/main" val="3018067722"/>
              </p:ext>
            </p:extLst>
          </p:nvPr>
        </p:nvGraphicFramePr>
        <p:xfrm>
          <a:off x="705576" y="1021866"/>
          <a:ext cx="7655616" cy="3030346"/>
        </p:xfrm>
        <a:graphic>
          <a:graphicData uri="http://schemas.openxmlformats.org/drawingml/2006/table">
            <a:tbl>
              <a:tblPr firstRow="1" bandRow="1">
                <a:tableStyleId>{5C22544A-7EE6-4342-B048-85BDC9FD1C3A}</a:tableStyleId>
              </a:tblPr>
              <a:tblGrid>
                <a:gridCol w="1913904">
                  <a:extLst>
                    <a:ext uri="{9D8B030D-6E8A-4147-A177-3AD203B41FA5}">
                      <a16:colId xmlns:a16="http://schemas.microsoft.com/office/drawing/2014/main" val="2857251037"/>
                    </a:ext>
                  </a:extLst>
                </a:gridCol>
                <a:gridCol w="1913904">
                  <a:extLst>
                    <a:ext uri="{9D8B030D-6E8A-4147-A177-3AD203B41FA5}">
                      <a16:colId xmlns:a16="http://schemas.microsoft.com/office/drawing/2014/main" val="1921119218"/>
                    </a:ext>
                  </a:extLst>
                </a:gridCol>
                <a:gridCol w="1913904">
                  <a:extLst>
                    <a:ext uri="{9D8B030D-6E8A-4147-A177-3AD203B41FA5}">
                      <a16:colId xmlns:a16="http://schemas.microsoft.com/office/drawing/2014/main" val="879330197"/>
                    </a:ext>
                  </a:extLst>
                </a:gridCol>
                <a:gridCol w="1913904">
                  <a:extLst>
                    <a:ext uri="{9D8B030D-6E8A-4147-A177-3AD203B41FA5}">
                      <a16:colId xmlns:a16="http://schemas.microsoft.com/office/drawing/2014/main" val="2196750795"/>
                    </a:ext>
                  </a:extLst>
                </a:gridCol>
              </a:tblGrid>
              <a:tr h="298249">
                <a:tc>
                  <a:txBody>
                    <a:bodyPr/>
                    <a:lstStyle/>
                    <a:p>
                      <a:r>
                        <a:rPr lang="en-US" sz="1200">
                          <a:latin typeface="Arial" panose="020B0604020202020204" pitchFamily="34" charset="0"/>
                          <a:cs typeface="Arial" panose="020B0604020202020204" pitchFamily="34" charset="0"/>
                        </a:rPr>
                        <a:t>Infection Site </a:t>
                      </a:r>
                    </a:p>
                  </a:txBody>
                  <a:tcPr marL="68580" marR="68580" marT="34290" marB="34290">
                    <a:solidFill>
                      <a:srgbClr val="00314C"/>
                    </a:solidFill>
                  </a:tcPr>
                </a:tc>
                <a:tc>
                  <a:txBody>
                    <a:bodyPr/>
                    <a:lstStyle/>
                    <a:p>
                      <a:r>
                        <a:rPr lang="en-US" sz="1200">
                          <a:latin typeface="Arial" panose="020B0604020202020204" pitchFamily="34" charset="0"/>
                          <a:cs typeface="Arial" panose="020B0604020202020204" pitchFamily="34" charset="0"/>
                        </a:rPr>
                        <a:t>Preferred Agent(s)</a:t>
                      </a:r>
                    </a:p>
                  </a:txBody>
                  <a:tcPr marL="68580" marR="68580" marT="34290" marB="34290">
                    <a:solidFill>
                      <a:srgbClr val="00314C"/>
                    </a:solidFill>
                  </a:tcPr>
                </a:tc>
                <a:tc>
                  <a:txBody>
                    <a:bodyPr/>
                    <a:lstStyle/>
                    <a:p>
                      <a:r>
                        <a:rPr lang="en-US" sz="1200">
                          <a:latin typeface="Arial" panose="020B0604020202020204" pitchFamily="34" charset="0"/>
                          <a:cs typeface="Arial" panose="020B0604020202020204" pitchFamily="34" charset="0"/>
                        </a:rPr>
                        <a:t>Avoid </a:t>
                      </a:r>
                    </a:p>
                  </a:txBody>
                  <a:tcPr marL="68580" marR="68580" marT="34290" marB="34290">
                    <a:solidFill>
                      <a:srgbClr val="00314C"/>
                    </a:solidFill>
                  </a:tcPr>
                </a:tc>
                <a:tc>
                  <a:txBody>
                    <a:bodyPr/>
                    <a:lstStyle/>
                    <a:p>
                      <a:r>
                        <a:rPr lang="en-US" sz="1200" dirty="0">
                          <a:latin typeface="Arial" panose="020B0604020202020204" pitchFamily="34" charset="0"/>
                          <a:cs typeface="Arial" panose="020B0604020202020204" pitchFamily="34" charset="0"/>
                        </a:rPr>
                        <a:t>Rationale </a:t>
                      </a:r>
                    </a:p>
                  </a:txBody>
                  <a:tcPr marL="68580" marR="68580" marT="34290" marB="34290">
                    <a:solidFill>
                      <a:srgbClr val="00314C"/>
                    </a:solidFill>
                  </a:tcPr>
                </a:tc>
                <a:extLst>
                  <a:ext uri="{0D108BD9-81ED-4DB2-BD59-A6C34878D82A}">
                    <a16:rowId xmlns:a16="http://schemas.microsoft.com/office/drawing/2014/main" val="4125725815"/>
                  </a:ext>
                </a:extLst>
              </a:tr>
              <a:tr h="1170423">
                <a:tc>
                  <a:txBody>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UTI</a:t>
                      </a:r>
                    </a:p>
                  </a:txBody>
                  <a:tcPr marL="68580" marR="68580" marT="34290" marB="34290">
                    <a:solidFill>
                      <a:schemeClr val="bg1">
                        <a:lumMod val="75000"/>
                      </a:schemeClr>
                    </a:solidFill>
                  </a:tcPr>
                </a:tc>
                <a:tc>
                  <a:txBody>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cefiderocol </a:t>
                      </a:r>
                    </a:p>
                  </a:txBody>
                  <a:tcPr marL="68580" marR="68580" marT="34290" marB="34290">
                    <a:solidFill>
                      <a:schemeClr val="bg1">
                        <a:lumMod val="75000"/>
                      </a:schemeClr>
                    </a:solidFill>
                  </a:tcPr>
                </a:tc>
                <a:tc>
                  <a:txBody>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Minocycline, tigecycline, polymyxin B </a:t>
                      </a:r>
                    </a:p>
                  </a:txBody>
                  <a:tcPr marL="68580" marR="68580" marT="34290" marB="34290">
                    <a:solidFill>
                      <a:schemeClr val="bg1">
                        <a:lumMod val="75000"/>
                      </a:schemeClr>
                    </a:solidFill>
                  </a:tcPr>
                </a:tc>
                <a:tc>
                  <a:txBody>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minocycline and tigecycline have poor urinary penetration; polymyxin B and colistin have minimal urinary penetration </a:t>
                      </a:r>
                    </a:p>
                  </a:txBody>
                  <a:tcPr marL="68580" marR="68580" marT="34290" marB="34290">
                    <a:solidFill>
                      <a:schemeClr val="bg1">
                        <a:lumMod val="75000"/>
                      </a:schemeClr>
                    </a:solidFill>
                  </a:tcPr>
                </a:tc>
                <a:extLst>
                  <a:ext uri="{0D108BD9-81ED-4DB2-BD59-A6C34878D82A}">
                    <a16:rowId xmlns:a16="http://schemas.microsoft.com/office/drawing/2014/main" val="1116091410"/>
                  </a:ext>
                </a:extLst>
              </a:tr>
              <a:tr h="472227">
                <a:tc>
                  <a:txBody>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Pneumonia </a:t>
                      </a:r>
                    </a:p>
                  </a:txBody>
                  <a:tcPr marL="68580" marR="68580" marT="34290" marB="34290">
                    <a:solidFill>
                      <a:schemeClr val="bg1">
                        <a:lumMod val="85000"/>
                      </a:schemeClr>
                    </a:solidFill>
                  </a:tcPr>
                </a:tc>
                <a:tc>
                  <a:txBody>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Cefiderocol, tigecycline, minocycline </a:t>
                      </a:r>
                    </a:p>
                  </a:txBody>
                  <a:tcPr marL="68580" marR="68580" marT="34290" marB="34290">
                    <a:solidFill>
                      <a:schemeClr val="bg1">
                        <a:lumMod val="85000"/>
                      </a:schemeClr>
                    </a:solidFill>
                  </a:tcPr>
                </a:tc>
                <a:tc>
                  <a:txBody>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Colistin, polymyxin B </a:t>
                      </a:r>
                    </a:p>
                  </a:txBody>
                  <a:tcPr marL="68580" marR="68580" marT="34290" marB="34290">
                    <a:solidFill>
                      <a:schemeClr val="bg1">
                        <a:lumMod val="85000"/>
                      </a:schemeClr>
                    </a:solidFill>
                  </a:tcPr>
                </a:tc>
                <a:tc>
                  <a:txBody>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Colistin and polymyxin B have poor lung penetration </a:t>
                      </a:r>
                    </a:p>
                  </a:txBody>
                  <a:tcPr marL="68580" marR="68580" marT="34290" marB="34290">
                    <a:solidFill>
                      <a:schemeClr val="bg1">
                        <a:lumMod val="85000"/>
                      </a:schemeClr>
                    </a:solidFill>
                  </a:tcPr>
                </a:tc>
                <a:extLst>
                  <a:ext uri="{0D108BD9-81ED-4DB2-BD59-A6C34878D82A}">
                    <a16:rowId xmlns:a16="http://schemas.microsoft.com/office/drawing/2014/main" val="55263121"/>
                  </a:ext>
                </a:extLst>
              </a:tr>
              <a:tr h="472227">
                <a:tc>
                  <a:txBody>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BSI </a:t>
                      </a:r>
                    </a:p>
                  </a:txBody>
                  <a:tcPr marL="68580" marR="68580" marT="34290" marB="34290">
                    <a:solidFill>
                      <a:schemeClr val="bg1">
                        <a:lumMod val="85000"/>
                      </a:schemeClr>
                    </a:solidFill>
                  </a:tcPr>
                </a:tc>
                <a:tc>
                  <a:txBody>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Cefiderocol </a:t>
                      </a:r>
                    </a:p>
                  </a:txBody>
                  <a:tcPr marL="68580" marR="68580" marT="34290" marB="34290">
                    <a:solidFill>
                      <a:schemeClr val="bg1">
                        <a:lumMod val="85000"/>
                      </a:schemeClr>
                    </a:solidFill>
                  </a:tcPr>
                </a:tc>
                <a:tc>
                  <a:txBody>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Tigecycline </a:t>
                      </a:r>
                    </a:p>
                  </a:txBody>
                  <a:tcPr marL="68580" marR="68580" marT="34290" marB="34290">
                    <a:solidFill>
                      <a:schemeClr val="bg1">
                        <a:lumMod val="85000"/>
                      </a:schemeClr>
                    </a:solidFill>
                  </a:tcPr>
                </a:tc>
                <a:tc>
                  <a:txBody>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Tigecycline achieves low serum concentrations </a:t>
                      </a:r>
                    </a:p>
                  </a:txBody>
                  <a:tcPr marL="68580" marR="68580" marT="34290" marB="34290">
                    <a:solidFill>
                      <a:schemeClr val="bg1">
                        <a:lumMod val="85000"/>
                      </a:schemeClr>
                    </a:solidFill>
                  </a:tcPr>
                </a:tc>
                <a:extLst>
                  <a:ext uri="{0D108BD9-81ED-4DB2-BD59-A6C34878D82A}">
                    <a16:rowId xmlns:a16="http://schemas.microsoft.com/office/drawing/2014/main" val="3053584945"/>
                  </a:ext>
                </a:extLst>
              </a:tr>
              <a:tr h="472227">
                <a:tc>
                  <a:txBody>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SSTI/Wounds</a:t>
                      </a:r>
                    </a:p>
                  </a:txBody>
                  <a:tcPr marL="68580" marR="68580" marT="34290" marB="34290">
                    <a:solidFill>
                      <a:schemeClr val="bg1">
                        <a:lumMod val="85000"/>
                      </a:schemeClr>
                    </a:solidFill>
                  </a:tcPr>
                </a:tc>
                <a:tc>
                  <a:txBody>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Minocycline, cefiderocol, tigecycline </a:t>
                      </a:r>
                    </a:p>
                  </a:txBody>
                  <a:tcPr marL="68580" marR="68580" marT="34290" marB="34290">
                    <a:solidFill>
                      <a:schemeClr val="bg1">
                        <a:lumMod val="85000"/>
                      </a:schemeClr>
                    </a:solidFill>
                  </a:tcPr>
                </a:tc>
                <a:tc>
                  <a:txBody>
                    <a:bodyPr/>
                    <a:lstStyle/>
                    <a:p>
                      <a:endParaRPr lang="en-US" sz="1200" dirty="0">
                        <a:solidFill>
                          <a:schemeClr val="tx1">
                            <a:lumMod val="75000"/>
                            <a:lumOff val="25000"/>
                          </a:schemeClr>
                        </a:solidFill>
                        <a:latin typeface="Arial" panose="020B0604020202020204" pitchFamily="34" charset="0"/>
                        <a:cs typeface="Arial" panose="020B0604020202020204" pitchFamily="34" charset="0"/>
                      </a:endParaRPr>
                    </a:p>
                  </a:txBody>
                  <a:tcPr marL="68580" marR="68580" marT="34290" marB="34290">
                    <a:solidFill>
                      <a:schemeClr val="bg1">
                        <a:lumMod val="85000"/>
                      </a:schemeClr>
                    </a:solidFill>
                  </a:tcPr>
                </a:tc>
                <a:tc>
                  <a:txBody>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Agents with good tissue penetration preferred </a:t>
                      </a:r>
                    </a:p>
                  </a:txBody>
                  <a:tcPr marL="68580" marR="68580" marT="34290" marB="34290">
                    <a:solidFill>
                      <a:schemeClr val="bg1">
                        <a:lumMod val="85000"/>
                      </a:schemeClr>
                    </a:solidFill>
                  </a:tcPr>
                </a:tc>
                <a:extLst>
                  <a:ext uri="{0D108BD9-81ED-4DB2-BD59-A6C34878D82A}">
                    <a16:rowId xmlns:a16="http://schemas.microsoft.com/office/drawing/2014/main" val="169807890"/>
                  </a:ext>
                </a:extLst>
              </a:tr>
            </a:tbl>
          </a:graphicData>
        </a:graphic>
      </p:graphicFrame>
      <p:sp>
        <p:nvSpPr>
          <p:cNvPr id="4" name="TextBox 3">
            <a:extLst>
              <a:ext uri="{FF2B5EF4-FFF2-40B4-BE49-F238E27FC236}">
                <a16:creationId xmlns:a16="http://schemas.microsoft.com/office/drawing/2014/main" id="{F09173E3-353D-964F-2FD1-C824ECBD2F8B}"/>
              </a:ext>
            </a:extLst>
          </p:cNvPr>
          <p:cNvSpPr txBox="1"/>
          <p:nvPr/>
        </p:nvSpPr>
        <p:spPr>
          <a:xfrm>
            <a:off x="0" y="4229395"/>
            <a:ext cx="4262034" cy="1015663"/>
          </a:xfrm>
          <a:prstGeom prst="rect">
            <a:avLst/>
          </a:prstGeom>
          <a:noFill/>
        </p:spPr>
        <p:txBody>
          <a:bodyPr wrap="square" rtlCol="0">
            <a:spAutoFit/>
          </a:bodyPr>
          <a:lstStyle/>
          <a:p>
            <a:endParaRPr lang="en-US" sz="800" dirty="0"/>
          </a:p>
          <a:p>
            <a:r>
              <a:rPr lang="en-US" sz="800" dirty="0"/>
              <a:t>                    </a:t>
            </a:r>
          </a:p>
          <a:p>
            <a:r>
              <a:rPr lang="en-US" sz="700" dirty="0">
                <a:solidFill>
                  <a:schemeClr val="tx1">
                    <a:lumMod val="75000"/>
                    <a:lumOff val="25000"/>
                  </a:schemeClr>
                </a:solidFill>
                <a:latin typeface="Arial" panose="020B0604020202020204" pitchFamily="34" charset="0"/>
                <a:cs typeface="Arial" panose="020B0604020202020204" pitchFamily="34" charset="0"/>
              </a:rPr>
              <a:t>Pranita D Tamma, Emily L Heil, Julie Ann Justo, Amy J Mathers, Michael J </a:t>
            </a:r>
            <a:r>
              <a:rPr lang="en-US" sz="700" dirty="0" err="1">
                <a:solidFill>
                  <a:schemeClr val="tx1">
                    <a:lumMod val="75000"/>
                    <a:lumOff val="25000"/>
                  </a:schemeClr>
                </a:solidFill>
                <a:latin typeface="Arial" panose="020B0604020202020204" pitchFamily="34" charset="0"/>
                <a:cs typeface="Arial" panose="020B0604020202020204" pitchFamily="34" charset="0"/>
              </a:rPr>
              <a:t>Satlin</a:t>
            </a:r>
            <a:r>
              <a:rPr lang="en-US" sz="700" dirty="0">
                <a:solidFill>
                  <a:schemeClr val="tx1">
                    <a:lumMod val="75000"/>
                    <a:lumOff val="25000"/>
                  </a:schemeClr>
                </a:solidFill>
                <a:latin typeface="Arial" panose="020B0604020202020204" pitchFamily="34" charset="0"/>
                <a:cs typeface="Arial" panose="020B0604020202020204" pitchFamily="34" charset="0"/>
              </a:rPr>
              <a:t>, Robert A Bonomo, Infectious Diseases Society of America 2024 Guidance on the Treatment of Antimicrobial-Resistant Gram-Negative Infections, Clinical Infectious Diseases, 2024;, ciae403, https://doi.org/10.1093/cid/ciae403</a:t>
            </a:r>
          </a:p>
          <a:p>
            <a:r>
              <a:rPr lang="en-US" sz="700" dirty="0">
                <a:solidFill>
                  <a:schemeClr val="tx1">
                    <a:lumMod val="75000"/>
                    <a:lumOff val="25000"/>
                  </a:schemeClr>
                </a:solidFill>
                <a:latin typeface="Arial" panose="020B0604020202020204" pitchFamily="34" charset="0"/>
                <a:cs typeface="Arial" panose="020B0604020202020204" pitchFamily="34" charset="0"/>
              </a:rPr>
              <a:t>Shields RK 2023 doi:10.1093/</a:t>
            </a:r>
            <a:r>
              <a:rPr lang="en-US" sz="700" dirty="0" err="1">
                <a:solidFill>
                  <a:schemeClr val="tx1">
                    <a:lumMod val="75000"/>
                    <a:lumOff val="25000"/>
                  </a:schemeClr>
                </a:solidFill>
                <a:latin typeface="Arial" panose="020B0604020202020204" pitchFamily="34" charset="0"/>
                <a:cs typeface="Arial" panose="020B0604020202020204" pitchFamily="34" charset="0"/>
              </a:rPr>
              <a:t>cid</a:t>
            </a:r>
            <a:r>
              <a:rPr lang="en-US" sz="700" dirty="0">
                <a:solidFill>
                  <a:schemeClr val="tx1">
                    <a:lumMod val="75000"/>
                    <a:lumOff val="25000"/>
                  </a:schemeClr>
                </a:solidFill>
                <a:latin typeface="Arial" panose="020B0604020202020204" pitchFamily="34" charset="0"/>
                <a:cs typeface="Arial" panose="020B0604020202020204" pitchFamily="34" charset="0"/>
              </a:rPr>
              <a:t>/ciad094</a:t>
            </a:r>
          </a:p>
          <a:p>
            <a:endParaRPr lang="en-US" sz="900" dirty="0"/>
          </a:p>
        </p:txBody>
      </p:sp>
      <p:sp>
        <p:nvSpPr>
          <p:cNvPr id="6" name="TextBox 5">
            <a:extLst>
              <a:ext uri="{FF2B5EF4-FFF2-40B4-BE49-F238E27FC236}">
                <a16:creationId xmlns:a16="http://schemas.microsoft.com/office/drawing/2014/main" id="{3DDB078A-0118-8F62-047F-A6EC3656815E}"/>
              </a:ext>
            </a:extLst>
          </p:cNvPr>
          <p:cNvSpPr txBox="1"/>
          <p:nvPr/>
        </p:nvSpPr>
        <p:spPr>
          <a:xfrm>
            <a:off x="705576" y="4042465"/>
            <a:ext cx="3537284" cy="338554"/>
          </a:xfrm>
          <a:prstGeom prst="rect">
            <a:avLst/>
          </a:prstGeom>
          <a:noFill/>
        </p:spPr>
        <p:txBody>
          <a:bodyPr wrap="square" rtlCol="0">
            <a:spAutoFit/>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UTI: urinary tract infection   SSTI: skin soft tissue infection</a:t>
            </a:r>
          </a:p>
          <a:p>
            <a:r>
              <a:rPr lang="en-US" sz="800" dirty="0">
                <a:solidFill>
                  <a:schemeClr val="tx1">
                    <a:lumMod val="75000"/>
                    <a:lumOff val="25000"/>
                  </a:schemeClr>
                </a:solidFill>
                <a:latin typeface="Arial" panose="020B0604020202020204" pitchFamily="34" charset="0"/>
                <a:cs typeface="Arial" panose="020B0604020202020204" pitchFamily="34" charset="0"/>
              </a:rPr>
              <a:t>BSI: blood stream infection </a:t>
            </a:r>
          </a:p>
        </p:txBody>
      </p:sp>
    </p:spTree>
    <p:extLst>
      <p:ext uri="{BB962C8B-B14F-4D97-AF65-F5344CB8AC3E}">
        <p14:creationId xmlns:p14="http://schemas.microsoft.com/office/powerpoint/2010/main" val="1490990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E6671-8BCE-5722-A000-E3CCEBF1A2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8B6E60-DCA7-4D5B-3A9A-0B6A50B0FCC0}"/>
              </a:ext>
            </a:extLst>
          </p:cNvPr>
          <p:cNvSpPr>
            <a:spLocks noGrp="1"/>
          </p:cNvSpPr>
          <p:nvPr>
            <p:ph type="title"/>
          </p:nvPr>
        </p:nvSpPr>
        <p:spPr>
          <a:xfrm>
            <a:off x="668602" y="434681"/>
            <a:ext cx="5915025" cy="480131"/>
          </a:xfrm>
          <a:prstGeom prst="rect">
            <a:avLst/>
          </a:prstGeom>
        </p:spPr>
        <p:txBody>
          <a:bodyPr/>
          <a:lstStyle/>
          <a:p>
            <a:r>
              <a:rPr lang="en-US" sz="2800" spc="-113" dirty="0"/>
              <a:t>Non-Preferred Therapies </a:t>
            </a:r>
            <a:endParaRPr lang="en-US" sz="2000" spc="-113" dirty="0"/>
          </a:p>
        </p:txBody>
      </p:sp>
      <p:graphicFrame>
        <p:nvGraphicFramePr>
          <p:cNvPr id="7" name="Content Placeholder 6">
            <a:extLst>
              <a:ext uri="{FF2B5EF4-FFF2-40B4-BE49-F238E27FC236}">
                <a16:creationId xmlns:a16="http://schemas.microsoft.com/office/drawing/2014/main" id="{B9B5669A-585B-FADE-8CF8-0E7551DE4C35}"/>
              </a:ext>
            </a:extLst>
          </p:cNvPr>
          <p:cNvGraphicFramePr>
            <a:graphicFrameLocks noGrp="1"/>
          </p:cNvGraphicFramePr>
          <p:nvPr>
            <p:ph idx="1"/>
          </p:nvPr>
        </p:nvGraphicFramePr>
        <p:xfrm>
          <a:off x="628650" y="1369219"/>
          <a:ext cx="7886700" cy="2566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6" name="Diagram 35">
            <a:extLst>
              <a:ext uri="{FF2B5EF4-FFF2-40B4-BE49-F238E27FC236}">
                <a16:creationId xmlns:a16="http://schemas.microsoft.com/office/drawing/2014/main" id="{ADBEE6AC-F939-FBF9-F0D0-650C59E614D2}"/>
              </a:ext>
            </a:extLst>
          </p:cNvPr>
          <p:cNvGraphicFramePr/>
          <p:nvPr>
            <p:extLst>
              <p:ext uri="{D42A27DB-BD31-4B8C-83A1-F6EECF244321}">
                <p14:modId xmlns:p14="http://schemas.microsoft.com/office/powerpoint/2010/main" val="3226691644"/>
              </p:ext>
            </p:extLst>
          </p:nvPr>
        </p:nvGraphicFramePr>
        <p:xfrm>
          <a:off x="622882" y="956043"/>
          <a:ext cx="7738310" cy="32471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4B8E061D-6CEC-DA03-39EC-5444DFA21B7C}"/>
              </a:ext>
            </a:extLst>
          </p:cNvPr>
          <p:cNvSpPr txBox="1"/>
          <p:nvPr/>
        </p:nvSpPr>
        <p:spPr>
          <a:xfrm>
            <a:off x="668602" y="4203187"/>
            <a:ext cx="3537284" cy="338554"/>
          </a:xfrm>
          <a:prstGeom prst="rect">
            <a:avLst/>
          </a:prstGeom>
          <a:noFill/>
        </p:spPr>
        <p:txBody>
          <a:bodyPr wrap="square" rtlCol="0">
            <a:spAutoFit/>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MIC: minimum inhibitory concentration</a:t>
            </a:r>
          </a:p>
          <a:p>
            <a:r>
              <a:rPr lang="en-US" sz="800" dirty="0">
                <a:solidFill>
                  <a:schemeClr val="tx1">
                    <a:lumMod val="75000"/>
                    <a:lumOff val="25000"/>
                  </a:schemeClr>
                </a:solidFill>
                <a:latin typeface="Arial" panose="020B0604020202020204" pitchFamily="34" charset="0"/>
                <a:cs typeface="Arial" panose="020B0604020202020204" pitchFamily="34" charset="0"/>
              </a:rPr>
              <a:t>CRAB: carbapenem- resistant </a:t>
            </a:r>
            <a:r>
              <a:rPr lang="en-US" sz="800" i="1" dirty="0">
                <a:solidFill>
                  <a:schemeClr val="tx1">
                    <a:lumMod val="75000"/>
                    <a:lumOff val="25000"/>
                  </a:schemeClr>
                </a:solidFill>
                <a:latin typeface="Arial" panose="020B0604020202020204" pitchFamily="34" charset="0"/>
                <a:cs typeface="Arial" panose="020B0604020202020204" pitchFamily="34" charset="0"/>
              </a:rPr>
              <a:t>Acinetobacter baumannii </a:t>
            </a:r>
            <a:r>
              <a:rPr lang="en-US" sz="800"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0C9FAEA8-7A57-C0C4-30CD-68227F8261F2}"/>
              </a:ext>
            </a:extLst>
          </p:cNvPr>
          <p:cNvSpPr txBox="1"/>
          <p:nvPr/>
        </p:nvSpPr>
        <p:spPr>
          <a:xfrm>
            <a:off x="0" y="4708819"/>
            <a:ext cx="3789336" cy="523220"/>
          </a:xfrm>
          <a:prstGeom prst="rect">
            <a:avLst/>
          </a:prstGeom>
          <a:noFill/>
        </p:spPr>
        <p:txBody>
          <a:bodyPr wrap="square" rtlCol="0">
            <a:spAutoFit/>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Tamma PD, Aitken SL, Bonomo RA, Mathers AJ, van Duin D, Clancy CJ. Infectious Diseases Society of America 2023 Guidance on the Treatment of Antimicrobial Resistant Gram-Negative Infections. </a:t>
            </a:r>
            <a:r>
              <a:rPr lang="en-US" sz="700" i="1" dirty="0">
                <a:solidFill>
                  <a:schemeClr val="tx1">
                    <a:lumMod val="75000"/>
                    <a:lumOff val="25000"/>
                  </a:schemeClr>
                </a:solidFill>
                <a:latin typeface="Arial" panose="020B0604020202020204" pitchFamily="34" charset="0"/>
                <a:cs typeface="Arial" panose="020B0604020202020204" pitchFamily="34" charset="0"/>
              </a:rPr>
              <a:t>Clin Infect Dis</a:t>
            </a:r>
            <a:r>
              <a:rPr lang="en-US" sz="700" dirty="0">
                <a:solidFill>
                  <a:schemeClr val="tx1">
                    <a:lumMod val="75000"/>
                    <a:lumOff val="25000"/>
                  </a:schemeClr>
                </a:solidFill>
                <a:latin typeface="Arial" panose="020B0604020202020204" pitchFamily="34" charset="0"/>
                <a:cs typeface="Arial" panose="020B0604020202020204" pitchFamily="34" charset="0"/>
              </a:rPr>
              <a:t>. Published online July 18, 2023. doi:10.1093/</a:t>
            </a:r>
            <a:r>
              <a:rPr lang="en-US" sz="700" dirty="0" err="1">
                <a:solidFill>
                  <a:schemeClr val="tx1">
                    <a:lumMod val="75000"/>
                    <a:lumOff val="25000"/>
                  </a:schemeClr>
                </a:solidFill>
                <a:latin typeface="Arial" panose="020B0604020202020204" pitchFamily="34" charset="0"/>
                <a:cs typeface="Arial" panose="020B0604020202020204" pitchFamily="34" charset="0"/>
              </a:rPr>
              <a:t>cid</a:t>
            </a:r>
            <a:r>
              <a:rPr lang="en-US" sz="700" dirty="0">
                <a:solidFill>
                  <a:schemeClr val="tx1">
                    <a:lumMod val="75000"/>
                    <a:lumOff val="25000"/>
                  </a:schemeClr>
                </a:solidFill>
                <a:latin typeface="Arial" panose="020B0604020202020204" pitchFamily="34" charset="0"/>
                <a:cs typeface="Arial" panose="020B0604020202020204" pitchFamily="34" charset="0"/>
              </a:rPr>
              <a:t>/ciad428</a:t>
            </a:r>
            <a:r>
              <a:rPr lang="en-US" sz="700" u="sng"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8510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27055-FEDC-976D-ADCA-A005BBAF8038}"/>
            </a:ext>
          </a:extLst>
        </p:cNvPr>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5E61865-FE6A-4E3A-A7F2-1DA6E86C719A}"/>
              </a:ext>
            </a:extLst>
          </p:cNvPr>
          <p:cNvGraphicFramePr>
            <a:graphicFrameLocks noGrp="1"/>
          </p:cNvGraphicFramePr>
          <p:nvPr>
            <p:ph idx="1"/>
          </p:nvPr>
        </p:nvGraphicFramePr>
        <p:xfrm>
          <a:off x="628650" y="1369219"/>
          <a:ext cx="7886700" cy="2566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1" name="Diagram 40">
            <a:extLst>
              <a:ext uri="{FF2B5EF4-FFF2-40B4-BE49-F238E27FC236}">
                <a16:creationId xmlns:a16="http://schemas.microsoft.com/office/drawing/2014/main" id="{506F9D02-FFE3-0A5F-F7B4-42DCE47C35A6}"/>
              </a:ext>
            </a:extLst>
          </p:cNvPr>
          <p:cNvGraphicFramePr/>
          <p:nvPr>
            <p:extLst>
              <p:ext uri="{D42A27DB-BD31-4B8C-83A1-F6EECF244321}">
                <p14:modId xmlns:p14="http://schemas.microsoft.com/office/powerpoint/2010/main" val="895523984"/>
              </p:ext>
            </p:extLst>
          </p:nvPr>
        </p:nvGraphicFramePr>
        <p:xfrm>
          <a:off x="628650" y="914812"/>
          <a:ext cx="7725578" cy="26812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a:extLst>
              <a:ext uri="{FF2B5EF4-FFF2-40B4-BE49-F238E27FC236}">
                <a16:creationId xmlns:a16="http://schemas.microsoft.com/office/drawing/2014/main" id="{731570F3-4A22-307C-59E4-0AE14D873656}"/>
              </a:ext>
            </a:extLst>
          </p:cNvPr>
          <p:cNvSpPr txBox="1"/>
          <p:nvPr/>
        </p:nvSpPr>
        <p:spPr>
          <a:xfrm>
            <a:off x="0" y="4708819"/>
            <a:ext cx="3789336" cy="523220"/>
          </a:xfrm>
          <a:prstGeom prst="rect">
            <a:avLst/>
          </a:prstGeom>
          <a:noFill/>
        </p:spPr>
        <p:txBody>
          <a:bodyPr wrap="square" rtlCol="0">
            <a:spAutoFit/>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Tamma PD, Aitken SL, Bonomo RA, Mathers AJ, van Duin D, Clancy CJ. Infectious Diseases Society of America 2023 Guidance on the Treatment of Antimicrobial Resistant Gram-Negative Infections. </a:t>
            </a:r>
            <a:r>
              <a:rPr lang="en-US" sz="700" i="1" dirty="0">
                <a:solidFill>
                  <a:schemeClr val="tx1">
                    <a:lumMod val="75000"/>
                    <a:lumOff val="25000"/>
                  </a:schemeClr>
                </a:solidFill>
                <a:latin typeface="Arial" panose="020B0604020202020204" pitchFamily="34" charset="0"/>
                <a:cs typeface="Arial" panose="020B0604020202020204" pitchFamily="34" charset="0"/>
              </a:rPr>
              <a:t>Clin Infect Dis</a:t>
            </a:r>
            <a:r>
              <a:rPr lang="en-US" sz="700" dirty="0">
                <a:solidFill>
                  <a:schemeClr val="tx1">
                    <a:lumMod val="75000"/>
                    <a:lumOff val="25000"/>
                  </a:schemeClr>
                </a:solidFill>
                <a:latin typeface="Arial" panose="020B0604020202020204" pitchFamily="34" charset="0"/>
                <a:cs typeface="Arial" panose="020B0604020202020204" pitchFamily="34" charset="0"/>
              </a:rPr>
              <a:t>. Published online July 18, 2023. doi:10.1093/</a:t>
            </a:r>
            <a:r>
              <a:rPr lang="en-US" sz="700" dirty="0" err="1">
                <a:solidFill>
                  <a:schemeClr val="tx1">
                    <a:lumMod val="75000"/>
                    <a:lumOff val="25000"/>
                  </a:schemeClr>
                </a:solidFill>
                <a:latin typeface="Arial" panose="020B0604020202020204" pitchFamily="34" charset="0"/>
                <a:cs typeface="Arial" panose="020B0604020202020204" pitchFamily="34" charset="0"/>
              </a:rPr>
              <a:t>cid</a:t>
            </a:r>
            <a:r>
              <a:rPr lang="en-US" sz="700" dirty="0">
                <a:solidFill>
                  <a:schemeClr val="tx1">
                    <a:lumMod val="75000"/>
                    <a:lumOff val="25000"/>
                  </a:schemeClr>
                </a:solidFill>
                <a:latin typeface="Arial" panose="020B0604020202020204" pitchFamily="34" charset="0"/>
                <a:cs typeface="Arial" panose="020B0604020202020204" pitchFamily="34" charset="0"/>
              </a:rPr>
              <a:t>/ciad428</a:t>
            </a:r>
            <a:r>
              <a:rPr lang="en-US" sz="700" u="sng"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80688544-493B-EBE3-254E-86026FD20C30}"/>
              </a:ext>
            </a:extLst>
          </p:cNvPr>
          <p:cNvSpPr txBox="1"/>
          <p:nvPr/>
        </p:nvSpPr>
        <p:spPr>
          <a:xfrm>
            <a:off x="791838" y="3791869"/>
            <a:ext cx="3537284" cy="215444"/>
          </a:xfrm>
          <a:prstGeom prst="rect">
            <a:avLst/>
          </a:prstGeom>
          <a:noFill/>
        </p:spPr>
        <p:txBody>
          <a:bodyPr wrap="square" rtlCol="0">
            <a:spAutoFit/>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VAP: ventilator associated pneumonia </a:t>
            </a:r>
          </a:p>
        </p:txBody>
      </p:sp>
      <p:sp>
        <p:nvSpPr>
          <p:cNvPr id="9" name="Title 1">
            <a:extLst>
              <a:ext uri="{FF2B5EF4-FFF2-40B4-BE49-F238E27FC236}">
                <a16:creationId xmlns:a16="http://schemas.microsoft.com/office/drawing/2014/main" id="{AD72F6DB-EC7E-8728-BFBB-20589CA74DD4}"/>
              </a:ext>
            </a:extLst>
          </p:cNvPr>
          <p:cNvSpPr>
            <a:spLocks noGrp="1"/>
          </p:cNvSpPr>
          <p:nvPr>
            <p:ph type="title"/>
          </p:nvPr>
        </p:nvSpPr>
        <p:spPr>
          <a:xfrm>
            <a:off x="668602" y="434681"/>
            <a:ext cx="5915025" cy="480131"/>
          </a:xfrm>
          <a:prstGeom prst="rect">
            <a:avLst/>
          </a:prstGeom>
        </p:spPr>
        <p:txBody>
          <a:bodyPr/>
          <a:lstStyle/>
          <a:p>
            <a:r>
              <a:rPr lang="en-US" sz="2800" spc="-113" dirty="0"/>
              <a:t>Non-Preferred Therapies </a:t>
            </a:r>
            <a:endParaRPr lang="en-US" sz="2000" spc="-113" dirty="0"/>
          </a:p>
        </p:txBody>
      </p:sp>
    </p:spTree>
    <p:extLst>
      <p:ext uri="{BB962C8B-B14F-4D97-AF65-F5344CB8AC3E}">
        <p14:creationId xmlns:p14="http://schemas.microsoft.com/office/powerpoint/2010/main" val="2780537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0A212-0B49-C716-118C-52C01E1BCA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116634-CB54-7381-D37B-32D5FF10CE7E}"/>
              </a:ext>
            </a:extLst>
          </p:cNvPr>
          <p:cNvSpPr>
            <a:spLocks noGrp="1"/>
          </p:cNvSpPr>
          <p:nvPr>
            <p:ph type="title"/>
          </p:nvPr>
        </p:nvSpPr>
        <p:spPr>
          <a:xfrm>
            <a:off x="593408" y="351703"/>
            <a:ext cx="7712392" cy="1120691"/>
          </a:xfrm>
          <a:prstGeom prst="rect">
            <a:avLst/>
          </a:prstGeom>
        </p:spPr>
        <p:txBody>
          <a:bodyPr/>
          <a:lstStyle/>
          <a:p>
            <a:r>
              <a:rPr lang="en-US" sz="2475" spc="-113" dirty="0"/>
              <a:t>2024 </a:t>
            </a:r>
            <a:r>
              <a:rPr lang="en-US" sz="2475" spc="-113" dirty="0">
                <a:latin typeface="Arial"/>
                <a:cs typeface="Arial"/>
              </a:rPr>
              <a:t>IDSA Guidance </a:t>
            </a:r>
            <a:r>
              <a:rPr lang="en-US" sz="2475" dirty="0">
                <a:latin typeface="Arial"/>
                <a:cs typeface="Arial"/>
              </a:rPr>
              <a:t>on the Treatment of Antimicrobial Resistant Gram-Negative Infections</a:t>
            </a:r>
            <a:endParaRPr lang="en-US" sz="2475" spc="-113" dirty="0"/>
          </a:p>
        </p:txBody>
      </p:sp>
      <p:graphicFrame>
        <p:nvGraphicFramePr>
          <p:cNvPr id="3" name="Content Placeholder 2">
            <a:extLst>
              <a:ext uri="{FF2B5EF4-FFF2-40B4-BE49-F238E27FC236}">
                <a16:creationId xmlns:a16="http://schemas.microsoft.com/office/drawing/2014/main" id="{A5964ED2-7075-B70B-BA34-F07681CA2E77}"/>
              </a:ext>
            </a:extLst>
          </p:cNvPr>
          <p:cNvGraphicFramePr>
            <a:graphicFrameLocks noGrp="1"/>
          </p:cNvGraphicFramePr>
          <p:nvPr>
            <p:ph idx="1"/>
            <p:extLst>
              <p:ext uri="{D42A27DB-BD31-4B8C-83A1-F6EECF244321}">
                <p14:modId xmlns:p14="http://schemas.microsoft.com/office/powerpoint/2010/main" val="875857918"/>
              </p:ext>
            </p:extLst>
          </p:nvPr>
        </p:nvGraphicFramePr>
        <p:xfrm>
          <a:off x="-57082" y="1472394"/>
          <a:ext cx="9013371" cy="3170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43EF8A2E-4CAE-2EEB-59B5-2C0B715F6334}"/>
              </a:ext>
            </a:extLst>
          </p:cNvPr>
          <p:cNvSpPr/>
          <p:nvPr/>
        </p:nvSpPr>
        <p:spPr>
          <a:xfrm>
            <a:off x="4680585" y="1472394"/>
            <a:ext cx="2097405" cy="575649"/>
          </a:xfrm>
          <a:prstGeom prst="roundRect">
            <a:avLst/>
          </a:prstGeom>
          <a:noFill/>
          <a:ln w="50800" cmpd="sng">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7132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CADB5-1C55-BC97-5E64-453A10774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ED02A1-A8F0-25D2-B34A-2CE7A59E7DA6}"/>
              </a:ext>
            </a:extLst>
          </p:cNvPr>
          <p:cNvSpPr>
            <a:spLocks noGrp="1"/>
          </p:cNvSpPr>
          <p:nvPr>
            <p:ph type="title"/>
          </p:nvPr>
        </p:nvSpPr>
        <p:spPr>
          <a:xfrm>
            <a:off x="471488" y="448875"/>
            <a:ext cx="5915025" cy="457048"/>
          </a:xfrm>
          <a:prstGeom prst="rect">
            <a:avLst/>
          </a:prstGeom>
        </p:spPr>
        <p:txBody>
          <a:bodyPr vert="horz" lIns="68580" tIns="34290" rIns="68580" bIns="34290" rtlCol="0" anchor="t">
            <a:spAutoFit/>
          </a:bodyPr>
          <a:lstStyle/>
          <a:p>
            <a:r>
              <a:rPr lang="en-US" sz="2800" spc="-113" dirty="0">
                <a:latin typeface="Arial"/>
                <a:cs typeface="Arial"/>
              </a:rPr>
              <a:t>sulbactam/durlobactam (</a:t>
            </a:r>
            <a:r>
              <a:rPr lang="en-US" sz="2800" spc="-113" dirty="0" err="1">
                <a:latin typeface="Arial"/>
                <a:cs typeface="Arial"/>
              </a:rPr>
              <a:t>Xacduro</a:t>
            </a:r>
            <a:r>
              <a:rPr lang="en-US" sz="2800" spc="-113" dirty="0">
                <a:latin typeface="Arial"/>
                <a:cs typeface="Arial"/>
              </a:rPr>
              <a:t>) </a:t>
            </a:r>
            <a:endParaRPr lang="en-US" sz="2800" spc="-113" dirty="0">
              <a:cs typeface="Arial"/>
            </a:endParaRPr>
          </a:p>
        </p:txBody>
      </p:sp>
      <p:graphicFrame>
        <p:nvGraphicFramePr>
          <p:cNvPr id="3" name="Content Placeholder 2">
            <a:extLst>
              <a:ext uri="{FF2B5EF4-FFF2-40B4-BE49-F238E27FC236}">
                <a16:creationId xmlns:a16="http://schemas.microsoft.com/office/drawing/2014/main" id="{69453E80-0B51-7A1A-FE92-489698C3572B}"/>
              </a:ext>
            </a:extLst>
          </p:cNvPr>
          <p:cNvGraphicFramePr>
            <a:graphicFrameLocks noGrp="1"/>
          </p:cNvGraphicFramePr>
          <p:nvPr>
            <p:ph idx="1"/>
            <p:extLst>
              <p:ext uri="{D42A27DB-BD31-4B8C-83A1-F6EECF244321}">
                <p14:modId xmlns:p14="http://schemas.microsoft.com/office/powerpoint/2010/main" val="2642227049"/>
              </p:ext>
            </p:extLst>
          </p:nvPr>
        </p:nvGraphicFramePr>
        <p:xfrm>
          <a:off x="282039" y="1056227"/>
          <a:ext cx="3904734" cy="3146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le 3">
            <a:extLst>
              <a:ext uri="{FF2B5EF4-FFF2-40B4-BE49-F238E27FC236}">
                <a16:creationId xmlns:a16="http://schemas.microsoft.com/office/drawing/2014/main" id="{D2F5BB62-9DEF-E979-0CAF-9E817123F72A}"/>
              </a:ext>
            </a:extLst>
          </p:cNvPr>
          <p:cNvGraphicFramePr>
            <a:graphicFrameLocks noGrp="1"/>
          </p:cNvGraphicFramePr>
          <p:nvPr>
            <p:extLst>
              <p:ext uri="{D42A27DB-BD31-4B8C-83A1-F6EECF244321}">
                <p14:modId xmlns:p14="http://schemas.microsoft.com/office/powerpoint/2010/main" val="942826620"/>
              </p:ext>
            </p:extLst>
          </p:nvPr>
        </p:nvGraphicFramePr>
        <p:xfrm>
          <a:off x="4533384" y="1056227"/>
          <a:ext cx="4328577" cy="3291840"/>
        </p:xfrm>
        <a:graphic>
          <a:graphicData uri="http://schemas.openxmlformats.org/drawingml/2006/table">
            <a:tbl>
              <a:tblPr firstRow="1" bandRow="1">
                <a:tableStyleId>{5C22544A-7EE6-4342-B048-85BDC9FD1C3A}</a:tableStyleId>
              </a:tblPr>
              <a:tblGrid>
                <a:gridCol w="1442859">
                  <a:extLst>
                    <a:ext uri="{9D8B030D-6E8A-4147-A177-3AD203B41FA5}">
                      <a16:colId xmlns:a16="http://schemas.microsoft.com/office/drawing/2014/main" val="3396163154"/>
                    </a:ext>
                  </a:extLst>
                </a:gridCol>
                <a:gridCol w="1442859">
                  <a:extLst>
                    <a:ext uri="{9D8B030D-6E8A-4147-A177-3AD203B41FA5}">
                      <a16:colId xmlns:a16="http://schemas.microsoft.com/office/drawing/2014/main" val="549926097"/>
                    </a:ext>
                  </a:extLst>
                </a:gridCol>
                <a:gridCol w="1442859">
                  <a:extLst>
                    <a:ext uri="{9D8B030D-6E8A-4147-A177-3AD203B41FA5}">
                      <a16:colId xmlns:a16="http://schemas.microsoft.com/office/drawing/2014/main" val="1403775790"/>
                    </a:ext>
                  </a:extLst>
                </a:gridCol>
              </a:tblGrid>
              <a:tr h="278130">
                <a:tc>
                  <a:txBody>
                    <a:bodyPr/>
                    <a:lstStyle/>
                    <a:p>
                      <a:pPr algn="ctr"/>
                      <a:r>
                        <a:rPr lang="en-US" sz="1050" dirty="0">
                          <a:latin typeface="Arial" panose="020B0604020202020204" pitchFamily="34" charset="0"/>
                          <a:cs typeface="Arial" panose="020B0604020202020204" pitchFamily="34" charset="0"/>
                        </a:rPr>
                        <a:t>Dose </a:t>
                      </a:r>
                    </a:p>
                  </a:txBody>
                  <a:tcPr marL="68580" marR="68580" marT="34290" marB="34290">
                    <a:solidFill>
                      <a:srgbClr val="44546A"/>
                    </a:solidFill>
                  </a:tcPr>
                </a:tc>
                <a:tc>
                  <a:txBody>
                    <a:bodyPr/>
                    <a:lstStyle/>
                    <a:p>
                      <a:pPr algn="ctr"/>
                      <a:r>
                        <a:rPr lang="en-US" sz="1050" dirty="0">
                          <a:latin typeface="Arial" panose="020B0604020202020204" pitchFamily="34" charset="0"/>
                          <a:cs typeface="Arial" panose="020B0604020202020204" pitchFamily="34" charset="0"/>
                        </a:rPr>
                        <a:t>Estimated </a:t>
                      </a:r>
                      <a:r>
                        <a:rPr lang="en-US" sz="1050" dirty="0" err="1">
                          <a:latin typeface="Arial" panose="020B0604020202020204" pitchFamily="34" charset="0"/>
                          <a:cs typeface="Arial" panose="020B0604020202020204" pitchFamily="34" charset="0"/>
                        </a:rPr>
                        <a:t>CrCl</a:t>
                      </a:r>
                      <a:r>
                        <a:rPr lang="en-US" sz="1050" dirty="0">
                          <a:latin typeface="Arial" panose="020B0604020202020204" pitchFamily="34" charset="0"/>
                          <a:cs typeface="Arial" panose="020B0604020202020204" pitchFamily="34" charset="0"/>
                        </a:rPr>
                        <a:t> (mL/min)</a:t>
                      </a:r>
                    </a:p>
                  </a:txBody>
                  <a:tcPr marL="68580" marR="68580" marT="34290" marB="34290">
                    <a:solidFill>
                      <a:srgbClr val="44546A"/>
                    </a:solidFill>
                  </a:tcPr>
                </a:tc>
                <a:tc>
                  <a:txBody>
                    <a:bodyPr/>
                    <a:lstStyle/>
                    <a:p>
                      <a:pPr algn="ctr"/>
                      <a:r>
                        <a:rPr lang="en-US" sz="1050" dirty="0">
                          <a:latin typeface="Arial" panose="020B0604020202020204" pitchFamily="34" charset="0"/>
                          <a:cs typeface="Arial" panose="020B0604020202020204" pitchFamily="34" charset="0"/>
                        </a:rPr>
                        <a:t>Frequency </a:t>
                      </a:r>
                    </a:p>
                  </a:txBody>
                  <a:tcPr marL="68580" marR="68580" marT="34290" marB="34290">
                    <a:solidFill>
                      <a:srgbClr val="44546A"/>
                    </a:solidFill>
                  </a:tcPr>
                </a:tc>
                <a:extLst>
                  <a:ext uri="{0D108BD9-81ED-4DB2-BD59-A6C34878D82A}">
                    <a16:rowId xmlns:a16="http://schemas.microsoft.com/office/drawing/2014/main" val="1531457530"/>
                  </a:ext>
                </a:extLst>
              </a:tr>
              <a:tr h="251460">
                <a:tc rowSpan="5">
                  <a:txBody>
                    <a:bodyPr/>
                    <a:lstStyle/>
                    <a:p>
                      <a:pPr algn="ctr"/>
                      <a:r>
                        <a:rPr lang="en-US" sz="1200" dirty="0">
                          <a:solidFill>
                            <a:schemeClr val="tx1">
                              <a:lumMod val="75000"/>
                              <a:lumOff val="25000"/>
                            </a:schemeClr>
                          </a:solidFill>
                          <a:latin typeface="Arial" panose="020B0604020202020204" pitchFamily="34" charset="0"/>
                          <a:cs typeface="Arial" panose="020B0604020202020204" pitchFamily="34" charset="0"/>
                        </a:rPr>
                        <a:t>2g (sulbactam 1g/ durlobactam 1g) </a:t>
                      </a:r>
                    </a:p>
                  </a:txBody>
                  <a:tcPr marL="68580" marR="68580" marT="34290" marB="34290">
                    <a:solidFill>
                      <a:schemeClr val="bg1">
                        <a:lumMod val="85000"/>
                      </a:schemeClr>
                    </a:solidFill>
                  </a:tcPr>
                </a:tc>
                <a:tc>
                  <a:txBody>
                    <a:bodyPr/>
                    <a:lstStyle/>
                    <a:p>
                      <a:pPr algn="ctr"/>
                      <a:r>
                        <a:rPr lang="en-US" sz="1200" u="sng" dirty="0">
                          <a:solidFill>
                            <a:schemeClr val="tx1">
                              <a:lumMod val="75000"/>
                              <a:lumOff val="25000"/>
                            </a:schemeClr>
                          </a:solidFill>
                          <a:latin typeface="Arial" panose="020B0604020202020204" pitchFamily="34" charset="0"/>
                          <a:cs typeface="Arial" panose="020B0604020202020204" pitchFamily="34" charset="0"/>
                        </a:rPr>
                        <a:t>&gt; </a:t>
                      </a:r>
                      <a:r>
                        <a:rPr lang="en-US" sz="1200" u="none" dirty="0">
                          <a:solidFill>
                            <a:schemeClr val="tx1">
                              <a:lumMod val="75000"/>
                              <a:lumOff val="25000"/>
                            </a:schemeClr>
                          </a:solidFill>
                          <a:latin typeface="Arial" panose="020B0604020202020204" pitchFamily="34" charset="0"/>
                          <a:cs typeface="Arial" panose="020B0604020202020204" pitchFamily="34" charset="0"/>
                        </a:rPr>
                        <a:t>130 </a:t>
                      </a:r>
                      <a:endParaRPr lang="en-US" sz="1200" u="sng" dirty="0">
                        <a:solidFill>
                          <a:schemeClr val="tx1">
                            <a:lumMod val="75000"/>
                            <a:lumOff val="25000"/>
                          </a:schemeClr>
                        </a:solidFill>
                        <a:latin typeface="Arial" panose="020B0604020202020204" pitchFamily="34" charset="0"/>
                        <a:cs typeface="Arial" panose="020B0604020202020204" pitchFamily="34" charset="0"/>
                      </a:endParaRPr>
                    </a:p>
                  </a:txBody>
                  <a:tcPr marL="68580" marR="68580" marT="34290" marB="34290">
                    <a:solidFill>
                      <a:schemeClr val="bg1">
                        <a:lumMod val="85000"/>
                      </a:schemeClr>
                    </a:solidFill>
                  </a:tcPr>
                </a:tc>
                <a:tc>
                  <a:txBody>
                    <a:bodyPr/>
                    <a:lstStyle/>
                    <a:p>
                      <a:pPr algn="ctr"/>
                      <a:r>
                        <a:rPr lang="en-US" sz="1200" dirty="0">
                          <a:solidFill>
                            <a:schemeClr val="tx1">
                              <a:lumMod val="75000"/>
                              <a:lumOff val="25000"/>
                            </a:schemeClr>
                          </a:solidFill>
                          <a:latin typeface="Arial" panose="020B0604020202020204" pitchFamily="34" charset="0"/>
                          <a:cs typeface="Arial" panose="020B0604020202020204" pitchFamily="34" charset="0"/>
                        </a:rPr>
                        <a:t>Every 4 hours </a:t>
                      </a:r>
                    </a:p>
                  </a:txBody>
                  <a:tcPr marL="68580" marR="68580" marT="34290" marB="34290">
                    <a:solidFill>
                      <a:schemeClr val="bg1">
                        <a:lumMod val="85000"/>
                      </a:schemeClr>
                    </a:solidFill>
                  </a:tcPr>
                </a:tc>
                <a:extLst>
                  <a:ext uri="{0D108BD9-81ED-4DB2-BD59-A6C34878D82A}">
                    <a16:rowId xmlns:a16="http://schemas.microsoft.com/office/drawing/2014/main" val="294506824"/>
                  </a:ext>
                </a:extLst>
              </a:tr>
              <a:tr h="251460">
                <a:tc vMerge="1">
                  <a:txBody>
                    <a:bodyPr/>
                    <a:lstStyle/>
                    <a:p>
                      <a:endParaRPr lang="en-US"/>
                    </a:p>
                  </a:txBody>
                  <a:tcPr/>
                </a:tc>
                <a:tc>
                  <a:txBody>
                    <a:bodyPr/>
                    <a:lstStyle/>
                    <a:p>
                      <a:pPr algn="ctr"/>
                      <a:r>
                        <a:rPr lang="en-US" sz="1200" dirty="0">
                          <a:solidFill>
                            <a:schemeClr val="tx1">
                              <a:lumMod val="75000"/>
                              <a:lumOff val="25000"/>
                            </a:schemeClr>
                          </a:solidFill>
                          <a:latin typeface="Arial" panose="020B0604020202020204" pitchFamily="34" charset="0"/>
                          <a:cs typeface="Arial" panose="020B0604020202020204" pitchFamily="34" charset="0"/>
                        </a:rPr>
                        <a:t>45 to 129 </a:t>
                      </a:r>
                    </a:p>
                  </a:txBody>
                  <a:tcPr marL="68580" marR="68580" marT="34290" marB="34290">
                    <a:solidFill>
                      <a:schemeClr val="bg1">
                        <a:lumMod val="95000"/>
                      </a:schemeClr>
                    </a:solidFill>
                  </a:tcPr>
                </a:tc>
                <a:tc>
                  <a:txBody>
                    <a:bodyPr/>
                    <a:lstStyle/>
                    <a:p>
                      <a:pPr algn="ctr"/>
                      <a:r>
                        <a:rPr lang="en-US" sz="1200" dirty="0">
                          <a:solidFill>
                            <a:schemeClr val="tx1">
                              <a:lumMod val="75000"/>
                              <a:lumOff val="25000"/>
                            </a:schemeClr>
                          </a:solidFill>
                          <a:latin typeface="Arial" panose="020B0604020202020204" pitchFamily="34" charset="0"/>
                          <a:cs typeface="Arial" panose="020B0604020202020204" pitchFamily="34" charset="0"/>
                        </a:rPr>
                        <a:t>Every 6 hours </a:t>
                      </a:r>
                    </a:p>
                  </a:txBody>
                  <a:tcPr marL="68580" marR="68580" marT="34290" marB="34290">
                    <a:solidFill>
                      <a:schemeClr val="bg1">
                        <a:lumMod val="95000"/>
                      </a:schemeClr>
                    </a:solidFill>
                  </a:tcPr>
                </a:tc>
                <a:extLst>
                  <a:ext uri="{0D108BD9-81ED-4DB2-BD59-A6C34878D82A}">
                    <a16:rowId xmlns:a16="http://schemas.microsoft.com/office/drawing/2014/main" val="1860993545"/>
                  </a:ext>
                </a:extLst>
              </a:tr>
              <a:tr h="251460">
                <a:tc vMerge="1">
                  <a:txBody>
                    <a:bodyPr/>
                    <a:lstStyle/>
                    <a:p>
                      <a:endParaRPr lang="en-US"/>
                    </a:p>
                  </a:txBody>
                  <a:tcPr/>
                </a:tc>
                <a:tc>
                  <a:txBody>
                    <a:bodyPr/>
                    <a:lstStyle/>
                    <a:p>
                      <a:pPr algn="ctr"/>
                      <a:r>
                        <a:rPr lang="en-US" sz="1200" dirty="0">
                          <a:solidFill>
                            <a:schemeClr val="tx1">
                              <a:lumMod val="75000"/>
                              <a:lumOff val="25000"/>
                            </a:schemeClr>
                          </a:solidFill>
                          <a:latin typeface="Arial" panose="020B0604020202020204" pitchFamily="34" charset="0"/>
                          <a:cs typeface="Arial" panose="020B0604020202020204" pitchFamily="34" charset="0"/>
                        </a:rPr>
                        <a:t>30 to 44 </a:t>
                      </a:r>
                    </a:p>
                  </a:txBody>
                  <a:tcPr marL="68580" marR="68580" marT="34290" marB="34290">
                    <a:solidFill>
                      <a:schemeClr val="bg1">
                        <a:lumMod val="85000"/>
                      </a:schemeClr>
                    </a:solidFill>
                  </a:tcPr>
                </a:tc>
                <a:tc>
                  <a:txBody>
                    <a:bodyPr/>
                    <a:lstStyle/>
                    <a:p>
                      <a:pPr algn="ctr"/>
                      <a:r>
                        <a:rPr lang="en-US" sz="1200" dirty="0">
                          <a:solidFill>
                            <a:schemeClr val="tx1">
                              <a:lumMod val="75000"/>
                              <a:lumOff val="25000"/>
                            </a:schemeClr>
                          </a:solidFill>
                          <a:latin typeface="Arial" panose="020B0604020202020204" pitchFamily="34" charset="0"/>
                          <a:cs typeface="Arial" panose="020B0604020202020204" pitchFamily="34" charset="0"/>
                        </a:rPr>
                        <a:t>Every 8 hours </a:t>
                      </a:r>
                    </a:p>
                  </a:txBody>
                  <a:tcPr marL="68580" marR="68580" marT="34290" marB="34290">
                    <a:solidFill>
                      <a:schemeClr val="bg1">
                        <a:lumMod val="85000"/>
                      </a:schemeClr>
                    </a:solidFill>
                  </a:tcPr>
                </a:tc>
                <a:extLst>
                  <a:ext uri="{0D108BD9-81ED-4DB2-BD59-A6C34878D82A}">
                    <a16:rowId xmlns:a16="http://schemas.microsoft.com/office/drawing/2014/main" val="2629979939"/>
                  </a:ext>
                </a:extLst>
              </a:tr>
              <a:tr h="251460">
                <a:tc vMerge="1">
                  <a:txBody>
                    <a:bodyPr/>
                    <a:lstStyle/>
                    <a:p>
                      <a:endParaRPr lang="en-US"/>
                    </a:p>
                  </a:txBody>
                  <a:tcPr/>
                </a:tc>
                <a:tc>
                  <a:txBody>
                    <a:bodyPr/>
                    <a:lstStyle/>
                    <a:p>
                      <a:pPr algn="ctr"/>
                      <a:r>
                        <a:rPr lang="en-US" sz="1200" dirty="0">
                          <a:solidFill>
                            <a:schemeClr val="tx1">
                              <a:lumMod val="75000"/>
                              <a:lumOff val="25000"/>
                            </a:schemeClr>
                          </a:solidFill>
                          <a:latin typeface="Arial" panose="020B0604020202020204" pitchFamily="34" charset="0"/>
                          <a:cs typeface="Arial" panose="020B0604020202020204" pitchFamily="34" charset="0"/>
                        </a:rPr>
                        <a:t>15 to 29 </a:t>
                      </a:r>
                    </a:p>
                  </a:txBody>
                  <a:tcPr marL="68580" marR="68580" marT="34290" marB="34290">
                    <a:solidFill>
                      <a:schemeClr val="bg1">
                        <a:lumMod val="95000"/>
                      </a:schemeClr>
                    </a:solidFill>
                  </a:tcPr>
                </a:tc>
                <a:tc>
                  <a:txBody>
                    <a:bodyPr/>
                    <a:lstStyle/>
                    <a:p>
                      <a:pPr algn="ctr"/>
                      <a:r>
                        <a:rPr lang="en-US" sz="1200" dirty="0">
                          <a:solidFill>
                            <a:schemeClr val="tx1">
                              <a:lumMod val="75000"/>
                              <a:lumOff val="25000"/>
                            </a:schemeClr>
                          </a:solidFill>
                          <a:latin typeface="Arial" panose="020B0604020202020204" pitchFamily="34" charset="0"/>
                          <a:cs typeface="Arial" panose="020B0604020202020204" pitchFamily="34" charset="0"/>
                        </a:rPr>
                        <a:t>Every 12 hours </a:t>
                      </a:r>
                    </a:p>
                  </a:txBody>
                  <a:tcPr marL="68580" marR="68580" marT="34290" marB="34290">
                    <a:solidFill>
                      <a:schemeClr val="bg1">
                        <a:lumMod val="95000"/>
                      </a:schemeClr>
                    </a:solidFill>
                  </a:tcPr>
                </a:tc>
                <a:extLst>
                  <a:ext uri="{0D108BD9-81ED-4DB2-BD59-A6C34878D82A}">
                    <a16:rowId xmlns:a16="http://schemas.microsoft.com/office/drawing/2014/main" val="2439249229"/>
                  </a:ext>
                </a:extLst>
              </a:tr>
              <a:tr h="1897380">
                <a:tc vMerge="1">
                  <a:txBody>
                    <a:bodyPr/>
                    <a:lstStyle/>
                    <a:p>
                      <a:endParaRPr lang="en-US"/>
                    </a:p>
                  </a:txBody>
                  <a:tcPr/>
                </a:tc>
                <a:tc>
                  <a:txBody>
                    <a:bodyPr/>
                    <a:lstStyle/>
                    <a:p>
                      <a:pPr algn="ctr"/>
                      <a:r>
                        <a:rPr lang="en-US" sz="1200" dirty="0">
                          <a:solidFill>
                            <a:schemeClr val="tx1">
                              <a:lumMod val="75000"/>
                              <a:lumOff val="25000"/>
                            </a:schemeClr>
                          </a:solidFill>
                          <a:latin typeface="Arial" panose="020B0604020202020204" pitchFamily="34" charset="0"/>
                          <a:cs typeface="Arial" panose="020B0604020202020204" pitchFamily="34" charset="0"/>
                        </a:rPr>
                        <a:t>&lt; 15 </a:t>
                      </a:r>
                    </a:p>
                  </a:txBody>
                  <a:tcPr marL="68580" marR="68580" marT="34290" marB="34290">
                    <a:solidFill>
                      <a:schemeClr val="bg1">
                        <a:lumMod val="85000"/>
                      </a:schemeClr>
                    </a:solidFill>
                  </a:tcPr>
                </a:tc>
                <a:tc>
                  <a:txBody>
                    <a:bodyPr/>
                    <a:lstStyle/>
                    <a:p>
                      <a:pPr algn="ctr"/>
                      <a:r>
                        <a:rPr lang="en-US" sz="1200" dirty="0">
                          <a:solidFill>
                            <a:schemeClr val="tx1">
                              <a:lumMod val="75000"/>
                              <a:lumOff val="25000"/>
                            </a:schemeClr>
                          </a:solidFill>
                          <a:latin typeface="Arial" panose="020B0604020202020204" pitchFamily="34" charset="0"/>
                          <a:cs typeface="Arial" panose="020B0604020202020204" pitchFamily="34" charset="0"/>
                        </a:rPr>
                        <a:t>Initiating: Every 12 hours for the first 3 doses (0, 12, and 24 hours), then every 24 hours </a:t>
                      </a:r>
                    </a:p>
                    <a:p>
                      <a:pPr algn="ctr"/>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sz="1200" dirty="0">
                          <a:solidFill>
                            <a:schemeClr val="tx1">
                              <a:lumMod val="75000"/>
                              <a:lumOff val="25000"/>
                            </a:schemeClr>
                          </a:solidFill>
                          <a:latin typeface="Arial" panose="020B0604020202020204" pitchFamily="34" charset="0"/>
                          <a:cs typeface="Arial" panose="020B0604020202020204" pitchFamily="34" charset="0"/>
                        </a:rPr>
                        <a:t>Currently receiving and renal function declines: Every 24 hours </a:t>
                      </a:r>
                    </a:p>
                  </a:txBody>
                  <a:tcPr marL="68580" marR="68580" marT="34290" marB="34290">
                    <a:solidFill>
                      <a:schemeClr val="bg1">
                        <a:lumMod val="85000"/>
                      </a:schemeClr>
                    </a:solidFill>
                  </a:tcPr>
                </a:tc>
                <a:extLst>
                  <a:ext uri="{0D108BD9-81ED-4DB2-BD59-A6C34878D82A}">
                    <a16:rowId xmlns:a16="http://schemas.microsoft.com/office/drawing/2014/main" val="3413233985"/>
                  </a:ext>
                </a:extLst>
              </a:tr>
            </a:tbl>
          </a:graphicData>
        </a:graphic>
      </p:graphicFrame>
      <p:sp>
        <p:nvSpPr>
          <p:cNvPr id="8" name="TextBox 7">
            <a:extLst>
              <a:ext uri="{FF2B5EF4-FFF2-40B4-BE49-F238E27FC236}">
                <a16:creationId xmlns:a16="http://schemas.microsoft.com/office/drawing/2014/main" id="{93D38F06-2565-3354-1A6B-BB91FE9BAB2F}"/>
              </a:ext>
            </a:extLst>
          </p:cNvPr>
          <p:cNvSpPr txBox="1"/>
          <p:nvPr/>
        </p:nvSpPr>
        <p:spPr>
          <a:xfrm>
            <a:off x="1" y="4765781"/>
            <a:ext cx="3537284" cy="338554"/>
          </a:xfrm>
          <a:prstGeom prst="rect">
            <a:avLst/>
          </a:prstGeom>
          <a:noFill/>
        </p:spPr>
        <p:txBody>
          <a:bodyPr wrap="square" rtlCol="0">
            <a:spAutoFit/>
          </a:bodyPr>
          <a:lstStyle/>
          <a:p>
            <a:r>
              <a:rPr lang="en-US" sz="800" dirty="0" err="1">
                <a:solidFill>
                  <a:schemeClr val="tx1">
                    <a:lumMod val="75000"/>
                    <a:lumOff val="25000"/>
                  </a:schemeClr>
                </a:solidFill>
                <a:latin typeface="Arial" panose="020B0604020202020204" pitchFamily="34" charset="0"/>
                <a:cs typeface="Arial" panose="020B0604020202020204" pitchFamily="34" charset="0"/>
              </a:rPr>
              <a:t>Xacduro</a:t>
            </a:r>
            <a:r>
              <a:rPr lang="en-US" sz="800" dirty="0">
                <a:solidFill>
                  <a:schemeClr val="tx1">
                    <a:lumMod val="75000"/>
                    <a:lumOff val="25000"/>
                  </a:schemeClr>
                </a:solidFill>
                <a:latin typeface="Arial" panose="020B0604020202020204" pitchFamily="34" charset="0"/>
                <a:cs typeface="Arial" panose="020B0604020202020204" pitchFamily="34" charset="0"/>
              </a:rPr>
              <a:t>, FDA 2023</a:t>
            </a:r>
          </a:p>
          <a:p>
            <a:r>
              <a:rPr lang="en-US" sz="800" dirty="0" err="1">
                <a:solidFill>
                  <a:schemeClr val="tx1">
                    <a:lumMod val="75000"/>
                    <a:lumOff val="25000"/>
                  </a:schemeClr>
                </a:solidFill>
                <a:latin typeface="Arial" panose="020B0604020202020204" pitchFamily="34" charset="0"/>
                <a:cs typeface="Arial" panose="020B0604020202020204" pitchFamily="34" charset="0"/>
              </a:rPr>
              <a:t>Xacduro</a:t>
            </a:r>
            <a:r>
              <a:rPr lang="en-US" sz="800" dirty="0">
                <a:solidFill>
                  <a:schemeClr val="tx1">
                    <a:lumMod val="75000"/>
                    <a:lumOff val="25000"/>
                  </a:schemeClr>
                </a:solidFill>
                <a:latin typeface="Arial" panose="020B0604020202020204" pitchFamily="34" charset="0"/>
                <a:cs typeface="Arial" panose="020B0604020202020204" pitchFamily="34" charset="0"/>
              </a:rPr>
              <a:t>, Lexicomp 2025 </a:t>
            </a:r>
          </a:p>
        </p:txBody>
      </p:sp>
      <p:sp>
        <p:nvSpPr>
          <p:cNvPr id="9" name="TextBox 8">
            <a:extLst>
              <a:ext uri="{FF2B5EF4-FFF2-40B4-BE49-F238E27FC236}">
                <a16:creationId xmlns:a16="http://schemas.microsoft.com/office/drawing/2014/main" id="{029DC5F6-0C77-91E9-53D8-B47B9A89B87D}"/>
              </a:ext>
            </a:extLst>
          </p:cNvPr>
          <p:cNvSpPr txBox="1"/>
          <p:nvPr/>
        </p:nvSpPr>
        <p:spPr>
          <a:xfrm>
            <a:off x="282039" y="4301008"/>
            <a:ext cx="3537284" cy="215444"/>
          </a:xfrm>
          <a:prstGeom prst="rect">
            <a:avLst/>
          </a:prstGeom>
          <a:noFill/>
        </p:spPr>
        <p:txBody>
          <a:bodyPr wrap="square" rtlCol="0">
            <a:spAutoFit/>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PBPs: penicillin binding proteins </a:t>
            </a:r>
          </a:p>
        </p:txBody>
      </p:sp>
    </p:spTree>
    <p:extLst>
      <p:ext uri="{BB962C8B-B14F-4D97-AF65-F5344CB8AC3E}">
        <p14:creationId xmlns:p14="http://schemas.microsoft.com/office/powerpoint/2010/main" val="3411587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0E7F-FE94-E02C-2054-82061C9310DE}"/>
              </a:ext>
            </a:extLst>
          </p:cNvPr>
          <p:cNvSpPr>
            <a:spLocks noGrp="1"/>
          </p:cNvSpPr>
          <p:nvPr>
            <p:ph type="title"/>
          </p:nvPr>
        </p:nvSpPr>
        <p:spPr>
          <a:xfrm>
            <a:off x="628650" y="447764"/>
            <a:ext cx="7886700" cy="646331"/>
          </a:xfrm>
        </p:spPr>
        <p:txBody>
          <a:bodyPr/>
          <a:lstStyle/>
          <a:p>
            <a:r>
              <a:rPr lang="en-US" spc="-150" dirty="0"/>
              <a:t>Learning Objectives </a:t>
            </a:r>
            <a:endParaRPr lang="en-US" dirty="0"/>
          </a:p>
        </p:txBody>
      </p:sp>
      <p:sp>
        <p:nvSpPr>
          <p:cNvPr id="3" name="Content Placeholder 2">
            <a:extLst>
              <a:ext uri="{FF2B5EF4-FFF2-40B4-BE49-F238E27FC236}">
                <a16:creationId xmlns:a16="http://schemas.microsoft.com/office/drawing/2014/main" id="{197A8776-17EB-A895-F255-E9A9E45E1255}"/>
              </a:ext>
            </a:extLst>
          </p:cNvPr>
          <p:cNvSpPr>
            <a:spLocks noGrp="1"/>
          </p:cNvSpPr>
          <p:nvPr>
            <p:ph idx="1"/>
          </p:nvPr>
        </p:nvSpPr>
        <p:spPr/>
        <p:txBody>
          <a:bodyPr>
            <a:normAutofit fontScale="85000" lnSpcReduction="10000"/>
          </a:bodyPr>
          <a:lstStyle/>
          <a:p>
            <a:pPr marL="514350" lvl="0" indent="-514350">
              <a:lnSpc>
                <a:spcPct val="120000"/>
              </a:lnSpc>
              <a:buFont typeface="+mj-lt"/>
              <a:buAutoNum type="arabicPeriod"/>
            </a:pPr>
            <a:r>
              <a:rPr lang="en-US" sz="2400" dirty="0">
                <a:latin typeface="Arial"/>
                <a:cs typeface="Arial"/>
              </a:rPr>
              <a:t>Define </a:t>
            </a:r>
            <a:r>
              <a:rPr lang="en-US" sz="2400" i="1" dirty="0">
                <a:latin typeface="Arial"/>
                <a:cs typeface="Arial"/>
              </a:rPr>
              <a:t>Acinetobacter baumannii </a:t>
            </a:r>
            <a:r>
              <a:rPr lang="en-US" sz="2400" dirty="0">
                <a:latin typeface="Arial"/>
                <a:cs typeface="Arial"/>
              </a:rPr>
              <a:t>and describe its clinical significance in healthcare-associated infections. </a:t>
            </a:r>
          </a:p>
          <a:p>
            <a:pPr marL="514350" lvl="0" indent="-514350">
              <a:lnSpc>
                <a:spcPct val="120000"/>
              </a:lnSpc>
              <a:buFont typeface="+mj-lt"/>
              <a:buAutoNum type="arabicPeriod"/>
            </a:pPr>
            <a:r>
              <a:rPr lang="en-US" sz="2400" dirty="0">
                <a:latin typeface="Arial"/>
                <a:cs typeface="Arial"/>
              </a:rPr>
              <a:t>Identify the key mechanisms of carbapenem resistance in </a:t>
            </a:r>
            <a:r>
              <a:rPr lang="en-US" sz="2400" i="1" dirty="0">
                <a:latin typeface="Arial"/>
                <a:cs typeface="Arial"/>
              </a:rPr>
              <a:t>Acinetobacter baumannii. </a:t>
            </a:r>
          </a:p>
          <a:p>
            <a:pPr marL="514350" indent="-514350">
              <a:lnSpc>
                <a:spcPct val="120000"/>
              </a:lnSpc>
              <a:buFont typeface="+mj-lt"/>
              <a:buAutoNum type="arabicPeriod"/>
            </a:pPr>
            <a:r>
              <a:rPr lang="en-US" sz="2400" dirty="0">
                <a:latin typeface="Arial"/>
                <a:cs typeface="Arial"/>
              </a:rPr>
              <a:t>Explain historical approaches to treating carbapenem resistant </a:t>
            </a:r>
            <a:r>
              <a:rPr lang="en-US" sz="2400" i="1" dirty="0">
                <a:latin typeface="Arial"/>
                <a:cs typeface="Arial"/>
              </a:rPr>
              <a:t>Acinetobacter baumannii </a:t>
            </a:r>
            <a:r>
              <a:rPr lang="en-US" sz="2400" dirty="0">
                <a:latin typeface="Arial"/>
                <a:cs typeface="Arial"/>
              </a:rPr>
              <a:t>(CRAB) infections.</a:t>
            </a:r>
          </a:p>
          <a:p>
            <a:pPr marL="514350" lvl="0" indent="-514350">
              <a:lnSpc>
                <a:spcPct val="120000"/>
              </a:lnSpc>
              <a:buFont typeface="+mj-lt"/>
              <a:buAutoNum type="arabicPeriod"/>
            </a:pPr>
            <a:r>
              <a:rPr lang="en-US" sz="2400" dirty="0">
                <a:latin typeface="Arial"/>
                <a:cs typeface="Arial"/>
              </a:rPr>
              <a:t>Summarize recent guideline updates and evidence-based recommendations for the management of CRAB infections. </a:t>
            </a:r>
          </a:p>
          <a:p>
            <a:endParaRPr lang="en-US" dirty="0"/>
          </a:p>
        </p:txBody>
      </p:sp>
    </p:spTree>
    <p:extLst>
      <p:ext uri="{BB962C8B-B14F-4D97-AF65-F5344CB8AC3E}">
        <p14:creationId xmlns:p14="http://schemas.microsoft.com/office/powerpoint/2010/main" val="3664487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A27D8-DFFF-BF71-3424-7EDA853D2E67}"/>
            </a:ext>
          </a:extLst>
        </p:cNvPr>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D5DB9E76-A105-63EE-9060-D8E0969A7F1A}"/>
              </a:ext>
            </a:extLst>
          </p:cNvPr>
          <p:cNvGraphicFramePr>
            <a:graphicFrameLocks noGrp="1"/>
          </p:cNvGraphicFramePr>
          <p:nvPr>
            <p:ph idx="1"/>
            <p:extLst>
              <p:ext uri="{D42A27DB-BD31-4B8C-83A1-F6EECF244321}">
                <p14:modId xmlns:p14="http://schemas.microsoft.com/office/powerpoint/2010/main" val="754885035"/>
              </p:ext>
            </p:extLst>
          </p:nvPr>
        </p:nvGraphicFramePr>
        <p:xfrm>
          <a:off x="628650" y="1286592"/>
          <a:ext cx="7886700" cy="3146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82984B1-524C-69DD-528A-39CF901966ED}"/>
              </a:ext>
            </a:extLst>
          </p:cNvPr>
          <p:cNvSpPr txBox="1"/>
          <p:nvPr/>
        </p:nvSpPr>
        <p:spPr>
          <a:xfrm>
            <a:off x="1" y="4765781"/>
            <a:ext cx="3537284" cy="338554"/>
          </a:xfrm>
          <a:prstGeom prst="rect">
            <a:avLst/>
          </a:prstGeom>
          <a:noFill/>
        </p:spPr>
        <p:txBody>
          <a:bodyPr wrap="square" rtlCol="0">
            <a:spAutoFit/>
          </a:bodyPr>
          <a:lstStyle/>
          <a:p>
            <a:r>
              <a:rPr lang="en-US" sz="800" dirty="0" err="1">
                <a:solidFill>
                  <a:schemeClr val="tx1">
                    <a:lumMod val="75000"/>
                    <a:lumOff val="25000"/>
                  </a:schemeClr>
                </a:solidFill>
                <a:latin typeface="Arial" panose="020B0604020202020204" pitchFamily="34" charset="0"/>
                <a:cs typeface="Arial" panose="020B0604020202020204" pitchFamily="34" charset="0"/>
              </a:rPr>
              <a:t>Xacduro</a:t>
            </a:r>
            <a:r>
              <a:rPr lang="en-US" sz="800" dirty="0">
                <a:solidFill>
                  <a:schemeClr val="tx1">
                    <a:lumMod val="75000"/>
                    <a:lumOff val="25000"/>
                  </a:schemeClr>
                </a:solidFill>
                <a:latin typeface="Arial" panose="020B0604020202020204" pitchFamily="34" charset="0"/>
                <a:cs typeface="Arial" panose="020B0604020202020204" pitchFamily="34" charset="0"/>
              </a:rPr>
              <a:t>, FDA 2023</a:t>
            </a:r>
          </a:p>
          <a:p>
            <a:r>
              <a:rPr lang="en-US" sz="800" dirty="0" err="1">
                <a:solidFill>
                  <a:schemeClr val="tx1">
                    <a:lumMod val="75000"/>
                    <a:lumOff val="25000"/>
                  </a:schemeClr>
                </a:solidFill>
                <a:latin typeface="Arial" panose="020B0604020202020204" pitchFamily="34" charset="0"/>
                <a:cs typeface="Arial" panose="020B0604020202020204" pitchFamily="34" charset="0"/>
              </a:rPr>
              <a:t>Xacduro</a:t>
            </a:r>
            <a:r>
              <a:rPr lang="en-US" sz="800" dirty="0">
                <a:solidFill>
                  <a:schemeClr val="tx1">
                    <a:lumMod val="75000"/>
                    <a:lumOff val="25000"/>
                  </a:schemeClr>
                </a:solidFill>
                <a:latin typeface="Arial" panose="020B0604020202020204" pitchFamily="34" charset="0"/>
                <a:cs typeface="Arial" panose="020B0604020202020204" pitchFamily="34" charset="0"/>
              </a:rPr>
              <a:t>, Lexicomp 2025 </a:t>
            </a:r>
          </a:p>
        </p:txBody>
      </p:sp>
      <p:sp>
        <p:nvSpPr>
          <p:cNvPr id="8" name="Title 1">
            <a:extLst>
              <a:ext uri="{FF2B5EF4-FFF2-40B4-BE49-F238E27FC236}">
                <a16:creationId xmlns:a16="http://schemas.microsoft.com/office/drawing/2014/main" id="{F0DB528D-3CED-44D5-C5DA-BEE6A7A8FBBF}"/>
              </a:ext>
            </a:extLst>
          </p:cNvPr>
          <p:cNvSpPr>
            <a:spLocks noGrp="1"/>
          </p:cNvSpPr>
          <p:nvPr>
            <p:ph type="title"/>
          </p:nvPr>
        </p:nvSpPr>
        <p:spPr>
          <a:xfrm>
            <a:off x="471488" y="448875"/>
            <a:ext cx="5915025" cy="457048"/>
          </a:xfrm>
          <a:prstGeom prst="rect">
            <a:avLst/>
          </a:prstGeom>
        </p:spPr>
        <p:txBody>
          <a:bodyPr vert="horz" lIns="68580" tIns="34290" rIns="68580" bIns="34290" rtlCol="0" anchor="t">
            <a:spAutoFit/>
          </a:bodyPr>
          <a:lstStyle/>
          <a:p>
            <a:r>
              <a:rPr lang="en-US" sz="2800" spc="-113" dirty="0">
                <a:latin typeface="Arial"/>
                <a:cs typeface="Arial"/>
              </a:rPr>
              <a:t>sulbactam/durlobactam (</a:t>
            </a:r>
            <a:r>
              <a:rPr lang="en-US" sz="2800" spc="-113" dirty="0" err="1">
                <a:latin typeface="Arial"/>
                <a:cs typeface="Arial"/>
              </a:rPr>
              <a:t>Xacduro</a:t>
            </a:r>
            <a:r>
              <a:rPr lang="en-US" sz="2800" spc="-113" dirty="0">
                <a:latin typeface="Arial"/>
                <a:cs typeface="Arial"/>
              </a:rPr>
              <a:t>) </a:t>
            </a:r>
            <a:endParaRPr lang="en-US" sz="2800" spc="-113" dirty="0">
              <a:cs typeface="Arial"/>
            </a:endParaRPr>
          </a:p>
        </p:txBody>
      </p:sp>
    </p:spTree>
    <p:extLst>
      <p:ext uri="{BB962C8B-B14F-4D97-AF65-F5344CB8AC3E}">
        <p14:creationId xmlns:p14="http://schemas.microsoft.com/office/powerpoint/2010/main" val="4189143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9CFAD-4DFB-3B46-D181-6B21699C75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746AC8-E579-4E73-10EA-8FCB6751CA94}"/>
              </a:ext>
            </a:extLst>
          </p:cNvPr>
          <p:cNvSpPr>
            <a:spLocks noGrp="1"/>
          </p:cNvSpPr>
          <p:nvPr>
            <p:ph type="title"/>
          </p:nvPr>
        </p:nvSpPr>
        <p:spPr>
          <a:xfrm>
            <a:off x="628651" y="437322"/>
            <a:ext cx="5915025" cy="480131"/>
          </a:xfrm>
          <a:prstGeom prst="rect">
            <a:avLst/>
          </a:prstGeom>
        </p:spPr>
        <p:txBody>
          <a:bodyPr/>
          <a:lstStyle/>
          <a:p>
            <a:r>
              <a:rPr lang="en-US" sz="2800" spc="-113" dirty="0"/>
              <a:t>ATTACK Trial, Kaye et al, 2023  </a:t>
            </a:r>
            <a:endParaRPr lang="en-US" sz="2000" spc="-113" dirty="0"/>
          </a:p>
        </p:txBody>
      </p:sp>
      <p:graphicFrame>
        <p:nvGraphicFramePr>
          <p:cNvPr id="4" name="Table 3">
            <a:extLst>
              <a:ext uri="{FF2B5EF4-FFF2-40B4-BE49-F238E27FC236}">
                <a16:creationId xmlns:a16="http://schemas.microsoft.com/office/drawing/2014/main" id="{C90BF72B-D4DB-3EF5-9A1F-E8F4B25211F4}"/>
              </a:ext>
            </a:extLst>
          </p:cNvPr>
          <p:cNvGraphicFramePr>
            <a:graphicFrameLocks noGrp="1"/>
          </p:cNvGraphicFramePr>
          <p:nvPr>
            <p:extLst>
              <p:ext uri="{D42A27DB-BD31-4B8C-83A1-F6EECF244321}">
                <p14:modId xmlns:p14="http://schemas.microsoft.com/office/powerpoint/2010/main" val="2950345854"/>
              </p:ext>
            </p:extLst>
          </p:nvPr>
        </p:nvGraphicFramePr>
        <p:xfrm>
          <a:off x="705577" y="1117087"/>
          <a:ext cx="7690239" cy="3291840"/>
        </p:xfrm>
        <a:graphic>
          <a:graphicData uri="http://schemas.openxmlformats.org/drawingml/2006/table">
            <a:tbl>
              <a:tblPr firstRow="1" bandRow="1">
                <a:tableStyleId>{5C22544A-7EE6-4342-B048-85BDC9FD1C3A}</a:tableStyleId>
              </a:tblPr>
              <a:tblGrid>
                <a:gridCol w="897977">
                  <a:extLst>
                    <a:ext uri="{9D8B030D-6E8A-4147-A177-3AD203B41FA5}">
                      <a16:colId xmlns:a16="http://schemas.microsoft.com/office/drawing/2014/main" val="1817782089"/>
                    </a:ext>
                  </a:extLst>
                </a:gridCol>
                <a:gridCol w="3396131">
                  <a:extLst>
                    <a:ext uri="{9D8B030D-6E8A-4147-A177-3AD203B41FA5}">
                      <a16:colId xmlns:a16="http://schemas.microsoft.com/office/drawing/2014/main" val="4018389857"/>
                    </a:ext>
                  </a:extLst>
                </a:gridCol>
                <a:gridCol w="3396131">
                  <a:extLst>
                    <a:ext uri="{9D8B030D-6E8A-4147-A177-3AD203B41FA5}">
                      <a16:colId xmlns:a16="http://schemas.microsoft.com/office/drawing/2014/main" val="1117800834"/>
                    </a:ext>
                  </a:extLst>
                </a:gridCol>
              </a:tblGrid>
              <a:tr h="685800">
                <a:tc gridSpan="3">
                  <a:txBody>
                    <a:bodyPr/>
                    <a:lstStyle/>
                    <a:p>
                      <a:pPr lvl="0" algn="l">
                        <a:lnSpc>
                          <a:spcPct val="100000"/>
                        </a:lnSpc>
                        <a:spcBef>
                          <a:spcPts val="0"/>
                        </a:spcBef>
                        <a:spcAft>
                          <a:spcPts val="0"/>
                        </a:spcAft>
                        <a:buNone/>
                      </a:pPr>
                      <a:r>
                        <a:rPr lang="en-US" sz="1400" b="0" i="0" dirty="0">
                          <a:solidFill>
                            <a:schemeClr val="tx1">
                              <a:lumMod val="20000"/>
                              <a:lumOff val="80000"/>
                            </a:schemeClr>
                          </a:solidFill>
                          <a:latin typeface="Arial" panose="020B0604020202020204" pitchFamily="34" charset="0"/>
                          <a:cs typeface="Arial" panose="020B0604020202020204" pitchFamily="34" charset="0"/>
                        </a:rPr>
                        <a:t>Efficacy and safety of sulbactam-durlobactam versus colistin for the treatment of patients with serious infections caused by Acinetobacter baumannii-</a:t>
                      </a:r>
                      <a:r>
                        <a:rPr lang="en-US" sz="1400" b="0" i="0" dirty="0" err="1">
                          <a:solidFill>
                            <a:schemeClr val="tx1">
                              <a:lumMod val="20000"/>
                              <a:lumOff val="80000"/>
                            </a:schemeClr>
                          </a:solidFill>
                          <a:latin typeface="Arial" panose="020B0604020202020204" pitchFamily="34" charset="0"/>
                          <a:cs typeface="Arial" panose="020B0604020202020204" pitchFamily="34" charset="0"/>
                        </a:rPr>
                        <a:t>calcoaceticus</a:t>
                      </a:r>
                      <a:r>
                        <a:rPr lang="en-US" sz="1400" b="0" i="0" dirty="0">
                          <a:solidFill>
                            <a:schemeClr val="tx1">
                              <a:lumMod val="20000"/>
                              <a:lumOff val="80000"/>
                            </a:schemeClr>
                          </a:solidFill>
                          <a:latin typeface="Arial" panose="020B0604020202020204" pitchFamily="34" charset="0"/>
                          <a:cs typeface="Arial" panose="020B0604020202020204" pitchFamily="34" charset="0"/>
                        </a:rPr>
                        <a:t> complex: a multicenter, randomized, active-controlled, phase 3, non-inferiority clinical trial (ATTACK)</a:t>
                      </a:r>
                      <a:endParaRPr lang="en-US" sz="1400" b="0" dirty="0">
                        <a:solidFill>
                          <a:schemeClr val="tx1">
                            <a:lumMod val="20000"/>
                            <a:lumOff val="80000"/>
                          </a:schemeClr>
                        </a:solidFill>
                        <a:latin typeface="Arial" panose="020B0604020202020204" pitchFamily="34" charset="0"/>
                        <a:cs typeface="Arial" panose="020B0604020202020204" pitchFamily="34"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solidFill>
                      <a:srgbClr val="00314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31420551"/>
                  </a:ext>
                </a:extLst>
              </a:tr>
              <a:tr h="434340">
                <a:tc>
                  <a:txBody>
                    <a:bodyPr/>
                    <a:lstStyle/>
                    <a:p>
                      <a:r>
                        <a:rPr lang="en-US" sz="1200" b="1" dirty="0">
                          <a:solidFill>
                            <a:srgbClr val="5A5B63"/>
                          </a:solidFill>
                          <a:latin typeface="Arial" panose="020B0604020202020204" pitchFamily="34" charset="0"/>
                          <a:cs typeface="Arial" panose="020B0604020202020204" pitchFamily="34" charset="0"/>
                        </a:rPr>
                        <a:t>Purpose </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gridSpan="2">
                  <a:txBody>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Evaluate the safety and efficacy of sulbactam/durlobactam vs colistin, both combined with imipenem-</a:t>
                      </a:r>
                      <a:r>
                        <a:rPr lang="en-US" sz="1200" dirty="0" err="1">
                          <a:solidFill>
                            <a:schemeClr val="tx1">
                              <a:lumMod val="75000"/>
                              <a:lumOff val="25000"/>
                            </a:schemeClr>
                          </a:solidFill>
                          <a:latin typeface="Arial" panose="020B0604020202020204" pitchFamily="34" charset="0"/>
                          <a:cs typeface="Arial" panose="020B0604020202020204" pitchFamily="34" charset="0"/>
                        </a:rPr>
                        <a:t>cilastatin</a:t>
                      </a:r>
                      <a:r>
                        <a:rPr lang="en-US" sz="1200" dirty="0">
                          <a:solidFill>
                            <a:schemeClr val="tx1">
                              <a:lumMod val="75000"/>
                              <a:lumOff val="25000"/>
                            </a:schemeClr>
                          </a:solidFill>
                          <a:latin typeface="Arial" panose="020B0604020202020204" pitchFamily="34" charset="0"/>
                          <a:cs typeface="Arial" panose="020B0604020202020204" pitchFamily="34" charset="0"/>
                        </a:rPr>
                        <a:t>, in serious infections caused by CRAB. </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2780880504"/>
                  </a:ext>
                </a:extLst>
              </a:tr>
              <a:tr h="251460">
                <a:tc rowSpan="2">
                  <a:txBody>
                    <a:bodyPr/>
                    <a:lstStyle/>
                    <a:p>
                      <a:r>
                        <a:rPr lang="en-US" sz="1200" b="1" dirty="0">
                          <a:solidFill>
                            <a:srgbClr val="5A5B63"/>
                          </a:solidFill>
                          <a:latin typeface="Arial" panose="020B0604020202020204" pitchFamily="34" charset="0"/>
                          <a:cs typeface="Arial" panose="020B0604020202020204" pitchFamily="34" charset="0"/>
                        </a:rPr>
                        <a:t>Design </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gridSpan="2">
                  <a:txBody>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Phase 3 RCT </a:t>
                      </a:r>
                    </a:p>
                  </a:txBody>
                  <a:tcPr marL="68580" marR="68580" marT="34290" marB="3429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2377093161"/>
                  </a:ext>
                </a:extLst>
              </a:tr>
              <a:tr h="1531620">
                <a:tc vMerge="1">
                  <a:txBody>
                    <a:bodyPr/>
                    <a:lstStyle/>
                    <a:p>
                      <a:endParaRPr lang="en-US"/>
                    </a:p>
                  </a:txBody>
                  <a:tcPr/>
                </a:tc>
                <a:tc>
                  <a:txBody>
                    <a:bodyPr/>
                    <a:lstStyle/>
                    <a:p>
                      <a:r>
                        <a:rPr lang="en-US" sz="1200" b="1" u="sng" dirty="0">
                          <a:solidFill>
                            <a:srgbClr val="5A5B63"/>
                          </a:solidFill>
                          <a:latin typeface="Arial" panose="020B0604020202020204" pitchFamily="34" charset="0"/>
                          <a:cs typeface="Arial" panose="020B0604020202020204" pitchFamily="34" charset="0"/>
                        </a:rPr>
                        <a:t>Part A: Randomized, Assessor-Blind Arm </a:t>
                      </a:r>
                    </a:p>
                    <a:p>
                      <a:pPr marL="285750" indent="-285750">
                        <a:buFont typeface="Arial" panose="020B0604020202020204" pitchFamily="34" charset="0"/>
                        <a:buChar char="•"/>
                      </a:pPr>
                      <a:r>
                        <a:rPr lang="en-US" sz="1200" b="0" dirty="0">
                          <a:solidFill>
                            <a:schemeClr val="tx1">
                              <a:lumMod val="75000"/>
                              <a:lumOff val="25000"/>
                            </a:schemeClr>
                          </a:solidFill>
                          <a:latin typeface="Arial" panose="020B0604020202020204" pitchFamily="34" charset="0"/>
                          <a:cs typeface="Arial" panose="020B0604020202020204" pitchFamily="34" charset="0"/>
                        </a:rPr>
                        <a:t>Patients randomized 1:1 to receive either sulbactam/durlobactam or colistin both in combination with imipenem/</a:t>
                      </a:r>
                      <a:r>
                        <a:rPr lang="en-US" sz="1200" b="0" dirty="0" err="1">
                          <a:solidFill>
                            <a:schemeClr val="tx1">
                              <a:lumMod val="75000"/>
                              <a:lumOff val="25000"/>
                            </a:schemeClr>
                          </a:solidFill>
                          <a:latin typeface="Arial" panose="020B0604020202020204" pitchFamily="34" charset="0"/>
                          <a:cs typeface="Arial" panose="020B0604020202020204" pitchFamily="34" charset="0"/>
                        </a:rPr>
                        <a:t>cilastatin</a:t>
                      </a:r>
                      <a:r>
                        <a:rPr lang="en-US" sz="1200" b="0" dirty="0">
                          <a:solidFill>
                            <a:schemeClr val="tx1">
                              <a:lumMod val="75000"/>
                              <a:lumOff val="25000"/>
                            </a:schemeClr>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200" b="0" dirty="0">
                          <a:solidFill>
                            <a:schemeClr val="tx1">
                              <a:lumMod val="75000"/>
                              <a:lumOff val="25000"/>
                            </a:schemeClr>
                          </a:solidFill>
                          <a:latin typeface="Arial" panose="020B0604020202020204" pitchFamily="34" charset="0"/>
                          <a:cs typeface="Arial" panose="020B0604020202020204" pitchFamily="34" charset="0"/>
                        </a:rPr>
                        <a:t>Outcome assessors and data analysts were blinded; physicians and pharmacists were not blinded </a:t>
                      </a:r>
                      <a:endParaRPr lang="en-US" sz="1200" b="1" dirty="0">
                        <a:solidFill>
                          <a:schemeClr val="tx1">
                            <a:lumMod val="75000"/>
                            <a:lumOff val="25000"/>
                          </a:schemeClr>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tc>
                  <a:txBody>
                    <a:bodyPr/>
                    <a:lstStyle/>
                    <a:p>
                      <a:r>
                        <a:rPr lang="en-US" sz="1200" b="1" u="sng" dirty="0">
                          <a:solidFill>
                            <a:srgbClr val="5A5B63"/>
                          </a:solidFill>
                          <a:latin typeface="Arial" panose="020B0604020202020204" pitchFamily="34" charset="0"/>
                          <a:cs typeface="Arial" panose="020B0604020202020204" pitchFamily="34" charset="0"/>
                        </a:rPr>
                        <a:t>Part B: Open-Label, Observational Arm </a:t>
                      </a:r>
                    </a:p>
                    <a:p>
                      <a:pPr marL="285750" indent="-285750">
                        <a:buFont typeface="Arial" panose="020B0604020202020204" pitchFamily="34" charset="0"/>
                        <a:buChar char="•"/>
                      </a:pPr>
                      <a:r>
                        <a:rPr lang="en-US" sz="1200" b="0" u="none" dirty="0">
                          <a:solidFill>
                            <a:schemeClr val="tx1">
                              <a:lumMod val="75000"/>
                              <a:lumOff val="25000"/>
                            </a:schemeClr>
                          </a:solidFill>
                          <a:latin typeface="Arial" panose="020B0604020202020204" pitchFamily="34" charset="0"/>
                          <a:cs typeface="Arial" panose="020B0604020202020204" pitchFamily="34" charset="0"/>
                        </a:rPr>
                        <a:t>Non-randomized, open-label treatment with sulbactam/durlobactam and imipenem-</a:t>
                      </a:r>
                      <a:r>
                        <a:rPr lang="en-US" sz="1200" b="0" u="none" dirty="0" err="1">
                          <a:solidFill>
                            <a:schemeClr val="tx1">
                              <a:lumMod val="75000"/>
                              <a:lumOff val="25000"/>
                            </a:schemeClr>
                          </a:solidFill>
                          <a:latin typeface="Arial" panose="020B0604020202020204" pitchFamily="34" charset="0"/>
                          <a:cs typeface="Arial" panose="020B0604020202020204" pitchFamily="34" charset="0"/>
                        </a:rPr>
                        <a:t>cilastatin</a:t>
                      </a:r>
                      <a:endParaRPr lang="en-US" sz="1200" b="0" u="none"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b="0" u="none" dirty="0">
                          <a:solidFill>
                            <a:schemeClr val="tx1">
                              <a:lumMod val="75000"/>
                              <a:lumOff val="25000"/>
                            </a:schemeClr>
                          </a:solidFill>
                          <a:latin typeface="Arial" panose="020B0604020202020204" pitchFamily="34" charset="0"/>
                          <a:cs typeface="Arial" panose="020B0604020202020204" pitchFamily="34" charset="0"/>
                        </a:rPr>
                        <a:t>Patients enrolled in Part B if they met inclusion criteria (colistin resistant/intolerant)</a:t>
                      </a:r>
                    </a:p>
                    <a:p>
                      <a:pPr marL="285750" indent="-285750">
                        <a:buFont typeface="Arial" panose="020B0604020202020204" pitchFamily="34" charset="0"/>
                        <a:buChar char="•"/>
                      </a:pPr>
                      <a:r>
                        <a:rPr lang="en-US" sz="1200" b="0" u="none" dirty="0">
                          <a:solidFill>
                            <a:schemeClr val="tx1">
                              <a:lumMod val="75000"/>
                              <a:lumOff val="25000"/>
                            </a:schemeClr>
                          </a:solidFill>
                          <a:latin typeface="Arial" panose="020B0604020202020204" pitchFamily="34" charset="0"/>
                          <a:cs typeface="Arial" panose="020B0604020202020204" pitchFamily="34" charset="0"/>
                        </a:rPr>
                        <a:t>Patients could be transferred from Part A to Part B if colistin resistance was discovered after randomization </a:t>
                      </a:r>
                      <a:endParaRPr lang="en-US" sz="1200" b="1" u="none" dirty="0">
                        <a:solidFill>
                          <a:schemeClr val="tx1">
                            <a:lumMod val="75000"/>
                            <a:lumOff val="25000"/>
                          </a:schemeClr>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09695580"/>
                  </a:ext>
                </a:extLst>
              </a:tr>
            </a:tbl>
          </a:graphicData>
        </a:graphic>
      </p:graphicFrame>
      <p:sp>
        <p:nvSpPr>
          <p:cNvPr id="7" name="TextBox 6">
            <a:extLst>
              <a:ext uri="{FF2B5EF4-FFF2-40B4-BE49-F238E27FC236}">
                <a16:creationId xmlns:a16="http://schemas.microsoft.com/office/drawing/2014/main" id="{F8E7692A-0DBC-CEE6-192A-C6F798042AA3}"/>
              </a:ext>
            </a:extLst>
          </p:cNvPr>
          <p:cNvSpPr txBox="1"/>
          <p:nvPr/>
        </p:nvSpPr>
        <p:spPr>
          <a:xfrm>
            <a:off x="628651" y="4377729"/>
            <a:ext cx="3537284" cy="230832"/>
          </a:xfrm>
          <a:prstGeom prst="rect">
            <a:avLst/>
          </a:prstGeom>
          <a:noFill/>
        </p:spPr>
        <p:txBody>
          <a:bodyPr wrap="square" rtlCol="0">
            <a:spAutoFit/>
          </a:bodyPr>
          <a:lstStyle/>
          <a:p>
            <a:r>
              <a:rPr lang="en-US" sz="900" dirty="0">
                <a:solidFill>
                  <a:schemeClr val="tx1">
                    <a:lumMod val="75000"/>
                    <a:lumOff val="25000"/>
                  </a:schemeClr>
                </a:solidFill>
                <a:latin typeface="Arial" panose="020B0604020202020204" pitchFamily="34" charset="0"/>
                <a:cs typeface="Arial" panose="020B0604020202020204" pitchFamily="34" charset="0"/>
              </a:rPr>
              <a:t>RCT: randomized control trial </a:t>
            </a:r>
          </a:p>
        </p:txBody>
      </p:sp>
    </p:spTree>
    <p:extLst>
      <p:ext uri="{BB962C8B-B14F-4D97-AF65-F5344CB8AC3E}">
        <p14:creationId xmlns:p14="http://schemas.microsoft.com/office/powerpoint/2010/main" val="1859651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0B098-AA57-0D1E-DC69-F797F436FC41}"/>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290ED6B-270E-B1FC-3CEC-F505E897AA1E}"/>
              </a:ext>
            </a:extLst>
          </p:cNvPr>
          <p:cNvGraphicFramePr>
            <a:graphicFrameLocks noGrp="1"/>
          </p:cNvGraphicFramePr>
          <p:nvPr>
            <p:extLst>
              <p:ext uri="{D42A27DB-BD31-4B8C-83A1-F6EECF244321}">
                <p14:modId xmlns:p14="http://schemas.microsoft.com/office/powerpoint/2010/main" val="2183795781"/>
              </p:ext>
            </p:extLst>
          </p:nvPr>
        </p:nvGraphicFramePr>
        <p:xfrm>
          <a:off x="334537" y="1061268"/>
          <a:ext cx="8413596" cy="3385062"/>
        </p:xfrm>
        <a:graphic>
          <a:graphicData uri="http://schemas.openxmlformats.org/drawingml/2006/table">
            <a:tbl>
              <a:tblPr bandRow="1">
                <a:tableStyleId>{5C22544A-7EE6-4342-B048-85BDC9FD1C3A}</a:tableStyleId>
              </a:tblPr>
              <a:tblGrid>
                <a:gridCol w="958076">
                  <a:extLst>
                    <a:ext uri="{9D8B030D-6E8A-4147-A177-3AD203B41FA5}">
                      <a16:colId xmlns:a16="http://schemas.microsoft.com/office/drawing/2014/main" val="209783802"/>
                    </a:ext>
                  </a:extLst>
                </a:gridCol>
                <a:gridCol w="2376098">
                  <a:extLst>
                    <a:ext uri="{9D8B030D-6E8A-4147-A177-3AD203B41FA5}">
                      <a16:colId xmlns:a16="http://schemas.microsoft.com/office/drawing/2014/main" val="137054593"/>
                    </a:ext>
                  </a:extLst>
                </a:gridCol>
                <a:gridCol w="2673698">
                  <a:extLst>
                    <a:ext uri="{9D8B030D-6E8A-4147-A177-3AD203B41FA5}">
                      <a16:colId xmlns:a16="http://schemas.microsoft.com/office/drawing/2014/main" val="2733497190"/>
                    </a:ext>
                  </a:extLst>
                </a:gridCol>
                <a:gridCol w="2405724">
                  <a:extLst>
                    <a:ext uri="{9D8B030D-6E8A-4147-A177-3AD203B41FA5}">
                      <a16:colId xmlns:a16="http://schemas.microsoft.com/office/drawing/2014/main" val="3175261301"/>
                    </a:ext>
                  </a:extLst>
                </a:gridCol>
              </a:tblGrid>
              <a:tr h="1528191">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latin typeface="Arial" panose="020B0604020202020204" pitchFamily="34" charset="0"/>
                          <a:cs typeface="Arial" panose="020B0604020202020204" pitchFamily="34" charset="0"/>
                        </a:rPr>
                        <a:t>Inclusion Criteria </a:t>
                      </a:r>
                    </a:p>
                    <a:p>
                      <a:pPr rtl="0" fontAlgn="base">
                        <a:lnSpc>
                          <a:spcPct val="100000"/>
                        </a:lnSpc>
                        <a:buNone/>
                      </a:pPr>
                      <a:r>
                        <a:rPr lang="en-US" sz="1200" b="1" dirty="0">
                          <a:solidFill>
                            <a:schemeClr val="tx1">
                              <a:lumMod val="75000"/>
                              <a:lumOff val="25000"/>
                            </a:schemeClr>
                          </a:solidFill>
                          <a:effectLst/>
                          <a:latin typeface="Arial" panose="020B0604020202020204" pitchFamily="34" charset="0"/>
                          <a:cs typeface="Arial" panose="020B0604020202020204" pitchFamily="34" charset="0"/>
                        </a:rPr>
                        <a:t> </a:t>
                      </a:r>
                      <a:endParaRPr lang="en-US" sz="1200" dirty="0">
                        <a:solidFill>
                          <a:schemeClr val="tx1">
                            <a:lumMod val="75000"/>
                            <a:lumOff val="25000"/>
                          </a:schemeClr>
                        </a:solidFill>
                        <a:effectLst/>
                        <a:latin typeface="Arial" panose="020B0604020202020204" pitchFamily="34" charset="0"/>
                        <a:cs typeface="Arial" panose="020B0604020202020204" pitchFamily="34" charset="0"/>
                      </a:endParaRPr>
                    </a:p>
                  </a:txBody>
                  <a:tcPr marL="65151" marR="65151" marT="32576" marB="32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buNone/>
                      </a:pPr>
                      <a:r>
                        <a:rPr lang="en-US" sz="1200" b="1" dirty="0">
                          <a:solidFill>
                            <a:schemeClr val="tx1">
                              <a:lumMod val="75000"/>
                              <a:lumOff val="25000"/>
                            </a:schemeClr>
                          </a:solidFill>
                          <a:latin typeface="Arial" panose="020B0604020202020204" pitchFamily="34" charset="0"/>
                          <a:cs typeface="Arial" panose="020B0604020202020204" pitchFamily="34" charset="0"/>
                        </a:rPr>
                        <a:t>Part A (randomized cohort):</a:t>
                      </a:r>
                      <a:r>
                        <a:rPr lang="en-US" sz="1200" dirty="0">
                          <a:solidFill>
                            <a:schemeClr val="tx1">
                              <a:lumMod val="75000"/>
                              <a:lumOff val="25000"/>
                            </a:schemeClr>
                          </a:solidFill>
                          <a:latin typeface="Arial" panose="020B0604020202020204" pitchFamily="34" charset="0"/>
                          <a:cs typeface="Arial" panose="020B0604020202020204" pitchFamily="34" charset="0"/>
                        </a:rPr>
                        <a:t> </a:t>
                      </a:r>
                    </a:p>
                    <a:p>
                      <a:pPr marL="285750" lvl="0" indent="-285750">
                        <a:buFont typeface="Arial"/>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Hospitalized adult patients with confirmed: HABP, VABP, ventilated pneumonia, bloodstream infections.</a:t>
                      </a:r>
                    </a:p>
                    <a:p>
                      <a:pPr marL="285750" lvl="0" indent="-285750">
                        <a:buFont typeface="Arial"/>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Confirmed </a:t>
                      </a:r>
                      <a:r>
                        <a:rPr lang="en-US" sz="1200" i="1" dirty="0">
                          <a:solidFill>
                            <a:schemeClr val="tx1">
                              <a:lumMod val="75000"/>
                              <a:lumOff val="25000"/>
                            </a:schemeClr>
                          </a:solidFill>
                          <a:latin typeface="Arial" panose="020B0604020202020204" pitchFamily="34" charset="0"/>
                          <a:cs typeface="Arial" panose="020B0604020202020204" pitchFamily="34" charset="0"/>
                        </a:rPr>
                        <a:t>A. baumannii </a:t>
                      </a:r>
                      <a:r>
                        <a:rPr lang="en-US" sz="1200" i="0" dirty="0">
                          <a:solidFill>
                            <a:schemeClr val="tx1">
                              <a:lumMod val="75000"/>
                              <a:lumOff val="25000"/>
                            </a:schemeClr>
                          </a:solidFill>
                          <a:latin typeface="Arial" panose="020B0604020202020204" pitchFamily="34" charset="0"/>
                          <a:cs typeface="Arial" panose="020B0604020202020204" pitchFamily="34" charset="0"/>
                        </a:rPr>
                        <a:t>infection via culture within 72 hours </a:t>
                      </a:r>
                    </a:p>
                    <a:p>
                      <a:pPr marL="285750" lvl="0" indent="-285750">
                        <a:buFont typeface="Arial"/>
                        <a:buChar char="•"/>
                      </a:pPr>
                      <a:r>
                        <a:rPr lang="en-US" sz="1200" i="0" dirty="0">
                          <a:solidFill>
                            <a:schemeClr val="tx1">
                              <a:lumMod val="75000"/>
                              <a:lumOff val="25000"/>
                            </a:schemeClr>
                          </a:solidFill>
                          <a:latin typeface="Arial" panose="020B0604020202020204" pitchFamily="34" charset="0"/>
                          <a:cs typeface="Arial" panose="020B0604020202020204" pitchFamily="34" charset="0"/>
                        </a:rPr>
                        <a:t>APACHE II score 10 to 30 or SOFA &lt;12 </a:t>
                      </a:r>
                    </a:p>
                    <a:p>
                      <a:pPr marL="285750" lvl="0" indent="-285750">
                        <a:buFont typeface="Arial"/>
                        <a:buChar char="•"/>
                      </a:pPr>
                      <a:r>
                        <a:rPr lang="en-US" sz="1200" i="0" u="sng" dirty="0">
                          <a:solidFill>
                            <a:schemeClr val="tx1">
                              <a:lumMod val="75000"/>
                              <a:lumOff val="25000"/>
                            </a:schemeClr>
                          </a:solidFill>
                          <a:latin typeface="Arial" panose="020B0604020202020204" pitchFamily="34" charset="0"/>
                          <a:cs typeface="Arial" panose="020B0604020202020204" pitchFamily="34" charset="0"/>
                        </a:rPr>
                        <a:t>&lt;</a:t>
                      </a:r>
                      <a:r>
                        <a:rPr lang="en-US" sz="1200" i="0" u="none" dirty="0">
                          <a:solidFill>
                            <a:schemeClr val="tx1">
                              <a:lumMod val="75000"/>
                              <a:lumOff val="25000"/>
                            </a:schemeClr>
                          </a:solidFill>
                          <a:latin typeface="Arial" panose="020B0604020202020204" pitchFamily="34" charset="0"/>
                          <a:cs typeface="Arial" panose="020B0604020202020204" pitchFamily="34" charset="0"/>
                        </a:rPr>
                        <a:t> 48 hours of prior effective antimicrobial therapy unless failing treatment </a:t>
                      </a:r>
                    </a:p>
                    <a:p>
                      <a:pPr marL="0" lvl="0" indent="0">
                        <a:buNone/>
                      </a:pPr>
                      <a:endParaRPr lang="en-US" sz="1200" i="0" u="none" dirty="0">
                        <a:solidFill>
                          <a:schemeClr val="tx1">
                            <a:lumMod val="75000"/>
                            <a:lumOff val="25000"/>
                          </a:schemeClr>
                        </a:solidFill>
                        <a:latin typeface="Arial" panose="020B0604020202020204" pitchFamily="34" charset="0"/>
                        <a:cs typeface="Arial" panose="020B0604020202020204" pitchFamily="34" charset="0"/>
                      </a:endParaRPr>
                    </a:p>
                    <a:p>
                      <a:pPr marL="0" lvl="0" indent="0">
                        <a:buNone/>
                      </a:pPr>
                      <a:r>
                        <a:rPr lang="en-US" sz="1200" b="1" i="0" u="none" dirty="0">
                          <a:solidFill>
                            <a:schemeClr val="tx1">
                              <a:lumMod val="75000"/>
                              <a:lumOff val="25000"/>
                            </a:schemeClr>
                          </a:solidFill>
                          <a:latin typeface="Arial" panose="020B0604020202020204" pitchFamily="34" charset="0"/>
                          <a:cs typeface="Arial" panose="020B0604020202020204" pitchFamily="34" charset="0"/>
                        </a:rPr>
                        <a:t>Part B (observational cohort):</a:t>
                      </a:r>
                      <a:r>
                        <a:rPr lang="en-US" sz="1200" i="0" u="none" dirty="0">
                          <a:solidFill>
                            <a:schemeClr val="tx1">
                              <a:lumMod val="75000"/>
                              <a:lumOff val="25000"/>
                            </a:schemeClr>
                          </a:solidFill>
                          <a:latin typeface="Arial" panose="020B0604020202020204" pitchFamily="34" charset="0"/>
                          <a:cs typeface="Arial" panose="020B0604020202020204" pitchFamily="34" charset="0"/>
                        </a:rPr>
                        <a:t> </a:t>
                      </a:r>
                    </a:p>
                    <a:p>
                      <a:pPr marL="285750" lvl="0" indent="-285750">
                        <a:buFont typeface="Arial"/>
                        <a:buChar char="•"/>
                      </a:pPr>
                      <a:r>
                        <a:rPr lang="en-US" sz="1200" i="1" u="none" dirty="0">
                          <a:solidFill>
                            <a:schemeClr val="tx1">
                              <a:lumMod val="75000"/>
                              <a:lumOff val="25000"/>
                            </a:schemeClr>
                          </a:solidFill>
                          <a:latin typeface="Arial" panose="020B0604020202020204" pitchFamily="34" charset="0"/>
                          <a:cs typeface="Arial" panose="020B0604020202020204" pitchFamily="34" charset="0"/>
                        </a:rPr>
                        <a:t>A. baumannii </a:t>
                      </a:r>
                      <a:r>
                        <a:rPr lang="en-US" sz="1200" i="0" u="none" dirty="0">
                          <a:solidFill>
                            <a:schemeClr val="tx1">
                              <a:lumMod val="75000"/>
                              <a:lumOff val="25000"/>
                            </a:schemeClr>
                          </a:solidFill>
                          <a:latin typeface="Arial" panose="020B0604020202020204" pitchFamily="34" charset="0"/>
                          <a:cs typeface="Arial" panose="020B0604020202020204" pitchFamily="34" charset="0"/>
                        </a:rPr>
                        <a:t>infection resistant to colistin/polymyxin B or intolerance to colistin </a:t>
                      </a:r>
                    </a:p>
                  </a:txBody>
                  <a:tcPr marL="65151" marR="65151" marT="32576" marB="32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97824771"/>
                  </a:ext>
                </a:extLst>
              </a:tr>
              <a:tr h="248031">
                <a:tc rowSpan="3">
                  <a:txBody>
                    <a:bodyPr/>
                    <a:lstStyle/>
                    <a:p>
                      <a:pPr rtl="0" fontAlgn="base">
                        <a:lnSpc>
                          <a:spcPct val="100000"/>
                        </a:lnSpc>
                        <a:buNone/>
                      </a:pPr>
                      <a:r>
                        <a:rPr lang="en-US" sz="1200" b="1" dirty="0">
                          <a:solidFill>
                            <a:schemeClr val="tx1">
                              <a:lumMod val="75000"/>
                              <a:lumOff val="25000"/>
                            </a:schemeClr>
                          </a:solidFill>
                          <a:effectLst/>
                          <a:latin typeface="Arial" panose="020B0604020202020204" pitchFamily="34" charset="0"/>
                          <a:cs typeface="Arial" panose="020B0604020202020204" pitchFamily="34" charset="0"/>
                        </a:rPr>
                        <a:t>Methods</a:t>
                      </a:r>
                    </a:p>
                  </a:txBody>
                  <a:tcPr marL="65151" marR="65151" marT="32576" marB="32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lvl="0" indent="0">
                        <a:buFont typeface="Arial"/>
                        <a:buNone/>
                      </a:pPr>
                      <a:r>
                        <a:rPr lang="en-US" sz="1200" b="1" i="0" u="none" dirty="0">
                          <a:solidFill>
                            <a:schemeClr val="tx1">
                              <a:lumMod val="75000"/>
                              <a:lumOff val="25000"/>
                            </a:schemeClr>
                          </a:solidFill>
                          <a:latin typeface="Arial" panose="020B0604020202020204" pitchFamily="34" charset="0"/>
                          <a:cs typeface="Arial" panose="020B0604020202020204" pitchFamily="34" charset="0"/>
                        </a:rPr>
                        <a:t>Part A (n=181) </a:t>
                      </a:r>
                    </a:p>
                  </a:txBody>
                  <a:tcPr marL="65151" marR="65151" marT="32576" marB="32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r>
                        <a:rPr lang="en-US" sz="1200" b="1" i="0" u="none" dirty="0">
                          <a:solidFill>
                            <a:schemeClr val="tx1">
                              <a:lumMod val="75000"/>
                              <a:lumOff val="25000"/>
                            </a:schemeClr>
                          </a:solidFill>
                          <a:latin typeface="Arial" panose="020B0604020202020204" pitchFamily="34" charset="0"/>
                          <a:cs typeface="Arial" panose="020B0604020202020204" pitchFamily="34" charset="0"/>
                        </a:rPr>
                        <a:t>Part B (n=26) </a:t>
                      </a:r>
                      <a:endParaRPr lang="en-US" sz="1500" dirty="0">
                        <a:solidFill>
                          <a:schemeClr val="tx1">
                            <a:lumMod val="75000"/>
                            <a:lumOff val="25000"/>
                          </a:schemeClr>
                        </a:solidFill>
                        <a:latin typeface="Arial" panose="020B0604020202020204" pitchFamily="34" charset="0"/>
                        <a:cs typeface="Arial" panose="020B0604020202020204" pitchFamily="34" charset="0"/>
                      </a:endParaRPr>
                    </a:p>
                  </a:txBody>
                  <a:tcPr marL="65151" marR="65151" marT="32576" marB="32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69013586"/>
                  </a:ext>
                </a:extLst>
              </a:tr>
              <a:tr h="1006841">
                <a:tc vMerge="1">
                  <a:txBody>
                    <a:bodyPr/>
                    <a:lstStyle/>
                    <a:p>
                      <a:endParaRPr lang="en-US"/>
                    </a:p>
                  </a:txBody>
                  <a:tcPr/>
                </a:tc>
                <a:tc>
                  <a:txBody>
                    <a:bodyPr/>
                    <a:lstStyle/>
                    <a:p>
                      <a:pPr rtl="0" fontAlgn="base">
                        <a:lnSpc>
                          <a:spcPct val="100000"/>
                        </a:lnSpc>
                        <a:buNone/>
                      </a:pPr>
                      <a:r>
                        <a:rPr lang="en-US" sz="1200" b="1" dirty="0">
                          <a:solidFill>
                            <a:schemeClr val="tx1">
                              <a:lumMod val="75000"/>
                              <a:lumOff val="25000"/>
                            </a:schemeClr>
                          </a:solidFill>
                          <a:effectLst/>
                          <a:latin typeface="Arial" panose="020B0604020202020204" pitchFamily="34" charset="0"/>
                          <a:cs typeface="Arial" panose="020B0604020202020204" pitchFamily="34" charset="0"/>
                        </a:rPr>
                        <a:t>Sulbactam 1g /durlobactam 1g</a:t>
                      </a:r>
                      <a:r>
                        <a:rPr lang="en-US" sz="1200" dirty="0">
                          <a:solidFill>
                            <a:schemeClr val="tx1">
                              <a:lumMod val="75000"/>
                              <a:lumOff val="25000"/>
                            </a:schemeClr>
                          </a:solidFill>
                          <a:effectLst/>
                          <a:latin typeface="Arial" panose="020B0604020202020204" pitchFamily="34" charset="0"/>
                          <a:cs typeface="Arial" panose="020B0604020202020204" pitchFamily="34" charset="0"/>
                        </a:rPr>
                        <a:t>: 2 g of IV q6h over 3 hours </a:t>
                      </a:r>
                    </a:p>
                    <a:p>
                      <a:pPr rtl="0" fontAlgn="base">
                        <a:lnSpc>
                          <a:spcPct val="100000"/>
                        </a:lnSpc>
                        <a:buNone/>
                      </a:pPr>
                      <a:r>
                        <a:rPr lang="en-US" sz="1200" dirty="0">
                          <a:solidFill>
                            <a:schemeClr val="tx1">
                              <a:lumMod val="75000"/>
                              <a:lumOff val="25000"/>
                            </a:schemeClr>
                          </a:solidFill>
                          <a:effectLst/>
                          <a:latin typeface="Arial" panose="020B0604020202020204" pitchFamily="34" charset="0"/>
                          <a:cs typeface="Arial" panose="020B0604020202020204" pitchFamily="34" charset="0"/>
                        </a:rPr>
                        <a:t> </a:t>
                      </a:r>
                    </a:p>
                    <a:p>
                      <a:pPr rtl="0" fontAlgn="base">
                        <a:lnSpc>
                          <a:spcPct val="100000"/>
                        </a:lnSpc>
                        <a:buNone/>
                      </a:pPr>
                      <a:r>
                        <a:rPr lang="en-US" sz="1200" b="1" dirty="0">
                          <a:solidFill>
                            <a:schemeClr val="tx1">
                              <a:lumMod val="75000"/>
                              <a:lumOff val="25000"/>
                            </a:schemeClr>
                          </a:solidFill>
                          <a:effectLst/>
                          <a:latin typeface="Arial" panose="020B0604020202020204" pitchFamily="34" charset="0"/>
                          <a:cs typeface="Arial" panose="020B0604020202020204" pitchFamily="34" charset="0"/>
                        </a:rPr>
                        <a:t>imipenem-</a:t>
                      </a:r>
                      <a:r>
                        <a:rPr lang="en-US" sz="1200" b="1" dirty="0" err="1">
                          <a:solidFill>
                            <a:schemeClr val="tx1">
                              <a:lumMod val="75000"/>
                              <a:lumOff val="25000"/>
                            </a:schemeClr>
                          </a:solidFill>
                          <a:effectLst/>
                          <a:latin typeface="Arial" panose="020B0604020202020204" pitchFamily="34" charset="0"/>
                          <a:cs typeface="Arial" panose="020B0604020202020204" pitchFamily="34" charset="0"/>
                        </a:rPr>
                        <a:t>cilastatin</a:t>
                      </a:r>
                      <a:r>
                        <a:rPr lang="en-US" sz="1200" dirty="0">
                          <a:solidFill>
                            <a:schemeClr val="tx1">
                              <a:lumMod val="75000"/>
                              <a:lumOff val="25000"/>
                            </a:schemeClr>
                          </a:solidFill>
                          <a:effectLst/>
                          <a:latin typeface="Arial" panose="020B0604020202020204" pitchFamily="34" charset="0"/>
                          <a:cs typeface="Arial" panose="020B0604020202020204" pitchFamily="34" charset="0"/>
                        </a:rPr>
                        <a:t>: 1 g of each IV q6h over 1 hour </a:t>
                      </a:r>
                    </a:p>
                  </a:txBody>
                  <a:tcPr marL="65151" marR="65151" marT="32576" marB="32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0" fontAlgn="base">
                        <a:lnSpc>
                          <a:spcPct val="100000"/>
                        </a:lnSpc>
                        <a:buNone/>
                      </a:pPr>
                      <a:r>
                        <a:rPr lang="en-US" sz="1200" b="1" dirty="0">
                          <a:solidFill>
                            <a:schemeClr val="tx1">
                              <a:lumMod val="75000"/>
                              <a:lumOff val="25000"/>
                            </a:schemeClr>
                          </a:solidFill>
                          <a:effectLst/>
                          <a:latin typeface="Arial" panose="020B0604020202020204" pitchFamily="34" charset="0"/>
                          <a:cs typeface="Arial" panose="020B0604020202020204" pitchFamily="34" charset="0"/>
                        </a:rPr>
                        <a:t>Colistin: </a:t>
                      </a:r>
                      <a:r>
                        <a:rPr lang="en-US" sz="1200" b="0" dirty="0">
                          <a:solidFill>
                            <a:schemeClr val="tx1">
                              <a:lumMod val="75000"/>
                              <a:lumOff val="25000"/>
                            </a:schemeClr>
                          </a:solidFill>
                          <a:effectLst/>
                          <a:latin typeface="Arial" panose="020B0604020202020204" pitchFamily="34" charset="0"/>
                          <a:cs typeface="Arial" panose="020B0604020202020204" pitchFamily="34" charset="0"/>
                        </a:rPr>
                        <a:t>LD</a:t>
                      </a:r>
                      <a:r>
                        <a:rPr lang="en-US" sz="1200" dirty="0">
                          <a:solidFill>
                            <a:schemeClr val="tx1">
                              <a:lumMod val="75000"/>
                              <a:lumOff val="25000"/>
                            </a:schemeClr>
                          </a:solidFill>
                          <a:effectLst/>
                          <a:latin typeface="Arial" panose="020B0604020202020204" pitchFamily="34" charset="0"/>
                          <a:cs typeface="Arial" panose="020B0604020202020204" pitchFamily="34" charset="0"/>
                        </a:rPr>
                        <a:t> of 2.5 - 5 mg/kg, then 2.5 mg/kg IV q12h over 30 mins</a:t>
                      </a:r>
                    </a:p>
                    <a:p>
                      <a:pPr rtl="0" fontAlgn="base">
                        <a:lnSpc>
                          <a:spcPct val="100000"/>
                        </a:lnSpc>
                        <a:buNone/>
                      </a:pPr>
                      <a:endParaRPr lang="en-US" sz="1200" dirty="0">
                        <a:solidFill>
                          <a:schemeClr val="tx1">
                            <a:lumMod val="75000"/>
                            <a:lumOff val="25000"/>
                          </a:schemeClr>
                        </a:solidFill>
                        <a:effectLst/>
                        <a:latin typeface="Arial" panose="020B0604020202020204" pitchFamily="34" charset="0"/>
                        <a:cs typeface="Arial" panose="020B0604020202020204" pitchFamily="34" charset="0"/>
                      </a:endParaRPr>
                    </a:p>
                    <a:p>
                      <a:pPr rtl="0" fontAlgn="base">
                        <a:lnSpc>
                          <a:spcPct val="100000"/>
                        </a:lnSpc>
                        <a:buNone/>
                      </a:pPr>
                      <a:r>
                        <a:rPr lang="en-US" sz="1200" b="1" dirty="0">
                          <a:solidFill>
                            <a:schemeClr val="tx1">
                              <a:lumMod val="75000"/>
                              <a:lumOff val="25000"/>
                            </a:schemeClr>
                          </a:solidFill>
                          <a:effectLst/>
                          <a:latin typeface="Arial" panose="020B0604020202020204" pitchFamily="34" charset="0"/>
                          <a:cs typeface="Arial" panose="020B0604020202020204" pitchFamily="34" charset="0"/>
                        </a:rPr>
                        <a:t>imipenem-</a:t>
                      </a:r>
                      <a:r>
                        <a:rPr lang="en-US" sz="1200" b="1" dirty="0" err="1">
                          <a:solidFill>
                            <a:schemeClr val="tx1">
                              <a:lumMod val="75000"/>
                              <a:lumOff val="25000"/>
                            </a:schemeClr>
                          </a:solidFill>
                          <a:effectLst/>
                          <a:latin typeface="Arial" panose="020B0604020202020204" pitchFamily="34" charset="0"/>
                          <a:cs typeface="Arial" panose="020B0604020202020204" pitchFamily="34" charset="0"/>
                        </a:rPr>
                        <a:t>cilastatin</a:t>
                      </a:r>
                      <a:r>
                        <a:rPr lang="en-US" sz="1200" b="1" dirty="0">
                          <a:solidFill>
                            <a:schemeClr val="tx1">
                              <a:lumMod val="75000"/>
                              <a:lumOff val="25000"/>
                            </a:schemeClr>
                          </a:solidFill>
                          <a:effectLst/>
                          <a:latin typeface="Arial" panose="020B0604020202020204" pitchFamily="34" charset="0"/>
                          <a:cs typeface="Arial" panose="020B0604020202020204" pitchFamily="34" charset="0"/>
                        </a:rPr>
                        <a:t>:</a:t>
                      </a:r>
                      <a:r>
                        <a:rPr lang="en-US" sz="1200" dirty="0">
                          <a:solidFill>
                            <a:schemeClr val="tx1">
                              <a:lumMod val="75000"/>
                              <a:lumOff val="25000"/>
                            </a:schemeClr>
                          </a:solidFill>
                          <a:effectLst/>
                          <a:latin typeface="Arial" panose="020B0604020202020204" pitchFamily="34" charset="0"/>
                          <a:cs typeface="Arial" panose="020B0604020202020204" pitchFamily="34" charset="0"/>
                        </a:rPr>
                        <a:t> 1 g of each IV q6h over 1 hour </a:t>
                      </a:r>
                    </a:p>
                  </a:txBody>
                  <a:tcPr marL="65151" marR="65151" marT="32576" marB="32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0" fontAlgn="base">
                        <a:lnSpc>
                          <a:spcPct val="100000"/>
                        </a:lnSpc>
                        <a:buNone/>
                      </a:pPr>
                      <a:r>
                        <a:rPr lang="en-US" sz="1200" b="1" dirty="0">
                          <a:solidFill>
                            <a:schemeClr val="tx1">
                              <a:lumMod val="75000"/>
                              <a:lumOff val="25000"/>
                            </a:schemeClr>
                          </a:solidFill>
                          <a:effectLst/>
                          <a:latin typeface="Arial" panose="020B0604020202020204" pitchFamily="34" charset="0"/>
                          <a:cs typeface="Arial" panose="020B0604020202020204" pitchFamily="34" charset="0"/>
                        </a:rPr>
                        <a:t>Sulbactam 1g/durlobactam 1g</a:t>
                      </a:r>
                      <a:r>
                        <a:rPr lang="en-US" sz="1200" dirty="0">
                          <a:solidFill>
                            <a:schemeClr val="tx1">
                              <a:lumMod val="75000"/>
                              <a:lumOff val="25000"/>
                            </a:schemeClr>
                          </a:solidFill>
                          <a:effectLst/>
                          <a:latin typeface="Arial" panose="020B0604020202020204" pitchFamily="34" charset="0"/>
                          <a:cs typeface="Arial" panose="020B0604020202020204" pitchFamily="34" charset="0"/>
                        </a:rPr>
                        <a:t>:2 g of IV q6h over 3 hours  </a:t>
                      </a:r>
                    </a:p>
                    <a:p>
                      <a:pPr rtl="0" fontAlgn="base">
                        <a:lnSpc>
                          <a:spcPct val="100000"/>
                        </a:lnSpc>
                        <a:buNone/>
                      </a:pPr>
                      <a:endParaRPr lang="en-US" sz="1200" dirty="0">
                        <a:solidFill>
                          <a:schemeClr val="tx1">
                            <a:lumMod val="75000"/>
                            <a:lumOff val="25000"/>
                          </a:schemeClr>
                        </a:solidFill>
                        <a:effectLst/>
                        <a:latin typeface="Arial" panose="020B0604020202020204" pitchFamily="34" charset="0"/>
                        <a:cs typeface="Arial" panose="020B0604020202020204" pitchFamily="34" charset="0"/>
                      </a:endParaRPr>
                    </a:p>
                    <a:p>
                      <a:pPr rtl="0" fontAlgn="base">
                        <a:lnSpc>
                          <a:spcPct val="100000"/>
                        </a:lnSpc>
                        <a:buNone/>
                      </a:pPr>
                      <a:r>
                        <a:rPr lang="en-US" sz="1200" b="1" dirty="0">
                          <a:solidFill>
                            <a:schemeClr val="tx1">
                              <a:lumMod val="75000"/>
                              <a:lumOff val="25000"/>
                            </a:schemeClr>
                          </a:solidFill>
                          <a:effectLst/>
                          <a:latin typeface="Arial" panose="020B0604020202020204" pitchFamily="34" charset="0"/>
                          <a:cs typeface="Arial" panose="020B0604020202020204" pitchFamily="34" charset="0"/>
                        </a:rPr>
                        <a:t>imipenem-</a:t>
                      </a:r>
                      <a:r>
                        <a:rPr lang="en-US" sz="1200" b="1" dirty="0" err="1">
                          <a:solidFill>
                            <a:schemeClr val="tx1">
                              <a:lumMod val="75000"/>
                              <a:lumOff val="25000"/>
                            </a:schemeClr>
                          </a:solidFill>
                          <a:effectLst/>
                          <a:latin typeface="Arial" panose="020B0604020202020204" pitchFamily="34" charset="0"/>
                          <a:cs typeface="Arial" panose="020B0604020202020204" pitchFamily="34" charset="0"/>
                        </a:rPr>
                        <a:t>cilastatin</a:t>
                      </a:r>
                      <a:r>
                        <a:rPr lang="en-US" sz="1200" dirty="0">
                          <a:solidFill>
                            <a:schemeClr val="tx1">
                              <a:lumMod val="75000"/>
                              <a:lumOff val="25000"/>
                            </a:schemeClr>
                          </a:solidFill>
                          <a:effectLst/>
                          <a:latin typeface="Arial" panose="020B0604020202020204" pitchFamily="34" charset="0"/>
                          <a:cs typeface="Arial" panose="020B0604020202020204" pitchFamily="34" charset="0"/>
                        </a:rPr>
                        <a:t>: 1 g of each IV q6h over 1 hour</a:t>
                      </a:r>
                    </a:p>
                  </a:txBody>
                  <a:tcPr marL="65151" marR="65151" marT="32576" marB="32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74005906"/>
                  </a:ext>
                </a:extLst>
              </a:tr>
              <a:tr h="601997">
                <a:tc vMerge="1">
                  <a:txBody>
                    <a:bodyPr/>
                    <a:lstStyle/>
                    <a:p>
                      <a:endParaRPr lang="en-US"/>
                    </a:p>
                  </a:txBody>
                  <a:tcPr/>
                </a:tc>
                <a:tc gridSpan="3">
                  <a:txBody>
                    <a:bodyPr/>
                    <a:lstStyle/>
                    <a:p>
                      <a:pPr algn="ctr"/>
                      <a:r>
                        <a:rPr lang="en-US" sz="1200" dirty="0">
                          <a:solidFill>
                            <a:schemeClr val="tx1">
                              <a:lumMod val="75000"/>
                              <a:lumOff val="25000"/>
                            </a:schemeClr>
                          </a:solidFill>
                          <a:latin typeface="Arial" panose="020B0604020202020204" pitchFamily="34" charset="0"/>
                          <a:cs typeface="Arial" panose="020B0604020202020204" pitchFamily="34" charset="0"/>
                        </a:rPr>
                        <a:t>Treatment duration: 7 to 14 days </a:t>
                      </a:r>
                    </a:p>
                  </a:txBody>
                  <a:tcPr marL="65151" marR="65151" marT="32576" marB="32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marL="86868" marR="86868" marT="43434" marB="434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BEC"/>
                    </a:solidFill>
                  </a:tcPr>
                </a:tc>
                <a:tc hMerge="1">
                  <a:txBody>
                    <a:bodyPr/>
                    <a:lstStyle/>
                    <a:p>
                      <a:pPr rtl="0" fontAlgn="base">
                        <a:lnSpc>
                          <a:spcPct val="100000"/>
                        </a:lnSpc>
                        <a:buNone/>
                      </a:pPr>
                      <a:endParaRPr lang="en-US" sz="1600" dirty="0">
                        <a:effectLst/>
                        <a:latin typeface="+mn-lt"/>
                      </a:endParaRPr>
                    </a:p>
                  </a:txBody>
                  <a:tcPr marL="86868" marR="86868" marT="43434" marB="434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BEC"/>
                    </a:solidFill>
                  </a:tcPr>
                </a:tc>
                <a:extLst>
                  <a:ext uri="{0D108BD9-81ED-4DB2-BD59-A6C34878D82A}">
                    <a16:rowId xmlns:a16="http://schemas.microsoft.com/office/drawing/2014/main" val="2560143081"/>
                  </a:ext>
                </a:extLst>
              </a:tr>
            </a:tbl>
          </a:graphicData>
        </a:graphic>
      </p:graphicFrame>
      <p:sp>
        <p:nvSpPr>
          <p:cNvPr id="4" name="TextBox 3">
            <a:extLst>
              <a:ext uri="{FF2B5EF4-FFF2-40B4-BE49-F238E27FC236}">
                <a16:creationId xmlns:a16="http://schemas.microsoft.com/office/drawing/2014/main" id="{AFE813F3-A838-3FBD-2EEC-22DF987F2551}"/>
              </a:ext>
            </a:extLst>
          </p:cNvPr>
          <p:cNvSpPr txBox="1"/>
          <p:nvPr/>
        </p:nvSpPr>
        <p:spPr>
          <a:xfrm>
            <a:off x="0" y="4706178"/>
            <a:ext cx="3537284" cy="461665"/>
          </a:xfrm>
          <a:prstGeom prst="rect">
            <a:avLst/>
          </a:prstGeom>
          <a:noFill/>
        </p:spPr>
        <p:txBody>
          <a:bodyPr wrap="square" rtlCol="0">
            <a:spAutoFit/>
          </a:bodyPr>
          <a:lstStyle/>
          <a:p>
            <a:r>
              <a:rPr lang="en-US" sz="800" dirty="0"/>
              <a:t>HABP: hospital acquired bacterial pneumonia </a:t>
            </a:r>
          </a:p>
          <a:p>
            <a:r>
              <a:rPr lang="en-US" sz="800" dirty="0"/>
              <a:t>VABP: ventilator associated bacterial pneumonia </a:t>
            </a:r>
          </a:p>
          <a:p>
            <a:r>
              <a:rPr lang="en-US" sz="800" dirty="0"/>
              <a:t>LD: loading dose  </a:t>
            </a:r>
          </a:p>
        </p:txBody>
      </p:sp>
      <p:sp>
        <p:nvSpPr>
          <p:cNvPr id="8" name="Title 1">
            <a:extLst>
              <a:ext uri="{FF2B5EF4-FFF2-40B4-BE49-F238E27FC236}">
                <a16:creationId xmlns:a16="http://schemas.microsoft.com/office/drawing/2014/main" id="{519B3E27-A919-5124-559A-86F05A655BAF}"/>
              </a:ext>
            </a:extLst>
          </p:cNvPr>
          <p:cNvSpPr>
            <a:spLocks noGrp="1"/>
          </p:cNvSpPr>
          <p:nvPr>
            <p:ph type="title"/>
          </p:nvPr>
        </p:nvSpPr>
        <p:spPr>
          <a:xfrm>
            <a:off x="628651" y="437322"/>
            <a:ext cx="5915025" cy="480131"/>
          </a:xfrm>
          <a:prstGeom prst="rect">
            <a:avLst/>
          </a:prstGeom>
        </p:spPr>
        <p:txBody>
          <a:bodyPr/>
          <a:lstStyle/>
          <a:p>
            <a:r>
              <a:rPr lang="en-US" sz="2800" spc="-113" dirty="0"/>
              <a:t>ATTACK Trial, Kaye et al, 2023  </a:t>
            </a:r>
            <a:endParaRPr lang="en-US" sz="2000" spc="-113" dirty="0"/>
          </a:p>
        </p:txBody>
      </p:sp>
    </p:spTree>
    <p:extLst>
      <p:ext uri="{BB962C8B-B14F-4D97-AF65-F5344CB8AC3E}">
        <p14:creationId xmlns:p14="http://schemas.microsoft.com/office/powerpoint/2010/main" val="2817824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D0047-C5CD-5562-8B38-4FFCE5AB6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7DD47E-ACDE-9C93-04AF-48EAF0AFF21F}"/>
              </a:ext>
            </a:extLst>
          </p:cNvPr>
          <p:cNvSpPr>
            <a:spLocks noGrp="1"/>
          </p:cNvSpPr>
          <p:nvPr>
            <p:ph type="title"/>
          </p:nvPr>
        </p:nvSpPr>
        <p:spPr>
          <a:xfrm>
            <a:off x="705577" y="350924"/>
            <a:ext cx="5915025" cy="867930"/>
          </a:xfrm>
          <a:prstGeom prst="rect">
            <a:avLst/>
          </a:prstGeom>
        </p:spPr>
        <p:txBody>
          <a:bodyPr/>
          <a:lstStyle/>
          <a:p>
            <a:r>
              <a:rPr lang="en-US" sz="2800" spc="-113" dirty="0"/>
              <a:t>ATTACK Trial, Kaye et al, 2023 </a:t>
            </a:r>
            <a:br>
              <a:rPr lang="en-US" sz="2800" spc="-113" dirty="0"/>
            </a:br>
            <a:r>
              <a:rPr lang="en-US" sz="2800" spc="-113" dirty="0"/>
              <a:t>Demographics </a:t>
            </a:r>
            <a:endParaRPr lang="en-US" sz="2000" spc="-113" dirty="0"/>
          </a:p>
        </p:txBody>
      </p:sp>
      <p:graphicFrame>
        <p:nvGraphicFramePr>
          <p:cNvPr id="13" name="Table 12">
            <a:extLst>
              <a:ext uri="{FF2B5EF4-FFF2-40B4-BE49-F238E27FC236}">
                <a16:creationId xmlns:a16="http://schemas.microsoft.com/office/drawing/2014/main" id="{892D898E-1BFA-D167-0825-96732EB6529A}"/>
              </a:ext>
            </a:extLst>
          </p:cNvPr>
          <p:cNvGraphicFramePr>
            <a:graphicFrameLocks noGrp="1"/>
          </p:cNvGraphicFramePr>
          <p:nvPr>
            <p:extLst>
              <p:ext uri="{D42A27DB-BD31-4B8C-83A1-F6EECF244321}">
                <p14:modId xmlns:p14="http://schemas.microsoft.com/office/powerpoint/2010/main" val="1500244653"/>
              </p:ext>
            </p:extLst>
          </p:nvPr>
        </p:nvGraphicFramePr>
        <p:xfrm>
          <a:off x="139890" y="1169324"/>
          <a:ext cx="8864220" cy="3992880"/>
        </p:xfrm>
        <a:graphic>
          <a:graphicData uri="http://schemas.openxmlformats.org/drawingml/2006/table">
            <a:tbl>
              <a:tblPr firstRow="1" bandRow="1">
                <a:tableStyleId>{5C22544A-7EE6-4342-B048-85BDC9FD1C3A}</a:tableStyleId>
              </a:tblPr>
              <a:tblGrid>
                <a:gridCol w="2216055">
                  <a:extLst>
                    <a:ext uri="{9D8B030D-6E8A-4147-A177-3AD203B41FA5}">
                      <a16:colId xmlns:a16="http://schemas.microsoft.com/office/drawing/2014/main" val="2475934451"/>
                    </a:ext>
                  </a:extLst>
                </a:gridCol>
                <a:gridCol w="2216055">
                  <a:extLst>
                    <a:ext uri="{9D8B030D-6E8A-4147-A177-3AD203B41FA5}">
                      <a16:colId xmlns:a16="http://schemas.microsoft.com/office/drawing/2014/main" val="850649215"/>
                    </a:ext>
                  </a:extLst>
                </a:gridCol>
                <a:gridCol w="2216055">
                  <a:extLst>
                    <a:ext uri="{9D8B030D-6E8A-4147-A177-3AD203B41FA5}">
                      <a16:colId xmlns:a16="http://schemas.microsoft.com/office/drawing/2014/main" val="3286598226"/>
                    </a:ext>
                  </a:extLst>
                </a:gridCol>
                <a:gridCol w="2216055">
                  <a:extLst>
                    <a:ext uri="{9D8B030D-6E8A-4147-A177-3AD203B41FA5}">
                      <a16:colId xmlns:a16="http://schemas.microsoft.com/office/drawing/2014/main" val="4242809111"/>
                    </a:ext>
                  </a:extLst>
                </a:gridCol>
              </a:tblGrid>
              <a:tr h="352815">
                <a:tc>
                  <a:txBody>
                    <a:bodyPr/>
                    <a:lstStyle/>
                    <a:p>
                      <a:endParaRPr lang="en-US" sz="9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latin typeface="Arial" panose="020B0604020202020204" pitchFamily="34" charset="0"/>
                          <a:cs typeface="Arial" panose="020B0604020202020204" pitchFamily="34" charset="0"/>
                        </a:rPr>
                        <a:t>Part A: sulbactam-durlobactam (n=64)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latin typeface="Arial" panose="020B0604020202020204" pitchFamily="34" charset="0"/>
                          <a:cs typeface="Arial" panose="020B0604020202020204" pitchFamily="34" charset="0"/>
                        </a:rPr>
                        <a:t>Part A: Colistin (n=64)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latin typeface="Arial" panose="020B0604020202020204" pitchFamily="34" charset="0"/>
                          <a:cs typeface="Arial" panose="020B0604020202020204" pitchFamily="34" charset="0"/>
                        </a:rPr>
                        <a:t>Part B: sulbactam- durlobactam (n=28)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1869962"/>
                  </a:ext>
                </a:extLst>
              </a:tr>
              <a:tr h="191108">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Age, years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62 (54-75) </a:t>
                      </a:r>
                    </a:p>
                  </a:txBody>
                  <a:tcPr>
                    <a:lnT w="12700" cap="flat" cmpd="sng" algn="ctr">
                      <a:solidFill>
                        <a:schemeClr val="tx1"/>
                      </a:solidFill>
                      <a:prstDash val="solid"/>
                      <a:round/>
                      <a:headEnd type="none" w="med" len="med"/>
                      <a:tailEnd type="none" w="med" len="med"/>
                    </a:lnT>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66 (53-80) </a:t>
                      </a:r>
                    </a:p>
                  </a:txBody>
                  <a:tcPr>
                    <a:lnT w="12700" cap="flat" cmpd="sng" algn="ctr">
                      <a:solidFill>
                        <a:schemeClr val="tx1"/>
                      </a:solidFill>
                      <a:prstDash val="solid"/>
                      <a:round/>
                      <a:headEnd type="none" w="med" len="med"/>
                      <a:tailEnd type="none" w="med" len="med"/>
                    </a:lnT>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59 (46-67)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83930964"/>
                  </a:ext>
                </a:extLst>
              </a:tr>
              <a:tr h="205809">
                <a:tc gridSpan="4">
                  <a:txBody>
                    <a:bodyPr/>
                    <a:lstStyle/>
                    <a:p>
                      <a:r>
                        <a:rPr lang="en-US" sz="800" b="1" dirty="0">
                          <a:solidFill>
                            <a:schemeClr val="tx1">
                              <a:lumMod val="75000"/>
                              <a:lumOff val="25000"/>
                            </a:schemeClr>
                          </a:solidFill>
                          <a:latin typeface="Arial" panose="020B0604020202020204" pitchFamily="34" charset="0"/>
                          <a:cs typeface="Arial" panose="020B0604020202020204" pitchFamily="34" charset="0"/>
                        </a:rPr>
                        <a:t>Age group, years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50038049"/>
                  </a:ext>
                </a:extLst>
              </a:tr>
              <a:tr h="191108">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&lt; 65</a:t>
                      </a:r>
                    </a:p>
                  </a:txBody>
                  <a:tcPr>
                    <a:lnL w="12700" cap="flat" cmpd="sng" algn="ctr">
                      <a:solidFill>
                        <a:schemeClr val="tx1"/>
                      </a:solidFill>
                      <a:prstDash val="solid"/>
                      <a:round/>
                      <a:headEnd type="none" w="med" len="med"/>
                      <a:tailEnd type="none" w="med" len="med"/>
                    </a:lnL>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36 (56%) </a:t>
                      </a:r>
                    </a:p>
                  </a:txBody>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31 (38%) </a:t>
                      </a:r>
                    </a:p>
                  </a:txBody>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19 (68%)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46876994"/>
                  </a:ext>
                </a:extLst>
              </a:tr>
              <a:tr h="191108">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65-75</a:t>
                      </a:r>
                    </a:p>
                  </a:txBody>
                  <a:tcPr>
                    <a:lnL w="12700" cap="flat" cmpd="sng" algn="ctr">
                      <a:solidFill>
                        <a:schemeClr val="tx1"/>
                      </a:solidFill>
                      <a:prstDash val="solid"/>
                      <a:round/>
                      <a:headEnd type="none" w="med" len="med"/>
                      <a:tailEnd type="none" w="med" len="med"/>
                    </a:lnL>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16 (25%) </a:t>
                      </a:r>
                    </a:p>
                  </a:txBody>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12 (19%) </a:t>
                      </a:r>
                    </a:p>
                  </a:txBody>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5 (18%)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83367669"/>
                  </a:ext>
                </a:extLst>
              </a:tr>
              <a:tr h="191108">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&gt; 75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12 (19%) </a:t>
                      </a:r>
                    </a:p>
                  </a:txBody>
                  <a:tcPr>
                    <a:lnB w="12700" cap="flat" cmpd="sng" algn="ctr">
                      <a:solidFill>
                        <a:schemeClr val="tx1"/>
                      </a:solidFill>
                      <a:prstDash val="solid"/>
                      <a:round/>
                      <a:headEnd type="none" w="med" len="med"/>
                      <a:tailEnd type="none" w="med" len="med"/>
                    </a:lnB>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21 (33%) </a:t>
                      </a:r>
                    </a:p>
                  </a:txBody>
                  <a:tcPr>
                    <a:lnB w="12700" cap="flat" cmpd="sng" algn="ctr">
                      <a:solidFill>
                        <a:schemeClr val="tx1"/>
                      </a:solidFill>
                      <a:prstDash val="solid"/>
                      <a:round/>
                      <a:headEnd type="none" w="med" len="med"/>
                      <a:tailEnd type="none" w="med" len="med"/>
                    </a:lnB>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4 (14%)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4193030"/>
                  </a:ext>
                </a:extLst>
              </a:tr>
              <a:tr h="205809">
                <a:tc gridSpan="4">
                  <a:txBody>
                    <a:bodyPr/>
                    <a:lstStyle/>
                    <a:p>
                      <a:r>
                        <a:rPr lang="en-US" sz="800" b="1" dirty="0">
                          <a:solidFill>
                            <a:schemeClr val="tx1">
                              <a:lumMod val="75000"/>
                              <a:lumOff val="25000"/>
                            </a:schemeClr>
                          </a:solidFill>
                          <a:latin typeface="Arial" panose="020B0604020202020204" pitchFamily="34" charset="0"/>
                          <a:cs typeface="Arial" panose="020B0604020202020204" pitchFamily="34" charset="0"/>
                        </a:rPr>
                        <a:t>Sex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43686179"/>
                  </a:ext>
                </a:extLst>
              </a:tr>
              <a:tr h="191108">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Male </a:t>
                      </a:r>
                    </a:p>
                  </a:txBody>
                  <a:tcPr>
                    <a:lnL w="12700" cap="flat" cmpd="sng" algn="ctr">
                      <a:solidFill>
                        <a:schemeClr val="tx1"/>
                      </a:solidFill>
                      <a:prstDash val="solid"/>
                      <a:round/>
                      <a:headEnd type="none" w="med" len="med"/>
                      <a:tailEnd type="none" w="med" len="med"/>
                    </a:lnL>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46 (72%) </a:t>
                      </a:r>
                    </a:p>
                  </a:txBody>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49 (77%) </a:t>
                      </a:r>
                    </a:p>
                  </a:txBody>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21 (75%)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2901455"/>
                  </a:ext>
                </a:extLst>
              </a:tr>
              <a:tr h="191108">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Female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18 (28%) </a:t>
                      </a:r>
                    </a:p>
                  </a:txBody>
                  <a:tcPr>
                    <a:lnB w="12700" cap="flat" cmpd="sng" algn="ctr">
                      <a:solidFill>
                        <a:schemeClr val="tx1"/>
                      </a:solidFill>
                      <a:prstDash val="solid"/>
                      <a:round/>
                      <a:headEnd type="none" w="med" len="med"/>
                      <a:tailEnd type="none" w="med" len="med"/>
                    </a:lnB>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15 (23%) </a:t>
                      </a:r>
                    </a:p>
                  </a:txBody>
                  <a:tcPr>
                    <a:lnB w="12700" cap="flat" cmpd="sng" algn="ctr">
                      <a:solidFill>
                        <a:schemeClr val="tx1"/>
                      </a:solidFill>
                      <a:prstDash val="solid"/>
                      <a:round/>
                      <a:headEnd type="none" w="med" len="med"/>
                      <a:tailEnd type="none" w="med" len="med"/>
                    </a:lnB>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7 (25%)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7303575"/>
                  </a:ext>
                </a:extLst>
              </a:tr>
              <a:tr h="205809">
                <a:tc gridSpan="4">
                  <a:txBody>
                    <a:bodyPr/>
                    <a:lstStyle/>
                    <a:p>
                      <a:r>
                        <a:rPr lang="en-US" sz="800" b="1" dirty="0">
                          <a:solidFill>
                            <a:schemeClr val="tx1">
                              <a:lumMod val="75000"/>
                              <a:lumOff val="25000"/>
                            </a:schemeClr>
                          </a:solidFill>
                          <a:latin typeface="Arial" panose="020B0604020202020204" pitchFamily="34" charset="0"/>
                          <a:cs typeface="Arial" panose="020B0604020202020204" pitchFamily="34" charset="0"/>
                        </a:rPr>
                        <a:t>Race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04842546"/>
                  </a:ext>
                </a:extLst>
              </a:tr>
              <a:tr h="191108">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American Indian or Alaskan Native </a:t>
                      </a:r>
                    </a:p>
                  </a:txBody>
                  <a:tcPr>
                    <a:lnL w="12700" cap="flat" cmpd="sng" algn="ctr">
                      <a:solidFill>
                        <a:schemeClr val="tx1"/>
                      </a:solidFill>
                      <a:prstDash val="solid"/>
                      <a:round/>
                      <a:headEnd type="none" w="med" len="med"/>
                      <a:tailEnd type="none" w="med" len="med"/>
                    </a:lnL>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4 (6%) </a:t>
                      </a:r>
                    </a:p>
                  </a:txBody>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2 (3%) </a:t>
                      </a:r>
                    </a:p>
                  </a:txBody>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0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15443664"/>
                  </a:ext>
                </a:extLst>
              </a:tr>
              <a:tr h="191108">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Asian </a:t>
                      </a:r>
                    </a:p>
                  </a:txBody>
                  <a:tcPr>
                    <a:lnL w="12700" cap="flat" cmpd="sng" algn="ctr">
                      <a:solidFill>
                        <a:schemeClr val="tx1"/>
                      </a:solidFill>
                      <a:prstDash val="solid"/>
                      <a:round/>
                      <a:headEnd type="none" w="med" len="med"/>
                      <a:tailEnd type="none" w="med" len="med"/>
                    </a:lnL>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23 (36%) </a:t>
                      </a:r>
                    </a:p>
                  </a:txBody>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34 (53%) </a:t>
                      </a:r>
                    </a:p>
                  </a:txBody>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4 (14%)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27945944"/>
                  </a:ext>
                </a:extLst>
              </a:tr>
              <a:tr h="191108">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Black or African American </a:t>
                      </a:r>
                    </a:p>
                  </a:txBody>
                  <a:tcPr>
                    <a:lnL w="12700" cap="flat" cmpd="sng" algn="ctr">
                      <a:solidFill>
                        <a:schemeClr val="tx1"/>
                      </a:solidFill>
                      <a:prstDash val="solid"/>
                      <a:round/>
                      <a:headEnd type="none" w="med" len="med"/>
                      <a:tailEnd type="none" w="med" len="med"/>
                    </a:lnL>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0 </a:t>
                      </a:r>
                    </a:p>
                  </a:txBody>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1 (2%) </a:t>
                      </a:r>
                    </a:p>
                  </a:txBody>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0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91425371"/>
                  </a:ext>
                </a:extLst>
              </a:tr>
              <a:tr h="191108">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White </a:t>
                      </a:r>
                    </a:p>
                  </a:txBody>
                  <a:tcPr>
                    <a:lnL w="12700" cap="flat" cmpd="sng" algn="ctr">
                      <a:solidFill>
                        <a:schemeClr val="tx1"/>
                      </a:solidFill>
                      <a:prstDash val="solid"/>
                      <a:round/>
                      <a:headEnd type="none" w="med" len="med"/>
                      <a:tailEnd type="none" w="med" len="med"/>
                    </a:lnL>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36 (56%) </a:t>
                      </a:r>
                    </a:p>
                  </a:txBody>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27 (42%) </a:t>
                      </a:r>
                    </a:p>
                  </a:txBody>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24 (86%)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11683407"/>
                  </a:ext>
                </a:extLst>
              </a:tr>
              <a:tr h="191108">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Other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1 (2%) </a:t>
                      </a:r>
                    </a:p>
                  </a:txBody>
                  <a:tcPr>
                    <a:lnB w="12700" cap="flat" cmpd="sng" algn="ctr">
                      <a:solidFill>
                        <a:schemeClr val="tx1"/>
                      </a:solidFill>
                      <a:prstDash val="solid"/>
                      <a:round/>
                      <a:headEnd type="none" w="med" len="med"/>
                      <a:tailEnd type="none" w="med" len="med"/>
                    </a:lnB>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0</a:t>
                      </a:r>
                    </a:p>
                  </a:txBody>
                  <a:tcPr>
                    <a:lnB w="12700" cap="flat" cmpd="sng" algn="ctr">
                      <a:solidFill>
                        <a:schemeClr val="tx1"/>
                      </a:solidFill>
                      <a:prstDash val="solid"/>
                      <a:round/>
                      <a:headEnd type="none" w="med" len="med"/>
                      <a:tailEnd type="none" w="med" len="med"/>
                    </a:lnB>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 0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1059816"/>
                  </a:ext>
                </a:extLst>
              </a:tr>
              <a:tr h="205809">
                <a:tc gridSpan="4">
                  <a:txBody>
                    <a:bodyPr/>
                    <a:lstStyle/>
                    <a:p>
                      <a:r>
                        <a:rPr lang="en-US" sz="800" b="1" dirty="0">
                          <a:solidFill>
                            <a:schemeClr val="tx1">
                              <a:lumMod val="75000"/>
                              <a:lumOff val="25000"/>
                            </a:schemeClr>
                          </a:solidFill>
                          <a:latin typeface="Arial" panose="020B0604020202020204" pitchFamily="34" charset="0"/>
                          <a:cs typeface="Arial" panose="020B0604020202020204" pitchFamily="34" charset="0"/>
                        </a:rPr>
                        <a:t>Ethnicity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94864602"/>
                  </a:ext>
                </a:extLst>
              </a:tr>
              <a:tr h="191108">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Hispanic or Latino </a:t>
                      </a:r>
                    </a:p>
                  </a:txBody>
                  <a:tcPr>
                    <a:lnL w="12700" cap="flat" cmpd="sng" algn="ctr">
                      <a:solidFill>
                        <a:schemeClr val="tx1"/>
                      </a:solidFill>
                      <a:prstDash val="solid"/>
                      <a:round/>
                      <a:headEnd type="none" w="med" len="med"/>
                      <a:tailEnd type="none" w="med" len="med"/>
                    </a:lnL>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9 (14%) </a:t>
                      </a:r>
                    </a:p>
                  </a:txBody>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9 (14%) </a:t>
                      </a:r>
                    </a:p>
                  </a:txBody>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1 (4%)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62986729"/>
                  </a:ext>
                </a:extLst>
              </a:tr>
              <a:tr h="191108">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Not Hispanic </a:t>
                      </a:r>
                    </a:p>
                  </a:txBody>
                  <a:tcPr>
                    <a:lnL w="12700" cap="flat" cmpd="sng" algn="ctr">
                      <a:solidFill>
                        <a:schemeClr val="tx1"/>
                      </a:solidFill>
                      <a:prstDash val="solid"/>
                      <a:round/>
                      <a:headEnd type="none" w="med" len="med"/>
                      <a:tailEnd type="none" w="med" len="med"/>
                    </a:lnL>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54 (84%) </a:t>
                      </a:r>
                    </a:p>
                  </a:txBody>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55 (86%) </a:t>
                      </a:r>
                    </a:p>
                  </a:txBody>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27 (96%)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33476263"/>
                  </a:ext>
                </a:extLst>
              </a:tr>
              <a:tr h="191108">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Not Reported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1 (2%) </a:t>
                      </a:r>
                    </a:p>
                  </a:txBody>
                  <a:tcPr>
                    <a:lnB w="12700" cap="flat" cmpd="sng" algn="ctr">
                      <a:solidFill>
                        <a:schemeClr val="tx1"/>
                      </a:solidFill>
                      <a:prstDash val="solid"/>
                      <a:round/>
                      <a:headEnd type="none" w="med" len="med"/>
                      <a:tailEnd type="none" w="med" len="med"/>
                    </a:lnB>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0</a:t>
                      </a:r>
                    </a:p>
                  </a:txBody>
                  <a:tcPr>
                    <a:lnB w="12700" cap="flat" cmpd="sng" algn="ctr">
                      <a:solidFill>
                        <a:schemeClr val="tx1"/>
                      </a:solidFill>
                      <a:prstDash val="solid"/>
                      <a:round/>
                      <a:headEnd type="none" w="med" len="med"/>
                      <a:tailEnd type="none" w="med" len="med"/>
                    </a:lnB>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0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705943"/>
                  </a:ext>
                </a:extLst>
              </a:tr>
            </a:tbl>
          </a:graphicData>
        </a:graphic>
      </p:graphicFrame>
      <p:sp>
        <p:nvSpPr>
          <p:cNvPr id="15" name="Rectangle 14">
            <a:extLst>
              <a:ext uri="{FF2B5EF4-FFF2-40B4-BE49-F238E27FC236}">
                <a16:creationId xmlns:a16="http://schemas.microsoft.com/office/drawing/2014/main" id="{E6218CD0-20C2-40E7-7639-AB46433607BF}"/>
              </a:ext>
            </a:extLst>
          </p:cNvPr>
          <p:cNvSpPr/>
          <p:nvPr/>
        </p:nvSpPr>
        <p:spPr>
          <a:xfrm>
            <a:off x="139890" y="2782675"/>
            <a:ext cx="8864220" cy="19265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5E3C79B-5260-B073-F445-384FA315D1AD}"/>
              </a:ext>
            </a:extLst>
          </p:cNvPr>
          <p:cNvSpPr/>
          <p:nvPr/>
        </p:nvSpPr>
        <p:spPr>
          <a:xfrm>
            <a:off x="139890" y="3601075"/>
            <a:ext cx="8864220" cy="19265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2A2CE72-3D61-70F3-D9CD-06A45B0DEA22}"/>
              </a:ext>
            </a:extLst>
          </p:cNvPr>
          <p:cNvSpPr/>
          <p:nvPr/>
        </p:nvSpPr>
        <p:spPr>
          <a:xfrm>
            <a:off x="139890" y="3974176"/>
            <a:ext cx="8864220" cy="19265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33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357AA-AF86-5880-C442-4C87F7511D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26353E-BF78-A1B4-DD94-7C100FCACC8F}"/>
              </a:ext>
            </a:extLst>
          </p:cNvPr>
          <p:cNvSpPr>
            <a:spLocks noGrp="1"/>
          </p:cNvSpPr>
          <p:nvPr>
            <p:ph type="title"/>
          </p:nvPr>
        </p:nvSpPr>
        <p:spPr>
          <a:xfrm>
            <a:off x="705577" y="350924"/>
            <a:ext cx="5915025" cy="867930"/>
          </a:xfrm>
          <a:prstGeom prst="rect">
            <a:avLst/>
          </a:prstGeom>
        </p:spPr>
        <p:txBody>
          <a:bodyPr/>
          <a:lstStyle/>
          <a:p>
            <a:r>
              <a:rPr lang="en-US" sz="2800" spc="-113" dirty="0"/>
              <a:t>ATTACK Trial, Kaye et al, 2023 </a:t>
            </a:r>
            <a:br>
              <a:rPr lang="en-US" sz="2800" spc="-113" dirty="0"/>
            </a:br>
            <a:r>
              <a:rPr lang="en-US" sz="2800" spc="-113" dirty="0"/>
              <a:t>Demographics </a:t>
            </a:r>
            <a:endParaRPr lang="en-US" sz="2000" spc="-113" dirty="0"/>
          </a:p>
        </p:txBody>
      </p:sp>
      <p:graphicFrame>
        <p:nvGraphicFramePr>
          <p:cNvPr id="13" name="Table 12">
            <a:extLst>
              <a:ext uri="{FF2B5EF4-FFF2-40B4-BE49-F238E27FC236}">
                <a16:creationId xmlns:a16="http://schemas.microsoft.com/office/drawing/2014/main" id="{3996B39D-9195-1188-BA15-8E4E11B8F262}"/>
              </a:ext>
            </a:extLst>
          </p:cNvPr>
          <p:cNvGraphicFramePr>
            <a:graphicFrameLocks noGrp="1"/>
          </p:cNvGraphicFramePr>
          <p:nvPr>
            <p:extLst>
              <p:ext uri="{D42A27DB-BD31-4B8C-83A1-F6EECF244321}">
                <p14:modId xmlns:p14="http://schemas.microsoft.com/office/powerpoint/2010/main" val="1978176601"/>
              </p:ext>
            </p:extLst>
          </p:nvPr>
        </p:nvGraphicFramePr>
        <p:xfrm>
          <a:off x="143300" y="1195936"/>
          <a:ext cx="8864220" cy="3596640"/>
        </p:xfrm>
        <a:graphic>
          <a:graphicData uri="http://schemas.openxmlformats.org/drawingml/2006/table">
            <a:tbl>
              <a:tblPr firstRow="1" bandRow="1">
                <a:tableStyleId>{5C22544A-7EE6-4342-B048-85BDC9FD1C3A}</a:tableStyleId>
              </a:tblPr>
              <a:tblGrid>
                <a:gridCol w="2216055">
                  <a:extLst>
                    <a:ext uri="{9D8B030D-6E8A-4147-A177-3AD203B41FA5}">
                      <a16:colId xmlns:a16="http://schemas.microsoft.com/office/drawing/2014/main" val="2475934451"/>
                    </a:ext>
                  </a:extLst>
                </a:gridCol>
                <a:gridCol w="2216055">
                  <a:extLst>
                    <a:ext uri="{9D8B030D-6E8A-4147-A177-3AD203B41FA5}">
                      <a16:colId xmlns:a16="http://schemas.microsoft.com/office/drawing/2014/main" val="850649215"/>
                    </a:ext>
                  </a:extLst>
                </a:gridCol>
                <a:gridCol w="2216055">
                  <a:extLst>
                    <a:ext uri="{9D8B030D-6E8A-4147-A177-3AD203B41FA5}">
                      <a16:colId xmlns:a16="http://schemas.microsoft.com/office/drawing/2014/main" val="3286598226"/>
                    </a:ext>
                  </a:extLst>
                </a:gridCol>
                <a:gridCol w="2216055">
                  <a:extLst>
                    <a:ext uri="{9D8B030D-6E8A-4147-A177-3AD203B41FA5}">
                      <a16:colId xmlns:a16="http://schemas.microsoft.com/office/drawing/2014/main" val="4242809111"/>
                    </a:ext>
                  </a:extLst>
                </a:gridCol>
              </a:tblGrid>
              <a:tr h="349563">
                <a:tc>
                  <a:txBody>
                    <a:bodyPr/>
                    <a:lstStyle/>
                    <a:p>
                      <a:endParaRPr lang="en-US" sz="9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latin typeface="Arial" panose="020B0604020202020204" pitchFamily="34" charset="0"/>
                          <a:cs typeface="Arial" panose="020B0604020202020204" pitchFamily="34" charset="0"/>
                        </a:rPr>
                        <a:t>Part A: sulbactam-durlobactam (n=64)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latin typeface="Arial" panose="020B0604020202020204" pitchFamily="34" charset="0"/>
                          <a:cs typeface="Arial" panose="020B0604020202020204" pitchFamily="34" charset="0"/>
                        </a:rPr>
                        <a:t>Part A: Colistin (n=64)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latin typeface="Arial" panose="020B0604020202020204" pitchFamily="34" charset="0"/>
                          <a:cs typeface="Arial" panose="020B0604020202020204" pitchFamily="34" charset="0"/>
                        </a:rPr>
                        <a:t>Part B: sulbactam- durlobactam (n=28)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1869962"/>
                  </a:ext>
                </a:extLst>
              </a:tr>
              <a:tr h="218477">
                <a:tc gridSpan="4">
                  <a:txBody>
                    <a:bodyPr/>
                    <a:lstStyle/>
                    <a:p>
                      <a:r>
                        <a:rPr lang="en-US" sz="900" b="1" dirty="0">
                          <a:solidFill>
                            <a:schemeClr val="tx1">
                              <a:lumMod val="75000"/>
                              <a:lumOff val="25000"/>
                            </a:schemeClr>
                          </a:solidFill>
                          <a:latin typeface="Arial" panose="020B0604020202020204" pitchFamily="34" charset="0"/>
                          <a:cs typeface="Arial" panose="020B0604020202020204" pitchFamily="34" charset="0"/>
                        </a:rPr>
                        <a:t>Region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50038049"/>
                  </a:ext>
                </a:extLst>
              </a:tr>
              <a:tr h="203912">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North America </a:t>
                      </a:r>
                    </a:p>
                  </a:txBody>
                  <a:tcPr>
                    <a:lnL w="12700" cap="flat" cmpd="sng" algn="ctr">
                      <a:solidFill>
                        <a:schemeClr val="tx1"/>
                      </a:solidFill>
                      <a:prstDash val="solid"/>
                      <a:round/>
                      <a:headEnd type="none" w="med" len="med"/>
                      <a:tailEnd type="none" w="med" len="med"/>
                    </a:lnL>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1 (2%)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0</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46876994"/>
                  </a:ext>
                </a:extLst>
              </a:tr>
              <a:tr h="203912">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Europe </a:t>
                      </a:r>
                    </a:p>
                  </a:txBody>
                  <a:tcPr>
                    <a:lnL w="12700" cap="flat" cmpd="sng" algn="ctr">
                      <a:solidFill>
                        <a:schemeClr val="tx1"/>
                      </a:solidFill>
                      <a:prstDash val="solid"/>
                      <a:round/>
                      <a:headEnd type="none" w="med" len="med"/>
                      <a:tailEnd type="none" w="med" len="med"/>
                    </a:lnL>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31 (48%)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21 (33%)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23 (82%)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83367669"/>
                  </a:ext>
                </a:extLst>
              </a:tr>
              <a:tr h="203912">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Latin America </a:t>
                      </a:r>
                    </a:p>
                  </a:txBody>
                  <a:tcPr>
                    <a:lnL w="12700" cap="flat" cmpd="sng" algn="ctr">
                      <a:solidFill>
                        <a:schemeClr val="tx1"/>
                      </a:solidFill>
                      <a:prstDash val="solid"/>
                      <a:round/>
                      <a:headEnd type="none" w="med" len="med"/>
                      <a:tailEnd type="none" w="med" len="med"/>
                    </a:lnL>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9 (14%)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9 (14%)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1 (4%)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4193030"/>
                  </a:ext>
                </a:extLst>
              </a:tr>
              <a:tr h="203912">
                <a:tc>
                  <a:txBody>
                    <a:bodyPr/>
                    <a:lstStyle/>
                    <a:p>
                      <a:r>
                        <a:rPr lang="en-US" sz="800" b="0" dirty="0">
                          <a:solidFill>
                            <a:schemeClr val="tx1">
                              <a:lumMod val="75000"/>
                              <a:lumOff val="25000"/>
                            </a:schemeClr>
                          </a:solidFill>
                          <a:latin typeface="Arial" panose="020B0604020202020204" pitchFamily="34" charset="0"/>
                          <a:cs typeface="Arial" panose="020B0604020202020204" pitchFamily="34" charset="0"/>
                        </a:rPr>
                        <a:t>Asia-Pacific </a:t>
                      </a:r>
                    </a:p>
                  </a:txBody>
                  <a:tcPr>
                    <a:lnL w="12700" cap="flat" cmpd="sng" algn="ctr">
                      <a:solidFill>
                        <a:schemeClr val="tx1"/>
                      </a:solidFill>
                      <a:prstDash val="solid"/>
                      <a:round/>
                      <a:headEnd type="none" w="med" len="med"/>
                      <a:tailEnd type="none" w="med" len="med"/>
                    </a:lnL>
                  </a:tcPr>
                </a:tc>
                <a:tc>
                  <a:txBody>
                    <a:bodyPr/>
                    <a:lstStyle/>
                    <a:p>
                      <a:r>
                        <a:rPr lang="en-US" sz="800" b="0" dirty="0">
                          <a:solidFill>
                            <a:schemeClr val="tx1">
                              <a:lumMod val="75000"/>
                              <a:lumOff val="25000"/>
                            </a:schemeClr>
                          </a:solidFill>
                          <a:latin typeface="Arial" panose="020B0604020202020204" pitchFamily="34" charset="0"/>
                          <a:cs typeface="Arial" panose="020B0604020202020204" pitchFamily="34" charset="0"/>
                        </a:rPr>
                        <a:t>8 (13%) </a:t>
                      </a:r>
                    </a:p>
                  </a:txBody>
                  <a:tcPr/>
                </a:tc>
                <a:tc>
                  <a:txBody>
                    <a:bodyPr/>
                    <a:lstStyle/>
                    <a:p>
                      <a:r>
                        <a:rPr lang="en-US" sz="800" b="0" dirty="0">
                          <a:solidFill>
                            <a:schemeClr val="tx1">
                              <a:lumMod val="75000"/>
                              <a:lumOff val="25000"/>
                            </a:schemeClr>
                          </a:solidFill>
                          <a:latin typeface="Arial" panose="020B0604020202020204" pitchFamily="34" charset="0"/>
                          <a:cs typeface="Arial" panose="020B0604020202020204" pitchFamily="34" charset="0"/>
                        </a:rPr>
                        <a:t>15 (23%) </a:t>
                      </a:r>
                    </a:p>
                  </a:txBody>
                  <a:tcPr/>
                </a:tc>
                <a:tc>
                  <a:txBody>
                    <a:bodyPr/>
                    <a:lstStyle/>
                    <a:p>
                      <a:r>
                        <a:rPr lang="en-US" sz="800" b="0" dirty="0">
                          <a:solidFill>
                            <a:schemeClr val="tx1">
                              <a:lumMod val="75000"/>
                              <a:lumOff val="25000"/>
                            </a:schemeClr>
                          </a:solidFill>
                          <a:latin typeface="Arial" panose="020B0604020202020204" pitchFamily="34" charset="0"/>
                          <a:cs typeface="Arial" panose="020B0604020202020204" pitchFamily="34" charset="0"/>
                        </a:rPr>
                        <a:t>1(4%)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43686179"/>
                  </a:ext>
                </a:extLst>
              </a:tr>
              <a:tr h="203912">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China</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15 (23%) </a:t>
                      </a:r>
                    </a:p>
                  </a:txBody>
                  <a:tcPr>
                    <a:lnB w="12700" cap="flat" cmpd="sng" algn="ctr">
                      <a:solidFill>
                        <a:schemeClr val="tx1"/>
                      </a:solidFill>
                      <a:prstDash val="solid"/>
                      <a:round/>
                      <a:headEnd type="none" w="med" len="med"/>
                      <a:tailEnd type="none" w="med" len="med"/>
                    </a:lnB>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19 (30%) </a:t>
                      </a:r>
                    </a:p>
                  </a:txBody>
                  <a:tcPr>
                    <a:lnB w="12700" cap="flat" cmpd="sng" algn="ctr">
                      <a:solidFill>
                        <a:schemeClr val="tx1"/>
                      </a:solidFill>
                      <a:prstDash val="solid"/>
                      <a:round/>
                      <a:headEnd type="none" w="med" len="med"/>
                      <a:tailEnd type="none" w="med" len="med"/>
                    </a:lnB>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3 (11%)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901455"/>
                  </a:ext>
                </a:extLst>
              </a:tr>
              <a:tr h="218477">
                <a:tc gridSpan="4">
                  <a:txBody>
                    <a:bodyPr/>
                    <a:lstStyle/>
                    <a:p>
                      <a:r>
                        <a:rPr lang="en-US" sz="900" b="1" dirty="0">
                          <a:solidFill>
                            <a:schemeClr val="tx1">
                              <a:lumMod val="75000"/>
                              <a:lumOff val="25000"/>
                            </a:schemeClr>
                          </a:solidFill>
                          <a:latin typeface="Arial" panose="020B0604020202020204" pitchFamily="34" charset="0"/>
                          <a:cs typeface="Arial" panose="020B0604020202020204" pitchFamily="34" charset="0"/>
                        </a:rPr>
                        <a:t>Infection Type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04842546"/>
                  </a:ext>
                </a:extLst>
              </a:tr>
              <a:tr h="203912">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Blood Stream Infection </a:t>
                      </a:r>
                    </a:p>
                  </a:txBody>
                  <a:tcPr>
                    <a:lnL w="12700" cap="flat" cmpd="sng" algn="ctr">
                      <a:solidFill>
                        <a:schemeClr val="tx1"/>
                      </a:solidFill>
                      <a:prstDash val="solid"/>
                      <a:round/>
                      <a:headEnd type="none" w="med" len="med"/>
                      <a:tailEnd type="none" w="med" len="med"/>
                    </a:lnL>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2 (3%)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1 (2%)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17 (61%)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15443664"/>
                  </a:ext>
                </a:extLst>
              </a:tr>
              <a:tr h="203912">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Hospital-acquired bacterial pneumonia </a:t>
                      </a:r>
                    </a:p>
                  </a:txBody>
                  <a:tcPr>
                    <a:lnL w="12700" cap="flat" cmpd="sng" algn="ctr">
                      <a:solidFill>
                        <a:schemeClr val="tx1"/>
                      </a:solidFill>
                      <a:prstDash val="solid"/>
                      <a:round/>
                      <a:headEnd type="none" w="med" len="med"/>
                      <a:tailEnd type="none" w="med" len="med"/>
                    </a:lnL>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24 (38%)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31 (48%)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4 (14%)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27945944"/>
                  </a:ext>
                </a:extLst>
              </a:tr>
              <a:tr h="203912">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Ventilator-associated bacterial pneumonia </a:t>
                      </a:r>
                    </a:p>
                  </a:txBody>
                  <a:tcPr>
                    <a:lnL w="12700" cap="flat" cmpd="sng" algn="ctr">
                      <a:solidFill>
                        <a:schemeClr val="tx1"/>
                      </a:solidFill>
                      <a:prstDash val="solid"/>
                      <a:round/>
                      <a:headEnd type="none" w="med" len="med"/>
                      <a:tailEnd type="none" w="med" len="med"/>
                    </a:lnL>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38 (59%)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30 (47%)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7 (25%)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91425371"/>
                  </a:ext>
                </a:extLst>
              </a:tr>
              <a:tr h="203912">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Ventilated pneumonia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0</a:t>
                      </a:r>
                    </a:p>
                  </a:txBody>
                  <a:tcPr>
                    <a:lnB w="12700" cap="flat" cmpd="sng" algn="ctr">
                      <a:solidFill>
                        <a:schemeClr val="tx1"/>
                      </a:solidFill>
                      <a:prstDash val="solid"/>
                      <a:round/>
                      <a:headEnd type="none" w="med" len="med"/>
                      <a:tailEnd type="none" w="med" len="med"/>
                    </a:lnB>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2 (3%) </a:t>
                      </a:r>
                    </a:p>
                  </a:txBody>
                  <a:tcPr>
                    <a:lnB w="12700" cap="flat" cmpd="sng" algn="ctr">
                      <a:solidFill>
                        <a:schemeClr val="tx1"/>
                      </a:solidFill>
                      <a:prstDash val="solid"/>
                      <a:round/>
                      <a:headEnd type="none" w="med" len="med"/>
                      <a:tailEnd type="none" w="med" len="med"/>
                    </a:lnB>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0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1683407"/>
                  </a:ext>
                </a:extLst>
              </a:tr>
              <a:tr h="203912">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Creatinine clearance &lt; 90 mL/min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25 (39%) </a:t>
                      </a:r>
                    </a:p>
                  </a:txBody>
                  <a:tcPr>
                    <a:lnT w="12700" cap="flat" cmpd="sng" algn="ctr">
                      <a:solidFill>
                        <a:schemeClr val="tx1"/>
                      </a:solidFill>
                      <a:prstDash val="solid"/>
                      <a:round/>
                      <a:headEnd type="none" w="med" len="med"/>
                      <a:tailEnd type="none" w="med" len="med"/>
                    </a:lnT>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26 (41%) </a:t>
                      </a:r>
                    </a:p>
                  </a:txBody>
                  <a:tcPr>
                    <a:lnT w="12700" cap="flat" cmpd="sng" algn="ctr">
                      <a:solidFill>
                        <a:schemeClr val="tx1"/>
                      </a:solidFill>
                      <a:prstDash val="solid"/>
                      <a:round/>
                      <a:headEnd type="none" w="med" len="med"/>
                      <a:tailEnd type="none" w="med" len="med"/>
                    </a:lnT>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7 (25%)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62986729"/>
                  </a:ext>
                </a:extLst>
              </a:tr>
              <a:tr h="203912">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APACHE II Score </a:t>
                      </a:r>
                    </a:p>
                  </a:txBody>
                  <a:tcPr>
                    <a:lnL w="12700" cap="flat" cmpd="sng" algn="ctr">
                      <a:solidFill>
                        <a:schemeClr val="tx1"/>
                      </a:solidFill>
                      <a:prstDash val="solid"/>
                      <a:round/>
                      <a:headEnd type="none" w="med" len="med"/>
                      <a:tailEnd type="none" w="med" len="med"/>
                    </a:lnL>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16 (5)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17 (5)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18 (5)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33476263"/>
                  </a:ext>
                </a:extLst>
              </a:tr>
              <a:tr h="203912">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Sofa Score </a:t>
                      </a:r>
                    </a:p>
                  </a:txBody>
                  <a:tcPr>
                    <a:lnL w="12700" cap="flat" cmpd="sng" algn="ctr">
                      <a:solidFill>
                        <a:schemeClr val="tx1"/>
                      </a:solidFill>
                      <a:prstDash val="solid"/>
                      <a:round/>
                      <a:headEnd type="none" w="med" len="med"/>
                      <a:tailEnd type="none" w="med" len="med"/>
                    </a:lnL>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3 (4)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4 (6)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6 (20)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03705943"/>
                  </a:ext>
                </a:extLst>
              </a:tr>
              <a:tr h="203912">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Charleston Comorbidity Index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5 (3) </a:t>
                      </a:r>
                    </a:p>
                  </a:txBody>
                  <a:tcPr>
                    <a:lnB w="12700" cap="flat" cmpd="sng" algn="ctr">
                      <a:solidFill>
                        <a:schemeClr val="tx1"/>
                      </a:solidFill>
                      <a:prstDash val="solid"/>
                      <a:round/>
                      <a:headEnd type="none" w="med" len="med"/>
                      <a:tailEnd type="none" w="med" len="med"/>
                    </a:lnB>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5 (3) </a:t>
                      </a:r>
                    </a:p>
                  </a:txBody>
                  <a:tcPr>
                    <a:lnB w="12700" cap="flat" cmpd="sng" algn="ctr">
                      <a:solidFill>
                        <a:schemeClr val="tx1"/>
                      </a:solidFill>
                      <a:prstDash val="solid"/>
                      <a:round/>
                      <a:headEnd type="none" w="med" len="med"/>
                      <a:tailEnd type="none" w="med" len="med"/>
                    </a:lnB>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3 (3)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073690"/>
                  </a:ext>
                </a:extLst>
              </a:tr>
            </a:tbl>
          </a:graphicData>
        </a:graphic>
      </p:graphicFrame>
      <p:sp>
        <p:nvSpPr>
          <p:cNvPr id="3" name="Rectangle 2">
            <a:extLst>
              <a:ext uri="{FF2B5EF4-FFF2-40B4-BE49-F238E27FC236}">
                <a16:creationId xmlns:a16="http://schemas.microsoft.com/office/drawing/2014/main" id="{F41CDB90-1BEE-68A6-6803-D8277F9D475B}"/>
              </a:ext>
            </a:extLst>
          </p:cNvPr>
          <p:cNvSpPr/>
          <p:nvPr/>
        </p:nvSpPr>
        <p:spPr>
          <a:xfrm>
            <a:off x="143300" y="3340463"/>
            <a:ext cx="8864220" cy="19265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59AF33C-0C27-C666-7F91-B6BA28C29FCC}"/>
              </a:ext>
            </a:extLst>
          </p:cNvPr>
          <p:cNvSpPr/>
          <p:nvPr/>
        </p:nvSpPr>
        <p:spPr>
          <a:xfrm>
            <a:off x="143300" y="3510204"/>
            <a:ext cx="8864220" cy="19265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93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441E6-5A15-CBFE-1ACF-441F4310B1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7E14D-F66B-037F-315F-029D002785C2}"/>
              </a:ext>
            </a:extLst>
          </p:cNvPr>
          <p:cNvSpPr>
            <a:spLocks noGrp="1"/>
          </p:cNvSpPr>
          <p:nvPr>
            <p:ph type="title"/>
          </p:nvPr>
        </p:nvSpPr>
        <p:spPr>
          <a:xfrm>
            <a:off x="705577" y="350924"/>
            <a:ext cx="5915025" cy="867930"/>
          </a:xfrm>
          <a:prstGeom prst="rect">
            <a:avLst/>
          </a:prstGeom>
        </p:spPr>
        <p:txBody>
          <a:bodyPr/>
          <a:lstStyle/>
          <a:p>
            <a:r>
              <a:rPr lang="en-US" sz="2800" spc="-113" dirty="0"/>
              <a:t>ATTACK Trial, Kaye et al, 2023 </a:t>
            </a:r>
            <a:br>
              <a:rPr lang="en-US" sz="2800" spc="-113" dirty="0"/>
            </a:br>
            <a:r>
              <a:rPr lang="en-US" sz="2800" spc="-113" dirty="0"/>
              <a:t>Demographics </a:t>
            </a:r>
            <a:endParaRPr lang="en-US" sz="2000" spc="-113" dirty="0"/>
          </a:p>
        </p:txBody>
      </p:sp>
      <p:graphicFrame>
        <p:nvGraphicFramePr>
          <p:cNvPr id="13" name="Table 12">
            <a:extLst>
              <a:ext uri="{FF2B5EF4-FFF2-40B4-BE49-F238E27FC236}">
                <a16:creationId xmlns:a16="http://schemas.microsoft.com/office/drawing/2014/main" id="{955482D3-2C4F-C307-427C-727408AEBB7D}"/>
              </a:ext>
            </a:extLst>
          </p:cNvPr>
          <p:cNvGraphicFramePr>
            <a:graphicFrameLocks noGrp="1"/>
          </p:cNvGraphicFramePr>
          <p:nvPr>
            <p:extLst>
              <p:ext uri="{D42A27DB-BD31-4B8C-83A1-F6EECF244321}">
                <p14:modId xmlns:p14="http://schemas.microsoft.com/office/powerpoint/2010/main" val="4127460690"/>
              </p:ext>
            </p:extLst>
          </p:nvPr>
        </p:nvGraphicFramePr>
        <p:xfrm>
          <a:off x="139890" y="1218855"/>
          <a:ext cx="8864220" cy="3566160"/>
        </p:xfrm>
        <a:graphic>
          <a:graphicData uri="http://schemas.openxmlformats.org/drawingml/2006/table">
            <a:tbl>
              <a:tblPr firstRow="1" bandRow="1">
                <a:tableStyleId>{5C22544A-7EE6-4342-B048-85BDC9FD1C3A}</a:tableStyleId>
              </a:tblPr>
              <a:tblGrid>
                <a:gridCol w="2216055">
                  <a:extLst>
                    <a:ext uri="{9D8B030D-6E8A-4147-A177-3AD203B41FA5}">
                      <a16:colId xmlns:a16="http://schemas.microsoft.com/office/drawing/2014/main" val="2475934451"/>
                    </a:ext>
                  </a:extLst>
                </a:gridCol>
                <a:gridCol w="2216055">
                  <a:extLst>
                    <a:ext uri="{9D8B030D-6E8A-4147-A177-3AD203B41FA5}">
                      <a16:colId xmlns:a16="http://schemas.microsoft.com/office/drawing/2014/main" val="850649215"/>
                    </a:ext>
                  </a:extLst>
                </a:gridCol>
                <a:gridCol w="2216055">
                  <a:extLst>
                    <a:ext uri="{9D8B030D-6E8A-4147-A177-3AD203B41FA5}">
                      <a16:colId xmlns:a16="http://schemas.microsoft.com/office/drawing/2014/main" val="3286598226"/>
                    </a:ext>
                  </a:extLst>
                </a:gridCol>
                <a:gridCol w="2216055">
                  <a:extLst>
                    <a:ext uri="{9D8B030D-6E8A-4147-A177-3AD203B41FA5}">
                      <a16:colId xmlns:a16="http://schemas.microsoft.com/office/drawing/2014/main" val="4242809111"/>
                    </a:ext>
                  </a:extLst>
                </a:gridCol>
              </a:tblGrid>
              <a:tr h="343742">
                <a:tc>
                  <a:txBody>
                    <a:bodyPr/>
                    <a:lstStyle/>
                    <a:p>
                      <a:endParaRPr lang="en-US" sz="9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solidFill>
                            <a:schemeClr val="bg1"/>
                          </a:solidFill>
                          <a:latin typeface="Arial" panose="020B0604020202020204" pitchFamily="34" charset="0"/>
                          <a:cs typeface="Arial" panose="020B0604020202020204" pitchFamily="34" charset="0"/>
                        </a:rPr>
                        <a:t>Part A: sulbactam-durlobactam (n=64)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solidFill>
                            <a:schemeClr val="bg1"/>
                          </a:solidFill>
                          <a:latin typeface="Arial" panose="020B0604020202020204" pitchFamily="34" charset="0"/>
                          <a:cs typeface="Arial" panose="020B0604020202020204" pitchFamily="34" charset="0"/>
                        </a:rPr>
                        <a:t>Part A: Colistin (n=64)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solidFill>
                            <a:schemeClr val="bg1"/>
                          </a:solidFill>
                          <a:latin typeface="Arial" panose="020B0604020202020204" pitchFamily="34" charset="0"/>
                          <a:cs typeface="Arial" panose="020B0604020202020204" pitchFamily="34" charset="0"/>
                        </a:rPr>
                        <a:t>Part B: sulbactam- durlobactam (n=28)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1869962"/>
                  </a:ext>
                </a:extLst>
              </a:tr>
              <a:tr h="190537">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Sepsis at baseline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7 (11%) </a:t>
                      </a:r>
                    </a:p>
                  </a:txBody>
                  <a:tcPr>
                    <a:lnT w="12700" cap="flat" cmpd="sng" algn="ctr">
                      <a:solidFill>
                        <a:schemeClr val="tx1"/>
                      </a:solidFill>
                      <a:prstDash val="solid"/>
                      <a:round/>
                      <a:headEnd type="none" w="med" len="med"/>
                      <a:tailEnd type="none" w="med" len="med"/>
                    </a:lnT>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12 (19%) </a:t>
                      </a:r>
                    </a:p>
                  </a:txBody>
                  <a:tcPr>
                    <a:lnT w="12700" cap="flat" cmpd="sng" algn="ctr">
                      <a:solidFill>
                        <a:schemeClr val="tx1"/>
                      </a:solidFill>
                      <a:prstDash val="solid"/>
                      <a:round/>
                      <a:headEnd type="none" w="med" len="med"/>
                      <a:tailEnd type="none" w="med" len="med"/>
                    </a:lnT>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3 (11%)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46876994"/>
                  </a:ext>
                </a:extLst>
              </a:tr>
              <a:tr h="190537">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Mechanical ventilation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47 (73%) </a:t>
                      </a:r>
                    </a:p>
                  </a:txBody>
                  <a:tcPr>
                    <a:lnB w="12700" cap="flat" cmpd="sng" algn="ctr">
                      <a:solidFill>
                        <a:schemeClr val="tx1"/>
                      </a:solidFill>
                      <a:prstDash val="solid"/>
                      <a:round/>
                      <a:headEnd type="none" w="med" len="med"/>
                      <a:tailEnd type="none" w="med" len="med"/>
                    </a:lnB>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50 (78%) </a:t>
                      </a:r>
                    </a:p>
                  </a:txBody>
                  <a:tcPr>
                    <a:lnB w="12700" cap="flat" cmpd="sng" algn="ctr">
                      <a:solidFill>
                        <a:schemeClr val="tx1"/>
                      </a:solidFill>
                      <a:prstDash val="solid"/>
                      <a:round/>
                      <a:headEnd type="none" w="med" len="med"/>
                      <a:tailEnd type="none" w="med" len="med"/>
                    </a:lnB>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8 (29%)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3367669"/>
                  </a:ext>
                </a:extLst>
              </a:tr>
              <a:tr h="204147">
                <a:tc gridSpan="4">
                  <a:txBody>
                    <a:bodyPr/>
                    <a:lstStyle/>
                    <a:p>
                      <a:r>
                        <a:rPr lang="en-US" sz="800" b="1" dirty="0">
                          <a:solidFill>
                            <a:schemeClr val="tx1">
                              <a:lumMod val="75000"/>
                              <a:lumOff val="25000"/>
                            </a:schemeClr>
                          </a:solidFill>
                          <a:latin typeface="Arial" panose="020B0604020202020204" pitchFamily="34" charset="0"/>
                          <a:cs typeface="Arial" panose="020B0604020202020204" pitchFamily="34" charset="0"/>
                        </a:rPr>
                        <a:t>Duration of ICU stay at randomization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a:p>
                  </a:txBody>
                  <a:tcPr/>
                </a:tc>
                <a:tc hMerge="1">
                  <a:txBody>
                    <a:bodyPr/>
                    <a:lstStyle/>
                    <a:p>
                      <a:endParaRPr/>
                    </a:p>
                  </a:txBody>
                  <a:tcPr/>
                </a:tc>
                <a:tc hMerge="1">
                  <a:txBody>
                    <a:bodyPr/>
                    <a:lstStyle/>
                    <a:p>
                      <a:endParaRPr dirty="0"/>
                    </a:p>
                  </a:txBody>
                  <a:tcPr/>
                </a:tc>
                <a:extLst>
                  <a:ext uri="{0D108BD9-81ED-4DB2-BD59-A6C34878D82A}">
                    <a16:rowId xmlns:a16="http://schemas.microsoft.com/office/drawing/2014/main" val="3854193030"/>
                  </a:ext>
                </a:extLst>
              </a:tr>
              <a:tr h="190537">
                <a:tc>
                  <a:txBody>
                    <a:bodyPr/>
                    <a:lstStyle/>
                    <a:p>
                      <a:r>
                        <a:rPr lang="en-US" sz="700" b="0" dirty="0">
                          <a:solidFill>
                            <a:schemeClr val="tx1">
                              <a:lumMod val="75000"/>
                              <a:lumOff val="25000"/>
                            </a:schemeClr>
                          </a:solidFill>
                          <a:latin typeface="Arial" panose="020B0604020202020204" pitchFamily="34" charset="0"/>
                          <a:cs typeface="Arial" panose="020B0604020202020204" pitchFamily="34" charset="0"/>
                        </a:rPr>
                        <a:t>No ICU stay </a:t>
                      </a:r>
                    </a:p>
                  </a:txBody>
                  <a:tcPr>
                    <a:lnL w="12700" cap="flat" cmpd="sng" algn="ctr">
                      <a:solidFill>
                        <a:schemeClr val="tx1"/>
                      </a:solidFill>
                      <a:prstDash val="solid"/>
                      <a:round/>
                      <a:headEnd type="none" w="med" len="med"/>
                      <a:tailEnd type="none" w="med" len="med"/>
                    </a:lnL>
                  </a:tcPr>
                </a:tc>
                <a:tc>
                  <a:txBody>
                    <a:bodyPr/>
                    <a:lstStyle/>
                    <a:p>
                      <a:r>
                        <a:rPr lang="en-US" sz="700" b="0" dirty="0">
                          <a:solidFill>
                            <a:schemeClr val="tx1">
                              <a:lumMod val="75000"/>
                              <a:lumOff val="25000"/>
                            </a:schemeClr>
                          </a:solidFill>
                          <a:latin typeface="Arial" panose="020B0604020202020204" pitchFamily="34" charset="0"/>
                          <a:cs typeface="Arial" panose="020B0604020202020204" pitchFamily="34" charset="0"/>
                        </a:rPr>
                        <a:t>21 (33%) </a:t>
                      </a:r>
                    </a:p>
                  </a:txBody>
                  <a:tcPr/>
                </a:tc>
                <a:tc>
                  <a:txBody>
                    <a:bodyPr/>
                    <a:lstStyle/>
                    <a:p>
                      <a:r>
                        <a:rPr lang="en-US" sz="700" b="0" dirty="0">
                          <a:solidFill>
                            <a:schemeClr val="tx1">
                              <a:lumMod val="75000"/>
                              <a:lumOff val="25000"/>
                            </a:schemeClr>
                          </a:solidFill>
                          <a:latin typeface="Arial" panose="020B0604020202020204" pitchFamily="34" charset="0"/>
                          <a:cs typeface="Arial" panose="020B0604020202020204" pitchFamily="34" charset="0"/>
                        </a:rPr>
                        <a:t>19 (30%) </a:t>
                      </a:r>
                    </a:p>
                  </a:txBody>
                  <a:tcPr/>
                </a:tc>
                <a:tc>
                  <a:txBody>
                    <a:bodyPr/>
                    <a:lstStyle/>
                    <a:p>
                      <a:r>
                        <a:rPr lang="en-US" sz="700" b="0" dirty="0">
                          <a:solidFill>
                            <a:schemeClr val="tx1">
                              <a:lumMod val="75000"/>
                              <a:lumOff val="25000"/>
                            </a:schemeClr>
                          </a:solidFill>
                          <a:latin typeface="Arial" panose="020B0604020202020204" pitchFamily="34" charset="0"/>
                          <a:cs typeface="Arial" panose="020B0604020202020204" pitchFamily="34" charset="0"/>
                        </a:rPr>
                        <a:t>5 (18%)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43686179"/>
                  </a:ext>
                </a:extLst>
              </a:tr>
              <a:tr h="190537">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&lt; 5 days </a:t>
                      </a:r>
                    </a:p>
                  </a:txBody>
                  <a:tcPr>
                    <a:lnL w="12700" cap="flat" cmpd="sng" algn="ctr">
                      <a:solidFill>
                        <a:schemeClr val="tx1"/>
                      </a:solidFill>
                      <a:prstDash val="solid"/>
                      <a:round/>
                      <a:headEnd type="none" w="med" len="med"/>
                      <a:tailEnd type="none" w="med" len="med"/>
                    </a:lnL>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2 (3%) </a:t>
                      </a:r>
                    </a:p>
                  </a:txBody>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3 (5%) </a:t>
                      </a:r>
                    </a:p>
                  </a:txBody>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1 (4%)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2901455"/>
                  </a:ext>
                </a:extLst>
              </a:tr>
              <a:tr h="190537">
                <a:tc>
                  <a:txBody>
                    <a:bodyPr/>
                    <a:lstStyle/>
                    <a:p>
                      <a:r>
                        <a:rPr lang="en-US" sz="700" b="0" dirty="0">
                          <a:solidFill>
                            <a:schemeClr val="tx1">
                              <a:lumMod val="75000"/>
                              <a:lumOff val="25000"/>
                            </a:schemeClr>
                          </a:solidFill>
                          <a:latin typeface="Arial" panose="020B0604020202020204" pitchFamily="34" charset="0"/>
                          <a:cs typeface="Arial" panose="020B0604020202020204" pitchFamily="34" charset="0"/>
                        </a:rPr>
                        <a:t>5-14 days </a:t>
                      </a:r>
                      <a:endParaRPr lang="en-US" sz="800" b="0" dirty="0">
                        <a:solidFill>
                          <a:schemeClr val="tx1">
                            <a:lumMod val="75000"/>
                            <a:lumOff val="2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700" b="0" dirty="0">
                          <a:solidFill>
                            <a:schemeClr val="tx1">
                              <a:lumMod val="75000"/>
                              <a:lumOff val="25000"/>
                            </a:schemeClr>
                          </a:solidFill>
                          <a:latin typeface="Arial" panose="020B0604020202020204" pitchFamily="34" charset="0"/>
                          <a:cs typeface="Arial" panose="020B0604020202020204" pitchFamily="34" charset="0"/>
                        </a:rPr>
                        <a:t>23 (26%) </a:t>
                      </a:r>
                    </a:p>
                  </a:txBody>
                  <a:tcPr/>
                </a:tc>
                <a:tc>
                  <a:txBody>
                    <a:bodyPr/>
                    <a:lstStyle/>
                    <a:p>
                      <a:r>
                        <a:rPr lang="en-US" sz="700" b="0" dirty="0">
                          <a:solidFill>
                            <a:schemeClr val="tx1">
                              <a:lumMod val="75000"/>
                              <a:lumOff val="25000"/>
                            </a:schemeClr>
                          </a:solidFill>
                          <a:latin typeface="Arial" panose="020B0604020202020204" pitchFamily="34" charset="0"/>
                          <a:cs typeface="Arial" panose="020B0604020202020204" pitchFamily="34" charset="0"/>
                        </a:rPr>
                        <a:t>24 (38%) </a:t>
                      </a:r>
                    </a:p>
                  </a:txBody>
                  <a:tcPr/>
                </a:tc>
                <a:tc>
                  <a:txBody>
                    <a:bodyPr/>
                    <a:lstStyle/>
                    <a:p>
                      <a:r>
                        <a:rPr lang="en-US" sz="700" b="0" dirty="0">
                          <a:solidFill>
                            <a:schemeClr val="tx1">
                              <a:lumMod val="75000"/>
                              <a:lumOff val="25000"/>
                            </a:schemeClr>
                          </a:solidFill>
                          <a:latin typeface="Arial" panose="020B0604020202020204" pitchFamily="34" charset="0"/>
                          <a:cs typeface="Arial" panose="020B0604020202020204" pitchFamily="34" charset="0"/>
                        </a:rPr>
                        <a:t>4 (14%)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04842546"/>
                  </a:ext>
                </a:extLst>
              </a:tr>
              <a:tr h="190537">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&gt; 14 days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18 (28%) </a:t>
                      </a:r>
                    </a:p>
                  </a:txBody>
                  <a:tcPr>
                    <a:lnB w="12700" cap="flat" cmpd="sng" algn="ctr">
                      <a:solidFill>
                        <a:schemeClr val="tx1"/>
                      </a:solidFill>
                      <a:prstDash val="solid"/>
                      <a:round/>
                      <a:headEnd type="none" w="med" len="med"/>
                      <a:tailEnd type="none" w="med" len="med"/>
                    </a:lnB>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18 (28%) </a:t>
                      </a:r>
                    </a:p>
                  </a:txBody>
                  <a:tcPr>
                    <a:lnB w="12700" cap="flat" cmpd="sng" algn="ctr">
                      <a:solidFill>
                        <a:schemeClr val="tx1"/>
                      </a:solidFill>
                      <a:prstDash val="solid"/>
                      <a:round/>
                      <a:headEnd type="none" w="med" len="med"/>
                      <a:tailEnd type="none" w="med" len="med"/>
                    </a:lnB>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18 (64%)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5443664"/>
                  </a:ext>
                </a:extLst>
              </a:tr>
              <a:tr h="190537">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Antibiotics taken within 24 h before first dose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54 (84%)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60 (94%)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24 (86%)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7945944"/>
                  </a:ext>
                </a:extLst>
              </a:tr>
              <a:tr h="190537">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Carbapenems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21 (33%)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26 (41%)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11 (39%)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1425371"/>
                  </a:ext>
                </a:extLst>
              </a:tr>
              <a:tr h="299415">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Third generation cephalosporins including beta-lactam-beta-lactamase inhibitors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20 (31%)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16 (25%)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2 (7%)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1683407"/>
                  </a:ext>
                </a:extLst>
              </a:tr>
              <a:tr h="190537">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Polymyxins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11 (17%)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14 (22%)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15 (54%)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2986729"/>
                  </a:ext>
                </a:extLst>
              </a:tr>
              <a:tr h="190537">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Tetracyclines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11 (17%)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11 (17%)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7 (25%)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3476263"/>
                  </a:ext>
                </a:extLst>
              </a:tr>
              <a:tr h="190537">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Glycopeptides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11 (17%)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4 (6%)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2 (7%)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3705943"/>
                  </a:ext>
                </a:extLst>
              </a:tr>
              <a:tr h="299415">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Combinations of penicillins, including beta-lactamase inhibitors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5 (8%)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9 (14%)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5 (18%)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73690"/>
                  </a:ext>
                </a:extLst>
              </a:tr>
              <a:tr h="190537">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Fluoroquinolones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4 (6%)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6 (9%)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0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9337617"/>
                  </a:ext>
                </a:extLst>
              </a:tr>
            </a:tbl>
          </a:graphicData>
        </a:graphic>
      </p:graphicFrame>
      <p:sp>
        <p:nvSpPr>
          <p:cNvPr id="3" name="Rectangle 2">
            <a:extLst>
              <a:ext uri="{FF2B5EF4-FFF2-40B4-BE49-F238E27FC236}">
                <a16:creationId xmlns:a16="http://schemas.microsoft.com/office/drawing/2014/main" id="{3861DF25-C171-EA98-9E88-408447165D50}"/>
              </a:ext>
            </a:extLst>
          </p:cNvPr>
          <p:cNvSpPr/>
          <p:nvPr/>
        </p:nvSpPr>
        <p:spPr>
          <a:xfrm>
            <a:off x="139890" y="3209670"/>
            <a:ext cx="8864220" cy="19265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E909D7D-1327-4B7F-5550-4B59D1725AE3}"/>
              </a:ext>
            </a:extLst>
          </p:cNvPr>
          <p:cNvSpPr/>
          <p:nvPr/>
        </p:nvSpPr>
        <p:spPr>
          <a:xfrm>
            <a:off x="139890" y="3375660"/>
            <a:ext cx="8864220" cy="30707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75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E791C-83D5-C983-958E-3469B0CB63DF}"/>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FAC05037-FC4E-0F3C-5D4D-0C50D483D401}"/>
              </a:ext>
            </a:extLst>
          </p:cNvPr>
          <p:cNvSpPr>
            <a:spLocks noGrp="1"/>
          </p:cNvSpPr>
          <p:nvPr>
            <p:ph type="ctrTitle"/>
          </p:nvPr>
        </p:nvSpPr>
        <p:spPr>
          <a:xfrm>
            <a:off x="1885211" y="2248584"/>
            <a:ext cx="6112364" cy="1200329"/>
          </a:xfrm>
        </p:spPr>
        <p:txBody>
          <a:bodyPr/>
          <a:lstStyle/>
          <a:p>
            <a:r>
              <a:rPr lang="en-US" sz="4000" dirty="0"/>
              <a:t>ATTACK Trial </a:t>
            </a:r>
            <a:br>
              <a:rPr lang="en-US" sz="4000" dirty="0"/>
            </a:br>
            <a:r>
              <a:rPr lang="en-US" sz="4000" dirty="0"/>
              <a:t>Results</a:t>
            </a:r>
          </a:p>
        </p:txBody>
      </p:sp>
    </p:spTree>
    <p:extLst>
      <p:ext uri="{BB962C8B-B14F-4D97-AF65-F5344CB8AC3E}">
        <p14:creationId xmlns:p14="http://schemas.microsoft.com/office/powerpoint/2010/main" val="3318938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7BA61-A16C-953D-1335-27D01B0829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670D3-24BC-7048-6AE7-B65813F93A7B}"/>
              </a:ext>
            </a:extLst>
          </p:cNvPr>
          <p:cNvSpPr>
            <a:spLocks noGrp="1"/>
          </p:cNvSpPr>
          <p:nvPr>
            <p:ph type="title"/>
          </p:nvPr>
        </p:nvSpPr>
        <p:spPr>
          <a:xfrm>
            <a:off x="705577" y="346314"/>
            <a:ext cx="7886700" cy="867930"/>
          </a:xfrm>
          <a:prstGeom prst="rect">
            <a:avLst/>
          </a:prstGeom>
        </p:spPr>
        <p:txBody>
          <a:bodyPr/>
          <a:lstStyle/>
          <a:p>
            <a:r>
              <a:rPr lang="en-US" sz="2800" spc="-113" dirty="0"/>
              <a:t>ATTACK Trial, Kaye et al 2023</a:t>
            </a:r>
            <a:br>
              <a:rPr lang="en-US" sz="2800" spc="-113" dirty="0"/>
            </a:br>
            <a:r>
              <a:rPr lang="en-US" sz="2800" spc="-113" dirty="0"/>
              <a:t>Efficacy Outcomes</a:t>
            </a:r>
          </a:p>
        </p:txBody>
      </p:sp>
      <p:sp>
        <p:nvSpPr>
          <p:cNvPr id="3" name="TextBox 2">
            <a:extLst>
              <a:ext uri="{FF2B5EF4-FFF2-40B4-BE49-F238E27FC236}">
                <a16:creationId xmlns:a16="http://schemas.microsoft.com/office/drawing/2014/main" id="{0F19371C-63D7-F4A1-E6E3-6CCBAAD98209}"/>
              </a:ext>
            </a:extLst>
          </p:cNvPr>
          <p:cNvSpPr txBox="1"/>
          <p:nvPr/>
        </p:nvSpPr>
        <p:spPr>
          <a:xfrm>
            <a:off x="705881" y="1197947"/>
            <a:ext cx="7732542" cy="3554819"/>
          </a:xfrm>
          <a:prstGeom prst="rect">
            <a:avLst/>
          </a:prstGeom>
          <a:noFill/>
        </p:spPr>
        <p:txBody>
          <a:bodyPr wrap="square" rtlCol="0">
            <a:spAutoFit/>
          </a:bodyPr>
          <a:lstStyle/>
          <a:p>
            <a:r>
              <a:rPr lang="en-US" sz="1500" u="sng" dirty="0">
                <a:solidFill>
                  <a:schemeClr val="tx1">
                    <a:lumMod val="75000"/>
                    <a:lumOff val="25000"/>
                  </a:schemeClr>
                </a:solidFill>
                <a:latin typeface="Arial" panose="020B0604020202020204" pitchFamily="34" charset="0"/>
                <a:cs typeface="Arial" panose="020B0604020202020204" pitchFamily="34" charset="0"/>
              </a:rPr>
              <a:t>Primary efficacy outcome: </a:t>
            </a:r>
          </a:p>
          <a:p>
            <a:pPr marL="557213" lvl="1" indent="-214313">
              <a:buFont typeface="Arial" panose="020B0604020202020204" pitchFamily="34" charset="0"/>
              <a:buChar char="•"/>
            </a:pPr>
            <a:r>
              <a:rPr lang="en-US" sz="1500" dirty="0">
                <a:solidFill>
                  <a:schemeClr val="tx1">
                    <a:lumMod val="75000"/>
                    <a:lumOff val="25000"/>
                  </a:schemeClr>
                </a:solidFill>
                <a:latin typeface="Arial" panose="020B0604020202020204" pitchFamily="34" charset="0"/>
                <a:cs typeface="Arial" panose="020B0604020202020204" pitchFamily="34" charset="0"/>
              </a:rPr>
              <a:t>28-day all-cause mortality in patients with laboratory-confirmed carbapenem-resistant ABC (microbiologically modified ITT population) </a:t>
            </a:r>
          </a:p>
          <a:p>
            <a:pPr marL="900113" lvl="2" indent="-214313">
              <a:buFont typeface="Arial" panose="020B0604020202020204" pitchFamily="34" charset="0"/>
              <a:buChar char="•"/>
            </a:pPr>
            <a:r>
              <a:rPr lang="en-US" sz="1500" dirty="0">
                <a:solidFill>
                  <a:schemeClr val="tx1">
                    <a:lumMod val="75000"/>
                    <a:lumOff val="25000"/>
                  </a:schemeClr>
                </a:solidFill>
                <a:latin typeface="Arial" panose="020B0604020202020204" pitchFamily="34" charset="0"/>
                <a:cs typeface="Arial" panose="020B0604020202020204" pitchFamily="34" charset="0"/>
              </a:rPr>
              <a:t>Non-inferiority was concluded if the upper limit of the two-sided 95% confidence interval was less than +20% </a:t>
            </a:r>
          </a:p>
          <a:p>
            <a:endParaRPr lang="en-US" sz="1500" dirty="0">
              <a:solidFill>
                <a:schemeClr val="tx1">
                  <a:lumMod val="75000"/>
                  <a:lumOff val="25000"/>
                </a:schemeClr>
              </a:solidFill>
              <a:latin typeface="Arial" panose="020B0604020202020204" pitchFamily="34" charset="0"/>
              <a:cs typeface="Arial" panose="020B0604020202020204" pitchFamily="34" charset="0"/>
            </a:endParaRPr>
          </a:p>
          <a:p>
            <a:r>
              <a:rPr lang="en-US" sz="1500" u="sng" dirty="0">
                <a:solidFill>
                  <a:schemeClr val="tx1">
                    <a:lumMod val="75000"/>
                    <a:lumOff val="25000"/>
                  </a:schemeClr>
                </a:solidFill>
                <a:latin typeface="Arial" panose="020B0604020202020204" pitchFamily="34" charset="0"/>
                <a:cs typeface="Arial" panose="020B0604020202020204" pitchFamily="34" charset="0"/>
              </a:rPr>
              <a:t>Secondary efficacy outcomes:</a:t>
            </a:r>
          </a:p>
          <a:p>
            <a:pPr marL="557213" lvl="1" indent="-214313">
              <a:buFont typeface="Arial" panose="020B0604020202020204" pitchFamily="34" charset="0"/>
              <a:buChar char="•"/>
            </a:pPr>
            <a:r>
              <a:rPr lang="en-US" sz="1500" dirty="0">
                <a:solidFill>
                  <a:schemeClr val="tx1">
                    <a:lumMod val="75000"/>
                    <a:lumOff val="25000"/>
                  </a:schemeClr>
                </a:solidFill>
                <a:latin typeface="Arial" panose="020B0604020202020204" pitchFamily="34" charset="0"/>
                <a:cs typeface="Arial" panose="020B0604020202020204" pitchFamily="34" charset="0"/>
              </a:rPr>
              <a:t> 28-day all-cause mortality </a:t>
            </a:r>
          </a:p>
          <a:p>
            <a:pPr marL="942975" lvl="2" indent="-257175">
              <a:buFont typeface="Arial" panose="020B0604020202020204" pitchFamily="34" charset="0"/>
              <a:buChar char="•"/>
            </a:pPr>
            <a:r>
              <a:rPr lang="en-US" sz="1500" dirty="0">
                <a:solidFill>
                  <a:schemeClr val="tx1">
                    <a:lumMod val="75000"/>
                    <a:lumOff val="25000"/>
                  </a:schemeClr>
                </a:solidFill>
                <a:latin typeface="Arial" panose="020B0604020202020204" pitchFamily="34" charset="0"/>
                <a:cs typeface="Arial" panose="020B0604020202020204" pitchFamily="34" charset="0"/>
              </a:rPr>
              <a:t>ITT</a:t>
            </a:r>
          </a:p>
          <a:p>
            <a:pPr marL="942975" lvl="2" indent="-257175">
              <a:buFont typeface="Arial" panose="020B0604020202020204" pitchFamily="34" charset="0"/>
              <a:buChar char="•"/>
            </a:pPr>
            <a:r>
              <a:rPr lang="en-US" sz="1500" dirty="0">
                <a:solidFill>
                  <a:schemeClr val="tx1">
                    <a:lumMod val="75000"/>
                    <a:lumOff val="25000"/>
                  </a:schemeClr>
                </a:solidFill>
                <a:latin typeface="Arial" panose="020B0604020202020204" pitchFamily="34" charset="0"/>
                <a:cs typeface="Arial" panose="020B0604020202020204" pitchFamily="34" charset="0"/>
              </a:rPr>
              <a:t>microbiologically modified ITT</a:t>
            </a:r>
          </a:p>
          <a:p>
            <a:pPr marL="942975" lvl="2" indent="-257175">
              <a:buFont typeface="Arial" panose="020B0604020202020204" pitchFamily="34" charset="0"/>
              <a:buChar char="•"/>
            </a:pPr>
            <a:r>
              <a:rPr lang="en-US" sz="1500" dirty="0">
                <a:solidFill>
                  <a:schemeClr val="tx1">
                    <a:lumMod val="75000"/>
                    <a:lumOff val="25000"/>
                  </a:schemeClr>
                </a:solidFill>
                <a:latin typeface="Arial" panose="020B0604020202020204" pitchFamily="34" charset="0"/>
                <a:cs typeface="Arial" panose="020B0604020202020204" pitchFamily="34" charset="0"/>
              </a:rPr>
              <a:t>carbapenem-resistant ABC microbiologically evaluable</a:t>
            </a:r>
          </a:p>
          <a:p>
            <a:pPr marL="557213" lvl="1" indent="-214313">
              <a:buFont typeface="Arial" panose="020B0604020202020204" pitchFamily="34" charset="0"/>
              <a:buChar char="•"/>
            </a:pPr>
            <a:r>
              <a:rPr lang="en-US" sz="1500" dirty="0">
                <a:solidFill>
                  <a:schemeClr val="tx1">
                    <a:lumMod val="75000"/>
                    <a:lumOff val="25000"/>
                  </a:schemeClr>
                </a:solidFill>
                <a:latin typeface="Arial" panose="020B0604020202020204" pitchFamily="34" charset="0"/>
                <a:cs typeface="Arial" panose="020B0604020202020204" pitchFamily="34" charset="0"/>
              </a:rPr>
              <a:t>14-day all-cause mortality </a:t>
            </a:r>
          </a:p>
          <a:p>
            <a:pPr marL="900113" lvl="2" indent="-214313">
              <a:buFont typeface="Arial" panose="020B0604020202020204" pitchFamily="34" charset="0"/>
              <a:buChar char="•"/>
            </a:pPr>
            <a:r>
              <a:rPr lang="en-US" sz="1500" dirty="0">
                <a:solidFill>
                  <a:schemeClr val="tx1">
                    <a:lumMod val="75000"/>
                    <a:lumOff val="25000"/>
                  </a:schemeClr>
                </a:solidFill>
                <a:latin typeface="Arial" panose="020B0604020202020204" pitchFamily="34" charset="0"/>
                <a:cs typeface="Arial" panose="020B0604020202020204" pitchFamily="34" charset="0"/>
              </a:rPr>
              <a:t>Carbapenem-resistant ABC microbiologically modified ITT </a:t>
            </a:r>
          </a:p>
          <a:p>
            <a:pPr marL="900113" lvl="2" indent="-214313">
              <a:buFont typeface="Arial" panose="020B0604020202020204" pitchFamily="34" charset="0"/>
              <a:buChar char="•"/>
            </a:pPr>
            <a:r>
              <a:rPr lang="en-US" sz="1500" dirty="0">
                <a:solidFill>
                  <a:schemeClr val="tx1">
                    <a:lumMod val="75000"/>
                    <a:lumOff val="25000"/>
                  </a:schemeClr>
                </a:solidFill>
                <a:latin typeface="Arial" panose="020B0604020202020204" pitchFamily="34" charset="0"/>
                <a:cs typeface="Arial" panose="020B0604020202020204" pitchFamily="34" charset="0"/>
              </a:rPr>
              <a:t>Microbiologically modified ITT </a:t>
            </a:r>
          </a:p>
          <a:p>
            <a:pPr marL="557213" lvl="1" indent="-214313">
              <a:buFont typeface="Arial" panose="020B0604020202020204" pitchFamily="34" charset="0"/>
              <a:buChar char="•"/>
            </a:pPr>
            <a:r>
              <a:rPr lang="en-US" sz="1500" dirty="0">
                <a:solidFill>
                  <a:schemeClr val="tx1">
                    <a:lumMod val="75000"/>
                    <a:lumOff val="25000"/>
                  </a:schemeClr>
                </a:solidFill>
                <a:latin typeface="Arial" panose="020B0604020202020204" pitchFamily="34" charset="0"/>
                <a:cs typeface="Arial" panose="020B0604020202020204" pitchFamily="34" charset="0"/>
              </a:rPr>
              <a:t>Clinical and microbiological outcomes </a:t>
            </a:r>
          </a:p>
        </p:txBody>
      </p:sp>
      <p:sp>
        <p:nvSpPr>
          <p:cNvPr id="4" name="TextBox 3">
            <a:extLst>
              <a:ext uri="{FF2B5EF4-FFF2-40B4-BE49-F238E27FC236}">
                <a16:creationId xmlns:a16="http://schemas.microsoft.com/office/drawing/2014/main" id="{6EE578A5-0026-C6C8-DB00-2CEA48F99FEF}"/>
              </a:ext>
            </a:extLst>
          </p:cNvPr>
          <p:cNvSpPr txBox="1"/>
          <p:nvPr/>
        </p:nvSpPr>
        <p:spPr>
          <a:xfrm>
            <a:off x="87229" y="4769063"/>
            <a:ext cx="3537284" cy="338554"/>
          </a:xfrm>
          <a:prstGeom prst="rect">
            <a:avLst/>
          </a:prstGeom>
          <a:noFill/>
        </p:spPr>
        <p:txBody>
          <a:bodyPr wrap="square" rtlCol="0">
            <a:spAutoFit/>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ITT: intention to treat  </a:t>
            </a:r>
          </a:p>
          <a:p>
            <a:r>
              <a:rPr lang="en-US" sz="800" dirty="0">
                <a:solidFill>
                  <a:schemeClr val="tx1">
                    <a:lumMod val="75000"/>
                    <a:lumOff val="25000"/>
                  </a:schemeClr>
                </a:solidFill>
                <a:latin typeface="Arial" panose="020B0604020202020204" pitchFamily="34" charset="0"/>
                <a:cs typeface="Arial" panose="020B0604020202020204" pitchFamily="34" charset="0"/>
              </a:rPr>
              <a:t>ABC: Acinetobacter baumannii-</a:t>
            </a:r>
            <a:r>
              <a:rPr lang="en-US" sz="800" dirty="0" err="1">
                <a:solidFill>
                  <a:schemeClr val="tx1">
                    <a:lumMod val="75000"/>
                    <a:lumOff val="25000"/>
                  </a:schemeClr>
                </a:solidFill>
                <a:latin typeface="Arial" panose="020B0604020202020204" pitchFamily="34" charset="0"/>
                <a:cs typeface="Arial" panose="020B0604020202020204" pitchFamily="34" charset="0"/>
              </a:rPr>
              <a:t>calcoaceticus</a:t>
            </a:r>
            <a:r>
              <a:rPr lang="en-US" sz="800"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30340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9FDF4-19EB-3015-2745-F05523ED49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6B8CF3-23B4-AD8F-3FF8-F09FA471216F}"/>
              </a:ext>
            </a:extLst>
          </p:cNvPr>
          <p:cNvSpPr>
            <a:spLocks noGrp="1"/>
          </p:cNvSpPr>
          <p:nvPr>
            <p:ph type="title"/>
          </p:nvPr>
        </p:nvSpPr>
        <p:spPr>
          <a:xfrm>
            <a:off x="636270" y="390661"/>
            <a:ext cx="7886700" cy="867930"/>
          </a:xfrm>
          <a:prstGeom prst="rect">
            <a:avLst/>
          </a:prstGeom>
        </p:spPr>
        <p:txBody>
          <a:bodyPr/>
          <a:lstStyle/>
          <a:p>
            <a:r>
              <a:rPr lang="en-US" sz="2800" spc="-113" dirty="0"/>
              <a:t>ATTACK Trial, Kaye et al 2023</a:t>
            </a:r>
            <a:br>
              <a:rPr lang="en-US" sz="2800" spc="-113" dirty="0"/>
            </a:br>
            <a:r>
              <a:rPr lang="en-US" sz="2800" spc="-113" dirty="0"/>
              <a:t>Primary Efficacy Outcomes</a:t>
            </a:r>
          </a:p>
        </p:txBody>
      </p:sp>
      <p:graphicFrame>
        <p:nvGraphicFramePr>
          <p:cNvPr id="3" name="Table 2">
            <a:extLst>
              <a:ext uri="{FF2B5EF4-FFF2-40B4-BE49-F238E27FC236}">
                <a16:creationId xmlns:a16="http://schemas.microsoft.com/office/drawing/2014/main" id="{6C8B4058-16F5-E73A-677B-42FF9F7A76C6}"/>
              </a:ext>
            </a:extLst>
          </p:cNvPr>
          <p:cNvGraphicFramePr>
            <a:graphicFrameLocks noGrp="1"/>
          </p:cNvGraphicFramePr>
          <p:nvPr>
            <p:extLst>
              <p:ext uri="{D42A27DB-BD31-4B8C-83A1-F6EECF244321}">
                <p14:modId xmlns:p14="http://schemas.microsoft.com/office/powerpoint/2010/main" val="2928040789"/>
              </p:ext>
            </p:extLst>
          </p:nvPr>
        </p:nvGraphicFramePr>
        <p:xfrm>
          <a:off x="65313" y="1258591"/>
          <a:ext cx="9024096" cy="3491330"/>
        </p:xfrm>
        <a:graphic>
          <a:graphicData uri="http://schemas.openxmlformats.org/drawingml/2006/table">
            <a:tbl>
              <a:tblPr firstRow="1" bandRow="1">
                <a:tableStyleId>{5C22544A-7EE6-4342-B048-85BDC9FD1C3A}</a:tableStyleId>
              </a:tblPr>
              <a:tblGrid>
                <a:gridCol w="1843494">
                  <a:extLst>
                    <a:ext uri="{9D8B030D-6E8A-4147-A177-3AD203B41FA5}">
                      <a16:colId xmlns:a16="http://schemas.microsoft.com/office/drawing/2014/main" val="680603611"/>
                    </a:ext>
                  </a:extLst>
                </a:gridCol>
                <a:gridCol w="2919939">
                  <a:extLst>
                    <a:ext uri="{9D8B030D-6E8A-4147-A177-3AD203B41FA5}">
                      <a16:colId xmlns:a16="http://schemas.microsoft.com/office/drawing/2014/main" val="3890062648"/>
                    </a:ext>
                  </a:extLst>
                </a:gridCol>
                <a:gridCol w="2004639">
                  <a:extLst>
                    <a:ext uri="{9D8B030D-6E8A-4147-A177-3AD203B41FA5}">
                      <a16:colId xmlns:a16="http://schemas.microsoft.com/office/drawing/2014/main" val="4039755007"/>
                    </a:ext>
                  </a:extLst>
                </a:gridCol>
                <a:gridCol w="2256024">
                  <a:extLst>
                    <a:ext uri="{9D8B030D-6E8A-4147-A177-3AD203B41FA5}">
                      <a16:colId xmlns:a16="http://schemas.microsoft.com/office/drawing/2014/main" val="1924704023"/>
                    </a:ext>
                  </a:extLst>
                </a:gridCol>
              </a:tblGrid>
              <a:tr h="224982">
                <a:tc>
                  <a:txBody>
                    <a:bodyPr/>
                    <a:lstStyle/>
                    <a:p>
                      <a:endParaRPr 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Arial" panose="020B0604020202020204" pitchFamily="34" charset="0"/>
                          <a:cs typeface="Arial" panose="020B0604020202020204" pitchFamily="34" charset="0"/>
                        </a:rPr>
                        <a:t>Sulbactam/durlobactam n/N (%)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Arial" panose="020B0604020202020204" pitchFamily="34" charset="0"/>
                          <a:cs typeface="Arial" panose="020B0604020202020204" pitchFamily="34" charset="0"/>
                        </a:rPr>
                        <a:t>Colistin n/N (%)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Arial" panose="020B0604020202020204" pitchFamily="34" charset="0"/>
                          <a:cs typeface="Arial" panose="020B0604020202020204" pitchFamily="34" charset="0"/>
                        </a:rPr>
                        <a:t>Treatment Difference, % (95% CI)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271356"/>
                  </a:ext>
                </a:extLst>
              </a:tr>
              <a:tr h="224982">
                <a:tc gridSpan="4">
                  <a:txBody>
                    <a:bodyPr/>
                    <a:lstStyle/>
                    <a:p>
                      <a:r>
                        <a:rPr lang="en-US" sz="1000" b="1" dirty="0">
                          <a:solidFill>
                            <a:schemeClr val="tx1">
                              <a:lumMod val="75000"/>
                              <a:lumOff val="25000"/>
                            </a:schemeClr>
                          </a:solidFill>
                          <a:latin typeface="Arial" panose="020B0604020202020204" pitchFamily="34" charset="0"/>
                          <a:cs typeface="Arial" panose="020B0604020202020204" pitchFamily="34" charset="0"/>
                        </a:rPr>
                        <a:t>Primary Endpoint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63696866"/>
                  </a:ext>
                </a:extLst>
              </a:tr>
              <a:tr h="50620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latin typeface="Arial" panose="020B0604020202020204" pitchFamily="34" charset="0"/>
                          <a:cs typeface="Arial" panose="020B0604020202020204" pitchFamily="34" charset="0"/>
                        </a:rPr>
                        <a:t>28-day ACM: carbapenem- resistant ABC microbiologically modified ITT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latin typeface="Arial" panose="020B0604020202020204" pitchFamily="34" charset="0"/>
                          <a:cs typeface="Arial" panose="020B0604020202020204" pitchFamily="34" charset="0"/>
                        </a:rPr>
                        <a:t>12/63 (19%)</a:t>
                      </a:r>
                    </a:p>
                    <a:p>
                      <a:endParaRPr lang="en-US" sz="900" dirty="0">
                        <a:solidFill>
                          <a:schemeClr val="tx1">
                            <a:lumMod val="75000"/>
                            <a:lumOff val="25000"/>
                          </a:schemeClr>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latin typeface="Arial" panose="020B0604020202020204" pitchFamily="34" charset="0"/>
                          <a:cs typeface="Arial" panose="020B0604020202020204" pitchFamily="34" charset="0"/>
                        </a:rPr>
                        <a:t>20/62 (32.3%) </a:t>
                      </a:r>
                    </a:p>
                    <a:p>
                      <a:endParaRPr lang="en-US" sz="900" dirty="0">
                        <a:solidFill>
                          <a:schemeClr val="tx1">
                            <a:lumMod val="75000"/>
                            <a:lumOff val="25000"/>
                          </a:schemeClr>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latin typeface="Arial" panose="020B0604020202020204" pitchFamily="34" charset="0"/>
                          <a:cs typeface="Arial" panose="020B0604020202020204" pitchFamily="34" charset="0"/>
                        </a:rPr>
                        <a:t>-13.2 (-30.0 to 3.5)</a:t>
                      </a:r>
                    </a:p>
                    <a:p>
                      <a:endParaRPr lang="en-US" sz="900" dirty="0">
                        <a:solidFill>
                          <a:schemeClr val="tx1">
                            <a:lumMod val="75000"/>
                            <a:lumOff val="25000"/>
                          </a:schemeClr>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4945891"/>
                  </a:ext>
                </a:extLst>
              </a:tr>
              <a:tr h="224982">
                <a:tc gridSpan="4">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dirty="0">
                          <a:solidFill>
                            <a:schemeClr val="tx1">
                              <a:lumMod val="75000"/>
                              <a:lumOff val="25000"/>
                            </a:schemeClr>
                          </a:solidFill>
                          <a:latin typeface="Arial" panose="020B0604020202020204" pitchFamily="34" charset="0"/>
                          <a:cs typeface="Arial" panose="020B0604020202020204" pitchFamily="34" charset="0"/>
                        </a:rPr>
                        <a:t>Secondary Endpoints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48074975"/>
                  </a:ext>
                </a:extLst>
              </a:tr>
              <a:tr h="6468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latin typeface="Arial" panose="020B0604020202020204" pitchFamily="34" charset="0"/>
                          <a:cs typeface="Arial" panose="020B0604020202020204" pitchFamily="34" charset="0"/>
                        </a:rPr>
                        <a:t>28-day ACM: carbapenem- resistant ABC microbiologically evaluable</a:t>
                      </a:r>
                    </a:p>
                    <a:p>
                      <a:endParaRPr lang="en-US" sz="900" b="1" dirty="0">
                        <a:solidFill>
                          <a:schemeClr val="tx1">
                            <a:lumMod val="75000"/>
                            <a:lumOff val="2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900" dirty="0">
                          <a:solidFill>
                            <a:schemeClr val="tx1">
                              <a:lumMod val="75000"/>
                              <a:lumOff val="25000"/>
                            </a:schemeClr>
                          </a:solidFill>
                          <a:latin typeface="Arial" panose="020B0604020202020204" pitchFamily="34" charset="0"/>
                          <a:cs typeface="Arial" panose="020B0604020202020204" pitchFamily="34" charset="0"/>
                        </a:rPr>
                        <a:t>8/46 (17%) </a:t>
                      </a:r>
                    </a:p>
                  </a:txBody>
                  <a:tcPr/>
                </a:tc>
                <a:tc>
                  <a:txBody>
                    <a:bodyPr/>
                    <a:lstStyle/>
                    <a:p>
                      <a:r>
                        <a:rPr lang="en-US" sz="900" dirty="0">
                          <a:solidFill>
                            <a:schemeClr val="tx1">
                              <a:lumMod val="75000"/>
                              <a:lumOff val="25000"/>
                            </a:schemeClr>
                          </a:solidFill>
                          <a:latin typeface="Arial" panose="020B0604020202020204" pitchFamily="34" charset="0"/>
                          <a:cs typeface="Arial" panose="020B0604020202020204" pitchFamily="34" charset="0"/>
                        </a:rPr>
                        <a:t>16/44 (36%) </a:t>
                      </a:r>
                    </a:p>
                  </a:txBody>
                  <a:tcPr/>
                </a:tc>
                <a:tc>
                  <a:txBody>
                    <a:bodyPr/>
                    <a:lstStyle/>
                    <a:p>
                      <a:r>
                        <a:rPr lang="en-US" sz="900" dirty="0">
                          <a:solidFill>
                            <a:schemeClr val="tx1">
                              <a:lumMod val="75000"/>
                              <a:lumOff val="25000"/>
                            </a:schemeClr>
                          </a:solidFill>
                          <a:latin typeface="Arial" panose="020B0604020202020204" pitchFamily="34" charset="0"/>
                          <a:cs typeface="Arial" panose="020B0604020202020204" pitchFamily="34" charset="0"/>
                        </a:rPr>
                        <a:t>-19 (-39.1 to 1.2)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57515747"/>
                  </a:ext>
                </a:extLst>
              </a:tr>
              <a:tr h="50620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latin typeface="Arial" panose="020B0604020202020204" pitchFamily="34" charset="0"/>
                          <a:cs typeface="Arial" panose="020B0604020202020204" pitchFamily="34" charset="0"/>
                        </a:rPr>
                        <a:t>28-day ACM: microbiologically modified ITT </a:t>
                      </a:r>
                    </a:p>
                    <a:p>
                      <a:endParaRPr lang="en-US" sz="900" dirty="0">
                        <a:solidFill>
                          <a:schemeClr val="tx1">
                            <a:lumMod val="75000"/>
                            <a:lumOff val="2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900" dirty="0">
                          <a:solidFill>
                            <a:schemeClr val="tx1">
                              <a:lumMod val="75000"/>
                              <a:lumOff val="25000"/>
                            </a:schemeClr>
                          </a:solidFill>
                          <a:latin typeface="Arial" panose="020B0604020202020204" pitchFamily="34" charset="0"/>
                          <a:cs typeface="Arial" panose="020B0604020202020204" pitchFamily="34" charset="0"/>
                        </a:rPr>
                        <a:t>15/76 (20%)</a:t>
                      </a:r>
                    </a:p>
                  </a:txBody>
                  <a:tcPr/>
                </a:tc>
                <a:tc>
                  <a:txBody>
                    <a:bodyPr/>
                    <a:lstStyle/>
                    <a:p>
                      <a:r>
                        <a:rPr lang="en-US" sz="900" dirty="0">
                          <a:solidFill>
                            <a:schemeClr val="tx1">
                              <a:lumMod val="75000"/>
                              <a:lumOff val="25000"/>
                            </a:schemeClr>
                          </a:solidFill>
                          <a:latin typeface="Arial" panose="020B0604020202020204" pitchFamily="34" charset="0"/>
                          <a:cs typeface="Arial" panose="020B0604020202020204" pitchFamily="34" charset="0"/>
                        </a:rPr>
                        <a:t>25/76 (33%) </a:t>
                      </a:r>
                    </a:p>
                  </a:txBody>
                  <a:tcPr/>
                </a:tc>
                <a:tc>
                  <a:txBody>
                    <a:bodyPr/>
                    <a:lstStyle/>
                    <a:p>
                      <a:r>
                        <a:rPr lang="en-US" sz="900" dirty="0">
                          <a:solidFill>
                            <a:schemeClr val="tx1">
                              <a:lumMod val="75000"/>
                              <a:lumOff val="25000"/>
                            </a:schemeClr>
                          </a:solidFill>
                          <a:latin typeface="Arial" panose="020B0604020202020204" pitchFamily="34" charset="0"/>
                          <a:cs typeface="Arial" panose="020B0604020202020204" pitchFamily="34" charset="0"/>
                        </a:rPr>
                        <a:t>-13 (-28.3 to 2.0)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40246489"/>
                  </a:ext>
                </a:extLst>
              </a:tr>
              <a:tr h="224982">
                <a:tc>
                  <a:txBody>
                    <a:bodyPr/>
                    <a:lstStyle/>
                    <a:p>
                      <a:r>
                        <a:rPr lang="en-US" sz="900" dirty="0">
                          <a:solidFill>
                            <a:schemeClr val="tx1">
                              <a:lumMod val="75000"/>
                              <a:lumOff val="25000"/>
                            </a:schemeClr>
                          </a:solidFill>
                          <a:latin typeface="Arial" panose="020B0604020202020204" pitchFamily="34" charset="0"/>
                          <a:cs typeface="Arial" panose="020B0604020202020204" pitchFamily="34" charset="0"/>
                        </a:rPr>
                        <a:t>28-day ACM: ITT </a:t>
                      </a:r>
                    </a:p>
                  </a:txBody>
                  <a:tcPr>
                    <a:lnL w="12700" cap="flat" cmpd="sng" algn="ctr">
                      <a:solidFill>
                        <a:schemeClr val="tx1"/>
                      </a:solidFill>
                      <a:prstDash val="solid"/>
                      <a:round/>
                      <a:headEnd type="none" w="med" len="med"/>
                      <a:tailEnd type="none" w="med" len="med"/>
                    </a:lnL>
                  </a:tcPr>
                </a:tc>
                <a:tc>
                  <a:txBody>
                    <a:bodyPr/>
                    <a:lstStyle/>
                    <a:p>
                      <a:r>
                        <a:rPr lang="en-US" sz="900" dirty="0">
                          <a:solidFill>
                            <a:schemeClr val="tx1">
                              <a:lumMod val="75000"/>
                              <a:lumOff val="25000"/>
                            </a:schemeClr>
                          </a:solidFill>
                          <a:latin typeface="Arial" panose="020B0604020202020204" pitchFamily="34" charset="0"/>
                          <a:cs typeface="Arial" panose="020B0604020202020204" pitchFamily="34" charset="0"/>
                        </a:rPr>
                        <a:t>19/90 (21%) </a:t>
                      </a:r>
                    </a:p>
                  </a:txBody>
                  <a:tcPr/>
                </a:tc>
                <a:tc>
                  <a:txBody>
                    <a:bodyPr/>
                    <a:lstStyle/>
                    <a:p>
                      <a:r>
                        <a:rPr lang="en-US" sz="900" dirty="0">
                          <a:solidFill>
                            <a:schemeClr val="tx1">
                              <a:lumMod val="75000"/>
                              <a:lumOff val="25000"/>
                            </a:schemeClr>
                          </a:solidFill>
                          <a:latin typeface="Arial" panose="020B0604020202020204" pitchFamily="34" charset="0"/>
                          <a:cs typeface="Arial" panose="020B0604020202020204" pitchFamily="34" charset="0"/>
                        </a:rPr>
                        <a:t>28/85 (33%) </a:t>
                      </a:r>
                    </a:p>
                  </a:txBody>
                  <a:tcPr/>
                </a:tc>
                <a:tc>
                  <a:txBody>
                    <a:bodyPr/>
                    <a:lstStyle/>
                    <a:p>
                      <a:r>
                        <a:rPr lang="en-US" sz="900" dirty="0">
                          <a:solidFill>
                            <a:schemeClr val="tx1">
                              <a:lumMod val="75000"/>
                              <a:lumOff val="25000"/>
                            </a:schemeClr>
                          </a:solidFill>
                          <a:latin typeface="Arial" panose="020B0604020202020204" pitchFamily="34" charset="0"/>
                          <a:cs typeface="Arial" panose="020B0604020202020204" pitchFamily="34" charset="0"/>
                        </a:rPr>
                        <a:t>-12 (-26.0 to 2.4)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91606565"/>
                  </a:ext>
                </a:extLst>
              </a:tr>
              <a:tr h="506209">
                <a:tc>
                  <a:txBody>
                    <a:bodyPr/>
                    <a:lstStyle/>
                    <a:p>
                      <a:r>
                        <a:rPr lang="en-US" sz="900" dirty="0">
                          <a:solidFill>
                            <a:schemeClr val="tx1">
                              <a:lumMod val="75000"/>
                              <a:lumOff val="25000"/>
                            </a:schemeClr>
                          </a:solidFill>
                          <a:latin typeface="Arial" panose="020B0604020202020204" pitchFamily="34" charset="0"/>
                          <a:cs typeface="Arial" panose="020B0604020202020204" pitchFamily="34" charset="0"/>
                        </a:rPr>
                        <a:t>14-day: carbapenem- resistant ABC microbiologically modified ITT </a:t>
                      </a:r>
                    </a:p>
                  </a:txBody>
                  <a:tcPr>
                    <a:lnL w="12700" cap="flat" cmpd="sng" algn="ctr">
                      <a:solidFill>
                        <a:schemeClr val="tx1"/>
                      </a:solidFill>
                      <a:prstDash val="solid"/>
                      <a:round/>
                      <a:headEnd type="none" w="med" len="med"/>
                      <a:tailEnd type="none" w="med" len="med"/>
                    </a:lnL>
                  </a:tcPr>
                </a:tc>
                <a:tc>
                  <a:txBody>
                    <a:bodyPr/>
                    <a:lstStyle/>
                    <a:p>
                      <a:r>
                        <a:rPr lang="en-US" sz="900" dirty="0">
                          <a:solidFill>
                            <a:schemeClr val="tx1">
                              <a:lumMod val="75000"/>
                              <a:lumOff val="25000"/>
                            </a:schemeClr>
                          </a:solidFill>
                          <a:latin typeface="Arial" panose="020B0604020202020204" pitchFamily="34" charset="0"/>
                          <a:cs typeface="Arial" panose="020B0604020202020204" pitchFamily="34" charset="0"/>
                        </a:rPr>
                        <a:t>4/64 (6%) </a:t>
                      </a:r>
                    </a:p>
                  </a:txBody>
                  <a:tcPr/>
                </a:tc>
                <a:tc>
                  <a:txBody>
                    <a:bodyPr/>
                    <a:lstStyle/>
                    <a:p>
                      <a:r>
                        <a:rPr lang="en-US" sz="900" dirty="0">
                          <a:solidFill>
                            <a:schemeClr val="tx1">
                              <a:lumMod val="75000"/>
                              <a:lumOff val="25000"/>
                            </a:schemeClr>
                          </a:solidFill>
                          <a:latin typeface="Arial" panose="020B0604020202020204" pitchFamily="34" charset="0"/>
                          <a:cs typeface="Arial" panose="020B0604020202020204" pitchFamily="34" charset="0"/>
                        </a:rPr>
                        <a:t>12/63 (19%)</a:t>
                      </a:r>
                    </a:p>
                  </a:txBody>
                  <a:tcPr/>
                </a:tc>
                <a:tc>
                  <a:txBody>
                    <a:bodyPr/>
                    <a:lstStyle/>
                    <a:p>
                      <a:r>
                        <a:rPr lang="en-US" sz="900" dirty="0">
                          <a:solidFill>
                            <a:schemeClr val="tx1">
                              <a:lumMod val="75000"/>
                              <a:lumOff val="25000"/>
                            </a:schemeClr>
                          </a:solidFill>
                          <a:latin typeface="Arial" panose="020B0604020202020204" pitchFamily="34" charset="0"/>
                          <a:cs typeface="Arial" panose="020B0604020202020204" pitchFamily="34" charset="0"/>
                        </a:rPr>
                        <a:t>-13 (-25.7 to 0.1)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27458713"/>
                  </a:ext>
                </a:extLst>
              </a:tr>
              <a:tr h="365596">
                <a:tc>
                  <a:txBody>
                    <a:bodyPr/>
                    <a:lstStyle/>
                    <a:p>
                      <a:r>
                        <a:rPr lang="en-US" sz="900" dirty="0">
                          <a:solidFill>
                            <a:schemeClr val="tx1">
                              <a:lumMod val="75000"/>
                              <a:lumOff val="25000"/>
                            </a:schemeClr>
                          </a:solidFill>
                          <a:latin typeface="Arial" panose="020B0604020202020204" pitchFamily="34" charset="0"/>
                          <a:cs typeface="Arial" panose="020B0604020202020204" pitchFamily="34" charset="0"/>
                        </a:rPr>
                        <a:t>14-day: microbiologically modified ITT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900" dirty="0">
                          <a:solidFill>
                            <a:schemeClr val="tx1">
                              <a:lumMod val="75000"/>
                              <a:lumOff val="25000"/>
                            </a:schemeClr>
                          </a:solidFill>
                          <a:latin typeface="Arial" panose="020B0604020202020204" pitchFamily="34" charset="0"/>
                          <a:cs typeface="Arial" panose="020B0604020202020204" pitchFamily="34" charset="0"/>
                        </a:rPr>
                        <a:t>6/77 (8%) </a:t>
                      </a:r>
                    </a:p>
                  </a:txBody>
                  <a:tcPr>
                    <a:lnB w="12700" cap="flat" cmpd="sng" algn="ctr">
                      <a:solidFill>
                        <a:schemeClr val="tx1"/>
                      </a:solidFill>
                      <a:prstDash val="solid"/>
                      <a:round/>
                      <a:headEnd type="none" w="med" len="med"/>
                      <a:tailEnd type="none" w="med" len="med"/>
                    </a:lnB>
                  </a:tcPr>
                </a:tc>
                <a:tc>
                  <a:txBody>
                    <a:bodyPr/>
                    <a:lstStyle/>
                    <a:p>
                      <a:r>
                        <a:rPr lang="en-US" sz="900" dirty="0">
                          <a:solidFill>
                            <a:schemeClr val="tx1">
                              <a:lumMod val="75000"/>
                              <a:lumOff val="25000"/>
                            </a:schemeClr>
                          </a:solidFill>
                          <a:latin typeface="Arial" panose="020B0604020202020204" pitchFamily="34" charset="0"/>
                          <a:cs typeface="Arial" panose="020B0604020202020204" pitchFamily="34" charset="0"/>
                        </a:rPr>
                        <a:t>15/77 (20%) </a:t>
                      </a:r>
                    </a:p>
                  </a:txBody>
                  <a:tcPr>
                    <a:lnB w="12700" cap="flat" cmpd="sng" algn="ctr">
                      <a:solidFill>
                        <a:schemeClr val="tx1"/>
                      </a:solidFill>
                      <a:prstDash val="solid"/>
                      <a:round/>
                      <a:headEnd type="none" w="med" len="med"/>
                      <a:tailEnd type="none" w="med" len="med"/>
                    </a:lnB>
                  </a:tcPr>
                </a:tc>
                <a:tc>
                  <a:txBody>
                    <a:bodyPr/>
                    <a:lstStyle/>
                    <a:p>
                      <a:r>
                        <a:rPr lang="en-US" sz="900" dirty="0">
                          <a:solidFill>
                            <a:schemeClr val="tx1">
                              <a:lumMod val="75000"/>
                              <a:lumOff val="25000"/>
                            </a:schemeClr>
                          </a:solidFill>
                          <a:latin typeface="Arial" panose="020B0604020202020204" pitchFamily="34" charset="0"/>
                          <a:cs typeface="Arial" panose="020B0604020202020204" pitchFamily="34" charset="0"/>
                        </a:rPr>
                        <a:t>-12 (-23.7 to 0.3)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589572"/>
                  </a:ext>
                </a:extLst>
              </a:tr>
            </a:tbl>
          </a:graphicData>
        </a:graphic>
      </p:graphicFrame>
    </p:spTree>
    <p:extLst>
      <p:ext uri="{BB962C8B-B14F-4D97-AF65-F5344CB8AC3E}">
        <p14:creationId xmlns:p14="http://schemas.microsoft.com/office/powerpoint/2010/main" val="3863877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24C0C-9FAF-16D4-3F0B-F857D07F69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393150-01CB-40C8-552B-CC8F41FB79A8}"/>
              </a:ext>
            </a:extLst>
          </p:cNvPr>
          <p:cNvSpPr>
            <a:spLocks noGrp="1"/>
          </p:cNvSpPr>
          <p:nvPr>
            <p:ph type="title"/>
          </p:nvPr>
        </p:nvSpPr>
        <p:spPr>
          <a:xfrm>
            <a:off x="636270" y="390661"/>
            <a:ext cx="7886700" cy="867930"/>
          </a:xfrm>
          <a:prstGeom prst="rect">
            <a:avLst/>
          </a:prstGeom>
        </p:spPr>
        <p:txBody>
          <a:bodyPr/>
          <a:lstStyle/>
          <a:p>
            <a:r>
              <a:rPr lang="en-US" sz="2800" spc="-113" dirty="0"/>
              <a:t>ATTACK Trial, Kaye et al 2023</a:t>
            </a:r>
            <a:br>
              <a:rPr lang="en-US" sz="2800" spc="-113" dirty="0"/>
            </a:br>
            <a:r>
              <a:rPr lang="en-US" sz="2800" spc="-113" dirty="0"/>
              <a:t>Secondary Efficacy Outcomes</a:t>
            </a:r>
          </a:p>
        </p:txBody>
      </p:sp>
      <p:graphicFrame>
        <p:nvGraphicFramePr>
          <p:cNvPr id="9" name="Table 8">
            <a:extLst>
              <a:ext uri="{FF2B5EF4-FFF2-40B4-BE49-F238E27FC236}">
                <a16:creationId xmlns:a16="http://schemas.microsoft.com/office/drawing/2014/main" id="{AF86C145-3A91-85BF-3B9E-A1BB980C6312}"/>
              </a:ext>
            </a:extLst>
          </p:cNvPr>
          <p:cNvGraphicFramePr>
            <a:graphicFrameLocks noGrp="1"/>
          </p:cNvGraphicFramePr>
          <p:nvPr>
            <p:extLst>
              <p:ext uri="{D42A27DB-BD31-4B8C-83A1-F6EECF244321}">
                <p14:modId xmlns:p14="http://schemas.microsoft.com/office/powerpoint/2010/main" val="2173556831"/>
              </p:ext>
            </p:extLst>
          </p:nvPr>
        </p:nvGraphicFramePr>
        <p:xfrm>
          <a:off x="67572" y="1261509"/>
          <a:ext cx="9024096" cy="3346151"/>
        </p:xfrm>
        <a:graphic>
          <a:graphicData uri="http://schemas.openxmlformats.org/drawingml/2006/table">
            <a:tbl>
              <a:tblPr firstRow="1" bandRow="1">
                <a:tableStyleId>{5C22544A-7EE6-4342-B048-85BDC9FD1C3A}</a:tableStyleId>
              </a:tblPr>
              <a:tblGrid>
                <a:gridCol w="1843494">
                  <a:extLst>
                    <a:ext uri="{9D8B030D-6E8A-4147-A177-3AD203B41FA5}">
                      <a16:colId xmlns:a16="http://schemas.microsoft.com/office/drawing/2014/main" val="680603611"/>
                    </a:ext>
                  </a:extLst>
                </a:gridCol>
                <a:gridCol w="2919939">
                  <a:extLst>
                    <a:ext uri="{9D8B030D-6E8A-4147-A177-3AD203B41FA5}">
                      <a16:colId xmlns:a16="http://schemas.microsoft.com/office/drawing/2014/main" val="3890062648"/>
                    </a:ext>
                  </a:extLst>
                </a:gridCol>
                <a:gridCol w="2004639">
                  <a:extLst>
                    <a:ext uri="{9D8B030D-6E8A-4147-A177-3AD203B41FA5}">
                      <a16:colId xmlns:a16="http://schemas.microsoft.com/office/drawing/2014/main" val="4039755007"/>
                    </a:ext>
                  </a:extLst>
                </a:gridCol>
                <a:gridCol w="2256024">
                  <a:extLst>
                    <a:ext uri="{9D8B030D-6E8A-4147-A177-3AD203B41FA5}">
                      <a16:colId xmlns:a16="http://schemas.microsoft.com/office/drawing/2014/main" val="1924704023"/>
                    </a:ext>
                  </a:extLst>
                </a:gridCol>
              </a:tblGrid>
              <a:tr h="201438">
                <a:tc>
                  <a:txBody>
                    <a:bodyPr/>
                    <a:lstStyle/>
                    <a:p>
                      <a:endParaRPr lang="en-US" sz="8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1" dirty="0">
                          <a:solidFill>
                            <a:schemeClr val="bg1"/>
                          </a:solidFill>
                          <a:latin typeface="Arial" panose="020B0604020202020204" pitchFamily="34" charset="0"/>
                          <a:cs typeface="Arial" panose="020B0604020202020204" pitchFamily="34" charset="0"/>
                        </a:rPr>
                        <a:t>Sulbactam/durlobactam n/N (%)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1" dirty="0">
                          <a:solidFill>
                            <a:schemeClr val="bg1"/>
                          </a:solidFill>
                          <a:latin typeface="Arial" panose="020B0604020202020204" pitchFamily="34" charset="0"/>
                          <a:cs typeface="Arial" panose="020B0604020202020204" pitchFamily="34" charset="0"/>
                        </a:rPr>
                        <a:t>Colistin n/N (%)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1" dirty="0">
                          <a:solidFill>
                            <a:schemeClr val="bg1"/>
                          </a:solidFill>
                          <a:latin typeface="Arial" panose="020B0604020202020204" pitchFamily="34" charset="0"/>
                          <a:cs typeface="Arial" panose="020B0604020202020204" pitchFamily="34" charset="0"/>
                        </a:rPr>
                        <a:t>Part B: sulbactam-durlobactam (n=28)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271356"/>
                  </a:ext>
                </a:extLst>
              </a:tr>
              <a:tr h="215826">
                <a:tc gridSpan="4">
                  <a:txBody>
                    <a:bodyPr/>
                    <a:lstStyle/>
                    <a:p>
                      <a:r>
                        <a:rPr lang="en-US" sz="900" b="1" dirty="0">
                          <a:solidFill>
                            <a:schemeClr val="tx1">
                              <a:lumMod val="75000"/>
                              <a:lumOff val="25000"/>
                            </a:schemeClr>
                          </a:solidFill>
                          <a:latin typeface="Arial" panose="020B0604020202020204" pitchFamily="34" charset="0"/>
                          <a:cs typeface="Arial" panose="020B0604020202020204" pitchFamily="34" charset="0"/>
                        </a:rPr>
                        <a:t>Clinical Outcomes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63696866"/>
                  </a:ext>
                </a:extLst>
              </a:tr>
              <a:tr h="3242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schemeClr>
                          </a:solidFill>
                          <a:latin typeface="Arial" panose="020B0604020202020204" pitchFamily="34" charset="0"/>
                          <a:cs typeface="Arial" panose="020B0604020202020204" pitchFamily="34" charset="0"/>
                        </a:rPr>
                        <a:t>Clinical Improvement at end of therapy </a:t>
                      </a:r>
                    </a:p>
                  </a:txBody>
                  <a:tcPr>
                    <a:lnL w="12700" cap="flat" cmpd="sng" algn="ctr">
                      <a:solidFill>
                        <a:schemeClr val="tx1"/>
                      </a:solidFill>
                      <a:prstDash val="solid"/>
                      <a:round/>
                      <a:headEnd type="none" w="med" len="med"/>
                      <a:tailEnd type="none" w="med" len="med"/>
                    </a:ln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schemeClr>
                          </a:solidFill>
                          <a:latin typeface="Arial" panose="020B0604020202020204" pitchFamily="34" charset="0"/>
                          <a:cs typeface="Arial" panose="020B0604020202020204" pitchFamily="34" charset="0"/>
                        </a:rPr>
                        <a:t>47 (75%) </a:t>
                      </a:r>
                    </a:p>
                    <a:p>
                      <a:endParaRPr lang="en-US" sz="800" dirty="0">
                        <a:solidFill>
                          <a:schemeClr val="tx1">
                            <a:lumMod val="75000"/>
                            <a:lumOff val="25000"/>
                          </a:schemeClr>
                        </a:solidFill>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schemeClr>
                          </a:solidFill>
                          <a:latin typeface="Arial" panose="020B0604020202020204" pitchFamily="34" charset="0"/>
                          <a:cs typeface="Arial" panose="020B0604020202020204" pitchFamily="34" charset="0"/>
                        </a:rPr>
                        <a:t>28 (45%) </a:t>
                      </a:r>
                    </a:p>
                    <a:p>
                      <a:endParaRPr lang="en-US" sz="800" dirty="0">
                        <a:solidFill>
                          <a:schemeClr val="tx1">
                            <a:lumMod val="75000"/>
                            <a:lumOff val="25000"/>
                          </a:schemeClr>
                        </a:solidFill>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schemeClr>
                          </a:solidFill>
                          <a:latin typeface="Arial" panose="020B0604020202020204" pitchFamily="34" charset="0"/>
                          <a:cs typeface="Arial" panose="020B0604020202020204" pitchFamily="34" charset="0"/>
                        </a:rPr>
                        <a:t>23 (82%) </a:t>
                      </a:r>
                    </a:p>
                    <a:p>
                      <a:endParaRPr lang="en-US" sz="800" dirty="0">
                        <a:solidFill>
                          <a:schemeClr val="tx1">
                            <a:lumMod val="75000"/>
                            <a:lumOff val="25000"/>
                          </a:schemeClr>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14945891"/>
                  </a:ext>
                </a:extLst>
              </a:tr>
              <a:tr h="3242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schemeClr>
                          </a:solidFill>
                          <a:latin typeface="Arial" panose="020B0604020202020204" pitchFamily="34" charset="0"/>
                          <a:cs typeface="Arial" panose="020B0604020202020204" pitchFamily="34" charset="0"/>
                        </a:rPr>
                        <a:t>Clinical cure at test of cure </a:t>
                      </a:r>
                    </a:p>
                  </a:txBody>
                  <a:tcPr>
                    <a:lnL w="12700" cap="flat" cmpd="sng" algn="ctr">
                      <a:solidFill>
                        <a:schemeClr val="tx1"/>
                      </a:solidFill>
                      <a:prstDash val="solid"/>
                      <a:round/>
                      <a:headEnd type="none" w="med" len="med"/>
                      <a:tailEnd type="none" w="med" len="med"/>
                    </a:lnL>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39 (62%)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25 (40%)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20 (71%)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43444660"/>
                  </a:ext>
                </a:extLst>
              </a:tr>
              <a:tr h="3242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schemeClr>
                          </a:solidFill>
                          <a:latin typeface="Arial" panose="020B0604020202020204" pitchFamily="34" charset="0"/>
                          <a:cs typeface="Arial" panose="020B0604020202020204" pitchFamily="34" charset="0"/>
                        </a:rPr>
                        <a:t>Sustained response at late follow-up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27 (43%) </a:t>
                      </a:r>
                    </a:p>
                  </a:txBody>
                  <a:tcPr>
                    <a:lnB w="12700" cap="flat" cmpd="sng" algn="ctr">
                      <a:solidFill>
                        <a:schemeClr val="tx1"/>
                      </a:solidFill>
                      <a:prstDash val="solid"/>
                      <a:round/>
                      <a:headEnd type="none" w="med" len="med"/>
                      <a:tailEnd type="none" w="med" len="med"/>
                    </a:lnB>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19 (31%) </a:t>
                      </a:r>
                    </a:p>
                  </a:txBody>
                  <a:tcPr>
                    <a:lnB w="12700" cap="flat" cmpd="sng" algn="ctr">
                      <a:solidFill>
                        <a:schemeClr val="tx1"/>
                      </a:solidFill>
                      <a:prstDash val="solid"/>
                      <a:round/>
                      <a:headEnd type="none" w="med" len="med"/>
                      <a:tailEnd type="none" w="med" len="med"/>
                    </a:lnB>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13 (46%)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7169115"/>
                  </a:ext>
                </a:extLst>
              </a:tr>
              <a:tr h="215826">
                <a:tc gridSpan="4">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dirty="0">
                          <a:solidFill>
                            <a:schemeClr val="tx1">
                              <a:lumMod val="75000"/>
                              <a:lumOff val="25000"/>
                            </a:schemeClr>
                          </a:solidFill>
                          <a:latin typeface="Arial" panose="020B0604020202020204" pitchFamily="34" charset="0"/>
                          <a:cs typeface="Arial" panose="020B0604020202020204" pitchFamily="34" charset="0"/>
                        </a:rPr>
                        <a:t>Microbiological Outcomes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48074975"/>
                  </a:ext>
                </a:extLst>
              </a:tr>
              <a:tr h="25789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schemeClr>
                          </a:solidFill>
                          <a:latin typeface="Arial" panose="020B0604020202020204" pitchFamily="34" charset="0"/>
                          <a:cs typeface="Arial" panose="020B0604020202020204" pitchFamily="34" charset="0"/>
                        </a:rPr>
                        <a:t>Response at end of therapy </a:t>
                      </a:r>
                    </a:p>
                    <a:p>
                      <a:endParaRPr lang="en-US" sz="800" b="1" dirty="0">
                        <a:solidFill>
                          <a:schemeClr val="tx1">
                            <a:lumMod val="75000"/>
                            <a:lumOff val="2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54 (86%)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38 (61%)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25 (89%)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57515747"/>
                  </a:ext>
                </a:extLst>
              </a:tr>
              <a:tr h="3242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schemeClr>
                          </a:solidFill>
                          <a:latin typeface="Arial" panose="020B0604020202020204" pitchFamily="34" charset="0"/>
                          <a:cs typeface="Arial" panose="020B0604020202020204" pitchFamily="34" charset="0"/>
                        </a:rPr>
                        <a:t>Response at test of cure </a:t>
                      </a:r>
                    </a:p>
                    <a:p>
                      <a:endParaRPr lang="en-US" sz="800" dirty="0">
                        <a:solidFill>
                          <a:schemeClr val="tx1">
                            <a:lumMod val="75000"/>
                            <a:lumOff val="2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43 (68%)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26 (42%)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22 (79%)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40246489"/>
                  </a:ext>
                </a:extLst>
              </a:tr>
              <a:tr h="18704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schemeClr>
                          </a:solidFill>
                          <a:latin typeface="Arial" panose="020B0604020202020204" pitchFamily="34" charset="0"/>
                          <a:cs typeface="Arial" panose="020B0604020202020204" pitchFamily="34" charset="0"/>
                        </a:rPr>
                        <a:t>Sustained response at late follow-up </a:t>
                      </a:r>
                    </a:p>
                  </a:txBody>
                  <a:tcPr>
                    <a:lnL w="12700" cap="flat" cmpd="sng" algn="ctr">
                      <a:solidFill>
                        <a:schemeClr val="tx1"/>
                      </a:solidFill>
                      <a:prstDash val="solid"/>
                      <a:round/>
                      <a:headEnd type="none" w="med" len="med"/>
                      <a:tailEnd type="none" w="med" len="med"/>
                    </a:lnL>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30 (48%)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25 (40%)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15 (54%)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91606565"/>
                  </a:ext>
                </a:extLst>
              </a:tr>
              <a:tr h="324259">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Persistence at late follow-up </a:t>
                      </a:r>
                    </a:p>
                  </a:txBody>
                  <a:tcPr>
                    <a:lnL w="12700" cap="flat" cmpd="sng" algn="ctr">
                      <a:solidFill>
                        <a:schemeClr val="tx1"/>
                      </a:solidFill>
                      <a:prstDash val="solid"/>
                      <a:round/>
                      <a:headEnd type="none" w="med" len="med"/>
                      <a:tailEnd type="none" w="med" len="med"/>
                    </a:lnL>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17 (27%)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32 (52%)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5 (18%)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27458713"/>
                  </a:ext>
                </a:extLst>
              </a:tr>
              <a:tr h="234187">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Recurrence at late follow-up </a:t>
                      </a:r>
                    </a:p>
                  </a:txBody>
                  <a:tcPr>
                    <a:lnL w="12700" cap="flat" cmpd="sng" algn="ctr">
                      <a:solidFill>
                        <a:schemeClr val="tx1"/>
                      </a:solidFill>
                      <a:prstDash val="solid"/>
                      <a:round/>
                      <a:headEnd type="none" w="med" len="med"/>
                      <a:tailEnd type="none" w="med" len="med"/>
                    </a:lnL>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6 (10%)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2 (3%)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0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82589572"/>
                  </a:ext>
                </a:extLst>
              </a:tr>
              <a:tr h="234187">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Indeterminate at late follow-up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10 (16%) </a:t>
                      </a:r>
                    </a:p>
                  </a:txBody>
                  <a:tcPr>
                    <a:lnB w="12700" cap="flat" cmpd="sng" algn="ctr">
                      <a:solidFill>
                        <a:schemeClr val="tx1"/>
                      </a:solidFill>
                      <a:prstDash val="solid"/>
                      <a:round/>
                      <a:headEnd type="none" w="med" len="med"/>
                      <a:tailEnd type="none" w="med" len="med"/>
                    </a:lnB>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3 (5%) </a:t>
                      </a:r>
                    </a:p>
                  </a:txBody>
                  <a:tcPr>
                    <a:lnB w="12700" cap="flat" cmpd="sng" algn="ctr">
                      <a:solidFill>
                        <a:schemeClr val="tx1"/>
                      </a:solidFill>
                      <a:prstDash val="solid"/>
                      <a:round/>
                      <a:headEnd type="none" w="med" len="med"/>
                      <a:tailEnd type="none" w="med" len="med"/>
                    </a:lnB>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8 (29%)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8078244"/>
                  </a:ext>
                </a:extLst>
              </a:tr>
            </a:tbl>
          </a:graphicData>
        </a:graphic>
      </p:graphicFrame>
      <p:sp>
        <p:nvSpPr>
          <p:cNvPr id="10" name="Rectangle 9">
            <a:extLst>
              <a:ext uri="{FF2B5EF4-FFF2-40B4-BE49-F238E27FC236}">
                <a16:creationId xmlns:a16="http://schemas.microsoft.com/office/drawing/2014/main" id="{BCEC5534-F168-C586-332E-4B8BA75EE1AF}"/>
              </a:ext>
            </a:extLst>
          </p:cNvPr>
          <p:cNvSpPr/>
          <p:nvPr/>
        </p:nvSpPr>
        <p:spPr>
          <a:xfrm>
            <a:off x="67572" y="1718027"/>
            <a:ext cx="9008856" cy="33596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E2C9EB2-7E1B-9837-8852-8FE188F1925A}"/>
              </a:ext>
            </a:extLst>
          </p:cNvPr>
          <p:cNvSpPr/>
          <p:nvPr/>
        </p:nvSpPr>
        <p:spPr>
          <a:xfrm>
            <a:off x="67572" y="2053988"/>
            <a:ext cx="9008856" cy="33596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ECB3D3-D5A4-92A8-E396-C5BC8885C126}"/>
              </a:ext>
            </a:extLst>
          </p:cNvPr>
          <p:cNvSpPr/>
          <p:nvPr/>
        </p:nvSpPr>
        <p:spPr>
          <a:xfrm>
            <a:off x="67572" y="2389950"/>
            <a:ext cx="9008856" cy="30548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FDFC12-C54A-04CC-05F9-D0175617D368}"/>
              </a:ext>
            </a:extLst>
          </p:cNvPr>
          <p:cNvSpPr/>
          <p:nvPr/>
        </p:nvSpPr>
        <p:spPr>
          <a:xfrm>
            <a:off x="67572" y="2921533"/>
            <a:ext cx="9008856" cy="33596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A7062D-183D-2FE1-D569-DCD40951B1AF}"/>
              </a:ext>
            </a:extLst>
          </p:cNvPr>
          <p:cNvSpPr/>
          <p:nvPr/>
        </p:nvSpPr>
        <p:spPr>
          <a:xfrm>
            <a:off x="67572" y="3257493"/>
            <a:ext cx="9008856" cy="33596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359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C2DD-2D83-01E1-B7E8-57259534750F}"/>
              </a:ext>
            </a:extLst>
          </p:cNvPr>
          <p:cNvSpPr>
            <a:spLocks noGrp="1"/>
          </p:cNvSpPr>
          <p:nvPr>
            <p:ph type="title"/>
          </p:nvPr>
        </p:nvSpPr>
        <p:spPr>
          <a:xfrm>
            <a:off x="628650" y="447764"/>
            <a:ext cx="7886700" cy="646331"/>
          </a:xfrm>
        </p:spPr>
        <p:txBody>
          <a:bodyPr/>
          <a:lstStyle/>
          <a:p>
            <a:r>
              <a:rPr lang="en-US" spc="-150" dirty="0">
                <a:latin typeface="Arial"/>
                <a:cs typeface="Arial"/>
              </a:rPr>
              <a:t>Gram-Negative Bacteria</a:t>
            </a:r>
            <a:endParaRPr lang="en-US" dirty="0"/>
          </a:p>
        </p:txBody>
      </p:sp>
      <p:graphicFrame>
        <p:nvGraphicFramePr>
          <p:cNvPr id="4" name="Content Placeholder 3">
            <a:extLst>
              <a:ext uri="{FF2B5EF4-FFF2-40B4-BE49-F238E27FC236}">
                <a16:creationId xmlns:a16="http://schemas.microsoft.com/office/drawing/2014/main" id="{F03D11C3-F1A3-9DFA-F28E-08992467C3CF}"/>
              </a:ext>
            </a:extLst>
          </p:cNvPr>
          <p:cNvGraphicFramePr>
            <a:graphicFrameLocks/>
          </p:cNvGraphicFramePr>
          <p:nvPr>
            <p:extLst>
              <p:ext uri="{D42A27DB-BD31-4B8C-83A1-F6EECF244321}">
                <p14:modId xmlns:p14="http://schemas.microsoft.com/office/powerpoint/2010/main" val="1996854395"/>
              </p:ext>
            </p:extLst>
          </p:nvPr>
        </p:nvGraphicFramePr>
        <p:xfrm>
          <a:off x="776183" y="1284497"/>
          <a:ext cx="7591634" cy="2907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B588C25-55AD-5D8E-AA4A-6DC600505DE7}"/>
              </a:ext>
            </a:extLst>
          </p:cNvPr>
          <p:cNvSpPr txBox="1"/>
          <p:nvPr/>
        </p:nvSpPr>
        <p:spPr>
          <a:xfrm>
            <a:off x="0" y="4897278"/>
            <a:ext cx="7603958" cy="492443"/>
          </a:xfrm>
          <a:prstGeom prst="rect">
            <a:avLst/>
          </a:prstGeom>
          <a:noFill/>
        </p:spPr>
        <p:txBody>
          <a:bodyPr wrap="square" rtlCol="0">
            <a:spAutoFit/>
          </a:bodyPr>
          <a:lstStyle/>
          <a:p>
            <a:r>
              <a:rPr lang="en-US" sz="800" dirty="0" err="1">
                <a:solidFill>
                  <a:schemeClr val="tx1">
                    <a:lumMod val="75000"/>
                    <a:lumOff val="25000"/>
                  </a:schemeClr>
                </a:solidFill>
                <a:latin typeface="Arial" panose="020B0604020202020204" pitchFamily="34" charset="0"/>
                <a:cs typeface="Arial" panose="020B0604020202020204" pitchFamily="34" charset="0"/>
              </a:rPr>
              <a:t>Breijyeh</a:t>
            </a:r>
            <a:r>
              <a:rPr lang="en-US" sz="800" dirty="0">
                <a:solidFill>
                  <a:schemeClr val="tx1">
                    <a:lumMod val="75000"/>
                    <a:lumOff val="25000"/>
                  </a:schemeClr>
                </a:solidFill>
                <a:latin typeface="Arial" panose="020B0604020202020204" pitchFamily="34" charset="0"/>
                <a:cs typeface="Arial" panose="020B0604020202020204" pitchFamily="34" charset="0"/>
              </a:rPr>
              <a:t> Z. et al, 2020 doi:10.3390/molecules25061340 </a:t>
            </a:r>
          </a:p>
          <a:p>
            <a:r>
              <a:rPr lang="en-US" dirty="0"/>
              <a:t> </a:t>
            </a:r>
          </a:p>
        </p:txBody>
      </p:sp>
    </p:spTree>
    <p:extLst>
      <p:ext uri="{BB962C8B-B14F-4D97-AF65-F5344CB8AC3E}">
        <p14:creationId xmlns:p14="http://schemas.microsoft.com/office/powerpoint/2010/main" val="8140285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1790F-DDB3-2FBF-080B-C54D4C9E7E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0EB504F-276E-8EE7-1EBF-7C21A080777C}"/>
              </a:ext>
            </a:extLst>
          </p:cNvPr>
          <p:cNvSpPr txBox="1"/>
          <p:nvPr/>
        </p:nvSpPr>
        <p:spPr>
          <a:xfrm>
            <a:off x="636270" y="1362777"/>
            <a:ext cx="7497440" cy="2262158"/>
          </a:xfrm>
          <a:prstGeom prst="rect">
            <a:avLst/>
          </a:prstGeom>
          <a:noFill/>
        </p:spPr>
        <p:txBody>
          <a:bodyPr wrap="square" rtlCol="0">
            <a:spAutoFit/>
          </a:bodyPr>
          <a:lstStyle/>
          <a:p>
            <a:r>
              <a:rPr lang="en-US" u="sng" dirty="0">
                <a:solidFill>
                  <a:schemeClr val="tx1">
                    <a:lumMod val="75000"/>
                    <a:lumOff val="25000"/>
                  </a:schemeClr>
                </a:solidFill>
                <a:latin typeface="Arial" panose="020B0604020202020204" pitchFamily="34" charset="0"/>
                <a:cs typeface="Arial" panose="020B0604020202020204" pitchFamily="34" charset="0"/>
              </a:rPr>
              <a:t>Primary safety outcome</a:t>
            </a:r>
          </a:p>
          <a:p>
            <a:pPr marL="557213" lvl="1" indent="-214313">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Incidence of nephrotoxicity assessed by modified RIFLE criteria</a:t>
            </a:r>
          </a:p>
          <a:p>
            <a:pPr marL="900113" lvl="2" indent="-214313">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Patient was considered to have nephrotoxicity if they met any of the RIFLE stages at any point after starting treatment</a:t>
            </a:r>
          </a:p>
          <a:p>
            <a:pPr lvl="2"/>
            <a:endParaRPr lang="en-US" dirty="0">
              <a:solidFill>
                <a:schemeClr val="tx1">
                  <a:lumMod val="75000"/>
                  <a:lumOff val="25000"/>
                </a:schemeClr>
              </a:solidFill>
              <a:latin typeface="Arial" panose="020B0604020202020204" pitchFamily="34" charset="0"/>
              <a:cs typeface="Arial" panose="020B0604020202020204" pitchFamily="34" charset="0"/>
            </a:endParaRPr>
          </a:p>
          <a:p>
            <a:r>
              <a:rPr lang="en-US" u="sng" dirty="0">
                <a:solidFill>
                  <a:schemeClr val="tx1">
                    <a:lumMod val="75000"/>
                    <a:lumOff val="25000"/>
                  </a:schemeClr>
                </a:solidFill>
                <a:latin typeface="Arial" panose="020B0604020202020204" pitchFamily="34" charset="0"/>
                <a:cs typeface="Arial" panose="020B0604020202020204" pitchFamily="34" charset="0"/>
              </a:rPr>
              <a:t>Secondary safety outcomes </a:t>
            </a:r>
          </a:p>
          <a:p>
            <a:pPr marL="557213" lvl="1" indent="-214313">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Treatment emergent adverse events (TEAEs) </a:t>
            </a:r>
          </a:p>
          <a:p>
            <a:r>
              <a:rPr lang="en-US" sz="1500" dirty="0"/>
              <a:t> </a:t>
            </a:r>
          </a:p>
        </p:txBody>
      </p:sp>
      <p:sp>
        <p:nvSpPr>
          <p:cNvPr id="10" name="TextBox 9">
            <a:extLst>
              <a:ext uri="{FF2B5EF4-FFF2-40B4-BE49-F238E27FC236}">
                <a16:creationId xmlns:a16="http://schemas.microsoft.com/office/drawing/2014/main" id="{114FB993-FE98-BE15-6788-85A9E7138DFA}"/>
              </a:ext>
            </a:extLst>
          </p:cNvPr>
          <p:cNvSpPr txBox="1"/>
          <p:nvPr/>
        </p:nvSpPr>
        <p:spPr>
          <a:xfrm>
            <a:off x="1" y="4818608"/>
            <a:ext cx="3537284" cy="230832"/>
          </a:xfrm>
          <a:prstGeom prst="rect">
            <a:avLst/>
          </a:prstGeom>
          <a:noFill/>
        </p:spPr>
        <p:txBody>
          <a:bodyPr wrap="square" rtlCol="0">
            <a:spAutoFit/>
          </a:bodyPr>
          <a:lstStyle/>
          <a:p>
            <a:r>
              <a:rPr lang="en-US" sz="900" dirty="0">
                <a:solidFill>
                  <a:schemeClr val="tx1">
                    <a:lumMod val="75000"/>
                    <a:lumOff val="25000"/>
                  </a:schemeClr>
                </a:solidFill>
                <a:latin typeface="Arial" panose="020B0604020202020204" pitchFamily="34" charset="0"/>
                <a:cs typeface="Arial" panose="020B0604020202020204" pitchFamily="34" charset="0"/>
              </a:rPr>
              <a:t>RIFLE: risk, injury, failure, loss, end stage renal disease  </a:t>
            </a:r>
          </a:p>
        </p:txBody>
      </p:sp>
      <p:sp>
        <p:nvSpPr>
          <p:cNvPr id="7" name="Title 1">
            <a:extLst>
              <a:ext uri="{FF2B5EF4-FFF2-40B4-BE49-F238E27FC236}">
                <a16:creationId xmlns:a16="http://schemas.microsoft.com/office/drawing/2014/main" id="{34B2BB00-2717-DA23-0F80-721F7CC527E6}"/>
              </a:ext>
            </a:extLst>
          </p:cNvPr>
          <p:cNvSpPr>
            <a:spLocks noGrp="1"/>
          </p:cNvSpPr>
          <p:nvPr>
            <p:ph type="title"/>
          </p:nvPr>
        </p:nvSpPr>
        <p:spPr>
          <a:xfrm>
            <a:off x="636270" y="390661"/>
            <a:ext cx="7886700" cy="867930"/>
          </a:xfrm>
          <a:prstGeom prst="rect">
            <a:avLst/>
          </a:prstGeom>
        </p:spPr>
        <p:txBody>
          <a:bodyPr/>
          <a:lstStyle/>
          <a:p>
            <a:r>
              <a:rPr lang="en-US" sz="2800" spc="-113" dirty="0"/>
              <a:t>ATTACK Trial, Kaye et al 2023</a:t>
            </a:r>
            <a:br>
              <a:rPr lang="en-US" sz="2800" spc="-113" dirty="0"/>
            </a:br>
            <a:r>
              <a:rPr lang="en-US" sz="2800" spc="-113" dirty="0"/>
              <a:t>Safety Outcomes</a:t>
            </a:r>
          </a:p>
        </p:txBody>
      </p:sp>
    </p:spTree>
    <p:extLst>
      <p:ext uri="{BB962C8B-B14F-4D97-AF65-F5344CB8AC3E}">
        <p14:creationId xmlns:p14="http://schemas.microsoft.com/office/powerpoint/2010/main" val="3885128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1790F-DDB3-2FBF-080B-C54D4C9E7E9A}"/>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114FB993-FE98-BE15-6788-85A9E7138DFA}"/>
              </a:ext>
            </a:extLst>
          </p:cNvPr>
          <p:cNvSpPr txBox="1"/>
          <p:nvPr/>
        </p:nvSpPr>
        <p:spPr>
          <a:xfrm>
            <a:off x="1" y="4818608"/>
            <a:ext cx="3537284" cy="230832"/>
          </a:xfrm>
          <a:prstGeom prst="rect">
            <a:avLst/>
          </a:prstGeom>
          <a:noFill/>
        </p:spPr>
        <p:txBody>
          <a:bodyPr wrap="square" rtlCol="0">
            <a:spAutoFit/>
          </a:bodyPr>
          <a:lstStyle/>
          <a:p>
            <a:r>
              <a:rPr lang="en-US" sz="900" dirty="0"/>
              <a:t>RIFLE: risk, injury, failure, loss, end stage renal disease  </a:t>
            </a:r>
          </a:p>
        </p:txBody>
      </p:sp>
      <p:sp>
        <p:nvSpPr>
          <p:cNvPr id="7" name="Title 1">
            <a:extLst>
              <a:ext uri="{FF2B5EF4-FFF2-40B4-BE49-F238E27FC236}">
                <a16:creationId xmlns:a16="http://schemas.microsoft.com/office/drawing/2014/main" id="{110AECC9-1FC4-CC38-E0F4-B57C1D7763DB}"/>
              </a:ext>
            </a:extLst>
          </p:cNvPr>
          <p:cNvSpPr>
            <a:spLocks noGrp="1"/>
          </p:cNvSpPr>
          <p:nvPr>
            <p:ph type="title"/>
          </p:nvPr>
        </p:nvSpPr>
        <p:spPr>
          <a:xfrm>
            <a:off x="636270" y="390661"/>
            <a:ext cx="7886700" cy="867930"/>
          </a:xfrm>
          <a:prstGeom prst="rect">
            <a:avLst/>
          </a:prstGeom>
        </p:spPr>
        <p:txBody>
          <a:bodyPr/>
          <a:lstStyle/>
          <a:p>
            <a:r>
              <a:rPr lang="en-US" sz="2800" spc="-113" dirty="0"/>
              <a:t>ATTACK Trial, Kaye et al 2023</a:t>
            </a:r>
            <a:br>
              <a:rPr lang="en-US" sz="2800" spc="-113" dirty="0"/>
            </a:br>
            <a:r>
              <a:rPr lang="en-US" sz="2800" spc="-113" dirty="0"/>
              <a:t>Safety Outcomes</a:t>
            </a:r>
          </a:p>
        </p:txBody>
      </p:sp>
      <p:sp>
        <p:nvSpPr>
          <p:cNvPr id="8" name="TextBox 7">
            <a:extLst>
              <a:ext uri="{FF2B5EF4-FFF2-40B4-BE49-F238E27FC236}">
                <a16:creationId xmlns:a16="http://schemas.microsoft.com/office/drawing/2014/main" id="{897D9E6D-2D01-F43D-B977-4407CF01EA50}"/>
              </a:ext>
            </a:extLst>
          </p:cNvPr>
          <p:cNvSpPr txBox="1"/>
          <p:nvPr/>
        </p:nvSpPr>
        <p:spPr>
          <a:xfrm>
            <a:off x="636270" y="1384397"/>
            <a:ext cx="7191839" cy="369332"/>
          </a:xfrm>
          <a:prstGeom prst="rect">
            <a:avLst/>
          </a:prstGeom>
          <a:noFill/>
        </p:spPr>
        <p:txBody>
          <a:bodyPr wrap="square" rtlCol="0">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Nephrotoxicity assessed using the modified RIFLE criteria </a:t>
            </a:r>
          </a:p>
        </p:txBody>
      </p:sp>
      <p:sp>
        <p:nvSpPr>
          <p:cNvPr id="9" name="Content Placeholder 2">
            <a:extLst>
              <a:ext uri="{FF2B5EF4-FFF2-40B4-BE49-F238E27FC236}">
                <a16:creationId xmlns:a16="http://schemas.microsoft.com/office/drawing/2014/main" id="{A0D33511-2C57-7F6F-4CE6-E81A224749F5}"/>
              </a:ext>
            </a:extLst>
          </p:cNvPr>
          <p:cNvSpPr>
            <a:spLocks noGrp="1"/>
          </p:cNvSpPr>
          <p:nvPr>
            <p:ph sz="half" idx="1"/>
          </p:nvPr>
        </p:nvSpPr>
        <p:spPr>
          <a:xfrm>
            <a:off x="750570" y="2017976"/>
            <a:ext cx="3886200" cy="2631593"/>
          </a:xfrm>
        </p:spPr>
        <p:txBody>
          <a:bodyPr/>
          <a:lstStyle/>
          <a:p>
            <a:pPr marL="0" indent="0">
              <a:buNone/>
            </a:pPr>
            <a:r>
              <a:rPr lang="en-US" dirty="0"/>
              <a:t>Sulbactam/durlobactam</a:t>
            </a:r>
          </a:p>
          <a:p>
            <a:r>
              <a:rPr lang="en-US" dirty="0"/>
              <a:t>13% (12/91) </a:t>
            </a:r>
          </a:p>
          <a:p>
            <a:pPr lvl="1"/>
            <a:r>
              <a:rPr lang="en-US" dirty="0"/>
              <a:t>Risk: 7% </a:t>
            </a:r>
          </a:p>
          <a:p>
            <a:pPr lvl="1"/>
            <a:r>
              <a:rPr lang="en-US" dirty="0"/>
              <a:t>Injury: 2%</a:t>
            </a:r>
          </a:p>
          <a:p>
            <a:pPr lvl="1"/>
            <a:r>
              <a:rPr lang="en-US" dirty="0"/>
              <a:t>Failure: 2%  </a:t>
            </a:r>
          </a:p>
        </p:txBody>
      </p:sp>
      <p:sp>
        <p:nvSpPr>
          <p:cNvPr id="11" name="Content Placeholder 3">
            <a:extLst>
              <a:ext uri="{FF2B5EF4-FFF2-40B4-BE49-F238E27FC236}">
                <a16:creationId xmlns:a16="http://schemas.microsoft.com/office/drawing/2014/main" id="{40CFCEBD-C1BE-C5B1-4BBA-0A1503CE1222}"/>
              </a:ext>
            </a:extLst>
          </p:cNvPr>
          <p:cNvSpPr txBox="1">
            <a:spLocks/>
          </p:cNvSpPr>
          <p:nvPr/>
        </p:nvSpPr>
        <p:spPr>
          <a:xfrm>
            <a:off x="4636770" y="2017976"/>
            <a:ext cx="3886200" cy="263159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tx1">
                    <a:lumMod val="75000"/>
                    <a:lumOff val="25000"/>
                  </a:schemeClr>
                </a:solidFill>
                <a:latin typeface="Arial" panose="020B0604020202020204" pitchFamily="34" charset="0"/>
                <a:cs typeface="Arial" panose="020B0604020202020204" pitchFamily="34" charset="0"/>
              </a:rPr>
              <a:t>Colistin</a:t>
            </a:r>
          </a:p>
          <a:p>
            <a:pPr marL="0" indent="0">
              <a:buNone/>
            </a:pPr>
            <a:r>
              <a:rPr lang="en-US" dirty="0">
                <a:solidFill>
                  <a:schemeClr val="tx1">
                    <a:lumMod val="75000"/>
                    <a:lumOff val="25000"/>
                  </a:schemeClr>
                </a:solidFill>
                <a:latin typeface="Arial" panose="020B0604020202020204" pitchFamily="34" charset="0"/>
                <a:cs typeface="Arial" panose="020B0604020202020204" pitchFamily="34" charset="0"/>
              </a:rPr>
              <a:t>38% (32/85) </a:t>
            </a:r>
          </a:p>
          <a:p>
            <a:pPr marL="342900" lvl="1" indent="0">
              <a:buNone/>
            </a:pPr>
            <a:r>
              <a:rPr lang="en-US" dirty="0">
                <a:solidFill>
                  <a:schemeClr val="tx1">
                    <a:lumMod val="75000"/>
                    <a:lumOff val="25000"/>
                  </a:schemeClr>
                </a:solidFill>
                <a:latin typeface="Arial" panose="020B0604020202020204" pitchFamily="34" charset="0"/>
                <a:cs typeface="Arial" panose="020B0604020202020204" pitchFamily="34" charset="0"/>
              </a:rPr>
              <a:t>Risk: 15% </a:t>
            </a:r>
          </a:p>
          <a:p>
            <a:pPr marL="342900" lvl="1" indent="0">
              <a:buNone/>
            </a:pPr>
            <a:r>
              <a:rPr lang="en-US" dirty="0">
                <a:solidFill>
                  <a:schemeClr val="tx1">
                    <a:lumMod val="75000"/>
                    <a:lumOff val="25000"/>
                  </a:schemeClr>
                </a:solidFill>
                <a:latin typeface="Arial" panose="020B0604020202020204" pitchFamily="34" charset="0"/>
                <a:cs typeface="Arial" panose="020B0604020202020204" pitchFamily="34" charset="0"/>
              </a:rPr>
              <a:t>Injury: 17% </a:t>
            </a:r>
          </a:p>
          <a:p>
            <a:pPr marL="342900" lvl="1" indent="0">
              <a:buNone/>
            </a:pPr>
            <a:r>
              <a:rPr lang="en-US" dirty="0">
                <a:solidFill>
                  <a:schemeClr val="tx1">
                    <a:lumMod val="75000"/>
                    <a:lumOff val="25000"/>
                  </a:schemeClr>
                </a:solidFill>
                <a:latin typeface="Arial" panose="020B0604020202020204" pitchFamily="34" charset="0"/>
                <a:cs typeface="Arial" panose="020B0604020202020204" pitchFamily="34" charset="0"/>
              </a:rPr>
              <a:t>Failure: 6% </a:t>
            </a:r>
          </a:p>
        </p:txBody>
      </p:sp>
      <p:sp>
        <p:nvSpPr>
          <p:cNvPr id="12" name="TextBox 11">
            <a:extLst>
              <a:ext uri="{FF2B5EF4-FFF2-40B4-BE49-F238E27FC236}">
                <a16:creationId xmlns:a16="http://schemas.microsoft.com/office/drawing/2014/main" id="{646DF604-3EF5-04A2-68CB-0DAE3C88560C}"/>
              </a:ext>
            </a:extLst>
          </p:cNvPr>
          <p:cNvSpPr txBox="1"/>
          <p:nvPr/>
        </p:nvSpPr>
        <p:spPr>
          <a:xfrm>
            <a:off x="3537285" y="3954138"/>
            <a:ext cx="1627115" cy="369332"/>
          </a:xfrm>
          <a:prstGeom prst="rect">
            <a:avLst/>
          </a:prstGeom>
          <a:noFill/>
        </p:spPr>
        <p:txBody>
          <a:bodyPr wrap="square" rtlCol="0">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P &lt; 0.001 </a:t>
            </a:r>
          </a:p>
        </p:txBody>
      </p:sp>
    </p:spTree>
    <p:extLst>
      <p:ext uri="{BB962C8B-B14F-4D97-AF65-F5344CB8AC3E}">
        <p14:creationId xmlns:p14="http://schemas.microsoft.com/office/powerpoint/2010/main" val="296119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2C5B-CD61-A365-15CE-030C16A4340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EFC5983-5FE2-0835-AB9D-AF2F87B498D9}"/>
              </a:ext>
            </a:extLst>
          </p:cNvPr>
          <p:cNvSpPr>
            <a:spLocks noGrp="1"/>
          </p:cNvSpPr>
          <p:nvPr>
            <p:ph type="title"/>
          </p:nvPr>
        </p:nvSpPr>
        <p:spPr>
          <a:xfrm>
            <a:off x="628650" y="323221"/>
            <a:ext cx="7886700" cy="867930"/>
          </a:xfrm>
        </p:spPr>
        <p:txBody>
          <a:bodyPr/>
          <a:lstStyle/>
          <a:p>
            <a:r>
              <a:rPr lang="en-US" sz="2800" b="1" spc="-113" dirty="0"/>
              <a:t>ATTACK Trial, Kaye et al, 2023 </a:t>
            </a:r>
            <a:br>
              <a:rPr lang="en-US" sz="2800" b="1" spc="-113" dirty="0"/>
            </a:br>
            <a:r>
              <a:rPr lang="en-US" sz="2800" b="1" spc="-113" dirty="0"/>
              <a:t>Treatment Emergent Adverse Events  </a:t>
            </a:r>
            <a:endParaRPr lang="en-US" sz="2800" dirty="0"/>
          </a:p>
        </p:txBody>
      </p:sp>
      <p:sp>
        <p:nvSpPr>
          <p:cNvPr id="3" name="Content Placeholder 2">
            <a:extLst>
              <a:ext uri="{FF2B5EF4-FFF2-40B4-BE49-F238E27FC236}">
                <a16:creationId xmlns:a16="http://schemas.microsoft.com/office/drawing/2014/main" id="{9D8A6FC1-A4A7-78AE-3735-E4E4EB22B890}"/>
              </a:ext>
            </a:extLst>
          </p:cNvPr>
          <p:cNvSpPr>
            <a:spLocks noGrp="1"/>
          </p:cNvSpPr>
          <p:nvPr>
            <p:ph idx="1"/>
          </p:nvPr>
        </p:nvSpPr>
        <p:spPr/>
        <p:txBody>
          <a:bodyPr vert="horz" lIns="68580" tIns="34290" rIns="68580" bIns="34290" rtlCol="0">
            <a:normAutofit/>
          </a:bodyPr>
          <a:lstStyle/>
          <a:p>
            <a:r>
              <a:rPr lang="en-US" dirty="0"/>
              <a:t> </a:t>
            </a:r>
          </a:p>
          <a:p>
            <a:endParaRPr lang="en-US" dirty="0"/>
          </a:p>
        </p:txBody>
      </p:sp>
      <p:graphicFrame>
        <p:nvGraphicFramePr>
          <p:cNvPr id="5" name="Table 4">
            <a:extLst>
              <a:ext uri="{FF2B5EF4-FFF2-40B4-BE49-F238E27FC236}">
                <a16:creationId xmlns:a16="http://schemas.microsoft.com/office/drawing/2014/main" id="{52E63290-EB40-BE48-6F7E-5F9680CF926A}"/>
              </a:ext>
            </a:extLst>
          </p:cNvPr>
          <p:cNvGraphicFramePr>
            <a:graphicFrameLocks noGrp="1"/>
          </p:cNvGraphicFramePr>
          <p:nvPr>
            <p:extLst>
              <p:ext uri="{D42A27DB-BD31-4B8C-83A1-F6EECF244321}">
                <p14:modId xmlns:p14="http://schemas.microsoft.com/office/powerpoint/2010/main" val="2125044215"/>
              </p:ext>
            </p:extLst>
          </p:nvPr>
        </p:nvGraphicFramePr>
        <p:xfrm>
          <a:off x="59952" y="1937468"/>
          <a:ext cx="9024096" cy="2127005"/>
        </p:xfrm>
        <a:graphic>
          <a:graphicData uri="http://schemas.openxmlformats.org/drawingml/2006/table">
            <a:tbl>
              <a:tblPr firstRow="1" bandRow="1">
                <a:tableStyleId>{5C22544A-7EE6-4342-B048-85BDC9FD1C3A}</a:tableStyleId>
              </a:tblPr>
              <a:tblGrid>
                <a:gridCol w="1843494">
                  <a:extLst>
                    <a:ext uri="{9D8B030D-6E8A-4147-A177-3AD203B41FA5}">
                      <a16:colId xmlns:a16="http://schemas.microsoft.com/office/drawing/2014/main" val="680603611"/>
                    </a:ext>
                  </a:extLst>
                </a:gridCol>
                <a:gridCol w="2919939">
                  <a:extLst>
                    <a:ext uri="{9D8B030D-6E8A-4147-A177-3AD203B41FA5}">
                      <a16:colId xmlns:a16="http://schemas.microsoft.com/office/drawing/2014/main" val="3890062648"/>
                    </a:ext>
                  </a:extLst>
                </a:gridCol>
                <a:gridCol w="2004639">
                  <a:extLst>
                    <a:ext uri="{9D8B030D-6E8A-4147-A177-3AD203B41FA5}">
                      <a16:colId xmlns:a16="http://schemas.microsoft.com/office/drawing/2014/main" val="4039755007"/>
                    </a:ext>
                  </a:extLst>
                </a:gridCol>
                <a:gridCol w="2256024">
                  <a:extLst>
                    <a:ext uri="{9D8B030D-6E8A-4147-A177-3AD203B41FA5}">
                      <a16:colId xmlns:a16="http://schemas.microsoft.com/office/drawing/2014/main" val="1924704023"/>
                    </a:ext>
                  </a:extLst>
                </a:gridCol>
              </a:tblGrid>
              <a:tr h="201438">
                <a:tc>
                  <a:txBody>
                    <a:bodyPr/>
                    <a:lstStyle/>
                    <a:p>
                      <a:endParaRPr lang="en-US" sz="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900" b="1" dirty="0">
                          <a:latin typeface="Arial" panose="020B0604020202020204" pitchFamily="34" charset="0"/>
                          <a:cs typeface="Arial" panose="020B0604020202020204" pitchFamily="34" charset="0"/>
                        </a:rPr>
                        <a:t>Sulbactam/durlobactam n/N (%) </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900" b="1" dirty="0">
                          <a:latin typeface="Arial" panose="020B0604020202020204" pitchFamily="34" charset="0"/>
                          <a:cs typeface="Arial" panose="020B0604020202020204" pitchFamily="34" charset="0"/>
                        </a:rPr>
                        <a:t>Colistin n/N (%) </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900" b="1" dirty="0">
                          <a:latin typeface="Arial" panose="020B0604020202020204" pitchFamily="34" charset="0"/>
                          <a:cs typeface="Arial" panose="020B0604020202020204" pitchFamily="34" charset="0"/>
                        </a:rPr>
                        <a:t>Part B: sulbactam-durlobactam (n=28)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0271356"/>
                  </a:ext>
                </a:extLst>
              </a:tr>
              <a:tr h="3242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schemeClr>
                          </a:solidFill>
                          <a:latin typeface="Arial" panose="020B0604020202020204" pitchFamily="34" charset="0"/>
                          <a:cs typeface="Arial" panose="020B0604020202020204" pitchFamily="34" charset="0"/>
                        </a:rPr>
                        <a:t>Any TEAE </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schemeClr>
                          </a:solidFill>
                          <a:latin typeface="Arial" panose="020B0604020202020204" pitchFamily="34" charset="0"/>
                          <a:cs typeface="Arial" panose="020B0604020202020204" pitchFamily="34" charset="0"/>
                        </a:rPr>
                        <a:t>80 (88%) </a:t>
                      </a:r>
                    </a:p>
                    <a:p>
                      <a:endParaRPr lang="en-US" sz="800" dirty="0">
                        <a:solidFill>
                          <a:schemeClr val="tx1">
                            <a:lumMod val="75000"/>
                            <a:lumOff val="25000"/>
                          </a:schemeClr>
                        </a:solidFill>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schemeClr>
                          </a:solidFill>
                          <a:latin typeface="Arial" panose="020B0604020202020204" pitchFamily="34" charset="0"/>
                          <a:cs typeface="Arial" panose="020B0604020202020204" pitchFamily="34" charset="0"/>
                        </a:rPr>
                        <a:t>81 (94%) </a:t>
                      </a:r>
                    </a:p>
                    <a:p>
                      <a:endParaRPr lang="en-US" sz="800" dirty="0">
                        <a:solidFill>
                          <a:schemeClr val="tx1">
                            <a:lumMod val="75000"/>
                            <a:lumOff val="25000"/>
                          </a:schemeClr>
                        </a:solidFill>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schemeClr>
                          </a:solidFill>
                          <a:latin typeface="Arial" panose="020B0604020202020204" pitchFamily="34" charset="0"/>
                          <a:cs typeface="Arial" panose="020B0604020202020204" pitchFamily="34" charset="0"/>
                        </a:rPr>
                        <a:t>24 (86%) </a:t>
                      </a:r>
                    </a:p>
                    <a:p>
                      <a:endParaRPr lang="en-US" sz="800" dirty="0">
                        <a:solidFill>
                          <a:schemeClr val="tx1">
                            <a:lumMod val="75000"/>
                            <a:lumOff val="25000"/>
                          </a:schemeClr>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214945891"/>
                  </a:ext>
                </a:extLst>
              </a:tr>
              <a:tr h="3242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schemeClr>
                          </a:solidFill>
                          <a:latin typeface="Arial" panose="020B0604020202020204" pitchFamily="34" charset="0"/>
                          <a:cs typeface="Arial" panose="020B0604020202020204" pitchFamily="34" charset="0"/>
                        </a:rPr>
                        <a:t>Drug Related TEAEs </a:t>
                      </a:r>
                    </a:p>
                  </a:txBody>
                  <a:tcPr>
                    <a:lnL w="12700" cap="flat" cmpd="sng" algn="ctr">
                      <a:solidFill>
                        <a:schemeClr val="tx1"/>
                      </a:solidFill>
                      <a:prstDash val="solid"/>
                      <a:round/>
                      <a:headEnd type="none" w="med" len="med"/>
                      <a:tailEnd type="none" w="med" len="med"/>
                    </a:lnL>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11 (12%)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26 (30%)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3 (11%)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43444660"/>
                  </a:ext>
                </a:extLst>
              </a:tr>
              <a:tr h="2455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schemeClr>
                          </a:solidFill>
                          <a:latin typeface="Arial" panose="020B0604020202020204" pitchFamily="34" charset="0"/>
                          <a:cs typeface="Arial" panose="020B0604020202020204" pitchFamily="34" charset="0"/>
                        </a:rPr>
                        <a:t>Renal and urinary disorders </a:t>
                      </a:r>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0 </a:t>
                      </a:r>
                    </a:p>
                  </a:txBody>
                  <a:tcPr>
                    <a:lnB w="12700" cap="flat" cmpd="sng" algn="ctr">
                      <a:noFill/>
                      <a:prstDash val="solid"/>
                      <a:round/>
                      <a:headEnd type="none" w="med" len="med"/>
                      <a:tailEnd type="none" w="med" len="med"/>
                    </a:lnB>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8 (%) </a:t>
                      </a:r>
                    </a:p>
                  </a:txBody>
                  <a:tcPr>
                    <a:lnB w="12700" cap="flat" cmpd="sng" algn="ctr">
                      <a:noFill/>
                      <a:prstDash val="solid"/>
                      <a:round/>
                      <a:headEnd type="none" w="med" len="med"/>
                      <a:tailEnd type="none" w="med" len="med"/>
                    </a:lnB>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1 (4%) </a:t>
                      </a: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677169115"/>
                  </a:ext>
                </a:extLst>
              </a:tr>
              <a:tr h="22152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schemeClr>
                          </a:solidFill>
                          <a:latin typeface="Arial" panose="020B0604020202020204" pitchFamily="34" charset="0"/>
                          <a:cs typeface="Arial" panose="020B0604020202020204" pitchFamily="34" charset="0"/>
                        </a:rPr>
                        <a:t>Diarrhea </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2 (2%) </a:t>
                      </a:r>
                    </a:p>
                  </a:txBody>
                  <a:tcPr>
                    <a:lnT w="12700" cap="flat" cmpd="sng" algn="ctr">
                      <a:noFill/>
                      <a:prstDash val="solid"/>
                      <a:round/>
                      <a:headEnd type="none" w="med" len="med"/>
                      <a:tailEnd type="none" w="med" len="med"/>
                    </a:lnT>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3(3) </a:t>
                      </a:r>
                    </a:p>
                  </a:txBody>
                  <a:tcPr>
                    <a:lnT w="12700" cap="flat" cmpd="sng" algn="ctr">
                      <a:noFill/>
                      <a:prstDash val="solid"/>
                      <a:round/>
                      <a:headEnd type="none" w="med" len="med"/>
                      <a:tailEnd type="none" w="med" len="med"/>
                    </a:lnT>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0 </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3140246489"/>
                  </a:ext>
                </a:extLst>
              </a:tr>
              <a:tr h="18704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schemeClr>
                          </a:solidFill>
                          <a:latin typeface="Arial" panose="020B0604020202020204" pitchFamily="34" charset="0"/>
                          <a:cs typeface="Arial" panose="020B0604020202020204" pitchFamily="34" charset="0"/>
                        </a:rPr>
                        <a:t>Pneumonia </a:t>
                      </a:r>
                    </a:p>
                  </a:txBody>
                  <a:tcPr>
                    <a:lnL w="12700" cap="flat" cmpd="sng" algn="ctr">
                      <a:solidFill>
                        <a:schemeClr val="tx1"/>
                      </a:solidFill>
                      <a:prstDash val="solid"/>
                      <a:round/>
                      <a:headEnd type="none" w="med" len="med"/>
                      <a:tailEnd type="none" w="med" len="med"/>
                    </a:lnL>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1 (1%)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1 (1%)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0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91606565"/>
                  </a:ext>
                </a:extLst>
              </a:tr>
              <a:tr h="324259">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Blood creatinine increased </a:t>
                      </a:r>
                    </a:p>
                  </a:txBody>
                  <a:tcPr>
                    <a:lnL w="12700" cap="flat" cmpd="sng" algn="ctr">
                      <a:solidFill>
                        <a:schemeClr val="tx1"/>
                      </a:solidFill>
                      <a:prstDash val="solid"/>
                      <a:round/>
                      <a:headEnd type="none" w="med" len="med"/>
                      <a:tailEnd type="none" w="med" len="med"/>
                    </a:lnL>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0</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4 (5%) </a:t>
                      </a:r>
                    </a:p>
                  </a:txBody>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0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27458713"/>
                  </a:ext>
                </a:extLst>
              </a:tr>
              <a:tr h="234187">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Nausea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0 </a:t>
                      </a:r>
                    </a:p>
                  </a:txBody>
                  <a:tcPr>
                    <a:lnB w="12700" cap="flat" cmpd="sng" algn="ctr">
                      <a:solidFill>
                        <a:schemeClr val="tx1"/>
                      </a:solidFill>
                      <a:prstDash val="solid"/>
                      <a:round/>
                      <a:headEnd type="none" w="med" len="med"/>
                      <a:tailEnd type="none" w="med" len="med"/>
                    </a:lnB>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0 </a:t>
                      </a:r>
                    </a:p>
                  </a:txBody>
                  <a:tcPr>
                    <a:lnB w="12700" cap="flat" cmpd="sng" algn="ctr">
                      <a:solidFill>
                        <a:schemeClr val="tx1"/>
                      </a:solidFill>
                      <a:prstDash val="solid"/>
                      <a:round/>
                      <a:headEnd type="none" w="med" len="med"/>
                      <a:tailEnd type="none" w="med" len="med"/>
                    </a:lnB>
                  </a:tcPr>
                </a:tc>
                <a:tc>
                  <a:txBody>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1 (4%)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589572"/>
                  </a:ext>
                </a:extLst>
              </a:tr>
            </a:tbl>
          </a:graphicData>
        </a:graphic>
      </p:graphicFrame>
      <p:sp>
        <p:nvSpPr>
          <p:cNvPr id="6" name="Rectangle 5">
            <a:extLst>
              <a:ext uri="{FF2B5EF4-FFF2-40B4-BE49-F238E27FC236}">
                <a16:creationId xmlns:a16="http://schemas.microsoft.com/office/drawing/2014/main" id="{CA04E365-C491-F1A4-9AA5-C5A4FAD2C057}"/>
              </a:ext>
            </a:extLst>
          </p:cNvPr>
          <p:cNvSpPr/>
          <p:nvPr/>
        </p:nvSpPr>
        <p:spPr>
          <a:xfrm>
            <a:off x="59952" y="2154755"/>
            <a:ext cx="9008856" cy="33596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FB3BEE7-718D-83B9-4B0E-82ED98163B48}"/>
              </a:ext>
            </a:extLst>
          </p:cNvPr>
          <p:cNvSpPr/>
          <p:nvPr/>
        </p:nvSpPr>
        <p:spPr>
          <a:xfrm>
            <a:off x="75192" y="2832990"/>
            <a:ext cx="9008856" cy="2259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2AFF29-1F2A-F72E-F952-95A64E9710D0}"/>
              </a:ext>
            </a:extLst>
          </p:cNvPr>
          <p:cNvSpPr/>
          <p:nvPr/>
        </p:nvSpPr>
        <p:spPr>
          <a:xfrm>
            <a:off x="75192" y="3050278"/>
            <a:ext cx="9008856" cy="2259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14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AE89E-78D5-DCA9-0EAF-D7966AB5140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44125BB-E1BC-1F9F-E966-85B743ABC683}"/>
              </a:ext>
            </a:extLst>
          </p:cNvPr>
          <p:cNvSpPr>
            <a:spLocks noGrp="1"/>
          </p:cNvSpPr>
          <p:nvPr>
            <p:ph type="title"/>
          </p:nvPr>
        </p:nvSpPr>
        <p:spPr>
          <a:xfrm>
            <a:off x="713197" y="339730"/>
            <a:ext cx="7886700" cy="867930"/>
          </a:xfrm>
        </p:spPr>
        <p:txBody>
          <a:bodyPr/>
          <a:lstStyle/>
          <a:p>
            <a:r>
              <a:rPr lang="en-US" sz="2800" spc="-113" dirty="0"/>
              <a:t>ATTACK Trial, Kaye et al, 2023 </a:t>
            </a:r>
            <a:br>
              <a:rPr lang="en-US" sz="2800" spc="-113" dirty="0"/>
            </a:br>
            <a:r>
              <a:rPr lang="en-US" sz="2800" spc="-113" dirty="0"/>
              <a:t>Part B Patients </a:t>
            </a:r>
            <a:endParaRPr lang="en-US" sz="2800" dirty="0"/>
          </a:p>
        </p:txBody>
      </p:sp>
      <p:sp>
        <p:nvSpPr>
          <p:cNvPr id="3" name="Content Placeholder 2">
            <a:extLst>
              <a:ext uri="{FF2B5EF4-FFF2-40B4-BE49-F238E27FC236}">
                <a16:creationId xmlns:a16="http://schemas.microsoft.com/office/drawing/2014/main" id="{10BCFA62-3257-6875-46A7-37986D1100B9}"/>
              </a:ext>
            </a:extLst>
          </p:cNvPr>
          <p:cNvSpPr>
            <a:spLocks noGrp="1"/>
          </p:cNvSpPr>
          <p:nvPr>
            <p:ph idx="1"/>
          </p:nvPr>
        </p:nvSpPr>
        <p:spPr>
          <a:xfrm>
            <a:off x="713197" y="1314340"/>
            <a:ext cx="7886700" cy="3334941"/>
          </a:xfrm>
        </p:spPr>
        <p:txBody>
          <a:bodyPr vert="horz" lIns="68580" tIns="34290" rIns="68580" bIns="34290" rtlCol="0">
            <a:normAutofit lnSpcReduction="10000"/>
          </a:bodyPr>
          <a:lstStyle/>
          <a:p>
            <a:pPr marL="342900" indent="-342900">
              <a:buFont typeface="Arial" panose="020B0604020202020204" pitchFamily="34" charset="0"/>
              <a:buChar char="•"/>
            </a:pPr>
            <a:r>
              <a:rPr lang="en-US" dirty="0"/>
              <a:t> Ethical necessity </a:t>
            </a:r>
          </a:p>
          <a:p>
            <a:pPr marL="628650" lvl="1" indent="-285750">
              <a:buFont typeface="Arial" panose="020B0604020202020204" pitchFamily="34" charset="0"/>
              <a:buChar char="•"/>
            </a:pPr>
            <a:r>
              <a:rPr lang="en-US" dirty="0"/>
              <a:t>It would be unethical to randomize patients to colistin if their pathogens were resistant or if they had contraindications </a:t>
            </a:r>
          </a:p>
          <a:p>
            <a:pPr marL="342900" indent="-342900">
              <a:buFont typeface="Arial" panose="020B0604020202020204" pitchFamily="34" charset="0"/>
              <a:buChar char="•"/>
            </a:pPr>
            <a:r>
              <a:rPr lang="en-US" dirty="0"/>
              <a:t>Real-world relevance </a:t>
            </a:r>
          </a:p>
          <a:p>
            <a:pPr marL="628650" lvl="1" indent="-285750">
              <a:buFont typeface="Arial" panose="020B0604020202020204" pitchFamily="34" charset="0"/>
              <a:buChar char="•"/>
            </a:pPr>
            <a:r>
              <a:rPr lang="en-US" dirty="0"/>
              <a:t>It allowed the investigators to assess sulbactam/durlobactam in a population that reflects clinical scenarios where colistin is not viable </a:t>
            </a:r>
          </a:p>
          <a:p>
            <a:pPr marL="342900" indent="-342900">
              <a:buFont typeface="Arial" panose="020B0604020202020204" pitchFamily="34" charset="0"/>
              <a:buChar char="•"/>
            </a:pPr>
            <a:r>
              <a:rPr lang="en-US" dirty="0"/>
              <a:t>Supportive data </a:t>
            </a:r>
          </a:p>
          <a:p>
            <a:pPr marL="628650" lvl="1" indent="-285750">
              <a:buFont typeface="Arial" panose="020B0604020202020204" pitchFamily="34" charset="0"/>
              <a:buChar char="•"/>
            </a:pPr>
            <a:r>
              <a:rPr lang="en-US" dirty="0"/>
              <a:t>Although not part of the primary efficacy analysis, Part B provided supportive evidence for efficacy and safety of sulbactam/durlobactam</a:t>
            </a:r>
          </a:p>
          <a:p>
            <a:pPr marL="971550" lvl="2" indent="-285750">
              <a:buFont typeface="Arial" panose="020B0604020202020204" pitchFamily="34" charset="0"/>
              <a:buChar char="•"/>
            </a:pPr>
            <a:r>
              <a:rPr lang="en-US" dirty="0"/>
              <a:t>28-day all cause mortality: 18% </a:t>
            </a:r>
          </a:p>
          <a:p>
            <a:pPr marL="971550" lvl="2" indent="-285750">
              <a:buFont typeface="Arial" panose="020B0604020202020204" pitchFamily="34" charset="0"/>
              <a:buChar char="•"/>
            </a:pPr>
            <a:r>
              <a:rPr lang="en-US" dirty="0"/>
              <a:t>Clinical cure at test of cure: 71% </a:t>
            </a:r>
          </a:p>
          <a:p>
            <a:pPr marL="971550" lvl="2" indent="-285750">
              <a:buFont typeface="Arial" panose="020B0604020202020204" pitchFamily="34" charset="0"/>
              <a:buChar char="•"/>
            </a:pPr>
            <a:r>
              <a:rPr lang="en-US" dirty="0"/>
              <a:t>Microbiological favorable response: 79% </a:t>
            </a:r>
          </a:p>
        </p:txBody>
      </p:sp>
    </p:spTree>
    <p:extLst>
      <p:ext uri="{BB962C8B-B14F-4D97-AF65-F5344CB8AC3E}">
        <p14:creationId xmlns:p14="http://schemas.microsoft.com/office/powerpoint/2010/main" val="194083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E3AAE-37EF-F825-16EE-22103E13B0B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445A5EF-F4BA-73FE-556F-6828F9CC79DF}"/>
              </a:ext>
            </a:extLst>
          </p:cNvPr>
          <p:cNvSpPr>
            <a:spLocks noGrp="1"/>
          </p:cNvSpPr>
          <p:nvPr>
            <p:ph type="title"/>
          </p:nvPr>
        </p:nvSpPr>
        <p:spPr>
          <a:xfrm>
            <a:off x="705577" y="380280"/>
            <a:ext cx="7886700" cy="867930"/>
          </a:xfrm>
        </p:spPr>
        <p:txBody>
          <a:bodyPr/>
          <a:lstStyle/>
          <a:p>
            <a:r>
              <a:rPr lang="en-US" sz="2800" spc="-113" dirty="0"/>
              <a:t>ATTACK Trial, Kaye et al, 2023 </a:t>
            </a:r>
            <a:br>
              <a:rPr lang="en-US" sz="2800" spc="-113" dirty="0"/>
            </a:br>
            <a:r>
              <a:rPr lang="en-US" sz="2800" spc="-113" dirty="0"/>
              <a:t>Limitations</a:t>
            </a:r>
            <a:endParaRPr lang="en-US" sz="2800" dirty="0"/>
          </a:p>
        </p:txBody>
      </p:sp>
      <p:graphicFrame>
        <p:nvGraphicFramePr>
          <p:cNvPr id="5" name="Content Placeholder 4">
            <a:extLst>
              <a:ext uri="{FF2B5EF4-FFF2-40B4-BE49-F238E27FC236}">
                <a16:creationId xmlns:a16="http://schemas.microsoft.com/office/drawing/2014/main" id="{459BC2EA-2188-C66B-4D50-F17B2B5626C6}"/>
              </a:ext>
            </a:extLst>
          </p:cNvPr>
          <p:cNvGraphicFramePr>
            <a:graphicFrameLocks noGrp="1"/>
          </p:cNvGraphicFramePr>
          <p:nvPr>
            <p:ph idx="1"/>
            <p:extLst>
              <p:ext uri="{D42A27DB-BD31-4B8C-83A1-F6EECF244321}">
                <p14:modId xmlns:p14="http://schemas.microsoft.com/office/powerpoint/2010/main" val="2487111771"/>
              </p:ext>
            </p:extLst>
          </p:nvPr>
        </p:nvGraphicFramePr>
        <p:xfrm>
          <a:off x="705577" y="1323506"/>
          <a:ext cx="7655615" cy="3439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8602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73B91-7067-4D4F-CF7B-F877172BAB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0D5F00-0F71-8345-3460-EE0A881BEC26}"/>
              </a:ext>
            </a:extLst>
          </p:cNvPr>
          <p:cNvSpPr>
            <a:spLocks noGrp="1"/>
          </p:cNvSpPr>
          <p:nvPr>
            <p:ph type="title"/>
          </p:nvPr>
        </p:nvSpPr>
        <p:spPr>
          <a:xfrm>
            <a:off x="705576" y="336550"/>
            <a:ext cx="7886700" cy="867930"/>
          </a:xfrm>
          <a:prstGeom prst="rect">
            <a:avLst/>
          </a:prstGeom>
        </p:spPr>
        <p:txBody>
          <a:bodyPr/>
          <a:lstStyle/>
          <a:p>
            <a:r>
              <a:rPr lang="en-US" sz="2800" spc="-113" dirty="0"/>
              <a:t>ATTACK Trial, Kaye et al, 2023 </a:t>
            </a:r>
            <a:br>
              <a:rPr lang="en-US" sz="2800" spc="-113" dirty="0"/>
            </a:br>
            <a:r>
              <a:rPr lang="en-US" sz="2800" spc="-113" dirty="0"/>
              <a:t>Conclusion  </a:t>
            </a:r>
            <a:endParaRPr lang="en-US" sz="2000" spc="-113" dirty="0"/>
          </a:p>
        </p:txBody>
      </p:sp>
      <p:graphicFrame>
        <p:nvGraphicFramePr>
          <p:cNvPr id="4" name="Content Placeholder 3">
            <a:extLst>
              <a:ext uri="{FF2B5EF4-FFF2-40B4-BE49-F238E27FC236}">
                <a16:creationId xmlns:a16="http://schemas.microsoft.com/office/drawing/2014/main" id="{32A0536B-A371-4E62-DED4-24A2996E11C3}"/>
              </a:ext>
            </a:extLst>
          </p:cNvPr>
          <p:cNvGraphicFramePr>
            <a:graphicFrameLocks noGrp="1"/>
          </p:cNvGraphicFramePr>
          <p:nvPr>
            <p:ph idx="1"/>
            <p:extLst>
              <p:ext uri="{D42A27DB-BD31-4B8C-83A1-F6EECF244321}">
                <p14:modId xmlns:p14="http://schemas.microsoft.com/office/powerpoint/2010/main" val="1671223419"/>
              </p:ext>
            </p:extLst>
          </p:nvPr>
        </p:nvGraphicFramePr>
        <p:xfrm>
          <a:off x="705576" y="1204480"/>
          <a:ext cx="7655615" cy="352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2561C91-6EDB-DB1B-1AE5-D9CA2627B97F}"/>
              </a:ext>
            </a:extLst>
          </p:cNvPr>
          <p:cNvSpPr txBox="1"/>
          <p:nvPr/>
        </p:nvSpPr>
        <p:spPr>
          <a:xfrm>
            <a:off x="1" y="4818608"/>
            <a:ext cx="3537284" cy="215444"/>
          </a:xfrm>
          <a:prstGeom prst="rect">
            <a:avLst/>
          </a:prstGeom>
          <a:noFill/>
        </p:spPr>
        <p:txBody>
          <a:bodyPr wrap="square" rtlCol="0">
            <a:spAutoFit/>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CRAB: carbapenem resistant </a:t>
            </a:r>
            <a:r>
              <a:rPr lang="en-US" sz="800" i="1" dirty="0">
                <a:solidFill>
                  <a:schemeClr val="tx1">
                    <a:lumMod val="75000"/>
                    <a:lumOff val="25000"/>
                  </a:schemeClr>
                </a:solidFill>
                <a:latin typeface="Arial" panose="020B0604020202020204" pitchFamily="34" charset="0"/>
                <a:cs typeface="Arial" panose="020B0604020202020204" pitchFamily="34" charset="0"/>
              </a:rPr>
              <a:t>Acinetobacter baumannii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3026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BFE4-8540-E729-E276-319D0AD72377}"/>
              </a:ext>
            </a:extLst>
          </p:cNvPr>
          <p:cNvSpPr>
            <a:spLocks noGrp="1"/>
          </p:cNvSpPr>
          <p:nvPr>
            <p:ph type="title"/>
          </p:nvPr>
        </p:nvSpPr>
        <p:spPr/>
        <p:txBody>
          <a:bodyPr/>
          <a:lstStyle/>
          <a:p>
            <a:r>
              <a:rPr lang="en-US" dirty="0"/>
              <a:t>Assessment Question 3 </a:t>
            </a:r>
          </a:p>
        </p:txBody>
      </p:sp>
      <p:sp>
        <p:nvSpPr>
          <p:cNvPr id="3" name="Content Placeholder 2">
            <a:extLst>
              <a:ext uri="{FF2B5EF4-FFF2-40B4-BE49-F238E27FC236}">
                <a16:creationId xmlns:a16="http://schemas.microsoft.com/office/drawing/2014/main" id="{E728A949-67C9-4164-F5B6-77A953FE3B1A}"/>
              </a:ext>
            </a:extLst>
          </p:cNvPr>
          <p:cNvSpPr>
            <a:spLocks noGrp="1"/>
          </p:cNvSpPr>
          <p:nvPr>
            <p:ph idx="1"/>
          </p:nvPr>
        </p:nvSpPr>
        <p:spPr/>
        <p:txBody>
          <a:bodyPr/>
          <a:lstStyle/>
          <a:p>
            <a:r>
              <a:rPr lang="en-US" dirty="0"/>
              <a:t>According to the 2024 ISDA guidance, what is the preferred treatment for a confirmed carbapenem resistant </a:t>
            </a:r>
            <a:r>
              <a:rPr lang="en-US" i="1" dirty="0"/>
              <a:t>Acinetobacter baumannii</a:t>
            </a:r>
            <a:r>
              <a:rPr lang="en-US" dirty="0"/>
              <a:t> infection? </a:t>
            </a:r>
          </a:p>
          <a:p>
            <a:endParaRPr lang="en-US" dirty="0"/>
          </a:p>
          <a:p>
            <a:pPr marL="457200" indent="-457200">
              <a:buFont typeface="+mj-lt"/>
              <a:buAutoNum type="alphaUcPeriod"/>
            </a:pPr>
            <a:r>
              <a:rPr lang="en-US" dirty="0"/>
              <a:t>High-dose ampicillin/sulbactam + cefiderocol </a:t>
            </a:r>
          </a:p>
          <a:p>
            <a:pPr marL="457200" indent="-457200">
              <a:buFont typeface="+mj-lt"/>
              <a:buAutoNum type="alphaUcPeriod"/>
            </a:pPr>
            <a:r>
              <a:rPr lang="en-US" dirty="0"/>
              <a:t>Sulbactam/durlobactam + meropenem </a:t>
            </a:r>
          </a:p>
          <a:p>
            <a:pPr marL="457200" indent="-457200">
              <a:buFont typeface="+mj-lt"/>
              <a:buAutoNum type="alphaUcPeriod"/>
            </a:pPr>
            <a:r>
              <a:rPr lang="en-US" dirty="0"/>
              <a:t>Extended infusion meropenem + polymyxin B  </a:t>
            </a:r>
          </a:p>
          <a:p>
            <a:pPr marL="457200" indent="-457200">
              <a:buFont typeface="+mj-lt"/>
              <a:buAutoNum type="alphaUcPeriod"/>
            </a:pPr>
            <a:r>
              <a:rPr lang="en-US" dirty="0"/>
              <a:t>Ampicillin + tigecycline </a:t>
            </a:r>
          </a:p>
        </p:txBody>
      </p:sp>
    </p:spTree>
    <p:extLst>
      <p:ext uri="{BB962C8B-B14F-4D97-AF65-F5344CB8AC3E}">
        <p14:creationId xmlns:p14="http://schemas.microsoft.com/office/powerpoint/2010/main" val="51773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E5D7-3D69-E79C-C4D5-7708D261CB2A}"/>
              </a:ext>
            </a:extLst>
          </p:cNvPr>
          <p:cNvSpPr>
            <a:spLocks noGrp="1"/>
          </p:cNvSpPr>
          <p:nvPr>
            <p:ph type="title"/>
          </p:nvPr>
        </p:nvSpPr>
        <p:spPr/>
        <p:txBody>
          <a:bodyPr/>
          <a:lstStyle/>
          <a:p>
            <a:r>
              <a:rPr lang="en-US" dirty="0"/>
              <a:t>Assessment Question 4 </a:t>
            </a:r>
          </a:p>
        </p:txBody>
      </p:sp>
      <p:sp>
        <p:nvSpPr>
          <p:cNvPr id="3" name="Content Placeholder 2">
            <a:extLst>
              <a:ext uri="{FF2B5EF4-FFF2-40B4-BE49-F238E27FC236}">
                <a16:creationId xmlns:a16="http://schemas.microsoft.com/office/drawing/2014/main" id="{6A92116B-C5D9-4A9A-5D29-5CAF776B2FA2}"/>
              </a:ext>
            </a:extLst>
          </p:cNvPr>
          <p:cNvSpPr>
            <a:spLocks noGrp="1"/>
          </p:cNvSpPr>
          <p:nvPr>
            <p:ph idx="1"/>
          </p:nvPr>
        </p:nvSpPr>
        <p:spPr/>
        <p:txBody>
          <a:bodyPr/>
          <a:lstStyle/>
          <a:p>
            <a:r>
              <a:rPr lang="en-US" dirty="0"/>
              <a:t>What is the primary role of durlobactam in the sulbactam/durlobactam combination? </a:t>
            </a:r>
          </a:p>
          <a:p>
            <a:endParaRPr lang="en-US" dirty="0"/>
          </a:p>
          <a:p>
            <a:pPr marL="457200" indent="-457200">
              <a:buFont typeface="+mj-lt"/>
              <a:buAutoNum type="alphaUcPeriod"/>
            </a:pPr>
            <a:r>
              <a:rPr lang="en-US" dirty="0"/>
              <a:t>Enhances renal clearance of sulbactam </a:t>
            </a:r>
          </a:p>
          <a:p>
            <a:pPr marL="457200" indent="-457200">
              <a:buFont typeface="+mj-lt"/>
              <a:buAutoNum type="alphaUcPeriod"/>
            </a:pPr>
            <a:r>
              <a:rPr lang="en-US" dirty="0"/>
              <a:t>Provides direct bactericidal activity </a:t>
            </a:r>
          </a:p>
          <a:p>
            <a:pPr marL="457200" indent="-457200">
              <a:buFont typeface="+mj-lt"/>
              <a:buAutoNum type="alphaUcPeriod"/>
            </a:pPr>
            <a:r>
              <a:rPr lang="en-US" dirty="0"/>
              <a:t>Inhibits beta-lactamases to protect sulbactam </a:t>
            </a:r>
          </a:p>
          <a:p>
            <a:pPr marL="457200" indent="-457200">
              <a:buFont typeface="+mj-lt"/>
              <a:buAutoNum type="alphaUcPeriod"/>
            </a:pPr>
            <a:r>
              <a:rPr lang="en-US" dirty="0"/>
              <a:t>Disrupts bacterial membranes </a:t>
            </a:r>
            <a:br>
              <a:rPr lang="en-US" dirty="0"/>
            </a:br>
            <a:br>
              <a:rPr lang="en-US" dirty="0"/>
            </a:br>
            <a:endParaRPr lang="en-US" dirty="0"/>
          </a:p>
        </p:txBody>
      </p:sp>
    </p:spTree>
    <p:extLst>
      <p:ext uri="{BB962C8B-B14F-4D97-AF65-F5344CB8AC3E}">
        <p14:creationId xmlns:p14="http://schemas.microsoft.com/office/powerpoint/2010/main" val="3529728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6D310-96A3-DD36-976E-E0927A0D5E6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674AD1-BBE8-3806-7461-856CCA6B9AFE}"/>
              </a:ext>
            </a:extLst>
          </p:cNvPr>
          <p:cNvSpPr>
            <a:spLocks noGrp="1"/>
          </p:cNvSpPr>
          <p:nvPr>
            <p:ph idx="1"/>
          </p:nvPr>
        </p:nvSpPr>
        <p:spPr>
          <a:prstGeom prst="rect">
            <a:avLst/>
          </a:prstGeom>
        </p:spPr>
        <p:txBody>
          <a:bodyPr>
            <a:normAutofit/>
          </a:bodyPr>
          <a:lstStyle/>
          <a:p>
            <a:pPr marL="342900" lvl="1" indent="0">
              <a:lnSpc>
                <a:spcPct val="100000"/>
              </a:lnSpc>
              <a:buClr>
                <a:srgbClr val="007F88"/>
              </a:buClr>
              <a:buSzPct val="110000"/>
              <a:buNone/>
            </a:pPr>
            <a:endParaRPr lang="en-US" sz="1500">
              <a:solidFill>
                <a:schemeClr val="tx1">
                  <a:lumMod val="50000"/>
                  <a:lumOff val="50000"/>
                </a:schemeClr>
              </a:solidFill>
            </a:endParaRPr>
          </a:p>
          <a:p>
            <a:pPr>
              <a:lnSpc>
                <a:spcPct val="100000"/>
              </a:lnSpc>
            </a:pPr>
            <a:endParaRPr lang="en-US"/>
          </a:p>
        </p:txBody>
      </p:sp>
      <p:sp>
        <p:nvSpPr>
          <p:cNvPr id="2" name="Title 1">
            <a:extLst>
              <a:ext uri="{FF2B5EF4-FFF2-40B4-BE49-F238E27FC236}">
                <a16:creationId xmlns:a16="http://schemas.microsoft.com/office/drawing/2014/main" id="{0ED50D28-7297-2755-4E3A-A8B0320B225E}"/>
              </a:ext>
            </a:extLst>
          </p:cNvPr>
          <p:cNvSpPr>
            <a:spLocks noGrp="1"/>
          </p:cNvSpPr>
          <p:nvPr>
            <p:ph type="title"/>
          </p:nvPr>
        </p:nvSpPr>
        <p:spPr>
          <a:xfrm>
            <a:off x="628650" y="473678"/>
            <a:ext cx="7886700" cy="480131"/>
          </a:xfrm>
          <a:prstGeom prst="rect">
            <a:avLst/>
          </a:prstGeom>
        </p:spPr>
        <p:txBody>
          <a:bodyPr/>
          <a:lstStyle/>
          <a:p>
            <a:r>
              <a:rPr lang="en-US" sz="2800" b="1" spc="-113" dirty="0"/>
              <a:t>Key Points </a:t>
            </a:r>
            <a:endParaRPr lang="en-US" sz="2000" b="1" spc="-113" dirty="0"/>
          </a:p>
        </p:txBody>
      </p:sp>
      <p:graphicFrame>
        <p:nvGraphicFramePr>
          <p:cNvPr id="4" name="Diagram 3">
            <a:extLst>
              <a:ext uri="{FF2B5EF4-FFF2-40B4-BE49-F238E27FC236}">
                <a16:creationId xmlns:a16="http://schemas.microsoft.com/office/drawing/2014/main" id="{03CEAF24-C356-B03C-BFA8-87E1B80FEB61}"/>
              </a:ext>
            </a:extLst>
          </p:cNvPr>
          <p:cNvGraphicFramePr/>
          <p:nvPr>
            <p:extLst>
              <p:ext uri="{D42A27DB-BD31-4B8C-83A1-F6EECF244321}">
                <p14:modId xmlns:p14="http://schemas.microsoft.com/office/powerpoint/2010/main" val="1032011919"/>
              </p:ext>
            </p:extLst>
          </p:nvPr>
        </p:nvGraphicFramePr>
        <p:xfrm>
          <a:off x="628650" y="953809"/>
          <a:ext cx="7655615" cy="3559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F0CEBFA7-7A50-D528-CFDE-8673A92CF5D3}"/>
              </a:ext>
            </a:extLst>
          </p:cNvPr>
          <p:cNvSpPr txBox="1"/>
          <p:nvPr/>
        </p:nvSpPr>
        <p:spPr>
          <a:xfrm>
            <a:off x="1" y="4818608"/>
            <a:ext cx="3537284" cy="215444"/>
          </a:xfrm>
          <a:prstGeom prst="rect">
            <a:avLst/>
          </a:prstGeom>
          <a:noFill/>
        </p:spPr>
        <p:txBody>
          <a:bodyPr wrap="square" rtlCol="0">
            <a:spAutoFit/>
          </a:bodyPr>
          <a:lstStyle/>
          <a:p>
            <a:r>
              <a:rPr lang="en-US" sz="800" dirty="0"/>
              <a:t>CRAB: carbapenem resistant </a:t>
            </a:r>
            <a:r>
              <a:rPr lang="en-US" sz="800" i="1" dirty="0"/>
              <a:t>Acinetobacter baumannii </a:t>
            </a:r>
            <a:endParaRPr lang="en-US" sz="800" dirty="0"/>
          </a:p>
        </p:txBody>
      </p:sp>
    </p:spTree>
    <p:extLst>
      <p:ext uri="{BB962C8B-B14F-4D97-AF65-F5344CB8AC3E}">
        <p14:creationId xmlns:p14="http://schemas.microsoft.com/office/powerpoint/2010/main" val="1040904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3E215-2B6B-46EF-C0EC-1ABEDA8A21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04EC02-DC53-27EB-021F-9DEB8DF3F9DE}"/>
              </a:ext>
            </a:extLst>
          </p:cNvPr>
          <p:cNvSpPr>
            <a:spLocks noGrp="1"/>
          </p:cNvSpPr>
          <p:nvPr>
            <p:ph type="title"/>
          </p:nvPr>
        </p:nvSpPr>
        <p:spPr>
          <a:xfrm>
            <a:off x="628650" y="372368"/>
            <a:ext cx="7886700" cy="646331"/>
          </a:xfrm>
          <a:prstGeom prst="rect">
            <a:avLst/>
          </a:prstGeom>
        </p:spPr>
        <p:txBody>
          <a:bodyPr>
            <a:normAutofit/>
          </a:bodyPr>
          <a:lstStyle/>
          <a:p>
            <a:r>
              <a:rPr lang="en-US" sz="2800" b="1" spc="-113" dirty="0">
                <a:solidFill>
                  <a:srgbClr val="00314C"/>
                </a:solidFill>
                <a:latin typeface="Arial" panose="020B0604020202020204" pitchFamily="34" charset="0"/>
                <a:cs typeface="Arial" panose="020B0604020202020204" pitchFamily="34" charset="0"/>
              </a:rPr>
              <a:t>References </a:t>
            </a:r>
            <a:endParaRPr lang="en-US" sz="2000" b="1" spc="-113" dirty="0">
              <a:solidFill>
                <a:srgbClr val="00314C"/>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1D32E79-809A-365A-799D-905FAE009D75}"/>
              </a:ext>
            </a:extLst>
          </p:cNvPr>
          <p:cNvSpPr>
            <a:spLocks noGrp="1"/>
          </p:cNvSpPr>
          <p:nvPr>
            <p:ph idx="1"/>
          </p:nvPr>
        </p:nvSpPr>
        <p:spPr>
          <a:prstGeom prst="rect">
            <a:avLst/>
          </a:prstGeom>
        </p:spPr>
        <p:txBody>
          <a:bodyPr>
            <a:normAutofit fontScale="40000" lnSpcReduction="20000"/>
          </a:bodyPr>
          <a:lstStyle/>
          <a:p>
            <a:pPr marL="342900" lvl="1" indent="0">
              <a:lnSpc>
                <a:spcPct val="100000"/>
              </a:lnSpc>
              <a:buClr>
                <a:srgbClr val="007F88"/>
              </a:buClr>
              <a:buSzPct val="110000"/>
              <a:buNone/>
            </a:pPr>
            <a:endParaRPr lang="en-US" sz="3200" dirty="0"/>
          </a:p>
          <a:p>
            <a:r>
              <a:rPr lang="en-US" dirty="0"/>
              <a:t>About gram-negative bacteria. Centers for Disease Control and Prevention. Accessed August 24, 2025. https://www.cdc.gov/gram-negative-bacteria/about/index.html. </a:t>
            </a:r>
          </a:p>
          <a:p>
            <a:r>
              <a:rPr lang="en-US" dirty="0"/>
              <a:t>Antimicrobial-Resistant Gram-Negative Infections, Clinical Infectious Diseases, 2024; ciae403, </a:t>
            </a:r>
            <a:r>
              <a:rPr lang="en-US" u="sng" dirty="0">
                <a:hlinkClick r:id="rId2">
                  <a:extLst>
                    <a:ext uri="{A12FA001-AC4F-418D-AE19-62706E023703}">
                      <ahyp:hlinkClr xmlns:ahyp="http://schemas.microsoft.com/office/drawing/2018/hyperlinkcolor" val="tx"/>
                    </a:ext>
                  </a:extLst>
                </a:hlinkClick>
              </a:rPr>
              <a:t>https://doi.org/10.1093/cid/ciae40</a:t>
            </a:r>
            <a:endParaRPr lang="en-US" dirty="0"/>
          </a:p>
          <a:p>
            <a:r>
              <a:rPr lang="en-US" dirty="0"/>
              <a:t>Bartal, C., Rolston, K.V.I. &amp; Nesher, L. Carbapenem-resistant </a:t>
            </a:r>
            <a:r>
              <a:rPr lang="en-US" i="1" dirty="0"/>
              <a:t>Acinetobacter baumannii:</a:t>
            </a:r>
            <a:r>
              <a:rPr lang="en-US" dirty="0"/>
              <a:t> Colonization, Infection and Current Treatment Options. </a:t>
            </a:r>
            <a:r>
              <a:rPr lang="en-US" i="1" dirty="0"/>
              <a:t>Infect Dis Ther</a:t>
            </a:r>
            <a:r>
              <a:rPr lang="en-US" dirty="0"/>
              <a:t> </a:t>
            </a:r>
            <a:r>
              <a:rPr lang="en-US" b="1" dirty="0"/>
              <a:t>11</a:t>
            </a:r>
            <a:r>
              <a:rPr lang="en-US" dirty="0"/>
              <a:t>, 683–694 (2022). https://doi.org/10.1007/s40121-022-00597-w</a:t>
            </a:r>
          </a:p>
          <a:p>
            <a:r>
              <a:rPr lang="en-US" dirty="0" err="1"/>
              <a:t>Boutzoukas</a:t>
            </a:r>
            <a:r>
              <a:rPr lang="en-US" dirty="0"/>
              <a:t> A, Doi Y. The global epidemiology of carbapenem-resistant </a:t>
            </a:r>
            <a:r>
              <a:rPr lang="en-US" i="1" dirty="0" err="1"/>
              <a:t>acinetobacter</a:t>
            </a:r>
            <a:r>
              <a:rPr lang="en-US" i="1" dirty="0"/>
              <a:t> baumannii</a:t>
            </a:r>
            <a:r>
              <a:rPr lang="en-US" dirty="0"/>
              <a:t>. </a:t>
            </a:r>
            <a:r>
              <a:rPr lang="en-US" i="1" dirty="0"/>
              <a:t>JAC-Antimicrobial Resistance</a:t>
            </a:r>
            <a:r>
              <a:rPr lang="en-US" dirty="0"/>
              <a:t>. 2025;7(4). doi:10.1093/</a:t>
            </a:r>
            <a:r>
              <a:rPr lang="en-US" dirty="0" err="1"/>
              <a:t>jacamr</a:t>
            </a:r>
            <a:r>
              <a:rPr lang="en-US" dirty="0"/>
              <a:t>/dlaf134</a:t>
            </a:r>
          </a:p>
          <a:p>
            <a:r>
              <a:rPr lang="en-US" dirty="0" err="1"/>
              <a:t>Breijyeh</a:t>
            </a:r>
            <a:r>
              <a:rPr lang="en-US" dirty="0"/>
              <a:t> Z, Jubeh B, Karaman R. Resistance of Gram-Negative Bacteria to Current Antibacterial Agents and Approaches to Resolve It. </a:t>
            </a:r>
            <a:r>
              <a:rPr lang="en-US" i="1" dirty="0"/>
              <a:t>Molecules</a:t>
            </a:r>
            <a:r>
              <a:rPr lang="en-US" dirty="0"/>
              <a:t>. 2020;25(6):1340. Published 2020 Mar 16. doi:10.3390/molecules25061340 </a:t>
            </a:r>
          </a:p>
          <a:p>
            <a:r>
              <a:rPr lang="en-US" dirty="0"/>
              <a:t>Cavallo I, Oliva A, Pages R, et al. </a:t>
            </a:r>
            <a:r>
              <a:rPr lang="en-US" i="1" dirty="0"/>
              <a:t>Acinetobacter baumannii</a:t>
            </a:r>
            <a:r>
              <a:rPr lang="en-US" dirty="0"/>
              <a:t> in the critically ill: complex infections get complicated. </a:t>
            </a:r>
            <a:r>
              <a:rPr lang="en-US" i="1" dirty="0"/>
              <a:t>Front </a:t>
            </a:r>
            <a:r>
              <a:rPr lang="en-US" i="1" dirty="0" err="1"/>
              <a:t>Microbiol</a:t>
            </a:r>
            <a:r>
              <a:rPr lang="en-US" dirty="0"/>
              <a:t>. 2023;14:1196774. Published 2023 Jun 22. doi:10.3389/fmicb.2023.1196774</a:t>
            </a:r>
          </a:p>
          <a:p>
            <a:r>
              <a:rPr lang="en-US" dirty="0"/>
              <a:t>Centers for Disease Control and Prevention. Accessed August 24, 2025. </a:t>
            </a:r>
            <a:r>
              <a:rPr lang="en-US" u="sng" dirty="0">
                <a:hlinkClick r:id="rId3">
                  <a:extLst>
                    <a:ext uri="{A12FA001-AC4F-418D-AE19-62706E023703}">
                      <ahyp:hlinkClr xmlns:ahyp="http://schemas.microsoft.com/office/drawing/2018/hyperlinkcolor" val="tx"/>
                    </a:ext>
                  </a:extLst>
                </a:hlinkClick>
              </a:rPr>
              <a:t>https://arpsp.cdc.gov/story/cra-urgent-public-health-threat</a:t>
            </a:r>
            <a:r>
              <a:rPr lang="en-US" dirty="0"/>
              <a:t>.</a:t>
            </a:r>
          </a:p>
          <a:p>
            <a:r>
              <a:rPr lang="en-US" dirty="0"/>
              <a:t>Delcour AH. Outer membrane permeability and antibiotic resistance. </a:t>
            </a:r>
            <a:r>
              <a:rPr lang="en-US" i="1" dirty="0" err="1"/>
              <a:t>Biochim</a:t>
            </a:r>
            <a:r>
              <a:rPr lang="en-US" i="1" dirty="0"/>
              <a:t> </a:t>
            </a:r>
            <a:r>
              <a:rPr lang="en-US" i="1" dirty="0" err="1"/>
              <a:t>Biophys</a:t>
            </a:r>
            <a:r>
              <a:rPr lang="en-US" i="1" dirty="0"/>
              <a:t> Acta</a:t>
            </a:r>
            <a:r>
              <a:rPr lang="en-US" dirty="0"/>
              <a:t>. 2009;1794(5):808-816. doi:10.1016/j.bbapap.2008.11.005</a:t>
            </a:r>
          </a:p>
          <a:p>
            <a:r>
              <a:rPr lang="en-US" dirty="0"/>
              <a:t>de Souza J, </a:t>
            </a:r>
            <a:r>
              <a:rPr lang="en-US" dirty="0" err="1"/>
              <a:t>D’Espindula</a:t>
            </a:r>
            <a:r>
              <a:rPr lang="en-US" dirty="0"/>
              <a:t> HRS, Ribeiro I de F, Gonçalves GA, </a:t>
            </a:r>
            <a:r>
              <a:rPr lang="en-US" dirty="0" err="1"/>
              <a:t>Pillonetto</a:t>
            </a:r>
            <a:r>
              <a:rPr lang="en-US" dirty="0"/>
              <a:t> M, Faoro H. Carbapenem resistance in Acinetobacter baumannii: Mechanisms, therapeutics, and Innovations. MDPI. June 27, 2025. Accessed August 24, 2025. </a:t>
            </a:r>
            <a:r>
              <a:rPr lang="en-US" u="sng" dirty="0">
                <a:hlinkClick r:id="rId4">
                  <a:extLst>
                    <a:ext uri="{A12FA001-AC4F-418D-AE19-62706E023703}">
                      <ahyp:hlinkClr xmlns:ahyp="http://schemas.microsoft.com/office/drawing/2018/hyperlinkcolor" val="tx"/>
                    </a:ext>
                  </a:extLst>
                </a:hlinkClick>
              </a:rPr>
              <a:t>https://www.mdpi.com/2076-2607/13/7/1501</a:t>
            </a:r>
            <a:r>
              <a:rPr lang="en-US" dirty="0"/>
              <a:t>.</a:t>
            </a:r>
          </a:p>
          <a:p>
            <a:r>
              <a:rPr lang="en-US" dirty="0"/>
              <a:t>Gauba A, Rahman KM. Evaluation of Antibiotic Resistance Mechanisms in Gram-Negative Bacteria. </a:t>
            </a:r>
            <a:r>
              <a:rPr lang="en-US" i="1" dirty="0"/>
              <a:t>Antibiotics (Basel)</a:t>
            </a:r>
            <a:r>
              <a:rPr lang="en-US" dirty="0"/>
              <a:t>. 2023;12(11):1590. Published 2023 Nov 3. doi:10.3390/antibiotics12111590</a:t>
            </a:r>
          </a:p>
          <a:p>
            <a:r>
              <a:rPr lang="en-US" dirty="0"/>
              <a:t>Gupta N, Angadi K, Jadhav S. Molecular Characterization of Carbapenem-Resistant Acinetobacter baumannii with Special Reference to Carbapenemases: A Systematic Review. </a:t>
            </a:r>
            <a:r>
              <a:rPr lang="en-US" i="1" dirty="0"/>
              <a:t>Infect Drug Resist</a:t>
            </a:r>
            <a:r>
              <a:rPr lang="en-US" dirty="0"/>
              <a:t>. 2022;15:7631-7650</a:t>
            </a:r>
            <a:br>
              <a:rPr lang="en-US" dirty="0"/>
            </a:br>
            <a:r>
              <a:rPr lang="en-US" dirty="0"/>
              <a:t>https://doi.org/10.2147/IDR.S386641</a:t>
            </a:r>
          </a:p>
          <a:p>
            <a:pPr>
              <a:lnSpc>
                <a:spcPct val="100000"/>
              </a:lnSpc>
            </a:pPr>
            <a:r>
              <a:rPr lang="en-US" sz="2000" dirty="0"/>
              <a:t>Kaye KS, Shorr AF, Wunderink RG, et al. Efficacy and safety of Sulbactam–Durlobactam versus Colistin for the treatment of patients with serious infections caused by Acinetobacter baumannii–</a:t>
            </a:r>
            <a:r>
              <a:rPr lang="en-US" sz="2000" dirty="0" err="1"/>
              <a:t>calcoaceticus</a:t>
            </a:r>
            <a:r>
              <a:rPr lang="en-US" sz="2000" dirty="0"/>
              <a:t> complex: A </a:t>
            </a:r>
            <a:r>
              <a:rPr lang="en-US" sz="2000" dirty="0" err="1"/>
              <a:t>multicentre</a:t>
            </a:r>
            <a:r>
              <a:rPr lang="en-US" sz="2000" dirty="0"/>
              <a:t>, </a:t>
            </a:r>
            <a:r>
              <a:rPr lang="en-US" sz="2000" dirty="0" err="1"/>
              <a:t>randomised</a:t>
            </a:r>
            <a:r>
              <a:rPr lang="en-US" sz="2000" dirty="0"/>
              <a:t>, active-controlled, phase 3, non-inferiority clinical trial (attack). </a:t>
            </a:r>
            <a:r>
              <a:rPr lang="en-US" sz="2000" i="1" dirty="0"/>
              <a:t>The Lancet Infectious Diseases</a:t>
            </a:r>
            <a:r>
              <a:rPr lang="en-US" sz="2000" dirty="0"/>
              <a:t>. 2023;23(9):1072-1084. doi:10.1016/s1473-3099(23)00184-6 </a:t>
            </a:r>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p:txBody>
      </p:sp>
    </p:spTree>
    <p:extLst>
      <p:ext uri="{BB962C8B-B14F-4D97-AF65-F5344CB8AC3E}">
        <p14:creationId xmlns:p14="http://schemas.microsoft.com/office/powerpoint/2010/main" val="3514559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39102AB-D502-ADB5-0848-79988CF89FCD}"/>
              </a:ext>
            </a:extLst>
          </p:cNvPr>
          <p:cNvSpPr>
            <a:spLocks noGrp="1"/>
          </p:cNvSpPr>
          <p:nvPr>
            <p:ph type="title"/>
          </p:nvPr>
        </p:nvSpPr>
        <p:spPr>
          <a:xfrm>
            <a:off x="628650" y="445889"/>
            <a:ext cx="7886700" cy="867930"/>
          </a:xfrm>
        </p:spPr>
        <p:txBody>
          <a:bodyPr/>
          <a:lstStyle/>
          <a:p>
            <a:r>
              <a:rPr lang="en-US" sz="2800" spc="-150" dirty="0">
                <a:latin typeface="Arial"/>
                <a:cs typeface="Arial"/>
              </a:rPr>
              <a:t>Clinical Significance of Gram-Negative Bacterial Infections</a:t>
            </a:r>
            <a:endParaRPr lang="en-US" sz="2800" dirty="0"/>
          </a:p>
        </p:txBody>
      </p:sp>
      <p:graphicFrame>
        <p:nvGraphicFramePr>
          <p:cNvPr id="3" name="Content Placeholder 3">
            <a:extLst>
              <a:ext uri="{FF2B5EF4-FFF2-40B4-BE49-F238E27FC236}">
                <a16:creationId xmlns:a16="http://schemas.microsoft.com/office/drawing/2014/main" id="{75A05651-C664-6C79-A0B5-ED9A6AD0BBD6}"/>
              </a:ext>
            </a:extLst>
          </p:cNvPr>
          <p:cNvGraphicFramePr>
            <a:graphicFrameLocks noGrp="1"/>
          </p:cNvGraphicFramePr>
          <p:nvPr>
            <p:ph idx="1"/>
            <p:extLst>
              <p:ext uri="{D42A27DB-BD31-4B8C-83A1-F6EECF244321}">
                <p14:modId xmlns:p14="http://schemas.microsoft.com/office/powerpoint/2010/main" val="2866215284"/>
              </p:ext>
            </p:extLst>
          </p:nvPr>
        </p:nvGraphicFramePr>
        <p:xfrm>
          <a:off x="628649" y="1405890"/>
          <a:ext cx="7594419" cy="3002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F166095-8418-0F71-3446-BE559F9769E9}"/>
              </a:ext>
            </a:extLst>
          </p:cNvPr>
          <p:cNvSpPr txBox="1"/>
          <p:nvPr/>
        </p:nvSpPr>
        <p:spPr>
          <a:xfrm>
            <a:off x="-1" y="4620280"/>
            <a:ext cx="4107051" cy="1046440"/>
          </a:xfrm>
          <a:prstGeom prst="rect">
            <a:avLst/>
          </a:prstGeom>
          <a:noFill/>
        </p:spPr>
        <p:txBody>
          <a:bodyPr wrap="square" rtlCol="0">
            <a:spAutoFit/>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Kim SW, et al. 2020 doi:10.3390/ijms21082822</a:t>
            </a:r>
          </a:p>
          <a:p>
            <a:r>
              <a:rPr lang="en-US" sz="800" dirty="0">
                <a:solidFill>
                  <a:schemeClr val="tx1">
                    <a:lumMod val="75000"/>
                    <a:lumOff val="25000"/>
                  </a:schemeClr>
                </a:solidFill>
                <a:latin typeface="Arial" panose="020B0604020202020204" pitchFamily="34" charset="0"/>
                <a:cs typeface="Arial" panose="020B0604020202020204" pitchFamily="34" charset="0"/>
              </a:rPr>
              <a:t>Gauba A, et al. 2023 doi:10.3390/antibiotics12111590</a:t>
            </a:r>
          </a:p>
          <a:p>
            <a:pPr>
              <a:lnSpc>
                <a:spcPct val="100000"/>
              </a:lnSpc>
            </a:pPr>
            <a:r>
              <a:rPr lang="en-US" sz="800" dirty="0">
                <a:solidFill>
                  <a:schemeClr val="tx1">
                    <a:lumMod val="75000"/>
                    <a:lumOff val="25000"/>
                  </a:schemeClr>
                </a:solidFill>
                <a:latin typeface="Arial" panose="020B0604020202020204" pitchFamily="34" charset="0"/>
                <a:cs typeface="Arial" panose="020B0604020202020204" pitchFamily="34" charset="0"/>
              </a:rPr>
              <a:t>About gram-negative bacteria. Centers for Disease Control and Prevention. Accessed August 24, 2025. https://www.cdc.gov/gram-negative-bacteria/about/index.html. </a:t>
            </a:r>
          </a:p>
          <a:p>
            <a:r>
              <a:rPr lang="en-US" sz="1200" dirty="0"/>
              <a:t> </a:t>
            </a:r>
            <a:endParaRPr lang="en-US" dirty="0"/>
          </a:p>
          <a:p>
            <a:r>
              <a:rPr lang="en-US" dirty="0"/>
              <a:t> </a:t>
            </a:r>
          </a:p>
        </p:txBody>
      </p:sp>
      <p:sp>
        <p:nvSpPr>
          <p:cNvPr id="5" name="TextBox 4">
            <a:extLst>
              <a:ext uri="{FF2B5EF4-FFF2-40B4-BE49-F238E27FC236}">
                <a16:creationId xmlns:a16="http://schemas.microsoft.com/office/drawing/2014/main" id="{75ED8827-996F-A09A-96A6-8F5BFF12029F}"/>
              </a:ext>
            </a:extLst>
          </p:cNvPr>
          <p:cNvSpPr txBox="1"/>
          <p:nvPr/>
        </p:nvSpPr>
        <p:spPr>
          <a:xfrm>
            <a:off x="628649" y="4406775"/>
            <a:ext cx="2343150" cy="215444"/>
          </a:xfrm>
          <a:prstGeom prst="rect">
            <a:avLst/>
          </a:prstGeom>
          <a:noFill/>
        </p:spPr>
        <p:txBody>
          <a:bodyPr wrap="square" rtlCol="0">
            <a:spAutoFit/>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LPS: lipopolysaccharide </a:t>
            </a:r>
          </a:p>
        </p:txBody>
      </p:sp>
    </p:spTree>
    <p:extLst>
      <p:ext uri="{BB962C8B-B14F-4D97-AF65-F5344CB8AC3E}">
        <p14:creationId xmlns:p14="http://schemas.microsoft.com/office/powerpoint/2010/main" val="947852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CE865-46FC-5B89-4935-3318C329BB7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651134-F6D5-8405-2DDC-C28F082EA163}"/>
              </a:ext>
            </a:extLst>
          </p:cNvPr>
          <p:cNvSpPr>
            <a:spLocks noGrp="1"/>
          </p:cNvSpPr>
          <p:nvPr>
            <p:ph idx="4294967295"/>
          </p:nvPr>
        </p:nvSpPr>
        <p:spPr>
          <a:xfrm>
            <a:off x="628650" y="1149033"/>
            <a:ext cx="7886700" cy="3262312"/>
          </a:xfrm>
          <a:prstGeom prst="rect">
            <a:avLst/>
          </a:prstGeom>
        </p:spPr>
        <p:txBody>
          <a:bodyPr>
            <a:normAutofit fontScale="25000" lnSpcReduction="20000"/>
          </a:bodyPr>
          <a:lstStyle/>
          <a:p>
            <a:pPr marL="342900" lvl="1" indent="0">
              <a:lnSpc>
                <a:spcPct val="100000"/>
              </a:lnSpc>
              <a:buClr>
                <a:srgbClr val="007F88"/>
              </a:buClr>
              <a:buSzPct val="110000"/>
              <a:buNone/>
            </a:pPr>
            <a:endParaRPr lang="en-US" sz="32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3200" dirty="0">
                <a:solidFill>
                  <a:schemeClr val="tx1">
                    <a:lumMod val="75000"/>
                    <a:lumOff val="25000"/>
                  </a:schemeClr>
                </a:solidFill>
                <a:latin typeface="Arial" panose="020B0604020202020204" pitchFamily="34" charset="0"/>
                <a:cs typeface="Arial" panose="020B0604020202020204" pitchFamily="34" charset="0"/>
              </a:rPr>
              <a:t>Kelly JB, Nolan AC, </a:t>
            </a:r>
            <a:r>
              <a:rPr lang="en-US" sz="3200" dirty="0" err="1">
                <a:solidFill>
                  <a:schemeClr val="tx1">
                    <a:lumMod val="75000"/>
                    <a:lumOff val="25000"/>
                  </a:schemeClr>
                </a:solidFill>
                <a:latin typeface="Arial" panose="020B0604020202020204" pitchFamily="34" charset="0"/>
                <a:cs typeface="Arial" panose="020B0604020202020204" pitchFamily="34" charset="0"/>
              </a:rPr>
              <a:t>Zeden</a:t>
            </a:r>
            <a:r>
              <a:rPr lang="en-US" sz="3200" dirty="0">
                <a:solidFill>
                  <a:schemeClr val="tx1">
                    <a:lumMod val="75000"/>
                    <a:lumOff val="25000"/>
                  </a:schemeClr>
                </a:solidFill>
                <a:latin typeface="Arial" panose="020B0604020202020204" pitchFamily="34" charset="0"/>
                <a:cs typeface="Arial" panose="020B0604020202020204" pitchFamily="34" charset="0"/>
              </a:rPr>
              <a:t> MS. How can we escape  he ESKAPEs: Antimicrobial resistance mechanisms and what lies ahead?. </a:t>
            </a:r>
            <a:r>
              <a:rPr lang="en-US" sz="3200" i="1" dirty="0" err="1">
                <a:solidFill>
                  <a:schemeClr val="tx1">
                    <a:lumMod val="75000"/>
                    <a:lumOff val="25000"/>
                  </a:schemeClr>
                </a:solidFill>
                <a:latin typeface="Arial" panose="020B0604020202020204" pitchFamily="34" charset="0"/>
                <a:cs typeface="Arial" panose="020B0604020202020204" pitchFamily="34" charset="0"/>
              </a:rPr>
              <a:t>PLoS</a:t>
            </a:r>
            <a:r>
              <a:rPr lang="en-US" sz="3200" i="1" dirty="0">
                <a:solidFill>
                  <a:schemeClr val="tx1">
                    <a:lumMod val="75000"/>
                    <a:lumOff val="25000"/>
                  </a:schemeClr>
                </a:solidFill>
                <a:latin typeface="Arial" panose="020B0604020202020204" pitchFamily="34" charset="0"/>
                <a:cs typeface="Arial" panose="020B0604020202020204" pitchFamily="34" charset="0"/>
              </a:rPr>
              <a:t> </a:t>
            </a:r>
            <a:r>
              <a:rPr lang="en-US" sz="3200" i="1" dirty="0" err="1">
                <a:solidFill>
                  <a:schemeClr val="tx1">
                    <a:lumMod val="75000"/>
                    <a:lumOff val="25000"/>
                  </a:schemeClr>
                </a:solidFill>
                <a:latin typeface="Arial" panose="020B0604020202020204" pitchFamily="34" charset="0"/>
                <a:cs typeface="Arial" panose="020B0604020202020204" pitchFamily="34" charset="0"/>
              </a:rPr>
              <a:t>Pathog</a:t>
            </a:r>
            <a:r>
              <a:rPr lang="en-US" sz="3200" dirty="0">
                <a:solidFill>
                  <a:schemeClr val="tx1">
                    <a:lumMod val="75000"/>
                    <a:lumOff val="25000"/>
                  </a:schemeClr>
                </a:solidFill>
                <a:latin typeface="Arial" panose="020B0604020202020204" pitchFamily="34" charset="0"/>
                <a:cs typeface="Arial" panose="020B0604020202020204" pitchFamily="34" charset="0"/>
              </a:rPr>
              <a:t>. 2024;20(6):e1012270. Published 2024 Jun 13. doi:10.1371/journal.ppat.1012270</a:t>
            </a:r>
          </a:p>
          <a:p>
            <a:pPr marL="0" indent="0">
              <a:buNone/>
            </a:pPr>
            <a:r>
              <a:rPr lang="en-US" sz="3200" dirty="0">
                <a:solidFill>
                  <a:schemeClr val="tx1">
                    <a:lumMod val="75000"/>
                    <a:lumOff val="25000"/>
                  </a:schemeClr>
                </a:solidFill>
                <a:latin typeface="Arial" panose="020B0604020202020204" pitchFamily="34" charset="0"/>
                <a:cs typeface="Arial" panose="020B0604020202020204" pitchFamily="34" charset="0"/>
              </a:rPr>
              <a:t>Kim SW, Lee JS, Park SB, et al. The Importance of Porins and </a:t>
            </a:r>
            <a:r>
              <a:rPr lang="el-GR" sz="3200" dirty="0">
                <a:solidFill>
                  <a:schemeClr val="tx1">
                    <a:lumMod val="75000"/>
                    <a:lumOff val="25000"/>
                  </a:schemeClr>
                </a:solidFill>
                <a:latin typeface="Arial" panose="020B0604020202020204" pitchFamily="34" charset="0"/>
                <a:cs typeface="Arial" panose="020B0604020202020204" pitchFamily="34" charset="0"/>
              </a:rPr>
              <a:t>β-</a:t>
            </a:r>
            <a:r>
              <a:rPr lang="en-US" sz="3200" dirty="0">
                <a:solidFill>
                  <a:schemeClr val="tx1">
                    <a:lumMod val="75000"/>
                    <a:lumOff val="25000"/>
                  </a:schemeClr>
                </a:solidFill>
                <a:latin typeface="Arial" panose="020B0604020202020204" pitchFamily="34" charset="0"/>
                <a:cs typeface="Arial" panose="020B0604020202020204" pitchFamily="34" charset="0"/>
              </a:rPr>
              <a:t>Lactamase in Outer Membrane Vesicles on the Hydrolysis of </a:t>
            </a:r>
            <a:r>
              <a:rPr lang="el-GR" sz="3200" dirty="0">
                <a:solidFill>
                  <a:schemeClr val="tx1">
                    <a:lumMod val="75000"/>
                    <a:lumOff val="25000"/>
                  </a:schemeClr>
                </a:solidFill>
                <a:latin typeface="Arial" panose="020B0604020202020204" pitchFamily="34" charset="0"/>
                <a:cs typeface="Arial" panose="020B0604020202020204" pitchFamily="34" charset="0"/>
              </a:rPr>
              <a:t>β-</a:t>
            </a:r>
            <a:r>
              <a:rPr lang="en-US" sz="3200" dirty="0">
                <a:solidFill>
                  <a:schemeClr val="tx1">
                    <a:lumMod val="75000"/>
                    <a:lumOff val="25000"/>
                  </a:schemeClr>
                </a:solidFill>
                <a:latin typeface="Arial" panose="020B0604020202020204" pitchFamily="34" charset="0"/>
                <a:cs typeface="Arial" panose="020B0604020202020204" pitchFamily="34" charset="0"/>
              </a:rPr>
              <a:t>Lactam Antibiotics. </a:t>
            </a:r>
            <a:r>
              <a:rPr lang="en-US" sz="3200" i="1" dirty="0">
                <a:solidFill>
                  <a:schemeClr val="tx1">
                    <a:lumMod val="75000"/>
                    <a:lumOff val="25000"/>
                  </a:schemeClr>
                </a:solidFill>
                <a:latin typeface="Arial" panose="020B0604020202020204" pitchFamily="34" charset="0"/>
                <a:cs typeface="Arial" panose="020B0604020202020204" pitchFamily="34" charset="0"/>
              </a:rPr>
              <a:t>Int J Mol Sci</a:t>
            </a:r>
            <a:r>
              <a:rPr lang="en-US" sz="3200" dirty="0">
                <a:solidFill>
                  <a:schemeClr val="tx1">
                    <a:lumMod val="75000"/>
                    <a:lumOff val="25000"/>
                  </a:schemeClr>
                </a:solidFill>
                <a:latin typeface="Arial" panose="020B0604020202020204" pitchFamily="34" charset="0"/>
                <a:cs typeface="Arial" panose="020B0604020202020204" pitchFamily="34" charset="0"/>
              </a:rPr>
              <a:t>. 2020;21(8):2822. Published 2020 Apr 17. doi:10.3390/ijms21082822</a:t>
            </a:r>
          </a:p>
          <a:p>
            <a:pPr marL="0" indent="0">
              <a:buNone/>
            </a:pPr>
            <a:r>
              <a:rPr lang="en-US" sz="3200" dirty="0">
                <a:solidFill>
                  <a:schemeClr val="tx1">
                    <a:lumMod val="75000"/>
                    <a:lumOff val="25000"/>
                  </a:schemeClr>
                </a:solidFill>
                <a:latin typeface="Arial" panose="020B0604020202020204" pitchFamily="34" charset="0"/>
                <a:cs typeface="Arial" panose="020B0604020202020204" pitchFamily="34" charset="0"/>
              </a:rPr>
              <a:t>Kyriakidis I, Vasileiou E, Pana ZD, </a:t>
            </a:r>
            <a:r>
              <a:rPr lang="en-US" sz="3200" dirty="0" err="1">
                <a:solidFill>
                  <a:schemeClr val="tx1">
                    <a:lumMod val="75000"/>
                    <a:lumOff val="25000"/>
                  </a:schemeClr>
                </a:solidFill>
                <a:latin typeface="Arial" panose="020B0604020202020204" pitchFamily="34" charset="0"/>
                <a:cs typeface="Arial" panose="020B0604020202020204" pitchFamily="34" charset="0"/>
              </a:rPr>
              <a:t>Tragiannidis</a:t>
            </a:r>
            <a:r>
              <a:rPr lang="en-US" sz="3200" dirty="0">
                <a:solidFill>
                  <a:schemeClr val="tx1">
                    <a:lumMod val="75000"/>
                    <a:lumOff val="25000"/>
                  </a:schemeClr>
                </a:solidFill>
                <a:latin typeface="Arial" panose="020B0604020202020204" pitchFamily="34" charset="0"/>
                <a:cs typeface="Arial" panose="020B0604020202020204" pitchFamily="34" charset="0"/>
              </a:rPr>
              <a:t> A. </a:t>
            </a:r>
            <a:r>
              <a:rPr lang="en-US" sz="3200" i="1" dirty="0">
                <a:solidFill>
                  <a:schemeClr val="tx1">
                    <a:lumMod val="75000"/>
                    <a:lumOff val="25000"/>
                  </a:schemeClr>
                </a:solidFill>
                <a:latin typeface="Arial" panose="020B0604020202020204" pitchFamily="34" charset="0"/>
                <a:cs typeface="Arial" panose="020B0604020202020204" pitchFamily="34" charset="0"/>
              </a:rPr>
              <a:t>Acinetobacter baumannii</a:t>
            </a:r>
            <a:r>
              <a:rPr lang="en-US" sz="3200" dirty="0">
                <a:solidFill>
                  <a:schemeClr val="tx1">
                    <a:lumMod val="75000"/>
                    <a:lumOff val="25000"/>
                  </a:schemeClr>
                </a:solidFill>
                <a:latin typeface="Arial" panose="020B0604020202020204" pitchFamily="34" charset="0"/>
                <a:cs typeface="Arial" panose="020B0604020202020204" pitchFamily="34" charset="0"/>
              </a:rPr>
              <a:t> Antibiotic Resistance Mechanisms. </a:t>
            </a:r>
            <a:r>
              <a:rPr lang="en-US" sz="3200" i="1" dirty="0">
                <a:solidFill>
                  <a:schemeClr val="tx1">
                    <a:lumMod val="75000"/>
                    <a:lumOff val="25000"/>
                  </a:schemeClr>
                </a:solidFill>
                <a:latin typeface="Arial" panose="020B0604020202020204" pitchFamily="34" charset="0"/>
                <a:cs typeface="Arial" panose="020B0604020202020204" pitchFamily="34" charset="0"/>
              </a:rPr>
              <a:t>Pathogens</a:t>
            </a:r>
            <a:r>
              <a:rPr lang="en-US" sz="3200" dirty="0">
                <a:solidFill>
                  <a:schemeClr val="tx1">
                    <a:lumMod val="75000"/>
                    <a:lumOff val="25000"/>
                  </a:schemeClr>
                </a:solidFill>
                <a:latin typeface="Arial" panose="020B0604020202020204" pitchFamily="34" charset="0"/>
                <a:cs typeface="Arial" panose="020B0604020202020204" pitchFamily="34" charset="0"/>
              </a:rPr>
              <a:t>. 2021;10(3):373. Published 2021 Mar 19. doi:10.3390/pathogens10030373 </a:t>
            </a:r>
          </a:p>
          <a:p>
            <a:pPr marL="0" indent="0">
              <a:buNone/>
            </a:pPr>
            <a:r>
              <a:rPr lang="en-US" sz="3200" dirty="0">
                <a:solidFill>
                  <a:schemeClr val="tx1">
                    <a:lumMod val="75000"/>
                    <a:lumOff val="25000"/>
                  </a:schemeClr>
                </a:solidFill>
                <a:latin typeface="Arial" panose="020B0604020202020204" pitchFamily="34" charset="0"/>
                <a:cs typeface="Arial" panose="020B0604020202020204" pitchFamily="34" charset="0"/>
              </a:rPr>
              <a:t>Lexicomp Online, Lexi-Drugs Online: UpToDate, Inc.; August 24, 2025. </a:t>
            </a:r>
            <a:r>
              <a:rPr lang="en-US" sz="3200" u="sng" dirty="0">
                <a:solidFill>
                  <a:schemeClr val="tx1">
                    <a:lumMod val="75000"/>
                    <a:lumOff val="2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https://online.lexi.com</a:t>
            </a:r>
            <a:r>
              <a:rPr lang="en-US" sz="3200" dirty="0">
                <a:solidFill>
                  <a:schemeClr val="tx1">
                    <a:lumMod val="75000"/>
                    <a:lumOff val="25000"/>
                  </a:schemeClr>
                </a:solidFill>
                <a:latin typeface="Arial" panose="020B0604020202020204" pitchFamily="34" charset="0"/>
                <a:cs typeface="Arial" panose="020B0604020202020204" pitchFamily="34" charset="0"/>
              </a:rPr>
              <a:t>. </a:t>
            </a:r>
          </a:p>
          <a:p>
            <a:pPr marL="0" indent="0">
              <a:buNone/>
            </a:pPr>
            <a:r>
              <a:rPr lang="en-US" sz="3200" dirty="0">
                <a:solidFill>
                  <a:schemeClr val="tx1">
                    <a:lumMod val="75000"/>
                    <a:lumOff val="25000"/>
                  </a:schemeClr>
                </a:solidFill>
                <a:latin typeface="Arial" panose="020B0604020202020204" pitchFamily="34" charset="0"/>
                <a:cs typeface="Arial" panose="020B0604020202020204" pitchFamily="34" charset="0"/>
              </a:rPr>
              <a:t>Ma C, McClean S. Mapping Global Prevalence of </a:t>
            </a:r>
            <a:r>
              <a:rPr lang="en-US" sz="3200" i="1" dirty="0">
                <a:solidFill>
                  <a:schemeClr val="tx1">
                    <a:lumMod val="75000"/>
                    <a:lumOff val="25000"/>
                  </a:schemeClr>
                </a:solidFill>
                <a:latin typeface="Arial" panose="020B0604020202020204" pitchFamily="34" charset="0"/>
                <a:cs typeface="Arial" panose="020B0604020202020204" pitchFamily="34" charset="0"/>
              </a:rPr>
              <a:t>Acinetobacter baumannii</a:t>
            </a:r>
            <a:r>
              <a:rPr lang="en-US" sz="3200" dirty="0">
                <a:solidFill>
                  <a:schemeClr val="tx1">
                    <a:lumMod val="75000"/>
                    <a:lumOff val="25000"/>
                  </a:schemeClr>
                </a:solidFill>
                <a:latin typeface="Arial" panose="020B0604020202020204" pitchFamily="34" charset="0"/>
                <a:cs typeface="Arial" panose="020B0604020202020204" pitchFamily="34" charset="0"/>
              </a:rPr>
              <a:t> and Recent Vaccine Development to Tackle It. </a:t>
            </a:r>
            <a:r>
              <a:rPr lang="en-US" sz="3200" i="1" dirty="0">
                <a:solidFill>
                  <a:schemeClr val="tx1">
                    <a:lumMod val="75000"/>
                    <a:lumOff val="25000"/>
                  </a:schemeClr>
                </a:solidFill>
                <a:latin typeface="Arial" panose="020B0604020202020204" pitchFamily="34" charset="0"/>
                <a:cs typeface="Arial" panose="020B0604020202020204" pitchFamily="34" charset="0"/>
              </a:rPr>
              <a:t>Vaccines (Basel)</a:t>
            </a:r>
            <a:r>
              <a:rPr lang="en-US" sz="3200" dirty="0">
                <a:solidFill>
                  <a:schemeClr val="tx1">
                    <a:lumMod val="75000"/>
                    <a:lumOff val="25000"/>
                  </a:schemeClr>
                </a:solidFill>
                <a:latin typeface="Arial" panose="020B0604020202020204" pitchFamily="34" charset="0"/>
                <a:cs typeface="Arial" panose="020B0604020202020204" pitchFamily="34" charset="0"/>
              </a:rPr>
              <a:t>. 2021;9(6):570. Published 2021 Jun 1. doi:10.3390/vaccines9060570 </a:t>
            </a:r>
          </a:p>
          <a:p>
            <a:pPr marL="0" indent="0">
              <a:buNone/>
            </a:pPr>
            <a:r>
              <a:rPr lang="en-US" sz="3200" dirty="0" err="1">
                <a:solidFill>
                  <a:schemeClr val="tx1">
                    <a:lumMod val="75000"/>
                    <a:lumOff val="25000"/>
                  </a:schemeClr>
                </a:solidFill>
                <a:latin typeface="Arial" panose="020B0604020202020204" pitchFamily="34" charset="0"/>
                <a:cs typeface="Arial" panose="020B0604020202020204" pitchFamily="34" charset="0"/>
              </a:rPr>
              <a:t>Pngtree</a:t>
            </a:r>
            <a:r>
              <a:rPr lang="en-US" sz="3200" dirty="0">
                <a:solidFill>
                  <a:schemeClr val="tx1">
                    <a:lumMod val="75000"/>
                    <a:lumOff val="25000"/>
                  </a:schemeClr>
                </a:solidFill>
                <a:latin typeface="Arial" panose="020B0604020202020204" pitchFamily="34" charset="0"/>
                <a:cs typeface="Arial" panose="020B0604020202020204" pitchFamily="34" charset="0"/>
              </a:rPr>
              <a:t>. Accessed August 24, 2025. https://pngtree.com/so/crab. </a:t>
            </a:r>
          </a:p>
          <a:p>
            <a:pPr marL="0" indent="0">
              <a:buNone/>
            </a:pPr>
            <a:r>
              <a:rPr lang="en-US" sz="3200" dirty="0">
                <a:solidFill>
                  <a:schemeClr val="tx1">
                    <a:lumMod val="75000"/>
                    <a:lumOff val="25000"/>
                  </a:schemeClr>
                </a:solidFill>
                <a:latin typeface="Arial" panose="020B0604020202020204" pitchFamily="34" charset="0"/>
                <a:cs typeface="Arial" panose="020B0604020202020204" pitchFamily="34" charset="0"/>
              </a:rPr>
              <a:t>Pranita D Tamma, Emily L Heil, Julie Ann Justo, Amy J Mathers, Michael J </a:t>
            </a:r>
            <a:r>
              <a:rPr lang="en-US" sz="3200" dirty="0" err="1">
                <a:solidFill>
                  <a:schemeClr val="tx1">
                    <a:lumMod val="75000"/>
                    <a:lumOff val="25000"/>
                  </a:schemeClr>
                </a:solidFill>
                <a:latin typeface="Arial" panose="020B0604020202020204" pitchFamily="34" charset="0"/>
                <a:cs typeface="Arial" panose="020B0604020202020204" pitchFamily="34" charset="0"/>
              </a:rPr>
              <a:t>Satlin</a:t>
            </a:r>
            <a:r>
              <a:rPr lang="en-US" sz="3200" dirty="0">
                <a:solidFill>
                  <a:schemeClr val="tx1">
                    <a:lumMod val="75000"/>
                    <a:lumOff val="25000"/>
                  </a:schemeClr>
                </a:solidFill>
                <a:latin typeface="Arial" panose="020B0604020202020204" pitchFamily="34" charset="0"/>
                <a:cs typeface="Arial" panose="020B0604020202020204" pitchFamily="34" charset="0"/>
              </a:rPr>
              <a:t>, Robert A Bonomo, Infectious Diseases Society of America 2024 Guidance on the Treatment of Antimicrobial-Resistant Gram-Negative Infections, Clinical Infectious Diseases, 2024;, ciae403, </a:t>
            </a:r>
            <a:r>
              <a:rPr lang="en-US" sz="3200" u="sng" dirty="0">
                <a:solidFill>
                  <a:schemeClr val="tx1">
                    <a:lumMod val="75000"/>
                    <a:lumOff val="2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https://doi.org/10.1093/cid/ciae403</a:t>
            </a:r>
            <a:endParaRPr lang="en-US" sz="32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3200" dirty="0">
                <a:solidFill>
                  <a:schemeClr val="tx1">
                    <a:lumMod val="75000"/>
                    <a:lumOff val="25000"/>
                  </a:schemeClr>
                </a:solidFill>
                <a:latin typeface="Arial" panose="020B0604020202020204" pitchFamily="34" charset="0"/>
                <a:cs typeface="Arial" panose="020B0604020202020204" pitchFamily="34" charset="0"/>
              </a:rPr>
              <a:t>Shields RK, Paterson DL, Tamma PD. Navigating Available Treatment Options for Carbapenem-Resistant Acinetobacter baumannii-</a:t>
            </a:r>
            <a:r>
              <a:rPr lang="en-US" sz="3200" dirty="0" err="1">
                <a:solidFill>
                  <a:schemeClr val="tx1">
                    <a:lumMod val="75000"/>
                    <a:lumOff val="25000"/>
                  </a:schemeClr>
                </a:solidFill>
                <a:latin typeface="Arial" panose="020B0604020202020204" pitchFamily="34" charset="0"/>
                <a:cs typeface="Arial" panose="020B0604020202020204" pitchFamily="34" charset="0"/>
              </a:rPr>
              <a:t>calcoaceticus</a:t>
            </a:r>
            <a:r>
              <a:rPr lang="en-US" sz="3200" dirty="0">
                <a:solidFill>
                  <a:schemeClr val="tx1">
                    <a:lumMod val="75000"/>
                    <a:lumOff val="25000"/>
                  </a:schemeClr>
                </a:solidFill>
                <a:latin typeface="Arial" panose="020B0604020202020204" pitchFamily="34" charset="0"/>
                <a:cs typeface="Arial" panose="020B0604020202020204" pitchFamily="34" charset="0"/>
              </a:rPr>
              <a:t> Complex Infections. </a:t>
            </a:r>
            <a:r>
              <a:rPr lang="en-US" sz="3200" i="1" dirty="0">
                <a:solidFill>
                  <a:schemeClr val="tx1">
                    <a:lumMod val="75000"/>
                    <a:lumOff val="25000"/>
                  </a:schemeClr>
                </a:solidFill>
                <a:latin typeface="Arial" panose="020B0604020202020204" pitchFamily="34" charset="0"/>
                <a:cs typeface="Arial" panose="020B0604020202020204" pitchFamily="34" charset="0"/>
              </a:rPr>
              <a:t>Clin Infect Dis</a:t>
            </a:r>
            <a:r>
              <a:rPr lang="en-US" sz="3200" dirty="0">
                <a:solidFill>
                  <a:schemeClr val="tx1">
                    <a:lumMod val="75000"/>
                    <a:lumOff val="25000"/>
                  </a:schemeClr>
                </a:solidFill>
                <a:latin typeface="Arial" panose="020B0604020202020204" pitchFamily="34" charset="0"/>
                <a:cs typeface="Arial" panose="020B0604020202020204" pitchFamily="34" charset="0"/>
              </a:rPr>
              <a:t>. 2023;76(Suppl 2):S179-S193. doi:10.1093/</a:t>
            </a:r>
            <a:r>
              <a:rPr lang="en-US" sz="3200" dirty="0" err="1">
                <a:solidFill>
                  <a:schemeClr val="tx1">
                    <a:lumMod val="75000"/>
                    <a:lumOff val="25000"/>
                  </a:schemeClr>
                </a:solidFill>
                <a:latin typeface="Arial" panose="020B0604020202020204" pitchFamily="34" charset="0"/>
                <a:cs typeface="Arial" panose="020B0604020202020204" pitchFamily="34" charset="0"/>
              </a:rPr>
              <a:t>cid</a:t>
            </a:r>
            <a:r>
              <a:rPr lang="en-US" sz="3200" dirty="0">
                <a:solidFill>
                  <a:schemeClr val="tx1">
                    <a:lumMod val="75000"/>
                    <a:lumOff val="25000"/>
                  </a:schemeClr>
                </a:solidFill>
                <a:latin typeface="Arial" panose="020B0604020202020204" pitchFamily="34" charset="0"/>
                <a:cs typeface="Arial" panose="020B0604020202020204" pitchFamily="34" charset="0"/>
              </a:rPr>
              <a:t>/ciad094</a:t>
            </a:r>
          </a:p>
          <a:p>
            <a:pPr marL="0" indent="0">
              <a:buNone/>
            </a:pPr>
            <a:r>
              <a:rPr lang="en-US" sz="3200" dirty="0">
                <a:solidFill>
                  <a:schemeClr val="tx1">
                    <a:lumMod val="75000"/>
                    <a:lumOff val="25000"/>
                  </a:schemeClr>
                </a:solidFill>
                <a:latin typeface="Arial" panose="020B0604020202020204" pitchFamily="34" charset="0"/>
                <a:cs typeface="Arial" panose="020B0604020202020204" pitchFamily="34" charset="0"/>
              </a:rPr>
              <a:t>Singh H, Thangaraj P, Chakrabarti A. Acinetobacter baumannii: A Brief Account of Mechanisms of Multidrug Resistance and Current and Future Therapeutic Management. </a:t>
            </a:r>
            <a:r>
              <a:rPr lang="en-US" sz="3200" i="1" dirty="0">
                <a:solidFill>
                  <a:schemeClr val="tx1">
                    <a:lumMod val="75000"/>
                    <a:lumOff val="25000"/>
                  </a:schemeClr>
                </a:solidFill>
                <a:latin typeface="Arial" panose="020B0604020202020204" pitchFamily="34" charset="0"/>
                <a:cs typeface="Arial" panose="020B0604020202020204" pitchFamily="34" charset="0"/>
              </a:rPr>
              <a:t>J Clin </a:t>
            </a:r>
            <a:r>
              <a:rPr lang="en-US" sz="3200" i="1" dirty="0" err="1">
                <a:solidFill>
                  <a:schemeClr val="tx1">
                    <a:lumMod val="75000"/>
                    <a:lumOff val="25000"/>
                  </a:schemeClr>
                </a:solidFill>
                <a:latin typeface="Arial" panose="020B0604020202020204" pitchFamily="34" charset="0"/>
                <a:cs typeface="Arial" panose="020B0604020202020204" pitchFamily="34" charset="0"/>
              </a:rPr>
              <a:t>Diagn</a:t>
            </a:r>
            <a:r>
              <a:rPr lang="en-US" sz="3200" i="1" dirty="0">
                <a:solidFill>
                  <a:schemeClr val="tx1">
                    <a:lumMod val="75000"/>
                    <a:lumOff val="25000"/>
                  </a:schemeClr>
                </a:solidFill>
                <a:latin typeface="Arial" panose="020B0604020202020204" pitchFamily="34" charset="0"/>
                <a:cs typeface="Arial" panose="020B0604020202020204" pitchFamily="34" charset="0"/>
              </a:rPr>
              <a:t> Res</a:t>
            </a:r>
            <a:r>
              <a:rPr lang="en-US" sz="3200" dirty="0">
                <a:solidFill>
                  <a:schemeClr val="tx1">
                    <a:lumMod val="75000"/>
                    <a:lumOff val="25000"/>
                  </a:schemeClr>
                </a:solidFill>
                <a:latin typeface="Arial" panose="020B0604020202020204" pitchFamily="34" charset="0"/>
                <a:cs typeface="Arial" panose="020B0604020202020204" pitchFamily="34" charset="0"/>
              </a:rPr>
              <a:t>. 2013;7(11):2602-2605. doi:10.7860/JCDR/2013/6337.3626</a:t>
            </a:r>
          </a:p>
          <a:p>
            <a:pPr marL="0" indent="0">
              <a:buNone/>
            </a:pPr>
            <a:r>
              <a:rPr lang="en-US" sz="3200" dirty="0">
                <a:solidFill>
                  <a:schemeClr val="tx1">
                    <a:lumMod val="75000"/>
                    <a:lumOff val="25000"/>
                  </a:schemeClr>
                </a:solidFill>
                <a:latin typeface="Arial" panose="020B0604020202020204" pitchFamily="34" charset="0"/>
                <a:cs typeface="Arial" panose="020B0604020202020204" pitchFamily="34" charset="0"/>
              </a:rPr>
              <a:t>Tamma PD, Aitken SL, Bonomo RA, Mathers AJ, van Duin D, Clancy CJ. Infectious Diseases Society of America 2023 Guidance on the Treatment of Antimicrobial Resistant Gram-Negative Infections. </a:t>
            </a:r>
            <a:r>
              <a:rPr lang="en-US" sz="3200" i="1" dirty="0">
                <a:solidFill>
                  <a:schemeClr val="tx1">
                    <a:lumMod val="75000"/>
                    <a:lumOff val="25000"/>
                  </a:schemeClr>
                </a:solidFill>
                <a:latin typeface="Arial" panose="020B0604020202020204" pitchFamily="34" charset="0"/>
                <a:cs typeface="Arial" panose="020B0604020202020204" pitchFamily="34" charset="0"/>
              </a:rPr>
              <a:t>Clin Infect Dis</a:t>
            </a:r>
            <a:r>
              <a:rPr lang="en-US" sz="3200" dirty="0">
                <a:solidFill>
                  <a:schemeClr val="tx1">
                    <a:lumMod val="75000"/>
                    <a:lumOff val="25000"/>
                  </a:schemeClr>
                </a:solidFill>
                <a:latin typeface="Arial" panose="020B0604020202020204" pitchFamily="34" charset="0"/>
                <a:cs typeface="Arial" panose="020B0604020202020204" pitchFamily="34" charset="0"/>
              </a:rPr>
              <a:t>. Published online July 18, 2023. doi:10.1093/</a:t>
            </a:r>
            <a:r>
              <a:rPr lang="en-US" sz="3200" dirty="0" err="1">
                <a:solidFill>
                  <a:schemeClr val="tx1">
                    <a:lumMod val="75000"/>
                    <a:lumOff val="25000"/>
                  </a:schemeClr>
                </a:solidFill>
                <a:latin typeface="Arial" panose="020B0604020202020204" pitchFamily="34" charset="0"/>
                <a:cs typeface="Arial" panose="020B0604020202020204" pitchFamily="34" charset="0"/>
              </a:rPr>
              <a:t>cid</a:t>
            </a:r>
            <a:r>
              <a:rPr lang="en-US" sz="3200" dirty="0">
                <a:solidFill>
                  <a:schemeClr val="tx1">
                    <a:lumMod val="75000"/>
                    <a:lumOff val="25000"/>
                  </a:schemeClr>
                </a:solidFill>
                <a:latin typeface="Arial" panose="020B0604020202020204" pitchFamily="34" charset="0"/>
                <a:cs typeface="Arial" panose="020B0604020202020204" pitchFamily="34" charset="0"/>
              </a:rPr>
              <a:t>/ciad428</a:t>
            </a:r>
            <a:r>
              <a:rPr lang="en-US" sz="3200" u="sng" dirty="0">
                <a:solidFill>
                  <a:schemeClr val="tx1">
                    <a:lumMod val="75000"/>
                    <a:lumOff val="25000"/>
                  </a:schemeClr>
                </a:solidFill>
                <a:latin typeface="Arial" panose="020B0604020202020204" pitchFamily="34" charset="0"/>
                <a:cs typeface="Arial" panose="020B0604020202020204" pitchFamily="34" charset="0"/>
              </a:rPr>
              <a:t>         </a:t>
            </a:r>
            <a:endParaRPr lang="en-US" sz="32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3200" dirty="0" err="1">
                <a:solidFill>
                  <a:schemeClr val="tx1">
                    <a:lumMod val="75000"/>
                    <a:lumOff val="25000"/>
                  </a:schemeClr>
                </a:solidFill>
                <a:latin typeface="Arial" panose="020B0604020202020204" pitchFamily="34" charset="0"/>
                <a:cs typeface="Arial" panose="020B0604020202020204" pitchFamily="34" charset="0"/>
              </a:rPr>
              <a:t>Xacduro</a:t>
            </a:r>
            <a:r>
              <a:rPr lang="en-US" sz="3200" dirty="0">
                <a:solidFill>
                  <a:schemeClr val="tx1">
                    <a:lumMod val="75000"/>
                    <a:lumOff val="25000"/>
                  </a:schemeClr>
                </a:solidFill>
                <a:latin typeface="Arial" panose="020B0604020202020204" pitchFamily="34" charset="0"/>
                <a:cs typeface="Arial" panose="020B0604020202020204" pitchFamily="34" charset="0"/>
              </a:rPr>
              <a:t> (Sulbactam and durlobactam) - accessdata.fda.gov. Accessed August 25, 2025. https://www.accessdata.fda.gov/drugsatfda_docs/label/2023/216974Orig1s000Correctedlbl.pdf. </a:t>
            </a:r>
          </a:p>
          <a:p>
            <a:pPr marL="0" indent="0">
              <a:buNone/>
            </a:pPr>
            <a:r>
              <a:rPr lang="en-US" sz="3200" dirty="0">
                <a:solidFill>
                  <a:schemeClr val="tx1">
                    <a:lumMod val="75000"/>
                    <a:lumOff val="25000"/>
                  </a:schemeClr>
                </a:solidFill>
                <a:latin typeface="Arial" panose="020B0604020202020204" pitchFamily="34" charset="0"/>
                <a:cs typeface="Arial" panose="020B0604020202020204" pitchFamily="34" charset="0"/>
              </a:rPr>
              <a:t>Zeina A Kanafani, MD, </a:t>
            </a:r>
            <a:r>
              <a:rPr lang="en-US" sz="3200" dirty="0" err="1">
                <a:solidFill>
                  <a:schemeClr val="tx1">
                    <a:lumMod val="75000"/>
                    <a:lumOff val="25000"/>
                  </a:schemeClr>
                </a:solidFill>
                <a:latin typeface="Arial" panose="020B0604020202020204" pitchFamily="34" charset="0"/>
                <a:cs typeface="Arial" panose="020B0604020202020204" pitchFamily="34" charset="0"/>
              </a:rPr>
              <a:t>MSSouha</a:t>
            </a:r>
            <a:r>
              <a:rPr lang="en-US" sz="3200" dirty="0">
                <a:solidFill>
                  <a:schemeClr val="tx1">
                    <a:lumMod val="75000"/>
                    <a:lumOff val="25000"/>
                  </a:schemeClr>
                </a:solidFill>
                <a:latin typeface="Arial" panose="020B0604020202020204" pitchFamily="34" charset="0"/>
                <a:cs typeface="Arial" panose="020B0604020202020204" pitchFamily="34" charset="0"/>
              </a:rPr>
              <a:t> S Kanj, MD. Acinetobacter infection: Treatment and prevention. UpToDate. November 8, 2025. Accessed August 24, 2025. https://www.uptodate.com/contents/acinetobacter-infection-treatment-and-prevention#H3. </a:t>
            </a:r>
          </a:p>
          <a:p>
            <a:pPr marL="0" indent="0">
              <a:lnSpc>
                <a:spcPct val="100000"/>
              </a:lnSpc>
              <a:buNone/>
            </a:pPr>
            <a:endParaRPr lang="en-US" dirty="0"/>
          </a:p>
          <a:p>
            <a:pPr>
              <a:lnSpc>
                <a:spcPct val="100000"/>
              </a:lnSpc>
            </a:pPr>
            <a:endParaRPr lang="en-US" dirty="0"/>
          </a:p>
          <a:p>
            <a:pPr>
              <a:lnSpc>
                <a:spcPct val="100000"/>
              </a:lnSpc>
            </a:pPr>
            <a:endParaRPr lang="en-US" dirty="0"/>
          </a:p>
          <a:p>
            <a:pPr>
              <a:lnSpc>
                <a:spcPct val="100000"/>
              </a:lnSpc>
            </a:pPr>
            <a:endParaRPr lang="en-US" dirty="0"/>
          </a:p>
        </p:txBody>
      </p:sp>
      <p:sp>
        <p:nvSpPr>
          <p:cNvPr id="7" name="Title 1">
            <a:extLst>
              <a:ext uri="{FF2B5EF4-FFF2-40B4-BE49-F238E27FC236}">
                <a16:creationId xmlns:a16="http://schemas.microsoft.com/office/drawing/2014/main" id="{70F249F3-22A4-0444-B3A7-FAE282F5FFFC}"/>
              </a:ext>
            </a:extLst>
          </p:cNvPr>
          <p:cNvSpPr>
            <a:spLocks noGrp="1"/>
          </p:cNvSpPr>
          <p:nvPr>
            <p:ph type="title"/>
          </p:nvPr>
        </p:nvSpPr>
        <p:spPr>
          <a:xfrm>
            <a:off x="628650" y="372368"/>
            <a:ext cx="7886700" cy="646331"/>
          </a:xfrm>
          <a:prstGeom prst="rect">
            <a:avLst/>
          </a:prstGeom>
        </p:spPr>
        <p:txBody>
          <a:bodyPr>
            <a:normAutofit/>
          </a:bodyPr>
          <a:lstStyle/>
          <a:p>
            <a:r>
              <a:rPr lang="en-US" sz="2800" b="1" spc="-113" dirty="0">
                <a:solidFill>
                  <a:srgbClr val="00314C"/>
                </a:solidFill>
                <a:latin typeface="Arial" panose="020B0604020202020204" pitchFamily="34" charset="0"/>
                <a:cs typeface="Arial" panose="020B0604020202020204" pitchFamily="34" charset="0"/>
              </a:rPr>
              <a:t>References </a:t>
            </a:r>
            <a:endParaRPr lang="en-US" sz="2000" b="1" spc="-113" dirty="0">
              <a:solidFill>
                <a:srgbClr val="00314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9953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E187-774D-F53C-F556-7C61CF27A9C4}"/>
              </a:ext>
            </a:extLst>
          </p:cNvPr>
          <p:cNvSpPr>
            <a:spLocks noGrp="1"/>
          </p:cNvSpPr>
          <p:nvPr>
            <p:ph type="title"/>
          </p:nvPr>
        </p:nvSpPr>
        <p:spPr>
          <a:xfrm>
            <a:off x="644018" y="1634712"/>
            <a:ext cx="3359363" cy="1338828"/>
          </a:xfrm>
        </p:spPr>
        <p:txBody>
          <a:bodyPr>
            <a:normAutofit/>
          </a:bodyPr>
          <a:lstStyle/>
          <a:p>
            <a:r>
              <a:rPr lang="en-US" dirty="0"/>
              <a:t>Questions?</a:t>
            </a:r>
          </a:p>
        </p:txBody>
      </p:sp>
      <p:sp>
        <p:nvSpPr>
          <p:cNvPr id="3" name="Title 1">
            <a:extLst>
              <a:ext uri="{FF2B5EF4-FFF2-40B4-BE49-F238E27FC236}">
                <a16:creationId xmlns:a16="http://schemas.microsoft.com/office/drawing/2014/main" id="{3A9F558B-A7D6-8410-4898-0E53ACD9969C}"/>
              </a:ext>
            </a:extLst>
          </p:cNvPr>
          <p:cNvSpPr txBox="1">
            <a:spLocks/>
          </p:cNvSpPr>
          <p:nvPr/>
        </p:nvSpPr>
        <p:spPr>
          <a:xfrm>
            <a:off x="4952105" y="1634712"/>
            <a:ext cx="4063106" cy="1338828"/>
          </a:xfrm>
          <a:prstGeom prst="rect">
            <a:avLst/>
          </a:prstGeom>
        </p:spPr>
        <p:txBody>
          <a:bodyPr>
            <a:normAutofit fontScale="97500"/>
          </a:bodyPr>
          <a:lstStyle>
            <a:lvl1pPr algn="l" defTabSz="685800" rtl="0" eaLnBrk="1" latinLnBrk="0" hangingPunct="1">
              <a:lnSpc>
                <a:spcPct val="90000"/>
              </a:lnSpc>
              <a:spcBef>
                <a:spcPct val="0"/>
              </a:spcBef>
              <a:buNone/>
              <a:defRPr sz="3000" b="1" kern="1200">
                <a:solidFill>
                  <a:srgbClr val="003B5C"/>
                </a:solidFill>
                <a:latin typeface="Verdana" panose="020B0604030504040204" pitchFamily="34" charset="0"/>
                <a:ea typeface="Verdana" panose="020B0604030504040204" pitchFamily="34" charset="0"/>
                <a:cs typeface="Verdana" panose="020B0604030504040204" pitchFamily="34" charset="0"/>
              </a:defRPr>
            </a:lvl1pPr>
          </a:lstStyle>
          <a:p>
            <a:r>
              <a:rPr lang="en-US" sz="2200" dirty="0"/>
              <a:t>Kayla Phillips, PharmD</a:t>
            </a:r>
            <a:br>
              <a:rPr lang="en-US" sz="2200" dirty="0"/>
            </a:br>
            <a:r>
              <a:rPr lang="en-US" sz="2200" dirty="0"/>
              <a:t>Kayla.phillips1@advocatehealth.org</a:t>
            </a:r>
            <a:endParaRPr lang="en-US" dirty="0"/>
          </a:p>
        </p:txBody>
      </p:sp>
    </p:spTree>
    <p:extLst>
      <p:ext uri="{BB962C8B-B14F-4D97-AF65-F5344CB8AC3E}">
        <p14:creationId xmlns:p14="http://schemas.microsoft.com/office/powerpoint/2010/main" val="1506324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9667D-28A1-5C31-9284-4CAF2BCA1E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21D567-5170-E03F-1274-9257B8954B1D}"/>
              </a:ext>
            </a:extLst>
          </p:cNvPr>
          <p:cNvSpPr>
            <a:spLocks noGrp="1"/>
          </p:cNvSpPr>
          <p:nvPr>
            <p:ph type="ctrTitle"/>
          </p:nvPr>
        </p:nvSpPr>
        <p:spPr>
          <a:xfrm>
            <a:off x="1872147" y="1990798"/>
            <a:ext cx="6808121" cy="978729"/>
          </a:xfrm>
        </p:spPr>
        <p:txBody>
          <a:bodyPr/>
          <a:lstStyle/>
          <a:p>
            <a:r>
              <a:rPr lang="en-US" sz="3200" dirty="0"/>
              <a:t>Don’t Be </a:t>
            </a:r>
            <a:r>
              <a:rPr lang="en-US" sz="3200" dirty="0" err="1"/>
              <a:t>CRABby</a:t>
            </a:r>
            <a:r>
              <a:rPr lang="en-US" sz="3200" dirty="0"/>
              <a:t>, Be Prepared</a:t>
            </a:r>
          </a:p>
        </p:txBody>
      </p:sp>
      <p:sp>
        <p:nvSpPr>
          <p:cNvPr id="3" name="Subtitle 2">
            <a:extLst>
              <a:ext uri="{FF2B5EF4-FFF2-40B4-BE49-F238E27FC236}">
                <a16:creationId xmlns:a16="http://schemas.microsoft.com/office/drawing/2014/main" id="{834304AB-B4AB-88AD-BB71-F6FEBCD8BF5C}"/>
              </a:ext>
            </a:extLst>
          </p:cNvPr>
          <p:cNvSpPr>
            <a:spLocks noGrp="1"/>
          </p:cNvSpPr>
          <p:nvPr>
            <p:ph type="subTitle" idx="1"/>
          </p:nvPr>
        </p:nvSpPr>
        <p:spPr>
          <a:xfrm>
            <a:off x="1887336" y="2643360"/>
            <a:ext cx="6112365" cy="1255728"/>
          </a:xfrm>
        </p:spPr>
        <p:txBody>
          <a:bodyPr/>
          <a:lstStyle/>
          <a:p>
            <a:r>
              <a:rPr lang="en-US" dirty="0"/>
              <a:t>A Pharmacist’s Guide to Carbapenem Resistant </a:t>
            </a:r>
            <a:r>
              <a:rPr lang="en-US" i="1" dirty="0"/>
              <a:t>Acinetobacter baumannii </a:t>
            </a:r>
            <a:endParaRPr lang="en-US" dirty="0"/>
          </a:p>
        </p:txBody>
      </p:sp>
      <p:sp>
        <p:nvSpPr>
          <p:cNvPr id="4" name="Text Placeholder 3">
            <a:extLst>
              <a:ext uri="{FF2B5EF4-FFF2-40B4-BE49-F238E27FC236}">
                <a16:creationId xmlns:a16="http://schemas.microsoft.com/office/drawing/2014/main" id="{B563B0D5-E187-B92A-E701-F0A28DDDF8CE}"/>
              </a:ext>
            </a:extLst>
          </p:cNvPr>
          <p:cNvSpPr>
            <a:spLocks noGrp="1"/>
          </p:cNvSpPr>
          <p:nvPr>
            <p:ph type="body" sz="quarter" idx="10"/>
          </p:nvPr>
        </p:nvSpPr>
        <p:spPr>
          <a:xfrm>
            <a:off x="3602373" y="4422461"/>
            <a:ext cx="4382139" cy="313932"/>
          </a:xfrm>
        </p:spPr>
        <p:txBody>
          <a:bodyPr/>
          <a:lstStyle/>
          <a:p>
            <a:r>
              <a:rPr lang="en-US" dirty="0"/>
              <a:t>Kayla Phillips, PharmD</a:t>
            </a:r>
          </a:p>
        </p:txBody>
      </p:sp>
      <p:sp>
        <p:nvSpPr>
          <p:cNvPr id="5" name="Text Placeholder 4">
            <a:extLst>
              <a:ext uri="{FF2B5EF4-FFF2-40B4-BE49-F238E27FC236}">
                <a16:creationId xmlns:a16="http://schemas.microsoft.com/office/drawing/2014/main" id="{B3ACDEBE-9B98-DA71-67DE-B286FFFE172C}"/>
              </a:ext>
            </a:extLst>
          </p:cNvPr>
          <p:cNvSpPr>
            <a:spLocks noGrp="1"/>
          </p:cNvSpPr>
          <p:nvPr>
            <p:ph type="body" sz="quarter" idx="11"/>
          </p:nvPr>
        </p:nvSpPr>
        <p:spPr>
          <a:xfrm>
            <a:off x="4126885" y="4685592"/>
            <a:ext cx="3857627" cy="244682"/>
          </a:xfrm>
        </p:spPr>
        <p:txBody>
          <a:bodyPr/>
          <a:lstStyle/>
          <a:p>
            <a:r>
              <a:rPr lang="en-US" dirty="0"/>
              <a:t>10/01/2025</a:t>
            </a:r>
          </a:p>
        </p:txBody>
      </p:sp>
      <p:pic>
        <p:nvPicPr>
          <p:cNvPr id="7" name="Picture 6">
            <a:extLst>
              <a:ext uri="{FF2B5EF4-FFF2-40B4-BE49-F238E27FC236}">
                <a16:creationId xmlns:a16="http://schemas.microsoft.com/office/drawing/2014/main" id="{5F06A24F-9334-2B47-12AC-02399A9203A7}"/>
              </a:ext>
            </a:extLst>
          </p:cNvPr>
          <p:cNvPicPr>
            <a:picLocks noChangeAspect="1"/>
          </p:cNvPicPr>
          <p:nvPr/>
        </p:nvPicPr>
        <p:blipFill>
          <a:blip r:embed="rId2"/>
          <a:stretch>
            <a:fillRect/>
          </a:stretch>
        </p:blipFill>
        <p:spPr>
          <a:xfrm>
            <a:off x="6755837" y="3257860"/>
            <a:ext cx="1259053" cy="1259053"/>
          </a:xfrm>
          <a:prstGeom prst="rect">
            <a:avLst/>
          </a:prstGeom>
        </p:spPr>
      </p:pic>
    </p:spTree>
    <p:extLst>
      <p:ext uri="{BB962C8B-B14F-4D97-AF65-F5344CB8AC3E}">
        <p14:creationId xmlns:p14="http://schemas.microsoft.com/office/powerpoint/2010/main" val="574378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31664-9F12-2412-69CD-3454FEE92E57}"/>
              </a:ext>
            </a:extLst>
          </p:cNvPr>
          <p:cNvSpPr>
            <a:spLocks noGrp="1"/>
          </p:cNvSpPr>
          <p:nvPr>
            <p:ph type="title"/>
          </p:nvPr>
        </p:nvSpPr>
        <p:spPr>
          <a:xfrm>
            <a:off x="628650" y="271195"/>
            <a:ext cx="7886700" cy="646331"/>
          </a:xfrm>
        </p:spPr>
        <p:txBody>
          <a:bodyPr/>
          <a:lstStyle/>
          <a:p>
            <a:r>
              <a:rPr lang="en-US" spc="-150" dirty="0">
                <a:latin typeface="Arial"/>
                <a:cs typeface="Arial"/>
              </a:rPr>
              <a:t>ESKAPE Pathogens </a:t>
            </a:r>
            <a:endParaRPr lang="en-US" dirty="0"/>
          </a:p>
        </p:txBody>
      </p:sp>
      <p:graphicFrame>
        <p:nvGraphicFramePr>
          <p:cNvPr id="4" name="Content Placeholder 7">
            <a:extLst>
              <a:ext uri="{FF2B5EF4-FFF2-40B4-BE49-F238E27FC236}">
                <a16:creationId xmlns:a16="http://schemas.microsoft.com/office/drawing/2014/main" id="{A32BECFE-61AB-5CD7-181E-B694810CD391}"/>
              </a:ext>
            </a:extLst>
          </p:cNvPr>
          <p:cNvGraphicFramePr>
            <a:graphicFrameLocks noGrp="1"/>
          </p:cNvGraphicFramePr>
          <p:nvPr>
            <p:ph idx="1"/>
            <p:extLst>
              <p:ext uri="{D42A27DB-BD31-4B8C-83A1-F6EECF244321}">
                <p14:modId xmlns:p14="http://schemas.microsoft.com/office/powerpoint/2010/main" val="2104126942"/>
              </p:ext>
            </p:extLst>
          </p:nvPr>
        </p:nvGraphicFramePr>
        <p:xfrm>
          <a:off x="628650" y="1054562"/>
          <a:ext cx="7095567" cy="3357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97F36C7-14A4-E318-A6AF-B50B39B6A432}"/>
              </a:ext>
            </a:extLst>
          </p:cNvPr>
          <p:cNvSpPr txBox="1"/>
          <p:nvPr/>
        </p:nvSpPr>
        <p:spPr>
          <a:xfrm>
            <a:off x="0" y="4872305"/>
            <a:ext cx="7603958" cy="492443"/>
          </a:xfrm>
          <a:prstGeom prst="rect">
            <a:avLst/>
          </a:prstGeom>
          <a:noFill/>
        </p:spPr>
        <p:txBody>
          <a:bodyPr wrap="square" rtlCol="0">
            <a:spAutoFit/>
          </a:bodyPr>
          <a:lstStyle/>
          <a:p>
            <a:r>
              <a:rPr lang="en-US" sz="800" dirty="0"/>
              <a:t>Kelly JB, et al 2024 doi:10.1371/journal.ppat.1012270  </a:t>
            </a:r>
          </a:p>
          <a:p>
            <a:r>
              <a:rPr lang="en-US" dirty="0"/>
              <a:t> </a:t>
            </a:r>
          </a:p>
        </p:txBody>
      </p:sp>
    </p:spTree>
    <p:extLst>
      <p:ext uri="{BB962C8B-B14F-4D97-AF65-F5344CB8AC3E}">
        <p14:creationId xmlns:p14="http://schemas.microsoft.com/office/powerpoint/2010/main" val="1646997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B555BE6-AD2E-5385-0881-C41C11799085}"/>
              </a:ext>
            </a:extLst>
          </p:cNvPr>
          <p:cNvSpPr>
            <a:spLocks noGrp="1"/>
          </p:cNvSpPr>
          <p:nvPr>
            <p:ph idx="1"/>
          </p:nvPr>
        </p:nvSpPr>
        <p:spPr>
          <a:xfrm>
            <a:off x="628650" y="1345474"/>
            <a:ext cx="7235190" cy="3009798"/>
          </a:xfrm>
        </p:spPr>
        <p:txBody>
          <a:bodyPr>
            <a:normAutofit lnSpcReduction="10000"/>
          </a:bodyPr>
          <a:lstStyle/>
          <a:p>
            <a:pPr marL="457200" lvl="1">
              <a:buClr>
                <a:srgbClr val="007F88"/>
              </a:buClr>
              <a:buSzPct val="110000"/>
            </a:pPr>
            <a:r>
              <a:rPr lang="en-US" sz="1600" dirty="0"/>
              <a:t>Gram-negative, coccobacillus shaped bacterium that can accumulate diverse mechanisms of resistance. </a:t>
            </a:r>
          </a:p>
          <a:p>
            <a:pPr marL="457200" lvl="1">
              <a:buClr>
                <a:srgbClr val="007F88"/>
              </a:buClr>
              <a:buSzPct val="110000"/>
            </a:pPr>
            <a:endParaRPr lang="en-US" sz="1600" dirty="0"/>
          </a:p>
          <a:p>
            <a:pPr marL="457200" lvl="1">
              <a:buClr>
                <a:srgbClr val="007F88"/>
              </a:buClr>
              <a:buSzPct val="110000"/>
            </a:pPr>
            <a:r>
              <a:rPr lang="en-US" sz="1600" dirty="0"/>
              <a:t>Prevalence of CRAB in the US more than doubled from 2009 to 2012: </a:t>
            </a:r>
            <a:r>
              <a:rPr lang="en-US" sz="1600" b="1" dirty="0"/>
              <a:t>21% to 48%  </a:t>
            </a:r>
          </a:p>
          <a:p>
            <a:pPr marL="457200" lvl="1">
              <a:buClr>
                <a:srgbClr val="007F88"/>
              </a:buClr>
              <a:buSzPct val="110000"/>
            </a:pPr>
            <a:endParaRPr lang="en-US" sz="1600" b="1" dirty="0"/>
          </a:p>
          <a:p>
            <a:pPr marL="457200" lvl="1">
              <a:buClr>
                <a:srgbClr val="007F88"/>
              </a:buClr>
              <a:buSzPct val="110000"/>
            </a:pPr>
            <a:r>
              <a:rPr lang="en-US" sz="1600" dirty="0"/>
              <a:t>Carbapenemase genes were detected in </a:t>
            </a:r>
            <a:r>
              <a:rPr lang="en-US" sz="1600" b="1" dirty="0"/>
              <a:t>83% </a:t>
            </a:r>
            <a:r>
              <a:rPr lang="en-US" sz="1600" dirty="0"/>
              <a:t>of isolates tested in 2019 by the CDC</a:t>
            </a:r>
          </a:p>
          <a:p>
            <a:pPr marL="457200" lvl="1">
              <a:buClr>
                <a:srgbClr val="007F88"/>
              </a:buClr>
              <a:buSzPct val="110000"/>
            </a:pPr>
            <a:endParaRPr lang="en-US" sz="1600" b="1" dirty="0"/>
          </a:p>
          <a:p>
            <a:pPr marL="457200" lvl="1">
              <a:buClr>
                <a:srgbClr val="007F88"/>
              </a:buClr>
              <a:buSzPct val="110000"/>
            </a:pPr>
            <a:r>
              <a:rPr lang="en-US" sz="1600" dirty="0"/>
              <a:t>Transmission </a:t>
            </a:r>
          </a:p>
          <a:p>
            <a:pPr lvl="2">
              <a:buClr>
                <a:srgbClr val="007F88"/>
              </a:buClr>
              <a:buSzPct val="110000"/>
            </a:pPr>
            <a:r>
              <a:rPr lang="en-US" sz="1600" dirty="0"/>
              <a:t>Person-to-person via hands of healthcare personnel or </a:t>
            </a:r>
          </a:p>
          <a:p>
            <a:pPr marL="914400" lvl="2">
              <a:buClr>
                <a:srgbClr val="007F88"/>
              </a:buClr>
              <a:buSzPct val="110000"/>
            </a:pPr>
            <a:r>
              <a:rPr lang="en-US" sz="1600" dirty="0"/>
              <a:t>    contaminated shared medical equipment</a:t>
            </a:r>
          </a:p>
          <a:p>
            <a:endParaRPr lang="en-US" sz="1600" dirty="0"/>
          </a:p>
        </p:txBody>
      </p:sp>
      <p:sp>
        <p:nvSpPr>
          <p:cNvPr id="2" name="Title 1">
            <a:extLst>
              <a:ext uri="{FF2B5EF4-FFF2-40B4-BE49-F238E27FC236}">
                <a16:creationId xmlns:a16="http://schemas.microsoft.com/office/drawing/2014/main" id="{3493A65D-5235-805A-2DF0-09CC3A520E57}"/>
              </a:ext>
            </a:extLst>
          </p:cNvPr>
          <p:cNvSpPr>
            <a:spLocks noGrp="1"/>
          </p:cNvSpPr>
          <p:nvPr>
            <p:ph type="title"/>
          </p:nvPr>
        </p:nvSpPr>
        <p:spPr>
          <a:xfrm>
            <a:off x="628650" y="390578"/>
            <a:ext cx="7886700" cy="646331"/>
          </a:xfrm>
        </p:spPr>
        <p:txBody>
          <a:bodyPr anchor="ctr">
            <a:normAutofit/>
          </a:bodyPr>
          <a:lstStyle/>
          <a:p>
            <a:r>
              <a:rPr lang="en-US" i="1" spc="-150" dirty="0"/>
              <a:t>Acinetobacter baumannii </a:t>
            </a:r>
            <a:endParaRPr lang="en-US" dirty="0"/>
          </a:p>
        </p:txBody>
      </p:sp>
      <p:pic>
        <p:nvPicPr>
          <p:cNvPr id="8" name="Picture 7" descr="Acinetobacter Baumannii | NIAS">
            <a:extLst>
              <a:ext uri="{FF2B5EF4-FFF2-40B4-BE49-F238E27FC236}">
                <a16:creationId xmlns:a16="http://schemas.microsoft.com/office/drawing/2014/main" id="{D63B66CB-D1B9-9F5C-7836-0F54F437B2E4}"/>
              </a:ext>
            </a:extLst>
          </p:cNvPr>
          <p:cNvPicPr>
            <a:picLocks noChangeAspect="1"/>
          </p:cNvPicPr>
          <p:nvPr/>
        </p:nvPicPr>
        <p:blipFill>
          <a:blip r:embed="rId3"/>
          <a:stretch>
            <a:fillRect/>
          </a:stretch>
        </p:blipFill>
        <p:spPr>
          <a:xfrm>
            <a:off x="6650752" y="3163152"/>
            <a:ext cx="1784076" cy="1469571"/>
          </a:xfrm>
          <a:prstGeom prst="rect">
            <a:avLst/>
          </a:prstGeom>
        </p:spPr>
      </p:pic>
      <p:sp>
        <p:nvSpPr>
          <p:cNvPr id="9" name="TextBox 8">
            <a:extLst>
              <a:ext uri="{FF2B5EF4-FFF2-40B4-BE49-F238E27FC236}">
                <a16:creationId xmlns:a16="http://schemas.microsoft.com/office/drawing/2014/main" id="{ACA04DAD-5150-D585-E94D-1038D5504C8A}"/>
              </a:ext>
            </a:extLst>
          </p:cNvPr>
          <p:cNvSpPr txBox="1"/>
          <p:nvPr/>
        </p:nvSpPr>
        <p:spPr>
          <a:xfrm>
            <a:off x="628650" y="4308046"/>
            <a:ext cx="4716379" cy="215444"/>
          </a:xfrm>
          <a:prstGeom prst="rect">
            <a:avLst/>
          </a:prstGeom>
          <a:noFill/>
        </p:spPr>
        <p:txBody>
          <a:bodyPr wrap="square" rtlCol="0">
            <a:spAutoFit/>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CRAB: carbapenem resistant </a:t>
            </a:r>
            <a:r>
              <a:rPr lang="en-US" sz="800" i="1" dirty="0">
                <a:solidFill>
                  <a:schemeClr val="tx1">
                    <a:lumMod val="75000"/>
                    <a:lumOff val="25000"/>
                  </a:schemeClr>
                </a:solidFill>
                <a:latin typeface="Arial" panose="020B0604020202020204" pitchFamily="34" charset="0"/>
                <a:cs typeface="Arial" panose="020B0604020202020204" pitchFamily="34" charset="0"/>
              </a:rPr>
              <a:t>Acinetobacter baumannii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06C8F86-1B36-3A25-C3C9-9919F9130377}"/>
              </a:ext>
            </a:extLst>
          </p:cNvPr>
          <p:cNvSpPr txBox="1"/>
          <p:nvPr/>
        </p:nvSpPr>
        <p:spPr>
          <a:xfrm>
            <a:off x="0" y="4632723"/>
            <a:ext cx="4716379" cy="761747"/>
          </a:xfrm>
          <a:prstGeom prst="rect">
            <a:avLst/>
          </a:prstGeom>
          <a:noFill/>
        </p:spPr>
        <p:txBody>
          <a:bodyPr wrap="square" rtlCol="0">
            <a:spAutoFit/>
          </a:bodyPr>
          <a:lstStyle/>
          <a:p>
            <a:r>
              <a:rPr lang="en-US" sz="800" dirty="0" err="1">
                <a:solidFill>
                  <a:schemeClr val="tx1">
                    <a:lumMod val="75000"/>
                    <a:lumOff val="25000"/>
                  </a:schemeClr>
                </a:solidFill>
                <a:latin typeface="Arial" panose="020B0604020202020204" pitchFamily="34" charset="0"/>
                <a:cs typeface="Arial" panose="020B0604020202020204" pitchFamily="34" charset="0"/>
              </a:rPr>
              <a:t>Boutzoukas</a:t>
            </a:r>
            <a:r>
              <a:rPr lang="en-US" sz="800" dirty="0">
                <a:solidFill>
                  <a:schemeClr val="tx1">
                    <a:lumMod val="75000"/>
                    <a:lumOff val="25000"/>
                  </a:schemeClr>
                </a:solidFill>
                <a:latin typeface="Arial" panose="020B0604020202020204" pitchFamily="34" charset="0"/>
                <a:cs typeface="Arial" panose="020B0604020202020204" pitchFamily="34" charset="0"/>
              </a:rPr>
              <a:t> A, et al 2025 doi.org/10.1093/</a:t>
            </a:r>
            <a:r>
              <a:rPr lang="en-US" sz="800" dirty="0" err="1">
                <a:solidFill>
                  <a:schemeClr val="tx1">
                    <a:lumMod val="75000"/>
                    <a:lumOff val="25000"/>
                  </a:schemeClr>
                </a:solidFill>
                <a:latin typeface="Arial" panose="020B0604020202020204" pitchFamily="34" charset="0"/>
                <a:cs typeface="Arial" panose="020B0604020202020204" pitchFamily="34" charset="0"/>
              </a:rPr>
              <a:t>jacamr</a:t>
            </a:r>
            <a:r>
              <a:rPr lang="en-US" sz="800" dirty="0">
                <a:solidFill>
                  <a:schemeClr val="tx1">
                    <a:lumMod val="75000"/>
                    <a:lumOff val="25000"/>
                  </a:schemeClr>
                </a:solidFill>
                <a:latin typeface="Arial" panose="020B0604020202020204" pitchFamily="34" charset="0"/>
                <a:cs typeface="Arial" panose="020B0604020202020204" pitchFamily="34" charset="0"/>
              </a:rPr>
              <a:t>/dlaf134</a:t>
            </a:r>
          </a:p>
          <a:p>
            <a:r>
              <a:rPr lang="en-US" sz="800" dirty="0">
                <a:solidFill>
                  <a:schemeClr val="tx1">
                    <a:lumMod val="75000"/>
                    <a:lumOff val="25000"/>
                  </a:schemeClr>
                </a:solidFill>
                <a:latin typeface="Arial" panose="020B0604020202020204" pitchFamily="34" charset="0"/>
                <a:cs typeface="Arial" panose="020B0604020202020204" pitchFamily="34" charset="0"/>
              </a:rPr>
              <a:t>Acinetobacter infection: Treatment and prevention – UpToDate</a:t>
            </a:r>
          </a:p>
          <a:p>
            <a:r>
              <a:rPr lang="en-US" sz="800" dirty="0">
                <a:solidFill>
                  <a:schemeClr val="tx1">
                    <a:lumMod val="75000"/>
                    <a:lumOff val="25000"/>
                  </a:schemeClr>
                </a:solidFill>
                <a:latin typeface="Arial" panose="020B0604020202020204" pitchFamily="34" charset="0"/>
                <a:cs typeface="Arial" panose="020B0604020202020204" pitchFamily="34" charset="0"/>
              </a:rPr>
              <a:t>Ma C, et al. 2021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103390/vaccines9060570 </a:t>
            </a:r>
          </a:p>
          <a:p>
            <a:r>
              <a:rPr lang="en-US" sz="800" dirty="0">
                <a:solidFill>
                  <a:schemeClr val="tx1">
                    <a:lumMod val="75000"/>
                    <a:lumOff val="25000"/>
                  </a:schemeClr>
                </a:solidFill>
                <a:latin typeface="Arial" panose="020B0604020202020204" pitchFamily="34" charset="0"/>
                <a:cs typeface="Arial" panose="020B0604020202020204" pitchFamily="34" charset="0"/>
              </a:rPr>
              <a:t>Carbapenem-resistant Acinetobacter baumannii 2021 CDC </a:t>
            </a:r>
          </a:p>
          <a:p>
            <a:endParaRPr lang="en-US" sz="1050" dirty="0"/>
          </a:p>
        </p:txBody>
      </p:sp>
    </p:spTree>
    <p:extLst>
      <p:ext uri="{BB962C8B-B14F-4D97-AF65-F5344CB8AC3E}">
        <p14:creationId xmlns:p14="http://schemas.microsoft.com/office/powerpoint/2010/main" val="788509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FF80-93BA-2A5A-B788-F3346B74024D}"/>
              </a:ext>
            </a:extLst>
          </p:cNvPr>
          <p:cNvSpPr>
            <a:spLocks noGrp="1"/>
          </p:cNvSpPr>
          <p:nvPr>
            <p:ph type="title"/>
          </p:nvPr>
        </p:nvSpPr>
        <p:spPr>
          <a:xfrm>
            <a:off x="628650" y="39730"/>
            <a:ext cx="7886700" cy="1089529"/>
          </a:xfrm>
        </p:spPr>
        <p:txBody>
          <a:bodyPr/>
          <a:lstStyle/>
          <a:p>
            <a:r>
              <a:rPr lang="en-US" sz="3600" i="1" spc="-150" dirty="0"/>
              <a:t>Acinetobacter baumannii  </a:t>
            </a:r>
            <a:br>
              <a:rPr lang="en-US" sz="3600" i="1" spc="-150" dirty="0"/>
            </a:br>
            <a:r>
              <a:rPr lang="en-US" sz="3600" spc="-150" dirty="0"/>
              <a:t>Risk Factors for Infection</a:t>
            </a:r>
            <a:endParaRPr lang="en-US" sz="3600" dirty="0"/>
          </a:p>
        </p:txBody>
      </p:sp>
      <p:graphicFrame>
        <p:nvGraphicFramePr>
          <p:cNvPr id="4" name="Diagram 3">
            <a:extLst>
              <a:ext uri="{FF2B5EF4-FFF2-40B4-BE49-F238E27FC236}">
                <a16:creationId xmlns:a16="http://schemas.microsoft.com/office/drawing/2014/main" id="{38BC8A13-DE44-FC7B-AF6F-88C812AFE183}"/>
              </a:ext>
            </a:extLst>
          </p:cNvPr>
          <p:cNvGraphicFramePr/>
          <p:nvPr>
            <p:extLst>
              <p:ext uri="{D42A27DB-BD31-4B8C-83A1-F6EECF244321}">
                <p14:modId xmlns:p14="http://schemas.microsoft.com/office/powerpoint/2010/main" val="1817176321"/>
              </p:ext>
            </p:extLst>
          </p:nvPr>
        </p:nvGraphicFramePr>
        <p:xfrm>
          <a:off x="957670" y="1018903"/>
          <a:ext cx="7228659" cy="357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7D6AD91-7F75-56EC-232D-CFE61143B706}"/>
              </a:ext>
            </a:extLst>
          </p:cNvPr>
          <p:cNvSpPr txBox="1"/>
          <p:nvPr/>
        </p:nvSpPr>
        <p:spPr>
          <a:xfrm>
            <a:off x="957670" y="4351904"/>
            <a:ext cx="2343150" cy="200055"/>
          </a:xfrm>
          <a:prstGeom prst="rect">
            <a:avLst/>
          </a:prstGeom>
          <a:noFill/>
        </p:spPr>
        <p:txBody>
          <a:bodyPr wrap="square" rtlCol="0">
            <a:spAutoFit/>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ICU: intensive care unit</a:t>
            </a:r>
          </a:p>
        </p:txBody>
      </p:sp>
      <p:sp>
        <p:nvSpPr>
          <p:cNvPr id="6" name="TextBox 5">
            <a:extLst>
              <a:ext uri="{FF2B5EF4-FFF2-40B4-BE49-F238E27FC236}">
                <a16:creationId xmlns:a16="http://schemas.microsoft.com/office/drawing/2014/main" id="{C8C119E1-0612-A141-5BF9-288E798356D8}"/>
              </a:ext>
            </a:extLst>
          </p:cNvPr>
          <p:cNvSpPr txBox="1"/>
          <p:nvPr/>
        </p:nvSpPr>
        <p:spPr>
          <a:xfrm>
            <a:off x="-78376" y="4728002"/>
            <a:ext cx="4716379" cy="415498"/>
          </a:xfrm>
          <a:prstGeom prst="rect">
            <a:avLst/>
          </a:prstGeom>
          <a:noFill/>
        </p:spPr>
        <p:txBody>
          <a:bodyPr wrap="square" rtlCol="0">
            <a:spAutoFit/>
          </a:bodyPr>
          <a:lstStyle/>
          <a:p>
            <a:r>
              <a:rPr lang="en-US" sz="700" dirty="0" err="1">
                <a:solidFill>
                  <a:schemeClr val="tx1">
                    <a:lumMod val="75000"/>
                    <a:lumOff val="25000"/>
                  </a:schemeClr>
                </a:solidFill>
                <a:latin typeface="Arial" panose="020B0604020202020204" pitchFamily="34" charset="0"/>
                <a:cs typeface="Arial" panose="020B0604020202020204" pitchFamily="34" charset="0"/>
              </a:rPr>
              <a:t>Boutzoukas</a:t>
            </a:r>
            <a:r>
              <a:rPr lang="en-US" sz="700" dirty="0">
                <a:solidFill>
                  <a:schemeClr val="tx1">
                    <a:lumMod val="75000"/>
                    <a:lumOff val="25000"/>
                  </a:schemeClr>
                </a:solidFill>
                <a:latin typeface="Arial" panose="020B0604020202020204" pitchFamily="34" charset="0"/>
                <a:cs typeface="Arial" panose="020B0604020202020204" pitchFamily="34" charset="0"/>
              </a:rPr>
              <a:t> A, et al 2025 doi.org/10.1093/</a:t>
            </a:r>
            <a:r>
              <a:rPr lang="en-US" sz="700" dirty="0" err="1">
                <a:solidFill>
                  <a:schemeClr val="tx1">
                    <a:lumMod val="75000"/>
                    <a:lumOff val="25000"/>
                  </a:schemeClr>
                </a:solidFill>
                <a:latin typeface="Arial" panose="020B0604020202020204" pitchFamily="34" charset="0"/>
                <a:cs typeface="Arial" panose="020B0604020202020204" pitchFamily="34" charset="0"/>
              </a:rPr>
              <a:t>jacamr</a:t>
            </a:r>
            <a:r>
              <a:rPr lang="en-US" sz="700" dirty="0">
                <a:solidFill>
                  <a:schemeClr val="tx1">
                    <a:lumMod val="75000"/>
                    <a:lumOff val="25000"/>
                  </a:schemeClr>
                </a:solidFill>
                <a:latin typeface="Arial" panose="020B0604020202020204" pitchFamily="34" charset="0"/>
                <a:cs typeface="Arial" panose="020B0604020202020204" pitchFamily="34" charset="0"/>
              </a:rPr>
              <a:t>/dlaf134</a:t>
            </a:r>
          </a:p>
          <a:p>
            <a:r>
              <a:rPr lang="en-US" sz="700" dirty="0">
                <a:solidFill>
                  <a:schemeClr val="tx1">
                    <a:lumMod val="75000"/>
                    <a:lumOff val="25000"/>
                  </a:schemeClr>
                </a:solidFill>
                <a:latin typeface="Arial" panose="020B0604020202020204" pitchFamily="34" charset="0"/>
                <a:cs typeface="Arial" panose="020B0604020202020204" pitchFamily="34" charset="0"/>
              </a:rPr>
              <a:t>Acinetobacter infection: Treatment and prevention – UpToDate</a:t>
            </a:r>
          </a:p>
          <a:p>
            <a:r>
              <a:rPr lang="en-US" sz="700" dirty="0">
                <a:solidFill>
                  <a:schemeClr val="tx1">
                    <a:lumMod val="75000"/>
                    <a:lumOff val="25000"/>
                  </a:schemeClr>
                </a:solidFill>
                <a:latin typeface="Arial" panose="020B0604020202020204" pitchFamily="34" charset="0"/>
                <a:cs typeface="Arial" panose="020B0604020202020204" pitchFamily="34" charset="0"/>
              </a:rPr>
              <a:t>Ma C, et al. 2021 </a:t>
            </a:r>
            <a:r>
              <a:rPr lang="en-US" sz="700" dirty="0" err="1">
                <a:solidFill>
                  <a:schemeClr val="tx1">
                    <a:lumMod val="75000"/>
                    <a:lumOff val="25000"/>
                  </a:schemeClr>
                </a:solidFill>
                <a:latin typeface="Arial" panose="020B0604020202020204" pitchFamily="34" charset="0"/>
                <a:cs typeface="Arial" panose="020B0604020202020204" pitchFamily="34" charset="0"/>
              </a:rPr>
              <a:t>doi</a:t>
            </a:r>
            <a:r>
              <a:rPr lang="en-US" sz="700" dirty="0">
                <a:solidFill>
                  <a:schemeClr val="tx1">
                    <a:lumMod val="75000"/>
                    <a:lumOff val="25000"/>
                  </a:schemeClr>
                </a:solidFill>
                <a:latin typeface="Arial" panose="020B0604020202020204" pitchFamily="34" charset="0"/>
                <a:cs typeface="Arial" panose="020B0604020202020204" pitchFamily="34" charset="0"/>
              </a:rPr>
              <a:t>: 103390/vaccines9060570 </a:t>
            </a:r>
            <a:endParaRPr lang="en-US" sz="10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923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90C92-904E-E900-9E70-5D6350ED3C6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8E42B3-AB5B-D78F-718C-2202741662D9}"/>
              </a:ext>
            </a:extLst>
          </p:cNvPr>
          <p:cNvSpPr>
            <a:spLocks noGrp="1"/>
          </p:cNvSpPr>
          <p:nvPr>
            <p:ph idx="1"/>
          </p:nvPr>
        </p:nvSpPr>
        <p:spPr>
          <a:xfrm>
            <a:off x="628650" y="1283775"/>
            <a:ext cx="7886700" cy="3348948"/>
          </a:xfrm>
          <a:prstGeom prst="rect">
            <a:avLst/>
          </a:prstGeom>
        </p:spPr>
        <p:txBody>
          <a:bodyPr>
            <a:normAutofit/>
          </a:bodyPr>
          <a:lstStyle/>
          <a:p>
            <a:pPr lvl="1">
              <a:lnSpc>
                <a:spcPct val="100000"/>
              </a:lnSpc>
              <a:buClr>
                <a:srgbClr val="007F88"/>
              </a:buClr>
              <a:buSzPct val="110000"/>
            </a:pPr>
            <a:endParaRPr lang="en-US" sz="1500">
              <a:solidFill>
                <a:schemeClr val="tx1">
                  <a:lumMod val="50000"/>
                  <a:lumOff val="50000"/>
                </a:schemeClr>
              </a:solidFill>
            </a:endParaRPr>
          </a:p>
          <a:p>
            <a:pPr>
              <a:lnSpc>
                <a:spcPct val="100000"/>
              </a:lnSpc>
            </a:pPr>
            <a:endParaRPr lang="en-US"/>
          </a:p>
        </p:txBody>
      </p:sp>
      <p:graphicFrame>
        <p:nvGraphicFramePr>
          <p:cNvPr id="4" name="Diagram 3">
            <a:extLst>
              <a:ext uri="{FF2B5EF4-FFF2-40B4-BE49-F238E27FC236}">
                <a16:creationId xmlns:a16="http://schemas.microsoft.com/office/drawing/2014/main" id="{5046D79A-A983-F900-6342-7B0DB9BC5C06}"/>
              </a:ext>
            </a:extLst>
          </p:cNvPr>
          <p:cNvGraphicFramePr/>
          <p:nvPr/>
        </p:nvGraphicFramePr>
        <p:xfrm>
          <a:off x="1524000" y="968656"/>
          <a:ext cx="6096000" cy="3234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1" name="Diagram 40">
            <a:extLst>
              <a:ext uri="{FF2B5EF4-FFF2-40B4-BE49-F238E27FC236}">
                <a16:creationId xmlns:a16="http://schemas.microsoft.com/office/drawing/2014/main" id="{C5177F49-A89A-63EA-9FF8-F8B6CE13CDEB}"/>
              </a:ext>
            </a:extLst>
          </p:cNvPr>
          <p:cNvGraphicFramePr/>
          <p:nvPr>
            <p:extLst>
              <p:ext uri="{D42A27DB-BD31-4B8C-83A1-F6EECF244321}">
                <p14:modId xmlns:p14="http://schemas.microsoft.com/office/powerpoint/2010/main" val="2872010681"/>
              </p:ext>
            </p:extLst>
          </p:nvPr>
        </p:nvGraphicFramePr>
        <p:xfrm>
          <a:off x="743936" y="1388693"/>
          <a:ext cx="7656128" cy="32245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ECF46DDE-6924-9836-6904-4B46B2FBF9C2}"/>
              </a:ext>
            </a:extLst>
          </p:cNvPr>
          <p:cNvSpPr txBox="1"/>
          <p:nvPr/>
        </p:nvSpPr>
        <p:spPr>
          <a:xfrm>
            <a:off x="3006078" y="4804946"/>
            <a:ext cx="2731782" cy="338554"/>
          </a:xfrm>
          <a:prstGeom prst="rect">
            <a:avLst/>
          </a:prstGeom>
          <a:noFill/>
        </p:spPr>
        <p:txBody>
          <a:bodyPr wrap="square" rtlCol="0">
            <a:spAutoFit/>
          </a:bodyPr>
          <a:lstStyle/>
          <a:p>
            <a:r>
              <a:rPr lang="en-US" sz="800" dirty="0">
                <a:solidFill>
                  <a:schemeClr val="tx1">
                    <a:lumMod val="75000"/>
                    <a:lumOff val="25000"/>
                  </a:schemeClr>
                </a:solidFill>
                <a:latin typeface="Arial" panose="020B0604020202020204" pitchFamily="34" charset="0"/>
                <a:cs typeface="Arial" panose="020B0604020202020204" pitchFamily="34" charset="0"/>
              </a:rPr>
              <a:t>ICU: intensive care unit</a:t>
            </a:r>
          </a:p>
          <a:p>
            <a:r>
              <a:rPr lang="en-US" sz="800" dirty="0">
                <a:solidFill>
                  <a:schemeClr val="tx1">
                    <a:lumMod val="75000"/>
                    <a:lumOff val="25000"/>
                  </a:schemeClr>
                </a:solidFill>
                <a:latin typeface="Arial" panose="020B0604020202020204" pitchFamily="34" charset="0"/>
                <a:cs typeface="Arial" panose="020B0604020202020204" pitchFamily="34" charset="0"/>
              </a:rPr>
              <a:t>CRAB: carbapenem-resistant </a:t>
            </a:r>
            <a:r>
              <a:rPr lang="en-US" sz="800" i="1" dirty="0">
                <a:solidFill>
                  <a:schemeClr val="tx1">
                    <a:lumMod val="75000"/>
                    <a:lumOff val="25000"/>
                  </a:schemeClr>
                </a:solidFill>
                <a:latin typeface="Arial" panose="020B0604020202020204" pitchFamily="34" charset="0"/>
                <a:cs typeface="Arial" panose="020B0604020202020204" pitchFamily="34" charset="0"/>
              </a:rPr>
              <a:t>Acinetobacter baumannii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itle 3">
            <a:extLst>
              <a:ext uri="{FF2B5EF4-FFF2-40B4-BE49-F238E27FC236}">
                <a16:creationId xmlns:a16="http://schemas.microsoft.com/office/drawing/2014/main" id="{C470F4A0-0BBB-4C7F-28B5-DCC1AC14A98D}"/>
              </a:ext>
            </a:extLst>
          </p:cNvPr>
          <p:cNvSpPr>
            <a:spLocks noGrp="1"/>
          </p:cNvSpPr>
          <p:nvPr>
            <p:ph type="title"/>
          </p:nvPr>
        </p:nvSpPr>
        <p:spPr>
          <a:xfrm>
            <a:off x="628650" y="279690"/>
            <a:ext cx="7886700" cy="1089529"/>
          </a:xfrm>
        </p:spPr>
        <p:txBody>
          <a:bodyPr/>
          <a:lstStyle/>
          <a:p>
            <a:r>
              <a:rPr lang="en-US" sz="3600" i="1" spc="-150" dirty="0"/>
              <a:t>Acinetobacter baumannii  </a:t>
            </a:r>
            <a:r>
              <a:rPr lang="en-US" sz="3600" spc="-150" dirty="0"/>
              <a:t>Infection Types </a:t>
            </a:r>
            <a:endParaRPr lang="en-US" sz="3600" dirty="0"/>
          </a:p>
        </p:txBody>
      </p:sp>
      <p:sp>
        <p:nvSpPr>
          <p:cNvPr id="14" name="TextBox 13">
            <a:extLst>
              <a:ext uri="{FF2B5EF4-FFF2-40B4-BE49-F238E27FC236}">
                <a16:creationId xmlns:a16="http://schemas.microsoft.com/office/drawing/2014/main" id="{A8B19E90-AB0B-03C1-156A-7CD028593584}"/>
              </a:ext>
            </a:extLst>
          </p:cNvPr>
          <p:cNvSpPr txBox="1"/>
          <p:nvPr/>
        </p:nvSpPr>
        <p:spPr>
          <a:xfrm>
            <a:off x="0" y="4704245"/>
            <a:ext cx="4716379" cy="461665"/>
          </a:xfrm>
          <a:prstGeom prst="rect">
            <a:avLst/>
          </a:prstGeom>
          <a:noFill/>
        </p:spPr>
        <p:txBody>
          <a:bodyPr wrap="square" rtlCol="0">
            <a:spAutoFit/>
          </a:bodyPr>
          <a:lstStyle/>
          <a:p>
            <a:r>
              <a:rPr lang="en-US" sz="800" dirty="0" err="1">
                <a:solidFill>
                  <a:schemeClr val="tx1">
                    <a:lumMod val="75000"/>
                    <a:lumOff val="25000"/>
                  </a:schemeClr>
                </a:solidFill>
                <a:latin typeface="Arial" panose="020B0604020202020204" pitchFamily="34" charset="0"/>
                <a:cs typeface="Arial" panose="020B0604020202020204" pitchFamily="34" charset="0"/>
              </a:rPr>
              <a:t>Boutzoukas</a:t>
            </a:r>
            <a:r>
              <a:rPr lang="en-US" sz="800" dirty="0">
                <a:solidFill>
                  <a:schemeClr val="tx1">
                    <a:lumMod val="75000"/>
                    <a:lumOff val="25000"/>
                  </a:schemeClr>
                </a:solidFill>
                <a:latin typeface="Arial" panose="020B0604020202020204" pitchFamily="34" charset="0"/>
                <a:cs typeface="Arial" panose="020B0604020202020204" pitchFamily="34" charset="0"/>
              </a:rPr>
              <a:t> A, et al 2025 doi.org/10.1093/</a:t>
            </a:r>
            <a:r>
              <a:rPr lang="en-US" sz="800" dirty="0" err="1">
                <a:solidFill>
                  <a:schemeClr val="tx1">
                    <a:lumMod val="75000"/>
                    <a:lumOff val="25000"/>
                  </a:schemeClr>
                </a:solidFill>
                <a:latin typeface="Arial" panose="020B0604020202020204" pitchFamily="34" charset="0"/>
                <a:cs typeface="Arial" panose="020B0604020202020204" pitchFamily="34" charset="0"/>
              </a:rPr>
              <a:t>jacamr</a:t>
            </a:r>
            <a:r>
              <a:rPr lang="en-US" sz="800" dirty="0">
                <a:solidFill>
                  <a:schemeClr val="tx1">
                    <a:lumMod val="75000"/>
                    <a:lumOff val="25000"/>
                  </a:schemeClr>
                </a:solidFill>
                <a:latin typeface="Arial" panose="020B0604020202020204" pitchFamily="34" charset="0"/>
                <a:cs typeface="Arial" panose="020B0604020202020204" pitchFamily="34" charset="0"/>
              </a:rPr>
              <a:t>/dlaf134</a:t>
            </a:r>
          </a:p>
          <a:p>
            <a:r>
              <a:rPr lang="en-US" sz="800" dirty="0">
                <a:solidFill>
                  <a:schemeClr val="tx1">
                    <a:lumMod val="75000"/>
                    <a:lumOff val="25000"/>
                  </a:schemeClr>
                </a:solidFill>
                <a:latin typeface="Arial" panose="020B0604020202020204" pitchFamily="34" charset="0"/>
                <a:cs typeface="Arial" panose="020B0604020202020204" pitchFamily="34" charset="0"/>
              </a:rPr>
              <a:t>Acinetobacter infection: Treatment and prevention – UpToDate</a:t>
            </a:r>
          </a:p>
          <a:p>
            <a:r>
              <a:rPr lang="en-US" sz="800" dirty="0">
                <a:solidFill>
                  <a:schemeClr val="tx1">
                    <a:lumMod val="75000"/>
                    <a:lumOff val="25000"/>
                  </a:schemeClr>
                </a:solidFill>
                <a:latin typeface="Arial" panose="020B0604020202020204" pitchFamily="34" charset="0"/>
                <a:cs typeface="Arial" panose="020B0604020202020204" pitchFamily="34" charset="0"/>
              </a:rPr>
              <a:t>Cavallo I, et al 2023 </a:t>
            </a:r>
            <a:r>
              <a:rPr lang="en-US" sz="800" dirty="0" err="1">
                <a:solidFill>
                  <a:schemeClr val="tx1">
                    <a:lumMod val="75000"/>
                    <a:lumOff val="25000"/>
                  </a:schemeClr>
                </a:solidFill>
                <a:latin typeface="Arial" panose="020B0604020202020204" pitchFamily="34" charset="0"/>
                <a:cs typeface="Arial" panose="020B0604020202020204" pitchFamily="34" charset="0"/>
              </a:rPr>
              <a:t>doi</a:t>
            </a:r>
            <a:r>
              <a:rPr lang="en-US" sz="800" dirty="0">
                <a:solidFill>
                  <a:schemeClr val="tx1">
                    <a:lumMod val="75000"/>
                    <a:lumOff val="25000"/>
                  </a:schemeClr>
                </a:solidFill>
                <a:latin typeface="Arial" panose="020B0604020202020204" pitchFamily="34" charset="0"/>
                <a:cs typeface="Arial" panose="020B0604020202020204" pitchFamily="34" charset="0"/>
              </a:rPr>
              <a:t>: 10.3389/fmicb.2023.119674</a:t>
            </a:r>
            <a:endParaRPr lang="en-US" sz="105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07112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0D227D9985E04E8846E5B4D9D41EF6" ma:contentTypeVersion="13" ma:contentTypeDescription="Create a new document." ma:contentTypeScope="" ma:versionID="eaeb09a6ac0bb3650064ace78db83779">
  <xsd:schema xmlns:xsd="http://www.w3.org/2001/XMLSchema" xmlns:xs="http://www.w3.org/2001/XMLSchema" xmlns:p="http://schemas.microsoft.com/office/2006/metadata/properties" xmlns:ns2="d25e7cbc-e328-4fe9-b7ce-479d4d01adb9" xmlns:ns3="fee0cfbf-68bb-4b82-baa8-5d7412a94942" targetNamespace="http://schemas.microsoft.com/office/2006/metadata/properties" ma:root="true" ma:fieldsID="3a7dbefa0e0d3183d76ab56ae82ffb42" ns2:_="" ns3:_="">
    <xsd:import namespace="d25e7cbc-e328-4fe9-b7ce-479d4d01adb9"/>
    <xsd:import namespace="fee0cfbf-68bb-4b82-baa8-5d7412a94942"/>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5e7cbc-e328-4fe9-b7ce-479d4d01adb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46a28a4-f3b3-4851-86b3-b10f5f45f34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Notes" ma:index="20"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e0cfbf-68bb-4b82-baa8-5d7412a9494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2f0aba3-d933-4e0b-851a-7eec706a01bf}" ma:internalName="TaxCatchAll" ma:showField="CatchAllData" ma:web="fee0cfbf-68bb-4b82-baa8-5d7412a949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d25e7cbc-e328-4fe9-b7ce-479d4d01adb9" xsi:nil="true"/>
    <TaxCatchAll xmlns="fee0cfbf-68bb-4b82-baa8-5d7412a94942" xsi:nil="true"/>
    <lcf76f155ced4ddcb4097134ff3c332f xmlns="d25e7cbc-e328-4fe9-b7ce-479d4d01adb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946E48D-26AB-40EB-AD01-6BFB8A9E55D2}"/>
</file>

<file path=customXml/itemProps2.xml><?xml version="1.0" encoding="utf-8"?>
<ds:datastoreItem xmlns:ds="http://schemas.openxmlformats.org/officeDocument/2006/customXml" ds:itemID="{04E9F6C0-632C-4FCA-9B85-F710E6B03CEF}">
  <ds:schemaRefs>
    <ds:schemaRef ds:uri="http://schemas.microsoft.com/sharepoint/v3/contenttype/forms"/>
  </ds:schemaRefs>
</ds:datastoreItem>
</file>

<file path=customXml/itemProps3.xml><?xml version="1.0" encoding="utf-8"?>
<ds:datastoreItem xmlns:ds="http://schemas.openxmlformats.org/officeDocument/2006/customXml" ds:itemID="{8FEC8BD0-DE64-47EE-AE60-711074C6B55F}">
  <ds:schemaRefs>
    <ds:schemaRef ds:uri="http://schemas.microsoft.com/office/2006/metadata/properties"/>
    <ds:schemaRef ds:uri="http://purl.org/dc/dcmitype/"/>
    <ds:schemaRef ds:uri="http://purl.org/dc/elements/1.1/"/>
    <ds:schemaRef ds:uri="http://schemas.openxmlformats.org/package/2006/metadata/core-properties"/>
    <ds:schemaRef ds:uri="http://schemas.microsoft.com/office/2006/documentManagement/types"/>
    <ds:schemaRef ds:uri="8ae13fe8-8183-4c8d-a01e-1b83dfb7b1c0"/>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9371</TotalTime>
  <Words>8627</Words>
  <Application>Microsoft Office PowerPoint</Application>
  <PresentationFormat>On-screen Show (16:9)</PresentationFormat>
  <Paragraphs>1055</Paragraphs>
  <Slides>52</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Aptos</vt:lpstr>
      <vt:lpstr>Arial</vt:lpstr>
      <vt:lpstr>Calibri</vt:lpstr>
      <vt:lpstr>Calibri Light</vt:lpstr>
      <vt:lpstr>Verdana</vt:lpstr>
      <vt:lpstr>Office Theme</vt:lpstr>
      <vt:lpstr>Don’t Be CRABby, Be Prepared</vt:lpstr>
      <vt:lpstr>Disclosures </vt:lpstr>
      <vt:lpstr>Learning Objectives </vt:lpstr>
      <vt:lpstr>Gram-Negative Bacteria</vt:lpstr>
      <vt:lpstr>Clinical Significance of Gram-Negative Bacterial Infections</vt:lpstr>
      <vt:lpstr>ESKAPE Pathogens </vt:lpstr>
      <vt:lpstr>Acinetobacter baumannii </vt:lpstr>
      <vt:lpstr>Acinetobacter baumannii   Risk Factors for Infection</vt:lpstr>
      <vt:lpstr>Acinetobacter baumannii  Infection Types </vt:lpstr>
      <vt:lpstr>Acinetobacter baumannii  Infection Types </vt:lpstr>
      <vt:lpstr>Assessment Question 1</vt:lpstr>
      <vt:lpstr>Resistance Mechanisms</vt:lpstr>
      <vt:lpstr>PowerPoint Presentation</vt:lpstr>
      <vt:lpstr>PowerPoint Presentation</vt:lpstr>
      <vt:lpstr>PowerPoint Presentation</vt:lpstr>
      <vt:lpstr>PowerPoint Presentation</vt:lpstr>
      <vt:lpstr>Class A Carbapenemases </vt:lpstr>
      <vt:lpstr>Class B Carbapenemases </vt:lpstr>
      <vt:lpstr>Class D Carbapenemases </vt:lpstr>
      <vt:lpstr>Acinetobacter baumannii  Carbapenemases in the U.S.</vt:lpstr>
      <vt:lpstr>Assessment Question 2</vt:lpstr>
      <vt:lpstr>2023 IDSA Guidance on the Treatment of Antimicrobial Resistant Gram-Negative Infections</vt:lpstr>
      <vt:lpstr>High-Dose ampicillin/sulbactam   </vt:lpstr>
      <vt:lpstr>Combination Therapies </vt:lpstr>
      <vt:lpstr>Site Specific Considerations  </vt:lpstr>
      <vt:lpstr>Non-Preferred Therapies </vt:lpstr>
      <vt:lpstr>Non-Preferred Therapies </vt:lpstr>
      <vt:lpstr>2024 IDSA Guidance on the Treatment of Antimicrobial Resistant Gram-Negative Infections</vt:lpstr>
      <vt:lpstr>sulbactam/durlobactam (Xacduro) </vt:lpstr>
      <vt:lpstr>sulbactam/durlobactam (Xacduro) </vt:lpstr>
      <vt:lpstr>ATTACK Trial, Kaye et al, 2023  </vt:lpstr>
      <vt:lpstr>ATTACK Trial, Kaye et al, 2023  </vt:lpstr>
      <vt:lpstr>ATTACK Trial, Kaye et al, 2023  Demographics </vt:lpstr>
      <vt:lpstr>ATTACK Trial, Kaye et al, 2023  Demographics </vt:lpstr>
      <vt:lpstr>ATTACK Trial, Kaye et al, 2023  Demographics </vt:lpstr>
      <vt:lpstr>ATTACK Trial  Results</vt:lpstr>
      <vt:lpstr>ATTACK Trial, Kaye et al 2023 Efficacy Outcomes</vt:lpstr>
      <vt:lpstr>ATTACK Trial, Kaye et al 2023 Primary Efficacy Outcomes</vt:lpstr>
      <vt:lpstr>ATTACK Trial, Kaye et al 2023 Secondary Efficacy Outcomes</vt:lpstr>
      <vt:lpstr>ATTACK Trial, Kaye et al 2023 Safety Outcomes</vt:lpstr>
      <vt:lpstr>ATTACK Trial, Kaye et al 2023 Safety Outcomes</vt:lpstr>
      <vt:lpstr>ATTACK Trial, Kaye et al, 2023  Treatment Emergent Adverse Events  </vt:lpstr>
      <vt:lpstr>ATTACK Trial, Kaye et al, 2023  Part B Patients </vt:lpstr>
      <vt:lpstr>ATTACK Trial, Kaye et al, 2023  Limitations</vt:lpstr>
      <vt:lpstr>ATTACK Trial, Kaye et al, 2023  Conclusion  </vt:lpstr>
      <vt:lpstr>Assessment Question 3 </vt:lpstr>
      <vt:lpstr>Assessment Question 4 </vt:lpstr>
      <vt:lpstr>Key Points </vt:lpstr>
      <vt:lpstr>References </vt:lpstr>
      <vt:lpstr>References </vt:lpstr>
      <vt:lpstr>Questions?</vt:lpstr>
      <vt:lpstr>Don’t Be CRABby, Be Prepared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Ocampo Velasco, Patricia</dc:creator>
  <cp:keywords/>
  <dc:description/>
  <cp:lastModifiedBy>Phillips, Kayla</cp:lastModifiedBy>
  <cp:revision>28</cp:revision>
  <dcterms:created xsi:type="dcterms:W3CDTF">2022-11-17T19:18:38Z</dcterms:created>
  <dcterms:modified xsi:type="dcterms:W3CDTF">2025-09-23T21:04:44Z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0x010100690D227D9985E04E8846E5B4D9D41EF6</vt:lpwstr>
  </property>
</Properties>
</file>