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C4CF"/>
    <a:srgbClr val="B8CAD1"/>
    <a:srgbClr val="93473B"/>
    <a:srgbClr val="95473B"/>
    <a:srgbClr val="EFE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C15CA5-A15E-4F41-AAF3-42BA944A3A61}" v="91" dt="2023-11-03T15:42:26.0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5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81C4-8232-4D96-9052-946135B75BB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8471-47D3-4784-928A-5BDEB910B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0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81C4-8232-4D96-9052-946135B75BB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8471-47D3-4784-928A-5BDEB910B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80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81C4-8232-4D96-9052-946135B75BB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8471-47D3-4784-928A-5BDEB910B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1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81C4-8232-4D96-9052-946135B75BB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8471-47D3-4784-928A-5BDEB910B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0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81C4-8232-4D96-9052-946135B75BB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8471-47D3-4784-928A-5BDEB910B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9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81C4-8232-4D96-9052-946135B75BB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8471-47D3-4784-928A-5BDEB910B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9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81C4-8232-4D96-9052-946135B75BB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8471-47D3-4784-928A-5BDEB910B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35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81C4-8232-4D96-9052-946135B75BB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8471-47D3-4784-928A-5BDEB910B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61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81C4-8232-4D96-9052-946135B75BB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8471-47D3-4784-928A-5BDEB910B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0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81C4-8232-4D96-9052-946135B75BB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8471-47D3-4784-928A-5BDEB910B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29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81C4-8232-4D96-9052-946135B75BB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8471-47D3-4784-928A-5BDEB910B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0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B81C4-8232-4D96-9052-946135B75BB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F8471-47D3-4784-928A-5BDEB910B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4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publicdomainpictures.net/en/view-image.php?image=201292&amp;picture=travel-background" TargetMode="External"/><Relationship Id="rId7" Type="http://schemas.openxmlformats.org/officeDocument/2006/relationships/image" Target="../media/image5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svg"/><Relationship Id="rId5" Type="http://schemas.openxmlformats.org/officeDocument/2006/relationships/image" Target="../media/image3.sv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hyperlink" Target="https://www.pngall.com/eiffel-tower-png/download/1003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01292&amp;picture=travel-background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wallpaper&#10;&#10;Description automatically generated">
            <a:extLst>
              <a:ext uri="{FF2B5EF4-FFF2-40B4-BE49-F238E27FC236}">
                <a16:creationId xmlns:a16="http://schemas.microsoft.com/office/drawing/2014/main" id="{06B19FB1-D244-1B28-7D1B-336DC15992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7772400" cy="4932608"/>
          </a:xfrm>
          <a:prstGeom prst="rect">
            <a:avLst/>
          </a:prstGeom>
        </p:spPr>
      </p:pic>
      <p:pic>
        <p:nvPicPr>
          <p:cNvPr id="14" name="Picture 13" descr="A close-up of a wallpaper&#10;&#10;Description automatically generated">
            <a:extLst>
              <a:ext uri="{FF2B5EF4-FFF2-40B4-BE49-F238E27FC236}">
                <a16:creationId xmlns:a16="http://schemas.microsoft.com/office/drawing/2014/main" id="{2178DCE5-548B-3015-4630-8E1A25FD88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0" y="4932608"/>
            <a:ext cx="7772400" cy="51816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C560002-6D11-6999-F2EE-4BA23183EC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5300" y="387350"/>
            <a:ext cx="6794500" cy="92837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9B6EDC-B400-4E68-9341-065D9470FCB2}"/>
              </a:ext>
            </a:extLst>
          </p:cNvPr>
          <p:cNvSpPr txBox="1"/>
          <p:nvPr/>
        </p:nvSpPr>
        <p:spPr>
          <a:xfrm>
            <a:off x="501638" y="401421"/>
            <a:ext cx="3882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Peer-Reviewed Publications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8CBF10-D96C-CEA0-0212-106376506299}"/>
              </a:ext>
            </a:extLst>
          </p:cNvPr>
          <p:cNvSpPr txBox="1"/>
          <p:nvPr/>
        </p:nvSpPr>
        <p:spPr>
          <a:xfrm>
            <a:off x="501639" y="2266224"/>
            <a:ext cx="3250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Professional Presentations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E86DFF-045D-9316-6762-066579305DD7}"/>
              </a:ext>
            </a:extLst>
          </p:cNvPr>
          <p:cNvSpPr txBox="1"/>
          <p:nvPr/>
        </p:nvSpPr>
        <p:spPr>
          <a:xfrm>
            <a:off x="501638" y="4123686"/>
            <a:ext cx="4904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Podcast &amp; Other Digital Dissemination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D78F9A-2336-1B86-AF8A-AD00E5C954C3}"/>
              </a:ext>
            </a:extLst>
          </p:cNvPr>
          <p:cNvSpPr txBox="1"/>
          <p:nvPr/>
        </p:nvSpPr>
        <p:spPr>
          <a:xfrm>
            <a:off x="501638" y="6039860"/>
            <a:ext cx="4678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Choose Your Dissemination Journey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F8B809-8281-60C9-7CC6-DA4D67AE054C}"/>
              </a:ext>
            </a:extLst>
          </p:cNvPr>
          <p:cNvGrpSpPr/>
          <p:nvPr/>
        </p:nvGrpSpPr>
        <p:grpSpPr>
          <a:xfrm>
            <a:off x="71449" y="742575"/>
            <a:ext cx="1371600" cy="1620573"/>
            <a:chOff x="203200" y="211357"/>
            <a:chExt cx="1371600" cy="162057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8CEC0BE-0D16-8210-41B8-6BB5193CB3CF}"/>
                </a:ext>
              </a:extLst>
            </p:cNvPr>
            <p:cNvSpPr/>
            <p:nvPr/>
          </p:nvSpPr>
          <p:spPr>
            <a:xfrm>
              <a:off x="203200" y="211357"/>
              <a:ext cx="1371600" cy="137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7E2B55D-9B41-58CD-37D7-BB70E4E93C76}"/>
                </a:ext>
              </a:extLst>
            </p:cNvPr>
            <p:cNvSpPr txBox="1"/>
            <p:nvPr/>
          </p:nvSpPr>
          <p:spPr>
            <a:xfrm>
              <a:off x="381127" y="424966"/>
              <a:ext cx="1009396" cy="140696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5784581"/>
                </a:avLst>
              </a:prstTxWarp>
              <a:spAutoFit/>
            </a:bodyPr>
            <a:lstStyle/>
            <a:p>
              <a:pPr algn="ctr"/>
              <a:r>
                <a:rPr lang="en-US" dirty="0">
                  <a:latin typeface="Aptos" panose="020B0004020202020204" pitchFamily="34" charset="0"/>
                  <a:ea typeface="Verdana" panose="020B0604030504040204" pitchFamily="34" charset="0"/>
                </a:rPr>
                <a:t>CHICAGO, IL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33A28E5-94AC-B953-7B15-56496E2D1643}"/>
              </a:ext>
            </a:extLst>
          </p:cNvPr>
          <p:cNvGrpSpPr/>
          <p:nvPr/>
        </p:nvGrpSpPr>
        <p:grpSpPr>
          <a:xfrm>
            <a:off x="71449" y="2618856"/>
            <a:ext cx="1371600" cy="1620573"/>
            <a:chOff x="-2565400" y="3561008"/>
            <a:chExt cx="1371600" cy="162057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D895C87-6A09-EDC3-790E-BCC87116B64C}"/>
                </a:ext>
              </a:extLst>
            </p:cNvPr>
            <p:cNvSpPr/>
            <p:nvPr/>
          </p:nvSpPr>
          <p:spPr>
            <a:xfrm>
              <a:off x="-2565400" y="3561008"/>
              <a:ext cx="1371600" cy="137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1C3D551-E415-0018-0F6D-D1CC92B304CF}"/>
                </a:ext>
              </a:extLst>
            </p:cNvPr>
            <p:cNvSpPr txBox="1"/>
            <p:nvPr/>
          </p:nvSpPr>
          <p:spPr>
            <a:xfrm>
              <a:off x="-2387473" y="3774617"/>
              <a:ext cx="1009396" cy="140696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5784581"/>
                </a:avLst>
              </a:prstTxWarp>
              <a:spAutoFit/>
            </a:bodyPr>
            <a:lstStyle/>
            <a:p>
              <a:pPr algn="ctr"/>
              <a:r>
                <a:rPr lang="en-US" dirty="0">
                  <a:latin typeface="Aptos" panose="020B0004020202020204" pitchFamily="34" charset="0"/>
                  <a:ea typeface="Verdana" panose="020B0604030504040204" pitchFamily="34" charset="0"/>
                </a:rPr>
                <a:t>NEW YORK, NY</a:t>
              </a:r>
            </a:p>
          </p:txBody>
        </p:sp>
        <p:pic>
          <p:nvPicPr>
            <p:cNvPr id="32" name="Graphic 31" descr="City outline">
              <a:extLst>
                <a:ext uri="{FF2B5EF4-FFF2-40B4-BE49-F238E27FC236}">
                  <a16:creationId xmlns:a16="http://schemas.microsoft.com/office/drawing/2014/main" id="{CA152BB9-0147-134C-9AC1-51E6ABB5A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-2265340" y="3996922"/>
              <a:ext cx="765130" cy="76513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D472899-70FB-E7FE-8C89-D98A7B34725D}"/>
              </a:ext>
            </a:extLst>
          </p:cNvPr>
          <p:cNvGrpSpPr/>
          <p:nvPr/>
        </p:nvGrpSpPr>
        <p:grpSpPr>
          <a:xfrm>
            <a:off x="71449" y="4507837"/>
            <a:ext cx="1371600" cy="1620573"/>
            <a:chOff x="-2846410" y="6345676"/>
            <a:chExt cx="1371600" cy="1620573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E91F6B7-6B8E-86DE-9AFB-FDB73025C6E2}"/>
                </a:ext>
              </a:extLst>
            </p:cNvPr>
            <p:cNvSpPr/>
            <p:nvPr/>
          </p:nvSpPr>
          <p:spPr>
            <a:xfrm>
              <a:off x="-2846410" y="6345676"/>
              <a:ext cx="1371600" cy="137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1640326-42EF-C43A-9910-6A6B1239C8BA}"/>
                </a:ext>
              </a:extLst>
            </p:cNvPr>
            <p:cNvSpPr txBox="1"/>
            <p:nvPr/>
          </p:nvSpPr>
          <p:spPr>
            <a:xfrm>
              <a:off x="-2668483" y="6559285"/>
              <a:ext cx="1009396" cy="140696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5784581"/>
                </a:avLst>
              </a:prstTxWarp>
              <a:spAutoFit/>
            </a:bodyPr>
            <a:lstStyle/>
            <a:p>
              <a:pPr algn="ctr"/>
              <a:r>
                <a:rPr lang="en-US" dirty="0">
                  <a:latin typeface="Aptos" panose="020B0004020202020204" pitchFamily="34" charset="0"/>
                  <a:ea typeface="Verdana" panose="020B0604030504040204" pitchFamily="34" charset="0"/>
                </a:rPr>
                <a:t>LONDON, UK</a:t>
              </a:r>
            </a:p>
          </p:txBody>
        </p:sp>
        <p:pic>
          <p:nvPicPr>
            <p:cNvPr id="36" name="Graphic 35" descr="Bridge scene outline">
              <a:extLst>
                <a:ext uri="{FF2B5EF4-FFF2-40B4-BE49-F238E27FC236}">
                  <a16:creationId xmlns:a16="http://schemas.microsoft.com/office/drawing/2014/main" id="{3AC0C86B-1DD1-D5DC-C530-0D12AF42D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-2546350" y="6781590"/>
              <a:ext cx="765130" cy="765130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70A6A34-AB0A-E28D-33AC-D8E812948FBE}"/>
              </a:ext>
            </a:extLst>
          </p:cNvPr>
          <p:cNvGrpSpPr/>
          <p:nvPr/>
        </p:nvGrpSpPr>
        <p:grpSpPr>
          <a:xfrm>
            <a:off x="71449" y="6371418"/>
            <a:ext cx="1371600" cy="1620573"/>
            <a:chOff x="-2605110" y="8027997"/>
            <a:chExt cx="1371600" cy="1620573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6C11B76-B700-459C-2AEA-7BC7BA7A9FD5}"/>
                </a:ext>
              </a:extLst>
            </p:cNvPr>
            <p:cNvSpPr/>
            <p:nvPr/>
          </p:nvSpPr>
          <p:spPr>
            <a:xfrm>
              <a:off x="-2605110" y="8027997"/>
              <a:ext cx="1371600" cy="137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1230014-D788-168C-AE6B-652BBCA8C83F}"/>
                </a:ext>
              </a:extLst>
            </p:cNvPr>
            <p:cNvSpPr txBox="1"/>
            <p:nvPr/>
          </p:nvSpPr>
          <p:spPr>
            <a:xfrm>
              <a:off x="-2427183" y="8241606"/>
              <a:ext cx="1009396" cy="140696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5784581"/>
                </a:avLst>
              </a:prstTxWarp>
              <a:spAutoFit/>
            </a:bodyPr>
            <a:lstStyle/>
            <a:p>
              <a:pPr algn="ctr"/>
              <a:r>
                <a:rPr lang="en-US" dirty="0">
                  <a:latin typeface="Aptos" panose="020B0004020202020204" pitchFamily="34" charset="0"/>
                  <a:ea typeface="Verdana" panose="020B0604030504040204" pitchFamily="34" charset="0"/>
                </a:rPr>
                <a:t>PARIS, FR</a:t>
              </a:r>
            </a:p>
          </p:txBody>
        </p:sp>
        <p:pic>
          <p:nvPicPr>
            <p:cNvPr id="50" name="Picture 49" descr="A black and white image of a tower&#10;&#10;Description automatically generated">
              <a:extLst>
                <a:ext uri="{FF2B5EF4-FFF2-40B4-BE49-F238E27FC236}">
                  <a16:creationId xmlns:a16="http://schemas.microsoft.com/office/drawing/2014/main" id="{DE2C2D23-3589-242F-4366-DE9053AA5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-2203606" y="8325199"/>
              <a:ext cx="562241" cy="904196"/>
            </a:xfrm>
            <a:prstGeom prst="rect">
              <a:avLst/>
            </a:prstGeom>
          </p:spPr>
        </p:pic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79B1FFE-072D-BC13-D514-A863C56C0BD9}"/>
              </a:ext>
            </a:extLst>
          </p:cNvPr>
          <p:cNvCxnSpPr>
            <a:cxnSpLocks/>
          </p:cNvCxnSpPr>
          <p:nvPr/>
        </p:nvCxnSpPr>
        <p:spPr>
          <a:xfrm>
            <a:off x="601528" y="2211602"/>
            <a:ext cx="65633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4849F06-6874-7EF1-1027-29AF08E91B62}"/>
              </a:ext>
            </a:extLst>
          </p:cNvPr>
          <p:cNvCxnSpPr>
            <a:cxnSpLocks/>
          </p:cNvCxnSpPr>
          <p:nvPr/>
        </p:nvCxnSpPr>
        <p:spPr>
          <a:xfrm>
            <a:off x="601528" y="4087883"/>
            <a:ext cx="65633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B77837C-6A56-F176-4957-5E75A90A4190}"/>
              </a:ext>
            </a:extLst>
          </p:cNvPr>
          <p:cNvCxnSpPr>
            <a:cxnSpLocks/>
          </p:cNvCxnSpPr>
          <p:nvPr/>
        </p:nvCxnSpPr>
        <p:spPr>
          <a:xfrm>
            <a:off x="601528" y="5976864"/>
            <a:ext cx="65633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9F9D656C-F407-900E-2FD0-BC32DE755CA0}"/>
              </a:ext>
            </a:extLst>
          </p:cNvPr>
          <p:cNvSpPr/>
          <p:nvPr/>
        </p:nvSpPr>
        <p:spPr>
          <a:xfrm>
            <a:off x="6712479" y="1514819"/>
            <a:ext cx="320040" cy="32004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innerShdw blurRad="114300">
              <a:schemeClr val="tx1">
                <a:lumMod val="65000"/>
                <a:lumOff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B1E767BC-D376-6F1D-07F2-F841FF8F3E1B}"/>
              </a:ext>
            </a:extLst>
          </p:cNvPr>
          <p:cNvSpPr/>
          <p:nvPr/>
        </p:nvSpPr>
        <p:spPr>
          <a:xfrm>
            <a:off x="6712479" y="3406923"/>
            <a:ext cx="320040" cy="32004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innerShdw blurRad="114300">
              <a:schemeClr val="tx1">
                <a:lumMod val="65000"/>
                <a:lumOff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8E6C4A19-E9B3-784F-981E-03056F23A1B5}"/>
              </a:ext>
            </a:extLst>
          </p:cNvPr>
          <p:cNvSpPr/>
          <p:nvPr/>
        </p:nvSpPr>
        <p:spPr>
          <a:xfrm>
            <a:off x="6714473" y="5286764"/>
            <a:ext cx="320040" cy="32004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innerShdw blurRad="114300">
              <a:schemeClr val="tx1">
                <a:lumMod val="65000"/>
                <a:lumOff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4" descr="Hot dog outline">
            <a:extLst>
              <a:ext uri="{FF2B5EF4-FFF2-40B4-BE49-F238E27FC236}">
                <a16:creationId xmlns:a16="http://schemas.microsoft.com/office/drawing/2014/main" id="{82286031-01B9-7A63-F0A0-20EDDDCCAC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7764" y="1095200"/>
            <a:ext cx="878875" cy="8788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B40529-BD5B-0DDA-AE9C-5218EA5A66B8}"/>
              </a:ext>
            </a:extLst>
          </p:cNvPr>
          <p:cNvSpPr txBox="1"/>
          <p:nvPr/>
        </p:nvSpPr>
        <p:spPr>
          <a:xfrm>
            <a:off x="1566839" y="6441409"/>
            <a:ext cx="53046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Choose your preferences: Indicate your preferred option from each category listed on the back of your passport</a:t>
            </a:r>
          </a:p>
          <a:p>
            <a:pPr marL="342900" indent="-342900">
              <a:buAutoNum type="arabicPeriod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Calculate your totals: Sum up your selections in each of the four columns</a:t>
            </a:r>
          </a:p>
          <a:p>
            <a:pPr marL="342900" indent="-342900">
              <a:buAutoNum type="arabicPeriod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Identify your top choice: Determine the column(s) with the highest total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DEAFEA2-858F-B4BB-45A5-F66DDA32C774}"/>
              </a:ext>
            </a:extLst>
          </p:cNvPr>
          <p:cNvSpPr/>
          <p:nvPr/>
        </p:nvSpPr>
        <p:spPr>
          <a:xfrm>
            <a:off x="6725633" y="9170678"/>
            <a:ext cx="320040" cy="32004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innerShdw blurRad="114300">
              <a:schemeClr val="tx1">
                <a:lumMod val="65000"/>
                <a:lumOff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56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wallpaper&#10;&#10;Description automatically generated">
            <a:extLst>
              <a:ext uri="{FF2B5EF4-FFF2-40B4-BE49-F238E27FC236}">
                <a16:creationId xmlns:a16="http://schemas.microsoft.com/office/drawing/2014/main" id="{06B19FB1-D244-1B28-7D1B-336DC15992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7772400" cy="4932608"/>
          </a:xfrm>
          <a:prstGeom prst="rect">
            <a:avLst/>
          </a:prstGeom>
        </p:spPr>
      </p:pic>
      <p:pic>
        <p:nvPicPr>
          <p:cNvPr id="14" name="Picture 13" descr="A close-up of a wallpaper&#10;&#10;Description automatically generated">
            <a:extLst>
              <a:ext uri="{FF2B5EF4-FFF2-40B4-BE49-F238E27FC236}">
                <a16:creationId xmlns:a16="http://schemas.microsoft.com/office/drawing/2014/main" id="{2178DCE5-548B-3015-4630-8E1A25FD88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0" y="4932608"/>
            <a:ext cx="7772400" cy="51816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C560002-6D11-6999-F2EE-4BA23183EC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5300" y="387350"/>
            <a:ext cx="6794500" cy="92837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DB95E55-A2B8-45F3-A96B-3F80D1E7E3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036663"/>
              </p:ext>
            </p:extLst>
          </p:nvPr>
        </p:nvGraphicFramePr>
        <p:xfrm>
          <a:off x="676835" y="590398"/>
          <a:ext cx="6436660" cy="88874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87332">
                  <a:extLst>
                    <a:ext uri="{9D8B030D-6E8A-4147-A177-3AD203B41FA5}">
                      <a16:colId xmlns:a16="http://schemas.microsoft.com/office/drawing/2014/main" val="1926434750"/>
                    </a:ext>
                  </a:extLst>
                </a:gridCol>
                <a:gridCol w="1316915">
                  <a:extLst>
                    <a:ext uri="{9D8B030D-6E8A-4147-A177-3AD203B41FA5}">
                      <a16:colId xmlns:a16="http://schemas.microsoft.com/office/drawing/2014/main" val="88154329"/>
                    </a:ext>
                  </a:extLst>
                </a:gridCol>
                <a:gridCol w="1257749">
                  <a:extLst>
                    <a:ext uri="{9D8B030D-6E8A-4147-A177-3AD203B41FA5}">
                      <a16:colId xmlns:a16="http://schemas.microsoft.com/office/drawing/2014/main" val="1066551918"/>
                    </a:ext>
                  </a:extLst>
                </a:gridCol>
                <a:gridCol w="1287332">
                  <a:extLst>
                    <a:ext uri="{9D8B030D-6E8A-4147-A177-3AD203B41FA5}">
                      <a16:colId xmlns:a16="http://schemas.microsoft.com/office/drawing/2014/main" val="539286323"/>
                    </a:ext>
                  </a:extLst>
                </a:gridCol>
                <a:gridCol w="1287332">
                  <a:extLst>
                    <a:ext uri="{9D8B030D-6E8A-4147-A177-3AD203B41FA5}">
                      <a16:colId xmlns:a16="http://schemas.microsoft.com/office/drawing/2014/main" val="2593211704"/>
                    </a:ext>
                  </a:extLst>
                </a:gridCol>
              </a:tblGrid>
              <a:tr h="44324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Category</a:t>
                      </a:r>
                    </a:p>
                  </a:txBody>
                  <a:tcPr anchor="ctr">
                    <a:solidFill>
                      <a:srgbClr val="ACC4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#1</a:t>
                      </a:r>
                    </a:p>
                  </a:txBody>
                  <a:tcPr anchor="ctr">
                    <a:solidFill>
                      <a:srgbClr val="ACC4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#2</a:t>
                      </a:r>
                    </a:p>
                  </a:txBody>
                  <a:tcPr anchor="ctr">
                    <a:solidFill>
                      <a:srgbClr val="ACC4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#3</a:t>
                      </a:r>
                    </a:p>
                  </a:txBody>
                  <a:tcPr anchor="ctr">
                    <a:solidFill>
                      <a:srgbClr val="ACC4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#4</a:t>
                      </a:r>
                    </a:p>
                  </a:txBody>
                  <a:tcPr anchor="ctr">
                    <a:solidFill>
                      <a:srgbClr val="ACC4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831572"/>
                  </a:ext>
                </a:extLst>
              </a:tr>
              <a:tr h="152019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Format</a:t>
                      </a:r>
                    </a:p>
                  </a:txBody>
                  <a:tcPr anchor="ctr"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Journals, textbooks, reports, white papers</a:t>
                      </a:r>
                    </a:p>
                  </a:txBody>
                  <a:tcPr anchor="ctr"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Oral or visual presentations</a:t>
                      </a:r>
                    </a:p>
                  </a:txBody>
                  <a:tcPr anchor="ctr"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Audio content</a:t>
                      </a:r>
                    </a:p>
                  </a:txBody>
                  <a:tcPr anchor="ctr"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Variable</a:t>
                      </a:r>
                    </a:p>
                  </a:txBody>
                  <a:tcPr anchor="ctr">
                    <a:solidFill>
                      <a:srgbClr val="EFE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52793"/>
                  </a:ext>
                </a:extLst>
              </a:tr>
              <a:tr h="9563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Medium</a:t>
                      </a:r>
                    </a:p>
                  </a:txBody>
                  <a:tcPr anchor="ctr"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Print or digital publication</a:t>
                      </a:r>
                    </a:p>
                  </a:txBody>
                  <a:tcPr anchor="ctr"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Live or recorded formats</a:t>
                      </a:r>
                    </a:p>
                  </a:txBody>
                  <a:tcPr anchor="ctr"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Audio        files</a:t>
                      </a:r>
                    </a:p>
                  </a:txBody>
                  <a:tcPr anchor="ctr"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Digital platforms</a:t>
                      </a:r>
                    </a:p>
                  </a:txBody>
                  <a:tcPr anchor="ctr">
                    <a:solidFill>
                      <a:srgbClr val="EFE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230664"/>
                  </a:ext>
                </a:extLst>
              </a:tr>
              <a:tr h="165839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Audience</a:t>
                      </a:r>
                    </a:p>
                  </a:txBody>
                  <a:tcPr anchor="ctr"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Academics, researchers, policymaker, colleagues, students</a:t>
                      </a:r>
                    </a:p>
                  </a:txBody>
                  <a:tcPr anchor="ctr"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Conference attendees, colleagues, students, community groups</a:t>
                      </a:r>
                    </a:p>
                  </a:txBody>
                  <a:tcPr anchor="ctr"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Colleagues, students, patients, caregivers, general public</a:t>
                      </a:r>
                    </a:p>
                  </a:txBody>
                  <a:tcPr anchor="ctr"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Colleagues, students, patients, caregivers, association members </a:t>
                      </a:r>
                    </a:p>
                  </a:txBody>
                  <a:tcPr anchor="ctr">
                    <a:solidFill>
                      <a:srgbClr val="EFE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310644"/>
                  </a:ext>
                </a:extLst>
              </a:tr>
              <a:tr h="67441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Accessibility</a:t>
                      </a:r>
                    </a:p>
                  </a:txBody>
                  <a:tcPr anchor="ctr"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Limited</a:t>
                      </a:r>
                    </a:p>
                  </a:txBody>
                  <a:tcPr anchor="ctr"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Limited</a:t>
                      </a:r>
                    </a:p>
                  </a:txBody>
                  <a:tcPr anchor="ctr"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Highly accessible</a:t>
                      </a:r>
                    </a:p>
                  </a:txBody>
                  <a:tcPr anchor="ctr"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Moderately accessible</a:t>
                      </a:r>
                    </a:p>
                  </a:txBody>
                  <a:tcPr anchor="ctr">
                    <a:solidFill>
                      <a:srgbClr val="EFE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373769"/>
                  </a:ext>
                </a:extLst>
              </a:tr>
              <a:tr h="67441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Credibility</a:t>
                      </a:r>
                    </a:p>
                  </a:txBody>
                  <a:tcPr anchor="ctr"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Highly credible</a:t>
                      </a:r>
                    </a:p>
                  </a:txBody>
                  <a:tcPr anchor="ctr"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Moderately credible</a:t>
                      </a:r>
                    </a:p>
                  </a:txBody>
                  <a:tcPr anchor="ctr"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Variable</a:t>
                      </a:r>
                    </a:p>
                  </a:txBody>
                  <a:tcPr anchor="ctr"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Variable</a:t>
                      </a:r>
                    </a:p>
                  </a:txBody>
                  <a:tcPr anchor="ctr">
                    <a:solidFill>
                      <a:srgbClr val="EFE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962668"/>
                  </a:ext>
                </a:extLst>
              </a:tr>
              <a:tr h="67441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Time Commitment</a:t>
                      </a:r>
                    </a:p>
                  </a:txBody>
                  <a:tcPr anchor="ctr"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Significant</a:t>
                      </a:r>
                    </a:p>
                  </a:txBody>
                  <a:tcPr anchor="ctr"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Moderate</a:t>
                      </a:r>
                    </a:p>
                  </a:txBody>
                  <a:tcPr anchor="ctr"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Minimal</a:t>
                      </a:r>
                    </a:p>
                  </a:txBody>
                  <a:tcPr anchor="ctr"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Minimal – Moderate </a:t>
                      </a:r>
                    </a:p>
                  </a:txBody>
                  <a:tcPr anchor="ctr">
                    <a:solidFill>
                      <a:srgbClr val="EFE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899282"/>
                  </a:ext>
                </a:extLst>
              </a:tr>
              <a:tr h="443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Engagement</a:t>
                      </a:r>
                    </a:p>
                  </a:txBody>
                  <a:tcPr anchor="ctr"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Minimal</a:t>
                      </a:r>
                    </a:p>
                  </a:txBody>
                  <a:tcPr anchor="ctr"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Significant</a:t>
                      </a:r>
                    </a:p>
                  </a:txBody>
                  <a:tcPr anchor="ctr"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Moderate</a:t>
                      </a:r>
                    </a:p>
                  </a:txBody>
                  <a:tcPr anchor="ctr"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Significant</a:t>
                      </a:r>
                    </a:p>
                  </a:txBody>
                  <a:tcPr anchor="ctr">
                    <a:solidFill>
                      <a:srgbClr val="EFE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126748"/>
                  </a:ext>
                </a:extLst>
              </a:tr>
              <a:tr h="443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Cost</a:t>
                      </a:r>
                    </a:p>
                  </a:txBody>
                  <a:tcPr anchor="ctr"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Minimal</a:t>
                      </a:r>
                    </a:p>
                  </a:txBody>
                  <a:tcPr anchor="ctr"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Moderate</a:t>
                      </a:r>
                    </a:p>
                  </a:txBody>
                  <a:tcPr anchor="ctr"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Minimal</a:t>
                      </a:r>
                    </a:p>
                  </a:txBody>
                  <a:tcPr anchor="ctr"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Minimal</a:t>
                      </a:r>
                    </a:p>
                  </a:txBody>
                  <a:tcPr anchor="ctr">
                    <a:solidFill>
                      <a:srgbClr val="EFE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2881"/>
                  </a:ext>
                </a:extLst>
              </a:tr>
              <a:tr h="9563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Longevity</a:t>
                      </a:r>
                    </a:p>
                  </a:txBody>
                  <a:tcPr anchor="ctr"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Long-term impact</a:t>
                      </a:r>
                    </a:p>
                  </a:txBody>
                  <a:tcPr anchor="ctr"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Short-term impact</a:t>
                      </a:r>
                    </a:p>
                  </a:txBody>
                  <a:tcPr anchor="ctr"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Long-term impact</a:t>
                      </a:r>
                    </a:p>
                  </a:txBody>
                  <a:tcPr anchor="ctr"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Ongoing impact</a:t>
                      </a:r>
                    </a:p>
                  </a:txBody>
                  <a:tcPr anchor="ctr">
                    <a:solidFill>
                      <a:srgbClr val="EFE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747549"/>
                  </a:ext>
                </a:extLst>
              </a:tr>
              <a:tr h="44324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432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508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</TotalTime>
  <Words>192</Words>
  <Application>Microsoft Office PowerPoint</Application>
  <PresentationFormat>Custom</PresentationFormat>
  <Paragraphs>62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Gellin, Crystal</dc:creator>
  <cp:lastModifiedBy>Carissa Blumenshine</cp:lastModifiedBy>
  <cp:revision>4</cp:revision>
  <dcterms:created xsi:type="dcterms:W3CDTF">2023-11-03T14:25:07Z</dcterms:created>
  <dcterms:modified xsi:type="dcterms:W3CDTF">2024-05-22T00:02:55Z</dcterms:modified>
</cp:coreProperties>
</file>