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622D9-1924-4E3D-A060-50836FDF1B91}" v="3" dt="2023-12-07T23:22:06.1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6208"/>
  </p:normalViewPr>
  <p:slideViewPr>
    <p:cSldViewPr snapToGrid="0" snapToObjects="1">
      <p:cViewPr varScale="1">
        <p:scale>
          <a:sx n="61" d="100"/>
          <a:sy n="61" d="100"/>
        </p:scale>
        <p:origin x="15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03695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77915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9749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F9CE42-8518-A745-BBF7-363D35FA28F4}"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244026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F9CE42-8518-A745-BBF7-363D35FA28F4}"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55061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F9CE42-8518-A745-BBF7-363D35FA28F4}"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319618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F9CE42-8518-A745-BBF7-363D35FA28F4}" type="datetimeFigureOut">
              <a:rPr lang="en-US" smtClean="0"/>
              <a:t>12/26/2023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65497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F9CE42-8518-A745-BBF7-363D35FA28F4}"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627687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9CE42-8518-A745-BBF7-363D35FA28F4}" type="datetimeFigureOut">
              <a:rPr lang="en-US" smtClean="0"/>
              <a:t>12/26/2023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141624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33852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7F9CE42-8518-A745-BBF7-363D35FA28F4}"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9BAC4-9936-EC4E-8043-BD663253B195}" type="slidenum">
              <a:rPr lang="en-US" smtClean="0"/>
              <a:t>‹#›</a:t>
            </a:fld>
            <a:endParaRPr lang="en-US"/>
          </a:p>
        </p:txBody>
      </p:sp>
    </p:spTree>
    <p:extLst>
      <p:ext uri="{BB962C8B-B14F-4D97-AF65-F5344CB8AC3E}">
        <p14:creationId xmlns:p14="http://schemas.microsoft.com/office/powerpoint/2010/main" val="406724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7F9CE42-8518-A745-BBF7-363D35FA28F4}" type="datetimeFigureOut">
              <a:rPr lang="en-US" smtClean="0"/>
              <a:t>12/26/2023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29BAC4-9936-EC4E-8043-BD663253B195}" type="slidenum">
              <a:rPr lang="en-US" smtClean="0"/>
              <a:t>‹#›</a:t>
            </a:fld>
            <a:endParaRPr lang="en-US"/>
          </a:p>
        </p:txBody>
      </p:sp>
    </p:spTree>
    <p:extLst>
      <p:ext uri="{BB962C8B-B14F-4D97-AF65-F5344CB8AC3E}">
        <p14:creationId xmlns:p14="http://schemas.microsoft.com/office/powerpoint/2010/main" val="1739729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me.advocateaurorahealth.org/new-grad-reward-jc-2024/series/new-grad-nurse-residency-rewards-program-journal-club-2024" TargetMode="External"/><Relationship Id="rId7" Type="http://schemas.openxmlformats.org/officeDocument/2006/relationships/hyperlink" Target="https://doi.org/10.1111/nin.12609"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doi.org/10.4103/jehp.jehp_549_20" TargetMode="External"/><Relationship Id="rId5" Type="http://schemas.openxmlformats.org/officeDocument/2006/relationships/hyperlink" Target="https://doi.org/10.1177/0969733019874492"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114">
            <a:extLst>
              <a:ext uri="{FF2B5EF4-FFF2-40B4-BE49-F238E27FC236}">
                <a16:creationId xmlns:a16="http://schemas.microsoft.com/office/drawing/2014/main" id="{26BF0265-A53C-DC4B-AF48-E0F3B7A437F9}"/>
              </a:ext>
            </a:extLst>
          </p:cNvPr>
          <p:cNvSpPr/>
          <p:nvPr/>
        </p:nvSpPr>
        <p:spPr>
          <a:xfrm>
            <a:off x="268014" y="349723"/>
            <a:ext cx="7252138" cy="954103"/>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rPr>
              <a:t>New Grad Nurse Residency Rewards Program Journal Club 2024</a:t>
            </a:r>
          </a:p>
        </p:txBody>
      </p:sp>
      <p:sp>
        <p:nvSpPr>
          <p:cNvPr id="2" name="Shape 113">
            <a:extLst>
              <a:ext uri="{FF2B5EF4-FFF2-40B4-BE49-F238E27FC236}">
                <a16:creationId xmlns:a16="http://schemas.microsoft.com/office/drawing/2014/main" id="{AB4093C3-5EE5-434A-BFE0-A3B5FE5F14BA}"/>
              </a:ext>
            </a:extLst>
          </p:cNvPr>
          <p:cNvSpPr/>
          <p:nvPr/>
        </p:nvSpPr>
        <p:spPr>
          <a:xfrm>
            <a:off x="288901" y="1927675"/>
            <a:ext cx="7222434" cy="5355308"/>
          </a:xfrm>
          <a:prstGeom prst="rect">
            <a:avLst/>
          </a:prstGeom>
          <a:ln w="12700">
            <a:miter lim="400000"/>
          </a:ln>
          <a:extLst>
            <a:ext uri="{C572A759-6A51-4108-AA02-DFA0A04FC94B}">
              <ma14:wrappingTextBoxFlag xmlns:ma14="http://schemas.microsoft.com/office/mac/drawingml/2011/main" xmlns="" val="1"/>
            </a:ext>
          </a:extLst>
        </p:spPr>
        <p:txBody>
          <a:bodyPr wrap="square" lIns="45718" tIns="45718" rIns="45718" bIns="45718" anchor="t">
            <a:spAutoFit/>
          </a:bodyPr>
          <a:lstStyle>
            <a:lvl1pPr>
              <a:defRPr sz="3800" baseline="30000">
                <a:latin typeface="Arial"/>
                <a:ea typeface="Arial"/>
                <a:cs typeface="Arial"/>
                <a:sym typeface="Aria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Verdana"/>
                <a:ea typeface="+mn-ea"/>
                <a:cs typeface="+mn-cs"/>
              </a:rPr>
              <a:t>Program Date: January 1 – March 31, 2024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Verdana"/>
                <a:ea typeface="+mn-ea"/>
                <a:cs typeface="+mn-cs"/>
              </a:rPr>
              <a:t>Contacts: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Verdana"/>
                <a:ea typeface="+mn-ea"/>
                <a:cs typeface="+mn-cs"/>
              </a:rPr>
              <a:t>Melissa Oberle melissa.oberle@aah.org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Verdana"/>
                <a:ea typeface="+mn-ea"/>
                <a:cs typeface="+mn-cs"/>
              </a:rPr>
              <a:t>Veronica Bigott  ​veronica.bigott@aah.org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Verdana"/>
                <a:ea typeface="+mn-ea"/>
                <a:cs typeface="+mn-cs"/>
              </a:rPr>
              <a:t>Program Location: </a:t>
            </a:r>
            <a:r>
              <a:rPr kumimoji="0" lang="it-IT" sz="1100" b="1" i="0" u="none" strike="noStrike" kern="1200" cap="none" spc="0" normalizeH="0" baseline="0" noProof="0" dirty="0">
                <a:ln>
                  <a:noFill/>
                </a:ln>
                <a:solidFill>
                  <a:prstClr val="black"/>
                </a:solidFill>
                <a:effectLst/>
                <a:uLnTx/>
                <a:uFillTx/>
                <a:latin typeface="Verdana"/>
                <a:ea typeface="+mn-ea"/>
                <a:cs typeface="+mn-cs"/>
                <a:hlinkClick r:id="rId3"/>
              </a:rPr>
              <a:t>Ethos CE Courses: NGNR Rewards Program Journal Club 2024</a:t>
            </a:r>
            <a:r>
              <a:rPr kumimoji="0" lang="it-IT" sz="1100" b="1" i="0" u="none" strike="noStrike" kern="1200" cap="none" spc="0" normalizeH="0" baseline="0" noProof="0" dirty="0">
                <a:ln>
                  <a:noFill/>
                </a:ln>
                <a:solidFill>
                  <a:prstClr val="black"/>
                </a:solidFill>
                <a:effectLst/>
                <a:uLnTx/>
                <a:uFillTx/>
                <a:latin typeface="Verdana"/>
                <a:ea typeface="+mn-ea"/>
                <a:cs typeface="+mn-cs"/>
              </a:rPr>
              <a:t> </a:t>
            </a: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endParaRPr lang="en-US" sz="1100" baseline="0" dirty="0">
              <a:latin typeface="Verdana"/>
            </a:endParaRPr>
          </a:p>
          <a:p>
            <a:r>
              <a:rPr lang="en-US" sz="1100" baseline="0" dirty="0">
                <a:latin typeface="Verdana"/>
              </a:rPr>
              <a:t>​</a:t>
            </a:r>
          </a:p>
          <a:p>
            <a:endParaRPr lang="en-US" sz="1100" baseline="0" dirty="0">
              <a:latin typeface="Verdana"/>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1" baseline="0" dirty="0">
                <a:latin typeface="Verdana"/>
              </a:rPr>
              <a:t>Objectives: ​​</a:t>
            </a:r>
            <a:r>
              <a:rPr kumimoji="0" lang="en-US" sz="1100" b="0" i="0" u="none" strike="noStrike" kern="1200" cap="none" spc="0" normalizeH="0" baseline="0" noProof="0" dirty="0">
                <a:ln>
                  <a:noFill/>
                </a:ln>
                <a:solidFill>
                  <a:prstClr val="black"/>
                </a:solidFill>
                <a:effectLst/>
                <a:uLnTx/>
                <a:uFillTx/>
                <a:latin typeface="Verdana"/>
                <a:ea typeface="+mn-ea"/>
                <a:cs typeface="+mn-cs"/>
              </a:rPr>
              <a:t>At the end of this session, learners should be able to:</a:t>
            </a:r>
            <a:endParaRPr lang="en-US" sz="1100" b="1" baseline="0" dirty="0">
              <a:latin typeface="Verdana"/>
            </a:endParaRP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Describe the impact of moral distress on new nurses</a:t>
            </a:r>
          </a:p>
          <a:p>
            <a:pPr marL="171450" indent="-171450">
              <a:buFont typeface="Arial" panose="020B0604020202020204" pitchFamily="34" charset="0"/>
              <a:buChar char="•"/>
            </a:pPr>
            <a:r>
              <a:rPr lang="en-US" sz="1100" baseline="0" dirty="0">
                <a:latin typeface="Verdana"/>
              </a:rPr>
              <a:t>Recognize the impact of time management skills on the psychosocial aspects of nursing</a:t>
            </a:r>
          </a:p>
          <a:p>
            <a:pPr marL="171450" indent="-171450">
              <a:buFont typeface="Arial" panose="020B0604020202020204" pitchFamily="34" charset="0"/>
              <a:buChar char="•"/>
            </a:pPr>
            <a:r>
              <a:rPr lang="en-US" sz="1100" baseline="0" dirty="0">
                <a:latin typeface="Verdana"/>
              </a:rPr>
              <a:t>Identify how resilience effects nurses</a:t>
            </a:r>
          </a:p>
          <a:p>
            <a:r>
              <a:rPr lang="en-US" sz="1100" baseline="0" dirty="0">
                <a:latin typeface="Verdana"/>
              </a:rPr>
              <a:t>​​</a:t>
            </a:r>
          </a:p>
          <a:p>
            <a:r>
              <a:rPr lang="en-US" sz="1100" b="1" baseline="0" dirty="0">
                <a:latin typeface="Verdana"/>
              </a:rPr>
              <a:t>Target Audience:​</a:t>
            </a:r>
          </a:p>
          <a:p>
            <a:r>
              <a:rPr lang="en-US" sz="1100" baseline="0" dirty="0">
                <a:latin typeface="Verdana"/>
              </a:rPr>
              <a:t>This activity is designed for nurses in NGNR or recently completed NGNR.</a:t>
            </a:r>
            <a:endParaRPr lang="en-US" sz="800" dirty="0"/>
          </a:p>
        </p:txBody>
      </p:sp>
      <p:sp>
        <p:nvSpPr>
          <p:cNvPr id="8" name="TextBox 7">
            <a:extLst>
              <a:ext uri="{FF2B5EF4-FFF2-40B4-BE49-F238E27FC236}">
                <a16:creationId xmlns:a16="http://schemas.microsoft.com/office/drawing/2014/main" id="{09C8FFFC-273D-FBCB-07CF-6C23FB735D23}"/>
              </a:ext>
            </a:extLst>
          </p:cNvPr>
          <p:cNvSpPr txBox="1"/>
          <p:nvPr/>
        </p:nvSpPr>
        <p:spPr>
          <a:xfrm>
            <a:off x="173180" y="6992191"/>
            <a:ext cx="7310319" cy="23698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ea typeface="+mn-lt"/>
              <a:cs typeface="+mn-lt"/>
            </a:endParaRPr>
          </a:p>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endParaRPr lang="en-US" sz="1000" dirty="0">
              <a:latin typeface="Verdana"/>
              <a:ea typeface="+mn-lt"/>
              <a:cs typeface="+mn-lt"/>
            </a:endParaRPr>
          </a:p>
          <a:p>
            <a:r>
              <a:rPr lang="en-US" sz="1000" dirty="0">
                <a:latin typeface="Verdana"/>
                <a:ea typeface="Verdana"/>
              </a:rPr>
              <a:t>American Nurses Credentialing Center (ANCC): </a:t>
            </a:r>
            <a:r>
              <a:rPr lang="en-US" sz="1000">
                <a:latin typeface="Verdana"/>
                <a:ea typeface="Verdana"/>
              </a:rPr>
              <a:t>Advocate Health </a:t>
            </a:r>
            <a:r>
              <a:rPr lang="en-US" sz="1000" dirty="0">
                <a:latin typeface="Verdana"/>
                <a:ea typeface="Verdana"/>
              </a:rPr>
              <a:t>designates this enduring activity for a maximum </a:t>
            </a:r>
            <a:r>
              <a:rPr lang="en-US" sz="1000">
                <a:latin typeface="Verdana"/>
                <a:ea typeface="Verdana"/>
              </a:rPr>
              <a:t>of 2.9 </a:t>
            </a:r>
            <a:r>
              <a:rPr lang="en-US" sz="1000" dirty="0">
                <a:latin typeface="Verdana"/>
                <a:ea typeface="Verdana"/>
              </a:rPr>
              <a:t>ANCC contact hours. Nurses should claim only the credit commensurate with the extent of their participation in the activity. </a:t>
            </a:r>
            <a:endParaRPr lang="en-US" sz="1000" dirty="0"/>
          </a:p>
        </p:txBody>
      </p:sp>
      <p:pic>
        <p:nvPicPr>
          <p:cNvPr id="9" name="Picture 10" descr="A picture containing application&#10;&#10;Description automatically generated">
            <a:extLst>
              <a:ext uri="{FF2B5EF4-FFF2-40B4-BE49-F238E27FC236}">
                <a16:creationId xmlns:a16="http://schemas.microsoft.com/office/drawing/2014/main" id="{F0676F2C-EECD-6B3D-D127-BAE5B49899F8}"/>
              </a:ext>
            </a:extLst>
          </p:cNvPr>
          <p:cNvPicPr>
            <a:picLocks noChangeAspect="1"/>
          </p:cNvPicPr>
          <p:nvPr/>
        </p:nvPicPr>
        <p:blipFill>
          <a:blip r:embed="rId4"/>
          <a:stretch>
            <a:fillRect/>
          </a:stretch>
        </p:blipFill>
        <p:spPr>
          <a:xfrm>
            <a:off x="288901" y="7603109"/>
            <a:ext cx="1075691" cy="762000"/>
          </a:xfrm>
          <a:prstGeom prst="rect">
            <a:avLst/>
          </a:prstGeom>
        </p:spPr>
      </p:pic>
      <p:sp>
        <p:nvSpPr>
          <p:cNvPr id="10" name="TextBox 9">
            <a:extLst>
              <a:ext uri="{FF2B5EF4-FFF2-40B4-BE49-F238E27FC236}">
                <a16:creationId xmlns:a16="http://schemas.microsoft.com/office/drawing/2014/main" id="{CED4A7C2-F965-AD03-2521-4B6E725BF6F3}"/>
              </a:ext>
            </a:extLst>
          </p:cNvPr>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err="1">
                <a:solidFill>
                  <a:srgbClr val="FF3CE8"/>
                </a:solidFill>
                <a:latin typeface="Arial" charset="0"/>
                <a:ea typeface="Arial" charset="0"/>
                <a:cs typeface="Arial" charset="0"/>
              </a:rPr>
              <a:t>MOberle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12/7/2023</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12/7/2023</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3/31/2024</a:t>
            </a:r>
          </a:p>
          <a:p>
            <a:endParaRPr lang="en-US" sz="900" dirty="0">
              <a:latin typeface="Arial" charset="0"/>
              <a:ea typeface="Arial" charset="0"/>
              <a:cs typeface="Arial" charset="0"/>
            </a:endParaRPr>
          </a:p>
        </p:txBody>
      </p:sp>
      <p:graphicFrame>
        <p:nvGraphicFramePr>
          <p:cNvPr id="4" name="Table 4">
            <a:extLst>
              <a:ext uri="{FF2B5EF4-FFF2-40B4-BE49-F238E27FC236}">
                <a16:creationId xmlns:a16="http://schemas.microsoft.com/office/drawing/2014/main" id="{67BB6E82-A522-A84C-9E49-7A64C0AA00E0}"/>
              </a:ext>
            </a:extLst>
          </p:cNvPr>
          <p:cNvGraphicFramePr>
            <a:graphicFrameLocks noGrp="1"/>
          </p:cNvGraphicFramePr>
          <p:nvPr>
            <p:extLst>
              <p:ext uri="{D42A27DB-BD31-4B8C-83A1-F6EECF244321}">
                <p14:modId xmlns:p14="http://schemas.microsoft.com/office/powerpoint/2010/main" val="275939842"/>
              </p:ext>
            </p:extLst>
          </p:nvPr>
        </p:nvGraphicFramePr>
        <p:xfrm>
          <a:off x="327546" y="3275907"/>
          <a:ext cx="7001586" cy="2415223"/>
        </p:xfrm>
        <a:graphic>
          <a:graphicData uri="http://schemas.openxmlformats.org/drawingml/2006/table">
            <a:tbl>
              <a:tblPr firstRow="1" bandRow="1">
                <a:tableStyleId>{5C22544A-7EE6-4342-B048-85BDC9FD1C3A}</a:tableStyleId>
              </a:tblPr>
              <a:tblGrid>
                <a:gridCol w="5889477">
                  <a:extLst>
                    <a:ext uri="{9D8B030D-6E8A-4147-A177-3AD203B41FA5}">
                      <a16:colId xmlns:a16="http://schemas.microsoft.com/office/drawing/2014/main" val="1242783267"/>
                    </a:ext>
                  </a:extLst>
                </a:gridCol>
                <a:gridCol w="1112109">
                  <a:extLst>
                    <a:ext uri="{9D8B030D-6E8A-4147-A177-3AD203B41FA5}">
                      <a16:colId xmlns:a16="http://schemas.microsoft.com/office/drawing/2014/main" val="1617188205"/>
                    </a:ext>
                  </a:extLst>
                </a:gridCol>
              </a:tblGrid>
              <a:tr h="370840">
                <a:tc>
                  <a:txBody>
                    <a:bodyPr/>
                    <a:lstStyle/>
                    <a:p>
                      <a:r>
                        <a:rPr lang="en-US" dirty="0"/>
                        <a:t>Article</a:t>
                      </a:r>
                    </a:p>
                  </a:txBody>
                  <a:tcPr/>
                </a:tc>
                <a:tc>
                  <a:txBody>
                    <a:bodyPr/>
                    <a:lstStyle/>
                    <a:p>
                      <a:r>
                        <a:rPr lang="en-US" dirty="0"/>
                        <a:t># of CE</a:t>
                      </a:r>
                    </a:p>
                  </a:txBody>
                  <a:tcPr/>
                </a:tc>
                <a:extLst>
                  <a:ext uri="{0D108BD9-81ED-4DB2-BD59-A6C34878D82A}">
                    <a16:rowId xmlns:a16="http://schemas.microsoft.com/office/drawing/2014/main" val="710259708"/>
                  </a:ext>
                </a:extLst>
              </a:tr>
              <a:tr h="370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Morley, G., Bradbury-Jones, C., &amp; Ives, J. (2020). What is ‘moral distress’ in nursing? A feminist empirical bioethics study.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Nursing Ethics, 27</a:t>
                      </a:r>
                      <a:r>
                        <a:rPr lang="en-US" sz="1100" dirty="0">
                          <a:effectLst/>
                          <a:latin typeface="Calibri" panose="020F0502020204030204" pitchFamily="34" charset="0"/>
                          <a:ea typeface="Calibri" panose="020F0502020204030204" pitchFamily="34" charset="0"/>
                          <a:cs typeface="Times New Roman" panose="02020603050405020304" pitchFamily="18" charset="0"/>
                        </a:rPr>
                        <a:t>(5), 1297-1314.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https://doi.org/10.1177/0969733019874492</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a:tc>
                <a:tc>
                  <a:txBody>
                    <a:bodyPr/>
                    <a:lstStyle/>
                    <a:p>
                      <a:r>
                        <a:rPr lang="en-US" sz="1200" dirty="0"/>
                        <a:t>1.0</a:t>
                      </a:r>
                    </a:p>
                  </a:txBody>
                  <a:tcPr/>
                </a:tc>
                <a:extLst>
                  <a:ext uri="{0D108BD9-81ED-4DB2-BD59-A6C34878D82A}">
                    <a16:rowId xmlns:a16="http://schemas.microsoft.com/office/drawing/2014/main" val="1769395714"/>
                  </a:ext>
                </a:extLst>
              </a:tr>
              <a:tr h="370840">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Farokhzadian</a:t>
                      </a:r>
                      <a:r>
                        <a:rPr lang="en-US" sz="1100" dirty="0">
                          <a:effectLst/>
                          <a:latin typeface="Calibri" panose="020F0502020204030204" pitchFamily="34" charset="0"/>
                          <a:ea typeface="Calibri" panose="020F0502020204030204" pitchFamily="34" charset="0"/>
                          <a:cs typeface="Times New Roman" panose="02020603050405020304" pitchFamily="18" charset="0"/>
                        </a:rPr>
                        <a:t>, J., Miri, 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Doostkami</a:t>
                      </a:r>
                      <a:r>
                        <a:rPr lang="en-US" sz="1100" dirty="0">
                          <a:effectLst/>
                          <a:latin typeface="Calibri" panose="020F0502020204030204" pitchFamily="34" charset="0"/>
                          <a:ea typeface="Calibri" panose="020F0502020204030204" pitchFamily="34" charset="0"/>
                          <a:cs typeface="Times New Roman" panose="02020603050405020304" pitchFamily="18" charset="0"/>
                        </a:rPr>
                        <a:t>, M.,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Rezahosseini</a:t>
                      </a:r>
                      <a:r>
                        <a:rPr lang="en-US" sz="1100" dirty="0">
                          <a:effectLst/>
                          <a:latin typeface="Calibri" panose="020F0502020204030204" pitchFamily="34" charset="0"/>
                          <a:ea typeface="Calibri" panose="020F0502020204030204" pitchFamily="34" charset="0"/>
                          <a:cs typeface="Times New Roman" panose="02020603050405020304" pitchFamily="18" charset="0"/>
                        </a:rPr>
                        <a:t>, Z., &amp;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Shahrbabaki</a:t>
                      </a:r>
                      <a:r>
                        <a:rPr lang="en-US" sz="1100" dirty="0">
                          <a:effectLst/>
                          <a:latin typeface="Calibri" panose="020F0502020204030204" pitchFamily="34" charset="0"/>
                          <a:ea typeface="Calibri" panose="020F0502020204030204" pitchFamily="34" charset="0"/>
                          <a:cs typeface="Times New Roman" panose="02020603050405020304" pitchFamily="18" charset="0"/>
                        </a:rPr>
                        <a:t>, P. M. (2020). Promoting the psychosocial and communication aspects of nursing care quality using time management skills training.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Journal of Education and Health Promotion, 9, </a:t>
                      </a:r>
                      <a:r>
                        <a:rPr lang="en-US" sz="1100" dirty="0">
                          <a:effectLst/>
                          <a:latin typeface="Calibri" panose="020F0502020204030204" pitchFamily="34" charset="0"/>
                          <a:ea typeface="Calibri" panose="020F0502020204030204" pitchFamily="34" charset="0"/>
                          <a:cs typeface="Times New Roman" panose="02020603050405020304" pitchFamily="18" charset="0"/>
                        </a:rPr>
                        <a:t>361.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https://doi.org/10.4103/jehp.jehp_549_20</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a:tc>
                <a:tc>
                  <a:txBody>
                    <a:bodyPr/>
                    <a:lstStyle/>
                    <a:p>
                      <a:r>
                        <a:rPr lang="en-US" sz="1200" dirty="0"/>
                        <a:t>0.9</a:t>
                      </a:r>
                    </a:p>
                  </a:txBody>
                  <a:tcPr/>
                </a:tc>
                <a:extLst>
                  <a:ext uri="{0D108BD9-81ED-4DB2-BD59-A6C34878D82A}">
                    <a16:rowId xmlns:a16="http://schemas.microsoft.com/office/drawing/2014/main" val="149379935"/>
                  </a:ext>
                </a:extLst>
              </a:tr>
              <a:tr h="0">
                <a:tc>
                  <a:txBody>
                    <a:bodyPr/>
                    <a:lstStyle/>
                    <a:p>
                      <a:pPr marL="0" marR="0">
                        <a:lnSpc>
                          <a:spcPct val="107000"/>
                        </a:lnSpc>
                        <a:spcBef>
                          <a:spcPts val="0"/>
                        </a:spcBef>
                        <a:spcAft>
                          <a:spcPts val="800"/>
                        </a:spcAft>
                      </a:pPr>
                      <a:r>
                        <a:rPr lang="en-US" sz="1100" dirty="0" err="1">
                          <a:effectLst/>
                          <a:latin typeface="Calibri" panose="020F0502020204030204" pitchFamily="34" charset="0"/>
                          <a:ea typeface="Calibri" panose="020F0502020204030204" pitchFamily="34" charset="0"/>
                          <a:cs typeface="Times New Roman" panose="02020603050405020304" pitchFamily="18" charset="0"/>
                        </a:rPr>
                        <a:t>Akoo</a:t>
                      </a:r>
                      <a:r>
                        <a:rPr lang="en-US" sz="1100" dirty="0">
                          <a:effectLst/>
                          <a:latin typeface="Calibri" panose="020F0502020204030204" pitchFamily="34" charset="0"/>
                          <a:ea typeface="Calibri" panose="020F0502020204030204" pitchFamily="34" charset="0"/>
                          <a:cs typeface="Times New Roman" panose="02020603050405020304" pitchFamily="18" charset="0"/>
                        </a:rPr>
                        <a:t>, C., McMillan, K, Price, S., Ingraham, K., Ayoub, A., Rolle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Sadns</a:t>
                      </a:r>
                      <a:r>
                        <a:rPr lang="en-US" sz="1100" dirty="0">
                          <a:effectLst/>
                          <a:latin typeface="Calibri" panose="020F0502020204030204" pitchFamily="34" charset="0"/>
                          <a:ea typeface="Calibri" panose="020F0502020204030204" pitchFamily="34" charset="0"/>
                          <a:cs typeface="Times New Roman" panose="02020603050405020304" pitchFamily="18" charset="0"/>
                        </a:rPr>
                        <a:t>, S.,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Shankland</a:t>
                      </a:r>
                      <a:r>
                        <a:rPr lang="en-US" sz="1100" dirty="0">
                          <a:effectLst/>
                          <a:latin typeface="Calibri" panose="020F0502020204030204" pitchFamily="34" charset="0"/>
                          <a:ea typeface="Calibri" panose="020F0502020204030204" pitchFamily="34" charset="0"/>
                          <a:cs typeface="Times New Roman" panose="02020603050405020304" pitchFamily="18" charset="0"/>
                        </a:rPr>
                        <a:t>, M, &amp; </a:t>
                      </a:r>
                      <a:r>
                        <a:rPr lang="en-US" sz="1100" dirty="0" err="1">
                          <a:effectLst/>
                          <a:latin typeface="Calibri" panose="020F0502020204030204" pitchFamily="34" charset="0"/>
                          <a:ea typeface="Calibri" panose="020F0502020204030204" pitchFamily="34" charset="0"/>
                          <a:cs typeface="Times New Roman" panose="02020603050405020304" pitchFamily="18" charset="0"/>
                        </a:rPr>
                        <a:t>Bourgeault</a:t>
                      </a:r>
                      <a:r>
                        <a:rPr lang="en-US" sz="1100" dirty="0">
                          <a:effectLst/>
                          <a:latin typeface="Calibri" panose="020F0502020204030204" pitchFamily="34" charset="0"/>
                          <a:ea typeface="Calibri" panose="020F0502020204030204" pitchFamily="34" charset="0"/>
                          <a:cs typeface="Times New Roman" panose="02020603050405020304" pitchFamily="18" charset="0"/>
                        </a:rPr>
                        <a:t>, I. (2023). “I feel broken”: Chronicling burnout, mental health, and the limits of individual resilience in nursing.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Nursing Inquiry, </a:t>
                      </a:r>
                      <a:r>
                        <a:rPr lang="en-US" sz="1100" dirty="0">
                          <a:effectLst/>
                          <a:latin typeface="Calibri" panose="020F0502020204030204" pitchFamily="34" charset="0"/>
                          <a:ea typeface="Calibri" panose="020F0502020204030204" pitchFamily="34" charset="0"/>
                          <a:cs typeface="Times New Roman" panose="02020603050405020304" pitchFamily="18" charset="0"/>
                        </a:rPr>
                        <a:t>e12609-e12609. </a:t>
                      </a:r>
                      <a:r>
                        <a:rPr lang="en-US" sz="11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https://doi.org/10.1111/nin.12609</a:t>
                      </a:r>
                      <a:r>
                        <a:rPr lang="en-US" sz="11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r>
                        <a:rPr lang="en-US" sz="1200" dirty="0"/>
                        <a:t>1.0</a:t>
                      </a:r>
                    </a:p>
                  </a:txBody>
                  <a:tcPr/>
                </a:tc>
                <a:extLst>
                  <a:ext uri="{0D108BD9-81ED-4DB2-BD59-A6C34878D82A}">
                    <a16:rowId xmlns:a16="http://schemas.microsoft.com/office/drawing/2014/main" val="2673700961"/>
                  </a:ext>
                </a:extLst>
              </a:tr>
            </a:tbl>
          </a:graphicData>
        </a:graphic>
      </p:graphicFrame>
    </p:spTree>
    <p:extLst>
      <p:ext uri="{BB962C8B-B14F-4D97-AF65-F5344CB8AC3E}">
        <p14:creationId xmlns:p14="http://schemas.microsoft.com/office/powerpoint/2010/main" val="38146522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6E7B2646D5BB428676A8993291B8F5" ma:contentTypeVersion="4" ma:contentTypeDescription="Create a new document." ma:contentTypeScope="" ma:versionID="ec4ef1d8c64301bc9a336f56dd33d184">
  <xsd:schema xmlns:xsd="http://www.w3.org/2001/XMLSchema" xmlns:xs="http://www.w3.org/2001/XMLSchema" xmlns:p="http://schemas.microsoft.com/office/2006/metadata/properties" xmlns:ns2="60e5ad47-4fdc-4f1d-b38e-710886135b79" xmlns:ns3="77904fbf-fab6-41fc-8fc1-5e57eb503ec5" targetNamespace="http://schemas.microsoft.com/office/2006/metadata/properties" ma:root="true" ma:fieldsID="630fd0eefdd0f73a4d5253adbbec8bf1" ns2:_="" ns3:_="">
    <xsd:import namespace="60e5ad47-4fdc-4f1d-b38e-710886135b79"/>
    <xsd:import namespace="77904fbf-fab6-41fc-8fc1-5e57eb503e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e5ad47-4fdc-4f1d-b38e-71088613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7904fbf-fab6-41fc-8fc1-5e57eb503ec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A432A8-B32F-4531-B202-1788172ACB98}">
  <ds:schemaRefs>
    <ds:schemaRef ds:uri="http://purl.org/dc/elements/1.1/"/>
    <ds:schemaRef ds:uri="http://schemas.microsoft.com/office/2006/metadata/properties"/>
    <ds:schemaRef ds:uri="77904fbf-fab6-41fc-8fc1-5e57eb503ec5"/>
    <ds:schemaRef ds:uri="http://purl.org/dc/terms/"/>
    <ds:schemaRef ds:uri="http://schemas.openxmlformats.org/package/2006/metadata/core-properties"/>
    <ds:schemaRef ds:uri="60e5ad47-4fdc-4f1d-b38e-710886135b79"/>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CC49AE2-59B4-4C7B-841A-483470676405}">
  <ds:schemaRefs>
    <ds:schemaRef ds:uri="http://schemas.microsoft.com/sharepoint/v3/contenttype/forms"/>
  </ds:schemaRefs>
</ds:datastoreItem>
</file>

<file path=customXml/itemProps3.xml><?xml version="1.0" encoding="utf-8"?>
<ds:datastoreItem xmlns:ds="http://schemas.openxmlformats.org/officeDocument/2006/customXml" ds:itemID="{F96FB410-4388-4EC8-8AAF-E6FD85F5BF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e5ad47-4fdc-4f1d-b38e-710886135b79"/>
    <ds:schemaRef ds:uri="77904fbf-fab6-41fc-8fc1-5e57eb503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1657</TotalTime>
  <Words>414</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Lydon, Paige</dc:creator>
  <cp:lastModifiedBy>Blumenshine, Carissa</cp:lastModifiedBy>
  <cp:revision>9</cp:revision>
  <dcterms:created xsi:type="dcterms:W3CDTF">2023-01-20T19:20:55Z</dcterms:created>
  <dcterms:modified xsi:type="dcterms:W3CDTF">2023-12-26T19:36:47Z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0x010100836E7B2646D5BB428676A8993291B8F5</vt:lpwstr>
  </property>
</Properties>
</file>