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71"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5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2454" y="9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346FAD7-163A-D94F-910C-C577EEE60AE4}"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16484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26049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949118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142460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6FAD7-163A-D94F-910C-C577EEE60AE4}"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800286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46FAD7-163A-D94F-910C-C577EEE60AE4}"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8213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46FAD7-163A-D94F-910C-C577EEE60AE4}" type="datetimeFigureOut">
              <a:rPr lang="en-US" smtClean="0"/>
              <a:t>12/9/2022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2047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46FAD7-163A-D94F-910C-C577EEE60AE4}" type="datetimeFigureOut">
              <a:rPr lang="en-US" smtClean="0"/>
              <a:t>12/9/2022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699289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46FAD7-163A-D94F-910C-C577EEE60AE4}" type="datetimeFigureOut">
              <a:rPr lang="en-US" smtClean="0"/>
              <a:t>12/9/2022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386919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284671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45710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F346FAD7-163A-D94F-910C-C577EEE60AE4}" type="datetimeFigureOut">
              <a:rPr lang="en-US" smtClean="0"/>
              <a:t>12/9/2022</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6BBE25FE-D967-CD43-AED6-D6204DC9817A}" type="slidenum">
              <a:rPr lang="en-US" smtClean="0"/>
              <a:t>‹#›</a:t>
            </a:fld>
            <a:endParaRPr lang="en-US"/>
          </a:p>
        </p:txBody>
      </p:sp>
    </p:spTree>
    <p:extLst>
      <p:ext uri="{BB962C8B-B14F-4D97-AF65-F5344CB8AC3E}">
        <p14:creationId xmlns:p14="http://schemas.microsoft.com/office/powerpoint/2010/main" val="27177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30456" y="9652795"/>
            <a:ext cx="5081560" cy="353943"/>
          </a:xfrm>
          <a:prstGeom prst="rect">
            <a:avLst/>
          </a:prstGeom>
          <a:noFill/>
        </p:spPr>
        <p:txBody>
          <a:bodyPr wrap="square" rtlCol="0">
            <a:spAutoFit/>
          </a:bodyPr>
          <a:lstStyle/>
          <a:p>
            <a:r>
              <a:rPr lang="en-US" sz="800" dirty="0">
                <a:latin typeface="Arial" charset="0"/>
                <a:ea typeface="Arial" charset="0"/>
                <a:cs typeface="Arial" charset="0"/>
              </a:rPr>
              <a:t>Created by </a:t>
            </a:r>
            <a:r>
              <a:rPr lang="en-US" sz="800" dirty="0">
                <a:solidFill>
                  <a:srgbClr val="FF3CE8"/>
                </a:solidFill>
                <a:latin typeface="Arial" charset="0"/>
                <a:ea typeface="Arial" charset="0"/>
                <a:cs typeface="Arial" charset="0"/>
              </a:rPr>
              <a:t>Angie Battaglia</a:t>
            </a:r>
            <a:r>
              <a:rPr lang="en-US" sz="800" dirty="0">
                <a:latin typeface="Arial" charset="0"/>
                <a:ea typeface="Arial" charset="0"/>
                <a:cs typeface="Arial" charset="0"/>
              </a:rPr>
              <a:t>  Created </a:t>
            </a:r>
            <a:r>
              <a:rPr lang="en-US" sz="800" dirty="0">
                <a:solidFill>
                  <a:srgbClr val="FF3CE8"/>
                </a:solidFill>
                <a:latin typeface="Arial" charset="0"/>
                <a:ea typeface="Arial" charset="0"/>
                <a:cs typeface="Arial" charset="0"/>
              </a:rPr>
              <a:t>10/26/2022</a:t>
            </a:r>
            <a:r>
              <a:rPr lang="en-US" sz="800" dirty="0">
                <a:latin typeface="Arial" charset="0"/>
                <a:ea typeface="Arial" charset="0"/>
                <a:cs typeface="Arial" charset="0"/>
              </a:rPr>
              <a:t>   Revised </a:t>
            </a:r>
            <a:r>
              <a:rPr lang="en-US" sz="800" dirty="0">
                <a:solidFill>
                  <a:srgbClr val="FF3CE8"/>
                </a:solidFill>
                <a:latin typeface="Arial" charset="0"/>
                <a:ea typeface="Arial" charset="0"/>
                <a:cs typeface="Arial" charset="0"/>
              </a:rPr>
              <a:t>N/A</a:t>
            </a:r>
            <a:r>
              <a:rPr lang="en-US" sz="800" dirty="0">
                <a:latin typeface="Arial" charset="0"/>
                <a:ea typeface="Arial" charset="0"/>
                <a:cs typeface="Arial" charset="0"/>
              </a:rPr>
              <a:t>  Post until </a:t>
            </a:r>
            <a:r>
              <a:rPr lang="en-US" sz="800" dirty="0">
                <a:solidFill>
                  <a:srgbClr val="FF3CE8"/>
                </a:solidFill>
                <a:latin typeface="Arial" charset="0"/>
                <a:ea typeface="Arial" charset="0"/>
                <a:cs typeface="Arial" charset="0"/>
              </a:rPr>
              <a:t>10/23/2023</a:t>
            </a:r>
          </a:p>
          <a:p>
            <a:endParaRPr lang="en-US" sz="900" dirty="0">
              <a:latin typeface="Arial" charset="0"/>
              <a:ea typeface="Arial" charset="0"/>
              <a:cs typeface="Arial" charset="0"/>
            </a:endParaRPr>
          </a:p>
        </p:txBody>
      </p:sp>
      <p:sp>
        <p:nvSpPr>
          <p:cNvPr id="6" name="Shape 113"/>
          <p:cNvSpPr/>
          <p:nvPr/>
        </p:nvSpPr>
        <p:spPr>
          <a:xfrm>
            <a:off x="288901" y="1927675"/>
            <a:ext cx="7222434" cy="2754596"/>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nchor="t">
            <a:spAutoFit/>
          </a:bodyPr>
          <a:lstStyle>
            <a:lvl1pPr>
              <a:defRPr sz="3800" baseline="30000">
                <a:latin typeface="Arial"/>
                <a:ea typeface="Arial"/>
                <a:cs typeface="Arial"/>
                <a:sym typeface="Arial"/>
              </a:defRPr>
            </a:lvl1pPr>
          </a:lstStyle>
          <a:p>
            <a:r>
              <a:rPr lang="en-US" sz="1100" b="1" baseline="0" dirty="0">
                <a:latin typeface="Verdana"/>
              </a:rPr>
              <a:t>Speaker(s): </a:t>
            </a:r>
          </a:p>
          <a:p>
            <a:r>
              <a:rPr lang="en-US" sz="1100" baseline="0" dirty="0">
                <a:latin typeface="Verdana"/>
              </a:rPr>
              <a:t>Michelle Galos, DNP, APRN, AGACNP-BC, CCRN</a:t>
            </a:r>
          </a:p>
          <a:p>
            <a:r>
              <a:rPr lang="en-US" sz="1100" baseline="0" dirty="0">
                <a:latin typeface="Verdana"/>
              </a:rPr>
              <a:t>Acute Care Nurse Practitioner – Cardiothoracic Surgery</a:t>
            </a:r>
          </a:p>
          <a:p>
            <a:endParaRPr lang="en-US" sz="1100" b="1" baseline="0" dirty="0">
              <a:latin typeface="Verdana"/>
            </a:endParaRPr>
          </a:p>
          <a:p>
            <a:r>
              <a:rPr lang="en-US" sz="1100" b="1" baseline="0" dirty="0">
                <a:latin typeface="Verdana"/>
              </a:rPr>
              <a:t>Objectives: ​​</a:t>
            </a:r>
          </a:p>
          <a:p>
            <a:pPr lvl="1"/>
            <a:endParaRPr lang="en-US" sz="100" baseline="0" dirty="0">
              <a:latin typeface="Verdana"/>
            </a:endParaRPr>
          </a:p>
          <a:p>
            <a:pPr marL="171450" indent="-171450">
              <a:buFont typeface="Arial" panose="020B0604020202020204" pitchFamily="34" charset="0"/>
              <a:buChar char="•"/>
            </a:pPr>
            <a:r>
              <a:rPr lang="en-US" sz="1100" baseline="0" dirty="0">
                <a:latin typeface="Verdana"/>
              </a:rPr>
              <a:t>Demonstrate knowledge of chest tube removal</a:t>
            </a:r>
          </a:p>
          <a:p>
            <a:pPr marL="171450" indent="-171450">
              <a:buFont typeface="Arial" panose="020B0604020202020204" pitchFamily="34" charset="0"/>
              <a:buChar char="•"/>
            </a:pPr>
            <a:r>
              <a:rPr lang="en-US" sz="1100" baseline="0" dirty="0">
                <a:latin typeface="Verdana"/>
              </a:rPr>
              <a:t>Demonstrate knowledge of external pacing</a:t>
            </a:r>
          </a:p>
          <a:p>
            <a:pPr marL="171450" indent="-171450">
              <a:buFont typeface="Arial" panose="020B0604020202020204" pitchFamily="34" charset="0"/>
              <a:buChar char="•"/>
            </a:pPr>
            <a:r>
              <a:rPr lang="en-US" sz="1100" baseline="0" dirty="0">
                <a:latin typeface="Verdana"/>
              </a:rPr>
              <a:t>Pass a posttest with a score of 80% or better</a:t>
            </a:r>
          </a:p>
          <a:p>
            <a:r>
              <a:rPr lang="en-US" sz="1100" baseline="0" dirty="0">
                <a:latin typeface="Verdana"/>
              </a:rPr>
              <a:t>​​</a:t>
            </a:r>
          </a:p>
          <a:p>
            <a:r>
              <a:rPr lang="en-US" sz="1100" b="1" baseline="0" dirty="0">
                <a:latin typeface="Verdana"/>
              </a:rPr>
              <a:t>Target Audience:​</a:t>
            </a:r>
            <a:endParaRPr lang="en-US" sz="1100" baseline="0" dirty="0">
              <a:latin typeface="Verdana"/>
            </a:endParaRPr>
          </a:p>
          <a:p>
            <a:r>
              <a:rPr lang="en-US" sz="1100" baseline="0" dirty="0">
                <a:latin typeface="Verdana"/>
              </a:rPr>
              <a:t>This activity is designed for registered nurses with the telemetry unit.</a:t>
            </a:r>
          </a:p>
          <a:p>
            <a:endParaRPr lang="en-US" sz="1100" b="1" baseline="0" dirty="0">
              <a:latin typeface="Verdana"/>
            </a:endParaRPr>
          </a:p>
          <a:p>
            <a:endParaRPr lang="en-US" sz="1000" b="1" baseline="0" dirty="0">
              <a:latin typeface="Verdana"/>
            </a:endParaRPr>
          </a:p>
          <a:p>
            <a:r>
              <a:rPr lang="en-US" sz="1000" b="1" baseline="0" dirty="0">
                <a:latin typeface="Verdana"/>
              </a:rPr>
              <a:t>Disclosure:</a:t>
            </a:r>
            <a:r>
              <a:rPr lang="en-US" sz="1000" baseline="0" dirty="0">
                <a:latin typeface="Verdana"/>
              </a:rPr>
              <a:t>​ The planner(s) and speaker(s) have indicated that there are no relevant financial relationships with any ineligible companies to disclose. </a:t>
            </a:r>
          </a:p>
          <a:p>
            <a:endParaRPr lang="en-US" sz="1000" baseline="0" dirty="0">
              <a:latin typeface="Verdana"/>
            </a:endParaRPr>
          </a:p>
        </p:txBody>
      </p:sp>
      <p:sp>
        <p:nvSpPr>
          <p:cNvPr id="3" name="TextBox 2">
            <a:extLst>
              <a:ext uri="{FF2B5EF4-FFF2-40B4-BE49-F238E27FC236}">
                <a16:creationId xmlns:a16="http://schemas.microsoft.com/office/drawing/2014/main" id="{14D4ABE9-791E-4424-BB66-1680953F9BDB}"/>
              </a:ext>
            </a:extLst>
          </p:cNvPr>
          <p:cNvSpPr txBox="1"/>
          <p:nvPr/>
        </p:nvSpPr>
        <p:spPr>
          <a:xfrm>
            <a:off x="288901" y="425003"/>
            <a:ext cx="7222434" cy="400110"/>
          </a:xfrm>
          <a:prstGeom prst="rect">
            <a:avLst/>
          </a:prstGeom>
          <a:noFill/>
        </p:spPr>
        <p:txBody>
          <a:bodyPr wrap="square" rtlCol="0">
            <a:spAutoFit/>
          </a:bodyPr>
          <a:lstStyle/>
          <a:p>
            <a:pPr algn="ctr"/>
            <a:r>
              <a:rPr lang="en-US" sz="2000" dirty="0">
                <a:solidFill>
                  <a:schemeClr val="bg1"/>
                </a:solidFill>
                <a:latin typeface="Verdana" panose="020B0604030504040204" pitchFamily="34" charset="0"/>
                <a:ea typeface="Verdana" panose="020B0604030504040204" pitchFamily="34" charset="0"/>
              </a:rPr>
              <a:t>Care of Cardiac Surgical Patient on the Telemetry Unit</a:t>
            </a:r>
          </a:p>
        </p:txBody>
      </p:sp>
      <p:sp>
        <p:nvSpPr>
          <p:cNvPr id="4" name="TextBox 3">
            <a:extLst>
              <a:ext uri="{FF2B5EF4-FFF2-40B4-BE49-F238E27FC236}">
                <a16:creationId xmlns:a16="http://schemas.microsoft.com/office/drawing/2014/main" id="{5A85724F-B69D-4E57-8759-75BFD05A246F}"/>
              </a:ext>
            </a:extLst>
          </p:cNvPr>
          <p:cNvSpPr txBox="1"/>
          <p:nvPr/>
        </p:nvSpPr>
        <p:spPr>
          <a:xfrm>
            <a:off x="461332" y="955126"/>
            <a:ext cx="7050003" cy="584775"/>
          </a:xfrm>
          <a:prstGeom prst="rect">
            <a:avLst/>
          </a:prstGeom>
          <a:noFill/>
        </p:spPr>
        <p:txBody>
          <a:bodyPr wrap="square" rtlCol="0">
            <a:spAutoFit/>
          </a:bodyPr>
          <a:lstStyle/>
          <a:p>
            <a:pPr algn="ctr"/>
            <a:r>
              <a:rPr lang="en-US" sz="1600" dirty="0">
                <a:solidFill>
                  <a:schemeClr val="bg1"/>
                </a:solidFill>
              </a:rPr>
              <a:t>January 12th, April 10</a:t>
            </a:r>
            <a:r>
              <a:rPr lang="en-US" sz="1600" baseline="30000" dirty="0">
                <a:solidFill>
                  <a:schemeClr val="bg1"/>
                </a:solidFill>
              </a:rPr>
              <a:t>th</a:t>
            </a:r>
            <a:r>
              <a:rPr lang="en-US" sz="1600" dirty="0">
                <a:solidFill>
                  <a:schemeClr val="bg1"/>
                </a:solidFill>
              </a:rPr>
              <a:t>, July 18</a:t>
            </a:r>
            <a:r>
              <a:rPr lang="en-US" sz="1600" baseline="30000" dirty="0">
                <a:solidFill>
                  <a:schemeClr val="bg1"/>
                </a:solidFill>
              </a:rPr>
              <a:t>th</a:t>
            </a:r>
            <a:r>
              <a:rPr lang="en-US" sz="1600" dirty="0">
                <a:solidFill>
                  <a:schemeClr val="bg1"/>
                </a:solidFill>
              </a:rPr>
              <a:t>, or Oct. 23</a:t>
            </a:r>
            <a:r>
              <a:rPr lang="en-US" sz="1600" baseline="30000" dirty="0">
                <a:solidFill>
                  <a:schemeClr val="bg1"/>
                </a:solidFill>
              </a:rPr>
              <a:t>rd</a:t>
            </a:r>
            <a:r>
              <a:rPr lang="en-US" sz="1600" dirty="0">
                <a:solidFill>
                  <a:schemeClr val="bg1"/>
                </a:solidFill>
              </a:rPr>
              <a:t>, 2023</a:t>
            </a:r>
          </a:p>
          <a:p>
            <a:pPr algn="ctr"/>
            <a:r>
              <a:rPr lang="en-US" sz="1600" dirty="0">
                <a:solidFill>
                  <a:schemeClr val="bg1"/>
                </a:solidFill>
              </a:rPr>
              <a:t>8:00am-12:30pm|Usharani </a:t>
            </a:r>
            <a:r>
              <a:rPr lang="en-US" sz="1600" dirty="0" err="1">
                <a:solidFill>
                  <a:schemeClr val="bg1"/>
                </a:solidFill>
              </a:rPr>
              <a:t>Nimmagadda</a:t>
            </a:r>
            <a:r>
              <a:rPr lang="en-US" sz="1600" dirty="0">
                <a:solidFill>
                  <a:schemeClr val="bg1"/>
                </a:solidFill>
              </a:rPr>
              <a:t> Simulation Center</a:t>
            </a:r>
          </a:p>
        </p:txBody>
      </p:sp>
      <p:pic>
        <p:nvPicPr>
          <p:cNvPr id="10" name="Picture 10" descr="A picture containing application&#10;&#10;Description automatically generated">
            <a:extLst>
              <a:ext uri="{FF2B5EF4-FFF2-40B4-BE49-F238E27FC236}">
                <a16:creationId xmlns:a16="http://schemas.microsoft.com/office/drawing/2014/main" id="{B4648B0C-BDE9-2063-96E0-1D8A18653F15}"/>
              </a:ext>
            </a:extLst>
          </p:cNvPr>
          <p:cNvPicPr>
            <a:picLocks noChangeAspect="1"/>
          </p:cNvPicPr>
          <p:nvPr/>
        </p:nvPicPr>
        <p:blipFill>
          <a:blip r:embed="rId3"/>
          <a:stretch>
            <a:fillRect/>
          </a:stretch>
        </p:blipFill>
        <p:spPr>
          <a:xfrm>
            <a:off x="461333" y="6513667"/>
            <a:ext cx="1075691" cy="762000"/>
          </a:xfrm>
          <a:prstGeom prst="rect">
            <a:avLst/>
          </a:prstGeom>
        </p:spPr>
      </p:pic>
      <p:sp>
        <p:nvSpPr>
          <p:cNvPr id="12" name="TextBox 11">
            <a:extLst>
              <a:ext uri="{FF2B5EF4-FFF2-40B4-BE49-F238E27FC236}">
                <a16:creationId xmlns:a16="http://schemas.microsoft.com/office/drawing/2014/main" id="{BF2CE8C2-C10F-9F09-AAEC-83883A46085E}"/>
              </a:ext>
            </a:extLst>
          </p:cNvPr>
          <p:cNvSpPr txBox="1"/>
          <p:nvPr/>
        </p:nvSpPr>
        <p:spPr>
          <a:xfrm>
            <a:off x="289918" y="5873702"/>
            <a:ext cx="7310319"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ea typeface="+mn-lt"/>
              <a:cs typeface="+mn-lt"/>
            </a:endParaRPr>
          </a:p>
          <a:p>
            <a:r>
              <a:rPr lang="en-US" sz="1000" b="1" dirty="0">
                <a:latin typeface="Verdana"/>
                <a:ea typeface="Verdana"/>
              </a:rPr>
              <a:t>Accreditation Statement: </a:t>
            </a:r>
            <a:br>
              <a:rPr lang="en-US" sz="1000" b="1" dirty="0">
                <a:latin typeface="Verdana"/>
                <a:ea typeface="Verdana"/>
              </a:rPr>
            </a:br>
            <a:endParaRPr lang="en-US" sz="1000" dirty="0">
              <a:latin typeface="Verdana"/>
              <a:ea typeface="+mn-lt"/>
              <a:cs typeface="+mn-lt"/>
            </a:endParaRPr>
          </a:p>
          <a:p>
            <a:pPr marL="1258570"/>
            <a:r>
              <a:rPr lang="en-US" sz="1000" dirty="0">
                <a:latin typeface="Verdana"/>
                <a:ea typeface="Verdana"/>
              </a:rPr>
              <a:t>In support of improving patient care, Advocate Aurora Health  is jointly accredited by the Accreditation Council for Continuing Medical Education (ACCME), the Accreditation Council for Pharmacy Education (ACPE), and the American Nurses Credentialing Center (ANCC), to provide continuing education for the healthcare team. </a:t>
            </a:r>
            <a:endParaRPr lang="en-US" sz="1000" dirty="0">
              <a:latin typeface="Verdana"/>
              <a:ea typeface="Verdana"/>
              <a:cs typeface="Calibri"/>
            </a:endParaRPr>
          </a:p>
          <a:p>
            <a:endParaRPr lang="en-US" sz="1000" dirty="0">
              <a:latin typeface="Verdana"/>
              <a:ea typeface="+mn-lt"/>
              <a:cs typeface="+mn-lt"/>
            </a:endParaRPr>
          </a:p>
          <a:p>
            <a:pPr marL="1258570"/>
            <a:endParaRPr lang="en-US" sz="1000" b="1" dirty="0">
              <a:latin typeface="Verdana"/>
              <a:ea typeface="Verdana"/>
            </a:endParaRPr>
          </a:p>
          <a:p>
            <a:r>
              <a:rPr lang="en-US" sz="1000" b="1" dirty="0">
                <a:latin typeface="Verdana"/>
                <a:ea typeface="Verdana"/>
              </a:rPr>
              <a:t>Credit Statement(s):</a:t>
            </a:r>
            <a:endParaRPr lang="en-US" sz="1000" dirty="0">
              <a:latin typeface="Verdana"/>
              <a:ea typeface="Verdana"/>
            </a:endParaRPr>
          </a:p>
          <a:p>
            <a:r>
              <a:rPr lang="en-US" sz="1000" dirty="0">
                <a:latin typeface="Verdana"/>
                <a:ea typeface="Verdana"/>
              </a:rPr>
              <a:t>American Nurses Credentialing Center (ANCC): Advocate Aurora Health designates this (live) activity for a maximum of (3.0) ANCC contact hours. Nurses should claim only the credit commensurate with the extent of their participation in the activity. </a:t>
            </a:r>
            <a:endParaRPr lang="en-US" sz="1000" dirty="0"/>
          </a:p>
        </p:txBody>
      </p:sp>
    </p:spTree>
    <p:extLst>
      <p:ext uri="{BB962C8B-B14F-4D97-AF65-F5344CB8AC3E}">
        <p14:creationId xmlns:p14="http://schemas.microsoft.com/office/powerpoint/2010/main" val="290079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2ba41fae-264e-4d5c-9462-a416ced10d20">
      <UserInfo>
        <DisplayName>Rodriguez, Rosa</DisplayName>
        <AccountId>19345</AccountId>
        <AccountType/>
      </UserInfo>
    </SharedWithUsers>
    <TaxCatchAll xmlns="2ba41fae-264e-4d5c-9462-a416ced10d20" xsi:nil="true"/>
    <lcf76f155ced4ddcb4097134ff3c332f xmlns="f91f7458-8827-4079-87b6-43af5a98236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B1F5EE8D4DE474C82D7125A27C37B32" ma:contentTypeVersion="12" ma:contentTypeDescription="Create a new document." ma:contentTypeScope="" ma:versionID="3f902c7d66c4ff4efb52adc4f73621ac">
  <xsd:schema xmlns:xsd="http://www.w3.org/2001/XMLSchema" xmlns:xs="http://www.w3.org/2001/XMLSchema" xmlns:p="http://schemas.microsoft.com/office/2006/metadata/properties" xmlns:ns2="f91f7458-8827-4079-87b6-43af5a982369" xmlns:ns3="2ba41fae-264e-4d5c-9462-a416ced10d20" targetNamespace="http://schemas.microsoft.com/office/2006/metadata/properties" ma:root="true" ma:fieldsID="3d77a9a760f5399816d29d300e5744ad" ns2:_="" ns3:_="">
    <xsd:import namespace="f91f7458-8827-4079-87b6-43af5a982369"/>
    <xsd:import namespace="2ba41fae-264e-4d5c-9462-a416ced10d2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f7458-8827-4079-87b6-43af5a9823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46a28a4-f3b3-4851-86b3-b10f5f45f34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ba41fae-264e-4d5c-9462-a416ced10d2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0d40f9ff-6964-4ede-8601-ebf9af74c7c6}" ma:internalName="TaxCatchAll" ma:showField="CatchAllData" ma:web="2ba41fae-264e-4d5c-9462-a416ced10d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144A67-A00E-4F9F-A827-7FCAB5043C39}">
  <ds:schemaRefs>
    <ds:schemaRef ds:uri="2ba41fae-264e-4d5c-9462-a416ced10d20"/>
    <ds:schemaRef ds:uri="f91f7458-8827-4079-87b6-43af5a98236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44CDA31-6BDD-4F1A-AC6E-029C65D56C76}">
  <ds:schemaRefs>
    <ds:schemaRef ds:uri="http://schemas.microsoft.com/sharepoint/v3/contenttype/forms"/>
  </ds:schemaRefs>
</ds:datastoreItem>
</file>

<file path=customXml/itemProps3.xml><?xml version="1.0" encoding="utf-8"?>
<ds:datastoreItem xmlns:ds="http://schemas.openxmlformats.org/officeDocument/2006/customXml" ds:itemID="{45AD1D3B-1E7F-4B21-B5D5-0497D87E1D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f7458-8827-4079-87b6-43af5a982369"/>
    <ds:schemaRef ds:uri="2ba41fae-264e-4d5c-9462-a416ced10d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TotalTime>
  <Words>239</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Verdana</vt:lpstr>
      <vt:lpstr>Office Theme</vt:lpstr>
      <vt:lpstr>PowerPoint Presentation</vt:lpstr>
    </vt:vector>
  </TitlesOfParts>
  <Company>Aurora Health 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Paige Lydon</dc:creator>
  <cp:lastModifiedBy>Eberhardt, Rebecca</cp:lastModifiedBy>
  <cp:revision>16</cp:revision>
  <dcterms:created xsi:type="dcterms:W3CDTF">2020-07-16T16:55:15Z</dcterms:created>
  <dcterms:modified xsi:type="dcterms:W3CDTF">2022-12-09T16:07:26Z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0x0101009B1F5EE8D4DE474C82D7125A27C37B32</vt:lpwstr>
  </property>
  <property fmtid="{D5CDD505-2E9C-101B-9397-08002B2CF9AE}" pid="3" name="_dlc_DocIdItemGuid">
    <vt:lpwstr>1af19a88-3c22-4850-b868-7f04c65e16e9</vt:lpwstr>
  </property>
  <property fmtid="{D5CDD505-2E9C-101B-9397-08002B2CF9AE}" pid="4" name="SiteTermID">
    <vt:lpwstr>5;#Advocate|7cf37cc2-8425-4060-8dbf-3f061caa16fa</vt:lpwstr>
  </property>
  <property fmtid="{D5CDD505-2E9C-101B-9397-08002B2CF9AE}" pid="5" name="MediaServiceImageTags">
    <vt:lpwstr/>
  </property>
  <property fmtid="{D5CDD505-2E9C-101B-9397-08002B2CF9AE}" pid="6" name="SharedWithUsers">
    <vt:lpwstr>19345;#Rodriguez, Rosa</vt:lpwstr>
  </property>
  <property fmtid="{D5CDD505-2E9C-101B-9397-08002B2CF9AE}" pid="7" name="lcf76f155ced4ddcb4097134ff3c332f">
    <vt:lpwstr/>
  </property>
</Properties>
</file>