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4799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emf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70D2AC-AD9F-79C0-75AD-105349A18FE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9A02BCE-728F-6BCE-610D-8DC497321C4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30DBF1-CF5A-C3F6-DCC2-2A253891F9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035E3-813B-4A35-BEEC-6C9A685284B3}" type="datetimeFigureOut">
              <a:rPr lang="en-US" smtClean="0"/>
              <a:t>3/27/2023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B68ABC-169C-7CAC-70E3-1BFDD1FF02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957F56-F978-C649-2E5F-4769E8DDD6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7AE49-664E-4B72-92FD-B408E1256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5030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CCB658-DEA4-6FA5-CDB4-00C0E8B393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89707E5-3A48-94AD-F687-0B17F472FBD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B530F0-8E71-9C8C-366D-79317CFB3B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035E3-813B-4A35-BEEC-6C9A685284B3}" type="datetimeFigureOut">
              <a:rPr lang="en-US" smtClean="0"/>
              <a:t>3/27/2023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E0B2CC-0BF6-1EE0-F499-BAE6398B81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ADC8EC-43A3-7052-72E6-1BBDC0DE46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7AE49-664E-4B72-92FD-B408E1256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87347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CB422BF-3336-C21A-B44F-3999B42EC55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247417F-7623-4AD6-8B6C-4045101FDB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DA3A8F-DD89-409D-9919-8EEC6B550E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035E3-813B-4A35-BEEC-6C9A685284B3}" type="datetimeFigureOut">
              <a:rPr lang="en-US" smtClean="0"/>
              <a:t>3/27/2023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D78C8D-6FEF-E8E7-4671-D4142168C6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CBBF7D-3571-B84D-3696-F9FD89A280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7AE49-664E-4B72-92FD-B408E1256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47099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DC6A398F-399D-6046-96E4-CB78EEB98E17}"/>
              </a:ext>
            </a:extLst>
          </p:cNvPr>
          <p:cNvSpPr/>
          <p:nvPr/>
        </p:nvSpPr>
        <p:spPr>
          <a:xfrm>
            <a:off x="0" y="6313117"/>
            <a:ext cx="12192000" cy="544883"/>
          </a:xfrm>
          <a:prstGeom prst="rect">
            <a:avLst/>
          </a:prstGeom>
          <a:solidFill>
            <a:srgbClr val="6163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1"/>
          </a:p>
        </p:txBody>
      </p:sp>
      <p:pic>
        <p:nvPicPr>
          <p:cNvPr id="22" name="Picture 21" descr="Shape, rectangle&#10;&#10;Description automatically generated">
            <a:extLst>
              <a:ext uri="{FF2B5EF4-FFF2-40B4-BE49-F238E27FC236}">
                <a16:creationId xmlns:a16="http://schemas.microsoft.com/office/drawing/2014/main" id="{437A7539-CD1A-4D46-B348-471100CEF1E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-4357" t="-109" r="39759" b="81895"/>
          <a:stretch/>
        </p:blipFill>
        <p:spPr>
          <a:xfrm>
            <a:off x="8158320" y="6347232"/>
            <a:ext cx="4033680" cy="510768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C58C0E9E-5FF9-814A-A5B3-9292D33A0644}"/>
              </a:ext>
            </a:extLst>
          </p:cNvPr>
          <p:cNvSpPr/>
          <p:nvPr/>
        </p:nvSpPr>
        <p:spPr>
          <a:xfrm>
            <a:off x="0" y="6301514"/>
            <a:ext cx="12192000" cy="45719"/>
          </a:xfrm>
          <a:prstGeom prst="rect">
            <a:avLst/>
          </a:prstGeom>
          <a:solidFill>
            <a:srgbClr val="A4D6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1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48989" y="880723"/>
            <a:ext cx="10156179" cy="757130"/>
          </a:xfrm>
          <a:prstGeom prst="rect">
            <a:avLst/>
          </a:prstGeom>
        </p:spPr>
        <p:txBody>
          <a:bodyPr wrap="square" anchor="b" anchorCtr="0">
            <a:spAutoFit/>
          </a:bodyPr>
          <a:lstStyle>
            <a:lvl1pPr>
              <a:defRPr sz="4800" b="1" i="0">
                <a:solidFill>
                  <a:srgbClr val="003B5C"/>
                </a:solidFill>
                <a:latin typeface="Verdana" charset="0"/>
                <a:ea typeface="Verdana" charset="0"/>
                <a:cs typeface="Verdana" charset="0"/>
              </a:defRPr>
            </a:lvl1pPr>
          </a:lstStyle>
          <a:p>
            <a:r>
              <a:rPr lang="en-US" dirty="0"/>
              <a:t>Headline</a:t>
            </a:r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0" hasCustomPrompt="1"/>
          </p:nvPr>
        </p:nvSpPr>
        <p:spPr>
          <a:xfrm>
            <a:off x="848989" y="1637853"/>
            <a:ext cx="10156179" cy="4117159"/>
          </a:xfrm>
          <a:prstGeom prst="rect">
            <a:avLst/>
          </a:prstGeom>
        </p:spPr>
        <p:txBody>
          <a:bodyPr/>
          <a:lstStyle>
            <a:lvl1pPr marL="0" marR="0" indent="0" algn="l" defTabSz="914377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133" baseline="0">
                <a:latin typeface="Verdana" charset="0"/>
                <a:ea typeface="Verdana" charset="0"/>
                <a:cs typeface="Verdana" charset="0"/>
              </a:defRPr>
            </a:lvl1pPr>
            <a:lvl2pPr>
              <a:defRPr sz="1867">
                <a:latin typeface="Verdana" charset="0"/>
                <a:ea typeface="Verdana" charset="0"/>
                <a:cs typeface="Verdana" charset="0"/>
              </a:defRPr>
            </a:lvl2pPr>
            <a:lvl3pPr>
              <a:defRPr sz="1867">
                <a:latin typeface="Verdana" charset="0"/>
                <a:ea typeface="Verdana" charset="0"/>
                <a:cs typeface="Verdana" charset="0"/>
              </a:defRPr>
            </a:lvl3pPr>
            <a:lvl4pPr>
              <a:defRPr sz="1867">
                <a:latin typeface="Verdana" charset="0"/>
                <a:ea typeface="Verdana" charset="0"/>
                <a:cs typeface="Verdana" charset="0"/>
              </a:defRPr>
            </a:lvl4pPr>
            <a:lvl5pPr>
              <a:defRPr sz="1867">
                <a:latin typeface="Verdana" charset="0"/>
                <a:ea typeface="Verdana" charset="0"/>
                <a:cs typeface="Verdana" charset="0"/>
              </a:defRPr>
            </a:lvl5pPr>
          </a:lstStyle>
          <a:p>
            <a:pPr marL="0" marR="0" lvl="0" indent="0" algn="l" defTabSz="914377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Copy goes here. </a:t>
            </a:r>
          </a:p>
        </p:txBody>
      </p:sp>
      <p:pic>
        <p:nvPicPr>
          <p:cNvPr id="20" name="Picture 19" descr="Text&#10;&#10;Description automatically generated">
            <a:extLst>
              <a:ext uri="{FF2B5EF4-FFF2-40B4-BE49-F238E27FC236}">
                <a16:creationId xmlns:a16="http://schemas.microsoft.com/office/drawing/2014/main" id="{D7C91F54-DD73-AAF4-4E46-0FDB775AF02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/>
          <a:srcRect l="16907" t="62319" r="16782" b="19130"/>
          <a:stretch/>
        </p:blipFill>
        <p:spPr>
          <a:xfrm>
            <a:off x="8810739" y="6480696"/>
            <a:ext cx="3002285" cy="243840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5D862BD8-AA46-C038-13BB-74D3F8083C0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/>
          <a:srcRect l="3782" t="28552" r="3765" b="31743"/>
          <a:stretch/>
        </p:blipFill>
        <p:spPr>
          <a:xfrm>
            <a:off x="3596707" y="6400627"/>
            <a:ext cx="4584192" cy="4265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62268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F03C25-EF1B-D1AD-2A5F-C8C2780A52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1750F5-9511-A2A7-CA0D-C8ED1DA0F4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F909E6-2AF5-F63E-7846-029A404518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035E3-813B-4A35-BEEC-6C9A685284B3}" type="datetimeFigureOut">
              <a:rPr lang="en-US" smtClean="0"/>
              <a:t>3/27/2023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949425-1627-E125-A011-AAE7D82DEA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4DCC24-3883-D98E-BAB3-657F8AD230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7AE49-664E-4B72-92FD-B408E1256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54634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46A450-CF7A-B564-A3AA-827B0ECD5C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6E6EB65-4A8D-176B-ADEF-B8495585EF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51EC74-C202-2CC4-66A4-F9AB9552B9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035E3-813B-4A35-BEEC-6C9A685284B3}" type="datetimeFigureOut">
              <a:rPr lang="en-US" smtClean="0"/>
              <a:t>3/27/2023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B80AAC-C8AD-672B-A912-20D419676F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B91201-41E4-1471-63A8-44DC117FFD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7AE49-664E-4B72-92FD-B408E1256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7142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1D41AB-44B5-FCA6-DB5C-F6E142EF9A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A31825-1709-F5B3-421A-9B0C60FC379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1A3B0A2-626F-1697-CA1F-C5E18A3ACD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A09656B-6F1F-BAC7-9AA1-02BA645EE2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035E3-813B-4A35-BEEC-6C9A685284B3}" type="datetimeFigureOut">
              <a:rPr lang="en-US" smtClean="0"/>
              <a:t>3/27/2023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CC76FEF-6D89-C2E0-E2D3-591F08032F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B957A9E-AA55-3169-6C8D-80098EE2D7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7AE49-664E-4B72-92FD-B408E1256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30695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2D86F2-AE36-3B1A-C924-10B66FBCCC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E629AA1-9B8D-2643-BBF5-5989306902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A7B29A5-A712-9C17-4049-8B7FA985A91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E74ABAC-896B-EF40-A716-9A7861797C6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0E2A9CD-1135-6B27-3F26-93B7857F6CB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887B138-7C1E-EF66-14B3-2E1A6A3506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035E3-813B-4A35-BEEC-6C9A685284B3}" type="datetimeFigureOut">
              <a:rPr lang="en-US" smtClean="0"/>
              <a:t>3/27/2023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73201D7-764C-1CF2-712B-CD4446D229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53B7541-3DC8-1954-FE0A-DF6C6B7C65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7AE49-664E-4B72-92FD-B408E1256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1696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A27FAC-38AA-77D2-B965-6CD94FA7AF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CCD9407-A18D-8455-71E1-D3DF768DB5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035E3-813B-4A35-BEEC-6C9A685284B3}" type="datetimeFigureOut">
              <a:rPr lang="en-US" smtClean="0"/>
              <a:t>3/27/2023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0ECB51C-95F8-C51B-F60E-3833E433C4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E728575-419B-DB34-4E41-746BD3950E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7AE49-664E-4B72-92FD-B408E1256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53558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3D2A229-2C33-79DC-D234-C4B18ECA65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035E3-813B-4A35-BEEC-6C9A685284B3}" type="datetimeFigureOut">
              <a:rPr lang="en-US" smtClean="0"/>
              <a:t>3/27/2023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0D4C6C9-D48E-73F7-BA03-0CDBA69FBB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89903DD-3A43-977B-DE0B-C3F69E01B4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7AE49-664E-4B72-92FD-B408E1256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7605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070148-D576-BECA-543A-13545165FB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F87091-D2FF-D54C-3EE7-A7423014FB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46126B4-BE26-D9DD-6517-5BB81FB411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5106E0E-66F8-0BCD-8C6E-172F87EA5C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035E3-813B-4A35-BEEC-6C9A685284B3}" type="datetimeFigureOut">
              <a:rPr lang="en-US" smtClean="0"/>
              <a:t>3/27/2023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FA9D000-5AB0-7B91-58AE-771D320558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56F37C5-D118-FF6F-CBC9-7ECDFF296C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7AE49-664E-4B72-92FD-B408E1256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88498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0F382A-EB49-D4AD-270C-8D792EBC85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91A59C7-AA61-2DD2-E284-CE71EE6A439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861CA01-CAA3-892D-A94B-3D6ED3C04C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2825C15-93E0-D407-B245-D72CE18011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035E3-813B-4A35-BEEC-6C9A685284B3}" type="datetimeFigureOut">
              <a:rPr lang="en-US" smtClean="0"/>
              <a:t>3/27/2023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EB1B9EB-95AD-407F-A0FC-FFC3B1464A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8D796E3-DAA8-F864-CE48-413A56FC35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7AE49-664E-4B72-92FD-B408E1256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8805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B69EF83-7FBB-6CBA-3DC4-A033BCE29A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5AB8570-9DAF-DA6B-5C71-17DE4D0FDF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7BE529-CDE6-2EF8-7B54-D31E4712745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0035E3-813B-4A35-BEEC-6C9A685284B3}" type="datetimeFigureOut">
              <a:rPr lang="en-US" smtClean="0"/>
              <a:t>3/27/2023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071CF6-A35D-B300-7AA2-4C099CF991C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9DF030-8E71-6D48-DB06-6B7F847E53D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87AE49-664E-4B72-92FD-B408E1256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21948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cme.advocateaurora.org/" TargetMode="External"/><Relationship Id="rId2" Type="http://schemas.openxmlformats.org/officeDocument/2006/relationships/hyperlink" Target="mailto:cme@aah.org" TargetMode="External"/><Relationship Id="rId1" Type="http://schemas.openxmlformats.org/officeDocument/2006/relationships/slideLayout" Target="../slideLayouts/slideLayout12.xml"/><Relationship Id="rId4" Type="http://schemas.openxmlformats.org/officeDocument/2006/relationships/hyperlink" Target="https://cme.advocateaurorahealth.org/content/update-profil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919E581F-973B-19AF-3BF7-987FC9A5A2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401002"/>
            <a:ext cx="10972800" cy="683329"/>
          </a:xfrm>
        </p:spPr>
        <p:txBody>
          <a:bodyPr/>
          <a:lstStyle/>
          <a:p>
            <a:pPr algn="l"/>
            <a:r>
              <a:rPr lang="en-US" sz="4267" dirty="0"/>
              <a:t>SMS Text Code to Claim Credit: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B1CA9915-66C5-3E7E-E0B2-1BA7DF1B2796}"/>
              </a:ext>
            </a:extLst>
          </p:cNvPr>
          <p:cNvSpPr txBox="1">
            <a:spLocks/>
          </p:cNvSpPr>
          <p:nvPr/>
        </p:nvSpPr>
        <p:spPr>
          <a:xfrm>
            <a:off x="609600" y="1391883"/>
            <a:ext cx="10972800" cy="4478116"/>
          </a:xfrm>
          <a:prstGeom prst="rect">
            <a:avLst/>
          </a:prstGeom>
        </p:spPr>
        <p:txBody>
          <a:bodyPr lIns="121920" tIns="60960" rIns="121920" bIns="60960" anchor="t"/>
          <a:lstStyle>
            <a:lvl1pPr marL="257175" indent="-257175" algn="l" defTabSz="3429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557213" indent="-214313" algn="l" defTabSz="3429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1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2pPr>
            <a:lvl3pPr marL="857250" indent="-171450" algn="l" defTabSz="3429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3pPr>
            <a:lvl4pPr marL="1200150" indent="-171450" algn="l" defTabSz="3429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5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4pPr>
            <a:lvl5pPr marL="1543050" indent="-171450" algn="l" defTabSz="3429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5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5pPr>
            <a:lvl6pPr marL="1885950" indent="-171450" algn="l" defTabSz="342900" rtl="0" eaLnBrk="1" latinLnBrk="0" hangingPunct="1">
              <a:spcBef>
                <a:spcPct val="20000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342900" rtl="0" eaLnBrk="1" latinLnBrk="0" hangingPunct="1">
              <a:spcBef>
                <a:spcPct val="20000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342900" rtl="0" eaLnBrk="1" latinLnBrk="0" hangingPunct="1">
              <a:spcBef>
                <a:spcPct val="20000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342900" rtl="0" eaLnBrk="1" latinLnBrk="0" hangingPunct="1">
              <a:spcBef>
                <a:spcPct val="20000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800"/>
              </a:spcBef>
              <a:buNone/>
              <a:defRPr/>
            </a:pPr>
            <a:r>
              <a:rPr lang="en-US" altLang="en-US" sz="4000" dirty="0">
                <a:cs typeface="Arial"/>
              </a:rPr>
              <a:t>Claim your attendance instantly by texting </a:t>
            </a:r>
            <a:r>
              <a:rPr lang="en-US" altLang="en-US" sz="4000" b="1" u="sng" dirty="0">
                <a:cs typeface="Arial"/>
              </a:rPr>
              <a:t>XXXXXX</a:t>
            </a:r>
            <a:r>
              <a:rPr lang="en-US" altLang="en-US" sz="4000" dirty="0">
                <a:cs typeface="Arial"/>
              </a:rPr>
              <a:t> to </a:t>
            </a:r>
            <a:r>
              <a:rPr lang="en-US" altLang="en-US" sz="4000" b="1" u="sng" dirty="0">
                <a:cs typeface="Arial"/>
              </a:rPr>
              <a:t>414-219-1219</a:t>
            </a:r>
            <a:r>
              <a:rPr lang="en-US" altLang="en-US" sz="4000" dirty="0">
                <a:cs typeface="Arial"/>
              </a:rPr>
              <a:t>.  </a:t>
            </a:r>
            <a:endParaRPr lang="en-US" altLang="en-US" sz="4000" dirty="0"/>
          </a:p>
          <a:p>
            <a:pPr marL="0" indent="0">
              <a:spcBef>
                <a:spcPts val="800"/>
              </a:spcBef>
              <a:buNone/>
              <a:defRPr/>
            </a:pPr>
            <a:endParaRPr lang="en-US" altLang="en-US" sz="1867" dirty="0"/>
          </a:p>
          <a:p>
            <a:pPr>
              <a:spcBef>
                <a:spcPts val="800"/>
              </a:spcBef>
              <a:defRPr/>
            </a:pPr>
            <a:r>
              <a:rPr lang="en-US" altLang="en-US" sz="2133" dirty="0">
                <a:cs typeface="Arial"/>
              </a:rPr>
              <a:t>You will receive a confirmation text once it goes through.</a:t>
            </a:r>
            <a:endParaRPr lang="en-US" altLang="en-US" sz="2133" b="1" u="sng" dirty="0">
              <a:cs typeface="Arial"/>
            </a:endParaRPr>
          </a:p>
          <a:p>
            <a:pPr>
              <a:spcBef>
                <a:spcPts val="800"/>
              </a:spcBef>
              <a:defRPr/>
            </a:pPr>
            <a:r>
              <a:rPr lang="en-US" altLang="en-US" sz="2133" i="1" dirty="0">
                <a:cs typeface="Arial"/>
              </a:rPr>
              <a:t>If you need to </a:t>
            </a:r>
            <a:r>
              <a:rPr lang="en-US" altLang="en-US" sz="2133" i="1" u="sng" dirty="0">
                <a:cs typeface="Arial"/>
              </a:rPr>
              <a:t>claim less credit</a:t>
            </a:r>
            <a:r>
              <a:rPr lang="en-US" altLang="en-US" sz="2133" i="1" dirty="0">
                <a:cs typeface="Arial"/>
              </a:rPr>
              <a:t> please contact the CME office at </a:t>
            </a:r>
            <a:r>
              <a:rPr lang="en-US" altLang="en-US" sz="2133" i="1" dirty="0">
                <a:cs typeface="Arial"/>
                <a:hlinkClick r:id="rId2"/>
              </a:rPr>
              <a:t>cme@aah.org</a:t>
            </a:r>
            <a:r>
              <a:rPr lang="en-US" altLang="en-US" sz="2133" i="1" dirty="0">
                <a:cs typeface="Arial"/>
              </a:rPr>
              <a:t> </a:t>
            </a:r>
            <a:endParaRPr lang="en-US" altLang="en-US" sz="2133" i="1" dirty="0"/>
          </a:p>
          <a:p>
            <a:pPr>
              <a:spcBef>
                <a:spcPts val="800"/>
              </a:spcBef>
              <a:defRPr/>
            </a:pPr>
            <a:r>
              <a:rPr lang="en-US" altLang="en-US" sz="2133" i="1" dirty="0">
                <a:cs typeface="Arial"/>
              </a:rPr>
              <a:t>Credits will be stored in your account on </a:t>
            </a:r>
            <a:r>
              <a:rPr lang="en-US" altLang="en-US" sz="2133" i="1" dirty="0">
                <a:cs typeface="Arial"/>
                <a:hlinkClick r:id="rId3"/>
              </a:rPr>
              <a:t>https://cme.advocateaurorahealth.org</a:t>
            </a:r>
            <a:endParaRPr lang="en-US" altLang="en-US" sz="2133" dirty="0">
              <a:cs typeface="Arial"/>
            </a:endParaRPr>
          </a:p>
          <a:p>
            <a:pPr marL="0" indent="0">
              <a:spcBef>
                <a:spcPts val="800"/>
              </a:spcBef>
              <a:buNone/>
              <a:defRPr/>
            </a:pPr>
            <a:r>
              <a:rPr lang="en-US" altLang="en-US" sz="2667" b="1" dirty="0">
                <a:cs typeface="Arial"/>
              </a:rPr>
              <a:t>Code is valid for 30 days after the day of the activity.</a:t>
            </a:r>
            <a:endParaRPr lang="en-US" altLang="en-US" sz="2667" b="1" i="1" dirty="0">
              <a:cs typeface="Arial"/>
            </a:endParaRPr>
          </a:p>
          <a:p>
            <a:pPr marL="0" indent="0">
              <a:spcBef>
                <a:spcPts val="800"/>
              </a:spcBef>
              <a:buNone/>
              <a:defRPr/>
            </a:pPr>
            <a:endParaRPr lang="en-US" altLang="en-US" sz="1867" b="1" dirty="0"/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en-US" altLang="en-US" sz="2133" b="1" dirty="0">
                <a:cs typeface="Arial"/>
              </a:rPr>
              <a:t>*</a:t>
            </a:r>
            <a:r>
              <a:rPr lang="en-US" altLang="en-US" sz="2133" dirty="0">
                <a:cs typeface="Arial"/>
              </a:rPr>
              <a:t>Remember your </a:t>
            </a:r>
            <a:r>
              <a:rPr lang="en-US" altLang="en-US" sz="2133" dirty="0">
                <a:cs typeface="Arial"/>
                <a:hlinkClick r:id="rId4"/>
              </a:rPr>
              <a:t>profile</a:t>
            </a:r>
            <a:r>
              <a:rPr lang="en-US" altLang="en-US" sz="2133" dirty="0">
                <a:cs typeface="Arial"/>
              </a:rPr>
              <a:t> and mobile number will need to be updated on the CE Learning Platform in order to claim credit via texting.  </a:t>
            </a:r>
            <a:endParaRPr lang="en-US" altLang="en-US" sz="2133" dirty="0"/>
          </a:p>
          <a:p>
            <a:pPr marL="0" indent="0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7852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000"/>
    </mc:Choice>
    <mc:Fallback xmlns="">
      <p:transition spd="slow" advTm="15000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99</Words>
  <Application>Microsoft Office PowerPoint</Application>
  <PresentationFormat>Widescreen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Verdana</vt:lpstr>
      <vt:lpstr>Office Theme</vt:lpstr>
      <vt:lpstr>SMS Text Code to Claim Credit: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SMS Text Code to Claim Credit:</dc:title>
  <dc:creator>Verkuilen, Jake</dc:creator>
  <cp:lastModifiedBy>Verkuilen, Jake</cp:lastModifiedBy>
  <cp:revision>1</cp:revision>
  <dcterms:created xsi:type="dcterms:W3CDTF">2023-03-27T14:40:04Z</dcterms:created>
  <dcterms:modified xsi:type="dcterms:W3CDTF">2023-03-27T14:40:54Z</dcterms:modified>
</cp:coreProperties>
</file>