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1"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9A9290-C066-D356-0D79-C0265C650615}" v="38" dt="2022-09-08T17:45:52.027"/>
    <p1510:client id="{B1A9C054-4608-5FD2-2A28-D667C30422F3}" v="177" dt="2022-09-08T16:38:22.645"/>
    <p1510:client id="{D05A6D55-9150-BB17-6254-973AB065C02F}" v="20" dt="2022-09-08T18:03:30.8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2982" y="7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46FAD7-163A-D94F-910C-C577EEE60AE4}"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1648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2604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94911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14246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6FAD7-163A-D94F-910C-C577EEE60AE4}"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80028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46FAD7-163A-D94F-910C-C577EEE60AE4}"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821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46FAD7-163A-D94F-910C-C577EEE60AE4}"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2047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46FAD7-163A-D94F-910C-C577EEE60AE4}" type="datetimeFigureOut">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69928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FAD7-163A-D94F-910C-C577EEE60AE4}" type="datetimeFigureOut">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38691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28467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4571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346FAD7-163A-D94F-910C-C577EEE60AE4}" type="datetimeFigureOut">
              <a:rPr lang="en-US" smtClean="0"/>
              <a:t>3/8/2023</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BE25FE-D967-CD43-AED6-D6204DC9817A}" type="slidenum">
              <a:rPr lang="en-US" smtClean="0"/>
              <a:t>‹#›</a:t>
            </a:fld>
            <a:endParaRPr lang="en-US"/>
          </a:p>
        </p:txBody>
      </p:sp>
    </p:spTree>
    <p:extLst>
      <p:ext uri="{BB962C8B-B14F-4D97-AF65-F5344CB8AC3E}">
        <p14:creationId xmlns:p14="http://schemas.microsoft.com/office/powerpoint/2010/main" val="27177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ms.microsoft.com/l/meetup-join/19%3ameeting_YWMwZWNlNDQtZjQ2My00ODRlLTliZTMtMjhhOWVlZDQ3Njkx%40thread.v2/0?context=%7b%22Tid%22%3a%22991ba2ea-1d0b-40b6-a6f1-9fb2f78a7d5e%22%2c%22Oid%22%3a%2239f6a22b-dd3c-4b93-992f-fdb066e29b3b%22%7d"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113"/>
          <p:cNvSpPr/>
          <p:nvPr/>
        </p:nvSpPr>
        <p:spPr>
          <a:xfrm>
            <a:off x="288901" y="1927675"/>
            <a:ext cx="7222434" cy="5262975"/>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nchor="t">
            <a:spAutoFit/>
          </a:bodyPr>
          <a:lstStyle>
            <a:lvl1pPr>
              <a:defRPr sz="3800" baseline="30000">
                <a:latin typeface="Arial"/>
                <a:ea typeface="Arial"/>
                <a:cs typeface="Arial"/>
                <a:sym typeface="Arial"/>
              </a:defRPr>
            </a:lvl1pPr>
          </a:lstStyle>
          <a:p>
            <a:pPr algn="ctr"/>
            <a:r>
              <a:rPr lang="en-US" sz="1200" b="1" baseline="0" dirty="0">
                <a:latin typeface="Verdana" panose="020B0604030504040204" pitchFamily="34" charset="0"/>
                <a:ea typeface="Verdana" panose="020B0604030504040204" pitchFamily="34" charset="0"/>
              </a:rPr>
              <a:t>Program: Decision-Making Capacity and Ethical Considerations for Substitute Decision-Making for Vulnerable Patients​​</a:t>
            </a:r>
          </a:p>
          <a:p>
            <a:endParaRPr lang="en-US" sz="1200" baseline="0" dirty="0">
              <a:latin typeface="Verdana" panose="020B0604030504040204" pitchFamily="34" charset="0"/>
              <a:ea typeface="Verdana" panose="020B0604030504040204" pitchFamily="34" charset="0"/>
            </a:endParaRPr>
          </a:p>
          <a:p>
            <a:r>
              <a:rPr lang="en-US" sz="1200" b="1" baseline="0" dirty="0">
                <a:latin typeface="Verdana" panose="020B0604030504040204" pitchFamily="34" charset="0"/>
                <a:ea typeface="Verdana" panose="020B0604030504040204" pitchFamily="34" charset="0"/>
              </a:rPr>
              <a:t>Speakers: </a:t>
            </a:r>
          </a:p>
          <a:p>
            <a:r>
              <a:rPr lang="en-US" sz="1200" baseline="0" dirty="0">
                <a:latin typeface="Verdana" panose="020B0604030504040204" pitchFamily="34" charset="0"/>
                <a:ea typeface="Verdana" panose="020B0604030504040204" pitchFamily="34" charset="0"/>
              </a:rPr>
              <a:t>Julie Goldstein, MD</a:t>
            </a:r>
          </a:p>
          <a:p>
            <a:r>
              <a:rPr lang="en-US" sz="1200" baseline="0" dirty="0">
                <a:latin typeface="Verdana" panose="020B0604030504040204" pitchFamily="34" charset="0"/>
                <a:ea typeface="Verdana" panose="020B0604030504040204" pitchFamily="34" charset="0"/>
              </a:rPr>
              <a:t>Medical Director- Advanced Care Planning &amp; Shared Decision-Making in Serious Illness - Advocate Aurora Health</a:t>
            </a:r>
          </a:p>
          <a:p>
            <a:endParaRPr lang="en-US" sz="1200" baseline="0" dirty="0">
              <a:latin typeface="Verdana" panose="020B0604030504040204" pitchFamily="34" charset="0"/>
              <a:ea typeface="Verdana" panose="020B0604030504040204" pitchFamily="34" charset="0"/>
            </a:endParaRPr>
          </a:p>
          <a:p>
            <a:r>
              <a:rPr lang="en-US" sz="1200" baseline="0" dirty="0">
                <a:latin typeface="Verdana" panose="020B0604030504040204" pitchFamily="34" charset="0"/>
                <a:ea typeface="Verdana" panose="020B0604030504040204" pitchFamily="34" charset="0"/>
              </a:rPr>
              <a:t>Robyn S. Shapiro, J.D.</a:t>
            </a:r>
          </a:p>
          <a:p>
            <a:r>
              <a:rPr lang="en-US" sz="1200" baseline="0" dirty="0">
                <a:latin typeface="Verdana" panose="020B0604030504040204" pitchFamily="34" charset="0"/>
                <a:ea typeface="Verdana" panose="020B0604030504040204" pitchFamily="34" charset="0"/>
              </a:rPr>
              <a:t>Clinical Ethicist – Advocate Aurora Health</a:t>
            </a:r>
          </a:p>
          <a:p>
            <a:r>
              <a:rPr lang="en-US" sz="1200" baseline="0" dirty="0">
                <a:latin typeface="Verdana" panose="020B0604030504040204" pitchFamily="34" charset="0"/>
                <a:ea typeface="Verdana" panose="020B0604030504040204" pitchFamily="34" charset="0"/>
              </a:rPr>
              <a:t>Founder and Attorney – Health Sciences Law Group LLC				</a:t>
            </a:r>
          </a:p>
          <a:p>
            <a:endParaRPr lang="en-US" sz="1200" b="1" baseline="0" dirty="0">
              <a:latin typeface="Verdana" panose="020B0604030504040204" pitchFamily="34" charset="0"/>
              <a:ea typeface="Verdana" panose="020B0604030504040204" pitchFamily="34" charset="0"/>
            </a:endParaRPr>
          </a:p>
          <a:p>
            <a:r>
              <a:rPr lang="en-US" sz="1200" b="1" baseline="0" dirty="0">
                <a:latin typeface="Verdana" panose="020B0604030504040204" pitchFamily="34" charset="0"/>
                <a:ea typeface="Verdana" panose="020B0604030504040204" pitchFamily="34" charset="0"/>
              </a:rPr>
              <a:t>Series Objectives: ​​</a:t>
            </a:r>
          </a:p>
          <a:p>
            <a:pPr lvl="1"/>
            <a:endParaRPr lang="en-US" sz="1200" baseline="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en-US" sz="1200" baseline="0" dirty="0">
                <a:latin typeface="Verdana" panose="020B0604030504040204" pitchFamily="34" charset="0"/>
                <a:ea typeface="Verdana" panose="020B0604030504040204" pitchFamily="34" charset="0"/>
              </a:rPr>
              <a:t>Identify strategies for the efficient and compliant conduct of research</a:t>
            </a:r>
          </a:p>
          <a:p>
            <a:pPr marL="171450" indent="-171450">
              <a:buFont typeface="Arial" panose="020B0604020202020204" pitchFamily="34" charset="0"/>
              <a:buChar char="•"/>
            </a:pPr>
            <a:r>
              <a:rPr lang="en-US" sz="1200" baseline="0" dirty="0">
                <a:latin typeface="Verdana" panose="020B0604030504040204" pitchFamily="34" charset="0"/>
                <a:ea typeface="Verdana" panose="020B0604030504040204" pitchFamily="34" charset="0"/>
              </a:rPr>
              <a:t>Describe regulations, good clinical practice, and policies in place to protect the rights, safety, and welfare of subjects and the collection and reporting of quality data.  ​​</a:t>
            </a:r>
          </a:p>
          <a:p>
            <a:endParaRPr lang="en-US" sz="1200" b="1" baseline="0" dirty="0">
              <a:latin typeface="Verdana" panose="020B0604030504040204" pitchFamily="34" charset="0"/>
              <a:ea typeface="Verdana" panose="020B0604030504040204" pitchFamily="34" charset="0"/>
            </a:endParaRPr>
          </a:p>
          <a:p>
            <a:r>
              <a:rPr lang="en-US" sz="1200" b="1" baseline="0" dirty="0">
                <a:latin typeface="Verdana" panose="020B0604030504040204" pitchFamily="34" charset="0"/>
                <a:ea typeface="Verdana" panose="020B0604030504040204" pitchFamily="34" charset="0"/>
              </a:rPr>
              <a:t>Target Audience:​ </a:t>
            </a:r>
            <a:r>
              <a:rPr kumimoji="0" lang="en-US"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Arial" charset="0"/>
              </a:rPr>
              <a:t>This activity is designed for RNs and other members of the Advocate Aurora Research Institute (AARI). </a:t>
            </a:r>
            <a:endParaRPr lang="en-US" sz="1200" b="1" baseline="0" dirty="0">
              <a:latin typeface="Verdana" panose="020B0604030504040204" pitchFamily="34" charset="0"/>
              <a:ea typeface="Verdana" panose="020B0604030504040204" pitchFamily="34" charset="0"/>
            </a:endParaRPr>
          </a:p>
          <a:p>
            <a:endParaRPr lang="en-US" sz="1200" b="1" baseline="0" dirty="0">
              <a:latin typeface="Verdana" panose="020B0604030504040204" pitchFamily="34" charset="0"/>
              <a:ea typeface="Verdana" panose="020B0604030504040204" pitchFamily="34" charset="0"/>
            </a:endParaRPr>
          </a:p>
          <a:p>
            <a:endParaRPr lang="en-US" sz="1200" b="1" baseline="0" dirty="0">
              <a:latin typeface="Verdana" panose="020B0604030504040204" pitchFamily="34" charset="0"/>
              <a:ea typeface="Verdana" panose="020B0604030504040204" pitchFamily="34" charset="0"/>
            </a:endParaRPr>
          </a:p>
          <a:p>
            <a:pPr marL="0" marR="0" lvl="0" indent="0" algn="l" defTabSz="855852"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Arial" charset="0"/>
              </a:rPr>
              <a:t>Format: </a:t>
            </a:r>
            <a:r>
              <a:rPr kumimoji="0" lang="en-US" sz="1200" b="0" i="0" u="none" strike="noStrike" kern="1200" cap="none" spc="0" normalizeH="0" baseline="0" noProof="0" dirty="0">
                <a:ln>
                  <a:noFill/>
                </a:ln>
                <a:solidFill>
                  <a:srgbClr val="595959"/>
                </a:solidFill>
                <a:effectLst/>
                <a:uLnTx/>
                <a:uFillTx/>
                <a:latin typeface="Verdana" panose="020B0604030504040204" pitchFamily="34" charset="0"/>
                <a:ea typeface="Verdana" panose="020B0604030504040204" pitchFamily="34" charset="0"/>
                <a:cs typeface="+mn-cs"/>
              </a:rPr>
              <a:t>​Live via </a:t>
            </a:r>
            <a:r>
              <a:rPr kumimoji="0" lang="en-US" sz="1200" b="1" i="0" u="none" strike="noStrike" kern="1200" cap="none" spc="0" normalizeH="0" baseline="0" noProof="0" dirty="0">
                <a:ln>
                  <a:noFill/>
                </a:ln>
                <a:solidFill>
                  <a:srgbClr val="595959"/>
                </a:solidFill>
                <a:effectLst/>
                <a:uLnTx/>
                <a:uFillTx/>
                <a:latin typeface="Verdana" panose="020B0604030504040204" pitchFamily="34" charset="0"/>
                <a:ea typeface="Verdana" panose="020B0604030504040204" pitchFamily="34" charset="0"/>
                <a:cs typeface="+mn-cs"/>
                <a:hlinkClick r:id="rId3"/>
              </a:rPr>
              <a:t>Microsoft Teams</a:t>
            </a:r>
            <a:endParaRPr kumimoji="0" lang="en-US"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Arial" charset="0"/>
            </a:endParaRPr>
          </a:p>
          <a:p>
            <a:endParaRPr lang="en-US" sz="1200" baseline="0" dirty="0">
              <a:latin typeface="Verdana" panose="020B0604030504040204" pitchFamily="34" charset="0"/>
              <a:ea typeface="Verdana" panose="020B0604030504040204" pitchFamily="34" charset="0"/>
            </a:endParaRPr>
          </a:p>
          <a:p>
            <a:endParaRPr lang="en-US" sz="1200" b="1" baseline="0" dirty="0">
              <a:latin typeface="Verdana" panose="020B0604030504040204" pitchFamily="34" charset="0"/>
              <a:ea typeface="Verdana" panose="020B0604030504040204" pitchFamily="34" charset="0"/>
            </a:endParaRPr>
          </a:p>
          <a:p>
            <a:r>
              <a:rPr lang="en-US" sz="1200" b="1" baseline="0" dirty="0">
                <a:latin typeface="Verdana" panose="020B0604030504040204" pitchFamily="34" charset="0"/>
                <a:ea typeface="Verdana" panose="020B0604030504040204" pitchFamily="34" charset="0"/>
              </a:rPr>
              <a:t>Disclosure:</a:t>
            </a:r>
            <a:r>
              <a:rPr lang="en-US" sz="1200" baseline="0" dirty="0">
                <a:latin typeface="Verdana" panose="020B0604030504040204" pitchFamily="34" charset="0"/>
                <a:ea typeface="Verdana" panose="020B0604030504040204" pitchFamily="34" charset="0"/>
              </a:rPr>
              <a:t>​ None of the planners or presenters for this educational activity have relevant financial relationships to disclose with ineligible companies. ​</a:t>
            </a:r>
            <a:endParaRPr lang="en-US" sz="1200" dirty="0">
              <a:latin typeface="Verdana" panose="020B0604030504040204" pitchFamily="34" charset="0"/>
              <a:ea typeface="Verdana" panose="020B0604030504040204" pitchFamily="34" charset="0"/>
            </a:endParaRPr>
          </a:p>
          <a:p>
            <a:endParaRPr lang="en-US" sz="1200" baseline="0" dirty="0">
              <a:latin typeface="Verdana" panose="020B0604030504040204" pitchFamily="34" charset="0"/>
              <a:ea typeface="Verdana" panose="020B0604030504040204" pitchFamily="34" charset="0"/>
            </a:endParaRPr>
          </a:p>
        </p:txBody>
      </p:sp>
      <p:sp>
        <p:nvSpPr>
          <p:cNvPr id="3" name="TextBox 2">
            <a:extLst>
              <a:ext uri="{FF2B5EF4-FFF2-40B4-BE49-F238E27FC236}">
                <a16:creationId xmlns:a16="http://schemas.microsoft.com/office/drawing/2014/main" id="{14D4ABE9-791E-4424-BB66-1680953F9BDB}"/>
              </a:ext>
            </a:extLst>
          </p:cNvPr>
          <p:cNvSpPr txBox="1"/>
          <p:nvPr/>
        </p:nvSpPr>
        <p:spPr>
          <a:xfrm>
            <a:off x="288901" y="425003"/>
            <a:ext cx="7222434" cy="984885"/>
          </a:xfrm>
          <a:prstGeom prst="rect">
            <a:avLst/>
          </a:prstGeom>
          <a:noFill/>
        </p:spPr>
        <p:txBody>
          <a:bodyPr wrap="square" rtlCol="0">
            <a:spAutoFit/>
          </a:bodyPr>
          <a:lstStyle/>
          <a:p>
            <a:pPr marL="0" marR="0" lvl="0" indent="0" algn="l" defTabSz="855852"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a:ea typeface="+mn-ea"/>
                <a:cs typeface="Arial"/>
              </a:rPr>
              <a:t>Office of Clinical Trials – 2023 Research Education Series</a:t>
            </a:r>
          </a:p>
          <a:p>
            <a:pPr algn="ctr"/>
            <a:endParaRPr lang="en-US" sz="3800" dirty="0">
              <a:solidFill>
                <a:schemeClr val="bg1"/>
              </a:solidFill>
              <a:latin typeface="Verdana" panose="020B0604030504040204" pitchFamily="34" charset="0"/>
              <a:ea typeface="Verdana" panose="020B0604030504040204" pitchFamily="34" charset="0"/>
            </a:endParaRPr>
          </a:p>
        </p:txBody>
      </p:sp>
      <p:sp>
        <p:nvSpPr>
          <p:cNvPr id="4" name="TextBox 3">
            <a:extLst>
              <a:ext uri="{FF2B5EF4-FFF2-40B4-BE49-F238E27FC236}">
                <a16:creationId xmlns:a16="http://schemas.microsoft.com/office/drawing/2014/main" id="{5A85724F-B69D-4E57-8759-75BFD05A246F}"/>
              </a:ext>
            </a:extLst>
          </p:cNvPr>
          <p:cNvSpPr txBox="1"/>
          <p:nvPr/>
        </p:nvSpPr>
        <p:spPr>
          <a:xfrm>
            <a:off x="768626" y="991673"/>
            <a:ext cx="6082747" cy="646331"/>
          </a:xfrm>
          <a:prstGeom prst="rect">
            <a:avLst/>
          </a:prstGeom>
          <a:noFill/>
        </p:spPr>
        <p:txBody>
          <a:bodyPr wrap="square" rtlCol="0">
            <a:spAutoFit/>
          </a:bodyPr>
          <a:lstStyle/>
          <a:p>
            <a:pPr algn="ctr"/>
            <a:r>
              <a:rPr lang="en-US" dirty="0">
                <a:solidFill>
                  <a:schemeClr val="bg1"/>
                </a:solidFill>
              </a:rPr>
              <a:t>Wednesday, March 29, 2023/12:00PM – 1:00PM </a:t>
            </a:r>
          </a:p>
          <a:p>
            <a:pPr algn="ctr"/>
            <a:r>
              <a:rPr lang="en-US" dirty="0">
                <a:solidFill>
                  <a:schemeClr val="bg1"/>
                </a:solidFill>
              </a:rPr>
              <a:t>Live via </a:t>
            </a:r>
            <a:r>
              <a:rPr lang="en-US" dirty="0">
                <a:solidFill>
                  <a:schemeClr val="bg1"/>
                </a:solidFill>
                <a:hlinkClick r:id="rId3">
                  <a:extLst>
                    <a:ext uri="{A12FA001-AC4F-418D-AE19-62706E023703}">
                      <ahyp:hlinkClr xmlns:ahyp="http://schemas.microsoft.com/office/drawing/2018/hyperlinkcolor" val="tx"/>
                    </a:ext>
                  </a:extLst>
                </a:hlinkClick>
              </a:rPr>
              <a:t>Teams</a:t>
            </a:r>
            <a:endParaRPr lang="en-US" dirty="0">
              <a:solidFill>
                <a:schemeClr val="bg1"/>
              </a:solidFill>
            </a:endParaRPr>
          </a:p>
        </p:txBody>
      </p:sp>
      <p:pic>
        <p:nvPicPr>
          <p:cNvPr id="10" name="Picture 10" descr="A picture containing application&#10;&#10;Description automatically generated">
            <a:extLst>
              <a:ext uri="{FF2B5EF4-FFF2-40B4-BE49-F238E27FC236}">
                <a16:creationId xmlns:a16="http://schemas.microsoft.com/office/drawing/2014/main" id="{B4648B0C-BDE9-2063-96E0-1D8A18653F15}"/>
              </a:ext>
            </a:extLst>
          </p:cNvPr>
          <p:cNvPicPr>
            <a:picLocks noChangeAspect="1"/>
          </p:cNvPicPr>
          <p:nvPr/>
        </p:nvPicPr>
        <p:blipFill>
          <a:blip r:embed="rId4"/>
          <a:stretch>
            <a:fillRect/>
          </a:stretch>
        </p:blipFill>
        <p:spPr>
          <a:xfrm>
            <a:off x="288901" y="7557931"/>
            <a:ext cx="1075691" cy="762000"/>
          </a:xfrm>
          <a:prstGeom prst="rect">
            <a:avLst/>
          </a:prstGeom>
        </p:spPr>
      </p:pic>
      <p:sp>
        <p:nvSpPr>
          <p:cNvPr id="12" name="TextBox 11">
            <a:extLst>
              <a:ext uri="{FF2B5EF4-FFF2-40B4-BE49-F238E27FC236}">
                <a16:creationId xmlns:a16="http://schemas.microsoft.com/office/drawing/2014/main" id="{BF2CE8C2-C10F-9F09-AAEC-83883A46085E}"/>
              </a:ext>
            </a:extLst>
          </p:cNvPr>
          <p:cNvSpPr txBox="1"/>
          <p:nvPr/>
        </p:nvSpPr>
        <p:spPr>
          <a:xfrm>
            <a:off x="288901" y="6894667"/>
            <a:ext cx="7310319"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ea typeface="+mn-lt"/>
              <a:cs typeface="+mn-lt"/>
            </a:endParaRPr>
          </a:p>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1000" dirty="0">
                <a:latin typeface="Verdana"/>
                <a:ea typeface="Verdana"/>
              </a:rPr>
              <a:t>In support of improving patient care, Advocate Aurora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000" dirty="0">
              <a:latin typeface="Verdana"/>
              <a:ea typeface="Verdana"/>
              <a:cs typeface="Calibri"/>
            </a:endParaRPr>
          </a:p>
          <a:p>
            <a:endParaRPr lang="en-US" sz="1000" dirty="0">
              <a:latin typeface="Verdana"/>
              <a:ea typeface="+mn-lt"/>
              <a:cs typeface="+mn-lt"/>
            </a:endParaRPr>
          </a:p>
          <a:p>
            <a:pPr marL="1258570"/>
            <a:endParaRPr lang="en-US" sz="1000" b="1" dirty="0">
              <a:latin typeface="Verdana"/>
              <a:ea typeface="Verdana"/>
            </a:endParaRPr>
          </a:p>
          <a:p>
            <a:r>
              <a:rPr lang="en-US" sz="1000" b="1" dirty="0">
                <a:latin typeface="Verdana"/>
                <a:ea typeface="Verdana"/>
              </a:rPr>
              <a:t>Credit Statement(s):</a:t>
            </a:r>
            <a:endParaRPr lang="en-US" sz="1000" dirty="0">
              <a:latin typeface="Verdana"/>
              <a:ea typeface="Verdana"/>
            </a:endParaRPr>
          </a:p>
          <a:p>
            <a:r>
              <a:rPr lang="en-US" sz="1000" dirty="0">
                <a:latin typeface="Verdana"/>
                <a:ea typeface="Verdana"/>
              </a:rPr>
              <a:t>American Nurses Credentialing Center (ANCC): Advocate Aurora Health designates this live activity for a maximum of 1.0 ANCC contact hours. Nurses should claim only the credit commensurate with the extent of their participation in the activity. </a:t>
            </a:r>
          </a:p>
        </p:txBody>
      </p:sp>
      <p:sp>
        <p:nvSpPr>
          <p:cNvPr id="11" name="TextBox 10">
            <a:extLst>
              <a:ext uri="{FF2B5EF4-FFF2-40B4-BE49-F238E27FC236}">
                <a16:creationId xmlns:a16="http://schemas.microsoft.com/office/drawing/2014/main" id="{BEE35B71-3945-4C3F-ACF0-64839D71305E}"/>
              </a:ext>
            </a:extLst>
          </p:cNvPr>
          <p:cNvSpPr txBox="1"/>
          <p:nvPr/>
        </p:nvSpPr>
        <p:spPr>
          <a:xfrm>
            <a:off x="130456" y="9652795"/>
            <a:ext cx="5081560" cy="353943"/>
          </a:xfrm>
          <a:prstGeom prst="rect">
            <a:avLst/>
          </a:prstGeom>
          <a:noFill/>
        </p:spPr>
        <p:txBody>
          <a:bodyPr wrap="square" rtlCol="0">
            <a:spAutoFit/>
          </a:bodyPr>
          <a:lstStyle/>
          <a:p>
            <a:r>
              <a:rPr lang="en-US" sz="800" dirty="0">
                <a:latin typeface="Arial" charset="0"/>
                <a:ea typeface="Arial" charset="0"/>
                <a:cs typeface="Arial" charset="0"/>
              </a:rPr>
              <a:t>Created by Tracy Graham   Created 12/20/22   Revised 3/6/23  Post until 3/29/23</a:t>
            </a:r>
            <a:endParaRPr lang="en-US" sz="800" dirty="0">
              <a:solidFill>
                <a:srgbClr val="FF3CE8"/>
              </a:solidFill>
              <a:latin typeface="Arial" charset="0"/>
              <a:ea typeface="Arial" charset="0"/>
              <a:cs typeface="Arial" charset="0"/>
            </a:endParaRPr>
          </a:p>
          <a:p>
            <a:endParaRPr lang="en-US" sz="900" dirty="0">
              <a:latin typeface="Arial" charset="0"/>
              <a:ea typeface="Arial" charset="0"/>
              <a:cs typeface="Arial" charset="0"/>
            </a:endParaRPr>
          </a:p>
        </p:txBody>
      </p:sp>
    </p:spTree>
    <p:extLst>
      <p:ext uri="{BB962C8B-B14F-4D97-AF65-F5344CB8AC3E}">
        <p14:creationId xmlns:p14="http://schemas.microsoft.com/office/powerpoint/2010/main" val="290079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B1F5EE8D4DE474C82D7125A27C37B32" ma:contentTypeVersion="11" ma:contentTypeDescription="Create a new document." ma:contentTypeScope="" ma:versionID="a5e6e111d6896174e5b3d656a5f5fdc1">
  <xsd:schema xmlns:xsd="http://www.w3.org/2001/XMLSchema" xmlns:xs="http://www.w3.org/2001/XMLSchema" xmlns:p="http://schemas.microsoft.com/office/2006/metadata/properties" xmlns:ns2="f91f7458-8827-4079-87b6-43af5a982369" xmlns:ns3="2ba41fae-264e-4d5c-9462-a416ced10d20" targetNamespace="http://schemas.microsoft.com/office/2006/metadata/properties" ma:root="true" ma:fieldsID="85d8e34c6ab10b644166244670328366" ns2:_="" ns3:_="">
    <xsd:import namespace="f91f7458-8827-4079-87b6-43af5a982369"/>
    <xsd:import namespace="2ba41fae-264e-4d5c-9462-a416ced10d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f7458-8827-4079-87b6-43af5a982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46a28a4-f3b3-4851-86b3-b10f5f45f34e"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a41fae-264e-4d5c-9462-a416ced10d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d40f9ff-6964-4ede-8601-ebf9af74c7c6}" ma:internalName="TaxCatchAll" ma:showField="CatchAllData" ma:web="2ba41fae-264e-4d5c-9462-a416ced10d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2ba41fae-264e-4d5c-9462-a416ced10d20">
      <UserInfo>
        <DisplayName>Rodriguez, Rosa</DisplayName>
        <AccountId>19345</AccountId>
        <AccountType/>
      </UserInfo>
    </SharedWithUsers>
    <TaxCatchAll xmlns="2ba41fae-264e-4d5c-9462-a416ced10d20" xsi:nil="true"/>
    <lcf76f155ced4ddcb4097134ff3c332f xmlns="f91f7458-8827-4079-87b6-43af5a98236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44CDA31-6BDD-4F1A-AC6E-029C65D56C76}">
  <ds:schemaRefs>
    <ds:schemaRef ds:uri="http://schemas.microsoft.com/sharepoint/v3/contenttype/forms"/>
  </ds:schemaRefs>
</ds:datastoreItem>
</file>

<file path=customXml/itemProps2.xml><?xml version="1.0" encoding="utf-8"?>
<ds:datastoreItem xmlns:ds="http://schemas.openxmlformats.org/officeDocument/2006/customXml" ds:itemID="{B38E9537-B8C8-4849-BD7A-D3D0F62FDC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f7458-8827-4079-87b6-43af5a982369"/>
    <ds:schemaRef ds:uri="2ba41fae-264e-4d5c-9462-a416ced10d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6144A67-A00E-4F9F-A827-7FCAB5043C39}">
  <ds:schemaRefs>
    <ds:schemaRef ds:uri="2ba41fae-264e-4d5c-9462-a416ced10d20"/>
    <ds:schemaRef ds:uri="f91f7458-8827-4079-87b6-43af5a9823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450</TotalTime>
  <Words>293</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Company>Aurora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Lydon</dc:creator>
  <cp:lastModifiedBy>Blumenshine, Carissa</cp:lastModifiedBy>
  <cp:revision>14</cp:revision>
  <dcterms:created xsi:type="dcterms:W3CDTF">2020-07-16T16:55:15Z</dcterms:created>
  <dcterms:modified xsi:type="dcterms:W3CDTF">2023-03-08T22:10:25Z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0x0101009B1F5EE8D4DE474C82D7125A27C37B32</vt:lpwstr>
  </property>
  <property fmtid="{D5CDD505-2E9C-101B-9397-08002B2CF9AE}" pid="3" name="_dlc_DocIdItemGuid">
    <vt:lpwstr>1af19a88-3c22-4850-b868-7f04c65e16e9</vt:lpwstr>
  </property>
  <property fmtid="{D5CDD505-2E9C-101B-9397-08002B2CF9AE}" pid="4" name="SiteTermID">
    <vt:lpwstr>5;#Advocate|7cf37cc2-8425-4060-8dbf-3f061caa16fa</vt:lpwstr>
  </property>
  <property fmtid="{D5CDD505-2E9C-101B-9397-08002B2CF9AE}" pid="5" name="MediaServiceImageTags">
    <vt:lpwstr/>
  </property>
  <property fmtid="{D5CDD505-2E9C-101B-9397-08002B2CF9AE}" pid="6" name="SharedWithUsers">
    <vt:lpwstr>19345;#Rodriguez, Rosa</vt:lpwstr>
  </property>
  <property fmtid="{D5CDD505-2E9C-101B-9397-08002B2CF9AE}" pid="7" name="lcf76f155ced4ddcb4097134ff3c332f">
    <vt:lpwstr/>
  </property>
</Properties>
</file>