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71" r:id="rId5"/>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B5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2982" y="78"/>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346FAD7-163A-D94F-910C-C577EEE60AE4}" type="datetimeFigureOut">
              <a:rPr lang="en-US" smtClean="0"/>
              <a:t>12/14/2022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19164841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46FAD7-163A-D94F-910C-C577EEE60AE4}" type="datetimeFigureOut">
              <a:rPr lang="en-US" smtClean="0"/>
              <a:t>12/14/2022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2260497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30598" y="591397"/>
            <a:ext cx="4330144" cy="12586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46FAD7-163A-D94F-910C-C577EEE60AE4}" type="datetimeFigureOut">
              <a:rPr lang="en-US" smtClean="0"/>
              <a:t>12/14/2022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39491184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46FAD7-163A-D94F-910C-C577EEE60AE4}" type="datetimeFigureOut">
              <a:rPr lang="en-US" smtClean="0"/>
              <a:t>12/14/2022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31424602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46FAD7-163A-D94F-910C-C577EEE60AE4}" type="datetimeFigureOut">
              <a:rPr lang="en-US" smtClean="0"/>
              <a:t>12/14/2022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38002861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346FAD7-163A-D94F-910C-C577EEE60AE4}" type="datetimeFigureOut">
              <a:rPr lang="en-US" smtClean="0"/>
              <a:t>12/14/2022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2782138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346FAD7-163A-D94F-910C-C577EEE60AE4}" type="datetimeFigureOut">
              <a:rPr lang="en-US" smtClean="0"/>
              <a:t>12/14/2022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27204775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346FAD7-163A-D94F-910C-C577EEE60AE4}" type="datetimeFigureOut">
              <a:rPr lang="en-US" smtClean="0"/>
              <a:t>12/14/2022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36992895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46FAD7-163A-D94F-910C-C577EEE60AE4}" type="datetimeFigureOut">
              <a:rPr lang="en-US" smtClean="0"/>
              <a:t>12/14/2022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1386919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346FAD7-163A-D94F-910C-C577EEE60AE4}" type="datetimeFigureOut">
              <a:rPr lang="en-US" smtClean="0"/>
              <a:t>12/14/2022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32846710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346FAD7-163A-D94F-910C-C577EEE60AE4}" type="datetimeFigureOut">
              <a:rPr lang="en-US" smtClean="0"/>
              <a:t>12/14/2022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1945710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F346FAD7-163A-D94F-910C-C577EEE60AE4}" type="datetimeFigureOut">
              <a:rPr lang="en-US" smtClean="0"/>
              <a:t>12/14/2022</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6BBE25FE-D967-CD43-AED6-D6204DC9817A}" type="slidenum">
              <a:rPr lang="en-US" smtClean="0"/>
              <a:t>‹#›</a:t>
            </a:fld>
            <a:endParaRPr lang="en-US"/>
          </a:p>
        </p:txBody>
      </p:sp>
    </p:spTree>
    <p:extLst>
      <p:ext uri="{BB962C8B-B14F-4D97-AF65-F5344CB8AC3E}">
        <p14:creationId xmlns:p14="http://schemas.microsoft.com/office/powerpoint/2010/main" val="2717735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ennifer.myles-clair@aah.org"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130455" y="9652795"/>
            <a:ext cx="7469781" cy="353943"/>
          </a:xfrm>
          <a:prstGeom prst="rect">
            <a:avLst/>
          </a:prstGeom>
          <a:noFill/>
        </p:spPr>
        <p:txBody>
          <a:bodyPr wrap="square" rtlCol="0">
            <a:spAutoFit/>
          </a:bodyPr>
          <a:lstStyle/>
          <a:p>
            <a:r>
              <a:rPr lang="en-US" sz="800" dirty="0">
                <a:latin typeface="Arial" charset="0"/>
                <a:ea typeface="Arial" charset="0"/>
                <a:cs typeface="Arial" charset="0"/>
              </a:rPr>
              <a:t>Created by </a:t>
            </a:r>
            <a:r>
              <a:rPr lang="en-US" sz="800" dirty="0">
                <a:solidFill>
                  <a:srgbClr val="FF3CE8"/>
                </a:solidFill>
                <a:latin typeface="Arial" charset="0"/>
                <a:ea typeface="Arial" charset="0"/>
                <a:cs typeface="Arial" charset="0"/>
              </a:rPr>
              <a:t>Nursing Education and Professional Development</a:t>
            </a:r>
            <a:r>
              <a:rPr lang="en-US" sz="800" dirty="0">
                <a:latin typeface="Arial" charset="0"/>
                <a:ea typeface="Arial" charset="0"/>
                <a:cs typeface="Arial" charset="0"/>
              </a:rPr>
              <a:t>   Created </a:t>
            </a:r>
            <a:r>
              <a:rPr lang="en-US" sz="800" dirty="0">
                <a:solidFill>
                  <a:srgbClr val="FF3CE8"/>
                </a:solidFill>
                <a:latin typeface="Arial" charset="0"/>
                <a:ea typeface="Arial" charset="0"/>
                <a:cs typeface="Arial" charset="0"/>
              </a:rPr>
              <a:t>12/8/2022</a:t>
            </a:r>
            <a:r>
              <a:rPr lang="en-US" sz="800" dirty="0">
                <a:latin typeface="Arial" charset="0"/>
                <a:ea typeface="Arial" charset="0"/>
                <a:cs typeface="Arial" charset="0"/>
              </a:rPr>
              <a:t>   Revised </a:t>
            </a:r>
            <a:r>
              <a:rPr lang="en-US" sz="800" dirty="0">
                <a:solidFill>
                  <a:srgbClr val="FF3CE8"/>
                </a:solidFill>
                <a:latin typeface="Arial" charset="0"/>
                <a:ea typeface="Arial" charset="0"/>
                <a:cs typeface="Arial" charset="0"/>
              </a:rPr>
              <a:t>DATE</a:t>
            </a:r>
            <a:r>
              <a:rPr lang="en-US" sz="800" dirty="0">
                <a:latin typeface="Arial" charset="0"/>
                <a:ea typeface="Arial" charset="0"/>
                <a:cs typeface="Arial" charset="0"/>
              </a:rPr>
              <a:t>  Post until </a:t>
            </a:r>
            <a:r>
              <a:rPr lang="en-US" sz="800" dirty="0">
                <a:solidFill>
                  <a:srgbClr val="FF3CE8"/>
                </a:solidFill>
                <a:latin typeface="Arial" charset="0"/>
                <a:ea typeface="Arial" charset="0"/>
                <a:cs typeface="Arial" charset="0"/>
              </a:rPr>
              <a:t>12/31/2023</a:t>
            </a:r>
          </a:p>
          <a:p>
            <a:endParaRPr lang="en-US" sz="900" dirty="0">
              <a:latin typeface="Arial" charset="0"/>
              <a:ea typeface="Arial" charset="0"/>
              <a:cs typeface="Arial" charset="0"/>
            </a:endParaRPr>
          </a:p>
        </p:txBody>
      </p:sp>
      <p:sp>
        <p:nvSpPr>
          <p:cNvPr id="6" name="Shape 113"/>
          <p:cNvSpPr/>
          <p:nvPr/>
        </p:nvSpPr>
        <p:spPr>
          <a:xfrm>
            <a:off x="288901" y="1927675"/>
            <a:ext cx="7222434" cy="3862592"/>
          </a:xfrm>
          <a:prstGeom prst="rect">
            <a:avLst/>
          </a:prstGeom>
          <a:ln w="12700">
            <a:miter lim="400000"/>
          </a:ln>
          <a:extLst>
            <a:ext uri="{C572A759-6A51-4108-AA02-DFA0A04FC94B}">
              <ma14:wrappingTextBoxFlag xmlns="" xmlns:ma14="http://schemas.microsoft.com/office/mac/drawingml/2011/main" val="1"/>
            </a:ext>
          </a:extLst>
        </p:spPr>
        <p:txBody>
          <a:bodyPr wrap="square" lIns="45718" tIns="45718" rIns="45718" bIns="45718" anchor="t">
            <a:spAutoFit/>
          </a:bodyPr>
          <a:lstStyle>
            <a:lvl1pPr>
              <a:defRPr sz="3800" baseline="30000">
                <a:latin typeface="Arial"/>
                <a:ea typeface="Arial"/>
                <a:cs typeface="Arial"/>
                <a:sym typeface="Arial"/>
              </a:defRPr>
            </a:lvl1pPr>
          </a:lstStyle>
          <a:p>
            <a:r>
              <a:rPr lang="en-US" sz="1100" b="1" baseline="0" dirty="0">
                <a:latin typeface="Verdana"/>
              </a:rPr>
              <a:t>This digital course is designed to cover the fundamental definition and impacts of Social Drivers of Health (SDOH) on individuals. ​​</a:t>
            </a:r>
          </a:p>
          <a:p>
            <a:endParaRPr lang="en-US" sz="1100" baseline="0" dirty="0">
              <a:latin typeface="Verdana"/>
            </a:endParaRPr>
          </a:p>
          <a:p>
            <a:r>
              <a:rPr lang="en-US" sz="1100" b="1" baseline="0" dirty="0">
                <a:latin typeface="Verdana"/>
              </a:rPr>
              <a:t>Authors(s): </a:t>
            </a:r>
          </a:p>
          <a:p>
            <a:r>
              <a:rPr lang="en-US" sz="1000" baseline="0" dirty="0">
                <a:latin typeface="Verdana"/>
              </a:rPr>
              <a:t>Amy Bickett MSN, RN, NPD-BC, NPD Lead, Veronica Bigott MSN, RN, ACNS-BC, MEDSURG-BC, GERO-BC, NPD-BC, NPD Lead, Lillian Jensen MN, RN, CNL, NPD-BC, NPD Lead, Tonya Pagor MSN, RN, NPD-BC, NPD Lead, Alisha Updike MS, RN, PMGT-BC, NPD-BC, NPD Lead, Jennifer Myles-Clair DNP, MSN, RN, NPD-BC, CCRN-K, CNE, NPD Lead</a:t>
            </a:r>
            <a:endParaRPr lang="en-US" sz="1200" baseline="0" dirty="0">
              <a:latin typeface="Verdana" panose="020B0604030504040204" pitchFamily="34" charset="0"/>
              <a:ea typeface="Verdana" panose="020B0604030504040204" pitchFamily="34" charset="0"/>
            </a:endParaRPr>
          </a:p>
          <a:p>
            <a:endParaRPr lang="en-US" sz="1100" baseline="0" dirty="0">
              <a:latin typeface="Verdana"/>
            </a:endParaRPr>
          </a:p>
          <a:p>
            <a:r>
              <a:rPr lang="en-US" sz="1100" b="1" baseline="0" dirty="0">
                <a:latin typeface="Verdana"/>
              </a:rPr>
              <a:t>Contact person: </a:t>
            </a:r>
          </a:p>
          <a:p>
            <a:r>
              <a:rPr lang="en-US" sz="1000" baseline="0" dirty="0">
                <a:latin typeface="Verdana"/>
              </a:rPr>
              <a:t>Jennifer Myles-Clair DNP, MSN, RN, NPD-BC, CCRN-K, CNE </a:t>
            </a:r>
            <a:r>
              <a:rPr lang="en-US" sz="1000" baseline="0" dirty="0">
                <a:latin typeface="Verdana"/>
                <a:hlinkClick r:id="rId3"/>
              </a:rPr>
              <a:t>jennifer.myles-clair@aah.org</a:t>
            </a:r>
            <a:r>
              <a:rPr lang="en-US" sz="1000" baseline="0" dirty="0">
                <a:latin typeface="Verdana"/>
              </a:rPr>
              <a:t> </a:t>
            </a:r>
          </a:p>
          <a:p>
            <a:endParaRPr lang="en-US" sz="1100" b="1" baseline="0" dirty="0">
              <a:latin typeface="Verdana"/>
            </a:endParaRPr>
          </a:p>
          <a:p>
            <a:r>
              <a:rPr lang="en-US" sz="1100" b="1" baseline="0" dirty="0">
                <a:latin typeface="Verdana"/>
              </a:rPr>
              <a:t>Objectives: ​​</a:t>
            </a:r>
          </a:p>
          <a:p>
            <a:pPr lvl="1"/>
            <a:endParaRPr lang="en-US" sz="100" baseline="0" dirty="0">
              <a:latin typeface="Verdana"/>
            </a:endParaRPr>
          </a:p>
          <a:p>
            <a:pPr marL="171450" indent="-171450">
              <a:buFont typeface="Arial" panose="020B0604020202020204" pitchFamily="34" charset="0"/>
              <a:buChar char="•"/>
            </a:pPr>
            <a:r>
              <a:rPr lang="en-US" sz="1100" baseline="0" dirty="0">
                <a:latin typeface="Verdana"/>
              </a:rPr>
              <a:t>Identify concepts of Social Drivers of Health when communicating with individuals.  </a:t>
            </a:r>
          </a:p>
          <a:p>
            <a:pPr marL="171450" indent="-171450">
              <a:buFont typeface="Arial" panose="020B0604020202020204" pitchFamily="34" charset="0"/>
              <a:buChar char="•"/>
            </a:pPr>
            <a:r>
              <a:rPr lang="en-US" sz="1100" baseline="0" dirty="0">
                <a:latin typeface="Verdana"/>
              </a:rPr>
              <a:t>Assess the impact of Social Drivers of Health on individuals. </a:t>
            </a:r>
          </a:p>
          <a:p>
            <a:r>
              <a:rPr lang="en-US" sz="1100" baseline="0" dirty="0">
                <a:latin typeface="Verdana"/>
              </a:rPr>
              <a:t>​​</a:t>
            </a:r>
          </a:p>
          <a:p>
            <a:r>
              <a:rPr lang="en-US" sz="1100" b="1" baseline="0" dirty="0">
                <a:latin typeface="Verdana"/>
              </a:rPr>
              <a:t>Target Audience:​</a:t>
            </a:r>
          </a:p>
          <a:p>
            <a:endParaRPr lang="en-US" sz="1100" b="1" baseline="0" dirty="0">
              <a:latin typeface="Verdana"/>
            </a:endParaRPr>
          </a:p>
          <a:p>
            <a:r>
              <a:rPr lang="en-US" sz="1000" baseline="0" dirty="0">
                <a:latin typeface="Verdana"/>
              </a:rPr>
              <a:t>This course is designed for nurses. </a:t>
            </a:r>
          </a:p>
          <a:p>
            <a:endParaRPr lang="en-US" sz="1000" b="1" baseline="0" dirty="0">
              <a:latin typeface="Verdana"/>
            </a:endParaRPr>
          </a:p>
          <a:p>
            <a:r>
              <a:rPr lang="en-US" sz="1000" b="1" baseline="0" dirty="0">
                <a:latin typeface="Verdana"/>
              </a:rPr>
              <a:t>Disclosure:</a:t>
            </a:r>
            <a:r>
              <a:rPr lang="en-US" sz="1000" baseline="0" dirty="0">
                <a:latin typeface="Verdana"/>
              </a:rPr>
              <a:t>​ The planner(s) and speaker(s) have indicated that there are no relevant financial relationships with any ineligible companies to disclose. </a:t>
            </a:r>
          </a:p>
          <a:p>
            <a:endParaRPr lang="en-US" sz="1000" baseline="0" dirty="0">
              <a:latin typeface="Verdana"/>
            </a:endParaRPr>
          </a:p>
        </p:txBody>
      </p:sp>
      <p:sp>
        <p:nvSpPr>
          <p:cNvPr id="3" name="TextBox 2">
            <a:extLst>
              <a:ext uri="{FF2B5EF4-FFF2-40B4-BE49-F238E27FC236}">
                <a16:creationId xmlns:a16="http://schemas.microsoft.com/office/drawing/2014/main" id="{14D4ABE9-791E-4424-BB66-1680953F9BDB}"/>
              </a:ext>
            </a:extLst>
          </p:cNvPr>
          <p:cNvSpPr txBox="1"/>
          <p:nvPr/>
        </p:nvSpPr>
        <p:spPr>
          <a:xfrm>
            <a:off x="576329" y="425003"/>
            <a:ext cx="6619741" cy="954107"/>
          </a:xfrm>
          <a:prstGeom prst="rect">
            <a:avLst/>
          </a:prstGeom>
          <a:noFill/>
        </p:spPr>
        <p:txBody>
          <a:bodyPr wrap="square" rtlCol="0">
            <a:spAutoFit/>
          </a:bodyPr>
          <a:lstStyle/>
          <a:p>
            <a:pPr algn="ctr"/>
            <a:r>
              <a:rPr lang="en-US" sz="2800" dirty="0">
                <a:solidFill>
                  <a:schemeClr val="bg1"/>
                </a:solidFill>
                <a:latin typeface="Verdana" panose="020B0604030504040204" pitchFamily="34" charset="0"/>
                <a:ea typeface="Verdana" panose="020B0604030504040204" pitchFamily="34" charset="0"/>
              </a:rPr>
              <a:t>Social Drivers of Health Fundamentals 2023</a:t>
            </a:r>
          </a:p>
        </p:txBody>
      </p:sp>
      <p:sp>
        <p:nvSpPr>
          <p:cNvPr id="4" name="TextBox 3">
            <a:extLst>
              <a:ext uri="{FF2B5EF4-FFF2-40B4-BE49-F238E27FC236}">
                <a16:creationId xmlns:a16="http://schemas.microsoft.com/office/drawing/2014/main" id="{5A85724F-B69D-4E57-8759-75BFD05A246F}"/>
              </a:ext>
            </a:extLst>
          </p:cNvPr>
          <p:cNvSpPr txBox="1"/>
          <p:nvPr/>
        </p:nvSpPr>
        <p:spPr>
          <a:xfrm>
            <a:off x="1679012" y="1194444"/>
            <a:ext cx="5084858" cy="369332"/>
          </a:xfrm>
          <a:prstGeom prst="rect">
            <a:avLst/>
          </a:prstGeom>
          <a:noFill/>
        </p:spPr>
        <p:txBody>
          <a:bodyPr wrap="square" rtlCol="0">
            <a:spAutoFit/>
          </a:bodyPr>
          <a:lstStyle/>
          <a:p>
            <a:r>
              <a:rPr lang="en-US" dirty="0">
                <a:solidFill>
                  <a:schemeClr val="bg1"/>
                </a:solidFill>
              </a:rPr>
              <a:t>1/5/2023 to 12/31/2023  |  Location- Workday</a:t>
            </a:r>
          </a:p>
        </p:txBody>
      </p:sp>
      <p:pic>
        <p:nvPicPr>
          <p:cNvPr id="10" name="Picture 10" descr="A picture containing application&#10;&#10;Description automatically generated">
            <a:extLst>
              <a:ext uri="{FF2B5EF4-FFF2-40B4-BE49-F238E27FC236}">
                <a16:creationId xmlns:a16="http://schemas.microsoft.com/office/drawing/2014/main" id="{B4648B0C-BDE9-2063-96E0-1D8A18653F15}"/>
              </a:ext>
            </a:extLst>
          </p:cNvPr>
          <p:cNvPicPr>
            <a:picLocks noChangeAspect="1"/>
          </p:cNvPicPr>
          <p:nvPr/>
        </p:nvPicPr>
        <p:blipFill>
          <a:blip r:embed="rId4"/>
          <a:stretch>
            <a:fillRect/>
          </a:stretch>
        </p:blipFill>
        <p:spPr>
          <a:xfrm>
            <a:off x="461333" y="6513667"/>
            <a:ext cx="1075691" cy="762000"/>
          </a:xfrm>
          <a:prstGeom prst="rect">
            <a:avLst/>
          </a:prstGeom>
        </p:spPr>
      </p:pic>
      <p:sp>
        <p:nvSpPr>
          <p:cNvPr id="12" name="TextBox 11">
            <a:extLst>
              <a:ext uri="{FF2B5EF4-FFF2-40B4-BE49-F238E27FC236}">
                <a16:creationId xmlns:a16="http://schemas.microsoft.com/office/drawing/2014/main" id="{BF2CE8C2-C10F-9F09-AAEC-83883A46085E}"/>
              </a:ext>
            </a:extLst>
          </p:cNvPr>
          <p:cNvSpPr txBox="1"/>
          <p:nvPr/>
        </p:nvSpPr>
        <p:spPr>
          <a:xfrm>
            <a:off x="289918" y="5873702"/>
            <a:ext cx="7310319" cy="236988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dirty="0">
              <a:ea typeface="+mn-lt"/>
              <a:cs typeface="+mn-lt"/>
            </a:endParaRPr>
          </a:p>
          <a:p>
            <a:r>
              <a:rPr lang="en-US" sz="1000" b="1" dirty="0">
                <a:latin typeface="Verdana"/>
                <a:ea typeface="Verdana"/>
              </a:rPr>
              <a:t>Accreditation Statement: </a:t>
            </a:r>
            <a:br>
              <a:rPr lang="en-US" sz="1000" b="1" dirty="0">
                <a:latin typeface="Verdana"/>
                <a:ea typeface="Verdana"/>
              </a:rPr>
            </a:br>
            <a:endParaRPr lang="en-US" sz="1000" dirty="0">
              <a:latin typeface="Verdana"/>
              <a:ea typeface="+mn-lt"/>
              <a:cs typeface="+mn-lt"/>
            </a:endParaRPr>
          </a:p>
          <a:p>
            <a:pPr marL="1258570"/>
            <a:r>
              <a:rPr lang="en-US" sz="1000" dirty="0">
                <a:latin typeface="Verdana"/>
                <a:ea typeface="Verdana"/>
              </a:rPr>
              <a:t>In support of improving patient care, Advocate Aurora Health is jointly accredited by the Accreditation Council for Continuing Medical Education (ACCME), the Accreditation Council for Pharmacy Education (ACPE), and the American Nurses Credentialing Center (ANCC), to provide continuing education for the healthcare team. </a:t>
            </a:r>
            <a:endParaRPr lang="en-US" sz="1000" dirty="0">
              <a:latin typeface="Verdana"/>
              <a:ea typeface="Verdana"/>
              <a:cs typeface="Calibri"/>
            </a:endParaRPr>
          </a:p>
          <a:p>
            <a:endParaRPr lang="en-US" sz="1000" dirty="0">
              <a:latin typeface="Verdana"/>
              <a:ea typeface="+mn-lt"/>
              <a:cs typeface="+mn-lt"/>
            </a:endParaRPr>
          </a:p>
          <a:p>
            <a:pPr marL="1258570"/>
            <a:endParaRPr lang="en-US" sz="1000" b="1" dirty="0">
              <a:latin typeface="Verdana"/>
              <a:ea typeface="Verdana"/>
            </a:endParaRPr>
          </a:p>
          <a:p>
            <a:r>
              <a:rPr lang="en-US" sz="1000" b="1" dirty="0">
                <a:latin typeface="Verdana"/>
                <a:ea typeface="Verdana"/>
              </a:rPr>
              <a:t>Credit Statement(s):</a:t>
            </a:r>
            <a:endParaRPr lang="en-US" sz="1000" dirty="0">
              <a:latin typeface="Verdana"/>
              <a:ea typeface="Verdana"/>
            </a:endParaRPr>
          </a:p>
          <a:p>
            <a:endParaRPr lang="en-US" sz="1000" dirty="0">
              <a:latin typeface="Verdana"/>
              <a:ea typeface="+mn-lt"/>
              <a:cs typeface="+mn-lt"/>
            </a:endParaRPr>
          </a:p>
          <a:p>
            <a:r>
              <a:rPr lang="en-US" sz="1000" dirty="0">
                <a:latin typeface="Verdana"/>
                <a:ea typeface="Verdana"/>
              </a:rPr>
              <a:t>American Nurses Credentialing Center (ANCC): Advocate Aurora Health designates this (enduring) activity for a maximum of (0.5) ANCC contact hours. Nurses should claim only the credit commensurate with the extent of their participation in the activity. </a:t>
            </a:r>
            <a:endParaRPr lang="en-US" sz="1000" dirty="0"/>
          </a:p>
        </p:txBody>
      </p:sp>
    </p:spTree>
    <p:extLst>
      <p:ext uri="{BB962C8B-B14F-4D97-AF65-F5344CB8AC3E}">
        <p14:creationId xmlns:p14="http://schemas.microsoft.com/office/powerpoint/2010/main" val="2900790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B1F5EE8D4DE474C82D7125A27C37B32" ma:contentTypeVersion="12" ma:contentTypeDescription="Create a new document." ma:contentTypeScope="" ma:versionID="3f902c7d66c4ff4efb52adc4f73621ac">
  <xsd:schema xmlns:xsd="http://www.w3.org/2001/XMLSchema" xmlns:xs="http://www.w3.org/2001/XMLSchema" xmlns:p="http://schemas.microsoft.com/office/2006/metadata/properties" xmlns:ns2="f91f7458-8827-4079-87b6-43af5a982369" xmlns:ns3="2ba41fae-264e-4d5c-9462-a416ced10d20" targetNamespace="http://schemas.microsoft.com/office/2006/metadata/properties" ma:root="true" ma:fieldsID="3d77a9a760f5399816d29d300e5744ad" ns2:_="" ns3:_="">
    <xsd:import namespace="f91f7458-8827-4079-87b6-43af5a982369"/>
    <xsd:import namespace="2ba41fae-264e-4d5c-9462-a416ced10d2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91f7458-8827-4079-87b6-43af5a98236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f46a28a4-f3b3-4851-86b3-b10f5f45f34e"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2ba41fae-264e-4d5c-9462-a416ced10d2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0d40f9ff-6964-4ede-8601-ebf9af74c7c6}" ma:internalName="TaxCatchAll" ma:showField="CatchAllData" ma:web="2ba41fae-264e-4d5c-9462-a416ced10d2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2ba41fae-264e-4d5c-9462-a416ced10d20">
      <UserInfo>
        <DisplayName>Rodriguez, Rosa</DisplayName>
        <AccountId>19345</AccountId>
        <AccountType/>
      </UserInfo>
    </SharedWithUsers>
    <TaxCatchAll xmlns="2ba41fae-264e-4d5c-9462-a416ced10d20" xsi:nil="true"/>
    <lcf76f155ced4ddcb4097134ff3c332f xmlns="f91f7458-8827-4079-87b6-43af5a98236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5AD1D3B-1E7F-4B21-B5D5-0497D87E1D2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91f7458-8827-4079-87b6-43af5a982369"/>
    <ds:schemaRef ds:uri="2ba41fae-264e-4d5c-9462-a416ced10d2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44CDA31-6BDD-4F1A-AC6E-029C65D56C76}">
  <ds:schemaRefs>
    <ds:schemaRef ds:uri="http://schemas.microsoft.com/sharepoint/v3/contenttype/forms"/>
  </ds:schemaRefs>
</ds:datastoreItem>
</file>

<file path=customXml/itemProps3.xml><?xml version="1.0" encoding="utf-8"?>
<ds:datastoreItem xmlns:ds="http://schemas.openxmlformats.org/officeDocument/2006/customXml" ds:itemID="{66144A67-A00E-4F9F-A827-7FCAB5043C39}">
  <ds:schemaRefs>
    <ds:schemaRef ds:uri="2ba41fae-264e-4d5c-9462-a416ced10d20"/>
    <ds:schemaRef ds:uri="f91f7458-8827-4079-87b6-43af5a982369"/>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327</TotalTime>
  <Words>329</Words>
  <Application>Microsoft Office PowerPoint</Application>
  <PresentationFormat>Custom</PresentationFormat>
  <Paragraphs>29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Verdana</vt:lpstr>
      <vt:lpstr>Office Theme</vt:lpstr>
      <vt:lpstr>PowerPoint Presentation</vt:lpstr>
    </vt:vector>
  </TitlesOfParts>
  <Company>Aurora Health Care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Paige Lydon</dc:creator>
  <cp:lastModifiedBy>Schoon, Sara</cp:lastModifiedBy>
  <cp:revision>14</cp:revision>
  <dcterms:created xsi:type="dcterms:W3CDTF">2020-07-16T16:55:15Z</dcterms:created>
  <dcterms:modified xsi:type="dcterms:W3CDTF">2022-12-14T13:23:43Z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0x0101009B1F5EE8D4DE474C82D7125A27C37B32</vt:lpwstr>
  </property>
  <property fmtid="{D5CDD505-2E9C-101B-9397-08002B2CF9AE}" pid="3" name="_dlc_DocIdItemGuid">
    <vt:lpwstr>1af19a88-3c22-4850-b868-7f04c65e16e9</vt:lpwstr>
  </property>
  <property fmtid="{D5CDD505-2E9C-101B-9397-08002B2CF9AE}" pid="4" name="SiteTermID">
    <vt:lpwstr>5;#Advocate|7cf37cc2-8425-4060-8dbf-3f061caa16fa</vt:lpwstr>
  </property>
  <property fmtid="{D5CDD505-2E9C-101B-9397-08002B2CF9AE}" pid="5" name="MediaServiceImageTags">
    <vt:lpwstr/>
  </property>
  <property fmtid="{D5CDD505-2E9C-101B-9397-08002B2CF9AE}" pid="6" name="SharedWithUsers">
    <vt:lpwstr>19345;#Rodriguez, Rosa</vt:lpwstr>
  </property>
  <property fmtid="{D5CDD505-2E9C-101B-9397-08002B2CF9AE}" pid="7" name="lcf76f155ced4ddcb4097134ff3c332f">
    <vt:lpwstr/>
  </property>
</Properties>
</file>