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71"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5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8F6D01-346C-4DC7-8E69-7067C99EBEBA}" v="7" dt="2022-12-01T17:50:20.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78" d="100"/>
          <a:sy n="78" d="100"/>
        </p:scale>
        <p:origin x="2910" y="11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46FAD7-163A-D94F-910C-C577EEE60AE4}"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1916484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46FAD7-163A-D94F-910C-C577EEE60AE4}"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226049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46FAD7-163A-D94F-910C-C577EEE60AE4}"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949118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46FAD7-163A-D94F-910C-C577EEE60AE4}"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142460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6FAD7-163A-D94F-910C-C577EEE60AE4}"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800286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46FAD7-163A-D94F-910C-C577EEE60AE4}"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2782138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46FAD7-163A-D94F-910C-C577EEE60AE4}" type="datetimeFigureOut">
              <a:rPr lang="en-US" smtClean="0"/>
              <a:t>12/13/2022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2720477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46FAD7-163A-D94F-910C-C577EEE60AE4}" type="datetimeFigureOut">
              <a:rPr lang="en-US" smtClean="0"/>
              <a:t>12/13/2022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69928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6FAD7-163A-D94F-910C-C577EEE60AE4}" type="datetimeFigureOut">
              <a:rPr lang="en-US" smtClean="0"/>
              <a:t>12/13/2022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138691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46FAD7-163A-D94F-910C-C577EEE60AE4}"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284671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46FAD7-163A-D94F-910C-C577EEE60AE4}"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194571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F346FAD7-163A-D94F-910C-C577EEE60AE4}" type="datetimeFigureOut">
              <a:rPr lang="en-US" smtClean="0"/>
              <a:t>12/13/2022</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6BBE25FE-D967-CD43-AED6-D6204DC9817A}" type="slidenum">
              <a:rPr lang="en-US" smtClean="0"/>
              <a:t>‹#›</a:t>
            </a:fld>
            <a:endParaRPr lang="en-US"/>
          </a:p>
        </p:txBody>
      </p:sp>
    </p:spTree>
    <p:extLst>
      <p:ext uri="{BB962C8B-B14F-4D97-AF65-F5344CB8AC3E}">
        <p14:creationId xmlns:p14="http://schemas.microsoft.com/office/powerpoint/2010/main" val="27177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magonlinelibrary.com/doi/pdf/10.12968/bjon.2019.28.20.1308" TargetMode="External"/><Relationship Id="rId13" Type="http://schemas.openxmlformats.org/officeDocument/2006/relationships/image" Target="../media/image2.png"/><Relationship Id="rId3" Type="http://schemas.openxmlformats.org/officeDocument/2006/relationships/hyperlink" Target="https://cme.advocateaurorahealth.org/content/professional-growth-pathway-journal-club-2023-advanced-practice-pathway" TargetMode="External"/><Relationship Id="rId7" Type="http://schemas.openxmlformats.org/officeDocument/2006/relationships/hyperlink" Target="https://cme.advocateaurorahealth.org/content/professional-growth-pathway-journal-club-2023-nurse-researcher-pathway" TargetMode="External"/><Relationship Id="rId12" Type="http://schemas.openxmlformats.org/officeDocument/2006/relationships/hyperlink" Target="https://liblynxgateway.com/aah?url=http://ovidsp.ovid.com/ovidweb.cgi?T=JS&amp;CSC=Y&amp;NEWS=N&amp;PAGE=fulltext&amp;AN=00000446-201908000-00025&amp;D=ovft"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s://cme.advocateaurorahealth.org/content/professional-growth-pathway-journal-club-2023-nurse-leader-pathway" TargetMode="External"/><Relationship Id="rId11" Type="http://schemas.openxmlformats.org/officeDocument/2006/relationships/hyperlink" Target="https://liblynxgateway.com/aah?url=http://ovidsp.ovid.com/ovidweb.cgi?T=JS&amp;CSC=Y&amp;NEWS=N&amp;PAGE=fulltext&amp;AN=00005110-201905000-00005&amp;D=ovft" TargetMode="External"/><Relationship Id="rId5" Type="http://schemas.openxmlformats.org/officeDocument/2006/relationships/hyperlink" Target="https://cme.advocateaurorahealth.org/content/professional-growth-pathway-journal-club-2023-inpatient-clinician-pathway" TargetMode="External"/><Relationship Id="rId10" Type="http://schemas.openxmlformats.org/officeDocument/2006/relationships/hyperlink" Target="https://liblynxgateway.com/aah?url=http://ovidsp.ovid.com/ovidweb.cgi?T=JS&amp;CSC=Y&amp;NEWS=N&amp;PAGE=fulltext&amp;AN=01709760-201807000-00004&amp;D=ovft&amp;PDF=y" TargetMode="External"/><Relationship Id="rId4" Type="http://schemas.openxmlformats.org/officeDocument/2006/relationships/hyperlink" Target="https://cme.advocateaurorahealth.org/content/professional-growth-pathway-journal-club-2023-nurse-expert-pathway" TargetMode="External"/><Relationship Id="rId9" Type="http://schemas.openxmlformats.org/officeDocument/2006/relationships/hyperlink" Target="https://www.sciedupress.com/journal/index.php/jnep/article/view/14989/100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0456" y="9652795"/>
            <a:ext cx="5081560" cy="353943"/>
          </a:xfrm>
          <a:prstGeom prst="rect">
            <a:avLst/>
          </a:prstGeom>
          <a:noFill/>
        </p:spPr>
        <p:txBody>
          <a:bodyPr wrap="square" rtlCol="0">
            <a:spAutoFit/>
          </a:bodyPr>
          <a:lstStyle/>
          <a:p>
            <a:r>
              <a:rPr lang="en-US" sz="800" dirty="0">
                <a:latin typeface="Arial" charset="0"/>
                <a:ea typeface="Arial" charset="0"/>
                <a:cs typeface="Arial" charset="0"/>
              </a:rPr>
              <a:t>Created by </a:t>
            </a:r>
            <a:r>
              <a:rPr lang="en-US" sz="800" dirty="0">
                <a:solidFill>
                  <a:srgbClr val="FF3CE8"/>
                </a:solidFill>
                <a:latin typeface="Arial" charset="0"/>
                <a:ea typeface="Arial" charset="0"/>
                <a:cs typeface="Arial" charset="0"/>
              </a:rPr>
              <a:t>NEPD</a:t>
            </a:r>
            <a:r>
              <a:rPr lang="en-US" sz="800" dirty="0">
                <a:latin typeface="Arial" charset="0"/>
                <a:ea typeface="Arial" charset="0"/>
                <a:cs typeface="Arial" charset="0"/>
              </a:rPr>
              <a:t>   Created </a:t>
            </a:r>
            <a:r>
              <a:rPr lang="en-US" sz="800" dirty="0">
                <a:solidFill>
                  <a:srgbClr val="FF3CE8"/>
                </a:solidFill>
                <a:latin typeface="Arial" charset="0"/>
                <a:ea typeface="Arial" charset="0"/>
                <a:cs typeface="Arial" charset="0"/>
              </a:rPr>
              <a:t>10.2022</a:t>
            </a:r>
            <a:r>
              <a:rPr lang="en-US" sz="800" dirty="0">
                <a:latin typeface="Arial" charset="0"/>
                <a:ea typeface="Arial" charset="0"/>
                <a:cs typeface="Arial" charset="0"/>
              </a:rPr>
              <a:t>   Revised </a:t>
            </a:r>
            <a:r>
              <a:rPr lang="en-US" sz="800" dirty="0">
                <a:solidFill>
                  <a:srgbClr val="FF3CE8"/>
                </a:solidFill>
                <a:latin typeface="Arial" charset="0"/>
                <a:ea typeface="Arial" charset="0"/>
                <a:cs typeface="Arial" charset="0"/>
              </a:rPr>
              <a:t>DATE</a:t>
            </a:r>
            <a:r>
              <a:rPr lang="en-US" sz="800" dirty="0">
                <a:latin typeface="Arial" charset="0"/>
                <a:ea typeface="Arial" charset="0"/>
                <a:cs typeface="Arial" charset="0"/>
              </a:rPr>
              <a:t>  Post until </a:t>
            </a:r>
            <a:r>
              <a:rPr lang="en-US" sz="800" dirty="0">
                <a:solidFill>
                  <a:srgbClr val="FF3CE8"/>
                </a:solidFill>
                <a:latin typeface="Arial" charset="0"/>
                <a:ea typeface="Arial" charset="0"/>
                <a:cs typeface="Arial" charset="0"/>
              </a:rPr>
              <a:t>12.31.2025</a:t>
            </a:r>
          </a:p>
          <a:p>
            <a:endParaRPr lang="en-US" sz="900" dirty="0">
              <a:latin typeface="Arial" charset="0"/>
              <a:ea typeface="Arial" charset="0"/>
              <a:cs typeface="Arial" charset="0"/>
            </a:endParaRPr>
          </a:p>
        </p:txBody>
      </p:sp>
      <p:sp>
        <p:nvSpPr>
          <p:cNvPr id="6" name="Shape 113"/>
          <p:cNvSpPr/>
          <p:nvPr/>
        </p:nvSpPr>
        <p:spPr>
          <a:xfrm>
            <a:off x="274983" y="1851902"/>
            <a:ext cx="7222434" cy="2954651"/>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nchor="t">
            <a:spAutoFit/>
          </a:bodyPr>
          <a:lstStyle>
            <a:lvl1pPr>
              <a:defRPr sz="3800" baseline="30000">
                <a:latin typeface="Arial"/>
                <a:ea typeface="Arial"/>
                <a:cs typeface="Arial"/>
                <a:sym typeface="Arial"/>
              </a:defRPr>
            </a:lvl1pPr>
          </a:lstStyle>
          <a:p>
            <a:r>
              <a:rPr lang="en-US" sz="900" b="1" baseline="0" dirty="0">
                <a:latin typeface="Verdana" panose="020B0604030504040204" pitchFamily="34" charset="0"/>
                <a:ea typeface="Verdana" panose="020B0604030504040204" pitchFamily="34" charset="0"/>
              </a:rPr>
              <a:t>Contacts(s): </a:t>
            </a:r>
          </a:p>
          <a:p>
            <a:endParaRPr lang="en-US" sz="1200" b="1" baseline="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Veronica Bigott MSN, RN, ACNS-BC, MEDSURG-BC, GERO-BC, NPD-BC </a:t>
            </a:r>
            <a:r>
              <a:rPr lang="en-US" sz="1200" b="1" dirty="0">
                <a:latin typeface="Verdana" panose="020B0604030504040204" pitchFamily="34" charset="0"/>
                <a:ea typeface="Verdana" panose="020B0604030504040204" pitchFamily="34" charset="0"/>
              </a:rPr>
              <a:t> </a:t>
            </a:r>
            <a:r>
              <a:rPr lang="en-US" sz="1200" dirty="0">
                <a:latin typeface="Verdana" panose="020B0604030504040204" pitchFamily="34" charset="0"/>
                <a:ea typeface="Verdana" panose="020B0604030504040204" pitchFamily="34" charset="0"/>
              </a:rPr>
              <a:t>​veronica.bigott@aah.org</a:t>
            </a:r>
          </a:p>
          <a:p>
            <a:r>
              <a:rPr lang="en-US" sz="1200" dirty="0">
                <a:latin typeface="Verdana" panose="020B0604030504040204" pitchFamily="34" charset="0"/>
                <a:ea typeface="Verdana" panose="020B0604030504040204" pitchFamily="34" charset="0"/>
              </a:rPr>
              <a:t>Robin Hackett MSN, RN, NPD-BC robin.hackett@aah.org</a:t>
            </a:r>
            <a:endParaRPr lang="en-US" sz="1200" baseline="0" dirty="0">
              <a:latin typeface="Verdana" panose="020B0604030504040204" pitchFamily="34" charset="0"/>
              <a:ea typeface="Verdana" panose="020B0604030504040204" pitchFamily="34" charset="0"/>
            </a:endParaRPr>
          </a:p>
          <a:p>
            <a:endParaRPr lang="en-US" sz="900" b="1" baseline="0" dirty="0">
              <a:latin typeface="Verdana" panose="020B0604030504040204" pitchFamily="34" charset="0"/>
              <a:ea typeface="Verdana" panose="020B0604030504040204" pitchFamily="34" charset="0"/>
            </a:endParaRPr>
          </a:p>
          <a:p>
            <a:r>
              <a:rPr lang="en-US" sz="900" b="1" baseline="0" dirty="0">
                <a:latin typeface="Verdana" panose="020B0604030504040204" pitchFamily="34" charset="0"/>
                <a:ea typeface="Verdana" panose="020B0604030504040204" pitchFamily="34" charset="0"/>
              </a:rPr>
              <a:t>Objectives: ​​</a:t>
            </a:r>
            <a:endParaRPr lang="en-US" sz="900" baseline="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kumimoji="0" lang="en-US" sz="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All learners will demonstrate an increase in knowledge of advanced practice nursing by passing a post-test with a minimum score of 80%.</a:t>
            </a:r>
            <a:endParaRPr lang="en-US" sz="900" baseline="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kumimoji="0" lang="en-US" sz="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All learners will demonstrate an increase in knowledge of newly licensed nurses transitioning to specialty areas by passing a post-test with a minimum score of 80%.</a:t>
            </a:r>
          </a:p>
          <a:p>
            <a:pPr marL="171450" indent="-171450">
              <a:buFont typeface="Arial" panose="020B0604020202020204" pitchFamily="34" charset="0"/>
              <a:buChar char="•"/>
            </a:pPr>
            <a:r>
              <a:rPr kumimoji="0" lang="en-US" sz="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Identify/demonstrate increased knowledge of aspects pertaining to the role of nurse expert by passing a quiz with a score of 80% or above</a:t>
            </a:r>
          </a:p>
          <a:p>
            <a:pPr marL="171450" indent="-171450">
              <a:buFont typeface="Arial" panose="020B0604020202020204" pitchFamily="34" charset="0"/>
              <a:buChar char="•"/>
            </a:pPr>
            <a:r>
              <a:rPr kumimoji="0" lang="en-US" sz="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Identify/demonstrate increased knowledge of nursing leadership by passing a quiz with a score of 80% or above</a:t>
            </a:r>
          </a:p>
          <a:p>
            <a:pPr marL="171450" indent="-171450">
              <a:buFont typeface="Arial" panose="020B0604020202020204" pitchFamily="34" charset="0"/>
              <a:buChar char="•"/>
            </a:pPr>
            <a:r>
              <a:rPr kumimoji="0" lang="en-US" sz="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Identify/demonstrate increased knowledge of the nurse researcher role by passing a quiz with a score of 80% or above</a:t>
            </a:r>
          </a:p>
          <a:p>
            <a:endParaRPr lang="en-US" sz="900" baseline="0" dirty="0">
              <a:latin typeface="Verdana" panose="020B0604030504040204" pitchFamily="34" charset="0"/>
              <a:ea typeface="Verdana" panose="020B0604030504040204" pitchFamily="34" charset="0"/>
            </a:endParaRPr>
          </a:p>
          <a:p>
            <a:r>
              <a:rPr lang="en-US" sz="900" b="1" baseline="0" dirty="0">
                <a:latin typeface="Verdana" panose="020B0604030504040204" pitchFamily="34" charset="0"/>
                <a:ea typeface="Verdana" panose="020B0604030504040204" pitchFamily="34" charset="0"/>
              </a:rPr>
              <a:t>Target Audience: ​</a:t>
            </a:r>
            <a:r>
              <a:rPr lang="en-US" sz="900" baseline="0" dirty="0">
                <a:latin typeface="Verdana" panose="020B0604030504040204" pitchFamily="34" charset="0"/>
                <a:ea typeface="Verdana" panose="020B0604030504040204" pitchFamily="34" charset="0"/>
              </a:rPr>
              <a:t>nurses exploring professional development </a:t>
            </a:r>
          </a:p>
          <a:p>
            <a:r>
              <a:rPr lang="en-US" sz="900" b="1" baseline="0" dirty="0">
                <a:latin typeface="Verdana" panose="020B0604030504040204" pitchFamily="34" charset="0"/>
                <a:ea typeface="Verdana" panose="020B0604030504040204" pitchFamily="34" charset="0"/>
              </a:rPr>
              <a:t>Dates:</a:t>
            </a:r>
            <a:r>
              <a:rPr lang="en-US" sz="900" baseline="0" dirty="0">
                <a:latin typeface="Verdana" panose="020B0604030504040204" pitchFamily="34" charset="0"/>
                <a:ea typeface="Verdana" panose="020B0604030504040204" pitchFamily="34" charset="0"/>
              </a:rPr>
              <a:t> 1/1/2023 to 12/31/2025</a:t>
            </a:r>
          </a:p>
          <a:p>
            <a:r>
              <a:rPr lang="en-US" sz="900" b="1" baseline="0" dirty="0">
                <a:latin typeface="Verdana" panose="020B0604030504040204" pitchFamily="34" charset="0"/>
                <a:ea typeface="Verdana" panose="020B0604030504040204" pitchFamily="34" charset="0"/>
              </a:rPr>
              <a:t>Location: 	</a:t>
            </a:r>
            <a:r>
              <a:rPr lang="en-US" sz="900" b="1" baseline="0" dirty="0">
                <a:latin typeface="Verdana" panose="020B0604030504040204" pitchFamily="34" charset="0"/>
                <a:ea typeface="Verdana" panose="020B0604030504040204" pitchFamily="34" charset="0"/>
                <a:hlinkClick r:id="rId3"/>
              </a:rPr>
              <a:t>Ethos Course: Advanced Practice Pathway</a:t>
            </a:r>
            <a:r>
              <a:rPr lang="en-US" sz="900" b="1" baseline="0" dirty="0">
                <a:latin typeface="Verdana" panose="020B0604030504040204" pitchFamily="34" charset="0"/>
                <a:ea typeface="Verdana" panose="020B0604030504040204" pitchFamily="34" charset="0"/>
              </a:rPr>
              <a:t>		</a:t>
            </a:r>
            <a:r>
              <a:rPr lang="en-US" sz="900" b="1" baseline="0" dirty="0">
                <a:latin typeface="Verdana"/>
                <a:hlinkClick r:id="rId4"/>
              </a:rPr>
              <a:t>Ethos Course: Nurse Expert Pathway</a:t>
            </a:r>
            <a:endParaRPr lang="en-US" sz="900" b="1" baseline="0" dirty="0">
              <a:latin typeface="Verdana" panose="020B0604030504040204" pitchFamily="34" charset="0"/>
              <a:ea typeface="Verdana" panose="020B0604030504040204" pitchFamily="34" charset="0"/>
            </a:endParaRPr>
          </a:p>
          <a:p>
            <a:r>
              <a:rPr lang="en-US" sz="900" b="1" baseline="0" dirty="0">
                <a:latin typeface="Verdana" panose="020B0604030504040204" pitchFamily="34" charset="0"/>
                <a:ea typeface="Verdana" panose="020B0604030504040204" pitchFamily="34" charset="0"/>
              </a:rPr>
              <a:t>		</a:t>
            </a:r>
            <a:r>
              <a:rPr lang="en-US" sz="900" b="1" baseline="0" dirty="0">
                <a:latin typeface="Verdana" panose="020B0604030504040204" pitchFamily="34" charset="0"/>
                <a:ea typeface="Verdana" panose="020B0604030504040204" pitchFamily="34" charset="0"/>
                <a:hlinkClick r:id="rId5"/>
              </a:rPr>
              <a:t>Ethos Course: Inpatient Clinician Pathway</a:t>
            </a:r>
            <a:r>
              <a:rPr lang="en-US" sz="900" b="1" baseline="0" dirty="0">
                <a:latin typeface="Verdana" panose="020B0604030504040204" pitchFamily="34" charset="0"/>
                <a:ea typeface="Verdana" panose="020B0604030504040204" pitchFamily="34" charset="0"/>
              </a:rPr>
              <a:t>		</a:t>
            </a:r>
            <a:r>
              <a:rPr lang="en-US" sz="900" b="1" baseline="0" dirty="0">
                <a:latin typeface="Verdana" panose="020B0604030504040204" pitchFamily="34" charset="0"/>
                <a:ea typeface="Verdana" panose="020B0604030504040204" pitchFamily="34" charset="0"/>
                <a:hlinkClick r:id="rId6"/>
              </a:rPr>
              <a:t>Ethos Course: Nurse Leader Pathway</a:t>
            </a:r>
            <a:endParaRPr lang="en-US" sz="900" b="1" baseline="0" dirty="0">
              <a:latin typeface="Verdana" panose="020B0604030504040204" pitchFamily="34" charset="0"/>
              <a:ea typeface="Verdana" panose="020B0604030504040204" pitchFamily="34" charset="0"/>
            </a:endParaRPr>
          </a:p>
          <a:p>
            <a:r>
              <a:rPr lang="en-US" sz="1000" baseline="0" dirty="0">
                <a:latin typeface="Verdana"/>
              </a:rPr>
              <a:t>					</a:t>
            </a:r>
            <a:r>
              <a:rPr lang="en-US" sz="1000" b="1" baseline="0" dirty="0">
                <a:latin typeface="Verdana"/>
                <a:hlinkClick r:id="rId7"/>
              </a:rPr>
              <a:t>Ethos Course: Nurse Researcher Pathway</a:t>
            </a:r>
            <a:endParaRPr lang="en-US" sz="1000" b="1" baseline="0" dirty="0">
              <a:latin typeface="Verdana"/>
            </a:endParaRPr>
          </a:p>
        </p:txBody>
      </p:sp>
      <p:sp>
        <p:nvSpPr>
          <p:cNvPr id="3" name="TextBox 2">
            <a:extLst>
              <a:ext uri="{FF2B5EF4-FFF2-40B4-BE49-F238E27FC236}">
                <a16:creationId xmlns:a16="http://schemas.microsoft.com/office/drawing/2014/main" id="{14D4ABE9-791E-4424-BB66-1680953F9BDB}"/>
              </a:ext>
            </a:extLst>
          </p:cNvPr>
          <p:cNvSpPr txBox="1"/>
          <p:nvPr/>
        </p:nvSpPr>
        <p:spPr>
          <a:xfrm>
            <a:off x="158956" y="345809"/>
            <a:ext cx="7454488" cy="1261884"/>
          </a:xfrm>
          <a:prstGeom prst="rect">
            <a:avLst/>
          </a:prstGeom>
          <a:noFill/>
        </p:spPr>
        <p:txBody>
          <a:bodyPr wrap="square" rtlCol="0">
            <a:spAutoFit/>
          </a:bodyPr>
          <a:lstStyle/>
          <a:p>
            <a:pPr algn="ctr"/>
            <a:r>
              <a:rPr lang="en-US" sz="3800" dirty="0">
                <a:solidFill>
                  <a:schemeClr val="bg1"/>
                </a:solidFill>
                <a:latin typeface="Verdana" panose="020B0604030504040204" pitchFamily="34" charset="0"/>
                <a:ea typeface="Verdana" panose="020B0604030504040204" pitchFamily="34" charset="0"/>
              </a:rPr>
              <a:t>Professional Growth Pathway Journal Club 2023</a:t>
            </a:r>
          </a:p>
        </p:txBody>
      </p:sp>
      <p:sp>
        <p:nvSpPr>
          <p:cNvPr id="12" name="TextBox 11">
            <a:extLst>
              <a:ext uri="{FF2B5EF4-FFF2-40B4-BE49-F238E27FC236}">
                <a16:creationId xmlns:a16="http://schemas.microsoft.com/office/drawing/2014/main" id="{BF2CE8C2-C10F-9F09-AAEC-83883A46085E}"/>
              </a:ext>
            </a:extLst>
          </p:cNvPr>
          <p:cNvSpPr txBox="1"/>
          <p:nvPr/>
        </p:nvSpPr>
        <p:spPr>
          <a:xfrm>
            <a:off x="158956" y="7282915"/>
            <a:ext cx="7310319" cy="22006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ea typeface="+mn-lt"/>
              <a:cs typeface="+mn-lt"/>
            </a:endParaRPr>
          </a:p>
          <a:p>
            <a:r>
              <a:rPr lang="en-US" sz="1000" b="1" dirty="0">
                <a:latin typeface="Verdana"/>
                <a:ea typeface="Verdana"/>
              </a:rPr>
              <a:t>Accreditation Statement: </a:t>
            </a:r>
            <a:br>
              <a:rPr lang="en-US" sz="1000" b="1" dirty="0">
                <a:latin typeface="Verdana"/>
                <a:ea typeface="Verdana"/>
              </a:rPr>
            </a:br>
            <a:endParaRPr lang="en-US" sz="1000" dirty="0">
              <a:latin typeface="Verdana"/>
              <a:ea typeface="+mn-lt"/>
              <a:cs typeface="+mn-lt"/>
            </a:endParaRPr>
          </a:p>
          <a:p>
            <a:pPr marL="1258570"/>
            <a:r>
              <a:rPr lang="en-US" sz="900" dirty="0">
                <a:latin typeface="Verdana"/>
                <a:ea typeface="Verdana"/>
              </a:rPr>
              <a:t>In support of improving patient care, Advocate Aurora Health  is jointly accredited by the Accreditation Council for Continuing Medical Education (ACCME), the Accreditation Council for Pharmacy Education (ACPE), and the American Nurses Credentialing Center (ANCC), to provide continuing education for the healthcare team. </a:t>
            </a:r>
            <a:endParaRPr lang="en-US" sz="900" dirty="0">
              <a:latin typeface="Verdana"/>
              <a:ea typeface="Verdana"/>
              <a:cs typeface="Calibri"/>
            </a:endParaRPr>
          </a:p>
          <a:p>
            <a:endParaRPr lang="en-US" sz="900" dirty="0">
              <a:latin typeface="Verdana"/>
              <a:ea typeface="+mn-lt"/>
              <a:cs typeface="+mn-lt"/>
            </a:endParaRPr>
          </a:p>
          <a:p>
            <a:pPr marL="1258570"/>
            <a:endParaRPr lang="en-US" sz="900" b="1" dirty="0">
              <a:latin typeface="Verdana"/>
              <a:ea typeface="Verdana"/>
            </a:endParaRPr>
          </a:p>
          <a:p>
            <a:r>
              <a:rPr lang="en-US" sz="900" b="1" dirty="0">
                <a:latin typeface="Verdana"/>
                <a:ea typeface="Verdana"/>
              </a:rPr>
              <a:t>Credit Statement(s):</a:t>
            </a:r>
            <a:endParaRPr lang="en-US" sz="900" dirty="0">
              <a:latin typeface="Verdana"/>
              <a:ea typeface="Verdana"/>
            </a:endParaRPr>
          </a:p>
          <a:p>
            <a:endParaRPr lang="en-US" sz="900" dirty="0">
              <a:latin typeface="Verdana"/>
              <a:ea typeface="+mn-lt"/>
              <a:cs typeface="+mn-lt"/>
            </a:endParaRPr>
          </a:p>
          <a:p>
            <a:r>
              <a:rPr lang="en-US" sz="900" dirty="0">
                <a:latin typeface="Verdana"/>
                <a:ea typeface="Verdana"/>
              </a:rPr>
              <a:t>American Nurses Credentialing Center (ANCC): Advocate Aurora Health designates this enduring activity for a maximum of (5.25) ANCC contact hours. Nurses should claim only the credit commensurate with the extent of their participation in the activity. </a:t>
            </a:r>
            <a:endParaRPr lang="en-US" sz="900" dirty="0"/>
          </a:p>
        </p:txBody>
      </p:sp>
      <p:graphicFrame>
        <p:nvGraphicFramePr>
          <p:cNvPr id="9" name="Table 3">
            <a:extLst>
              <a:ext uri="{FF2B5EF4-FFF2-40B4-BE49-F238E27FC236}">
                <a16:creationId xmlns:a16="http://schemas.microsoft.com/office/drawing/2014/main" id="{2897B413-D042-4047-BAFB-9A29C6BF5604}"/>
              </a:ext>
            </a:extLst>
          </p:cNvPr>
          <p:cNvGraphicFramePr>
            <a:graphicFrameLocks noGrp="1"/>
          </p:cNvGraphicFramePr>
          <p:nvPr>
            <p:extLst>
              <p:ext uri="{D42A27DB-BD31-4B8C-83A1-F6EECF244321}">
                <p14:modId xmlns:p14="http://schemas.microsoft.com/office/powerpoint/2010/main" val="2597116328"/>
              </p:ext>
            </p:extLst>
          </p:nvPr>
        </p:nvGraphicFramePr>
        <p:xfrm>
          <a:off x="158956" y="4967191"/>
          <a:ext cx="7482988" cy="2621280"/>
        </p:xfrm>
        <a:graphic>
          <a:graphicData uri="http://schemas.openxmlformats.org/drawingml/2006/table">
            <a:tbl>
              <a:tblPr firstRow="1" bandRow="1"/>
              <a:tblGrid>
                <a:gridCol w="6956144">
                  <a:extLst>
                    <a:ext uri="{9D8B030D-6E8A-4147-A177-3AD203B41FA5}">
                      <a16:colId xmlns:a16="http://schemas.microsoft.com/office/drawing/2014/main" val="242412106"/>
                    </a:ext>
                  </a:extLst>
                </a:gridCol>
                <a:gridCol w="526844">
                  <a:extLst>
                    <a:ext uri="{9D8B030D-6E8A-4147-A177-3AD203B41FA5}">
                      <a16:colId xmlns:a16="http://schemas.microsoft.com/office/drawing/2014/main" val="3464140275"/>
                    </a:ext>
                  </a:extLst>
                </a:gridCol>
              </a:tblGrid>
              <a:tr h="169403">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sz="800" dirty="0">
                          <a:latin typeface="Verdana" panose="020B0604030504040204" pitchFamily="34" charset="0"/>
                          <a:ea typeface="Verdana" panose="020B0604030504040204" pitchFamily="34" charset="0"/>
                        </a:rPr>
                        <a:t>Article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sz="800" dirty="0">
                          <a:latin typeface="Verdana" panose="020B0604030504040204" pitchFamily="34" charset="0"/>
                          <a:ea typeface="Verdana" panose="020B0604030504040204" pitchFamily="34" charset="0"/>
                        </a:rPr>
                        <a:t>CE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1990847262"/>
                  </a:ext>
                </a:extLst>
              </a:tr>
              <a:tr h="43162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kern="1200" dirty="0">
                          <a:solidFill>
                            <a:schemeClr val="dk1"/>
                          </a:solidFill>
                          <a:effectLst/>
                          <a:latin typeface="Verdana" panose="020B0604030504040204" pitchFamily="34" charset="0"/>
                          <a:ea typeface="Verdana" panose="020B0604030504040204" pitchFamily="34" charset="0"/>
                          <a:cs typeface="+mn-cs"/>
                        </a:rPr>
                        <a:t>Cooper, M. A., McDowell, J., &amp; </a:t>
                      </a:r>
                      <a:r>
                        <a:rPr lang="en-US" sz="800" kern="1200" dirty="0" err="1">
                          <a:solidFill>
                            <a:schemeClr val="dk1"/>
                          </a:solidFill>
                          <a:effectLst/>
                          <a:latin typeface="Verdana" panose="020B0604030504040204" pitchFamily="34" charset="0"/>
                          <a:ea typeface="Verdana" panose="020B0604030504040204" pitchFamily="34" charset="0"/>
                          <a:cs typeface="+mn-cs"/>
                        </a:rPr>
                        <a:t>Raeside</a:t>
                      </a:r>
                      <a:r>
                        <a:rPr lang="en-US" sz="800" kern="1200" dirty="0">
                          <a:solidFill>
                            <a:schemeClr val="dk1"/>
                          </a:solidFill>
                          <a:effectLst/>
                          <a:latin typeface="Verdana" panose="020B0604030504040204" pitchFamily="34" charset="0"/>
                          <a:ea typeface="Verdana" panose="020B0604030504040204" pitchFamily="34" charset="0"/>
                          <a:cs typeface="+mn-cs"/>
                        </a:rPr>
                        <a:t>, L. (2019). The similarities and differences between advanced nurse practitioners and clinical nurse specialists. British Journal of Nursing, 28(20), 1308–1314.</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effectLst/>
                          <a:latin typeface="Verdana" panose="020B0604030504040204" pitchFamily="34" charset="0"/>
                          <a:ea typeface="Verdana" panose="020B0604030504040204" pitchFamily="34" charset="0"/>
                          <a:cs typeface="+mn-cs"/>
                        </a:rPr>
                        <a:t>Link: </a:t>
                      </a:r>
                      <a:r>
                        <a:rPr lang="en-US" sz="800" u="sng" kern="1200" dirty="0">
                          <a:solidFill>
                            <a:schemeClr val="dk1"/>
                          </a:solidFill>
                          <a:effectLst/>
                          <a:latin typeface="Verdana" panose="020B0604030504040204" pitchFamily="34" charset="0"/>
                          <a:ea typeface="Verdana" panose="020B0604030504040204" pitchFamily="34" charset="0"/>
                          <a:cs typeface="+mn-cs"/>
                          <a:hlinkClick r:id="rId8"/>
                        </a:rPr>
                        <a:t>Advanced Practice</a:t>
                      </a:r>
                      <a:endParaRPr lang="en-US" sz="800" kern="1200" dirty="0">
                        <a:solidFill>
                          <a:schemeClr val="dk1"/>
                        </a:solidFill>
                        <a:effectLst/>
                        <a:latin typeface="Verdana" panose="020B0604030504040204" pitchFamily="34" charset="0"/>
                        <a:ea typeface="Verdana" panose="020B0604030504040204" pitchFamily="34" charset="0"/>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dirty="0">
                          <a:latin typeface="Verdana" panose="020B0604030504040204" pitchFamily="34" charset="0"/>
                          <a:ea typeface="Verdana" panose="020B0604030504040204" pitchFamily="34" charset="0"/>
                        </a:rPr>
                        <a:t>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605097484"/>
                  </a:ext>
                </a:extLst>
              </a:tr>
              <a:tr h="47449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kern="1200" dirty="0" err="1">
                          <a:solidFill>
                            <a:schemeClr val="dk1"/>
                          </a:solidFill>
                          <a:effectLst/>
                          <a:latin typeface="Verdana" panose="020B0604030504040204" pitchFamily="34" charset="0"/>
                          <a:ea typeface="Verdana" panose="020B0604030504040204" pitchFamily="34" charset="0"/>
                          <a:cs typeface="+mn-cs"/>
                        </a:rPr>
                        <a:t>Senneff</a:t>
                      </a:r>
                      <a:r>
                        <a:rPr lang="en-US" sz="800" kern="1200" dirty="0">
                          <a:solidFill>
                            <a:schemeClr val="dk1"/>
                          </a:solidFill>
                          <a:effectLst/>
                          <a:latin typeface="Verdana" panose="020B0604030504040204" pitchFamily="34" charset="0"/>
                          <a:ea typeface="Verdana" panose="020B0604030504040204" pitchFamily="34" charset="0"/>
                          <a:cs typeface="+mn-cs"/>
                        </a:rPr>
                        <a:t>, J.-A., LaMonica-Way, C., Walls, K., Barrera Jr., G., Kaur, H., Kilbourn, S., &amp; McKay, J. (2019). Collaboration is key to success for transition of newly licensed nurses to specialty areas.  </a:t>
                      </a:r>
                      <a:r>
                        <a:rPr lang="en-US" sz="800" i="1" kern="1200" dirty="0">
                          <a:solidFill>
                            <a:schemeClr val="dk1"/>
                          </a:solidFill>
                          <a:effectLst/>
                          <a:latin typeface="Verdana" panose="020B0604030504040204" pitchFamily="34" charset="0"/>
                          <a:ea typeface="Verdana" panose="020B0604030504040204" pitchFamily="34" charset="0"/>
                          <a:cs typeface="+mn-cs"/>
                        </a:rPr>
                        <a:t>Journal of Nursing Education and Practice</a:t>
                      </a:r>
                      <a:r>
                        <a:rPr lang="en-US" sz="800" kern="1200" dirty="0">
                          <a:solidFill>
                            <a:schemeClr val="dk1"/>
                          </a:solidFill>
                          <a:effectLst/>
                          <a:latin typeface="Verdana" panose="020B0604030504040204" pitchFamily="34" charset="0"/>
                          <a:ea typeface="Verdana" panose="020B0604030504040204" pitchFamily="34" charset="0"/>
                          <a:cs typeface="+mn-cs"/>
                        </a:rPr>
                        <a:t>. </a:t>
                      </a:r>
                      <a:r>
                        <a:rPr lang="en-US" sz="800" i="1" kern="1200" dirty="0">
                          <a:solidFill>
                            <a:schemeClr val="dk1"/>
                          </a:solidFill>
                          <a:effectLst/>
                          <a:latin typeface="Verdana" panose="020B0604030504040204" pitchFamily="34" charset="0"/>
                          <a:ea typeface="Verdana" panose="020B0604030504040204" pitchFamily="34" charset="0"/>
                          <a:cs typeface="+mn-cs"/>
                        </a:rPr>
                        <a:t>Journal of Nursing Education and Practice</a:t>
                      </a:r>
                      <a:r>
                        <a:rPr lang="en-US" sz="800" kern="1200" dirty="0">
                          <a:solidFill>
                            <a:schemeClr val="dk1"/>
                          </a:solidFill>
                          <a:effectLst/>
                          <a:latin typeface="Verdana" panose="020B0604030504040204" pitchFamily="34" charset="0"/>
                          <a:ea typeface="Verdana" panose="020B0604030504040204" pitchFamily="34" charset="0"/>
                          <a:cs typeface="+mn-cs"/>
                        </a:rPr>
                        <a:t>, </a:t>
                      </a:r>
                      <a:r>
                        <a:rPr lang="en-US" sz="800" i="1" kern="1200" dirty="0">
                          <a:solidFill>
                            <a:schemeClr val="dk1"/>
                          </a:solidFill>
                          <a:effectLst/>
                          <a:latin typeface="Verdana" panose="020B0604030504040204" pitchFamily="34" charset="0"/>
                          <a:ea typeface="Verdana" panose="020B0604030504040204" pitchFamily="34" charset="0"/>
                          <a:cs typeface="+mn-cs"/>
                        </a:rPr>
                        <a:t>9</a:t>
                      </a:r>
                      <a:r>
                        <a:rPr lang="en-US" sz="800" kern="1200" dirty="0">
                          <a:solidFill>
                            <a:schemeClr val="dk1"/>
                          </a:solidFill>
                          <a:effectLst/>
                          <a:latin typeface="Verdana" panose="020B0604030504040204" pitchFamily="34" charset="0"/>
                          <a:ea typeface="Verdana" panose="020B0604030504040204" pitchFamily="34" charset="0"/>
                          <a:cs typeface="+mn-cs"/>
                        </a:rPr>
                        <a:t>(12), 13. </a:t>
                      </a:r>
                    </a:p>
                    <a:p>
                      <a:pPr marL="360045" marR="0" indent="-360045"/>
                      <a:r>
                        <a:rPr lang="en-US" sz="800" kern="1200" dirty="0">
                          <a:solidFill>
                            <a:schemeClr val="dk1"/>
                          </a:solidFill>
                          <a:effectLst/>
                          <a:latin typeface="Verdana" panose="020B0604030504040204" pitchFamily="34" charset="0"/>
                          <a:ea typeface="Verdana" panose="020B0604030504040204" pitchFamily="34" charset="0"/>
                          <a:cs typeface="+mn-cs"/>
                        </a:rPr>
                        <a:t>Link: </a:t>
                      </a:r>
                      <a:r>
                        <a:rPr lang="en-US" sz="800" u="sng" dirty="0">
                          <a:solidFill>
                            <a:srgbClr val="0563C1"/>
                          </a:solidFill>
                          <a:effectLst/>
                          <a:latin typeface="Verdana" panose="020B0604030504040204" pitchFamily="34" charset="0"/>
                          <a:ea typeface="Verdana" panose="020B0604030504040204" pitchFamily="34" charset="0"/>
                          <a:hlinkClick r:id="rId9"/>
                        </a:rPr>
                        <a:t>Inpatient Clinician</a:t>
                      </a:r>
                      <a:endParaRPr lang="en-US" sz="800" dirty="0">
                        <a:effectLst/>
                        <a:latin typeface="Verdana" panose="020B0604030504040204" pitchFamily="34" charset="0"/>
                        <a:ea typeface="Verdana" panose="020B060403050404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dirty="0">
                          <a:latin typeface="Verdana" panose="020B0604030504040204" pitchFamily="34" charset="0"/>
                          <a:ea typeface="Verdana" panose="020B0604030504040204" pitchFamily="34" charset="0"/>
                        </a:rPr>
                        <a:t>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2482953412"/>
                  </a:ext>
                </a:extLst>
              </a:tr>
              <a:tr h="43162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dirty="0">
                          <a:latin typeface="Verdana" panose="020B0604030504040204" pitchFamily="34" charset="0"/>
                          <a:ea typeface="Verdana" panose="020B0604030504040204" pitchFamily="34" charset="0"/>
                        </a:rPr>
                        <a:t>Cotter, E., </a:t>
                      </a:r>
                      <a:r>
                        <a:rPr lang="en-US" sz="800" dirty="0" err="1">
                          <a:latin typeface="Verdana" panose="020B0604030504040204" pitchFamily="34" charset="0"/>
                          <a:ea typeface="Verdana" panose="020B0604030504040204" pitchFamily="34" charset="0"/>
                        </a:rPr>
                        <a:t>Eckardt</a:t>
                      </a:r>
                      <a:r>
                        <a:rPr lang="en-US" sz="800" dirty="0">
                          <a:latin typeface="Verdana" panose="020B0604030504040204" pitchFamily="34" charset="0"/>
                          <a:ea typeface="Verdana" panose="020B0604030504040204" pitchFamily="34" charset="0"/>
                        </a:rPr>
                        <a:t>, E. &amp; Moylan, L. (2018). Instrument Development and Testing for Selection of Nursing Preceptors. Journal for Nurses in Professional Development, 34(4), 185-193.</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a:latin typeface="Verdana" panose="020B0604030504040204" pitchFamily="34" charset="0"/>
                          <a:ea typeface="Verdana" panose="020B0604030504040204" pitchFamily="34" charset="0"/>
                        </a:rPr>
                        <a:t>Link: </a:t>
                      </a:r>
                      <a:r>
                        <a:rPr lang="en-US" sz="800" u="sng" kern="1200" dirty="0">
                          <a:solidFill>
                            <a:schemeClr val="dk1"/>
                          </a:solidFill>
                          <a:effectLst/>
                          <a:latin typeface="Verdana" panose="020B0604030504040204" pitchFamily="34" charset="0"/>
                          <a:ea typeface="Verdana" panose="020B0604030504040204" pitchFamily="34" charset="0"/>
                          <a:cs typeface="+mn-cs"/>
                          <a:hlinkClick r:id="rId10"/>
                        </a:rPr>
                        <a:t>Nurse Expert</a:t>
                      </a:r>
                      <a:r>
                        <a:rPr lang="en-US" sz="800" kern="1200" dirty="0">
                          <a:solidFill>
                            <a:schemeClr val="dk1"/>
                          </a:solidFill>
                          <a:effectLst/>
                          <a:latin typeface="Verdana" panose="020B0604030504040204" pitchFamily="34" charset="0"/>
                          <a:ea typeface="Verdana" panose="020B0604030504040204" pitchFamily="34" charset="0"/>
                          <a:cs typeface="+mn-cs"/>
                        </a:rPr>
                        <a:t>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dirty="0">
                          <a:latin typeface="Verdana" panose="020B0604030504040204" pitchFamily="34" charset="0"/>
                          <a:ea typeface="Verdana" panose="020B0604030504040204" pitchFamily="34" charset="0"/>
                        </a:rPr>
                        <a:t>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969362070"/>
                  </a:ext>
                </a:extLst>
              </a:tr>
              <a:tr h="43162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dirty="0" err="1">
                          <a:latin typeface="Verdana" panose="020B0604030504040204" pitchFamily="34" charset="0"/>
                          <a:ea typeface="Verdana" panose="020B0604030504040204" pitchFamily="34" charset="0"/>
                        </a:rPr>
                        <a:t>Warshawsky</a:t>
                      </a:r>
                      <a:r>
                        <a:rPr lang="en-US" sz="800" dirty="0">
                          <a:latin typeface="Verdana" panose="020B0604030504040204" pitchFamily="34" charset="0"/>
                          <a:ea typeface="Verdana" panose="020B0604030504040204" pitchFamily="34" charset="0"/>
                        </a:rPr>
                        <a:t>, N., &amp; Cramer, E. (2019). Describing nurse manager role preparation and competency: Findings from a national study. The Journal of Nursing Administration, 49 (5), 249-255.</a:t>
                      </a:r>
                    </a:p>
                    <a:p>
                      <a:r>
                        <a:rPr lang="en-US" sz="800" dirty="0">
                          <a:latin typeface="Verdana" panose="020B0604030504040204" pitchFamily="34" charset="0"/>
                          <a:ea typeface="Verdana" panose="020B0604030504040204" pitchFamily="34" charset="0"/>
                        </a:rPr>
                        <a:t>Article Link: </a:t>
                      </a:r>
                      <a:r>
                        <a:rPr lang="en-US" sz="800" kern="1200" dirty="0">
                          <a:solidFill>
                            <a:schemeClr val="dk1"/>
                          </a:solidFill>
                          <a:effectLst/>
                          <a:latin typeface="Verdana" panose="020B0604030504040204" pitchFamily="34" charset="0"/>
                          <a:ea typeface="Verdana" panose="020B0604030504040204" pitchFamily="34" charset="0"/>
                          <a:cs typeface="+mn-cs"/>
                        </a:rPr>
                        <a:t> </a:t>
                      </a:r>
                      <a:r>
                        <a:rPr lang="en-US" sz="800" u="sng" kern="1200" dirty="0">
                          <a:solidFill>
                            <a:schemeClr val="dk1"/>
                          </a:solidFill>
                          <a:effectLst/>
                          <a:latin typeface="Verdana" panose="020B0604030504040204" pitchFamily="34" charset="0"/>
                          <a:ea typeface="Verdana" panose="020B0604030504040204" pitchFamily="34" charset="0"/>
                          <a:cs typeface="+mn-cs"/>
                          <a:hlinkClick r:id="rId11"/>
                        </a:rPr>
                        <a:t>Nurse Leader</a:t>
                      </a:r>
                      <a:r>
                        <a:rPr lang="en-US" sz="800" kern="1200" dirty="0">
                          <a:solidFill>
                            <a:schemeClr val="dk1"/>
                          </a:solidFill>
                          <a:effectLst/>
                          <a:latin typeface="Verdana" panose="020B0604030504040204" pitchFamily="34" charset="0"/>
                          <a:ea typeface="Verdana" panose="020B0604030504040204" pitchFamily="34" charset="0"/>
                          <a:cs typeface="+mn-cs"/>
                        </a:rPr>
                        <a:t>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dirty="0">
                          <a:latin typeface="Verdana" panose="020B0604030504040204" pitchFamily="34" charset="0"/>
                          <a:ea typeface="Verdana" panose="020B0604030504040204" pitchFamily="34" charset="0"/>
                        </a:rPr>
                        <a:t>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215117111"/>
                  </a:ext>
                </a:extLst>
              </a:tr>
              <a:tr h="43381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dirty="0">
                          <a:latin typeface="Verdana" panose="020B0604030504040204" pitchFamily="34" charset="0"/>
                          <a:ea typeface="Verdana" panose="020B0604030504040204" pitchFamily="34" charset="0"/>
                        </a:rPr>
                        <a:t>McCabe, M. , Behrens, L. , Browning, S. , </a:t>
                      </a:r>
                      <a:r>
                        <a:rPr lang="en-US" sz="800" dirty="0" err="1">
                          <a:latin typeface="Verdana" panose="020B0604030504040204" pitchFamily="34" charset="0"/>
                          <a:ea typeface="Verdana" panose="020B0604030504040204" pitchFamily="34" charset="0"/>
                        </a:rPr>
                        <a:t>Vessey</a:t>
                      </a:r>
                      <a:r>
                        <a:rPr lang="en-US" sz="800" dirty="0">
                          <a:latin typeface="Verdana" panose="020B0604030504040204" pitchFamily="34" charset="0"/>
                          <a:ea typeface="Verdana" panose="020B0604030504040204" pitchFamily="34" charset="0"/>
                        </a:rPr>
                        <a:t>, J. &amp; Williams, M. J. (2019). The clinical research nurse exploring self-perceptions about the value of the role. American Journal of Nursing, 119(8), 24–32. </a:t>
                      </a:r>
                      <a:r>
                        <a:rPr lang="en-US" sz="800" dirty="0" err="1">
                          <a:latin typeface="Verdana" panose="020B0604030504040204" pitchFamily="34" charset="0"/>
                          <a:ea typeface="Verdana" panose="020B0604030504040204" pitchFamily="34" charset="0"/>
                        </a:rPr>
                        <a:t>doi</a:t>
                      </a:r>
                      <a:r>
                        <a:rPr lang="en-US" sz="800" dirty="0">
                          <a:latin typeface="Verdana" panose="020B0604030504040204" pitchFamily="34" charset="0"/>
                          <a:ea typeface="Verdana" panose="020B0604030504040204" pitchFamily="34" charset="0"/>
                        </a:rPr>
                        <a:t>: 10.1097/01.NAJ.0000577324.10524.c9.</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a:latin typeface="Verdana" panose="020B0604030504040204" pitchFamily="34" charset="0"/>
                          <a:ea typeface="Verdana" panose="020B0604030504040204" pitchFamily="34" charset="0"/>
                        </a:rPr>
                        <a:t>Article Link: </a:t>
                      </a:r>
                      <a:r>
                        <a:rPr lang="en-US" sz="800" u="sng" kern="1200" dirty="0">
                          <a:solidFill>
                            <a:schemeClr val="dk1"/>
                          </a:solidFill>
                          <a:effectLst/>
                          <a:latin typeface="Verdana" panose="020B0604030504040204" pitchFamily="34" charset="0"/>
                          <a:ea typeface="Verdana" panose="020B0604030504040204" pitchFamily="34" charset="0"/>
                          <a:cs typeface="+mn-cs"/>
                          <a:hlinkClick r:id="rId12"/>
                        </a:rPr>
                        <a:t>Nurse Researcher</a:t>
                      </a:r>
                      <a:endParaRPr lang="en-US" sz="800" kern="1200" dirty="0">
                        <a:solidFill>
                          <a:schemeClr val="dk1"/>
                        </a:solidFill>
                        <a:effectLst/>
                        <a:latin typeface="Verdana" panose="020B0604030504040204" pitchFamily="34" charset="0"/>
                        <a:ea typeface="Verdana" panose="020B0604030504040204" pitchFamily="34" charset="0"/>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800" dirty="0">
                          <a:latin typeface="Verdana" panose="020B0604030504040204" pitchFamily="34" charset="0"/>
                          <a:ea typeface="Verdana" panose="020B0604030504040204" pitchFamily="34" charset="0"/>
                        </a:rPr>
                        <a:t>1.25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3974491014"/>
                  </a:ext>
                </a:extLst>
              </a:tr>
            </a:tbl>
          </a:graphicData>
        </a:graphic>
      </p:graphicFrame>
      <p:pic>
        <p:nvPicPr>
          <p:cNvPr id="11" name="Picture 10" descr="A picture containing application&#10;&#10;Description automatically generated">
            <a:extLst>
              <a:ext uri="{FF2B5EF4-FFF2-40B4-BE49-F238E27FC236}">
                <a16:creationId xmlns:a16="http://schemas.microsoft.com/office/drawing/2014/main" id="{037437C5-615B-4D98-A2FE-1B70F5187DB1}"/>
              </a:ext>
            </a:extLst>
          </p:cNvPr>
          <p:cNvPicPr>
            <a:picLocks noChangeAspect="1"/>
          </p:cNvPicPr>
          <p:nvPr/>
        </p:nvPicPr>
        <p:blipFill>
          <a:blip r:embed="rId13"/>
          <a:stretch>
            <a:fillRect/>
          </a:stretch>
        </p:blipFill>
        <p:spPr>
          <a:xfrm>
            <a:off x="351195" y="7858240"/>
            <a:ext cx="1075691" cy="762000"/>
          </a:xfrm>
          <a:prstGeom prst="rect">
            <a:avLst/>
          </a:prstGeom>
        </p:spPr>
      </p:pic>
    </p:spTree>
    <p:extLst>
      <p:ext uri="{BB962C8B-B14F-4D97-AF65-F5344CB8AC3E}">
        <p14:creationId xmlns:p14="http://schemas.microsoft.com/office/powerpoint/2010/main" val="290079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ba41fae-264e-4d5c-9462-a416ced10d20">
      <UserInfo>
        <DisplayName>Rodriguez, Rosa</DisplayName>
        <AccountId>19345</AccountId>
        <AccountType/>
      </UserInfo>
    </SharedWithUsers>
    <TaxCatchAll xmlns="2ba41fae-264e-4d5c-9462-a416ced10d20" xsi:nil="true"/>
    <lcf76f155ced4ddcb4097134ff3c332f xmlns="f91f7458-8827-4079-87b6-43af5a98236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B1F5EE8D4DE474C82D7125A27C37B32" ma:contentTypeVersion="11" ma:contentTypeDescription="Create a new document." ma:contentTypeScope="" ma:versionID="a5e6e111d6896174e5b3d656a5f5fdc1">
  <xsd:schema xmlns:xsd="http://www.w3.org/2001/XMLSchema" xmlns:xs="http://www.w3.org/2001/XMLSchema" xmlns:p="http://schemas.microsoft.com/office/2006/metadata/properties" xmlns:ns2="f91f7458-8827-4079-87b6-43af5a982369" xmlns:ns3="2ba41fae-264e-4d5c-9462-a416ced10d20" targetNamespace="http://schemas.microsoft.com/office/2006/metadata/properties" ma:root="true" ma:fieldsID="85d8e34c6ab10b644166244670328366" ns2:_="" ns3:_="">
    <xsd:import namespace="f91f7458-8827-4079-87b6-43af5a982369"/>
    <xsd:import namespace="2ba41fae-264e-4d5c-9462-a416ced10d2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f7458-8827-4079-87b6-43af5a9823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46a28a4-f3b3-4851-86b3-b10f5f45f34e"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ba41fae-264e-4d5c-9462-a416ced10d2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0d40f9ff-6964-4ede-8601-ebf9af74c7c6}" ma:internalName="TaxCatchAll" ma:showField="CatchAllData" ma:web="2ba41fae-264e-4d5c-9462-a416ced10d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144A67-A00E-4F9F-A827-7FCAB5043C39}">
  <ds:schemaRefs>
    <ds:schemaRef ds:uri="2ba41fae-264e-4d5c-9462-a416ced10d20"/>
    <ds:schemaRef ds:uri="f91f7458-8827-4079-87b6-43af5a98236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44CDA31-6BDD-4F1A-AC6E-029C65D56C76}">
  <ds:schemaRefs>
    <ds:schemaRef ds:uri="http://schemas.microsoft.com/sharepoint/v3/contenttype/forms"/>
  </ds:schemaRefs>
</ds:datastoreItem>
</file>

<file path=customXml/itemProps3.xml><?xml version="1.0" encoding="utf-8"?>
<ds:datastoreItem xmlns:ds="http://schemas.openxmlformats.org/officeDocument/2006/customXml" ds:itemID="{B38E9537-B8C8-4849-BD7A-D3D0F62FDC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f7458-8827-4079-87b6-43af5a982369"/>
    <ds:schemaRef ds:uri="2ba41fae-264e-4d5c-9462-a416ced10d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336</TotalTime>
  <Words>608</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Verdana</vt:lpstr>
      <vt:lpstr>Office Theme</vt:lpstr>
      <vt:lpstr>PowerPoint Presentation</vt:lpstr>
    </vt:vector>
  </TitlesOfParts>
  <Company>Aurora Health 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Paige Lydon</dc:creator>
  <cp:lastModifiedBy>Blumenshine, Carissa</cp:lastModifiedBy>
  <cp:revision>5</cp:revision>
  <dcterms:created xsi:type="dcterms:W3CDTF">2020-07-16T16:55:15Z</dcterms:created>
  <dcterms:modified xsi:type="dcterms:W3CDTF">2022-12-13T15:27:52Z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0x0101009B1F5EE8D4DE474C82D7125A27C37B32</vt:lpwstr>
  </property>
  <property fmtid="{D5CDD505-2E9C-101B-9397-08002B2CF9AE}" pid="3" name="_dlc_DocIdItemGuid">
    <vt:lpwstr>1af19a88-3c22-4850-b868-7f04c65e16e9</vt:lpwstr>
  </property>
  <property fmtid="{D5CDD505-2E9C-101B-9397-08002B2CF9AE}" pid="4" name="SiteTermID">
    <vt:lpwstr>5;#Advocate|7cf37cc2-8425-4060-8dbf-3f061caa16fa</vt:lpwstr>
  </property>
  <property fmtid="{D5CDD505-2E9C-101B-9397-08002B2CF9AE}" pid="5" name="MediaServiceImageTags">
    <vt:lpwstr/>
  </property>
  <property fmtid="{D5CDD505-2E9C-101B-9397-08002B2CF9AE}" pid="6" name="SharedWithUsers">
    <vt:lpwstr>19345;#Rodriguez, Rosa</vt:lpwstr>
  </property>
  <property fmtid="{D5CDD505-2E9C-101B-9397-08002B2CF9AE}" pid="7" name="lcf76f155ced4ddcb4097134ff3c332f">
    <vt:lpwstr/>
  </property>
</Properties>
</file>