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F6D01-346C-4DC7-8E69-7067C99EBEBA}" v="7" dt="2022-12-01T17:50:2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78" d="100"/>
          <a:sy n="78" d="100"/>
        </p:scale>
        <p:origin x="2910" y="11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12/13/2022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agonlinelibrary.com/doi/pdf/10.12968/bjon.2019.28.20.1308" TargetMode="External"/><Relationship Id="rId13" Type="http://schemas.openxmlformats.org/officeDocument/2006/relationships/image" Target="../media/image2.png"/><Relationship Id="rId3" Type="http://schemas.openxmlformats.org/officeDocument/2006/relationships/hyperlink" Target="https://cme.advocateaurorahealth.org/content/professional-growth-pathway-journal-club-2023-advanced-practice-pathway" TargetMode="External"/><Relationship Id="rId7" Type="http://schemas.openxmlformats.org/officeDocument/2006/relationships/hyperlink" Target="https://cme.advocateaurorahealth.org/content/professional-growth-pathway-journal-club-2023-nurse-researcher-pathway" TargetMode="External"/><Relationship Id="rId12" Type="http://schemas.openxmlformats.org/officeDocument/2006/relationships/hyperlink" Target="https://liblynxgateway.com/aah?url=http://ovidsp.ovid.com/ovidweb.cgi?T=JS&amp;CSC=Y&amp;NEWS=N&amp;PAGE=fulltext&amp;AN=00000446-201908000-00025&amp;D=ovft"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cme.advocateaurorahealth.org/content/professional-growth-pathway-journal-club-2023-nurse-leader-pathway" TargetMode="External"/><Relationship Id="rId11" Type="http://schemas.openxmlformats.org/officeDocument/2006/relationships/hyperlink" Target="https://liblynxgateway.com/aah?url=http://ovidsp.ovid.com/ovidweb.cgi?T=JS&amp;CSC=Y&amp;NEWS=N&amp;PAGE=fulltext&amp;AN=00005110-201905000-00005&amp;D=ovft" TargetMode="External"/><Relationship Id="rId5" Type="http://schemas.openxmlformats.org/officeDocument/2006/relationships/hyperlink" Target="https://cme.advocateaurorahealth.org/content/professional-growth-pathway-journal-club-2023-inpatient-clinician-pathway" TargetMode="External"/><Relationship Id="rId10" Type="http://schemas.openxmlformats.org/officeDocument/2006/relationships/hyperlink" Target="https://liblynxgateway.com/aah?url=http://ovidsp.ovid.com/ovidweb.cgi?T=JS&amp;CSC=Y&amp;NEWS=N&amp;PAGE=fulltext&amp;AN=01709760-201807000-00004&amp;D=ovft&amp;PDF=y" TargetMode="External"/><Relationship Id="rId4" Type="http://schemas.openxmlformats.org/officeDocument/2006/relationships/hyperlink" Target="https://cme.advocateaurorahealth.org/content/professional-growth-pathway-journal-club-2023-nurse-expert-pathway" TargetMode="External"/><Relationship Id="rId9" Type="http://schemas.openxmlformats.org/officeDocument/2006/relationships/hyperlink" Target="https://www.sciedupress.com/journal/index.php/jnep/article/view/14989/100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NEPD</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10.2022</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DATE</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12.31.2025</a:t>
            </a:r>
          </a:p>
          <a:p>
            <a:endParaRPr lang="en-US" sz="900" dirty="0">
              <a:latin typeface="Arial" charset="0"/>
              <a:ea typeface="Arial" charset="0"/>
              <a:cs typeface="Arial" charset="0"/>
            </a:endParaRPr>
          </a:p>
        </p:txBody>
      </p:sp>
      <p:sp>
        <p:nvSpPr>
          <p:cNvPr id="6" name="Shape 113"/>
          <p:cNvSpPr/>
          <p:nvPr/>
        </p:nvSpPr>
        <p:spPr>
          <a:xfrm>
            <a:off x="274983" y="1851902"/>
            <a:ext cx="7222434" cy="295465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900" b="1" baseline="0" dirty="0">
                <a:latin typeface="Verdana" panose="020B0604030504040204" pitchFamily="34" charset="0"/>
                <a:ea typeface="Verdana" panose="020B0604030504040204" pitchFamily="34" charset="0"/>
              </a:rPr>
              <a:t>Contacts(s): </a:t>
            </a:r>
          </a:p>
          <a:p>
            <a:endParaRPr lang="en-US" sz="1200" b="1" baseline="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Veronica Bigott MSN, RN, ACNS-BC, MEDSURG-BC, GERO-BC, NPD-BC </a:t>
            </a:r>
            <a:r>
              <a:rPr lang="en-US" sz="1200" b="1" dirty="0">
                <a:latin typeface="Verdana" panose="020B0604030504040204" pitchFamily="34" charset="0"/>
                <a:ea typeface="Verdana" panose="020B0604030504040204" pitchFamily="34" charset="0"/>
              </a:rPr>
              <a:t> </a:t>
            </a:r>
            <a:r>
              <a:rPr lang="en-US" sz="1200" dirty="0">
                <a:latin typeface="Verdana" panose="020B0604030504040204" pitchFamily="34" charset="0"/>
                <a:ea typeface="Verdana" panose="020B0604030504040204" pitchFamily="34" charset="0"/>
              </a:rPr>
              <a:t>​veronica.bigott@aah.org</a:t>
            </a:r>
          </a:p>
          <a:p>
            <a:r>
              <a:rPr lang="en-US" sz="1200" dirty="0">
                <a:latin typeface="Verdana" panose="020B0604030504040204" pitchFamily="34" charset="0"/>
                <a:ea typeface="Verdana" panose="020B0604030504040204" pitchFamily="34" charset="0"/>
              </a:rPr>
              <a:t>Robin Hackett MSN, RN, NPD-BC robin.hackett@aah.org</a:t>
            </a:r>
            <a:endParaRPr lang="en-US" sz="1200" baseline="0" dirty="0">
              <a:latin typeface="Verdana" panose="020B0604030504040204" pitchFamily="34" charset="0"/>
              <a:ea typeface="Verdana" panose="020B0604030504040204" pitchFamily="34" charset="0"/>
            </a:endParaRPr>
          </a:p>
          <a:p>
            <a:endParaRPr lang="en-US" sz="900" b="1" baseline="0" dirty="0">
              <a:latin typeface="Verdana" panose="020B0604030504040204" pitchFamily="34" charset="0"/>
              <a:ea typeface="Verdana" panose="020B0604030504040204" pitchFamily="34" charset="0"/>
            </a:endParaRPr>
          </a:p>
          <a:p>
            <a:r>
              <a:rPr lang="en-US" sz="900" b="1" baseline="0" dirty="0">
                <a:latin typeface="Verdana" panose="020B0604030504040204" pitchFamily="34" charset="0"/>
                <a:ea typeface="Verdana" panose="020B0604030504040204" pitchFamily="34" charset="0"/>
              </a:rPr>
              <a:t>Objectives: ​​</a:t>
            </a:r>
            <a:endParaRPr lang="en-US" sz="900" baseline="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kumimoji="0" lang="en-US"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All learners will demonstrate an increase in knowledge of advanced practice nursing by passing a post-test with a minimum score of 80%.</a:t>
            </a:r>
            <a:endParaRPr lang="en-US" sz="900" baseline="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kumimoji="0" lang="en-US"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All learners will demonstrate an increase in knowledge of newly licensed nurses transitioning to specialty areas by passing a post-test with a minimum score of 80%.</a:t>
            </a:r>
          </a:p>
          <a:p>
            <a:pPr marL="171450" indent="-171450">
              <a:buFont typeface="Arial" panose="020B0604020202020204" pitchFamily="34" charset="0"/>
              <a:buChar char="•"/>
            </a:pPr>
            <a:r>
              <a:rPr kumimoji="0" lang="en-US"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Identify/demonstrate increased knowledge of aspects pertaining to the role of nurse expert by passing a quiz with a score of 80% or above</a:t>
            </a:r>
          </a:p>
          <a:p>
            <a:pPr marL="171450" indent="-171450">
              <a:buFont typeface="Arial" panose="020B0604020202020204" pitchFamily="34" charset="0"/>
              <a:buChar char="•"/>
            </a:pPr>
            <a:r>
              <a:rPr kumimoji="0" lang="en-US"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Identify/demonstrate increased knowledge of nursing leadership by passing a quiz with a score of 80% or above</a:t>
            </a:r>
          </a:p>
          <a:p>
            <a:pPr marL="171450" indent="-171450">
              <a:buFont typeface="Arial" panose="020B0604020202020204" pitchFamily="34" charset="0"/>
              <a:buChar char="•"/>
            </a:pPr>
            <a:r>
              <a:rPr kumimoji="0" lang="en-US"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Identify/demonstrate increased knowledge of the nurse researcher role by passing a quiz with a score of 80% or above</a:t>
            </a:r>
          </a:p>
          <a:p>
            <a:endParaRPr lang="en-US" sz="900" baseline="0" dirty="0">
              <a:latin typeface="Verdana" panose="020B0604030504040204" pitchFamily="34" charset="0"/>
              <a:ea typeface="Verdana" panose="020B0604030504040204" pitchFamily="34" charset="0"/>
            </a:endParaRPr>
          </a:p>
          <a:p>
            <a:r>
              <a:rPr lang="en-US" sz="900" b="1" baseline="0" dirty="0">
                <a:latin typeface="Verdana" panose="020B0604030504040204" pitchFamily="34" charset="0"/>
                <a:ea typeface="Verdana" panose="020B0604030504040204" pitchFamily="34" charset="0"/>
              </a:rPr>
              <a:t>Target Audience: ​</a:t>
            </a:r>
            <a:r>
              <a:rPr lang="en-US" sz="900" baseline="0" dirty="0">
                <a:latin typeface="Verdana" panose="020B0604030504040204" pitchFamily="34" charset="0"/>
                <a:ea typeface="Verdana" panose="020B0604030504040204" pitchFamily="34" charset="0"/>
              </a:rPr>
              <a:t>nurses exploring professional development </a:t>
            </a:r>
          </a:p>
          <a:p>
            <a:r>
              <a:rPr lang="en-US" sz="900" b="1" baseline="0" dirty="0">
                <a:latin typeface="Verdana" panose="020B0604030504040204" pitchFamily="34" charset="0"/>
                <a:ea typeface="Verdana" panose="020B0604030504040204" pitchFamily="34" charset="0"/>
              </a:rPr>
              <a:t>Dates:</a:t>
            </a:r>
            <a:r>
              <a:rPr lang="en-US" sz="900" baseline="0" dirty="0">
                <a:latin typeface="Verdana" panose="020B0604030504040204" pitchFamily="34" charset="0"/>
                <a:ea typeface="Verdana" panose="020B0604030504040204" pitchFamily="34" charset="0"/>
              </a:rPr>
              <a:t> 1/1/2023 to 12/31/2025</a:t>
            </a:r>
          </a:p>
          <a:p>
            <a:r>
              <a:rPr lang="en-US" sz="900" b="1" baseline="0" dirty="0">
                <a:latin typeface="Verdana" panose="020B0604030504040204" pitchFamily="34" charset="0"/>
                <a:ea typeface="Verdana" panose="020B0604030504040204" pitchFamily="34" charset="0"/>
              </a:rPr>
              <a:t>Location: 	</a:t>
            </a:r>
            <a:r>
              <a:rPr lang="en-US" sz="900" b="1" baseline="0" dirty="0">
                <a:latin typeface="Verdana" panose="020B0604030504040204" pitchFamily="34" charset="0"/>
                <a:ea typeface="Verdana" panose="020B0604030504040204" pitchFamily="34" charset="0"/>
                <a:hlinkClick r:id="rId3"/>
              </a:rPr>
              <a:t>Ethos Course: Advanced Practice Pathway</a:t>
            </a:r>
            <a:r>
              <a:rPr lang="en-US" sz="900" b="1" baseline="0" dirty="0">
                <a:latin typeface="Verdana" panose="020B0604030504040204" pitchFamily="34" charset="0"/>
                <a:ea typeface="Verdana" panose="020B0604030504040204" pitchFamily="34" charset="0"/>
              </a:rPr>
              <a:t>		</a:t>
            </a:r>
            <a:r>
              <a:rPr lang="en-US" sz="900" b="1" baseline="0" dirty="0">
                <a:latin typeface="Verdana"/>
                <a:hlinkClick r:id="rId4"/>
              </a:rPr>
              <a:t>Ethos Course: Nurse Expert Pathway</a:t>
            </a:r>
            <a:endParaRPr lang="en-US" sz="900" b="1" baseline="0" dirty="0">
              <a:latin typeface="Verdana" panose="020B0604030504040204" pitchFamily="34" charset="0"/>
              <a:ea typeface="Verdana" panose="020B0604030504040204" pitchFamily="34" charset="0"/>
            </a:endParaRPr>
          </a:p>
          <a:p>
            <a:r>
              <a:rPr lang="en-US" sz="900" b="1" baseline="0" dirty="0">
                <a:latin typeface="Verdana" panose="020B0604030504040204" pitchFamily="34" charset="0"/>
                <a:ea typeface="Verdana" panose="020B0604030504040204" pitchFamily="34" charset="0"/>
              </a:rPr>
              <a:t>		</a:t>
            </a:r>
            <a:r>
              <a:rPr lang="en-US" sz="900" b="1" baseline="0" dirty="0">
                <a:latin typeface="Verdana" panose="020B0604030504040204" pitchFamily="34" charset="0"/>
                <a:ea typeface="Verdana" panose="020B0604030504040204" pitchFamily="34" charset="0"/>
                <a:hlinkClick r:id="rId5"/>
              </a:rPr>
              <a:t>Ethos Course: Inpatient Clinician Pathway</a:t>
            </a:r>
            <a:r>
              <a:rPr lang="en-US" sz="900" b="1" baseline="0" dirty="0">
                <a:latin typeface="Verdana" panose="020B0604030504040204" pitchFamily="34" charset="0"/>
                <a:ea typeface="Verdana" panose="020B0604030504040204" pitchFamily="34" charset="0"/>
              </a:rPr>
              <a:t>		</a:t>
            </a:r>
            <a:r>
              <a:rPr lang="en-US" sz="900" b="1" baseline="0" dirty="0">
                <a:latin typeface="Verdana" panose="020B0604030504040204" pitchFamily="34" charset="0"/>
                <a:ea typeface="Verdana" panose="020B0604030504040204" pitchFamily="34" charset="0"/>
                <a:hlinkClick r:id="rId6"/>
              </a:rPr>
              <a:t>Ethos Course: Nurse Leader Pathway</a:t>
            </a:r>
            <a:endParaRPr lang="en-US" sz="900" b="1" baseline="0" dirty="0">
              <a:latin typeface="Verdana" panose="020B0604030504040204" pitchFamily="34" charset="0"/>
              <a:ea typeface="Verdana" panose="020B0604030504040204" pitchFamily="34" charset="0"/>
            </a:endParaRPr>
          </a:p>
          <a:p>
            <a:r>
              <a:rPr lang="en-US" sz="1000" baseline="0" dirty="0">
                <a:latin typeface="Verdana"/>
              </a:rPr>
              <a:t>					</a:t>
            </a:r>
            <a:r>
              <a:rPr lang="en-US" sz="1000" b="1" baseline="0" dirty="0">
                <a:latin typeface="Verdana"/>
                <a:hlinkClick r:id="rId7"/>
              </a:rPr>
              <a:t>Ethos Course: Nurse Researcher Pathway</a:t>
            </a:r>
            <a:endParaRPr lang="en-US" sz="1000" b="1"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158956" y="345809"/>
            <a:ext cx="7454488" cy="1261884"/>
          </a:xfrm>
          <a:prstGeom prst="rect">
            <a:avLst/>
          </a:prstGeom>
          <a:noFill/>
        </p:spPr>
        <p:txBody>
          <a:bodyPr wrap="square" rtlCol="0">
            <a:spAutoFit/>
          </a:bodyPr>
          <a:lstStyle/>
          <a:p>
            <a:pPr algn="ctr"/>
            <a:r>
              <a:rPr lang="en-US" sz="3800" dirty="0">
                <a:solidFill>
                  <a:schemeClr val="bg1"/>
                </a:solidFill>
                <a:latin typeface="Verdana" panose="020B0604030504040204" pitchFamily="34" charset="0"/>
                <a:ea typeface="Verdana" panose="020B0604030504040204" pitchFamily="34" charset="0"/>
              </a:rPr>
              <a:t>Professional Growth Pathway Journal Club 2023</a:t>
            </a:r>
          </a:p>
        </p:txBody>
      </p:sp>
      <p:sp>
        <p:nvSpPr>
          <p:cNvPr id="12" name="TextBox 11">
            <a:extLst>
              <a:ext uri="{FF2B5EF4-FFF2-40B4-BE49-F238E27FC236}">
                <a16:creationId xmlns:a16="http://schemas.microsoft.com/office/drawing/2014/main" id="{BF2CE8C2-C10F-9F09-AAEC-83883A46085E}"/>
              </a:ext>
            </a:extLst>
          </p:cNvPr>
          <p:cNvSpPr txBox="1"/>
          <p:nvPr/>
        </p:nvSpPr>
        <p:spPr>
          <a:xfrm>
            <a:off x="158956" y="7282915"/>
            <a:ext cx="7310319" cy="22006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9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900" dirty="0">
              <a:latin typeface="Verdana"/>
              <a:ea typeface="Verdana"/>
              <a:cs typeface="Calibri"/>
            </a:endParaRPr>
          </a:p>
          <a:p>
            <a:endParaRPr lang="en-US" sz="900" dirty="0">
              <a:latin typeface="Verdana"/>
              <a:ea typeface="+mn-lt"/>
              <a:cs typeface="+mn-lt"/>
            </a:endParaRPr>
          </a:p>
          <a:p>
            <a:pPr marL="1258570"/>
            <a:endParaRPr lang="en-US" sz="900" b="1" dirty="0">
              <a:latin typeface="Verdana"/>
              <a:ea typeface="Verdana"/>
            </a:endParaRPr>
          </a:p>
          <a:p>
            <a:r>
              <a:rPr lang="en-US" sz="900" b="1" dirty="0">
                <a:latin typeface="Verdana"/>
                <a:ea typeface="Verdana"/>
              </a:rPr>
              <a:t>Credit Statement(s):</a:t>
            </a:r>
            <a:endParaRPr lang="en-US" sz="900" dirty="0">
              <a:latin typeface="Verdana"/>
              <a:ea typeface="Verdana"/>
            </a:endParaRPr>
          </a:p>
          <a:p>
            <a:endParaRPr lang="en-US" sz="900" dirty="0">
              <a:latin typeface="Verdana"/>
              <a:ea typeface="+mn-lt"/>
              <a:cs typeface="+mn-lt"/>
            </a:endParaRPr>
          </a:p>
          <a:p>
            <a:r>
              <a:rPr lang="en-US" sz="900" dirty="0">
                <a:latin typeface="Verdana"/>
                <a:ea typeface="Verdana"/>
              </a:rPr>
              <a:t>American Nurses Credentialing Center (ANCC): Advocate Aurora Health designates this enduring activity for a maximum of (5.25) ANCC contact hours. Nurses should claim only the credit commensurate with the extent of their participation in the activity. </a:t>
            </a:r>
            <a:endParaRPr lang="en-US" sz="900" dirty="0"/>
          </a:p>
        </p:txBody>
      </p:sp>
      <p:graphicFrame>
        <p:nvGraphicFramePr>
          <p:cNvPr id="9" name="Table 3">
            <a:extLst>
              <a:ext uri="{FF2B5EF4-FFF2-40B4-BE49-F238E27FC236}">
                <a16:creationId xmlns:a16="http://schemas.microsoft.com/office/drawing/2014/main" id="{2897B413-D042-4047-BAFB-9A29C6BF5604}"/>
              </a:ext>
            </a:extLst>
          </p:cNvPr>
          <p:cNvGraphicFramePr>
            <a:graphicFrameLocks noGrp="1"/>
          </p:cNvGraphicFramePr>
          <p:nvPr>
            <p:extLst>
              <p:ext uri="{D42A27DB-BD31-4B8C-83A1-F6EECF244321}">
                <p14:modId xmlns:p14="http://schemas.microsoft.com/office/powerpoint/2010/main" val="2597116328"/>
              </p:ext>
            </p:extLst>
          </p:nvPr>
        </p:nvGraphicFramePr>
        <p:xfrm>
          <a:off x="158956" y="4967191"/>
          <a:ext cx="7482988" cy="2621280"/>
        </p:xfrm>
        <a:graphic>
          <a:graphicData uri="http://schemas.openxmlformats.org/drawingml/2006/table">
            <a:tbl>
              <a:tblPr firstRow="1" bandRow="1"/>
              <a:tblGrid>
                <a:gridCol w="6956144">
                  <a:extLst>
                    <a:ext uri="{9D8B030D-6E8A-4147-A177-3AD203B41FA5}">
                      <a16:colId xmlns:a16="http://schemas.microsoft.com/office/drawing/2014/main" val="242412106"/>
                    </a:ext>
                  </a:extLst>
                </a:gridCol>
                <a:gridCol w="526844">
                  <a:extLst>
                    <a:ext uri="{9D8B030D-6E8A-4147-A177-3AD203B41FA5}">
                      <a16:colId xmlns:a16="http://schemas.microsoft.com/office/drawing/2014/main" val="3464140275"/>
                    </a:ext>
                  </a:extLst>
                </a:gridCol>
              </a:tblGrid>
              <a:tr h="169403">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800" dirty="0">
                          <a:latin typeface="Verdana" panose="020B0604030504040204" pitchFamily="34" charset="0"/>
                          <a:ea typeface="Verdana" panose="020B0604030504040204" pitchFamily="34" charset="0"/>
                        </a:rPr>
                        <a:t>Article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800" dirty="0">
                          <a:latin typeface="Verdana" panose="020B0604030504040204" pitchFamily="34" charset="0"/>
                          <a:ea typeface="Verdana" panose="020B0604030504040204" pitchFamily="34" charset="0"/>
                        </a:rPr>
                        <a:t>CE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990847262"/>
                  </a:ext>
                </a:extLst>
              </a:tr>
              <a:tr h="43162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kern="1200" dirty="0">
                          <a:solidFill>
                            <a:schemeClr val="dk1"/>
                          </a:solidFill>
                          <a:effectLst/>
                          <a:latin typeface="Verdana" panose="020B0604030504040204" pitchFamily="34" charset="0"/>
                          <a:ea typeface="Verdana" panose="020B0604030504040204" pitchFamily="34" charset="0"/>
                          <a:cs typeface="+mn-cs"/>
                        </a:rPr>
                        <a:t>Cooper, M. A., McDowell, J., &amp; </a:t>
                      </a:r>
                      <a:r>
                        <a:rPr lang="en-US" sz="800" kern="1200" dirty="0" err="1">
                          <a:solidFill>
                            <a:schemeClr val="dk1"/>
                          </a:solidFill>
                          <a:effectLst/>
                          <a:latin typeface="Verdana" panose="020B0604030504040204" pitchFamily="34" charset="0"/>
                          <a:ea typeface="Verdana" panose="020B0604030504040204" pitchFamily="34" charset="0"/>
                          <a:cs typeface="+mn-cs"/>
                        </a:rPr>
                        <a:t>Raeside</a:t>
                      </a:r>
                      <a:r>
                        <a:rPr lang="en-US" sz="800" kern="1200" dirty="0">
                          <a:solidFill>
                            <a:schemeClr val="dk1"/>
                          </a:solidFill>
                          <a:effectLst/>
                          <a:latin typeface="Verdana" panose="020B0604030504040204" pitchFamily="34" charset="0"/>
                          <a:ea typeface="Verdana" panose="020B0604030504040204" pitchFamily="34" charset="0"/>
                          <a:cs typeface="+mn-cs"/>
                        </a:rPr>
                        <a:t>, L. (2019). The similarities and differences between advanced nurse practitioners and clinical nurse specialists. British Journal of Nursing, 28(20), 1308–1314.</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effectLst/>
                          <a:latin typeface="Verdana" panose="020B0604030504040204" pitchFamily="34" charset="0"/>
                          <a:ea typeface="Verdana" panose="020B0604030504040204" pitchFamily="34" charset="0"/>
                          <a:cs typeface="+mn-cs"/>
                        </a:rPr>
                        <a:t>Link: </a:t>
                      </a:r>
                      <a:r>
                        <a:rPr lang="en-US" sz="800" u="sng" kern="1200" dirty="0">
                          <a:solidFill>
                            <a:schemeClr val="dk1"/>
                          </a:solidFill>
                          <a:effectLst/>
                          <a:latin typeface="Verdana" panose="020B0604030504040204" pitchFamily="34" charset="0"/>
                          <a:ea typeface="Verdana" panose="020B0604030504040204" pitchFamily="34" charset="0"/>
                          <a:cs typeface="+mn-cs"/>
                          <a:hlinkClick r:id="rId8"/>
                        </a:rPr>
                        <a:t>Advanced Practice</a:t>
                      </a:r>
                      <a:endParaRPr lang="en-US" sz="800" kern="1200" dirty="0">
                        <a:solidFill>
                          <a:schemeClr val="dk1"/>
                        </a:solidFill>
                        <a:effectLst/>
                        <a:latin typeface="Verdana" panose="020B0604030504040204" pitchFamily="34" charset="0"/>
                        <a:ea typeface="Verdana" panose="020B0604030504040204" pitchFamily="34" charset="0"/>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a:latin typeface="Verdana" panose="020B0604030504040204" pitchFamily="34" charset="0"/>
                          <a:ea typeface="Verdana" panose="020B0604030504040204" pitchFamily="34" charset="0"/>
                        </a:rPr>
                        <a:t>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605097484"/>
                  </a:ext>
                </a:extLst>
              </a:tr>
              <a:tr h="47449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kern="1200" dirty="0" err="1">
                          <a:solidFill>
                            <a:schemeClr val="dk1"/>
                          </a:solidFill>
                          <a:effectLst/>
                          <a:latin typeface="Verdana" panose="020B0604030504040204" pitchFamily="34" charset="0"/>
                          <a:ea typeface="Verdana" panose="020B0604030504040204" pitchFamily="34" charset="0"/>
                          <a:cs typeface="+mn-cs"/>
                        </a:rPr>
                        <a:t>Senneff</a:t>
                      </a:r>
                      <a:r>
                        <a:rPr lang="en-US" sz="800" kern="1200" dirty="0">
                          <a:solidFill>
                            <a:schemeClr val="dk1"/>
                          </a:solidFill>
                          <a:effectLst/>
                          <a:latin typeface="Verdana" panose="020B0604030504040204" pitchFamily="34" charset="0"/>
                          <a:ea typeface="Verdana" panose="020B0604030504040204" pitchFamily="34" charset="0"/>
                          <a:cs typeface="+mn-cs"/>
                        </a:rPr>
                        <a:t>, J.-A., LaMonica-Way, C., Walls, K., Barrera Jr., G., Kaur, H., Kilbourn, S., &amp; McKay, J. (2019). Collaboration is key to success for transition of newly licensed nurses to specialty areas.  </a:t>
                      </a:r>
                      <a:r>
                        <a:rPr lang="en-US" sz="800" i="1" kern="1200" dirty="0">
                          <a:solidFill>
                            <a:schemeClr val="dk1"/>
                          </a:solidFill>
                          <a:effectLst/>
                          <a:latin typeface="Verdana" panose="020B0604030504040204" pitchFamily="34" charset="0"/>
                          <a:ea typeface="Verdana" panose="020B0604030504040204" pitchFamily="34" charset="0"/>
                          <a:cs typeface="+mn-cs"/>
                        </a:rPr>
                        <a:t>Journal of Nursing Education and Practice</a:t>
                      </a:r>
                      <a:r>
                        <a:rPr lang="en-US" sz="800" kern="1200" dirty="0">
                          <a:solidFill>
                            <a:schemeClr val="dk1"/>
                          </a:solidFill>
                          <a:effectLst/>
                          <a:latin typeface="Verdana" panose="020B0604030504040204" pitchFamily="34" charset="0"/>
                          <a:ea typeface="Verdana" panose="020B0604030504040204" pitchFamily="34" charset="0"/>
                          <a:cs typeface="+mn-cs"/>
                        </a:rPr>
                        <a:t>. </a:t>
                      </a:r>
                      <a:r>
                        <a:rPr lang="en-US" sz="800" i="1" kern="1200" dirty="0">
                          <a:solidFill>
                            <a:schemeClr val="dk1"/>
                          </a:solidFill>
                          <a:effectLst/>
                          <a:latin typeface="Verdana" panose="020B0604030504040204" pitchFamily="34" charset="0"/>
                          <a:ea typeface="Verdana" panose="020B0604030504040204" pitchFamily="34" charset="0"/>
                          <a:cs typeface="+mn-cs"/>
                        </a:rPr>
                        <a:t>Journal of Nursing Education and Practice</a:t>
                      </a:r>
                      <a:r>
                        <a:rPr lang="en-US" sz="800" kern="1200" dirty="0">
                          <a:solidFill>
                            <a:schemeClr val="dk1"/>
                          </a:solidFill>
                          <a:effectLst/>
                          <a:latin typeface="Verdana" panose="020B0604030504040204" pitchFamily="34" charset="0"/>
                          <a:ea typeface="Verdana" panose="020B0604030504040204" pitchFamily="34" charset="0"/>
                          <a:cs typeface="+mn-cs"/>
                        </a:rPr>
                        <a:t>, </a:t>
                      </a:r>
                      <a:r>
                        <a:rPr lang="en-US" sz="800" i="1" kern="1200" dirty="0">
                          <a:solidFill>
                            <a:schemeClr val="dk1"/>
                          </a:solidFill>
                          <a:effectLst/>
                          <a:latin typeface="Verdana" panose="020B0604030504040204" pitchFamily="34" charset="0"/>
                          <a:ea typeface="Verdana" panose="020B0604030504040204" pitchFamily="34" charset="0"/>
                          <a:cs typeface="+mn-cs"/>
                        </a:rPr>
                        <a:t>9</a:t>
                      </a:r>
                      <a:r>
                        <a:rPr lang="en-US" sz="800" kern="1200" dirty="0">
                          <a:solidFill>
                            <a:schemeClr val="dk1"/>
                          </a:solidFill>
                          <a:effectLst/>
                          <a:latin typeface="Verdana" panose="020B0604030504040204" pitchFamily="34" charset="0"/>
                          <a:ea typeface="Verdana" panose="020B0604030504040204" pitchFamily="34" charset="0"/>
                          <a:cs typeface="+mn-cs"/>
                        </a:rPr>
                        <a:t>(12), 13. </a:t>
                      </a:r>
                    </a:p>
                    <a:p>
                      <a:pPr marL="360045" marR="0" indent="-360045"/>
                      <a:r>
                        <a:rPr lang="en-US" sz="800" kern="1200" dirty="0">
                          <a:solidFill>
                            <a:schemeClr val="dk1"/>
                          </a:solidFill>
                          <a:effectLst/>
                          <a:latin typeface="Verdana" panose="020B0604030504040204" pitchFamily="34" charset="0"/>
                          <a:ea typeface="Verdana" panose="020B0604030504040204" pitchFamily="34" charset="0"/>
                          <a:cs typeface="+mn-cs"/>
                        </a:rPr>
                        <a:t>Link: </a:t>
                      </a:r>
                      <a:r>
                        <a:rPr lang="en-US" sz="800" u="sng" dirty="0">
                          <a:solidFill>
                            <a:srgbClr val="0563C1"/>
                          </a:solidFill>
                          <a:effectLst/>
                          <a:latin typeface="Verdana" panose="020B0604030504040204" pitchFamily="34" charset="0"/>
                          <a:ea typeface="Verdana" panose="020B0604030504040204" pitchFamily="34" charset="0"/>
                          <a:hlinkClick r:id="rId9"/>
                        </a:rPr>
                        <a:t>Inpatient Clinician</a:t>
                      </a:r>
                      <a:endParaRPr lang="en-US" sz="800" dirty="0">
                        <a:effectLst/>
                        <a:latin typeface="Verdana" panose="020B0604030504040204" pitchFamily="34" charset="0"/>
                        <a:ea typeface="Verdan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a:latin typeface="Verdana" panose="020B0604030504040204" pitchFamily="34" charset="0"/>
                          <a:ea typeface="Verdana" panose="020B0604030504040204" pitchFamily="34" charset="0"/>
                        </a:rPr>
                        <a:t>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482953412"/>
                  </a:ext>
                </a:extLst>
              </a:tr>
              <a:tr h="43162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a:latin typeface="Verdana" panose="020B0604030504040204" pitchFamily="34" charset="0"/>
                          <a:ea typeface="Verdana" panose="020B0604030504040204" pitchFamily="34" charset="0"/>
                        </a:rPr>
                        <a:t>Cotter, E., </a:t>
                      </a:r>
                      <a:r>
                        <a:rPr lang="en-US" sz="800" dirty="0" err="1">
                          <a:latin typeface="Verdana" panose="020B0604030504040204" pitchFamily="34" charset="0"/>
                          <a:ea typeface="Verdana" panose="020B0604030504040204" pitchFamily="34" charset="0"/>
                        </a:rPr>
                        <a:t>Eckardt</a:t>
                      </a:r>
                      <a:r>
                        <a:rPr lang="en-US" sz="800" dirty="0">
                          <a:latin typeface="Verdana" panose="020B0604030504040204" pitchFamily="34" charset="0"/>
                          <a:ea typeface="Verdana" panose="020B0604030504040204" pitchFamily="34" charset="0"/>
                        </a:rPr>
                        <a:t>, E. &amp; Moylan, L. (2018). Instrument Development and Testing for Selection of Nursing Preceptors. Journal for Nurses in Professional Development, 34(4), 185-193.</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latin typeface="Verdana" panose="020B0604030504040204" pitchFamily="34" charset="0"/>
                          <a:ea typeface="Verdana" panose="020B0604030504040204" pitchFamily="34" charset="0"/>
                        </a:rPr>
                        <a:t>Link: </a:t>
                      </a:r>
                      <a:r>
                        <a:rPr lang="en-US" sz="800" u="sng" kern="1200" dirty="0">
                          <a:solidFill>
                            <a:schemeClr val="dk1"/>
                          </a:solidFill>
                          <a:effectLst/>
                          <a:latin typeface="Verdana" panose="020B0604030504040204" pitchFamily="34" charset="0"/>
                          <a:ea typeface="Verdana" panose="020B0604030504040204" pitchFamily="34" charset="0"/>
                          <a:cs typeface="+mn-cs"/>
                          <a:hlinkClick r:id="rId10"/>
                        </a:rPr>
                        <a:t>Nurse Expert</a:t>
                      </a:r>
                      <a:r>
                        <a:rPr lang="en-US" sz="800" kern="1200" dirty="0">
                          <a:solidFill>
                            <a:schemeClr val="dk1"/>
                          </a:solidFill>
                          <a:effectLst/>
                          <a:latin typeface="Verdana" panose="020B0604030504040204" pitchFamily="34" charset="0"/>
                          <a:ea typeface="Verdana" panose="020B0604030504040204" pitchFamily="34" charset="0"/>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a:latin typeface="Verdana" panose="020B0604030504040204" pitchFamily="34" charset="0"/>
                          <a:ea typeface="Verdana" panose="020B0604030504040204" pitchFamily="34" charset="0"/>
                        </a:rPr>
                        <a:t>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969362070"/>
                  </a:ext>
                </a:extLst>
              </a:tr>
              <a:tr h="43162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err="1">
                          <a:latin typeface="Verdana" panose="020B0604030504040204" pitchFamily="34" charset="0"/>
                          <a:ea typeface="Verdana" panose="020B0604030504040204" pitchFamily="34" charset="0"/>
                        </a:rPr>
                        <a:t>Warshawsky</a:t>
                      </a:r>
                      <a:r>
                        <a:rPr lang="en-US" sz="800" dirty="0">
                          <a:latin typeface="Verdana" panose="020B0604030504040204" pitchFamily="34" charset="0"/>
                          <a:ea typeface="Verdana" panose="020B0604030504040204" pitchFamily="34" charset="0"/>
                        </a:rPr>
                        <a:t>, N., &amp; Cramer, E. (2019). Describing nurse manager role preparation and competency: Findings from a national study. The Journal of Nursing Administration, 49 (5), 249-255.</a:t>
                      </a:r>
                    </a:p>
                    <a:p>
                      <a:r>
                        <a:rPr lang="en-US" sz="800" dirty="0">
                          <a:latin typeface="Verdana" panose="020B0604030504040204" pitchFamily="34" charset="0"/>
                          <a:ea typeface="Verdana" panose="020B0604030504040204" pitchFamily="34" charset="0"/>
                        </a:rPr>
                        <a:t>Article Link: </a:t>
                      </a:r>
                      <a:r>
                        <a:rPr lang="en-US" sz="800" kern="1200" dirty="0">
                          <a:solidFill>
                            <a:schemeClr val="dk1"/>
                          </a:solidFill>
                          <a:effectLst/>
                          <a:latin typeface="Verdana" panose="020B0604030504040204" pitchFamily="34" charset="0"/>
                          <a:ea typeface="Verdana" panose="020B0604030504040204" pitchFamily="34" charset="0"/>
                          <a:cs typeface="+mn-cs"/>
                        </a:rPr>
                        <a:t> </a:t>
                      </a:r>
                      <a:r>
                        <a:rPr lang="en-US" sz="800" u="sng" kern="1200" dirty="0">
                          <a:solidFill>
                            <a:schemeClr val="dk1"/>
                          </a:solidFill>
                          <a:effectLst/>
                          <a:latin typeface="Verdana" panose="020B0604030504040204" pitchFamily="34" charset="0"/>
                          <a:ea typeface="Verdana" panose="020B0604030504040204" pitchFamily="34" charset="0"/>
                          <a:cs typeface="+mn-cs"/>
                          <a:hlinkClick r:id="rId11"/>
                        </a:rPr>
                        <a:t>Nurse Leader</a:t>
                      </a:r>
                      <a:r>
                        <a:rPr lang="en-US" sz="800" kern="1200" dirty="0">
                          <a:solidFill>
                            <a:schemeClr val="dk1"/>
                          </a:solidFill>
                          <a:effectLst/>
                          <a:latin typeface="Verdana" panose="020B0604030504040204" pitchFamily="34" charset="0"/>
                          <a:ea typeface="Verdana" panose="020B0604030504040204" pitchFamily="34" charset="0"/>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a:latin typeface="Verdana" panose="020B0604030504040204" pitchFamily="34" charset="0"/>
                          <a:ea typeface="Verdana" panose="020B0604030504040204" pitchFamily="34" charset="0"/>
                        </a:rPr>
                        <a:t>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15117111"/>
                  </a:ext>
                </a:extLst>
              </a:tr>
              <a:tr h="43381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a:latin typeface="Verdana" panose="020B0604030504040204" pitchFamily="34" charset="0"/>
                          <a:ea typeface="Verdana" panose="020B0604030504040204" pitchFamily="34" charset="0"/>
                        </a:rPr>
                        <a:t>McCabe, M. , Behrens, L. , Browning, S. , </a:t>
                      </a:r>
                      <a:r>
                        <a:rPr lang="en-US" sz="800" dirty="0" err="1">
                          <a:latin typeface="Verdana" panose="020B0604030504040204" pitchFamily="34" charset="0"/>
                          <a:ea typeface="Verdana" panose="020B0604030504040204" pitchFamily="34" charset="0"/>
                        </a:rPr>
                        <a:t>Vessey</a:t>
                      </a:r>
                      <a:r>
                        <a:rPr lang="en-US" sz="800" dirty="0">
                          <a:latin typeface="Verdana" panose="020B0604030504040204" pitchFamily="34" charset="0"/>
                          <a:ea typeface="Verdana" panose="020B0604030504040204" pitchFamily="34" charset="0"/>
                        </a:rPr>
                        <a:t>, J. &amp; Williams, M. J. (2019). The clinical research nurse exploring self-perceptions about the value of the role. American Journal of Nursing, 119(8), 24–32. </a:t>
                      </a:r>
                      <a:r>
                        <a:rPr lang="en-US" sz="800" dirty="0" err="1">
                          <a:latin typeface="Verdana" panose="020B0604030504040204" pitchFamily="34" charset="0"/>
                          <a:ea typeface="Verdana" panose="020B0604030504040204" pitchFamily="34" charset="0"/>
                        </a:rPr>
                        <a:t>doi</a:t>
                      </a:r>
                      <a:r>
                        <a:rPr lang="en-US" sz="800" dirty="0">
                          <a:latin typeface="Verdana" panose="020B0604030504040204" pitchFamily="34" charset="0"/>
                          <a:ea typeface="Verdana" panose="020B0604030504040204" pitchFamily="34" charset="0"/>
                        </a:rPr>
                        <a:t>: 10.1097/01.NAJ.0000577324.10524.c9.</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latin typeface="Verdana" panose="020B0604030504040204" pitchFamily="34" charset="0"/>
                          <a:ea typeface="Verdana" panose="020B0604030504040204" pitchFamily="34" charset="0"/>
                        </a:rPr>
                        <a:t>Article Link: </a:t>
                      </a:r>
                      <a:r>
                        <a:rPr lang="en-US" sz="800" u="sng" kern="1200" dirty="0">
                          <a:solidFill>
                            <a:schemeClr val="dk1"/>
                          </a:solidFill>
                          <a:effectLst/>
                          <a:latin typeface="Verdana" panose="020B0604030504040204" pitchFamily="34" charset="0"/>
                          <a:ea typeface="Verdana" panose="020B0604030504040204" pitchFamily="34" charset="0"/>
                          <a:cs typeface="+mn-cs"/>
                          <a:hlinkClick r:id="rId12"/>
                        </a:rPr>
                        <a:t>Nurse Researcher</a:t>
                      </a:r>
                      <a:endParaRPr lang="en-US" sz="800" kern="1200" dirty="0">
                        <a:solidFill>
                          <a:schemeClr val="dk1"/>
                        </a:solidFill>
                        <a:effectLst/>
                        <a:latin typeface="Verdana" panose="020B0604030504040204" pitchFamily="34" charset="0"/>
                        <a:ea typeface="Verdana" panose="020B0604030504040204" pitchFamily="34" charset="0"/>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800" dirty="0">
                          <a:latin typeface="Verdana" panose="020B0604030504040204" pitchFamily="34" charset="0"/>
                          <a:ea typeface="Verdana" panose="020B0604030504040204" pitchFamily="34" charset="0"/>
                        </a:rPr>
                        <a:t>1.25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3974491014"/>
                  </a:ext>
                </a:extLst>
              </a:tr>
            </a:tbl>
          </a:graphicData>
        </a:graphic>
      </p:graphicFrame>
      <p:pic>
        <p:nvPicPr>
          <p:cNvPr id="11" name="Picture 10" descr="A picture containing application&#10;&#10;Description automatically generated">
            <a:extLst>
              <a:ext uri="{FF2B5EF4-FFF2-40B4-BE49-F238E27FC236}">
                <a16:creationId xmlns:a16="http://schemas.microsoft.com/office/drawing/2014/main" id="{037437C5-615B-4D98-A2FE-1B70F5187DB1}"/>
              </a:ext>
            </a:extLst>
          </p:cNvPr>
          <p:cNvPicPr>
            <a:picLocks noChangeAspect="1"/>
          </p:cNvPicPr>
          <p:nvPr/>
        </p:nvPicPr>
        <p:blipFill>
          <a:blip r:embed="rId13"/>
          <a:stretch>
            <a:fillRect/>
          </a:stretch>
        </p:blipFill>
        <p:spPr>
          <a:xfrm>
            <a:off x="351195" y="7858240"/>
            <a:ext cx="1075691" cy="762000"/>
          </a:xfrm>
          <a:prstGeom prst="rect">
            <a:avLst/>
          </a:prstGeom>
        </p:spPr>
      </p:pic>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1" ma:contentTypeDescription="Create a new document." ma:contentTypeScope="" ma:versionID="a5e6e111d6896174e5b3d656a5f5fdc1">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85d8e34c6ab10b644166244670328366"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B38E9537-B8C8-4849-BD7A-D3D0F62FDC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336</TotalTime>
  <Words>608</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Blumenshine, Carissa</cp:lastModifiedBy>
  <cp:revision>5</cp:revision>
  <dcterms:created xsi:type="dcterms:W3CDTF">2020-07-16T16:55:15Z</dcterms:created>
  <dcterms:modified xsi:type="dcterms:W3CDTF">2022-12-13T15:27:52Z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