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1" r:id="rId5"/>
  </p:sldIdLst>
  <p:sldSz cx="7772400" cy="10058400"/>
  <p:notesSz cx="6858000" cy="9144000"/>
  <p:custDataLst>
    <p:tags r:id="rId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B5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6E4DD8-7A73-4F93-B966-DB8D1F8207AC}" v="7" dt="2022-12-13T17:26:00.1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0" d="100"/>
          <a:sy n="90" d="100"/>
        </p:scale>
        <p:origin x="2604" y="66"/>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tags" Target="tags/tag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3124624"/>
            <a:ext cx="6606540" cy="2156037"/>
          </a:xfrm>
        </p:spPr>
        <p:txBody>
          <a:bodyPr/>
          <a:lstStyle/>
          <a:p>
            <a:r>
              <a:rPr lang="en-US"/>
              <a:t>Click to edit Master title style</a:t>
            </a:r>
          </a:p>
        </p:txBody>
      </p:sp>
      <p:sp>
        <p:nvSpPr>
          <p:cNvPr id="3" name="Subtitle 2"/>
          <p:cNvSpPr>
            <a:spLocks noGrp="1"/>
          </p:cNvSpPr>
          <p:nvPr>
            <p:ph type="subTitle" idx="1"/>
          </p:nvPr>
        </p:nvSpPr>
        <p:spPr>
          <a:xfrm>
            <a:off x="1165860" y="5699760"/>
            <a:ext cx="5440680" cy="257048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346FAD7-163A-D94F-910C-C577EEE60AE4}" type="datetimeFigureOut">
              <a:rPr lang="en-US" smtClean="0"/>
              <a:t>12/23/2022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1916484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46FAD7-163A-D94F-910C-C577EEE60AE4}" type="datetimeFigureOut">
              <a:rPr lang="en-US" smtClean="0"/>
              <a:t>12/23/2022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22604972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790281" y="591397"/>
            <a:ext cx="1485662" cy="1258697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30598" y="591397"/>
            <a:ext cx="4330144" cy="1258697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46FAD7-163A-D94F-910C-C577EEE60AE4}" type="datetimeFigureOut">
              <a:rPr lang="en-US" smtClean="0"/>
              <a:t>12/23/2022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94911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46FAD7-163A-D94F-910C-C577EEE60AE4}" type="datetimeFigureOut">
              <a:rPr lang="en-US" smtClean="0"/>
              <a:t>12/23/2022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1424602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13966" y="6463454"/>
            <a:ext cx="6606540" cy="199771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613966" y="4263180"/>
            <a:ext cx="6606540" cy="2200274"/>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6FAD7-163A-D94F-910C-C577EEE60AE4}" type="datetimeFigureOut">
              <a:rPr lang="en-US" smtClean="0"/>
              <a:t>12/23/2022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8002861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30597" y="3441277"/>
            <a:ext cx="2907903"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368040" y="3441277"/>
            <a:ext cx="2907904" cy="973709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346FAD7-163A-D94F-910C-C577EEE60AE4}" type="datetimeFigureOut">
              <a:rPr lang="en-US" smtClean="0"/>
              <a:t>12/23/2022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2782138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2802"/>
            <a:ext cx="6995160" cy="1676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388620" y="2251499"/>
            <a:ext cx="3434160"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8620" y="3189817"/>
            <a:ext cx="3434160"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48272" y="2251499"/>
            <a:ext cx="3435509" cy="93831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948272" y="3189817"/>
            <a:ext cx="3435509" cy="579522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346FAD7-163A-D94F-910C-C577EEE60AE4}" type="datetimeFigureOut">
              <a:rPr lang="en-US" smtClean="0"/>
              <a:t>12/23/2022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2720477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46FAD7-163A-D94F-910C-C577EEE60AE4}" type="datetimeFigureOut">
              <a:rPr lang="en-US" smtClean="0"/>
              <a:t>12/23/2022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6992895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6FAD7-163A-D94F-910C-C577EEE60AE4}" type="datetimeFigureOut">
              <a:rPr lang="en-US" smtClean="0"/>
              <a:t>12/23/2022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13869196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8620" y="400473"/>
            <a:ext cx="2557066" cy="170434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038792" y="400474"/>
            <a:ext cx="4344988" cy="858456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88620" y="2104814"/>
            <a:ext cx="2557066" cy="68802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46FAD7-163A-D94F-910C-C577EEE60AE4}" type="datetimeFigureOut">
              <a:rPr lang="en-US" smtClean="0"/>
              <a:t>12/23/2022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3284671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23445" y="7040880"/>
            <a:ext cx="4663440" cy="831216"/>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523445" y="898737"/>
            <a:ext cx="4663440" cy="603504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523445" y="7872096"/>
            <a:ext cx="4663440" cy="1180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46FAD7-163A-D94F-910C-C577EEE60AE4}" type="datetimeFigureOut">
              <a:rPr lang="en-US" smtClean="0"/>
              <a:t>12/23/2022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BE25FE-D967-CD43-AED6-D6204DC9817A}" type="slidenum">
              <a:rPr lang="en-US" smtClean="0"/>
              <a:t>‹#›</a:t>
            </a:fld>
            <a:endParaRPr lang="en-US"/>
          </a:p>
        </p:txBody>
      </p:sp>
    </p:spTree>
    <p:extLst>
      <p:ext uri="{BB962C8B-B14F-4D97-AF65-F5344CB8AC3E}">
        <p14:creationId xmlns:p14="http://schemas.microsoft.com/office/powerpoint/2010/main" val="1945710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200">
                <a:solidFill>
                  <a:schemeClr val="tx1">
                    <a:tint val="75000"/>
                  </a:schemeClr>
                </a:solidFill>
              </a:defRPr>
            </a:lvl1pPr>
          </a:lstStyle>
          <a:p>
            <a:fld id="{F346FAD7-163A-D94F-910C-C577EEE60AE4}" type="datetimeFigureOut">
              <a:rPr lang="en-US" smtClean="0"/>
              <a:t>12/23/2022</a:t>
            </a:fld>
            <a:endParaRPr lang="en-US"/>
          </a:p>
        </p:txBody>
      </p:sp>
      <p:sp>
        <p:nvSpPr>
          <p:cNvPr id="5" name="Footer Placeholder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200">
                <a:solidFill>
                  <a:schemeClr val="tx1">
                    <a:tint val="75000"/>
                  </a:schemeClr>
                </a:solidFill>
              </a:defRPr>
            </a:lvl1pPr>
          </a:lstStyle>
          <a:p>
            <a:fld id="{6BBE25FE-D967-CD43-AED6-D6204DC9817A}" type="slidenum">
              <a:rPr lang="en-US" smtClean="0"/>
              <a:t>‹#›</a:t>
            </a:fld>
            <a:endParaRPr lang="en-US"/>
          </a:p>
        </p:txBody>
      </p:sp>
    </p:spTree>
    <p:extLst>
      <p:ext uri="{BB962C8B-B14F-4D97-AF65-F5344CB8AC3E}">
        <p14:creationId xmlns:p14="http://schemas.microsoft.com/office/powerpoint/2010/main" val="27177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me.advocateaurorahealth.org/content/new-grad-nurse-residency-rewards-program-journal-club-2023#group-tabs-node-course-default4" TargetMode="External"/><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hyperlink" Target="https://cme.advocateaurorahealth.org/content/new-grad-nurse-residency-rewards-program-journal-club-2023-time-management" TargetMode="External"/><Relationship Id="rId5" Type="http://schemas.openxmlformats.org/officeDocument/2006/relationships/hyperlink" Target="https://cme.advocateaurorahealth.org/content/new-grad-nurse-residency-rewards-program-journal-club-2023-post-traumatric-growth" TargetMode="External"/><Relationship Id="rId4" Type="http://schemas.openxmlformats.org/officeDocument/2006/relationships/hyperlink" Target="https://cme.advocateaurorahealth.org/content/new-grad-nurse-residency-rewards-program-journal-club-2023-deleg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30456" y="9652795"/>
            <a:ext cx="5081560" cy="353943"/>
          </a:xfrm>
          <a:prstGeom prst="rect">
            <a:avLst/>
          </a:prstGeom>
          <a:noFill/>
        </p:spPr>
        <p:txBody>
          <a:bodyPr wrap="square" rtlCol="0">
            <a:spAutoFit/>
          </a:bodyPr>
          <a:lstStyle/>
          <a:p>
            <a:r>
              <a:rPr lang="en-US" sz="800" dirty="0">
                <a:latin typeface="Arial" charset="0"/>
                <a:ea typeface="Arial" charset="0"/>
                <a:cs typeface="Arial" charset="0"/>
              </a:rPr>
              <a:t>Created by </a:t>
            </a:r>
            <a:r>
              <a:rPr lang="en-US" sz="800" dirty="0" err="1">
                <a:solidFill>
                  <a:srgbClr val="FF3CE8"/>
                </a:solidFill>
                <a:latin typeface="Arial" charset="0"/>
                <a:ea typeface="Arial" charset="0"/>
                <a:cs typeface="Arial" charset="0"/>
              </a:rPr>
              <a:t>MOberle</a:t>
            </a:r>
            <a:r>
              <a:rPr lang="en-US" sz="800" dirty="0">
                <a:latin typeface="Arial" charset="0"/>
                <a:ea typeface="Arial" charset="0"/>
                <a:cs typeface="Arial" charset="0"/>
              </a:rPr>
              <a:t>   Created </a:t>
            </a:r>
            <a:r>
              <a:rPr lang="en-US" sz="800" dirty="0">
                <a:solidFill>
                  <a:srgbClr val="FF3CE8"/>
                </a:solidFill>
                <a:latin typeface="Arial" charset="0"/>
                <a:ea typeface="Arial" charset="0"/>
                <a:cs typeface="Arial" charset="0"/>
              </a:rPr>
              <a:t>11/15/2022</a:t>
            </a:r>
            <a:r>
              <a:rPr lang="en-US" sz="800" dirty="0">
                <a:latin typeface="Arial" charset="0"/>
                <a:ea typeface="Arial" charset="0"/>
                <a:cs typeface="Arial" charset="0"/>
              </a:rPr>
              <a:t>   Revised </a:t>
            </a:r>
            <a:r>
              <a:rPr lang="en-US" sz="800" dirty="0">
                <a:solidFill>
                  <a:srgbClr val="FF3CE8"/>
                </a:solidFill>
                <a:latin typeface="Arial" charset="0"/>
                <a:ea typeface="Arial" charset="0"/>
                <a:cs typeface="Arial" charset="0"/>
              </a:rPr>
              <a:t>11/23/2022</a:t>
            </a:r>
            <a:r>
              <a:rPr lang="en-US" sz="800" dirty="0">
                <a:latin typeface="Arial" charset="0"/>
                <a:ea typeface="Arial" charset="0"/>
                <a:cs typeface="Arial" charset="0"/>
              </a:rPr>
              <a:t>  Post until </a:t>
            </a:r>
            <a:r>
              <a:rPr lang="en-US" sz="800" dirty="0">
                <a:solidFill>
                  <a:srgbClr val="FF3CE8"/>
                </a:solidFill>
                <a:latin typeface="Arial" charset="0"/>
                <a:ea typeface="Arial" charset="0"/>
                <a:cs typeface="Arial" charset="0"/>
              </a:rPr>
              <a:t>03/31/2023</a:t>
            </a:r>
          </a:p>
          <a:p>
            <a:endParaRPr lang="en-US" sz="900" dirty="0">
              <a:latin typeface="Arial" charset="0"/>
              <a:ea typeface="Arial" charset="0"/>
              <a:cs typeface="Arial" charset="0"/>
            </a:endParaRPr>
          </a:p>
        </p:txBody>
      </p:sp>
      <p:sp>
        <p:nvSpPr>
          <p:cNvPr id="6" name="Shape 113"/>
          <p:cNvSpPr/>
          <p:nvPr/>
        </p:nvSpPr>
        <p:spPr>
          <a:xfrm>
            <a:off x="288901" y="1927675"/>
            <a:ext cx="7222434" cy="5509196"/>
          </a:xfrm>
          <a:prstGeom prst="rect">
            <a:avLst/>
          </a:prstGeom>
          <a:ln w="12700">
            <a:miter lim="400000"/>
          </a:ln>
          <a:extLst>
            <a:ext uri="{C572A759-6A51-4108-AA02-DFA0A04FC94B}">
              <ma14:wrappingTextBoxFlag xmlns="" xmlns:ma14="http://schemas.microsoft.com/office/mac/drawingml/2011/main" val="1"/>
            </a:ext>
          </a:extLst>
        </p:spPr>
        <p:txBody>
          <a:bodyPr wrap="square" lIns="45718" tIns="45718" rIns="45718" bIns="45718" anchor="t">
            <a:spAutoFit/>
          </a:bodyPr>
          <a:lstStyle>
            <a:lvl1pPr>
              <a:defRPr sz="3800" baseline="30000">
                <a:latin typeface="Arial"/>
                <a:ea typeface="Arial"/>
                <a:cs typeface="Arial"/>
                <a:sym typeface="Arial"/>
              </a:defRPr>
            </a:lvl1pPr>
          </a:lstStyle>
          <a:p>
            <a:r>
              <a:rPr lang="en-US" sz="1100" b="1" baseline="0" dirty="0">
                <a:latin typeface="Verdana"/>
              </a:rPr>
              <a:t>Program Date: January 1 – March 31, 2023​​</a:t>
            </a:r>
          </a:p>
          <a:p>
            <a:endParaRPr lang="en-US" sz="1100" baseline="0" dirty="0">
              <a:latin typeface="Verdana"/>
            </a:endParaRPr>
          </a:p>
          <a:p>
            <a:r>
              <a:rPr lang="en-US" sz="1100" b="1" baseline="0" dirty="0">
                <a:latin typeface="Verdana"/>
              </a:rPr>
              <a:t>Contacts: </a:t>
            </a:r>
          </a:p>
          <a:p>
            <a:r>
              <a:rPr lang="it-IT" sz="1100" baseline="0" dirty="0">
                <a:latin typeface="Verdana"/>
              </a:rPr>
              <a:t>Melissa Oberle melissa.oberle@aah.org </a:t>
            </a:r>
          </a:p>
          <a:p>
            <a:r>
              <a:rPr lang="it-IT" sz="1100" baseline="0" dirty="0">
                <a:latin typeface="Verdana"/>
              </a:rPr>
              <a:t>Veronica Bigott  ​veronica.bigott@aah.org</a:t>
            </a:r>
          </a:p>
          <a:p>
            <a:r>
              <a:rPr lang="it-IT" sz="1100" b="1" baseline="0" dirty="0">
                <a:latin typeface="Verdana"/>
              </a:rPr>
              <a:t>Program Location: </a:t>
            </a:r>
            <a:r>
              <a:rPr lang="it-IT" sz="1100" b="1" baseline="0" dirty="0">
                <a:latin typeface="Verdana"/>
                <a:hlinkClick r:id="rId3"/>
              </a:rPr>
              <a:t>Ethos CE Courses: NGNR Rewards Program Journal Club 2023</a:t>
            </a:r>
            <a:r>
              <a:rPr lang="it-IT" sz="1100" b="1" baseline="0" dirty="0">
                <a:latin typeface="Verdana"/>
              </a:rPr>
              <a:t> </a:t>
            </a:r>
          </a:p>
          <a:p>
            <a:r>
              <a:rPr lang="it-IT" sz="1100" baseline="0" dirty="0">
                <a:latin typeface="Verdana"/>
              </a:rPr>
              <a:t>Direct Links: </a:t>
            </a:r>
            <a:r>
              <a:rPr lang="en-US" sz="1100" b="1" baseline="0" dirty="0">
                <a:solidFill>
                  <a:srgbClr val="FF0000"/>
                </a:solidFill>
                <a:latin typeface="Verdana"/>
                <a:hlinkClick r:id="rId4"/>
              </a:rPr>
              <a:t>Ethos CE: NGNR Rewards Program 2023 Delegation</a:t>
            </a:r>
            <a:r>
              <a:rPr lang="en-US" sz="1100" b="1" baseline="0" dirty="0">
                <a:solidFill>
                  <a:srgbClr val="FF0000"/>
                </a:solidFill>
                <a:latin typeface="Verdana"/>
              </a:rPr>
              <a:t>   </a:t>
            </a:r>
          </a:p>
          <a:p>
            <a:r>
              <a:rPr lang="en-US" sz="1100" b="1" baseline="0" dirty="0">
                <a:solidFill>
                  <a:srgbClr val="FF0000"/>
                </a:solidFill>
                <a:latin typeface="Verdana"/>
                <a:hlinkClick r:id="rId5"/>
              </a:rPr>
              <a:t>Ethos CE: NGNR Rewards Program 2023 Post-Traumatic Growth</a:t>
            </a:r>
            <a:endParaRPr lang="it-IT" sz="1100" b="1" baseline="0" dirty="0">
              <a:solidFill>
                <a:srgbClr val="FF0000"/>
              </a:solidFill>
              <a:latin typeface="Verdana"/>
            </a:endParaRPr>
          </a:p>
          <a:p>
            <a:r>
              <a:rPr lang="en-US" sz="1100" b="1" baseline="0" dirty="0">
                <a:latin typeface="Verdana"/>
                <a:hlinkClick r:id="rId6"/>
              </a:rPr>
              <a:t>Ethos CE: NGNR Rewards Program 2023 Time Management</a:t>
            </a:r>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endParaRPr lang="en-US" sz="1100" b="1" baseline="0" dirty="0">
              <a:latin typeface="Verdana"/>
            </a:endParaRPr>
          </a:p>
          <a:p>
            <a:r>
              <a:rPr lang="en-US" sz="1100" b="1" baseline="0" dirty="0">
                <a:latin typeface="Verdana"/>
              </a:rPr>
              <a:t>Objectives: ​​</a:t>
            </a:r>
            <a:r>
              <a:rPr lang="en-US" sz="1100" baseline="0" dirty="0">
                <a:latin typeface="Verdana"/>
              </a:rPr>
              <a:t>At the end of this session, learners should be able to:</a:t>
            </a:r>
          </a:p>
          <a:p>
            <a:pPr lvl="1"/>
            <a:endParaRPr lang="en-US" sz="100" baseline="0" dirty="0">
              <a:latin typeface="Verdana"/>
            </a:endParaRPr>
          </a:p>
          <a:p>
            <a:pPr marL="171450" indent="-171450">
              <a:buFont typeface="Arial" panose="020B0604020202020204" pitchFamily="34" charset="0"/>
              <a:buChar char="•"/>
            </a:pPr>
            <a:r>
              <a:rPr lang="en-US" sz="1100" baseline="0" dirty="0">
                <a:latin typeface="Verdana"/>
              </a:rPr>
              <a:t>describe the factors impacting effective delegation practices</a:t>
            </a:r>
          </a:p>
          <a:p>
            <a:pPr marL="171450" indent="-171450">
              <a:buFont typeface="Arial" panose="020B0604020202020204" pitchFamily="34" charset="0"/>
              <a:buChar char="•"/>
            </a:pPr>
            <a:r>
              <a:rPr lang="en-US" sz="1100" baseline="0" dirty="0">
                <a:latin typeface="Verdana"/>
              </a:rPr>
              <a:t>distinguish the symptoms of post-traumatic stress nurses perceive due to workplace bullying</a:t>
            </a:r>
          </a:p>
          <a:p>
            <a:pPr marL="171450" indent="-171450">
              <a:buFont typeface="Arial" panose="020B0604020202020204" pitchFamily="34" charset="0"/>
              <a:buChar char="•"/>
            </a:pPr>
            <a:r>
              <a:rPr lang="en-US" sz="1100" baseline="0" dirty="0">
                <a:latin typeface="Verdana"/>
              </a:rPr>
              <a:t>identify the effect of time management education on nurses' prioritization</a:t>
            </a:r>
          </a:p>
          <a:p>
            <a:r>
              <a:rPr lang="en-US" sz="1100" baseline="0" dirty="0">
                <a:latin typeface="Verdana"/>
              </a:rPr>
              <a:t>​​</a:t>
            </a:r>
          </a:p>
          <a:p>
            <a:r>
              <a:rPr lang="en-US" sz="1100" b="1" baseline="0" dirty="0">
                <a:latin typeface="Verdana"/>
              </a:rPr>
              <a:t>Target Audience:​</a:t>
            </a:r>
          </a:p>
          <a:p>
            <a:r>
              <a:rPr lang="en-US" sz="1100" baseline="0" dirty="0">
                <a:latin typeface="Verdana"/>
              </a:rPr>
              <a:t>This activity is designed for nurses in NGNR or recently completed NGNR.</a:t>
            </a:r>
            <a:endParaRPr lang="en-US" dirty="0"/>
          </a:p>
          <a:p>
            <a:endParaRPr lang="en-US" sz="1000" baseline="0" dirty="0">
              <a:latin typeface="Verdana"/>
            </a:endParaRPr>
          </a:p>
        </p:txBody>
      </p:sp>
      <p:sp>
        <p:nvSpPr>
          <p:cNvPr id="3" name="TextBox 2">
            <a:extLst>
              <a:ext uri="{FF2B5EF4-FFF2-40B4-BE49-F238E27FC236}">
                <a16:creationId xmlns:a16="http://schemas.microsoft.com/office/drawing/2014/main" id="{14D4ABE9-791E-4424-BB66-1680953F9BDB}"/>
              </a:ext>
            </a:extLst>
          </p:cNvPr>
          <p:cNvSpPr txBox="1"/>
          <p:nvPr/>
        </p:nvSpPr>
        <p:spPr>
          <a:xfrm>
            <a:off x="576327" y="302669"/>
            <a:ext cx="6619741" cy="1384995"/>
          </a:xfrm>
          <a:prstGeom prst="rect">
            <a:avLst/>
          </a:prstGeom>
          <a:noFill/>
        </p:spPr>
        <p:txBody>
          <a:bodyPr wrap="square" rtlCol="0">
            <a:spAutoFit/>
          </a:bodyPr>
          <a:lstStyle/>
          <a:p>
            <a:pPr algn="ctr"/>
            <a:r>
              <a:rPr lang="en-US" sz="2800" dirty="0">
                <a:solidFill>
                  <a:schemeClr val="bg1"/>
                </a:solidFill>
                <a:latin typeface="Verdana" panose="020B0604030504040204" pitchFamily="34" charset="0"/>
                <a:ea typeface="Verdana" panose="020B0604030504040204" pitchFamily="34" charset="0"/>
              </a:rPr>
              <a:t>New Grad Nurse Residency Rewards Program Journal Club 2023</a:t>
            </a:r>
          </a:p>
        </p:txBody>
      </p:sp>
      <p:pic>
        <p:nvPicPr>
          <p:cNvPr id="10" name="Picture 10" descr="A picture containing application&#10;&#10;Description automatically generated">
            <a:extLst>
              <a:ext uri="{FF2B5EF4-FFF2-40B4-BE49-F238E27FC236}">
                <a16:creationId xmlns:a16="http://schemas.microsoft.com/office/drawing/2014/main" id="{B4648B0C-BDE9-2063-96E0-1D8A18653F15}"/>
              </a:ext>
            </a:extLst>
          </p:cNvPr>
          <p:cNvPicPr>
            <a:picLocks noChangeAspect="1"/>
          </p:cNvPicPr>
          <p:nvPr/>
        </p:nvPicPr>
        <p:blipFill>
          <a:blip r:embed="rId7"/>
          <a:stretch>
            <a:fillRect/>
          </a:stretch>
        </p:blipFill>
        <p:spPr>
          <a:xfrm>
            <a:off x="381820" y="7971407"/>
            <a:ext cx="1075691" cy="762000"/>
          </a:xfrm>
          <a:prstGeom prst="rect">
            <a:avLst/>
          </a:prstGeom>
        </p:spPr>
      </p:pic>
      <p:sp>
        <p:nvSpPr>
          <p:cNvPr id="12" name="TextBox 11">
            <a:extLst>
              <a:ext uri="{FF2B5EF4-FFF2-40B4-BE49-F238E27FC236}">
                <a16:creationId xmlns:a16="http://schemas.microsoft.com/office/drawing/2014/main" id="{BF2CE8C2-C10F-9F09-AAEC-83883A46085E}"/>
              </a:ext>
            </a:extLst>
          </p:cNvPr>
          <p:cNvSpPr txBox="1"/>
          <p:nvPr/>
        </p:nvSpPr>
        <p:spPr>
          <a:xfrm>
            <a:off x="231039" y="7578339"/>
            <a:ext cx="7310319" cy="193899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000" b="1" dirty="0">
                <a:latin typeface="Verdana"/>
                <a:ea typeface="Verdana"/>
              </a:rPr>
              <a:t>Accreditation Statement: </a:t>
            </a:r>
            <a:br>
              <a:rPr lang="en-US" sz="1000" b="1" dirty="0">
                <a:latin typeface="Verdana"/>
                <a:ea typeface="Verdana"/>
              </a:rPr>
            </a:br>
            <a:endParaRPr lang="en-US" sz="1000" dirty="0">
              <a:latin typeface="Verdana"/>
              <a:ea typeface="+mn-lt"/>
              <a:cs typeface="+mn-lt"/>
            </a:endParaRPr>
          </a:p>
          <a:p>
            <a:pPr marL="1258570"/>
            <a:r>
              <a:rPr lang="en-US" sz="1000" dirty="0">
                <a:latin typeface="Verdana"/>
                <a:ea typeface="Verdana"/>
              </a:rPr>
              <a:t>In support of improving patient care, Advocate Aurora Health  is jointly accredited by the Accreditation Council for Continuing Medical Education (ACCME), the Accreditation Council for Pharmacy Education (ACPE), and the American Nurses Credentialing Center (ANCC), to provide continuing education for the healthcare team. </a:t>
            </a:r>
            <a:endParaRPr lang="en-US" sz="1000" dirty="0">
              <a:latin typeface="Verdana"/>
              <a:ea typeface="Verdana"/>
              <a:cs typeface="Calibri"/>
            </a:endParaRPr>
          </a:p>
          <a:p>
            <a:endParaRPr lang="en-US" sz="1000" dirty="0">
              <a:latin typeface="Verdana"/>
              <a:ea typeface="+mn-lt"/>
              <a:cs typeface="+mn-lt"/>
            </a:endParaRPr>
          </a:p>
          <a:p>
            <a:pPr marL="1258570"/>
            <a:endParaRPr lang="en-US" sz="1000" b="1" dirty="0">
              <a:latin typeface="Verdana"/>
              <a:ea typeface="Verdana"/>
            </a:endParaRPr>
          </a:p>
          <a:p>
            <a:r>
              <a:rPr lang="en-US" sz="1000" b="1" dirty="0">
                <a:latin typeface="Verdana"/>
                <a:ea typeface="Verdana"/>
              </a:rPr>
              <a:t>Credit Statement(s):</a:t>
            </a:r>
            <a:endParaRPr lang="en-US" sz="1000" dirty="0">
              <a:latin typeface="Verdana"/>
              <a:ea typeface="Verdana"/>
            </a:endParaRPr>
          </a:p>
          <a:p>
            <a:r>
              <a:rPr lang="en-US" sz="1000" dirty="0">
                <a:latin typeface="Verdana"/>
                <a:ea typeface="Verdana"/>
              </a:rPr>
              <a:t>American Nurses Credentialing Center (ANCC): Advocate Aurora Health designates this enduring activity for a maximum of (</a:t>
            </a:r>
            <a:r>
              <a:rPr lang="en-US" sz="1000" b="1" dirty="0">
                <a:latin typeface="Verdana"/>
                <a:ea typeface="Verdana"/>
              </a:rPr>
              <a:t>2.9</a:t>
            </a:r>
            <a:r>
              <a:rPr lang="en-US" sz="1000" dirty="0">
                <a:latin typeface="Verdana"/>
                <a:ea typeface="Verdana"/>
              </a:rPr>
              <a:t>) ANCC contact hours. Nurses should claim only the credit commensurate with the extent of their participation in the activity. </a:t>
            </a:r>
            <a:endParaRPr lang="en-US" sz="1000" dirty="0"/>
          </a:p>
        </p:txBody>
      </p:sp>
      <p:graphicFrame>
        <p:nvGraphicFramePr>
          <p:cNvPr id="8" name="Table 8">
            <a:extLst>
              <a:ext uri="{FF2B5EF4-FFF2-40B4-BE49-F238E27FC236}">
                <a16:creationId xmlns:a16="http://schemas.microsoft.com/office/drawing/2014/main" id="{832F2132-4CFB-4EDC-BC5B-7C09BCB812E3}"/>
              </a:ext>
            </a:extLst>
          </p:cNvPr>
          <p:cNvGraphicFramePr>
            <a:graphicFrameLocks noGrp="1"/>
          </p:cNvGraphicFramePr>
          <p:nvPr>
            <p:extLst>
              <p:ext uri="{D42A27DB-BD31-4B8C-83A1-F6EECF244321}">
                <p14:modId xmlns:p14="http://schemas.microsoft.com/office/powerpoint/2010/main" val="2051651937"/>
              </p:ext>
            </p:extLst>
          </p:nvPr>
        </p:nvGraphicFramePr>
        <p:xfrm>
          <a:off x="261065" y="3706094"/>
          <a:ext cx="6736083" cy="2286000"/>
        </p:xfrm>
        <a:graphic>
          <a:graphicData uri="http://schemas.openxmlformats.org/drawingml/2006/table">
            <a:tbl>
              <a:tblPr firstRow="1" bandRow="1">
                <a:tableStyleId>{5C22544A-7EE6-4342-B048-85BDC9FD1C3A}</a:tableStyleId>
              </a:tblPr>
              <a:tblGrid>
                <a:gridCol w="5775125">
                  <a:extLst>
                    <a:ext uri="{9D8B030D-6E8A-4147-A177-3AD203B41FA5}">
                      <a16:colId xmlns:a16="http://schemas.microsoft.com/office/drawing/2014/main" val="187408500"/>
                    </a:ext>
                  </a:extLst>
                </a:gridCol>
                <a:gridCol w="960958">
                  <a:extLst>
                    <a:ext uri="{9D8B030D-6E8A-4147-A177-3AD203B41FA5}">
                      <a16:colId xmlns:a16="http://schemas.microsoft.com/office/drawing/2014/main" val="2234851574"/>
                    </a:ext>
                  </a:extLst>
                </a:gridCol>
              </a:tblGrid>
              <a:tr h="0">
                <a:tc>
                  <a:txBody>
                    <a:bodyPr/>
                    <a:lstStyle/>
                    <a:p>
                      <a:r>
                        <a:rPr lang="en-US" dirty="0"/>
                        <a:t>Article</a:t>
                      </a:r>
                    </a:p>
                  </a:txBody>
                  <a:tcPr/>
                </a:tc>
                <a:tc>
                  <a:txBody>
                    <a:bodyPr/>
                    <a:lstStyle/>
                    <a:p>
                      <a:r>
                        <a:rPr lang="en-US" dirty="0"/>
                        <a:t># of CE</a:t>
                      </a:r>
                    </a:p>
                  </a:txBody>
                  <a:tcPr/>
                </a:tc>
                <a:extLst>
                  <a:ext uri="{0D108BD9-81ED-4DB2-BD59-A6C34878D82A}">
                    <a16:rowId xmlns:a16="http://schemas.microsoft.com/office/drawing/2014/main" val="244803534"/>
                  </a:ext>
                </a:extLst>
              </a:tr>
              <a:tr h="370840">
                <a:tc>
                  <a:txBody>
                    <a:bodyPr/>
                    <a:lstStyle/>
                    <a:p>
                      <a:r>
                        <a:rPr lang="en-US" sz="1200" dirty="0" err="1"/>
                        <a:t>Crevacore</a:t>
                      </a:r>
                      <a:r>
                        <a:rPr lang="en-US" sz="1200" dirty="0"/>
                        <a:t>, C., Jacob, E., Coventry, L. L., &amp; Duffield, C. (2021). Integrative review: Factors impacting effective delegation practices by registered nurses to assistants in nursing. Journal of Advanced Nursing, https://doi.org/10.1111/jan.15430 </a:t>
                      </a:r>
                    </a:p>
                  </a:txBody>
                  <a:tcPr/>
                </a:tc>
                <a:tc>
                  <a:txBody>
                    <a:bodyPr/>
                    <a:lstStyle/>
                    <a:p>
                      <a:r>
                        <a:rPr lang="en-US" sz="1200" dirty="0"/>
                        <a:t>1.0</a:t>
                      </a:r>
                    </a:p>
                  </a:txBody>
                  <a:tcPr/>
                </a:tc>
                <a:extLst>
                  <a:ext uri="{0D108BD9-81ED-4DB2-BD59-A6C34878D82A}">
                    <a16:rowId xmlns:a16="http://schemas.microsoft.com/office/drawing/2014/main" val="2519799061"/>
                  </a:ext>
                </a:extLst>
              </a:tr>
              <a:tr h="370840">
                <a:tc>
                  <a:txBody>
                    <a:bodyPr/>
                    <a:lstStyle/>
                    <a:p>
                      <a:r>
                        <a:rPr lang="en-US" sz="1200" dirty="0"/>
                        <a:t>Hong, S., Kim, H., Nam, S., Wong, J. Y. H., &amp; Lee, K. (2020). Nurses’ post-traumatic stress symptoms and growth by perceived workplace bullying: An online cross-sectional study. Journal of Nursing Management, 29(5). https://doi.org/10.1111/jonm.13275 </a:t>
                      </a:r>
                    </a:p>
                  </a:txBody>
                  <a:tcPr/>
                </a:tc>
                <a:tc>
                  <a:txBody>
                    <a:bodyPr/>
                    <a:lstStyle/>
                    <a:p>
                      <a:r>
                        <a:rPr lang="en-US" sz="1200" dirty="0"/>
                        <a:t>1.0</a:t>
                      </a:r>
                    </a:p>
                  </a:txBody>
                  <a:tcPr/>
                </a:tc>
                <a:extLst>
                  <a:ext uri="{0D108BD9-81ED-4DB2-BD59-A6C34878D82A}">
                    <a16:rowId xmlns:a16="http://schemas.microsoft.com/office/drawing/2014/main" val="1044429520"/>
                  </a:ext>
                </a:extLst>
              </a:tr>
              <a:tr h="370840">
                <a:tc>
                  <a:txBody>
                    <a:bodyPr/>
                    <a:lstStyle/>
                    <a:p>
                      <a:r>
                        <a:rPr lang="en-US" sz="1200" dirty="0" err="1"/>
                        <a:t>Vizeshfar</a:t>
                      </a:r>
                      <a:r>
                        <a:rPr lang="en-US" sz="1200" dirty="0"/>
                        <a:t>, F., </a:t>
                      </a:r>
                      <a:r>
                        <a:rPr lang="en-US" sz="1200" dirty="0" err="1"/>
                        <a:t>Rakhshan</a:t>
                      </a:r>
                      <a:r>
                        <a:rPr lang="en-US" sz="1200" dirty="0"/>
                        <a:t>, M., Shirazi, F., &amp; </a:t>
                      </a:r>
                      <a:r>
                        <a:rPr lang="en-US" sz="1200" dirty="0" err="1"/>
                        <a:t>Dokoohaki</a:t>
                      </a:r>
                      <a:r>
                        <a:rPr lang="en-US" sz="1200" dirty="0"/>
                        <a:t>, R. (2022). The effect of time management education on critical care nurses’ prioritization: A randomized clinical trial. Acute Critical Care, 37(2). https://doi.org/10.4266/acc.2021.01123</a:t>
                      </a:r>
                    </a:p>
                  </a:txBody>
                  <a:tcPr/>
                </a:tc>
                <a:tc>
                  <a:txBody>
                    <a:bodyPr/>
                    <a:lstStyle/>
                    <a:p>
                      <a:r>
                        <a:rPr lang="en-US" sz="1200" dirty="0"/>
                        <a:t>0.9</a:t>
                      </a:r>
                    </a:p>
                  </a:txBody>
                  <a:tcPr/>
                </a:tc>
                <a:extLst>
                  <a:ext uri="{0D108BD9-81ED-4DB2-BD59-A6C34878D82A}">
                    <a16:rowId xmlns:a16="http://schemas.microsoft.com/office/drawing/2014/main" val="2290435840"/>
                  </a:ext>
                </a:extLst>
              </a:tr>
            </a:tbl>
          </a:graphicData>
        </a:graphic>
      </p:graphicFrame>
    </p:spTree>
    <p:extLst>
      <p:ext uri="{BB962C8B-B14F-4D97-AF65-F5344CB8AC3E}">
        <p14:creationId xmlns:p14="http://schemas.microsoft.com/office/powerpoint/2010/main" val="29007904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2ba41fae-264e-4d5c-9462-a416ced10d20">
      <UserInfo>
        <DisplayName>Rodriguez, Rosa</DisplayName>
        <AccountId>19345</AccountId>
        <AccountType/>
      </UserInfo>
    </SharedWithUsers>
    <TaxCatchAll xmlns="2ba41fae-264e-4d5c-9462-a416ced10d20" xsi:nil="true"/>
    <lcf76f155ced4ddcb4097134ff3c332f xmlns="f91f7458-8827-4079-87b6-43af5a98236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B1F5EE8D4DE474C82D7125A27C37B32" ma:contentTypeVersion="11" ma:contentTypeDescription="Create a new document." ma:contentTypeScope="" ma:versionID="a5e6e111d6896174e5b3d656a5f5fdc1">
  <xsd:schema xmlns:xsd="http://www.w3.org/2001/XMLSchema" xmlns:xs="http://www.w3.org/2001/XMLSchema" xmlns:p="http://schemas.microsoft.com/office/2006/metadata/properties" xmlns:ns2="f91f7458-8827-4079-87b6-43af5a982369" xmlns:ns3="2ba41fae-264e-4d5c-9462-a416ced10d20" targetNamespace="http://schemas.microsoft.com/office/2006/metadata/properties" ma:root="true" ma:fieldsID="85d8e34c6ab10b644166244670328366" ns2:_="" ns3:_="">
    <xsd:import namespace="f91f7458-8827-4079-87b6-43af5a982369"/>
    <xsd:import namespace="2ba41fae-264e-4d5c-9462-a416ced10d2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f7458-8827-4079-87b6-43af5a9823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46a28a4-f3b3-4851-86b3-b10f5f45f34e"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ba41fae-264e-4d5c-9462-a416ced10d20"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0d40f9ff-6964-4ede-8601-ebf9af74c7c6}" ma:internalName="TaxCatchAll" ma:showField="CatchAllData" ma:web="2ba41fae-264e-4d5c-9462-a416ced10d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4CDA31-6BDD-4F1A-AC6E-029C65D56C76}">
  <ds:schemaRefs>
    <ds:schemaRef ds:uri="http://schemas.microsoft.com/sharepoint/v3/contenttype/forms"/>
  </ds:schemaRefs>
</ds:datastoreItem>
</file>

<file path=customXml/itemProps2.xml><?xml version="1.0" encoding="utf-8"?>
<ds:datastoreItem xmlns:ds="http://schemas.openxmlformats.org/officeDocument/2006/customXml" ds:itemID="{66144A67-A00E-4F9F-A827-7FCAB5043C39}">
  <ds:schemaRefs>
    <ds:schemaRef ds:uri="2ba41fae-264e-4d5c-9462-a416ced10d20"/>
    <ds:schemaRef ds:uri="f91f7458-8827-4079-87b6-43af5a982369"/>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38E9537-B8C8-4849-BD7A-D3D0F62FDC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f7458-8827-4079-87b6-43af5a982369"/>
    <ds:schemaRef ds:uri="2ba41fae-264e-4d5c-9462-a416ced10d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482</TotalTime>
  <Words>438</Words>
  <Application>Microsoft Office PowerPoint</Application>
  <PresentationFormat>Custom</PresentationFormat>
  <Paragraphs>48</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PowerPoint Presentation</vt:lpstr>
    </vt:vector>
  </TitlesOfParts>
  <Company>Aurora Health 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Paige Lydon</dc:creator>
  <cp:lastModifiedBy>Blumenshine, Carissa</cp:lastModifiedBy>
  <cp:revision>8</cp:revision>
  <dcterms:created xsi:type="dcterms:W3CDTF">2020-07-16T16:55:15Z</dcterms:created>
  <dcterms:modified xsi:type="dcterms:W3CDTF">2022-12-23T19:31:48Z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0x0101009B1F5EE8D4DE474C82D7125A27C37B32</vt:lpwstr>
  </property>
  <property fmtid="{D5CDD505-2E9C-101B-9397-08002B2CF9AE}" pid="3" name="_dlc_DocIdItemGuid">
    <vt:lpwstr>1af19a88-3c22-4850-b868-7f04c65e16e9</vt:lpwstr>
  </property>
  <property fmtid="{D5CDD505-2E9C-101B-9397-08002B2CF9AE}" pid="4" name="SiteTermID">
    <vt:lpwstr>5;#Advocate|7cf37cc2-8425-4060-8dbf-3f061caa16fa</vt:lpwstr>
  </property>
  <property fmtid="{D5CDD505-2E9C-101B-9397-08002B2CF9AE}" pid="5" name="MediaServiceImageTags">
    <vt:lpwstr/>
  </property>
  <property fmtid="{D5CDD505-2E9C-101B-9397-08002B2CF9AE}" pid="6" name="SharedWithUsers">
    <vt:lpwstr>19345;#Rodriguez, Rosa</vt:lpwstr>
  </property>
  <property fmtid="{D5CDD505-2E9C-101B-9397-08002B2CF9AE}" pid="7" name="lcf76f155ced4ddcb4097134ff3c332f">
    <vt:lpwstr/>
  </property>
</Properties>
</file>