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sldIdLst>
    <p:sldId id="271" r:id="rId5"/>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B5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2982" y="78"/>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346FAD7-163A-D94F-910C-C577EEE60AE4}"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9164841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2604972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8"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9491184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346FAD7-163A-D94F-910C-C577EEE60AE4}"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1424602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346FAD7-163A-D94F-910C-C577EEE60AE4}" type="datetimeFigureOut">
              <a:rPr lang="en-US" smtClean="0"/>
              <a:t>12/13/2022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8002861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346FAD7-163A-D94F-910C-C577EEE60AE4}" type="datetimeFigureOut">
              <a:rPr lang="en-US" smtClean="0"/>
              <a:t>12/13/2022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7821387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346FAD7-163A-D94F-910C-C577EEE60AE4}" type="datetimeFigureOut">
              <a:rPr lang="en-US" smtClean="0"/>
              <a:t>12/13/2022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27204775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346FAD7-163A-D94F-910C-C577EEE60AE4}" type="datetimeFigureOut">
              <a:rPr lang="en-US" smtClean="0"/>
              <a:t>12/13/2022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699289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46FAD7-163A-D94F-910C-C577EEE60AE4}" type="datetimeFigureOut">
              <a:rPr lang="en-US" smtClean="0"/>
              <a:t>12/13/2022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386919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4"/>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4"/>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46FAD7-163A-D94F-910C-C577EEE60AE4}" type="datetimeFigureOut">
              <a:rPr lang="en-US" smtClean="0"/>
              <a:t>12/13/2022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32846710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346FAD7-163A-D94F-910C-C577EEE60AE4}" type="datetimeFigureOut">
              <a:rPr lang="en-US" smtClean="0"/>
              <a:t>12/13/2022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BE25FE-D967-CD43-AED6-D6204DC9817A}" type="slidenum">
              <a:rPr lang="en-US" smtClean="0"/>
              <a:t>‹#›</a:t>
            </a:fld>
            <a:endParaRPr lang="en-US"/>
          </a:p>
        </p:txBody>
      </p:sp>
    </p:spTree>
    <p:extLst>
      <p:ext uri="{BB962C8B-B14F-4D97-AF65-F5344CB8AC3E}">
        <p14:creationId xmlns:p14="http://schemas.microsoft.com/office/powerpoint/2010/main" val="1945710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7"/>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F346FAD7-163A-D94F-910C-C577EEE60AE4}" type="datetimeFigureOut">
              <a:rPr lang="en-US" smtClean="0"/>
              <a:t>12/13/2022</a:t>
            </a:fld>
            <a:endParaRPr lang="en-US"/>
          </a:p>
        </p:txBody>
      </p:sp>
      <p:sp>
        <p:nvSpPr>
          <p:cNvPr id="5" name="Footer Placeholder 4"/>
          <p:cNvSpPr>
            <a:spLocks noGrp="1"/>
          </p:cNvSpPr>
          <p:nvPr>
            <p:ph type="ftr" sz="quarter" idx="3"/>
          </p:nvPr>
        </p:nvSpPr>
        <p:spPr>
          <a:xfrm>
            <a:off x="2655570" y="9322647"/>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7"/>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6BBE25FE-D967-CD43-AED6-D6204DC9817A}" type="slidenum">
              <a:rPr lang="en-US" smtClean="0"/>
              <a:t>‹#›</a:t>
            </a:fld>
            <a:endParaRPr lang="en-US"/>
          </a:p>
        </p:txBody>
      </p:sp>
    </p:spTree>
    <p:extLst>
      <p:ext uri="{BB962C8B-B14F-4D97-AF65-F5344CB8AC3E}">
        <p14:creationId xmlns:p14="http://schemas.microsoft.com/office/powerpoint/2010/main" val="2717735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extBox 1"/>
          <p:cNvSpPr txBox="1"/>
          <p:nvPr/>
        </p:nvSpPr>
        <p:spPr>
          <a:xfrm>
            <a:off x="130456" y="9652795"/>
            <a:ext cx="5081560" cy="353943"/>
          </a:xfrm>
          <a:prstGeom prst="rect">
            <a:avLst/>
          </a:prstGeom>
          <a:noFill/>
        </p:spPr>
        <p:txBody>
          <a:bodyPr wrap="square" rtlCol="0">
            <a:spAutoFit/>
          </a:bodyPr>
          <a:lstStyle/>
          <a:p>
            <a:r>
              <a:rPr lang="en-US" sz="800" dirty="0">
                <a:latin typeface="Arial" charset="0"/>
                <a:ea typeface="Arial" charset="0"/>
                <a:cs typeface="Arial" charset="0"/>
              </a:rPr>
              <a:t>Created by </a:t>
            </a:r>
            <a:r>
              <a:rPr lang="en-US" sz="800" dirty="0" err="1">
                <a:solidFill>
                  <a:srgbClr val="FF3CE8"/>
                </a:solidFill>
                <a:latin typeface="Arial" charset="0"/>
                <a:ea typeface="Arial" charset="0"/>
                <a:cs typeface="Arial" charset="0"/>
              </a:rPr>
              <a:t>MOberle</a:t>
            </a:r>
            <a:r>
              <a:rPr lang="en-US" sz="800" dirty="0">
                <a:latin typeface="Arial" charset="0"/>
                <a:ea typeface="Arial" charset="0"/>
                <a:cs typeface="Arial" charset="0"/>
              </a:rPr>
              <a:t>   Created </a:t>
            </a:r>
            <a:r>
              <a:rPr lang="en-US" sz="800" dirty="0">
                <a:solidFill>
                  <a:srgbClr val="FF3CE8"/>
                </a:solidFill>
                <a:latin typeface="Arial" charset="0"/>
                <a:ea typeface="Arial" charset="0"/>
                <a:cs typeface="Arial" charset="0"/>
              </a:rPr>
              <a:t>10/27/2022</a:t>
            </a:r>
            <a:r>
              <a:rPr lang="en-US" sz="800" dirty="0">
                <a:latin typeface="Arial" charset="0"/>
                <a:ea typeface="Arial" charset="0"/>
                <a:cs typeface="Arial" charset="0"/>
              </a:rPr>
              <a:t>   Revised </a:t>
            </a:r>
            <a:r>
              <a:rPr lang="en-US" sz="800" dirty="0">
                <a:solidFill>
                  <a:srgbClr val="FF3CE8"/>
                </a:solidFill>
                <a:latin typeface="Arial" charset="0"/>
                <a:ea typeface="Arial" charset="0"/>
                <a:cs typeface="Arial" charset="0"/>
              </a:rPr>
              <a:t>DATE</a:t>
            </a:r>
            <a:r>
              <a:rPr lang="en-US" sz="800" dirty="0">
                <a:latin typeface="Arial" charset="0"/>
                <a:ea typeface="Arial" charset="0"/>
                <a:cs typeface="Arial" charset="0"/>
              </a:rPr>
              <a:t>  Post until </a:t>
            </a:r>
            <a:r>
              <a:rPr lang="en-US" sz="800" dirty="0">
                <a:solidFill>
                  <a:srgbClr val="FF3CE8"/>
                </a:solidFill>
                <a:latin typeface="Arial" charset="0"/>
                <a:ea typeface="Arial" charset="0"/>
                <a:cs typeface="Arial" charset="0"/>
              </a:rPr>
              <a:t>03/01/2023</a:t>
            </a:r>
          </a:p>
          <a:p>
            <a:endParaRPr lang="en-US" sz="900" dirty="0">
              <a:latin typeface="Arial" charset="0"/>
              <a:ea typeface="Arial" charset="0"/>
              <a:cs typeface="Arial" charset="0"/>
            </a:endParaRPr>
          </a:p>
        </p:txBody>
      </p:sp>
      <p:sp>
        <p:nvSpPr>
          <p:cNvPr id="6" name="Shape 113"/>
          <p:cNvSpPr/>
          <p:nvPr/>
        </p:nvSpPr>
        <p:spPr>
          <a:xfrm>
            <a:off x="288901" y="1927675"/>
            <a:ext cx="7222434" cy="4955199"/>
          </a:xfrm>
          <a:prstGeom prst="rect">
            <a:avLst/>
          </a:prstGeom>
          <a:ln w="12700">
            <a:miter lim="400000"/>
          </a:ln>
          <a:extLst>
            <a:ext uri="{C572A759-6A51-4108-AA02-DFA0A04FC94B}">
              <ma14:wrappingTextBoxFlag xmlns:ma14="http://schemas.microsoft.com/office/mac/drawingml/2011/main" xmlns="" val="1"/>
            </a:ext>
          </a:extLst>
        </p:spPr>
        <p:txBody>
          <a:bodyPr wrap="square" lIns="45718" tIns="45718" rIns="45718" bIns="45718" anchor="t">
            <a:spAutoFit/>
          </a:bodyPr>
          <a:lstStyle>
            <a:lvl1pPr>
              <a:defRPr sz="3800" baseline="30000">
                <a:latin typeface="Arial"/>
                <a:ea typeface="Arial"/>
                <a:cs typeface="Arial"/>
                <a:sym typeface="Arial"/>
              </a:defRPr>
            </a:lvl1pPr>
          </a:lstStyle>
          <a:p>
            <a:r>
              <a:rPr lang="en-US" sz="1100" b="1" baseline="0" dirty="0">
                <a:latin typeface="Verdana"/>
              </a:rPr>
              <a:t>Dates: </a:t>
            </a:r>
            <a:r>
              <a:rPr lang="en-US" sz="1100" baseline="0" dirty="0">
                <a:latin typeface="Verdana"/>
              </a:rPr>
              <a:t>January 5, 17, 26, 30; February 8, 13, 21, 28, 2023</a:t>
            </a:r>
            <a:endParaRPr lang="en-US" sz="1100" b="1" baseline="0" dirty="0">
              <a:latin typeface="Verdana"/>
            </a:endParaRPr>
          </a:p>
          <a:p>
            <a:endParaRPr lang="en-US" sz="1100" b="1" baseline="0" dirty="0">
              <a:latin typeface="Verdana"/>
            </a:endParaRPr>
          </a:p>
          <a:p>
            <a:r>
              <a:rPr lang="en-US" sz="1100" b="1" baseline="0" dirty="0">
                <a:latin typeface="Verdana"/>
              </a:rPr>
              <a:t>Times: </a:t>
            </a:r>
            <a:r>
              <a:rPr lang="en-US" sz="1100" baseline="0" dirty="0">
                <a:latin typeface="Verdana"/>
              </a:rPr>
              <a:t>8:00 – 9:30 a.m.; 10:00 – 11:30 a.m.; 1:00 – 2:30 p.m.</a:t>
            </a:r>
            <a:endParaRPr lang="en-US" sz="1100" b="1" baseline="0" dirty="0">
              <a:latin typeface="Verdana"/>
            </a:endParaRPr>
          </a:p>
          <a:p>
            <a:endParaRPr lang="en-US" sz="1100" b="1" baseline="0" dirty="0">
              <a:latin typeface="Verdana"/>
            </a:endParaRPr>
          </a:p>
          <a:p>
            <a:r>
              <a:rPr lang="en-US" sz="1100" b="1" baseline="0" dirty="0">
                <a:latin typeface="Verdana"/>
              </a:rPr>
              <a:t>Location: </a:t>
            </a:r>
            <a:r>
              <a:rPr lang="en-US" sz="1100" baseline="0" dirty="0">
                <a:latin typeface="Verdana"/>
              </a:rPr>
              <a:t>AMCMP Simulation Center</a:t>
            </a:r>
            <a:endParaRPr lang="en-US" sz="1100" b="1" baseline="0" dirty="0">
              <a:latin typeface="Verdana"/>
            </a:endParaRPr>
          </a:p>
          <a:p>
            <a:endParaRPr lang="en-US" sz="1100" baseline="0" dirty="0">
              <a:latin typeface="Verdana"/>
            </a:endParaRPr>
          </a:p>
          <a:p>
            <a:r>
              <a:rPr lang="en-US" sz="1100" b="1" baseline="0" dirty="0">
                <a:latin typeface="Verdana"/>
              </a:rPr>
              <a:t>Speaker(s): </a:t>
            </a:r>
          </a:p>
          <a:p>
            <a:r>
              <a:rPr lang="en-US" sz="1100" baseline="0" dirty="0">
                <a:latin typeface="Verdana"/>
              </a:rPr>
              <a:t>Elizabeth Wade, MBA, BSN, RN, CPHQ</a:t>
            </a:r>
          </a:p>
          <a:p>
            <a:r>
              <a:rPr lang="en-US" sz="1100" baseline="0" dirty="0">
                <a:latin typeface="Verdana"/>
              </a:rPr>
              <a:t>Rebecca Folsom, BSN, RN, GERO-BC</a:t>
            </a:r>
          </a:p>
          <a:p>
            <a:r>
              <a:rPr lang="en-US" sz="1100" baseline="0" dirty="0">
                <a:latin typeface="Verdana"/>
              </a:rPr>
              <a:t>Melissa Oberle, DNP, RN, OCN, NPD-BC</a:t>
            </a:r>
          </a:p>
          <a:p>
            <a:r>
              <a:rPr lang="en-US" sz="1100" baseline="0" dirty="0">
                <a:latin typeface="Verdana"/>
              </a:rPr>
              <a:t>Lisa </a:t>
            </a:r>
            <a:r>
              <a:rPr lang="en-US" sz="1100" baseline="0" dirty="0" err="1">
                <a:latin typeface="Verdana"/>
              </a:rPr>
              <a:t>Daury</a:t>
            </a:r>
            <a:r>
              <a:rPr lang="en-US" sz="1100" baseline="0" dirty="0">
                <a:latin typeface="Verdana"/>
              </a:rPr>
              <a:t>, BSN, RN, CVRN</a:t>
            </a:r>
          </a:p>
          <a:p>
            <a:r>
              <a:rPr lang="en-US" sz="1100" baseline="0" dirty="0">
                <a:latin typeface="Verdana"/>
              </a:rPr>
              <a:t>Jennifer Kennedy, MSN, RN, CCRN</a:t>
            </a:r>
          </a:p>
          <a:p>
            <a:endParaRPr lang="en-US" sz="1100" b="1" baseline="0" dirty="0">
              <a:latin typeface="Verdana"/>
            </a:endParaRPr>
          </a:p>
          <a:p>
            <a:r>
              <a:rPr lang="en-US" sz="1100" b="1" baseline="0" dirty="0">
                <a:latin typeface="Verdana"/>
              </a:rPr>
              <a:t>Objectives: </a:t>
            </a:r>
          </a:p>
          <a:p>
            <a:r>
              <a:rPr lang="en-US" sz="1100" b="1" baseline="0" dirty="0">
                <a:latin typeface="Verdana"/>
              </a:rPr>
              <a:t>​​</a:t>
            </a:r>
            <a:r>
              <a:rPr lang="en-US" sz="1100" baseline="0" dirty="0">
                <a:latin typeface="Verdana"/>
              </a:rPr>
              <a:t>At the end of this session, learners should be able to:</a:t>
            </a:r>
          </a:p>
          <a:p>
            <a:pPr lvl="1"/>
            <a:endParaRPr lang="en-US" sz="100" baseline="0" dirty="0">
              <a:latin typeface="Verdana"/>
            </a:endParaRPr>
          </a:p>
          <a:p>
            <a:pPr marL="171450" indent="-171450">
              <a:buFont typeface="Arial" panose="020B0604020202020204" pitchFamily="34" charset="0"/>
              <a:buChar char="•"/>
            </a:pPr>
            <a:r>
              <a:rPr lang="en-US" sz="1100" baseline="0" dirty="0">
                <a:latin typeface="Verdana"/>
              </a:rPr>
              <a:t>Demonstrate immediate recognition of a change in patient condition with relation to a medical emergency STROKE</a:t>
            </a:r>
          </a:p>
          <a:p>
            <a:pPr marL="171450" indent="-171450">
              <a:buFont typeface="Arial" panose="020B0604020202020204" pitchFamily="34" charset="0"/>
              <a:buChar char="•"/>
            </a:pPr>
            <a:r>
              <a:rPr lang="en-US" sz="1100" baseline="0" dirty="0">
                <a:latin typeface="Verdana"/>
              </a:rPr>
              <a:t>Effectively escalate change in patient condition and activate medical emergency stroke alert</a:t>
            </a:r>
          </a:p>
          <a:p>
            <a:pPr marL="171450" indent="-171450">
              <a:buFont typeface="Arial" panose="020B0604020202020204" pitchFamily="34" charset="0"/>
              <a:buChar char="•"/>
            </a:pPr>
            <a:r>
              <a:rPr lang="en-US" sz="1100" baseline="0" dirty="0">
                <a:latin typeface="Verdana"/>
              </a:rPr>
              <a:t>Initiate and effectively perform and document BEFAST</a:t>
            </a:r>
          </a:p>
          <a:p>
            <a:pPr marL="171450" indent="-171450">
              <a:buFont typeface="Arial" panose="020B0604020202020204" pitchFamily="34" charset="0"/>
              <a:buChar char="•"/>
            </a:pPr>
            <a:r>
              <a:rPr lang="en-US" sz="1100" baseline="0" dirty="0">
                <a:latin typeface="Verdana"/>
              </a:rPr>
              <a:t>​​Integrate High Reliability Tools and Tactics focusing on roles, responsibilities, and effective communication</a:t>
            </a:r>
          </a:p>
          <a:p>
            <a:pPr marL="171450" indent="-171450">
              <a:buFont typeface="Arial" panose="020B0604020202020204" pitchFamily="34" charset="0"/>
              <a:buChar char="•"/>
            </a:pPr>
            <a:endParaRPr lang="en-US" sz="1100" baseline="0" dirty="0">
              <a:latin typeface="Verdana"/>
            </a:endParaRPr>
          </a:p>
          <a:p>
            <a:r>
              <a:rPr lang="en-US" sz="1100" b="1" baseline="0" dirty="0">
                <a:latin typeface="Verdana"/>
              </a:rPr>
              <a:t>Target Audience:​ This activity is designed for Medical Surgical Nurses and CNAs</a:t>
            </a:r>
          </a:p>
          <a:p>
            <a:endParaRPr lang="en-US" sz="1100" b="1" baseline="0" dirty="0">
              <a:latin typeface="Verdana"/>
              <a:ea typeface="Verdana" panose="020B0604030504040204" pitchFamily="34" charset="0"/>
            </a:endParaRPr>
          </a:p>
          <a:p>
            <a:r>
              <a:rPr lang="en-US" sz="1100" b="1" baseline="0" dirty="0">
                <a:latin typeface="Verdana"/>
                <a:ea typeface="Verdana" panose="020B0604030504040204" pitchFamily="34" charset="0"/>
              </a:rPr>
              <a:t>Please Register for this course in </a:t>
            </a:r>
            <a:r>
              <a:rPr lang="en-US" sz="1100" b="1" baseline="0" dirty="0" err="1">
                <a:latin typeface="Verdana"/>
                <a:ea typeface="Verdana" panose="020B0604030504040204" pitchFamily="34" charset="0"/>
              </a:rPr>
              <a:t>WorkDay</a:t>
            </a:r>
            <a:r>
              <a:rPr lang="en-US" sz="1100" b="1" baseline="0" dirty="0">
                <a:latin typeface="Verdana"/>
                <a:ea typeface="Verdana" panose="020B0604030504040204" pitchFamily="34" charset="0"/>
              </a:rPr>
              <a:t>.</a:t>
            </a:r>
            <a:endParaRPr lang="en-US" sz="1100" b="1" baseline="0" dirty="0">
              <a:latin typeface="Verdana" panose="020B0604030504040204" pitchFamily="34" charset="0"/>
              <a:ea typeface="Verdana" panose="020B0604030504040204" pitchFamily="34" charset="0"/>
            </a:endParaRPr>
          </a:p>
          <a:p>
            <a:endParaRPr lang="en-US" sz="1000" b="1" baseline="0" dirty="0">
              <a:latin typeface="Verdana"/>
            </a:endParaRPr>
          </a:p>
          <a:p>
            <a:r>
              <a:rPr lang="en-US" sz="1000" b="1" baseline="0" dirty="0">
                <a:latin typeface="Verdana"/>
              </a:rPr>
              <a:t>Disclosure:</a:t>
            </a:r>
            <a:r>
              <a:rPr lang="en-US" sz="1000" baseline="0" dirty="0">
                <a:latin typeface="Verdana"/>
              </a:rPr>
              <a:t>​ The planner(s) and speaker(s) have indicated that there are no relevant financial relationships with any ineligible companies to disclose. </a:t>
            </a:r>
          </a:p>
          <a:p>
            <a:endParaRPr lang="en-US" sz="1000" baseline="0" dirty="0">
              <a:latin typeface="Verdana"/>
            </a:endParaRPr>
          </a:p>
        </p:txBody>
      </p:sp>
      <p:sp>
        <p:nvSpPr>
          <p:cNvPr id="3" name="TextBox 2">
            <a:extLst>
              <a:ext uri="{FF2B5EF4-FFF2-40B4-BE49-F238E27FC236}">
                <a16:creationId xmlns:a16="http://schemas.microsoft.com/office/drawing/2014/main" id="{14D4ABE9-791E-4424-BB66-1680953F9BDB}"/>
              </a:ext>
            </a:extLst>
          </p:cNvPr>
          <p:cNvSpPr txBox="1"/>
          <p:nvPr/>
        </p:nvSpPr>
        <p:spPr>
          <a:xfrm>
            <a:off x="576329" y="425003"/>
            <a:ext cx="6619741" cy="1261884"/>
          </a:xfrm>
          <a:prstGeom prst="rect">
            <a:avLst/>
          </a:prstGeom>
          <a:noFill/>
        </p:spPr>
        <p:txBody>
          <a:bodyPr wrap="square" rtlCol="0">
            <a:spAutoFit/>
          </a:bodyPr>
          <a:lstStyle/>
          <a:p>
            <a:pPr algn="ctr"/>
            <a:r>
              <a:rPr lang="en-US" sz="3800" dirty="0">
                <a:solidFill>
                  <a:schemeClr val="bg1"/>
                </a:solidFill>
                <a:latin typeface="Verdana" panose="020B0604030504040204" pitchFamily="34" charset="0"/>
                <a:ea typeface="Verdana" panose="020B0604030504040204" pitchFamily="34" charset="0"/>
              </a:rPr>
              <a:t>AMCMP Safety Series 2023</a:t>
            </a:r>
          </a:p>
        </p:txBody>
      </p:sp>
      <p:pic>
        <p:nvPicPr>
          <p:cNvPr id="10" name="Picture 10" descr="A picture containing application&#10;&#10;Description automatically generated">
            <a:extLst>
              <a:ext uri="{FF2B5EF4-FFF2-40B4-BE49-F238E27FC236}">
                <a16:creationId xmlns:a16="http://schemas.microsoft.com/office/drawing/2014/main" id="{B4648B0C-BDE9-2063-96E0-1D8A18653F15}"/>
              </a:ext>
            </a:extLst>
          </p:cNvPr>
          <p:cNvPicPr>
            <a:picLocks noChangeAspect="1"/>
          </p:cNvPicPr>
          <p:nvPr/>
        </p:nvPicPr>
        <p:blipFill>
          <a:blip r:embed="rId3"/>
          <a:stretch>
            <a:fillRect/>
          </a:stretch>
        </p:blipFill>
        <p:spPr>
          <a:xfrm>
            <a:off x="288901" y="7749725"/>
            <a:ext cx="1075691" cy="762000"/>
          </a:xfrm>
          <a:prstGeom prst="rect">
            <a:avLst/>
          </a:prstGeom>
        </p:spPr>
      </p:pic>
      <p:sp>
        <p:nvSpPr>
          <p:cNvPr id="12" name="TextBox 11">
            <a:extLst>
              <a:ext uri="{FF2B5EF4-FFF2-40B4-BE49-F238E27FC236}">
                <a16:creationId xmlns:a16="http://schemas.microsoft.com/office/drawing/2014/main" id="{BF2CE8C2-C10F-9F09-AAEC-83883A46085E}"/>
              </a:ext>
            </a:extLst>
          </p:cNvPr>
          <p:cNvSpPr txBox="1"/>
          <p:nvPr/>
        </p:nvSpPr>
        <p:spPr>
          <a:xfrm>
            <a:off x="288901" y="7122953"/>
            <a:ext cx="7310319" cy="236988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ea typeface="+mn-lt"/>
              <a:cs typeface="+mn-lt"/>
            </a:endParaRPr>
          </a:p>
          <a:p>
            <a:r>
              <a:rPr lang="en-US" sz="1000" b="1" dirty="0">
                <a:latin typeface="Verdana"/>
                <a:ea typeface="Verdana"/>
              </a:rPr>
              <a:t>Accreditation Statement: </a:t>
            </a:r>
            <a:br>
              <a:rPr lang="en-US" sz="1000" b="1" dirty="0">
                <a:latin typeface="Verdana"/>
                <a:ea typeface="Verdana"/>
              </a:rPr>
            </a:br>
            <a:endParaRPr lang="en-US" sz="1000" dirty="0">
              <a:latin typeface="Verdana"/>
              <a:ea typeface="+mn-lt"/>
              <a:cs typeface="+mn-lt"/>
            </a:endParaRPr>
          </a:p>
          <a:p>
            <a:pPr marL="1258570"/>
            <a:r>
              <a:rPr lang="en-US" sz="1000" dirty="0">
                <a:latin typeface="Verdana"/>
                <a:ea typeface="Verdana"/>
              </a:rPr>
              <a:t>In support of improving patient care, Advocate Aurora Health  is jointly accredited by the Accreditation Council for Continuing Medical Education (ACCME), the Accreditation Council for Pharmacy Education (ACPE), and the American Nurses Credentialing Center (ANCC), to provide continuing education for the healthcare team. </a:t>
            </a:r>
            <a:endParaRPr lang="en-US" sz="1000" dirty="0">
              <a:latin typeface="Verdana"/>
              <a:ea typeface="Verdana"/>
              <a:cs typeface="Calibri"/>
            </a:endParaRPr>
          </a:p>
          <a:p>
            <a:endParaRPr lang="en-US" sz="1000" dirty="0">
              <a:latin typeface="Verdana"/>
              <a:ea typeface="+mn-lt"/>
              <a:cs typeface="+mn-lt"/>
            </a:endParaRPr>
          </a:p>
          <a:p>
            <a:pPr marL="1258570"/>
            <a:endParaRPr lang="en-US" sz="1000" b="1" dirty="0">
              <a:latin typeface="Verdana"/>
              <a:ea typeface="Verdana"/>
            </a:endParaRPr>
          </a:p>
          <a:p>
            <a:r>
              <a:rPr lang="en-US" sz="1000" b="1" dirty="0">
                <a:latin typeface="Verdana"/>
                <a:ea typeface="Verdana"/>
              </a:rPr>
              <a:t>Credit Statement(s):</a:t>
            </a:r>
            <a:endParaRPr lang="en-US" sz="1000" dirty="0">
              <a:latin typeface="Verdana"/>
              <a:ea typeface="Verdana"/>
            </a:endParaRPr>
          </a:p>
          <a:p>
            <a:endParaRPr lang="en-US" sz="1000" dirty="0">
              <a:latin typeface="Verdana"/>
              <a:ea typeface="+mn-lt"/>
              <a:cs typeface="+mn-lt"/>
            </a:endParaRPr>
          </a:p>
          <a:p>
            <a:r>
              <a:rPr lang="en-US" sz="1000" dirty="0">
                <a:latin typeface="Verdana"/>
                <a:ea typeface="Verdana"/>
              </a:rPr>
              <a:t>American Nurses Credentialing Center (ANCC): Advocate Aurora Health designates this live activity for a maximum of (</a:t>
            </a:r>
            <a:r>
              <a:rPr lang="en-US" sz="1000" b="1" dirty="0">
                <a:latin typeface="Verdana"/>
                <a:ea typeface="Verdana"/>
              </a:rPr>
              <a:t>1.5</a:t>
            </a:r>
            <a:r>
              <a:rPr lang="en-US" sz="1000" dirty="0">
                <a:latin typeface="Verdana"/>
                <a:ea typeface="Verdana"/>
              </a:rPr>
              <a:t>) ANCC contact hours. Nurses should claim only the credit commensurate with the extent of their participation in the activity. </a:t>
            </a:r>
            <a:endParaRPr lang="en-US" sz="1000" dirty="0"/>
          </a:p>
        </p:txBody>
      </p:sp>
    </p:spTree>
    <p:extLst>
      <p:ext uri="{BB962C8B-B14F-4D97-AF65-F5344CB8AC3E}">
        <p14:creationId xmlns:p14="http://schemas.microsoft.com/office/powerpoint/2010/main" val="2900790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2ba41fae-264e-4d5c-9462-a416ced10d20">
      <UserInfo>
        <DisplayName>Rodriguez, Rosa</DisplayName>
        <AccountId>19345</AccountId>
        <AccountType/>
      </UserInfo>
    </SharedWithUsers>
    <TaxCatchAll xmlns="2ba41fae-264e-4d5c-9462-a416ced10d20" xsi:nil="true"/>
    <lcf76f155ced4ddcb4097134ff3c332f xmlns="f91f7458-8827-4079-87b6-43af5a98236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B1F5EE8D4DE474C82D7125A27C37B32" ma:contentTypeVersion="12" ma:contentTypeDescription="Create a new document." ma:contentTypeScope="" ma:versionID="3f902c7d66c4ff4efb52adc4f73621ac">
  <xsd:schema xmlns:xsd="http://www.w3.org/2001/XMLSchema" xmlns:xs="http://www.w3.org/2001/XMLSchema" xmlns:p="http://schemas.microsoft.com/office/2006/metadata/properties" xmlns:ns2="f91f7458-8827-4079-87b6-43af5a982369" xmlns:ns3="2ba41fae-264e-4d5c-9462-a416ced10d20" targetNamespace="http://schemas.microsoft.com/office/2006/metadata/properties" ma:root="true" ma:fieldsID="3d77a9a760f5399816d29d300e5744ad" ns2:_="" ns3:_="">
    <xsd:import namespace="f91f7458-8827-4079-87b6-43af5a982369"/>
    <xsd:import namespace="2ba41fae-264e-4d5c-9462-a416ced10d2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1f7458-8827-4079-87b6-43af5a9823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46a28a4-f3b3-4851-86b3-b10f5f45f34e"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ba41fae-264e-4d5c-9462-a416ced10d2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0d40f9ff-6964-4ede-8601-ebf9af74c7c6}" ma:internalName="TaxCatchAll" ma:showField="CatchAllData" ma:web="2ba41fae-264e-4d5c-9462-a416ced10d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6144A67-A00E-4F9F-A827-7FCAB5043C39}">
  <ds:schemaRefs>
    <ds:schemaRef ds:uri="2ba41fae-264e-4d5c-9462-a416ced10d20"/>
    <ds:schemaRef ds:uri="f91f7458-8827-4079-87b6-43af5a982369"/>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544CDA31-6BDD-4F1A-AC6E-029C65D56C76}">
  <ds:schemaRefs>
    <ds:schemaRef ds:uri="http://schemas.microsoft.com/sharepoint/v3/contenttype/forms"/>
  </ds:schemaRefs>
</ds:datastoreItem>
</file>

<file path=customXml/itemProps3.xml><?xml version="1.0" encoding="utf-8"?>
<ds:datastoreItem xmlns:ds="http://schemas.openxmlformats.org/officeDocument/2006/customXml" ds:itemID="{45AD1D3B-1E7F-4B21-B5D5-0497D87E1D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1f7458-8827-4079-87b6-43af5a982369"/>
    <ds:schemaRef ds:uri="2ba41fae-264e-4d5c-9462-a416ced10d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199</TotalTime>
  <Words>331</Words>
  <Application>Microsoft Office PowerPoint</Application>
  <PresentationFormat>Custom</PresentationFormat>
  <Paragraphs>36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Verdana</vt:lpstr>
      <vt:lpstr>Office Theme</vt:lpstr>
      <vt:lpstr>PowerPoint Presentation</vt:lpstr>
    </vt:vector>
  </TitlesOfParts>
  <Company>Aurora Health Care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Paige Lydon</dc:creator>
  <cp:lastModifiedBy>Schoon, Sara</cp:lastModifiedBy>
  <cp:revision>14</cp:revision>
  <dcterms:created xsi:type="dcterms:W3CDTF">2020-07-16T16:55:15Z</dcterms:created>
  <dcterms:modified xsi:type="dcterms:W3CDTF">2022-12-14T01:44:20Z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0x0101009B1F5EE8D4DE474C82D7125A27C37B32</vt:lpwstr>
  </property>
  <property fmtid="{D5CDD505-2E9C-101B-9397-08002B2CF9AE}" pid="3" name="_dlc_DocIdItemGuid">
    <vt:lpwstr>1af19a88-3c22-4850-b868-7f04c65e16e9</vt:lpwstr>
  </property>
  <property fmtid="{D5CDD505-2E9C-101B-9397-08002B2CF9AE}" pid="4" name="SiteTermID">
    <vt:lpwstr>5;#Advocate|7cf37cc2-8425-4060-8dbf-3f061caa16fa</vt:lpwstr>
  </property>
  <property fmtid="{D5CDD505-2E9C-101B-9397-08002B2CF9AE}" pid="5" name="MediaServiceImageTags">
    <vt:lpwstr/>
  </property>
  <property fmtid="{D5CDD505-2E9C-101B-9397-08002B2CF9AE}" pid="6" name="SharedWithUsers">
    <vt:lpwstr>19345;#Rodriguez, Rosa</vt:lpwstr>
  </property>
  <property fmtid="{D5CDD505-2E9C-101B-9397-08002B2CF9AE}" pid="7" name="lcf76f155ced4ddcb4097134ff3c332f">
    <vt:lpwstr/>
  </property>
</Properties>
</file>