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5"/>
  </p:sldMasterIdLst>
  <p:notesMasterIdLst>
    <p:notesMasterId r:id="rId7"/>
  </p:notesMasterIdLst>
  <p:sldIdLst>
    <p:sldId id="302" r:id="rId6"/>
  </p:sldIdLst>
  <p:sldSz cx="7772400" cy="10058400"/>
  <p:notesSz cx="6858000" cy="9144000"/>
  <p:defaultTextStyle>
    <a:defPPr>
      <a:defRPr lang="en-US"/>
    </a:defPPr>
    <a:lvl1pPr marL="0" algn="l" defTabSz="855852" rtl="0" eaLnBrk="1" latinLnBrk="0" hangingPunct="1">
      <a:defRPr sz="1685" kern="1200">
        <a:solidFill>
          <a:schemeClr val="tx1"/>
        </a:solidFill>
        <a:latin typeface="+mn-lt"/>
        <a:ea typeface="+mn-ea"/>
        <a:cs typeface="+mn-cs"/>
      </a:defRPr>
    </a:lvl1pPr>
    <a:lvl2pPr marL="427925" algn="l" defTabSz="855852" rtl="0" eaLnBrk="1" latinLnBrk="0" hangingPunct="1">
      <a:defRPr sz="1685" kern="1200">
        <a:solidFill>
          <a:schemeClr val="tx1"/>
        </a:solidFill>
        <a:latin typeface="+mn-lt"/>
        <a:ea typeface="+mn-ea"/>
        <a:cs typeface="+mn-cs"/>
      </a:defRPr>
    </a:lvl2pPr>
    <a:lvl3pPr marL="855852" algn="l" defTabSz="855852" rtl="0" eaLnBrk="1" latinLnBrk="0" hangingPunct="1">
      <a:defRPr sz="1685" kern="1200">
        <a:solidFill>
          <a:schemeClr val="tx1"/>
        </a:solidFill>
        <a:latin typeface="+mn-lt"/>
        <a:ea typeface="+mn-ea"/>
        <a:cs typeface="+mn-cs"/>
      </a:defRPr>
    </a:lvl3pPr>
    <a:lvl4pPr marL="1283778" algn="l" defTabSz="855852" rtl="0" eaLnBrk="1" latinLnBrk="0" hangingPunct="1">
      <a:defRPr sz="1685" kern="1200">
        <a:solidFill>
          <a:schemeClr val="tx1"/>
        </a:solidFill>
        <a:latin typeface="+mn-lt"/>
        <a:ea typeface="+mn-ea"/>
        <a:cs typeface="+mn-cs"/>
      </a:defRPr>
    </a:lvl4pPr>
    <a:lvl5pPr marL="1711705" algn="l" defTabSz="855852" rtl="0" eaLnBrk="1" latinLnBrk="0" hangingPunct="1">
      <a:defRPr sz="1685" kern="1200">
        <a:solidFill>
          <a:schemeClr val="tx1"/>
        </a:solidFill>
        <a:latin typeface="+mn-lt"/>
        <a:ea typeface="+mn-ea"/>
        <a:cs typeface="+mn-cs"/>
      </a:defRPr>
    </a:lvl5pPr>
    <a:lvl6pPr marL="2139630" algn="l" defTabSz="855852" rtl="0" eaLnBrk="1" latinLnBrk="0" hangingPunct="1">
      <a:defRPr sz="1685" kern="1200">
        <a:solidFill>
          <a:schemeClr val="tx1"/>
        </a:solidFill>
        <a:latin typeface="+mn-lt"/>
        <a:ea typeface="+mn-ea"/>
        <a:cs typeface="+mn-cs"/>
      </a:defRPr>
    </a:lvl6pPr>
    <a:lvl7pPr marL="2567556" algn="l" defTabSz="855852" rtl="0" eaLnBrk="1" latinLnBrk="0" hangingPunct="1">
      <a:defRPr sz="1685" kern="1200">
        <a:solidFill>
          <a:schemeClr val="tx1"/>
        </a:solidFill>
        <a:latin typeface="+mn-lt"/>
        <a:ea typeface="+mn-ea"/>
        <a:cs typeface="+mn-cs"/>
      </a:defRPr>
    </a:lvl7pPr>
    <a:lvl8pPr marL="2995483" algn="l" defTabSz="855852" rtl="0" eaLnBrk="1" latinLnBrk="0" hangingPunct="1">
      <a:defRPr sz="1685" kern="1200">
        <a:solidFill>
          <a:schemeClr val="tx1"/>
        </a:solidFill>
        <a:latin typeface="+mn-lt"/>
        <a:ea typeface="+mn-ea"/>
        <a:cs typeface="+mn-cs"/>
      </a:defRPr>
    </a:lvl8pPr>
    <a:lvl9pPr marL="3423408" algn="l" defTabSz="855852" rtl="0" eaLnBrk="1" latinLnBrk="0" hangingPunct="1">
      <a:defRPr sz="1685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0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95959"/>
    <a:srgbClr val="6F4AA0"/>
    <a:srgbClr val="696AA0"/>
    <a:srgbClr val="0052A0"/>
    <a:srgbClr val="7A68A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00" d="100"/>
          <a:sy n="100" d="100"/>
        </p:scale>
        <p:origin x="864" y="-3018"/>
      </p:cViewPr>
      <p:guideLst>
        <p:guide orient="horz" pos="3168"/>
        <p:guide pos="240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10" Type="http://schemas.openxmlformats.org/officeDocument/2006/relationships/theme" Target="theme/theme1.xml"/><Relationship Id="rId4" Type="http://schemas.openxmlformats.org/officeDocument/2006/relationships/customXml" Target="../customXml/item4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5B493F-1F76-3147-AE55-BF5EED9D8757}" type="datetimeFigureOut">
              <a:rPr lang="en-US" smtClean="0"/>
              <a:t>5/25/2022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52A8A6-C2D1-5C43-9101-F485456512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2772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91"/>
            <a:ext cx="5829300" cy="2428450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2" indent="0" algn="ctr">
              <a:buNone/>
              <a:defRPr sz="1700"/>
            </a:lvl2pPr>
            <a:lvl3pPr marL="777245" indent="0" algn="ctr">
              <a:buNone/>
              <a:defRPr sz="1530"/>
            </a:lvl3pPr>
            <a:lvl4pPr marL="1165867" indent="0" algn="ctr">
              <a:buNone/>
              <a:defRPr sz="1360"/>
            </a:lvl4pPr>
            <a:lvl5pPr marL="1554489" indent="0" algn="ctr">
              <a:buNone/>
              <a:defRPr sz="1360"/>
            </a:lvl5pPr>
            <a:lvl6pPr marL="1943111" indent="0" algn="ctr">
              <a:buNone/>
              <a:defRPr sz="1360"/>
            </a:lvl6pPr>
            <a:lvl7pPr marL="2331734" indent="0" algn="ctr">
              <a:buNone/>
              <a:defRPr sz="1360"/>
            </a:lvl7pPr>
            <a:lvl8pPr marL="2720356" indent="0" algn="ctr">
              <a:buNone/>
              <a:defRPr sz="1360"/>
            </a:lvl8pPr>
            <a:lvl9pPr marL="3108978" indent="0" algn="ctr">
              <a:buNone/>
              <a:defRPr sz="136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0B4DC-48C7-3740-B5E8-64CE72578633}" type="datetimeFigureOut">
              <a:rPr lang="en-US" smtClean="0"/>
              <a:t>5/25/2022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7F597-92B5-FE48-8C26-84419D0F72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27202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0B4DC-48C7-3740-B5E8-64CE72578633}" type="datetimeFigureOut">
              <a:rPr lang="en-US" smtClean="0"/>
              <a:t>5/25/2022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7F597-92B5-FE48-8C26-84419D0F72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0163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5" y="535518"/>
            <a:ext cx="1675924" cy="852403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4" y="535518"/>
            <a:ext cx="4930616" cy="852403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0B4DC-48C7-3740-B5E8-64CE72578633}" type="datetimeFigureOut">
              <a:rPr lang="en-US" smtClean="0"/>
              <a:t>5/25/2022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7F597-92B5-FE48-8C26-84419D0F72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194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0B4DC-48C7-3740-B5E8-64CE72578633}" type="datetimeFigureOut">
              <a:rPr lang="en-US" smtClean="0"/>
              <a:t>5/25/2022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7F597-92B5-FE48-8C26-84419D0F72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3626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5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6"/>
            <a:ext cx="6703695" cy="2200275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2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5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7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9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11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34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56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78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0B4DC-48C7-3740-B5E8-64CE72578633}" type="datetimeFigureOut">
              <a:rPr lang="en-US" smtClean="0"/>
              <a:t>5/25/2022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7F597-92B5-FE48-8C26-84419D0F72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2480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3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3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0B4DC-48C7-3740-B5E8-64CE72578633}" type="datetimeFigureOut">
              <a:rPr lang="en-US" smtClean="0"/>
              <a:t>5/25/2022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7F597-92B5-FE48-8C26-84419D0F72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538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6" y="535521"/>
            <a:ext cx="6703695" cy="19441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5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2" indent="0">
              <a:buNone/>
              <a:defRPr sz="1700" b="1"/>
            </a:lvl2pPr>
            <a:lvl3pPr marL="777245" indent="0">
              <a:buNone/>
              <a:defRPr sz="1530" b="1"/>
            </a:lvl3pPr>
            <a:lvl4pPr marL="1165867" indent="0">
              <a:buNone/>
              <a:defRPr sz="1360" b="1"/>
            </a:lvl4pPr>
            <a:lvl5pPr marL="1554489" indent="0">
              <a:buNone/>
              <a:defRPr sz="1360" b="1"/>
            </a:lvl5pPr>
            <a:lvl6pPr marL="1943111" indent="0">
              <a:buNone/>
              <a:defRPr sz="1360" b="1"/>
            </a:lvl6pPr>
            <a:lvl7pPr marL="2331734" indent="0">
              <a:buNone/>
              <a:defRPr sz="1360" b="1"/>
            </a:lvl7pPr>
            <a:lvl8pPr marL="2720356" indent="0">
              <a:buNone/>
              <a:defRPr sz="1360" b="1"/>
            </a:lvl8pPr>
            <a:lvl9pPr marL="3108978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5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2" indent="0">
              <a:buNone/>
              <a:defRPr sz="1700" b="1"/>
            </a:lvl2pPr>
            <a:lvl3pPr marL="777245" indent="0">
              <a:buNone/>
              <a:defRPr sz="1530" b="1"/>
            </a:lvl3pPr>
            <a:lvl4pPr marL="1165867" indent="0">
              <a:buNone/>
              <a:defRPr sz="1360" b="1"/>
            </a:lvl4pPr>
            <a:lvl5pPr marL="1554489" indent="0">
              <a:buNone/>
              <a:defRPr sz="1360" b="1"/>
            </a:lvl5pPr>
            <a:lvl6pPr marL="1943111" indent="0">
              <a:buNone/>
              <a:defRPr sz="1360" b="1"/>
            </a:lvl6pPr>
            <a:lvl7pPr marL="2331734" indent="0">
              <a:buNone/>
              <a:defRPr sz="1360" b="1"/>
            </a:lvl7pPr>
            <a:lvl8pPr marL="2720356" indent="0">
              <a:buNone/>
              <a:defRPr sz="1360" b="1"/>
            </a:lvl8pPr>
            <a:lvl9pPr marL="3108978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0B4DC-48C7-3740-B5E8-64CE72578633}" type="datetimeFigureOut">
              <a:rPr lang="en-US" smtClean="0"/>
              <a:t>5/25/2022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7F597-92B5-FE48-8C26-84419D0F72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0367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0B4DC-48C7-3740-B5E8-64CE72578633}" type="datetimeFigureOut">
              <a:rPr lang="en-US" smtClean="0"/>
              <a:t>5/25/2022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7F597-92B5-FE48-8C26-84419D0F72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0423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0B4DC-48C7-3740-B5E8-64CE72578633}" type="datetimeFigureOut">
              <a:rPr lang="en-US" smtClean="0"/>
              <a:t>5/25/2022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7F597-92B5-FE48-8C26-84419D0F72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35631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2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8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1"/>
            <a:ext cx="2506802" cy="5590330"/>
          </a:xfrm>
        </p:spPr>
        <p:txBody>
          <a:bodyPr/>
          <a:lstStyle>
            <a:lvl1pPr marL="0" indent="0">
              <a:buNone/>
              <a:defRPr sz="1360"/>
            </a:lvl1pPr>
            <a:lvl2pPr marL="388622" indent="0">
              <a:buNone/>
              <a:defRPr sz="1190"/>
            </a:lvl2pPr>
            <a:lvl3pPr marL="777245" indent="0">
              <a:buNone/>
              <a:defRPr sz="1020"/>
            </a:lvl3pPr>
            <a:lvl4pPr marL="1165867" indent="0">
              <a:buNone/>
              <a:defRPr sz="850"/>
            </a:lvl4pPr>
            <a:lvl5pPr marL="1554489" indent="0">
              <a:buNone/>
              <a:defRPr sz="850"/>
            </a:lvl5pPr>
            <a:lvl6pPr marL="1943111" indent="0">
              <a:buNone/>
              <a:defRPr sz="850"/>
            </a:lvl6pPr>
            <a:lvl7pPr marL="2331734" indent="0">
              <a:buNone/>
              <a:defRPr sz="850"/>
            </a:lvl7pPr>
            <a:lvl8pPr marL="2720356" indent="0">
              <a:buNone/>
              <a:defRPr sz="850"/>
            </a:lvl8pPr>
            <a:lvl9pPr marL="3108978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0B4DC-48C7-3740-B5E8-64CE72578633}" type="datetimeFigureOut">
              <a:rPr lang="en-US" smtClean="0"/>
              <a:t>5/25/2022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7F597-92B5-FE48-8C26-84419D0F72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9586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2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8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2" indent="0">
              <a:buNone/>
              <a:defRPr sz="2380"/>
            </a:lvl2pPr>
            <a:lvl3pPr marL="777245" indent="0">
              <a:buNone/>
              <a:defRPr sz="2040"/>
            </a:lvl3pPr>
            <a:lvl4pPr marL="1165867" indent="0">
              <a:buNone/>
              <a:defRPr sz="1700"/>
            </a:lvl4pPr>
            <a:lvl5pPr marL="1554489" indent="0">
              <a:buNone/>
              <a:defRPr sz="1700"/>
            </a:lvl5pPr>
            <a:lvl6pPr marL="1943111" indent="0">
              <a:buNone/>
              <a:defRPr sz="1700"/>
            </a:lvl6pPr>
            <a:lvl7pPr marL="2331734" indent="0">
              <a:buNone/>
              <a:defRPr sz="1700"/>
            </a:lvl7pPr>
            <a:lvl8pPr marL="2720356" indent="0">
              <a:buNone/>
              <a:defRPr sz="1700"/>
            </a:lvl8pPr>
            <a:lvl9pPr marL="3108978" indent="0">
              <a:buNone/>
              <a:defRPr sz="1700"/>
            </a:lvl9pPr>
          </a:lstStyle>
          <a:p>
            <a:r>
              <a:rPr lang="en-US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1"/>
            <a:ext cx="2506802" cy="5590330"/>
          </a:xfrm>
        </p:spPr>
        <p:txBody>
          <a:bodyPr/>
          <a:lstStyle>
            <a:lvl1pPr marL="0" indent="0">
              <a:buNone/>
              <a:defRPr sz="1360"/>
            </a:lvl1pPr>
            <a:lvl2pPr marL="388622" indent="0">
              <a:buNone/>
              <a:defRPr sz="1190"/>
            </a:lvl2pPr>
            <a:lvl3pPr marL="777245" indent="0">
              <a:buNone/>
              <a:defRPr sz="1020"/>
            </a:lvl3pPr>
            <a:lvl4pPr marL="1165867" indent="0">
              <a:buNone/>
              <a:defRPr sz="850"/>
            </a:lvl4pPr>
            <a:lvl5pPr marL="1554489" indent="0">
              <a:buNone/>
              <a:defRPr sz="850"/>
            </a:lvl5pPr>
            <a:lvl6pPr marL="1943111" indent="0">
              <a:buNone/>
              <a:defRPr sz="850"/>
            </a:lvl6pPr>
            <a:lvl7pPr marL="2331734" indent="0">
              <a:buNone/>
              <a:defRPr sz="850"/>
            </a:lvl7pPr>
            <a:lvl8pPr marL="2720356" indent="0">
              <a:buNone/>
              <a:defRPr sz="850"/>
            </a:lvl8pPr>
            <a:lvl9pPr marL="3108978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0B4DC-48C7-3740-B5E8-64CE72578633}" type="datetimeFigureOut">
              <a:rPr lang="en-US" smtClean="0"/>
              <a:t>5/25/2022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7F597-92B5-FE48-8C26-84419D0F72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00334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4" y="535521"/>
            <a:ext cx="6703695" cy="19441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4" y="2677583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51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80B4DC-48C7-3740-B5E8-64CE72578633}" type="datetimeFigureOut">
              <a:rPr lang="en-US" smtClean="0"/>
              <a:t>5/25/2022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9" y="9322651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51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47F597-92B5-FE48-8C26-84419D0F72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1160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77245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1" indent="-194311" algn="l" defTabSz="777245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3" indent="-194311" algn="l" defTabSz="777245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6" indent="-194311" algn="l" defTabSz="777245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8" indent="-194311" algn="l" defTabSz="777245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800" indent="-194311" algn="l" defTabSz="777245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23" indent="-194311" algn="l" defTabSz="777245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45" indent="-194311" algn="l" defTabSz="777245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67" indent="-194311" algn="l" defTabSz="777245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89" indent="-194311" algn="l" defTabSz="777245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5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2" algn="l" defTabSz="777245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5" algn="l" defTabSz="777245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7" algn="l" defTabSz="777245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9" algn="l" defTabSz="777245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11" algn="l" defTabSz="777245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34" algn="l" defTabSz="777245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56" algn="l" defTabSz="777245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78" algn="l" defTabSz="777245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teams.microsoft.com/l/meetup-join/19%3ameeting_YWE5Mzc1NTQtMjE3NS00YzFhLWE2MTYtZmJlMWU4MzQ4Njhi%40thread.v2/0?context=%7b%22Tid%22%3a%22991ba2ea-1d0b-40b6-a6f1-9fb2f78a7d5e%22%2c%22Oid%22%3a%2239f6a22b-dd3c-4b93-992f-fdb066e29b3b%22%7d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113"/>
          <p:cNvSpPr/>
          <p:nvPr/>
        </p:nvSpPr>
        <p:spPr>
          <a:xfrm>
            <a:off x="368489" y="1668410"/>
            <a:ext cx="6752865" cy="759842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45718" tIns="45718" rIns="45718" bIns="45718" anchor="t">
            <a:spAutoFit/>
          </a:bodyPr>
          <a:lstStyle>
            <a:lvl1pPr>
              <a:defRPr sz="3800" baseline="30000">
                <a:latin typeface="Arial"/>
                <a:ea typeface="Arial"/>
                <a:cs typeface="Arial"/>
                <a:sym typeface="Arial"/>
              </a:defRPr>
            </a:lvl1pPr>
          </a:lstStyle>
          <a:p>
            <a:endParaRPr lang="en-U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hape 114"/>
          <p:cNvSpPr/>
          <p:nvPr/>
        </p:nvSpPr>
        <p:spPr>
          <a:xfrm>
            <a:off x="446090" y="281658"/>
            <a:ext cx="6880220" cy="115108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45718" tIns="45718" rIns="45718" bIns="45718" anchor="t">
            <a:spAutoFit/>
          </a:bodyPr>
          <a:lstStyle/>
          <a:p>
            <a:pPr>
              <a:defRPr sz="5000" b="1">
                <a:latin typeface="Arial"/>
                <a:ea typeface="Arial"/>
                <a:cs typeface="Arial"/>
                <a:sym typeface="Arial"/>
              </a:defRPr>
            </a:pPr>
            <a:r>
              <a:rPr lang="en-US" sz="2000" b="1" dirty="0">
                <a:solidFill>
                  <a:schemeClr val="bg1"/>
                </a:solidFill>
                <a:latin typeface="Verdana"/>
                <a:ea typeface="+mn-lt"/>
              </a:rPr>
              <a:t>Office of Clinical Trials - Research Education Series Presents</a:t>
            </a:r>
            <a:endParaRPr lang="en-US" sz="2000" dirty="0">
              <a:solidFill>
                <a:schemeClr val="bg1"/>
              </a:solidFill>
            </a:endParaRPr>
          </a:p>
          <a:p>
            <a:pPr>
              <a:lnSpc>
                <a:spcPct val="80000"/>
              </a:lnSpc>
              <a:defRPr sz="2500">
                <a:latin typeface="Arial"/>
                <a:ea typeface="Arial"/>
                <a:cs typeface="Arial"/>
                <a:sym typeface="Arial"/>
              </a:defRPr>
            </a:pPr>
            <a:r>
              <a:rPr lang="en-US" sz="1800" dirty="0">
                <a:solidFill>
                  <a:schemeClr val="bg1"/>
                </a:solidFill>
                <a:latin typeface="Verdana"/>
                <a:cs typeface="Verdana"/>
              </a:rPr>
              <a:t>Overview of Research Authorization &amp; Protocol Review (RAPR)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12526" y="9749424"/>
            <a:ext cx="69541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>
                <a:latin typeface="Arial" charset="0"/>
                <a:ea typeface="Arial" charset="0"/>
                <a:cs typeface="Arial" charset="0"/>
              </a:rPr>
              <a:t>Created by Tracy Graham/Office of Clinical Trials Research Education   Created 05/17/2022   Revised- NA  Post until 06/16/2022</a:t>
            </a:r>
            <a:endParaRPr lang="en-US" sz="900" dirty="0">
              <a:solidFill>
                <a:srgbClr val="FF3CE8"/>
              </a:solidFill>
              <a:latin typeface="Arial" charset="0"/>
              <a:ea typeface="Arial" charset="0"/>
              <a:cs typeface="Arial" charset="0"/>
            </a:endParaRPr>
          </a:p>
          <a:p>
            <a:endParaRPr lang="en-US" sz="9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C77EA02F-A0A9-4DD4-B075-829B3DAE11BB}"/>
              </a:ext>
            </a:extLst>
          </p:cNvPr>
          <p:cNvSpPr/>
          <p:nvPr/>
        </p:nvSpPr>
        <p:spPr>
          <a:xfrm>
            <a:off x="218365" y="1531927"/>
            <a:ext cx="7301552" cy="8125301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fontAlgn="base"/>
            <a:r>
              <a:rPr lang="en-US" b="1" dirty="0">
                <a:solidFill>
                  <a:srgbClr val="595959"/>
                </a:solidFill>
                <a:latin typeface="Arial" panose="020B0604020202020204" pitchFamily="34" charset="0"/>
              </a:rPr>
              <a:t>Program Date/Time:  Thursday, June 16, 2022 from 2PM – 3PM</a:t>
            </a:r>
            <a:r>
              <a:rPr lang="en-US" dirty="0">
                <a:latin typeface="Arial" panose="020B0604020202020204" pitchFamily="34" charset="0"/>
              </a:rPr>
              <a:t>​</a:t>
            </a:r>
            <a:endParaRPr lang="en-US" dirty="0"/>
          </a:p>
          <a:p>
            <a:pPr fontAlgn="base"/>
            <a:r>
              <a:rPr lang="en-US" dirty="0">
                <a:latin typeface="Arial" panose="020B0604020202020204" pitchFamily="34" charset="0"/>
              </a:rPr>
              <a:t>​</a:t>
            </a:r>
            <a:endParaRPr lang="en-US" dirty="0"/>
          </a:p>
          <a:p>
            <a:pPr fontAlgn="base"/>
            <a:r>
              <a:rPr lang="en-US" b="1" dirty="0">
                <a:solidFill>
                  <a:srgbClr val="595959"/>
                </a:solidFill>
                <a:latin typeface="Arial" panose="020B0604020202020204" pitchFamily="34" charset="0"/>
              </a:rPr>
              <a:t>Program Location:   </a:t>
            </a:r>
            <a:r>
              <a:rPr lang="en-US" dirty="0">
                <a:solidFill>
                  <a:srgbClr val="595959"/>
                </a:solidFill>
                <a:latin typeface="Arial" panose="020B0604020202020204" pitchFamily="34" charset="0"/>
              </a:rPr>
              <a:t>​Live via </a:t>
            </a:r>
            <a:r>
              <a:rPr lang="en-US" b="1" dirty="0">
                <a:solidFill>
                  <a:srgbClr val="595959"/>
                </a:solidFill>
                <a:latin typeface="Arial" panose="020B0604020202020204" pitchFamily="34" charset="0"/>
                <a:hlinkClick r:id="rId3"/>
              </a:rPr>
              <a:t>Microsoft Teams</a:t>
            </a:r>
            <a:endParaRPr lang="en-US" b="1" dirty="0">
              <a:solidFill>
                <a:srgbClr val="595959"/>
              </a:solidFill>
            </a:endParaRPr>
          </a:p>
          <a:p>
            <a:pPr fontAlgn="base"/>
            <a:r>
              <a:rPr lang="en-US" dirty="0">
                <a:solidFill>
                  <a:srgbClr val="595959"/>
                </a:solidFill>
                <a:latin typeface="Arial" panose="020B0604020202020204" pitchFamily="34" charset="0"/>
              </a:rPr>
              <a:t>​</a:t>
            </a:r>
            <a:endParaRPr lang="en-US" dirty="0">
              <a:solidFill>
                <a:srgbClr val="595959"/>
              </a:solidFill>
            </a:endParaRPr>
          </a:p>
          <a:p>
            <a:pPr fontAlgn="base"/>
            <a:r>
              <a:rPr lang="en-US" b="1" dirty="0">
                <a:solidFill>
                  <a:srgbClr val="595959"/>
                </a:solidFill>
                <a:latin typeface="Arial" panose="020B0604020202020204" pitchFamily="34" charset="0"/>
              </a:rPr>
              <a:t>Speakers:   </a:t>
            </a:r>
            <a:r>
              <a:rPr lang="en-US" dirty="0">
                <a:solidFill>
                  <a:srgbClr val="595959"/>
                </a:solidFill>
                <a:latin typeface="Arial" panose="020B0604020202020204" pitchFamily="34" charset="0"/>
              </a:rPr>
              <a:t>​Angela Navarrete-</a:t>
            </a:r>
            <a:r>
              <a:rPr lang="en-US" dirty="0" err="1">
                <a:solidFill>
                  <a:srgbClr val="595959"/>
                </a:solidFill>
                <a:latin typeface="Arial" panose="020B0604020202020204" pitchFamily="34" charset="0"/>
              </a:rPr>
              <a:t>Opazo</a:t>
            </a:r>
            <a:r>
              <a:rPr lang="en-US" dirty="0">
                <a:solidFill>
                  <a:srgbClr val="595959"/>
                </a:solidFill>
                <a:latin typeface="Arial" panose="020B0604020202020204" pitchFamily="34" charset="0"/>
              </a:rPr>
              <a:t>, MD, PhD.</a:t>
            </a:r>
            <a:endParaRPr lang="en-US" dirty="0">
              <a:solidFill>
                <a:srgbClr val="595959"/>
              </a:solidFill>
            </a:endParaRPr>
          </a:p>
          <a:p>
            <a:pPr fontAlgn="base"/>
            <a:r>
              <a:rPr lang="en-US" dirty="0">
                <a:latin typeface="Arial" panose="020B0604020202020204" pitchFamily="34" charset="0"/>
              </a:rPr>
              <a:t>​</a:t>
            </a:r>
            <a:endParaRPr lang="en-US" dirty="0"/>
          </a:p>
          <a:p>
            <a:pPr fontAlgn="base"/>
            <a:r>
              <a:rPr lang="en-US" b="1" dirty="0">
                <a:solidFill>
                  <a:srgbClr val="595959"/>
                </a:solidFill>
                <a:latin typeface="Arial" panose="020B0604020202020204" pitchFamily="34" charset="0"/>
              </a:rPr>
              <a:t>Desired Learner Outcome(s): </a:t>
            </a:r>
            <a:r>
              <a:rPr lang="en-US" dirty="0">
                <a:solidFill>
                  <a:srgbClr val="595959"/>
                </a:solidFill>
                <a:latin typeface="Arial" panose="020B0604020202020204" pitchFamily="34" charset="0"/>
              </a:rPr>
              <a:t>At the end of the presentation, using a Likert scale, attendees will have an increase in knowledge of the RAPR process. </a:t>
            </a:r>
            <a:r>
              <a:rPr lang="en-US" dirty="0">
                <a:latin typeface="Arial" panose="020B0604020202020204" pitchFamily="34" charset="0"/>
              </a:rPr>
              <a:t>​</a:t>
            </a:r>
            <a:endParaRPr lang="en-US" dirty="0"/>
          </a:p>
          <a:p>
            <a:pPr fontAlgn="base"/>
            <a:r>
              <a:rPr lang="en-US" dirty="0">
                <a:latin typeface="Arial" panose="020B0604020202020204" pitchFamily="34" charset="0"/>
              </a:rPr>
              <a:t>​</a:t>
            </a:r>
            <a:endParaRPr lang="en-US" dirty="0"/>
          </a:p>
          <a:p>
            <a:pPr fontAlgn="base"/>
            <a:r>
              <a:rPr lang="en-US" b="1" dirty="0">
                <a:solidFill>
                  <a:srgbClr val="595959"/>
                </a:solidFill>
                <a:latin typeface="Arial" panose="020B0604020202020204" pitchFamily="34" charset="0"/>
              </a:rPr>
              <a:t>Continuing Nursing Education Hours:</a:t>
            </a:r>
            <a:r>
              <a:rPr lang="en-US" dirty="0">
                <a:latin typeface="Arial" panose="020B0604020202020204" pitchFamily="34" charset="0"/>
              </a:rPr>
              <a:t>​</a:t>
            </a:r>
            <a:endParaRPr lang="en-US" dirty="0"/>
          </a:p>
          <a:p>
            <a:pPr fontAlgn="base"/>
            <a:r>
              <a:rPr lang="en-US" dirty="0">
                <a:solidFill>
                  <a:srgbClr val="595959"/>
                </a:solidFill>
                <a:latin typeface="Arial" panose="020B0604020202020204" pitchFamily="34" charset="0"/>
              </a:rPr>
              <a:t>1.00 contact hour will be awarded upon successful completion of this program.  </a:t>
            </a:r>
            <a:r>
              <a:rPr lang="en-US" dirty="0">
                <a:latin typeface="Arial" panose="020B0604020202020204" pitchFamily="34" charset="0"/>
              </a:rPr>
              <a:t>​</a:t>
            </a:r>
          </a:p>
          <a:p>
            <a:pPr fontAlgn="base"/>
            <a:endParaRPr lang="en-US" dirty="0">
              <a:latin typeface="Arial" panose="020B0604020202020204" pitchFamily="34" charset="0"/>
            </a:endParaRPr>
          </a:p>
          <a:p>
            <a:pPr fontAlgn="base"/>
            <a:r>
              <a:rPr lang="en-US" b="1" dirty="0">
                <a:solidFill>
                  <a:srgbClr val="595959"/>
                </a:solidFill>
                <a:latin typeface="Arial" panose="020B0604020202020204" pitchFamily="34" charset="0"/>
              </a:rPr>
              <a:t>Criteria for Successful Completion: </a:t>
            </a:r>
            <a:r>
              <a:rPr lang="en-US" dirty="0">
                <a:latin typeface="Arial" panose="020B0604020202020204" pitchFamily="34" charset="0"/>
              </a:rPr>
              <a:t>​</a:t>
            </a:r>
            <a:endParaRPr lang="en-US" dirty="0"/>
          </a:p>
          <a:p>
            <a:pPr fontAlgn="base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595959"/>
                </a:solidFill>
                <a:latin typeface="Arial" panose="020B0604020202020204" pitchFamily="34" charset="0"/>
              </a:rPr>
              <a:t>C</a:t>
            </a:r>
            <a:r>
              <a:rPr lang="en-US">
                <a:solidFill>
                  <a:srgbClr val="595959"/>
                </a:solidFill>
                <a:latin typeface="Arial" panose="020B0604020202020204" pitchFamily="34" charset="0"/>
              </a:rPr>
              <a:t>redit </a:t>
            </a:r>
            <a:r>
              <a:rPr lang="en-US" dirty="0">
                <a:solidFill>
                  <a:srgbClr val="595959"/>
                </a:solidFill>
                <a:latin typeface="Arial" panose="020B0604020202020204" pitchFamily="34" charset="0"/>
              </a:rPr>
              <a:t>awarded commensurate with participation. </a:t>
            </a:r>
            <a:r>
              <a:rPr lang="en-US" dirty="0">
                <a:latin typeface="Arial" panose="020B0604020202020204" pitchFamily="34" charset="0"/>
              </a:rPr>
              <a:t>​</a:t>
            </a:r>
          </a:p>
          <a:p>
            <a:pPr fontAlgn="base">
              <a:buFont typeface="Arial" panose="020B0604020202020204" pitchFamily="34" charset="0"/>
              <a:buChar char="•"/>
            </a:pPr>
            <a:r>
              <a:rPr lang="en-US" sz="1650" dirty="0">
                <a:solidFill>
                  <a:srgbClr val="595959"/>
                </a:solidFill>
                <a:latin typeface="Arial"/>
                <a:ea typeface="+mn-lt"/>
                <a:cs typeface="+mn-lt"/>
              </a:rPr>
              <a:t>Evaluations will be completed after the event.</a:t>
            </a:r>
            <a:r>
              <a:rPr lang="en-US" sz="1650" dirty="0">
                <a:solidFill>
                  <a:srgbClr val="595959"/>
                </a:solidFill>
                <a:latin typeface="Arial"/>
                <a:cs typeface="Arial"/>
              </a:rPr>
              <a:t>  </a:t>
            </a:r>
            <a:r>
              <a:rPr lang="en-US" sz="1650" dirty="0">
                <a:latin typeface="Arial"/>
                <a:cs typeface="Arial"/>
              </a:rPr>
              <a:t>​</a:t>
            </a:r>
          </a:p>
          <a:p>
            <a:pPr fontAlgn="base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595959"/>
                </a:solidFill>
                <a:latin typeface="Arial" panose="020B0604020202020204" pitchFamily="34" charset="0"/>
              </a:rPr>
              <a:t>Participants will have 28 days to complete the evaluation.  </a:t>
            </a:r>
            <a:r>
              <a:rPr lang="en-US" dirty="0">
                <a:latin typeface="Arial" panose="020B0604020202020204" pitchFamily="34" charset="0"/>
              </a:rPr>
              <a:t>​</a:t>
            </a:r>
          </a:p>
          <a:p>
            <a:pPr fontAlgn="base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595959"/>
                </a:solidFill>
                <a:latin typeface="Arial" panose="020B0604020202020204" pitchFamily="34" charset="0"/>
              </a:rPr>
              <a:t>Upon submission of the evaluation, the participant will receive their certificate.  </a:t>
            </a:r>
            <a:r>
              <a:rPr lang="en-US" dirty="0">
                <a:latin typeface="Arial" panose="020B0604020202020204" pitchFamily="34" charset="0"/>
              </a:rPr>
              <a:t>​</a:t>
            </a:r>
          </a:p>
          <a:p>
            <a:pPr fontAlgn="base"/>
            <a:endParaRPr lang="en-US" dirty="0">
              <a:latin typeface="Arial" panose="020B0604020202020204" pitchFamily="34" charset="0"/>
            </a:endParaRPr>
          </a:p>
          <a:p>
            <a:pPr fontAlgn="base"/>
            <a:r>
              <a:rPr lang="en-US" b="1" dirty="0">
                <a:solidFill>
                  <a:srgbClr val="595959"/>
                </a:solidFill>
                <a:latin typeface="Arial" panose="020B0604020202020204" pitchFamily="34" charset="0"/>
              </a:rPr>
              <a:t>Conflict of Interest Disclosure: </a:t>
            </a:r>
            <a:r>
              <a:rPr lang="en-US" dirty="0">
                <a:latin typeface="Arial" panose="020B0604020202020204" pitchFamily="34" charset="0"/>
              </a:rPr>
              <a:t>​</a:t>
            </a:r>
            <a:endParaRPr lang="en-US" dirty="0"/>
          </a:p>
          <a:p>
            <a:pPr fontAlgn="base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595959"/>
                </a:solidFill>
                <a:latin typeface="Arial" panose="020B0604020202020204" pitchFamily="34" charset="0"/>
              </a:rPr>
              <a:t>None of the planners or presenters for this educational activity have relevant financial relationships to disclose with ineligible companies. </a:t>
            </a:r>
            <a:r>
              <a:rPr lang="en-US" dirty="0">
                <a:latin typeface="Arial" panose="020B0604020202020204" pitchFamily="34" charset="0"/>
              </a:rPr>
              <a:t>​</a:t>
            </a:r>
          </a:p>
          <a:p>
            <a:pPr fontAlgn="base"/>
            <a:endParaRPr lang="en-US" dirty="0">
              <a:latin typeface="Arial" panose="020B0604020202020204" pitchFamily="34" charset="0"/>
            </a:endParaRPr>
          </a:p>
          <a:p>
            <a:pPr fontAlgn="base"/>
            <a:r>
              <a:rPr lang="en-US" b="1" dirty="0">
                <a:solidFill>
                  <a:srgbClr val="595959"/>
                </a:solidFill>
                <a:latin typeface="Arial" panose="020B0604020202020204" pitchFamily="34" charset="0"/>
              </a:rPr>
              <a:t>Accreditation Statement: </a:t>
            </a:r>
            <a:r>
              <a:rPr lang="en-US" dirty="0">
                <a:latin typeface="Arial" panose="020B0604020202020204" pitchFamily="34" charset="0"/>
              </a:rPr>
              <a:t>​</a:t>
            </a:r>
            <a:endParaRPr lang="en-US" dirty="0"/>
          </a:p>
          <a:p>
            <a:pPr fontAlgn="base"/>
            <a:r>
              <a:rPr lang="en-US" dirty="0">
                <a:solidFill>
                  <a:srgbClr val="595959"/>
                </a:solidFill>
                <a:latin typeface="Arial" panose="020B0604020202020204" pitchFamily="34" charset="0"/>
              </a:rPr>
              <a:t>Advocate Aurora Health is approved as a provider of nursing continuing professional development by the Ohio Nurses Association, an accredited approver by the American Nurses Credentialing Center's Commission on Accreditation. (OBN-001-91)</a:t>
            </a:r>
            <a:r>
              <a:rPr lang="en-US" dirty="0">
                <a:latin typeface="Arial" panose="020B0604020202020204" pitchFamily="34" charset="0"/>
              </a:rPr>
              <a:t>​</a:t>
            </a:r>
            <a:endParaRPr lang="en-US" b="0" i="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2327474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EF926F64-08D7-D04C-B12D-D70302C76F40}" vid="{8DBA44F3-CF6D-6648-9D1F-8BFFCF9C64E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fa88ad35-4246-4bf5-9c6f-a567be8b8d57">OH368-640436567-35</_dlc_DocId>
    <_dlc_DocIdUrl xmlns="fa88ad35-4246-4bf5-9c6f-a567be8b8d57">
      <Url>https://advocatehealth.sharepoint.com/sites/CNE/_layouts/15/DocIdRedir.aspx?ID=OH368-640436567-35</Url>
      <Description>OH368-640436567-35</Description>
    </_dlc_DocIdUrl>
  </documentManagement>
</p:properti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8DD8ABEA05AAC48A7AC062223C200C0" ma:contentTypeVersion="6" ma:contentTypeDescription="Create a new document." ma:contentTypeScope="" ma:versionID="6d65f63ffec06f80b533239a791767be">
  <xsd:schema xmlns:xsd="http://www.w3.org/2001/XMLSchema" xmlns:xs="http://www.w3.org/2001/XMLSchema" xmlns:p="http://schemas.microsoft.com/office/2006/metadata/properties" xmlns:ns2="fa88ad35-4246-4bf5-9c6f-a567be8b8d57" xmlns:ns3="97f97c51-46fe-403a-b21d-9bc24663c411" targetNamespace="http://schemas.microsoft.com/office/2006/metadata/properties" ma:root="true" ma:fieldsID="f761902302d4845c46152c42f75c37d7" ns2:_="" ns3:_="">
    <xsd:import namespace="fa88ad35-4246-4bf5-9c6f-a567be8b8d57"/>
    <xsd:import namespace="97f97c51-46fe-403a-b21d-9bc24663c411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2:SharedWithUsers" minOccurs="0"/>
                <xsd:element ref="ns2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a88ad35-4246-4bf5-9c6f-a567be8b8d57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7f97c51-46fe-403a-b21d-9bc24663c41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B1EFCBA-4F63-46A6-9217-70CFBD05B960}">
  <ds:schemaRefs>
    <ds:schemaRef ds:uri="http://schemas.microsoft.com/sharepoint/events"/>
  </ds:schemaRefs>
</ds:datastoreItem>
</file>

<file path=customXml/itemProps2.xml><?xml version="1.0" encoding="utf-8"?>
<ds:datastoreItem xmlns:ds="http://schemas.openxmlformats.org/officeDocument/2006/customXml" ds:itemID="{9592C188-D561-4DA6-8065-D8D8AA04EF6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3526E98-D30B-479E-80F2-34FB05A7614A}">
  <ds:schemaRefs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office/2006/documentManagement/types"/>
    <ds:schemaRef ds:uri="97f97c51-46fe-403a-b21d-9bc24663c411"/>
    <ds:schemaRef ds:uri="fa88ad35-4246-4bf5-9c6f-a567be8b8d57"/>
    <ds:schemaRef ds:uri="http://www.w3.org/XML/1998/namespace"/>
  </ds:schemaRefs>
</ds:datastoreItem>
</file>

<file path=customXml/itemProps4.xml><?xml version="1.0" encoding="utf-8"?>
<ds:datastoreItem xmlns:ds="http://schemas.openxmlformats.org/officeDocument/2006/customXml" ds:itemID="{3907C521-8161-4CA4-9D93-6BE0AC85C66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a88ad35-4246-4bf5-9c6f-a567be8b8d57"/>
    <ds:schemaRef ds:uri="97f97c51-46fe-403a-b21d-9bc24663c41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AHC_TST_flyer_temp</Template>
  <TotalTime>145</TotalTime>
  <Words>240</Words>
  <Application>Microsoft Office PowerPoint</Application>
  <PresentationFormat>Custom</PresentationFormat>
  <Paragraphs>25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Verdana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Julie Righeimer</dc:creator>
  <cp:lastModifiedBy>Graham, Tracy</cp:lastModifiedBy>
  <cp:revision>38</cp:revision>
  <cp:lastPrinted>2017-09-08T12:25:50Z</cp:lastPrinted>
  <dcterms:created xsi:type="dcterms:W3CDTF">2017-07-27T19:03:28Z</dcterms:created>
  <dcterms:modified xsi:type="dcterms:W3CDTF">2022-05-25T20:12:38Z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0x010100E8DD8ABEA05AAC48A7AC062223C200C0</vt:lpwstr>
  </property>
  <property fmtid="{D5CDD505-2E9C-101B-9397-08002B2CF9AE}" pid="3" name="_dlc_DocIdItemGuid">
    <vt:lpwstr>1e28f687-f174-41d6-ab82-312c843edf55</vt:lpwstr>
  </property>
  <property fmtid="{D5CDD505-2E9C-101B-9397-08002B2CF9AE}" pid="4" name="SiteTermID">
    <vt:lpwstr>5;#Advocate|7cf37cc2-8425-4060-8dbf-3f061caa16fa</vt:lpwstr>
  </property>
  <property fmtid="{D5CDD505-2E9C-101B-9397-08002B2CF9AE}" pid="5" name="ResetCacheUrl_Documents">
    <vt:lpwstr>https://advocatehealth.sharepoint.com/sites/AO/Dept/public-affairs-and-marketing/merger-update/_layouts/15/wrkstat.aspx?List=47a7706c-2007-4d1d-80cd-1a210a9230bd&amp;WorkflowInstanceName=a5b06d06-2aeb-4780-a314-74406af58da3, ResetCacheRequest</vt:lpwstr>
  </property>
</Properties>
</file>