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02" r:id="rId5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548" y="48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health.org/content/find-cour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bonnie.Satinover@aah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83063" y="352594"/>
            <a:ext cx="6880220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 algn="ctr"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chemeClr val="bg1"/>
                </a:solidFill>
                <a:latin typeface="Verdana"/>
                <a:ea typeface="+mn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Verdana"/>
                <a:ea typeface="+mn-lt"/>
              </a:rPr>
              <a:t>Simulation Team Journal Club 2022 – </a:t>
            </a:r>
          </a:p>
          <a:p>
            <a:pPr algn="ctr"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b="1" dirty="0">
                <a:solidFill>
                  <a:schemeClr val="bg1"/>
                </a:solidFill>
                <a:latin typeface="Verdana"/>
                <a:ea typeface="+mn-lt"/>
              </a:rPr>
              <a:t>Co-debriefing for Simulation-based Education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endParaRPr lang="en-US" sz="2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26" y="9775182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Bonnie Satinover/ Simulation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5.17.2022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NA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DATE 7.31.2022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84201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Independent Study Program Date/Time:  </a:t>
            </a:r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</a:rPr>
              <a:t>​June 14, 2022, 2022 – July 31, 2022</a:t>
            </a:r>
            <a:endParaRPr lang="en-US" sz="1400" dirty="0"/>
          </a:p>
          <a:p>
            <a:pPr fontAlgn="base"/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Program Location:  </a:t>
            </a:r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</a:rPr>
              <a:t>​Article and quiz found on </a:t>
            </a:r>
            <a:r>
              <a:rPr lang="en-US" sz="1400" dirty="0">
                <a:latin typeface="Arial" panose="020B0604020202020204" pitchFamily="34" charset="0"/>
                <a:hlinkClick r:id="rId3"/>
              </a:rPr>
              <a:t>CE Learning Platform</a:t>
            </a:r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Article:  </a:t>
            </a:r>
            <a:r>
              <a:rPr lang="en-US" sz="1400" b="1" kern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Co-debriefing for Simulation-based Education </a:t>
            </a:r>
            <a:r>
              <a:rPr lang="en-US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Cheng, A., </a:t>
            </a:r>
            <a:r>
              <a:rPr lang="en-US" sz="1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Palaganas</a:t>
            </a:r>
            <a:r>
              <a:rPr lang="en-US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J., </a:t>
            </a:r>
            <a:r>
              <a:rPr lang="en-US" sz="140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Eppich</a:t>
            </a:r>
            <a:r>
              <a:rPr lang="en-US" sz="14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W., Rudolph, J., Robinson, T. 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&amp; Grant, V.; Society for Simulation in Healthcare, April 2015, Vol 20., No. 2, p 69-75 </a:t>
            </a:r>
            <a:r>
              <a:rPr lang="en-US" sz="1400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</a:t>
            </a:r>
            <a:r>
              <a:rPr lang="en-US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10.1097/SIH.0000000000000077</a:t>
            </a:r>
            <a:endParaRPr lang="en-US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en-US" sz="14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Contact Person: Bonnie Satinover, MSN, RN, NPD-BC, RNC-NIC-  </a:t>
            </a:r>
            <a:r>
              <a:rPr lang="en-US" sz="14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bonnie.satinover@aah.org</a:t>
            </a:r>
            <a:r>
              <a:rPr lang="en-US" sz="14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Desired Learner Outcome(s): </a:t>
            </a: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At the end of the presentation the participant should be able to: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Demonstrate knowledge of </a:t>
            </a:r>
            <a:r>
              <a:rPr lang="en-US" sz="1200" dirty="0">
                <a:latin typeface="Arial" panose="020B0604020202020204" pitchFamily="34" charset="0"/>
                <a:ea typeface="Arial" panose="020B0604020202020204" pitchFamily="34" charset="0"/>
              </a:rPr>
              <a:t>co-</a:t>
            </a:r>
            <a:r>
              <a:rPr lang="en-US" sz="1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debriefing by passing the posttest with 80% or greater.  </a:t>
            </a:r>
          </a:p>
          <a:p>
            <a:pPr fontAlgn="base"/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</a:rPr>
              <a:t> </a:t>
            </a:r>
            <a:r>
              <a:rPr lang="en-US" sz="1400" dirty="0">
                <a:latin typeface="Arial" panose="020B0604020202020204" pitchFamily="34" charset="0"/>
              </a:rPr>
              <a:t>​​</a:t>
            </a:r>
            <a:endParaRPr lang="en-US" sz="1400" dirty="0"/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Continuing Nursing Education Hours: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 </a:t>
            </a:r>
            <a:r>
              <a:rPr lang="en-US" sz="1200" b="1" dirty="0">
                <a:solidFill>
                  <a:srgbClr val="595959"/>
                </a:solidFill>
                <a:latin typeface="Arial" panose="020B0604020202020204" pitchFamily="34" charset="0"/>
              </a:rPr>
              <a:t>1.0</a:t>
            </a:r>
            <a:r>
              <a:rPr lang="en-US" sz="1200" dirty="0">
                <a:solidFill>
                  <a:srgbClr val="595959"/>
                </a:solidFill>
                <a:latin typeface="Arial" panose="020B0604020202020204" pitchFamily="34" charset="0"/>
              </a:rPr>
              <a:t> contact hours will be awarded upon successful completion of this program.  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</a:rPr>
              <a:t>Criteria for Successful Completion: </a:t>
            </a:r>
            <a:r>
              <a:rPr lang="en-US" sz="1400" dirty="0">
                <a:latin typeface="Arial" panose="020B0604020202020204" pitchFamily="34" charset="0"/>
              </a:rPr>
              <a:t>​</a:t>
            </a:r>
            <a:endParaRPr lang="en-US" sz="1400" dirty="0"/>
          </a:p>
          <a:p>
            <a:pPr marL="342900" marR="0" lvl="0" indent="-342900">
              <a:spcBef>
                <a:spcPts val="18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Credit awarded commensurate with participation.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18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Read Entire Article.</a:t>
            </a:r>
          </a:p>
          <a:p>
            <a:pPr marL="342900" marR="0" lvl="0" indent="-342900">
              <a:spcBef>
                <a:spcPts val="18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Complete and pass post test with 80% or greater.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12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Evaluations</a:t>
            </a:r>
            <a:r>
              <a:rPr lang="en-US" sz="1200" spc="6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will</a:t>
            </a:r>
            <a:r>
              <a:rPr lang="en-US" sz="1200" spc="85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</a:t>
            </a:r>
            <a:r>
              <a:rPr lang="en-US" sz="1200" spc="7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completed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after</a:t>
            </a:r>
            <a:r>
              <a:rPr lang="en-US" sz="1200" spc="55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1200" spc="5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event.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0" lvl="0" indent="-342900">
              <a:spcBef>
                <a:spcPts val="13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Participants will have 28 days to complete the</a:t>
            </a:r>
            <a:r>
              <a:rPr lang="en-US" sz="1200" spc="205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evaluation.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marR="680720" lvl="0" indent="-342900">
              <a:lnSpc>
                <a:spcPct val="106000"/>
              </a:lnSpc>
              <a:spcBef>
                <a:spcPts val="120"/>
              </a:spcBef>
              <a:spcAft>
                <a:spcPts val="0"/>
              </a:spcAft>
              <a:buClr>
                <a:srgbClr val="595958"/>
              </a:buClr>
              <a:buSzPts val="1650"/>
              <a:buFont typeface="Arial" panose="020B0604020202020204" pitchFamily="34" charset="0"/>
              <a:buChar char="•"/>
              <a:tabLst>
                <a:tab pos="245745" algn="l"/>
              </a:tabLst>
            </a:pPr>
            <a:r>
              <a:rPr lang="en-US" sz="1200" dirty="0">
                <a:solidFill>
                  <a:srgbClr val="59595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Upon submission of the evaluation, the participant will receive their certificate.</a:t>
            </a:r>
            <a:endParaRPr lang="en-US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base"/>
            <a:endParaRPr lang="en-US" sz="1400" dirty="0">
              <a:latin typeface="Arial" panose="020B0604020202020204" pitchFamily="34" charset="0"/>
            </a:endParaRPr>
          </a:p>
          <a:p>
            <a:pPr fontAlgn="base"/>
            <a:r>
              <a:rPr lang="en-US" sz="1100" b="1" dirty="0">
                <a:solidFill>
                  <a:srgbClr val="595959"/>
                </a:solidFill>
                <a:latin typeface="Arial" panose="020B0604020202020204" pitchFamily="34" charset="0"/>
              </a:rPr>
              <a:t>Accreditation Statement: </a:t>
            </a:r>
            <a:r>
              <a:rPr lang="en-US" sz="1100" dirty="0">
                <a:latin typeface="Arial" panose="020B0604020202020204" pitchFamily="34" charset="0"/>
              </a:rPr>
              <a:t>​</a:t>
            </a:r>
            <a:endParaRPr lang="en-US" sz="1100" dirty="0"/>
          </a:p>
          <a:p>
            <a:pPr fontAlgn="base"/>
            <a:r>
              <a:rPr lang="en-US" sz="1100" dirty="0">
                <a:solidFill>
                  <a:srgbClr val="595959"/>
                </a:solidFill>
                <a:latin typeface="Arial" panose="020B0604020202020204" pitchFamily="34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</a:t>
            </a:r>
            <a:r>
              <a:rPr lang="en-US" sz="1100" dirty="0">
                <a:latin typeface="Arial" panose="020B0604020202020204" pitchFamily="34" charset="0"/>
              </a:rPr>
              <a:t>​</a:t>
            </a:r>
            <a:endParaRPr lang="en-US" sz="1100" b="0" i="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FB6E4-E879-4F9E-996A-7E38553B99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0556" y="1431728"/>
            <a:ext cx="3493479" cy="322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636ce7-c19b-429a-9569-b99eb6a4b0bb">
      <Terms xmlns="http://schemas.microsoft.com/office/infopath/2007/PartnerControls"/>
    </lcf76f155ced4ddcb4097134ff3c332f>
    <TaxCatchAll xmlns="bf33b138-7251-43fb-83b7-612f801c6c5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856F952E42C49AD790BD53CF5488B" ma:contentTypeVersion="16" ma:contentTypeDescription="Create a new document." ma:contentTypeScope="" ma:versionID="941da89b1439ba101653f8a9a2ff3665">
  <xsd:schema xmlns:xsd="http://www.w3.org/2001/XMLSchema" xmlns:xs="http://www.w3.org/2001/XMLSchema" xmlns:p="http://schemas.microsoft.com/office/2006/metadata/properties" xmlns:ns2="63636ce7-c19b-429a-9569-b99eb6a4b0bb" xmlns:ns3="d422647a-8cb7-4ef1-bdce-a108b474b58b" xmlns:ns4="bf33b138-7251-43fb-83b7-612f801c6c56" targetNamespace="http://schemas.microsoft.com/office/2006/metadata/properties" ma:root="true" ma:fieldsID="b5a3255dbb6634c7b972465ae6d23c33" ns2:_="" ns3:_="" ns4:_="">
    <xsd:import namespace="63636ce7-c19b-429a-9569-b99eb6a4b0bb"/>
    <xsd:import namespace="d422647a-8cb7-4ef1-bdce-a108b474b58b"/>
    <xsd:import namespace="bf33b138-7251-43fb-83b7-612f801c6c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36ce7-c19b-429a-9569-b99eb6a4b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46a28a4-f3b3-4851-86b3-b10f5f45f3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2647a-8cb7-4ef1-bdce-a108b474b5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3b138-7251-43fb-83b7-612f801c6c5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8ee7dac-6217-48f3-8ad2-8072587aa666}" ma:internalName="TaxCatchAll" ma:showField="CatchAllData" ma:web="d422647a-8cb7-4ef1-bdce-a108b474b5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526E98-D30B-479E-80F2-34FB05A7614A}">
  <ds:schemaRefs>
    <ds:schemaRef ds:uri="http://schemas.microsoft.com/office/infopath/2007/PartnerControls"/>
    <ds:schemaRef ds:uri="http://purl.org/dc/terms/"/>
    <ds:schemaRef ds:uri="63636ce7-c19b-429a-9569-b99eb6a4b0bb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f33b138-7251-43fb-83b7-612f801c6c56"/>
    <ds:schemaRef ds:uri="d422647a-8cb7-4ef1-bdce-a108b474b58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C42E12-8A42-471B-AA6F-FF298C24B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636ce7-c19b-429a-9569-b99eb6a4b0bb"/>
    <ds:schemaRef ds:uri="d422647a-8cb7-4ef1-bdce-a108b474b58b"/>
    <ds:schemaRef ds:uri="bf33b138-7251-43fb-83b7-612f801c6c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171</TotalTime>
  <Words>290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36</cp:revision>
  <cp:lastPrinted>2017-09-08T12:25:50Z</cp:lastPrinted>
  <dcterms:created xsi:type="dcterms:W3CDTF">2017-07-27T19:03:28Z</dcterms:created>
  <dcterms:modified xsi:type="dcterms:W3CDTF">2022-06-03T17:15:14Z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0x010100AE1856F952E42C49AD790BD53CF5488B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