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3"/>
  </p:notesMasterIdLst>
  <p:sldIdLst>
    <p:sldId id="267" r:id="rId5"/>
    <p:sldId id="297" r:id="rId6"/>
    <p:sldId id="300" r:id="rId7"/>
    <p:sldId id="2147480054" r:id="rId8"/>
    <p:sldId id="299" r:id="rId9"/>
    <p:sldId id="305" r:id="rId10"/>
    <p:sldId id="286" r:id="rId11"/>
    <p:sldId id="2147480073" r:id="rId12"/>
    <p:sldId id="2147480080" r:id="rId13"/>
    <p:sldId id="2147480086" r:id="rId14"/>
    <p:sldId id="2147480087" r:id="rId15"/>
    <p:sldId id="2147480094" r:id="rId16"/>
    <p:sldId id="2147480095" r:id="rId17"/>
    <p:sldId id="2147480088" r:id="rId18"/>
    <p:sldId id="2147480097" r:id="rId19"/>
    <p:sldId id="2147480098" r:id="rId20"/>
    <p:sldId id="2147480085" r:id="rId21"/>
    <p:sldId id="2147480100" r:id="rId22"/>
    <p:sldId id="2147480066" r:id="rId23"/>
    <p:sldId id="2147480091" r:id="rId24"/>
    <p:sldId id="2147480093" r:id="rId25"/>
    <p:sldId id="2147480101" r:id="rId26"/>
    <p:sldId id="2147480109" r:id="rId27"/>
    <p:sldId id="2147480106" r:id="rId28"/>
    <p:sldId id="2147480105" r:id="rId29"/>
    <p:sldId id="2147480104" r:id="rId30"/>
    <p:sldId id="2147480138" r:id="rId31"/>
    <p:sldId id="2147480079" r:id="rId32"/>
    <p:sldId id="2147480108" r:id="rId33"/>
    <p:sldId id="2147480103" r:id="rId34"/>
    <p:sldId id="2147480139" r:id="rId35"/>
    <p:sldId id="2147480140" r:id="rId36"/>
    <p:sldId id="2147480102" r:id="rId37"/>
    <p:sldId id="2147480112" r:id="rId38"/>
    <p:sldId id="2147480113" r:id="rId39"/>
    <p:sldId id="2147480115" r:id="rId40"/>
    <p:sldId id="2147480117" r:id="rId41"/>
    <p:sldId id="2147480118" r:id="rId42"/>
    <p:sldId id="2147480131" r:id="rId43"/>
    <p:sldId id="2147480132" r:id="rId44"/>
    <p:sldId id="2147480133" r:id="rId45"/>
    <p:sldId id="2147480135" r:id="rId46"/>
    <p:sldId id="2147480162" r:id="rId47"/>
    <p:sldId id="2147480116" r:id="rId48"/>
    <p:sldId id="2147480122" r:id="rId49"/>
    <p:sldId id="2147480124" r:id="rId50"/>
    <p:sldId id="2147480120" r:id="rId51"/>
    <p:sldId id="2147480125" r:id="rId52"/>
    <p:sldId id="2147480163" r:id="rId53"/>
    <p:sldId id="2147480119" r:id="rId54"/>
    <p:sldId id="2147480126" r:id="rId55"/>
    <p:sldId id="2147480127" r:id="rId56"/>
    <p:sldId id="2147480128" r:id="rId57"/>
    <p:sldId id="2147480130" r:id="rId58"/>
    <p:sldId id="2147480145" r:id="rId59"/>
    <p:sldId id="309" r:id="rId60"/>
    <p:sldId id="2147480147" r:id="rId61"/>
    <p:sldId id="2147480151" r:id="rId62"/>
    <p:sldId id="2147480157" r:id="rId63"/>
    <p:sldId id="2147480158" r:id="rId64"/>
    <p:sldId id="2147480159" r:id="rId65"/>
    <p:sldId id="2147480148" r:id="rId66"/>
    <p:sldId id="2147480149" r:id="rId67"/>
    <p:sldId id="2147480053" r:id="rId68"/>
    <p:sldId id="318" r:id="rId69"/>
    <p:sldId id="2147480164" r:id="rId70"/>
    <p:sldId id="2147480072" r:id="rId71"/>
    <p:sldId id="2147480052" r:id="rId7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75"/>
    <a:srgbClr val="6AC7E6"/>
    <a:srgbClr val="00314C"/>
    <a:srgbClr val="8D8F91"/>
    <a:srgbClr val="FF40FF"/>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B56E2-852A-40FA-B81A-B3918F6F7646}" v="852" dt="2025-12-11T17:29:07.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53511" autoAdjust="0"/>
  </p:normalViewPr>
  <p:slideViewPr>
    <p:cSldViewPr snapToGrid="0">
      <p:cViewPr varScale="1">
        <p:scale>
          <a:sx n="78" d="100"/>
          <a:sy n="78" d="100"/>
        </p:scale>
        <p:origin x="288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6C953-136D-4CD4-872E-3C816D0CB327}"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F0CD2E0A-56A7-47B4-81BB-1F0452A5D87C}">
      <dgm:prSet phldrT="[Text]" phldr="0" custT="1"/>
      <dgm:spPr>
        <a:solidFill>
          <a:schemeClr val="accent5">
            <a:lumMod val="75000"/>
          </a:schemeClr>
        </a:solidFill>
      </dgm:spPr>
      <dgm:t>
        <a:bodyPr/>
        <a:lstStyle/>
        <a:p>
          <a:r>
            <a:rPr lang="en-US" sz="1700" dirty="0">
              <a:latin typeface="Arial" panose="020B0604020202020204" pitchFamily="34" charset="0"/>
              <a:cs typeface="Arial" panose="020B0604020202020204" pitchFamily="34" charset="0"/>
            </a:rPr>
            <a:t>Background of sympathetic crashing acute pulmonary edema (SCAPE)</a:t>
          </a:r>
        </a:p>
      </dgm:t>
    </dgm:pt>
    <dgm:pt modelId="{20794E96-8C87-4F56-80AF-A013F57DA0A6}" type="parTrans" cxnId="{44B3F383-1D1B-4CDD-9B15-B2A3FFEAD0E2}">
      <dgm:prSet/>
      <dgm:spPr/>
      <dgm:t>
        <a:bodyPr/>
        <a:lstStyle/>
        <a:p>
          <a:endParaRPr lang="en-US">
            <a:latin typeface="Arial" panose="020B0604020202020204" pitchFamily="34" charset="0"/>
            <a:cs typeface="Arial" panose="020B0604020202020204" pitchFamily="34" charset="0"/>
          </a:endParaRPr>
        </a:p>
      </dgm:t>
    </dgm:pt>
    <dgm:pt modelId="{41A3419D-E858-421F-9875-A4B2C438397C}" type="sibTrans" cxnId="{44B3F383-1D1B-4CDD-9B15-B2A3FFEAD0E2}">
      <dgm:prSet/>
      <dgm:spPr/>
      <dgm:t>
        <a:bodyPr/>
        <a:lstStyle/>
        <a:p>
          <a:endParaRPr lang="en-US">
            <a:latin typeface="Arial" panose="020B0604020202020204" pitchFamily="34" charset="0"/>
            <a:cs typeface="Arial" panose="020B0604020202020204" pitchFamily="34" charset="0"/>
          </a:endParaRPr>
        </a:p>
      </dgm:t>
    </dgm:pt>
    <dgm:pt modelId="{B717CBA8-15D1-409C-9A02-54AA5F7F13DE}">
      <dgm:prSet phldrT="[Text]" phldr="0" custT="1"/>
      <dgm:spPr>
        <a:solidFill>
          <a:srgbClr val="00B050"/>
        </a:solidFill>
      </dgm:spPr>
      <dgm:t>
        <a:bodyPr/>
        <a:lstStyle/>
        <a:p>
          <a:r>
            <a:rPr lang="en-US" sz="1700" dirty="0">
              <a:latin typeface="Arial" panose="020B0604020202020204" pitchFamily="34" charset="0"/>
              <a:cs typeface="Arial" panose="020B0604020202020204" pitchFamily="34" charset="0"/>
            </a:rPr>
            <a:t> Pharmacological treatment options</a:t>
          </a:r>
        </a:p>
      </dgm:t>
    </dgm:pt>
    <dgm:pt modelId="{44B423ED-0152-4C45-836F-BF3B1C50C7C1}" type="parTrans" cxnId="{64B0CB39-74BB-4AF5-AD16-9F7D178FE2C8}">
      <dgm:prSet/>
      <dgm:spPr/>
      <dgm:t>
        <a:bodyPr/>
        <a:lstStyle/>
        <a:p>
          <a:endParaRPr lang="en-US">
            <a:latin typeface="Arial" panose="020B0604020202020204" pitchFamily="34" charset="0"/>
            <a:cs typeface="Arial" panose="020B0604020202020204" pitchFamily="34" charset="0"/>
          </a:endParaRPr>
        </a:p>
      </dgm:t>
    </dgm:pt>
    <dgm:pt modelId="{8135D0D3-0D70-4F61-A214-1843FB8556E5}" type="sibTrans" cxnId="{64B0CB39-74BB-4AF5-AD16-9F7D178FE2C8}">
      <dgm:prSet/>
      <dgm:spPr/>
      <dgm:t>
        <a:bodyPr/>
        <a:lstStyle/>
        <a:p>
          <a:endParaRPr lang="en-US">
            <a:latin typeface="Arial" panose="020B0604020202020204" pitchFamily="34" charset="0"/>
            <a:cs typeface="Arial" panose="020B0604020202020204" pitchFamily="34" charset="0"/>
          </a:endParaRPr>
        </a:p>
      </dgm:t>
    </dgm:pt>
    <dgm:pt modelId="{C3BB9B1D-2906-4E86-B255-BDAD7CFD82AB}">
      <dgm:prSet phldrT="[Text]" phldr="0" custT="1"/>
      <dgm:spPr>
        <a:solidFill>
          <a:schemeClr val="tx2"/>
        </a:solidFill>
      </dgm:spPr>
      <dgm:t>
        <a:bodyPr/>
        <a:lstStyle/>
        <a:p>
          <a:r>
            <a:rPr lang="en-US" sz="1700" dirty="0">
              <a:latin typeface="Arial" panose="020B0604020202020204" pitchFamily="34" charset="0"/>
              <a:cs typeface="Arial" panose="020B0604020202020204" pitchFamily="34" charset="0"/>
            </a:rPr>
            <a:t>  Literature review</a:t>
          </a:r>
        </a:p>
      </dgm:t>
    </dgm:pt>
    <dgm:pt modelId="{F4A9EFBC-7EB4-49F2-93CC-007555FE6E61}" type="parTrans" cxnId="{5F20DC8C-56A8-4BBF-9AE9-DD9923B2A0F0}">
      <dgm:prSet/>
      <dgm:spPr/>
      <dgm:t>
        <a:bodyPr/>
        <a:lstStyle/>
        <a:p>
          <a:endParaRPr lang="en-US">
            <a:latin typeface="Arial" panose="020B0604020202020204" pitchFamily="34" charset="0"/>
            <a:cs typeface="Arial" panose="020B0604020202020204" pitchFamily="34" charset="0"/>
          </a:endParaRPr>
        </a:p>
      </dgm:t>
    </dgm:pt>
    <dgm:pt modelId="{A10A206B-242D-408A-82F0-59997CE5F09C}" type="sibTrans" cxnId="{5F20DC8C-56A8-4BBF-9AE9-DD9923B2A0F0}">
      <dgm:prSet/>
      <dgm:spPr/>
      <dgm:t>
        <a:bodyPr/>
        <a:lstStyle/>
        <a:p>
          <a:endParaRPr lang="en-US">
            <a:latin typeface="Arial" panose="020B0604020202020204" pitchFamily="34" charset="0"/>
            <a:cs typeface="Arial" panose="020B0604020202020204" pitchFamily="34" charset="0"/>
          </a:endParaRPr>
        </a:p>
      </dgm:t>
    </dgm:pt>
    <dgm:pt modelId="{1CB63863-FF6D-476C-A26D-DFB64FD36D25}">
      <dgm:prSet phldrT="[Text]" phldr="0" custT="1"/>
      <dgm:spPr>
        <a:solidFill>
          <a:schemeClr val="accent2">
            <a:lumMod val="75000"/>
          </a:schemeClr>
        </a:solidFill>
      </dgm:spPr>
      <dgm:t>
        <a:bodyPr/>
        <a:lstStyle/>
        <a:p>
          <a:r>
            <a:rPr lang="en-US" sz="1700" dirty="0">
              <a:latin typeface="Arial" panose="020B0604020202020204" pitchFamily="34" charset="0"/>
              <a:cs typeface="Arial" panose="020B0604020202020204" pitchFamily="34" charset="0"/>
            </a:rPr>
            <a:t>Summary </a:t>
          </a:r>
        </a:p>
      </dgm:t>
    </dgm:pt>
    <dgm:pt modelId="{B5ECD70B-435A-4863-BDAD-1F4B2290B72B}" type="parTrans" cxnId="{7D35A170-47E8-4D1A-AD89-1B824A15BA69}">
      <dgm:prSet/>
      <dgm:spPr/>
      <dgm:t>
        <a:bodyPr/>
        <a:lstStyle/>
        <a:p>
          <a:endParaRPr lang="en-US">
            <a:latin typeface="Arial" panose="020B0604020202020204" pitchFamily="34" charset="0"/>
            <a:cs typeface="Arial" panose="020B0604020202020204" pitchFamily="34" charset="0"/>
          </a:endParaRPr>
        </a:p>
      </dgm:t>
    </dgm:pt>
    <dgm:pt modelId="{51B98DC2-4BD4-4158-B61B-663410BF62AE}" type="sibTrans" cxnId="{7D35A170-47E8-4D1A-AD89-1B824A15BA69}">
      <dgm:prSet/>
      <dgm:spPr/>
      <dgm:t>
        <a:bodyPr/>
        <a:lstStyle/>
        <a:p>
          <a:endParaRPr lang="en-US">
            <a:latin typeface="Arial" panose="020B0604020202020204" pitchFamily="34" charset="0"/>
            <a:cs typeface="Arial" panose="020B0604020202020204" pitchFamily="34" charset="0"/>
          </a:endParaRPr>
        </a:p>
      </dgm:t>
    </dgm:pt>
    <dgm:pt modelId="{EDB05363-299B-4393-9473-3C9E4262C5B8}" type="pres">
      <dgm:prSet presAssocID="{DF86C953-136D-4CD4-872E-3C816D0CB327}" presName="Name0" presStyleCnt="0">
        <dgm:presLayoutVars>
          <dgm:dir/>
          <dgm:resizeHandles val="exact"/>
        </dgm:presLayoutVars>
      </dgm:prSet>
      <dgm:spPr/>
    </dgm:pt>
    <dgm:pt modelId="{D82257EE-2333-4CB6-8D8F-E0742B216036}" type="pres">
      <dgm:prSet presAssocID="{F0CD2E0A-56A7-47B4-81BB-1F0452A5D87C}" presName="node" presStyleLbl="node1" presStyleIdx="0" presStyleCnt="4" custScaleX="212625" custScaleY="114750">
        <dgm:presLayoutVars>
          <dgm:bulletEnabled val="1"/>
        </dgm:presLayoutVars>
      </dgm:prSet>
      <dgm:spPr/>
    </dgm:pt>
    <dgm:pt modelId="{6DAA4738-07EA-4121-8D02-891202DF7169}" type="pres">
      <dgm:prSet presAssocID="{41A3419D-E858-421F-9875-A4B2C438397C}" presName="sibTrans" presStyleLbl="sibTrans2D1" presStyleIdx="0" presStyleCnt="3"/>
      <dgm:spPr/>
    </dgm:pt>
    <dgm:pt modelId="{AA83C8A4-C52D-4900-8F50-11ADF52152CB}" type="pres">
      <dgm:prSet presAssocID="{41A3419D-E858-421F-9875-A4B2C438397C}" presName="connectorText" presStyleLbl="sibTrans2D1" presStyleIdx="0" presStyleCnt="3"/>
      <dgm:spPr/>
    </dgm:pt>
    <dgm:pt modelId="{638287F2-98CC-4C47-9D80-0B74B9E922B6}" type="pres">
      <dgm:prSet presAssocID="{B717CBA8-15D1-409C-9A02-54AA5F7F13DE}" presName="node" presStyleLbl="node1" presStyleIdx="1" presStyleCnt="4" custScaleX="212625" custScaleY="114750">
        <dgm:presLayoutVars>
          <dgm:bulletEnabled val="1"/>
        </dgm:presLayoutVars>
      </dgm:prSet>
      <dgm:spPr/>
    </dgm:pt>
    <dgm:pt modelId="{2EAF6554-7A36-47A5-9962-E3FF1615D803}" type="pres">
      <dgm:prSet presAssocID="{8135D0D3-0D70-4F61-A214-1843FB8556E5}" presName="sibTrans" presStyleLbl="sibTrans2D1" presStyleIdx="1" presStyleCnt="3"/>
      <dgm:spPr/>
    </dgm:pt>
    <dgm:pt modelId="{EC2A0E31-644F-4758-B4B0-2A0AACA8D3A2}" type="pres">
      <dgm:prSet presAssocID="{8135D0D3-0D70-4F61-A214-1843FB8556E5}" presName="connectorText" presStyleLbl="sibTrans2D1" presStyleIdx="1" presStyleCnt="3"/>
      <dgm:spPr/>
    </dgm:pt>
    <dgm:pt modelId="{55C29FC9-42C9-497D-9EAC-2E2683AA4CB8}" type="pres">
      <dgm:prSet presAssocID="{C3BB9B1D-2906-4E86-B255-BDAD7CFD82AB}" presName="node" presStyleLbl="node1" presStyleIdx="2" presStyleCnt="4" custScaleX="212625" custScaleY="114750">
        <dgm:presLayoutVars>
          <dgm:bulletEnabled val="1"/>
        </dgm:presLayoutVars>
      </dgm:prSet>
      <dgm:spPr/>
    </dgm:pt>
    <dgm:pt modelId="{EE9B4512-27D5-4C6A-B3F5-3026717C46FE}" type="pres">
      <dgm:prSet presAssocID="{A10A206B-242D-408A-82F0-59997CE5F09C}" presName="sibTrans" presStyleLbl="sibTrans2D1" presStyleIdx="2" presStyleCnt="3"/>
      <dgm:spPr/>
    </dgm:pt>
    <dgm:pt modelId="{16B8A443-546F-49FB-BEE1-98336C0DC6A2}" type="pres">
      <dgm:prSet presAssocID="{A10A206B-242D-408A-82F0-59997CE5F09C}" presName="connectorText" presStyleLbl="sibTrans2D1" presStyleIdx="2" presStyleCnt="3"/>
      <dgm:spPr/>
    </dgm:pt>
    <dgm:pt modelId="{35FAEA90-404F-4C63-AA5C-C38AA3B38B4E}" type="pres">
      <dgm:prSet presAssocID="{1CB63863-FF6D-476C-A26D-DFB64FD36D25}" presName="node" presStyleLbl="node1" presStyleIdx="3" presStyleCnt="4" custScaleX="212625" custScaleY="114750">
        <dgm:presLayoutVars>
          <dgm:bulletEnabled val="1"/>
        </dgm:presLayoutVars>
      </dgm:prSet>
      <dgm:spPr/>
    </dgm:pt>
  </dgm:ptLst>
  <dgm:cxnLst>
    <dgm:cxn modelId="{2A06DC0F-CFFA-46D7-8EE5-68F9CC5DEC1C}" type="presOf" srcId="{DF86C953-136D-4CD4-872E-3C816D0CB327}" destId="{EDB05363-299B-4393-9473-3C9E4262C5B8}" srcOrd="0" destOrd="0" presId="urn:microsoft.com/office/officeart/2005/8/layout/process1"/>
    <dgm:cxn modelId="{64B0CB39-74BB-4AF5-AD16-9F7D178FE2C8}" srcId="{DF86C953-136D-4CD4-872E-3C816D0CB327}" destId="{B717CBA8-15D1-409C-9A02-54AA5F7F13DE}" srcOrd="1" destOrd="0" parTransId="{44B423ED-0152-4C45-836F-BF3B1C50C7C1}" sibTransId="{8135D0D3-0D70-4F61-A214-1843FB8556E5}"/>
    <dgm:cxn modelId="{BCFFCB67-0595-4A9D-94F2-536F9533584E}" type="presOf" srcId="{8135D0D3-0D70-4F61-A214-1843FB8556E5}" destId="{2EAF6554-7A36-47A5-9962-E3FF1615D803}" srcOrd="0" destOrd="0" presId="urn:microsoft.com/office/officeart/2005/8/layout/process1"/>
    <dgm:cxn modelId="{7D35A170-47E8-4D1A-AD89-1B824A15BA69}" srcId="{DF86C953-136D-4CD4-872E-3C816D0CB327}" destId="{1CB63863-FF6D-476C-A26D-DFB64FD36D25}" srcOrd="3" destOrd="0" parTransId="{B5ECD70B-435A-4863-BDAD-1F4B2290B72B}" sibTransId="{51B98DC2-4BD4-4158-B61B-663410BF62AE}"/>
    <dgm:cxn modelId="{0ADA1C51-852F-47CC-8F38-D6BE3F78C2AD}" type="presOf" srcId="{A10A206B-242D-408A-82F0-59997CE5F09C}" destId="{EE9B4512-27D5-4C6A-B3F5-3026717C46FE}" srcOrd="0" destOrd="0" presId="urn:microsoft.com/office/officeart/2005/8/layout/process1"/>
    <dgm:cxn modelId="{F2B74A80-09D7-4265-A674-86C47191C973}" type="presOf" srcId="{41A3419D-E858-421F-9875-A4B2C438397C}" destId="{6DAA4738-07EA-4121-8D02-891202DF7169}" srcOrd="0" destOrd="0" presId="urn:microsoft.com/office/officeart/2005/8/layout/process1"/>
    <dgm:cxn modelId="{44B3F383-1D1B-4CDD-9B15-B2A3FFEAD0E2}" srcId="{DF86C953-136D-4CD4-872E-3C816D0CB327}" destId="{F0CD2E0A-56A7-47B4-81BB-1F0452A5D87C}" srcOrd="0" destOrd="0" parTransId="{20794E96-8C87-4F56-80AF-A013F57DA0A6}" sibTransId="{41A3419D-E858-421F-9875-A4B2C438397C}"/>
    <dgm:cxn modelId="{DF8B7184-F168-4566-86EF-4B79CD199578}" type="presOf" srcId="{C3BB9B1D-2906-4E86-B255-BDAD7CFD82AB}" destId="{55C29FC9-42C9-497D-9EAC-2E2683AA4CB8}" srcOrd="0" destOrd="0" presId="urn:microsoft.com/office/officeart/2005/8/layout/process1"/>
    <dgm:cxn modelId="{5F20DC8C-56A8-4BBF-9AE9-DD9923B2A0F0}" srcId="{DF86C953-136D-4CD4-872E-3C816D0CB327}" destId="{C3BB9B1D-2906-4E86-B255-BDAD7CFD82AB}" srcOrd="2" destOrd="0" parTransId="{F4A9EFBC-7EB4-49F2-93CC-007555FE6E61}" sibTransId="{A10A206B-242D-408A-82F0-59997CE5F09C}"/>
    <dgm:cxn modelId="{D7C74497-3547-489E-9EF2-D1E00998CD69}" type="presOf" srcId="{8135D0D3-0D70-4F61-A214-1843FB8556E5}" destId="{EC2A0E31-644F-4758-B4B0-2A0AACA8D3A2}" srcOrd="1" destOrd="0" presId="urn:microsoft.com/office/officeart/2005/8/layout/process1"/>
    <dgm:cxn modelId="{01AFC1B6-C115-4C6B-8827-174C2F7CD485}" type="presOf" srcId="{A10A206B-242D-408A-82F0-59997CE5F09C}" destId="{16B8A443-546F-49FB-BEE1-98336C0DC6A2}" srcOrd="1" destOrd="0" presId="urn:microsoft.com/office/officeart/2005/8/layout/process1"/>
    <dgm:cxn modelId="{C4A36FB8-00EC-45BD-84C6-62C1D665E7E9}" type="presOf" srcId="{B717CBA8-15D1-409C-9A02-54AA5F7F13DE}" destId="{638287F2-98CC-4C47-9D80-0B74B9E922B6}" srcOrd="0" destOrd="0" presId="urn:microsoft.com/office/officeart/2005/8/layout/process1"/>
    <dgm:cxn modelId="{792E79C4-FB9E-44D4-AEBC-A4EFEEDEC2D6}" type="presOf" srcId="{1CB63863-FF6D-476C-A26D-DFB64FD36D25}" destId="{35FAEA90-404F-4C63-AA5C-C38AA3B38B4E}" srcOrd="0" destOrd="0" presId="urn:microsoft.com/office/officeart/2005/8/layout/process1"/>
    <dgm:cxn modelId="{05DBBAE4-8A1E-4160-944E-1812DC2E09A1}" type="presOf" srcId="{41A3419D-E858-421F-9875-A4B2C438397C}" destId="{AA83C8A4-C52D-4900-8F50-11ADF52152CB}" srcOrd="1" destOrd="0" presId="urn:microsoft.com/office/officeart/2005/8/layout/process1"/>
    <dgm:cxn modelId="{B5175EE9-5073-40FC-81FD-7433C32AB91B}" type="presOf" srcId="{F0CD2E0A-56A7-47B4-81BB-1F0452A5D87C}" destId="{D82257EE-2333-4CB6-8D8F-E0742B216036}" srcOrd="0" destOrd="0" presId="urn:microsoft.com/office/officeart/2005/8/layout/process1"/>
    <dgm:cxn modelId="{2B4F0D3E-04B0-4D2C-AC9F-7ACBC9B53A52}" type="presParOf" srcId="{EDB05363-299B-4393-9473-3C9E4262C5B8}" destId="{D82257EE-2333-4CB6-8D8F-E0742B216036}" srcOrd="0" destOrd="0" presId="urn:microsoft.com/office/officeart/2005/8/layout/process1"/>
    <dgm:cxn modelId="{3F4E2C45-8C95-4714-BF7A-A32136118F61}" type="presParOf" srcId="{EDB05363-299B-4393-9473-3C9E4262C5B8}" destId="{6DAA4738-07EA-4121-8D02-891202DF7169}" srcOrd="1" destOrd="0" presId="urn:microsoft.com/office/officeart/2005/8/layout/process1"/>
    <dgm:cxn modelId="{209D1209-A902-46C7-AFEE-93442413BE05}" type="presParOf" srcId="{6DAA4738-07EA-4121-8D02-891202DF7169}" destId="{AA83C8A4-C52D-4900-8F50-11ADF52152CB}" srcOrd="0" destOrd="0" presId="urn:microsoft.com/office/officeart/2005/8/layout/process1"/>
    <dgm:cxn modelId="{78EDB478-A083-46D1-83F1-06F2D6B2A7F8}" type="presParOf" srcId="{EDB05363-299B-4393-9473-3C9E4262C5B8}" destId="{638287F2-98CC-4C47-9D80-0B74B9E922B6}" srcOrd="2" destOrd="0" presId="urn:microsoft.com/office/officeart/2005/8/layout/process1"/>
    <dgm:cxn modelId="{DDD5EC6C-FCBE-4EE2-8883-CAF9A6322135}" type="presParOf" srcId="{EDB05363-299B-4393-9473-3C9E4262C5B8}" destId="{2EAF6554-7A36-47A5-9962-E3FF1615D803}" srcOrd="3" destOrd="0" presId="urn:microsoft.com/office/officeart/2005/8/layout/process1"/>
    <dgm:cxn modelId="{AD36336D-6C1A-4938-96DA-4D38017C19FF}" type="presParOf" srcId="{2EAF6554-7A36-47A5-9962-E3FF1615D803}" destId="{EC2A0E31-644F-4758-B4B0-2A0AACA8D3A2}" srcOrd="0" destOrd="0" presId="urn:microsoft.com/office/officeart/2005/8/layout/process1"/>
    <dgm:cxn modelId="{D855C489-1E3D-4ABA-B4D8-C4C8FC874768}" type="presParOf" srcId="{EDB05363-299B-4393-9473-3C9E4262C5B8}" destId="{55C29FC9-42C9-497D-9EAC-2E2683AA4CB8}" srcOrd="4" destOrd="0" presId="urn:microsoft.com/office/officeart/2005/8/layout/process1"/>
    <dgm:cxn modelId="{17D71183-F685-486C-B3F8-6152489B4F6F}" type="presParOf" srcId="{EDB05363-299B-4393-9473-3C9E4262C5B8}" destId="{EE9B4512-27D5-4C6A-B3F5-3026717C46FE}" srcOrd="5" destOrd="0" presId="urn:microsoft.com/office/officeart/2005/8/layout/process1"/>
    <dgm:cxn modelId="{D349622E-69F8-4705-94E3-D11CA9C8FF66}" type="presParOf" srcId="{EE9B4512-27D5-4C6A-B3F5-3026717C46FE}" destId="{16B8A443-546F-49FB-BEE1-98336C0DC6A2}" srcOrd="0" destOrd="0" presId="urn:microsoft.com/office/officeart/2005/8/layout/process1"/>
    <dgm:cxn modelId="{D775B7B8-2E32-4187-BD3A-2BE9A256F7F5}" type="presParOf" srcId="{EDB05363-299B-4393-9473-3C9E4262C5B8}" destId="{35FAEA90-404F-4C63-AA5C-C38AA3B38B4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B3376C-9031-4BEF-A120-0F810A5101A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0CF80E7-1066-4634-B00C-79E48A466B9E}">
      <dgm:prSet phldrT="[Text]" phldr="0" custT="1"/>
      <dgm:spPr/>
      <dgm:t>
        <a:bodyPr/>
        <a:lstStyle/>
        <a:p>
          <a:r>
            <a:rPr lang="en-US" sz="2000" dirty="0">
              <a:latin typeface="Arial" panose="020B0604020202020204" pitchFamily="34" charset="0"/>
              <a:cs typeface="Arial" panose="020B0604020202020204" pitchFamily="34" charset="0"/>
            </a:rPr>
            <a:t>High Dose Nitroglycerin Pilot Study (2021)</a:t>
          </a:r>
        </a:p>
      </dgm:t>
    </dgm:pt>
    <dgm:pt modelId="{FB4C4C38-CD2B-48AA-B09E-1A64CA75867A}" type="par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B8173191-2339-4A21-A7E7-01241B2A0424}" type="sib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C3E47291-BA48-4FE6-9DD1-FC1FDF518B33}">
      <dgm:prSet phldrT="[Text]" phldr="0" custT="1"/>
      <dgm:spPr/>
      <dgm:t>
        <a:bodyPr/>
        <a:lstStyle/>
        <a:p>
          <a:r>
            <a:rPr lang="en-US" sz="2000" dirty="0">
              <a:latin typeface="Arial" panose="020B0604020202020204" pitchFamily="34" charset="0"/>
              <a:cs typeface="Arial" panose="020B0604020202020204" pitchFamily="34" charset="0"/>
            </a:rPr>
            <a:t>Hi-DOSE SCAPE Study (2023)</a:t>
          </a:r>
        </a:p>
      </dgm:t>
    </dgm:pt>
    <dgm:pt modelId="{113A78E5-BFA5-49FC-AC15-2CC8052979D5}" type="par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F87091FF-2157-488A-9D4E-C929D3CCB068}" type="sib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D15C6E1A-A7C3-41D3-ADF2-177E17371EDF}">
      <dgm:prSet phldrT="[Text]" phldr="0" custT="1"/>
      <dgm:spPr/>
      <dgm:t>
        <a:bodyPr/>
        <a:lstStyle/>
        <a:p>
          <a:r>
            <a:rPr lang="en-US" sz="2000" dirty="0">
              <a:latin typeface="Arial" panose="020B0604020202020204" pitchFamily="34" charset="0"/>
              <a:cs typeface="Arial" panose="020B0604020202020204" pitchFamily="34" charset="0"/>
            </a:rPr>
            <a:t>High vs Low Dose IV Nitroglycerin (2024)</a:t>
          </a:r>
        </a:p>
      </dgm:t>
    </dgm:pt>
    <dgm:pt modelId="{AE5C8C27-AF89-421C-9965-5E10E37211D8}" type="par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ED5FFED0-AE17-4620-969B-9472A6E45C96}" type="sib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3F24C351-A38E-4DF1-AFCB-5E1C10045B13}" type="pres">
      <dgm:prSet presAssocID="{14B3376C-9031-4BEF-A120-0F810A5101A2}" presName="Name0" presStyleCnt="0">
        <dgm:presLayoutVars>
          <dgm:dir/>
          <dgm:resizeHandles val="exact"/>
        </dgm:presLayoutVars>
      </dgm:prSet>
      <dgm:spPr/>
    </dgm:pt>
    <dgm:pt modelId="{B0ED6CF7-F686-4E72-8B18-4B0023FBED1E}" type="pres">
      <dgm:prSet presAssocID="{14B3376C-9031-4BEF-A120-0F810A5101A2}" presName="arrow" presStyleLbl="bgShp" presStyleIdx="0" presStyleCnt="1"/>
      <dgm:spPr/>
    </dgm:pt>
    <dgm:pt modelId="{E061020D-2587-4505-94E3-B053AE267155}" type="pres">
      <dgm:prSet presAssocID="{14B3376C-9031-4BEF-A120-0F810A5101A2}" presName="points" presStyleCnt="0"/>
      <dgm:spPr/>
    </dgm:pt>
    <dgm:pt modelId="{310E359B-65E7-4225-9DAD-73585E65EC92}" type="pres">
      <dgm:prSet presAssocID="{E0CF80E7-1066-4634-B00C-79E48A466B9E}" presName="compositeA" presStyleCnt="0"/>
      <dgm:spPr/>
    </dgm:pt>
    <dgm:pt modelId="{B0069B79-3C01-45AE-A0EA-19B5D63AC0F4}" type="pres">
      <dgm:prSet presAssocID="{E0CF80E7-1066-4634-B00C-79E48A466B9E}" presName="textA" presStyleLbl="revTx" presStyleIdx="0" presStyleCnt="3">
        <dgm:presLayoutVars>
          <dgm:bulletEnabled val="1"/>
        </dgm:presLayoutVars>
      </dgm:prSet>
      <dgm:spPr/>
    </dgm:pt>
    <dgm:pt modelId="{91F3942F-4327-47F8-BE64-4768A4D3E61A}" type="pres">
      <dgm:prSet presAssocID="{E0CF80E7-1066-4634-B00C-79E48A466B9E}" presName="circleA" presStyleLbl="node1" presStyleIdx="0" presStyleCnt="3"/>
      <dgm:spPr/>
    </dgm:pt>
    <dgm:pt modelId="{485AACF6-7314-4154-BCC2-4E5A61707844}" type="pres">
      <dgm:prSet presAssocID="{E0CF80E7-1066-4634-B00C-79E48A466B9E}" presName="spaceA" presStyleCnt="0"/>
      <dgm:spPr/>
    </dgm:pt>
    <dgm:pt modelId="{0A93B1D5-F635-4C16-A9BC-625B09378E67}" type="pres">
      <dgm:prSet presAssocID="{B8173191-2339-4A21-A7E7-01241B2A0424}" presName="space" presStyleCnt="0"/>
      <dgm:spPr/>
    </dgm:pt>
    <dgm:pt modelId="{148053D3-0CB7-4F46-A817-EE105C36C97E}" type="pres">
      <dgm:prSet presAssocID="{C3E47291-BA48-4FE6-9DD1-FC1FDF518B33}" presName="compositeB" presStyleCnt="0"/>
      <dgm:spPr/>
    </dgm:pt>
    <dgm:pt modelId="{1EC6E2EC-5C8F-46D5-96E8-E2C142A899DD}" type="pres">
      <dgm:prSet presAssocID="{C3E47291-BA48-4FE6-9DD1-FC1FDF518B33}" presName="textB" presStyleLbl="revTx" presStyleIdx="1" presStyleCnt="3">
        <dgm:presLayoutVars>
          <dgm:bulletEnabled val="1"/>
        </dgm:presLayoutVars>
      </dgm:prSet>
      <dgm:spPr/>
    </dgm:pt>
    <dgm:pt modelId="{E73C612E-A7D5-4BBE-B5DE-814CB7F8EA0F}" type="pres">
      <dgm:prSet presAssocID="{C3E47291-BA48-4FE6-9DD1-FC1FDF518B33}" presName="circleB" presStyleLbl="node1" presStyleIdx="1" presStyleCnt="3"/>
      <dgm:spPr/>
    </dgm:pt>
    <dgm:pt modelId="{8822DAD9-FCC8-4CAB-B044-092980DB09AC}" type="pres">
      <dgm:prSet presAssocID="{C3E47291-BA48-4FE6-9DD1-FC1FDF518B33}" presName="spaceB" presStyleCnt="0"/>
      <dgm:spPr/>
    </dgm:pt>
    <dgm:pt modelId="{184D324B-5BC0-4F92-9DF6-7AE3B0DE1796}" type="pres">
      <dgm:prSet presAssocID="{F87091FF-2157-488A-9D4E-C929D3CCB068}" presName="space" presStyleCnt="0"/>
      <dgm:spPr/>
    </dgm:pt>
    <dgm:pt modelId="{0D7AF743-8D29-4D81-9472-24B7DB3FBB1B}" type="pres">
      <dgm:prSet presAssocID="{D15C6E1A-A7C3-41D3-ADF2-177E17371EDF}" presName="compositeA" presStyleCnt="0"/>
      <dgm:spPr/>
    </dgm:pt>
    <dgm:pt modelId="{4250E61A-9A08-467C-A014-9D8FFD98EAB1}" type="pres">
      <dgm:prSet presAssocID="{D15C6E1A-A7C3-41D3-ADF2-177E17371EDF}" presName="textA" presStyleLbl="revTx" presStyleIdx="2" presStyleCnt="3">
        <dgm:presLayoutVars>
          <dgm:bulletEnabled val="1"/>
        </dgm:presLayoutVars>
      </dgm:prSet>
      <dgm:spPr/>
    </dgm:pt>
    <dgm:pt modelId="{5C3A85C5-4207-44D3-8F71-27F7AD350487}" type="pres">
      <dgm:prSet presAssocID="{D15C6E1A-A7C3-41D3-ADF2-177E17371EDF}" presName="circleA" presStyleLbl="node1" presStyleIdx="2" presStyleCnt="3"/>
      <dgm:spPr/>
    </dgm:pt>
    <dgm:pt modelId="{F08246B1-7202-4284-8B2B-ACEB3C621F9C}" type="pres">
      <dgm:prSet presAssocID="{D15C6E1A-A7C3-41D3-ADF2-177E17371EDF}" presName="spaceA" presStyleCnt="0"/>
      <dgm:spPr/>
    </dgm:pt>
  </dgm:ptLst>
  <dgm:cxnLst>
    <dgm:cxn modelId="{3AFEFA1B-1D43-45C4-8AED-35707BCF2B00}" type="presOf" srcId="{C3E47291-BA48-4FE6-9DD1-FC1FDF518B33}" destId="{1EC6E2EC-5C8F-46D5-96E8-E2C142A899DD}" srcOrd="0" destOrd="0" presId="urn:microsoft.com/office/officeart/2005/8/layout/hProcess11"/>
    <dgm:cxn modelId="{CF72EF5B-26F9-456E-AE61-06633791CD43}" type="presOf" srcId="{E0CF80E7-1066-4634-B00C-79E48A466B9E}" destId="{B0069B79-3C01-45AE-A0EA-19B5D63AC0F4}" srcOrd="0" destOrd="0" presId="urn:microsoft.com/office/officeart/2005/8/layout/hProcess11"/>
    <dgm:cxn modelId="{12216A46-F495-4A59-A02C-15DD92610197}" srcId="{14B3376C-9031-4BEF-A120-0F810A5101A2}" destId="{C3E47291-BA48-4FE6-9DD1-FC1FDF518B33}" srcOrd="1" destOrd="0" parTransId="{113A78E5-BFA5-49FC-AC15-2CC8052979D5}" sibTransId="{F87091FF-2157-488A-9D4E-C929D3CCB068}"/>
    <dgm:cxn modelId="{BABF017A-09C9-4147-9DFE-5DF5729044EB}" type="presOf" srcId="{14B3376C-9031-4BEF-A120-0F810A5101A2}" destId="{3F24C351-A38E-4DF1-AFCB-5E1C10045B13}" srcOrd="0" destOrd="0" presId="urn:microsoft.com/office/officeart/2005/8/layout/hProcess11"/>
    <dgm:cxn modelId="{C6F06D7A-992B-47E3-B00E-9BB505E0AB7D}" srcId="{14B3376C-9031-4BEF-A120-0F810A5101A2}" destId="{E0CF80E7-1066-4634-B00C-79E48A466B9E}" srcOrd="0" destOrd="0" parTransId="{FB4C4C38-CD2B-48AA-B09E-1A64CA75867A}" sibTransId="{B8173191-2339-4A21-A7E7-01241B2A0424}"/>
    <dgm:cxn modelId="{1F1253D8-BE71-4AB8-89B0-C13511EFF71F}" type="presOf" srcId="{D15C6E1A-A7C3-41D3-ADF2-177E17371EDF}" destId="{4250E61A-9A08-467C-A014-9D8FFD98EAB1}" srcOrd="0" destOrd="0" presId="urn:microsoft.com/office/officeart/2005/8/layout/hProcess11"/>
    <dgm:cxn modelId="{D96470F7-4726-4D56-A461-7DA38D50CB23}" srcId="{14B3376C-9031-4BEF-A120-0F810A5101A2}" destId="{D15C6E1A-A7C3-41D3-ADF2-177E17371EDF}" srcOrd="2" destOrd="0" parTransId="{AE5C8C27-AF89-421C-9965-5E10E37211D8}" sibTransId="{ED5FFED0-AE17-4620-969B-9472A6E45C96}"/>
    <dgm:cxn modelId="{FD3F159B-0F14-4EAA-A7CF-64B43420492A}" type="presParOf" srcId="{3F24C351-A38E-4DF1-AFCB-5E1C10045B13}" destId="{B0ED6CF7-F686-4E72-8B18-4B0023FBED1E}" srcOrd="0" destOrd="0" presId="urn:microsoft.com/office/officeart/2005/8/layout/hProcess11"/>
    <dgm:cxn modelId="{C79360AF-D374-4AC4-865C-FA0B26CCA9A9}" type="presParOf" srcId="{3F24C351-A38E-4DF1-AFCB-5E1C10045B13}" destId="{E061020D-2587-4505-94E3-B053AE267155}" srcOrd="1" destOrd="0" presId="urn:microsoft.com/office/officeart/2005/8/layout/hProcess11"/>
    <dgm:cxn modelId="{27AFED74-6BFF-464F-AFB9-E4A0128F21F6}" type="presParOf" srcId="{E061020D-2587-4505-94E3-B053AE267155}" destId="{310E359B-65E7-4225-9DAD-73585E65EC92}" srcOrd="0" destOrd="0" presId="urn:microsoft.com/office/officeart/2005/8/layout/hProcess11"/>
    <dgm:cxn modelId="{9E7D220D-B96A-406E-8551-8BFCC8208002}" type="presParOf" srcId="{310E359B-65E7-4225-9DAD-73585E65EC92}" destId="{B0069B79-3C01-45AE-A0EA-19B5D63AC0F4}" srcOrd="0" destOrd="0" presId="urn:microsoft.com/office/officeart/2005/8/layout/hProcess11"/>
    <dgm:cxn modelId="{F0BA7E66-7BCC-4B9E-B0B7-332DCED5E126}" type="presParOf" srcId="{310E359B-65E7-4225-9DAD-73585E65EC92}" destId="{91F3942F-4327-47F8-BE64-4768A4D3E61A}" srcOrd="1" destOrd="0" presId="urn:microsoft.com/office/officeart/2005/8/layout/hProcess11"/>
    <dgm:cxn modelId="{4A07FA8D-42FD-4B26-8B9A-F3CDE7C7FDB2}" type="presParOf" srcId="{310E359B-65E7-4225-9DAD-73585E65EC92}" destId="{485AACF6-7314-4154-BCC2-4E5A61707844}" srcOrd="2" destOrd="0" presId="urn:microsoft.com/office/officeart/2005/8/layout/hProcess11"/>
    <dgm:cxn modelId="{D8837AF4-3EC1-45AE-92B7-9645BB9C0E1C}" type="presParOf" srcId="{E061020D-2587-4505-94E3-B053AE267155}" destId="{0A93B1D5-F635-4C16-A9BC-625B09378E67}" srcOrd="1" destOrd="0" presId="urn:microsoft.com/office/officeart/2005/8/layout/hProcess11"/>
    <dgm:cxn modelId="{EE2F6979-8DED-4A73-8003-A92320238D2C}" type="presParOf" srcId="{E061020D-2587-4505-94E3-B053AE267155}" destId="{148053D3-0CB7-4F46-A817-EE105C36C97E}" srcOrd="2" destOrd="0" presId="urn:microsoft.com/office/officeart/2005/8/layout/hProcess11"/>
    <dgm:cxn modelId="{E1F72F55-8DDE-4CF3-BD8E-A362D076C8C1}" type="presParOf" srcId="{148053D3-0CB7-4F46-A817-EE105C36C97E}" destId="{1EC6E2EC-5C8F-46D5-96E8-E2C142A899DD}" srcOrd="0" destOrd="0" presId="urn:microsoft.com/office/officeart/2005/8/layout/hProcess11"/>
    <dgm:cxn modelId="{6B67D03D-0A68-40AC-8784-7EDEEAEE17F5}" type="presParOf" srcId="{148053D3-0CB7-4F46-A817-EE105C36C97E}" destId="{E73C612E-A7D5-4BBE-B5DE-814CB7F8EA0F}" srcOrd="1" destOrd="0" presId="urn:microsoft.com/office/officeart/2005/8/layout/hProcess11"/>
    <dgm:cxn modelId="{621FB586-E80D-4515-B9CA-296BCA019D39}" type="presParOf" srcId="{148053D3-0CB7-4F46-A817-EE105C36C97E}" destId="{8822DAD9-FCC8-4CAB-B044-092980DB09AC}" srcOrd="2" destOrd="0" presId="urn:microsoft.com/office/officeart/2005/8/layout/hProcess11"/>
    <dgm:cxn modelId="{BCC3BA1C-8F21-4F70-ABF2-ABB5312A24BF}" type="presParOf" srcId="{E061020D-2587-4505-94E3-B053AE267155}" destId="{184D324B-5BC0-4F92-9DF6-7AE3B0DE1796}" srcOrd="3" destOrd="0" presId="urn:microsoft.com/office/officeart/2005/8/layout/hProcess11"/>
    <dgm:cxn modelId="{5E79F09D-3342-4301-A481-E6105767D607}" type="presParOf" srcId="{E061020D-2587-4505-94E3-B053AE267155}" destId="{0D7AF743-8D29-4D81-9472-24B7DB3FBB1B}" srcOrd="4" destOrd="0" presId="urn:microsoft.com/office/officeart/2005/8/layout/hProcess11"/>
    <dgm:cxn modelId="{D82CC6F7-571D-4093-8E22-9E835678E44E}" type="presParOf" srcId="{0D7AF743-8D29-4D81-9472-24B7DB3FBB1B}" destId="{4250E61A-9A08-467C-A014-9D8FFD98EAB1}" srcOrd="0" destOrd="0" presId="urn:microsoft.com/office/officeart/2005/8/layout/hProcess11"/>
    <dgm:cxn modelId="{F6FF3F53-6D0F-4FDA-A08C-8AAF792331B9}" type="presParOf" srcId="{0D7AF743-8D29-4D81-9472-24B7DB3FBB1B}" destId="{5C3A85C5-4207-44D3-8F71-27F7AD350487}" srcOrd="1" destOrd="0" presId="urn:microsoft.com/office/officeart/2005/8/layout/hProcess11"/>
    <dgm:cxn modelId="{C61B22C0-7288-47BA-9CE7-B7C48D489778}" type="presParOf" srcId="{0D7AF743-8D29-4D81-9472-24B7DB3FBB1B}" destId="{F08246B1-7202-4284-8B2B-ACEB3C621F9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FFBE1A-62C3-403B-926A-20F315A423F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4A9E8E-0E1E-40F3-87F1-6AB10DD88126}">
      <dgm:prSet phldrT="[Text]" phldr="0"/>
      <dgm:spPr/>
      <dgm:t>
        <a:bodyPr/>
        <a:lstStyle/>
        <a:p>
          <a:r>
            <a:rPr lang="en-US" sz="2400" u="sng" dirty="0">
              <a:latin typeface="Arial" panose="020B0604020202020204" pitchFamily="34" charset="0"/>
              <a:cs typeface="Arial" panose="020B0604020202020204" pitchFamily="34" charset="0"/>
            </a:rPr>
            <a:t>Strengths</a:t>
          </a:r>
        </a:p>
      </dgm:t>
    </dgm:pt>
    <dgm:pt modelId="{ED181B9F-9B7E-4CFA-8C6A-76396CFB8E51}" type="parTrans" cxnId="{7E6B7EC7-425B-417F-8B65-321CA22E6179}">
      <dgm:prSet/>
      <dgm:spPr/>
      <dgm:t>
        <a:bodyPr/>
        <a:lstStyle/>
        <a:p>
          <a:endParaRPr lang="en-US">
            <a:latin typeface="Arial" panose="020B0604020202020204" pitchFamily="34" charset="0"/>
            <a:cs typeface="Arial" panose="020B0604020202020204" pitchFamily="34" charset="0"/>
          </a:endParaRPr>
        </a:p>
      </dgm:t>
    </dgm:pt>
    <dgm:pt modelId="{A0A1A190-886B-4F82-92B1-15D93CF4DB67}" type="sibTrans" cxnId="{7E6B7EC7-425B-417F-8B65-321CA22E6179}">
      <dgm:prSet/>
      <dgm:spPr/>
      <dgm:t>
        <a:bodyPr/>
        <a:lstStyle/>
        <a:p>
          <a:endParaRPr lang="en-US">
            <a:latin typeface="Arial" panose="020B0604020202020204" pitchFamily="34" charset="0"/>
            <a:cs typeface="Arial" panose="020B0604020202020204" pitchFamily="34" charset="0"/>
          </a:endParaRPr>
        </a:p>
      </dgm:t>
    </dgm:pt>
    <dgm:pt modelId="{9CC611F6-875F-4ADB-8A4D-43BE5871A664}">
      <dgm:prSet phldrT="[Text]" phldr="0" custT="1"/>
      <dgm:spPr/>
      <dgm:t>
        <a:bodyPr/>
        <a:lstStyle/>
        <a:p>
          <a:r>
            <a:rPr lang="en-US" sz="2400" u="sng" dirty="0">
              <a:latin typeface="Arial" panose="020B0604020202020204" pitchFamily="34" charset="0"/>
              <a:cs typeface="Arial" panose="020B0604020202020204" pitchFamily="34" charset="0"/>
            </a:rPr>
            <a:t>Limitations</a:t>
          </a:r>
        </a:p>
      </dgm:t>
    </dgm:pt>
    <dgm:pt modelId="{190EF801-5182-4AE8-859C-0FA1707DC8AF}" type="parTrans" cxnId="{997A02F5-AF94-48E2-A18C-94E2392FA7AC}">
      <dgm:prSet/>
      <dgm:spPr/>
      <dgm:t>
        <a:bodyPr/>
        <a:lstStyle/>
        <a:p>
          <a:endParaRPr lang="en-US">
            <a:latin typeface="Arial" panose="020B0604020202020204" pitchFamily="34" charset="0"/>
            <a:cs typeface="Arial" panose="020B0604020202020204" pitchFamily="34" charset="0"/>
          </a:endParaRPr>
        </a:p>
      </dgm:t>
    </dgm:pt>
    <dgm:pt modelId="{3B131250-F76E-4BF6-AD91-D8DD39EAE001}" type="sibTrans" cxnId="{997A02F5-AF94-48E2-A18C-94E2392FA7AC}">
      <dgm:prSet/>
      <dgm:spPr/>
      <dgm:t>
        <a:bodyPr/>
        <a:lstStyle/>
        <a:p>
          <a:endParaRPr lang="en-US">
            <a:latin typeface="Arial" panose="020B0604020202020204" pitchFamily="34" charset="0"/>
            <a:cs typeface="Arial" panose="020B0604020202020204" pitchFamily="34" charset="0"/>
          </a:endParaRPr>
        </a:p>
      </dgm:t>
    </dgm:pt>
    <dgm:pt modelId="{3B621188-CE81-48E1-8C7D-63C4334E4342}">
      <dgm:prSet phldrT="[Text]" phldr="0" custT="1"/>
      <dgm:spPr/>
      <dgm:t>
        <a:bodyPr/>
        <a:lstStyle/>
        <a:p>
          <a:r>
            <a:rPr lang="en-US" sz="1800" dirty="0">
              <a:latin typeface="Arial" panose="020B0604020202020204" pitchFamily="34" charset="0"/>
              <a:cs typeface="Arial" panose="020B0604020202020204" pitchFamily="34" charset="0"/>
            </a:rPr>
            <a:t>Feasibility, safety, and efficacy of high dose NTG dosing </a:t>
          </a:r>
        </a:p>
      </dgm:t>
    </dgm:pt>
    <dgm:pt modelId="{700DE5EC-6041-40EF-8431-C913CCA3A436}" type="parTrans" cxnId="{4329A7A6-F862-426D-A5B1-41AEC7B71A56}">
      <dgm:prSet/>
      <dgm:spPr/>
      <dgm:t>
        <a:bodyPr/>
        <a:lstStyle/>
        <a:p>
          <a:endParaRPr lang="en-US">
            <a:latin typeface="Arial" panose="020B0604020202020204" pitchFamily="34" charset="0"/>
            <a:cs typeface="Arial" panose="020B0604020202020204" pitchFamily="34" charset="0"/>
          </a:endParaRPr>
        </a:p>
      </dgm:t>
    </dgm:pt>
    <dgm:pt modelId="{7913EBD7-91AA-46D7-AB7E-E1032D724428}" type="sibTrans" cxnId="{4329A7A6-F862-426D-A5B1-41AEC7B71A56}">
      <dgm:prSet/>
      <dgm:spPr/>
      <dgm:t>
        <a:bodyPr/>
        <a:lstStyle/>
        <a:p>
          <a:endParaRPr lang="en-US">
            <a:latin typeface="Arial" panose="020B0604020202020204" pitchFamily="34" charset="0"/>
            <a:cs typeface="Arial" panose="020B0604020202020204" pitchFamily="34" charset="0"/>
          </a:endParaRPr>
        </a:p>
      </dgm:t>
    </dgm:pt>
    <dgm:pt modelId="{E03BF94B-6A5F-4CB1-A569-5BF47B03BAB2}">
      <dgm:prSet phldrT="[Text]" phldr="0" custT="1"/>
      <dgm:spPr/>
      <dgm:t>
        <a:bodyPr/>
        <a:lstStyle/>
        <a:p>
          <a:r>
            <a:rPr lang="en-US" sz="1800" dirty="0">
              <a:latin typeface="Arial" panose="020B0604020202020204" pitchFamily="34" charset="0"/>
              <a:cs typeface="Arial" panose="020B0604020202020204" pitchFamily="34" charset="0"/>
            </a:rPr>
            <a:t>Single-center pilot study with small sample size </a:t>
          </a:r>
        </a:p>
      </dgm:t>
    </dgm:pt>
    <dgm:pt modelId="{78E2D095-8155-46A3-8C35-7268DD19CDCB}" type="parTrans" cxnId="{64CB2775-901A-43AD-B8E4-74BF122C4FB5}">
      <dgm:prSet/>
      <dgm:spPr/>
      <dgm:t>
        <a:bodyPr/>
        <a:lstStyle/>
        <a:p>
          <a:endParaRPr lang="en-US">
            <a:latin typeface="Arial" panose="020B0604020202020204" pitchFamily="34" charset="0"/>
            <a:cs typeface="Arial" panose="020B0604020202020204" pitchFamily="34" charset="0"/>
          </a:endParaRPr>
        </a:p>
      </dgm:t>
    </dgm:pt>
    <dgm:pt modelId="{7A01B491-D064-4D99-8420-C8A409A81917}" type="sibTrans" cxnId="{64CB2775-901A-43AD-B8E4-74BF122C4FB5}">
      <dgm:prSet/>
      <dgm:spPr/>
      <dgm:t>
        <a:bodyPr/>
        <a:lstStyle/>
        <a:p>
          <a:endParaRPr lang="en-US">
            <a:latin typeface="Arial" panose="020B0604020202020204" pitchFamily="34" charset="0"/>
            <a:cs typeface="Arial" panose="020B0604020202020204" pitchFamily="34" charset="0"/>
          </a:endParaRPr>
        </a:p>
      </dgm:t>
    </dgm:pt>
    <dgm:pt modelId="{A84C4236-B9B4-47FC-8731-226468596DAB}">
      <dgm:prSet phldrT="[Text]" phldr="0" custT="1"/>
      <dgm:spPr/>
      <dgm:t>
        <a:bodyPr/>
        <a:lstStyle/>
        <a:p>
          <a:r>
            <a:rPr lang="en-US" sz="1800" dirty="0">
              <a:latin typeface="Arial" panose="020B0604020202020204" pitchFamily="34" charset="0"/>
              <a:cs typeface="Arial" panose="020B0604020202020204" pitchFamily="34" charset="0"/>
            </a:rPr>
            <a:t>Long term outcomes of recurrent symptoms not studied </a:t>
          </a:r>
        </a:p>
      </dgm:t>
    </dgm:pt>
    <dgm:pt modelId="{28487243-6863-4E9D-B347-BB37AA79F3BD}" type="parTrans" cxnId="{1B5E56D2-30FD-4477-A48D-FBE3D49E0894}">
      <dgm:prSet/>
      <dgm:spPr/>
      <dgm:t>
        <a:bodyPr/>
        <a:lstStyle/>
        <a:p>
          <a:endParaRPr lang="en-US">
            <a:latin typeface="Arial" panose="020B0604020202020204" pitchFamily="34" charset="0"/>
            <a:cs typeface="Arial" panose="020B0604020202020204" pitchFamily="34" charset="0"/>
          </a:endParaRPr>
        </a:p>
      </dgm:t>
    </dgm:pt>
    <dgm:pt modelId="{4A2853CC-98AB-44FE-912B-2AB5618B4335}" type="sibTrans" cxnId="{1B5E56D2-30FD-4477-A48D-FBE3D49E0894}">
      <dgm:prSet/>
      <dgm:spPr/>
      <dgm:t>
        <a:bodyPr/>
        <a:lstStyle/>
        <a:p>
          <a:endParaRPr lang="en-US">
            <a:latin typeface="Arial" panose="020B0604020202020204" pitchFamily="34" charset="0"/>
            <a:cs typeface="Arial" panose="020B0604020202020204" pitchFamily="34" charset="0"/>
          </a:endParaRPr>
        </a:p>
      </dgm:t>
    </dgm:pt>
    <dgm:pt modelId="{476CC01B-B0EA-40BF-B001-EF35D345E957}">
      <dgm:prSet phldrT="[Text]" phldr="0" custT="1"/>
      <dgm:spPr/>
      <dgm:t>
        <a:bodyPr/>
        <a:lstStyle/>
        <a:p>
          <a:r>
            <a:rPr lang="en-US" sz="1800" dirty="0">
              <a:latin typeface="Arial" panose="020B0604020202020204" pitchFamily="34" charset="0"/>
              <a:cs typeface="Arial" panose="020B0604020202020204" pitchFamily="34" charset="0"/>
            </a:rPr>
            <a:t>Established dosing protocol followed by providers </a:t>
          </a:r>
        </a:p>
      </dgm:t>
    </dgm:pt>
    <dgm:pt modelId="{8E32BDCF-4243-4006-A910-D8352719AE47}" type="parTrans" cxnId="{728678E8-E8FE-43CD-A79E-7F290D82ABC8}">
      <dgm:prSet/>
      <dgm:spPr/>
      <dgm:t>
        <a:bodyPr/>
        <a:lstStyle/>
        <a:p>
          <a:endParaRPr lang="en-US">
            <a:latin typeface="Arial" panose="020B0604020202020204" pitchFamily="34" charset="0"/>
            <a:cs typeface="Arial" panose="020B0604020202020204" pitchFamily="34" charset="0"/>
          </a:endParaRPr>
        </a:p>
      </dgm:t>
    </dgm:pt>
    <dgm:pt modelId="{DECB1F84-3E38-44A2-A0D8-E259D13A428B}" type="sibTrans" cxnId="{728678E8-E8FE-43CD-A79E-7F290D82ABC8}">
      <dgm:prSet/>
      <dgm:spPr/>
      <dgm:t>
        <a:bodyPr/>
        <a:lstStyle/>
        <a:p>
          <a:endParaRPr lang="en-US">
            <a:latin typeface="Arial" panose="020B0604020202020204" pitchFamily="34" charset="0"/>
            <a:cs typeface="Arial" panose="020B0604020202020204" pitchFamily="34" charset="0"/>
          </a:endParaRPr>
        </a:p>
      </dgm:t>
    </dgm:pt>
    <dgm:pt modelId="{ABB0D927-6EED-4A20-AAFD-BBAC971820B2}">
      <dgm:prSet phldrT="[Text]" phldr="0" custT="1"/>
      <dgm:spPr/>
      <dgm:t>
        <a:bodyPr/>
        <a:lstStyle/>
        <a:p>
          <a:r>
            <a:rPr lang="en-US" sz="1800" dirty="0">
              <a:latin typeface="Arial" panose="020B0604020202020204" pitchFamily="34" charset="0"/>
              <a:cs typeface="Arial" panose="020B0604020202020204" pitchFamily="34" charset="0"/>
            </a:rPr>
            <a:t>Defined patient criteria matching prior case series for SCAPE treatment </a:t>
          </a:r>
        </a:p>
      </dgm:t>
    </dgm:pt>
    <dgm:pt modelId="{37ECEA4C-182D-41BF-9CB7-1F57C00DBD97}" type="parTrans" cxnId="{1F3CBBB5-3BCD-4B60-A4EE-4CA5BA402206}">
      <dgm:prSet/>
      <dgm:spPr/>
      <dgm:t>
        <a:bodyPr/>
        <a:lstStyle/>
        <a:p>
          <a:endParaRPr lang="en-US">
            <a:latin typeface="Arial" panose="020B0604020202020204" pitchFamily="34" charset="0"/>
            <a:cs typeface="Arial" panose="020B0604020202020204" pitchFamily="34" charset="0"/>
          </a:endParaRPr>
        </a:p>
      </dgm:t>
    </dgm:pt>
    <dgm:pt modelId="{29A7E613-38B6-4B10-91D8-C19F97443415}" type="sibTrans" cxnId="{1F3CBBB5-3BCD-4B60-A4EE-4CA5BA402206}">
      <dgm:prSet/>
      <dgm:spPr/>
      <dgm:t>
        <a:bodyPr/>
        <a:lstStyle/>
        <a:p>
          <a:endParaRPr lang="en-US">
            <a:latin typeface="Arial" panose="020B0604020202020204" pitchFamily="34" charset="0"/>
            <a:cs typeface="Arial" panose="020B0604020202020204" pitchFamily="34" charset="0"/>
          </a:endParaRPr>
        </a:p>
      </dgm:t>
    </dgm:pt>
    <dgm:pt modelId="{175CF525-5346-4703-9EAC-C327155C276E}">
      <dgm:prSet phldrT="[Text]" phldr="0" custT="1"/>
      <dgm:spPr/>
      <dgm:t>
        <a:bodyPr/>
        <a:lstStyle/>
        <a:p>
          <a:r>
            <a:rPr lang="en-US" sz="1800" dirty="0">
              <a:latin typeface="Arial" panose="020B0604020202020204" pitchFamily="34" charset="0"/>
              <a:cs typeface="Arial" panose="020B0604020202020204" pitchFamily="34" charset="0"/>
            </a:rPr>
            <a:t>No comparative analysis versus other standard therapy </a:t>
          </a:r>
        </a:p>
      </dgm:t>
    </dgm:pt>
    <dgm:pt modelId="{A18CF034-FD0E-4156-9835-C47CA18012CA}" type="parTrans" cxnId="{D59DED25-8D60-435C-AAE6-232E5A9A49E1}">
      <dgm:prSet/>
      <dgm:spPr/>
      <dgm:t>
        <a:bodyPr/>
        <a:lstStyle/>
        <a:p>
          <a:endParaRPr lang="en-US">
            <a:latin typeface="Arial" panose="020B0604020202020204" pitchFamily="34" charset="0"/>
            <a:cs typeface="Arial" panose="020B0604020202020204" pitchFamily="34" charset="0"/>
          </a:endParaRPr>
        </a:p>
      </dgm:t>
    </dgm:pt>
    <dgm:pt modelId="{0BFD42D7-1D00-424A-8D33-A87BD8DE3BA0}" type="sibTrans" cxnId="{D59DED25-8D60-435C-AAE6-232E5A9A49E1}">
      <dgm:prSet/>
      <dgm:spPr/>
      <dgm:t>
        <a:bodyPr/>
        <a:lstStyle/>
        <a:p>
          <a:endParaRPr lang="en-US">
            <a:latin typeface="Arial" panose="020B0604020202020204" pitchFamily="34" charset="0"/>
            <a:cs typeface="Arial" panose="020B0604020202020204" pitchFamily="34" charset="0"/>
          </a:endParaRPr>
        </a:p>
      </dgm:t>
    </dgm:pt>
    <dgm:pt modelId="{B8A53270-3704-4F46-9273-83095EF49FDC}">
      <dgm:prSet phldrT="[Text]" phldr="0" custT="1"/>
      <dgm:spPr/>
      <dgm:t>
        <a:bodyPr/>
        <a:lstStyle/>
        <a:p>
          <a:r>
            <a:rPr lang="en-US" sz="1800" dirty="0">
              <a:latin typeface="Arial" panose="020B0604020202020204" pitchFamily="34" charset="0"/>
              <a:cs typeface="Arial" panose="020B0604020202020204" pitchFamily="34" charset="0"/>
            </a:rPr>
            <a:t>Set up criteria for additional high dose vs. low dose study </a:t>
          </a:r>
        </a:p>
      </dgm:t>
    </dgm:pt>
    <dgm:pt modelId="{9BA3029F-0D18-472D-A1F2-CE775824D96F}" type="parTrans" cxnId="{85884CC5-7891-4413-A5B2-C9DD77966CED}">
      <dgm:prSet/>
      <dgm:spPr/>
      <dgm:t>
        <a:bodyPr/>
        <a:lstStyle/>
        <a:p>
          <a:endParaRPr lang="en-US">
            <a:latin typeface="Arial" panose="020B0604020202020204" pitchFamily="34" charset="0"/>
            <a:cs typeface="Arial" panose="020B0604020202020204" pitchFamily="34" charset="0"/>
          </a:endParaRPr>
        </a:p>
      </dgm:t>
    </dgm:pt>
    <dgm:pt modelId="{701B5890-712C-4036-83B1-C07C0806B347}" type="sibTrans" cxnId="{85884CC5-7891-4413-A5B2-C9DD77966CED}">
      <dgm:prSet/>
      <dgm:spPr/>
      <dgm:t>
        <a:bodyPr/>
        <a:lstStyle/>
        <a:p>
          <a:endParaRPr lang="en-US">
            <a:latin typeface="Arial" panose="020B0604020202020204" pitchFamily="34" charset="0"/>
            <a:cs typeface="Arial" panose="020B0604020202020204" pitchFamily="34" charset="0"/>
          </a:endParaRPr>
        </a:p>
      </dgm:t>
    </dgm:pt>
    <dgm:pt modelId="{AD408A25-F911-402C-A3EB-766B32DC34F3}" type="pres">
      <dgm:prSet presAssocID="{2FFFBE1A-62C3-403B-926A-20F315A423FE}" presName="diagram" presStyleCnt="0">
        <dgm:presLayoutVars>
          <dgm:dir/>
          <dgm:resizeHandles val="exact"/>
        </dgm:presLayoutVars>
      </dgm:prSet>
      <dgm:spPr/>
    </dgm:pt>
    <dgm:pt modelId="{47778D16-7420-4BF5-BE5A-90FEE1F2ABF2}" type="pres">
      <dgm:prSet presAssocID="{784A9E8E-0E1E-40F3-87F1-6AB10DD88126}" presName="node" presStyleLbl="node1" presStyleIdx="0" presStyleCnt="2" custScaleY="137949">
        <dgm:presLayoutVars>
          <dgm:bulletEnabled val="1"/>
        </dgm:presLayoutVars>
      </dgm:prSet>
      <dgm:spPr/>
    </dgm:pt>
    <dgm:pt modelId="{18CDA336-2C7E-4677-AB2E-AE7ABCE80A22}" type="pres">
      <dgm:prSet presAssocID="{A0A1A190-886B-4F82-92B1-15D93CF4DB67}" presName="sibTrans" presStyleCnt="0"/>
      <dgm:spPr/>
    </dgm:pt>
    <dgm:pt modelId="{D802A9DC-9A2D-48FB-8841-B8A092072B5F}" type="pres">
      <dgm:prSet presAssocID="{9CC611F6-875F-4ADB-8A4D-43BE5871A664}" presName="node" presStyleLbl="node1" presStyleIdx="1" presStyleCnt="2" custScaleY="137949">
        <dgm:presLayoutVars>
          <dgm:bulletEnabled val="1"/>
        </dgm:presLayoutVars>
      </dgm:prSet>
      <dgm:spPr/>
    </dgm:pt>
  </dgm:ptLst>
  <dgm:cxnLst>
    <dgm:cxn modelId="{A419FF03-7D6B-43BB-ACB4-09C1CAD5CEC1}" type="presOf" srcId="{A84C4236-B9B4-47FC-8731-226468596DAB}" destId="{D802A9DC-9A2D-48FB-8841-B8A092072B5F}" srcOrd="0" destOrd="3" presId="urn:microsoft.com/office/officeart/2005/8/layout/default"/>
    <dgm:cxn modelId="{A4CB761E-9A59-4ED8-8DC2-A3D6DB5C70D2}" type="presOf" srcId="{784A9E8E-0E1E-40F3-87F1-6AB10DD88126}" destId="{47778D16-7420-4BF5-BE5A-90FEE1F2ABF2}" srcOrd="0" destOrd="0" presId="urn:microsoft.com/office/officeart/2005/8/layout/default"/>
    <dgm:cxn modelId="{481DF520-204F-4C37-A5F0-B46861CB50D9}" type="presOf" srcId="{B8A53270-3704-4F46-9273-83095EF49FDC}" destId="{47778D16-7420-4BF5-BE5A-90FEE1F2ABF2}" srcOrd="0" destOrd="4" presId="urn:microsoft.com/office/officeart/2005/8/layout/default"/>
    <dgm:cxn modelId="{D59DED25-8D60-435C-AAE6-232E5A9A49E1}" srcId="{9CC611F6-875F-4ADB-8A4D-43BE5871A664}" destId="{175CF525-5346-4703-9EAC-C327155C276E}" srcOrd="1" destOrd="0" parTransId="{A18CF034-FD0E-4156-9835-C47CA18012CA}" sibTransId="{0BFD42D7-1D00-424A-8D33-A87BD8DE3BA0}"/>
    <dgm:cxn modelId="{6B3D5927-C4FD-4AFF-A7DD-8F745F05452A}" type="presOf" srcId="{476CC01B-B0EA-40BF-B001-EF35D345E957}" destId="{47778D16-7420-4BF5-BE5A-90FEE1F2ABF2}" srcOrd="0" destOrd="2" presId="urn:microsoft.com/office/officeart/2005/8/layout/default"/>
    <dgm:cxn modelId="{31455543-1EA8-45FF-ADC9-75A306CD1301}" type="presOf" srcId="{175CF525-5346-4703-9EAC-C327155C276E}" destId="{D802A9DC-9A2D-48FB-8841-B8A092072B5F}" srcOrd="0" destOrd="2" presId="urn:microsoft.com/office/officeart/2005/8/layout/default"/>
    <dgm:cxn modelId="{64CB2775-901A-43AD-B8E4-74BF122C4FB5}" srcId="{9CC611F6-875F-4ADB-8A4D-43BE5871A664}" destId="{E03BF94B-6A5F-4CB1-A569-5BF47B03BAB2}" srcOrd="0" destOrd="0" parTransId="{78E2D095-8155-46A3-8C35-7268DD19CDCB}" sibTransId="{7A01B491-D064-4D99-8420-C8A409A81917}"/>
    <dgm:cxn modelId="{50D73B99-672C-412D-AEC3-B35B66822415}" type="presOf" srcId="{3B621188-CE81-48E1-8C7D-63C4334E4342}" destId="{47778D16-7420-4BF5-BE5A-90FEE1F2ABF2}" srcOrd="0" destOrd="1" presId="urn:microsoft.com/office/officeart/2005/8/layout/default"/>
    <dgm:cxn modelId="{BE6CA7A5-4BF0-4821-8A7F-AC75ECF0A2B1}" type="presOf" srcId="{9CC611F6-875F-4ADB-8A4D-43BE5871A664}" destId="{D802A9DC-9A2D-48FB-8841-B8A092072B5F}" srcOrd="0" destOrd="0" presId="urn:microsoft.com/office/officeart/2005/8/layout/default"/>
    <dgm:cxn modelId="{4329A7A6-F862-426D-A5B1-41AEC7B71A56}" srcId="{784A9E8E-0E1E-40F3-87F1-6AB10DD88126}" destId="{3B621188-CE81-48E1-8C7D-63C4334E4342}" srcOrd="0" destOrd="0" parTransId="{700DE5EC-6041-40EF-8431-C913CCA3A436}" sibTransId="{7913EBD7-91AA-46D7-AB7E-E1032D724428}"/>
    <dgm:cxn modelId="{4F26CDB4-39FD-42D7-A70D-78737AF95B81}" type="presOf" srcId="{2FFFBE1A-62C3-403B-926A-20F315A423FE}" destId="{AD408A25-F911-402C-A3EB-766B32DC34F3}" srcOrd="0" destOrd="0" presId="urn:microsoft.com/office/officeart/2005/8/layout/default"/>
    <dgm:cxn modelId="{1F3CBBB5-3BCD-4B60-A4EE-4CA5BA402206}" srcId="{784A9E8E-0E1E-40F3-87F1-6AB10DD88126}" destId="{ABB0D927-6EED-4A20-AAFD-BBAC971820B2}" srcOrd="2" destOrd="0" parTransId="{37ECEA4C-182D-41BF-9CB7-1F57C00DBD97}" sibTransId="{29A7E613-38B6-4B10-91D8-C19F97443415}"/>
    <dgm:cxn modelId="{7369EFBA-CAFA-489A-AE0F-221A2E8FED04}" type="presOf" srcId="{ABB0D927-6EED-4A20-AAFD-BBAC971820B2}" destId="{47778D16-7420-4BF5-BE5A-90FEE1F2ABF2}" srcOrd="0" destOrd="3" presId="urn:microsoft.com/office/officeart/2005/8/layout/default"/>
    <dgm:cxn modelId="{85884CC5-7891-4413-A5B2-C9DD77966CED}" srcId="{784A9E8E-0E1E-40F3-87F1-6AB10DD88126}" destId="{B8A53270-3704-4F46-9273-83095EF49FDC}" srcOrd="3" destOrd="0" parTransId="{9BA3029F-0D18-472D-A1F2-CE775824D96F}" sibTransId="{701B5890-712C-4036-83B1-C07C0806B347}"/>
    <dgm:cxn modelId="{7E6B7EC7-425B-417F-8B65-321CA22E6179}" srcId="{2FFFBE1A-62C3-403B-926A-20F315A423FE}" destId="{784A9E8E-0E1E-40F3-87F1-6AB10DD88126}" srcOrd="0" destOrd="0" parTransId="{ED181B9F-9B7E-4CFA-8C6A-76396CFB8E51}" sibTransId="{A0A1A190-886B-4F82-92B1-15D93CF4DB67}"/>
    <dgm:cxn modelId="{1B5E56D2-30FD-4477-A48D-FBE3D49E0894}" srcId="{9CC611F6-875F-4ADB-8A4D-43BE5871A664}" destId="{A84C4236-B9B4-47FC-8731-226468596DAB}" srcOrd="2" destOrd="0" parTransId="{28487243-6863-4E9D-B347-BB37AA79F3BD}" sibTransId="{4A2853CC-98AB-44FE-912B-2AB5618B4335}"/>
    <dgm:cxn modelId="{728678E8-E8FE-43CD-A79E-7F290D82ABC8}" srcId="{784A9E8E-0E1E-40F3-87F1-6AB10DD88126}" destId="{476CC01B-B0EA-40BF-B001-EF35D345E957}" srcOrd="1" destOrd="0" parTransId="{8E32BDCF-4243-4006-A910-D8352719AE47}" sibTransId="{DECB1F84-3E38-44A2-A0D8-E259D13A428B}"/>
    <dgm:cxn modelId="{4D66CAF0-78B9-45E7-BBAB-80E4FCD88983}" type="presOf" srcId="{E03BF94B-6A5F-4CB1-A569-5BF47B03BAB2}" destId="{D802A9DC-9A2D-48FB-8841-B8A092072B5F}" srcOrd="0" destOrd="1" presId="urn:microsoft.com/office/officeart/2005/8/layout/default"/>
    <dgm:cxn modelId="{997A02F5-AF94-48E2-A18C-94E2392FA7AC}" srcId="{2FFFBE1A-62C3-403B-926A-20F315A423FE}" destId="{9CC611F6-875F-4ADB-8A4D-43BE5871A664}" srcOrd="1" destOrd="0" parTransId="{190EF801-5182-4AE8-859C-0FA1707DC8AF}" sibTransId="{3B131250-F76E-4BF6-AD91-D8DD39EAE001}"/>
    <dgm:cxn modelId="{E1437B4F-3202-482A-B5AD-F14793EBB94C}" type="presParOf" srcId="{AD408A25-F911-402C-A3EB-766B32DC34F3}" destId="{47778D16-7420-4BF5-BE5A-90FEE1F2ABF2}" srcOrd="0" destOrd="0" presId="urn:microsoft.com/office/officeart/2005/8/layout/default"/>
    <dgm:cxn modelId="{C4C51DD5-A8F0-40F0-BF84-2DBE0050D0D2}" type="presParOf" srcId="{AD408A25-F911-402C-A3EB-766B32DC34F3}" destId="{18CDA336-2C7E-4677-AB2E-AE7ABCE80A22}" srcOrd="1" destOrd="0" presId="urn:microsoft.com/office/officeart/2005/8/layout/default"/>
    <dgm:cxn modelId="{2D131169-4535-41D3-B442-028E7B6D43C6}" type="presParOf" srcId="{AD408A25-F911-402C-A3EB-766B32DC34F3}" destId="{D802A9DC-9A2D-48FB-8841-B8A092072B5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B3376C-9031-4BEF-A120-0F810A5101A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0CF80E7-1066-4634-B00C-79E48A466B9E}">
      <dgm:prSet phldrT="[Text]" phldr="0" custT="1"/>
      <dgm:spPr/>
      <dgm:t>
        <a:bodyPr/>
        <a:lstStyle/>
        <a:p>
          <a:r>
            <a:rPr lang="en-US" sz="2000" dirty="0">
              <a:latin typeface="Arial" panose="020B0604020202020204" pitchFamily="34" charset="0"/>
              <a:cs typeface="Arial" panose="020B0604020202020204" pitchFamily="34" charset="0"/>
            </a:rPr>
            <a:t>High Dose Nitroglycerin Pilot Study (2021)</a:t>
          </a:r>
        </a:p>
      </dgm:t>
    </dgm:pt>
    <dgm:pt modelId="{FB4C4C38-CD2B-48AA-B09E-1A64CA75867A}" type="par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B8173191-2339-4A21-A7E7-01241B2A0424}" type="sib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C3E47291-BA48-4FE6-9DD1-FC1FDF518B33}">
      <dgm:prSet phldrT="[Text]" phldr="0" custT="1"/>
      <dgm:spPr/>
      <dgm:t>
        <a:bodyPr/>
        <a:lstStyle/>
        <a:p>
          <a:r>
            <a:rPr lang="en-US" sz="2000" dirty="0">
              <a:latin typeface="Arial" panose="020B0604020202020204" pitchFamily="34" charset="0"/>
              <a:cs typeface="Arial" panose="020B0604020202020204" pitchFamily="34" charset="0"/>
            </a:rPr>
            <a:t>Hi-DOSE SCAPE Study (2023)</a:t>
          </a:r>
        </a:p>
      </dgm:t>
    </dgm:pt>
    <dgm:pt modelId="{113A78E5-BFA5-49FC-AC15-2CC8052979D5}" type="par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F87091FF-2157-488A-9D4E-C929D3CCB068}" type="sib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D15C6E1A-A7C3-41D3-ADF2-177E17371EDF}">
      <dgm:prSet phldrT="[Text]" phldr="0" custT="1"/>
      <dgm:spPr/>
      <dgm:t>
        <a:bodyPr/>
        <a:lstStyle/>
        <a:p>
          <a:r>
            <a:rPr lang="en-US" sz="2000" dirty="0">
              <a:latin typeface="Arial" panose="020B0604020202020204" pitchFamily="34" charset="0"/>
              <a:cs typeface="Arial" panose="020B0604020202020204" pitchFamily="34" charset="0"/>
            </a:rPr>
            <a:t>High vs Low Dose IV Nitroglycerin (2024)</a:t>
          </a:r>
        </a:p>
      </dgm:t>
    </dgm:pt>
    <dgm:pt modelId="{AE5C8C27-AF89-421C-9965-5E10E37211D8}" type="par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ED5FFED0-AE17-4620-969B-9472A6E45C96}" type="sib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3F24C351-A38E-4DF1-AFCB-5E1C10045B13}" type="pres">
      <dgm:prSet presAssocID="{14B3376C-9031-4BEF-A120-0F810A5101A2}" presName="Name0" presStyleCnt="0">
        <dgm:presLayoutVars>
          <dgm:dir/>
          <dgm:resizeHandles val="exact"/>
        </dgm:presLayoutVars>
      </dgm:prSet>
      <dgm:spPr/>
    </dgm:pt>
    <dgm:pt modelId="{B0ED6CF7-F686-4E72-8B18-4B0023FBED1E}" type="pres">
      <dgm:prSet presAssocID="{14B3376C-9031-4BEF-A120-0F810A5101A2}" presName="arrow" presStyleLbl="bgShp" presStyleIdx="0" presStyleCnt="1"/>
      <dgm:spPr/>
    </dgm:pt>
    <dgm:pt modelId="{E061020D-2587-4505-94E3-B053AE267155}" type="pres">
      <dgm:prSet presAssocID="{14B3376C-9031-4BEF-A120-0F810A5101A2}" presName="points" presStyleCnt="0"/>
      <dgm:spPr/>
    </dgm:pt>
    <dgm:pt modelId="{310E359B-65E7-4225-9DAD-73585E65EC92}" type="pres">
      <dgm:prSet presAssocID="{E0CF80E7-1066-4634-B00C-79E48A466B9E}" presName="compositeA" presStyleCnt="0"/>
      <dgm:spPr/>
    </dgm:pt>
    <dgm:pt modelId="{B0069B79-3C01-45AE-A0EA-19B5D63AC0F4}" type="pres">
      <dgm:prSet presAssocID="{E0CF80E7-1066-4634-B00C-79E48A466B9E}" presName="textA" presStyleLbl="revTx" presStyleIdx="0" presStyleCnt="3">
        <dgm:presLayoutVars>
          <dgm:bulletEnabled val="1"/>
        </dgm:presLayoutVars>
      </dgm:prSet>
      <dgm:spPr/>
    </dgm:pt>
    <dgm:pt modelId="{91F3942F-4327-47F8-BE64-4768A4D3E61A}" type="pres">
      <dgm:prSet presAssocID="{E0CF80E7-1066-4634-B00C-79E48A466B9E}" presName="circleA" presStyleLbl="node1" presStyleIdx="0" presStyleCnt="3"/>
      <dgm:spPr/>
    </dgm:pt>
    <dgm:pt modelId="{485AACF6-7314-4154-BCC2-4E5A61707844}" type="pres">
      <dgm:prSet presAssocID="{E0CF80E7-1066-4634-B00C-79E48A466B9E}" presName="spaceA" presStyleCnt="0"/>
      <dgm:spPr/>
    </dgm:pt>
    <dgm:pt modelId="{0A93B1D5-F635-4C16-A9BC-625B09378E67}" type="pres">
      <dgm:prSet presAssocID="{B8173191-2339-4A21-A7E7-01241B2A0424}" presName="space" presStyleCnt="0"/>
      <dgm:spPr/>
    </dgm:pt>
    <dgm:pt modelId="{148053D3-0CB7-4F46-A817-EE105C36C97E}" type="pres">
      <dgm:prSet presAssocID="{C3E47291-BA48-4FE6-9DD1-FC1FDF518B33}" presName="compositeB" presStyleCnt="0"/>
      <dgm:spPr/>
    </dgm:pt>
    <dgm:pt modelId="{1EC6E2EC-5C8F-46D5-96E8-E2C142A899DD}" type="pres">
      <dgm:prSet presAssocID="{C3E47291-BA48-4FE6-9DD1-FC1FDF518B33}" presName="textB" presStyleLbl="revTx" presStyleIdx="1" presStyleCnt="3">
        <dgm:presLayoutVars>
          <dgm:bulletEnabled val="1"/>
        </dgm:presLayoutVars>
      </dgm:prSet>
      <dgm:spPr/>
    </dgm:pt>
    <dgm:pt modelId="{E73C612E-A7D5-4BBE-B5DE-814CB7F8EA0F}" type="pres">
      <dgm:prSet presAssocID="{C3E47291-BA48-4FE6-9DD1-FC1FDF518B33}" presName="circleB" presStyleLbl="node1" presStyleIdx="1" presStyleCnt="3"/>
      <dgm:spPr/>
    </dgm:pt>
    <dgm:pt modelId="{8822DAD9-FCC8-4CAB-B044-092980DB09AC}" type="pres">
      <dgm:prSet presAssocID="{C3E47291-BA48-4FE6-9DD1-FC1FDF518B33}" presName="spaceB" presStyleCnt="0"/>
      <dgm:spPr/>
    </dgm:pt>
    <dgm:pt modelId="{184D324B-5BC0-4F92-9DF6-7AE3B0DE1796}" type="pres">
      <dgm:prSet presAssocID="{F87091FF-2157-488A-9D4E-C929D3CCB068}" presName="space" presStyleCnt="0"/>
      <dgm:spPr/>
    </dgm:pt>
    <dgm:pt modelId="{0D7AF743-8D29-4D81-9472-24B7DB3FBB1B}" type="pres">
      <dgm:prSet presAssocID="{D15C6E1A-A7C3-41D3-ADF2-177E17371EDF}" presName="compositeA" presStyleCnt="0"/>
      <dgm:spPr/>
    </dgm:pt>
    <dgm:pt modelId="{4250E61A-9A08-467C-A014-9D8FFD98EAB1}" type="pres">
      <dgm:prSet presAssocID="{D15C6E1A-A7C3-41D3-ADF2-177E17371EDF}" presName="textA" presStyleLbl="revTx" presStyleIdx="2" presStyleCnt="3">
        <dgm:presLayoutVars>
          <dgm:bulletEnabled val="1"/>
        </dgm:presLayoutVars>
      </dgm:prSet>
      <dgm:spPr/>
    </dgm:pt>
    <dgm:pt modelId="{5C3A85C5-4207-44D3-8F71-27F7AD350487}" type="pres">
      <dgm:prSet presAssocID="{D15C6E1A-A7C3-41D3-ADF2-177E17371EDF}" presName="circleA" presStyleLbl="node1" presStyleIdx="2" presStyleCnt="3"/>
      <dgm:spPr/>
    </dgm:pt>
    <dgm:pt modelId="{F08246B1-7202-4284-8B2B-ACEB3C621F9C}" type="pres">
      <dgm:prSet presAssocID="{D15C6E1A-A7C3-41D3-ADF2-177E17371EDF}" presName="spaceA" presStyleCnt="0"/>
      <dgm:spPr/>
    </dgm:pt>
  </dgm:ptLst>
  <dgm:cxnLst>
    <dgm:cxn modelId="{3AFEFA1B-1D43-45C4-8AED-35707BCF2B00}" type="presOf" srcId="{C3E47291-BA48-4FE6-9DD1-FC1FDF518B33}" destId="{1EC6E2EC-5C8F-46D5-96E8-E2C142A899DD}" srcOrd="0" destOrd="0" presId="urn:microsoft.com/office/officeart/2005/8/layout/hProcess11"/>
    <dgm:cxn modelId="{CF72EF5B-26F9-456E-AE61-06633791CD43}" type="presOf" srcId="{E0CF80E7-1066-4634-B00C-79E48A466B9E}" destId="{B0069B79-3C01-45AE-A0EA-19B5D63AC0F4}" srcOrd="0" destOrd="0" presId="urn:microsoft.com/office/officeart/2005/8/layout/hProcess11"/>
    <dgm:cxn modelId="{12216A46-F495-4A59-A02C-15DD92610197}" srcId="{14B3376C-9031-4BEF-A120-0F810A5101A2}" destId="{C3E47291-BA48-4FE6-9DD1-FC1FDF518B33}" srcOrd="1" destOrd="0" parTransId="{113A78E5-BFA5-49FC-AC15-2CC8052979D5}" sibTransId="{F87091FF-2157-488A-9D4E-C929D3CCB068}"/>
    <dgm:cxn modelId="{BABF017A-09C9-4147-9DFE-5DF5729044EB}" type="presOf" srcId="{14B3376C-9031-4BEF-A120-0F810A5101A2}" destId="{3F24C351-A38E-4DF1-AFCB-5E1C10045B13}" srcOrd="0" destOrd="0" presId="urn:microsoft.com/office/officeart/2005/8/layout/hProcess11"/>
    <dgm:cxn modelId="{C6F06D7A-992B-47E3-B00E-9BB505E0AB7D}" srcId="{14B3376C-9031-4BEF-A120-0F810A5101A2}" destId="{E0CF80E7-1066-4634-B00C-79E48A466B9E}" srcOrd="0" destOrd="0" parTransId="{FB4C4C38-CD2B-48AA-B09E-1A64CA75867A}" sibTransId="{B8173191-2339-4A21-A7E7-01241B2A0424}"/>
    <dgm:cxn modelId="{1F1253D8-BE71-4AB8-89B0-C13511EFF71F}" type="presOf" srcId="{D15C6E1A-A7C3-41D3-ADF2-177E17371EDF}" destId="{4250E61A-9A08-467C-A014-9D8FFD98EAB1}" srcOrd="0" destOrd="0" presId="urn:microsoft.com/office/officeart/2005/8/layout/hProcess11"/>
    <dgm:cxn modelId="{D96470F7-4726-4D56-A461-7DA38D50CB23}" srcId="{14B3376C-9031-4BEF-A120-0F810A5101A2}" destId="{D15C6E1A-A7C3-41D3-ADF2-177E17371EDF}" srcOrd="2" destOrd="0" parTransId="{AE5C8C27-AF89-421C-9965-5E10E37211D8}" sibTransId="{ED5FFED0-AE17-4620-969B-9472A6E45C96}"/>
    <dgm:cxn modelId="{FD3F159B-0F14-4EAA-A7CF-64B43420492A}" type="presParOf" srcId="{3F24C351-A38E-4DF1-AFCB-5E1C10045B13}" destId="{B0ED6CF7-F686-4E72-8B18-4B0023FBED1E}" srcOrd="0" destOrd="0" presId="urn:microsoft.com/office/officeart/2005/8/layout/hProcess11"/>
    <dgm:cxn modelId="{C79360AF-D374-4AC4-865C-FA0B26CCA9A9}" type="presParOf" srcId="{3F24C351-A38E-4DF1-AFCB-5E1C10045B13}" destId="{E061020D-2587-4505-94E3-B053AE267155}" srcOrd="1" destOrd="0" presId="urn:microsoft.com/office/officeart/2005/8/layout/hProcess11"/>
    <dgm:cxn modelId="{27AFED74-6BFF-464F-AFB9-E4A0128F21F6}" type="presParOf" srcId="{E061020D-2587-4505-94E3-B053AE267155}" destId="{310E359B-65E7-4225-9DAD-73585E65EC92}" srcOrd="0" destOrd="0" presId="urn:microsoft.com/office/officeart/2005/8/layout/hProcess11"/>
    <dgm:cxn modelId="{9E7D220D-B96A-406E-8551-8BFCC8208002}" type="presParOf" srcId="{310E359B-65E7-4225-9DAD-73585E65EC92}" destId="{B0069B79-3C01-45AE-A0EA-19B5D63AC0F4}" srcOrd="0" destOrd="0" presId="urn:microsoft.com/office/officeart/2005/8/layout/hProcess11"/>
    <dgm:cxn modelId="{F0BA7E66-7BCC-4B9E-B0B7-332DCED5E126}" type="presParOf" srcId="{310E359B-65E7-4225-9DAD-73585E65EC92}" destId="{91F3942F-4327-47F8-BE64-4768A4D3E61A}" srcOrd="1" destOrd="0" presId="urn:microsoft.com/office/officeart/2005/8/layout/hProcess11"/>
    <dgm:cxn modelId="{4A07FA8D-42FD-4B26-8B9A-F3CDE7C7FDB2}" type="presParOf" srcId="{310E359B-65E7-4225-9DAD-73585E65EC92}" destId="{485AACF6-7314-4154-BCC2-4E5A61707844}" srcOrd="2" destOrd="0" presId="urn:microsoft.com/office/officeart/2005/8/layout/hProcess11"/>
    <dgm:cxn modelId="{D8837AF4-3EC1-45AE-92B7-9645BB9C0E1C}" type="presParOf" srcId="{E061020D-2587-4505-94E3-B053AE267155}" destId="{0A93B1D5-F635-4C16-A9BC-625B09378E67}" srcOrd="1" destOrd="0" presId="urn:microsoft.com/office/officeart/2005/8/layout/hProcess11"/>
    <dgm:cxn modelId="{EE2F6979-8DED-4A73-8003-A92320238D2C}" type="presParOf" srcId="{E061020D-2587-4505-94E3-B053AE267155}" destId="{148053D3-0CB7-4F46-A817-EE105C36C97E}" srcOrd="2" destOrd="0" presId="urn:microsoft.com/office/officeart/2005/8/layout/hProcess11"/>
    <dgm:cxn modelId="{E1F72F55-8DDE-4CF3-BD8E-A362D076C8C1}" type="presParOf" srcId="{148053D3-0CB7-4F46-A817-EE105C36C97E}" destId="{1EC6E2EC-5C8F-46D5-96E8-E2C142A899DD}" srcOrd="0" destOrd="0" presId="urn:microsoft.com/office/officeart/2005/8/layout/hProcess11"/>
    <dgm:cxn modelId="{6B67D03D-0A68-40AC-8784-7EDEEAEE17F5}" type="presParOf" srcId="{148053D3-0CB7-4F46-A817-EE105C36C97E}" destId="{E73C612E-A7D5-4BBE-B5DE-814CB7F8EA0F}" srcOrd="1" destOrd="0" presId="urn:microsoft.com/office/officeart/2005/8/layout/hProcess11"/>
    <dgm:cxn modelId="{621FB586-E80D-4515-B9CA-296BCA019D39}" type="presParOf" srcId="{148053D3-0CB7-4F46-A817-EE105C36C97E}" destId="{8822DAD9-FCC8-4CAB-B044-092980DB09AC}" srcOrd="2" destOrd="0" presId="urn:microsoft.com/office/officeart/2005/8/layout/hProcess11"/>
    <dgm:cxn modelId="{BCC3BA1C-8F21-4F70-ABF2-ABB5312A24BF}" type="presParOf" srcId="{E061020D-2587-4505-94E3-B053AE267155}" destId="{184D324B-5BC0-4F92-9DF6-7AE3B0DE1796}" srcOrd="3" destOrd="0" presId="urn:microsoft.com/office/officeart/2005/8/layout/hProcess11"/>
    <dgm:cxn modelId="{5E79F09D-3342-4301-A481-E6105767D607}" type="presParOf" srcId="{E061020D-2587-4505-94E3-B053AE267155}" destId="{0D7AF743-8D29-4D81-9472-24B7DB3FBB1B}" srcOrd="4" destOrd="0" presId="urn:microsoft.com/office/officeart/2005/8/layout/hProcess11"/>
    <dgm:cxn modelId="{D82CC6F7-571D-4093-8E22-9E835678E44E}" type="presParOf" srcId="{0D7AF743-8D29-4D81-9472-24B7DB3FBB1B}" destId="{4250E61A-9A08-467C-A014-9D8FFD98EAB1}" srcOrd="0" destOrd="0" presId="urn:microsoft.com/office/officeart/2005/8/layout/hProcess11"/>
    <dgm:cxn modelId="{F6FF3F53-6D0F-4FDA-A08C-8AAF792331B9}" type="presParOf" srcId="{0D7AF743-8D29-4D81-9472-24B7DB3FBB1B}" destId="{5C3A85C5-4207-44D3-8F71-27F7AD350487}" srcOrd="1" destOrd="0" presId="urn:microsoft.com/office/officeart/2005/8/layout/hProcess11"/>
    <dgm:cxn modelId="{C61B22C0-7288-47BA-9CE7-B7C48D489778}" type="presParOf" srcId="{0D7AF743-8D29-4D81-9472-24B7DB3FBB1B}" destId="{F08246B1-7202-4284-8B2B-ACEB3C621F9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FFBE1A-62C3-403B-926A-20F315A423F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4A9E8E-0E1E-40F3-87F1-6AB10DD88126}">
      <dgm:prSet phldrT="[Text]" phldr="0" custT="1"/>
      <dgm:spPr/>
      <dgm:t>
        <a:bodyPr/>
        <a:lstStyle/>
        <a:p>
          <a:r>
            <a:rPr lang="en-US" sz="2400" u="sng" dirty="0">
              <a:latin typeface="Arial" panose="020B0604020202020204" pitchFamily="34" charset="0"/>
              <a:cs typeface="Arial" panose="020B0604020202020204" pitchFamily="34" charset="0"/>
            </a:rPr>
            <a:t>Strengths</a:t>
          </a:r>
        </a:p>
      </dgm:t>
    </dgm:pt>
    <dgm:pt modelId="{ED181B9F-9B7E-4CFA-8C6A-76396CFB8E51}" type="parTrans" cxnId="{7E6B7EC7-425B-417F-8B65-321CA22E6179}">
      <dgm:prSet/>
      <dgm:spPr/>
      <dgm:t>
        <a:bodyPr/>
        <a:lstStyle/>
        <a:p>
          <a:endParaRPr lang="en-US" sz="1600">
            <a:latin typeface="Arial" panose="020B0604020202020204" pitchFamily="34" charset="0"/>
            <a:cs typeface="Arial" panose="020B0604020202020204" pitchFamily="34" charset="0"/>
          </a:endParaRPr>
        </a:p>
      </dgm:t>
    </dgm:pt>
    <dgm:pt modelId="{A0A1A190-886B-4F82-92B1-15D93CF4DB67}" type="sibTrans" cxnId="{7E6B7EC7-425B-417F-8B65-321CA22E6179}">
      <dgm:prSet/>
      <dgm:spPr/>
      <dgm:t>
        <a:bodyPr/>
        <a:lstStyle/>
        <a:p>
          <a:endParaRPr lang="en-US" sz="1600">
            <a:latin typeface="Arial" panose="020B0604020202020204" pitchFamily="34" charset="0"/>
            <a:cs typeface="Arial" panose="020B0604020202020204" pitchFamily="34" charset="0"/>
          </a:endParaRPr>
        </a:p>
      </dgm:t>
    </dgm:pt>
    <dgm:pt modelId="{9CC611F6-875F-4ADB-8A4D-43BE5871A664}">
      <dgm:prSet phldrT="[Text]" phldr="0" custT="1"/>
      <dgm:spPr>
        <a:solidFill>
          <a:schemeClr val="bg1">
            <a:lumMod val="50000"/>
          </a:schemeClr>
        </a:solidFill>
      </dgm:spPr>
      <dgm:t>
        <a:bodyPr/>
        <a:lstStyle/>
        <a:p>
          <a:r>
            <a:rPr lang="en-US" sz="2400" u="sng" dirty="0">
              <a:latin typeface="Arial" panose="020B0604020202020204" pitchFamily="34" charset="0"/>
              <a:cs typeface="Arial" panose="020B0604020202020204" pitchFamily="34" charset="0"/>
            </a:rPr>
            <a:t>Limitations</a:t>
          </a:r>
        </a:p>
      </dgm:t>
    </dgm:pt>
    <dgm:pt modelId="{190EF801-5182-4AE8-859C-0FA1707DC8AF}" type="parTrans" cxnId="{997A02F5-AF94-48E2-A18C-94E2392FA7AC}">
      <dgm:prSet/>
      <dgm:spPr/>
      <dgm:t>
        <a:bodyPr/>
        <a:lstStyle/>
        <a:p>
          <a:endParaRPr lang="en-US" sz="1600">
            <a:latin typeface="Arial" panose="020B0604020202020204" pitchFamily="34" charset="0"/>
            <a:cs typeface="Arial" panose="020B0604020202020204" pitchFamily="34" charset="0"/>
          </a:endParaRPr>
        </a:p>
      </dgm:t>
    </dgm:pt>
    <dgm:pt modelId="{3B131250-F76E-4BF6-AD91-D8DD39EAE001}" type="sibTrans" cxnId="{997A02F5-AF94-48E2-A18C-94E2392FA7AC}">
      <dgm:prSet/>
      <dgm:spPr/>
      <dgm:t>
        <a:bodyPr/>
        <a:lstStyle/>
        <a:p>
          <a:endParaRPr lang="en-US" sz="1600">
            <a:latin typeface="Arial" panose="020B0604020202020204" pitchFamily="34" charset="0"/>
            <a:cs typeface="Arial" panose="020B0604020202020204" pitchFamily="34" charset="0"/>
          </a:endParaRPr>
        </a:p>
      </dgm:t>
    </dgm:pt>
    <dgm:pt modelId="{3B621188-CE81-48E1-8C7D-63C4334E4342}">
      <dgm:prSet phldrT="[Text]" phldr="0" custT="1"/>
      <dgm:spPr/>
      <dgm:t>
        <a:bodyPr/>
        <a:lstStyle/>
        <a:p>
          <a:r>
            <a:rPr lang="en-US" sz="1800" dirty="0">
              <a:latin typeface="Arial" panose="020B0604020202020204" pitchFamily="34" charset="0"/>
              <a:cs typeface="Arial" panose="020B0604020202020204" pitchFamily="34" charset="0"/>
            </a:rPr>
            <a:t>Provides insight into how high dose NTG infusions are being used in practice</a:t>
          </a:r>
        </a:p>
      </dgm:t>
    </dgm:pt>
    <dgm:pt modelId="{700DE5EC-6041-40EF-8431-C913CCA3A436}" type="parTrans" cxnId="{4329A7A6-F862-426D-A5B1-41AEC7B71A56}">
      <dgm:prSet/>
      <dgm:spPr/>
      <dgm:t>
        <a:bodyPr/>
        <a:lstStyle/>
        <a:p>
          <a:endParaRPr lang="en-US" sz="1600">
            <a:latin typeface="Arial" panose="020B0604020202020204" pitchFamily="34" charset="0"/>
            <a:cs typeface="Arial" panose="020B0604020202020204" pitchFamily="34" charset="0"/>
          </a:endParaRPr>
        </a:p>
      </dgm:t>
    </dgm:pt>
    <dgm:pt modelId="{7913EBD7-91AA-46D7-AB7E-E1032D724428}" type="sibTrans" cxnId="{4329A7A6-F862-426D-A5B1-41AEC7B71A56}">
      <dgm:prSet/>
      <dgm:spPr/>
      <dgm:t>
        <a:bodyPr/>
        <a:lstStyle/>
        <a:p>
          <a:endParaRPr lang="en-US" sz="1600">
            <a:latin typeface="Arial" panose="020B0604020202020204" pitchFamily="34" charset="0"/>
            <a:cs typeface="Arial" panose="020B0604020202020204" pitchFamily="34" charset="0"/>
          </a:endParaRPr>
        </a:p>
      </dgm:t>
    </dgm:pt>
    <dgm:pt modelId="{E03BF94B-6A5F-4CB1-A569-5BF47B03BAB2}">
      <dgm:prSet phldrT="[Text]" phldr="0" custT="1"/>
      <dgm:spPr>
        <a:solidFill>
          <a:schemeClr val="bg1">
            <a:lumMod val="50000"/>
          </a:schemeClr>
        </a:solidFill>
      </dgm:spPr>
      <dgm:t>
        <a:bodyPr/>
        <a:lstStyle/>
        <a:p>
          <a:r>
            <a:rPr lang="en-US" sz="1800" dirty="0">
              <a:latin typeface="Arial" panose="020B0604020202020204" pitchFamily="34" charset="0"/>
              <a:cs typeface="Arial" panose="020B0604020202020204" pitchFamily="34" charset="0"/>
            </a:rPr>
            <a:t>Retrospective, chart review </a:t>
          </a:r>
          <a:r>
            <a:rPr lang="en-US" sz="1800">
              <a:latin typeface="Arial" panose="020B0604020202020204" pitchFamily="34" charset="0"/>
              <a:cs typeface="Arial" panose="020B0604020202020204" pitchFamily="34" charset="0"/>
            </a:rPr>
            <a:t>design </a:t>
          </a:r>
          <a:endParaRPr lang="en-US" sz="1800" dirty="0">
            <a:latin typeface="Arial" panose="020B0604020202020204" pitchFamily="34" charset="0"/>
            <a:cs typeface="Arial" panose="020B0604020202020204" pitchFamily="34" charset="0"/>
          </a:endParaRPr>
        </a:p>
      </dgm:t>
    </dgm:pt>
    <dgm:pt modelId="{78E2D095-8155-46A3-8C35-7268DD19CDCB}" type="parTrans" cxnId="{64CB2775-901A-43AD-B8E4-74BF122C4FB5}">
      <dgm:prSet/>
      <dgm:spPr/>
      <dgm:t>
        <a:bodyPr/>
        <a:lstStyle/>
        <a:p>
          <a:endParaRPr lang="en-US" sz="1600">
            <a:latin typeface="Arial" panose="020B0604020202020204" pitchFamily="34" charset="0"/>
            <a:cs typeface="Arial" panose="020B0604020202020204" pitchFamily="34" charset="0"/>
          </a:endParaRPr>
        </a:p>
      </dgm:t>
    </dgm:pt>
    <dgm:pt modelId="{7A01B491-D064-4D99-8420-C8A409A81917}" type="sibTrans" cxnId="{64CB2775-901A-43AD-B8E4-74BF122C4FB5}">
      <dgm:prSet/>
      <dgm:spPr/>
      <dgm:t>
        <a:bodyPr/>
        <a:lstStyle/>
        <a:p>
          <a:endParaRPr lang="en-US" sz="1600">
            <a:latin typeface="Arial" panose="020B0604020202020204" pitchFamily="34" charset="0"/>
            <a:cs typeface="Arial" panose="020B0604020202020204" pitchFamily="34" charset="0"/>
          </a:endParaRPr>
        </a:p>
      </dgm:t>
    </dgm:pt>
    <dgm:pt modelId="{09F49B21-EFDF-472C-8B48-55A09D68E63B}">
      <dgm:prSet phldrT="[Text]" phldr="0" custT="1"/>
      <dgm:spPr/>
      <dgm:t>
        <a:bodyPr/>
        <a:lstStyle/>
        <a:p>
          <a:r>
            <a:rPr lang="en-US" sz="1800" dirty="0">
              <a:latin typeface="Arial" panose="020B0604020202020204" pitchFamily="34" charset="0"/>
              <a:cs typeface="Arial" panose="020B0604020202020204" pitchFamily="34" charset="0"/>
            </a:rPr>
            <a:t>Reports on dosing details, rates and use of adjunct therapy options </a:t>
          </a:r>
        </a:p>
      </dgm:t>
    </dgm:pt>
    <dgm:pt modelId="{84705561-6512-4C93-9FC3-ED752FB9025D}" type="parTrans" cxnId="{BD4BD166-28CA-4B89-9C09-EF290F544D31}">
      <dgm:prSet/>
      <dgm:spPr/>
      <dgm:t>
        <a:bodyPr/>
        <a:lstStyle/>
        <a:p>
          <a:endParaRPr lang="en-US" sz="1600">
            <a:latin typeface="Arial" panose="020B0604020202020204" pitchFamily="34" charset="0"/>
            <a:cs typeface="Arial" panose="020B0604020202020204" pitchFamily="34" charset="0"/>
          </a:endParaRPr>
        </a:p>
      </dgm:t>
    </dgm:pt>
    <dgm:pt modelId="{2A56870E-975C-4EBD-B14E-93B9FD166300}" type="sibTrans" cxnId="{BD4BD166-28CA-4B89-9C09-EF290F544D31}">
      <dgm:prSet/>
      <dgm:spPr/>
      <dgm:t>
        <a:bodyPr/>
        <a:lstStyle/>
        <a:p>
          <a:endParaRPr lang="en-US" sz="1600">
            <a:latin typeface="Arial" panose="020B0604020202020204" pitchFamily="34" charset="0"/>
            <a:cs typeface="Arial" panose="020B0604020202020204" pitchFamily="34" charset="0"/>
          </a:endParaRPr>
        </a:p>
      </dgm:t>
    </dgm:pt>
    <dgm:pt modelId="{EE393B35-A612-49B3-BB86-D4CEABBD169A}">
      <dgm:prSet phldrT="[Text]" phldr="0" custT="1"/>
      <dgm:spPr/>
      <dgm:t>
        <a:bodyPr/>
        <a:lstStyle/>
        <a:p>
          <a:r>
            <a:rPr lang="en-US" sz="1800" dirty="0">
              <a:latin typeface="Arial" panose="020B0604020202020204" pitchFamily="34" charset="0"/>
              <a:cs typeface="Arial" panose="020B0604020202020204" pitchFamily="34" charset="0"/>
            </a:rPr>
            <a:t>Provided information on rates of unfavorable outcomes </a:t>
          </a:r>
        </a:p>
      </dgm:t>
    </dgm:pt>
    <dgm:pt modelId="{0CBCE180-BBCB-4379-AD2C-C12773947D77}" type="parTrans" cxnId="{28A4B517-96A3-4757-B1EA-3125E24E0B52}">
      <dgm:prSet/>
      <dgm:spPr/>
      <dgm:t>
        <a:bodyPr/>
        <a:lstStyle/>
        <a:p>
          <a:endParaRPr lang="en-US" sz="1600">
            <a:latin typeface="Arial" panose="020B0604020202020204" pitchFamily="34" charset="0"/>
            <a:cs typeface="Arial" panose="020B0604020202020204" pitchFamily="34" charset="0"/>
          </a:endParaRPr>
        </a:p>
      </dgm:t>
    </dgm:pt>
    <dgm:pt modelId="{44289B37-61AD-47F2-9966-0BEDA7CCCD6E}" type="sibTrans" cxnId="{28A4B517-96A3-4757-B1EA-3125E24E0B52}">
      <dgm:prSet/>
      <dgm:spPr/>
      <dgm:t>
        <a:bodyPr/>
        <a:lstStyle/>
        <a:p>
          <a:endParaRPr lang="en-US" sz="1600">
            <a:latin typeface="Arial" panose="020B0604020202020204" pitchFamily="34" charset="0"/>
            <a:cs typeface="Arial" panose="020B0604020202020204" pitchFamily="34" charset="0"/>
          </a:endParaRPr>
        </a:p>
      </dgm:t>
    </dgm:pt>
    <dgm:pt modelId="{332EFFB9-E734-4B51-AB23-A7C514007BEF}">
      <dgm:prSet phldrT="[Text]" phldr="0" custT="1"/>
      <dgm:spPr>
        <a:solidFill>
          <a:schemeClr val="bg1">
            <a:lumMod val="50000"/>
          </a:schemeClr>
        </a:solidFill>
      </dgm:spPr>
      <dgm:t>
        <a:bodyPr/>
        <a:lstStyle/>
        <a:p>
          <a:r>
            <a:rPr lang="en-US" sz="1800" dirty="0">
              <a:latin typeface="Arial" panose="020B0604020202020204" pitchFamily="34" charset="0"/>
              <a:cs typeface="Arial" panose="020B0604020202020204" pitchFamily="34" charset="0"/>
            </a:rPr>
            <a:t>No control group</a:t>
          </a:r>
        </a:p>
      </dgm:t>
    </dgm:pt>
    <dgm:pt modelId="{4184E864-9F40-434F-8151-E84BF2A3E49B}" type="parTrans" cxnId="{89D543D4-01CC-4119-B866-DCBEC43F6447}">
      <dgm:prSet/>
      <dgm:spPr/>
      <dgm:t>
        <a:bodyPr/>
        <a:lstStyle/>
        <a:p>
          <a:endParaRPr lang="en-US" sz="1600">
            <a:latin typeface="Arial" panose="020B0604020202020204" pitchFamily="34" charset="0"/>
            <a:cs typeface="Arial" panose="020B0604020202020204" pitchFamily="34" charset="0"/>
          </a:endParaRPr>
        </a:p>
      </dgm:t>
    </dgm:pt>
    <dgm:pt modelId="{FE3CB104-DC75-48D7-A1A9-A150A6991061}" type="sibTrans" cxnId="{89D543D4-01CC-4119-B866-DCBEC43F6447}">
      <dgm:prSet/>
      <dgm:spPr/>
      <dgm:t>
        <a:bodyPr/>
        <a:lstStyle/>
        <a:p>
          <a:endParaRPr lang="en-US" sz="1600">
            <a:latin typeface="Arial" panose="020B0604020202020204" pitchFamily="34" charset="0"/>
            <a:cs typeface="Arial" panose="020B0604020202020204" pitchFamily="34" charset="0"/>
          </a:endParaRPr>
        </a:p>
      </dgm:t>
    </dgm:pt>
    <dgm:pt modelId="{808703DF-9986-46C1-A49C-F25CCA584ECC}">
      <dgm:prSet phldrT="[Text]" phldr="0" custT="1"/>
      <dgm:spPr>
        <a:solidFill>
          <a:schemeClr val="bg1">
            <a:lumMod val="50000"/>
          </a:schemeClr>
        </a:solidFill>
      </dgm:spPr>
      <dgm:t>
        <a:bodyPr/>
        <a:lstStyle/>
        <a:p>
          <a:r>
            <a:rPr lang="en-US" sz="1800" dirty="0">
              <a:latin typeface="Arial" panose="020B0604020202020204" pitchFamily="34" charset="0"/>
              <a:cs typeface="Arial" panose="020B0604020202020204" pitchFamily="34" charset="0"/>
            </a:rPr>
            <a:t>NTG titration practices not standardized, variable dosing strategies </a:t>
          </a:r>
        </a:p>
      </dgm:t>
    </dgm:pt>
    <dgm:pt modelId="{F3F81136-A1FA-4055-830B-5820E121B7C2}" type="parTrans" cxnId="{36B59608-FB1B-400C-88A4-70FC5050064E}">
      <dgm:prSet/>
      <dgm:spPr/>
      <dgm:t>
        <a:bodyPr/>
        <a:lstStyle/>
        <a:p>
          <a:endParaRPr lang="en-US" sz="1600">
            <a:latin typeface="Arial" panose="020B0604020202020204" pitchFamily="34" charset="0"/>
            <a:cs typeface="Arial" panose="020B0604020202020204" pitchFamily="34" charset="0"/>
          </a:endParaRPr>
        </a:p>
      </dgm:t>
    </dgm:pt>
    <dgm:pt modelId="{90C3FCF6-728A-4CB0-9D45-04B9440890B1}" type="sibTrans" cxnId="{36B59608-FB1B-400C-88A4-70FC5050064E}">
      <dgm:prSet/>
      <dgm:spPr/>
      <dgm:t>
        <a:bodyPr/>
        <a:lstStyle/>
        <a:p>
          <a:endParaRPr lang="en-US" sz="1600">
            <a:latin typeface="Arial" panose="020B0604020202020204" pitchFamily="34" charset="0"/>
            <a:cs typeface="Arial" panose="020B0604020202020204" pitchFamily="34" charset="0"/>
          </a:endParaRPr>
        </a:p>
      </dgm:t>
    </dgm:pt>
    <dgm:pt modelId="{753A5BE9-D23D-4AC0-9F3D-8D98DB571C3B}">
      <dgm:prSet phldrT="[Text]" phldr="0" custT="1"/>
      <dgm:spPr>
        <a:solidFill>
          <a:schemeClr val="bg1">
            <a:lumMod val="50000"/>
          </a:schemeClr>
        </a:solidFill>
      </dgm:spPr>
      <dgm:t>
        <a:bodyPr/>
        <a:lstStyle/>
        <a:p>
          <a:r>
            <a:rPr lang="en-US" sz="1800" dirty="0">
              <a:latin typeface="Arial" panose="020B0604020202020204" pitchFamily="34" charset="0"/>
              <a:cs typeface="Arial" panose="020B0604020202020204" pitchFamily="34" charset="0"/>
            </a:rPr>
            <a:t>Only monitored short term outcomes</a:t>
          </a:r>
        </a:p>
      </dgm:t>
    </dgm:pt>
    <dgm:pt modelId="{644C35DA-590C-4808-BAEB-60383D7C128B}" type="parTrans" cxnId="{33CAED52-63E3-40ED-B651-839E7E39E739}">
      <dgm:prSet/>
      <dgm:spPr/>
      <dgm:t>
        <a:bodyPr/>
        <a:lstStyle/>
        <a:p>
          <a:endParaRPr lang="en-US" sz="1600"/>
        </a:p>
      </dgm:t>
    </dgm:pt>
    <dgm:pt modelId="{378FFA03-2606-4E68-9CB4-8D4D018085F9}" type="sibTrans" cxnId="{33CAED52-63E3-40ED-B651-839E7E39E739}">
      <dgm:prSet/>
      <dgm:spPr/>
      <dgm:t>
        <a:bodyPr/>
        <a:lstStyle/>
        <a:p>
          <a:endParaRPr lang="en-US" sz="1600"/>
        </a:p>
      </dgm:t>
    </dgm:pt>
    <dgm:pt modelId="{AD408A25-F911-402C-A3EB-766B32DC34F3}" type="pres">
      <dgm:prSet presAssocID="{2FFFBE1A-62C3-403B-926A-20F315A423FE}" presName="diagram" presStyleCnt="0">
        <dgm:presLayoutVars>
          <dgm:dir/>
          <dgm:resizeHandles val="exact"/>
        </dgm:presLayoutVars>
      </dgm:prSet>
      <dgm:spPr/>
    </dgm:pt>
    <dgm:pt modelId="{47778D16-7420-4BF5-BE5A-90FEE1F2ABF2}" type="pres">
      <dgm:prSet presAssocID="{784A9E8E-0E1E-40F3-87F1-6AB10DD88126}" presName="node" presStyleLbl="node1" presStyleIdx="0" presStyleCnt="2" custScaleY="137949">
        <dgm:presLayoutVars>
          <dgm:bulletEnabled val="1"/>
        </dgm:presLayoutVars>
      </dgm:prSet>
      <dgm:spPr/>
    </dgm:pt>
    <dgm:pt modelId="{18CDA336-2C7E-4677-AB2E-AE7ABCE80A22}" type="pres">
      <dgm:prSet presAssocID="{A0A1A190-886B-4F82-92B1-15D93CF4DB67}" presName="sibTrans" presStyleCnt="0"/>
      <dgm:spPr/>
    </dgm:pt>
    <dgm:pt modelId="{D802A9DC-9A2D-48FB-8841-B8A092072B5F}" type="pres">
      <dgm:prSet presAssocID="{9CC611F6-875F-4ADB-8A4D-43BE5871A664}" presName="node" presStyleLbl="node1" presStyleIdx="1" presStyleCnt="2" custScaleY="137949">
        <dgm:presLayoutVars>
          <dgm:bulletEnabled val="1"/>
        </dgm:presLayoutVars>
      </dgm:prSet>
      <dgm:spPr/>
    </dgm:pt>
  </dgm:ptLst>
  <dgm:cxnLst>
    <dgm:cxn modelId="{36B59608-FB1B-400C-88A4-70FC5050064E}" srcId="{9CC611F6-875F-4ADB-8A4D-43BE5871A664}" destId="{808703DF-9986-46C1-A49C-F25CCA584ECC}" srcOrd="3" destOrd="0" parTransId="{F3F81136-A1FA-4055-830B-5820E121B7C2}" sibTransId="{90C3FCF6-728A-4CB0-9D45-04B9440890B1}"/>
    <dgm:cxn modelId="{28A4B517-96A3-4757-B1EA-3125E24E0B52}" srcId="{784A9E8E-0E1E-40F3-87F1-6AB10DD88126}" destId="{EE393B35-A612-49B3-BB86-D4CEABBD169A}" srcOrd="2" destOrd="0" parTransId="{0CBCE180-BBCB-4379-AD2C-C12773947D77}" sibTransId="{44289B37-61AD-47F2-9966-0BEDA7CCCD6E}"/>
    <dgm:cxn modelId="{A4CB761E-9A59-4ED8-8DC2-A3D6DB5C70D2}" type="presOf" srcId="{784A9E8E-0E1E-40F3-87F1-6AB10DD88126}" destId="{47778D16-7420-4BF5-BE5A-90FEE1F2ABF2}" srcOrd="0" destOrd="0" presId="urn:microsoft.com/office/officeart/2005/8/layout/default"/>
    <dgm:cxn modelId="{8AE15626-B2BD-47C7-9386-ED680B52FE85}" type="presOf" srcId="{808703DF-9986-46C1-A49C-F25CCA584ECC}" destId="{D802A9DC-9A2D-48FB-8841-B8A092072B5F}" srcOrd="0" destOrd="4" presId="urn:microsoft.com/office/officeart/2005/8/layout/default"/>
    <dgm:cxn modelId="{D1B13E3C-F168-4EA7-B3E0-C1F96552B3A0}" type="presOf" srcId="{09F49B21-EFDF-472C-8B48-55A09D68E63B}" destId="{47778D16-7420-4BF5-BE5A-90FEE1F2ABF2}" srcOrd="0" destOrd="2" presId="urn:microsoft.com/office/officeart/2005/8/layout/default"/>
    <dgm:cxn modelId="{BD4BD166-28CA-4B89-9C09-EF290F544D31}" srcId="{784A9E8E-0E1E-40F3-87F1-6AB10DD88126}" destId="{09F49B21-EFDF-472C-8B48-55A09D68E63B}" srcOrd="1" destOrd="0" parTransId="{84705561-6512-4C93-9FC3-ED752FB9025D}" sibTransId="{2A56870E-975C-4EBD-B14E-93B9FD166300}"/>
    <dgm:cxn modelId="{33CAED52-63E3-40ED-B651-839E7E39E739}" srcId="{9CC611F6-875F-4ADB-8A4D-43BE5871A664}" destId="{753A5BE9-D23D-4AC0-9F3D-8D98DB571C3B}" srcOrd="2" destOrd="0" parTransId="{644C35DA-590C-4808-BAEB-60383D7C128B}" sibTransId="{378FFA03-2606-4E68-9CB4-8D4D018085F9}"/>
    <dgm:cxn modelId="{64CB2775-901A-43AD-B8E4-74BF122C4FB5}" srcId="{9CC611F6-875F-4ADB-8A4D-43BE5871A664}" destId="{E03BF94B-6A5F-4CB1-A569-5BF47B03BAB2}" srcOrd="0" destOrd="0" parTransId="{78E2D095-8155-46A3-8C35-7268DD19CDCB}" sibTransId="{7A01B491-D064-4D99-8420-C8A409A81917}"/>
    <dgm:cxn modelId="{932F0993-47EB-41D4-80E3-5B1BF567B5AE}" type="presOf" srcId="{332EFFB9-E734-4B51-AB23-A7C514007BEF}" destId="{D802A9DC-9A2D-48FB-8841-B8A092072B5F}" srcOrd="0" destOrd="2" presId="urn:microsoft.com/office/officeart/2005/8/layout/default"/>
    <dgm:cxn modelId="{50D73B99-672C-412D-AEC3-B35B66822415}" type="presOf" srcId="{3B621188-CE81-48E1-8C7D-63C4334E4342}" destId="{47778D16-7420-4BF5-BE5A-90FEE1F2ABF2}" srcOrd="0" destOrd="1" presId="urn:microsoft.com/office/officeart/2005/8/layout/default"/>
    <dgm:cxn modelId="{75D9209E-AD23-4CA7-942D-113AA73B18E5}" type="presOf" srcId="{753A5BE9-D23D-4AC0-9F3D-8D98DB571C3B}" destId="{D802A9DC-9A2D-48FB-8841-B8A092072B5F}" srcOrd="0" destOrd="3" presId="urn:microsoft.com/office/officeart/2005/8/layout/default"/>
    <dgm:cxn modelId="{BE6CA7A5-4BF0-4821-8A7F-AC75ECF0A2B1}" type="presOf" srcId="{9CC611F6-875F-4ADB-8A4D-43BE5871A664}" destId="{D802A9DC-9A2D-48FB-8841-B8A092072B5F}" srcOrd="0" destOrd="0" presId="urn:microsoft.com/office/officeart/2005/8/layout/default"/>
    <dgm:cxn modelId="{4329A7A6-F862-426D-A5B1-41AEC7B71A56}" srcId="{784A9E8E-0E1E-40F3-87F1-6AB10DD88126}" destId="{3B621188-CE81-48E1-8C7D-63C4334E4342}" srcOrd="0" destOrd="0" parTransId="{700DE5EC-6041-40EF-8431-C913CCA3A436}" sibTransId="{7913EBD7-91AA-46D7-AB7E-E1032D724428}"/>
    <dgm:cxn modelId="{4F26CDB4-39FD-42D7-A70D-78737AF95B81}" type="presOf" srcId="{2FFFBE1A-62C3-403B-926A-20F315A423FE}" destId="{AD408A25-F911-402C-A3EB-766B32DC34F3}" srcOrd="0" destOrd="0" presId="urn:microsoft.com/office/officeart/2005/8/layout/default"/>
    <dgm:cxn modelId="{7E6B7EC7-425B-417F-8B65-321CA22E6179}" srcId="{2FFFBE1A-62C3-403B-926A-20F315A423FE}" destId="{784A9E8E-0E1E-40F3-87F1-6AB10DD88126}" srcOrd="0" destOrd="0" parTransId="{ED181B9F-9B7E-4CFA-8C6A-76396CFB8E51}" sibTransId="{A0A1A190-886B-4F82-92B1-15D93CF4DB67}"/>
    <dgm:cxn modelId="{7EF4ECCE-E3A5-46D1-B781-500C47E77C37}" type="presOf" srcId="{EE393B35-A612-49B3-BB86-D4CEABBD169A}" destId="{47778D16-7420-4BF5-BE5A-90FEE1F2ABF2}" srcOrd="0" destOrd="3" presId="urn:microsoft.com/office/officeart/2005/8/layout/default"/>
    <dgm:cxn modelId="{89D543D4-01CC-4119-B866-DCBEC43F6447}" srcId="{9CC611F6-875F-4ADB-8A4D-43BE5871A664}" destId="{332EFFB9-E734-4B51-AB23-A7C514007BEF}" srcOrd="1" destOrd="0" parTransId="{4184E864-9F40-434F-8151-E84BF2A3E49B}" sibTransId="{FE3CB104-DC75-48D7-A1A9-A150A6991061}"/>
    <dgm:cxn modelId="{4D66CAF0-78B9-45E7-BBAB-80E4FCD88983}" type="presOf" srcId="{E03BF94B-6A5F-4CB1-A569-5BF47B03BAB2}" destId="{D802A9DC-9A2D-48FB-8841-B8A092072B5F}" srcOrd="0" destOrd="1" presId="urn:microsoft.com/office/officeart/2005/8/layout/default"/>
    <dgm:cxn modelId="{997A02F5-AF94-48E2-A18C-94E2392FA7AC}" srcId="{2FFFBE1A-62C3-403B-926A-20F315A423FE}" destId="{9CC611F6-875F-4ADB-8A4D-43BE5871A664}" srcOrd="1" destOrd="0" parTransId="{190EF801-5182-4AE8-859C-0FA1707DC8AF}" sibTransId="{3B131250-F76E-4BF6-AD91-D8DD39EAE001}"/>
    <dgm:cxn modelId="{E1437B4F-3202-482A-B5AD-F14793EBB94C}" type="presParOf" srcId="{AD408A25-F911-402C-A3EB-766B32DC34F3}" destId="{47778D16-7420-4BF5-BE5A-90FEE1F2ABF2}" srcOrd="0" destOrd="0" presId="urn:microsoft.com/office/officeart/2005/8/layout/default"/>
    <dgm:cxn modelId="{C4C51DD5-A8F0-40F0-BF84-2DBE0050D0D2}" type="presParOf" srcId="{AD408A25-F911-402C-A3EB-766B32DC34F3}" destId="{18CDA336-2C7E-4677-AB2E-AE7ABCE80A22}" srcOrd="1" destOrd="0" presId="urn:microsoft.com/office/officeart/2005/8/layout/default"/>
    <dgm:cxn modelId="{2D131169-4535-41D3-B442-028E7B6D43C6}" type="presParOf" srcId="{AD408A25-F911-402C-A3EB-766B32DC34F3}" destId="{D802A9DC-9A2D-48FB-8841-B8A092072B5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B3376C-9031-4BEF-A120-0F810A5101A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0CF80E7-1066-4634-B00C-79E48A466B9E}">
      <dgm:prSet phldrT="[Text]" phldr="0" custT="1"/>
      <dgm:spPr/>
      <dgm:t>
        <a:bodyPr/>
        <a:lstStyle/>
        <a:p>
          <a:r>
            <a:rPr lang="en-US" sz="2000" dirty="0">
              <a:latin typeface="Arial" panose="020B0604020202020204" pitchFamily="34" charset="0"/>
              <a:cs typeface="Arial" panose="020B0604020202020204" pitchFamily="34" charset="0"/>
            </a:rPr>
            <a:t>High Dose Nitroglycerin Pilot Study (2021)</a:t>
          </a:r>
        </a:p>
      </dgm:t>
    </dgm:pt>
    <dgm:pt modelId="{FB4C4C38-CD2B-48AA-B09E-1A64CA75867A}" type="par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B8173191-2339-4A21-A7E7-01241B2A0424}" type="sibTrans" cxnId="{C6F06D7A-992B-47E3-B00E-9BB505E0AB7D}">
      <dgm:prSet/>
      <dgm:spPr/>
      <dgm:t>
        <a:bodyPr/>
        <a:lstStyle/>
        <a:p>
          <a:endParaRPr lang="en-US" sz="1600">
            <a:latin typeface="Arial" panose="020B0604020202020204" pitchFamily="34" charset="0"/>
            <a:cs typeface="Arial" panose="020B0604020202020204" pitchFamily="34" charset="0"/>
          </a:endParaRPr>
        </a:p>
      </dgm:t>
    </dgm:pt>
    <dgm:pt modelId="{C3E47291-BA48-4FE6-9DD1-FC1FDF518B33}">
      <dgm:prSet phldrT="[Text]" phldr="0" custT="1"/>
      <dgm:spPr/>
      <dgm:t>
        <a:bodyPr/>
        <a:lstStyle/>
        <a:p>
          <a:r>
            <a:rPr lang="en-US" sz="2000" dirty="0">
              <a:latin typeface="Arial" panose="020B0604020202020204" pitchFamily="34" charset="0"/>
              <a:cs typeface="Arial" panose="020B0604020202020204" pitchFamily="34" charset="0"/>
            </a:rPr>
            <a:t>Hi-DOSE SCAPE Study (2023)</a:t>
          </a:r>
        </a:p>
      </dgm:t>
    </dgm:pt>
    <dgm:pt modelId="{113A78E5-BFA5-49FC-AC15-2CC8052979D5}" type="par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F87091FF-2157-488A-9D4E-C929D3CCB068}" type="sibTrans" cxnId="{12216A46-F495-4A59-A02C-15DD92610197}">
      <dgm:prSet/>
      <dgm:spPr/>
      <dgm:t>
        <a:bodyPr/>
        <a:lstStyle/>
        <a:p>
          <a:endParaRPr lang="en-US" sz="1600">
            <a:latin typeface="Arial" panose="020B0604020202020204" pitchFamily="34" charset="0"/>
            <a:cs typeface="Arial" panose="020B0604020202020204" pitchFamily="34" charset="0"/>
          </a:endParaRPr>
        </a:p>
      </dgm:t>
    </dgm:pt>
    <dgm:pt modelId="{D15C6E1A-A7C3-41D3-ADF2-177E17371EDF}">
      <dgm:prSet phldrT="[Text]" phldr="0" custT="1"/>
      <dgm:spPr/>
      <dgm:t>
        <a:bodyPr/>
        <a:lstStyle/>
        <a:p>
          <a:r>
            <a:rPr lang="en-US" sz="2000" dirty="0">
              <a:latin typeface="Arial" panose="020B0604020202020204" pitchFamily="34" charset="0"/>
              <a:cs typeface="Arial" panose="020B0604020202020204" pitchFamily="34" charset="0"/>
            </a:rPr>
            <a:t>High vs Low Dose IV Nitroglycerin (2024)</a:t>
          </a:r>
        </a:p>
      </dgm:t>
    </dgm:pt>
    <dgm:pt modelId="{AE5C8C27-AF89-421C-9965-5E10E37211D8}" type="par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ED5FFED0-AE17-4620-969B-9472A6E45C96}" type="sibTrans" cxnId="{D96470F7-4726-4D56-A461-7DA38D50CB23}">
      <dgm:prSet/>
      <dgm:spPr/>
      <dgm:t>
        <a:bodyPr/>
        <a:lstStyle/>
        <a:p>
          <a:endParaRPr lang="en-US" sz="1600">
            <a:latin typeface="Arial" panose="020B0604020202020204" pitchFamily="34" charset="0"/>
            <a:cs typeface="Arial" panose="020B0604020202020204" pitchFamily="34" charset="0"/>
          </a:endParaRPr>
        </a:p>
      </dgm:t>
    </dgm:pt>
    <dgm:pt modelId="{3F24C351-A38E-4DF1-AFCB-5E1C10045B13}" type="pres">
      <dgm:prSet presAssocID="{14B3376C-9031-4BEF-A120-0F810A5101A2}" presName="Name0" presStyleCnt="0">
        <dgm:presLayoutVars>
          <dgm:dir/>
          <dgm:resizeHandles val="exact"/>
        </dgm:presLayoutVars>
      </dgm:prSet>
      <dgm:spPr/>
    </dgm:pt>
    <dgm:pt modelId="{B0ED6CF7-F686-4E72-8B18-4B0023FBED1E}" type="pres">
      <dgm:prSet presAssocID="{14B3376C-9031-4BEF-A120-0F810A5101A2}" presName="arrow" presStyleLbl="bgShp" presStyleIdx="0" presStyleCnt="1"/>
      <dgm:spPr/>
    </dgm:pt>
    <dgm:pt modelId="{E061020D-2587-4505-94E3-B053AE267155}" type="pres">
      <dgm:prSet presAssocID="{14B3376C-9031-4BEF-A120-0F810A5101A2}" presName="points" presStyleCnt="0"/>
      <dgm:spPr/>
    </dgm:pt>
    <dgm:pt modelId="{310E359B-65E7-4225-9DAD-73585E65EC92}" type="pres">
      <dgm:prSet presAssocID="{E0CF80E7-1066-4634-B00C-79E48A466B9E}" presName="compositeA" presStyleCnt="0"/>
      <dgm:spPr/>
    </dgm:pt>
    <dgm:pt modelId="{B0069B79-3C01-45AE-A0EA-19B5D63AC0F4}" type="pres">
      <dgm:prSet presAssocID="{E0CF80E7-1066-4634-B00C-79E48A466B9E}" presName="textA" presStyleLbl="revTx" presStyleIdx="0" presStyleCnt="3">
        <dgm:presLayoutVars>
          <dgm:bulletEnabled val="1"/>
        </dgm:presLayoutVars>
      </dgm:prSet>
      <dgm:spPr/>
    </dgm:pt>
    <dgm:pt modelId="{91F3942F-4327-47F8-BE64-4768A4D3E61A}" type="pres">
      <dgm:prSet presAssocID="{E0CF80E7-1066-4634-B00C-79E48A466B9E}" presName="circleA" presStyleLbl="node1" presStyleIdx="0" presStyleCnt="3"/>
      <dgm:spPr/>
    </dgm:pt>
    <dgm:pt modelId="{485AACF6-7314-4154-BCC2-4E5A61707844}" type="pres">
      <dgm:prSet presAssocID="{E0CF80E7-1066-4634-B00C-79E48A466B9E}" presName="spaceA" presStyleCnt="0"/>
      <dgm:spPr/>
    </dgm:pt>
    <dgm:pt modelId="{0A93B1D5-F635-4C16-A9BC-625B09378E67}" type="pres">
      <dgm:prSet presAssocID="{B8173191-2339-4A21-A7E7-01241B2A0424}" presName="space" presStyleCnt="0"/>
      <dgm:spPr/>
    </dgm:pt>
    <dgm:pt modelId="{148053D3-0CB7-4F46-A817-EE105C36C97E}" type="pres">
      <dgm:prSet presAssocID="{C3E47291-BA48-4FE6-9DD1-FC1FDF518B33}" presName="compositeB" presStyleCnt="0"/>
      <dgm:spPr/>
    </dgm:pt>
    <dgm:pt modelId="{1EC6E2EC-5C8F-46D5-96E8-E2C142A899DD}" type="pres">
      <dgm:prSet presAssocID="{C3E47291-BA48-4FE6-9DD1-FC1FDF518B33}" presName="textB" presStyleLbl="revTx" presStyleIdx="1" presStyleCnt="3">
        <dgm:presLayoutVars>
          <dgm:bulletEnabled val="1"/>
        </dgm:presLayoutVars>
      </dgm:prSet>
      <dgm:spPr/>
    </dgm:pt>
    <dgm:pt modelId="{E73C612E-A7D5-4BBE-B5DE-814CB7F8EA0F}" type="pres">
      <dgm:prSet presAssocID="{C3E47291-BA48-4FE6-9DD1-FC1FDF518B33}" presName="circleB" presStyleLbl="node1" presStyleIdx="1" presStyleCnt="3"/>
      <dgm:spPr/>
    </dgm:pt>
    <dgm:pt modelId="{8822DAD9-FCC8-4CAB-B044-092980DB09AC}" type="pres">
      <dgm:prSet presAssocID="{C3E47291-BA48-4FE6-9DD1-FC1FDF518B33}" presName="spaceB" presStyleCnt="0"/>
      <dgm:spPr/>
    </dgm:pt>
    <dgm:pt modelId="{184D324B-5BC0-4F92-9DF6-7AE3B0DE1796}" type="pres">
      <dgm:prSet presAssocID="{F87091FF-2157-488A-9D4E-C929D3CCB068}" presName="space" presStyleCnt="0"/>
      <dgm:spPr/>
    </dgm:pt>
    <dgm:pt modelId="{0D7AF743-8D29-4D81-9472-24B7DB3FBB1B}" type="pres">
      <dgm:prSet presAssocID="{D15C6E1A-A7C3-41D3-ADF2-177E17371EDF}" presName="compositeA" presStyleCnt="0"/>
      <dgm:spPr/>
    </dgm:pt>
    <dgm:pt modelId="{4250E61A-9A08-467C-A014-9D8FFD98EAB1}" type="pres">
      <dgm:prSet presAssocID="{D15C6E1A-A7C3-41D3-ADF2-177E17371EDF}" presName="textA" presStyleLbl="revTx" presStyleIdx="2" presStyleCnt="3">
        <dgm:presLayoutVars>
          <dgm:bulletEnabled val="1"/>
        </dgm:presLayoutVars>
      </dgm:prSet>
      <dgm:spPr/>
    </dgm:pt>
    <dgm:pt modelId="{5C3A85C5-4207-44D3-8F71-27F7AD350487}" type="pres">
      <dgm:prSet presAssocID="{D15C6E1A-A7C3-41D3-ADF2-177E17371EDF}" presName="circleA" presStyleLbl="node1" presStyleIdx="2" presStyleCnt="3"/>
      <dgm:spPr/>
    </dgm:pt>
    <dgm:pt modelId="{F08246B1-7202-4284-8B2B-ACEB3C621F9C}" type="pres">
      <dgm:prSet presAssocID="{D15C6E1A-A7C3-41D3-ADF2-177E17371EDF}" presName="spaceA" presStyleCnt="0"/>
      <dgm:spPr/>
    </dgm:pt>
  </dgm:ptLst>
  <dgm:cxnLst>
    <dgm:cxn modelId="{3AFEFA1B-1D43-45C4-8AED-35707BCF2B00}" type="presOf" srcId="{C3E47291-BA48-4FE6-9DD1-FC1FDF518B33}" destId="{1EC6E2EC-5C8F-46D5-96E8-E2C142A899DD}" srcOrd="0" destOrd="0" presId="urn:microsoft.com/office/officeart/2005/8/layout/hProcess11"/>
    <dgm:cxn modelId="{CF72EF5B-26F9-456E-AE61-06633791CD43}" type="presOf" srcId="{E0CF80E7-1066-4634-B00C-79E48A466B9E}" destId="{B0069B79-3C01-45AE-A0EA-19B5D63AC0F4}" srcOrd="0" destOrd="0" presId="urn:microsoft.com/office/officeart/2005/8/layout/hProcess11"/>
    <dgm:cxn modelId="{12216A46-F495-4A59-A02C-15DD92610197}" srcId="{14B3376C-9031-4BEF-A120-0F810A5101A2}" destId="{C3E47291-BA48-4FE6-9DD1-FC1FDF518B33}" srcOrd="1" destOrd="0" parTransId="{113A78E5-BFA5-49FC-AC15-2CC8052979D5}" sibTransId="{F87091FF-2157-488A-9D4E-C929D3CCB068}"/>
    <dgm:cxn modelId="{BABF017A-09C9-4147-9DFE-5DF5729044EB}" type="presOf" srcId="{14B3376C-9031-4BEF-A120-0F810A5101A2}" destId="{3F24C351-A38E-4DF1-AFCB-5E1C10045B13}" srcOrd="0" destOrd="0" presId="urn:microsoft.com/office/officeart/2005/8/layout/hProcess11"/>
    <dgm:cxn modelId="{C6F06D7A-992B-47E3-B00E-9BB505E0AB7D}" srcId="{14B3376C-9031-4BEF-A120-0F810A5101A2}" destId="{E0CF80E7-1066-4634-B00C-79E48A466B9E}" srcOrd="0" destOrd="0" parTransId="{FB4C4C38-CD2B-48AA-B09E-1A64CA75867A}" sibTransId="{B8173191-2339-4A21-A7E7-01241B2A0424}"/>
    <dgm:cxn modelId="{1F1253D8-BE71-4AB8-89B0-C13511EFF71F}" type="presOf" srcId="{D15C6E1A-A7C3-41D3-ADF2-177E17371EDF}" destId="{4250E61A-9A08-467C-A014-9D8FFD98EAB1}" srcOrd="0" destOrd="0" presId="urn:microsoft.com/office/officeart/2005/8/layout/hProcess11"/>
    <dgm:cxn modelId="{D96470F7-4726-4D56-A461-7DA38D50CB23}" srcId="{14B3376C-9031-4BEF-A120-0F810A5101A2}" destId="{D15C6E1A-A7C3-41D3-ADF2-177E17371EDF}" srcOrd="2" destOrd="0" parTransId="{AE5C8C27-AF89-421C-9965-5E10E37211D8}" sibTransId="{ED5FFED0-AE17-4620-969B-9472A6E45C96}"/>
    <dgm:cxn modelId="{FD3F159B-0F14-4EAA-A7CF-64B43420492A}" type="presParOf" srcId="{3F24C351-A38E-4DF1-AFCB-5E1C10045B13}" destId="{B0ED6CF7-F686-4E72-8B18-4B0023FBED1E}" srcOrd="0" destOrd="0" presId="urn:microsoft.com/office/officeart/2005/8/layout/hProcess11"/>
    <dgm:cxn modelId="{C79360AF-D374-4AC4-865C-FA0B26CCA9A9}" type="presParOf" srcId="{3F24C351-A38E-4DF1-AFCB-5E1C10045B13}" destId="{E061020D-2587-4505-94E3-B053AE267155}" srcOrd="1" destOrd="0" presId="urn:microsoft.com/office/officeart/2005/8/layout/hProcess11"/>
    <dgm:cxn modelId="{27AFED74-6BFF-464F-AFB9-E4A0128F21F6}" type="presParOf" srcId="{E061020D-2587-4505-94E3-B053AE267155}" destId="{310E359B-65E7-4225-9DAD-73585E65EC92}" srcOrd="0" destOrd="0" presId="urn:microsoft.com/office/officeart/2005/8/layout/hProcess11"/>
    <dgm:cxn modelId="{9E7D220D-B96A-406E-8551-8BFCC8208002}" type="presParOf" srcId="{310E359B-65E7-4225-9DAD-73585E65EC92}" destId="{B0069B79-3C01-45AE-A0EA-19B5D63AC0F4}" srcOrd="0" destOrd="0" presId="urn:microsoft.com/office/officeart/2005/8/layout/hProcess11"/>
    <dgm:cxn modelId="{F0BA7E66-7BCC-4B9E-B0B7-332DCED5E126}" type="presParOf" srcId="{310E359B-65E7-4225-9DAD-73585E65EC92}" destId="{91F3942F-4327-47F8-BE64-4768A4D3E61A}" srcOrd="1" destOrd="0" presId="urn:microsoft.com/office/officeart/2005/8/layout/hProcess11"/>
    <dgm:cxn modelId="{4A07FA8D-42FD-4B26-8B9A-F3CDE7C7FDB2}" type="presParOf" srcId="{310E359B-65E7-4225-9DAD-73585E65EC92}" destId="{485AACF6-7314-4154-BCC2-4E5A61707844}" srcOrd="2" destOrd="0" presId="urn:microsoft.com/office/officeart/2005/8/layout/hProcess11"/>
    <dgm:cxn modelId="{D8837AF4-3EC1-45AE-92B7-9645BB9C0E1C}" type="presParOf" srcId="{E061020D-2587-4505-94E3-B053AE267155}" destId="{0A93B1D5-F635-4C16-A9BC-625B09378E67}" srcOrd="1" destOrd="0" presId="urn:microsoft.com/office/officeart/2005/8/layout/hProcess11"/>
    <dgm:cxn modelId="{EE2F6979-8DED-4A73-8003-A92320238D2C}" type="presParOf" srcId="{E061020D-2587-4505-94E3-B053AE267155}" destId="{148053D3-0CB7-4F46-A817-EE105C36C97E}" srcOrd="2" destOrd="0" presId="urn:microsoft.com/office/officeart/2005/8/layout/hProcess11"/>
    <dgm:cxn modelId="{E1F72F55-8DDE-4CF3-BD8E-A362D076C8C1}" type="presParOf" srcId="{148053D3-0CB7-4F46-A817-EE105C36C97E}" destId="{1EC6E2EC-5C8F-46D5-96E8-E2C142A899DD}" srcOrd="0" destOrd="0" presId="urn:microsoft.com/office/officeart/2005/8/layout/hProcess11"/>
    <dgm:cxn modelId="{6B67D03D-0A68-40AC-8784-7EDEEAEE17F5}" type="presParOf" srcId="{148053D3-0CB7-4F46-A817-EE105C36C97E}" destId="{E73C612E-A7D5-4BBE-B5DE-814CB7F8EA0F}" srcOrd="1" destOrd="0" presId="urn:microsoft.com/office/officeart/2005/8/layout/hProcess11"/>
    <dgm:cxn modelId="{621FB586-E80D-4515-B9CA-296BCA019D39}" type="presParOf" srcId="{148053D3-0CB7-4F46-A817-EE105C36C97E}" destId="{8822DAD9-FCC8-4CAB-B044-092980DB09AC}" srcOrd="2" destOrd="0" presId="urn:microsoft.com/office/officeart/2005/8/layout/hProcess11"/>
    <dgm:cxn modelId="{BCC3BA1C-8F21-4F70-ABF2-ABB5312A24BF}" type="presParOf" srcId="{E061020D-2587-4505-94E3-B053AE267155}" destId="{184D324B-5BC0-4F92-9DF6-7AE3B0DE1796}" srcOrd="3" destOrd="0" presId="urn:microsoft.com/office/officeart/2005/8/layout/hProcess11"/>
    <dgm:cxn modelId="{5E79F09D-3342-4301-A481-E6105767D607}" type="presParOf" srcId="{E061020D-2587-4505-94E3-B053AE267155}" destId="{0D7AF743-8D29-4D81-9472-24B7DB3FBB1B}" srcOrd="4" destOrd="0" presId="urn:microsoft.com/office/officeart/2005/8/layout/hProcess11"/>
    <dgm:cxn modelId="{D82CC6F7-571D-4093-8E22-9E835678E44E}" type="presParOf" srcId="{0D7AF743-8D29-4D81-9472-24B7DB3FBB1B}" destId="{4250E61A-9A08-467C-A014-9D8FFD98EAB1}" srcOrd="0" destOrd="0" presId="urn:microsoft.com/office/officeart/2005/8/layout/hProcess11"/>
    <dgm:cxn modelId="{F6FF3F53-6D0F-4FDA-A08C-8AAF792331B9}" type="presParOf" srcId="{0D7AF743-8D29-4D81-9472-24B7DB3FBB1B}" destId="{5C3A85C5-4207-44D3-8F71-27F7AD350487}" srcOrd="1" destOrd="0" presId="urn:microsoft.com/office/officeart/2005/8/layout/hProcess11"/>
    <dgm:cxn modelId="{C61B22C0-7288-47BA-9CE7-B7C48D489778}" type="presParOf" srcId="{0D7AF743-8D29-4D81-9472-24B7DB3FBB1B}" destId="{F08246B1-7202-4284-8B2B-ACEB3C621F9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FFBE1A-62C3-403B-926A-20F315A423F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4A9E8E-0E1E-40F3-87F1-6AB10DD88126}">
      <dgm:prSet phldrT="[Text]" phldr="0" custT="1"/>
      <dgm:spPr/>
      <dgm:t>
        <a:bodyPr/>
        <a:lstStyle/>
        <a:p>
          <a:r>
            <a:rPr lang="en-US" sz="2300" u="sng" dirty="0">
              <a:latin typeface="Arial" panose="020B0604020202020204" pitchFamily="34" charset="0"/>
              <a:cs typeface="Arial" panose="020B0604020202020204" pitchFamily="34" charset="0"/>
            </a:rPr>
            <a:t>Strengths</a:t>
          </a:r>
        </a:p>
      </dgm:t>
    </dgm:pt>
    <dgm:pt modelId="{ED181B9F-9B7E-4CFA-8C6A-76396CFB8E51}" type="parTrans" cxnId="{7E6B7EC7-425B-417F-8B65-321CA22E6179}">
      <dgm:prSet/>
      <dgm:spPr/>
      <dgm:t>
        <a:bodyPr/>
        <a:lstStyle/>
        <a:p>
          <a:endParaRPr lang="en-US">
            <a:latin typeface="Arial" panose="020B0604020202020204" pitchFamily="34" charset="0"/>
            <a:cs typeface="Arial" panose="020B0604020202020204" pitchFamily="34" charset="0"/>
          </a:endParaRPr>
        </a:p>
      </dgm:t>
    </dgm:pt>
    <dgm:pt modelId="{A0A1A190-886B-4F82-92B1-15D93CF4DB67}" type="sibTrans" cxnId="{7E6B7EC7-425B-417F-8B65-321CA22E6179}">
      <dgm:prSet/>
      <dgm:spPr/>
      <dgm:t>
        <a:bodyPr/>
        <a:lstStyle/>
        <a:p>
          <a:endParaRPr lang="en-US">
            <a:latin typeface="Arial" panose="020B0604020202020204" pitchFamily="34" charset="0"/>
            <a:cs typeface="Arial" panose="020B0604020202020204" pitchFamily="34" charset="0"/>
          </a:endParaRPr>
        </a:p>
      </dgm:t>
    </dgm:pt>
    <dgm:pt modelId="{9CC611F6-875F-4ADB-8A4D-43BE5871A664}">
      <dgm:prSet phldrT="[Text]" phldr="0" custT="1"/>
      <dgm:spPr/>
      <dgm:t>
        <a:bodyPr/>
        <a:lstStyle/>
        <a:p>
          <a:r>
            <a:rPr lang="en-US" sz="2300" u="sng" dirty="0">
              <a:latin typeface="Arial" panose="020B0604020202020204" pitchFamily="34" charset="0"/>
              <a:cs typeface="Arial" panose="020B0604020202020204" pitchFamily="34" charset="0"/>
            </a:rPr>
            <a:t>Limitations</a:t>
          </a:r>
        </a:p>
      </dgm:t>
    </dgm:pt>
    <dgm:pt modelId="{190EF801-5182-4AE8-859C-0FA1707DC8AF}" type="parTrans" cxnId="{997A02F5-AF94-48E2-A18C-94E2392FA7AC}">
      <dgm:prSet/>
      <dgm:spPr/>
      <dgm:t>
        <a:bodyPr/>
        <a:lstStyle/>
        <a:p>
          <a:endParaRPr lang="en-US">
            <a:latin typeface="Arial" panose="020B0604020202020204" pitchFamily="34" charset="0"/>
            <a:cs typeface="Arial" panose="020B0604020202020204" pitchFamily="34" charset="0"/>
          </a:endParaRPr>
        </a:p>
      </dgm:t>
    </dgm:pt>
    <dgm:pt modelId="{3B131250-F76E-4BF6-AD91-D8DD39EAE001}" type="sibTrans" cxnId="{997A02F5-AF94-48E2-A18C-94E2392FA7AC}">
      <dgm:prSet/>
      <dgm:spPr/>
      <dgm:t>
        <a:bodyPr/>
        <a:lstStyle/>
        <a:p>
          <a:endParaRPr lang="en-US">
            <a:latin typeface="Arial" panose="020B0604020202020204" pitchFamily="34" charset="0"/>
            <a:cs typeface="Arial" panose="020B0604020202020204" pitchFamily="34" charset="0"/>
          </a:endParaRPr>
        </a:p>
      </dgm:t>
    </dgm:pt>
    <dgm:pt modelId="{E03BF94B-6A5F-4CB1-A569-5BF47B03BAB2}">
      <dgm:prSet phldrT="[Text]" phldr="0" custT="1"/>
      <dgm:spPr/>
      <dgm:t>
        <a:bodyPr/>
        <a:lstStyle/>
        <a:p>
          <a:r>
            <a:rPr lang="en-US" sz="1800" dirty="0">
              <a:latin typeface="Arial" panose="020B0604020202020204" pitchFamily="34" charset="0"/>
              <a:cs typeface="Arial" panose="020B0604020202020204" pitchFamily="34" charset="0"/>
            </a:rPr>
            <a:t>Open-label study</a:t>
          </a:r>
        </a:p>
      </dgm:t>
    </dgm:pt>
    <dgm:pt modelId="{78E2D095-8155-46A3-8C35-7268DD19CDCB}" type="parTrans" cxnId="{64CB2775-901A-43AD-B8E4-74BF122C4FB5}">
      <dgm:prSet/>
      <dgm:spPr/>
      <dgm:t>
        <a:bodyPr/>
        <a:lstStyle/>
        <a:p>
          <a:endParaRPr lang="en-US">
            <a:latin typeface="Arial" panose="020B0604020202020204" pitchFamily="34" charset="0"/>
            <a:cs typeface="Arial" panose="020B0604020202020204" pitchFamily="34" charset="0"/>
          </a:endParaRPr>
        </a:p>
      </dgm:t>
    </dgm:pt>
    <dgm:pt modelId="{7A01B491-D064-4D99-8420-C8A409A81917}" type="sibTrans" cxnId="{64CB2775-901A-43AD-B8E4-74BF122C4FB5}">
      <dgm:prSet/>
      <dgm:spPr/>
      <dgm:t>
        <a:bodyPr/>
        <a:lstStyle/>
        <a:p>
          <a:endParaRPr lang="en-US">
            <a:latin typeface="Arial" panose="020B0604020202020204" pitchFamily="34" charset="0"/>
            <a:cs typeface="Arial" panose="020B0604020202020204" pitchFamily="34" charset="0"/>
          </a:endParaRPr>
        </a:p>
      </dgm:t>
    </dgm:pt>
    <dgm:pt modelId="{3B621188-CE81-48E1-8C7D-63C4334E4342}">
      <dgm:prSet phldrT="[Text]" phldr="0" custT="1"/>
      <dgm:spPr/>
      <dgm:t>
        <a:bodyPr/>
        <a:lstStyle/>
        <a:p>
          <a:r>
            <a:rPr lang="en-US" sz="1800" dirty="0">
              <a:latin typeface="Arial" panose="020B0604020202020204" pitchFamily="34" charset="0"/>
              <a:cs typeface="Arial" panose="020B0604020202020204" pitchFamily="34" charset="0"/>
            </a:rPr>
            <a:t>Controlled and standardized dosing strategy at institution</a:t>
          </a:r>
        </a:p>
      </dgm:t>
    </dgm:pt>
    <dgm:pt modelId="{700DE5EC-6041-40EF-8431-C913CCA3A436}" type="parTrans" cxnId="{68994346-AA39-4EF8-AC38-E05209D150C3}">
      <dgm:prSet/>
      <dgm:spPr/>
      <dgm:t>
        <a:bodyPr/>
        <a:lstStyle/>
        <a:p>
          <a:endParaRPr lang="en-US">
            <a:latin typeface="Arial" panose="020B0604020202020204" pitchFamily="34" charset="0"/>
            <a:cs typeface="Arial" panose="020B0604020202020204" pitchFamily="34" charset="0"/>
          </a:endParaRPr>
        </a:p>
      </dgm:t>
    </dgm:pt>
    <dgm:pt modelId="{7913EBD7-91AA-46D7-AB7E-E1032D724428}" type="sibTrans" cxnId="{68994346-AA39-4EF8-AC38-E05209D150C3}">
      <dgm:prSet/>
      <dgm:spPr/>
      <dgm:t>
        <a:bodyPr/>
        <a:lstStyle/>
        <a:p>
          <a:endParaRPr lang="en-US">
            <a:latin typeface="Arial" panose="020B0604020202020204" pitchFamily="34" charset="0"/>
            <a:cs typeface="Arial" panose="020B0604020202020204" pitchFamily="34" charset="0"/>
          </a:endParaRPr>
        </a:p>
      </dgm:t>
    </dgm:pt>
    <dgm:pt modelId="{EDA190B8-7659-4628-BE07-ACD240C3E5AE}">
      <dgm:prSet phldrT="[Text]" phldr="0" custT="1"/>
      <dgm:spPr/>
      <dgm:t>
        <a:bodyPr/>
        <a:lstStyle/>
        <a:p>
          <a:r>
            <a:rPr lang="en-US" sz="1800" dirty="0">
              <a:latin typeface="Arial" panose="020B0604020202020204" pitchFamily="34" charset="0"/>
              <a:cs typeface="Arial" panose="020B0604020202020204" pitchFamily="34" charset="0"/>
            </a:rPr>
            <a:t>Small sample size (56)</a:t>
          </a:r>
        </a:p>
      </dgm:t>
    </dgm:pt>
    <dgm:pt modelId="{C49FA163-8846-4F1A-B25A-3F937B9385B3}" type="parTrans" cxnId="{A854E2D1-A257-4ECC-9540-F9792667DD76}">
      <dgm:prSet/>
      <dgm:spPr/>
      <dgm:t>
        <a:bodyPr/>
        <a:lstStyle/>
        <a:p>
          <a:endParaRPr lang="en-US">
            <a:latin typeface="Arial" panose="020B0604020202020204" pitchFamily="34" charset="0"/>
            <a:cs typeface="Arial" panose="020B0604020202020204" pitchFamily="34" charset="0"/>
          </a:endParaRPr>
        </a:p>
      </dgm:t>
    </dgm:pt>
    <dgm:pt modelId="{E55FE557-05C9-497F-B6E6-2ACC78D9FB47}" type="sibTrans" cxnId="{A854E2D1-A257-4ECC-9540-F9792667DD76}">
      <dgm:prSet/>
      <dgm:spPr/>
      <dgm:t>
        <a:bodyPr/>
        <a:lstStyle/>
        <a:p>
          <a:endParaRPr lang="en-US">
            <a:latin typeface="Arial" panose="020B0604020202020204" pitchFamily="34" charset="0"/>
            <a:cs typeface="Arial" panose="020B0604020202020204" pitchFamily="34" charset="0"/>
          </a:endParaRPr>
        </a:p>
      </dgm:t>
    </dgm:pt>
    <dgm:pt modelId="{28C6A00A-D2CB-4A6C-AD1E-11C86A8B1490}">
      <dgm:prSet phldrT="[Text]" phldr="0" custT="1"/>
      <dgm:spPr/>
      <dgm:t>
        <a:bodyPr/>
        <a:lstStyle/>
        <a:p>
          <a:r>
            <a:rPr lang="en-US" sz="1800" dirty="0">
              <a:latin typeface="Arial" panose="020B0604020202020204" pitchFamily="34" charset="0"/>
              <a:cs typeface="Arial" panose="020B0604020202020204" pitchFamily="34" charset="0"/>
            </a:rPr>
            <a:t>Study not powered to assess safety outcomes</a:t>
          </a:r>
        </a:p>
      </dgm:t>
    </dgm:pt>
    <dgm:pt modelId="{8D57C326-1585-449D-9EDF-4CA6AE173530}" type="parTrans" cxnId="{08776A3D-6F8A-46A5-8DD1-3E402E8C0873}">
      <dgm:prSet/>
      <dgm:spPr/>
      <dgm:t>
        <a:bodyPr/>
        <a:lstStyle/>
        <a:p>
          <a:endParaRPr lang="en-US">
            <a:latin typeface="Arial" panose="020B0604020202020204" pitchFamily="34" charset="0"/>
            <a:cs typeface="Arial" panose="020B0604020202020204" pitchFamily="34" charset="0"/>
          </a:endParaRPr>
        </a:p>
      </dgm:t>
    </dgm:pt>
    <dgm:pt modelId="{6024E345-801C-4DCE-BB9B-0C3833BE0CA0}" type="sibTrans" cxnId="{08776A3D-6F8A-46A5-8DD1-3E402E8C0873}">
      <dgm:prSet/>
      <dgm:spPr/>
      <dgm:t>
        <a:bodyPr/>
        <a:lstStyle/>
        <a:p>
          <a:endParaRPr lang="en-US">
            <a:latin typeface="Arial" panose="020B0604020202020204" pitchFamily="34" charset="0"/>
            <a:cs typeface="Arial" panose="020B0604020202020204" pitchFamily="34" charset="0"/>
          </a:endParaRPr>
        </a:p>
      </dgm:t>
    </dgm:pt>
    <dgm:pt modelId="{0132E134-76B5-43E4-BF0F-AFD9E5E4A256}">
      <dgm:prSet phldrT="[Text]" phldr="0" custT="1"/>
      <dgm:spPr/>
      <dgm:t>
        <a:bodyPr/>
        <a:lstStyle/>
        <a:p>
          <a:r>
            <a:rPr lang="en-US" sz="1800" dirty="0">
              <a:latin typeface="Arial" panose="020B0604020202020204" pitchFamily="34" charset="0"/>
              <a:cs typeface="Arial" panose="020B0604020202020204" pitchFamily="34" charset="0"/>
            </a:rPr>
            <a:t>Randomized patients to treatment groups </a:t>
          </a:r>
        </a:p>
      </dgm:t>
    </dgm:pt>
    <dgm:pt modelId="{03AC97DB-593D-4277-B79D-23C61219738C}" type="parTrans" cxnId="{9DD99579-9CF4-4D8C-A5C3-718C4600818C}">
      <dgm:prSet/>
      <dgm:spPr/>
      <dgm:t>
        <a:bodyPr/>
        <a:lstStyle/>
        <a:p>
          <a:endParaRPr lang="en-US">
            <a:latin typeface="Arial" panose="020B0604020202020204" pitchFamily="34" charset="0"/>
            <a:cs typeface="Arial" panose="020B0604020202020204" pitchFamily="34" charset="0"/>
          </a:endParaRPr>
        </a:p>
      </dgm:t>
    </dgm:pt>
    <dgm:pt modelId="{A9EA1AE1-B26D-473E-B389-18ABB425C16E}" type="sibTrans" cxnId="{9DD99579-9CF4-4D8C-A5C3-718C4600818C}">
      <dgm:prSet/>
      <dgm:spPr/>
      <dgm:t>
        <a:bodyPr/>
        <a:lstStyle/>
        <a:p>
          <a:endParaRPr lang="en-US">
            <a:latin typeface="Arial" panose="020B0604020202020204" pitchFamily="34" charset="0"/>
            <a:cs typeface="Arial" panose="020B0604020202020204" pitchFamily="34" charset="0"/>
          </a:endParaRPr>
        </a:p>
      </dgm:t>
    </dgm:pt>
    <dgm:pt modelId="{89F3246C-EB99-4AB8-B684-8CE70E83FAFD}">
      <dgm:prSet phldrT="[Text]" phldr="0"/>
      <dgm:spPr/>
      <dgm:t>
        <a:bodyPr/>
        <a:lstStyle/>
        <a:p>
          <a:endParaRPr lang="en-US" sz="2500" dirty="0">
            <a:latin typeface="Arial" panose="020B0604020202020204" pitchFamily="34" charset="0"/>
            <a:cs typeface="Arial" panose="020B0604020202020204" pitchFamily="34" charset="0"/>
          </a:endParaRPr>
        </a:p>
      </dgm:t>
    </dgm:pt>
    <dgm:pt modelId="{F8E47BDD-2654-4258-886C-CE38D40EC918}" type="parTrans" cxnId="{5AE9AA9E-D172-4054-A476-C327F976735C}">
      <dgm:prSet/>
      <dgm:spPr/>
      <dgm:t>
        <a:bodyPr/>
        <a:lstStyle/>
        <a:p>
          <a:endParaRPr lang="en-US">
            <a:latin typeface="Arial" panose="020B0604020202020204" pitchFamily="34" charset="0"/>
            <a:cs typeface="Arial" panose="020B0604020202020204" pitchFamily="34" charset="0"/>
          </a:endParaRPr>
        </a:p>
      </dgm:t>
    </dgm:pt>
    <dgm:pt modelId="{8F3FBD98-7D01-4F9C-9116-EACD2895C81D}" type="sibTrans" cxnId="{5AE9AA9E-D172-4054-A476-C327F976735C}">
      <dgm:prSet/>
      <dgm:spPr/>
      <dgm:t>
        <a:bodyPr/>
        <a:lstStyle/>
        <a:p>
          <a:endParaRPr lang="en-US">
            <a:latin typeface="Arial" panose="020B0604020202020204" pitchFamily="34" charset="0"/>
            <a:cs typeface="Arial" panose="020B0604020202020204" pitchFamily="34" charset="0"/>
          </a:endParaRPr>
        </a:p>
      </dgm:t>
    </dgm:pt>
    <dgm:pt modelId="{AD408A25-F911-402C-A3EB-766B32DC34F3}" type="pres">
      <dgm:prSet presAssocID="{2FFFBE1A-62C3-403B-926A-20F315A423FE}" presName="diagram" presStyleCnt="0">
        <dgm:presLayoutVars>
          <dgm:dir/>
          <dgm:resizeHandles val="exact"/>
        </dgm:presLayoutVars>
      </dgm:prSet>
      <dgm:spPr/>
    </dgm:pt>
    <dgm:pt modelId="{47778D16-7420-4BF5-BE5A-90FEE1F2ABF2}" type="pres">
      <dgm:prSet presAssocID="{784A9E8E-0E1E-40F3-87F1-6AB10DD88126}" presName="node" presStyleLbl="node1" presStyleIdx="0" presStyleCnt="2" custScaleY="137949">
        <dgm:presLayoutVars>
          <dgm:bulletEnabled val="1"/>
        </dgm:presLayoutVars>
      </dgm:prSet>
      <dgm:spPr/>
    </dgm:pt>
    <dgm:pt modelId="{18CDA336-2C7E-4677-AB2E-AE7ABCE80A22}" type="pres">
      <dgm:prSet presAssocID="{A0A1A190-886B-4F82-92B1-15D93CF4DB67}" presName="sibTrans" presStyleCnt="0"/>
      <dgm:spPr/>
    </dgm:pt>
    <dgm:pt modelId="{D802A9DC-9A2D-48FB-8841-B8A092072B5F}" type="pres">
      <dgm:prSet presAssocID="{9CC611F6-875F-4ADB-8A4D-43BE5871A664}" presName="node" presStyleLbl="node1" presStyleIdx="1" presStyleCnt="2" custScaleY="137949">
        <dgm:presLayoutVars>
          <dgm:bulletEnabled val="1"/>
        </dgm:presLayoutVars>
      </dgm:prSet>
      <dgm:spPr/>
    </dgm:pt>
  </dgm:ptLst>
  <dgm:cxnLst>
    <dgm:cxn modelId="{AA0F1B0F-D1D2-4665-8EE6-D714D85C3076}" type="presOf" srcId="{EDA190B8-7659-4628-BE07-ACD240C3E5AE}" destId="{D802A9DC-9A2D-48FB-8841-B8A092072B5F}" srcOrd="0" destOrd="2" presId="urn:microsoft.com/office/officeart/2005/8/layout/default"/>
    <dgm:cxn modelId="{A4CB761E-9A59-4ED8-8DC2-A3D6DB5C70D2}" type="presOf" srcId="{784A9E8E-0E1E-40F3-87F1-6AB10DD88126}" destId="{47778D16-7420-4BF5-BE5A-90FEE1F2ABF2}" srcOrd="0" destOrd="0" presId="urn:microsoft.com/office/officeart/2005/8/layout/default"/>
    <dgm:cxn modelId="{08776A3D-6F8A-46A5-8DD1-3E402E8C0873}" srcId="{9CC611F6-875F-4ADB-8A4D-43BE5871A664}" destId="{28C6A00A-D2CB-4A6C-AD1E-11C86A8B1490}" srcOrd="2" destOrd="0" parTransId="{8D57C326-1585-449D-9EDF-4CA6AE173530}" sibTransId="{6024E345-801C-4DCE-BB9B-0C3833BE0CA0}"/>
    <dgm:cxn modelId="{DC9CDD40-B5C2-49A8-BDBB-9AA8BBAE597F}" type="presOf" srcId="{0132E134-76B5-43E4-BF0F-AFD9E5E4A256}" destId="{47778D16-7420-4BF5-BE5A-90FEE1F2ABF2}" srcOrd="0" destOrd="2" presId="urn:microsoft.com/office/officeart/2005/8/layout/default"/>
    <dgm:cxn modelId="{68994346-AA39-4EF8-AC38-E05209D150C3}" srcId="{784A9E8E-0E1E-40F3-87F1-6AB10DD88126}" destId="{3B621188-CE81-48E1-8C7D-63C4334E4342}" srcOrd="0" destOrd="0" parTransId="{700DE5EC-6041-40EF-8431-C913CCA3A436}" sibTransId="{7913EBD7-91AA-46D7-AB7E-E1032D724428}"/>
    <dgm:cxn modelId="{5D6EE26E-A839-4D52-B936-29ADABC6CBAB}" type="presOf" srcId="{3B621188-CE81-48E1-8C7D-63C4334E4342}" destId="{47778D16-7420-4BF5-BE5A-90FEE1F2ABF2}" srcOrd="0" destOrd="1" presId="urn:microsoft.com/office/officeart/2005/8/layout/default"/>
    <dgm:cxn modelId="{64CB2775-901A-43AD-B8E4-74BF122C4FB5}" srcId="{9CC611F6-875F-4ADB-8A4D-43BE5871A664}" destId="{E03BF94B-6A5F-4CB1-A569-5BF47B03BAB2}" srcOrd="0" destOrd="0" parTransId="{78E2D095-8155-46A3-8C35-7268DD19CDCB}" sibTransId="{7A01B491-D064-4D99-8420-C8A409A81917}"/>
    <dgm:cxn modelId="{9DD99579-9CF4-4D8C-A5C3-718C4600818C}" srcId="{784A9E8E-0E1E-40F3-87F1-6AB10DD88126}" destId="{0132E134-76B5-43E4-BF0F-AFD9E5E4A256}" srcOrd="1" destOrd="0" parTransId="{03AC97DB-593D-4277-B79D-23C61219738C}" sibTransId="{A9EA1AE1-B26D-473E-B389-18ABB425C16E}"/>
    <dgm:cxn modelId="{5AE9AA9E-D172-4054-A476-C327F976735C}" srcId="{784A9E8E-0E1E-40F3-87F1-6AB10DD88126}" destId="{89F3246C-EB99-4AB8-B684-8CE70E83FAFD}" srcOrd="2" destOrd="0" parTransId="{F8E47BDD-2654-4258-886C-CE38D40EC918}" sibTransId="{8F3FBD98-7D01-4F9C-9116-EACD2895C81D}"/>
    <dgm:cxn modelId="{45CB03A5-CD1D-47D2-8A5B-E41121C4B1AB}" type="presOf" srcId="{28C6A00A-D2CB-4A6C-AD1E-11C86A8B1490}" destId="{D802A9DC-9A2D-48FB-8841-B8A092072B5F}" srcOrd="0" destOrd="3" presId="urn:microsoft.com/office/officeart/2005/8/layout/default"/>
    <dgm:cxn modelId="{BE6CA7A5-4BF0-4821-8A7F-AC75ECF0A2B1}" type="presOf" srcId="{9CC611F6-875F-4ADB-8A4D-43BE5871A664}" destId="{D802A9DC-9A2D-48FB-8841-B8A092072B5F}" srcOrd="0" destOrd="0" presId="urn:microsoft.com/office/officeart/2005/8/layout/default"/>
    <dgm:cxn modelId="{4F26CDB4-39FD-42D7-A70D-78737AF95B81}" type="presOf" srcId="{2FFFBE1A-62C3-403B-926A-20F315A423FE}" destId="{AD408A25-F911-402C-A3EB-766B32DC34F3}" srcOrd="0" destOrd="0" presId="urn:microsoft.com/office/officeart/2005/8/layout/default"/>
    <dgm:cxn modelId="{7E6B7EC7-425B-417F-8B65-321CA22E6179}" srcId="{2FFFBE1A-62C3-403B-926A-20F315A423FE}" destId="{784A9E8E-0E1E-40F3-87F1-6AB10DD88126}" srcOrd="0" destOrd="0" parTransId="{ED181B9F-9B7E-4CFA-8C6A-76396CFB8E51}" sibTransId="{A0A1A190-886B-4F82-92B1-15D93CF4DB67}"/>
    <dgm:cxn modelId="{A854E2D1-A257-4ECC-9540-F9792667DD76}" srcId="{9CC611F6-875F-4ADB-8A4D-43BE5871A664}" destId="{EDA190B8-7659-4628-BE07-ACD240C3E5AE}" srcOrd="1" destOrd="0" parTransId="{C49FA163-8846-4F1A-B25A-3F937B9385B3}" sibTransId="{E55FE557-05C9-497F-B6E6-2ACC78D9FB47}"/>
    <dgm:cxn modelId="{FF3A8CE1-A479-4428-9E96-553481972E46}" type="presOf" srcId="{89F3246C-EB99-4AB8-B684-8CE70E83FAFD}" destId="{47778D16-7420-4BF5-BE5A-90FEE1F2ABF2}" srcOrd="0" destOrd="3" presId="urn:microsoft.com/office/officeart/2005/8/layout/default"/>
    <dgm:cxn modelId="{4D66CAF0-78B9-45E7-BBAB-80E4FCD88983}" type="presOf" srcId="{E03BF94B-6A5F-4CB1-A569-5BF47B03BAB2}" destId="{D802A9DC-9A2D-48FB-8841-B8A092072B5F}" srcOrd="0" destOrd="1" presId="urn:microsoft.com/office/officeart/2005/8/layout/default"/>
    <dgm:cxn modelId="{997A02F5-AF94-48E2-A18C-94E2392FA7AC}" srcId="{2FFFBE1A-62C3-403B-926A-20F315A423FE}" destId="{9CC611F6-875F-4ADB-8A4D-43BE5871A664}" srcOrd="1" destOrd="0" parTransId="{190EF801-5182-4AE8-859C-0FA1707DC8AF}" sibTransId="{3B131250-F76E-4BF6-AD91-D8DD39EAE001}"/>
    <dgm:cxn modelId="{E1437B4F-3202-482A-B5AD-F14793EBB94C}" type="presParOf" srcId="{AD408A25-F911-402C-A3EB-766B32DC34F3}" destId="{47778D16-7420-4BF5-BE5A-90FEE1F2ABF2}" srcOrd="0" destOrd="0" presId="urn:microsoft.com/office/officeart/2005/8/layout/default"/>
    <dgm:cxn modelId="{C4C51DD5-A8F0-40F0-BF84-2DBE0050D0D2}" type="presParOf" srcId="{AD408A25-F911-402C-A3EB-766B32DC34F3}" destId="{18CDA336-2C7E-4677-AB2E-AE7ABCE80A22}" srcOrd="1" destOrd="0" presId="urn:microsoft.com/office/officeart/2005/8/layout/default"/>
    <dgm:cxn modelId="{2D131169-4535-41D3-B442-028E7B6D43C6}" type="presParOf" srcId="{AD408A25-F911-402C-A3EB-766B32DC34F3}" destId="{D802A9DC-9A2D-48FB-8841-B8A092072B5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FCC97E-C777-47AC-8D1B-C7FDB0092860}"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57B4B0A3-42C3-4E83-A826-F7CA7CBE4A4C}">
      <dgm:prSet phldrT="[Text]" phldr="0" custT="1"/>
      <dgm:spPr/>
      <dgm:t>
        <a:bodyPr/>
        <a:lstStyle/>
        <a:p>
          <a:r>
            <a:rPr lang="en-US" sz="1800" dirty="0"/>
            <a:t>Subset of acute heart failure involving a redistribution of fluid into the pulmonary vasculature  </a:t>
          </a:r>
        </a:p>
      </dgm:t>
    </dgm:pt>
    <dgm:pt modelId="{1C0C5EDB-39A9-4EDF-B5F1-12E4FEBBEDD7}" type="parTrans" cxnId="{DD83FE48-2E0D-47A2-8FDA-01D91858639B}">
      <dgm:prSet/>
      <dgm:spPr/>
      <dgm:t>
        <a:bodyPr/>
        <a:lstStyle/>
        <a:p>
          <a:endParaRPr lang="en-US" sz="2000"/>
        </a:p>
      </dgm:t>
    </dgm:pt>
    <dgm:pt modelId="{12F715BB-8562-4841-9AD8-C37924E27628}" type="sibTrans" cxnId="{DD83FE48-2E0D-47A2-8FDA-01D91858639B}">
      <dgm:prSet/>
      <dgm:spPr/>
      <dgm:t>
        <a:bodyPr/>
        <a:lstStyle/>
        <a:p>
          <a:endParaRPr lang="en-US" sz="2000"/>
        </a:p>
      </dgm:t>
    </dgm:pt>
    <dgm:pt modelId="{A0FC5B07-52A0-4D9E-9E7A-572AFC9D86D3}">
      <dgm:prSet phldrT="[Text]" phldr="0" custT="1"/>
      <dgm:spPr/>
      <dgm:t>
        <a:bodyPr/>
        <a:lstStyle/>
        <a:p>
          <a:r>
            <a:rPr lang="en-US" sz="1800" dirty="0"/>
            <a:t>Current therapy includes non-invasive ventilation and IV vasodilators </a:t>
          </a:r>
        </a:p>
      </dgm:t>
    </dgm:pt>
    <dgm:pt modelId="{33A56FB1-0A8F-43AF-9AC6-8C1F23DEB928}" type="parTrans" cxnId="{C9D53984-D479-4C51-93EB-FE54DBB72EB9}">
      <dgm:prSet/>
      <dgm:spPr/>
      <dgm:t>
        <a:bodyPr/>
        <a:lstStyle/>
        <a:p>
          <a:endParaRPr lang="en-US" sz="2000"/>
        </a:p>
      </dgm:t>
    </dgm:pt>
    <dgm:pt modelId="{F7DD04C9-6A1A-4A11-AA0D-246653A69056}" type="sibTrans" cxnId="{C9D53984-D479-4C51-93EB-FE54DBB72EB9}">
      <dgm:prSet/>
      <dgm:spPr/>
      <dgm:t>
        <a:bodyPr/>
        <a:lstStyle/>
        <a:p>
          <a:endParaRPr lang="en-US" sz="2000"/>
        </a:p>
      </dgm:t>
    </dgm:pt>
    <dgm:pt modelId="{9DA5F1A5-95AB-43FC-A31F-2CF18692DD92}">
      <dgm:prSet phldrT="[Text]" phldr="0" custT="1"/>
      <dgm:spPr/>
      <dgm:t>
        <a:bodyPr/>
        <a:lstStyle/>
        <a:p>
          <a:r>
            <a:rPr lang="en-US" sz="1800" dirty="0"/>
            <a:t>Limited primary literature on the use of IV nitroglycerin or nitroprusside </a:t>
          </a:r>
        </a:p>
      </dgm:t>
    </dgm:pt>
    <dgm:pt modelId="{FAE4D2DF-60C3-4EE5-AA21-4D8C96AD94AC}" type="parTrans" cxnId="{F0C0864E-2D86-4240-8D86-DD42B149C055}">
      <dgm:prSet/>
      <dgm:spPr/>
      <dgm:t>
        <a:bodyPr/>
        <a:lstStyle/>
        <a:p>
          <a:endParaRPr lang="en-US" sz="2000"/>
        </a:p>
      </dgm:t>
    </dgm:pt>
    <dgm:pt modelId="{450720F6-D58C-4B73-80BB-0955266C6631}" type="sibTrans" cxnId="{F0C0864E-2D86-4240-8D86-DD42B149C055}">
      <dgm:prSet/>
      <dgm:spPr/>
      <dgm:t>
        <a:bodyPr/>
        <a:lstStyle/>
        <a:p>
          <a:endParaRPr lang="en-US" sz="2000"/>
        </a:p>
      </dgm:t>
    </dgm:pt>
    <dgm:pt modelId="{148BE0A3-D2AC-4AC8-B779-6962BDD30385}">
      <dgm:prSet phldrT="[Text]" phldr="0" custT="1"/>
      <dgm:spPr/>
      <dgm:t>
        <a:bodyPr/>
        <a:lstStyle/>
        <a:p>
          <a:r>
            <a:rPr lang="en-US" sz="1800" dirty="0"/>
            <a:t>Early diagnosis and rapid titration of IV vasodilators can improve symptoms rapidly </a:t>
          </a:r>
        </a:p>
      </dgm:t>
    </dgm:pt>
    <dgm:pt modelId="{1682CAF7-CD73-4AD6-B398-A7CC2CA2D866}" type="parTrans" cxnId="{A34415A1-176B-47D9-88B9-EEBAB6C0FB3F}">
      <dgm:prSet/>
      <dgm:spPr/>
      <dgm:t>
        <a:bodyPr/>
        <a:lstStyle/>
        <a:p>
          <a:endParaRPr lang="en-US" sz="2000"/>
        </a:p>
      </dgm:t>
    </dgm:pt>
    <dgm:pt modelId="{4D1634FF-A150-4022-BBB5-A977E7E710EC}" type="sibTrans" cxnId="{A34415A1-176B-47D9-88B9-EEBAB6C0FB3F}">
      <dgm:prSet/>
      <dgm:spPr/>
      <dgm:t>
        <a:bodyPr/>
        <a:lstStyle/>
        <a:p>
          <a:endParaRPr lang="en-US" sz="2000"/>
        </a:p>
      </dgm:t>
    </dgm:pt>
    <dgm:pt modelId="{1A676CE8-D17F-4890-9330-F7C4AF32657D}">
      <dgm:prSet phldrT="[Text]" phldr="0" custT="1"/>
      <dgm:spPr/>
      <dgm:t>
        <a:bodyPr/>
        <a:lstStyle/>
        <a:p>
          <a:r>
            <a:rPr lang="en-US" sz="1800" dirty="0"/>
            <a:t>Characteristics </a:t>
          </a:r>
        </a:p>
      </dgm:t>
    </dgm:pt>
    <dgm:pt modelId="{2698C520-5107-44D5-B776-BEC850B44911}" type="parTrans" cxnId="{474CC161-6DC3-49B8-B2E8-5A55C5638DD8}">
      <dgm:prSet/>
      <dgm:spPr/>
      <dgm:t>
        <a:bodyPr/>
        <a:lstStyle/>
        <a:p>
          <a:endParaRPr lang="en-US" sz="2000"/>
        </a:p>
      </dgm:t>
    </dgm:pt>
    <dgm:pt modelId="{ED0BDA6A-C2FC-4584-A500-FCE1660CCEA2}" type="sibTrans" cxnId="{474CC161-6DC3-49B8-B2E8-5A55C5638DD8}">
      <dgm:prSet/>
      <dgm:spPr/>
      <dgm:t>
        <a:bodyPr/>
        <a:lstStyle/>
        <a:p>
          <a:endParaRPr lang="en-US" sz="2000"/>
        </a:p>
      </dgm:t>
    </dgm:pt>
    <dgm:pt modelId="{5A81F0D9-0282-4CC0-ADFE-8B3488EF26CB}">
      <dgm:prSet phldrT="[Text]" phldr="0" custT="1"/>
      <dgm:spPr/>
      <dgm:t>
        <a:bodyPr/>
        <a:lstStyle/>
        <a:p>
          <a:r>
            <a:rPr lang="en-US" sz="1400"/>
            <a:t>Rapid onset</a:t>
          </a:r>
          <a:endParaRPr lang="en-US" sz="1400" dirty="0"/>
        </a:p>
      </dgm:t>
    </dgm:pt>
    <dgm:pt modelId="{910A0E23-1063-456C-B634-42D557BC5CF6}" type="parTrans" cxnId="{0762A115-1FB9-4C87-967B-E9B3E96A85F3}">
      <dgm:prSet/>
      <dgm:spPr/>
      <dgm:t>
        <a:bodyPr/>
        <a:lstStyle/>
        <a:p>
          <a:endParaRPr lang="en-US" sz="2000"/>
        </a:p>
      </dgm:t>
    </dgm:pt>
    <dgm:pt modelId="{203AAB58-3886-4A18-9137-40EBA9F6371C}" type="sibTrans" cxnId="{0762A115-1FB9-4C87-967B-E9B3E96A85F3}">
      <dgm:prSet/>
      <dgm:spPr/>
      <dgm:t>
        <a:bodyPr/>
        <a:lstStyle/>
        <a:p>
          <a:endParaRPr lang="en-US" sz="2000"/>
        </a:p>
      </dgm:t>
    </dgm:pt>
    <dgm:pt modelId="{43E7DC75-F763-4A45-8E65-3100F8FBEAE9}">
      <dgm:prSet phldrT="[Text]" phldr="0" custT="1"/>
      <dgm:spPr/>
      <dgm:t>
        <a:bodyPr/>
        <a:lstStyle/>
        <a:p>
          <a:r>
            <a:rPr lang="en-US" sz="1400" dirty="0"/>
            <a:t>Flash pulmonary edema</a:t>
          </a:r>
        </a:p>
      </dgm:t>
    </dgm:pt>
    <dgm:pt modelId="{9ECA3639-52ED-49D7-B038-5D6345287CFD}" type="parTrans" cxnId="{75B1B471-371E-4AA0-8120-0BA85A0FB2F4}">
      <dgm:prSet/>
      <dgm:spPr/>
      <dgm:t>
        <a:bodyPr/>
        <a:lstStyle/>
        <a:p>
          <a:endParaRPr lang="en-US" sz="2000"/>
        </a:p>
      </dgm:t>
    </dgm:pt>
    <dgm:pt modelId="{4C2F329C-AFE8-4013-AC48-5B53C406335C}" type="sibTrans" cxnId="{75B1B471-371E-4AA0-8120-0BA85A0FB2F4}">
      <dgm:prSet/>
      <dgm:spPr/>
      <dgm:t>
        <a:bodyPr/>
        <a:lstStyle/>
        <a:p>
          <a:endParaRPr lang="en-US" sz="2000"/>
        </a:p>
      </dgm:t>
    </dgm:pt>
    <dgm:pt modelId="{9720DDB5-CF5D-4AA3-BF39-CA4C024CF82B}">
      <dgm:prSet phldrT="[Text]" phldr="0" custT="1"/>
      <dgm:spPr/>
      <dgm:t>
        <a:bodyPr/>
        <a:lstStyle/>
        <a:p>
          <a:r>
            <a:rPr lang="en-US" sz="1400" dirty="0"/>
            <a:t>Hypertension</a:t>
          </a:r>
        </a:p>
      </dgm:t>
    </dgm:pt>
    <dgm:pt modelId="{40B91D26-2A9D-4084-B1C1-84098129EC21}" type="parTrans" cxnId="{47D2C04D-CD93-4F80-9777-1878363E6903}">
      <dgm:prSet/>
      <dgm:spPr/>
      <dgm:t>
        <a:bodyPr/>
        <a:lstStyle/>
        <a:p>
          <a:endParaRPr lang="en-US" sz="2000"/>
        </a:p>
      </dgm:t>
    </dgm:pt>
    <dgm:pt modelId="{ACF9E175-5CA2-47A0-9459-01017128BD40}" type="sibTrans" cxnId="{47D2C04D-CD93-4F80-9777-1878363E6903}">
      <dgm:prSet/>
      <dgm:spPr/>
      <dgm:t>
        <a:bodyPr/>
        <a:lstStyle/>
        <a:p>
          <a:endParaRPr lang="en-US" sz="2000"/>
        </a:p>
      </dgm:t>
    </dgm:pt>
    <dgm:pt modelId="{BD8D3DFA-B756-4C37-8635-A19CD217308D}">
      <dgm:prSet phldrT="[Text]" phldr="0" custT="1"/>
      <dgm:spPr/>
      <dgm:t>
        <a:bodyPr/>
        <a:lstStyle/>
        <a:p>
          <a:r>
            <a:rPr lang="en-US" sz="1400"/>
            <a:t>Hypoxia, tachypnea, tachycardia</a:t>
          </a:r>
          <a:endParaRPr lang="en-US" sz="1400" dirty="0"/>
        </a:p>
      </dgm:t>
    </dgm:pt>
    <dgm:pt modelId="{FD593101-D77B-4CD4-B1B0-FDC5AAD65FEE}" type="parTrans" cxnId="{522179EE-84E0-4435-B080-AC07D5AA1442}">
      <dgm:prSet/>
      <dgm:spPr/>
      <dgm:t>
        <a:bodyPr/>
        <a:lstStyle/>
        <a:p>
          <a:endParaRPr lang="en-US" sz="2000"/>
        </a:p>
      </dgm:t>
    </dgm:pt>
    <dgm:pt modelId="{B73D70C0-5F50-499D-9920-A10295FD535A}" type="sibTrans" cxnId="{522179EE-84E0-4435-B080-AC07D5AA1442}">
      <dgm:prSet/>
      <dgm:spPr/>
      <dgm:t>
        <a:bodyPr/>
        <a:lstStyle/>
        <a:p>
          <a:endParaRPr lang="en-US" sz="2000"/>
        </a:p>
      </dgm:t>
    </dgm:pt>
    <dgm:pt modelId="{25782102-6F68-4383-AADD-49ABD2D699AA}" type="pres">
      <dgm:prSet presAssocID="{69FCC97E-C777-47AC-8D1B-C7FDB0092860}" presName="diagram" presStyleCnt="0">
        <dgm:presLayoutVars>
          <dgm:dir/>
          <dgm:resizeHandles val="exact"/>
        </dgm:presLayoutVars>
      </dgm:prSet>
      <dgm:spPr/>
    </dgm:pt>
    <dgm:pt modelId="{A34296EB-4472-409C-9B4E-D90A597C8681}" type="pres">
      <dgm:prSet presAssocID="{57B4B0A3-42C3-4E83-A826-F7CA7CBE4A4C}" presName="node" presStyleLbl="node1" presStyleIdx="0" presStyleCnt="5">
        <dgm:presLayoutVars>
          <dgm:bulletEnabled val="1"/>
        </dgm:presLayoutVars>
      </dgm:prSet>
      <dgm:spPr/>
    </dgm:pt>
    <dgm:pt modelId="{A1D26B0B-79E1-438B-8673-8623FDA618EB}" type="pres">
      <dgm:prSet presAssocID="{12F715BB-8562-4841-9AD8-C37924E27628}" presName="sibTrans" presStyleCnt="0"/>
      <dgm:spPr/>
    </dgm:pt>
    <dgm:pt modelId="{AC3C5FCE-1EDA-4BC9-A9E7-F03B96797318}" type="pres">
      <dgm:prSet presAssocID="{1A676CE8-D17F-4890-9330-F7C4AF32657D}" presName="node" presStyleLbl="node1" presStyleIdx="1" presStyleCnt="5">
        <dgm:presLayoutVars>
          <dgm:bulletEnabled val="1"/>
        </dgm:presLayoutVars>
      </dgm:prSet>
      <dgm:spPr/>
    </dgm:pt>
    <dgm:pt modelId="{C0DA0E49-56B5-4B6E-9E33-8E44B5518CE0}" type="pres">
      <dgm:prSet presAssocID="{ED0BDA6A-C2FC-4584-A500-FCE1660CCEA2}" presName="sibTrans" presStyleCnt="0"/>
      <dgm:spPr/>
    </dgm:pt>
    <dgm:pt modelId="{5A893902-26A3-413A-B4D4-D7E12DF0D51F}" type="pres">
      <dgm:prSet presAssocID="{A0FC5B07-52A0-4D9E-9E7A-572AFC9D86D3}" presName="node" presStyleLbl="node1" presStyleIdx="2" presStyleCnt="5">
        <dgm:presLayoutVars>
          <dgm:bulletEnabled val="1"/>
        </dgm:presLayoutVars>
      </dgm:prSet>
      <dgm:spPr/>
    </dgm:pt>
    <dgm:pt modelId="{ADAC0B78-E824-4B5E-B519-4C2BADCB93B6}" type="pres">
      <dgm:prSet presAssocID="{F7DD04C9-6A1A-4A11-AA0D-246653A69056}" presName="sibTrans" presStyleCnt="0"/>
      <dgm:spPr/>
    </dgm:pt>
    <dgm:pt modelId="{7A632FA4-F6DF-4098-885C-4704171B74F1}" type="pres">
      <dgm:prSet presAssocID="{9DA5F1A5-95AB-43FC-A31F-2CF18692DD92}" presName="node" presStyleLbl="node1" presStyleIdx="3" presStyleCnt="5">
        <dgm:presLayoutVars>
          <dgm:bulletEnabled val="1"/>
        </dgm:presLayoutVars>
      </dgm:prSet>
      <dgm:spPr/>
    </dgm:pt>
    <dgm:pt modelId="{54B96B2F-1032-450B-9497-8E0BF2CF764F}" type="pres">
      <dgm:prSet presAssocID="{450720F6-D58C-4B73-80BB-0955266C6631}" presName="sibTrans" presStyleCnt="0"/>
      <dgm:spPr/>
    </dgm:pt>
    <dgm:pt modelId="{BFB6DD17-600B-4CB8-AEEF-F1DED0F10C7A}" type="pres">
      <dgm:prSet presAssocID="{148BE0A3-D2AC-4AC8-B779-6962BDD30385}" presName="node" presStyleLbl="node1" presStyleIdx="4" presStyleCnt="5">
        <dgm:presLayoutVars>
          <dgm:bulletEnabled val="1"/>
        </dgm:presLayoutVars>
      </dgm:prSet>
      <dgm:spPr/>
    </dgm:pt>
  </dgm:ptLst>
  <dgm:cxnLst>
    <dgm:cxn modelId="{0762A115-1FB9-4C87-967B-E9B3E96A85F3}" srcId="{1A676CE8-D17F-4890-9330-F7C4AF32657D}" destId="{5A81F0D9-0282-4CC0-ADFE-8B3488EF26CB}" srcOrd="0" destOrd="0" parTransId="{910A0E23-1063-456C-B634-42D557BC5CF6}" sibTransId="{203AAB58-3886-4A18-9137-40EBA9F6371C}"/>
    <dgm:cxn modelId="{46A6B32D-9B44-4C35-8306-4FE811D72D9A}" type="presOf" srcId="{9720DDB5-CF5D-4AA3-BF39-CA4C024CF82B}" destId="{AC3C5FCE-1EDA-4BC9-A9E7-F03B96797318}" srcOrd="0" destOrd="3" presId="urn:microsoft.com/office/officeart/2005/8/layout/default"/>
    <dgm:cxn modelId="{E6EE3F39-A21B-47E8-B2E7-ED81EA5201C9}" type="presOf" srcId="{148BE0A3-D2AC-4AC8-B779-6962BDD30385}" destId="{BFB6DD17-600B-4CB8-AEEF-F1DED0F10C7A}" srcOrd="0" destOrd="0" presId="urn:microsoft.com/office/officeart/2005/8/layout/default"/>
    <dgm:cxn modelId="{3F2CFD5F-8B51-4756-B461-B977D07AB7E2}" type="presOf" srcId="{69FCC97E-C777-47AC-8D1B-C7FDB0092860}" destId="{25782102-6F68-4383-AADD-49ABD2D699AA}" srcOrd="0" destOrd="0" presId="urn:microsoft.com/office/officeart/2005/8/layout/default"/>
    <dgm:cxn modelId="{474CC161-6DC3-49B8-B2E8-5A55C5638DD8}" srcId="{69FCC97E-C777-47AC-8D1B-C7FDB0092860}" destId="{1A676CE8-D17F-4890-9330-F7C4AF32657D}" srcOrd="1" destOrd="0" parTransId="{2698C520-5107-44D5-B776-BEC850B44911}" sibTransId="{ED0BDA6A-C2FC-4584-A500-FCE1660CCEA2}"/>
    <dgm:cxn modelId="{BF479745-EB19-4590-927E-AA8FBBFB9CCA}" type="presOf" srcId="{1A676CE8-D17F-4890-9330-F7C4AF32657D}" destId="{AC3C5FCE-1EDA-4BC9-A9E7-F03B96797318}" srcOrd="0" destOrd="0" presId="urn:microsoft.com/office/officeart/2005/8/layout/default"/>
    <dgm:cxn modelId="{DD83FE48-2E0D-47A2-8FDA-01D91858639B}" srcId="{69FCC97E-C777-47AC-8D1B-C7FDB0092860}" destId="{57B4B0A3-42C3-4E83-A826-F7CA7CBE4A4C}" srcOrd="0" destOrd="0" parTransId="{1C0C5EDB-39A9-4EDF-B5F1-12E4FEBBEDD7}" sibTransId="{12F715BB-8562-4841-9AD8-C37924E27628}"/>
    <dgm:cxn modelId="{47D2C04D-CD93-4F80-9777-1878363E6903}" srcId="{1A676CE8-D17F-4890-9330-F7C4AF32657D}" destId="{9720DDB5-CF5D-4AA3-BF39-CA4C024CF82B}" srcOrd="2" destOrd="0" parTransId="{40B91D26-2A9D-4084-B1C1-84098129EC21}" sibTransId="{ACF9E175-5CA2-47A0-9459-01017128BD40}"/>
    <dgm:cxn modelId="{F0C0864E-2D86-4240-8D86-DD42B149C055}" srcId="{69FCC97E-C777-47AC-8D1B-C7FDB0092860}" destId="{9DA5F1A5-95AB-43FC-A31F-2CF18692DD92}" srcOrd="3" destOrd="0" parTransId="{FAE4D2DF-60C3-4EE5-AA21-4D8C96AD94AC}" sibTransId="{450720F6-D58C-4B73-80BB-0955266C6631}"/>
    <dgm:cxn modelId="{75B1B471-371E-4AA0-8120-0BA85A0FB2F4}" srcId="{1A676CE8-D17F-4890-9330-F7C4AF32657D}" destId="{43E7DC75-F763-4A45-8E65-3100F8FBEAE9}" srcOrd="1" destOrd="0" parTransId="{9ECA3639-52ED-49D7-B038-5D6345287CFD}" sibTransId="{4C2F329C-AFE8-4013-AC48-5B53C406335C}"/>
    <dgm:cxn modelId="{6D766F58-6929-4BDF-83A7-E212A2A07AF2}" type="presOf" srcId="{A0FC5B07-52A0-4D9E-9E7A-572AFC9D86D3}" destId="{5A893902-26A3-413A-B4D4-D7E12DF0D51F}" srcOrd="0" destOrd="0" presId="urn:microsoft.com/office/officeart/2005/8/layout/default"/>
    <dgm:cxn modelId="{C9D53984-D479-4C51-93EB-FE54DBB72EB9}" srcId="{69FCC97E-C777-47AC-8D1B-C7FDB0092860}" destId="{A0FC5B07-52A0-4D9E-9E7A-572AFC9D86D3}" srcOrd="2" destOrd="0" parTransId="{33A56FB1-0A8F-43AF-9AC6-8C1F23DEB928}" sibTransId="{F7DD04C9-6A1A-4A11-AA0D-246653A69056}"/>
    <dgm:cxn modelId="{49ED7D85-C89C-473A-8363-5FA1D4A52C37}" type="presOf" srcId="{43E7DC75-F763-4A45-8E65-3100F8FBEAE9}" destId="{AC3C5FCE-1EDA-4BC9-A9E7-F03B96797318}" srcOrd="0" destOrd="2" presId="urn:microsoft.com/office/officeart/2005/8/layout/default"/>
    <dgm:cxn modelId="{A34415A1-176B-47D9-88B9-EEBAB6C0FB3F}" srcId="{69FCC97E-C777-47AC-8D1B-C7FDB0092860}" destId="{148BE0A3-D2AC-4AC8-B779-6962BDD30385}" srcOrd="4" destOrd="0" parTransId="{1682CAF7-CD73-4AD6-B398-A7CC2CA2D866}" sibTransId="{4D1634FF-A150-4022-BBB5-A977E7E710EC}"/>
    <dgm:cxn modelId="{8D44DEAC-9576-4E02-BEFC-9CF2DC905D9B}" type="presOf" srcId="{BD8D3DFA-B756-4C37-8635-A19CD217308D}" destId="{AC3C5FCE-1EDA-4BC9-A9E7-F03B96797318}" srcOrd="0" destOrd="4" presId="urn:microsoft.com/office/officeart/2005/8/layout/default"/>
    <dgm:cxn modelId="{0ECC59E1-C84C-4E60-86C9-355BAAEA5A41}" type="presOf" srcId="{9DA5F1A5-95AB-43FC-A31F-2CF18692DD92}" destId="{7A632FA4-F6DF-4098-885C-4704171B74F1}" srcOrd="0" destOrd="0" presId="urn:microsoft.com/office/officeart/2005/8/layout/default"/>
    <dgm:cxn modelId="{522179EE-84E0-4435-B080-AC07D5AA1442}" srcId="{1A676CE8-D17F-4890-9330-F7C4AF32657D}" destId="{BD8D3DFA-B756-4C37-8635-A19CD217308D}" srcOrd="3" destOrd="0" parTransId="{FD593101-D77B-4CD4-B1B0-FDC5AAD65FEE}" sibTransId="{B73D70C0-5F50-499D-9920-A10295FD535A}"/>
    <dgm:cxn modelId="{0F5770F1-7448-47A7-8BB3-F19A1CC8E6C7}" type="presOf" srcId="{5A81F0D9-0282-4CC0-ADFE-8B3488EF26CB}" destId="{AC3C5FCE-1EDA-4BC9-A9E7-F03B96797318}" srcOrd="0" destOrd="1" presId="urn:microsoft.com/office/officeart/2005/8/layout/default"/>
    <dgm:cxn modelId="{9EA88EF5-7CA2-478B-AAE9-F745DFF03DD6}" type="presOf" srcId="{57B4B0A3-42C3-4E83-A826-F7CA7CBE4A4C}" destId="{A34296EB-4472-409C-9B4E-D90A597C8681}" srcOrd="0" destOrd="0" presId="urn:microsoft.com/office/officeart/2005/8/layout/default"/>
    <dgm:cxn modelId="{1EFCFA25-893D-4FF3-9C5A-1BC43F61AC36}" type="presParOf" srcId="{25782102-6F68-4383-AADD-49ABD2D699AA}" destId="{A34296EB-4472-409C-9B4E-D90A597C8681}" srcOrd="0" destOrd="0" presId="urn:microsoft.com/office/officeart/2005/8/layout/default"/>
    <dgm:cxn modelId="{6823E000-9FD6-4C99-BB9C-DC0C1669ED51}" type="presParOf" srcId="{25782102-6F68-4383-AADD-49ABD2D699AA}" destId="{A1D26B0B-79E1-438B-8673-8623FDA618EB}" srcOrd="1" destOrd="0" presId="urn:microsoft.com/office/officeart/2005/8/layout/default"/>
    <dgm:cxn modelId="{5F25D0D2-AE90-439A-AA87-CE209C976903}" type="presParOf" srcId="{25782102-6F68-4383-AADD-49ABD2D699AA}" destId="{AC3C5FCE-1EDA-4BC9-A9E7-F03B96797318}" srcOrd="2" destOrd="0" presId="urn:microsoft.com/office/officeart/2005/8/layout/default"/>
    <dgm:cxn modelId="{C43AB0EF-9002-4920-8626-87663C3244B1}" type="presParOf" srcId="{25782102-6F68-4383-AADD-49ABD2D699AA}" destId="{C0DA0E49-56B5-4B6E-9E33-8E44B5518CE0}" srcOrd="3" destOrd="0" presId="urn:microsoft.com/office/officeart/2005/8/layout/default"/>
    <dgm:cxn modelId="{E8D9054F-F011-4A7C-8C40-8B7215259AD1}" type="presParOf" srcId="{25782102-6F68-4383-AADD-49ABD2D699AA}" destId="{5A893902-26A3-413A-B4D4-D7E12DF0D51F}" srcOrd="4" destOrd="0" presId="urn:microsoft.com/office/officeart/2005/8/layout/default"/>
    <dgm:cxn modelId="{EB604D17-7A33-40AE-A7DA-50614B0FE88E}" type="presParOf" srcId="{25782102-6F68-4383-AADD-49ABD2D699AA}" destId="{ADAC0B78-E824-4B5E-B519-4C2BADCB93B6}" srcOrd="5" destOrd="0" presId="urn:microsoft.com/office/officeart/2005/8/layout/default"/>
    <dgm:cxn modelId="{E02F332A-996E-4106-B2BF-47880821F6CE}" type="presParOf" srcId="{25782102-6F68-4383-AADD-49ABD2D699AA}" destId="{7A632FA4-F6DF-4098-885C-4704171B74F1}" srcOrd="6" destOrd="0" presId="urn:microsoft.com/office/officeart/2005/8/layout/default"/>
    <dgm:cxn modelId="{5387EC36-A7EF-422A-8560-212B77E3D766}" type="presParOf" srcId="{25782102-6F68-4383-AADD-49ABD2D699AA}" destId="{54B96B2F-1032-450B-9497-8E0BF2CF764F}" srcOrd="7" destOrd="0" presId="urn:microsoft.com/office/officeart/2005/8/layout/default"/>
    <dgm:cxn modelId="{04DC3A1C-F3EA-447F-87D4-1CBA80FB07C9}" type="presParOf" srcId="{25782102-6F68-4383-AADD-49ABD2D699AA}" destId="{BFB6DD17-600B-4CB8-AEEF-F1DED0F10C7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A25E73-F591-4D03-8A94-E97693F9C81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B0EBB2A-7FE7-4BF9-8CC7-A64AF42E6F2F}">
      <dgm:prSet phldrT="[Text]" phldr="0" custT="1"/>
      <dgm:spPr>
        <a:solidFill>
          <a:schemeClr val="accent3">
            <a:lumMod val="75000"/>
          </a:schemeClr>
        </a:solidFill>
      </dgm:spPr>
      <dgm:t>
        <a:bodyPr/>
        <a:lstStyle/>
        <a:p>
          <a:r>
            <a:rPr lang="en-US" sz="2000" dirty="0">
              <a:latin typeface="Arial"/>
              <a:cs typeface="Arial"/>
            </a:rPr>
            <a:t>High Dose Nitroglycerin: a Pilot Study (2021) </a:t>
          </a:r>
        </a:p>
      </dgm:t>
    </dgm:pt>
    <dgm:pt modelId="{52200E2A-4980-4C85-830E-8A93EE64A3FB}" type="parTrans" cxnId="{4235880F-EC4E-4A8E-999B-BD83913490FF}">
      <dgm:prSet/>
      <dgm:spPr/>
      <dgm:t>
        <a:bodyPr/>
        <a:lstStyle/>
        <a:p>
          <a:endParaRPr lang="en-US" sz="1600">
            <a:latin typeface="Arial" panose="020B0604020202020204" pitchFamily="34" charset="0"/>
            <a:cs typeface="Arial" panose="020B0604020202020204" pitchFamily="34" charset="0"/>
          </a:endParaRPr>
        </a:p>
      </dgm:t>
    </dgm:pt>
    <dgm:pt modelId="{86DDC82B-1DCA-4044-B47B-206B9DBAF62C}" type="sibTrans" cxnId="{4235880F-EC4E-4A8E-999B-BD83913490FF}">
      <dgm:prSet/>
      <dgm:spPr/>
      <dgm:t>
        <a:bodyPr/>
        <a:lstStyle/>
        <a:p>
          <a:endParaRPr lang="en-US" sz="1600">
            <a:latin typeface="Arial" panose="020B0604020202020204" pitchFamily="34" charset="0"/>
            <a:cs typeface="Arial" panose="020B0604020202020204" pitchFamily="34" charset="0"/>
          </a:endParaRPr>
        </a:p>
      </dgm:t>
    </dgm:pt>
    <dgm:pt modelId="{1F3A76F4-F328-4150-939B-868AF6FFC388}">
      <dgm:prSet phldrT="[Text]" phldr="0" custT="1"/>
      <dgm:spPr/>
      <dgm:t>
        <a:bodyPr/>
        <a:lstStyle/>
        <a:p>
          <a:r>
            <a:rPr lang="en-US" sz="1400" dirty="0">
              <a:latin typeface="Arial" panose="020B0604020202020204" pitchFamily="34" charset="0"/>
              <a:cs typeface="Arial" panose="020B0604020202020204" pitchFamily="34" charset="0"/>
            </a:rPr>
            <a:t>Feasibility, efficacy, and safety of high dose NTG in SCAPE</a:t>
          </a:r>
        </a:p>
      </dgm:t>
    </dgm:pt>
    <dgm:pt modelId="{E2C4B9ED-E654-49FE-8AD5-E17B1E0070DB}" type="parTrans" cxnId="{61B903B7-8B46-4DAB-BEB4-77E50F741BFB}">
      <dgm:prSet/>
      <dgm:spPr/>
      <dgm:t>
        <a:bodyPr/>
        <a:lstStyle/>
        <a:p>
          <a:endParaRPr lang="en-US" sz="1600">
            <a:latin typeface="Arial" panose="020B0604020202020204" pitchFamily="34" charset="0"/>
            <a:cs typeface="Arial" panose="020B0604020202020204" pitchFamily="34" charset="0"/>
          </a:endParaRPr>
        </a:p>
      </dgm:t>
    </dgm:pt>
    <dgm:pt modelId="{8093B6F2-4C73-4387-B2A3-C9D5B9DA557E}" type="sibTrans" cxnId="{61B903B7-8B46-4DAB-BEB4-77E50F741BFB}">
      <dgm:prSet/>
      <dgm:spPr/>
      <dgm:t>
        <a:bodyPr/>
        <a:lstStyle/>
        <a:p>
          <a:endParaRPr lang="en-US" sz="1600">
            <a:latin typeface="Arial" panose="020B0604020202020204" pitchFamily="34" charset="0"/>
            <a:cs typeface="Arial" panose="020B0604020202020204" pitchFamily="34" charset="0"/>
          </a:endParaRPr>
        </a:p>
      </dgm:t>
    </dgm:pt>
    <dgm:pt modelId="{49BC71AE-84A8-4854-8E61-6F5EF4B28CE3}">
      <dgm:prSet phldrT="[Text]" phldr="0" custT="1"/>
      <dgm:spPr/>
      <dgm:t>
        <a:bodyPr/>
        <a:lstStyle/>
        <a:p>
          <a:r>
            <a:rPr lang="en-US" sz="2000" dirty="0">
              <a:latin typeface="Arial" panose="020B0604020202020204" pitchFamily="34" charset="0"/>
              <a:cs typeface="Arial" panose="020B0604020202020204" pitchFamily="34" charset="0"/>
            </a:rPr>
            <a:t>The HI-DOSE SCAPE Study (2023) </a:t>
          </a:r>
        </a:p>
      </dgm:t>
    </dgm:pt>
    <dgm:pt modelId="{0256CF00-FC79-4A5F-A69F-305A9F0B5DD8}" type="parTrans" cxnId="{8F898B71-9981-4D3E-9A7D-4586BBBD8C74}">
      <dgm:prSet/>
      <dgm:spPr/>
      <dgm:t>
        <a:bodyPr/>
        <a:lstStyle/>
        <a:p>
          <a:endParaRPr lang="en-US" sz="1600">
            <a:latin typeface="Arial" panose="020B0604020202020204" pitchFamily="34" charset="0"/>
            <a:cs typeface="Arial" panose="020B0604020202020204" pitchFamily="34" charset="0"/>
          </a:endParaRPr>
        </a:p>
      </dgm:t>
    </dgm:pt>
    <dgm:pt modelId="{B714A698-2612-4AD5-B746-B9BA22262DC7}" type="sibTrans" cxnId="{8F898B71-9981-4D3E-9A7D-4586BBBD8C74}">
      <dgm:prSet/>
      <dgm:spPr/>
      <dgm:t>
        <a:bodyPr/>
        <a:lstStyle/>
        <a:p>
          <a:endParaRPr lang="en-US" sz="1600">
            <a:latin typeface="Arial" panose="020B0604020202020204" pitchFamily="34" charset="0"/>
            <a:cs typeface="Arial" panose="020B0604020202020204" pitchFamily="34" charset="0"/>
          </a:endParaRPr>
        </a:p>
      </dgm:t>
    </dgm:pt>
    <dgm:pt modelId="{048DAF9F-9EF1-453B-A470-F27AD0B4F76C}">
      <dgm:prSet phldrT="[Text]" phldr="0" custT="1"/>
      <dgm:spPr/>
      <dgm:t>
        <a:bodyPr/>
        <a:lstStyle/>
        <a:p>
          <a:r>
            <a:rPr lang="en-US" sz="1400" dirty="0">
              <a:latin typeface="Arial" panose="020B0604020202020204" pitchFamily="34" charset="0"/>
              <a:cs typeface="Arial" panose="020B0604020202020204" pitchFamily="34" charset="0"/>
            </a:rPr>
            <a:t>Retrospective look at outcomes and characteristics of high dose NTG</a:t>
          </a:r>
        </a:p>
      </dgm:t>
    </dgm:pt>
    <dgm:pt modelId="{A88C01D1-E103-4450-85E8-56690E91CE90}" type="parTrans" cxnId="{486FC10E-7729-48C1-8876-431B00A7679F}">
      <dgm:prSet/>
      <dgm:spPr/>
      <dgm:t>
        <a:bodyPr/>
        <a:lstStyle/>
        <a:p>
          <a:endParaRPr lang="en-US" sz="1600">
            <a:latin typeface="Arial" panose="020B0604020202020204" pitchFamily="34" charset="0"/>
            <a:cs typeface="Arial" panose="020B0604020202020204" pitchFamily="34" charset="0"/>
          </a:endParaRPr>
        </a:p>
      </dgm:t>
    </dgm:pt>
    <dgm:pt modelId="{0936BD5B-40D8-4C5D-AE06-EA4782FF4E31}" type="sibTrans" cxnId="{486FC10E-7729-48C1-8876-431B00A7679F}">
      <dgm:prSet/>
      <dgm:spPr/>
      <dgm:t>
        <a:bodyPr/>
        <a:lstStyle/>
        <a:p>
          <a:endParaRPr lang="en-US" sz="1600">
            <a:latin typeface="Arial" panose="020B0604020202020204" pitchFamily="34" charset="0"/>
            <a:cs typeface="Arial" panose="020B0604020202020204" pitchFamily="34" charset="0"/>
          </a:endParaRPr>
        </a:p>
      </dgm:t>
    </dgm:pt>
    <dgm:pt modelId="{4975719C-E861-48D6-87ED-0D101B096786}">
      <dgm:prSet phldrT="[Text]" phldr="0" custT="1"/>
      <dgm:spPr/>
      <dgm:t>
        <a:bodyPr/>
        <a:lstStyle/>
        <a:p>
          <a:r>
            <a:rPr lang="en-US" sz="2000" dirty="0">
              <a:latin typeface="Arial" panose="020B0604020202020204" pitchFamily="34" charset="0"/>
              <a:cs typeface="Arial" panose="020B0604020202020204" pitchFamily="34" charset="0"/>
            </a:rPr>
            <a:t>High vs Low Dose IV Nitroglycerin (2024)</a:t>
          </a:r>
        </a:p>
      </dgm:t>
    </dgm:pt>
    <dgm:pt modelId="{303BF287-48C4-432C-8563-F317B5551313}" type="parTrans" cxnId="{7E5AE915-90CA-4868-BA7F-FA83491EBE05}">
      <dgm:prSet/>
      <dgm:spPr/>
      <dgm:t>
        <a:bodyPr/>
        <a:lstStyle/>
        <a:p>
          <a:endParaRPr lang="en-US" sz="1600">
            <a:latin typeface="Arial" panose="020B0604020202020204" pitchFamily="34" charset="0"/>
            <a:cs typeface="Arial" panose="020B0604020202020204" pitchFamily="34" charset="0"/>
          </a:endParaRPr>
        </a:p>
      </dgm:t>
    </dgm:pt>
    <dgm:pt modelId="{FDF5EAFC-4A0E-4FC8-95CD-2615A5B1EC69}" type="sibTrans" cxnId="{7E5AE915-90CA-4868-BA7F-FA83491EBE05}">
      <dgm:prSet/>
      <dgm:spPr/>
      <dgm:t>
        <a:bodyPr/>
        <a:lstStyle/>
        <a:p>
          <a:endParaRPr lang="en-US" sz="1600">
            <a:latin typeface="Arial" panose="020B0604020202020204" pitchFamily="34" charset="0"/>
            <a:cs typeface="Arial" panose="020B0604020202020204" pitchFamily="34" charset="0"/>
          </a:endParaRPr>
        </a:p>
      </dgm:t>
    </dgm:pt>
    <dgm:pt modelId="{88BF65AF-531D-437E-9FED-20DD9634C592}">
      <dgm:prSet phldrT="[Text]" phldr="0" custT="1"/>
      <dgm:spPr/>
      <dgm:t>
        <a:bodyPr/>
        <a:lstStyle/>
        <a:p>
          <a:r>
            <a:rPr lang="en-US" sz="1400" dirty="0">
              <a:latin typeface="Arial" panose="020B0604020202020204" pitchFamily="34" charset="0"/>
              <a:cs typeface="Arial" panose="020B0604020202020204" pitchFamily="34" charset="0"/>
            </a:rPr>
            <a:t>Efficacy and safety of high and low dose nitroglycerin in SCAPE</a:t>
          </a:r>
        </a:p>
      </dgm:t>
    </dgm:pt>
    <dgm:pt modelId="{CC77E02A-192B-4F73-BAAD-76DCD710FE34}" type="parTrans" cxnId="{72BD781C-0EEC-4709-B49D-E92356528F28}">
      <dgm:prSet/>
      <dgm:spPr/>
      <dgm:t>
        <a:bodyPr/>
        <a:lstStyle/>
        <a:p>
          <a:endParaRPr lang="en-US" sz="1600">
            <a:latin typeface="Arial" panose="020B0604020202020204" pitchFamily="34" charset="0"/>
            <a:cs typeface="Arial" panose="020B0604020202020204" pitchFamily="34" charset="0"/>
          </a:endParaRPr>
        </a:p>
      </dgm:t>
    </dgm:pt>
    <dgm:pt modelId="{CEB1931D-37AF-4593-83E2-118BBB0057A8}" type="sibTrans" cxnId="{72BD781C-0EEC-4709-B49D-E92356528F28}">
      <dgm:prSet/>
      <dgm:spPr/>
      <dgm:t>
        <a:bodyPr/>
        <a:lstStyle/>
        <a:p>
          <a:endParaRPr lang="en-US" sz="1600">
            <a:latin typeface="Arial" panose="020B0604020202020204" pitchFamily="34" charset="0"/>
            <a:cs typeface="Arial" panose="020B0604020202020204" pitchFamily="34" charset="0"/>
          </a:endParaRPr>
        </a:p>
      </dgm:t>
    </dgm:pt>
    <dgm:pt modelId="{FFF7B8B2-7379-432C-B20E-61E8A54F4D3C}">
      <dgm:prSet phldrT="[Text]" phldr="0" custT="1"/>
      <dgm:spPr/>
      <dgm:t>
        <a:bodyPr/>
        <a:lstStyle/>
        <a:p>
          <a:r>
            <a:rPr lang="en-US" sz="1400" dirty="0">
              <a:latin typeface="Arial" panose="020B0604020202020204" pitchFamily="34" charset="0"/>
              <a:cs typeface="Arial" panose="020B0604020202020204" pitchFamily="34" charset="0"/>
            </a:rPr>
            <a:t>Outcome: High dose NTG is both safe and effective </a:t>
          </a:r>
        </a:p>
      </dgm:t>
    </dgm:pt>
    <dgm:pt modelId="{2396412D-6D08-4CCD-A4D6-F30FD320917B}" type="parTrans" cxnId="{BE94765B-7AD2-459D-98F1-3F58F2619435}">
      <dgm:prSet/>
      <dgm:spPr/>
      <dgm:t>
        <a:bodyPr/>
        <a:lstStyle/>
        <a:p>
          <a:endParaRPr lang="en-US"/>
        </a:p>
      </dgm:t>
    </dgm:pt>
    <dgm:pt modelId="{A626142F-DB46-4080-8271-6842B10F800B}" type="sibTrans" cxnId="{BE94765B-7AD2-459D-98F1-3F58F2619435}">
      <dgm:prSet/>
      <dgm:spPr/>
      <dgm:t>
        <a:bodyPr/>
        <a:lstStyle/>
        <a:p>
          <a:endParaRPr lang="en-US"/>
        </a:p>
      </dgm:t>
    </dgm:pt>
    <dgm:pt modelId="{D04207BC-C70D-4B70-8F8A-2135B1E6E1E1}">
      <dgm:prSet phldrT="[Text]" phldr="0" custT="1"/>
      <dgm:spPr/>
      <dgm:t>
        <a:bodyPr/>
        <a:lstStyle/>
        <a:p>
          <a:r>
            <a:rPr lang="en-US" sz="1400" dirty="0">
              <a:latin typeface="Arial" panose="020B0604020202020204" pitchFamily="34" charset="0"/>
              <a:cs typeface="Arial" panose="020B0604020202020204" pitchFamily="34" charset="0"/>
            </a:rPr>
            <a:t>Outcome: Use of adjunctive therapy with high dose NTG did not improve outcomes in SCAPE </a:t>
          </a:r>
        </a:p>
      </dgm:t>
    </dgm:pt>
    <dgm:pt modelId="{3BBEE41D-740D-42CC-9F47-13035197D31D}" type="parTrans" cxnId="{BDA1E15C-7CEB-468E-91BA-8CDF1A5AF0DA}">
      <dgm:prSet/>
      <dgm:spPr/>
      <dgm:t>
        <a:bodyPr/>
        <a:lstStyle/>
        <a:p>
          <a:endParaRPr lang="en-US"/>
        </a:p>
      </dgm:t>
    </dgm:pt>
    <dgm:pt modelId="{8515884B-164A-440A-88A4-514F3EDFF041}" type="sibTrans" cxnId="{BDA1E15C-7CEB-468E-91BA-8CDF1A5AF0DA}">
      <dgm:prSet/>
      <dgm:spPr/>
      <dgm:t>
        <a:bodyPr/>
        <a:lstStyle/>
        <a:p>
          <a:endParaRPr lang="en-US"/>
        </a:p>
      </dgm:t>
    </dgm:pt>
    <dgm:pt modelId="{66967F63-390A-4E22-AE71-9778AFCF7466}">
      <dgm:prSet phldrT="[Text]" phldr="0" custT="1"/>
      <dgm:spPr/>
      <dgm:t>
        <a:bodyPr/>
        <a:lstStyle/>
        <a:p>
          <a:r>
            <a:rPr lang="en-US" sz="1400" dirty="0">
              <a:latin typeface="Arial" panose="020B0604020202020204" pitchFamily="34" charset="0"/>
              <a:cs typeface="Arial" panose="020B0604020202020204" pitchFamily="34" charset="0"/>
            </a:rPr>
            <a:t>Outcome: Statistically significant benefit for high dose NTG</a:t>
          </a:r>
        </a:p>
      </dgm:t>
    </dgm:pt>
    <dgm:pt modelId="{EED1C6B0-DB93-4779-A3B7-9CDFFF8FA213}" type="parTrans" cxnId="{F2C50546-FCA7-4E0F-8036-AC378BB1E29B}">
      <dgm:prSet/>
      <dgm:spPr/>
      <dgm:t>
        <a:bodyPr/>
        <a:lstStyle/>
        <a:p>
          <a:endParaRPr lang="en-US"/>
        </a:p>
      </dgm:t>
    </dgm:pt>
    <dgm:pt modelId="{921CA502-3B29-4CC4-9533-98713054A083}" type="sibTrans" cxnId="{F2C50546-FCA7-4E0F-8036-AC378BB1E29B}">
      <dgm:prSet/>
      <dgm:spPr/>
      <dgm:t>
        <a:bodyPr/>
        <a:lstStyle/>
        <a:p>
          <a:endParaRPr lang="en-US"/>
        </a:p>
      </dgm:t>
    </dgm:pt>
    <dgm:pt modelId="{E8800F90-F218-426D-A89C-1A8825EB3B5E}" type="pres">
      <dgm:prSet presAssocID="{17A25E73-F591-4D03-8A94-E97693F9C813}" presName="linear" presStyleCnt="0">
        <dgm:presLayoutVars>
          <dgm:animLvl val="lvl"/>
          <dgm:resizeHandles val="exact"/>
        </dgm:presLayoutVars>
      </dgm:prSet>
      <dgm:spPr/>
    </dgm:pt>
    <dgm:pt modelId="{DFA0B81F-A17E-47BD-9CDA-936501F4BE27}" type="pres">
      <dgm:prSet presAssocID="{1B0EBB2A-7FE7-4BF9-8CC7-A64AF42E6F2F}" presName="parentText" presStyleLbl="node1" presStyleIdx="0" presStyleCnt="3">
        <dgm:presLayoutVars>
          <dgm:chMax val="0"/>
          <dgm:bulletEnabled val="1"/>
        </dgm:presLayoutVars>
      </dgm:prSet>
      <dgm:spPr/>
    </dgm:pt>
    <dgm:pt modelId="{F4B45B74-3DA2-4F61-AB43-FA4C567E609D}" type="pres">
      <dgm:prSet presAssocID="{1B0EBB2A-7FE7-4BF9-8CC7-A64AF42E6F2F}" presName="childText" presStyleLbl="revTx" presStyleIdx="0" presStyleCnt="3">
        <dgm:presLayoutVars>
          <dgm:bulletEnabled val="1"/>
        </dgm:presLayoutVars>
      </dgm:prSet>
      <dgm:spPr/>
    </dgm:pt>
    <dgm:pt modelId="{5CBD557C-C9A5-4A32-8117-FF4B5818BAB7}" type="pres">
      <dgm:prSet presAssocID="{49BC71AE-84A8-4854-8E61-6F5EF4B28CE3}" presName="parentText" presStyleLbl="node1" presStyleIdx="1" presStyleCnt="3">
        <dgm:presLayoutVars>
          <dgm:chMax val="0"/>
          <dgm:bulletEnabled val="1"/>
        </dgm:presLayoutVars>
      </dgm:prSet>
      <dgm:spPr/>
    </dgm:pt>
    <dgm:pt modelId="{3BE3A1A9-CBC7-4D91-8B20-DA913C94EB1D}" type="pres">
      <dgm:prSet presAssocID="{49BC71AE-84A8-4854-8E61-6F5EF4B28CE3}" presName="childText" presStyleLbl="revTx" presStyleIdx="1" presStyleCnt="3">
        <dgm:presLayoutVars>
          <dgm:bulletEnabled val="1"/>
        </dgm:presLayoutVars>
      </dgm:prSet>
      <dgm:spPr/>
    </dgm:pt>
    <dgm:pt modelId="{737E5A03-715A-482B-8787-98CD988D8DEF}" type="pres">
      <dgm:prSet presAssocID="{4975719C-E861-48D6-87ED-0D101B096786}" presName="parentText" presStyleLbl="node1" presStyleIdx="2" presStyleCnt="3">
        <dgm:presLayoutVars>
          <dgm:chMax val="0"/>
          <dgm:bulletEnabled val="1"/>
        </dgm:presLayoutVars>
      </dgm:prSet>
      <dgm:spPr/>
    </dgm:pt>
    <dgm:pt modelId="{C8215AA9-0553-4A1D-BF9D-4E2C7DD31825}" type="pres">
      <dgm:prSet presAssocID="{4975719C-E861-48D6-87ED-0D101B096786}" presName="childText" presStyleLbl="revTx" presStyleIdx="2" presStyleCnt="3">
        <dgm:presLayoutVars>
          <dgm:bulletEnabled val="1"/>
        </dgm:presLayoutVars>
      </dgm:prSet>
      <dgm:spPr/>
    </dgm:pt>
  </dgm:ptLst>
  <dgm:cxnLst>
    <dgm:cxn modelId="{486FC10E-7729-48C1-8876-431B00A7679F}" srcId="{49BC71AE-84A8-4854-8E61-6F5EF4B28CE3}" destId="{048DAF9F-9EF1-453B-A470-F27AD0B4F76C}" srcOrd="0" destOrd="0" parTransId="{A88C01D1-E103-4450-85E8-56690E91CE90}" sibTransId="{0936BD5B-40D8-4C5D-AE06-EA4782FF4E31}"/>
    <dgm:cxn modelId="{4235880F-EC4E-4A8E-999B-BD83913490FF}" srcId="{17A25E73-F591-4D03-8A94-E97693F9C813}" destId="{1B0EBB2A-7FE7-4BF9-8CC7-A64AF42E6F2F}" srcOrd="0" destOrd="0" parTransId="{52200E2A-4980-4C85-830E-8A93EE64A3FB}" sibTransId="{86DDC82B-1DCA-4044-B47B-206B9DBAF62C}"/>
    <dgm:cxn modelId="{7E5AE915-90CA-4868-BA7F-FA83491EBE05}" srcId="{17A25E73-F591-4D03-8A94-E97693F9C813}" destId="{4975719C-E861-48D6-87ED-0D101B096786}" srcOrd="2" destOrd="0" parTransId="{303BF287-48C4-432C-8563-F317B5551313}" sibTransId="{FDF5EAFC-4A0E-4FC8-95CD-2615A5B1EC69}"/>
    <dgm:cxn modelId="{72BD781C-0EEC-4709-B49D-E92356528F28}" srcId="{4975719C-E861-48D6-87ED-0D101B096786}" destId="{88BF65AF-531D-437E-9FED-20DD9634C592}" srcOrd="0" destOrd="0" parTransId="{CC77E02A-192B-4F73-BAAD-76DCD710FE34}" sibTransId="{CEB1931D-37AF-4593-83E2-118BBB0057A8}"/>
    <dgm:cxn modelId="{76684D1D-A9F8-4FE1-B7EE-00B49B298AA5}" type="presOf" srcId="{1F3A76F4-F328-4150-939B-868AF6FFC388}" destId="{F4B45B74-3DA2-4F61-AB43-FA4C567E609D}" srcOrd="0" destOrd="0" presId="urn:microsoft.com/office/officeart/2005/8/layout/vList2"/>
    <dgm:cxn modelId="{F4A5152B-6E67-4431-AC48-003A84E9E857}" type="presOf" srcId="{17A25E73-F591-4D03-8A94-E97693F9C813}" destId="{E8800F90-F218-426D-A89C-1A8825EB3B5E}" srcOrd="0" destOrd="0" presId="urn:microsoft.com/office/officeart/2005/8/layout/vList2"/>
    <dgm:cxn modelId="{4E6BB62B-0D72-41BF-91BD-6EE96D55D259}" type="presOf" srcId="{4975719C-E861-48D6-87ED-0D101B096786}" destId="{737E5A03-715A-482B-8787-98CD988D8DEF}" srcOrd="0" destOrd="0" presId="urn:microsoft.com/office/officeart/2005/8/layout/vList2"/>
    <dgm:cxn modelId="{D14C3C32-385C-46DC-9A36-6758C5B809FE}" type="presOf" srcId="{1B0EBB2A-7FE7-4BF9-8CC7-A64AF42E6F2F}" destId="{DFA0B81F-A17E-47BD-9CDA-936501F4BE27}" srcOrd="0" destOrd="0" presId="urn:microsoft.com/office/officeart/2005/8/layout/vList2"/>
    <dgm:cxn modelId="{BE94765B-7AD2-459D-98F1-3F58F2619435}" srcId="{1B0EBB2A-7FE7-4BF9-8CC7-A64AF42E6F2F}" destId="{FFF7B8B2-7379-432C-B20E-61E8A54F4D3C}" srcOrd="1" destOrd="0" parTransId="{2396412D-6D08-4CCD-A4D6-F30FD320917B}" sibTransId="{A626142F-DB46-4080-8271-6842B10F800B}"/>
    <dgm:cxn modelId="{BAF0D35B-D657-461B-8BD5-D919FE939D98}" type="presOf" srcId="{048DAF9F-9EF1-453B-A470-F27AD0B4F76C}" destId="{3BE3A1A9-CBC7-4D91-8B20-DA913C94EB1D}" srcOrd="0" destOrd="0" presId="urn:microsoft.com/office/officeart/2005/8/layout/vList2"/>
    <dgm:cxn modelId="{BDA1E15C-7CEB-468E-91BA-8CDF1A5AF0DA}" srcId="{49BC71AE-84A8-4854-8E61-6F5EF4B28CE3}" destId="{D04207BC-C70D-4B70-8F8A-2135B1E6E1E1}" srcOrd="1" destOrd="0" parTransId="{3BBEE41D-740D-42CC-9F47-13035197D31D}" sibTransId="{8515884B-164A-440A-88A4-514F3EDFF041}"/>
    <dgm:cxn modelId="{F2C50546-FCA7-4E0F-8036-AC378BB1E29B}" srcId="{4975719C-E861-48D6-87ED-0D101B096786}" destId="{66967F63-390A-4E22-AE71-9778AFCF7466}" srcOrd="1" destOrd="0" parTransId="{EED1C6B0-DB93-4779-A3B7-9CDFFF8FA213}" sibTransId="{921CA502-3B29-4CC4-9533-98713054A083}"/>
    <dgm:cxn modelId="{8F898B71-9981-4D3E-9A7D-4586BBBD8C74}" srcId="{17A25E73-F591-4D03-8A94-E97693F9C813}" destId="{49BC71AE-84A8-4854-8E61-6F5EF4B28CE3}" srcOrd="1" destOrd="0" parTransId="{0256CF00-FC79-4A5F-A69F-305A9F0B5DD8}" sibTransId="{B714A698-2612-4AD5-B746-B9BA22262DC7}"/>
    <dgm:cxn modelId="{18D0C552-0184-427C-A8FE-FF54085528D8}" type="presOf" srcId="{66967F63-390A-4E22-AE71-9778AFCF7466}" destId="{C8215AA9-0553-4A1D-BF9D-4E2C7DD31825}" srcOrd="0" destOrd="1" presId="urn:microsoft.com/office/officeart/2005/8/layout/vList2"/>
    <dgm:cxn modelId="{8A803075-6050-4484-97F3-4F533BCE3CDD}" type="presOf" srcId="{D04207BC-C70D-4B70-8F8A-2135B1E6E1E1}" destId="{3BE3A1A9-CBC7-4D91-8B20-DA913C94EB1D}" srcOrd="0" destOrd="1" presId="urn:microsoft.com/office/officeart/2005/8/layout/vList2"/>
    <dgm:cxn modelId="{1150A459-F7F9-42B2-9A1C-F57706CA9FCC}" type="presOf" srcId="{88BF65AF-531D-437E-9FED-20DD9634C592}" destId="{C8215AA9-0553-4A1D-BF9D-4E2C7DD31825}" srcOrd="0" destOrd="0" presId="urn:microsoft.com/office/officeart/2005/8/layout/vList2"/>
    <dgm:cxn modelId="{B8E28F99-5C9D-41A0-88D1-6BFF77E87CEB}" type="presOf" srcId="{FFF7B8B2-7379-432C-B20E-61E8A54F4D3C}" destId="{F4B45B74-3DA2-4F61-AB43-FA4C567E609D}" srcOrd="0" destOrd="1" presId="urn:microsoft.com/office/officeart/2005/8/layout/vList2"/>
    <dgm:cxn modelId="{3AB8A7B6-6C61-4ACD-A283-9248E7188FC5}" type="presOf" srcId="{49BC71AE-84A8-4854-8E61-6F5EF4B28CE3}" destId="{5CBD557C-C9A5-4A32-8117-FF4B5818BAB7}" srcOrd="0" destOrd="0" presId="urn:microsoft.com/office/officeart/2005/8/layout/vList2"/>
    <dgm:cxn modelId="{61B903B7-8B46-4DAB-BEB4-77E50F741BFB}" srcId="{1B0EBB2A-7FE7-4BF9-8CC7-A64AF42E6F2F}" destId="{1F3A76F4-F328-4150-939B-868AF6FFC388}" srcOrd="0" destOrd="0" parTransId="{E2C4B9ED-E654-49FE-8AD5-E17B1E0070DB}" sibTransId="{8093B6F2-4C73-4387-B2A3-C9D5B9DA557E}"/>
    <dgm:cxn modelId="{C53A72E3-3BCD-4390-A20E-A7CF261591F6}" type="presParOf" srcId="{E8800F90-F218-426D-A89C-1A8825EB3B5E}" destId="{DFA0B81F-A17E-47BD-9CDA-936501F4BE27}" srcOrd="0" destOrd="0" presId="urn:microsoft.com/office/officeart/2005/8/layout/vList2"/>
    <dgm:cxn modelId="{56DE798B-752B-40A6-B6B9-F24D744F4190}" type="presParOf" srcId="{E8800F90-F218-426D-A89C-1A8825EB3B5E}" destId="{F4B45B74-3DA2-4F61-AB43-FA4C567E609D}" srcOrd="1" destOrd="0" presId="urn:microsoft.com/office/officeart/2005/8/layout/vList2"/>
    <dgm:cxn modelId="{D8A927CA-1046-47AF-B93E-3FAE8BCE6FD1}" type="presParOf" srcId="{E8800F90-F218-426D-A89C-1A8825EB3B5E}" destId="{5CBD557C-C9A5-4A32-8117-FF4B5818BAB7}" srcOrd="2" destOrd="0" presId="urn:microsoft.com/office/officeart/2005/8/layout/vList2"/>
    <dgm:cxn modelId="{D388F023-4F0B-4CD0-BB0A-20FC0AB7443D}" type="presParOf" srcId="{E8800F90-F218-426D-A89C-1A8825EB3B5E}" destId="{3BE3A1A9-CBC7-4D91-8B20-DA913C94EB1D}" srcOrd="3" destOrd="0" presId="urn:microsoft.com/office/officeart/2005/8/layout/vList2"/>
    <dgm:cxn modelId="{EC9DCFD8-E0C9-4BA5-A0CB-962A1AAE0AE2}" type="presParOf" srcId="{E8800F90-F218-426D-A89C-1A8825EB3B5E}" destId="{737E5A03-715A-482B-8787-98CD988D8DEF}" srcOrd="4" destOrd="0" presId="urn:microsoft.com/office/officeart/2005/8/layout/vList2"/>
    <dgm:cxn modelId="{47BFDDCE-BC4E-458E-B3AC-B2B612FCAFBA}" type="presParOf" srcId="{E8800F90-F218-426D-A89C-1A8825EB3B5E}" destId="{C8215AA9-0553-4A1D-BF9D-4E2C7DD3182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E6E84-4C19-4E43-9A1C-7645B071E6BF}"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E9A15F4B-B7E2-47D7-84A7-45C8DBC64603}">
      <dgm:prSet phldrT="[Text]" phldr="0"/>
      <dgm:spPr/>
      <dgm:t>
        <a:bodyPr/>
        <a:lstStyle/>
        <a:p>
          <a:r>
            <a:rPr lang="en-US" dirty="0">
              <a:latin typeface="Arial" panose="020B0604020202020204" pitchFamily="34" charset="0"/>
              <a:cs typeface="Arial" panose="020B0604020202020204" pitchFamily="34" charset="0"/>
            </a:rPr>
            <a:t>Definition</a:t>
          </a:r>
        </a:p>
      </dgm:t>
    </dgm:pt>
    <dgm:pt modelId="{9F24881E-98E5-44C6-AE23-958E5AA02996}" type="parTrans" cxnId="{B83B648D-19E8-4CC5-8E3E-32E85A37D22E}">
      <dgm:prSet/>
      <dgm:spPr/>
      <dgm:t>
        <a:bodyPr/>
        <a:lstStyle/>
        <a:p>
          <a:endParaRPr lang="en-US">
            <a:latin typeface="Arial" panose="020B0604020202020204" pitchFamily="34" charset="0"/>
            <a:cs typeface="Arial" panose="020B0604020202020204" pitchFamily="34" charset="0"/>
          </a:endParaRPr>
        </a:p>
      </dgm:t>
    </dgm:pt>
    <dgm:pt modelId="{32C60197-91AD-4193-AA90-A39C91A11BC3}" type="sibTrans" cxnId="{B83B648D-19E8-4CC5-8E3E-32E85A37D22E}">
      <dgm:prSet/>
      <dgm:spPr/>
      <dgm:t>
        <a:bodyPr/>
        <a:lstStyle/>
        <a:p>
          <a:endParaRPr lang="en-US">
            <a:latin typeface="Arial" panose="020B0604020202020204" pitchFamily="34" charset="0"/>
            <a:cs typeface="Arial" panose="020B0604020202020204" pitchFamily="34" charset="0"/>
          </a:endParaRPr>
        </a:p>
      </dgm:t>
    </dgm:pt>
    <dgm:pt modelId="{C8C9295D-E226-4620-9AF4-F8A8CB06C685}">
      <dgm:prSet phldrT="[Text]" phldr="0" custT="1"/>
      <dgm:spPr/>
      <dgm:t>
        <a:bodyPr/>
        <a:lstStyle/>
        <a:p>
          <a:r>
            <a:rPr lang="en-US" sz="1800" dirty="0">
              <a:latin typeface="Arial" panose="020B0604020202020204" pitchFamily="34" charset="0"/>
              <a:cs typeface="Arial" panose="020B0604020202020204" pitchFamily="34" charset="0"/>
            </a:rPr>
            <a:t>Rapid-onset form of cardiogenic pulmonary edema driven by sympathetic activation </a:t>
          </a:r>
        </a:p>
      </dgm:t>
    </dgm:pt>
    <dgm:pt modelId="{BBD3B207-BE24-46F8-B59E-ADA3136597BD}" type="parTrans" cxnId="{1F0590CB-138D-4441-ADFA-A34639F27A11}">
      <dgm:prSet/>
      <dgm:spPr/>
      <dgm:t>
        <a:bodyPr/>
        <a:lstStyle/>
        <a:p>
          <a:endParaRPr lang="en-US">
            <a:latin typeface="Arial" panose="020B0604020202020204" pitchFamily="34" charset="0"/>
            <a:cs typeface="Arial" panose="020B0604020202020204" pitchFamily="34" charset="0"/>
          </a:endParaRPr>
        </a:p>
      </dgm:t>
    </dgm:pt>
    <dgm:pt modelId="{0C28B165-B087-4097-B915-37F46D1982E6}" type="sibTrans" cxnId="{1F0590CB-138D-4441-ADFA-A34639F27A11}">
      <dgm:prSet/>
      <dgm:spPr/>
      <dgm:t>
        <a:bodyPr/>
        <a:lstStyle/>
        <a:p>
          <a:endParaRPr lang="en-US">
            <a:latin typeface="Arial" panose="020B0604020202020204" pitchFamily="34" charset="0"/>
            <a:cs typeface="Arial" panose="020B0604020202020204" pitchFamily="34" charset="0"/>
          </a:endParaRPr>
        </a:p>
      </dgm:t>
    </dgm:pt>
    <dgm:pt modelId="{A96C15D3-0130-4CE4-BFBB-450E7D8F7763}">
      <dgm:prSet phldrT="[Text]" phldr="0"/>
      <dgm:spPr/>
      <dgm:t>
        <a:bodyPr/>
        <a:lstStyle/>
        <a:p>
          <a:r>
            <a:rPr lang="en-US" dirty="0">
              <a:latin typeface="Arial" panose="020B0604020202020204" pitchFamily="34" charset="0"/>
              <a:cs typeface="Arial" panose="020B0604020202020204" pitchFamily="34" charset="0"/>
            </a:rPr>
            <a:t>Cause</a:t>
          </a:r>
        </a:p>
      </dgm:t>
    </dgm:pt>
    <dgm:pt modelId="{0FF89C4D-C9C9-4A8F-8FF8-4A15656B8D92}" type="parTrans" cxnId="{E464258B-F4DF-4D3B-8A23-91B519210C1E}">
      <dgm:prSet/>
      <dgm:spPr/>
      <dgm:t>
        <a:bodyPr/>
        <a:lstStyle/>
        <a:p>
          <a:endParaRPr lang="en-US">
            <a:latin typeface="Arial" panose="020B0604020202020204" pitchFamily="34" charset="0"/>
            <a:cs typeface="Arial" panose="020B0604020202020204" pitchFamily="34" charset="0"/>
          </a:endParaRPr>
        </a:p>
      </dgm:t>
    </dgm:pt>
    <dgm:pt modelId="{E839ED52-07F3-4508-B7C9-F2716044B699}" type="sibTrans" cxnId="{E464258B-F4DF-4D3B-8A23-91B519210C1E}">
      <dgm:prSet/>
      <dgm:spPr/>
      <dgm:t>
        <a:bodyPr/>
        <a:lstStyle/>
        <a:p>
          <a:endParaRPr lang="en-US">
            <a:latin typeface="Arial" panose="020B0604020202020204" pitchFamily="34" charset="0"/>
            <a:cs typeface="Arial" panose="020B0604020202020204" pitchFamily="34" charset="0"/>
          </a:endParaRPr>
        </a:p>
      </dgm:t>
    </dgm:pt>
    <dgm:pt modelId="{BCDFE092-21E7-4252-9129-CD9679340B1A}">
      <dgm:prSet phldrT="[Text]" phldr="0"/>
      <dgm:spPr/>
      <dgm:t>
        <a:bodyPr/>
        <a:lstStyle/>
        <a:p>
          <a:r>
            <a:rPr lang="en-US" dirty="0">
              <a:latin typeface="Arial" panose="020B0604020202020204" pitchFamily="34" charset="0"/>
              <a:cs typeface="Arial" panose="020B0604020202020204" pitchFamily="34" charset="0"/>
            </a:rPr>
            <a:t>Outcome</a:t>
          </a:r>
        </a:p>
      </dgm:t>
    </dgm:pt>
    <dgm:pt modelId="{E7F8DCB5-45D3-443B-85C8-65BE10065D54}" type="parTrans" cxnId="{57C7F3B7-D35A-40AD-B585-AEDE13EA7B45}">
      <dgm:prSet/>
      <dgm:spPr/>
      <dgm:t>
        <a:bodyPr/>
        <a:lstStyle/>
        <a:p>
          <a:endParaRPr lang="en-US">
            <a:latin typeface="Arial" panose="020B0604020202020204" pitchFamily="34" charset="0"/>
            <a:cs typeface="Arial" panose="020B0604020202020204" pitchFamily="34" charset="0"/>
          </a:endParaRPr>
        </a:p>
      </dgm:t>
    </dgm:pt>
    <dgm:pt modelId="{353934FC-374F-4083-B404-5EEAA07FC54A}" type="sibTrans" cxnId="{57C7F3B7-D35A-40AD-B585-AEDE13EA7B45}">
      <dgm:prSet/>
      <dgm:spPr/>
      <dgm:t>
        <a:bodyPr/>
        <a:lstStyle/>
        <a:p>
          <a:endParaRPr lang="en-US">
            <a:latin typeface="Arial" panose="020B0604020202020204" pitchFamily="34" charset="0"/>
            <a:cs typeface="Arial" panose="020B0604020202020204" pitchFamily="34" charset="0"/>
          </a:endParaRPr>
        </a:p>
      </dgm:t>
    </dgm:pt>
    <dgm:pt modelId="{6E79E6E1-FCB0-4790-9D13-C7733E4EF9BB}">
      <dgm:prSet phldrT="[Text]" phldr="0" custT="1"/>
      <dgm:spPr/>
      <dgm:t>
        <a:bodyPr/>
        <a:lstStyle/>
        <a:p>
          <a:r>
            <a:rPr lang="en-US" sz="1800" dirty="0">
              <a:latin typeface="Arial" panose="020B0604020202020204" pitchFamily="34" charset="0"/>
              <a:cs typeface="Arial" panose="020B0604020202020204" pitchFamily="34" charset="0"/>
            </a:rPr>
            <a:t>Severe hypertension and fluid redistribution into the lungs</a:t>
          </a:r>
        </a:p>
      </dgm:t>
    </dgm:pt>
    <dgm:pt modelId="{F3C32447-9CCC-488C-B874-59C083164402}" type="parTrans" cxnId="{C045D4A0-8083-427E-A788-F9FF532E0205}">
      <dgm:prSet/>
      <dgm:spPr/>
      <dgm:t>
        <a:bodyPr/>
        <a:lstStyle/>
        <a:p>
          <a:endParaRPr lang="en-US">
            <a:latin typeface="Arial" panose="020B0604020202020204" pitchFamily="34" charset="0"/>
            <a:cs typeface="Arial" panose="020B0604020202020204" pitchFamily="34" charset="0"/>
          </a:endParaRPr>
        </a:p>
      </dgm:t>
    </dgm:pt>
    <dgm:pt modelId="{17BF0D27-6E77-4144-BB3D-A5C9A0B0AE36}" type="sibTrans" cxnId="{C045D4A0-8083-427E-A788-F9FF532E0205}">
      <dgm:prSet/>
      <dgm:spPr/>
      <dgm:t>
        <a:bodyPr/>
        <a:lstStyle/>
        <a:p>
          <a:endParaRPr lang="en-US">
            <a:latin typeface="Arial" panose="020B0604020202020204" pitchFamily="34" charset="0"/>
            <a:cs typeface="Arial" panose="020B0604020202020204" pitchFamily="34" charset="0"/>
          </a:endParaRPr>
        </a:p>
      </dgm:t>
    </dgm:pt>
    <dgm:pt modelId="{8A5E14A9-1698-432C-9E7E-06391F9760BB}">
      <dgm:prSet phldrT="[Text]" phldr="0" custT="1"/>
      <dgm:spPr/>
      <dgm:t>
        <a:bodyPr/>
        <a:lstStyle/>
        <a:p>
          <a:r>
            <a:rPr lang="en-US" sz="1800" dirty="0">
              <a:latin typeface="Arial" panose="020B0604020202020204" pitchFamily="34" charset="0"/>
              <a:cs typeface="Arial" panose="020B0604020202020204" pitchFamily="34" charset="0"/>
            </a:rPr>
            <a:t>Uncontrolled and intense sympathetic activation resulting in increased afterload</a:t>
          </a:r>
        </a:p>
      </dgm:t>
    </dgm:pt>
    <dgm:pt modelId="{E3A231C2-787E-46B5-9045-843647D2A5FF}" type="sibTrans" cxnId="{CC690805-4B60-4231-B816-B4D82D8936D3}">
      <dgm:prSet/>
      <dgm:spPr/>
      <dgm:t>
        <a:bodyPr/>
        <a:lstStyle/>
        <a:p>
          <a:endParaRPr lang="en-US">
            <a:latin typeface="Arial" panose="020B0604020202020204" pitchFamily="34" charset="0"/>
            <a:cs typeface="Arial" panose="020B0604020202020204" pitchFamily="34" charset="0"/>
          </a:endParaRPr>
        </a:p>
      </dgm:t>
    </dgm:pt>
    <dgm:pt modelId="{D00D0315-DE88-4D50-84A4-3B06838C683F}" type="parTrans" cxnId="{CC690805-4B60-4231-B816-B4D82D8936D3}">
      <dgm:prSet/>
      <dgm:spPr/>
      <dgm:t>
        <a:bodyPr/>
        <a:lstStyle/>
        <a:p>
          <a:endParaRPr lang="en-US">
            <a:latin typeface="Arial" panose="020B0604020202020204" pitchFamily="34" charset="0"/>
            <a:cs typeface="Arial" panose="020B0604020202020204" pitchFamily="34" charset="0"/>
          </a:endParaRPr>
        </a:p>
      </dgm:t>
    </dgm:pt>
    <dgm:pt modelId="{B0327B3C-F1BA-4E3E-BB70-8D7ECB50336C}" type="pres">
      <dgm:prSet presAssocID="{BA3E6E84-4C19-4E43-9A1C-7645B071E6BF}" presName="rootnode" presStyleCnt="0">
        <dgm:presLayoutVars>
          <dgm:chMax/>
          <dgm:chPref/>
          <dgm:dir/>
          <dgm:animLvl val="lvl"/>
        </dgm:presLayoutVars>
      </dgm:prSet>
      <dgm:spPr/>
    </dgm:pt>
    <dgm:pt modelId="{ECD47662-0C3E-4B01-A1BC-997E28EC8897}" type="pres">
      <dgm:prSet presAssocID="{E9A15F4B-B7E2-47D7-84A7-45C8DBC64603}" presName="composite" presStyleCnt="0"/>
      <dgm:spPr/>
    </dgm:pt>
    <dgm:pt modelId="{C643F1FD-66F2-423C-82E1-8843930849C2}" type="pres">
      <dgm:prSet presAssocID="{E9A15F4B-B7E2-47D7-84A7-45C8DBC64603}" presName="bentUpArrow1" presStyleLbl="alignImgPlace1" presStyleIdx="0" presStyleCnt="2"/>
      <dgm:spPr/>
    </dgm:pt>
    <dgm:pt modelId="{CFD6F02E-8995-4C24-910D-9B9F91C0B347}" type="pres">
      <dgm:prSet presAssocID="{E9A15F4B-B7E2-47D7-84A7-45C8DBC64603}" presName="ParentText" presStyleLbl="node1" presStyleIdx="0" presStyleCnt="3">
        <dgm:presLayoutVars>
          <dgm:chMax val="1"/>
          <dgm:chPref val="1"/>
          <dgm:bulletEnabled val="1"/>
        </dgm:presLayoutVars>
      </dgm:prSet>
      <dgm:spPr/>
    </dgm:pt>
    <dgm:pt modelId="{B0D947D5-7FF2-4528-B210-87B74C013B3D}" type="pres">
      <dgm:prSet presAssocID="{E9A15F4B-B7E2-47D7-84A7-45C8DBC64603}" presName="ChildText" presStyleLbl="revTx" presStyleIdx="0" presStyleCnt="3" custScaleX="405471" custLinFactX="51763" custLinFactNeighborX="100000" custLinFactNeighborY="-1518">
        <dgm:presLayoutVars>
          <dgm:chMax val="0"/>
          <dgm:chPref val="0"/>
          <dgm:bulletEnabled val="1"/>
        </dgm:presLayoutVars>
      </dgm:prSet>
      <dgm:spPr/>
    </dgm:pt>
    <dgm:pt modelId="{58C0663E-6DCE-420A-B8E5-5D88A52BE8BF}" type="pres">
      <dgm:prSet presAssocID="{32C60197-91AD-4193-AA90-A39C91A11BC3}" presName="sibTrans" presStyleCnt="0"/>
      <dgm:spPr/>
    </dgm:pt>
    <dgm:pt modelId="{46DFF1A0-5CE3-4D5A-8036-AEBBADC35919}" type="pres">
      <dgm:prSet presAssocID="{A96C15D3-0130-4CE4-BFBB-450E7D8F7763}" presName="composite" presStyleCnt="0"/>
      <dgm:spPr/>
    </dgm:pt>
    <dgm:pt modelId="{B40C3BB9-2484-4927-A2A8-AA3B234FC508}" type="pres">
      <dgm:prSet presAssocID="{A96C15D3-0130-4CE4-BFBB-450E7D8F7763}" presName="bentUpArrow1" presStyleLbl="alignImgPlace1" presStyleIdx="1" presStyleCnt="2"/>
      <dgm:spPr/>
    </dgm:pt>
    <dgm:pt modelId="{816035DC-BCE1-48AC-854D-EBFF5FA85AB6}" type="pres">
      <dgm:prSet presAssocID="{A96C15D3-0130-4CE4-BFBB-450E7D8F7763}" presName="ParentText" presStyleLbl="node1" presStyleIdx="1" presStyleCnt="3" custLinFactNeighborX="-30285" custLinFactNeighborY="-1078">
        <dgm:presLayoutVars>
          <dgm:chMax val="1"/>
          <dgm:chPref val="1"/>
          <dgm:bulletEnabled val="1"/>
        </dgm:presLayoutVars>
      </dgm:prSet>
      <dgm:spPr/>
    </dgm:pt>
    <dgm:pt modelId="{4CEF5CCC-5EA9-41B9-81C6-7D0F7592592E}" type="pres">
      <dgm:prSet presAssocID="{A96C15D3-0130-4CE4-BFBB-450E7D8F7763}" presName="ChildText" presStyleLbl="revTx" presStyleIdx="1" presStyleCnt="3" custScaleX="445327" custLinFactX="29785" custLinFactNeighborX="100000" custLinFactNeighborY="-2668">
        <dgm:presLayoutVars>
          <dgm:chMax val="0"/>
          <dgm:chPref val="0"/>
          <dgm:bulletEnabled val="1"/>
        </dgm:presLayoutVars>
      </dgm:prSet>
      <dgm:spPr/>
    </dgm:pt>
    <dgm:pt modelId="{9742F055-4418-444E-8069-60D98BA30AA5}" type="pres">
      <dgm:prSet presAssocID="{E839ED52-07F3-4508-B7C9-F2716044B699}" presName="sibTrans" presStyleCnt="0"/>
      <dgm:spPr/>
    </dgm:pt>
    <dgm:pt modelId="{74A75777-E984-460F-9097-D47CB4470AA4}" type="pres">
      <dgm:prSet presAssocID="{BCDFE092-21E7-4252-9129-CD9679340B1A}" presName="composite" presStyleCnt="0"/>
      <dgm:spPr/>
    </dgm:pt>
    <dgm:pt modelId="{35E5EB7F-2773-4CD7-90C4-4100A70D88B6}" type="pres">
      <dgm:prSet presAssocID="{BCDFE092-21E7-4252-9129-CD9679340B1A}" presName="ParentText" presStyleLbl="node1" presStyleIdx="2" presStyleCnt="3" custLinFactNeighborX="-6792" custLinFactNeighborY="-5665">
        <dgm:presLayoutVars>
          <dgm:chMax val="1"/>
          <dgm:chPref val="1"/>
          <dgm:bulletEnabled val="1"/>
        </dgm:presLayoutVars>
      </dgm:prSet>
      <dgm:spPr/>
    </dgm:pt>
    <dgm:pt modelId="{4611BA6E-16E4-4602-8D51-E6D948D940E3}" type="pres">
      <dgm:prSet presAssocID="{BCDFE092-21E7-4252-9129-CD9679340B1A}" presName="FinalChildText" presStyleLbl="revTx" presStyleIdx="2" presStyleCnt="3" custScaleX="265280" custLinFactNeighborX="85600" custLinFactNeighborY="-1334">
        <dgm:presLayoutVars>
          <dgm:chMax val="0"/>
          <dgm:chPref val="0"/>
          <dgm:bulletEnabled val="1"/>
        </dgm:presLayoutVars>
      </dgm:prSet>
      <dgm:spPr/>
    </dgm:pt>
  </dgm:ptLst>
  <dgm:cxnLst>
    <dgm:cxn modelId="{2915E101-212F-4F8D-B659-3E847AE54354}" type="presOf" srcId="{E9A15F4B-B7E2-47D7-84A7-45C8DBC64603}" destId="{CFD6F02E-8995-4C24-910D-9B9F91C0B347}" srcOrd="0" destOrd="0" presId="urn:microsoft.com/office/officeart/2005/8/layout/StepDownProcess"/>
    <dgm:cxn modelId="{CC690805-4B60-4231-B816-B4D82D8936D3}" srcId="{A96C15D3-0130-4CE4-BFBB-450E7D8F7763}" destId="{8A5E14A9-1698-432C-9E7E-06391F9760BB}" srcOrd="0" destOrd="0" parTransId="{D00D0315-DE88-4D50-84A4-3B06838C683F}" sibTransId="{E3A231C2-787E-46B5-9045-843647D2A5FF}"/>
    <dgm:cxn modelId="{1F51B419-C0F6-48AB-973F-1E18C3D5C348}" type="presOf" srcId="{C8C9295D-E226-4620-9AF4-F8A8CB06C685}" destId="{B0D947D5-7FF2-4528-B210-87B74C013B3D}" srcOrd="0" destOrd="0" presId="urn:microsoft.com/office/officeart/2005/8/layout/StepDownProcess"/>
    <dgm:cxn modelId="{3E0B6A26-7C27-4BF9-B73E-B27D19570DD6}" type="presOf" srcId="{6E79E6E1-FCB0-4790-9D13-C7733E4EF9BB}" destId="{4611BA6E-16E4-4602-8D51-E6D948D940E3}" srcOrd="0" destOrd="0" presId="urn:microsoft.com/office/officeart/2005/8/layout/StepDownProcess"/>
    <dgm:cxn modelId="{3F152838-0FD0-4C2C-B2A6-5209295921BD}" type="presOf" srcId="{BCDFE092-21E7-4252-9129-CD9679340B1A}" destId="{35E5EB7F-2773-4CD7-90C4-4100A70D88B6}" srcOrd="0" destOrd="0" presId="urn:microsoft.com/office/officeart/2005/8/layout/StepDownProcess"/>
    <dgm:cxn modelId="{F8B99154-2620-49F7-8CA9-2F2CAB027048}" type="presOf" srcId="{8A5E14A9-1698-432C-9E7E-06391F9760BB}" destId="{4CEF5CCC-5EA9-41B9-81C6-7D0F7592592E}" srcOrd="0" destOrd="0" presId="urn:microsoft.com/office/officeart/2005/8/layout/StepDownProcess"/>
    <dgm:cxn modelId="{E464258B-F4DF-4D3B-8A23-91B519210C1E}" srcId="{BA3E6E84-4C19-4E43-9A1C-7645B071E6BF}" destId="{A96C15D3-0130-4CE4-BFBB-450E7D8F7763}" srcOrd="1" destOrd="0" parTransId="{0FF89C4D-C9C9-4A8F-8FF8-4A15656B8D92}" sibTransId="{E839ED52-07F3-4508-B7C9-F2716044B699}"/>
    <dgm:cxn modelId="{B83B648D-19E8-4CC5-8E3E-32E85A37D22E}" srcId="{BA3E6E84-4C19-4E43-9A1C-7645B071E6BF}" destId="{E9A15F4B-B7E2-47D7-84A7-45C8DBC64603}" srcOrd="0" destOrd="0" parTransId="{9F24881E-98E5-44C6-AE23-958E5AA02996}" sibTransId="{32C60197-91AD-4193-AA90-A39C91A11BC3}"/>
    <dgm:cxn modelId="{C045D4A0-8083-427E-A788-F9FF532E0205}" srcId="{BCDFE092-21E7-4252-9129-CD9679340B1A}" destId="{6E79E6E1-FCB0-4790-9D13-C7733E4EF9BB}" srcOrd="0" destOrd="0" parTransId="{F3C32447-9CCC-488C-B874-59C083164402}" sibTransId="{17BF0D27-6E77-4144-BB3D-A5C9A0B0AE36}"/>
    <dgm:cxn modelId="{57C7F3B7-D35A-40AD-B585-AEDE13EA7B45}" srcId="{BA3E6E84-4C19-4E43-9A1C-7645B071E6BF}" destId="{BCDFE092-21E7-4252-9129-CD9679340B1A}" srcOrd="2" destOrd="0" parTransId="{E7F8DCB5-45D3-443B-85C8-65BE10065D54}" sibTransId="{353934FC-374F-4083-B404-5EEAA07FC54A}"/>
    <dgm:cxn modelId="{008C04C2-786B-4D0F-A3EC-D3727B54FE56}" type="presOf" srcId="{BA3E6E84-4C19-4E43-9A1C-7645B071E6BF}" destId="{B0327B3C-F1BA-4E3E-BB70-8D7ECB50336C}" srcOrd="0" destOrd="0" presId="urn:microsoft.com/office/officeart/2005/8/layout/StepDownProcess"/>
    <dgm:cxn modelId="{1F0590CB-138D-4441-ADFA-A34639F27A11}" srcId="{E9A15F4B-B7E2-47D7-84A7-45C8DBC64603}" destId="{C8C9295D-E226-4620-9AF4-F8A8CB06C685}" srcOrd="0" destOrd="0" parTransId="{BBD3B207-BE24-46F8-B59E-ADA3136597BD}" sibTransId="{0C28B165-B087-4097-B915-37F46D1982E6}"/>
    <dgm:cxn modelId="{32C0DED4-8237-4243-91B4-C485C5DFC2A8}" type="presOf" srcId="{A96C15D3-0130-4CE4-BFBB-450E7D8F7763}" destId="{816035DC-BCE1-48AC-854D-EBFF5FA85AB6}" srcOrd="0" destOrd="0" presId="urn:microsoft.com/office/officeart/2005/8/layout/StepDownProcess"/>
    <dgm:cxn modelId="{6F8D9AA0-45B9-4DF3-906B-AB58D44760EC}" type="presParOf" srcId="{B0327B3C-F1BA-4E3E-BB70-8D7ECB50336C}" destId="{ECD47662-0C3E-4B01-A1BC-997E28EC8897}" srcOrd="0" destOrd="0" presId="urn:microsoft.com/office/officeart/2005/8/layout/StepDownProcess"/>
    <dgm:cxn modelId="{F8923EEF-F773-4D1A-8CEA-AA3EE2CC0D79}" type="presParOf" srcId="{ECD47662-0C3E-4B01-A1BC-997E28EC8897}" destId="{C643F1FD-66F2-423C-82E1-8843930849C2}" srcOrd="0" destOrd="0" presId="urn:microsoft.com/office/officeart/2005/8/layout/StepDownProcess"/>
    <dgm:cxn modelId="{7586730E-6025-47D5-BDF1-483673DB5377}" type="presParOf" srcId="{ECD47662-0C3E-4B01-A1BC-997E28EC8897}" destId="{CFD6F02E-8995-4C24-910D-9B9F91C0B347}" srcOrd="1" destOrd="0" presId="urn:microsoft.com/office/officeart/2005/8/layout/StepDownProcess"/>
    <dgm:cxn modelId="{426CC23D-E3C2-42D5-A3AE-C9EF1B220252}" type="presParOf" srcId="{ECD47662-0C3E-4B01-A1BC-997E28EC8897}" destId="{B0D947D5-7FF2-4528-B210-87B74C013B3D}" srcOrd="2" destOrd="0" presId="urn:microsoft.com/office/officeart/2005/8/layout/StepDownProcess"/>
    <dgm:cxn modelId="{3657B568-8D31-440C-B13B-E2265F4D33D4}" type="presParOf" srcId="{B0327B3C-F1BA-4E3E-BB70-8D7ECB50336C}" destId="{58C0663E-6DCE-420A-B8E5-5D88A52BE8BF}" srcOrd="1" destOrd="0" presId="urn:microsoft.com/office/officeart/2005/8/layout/StepDownProcess"/>
    <dgm:cxn modelId="{F5FF137D-331C-4753-9A00-82CE4883FB7A}" type="presParOf" srcId="{B0327B3C-F1BA-4E3E-BB70-8D7ECB50336C}" destId="{46DFF1A0-5CE3-4D5A-8036-AEBBADC35919}" srcOrd="2" destOrd="0" presId="urn:microsoft.com/office/officeart/2005/8/layout/StepDownProcess"/>
    <dgm:cxn modelId="{ABC5C868-2509-49B8-93AF-0C0534FE7CDA}" type="presParOf" srcId="{46DFF1A0-5CE3-4D5A-8036-AEBBADC35919}" destId="{B40C3BB9-2484-4927-A2A8-AA3B234FC508}" srcOrd="0" destOrd="0" presId="urn:microsoft.com/office/officeart/2005/8/layout/StepDownProcess"/>
    <dgm:cxn modelId="{16D38815-A547-4EA4-B636-BBC3C65A371B}" type="presParOf" srcId="{46DFF1A0-5CE3-4D5A-8036-AEBBADC35919}" destId="{816035DC-BCE1-48AC-854D-EBFF5FA85AB6}" srcOrd="1" destOrd="0" presId="urn:microsoft.com/office/officeart/2005/8/layout/StepDownProcess"/>
    <dgm:cxn modelId="{3494491F-5120-4592-A074-996CBDD170AA}" type="presParOf" srcId="{46DFF1A0-5CE3-4D5A-8036-AEBBADC35919}" destId="{4CEF5CCC-5EA9-41B9-81C6-7D0F7592592E}" srcOrd="2" destOrd="0" presId="urn:microsoft.com/office/officeart/2005/8/layout/StepDownProcess"/>
    <dgm:cxn modelId="{F0402B6A-0351-470B-ABE9-89B9FB2A53EC}" type="presParOf" srcId="{B0327B3C-F1BA-4E3E-BB70-8D7ECB50336C}" destId="{9742F055-4418-444E-8069-60D98BA30AA5}" srcOrd="3" destOrd="0" presId="urn:microsoft.com/office/officeart/2005/8/layout/StepDownProcess"/>
    <dgm:cxn modelId="{6EFDA379-D8DB-4B86-B3D6-37BED324E190}" type="presParOf" srcId="{B0327B3C-F1BA-4E3E-BB70-8D7ECB50336C}" destId="{74A75777-E984-460F-9097-D47CB4470AA4}" srcOrd="4" destOrd="0" presId="urn:microsoft.com/office/officeart/2005/8/layout/StepDownProcess"/>
    <dgm:cxn modelId="{86D54CFD-40B5-4181-A7B3-8CC7125A467C}" type="presParOf" srcId="{74A75777-E984-460F-9097-D47CB4470AA4}" destId="{35E5EB7F-2773-4CD7-90C4-4100A70D88B6}" srcOrd="0" destOrd="0" presId="urn:microsoft.com/office/officeart/2005/8/layout/StepDownProcess"/>
    <dgm:cxn modelId="{AC42F477-E8B7-496E-9B31-D843C13A0D7C}" type="presParOf" srcId="{74A75777-E984-460F-9097-D47CB4470AA4}" destId="{4611BA6E-16E4-4602-8D51-E6D948D940E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7620E-2383-4FAA-8BE6-94954C29D841}"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7F56AD64-75CE-4F3F-B1E4-B8DAD8288E94}">
      <dgm:prSet phldrT="[Text]" phldr="0"/>
      <dgm:spPr/>
      <dgm:t>
        <a:bodyPr/>
        <a:lstStyle/>
        <a:p>
          <a:r>
            <a:rPr lang="en-US" dirty="0">
              <a:latin typeface="Arial" panose="020B0604020202020204" pitchFamily="34" charset="0"/>
              <a:cs typeface="Arial" panose="020B0604020202020204" pitchFamily="34" charset="0"/>
            </a:rPr>
            <a:t>Underlying subset of acute heart failure syndromes</a:t>
          </a:r>
        </a:p>
      </dgm:t>
    </dgm:pt>
    <dgm:pt modelId="{9859300F-583D-4404-9F75-CB469802936C}" type="parTrans" cxnId="{51F1C75A-3E5F-4ADA-96AD-A6701834CDC6}">
      <dgm:prSet/>
      <dgm:spPr/>
      <dgm:t>
        <a:bodyPr/>
        <a:lstStyle/>
        <a:p>
          <a:endParaRPr lang="en-US">
            <a:latin typeface="Arial" panose="020B0604020202020204" pitchFamily="34" charset="0"/>
            <a:cs typeface="Arial" panose="020B0604020202020204" pitchFamily="34" charset="0"/>
          </a:endParaRPr>
        </a:p>
      </dgm:t>
    </dgm:pt>
    <dgm:pt modelId="{3DA91CB8-24F9-4705-BF53-6BCF7DD3059B}" type="sibTrans" cxnId="{51F1C75A-3E5F-4ADA-96AD-A6701834CDC6}">
      <dgm:prSet/>
      <dgm:spPr/>
      <dgm:t>
        <a:bodyPr/>
        <a:lstStyle/>
        <a:p>
          <a:endParaRPr lang="en-US">
            <a:latin typeface="Arial" panose="020B0604020202020204" pitchFamily="34" charset="0"/>
            <a:cs typeface="Arial" panose="020B0604020202020204" pitchFamily="34" charset="0"/>
          </a:endParaRPr>
        </a:p>
      </dgm:t>
    </dgm:pt>
    <dgm:pt modelId="{55A3069C-0B63-48D5-A7CF-FE64AD0BD3D7}">
      <dgm:prSet phldrT="[Text]" phldr="0"/>
      <dgm:spPr/>
      <dgm:t>
        <a:bodyPr/>
        <a:lstStyle/>
        <a:p>
          <a:r>
            <a:rPr lang="en-US" dirty="0">
              <a:latin typeface="Arial" panose="020B0604020202020204" pitchFamily="34" charset="0"/>
              <a:cs typeface="Arial" panose="020B0604020202020204" pitchFamily="34" charset="0"/>
            </a:rPr>
            <a:t>Chronic conditions </a:t>
          </a:r>
        </a:p>
      </dgm:t>
    </dgm:pt>
    <dgm:pt modelId="{2F4FC6B8-C226-4EE9-A543-36F82A880616}" type="parTrans" cxnId="{7375C93B-3A9B-4C13-BF38-324EDAED0D37}">
      <dgm:prSet/>
      <dgm:spPr/>
      <dgm:t>
        <a:bodyPr/>
        <a:lstStyle/>
        <a:p>
          <a:endParaRPr lang="en-US">
            <a:latin typeface="Arial" panose="020B0604020202020204" pitchFamily="34" charset="0"/>
            <a:cs typeface="Arial" panose="020B0604020202020204" pitchFamily="34" charset="0"/>
          </a:endParaRPr>
        </a:p>
      </dgm:t>
    </dgm:pt>
    <dgm:pt modelId="{0E14049E-15FE-4D2A-9DD3-FF522EDD5BFD}" type="sibTrans" cxnId="{7375C93B-3A9B-4C13-BF38-324EDAED0D37}">
      <dgm:prSet/>
      <dgm:spPr/>
      <dgm:t>
        <a:bodyPr/>
        <a:lstStyle/>
        <a:p>
          <a:endParaRPr lang="en-US">
            <a:latin typeface="Arial" panose="020B0604020202020204" pitchFamily="34" charset="0"/>
            <a:cs typeface="Arial" panose="020B0604020202020204" pitchFamily="34" charset="0"/>
          </a:endParaRPr>
        </a:p>
      </dgm:t>
    </dgm:pt>
    <dgm:pt modelId="{805B19CB-4182-428C-9B75-521ABC2E2BAC}">
      <dgm:prSet phldrT="[Text]" phldr="0"/>
      <dgm:spPr/>
      <dgm:t>
        <a:bodyPr/>
        <a:lstStyle/>
        <a:p>
          <a:r>
            <a:rPr lang="en-US" dirty="0">
              <a:latin typeface="Arial" panose="020B0604020202020204" pitchFamily="34" charset="0"/>
              <a:cs typeface="Arial" panose="020B0604020202020204" pitchFamily="34" charset="0"/>
            </a:rPr>
            <a:t>Uncontrolled hypertension</a:t>
          </a:r>
        </a:p>
      </dgm:t>
    </dgm:pt>
    <dgm:pt modelId="{0A33DD7C-B2C5-4AED-850D-8F2E90B28814}" type="parTrans" cxnId="{414D1049-03FE-4129-9355-2C2F5EFE5FA5}">
      <dgm:prSet/>
      <dgm:spPr/>
      <dgm:t>
        <a:bodyPr/>
        <a:lstStyle/>
        <a:p>
          <a:endParaRPr lang="en-US">
            <a:latin typeface="Arial" panose="020B0604020202020204" pitchFamily="34" charset="0"/>
            <a:cs typeface="Arial" panose="020B0604020202020204" pitchFamily="34" charset="0"/>
          </a:endParaRPr>
        </a:p>
      </dgm:t>
    </dgm:pt>
    <dgm:pt modelId="{8F56C70D-27CA-4545-890F-5494A7413DB5}" type="sibTrans" cxnId="{414D1049-03FE-4129-9355-2C2F5EFE5FA5}">
      <dgm:prSet/>
      <dgm:spPr/>
      <dgm:t>
        <a:bodyPr/>
        <a:lstStyle/>
        <a:p>
          <a:endParaRPr lang="en-US">
            <a:latin typeface="Arial" panose="020B0604020202020204" pitchFamily="34" charset="0"/>
            <a:cs typeface="Arial" panose="020B0604020202020204" pitchFamily="34" charset="0"/>
          </a:endParaRPr>
        </a:p>
      </dgm:t>
    </dgm:pt>
    <dgm:pt modelId="{1802B55C-8EE7-4747-AE6B-C6EEBEDF163B}">
      <dgm:prSet phldrT="[Text]" phldr="0"/>
      <dgm:spPr/>
      <dgm:t>
        <a:bodyPr/>
        <a:lstStyle/>
        <a:p>
          <a:r>
            <a:rPr lang="en-US" dirty="0">
              <a:latin typeface="Arial" panose="020B0604020202020204" pitchFamily="34" charset="0"/>
              <a:cs typeface="Arial" panose="020B0604020202020204" pitchFamily="34" charset="0"/>
            </a:rPr>
            <a:t>Chronic heart failure</a:t>
          </a:r>
        </a:p>
      </dgm:t>
    </dgm:pt>
    <dgm:pt modelId="{31DF1C44-954E-4114-8E81-C5268CB88925}" type="parTrans" cxnId="{7305F720-F075-4804-8EB4-198B4C7128B8}">
      <dgm:prSet/>
      <dgm:spPr/>
      <dgm:t>
        <a:bodyPr/>
        <a:lstStyle/>
        <a:p>
          <a:endParaRPr lang="en-US">
            <a:latin typeface="Arial" panose="020B0604020202020204" pitchFamily="34" charset="0"/>
            <a:cs typeface="Arial" panose="020B0604020202020204" pitchFamily="34" charset="0"/>
          </a:endParaRPr>
        </a:p>
      </dgm:t>
    </dgm:pt>
    <dgm:pt modelId="{3F58443C-3957-463A-BA7A-81D1A4964E63}" type="sibTrans" cxnId="{7305F720-F075-4804-8EB4-198B4C7128B8}">
      <dgm:prSet/>
      <dgm:spPr/>
      <dgm:t>
        <a:bodyPr/>
        <a:lstStyle/>
        <a:p>
          <a:endParaRPr lang="en-US">
            <a:latin typeface="Arial" panose="020B0604020202020204" pitchFamily="34" charset="0"/>
            <a:cs typeface="Arial" panose="020B0604020202020204" pitchFamily="34" charset="0"/>
          </a:endParaRPr>
        </a:p>
      </dgm:t>
    </dgm:pt>
    <dgm:pt modelId="{E5A578B8-BB42-403A-B3EF-5770B87C89A6}">
      <dgm:prSet phldrT="[Text]" phldr="0"/>
      <dgm:spPr/>
      <dgm:t>
        <a:bodyPr/>
        <a:lstStyle/>
        <a:p>
          <a:r>
            <a:rPr lang="en-US" dirty="0">
              <a:latin typeface="Arial" panose="020B0604020202020204" pitchFamily="34" charset="0"/>
              <a:cs typeface="Arial" panose="020B0604020202020204" pitchFamily="34" charset="0"/>
            </a:rPr>
            <a:t>LV or RV diastolic dysfunction </a:t>
          </a:r>
        </a:p>
      </dgm:t>
    </dgm:pt>
    <dgm:pt modelId="{686C346A-2DB2-4BA5-B0B9-F4F7CB53C368}" type="parTrans" cxnId="{7070EAEA-F70D-4F08-AB96-535596E32C47}">
      <dgm:prSet/>
      <dgm:spPr/>
      <dgm:t>
        <a:bodyPr/>
        <a:lstStyle/>
        <a:p>
          <a:endParaRPr lang="en-US">
            <a:latin typeface="Arial" panose="020B0604020202020204" pitchFamily="34" charset="0"/>
            <a:cs typeface="Arial" panose="020B0604020202020204" pitchFamily="34" charset="0"/>
          </a:endParaRPr>
        </a:p>
      </dgm:t>
    </dgm:pt>
    <dgm:pt modelId="{930E1AC4-0E6E-47E2-95A1-3A6EE37768DB}" type="sibTrans" cxnId="{7070EAEA-F70D-4F08-AB96-535596E32C47}">
      <dgm:prSet/>
      <dgm:spPr/>
      <dgm:t>
        <a:bodyPr/>
        <a:lstStyle/>
        <a:p>
          <a:endParaRPr lang="en-US">
            <a:latin typeface="Arial" panose="020B0604020202020204" pitchFamily="34" charset="0"/>
            <a:cs typeface="Arial" panose="020B0604020202020204" pitchFamily="34" charset="0"/>
          </a:endParaRPr>
        </a:p>
      </dgm:t>
    </dgm:pt>
    <dgm:pt modelId="{A89475FE-E637-4B77-8EB7-6BF7B3ADC73A}">
      <dgm:prSet phldrT="[Text]" phldr="0"/>
      <dgm:spPr/>
      <dgm:t>
        <a:bodyPr/>
        <a:lstStyle/>
        <a:p>
          <a:r>
            <a:rPr lang="en-US" dirty="0">
              <a:latin typeface="Arial" panose="020B0604020202020204" pitchFamily="34" charset="0"/>
              <a:cs typeface="Arial" panose="020B0604020202020204" pitchFamily="34" charset="0"/>
            </a:rPr>
            <a:t>Chronic kidney disease and renal artery stenosis </a:t>
          </a:r>
        </a:p>
      </dgm:t>
    </dgm:pt>
    <dgm:pt modelId="{00C0283F-210D-4E26-ABCC-FEFB0A17497E}" type="parTrans" cxnId="{08DB72B3-03CE-4771-97F5-A133593085E2}">
      <dgm:prSet/>
      <dgm:spPr/>
      <dgm:t>
        <a:bodyPr/>
        <a:lstStyle/>
        <a:p>
          <a:endParaRPr lang="en-US">
            <a:latin typeface="Arial" panose="020B0604020202020204" pitchFamily="34" charset="0"/>
            <a:cs typeface="Arial" panose="020B0604020202020204" pitchFamily="34" charset="0"/>
          </a:endParaRPr>
        </a:p>
      </dgm:t>
    </dgm:pt>
    <dgm:pt modelId="{78C2D270-D7EF-49FD-A007-978DC7EFD830}" type="sibTrans" cxnId="{08DB72B3-03CE-4771-97F5-A133593085E2}">
      <dgm:prSet/>
      <dgm:spPr/>
      <dgm:t>
        <a:bodyPr/>
        <a:lstStyle/>
        <a:p>
          <a:endParaRPr lang="en-US">
            <a:latin typeface="Arial" panose="020B0604020202020204" pitchFamily="34" charset="0"/>
            <a:cs typeface="Arial" panose="020B0604020202020204" pitchFamily="34" charset="0"/>
          </a:endParaRPr>
        </a:p>
      </dgm:t>
    </dgm:pt>
    <dgm:pt modelId="{4D1EBD75-613B-4B30-9940-DD86FC1553C1}">
      <dgm:prSet phldrT="[Text]" phldr="0"/>
      <dgm:spPr/>
      <dgm:t>
        <a:bodyPr/>
        <a:lstStyle/>
        <a:p>
          <a:r>
            <a:rPr lang="en-US" dirty="0">
              <a:latin typeface="Arial" panose="020B0604020202020204" pitchFamily="34" charset="0"/>
              <a:cs typeface="Arial" panose="020B0604020202020204" pitchFamily="34" charset="0"/>
            </a:rPr>
            <a:t>Diabetes </a:t>
          </a:r>
        </a:p>
      </dgm:t>
    </dgm:pt>
    <dgm:pt modelId="{68F7887D-D4C1-43D3-9D37-BB18165BB842}" type="parTrans" cxnId="{A0164BC3-E8A5-4C85-A9C3-593F0E2820DF}">
      <dgm:prSet/>
      <dgm:spPr/>
      <dgm:t>
        <a:bodyPr/>
        <a:lstStyle/>
        <a:p>
          <a:endParaRPr lang="en-US">
            <a:latin typeface="Arial" panose="020B0604020202020204" pitchFamily="34" charset="0"/>
            <a:cs typeface="Arial" panose="020B0604020202020204" pitchFamily="34" charset="0"/>
          </a:endParaRPr>
        </a:p>
      </dgm:t>
    </dgm:pt>
    <dgm:pt modelId="{0D952D0B-BE16-4BAE-AA2F-FF4B7FF6E840}" type="sibTrans" cxnId="{A0164BC3-E8A5-4C85-A9C3-593F0E2820DF}">
      <dgm:prSet/>
      <dgm:spPr/>
      <dgm:t>
        <a:bodyPr/>
        <a:lstStyle/>
        <a:p>
          <a:endParaRPr lang="en-US">
            <a:latin typeface="Arial" panose="020B0604020202020204" pitchFamily="34" charset="0"/>
            <a:cs typeface="Arial" panose="020B0604020202020204" pitchFamily="34" charset="0"/>
          </a:endParaRPr>
        </a:p>
      </dgm:t>
    </dgm:pt>
    <dgm:pt modelId="{21450403-1BFE-44E6-959D-CAE4CE17187A}">
      <dgm:prSet phldrT="[Text]" phldr="0"/>
      <dgm:spPr/>
      <dgm:t>
        <a:bodyPr/>
        <a:lstStyle/>
        <a:p>
          <a:r>
            <a:rPr lang="en-US" dirty="0">
              <a:latin typeface="Arial" panose="020B0604020202020204" pitchFamily="34" charset="0"/>
              <a:cs typeface="Arial" panose="020B0604020202020204" pitchFamily="34" charset="0"/>
            </a:rPr>
            <a:t>Triggers </a:t>
          </a:r>
        </a:p>
      </dgm:t>
    </dgm:pt>
    <dgm:pt modelId="{5F142254-BC96-4A6E-9D2B-2B88E59A9FA7}" type="parTrans" cxnId="{C9EA7A48-D5F3-4567-8C04-B3E97AEE6E5E}">
      <dgm:prSet/>
      <dgm:spPr/>
      <dgm:t>
        <a:bodyPr/>
        <a:lstStyle/>
        <a:p>
          <a:endParaRPr lang="en-US">
            <a:latin typeface="Arial" panose="020B0604020202020204" pitchFamily="34" charset="0"/>
            <a:cs typeface="Arial" panose="020B0604020202020204" pitchFamily="34" charset="0"/>
          </a:endParaRPr>
        </a:p>
      </dgm:t>
    </dgm:pt>
    <dgm:pt modelId="{3F0114C1-8B34-44C2-84CE-2715AE9C5DEA}" type="sibTrans" cxnId="{C9EA7A48-D5F3-4567-8C04-B3E97AEE6E5E}">
      <dgm:prSet/>
      <dgm:spPr/>
      <dgm:t>
        <a:bodyPr/>
        <a:lstStyle/>
        <a:p>
          <a:endParaRPr lang="en-US">
            <a:latin typeface="Arial" panose="020B0604020202020204" pitchFamily="34" charset="0"/>
            <a:cs typeface="Arial" panose="020B0604020202020204" pitchFamily="34" charset="0"/>
          </a:endParaRPr>
        </a:p>
      </dgm:t>
    </dgm:pt>
    <dgm:pt modelId="{984D2E03-ED2F-4A6E-AEEC-E1296F6BEFBB}">
      <dgm:prSet phldrT="[Text]" phldr="0"/>
      <dgm:spPr/>
      <dgm:t>
        <a:bodyPr/>
        <a:lstStyle/>
        <a:p>
          <a:r>
            <a:rPr lang="en-US" dirty="0">
              <a:latin typeface="Arial" panose="020B0604020202020204" pitchFamily="34" charset="0"/>
              <a:cs typeface="Arial" panose="020B0604020202020204" pitchFamily="34" charset="0"/>
            </a:rPr>
            <a:t>Myocardial ischemia</a:t>
          </a:r>
        </a:p>
      </dgm:t>
    </dgm:pt>
    <dgm:pt modelId="{6F2573CD-5C26-4828-A861-7AF483803BDA}" type="parTrans" cxnId="{58C8565D-6084-465C-B41E-1EF13C0D80E2}">
      <dgm:prSet/>
      <dgm:spPr/>
      <dgm:t>
        <a:bodyPr/>
        <a:lstStyle/>
        <a:p>
          <a:endParaRPr lang="en-US">
            <a:latin typeface="Arial" panose="020B0604020202020204" pitchFamily="34" charset="0"/>
            <a:cs typeface="Arial" panose="020B0604020202020204" pitchFamily="34" charset="0"/>
          </a:endParaRPr>
        </a:p>
      </dgm:t>
    </dgm:pt>
    <dgm:pt modelId="{4F836C4F-12CD-4842-9BF4-94C5F093D202}" type="sibTrans" cxnId="{58C8565D-6084-465C-B41E-1EF13C0D80E2}">
      <dgm:prSet/>
      <dgm:spPr/>
      <dgm:t>
        <a:bodyPr/>
        <a:lstStyle/>
        <a:p>
          <a:endParaRPr lang="en-US">
            <a:latin typeface="Arial" panose="020B0604020202020204" pitchFamily="34" charset="0"/>
            <a:cs typeface="Arial" panose="020B0604020202020204" pitchFamily="34" charset="0"/>
          </a:endParaRPr>
        </a:p>
      </dgm:t>
    </dgm:pt>
    <dgm:pt modelId="{51A13903-9C08-4CC6-9E07-785FBA9E0FE8}">
      <dgm:prSet phldrT="[Text]" phldr="0"/>
      <dgm:spPr/>
      <dgm:t>
        <a:bodyPr/>
        <a:lstStyle/>
        <a:p>
          <a:r>
            <a:rPr lang="en-US" dirty="0">
              <a:latin typeface="Arial" panose="020B0604020202020204" pitchFamily="34" charset="0"/>
              <a:cs typeface="Arial" panose="020B0604020202020204" pitchFamily="34" charset="0"/>
            </a:rPr>
            <a:t>Acute pain/ illness/ anxiety</a:t>
          </a:r>
        </a:p>
      </dgm:t>
    </dgm:pt>
    <dgm:pt modelId="{C9F10CE4-0E5F-4898-A744-337DF74104C0}" type="parTrans" cxnId="{A3A6E9BC-AF23-4EC2-B501-6CD4DD91C8AD}">
      <dgm:prSet/>
      <dgm:spPr/>
      <dgm:t>
        <a:bodyPr/>
        <a:lstStyle/>
        <a:p>
          <a:endParaRPr lang="en-US">
            <a:latin typeface="Arial" panose="020B0604020202020204" pitchFamily="34" charset="0"/>
            <a:cs typeface="Arial" panose="020B0604020202020204" pitchFamily="34" charset="0"/>
          </a:endParaRPr>
        </a:p>
      </dgm:t>
    </dgm:pt>
    <dgm:pt modelId="{77204119-0541-48EF-A9D1-96540D52C7CB}" type="sibTrans" cxnId="{A3A6E9BC-AF23-4EC2-B501-6CD4DD91C8AD}">
      <dgm:prSet/>
      <dgm:spPr/>
      <dgm:t>
        <a:bodyPr/>
        <a:lstStyle/>
        <a:p>
          <a:endParaRPr lang="en-US">
            <a:latin typeface="Arial" panose="020B0604020202020204" pitchFamily="34" charset="0"/>
            <a:cs typeface="Arial" panose="020B0604020202020204" pitchFamily="34" charset="0"/>
          </a:endParaRPr>
        </a:p>
      </dgm:t>
    </dgm:pt>
    <dgm:pt modelId="{C98E2393-2550-4E36-87C6-B4CBE9BF574D}">
      <dgm:prSet phldrT="[Text]" phldr="0"/>
      <dgm:spPr/>
      <dgm:t>
        <a:bodyPr/>
        <a:lstStyle/>
        <a:p>
          <a:r>
            <a:rPr lang="en-US" dirty="0">
              <a:latin typeface="Arial" panose="020B0604020202020204" pitchFamily="34" charset="0"/>
              <a:cs typeface="Arial" panose="020B0604020202020204" pitchFamily="34" charset="0"/>
            </a:rPr>
            <a:t>Non-compliance to HTN medications</a:t>
          </a:r>
        </a:p>
      </dgm:t>
    </dgm:pt>
    <dgm:pt modelId="{F10A1086-C2F9-46B6-8C27-C4CA03522E09}" type="parTrans" cxnId="{FF3E5CFE-ED0E-4549-8B1C-830C5701DD13}">
      <dgm:prSet/>
      <dgm:spPr/>
      <dgm:t>
        <a:bodyPr/>
        <a:lstStyle/>
        <a:p>
          <a:endParaRPr lang="en-US">
            <a:latin typeface="Arial" panose="020B0604020202020204" pitchFamily="34" charset="0"/>
            <a:cs typeface="Arial" panose="020B0604020202020204" pitchFamily="34" charset="0"/>
          </a:endParaRPr>
        </a:p>
      </dgm:t>
    </dgm:pt>
    <dgm:pt modelId="{759BDD63-E6AD-4475-8EEA-76075D77BDC9}" type="sibTrans" cxnId="{FF3E5CFE-ED0E-4549-8B1C-830C5701DD13}">
      <dgm:prSet/>
      <dgm:spPr/>
      <dgm:t>
        <a:bodyPr/>
        <a:lstStyle/>
        <a:p>
          <a:endParaRPr lang="en-US">
            <a:latin typeface="Arial" panose="020B0604020202020204" pitchFamily="34" charset="0"/>
            <a:cs typeface="Arial" panose="020B0604020202020204" pitchFamily="34" charset="0"/>
          </a:endParaRPr>
        </a:p>
      </dgm:t>
    </dgm:pt>
    <dgm:pt modelId="{3CFE06FA-EFC8-41A8-86FB-7BAB9742099F}">
      <dgm:prSet phldrT="[Text]" phldr="0"/>
      <dgm:spPr/>
      <dgm:t>
        <a:bodyPr/>
        <a:lstStyle/>
        <a:p>
          <a:r>
            <a:rPr lang="en-US" dirty="0">
              <a:latin typeface="Arial" panose="020B0604020202020204" pitchFamily="34" charset="0"/>
              <a:cs typeface="Arial" panose="020B0604020202020204" pitchFamily="34" charset="0"/>
            </a:rPr>
            <a:t>Tachyarrhythmias</a:t>
          </a:r>
        </a:p>
      </dgm:t>
    </dgm:pt>
    <dgm:pt modelId="{C0FF33E5-0F0D-4924-B808-BD6C832C7C42}" type="parTrans" cxnId="{0D32840F-97F0-435B-8E73-968EA06C9A8F}">
      <dgm:prSet/>
      <dgm:spPr/>
      <dgm:t>
        <a:bodyPr/>
        <a:lstStyle/>
        <a:p>
          <a:endParaRPr lang="en-US">
            <a:latin typeface="Arial" panose="020B0604020202020204" pitchFamily="34" charset="0"/>
            <a:cs typeface="Arial" panose="020B0604020202020204" pitchFamily="34" charset="0"/>
          </a:endParaRPr>
        </a:p>
      </dgm:t>
    </dgm:pt>
    <dgm:pt modelId="{347BE813-3954-493A-B231-4DE932C0DE7C}" type="sibTrans" cxnId="{0D32840F-97F0-435B-8E73-968EA06C9A8F}">
      <dgm:prSet/>
      <dgm:spPr/>
      <dgm:t>
        <a:bodyPr/>
        <a:lstStyle/>
        <a:p>
          <a:endParaRPr lang="en-US">
            <a:latin typeface="Arial" panose="020B0604020202020204" pitchFamily="34" charset="0"/>
            <a:cs typeface="Arial" panose="020B0604020202020204" pitchFamily="34" charset="0"/>
          </a:endParaRPr>
        </a:p>
      </dgm:t>
    </dgm:pt>
    <dgm:pt modelId="{7039EC35-C12C-41ED-B7EF-351EF6207E3F}">
      <dgm:prSet phldrT="[Text]" phldr="0"/>
      <dgm:spPr/>
      <dgm:t>
        <a:bodyPr/>
        <a:lstStyle/>
        <a:p>
          <a:r>
            <a:rPr lang="en-US">
              <a:latin typeface="Arial" panose="020B0604020202020204" pitchFamily="34" charset="0"/>
              <a:cs typeface="Arial" panose="020B0604020202020204" pitchFamily="34" charset="0"/>
            </a:rPr>
            <a:t>Sympathomimetic intoxication </a:t>
          </a:r>
          <a:endParaRPr lang="en-US" dirty="0">
            <a:latin typeface="Arial" panose="020B0604020202020204" pitchFamily="34" charset="0"/>
            <a:cs typeface="Arial" panose="020B0604020202020204" pitchFamily="34" charset="0"/>
          </a:endParaRPr>
        </a:p>
      </dgm:t>
    </dgm:pt>
    <dgm:pt modelId="{09F6BDD1-5453-44D3-9018-7BF3385A0A42}" type="parTrans" cxnId="{04A414B1-2567-4F3D-A77E-AB56216E5C89}">
      <dgm:prSet/>
      <dgm:spPr/>
      <dgm:t>
        <a:bodyPr/>
        <a:lstStyle/>
        <a:p>
          <a:endParaRPr lang="en-US">
            <a:latin typeface="Arial" panose="020B0604020202020204" pitchFamily="34" charset="0"/>
            <a:cs typeface="Arial" panose="020B0604020202020204" pitchFamily="34" charset="0"/>
          </a:endParaRPr>
        </a:p>
      </dgm:t>
    </dgm:pt>
    <dgm:pt modelId="{655670F1-6312-4841-9834-6D03AED69E1A}" type="sibTrans" cxnId="{04A414B1-2567-4F3D-A77E-AB56216E5C89}">
      <dgm:prSet/>
      <dgm:spPr/>
      <dgm:t>
        <a:bodyPr/>
        <a:lstStyle/>
        <a:p>
          <a:endParaRPr lang="en-US">
            <a:latin typeface="Arial" panose="020B0604020202020204" pitchFamily="34" charset="0"/>
            <a:cs typeface="Arial" panose="020B0604020202020204" pitchFamily="34" charset="0"/>
          </a:endParaRPr>
        </a:p>
      </dgm:t>
    </dgm:pt>
    <dgm:pt modelId="{2219EBC2-07F9-4E17-94F7-75255F31319C}" type="pres">
      <dgm:prSet presAssocID="{0697620E-2383-4FAA-8BE6-94954C29D841}" presName="Name0" presStyleCnt="0">
        <dgm:presLayoutVars>
          <dgm:dir/>
          <dgm:resizeHandles val="exact"/>
        </dgm:presLayoutVars>
      </dgm:prSet>
      <dgm:spPr/>
    </dgm:pt>
    <dgm:pt modelId="{BFCE3A4B-7388-4943-AE73-0881812D87B1}" type="pres">
      <dgm:prSet presAssocID="{7F56AD64-75CE-4F3F-B1E4-B8DAD8288E94}" presName="node" presStyleLbl="node1" presStyleIdx="0" presStyleCnt="4">
        <dgm:presLayoutVars>
          <dgm:bulletEnabled val="1"/>
        </dgm:presLayoutVars>
      </dgm:prSet>
      <dgm:spPr/>
    </dgm:pt>
    <dgm:pt modelId="{38E625CC-4C35-4EAA-9ED0-5CE87C5A5EB1}" type="pres">
      <dgm:prSet presAssocID="{3DA91CB8-24F9-4705-BF53-6BCF7DD3059B}" presName="sibTrans" presStyleCnt="0"/>
      <dgm:spPr/>
    </dgm:pt>
    <dgm:pt modelId="{15E9F026-13F8-419A-8A0B-655A58F0DC39}" type="pres">
      <dgm:prSet presAssocID="{1802B55C-8EE7-4747-AE6B-C6EEBEDF163B}" presName="node" presStyleLbl="node1" presStyleIdx="1" presStyleCnt="4">
        <dgm:presLayoutVars>
          <dgm:bulletEnabled val="1"/>
        </dgm:presLayoutVars>
      </dgm:prSet>
      <dgm:spPr/>
    </dgm:pt>
    <dgm:pt modelId="{85AC58B8-E3EA-4118-8C37-249E8C04D106}" type="pres">
      <dgm:prSet presAssocID="{3F58443C-3957-463A-BA7A-81D1A4964E63}" presName="sibTrans" presStyleCnt="0"/>
      <dgm:spPr/>
    </dgm:pt>
    <dgm:pt modelId="{799139EB-6B8D-49BB-89F6-536201657068}" type="pres">
      <dgm:prSet presAssocID="{55A3069C-0B63-48D5-A7CF-FE64AD0BD3D7}" presName="node" presStyleLbl="node1" presStyleIdx="2" presStyleCnt="4">
        <dgm:presLayoutVars>
          <dgm:bulletEnabled val="1"/>
        </dgm:presLayoutVars>
      </dgm:prSet>
      <dgm:spPr/>
    </dgm:pt>
    <dgm:pt modelId="{393CEAFF-8963-4F58-9096-45DD9194DAF8}" type="pres">
      <dgm:prSet presAssocID="{0E14049E-15FE-4D2A-9DD3-FF522EDD5BFD}" presName="sibTrans" presStyleCnt="0"/>
      <dgm:spPr/>
    </dgm:pt>
    <dgm:pt modelId="{2B268F80-22A8-4660-AEA5-A3D130ED8CCF}" type="pres">
      <dgm:prSet presAssocID="{21450403-1BFE-44E6-959D-CAE4CE17187A}" presName="node" presStyleLbl="node1" presStyleIdx="3" presStyleCnt="4">
        <dgm:presLayoutVars>
          <dgm:bulletEnabled val="1"/>
        </dgm:presLayoutVars>
      </dgm:prSet>
      <dgm:spPr/>
    </dgm:pt>
  </dgm:ptLst>
  <dgm:cxnLst>
    <dgm:cxn modelId="{E90E7E06-5DB9-412B-B2CE-902B7A6023CB}" type="presOf" srcId="{51A13903-9C08-4CC6-9E07-785FBA9E0FE8}" destId="{2B268F80-22A8-4660-AEA5-A3D130ED8CCF}" srcOrd="0" destOrd="2" presId="urn:microsoft.com/office/officeart/2005/8/layout/hList6"/>
    <dgm:cxn modelId="{1F21FA0C-8D85-4374-B1E5-2505546B8577}" type="presOf" srcId="{4D1EBD75-613B-4B30-9940-DD86FC1553C1}" destId="{799139EB-6B8D-49BB-89F6-536201657068}" srcOrd="0" destOrd="3" presId="urn:microsoft.com/office/officeart/2005/8/layout/hList6"/>
    <dgm:cxn modelId="{0D32840F-97F0-435B-8E73-968EA06C9A8F}" srcId="{21450403-1BFE-44E6-959D-CAE4CE17187A}" destId="{3CFE06FA-EFC8-41A8-86FB-7BAB9742099F}" srcOrd="3" destOrd="0" parTransId="{C0FF33E5-0F0D-4924-B808-BD6C832C7C42}" sibTransId="{347BE813-3954-493A-B231-4DE932C0DE7C}"/>
    <dgm:cxn modelId="{C8B5D920-F1E4-4E18-BE35-968EB39F0823}" type="presOf" srcId="{3CFE06FA-EFC8-41A8-86FB-7BAB9742099F}" destId="{2B268F80-22A8-4660-AEA5-A3D130ED8CCF}" srcOrd="0" destOrd="4" presId="urn:microsoft.com/office/officeart/2005/8/layout/hList6"/>
    <dgm:cxn modelId="{7305F720-F075-4804-8EB4-198B4C7128B8}" srcId="{0697620E-2383-4FAA-8BE6-94954C29D841}" destId="{1802B55C-8EE7-4747-AE6B-C6EEBEDF163B}" srcOrd="1" destOrd="0" parTransId="{31DF1C44-954E-4114-8E81-C5268CB88925}" sibTransId="{3F58443C-3957-463A-BA7A-81D1A4964E63}"/>
    <dgm:cxn modelId="{C9CC5E27-30D0-47A8-9E50-D9D9ACC96784}" type="presOf" srcId="{55A3069C-0B63-48D5-A7CF-FE64AD0BD3D7}" destId="{799139EB-6B8D-49BB-89F6-536201657068}" srcOrd="0" destOrd="0" presId="urn:microsoft.com/office/officeart/2005/8/layout/hList6"/>
    <dgm:cxn modelId="{367F6432-B1E0-44F5-853A-335AD9E681E4}" type="presOf" srcId="{A89475FE-E637-4B77-8EB7-6BF7B3ADC73A}" destId="{799139EB-6B8D-49BB-89F6-536201657068}" srcOrd="0" destOrd="2" presId="urn:microsoft.com/office/officeart/2005/8/layout/hList6"/>
    <dgm:cxn modelId="{7375C93B-3A9B-4C13-BF38-324EDAED0D37}" srcId="{0697620E-2383-4FAA-8BE6-94954C29D841}" destId="{55A3069C-0B63-48D5-A7CF-FE64AD0BD3D7}" srcOrd="2" destOrd="0" parTransId="{2F4FC6B8-C226-4EE9-A543-36F82A880616}" sibTransId="{0E14049E-15FE-4D2A-9DD3-FF522EDD5BFD}"/>
    <dgm:cxn modelId="{01509F3E-BE14-42D5-A975-268E5AECFB9B}" type="presOf" srcId="{21450403-1BFE-44E6-959D-CAE4CE17187A}" destId="{2B268F80-22A8-4660-AEA5-A3D130ED8CCF}" srcOrd="0" destOrd="0" presId="urn:microsoft.com/office/officeart/2005/8/layout/hList6"/>
    <dgm:cxn modelId="{1F0D5B5C-3F3A-4180-B32D-9869D1424ADE}" type="presOf" srcId="{7039EC35-C12C-41ED-B7EF-351EF6207E3F}" destId="{2B268F80-22A8-4660-AEA5-A3D130ED8CCF}" srcOrd="0" destOrd="5" presId="urn:microsoft.com/office/officeart/2005/8/layout/hList6"/>
    <dgm:cxn modelId="{58C8565D-6084-465C-B41E-1EF13C0D80E2}" srcId="{21450403-1BFE-44E6-959D-CAE4CE17187A}" destId="{984D2E03-ED2F-4A6E-AEEC-E1296F6BEFBB}" srcOrd="0" destOrd="0" parTransId="{6F2573CD-5C26-4828-A861-7AF483803BDA}" sibTransId="{4F836C4F-12CD-4842-9BF4-94C5F093D202}"/>
    <dgm:cxn modelId="{89206B66-FE14-45EF-8659-85978FEB826C}" type="presOf" srcId="{1802B55C-8EE7-4747-AE6B-C6EEBEDF163B}" destId="{15E9F026-13F8-419A-8A0B-655A58F0DC39}" srcOrd="0" destOrd="0" presId="urn:microsoft.com/office/officeart/2005/8/layout/hList6"/>
    <dgm:cxn modelId="{C9EA7A48-D5F3-4567-8C04-B3E97AEE6E5E}" srcId="{0697620E-2383-4FAA-8BE6-94954C29D841}" destId="{21450403-1BFE-44E6-959D-CAE4CE17187A}" srcOrd="3" destOrd="0" parTransId="{5F142254-BC96-4A6E-9D2B-2B88E59A9FA7}" sibTransId="{3F0114C1-8B34-44C2-84CE-2715AE9C5DEA}"/>
    <dgm:cxn modelId="{36CBB148-B838-4FF1-9310-8ABDB3B7B184}" type="presOf" srcId="{E5A578B8-BB42-403A-B3EF-5770B87C89A6}" destId="{15E9F026-13F8-419A-8A0B-655A58F0DC39}" srcOrd="0" destOrd="1" presId="urn:microsoft.com/office/officeart/2005/8/layout/hList6"/>
    <dgm:cxn modelId="{414D1049-03FE-4129-9355-2C2F5EFE5FA5}" srcId="{55A3069C-0B63-48D5-A7CF-FE64AD0BD3D7}" destId="{805B19CB-4182-428C-9B75-521ABC2E2BAC}" srcOrd="0" destOrd="0" parTransId="{0A33DD7C-B2C5-4AED-850D-8F2E90B28814}" sibTransId="{8F56C70D-27CA-4545-890F-5494A7413DB5}"/>
    <dgm:cxn modelId="{B82F5F73-69B3-4BD4-AD3F-1CBE3242DF8B}" type="presOf" srcId="{0697620E-2383-4FAA-8BE6-94954C29D841}" destId="{2219EBC2-07F9-4E17-94F7-75255F31319C}" srcOrd="0" destOrd="0" presId="urn:microsoft.com/office/officeart/2005/8/layout/hList6"/>
    <dgm:cxn modelId="{0290D955-B3CC-4D7D-95C3-45E0668D9700}" type="presOf" srcId="{7F56AD64-75CE-4F3F-B1E4-B8DAD8288E94}" destId="{BFCE3A4B-7388-4943-AE73-0881812D87B1}" srcOrd="0" destOrd="0" presId="urn:microsoft.com/office/officeart/2005/8/layout/hList6"/>
    <dgm:cxn modelId="{CEAEED59-6DF4-4CEC-98E0-A98AABEFC140}" type="presOf" srcId="{C98E2393-2550-4E36-87C6-B4CBE9BF574D}" destId="{2B268F80-22A8-4660-AEA5-A3D130ED8CCF}" srcOrd="0" destOrd="3" presId="urn:microsoft.com/office/officeart/2005/8/layout/hList6"/>
    <dgm:cxn modelId="{51F1C75A-3E5F-4ADA-96AD-A6701834CDC6}" srcId="{0697620E-2383-4FAA-8BE6-94954C29D841}" destId="{7F56AD64-75CE-4F3F-B1E4-B8DAD8288E94}" srcOrd="0" destOrd="0" parTransId="{9859300F-583D-4404-9F75-CB469802936C}" sibTransId="{3DA91CB8-24F9-4705-BF53-6BCF7DD3059B}"/>
    <dgm:cxn modelId="{04A414B1-2567-4F3D-A77E-AB56216E5C89}" srcId="{21450403-1BFE-44E6-959D-CAE4CE17187A}" destId="{7039EC35-C12C-41ED-B7EF-351EF6207E3F}" srcOrd="4" destOrd="0" parTransId="{09F6BDD1-5453-44D3-9018-7BF3385A0A42}" sibTransId="{655670F1-6312-4841-9834-6D03AED69E1A}"/>
    <dgm:cxn modelId="{08DB72B3-03CE-4771-97F5-A133593085E2}" srcId="{55A3069C-0B63-48D5-A7CF-FE64AD0BD3D7}" destId="{A89475FE-E637-4B77-8EB7-6BF7B3ADC73A}" srcOrd="1" destOrd="0" parTransId="{00C0283F-210D-4E26-ABCC-FEFB0A17497E}" sibTransId="{78C2D270-D7EF-49FD-A007-978DC7EFD830}"/>
    <dgm:cxn modelId="{A3A6E9BC-AF23-4EC2-B501-6CD4DD91C8AD}" srcId="{21450403-1BFE-44E6-959D-CAE4CE17187A}" destId="{51A13903-9C08-4CC6-9E07-785FBA9E0FE8}" srcOrd="1" destOrd="0" parTransId="{C9F10CE4-0E5F-4898-A744-337DF74104C0}" sibTransId="{77204119-0541-48EF-A9D1-96540D52C7CB}"/>
    <dgm:cxn modelId="{D6A647C0-93AF-4691-9B27-108E4936CF26}" type="presOf" srcId="{805B19CB-4182-428C-9B75-521ABC2E2BAC}" destId="{799139EB-6B8D-49BB-89F6-536201657068}" srcOrd="0" destOrd="1" presId="urn:microsoft.com/office/officeart/2005/8/layout/hList6"/>
    <dgm:cxn modelId="{A0164BC3-E8A5-4C85-A9C3-593F0E2820DF}" srcId="{55A3069C-0B63-48D5-A7CF-FE64AD0BD3D7}" destId="{4D1EBD75-613B-4B30-9940-DD86FC1553C1}" srcOrd="2" destOrd="0" parTransId="{68F7887D-D4C1-43D3-9D37-BB18165BB842}" sibTransId="{0D952D0B-BE16-4BAE-AA2F-FF4B7FF6E840}"/>
    <dgm:cxn modelId="{46FA68D9-B196-411B-9A71-0C2BDA8DE08B}" type="presOf" srcId="{984D2E03-ED2F-4A6E-AEEC-E1296F6BEFBB}" destId="{2B268F80-22A8-4660-AEA5-A3D130ED8CCF}" srcOrd="0" destOrd="1" presId="urn:microsoft.com/office/officeart/2005/8/layout/hList6"/>
    <dgm:cxn modelId="{7070EAEA-F70D-4F08-AB96-535596E32C47}" srcId="{1802B55C-8EE7-4747-AE6B-C6EEBEDF163B}" destId="{E5A578B8-BB42-403A-B3EF-5770B87C89A6}" srcOrd="0" destOrd="0" parTransId="{686C346A-2DB2-4BA5-B0B9-F4F7CB53C368}" sibTransId="{930E1AC4-0E6E-47E2-95A1-3A6EE37768DB}"/>
    <dgm:cxn modelId="{FF3E5CFE-ED0E-4549-8B1C-830C5701DD13}" srcId="{21450403-1BFE-44E6-959D-CAE4CE17187A}" destId="{C98E2393-2550-4E36-87C6-B4CBE9BF574D}" srcOrd="2" destOrd="0" parTransId="{F10A1086-C2F9-46B6-8C27-C4CA03522E09}" sibTransId="{759BDD63-E6AD-4475-8EEA-76075D77BDC9}"/>
    <dgm:cxn modelId="{10D16752-CFA2-4493-A325-64973511451C}" type="presParOf" srcId="{2219EBC2-07F9-4E17-94F7-75255F31319C}" destId="{BFCE3A4B-7388-4943-AE73-0881812D87B1}" srcOrd="0" destOrd="0" presId="urn:microsoft.com/office/officeart/2005/8/layout/hList6"/>
    <dgm:cxn modelId="{AB119B7F-018A-40FB-A45C-BD00611CD110}" type="presParOf" srcId="{2219EBC2-07F9-4E17-94F7-75255F31319C}" destId="{38E625CC-4C35-4EAA-9ED0-5CE87C5A5EB1}" srcOrd="1" destOrd="0" presId="urn:microsoft.com/office/officeart/2005/8/layout/hList6"/>
    <dgm:cxn modelId="{6E2FA97D-6051-4D94-8FFA-E61F55EBA1EB}" type="presParOf" srcId="{2219EBC2-07F9-4E17-94F7-75255F31319C}" destId="{15E9F026-13F8-419A-8A0B-655A58F0DC39}" srcOrd="2" destOrd="0" presId="urn:microsoft.com/office/officeart/2005/8/layout/hList6"/>
    <dgm:cxn modelId="{7C8415E6-2477-48FF-B7AA-15C0C8CB4D42}" type="presParOf" srcId="{2219EBC2-07F9-4E17-94F7-75255F31319C}" destId="{85AC58B8-E3EA-4118-8C37-249E8C04D106}" srcOrd="3" destOrd="0" presId="urn:microsoft.com/office/officeart/2005/8/layout/hList6"/>
    <dgm:cxn modelId="{FFAA353C-3A1B-4F20-BAD0-BD672883FF3F}" type="presParOf" srcId="{2219EBC2-07F9-4E17-94F7-75255F31319C}" destId="{799139EB-6B8D-49BB-89F6-536201657068}" srcOrd="4" destOrd="0" presId="urn:microsoft.com/office/officeart/2005/8/layout/hList6"/>
    <dgm:cxn modelId="{2F6FB5E5-1641-4991-BE76-48D43D180F67}" type="presParOf" srcId="{2219EBC2-07F9-4E17-94F7-75255F31319C}" destId="{393CEAFF-8963-4F58-9096-45DD9194DAF8}" srcOrd="5" destOrd="0" presId="urn:microsoft.com/office/officeart/2005/8/layout/hList6"/>
    <dgm:cxn modelId="{749B165E-8FDA-4EC9-98B2-4435006AB74D}" type="presParOf" srcId="{2219EBC2-07F9-4E17-94F7-75255F31319C}" destId="{2B268F80-22A8-4660-AEA5-A3D130ED8C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CF717-AFE6-401A-BB36-9B28BD0F818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508BC2C-076D-4702-B561-42C9316CFE83}">
      <dgm:prSet phldrT="[Text]" phldr="0" custT="1"/>
      <dgm:spPr>
        <a:solidFill>
          <a:schemeClr val="accent5">
            <a:lumMod val="50000"/>
          </a:schemeClr>
        </a:solidFill>
      </dgm:spPr>
      <dgm:t>
        <a:bodyPr/>
        <a:lstStyle/>
        <a:p>
          <a:r>
            <a:rPr lang="en-US" sz="2000" dirty="0">
              <a:latin typeface="Arial" panose="020B0604020202020204" pitchFamily="34" charset="0"/>
              <a:cs typeface="Arial" panose="020B0604020202020204" pitchFamily="34" charset="0"/>
            </a:rPr>
            <a:t>No official estimate of those presenting with SCAPE</a:t>
          </a:r>
        </a:p>
      </dgm:t>
    </dgm:pt>
    <dgm:pt modelId="{D0AF8F6E-D1A4-444B-8B85-6D4A54A836A6}" type="parTrans" cxnId="{CFB02FFF-B9B1-481D-9B4E-09BDECC19519}">
      <dgm:prSet/>
      <dgm:spPr/>
      <dgm:t>
        <a:bodyPr/>
        <a:lstStyle/>
        <a:p>
          <a:endParaRPr lang="en-US">
            <a:latin typeface="Arial" panose="020B0604020202020204" pitchFamily="34" charset="0"/>
            <a:cs typeface="Arial" panose="020B0604020202020204" pitchFamily="34" charset="0"/>
          </a:endParaRPr>
        </a:p>
      </dgm:t>
    </dgm:pt>
    <dgm:pt modelId="{4D06AFA1-7E20-459C-B294-D5E5045E6CC5}" type="sibTrans" cxnId="{CFB02FFF-B9B1-481D-9B4E-09BDECC19519}">
      <dgm:prSet/>
      <dgm:spPr/>
      <dgm:t>
        <a:bodyPr/>
        <a:lstStyle/>
        <a:p>
          <a:endParaRPr lang="en-US">
            <a:latin typeface="Arial" panose="020B0604020202020204" pitchFamily="34" charset="0"/>
            <a:cs typeface="Arial" panose="020B0604020202020204" pitchFamily="34" charset="0"/>
          </a:endParaRPr>
        </a:p>
      </dgm:t>
    </dgm:pt>
    <dgm:pt modelId="{4787A45E-11FB-4AB4-AD76-3B80C7E57BE6}">
      <dgm:prSet phldrT="[Text]" phldr="0" custT="1"/>
      <dgm:spPr>
        <a:solidFill>
          <a:schemeClr val="accent5">
            <a:lumMod val="50000"/>
          </a:schemeClr>
        </a:solidFill>
      </dgm:spPr>
      <dgm:t>
        <a:bodyPr/>
        <a:lstStyle/>
        <a:p>
          <a:r>
            <a:rPr lang="en-US" sz="2000" dirty="0">
              <a:latin typeface="Arial" panose="020B0604020202020204" pitchFamily="34" charset="0"/>
              <a:cs typeface="Arial" panose="020B0604020202020204" pitchFamily="34" charset="0"/>
            </a:rPr>
            <a:t>Accounts for the minority presenting with acute heart failure syndromes</a:t>
          </a:r>
        </a:p>
      </dgm:t>
    </dgm:pt>
    <dgm:pt modelId="{59CA20FA-6DC3-41EA-947E-D66EED6461B4}" type="parTrans" cxnId="{1D54EFA8-6E98-438B-950A-4FB1B0F1E9C6}">
      <dgm:prSet/>
      <dgm:spPr/>
      <dgm:t>
        <a:bodyPr/>
        <a:lstStyle/>
        <a:p>
          <a:endParaRPr lang="en-US">
            <a:latin typeface="Arial" panose="020B0604020202020204" pitchFamily="34" charset="0"/>
            <a:cs typeface="Arial" panose="020B0604020202020204" pitchFamily="34" charset="0"/>
          </a:endParaRPr>
        </a:p>
      </dgm:t>
    </dgm:pt>
    <dgm:pt modelId="{B7410FEF-8914-4237-88E8-8C1DEA69D4A3}" type="sibTrans" cxnId="{1D54EFA8-6E98-438B-950A-4FB1B0F1E9C6}">
      <dgm:prSet/>
      <dgm:spPr/>
      <dgm:t>
        <a:bodyPr/>
        <a:lstStyle/>
        <a:p>
          <a:endParaRPr lang="en-US">
            <a:latin typeface="Arial" panose="020B0604020202020204" pitchFamily="34" charset="0"/>
            <a:cs typeface="Arial" panose="020B0604020202020204" pitchFamily="34" charset="0"/>
          </a:endParaRPr>
        </a:p>
      </dgm:t>
    </dgm:pt>
    <dgm:pt modelId="{A0E8B464-347E-4EED-AC90-9D5E24D66C22}">
      <dgm:prSet phldrT="[Text]" phldr="0" custT="1"/>
      <dgm:spPr>
        <a:solidFill>
          <a:schemeClr val="accent5">
            <a:lumMod val="50000"/>
          </a:schemeClr>
        </a:solidFill>
      </dgm:spPr>
      <dgm:t>
        <a:bodyPr/>
        <a:lstStyle/>
        <a:p>
          <a:r>
            <a:rPr lang="en-US" sz="2400" dirty="0">
              <a:latin typeface="Arial" panose="020B0604020202020204" pitchFamily="34" charset="0"/>
              <a:cs typeface="Arial" panose="020B0604020202020204" pitchFamily="34" charset="0"/>
            </a:rPr>
            <a:t>SCAPE</a:t>
          </a:r>
        </a:p>
      </dgm:t>
    </dgm:pt>
    <dgm:pt modelId="{445E076E-B8D5-4200-AB2E-D5166F9FDA9E}" type="parTrans" cxnId="{86C6F5BD-3461-4719-9193-34FC0D4E8BAA}">
      <dgm:prSet/>
      <dgm:spPr/>
      <dgm:t>
        <a:bodyPr/>
        <a:lstStyle/>
        <a:p>
          <a:endParaRPr lang="en-US"/>
        </a:p>
      </dgm:t>
    </dgm:pt>
    <dgm:pt modelId="{6C670C99-4AE6-4C8D-8B66-BE469E100B2A}" type="sibTrans" cxnId="{86C6F5BD-3461-4719-9193-34FC0D4E8BAA}">
      <dgm:prSet/>
      <dgm:spPr/>
      <dgm:t>
        <a:bodyPr/>
        <a:lstStyle/>
        <a:p>
          <a:endParaRPr lang="en-US"/>
        </a:p>
      </dgm:t>
    </dgm:pt>
    <dgm:pt modelId="{B38E4553-35E4-4D44-B92E-6BAA8D2847DB}">
      <dgm:prSet phldrT="[Text]" phldr="0" custT="1"/>
      <dgm:spPr>
        <a:solidFill>
          <a:schemeClr val="accent5">
            <a:lumMod val="50000"/>
          </a:schemeClr>
        </a:solidFill>
      </dgm:spPr>
      <dgm:t>
        <a:bodyPr/>
        <a:lstStyle/>
        <a:p>
          <a:r>
            <a:rPr lang="en-US" sz="2000" dirty="0">
              <a:latin typeface="Arial" panose="020B0604020202020204" pitchFamily="34" charset="0"/>
              <a:cs typeface="Arial" panose="020B0604020202020204" pitchFamily="34" charset="0"/>
            </a:rPr>
            <a:t>Uncommon, severe subset of acute heart failure</a:t>
          </a:r>
        </a:p>
      </dgm:t>
    </dgm:pt>
    <dgm:pt modelId="{D95173BD-06D2-4672-B111-56860FC4CB03}" type="parTrans" cxnId="{42C002F4-C0E2-4B00-9BB7-C1166E906280}">
      <dgm:prSet/>
      <dgm:spPr/>
      <dgm:t>
        <a:bodyPr/>
        <a:lstStyle/>
        <a:p>
          <a:endParaRPr lang="en-US"/>
        </a:p>
      </dgm:t>
    </dgm:pt>
    <dgm:pt modelId="{3DC6A750-B171-46CC-ABBF-A34CD92B1252}" type="sibTrans" cxnId="{42C002F4-C0E2-4B00-9BB7-C1166E906280}">
      <dgm:prSet/>
      <dgm:spPr/>
      <dgm:t>
        <a:bodyPr/>
        <a:lstStyle/>
        <a:p>
          <a:endParaRPr lang="en-US"/>
        </a:p>
      </dgm:t>
    </dgm:pt>
    <dgm:pt modelId="{871595D8-37D5-4315-B12C-AE66EE976784}" type="pres">
      <dgm:prSet presAssocID="{12FCF717-AFE6-401A-BB36-9B28BD0F818C}" presName="diagram" presStyleCnt="0">
        <dgm:presLayoutVars>
          <dgm:dir/>
          <dgm:resizeHandles val="exact"/>
        </dgm:presLayoutVars>
      </dgm:prSet>
      <dgm:spPr/>
    </dgm:pt>
    <dgm:pt modelId="{DEC74526-EB00-4622-92D4-10B89EA1E6C6}" type="pres">
      <dgm:prSet presAssocID="{A0E8B464-347E-4EED-AC90-9D5E24D66C22}" presName="node" presStyleLbl="node1" presStyleIdx="0" presStyleCnt="1">
        <dgm:presLayoutVars>
          <dgm:bulletEnabled val="1"/>
        </dgm:presLayoutVars>
      </dgm:prSet>
      <dgm:spPr/>
    </dgm:pt>
  </dgm:ptLst>
  <dgm:cxnLst>
    <dgm:cxn modelId="{61E04A65-02EE-4BB6-852F-0D7D62EBBC7B}" type="presOf" srcId="{A0E8B464-347E-4EED-AC90-9D5E24D66C22}" destId="{DEC74526-EB00-4622-92D4-10B89EA1E6C6}" srcOrd="0" destOrd="0" presId="urn:microsoft.com/office/officeart/2005/8/layout/default"/>
    <dgm:cxn modelId="{1FD61052-DD44-4211-9BCB-40C0546FF6FF}" type="presOf" srcId="{A508BC2C-076D-4702-B561-42C9316CFE83}" destId="{DEC74526-EB00-4622-92D4-10B89EA1E6C6}" srcOrd="0" destOrd="1" presId="urn:microsoft.com/office/officeart/2005/8/layout/default"/>
    <dgm:cxn modelId="{E4006157-9F6B-49C3-AFED-5E3E356AAFD2}" type="presOf" srcId="{4787A45E-11FB-4AB4-AD76-3B80C7E57BE6}" destId="{DEC74526-EB00-4622-92D4-10B89EA1E6C6}" srcOrd="0" destOrd="3" presId="urn:microsoft.com/office/officeart/2005/8/layout/default"/>
    <dgm:cxn modelId="{81EA7886-B535-40B4-A0BB-16B10E1C3BD3}" type="presOf" srcId="{12FCF717-AFE6-401A-BB36-9B28BD0F818C}" destId="{871595D8-37D5-4315-B12C-AE66EE976784}" srcOrd="0" destOrd="0" presId="urn:microsoft.com/office/officeart/2005/8/layout/default"/>
    <dgm:cxn modelId="{1D54EFA8-6E98-438B-950A-4FB1B0F1E9C6}" srcId="{A0E8B464-347E-4EED-AC90-9D5E24D66C22}" destId="{4787A45E-11FB-4AB4-AD76-3B80C7E57BE6}" srcOrd="2" destOrd="0" parTransId="{59CA20FA-6DC3-41EA-947E-D66EED6461B4}" sibTransId="{B7410FEF-8914-4237-88E8-8C1DEA69D4A3}"/>
    <dgm:cxn modelId="{86C6F5BD-3461-4719-9193-34FC0D4E8BAA}" srcId="{12FCF717-AFE6-401A-BB36-9B28BD0F818C}" destId="{A0E8B464-347E-4EED-AC90-9D5E24D66C22}" srcOrd="0" destOrd="0" parTransId="{445E076E-B8D5-4200-AB2E-D5166F9FDA9E}" sibTransId="{6C670C99-4AE6-4C8D-8B66-BE469E100B2A}"/>
    <dgm:cxn modelId="{149BD6CC-BAF3-42FE-9EF3-D2C6F2F3E15A}" type="presOf" srcId="{B38E4553-35E4-4D44-B92E-6BAA8D2847DB}" destId="{DEC74526-EB00-4622-92D4-10B89EA1E6C6}" srcOrd="0" destOrd="2" presId="urn:microsoft.com/office/officeart/2005/8/layout/default"/>
    <dgm:cxn modelId="{42C002F4-C0E2-4B00-9BB7-C1166E906280}" srcId="{A0E8B464-347E-4EED-AC90-9D5E24D66C22}" destId="{B38E4553-35E4-4D44-B92E-6BAA8D2847DB}" srcOrd="1" destOrd="0" parTransId="{D95173BD-06D2-4672-B111-56860FC4CB03}" sibTransId="{3DC6A750-B171-46CC-ABBF-A34CD92B1252}"/>
    <dgm:cxn modelId="{CFB02FFF-B9B1-481D-9B4E-09BDECC19519}" srcId="{A0E8B464-347E-4EED-AC90-9D5E24D66C22}" destId="{A508BC2C-076D-4702-B561-42C9316CFE83}" srcOrd="0" destOrd="0" parTransId="{D0AF8F6E-D1A4-444B-8B85-6D4A54A836A6}" sibTransId="{4D06AFA1-7E20-459C-B294-D5E5045E6CC5}"/>
    <dgm:cxn modelId="{5757CF6C-E577-42D9-B77C-A4F5CDB99969}" type="presParOf" srcId="{871595D8-37D5-4315-B12C-AE66EE976784}" destId="{DEC74526-EB00-4622-92D4-10B89EA1E6C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FA93A-1650-48F2-985D-1ACA1A6A8D8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3A54E4B-7F47-49AF-BF92-34726C335868}">
      <dgm:prSet phldrT="[Text]" phldr="0"/>
      <dgm:spPr/>
      <dgm:t>
        <a:bodyPr/>
        <a:lstStyle/>
        <a:p>
          <a:r>
            <a:rPr lang="en-US" dirty="0">
              <a:latin typeface="Arial" panose="020B0604020202020204" pitchFamily="34" charset="0"/>
              <a:cs typeface="Arial" panose="020B0604020202020204" pitchFamily="34" charset="0"/>
            </a:rPr>
            <a:t>LV end diastolic pressure increase</a:t>
          </a:r>
        </a:p>
      </dgm:t>
    </dgm:pt>
    <dgm:pt modelId="{24C717F6-CABC-4E4D-9131-0469DEA82534}" type="parTrans" cxnId="{5FFA3F53-9BFA-4200-A21A-1F2A45654EBA}">
      <dgm:prSet/>
      <dgm:spPr/>
      <dgm:t>
        <a:bodyPr/>
        <a:lstStyle/>
        <a:p>
          <a:endParaRPr lang="en-US"/>
        </a:p>
      </dgm:t>
    </dgm:pt>
    <dgm:pt modelId="{F269E5BB-8EB5-44AC-AD6C-3F6D7D12847A}" type="sibTrans" cxnId="{5FFA3F53-9BFA-4200-A21A-1F2A45654EBA}">
      <dgm:prSet/>
      <dgm:spPr/>
      <dgm:t>
        <a:bodyPr/>
        <a:lstStyle/>
        <a:p>
          <a:endParaRPr lang="en-US"/>
        </a:p>
      </dgm:t>
    </dgm:pt>
    <dgm:pt modelId="{7B962AF8-0D32-4005-84DC-5CC41393874E}">
      <dgm:prSet phldrT="[Text]" phldr="0"/>
      <dgm:spPr/>
      <dgm:t>
        <a:bodyPr/>
        <a:lstStyle/>
        <a:p>
          <a:r>
            <a:rPr lang="en-US">
              <a:latin typeface="Arial" panose="020B0604020202020204" pitchFamily="34" charset="0"/>
              <a:cs typeface="Arial" panose="020B0604020202020204" pitchFamily="34" charset="0"/>
            </a:rPr>
            <a:t>PCWP increase</a:t>
          </a:r>
          <a:endParaRPr lang="en-US" dirty="0">
            <a:latin typeface="Arial" panose="020B0604020202020204" pitchFamily="34" charset="0"/>
            <a:cs typeface="Arial" panose="020B0604020202020204" pitchFamily="34" charset="0"/>
          </a:endParaRPr>
        </a:p>
      </dgm:t>
    </dgm:pt>
    <dgm:pt modelId="{A85F9EB0-187B-438E-91E7-BCAEC6FA8C35}" type="parTrans" cxnId="{A6FC7F4B-EC26-4441-AC99-86B71373E3BF}">
      <dgm:prSet/>
      <dgm:spPr/>
      <dgm:t>
        <a:bodyPr/>
        <a:lstStyle/>
        <a:p>
          <a:endParaRPr lang="en-US"/>
        </a:p>
      </dgm:t>
    </dgm:pt>
    <dgm:pt modelId="{299D5AAD-93A0-44AB-904D-692814DC9018}" type="sibTrans" cxnId="{A6FC7F4B-EC26-4441-AC99-86B71373E3BF}">
      <dgm:prSet/>
      <dgm:spPr/>
      <dgm:t>
        <a:bodyPr/>
        <a:lstStyle/>
        <a:p>
          <a:endParaRPr lang="en-US"/>
        </a:p>
      </dgm:t>
    </dgm:pt>
    <dgm:pt modelId="{4A9F196A-45AA-4A3D-B188-C576C7F93090}">
      <dgm:prSet phldrT="[Text]" phldr="0"/>
      <dgm:spPr/>
      <dgm:t>
        <a:bodyPr/>
        <a:lstStyle/>
        <a:p>
          <a:r>
            <a:rPr lang="en-US" dirty="0">
              <a:latin typeface="Arial" panose="020B0604020202020204" pitchFamily="34" charset="0"/>
              <a:cs typeface="Arial" panose="020B0604020202020204" pitchFamily="34" charset="0"/>
            </a:rPr>
            <a:t>Hydrostatic pressure &gt; oncotic pressure</a:t>
          </a:r>
        </a:p>
      </dgm:t>
    </dgm:pt>
    <dgm:pt modelId="{F7984770-63E0-45F2-B601-1D09FD07E19F}" type="parTrans" cxnId="{24DCD9F3-AE22-437B-83CA-8B609DE3B155}">
      <dgm:prSet/>
      <dgm:spPr/>
      <dgm:t>
        <a:bodyPr/>
        <a:lstStyle/>
        <a:p>
          <a:endParaRPr lang="en-US"/>
        </a:p>
      </dgm:t>
    </dgm:pt>
    <dgm:pt modelId="{BA2A6EDD-2A6D-4932-B0A9-52ED2C854784}" type="sibTrans" cxnId="{24DCD9F3-AE22-437B-83CA-8B609DE3B155}">
      <dgm:prSet/>
      <dgm:spPr/>
      <dgm:t>
        <a:bodyPr/>
        <a:lstStyle/>
        <a:p>
          <a:endParaRPr lang="en-US"/>
        </a:p>
      </dgm:t>
    </dgm:pt>
    <dgm:pt modelId="{7861F4DA-C5D7-4FB9-9404-009CBE6C74DD}">
      <dgm:prSet phldrT="[Text]" phldr="0"/>
      <dgm:spPr/>
      <dgm:t>
        <a:bodyPr/>
        <a:lstStyle/>
        <a:p>
          <a:r>
            <a:rPr lang="en-US" dirty="0">
              <a:latin typeface="Arial" panose="020B0604020202020204" pitchFamily="34" charset="0"/>
              <a:cs typeface="Arial" panose="020B0604020202020204" pitchFamily="34" charset="0"/>
            </a:rPr>
            <a:t>Fluid shifts from capillaries into alveolar space</a:t>
          </a:r>
        </a:p>
      </dgm:t>
    </dgm:pt>
    <dgm:pt modelId="{376EB94B-E76D-477A-AAB4-91050ED7A766}" type="parTrans" cxnId="{3055ECAD-E70A-446B-8796-97E2299FB441}">
      <dgm:prSet/>
      <dgm:spPr/>
      <dgm:t>
        <a:bodyPr/>
        <a:lstStyle/>
        <a:p>
          <a:endParaRPr lang="en-US"/>
        </a:p>
      </dgm:t>
    </dgm:pt>
    <dgm:pt modelId="{D228230E-D19A-456E-BD76-2EF32EFEB3C1}" type="sibTrans" cxnId="{3055ECAD-E70A-446B-8796-97E2299FB441}">
      <dgm:prSet/>
      <dgm:spPr/>
      <dgm:t>
        <a:bodyPr/>
        <a:lstStyle/>
        <a:p>
          <a:endParaRPr lang="en-US"/>
        </a:p>
      </dgm:t>
    </dgm:pt>
    <dgm:pt modelId="{C3CF1029-400F-4B0A-893E-E3DC5B6DDD33}">
      <dgm:prSet phldrT="[Text]" phldr="0"/>
      <dgm:spPr/>
      <dgm:t>
        <a:bodyPr/>
        <a:lstStyle/>
        <a:p>
          <a:r>
            <a:rPr lang="en-US">
              <a:latin typeface="Arial" panose="020B0604020202020204" pitchFamily="34" charset="0"/>
              <a:cs typeface="Arial" panose="020B0604020202020204" pitchFamily="34" charset="0"/>
            </a:rPr>
            <a:t>Fluid Redistribution </a:t>
          </a:r>
          <a:endParaRPr lang="en-US" dirty="0">
            <a:latin typeface="Arial" panose="020B0604020202020204" pitchFamily="34" charset="0"/>
            <a:cs typeface="Arial" panose="020B0604020202020204" pitchFamily="34" charset="0"/>
          </a:endParaRPr>
        </a:p>
      </dgm:t>
    </dgm:pt>
    <dgm:pt modelId="{270DCD2C-0E7C-43EC-80B9-B150B627DFE1}" type="parTrans" cxnId="{6DFD97F6-91E4-4F56-8A25-A1C33900AE1F}">
      <dgm:prSet/>
      <dgm:spPr/>
      <dgm:t>
        <a:bodyPr/>
        <a:lstStyle/>
        <a:p>
          <a:endParaRPr lang="en-US"/>
        </a:p>
      </dgm:t>
    </dgm:pt>
    <dgm:pt modelId="{5C2A6FF1-F465-42C5-A237-558C4DA7C88F}" type="sibTrans" cxnId="{6DFD97F6-91E4-4F56-8A25-A1C33900AE1F}">
      <dgm:prSet/>
      <dgm:spPr/>
      <dgm:t>
        <a:bodyPr/>
        <a:lstStyle/>
        <a:p>
          <a:endParaRPr lang="en-US"/>
        </a:p>
      </dgm:t>
    </dgm:pt>
    <dgm:pt modelId="{ECE5A8F3-0411-45B5-B8F5-331968BE4686}" type="pres">
      <dgm:prSet presAssocID="{388FA93A-1650-48F2-985D-1ACA1A6A8D84}" presName="Name0" presStyleCnt="0">
        <dgm:presLayoutVars>
          <dgm:dir/>
          <dgm:resizeHandles val="exact"/>
        </dgm:presLayoutVars>
      </dgm:prSet>
      <dgm:spPr/>
    </dgm:pt>
    <dgm:pt modelId="{FE83E87A-C912-442A-9EC9-F558E45461AD}" type="pres">
      <dgm:prSet presAssocID="{388FA93A-1650-48F2-985D-1ACA1A6A8D84}" presName="cycle" presStyleCnt="0"/>
      <dgm:spPr/>
    </dgm:pt>
    <dgm:pt modelId="{93159BBC-A8E1-4A3C-9708-1582197E40C0}" type="pres">
      <dgm:prSet presAssocID="{33A54E4B-7F47-49AF-BF92-34726C335868}" presName="nodeFirstNode" presStyleLbl="node1" presStyleIdx="0" presStyleCnt="5">
        <dgm:presLayoutVars>
          <dgm:bulletEnabled val="1"/>
        </dgm:presLayoutVars>
      </dgm:prSet>
      <dgm:spPr/>
    </dgm:pt>
    <dgm:pt modelId="{3C4DC410-B960-40C1-9A04-208088CC8119}" type="pres">
      <dgm:prSet presAssocID="{F269E5BB-8EB5-44AC-AD6C-3F6D7D12847A}" presName="sibTransFirstNode" presStyleLbl="bgShp" presStyleIdx="0" presStyleCnt="1"/>
      <dgm:spPr/>
    </dgm:pt>
    <dgm:pt modelId="{E5720B3D-EF2E-41EA-952E-379CC09DFF6F}" type="pres">
      <dgm:prSet presAssocID="{7B962AF8-0D32-4005-84DC-5CC41393874E}" presName="nodeFollowingNodes" presStyleLbl="node1" presStyleIdx="1" presStyleCnt="5">
        <dgm:presLayoutVars>
          <dgm:bulletEnabled val="1"/>
        </dgm:presLayoutVars>
      </dgm:prSet>
      <dgm:spPr/>
    </dgm:pt>
    <dgm:pt modelId="{063CCA13-EFAF-4388-8311-3CD85FB5CC45}" type="pres">
      <dgm:prSet presAssocID="{4A9F196A-45AA-4A3D-B188-C576C7F93090}" presName="nodeFollowingNodes" presStyleLbl="node1" presStyleIdx="2" presStyleCnt="5">
        <dgm:presLayoutVars>
          <dgm:bulletEnabled val="1"/>
        </dgm:presLayoutVars>
      </dgm:prSet>
      <dgm:spPr/>
    </dgm:pt>
    <dgm:pt modelId="{58AB6C7B-CE1B-44AD-84EA-DA797D7076E4}" type="pres">
      <dgm:prSet presAssocID="{7861F4DA-C5D7-4FB9-9404-009CBE6C74DD}" presName="nodeFollowingNodes" presStyleLbl="node1" presStyleIdx="3" presStyleCnt="5">
        <dgm:presLayoutVars>
          <dgm:bulletEnabled val="1"/>
        </dgm:presLayoutVars>
      </dgm:prSet>
      <dgm:spPr/>
    </dgm:pt>
    <dgm:pt modelId="{D884BAC2-8E20-4F6D-8347-A6CA8CA0704B}" type="pres">
      <dgm:prSet presAssocID="{C3CF1029-400F-4B0A-893E-E3DC5B6DDD33}" presName="nodeFollowingNodes" presStyleLbl="node1" presStyleIdx="4" presStyleCnt="5">
        <dgm:presLayoutVars>
          <dgm:bulletEnabled val="1"/>
        </dgm:presLayoutVars>
      </dgm:prSet>
      <dgm:spPr/>
    </dgm:pt>
  </dgm:ptLst>
  <dgm:cxnLst>
    <dgm:cxn modelId="{0E39FB01-3B22-4ED6-84C6-52B544C7AAAD}" type="presOf" srcId="{4A9F196A-45AA-4A3D-B188-C576C7F93090}" destId="{063CCA13-EFAF-4388-8311-3CD85FB5CC45}" srcOrd="0" destOrd="0" presId="urn:microsoft.com/office/officeart/2005/8/layout/cycle3"/>
    <dgm:cxn modelId="{4C40DA13-77AC-4873-953B-64FB141E5783}" type="presOf" srcId="{388FA93A-1650-48F2-985D-1ACA1A6A8D84}" destId="{ECE5A8F3-0411-45B5-B8F5-331968BE4686}" srcOrd="0" destOrd="0" presId="urn:microsoft.com/office/officeart/2005/8/layout/cycle3"/>
    <dgm:cxn modelId="{5A727741-D65D-4B22-837C-88F1FF2D9888}" type="presOf" srcId="{7B962AF8-0D32-4005-84DC-5CC41393874E}" destId="{E5720B3D-EF2E-41EA-952E-379CC09DFF6F}" srcOrd="0" destOrd="0" presId="urn:microsoft.com/office/officeart/2005/8/layout/cycle3"/>
    <dgm:cxn modelId="{6F18D345-A370-42AA-98F3-47976191F73A}" type="presOf" srcId="{33A54E4B-7F47-49AF-BF92-34726C335868}" destId="{93159BBC-A8E1-4A3C-9708-1582197E40C0}" srcOrd="0" destOrd="0" presId="urn:microsoft.com/office/officeart/2005/8/layout/cycle3"/>
    <dgm:cxn modelId="{A6FC7F4B-EC26-4441-AC99-86B71373E3BF}" srcId="{388FA93A-1650-48F2-985D-1ACA1A6A8D84}" destId="{7B962AF8-0D32-4005-84DC-5CC41393874E}" srcOrd="1" destOrd="0" parTransId="{A85F9EB0-187B-438E-91E7-BCAEC6FA8C35}" sibTransId="{299D5AAD-93A0-44AB-904D-692814DC9018}"/>
    <dgm:cxn modelId="{5FFA3F53-9BFA-4200-A21A-1F2A45654EBA}" srcId="{388FA93A-1650-48F2-985D-1ACA1A6A8D84}" destId="{33A54E4B-7F47-49AF-BF92-34726C335868}" srcOrd="0" destOrd="0" parTransId="{24C717F6-CABC-4E4D-9131-0469DEA82534}" sibTransId="{F269E5BB-8EB5-44AC-AD6C-3F6D7D12847A}"/>
    <dgm:cxn modelId="{D9C2CE84-CE68-433C-ACBB-3ECAFCF5D403}" type="presOf" srcId="{F269E5BB-8EB5-44AC-AD6C-3F6D7D12847A}" destId="{3C4DC410-B960-40C1-9A04-208088CC8119}" srcOrd="0" destOrd="0" presId="urn:microsoft.com/office/officeart/2005/8/layout/cycle3"/>
    <dgm:cxn modelId="{6A560D86-087E-4B4E-BC38-22FCC919C9ED}" type="presOf" srcId="{C3CF1029-400F-4B0A-893E-E3DC5B6DDD33}" destId="{D884BAC2-8E20-4F6D-8347-A6CA8CA0704B}" srcOrd="0" destOrd="0" presId="urn:microsoft.com/office/officeart/2005/8/layout/cycle3"/>
    <dgm:cxn modelId="{3055ECAD-E70A-446B-8796-97E2299FB441}" srcId="{388FA93A-1650-48F2-985D-1ACA1A6A8D84}" destId="{7861F4DA-C5D7-4FB9-9404-009CBE6C74DD}" srcOrd="3" destOrd="0" parTransId="{376EB94B-E76D-477A-AAB4-91050ED7A766}" sibTransId="{D228230E-D19A-456E-BD76-2EF32EFEB3C1}"/>
    <dgm:cxn modelId="{E6B782BF-536B-4AAF-9BA3-6144AE642D1A}" type="presOf" srcId="{7861F4DA-C5D7-4FB9-9404-009CBE6C74DD}" destId="{58AB6C7B-CE1B-44AD-84EA-DA797D7076E4}" srcOrd="0" destOrd="0" presId="urn:microsoft.com/office/officeart/2005/8/layout/cycle3"/>
    <dgm:cxn modelId="{24DCD9F3-AE22-437B-83CA-8B609DE3B155}" srcId="{388FA93A-1650-48F2-985D-1ACA1A6A8D84}" destId="{4A9F196A-45AA-4A3D-B188-C576C7F93090}" srcOrd="2" destOrd="0" parTransId="{F7984770-63E0-45F2-B601-1D09FD07E19F}" sibTransId="{BA2A6EDD-2A6D-4932-B0A9-52ED2C854784}"/>
    <dgm:cxn modelId="{6DFD97F6-91E4-4F56-8A25-A1C33900AE1F}" srcId="{388FA93A-1650-48F2-985D-1ACA1A6A8D84}" destId="{C3CF1029-400F-4B0A-893E-E3DC5B6DDD33}" srcOrd="4" destOrd="0" parTransId="{270DCD2C-0E7C-43EC-80B9-B150B627DFE1}" sibTransId="{5C2A6FF1-F465-42C5-A237-558C4DA7C88F}"/>
    <dgm:cxn modelId="{C5037E2F-C2CF-4EF0-8D64-579074657665}" type="presParOf" srcId="{ECE5A8F3-0411-45B5-B8F5-331968BE4686}" destId="{FE83E87A-C912-442A-9EC9-F558E45461AD}" srcOrd="0" destOrd="0" presId="urn:microsoft.com/office/officeart/2005/8/layout/cycle3"/>
    <dgm:cxn modelId="{25DB1943-7443-4217-A205-27ABFFAAD5F8}" type="presParOf" srcId="{FE83E87A-C912-442A-9EC9-F558E45461AD}" destId="{93159BBC-A8E1-4A3C-9708-1582197E40C0}" srcOrd="0" destOrd="0" presId="urn:microsoft.com/office/officeart/2005/8/layout/cycle3"/>
    <dgm:cxn modelId="{31C4A2F4-40C4-4CA2-BB3A-BDE19D503580}" type="presParOf" srcId="{FE83E87A-C912-442A-9EC9-F558E45461AD}" destId="{3C4DC410-B960-40C1-9A04-208088CC8119}" srcOrd="1" destOrd="0" presId="urn:microsoft.com/office/officeart/2005/8/layout/cycle3"/>
    <dgm:cxn modelId="{48A48715-B129-4511-A159-728109247D7B}" type="presParOf" srcId="{FE83E87A-C912-442A-9EC9-F558E45461AD}" destId="{E5720B3D-EF2E-41EA-952E-379CC09DFF6F}" srcOrd="2" destOrd="0" presId="urn:microsoft.com/office/officeart/2005/8/layout/cycle3"/>
    <dgm:cxn modelId="{2B9681A4-8378-4B16-9361-8E04249E47C5}" type="presParOf" srcId="{FE83E87A-C912-442A-9EC9-F558E45461AD}" destId="{063CCA13-EFAF-4388-8311-3CD85FB5CC45}" srcOrd="3" destOrd="0" presId="urn:microsoft.com/office/officeart/2005/8/layout/cycle3"/>
    <dgm:cxn modelId="{90077DA8-1AD9-406A-B343-DE478BA15C94}" type="presParOf" srcId="{FE83E87A-C912-442A-9EC9-F558E45461AD}" destId="{58AB6C7B-CE1B-44AD-84EA-DA797D7076E4}" srcOrd="4" destOrd="0" presId="urn:microsoft.com/office/officeart/2005/8/layout/cycle3"/>
    <dgm:cxn modelId="{C1FE90B5-A6CC-49B6-B487-36511A243271}" type="presParOf" srcId="{FE83E87A-C912-442A-9EC9-F558E45461AD}" destId="{D884BAC2-8E20-4F6D-8347-A6CA8CA0704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A61A8-C9E7-40ED-AA22-A7632DDC73A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0BC443C-6E5C-49AA-8E63-479CE1FE0048}">
      <dgm:prSet phldrT="[Text]" phldr="0" custT="1"/>
      <dgm:spPr>
        <a:solidFill>
          <a:schemeClr val="bg1">
            <a:lumMod val="50000"/>
          </a:schemeClr>
        </a:solidFill>
      </dgm:spPr>
      <dgm:t>
        <a:bodyPr/>
        <a:lstStyle/>
        <a:p>
          <a:r>
            <a:rPr lang="en-US" sz="2000" dirty="0">
              <a:latin typeface="Arial" panose="020B0604020202020204" pitchFamily="34" charset="0"/>
              <a:cs typeface="Arial" panose="020B0604020202020204" pitchFamily="34" charset="0"/>
            </a:rPr>
            <a:t>Rapid onset respiratory distress (&lt; 4-6 hours)</a:t>
          </a:r>
        </a:p>
      </dgm:t>
    </dgm:pt>
    <dgm:pt modelId="{B9C5A4AB-F1DF-4992-B050-E1876D73F459}" type="parTrans" cxnId="{F8403C58-DD1C-438B-A653-FFBCE308BF71}">
      <dgm:prSet/>
      <dgm:spPr/>
      <dgm:t>
        <a:bodyPr/>
        <a:lstStyle/>
        <a:p>
          <a:endParaRPr lang="en-US" sz="2000">
            <a:latin typeface="Arial" panose="020B0604020202020204" pitchFamily="34" charset="0"/>
            <a:cs typeface="Arial" panose="020B0604020202020204" pitchFamily="34" charset="0"/>
          </a:endParaRPr>
        </a:p>
      </dgm:t>
    </dgm:pt>
    <dgm:pt modelId="{5D4074CC-D5EC-45C9-8BF4-82E1FBB0EC60}" type="sibTrans" cxnId="{F8403C58-DD1C-438B-A653-FFBCE308BF71}">
      <dgm:prSet/>
      <dgm:spPr/>
      <dgm:t>
        <a:bodyPr/>
        <a:lstStyle/>
        <a:p>
          <a:endParaRPr lang="en-US" sz="2000">
            <a:latin typeface="Arial" panose="020B0604020202020204" pitchFamily="34" charset="0"/>
            <a:cs typeface="Arial" panose="020B0604020202020204" pitchFamily="34" charset="0"/>
          </a:endParaRPr>
        </a:p>
      </dgm:t>
    </dgm:pt>
    <dgm:pt modelId="{94B01D1C-7752-496B-AA4A-BC400FCB7B40}">
      <dgm:prSet phldrT="[Text]" phldr="0" custT="1"/>
      <dgm:spPr/>
      <dgm:t>
        <a:bodyPr/>
        <a:lstStyle/>
        <a:p>
          <a:r>
            <a:rPr lang="en-US" sz="2000" dirty="0">
              <a:latin typeface="Arial" panose="020B0604020202020204" pitchFamily="34" charset="0"/>
              <a:cs typeface="Arial" panose="020B0604020202020204" pitchFamily="34" charset="0"/>
            </a:rPr>
            <a:t>Flash pulmonary edema</a:t>
          </a:r>
        </a:p>
      </dgm:t>
    </dgm:pt>
    <dgm:pt modelId="{18F7139B-A830-43B5-B11E-91A63298E1CF}" type="parTrans" cxnId="{13CA339A-6768-4DB6-99A7-55171FB2B5B2}">
      <dgm:prSet/>
      <dgm:spPr/>
      <dgm:t>
        <a:bodyPr/>
        <a:lstStyle/>
        <a:p>
          <a:endParaRPr lang="en-US" sz="2000">
            <a:latin typeface="Arial" panose="020B0604020202020204" pitchFamily="34" charset="0"/>
            <a:cs typeface="Arial" panose="020B0604020202020204" pitchFamily="34" charset="0"/>
          </a:endParaRPr>
        </a:p>
      </dgm:t>
    </dgm:pt>
    <dgm:pt modelId="{723E8581-0574-480F-9622-B99A35C173F6}" type="sibTrans" cxnId="{13CA339A-6768-4DB6-99A7-55171FB2B5B2}">
      <dgm:prSet/>
      <dgm:spPr/>
      <dgm:t>
        <a:bodyPr/>
        <a:lstStyle/>
        <a:p>
          <a:endParaRPr lang="en-US" sz="2000">
            <a:latin typeface="Arial" panose="020B0604020202020204" pitchFamily="34" charset="0"/>
            <a:cs typeface="Arial" panose="020B0604020202020204" pitchFamily="34" charset="0"/>
          </a:endParaRPr>
        </a:p>
      </dgm:t>
    </dgm:pt>
    <dgm:pt modelId="{D40A4515-6B28-4758-ABBD-8D4460A72675}">
      <dgm:prSet phldrT="[Text]" phldr="0" custT="1"/>
      <dgm:spPr/>
      <dgm:t>
        <a:bodyPr/>
        <a:lstStyle/>
        <a:p>
          <a:r>
            <a:rPr lang="en-US" sz="2000" dirty="0">
              <a:latin typeface="Arial" panose="020B0604020202020204" pitchFamily="34" charset="0"/>
              <a:cs typeface="Arial" panose="020B0604020202020204" pitchFamily="34" charset="0"/>
            </a:rPr>
            <a:t>Vitals </a:t>
          </a:r>
        </a:p>
      </dgm:t>
    </dgm:pt>
    <dgm:pt modelId="{BDEA2040-D35E-4867-9D0E-C1FEA729ABAF}" type="parTrans" cxnId="{D28D3D3C-B4AE-46B4-ACCE-98371DC6FEF6}">
      <dgm:prSet/>
      <dgm:spPr/>
      <dgm:t>
        <a:bodyPr/>
        <a:lstStyle/>
        <a:p>
          <a:endParaRPr lang="en-US" sz="2000">
            <a:latin typeface="Arial" panose="020B0604020202020204" pitchFamily="34" charset="0"/>
            <a:cs typeface="Arial" panose="020B0604020202020204" pitchFamily="34" charset="0"/>
          </a:endParaRPr>
        </a:p>
      </dgm:t>
    </dgm:pt>
    <dgm:pt modelId="{DF40ECA4-2F5C-4C35-91A7-90E179096657}" type="sibTrans" cxnId="{D28D3D3C-B4AE-46B4-ACCE-98371DC6FEF6}">
      <dgm:prSet/>
      <dgm:spPr/>
      <dgm:t>
        <a:bodyPr/>
        <a:lstStyle/>
        <a:p>
          <a:endParaRPr lang="en-US" sz="2000">
            <a:latin typeface="Arial" panose="020B0604020202020204" pitchFamily="34" charset="0"/>
            <a:cs typeface="Arial" panose="020B0604020202020204" pitchFamily="34" charset="0"/>
          </a:endParaRPr>
        </a:p>
      </dgm:t>
    </dgm:pt>
    <dgm:pt modelId="{9B2AC425-C505-4B50-ADB1-D3082FEF82ED}">
      <dgm:prSet phldrT="[Text]" phldr="0" custT="1"/>
      <dgm:spPr/>
      <dgm:t>
        <a:bodyPr/>
        <a:lstStyle/>
        <a:p>
          <a:r>
            <a:rPr lang="en-US" sz="2000" dirty="0">
              <a:latin typeface="Arial" panose="020B0604020202020204" pitchFamily="34" charset="0"/>
              <a:cs typeface="Arial" panose="020B0604020202020204" pitchFamily="34" charset="0"/>
            </a:rPr>
            <a:t>Hypoxemia, tachypnea, tachycardia</a:t>
          </a:r>
        </a:p>
      </dgm:t>
    </dgm:pt>
    <dgm:pt modelId="{552E25D5-3B36-4BFF-BFFA-B3673AB00138}" type="parTrans" cxnId="{CA1AE8B6-B078-481A-A635-0CA593AC1701}">
      <dgm:prSet/>
      <dgm:spPr/>
      <dgm:t>
        <a:bodyPr/>
        <a:lstStyle/>
        <a:p>
          <a:endParaRPr lang="en-US" sz="2000">
            <a:latin typeface="Arial" panose="020B0604020202020204" pitchFamily="34" charset="0"/>
            <a:cs typeface="Arial" panose="020B0604020202020204" pitchFamily="34" charset="0"/>
          </a:endParaRPr>
        </a:p>
      </dgm:t>
    </dgm:pt>
    <dgm:pt modelId="{A78D0948-0677-4021-A0BF-9EAC9D86BB66}" type="sibTrans" cxnId="{CA1AE8B6-B078-481A-A635-0CA593AC1701}">
      <dgm:prSet/>
      <dgm:spPr/>
      <dgm:t>
        <a:bodyPr/>
        <a:lstStyle/>
        <a:p>
          <a:endParaRPr lang="en-US" sz="2000">
            <a:latin typeface="Arial" panose="020B0604020202020204" pitchFamily="34" charset="0"/>
            <a:cs typeface="Arial" panose="020B0604020202020204" pitchFamily="34" charset="0"/>
          </a:endParaRPr>
        </a:p>
      </dgm:t>
    </dgm:pt>
    <dgm:pt modelId="{A96835CB-8EAF-4FA4-9A74-7DA129A4DAF4}">
      <dgm:prSet phldrT="[Text]" phldr="0" custT="1"/>
      <dgm:spPr/>
      <dgm:t>
        <a:bodyPr/>
        <a:lstStyle/>
        <a:p>
          <a:r>
            <a:rPr lang="en-US" sz="2000" dirty="0">
              <a:latin typeface="Arial" panose="020B0604020202020204" pitchFamily="34" charset="0"/>
              <a:cs typeface="Arial" panose="020B0604020202020204" pitchFamily="34" charset="0"/>
            </a:rPr>
            <a:t>Examination</a:t>
          </a:r>
        </a:p>
      </dgm:t>
    </dgm:pt>
    <dgm:pt modelId="{B54CAA0F-BD87-4566-9816-B6FBC54D9A1F}" type="parTrans" cxnId="{2437112E-51A4-405B-A871-0D5A26A774FD}">
      <dgm:prSet/>
      <dgm:spPr/>
      <dgm:t>
        <a:bodyPr/>
        <a:lstStyle/>
        <a:p>
          <a:endParaRPr lang="en-US" sz="2000">
            <a:latin typeface="Arial" panose="020B0604020202020204" pitchFamily="34" charset="0"/>
            <a:cs typeface="Arial" panose="020B0604020202020204" pitchFamily="34" charset="0"/>
          </a:endParaRPr>
        </a:p>
      </dgm:t>
    </dgm:pt>
    <dgm:pt modelId="{10DBB922-A090-4735-B8AE-FDC81FA82EFB}" type="sibTrans" cxnId="{2437112E-51A4-405B-A871-0D5A26A774FD}">
      <dgm:prSet/>
      <dgm:spPr/>
      <dgm:t>
        <a:bodyPr/>
        <a:lstStyle/>
        <a:p>
          <a:endParaRPr lang="en-US" sz="2000">
            <a:latin typeface="Arial" panose="020B0604020202020204" pitchFamily="34" charset="0"/>
            <a:cs typeface="Arial" panose="020B0604020202020204" pitchFamily="34" charset="0"/>
          </a:endParaRPr>
        </a:p>
      </dgm:t>
    </dgm:pt>
    <dgm:pt modelId="{584E0108-3F40-4937-AEF9-D5DD35110DCA}">
      <dgm:prSet phldrT="[Text]" phldr="0" custT="1"/>
      <dgm:spPr/>
      <dgm:t>
        <a:bodyPr/>
        <a:lstStyle/>
        <a:p>
          <a:r>
            <a:rPr lang="en-US" sz="1600">
              <a:latin typeface="Arial" panose="020B0604020202020204" pitchFamily="34" charset="0"/>
              <a:cs typeface="Arial" panose="020B0604020202020204" pitchFamily="34" charset="0"/>
            </a:rPr>
            <a:t>SBP &gt; 160 mmHg</a:t>
          </a:r>
          <a:endParaRPr lang="en-US" sz="1600" dirty="0">
            <a:latin typeface="Arial" panose="020B0604020202020204" pitchFamily="34" charset="0"/>
            <a:cs typeface="Arial" panose="020B0604020202020204" pitchFamily="34" charset="0"/>
          </a:endParaRPr>
        </a:p>
      </dgm:t>
    </dgm:pt>
    <dgm:pt modelId="{BA2AABA8-B1B6-4BA8-8990-BB7DB074758E}" type="parTrans" cxnId="{CDC95F8F-8C3D-4B75-80CC-C1291FAD177D}">
      <dgm:prSet/>
      <dgm:spPr/>
      <dgm:t>
        <a:bodyPr/>
        <a:lstStyle/>
        <a:p>
          <a:endParaRPr lang="en-US" sz="2000">
            <a:latin typeface="Arial" panose="020B0604020202020204" pitchFamily="34" charset="0"/>
            <a:cs typeface="Arial" panose="020B0604020202020204" pitchFamily="34" charset="0"/>
          </a:endParaRPr>
        </a:p>
      </dgm:t>
    </dgm:pt>
    <dgm:pt modelId="{561FA1AC-2779-4F8E-905B-1A3476B8EA9B}" type="sibTrans" cxnId="{CDC95F8F-8C3D-4B75-80CC-C1291FAD177D}">
      <dgm:prSet/>
      <dgm:spPr/>
      <dgm:t>
        <a:bodyPr/>
        <a:lstStyle/>
        <a:p>
          <a:endParaRPr lang="en-US" sz="2000">
            <a:latin typeface="Arial" panose="020B0604020202020204" pitchFamily="34" charset="0"/>
            <a:cs typeface="Arial" panose="020B0604020202020204" pitchFamily="34" charset="0"/>
          </a:endParaRPr>
        </a:p>
      </dgm:t>
    </dgm:pt>
    <dgm:pt modelId="{0A6A50B0-E212-4DCA-9857-261519D8C7EC}">
      <dgm:prSet phldrT="[Text]" phldr="0" custT="1"/>
      <dgm:spPr/>
      <dgm:t>
        <a:bodyPr/>
        <a:lstStyle/>
        <a:p>
          <a:r>
            <a:rPr lang="en-US" sz="1600">
              <a:latin typeface="Arial" panose="020B0604020202020204" pitchFamily="34" charset="0"/>
              <a:cs typeface="Arial" panose="020B0604020202020204" pitchFamily="34" charset="0"/>
            </a:rPr>
            <a:t>DBP &gt; 120 mmHg</a:t>
          </a:r>
          <a:endParaRPr lang="en-US" sz="1600" dirty="0">
            <a:latin typeface="Arial" panose="020B0604020202020204" pitchFamily="34" charset="0"/>
            <a:cs typeface="Arial" panose="020B0604020202020204" pitchFamily="34" charset="0"/>
          </a:endParaRPr>
        </a:p>
      </dgm:t>
    </dgm:pt>
    <dgm:pt modelId="{3D9A0350-9640-4115-BD6D-93A66D4A1248}" type="parTrans" cxnId="{E2721456-EAD8-4DC7-9BBE-B04CD7368BEC}">
      <dgm:prSet/>
      <dgm:spPr/>
      <dgm:t>
        <a:bodyPr/>
        <a:lstStyle/>
        <a:p>
          <a:endParaRPr lang="en-US" sz="2000">
            <a:latin typeface="Arial" panose="020B0604020202020204" pitchFamily="34" charset="0"/>
            <a:cs typeface="Arial" panose="020B0604020202020204" pitchFamily="34" charset="0"/>
          </a:endParaRPr>
        </a:p>
      </dgm:t>
    </dgm:pt>
    <dgm:pt modelId="{244BCDA9-AAE6-44AB-A097-808FC362648E}" type="sibTrans" cxnId="{E2721456-EAD8-4DC7-9BBE-B04CD7368BEC}">
      <dgm:prSet/>
      <dgm:spPr/>
      <dgm:t>
        <a:bodyPr/>
        <a:lstStyle/>
        <a:p>
          <a:endParaRPr lang="en-US" sz="2000">
            <a:latin typeface="Arial" panose="020B0604020202020204" pitchFamily="34" charset="0"/>
            <a:cs typeface="Arial" panose="020B0604020202020204" pitchFamily="34" charset="0"/>
          </a:endParaRPr>
        </a:p>
      </dgm:t>
    </dgm:pt>
    <dgm:pt modelId="{38372A08-9C69-48C9-A9DB-8689A6FC578E}">
      <dgm:prSet phldrT="[Text]" phldr="0" custT="1"/>
      <dgm:spPr/>
      <dgm:t>
        <a:bodyPr/>
        <a:lstStyle/>
        <a:p>
          <a:r>
            <a:rPr lang="en-US" sz="1600" dirty="0">
              <a:latin typeface="Arial" panose="020B0604020202020204" pitchFamily="34" charset="0"/>
              <a:cs typeface="Arial" panose="020B0604020202020204" pitchFamily="34" charset="0"/>
            </a:rPr>
            <a:t>Tripoding</a:t>
          </a:r>
        </a:p>
      </dgm:t>
    </dgm:pt>
    <dgm:pt modelId="{D795C73B-9D0C-4476-9D76-450BB9593FCB}" type="parTrans" cxnId="{D360DE8E-7E5C-4985-8FB4-E726762CAA2A}">
      <dgm:prSet/>
      <dgm:spPr/>
      <dgm:t>
        <a:bodyPr/>
        <a:lstStyle/>
        <a:p>
          <a:endParaRPr lang="en-US" sz="2000">
            <a:latin typeface="Arial" panose="020B0604020202020204" pitchFamily="34" charset="0"/>
            <a:cs typeface="Arial" panose="020B0604020202020204" pitchFamily="34" charset="0"/>
          </a:endParaRPr>
        </a:p>
      </dgm:t>
    </dgm:pt>
    <dgm:pt modelId="{00FAD352-107A-4943-A2A0-DB792849C541}" type="sibTrans" cxnId="{D360DE8E-7E5C-4985-8FB4-E726762CAA2A}">
      <dgm:prSet/>
      <dgm:spPr/>
      <dgm:t>
        <a:bodyPr/>
        <a:lstStyle/>
        <a:p>
          <a:endParaRPr lang="en-US" sz="2000">
            <a:latin typeface="Arial" panose="020B0604020202020204" pitchFamily="34" charset="0"/>
            <a:cs typeface="Arial" panose="020B0604020202020204" pitchFamily="34" charset="0"/>
          </a:endParaRPr>
        </a:p>
      </dgm:t>
    </dgm:pt>
    <dgm:pt modelId="{DA343594-AA88-4E8C-8A91-B078552DDBE6}">
      <dgm:prSet phldrT="[Text]" phldr="0" custT="1"/>
      <dgm:spPr/>
      <dgm:t>
        <a:bodyPr/>
        <a:lstStyle/>
        <a:p>
          <a:r>
            <a:rPr lang="en-US" sz="1600">
              <a:latin typeface="Arial" panose="020B0604020202020204" pitchFamily="34" charset="0"/>
              <a:cs typeface="Arial" panose="020B0604020202020204" pitchFamily="34" charset="0"/>
            </a:rPr>
            <a:t>Diaphoretic</a:t>
          </a:r>
          <a:endParaRPr lang="en-US" sz="1600" dirty="0">
            <a:latin typeface="Arial" panose="020B0604020202020204" pitchFamily="34" charset="0"/>
            <a:cs typeface="Arial" panose="020B0604020202020204" pitchFamily="34" charset="0"/>
          </a:endParaRPr>
        </a:p>
      </dgm:t>
    </dgm:pt>
    <dgm:pt modelId="{0B617101-3E37-4604-9DDA-8BEF5544F8AE}" type="parTrans" cxnId="{744F5BE2-F40E-4E6A-82B8-893ED403602A}">
      <dgm:prSet/>
      <dgm:spPr/>
      <dgm:t>
        <a:bodyPr/>
        <a:lstStyle/>
        <a:p>
          <a:endParaRPr lang="en-US" sz="2000">
            <a:latin typeface="Arial" panose="020B0604020202020204" pitchFamily="34" charset="0"/>
            <a:cs typeface="Arial" panose="020B0604020202020204" pitchFamily="34" charset="0"/>
          </a:endParaRPr>
        </a:p>
      </dgm:t>
    </dgm:pt>
    <dgm:pt modelId="{4B26068C-7E34-4A2D-821D-84F24F29AB28}" type="sibTrans" cxnId="{744F5BE2-F40E-4E6A-82B8-893ED403602A}">
      <dgm:prSet/>
      <dgm:spPr/>
      <dgm:t>
        <a:bodyPr/>
        <a:lstStyle/>
        <a:p>
          <a:endParaRPr lang="en-US" sz="2000">
            <a:latin typeface="Arial" panose="020B0604020202020204" pitchFamily="34" charset="0"/>
            <a:cs typeface="Arial" panose="020B0604020202020204" pitchFamily="34" charset="0"/>
          </a:endParaRPr>
        </a:p>
      </dgm:t>
    </dgm:pt>
    <dgm:pt modelId="{6FEE5CC7-578E-40B9-B5CB-6083F7EFEE7E}">
      <dgm:prSet phldrT="[Text]" phldr="0" custT="1"/>
      <dgm:spPr/>
      <dgm:t>
        <a:bodyPr/>
        <a:lstStyle/>
        <a:p>
          <a:r>
            <a:rPr lang="en-US" sz="1600" dirty="0">
              <a:latin typeface="Arial" panose="020B0604020202020204" pitchFamily="34" charset="0"/>
              <a:cs typeface="Arial" panose="020B0604020202020204" pitchFamily="34" charset="0"/>
            </a:rPr>
            <a:t>Pinkish, frothy sputum </a:t>
          </a:r>
        </a:p>
      </dgm:t>
    </dgm:pt>
    <dgm:pt modelId="{9628A16F-B04A-49A7-AA86-B149730CFCB2}" type="parTrans" cxnId="{815D7FC4-7E14-40B9-86DB-B0263D005C7C}">
      <dgm:prSet/>
      <dgm:spPr/>
      <dgm:t>
        <a:bodyPr/>
        <a:lstStyle/>
        <a:p>
          <a:endParaRPr lang="en-US" sz="2000">
            <a:latin typeface="Arial" panose="020B0604020202020204" pitchFamily="34" charset="0"/>
            <a:cs typeface="Arial" panose="020B0604020202020204" pitchFamily="34" charset="0"/>
          </a:endParaRPr>
        </a:p>
      </dgm:t>
    </dgm:pt>
    <dgm:pt modelId="{3CC77D42-3A7C-4CAE-8071-0F5C220866AF}" type="sibTrans" cxnId="{815D7FC4-7E14-40B9-86DB-B0263D005C7C}">
      <dgm:prSet/>
      <dgm:spPr/>
      <dgm:t>
        <a:bodyPr/>
        <a:lstStyle/>
        <a:p>
          <a:endParaRPr lang="en-US" sz="2000">
            <a:latin typeface="Arial" panose="020B0604020202020204" pitchFamily="34" charset="0"/>
            <a:cs typeface="Arial" panose="020B0604020202020204" pitchFamily="34" charset="0"/>
          </a:endParaRPr>
        </a:p>
      </dgm:t>
    </dgm:pt>
    <dgm:pt modelId="{40CD4304-B5B4-484B-9B32-A35EA17A5603}">
      <dgm:prSet phldrT="[Text]" phldr="0" custT="1"/>
      <dgm:spPr/>
      <dgm:t>
        <a:bodyPr/>
        <a:lstStyle/>
        <a:p>
          <a:r>
            <a:rPr lang="en-US" sz="1600" dirty="0">
              <a:latin typeface="Arial" panose="020B0604020202020204" pitchFamily="34" charset="0"/>
              <a:cs typeface="Arial" panose="020B0604020202020204" pitchFamily="34" charset="0"/>
            </a:rPr>
            <a:t>Bilateral crepitus </a:t>
          </a:r>
        </a:p>
      </dgm:t>
    </dgm:pt>
    <dgm:pt modelId="{DF1F17FE-5C10-4097-B667-5DF8FADE0BFC}" type="parTrans" cxnId="{63364878-EF50-4B1C-8898-6CF010B9BC0A}">
      <dgm:prSet/>
      <dgm:spPr/>
      <dgm:t>
        <a:bodyPr/>
        <a:lstStyle/>
        <a:p>
          <a:endParaRPr lang="en-US" sz="2000">
            <a:latin typeface="Arial" panose="020B0604020202020204" pitchFamily="34" charset="0"/>
            <a:cs typeface="Arial" panose="020B0604020202020204" pitchFamily="34" charset="0"/>
          </a:endParaRPr>
        </a:p>
      </dgm:t>
    </dgm:pt>
    <dgm:pt modelId="{F2AC9FE7-09CB-498C-A704-81F5C8A8A020}" type="sibTrans" cxnId="{63364878-EF50-4B1C-8898-6CF010B9BC0A}">
      <dgm:prSet/>
      <dgm:spPr/>
      <dgm:t>
        <a:bodyPr/>
        <a:lstStyle/>
        <a:p>
          <a:endParaRPr lang="en-US" sz="2000">
            <a:latin typeface="Arial" panose="020B0604020202020204" pitchFamily="34" charset="0"/>
            <a:cs typeface="Arial" panose="020B0604020202020204" pitchFamily="34" charset="0"/>
          </a:endParaRPr>
        </a:p>
      </dgm:t>
    </dgm:pt>
    <dgm:pt modelId="{95F5600E-D6A5-4D2C-BEF5-CFF9153BF175}" type="pres">
      <dgm:prSet presAssocID="{74DA61A8-C9E7-40ED-AA22-A7632DDC73A4}" presName="diagram" presStyleCnt="0">
        <dgm:presLayoutVars>
          <dgm:dir/>
          <dgm:resizeHandles val="exact"/>
        </dgm:presLayoutVars>
      </dgm:prSet>
      <dgm:spPr/>
    </dgm:pt>
    <dgm:pt modelId="{5C6FD784-7D47-44DD-9D8E-00D6B6E2A13E}" type="pres">
      <dgm:prSet presAssocID="{10BC443C-6E5C-49AA-8E63-479CE1FE0048}" presName="node" presStyleLbl="node1" presStyleIdx="0" presStyleCnt="5" custScaleX="711927" custScaleY="738891">
        <dgm:presLayoutVars>
          <dgm:bulletEnabled val="1"/>
        </dgm:presLayoutVars>
      </dgm:prSet>
      <dgm:spPr/>
    </dgm:pt>
    <dgm:pt modelId="{52DFD606-7996-4C7A-A62A-F591CE8AA783}" type="pres">
      <dgm:prSet presAssocID="{5D4074CC-D5EC-45C9-8BF4-82E1FBB0EC60}" presName="sibTrans" presStyleCnt="0"/>
      <dgm:spPr/>
    </dgm:pt>
    <dgm:pt modelId="{B8A9BF7A-39D0-41AB-A451-82558B09B4FF}" type="pres">
      <dgm:prSet presAssocID="{94B01D1C-7752-496B-AA4A-BC400FCB7B40}" presName="node" presStyleLbl="node1" presStyleIdx="1" presStyleCnt="5" custScaleX="711927" custScaleY="738891">
        <dgm:presLayoutVars>
          <dgm:bulletEnabled val="1"/>
        </dgm:presLayoutVars>
      </dgm:prSet>
      <dgm:spPr/>
    </dgm:pt>
    <dgm:pt modelId="{CE0665EB-058E-485E-B607-42403CC2E134}" type="pres">
      <dgm:prSet presAssocID="{723E8581-0574-480F-9622-B99A35C173F6}" presName="sibTrans" presStyleCnt="0"/>
      <dgm:spPr/>
    </dgm:pt>
    <dgm:pt modelId="{D4DCBBD1-DEEB-4A65-9C1A-486DC43F0D20}" type="pres">
      <dgm:prSet presAssocID="{D40A4515-6B28-4758-ABBD-8D4460A72675}" presName="node" presStyleLbl="node1" presStyleIdx="2" presStyleCnt="5" custScaleX="711927" custScaleY="738891">
        <dgm:presLayoutVars>
          <dgm:bulletEnabled val="1"/>
        </dgm:presLayoutVars>
      </dgm:prSet>
      <dgm:spPr/>
    </dgm:pt>
    <dgm:pt modelId="{88FB35FD-A379-42D4-8599-7C543BBDE93F}" type="pres">
      <dgm:prSet presAssocID="{DF40ECA4-2F5C-4C35-91A7-90E179096657}" presName="sibTrans" presStyleCnt="0"/>
      <dgm:spPr/>
    </dgm:pt>
    <dgm:pt modelId="{6F1FBB58-A5F4-4DAD-BAD1-86B3BFDACDAD}" type="pres">
      <dgm:prSet presAssocID="{9B2AC425-C505-4B50-ADB1-D3082FEF82ED}" presName="node" presStyleLbl="node1" presStyleIdx="3" presStyleCnt="5" custScaleX="711927" custScaleY="738891">
        <dgm:presLayoutVars>
          <dgm:bulletEnabled val="1"/>
        </dgm:presLayoutVars>
      </dgm:prSet>
      <dgm:spPr/>
    </dgm:pt>
    <dgm:pt modelId="{0C12FD4D-A5BE-48C9-A9F5-C12C7987047C}" type="pres">
      <dgm:prSet presAssocID="{A78D0948-0677-4021-A0BF-9EAC9D86BB66}" presName="sibTrans" presStyleCnt="0"/>
      <dgm:spPr/>
    </dgm:pt>
    <dgm:pt modelId="{50604FE2-CD03-4A9B-BF52-DF23077F92B6}" type="pres">
      <dgm:prSet presAssocID="{A96835CB-8EAF-4FA4-9A74-7DA129A4DAF4}" presName="node" presStyleLbl="node1" presStyleIdx="4" presStyleCnt="5" custScaleX="711927" custScaleY="738891">
        <dgm:presLayoutVars>
          <dgm:bulletEnabled val="1"/>
        </dgm:presLayoutVars>
      </dgm:prSet>
      <dgm:spPr/>
    </dgm:pt>
  </dgm:ptLst>
  <dgm:cxnLst>
    <dgm:cxn modelId="{0D602E01-DD48-4BAF-8FB9-88308883A4A0}" type="presOf" srcId="{94B01D1C-7752-496B-AA4A-BC400FCB7B40}" destId="{B8A9BF7A-39D0-41AB-A451-82558B09B4FF}" srcOrd="0" destOrd="0" presId="urn:microsoft.com/office/officeart/2005/8/layout/default"/>
    <dgm:cxn modelId="{D0489714-0414-4953-8E06-80BED28622D4}" type="presOf" srcId="{D40A4515-6B28-4758-ABBD-8D4460A72675}" destId="{D4DCBBD1-DEEB-4A65-9C1A-486DC43F0D20}" srcOrd="0" destOrd="0" presId="urn:microsoft.com/office/officeart/2005/8/layout/default"/>
    <dgm:cxn modelId="{CCB7861E-6A1D-41CF-AFF0-37D5BA1847FA}" type="presOf" srcId="{584E0108-3F40-4937-AEF9-D5DD35110DCA}" destId="{D4DCBBD1-DEEB-4A65-9C1A-486DC43F0D20}" srcOrd="0" destOrd="1" presId="urn:microsoft.com/office/officeart/2005/8/layout/default"/>
    <dgm:cxn modelId="{2437112E-51A4-405B-A871-0D5A26A774FD}" srcId="{74DA61A8-C9E7-40ED-AA22-A7632DDC73A4}" destId="{A96835CB-8EAF-4FA4-9A74-7DA129A4DAF4}" srcOrd="4" destOrd="0" parTransId="{B54CAA0F-BD87-4566-9816-B6FBC54D9A1F}" sibTransId="{10DBB922-A090-4735-B8AE-FDC81FA82EFB}"/>
    <dgm:cxn modelId="{D28D3D3C-B4AE-46B4-ACCE-98371DC6FEF6}" srcId="{74DA61A8-C9E7-40ED-AA22-A7632DDC73A4}" destId="{D40A4515-6B28-4758-ABBD-8D4460A72675}" srcOrd="2" destOrd="0" parTransId="{BDEA2040-D35E-4867-9D0E-C1FEA729ABAF}" sibTransId="{DF40ECA4-2F5C-4C35-91A7-90E179096657}"/>
    <dgm:cxn modelId="{BFA4F561-E3EF-4582-95FE-81FBDEDC2CF5}" type="presOf" srcId="{10BC443C-6E5C-49AA-8E63-479CE1FE0048}" destId="{5C6FD784-7D47-44DD-9D8E-00D6B6E2A13E}" srcOrd="0" destOrd="0" presId="urn:microsoft.com/office/officeart/2005/8/layout/default"/>
    <dgm:cxn modelId="{E2721456-EAD8-4DC7-9BBE-B04CD7368BEC}" srcId="{D40A4515-6B28-4758-ABBD-8D4460A72675}" destId="{0A6A50B0-E212-4DCA-9857-261519D8C7EC}" srcOrd="1" destOrd="0" parTransId="{3D9A0350-9640-4115-BD6D-93A66D4A1248}" sibTransId="{244BCDA9-AAE6-44AB-A097-808FC362648E}"/>
    <dgm:cxn modelId="{F8403C58-DD1C-438B-A653-FFBCE308BF71}" srcId="{74DA61A8-C9E7-40ED-AA22-A7632DDC73A4}" destId="{10BC443C-6E5C-49AA-8E63-479CE1FE0048}" srcOrd="0" destOrd="0" parTransId="{B9C5A4AB-F1DF-4992-B050-E1876D73F459}" sibTransId="{5D4074CC-D5EC-45C9-8BF4-82E1FBB0EC60}"/>
    <dgm:cxn modelId="{63364878-EF50-4B1C-8898-6CF010B9BC0A}" srcId="{A96835CB-8EAF-4FA4-9A74-7DA129A4DAF4}" destId="{40CD4304-B5B4-484B-9B32-A35EA17A5603}" srcOrd="1" destOrd="0" parTransId="{DF1F17FE-5C10-4097-B667-5DF8FADE0BFC}" sibTransId="{F2AC9FE7-09CB-498C-A704-81F5C8A8A020}"/>
    <dgm:cxn modelId="{32CAC77A-26D2-488C-ADBE-9BEBC2CB8E54}" type="presOf" srcId="{74DA61A8-C9E7-40ED-AA22-A7632DDC73A4}" destId="{95F5600E-D6A5-4D2C-BEF5-CFF9153BF175}" srcOrd="0" destOrd="0" presId="urn:microsoft.com/office/officeart/2005/8/layout/default"/>
    <dgm:cxn modelId="{D360DE8E-7E5C-4985-8FB4-E726762CAA2A}" srcId="{A96835CB-8EAF-4FA4-9A74-7DA129A4DAF4}" destId="{38372A08-9C69-48C9-A9DB-8689A6FC578E}" srcOrd="0" destOrd="0" parTransId="{D795C73B-9D0C-4476-9D76-450BB9593FCB}" sibTransId="{00FAD352-107A-4943-A2A0-DB792849C541}"/>
    <dgm:cxn modelId="{CDC95F8F-8C3D-4B75-80CC-C1291FAD177D}" srcId="{D40A4515-6B28-4758-ABBD-8D4460A72675}" destId="{584E0108-3F40-4937-AEF9-D5DD35110DCA}" srcOrd="0" destOrd="0" parTransId="{BA2AABA8-B1B6-4BA8-8990-BB7DB074758E}" sibTransId="{561FA1AC-2779-4F8E-905B-1A3476B8EA9B}"/>
    <dgm:cxn modelId="{233E5D90-88E0-4EEB-A1B7-5DEB0A8C4E89}" type="presOf" srcId="{DA343594-AA88-4E8C-8A91-B078552DDBE6}" destId="{50604FE2-CD03-4A9B-BF52-DF23077F92B6}" srcOrd="0" destOrd="3" presId="urn:microsoft.com/office/officeart/2005/8/layout/default"/>
    <dgm:cxn modelId="{13CA339A-6768-4DB6-99A7-55171FB2B5B2}" srcId="{74DA61A8-C9E7-40ED-AA22-A7632DDC73A4}" destId="{94B01D1C-7752-496B-AA4A-BC400FCB7B40}" srcOrd="1" destOrd="0" parTransId="{18F7139B-A830-43B5-B11E-91A63298E1CF}" sibTransId="{723E8581-0574-480F-9622-B99A35C173F6}"/>
    <dgm:cxn modelId="{E1DD2EAB-5036-4D86-AA76-09B0FD33C7B2}" type="presOf" srcId="{6FEE5CC7-578E-40B9-B5CB-6083F7EFEE7E}" destId="{50604FE2-CD03-4A9B-BF52-DF23077F92B6}" srcOrd="0" destOrd="4" presId="urn:microsoft.com/office/officeart/2005/8/layout/default"/>
    <dgm:cxn modelId="{44BC4AAF-FA2A-4ED3-AF53-76C3AA523FE3}" type="presOf" srcId="{0A6A50B0-E212-4DCA-9857-261519D8C7EC}" destId="{D4DCBBD1-DEEB-4A65-9C1A-486DC43F0D20}" srcOrd="0" destOrd="2" presId="urn:microsoft.com/office/officeart/2005/8/layout/default"/>
    <dgm:cxn modelId="{0706C9AF-D886-42BB-B055-EE97459BC940}" type="presOf" srcId="{38372A08-9C69-48C9-A9DB-8689A6FC578E}" destId="{50604FE2-CD03-4A9B-BF52-DF23077F92B6}" srcOrd="0" destOrd="1" presId="urn:microsoft.com/office/officeart/2005/8/layout/default"/>
    <dgm:cxn modelId="{CA1AE8B6-B078-481A-A635-0CA593AC1701}" srcId="{74DA61A8-C9E7-40ED-AA22-A7632DDC73A4}" destId="{9B2AC425-C505-4B50-ADB1-D3082FEF82ED}" srcOrd="3" destOrd="0" parTransId="{552E25D5-3B36-4BFF-BFFA-B3673AB00138}" sibTransId="{A78D0948-0677-4021-A0BF-9EAC9D86BB66}"/>
    <dgm:cxn modelId="{5DDD31BB-5E58-4A2B-8434-AC161ABE18B6}" type="presOf" srcId="{A96835CB-8EAF-4FA4-9A74-7DA129A4DAF4}" destId="{50604FE2-CD03-4A9B-BF52-DF23077F92B6}" srcOrd="0" destOrd="0" presId="urn:microsoft.com/office/officeart/2005/8/layout/default"/>
    <dgm:cxn modelId="{815D7FC4-7E14-40B9-86DB-B0263D005C7C}" srcId="{A96835CB-8EAF-4FA4-9A74-7DA129A4DAF4}" destId="{6FEE5CC7-578E-40B9-B5CB-6083F7EFEE7E}" srcOrd="3" destOrd="0" parTransId="{9628A16F-B04A-49A7-AA86-B149730CFCB2}" sibTransId="{3CC77D42-3A7C-4CAE-8071-0F5C220866AF}"/>
    <dgm:cxn modelId="{744F5BE2-F40E-4E6A-82B8-893ED403602A}" srcId="{A96835CB-8EAF-4FA4-9A74-7DA129A4DAF4}" destId="{DA343594-AA88-4E8C-8A91-B078552DDBE6}" srcOrd="2" destOrd="0" parTransId="{0B617101-3E37-4604-9DDA-8BEF5544F8AE}" sibTransId="{4B26068C-7E34-4A2D-821D-84F24F29AB28}"/>
    <dgm:cxn modelId="{440999EB-8A96-4083-9C25-AA31A8DB38CF}" type="presOf" srcId="{40CD4304-B5B4-484B-9B32-A35EA17A5603}" destId="{50604FE2-CD03-4A9B-BF52-DF23077F92B6}" srcOrd="0" destOrd="2" presId="urn:microsoft.com/office/officeart/2005/8/layout/default"/>
    <dgm:cxn modelId="{2A698FEE-41F7-4FC0-9603-7A39D6AD8692}" type="presOf" srcId="{9B2AC425-C505-4B50-ADB1-D3082FEF82ED}" destId="{6F1FBB58-A5F4-4DAD-BAD1-86B3BFDACDAD}" srcOrd="0" destOrd="0" presId="urn:microsoft.com/office/officeart/2005/8/layout/default"/>
    <dgm:cxn modelId="{2FF7DD70-06DF-4F7F-A15F-04BB98F66312}" type="presParOf" srcId="{95F5600E-D6A5-4D2C-BEF5-CFF9153BF175}" destId="{5C6FD784-7D47-44DD-9D8E-00D6B6E2A13E}" srcOrd="0" destOrd="0" presId="urn:microsoft.com/office/officeart/2005/8/layout/default"/>
    <dgm:cxn modelId="{C2B3A9FA-21EE-4B5E-BDA3-B62C491BEF19}" type="presParOf" srcId="{95F5600E-D6A5-4D2C-BEF5-CFF9153BF175}" destId="{52DFD606-7996-4C7A-A62A-F591CE8AA783}" srcOrd="1" destOrd="0" presId="urn:microsoft.com/office/officeart/2005/8/layout/default"/>
    <dgm:cxn modelId="{496D941E-E8E0-4E70-B904-CE4B2E6073B6}" type="presParOf" srcId="{95F5600E-D6A5-4D2C-BEF5-CFF9153BF175}" destId="{B8A9BF7A-39D0-41AB-A451-82558B09B4FF}" srcOrd="2" destOrd="0" presId="urn:microsoft.com/office/officeart/2005/8/layout/default"/>
    <dgm:cxn modelId="{E30009E1-ACD4-4CA0-A431-95AA22C387F1}" type="presParOf" srcId="{95F5600E-D6A5-4D2C-BEF5-CFF9153BF175}" destId="{CE0665EB-058E-485E-B607-42403CC2E134}" srcOrd="3" destOrd="0" presId="urn:microsoft.com/office/officeart/2005/8/layout/default"/>
    <dgm:cxn modelId="{E712D309-336F-4E6C-8E16-EED6F097349C}" type="presParOf" srcId="{95F5600E-D6A5-4D2C-BEF5-CFF9153BF175}" destId="{D4DCBBD1-DEEB-4A65-9C1A-486DC43F0D20}" srcOrd="4" destOrd="0" presId="urn:microsoft.com/office/officeart/2005/8/layout/default"/>
    <dgm:cxn modelId="{258963F4-CC54-48ED-95A5-AF96384A1BAC}" type="presParOf" srcId="{95F5600E-D6A5-4D2C-BEF5-CFF9153BF175}" destId="{88FB35FD-A379-42D4-8599-7C543BBDE93F}" srcOrd="5" destOrd="0" presId="urn:microsoft.com/office/officeart/2005/8/layout/default"/>
    <dgm:cxn modelId="{3B15091A-6CC5-4374-9165-855B15B1B97D}" type="presParOf" srcId="{95F5600E-D6A5-4D2C-BEF5-CFF9153BF175}" destId="{6F1FBB58-A5F4-4DAD-BAD1-86B3BFDACDAD}" srcOrd="6" destOrd="0" presId="urn:microsoft.com/office/officeart/2005/8/layout/default"/>
    <dgm:cxn modelId="{B7E0A7F1-F891-40DC-B13A-737AB5EA1083}" type="presParOf" srcId="{95F5600E-D6A5-4D2C-BEF5-CFF9153BF175}" destId="{0C12FD4D-A5BE-48C9-A9F5-C12C7987047C}" srcOrd="7" destOrd="0" presId="urn:microsoft.com/office/officeart/2005/8/layout/default"/>
    <dgm:cxn modelId="{ABA4964D-7D4C-4C12-A1C3-B24422BB57A2}" type="presParOf" srcId="{95F5600E-D6A5-4D2C-BEF5-CFF9153BF175}" destId="{50604FE2-CD03-4A9B-BF52-DF23077F92B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7F491E-9C96-486C-A84C-F82F9B710A5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041DAEF-7D83-41CD-9D19-D542E80A932A}">
      <dgm:prSet phldrT="[Text]" phldr="0" custT="1"/>
      <dgm:spPr/>
      <dgm:t>
        <a:bodyPr/>
        <a:lstStyle/>
        <a:p>
          <a:r>
            <a:rPr lang="en-US" sz="1600" dirty="0">
              <a:latin typeface="Arial" panose="020B0604020202020204" pitchFamily="34" charset="0"/>
              <a:cs typeface="Arial" panose="020B0604020202020204" pitchFamily="34" charset="0"/>
            </a:rPr>
            <a:t>SCAPE diagnosis is purely clinical</a:t>
          </a:r>
        </a:p>
      </dgm:t>
    </dgm:pt>
    <dgm:pt modelId="{6E6B7070-052A-45AC-ABE9-19CE6B084A75}" type="parTrans" cxnId="{6584FC06-1048-42CE-B14D-B11FEAF94ADC}">
      <dgm:prSet/>
      <dgm:spPr/>
      <dgm:t>
        <a:bodyPr/>
        <a:lstStyle/>
        <a:p>
          <a:endParaRPr lang="en-US" sz="2000">
            <a:latin typeface="Arial" panose="020B0604020202020204" pitchFamily="34" charset="0"/>
            <a:cs typeface="Arial" panose="020B0604020202020204" pitchFamily="34" charset="0"/>
          </a:endParaRPr>
        </a:p>
      </dgm:t>
    </dgm:pt>
    <dgm:pt modelId="{499772E3-F063-4BC2-A9B8-CC0818C53919}" type="sibTrans" cxnId="{6584FC06-1048-42CE-B14D-B11FEAF94ADC}">
      <dgm:prSet/>
      <dgm:spPr/>
      <dgm:t>
        <a:bodyPr/>
        <a:lstStyle/>
        <a:p>
          <a:endParaRPr lang="en-US" sz="2000">
            <a:latin typeface="Arial" panose="020B0604020202020204" pitchFamily="34" charset="0"/>
            <a:cs typeface="Arial" panose="020B0604020202020204" pitchFamily="34" charset="0"/>
          </a:endParaRPr>
        </a:p>
      </dgm:t>
    </dgm:pt>
    <dgm:pt modelId="{6CC34A5A-8743-4882-AE21-9934AF5F16F7}">
      <dgm:prSet phldrT="[Text]" phldr="0" custT="1"/>
      <dgm:spPr/>
      <dgm:t>
        <a:bodyPr/>
        <a:lstStyle/>
        <a:p>
          <a:r>
            <a:rPr lang="en-US" sz="1400" dirty="0">
              <a:latin typeface="Arial" panose="020B0604020202020204" pitchFamily="34" charset="0"/>
              <a:cs typeface="Arial" panose="020B0604020202020204" pitchFamily="34" charset="0"/>
            </a:rPr>
            <a:t>Onset: minutes to hours</a:t>
          </a:r>
        </a:p>
      </dgm:t>
    </dgm:pt>
    <dgm:pt modelId="{991C0887-1BA1-4AB3-9B92-37CB8618147B}" type="parTrans" cxnId="{8D4B2B86-65B4-4942-8793-C489600A502C}">
      <dgm:prSet/>
      <dgm:spPr/>
      <dgm:t>
        <a:bodyPr/>
        <a:lstStyle/>
        <a:p>
          <a:endParaRPr lang="en-US" sz="2000">
            <a:latin typeface="Arial" panose="020B0604020202020204" pitchFamily="34" charset="0"/>
            <a:cs typeface="Arial" panose="020B0604020202020204" pitchFamily="34" charset="0"/>
          </a:endParaRPr>
        </a:p>
      </dgm:t>
    </dgm:pt>
    <dgm:pt modelId="{30E45220-1A0D-4716-A9F8-CE8AE724E96A}" type="sibTrans" cxnId="{8D4B2B86-65B4-4942-8793-C489600A502C}">
      <dgm:prSet/>
      <dgm:spPr/>
      <dgm:t>
        <a:bodyPr/>
        <a:lstStyle/>
        <a:p>
          <a:endParaRPr lang="en-US" sz="2000">
            <a:latin typeface="Arial" panose="020B0604020202020204" pitchFamily="34" charset="0"/>
            <a:cs typeface="Arial" panose="020B0604020202020204" pitchFamily="34" charset="0"/>
          </a:endParaRPr>
        </a:p>
      </dgm:t>
    </dgm:pt>
    <dgm:pt modelId="{EEBA37BF-F6FB-426D-AEA1-9751912DC2F1}">
      <dgm:prSet phldrT="[Text]" phldr="0" custT="1"/>
      <dgm:spPr/>
      <dgm:t>
        <a:bodyPr/>
        <a:lstStyle/>
        <a:p>
          <a:r>
            <a:rPr lang="en-US" sz="1400" dirty="0">
              <a:latin typeface="Arial" panose="020B0604020202020204" pitchFamily="34" charset="0"/>
              <a:cs typeface="Arial" panose="020B0604020202020204" pitchFamily="34" charset="0"/>
            </a:rPr>
            <a:t>Abrupt SOB with progression</a:t>
          </a:r>
        </a:p>
      </dgm:t>
    </dgm:pt>
    <dgm:pt modelId="{19EFD49B-6F40-4851-864A-5D7FE37AF0CB}" type="parTrans" cxnId="{506443F0-A65F-406D-8CEF-A3064BA7A7AA}">
      <dgm:prSet/>
      <dgm:spPr/>
      <dgm:t>
        <a:bodyPr/>
        <a:lstStyle/>
        <a:p>
          <a:endParaRPr lang="en-US" sz="2000">
            <a:latin typeface="Arial" panose="020B0604020202020204" pitchFamily="34" charset="0"/>
            <a:cs typeface="Arial" panose="020B0604020202020204" pitchFamily="34" charset="0"/>
          </a:endParaRPr>
        </a:p>
      </dgm:t>
    </dgm:pt>
    <dgm:pt modelId="{1909616F-6621-4AF7-9A13-87722E84B157}" type="sibTrans" cxnId="{506443F0-A65F-406D-8CEF-A3064BA7A7AA}">
      <dgm:prSet/>
      <dgm:spPr/>
      <dgm:t>
        <a:bodyPr/>
        <a:lstStyle/>
        <a:p>
          <a:endParaRPr lang="en-US" sz="2000">
            <a:latin typeface="Arial" panose="020B0604020202020204" pitchFamily="34" charset="0"/>
            <a:cs typeface="Arial" panose="020B0604020202020204" pitchFamily="34" charset="0"/>
          </a:endParaRPr>
        </a:p>
      </dgm:t>
    </dgm:pt>
    <dgm:pt modelId="{38A33C61-4C96-443B-B235-09C79A91C061}">
      <dgm:prSet phldrT="[Text]" phldr="0" custT="1"/>
      <dgm:spPr/>
      <dgm:t>
        <a:bodyPr/>
        <a:lstStyle/>
        <a:p>
          <a:r>
            <a:rPr lang="en-US" sz="1600" dirty="0">
              <a:latin typeface="Arial" panose="020B0604020202020204" pitchFamily="34" charset="0"/>
              <a:cs typeface="Arial" panose="020B0604020202020204" pitchFamily="34" charset="0"/>
            </a:rPr>
            <a:t>Bedside echocardiogram </a:t>
          </a:r>
        </a:p>
      </dgm:t>
    </dgm:pt>
    <dgm:pt modelId="{977D3566-F844-4E45-B881-2EE427FA4C97}" type="parTrans" cxnId="{E3A56FA1-E127-490E-A776-42FE37501E3E}">
      <dgm:prSet/>
      <dgm:spPr/>
      <dgm:t>
        <a:bodyPr/>
        <a:lstStyle/>
        <a:p>
          <a:endParaRPr lang="en-US" sz="2000">
            <a:latin typeface="Arial" panose="020B0604020202020204" pitchFamily="34" charset="0"/>
            <a:cs typeface="Arial" panose="020B0604020202020204" pitchFamily="34" charset="0"/>
          </a:endParaRPr>
        </a:p>
      </dgm:t>
    </dgm:pt>
    <dgm:pt modelId="{8B4B5A68-3CD7-471E-B0A5-1076C23769F0}" type="sibTrans" cxnId="{E3A56FA1-E127-490E-A776-42FE37501E3E}">
      <dgm:prSet/>
      <dgm:spPr/>
      <dgm:t>
        <a:bodyPr/>
        <a:lstStyle/>
        <a:p>
          <a:endParaRPr lang="en-US" sz="2000">
            <a:latin typeface="Arial" panose="020B0604020202020204" pitchFamily="34" charset="0"/>
            <a:cs typeface="Arial" panose="020B0604020202020204" pitchFamily="34" charset="0"/>
          </a:endParaRPr>
        </a:p>
      </dgm:t>
    </dgm:pt>
    <dgm:pt modelId="{DB88A8D0-A266-4888-8529-3998F789C2A6}">
      <dgm:prSet phldrT="[Text]" phldr="0" custT="1"/>
      <dgm:spPr/>
      <dgm:t>
        <a:bodyPr/>
        <a:lstStyle/>
        <a:p>
          <a:r>
            <a:rPr lang="en-US" sz="1400" dirty="0">
              <a:latin typeface="Arial" panose="020B0604020202020204" pitchFamily="34" charset="0"/>
              <a:cs typeface="Arial" panose="020B0604020202020204" pitchFamily="34" charset="0"/>
            </a:rPr>
            <a:t>Preserved ejection fraction, LV filling pressures, and cardiac contraction abnormalities  </a:t>
          </a:r>
        </a:p>
      </dgm:t>
    </dgm:pt>
    <dgm:pt modelId="{28CAA00D-B778-4E80-9260-3FFEAF7B2204}" type="parTrans" cxnId="{2E06225B-E2B4-433D-943F-FABA539675BA}">
      <dgm:prSet/>
      <dgm:spPr/>
      <dgm:t>
        <a:bodyPr/>
        <a:lstStyle/>
        <a:p>
          <a:endParaRPr lang="en-US" sz="2000">
            <a:latin typeface="Arial" panose="020B0604020202020204" pitchFamily="34" charset="0"/>
            <a:cs typeface="Arial" panose="020B0604020202020204" pitchFamily="34" charset="0"/>
          </a:endParaRPr>
        </a:p>
      </dgm:t>
    </dgm:pt>
    <dgm:pt modelId="{57ACB837-7021-4061-AB23-A1DAEA46F968}" type="sibTrans" cxnId="{2E06225B-E2B4-433D-943F-FABA539675BA}">
      <dgm:prSet/>
      <dgm:spPr/>
      <dgm:t>
        <a:bodyPr/>
        <a:lstStyle/>
        <a:p>
          <a:endParaRPr lang="en-US" sz="2000">
            <a:latin typeface="Arial" panose="020B0604020202020204" pitchFamily="34" charset="0"/>
            <a:cs typeface="Arial" panose="020B0604020202020204" pitchFamily="34" charset="0"/>
          </a:endParaRPr>
        </a:p>
      </dgm:t>
    </dgm:pt>
    <dgm:pt modelId="{3254497B-24FF-4931-9CE8-E95A135EF2C1}">
      <dgm:prSet phldrT="[Text]" phldr="0" custT="1"/>
      <dgm:spPr/>
      <dgm:t>
        <a:bodyPr/>
        <a:lstStyle/>
        <a:p>
          <a:r>
            <a:rPr lang="en-US" sz="1600" dirty="0">
              <a:latin typeface="Arial" panose="020B0604020202020204" pitchFamily="34" charset="0"/>
              <a:cs typeface="Arial" panose="020B0604020202020204" pitchFamily="34" charset="0"/>
            </a:rPr>
            <a:t>Labs</a:t>
          </a:r>
        </a:p>
      </dgm:t>
    </dgm:pt>
    <dgm:pt modelId="{A6533E47-0CD7-4540-A9FD-EC810762CC40}" type="parTrans" cxnId="{F610F701-8714-492D-B2CC-E836751F97C4}">
      <dgm:prSet/>
      <dgm:spPr/>
      <dgm:t>
        <a:bodyPr/>
        <a:lstStyle/>
        <a:p>
          <a:endParaRPr lang="en-US" sz="2000">
            <a:latin typeface="Arial" panose="020B0604020202020204" pitchFamily="34" charset="0"/>
            <a:cs typeface="Arial" panose="020B0604020202020204" pitchFamily="34" charset="0"/>
          </a:endParaRPr>
        </a:p>
      </dgm:t>
    </dgm:pt>
    <dgm:pt modelId="{8140753B-A4BF-4ACA-8814-242C18BEACFB}" type="sibTrans" cxnId="{F610F701-8714-492D-B2CC-E836751F97C4}">
      <dgm:prSet/>
      <dgm:spPr/>
      <dgm:t>
        <a:bodyPr/>
        <a:lstStyle/>
        <a:p>
          <a:endParaRPr lang="en-US" sz="2000">
            <a:latin typeface="Arial" panose="020B0604020202020204" pitchFamily="34" charset="0"/>
            <a:cs typeface="Arial" panose="020B0604020202020204" pitchFamily="34" charset="0"/>
          </a:endParaRPr>
        </a:p>
      </dgm:t>
    </dgm:pt>
    <dgm:pt modelId="{795D17D4-09EB-47BC-B02B-9DB487D78AE7}">
      <dgm:prSet phldrT="[Text]" phldr="0" custT="1"/>
      <dgm:spPr/>
      <dgm:t>
        <a:bodyPr/>
        <a:lstStyle/>
        <a:p>
          <a:r>
            <a:rPr lang="en-US" sz="1400" dirty="0">
              <a:latin typeface="Arial" panose="020B0604020202020204" pitchFamily="34" charset="0"/>
              <a:cs typeface="Arial" panose="020B0604020202020204" pitchFamily="34" charset="0"/>
            </a:rPr>
            <a:t>Assess end-organ injury</a:t>
          </a:r>
        </a:p>
      </dgm:t>
    </dgm:pt>
    <dgm:pt modelId="{095939C8-F24D-4999-85D6-382EB38B6246}" type="parTrans" cxnId="{9C19C1ED-0047-48CE-8710-00BB39CE71EE}">
      <dgm:prSet/>
      <dgm:spPr/>
      <dgm:t>
        <a:bodyPr/>
        <a:lstStyle/>
        <a:p>
          <a:endParaRPr lang="en-US" sz="2000">
            <a:latin typeface="Arial" panose="020B0604020202020204" pitchFamily="34" charset="0"/>
            <a:cs typeface="Arial" panose="020B0604020202020204" pitchFamily="34" charset="0"/>
          </a:endParaRPr>
        </a:p>
      </dgm:t>
    </dgm:pt>
    <dgm:pt modelId="{758AB0A1-94EC-4C17-BF8D-125B500C0D21}" type="sibTrans" cxnId="{9C19C1ED-0047-48CE-8710-00BB39CE71EE}">
      <dgm:prSet/>
      <dgm:spPr/>
      <dgm:t>
        <a:bodyPr/>
        <a:lstStyle/>
        <a:p>
          <a:endParaRPr lang="en-US" sz="2000">
            <a:latin typeface="Arial" panose="020B0604020202020204" pitchFamily="34" charset="0"/>
            <a:cs typeface="Arial" panose="020B0604020202020204" pitchFamily="34" charset="0"/>
          </a:endParaRPr>
        </a:p>
      </dgm:t>
    </dgm:pt>
    <dgm:pt modelId="{9B3A831A-14A5-467D-809F-94ADF24FD3B4}">
      <dgm:prSet phldrT="[Text]" phldr="0" custT="1"/>
      <dgm:spPr/>
      <dgm:t>
        <a:bodyPr/>
        <a:lstStyle/>
        <a:p>
          <a:r>
            <a:rPr lang="en-US" sz="1400" dirty="0">
              <a:latin typeface="Arial" panose="020B0604020202020204" pitchFamily="34" charset="0"/>
              <a:cs typeface="Arial" panose="020B0604020202020204" pitchFamily="34" charset="0"/>
            </a:rPr>
            <a:t>Complete blood cell count, electrolytes, renal/liver function, troponin, lactic acid, natriuretic peptides</a:t>
          </a:r>
        </a:p>
      </dgm:t>
    </dgm:pt>
    <dgm:pt modelId="{05101626-31F8-46F3-9DAB-E5D0981FA8D7}" type="parTrans" cxnId="{3B6EC8B0-ED1B-4ACC-9127-E099F4A8A507}">
      <dgm:prSet/>
      <dgm:spPr/>
      <dgm:t>
        <a:bodyPr/>
        <a:lstStyle/>
        <a:p>
          <a:endParaRPr lang="en-US" sz="2000">
            <a:latin typeface="Arial" panose="020B0604020202020204" pitchFamily="34" charset="0"/>
            <a:cs typeface="Arial" panose="020B0604020202020204" pitchFamily="34" charset="0"/>
          </a:endParaRPr>
        </a:p>
      </dgm:t>
    </dgm:pt>
    <dgm:pt modelId="{41426DB8-AA05-4479-AF74-5966E27B1724}" type="sibTrans" cxnId="{3B6EC8B0-ED1B-4ACC-9127-E099F4A8A507}">
      <dgm:prSet/>
      <dgm:spPr/>
      <dgm:t>
        <a:bodyPr/>
        <a:lstStyle/>
        <a:p>
          <a:endParaRPr lang="en-US" sz="2000">
            <a:latin typeface="Arial" panose="020B0604020202020204" pitchFamily="34" charset="0"/>
            <a:cs typeface="Arial" panose="020B0604020202020204" pitchFamily="34" charset="0"/>
          </a:endParaRPr>
        </a:p>
      </dgm:t>
    </dgm:pt>
    <dgm:pt modelId="{691E9C32-EBD1-4ABA-A134-0B57334EF1E0}">
      <dgm:prSet phldrT="[Text]" phldr="0" custT="1"/>
      <dgm:spPr/>
      <dgm:t>
        <a:bodyPr/>
        <a:lstStyle/>
        <a:p>
          <a:r>
            <a:rPr lang="en-US" sz="1600">
              <a:latin typeface="Arial" panose="020B0604020202020204" pitchFamily="34" charset="0"/>
              <a:cs typeface="Arial" panose="020B0604020202020204" pitchFamily="34" charset="0"/>
            </a:rPr>
            <a:t>ECG</a:t>
          </a:r>
          <a:endParaRPr lang="en-US" sz="1600" dirty="0">
            <a:latin typeface="Arial" panose="020B0604020202020204" pitchFamily="34" charset="0"/>
            <a:cs typeface="Arial" panose="020B0604020202020204" pitchFamily="34" charset="0"/>
          </a:endParaRPr>
        </a:p>
      </dgm:t>
    </dgm:pt>
    <dgm:pt modelId="{C37B2A06-F8E4-4AF5-BDCE-12AC3B3044CE}" type="parTrans" cxnId="{02880661-A825-4914-A58A-9CC240313CAC}">
      <dgm:prSet/>
      <dgm:spPr/>
      <dgm:t>
        <a:bodyPr/>
        <a:lstStyle/>
        <a:p>
          <a:endParaRPr lang="en-US" sz="2000">
            <a:latin typeface="Arial" panose="020B0604020202020204" pitchFamily="34" charset="0"/>
            <a:cs typeface="Arial" panose="020B0604020202020204" pitchFamily="34" charset="0"/>
          </a:endParaRPr>
        </a:p>
      </dgm:t>
    </dgm:pt>
    <dgm:pt modelId="{6239A8FC-5D6C-4B94-A5F0-3C06B339FCB6}" type="sibTrans" cxnId="{02880661-A825-4914-A58A-9CC240313CAC}">
      <dgm:prSet/>
      <dgm:spPr/>
      <dgm:t>
        <a:bodyPr/>
        <a:lstStyle/>
        <a:p>
          <a:endParaRPr lang="en-US" sz="2000">
            <a:latin typeface="Arial" panose="020B0604020202020204" pitchFamily="34" charset="0"/>
            <a:cs typeface="Arial" panose="020B0604020202020204" pitchFamily="34" charset="0"/>
          </a:endParaRPr>
        </a:p>
      </dgm:t>
    </dgm:pt>
    <dgm:pt modelId="{0545A679-55B7-4E25-B5E6-A985A988FC2E}">
      <dgm:prSet phldrT="[Text]" phldr="0" custT="1"/>
      <dgm:spPr/>
      <dgm:t>
        <a:bodyPr/>
        <a:lstStyle/>
        <a:p>
          <a:r>
            <a:rPr lang="en-US" sz="1400" dirty="0">
              <a:latin typeface="Arial" panose="020B0604020202020204" pitchFamily="34" charset="0"/>
              <a:cs typeface="Arial" panose="020B0604020202020204" pitchFamily="34" charset="0"/>
            </a:rPr>
            <a:t>Evaluate for cardiac ischemic and arrhythmia</a:t>
          </a:r>
        </a:p>
      </dgm:t>
    </dgm:pt>
    <dgm:pt modelId="{13DFE23C-BBA4-4189-9189-76E212B7A44B}" type="parTrans" cxnId="{F899D45B-E855-4A91-9604-5F047E1BCBE6}">
      <dgm:prSet/>
      <dgm:spPr/>
      <dgm:t>
        <a:bodyPr/>
        <a:lstStyle/>
        <a:p>
          <a:endParaRPr lang="en-US" sz="2000">
            <a:latin typeface="Arial" panose="020B0604020202020204" pitchFamily="34" charset="0"/>
            <a:cs typeface="Arial" panose="020B0604020202020204" pitchFamily="34" charset="0"/>
          </a:endParaRPr>
        </a:p>
      </dgm:t>
    </dgm:pt>
    <dgm:pt modelId="{D93C1110-9859-41CA-A5BD-B76D4D01B2F6}" type="sibTrans" cxnId="{F899D45B-E855-4A91-9604-5F047E1BCBE6}">
      <dgm:prSet/>
      <dgm:spPr/>
      <dgm:t>
        <a:bodyPr/>
        <a:lstStyle/>
        <a:p>
          <a:endParaRPr lang="en-US" sz="2000">
            <a:latin typeface="Arial" panose="020B0604020202020204" pitchFamily="34" charset="0"/>
            <a:cs typeface="Arial" panose="020B0604020202020204" pitchFamily="34" charset="0"/>
          </a:endParaRPr>
        </a:p>
      </dgm:t>
    </dgm:pt>
    <dgm:pt modelId="{6301D2E5-BCCA-4BED-B3FB-977A2EDE949E}">
      <dgm:prSet phldrT="[Text]" phldr="0" custT="1"/>
      <dgm:spPr/>
      <dgm:t>
        <a:bodyPr/>
        <a:lstStyle/>
        <a:p>
          <a:r>
            <a:rPr lang="en-US" sz="1600" dirty="0">
              <a:latin typeface="Arial" panose="020B0604020202020204" pitchFamily="34" charset="0"/>
              <a:cs typeface="Arial" panose="020B0604020202020204" pitchFamily="34" charset="0"/>
            </a:rPr>
            <a:t>POCUS</a:t>
          </a:r>
        </a:p>
      </dgm:t>
    </dgm:pt>
    <dgm:pt modelId="{BA22ED63-4C8A-4EA1-A77B-56B19BFE73A5}" type="parTrans" cxnId="{94D29E0A-899A-42B3-A2AB-9886659D36DB}">
      <dgm:prSet/>
      <dgm:spPr/>
      <dgm:t>
        <a:bodyPr/>
        <a:lstStyle/>
        <a:p>
          <a:endParaRPr lang="en-US" sz="2000">
            <a:latin typeface="Arial" panose="020B0604020202020204" pitchFamily="34" charset="0"/>
            <a:cs typeface="Arial" panose="020B0604020202020204" pitchFamily="34" charset="0"/>
          </a:endParaRPr>
        </a:p>
      </dgm:t>
    </dgm:pt>
    <dgm:pt modelId="{CB22F179-419C-4619-86D0-E0BB0852CCF9}" type="sibTrans" cxnId="{94D29E0A-899A-42B3-A2AB-9886659D36DB}">
      <dgm:prSet/>
      <dgm:spPr/>
      <dgm:t>
        <a:bodyPr/>
        <a:lstStyle/>
        <a:p>
          <a:endParaRPr lang="en-US" sz="2000">
            <a:latin typeface="Arial" panose="020B0604020202020204" pitchFamily="34" charset="0"/>
            <a:cs typeface="Arial" panose="020B0604020202020204" pitchFamily="34" charset="0"/>
          </a:endParaRPr>
        </a:p>
      </dgm:t>
    </dgm:pt>
    <dgm:pt modelId="{1D2BD564-4D52-44AF-A570-7CFD6AF04336}">
      <dgm:prSet phldrT="[Text]" phldr="0" custT="1"/>
      <dgm:spPr/>
      <dgm:t>
        <a:bodyPr/>
        <a:lstStyle/>
        <a:p>
          <a:r>
            <a:rPr lang="en-US" sz="12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B-lines suggestive for pulmonary edema, interstitial pneumonia, or fibrosis </a:t>
          </a:r>
          <a:endParaRPr lang="en-US" sz="1200" dirty="0">
            <a:latin typeface="Arial" panose="020B0604020202020204" pitchFamily="34" charset="0"/>
            <a:cs typeface="Arial" panose="020B0604020202020204" pitchFamily="34" charset="0"/>
          </a:endParaRPr>
        </a:p>
      </dgm:t>
    </dgm:pt>
    <dgm:pt modelId="{CA63BB69-A9F6-4503-9F66-73A124415BEC}" type="parTrans" cxnId="{C532DD4A-BEA6-4F50-A211-BF2C3D797692}">
      <dgm:prSet/>
      <dgm:spPr/>
      <dgm:t>
        <a:bodyPr/>
        <a:lstStyle/>
        <a:p>
          <a:endParaRPr lang="en-US" sz="2000">
            <a:latin typeface="Arial" panose="020B0604020202020204" pitchFamily="34" charset="0"/>
            <a:cs typeface="Arial" panose="020B0604020202020204" pitchFamily="34" charset="0"/>
          </a:endParaRPr>
        </a:p>
      </dgm:t>
    </dgm:pt>
    <dgm:pt modelId="{5332696B-3831-46BE-B4D1-4824C6AC0173}" type="sibTrans" cxnId="{C532DD4A-BEA6-4F50-A211-BF2C3D797692}">
      <dgm:prSet/>
      <dgm:spPr/>
      <dgm:t>
        <a:bodyPr/>
        <a:lstStyle/>
        <a:p>
          <a:endParaRPr lang="en-US" sz="2000">
            <a:latin typeface="Arial" panose="020B0604020202020204" pitchFamily="34" charset="0"/>
            <a:cs typeface="Arial" panose="020B0604020202020204" pitchFamily="34" charset="0"/>
          </a:endParaRPr>
        </a:p>
      </dgm:t>
    </dgm:pt>
    <dgm:pt modelId="{45A81C55-B9DF-42AD-B554-5DFF7CD06EA5}" type="pres">
      <dgm:prSet presAssocID="{F37F491E-9C96-486C-A84C-F82F9B710A5D}" presName="linear" presStyleCnt="0">
        <dgm:presLayoutVars>
          <dgm:animLvl val="lvl"/>
          <dgm:resizeHandles val="exact"/>
        </dgm:presLayoutVars>
      </dgm:prSet>
      <dgm:spPr/>
    </dgm:pt>
    <dgm:pt modelId="{D74F1740-3DDA-4990-8DAD-1D28649C5488}" type="pres">
      <dgm:prSet presAssocID="{A041DAEF-7D83-41CD-9D19-D542E80A932A}" presName="parentText" presStyleLbl="node1" presStyleIdx="0" presStyleCnt="5">
        <dgm:presLayoutVars>
          <dgm:chMax val="0"/>
          <dgm:bulletEnabled val="1"/>
        </dgm:presLayoutVars>
      </dgm:prSet>
      <dgm:spPr/>
    </dgm:pt>
    <dgm:pt modelId="{0B8179DD-96D5-4C65-A53F-139597435C03}" type="pres">
      <dgm:prSet presAssocID="{A041DAEF-7D83-41CD-9D19-D542E80A932A}" presName="childText" presStyleLbl="revTx" presStyleIdx="0" presStyleCnt="5">
        <dgm:presLayoutVars>
          <dgm:bulletEnabled val="1"/>
        </dgm:presLayoutVars>
      </dgm:prSet>
      <dgm:spPr/>
    </dgm:pt>
    <dgm:pt modelId="{8B246137-21EA-4079-8EAE-B83F59A48D7D}" type="pres">
      <dgm:prSet presAssocID="{38A33C61-4C96-443B-B235-09C79A91C061}" presName="parentText" presStyleLbl="node1" presStyleIdx="1" presStyleCnt="5">
        <dgm:presLayoutVars>
          <dgm:chMax val="0"/>
          <dgm:bulletEnabled val="1"/>
        </dgm:presLayoutVars>
      </dgm:prSet>
      <dgm:spPr/>
    </dgm:pt>
    <dgm:pt modelId="{D25E5516-48AD-44FD-8BD9-29353CAF3E1A}" type="pres">
      <dgm:prSet presAssocID="{38A33C61-4C96-443B-B235-09C79A91C061}" presName="childText" presStyleLbl="revTx" presStyleIdx="1" presStyleCnt="5" custScaleY="87347">
        <dgm:presLayoutVars>
          <dgm:bulletEnabled val="1"/>
        </dgm:presLayoutVars>
      </dgm:prSet>
      <dgm:spPr/>
    </dgm:pt>
    <dgm:pt modelId="{B5B7E0EC-6019-4A94-90FF-E48372BBDC39}" type="pres">
      <dgm:prSet presAssocID="{3254497B-24FF-4931-9CE8-E95A135EF2C1}" presName="parentText" presStyleLbl="node1" presStyleIdx="2" presStyleCnt="5">
        <dgm:presLayoutVars>
          <dgm:chMax val="0"/>
          <dgm:bulletEnabled val="1"/>
        </dgm:presLayoutVars>
      </dgm:prSet>
      <dgm:spPr/>
    </dgm:pt>
    <dgm:pt modelId="{9C875962-FB3D-46C2-974C-590C3574A10B}" type="pres">
      <dgm:prSet presAssocID="{3254497B-24FF-4931-9CE8-E95A135EF2C1}" presName="childText" presStyleLbl="revTx" presStyleIdx="2" presStyleCnt="5">
        <dgm:presLayoutVars>
          <dgm:bulletEnabled val="1"/>
        </dgm:presLayoutVars>
      </dgm:prSet>
      <dgm:spPr/>
    </dgm:pt>
    <dgm:pt modelId="{EB3F878C-75B7-4BAB-A5DD-4C3403A92BC4}" type="pres">
      <dgm:prSet presAssocID="{691E9C32-EBD1-4ABA-A134-0B57334EF1E0}" presName="parentText" presStyleLbl="node1" presStyleIdx="3" presStyleCnt="5">
        <dgm:presLayoutVars>
          <dgm:chMax val="0"/>
          <dgm:bulletEnabled val="1"/>
        </dgm:presLayoutVars>
      </dgm:prSet>
      <dgm:spPr/>
    </dgm:pt>
    <dgm:pt modelId="{E78634E9-585C-48FB-93B9-561791DA56E1}" type="pres">
      <dgm:prSet presAssocID="{691E9C32-EBD1-4ABA-A134-0B57334EF1E0}" presName="childText" presStyleLbl="revTx" presStyleIdx="3" presStyleCnt="5">
        <dgm:presLayoutVars>
          <dgm:bulletEnabled val="1"/>
        </dgm:presLayoutVars>
      </dgm:prSet>
      <dgm:spPr/>
    </dgm:pt>
    <dgm:pt modelId="{5C58F269-5C6D-4F2F-ADEA-F10474281449}" type="pres">
      <dgm:prSet presAssocID="{6301D2E5-BCCA-4BED-B3FB-977A2EDE949E}" presName="parentText" presStyleLbl="node1" presStyleIdx="4" presStyleCnt="5">
        <dgm:presLayoutVars>
          <dgm:chMax val="0"/>
          <dgm:bulletEnabled val="1"/>
        </dgm:presLayoutVars>
      </dgm:prSet>
      <dgm:spPr/>
    </dgm:pt>
    <dgm:pt modelId="{DC271317-3117-411B-89B7-764FC83E3511}" type="pres">
      <dgm:prSet presAssocID="{6301D2E5-BCCA-4BED-B3FB-977A2EDE949E}" presName="childText" presStyleLbl="revTx" presStyleIdx="4" presStyleCnt="5">
        <dgm:presLayoutVars>
          <dgm:bulletEnabled val="1"/>
        </dgm:presLayoutVars>
      </dgm:prSet>
      <dgm:spPr/>
    </dgm:pt>
  </dgm:ptLst>
  <dgm:cxnLst>
    <dgm:cxn modelId="{F610F701-8714-492D-B2CC-E836751F97C4}" srcId="{F37F491E-9C96-486C-A84C-F82F9B710A5D}" destId="{3254497B-24FF-4931-9CE8-E95A135EF2C1}" srcOrd="2" destOrd="0" parTransId="{A6533E47-0CD7-4540-A9FD-EC810762CC40}" sibTransId="{8140753B-A4BF-4ACA-8814-242C18BEACFB}"/>
    <dgm:cxn modelId="{756E7005-C2F3-44FE-9827-403B6A4E07A1}" type="presOf" srcId="{A041DAEF-7D83-41CD-9D19-D542E80A932A}" destId="{D74F1740-3DDA-4990-8DAD-1D28649C5488}" srcOrd="0" destOrd="0" presId="urn:microsoft.com/office/officeart/2005/8/layout/vList2"/>
    <dgm:cxn modelId="{0C2BD806-34B4-4B14-8A85-2E6AC8D23D76}" type="presOf" srcId="{DB88A8D0-A266-4888-8529-3998F789C2A6}" destId="{D25E5516-48AD-44FD-8BD9-29353CAF3E1A}" srcOrd="0" destOrd="0" presId="urn:microsoft.com/office/officeart/2005/8/layout/vList2"/>
    <dgm:cxn modelId="{6584FC06-1048-42CE-B14D-B11FEAF94ADC}" srcId="{F37F491E-9C96-486C-A84C-F82F9B710A5D}" destId="{A041DAEF-7D83-41CD-9D19-D542E80A932A}" srcOrd="0" destOrd="0" parTransId="{6E6B7070-052A-45AC-ABE9-19CE6B084A75}" sibTransId="{499772E3-F063-4BC2-A9B8-CC0818C53919}"/>
    <dgm:cxn modelId="{94D29E0A-899A-42B3-A2AB-9886659D36DB}" srcId="{F37F491E-9C96-486C-A84C-F82F9B710A5D}" destId="{6301D2E5-BCCA-4BED-B3FB-977A2EDE949E}" srcOrd="4" destOrd="0" parTransId="{BA22ED63-4C8A-4EA1-A77B-56B19BFE73A5}" sibTransId="{CB22F179-419C-4619-86D0-E0BB0852CCF9}"/>
    <dgm:cxn modelId="{3A015223-536F-4616-B5D8-4CDA65AEEBE8}" type="presOf" srcId="{1D2BD564-4D52-44AF-A570-7CFD6AF04336}" destId="{DC271317-3117-411B-89B7-764FC83E3511}" srcOrd="0" destOrd="0" presId="urn:microsoft.com/office/officeart/2005/8/layout/vList2"/>
    <dgm:cxn modelId="{E77FBE27-D3FE-41E3-95F1-88DE84FDB5EF}" type="presOf" srcId="{F37F491E-9C96-486C-A84C-F82F9B710A5D}" destId="{45A81C55-B9DF-42AD-B554-5DFF7CD06EA5}" srcOrd="0" destOrd="0" presId="urn:microsoft.com/office/officeart/2005/8/layout/vList2"/>
    <dgm:cxn modelId="{B198FF35-0444-438E-A12D-893DF1B037D2}" type="presOf" srcId="{0545A679-55B7-4E25-B5E6-A985A988FC2E}" destId="{E78634E9-585C-48FB-93B9-561791DA56E1}" srcOrd="0" destOrd="0" presId="urn:microsoft.com/office/officeart/2005/8/layout/vList2"/>
    <dgm:cxn modelId="{2E06225B-E2B4-433D-943F-FABA539675BA}" srcId="{38A33C61-4C96-443B-B235-09C79A91C061}" destId="{DB88A8D0-A266-4888-8529-3998F789C2A6}" srcOrd="0" destOrd="0" parTransId="{28CAA00D-B778-4E80-9260-3FFEAF7B2204}" sibTransId="{57ACB837-7021-4061-AB23-A1DAEA46F968}"/>
    <dgm:cxn modelId="{F899D45B-E855-4A91-9604-5F047E1BCBE6}" srcId="{691E9C32-EBD1-4ABA-A134-0B57334EF1E0}" destId="{0545A679-55B7-4E25-B5E6-A985A988FC2E}" srcOrd="0" destOrd="0" parTransId="{13DFE23C-BBA4-4189-9189-76E212B7A44B}" sibTransId="{D93C1110-9859-41CA-A5BD-B76D4D01B2F6}"/>
    <dgm:cxn modelId="{02880661-A825-4914-A58A-9CC240313CAC}" srcId="{F37F491E-9C96-486C-A84C-F82F9B710A5D}" destId="{691E9C32-EBD1-4ABA-A134-0B57334EF1E0}" srcOrd="3" destOrd="0" parTransId="{C37B2A06-F8E4-4AF5-BDCE-12AC3B3044CE}" sibTransId="{6239A8FC-5D6C-4B94-A5F0-3C06B339FCB6}"/>
    <dgm:cxn modelId="{AAA2C961-2396-4264-A040-524721E2C368}" type="presOf" srcId="{691E9C32-EBD1-4ABA-A134-0B57334EF1E0}" destId="{EB3F878C-75B7-4BAB-A5DD-4C3403A92BC4}" srcOrd="0" destOrd="0" presId="urn:microsoft.com/office/officeart/2005/8/layout/vList2"/>
    <dgm:cxn modelId="{C532DD4A-BEA6-4F50-A211-BF2C3D797692}" srcId="{6301D2E5-BCCA-4BED-B3FB-977A2EDE949E}" destId="{1D2BD564-4D52-44AF-A570-7CFD6AF04336}" srcOrd="0" destOrd="0" parTransId="{CA63BB69-A9F6-4503-9F66-73A124415BEC}" sibTransId="{5332696B-3831-46BE-B4D1-4824C6AC0173}"/>
    <dgm:cxn modelId="{7BC15E6C-9377-4806-A360-E2C00C69A331}" type="presOf" srcId="{38A33C61-4C96-443B-B235-09C79A91C061}" destId="{8B246137-21EA-4079-8EAE-B83F59A48D7D}" srcOrd="0" destOrd="0" presId="urn:microsoft.com/office/officeart/2005/8/layout/vList2"/>
    <dgm:cxn modelId="{92FA1A7A-6697-4CC5-91FF-F8C173E0B086}" type="presOf" srcId="{3254497B-24FF-4931-9CE8-E95A135EF2C1}" destId="{B5B7E0EC-6019-4A94-90FF-E48372BBDC39}" srcOrd="0" destOrd="0" presId="urn:microsoft.com/office/officeart/2005/8/layout/vList2"/>
    <dgm:cxn modelId="{8D4B2B86-65B4-4942-8793-C489600A502C}" srcId="{A041DAEF-7D83-41CD-9D19-D542E80A932A}" destId="{6CC34A5A-8743-4882-AE21-9934AF5F16F7}" srcOrd="0" destOrd="0" parTransId="{991C0887-1BA1-4AB3-9B92-37CB8618147B}" sibTransId="{30E45220-1A0D-4716-A9F8-CE8AE724E96A}"/>
    <dgm:cxn modelId="{C908C38E-29BF-4394-8A79-E1673A85CF1D}" type="presOf" srcId="{6CC34A5A-8743-4882-AE21-9934AF5F16F7}" destId="{0B8179DD-96D5-4C65-A53F-139597435C03}" srcOrd="0" destOrd="0" presId="urn:microsoft.com/office/officeart/2005/8/layout/vList2"/>
    <dgm:cxn modelId="{8CE66A9C-D651-48B4-8B94-C7AF16ACF44F}" type="presOf" srcId="{795D17D4-09EB-47BC-B02B-9DB487D78AE7}" destId="{9C875962-FB3D-46C2-974C-590C3574A10B}" srcOrd="0" destOrd="0" presId="urn:microsoft.com/office/officeart/2005/8/layout/vList2"/>
    <dgm:cxn modelId="{E3A56FA1-E127-490E-A776-42FE37501E3E}" srcId="{F37F491E-9C96-486C-A84C-F82F9B710A5D}" destId="{38A33C61-4C96-443B-B235-09C79A91C061}" srcOrd="1" destOrd="0" parTransId="{977D3566-F844-4E45-B881-2EE427FA4C97}" sibTransId="{8B4B5A68-3CD7-471E-B0A5-1076C23769F0}"/>
    <dgm:cxn modelId="{3B6EC8B0-ED1B-4ACC-9127-E099F4A8A507}" srcId="{3254497B-24FF-4931-9CE8-E95A135EF2C1}" destId="{9B3A831A-14A5-467D-809F-94ADF24FD3B4}" srcOrd="1" destOrd="0" parTransId="{05101626-31F8-46F3-9DAB-E5D0981FA8D7}" sibTransId="{41426DB8-AA05-4479-AF74-5966E27B1724}"/>
    <dgm:cxn modelId="{6A8A5DB4-0631-4F0E-9839-ABD252405058}" type="presOf" srcId="{EEBA37BF-F6FB-426D-AEA1-9751912DC2F1}" destId="{0B8179DD-96D5-4C65-A53F-139597435C03}" srcOrd="0" destOrd="1" presId="urn:microsoft.com/office/officeart/2005/8/layout/vList2"/>
    <dgm:cxn modelId="{907267C5-9B90-475B-BF2A-15C4A2A0F22D}" type="presOf" srcId="{6301D2E5-BCCA-4BED-B3FB-977A2EDE949E}" destId="{5C58F269-5C6D-4F2F-ADEA-F10474281449}" srcOrd="0" destOrd="0" presId="urn:microsoft.com/office/officeart/2005/8/layout/vList2"/>
    <dgm:cxn modelId="{9C19C1ED-0047-48CE-8710-00BB39CE71EE}" srcId="{3254497B-24FF-4931-9CE8-E95A135EF2C1}" destId="{795D17D4-09EB-47BC-B02B-9DB487D78AE7}" srcOrd="0" destOrd="0" parTransId="{095939C8-F24D-4999-85D6-382EB38B6246}" sibTransId="{758AB0A1-94EC-4C17-BF8D-125B500C0D21}"/>
    <dgm:cxn modelId="{506443F0-A65F-406D-8CEF-A3064BA7A7AA}" srcId="{A041DAEF-7D83-41CD-9D19-D542E80A932A}" destId="{EEBA37BF-F6FB-426D-AEA1-9751912DC2F1}" srcOrd="1" destOrd="0" parTransId="{19EFD49B-6F40-4851-864A-5D7FE37AF0CB}" sibTransId="{1909616F-6621-4AF7-9A13-87722E84B157}"/>
    <dgm:cxn modelId="{D12185F3-4C1A-4C4F-B3B0-0BFB74EFE2F3}" type="presOf" srcId="{9B3A831A-14A5-467D-809F-94ADF24FD3B4}" destId="{9C875962-FB3D-46C2-974C-590C3574A10B}" srcOrd="0" destOrd="1" presId="urn:microsoft.com/office/officeart/2005/8/layout/vList2"/>
    <dgm:cxn modelId="{017744DF-5912-4730-BE84-A5EEF66A6360}" type="presParOf" srcId="{45A81C55-B9DF-42AD-B554-5DFF7CD06EA5}" destId="{D74F1740-3DDA-4990-8DAD-1D28649C5488}" srcOrd="0" destOrd="0" presId="urn:microsoft.com/office/officeart/2005/8/layout/vList2"/>
    <dgm:cxn modelId="{C3BDD18B-3899-4268-8749-500B29DDAB4C}" type="presParOf" srcId="{45A81C55-B9DF-42AD-B554-5DFF7CD06EA5}" destId="{0B8179DD-96D5-4C65-A53F-139597435C03}" srcOrd="1" destOrd="0" presId="urn:microsoft.com/office/officeart/2005/8/layout/vList2"/>
    <dgm:cxn modelId="{904FD421-F88D-400B-AE26-1C22FBA3A1BA}" type="presParOf" srcId="{45A81C55-B9DF-42AD-B554-5DFF7CD06EA5}" destId="{8B246137-21EA-4079-8EAE-B83F59A48D7D}" srcOrd="2" destOrd="0" presId="urn:microsoft.com/office/officeart/2005/8/layout/vList2"/>
    <dgm:cxn modelId="{22A33846-C1E0-4964-A971-6929255D3CE1}" type="presParOf" srcId="{45A81C55-B9DF-42AD-B554-5DFF7CD06EA5}" destId="{D25E5516-48AD-44FD-8BD9-29353CAF3E1A}" srcOrd="3" destOrd="0" presId="urn:microsoft.com/office/officeart/2005/8/layout/vList2"/>
    <dgm:cxn modelId="{BC462CC3-5A62-47CF-BE11-18A70A93EA6B}" type="presParOf" srcId="{45A81C55-B9DF-42AD-B554-5DFF7CD06EA5}" destId="{B5B7E0EC-6019-4A94-90FF-E48372BBDC39}" srcOrd="4" destOrd="0" presId="urn:microsoft.com/office/officeart/2005/8/layout/vList2"/>
    <dgm:cxn modelId="{F00EABAE-1D72-4299-9648-C808CD377884}" type="presParOf" srcId="{45A81C55-B9DF-42AD-B554-5DFF7CD06EA5}" destId="{9C875962-FB3D-46C2-974C-590C3574A10B}" srcOrd="5" destOrd="0" presId="urn:microsoft.com/office/officeart/2005/8/layout/vList2"/>
    <dgm:cxn modelId="{0364AA15-38C4-4DF7-9520-6EB181FBC36F}" type="presParOf" srcId="{45A81C55-B9DF-42AD-B554-5DFF7CD06EA5}" destId="{EB3F878C-75B7-4BAB-A5DD-4C3403A92BC4}" srcOrd="6" destOrd="0" presId="urn:microsoft.com/office/officeart/2005/8/layout/vList2"/>
    <dgm:cxn modelId="{14F971AB-1B8A-4850-9633-9F7D02845642}" type="presParOf" srcId="{45A81C55-B9DF-42AD-B554-5DFF7CD06EA5}" destId="{E78634E9-585C-48FB-93B9-561791DA56E1}" srcOrd="7" destOrd="0" presId="urn:microsoft.com/office/officeart/2005/8/layout/vList2"/>
    <dgm:cxn modelId="{A4285F88-7F17-4146-9709-1CA0AB50ACCB}" type="presParOf" srcId="{45A81C55-B9DF-42AD-B554-5DFF7CD06EA5}" destId="{5C58F269-5C6D-4F2F-ADEA-F10474281449}" srcOrd="8" destOrd="0" presId="urn:microsoft.com/office/officeart/2005/8/layout/vList2"/>
    <dgm:cxn modelId="{27B967EF-D9A0-4E3B-A043-E1FE869D7E82}" type="presParOf" srcId="{45A81C55-B9DF-42AD-B554-5DFF7CD06EA5}" destId="{DC271317-3117-411B-89B7-764FC83E351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5576A5-BAB0-43B3-BE76-63A27C18E0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7E85AA-F97E-4C4C-8367-619F20CAEAF4}">
      <dgm:prSet phldrT="[Text]" phldr="0"/>
      <dgm:spPr/>
      <dgm:t>
        <a:bodyPr/>
        <a:lstStyle/>
        <a:p>
          <a:r>
            <a:rPr lang="en-US" dirty="0">
              <a:latin typeface="Arial" panose="020B0604020202020204" pitchFamily="34" charset="0"/>
              <a:cs typeface="Arial" panose="020B0604020202020204" pitchFamily="34" charset="0"/>
            </a:rPr>
            <a:t>Sympathetic activation </a:t>
          </a:r>
        </a:p>
      </dgm:t>
    </dgm:pt>
    <dgm:pt modelId="{239774C4-249A-444E-94F8-4DB2FA9E5118}" type="parTrans" cxnId="{92A0B1C0-FB8B-4ABF-BE0A-D171BF3BD649}">
      <dgm:prSet/>
      <dgm:spPr/>
      <dgm:t>
        <a:bodyPr/>
        <a:lstStyle/>
        <a:p>
          <a:endParaRPr lang="en-US">
            <a:latin typeface="Arial" panose="020B0604020202020204" pitchFamily="34" charset="0"/>
            <a:cs typeface="Arial" panose="020B0604020202020204" pitchFamily="34" charset="0"/>
          </a:endParaRPr>
        </a:p>
      </dgm:t>
    </dgm:pt>
    <dgm:pt modelId="{E95E268E-19A1-4BF3-8F99-5ACD1D89265C}" type="sibTrans" cxnId="{92A0B1C0-FB8B-4ABF-BE0A-D171BF3BD649}">
      <dgm:prSet/>
      <dgm:spPr/>
      <dgm:t>
        <a:bodyPr/>
        <a:lstStyle/>
        <a:p>
          <a:endParaRPr lang="en-US">
            <a:latin typeface="Arial" panose="020B0604020202020204" pitchFamily="34" charset="0"/>
            <a:cs typeface="Arial" panose="020B0604020202020204" pitchFamily="34" charset="0"/>
          </a:endParaRPr>
        </a:p>
      </dgm:t>
    </dgm:pt>
    <dgm:pt modelId="{21BC5300-7794-4D39-A6F2-E7499121C3DE}">
      <dgm:prSet phldrT="[Text]" phldr="0"/>
      <dgm:spPr/>
      <dgm:t>
        <a:bodyPr/>
        <a:lstStyle/>
        <a:p>
          <a:r>
            <a:rPr lang="en-US" dirty="0">
              <a:latin typeface="Arial" panose="020B0604020202020204" pitchFamily="34" charset="0"/>
              <a:cs typeface="Arial" panose="020B0604020202020204" pitchFamily="34" charset="0"/>
            </a:rPr>
            <a:t>Increased afterload and redistribution of fluid rather than volume overload</a:t>
          </a:r>
        </a:p>
      </dgm:t>
    </dgm:pt>
    <dgm:pt modelId="{7D245E06-D4BD-4119-9B05-652CD35954E0}" type="parTrans" cxnId="{501490FF-5EA6-4EA5-88CD-81F1B73371AC}">
      <dgm:prSet/>
      <dgm:spPr/>
      <dgm:t>
        <a:bodyPr/>
        <a:lstStyle/>
        <a:p>
          <a:endParaRPr lang="en-US">
            <a:latin typeface="Arial" panose="020B0604020202020204" pitchFamily="34" charset="0"/>
            <a:cs typeface="Arial" panose="020B0604020202020204" pitchFamily="34" charset="0"/>
          </a:endParaRPr>
        </a:p>
      </dgm:t>
    </dgm:pt>
    <dgm:pt modelId="{156D7A76-C198-47D5-A737-F58945D3FA13}" type="sibTrans" cxnId="{501490FF-5EA6-4EA5-88CD-81F1B73371AC}">
      <dgm:prSet/>
      <dgm:spPr/>
      <dgm:t>
        <a:bodyPr/>
        <a:lstStyle/>
        <a:p>
          <a:endParaRPr lang="en-US">
            <a:latin typeface="Arial" panose="020B0604020202020204" pitchFamily="34" charset="0"/>
            <a:cs typeface="Arial" panose="020B0604020202020204" pitchFamily="34" charset="0"/>
          </a:endParaRPr>
        </a:p>
      </dgm:t>
    </dgm:pt>
    <dgm:pt modelId="{41C1177F-1A5D-487F-915E-7021E93EADC5}">
      <dgm:prSet phldrT="[Text]" phldr="0"/>
      <dgm:spPr/>
      <dgm:t>
        <a:bodyPr/>
        <a:lstStyle/>
        <a:p>
          <a:r>
            <a:rPr lang="en-US" dirty="0">
              <a:latin typeface="Arial" panose="020B0604020202020204" pitchFamily="34" charset="0"/>
              <a:cs typeface="Arial" panose="020B0604020202020204" pitchFamily="34" charset="0"/>
            </a:rPr>
            <a:t>Treatment focus</a:t>
          </a:r>
        </a:p>
      </dgm:t>
    </dgm:pt>
    <dgm:pt modelId="{42B0586C-44EC-4095-AE1C-43B1C23A91D9}" type="parTrans" cxnId="{7C1D5575-E130-4EB1-94F8-F4045B57EE16}">
      <dgm:prSet/>
      <dgm:spPr/>
      <dgm:t>
        <a:bodyPr/>
        <a:lstStyle/>
        <a:p>
          <a:endParaRPr lang="en-US">
            <a:latin typeface="Arial" panose="020B0604020202020204" pitchFamily="34" charset="0"/>
            <a:cs typeface="Arial" panose="020B0604020202020204" pitchFamily="34" charset="0"/>
          </a:endParaRPr>
        </a:p>
      </dgm:t>
    </dgm:pt>
    <dgm:pt modelId="{1B05FD56-C414-4C06-A116-15D1C6627880}" type="sibTrans" cxnId="{7C1D5575-E130-4EB1-94F8-F4045B57EE16}">
      <dgm:prSet/>
      <dgm:spPr/>
      <dgm:t>
        <a:bodyPr/>
        <a:lstStyle/>
        <a:p>
          <a:endParaRPr lang="en-US">
            <a:latin typeface="Arial" panose="020B0604020202020204" pitchFamily="34" charset="0"/>
            <a:cs typeface="Arial" panose="020B0604020202020204" pitchFamily="34" charset="0"/>
          </a:endParaRPr>
        </a:p>
      </dgm:t>
    </dgm:pt>
    <dgm:pt modelId="{F0B98ED4-44E4-4FEA-AAFF-08258310F60B}">
      <dgm:prSet phldrT="[Text]" phldr="0"/>
      <dgm:spPr/>
      <dgm:t>
        <a:bodyPr/>
        <a:lstStyle/>
        <a:p>
          <a:r>
            <a:rPr lang="en-US" dirty="0">
              <a:latin typeface="Arial" panose="020B0604020202020204" pitchFamily="34" charset="0"/>
              <a:cs typeface="Arial" panose="020B0604020202020204" pitchFamily="34" charset="0"/>
            </a:rPr>
            <a:t>Respiratory support and blood pressure reduction</a:t>
          </a:r>
        </a:p>
      </dgm:t>
    </dgm:pt>
    <dgm:pt modelId="{4A8716EB-BDC2-48F5-AA87-74BE11913701}" type="parTrans" cxnId="{8AA8C9B7-ED62-4387-A248-FF41536887A4}">
      <dgm:prSet/>
      <dgm:spPr/>
      <dgm:t>
        <a:bodyPr/>
        <a:lstStyle/>
        <a:p>
          <a:endParaRPr lang="en-US">
            <a:latin typeface="Arial" panose="020B0604020202020204" pitchFamily="34" charset="0"/>
            <a:cs typeface="Arial" panose="020B0604020202020204" pitchFamily="34" charset="0"/>
          </a:endParaRPr>
        </a:p>
      </dgm:t>
    </dgm:pt>
    <dgm:pt modelId="{59FB41FB-1C0B-49C6-9153-C4FB90D44630}" type="sibTrans" cxnId="{8AA8C9B7-ED62-4387-A248-FF41536887A4}">
      <dgm:prSet/>
      <dgm:spPr/>
      <dgm:t>
        <a:bodyPr/>
        <a:lstStyle/>
        <a:p>
          <a:endParaRPr lang="en-US">
            <a:latin typeface="Arial" panose="020B0604020202020204" pitchFamily="34" charset="0"/>
            <a:cs typeface="Arial" panose="020B0604020202020204" pitchFamily="34" charset="0"/>
          </a:endParaRPr>
        </a:p>
      </dgm:t>
    </dgm:pt>
    <dgm:pt modelId="{10163C5D-815A-422B-BFAD-9CC7A7F77259}">
      <dgm:prSet phldrT="[Text]" phldr="0"/>
      <dgm:spPr/>
      <dgm:t>
        <a:bodyPr/>
        <a:lstStyle/>
        <a:p>
          <a:r>
            <a:rPr lang="en-US" dirty="0">
              <a:latin typeface="Arial" panose="020B0604020202020204" pitchFamily="34" charset="0"/>
              <a:cs typeface="Arial" panose="020B0604020202020204" pitchFamily="34" charset="0"/>
            </a:rPr>
            <a:t>Majority of SCAPE patients are hypovolemic or euvolemic</a:t>
          </a:r>
        </a:p>
      </dgm:t>
    </dgm:pt>
    <dgm:pt modelId="{EF562BC0-0D5D-4544-A56F-480AF41E7327}" type="parTrans" cxnId="{80357D73-C854-430F-90D8-45B1CB19667F}">
      <dgm:prSet/>
      <dgm:spPr/>
      <dgm:t>
        <a:bodyPr/>
        <a:lstStyle/>
        <a:p>
          <a:endParaRPr lang="en-US">
            <a:latin typeface="Arial" panose="020B0604020202020204" pitchFamily="34" charset="0"/>
            <a:cs typeface="Arial" panose="020B0604020202020204" pitchFamily="34" charset="0"/>
          </a:endParaRPr>
        </a:p>
      </dgm:t>
    </dgm:pt>
    <dgm:pt modelId="{F113B8C0-93CA-4B3C-90B6-16D7A7E122DD}" type="sibTrans" cxnId="{80357D73-C854-430F-90D8-45B1CB19667F}">
      <dgm:prSet/>
      <dgm:spPr/>
      <dgm:t>
        <a:bodyPr/>
        <a:lstStyle/>
        <a:p>
          <a:endParaRPr lang="en-US">
            <a:latin typeface="Arial" panose="020B0604020202020204" pitchFamily="34" charset="0"/>
            <a:cs typeface="Arial" panose="020B0604020202020204" pitchFamily="34" charset="0"/>
          </a:endParaRPr>
        </a:p>
      </dgm:t>
    </dgm:pt>
    <dgm:pt modelId="{764747EE-7963-4098-A6D8-2365A7E0792C}">
      <dgm:prSet phldrT="[Text]" phldr="0"/>
      <dgm:spPr/>
      <dgm:t>
        <a:bodyPr/>
        <a:lstStyle/>
        <a:p>
          <a:r>
            <a:rPr lang="en-US">
              <a:latin typeface="Arial" panose="020B0604020202020204" pitchFamily="34" charset="0"/>
              <a:cs typeface="Arial" panose="020B0604020202020204" pitchFamily="34" charset="0"/>
            </a:rPr>
            <a:t>Role of vasodilators </a:t>
          </a:r>
          <a:endParaRPr lang="en-US" dirty="0">
            <a:latin typeface="Arial" panose="020B0604020202020204" pitchFamily="34" charset="0"/>
            <a:cs typeface="Arial" panose="020B0604020202020204" pitchFamily="34" charset="0"/>
          </a:endParaRPr>
        </a:p>
      </dgm:t>
    </dgm:pt>
    <dgm:pt modelId="{F1D076D8-AEC0-425B-8C45-F725C8BF67BB}" type="parTrans" cxnId="{CA588F6D-9F9E-4832-A5CB-A0E537079B0A}">
      <dgm:prSet/>
      <dgm:spPr/>
      <dgm:t>
        <a:bodyPr/>
        <a:lstStyle/>
        <a:p>
          <a:endParaRPr lang="en-US">
            <a:latin typeface="Arial" panose="020B0604020202020204" pitchFamily="34" charset="0"/>
            <a:cs typeface="Arial" panose="020B0604020202020204" pitchFamily="34" charset="0"/>
          </a:endParaRPr>
        </a:p>
      </dgm:t>
    </dgm:pt>
    <dgm:pt modelId="{65AC66E9-643C-4577-9247-3E77E091F697}" type="sibTrans" cxnId="{CA588F6D-9F9E-4832-A5CB-A0E537079B0A}">
      <dgm:prSet/>
      <dgm:spPr/>
      <dgm:t>
        <a:bodyPr/>
        <a:lstStyle/>
        <a:p>
          <a:endParaRPr lang="en-US">
            <a:latin typeface="Arial" panose="020B0604020202020204" pitchFamily="34" charset="0"/>
            <a:cs typeface="Arial" panose="020B0604020202020204" pitchFamily="34" charset="0"/>
          </a:endParaRPr>
        </a:p>
      </dgm:t>
    </dgm:pt>
    <dgm:pt modelId="{44ED6688-37A6-4270-A29A-9E5AB8B584D8}">
      <dgm:prSet phldrT="[Text]" phldr="0"/>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Diuretic role in therapy </a:t>
          </a:r>
        </a:p>
      </dgm:t>
    </dgm:pt>
    <dgm:pt modelId="{B87F0590-3693-4D90-8061-5EA8D9826FF5}" type="parTrans" cxnId="{9375F99E-26B1-4B32-AE77-68B15987A797}">
      <dgm:prSet/>
      <dgm:spPr/>
      <dgm:t>
        <a:bodyPr/>
        <a:lstStyle/>
        <a:p>
          <a:endParaRPr lang="en-US">
            <a:latin typeface="Arial" panose="020B0604020202020204" pitchFamily="34" charset="0"/>
            <a:cs typeface="Arial" panose="020B0604020202020204" pitchFamily="34" charset="0"/>
          </a:endParaRPr>
        </a:p>
      </dgm:t>
    </dgm:pt>
    <dgm:pt modelId="{A7DE4B45-F0FE-4B53-9976-39664D45CFF6}" type="sibTrans" cxnId="{9375F99E-26B1-4B32-AE77-68B15987A797}">
      <dgm:prSet/>
      <dgm:spPr/>
      <dgm:t>
        <a:bodyPr/>
        <a:lstStyle/>
        <a:p>
          <a:endParaRPr lang="en-US">
            <a:latin typeface="Arial" panose="020B0604020202020204" pitchFamily="34" charset="0"/>
            <a:cs typeface="Arial" panose="020B0604020202020204" pitchFamily="34" charset="0"/>
          </a:endParaRPr>
        </a:p>
      </dgm:t>
    </dgm:pt>
    <dgm:pt modelId="{0D0BCB68-8297-4B0F-B26A-E65C51BEF1D7}">
      <dgm:prSet phldrT="[Text]" phldr="0"/>
      <dgm:spPr/>
      <dgm:t>
        <a:bodyPr/>
        <a:lstStyle/>
        <a:p>
          <a:r>
            <a:rPr lang="en-US" dirty="0">
              <a:latin typeface="Arial" panose="020B0604020202020204" pitchFamily="34" charset="0"/>
              <a:cs typeface="Arial" panose="020B0604020202020204" pitchFamily="34" charset="0"/>
            </a:rPr>
            <a:t>Small subset of SCAPE patients</a:t>
          </a:r>
        </a:p>
      </dgm:t>
    </dgm:pt>
    <dgm:pt modelId="{1D1A728A-02AF-4E31-A5CE-6004AB043C32}" type="parTrans" cxnId="{BD7BB31C-F12E-4675-98CC-B44768D91684}">
      <dgm:prSet/>
      <dgm:spPr/>
      <dgm:t>
        <a:bodyPr/>
        <a:lstStyle/>
        <a:p>
          <a:endParaRPr lang="en-US">
            <a:latin typeface="Arial" panose="020B0604020202020204" pitchFamily="34" charset="0"/>
            <a:cs typeface="Arial" panose="020B0604020202020204" pitchFamily="34" charset="0"/>
          </a:endParaRPr>
        </a:p>
      </dgm:t>
    </dgm:pt>
    <dgm:pt modelId="{AB4C7941-71D4-4F89-8AFE-71A67669F3D8}" type="sibTrans" cxnId="{BD7BB31C-F12E-4675-98CC-B44768D91684}">
      <dgm:prSet/>
      <dgm:spPr/>
      <dgm:t>
        <a:bodyPr/>
        <a:lstStyle/>
        <a:p>
          <a:endParaRPr lang="en-US">
            <a:latin typeface="Arial" panose="020B0604020202020204" pitchFamily="34" charset="0"/>
            <a:cs typeface="Arial" panose="020B0604020202020204" pitchFamily="34" charset="0"/>
          </a:endParaRPr>
        </a:p>
      </dgm:t>
    </dgm:pt>
    <dgm:pt modelId="{91E9D53C-564F-417B-AC3E-98BADA70875F}">
      <dgm:prSet phldrT="[Text]" phldr="0"/>
      <dgm:spPr/>
      <dgm:t>
        <a:bodyPr/>
        <a:lstStyle/>
        <a:p>
          <a:r>
            <a:rPr lang="en-US" dirty="0">
              <a:latin typeface="Arial" panose="020B0604020202020204" pitchFamily="34" charset="0"/>
              <a:cs typeface="Arial" panose="020B0604020202020204" pitchFamily="34" charset="0"/>
            </a:rPr>
            <a:t>Evidence of systemic fluid overload</a:t>
          </a:r>
        </a:p>
      </dgm:t>
    </dgm:pt>
    <dgm:pt modelId="{E01B1C6C-29F6-48A7-9619-745C2D7134FC}" type="parTrans" cxnId="{BD8648B8-D8FD-4595-991B-9C32D78DFF2C}">
      <dgm:prSet/>
      <dgm:spPr/>
      <dgm:t>
        <a:bodyPr/>
        <a:lstStyle/>
        <a:p>
          <a:endParaRPr lang="en-US">
            <a:latin typeface="Arial" panose="020B0604020202020204" pitchFamily="34" charset="0"/>
            <a:cs typeface="Arial" panose="020B0604020202020204" pitchFamily="34" charset="0"/>
          </a:endParaRPr>
        </a:p>
      </dgm:t>
    </dgm:pt>
    <dgm:pt modelId="{96151DBE-6BA6-4482-A417-F3F7F2CCA005}" type="sibTrans" cxnId="{BD8648B8-D8FD-4595-991B-9C32D78DFF2C}">
      <dgm:prSet/>
      <dgm:spPr/>
      <dgm:t>
        <a:bodyPr/>
        <a:lstStyle/>
        <a:p>
          <a:endParaRPr lang="en-US">
            <a:latin typeface="Arial" panose="020B0604020202020204" pitchFamily="34" charset="0"/>
            <a:cs typeface="Arial" panose="020B0604020202020204" pitchFamily="34" charset="0"/>
          </a:endParaRPr>
        </a:p>
      </dgm:t>
    </dgm:pt>
    <dgm:pt modelId="{9718C0A5-C52B-4A7F-8333-B842F6B4562D}">
      <dgm:prSet phldrT="[Text]" phldr="0"/>
      <dgm:spPr/>
      <dgm:t>
        <a:bodyPr/>
        <a:lstStyle/>
        <a:p>
          <a:r>
            <a:rPr lang="en-US" dirty="0">
              <a:latin typeface="Arial" panose="020B0604020202020204" pitchFamily="34" charset="0"/>
              <a:cs typeface="Arial" panose="020B0604020202020204" pitchFamily="34" charset="0"/>
            </a:rPr>
            <a:t>IV diuretics may be given</a:t>
          </a:r>
        </a:p>
      </dgm:t>
    </dgm:pt>
    <dgm:pt modelId="{95C44880-2262-48DA-8392-227AC1E370C6}" type="parTrans" cxnId="{519DF6F8-D229-46FC-AA06-DA4187E7E423}">
      <dgm:prSet/>
      <dgm:spPr/>
      <dgm:t>
        <a:bodyPr/>
        <a:lstStyle/>
        <a:p>
          <a:endParaRPr lang="en-US">
            <a:latin typeface="Arial" panose="020B0604020202020204" pitchFamily="34" charset="0"/>
            <a:cs typeface="Arial" panose="020B0604020202020204" pitchFamily="34" charset="0"/>
          </a:endParaRPr>
        </a:p>
      </dgm:t>
    </dgm:pt>
    <dgm:pt modelId="{D5437A92-4229-4B34-A3AB-8FDF575BF3D2}" type="sibTrans" cxnId="{519DF6F8-D229-46FC-AA06-DA4187E7E423}">
      <dgm:prSet/>
      <dgm:spPr/>
      <dgm:t>
        <a:bodyPr/>
        <a:lstStyle/>
        <a:p>
          <a:endParaRPr lang="en-US">
            <a:latin typeface="Arial" panose="020B0604020202020204" pitchFamily="34" charset="0"/>
            <a:cs typeface="Arial" panose="020B0604020202020204" pitchFamily="34" charset="0"/>
          </a:endParaRPr>
        </a:p>
      </dgm:t>
    </dgm:pt>
    <dgm:pt modelId="{AEDEF66A-1A92-4FDB-93D5-BE33206975F0}" type="pres">
      <dgm:prSet presAssocID="{A25576A5-BAB0-43B3-BE76-63A27C18E0C2}" presName="linear" presStyleCnt="0">
        <dgm:presLayoutVars>
          <dgm:animLvl val="lvl"/>
          <dgm:resizeHandles val="exact"/>
        </dgm:presLayoutVars>
      </dgm:prSet>
      <dgm:spPr/>
    </dgm:pt>
    <dgm:pt modelId="{D53370C4-181D-44F0-AAFB-55713013F96D}" type="pres">
      <dgm:prSet presAssocID="{797E85AA-F97E-4C4C-8367-619F20CAEAF4}" presName="parentText" presStyleLbl="node1" presStyleIdx="0" presStyleCnt="3">
        <dgm:presLayoutVars>
          <dgm:chMax val="0"/>
          <dgm:bulletEnabled val="1"/>
        </dgm:presLayoutVars>
      </dgm:prSet>
      <dgm:spPr/>
    </dgm:pt>
    <dgm:pt modelId="{E8EC369E-95A2-43B0-AD38-DA5E35FEB76C}" type="pres">
      <dgm:prSet presAssocID="{797E85AA-F97E-4C4C-8367-619F20CAEAF4}" presName="childText" presStyleLbl="revTx" presStyleIdx="0" presStyleCnt="3">
        <dgm:presLayoutVars>
          <dgm:bulletEnabled val="1"/>
        </dgm:presLayoutVars>
      </dgm:prSet>
      <dgm:spPr/>
    </dgm:pt>
    <dgm:pt modelId="{59D70F63-CBAD-4018-AD97-6C4E5D576473}" type="pres">
      <dgm:prSet presAssocID="{41C1177F-1A5D-487F-915E-7021E93EADC5}" presName="parentText" presStyleLbl="node1" presStyleIdx="1" presStyleCnt="3">
        <dgm:presLayoutVars>
          <dgm:chMax val="0"/>
          <dgm:bulletEnabled val="1"/>
        </dgm:presLayoutVars>
      </dgm:prSet>
      <dgm:spPr/>
    </dgm:pt>
    <dgm:pt modelId="{AC2E8C52-2A6A-483D-B5CE-83E5D1C503BF}" type="pres">
      <dgm:prSet presAssocID="{41C1177F-1A5D-487F-915E-7021E93EADC5}" presName="childText" presStyleLbl="revTx" presStyleIdx="1" presStyleCnt="3">
        <dgm:presLayoutVars>
          <dgm:bulletEnabled val="1"/>
        </dgm:presLayoutVars>
      </dgm:prSet>
      <dgm:spPr/>
    </dgm:pt>
    <dgm:pt modelId="{B3339007-F58F-48AB-970D-0DADEE0A9D81}" type="pres">
      <dgm:prSet presAssocID="{44ED6688-37A6-4270-A29A-9E5AB8B584D8}" presName="parentText" presStyleLbl="node1" presStyleIdx="2" presStyleCnt="3">
        <dgm:presLayoutVars>
          <dgm:chMax val="0"/>
          <dgm:bulletEnabled val="1"/>
        </dgm:presLayoutVars>
      </dgm:prSet>
      <dgm:spPr/>
    </dgm:pt>
    <dgm:pt modelId="{FC735354-F38F-43F8-A353-B2CEEF1FC381}" type="pres">
      <dgm:prSet presAssocID="{44ED6688-37A6-4270-A29A-9E5AB8B584D8}" presName="childText" presStyleLbl="revTx" presStyleIdx="2" presStyleCnt="3">
        <dgm:presLayoutVars>
          <dgm:bulletEnabled val="1"/>
        </dgm:presLayoutVars>
      </dgm:prSet>
      <dgm:spPr/>
    </dgm:pt>
  </dgm:ptLst>
  <dgm:cxnLst>
    <dgm:cxn modelId="{FA219A0C-D693-4FE7-80CD-12299CB36ACB}" type="presOf" srcId="{21BC5300-7794-4D39-A6F2-E7499121C3DE}" destId="{E8EC369E-95A2-43B0-AD38-DA5E35FEB76C}" srcOrd="0" destOrd="0" presId="urn:microsoft.com/office/officeart/2005/8/layout/vList2"/>
    <dgm:cxn modelId="{5A367511-AC9F-4ED5-8357-8F610F735E01}" type="presOf" srcId="{0D0BCB68-8297-4B0F-B26A-E65C51BEF1D7}" destId="{FC735354-F38F-43F8-A353-B2CEEF1FC381}" srcOrd="0" destOrd="0" presId="urn:microsoft.com/office/officeart/2005/8/layout/vList2"/>
    <dgm:cxn modelId="{BD7BB31C-F12E-4675-98CC-B44768D91684}" srcId="{44ED6688-37A6-4270-A29A-9E5AB8B584D8}" destId="{0D0BCB68-8297-4B0F-B26A-E65C51BEF1D7}" srcOrd="0" destOrd="0" parTransId="{1D1A728A-02AF-4E31-A5CE-6004AB043C32}" sibTransId="{AB4C7941-71D4-4F89-8AFE-71A67669F3D8}"/>
    <dgm:cxn modelId="{C359A430-4B79-49A0-8DA3-738373563C30}" type="presOf" srcId="{764747EE-7963-4098-A6D8-2365A7E0792C}" destId="{AC2E8C52-2A6A-483D-B5CE-83E5D1C503BF}" srcOrd="0" destOrd="1" presId="urn:microsoft.com/office/officeart/2005/8/layout/vList2"/>
    <dgm:cxn modelId="{CA588F6D-9F9E-4832-A5CB-A0E537079B0A}" srcId="{41C1177F-1A5D-487F-915E-7021E93EADC5}" destId="{764747EE-7963-4098-A6D8-2365A7E0792C}" srcOrd="1" destOrd="0" parTransId="{F1D076D8-AEC0-425B-8C45-F725C8BF67BB}" sibTransId="{65AC66E9-643C-4577-9247-3E77E091F697}"/>
    <dgm:cxn modelId="{80357D73-C854-430F-90D8-45B1CB19667F}" srcId="{797E85AA-F97E-4C4C-8367-619F20CAEAF4}" destId="{10163C5D-815A-422B-BFAD-9CC7A7F77259}" srcOrd="1" destOrd="0" parTransId="{EF562BC0-0D5D-4544-A56F-480AF41E7327}" sibTransId="{F113B8C0-93CA-4B3C-90B6-16D7A7E122DD}"/>
    <dgm:cxn modelId="{84019B74-C874-4566-8265-715DA1C6CD86}" type="presOf" srcId="{9718C0A5-C52B-4A7F-8333-B842F6B4562D}" destId="{FC735354-F38F-43F8-A353-B2CEEF1FC381}" srcOrd="0" destOrd="2" presId="urn:microsoft.com/office/officeart/2005/8/layout/vList2"/>
    <dgm:cxn modelId="{7C1D5575-E130-4EB1-94F8-F4045B57EE16}" srcId="{A25576A5-BAB0-43B3-BE76-63A27C18E0C2}" destId="{41C1177F-1A5D-487F-915E-7021E93EADC5}" srcOrd="1" destOrd="0" parTransId="{42B0586C-44EC-4095-AE1C-43B1C23A91D9}" sibTransId="{1B05FD56-C414-4C06-A116-15D1C6627880}"/>
    <dgm:cxn modelId="{3EE66B84-2E34-4CC1-B1E3-C1DF0BC92941}" type="presOf" srcId="{F0B98ED4-44E4-4FEA-AAFF-08258310F60B}" destId="{AC2E8C52-2A6A-483D-B5CE-83E5D1C503BF}" srcOrd="0" destOrd="0" presId="urn:microsoft.com/office/officeart/2005/8/layout/vList2"/>
    <dgm:cxn modelId="{0B9B9E93-0E20-46FB-818F-62FE0ADF599F}" type="presOf" srcId="{10163C5D-815A-422B-BFAD-9CC7A7F77259}" destId="{E8EC369E-95A2-43B0-AD38-DA5E35FEB76C}" srcOrd="0" destOrd="1" presId="urn:microsoft.com/office/officeart/2005/8/layout/vList2"/>
    <dgm:cxn modelId="{9375F99E-26B1-4B32-AE77-68B15987A797}" srcId="{A25576A5-BAB0-43B3-BE76-63A27C18E0C2}" destId="{44ED6688-37A6-4270-A29A-9E5AB8B584D8}" srcOrd="2" destOrd="0" parTransId="{B87F0590-3693-4D90-8061-5EA8D9826FF5}" sibTransId="{A7DE4B45-F0FE-4B53-9976-39664D45CFF6}"/>
    <dgm:cxn modelId="{1B9CECAD-8CB5-4017-AA38-C0F3EF57EE97}" type="presOf" srcId="{91E9D53C-564F-417B-AC3E-98BADA70875F}" destId="{FC735354-F38F-43F8-A353-B2CEEF1FC381}" srcOrd="0" destOrd="1" presId="urn:microsoft.com/office/officeart/2005/8/layout/vList2"/>
    <dgm:cxn modelId="{8AA8C9B7-ED62-4387-A248-FF41536887A4}" srcId="{41C1177F-1A5D-487F-915E-7021E93EADC5}" destId="{F0B98ED4-44E4-4FEA-AAFF-08258310F60B}" srcOrd="0" destOrd="0" parTransId="{4A8716EB-BDC2-48F5-AA87-74BE11913701}" sibTransId="{59FB41FB-1C0B-49C6-9153-C4FB90D44630}"/>
    <dgm:cxn modelId="{BD8648B8-D8FD-4595-991B-9C32D78DFF2C}" srcId="{44ED6688-37A6-4270-A29A-9E5AB8B584D8}" destId="{91E9D53C-564F-417B-AC3E-98BADA70875F}" srcOrd="1" destOrd="0" parTransId="{E01B1C6C-29F6-48A7-9619-745C2D7134FC}" sibTransId="{96151DBE-6BA6-4482-A417-F3F7F2CCA005}"/>
    <dgm:cxn modelId="{92A0B1C0-FB8B-4ABF-BE0A-D171BF3BD649}" srcId="{A25576A5-BAB0-43B3-BE76-63A27C18E0C2}" destId="{797E85AA-F97E-4C4C-8367-619F20CAEAF4}" srcOrd="0" destOrd="0" parTransId="{239774C4-249A-444E-94F8-4DB2FA9E5118}" sibTransId="{E95E268E-19A1-4BF3-8F99-5ACD1D89265C}"/>
    <dgm:cxn modelId="{D5E1BBCC-51D4-46FC-964C-11D4A9C41090}" type="presOf" srcId="{41C1177F-1A5D-487F-915E-7021E93EADC5}" destId="{59D70F63-CBAD-4018-AD97-6C4E5D576473}" srcOrd="0" destOrd="0" presId="urn:microsoft.com/office/officeart/2005/8/layout/vList2"/>
    <dgm:cxn modelId="{565A10CF-C6D6-4294-B4D5-AE645AA509FA}" type="presOf" srcId="{797E85AA-F97E-4C4C-8367-619F20CAEAF4}" destId="{D53370C4-181D-44F0-AAFB-55713013F96D}" srcOrd="0" destOrd="0" presId="urn:microsoft.com/office/officeart/2005/8/layout/vList2"/>
    <dgm:cxn modelId="{FD987AE0-6E81-4764-A17B-E3B8B78E89E0}" type="presOf" srcId="{A25576A5-BAB0-43B3-BE76-63A27C18E0C2}" destId="{AEDEF66A-1A92-4FDB-93D5-BE33206975F0}" srcOrd="0" destOrd="0" presId="urn:microsoft.com/office/officeart/2005/8/layout/vList2"/>
    <dgm:cxn modelId="{C65B89E2-B57C-4B90-84A9-0865C1AB884E}" type="presOf" srcId="{44ED6688-37A6-4270-A29A-9E5AB8B584D8}" destId="{B3339007-F58F-48AB-970D-0DADEE0A9D81}" srcOrd="0" destOrd="0" presId="urn:microsoft.com/office/officeart/2005/8/layout/vList2"/>
    <dgm:cxn modelId="{519DF6F8-D229-46FC-AA06-DA4187E7E423}" srcId="{44ED6688-37A6-4270-A29A-9E5AB8B584D8}" destId="{9718C0A5-C52B-4A7F-8333-B842F6B4562D}" srcOrd="2" destOrd="0" parTransId="{95C44880-2262-48DA-8392-227AC1E370C6}" sibTransId="{D5437A92-4229-4B34-A3AB-8FDF575BF3D2}"/>
    <dgm:cxn modelId="{501490FF-5EA6-4EA5-88CD-81F1B73371AC}" srcId="{797E85AA-F97E-4C4C-8367-619F20CAEAF4}" destId="{21BC5300-7794-4D39-A6F2-E7499121C3DE}" srcOrd="0" destOrd="0" parTransId="{7D245E06-D4BD-4119-9B05-652CD35954E0}" sibTransId="{156D7A76-C198-47D5-A737-F58945D3FA13}"/>
    <dgm:cxn modelId="{24C5D5A8-D93C-4227-86BD-C7D40D2C95A2}" type="presParOf" srcId="{AEDEF66A-1A92-4FDB-93D5-BE33206975F0}" destId="{D53370C4-181D-44F0-AAFB-55713013F96D}" srcOrd="0" destOrd="0" presId="urn:microsoft.com/office/officeart/2005/8/layout/vList2"/>
    <dgm:cxn modelId="{EFD10C58-A53E-4CE6-9257-90D006A6F0FB}" type="presParOf" srcId="{AEDEF66A-1A92-4FDB-93D5-BE33206975F0}" destId="{E8EC369E-95A2-43B0-AD38-DA5E35FEB76C}" srcOrd="1" destOrd="0" presId="urn:microsoft.com/office/officeart/2005/8/layout/vList2"/>
    <dgm:cxn modelId="{4BE19CFA-A9FF-4DEC-B64D-712949DC9E4C}" type="presParOf" srcId="{AEDEF66A-1A92-4FDB-93D5-BE33206975F0}" destId="{59D70F63-CBAD-4018-AD97-6C4E5D576473}" srcOrd="2" destOrd="0" presId="urn:microsoft.com/office/officeart/2005/8/layout/vList2"/>
    <dgm:cxn modelId="{565EDBFB-69B3-4F8A-9625-739444287008}" type="presParOf" srcId="{AEDEF66A-1A92-4FDB-93D5-BE33206975F0}" destId="{AC2E8C52-2A6A-483D-B5CE-83E5D1C503BF}" srcOrd="3" destOrd="0" presId="urn:microsoft.com/office/officeart/2005/8/layout/vList2"/>
    <dgm:cxn modelId="{4A9D1A36-0399-4101-A743-5A6A64C2D2C3}" type="presParOf" srcId="{AEDEF66A-1A92-4FDB-93D5-BE33206975F0}" destId="{B3339007-F58F-48AB-970D-0DADEE0A9D81}" srcOrd="4" destOrd="0" presId="urn:microsoft.com/office/officeart/2005/8/layout/vList2"/>
    <dgm:cxn modelId="{44D6B893-C1A4-4CC0-9FCA-FC21ADCB1ED7}" type="presParOf" srcId="{AEDEF66A-1A92-4FDB-93D5-BE33206975F0}" destId="{FC735354-F38F-43F8-A353-B2CEEF1FC38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10F808-159C-4672-BDB0-BF8B391A56E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529F128-B8F7-4446-950F-D7BE266E7A33}">
      <dgm:prSet phldrT="[Text]" phldr="0" custT="1"/>
      <dgm:spPr/>
      <dgm:t>
        <a:bodyPr/>
        <a:lstStyle/>
        <a:p>
          <a:r>
            <a:rPr lang="en-US" sz="2400" dirty="0">
              <a:latin typeface="Arial" panose="020B0604020202020204" pitchFamily="34" charset="0"/>
              <a:cs typeface="Arial" panose="020B0604020202020204" pitchFamily="34" charset="0"/>
            </a:rPr>
            <a:t>Beta Blockers </a:t>
          </a:r>
        </a:p>
      </dgm:t>
    </dgm:pt>
    <dgm:pt modelId="{4AA574C8-F261-4797-B3D7-FD937B12F310}" type="parTrans" cxnId="{322540AA-9436-4349-92D7-A939CB1276B8}">
      <dgm:prSet/>
      <dgm:spPr/>
      <dgm:t>
        <a:bodyPr/>
        <a:lstStyle/>
        <a:p>
          <a:endParaRPr lang="en-US"/>
        </a:p>
      </dgm:t>
    </dgm:pt>
    <dgm:pt modelId="{FCC5FF74-56D4-4914-B3E7-7BD32337302E}" type="sibTrans" cxnId="{322540AA-9436-4349-92D7-A939CB1276B8}">
      <dgm:prSet/>
      <dgm:spPr/>
      <dgm:t>
        <a:bodyPr/>
        <a:lstStyle/>
        <a:p>
          <a:endParaRPr lang="en-US"/>
        </a:p>
      </dgm:t>
    </dgm:pt>
    <dgm:pt modelId="{1B83603A-7879-450B-BC27-165A163FCE40}">
      <dgm:prSet phldrT="[Text]" phldr="0" custT="1"/>
      <dgm:spPr/>
      <dgm:t>
        <a:bodyPr/>
        <a:lstStyle/>
        <a:p>
          <a:r>
            <a:rPr lang="en-US" sz="1800" dirty="0">
              <a:latin typeface="Arial" panose="020B0604020202020204" pitchFamily="34" charset="0"/>
              <a:cs typeface="Arial" panose="020B0604020202020204" pitchFamily="34" charset="0"/>
            </a:rPr>
            <a:t>Negative inotropic effect</a:t>
          </a:r>
        </a:p>
      </dgm:t>
    </dgm:pt>
    <dgm:pt modelId="{9D8D5C0F-7350-43E2-93C4-21B786D33819}" type="parTrans" cxnId="{77690896-84EC-4A72-A4C8-DF7D54581FCC}">
      <dgm:prSet/>
      <dgm:spPr/>
      <dgm:t>
        <a:bodyPr/>
        <a:lstStyle/>
        <a:p>
          <a:endParaRPr lang="en-US"/>
        </a:p>
      </dgm:t>
    </dgm:pt>
    <dgm:pt modelId="{0E1AD6A4-13A7-4010-BE63-F9F2D63C39D6}" type="sibTrans" cxnId="{77690896-84EC-4A72-A4C8-DF7D54581FCC}">
      <dgm:prSet/>
      <dgm:spPr/>
      <dgm:t>
        <a:bodyPr/>
        <a:lstStyle/>
        <a:p>
          <a:endParaRPr lang="en-US"/>
        </a:p>
      </dgm:t>
    </dgm:pt>
    <dgm:pt modelId="{CFCF1978-E04C-4A87-9325-58E502E3CEBE}">
      <dgm:prSet phldrT="[Text]" phldr="0" custT="1"/>
      <dgm:spPr/>
      <dgm:t>
        <a:bodyPr/>
        <a:lstStyle/>
        <a:p>
          <a:r>
            <a:rPr lang="en-US" sz="1800" dirty="0">
              <a:latin typeface="Arial" panose="020B0604020202020204" pitchFamily="34" charset="0"/>
              <a:cs typeface="Arial" panose="020B0604020202020204" pitchFamily="34" charset="0"/>
            </a:rPr>
            <a:t>Further reduce ventricular contractility</a:t>
          </a:r>
        </a:p>
      </dgm:t>
    </dgm:pt>
    <dgm:pt modelId="{09F46989-CE04-4713-AE54-4689B0B77ED7}" type="parTrans" cxnId="{6F62845D-9C48-47C0-B81D-2E21721C8A9D}">
      <dgm:prSet/>
      <dgm:spPr/>
      <dgm:t>
        <a:bodyPr/>
        <a:lstStyle/>
        <a:p>
          <a:endParaRPr lang="en-US"/>
        </a:p>
      </dgm:t>
    </dgm:pt>
    <dgm:pt modelId="{A38C493E-0AD8-444A-BFA8-DAE9134B366C}" type="sibTrans" cxnId="{6F62845D-9C48-47C0-B81D-2E21721C8A9D}">
      <dgm:prSet/>
      <dgm:spPr/>
      <dgm:t>
        <a:bodyPr/>
        <a:lstStyle/>
        <a:p>
          <a:endParaRPr lang="en-US"/>
        </a:p>
      </dgm:t>
    </dgm:pt>
    <dgm:pt modelId="{02658C00-44A6-4182-B9DE-8A89E4419F35}">
      <dgm:prSet phldrT="[Text]" phldr="0" custT="1"/>
      <dgm:spPr/>
      <dgm:t>
        <a:bodyPr/>
        <a:lstStyle/>
        <a:p>
          <a:r>
            <a:rPr lang="en-US" sz="1800" dirty="0">
              <a:latin typeface="Arial" panose="020B0604020202020204" pitchFamily="34" charset="0"/>
              <a:cs typeface="Arial" panose="020B0604020202020204" pitchFamily="34" charset="0"/>
            </a:rPr>
            <a:t>Worsen pulmonary edema </a:t>
          </a:r>
        </a:p>
      </dgm:t>
    </dgm:pt>
    <dgm:pt modelId="{9C6044EA-886E-43F7-A88F-CC4CFF7E139E}" type="parTrans" cxnId="{D313841A-BA0C-4F7C-AF9B-758CAF1F2A64}">
      <dgm:prSet/>
      <dgm:spPr/>
      <dgm:t>
        <a:bodyPr/>
        <a:lstStyle/>
        <a:p>
          <a:endParaRPr lang="en-US"/>
        </a:p>
      </dgm:t>
    </dgm:pt>
    <dgm:pt modelId="{1CE64B2C-BAB6-4E3A-856C-1B0D7BC673F6}" type="sibTrans" cxnId="{D313841A-BA0C-4F7C-AF9B-758CAF1F2A64}">
      <dgm:prSet/>
      <dgm:spPr/>
      <dgm:t>
        <a:bodyPr/>
        <a:lstStyle/>
        <a:p>
          <a:endParaRPr lang="en-US"/>
        </a:p>
      </dgm:t>
    </dgm:pt>
    <dgm:pt modelId="{90228DCD-E2F1-4EF9-B350-32F2858B502D}">
      <dgm:prSet phldrT="[Text]" phldr="0" custT="1"/>
      <dgm:spPr>
        <a:solidFill>
          <a:schemeClr val="accent4">
            <a:lumMod val="75000"/>
          </a:schemeClr>
        </a:solidFill>
      </dgm:spPr>
      <dgm:t>
        <a:bodyPr/>
        <a:lstStyle/>
        <a:p>
          <a:r>
            <a:rPr lang="en-US" sz="2400" dirty="0">
              <a:latin typeface="Arial" panose="020B0604020202020204" pitchFamily="34" charset="0"/>
              <a:cs typeface="Arial" panose="020B0604020202020204" pitchFamily="34" charset="0"/>
            </a:rPr>
            <a:t>Morphine</a:t>
          </a:r>
        </a:p>
      </dgm:t>
    </dgm:pt>
    <dgm:pt modelId="{001677D3-058E-44AB-A2B5-652D0C2496DF}" type="parTrans" cxnId="{FEDF9946-B370-460A-AFAE-B434D499ED66}">
      <dgm:prSet/>
      <dgm:spPr/>
      <dgm:t>
        <a:bodyPr/>
        <a:lstStyle/>
        <a:p>
          <a:endParaRPr lang="en-US"/>
        </a:p>
      </dgm:t>
    </dgm:pt>
    <dgm:pt modelId="{9B7EF41A-A38D-42A1-9076-41B288A370D9}" type="sibTrans" cxnId="{FEDF9946-B370-460A-AFAE-B434D499ED66}">
      <dgm:prSet/>
      <dgm:spPr/>
      <dgm:t>
        <a:bodyPr/>
        <a:lstStyle/>
        <a:p>
          <a:endParaRPr lang="en-US"/>
        </a:p>
      </dgm:t>
    </dgm:pt>
    <dgm:pt modelId="{F5A5EF3E-50B9-4975-B985-A3D7789C4DDE}">
      <dgm:prSet phldrT="[Text]" phldr="0" custT="1"/>
      <dgm:spPr>
        <a:solidFill>
          <a:schemeClr val="accent4">
            <a:lumMod val="75000"/>
          </a:schemeClr>
        </a:solidFill>
      </dgm:spPr>
      <dgm:t>
        <a:bodyPr/>
        <a:lstStyle/>
        <a:p>
          <a:r>
            <a:rPr lang="en-US" sz="1800" dirty="0">
              <a:latin typeface="Arial" panose="020B0604020202020204" pitchFamily="34" charset="0"/>
              <a:cs typeface="Arial" panose="020B0604020202020204" pitchFamily="34" charset="0"/>
            </a:rPr>
            <a:t>Increased risk of respiratory depression</a:t>
          </a:r>
        </a:p>
      </dgm:t>
    </dgm:pt>
    <dgm:pt modelId="{75F47135-E53A-45E7-98B8-01250A87152B}" type="parTrans" cxnId="{EE41F183-3B90-4816-9DFB-8A5A979F8193}">
      <dgm:prSet/>
      <dgm:spPr/>
      <dgm:t>
        <a:bodyPr/>
        <a:lstStyle/>
        <a:p>
          <a:endParaRPr lang="en-US"/>
        </a:p>
      </dgm:t>
    </dgm:pt>
    <dgm:pt modelId="{6FDC8CE1-2983-4A96-A911-00BD03F5895E}" type="sibTrans" cxnId="{EE41F183-3B90-4816-9DFB-8A5A979F8193}">
      <dgm:prSet/>
      <dgm:spPr/>
      <dgm:t>
        <a:bodyPr/>
        <a:lstStyle/>
        <a:p>
          <a:endParaRPr lang="en-US"/>
        </a:p>
      </dgm:t>
    </dgm:pt>
    <dgm:pt modelId="{C4621804-6190-4D07-8C84-A7F360C662CC}">
      <dgm:prSet phldrT="[Text]" phldr="0" custT="1"/>
      <dgm:spPr>
        <a:solidFill>
          <a:schemeClr val="accent4">
            <a:lumMod val="75000"/>
          </a:schemeClr>
        </a:solidFill>
      </dgm:spPr>
      <dgm:t>
        <a:bodyPr/>
        <a:lstStyle/>
        <a:p>
          <a:r>
            <a:rPr lang="en-US" sz="1800" dirty="0">
              <a:latin typeface="Arial" panose="020B0604020202020204" pitchFamily="34" charset="0"/>
              <a:cs typeface="Arial" panose="020B0604020202020204" pitchFamily="34" charset="0"/>
            </a:rPr>
            <a:t>Case reports of use increases rates of mechanical ventilation and ICU admission</a:t>
          </a:r>
        </a:p>
      </dgm:t>
    </dgm:pt>
    <dgm:pt modelId="{A00DB1A6-DC44-41A5-8E39-BE0D66DA33C2}" type="parTrans" cxnId="{96AB6193-6B19-4668-A47E-9BB2B690C355}">
      <dgm:prSet/>
      <dgm:spPr/>
      <dgm:t>
        <a:bodyPr/>
        <a:lstStyle/>
        <a:p>
          <a:endParaRPr lang="en-US"/>
        </a:p>
      </dgm:t>
    </dgm:pt>
    <dgm:pt modelId="{9CDF8AC4-6BD9-4449-9ED1-4B68298EEAC4}" type="sibTrans" cxnId="{96AB6193-6B19-4668-A47E-9BB2B690C355}">
      <dgm:prSet/>
      <dgm:spPr/>
      <dgm:t>
        <a:bodyPr/>
        <a:lstStyle/>
        <a:p>
          <a:endParaRPr lang="en-US"/>
        </a:p>
      </dgm:t>
    </dgm:pt>
    <dgm:pt modelId="{6F5B86B0-713C-4EF1-8A69-CDDDD537F386}" type="pres">
      <dgm:prSet presAssocID="{4310F808-159C-4672-BDB0-BF8B391A56E9}" presName="diagram" presStyleCnt="0">
        <dgm:presLayoutVars>
          <dgm:dir/>
          <dgm:resizeHandles val="exact"/>
        </dgm:presLayoutVars>
      </dgm:prSet>
      <dgm:spPr/>
    </dgm:pt>
    <dgm:pt modelId="{2DE953E9-6879-4C6E-9B1D-6C70918A7C1A}" type="pres">
      <dgm:prSet presAssocID="{9529F128-B8F7-4446-950F-D7BE266E7A33}" presName="node" presStyleLbl="node1" presStyleIdx="0" presStyleCnt="2">
        <dgm:presLayoutVars>
          <dgm:bulletEnabled val="1"/>
        </dgm:presLayoutVars>
      </dgm:prSet>
      <dgm:spPr/>
    </dgm:pt>
    <dgm:pt modelId="{E9CEC7F6-A7BB-4F5D-AB90-EC2893322D28}" type="pres">
      <dgm:prSet presAssocID="{FCC5FF74-56D4-4914-B3E7-7BD32337302E}" presName="sibTrans" presStyleCnt="0"/>
      <dgm:spPr/>
    </dgm:pt>
    <dgm:pt modelId="{ACFD677A-117D-433C-8E9C-41F54ADB0BBF}" type="pres">
      <dgm:prSet presAssocID="{90228DCD-E2F1-4EF9-B350-32F2858B502D}" presName="node" presStyleLbl="node1" presStyleIdx="1" presStyleCnt="2">
        <dgm:presLayoutVars>
          <dgm:bulletEnabled val="1"/>
        </dgm:presLayoutVars>
      </dgm:prSet>
      <dgm:spPr/>
    </dgm:pt>
  </dgm:ptLst>
  <dgm:cxnLst>
    <dgm:cxn modelId="{D313841A-BA0C-4F7C-AF9B-758CAF1F2A64}" srcId="{9529F128-B8F7-4446-950F-D7BE266E7A33}" destId="{02658C00-44A6-4182-B9DE-8A89E4419F35}" srcOrd="2" destOrd="0" parTransId="{9C6044EA-886E-43F7-A88F-CC4CFF7E139E}" sibTransId="{1CE64B2C-BAB6-4E3A-856C-1B0D7BC673F6}"/>
    <dgm:cxn modelId="{E3ACB51D-C13C-4699-A4CE-16B501C5ED61}" type="presOf" srcId="{02658C00-44A6-4182-B9DE-8A89E4419F35}" destId="{2DE953E9-6879-4C6E-9B1D-6C70918A7C1A}" srcOrd="0" destOrd="3" presId="urn:microsoft.com/office/officeart/2005/8/layout/default"/>
    <dgm:cxn modelId="{91550824-340A-4E52-81A1-39B504CEB2CC}" type="presOf" srcId="{C4621804-6190-4D07-8C84-A7F360C662CC}" destId="{ACFD677A-117D-433C-8E9C-41F54ADB0BBF}" srcOrd="0" destOrd="2" presId="urn:microsoft.com/office/officeart/2005/8/layout/default"/>
    <dgm:cxn modelId="{6F62845D-9C48-47C0-B81D-2E21721C8A9D}" srcId="{9529F128-B8F7-4446-950F-D7BE266E7A33}" destId="{CFCF1978-E04C-4A87-9325-58E502E3CEBE}" srcOrd="1" destOrd="0" parTransId="{09F46989-CE04-4713-AE54-4689B0B77ED7}" sibTransId="{A38C493E-0AD8-444A-BFA8-DAE9134B366C}"/>
    <dgm:cxn modelId="{FEDF9946-B370-460A-AFAE-B434D499ED66}" srcId="{4310F808-159C-4672-BDB0-BF8B391A56E9}" destId="{90228DCD-E2F1-4EF9-B350-32F2858B502D}" srcOrd="1" destOrd="0" parTransId="{001677D3-058E-44AB-A2B5-652D0C2496DF}" sibTransId="{9B7EF41A-A38D-42A1-9076-41B288A370D9}"/>
    <dgm:cxn modelId="{6570A748-C4D4-4B2C-A547-72D99F4FEB8E}" type="presOf" srcId="{CFCF1978-E04C-4A87-9325-58E502E3CEBE}" destId="{2DE953E9-6879-4C6E-9B1D-6C70918A7C1A}" srcOrd="0" destOrd="2" presId="urn:microsoft.com/office/officeart/2005/8/layout/default"/>
    <dgm:cxn modelId="{4D594153-B40C-4EA4-A33B-E49650002EBA}" type="presOf" srcId="{90228DCD-E2F1-4EF9-B350-32F2858B502D}" destId="{ACFD677A-117D-433C-8E9C-41F54ADB0BBF}" srcOrd="0" destOrd="0" presId="urn:microsoft.com/office/officeart/2005/8/layout/default"/>
    <dgm:cxn modelId="{EE41F183-3B90-4816-9DFB-8A5A979F8193}" srcId="{90228DCD-E2F1-4EF9-B350-32F2858B502D}" destId="{F5A5EF3E-50B9-4975-B985-A3D7789C4DDE}" srcOrd="0" destOrd="0" parTransId="{75F47135-E53A-45E7-98B8-01250A87152B}" sibTransId="{6FDC8CE1-2983-4A96-A911-00BD03F5895E}"/>
    <dgm:cxn modelId="{96AB6193-6B19-4668-A47E-9BB2B690C355}" srcId="{90228DCD-E2F1-4EF9-B350-32F2858B502D}" destId="{C4621804-6190-4D07-8C84-A7F360C662CC}" srcOrd="1" destOrd="0" parTransId="{A00DB1A6-DC44-41A5-8E39-BE0D66DA33C2}" sibTransId="{9CDF8AC4-6BD9-4449-9ED1-4B68298EEAC4}"/>
    <dgm:cxn modelId="{EF13A193-280D-4369-8019-5B8B298F0D57}" type="presOf" srcId="{F5A5EF3E-50B9-4975-B985-A3D7789C4DDE}" destId="{ACFD677A-117D-433C-8E9C-41F54ADB0BBF}" srcOrd="0" destOrd="1" presId="urn:microsoft.com/office/officeart/2005/8/layout/default"/>
    <dgm:cxn modelId="{77690896-84EC-4A72-A4C8-DF7D54581FCC}" srcId="{9529F128-B8F7-4446-950F-D7BE266E7A33}" destId="{1B83603A-7879-450B-BC27-165A163FCE40}" srcOrd="0" destOrd="0" parTransId="{9D8D5C0F-7350-43E2-93C4-21B786D33819}" sibTransId="{0E1AD6A4-13A7-4010-BE63-F9F2D63C39D6}"/>
    <dgm:cxn modelId="{F5821BA3-3579-4218-8C6D-B4DF9BDA571B}" type="presOf" srcId="{4310F808-159C-4672-BDB0-BF8B391A56E9}" destId="{6F5B86B0-713C-4EF1-8A69-CDDDD537F386}" srcOrd="0" destOrd="0" presId="urn:microsoft.com/office/officeart/2005/8/layout/default"/>
    <dgm:cxn modelId="{322540AA-9436-4349-92D7-A939CB1276B8}" srcId="{4310F808-159C-4672-BDB0-BF8B391A56E9}" destId="{9529F128-B8F7-4446-950F-D7BE266E7A33}" srcOrd="0" destOrd="0" parTransId="{4AA574C8-F261-4797-B3D7-FD937B12F310}" sibTransId="{FCC5FF74-56D4-4914-B3E7-7BD32337302E}"/>
    <dgm:cxn modelId="{0CCDEED9-F797-44AA-89EA-9CB2F90001E8}" type="presOf" srcId="{1B83603A-7879-450B-BC27-165A163FCE40}" destId="{2DE953E9-6879-4C6E-9B1D-6C70918A7C1A}" srcOrd="0" destOrd="1" presId="urn:microsoft.com/office/officeart/2005/8/layout/default"/>
    <dgm:cxn modelId="{4556CCDF-2DEC-4F04-82D6-9DF8CE9F6E90}" type="presOf" srcId="{9529F128-B8F7-4446-950F-D7BE266E7A33}" destId="{2DE953E9-6879-4C6E-9B1D-6C70918A7C1A}" srcOrd="0" destOrd="0" presId="urn:microsoft.com/office/officeart/2005/8/layout/default"/>
    <dgm:cxn modelId="{87A7C90F-24AE-4A47-81F0-88E24C84FA1B}" type="presParOf" srcId="{6F5B86B0-713C-4EF1-8A69-CDDDD537F386}" destId="{2DE953E9-6879-4C6E-9B1D-6C70918A7C1A}" srcOrd="0" destOrd="0" presId="urn:microsoft.com/office/officeart/2005/8/layout/default"/>
    <dgm:cxn modelId="{C90DEC4F-D2D8-49B9-97D7-9B4FD276FDE7}" type="presParOf" srcId="{6F5B86B0-713C-4EF1-8A69-CDDDD537F386}" destId="{E9CEC7F6-A7BB-4F5D-AB90-EC2893322D28}" srcOrd="1" destOrd="0" presId="urn:microsoft.com/office/officeart/2005/8/layout/default"/>
    <dgm:cxn modelId="{3EEB2AD1-E06D-4D8C-A97F-5FFF89D720ED}" type="presParOf" srcId="{6F5B86B0-713C-4EF1-8A69-CDDDD537F386}" destId="{ACFD677A-117D-433C-8E9C-41F54ADB0B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257EE-2333-4CB6-8D8F-E0742B216036}">
      <dsp:nvSpPr>
        <dsp:cNvPr id="0" name=""/>
        <dsp:cNvSpPr/>
      </dsp:nvSpPr>
      <dsp:spPr>
        <a:xfrm>
          <a:off x="4795" y="1017153"/>
          <a:ext cx="1915013" cy="1593560"/>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Background of sympathetic crashing acute pulmonary edema (SCAPE)</a:t>
          </a:r>
        </a:p>
      </dsp:txBody>
      <dsp:txXfrm>
        <a:off x="51469" y="1063827"/>
        <a:ext cx="1821665" cy="1500212"/>
      </dsp:txXfrm>
    </dsp:sp>
    <dsp:sp modelId="{6DAA4738-07EA-4121-8D02-891202DF7169}">
      <dsp:nvSpPr>
        <dsp:cNvPr id="0" name=""/>
        <dsp:cNvSpPr/>
      </dsp:nvSpPr>
      <dsp:spPr>
        <a:xfrm>
          <a:off x="2009873" y="1702252"/>
          <a:ext cx="190938" cy="22336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2009873" y="1746924"/>
        <a:ext cx="133657" cy="134017"/>
      </dsp:txXfrm>
    </dsp:sp>
    <dsp:sp modelId="{638287F2-98CC-4C47-9D80-0B74B9E922B6}">
      <dsp:nvSpPr>
        <dsp:cNvPr id="0" name=""/>
        <dsp:cNvSpPr/>
      </dsp:nvSpPr>
      <dsp:spPr>
        <a:xfrm>
          <a:off x="2280069" y="1017153"/>
          <a:ext cx="1915013" cy="159356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 Pharmacological treatment options</a:t>
          </a:r>
        </a:p>
      </dsp:txBody>
      <dsp:txXfrm>
        <a:off x="2326743" y="1063827"/>
        <a:ext cx="1821665" cy="1500212"/>
      </dsp:txXfrm>
    </dsp:sp>
    <dsp:sp modelId="{2EAF6554-7A36-47A5-9962-E3FF1615D803}">
      <dsp:nvSpPr>
        <dsp:cNvPr id="0" name=""/>
        <dsp:cNvSpPr/>
      </dsp:nvSpPr>
      <dsp:spPr>
        <a:xfrm>
          <a:off x="4285148" y="1702252"/>
          <a:ext cx="190938" cy="22336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4285148" y="1746924"/>
        <a:ext cx="133657" cy="134017"/>
      </dsp:txXfrm>
    </dsp:sp>
    <dsp:sp modelId="{55C29FC9-42C9-497D-9EAC-2E2683AA4CB8}">
      <dsp:nvSpPr>
        <dsp:cNvPr id="0" name=""/>
        <dsp:cNvSpPr/>
      </dsp:nvSpPr>
      <dsp:spPr>
        <a:xfrm>
          <a:off x="4555344" y="1017153"/>
          <a:ext cx="1915013" cy="159356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  Literature review</a:t>
          </a:r>
        </a:p>
      </dsp:txBody>
      <dsp:txXfrm>
        <a:off x="4602018" y="1063827"/>
        <a:ext cx="1821665" cy="1500212"/>
      </dsp:txXfrm>
    </dsp:sp>
    <dsp:sp modelId="{EE9B4512-27D5-4C6A-B3F5-3026717C46FE}">
      <dsp:nvSpPr>
        <dsp:cNvPr id="0" name=""/>
        <dsp:cNvSpPr/>
      </dsp:nvSpPr>
      <dsp:spPr>
        <a:xfrm>
          <a:off x="6560422" y="1702252"/>
          <a:ext cx="190938" cy="22336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6560422" y="1746924"/>
        <a:ext cx="133657" cy="134017"/>
      </dsp:txXfrm>
    </dsp:sp>
    <dsp:sp modelId="{35FAEA90-404F-4C63-AA5C-C38AA3B38B4E}">
      <dsp:nvSpPr>
        <dsp:cNvPr id="0" name=""/>
        <dsp:cNvSpPr/>
      </dsp:nvSpPr>
      <dsp:spPr>
        <a:xfrm>
          <a:off x="6830618" y="1017153"/>
          <a:ext cx="1915013" cy="159356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Summary </a:t>
          </a:r>
        </a:p>
      </dsp:txBody>
      <dsp:txXfrm>
        <a:off x="6877292" y="1063827"/>
        <a:ext cx="1821665" cy="1500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D6CF7-F686-4E72-8B18-4B0023FBED1E}">
      <dsp:nvSpPr>
        <dsp:cNvPr id="0" name=""/>
        <dsp:cNvSpPr/>
      </dsp:nvSpPr>
      <dsp:spPr>
        <a:xfrm>
          <a:off x="0" y="978693"/>
          <a:ext cx="7886700" cy="13049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69B79-3C01-45AE-A0EA-19B5D63AC0F4}">
      <dsp:nvSpPr>
        <dsp:cNvPr id="0" name=""/>
        <dsp:cNvSpPr/>
      </dsp:nvSpPr>
      <dsp:spPr>
        <a:xfrm>
          <a:off x="3465"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Dose Nitroglycerin Pilot Study (2021)</a:t>
          </a:r>
        </a:p>
      </dsp:txBody>
      <dsp:txXfrm>
        <a:off x="3465" y="0"/>
        <a:ext cx="2287451" cy="1304924"/>
      </dsp:txXfrm>
    </dsp:sp>
    <dsp:sp modelId="{91F3942F-4327-47F8-BE64-4768A4D3E61A}">
      <dsp:nvSpPr>
        <dsp:cNvPr id="0" name=""/>
        <dsp:cNvSpPr/>
      </dsp:nvSpPr>
      <dsp:spPr>
        <a:xfrm>
          <a:off x="984075"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6E2EC-5C8F-46D5-96E8-E2C142A899DD}">
      <dsp:nvSpPr>
        <dsp:cNvPr id="0" name=""/>
        <dsp:cNvSpPr/>
      </dsp:nvSpPr>
      <dsp:spPr>
        <a:xfrm>
          <a:off x="2405289" y="1957387"/>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Hi-DOSE SCAPE Study (2023)</a:t>
          </a:r>
        </a:p>
      </dsp:txBody>
      <dsp:txXfrm>
        <a:off x="2405289" y="1957387"/>
        <a:ext cx="2287451" cy="1304924"/>
      </dsp:txXfrm>
    </dsp:sp>
    <dsp:sp modelId="{E73C612E-A7D5-4BBE-B5DE-814CB7F8EA0F}">
      <dsp:nvSpPr>
        <dsp:cNvPr id="0" name=""/>
        <dsp:cNvSpPr/>
      </dsp:nvSpPr>
      <dsp:spPr>
        <a:xfrm>
          <a:off x="3385899"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0E61A-9A08-467C-A014-9D8FFD98EAB1}">
      <dsp:nvSpPr>
        <dsp:cNvPr id="0" name=""/>
        <dsp:cNvSpPr/>
      </dsp:nvSpPr>
      <dsp:spPr>
        <a:xfrm>
          <a:off x="4807113"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vs Low Dose IV Nitroglycerin (2024)</a:t>
          </a:r>
        </a:p>
      </dsp:txBody>
      <dsp:txXfrm>
        <a:off x="4807113" y="0"/>
        <a:ext cx="2287451" cy="1304924"/>
      </dsp:txXfrm>
    </dsp:sp>
    <dsp:sp modelId="{5C3A85C5-4207-44D3-8F71-27F7AD350487}">
      <dsp:nvSpPr>
        <dsp:cNvPr id="0" name=""/>
        <dsp:cNvSpPr/>
      </dsp:nvSpPr>
      <dsp:spPr>
        <a:xfrm>
          <a:off x="5787723"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78D16-7420-4BF5-BE5A-90FEE1F2ABF2}">
      <dsp:nvSpPr>
        <dsp:cNvPr id="0" name=""/>
        <dsp:cNvSpPr/>
      </dsp:nvSpPr>
      <dsp:spPr>
        <a:xfrm>
          <a:off x="962" y="332890"/>
          <a:ext cx="3754654" cy="31077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Strengths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Feasibility, safety, and efficacy of high dose NTG dosing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Established dosing protocol followed by providers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Defined patient criteria matching prior case series for SCAPE treatment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Set up criteria for additional high dose vs. low dose study </a:t>
          </a:r>
        </a:p>
      </dsp:txBody>
      <dsp:txXfrm>
        <a:off x="962" y="332890"/>
        <a:ext cx="3754654" cy="3107705"/>
      </dsp:txXfrm>
    </dsp:sp>
    <dsp:sp modelId="{D802A9DC-9A2D-48FB-8841-B8A092072B5F}">
      <dsp:nvSpPr>
        <dsp:cNvPr id="0" name=""/>
        <dsp:cNvSpPr/>
      </dsp:nvSpPr>
      <dsp:spPr>
        <a:xfrm>
          <a:off x="4131082" y="332890"/>
          <a:ext cx="3754654" cy="31077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Limitations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Single-center pilot study with small sample size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No comparative analysis versus other standard therapy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Long term outcomes of recurrent symptoms not studied </a:t>
          </a:r>
        </a:p>
      </dsp:txBody>
      <dsp:txXfrm>
        <a:off x="4131082" y="332890"/>
        <a:ext cx="3754654" cy="31077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D6CF7-F686-4E72-8B18-4B0023FBED1E}">
      <dsp:nvSpPr>
        <dsp:cNvPr id="0" name=""/>
        <dsp:cNvSpPr/>
      </dsp:nvSpPr>
      <dsp:spPr>
        <a:xfrm>
          <a:off x="0" y="978693"/>
          <a:ext cx="7886700" cy="13049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69B79-3C01-45AE-A0EA-19B5D63AC0F4}">
      <dsp:nvSpPr>
        <dsp:cNvPr id="0" name=""/>
        <dsp:cNvSpPr/>
      </dsp:nvSpPr>
      <dsp:spPr>
        <a:xfrm>
          <a:off x="3465"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Dose Nitroglycerin Pilot Study (2021)</a:t>
          </a:r>
        </a:p>
      </dsp:txBody>
      <dsp:txXfrm>
        <a:off x="3465" y="0"/>
        <a:ext cx="2287451" cy="1304924"/>
      </dsp:txXfrm>
    </dsp:sp>
    <dsp:sp modelId="{91F3942F-4327-47F8-BE64-4768A4D3E61A}">
      <dsp:nvSpPr>
        <dsp:cNvPr id="0" name=""/>
        <dsp:cNvSpPr/>
      </dsp:nvSpPr>
      <dsp:spPr>
        <a:xfrm>
          <a:off x="984075"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6E2EC-5C8F-46D5-96E8-E2C142A899DD}">
      <dsp:nvSpPr>
        <dsp:cNvPr id="0" name=""/>
        <dsp:cNvSpPr/>
      </dsp:nvSpPr>
      <dsp:spPr>
        <a:xfrm>
          <a:off x="2405289" y="1957387"/>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Hi-DOSE SCAPE Study (2023)</a:t>
          </a:r>
        </a:p>
      </dsp:txBody>
      <dsp:txXfrm>
        <a:off x="2405289" y="1957387"/>
        <a:ext cx="2287451" cy="1304924"/>
      </dsp:txXfrm>
    </dsp:sp>
    <dsp:sp modelId="{E73C612E-A7D5-4BBE-B5DE-814CB7F8EA0F}">
      <dsp:nvSpPr>
        <dsp:cNvPr id="0" name=""/>
        <dsp:cNvSpPr/>
      </dsp:nvSpPr>
      <dsp:spPr>
        <a:xfrm>
          <a:off x="3385899"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0E61A-9A08-467C-A014-9D8FFD98EAB1}">
      <dsp:nvSpPr>
        <dsp:cNvPr id="0" name=""/>
        <dsp:cNvSpPr/>
      </dsp:nvSpPr>
      <dsp:spPr>
        <a:xfrm>
          <a:off x="4807113"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vs Low Dose IV Nitroglycerin (2024)</a:t>
          </a:r>
        </a:p>
      </dsp:txBody>
      <dsp:txXfrm>
        <a:off x="4807113" y="0"/>
        <a:ext cx="2287451" cy="1304924"/>
      </dsp:txXfrm>
    </dsp:sp>
    <dsp:sp modelId="{5C3A85C5-4207-44D3-8F71-27F7AD350487}">
      <dsp:nvSpPr>
        <dsp:cNvPr id="0" name=""/>
        <dsp:cNvSpPr/>
      </dsp:nvSpPr>
      <dsp:spPr>
        <a:xfrm>
          <a:off x="5787723"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78D16-7420-4BF5-BE5A-90FEE1F2ABF2}">
      <dsp:nvSpPr>
        <dsp:cNvPr id="0" name=""/>
        <dsp:cNvSpPr/>
      </dsp:nvSpPr>
      <dsp:spPr>
        <a:xfrm>
          <a:off x="962" y="332890"/>
          <a:ext cx="3754654" cy="31077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Strengths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Provides insight into how high dose NTG infusions are being used in practice</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Reports on dosing details, rates and use of adjunct therapy options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Provided information on rates of unfavorable outcomes </a:t>
          </a:r>
        </a:p>
      </dsp:txBody>
      <dsp:txXfrm>
        <a:off x="962" y="332890"/>
        <a:ext cx="3754654" cy="3107705"/>
      </dsp:txXfrm>
    </dsp:sp>
    <dsp:sp modelId="{D802A9DC-9A2D-48FB-8841-B8A092072B5F}">
      <dsp:nvSpPr>
        <dsp:cNvPr id="0" name=""/>
        <dsp:cNvSpPr/>
      </dsp:nvSpPr>
      <dsp:spPr>
        <a:xfrm>
          <a:off x="4131082" y="332890"/>
          <a:ext cx="3754654" cy="310770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Limitations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Retrospective, chart review </a:t>
          </a:r>
          <a:r>
            <a:rPr lang="en-US" sz="1800" kern="1200">
              <a:latin typeface="Arial" panose="020B0604020202020204" pitchFamily="34" charset="0"/>
              <a:cs typeface="Arial" panose="020B0604020202020204" pitchFamily="34" charset="0"/>
            </a:rPr>
            <a:t>design </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No control group</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Only monitored short term outcomes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NTG titration practices not standardized, variable dosing strategies </a:t>
          </a:r>
        </a:p>
      </dsp:txBody>
      <dsp:txXfrm>
        <a:off x="4131082" y="332890"/>
        <a:ext cx="3754654" cy="31077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D6CF7-F686-4E72-8B18-4B0023FBED1E}">
      <dsp:nvSpPr>
        <dsp:cNvPr id="0" name=""/>
        <dsp:cNvSpPr/>
      </dsp:nvSpPr>
      <dsp:spPr>
        <a:xfrm>
          <a:off x="0" y="978693"/>
          <a:ext cx="7886700" cy="13049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69B79-3C01-45AE-A0EA-19B5D63AC0F4}">
      <dsp:nvSpPr>
        <dsp:cNvPr id="0" name=""/>
        <dsp:cNvSpPr/>
      </dsp:nvSpPr>
      <dsp:spPr>
        <a:xfrm>
          <a:off x="3465"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Dose Nitroglycerin Pilot Study (2021)</a:t>
          </a:r>
        </a:p>
      </dsp:txBody>
      <dsp:txXfrm>
        <a:off x="3465" y="0"/>
        <a:ext cx="2287451" cy="1304924"/>
      </dsp:txXfrm>
    </dsp:sp>
    <dsp:sp modelId="{91F3942F-4327-47F8-BE64-4768A4D3E61A}">
      <dsp:nvSpPr>
        <dsp:cNvPr id="0" name=""/>
        <dsp:cNvSpPr/>
      </dsp:nvSpPr>
      <dsp:spPr>
        <a:xfrm>
          <a:off x="984075"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6E2EC-5C8F-46D5-96E8-E2C142A899DD}">
      <dsp:nvSpPr>
        <dsp:cNvPr id="0" name=""/>
        <dsp:cNvSpPr/>
      </dsp:nvSpPr>
      <dsp:spPr>
        <a:xfrm>
          <a:off x="2405289" y="1957387"/>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Hi-DOSE SCAPE Study (2023)</a:t>
          </a:r>
        </a:p>
      </dsp:txBody>
      <dsp:txXfrm>
        <a:off x="2405289" y="1957387"/>
        <a:ext cx="2287451" cy="1304924"/>
      </dsp:txXfrm>
    </dsp:sp>
    <dsp:sp modelId="{E73C612E-A7D5-4BBE-B5DE-814CB7F8EA0F}">
      <dsp:nvSpPr>
        <dsp:cNvPr id="0" name=""/>
        <dsp:cNvSpPr/>
      </dsp:nvSpPr>
      <dsp:spPr>
        <a:xfrm>
          <a:off x="3385899"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0E61A-9A08-467C-A014-9D8FFD98EAB1}">
      <dsp:nvSpPr>
        <dsp:cNvPr id="0" name=""/>
        <dsp:cNvSpPr/>
      </dsp:nvSpPr>
      <dsp:spPr>
        <a:xfrm>
          <a:off x="4807113" y="0"/>
          <a:ext cx="2287451" cy="130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vs Low Dose IV Nitroglycerin (2024)</a:t>
          </a:r>
        </a:p>
      </dsp:txBody>
      <dsp:txXfrm>
        <a:off x="4807113" y="0"/>
        <a:ext cx="2287451" cy="1304924"/>
      </dsp:txXfrm>
    </dsp:sp>
    <dsp:sp modelId="{5C3A85C5-4207-44D3-8F71-27F7AD350487}">
      <dsp:nvSpPr>
        <dsp:cNvPr id="0" name=""/>
        <dsp:cNvSpPr/>
      </dsp:nvSpPr>
      <dsp:spPr>
        <a:xfrm>
          <a:off x="5787723" y="1468040"/>
          <a:ext cx="326231" cy="3262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78D16-7420-4BF5-BE5A-90FEE1F2ABF2}">
      <dsp:nvSpPr>
        <dsp:cNvPr id="0" name=""/>
        <dsp:cNvSpPr/>
      </dsp:nvSpPr>
      <dsp:spPr>
        <a:xfrm>
          <a:off x="962" y="332890"/>
          <a:ext cx="3754654" cy="31077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u="sng" kern="1200" dirty="0">
              <a:latin typeface="Arial" panose="020B0604020202020204" pitchFamily="34" charset="0"/>
              <a:cs typeface="Arial" panose="020B0604020202020204" pitchFamily="34" charset="0"/>
            </a:rPr>
            <a:t>Strengths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Controlled and standardized dosing strategy at institution</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Randomized patients to treatment groups </a:t>
          </a:r>
        </a:p>
        <a:p>
          <a:pPr marL="228600" lvl="1" indent="-228600" algn="l" defTabSz="1111250">
            <a:lnSpc>
              <a:spcPct val="90000"/>
            </a:lnSpc>
            <a:spcBef>
              <a:spcPct val="0"/>
            </a:spcBef>
            <a:spcAft>
              <a:spcPct val="15000"/>
            </a:spcAft>
            <a:buChar char="•"/>
          </a:pPr>
          <a:endParaRPr lang="en-US" sz="2500" kern="1200" dirty="0">
            <a:latin typeface="Arial" panose="020B0604020202020204" pitchFamily="34" charset="0"/>
            <a:cs typeface="Arial" panose="020B0604020202020204" pitchFamily="34" charset="0"/>
          </a:endParaRPr>
        </a:p>
      </dsp:txBody>
      <dsp:txXfrm>
        <a:off x="962" y="332890"/>
        <a:ext cx="3754654" cy="3107705"/>
      </dsp:txXfrm>
    </dsp:sp>
    <dsp:sp modelId="{D802A9DC-9A2D-48FB-8841-B8A092072B5F}">
      <dsp:nvSpPr>
        <dsp:cNvPr id="0" name=""/>
        <dsp:cNvSpPr/>
      </dsp:nvSpPr>
      <dsp:spPr>
        <a:xfrm>
          <a:off x="4131082" y="332890"/>
          <a:ext cx="3754654" cy="31077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u="sng" kern="1200" dirty="0">
              <a:latin typeface="Arial" panose="020B0604020202020204" pitchFamily="34" charset="0"/>
              <a:cs typeface="Arial" panose="020B0604020202020204" pitchFamily="34" charset="0"/>
            </a:rPr>
            <a:t>Limitations</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Open-label study</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Small sample size (56)</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Study not powered to assess safety outcomes</a:t>
          </a:r>
        </a:p>
      </dsp:txBody>
      <dsp:txXfrm>
        <a:off x="4131082" y="332890"/>
        <a:ext cx="3754654" cy="31077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96EB-4472-409C-9B4E-D90A597C8681}">
      <dsp:nvSpPr>
        <dsp:cNvPr id="0" name=""/>
        <dsp:cNvSpPr/>
      </dsp:nvSpPr>
      <dsp:spPr>
        <a:xfrm>
          <a:off x="0" y="377104"/>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Subset of acute heart failure involving a redistribution of fluid into the pulmonary vasculature  </a:t>
          </a:r>
        </a:p>
      </dsp:txBody>
      <dsp:txXfrm>
        <a:off x="0" y="377104"/>
        <a:ext cx="2464593" cy="1478756"/>
      </dsp:txXfrm>
    </dsp:sp>
    <dsp:sp modelId="{AC3C5FCE-1EDA-4BC9-A9E7-F03B96797318}">
      <dsp:nvSpPr>
        <dsp:cNvPr id="0" name=""/>
        <dsp:cNvSpPr/>
      </dsp:nvSpPr>
      <dsp:spPr>
        <a:xfrm>
          <a:off x="2711053" y="377104"/>
          <a:ext cx="2464593" cy="1478756"/>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Characteristics </a:t>
          </a:r>
        </a:p>
        <a:p>
          <a:pPr marL="114300" lvl="1" indent="-114300" algn="l" defTabSz="622300">
            <a:lnSpc>
              <a:spcPct val="90000"/>
            </a:lnSpc>
            <a:spcBef>
              <a:spcPct val="0"/>
            </a:spcBef>
            <a:spcAft>
              <a:spcPct val="15000"/>
            </a:spcAft>
            <a:buChar char="•"/>
          </a:pPr>
          <a:r>
            <a:rPr lang="en-US" sz="1400" kern="1200"/>
            <a:t>Rapid onset</a:t>
          </a:r>
          <a:endParaRPr lang="en-US" sz="1400" kern="1200" dirty="0"/>
        </a:p>
        <a:p>
          <a:pPr marL="114300" lvl="1" indent="-114300" algn="l" defTabSz="622300">
            <a:lnSpc>
              <a:spcPct val="90000"/>
            </a:lnSpc>
            <a:spcBef>
              <a:spcPct val="0"/>
            </a:spcBef>
            <a:spcAft>
              <a:spcPct val="15000"/>
            </a:spcAft>
            <a:buChar char="•"/>
          </a:pPr>
          <a:r>
            <a:rPr lang="en-US" sz="1400" kern="1200" dirty="0"/>
            <a:t>Flash pulmonary edema</a:t>
          </a:r>
        </a:p>
        <a:p>
          <a:pPr marL="114300" lvl="1" indent="-114300" algn="l" defTabSz="622300">
            <a:lnSpc>
              <a:spcPct val="90000"/>
            </a:lnSpc>
            <a:spcBef>
              <a:spcPct val="0"/>
            </a:spcBef>
            <a:spcAft>
              <a:spcPct val="15000"/>
            </a:spcAft>
            <a:buChar char="•"/>
          </a:pPr>
          <a:r>
            <a:rPr lang="en-US" sz="1400" kern="1200" dirty="0"/>
            <a:t>Hypertension</a:t>
          </a:r>
        </a:p>
        <a:p>
          <a:pPr marL="114300" lvl="1" indent="-114300" algn="l" defTabSz="622300">
            <a:lnSpc>
              <a:spcPct val="90000"/>
            </a:lnSpc>
            <a:spcBef>
              <a:spcPct val="0"/>
            </a:spcBef>
            <a:spcAft>
              <a:spcPct val="15000"/>
            </a:spcAft>
            <a:buChar char="•"/>
          </a:pPr>
          <a:r>
            <a:rPr lang="en-US" sz="1400" kern="1200"/>
            <a:t>Hypoxia, tachypnea, tachycardia</a:t>
          </a:r>
          <a:endParaRPr lang="en-US" sz="1400" kern="1200" dirty="0"/>
        </a:p>
      </dsp:txBody>
      <dsp:txXfrm>
        <a:off x="2711053" y="377104"/>
        <a:ext cx="2464593" cy="1478756"/>
      </dsp:txXfrm>
    </dsp:sp>
    <dsp:sp modelId="{5A893902-26A3-413A-B4D4-D7E12DF0D51F}">
      <dsp:nvSpPr>
        <dsp:cNvPr id="0" name=""/>
        <dsp:cNvSpPr/>
      </dsp:nvSpPr>
      <dsp:spPr>
        <a:xfrm>
          <a:off x="5422106" y="377104"/>
          <a:ext cx="2464593" cy="147875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Current therapy includes non-invasive ventilation and IV vasodilators </a:t>
          </a:r>
        </a:p>
      </dsp:txBody>
      <dsp:txXfrm>
        <a:off x="5422106" y="377104"/>
        <a:ext cx="2464593" cy="1478756"/>
      </dsp:txXfrm>
    </dsp:sp>
    <dsp:sp modelId="{7A632FA4-F6DF-4098-885C-4704171B74F1}">
      <dsp:nvSpPr>
        <dsp:cNvPr id="0" name=""/>
        <dsp:cNvSpPr/>
      </dsp:nvSpPr>
      <dsp:spPr>
        <a:xfrm>
          <a:off x="1355526" y="2102320"/>
          <a:ext cx="2464593" cy="1478756"/>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Limited primary literature on the use of IV nitroglycerin or nitroprusside </a:t>
          </a:r>
        </a:p>
      </dsp:txBody>
      <dsp:txXfrm>
        <a:off x="1355526" y="2102320"/>
        <a:ext cx="2464593" cy="1478756"/>
      </dsp:txXfrm>
    </dsp:sp>
    <dsp:sp modelId="{BFB6DD17-600B-4CB8-AEEF-F1DED0F10C7A}">
      <dsp:nvSpPr>
        <dsp:cNvPr id="0" name=""/>
        <dsp:cNvSpPr/>
      </dsp:nvSpPr>
      <dsp:spPr>
        <a:xfrm>
          <a:off x="4066579" y="2102320"/>
          <a:ext cx="2464593" cy="147875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Early diagnosis and rapid titration of IV vasodilators can improve symptoms rapidly </a:t>
          </a:r>
        </a:p>
      </dsp:txBody>
      <dsp:txXfrm>
        <a:off x="4066579" y="2102320"/>
        <a:ext cx="2464593" cy="14787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B81F-A17E-47BD-9CDA-936501F4BE27}">
      <dsp:nvSpPr>
        <dsp:cNvPr id="0" name=""/>
        <dsp:cNvSpPr/>
      </dsp:nvSpPr>
      <dsp:spPr>
        <a:xfrm>
          <a:off x="0" y="45640"/>
          <a:ext cx="7886700" cy="58032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High Dose Nitroglycerin: a Pilot Study (2021) </a:t>
          </a:r>
        </a:p>
      </dsp:txBody>
      <dsp:txXfrm>
        <a:off x="28329" y="73969"/>
        <a:ext cx="7830042" cy="523662"/>
      </dsp:txXfrm>
    </dsp:sp>
    <dsp:sp modelId="{F4B45B74-3DA2-4F61-AB43-FA4C567E609D}">
      <dsp:nvSpPr>
        <dsp:cNvPr id="0" name=""/>
        <dsp:cNvSpPr/>
      </dsp:nvSpPr>
      <dsp:spPr>
        <a:xfrm>
          <a:off x="0" y="625960"/>
          <a:ext cx="78867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Feasibility, efficacy, and safety of high dose NTG in SCAPE</a:t>
          </a:r>
        </a:p>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Outcome: High dose NTG is both safe and effective </a:t>
          </a:r>
        </a:p>
      </dsp:txBody>
      <dsp:txXfrm>
        <a:off x="0" y="625960"/>
        <a:ext cx="7886700" cy="513360"/>
      </dsp:txXfrm>
    </dsp:sp>
    <dsp:sp modelId="{5CBD557C-C9A5-4A32-8117-FF4B5818BAB7}">
      <dsp:nvSpPr>
        <dsp:cNvPr id="0" name=""/>
        <dsp:cNvSpPr/>
      </dsp:nvSpPr>
      <dsp:spPr>
        <a:xfrm>
          <a:off x="0" y="1139320"/>
          <a:ext cx="7886700" cy="5803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HI-DOSE SCAPE Study (2023) </a:t>
          </a:r>
        </a:p>
      </dsp:txBody>
      <dsp:txXfrm>
        <a:off x="28329" y="1167649"/>
        <a:ext cx="7830042" cy="523662"/>
      </dsp:txXfrm>
    </dsp:sp>
    <dsp:sp modelId="{3BE3A1A9-CBC7-4D91-8B20-DA913C94EB1D}">
      <dsp:nvSpPr>
        <dsp:cNvPr id="0" name=""/>
        <dsp:cNvSpPr/>
      </dsp:nvSpPr>
      <dsp:spPr>
        <a:xfrm>
          <a:off x="0" y="1719640"/>
          <a:ext cx="78867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Retrospective look at outcomes and characteristics of high dose NTG</a:t>
          </a:r>
        </a:p>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Outcome: Use of adjunctive therapy with high dose NTG did not improve outcomes in SCAPE </a:t>
          </a:r>
        </a:p>
      </dsp:txBody>
      <dsp:txXfrm>
        <a:off x="0" y="1719640"/>
        <a:ext cx="7886700" cy="513360"/>
      </dsp:txXfrm>
    </dsp:sp>
    <dsp:sp modelId="{737E5A03-715A-482B-8787-98CD988D8DEF}">
      <dsp:nvSpPr>
        <dsp:cNvPr id="0" name=""/>
        <dsp:cNvSpPr/>
      </dsp:nvSpPr>
      <dsp:spPr>
        <a:xfrm>
          <a:off x="0" y="2233000"/>
          <a:ext cx="7886700" cy="5803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vs Low Dose IV Nitroglycerin (2024)</a:t>
          </a:r>
        </a:p>
      </dsp:txBody>
      <dsp:txXfrm>
        <a:off x="28329" y="2261329"/>
        <a:ext cx="7830042" cy="523662"/>
      </dsp:txXfrm>
    </dsp:sp>
    <dsp:sp modelId="{C8215AA9-0553-4A1D-BF9D-4E2C7DD31825}">
      <dsp:nvSpPr>
        <dsp:cNvPr id="0" name=""/>
        <dsp:cNvSpPr/>
      </dsp:nvSpPr>
      <dsp:spPr>
        <a:xfrm>
          <a:off x="0" y="2813320"/>
          <a:ext cx="78867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Efficacy and safety of high and low dose nitroglycerin in SCAPE</a:t>
          </a:r>
        </a:p>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Outcome: Statistically significant benefit for high dose NTG</a:t>
          </a:r>
        </a:p>
      </dsp:txBody>
      <dsp:txXfrm>
        <a:off x="0" y="2813320"/>
        <a:ext cx="7886700" cy="51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F1FD-66F2-423C-82E1-8843930849C2}">
      <dsp:nvSpPr>
        <dsp:cNvPr id="0" name=""/>
        <dsp:cNvSpPr/>
      </dsp:nvSpPr>
      <dsp:spPr>
        <a:xfrm rot="5400000">
          <a:off x="1313176" y="1085119"/>
          <a:ext cx="959694" cy="1092578"/>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6F02E-8995-4C24-910D-9B9F91C0B347}">
      <dsp:nvSpPr>
        <dsp:cNvPr id="0" name=""/>
        <dsp:cNvSpPr/>
      </dsp:nvSpPr>
      <dsp:spPr>
        <a:xfrm>
          <a:off x="1058915" y="21278"/>
          <a:ext cx="1615560" cy="1130840"/>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Definition</a:t>
          </a:r>
        </a:p>
      </dsp:txBody>
      <dsp:txXfrm>
        <a:off x="1114128" y="76491"/>
        <a:ext cx="1505134" cy="1020414"/>
      </dsp:txXfrm>
    </dsp:sp>
    <dsp:sp modelId="{B0D947D5-7FF2-4528-B210-87B74C013B3D}">
      <dsp:nvSpPr>
        <dsp:cNvPr id="0" name=""/>
        <dsp:cNvSpPr/>
      </dsp:nvSpPr>
      <dsp:spPr>
        <a:xfrm>
          <a:off x="2663049" y="115255"/>
          <a:ext cx="4764304" cy="91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Rapid-onset form of cardiogenic pulmonary edema driven by sympathetic activation </a:t>
          </a:r>
        </a:p>
      </dsp:txBody>
      <dsp:txXfrm>
        <a:off x="2663049" y="115255"/>
        <a:ext cx="4764304" cy="913994"/>
      </dsp:txXfrm>
    </dsp:sp>
    <dsp:sp modelId="{B40C3BB9-2484-4927-A2A8-AA3B234FC508}">
      <dsp:nvSpPr>
        <dsp:cNvPr id="0" name=""/>
        <dsp:cNvSpPr/>
      </dsp:nvSpPr>
      <dsp:spPr>
        <a:xfrm rot="5400000">
          <a:off x="3834197" y="2355426"/>
          <a:ext cx="959694" cy="1092578"/>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6035DC-BCE1-48AC-854D-EBFF5FA85AB6}">
      <dsp:nvSpPr>
        <dsp:cNvPr id="0" name=""/>
        <dsp:cNvSpPr/>
      </dsp:nvSpPr>
      <dsp:spPr>
        <a:xfrm>
          <a:off x="3090664" y="1279394"/>
          <a:ext cx="1615560" cy="1130840"/>
        </a:xfrm>
        <a:prstGeom prst="roundRect">
          <a:avLst>
            <a:gd name="adj" fmla="val 1667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Cause</a:t>
          </a:r>
        </a:p>
      </dsp:txBody>
      <dsp:txXfrm>
        <a:off x="3145877" y="1334607"/>
        <a:ext cx="1505134" cy="1020414"/>
      </dsp:txXfrm>
    </dsp:sp>
    <dsp:sp modelId="{4CEF5CCC-5EA9-41B9-81C6-7D0F7592592E}">
      <dsp:nvSpPr>
        <dsp:cNvPr id="0" name=""/>
        <dsp:cNvSpPr/>
      </dsp:nvSpPr>
      <dsp:spPr>
        <a:xfrm>
          <a:off x="4691673" y="1375051"/>
          <a:ext cx="5232614" cy="91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Uncontrolled and intense sympathetic activation resulting in increased afterload</a:t>
          </a:r>
        </a:p>
      </dsp:txBody>
      <dsp:txXfrm>
        <a:off x="4691673" y="1375051"/>
        <a:ext cx="5232614" cy="913994"/>
      </dsp:txXfrm>
    </dsp:sp>
    <dsp:sp modelId="{35E5EB7F-2773-4CD7-90C4-4100A70D88B6}">
      <dsp:nvSpPr>
        <dsp:cNvPr id="0" name=""/>
        <dsp:cNvSpPr/>
      </dsp:nvSpPr>
      <dsp:spPr>
        <a:xfrm>
          <a:off x="5343830" y="2497829"/>
          <a:ext cx="1615560" cy="1130840"/>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Outcome</a:t>
          </a:r>
        </a:p>
      </dsp:txBody>
      <dsp:txXfrm>
        <a:off x="5399043" y="2553042"/>
        <a:ext cx="1505134" cy="1020414"/>
      </dsp:txXfrm>
    </dsp:sp>
    <dsp:sp modelId="{4611BA6E-16E4-4602-8D51-E6D948D940E3}">
      <dsp:nvSpPr>
        <dsp:cNvPr id="0" name=""/>
        <dsp:cNvSpPr/>
      </dsp:nvSpPr>
      <dsp:spPr>
        <a:xfrm>
          <a:off x="6977922" y="2657550"/>
          <a:ext cx="3117053" cy="91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Severe hypertension and fluid redistribution into the lungs</a:t>
          </a:r>
        </a:p>
      </dsp:txBody>
      <dsp:txXfrm>
        <a:off x="6977922" y="2657550"/>
        <a:ext cx="3117053" cy="913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3A4B-7388-4943-AE73-0881812D87B1}">
      <dsp:nvSpPr>
        <dsp:cNvPr id="0" name=""/>
        <dsp:cNvSpPr/>
      </dsp:nvSpPr>
      <dsp:spPr>
        <a:xfrm rot="16200000">
          <a:off x="-847704" y="849757"/>
          <a:ext cx="3714011" cy="2014495"/>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267"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Underlying subset of acute heart failure syndromes</a:t>
          </a:r>
        </a:p>
      </dsp:txBody>
      <dsp:txXfrm rot="5400000">
        <a:off x="2054" y="742801"/>
        <a:ext cx="2014495" cy="2228407"/>
      </dsp:txXfrm>
    </dsp:sp>
    <dsp:sp modelId="{15E9F026-13F8-419A-8A0B-655A58F0DC39}">
      <dsp:nvSpPr>
        <dsp:cNvPr id="0" name=""/>
        <dsp:cNvSpPr/>
      </dsp:nvSpPr>
      <dsp:spPr>
        <a:xfrm rot="16200000">
          <a:off x="1317878" y="849757"/>
          <a:ext cx="3714011" cy="2014495"/>
        </a:xfrm>
        <a:prstGeom prst="flowChartManualOperation">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267"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Chronic heart failure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LV or RV diastolic dysfunction </a:t>
          </a:r>
        </a:p>
      </dsp:txBody>
      <dsp:txXfrm rot="5400000">
        <a:off x="2167636" y="742801"/>
        <a:ext cx="2014495" cy="2228407"/>
      </dsp:txXfrm>
    </dsp:sp>
    <dsp:sp modelId="{799139EB-6B8D-49BB-89F6-536201657068}">
      <dsp:nvSpPr>
        <dsp:cNvPr id="0" name=""/>
        <dsp:cNvSpPr/>
      </dsp:nvSpPr>
      <dsp:spPr>
        <a:xfrm rot="16200000">
          <a:off x="3483460" y="849757"/>
          <a:ext cx="3714011" cy="2014495"/>
        </a:xfrm>
        <a:prstGeom prst="flowChartManualOperation">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267"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Chronic conditions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Uncontrolled hypertension</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Chronic kidney disease and renal artery stenosis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Diabetes </a:t>
          </a:r>
        </a:p>
      </dsp:txBody>
      <dsp:txXfrm rot="5400000">
        <a:off x="4333218" y="742801"/>
        <a:ext cx="2014495" cy="2228407"/>
      </dsp:txXfrm>
    </dsp:sp>
    <dsp:sp modelId="{2B268F80-22A8-4660-AEA5-A3D130ED8CCF}">
      <dsp:nvSpPr>
        <dsp:cNvPr id="0" name=""/>
        <dsp:cNvSpPr/>
      </dsp:nvSpPr>
      <dsp:spPr>
        <a:xfrm rot="16200000">
          <a:off x="5649043" y="849757"/>
          <a:ext cx="3714011" cy="2014495"/>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267"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Triggers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Myocardial ischemia</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Acute pain/ illness/ anxiety</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Non-compliance to HTN medications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Tachyarrhythmias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Sympathomimetic intoxication </a:t>
          </a:r>
          <a:endParaRPr lang="en-US" sz="1400" kern="1200" dirty="0">
            <a:latin typeface="Arial" panose="020B0604020202020204" pitchFamily="34" charset="0"/>
            <a:cs typeface="Arial" panose="020B0604020202020204" pitchFamily="34" charset="0"/>
          </a:endParaRPr>
        </a:p>
      </dsp:txBody>
      <dsp:txXfrm rot="5400000">
        <a:off x="6498801" y="742801"/>
        <a:ext cx="2014495" cy="2228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4526-EB00-4622-92D4-10B89EA1E6C6}">
      <dsp:nvSpPr>
        <dsp:cNvPr id="0" name=""/>
        <dsp:cNvSpPr/>
      </dsp:nvSpPr>
      <dsp:spPr>
        <a:xfrm>
          <a:off x="1658996" y="1858"/>
          <a:ext cx="5197357" cy="311841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SCAPE</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No official estimate of those presenting with SCAPE</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Uncommon, severe subset of acute heart failure</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Accounts for the minority presenting with acute heart failure syndromes</a:t>
          </a:r>
        </a:p>
      </dsp:txBody>
      <dsp:txXfrm>
        <a:off x="1658996" y="1858"/>
        <a:ext cx="5197357" cy="3118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DC410-B960-40C1-9A04-208088CC8119}">
      <dsp:nvSpPr>
        <dsp:cNvPr id="0" name=""/>
        <dsp:cNvSpPr/>
      </dsp:nvSpPr>
      <dsp:spPr>
        <a:xfrm>
          <a:off x="2049103" y="-27028"/>
          <a:ext cx="4417142" cy="4417142"/>
        </a:xfrm>
        <a:prstGeom prst="circularArrow">
          <a:avLst>
            <a:gd name="adj1" fmla="val 5544"/>
            <a:gd name="adj2" fmla="val 330680"/>
            <a:gd name="adj3" fmla="val 13761746"/>
            <a:gd name="adj4" fmla="val 1739460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59BBC-A8E1-4A3C-9708-1582197E40C0}">
      <dsp:nvSpPr>
        <dsp:cNvPr id="0" name=""/>
        <dsp:cNvSpPr/>
      </dsp:nvSpPr>
      <dsp:spPr>
        <a:xfrm>
          <a:off x="3217164" y="1476"/>
          <a:ext cx="2081021" cy="1040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LV end diastolic pressure increase</a:t>
          </a:r>
        </a:p>
      </dsp:txBody>
      <dsp:txXfrm>
        <a:off x="3267958" y="52270"/>
        <a:ext cx="1979433" cy="938922"/>
      </dsp:txXfrm>
    </dsp:sp>
    <dsp:sp modelId="{E5720B3D-EF2E-41EA-952E-379CC09DFF6F}">
      <dsp:nvSpPr>
        <dsp:cNvPr id="0" name=""/>
        <dsp:cNvSpPr/>
      </dsp:nvSpPr>
      <dsp:spPr>
        <a:xfrm>
          <a:off x="5008614" y="1303041"/>
          <a:ext cx="2081021" cy="1040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PCWP increase</a:t>
          </a:r>
          <a:endParaRPr lang="en-US" sz="1900" kern="1200" dirty="0">
            <a:latin typeface="Arial" panose="020B0604020202020204" pitchFamily="34" charset="0"/>
            <a:cs typeface="Arial" panose="020B0604020202020204" pitchFamily="34" charset="0"/>
          </a:endParaRPr>
        </a:p>
      </dsp:txBody>
      <dsp:txXfrm>
        <a:off x="5059408" y="1353835"/>
        <a:ext cx="1979433" cy="938922"/>
      </dsp:txXfrm>
    </dsp:sp>
    <dsp:sp modelId="{063CCA13-EFAF-4388-8311-3CD85FB5CC45}">
      <dsp:nvSpPr>
        <dsp:cNvPr id="0" name=""/>
        <dsp:cNvSpPr/>
      </dsp:nvSpPr>
      <dsp:spPr>
        <a:xfrm>
          <a:off x="4324341" y="3409018"/>
          <a:ext cx="2081021" cy="10405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Hydrostatic pressure &gt; oncotic pressure</a:t>
          </a:r>
        </a:p>
      </dsp:txBody>
      <dsp:txXfrm>
        <a:off x="4375135" y="3459812"/>
        <a:ext cx="1979433" cy="938922"/>
      </dsp:txXfrm>
    </dsp:sp>
    <dsp:sp modelId="{58AB6C7B-CE1B-44AD-84EA-DA797D7076E4}">
      <dsp:nvSpPr>
        <dsp:cNvPr id="0" name=""/>
        <dsp:cNvSpPr/>
      </dsp:nvSpPr>
      <dsp:spPr>
        <a:xfrm>
          <a:off x="2109986" y="3409018"/>
          <a:ext cx="2081021" cy="10405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Fluid shifts from capillaries into alveolar space</a:t>
          </a:r>
        </a:p>
      </dsp:txBody>
      <dsp:txXfrm>
        <a:off x="2160780" y="3459812"/>
        <a:ext cx="1979433" cy="938922"/>
      </dsp:txXfrm>
    </dsp:sp>
    <dsp:sp modelId="{D884BAC2-8E20-4F6D-8347-A6CA8CA0704B}">
      <dsp:nvSpPr>
        <dsp:cNvPr id="0" name=""/>
        <dsp:cNvSpPr/>
      </dsp:nvSpPr>
      <dsp:spPr>
        <a:xfrm>
          <a:off x="1425713" y="1303041"/>
          <a:ext cx="2081021" cy="10405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Fluid Redistribution </a:t>
          </a:r>
          <a:endParaRPr lang="en-US" sz="1900" kern="1200" dirty="0">
            <a:latin typeface="Arial" panose="020B0604020202020204" pitchFamily="34" charset="0"/>
            <a:cs typeface="Arial" panose="020B0604020202020204" pitchFamily="34" charset="0"/>
          </a:endParaRPr>
        </a:p>
      </dsp:txBody>
      <dsp:txXfrm>
        <a:off x="1476507" y="1353835"/>
        <a:ext cx="1979433" cy="938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FD784-7D47-44DD-9D8E-00D6B6E2A13E}">
      <dsp:nvSpPr>
        <dsp:cNvPr id="0" name=""/>
        <dsp:cNvSpPr/>
      </dsp:nvSpPr>
      <dsp:spPr>
        <a:xfrm>
          <a:off x="14" y="502273"/>
          <a:ext cx="2429108" cy="1512666"/>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Rapid onset respiratory distress (&lt; 4-6 hours)</a:t>
          </a:r>
        </a:p>
      </dsp:txBody>
      <dsp:txXfrm>
        <a:off x="14" y="502273"/>
        <a:ext cx="2429108" cy="1512666"/>
      </dsp:txXfrm>
    </dsp:sp>
    <dsp:sp modelId="{B8A9BF7A-39D0-41AB-A451-82558B09B4FF}">
      <dsp:nvSpPr>
        <dsp:cNvPr id="0" name=""/>
        <dsp:cNvSpPr/>
      </dsp:nvSpPr>
      <dsp:spPr>
        <a:xfrm>
          <a:off x="2463243" y="502273"/>
          <a:ext cx="2429108" cy="1512666"/>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Flash pulmonary edema</a:t>
          </a:r>
        </a:p>
      </dsp:txBody>
      <dsp:txXfrm>
        <a:off x="2463243" y="502273"/>
        <a:ext cx="2429108" cy="1512666"/>
      </dsp:txXfrm>
    </dsp:sp>
    <dsp:sp modelId="{D4DCBBD1-DEEB-4A65-9C1A-486DC43F0D20}">
      <dsp:nvSpPr>
        <dsp:cNvPr id="0" name=""/>
        <dsp:cNvSpPr/>
      </dsp:nvSpPr>
      <dsp:spPr>
        <a:xfrm>
          <a:off x="4926471" y="502273"/>
          <a:ext cx="2429108" cy="151266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Vitals </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SBP &gt; 160 mmHg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DBP &gt; 120 mmHg</a:t>
          </a:r>
          <a:endParaRPr lang="en-US" sz="1600" kern="1200" dirty="0">
            <a:latin typeface="Arial" panose="020B0604020202020204" pitchFamily="34" charset="0"/>
            <a:cs typeface="Arial" panose="020B0604020202020204" pitchFamily="34" charset="0"/>
          </a:endParaRPr>
        </a:p>
      </dsp:txBody>
      <dsp:txXfrm>
        <a:off x="4926471" y="502273"/>
        <a:ext cx="2429108" cy="1512666"/>
      </dsp:txXfrm>
    </dsp:sp>
    <dsp:sp modelId="{6F1FBB58-A5F4-4DAD-BAD1-86B3BFDACDAD}">
      <dsp:nvSpPr>
        <dsp:cNvPr id="0" name=""/>
        <dsp:cNvSpPr/>
      </dsp:nvSpPr>
      <dsp:spPr>
        <a:xfrm>
          <a:off x="1231628" y="2049060"/>
          <a:ext cx="2429108" cy="1512666"/>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Hypoxemia, tachypnea, tachycardia</a:t>
          </a:r>
        </a:p>
      </dsp:txBody>
      <dsp:txXfrm>
        <a:off x="1231628" y="2049060"/>
        <a:ext cx="2429108" cy="1512666"/>
      </dsp:txXfrm>
    </dsp:sp>
    <dsp:sp modelId="{50604FE2-CD03-4A9B-BF52-DF23077F92B6}">
      <dsp:nvSpPr>
        <dsp:cNvPr id="0" name=""/>
        <dsp:cNvSpPr/>
      </dsp:nvSpPr>
      <dsp:spPr>
        <a:xfrm>
          <a:off x="3694857" y="2049060"/>
          <a:ext cx="2429108" cy="151266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Examination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Tripoding</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Bilateral crepitus </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Diaphoretic</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Pinkish, frothy sputum </a:t>
          </a:r>
        </a:p>
      </dsp:txBody>
      <dsp:txXfrm>
        <a:off x="3694857" y="2049060"/>
        <a:ext cx="2429108" cy="1512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1740-3DDA-4990-8DAD-1D28649C5488}">
      <dsp:nvSpPr>
        <dsp:cNvPr id="0" name=""/>
        <dsp:cNvSpPr/>
      </dsp:nvSpPr>
      <dsp:spPr>
        <a:xfrm>
          <a:off x="0" y="2128"/>
          <a:ext cx="7539187" cy="374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SCAPE diagnosis is purely clinical</a:t>
          </a:r>
        </a:p>
      </dsp:txBody>
      <dsp:txXfrm>
        <a:off x="18277" y="20405"/>
        <a:ext cx="7502633" cy="337846"/>
      </dsp:txXfrm>
    </dsp:sp>
    <dsp:sp modelId="{0B8179DD-96D5-4C65-A53F-139597435C03}">
      <dsp:nvSpPr>
        <dsp:cNvPr id="0" name=""/>
        <dsp:cNvSpPr/>
      </dsp:nvSpPr>
      <dsp:spPr>
        <a:xfrm>
          <a:off x="0" y="376528"/>
          <a:ext cx="753918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6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Onset: minutes to hours</a:t>
          </a:r>
        </a:p>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Abrupt SOB with progression</a:t>
          </a:r>
        </a:p>
      </dsp:txBody>
      <dsp:txXfrm>
        <a:off x="0" y="376528"/>
        <a:ext cx="7539187" cy="447120"/>
      </dsp:txXfrm>
    </dsp:sp>
    <dsp:sp modelId="{8B246137-21EA-4079-8EAE-B83F59A48D7D}">
      <dsp:nvSpPr>
        <dsp:cNvPr id="0" name=""/>
        <dsp:cNvSpPr/>
      </dsp:nvSpPr>
      <dsp:spPr>
        <a:xfrm>
          <a:off x="0" y="823648"/>
          <a:ext cx="7539187" cy="374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Bedside echocardiogram </a:t>
          </a:r>
        </a:p>
      </dsp:txBody>
      <dsp:txXfrm>
        <a:off x="18277" y="841925"/>
        <a:ext cx="7502633" cy="337846"/>
      </dsp:txXfrm>
    </dsp:sp>
    <dsp:sp modelId="{D25E5516-48AD-44FD-8BD9-29353CAF3E1A}">
      <dsp:nvSpPr>
        <dsp:cNvPr id="0" name=""/>
        <dsp:cNvSpPr/>
      </dsp:nvSpPr>
      <dsp:spPr>
        <a:xfrm>
          <a:off x="0" y="1198048"/>
          <a:ext cx="7539187" cy="23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6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Preserved ejection fraction, LV filling pressures, and cardiac contraction abnormalities  </a:t>
          </a:r>
        </a:p>
      </dsp:txBody>
      <dsp:txXfrm>
        <a:off x="0" y="1198048"/>
        <a:ext cx="7539187" cy="231434"/>
      </dsp:txXfrm>
    </dsp:sp>
    <dsp:sp modelId="{B5B7E0EC-6019-4A94-90FF-E48372BBDC39}">
      <dsp:nvSpPr>
        <dsp:cNvPr id="0" name=""/>
        <dsp:cNvSpPr/>
      </dsp:nvSpPr>
      <dsp:spPr>
        <a:xfrm>
          <a:off x="0" y="1429482"/>
          <a:ext cx="7539187" cy="374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Labs</a:t>
          </a:r>
        </a:p>
      </dsp:txBody>
      <dsp:txXfrm>
        <a:off x="18277" y="1447759"/>
        <a:ext cx="7502633" cy="337846"/>
      </dsp:txXfrm>
    </dsp:sp>
    <dsp:sp modelId="{9C875962-FB3D-46C2-974C-590C3574A10B}">
      <dsp:nvSpPr>
        <dsp:cNvPr id="0" name=""/>
        <dsp:cNvSpPr/>
      </dsp:nvSpPr>
      <dsp:spPr>
        <a:xfrm>
          <a:off x="0" y="1803882"/>
          <a:ext cx="75391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6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Assess end-organ injury</a:t>
          </a:r>
        </a:p>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Complete blood cell count, electrolytes, renal/liver function, troponin, lactic acid, natriuretic peptides</a:t>
          </a:r>
        </a:p>
      </dsp:txBody>
      <dsp:txXfrm>
        <a:off x="0" y="1803882"/>
        <a:ext cx="7539187" cy="629280"/>
      </dsp:txXfrm>
    </dsp:sp>
    <dsp:sp modelId="{EB3F878C-75B7-4BAB-A5DD-4C3403A92BC4}">
      <dsp:nvSpPr>
        <dsp:cNvPr id="0" name=""/>
        <dsp:cNvSpPr/>
      </dsp:nvSpPr>
      <dsp:spPr>
        <a:xfrm>
          <a:off x="0" y="2433162"/>
          <a:ext cx="7539187" cy="374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ECG</a:t>
          </a:r>
          <a:endParaRPr lang="en-US" sz="1600" kern="1200" dirty="0">
            <a:latin typeface="Arial" panose="020B0604020202020204" pitchFamily="34" charset="0"/>
            <a:cs typeface="Arial" panose="020B0604020202020204" pitchFamily="34" charset="0"/>
          </a:endParaRPr>
        </a:p>
      </dsp:txBody>
      <dsp:txXfrm>
        <a:off x="18277" y="2451439"/>
        <a:ext cx="7502633" cy="337846"/>
      </dsp:txXfrm>
    </dsp:sp>
    <dsp:sp modelId="{E78634E9-585C-48FB-93B9-561791DA56E1}">
      <dsp:nvSpPr>
        <dsp:cNvPr id="0" name=""/>
        <dsp:cNvSpPr/>
      </dsp:nvSpPr>
      <dsp:spPr>
        <a:xfrm>
          <a:off x="0" y="2807562"/>
          <a:ext cx="753918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6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Arial" panose="020B0604020202020204" pitchFamily="34" charset="0"/>
              <a:cs typeface="Arial" panose="020B0604020202020204" pitchFamily="34" charset="0"/>
            </a:rPr>
            <a:t>Evaluate for cardiac ischemic and arrhythmia</a:t>
          </a:r>
        </a:p>
      </dsp:txBody>
      <dsp:txXfrm>
        <a:off x="0" y="2807562"/>
        <a:ext cx="7539187" cy="264960"/>
      </dsp:txXfrm>
    </dsp:sp>
    <dsp:sp modelId="{5C58F269-5C6D-4F2F-ADEA-F10474281449}">
      <dsp:nvSpPr>
        <dsp:cNvPr id="0" name=""/>
        <dsp:cNvSpPr/>
      </dsp:nvSpPr>
      <dsp:spPr>
        <a:xfrm>
          <a:off x="0" y="3072522"/>
          <a:ext cx="7539187" cy="374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POCUS</a:t>
          </a:r>
        </a:p>
      </dsp:txBody>
      <dsp:txXfrm>
        <a:off x="18277" y="3090799"/>
        <a:ext cx="7502633" cy="337846"/>
      </dsp:txXfrm>
    </dsp:sp>
    <dsp:sp modelId="{DC271317-3117-411B-89B7-764FC83E3511}">
      <dsp:nvSpPr>
        <dsp:cNvPr id="0" name=""/>
        <dsp:cNvSpPr/>
      </dsp:nvSpPr>
      <dsp:spPr>
        <a:xfrm>
          <a:off x="0" y="3446922"/>
          <a:ext cx="7539187"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36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B-lines suggestive for pulmonary edema, interstitial pneumonia, or fibrosis </a:t>
          </a:r>
          <a:endParaRPr lang="en-US" sz="1200" kern="1200" dirty="0">
            <a:latin typeface="Arial" panose="020B0604020202020204" pitchFamily="34" charset="0"/>
            <a:cs typeface="Arial" panose="020B0604020202020204" pitchFamily="34" charset="0"/>
          </a:endParaRPr>
        </a:p>
      </dsp:txBody>
      <dsp:txXfrm>
        <a:off x="0" y="3446922"/>
        <a:ext cx="7539187" cy="264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370C4-181D-44F0-AAFB-55713013F96D}">
      <dsp:nvSpPr>
        <dsp:cNvPr id="0" name=""/>
        <dsp:cNvSpPr/>
      </dsp:nvSpPr>
      <dsp:spPr>
        <a:xfrm>
          <a:off x="0" y="33156"/>
          <a:ext cx="7886700"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Sympathetic activation </a:t>
          </a:r>
        </a:p>
      </dsp:txBody>
      <dsp:txXfrm>
        <a:off x="23988" y="57144"/>
        <a:ext cx="7838724" cy="443423"/>
      </dsp:txXfrm>
    </dsp:sp>
    <dsp:sp modelId="{E8EC369E-95A2-43B0-AD38-DA5E35FEB76C}">
      <dsp:nvSpPr>
        <dsp:cNvPr id="0" name=""/>
        <dsp:cNvSpPr/>
      </dsp:nvSpPr>
      <dsp:spPr>
        <a:xfrm>
          <a:off x="0" y="524556"/>
          <a:ext cx="788670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Increased afterload and redistribution of fluid rather than volume overload</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Majority of SCAPE patients are hypovolemic or euvolemic</a:t>
          </a:r>
        </a:p>
      </dsp:txBody>
      <dsp:txXfrm>
        <a:off x="0" y="524556"/>
        <a:ext cx="7886700" cy="521640"/>
      </dsp:txXfrm>
    </dsp:sp>
    <dsp:sp modelId="{59D70F63-CBAD-4018-AD97-6C4E5D576473}">
      <dsp:nvSpPr>
        <dsp:cNvPr id="0" name=""/>
        <dsp:cNvSpPr/>
      </dsp:nvSpPr>
      <dsp:spPr>
        <a:xfrm>
          <a:off x="0" y="1046196"/>
          <a:ext cx="7886700" cy="49139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Treatment focus</a:t>
          </a:r>
        </a:p>
      </dsp:txBody>
      <dsp:txXfrm>
        <a:off x="23988" y="1070184"/>
        <a:ext cx="7838724" cy="443423"/>
      </dsp:txXfrm>
    </dsp:sp>
    <dsp:sp modelId="{AC2E8C52-2A6A-483D-B5CE-83E5D1C503BF}">
      <dsp:nvSpPr>
        <dsp:cNvPr id="0" name=""/>
        <dsp:cNvSpPr/>
      </dsp:nvSpPr>
      <dsp:spPr>
        <a:xfrm>
          <a:off x="0" y="1537596"/>
          <a:ext cx="788670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Respiratory support and blood pressure reduction</a:t>
          </a:r>
        </a:p>
        <a:p>
          <a:pPr marL="171450" lvl="1" indent="-171450" algn="l" defTabSz="711200">
            <a:lnSpc>
              <a:spcPct val="90000"/>
            </a:lnSpc>
            <a:spcBef>
              <a:spcPct val="0"/>
            </a:spcBef>
            <a:spcAft>
              <a:spcPct val="20000"/>
            </a:spcAft>
            <a:buChar char="•"/>
          </a:pPr>
          <a:r>
            <a:rPr lang="en-US" sz="1600" kern="1200">
              <a:latin typeface="Arial" panose="020B0604020202020204" pitchFamily="34" charset="0"/>
              <a:cs typeface="Arial" panose="020B0604020202020204" pitchFamily="34" charset="0"/>
            </a:rPr>
            <a:t>Role of vasodilators </a:t>
          </a:r>
          <a:endParaRPr lang="en-US" sz="1600" kern="1200" dirty="0">
            <a:latin typeface="Arial" panose="020B0604020202020204" pitchFamily="34" charset="0"/>
            <a:cs typeface="Arial" panose="020B0604020202020204" pitchFamily="34" charset="0"/>
          </a:endParaRPr>
        </a:p>
      </dsp:txBody>
      <dsp:txXfrm>
        <a:off x="0" y="1537596"/>
        <a:ext cx="7886700" cy="521640"/>
      </dsp:txXfrm>
    </dsp:sp>
    <dsp:sp modelId="{B3339007-F58F-48AB-970D-0DADEE0A9D81}">
      <dsp:nvSpPr>
        <dsp:cNvPr id="0" name=""/>
        <dsp:cNvSpPr/>
      </dsp:nvSpPr>
      <dsp:spPr>
        <a:xfrm>
          <a:off x="0" y="2059236"/>
          <a:ext cx="7886700" cy="49139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Diuretic role in therapy </a:t>
          </a:r>
        </a:p>
      </dsp:txBody>
      <dsp:txXfrm>
        <a:off x="23988" y="2083224"/>
        <a:ext cx="7838724" cy="443423"/>
      </dsp:txXfrm>
    </dsp:sp>
    <dsp:sp modelId="{FC735354-F38F-43F8-A353-B2CEEF1FC381}">
      <dsp:nvSpPr>
        <dsp:cNvPr id="0" name=""/>
        <dsp:cNvSpPr/>
      </dsp:nvSpPr>
      <dsp:spPr>
        <a:xfrm>
          <a:off x="0" y="2550636"/>
          <a:ext cx="78867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Small subset of SCAPE patients</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Evidence of systemic fluid overload</a:t>
          </a: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IV diuretics may be given</a:t>
          </a:r>
        </a:p>
      </dsp:txBody>
      <dsp:txXfrm>
        <a:off x="0" y="2550636"/>
        <a:ext cx="7886700" cy="782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953E9-6879-4C6E-9B1D-6C70918A7C1A}">
      <dsp:nvSpPr>
        <dsp:cNvPr id="0" name=""/>
        <dsp:cNvSpPr/>
      </dsp:nvSpPr>
      <dsp:spPr>
        <a:xfrm>
          <a:off x="947" y="424248"/>
          <a:ext cx="3694613" cy="22167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Beta Blockers </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Negative inotropic effect</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Further reduce ventricular contractility</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Worsen pulmonary edema </a:t>
          </a:r>
        </a:p>
      </dsp:txBody>
      <dsp:txXfrm>
        <a:off x="947" y="424248"/>
        <a:ext cx="3694613" cy="2216768"/>
      </dsp:txXfrm>
    </dsp:sp>
    <dsp:sp modelId="{ACFD677A-117D-433C-8E9C-41F54ADB0BBF}">
      <dsp:nvSpPr>
        <dsp:cNvPr id="0" name=""/>
        <dsp:cNvSpPr/>
      </dsp:nvSpPr>
      <dsp:spPr>
        <a:xfrm>
          <a:off x="4065022" y="424248"/>
          <a:ext cx="3694613" cy="221676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Morphine</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Increased risk of respiratory depression</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Case reports of use increases rates of mechanical ventilation and ICU admission</a:t>
          </a:r>
        </a:p>
      </dsp:txBody>
      <dsp:txXfrm>
        <a:off x="4065022" y="424248"/>
        <a:ext cx="3694613" cy="22167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9686C7-58F5-4A53-9C73-A01E99665D4E}" type="datetimeFigureOut">
              <a:rPr lang="en-US" smtClean="0"/>
              <a:t>12/14/2025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86DDF9-3DFF-48F7-94C2-61BD88DD34E6}" type="slidenum">
              <a:rPr lang="en-US" smtClean="0"/>
              <a:t>‹#›</a:t>
            </a:fld>
            <a:endParaRPr lang="en-US"/>
          </a:p>
        </p:txBody>
      </p:sp>
    </p:spTree>
    <p:extLst>
      <p:ext uri="{BB962C8B-B14F-4D97-AF65-F5344CB8AC3E}">
        <p14:creationId xmlns:p14="http://schemas.microsoft.com/office/powerpoint/2010/main" val="289409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1</a:t>
            </a:fld>
            <a:endParaRPr lang="en-US"/>
          </a:p>
        </p:txBody>
      </p:sp>
    </p:spTree>
    <p:extLst>
      <p:ext uri="{BB962C8B-B14F-4D97-AF65-F5344CB8AC3E}">
        <p14:creationId xmlns:p14="http://schemas.microsoft.com/office/powerpoint/2010/main" val="231567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10</a:t>
            </a:fld>
            <a:endParaRPr lang="en-US"/>
          </a:p>
        </p:txBody>
      </p:sp>
    </p:spTree>
    <p:extLst>
      <p:ext uri="{BB962C8B-B14F-4D97-AF65-F5344CB8AC3E}">
        <p14:creationId xmlns:p14="http://schemas.microsoft.com/office/powerpoint/2010/main" val="357308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11</a:t>
            </a:fld>
            <a:endParaRPr lang="en-US"/>
          </a:p>
        </p:txBody>
      </p:sp>
    </p:spTree>
    <p:extLst>
      <p:ext uri="{BB962C8B-B14F-4D97-AF65-F5344CB8AC3E}">
        <p14:creationId xmlns:p14="http://schemas.microsoft.com/office/powerpoint/2010/main" val="182200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21BF0-9692-EAB8-DB2A-3D603D753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927A3-15DC-B17F-C16F-C407E336B6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02D017-7946-1225-56FA-F7CF3653B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1B8D3-CCB6-29F7-4048-FD5540196E67}"/>
              </a:ext>
            </a:extLst>
          </p:cNvPr>
          <p:cNvSpPr>
            <a:spLocks noGrp="1"/>
          </p:cNvSpPr>
          <p:nvPr>
            <p:ph type="sldNum" sz="quarter" idx="5"/>
          </p:nvPr>
        </p:nvSpPr>
        <p:spPr/>
        <p:txBody>
          <a:bodyPr/>
          <a:lstStyle/>
          <a:p>
            <a:fld id="{E186DDF9-3DFF-48F7-94C2-61BD88DD34E6}" type="slidenum">
              <a:rPr lang="en-US" smtClean="0"/>
              <a:t>12</a:t>
            </a:fld>
            <a:endParaRPr lang="en-US"/>
          </a:p>
        </p:txBody>
      </p:sp>
    </p:spTree>
    <p:extLst>
      <p:ext uri="{BB962C8B-B14F-4D97-AF65-F5344CB8AC3E}">
        <p14:creationId xmlns:p14="http://schemas.microsoft.com/office/powerpoint/2010/main" val="205233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FBA4-5B23-CCB4-5CAD-1BEC7F8ED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CA65C-8176-022B-D5CA-78C7AF4A00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A5563E-A8EA-64DE-54D2-447FDF96799E}"/>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B5CF3BF0-4D9A-6BC7-77C7-76F7D291FA69}"/>
              </a:ext>
            </a:extLst>
          </p:cNvPr>
          <p:cNvSpPr>
            <a:spLocks noGrp="1"/>
          </p:cNvSpPr>
          <p:nvPr>
            <p:ph type="sldNum" sz="quarter" idx="5"/>
          </p:nvPr>
        </p:nvSpPr>
        <p:spPr/>
        <p:txBody>
          <a:bodyPr/>
          <a:lstStyle/>
          <a:p>
            <a:fld id="{E186DDF9-3DFF-48F7-94C2-61BD88DD34E6}" type="slidenum">
              <a:rPr lang="en-US" smtClean="0"/>
              <a:t>13</a:t>
            </a:fld>
            <a:endParaRPr lang="en-US"/>
          </a:p>
        </p:txBody>
      </p:sp>
    </p:spTree>
    <p:extLst>
      <p:ext uri="{BB962C8B-B14F-4D97-AF65-F5344CB8AC3E}">
        <p14:creationId xmlns:p14="http://schemas.microsoft.com/office/powerpoint/2010/main" val="129528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14</a:t>
            </a:fld>
            <a:endParaRPr lang="en-US"/>
          </a:p>
        </p:txBody>
      </p:sp>
    </p:spTree>
    <p:extLst>
      <p:ext uri="{BB962C8B-B14F-4D97-AF65-F5344CB8AC3E}">
        <p14:creationId xmlns:p14="http://schemas.microsoft.com/office/powerpoint/2010/main" val="185266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DF37-5B72-2EA3-6650-AC249DF3F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22B53-1D7E-0B30-7556-C6113CF8D4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78449A-C579-2995-DDA4-34AD0D9AAB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25314-E402-F03F-2766-9CD461D0BBF6}"/>
              </a:ext>
            </a:extLst>
          </p:cNvPr>
          <p:cNvSpPr>
            <a:spLocks noGrp="1"/>
          </p:cNvSpPr>
          <p:nvPr>
            <p:ph type="sldNum" sz="quarter" idx="5"/>
          </p:nvPr>
        </p:nvSpPr>
        <p:spPr/>
        <p:txBody>
          <a:bodyPr/>
          <a:lstStyle/>
          <a:p>
            <a:fld id="{E186DDF9-3DFF-48F7-94C2-61BD88DD34E6}" type="slidenum">
              <a:rPr lang="en-US" smtClean="0"/>
              <a:t>15</a:t>
            </a:fld>
            <a:endParaRPr lang="en-US"/>
          </a:p>
        </p:txBody>
      </p:sp>
    </p:spTree>
    <p:extLst>
      <p:ext uri="{BB962C8B-B14F-4D97-AF65-F5344CB8AC3E}">
        <p14:creationId xmlns:p14="http://schemas.microsoft.com/office/powerpoint/2010/main" val="3802831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9DB0-F30D-4966-147D-601568983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3962F-6603-BDB5-12AB-9C33E15DFA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718C99-F2C3-0D17-4338-6674E307A463}"/>
              </a:ext>
            </a:extLst>
          </p:cNvPr>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115778C-DD1C-8B92-8E69-E3646D3F3393}"/>
              </a:ext>
            </a:extLst>
          </p:cNvPr>
          <p:cNvSpPr>
            <a:spLocks noGrp="1"/>
          </p:cNvSpPr>
          <p:nvPr>
            <p:ph type="sldNum" sz="quarter" idx="5"/>
          </p:nvPr>
        </p:nvSpPr>
        <p:spPr/>
        <p:txBody>
          <a:bodyPr/>
          <a:lstStyle/>
          <a:p>
            <a:fld id="{E186DDF9-3DFF-48F7-94C2-61BD88DD34E6}" type="slidenum">
              <a:rPr lang="en-US" smtClean="0"/>
              <a:t>16</a:t>
            </a:fld>
            <a:endParaRPr lang="en-US"/>
          </a:p>
        </p:txBody>
      </p:sp>
    </p:spTree>
    <p:extLst>
      <p:ext uri="{BB962C8B-B14F-4D97-AF65-F5344CB8AC3E}">
        <p14:creationId xmlns:p14="http://schemas.microsoft.com/office/powerpoint/2010/main" val="166171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186DDF9-3DFF-48F7-94C2-61BD88DD34E6}" type="slidenum">
              <a:rPr lang="en-US" smtClean="0"/>
              <a:t>17</a:t>
            </a:fld>
            <a:endParaRPr lang="en-US"/>
          </a:p>
        </p:txBody>
      </p:sp>
    </p:spTree>
    <p:extLst>
      <p:ext uri="{BB962C8B-B14F-4D97-AF65-F5344CB8AC3E}">
        <p14:creationId xmlns:p14="http://schemas.microsoft.com/office/powerpoint/2010/main" val="117685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A7F2-DFEA-D68A-FF00-0D24A9EE5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FEF3C-0AFF-450F-A5C0-FE5B316BA2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D62E94-C681-429F-8929-A4984A780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9C01D-FD8C-E86D-D771-3C714B359ED7}"/>
              </a:ext>
            </a:extLst>
          </p:cNvPr>
          <p:cNvSpPr>
            <a:spLocks noGrp="1"/>
          </p:cNvSpPr>
          <p:nvPr>
            <p:ph type="sldNum" sz="quarter" idx="5"/>
          </p:nvPr>
        </p:nvSpPr>
        <p:spPr/>
        <p:txBody>
          <a:bodyPr/>
          <a:lstStyle/>
          <a:p>
            <a:fld id="{E186DDF9-3DFF-48F7-94C2-61BD88DD34E6}" type="slidenum">
              <a:rPr lang="en-US" smtClean="0"/>
              <a:t>18</a:t>
            </a:fld>
            <a:endParaRPr lang="en-US"/>
          </a:p>
        </p:txBody>
      </p:sp>
    </p:spTree>
    <p:extLst>
      <p:ext uri="{BB962C8B-B14F-4D97-AF65-F5344CB8AC3E}">
        <p14:creationId xmlns:p14="http://schemas.microsoft.com/office/powerpoint/2010/main" val="332821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19</a:t>
            </a:fld>
            <a:endParaRPr lang="en-US"/>
          </a:p>
        </p:txBody>
      </p:sp>
    </p:spTree>
    <p:extLst>
      <p:ext uri="{BB962C8B-B14F-4D97-AF65-F5344CB8AC3E}">
        <p14:creationId xmlns:p14="http://schemas.microsoft.com/office/powerpoint/2010/main" val="421990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Title: 32 font </a:t>
            </a:r>
          </a:p>
          <a:p>
            <a:r>
              <a:rPr lang="en-US" dirty="0"/>
              <a:t>Text: 18 font</a:t>
            </a:r>
          </a:p>
        </p:txBody>
      </p:sp>
      <p:sp>
        <p:nvSpPr>
          <p:cNvPr id="4" name="Slide Number Placeholder 3"/>
          <p:cNvSpPr>
            <a:spLocks noGrp="1"/>
          </p:cNvSpPr>
          <p:nvPr>
            <p:ph type="sldNum" sz="quarter" idx="5"/>
          </p:nvPr>
        </p:nvSpPr>
        <p:spPr/>
        <p:txBody>
          <a:bodyPr/>
          <a:lstStyle/>
          <a:p>
            <a:fld id="{E186DDF9-3DFF-48F7-94C2-61BD88DD34E6}" type="slidenum">
              <a:rPr lang="en-US" smtClean="0"/>
              <a:t>2</a:t>
            </a:fld>
            <a:endParaRPr lang="en-US"/>
          </a:p>
        </p:txBody>
      </p:sp>
    </p:spTree>
    <p:extLst>
      <p:ext uri="{BB962C8B-B14F-4D97-AF65-F5344CB8AC3E}">
        <p14:creationId xmlns:p14="http://schemas.microsoft.com/office/powerpoint/2010/main" val="229157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0944E-D1B2-4DB9-9F84-259383E0E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19703-7774-94D9-63F5-FD853506CA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1BB9BF-27A4-A36A-64EA-7609775719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2C2D6D-1D9E-1F84-EF5F-77E776DBF88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86DDF9-3DFF-48F7-94C2-61BD88DD34E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254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21</a:t>
            </a:fld>
            <a:endParaRPr lang="en-US"/>
          </a:p>
        </p:txBody>
      </p:sp>
    </p:spTree>
    <p:extLst>
      <p:ext uri="{BB962C8B-B14F-4D97-AF65-F5344CB8AC3E}">
        <p14:creationId xmlns:p14="http://schemas.microsoft.com/office/powerpoint/2010/main" val="3317525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22</a:t>
            </a:fld>
            <a:endParaRPr lang="en-US"/>
          </a:p>
        </p:txBody>
      </p:sp>
    </p:spTree>
    <p:extLst>
      <p:ext uri="{BB962C8B-B14F-4D97-AF65-F5344CB8AC3E}">
        <p14:creationId xmlns:p14="http://schemas.microsoft.com/office/powerpoint/2010/main" val="307907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23</a:t>
            </a:fld>
            <a:endParaRPr lang="en-US"/>
          </a:p>
        </p:txBody>
      </p:sp>
    </p:spTree>
    <p:extLst>
      <p:ext uri="{BB962C8B-B14F-4D97-AF65-F5344CB8AC3E}">
        <p14:creationId xmlns:p14="http://schemas.microsoft.com/office/powerpoint/2010/main" val="176700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24</a:t>
            </a:fld>
            <a:endParaRPr lang="en-US"/>
          </a:p>
        </p:txBody>
      </p:sp>
    </p:spTree>
    <p:extLst>
      <p:ext uri="{BB962C8B-B14F-4D97-AF65-F5344CB8AC3E}">
        <p14:creationId xmlns:p14="http://schemas.microsoft.com/office/powerpoint/2010/main" val="91536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endParaRPr lang="en-US" sz="1200" b="0" i="0" kern="120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25</a:t>
            </a:fld>
            <a:endParaRPr lang="en-US"/>
          </a:p>
        </p:txBody>
      </p:sp>
    </p:spTree>
    <p:extLst>
      <p:ext uri="{BB962C8B-B14F-4D97-AF65-F5344CB8AC3E}">
        <p14:creationId xmlns:p14="http://schemas.microsoft.com/office/powerpoint/2010/main" val="362213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26</a:t>
            </a:fld>
            <a:endParaRPr lang="en-US"/>
          </a:p>
        </p:txBody>
      </p:sp>
    </p:spTree>
    <p:extLst>
      <p:ext uri="{BB962C8B-B14F-4D97-AF65-F5344CB8AC3E}">
        <p14:creationId xmlns:p14="http://schemas.microsoft.com/office/powerpoint/2010/main" val="44483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27</a:t>
            </a:fld>
            <a:endParaRPr lang="en-US"/>
          </a:p>
        </p:txBody>
      </p:sp>
    </p:spTree>
    <p:extLst>
      <p:ext uri="{BB962C8B-B14F-4D97-AF65-F5344CB8AC3E}">
        <p14:creationId xmlns:p14="http://schemas.microsoft.com/office/powerpoint/2010/main" val="165689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28</a:t>
            </a:fld>
            <a:endParaRPr lang="en-US"/>
          </a:p>
        </p:txBody>
      </p:sp>
    </p:spTree>
    <p:extLst>
      <p:ext uri="{BB962C8B-B14F-4D97-AF65-F5344CB8AC3E}">
        <p14:creationId xmlns:p14="http://schemas.microsoft.com/office/powerpoint/2010/main" val="399311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D09C0-51DD-8DE6-5FA2-DA23D7261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73150-06D4-D59C-4A26-B93594989F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65C844-C4C0-E996-0DD7-5C9C94C2E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C6527-7DBB-E2EA-B3D6-AB1E29B09DAA}"/>
              </a:ext>
            </a:extLst>
          </p:cNvPr>
          <p:cNvSpPr>
            <a:spLocks noGrp="1"/>
          </p:cNvSpPr>
          <p:nvPr>
            <p:ph type="sldNum" sz="quarter" idx="5"/>
          </p:nvPr>
        </p:nvSpPr>
        <p:spPr/>
        <p:txBody>
          <a:bodyPr/>
          <a:lstStyle/>
          <a:p>
            <a:fld id="{E186DDF9-3DFF-48F7-94C2-61BD88DD34E6}" type="slidenum">
              <a:rPr lang="en-US" smtClean="0"/>
              <a:t>29</a:t>
            </a:fld>
            <a:endParaRPr lang="en-US"/>
          </a:p>
        </p:txBody>
      </p:sp>
    </p:spTree>
    <p:extLst>
      <p:ext uri="{BB962C8B-B14F-4D97-AF65-F5344CB8AC3E}">
        <p14:creationId xmlns:p14="http://schemas.microsoft.com/office/powerpoint/2010/main" val="390595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a:t>
            </a:fld>
            <a:endParaRPr lang="en-US"/>
          </a:p>
        </p:txBody>
      </p:sp>
    </p:spTree>
    <p:extLst>
      <p:ext uri="{BB962C8B-B14F-4D97-AF65-F5344CB8AC3E}">
        <p14:creationId xmlns:p14="http://schemas.microsoft.com/office/powerpoint/2010/main" val="55815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30</a:t>
            </a:fld>
            <a:endParaRPr lang="en-US"/>
          </a:p>
        </p:txBody>
      </p:sp>
    </p:spTree>
    <p:extLst>
      <p:ext uri="{BB962C8B-B14F-4D97-AF65-F5344CB8AC3E}">
        <p14:creationId xmlns:p14="http://schemas.microsoft.com/office/powerpoint/2010/main" val="3049732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3F04-7B47-EE2D-D82A-A08D3E2E3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BD4C2-0D3F-CEA2-028D-C833EDED5A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B52A26-AEF3-80F1-B7DF-8AF6F0BA9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C11CAA-2F7A-F471-475B-6FD382D0DB9C}"/>
              </a:ext>
            </a:extLst>
          </p:cNvPr>
          <p:cNvSpPr>
            <a:spLocks noGrp="1"/>
          </p:cNvSpPr>
          <p:nvPr>
            <p:ph type="sldNum" sz="quarter" idx="5"/>
          </p:nvPr>
        </p:nvSpPr>
        <p:spPr/>
        <p:txBody>
          <a:bodyPr/>
          <a:lstStyle/>
          <a:p>
            <a:fld id="{E186DDF9-3DFF-48F7-94C2-61BD88DD34E6}" type="slidenum">
              <a:rPr lang="en-US" smtClean="0"/>
              <a:t>31</a:t>
            </a:fld>
            <a:endParaRPr lang="en-US"/>
          </a:p>
        </p:txBody>
      </p:sp>
    </p:spTree>
    <p:extLst>
      <p:ext uri="{BB962C8B-B14F-4D97-AF65-F5344CB8AC3E}">
        <p14:creationId xmlns:p14="http://schemas.microsoft.com/office/powerpoint/2010/main" val="3786188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81725-1DA2-C110-4AAD-D97291DEA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79D1C-3152-A90B-28A2-49E28C3AD3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175822-4392-14D6-D594-7813E6DF2B7E}"/>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9437DF46-4E79-A377-461A-0E6C7E3772CD}"/>
              </a:ext>
            </a:extLst>
          </p:cNvPr>
          <p:cNvSpPr>
            <a:spLocks noGrp="1"/>
          </p:cNvSpPr>
          <p:nvPr>
            <p:ph type="sldNum" sz="quarter" idx="5"/>
          </p:nvPr>
        </p:nvSpPr>
        <p:spPr/>
        <p:txBody>
          <a:bodyPr/>
          <a:lstStyle/>
          <a:p>
            <a:fld id="{E186DDF9-3DFF-48F7-94C2-61BD88DD34E6}" type="slidenum">
              <a:rPr lang="en-US" smtClean="0"/>
              <a:t>32</a:t>
            </a:fld>
            <a:endParaRPr lang="en-US"/>
          </a:p>
        </p:txBody>
      </p:sp>
    </p:spTree>
    <p:extLst>
      <p:ext uri="{BB962C8B-B14F-4D97-AF65-F5344CB8AC3E}">
        <p14:creationId xmlns:p14="http://schemas.microsoft.com/office/powerpoint/2010/main" val="3976725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33</a:t>
            </a:fld>
            <a:endParaRPr lang="en-US"/>
          </a:p>
        </p:txBody>
      </p:sp>
    </p:spTree>
    <p:extLst>
      <p:ext uri="{BB962C8B-B14F-4D97-AF65-F5344CB8AC3E}">
        <p14:creationId xmlns:p14="http://schemas.microsoft.com/office/powerpoint/2010/main" val="110347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FC2D8-6792-F703-394A-14365F29D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49107-2AD5-BAEE-0E18-C2E59962E8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0D2CFF-6360-8C5F-7E19-DC8418A7F1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6DF8EE-5B1D-63B3-B08B-1D595AF2EAF8}"/>
              </a:ext>
            </a:extLst>
          </p:cNvPr>
          <p:cNvSpPr>
            <a:spLocks noGrp="1"/>
          </p:cNvSpPr>
          <p:nvPr>
            <p:ph type="sldNum" sz="quarter" idx="5"/>
          </p:nvPr>
        </p:nvSpPr>
        <p:spPr/>
        <p:txBody>
          <a:bodyPr/>
          <a:lstStyle/>
          <a:p>
            <a:fld id="{E186DDF9-3DFF-48F7-94C2-61BD88DD34E6}" type="slidenum">
              <a:rPr lang="en-US" smtClean="0"/>
              <a:t>34</a:t>
            </a:fld>
            <a:endParaRPr lang="en-US"/>
          </a:p>
        </p:txBody>
      </p:sp>
    </p:spTree>
    <p:extLst>
      <p:ext uri="{BB962C8B-B14F-4D97-AF65-F5344CB8AC3E}">
        <p14:creationId xmlns:p14="http://schemas.microsoft.com/office/powerpoint/2010/main" val="1777577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DD6E-BF7A-BB1E-1C3E-26F599F17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BCC8B-2BFA-E687-625D-D3FE833B43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69AC0-8E2F-4023-E9DA-E82A27C0C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6A6BB8-0A1C-CB0B-BBBF-41DDE77EF09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86DDF9-3DFF-48F7-94C2-61BD88DD34E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7994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C91E-1F55-4F01-B3F8-30320B6F5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BE27D-9860-394E-BAE8-970586DD7E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2628E3-811F-F706-938F-836E6995E2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D8744-C95B-5FE4-9275-19F92DFA40E6}"/>
              </a:ext>
            </a:extLst>
          </p:cNvPr>
          <p:cNvSpPr>
            <a:spLocks noGrp="1"/>
          </p:cNvSpPr>
          <p:nvPr>
            <p:ph type="sldNum" sz="quarter" idx="5"/>
          </p:nvPr>
        </p:nvSpPr>
        <p:spPr/>
        <p:txBody>
          <a:bodyPr/>
          <a:lstStyle/>
          <a:p>
            <a:fld id="{E186DDF9-3DFF-48F7-94C2-61BD88DD34E6}" type="slidenum">
              <a:rPr lang="en-US" smtClean="0"/>
              <a:t>36</a:t>
            </a:fld>
            <a:endParaRPr lang="en-US"/>
          </a:p>
        </p:txBody>
      </p:sp>
    </p:spTree>
    <p:extLst>
      <p:ext uri="{BB962C8B-B14F-4D97-AF65-F5344CB8AC3E}">
        <p14:creationId xmlns:p14="http://schemas.microsoft.com/office/powerpoint/2010/main" val="164851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37</a:t>
            </a:fld>
            <a:endParaRPr lang="en-US"/>
          </a:p>
        </p:txBody>
      </p:sp>
    </p:spTree>
    <p:extLst>
      <p:ext uri="{BB962C8B-B14F-4D97-AF65-F5344CB8AC3E}">
        <p14:creationId xmlns:p14="http://schemas.microsoft.com/office/powerpoint/2010/main" val="2355482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38</a:t>
            </a:fld>
            <a:endParaRPr lang="en-US"/>
          </a:p>
        </p:txBody>
      </p:sp>
    </p:spTree>
    <p:extLst>
      <p:ext uri="{BB962C8B-B14F-4D97-AF65-F5344CB8AC3E}">
        <p14:creationId xmlns:p14="http://schemas.microsoft.com/office/powerpoint/2010/main" val="2173973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D312-7521-DE93-36C6-60CD85651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B9EC4-A0D6-BC8D-31D4-472D821EE9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DA3457-B7EA-0E39-3968-ED1AFE69C4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D706E4-EBC7-BE8F-799A-F14D23CA7A85}"/>
              </a:ext>
            </a:extLst>
          </p:cNvPr>
          <p:cNvSpPr>
            <a:spLocks noGrp="1"/>
          </p:cNvSpPr>
          <p:nvPr>
            <p:ph type="sldNum" sz="quarter" idx="5"/>
          </p:nvPr>
        </p:nvSpPr>
        <p:spPr/>
        <p:txBody>
          <a:bodyPr/>
          <a:lstStyle/>
          <a:p>
            <a:fld id="{E186DDF9-3DFF-48F7-94C2-61BD88DD34E6}" type="slidenum">
              <a:rPr lang="en-US" smtClean="0"/>
              <a:t>39</a:t>
            </a:fld>
            <a:endParaRPr lang="en-US"/>
          </a:p>
        </p:txBody>
      </p:sp>
    </p:spTree>
    <p:extLst>
      <p:ext uri="{BB962C8B-B14F-4D97-AF65-F5344CB8AC3E}">
        <p14:creationId xmlns:p14="http://schemas.microsoft.com/office/powerpoint/2010/main" val="258394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4</a:t>
            </a:fld>
            <a:endParaRPr lang="en-US"/>
          </a:p>
        </p:txBody>
      </p:sp>
    </p:spTree>
    <p:extLst>
      <p:ext uri="{BB962C8B-B14F-4D97-AF65-F5344CB8AC3E}">
        <p14:creationId xmlns:p14="http://schemas.microsoft.com/office/powerpoint/2010/main" val="316878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E333-DE59-A506-2193-C8CF9C941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41BA1-1037-0B8B-4B81-166E5D103B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972CEC-A6A0-25AC-081F-0E70E18E8E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54426C-9ECC-5C73-7857-A382FAB8956A}"/>
              </a:ext>
            </a:extLst>
          </p:cNvPr>
          <p:cNvSpPr>
            <a:spLocks noGrp="1"/>
          </p:cNvSpPr>
          <p:nvPr>
            <p:ph type="sldNum" sz="quarter" idx="5"/>
          </p:nvPr>
        </p:nvSpPr>
        <p:spPr/>
        <p:txBody>
          <a:bodyPr/>
          <a:lstStyle/>
          <a:p>
            <a:fld id="{E186DDF9-3DFF-48F7-94C2-61BD88DD34E6}" type="slidenum">
              <a:rPr lang="en-US" smtClean="0"/>
              <a:t>40</a:t>
            </a:fld>
            <a:endParaRPr lang="en-US"/>
          </a:p>
        </p:txBody>
      </p:sp>
    </p:spTree>
    <p:extLst>
      <p:ext uri="{BB962C8B-B14F-4D97-AF65-F5344CB8AC3E}">
        <p14:creationId xmlns:p14="http://schemas.microsoft.com/office/powerpoint/2010/main" val="3165619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1D0A-0B7F-CF92-C3A1-644931C7F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370BD-0F15-E844-5E63-BBEDDC30BF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32CB68-FCCF-BEEA-2194-B65AB5128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0EC9E0-8036-01BE-DA96-A8A25751078A}"/>
              </a:ext>
            </a:extLst>
          </p:cNvPr>
          <p:cNvSpPr>
            <a:spLocks noGrp="1"/>
          </p:cNvSpPr>
          <p:nvPr>
            <p:ph type="sldNum" sz="quarter" idx="5"/>
          </p:nvPr>
        </p:nvSpPr>
        <p:spPr/>
        <p:txBody>
          <a:bodyPr/>
          <a:lstStyle/>
          <a:p>
            <a:fld id="{E186DDF9-3DFF-48F7-94C2-61BD88DD34E6}" type="slidenum">
              <a:rPr lang="en-US" smtClean="0"/>
              <a:t>41</a:t>
            </a:fld>
            <a:endParaRPr lang="en-US"/>
          </a:p>
        </p:txBody>
      </p:sp>
    </p:spTree>
    <p:extLst>
      <p:ext uri="{BB962C8B-B14F-4D97-AF65-F5344CB8AC3E}">
        <p14:creationId xmlns:p14="http://schemas.microsoft.com/office/powerpoint/2010/main" val="220335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1AC5-0041-9B60-D9C5-FFA7991E7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DE7B8-62BD-5E38-7896-C9E172DC12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A94434-B8A9-F03F-CAA0-6A04E0867B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8FE4F-C48E-F961-FCB0-BDD31B9BC643}"/>
              </a:ext>
            </a:extLst>
          </p:cNvPr>
          <p:cNvSpPr>
            <a:spLocks noGrp="1"/>
          </p:cNvSpPr>
          <p:nvPr>
            <p:ph type="sldNum" sz="quarter" idx="5"/>
          </p:nvPr>
        </p:nvSpPr>
        <p:spPr/>
        <p:txBody>
          <a:bodyPr/>
          <a:lstStyle/>
          <a:p>
            <a:fld id="{E186DDF9-3DFF-48F7-94C2-61BD88DD34E6}" type="slidenum">
              <a:rPr lang="en-US" smtClean="0"/>
              <a:t>42</a:t>
            </a:fld>
            <a:endParaRPr lang="en-US"/>
          </a:p>
        </p:txBody>
      </p:sp>
    </p:spTree>
    <p:extLst>
      <p:ext uri="{BB962C8B-B14F-4D97-AF65-F5344CB8AC3E}">
        <p14:creationId xmlns:p14="http://schemas.microsoft.com/office/powerpoint/2010/main" val="3237633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475A-2B74-BADA-4993-603150B30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8BF9-DD1A-2750-9877-0C0E5E5942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7D8685-7937-F1C6-DDCB-0FB0C8F8E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3B51C-03E5-41B1-406F-17F0A85F702B}"/>
              </a:ext>
            </a:extLst>
          </p:cNvPr>
          <p:cNvSpPr>
            <a:spLocks noGrp="1"/>
          </p:cNvSpPr>
          <p:nvPr>
            <p:ph type="sldNum" sz="quarter" idx="5"/>
          </p:nvPr>
        </p:nvSpPr>
        <p:spPr/>
        <p:txBody>
          <a:bodyPr/>
          <a:lstStyle/>
          <a:p>
            <a:fld id="{E186DDF9-3DFF-48F7-94C2-61BD88DD34E6}" type="slidenum">
              <a:rPr lang="en-US" smtClean="0"/>
              <a:t>43</a:t>
            </a:fld>
            <a:endParaRPr lang="en-US"/>
          </a:p>
        </p:txBody>
      </p:sp>
    </p:spTree>
    <p:extLst>
      <p:ext uri="{BB962C8B-B14F-4D97-AF65-F5344CB8AC3E}">
        <p14:creationId xmlns:p14="http://schemas.microsoft.com/office/powerpoint/2010/main" val="1348306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44</a:t>
            </a:fld>
            <a:endParaRPr lang="en-US"/>
          </a:p>
        </p:txBody>
      </p:sp>
    </p:spTree>
    <p:extLst>
      <p:ext uri="{BB962C8B-B14F-4D97-AF65-F5344CB8AC3E}">
        <p14:creationId xmlns:p14="http://schemas.microsoft.com/office/powerpoint/2010/main" val="2017840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961A3-3A9B-A7A4-65A2-CB11E87FC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B421F-3D09-CF35-7B3B-0FCAF5512A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284C6B-6379-4EA0-6511-E7ABB84E7E20}"/>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566242B1-D281-015A-7485-46A1A36C92F2}"/>
              </a:ext>
            </a:extLst>
          </p:cNvPr>
          <p:cNvSpPr>
            <a:spLocks noGrp="1"/>
          </p:cNvSpPr>
          <p:nvPr>
            <p:ph type="sldNum" sz="quarter" idx="5"/>
          </p:nvPr>
        </p:nvSpPr>
        <p:spPr/>
        <p:txBody>
          <a:bodyPr/>
          <a:lstStyle/>
          <a:p>
            <a:fld id="{E186DDF9-3DFF-48F7-94C2-61BD88DD34E6}" type="slidenum">
              <a:rPr lang="en-US" smtClean="0"/>
              <a:t>45</a:t>
            </a:fld>
            <a:endParaRPr lang="en-US"/>
          </a:p>
        </p:txBody>
      </p:sp>
    </p:spTree>
    <p:extLst>
      <p:ext uri="{BB962C8B-B14F-4D97-AF65-F5344CB8AC3E}">
        <p14:creationId xmlns:p14="http://schemas.microsoft.com/office/powerpoint/2010/main" val="1876876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223A-7AC5-AFB0-0927-DFBC0368F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165E1-2A9A-B336-2D76-374D63DDCA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8CC653-923C-10C1-5A37-CA30FD9F25A0}"/>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0FE043F-7BA8-7FC3-5B4A-83D20D502815}"/>
              </a:ext>
            </a:extLst>
          </p:cNvPr>
          <p:cNvSpPr>
            <a:spLocks noGrp="1"/>
          </p:cNvSpPr>
          <p:nvPr>
            <p:ph type="sldNum" sz="quarter" idx="5"/>
          </p:nvPr>
        </p:nvSpPr>
        <p:spPr/>
        <p:txBody>
          <a:bodyPr/>
          <a:lstStyle/>
          <a:p>
            <a:fld id="{E186DDF9-3DFF-48F7-94C2-61BD88DD34E6}" type="slidenum">
              <a:rPr lang="en-US" smtClean="0"/>
              <a:t>46</a:t>
            </a:fld>
            <a:endParaRPr lang="en-US"/>
          </a:p>
        </p:txBody>
      </p:sp>
    </p:spTree>
    <p:extLst>
      <p:ext uri="{BB962C8B-B14F-4D97-AF65-F5344CB8AC3E}">
        <p14:creationId xmlns:p14="http://schemas.microsoft.com/office/powerpoint/2010/main" val="36683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47</a:t>
            </a:fld>
            <a:endParaRPr lang="en-US"/>
          </a:p>
        </p:txBody>
      </p:sp>
    </p:spTree>
    <p:extLst>
      <p:ext uri="{BB962C8B-B14F-4D97-AF65-F5344CB8AC3E}">
        <p14:creationId xmlns:p14="http://schemas.microsoft.com/office/powerpoint/2010/main" val="2254346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48</a:t>
            </a:fld>
            <a:endParaRPr lang="en-US"/>
          </a:p>
        </p:txBody>
      </p:sp>
    </p:spTree>
    <p:extLst>
      <p:ext uri="{BB962C8B-B14F-4D97-AF65-F5344CB8AC3E}">
        <p14:creationId xmlns:p14="http://schemas.microsoft.com/office/powerpoint/2010/main" val="2336381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1054-7A6E-69B9-C922-89020A2D1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9CE50-7638-A0FA-0102-B4566DE54C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66786F-DB28-F886-2F55-B86A17612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258F4-7DAF-082F-49AA-32CFF271717E}"/>
              </a:ext>
            </a:extLst>
          </p:cNvPr>
          <p:cNvSpPr>
            <a:spLocks noGrp="1"/>
          </p:cNvSpPr>
          <p:nvPr>
            <p:ph type="sldNum" sz="quarter" idx="5"/>
          </p:nvPr>
        </p:nvSpPr>
        <p:spPr/>
        <p:txBody>
          <a:bodyPr/>
          <a:lstStyle/>
          <a:p>
            <a:fld id="{E186DDF9-3DFF-48F7-94C2-61BD88DD34E6}" type="slidenum">
              <a:rPr lang="en-US" smtClean="0"/>
              <a:t>49</a:t>
            </a:fld>
            <a:endParaRPr lang="en-US"/>
          </a:p>
        </p:txBody>
      </p:sp>
    </p:spTree>
    <p:extLst>
      <p:ext uri="{BB962C8B-B14F-4D97-AF65-F5344CB8AC3E}">
        <p14:creationId xmlns:p14="http://schemas.microsoft.com/office/powerpoint/2010/main" val="171787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5</a:t>
            </a:fld>
            <a:endParaRPr lang="en-US"/>
          </a:p>
        </p:txBody>
      </p:sp>
    </p:spTree>
    <p:extLst>
      <p:ext uri="{BB962C8B-B14F-4D97-AF65-F5344CB8AC3E}">
        <p14:creationId xmlns:p14="http://schemas.microsoft.com/office/powerpoint/2010/main" val="3225815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50</a:t>
            </a:fld>
            <a:endParaRPr lang="en-US"/>
          </a:p>
        </p:txBody>
      </p:sp>
    </p:spTree>
    <p:extLst>
      <p:ext uri="{BB962C8B-B14F-4D97-AF65-F5344CB8AC3E}">
        <p14:creationId xmlns:p14="http://schemas.microsoft.com/office/powerpoint/2010/main" val="42255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ED57-2655-0E7C-B4B3-FED287CD5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B9BEC-F9F0-3CEB-92DC-09057E0758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4AD808-3E31-1F75-1115-2198ADB8CD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3865396-A084-73C4-C3F9-67ABB263915A}"/>
              </a:ext>
            </a:extLst>
          </p:cNvPr>
          <p:cNvSpPr>
            <a:spLocks noGrp="1"/>
          </p:cNvSpPr>
          <p:nvPr>
            <p:ph type="sldNum" sz="quarter" idx="5"/>
          </p:nvPr>
        </p:nvSpPr>
        <p:spPr/>
        <p:txBody>
          <a:bodyPr/>
          <a:lstStyle/>
          <a:p>
            <a:fld id="{E186DDF9-3DFF-48F7-94C2-61BD88DD34E6}" type="slidenum">
              <a:rPr lang="en-US" smtClean="0"/>
              <a:t>51</a:t>
            </a:fld>
            <a:endParaRPr lang="en-US"/>
          </a:p>
        </p:txBody>
      </p:sp>
    </p:spTree>
    <p:extLst>
      <p:ext uri="{BB962C8B-B14F-4D97-AF65-F5344CB8AC3E}">
        <p14:creationId xmlns:p14="http://schemas.microsoft.com/office/powerpoint/2010/main" val="2557254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AA865-2523-9696-0BDC-3F6F365A9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B715D-AD05-137B-CCD0-895DA7A08F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F5EDF7-5D0A-E52B-8F05-0E455FD63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A18FCC-15C3-2E4F-5DA1-541D51131E88}"/>
              </a:ext>
            </a:extLst>
          </p:cNvPr>
          <p:cNvSpPr>
            <a:spLocks noGrp="1"/>
          </p:cNvSpPr>
          <p:nvPr>
            <p:ph type="sldNum" sz="quarter" idx="5"/>
          </p:nvPr>
        </p:nvSpPr>
        <p:spPr/>
        <p:txBody>
          <a:bodyPr/>
          <a:lstStyle/>
          <a:p>
            <a:fld id="{E186DDF9-3DFF-48F7-94C2-61BD88DD34E6}" type="slidenum">
              <a:rPr lang="en-US" smtClean="0"/>
              <a:t>52</a:t>
            </a:fld>
            <a:endParaRPr lang="en-US"/>
          </a:p>
        </p:txBody>
      </p:sp>
    </p:spTree>
    <p:extLst>
      <p:ext uri="{BB962C8B-B14F-4D97-AF65-F5344CB8AC3E}">
        <p14:creationId xmlns:p14="http://schemas.microsoft.com/office/powerpoint/2010/main" val="4246477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B0C83-57AC-04F8-4A83-F128DFF5E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4B2DB-B1BF-CF36-6280-5991D92797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116932-66E7-0AC9-D5B3-220343BEB1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2492C0-8DB7-895A-A879-02F8E12608E5}"/>
              </a:ext>
            </a:extLst>
          </p:cNvPr>
          <p:cNvSpPr>
            <a:spLocks noGrp="1"/>
          </p:cNvSpPr>
          <p:nvPr>
            <p:ph type="sldNum" sz="quarter" idx="5"/>
          </p:nvPr>
        </p:nvSpPr>
        <p:spPr/>
        <p:txBody>
          <a:bodyPr/>
          <a:lstStyle/>
          <a:p>
            <a:fld id="{E186DDF9-3DFF-48F7-94C2-61BD88DD34E6}" type="slidenum">
              <a:rPr lang="en-US" smtClean="0"/>
              <a:t>53</a:t>
            </a:fld>
            <a:endParaRPr lang="en-US"/>
          </a:p>
        </p:txBody>
      </p:sp>
    </p:spTree>
    <p:extLst>
      <p:ext uri="{BB962C8B-B14F-4D97-AF65-F5344CB8AC3E}">
        <p14:creationId xmlns:p14="http://schemas.microsoft.com/office/powerpoint/2010/main" val="2024330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9697-0F7F-2498-B184-B456C0A48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2086F-8B04-4E7B-931C-C2956D7EC8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FF94BC-4C66-9CBD-D862-579914F2F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03204-1E92-48B0-949D-64DF2A8B4193}"/>
              </a:ext>
            </a:extLst>
          </p:cNvPr>
          <p:cNvSpPr>
            <a:spLocks noGrp="1"/>
          </p:cNvSpPr>
          <p:nvPr>
            <p:ph type="sldNum" sz="quarter" idx="5"/>
          </p:nvPr>
        </p:nvSpPr>
        <p:spPr/>
        <p:txBody>
          <a:bodyPr/>
          <a:lstStyle/>
          <a:p>
            <a:fld id="{E186DDF9-3DFF-48F7-94C2-61BD88DD34E6}" type="slidenum">
              <a:rPr lang="en-US" smtClean="0"/>
              <a:t>54</a:t>
            </a:fld>
            <a:endParaRPr lang="en-US"/>
          </a:p>
        </p:txBody>
      </p:sp>
    </p:spTree>
    <p:extLst>
      <p:ext uri="{BB962C8B-B14F-4D97-AF65-F5344CB8AC3E}">
        <p14:creationId xmlns:p14="http://schemas.microsoft.com/office/powerpoint/2010/main" val="1681588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5823-AD98-469A-75D9-0CFEEE893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0C10-CCB1-3EA4-BA66-5CA970D7CB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7D0786-F7DE-248A-2B74-AE67B04A66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8ECE2-883A-E12A-F52C-E874DE993460}"/>
              </a:ext>
            </a:extLst>
          </p:cNvPr>
          <p:cNvSpPr>
            <a:spLocks noGrp="1"/>
          </p:cNvSpPr>
          <p:nvPr>
            <p:ph type="sldNum" sz="quarter" idx="5"/>
          </p:nvPr>
        </p:nvSpPr>
        <p:spPr/>
        <p:txBody>
          <a:bodyPr/>
          <a:lstStyle/>
          <a:p>
            <a:fld id="{E186DDF9-3DFF-48F7-94C2-61BD88DD34E6}" type="slidenum">
              <a:rPr lang="en-US" smtClean="0"/>
              <a:t>55</a:t>
            </a:fld>
            <a:endParaRPr lang="en-US"/>
          </a:p>
        </p:txBody>
      </p:sp>
    </p:spTree>
    <p:extLst>
      <p:ext uri="{BB962C8B-B14F-4D97-AF65-F5344CB8AC3E}">
        <p14:creationId xmlns:p14="http://schemas.microsoft.com/office/powerpoint/2010/main" val="740095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56</a:t>
            </a:fld>
            <a:endParaRPr lang="en-US"/>
          </a:p>
        </p:txBody>
      </p:sp>
    </p:spTree>
    <p:extLst>
      <p:ext uri="{BB962C8B-B14F-4D97-AF65-F5344CB8AC3E}">
        <p14:creationId xmlns:p14="http://schemas.microsoft.com/office/powerpoint/2010/main" val="2167818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9886-4A9B-46A1-7129-4A7DFEAB2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1F72C-F1EB-4BD4-63DD-EE16DAF42B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75DB52-B368-C607-6716-980790446E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AFFCE8-9544-B922-C231-B132D831F8DC}"/>
              </a:ext>
            </a:extLst>
          </p:cNvPr>
          <p:cNvSpPr>
            <a:spLocks noGrp="1"/>
          </p:cNvSpPr>
          <p:nvPr>
            <p:ph type="sldNum" sz="quarter" idx="5"/>
          </p:nvPr>
        </p:nvSpPr>
        <p:spPr/>
        <p:txBody>
          <a:bodyPr/>
          <a:lstStyle/>
          <a:p>
            <a:fld id="{E186DDF9-3DFF-48F7-94C2-61BD88DD34E6}" type="slidenum">
              <a:rPr lang="en-US" smtClean="0"/>
              <a:t>57</a:t>
            </a:fld>
            <a:endParaRPr lang="en-US"/>
          </a:p>
        </p:txBody>
      </p:sp>
    </p:spTree>
    <p:extLst>
      <p:ext uri="{BB962C8B-B14F-4D97-AF65-F5344CB8AC3E}">
        <p14:creationId xmlns:p14="http://schemas.microsoft.com/office/powerpoint/2010/main" val="3272074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E6CE-20AA-19EB-71A5-91F60A04D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49CA8-7D5E-55A3-4CA3-F601EABF09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1A702E-841A-619C-6021-D5ED76ACB0C3}"/>
              </a:ext>
            </a:extLst>
          </p:cNvPr>
          <p:cNvSpPr>
            <a:spLocks noGrp="1"/>
          </p:cNvSpPr>
          <p:nvPr>
            <p:ph type="body" idx="1"/>
          </p:nvPr>
        </p:nvSpPr>
        <p:spPr/>
        <p:txBody>
          <a:bodyPr/>
          <a:lstStyle/>
          <a:p>
            <a:r>
              <a:rPr lang="en-US" dirty="0"/>
              <a:t>While there are no trial comparing nitroprusside and nitroglycerin use in SCAPE, there are similarities and differences to point out about their use </a:t>
            </a:r>
          </a:p>
        </p:txBody>
      </p:sp>
      <p:sp>
        <p:nvSpPr>
          <p:cNvPr id="4" name="Slide Number Placeholder 3">
            <a:extLst>
              <a:ext uri="{FF2B5EF4-FFF2-40B4-BE49-F238E27FC236}">
                <a16:creationId xmlns:a16="http://schemas.microsoft.com/office/drawing/2014/main" id="{84ACA81B-5CED-4B78-9432-2F357A7FF6EA}"/>
              </a:ext>
            </a:extLst>
          </p:cNvPr>
          <p:cNvSpPr>
            <a:spLocks noGrp="1"/>
          </p:cNvSpPr>
          <p:nvPr>
            <p:ph type="sldNum" sz="quarter" idx="5"/>
          </p:nvPr>
        </p:nvSpPr>
        <p:spPr/>
        <p:txBody>
          <a:bodyPr/>
          <a:lstStyle/>
          <a:p>
            <a:fld id="{E186DDF9-3DFF-48F7-94C2-61BD88DD34E6}" type="slidenum">
              <a:rPr lang="en-US" smtClean="0"/>
              <a:t>58</a:t>
            </a:fld>
            <a:endParaRPr lang="en-US"/>
          </a:p>
        </p:txBody>
      </p:sp>
    </p:spTree>
    <p:extLst>
      <p:ext uri="{BB962C8B-B14F-4D97-AF65-F5344CB8AC3E}">
        <p14:creationId xmlns:p14="http://schemas.microsoft.com/office/powerpoint/2010/main" val="22504694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D77CD-A189-AE30-5E61-A169ADED7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F262D-8104-0A64-5489-0755B89B3D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B60E799-CD2F-1954-A0DB-BA10D0ED74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F3B532-A65E-4911-22C1-0893E3C7C7E4}"/>
              </a:ext>
            </a:extLst>
          </p:cNvPr>
          <p:cNvSpPr>
            <a:spLocks noGrp="1"/>
          </p:cNvSpPr>
          <p:nvPr>
            <p:ph type="sldNum" sz="quarter" idx="5"/>
          </p:nvPr>
        </p:nvSpPr>
        <p:spPr/>
        <p:txBody>
          <a:bodyPr/>
          <a:lstStyle/>
          <a:p>
            <a:fld id="{E186DDF9-3DFF-48F7-94C2-61BD88DD34E6}" type="slidenum">
              <a:rPr lang="en-US" smtClean="0"/>
              <a:t>59</a:t>
            </a:fld>
            <a:endParaRPr lang="en-US"/>
          </a:p>
        </p:txBody>
      </p:sp>
    </p:spTree>
    <p:extLst>
      <p:ext uri="{BB962C8B-B14F-4D97-AF65-F5344CB8AC3E}">
        <p14:creationId xmlns:p14="http://schemas.microsoft.com/office/powerpoint/2010/main" val="40261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6</a:t>
            </a:fld>
            <a:endParaRPr lang="en-US"/>
          </a:p>
        </p:txBody>
      </p:sp>
    </p:spTree>
    <p:extLst>
      <p:ext uri="{BB962C8B-B14F-4D97-AF65-F5344CB8AC3E}">
        <p14:creationId xmlns:p14="http://schemas.microsoft.com/office/powerpoint/2010/main" val="2547120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D65C-FFAB-D14D-A046-0FF14DFA4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76818-D5DC-B98E-4143-C95572D6E06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A0D596-A198-9F4E-48AA-69970DA66E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7D4E86-3E8F-E513-88EE-2555CF34D852}"/>
              </a:ext>
            </a:extLst>
          </p:cNvPr>
          <p:cNvSpPr>
            <a:spLocks noGrp="1"/>
          </p:cNvSpPr>
          <p:nvPr>
            <p:ph type="sldNum" sz="quarter" idx="5"/>
          </p:nvPr>
        </p:nvSpPr>
        <p:spPr/>
        <p:txBody>
          <a:bodyPr/>
          <a:lstStyle/>
          <a:p>
            <a:fld id="{E186DDF9-3DFF-48F7-94C2-61BD88DD34E6}" type="slidenum">
              <a:rPr lang="en-US" smtClean="0"/>
              <a:t>60</a:t>
            </a:fld>
            <a:endParaRPr lang="en-US"/>
          </a:p>
        </p:txBody>
      </p:sp>
    </p:spTree>
    <p:extLst>
      <p:ext uri="{BB962C8B-B14F-4D97-AF65-F5344CB8AC3E}">
        <p14:creationId xmlns:p14="http://schemas.microsoft.com/office/powerpoint/2010/main" val="1312060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B5A8C-2B5C-D571-3A80-3DF56C13F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9032F-CC12-EFFE-6733-5B00233F56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6ACE96-5774-020F-54FB-F9AD768B65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97BEDF-D0DB-7138-E5F0-8B4DF4CCF5FA}"/>
              </a:ext>
            </a:extLst>
          </p:cNvPr>
          <p:cNvSpPr>
            <a:spLocks noGrp="1"/>
          </p:cNvSpPr>
          <p:nvPr>
            <p:ph type="sldNum" sz="quarter" idx="5"/>
          </p:nvPr>
        </p:nvSpPr>
        <p:spPr/>
        <p:txBody>
          <a:bodyPr/>
          <a:lstStyle/>
          <a:p>
            <a:fld id="{E186DDF9-3DFF-48F7-94C2-61BD88DD34E6}" type="slidenum">
              <a:rPr lang="en-US" smtClean="0"/>
              <a:t>61</a:t>
            </a:fld>
            <a:endParaRPr lang="en-US"/>
          </a:p>
        </p:txBody>
      </p:sp>
    </p:spTree>
    <p:extLst>
      <p:ext uri="{BB962C8B-B14F-4D97-AF65-F5344CB8AC3E}">
        <p14:creationId xmlns:p14="http://schemas.microsoft.com/office/powerpoint/2010/main" val="1920306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7FAD-82E0-7045-040A-93752D62B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5D0B1-2AD1-838B-C04F-45C6334E16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3C53B2-C9C2-83A6-A172-35B7B56757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9D91AA-E5A0-488C-BB09-048F2FFA1C61}"/>
              </a:ext>
            </a:extLst>
          </p:cNvPr>
          <p:cNvSpPr>
            <a:spLocks noGrp="1"/>
          </p:cNvSpPr>
          <p:nvPr>
            <p:ph type="sldNum" sz="quarter" idx="5"/>
          </p:nvPr>
        </p:nvSpPr>
        <p:spPr/>
        <p:txBody>
          <a:bodyPr/>
          <a:lstStyle/>
          <a:p>
            <a:fld id="{E186DDF9-3DFF-48F7-94C2-61BD88DD34E6}" type="slidenum">
              <a:rPr lang="en-US" smtClean="0"/>
              <a:t>62</a:t>
            </a:fld>
            <a:endParaRPr lang="en-US"/>
          </a:p>
        </p:txBody>
      </p:sp>
    </p:spTree>
    <p:extLst>
      <p:ext uri="{BB962C8B-B14F-4D97-AF65-F5344CB8AC3E}">
        <p14:creationId xmlns:p14="http://schemas.microsoft.com/office/powerpoint/2010/main" val="1217020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65</a:t>
            </a:fld>
            <a:endParaRPr lang="en-US"/>
          </a:p>
        </p:txBody>
      </p:sp>
    </p:spTree>
    <p:extLst>
      <p:ext uri="{BB962C8B-B14F-4D97-AF65-F5344CB8AC3E}">
        <p14:creationId xmlns:p14="http://schemas.microsoft.com/office/powerpoint/2010/main" val="861791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0D02-6969-1706-7CC1-F6919F54E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1DACD-4882-0DCF-B5AE-964B6DF5D0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F06267-5060-B0B6-965D-4A3A48DAC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C0630-0EB2-8F28-679E-5204BC8E6C3A}"/>
              </a:ext>
            </a:extLst>
          </p:cNvPr>
          <p:cNvSpPr>
            <a:spLocks noGrp="1"/>
          </p:cNvSpPr>
          <p:nvPr>
            <p:ph type="sldNum" sz="quarter" idx="5"/>
          </p:nvPr>
        </p:nvSpPr>
        <p:spPr/>
        <p:txBody>
          <a:bodyPr/>
          <a:lstStyle/>
          <a:p>
            <a:fld id="{E186DDF9-3DFF-48F7-94C2-61BD88DD34E6}" type="slidenum">
              <a:rPr lang="en-US" smtClean="0"/>
              <a:t>66</a:t>
            </a:fld>
            <a:endParaRPr lang="en-US"/>
          </a:p>
        </p:txBody>
      </p:sp>
    </p:spTree>
    <p:extLst>
      <p:ext uri="{BB962C8B-B14F-4D97-AF65-F5344CB8AC3E}">
        <p14:creationId xmlns:p14="http://schemas.microsoft.com/office/powerpoint/2010/main" val="120541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7</a:t>
            </a:fld>
            <a:endParaRPr lang="en-US"/>
          </a:p>
        </p:txBody>
      </p:sp>
    </p:spTree>
    <p:extLst>
      <p:ext uri="{BB962C8B-B14F-4D97-AF65-F5344CB8AC3E}">
        <p14:creationId xmlns:p14="http://schemas.microsoft.com/office/powerpoint/2010/main" val="54001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8</a:t>
            </a:fld>
            <a:endParaRPr lang="en-US"/>
          </a:p>
        </p:txBody>
      </p:sp>
    </p:spTree>
    <p:extLst>
      <p:ext uri="{BB962C8B-B14F-4D97-AF65-F5344CB8AC3E}">
        <p14:creationId xmlns:p14="http://schemas.microsoft.com/office/powerpoint/2010/main" val="101060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9</a:t>
            </a:fld>
            <a:endParaRPr lang="en-US"/>
          </a:p>
        </p:txBody>
      </p:sp>
    </p:spTree>
    <p:extLst>
      <p:ext uri="{BB962C8B-B14F-4D97-AF65-F5344CB8AC3E}">
        <p14:creationId xmlns:p14="http://schemas.microsoft.com/office/powerpoint/2010/main" val="2751684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1203099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9144000" cy="51435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41177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628650" y="264884"/>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418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3640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3696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64630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79732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49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81595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9401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6751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4572"/>
            <a:ext cx="3458738" cy="5148072"/>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4367490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9144000" cy="51435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hasCustomPrompt="1"/>
          </p:nvPr>
        </p:nvSpPr>
        <p:spPr>
          <a:xfrm>
            <a:off x="628650" y="275124"/>
            <a:ext cx="7095194" cy="646331"/>
          </a:xfrm>
        </p:spPr>
        <p:txBody>
          <a:bodyPr wrap="square" anchor="ct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326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850" y="1362188"/>
            <a:ext cx="4953254" cy="2419124"/>
          </a:xfrm>
        </p:spPr>
        <p:txBody>
          <a:bodyPr wrap="square" anchor="ctr">
            <a:spAutoFit/>
          </a:bodyPr>
          <a:lstStyle>
            <a:lvl1pPr>
              <a:defRPr sz="2800"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4636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1362188"/>
            <a:ext cx="4946904" cy="2419124"/>
          </a:xfrm>
        </p:spPr>
        <p:txBody>
          <a:bodyPr wrap="square" anchor="ctr">
            <a:sp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1425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3879850" y="2331684"/>
            <a:ext cx="4953254" cy="480131"/>
          </a:xfrm>
        </p:spPr>
        <p:txBody>
          <a:bodyPr wrap="square" anchor="ctr">
            <a:spAutoFit/>
          </a:bodyPr>
          <a:lstStyle>
            <a:lvl1pPr marL="457200" indent="-457200">
              <a:buClr>
                <a:schemeClr val="bg1"/>
              </a:buClr>
              <a:buFont typeface="Arial" panose="020B0604020202020204" pitchFamily="34" charset="0"/>
              <a:buChar char="•"/>
              <a:defRPr sz="2800"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2399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3987800"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0" y="0"/>
            <a:ext cx="9144001" cy="51435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3384432" y="229705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57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9144001" cy="51435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8313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9144001" cy="5143500"/>
          </a:xfrm>
          <a:prstGeom prst="rect">
            <a:avLst/>
          </a:prstGeom>
          <a:effectLst/>
        </p:spPr>
      </p:pic>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359160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4734838"/>
            <a:ext cx="9144000" cy="408662"/>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 Placeholder 4"/>
          <p:cNvSpPr>
            <a:spLocks noGrp="1"/>
          </p:cNvSpPr>
          <p:nvPr>
            <p:ph type="body" sz="quarter" idx="3" hasCustomPrompt="1"/>
          </p:nvPr>
        </p:nvSpPr>
        <p:spPr>
          <a:xfrm>
            <a:off x="4924537" y="1576155"/>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Copy goes here. </a:t>
            </a:r>
            <a:r>
              <a:rPr lang="en-US" sz="1400" err="1">
                <a:latin typeface="Verdana" panose="020B0604030504040204" pitchFamily="34" charset="0"/>
                <a:ea typeface="Verdana" panose="020B0604030504040204" pitchFamily="34" charset="0"/>
                <a:cs typeface="Verdana" panose="020B0604030504040204" pitchFamily="34" charset="0"/>
              </a:rPr>
              <a:t>Voloratis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perrum</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repuda</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pelignis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nis</a:t>
            </a:r>
            <a:r>
              <a:rPr lang="en-US" sz="1400">
                <a:latin typeface="Verdana" panose="020B0604030504040204" pitchFamily="34" charset="0"/>
                <a:ea typeface="Verdana" panose="020B0604030504040204" pitchFamily="34" charset="0"/>
                <a:cs typeface="Verdana" panose="020B0604030504040204" pitchFamily="34" charset="0"/>
              </a:rPr>
              <a:t> pro </a:t>
            </a:r>
            <a:r>
              <a:rPr lang="en-US" sz="1400" err="1">
                <a:latin typeface="Verdana" panose="020B0604030504040204" pitchFamily="34" charset="0"/>
                <a:ea typeface="Verdana" panose="020B0604030504040204" pitchFamily="34" charset="0"/>
                <a:cs typeface="Verdana" panose="020B0604030504040204" pitchFamily="34" charset="0"/>
              </a:rPr>
              <a:t>consequos</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exped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niendi</a:t>
            </a:r>
            <a:r>
              <a:rPr lang="en-US" sz="1400">
                <a:latin typeface="Verdana" panose="020B0604030504040204" pitchFamily="34" charset="0"/>
                <a:ea typeface="Verdana" panose="020B0604030504040204" pitchFamily="34" charset="0"/>
                <a:cs typeface="Verdana" panose="020B0604030504040204" pitchFamily="34" charset="0"/>
              </a:rPr>
              <a:t> con </a:t>
            </a:r>
            <a:r>
              <a:rPr lang="en-US" sz="1400" err="1">
                <a:latin typeface="Verdana" panose="020B0604030504040204" pitchFamily="34" charset="0"/>
                <a:ea typeface="Verdana" panose="020B0604030504040204" pitchFamily="34" charset="0"/>
                <a:cs typeface="Verdana" panose="020B0604030504040204" pitchFamily="34" charset="0"/>
              </a:rPr>
              <a:t>plibusd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andero</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ex </a:t>
            </a:r>
            <a:r>
              <a:rPr lang="en-US" sz="1400" err="1">
                <a:latin typeface="Verdana" panose="020B0604030504040204" pitchFamily="34" charset="0"/>
                <a:ea typeface="Verdana" panose="020B0604030504040204" pitchFamily="34" charset="0"/>
                <a:cs typeface="Verdana" panose="020B0604030504040204" pitchFamily="34" charset="0"/>
              </a:rPr>
              <a:t>eatus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endus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adi</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denisit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soleser</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ovidiorum</a:t>
            </a:r>
            <a:r>
              <a:rPr lang="en-US" sz="1400">
                <a:latin typeface="Verdana" panose="020B0604030504040204" pitchFamily="34" charset="0"/>
                <a:ea typeface="Verdana" panose="020B0604030504040204" pitchFamily="34" charset="0"/>
                <a:cs typeface="Verdana" panose="020B0604030504040204" pitchFamily="34" charset="0"/>
              </a:rPr>
              <a:t> qui </a:t>
            </a:r>
            <a:r>
              <a:rPr lang="en-US" sz="1400" err="1">
                <a:latin typeface="Verdana" panose="020B0604030504040204" pitchFamily="34" charset="0"/>
                <a:ea typeface="Verdana" panose="020B0604030504040204" pitchFamily="34" charset="0"/>
                <a:cs typeface="Verdana" panose="020B0604030504040204" pitchFamily="34" charset="0"/>
              </a:rPr>
              <a:t>oditae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rerit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4726135"/>
            <a:ext cx="9144000" cy="3428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628650"/>
            <a:ext cx="0" cy="3546088"/>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8" y="1634712"/>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6118740" y="4760424"/>
            <a:ext cx="3025260" cy="383076"/>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6608054" y="4860522"/>
            <a:ext cx="2251714" cy="18288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2697530" y="4800470"/>
            <a:ext cx="3438144" cy="319918"/>
          </a:xfrm>
          <a:prstGeom prst="rect">
            <a:avLst/>
          </a:prstGeom>
        </p:spPr>
      </p:pic>
    </p:spTree>
    <p:extLst>
      <p:ext uri="{BB962C8B-B14F-4D97-AF65-F5344CB8AC3E}">
        <p14:creationId xmlns:p14="http://schemas.microsoft.com/office/powerpoint/2010/main" val="31880217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1739153" y="972289"/>
            <a:ext cx="6329081" cy="923520"/>
          </a:xfrm>
          <a:prstGeom prst="rect">
            <a:avLst/>
          </a:prstGeom>
        </p:spPr>
      </p:pic>
    </p:spTree>
    <p:extLst>
      <p:ext uri="{BB962C8B-B14F-4D97-AF65-F5344CB8AC3E}">
        <p14:creationId xmlns:p14="http://schemas.microsoft.com/office/powerpoint/2010/main" val="24461138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4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154827" y="1994264"/>
            <a:ext cx="8818844" cy="1286819"/>
          </a:xfrm>
          <a:prstGeom prst="rect">
            <a:avLst/>
          </a:prstGeom>
        </p:spPr>
      </p:pic>
    </p:spTree>
    <p:extLst>
      <p:ext uri="{BB962C8B-B14F-4D97-AF65-F5344CB8AC3E}">
        <p14:creationId xmlns:p14="http://schemas.microsoft.com/office/powerpoint/2010/main" val="428152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9144000" cy="5190553"/>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628650" y="39157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3350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9144000" cy="5190553"/>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628650" y="39057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566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500745"/>
            <a:ext cx="9140119" cy="5641848"/>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393232"/>
            <a:ext cx="7886700" cy="646331"/>
          </a:xfrm>
        </p:spPr>
        <p:txBody>
          <a:bodyPr wrap="square">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82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6568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77706"/>
            <a:ext cx="7886700" cy="3455017"/>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2322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9144001" cy="51435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71195"/>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88720"/>
            <a:ext cx="7886700" cy="3444003"/>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5380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F716FC-DE66-E046-A5E2-58AAAFA03708}" type="datetimeFigureOut">
              <a:rPr lang="en-US" smtClean="0"/>
              <a:t>12/14/2025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098488345"/>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9" r:id="rId3"/>
    <p:sldLayoutId id="2147483698" r:id="rId4"/>
    <p:sldLayoutId id="2147483662" r:id="rId5"/>
    <p:sldLayoutId id="2147483680" r:id="rId6"/>
    <p:sldLayoutId id="2147483684" r:id="rId7"/>
    <p:sldLayoutId id="2147483685" r:id="rId8"/>
    <p:sldLayoutId id="2147483681" r:id="rId9"/>
    <p:sldLayoutId id="2147483672" r:id="rId10"/>
    <p:sldLayoutId id="2147483696" r:id="rId11"/>
    <p:sldLayoutId id="2147483683" r:id="rId12"/>
    <p:sldLayoutId id="2147483686" r:id="rId13"/>
    <p:sldLayoutId id="2147483679" r:id="rId14"/>
    <p:sldLayoutId id="2147483691" r:id="rId15"/>
    <p:sldLayoutId id="2147483692" r:id="rId16"/>
    <p:sldLayoutId id="2147483693" r:id="rId17"/>
    <p:sldLayoutId id="2147483687" r:id="rId18"/>
    <p:sldLayoutId id="2147483688" r:id="rId19"/>
    <p:sldLayoutId id="2147483675" r:id="rId20"/>
    <p:sldLayoutId id="2147483682" r:id="rId21"/>
    <p:sldLayoutId id="2147483695" r:id="rId22"/>
    <p:sldLayoutId id="2147483700" r:id="rId23"/>
    <p:sldLayoutId id="2147483677" r:id="rId24"/>
    <p:sldLayoutId id="2147483673" r:id="rId25"/>
    <p:sldLayoutId id="2147483690" r:id="rId26"/>
    <p:sldLayoutId id="2147483664" r:id="rId27"/>
    <p:sldLayoutId id="2147483701" r:id="rId2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5FC2-5284-5DE3-9656-CDF092429723}"/>
              </a:ext>
            </a:extLst>
          </p:cNvPr>
          <p:cNvSpPr>
            <a:spLocks noGrp="1"/>
          </p:cNvSpPr>
          <p:nvPr>
            <p:ph type="ctrTitle"/>
          </p:nvPr>
        </p:nvSpPr>
        <p:spPr>
          <a:xfrm>
            <a:off x="1872148" y="1856169"/>
            <a:ext cx="6336669" cy="1865126"/>
          </a:xfrm>
        </p:spPr>
        <p:txBody>
          <a:bodyPr/>
          <a:lstStyle/>
          <a:p>
            <a:r>
              <a:rPr lang="en-US" sz="3200" dirty="0"/>
              <a:t>From Congestion to Control: Vasodilator-Based Approaches in Acute Heart Failure</a:t>
            </a:r>
          </a:p>
        </p:txBody>
      </p:sp>
      <p:sp>
        <p:nvSpPr>
          <p:cNvPr id="4" name="Text Placeholder 3">
            <a:extLst>
              <a:ext uri="{FF2B5EF4-FFF2-40B4-BE49-F238E27FC236}">
                <a16:creationId xmlns:a16="http://schemas.microsoft.com/office/drawing/2014/main" id="{1C1BF9BB-93C6-BFFF-850A-4E358DD65B77}"/>
              </a:ext>
            </a:extLst>
          </p:cNvPr>
          <p:cNvSpPr>
            <a:spLocks noGrp="1"/>
          </p:cNvSpPr>
          <p:nvPr>
            <p:ph type="body" sz="quarter" idx="10"/>
          </p:nvPr>
        </p:nvSpPr>
        <p:spPr>
          <a:xfrm>
            <a:off x="1480088" y="3482893"/>
            <a:ext cx="6489235" cy="1045414"/>
          </a:xfrm>
        </p:spPr>
        <p:txBody>
          <a:bodyPr/>
          <a:lstStyle/>
          <a:p>
            <a:r>
              <a:rPr lang="en-US" sz="1800" dirty="0"/>
              <a:t>Dylan Sarocco, PharmD</a:t>
            </a:r>
          </a:p>
          <a:p>
            <a:r>
              <a:rPr lang="en-US" sz="1800" dirty="0"/>
              <a:t>PGY2 Cardiology Resident</a:t>
            </a:r>
          </a:p>
          <a:p>
            <a:r>
              <a:rPr lang="en-US" sz="1800" dirty="0"/>
              <a:t> Aurora Health Care Metro, Inc.</a:t>
            </a:r>
          </a:p>
        </p:txBody>
      </p:sp>
      <p:sp>
        <p:nvSpPr>
          <p:cNvPr id="5" name="Text Placeholder 4">
            <a:extLst>
              <a:ext uri="{FF2B5EF4-FFF2-40B4-BE49-F238E27FC236}">
                <a16:creationId xmlns:a16="http://schemas.microsoft.com/office/drawing/2014/main" id="{1363F192-DCC3-5366-F4F5-DFBB8E6E24A8}"/>
              </a:ext>
            </a:extLst>
          </p:cNvPr>
          <p:cNvSpPr>
            <a:spLocks noGrp="1"/>
          </p:cNvSpPr>
          <p:nvPr>
            <p:ph type="body" sz="quarter" idx="11"/>
          </p:nvPr>
        </p:nvSpPr>
        <p:spPr>
          <a:xfrm>
            <a:off x="4111696" y="4528307"/>
            <a:ext cx="3857627" cy="341632"/>
          </a:xfrm>
        </p:spPr>
        <p:txBody>
          <a:bodyPr/>
          <a:lstStyle/>
          <a:p>
            <a:r>
              <a:rPr lang="en-US" sz="1800" b="0" dirty="0"/>
              <a:t>Thursday, December 18th, 2025</a:t>
            </a:r>
          </a:p>
        </p:txBody>
      </p:sp>
    </p:spTree>
    <p:extLst>
      <p:ext uri="{BB962C8B-B14F-4D97-AF65-F5344CB8AC3E}">
        <p14:creationId xmlns:p14="http://schemas.microsoft.com/office/powerpoint/2010/main" val="185391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3AB6-8616-8229-CF13-B0051D41F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C17F3-F84D-1EB7-AF10-068EE5FE1AF9}"/>
              </a:ext>
            </a:extLst>
          </p:cNvPr>
          <p:cNvSpPr>
            <a:spLocks noGrp="1"/>
          </p:cNvSpPr>
          <p:nvPr>
            <p:ph type="title"/>
          </p:nvPr>
        </p:nvSpPr>
        <p:spPr>
          <a:xfrm>
            <a:off x="628650" y="446979"/>
            <a:ext cx="7886700" cy="535531"/>
          </a:xfrm>
        </p:spPr>
        <p:txBody>
          <a:bodyPr/>
          <a:lstStyle/>
          <a:p>
            <a:r>
              <a:rPr lang="en-US" sz="3200" dirty="0"/>
              <a:t>Prevalence </a:t>
            </a:r>
          </a:p>
        </p:txBody>
      </p:sp>
      <p:graphicFrame>
        <p:nvGraphicFramePr>
          <p:cNvPr id="5" name="Content Placeholder 4">
            <a:extLst>
              <a:ext uri="{FF2B5EF4-FFF2-40B4-BE49-F238E27FC236}">
                <a16:creationId xmlns:a16="http://schemas.microsoft.com/office/drawing/2014/main" id="{29D257B6-8E3C-F596-87B4-32CCC6B863F9}"/>
              </a:ext>
            </a:extLst>
          </p:cNvPr>
          <p:cNvGraphicFramePr>
            <a:graphicFrameLocks noGrp="1"/>
          </p:cNvGraphicFramePr>
          <p:nvPr>
            <p:ph idx="1"/>
            <p:extLst>
              <p:ext uri="{D42A27DB-BD31-4B8C-83A1-F6EECF244321}">
                <p14:modId xmlns:p14="http://schemas.microsoft.com/office/powerpoint/2010/main" val="2722926432"/>
              </p:ext>
            </p:extLst>
          </p:nvPr>
        </p:nvGraphicFramePr>
        <p:xfrm>
          <a:off x="314325" y="1010684"/>
          <a:ext cx="8515350" cy="312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F8A0899-BBE0-6CD4-F704-15F00D562561}"/>
              </a:ext>
            </a:extLst>
          </p:cNvPr>
          <p:cNvSpPr txBox="1"/>
          <p:nvPr/>
        </p:nvSpPr>
        <p:spPr>
          <a:xfrm>
            <a:off x="0" y="4696521"/>
            <a:ext cx="3358195" cy="276999"/>
          </a:xfrm>
          <a:prstGeom prst="rect">
            <a:avLst/>
          </a:prstGeom>
          <a:noFill/>
        </p:spPr>
        <p:txBody>
          <a:bodyPr wrap="square" rtlCol="0">
            <a:spAutoFit/>
          </a:bodyPr>
          <a:lstStyle/>
          <a:p>
            <a:r>
              <a:rPr lang="en-US" sz="1200" dirty="0"/>
              <a:t>Long B, et al. Am J Emerg Med. 2025 Apr;90:35-40.</a:t>
            </a:r>
          </a:p>
        </p:txBody>
      </p:sp>
    </p:spTree>
    <p:extLst>
      <p:ext uri="{BB962C8B-B14F-4D97-AF65-F5344CB8AC3E}">
        <p14:creationId xmlns:p14="http://schemas.microsoft.com/office/powerpoint/2010/main" val="208947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024E-264F-0858-ADE8-DCD9D8038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F2922-FD59-61DC-742F-91236EC52AE6}"/>
              </a:ext>
            </a:extLst>
          </p:cNvPr>
          <p:cNvSpPr>
            <a:spLocks noGrp="1"/>
          </p:cNvSpPr>
          <p:nvPr>
            <p:ph type="title"/>
          </p:nvPr>
        </p:nvSpPr>
        <p:spPr>
          <a:xfrm>
            <a:off x="628650" y="265688"/>
            <a:ext cx="7886700" cy="646331"/>
          </a:xfrm>
        </p:spPr>
        <p:txBody>
          <a:bodyPr anchor="ctr">
            <a:normAutofit/>
          </a:bodyPr>
          <a:lstStyle/>
          <a:p>
            <a:r>
              <a:rPr lang="en-US" sz="3200" dirty="0"/>
              <a:t>Pathophysiology  </a:t>
            </a:r>
          </a:p>
        </p:txBody>
      </p:sp>
      <p:pic>
        <p:nvPicPr>
          <p:cNvPr id="5" name="Picture 4" descr="A diagram of a patient's condition&#10;&#10;AI-generated content may be incorrect.">
            <a:extLst>
              <a:ext uri="{FF2B5EF4-FFF2-40B4-BE49-F238E27FC236}">
                <a16:creationId xmlns:a16="http://schemas.microsoft.com/office/drawing/2014/main" id="{2DC85592-B27A-9148-8569-9B82FF794FE4}"/>
              </a:ext>
            </a:extLst>
          </p:cNvPr>
          <p:cNvPicPr>
            <a:picLocks noChangeAspect="1"/>
          </p:cNvPicPr>
          <p:nvPr/>
        </p:nvPicPr>
        <p:blipFill>
          <a:blip r:embed="rId3"/>
          <a:stretch>
            <a:fillRect/>
          </a:stretch>
        </p:blipFill>
        <p:spPr>
          <a:xfrm>
            <a:off x="1728364" y="1177706"/>
            <a:ext cx="5687271" cy="3455017"/>
          </a:xfrm>
          <a:prstGeom prst="rect">
            <a:avLst/>
          </a:prstGeom>
          <a:noFill/>
        </p:spPr>
      </p:pic>
      <p:sp>
        <p:nvSpPr>
          <p:cNvPr id="6" name="TextBox 5">
            <a:extLst>
              <a:ext uri="{FF2B5EF4-FFF2-40B4-BE49-F238E27FC236}">
                <a16:creationId xmlns:a16="http://schemas.microsoft.com/office/drawing/2014/main" id="{650E5157-1B8D-FC11-5D8C-B7B36B0DAB0A}"/>
              </a:ext>
            </a:extLst>
          </p:cNvPr>
          <p:cNvSpPr txBox="1"/>
          <p:nvPr/>
        </p:nvSpPr>
        <p:spPr>
          <a:xfrm>
            <a:off x="0" y="4632723"/>
            <a:ext cx="5327904" cy="276999"/>
          </a:xfrm>
          <a:prstGeom prst="rect">
            <a:avLst/>
          </a:prstGeom>
          <a:noFill/>
        </p:spPr>
        <p:txBody>
          <a:bodyPr wrap="square" rtlCol="0">
            <a:spAutoFit/>
          </a:bodyPr>
          <a:lstStyle/>
          <a:p>
            <a:r>
              <a:rPr lang="en-US" sz="1200" dirty="0" err="1"/>
              <a:t>Purkarthofer</a:t>
            </a:r>
            <a:r>
              <a:rPr lang="en-US" sz="1200" dirty="0"/>
              <a:t>, D, et al.</a:t>
            </a:r>
            <a:r>
              <a:rPr lang="en-US" sz="1200" i="1" dirty="0"/>
              <a:t> Case report: Sympathetic crashing acute pulmonary edema</a:t>
            </a:r>
            <a:endParaRPr lang="en-US" sz="1200" dirty="0"/>
          </a:p>
        </p:txBody>
      </p:sp>
      <p:sp>
        <p:nvSpPr>
          <p:cNvPr id="3" name="Rectangle 2">
            <a:extLst>
              <a:ext uri="{FF2B5EF4-FFF2-40B4-BE49-F238E27FC236}">
                <a16:creationId xmlns:a16="http://schemas.microsoft.com/office/drawing/2014/main" id="{0BD78DDD-9334-8B8D-24F4-777E73DB3189}"/>
              </a:ext>
            </a:extLst>
          </p:cNvPr>
          <p:cNvSpPr/>
          <p:nvPr/>
        </p:nvSpPr>
        <p:spPr>
          <a:xfrm>
            <a:off x="5535168" y="912019"/>
            <a:ext cx="2157984" cy="1233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23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013D-3DB3-0A62-B6EA-1DC790BA2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88814-E35D-F670-6FFD-F89BBED1AE76}"/>
              </a:ext>
            </a:extLst>
          </p:cNvPr>
          <p:cNvSpPr>
            <a:spLocks noGrp="1"/>
          </p:cNvSpPr>
          <p:nvPr>
            <p:ph type="title"/>
          </p:nvPr>
        </p:nvSpPr>
        <p:spPr>
          <a:xfrm>
            <a:off x="628650" y="265688"/>
            <a:ext cx="7886700" cy="646331"/>
          </a:xfrm>
        </p:spPr>
        <p:txBody>
          <a:bodyPr anchor="ctr">
            <a:normAutofit/>
          </a:bodyPr>
          <a:lstStyle/>
          <a:p>
            <a:r>
              <a:rPr lang="en-US" sz="3200" dirty="0"/>
              <a:t>Pathophysiology - Trigger  </a:t>
            </a:r>
          </a:p>
        </p:txBody>
      </p:sp>
      <p:sp>
        <p:nvSpPr>
          <p:cNvPr id="6" name="TextBox 5">
            <a:extLst>
              <a:ext uri="{FF2B5EF4-FFF2-40B4-BE49-F238E27FC236}">
                <a16:creationId xmlns:a16="http://schemas.microsoft.com/office/drawing/2014/main" id="{85107B33-99C4-8E86-C75A-9C09CF59CDE2}"/>
              </a:ext>
            </a:extLst>
          </p:cNvPr>
          <p:cNvSpPr txBox="1"/>
          <p:nvPr/>
        </p:nvSpPr>
        <p:spPr>
          <a:xfrm>
            <a:off x="0" y="4600813"/>
            <a:ext cx="3998976" cy="276999"/>
          </a:xfrm>
          <a:prstGeom prst="rect">
            <a:avLst/>
          </a:prstGeom>
          <a:noFill/>
        </p:spPr>
        <p:txBody>
          <a:bodyPr wrap="square" rtlCol="0">
            <a:spAutoFit/>
          </a:bodyPr>
          <a:lstStyle/>
          <a:p>
            <a:r>
              <a:rPr lang="en-US" sz="1200" dirty="0"/>
              <a:t>Agrawal N, et al. J Crit Care Med. 2016 Dec;20(12):719-723.</a:t>
            </a:r>
          </a:p>
        </p:txBody>
      </p:sp>
      <p:pic>
        <p:nvPicPr>
          <p:cNvPr id="7" name="Picture 6" descr="A diagram of a patient's condition&#10;&#10;AI-generated content may be incorrect.">
            <a:extLst>
              <a:ext uri="{FF2B5EF4-FFF2-40B4-BE49-F238E27FC236}">
                <a16:creationId xmlns:a16="http://schemas.microsoft.com/office/drawing/2014/main" id="{5B902DBA-F47A-B2DB-A937-CEFE72350945}"/>
              </a:ext>
            </a:extLst>
          </p:cNvPr>
          <p:cNvPicPr>
            <a:picLocks noChangeAspect="1"/>
          </p:cNvPicPr>
          <p:nvPr/>
        </p:nvPicPr>
        <p:blipFill>
          <a:blip r:embed="rId3"/>
          <a:srcRect b="69584"/>
          <a:stretch>
            <a:fillRect/>
          </a:stretch>
        </p:blipFill>
        <p:spPr>
          <a:xfrm>
            <a:off x="1728364" y="988098"/>
            <a:ext cx="6539902" cy="1208442"/>
          </a:xfrm>
          <a:prstGeom prst="rect">
            <a:avLst/>
          </a:prstGeom>
          <a:noFill/>
        </p:spPr>
      </p:pic>
      <p:sp>
        <p:nvSpPr>
          <p:cNvPr id="3" name="Rectangle 2">
            <a:extLst>
              <a:ext uri="{FF2B5EF4-FFF2-40B4-BE49-F238E27FC236}">
                <a16:creationId xmlns:a16="http://schemas.microsoft.com/office/drawing/2014/main" id="{EEA57FDC-E9EF-1162-D6F3-4D2777D2ACC6}"/>
              </a:ext>
            </a:extLst>
          </p:cNvPr>
          <p:cNvSpPr/>
          <p:nvPr/>
        </p:nvSpPr>
        <p:spPr>
          <a:xfrm>
            <a:off x="6220259" y="988098"/>
            <a:ext cx="2157984" cy="10508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D20D957-E405-736C-4698-7AE1CC455F1F}"/>
              </a:ext>
            </a:extLst>
          </p:cNvPr>
          <p:cNvGraphicFramePr>
            <a:graphicFrameLocks noGrp="1"/>
          </p:cNvGraphicFramePr>
          <p:nvPr>
            <p:extLst>
              <p:ext uri="{D42A27DB-BD31-4B8C-83A1-F6EECF244321}">
                <p14:modId xmlns:p14="http://schemas.microsoft.com/office/powerpoint/2010/main" val="2045236973"/>
              </p:ext>
            </p:extLst>
          </p:nvPr>
        </p:nvGraphicFramePr>
        <p:xfrm>
          <a:off x="2871991" y="2498664"/>
          <a:ext cx="3400018" cy="1452892"/>
        </p:xfrm>
        <a:graphic>
          <a:graphicData uri="http://schemas.openxmlformats.org/drawingml/2006/table">
            <a:tbl>
              <a:tblPr firstRow="1" bandRow="1">
                <a:tableStyleId>{3B4B98B0-60AC-42C2-AFA5-B58CD77FA1E5}</a:tableStyleId>
              </a:tblPr>
              <a:tblGrid>
                <a:gridCol w="3400018">
                  <a:extLst>
                    <a:ext uri="{9D8B030D-6E8A-4147-A177-3AD203B41FA5}">
                      <a16:colId xmlns:a16="http://schemas.microsoft.com/office/drawing/2014/main" val="3976311009"/>
                    </a:ext>
                  </a:extLst>
                </a:gridCol>
              </a:tblGrid>
              <a:tr h="321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Mechanism</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15032481"/>
                  </a:ext>
                </a:extLst>
              </a:tr>
              <a:tr h="389228">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Massive release of catecholamines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86388244"/>
                  </a:ext>
                </a:extLst>
              </a:tr>
              <a:tr h="370840">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Alpha-1 mediated vasoconstriction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1594823"/>
                  </a:ext>
                </a:extLst>
              </a:tr>
              <a:tr h="370840">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Beta-1 stimulation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29620"/>
                  </a:ext>
                </a:extLst>
              </a:tr>
            </a:tbl>
          </a:graphicData>
        </a:graphic>
      </p:graphicFrame>
    </p:spTree>
    <p:extLst>
      <p:ext uri="{BB962C8B-B14F-4D97-AF65-F5344CB8AC3E}">
        <p14:creationId xmlns:p14="http://schemas.microsoft.com/office/powerpoint/2010/main" val="319226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DC32C-CDAA-9707-3BD3-357A5AF7B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EE58D-B27F-51B0-0169-61DDC77271B1}"/>
              </a:ext>
            </a:extLst>
          </p:cNvPr>
          <p:cNvSpPr>
            <a:spLocks noGrp="1"/>
          </p:cNvSpPr>
          <p:nvPr>
            <p:ph type="title"/>
          </p:nvPr>
        </p:nvSpPr>
        <p:spPr>
          <a:xfrm>
            <a:off x="628650" y="265688"/>
            <a:ext cx="7886700" cy="646331"/>
          </a:xfrm>
        </p:spPr>
        <p:txBody>
          <a:bodyPr anchor="ctr">
            <a:normAutofit/>
          </a:bodyPr>
          <a:lstStyle/>
          <a:p>
            <a:r>
              <a:rPr lang="en-US" sz="3200" dirty="0"/>
              <a:t>Pathophysiology - Response  </a:t>
            </a:r>
          </a:p>
        </p:txBody>
      </p:sp>
      <p:pic>
        <p:nvPicPr>
          <p:cNvPr id="5" name="Picture 4" descr="A diagram of a patient's condition&#10;&#10;AI-generated content may be incorrect.">
            <a:extLst>
              <a:ext uri="{FF2B5EF4-FFF2-40B4-BE49-F238E27FC236}">
                <a16:creationId xmlns:a16="http://schemas.microsoft.com/office/drawing/2014/main" id="{BE05B1FA-8D37-789C-96CC-217C650993F9}"/>
              </a:ext>
            </a:extLst>
          </p:cNvPr>
          <p:cNvPicPr>
            <a:picLocks noChangeAspect="1"/>
          </p:cNvPicPr>
          <p:nvPr/>
        </p:nvPicPr>
        <p:blipFill>
          <a:blip r:embed="rId3"/>
          <a:srcRect t="142" b="30693"/>
          <a:stretch>
            <a:fillRect/>
          </a:stretch>
        </p:blipFill>
        <p:spPr>
          <a:xfrm>
            <a:off x="1728364" y="950975"/>
            <a:ext cx="5687271" cy="2389633"/>
          </a:xfrm>
          <a:prstGeom prst="rect">
            <a:avLst/>
          </a:prstGeom>
          <a:noFill/>
        </p:spPr>
      </p:pic>
      <p:sp>
        <p:nvSpPr>
          <p:cNvPr id="3" name="Rectangle 2">
            <a:extLst>
              <a:ext uri="{FF2B5EF4-FFF2-40B4-BE49-F238E27FC236}">
                <a16:creationId xmlns:a16="http://schemas.microsoft.com/office/drawing/2014/main" id="{1202C24C-80E1-B9EE-A4CC-26C538D83299}"/>
              </a:ext>
            </a:extLst>
          </p:cNvPr>
          <p:cNvSpPr/>
          <p:nvPr/>
        </p:nvSpPr>
        <p:spPr>
          <a:xfrm>
            <a:off x="5559552" y="950975"/>
            <a:ext cx="2157984" cy="853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287DD9-72B4-E82A-5002-5F6EEAA8976A}"/>
              </a:ext>
            </a:extLst>
          </p:cNvPr>
          <p:cNvSpPr txBox="1"/>
          <p:nvPr/>
        </p:nvSpPr>
        <p:spPr>
          <a:xfrm>
            <a:off x="0" y="4673401"/>
            <a:ext cx="3998976" cy="276999"/>
          </a:xfrm>
          <a:prstGeom prst="rect">
            <a:avLst/>
          </a:prstGeom>
          <a:noFill/>
        </p:spPr>
        <p:txBody>
          <a:bodyPr wrap="square" rtlCol="0">
            <a:spAutoFit/>
          </a:bodyPr>
          <a:lstStyle/>
          <a:p>
            <a:r>
              <a:rPr lang="en-US" sz="1200" dirty="0"/>
              <a:t>Agrawal N, et al. J Crit Care Med. 2016 Dec;20(12):719-723.</a:t>
            </a:r>
          </a:p>
        </p:txBody>
      </p:sp>
      <p:graphicFrame>
        <p:nvGraphicFramePr>
          <p:cNvPr id="11" name="Table 10">
            <a:extLst>
              <a:ext uri="{FF2B5EF4-FFF2-40B4-BE49-F238E27FC236}">
                <a16:creationId xmlns:a16="http://schemas.microsoft.com/office/drawing/2014/main" id="{070D1D1F-BFC5-51EF-D5F3-CF83505BDAC6}"/>
              </a:ext>
            </a:extLst>
          </p:cNvPr>
          <p:cNvGraphicFramePr>
            <a:graphicFrameLocks noGrp="1"/>
          </p:cNvGraphicFramePr>
          <p:nvPr>
            <p:extLst>
              <p:ext uri="{D42A27DB-BD31-4B8C-83A1-F6EECF244321}">
                <p14:modId xmlns:p14="http://schemas.microsoft.com/office/powerpoint/2010/main" val="1822090618"/>
              </p:ext>
            </p:extLst>
          </p:nvPr>
        </p:nvGraphicFramePr>
        <p:xfrm>
          <a:off x="94195" y="2854517"/>
          <a:ext cx="3268338" cy="1818884"/>
        </p:xfrm>
        <a:graphic>
          <a:graphicData uri="http://schemas.openxmlformats.org/drawingml/2006/table">
            <a:tbl>
              <a:tblPr firstRow="1" bandRow="1">
                <a:tableStyleId>{3B4B98B0-60AC-42C2-AFA5-B58CD77FA1E5}</a:tableStyleId>
              </a:tblPr>
              <a:tblGrid>
                <a:gridCol w="3268338">
                  <a:extLst>
                    <a:ext uri="{9D8B030D-6E8A-4147-A177-3AD203B41FA5}">
                      <a16:colId xmlns:a16="http://schemas.microsoft.com/office/drawing/2014/main" val="1851113226"/>
                    </a:ext>
                  </a:extLst>
                </a:gridCol>
              </a:tblGrid>
              <a:tr h="297455">
                <a:tc>
                  <a:txBody>
                    <a:bodyPr/>
                    <a:lstStyle/>
                    <a:p>
                      <a:r>
                        <a:rPr lang="en-US" sz="1400" b="0" dirty="0">
                          <a:latin typeface="Arial" panose="020B0604020202020204" pitchFamily="34" charset="0"/>
                          <a:cs typeface="Arial" panose="020B0604020202020204" pitchFamily="34" charset="0"/>
                        </a:rPr>
                        <a:t>Afterload mismatch</a:t>
                      </a:r>
                    </a:p>
                  </a:txBody>
                  <a:tcPr/>
                </a:tc>
                <a:extLst>
                  <a:ext uri="{0D108BD9-81ED-4DB2-BD59-A6C34878D82A}">
                    <a16:rowId xmlns:a16="http://schemas.microsoft.com/office/drawing/2014/main" val="4069392663"/>
                  </a:ext>
                </a:extLst>
              </a:tr>
              <a:tr h="314715">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Abrupt increase in SVR</a:t>
                      </a:r>
                    </a:p>
                  </a:txBody>
                  <a:tcPr/>
                </a:tc>
                <a:extLst>
                  <a:ext uri="{0D108BD9-81ED-4DB2-BD59-A6C34878D82A}">
                    <a16:rowId xmlns:a16="http://schemas.microsoft.com/office/drawing/2014/main" val="1054684247"/>
                  </a:ext>
                </a:extLst>
              </a:tr>
              <a:tr h="331975">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Ventricles unable to compensate </a:t>
                      </a:r>
                    </a:p>
                  </a:txBody>
                  <a:tcPr/>
                </a:tc>
                <a:extLst>
                  <a:ext uri="{0D108BD9-81ED-4DB2-BD59-A6C34878D82A}">
                    <a16:rowId xmlns:a16="http://schemas.microsoft.com/office/drawing/2014/main" val="4211838153"/>
                  </a:ext>
                </a:extLst>
              </a:tr>
              <a:tr h="349234">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Decrease in stoke volume</a:t>
                      </a:r>
                    </a:p>
                  </a:txBody>
                  <a:tcPr/>
                </a:tc>
                <a:extLst>
                  <a:ext uri="{0D108BD9-81ED-4DB2-BD59-A6C34878D82A}">
                    <a16:rowId xmlns:a16="http://schemas.microsoft.com/office/drawing/2014/main" val="2049183244"/>
                  </a:ext>
                </a:extLst>
              </a:tr>
              <a:tr h="425300">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Backward flow of blood in pulmonary veins</a:t>
                      </a:r>
                    </a:p>
                  </a:txBody>
                  <a:tcPr/>
                </a:tc>
                <a:extLst>
                  <a:ext uri="{0D108BD9-81ED-4DB2-BD59-A6C34878D82A}">
                    <a16:rowId xmlns:a16="http://schemas.microsoft.com/office/drawing/2014/main" val="3438724068"/>
                  </a:ext>
                </a:extLst>
              </a:tr>
            </a:tbl>
          </a:graphicData>
        </a:graphic>
      </p:graphicFrame>
    </p:spTree>
    <p:extLst>
      <p:ext uri="{BB962C8B-B14F-4D97-AF65-F5344CB8AC3E}">
        <p14:creationId xmlns:p14="http://schemas.microsoft.com/office/powerpoint/2010/main" val="34748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473B-0B14-45FB-E867-04F132E1AA9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76B783-F61F-0D3B-FA57-6053D0F707AE}"/>
              </a:ext>
            </a:extLst>
          </p:cNvPr>
          <p:cNvGraphicFramePr>
            <a:graphicFrameLocks noGrp="1"/>
          </p:cNvGraphicFramePr>
          <p:nvPr>
            <p:ph idx="1"/>
            <p:extLst>
              <p:ext uri="{D42A27DB-BD31-4B8C-83A1-F6EECF244321}">
                <p14:modId xmlns:p14="http://schemas.microsoft.com/office/powerpoint/2010/main" val="3043280815"/>
              </p:ext>
            </p:extLst>
          </p:nvPr>
        </p:nvGraphicFramePr>
        <p:xfrm>
          <a:off x="314325" y="233231"/>
          <a:ext cx="8515350" cy="4451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784F23A-54BF-F976-7EFA-742F2A88855C}"/>
              </a:ext>
            </a:extLst>
          </p:cNvPr>
          <p:cNvSpPr txBox="1"/>
          <p:nvPr/>
        </p:nvSpPr>
        <p:spPr>
          <a:xfrm>
            <a:off x="0" y="4684236"/>
            <a:ext cx="3998976" cy="276999"/>
          </a:xfrm>
          <a:prstGeom prst="rect">
            <a:avLst/>
          </a:prstGeom>
          <a:noFill/>
        </p:spPr>
        <p:txBody>
          <a:bodyPr wrap="square" rtlCol="0">
            <a:spAutoFit/>
          </a:bodyPr>
          <a:lstStyle/>
          <a:p>
            <a:r>
              <a:rPr lang="en-US" sz="1200" dirty="0"/>
              <a:t>Agrawal N, et al. J Crit Care Med. 2016 Dec;20(12):719-723.</a:t>
            </a:r>
          </a:p>
        </p:txBody>
      </p:sp>
    </p:spTree>
    <p:extLst>
      <p:ext uri="{BB962C8B-B14F-4D97-AF65-F5344CB8AC3E}">
        <p14:creationId xmlns:p14="http://schemas.microsoft.com/office/powerpoint/2010/main" val="241979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F3205-1DBA-52CB-67F8-59802E2E3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B3397-4C7B-C617-5078-5D9384436BAB}"/>
              </a:ext>
            </a:extLst>
          </p:cNvPr>
          <p:cNvSpPr>
            <a:spLocks noGrp="1"/>
          </p:cNvSpPr>
          <p:nvPr>
            <p:ph type="title"/>
          </p:nvPr>
        </p:nvSpPr>
        <p:spPr>
          <a:xfrm>
            <a:off x="628650" y="265688"/>
            <a:ext cx="7886700" cy="646331"/>
          </a:xfrm>
        </p:spPr>
        <p:txBody>
          <a:bodyPr anchor="ctr">
            <a:normAutofit/>
          </a:bodyPr>
          <a:lstStyle/>
          <a:p>
            <a:r>
              <a:rPr lang="en-US" dirty="0"/>
              <a:t>Pathophysiology - Outcome  </a:t>
            </a:r>
          </a:p>
        </p:txBody>
      </p:sp>
      <p:pic>
        <p:nvPicPr>
          <p:cNvPr id="5" name="Picture 4" descr="A diagram of a patient's condition&#10;&#10;AI-generated content may be incorrect.">
            <a:extLst>
              <a:ext uri="{FF2B5EF4-FFF2-40B4-BE49-F238E27FC236}">
                <a16:creationId xmlns:a16="http://schemas.microsoft.com/office/drawing/2014/main" id="{E35DD912-8C07-1350-17B8-91EB84134E87}"/>
              </a:ext>
            </a:extLst>
          </p:cNvPr>
          <p:cNvPicPr>
            <a:picLocks noChangeAspect="1"/>
          </p:cNvPicPr>
          <p:nvPr/>
        </p:nvPicPr>
        <p:blipFill>
          <a:blip r:embed="rId3"/>
          <a:stretch>
            <a:fillRect/>
          </a:stretch>
        </p:blipFill>
        <p:spPr>
          <a:xfrm>
            <a:off x="1728364" y="1177706"/>
            <a:ext cx="5687271" cy="3455017"/>
          </a:xfrm>
          <a:prstGeom prst="rect">
            <a:avLst/>
          </a:prstGeom>
          <a:noFill/>
        </p:spPr>
      </p:pic>
      <p:sp>
        <p:nvSpPr>
          <p:cNvPr id="3" name="Rectangle 2">
            <a:extLst>
              <a:ext uri="{FF2B5EF4-FFF2-40B4-BE49-F238E27FC236}">
                <a16:creationId xmlns:a16="http://schemas.microsoft.com/office/drawing/2014/main" id="{CEE9B90B-8605-7C31-F669-0A4C00DD778A}"/>
              </a:ext>
            </a:extLst>
          </p:cNvPr>
          <p:cNvSpPr/>
          <p:nvPr/>
        </p:nvSpPr>
        <p:spPr>
          <a:xfrm>
            <a:off x="5535168" y="912019"/>
            <a:ext cx="2157984" cy="1233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6B843E-EE49-76E4-C9C7-0BCFC6B7BE35}"/>
              </a:ext>
            </a:extLst>
          </p:cNvPr>
          <p:cNvSpPr txBox="1"/>
          <p:nvPr/>
        </p:nvSpPr>
        <p:spPr>
          <a:xfrm>
            <a:off x="0" y="4632723"/>
            <a:ext cx="3998976" cy="276999"/>
          </a:xfrm>
          <a:prstGeom prst="rect">
            <a:avLst/>
          </a:prstGeom>
          <a:noFill/>
        </p:spPr>
        <p:txBody>
          <a:bodyPr wrap="square" rtlCol="0">
            <a:spAutoFit/>
          </a:bodyPr>
          <a:lstStyle/>
          <a:p>
            <a:r>
              <a:rPr lang="en-US" sz="1200" dirty="0"/>
              <a:t>Agrawal N, et al. J Crit Care Med. 2016 Dec;20(12):719-723.</a:t>
            </a:r>
          </a:p>
        </p:txBody>
      </p:sp>
    </p:spTree>
    <p:extLst>
      <p:ext uri="{BB962C8B-B14F-4D97-AF65-F5344CB8AC3E}">
        <p14:creationId xmlns:p14="http://schemas.microsoft.com/office/powerpoint/2010/main" val="25790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F605B-9AAA-E0F0-7579-8E94EF307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03367-A117-6AAB-7F6F-4DFBB1BF7EF8}"/>
              </a:ext>
            </a:extLst>
          </p:cNvPr>
          <p:cNvSpPr>
            <a:spLocks noGrp="1"/>
          </p:cNvSpPr>
          <p:nvPr>
            <p:ph type="title"/>
          </p:nvPr>
        </p:nvSpPr>
        <p:spPr>
          <a:xfrm>
            <a:off x="628650" y="446979"/>
            <a:ext cx="8040212" cy="535531"/>
          </a:xfrm>
        </p:spPr>
        <p:txBody>
          <a:bodyPr/>
          <a:lstStyle/>
          <a:p>
            <a:r>
              <a:rPr lang="en-US" sz="3200" dirty="0"/>
              <a:t>Characteristics of SCAPE</a:t>
            </a:r>
          </a:p>
        </p:txBody>
      </p:sp>
      <p:sp>
        <p:nvSpPr>
          <p:cNvPr id="4" name="TextBox 3">
            <a:extLst>
              <a:ext uri="{FF2B5EF4-FFF2-40B4-BE49-F238E27FC236}">
                <a16:creationId xmlns:a16="http://schemas.microsoft.com/office/drawing/2014/main" id="{47B38DA6-BCD4-7992-B58E-CF0925EE461F}"/>
              </a:ext>
            </a:extLst>
          </p:cNvPr>
          <p:cNvSpPr txBox="1"/>
          <p:nvPr/>
        </p:nvSpPr>
        <p:spPr>
          <a:xfrm>
            <a:off x="0" y="4465688"/>
            <a:ext cx="4523232" cy="461665"/>
          </a:xfrm>
          <a:prstGeom prst="rect">
            <a:avLst/>
          </a:prstGeom>
          <a:noFill/>
        </p:spPr>
        <p:txBody>
          <a:bodyPr wrap="square" rtlCol="0">
            <a:spAutoFit/>
          </a:bodyPr>
          <a:lstStyle/>
          <a:p>
            <a:r>
              <a:rPr lang="en-US" sz="1200" dirty="0"/>
              <a:t>Long B, et al. Am J Emerg Med. 2025 Apr;90:35-40.</a:t>
            </a:r>
          </a:p>
          <a:p>
            <a:r>
              <a:rPr lang="en-US" sz="1200" dirty="0"/>
              <a:t>Agrawal N, et al. J Crit Care Med. 2016 Dec;20(12):719-723</a:t>
            </a:r>
          </a:p>
        </p:txBody>
      </p:sp>
      <p:graphicFrame>
        <p:nvGraphicFramePr>
          <p:cNvPr id="7" name="Diagram 6">
            <a:extLst>
              <a:ext uri="{FF2B5EF4-FFF2-40B4-BE49-F238E27FC236}">
                <a16:creationId xmlns:a16="http://schemas.microsoft.com/office/drawing/2014/main" id="{4DDB735A-DBF7-55B2-4E67-0A735A2240CF}"/>
              </a:ext>
            </a:extLst>
          </p:cNvPr>
          <p:cNvGraphicFramePr/>
          <p:nvPr>
            <p:extLst>
              <p:ext uri="{D42A27DB-BD31-4B8C-83A1-F6EECF244321}">
                <p14:modId xmlns:p14="http://schemas.microsoft.com/office/powerpoint/2010/main" val="1447736520"/>
              </p:ext>
            </p:extLst>
          </p:nvPr>
        </p:nvGraphicFramePr>
        <p:xfrm>
          <a:off x="894202" y="758811"/>
          <a:ext cx="735559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25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3CC7F-FD76-06F0-9B9C-BDEBC6BD7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99BAE-E304-F278-44CA-E4F027631CE6}"/>
              </a:ext>
            </a:extLst>
          </p:cNvPr>
          <p:cNvSpPr>
            <a:spLocks noGrp="1"/>
          </p:cNvSpPr>
          <p:nvPr>
            <p:ph type="title"/>
          </p:nvPr>
        </p:nvSpPr>
        <p:spPr>
          <a:xfrm>
            <a:off x="628650" y="446979"/>
            <a:ext cx="8040212" cy="535531"/>
          </a:xfrm>
        </p:spPr>
        <p:txBody>
          <a:bodyPr/>
          <a:lstStyle/>
          <a:p>
            <a:r>
              <a:rPr lang="en-US" sz="3200" dirty="0"/>
              <a:t>Diagnosis of SCAPE</a:t>
            </a:r>
          </a:p>
        </p:txBody>
      </p:sp>
      <p:sp>
        <p:nvSpPr>
          <p:cNvPr id="4" name="TextBox 3">
            <a:extLst>
              <a:ext uri="{FF2B5EF4-FFF2-40B4-BE49-F238E27FC236}">
                <a16:creationId xmlns:a16="http://schemas.microsoft.com/office/drawing/2014/main" id="{97C37101-0B6C-9FC1-917A-8AD24D3436BA}"/>
              </a:ext>
            </a:extLst>
          </p:cNvPr>
          <p:cNvSpPr txBox="1"/>
          <p:nvPr/>
        </p:nvSpPr>
        <p:spPr>
          <a:xfrm>
            <a:off x="0" y="4595858"/>
            <a:ext cx="4523232" cy="461665"/>
          </a:xfrm>
          <a:prstGeom prst="rect">
            <a:avLst/>
          </a:prstGeom>
          <a:noFill/>
        </p:spPr>
        <p:txBody>
          <a:bodyPr wrap="square" rtlCol="0">
            <a:spAutoFit/>
          </a:bodyPr>
          <a:lstStyle/>
          <a:p>
            <a:r>
              <a:rPr lang="en-US" sz="1200" dirty="0"/>
              <a:t>Long B, et al. Am J Emerg Med. 2025 Apr;90:35-40.</a:t>
            </a:r>
          </a:p>
          <a:p>
            <a:r>
              <a:rPr lang="en-US" sz="1200" dirty="0"/>
              <a:t>Agrawal N, et al. J Crit Care Med. 2016 Dec;20(12):719-723</a:t>
            </a:r>
          </a:p>
        </p:txBody>
      </p:sp>
      <p:graphicFrame>
        <p:nvGraphicFramePr>
          <p:cNvPr id="9" name="Content Placeholder 8">
            <a:extLst>
              <a:ext uri="{FF2B5EF4-FFF2-40B4-BE49-F238E27FC236}">
                <a16:creationId xmlns:a16="http://schemas.microsoft.com/office/drawing/2014/main" id="{D24295AF-8553-9014-D289-7834334F97F3}"/>
              </a:ext>
            </a:extLst>
          </p:cNvPr>
          <p:cNvGraphicFramePr>
            <a:graphicFrameLocks noGrp="1"/>
          </p:cNvGraphicFramePr>
          <p:nvPr>
            <p:ph idx="1"/>
            <p:extLst>
              <p:ext uri="{D42A27DB-BD31-4B8C-83A1-F6EECF244321}">
                <p14:modId xmlns:p14="http://schemas.microsoft.com/office/powerpoint/2010/main" val="4219653973"/>
              </p:ext>
            </p:extLst>
          </p:nvPr>
        </p:nvGraphicFramePr>
        <p:xfrm>
          <a:off x="802406" y="932179"/>
          <a:ext cx="7539187" cy="371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15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73BA-4545-AC1C-2EB5-871D64C4EA4A}"/>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DF986F-5556-CA42-9541-290E6033BFF9}"/>
              </a:ext>
            </a:extLst>
          </p:cNvPr>
          <p:cNvGraphicFramePr>
            <a:graphicFrameLocks noGrp="1"/>
          </p:cNvGraphicFramePr>
          <p:nvPr>
            <p:ph idx="1"/>
            <p:extLst>
              <p:ext uri="{D42A27DB-BD31-4B8C-83A1-F6EECF244321}">
                <p14:modId xmlns:p14="http://schemas.microsoft.com/office/powerpoint/2010/main" val="2480855126"/>
              </p:ext>
            </p:extLst>
          </p:nvPr>
        </p:nvGraphicFramePr>
        <p:xfrm>
          <a:off x="241745" y="1106335"/>
          <a:ext cx="8562974" cy="3169920"/>
        </p:xfrm>
        <a:graphic>
          <a:graphicData uri="http://schemas.openxmlformats.org/drawingml/2006/table">
            <a:tbl>
              <a:tblPr firstRow="1" bandRow="1">
                <a:tableStyleId>{6E25E649-3F16-4E02-A733-19D2CDBF48F0}</a:tableStyleId>
              </a:tblPr>
              <a:tblGrid>
                <a:gridCol w="1341763">
                  <a:extLst>
                    <a:ext uri="{9D8B030D-6E8A-4147-A177-3AD203B41FA5}">
                      <a16:colId xmlns:a16="http://schemas.microsoft.com/office/drawing/2014/main" val="563552061"/>
                    </a:ext>
                  </a:extLst>
                </a:gridCol>
                <a:gridCol w="3743825">
                  <a:extLst>
                    <a:ext uri="{9D8B030D-6E8A-4147-A177-3AD203B41FA5}">
                      <a16:colId xmlns:a16="http://schemas.microsoft.com/office/drawing/2014/main" val="4078739417"/>
                    </a:ext>
                  </a:extLst>
                </a:gridCol>
                <a:gridCol w="3477386">
                  <a:extLst>
                    <a:ext uri="{9D8B030D-6E8A-4147-A177-3AD203B41FA5}">
                      <a16:colId xmlns:a16="http://schemas.microsoft.com/office/drawing/2014/main" val="3857971962"/>
                    </a:ext>
                  </a:extLst>
                </a:gridCol>
              </a:tblGrid>
              <a:tr h="345643">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SCAPE</a:t>
                      </a:r>
                    </a:p>
                  </a:txBody>
                  <a:tcPr/>
                </a:tc>
                <a:tc>
                  <a:txBody>
                    <a:bodyPr/>
                    <a:lstStyle/>
                    <a:p>
                      <a:pPr algn="ctr"/>
                      <a:r>
                        <a:rPr lang="en-US" sz="1800" dirty="0">
                          <a:latin typeface="Arial" panose="020B0604020202020204" pitchFamily="34" charset="0"/>
                          <a:cs typeface="Arial" panose="020B0604020202020204" pitchFamily="34" charset="0"/>
                        </a:rPr>
                        <a:t>ADHF</a:t>
                      </a:r>
                    </a:p>
                  </a:txBody>
                  <a:tcPr/>
                </a:tc>
                <a:extLst>
                  <a:ext uri="{0D108BD9-81ED-4DB2-BD59-A6C34878D82A}">
                    <a16:rowId xmlns:a16="http://schemas.microsoft.com/office/drawing/2014/main" val="1099582347"/>
                  </a:ext>
                </a:extLst>
              </a:tr>
              <a:tr h="434784">
                <a:tc>
                  <a:txBody>
                    <a:bodyPr/>
                    <a:lstStyle/>
                    <a:p>
                      <a:r>
                        <a:rPr lang="en-US" sz="1400" dirty="0">
                          <a:latin typeface="Arial" panose="020B0604020202020204" pitchFamily="34" charset="0"/>
                          <a:cs typeface="Arial" panose="020B0604020202020204" pitchFamily="34" charset="0"/>
                        </a:rPr>
                        <a:t>Main Mechanism</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Increased sympathetic activation </a:t>
                      </a:r>
                    </a:p>
                    <a:p>
                      <a:pPr marL="285750" indent="-285750">
                        <a:buFontTx/>
                        <a:buChar char="-"/>
                      </a:pPr>
                      <a:r>
                        <a:rPr lang="en-US" sz="1400" dirty="0">
                          <a:latin typeface="Arial" panose="020B0604020202020204" pitchFamily="34" charset="0"/>
                          <a:cs typeface="Arial" panose="020B0604020202020204" pitchFamily="34" charset="0"/>
                        </a:rPr>
                        <a:t>Afterload mismatch </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LV dysfunction</a:t>
                      </a:r>
                    </a:p>
                    <a:p>
                      <a:pPr marL="285750" indent="-285750">
                        <a:buFontTx/>
                        <a:buChar char="-"/>
                      </a:pPr>
                      <a:r>
                        <a:rPr lang="en-US" sz="1400" dirty="0">
                          <a:latin typeface="Arial" panose="020B0604020202020204" pitchFamily="34" charset="0"/>
                          <a:cs typeface="Arial" panose="020B0604020202020204" pitchFamily="34" charset="0"/>
                        </a:rPr>
                        <a:t>Renal retention of sodium and water</a:t>
                      </a:r>
                    </a:p>
                  </a:txBody>
                  <a:tcPr/>
                </a:tc>
                <a:extLst>
                  <a:ext uri="{0D108BD9-81ED-4DB2-BD59-A6C34878D82A}">
                    <a16:rowId xmlns:a16="http://schemas.microsoft.com/office/drawing/2014/main" val="817074675"/>
                  </a:ext>
                </a:extLst>
              </a:tr>
              <a:tr h="434784">
                <a:tc>
                  <a:txBody>
                    <a:bodyPr/>
                    <a:lstStyle/>
                    <a:p>
                      <a:r>
                        <a:rPr lang="en-US" sz="1400" dirty="0">
                          <a:latin typeface="Arial" panose="020B0604020202020204" pitchFamily="34" charset="0"/>
                          <a:cs typeface="Arial" panose="020B0604020202020204" pitchFamily="34" charset="0"/>
                        </a:rPr>
                        <a:t>Cause of Symptoms</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Pressure redistribution from venoconstriction and increased afterload</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Fluid accumulation</a:t>
                      </a:r>
                    </a:p>
                  </a:txBody>
                  <a:tcPr/>
                </a:tc>
                <a:extLst>
                  <a:ext uri="{0D108BD9-81ED-4DB2-BD59-A6C34878D82A}">
                    <a16:rowId xmlns:a16="http://schemas.microsoft.com/office/drawing/2014/main" val="4285865793"/>
                  </a:ext>
                </a:extLst>
              </a:tr>
              <a:tr h="288036">
                <a:tc>
                  <a:txBody>
                    <a:bodyPr/>
                    <a:lstStyle/>
                    <a:p>
                      <a:r>
                        <a:rPr lang="en-US" sz="1400" dirty="0">
                          <a:latin typeface="Arial" panose="020B0604020202020204" pitchFamily="34" charset="0"/>
                          <a:cs typeface="Arial" panose="020B0604020202020204" pitchFamily="34" charset="0"/>
                        </a:rPr>
                        <a:t>Onset</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Rapid (minutes to hours)</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Gradual (days)</a:t>
                      </a:r>
                    </a:p>
                  </a:txBody>
                  <a:tcPr/>
                </a:tc>
                <a:extLst>
                  <a:ext uri="{0D108BD9-81ED-4DB2-BD59-A6C34878D82A}">
                    <a16:rowId xmlns:a16="http://schemas.microsoft.com/office/drawing/2014/main" val="2302953901"/>
                  </a:ext>
                </a:extLst>
              </a:tr>
              <a:tr h="434784">
                <a:tc>
                  <a:txBody>
                    <a:bodyPr/>
                    <a:lstStyle/>
                    <a:p>
                      <a:r>
                        <a:rPr lang="en-US" sz="1400" dirty="0">
                          <a:latin typeface="Arial" panose="020B0604020202020204" pitchFamily="34" charset="0"/>
                          <a:cs typeface="Arial" panose="020B0604020202020204" pitchFamily="34" charset="0"/>
                        </a:rPr>
                        <a:t>Hemodynamic abnormalities </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Hypertension (≥160 mmHg), Tachycardiac</a:t>
                      </a:r>
                    </a:p>
                    <a:p>
                      <a:pPr marL="285750" indent="-285750">
                        <a:buFontTx/>
                        <a:buChar char="-"/>
                      </a:pPr>
                      <a:r>
                        <a:rPr lang="en-US" sz="1400" dirty="0">
                          <a:latin typeface="Arial" panose="020B0604020202020204" pitchFamily="34" charset="0"/>
                          <a:cs typeface="Arial" panose="020B0604020202020204" pitchFamily="34" charset="0"/>
                        </a:rPr>
                        <a:t>Increased SVR, LVEDP, PCWP and low CO</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Increased LVEDP</a:t>
                      </a:r>
                    </a:p>
                    <a:p>
                      <a:pPr marL="285750" indent="-285750">
                        <a:buFontTx/>
                        <a:buChar char="-"/>
                      </a:pPr>
                      <a:r>
                        <a:rPr lang="en-US" sz="1400" dirty="0">
                          <a:latin typeface="Arial" panose="020B0604020202020204" pitchFamily="34" charset="0"/>
                          <a:cs typeface="Arial" panose="020B0604020202020204" pitchFamily="34" charset="0"/>
                        </a:rPr>
                        <a:t>Low to normal CO </a:t>
                      </a:r>
                    </a:p>
                    <a:p>
                      <a:pPr marL="285750" indent="-285750">
                        <a:buFontTx/>
                        <a:buChar char="-"/>
                      </a:pPr>
                      <a:r>
                        <a:rPr lang="en-US" sz="1400" dirty="0">
                          <a:latin typeface="Arial" panose="020B0604020202020204" pitchFamily="34" charset="0"/>
                          <a:cs typeface="Arial" panose="020B0604020202020204" pitchFamily="34" charset="0"/>
                        </a:rPr>
                        <a:t>Low to normal SBP</a:t>
                      </a:r>
                    </a:p>
                  </a:txBody>
                  <a:tcPr/>
                </a:tc>
                <a:extLst>
                  <a:ext uri="{0D108BD9-81ED-4DB2-BD59-A6C34878D82A}">
                    <a16:rowId xmlns:a16="http://schemas.microsoft.com/office/drawing/2014/main" val="1677570966"/>
                  </a:ext>
                </a:extLst>
              </a:tr>
              <a:tr h="434784">
                <a:tc>
                  <a:txBody>
                    <a:bodyPr/>
                    <a:lstStyle/>
                    <a:p>
                      <a:r>
                        <a:rPr lang="en-US" sz="1400" dirty="0">
                          <a:latin typeface="Arial" panose="020B0604020202020204" pitchFamily="34" charset="0"/>
                          <a:cs typeface="Arial" panose="020B0604020202020204" pitchFamily="34" charset="0"/>
                        </a:rPr>
                        <a:t>Clinical presentation</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Cold and wet</a:t>
                      </a:r>
                    </a:p>
                  </a:txBody>
                  <a:tcPr/>
                </a:tc>
                <a:tc>
                  <a:txBody>
                    <a:bodyPr/>
                    <a:lstStyle/>
                    <a:p>
                      <a:pPr marL="285750" indent="-285750">
                        <a:buFontTx/>
                        <a:buChar char="-"/>
                      </a:pPr>
                      <a:r>
                        <a:rPr lang="en-US" sz="1400" dirty="0">
                          <a:latin typeface="Arial" panose="020B0604020202020204" pitchFamily="34" charset="0"/>
                          <a:cs typeface="Arial" panose="020B0604020202020204" pitchFamily="34" charset="0"/>
                        </a:rPr>
                        <a:t>Warm and wet OR Cold and dry</a:t>
                      </a:r>
                    </a:p>
                  </a:txBody>
                  <a:tcPr/>
                </a:tc>
                <a:extLst>
                  <a:ext uri="{0D108BD9-81ED-4DB2-BD59-A6C34878D82A}">
                    <a16:rowId xmlns:a16="http://schemas.microsoft.com/office/drawing/2014/main" val="1195858036"/>
                  </a:ext>
                </a:extLst>
              </a:tr>
            </a:tbl>
          </a:graphicData>
        </a:graphic>
      </p:graphicFrame>
      <p:sp>
        <p:nvSpPr>
          <p:cNvPr id="4" name="TextBox 3">
            <a:extLst>
              <a:ext uri="{FF2B5EF4-FFF2-40B4-BE49-F238E27FC236}">
                <a16:creationId xmlns:a16="http://schemas.microsoft.com/office/drawing/2014/main" id="{D568F6B7-C8B2-CAD8-5CAE-BB6DF7BF1F08}"/>
              </a:ext>
            </a:extLst>
          </p:cNvPr>
          <p:cNvSpPr txBox="1"/>
          <p:nvPr/>
        </p:nvSpPr>
        <p:spPr>
          <a:xfrm>
            <a:off x="0" y="4696521"/>
            <a:ext cx="4523232" cy="276999"/>
          </a:xfrm>
          <a:prstGeom prst="rect">
            <a:avLst/>
          </a:prstGeom>
          <a:noFill/>
        </p:spPr>
        <p:txBody>
          <a:bodyPr wrap="square" rtlCol="0">
            <a:spAutoFit/>
          </a:bodyPr>
          <a:lstStyle/>
          <a:p>
            <a:r>
              <a:rPr lang="lt-LT" sz="1200" dirty="0"/>
              <a:t>McDonagh TA,</a:t>
            </a:r>
            <a:r>
              <a:rPr lang="en-US" sz="1200" dirty="0"/>
              <a:t> et al. </a:t>
            </a:r>
            <a:r>
              <a:rPr lang="lt-LT" sz="1200" dirty="0"/>
              <a:t>Eur Heart J. 2021 Sep 21;42(36):3599-3726.</a:t>
            </a:r>
            <a:endParaRPr lang="en-US" sz="1200" dirty="0"/>
          </a:p>
        </p:txBody>
      </p:sp>
      <p:sp>
        <p:nvSpPr>
          <p:cNvPr id="8" name="Title 1">
            <a:extLst>
              <a:ext uri="{FF2B5EF4-FFF2-40B4-BE49-F238E27FC236}">
                <a16:creationId xmlns:a16="http://schemas.microsoft.com/office/drawing/2014/main" id="{B61B8AE4-CA26-49CD-1D5E-E5FC16DA4BCD}"/>
              </a:ext>
            </a:extLst>
          </p:cNvPr>
          <p:cNvSpPr>
            <a:spLocks noGrp="1"/>
          </p:cNvSpPr>
          <p:nvPr>
            <p:ph type="title"/>
          </p:nvPr>
        </p:nvSpPr>
        <p:spPr>
          <a:xfrm>
            <a:off x="628650" y="446979"/>
            <a:ext cx="7886700" cy="535531"/>
          </a:xfrm>
        </p:spPr>
        <p:txBody>
          <a:bodyPr/>
          <a:lstStyle/>
          <a:p>
            <a:r>
              <a:rPr lang="en-US" sz="3200" dirty="0"/>
              <a:t>SCAPE vs. ADHF</a:t>
            </a:r>
          </a:p>
        </p:txBody>
      </p:sp>
    </p:spTree>
    <p:extLst>
      <p:ext uri="{BB962C8B-B14F-4D97-AF65-F5344CB8AC3E}">
        <p14:creationId xmlns:p14="http://schemas.microsoft.com/office/powerpoint/2010/main" val="245319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325AA-0B49-F84A-8023-C5B2B4DD7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6D9F0-9CBD-858B-3F34-FC56BA2BF506}"/>
              </a:ext>
            </a:extLst>
          </p:cNvPr>
          <p:cNvSpPr>
            <a:spLocks noGrp="1"/>
          </p:cNvSpPr>
          <p:nvPr>
            <p:ph type="title"/>
          </p:nvPr>
        </p:nvSpPr>
        <p:spPr/>
        <p:txBody>
          <a:bodyPr/>
          <a:lstStyle/>
          <a:p>
            <a:r>
              <a:rPr lang="en-US" dirty="0"/>
              <a:t>Assessment Question 1</a:t>
            </a:r>
          </a:p>
        </p:txBody>
      </p:sp>
    </p:spTree>
    <p:extLst>
      <p:ext uri="{BB962C8B-B14F-4D97-AF65-F5344CB8AC3E}">
        <p14:creationId xmlns:p14="http://schemas.microsoft.com/office/powerpoint/2010/main" val="226411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A46F-6CEB-20AB-A01C-95E7C6510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2CB2E-7121-9166-4D9E-0A2FCA08F85E}"/>
              </a:ext>
            </a:extLst>
          </p:cNvPr>
          <p:cNvSpPr>
            <a:spLocks noGrp="1"/>
          </p:cNvSpPr>
          <p:nvPr>
            <p:ph type="title"/>
          </p:nvPr>
        </p:nvSpPr>
        <p:spPr>
          <a:xfrm>
            <a:off x="628650" y="566177"/>
            <a:ext cx="7886700" cy="535531"/>
          </a:xfrm>
        </p:spPr>
        <p:txBody>
          <a:bodyPr/>
          <a:lstStyle/>
          <a:p>
            <a:r>
              <a:rPr lang="en-US" sz="3200" dirty="0"/>
              <a:t>Disclosure</a:t>
            </a:r>
            <a:endParaRPr lang="en-US" sz="1100" dirty="0">
              <a:ea typeface="Verdana"/>
            </a:endParaRPr>
          </a:p>
        </p:txBody>
      </p:sp>
      <p:sp>
        <p:nvSpPr>
          <p:cNvPr id="3" name="Content Placeholder 2">
            <a:extLst>
              <a:ext uri="{FF2B5EF4-FFF2-40B4-BE49-F238E27FC236}">
                <a16:creationId xmlns:a16="http://schemas.microsoft.com/office/drawing/2014/main" id="{5D2A974E-F984-EAB6-0DA6-D840F72D26DD}"/>
              </a:ext>
            </a:extLst>
          </p:cNvPr>
          <p:cNvSpPr>
            <a:spLocks noGrp="1"/>
          </p:cNvSpPr>
          <p:nvPr>
            <p:ph idx="1"/>
          </p:nvPr>
        </p:nvSpPr>
        <p:spPr/>
        <p:txBody>
          <a:bodyPr>
            <a:normAutofit/>
          </a:bodyPr>
          <a:lstStyle/>
          <a:p>
            <a:r>
              <a:rPr lang="en-US" sz="1800" dirty="0"/>
              <a:t>The planners and speaker have indicated that there are no relevant financial relationships with any ineligible companies to disclose. </a:t>
            </a:r>
          </a:p>
          <a:p>
            <a:endParaRPr lang="en-US" sz="2000" dirty="0"/>
          </a:p>
        </p:txBody>
      </p:sp>
    </p:spTree>
    <p:extLst>
      <p:ext uri="{BB962C8B-B14F-4D97-AF65-F5344CB8AC3E}">
        <p14:creationId xmlns:p14="http://schemas.microsoft.com/office/powerpoint/2010/main" val="166180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23A8-2721-8F6C-1CB0-4F9E6B2491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68C801-161C-6368-9454-D470A0D5F1D7}"/>
              </a:ext>
            </a:extLst>
          </p:cNvPr>
          <p:cNvSpPr>
            <a:spLocks noGrp="1"/>
          </p:cNvSpPr>
          <p:nvPr>
            <p:ph type="title"/>
          </p:nvPr>
        </p:nvSpPr>
        <p:spPr>
          <a:xfrm>
            <a:off x="628650" y="321088"/>
            <a:ext cx="7095194" cy="535531"/>
          </a:xfrm>
        </p:spPr>
        <p:txBody>
          <a:bodyPr/>
          <a:lstStyle/>
          <a:p>
            <a:r>
              <a:rPr lang="en-US" sz="3200" dirty="0"/>
              <a:t>Assessment Question 1</a:t>
            </a:r>
          </a:p>
        </p:txBody>
      </p:sp>
      <p:sp>
        <p:nvSpPr>
          <p:cNvPr id="5" name="Content Placeholder 4">
            <a:extLst>
              <a:ext uri="{FF2B5EF4-FFF2-40B4-BE49-F238E27FC236}">
                <a16:creationId xmlns:a16="http://schemas.microsoft.com/office/drawing/2014/main" id="{91B7DF11-1372-1A71-E655-7CA165E0D0B3}"/>
              </a:ext>
            </a:extLst>
          </p:cNvPr>
          <p:cNvSpPr>
            <a:spLocks noGrp="1"/>
          </p:cNvSpPr>
          <p:nvPr>
            <p:ph idx="1"/>
          </p:nvPr>
        </p:nvSpPr>
        <p:spPr>
          <a:xfrm>
            <a:off x="454533" y="1011936"/>
            <a:ext cx="8234934" cy="4131563"/>
          </a:xfrm>
        </p:spPr>
        <p:txBody>
          <a:bodyPr vert="horz" lIns="91440" tIns="45720" rIns="91440" bIns="45720" rtlCol="0" anchor="t">
            <a:normAutofit/>
          </a:bodyPr>
          <a:lstStyle/>
          <a:p>
            <a:r>
              <a:rPr lang="en-US" sz="1800" dirty="0">
                <a:latin typeface="Arial"/>
                <a:cs typeface="Arial"/>
              </a:rPr>
              <a:t>DS is a 70yo male, who presents with sudden severe shortness of breath and anxiety which started about 2 hours ago. His past medical history includes </a:t>
            </a:r>
            <a:r>
              <a:rPr lang="en-US" sz="1800" dirty="0" err="1">
                <a:latin typeface="Arial"/>
                <a:cs typeface="Arial"/>
              </a:rPr>
              <a:t>HFpEF</a:t>
            </a:r>
            <a:r>
              <a:rPr lang="en-US" sz="1800" dirty="0">
                <a:latin typeface="Arial"/>
                <a:cs typeface="Arial"/>
              </a:rPr>
              <a:t> and hypertension. His examination shows: </a:t>
            </a:r>
          </a:p>
          <a:p>
            <a:r>
              <a:rPr lang="en-US" sz="1800" dirty="0">
                <a:latin typeface="Arial"/>
                <a:cs typeface="Arial"/>
              </a:rPr>
              <a:t>BP 210/115 mmHg, HR 125, SpO2 = 88%, POCUS shows B-lines consistent with pulmonary edema, is seen as euvolemic (at baseline weight 105 kg).  </a:t>
            </a:r>
          </a:p>
          <a:p>
            <a:endParaRPr lang="en-US" sz="1800" dirty="0">
              <a:latin typeface="Arial"/>
              <a:cs typeface="Arial"/>
            </a:endParaRPr>
          </a:p>
          <a:p>
            <a:r>
              <a:rPr lang="en-US" sz="1800" dirty="0">
                <a:latin typeface="Arial"/>
                <a:cs typeface="Arial"/>
              </a:rPr>
              <a:t>1. Which combination of features is most consistent with the pathophysiology of SCAPE? </a:t>
            </a:r>
          </a:p>
          <a:p>
            <a:pPr marL="857250" lvl="1" indent="-342900">
              <a:buFont typeface="+mj-lt"/>
              <a:buAutoNum type="alphaUcPeriod"/>
            </a:pPr>
            <a:endParaRPr lang="en-US" sz="1500" dirty="0"/>
          </a:p>
          <a:p>
            <a:pPr marL="857250" lvl="1" indent="-342900">
              <a:buFont typeface="+mj-lt"/>
              <a:buAutoNum type="alphaUcPeriod"/>
            </a:pPr>
            <a:r>
              <a:rPr lang="en-US" sz="1500" dirty="0"/>
              <a:t>Gradual onset, fluid overload, vitals are normal  </a:t>
            </a:r>
          </a:p>
          <a:p>
            <a:pPr marL="857250" lvl="1" indent="-342900">
              <a:buFont typeface="+mj-lt"/>
              <a:buAutoNum type="alphaUcPeriod"/>
            </a:pPr>
            <a:r>
              <a:rPr lang="en-US" sz="1500" dirty="0"/>
              <a:t>Quick onset, hypertension and tachycardia, and positive B-lines on POCUS</a:t>
            </a:r>
          </a:p>
          <a:p>
            <a:pPr marL="857250" lvl="1" indent="-342900">
              <a:buFont typeface="+mj-lt"/>
              <a:buAutoNum type="alphaUcPeriod"/>
            </a:pPr>
            <a:r>
              <a:rPr lang="en-US" sz="1500" dirty="0"/>
              <a:t>Normal hemodynamics and patient is having a panic attack</a:t>
            </a:r>
          </a:p>
        </p:txBody>
      </p:sp>
    </p:spTree>
    <p:extLst>
      <p:ext uri="{BB962C8B-B14F-4D97-AF65-F5344CB8AC3E}">
        <p14:creationId xmlns:p14="http://schemas.microsoft.com/office/powerpoint/2010/main" val="115758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4932D-A90F-C205-465D-DA1475B25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BB002-6AF2-EF8F-04E2-6DF70CBB9C11}"/>
              </a:ext>
            </a:extLst>
          </p:cNvPr>
          <p:cNvSpPr>
            <a:spLocks noGrp="1"/>
          </p:cNvSpPr>
          <p:nvPr>
            <p:ph type="title"/>
          </p:nvPr>
        </p:nvSpPr>
        <p:spPr>
          <a:xfrm>
            <a:off x="3384432" y="1839581"/>
            <a:ext cx="5311512" cy="1463478"/>
          </a:xfrm>
        </p:spPr>
        <p:txBody>
          <a:bodyPr/>
          <a:lstStyle/>
          <a:p>
            <a:r>
              <a:rPr lang="en-US" dirty="0"/>
              <a:t>Pharmacological Management Options in SCAPE</a:t>
            </a:r>
          </a:p>
        </p:txBody>
      </p:sp>
    </p:spTree>
    <p:extLst>
      <p:ext uri="{BB962C8B-B14F-4D97-AF65-F5344CB8AC3E}">
        <p14:creationId xmlns:p14="http://schemas.microsoft.com/office/powerpoint/2010/main" val="43806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3DD9-34E0-3242-39F3-9D3B9A5A6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1E1CA-D7BB-F73B-10EC-0A7284114CDF}"/>
              </a:ext>
            </a:extLst>
          </p:cNvPr>
          <p:cNvSpPr>
            <a:spLocks noGrp="1"/>
          </p:cNvSpPr>
          <p:nvPr>
            <p:ph type="title"/>
          </p:nvPr>
        </p:nvSpPr>
        <p:spPr>
          <a:xfrm>
            <a:off x="628650" y="446979"/>
            <a:ext cx="7886700" cy="535531"/>
          </a:xfrm>
        </p:spPr>
        <p:txBody>
          <a:bodyPr/>
          <a:lstStyle/>
          <a:p>
            <a:r>
              <a:rPr lang="en-US" sz="3200" dirty="0"/>
              <a:t>Treatment targets</a:t>
            </a:r>
          </a:p>
        </p:txBody>
      </p:sp>
      <p:sp>
        <p:nvSpPr>
          <p:cNvPr id="3" name="Content Placeholder 2">
            <a:extLst>
              <a:ext uri="{FF2B5EF4-FFF2-40B4-BE49-F238E27FC236}">
                <a16:creationId xmlns:a16="http://schemas.microsoft.com/office/drawing/2014/main" id="{67F5FCBA-E9FF-91DE-50A6-09A1A532F707}"/>
              </a:ext>
            </a:extLst>
          </p:cNvPr>
          <p:cNvSpPr>
            <a:spLocks noGrp="1"/>
          </p:cNvSpPr>
          <p:nvPr>
            <p:ph idx="1"/>
          </p:nvPr>
        </p:nvSpPr>
        <p:spPr>
          <a:xfrm>
            <a:off x="378337" y="1033316"/>
            <a:ext cx="4571229" cy="3463853"/>
          </a:xfrm>
        </p:spPr>
        <p:txBody>
          <a:bodyPr>
            <a:normAutofit/>
          </a:bodyPr>
          <a:lstStyle/>
          <a:p>
            <a:pPr marL="342900" indent="-342900">
              <a:buFont typeface="Arial" panose="020B0604020202020204" pitchFamily="34" charset="0"/>
              <a:buChar char="•"/>
            </a:pPr>
            <a:r>
              <a:rPr lang="en-US" sz="1800" dirty="0"/>
              <a:t>Noninvasive ventilation</a:t>
            </a:r>
          </a:p>
          <a:p>
            <a:pPr marL="685800" lvl="1" indent="-342900">
              <a:buFont typeface="Arial" panose="020B0604020202020204" pitchFamily="34" charset="0"/>
              <a:buChar char="•"/>
            </a:pPr>
            <a:r>
              <a:rPr lang="en-US" dirty="0"/>
              <a:t>BiPAP</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sz="1800" dirty="0"/>
              <a:t>IV vasodilators </a:t>
            </a:r>
          </a:p>
          <a:p>
            <a:pPr marL="685800" lvl="1" indent="-342900">
              <a:buFont typeface="Arial" panose="020B0604020202020204" pitchFamily="34" charset="0"/>
              <a:buChar char="•"/>
            </a:pPr>
            <a:r>
              <a:rPr lang="en-US" dirty="0"/>
              <a:t>Nitroglycerin </a:t>
            </a:r>
          </a:p>
          <a:p>
            <a:pPr marL="685800" lvl="1" indent="-342900">
              <a:buFont typeface="Arial" panose="020B0604020202020204" pitchFamily="34" charset="0"/>
              <a:buChar char="•"/>
            </a:pPr>
            <a:r>
              <a:rPr lang="en-US" dirty="0"/>
              <a:t>Nitroprusside</a:t>
            </a:r>
          </a:p>
          <a:p>
            <a:pPr lvl="1"/>
            <a:endParaRPr lang="en-US" dirty="0"/>
          </a:p>
          <a:p>
            <a:pPr marL="342900" indent="-342900">
              <a:buFont typeface="Arial" panose="020B0604020202020204" pitchFamily="34" charset="0"/>
              <a:buChar char="•"/>
            </a:pPr>
            <a:r>
              <a:rPr lang="en-US" sz="1800" dirty="0"/>
              <a:t>Role of loop diuretics</a:t>
            </a:r>
          </a:p>
          <a:p>
            <a:pPr marL="342900" indent="-342900">
              <a:buFont typeface="Arial" panose="020B0604020202020204" pitchFamily="34" charset="0"/>
              <a:buChar char="•"/>
            </a:pPr>
            <a:r>
              <a:rPr lang="en-US" sz="1800" dirty="0"/>
              <a:t>Medications to avoid in acute setting</a:t>
            </a:r>
          </a:p>
        </p:txBody>
      </p:sp>
      <p:pic>
        <p:nvPicPr>
          <p:cNvPr id="4" name="Picture 3" descr="A diagram of a patient's condition&#10;&#10;AI-generated content may be incorrect.">
            <a:extLst>
              <a:ext uri="{FF2B5EF4-FFF2-40B4-BE49-F238E27FC236}">
                <a16:creationId xmlns:a16="http://schemas.microsoft.com/office/drawing/2014/main" id="{4784DE53-7DEB-570E-296B-8C5976A2FD3E}"/>
              </a:ext>
            </a:extLst>
          </p:cNvPr>
          <p:cNvPicPr>
            <a:picLocks noChangeAspect="1"/>
          </p:cNvPicPr>
          <p:nvPr/>
        </p:nvPicPr>
        <p:blipFill>
          <a:blip r:embed="rId3"/>
          <a:srcRect l="25700" t="29430" b="23005"/>
          <a:stretch>
            <a:fillRect/>
          </a:stretch>
        </p:blipFill>
        <p:spPr>
          <a:xfrm>
            <a:off x="4003340" y="1634972"/>
            <a:ext cx="4817384" cy="1873556"/>
          </a:xfrm>
          <a:prstGeom prst="rect">
            <a:avLst/>
          </a:prstGeom>
          <a:noFill/>
        </p:spPr>
      </p:pic>
      <p:sp>
        <p:nvSpPr>
          <p:cNvPr id="6" name="TextBox 5">
            <a:extLst>
              <a:ext uri="{FF2B5EF4-FFF2-40B4-BE49-F238E27FC236}">
                <a16:creationId xmlns:a16="http://schemas.microsoft.com/office/drawing/2014/main" id="{D3A99845-06CB-E8AF-74EA-918BF1B4D2C4}"/>
              </a:ext>
            </a:extLst>
          </p:cNvPr>
          <p:cNvSpPr txBox="1"/>
          <p:nvPr/>
        </p:nvSpPr>
        <p:spPr>
          <a:xfrm>
            <a:off x="0" y="4373355"/>
            <a:ext cx="5327904" cy="646331"/>
          </a:xfrm>
          <a:prstGeom prst="rect">
            <a:avLst/>
          </a:prstGeom>
          <a:noFill/>
        </p:spPr>
        <p:txBody>
          <a:bodyPr wrap="square" rtlCol="0">
            <a:spAutoFit/>
          </a:bodyPr>
          <a:lstStyle/>
          <a:p>
            <a:r>
              <a:rPr lang="en-US" sz="1200" dirty="0"/>
              <a:t>Long B, et al. Am J Emerg Med. 2025 Apr;90:35-40.</a:t>
            </a:r>
          </a:p>
          <a:p>
            <a:r>
              <a:rPr lang="en-US" sz="1200" dirty="0"/>
              <a:t>Agrawal N, et al. J Crit Care Med. 2016 Dec;20(12):719-723</a:t>
            </a:r>
          </a:p>
          <a:p>
            <a:r>
              <a:rPr lang="en-US" sz="1200" dirty="0" err="1"/>
              <a:t>Purkarthofer</a:t>
            </a:r>
            <a:r>
              <a:rPr lang="en-US" sz="1200" dirty="0"/>
              <a:t>, D, et al.</a:t>
            </a:r>
            <a:r>
              <a:rPr lang="en-US" sz="1200" i="1" dirty="0"/>
              <a:t> Case report: Sympathetic crashing acute pulmonary edema</a:t>
            </a:r>
            <a:endParaRPr lang="en-US" sz="1200" dirty="0"/>
          </a:p>
        </p:txBody>
      </p:sp>
    </p:spTree>
    <p:extLst>
      <p:ext uri="{BB962C8B-B14F-4D97-AF65-F5344CB8AC3E}">
        <p14:creationId xmlns:p14="http://schemas.microsoft.com/office/powerpoint/2010/main" val="398734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0C67-3242-AD2E-0ADE-50BFB1125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64C05-5348-F4D9-64AE-E65B5E4F2FE3}"/>
              </a:ext>
            </a:extLst>
          </p:cNvPr>
          <p:cNvSpPr>
            <a:spLocks noGrp="1"/>
          </p:cNvSpPr>
          <p:nvPr>
            <p:ph type="title"/>
          </p:nvPr>
        </p:nvSpPr>
        <p:spPr>
          <a:xfrm>
            <a:off x="628650" y="446979"/>
            <a:ext cx="7886700" cy="535531"/>
          </a:xfrm>
        </p:spPr>
        <p:txBody>
          <a:bodyPr/>
          <a:lstStyle/>
          <a:p>
            <a:r>
              <a:rPr lang="en-US" sz="3200" dirty="0"/>
              <a:t>Nitroglycerin</a:t>
            </a:r>
          </a:p>
        </p:txBody>
      </p:sp>
      <p:sp>
        <p:nvSpPr>
          <p:cNvPr id="4" name="TextBox 3">
            <a:extLst>
              <a:ext uri="{FF2B5EF4-FFF2-40B4-BE49-F238E27FC236}">
                <a16:creationId xmlns:a16="http://schemas.microsoft.com/office/drawing/2014/main" id="{A4840570-2183-7EAA-8464-FC304C1DF5D4}"/>
              </a:ext>
            </a:extLst>
          </p:cNvPr>
          <p:cNvSpPr txBox="1"/>
          <p:nvPr/>
        </p:nvSpPr>
        <p:spPr>
          <a:xfrm>
            <a:off x="0" y="4521843"/>
            <a:ext cx="4523232" cy="461665"/>
          </a:xfrm>
          <a:prstGeom prst="rect">
            <a:avLst/>
          </a:prstGeom>
          <a:noFill/>
        </p:spPr>
        <p:txBody>
          <a:bodyPr wrap="square" rtlCol="0">
            <a:spAutoFit/>
          </a:bodyPr>
          <a:lstStyle/>
          <a:p>
            <a:r>
              <a:rPr lang="en-US" sz="1200" dirty="0"/>
              <a:t>Long B, et al. Am J Emerg Med. 2025 Apr;90:35-40.</a:t>
            </a:r>
          </a:p>
          <a:p>
            <a:r>
              <a:rPr lang="en-US" sz="1200" dirty="0" err="1"/>
              <a:t>Abdelhameed</a:t>
            </a:r>
            <a:r>
              <a:rPr lang="en-US" sz="1200" dirty="0"/>
              <a:t> ME, et al. </a:t>
            </a:r>
            <a:r>
              <a:rPr lang="en-US" sz="1200" dirty="0" err="1"/>
              <a:t>Cureus</a:t>
            </a:r>
            <a:r>
              <a:rPr lang="en-US" sz="1200" dirty="0"/>
              <a:t>. 2025 Sep 14;17(9):e92262.</a:t>
            </a:r>
          </a:p>
        </p:txBody>
      </p:sp>
      <p:pic>
        <p:nvPicPr>
          <p:cNvPr id="10" name="Picture 9">
            <a:extLst>
              <a:ext uri="{FF2B5EF4-FFF2-40B4-BE49-F238E27FC236}">
                <a16:creationId xmlns:a16="http://schemas.microsoft.com/office/drawing/2014/main" id="{F95B2803-095F-58BD-8BB3-22583649D471}"/>
              </a:ext>
            </a:extLst>
          </p:cNvPr>
          <p:cNvPicPr>
            <a:picLocks noChangeAspect="1"/>
          </p:cNvPicPr>
          <p:nvPr/>
        </p:nvPicPr>
        <p:blipFill>
          <a:blip r:embed="rId3"/>
          <a:stretch>
            <a:fillRect/>
          </a:stretch>
        </p:blipFill>
        <p:spPr>
          <a:xfrm>
            <a:off x="3263626" y="446979"/>
            <a:ext cx="4290592" cy="4074864"/>
          </a:xfrm>
          <a:prstGeom prst="rect">
            <a:avLst/>
          </a:prstGeom>
        </p:spPr>
      </p:pic>
    </p:spTree>
    <p:extLst>
      <p:ext uri="{BB962C8B-B14F-4D97-AF65-F5344CB8AC3E}">
        <p14:creationId xmlns:p14="http://schemas.microsoft.com/office/powerpoint/2010/main" val="197665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6A73-A076-B149-9272-96078BAFD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C3C40-6D3E-296C-AC10-3252B0123CF6}"/>
              </a:ext>
            </a:extLst>
          </p:cNvPr>
          <p:cNvSpPr>
            <a:spLocks noGrp="1"/>
          </p:cNvSpPr>
          <p:nvPr>
            <p:ph type="title"/>
          </p:nvPr>
        </p:nvSpPr>
        <p:spPr>
          <a:xfrm>
            <a:off x="628650" y="446979"/>
            <a:ext cx="7886700" cy="535531"/>
          </a:xfrm>
        </p:spPr>
        <p:txBody>
          <a:bodyPr/>
          <a:lstStyle/>
          <a:p>
            <a:r>
              <a:rPr lang="en-US" sz="3200" dirty="0"/>
              <a:t>Nitroglycerin</a:t>
            </a:r>
          </a:p>
        </p:txBody>
      </p:sp>
      <p:graphicFrame>
        <p:nvGraphicFramePr>
          <p:cNvPr id="4" name="Table 3">
            <a:extLst>
              <a:ext uri="{FF2B5EF4-FFF2-40B4-BE49-F238E27FC236}">
                <a16:creationId xmlns:a16="http://schemas.microsoft.com/office/drawing/2014/main" id="{1E5A4296-6F14-6B26-A379-4E5A2CA988EA}"/>
              </a:ext>
            </a:extLst>
          </p:cNvPr>
          <p:cNvGraphicFramePr>
            <a:graphicFrameLocks noGrp="1"/>
          </p:cNvGraphicFramePr>
          <p:nvPr>
            <p:extLst>
              <p:ext uri="{D42A27DB-BD31-4B8C-83A1-F6EECF244321}">
                <p14:modId xmlns:p14="http://schemas.microsoft.com/office/powerpoint/2010/main" val="516391822"/>
              </p:ext>
            </p:extLst>
          </p:nvPr>
        </p:nvGraphicFramePr>
        <p:xfrm>
          <a:off x="481263" y="982510"/>
          <a:ext cx="8169441" cy="3512924"/>
        </p:xfrm>
        <a:graphic>
          <a:graphicData uri="http://schemas.openxmlformats.org/drawingml/2006/table">
            <a:tbl>
              <a:tblPr firstRow="1" bandRow="1">
                <a:tableStyleId>{6E25E649-3F16-4E02-A733-19D2CDBF48F0}</a:tableStyleId>
              </a:tblPr>
              <a:tblGrid>
                <a:gridCol w="1486247">
                  <a:extLst>
                    <a:ext uri="{9D8B030D-6E8A-4147-A177-3AD203B41FA5}">
                      <a16:colId xmlns:a16="http://schemas.microsoft.com/office/drawing/2014/main" val="2693208774"/>
                    </a:ext>
                  </a:extLst>
                </a:gridCol>
                <a:gridCol w="6683194">
                  <a:extLst>
                    <a:ext uri="{9D8B030D-6E8A-4147-A177-3AD203B41FA5}">
                      <a16:colId xmlns:a16="http://schemas.microsoft.com/office/drawing/2014/main" val="3338267308"/>
                    </a:ext>
                  </a:extLst>
                </a:gridCol>
              </a:tblGrid>
              <a:tr h="395588">
                <a:tc gridSpan="2">
                  <a:txBody>
                    <a:bodyPr/>
                    <a:lstStyle/>
                    <a:p>
                      <a:pPr algn="ctr"/>
                      <a:r>
                        <a:rPr lang="en-US" sz="1600" b="0" dirty="0">
                          <a:latin typeface="Arial" panose="020B0604020202020204" pitchFamily="34" charset="0"/>
                          <a:cs typeface="Arial" panose="020B0604020202020204" pitchFamily="34" charset="0"/>
                        </a:rPr>
                        <a:t>IV Nitroglycerin use in SCAPE</a:t>
                      </a:r>
                    </a:p>
                  </a:txBody>
                  <a:tcPr/>
                </a:tc>
                <a:tc hMerge="1">
                  <a:txBody>
                    <a:bodyPr/>
                    <a:lstStyle/>
                    <a:p>
                      <a:endParaRPr lang="en-US"/>
                    </a:p>
                  </a:txBody>
                  <a:tcPr/>
                </a:tc>
                <a:extLst>
                  <a:ext uri="{0D108BD9-81ED-4DB2-BD59-A6C34878D82A}">
                    <a16:rowId xmlns:a16="http://schemas.microsoft.com/office/drawing/2014/main" val="2037525738"/>
                  </a:ext>
                </a:extLst>
              </a:tr>
              <a:tr h="5842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Clinical effect </a:t>
                      </a:r>
                    </a:p>
                    <a:p>
                      <a:r>
                        <a:rPr lang="en-US" sz="1200" dirty="0">
                          <a:latin typeface="Arial" panose="020B0604020202020204" pitchFamily="34" charset="0"/>
                          <a:cs typeface="Arial" panose="020B0604020202020204" pitchFamily="34" charset="0"/>
                        </a:rPr>
                        <a:t> </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Low doses: vasodilator effect on peripheral veins &gt; arteries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High doses = arterial dilation </a:t>
                      </a:r>
                    </a:p>
                  </a:txBody>
                  <a:tcPr/>
                </a:tc>
                <a:extLst>
                  <a:ext uri="{0D108BD9-81ED-4DB2-BD59-A6C34878D82A}">
                    <a16:rowId xmlns:a16="http://schemas.microsoft.com/office/drawing/2014/main" val="3620574301"/>
                  </a:ext>
                </a:extLst>
              </a:tr>
              <a:tr h="565079">
                <a:tc>
                  <a:txBody>
                    <a:bodyPr/>
                    <a:lstStyle/>
                    <a:p>
                      <a:r>
                        <a:rPr lang="en-US" sz="1200" dirty="0">
                          <a:latin typeface="Arial" panose="020B0604020202020204" pitchFamily="34" charset="0"/>
                          <a:cs typeface="Arial" panose="020B0604020202020204" pitchFamily="34" charset="0"/>
                        </a:rPr>
                        <a:t>Dosing</a:t>
                      </a:r>
                    </a:p>
                    <a:p>
                      <a:endParaRPr lang="en-US" sz="12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Bolus dose: 400 mcg – 1000 mcg over 2 minutes </a:t>
                      </a:r>
                    </a:p>
                    <a:p>
                      <a:pPr marL="6286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Additional bolus doses may be necessary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Maintenance infusion: ≥ 100 mcg/ minute </a:t>
                      </a:r>
                    </a:p>
                  </a:txBody>
                  <a:tcPr/>
                </a:tc>
                <a:extLst>
                  <a:ext uri="{0D108BD9-81ED-4DB2-BD59-A6C34878D82A}">
                    <a16:rowId xmlns:a16="http://schemas.microsoft.com/office/drawing/2014/main" val="1688792221"/>
                  </a:ext>
                </a:extLst>
              </a:tr>
              <a:tr h="493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Duration of therapy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Rapid titration by 50 – 100 mcg/minute every 3-5 minutes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Clinical improvement ± target SBP 140 – 160 mmHg</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Average duration of therapy: &lt; 4-24 hours</a:t>
                      </a:r>
                    </a:p>
                  </a:txBody>
                  <a:tcPr/>
                </a:tc>
                <a:extLst>
                  <a:ext uri="{0D108BD9-81ED-4DB2-BD59-A6C34878D82A}">
                    <a16:rowId xmlns:a16="http://schemas.microsoft.com/office/drawing/2014/main" val="1028740371"/>
                  </a:ext>
                </a:extLst>
              </a:tr>
              <a:tr h="612830">
                <a:tc>
                  <a:txBody>
                    <a:bodyPr/>
                    <a:lstStyle/>
                    <a:p>
                      <a:r>
                        <a:rPr lang="en-US" sz="1200" dirty="0">
                          <a:latin typeface="Arial" panose="020B0604020202020204" pitchFamily="34" charset="0"/>
                          <a:cs typeface="Arial" panose="020B0604020202020204" pitchFamily="34" charset="0"/>
                        </a:rPr>
                        <a:t>Adverse outcomes </a:t>
                      </a:r>
                    </a:p>
                  </a:txBody>
                  <a:tcPr/>
                </a:tc>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Hypotension, headache, flushing, angina, syncope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Tachyphylaxis </a:t>
                      </a:r>
                    </a:p>
                  </a:txBody>
                  <a:tcPr/>
                </a:tc>
                <a:extLst>
                  <a:ext uri="{0D108BD9-81ED-4DB2-BD59-A6C34878D82A}">
                    <a16:rowId xmlns:a16="http://schemas.microsoft.com/office/drawing/2014/main" val="1278121330"/>
                  </a:ext>
                </a:extLst>
              </a:tr>
              <a:tr h="493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Clinical pearls </a:t>
                      </a:r>
                    </a:p>
                    <a:p>
                      <a:endParaRPr lang="en-US" sz="12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Place in therapy: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line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Half-life elimination: &lt; 4 minutes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Contraindications: recent PDE-5 inhibitor, aortic stenosis </a:t>
                      </a:r>
                    </a:p>
                  </a:txBody>
                  <a:tcPr/>
                </a:tc>
                <a:extLst>
                  <a:ext uri="{0D108BD9-81ED-4DB2-BD59-A6C34878D82A}">
                    <a16:rowId xmlns:a16="http://schemas.microsoft.com/office/drawing/2014/main" val="3042007865"/>
                  </a:ext>
                </a:extLst>
              </a:tr>
            </a:tbl>
          </a:graphicData>
        </a:graphic>
      </p:graphicFrame>
      <p:sp>
        <p:nvSpPr>
          <p:cNvPr id="3" name="TextBox 2">
            <a:extLst>
              <a:ext uri="{FF2B5EF4-FFF2-40B4-BE49-F238E27FC236}">
                <a16:creationId xmlns:a16="http://schemas.microsoft.com/office/drawing/2014/main" id="{C1AA4ADC-7FF4-A77F-E0FA-D100C64B4801}"/>
              </a:ext>
            </a:extLst>
          </p:cNvPr>
          <p:cNvSpPr txBox="1"/>
          <p:nvPr/>
        </p:nvSpPr>
        <p:spPr>
          <a:xfrm>
            <a:off x="0" y="4521843"/>
            <a:ext cx="4523232" cy="461665"/>
          </a:xfrm>
          <a:prstGeom prst="rect">
            <a:avLst/>
          </a:prstGeom>
          <a:noFill/>
        </p:spPr>
        <p:txBody>
          <a:bodyPr wrap="square" rtlCol="0">
            <a:spAutoFit/>
          </a:bodyPr>
          <a:lstStyle/>
          <a:p>
            <a:r>
              <a:rPr lang="en-US" sz="1200" dirty="0"/>
              <a:t>Long B, et al. Am J Emerg Med. 2025 Apr;90:35-40.</a:t>
            </a:r>
          </a:p>
          <a:p>
            <a:r>
              <a:rPr lang="en-US" sz="1200" dirty="0" err="1"/>
              <a:t>Abdelhameed</a:t>
            </a:r>
            <a:r>
              <a:rPr lang="en-US" sz="1200" dirty="0"/>
              <a:t> ME, et al. </a:t>
            </a:r>
            <a:r>
              <a:rPr lang="en-US" sz="1200" dirty="0" err="1"/>
              <a:t>Cureus</a:t>
            </a:r>
            <a:r>
              <a:rPr lang="en-US" sz="1200" dirty="0"/>
              <a:t>. 2025 Sep 14;17(9):e92262.</a:t>
            </a:r>
          </a:p>
        </p:txBody>
      </p:sp>
    </p:spTree>
    <p:extLst>
      <p:ext uri="{BB962C8B-B14F-4D97-AF65-F5344CB8AC3E}">
        <p14:creationId xmlns:p14="http://schemas.microsoft.com/office/powerpoint/2010/main" val="364220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7B58-BE60-AE80-0094-B47237001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C8BB1-5FB0-D158-3992-24AC58372BF7}"/>
              </a:ext>
            </a:extLst>
          </p:cNvPr>
          <p:cNvSpPr>
            <a:spLocks noGrp="1"/>
          </p:cNvSpPr>
          <p:nvPr>
            <p:ph type="title"/>
          </p:nvPr>
        </p:nvSpPr>
        <p:spPr>
          <a:xfrm>
            <a:off x="628650" y="446979"/>
            <a:ext cx="7886700" cy="535531"/>
          </a:xfrm>
        </p:spPr>
        <p:txBody>
          <a:bodyPr/>
          <a:lstStyle/>
          <a:p>
            <a:r>
              <a:rPr lang="en-US" sz="3200" dirty="0"/>
              <a:t>Nitroprusside </a:t>
            </a:r>
          </a:p>
        </p:txBody>
      </p:sp>
      <p:pic>
        <p:nvPicPr>
          <p:cNvPr id="5" name="Picture 4">
            <a:extLst>
              <a:ext uri="{FF2B5EF4-FFF2-40B4-BE49-F238E27FC236}">
                <a16:creationId xmlns:a16="http://schemas.microsoft.com/office/drawing/2014/main" id="{14957BD8-CD7F-83C2-2FDF-178E29C789D9}"/>
              </a:ext>
            </a:extLst>
          </p:cNvPr>
          <p:cNvPicPr>
            <a:picLocks noChangeAspect="1"/>
          </p:cNvPicPr>
          <p:nvPr/>
        </p:nvPicPr>
        <p:blipFill>
          <a:blip r:embed="rId3"/>
          <a:stretch>
            <a:fillRect/>
          </a:stretch>
        </p:blipFill>
        <p:spPr>
          <a:xfrm>
            <a:off x="1569781" y="1063847"/>
            <a:ext cx="6004438" cy="3545544"/>
          </a:xfrm>
          <a:prstGeom prst="rect">
            <a:avLst/>
          </a:prstGeom>
        </p:spPr>
      </p:pic>
      <p:sp>
        <p:nvSpPr>
          <p:cNvPr id="6" name="TextBox 5">
            <a:extLst>
              <a:ext uri="{FF2B5EF4-FFF2-40B4-BE49-F238E27FC236}">
                <a16:creationId xmlns:a16="http://schemas.microsoft.com/office/drawing/2014/main" id="{2A45906B-3FBE-14CE-CAA1-B5DCF7023596}"/>
              </a:ext>
            </a:extLst>
          </p:cNvPr>
          <p:cNvSpPr txBox="1"/>
          <p:nvPr/>
        </p:nvSpPr>
        <p:spPr>
          <a:xfrm>
            <a:off x="0" y="4690728"/>
            <a:ext cx="3537857" cy="276999"/>
          </a:xfrm>
          <a:prstGeom prst="rect">
            <a:avLst/>
          </a:prstGeom>
          <a:noFill/>
        </p:spPr>
        <p:txBody>
          <a:bodyPr wrap="square" rtlCol="0">
            <a:spAutoFit/>
          </a:bodyPr>
          <a:lstStyle/>
          <a:p>
            <a:pPr lvl="0" defTabSz="914400">
              <a:defRPr/>
            </a:pPr>
            <a:r>
              <a:rPr lang="en-US" sz="1200" dirty="0"/>
              <a:t>D’Elia S, et al. Future Pharmacology. 2025; 5(1):1.</a:t>
            </a:r>
          </a:p>
        </p:txBody>
      </p:sp>
    </p:spTree>
    <p:extLst>
      <p:ext uri="{BB962C8B-B14F-4D97-AF65-F5344CB8AC3E}">
        <p14:creationId xmlns:p14="http://schemas.microsoft.com/office/powerpoint/2010/main" val="297985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F652-2A97-0D1B-B4E7-5E280FFE7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8A3C4-BB25-3918-DD02-6B0EB5DF42A1}"/>
              </a:ext>
            </a:extLst>
          </p:cNvPr>
          <p:cNvSpPr>
            <a:spLocks noGrp="1"/>
          </p:cNvSpPr>
          <p:nvPr>
            <p:ph type="title"/>
          </p:nvPr>
        </p:nvSpPr>
        <p:spPr>
          <a:xfrm>
            <a:off x="628650" y="446979"/>
            <a:ext cx="7886700" cy="535531"/>
          </a:xfrm>
        </p:spPr>
        <p:txBody>
          <a:bodyPr/>
          <a:lstStyle/>
          <a:p>
            <a:r>
              <a:rPr lang="en-US" sz="3200" dirty="0"/>
              <a:t>Nitroprusside </a:t>
            </a:r>
          </a:p>
        </p:txBody>
      </p:sp>
      <p:graphicFrame>
        <p:nvGraphicFramePr>
          <p:cNvPr id="4" name="Table 3">
            <a:extLst>
              <a:ext uri="{FF2B5EF4-FFF2-40B4-BE49-F238E27FC236}">
                <a16:creationId xmlns:a16="http://schemas.microsoft.com/office/drawing/2014/main" id="{80B17A72-AEE7-5405-7581-FE8BD17C138B}"/>
              </a:ext>
            </a:extLst>
          </p:cNvPr>
          <p:cNvGraphicFramePr>
            <a:graphicFrameLocks noGrp="1"/>
          </p:cNvGraphicFramePr>
          <p:nvPr>
            <p:extLst>
              <p:ext uri="{D42A27DB-BD31-4B8C-83A1-F6EECF244321}">
                <p14:modId xmlns:p14="http://schemas.microsoft.com/office/powerpoint/2010/main" val="1341659429"/>
              </p:ext>
            </p:extLst>
          </p:nvPr>
        </p:nvGraphicFramePr>
        <p:xfrm>
          <a:off x="495562" y="982510"/>
          <a:ext cx="8152876" cy="3608677"/>
        </p:xfrm>
        <a:graphic>
          <a:graphicData uri="http://schemas.openxmlformats.org/drawingml/2006/table">
            <a:tbl>
              <a:tblPr firstRow="1" bandRow="1">
                <a:tableStyleId>{6E25E649-3F16-4E02-A733-19D2CDBF48F0}</a:tableStyleId>
              </a:tblPr>
              <a:tblGrid>
                <a:gridCol w="1477076">
                  <a:extLst>
                    <a:ext uri="{9D8B030D-6E8A-4147-A177-3AD203B41FA5}">
                      <a16:colId xmlns:a16="http://schemas.microsoft.com/office/drawing/2014/main" val="2693208774"/>
                    </a:ext>
                  </a:extLst>
                </a:gridCol>
                <a:gridCol w="3807676">
                  <a:extLst>
                    <a:ext uri="{9D8B030D-6E8A-4147-A177-3AD203B41FA5}">
                      <a16:colId xmlns:a16="http://schemas.microsoft.com/office/drawing/2014/main" val="3338267308"/>
                    </a:ext>
                  </a:extLst>
                </a:gridCol>
                <a:gridCol w="2868124">
                  <a:extLst>
                    <a:ext uri="{9D8B030D-6E8A-4147-A177-3AD203B41FA5}">
                      <a16:colId xmlns:a16="http://schemas.microsoft.com/office/drawing/2014/main" val="409139950"/>
                    </a:ext>
                  </a:extLst>
                </a:gridCol>
              </a:tblGrid>
              <a:tr h="395588">
                <a:tc gridSpan="3">
                  <a:txBody>
                    <a:bodyPr/>
                    <a:lstStyle/>
                    <a:p>
                      <a:pPr algn="ctr"/>
                      <a:r>
                        <a:rPr lang="en-US" sz="1600" b="0" dirty="0">
                          <a:latin typeface="Arial" panose="020B0604020202020204" pitchFamily="34" charset="0"/>
                          <a:cs typeface="Arial" panose="020B0604020202020204" pitchFamily="34" charset="0"/>
                        </a:rPr>
                        <a:t>IV Nitroprusside use in SCAPE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7525738"/>
                  </a:ext>
                </a:extLst>
              </a:tr>
              <a:tr h="5842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Clinical effect</a:t>
                      </a:r>
                    </a:p>
                  </a:txBody>
                  <a:tcPr/>
                </a:tc>
                <a:tc gridSpan="2">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Rapid arterial and venous dilation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Decreased preload and afterload</a:t>
                      </a:r>
                    </a:p>
                  </a:txBody>
                  <a:tcPr/>
                </a:tc>
                <a:tc hMerge="1">
                  <a:txBody>
                    <a:bodyPr/>
                    <a:lstStyle/>
                    <a:p>
                      <a:endParaRPr lang="en-US"/>
                    </a:p>
                  </a:txBody>
                  <a:tcPr/>
                </a:tc>
                <a:extLst>
                  <a:ext uri="{0D108BD9-81ED-4DB2-BD59-A6C34878D82A}">
                    <a16:rowId xmlns:a16="http://schemas.microsoft.com/office/drawing/2014/main" val="3620574301"/>
                  </a:ext>
                </a:extLst>
              </a:tr>
              <a:tr h="5819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Dosing </a:t>
                      </a:r>
                    </a:p>
                  </a:txBody>
                  <a:tcPr/>
                </a:tc>
                <a:tc gridSpan="2">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Continuous infusion: 0.25 – 0.5 mcg/kg/minute</a:t>
                      </a:r>
                    </a:p>
                    <a:p>
                      <a:pPr marL="6286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Max dose: 10 mcg/kg/minute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Titrate by 0.5 mcg/minute every 5 minutes</a:t>
                      </a:r>
                    </a:p>
                  </a:txBody>
                  <a:tcPr/>
                </a:tc>
                <a:tc hMerge="1">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8792221"/>
                  </a:ext>
                </a:extLst>
              </a:tr>
              <a:tr h="603093">
                <a:tc>
                  <a:txBody>
                    <a:bodyPr/>
                    <a:lstStyle/>
                    <a:p>
                      <a:r>
                        <a:rPr lang="en-US" sz="1200" dirty="0">
                          <a:latin typeface="Arial" panose="020B0604020202020204" pitchFamily="34" charset="0"/>
                          <a:cs typeface="Arial" panose="020B0604020202020204" pitchFamily="34" charset="0"/>
                        </a:rPr>
                        <a:t>Duration of therapy</a:t>
                      </a:r>
                    </a:p>
                  </a:txBody>
                  <a:tcPr/>
                </a:tc>
                <a:tc>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Goal: limit dose ≤ 2 mcg/kg/min (if possible)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Limit 8-10 mcg/kg/min for max of 10 minutes</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Target SBP 140 – 160 mmHg</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Average duration: &lt; 4-24 hours</a:t>
                      </a:r>
                    </a:p>
                  </a:txBody>
                  <a:tcPr/>
                </a:tc>
                <a:extLst>
                  <a:ext uri="{0D108BD9-81ED-4DB2-BD59-A6C34878D82A}">
                    <a16:rowId xmlns:a16="http://schemas.microsoft.com/office/drawing/2014/main" val="1028740371"/>
                  </a:ext>
                </a:extLst>
              </a:tr>
              <a:tr h="562690">
                <a:tc>
                  <a:txBody>
                    <a:bodyPr/>
                    <a:lstStyle/>
                    <a:p>
                      <a:r>
                        <a:rPr lang="en-US" sz="1200" dirty="0">
                          <a:latin typeface="Arial" panose="020B0604020202020204" pitchFamily="34" charset="0"/>
                          <a:cs typeface="Arial" panose="020B0604020202020204" pitchFamily="34" charset="0"/>
                        </a:rPr>
                        <a:t>Adverse outcomes </a:t>
                      </a:r>
                    </a:p>
                  </a:txBody>
                  <a:tcPr/>
                </a:tc>
                <a:tc gridSpan="2">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Hypotension, headache, flushing, tachycardia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Toxicity: cyanide, thiocyanate </a:t>
                      </a:r>
                    </a:p>
                  </a:txBody>
                  <a:tcPr/>
                </a:tc>
                <a:tc hMerge="1">
                  <a:txBody>
                    <a:bodyPr/>
                    <a:lstStyle/>
                    <a:p>
                      <a:endParaRPr lang="en-US"/>
                    </a:p>
                  </a:txBody>
                  <a:tcPr/>
                </a:tc>
                <a:extLst>
                  <a:ext uri="{0D108BD9-81ED-4DB2-BD59-A6C34878D82A}">
                    <a16:rowId xmlns:a16="http://schemas.microsoft.com/office/drawing/2014/main" val="1278121330"/>
                  </a:ext>
                </a:extLst>
              </a:tr>
              <a:tr h="493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Clinical pearls </a:t>
                      </a:r>
                    </a:p>
                    <a:p>
                      <a:endParaRPr lang="en-US" sz="1200" dirty="0">
                        <a:latin typeface="Arial" panose="020B0604020202020204" pitchFamily="34" charset="0"/>
                        <a:cs typeface="Arial" panose="020B0604020202020204" pitchFamily="34" charset="0"/>
                      </a:endParaRPr>
                    </a:p>
                  </a:txBody>
                  <a:tcPr/>
                </a:tc>
                <a:tc gridSpan="2">
                  <a: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Place in therapy: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line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Half-life elimination: &lt; 2 minutes (thiocyanate: 3 days)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Contraindications: recent PDE5-inhibitor, coronary ischemia, MI, renal/ hepatic dysfunction, aortic stenosis</a:t>
                      </a:r>
                    </a:p>
                  </a:txBody>
                  <a:tcPr/>
                </a:tc>
                <a:tc hMerge="1">
                  <a:txBody>
                    <a:bodyPr/>
                    <a:lstStyle/>
                    <a:p>
                      <a:endParaRPr lang="en-US"/>
                    </a:p>
                  </a:txBody>
                  <a:tcPr/>
                </a:tc>
                <a:extLst>
                  <a:ext uri="{0D108BD9-81ED-4DB2-BD59-A6C34878D82A}">
                    <a16:rowId xmlns:a16="http://schemas.microsoft.com/office/drawing/2014/main" val="3042007865"/>
                  </a:ext>
                </a:extLst>
              </a:tr>
            </a:tbl>
          </a:graphicData>
        </a:graphic>
      </p:graphicFrame>
      <p:sp>
        <p:nvSpPr>
          <p:cNvPr id="5" name="TextBox 4">
            <a:extLst>
              <a:ext uri="{FF2B5EF4-FFF2-40B4-BE49-F238E27FC236}">
                <a16:creationId xmlns:a16="http://schemas.microsoft.com/office/drawing/2014/main" id="{CED4C70D-10A1-1255-A1A1-742795E22D1D}"/>
              </a:ext>
            </a:extLst>
          </p:cNvPr>
          <p:cNvSpPr txBox="1"/>
          <p:nvPr/>
        </p:nvSpPr>
        <p:spPr>
          <a:xfrm>
            <a:off x="0" y="4690728"/>
            <a:ext cx="3537857" cy="276999"/>
          </a:xfrm>
          <a:prstGeom prst="rect">
            <a:avLst/>
          </a:prstGeom>
          <a:noFill/>
        </p:spPr>
        <p:txBody>
          <a:bodyPr wrap="square" rtlCol="0">
            <a:spAutoFit/>
          </a:bodyPr>
          <a:lstStyle/>
          <a:p>
            <a:pPr lvl="0" defTabSz="914400">
              <a:defRPr/>
            </a:pPr>
            <a:r>
              <a:rPr lang="en-US" sz="1200" dirty="0"/>
              <a:t>D’Elia S, et al. Future Pharmacology. 2025; 5(1):1.</a:t>
            </a:r>
          </a:p>
        </p:txBody>
      </p:sp>
    </p:spTree>
    <p:extLst>
      <p:ext uri="{BB962C8B-B14F-4D97-AF65-F5344CB8AC3E}">
        <p14:creationId xmlns:p14="http://schemas.microsoft.com/office/powerpoint/2010/main" val="377621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520-8F9F-AFEC-0F5E-200BB101C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99042-5DCE-EFB7-0EB1-2233256750B1}"/>
              </a:ext>
            </a:extLst>
          </p:cNvPr>
          <p:cNvSpPr>
            <a:spLocks noGrp="1"/>
          </p:cNvSpPr>
          <p:nvPr>
            <p:ph type="title"/>
          </p:nvPr>
        </p:nvSpPr>
        <p:spPr>
          <a:xfrm>
            <a:off x="628650" y="446979"/>
            <a:ext cx="7886700" cy="535531"/>
          </a:xfrm>
        </p:spPr>
        <p:txBody>
          <a:bodyPr/>
          <a:lstStyle/>
          <a:p>
            <a:r>
              <a:rPr lang="en-US" sz="3200" dirty="0"/>
              <a:t>Nitroprusside Toxicity Monitoring</a:t>
            </a:r>
          </a:p>
        </p:txBody>
      </p:sp>
      <p:sp>
        <p:nvSpPr>
          <p:cNvPr id="5" name="TextBox 4">
            <a:extLst>
              <a:ext uri="{FF2B5EF4-FFF2-40B4-BE49-F238E27FC236}">
                <a16:creationId xmlns:a16="http://schemas.microsoft.com/office/drawing/2014/main" id="{9F99C808-7E66-2B80-4B5F-E2FFB23D5682}"/>
              </a:ext>
            </a:extLst>
          </p:cNvPr>
          <p:cNvSpPr txBox="1"/>
          <p:nvPr/>
        </p:nvSpPr>
        <p:spPr>
          <a:xfrm>
            <a:off x="0" y="4548561"/>
            <a:ext cx="4876800" cy="461665"/>
          </a:xfrm>
          <a:prstGeom prst="rect">
            <a:avLst/>
          </a:prstGeom>
          <a:noFill/>
        </p:spPr>
        <p:txBody>
          <a:bodyPr wrap="square" rtlCol="0">
            <a:spAutoFit/>
          </a:bodyPr>
          <a:lstStyle/>
          <a:p>
            <a:pPr lvl="0" defTabSz="914400">
              <a:defRPr/>
            </a:pPr>
            <a:r>
              <a:rPr lang="en-US" sz="1200" dirty="0"/>
              <a:t>D’Elia S, et al. Future Pharmacology. 2025; 5(1):1.</a:t>
            </a:r>
          </a:p>
          <a:p>
            <a:pPr defTabSz="914400">
              <a:defRPr/>
            </a:pPr>
            <a:r>
              <a:rPr lang="en-US" sz="1200" dirty="0"/>
              <a:t>Holme MR, et al. Sodium Nitroprusside. </a:t>
            </a:r>
            <a:r>
              <a:rPr lang="en-US" sz="1200" dirty="0" err="1"/>
              <a:t>StatPearls</a:t>
            </a:r>
            <a:r>
              <a:rPr lang="en-US" sz="1200" dirty="0"/>
              <a:t> Publishing; 2025 Jan.</a:t>
            </a:r>
          </a:p>
        </p:txBody>
      </p:sp>
      <p:pic>
        <p:nvPicPr>
          <p:cNvPr id="7" name="Picture 6">
            <a:extLst>
              <a:ext uri="{FF2B5EF4-FFF2-40B4-BE49-F238E27FC236}">
                <a16:creationId xmlns:a16="http://schemas.microsoft.com/office/drawing/2014/main" id="{C82B296D-8F86-4C51-2514-69DAB5611004}"/>
              </a:ext>
            </a:extLst>
          </p:cNvPr>
          <p:cNvPicPr>
            <a:picLocks noChangeAspect="1"/>
          </p:cNvPicPr>
          <p:nvPr/>
        </p:nvPicPr>
        <p:blipFill>
          <a:blip r:embed="rId3"/>
          <a:stretch>
            <a:fillRect/>
          </a:stretch>
        </p:blipFill>
        <p:spPr>
          <a:xfrm>
            <a:off x="1601298" y="1012370"/>
            <a:ext cx="5941403" cy="3536191"/>
          </a:xfrm>
          <a:prstGeom prst="rect">
            <a:avLst/>
          </a:prstGeom>
        </p:spPr>
      </p:pic>
    </p:spTree>
    <p:extLst>
      <p:ext uri="{BB962C8B-B14F-4D97-AF65-F5344CB8AC3E}">
        <p14:creationId xmlns:p14="http://schemas.microsoft.com/office/powerpoint/2010/main" val="152139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1D0B-B354-F454-D685-B5FAB2E8B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A05EE-A1D6-127A-767C-98A58BA2B8EE}"/>
              </a:ext>
            </a:extLst>
          </p:cNvPr>
          <p:cNvSpPr>
            <a:spLocks noGrp="1"/>
          </p:cNvSpPr>
          <p:nvPr>
            <p:ph type="title"/>
          </p:nvPr>
        </p:nvSpPr>
        <p:spPr>
          <a:xfrm>
            <a:off x="628650" y="446979"/>
            <a:ext cx="7886700" cy="535531"/>
          </a:xfrm>
        </p:spPr>
        <p:txBody>
          <a:bodyPr/>
          <a:lstStyle/>
          <a:p>
            <a:r>
              <a:rPr lang="en-US" sz="3200" dirty="0"/>
              <a:t>AHA and ESC Guidelines</a:t>
            </a:r>
          </a:p>
        </p:txBody>
      </p:sp>
      <p:sp>
        <p:nvSpPr>
          <p:cNvPr id="3" name="Content Placeholder 2">
            <a:extLst>
              <a:ext uri="{FF2B5EF4-FFF2-40B4-BE49-F238E27FC236}">
                <a16:creationId xmlns:a16="http://schemas.microsoft.com/office/drawing/2014/main" id="{D2C8D6AD-3EA4-5232-8796-BAFBA83A0F56}"/>
              </a:ext>
            </a:extLst>
          </p:cNvPr>
          <p:cNvSpPr>
            <a:spLocks noGrp="1"/>
          </p:cNvSpPr>
          <p:nvPr>
            <p:ph idx="1"/>
          </p:nvPr>
        </p:nvSpPr>
        <p:spPr>
          <a:xfrm>
            <a:off x="220302" y="1449011"/>
            <a:ext cx="4098310" cy="797741"/>
          </a:xfrm>
        </p:spPr>
        <p:txBody>
          <a:bodyPr>
            <a:normAutofit/>
          </a:bodyPr>
          <a:lstStyle/>
          <a:p>
            <a:r>
              <a:rPr lang="en-US" sz="1800" dirty="0"/>
              <a:t>AHA 2022</a:t>
            </a:r>
          </a:p>
        </p:txBody>
      </p:sp>
      <p:sp>
        <p:nvSpPr>
          <p:cNvPr id="4" name="TextBox 3">
            <a:extLst>
              <a:ext uri="{FF2B5EF4-FFF2-40B4-BE49-F238E27FC236}">
                <a16:creationId xmlns:a16="http://schemas.microsoft.com/office/drawing/2014/main" id="{60E7F60B-AF89-47B0-23DC-4C600C03B8A7}"/>
              </a:ext>
            </a:extLst>
          </p:cNvPr>
          <p:cNvSpPr txBox="1"/>
          <p:nvPr/>
        </p:nvSpPr>
        <p:spPr>
          <a:xfrm>
            <a:off x="0" y="4547881"/>
            <a:ext cx="4523232" cy="461665"/>
          </a:xfrm>
          <a:prstGeom prst="rect">
            <a:avLst/>
          </a:prstGeom>
          <a:noFill/>
        </p:spPr>
        <p:txBody>
          <a:bodyPr wrap="square" rtlCol="0">
            <a:spAutoFit/>
          </a:bodyPr>
          <a:lstStyle/>
          <a:p>
            <a:pPr lvl="0" defTabSz="914400">
              <a:defRPr/>
            </a:pPr>
            <a:r>
              <a:rPr lang="en-US" sz="1200" dirty="0"/>
              <a:t>Heidenreich PA et al. Circulation. 2022 May 3;145(18):e895-e1032.</a:t>
            </a:r>
          </a:p>
          <a:p>
            <a:pPr defTabSz="914400">
              <a:defRPr/>
            </a:pPr>
            <a:r>
              <a:rPr lang="lt-LT" sz="1200" dirty="0"/>
              <a:t>McDonagh TA,</a:t>
            </a:r>
            <a:r>
              <a:rPr lang="en-US" sz="1200" dirty="0"/>
              <a:t> et al. </a:t>
            </a:r>
            <a:r>
              <a:rPr lang="lt-LT" sz="1200" dirty="0"/>
              <a:t>Eur Heart J. 2021 Sep 21;42(36):3599-3726.</a:t>
            </a:r>
            <a:endParaRPr lang="en-US" sz="1200" dirty="0"/>
          </a:p>
        </p:txBody>
      </p:sp>
      <p:pic>
        <p:nvPicPr>
          <p:cNvPr id="6" name="Picture 5">
            <a:extLst>
              <a:ext uri="{FF2B5EF4-FFF2-40B4-BE49-F238E27FC236}">
                <a16:creationId xmlns:a16="http://schemas.microsoft.com/office/drawing/2014/main" id="{2BE2EA2B-3A4E-8E2C-7641-D5444C5624D7}"/>
              </a:ext>
            </a:extLst>
          </p:cNvPr>
          <p:cNvPicPr>
            <a:picLocks noChangeAspect="1"/>
          </p:cNvPicPr>
          <p:nvPr/>
        </p:nvPicPr>
        <p:blipFill>
          <a:blip r:embed="rId3"/>
          <a:stretch>
            <a:fillRect/>
          </a:stretch>
        </p:blipFill>
        <p:spPr>
          <a:xfrm>
            <a:off x="220302" y="2002327"/>
            <a:ext cx="3723737" cy="1715702"/>
          </a:xfrm>
          <a:prstGeom prst="rect">
            <a:avLst/>
          </a:prstGeom>
        </p:spPr>
      </p:pic>
      <p:sp>
        <p:nvSpPr>
          <p:cNvPr id="9" name="Content Placeholder 2">
            <a:extLst>
              <a:ext uri="{FF2B5EF4-FFF2-40B4-BE49-F238E27FC236}">
                <a16:creationId xmlns:a16="http://schemas.microsoft.com/office/drawing/2014/main" id="{C6A872AB-4BCF-1259-22B4-1CFC2E1FBA64}"/>
              </a:ext>
            </a:extLst>
          </p:cNvPr>
          <p:cNvSpPr txBox="1">
            <a:spLocks/>
          </p:cNvSpPr>
          <p:nvPr/>
        </p:nvSpPr>
        <p:spPr>
          <a:xfrm>
            <a:off x="4523232" y="1449011"/>
            <a:ext cx="4098310" cy="79774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ESC 2021</a:t>
            </a:r>
          </a:p>
        </p:txBody>
      </p:sp>
      <p:pic>
        <p:nvPicPr>
          <p:cNvPr id="11" name="Picture 10">
            <a:extLst>
              <a:ext uri="{FF2B5EF4-FFF2-40B4-BE49-F238E27FC236}">
                <a16:creationId xmlns:a16="http://schemas.microsoft.com/office/drawing/2014/main" id="{04F98D42-2C0B-D93A-C71C-B1C01615D189}"/>
              </a:ext>
            </a:extLst>
          </p:cNvPr>
          <p:cNvPicPr>
            <a:picLocks noChangeAspect="1"/>
          </p:cNvPicPr>
          <p:nvPr/>
        </p:nvPicPr>
        <p:blipFill>
          <a:blip r:embed="rId4"/>
          <a:stretch>
            <a:fillRect/>
          </a:stretch>
        </p:blipFill>
        <p:spPr>
          <a:xfrm>
            <a:off x="4523232" y="1961002"/>
            <a:ext cx="4351698" cy="1099956"/>
          </a:xfrm>
          <a:prstGeom prst="rect">
            <a:avLst/>
          </a:prstGeom>
        </p:spPr>
      </p:pic>
    </p:spTree>
    <p:extLst>
      <p:ext uri="{BB962C8B-B14F-4D97-AF65-F5344CB8AC3E}">
        <p14:creationId xmlns:p14="http://schemas.microsoft.com/office/powerpoint/2010/main" val="3526507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17BB-19D9-D7C0-1161-0F0DC85EC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D672A-0572-7BD8-AB21-DFC04EDECF89}"/>
              </a:ext>
            </a:extLst>
          </p:cNvPr>
          <p:cNvSpPr>
            <a:spLocks noGrp="1"/>
          </p:cNvSpPr>
          <p:nvPr>
            <p:ph type="title"/>
          </p:nvPr>
        </p:nvSpPr>
        <p:spPr>
          <a:xfrm>
            <a:off x="628650" y="446979"/>
            <a:ext cx="7886700" cy="535531"/>
          </a:xfrm>
        </p:spPr>
        <p:txBody>
          <a:bodyPr/>
          <a:lstStyle/>
          <a:p>
            <a:r>
              <a:rPr lang="en-US" sz="3200" dirty="0"/>
              <a:t>AHA and ESC Guidelines</a:t>
            </a:r>
          </a:p>
        </p:txBody>
      </p:sp>
      <p:graphicFrame>
        <p:nvGraphicFramePr>
          <p:cNvPr id="14" name="Table 13">
            <a:extLst>
              <a:ext uri="{FF2B5EF4-FFF2-40B4-BE49-F238E27FC236}">
                <a16:creationId xmlns:a16="http://schemas.microsoft.com/office/drawing/2014/main" id="{2313F44E-EE24-4619-2768-BCB4A3F17BF1}"/>
              </a:ext>
            </a:extLst>
          </p:cNvPr>
          <p:cNvGraphicFramePr>
            <a:graphicFrameLocks noGrp="1"/>
          </p:cNvGraphicFramePr>
          <p:nvPr>
            <p:extLst>
              <p:ext uri="{D42A27DB-BD31-4B8C-83A1-F6EECF244321}">
                <p14:modId xmlns:p14="http://schemas.microsoft.com/office/powerpoint/2010/main" val="61203268"/>
              </p:ext>
            </p:extLst>
          </p:nvPr>
        </p:nvGraphicFramePr>
        <p:xfrm>
          <a:off x="241815" y="1122209"/>
          <a:ext cx="8660369" cy="2899082"/>
        </p:xfrm>
        <a:graphic>
          <a:graphicData uri="http://schemas.openxmlformats.org/drawingml/2006/table">
            <a:tbl>
              <a:tblPr firstRow="1" bandRow="1">
                <a:tableStyleId>{6E25E649-3F16-4E02-A733-19D2CDBF48F0}</a:tableStyleId>
              </a:tblPr>
              <a:tblGrid>
                <a:gridCol w="1410159">
                  <a:extLst>
                    <a:ext uri="{9D8B030D-6E8A-4147-A177-3AD203B41FA5}">
                      <a16:colId xmlns:a16="http://schemas.microsoft.com/office/drawing/2014/main" val="2355823345"/>
                    </a:ext>
                  </a:extLst>
                </a:gridCol>
                <a:gridCol w="3922004">
                  <a:extLst>
                    <a:ext uri="{9D8B030D-6E8A-4147-A177-3AD203B41FA5}">
                      <a16:colId xmlns:a16="http://schemas.microsoft.com/office/drawing/2014/main" val="2940719488"/>
                    </a:ext>
                  </a:extLst>
                </a:gridCol>
                <a:gridCol w="3328206">
                  <a:extLst>
                    <a:ext uri="{9D8B030D-6E8A-4147-A177-3AD203B41FA5}">
                      <a16:colId xmlns:a16="http://schemas.microsoft.com/office/drawing/2014/main" val="3063834887"/>
                    </a:ext>
                  </a:extLst>
                </a:gridCol>
              </a:tblGrid>
              <a:tr h="332526">
                <a:tc>
                  <a:txBody>
                    <a:bodyPr/>
                    <a:lstStyle/>
                    <a:p>
                      <a:endParaRPr lang="en-US" sz="11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AHA 2022</a:t>
                      </a:r>
                    </a:p>
                  </a:txBody>
                  <a:tcPr/>
                </a:tc>
                <a:tc>
                  <a:txBody>
                    <a:bodyPr/>
                    <a:lstStyle/>
                    <a:p>
                      <a:pPr algn="ctr"/>
                      <a:r>
                        <a:rPr lang="en-US" sz="1600" dirty="0">
                          <a:latin typeface="Arial" panose="020B0604020202020204" pitchFamily="34" charset="0"/>
                          <a:cs typeface="Arial" panose="020B0604020202020204" pitchFamily="34" charset="0"/>
                        </a:rPr>
                        <a:t>ESC 2021</a:t>
                      </a:r>
                    </a:p>
                  </a:txBody>
                  <a:tcPr/>
                </a:tc>
                <a:extLst>
                  <a:ext uri="{0D108BD9-81ED-4DB2-BD59-A6C34878D82A}">
                    <a16:rowId xmlns:a16="http://schemas.microsoft.com/office/drawing/2014/main" val="2574333604"/>
                  </a:ext>
                </a:extLst>
              </a:tr>
              <a:tr h="442493">
                <a:tc>
                  <a:txBody>
                    <a:bodyPr/>
                    <a:lstStyle/>
                    <a:p>
                      <a:r>
                        <a:rPr lang="en-US" sz="1100" dirty="0">
                          <a:latin typeface="Arial" panose="020B0604020202020204" pitchFamily="34" charset="0"/>
                          <a:cs typeface="Arial" panose="020B0604020202020204" pitchFamily="34" charset="0"/>
                        </a:rPr>
                        <a:t>Class recommendation</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Class IIb</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Elevated BP to improve dyspnea and reduce congestion</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Class IIb</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SBP &gt; 110 mmHg for symptom relief in hypertensive acute HF</a:t>
                      </a:r>
                    </a:p>
                  </a:txBody>
                  <a:tcPr/>
                </a:tc>
                <a:extLst>
                  <a:ext uri="{0D108BD9-81ED-4DB2-BD59-A6C34878D82A}">
                    <a16:rowId xmlns:a16="http://schemas.microsoft.com/office/drawing/2014/main" val="2399396960"/>
                  </a:ext>
                </a:extLst>
              </a:tr>
              <a:tr h="603721">
                <a:tc>
                  <a:txBody>
                    <a:bodyPr/>
                    <a:lstStyle/>
                    <a:p>
                      <a:r>
                        <a:rPr lang="en-US" sz="1100" dirty="0">
                          <a:latin typeface="Arial" panose="020B0604020202020204" pitchFamily="34" charset="0"/>
                          <a:cs typeface="Arial" panose="020B0604020202020204" pitchFamily="34" charset="0"/>
                        </a:rPr>
                        <a:t>Patient population</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Acute HF with pulmonary edema and elevated BP</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Improve dyspnea, reduce preload/afterload</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Hypertensive acute HF</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Acute pulmonary edema with SBP &gt; 110 mmHg</a:t>
                      </a:r>
                    </a:p>
                  </a:txBody>
                  <a:tcPr/>
                </a:tc>
                <a:extLst>
                  <a:ext uri="{0D108BD9-81ED-4DB2-BD59-A6C34878D82A}">
                    <a16:rowId xmlns:a16="http://schemas.microsoft.com/office/drawing/2014/main" val="608240643"/>
                  </a:ext>
                </a:extLst>
              </a:tr>
              <a:tr h="603721">
                <a:tc>
                  <a:txBody>
                    <a:bodyPr/>
                    <a:lstStyle/>
                    <a:p>
                      <a:r>
                        <a:rPr lang="en-US" sz="1100" dirty="0">
                          <a:latin typeface="Arial" panose="020B0604020202020204" pitchFamily="34" charset="0"/>
                          <a:cs typeface="Arial" panose="020B0604020202020204" pitchFamily="34" charset="0"/>
                        </a:rPr>
                        <a:t>Guideline Emphasis </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Supports nitroglycerin/ nitroprusside for rapid symptom improvement </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Acknowledges strong physiologic benefit in hypertensive pulmonary edema</a:t>
                      </a:r>
                    </a:p>
                  </a:txBody>
                  <a:tcPr/>
                </a:tc>
                <a:extLst>
                  <a:ext uri="{0D108BD9-81ED-4DB2-BD59-A6C34878D82A}">
                    <a16:rowId xmlns:a16="http://schemas.microsoft.com/office/drawing/2014/main" val="2513437379"/>
                  </a:ext>
                </a:extLst>
              </a:tr>
              <a:tr h="603721">
                <a:tc>
                  <a:txBody>
                    <a:bodyPr/>
                    <a:lstStyle/>
                    <a:p>
                      <a:r>
                        <a:rPr lang="en-US" sz="1100" dirty="0">
                          <a:latin typeface="Arial" panose="020B0604020202020204" pitchFamily="34" charset="0"/>
                          <a:cs typeface="Arial" panose="020B0604020202020204" pitchFamily="34" charset="0"/>
                        </a:rPr>
                        <a:t>Limitations</a:t>
                      </a:r>
                    </a:p>
                  </a:txBody>
                  <a:tcPr/>
                </a:tc>
                <a:tc>
                  <a:txBody>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Avoid in SBP &lt; 90 mmHg, severe aortic stenosis, RV infarction</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Cautious use to prevent hypotension</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Avoid in SBP &lt; 90 mmHg, severe aortic stenosis, RV infarction</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Emphasis on invasive hemodynamic monitoring </a:t>
                      </a:r>
                    </a:p>
                  </a:txBody>
                  <a:tcPr/>
                </a:tc>
                <a:extLst>
                  <a:ext uri="{0D108BD9-81ED-4DB2-BD59-A6C34878D82A}">
                    <a16:rowId xmlns:a16="http://schemas.microsoft.com/office/drawing/2014/main" val="302824303"/>
                  </a:ext>
                </a:extLst>
              </a:tr>
            </a:tbl>
          </a:graphicData>
        </a:graphic>
      </p:graphicFrame>
      <p:sp>
        <p:nvSpPr>
          <p:cNvPr id="3" name="TextBox 2">
            <a:extLst>
              <a:ext uri="{FF2B5EF4-FFF2-40B4-BE49-F238E27FC236}">
                <a16:creationId xmlns:a16="http://schemas.microsoft.com/office/drawing/2014/main" id="{99C503E9-32EC-240A-C5C3-236D23E1A8B9}"/>
              </a:ext>
            </a:extLst>
          </p:cNvPr>
          <p:cNvSpPr txBox="1"/>
          <p:nvPr/>
        </p:nvSpPr>
        <p:spPr>
          <a:xfrm>
            <a:off x="0" y="4547881"/>
            <a:ext cx="4523232" cy="461665"/>
          </a:xfrm>
          <a:prstGeom prst="rect">
            <a:avLst/>
          </a:prstGeom>
          <a:noFill/>
        </p:spPr>
        <p:txBody>
          <a:bodyPr wrap="square" rtlCol="0">
            <a:spAutoFit/>
          </a:bodyPr>
          <a:lstStyle/>
          <a:p>
            <a:pPr lvl="0" defTabSz="914400">
              <a:defRPr/>
            </a:pPr>
            <a:r>
              <a:rPr lang="en-US" sz="1200" dirty="0"/>
              <a:t>Heidenreich PA et al. Circulation. 2022 May 3;145(18):e895-e1032.</a:t>
            </a:r>
          </a:p>
          <a:p>
            <a:pPr defTabSz="914400">
              <a:defRPr/>
            </a:pPr>
            <a:r>
              <a:rPr lang="lt-LT" sz="1200" dirty="0"/>
              <a:t>McDonagh TA,</a:t>
            </a:r>
            <a:r>
              <a:rPr lang="en-US" sz="1200" dirty="0"/>
              <a:t> et al. </a:t>
            </a:r>
            <a:r>
              <a:rPr lang="lt-LT" sz="1200" dirty="0"/>
              <a:t>Eur Heart J. 2021 Sep 21;42(36):3599-3726.</a:t>
            </a:r>
            <a:endParaRPr lang="en-US" sz="1200" dirty="0"/>
          </a:p>
        </p:txBody>
      </p:sp>
    </p:spTree>
    <p:extLst>
      <p:ext uri="{BB962C8B-B14F-4D97-AF65-F5344CB8AC3E}">
        <p14:creationId xmlns:p14="http://schemas.microsoft.com/office/powerpoint/2010/main" val="300247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DBCF2-A286-E04E-D4BB-ED0982781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A3316-6D16-305F-C7D3-710E1209F7CF}"/>
              </a:ext>
            </a:extLst>
          </p:cNvPr>
          <p:cNvSpPr>
            <a:spLocks noGrp="1"/>
          </p:cNvSpPr>
          <p:nvPr>
            <p:ph type="title"/>
          </p:nvPr>
        </p:nvSpPr>
        <p:spPr>
          <a:xfrm>
            <a:off x="628650" y="511175"/>
            <a:ext cx="7886700" cy="535531"/>
          </a:xfrm>
        </p:spPr>
        <p:txBody>
          <a:bodyPr/>
          <a:lstStyle/>
          <a:p>
            <a:r>
              <a:rPr lang="en-US" sz="3200" dirty="0"/>
              <a:t>Abbreviation Key</a:t>
            </a:r>
          </a:p>
        </p:txBody>
      </p:sp>
      <p:sp>
        <p:nvSpPr>
          <p:cNvPr id="3" name="Content Placeholder 2">
            <a:extLst>
              <a:ext uri="{FF2B5EF4-FFF2-40B4-BE49-F238E27FC236}">
                <a16:creationId xmlns:a16="http://schemas.microsoft.com/office/drawing/2014/main" id="{3DCB372D-3A9F-1A4E-4E68-1E63D32ED5C3}"/>
              </a:ext>
            </a:extLst>
          </p:cNvPr>
          <p:cNvSpPr>
            <a:spLocks noGrp="1"/>
          </p:cNvSpPr>
          <p:nvPr>
            <p:ph idx="1"/>
          </p:nvPr>
        </p:nvSpPr>
        <p:spPr>
          <a:xfrm>
            <a:off x="421241" y="1043358"/>
            <a:ext cx="2391952" cy="3715795"/>
          </a:xfrm>
          <a:ln>
            <a:noFill/>
          </a:ln>
        </p:spPr>
        <p:txBody>
          <a:bodyPr>
            <a:noAutofit/>
          </a:bodyPr>
          <a:lstStyle/>
          <a:p>
            <a:pPr marL="342900" indent="-342900">
              <a:buFont typeface="Arial" panose="020B0604020202020204" pitchFamily="34" charset="0"/>
              <a:buChar char="•"/>
            </a:pPr>
            <a:r>
              <a:rPr lang="en-US" sz="1000" dirty="0"/>
              <a:t>ACS: Acute coronary syndrome</a:t>
            </a:r>
          </a:p>
          <a:p>
            <a:pPr marL="342900" indent="-342900">
              <a:buFont typeface="Arial" panose="020B0604020202020204" pitchFamily="34" charset="0"/>
              <a:buChar char="•"/>
            </a:pPr>
            <a:r>
              <a:rPr lang="en-US" sz="1000" dirty="0"/>
              <a:t>ADHF: Acute decompensated heart failure </a:t>
            </a:r>
          </a:p>
          <a:p>
            <a:pPr marL="342900" indent="-342900">
              <a:buFont typeface="Arial" panose="020B0604020202020204" pitchFamily="34" charset="0"/>
              <a:buChar char="•"/>
            </a:pPr>
            <a:r>
              <a:rPr lang="en-US" sz="1000" dirty="0"/>
              <a:t>AHA: American heart association </a:t>
            </a:r>
          </a:p>
          <a:p>
            <a:pPr marL="342900" indent="-342900">
              <a:buFont typeface="Arial" panose="020B0604020202020204" pitchFamily="34" charset="0"/>
              <a:buChar char="•"/>
            </a:pPr>
            <a:r>
              <a:rPr lang="en-US" sz="1000" dirty="0"/>
              <a:t>AHF: Acute heart failure</a:t>
            </a:r>
          </a:p>
          <a:p>
            <a:pPr marL="342900" indent="-342900">
              <a:buFont typeface="Arial" panose="020B0604020202020204" pitchFamily="34" charset="0"/>
              <a:buChar char="•"/>
            </a:pPr>
            <a:r>
              <a:rPr lang="en-US" sz="1000" dirty="0"/>
              <a:t>AKI: Acute kidney injury</a:t>
            </a:r>
          </a:p>
          <a:p>
            <a:pPr marL="342900" indent="-342900">
              <a:buFont typeface="Arial" panose="020B0604020202020204" pitchFamily="34" charset="0"/>
              <a:buChar char="•"/>
            </a:pPr>
            <a:r>
              <a:rPr lang="en-US" sz="1000" dirty="0"/>
              <a:t>BiPAP: Bilevel positive airway pressure</a:t>
            </a:r>
          </a:p>
          <a:p>
            <a:pPr marL="342900" indent="-342900">
              <a:buFont typeface="Arial" panose="020B0604020202020204" pitchFamily="34" charset="0"/>
              <a:buChar char="•"/>
            </a:pPr>
            <a:r>
              <a:rPr lang="en-US" sz="1000" dirty="0"/>
              <a:t>BP: Blood pressure</a:t>
            </a:r>
          </a:p>
          <a:p>
            <a:pPr marL="342900" indent="-342900">
              <a:buFont typeface="Arial" panose="020B0604020202020204" pitchFamily="34" charset="0"/>
              <a:buChar char="•"/>
            </a:pPr>
            <a:r>
              <a:rPr lang="en-US" sz="1000" dirty="0"/>
              <a:t>cGMP: Cyclic guanosine monophosphate</a:t>
            </a:r>
          </a:p>
          <a:p>
            <a:pPr marL="342900" indent="-342900">
              <a:buFont typeface="Arial" panose="020B0604020202020204" pitchFamily="34" charset="0"/>
              <a:buChar char="•"/>
            </a:pPr>
            <a:r>
              <a:rPr lang="en-US" sz="1000" dirty="0"/>
              <a:t>CO: Cardiac output</a:t>
            </a:r>
          </a:p>
          <a:p>
            <a:pPr marL="342900" indent="-342900">
              <a:buFont typeface="Arial" panose="020B0604020202020204" pitchFamily="34" charset="0"/>
              <a:buChar char="•"/>
            </a:pPr>
            <a:r>
              <a:rPr lang="en-US" sz="1000" dirty="0"/>
              <a:t>DBP: Diastolic blood pressure</a:t>
            </a:r>
          </a:p>
          <a:p>
            <a:pPr marL="342900" indent="-342900">
              <a:buFont typeface="Arial" panose="020B0604020202020204" pitchFamily="34" charset="0"/>
              <a:buChar char="•"/>
            </a:pPr>
            <a:r>
              <a:rPr lang="en-US" sz="1000" dirty="0"/>
              <a:t>ECG: Electrocardiogram</a:t>
            </a:r>
          </a:p>
          <a:p>
            <a:pPr marL="342900" indent="-342900">
              <a:buFont typeface="Arial" panose="020B0604020202020204" pitchFamily="34" charset="0"/>
              <a:buChar char="•"/>
            </a:pPr>
            <a:r>
              <a:rPr lang="en-US" sz="1000" dirty="0"/>
              <a:t>ED: Emergency department </a:t>
            </a:r>
          </a:p>
          <a:p>
            <a:pPr marL="342900" indent="-342900">
              <a:buFont typeface="Arial" panose="020B0604020202020204" pitchFamily="34" charset="0"/>
              <a:buChar char="•"/>
            </a:pPr>
            <a:r>
              <a:rPr lang="en-US" sz="1000" dirty="0"/>
              <a:t>ESC: European society of cardiology </a:t>
            </a:r>
          </a:p>
          <a:p>
            <a:pPr marL="342900" indent="-342900">
              <a:buFont typeface="Arial" panose="020B0604020202020204" pitchFamily="34" charset="0"/>
              <a:buChar char="•"/>
            </a:pPr>
            <a:r>
              <a:rPr lang="en-US" sz="1000" dirty="0"/>
              <a:t>GDMT: Guideline directed medical therapy</a:t>
            </a:r>
          </a:p>
        </p:txBody>
      </p:sp>
      <p:sp>
        <p:nvSpPr>
          <p:cNvPr id="6" name="Content Placeholder 2">
            <a:extLst>
              <a:ext uri="{FF2B5EF4-FFF2-40B4-BE49-F238E27FC236}">
                <a16:creationId xmlns:a16="http://schemas.microsoft.com/office/drawing/2014/main" id="{5A2CC464-61FA-B2E9-E5A5-B5A421596021}"/>
              </a:ext>
            </a:extLst>
          </p:cNvPr>
          <p:cNvSpPr txBox="1">
            <a:spLocks/>
          </p:cNvSpPr>
          <p:nvPr/>
        </p:nvSpPr>
        <p:spPr>
          <a:xfrm>
            <a:off x="2987854" y="1043358"/>
            <a:ext cx="2763748" cy="3586663"/>
          </a:xfrm>
          <a:prstGeom prst="rect">
            <a:avLst/>
          </a:prstGeom>
          <a:ln>
            <a:noFill/>
          </a:ln>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1000" dirty="0"/>
              <a:t>GTP: Guanosine triphosphate </a:t>
            </a:r>
          </a:p>
          <a:p>
            <a:pPr marL="342900" indent="-342900">
              <a:buFont typeface="Arial" panose="020B0604020202020204" pitchFamily="34" charset="0"/>
              <a:buChar char="•"/>
            </a:pPr>
            <a:r>
              <a:rPr lang="en-US" sz="1000" dirty="0"/>
              <a:t>LVEDP: Left ventricle end-diastolic pressure</a:t>
            </a:r>
          </a:p>
          <a:p>
            <a:pPr marL="342900" indent="-342900">
              <a:buFont typeface="Arial" panose="020B0604020202020204" pitchFamily="34" charset="0"/>
              <a:buChar char="•"/>
            </a:pPr>
            <a:r>
              <a:rPr lang="en-US" sz="1000" dirty="0"/>
              <a:t>LVEF: Left ventricle ejection fraction</a:t>
            </a:r>
          </a:p>
          <a:p>
            <a:pPr marL="342900" indent="-342900">
              <a:buFont typeface="Arial" panose="020B0604020202020204" pitchFamily="34" charset="0"/>
              <a:buChar char="•"/>
            </a:pPr>
            <a:r>
              <a:rPr lang="en-US" sz="1000" dirty="0"/>
              <a:t>MAD: Mitochondrial aldehyde dehydrogenase </a:t>
            </a:r>
          </a:p>
          <a:p>
            <a:pPr marL="342900" indent="-342900">
              <a:buFont typeface="Arial" panose="020B0604020202020204" pitchFamily="34" charset="0"/>
              <a:buChar char="•"/>
            </a:pPr>
            <a:r>
              <a:rPr lang="en-US" sz="1000" dirty="0"/>
              <a:t>MOA: Mechanism of action</a:t>
            </a:r>
          </a:p>
          <a:p>
            <a:pPr marL="342900" indent="-342900">
              <a:buFont typeface="Arial" panose="020B0604020202020204" pitchFamily="34" charset="0"/>
              <a:buChar char="•"/>
            </a:pPr>
            <a:r>
              <a:rPr lang="en-US" sz="1000" dirty="0"/>
              <a:t>HF: Heart failure</a:t>
            </a:r>
          </a:p>
          <a:p>
            <a:pPr marL="342900" indent="-342900">
              <a:buFont typeface="Arial" panose="020B0604020202020204" pitchFamily="34" charset="0"/>
              <a:buChar char="•"/>
            </a:pPr>
            <a:r>
              <a:rPr lang="en-US" sz="1000" dirty="0" err="1"/>
              <a:t>HFpEF</a:t>
            </a:r>
            <a:r>
              <a:rPr lang="en-US" sz="1000" dirty="0"/>
              <a:t>: Heart failure with preserve ejection fraction</a:t>
            </a:r>
          </a:p>
          <a:p>
            <a:pPr marL="342900" indent="-342900">
              <a:buFont typeface="Arial" panose="020B0604020202020204" pitchFamily="34" charset="0"/>
              <a:buChar char="•"/>
            </a:pPr>
            <a:r>
              <a:rPr lang="en-US" sz="1000" dirty="0"/>
              <a:t>HFSA: Heart failure society of America</a:t>
            </a:r>
          </a:p>
          <a:p>
            <a:pPr marL="342900" indent="-342900">
              <a:buFont typeface="Arial" panose="020B0604020202020204" pitchFamily="34" charset="0"/>
              <a:buChar char="•"/>
            </a:pPr>
            <a:r>
              <a:rPr lang="en-US" sz="1000" dirty="0"/>
              <a:t>HR: Heart rate</a:t>
            </a:r>
          </a:p>
          <a:p>
            <a:pPr marL="342900" indent="-342900">
              <a:buFont typeface="Arial" panose="020B0604020202020204" pitchFamily="34" charset="0"/>
              <a:buChar char="•"/>
            </a:pPr>
            <a:r>
              <a:rPr lang="en-US" sz="1000" dirty="0"/>
              <a:t>HTN: Hypertension</a:t>
            </a:r>
          </a:p>
          <a:p>
            <a:pPr marL="342900" indent="-342900">
              <a:buFont typeface="Arial" panose="020B0604020202020204" pitchFamily="34" charset="0"/>
              <a:buChar char="•"/>
            </a:pPr>
            <a:r>
              <a:rPr lang="en-US" sz="1000" dirty="0"/>
              <a:t>ICU: Intensive care unit</a:t>
            </a:r>
          </a:p>
          <a:p>
            <a:pPr marL="342900" indent="-342900">
              <a:buFont typeface="Arial" panose="020B0604020202020204" pitchFamily="34" charset="0"/>
              <a:buChar char="•"/>
            </a:pPr>
            <a:r>
              <a:rPr lang="en-US" sz="1000" dirty="0"/>
              <a:t>IV: Intravenous </a:t>
            </a:r>
          </a:p>
          <a:p>
            <a:pPr marL="342900" indent="-342900">
              <a:buFont typeface="Arial" panose="020B0604020202020204" pitchFamily="34" charset="0"/>
              <a:buChar char="•"/>
            </a:pPr>
            <a:r>
              <a:rPr lang="en-US" sz="1000" dirty="0"/>
              <a:t>LOS: Length of stay</a:t>
            </a:r>
          </a:p>
          <a:p>
            <a:pPr marL="342900" indent="-342900">
              <a:buFont typeface="Arial" panose="020B0604020202020204" pitchFamily="34" charset="0"/>
              <a:buChar char="•"/>
            </a:pPr>
            <a:r>
              <a:rPr lang="en-US" sz="1000" dirty="0"/>
              <a:t>LV: Left ventricle </a:t>
            </a:r>
          </a:p>
          <a:p>
            <a:pPr marL="342900" indent="-342900">
              <a:buFont typeface="Arial" panose="020B0604020202020204" pitchFamily="34" charset="0"/>
              <a:buChar char="•"/>
            </a:pPr>
            <a:r>
              <a:rPr lang="en-US" sz="1000" dirty="0"/>
              <a:t>N: Number</a:t>
            </a:r>
          </a:p>
          <a:p>
            <a:pPr marL="342900" indent="-342900">
              <a:buFont typeface="Arial" panose="020B0604020202020204" pitchFamily="34" charset="0"/>
              <a:buChar char="•"/>
            </a:pPr>
            <a:endParaRPr lang="en-US" sz="1000" dirty="0"/>
          </a:p>
        </p:txBody>
      </p:sp>
      <p:sp>
        <p:nvSpPr>
          <p:cNvPr id="4" name="Content Placeholder 2">
            <a:extLst>
              <a:ext uri="{FF2B5EF4-FFF2-40B4-BE49-F238E27FC236}">
                <a16:creationId xmlns:a16="http://schemas.microsoft.com/office/drawing/2014/main" id="{1EC7F1A3-AC23-5824-B6D6-F5421F7034C4}"/>
              </a:ext>
            </a:extLst>
          </p:cNvPr>
          <p:cNvSpPr txBox="1">
            <a:spLocks/>
          </p:cNvSpPr>
          <p:nvPr/>
        </p:nvSpPr>
        <p:spPr>
          <a:xfrm>
            <a:off x="5959011" y="431515"/>
            <a:ext cx="2763748" cy="4200809"/>
          </a:xfrm>
          <a:prstGeom prst="rect">
            <a:avLst/>
          </a:prstGeom>
          <a:ln>
            <a:noFill/>
          </a:ln>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1000" dirty="0"/>
              <a:t>NIPPV: Noninvasive positive pressure ventilation</a:t>
            </a:r>
          </a:p>
          <a:p>
            <a:pPr marL="342900" indent="-342900">
              <a:buFont typeface="Arial" panose="020B0604020202020204" pitchFamily="34" charset="0"/>
              <a:buChar char="•"/>
            </a:pPr>
            <a:r>
              <a:rPr lang="en-US" sz="1000" dirty="0"/>
              <a:t>NO: Nitric oxide</a:t>
            </a:r>
          </a:p>
          <a:p>
            <a:pPr marL="342900" indent="-342900">
              <a:buFont typeface="Arial" panose="020B0604020202020204" pitchFamily="34" charset="0"/>
              <a:buChar char="•"/>
            </a:pPr>
            <a:r>
              <a:rPr lang="en-US" sz="1000" dirty="0"/>
              <a:t>NTG: Nitroglycerin</a:t>
            </a:r>
          </a:p>
          <a:p>
            <a:pPr marL="342900" indent="-342900">
              <a:buFont typeface="Arial" panose="020B0604020202020204" pitchFamily="34" charset="0"/>
              <a:buChar char="•"/>
            </a:pPr>
            <a:r>
              <a:rPr lang="en-US" sz="1000" dirty="0"/>
              <a:t>PCWP: Pulmonary capillary wedge pressure</a:t>
            </a:r>
          </a:p>
          <a:p>
            <a:pPr marL="342900" indent="-342900">
              <a:buFont typeface="Arial" panose="020B0604020202020204" pitchFamily="34" charset="0"/>
              <a:buChar char="•"/>
            </a:pPr>
            <a:r>
              <a:rPr lang="en-US" sz="1000" dirty="0"/>
              <a:t>PDE-5: Phosphodiesterase 5</a:t>
            </a:r>
          </a:p>
          <a:p>
            <a:pPr marL="342900" indent="-342900">
              <a:buFont typeface="Arial" panose="020B0604020202020204" pitchFamily="34" charset="0"/>
              <a:buChar char="•"/>
            </a:pPr>
            <a:r>
              <a:rPr lang="en-US" sz="1000" dirty="0"/>
              <a:t>POCUS: Point of care ultrasound </a:t>
            </a:r>
          </a:p>
          <a:p>
            <a:pPr marL="342900" indent="-342900">
              <a:buFont typeface="Arial" panose="020B0604020202020204" pitchFamily="34" charset="0"/>
              <a:buChar char="•"/>
            </a:pPr>
            <a:r>
              <a:rPr lang="en-US" sz="1000" dirty="0"/>
              <a:t>RAAS: Renin-angiotensin-aldosterone-system</a:t>
            </a:r>
          </a:p>
          <a:p>
            <a:pPr marL="342900" indent="-342900">
              <a:buFont typeface="Arial" panose="020B0604020202020204" pitchFamily="34" charset="0"/>
              <a:buChar char="•"/>
            </a:pPr>
            <a:r>
              <a:rPr lang="en-US" sz="1000" dirty="0"/>
              <a:t>RR: Respiratory rate</a:t>
            </a:r>
          </a:p>
          <a:p>
            <a:pPr marL="342900" indent="-342900">
              <a:buFont typeface="Arial" panose="020B0604020202020204" pitchFamily="34" charset="0"/>
              <a:buChar char="•"/>
            </a:pPr>
            <a:r>
              <a:rPr lang="en-US" sz="1000" dirty="0"/>
              <a:t>RV: Right ventricle </a:t>
            </a:r>
          </a:p>
          <a:p>
            <a:pPr marL="342900" indent="-342900">
              <a:buFont typeface="Arial" panose="020B0604020202020204" pitchFamily="34" charset="0"/>
              <a:buChar char="•"/>
            </a:pPr>
            <a:r>
              <a:rPr lang="en-US" sz="1000" dirty="0"/>
              <a:t>SBP: Systolic blood pressure</a:t>
            </a:r>
          </a:p>
          <a:p>
            <a:pPr marL="342900" indent="-342900">
              <a:buFont typeface="Arial" panose="020B0604020202020204" pitchFamily="34" charset="0"/>
              <a:buChar char="•"/>
            </a:pPr>
            <a:r>
              <a:rPr lang="en-US" sz="1000" dirty="0"/>
              <a:t>SCAPE: Sympathetic crashing acute pulmonary edema </a:t>
            </a:r>
          </a:p>
          <a:p>
            <a:pPr marL="342900" indent="-342900">
              <a:buFont typeface="Arial" panose="020B0604020202020204" pitchFamily="34" charset="0"/>
              <a:buChar char="•"/>
            </a:pPr>
            <a:r>
              <a:rPr lang="en-US" sz="1000" dirty="0"/>
              <a:t>SL: Sublingual </a:t>
            </a:r>
          </a:p>
          <a:p>
            <a:pPr marL="342900" indent="-342900">
              <a:buFont typeface="Arial" panose="020B0604020202020204" pitchFamily="34" charset="0"/>
              <a:buChar char="•"/>
            </a:pPr>
            <a:r>
              <a:rPr lang="en-US" sz="1000" dirty="0"/>
              <a:t>SOB: Shortness of breath</a:t>
            </a:r>
          </a:p>
          <a:p>
            <a:pPr marL="342900" indent="-342900">
              <a:buFont typeface="Arial" panose="020B0604020202020204" pitchFamily="34" charset="0"/>
              <a:buChar char="•"/>
            </a:pPr>
            <a:r>
              <a:rPr lang="en-US" sz="1000" dirty="0"/>
              <a:t>SpO2: Saturation of peripheral oxygen</a:t>
            </a:r>
          </a:p>
          <a:p>
            <a:pPr marL="342900" indent="-342900">
              <a:buFont typeface="Arial" panose="020B0604020202020204" pitchFamily="34" charset="0"/>
              <a:buChar char="•"/>
            </a:pPr>
            <a:r>
              <a:rPr lang="en-US" sz="1000" dirty="0"/>
              <a:t>SVR: Systemic vascular resistance</a:t>
            </a:r>
          </a:p>
          <a:p>
            <a:pPr marL="342900" indent="-342900">
              <a:buFont typeface="Arial" panose="020B0604020202020204" pitchFamily="34" charset="0"/>
              <a:buChar char="•"/>
            </a:pPr>
            <a:r>
              <a:rPr lang="en-US" sz="1000" dirty="0"/>
              <a:t>YO: years old</a:t>
            </a:r>
          </a:p>
          <a:p>
            <a:pPr marL="342900" indent="-342900">
              <a:buFont typeface="Arial" panose="020B0604020202020204" pitchFamily="34" charset="0"/>
              <a:buChar char="•"/>
            </a:pPr>
            <a:endParaRPr lang="en-US" sz="1000" dirty="0"/>
          </a:p>
        </p:txBody>
      </p:sp>
    </p:spTree>
    <p:extLst>
      <p:ext uri="{BB962C8B-B14F-4D97-AF65-F5344CB8AC3E}">
        <p14:creationId xmlns:p14="http://schemas.microsoft.com/office/powerpoint/2010/main" val="364743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EDC1-F0D5-7151-38D8-58C06640F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410E3-8CE0-2F50-C085-7E210215C966}"/>
              </a:ext>
            </a:extLst>
          </p:cNvPr>
          <p:cNvSpPr>
            <a:spLocks noGrp="1"/>
          </p:cNvSpPr>
          <p:nvPr>
            <p:ph type="title"/>
          </p:nvPr>
        </p:nvSpPr>
        <p:spPr>
          <a:xfrm>
            <a:off x="628650" y="446979"/>
            <a:ext cx="7886700" cy="535531"/>
          </a:xfrm>
        </p:spPr>
        <p:txBody>
          <a:bodyPr/>
          <a:lstStyle/>
          <a:p>
            <a:r>
              <a:rPr lang="en-US" sz="3200" dirty="0"/>
              <a:t>Role of Loop Diuretics</a:t>
            </a:r>
          </a:p>
        </p:txBody>
      </p:sp>
      <p:graphicFrame>
        <p:nvGraphicFramePr>
          <p:cNvPr id="4" name="Content Placeholder 3">
            <a:extLst>
              <a:ext uri="{FF2B5EF4-FFF2-40B4-BE49-F238E27FC236}">
                <a16:creationId xmlns:a16="http://schemas.microsoft.com/office/drawing/2014/main" id="{E821BC18-28EF-6DDB-CA30-6F171478551E}"/>
              </a:ext>
            </a:extLst>
          </p:cNvPr>
          <p:cNvGraphicFramePr>
            <a:graphicFrameLocks noGrp="1"/>
          </p:cNvGraphicFramePr>
          <p:nvPr>
            <p:ph idx="1"/>
            <p:extLst>
              <p:ext uri="{D42A27DB-BD31-4B8C-83A1-F6EECF244321}">
                <p14:modId xmlns:p14="http://schemas.microsoft.com/office/powerpoint/2010/main" val="446470819"/>
              </p:ext>
            </p:extLst>
          </p:nvPr>
        </p:nvGraphicFramePr>
        <p:xfrm>
          <a:off x="628650" y="1064232"/>
          <a:ext cx="7886700" cy="336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FD99FBF-183E-C797-E747-B3545160D421}"/>
              </a:ext>
            </a:extLst>
          </p:cNvPr>
          <p:cNvSpPr txBox="1"/>
          <p:nvPr/>
        </p:nvSpPr>
        <p:spPr>
          <a:xfrm>
            <a:off x="0" y="4696521"/>
            <a:ext cx="3358195" cy="276999"/>
          </a:xfrm>
          <a:prstGeom prst="rect">
            <a:avLst/>
          </a:prstGeom>
          <a:noFill/>
        </p:spPr>
        <p:txBody>
          <a:bodyPr wrap="square" rtlCol="0">
            <a:spAutoFit/>
          </a:bodyPr>
          <a:lstStyle/>
          <a:p>
            <a:r>
              <a:rPr lang="en-US" sz="1200" dirty="0"/>
              <a:t>Long B, et al. Am J Emerg Med. 2025 Apr;90:35-40.</a:t>
            </a:r>
          </a:p>
        </p:txBody>
      </p:sp>
    </p:spTree>
    <p:extLst>
      <p:ext uri="{BB962C8B-B14F-4D97-AF65-F5344CB8AC3E}">
        <p14:creationId xmlns:p14="http://schemas.microsoft.com/office/powerpoint/2010/main" val="4037604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EBFBF-EDA3-5F49-2F31-BFB206564E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D3BEB-8A33-A70C-E040-B434B98C8910}"/>
              </a:ext>
            </a:extLst>
          </p:cNvPr>
          <p:cNvSpPr txBox="1"/>
          <p:nvPr/>
        </p:nvSpPr>
        <p:spPr>
          <a:xfrm>
            <a:off x="0" y="4696521"/>
            <a:ext cx="4523232" cy="276999"/>
          </a:xfrm>
          <a:prstGeom prst="rect">
            <a:avLst/>
          </a:prstGeom>
          <a:noFill/>
        </p:spPr>
        <p:txBody>
          <a:bodyPr wrap="square" rtlCol="0">
            <a:spAutoFit/>
          </a:bodyPr>
          <a:lstStyle/>
          <a:p>
            <a:r>
              <a:rPr lang="en-US" sz="1200" dirty="0"/>
              <a:t>Holzer-Richling N, et al. </a:t>
            </a:r>
            <a:r>
              <a:rPr lang="en-US" sz="1200" dirty="0" err="1"/>
              <a:t>Eur</a:t>
            </a:r>
            <a:r>
              <a:rPr lang="en-US" sz="1200" dirty="0"/>
              <a:t> J Clin Invest. 2011 Jun;41(6):627-34.</a:t>
            </a:r>
          </a:p>
        </p:txBody>
      </p:sp>
      <p:graphicFrame>
        <p:nvGraphicFramePr>
          <p:cNvPr id="7" name="Table 6">
            <a:extLst>
              <a:ext uri="{FF2B5EF4-FFF2-40B4-BE49-F238E27FC236}">
                <a16:creationId xmlns:a16="http://schemas.microsoft.com/office/drawing/2014/main" id="{1C4BBE58-4F5A-5750-F4E5-5DDA23A56E77}"/>
              </a:ext>
            </a:extLst>
          </p:cNvPr>
          <p:cNvGraphicFramePr>
            <a:graphicFrameLocks noGrp="1"/>
          </p:cNvGraphicFramePr>
          <p:nvPr>
            <p:extLst>
              <p:ext uri="{D42A27DB-BD31-4B8C-83A1-F6EECF244321}">
                <p14:modId xmlns:p14="http://schemas.microsoft.com/office/powerpoint/2010/main" val="1030430332"/>
              </p:ext>
            </p:extLst>
          </p:nvPr>
        </p:nvGraphicFramePr>
        <p:xfrm>
          <a:off x="762000" y="1085960"/>
          <a:ext cx="7620000" cy="2971579"/>
        </p:xfrm>
        <a:graphic>
          <a:graphicData uri="http://schemas.openxmlformats.org/drawingml/2006/table">
            <a:tbl>
              <a:tblPr firstRow="1" bandRow="1">
                <a:tableStyleId>{BC89EF96-8CEA-46FF-86C4-4CE0E7609802}</a:tableStyleId>
              </a:tblPr>
              <a:tblGrid>
                <a:gridCol w="1415143">
                  <a:extLst>
                    <a:ext uri="{9D8B030D-6E8A-4147-A177-3AD203B41FA5}">
                      <a16:colId xmlns:a16="http://schemas.microsoft.com/office/drawing/2014/main" val="2727621896"/>
                    </a:ext>
                  </a:extLst>
                </a:gridCol>
                <a:gridCol w="2514600">
                  <a:extLst>
                    <a:ext uri="{9D8B030D-6E8A-4147-A177-3AD203B41FA5}">
                      <a16:colId xmlns:a16="http://schemas.microsoft.com/office/drawing/2014/main" val="719007657"/>
                    </a:ext>
                  </a:extLst>
                </a:gridCol>
                <a:gridCol w="3690257">
                  <a:extLst>
                    <a:ext uri="{9D8B030D-6E8A-4147-A177-3AD203B41FA5}">
                      <a16:colId xmlns:a16="http://schemas.microsoft.com/office/drawing/2014/main" val="2242498053"/>
                    </a:ext>
                  </a:extLst>
                </a:gridCol>
              </a:tblGrid>
              <a:tr h="727849">
                <a:tc>
                  <a:txBody>
                    <a:bodyPr/>
                    <a:lstStyle/>
                    <a:p>
                      <a:pPr marL="0" indent="0">
                        <a:buFontTx/>
                        <a:buNone/>
                      </a:pPr>
                      <a:r>
                        <a:rPr lang="en-US" b="0" dirty="0">
                          <a:latin typeface="Arial" panose="020B0604020202020204" pitchFamily="34" charset="0"/>
                          <a:cs typeface="Arial" panose="020B0604020202020204" pitchFamily="34" charset="0"/>
                        </a:rPr>
                        <a:t>Background</a:t>
                      </a:r>
                    </a:p>
                  </a:txBody>
                  <a:tcPr/>
                </a:tc>
                <a:tc gridSpan="2">
                  <a:txBody>
                    <a:bodyPr/>
                    <a:lstStyle/>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Compare furosemide vs. placebo on subjective dyspnea in patients with acute pulmonary edema due to hypertensive crisis</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Randomized, double-blinded, placebo-controlled trial </a:t>
                      </a:r>
                    </a:p>
                  </a:txBody>
                  <a:tcPr/>
                </a:tc>
                <a:tc hMerge="1">
                  <a:txBody>
                    <a:bodyPr/>
                    <a:lstStyle/>
                    <a:p>
                      <a:endParaRPr lang="en-US" dirty="0"/>
                    </a:p>
                  </a:txBody>
                  <a:tcPr/>
                </a:tc>
                <a:extLst>
                  <a:ext uri="{0D108BD9-81ED-4DB2-BD59-A6C34878D82A}">
                    <a16:rowId xmlns:a16="http://schemas.microsoft.com/office/drawing/2014/main" val="3992825348"/>
                  </a:ext>
                </a:extLst>
              </a:tr>
              <a:tr h="727849">
                <a:tc>
                  <a:txBody>
                    <a:bodyPr/>
                    <a:lstStyle/>
                    <a:p>
                      <a:pPr marL="0" indent="0">
                        <a:buFontTx/>
                        <a:buNone/>
                      </a:pPr>
                      <a:r>
                        <a:rPr lang="en-US" dirty="0">
                          <a:latin typeface="Arial" panose="020B0604020202020204" pitchFamily="34" charset="0"/>
                          <a:cs typeface="Arial" panose="020B0604020202020204" pitchFamily="34" charset="0"/>
                        </a:rPr>
                        <a:t>Treatment </a:t>
                      </a:r>
                    </a:p>
                  </a:txBody>
                  <a:tcPr/>
                </a:tc>
                <a:tc>
                  <a: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Urapidil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patients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12.5 mg q20 minutes until SBP &lt; 160 mmHg</a:t>
                      </a:r>
                    </a:p>
                  </a:txBody>
                  <a:tcPr/>
                </a:tc>
                <a:tc>
                  <a: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Furosemide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Randomized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Furosemide IV 80 mg bolus vs. placebo</a:t>
                      </a:r>
                    </a:p>
                  </a:txBody>
                  <a:tcPr/>
                </a:tc>
                <a:extLst>
                  <a:ext uri="{0D108BD9-81ED-4DB2-BD59-A6C34878D82A}">
                    <a16:rowId xmlns:a16="http://schemas.microsoft.com/office/drawing/2014/main" val="759740842"/>
                  </a:ext>
                </a:extLst>
              </a:tr>
              <a:tr h="664665">
                <a:tc>
                  <a:txBody>
                    <a:bodyPr/>
                    <a:lstStyle/>
                    <a:p>
                      <a:r>
                        <a:rPr lang="en-US" dirty="0">
                          <a:latin typeface="Arial" panose="020B0604020202020204" pitchFamily="34" charset="0"/>
                          <a:cs typeface="Arial" panose="020B0604020202020204" pitchFamily="34" charset="0"/>
                        </a:rPr>
                        <a:t>Primary outcome</a:t>
                      </a:r>
                    </a:p>
                  </a:txBody>
                  <a:tcPr/>
                </a:tc>
                <a:tc gridSpan="2">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Subjective perception of dyspnea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Monitored at hour 1, 2, 3, and 6</a:t>
                      </a:r>
                    </a:p>
                  </a:txBody>
                  <a:tcPr/>
                </a:tc>
                <a:tc hMerge="1">
                  <a:txBody>
                    <a:bodyPr/>
                    <a:lstStyle/>
                    <a:p>
                      <a:endParaRPr lang="en-US" dirty="0"/>
                    </a:p>
                  </a:txBody>
                  <a:tcPr/>
                </a:tc>
                <a:extLst>
                  <a:ext uri="{0D108BD9-81ED-4DB2-BD59-A6C34878D82A}">
                    <a16:rowId xmlns:a16="http://schemas.microsoft.com/office/drawing/2014/main" val="3132165300"/>
                  </a:ext>
                </a:extLst>
              </a:tr>
              <a:tr h="664665">
                <a:tc>
                  <a:txBody>
                    <a:bodyPr/>
                    <a:lstStyle/>
                    <a:p>
                      <a:r>
                        <a:rPr lang="en-US" dirty="0">
                          <a:latin typeface="Arial" panose="020B0604020202020204" pitchFamily="34" charset="0"/>
                          <a:cs typeface="Arial" panose="020B0604020202020204" pitchFamily="34" charset="0"/>
                        </a:rPr>
                        <a:t>Secondary and safety outcome</a:t>
                      </a:r>
                    </a:p>
                  </a:txBody>
                  <a:tcPr/>
                </a:tc>
                <a:tc gridSpan="2">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Volume status, lactic acid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Hypotension, intubation, catecholamine support, non-fatal cardiac arrest</a:t>
                      </a:r>
                    </a:p>
                  </a:txBody>
                  <a:tcPr/>
                </a:tc>
                <a:tc hMerge="1">
                  <a:txBody>
                    <a:bodyPr/>
                    <a:lstStyle/>
                    <a:p>
                      <a:endParaRPr lang="en-US" dirty="0"/>
                    </a:p>
                  </a:txBody>
                  <a:tcPr/>
                </a:tc>
                <a:extLst>
                  <a:ext uri="{0D108BD9-81ED-4DB2-BD59-A6C34878D82A}">
                    <a16:rowId xmlns:a16="http://schemas.microsoft.com/office/drawing/2014/main" val="2507162720"/>
                  </a:ext>
                </a:extLst>
              </a:tr>
            </a:tbl>
          </a:graphicData>
        </a:graphic>
      </p:graphicFrame>
      <p:sp>
        <p:nvSpPr>
          <p:cNvPr id="11" name="Title 1">
            <a:extLst>
              <a:ext uri="{FF2B5EF4-FFF2-40B4-BE49-F238E27FC236}">
                <a16:creationId xmlns:a16="http://schemas.microsoft.com/office/drawing/2014/main" id="{754E3FD1-E4B0-1678-00D0-C3BBB2504D6C}"/>
              </a:ext>
            </a:extLst>
          </p:cNvPr>
          <p:cNvSpPr>
            <a:spLocks noGrp="1"/>
          </p:cNvSpPr>
          <p:nvPr>
            <p:ph type="title"/>
          </p:nvPr>
        </p:nvSpPr>
        <p:spPr>
          <a:xfrm>
            <a:off x="628650" y="446979"/>
            <a:ext cx="7886700" cy="535531"/>
          </a:xfrm>
        </p:spPr>
        <p:txBody>
          <a:bodyPr/>
          <a:lstStyle/>
          <a:p>
            <a:r>
              <a:rPr lang="en-US" sz="3200" dirty="0"/>
              <a:t>Role of Loop Diuretics</a:t>
            </a:r>
          </a:p>
        </p:txBody>
      </p:sp>
    </p:spTree>
    <p:extLst>
      <p:ext uri="{BB962C8B-B14F-4D97-AF65-F5344CB8AC3E}">
        <p14:creationId xmlns:p14="http://schemas.microsoft.com/office/powerpoint/2010/main" val="86529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54BC-6288-9EED-1A24-E6B9D69254D1}"/>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BAC0406-5D20-430F-AB0D-61E623CCC60F}"/>
              </a:ext>
            </a:extLst>
          </p:cNvPr>
          <p:cNvGraphicFramePr>
            <a:graphicFrameLocks noGrp="1"/>
          </p:cNvGraphicFramePr>
          <p:nvPr>
            <p:extLst>
              <p:ext uri="{D42A27DB-BD31-4B8C-83A1-F6EECF244321}">
                <p14:modId xmlns:p14="http://schemas.microsoft.com/office/powerpoint/2010/main" val="2480091947"/>
              </p:ext>
            </p:extLst>
          </p:nvPr>
        </p:nvGraphicFramePr>
        <p:xfrm>
          <a:off x="572965" y="965771"/>
          <a:ext cx="7900533" cy="3726180"/>
        </p:xfrm>
        <a:graphic>
          <a:graphicData uri="http://schemas.openxmlformats.org/drawingml/2006/table">
            <a:tbl>
              <a:tblPr firstRow="1" bandRow="1">
                <a:tableStyleId>{BC89EF96-8CEA-46FF-86C4-4CE0E7609802}</a:tableStyleId>
              </a:tblPr>
              <a:tblGrid>
                <a:gridCol w="1340479">
                  <a:extLst>
                    <a:ext uri="{9D8B030D-6E8A-4147-A177-3AD203B41FA5}">
                      <a16:colId xmlns:a16="http://schemas.microsoft.com/office/drawing/2014/main" val="1897999421"/>
                    </a:ext>
                  </a:extLst>
                </a:gridCol>
                <a:gridCol w="2201414">
                  <a:extLst>
                    <a:ext uri="{9D8B030D-6E8A-4147-A177-3AD203B41FA5}">
                      <a16:colId xmlns:a16="http://schemas.microsoft.com/office/drawing/2014/main" val="2727621896"/>
                    </a:ext>
                  </a:extLst>
                </a:gridCol>
                <a:gridCol w="1818640">
                  <a:extLst>
                    <a:ext uri="{9D8B030D-6E8A-4147-A177-3AD203B41FA5}">
                      <a16:colId xmlns:a16="http://schemas.microsoft.com/office/drawing/2014/main" val="719007657"/>
                    </a:ext>
                  </a:extLst>
                </a:gridCol>
                <a:gridCol w="1777942">
                  <a:extLst>
                    <a:ext uri="{9D8B030D-6E8A-4147-A177-3AD203B41FA5}">
                      <a16:colId xmlns:a16="http://schemas.microsoft.com/office/drawing/2014/main" val="2242498053"/>
                    </a:ext>
                  </a:extLst>
                </a:gridCol>
                <a:gridCol w="762058">
                  <a:extLst>
                    <a:ext uri="{9D8B030D-6E8A-4147-A177-3AD203B41FA5}">
                      <a16:colId xmlns:a16="http://schemas.microsoft.com/office/drawing/2014/main" val="3834663229"/>
                    </a:ext>
                  </a:extLst>
                </a:gridCol>
              </a:tblGrid>
              <a:tr h="0">
                <a:tc gridSpan="2">
                  <a:txBody>
                    <a:bodyPr/>
                    <a:lstStyle/>
                    <a:p>
                      <a:pPr marL="0" indent="0">
                        <a:buFontTx/>
                        <a:buNone/>
                      </a:pPr>
                      <a:r>
                        <a:rPr lang="en-US" b="1" dirty="0">
                          <a:latin typeface="Arial" panose="020B0604020202020204" pitchFamily="34" charset="0"/>
                          <a:cs typeface="Arial" panose="020B0604020202020204" pitchFamily="34" charset="0"/>
                        </a:rPr>
                        <a:t>Results </a:t>
                      </a:r>
                    </a:p>
                    <a:p>
                      <a:pPr marL="0" indent="0">
                        <a:buFontTx/>
                        <a:buNone/>
                      </a:pPr>
                      <a:r>
                        <a:rPr lang="en-US" b="1" dirty="0">
                          <a:latin typeface="Arial" panose="020B0604020202020204" pitchFamily="34" charset="0"/>
                          <a:cs typeface="Arial" panose="020B0604020202020204" pitchFamily="34" charset="0"/>
                        </a:rPr>
                        <a:t>(N = 53)</a:t>
                      </a:r>
                    </a:p>
                  </a:txBody>
                  <a:tcPr/>
                </a:tc>
                <a:tc hMerge="1">
                  <a:txBody>
                    <a:bodyPr/>
                    <a:lstStyle/>
                    <a:p>
                      <a:endParaRPr dirty="0"/>
                    </a:p>
                  </a:txBody>
                  <a:tcPr/>
                </a:tc>
                <a:tc>
                  <a:txBody>
                    <a:bodyPr/>
                    <a:lstStyle/>
                    <a:p>
                      <a:pPr marL="0" indent="0">
                        <a:buFontTx/>
                        <a:buNone/>
                      </a:pPr>
                      <a:r>
                        <a:rPr lang="en-US" b="0" dirty="0">
                          <a:latin typeface="Arial" panose="020B0604020202020204" pitchFamily="34" charset="0"/>
                          <a:cs typeface="Arial" panose="020B0604020202020204" pitchFamily="34" charset="0"/>
                        </a:rPr>
                        <a:t>Urapidil + furosemide </a:t>
                      </a:r>
                    </a:p>
                    <a:p>
                      <a:pPr marL="0" indent="0">
                        <a:buFontTx/>
                        <a:buNone/>
                      </a:pPr>
                      <a:r>
                        <a:rPr lang="en-US" b="0" dirty="0">
                          <a:latin typeface="Arial" panose="020B0604020202020204" pitchFamily="34" charset="0"/>
                          <a:cs typeface="Arial" panose="020B0604020202020204" pitchFamily="34" charset="0"/>
                        </a:rPr>
                        <a:t>(N = 25)</a:t>
                      </a:r>
                    </a:p>
                  </a:txBody>
                  <a:tcPr/>
                </a:tc>
                <a:tc>
                  <a:txBody>
                    <a:bodyPr/>
                    <a:lstStyle/>
                    <a:p>
                      <a:pPr marL="0" indent="0">
                        <a:buFontTx/>
                        <a:buNone/>
                      </a:pPr>
                      <a:r>
                        <a:rPr lang="en-US" b="0" dirty="0">
                          <a:latin typeface="Arial" panose="020B0604020202020204" pitchFamily="34" charset="0"/>
                          <a:cs typeface="Arial" panose="020B0604020202020204" pitchFamily="34" charset="0"/>
                        </a:rPr>
                        <a:t>Urapidil + placebo</a:t>
                      </a:r>
                    </a:p>
                    <a:p>
                      <a:pPr marL="0" indent="0">
                        <a:buFontTx/>
                        <a:buNone/>
                      </a:pPr>
                      <a:r>
                        <a:rPr lang="en-US" b="0" dirty="0">
                          <a:latin typeface="Arial" panose="020B0604020202020204" pitchFamily="34" charset="0"/>
                          <a:cs typeface="Arial" panose="020B0604020202020204" pitchFamily="34" charset="0"/>
                        </a:rPr>
                        <a:t>(N = 28)</a:t>
                      </a:r>
                    </a:p>
                  </a:txBody>
                  <a:tcPr/>
                </a:tc>
                <a:tc>
                  <a:txBody>
                    <a:bodyPr/>
                    <a:lstStyle/>
                    <a:p>
                      <a:pPr marL="0" indent="0">
                        <a:buFontTx/>
                        <a:buNone/>
                      </a:pPr>
                      <a:r>
                        <a:rPr lang="en-US" b="0" dirty="0">
                          <a:latin typeface="Arial" panose="020B0604020202020204" pitchFamily="34" charset="0"/>
                          <a:cs typeface="Arial" panose="020B0604020202020204" pitchFamily="34" charset="0"/>
                        </a:rPr>
                        <a:t>P value</a:t>
                      </a:r>
                    </a:p>
                  </a:txBody>
                  <a:tcPr/>
                </a:tc>
                <a:extLst>
                  <a:ext uri="{0D108BD9-81ED-4DB2-BD59-A6C34878D82A}">
                    <a16:rowId xmlns:a16="http://schemas.microsoft.com/office/drawing/2014/main" val="759740842"/>
                  </a:ext>
                </a:extLst>
              </a:tr>
              <a:tr h="485825">
                <a:tc>
                  <a:txBody>
                    <a:bodyPr/>
                    <a:lstStyle/>
                    <a:p>
                      <a:r>
                        <a:rPr lang="en-US" dirty="0">
                          <a:latin typeface="Arial" panose="020B0604020202020204" pitchFamily="34" charset="0"/>
                          <a:cs typeface="Arial" panose="020B0604020202020204" pitchFamily="34" charset="0"/>
                        </a:rPr>
                        <a:t>Primary outcome </a:t>
                      </a:r>
                    </a:p>
                  </a:txBody>
                  <a:tcPr anchor="ctr"/>
                </a:tc>
                <a:tc>
                  <a:txBody>
                    <a:bodyPr/>
                    <a:lstStyle/>
                    <a:p>
                      <a:r>
                        <a:rPr lang="en-US" dirty="0">
                          <a:latin typeface="Arial" panose="020B0604020202020204" pitchFamily="34" charset="0"/>
                          <a:cs typeface="Arial" panose="020B0604020202020204" pitchFamily="34" charset="0"/>
                        </a:rPr>
                        <a:t>Subjective dyspnea </a:t>
                      </a:r>
                    </a:p>
                    <a:p>
                      <a:r>
                        <a:rPr lang="en-US" dirty="0">
                          <a:latin typeface="Arial" panose="020B0604020202020204" pitchFamily="34" charset="0"/>
                          <a:cs typeface="Arial" panose="020B0604020202020204" pitchFamily="34" charset="0"/>
                        </a:rPr>
                        <a:t>(0 = no dyspnea, 4 = max dyspnea)</a:t>
                      </a:r>
                    </a:p>
                  </a:txBody>
                  <a:tcPr anchor="ctr"/>
                </a:tc>
                <a:tc>
                  <a:txBody>
                    <a:bodyPr/>
                    <a:lstStyle/>
                    <a:p>
                      <a:pPr marL="0" indent="0">
                        <a:buFontTx/>
                        <a:buNone/>
                      </a:pPr>
                      <a:r>
                        <a:rPr lang="en-US" dirty="0">
                          <a:latin typeface="Arial" panose="020B0604020202020204" pitchFamily="34" charset="0"/>
                          <a:cs typeface="Arial" panose="020B0604020202020204" pitchFamily="34" charset="0"/>
                        </a:rPr>
                        <a:t>Hour 1 = 3 </a:t>
                      </a:r>
                    </a:p>
                    <a:p>
                      <a:pPr marL="0" indent="0">
                        <a:buFontTx/>
                        <a:buNone/>
                      </a:pPr>
                      <a:r>
                        <a:rPr lang="en-US" dirty="0">
                          <a:latin typeface="Arial" panose="020B0604020202020204" pitchFamily="34" charset="0"/>
                          <a:cs typeface="Arial" panose="020B0604020202020204" pitchFamily="34" charset="0"/>
                        </a:rPr>
                        <a:t>Hour 2 = 2</a:t>
                      </a:r>
                    </a:p>
                    <a:p>
                      <a:pPr marL="0" indent="0">
                        <a:buFontTx/>
                        <a:buNone/>
                      </a:pPr>
                      <a:r>
                        <a:rPr lang="en-US" dirty="0">
                          <a:latin typeface="Arial" panose="020B0604020202020204" pitchFamily="34" charset="0"/>
                          <a:cs typeface="Arial" panose="020B0604020202020204" pitchFamily="34" charset="0"/>
                        </a:rPr>
                        <a:t>Hour 3 = 1</a:t>
                      </a:r>
                    </a:p>
                    <a:p>
                      <a:pPr marL="0" indent="0">
                        <a:buFontTx/>
                        <a:buNone/>
                      </a:pPr>
                      <a:r>
                        <a:rPr lang="en-US" dirty="0">
                          <a:latin typeface="Arial" panose="020B0604020202020204" pitchFamily="34" charset="0"/>
                          <a:cs typeface="Arial" panose="020B0604020202020204" pitchFamily="34" charset="0"/>
                        </a:rPr>
                        <a:t>Hour 6 = 1</a:t>
                      </a:r>
                    </a:p>
                  </a:txBody>
                  <a:tcPr/>
                </a:tc>
                <a:tc>
                  <a:txBody>
                    <a:bodyPr/>
                    <a:lstStyle/>
                    <a:p>
                      <a:pPr marL="0" indent="0">
                        <a:buFontTx/>
                        <a:buNone/>
                      </a:pPr>
                      <a:r>
                        <a:rPr lang="en-US" dirty="0">
                          <a:latin typeface="Arial" panose="020B0604020202020204" pitchFamily="34" charset="0"/>
                          <a:cs typeface="Arial" panose="020B0604020202020204" pitchFamily="34" charset="0"/>
                        </a:rPr>
                        <a:t>Hour 1 = 3</a:t>
                      </a:r>
                    </a:p>
                    <a:p>
                      <a:pPr marL="0" indent="0">
                        <a:buFontTx/>
                        <a:buNone/>
                      </a:pPr>
                      <a:r>
                        <a:rPr lang="en-US" dirty="0">
                          <a:latin typeface="Arial" panose="020B0604020202020204" pitchFamily="34" charset="0"/>
                          <a:cs typeface="Arial" panose="020B0604020202020204" pitchFamily="34" charset="0"/>
                        </a:rPr>
                        <a:t>Hour 2 = 2</a:t>
                      </a:r>
                    </a:p>
                    <a:p>
                      <a:pPr marL="0" indent="0">
                        <a:buFontTx/>
                        <a:buNone/>
                      </a:pPr>
                      <a:r>
                        <a:rPr lang="en-US" dirty="0">
                          <a:latin typeface="Arial" panose="020B0604020202020204" pitchFamily="34" charset="0"/>
                          <a:cs typeface="Arial" panose="020B0604020202020204" pitchFamily="34" charset="0"/>
                        </a:rPr>
                        <a:t>Hour 3 = 2</a:t>
                      </a:r>
                    </a:p>
                    <a:p>
                      <a:pPr marL="0" indent="0">
                        <a:buFontTx/>
                        <a:buNone/>
                      </a:pPr>
                      <a:r>
                        <a:rPr lang="en-US" dirty="0">
                          <a:latin typeface="Arial" panose="020B0604020202020204" pitchFamily="34" charset="0"/>
                          <a:cs typeface="Arial" panose="020B0604020202020204" pitchFamily="34" charset="0"/>
                        </a:rPr>
                        <a:t>Hour 6 = 1</a:t>
                      </a:r>
                    </a:p>
                  </a:txBody>
                  <a:tcPr/>
                </a:tc>
                <a:tc>
                  <a:txBody>
                    <a:bodyPr/>
                    <a:lstStyle/>
                    <a:p>
                      <a:r>
                        <a:rPr lang="en-US" dirty="0">
                          <a:latin typeface="Arial" panose="020B0604020202020204" pitchFamily="34" charset="0"/>
                          <a:cs typeface="Arial" panose="020B0604020202020204" pitchFamily="34" charset="0"/>
                        </a:rPr>
                        <a:t>0.4</a:t>
                      </a:r>
                    </a:p>
                    <a:p>
                      <a:r>
                        <a:rPr lang="en-US" dirty="0">
                          <a:latin typeface="Arial" panose="020B0604020202020204" pitchFamily="34" charset="0"/>
                          <a:cs typeface="Arial" panose="020B0604020202020204" pitchFamily="34" charset="0"/>
                        </a:rPr>
                        <a:t>0.98</a:t>
                      </a:r>
                    </a:p>
                    <a:p>
                      <a:r>
                        <a:rPr lang="en-US" dirty="0">
                          <a:latin typeface="Arial" panose="020B0604020202020204" pitchFamily="34" charset="0"/>
                          <a:cs typeface="Arial" panose="020B0604020202020204" pitchFamily="34" charset="0"/>
                        </a:rPr>
                        <a:t>0.33</a:t>
                      </a:r>
                    </a:p>
                    <a:p>
                      <a:r>
                        <a:rPr lang="en-US" dirty="0">
                          <a:latin typeface="Arial" panose="020B0604020202020204" pitchFamily="34" charset="0"/>
                          <a:cs typeface="Arial" panose="020B0604020202020204" pitchFamily="34" charset="0"/>
                        </a:rPr>
                        <a:t>0.76</a:t>
                      </a:r>
                    </a:p>
                  </a:txBody>
                  <a:tcPr/>
                </a:tc>
                <a:extLst>
                  <a:ext uri="{0D108BD9-81ED-4DB2-BD59-A6C34878D82A}">
                    <a16:rowId xmlns:a16="http://schemas.microsoft.com/office/drawing/2014/main" val="3132165300"/>
                  </a:ext>
                </a:extLst>
              </a:tr>
              <a:tr h="389560">
                <a:tc rowSpan="2">
                  <a:txBody>
                    <a:bodyPr/>
                    <a:lstStyle/>
                    <a:p>
                      <a:r>
                        <a:rPr lang="en-US" dirty="0">
                          <a:latin typeface="Arial" panose="020B0604020202020204" pitchFamily="34" charset="0"/>
                          <a:cs typeface="Arial" panose="020B0604020202020204" pitchFamily="34" charset="0"/>
                        </a:rPr>
                        <a:t>Secondary outcome</a:t>
                      </a:r>
                    </a:p>
                    <a:p>
                      <a:r>
                        <a:rPr lang="en-US" dirty="0">
                          <a:latin typeface="Arial" panose="020B0604020202020204" pitchFamily="34" charset="0"/>
                          <a:cs typeface="Arial" panose="020B0604020202020204" pitchFamily="34" charset="0"/>
                        </a:rPr>
                        <a:t>- 6 hours after intervention </a:t>
                      </a:r>
                    </a:p>
                  </a:txBody>
                  <a:tcPr anchor="ctr"/>
                </a:tc>
                <a:tc>
                  <a:txBody>
                    <a:bodyPr/>
                    <a:lstStyle/>
                    <a:p>
                      <a:r>
                        <a:rPr lang="en-US" dirty="0">
                          <a:latin typeface="Arial" panose="020B0604020202020204" pitchFamily="34" charset="0"/>
                          <a:cs typeface="Arial" panose="020B0604020202020204" pitchFamily="34" charset="0"/>
                        </a:rPr>
                        <a:t>Volume status</a:t>
                      </a:r>
                    </a:p>
                  </a:txBody>
                  <a:tcPr/>
                </a:tc>
                <a:tc>
                  <a:txBody>
                    <a:bodyPr/>
                    <a:lstStyle/>
                    <a:p>
                      <a:pPr marL="0" indent="0">
                        <a:buFontTx/>
                        <a:buNone/>
                      </a:pPr>
                      <a:r>
                        <a:rPr lang="en-US" dirty="0">
                          <a:latin typeface="Arial" panose="020B0604020202020204" pitchFamily="34" charset="0"/>
                          <a:cs typeface="Arial" panose="020B0604020202020204" pitchFamily="34" charset="0"/>
                        </a:rPr>
                        <a:t>- 600 mL</a:t>
                      </a:r>
                    </a:p>
                  </a:txBody>
                  <a:tcPr/>
                </a:tc>
                <a:tc>
                  <a:txBody>
                    <a:bodyPr/>
                    <a:lstStyle/>
                    <a:p>
                      <a:r>
                        <a:rPr lang="en-US" dirty="0">
                          <a:latin typeface="Arial" panose="020B0604020202020204" pitchFamily="34" charset="0"/>
                          <a:cs typeface="Arial" panose="020B0604020202020204" pitchFamily="34" charset="0"/>
                        </a:rPr>
                        <a:t>Net even</a:t>
                      </a:r>
                    </a:p>
                  </a:txBody>
                  <a:tcPr/>
                </a:tc>
                <a:tc>
                  <a:txBody>
                    <a:bodyPr/>
                    <a:lstStyle/>
                    <a:p>
                      <a:r>
                        <a:rPr lang="en-US" b="1" dirty="0">
                          <a:latin typeface="Arial" panose="020B0604020202020204" pitchFamily="34" charset="0"/>
                          <a:cs typeface="Arial" panose="020B0604020202020204" pitchFamily="34" charset="0"/>
                        </a:rPr>
                        <a:t>0.001</a:t>
                      </a:r>
                    </a:p>
                  </a:txBody>
                  <a:tcPr/>
                </a:tc>
                <a:extLst>
                  <a:ext uri="{0D108BD9-81ED-4DB2-BD59-A6C34878D82A}">
                    <a16:rowId xmlns:a16="http://schemas.microsoft.com/office/drawing/2014/main" val="2507162720"/>
                  </a:ext>
                </a:extLst>
              </a:tr>
              <a:tr h="380232">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Lactic Acid </a:t>
                      </a:r>
                    </a:p>
                  </a:txBody>
                  <a:tcPr/>
                </a:tc>
                <a:tc>
                  <a:txBody>
                    <a:bodyPr/>
                    <a:lstStyle/>
                    <a:p>
                      <a:r>
                        <a:rPr lang="en-US" dirty="0">
                          <a:latin typeface="Arial" panose="020B0604020202020204" pitchFamily="34" charset="0"/>
                          <a:cs typeface="Arial" panose="020B0604020202020204" pitchFamily="34" charset="0"/>
                        </a:rPr>
                        <a:t>1.3</a:t>
                      </a:r>
                    </a:p>
                  </a:txBody>
                  <a:tcPr/>
                </a:tc>
                <a:tc>
                  <a:txBody>
                    <a:bodyPr/>
                    <a:lstStyle/>
                    <a:p>
                      <a:r>
                        <a:rPr lang="en-US" dirty="0">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0.08</a:t>
                      </a:r>
                    </a:p>
                  </a:txBody>
                  <a:tcPr/>
                </a:tc>
                <a:extLst>
                  <a:ext uri="{0D108BD9-81ED-4DB2-BD59-A6C34878D82A}">
                    <a16:rowId xmlns:a16="http://schemas.microsoft.com/office/drawing/2014/main" val="2346678869"/>
                  </a:ext>
                </a:extLst>
              </a:tr>
              <a:tr h="322687">
                <a:tc rowSpan="4">
                  <a:txBody>
                    <a:bodyPr/>
                    <a:lstStyle/>
                    <a:p>
                      <a:r>
                        <a:rPr lang="en-US" dirty="0">
                          <a:latin typeface="Arial" panose="020B0604020202020204" pitchFamily="34" charset="0"/>
                          <a:cs typeface="Arial" panose="020B0604020202020204" pitchFamily="34" charset="0"/>
                        </a:rPr>
                        <a:t>Safety </a:t>
                      </a:r>
                    </a:p>
                  </a:txBody>
                  <a:tcPr anchor="ctr">
                    <a:solidFill>
                      <a:schemeClr val="accent1">
                        <a:lumMod val="20000"/>
                        <a:lumOff val="80000"/>
                      </a:schemeClr>
                    </a:solidFill>
                  </a:tcPr>
                </a:tc>
                <a:tc>
                  <a:txBody>
                    <a:bodyPr/>
                    <a:lstStyle/>
                    <a:p>
                      <a:r>
                        <a:rPr lang="en-US" dirty="0">
                          <a:latin typeface="Arial" panose="020B0604020202020204" pitchFamily="34" charset="0"/>
                          <a:cs typeface="Arial" panose="020B0604020202020204" pitchFamily="34" charset="0"/>
                        </a:rPr>
                        <a:t>Hypotension (SBP &lt; 100 or DBP &lt; 50 )</a:t>
                      </a:r>
                    </a:p>
                  </a:txBody>
                  <a:tcPr/>
                </a:tc>
                <a:tc>
                  <a:txBody>
                    <a:bodyPr/>
                    <a:lstStyle/>
                    <a:p>
                      <a:r>
                        <a:rPr lang="en-US" dirty="0">
                          <a:latin typeface="Arial" panose="020B0604020202020204" pitchFamily="34" charset="0"/>
                          <a:cs typeface="Arial" panose="020B0604020202020204" pitchFamily="34" charset="0"/>
                        </a:rPr>
                        <a:t>40%</a:t>
                      </a:r>
                    </a:p>
                  </a:txBody>
                  <a:tcPr/>
                </a:tc>
                <a:tc>
                  <a:txBody>
                    <a:bodyPr/>
                    <a:lstStyle/>
                    <a:p>
                      <a:r>
                        <a:rPr lang="en-US" dirty="0">
                          <a:latin typeface="Arial" panose="020B0604020202020204" pitchFamily="34" charset="0"/>
                          <a:cs typeface="Arial" panose="020B0604020202020204" pitchFamily="34" charset="0"/>
                        </a:rPr>
                        <a:t>42.9%</a:t>
                      </a:r>
                    </a:p>
                  </a:txBody>
                  <a:tcPr/>
                </a:tc>
                <a:tc>
                  <a:txBody>
                    <a:bodyPr/>
                    <a:lstStyle/>
                    <a:p>
                      <a:r>
                        <a:rPr lang="en-US" dirty="0">
                          <a:latin typeface="Arial" panose="020B0604020202020204" pitchFamily="34" charset="0"/>
                          <a:cs typeface="Arial" panose="020B0604020202020204" pitchFamily="34" charset="0"/>
                        </a:rPr>
                        <a:t>0.98</a:t>
                      </a:r>
                    </a:p>
                  </a:txBody>
                  <a:tcPr/>
                </a:tc>
                <a:extLst>
                  <a:ext uri="{0D108BD9-81ED-4DB2-BD59-A6C34878D82A}">
                    <a16:rowId xmlns:a16="http://schemas.microsoft.com/office/drawing/2014/main" val="3488569161"/>
                  </a:ext>
                </a:extLst>
              </a:tr>
              <a:tr h="250372">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Intubation</a:t>
                      </a:r>
                    </a:p>
                  </a:txBody>
                  <a:tcPr/>
                </a:tc>
                <a:tc>
                  <a:txBody>
                    <a:bodyPr/>
                    <a:lstStyle/>
                    <a:p>
                      <a:r>
                        <a:rPr lang="en-US" dirty="0">
                          <a:latin typeface="Arial" panose="020B0604020202020204" pitchFamily="34" charset="0"/>
                          <a:cs typeface="Arial" panose="020B0604020202020204" pitchFamily="34" charset="0"/>
                        </a:rPr>
                        <a:t>0%</a:t>
                      </a:r>
                    </a:p>
                  </a:txBody>
                  <a:tcPr/>
                </a:tc>
                <a:tc>
                  <a:txBody>
                    <a:bodyPr/>
                    <a:lstStyle/>
                    <a:p>
                      <a:r>
                        <a:rPr lang="en-US" dirty="0">
                          <a:latin typeface="Arial" panose="020B0604020202020204" pitchFamily="34" charset="0"/>
                          <a:cs typeface="Arial" panose="020B0604020202020204" pitchFamily="34" charset="0"/>
                        </a:rPr>
                        <a:t>0%</a:t>
                      </a:r>
                    </a:p>
                  </a:txBody>
                  <a:tcPr/>
                </a:tc>
                <a:tc>
                  <a:txBody>
                    <a:bodyPr/>
                    <a:lstStyle/>
                    <a:p>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102218853"/>
                  </a:ext>
                </a:extLst>
              </a:tr>
              <a:tr h="214449">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Catecholamine support</a:t>
                      </a:r>
                    </a:p>
                  </a:txBody>
                  <a:tcPr/>
                </a:tc>
                <a:tc>
                  <a:txBody>
                    <a:bodyPr/>
                    <a:lstStyle/>
                    <a:p>
                      <a:r>
                        <a:rPr lang="en-US" dirty="0">
                          <a:latin typeface="Arial" panose="020B0604020202020204" pitchFamily="34" charset="0"/>
                          <a:cs typeface="Arial" panose="020B0604020202020204" pitchFamily="34" charset="0"/>
                        </a:rPr>
                        <a:t>8%</a:t>
                      </a:r>
                    </a:p>
                  </a:txBody>
                  <a:tcPr/>
                </a:tc>
                <a:tc>
                  <a:txBody>
                    <a:bodyPr/>
                    <a:lstStyle/>
                    <a:p>
                      <a:r>
                        <a:rPr lang="en-US" dirty="0">
                          <a:latin typeface="Arial" panose="020B0604020202020204" pitchFamily="34" charset="0"/>
                          <a:cs typeface="Arial" panose="020B0604020202020204" pitchFamily="34" charset="0"/>
                        </a:rPr>
                        <a:t>14.3%</a:t>
                      </a:r>
                    </a:p>
                  </a:txBody>
                  <a:tcPr/>
                </a:tc>
                <a:tc>
                  <a:txBody>
                    <a:bodyPr/>
                    <a:lstStyle/>
                    <a:p>
                      <a:r>
                        <a:rPr lang="en-US" dirty="0">
                          <a:latin typeface="Arial" panose="020B0604020202020204" pitchFamily="34" charset="0"/>
                          <a:cs typeface="Arial" panose="020B0604020202020204" pitchFamily="34" charset="0"/>
                        </a:rPr>
                        <a:t>0.52</a:t>
                      </a:r>
                    </a:p>
                  </a:txBody>
                  <a:tcPr/>
                </a:tc>
                <a:extLst>
                  <a:ext uri="{0D108BD9-81ED-4DB2-BD59-A6C34878D82A}">
                    <a16:rowId xmlns:a16="http://schemas.microsoft.com/office/drawing/2014/main" val="4017071193"/>
                  </a:ext>
                </a:extLst>
              </a:tr>
              <a:tr h="214449">
                <a:tc vMerge="1">
                  <a:txBody>
                    <a:bodyPr/>
                    <a:lstStyle/>
                    <a:p>
                      <a:endParaRPr lang="en-US" dirty="0"/>
                    </a:p>
                  </a:txBody>
                  <a:tcPr anchor="ctr"/>
                </a:tc>
                <a:tc>
                  <a:txBody>
                    <a:bodyPr/>
                    <a:lstStyle/>
                    <a:p>
                      <a:r>
                        <a:rPr lang="en-US" dirty="0">
                          <a:latin typeface="Arial" panose="020B0604020202020204" pitchFamily="34" charset="0"/>
                          <a:cs typeface="Arial" panose="020B0604020202020204" pitchFamily="34" charset="0"/>
                        </a:rPr>
                        <a:t>Non-fatal cardiac arrest</a:t>
                      </a:r>
                    </a:p>
                  </a:txBody>
                  <a:tcPr/>
                </a:tc>
                <a:tc>
                  <a:txBody>
                    <a:bodyPr/>
                    <a:lstStyle/>
                    <a:p>
                      <a:r>
                        <a:rPr lang="en-US" dirty="0">
                          <a:latin typeface="Arial" panose="020B0604020202020204" pitchFamily="34" charset="0"/>
                          <a:cs typeface="Arial" panose="020B0604020202020204" pitchFamily="34" charset="0"/>
                        </a:rPr>
                        <a:t>4%</a:t>
                      </a:r>
                    </a:p>
                  </a:txBody>
                  <a:tcPr/>
                </a:tc>
                <a:tc>
                  <a:txBody>
                    <a:bodyPr/>
                    <a:lstStyle/>
                    <a:p>
                      <a:r>
                        <a:rPr lang="en-US" dirty="0">
                          <a:latin typeface="Arial" panose="020B0604020202020204" pitchFamily="34" charset="0"/>
                          <a:cs typeface="Arial" panose="020B0604020202020204" pitchFamily="34" charset="0"/>
                        </a:rPr>
                        <a:t>0%</a:t>
                      </a:r>
                    </a:p>
                  </a:txBody>
                  <a:tcPr/>
                </a:tc>
                <a:tc>
                  <a:txBody>
                    <a:bodyPr/>
                    <a:lstStyle/>
                    <a:p>
                      <a:r>
                        <a:rPr lang="en-US" dirty="0">
                          <a:latin typeface="Arial" panose="020B0604020202020204" pitchFamily="34" charset="0"/>
                          <a:cs typeface="Arial" panose="020B0604020202020204" pitchFamily="34" charset="0"/>
                        </a:rPr>
                        <a:t>0.27</a:t>
                      </a:r>
                    </a:p>
                  </a:txBody>
                  <a:tcPr/>
                </a:tc>
                <a:extLst>
                  <a:ext uri="{0D108BD9-81ED-4DB2-BD59-A6C34878D82A}">
                    <a16:rowId xmlns:a16="http://schemas.microsoft.com/office/drawing/2014/main" val="1502361055"/>
                  </a:ext>
                </a:extLst>
              </a:tr>
            </a:tbl>
          </a:graphicData>
        </a:graphic>
      </p:graphicFrame>
      <p:sp>
        <p:nvSpPr>
          <p:cNvPr id="6" name="Title 1">
            <a:extLst>
              <a:ext uri="{FF2B5EF4-FFF2-40B4-BE49-F238E27FC236}">
                <a16:creationId xmlns:a16="http://schemas.microsoft.com/office/drawing/2014/main" id="{1BE07819-B026-B996-AB86-42F26356D01C}"/>
              </a:ext>
            </a:extLst>
          </p:cNvPr>
          <p:cNvSpPr>
            <a:spLocks noGrp="1"/>
          </p:cNvSpPr>
          <p:nvPr>
            <p:ph type="title"/>
          </p:nvPr>
        </p:nvSpPr>
        <p:spPr>
          <a:xfrm>
            <a:off x="628650" y="446979"/>
            <a:ext cx="7886700" cy="535531"/>
          </a:xfrm>
        </p:spPr>
        <p:txBody>
          <a:bodyPr/>
          <a:lstStyle/>
          <a:p>
            <a:r>
              <a:rPr lang="en-US" sz="3200" dirty="0"/>
              <a:t>Role of Loop Diuretics</a:t>
            </a:r>
          </a:p>
        </p:txBody>
      </p:sp>
      <p:sp>
        <p:nvSpPr>
          <p:cNvPr id="2" name="TextBox 1">
            <a:extLst>
              <a:ext uri="{FF2B5EF4-FFF2-40B4-BE49-F238E27FC236}">
                <a16:creationId xmlns:a16="http://schemas.microsoft.com/office/drawing/2014/main" id="{9C0B59F0-FCA0-EC13-FC80-80A83D602517}"/>
              </a:ext>
            </a:extLst>
          </p:cNvPr>
          <p:cNvSpPr txBox="1"/>
          <p:nvPr/>
        </p:nvSpPr>
        <p:spPr>
          <a:xfrm>
            <a:off x="0" y="4696521"/>
            <a:ext cx="4523232" cy="276999"/>
          </a:xfrm>
          <a:prstGeom prst="rect">
            <a:avLst/>
          </a:prstGeom>
          <a:noFill/>
        </p:spPr>
        <p:txBody>
          <a:bodyPr wrap="square" rtlCol="0">
            <a:spAutoFit/>
          </a:bodyPr>
          <a:lstStyle/>
          <a:p>
            <a:r>
              <a:rPr lang="en-US" sz="1200" dirty="0"/>
              <a:t>Holzer-Richling N, et al. </a:t>
            </a:r>
            <a:r>
              <a:rPr lang="en-US" sz="1200" dirty="0" err="1"/>
              <a:t>Eur</a:t>
            </a:r>
            <a:r>
              <a:rPr lang="en-US" sz="1200" dirty="0"/>
              <a:t> J Clin Invest. 2011 Jun;41(6):627-34.</a:t>
            </a:r>
          </a:p>
        </p:txBody>
      </p:sp>
    </p:spTree>
    <p:extLst>
      <p:ext uri="{BB962C8B-B14F-4D97-AF65-F5344CB8AC3E}">
        <p14:creationId xmlns:p14="http://schemas.microsoft.com/office/powerpoint/2010/main" val="65855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0385-F0BC-8946-483E-8913D45A9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1B59B-B6BD-DE2B-213D-C7FBC0ED4F5A}"/>
              </a:ext>
            </a:extLst>
          </p:cNvPr>
          <p:cNvSpPr>
            <a:spLocks noGrp="1"/>
          </p:cNvSpPr>
          <p:nvPr>
            <p:ph type="title"/>
          </p:nvPr>
        </p:nvSpPr>
        <p:spPr>
          <a:xfrm>
            <a:off x="628650" y="446979"/>
            <a:ext cx="7886700" cy="535531"/>
          </a:xfrm>
        </p:spPr>
        <p:txBody>
          <a:bodyPr/>
          <a:lstStyle/>
          <a:p>
            <a:r>
              <a:rPr lang="en-US" sz="3200" dirty="0"/>
              <a:t>Medication to Avoid</a:t>
            </a:r>
          </a:p>
        </p:txBody>
      </p:sp>
      <p:graphicFrame>
        <p:nvGraphicFramePr>
          <p:cNvPr id="4" name="Content Placeholder 3">
            <a:extLst>
              <a:ext uri="{FF2B5EF4-FFF2-40B4-BE49-F238E27FC236}">
                <a16:creationId xmlns:a16="http://schemas.microsoft.com/office/drawing/2014/main" id="{E2E13F4A-2346-7A1A-049C-542B401234B7}"/>
              </a:ext>
            </a:extLst>
          </p:cNvPr>
          <p:cNvGraphicFramePr>
            <a:graphicFrameLocks noGrp="1"/>
          </p:cNvGraphicFramePr>
          <p:nvPr>
            <p:ph idx="1"/>
            <p:extLst>
              <p:ext uri="{D42A27DB-BD31-4B8C-83A1-F6EECF244321}">
                <p14:modId xmlns:p14="http://schemas.microsoft.com/office/powerpoint/2010/main" val="891280879"/>
              </p:ext>
            </p:extLst>
          </p:nvPr>
        </p:nvGraphicFramePr>
        <p:xfrm>
          <a:off x="691708" y="1039117"/>
          <a:ext cx="7760584" cy="3065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214CA68-40EA-5497-2B5A-F88A27B61F88}"/>
              </a:ext>
            </a:extLst>
          </p:cNvPr>
          <p:cNvSpPr txBox="1"/>
          <p:nvPr/>
        </p:nvSpPr>
        <p:spPr>
          <a:xfrm>
            <a:off x="0" y="4696521"/>
            <a:ext cx="3358195" cy="276999"/>
          </a:xfrm>
          <a:prstGeom prst="rect">
            <a:avLst/>
          </a:prstGeom>
          <a:noFill/>
        </p:spPr>
        <p:txBody>
          <a:bodyPr wrap="square" rtlCol="0">
            <a:spAutoFit/>
          </a:bodyPr>
          <a:lstStyle/>
          <a:p>
            <a:r>
              <a:rPr lang="en-US" sz="1200" dirty="0"/>
              <a:t>Long B, et al. Am J Emerg Med. 2025 Apr;90:35-40.</a:t>
            </a:r>
          </a:p>
        </p:txBody>
      </p:sp>
    </p:spTree>
    <p:extLst>
      <p:ext uri="{BB962C8B-B14F-4D97-AF65-F5344CB8AC3E}">
        <p14:creationId xmlns:p14="http://schemas.microsoft.com/office/powerpoint/2010/main" val="2903209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0AA81-596B-1972-CAB2-338A0E872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E5014-8100-DA8A-37B3-41F0371FDCBB}"/>
              </a:ext>
            </a:extLst>
          </p:cNvPr>
          <p:cNvSpPr>
            <a:spLocks noGrp="1"/>
          </p:cNvSpPr>
          <p:nvPr>
            <p:ph type="title"/>
          </p:nvPr>
        </p:nvSpPr>
        <p:spPr/>
        <p:txBody>
          <a:bodyPr/>
          <a:lstStyle/>
          <a:p>
            <a:r>
              <a:rPr lang="en-US" dirty="0"/>
              <a:t>Assessment Question 2</a:t>
            </a:r>
          </a:p>
        </p:txBody>
      </p:sp>
    </p:spTree>
    <p:extLst>
      <p:ext uri="{BB962C8B-B14F-4D97-AF65-F5344CB8AC3E}">
        <p14:creationId xmlns:p14="http://schemas.microsoft.com/office/powerpoint/2010/main" val="295218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5841-91BE-143D-4418-4E62DBA039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F00112-0E4C-1E29-3912-2D909BA55A2E}"/>
              </a:ext>
            </a:extLst>
          </p:cNvPr>
          <p:cNvSpPr>
            <a:spLocks noGrp="1"/>
          </p:cNvSpPr>
          <p:nvPr>
            <p:ph type="title"/>
          </p:nvPr>
        </p:nvSpPr>
        <p:spPr>
          <a:xfrm>
            <a:off x="628650" y="321088"/>
            <a:ext cx="7095194" cy="535531"/>
          </a:xfrm>
        </p:spPr>
        <p:txBody>
          <a:bodyPr/>
          <a:lstStyle/>
          <a:p>
            <a:r>
              <a:rPr lang="en-US" sz="3200" dirty="0"/>
              <a:t>Assessment Question 2</a:t>
            </a:r>
          </a:p>
        </p:txBody>
      </p:sp>
      <p:sp>
        <p:nvSpPr>
          <p:cNvPr id="5" name="Content Placeholder 4">
            <a:extLst>
              <a:ext uri="{FF2B5EF4-FFF2-40B4-BE49-F238E27FC236}">
                <a16:creationId xmlns:a16="http://schemas.microsoft.com/office/drawing/2014/main" id="{7EF2B557-49BD-EED1-71A2-805151AA745F}"/>
              </a:ext>
            </a:extLst>
          </p:cNvPr>
          <p:cNvSpPr>
            <a:spLocks noGrp="1"/>
          </p:cNvSpPr>
          <p:nvPr>
            <p:ph idx="1"/>
          </p:nvPr>
        </p:nvSpPr>
        <p:spPr>
          <a:xfrm>
            <a:off x="454533" y="1011936"/>
            <a:ext cx="8234934" cy="4131563"/>
          </a:xfrm>
        </p:spPr>
        <p:txBody>
          <a:bodyPr vert="horz" lIns="91440" tIns="45720" rIns="91440" bIns="45720" rtlCol="0" anchor="t">
            <a:normAutofit/>
          </a:bodyPr>
          <a:lstStyle/>
          <a:p>
            <a:r>
              <a:rPr lang="en-US" sz="1800" dirty="0">
                <a:latin typeface="Arial"/>
                <a:cs typeface="Arial"/>
              </a:rPr>
              <a:t>DS is a 70yo male, who presents with sudden severe shortness of breath and anxiety which started about 2 hours ago. His past medical history includes </a:t>
            </a:r>
            <a:r>
              <a:rPr lang="en-US" sz="1800" dirty="0" err="1">
                <a:latin typeface="Arial"/>
                <a:cs typeface="Arial"/>
              </a:rPr>
              <a:t>HFpEF</a:t>
            </a:r>
            <a:r>
              <a:rPr lang="en-US" sz="1800" dirty="0">
                <a:latin typeface="Arial"/>
                <a:cs typeface="Arial"/>
              </a:rPr>
              <a:t> and HTN. His examination shows: </a:t>
            </a:r>
          </a:p>
          <a:p>
            <a:r>
              <a:rPr lang="en-US" sz="1800" dirty="0">
                <a:latin typeface="Arial"/>
                <a:cs typeface="Arial"/>
              </a:rPr>
              <a:t>BP 210/115 mmHg, HR 125, SpO2 = 88%, POCUS shows B-lines consistent with pulmonary edema, is seen as euvolemic (at baseline weight, 105 kg).  </a:t>
            </a:r>
          </a:p>
          <a:p>
            <a:endParaRPr lang="en-US" sz="1800" dirty="0">
              <a:latin typeface="Arial"/>
              <a:cs typeface="Arial"/>
            </a:endParaRPr>
          </a:p>
          <a:p>
            <a:r>
              <a:rPr lang="en-US" sz="1800" dirty="0">
                <a:latin typeface="Arial"/>
                <a:cs typeface="Arial"/>
              </a:rPr>
              <a:t>2. Provider gives a diagnosis of SCAPE and is asking for your assistance on recommended treatment options. How can you respond?</a:t>
            </a:r>
          </a:p>
          <a:p>
            <a:pPr marL="857250" lvl="1" indent="-342900">
              <a:buFont typeface="+mj-lt"/>
              <a:buAutoNum type="alphaUcPeriod"/>
            </a:pPr>
            <a:endParaRPr lang="en-US" sz="1500" dirty="0"/>
          </a:p>
          <a:p>
            <a:pPr marL="857250" lvl="1" indent="-342900">
              <a:buFont typeface="+mj-lt"/>
              <a:buAutoNum type="alphaUcPeriod"/>
            </a:pPr>
            <a:r>
              <a:rPr lang="en-US" sz="1500" dirty="0"/>
              <a:t>Patient requires rapid afterload reduction, recommend IV nitroglycerin </a:t>
            </a:r>
          </a:p>
          <a:p>
            <a:pPr marL="857250" lvl="1" indent="-342900">
              <a:buFont typeface="+mj-lt"/>
              <a:buAutoNum type="alphaUcPeriod"/>
            </a:pPr>
            <a:r>
              <a:rPr lang="en-US" sz="1500" dirty="0"/>
              <a:t>Nitroprusside would not be preferred due to the risk of cyanide toxicity </a:t>
            </a:r>
          </a:p>
          <a:p>
            <a:pPr marL="857250" lvl="1" indent="-342900">
              <a:buFont typeface="+mj-lt"/>
              <a:buAutoNum type="alphaUcPeriod"/>
            </a:pPr>
            <a:r>
              <a:rPr lang="en-US" sz="1500" dirty="0"/>
              <a:t>Tachycardia is driving his symptoms and requires a beta-blocker for rate control</a:t>
            </a:r>
          </a:p>
          <a:p>
            <a:pPr marL="857250" lvl="1" indent="-342900">
              <a:buFont typeface="+mj-lt"/>
              <a:buAutoNum type="alphaUcPeriod"/>
            </a:pPr>
            <a:r>
              <a:rPr lang="en-US" sz="1500" dirty="0"/>
              <a:t>While the patient is euvolemic, IV diuretics are the preferred agents to remove fluid from the pulmonary vasculature </a:t>
            </a:r>
          </a:p>
        </p:txBody>
      </p:sp>
    </p:spTree>
    <p:extLst>
      <p:ext uri="{BB962C8B-B14F-4D97-AF65-F5344CB8AC3E}">
        <p14:creationId xmlns:p14="http://schemas.microsoft.com/office/powerpoint/2010/main" val="37386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8DC20-A6AF-F345-7612-F48DF0F00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7680C-DB6B-BC42-1031-81F39131BF07}"/>
              </a:ext>
            </a:extLst>
          </p:cNvPr>
          <p:cNvSpPr>
            <a:spLocks noGrp="1"/>
          </p:cNvSpPr>
          <p:nvPr>
            <p:ph type="title"/>
          </p:nvPr>
        </p:nvSpPr>
        <p:spPr>
          <a:xfrm>
            <a:off x="3384432" y="2296629"/>
            <a:ext cx="5311512" cy="549381"/>
          </a:xfrm>
        </p:spPr>
        <p:txBody>
          <a:bodyPr/>
          <a:lstStyle/>
          <a:p>
            <a:r>
              <a:rPr lang="en-US" dirty="0"/>
              <a:t>Literature review</a:t>
            </a:r>
          </a:p>
        </p:txBody>
      </p:sp>
    </p:spTree>
    <p:extLst>
      <p:ext uri="{BB962C8B-B14F-4D97-AF65-F5344CB8AC3E}">
        <p14:creationId xmlns:p14="http://schemas.microsoft.com/office/powerpoint/2010/main" val="2932746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E8AB6-BC47-66BD-66BC-F1885D363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B1C97-B65B-BC26-824C-202F98DF0FF1}"/>
              </a:ext>
            </a:extLst>
          </p:cNvPr>
          <p:cNvSpPr>
            <a:spLocks noGrp="1"/>
          </p:cNvSpPr>
          <p:nvPr>
            <p:ph type="title"/>
          </p:nvPr>
        </p:nvSpPr>
        <p:spPr>
          <a:xfrm>
            <a:off x="628650" y="446979"/>
            <a:ext cx="7886700" cy="535531"/>
          </a:xfrm>
        </p:spPr>
        <p:txBody>
          <a:bodyPr/>
          <a:lstStyle/>
          <a:p>
            <a:r>
              <a:rPr lang="en-US" sz="3200" dirty="0"/>
              <a:t>Literature Review</a:t>
            </a:r>
          </a:p>
        </p:txBody>
      </p:sp>
      <p:graphicFrame>
        <p:nvGraphicFramePr>
          <p:cNvPr id="4" name="Content Placeholder 3">
            <a:extLst>
              <a:ext uri="{FF2B5EF4-FFF2-40B4-BE49-F238E27FC236}">
                <a16:creationId xmlns:a16="http://schemas.microsoft.com/office/drawing/2014/main" id="{B595FD57-C404-662A-687D-6D1AAAA8151B}"/>
              </a:ext>
            </a:extLst>
          </p:cNvPr>
          <p:cNvGraphicFramePr>
            <a:graphicFrameLocks noGrp="1"/>
          </p:cNvGraphicFramePr>
          <p:nvPr>
            <p:ph idx="1"/>
            <p:extLst>
              <p:ext uri="{D42A27DB-BD31-4B8C-83A1-F6EECF244321}">
                <p14:modId xmlns:p14="http://schemas.microsoft.com/office/powerpoint/2010/main" val="3152471463"/>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557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BFA5-4E51-F57F-D470-D077222B7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5CC60-10EE-FB40-F65F-D412991F588F}"/>
              </a:ext>
            </a:extLst>
          </p:cNvPr>
          <p:cNvSpPr>
            <a:spLocks noGrp="1"/>
          </p:cNvSpPr>
          <p:nvPr>
            <p:ph type="title"/>
          </p:nvPr>
        </p:nvSpPr>
        <p:spPr>
          <a:xfrm>
            <a:off x="628650" y="446979"/>
            <a:ext cx="7886700" cy="535531"/>
          </a:xfrm>
        </p:spPr>
        <p:txBody>
          <a:bodyPr/>
          <a:lstStyle/>
          <a:p>
            <a:r>
              <a:rPr lang="en-US" sz="3200" dirty="0"/>
              <a:t>High Dose Nitroglycerin: a Pilot Study  </a:t>
            </a:r>
          </a:p>
        </p:txBody>
      </p:sp>
      <p:graphicFrame>
        <p:nvGraphicFramePr>
          <p:cNvPr id="4" name="Content Placeholder 7">
            <a:extLst>
              <a:ext uri="{FF2B5EF4-FFF2-40B4-BE49-F238E27FC236}">
                <a16:creationId xmlns:a16="http://schemas.microsoft.com/office/drawing/2014/main" id="{2CC13A9A-8D12-07D5-1959-F420E4187CFF}"/>
              </a:ext>
            </a:extLst>
          </p:cNvPr>
          <p:cNvGraphicFramePr>
            <a:graphicFrameLocks noGrp="1"/>
          </p:cNvGraphicFramePr>
          <p:nvPr>
            <p:ph idx="1"/>
            <p:extLst>
              <p:ext uri="{D42A27DB-BD31-4B8C-83A1-F6EECF244321}">
                <p14:modId xmlns:p14="http://schemas.microsoft.com/office/powerpoint/2010/main" val="1631406051"/>
              </p:ext>
            </p:extLst>
          </p:nvPr>
        </p:nvGraphicFramePr>
        <p:xfrm>
          <a:off x="294640" y="982510"/>
          <a:ext cx="8479490" cy="3655550"/>
        </p:xfrm>
        <a:graphic>
          <a:graphicData uri="http://schemas.openxmlformats.org/drawingml/2006/table">
            <a:tbl>
              <a:tblPr firstRow="1" bandRow="1">
                <a:tableStyleId>{BC89EF96-8CEA-46FF-86C4-4CE0E7609802}</a:tableStyleId>
              </a:tblPr>
              <a:tblGrid>
                <a:gridCol w="1469614">
                  <a:extLst>
                    <a:ext uri="{9D8B030D-6E8A-4147-A177-3AD203B41FA5}">
                      <a16:colId xmlns:a16="http://schemas.microsoft.com/office/drawing/2014/main" val="717845271"/>
                    </a:ext>
                  </a:extLst>
                </a:gridCol>
                <a:gridCol w="2756375">
                  <a:extLst>
                    <a:ext uri="{9D8B030D-6E8A-4147-A177-3AD203B41FA5}">
                      <a16:colId xmlns:a16="http://schemas.microsoft.com/office/drawing/2014/main" val="1101091388"/>
                    </a:ext>
                  </a:extLst>
                </a:gridCol>
                <a:gridCol w="4253501">
                  <a:extLst>
                    <a:ext uri="{9D8B030D-6E8A-4147-A177-3AD203B41FA5}">
                      <a16:colId xmlns:a16="http://schemas.microsoft.com/office/drawing/2014/main" val="1464617157"/>
                    </a:ext>
                  </a:extLst>
                </a:gridCol>
              </a:tblGrid>
              <a:tr h="562671">
                <a:tc>
                  <a:txBody>
                    <a:bodyPr/>
                    <a:lstStyle/>
                    <a:p>
                      <a:pPr algn="ctr"/>
                      <a:r>
                        <a:rPr lang="en-US" sz="1400" b="0" dirty="0">
                          <a:latin typeface="Arial" panose="020B0604020202020204" pitchFamily="34" charset="0"/>
                          <a:cs typeface="Arial" panose="020B0604020202020204" pitchFamily="34" charset="0"/>
                        </a:rPr>
                        <a:t>Objective </a:t>
                      </a:r>
                    </a:p>
                  </a:txBody>
                  <a:tcPr anchor="ctr"/>
                </a:tc>
                <a:tc gridSpan="2">
                  <a:txBody>
                    <a:bodyPr/>
                    <a:lstStyle/>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To study the feasibility, efficacy, and safety of high-dose NTG combined with non-invasive ventilation in SCAPE</a:t>
                      </a:r>
                    </a:p>
                  </a:txBody>
                  <a:tcPr/>
                </a:tc>
                <a:tc hMerge="1">
                  <a:txBody>
                    <a:bodyPr/>
                    <a:lstStyle/>
                    <a:p>
                      <a:endParaRPr lang="en-US"/>
                    </a:p>
                  </a:txBody>
                  <a:tcPr/>
                </a:tc>
                <a:extLst>
                  <a:ext uri="{0D108BD9-81ED-4DB2-BD59-A6C34878D82A}">
                    <a16:rowId xmlns:a16="http://schemas.microsoft.com/office/drawing/2014/main" val="1142407565"/>
                  </a:ext>
                </a:extLst>
              </a:tr>
              <a:tr h="563039">
                <a:tc>
                  <a:txBody>
                    <a:bodyPr/>
                    <a:lstStyle/>
                    <a:p>
                      <a:pPr algn="ctr"/>
                      <a:r>
                        <a:rPr lang="en-US" sz="1400" dirty="0">
                          <a:latin typeface="Arial" panose="020B0604020202020204" pitchFamily="34" charset="0"/>
                          <a:cs typeface="Arial" panose="020B0604020202020204" pitchFamily="34" charset="0"/>
                        </a:rPr>
                        <a:t>Design</a:t>
                      </a:r>
                    </a:p>
                  </a:txBody>
                  <a:tcPr anchor="ctr"/>
                </a:tc>
                <a:tc gridSpan="2">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Prospective, observational study </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ED within a tertiary-care academic medical center in India</a:t>
                      </a:r>
                    </a:p>
                  </a:txBody>
                  <a:tcPr/>
                </a:tc>
                <a:tc hMerge="1">
                  <a:txBody>
                    <a:bodyPr/>
                    <a:lstStyle/>
                    <a:p>
                      <a:endParaRPr lang="en-US"/>
                    </a:p>
                  </a:txBody>
                  <a:tcPr/>
                </a:tc>
                <a:extLst>
                  <a:ext uri="{0D108BD9-81ED-4DB2-BD59-A6C34878D82A}">
                    <a16:rowId xmlns:a16="http://schemas.microsoft.com/office/drawing/2014/main" val="3338385982"/>
                  </a:ext>
                </a:extLst>
              </a:tr>
              <a:tr h="1013471">
                <a:tc>
                  <a:txBody>
                    <a:bodyPr/>
                    <a:lstStyle/>
                    <a:p>
                      <a:pPr algn="ctr"/>
                      <a:r>
                        <a:rPr lang="en-US" sz="1400" dirty="0">
                          <a:latin typeface="Arial" panose="020B0604020202020204" pitchFamily="34" charset="0"/>
                          <a:cs typeface="Arial" panose="020B0604020202020204" pitchFamily="34" charset="0"/>
                        </a:rPr>
                        <a:t>Inclusion criteria</a:t>
                      </a:r>
                    </a:p>
                  </a:txBody>
                  <a:tcPr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Hypertensive acute heart failure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Respiratory distress &lt; 6 hours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Respiratory rate ≥ 30/minute</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Bilateral coarse crepitations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SpO2 &lt; 90% (room air) or &lt; 95% (supplemental)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SBP &gt; 160/100 mmHg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Sympathetic surge (diaphoresis, tachycardia, agitation)</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12225411"/>
                  </a:ext>
                </a:extLst>
              </a:tr>
              <a:tr h="456688">
                <a:tc>
                  <a:txBody>
                    <a:bodyPr/>
                    <a:lstStyle/>
                    <a:p>
                      <a:pPr algn="ctr"/>
                      <a:r>
                        <a:rPr lang="en-US" sz="1400" dirty="0">
                          <a:latin typeface="Arial" panose="020B0604020202020204" pitchFamily="34" charset="0"/>
                          <a:cs typeface="Arial" panose="020B0604020202020204" pitchFamily="34" charset="0"/>
                        </a:rPr>
                        <a:t>Exclusion criteria</a:t>
                      </a:r>
                    </a:p>
                  </a:txBody>
                  <a:tcPr anchor="ct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Immediate endotracheal intubation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Immediate cardiopulmonary resuscitation</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Sildenafil (within 24 </a:t>
                      </a:r>
                      <a:r>
                        <a:rPr lang="en-US" sz="1400" dirty="0" err="1">
                          <a:latin typeface="Arial" panose="020B0604020202020204" pitchFamily="34" charset="0"/>
                          <a:cs typeface="Arial" panose="020B0604020202020204" pitchFamily="34" charset="0"/>
                        </a:rPr>
                        <a:t>hrs</a:t>
                      </a:r>
                      <a:r>
                        <a:rPr lang="en-US" sz="1400" dirty="0">
                          <a:latin typeface="Arial" panose="020B0604020202020204" pitchFamily="34" charset="0"/>
                          <a:cs typeface="Arial" panose="020B0604020202020204" pitchFamily="34" charset="0"/>
                        </a:rPr>
                        <a:t>) or tadalafil (within 48 </a:t>
                      </a:r>
                      <a:r>
                        <a:rPr lang="en-US" sz="1400" dirty="0" err="1">
                          <a:latin typeface="Arial" panose="020B0604020202020204" pitchFamily="34" charset="0"/>
                          <a:cs typeface="Arial" panose="020B0604020202020204" pitchFamily="34" charset="0"/>
                        </a:rPr>
                        <a:t>hrs</a:t>
                      </a:r>
                      <a:r>
                        <a:rPr lang="en-US"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Moderate/ severe aortic stenosis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Hypertrophic cardiomyopathy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543990960"/>
                  </a:ext>
                </a:extLst>
              </a:tr>
            </a:tbl>
          </a:graphicData>
        </a:graphic>
      </p:graphicFrame>
      <p:sp>
        <p:nvSpPr>
          <p:cNvPr id="5" name="TextBox 4">
            <a:extLst>
              <a:ext uri="{FF2B5EF4-FFF2-40B4-BE49-F238E27FC236}">
                <a16:creationId xmlns:a16="http://schemas.microsoft.com/office/drawing/2014/main" id="{93250113-9735-1FA4-D41E-F5E0C1ABD55C}"/>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Mathew R, et al. J Emerg Med. 2021 Sep;61(3):271-277.</a:t>
            </a:r>
          </a:p>
        </p:txBody>
      </p:sp>
    </p:spTree>
    <p:extLst>
      <p:ext uri="{BB962C8B-B14F-4D97-AF65-F5344CB8AC3E}">
        <p14:creationId xmlns:p14="http://schemas.microsoft.com/office/powerpoint/2010/main" val="426065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FA9AA-42CC-9E97-42D0-85811E672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18D57-B38A-D8F6-61F3-C827FFA7117F}"/>
              </a:ext>
            </a:extLst>
          </p:cNvPr>
          <p:cNvSpPr>
            <a:spLocks noGrp="1"/>
          </p:cNvSpPr>
          <p:nvPr>
            <p:ph type="title"/>
          </p:nvPr>
        </p:nvSpPr>
        <p:spPr>
          <a:xfrm>
            <a:off x="628650" y="446979"/>
            <a:ext cx="7886700" cy="535531"/>
          </a:xfrm>
        </p:spPr>
        <p:txBody>
          <a:bodyPr/>
          <a:lstStyle/>
          <a:p>
            <a:r>
              <a:rPr lang="en-US" sz="3200" dirty="0"/>
              <a:t>High Dose Nitroglycerin: a Pilot Study  </a:t>
            </a:r>
          </a:p>
        </p:txBody>
      </p:sp>
      <p:graphicFrame>
        <p:nvGraphicFramePr>
          <p:cNvPr id="7" name="Content Placeholder 7">
            <a:extLst>
              <a:ext uri="{FF2B5EF4-FFF2-40B4-BE49-F238E27FC236}">
                <a16:creationId xmlns:a16="http://schemas.microsoft.com/office/drawing/2014/main" id="{DF999F26-4AD0-99D4-79B4-2B04706DD50E}"/>
              </a:ext>
            </a:extLst>
          </p:cNvPr>
          <p:cNvGraphicFramePr>
            <a:graphicFrameLocks noGrp="1"/>
          </p:cNvGraphicFramePr>
          <p:nvPr>
            <p:ph idx="1"/>
            <p:extLst>
              <p:ext uri="{D42A27DB-BD31-4B8C-83A1-F6EECF244321}">
                <p14:modId xmlns:p14="http://schemas.microsoft.com/office/powerpoint/2010/main" val="1472199199"/>
              </p:ext>
            </p:extLst>
          </p:nvPr>
        </p:nvGraphicFramePr>
        <p:xfrm>
          <a:off x="275113" y="982510"/>
          <a:ext cx="8593774" cy="3628429"/>
        </p:xfrm>
        <a:graphic>
          <a:graphicData uri="http://schemas.openxmlformats.org/drawingml/2006/table">
            <a:tbl>
              <a:tblPr firstRow="1" bandRow="1">
                <a:tableStyleId>{BC89EF96-8CEA-46FF-86C4-4CE0E7609802}</a:tableStyleId>
              </a:tblPr>
              <a:tblGrid>
                <a:gridCol w="1310663">
                  <a:extLst>
                    <a:ext uri="{9D8B030D-6E8A-4147-A177-3AD203B41FA5}">
                      <a16:colId xmlns:a16="http://schemas.microsoft.com/office/drawing/2014/main" val="717845271"/>
                    </a:ext>
                  </a:extLst>
                </a:gridCol>
                <a:gridCol w="2787398">
                  <a:extLst>
                    <a:ext uri="{9D8B030D-6E8A-4147-A177-3AD203B41FA5}">
                      <a16:colId xmlns:a16="http://schemas.microsoft.com/office/drawing/2014/main" val="1101091388"/>
                    </a:ext>
                  </a:extLst>
                </a:gridCol>
                <a:gridCol w="1042097">
                  <a:extLst>
                    <a:ext uri="{9D8B030D-6E8A-4147-A177-3AD203B41FA5}">
                      <a16:colId xmlns:a16="http://schemas.microsoft.com/office/drawing/2014/main" val="3396021745"/>
                    </a:ext>
                  </a:extLst>
                </a:gridCol>
                <a:gridCol w="3453616">
                  <a:extLst>
                    <a:ext uri="{9D8B030D-6E8A-4147-A177-3AD203B41FA5}">
                      <a16:colId xmlns:a16="http://schemas.microsoft.com/office/drawing/2014/main" val="3963631923"/>
                    </a:ext>
                  </a:extLst>
                </a:gridCol>
              </a:tblGrid>
              <a:tr h="626149">
                <a:tc>
                  <a:txBody>
                    <a:bodyPr/>
                    <a:lstStyle/>
                    <a:p>
                      <a:pPr algn="ctr"/>
                      <a:r>
                        <a:rPr lang="en-US" sz="1400" b="0" dirty="0">
                          <a:latin typeface="Arial" panose="020B0604020202020204" pitchFamily="34" charset="0"/>
                          <a:cs typeface="Arial" panose="020B0604020202020204" pitchFamily="34" charset="0"/>
                        </a:rPr>
                        <a:t>NTG dosing protocol</a:t>
                      </a:r>
                    </a:p>
                  </a:txBody>
                  <a:tcPr anchor="ctr"/>
                </a:tc>
                <a:tc gridSpan="2">
                  <a:txBody>
                    <a:bodyPr/>
                    <a:lstStyle/>
                    <a:p>
                      <a:pPr marL="0" lvl="0" indent="0">
                        <a:buFont typeface="Arial" panose="020B0604020202020204" pitchFamily="34" charset="0"/>
                        <a:buNone/>
                      </a:pPr>
                      <a:r>
                        <a:rPr lang="en-US" sz="1400" b="0" dirty="0">
                          <a:latin typeface="Arial" panose="020B0604020202020204" pitchFamily="34" charset="0"/>
                          <a:cs typeface="Arial" panose="020B0604020202020204" pitchFamily="34" charset="0"/>
                        </a:rPr>
                        <a:t>Bolus dose (600 – 1000 mcg)</a:t>
                      </a:r>
                    </a:p>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SBP 160 – 179 mmHg = 600 mcg</a:t>
                      </a:r>
                    </a:p>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SBP 180 – 199  mmHg = 800 mcg</a:t>
                      </a:r>
                    </a:p>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SBP ≥ 200 mmHg = 1000 mcg</a:t>
                      </a:r>
                    </a:p>
                  </a:txBody>
                  <a:tcPr/>
                </a:tc>
                <a:tc hMerge="1">
                  <a:txBody>
                    <a:bodyPr/>
                    <a:lstStyle/>
                    <a:p>
                      <a:pPr marL="285750" lvl="0" indent="-285750">
                        <a:buFont typeface="Arial" panose="020B0604020202020204" pitchFamily="34" charset="0"/>
                        <a:buChar char="•"/>
                      </a:pPr>
                      <a:endParaRPr lang="en-US" sz="1400" b="0" dirty="0"/>
                    </a:p>
                  </a:txBody>
                  <a:tcPr/>
                </a:tc>
                <a:tc>
                  <a:txBody>
                    <a:bodyPr/>
                    <a:lstStyle/>
                    <a:p>
                      <a:pPr marL="0" lvl="0" indent="0">
                        <a:buFont typeface="Arial" panose="020B0604020202020204" pitchFamily="34" charset="0"/>
                        <a:buNone/>
                      </a:pPr>
                      <a:r>
                        <a:rPr lang="en-US" sz="1400" b="0" dirty="0">
                          <a:latin typeface="Arial" panose="020B0604020202020204" pitchFamily="34" charset="0"/>
                          <a:cs typeface="Arial" panose="020B0604020202020204" pitchFamily="34" charset="0"/>
                        </a:rPr>
                        <a:t>High-dose infusion</a:t>
                      </a:r>
                    </a:p>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Initial: 100 mcg/min</a:t>
                      </a:r>
                    </a:p>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Titrate: 20 mcg/min every 10 min </a:t>
                      </a:r>
                    </a:p>
                  </a:txBody>
                  <a:tcPr/>
                </a:tc>
                <a:extLst>
                  <a:ext uri="{0D108BD9-81ED-4DB2-BD59-A6C34878D82A}">
                    <a16:rowId xmlns:a16="http://schemas.microsoft.com/office/drawing/2014/main" val="1500142965"/>
                  </a:ext>
                </a:extLst>
              </a:tr>
              <a:tr h="626149">
                <a:tc>
                  <a:txBody>
                    <a:bodyPr/>
                    <a:lstStyle/>
                    <a:p>
                      <a:pPr algn="ctr"/>
                      <a:r>
                        <a:rPr lang="en-US" sz="1400" b="0" dirty="0">
                          <a:latin typeface="Arial" panose="020B0604020202020204" pitchFamily="34" charset="0"/>
                          <a:cs typeface="Arial" panose="020B0604020202020204" pitchFamily="34" charset="0"/>
                        </a:rPr>
                        <a:t>Non-invasive ventilation</a:t>
                      </a:r>
                    </a:p>
                  </a:txBody>
                  <a:tcPr anchor="ctr"/>
                </a:tc>
                <a:tc gridSpan="3">
                  <a:txBody>
                    <a:bodyPr/>
                    <a:lstStyle/>
                    <a:p>
                      <a:pPr marL="285750" lvl="0" indent="-285750">
                        <a:buFont typeface="Arial" panose="020B0604020202020204" pitchFamily="34" charset="0"/>
                        <a:buChar char="•"/>
                      </a:pPr>
                      <a:r>
                        <a:rPr lang="en-US" sz="1400" b="0" dirty="0">
                          <a:latin typeface="Arial" panose="020B0604020202020204" pitchFamily="34" charset="0"/>
                          <a:cs typeface="Arial" panose="020B0604020202020204" pitchFamily="34" charset="0"/>
                        </a:rPr>
                        <a:t>All patients on NTG were simultaneously started on non-invasive ventilation</a:t>
                      </a:r>
                    </a:p>
                  </a:txBody>
                  <a:tcPr/>
                </a:tc>
                <a:tc hMerge="1">
                  <a:txBody>
                    <a:bodyPr/>
                    <a:lstStyle/>
                    <a:p>
                      <a:endParaRPr lang="en-US"/>
                    </a:p>
                  </a:txBody>
                  <a:tcPr/>
                </a:tc>
                <a:tc hMerge="1">
                  <a:txBody>
                    <a:bodyPr/>
                    <a:lstStyle/>
                    <a:p>
                      <a:pPr marL="285750" lvl="0" indent="-285750">
                        <a:buFont typeface="Arial" panose="020B0604020202020204" pitchFamily="34" charset="0"/>
                        <a:buChar char="•"/>
                      </a:pPr>
                      <a:endParaRPr lang="en-US" sz="1400" b="0" dirty="0"/>
                    </a:p>
                  </a:txBody>
                  <a:tcPr/>
                </a:tc>
                <a:extLst>
                  <a:ext uri="{0D108BD9-81ED-4DB2-BD59-A6C34878D82A}">
                    <a16:rowId xmlns:a16="http://schemas.microsoft.com/office/drawing/2014/main" val="1338612132"/>
                  </a:ext>
                </a:extLst>
              </a:tr>
              <a:tr h="605928">
                <a:tc>
                  <a:txBody>
                    <a:bodyPr/>
                    <a:lstStyle/>
                    <a:p>
                      <a:pPr algn="ctr"/>
                      <a:r>
                        <a:rPr lang="en-US" sz="1400" dirty="0">
                          <a:latin typeface="Arial" panose="020B0604020202020204" pitchFamily="34" charset="0"/>
                          <a:cs typeface="Arial" panose="020B0604020202020204" pitchFamily="34" charset="0"/>
                        </a:rPr>
                        <a:t>Primary endpoint </a:t>
                      </a:r>
                    </a:p>
                  </a:txBody>
                  <a:tcPr anchor="ctr"/>
                </a:tc>
                <a:tc>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Feasibility, safety, and efficacy of high dose NTG</a:t>
                      </a:r>
                    </a:p>
                  </a:txBody>
                  <a:tcPr/>
                </a:tc>
                <a:tc gridSpan="2">
                  <a:txBody>
                    <a:bodyPr/>
                    <a:lstStyle/>
                    <a:p>
                      <a:r>
                        <a:rPr lang="en-US" dirty="0">
                          <a:latin typeface="Arial" panose="020B0604020202020204" pitchFamily="34" charset="0"/>
                          <a:cs typeface="Arial" panose="020B0604020202020204" pitchFamily="34" charset="0"/>
                        </a:rPr>
                        <a:t>Efficacy (at 6 hours)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Decrease respiratory rate by 25% or ≤ 24/ minute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SpO2 ≥ 90% (room air) or ≥ 95% (supplemental)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Dyspnea improvement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SBP &lt; 160 mmHg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Disappearance of course crepitations</a:t>
                      </a:r>
                    </a:p>
                  </a:txBody>
                  <a:tcPr/>
                </a:tc>
                <a:tc hMerge="1">
                  <a:txBody>
                    <a:bodyPr/>
                    <a:lstStyle/>
                    <a:p>
                      <a:r>
                        <a:rPr lang="en-US" dirty="0"/>
                        <a:t>Efficacy </a:t>
                      </a:r>
                    </a:p>
                    <a:p>
                      <a:pPr marL="285750" indent="-285750">
                        <a:buFont typeface="Arial" panose="020B0604020202020204" pitchFamily="34" charset="0"/>
                        <a:buChar char="•"/>
                      </a:pPr>
                      <a:r>
                        <a:rPr lang="en-US" dirty="0"/>
                        <a:t>Decrease respiratory rate by 25% or ≤ 24/ minute</a:t>
                      </a:r>
                    </a:p>
                    <a:p>
                      <a:pPr marL="285750" indent="-285750">
                        <a:buFont typeface="Arial" panose="020B0604020202020204" pitchFamily="34" charset="0"/>
                        <a:buChar char="•"/>
                      </a:pPr>
                      <a:r>
                        <a:rPr lang="en-US" dirty="0"/>
                        <a:t>SpO2 ≥ 90% (room air) or ≥ 95% (supplemental O2)</a:t>
                      </a:r>
                    </a:p>
                    <a:p>
                      <a:pPr marL="285750" indent="-285750">
                        <a:buFont typeface="Arial" panose="020B0604020202020204" pitchFamily="34" charset="0"/>
                        <a:buChar char="•"/>
                      </a:pPr>
                      <a:r>
                        <a:rPr lang="en-US" dirty="0"/>
                        <a:t>Improvement of dyspnea</a:t>
                      </a:r>
                    </a:p>
                    <a:p>
                      <a:pPr marL="285750" indent="-285750">
                        <a:buFont typeface="Arial" panose="020B0604020202020204" pitchFamily="34" charset="0"/>
                        <a:buChar char="•"/>
                      </a:pPr>
                      <a:r>
                        <a:rPr lang="en-US" dirty="0"/>
                        <a:t>SBP &lt; 160 mmHg</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142407565"/>
                  </a:ext>
                </a:extLst>
              </a:tr>
              <a:tr h="605928">
                <a:tc>
                  <a:txBody>
                    <a:bodyPr/>
                    <a:lstStyle/>
                    <a:p>
                      <a:pPr algn="ctr"/>
                      <a:r>
                        <a:rPr lang="en-US" sz="1400" dirty="0">
                          <a:latin typeface="Arial" panose="020B0604020202020204" pitchFamily="34" charset="0"/>
                          <a:cs typeface="Arial" panose="020B0604020202020204" pitchFamily="34" charset="0"/>
                        </a:rPr>
                        <a:t>Secondary endpoint</a:t>
                      </a:r>
                    </a:p>
                  </a:txBody>
                  <a:tcPr anchor="ctr"/>
                </a:tc>
                <a:tc gridSpan="3">
                  <a:txBody>
                    <a:bodyPr/>
                    <a:lstStyle/>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Mean bolus of NTG given</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Infusion/ hour of NTG</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Correlation of dose with SBP</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12390"/>
                  </a:ext>
                </a:extLst>
              </a:tr>
            </a:tbl>
          </a:graphicData>
        </a:graphic>
      </p:graphicFrame>
      <p:sp>
        <p:nvSpPr>
          <p:cNvPr id="3" name="TextBox 2">
            <a:extLst>
              <a:ext uri="{FF2B5EF4-FFF2-40B4-BE49-F238E27FC236}">
                <a16:creationId xmlns:a16="http://schemas.microsoft.com/office/drawing/2014/main" id="{B05E3A7E-09C7-6024-06FE-1F4DD4720985}"/>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Mathew R, et al. J Emerg Med. 2021 Sep;61(3):271-277.</a:t>
            </a:r>
          </a:p>
        </p:txBody>
      </p:sp>
    </p:spTree>
    <p:extLst>
      <p:ext uri="{BB962C8B-B14F-4D97-AF65-F5344CB8AC3E}">
        <p14:creationId xmlns:p14="http://schemas.microsoft.com/office/powerpoint/2010/main" val="188933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B5A5E-4A89-2460-F174-ECEFD63FB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3E5B8E-D520-989D-EF5D-89D02C64FBF4}"/>
              </a:ext>
            </a:extLst>
          </p:cNvPr>
          <p:cNvPicPr>
            <a:picLocks noChangeAspect="1"/>
          </p:cNvPicPr>
          <p:nvPr/>
        </p:nvPicPr>
        <p:blipFill>
          <a:blip r:embed="rId3"/>
          <a:stretch>
            <a:fillRect/>
          </a:stretch>
        </p:blipFill>
        <p:spPr>
          <a:xfrm>
            <a:off x="515149" y="1436271"/>
            <a:ext cx="3795089" cy="2270957"/>
          </a:xfrm>
          <a:prstGeom prst="rect">
            <a:avLst/>
          </a:prstGeom>
        </p:spPr>
      </p:pic>
      <p:pic>
        <p:nvPicPr>
          <p:cNvPr id="5" name="Picture 4">
            <a:extLst>
              <a:ext uri="{FF2B5EF4-FFF2-40B4-BE49-F238E27FC236}">
                <a16:creationId xmlns:a16="http://schemas.microsoft.com/office/drawing/2014/main" id="{5099AF39-E3D2-A7FB-D24B-48BC43A02348}"/>
              </a:ext>
            </a:extLst>
          </p:cNvPr>
          <p:cNvPicPr>
            <a:picLocks noChangeAspect="1"/>
          </p:cNvPicPr>
          <p:nvPr/>
        </p:nvPicPr>
        <p:blipFill>
          <a:blip r:embed="rId4"/>
          <a:stretch>
            <a:fillRect/>
          </a:stretch>
        </p:blipFill>
        <p:spPr>
          <a:xfrm>
            <a:off x="4833764" y="1592494"/>
            <a:ext cx="3977985" cy="1958510"/>
          </a:xfrm>
          <a:prstGeom prst="rect">
            <a:avLst/>
          </a:prstGeom>
        </p:spPr>
      </p:pic>
      <p:sp>
        <p:nvSpPr>
          <p:cNvPr id="2" name="TextBox 1">
            <a:extLst>
              <a:ext uri="{FF2B5EF4-FFF2-40B4-BE49-F238E27FC236}">
                <a16:creationId xmlns:a16="http://schemas.microsoft.com/office/drawing/2014/main" id="{C97A9756-7CD2-5928-3665-985A6AC1C819}"/>
              </a:ext>
            </a:extLst>
          </p:cNvPr>
          <p:cNvSpPr txBox="1"/>
          <p:nvPr/>
        </p:nvSpPr>
        <p:spPr>
          <a:xfrm>
            <a:off x="-29381" y="4501312"/>
            <a:ext cx="4523232" cy="461665"/>
          </a:xfrm>
          <a:prstGeom prst="rect">
            <a:avLst/>
          </a:prstGeom>
          <a:noFill/>
        </p:spPr>
        <p:txBody>
          <a:bodyPr wrap="square" rtlCol="0">
            <a:spAutoFit/>
          </a:bodyPr>
          <a:lstStyle/>
          <a:p>
            <a:pPr lvl="0" defTabSz="914400">
              <a:defRPr/>
            </a:pPr>
            <a:r>
              <a:rPr lang="en-US" sz="1200" dirty="0"/>
              <a:t>Heidenreich PA et al. Circulation. 2022 May 3;145(18):e895-e1032.</a:t>
            </a:r>
          </a:p>
          <a:p>
            <a:pPr defTabSz="914400">
              <a:defRPr/>
            </a:pPr>
            <a:r>
              <a:rPr lang="lt-LT" sz="1200" dirty="0"/>
              <a:t>McDonagh TA,</a:t>
            </a:r>
            <a:r>
              <a:rPr lang="en-US" sz="1200" dirty="0"/>
              <a:t> et al. </a:t>
            </a:r>
            <a:r>
              <a:rPr lang="lt-LT" sz="1200" dirty="0"/>
              <a:t>Eur Heart J. 2021 Sep 21;42(36):3599-3726.</a:t>
            </a:r>
            <a:endParaRPr lang="en-US" sz="1200" dirty="0"/>
          </a:p>
        </p:txBody>
      </p:sp>
    </p:spTree>
    <p:extLst>
      <p:ext uri="{BB962C8B-B14F-4D97-AF65-F5344CB8AC3E}">
        <p14:creationId xmlns:p14="http://schemas.microsoft.com/office/powerpoint/2010/main" val="3057053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68E3F-9AEC-D4C1-6191-C7D2806C3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C250C-642B-FC7C-5DD3-E1DB0BA529C0}"/>
              </a:ext>
            </a:extLst>
          </p:cNvPr>
          <p:cNvSpPr>
            <a:spLocks noGrp="1"/>
          </p:cNvSpPr>
          <p:nvPr>
            <p:ph type="title"/>
          </p:nvPr>
        </p:nvSpPr>
        <p:spPr>
          <a:xfrm>
            <a:off x="628650" y="446979"/>
            <a:ext cx="7886700" cy="535531"/>
          </a:xfrm>
        </p:spPr>
        <p:txBody>
          <a:bodyPr/>
          <a:lstStyle/>
          <a:p>
            <a:r>
              <a:rPr lang="en-US" sz="3200" dirty="0"/>
              <a:t>High Dose Nitroglycerin: a Pilot Study  </a:t>
            </a:r>
          </a:p>
        </p:txBody>
      </p:sp>
      <p:graphicFrame>
        <p:nvGraphicFramePr>
          <p:cNvPr id="3" name="Table 2">
            <a:extLst>
              <a:ext uri="{FF2B5EF4-FFF2-40B4-BE49-F238E27FC236}">
                <a16:creationId xmlns:a16="http://schemas.microsoft.com/office/drawing/2014/main" id="{99E1925B-A9EB-9B1A-7688-50973880BA02}"/>
              </a:ext>
            </a:extLst>
          </p:cNvPr>
          <p:cNvGraphicFramePr>
            <a:graphicFrameLocks noGrp="1"/>
          </p:cNvGraphicFramePr>
          <p:nvPr>
            <p:extLst>
              <p:ext uri="{D42A27DB-BD31-4B8C-83A1-F6EECF244321}">
                <p14:modId xmlns:p14="http://schemas.microsoft.com/office/powerpoint/2010/main" val="2854409752"/>
              </p:ext>
            </p:extLst>
          </p:nvPr>
        </p:nvGraphicFramePr>
        <p:xfrm>
          <a:off x="1244223" y="1025955"/>
          <a:ext cx="6558018" cy="3627120"/>
        </p:xfrm>
        <a:graphic>
          <a:graphicData uri="http://schemas.openxmlformats.org/drawingml/2006/table">
            <a:tbl>
              <a:tblPr firstRow="1" bandRow="1">
                <a:tableStyleId>{BC89EF96-8CEA-46FF-86C4-4CE0E7609802}</a:tableStyleId>
              </a:tblPr>
              <a:tblGrid>
                <a:gridCol w="1209849">
                  <a:extLst>
                    <a:ext uri="{9D8B030D-6E8A-4147-A177-3AD203B41FA5}">
                      <a16:colId xmlns:a16="http://schemas.microsoft.com/office/drawing/2014/main" val="1247865745"/>
                    </a:ext>
                  </a:extLst>
                </a:gridCol>
                <a:gridCol w="896354">
                  <a:extLst>
                    <a:ext uri="{9D8B030D-6E8A-4147-A177-3AD203B41FA5}">
                      <a16:colId xmlns:a16="http://schemas.microsoft.com/office/drawing/2014/main" val="2654240253"/>
                    </a:ext>
                  </a:extLst>
                </a:gridCol>
                <a:gridCol w="842481">
                  <a:extLst>
                    <a:ext uri="{9D8B030D-6E8A-4147-A177-3AD203B41FA5}">
                      <a16:colId xmlns:a16="http://schemas.microsoft.com/office/drawing/2014/main" val="1075276156"/>
                    </a:ext>
                  </a:extLst>
                </a:gridCol>
                <a:gridCol w="842480">
                  <a:extLst>
                    <a:ext uri="{9D8B030D-6E8A-4147-A177-3AD203B41FA5}">
                      <a16:colId xmlns:a16="http://schemas.microsoft.com/office/drawing/2014/main" val="3322284814"/>
                    </a:ext>
                  </a:extLst>
                </a:gridCol>
                <a:gridCol w="887254">
                  <a:extLst>
                    <a:ext uri="{9D8B030D-6E8A-4147-A177-3AD203B41FA5}">
                      <a16:colId xmlns:a16="http://schemas.microsoft.com/office/drawing/2014/main" val="2831838262"/>
                    </a:ext>
                  </a:extLst>
                </a:gridCol>
                <a:gridCol w="1026160">
                  <a:extLst>
                    <a:ext uri="{9D8B030D-6E8A-4147-A177-3AD203B41FA5}">
                      <a16:colId xmlns:a16="http://schemas.microsoft.com/office/drawing/2014/main" val="1951338976"/>
                    </a:ext>
                  </a:extLst>
                </a:gridCol>
                <a:gridCol w="853440">
                  <a:extLst>
                    <a:ext uri="{9D8B030D-6E8A-4147-A177-3AD203B41FA5}">
                      <a16:colId xmlns:a16="http://schemas.microsoft.com/office/drawing/2014/main" val="27968535"/>
                    </a:ext>
                  </a:extLst>
                </a:gridCol>
              </a:tblGrid>
              <a:tr h="370840">
                <a:tc gridSpan="6">
                  <a:txBody>
                    <a:bodyPr/>
                    <a:lstStyle/>
                    <a:p>
                      <a:r>
                        <a:rPr lang="en-US" sz="1400" b="1" dirty="0">
                          <a:latin typeface="Arial" panose="020B0604020202020204" pitchFamily="34" charset="0"/>
                          <a:cs typeface="Arial" panose="020B0604020202020204" pitchFamily="34" charset="0"/>
                        </a:rPr>
                        <a:t>Results </a:t>
                      </a:r>
                      <a:r>
                        <a:rPr lang="en-US" sz="1400" b="0" dirty="0">
                          <a:latin typeface="Arial" panose="020B0604020202020204" pitchFamily="34" charset="0"/>
                          <a:cs typeface="Arial" panose="020B0604020202020204" pitchFamily="34" charset="0"/>
                        </a:rPr>
                        <a:t>– Vitals at different times</a:t>
                      </a:r>
                    </a:p>
                    <a:p>
                      <a:r>
                        <a:rPr lang="en-US" sz="1400" b="1" dirty="0">
                          <a:latin typeface="Arial" panose="020B0604020202020204" pitchFamily="34" charset="0"/>
                          <a:cs typeface="Arial" panose="020B0604020202020204" pitchFamily="34" charset="0"/>
                        </a:rPr>
                        <a:t>(N = 25) </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sz="1400" b="1" dirty="0">
                          <a:latin typeface="Arial" panose="020B0604020202020204" pitchFamily="34" charset="0"/>
                          <a:cs typeface="Arial" panose="020B0604020202020204" pitchFamily="34" charset="0"/>
                        </a:rPr>
                        <a:t>P-value</a:t>
                      </a:r>
                    </a:p>
                  </a:txBody>
                  <a:tcPr/>
                </a:tc>
                <a:extLst>
                  <a:ext uri="{0D108BD9-81ED-4DB2-BD59-A6C34878D82A}">
                    <a16:rowId xmlns:a16="http://schemas.microsoft.com/office/drawing/2014/main" val="3171825672"/>
                  </a:ext>
                </a:extLst>
              </a:tr>
              <a:tr h="370840">
                <a:tc>
                  <a:txBody>
                    <a:bodyPr/>
                    <a:lstStyle/>
                    <a:p>
                      <a:r>
                        <a:rPr lang="en-US" sz="1400" dirty="0">
                          <a:latin typeface="Arial" panose="020B0604020202020204" pitchFamily="34" charset="0"/>
                          <a:cs typeface="Arial" panose="020B0604020202020204" pitchFamily="34" charset="0"/>
                        </a:rPr>
                        <a:t>Efficacy endpoint </a:t>
                      </a:r>
                    </a:p>
                  </a:txBody>
                  <a:tcPr/>
                </a:tc>
                <a:tc>
                  <a:txBody>
                    <a:bodyPr/>
                    <a:lstStyle/>
                    <a:p>
                      <a:r>
                        <a:rPr lang="en-US" sz="1400" dirty="0">
                          <a:latin typeface="Arial" panose="020B0604020202020204" pitchFamily="34" charset="0"/>
                          <a:cs typeface="Arial" panose="020B0604020202020204" pitchFamily="34" charset="0"/>
                        </a:rPr>
                        <a:t>AT arrival</a:t>
                      </a:r>
                    </a:p>
                  </a:txBody>
                  <a:tcPr/>
                </a:tc>
                <a:tc>
                  <a:txBody>
                    <a:bodyPr/>
                    <a:lstStyle/>
                    <a:p>
                      <a:r>
                        <a:rPr lang="en-US" sz="1400" dirty="0">
                          <a:latin typeface="Arial" panose="020B0604020202020204" pitchFamily="34" charset="0"/>
                          <a:cs typeface="Arial" panose="020B0604020202020204" pitchFamily="34" charset="0"/>
                        </a:rPr>
                        <a:t>1 hour</a:t>
                      </a:r>
                    </a:p>
                  </a:txBody>
                  <a:tcPr/>
                </a:tc>
                <a:tc>
                  <a:txBody>
                    <a:bodyPr/>
                    <a:lstStyle/>
                    <a:p>
                      <a:r>
                        <a:rPr lang="en-US" sz="1400" dirty="0">
                          <a:latin typeface="Arial" panose="020B0604020202020204" pitchFamily="34" charset="0"/>
                          <a:cs typeface="Arial" panose="020B0604020202020204" pitchFamily="34" charset="0"/>
                        </a:rPr>
                        <a:t>3 hours</a:t>
                      </a:r>
                    </a:p>
                  </a:txBody>
                  <a:tcPr/>
                </a:tc>
                <a:tc>
                  <a:txBody>
                    <a:bodyPr/>
                    <a:lstStyle/>
                    <a:p>
                      <a:r>
                        <a:rPr lang="en-US" sz="1400" dirty="0">
                          <a:latin typeface="Arial" panose="020B0604020202020204" pitchFamily="34" charset="0"/>
                          <a:cs typeface="Arial" panose="020B0604020202020204" pitchFamily="34" charset="0"/>
                        </a:rPr>
                        <a:t>6 hours</a:t>
                      </a:r>
                    </a:p>
                  </a:txBody>
                  <a:tcPr/>
                </a:tc>
                <a:tc>
                  <a:txBody>
                    <a:bodyPr/>
                    <a:lstStyle/>
                    <a:p>
                      <a:r>
                        <a:rPr lang="en-US" sz="1400" dirty="0">
                          <a:latin typeface="Arial" panose="020B0604020202020204" pitchFamily="34" charset="0"/>
                          <a:cs typeface="Arial" panose="020B0604020202020204" pitchFamily="34" charset="0"/>
                        </a:rPr>
                        <a:t>Discharge</a:t>
                      </a:r>
                    </a:p>
                  </a:txBody>
                  <a:tcPr/>
                </a:tc>
                <a:tc rowSpan="6">
                  <a:txBody>
                    <a:bodyPr/>
                    <a:lstStyle/>
                    <a:p>
                      <a:pPr algn="ctr"/>
                      <a:r>
                        <a:rPr lang="en-US" sz="1400" b="1" dirty="0">
                          <a:latin typeface="Arial" panose="020B0604020202020204" pitchFamily="34" charset="0"/>
                          <a:cs typeface="Arial" panose="020B0604020202020204" pitchFamily="34" charset="0"/>
                        </a:rPr>
                        <a:t>&lt; 0.001</a:t>
                      </a:r>
                    </a:p>
                  </a:txBody>
                  <a:tcPr anchor="ctr"/>
                </a:tc>
                <a:extLst>
                  <a:ext uri="{0D108BD9-81ED-4DB2-BD59-A6C34878D82A}">
                    <a16:rowId xmlns:a16="http://schemas.microsoft.com/office/drawing/2014/main" val="3950545287"/>
                  </a:ext>
                </a:extLst>
              </a:tr>
              <a:tr h="370840">
                <a:tc>
                  <a:txBody>
                    <a:bodyPr/>
                    <a:lstStyle/>
                    <a:p>
                      <a:r>
                        <a:rPr lang="en-US" sz="1400" dirty="0">
                          <a:latin typeface="Arial" panose="020B0604020202020204" pitchFamily="34" charset="0"/>
                          <a:cs typeface="Arial" panose="020B0604020202020204" pitchFamily="34" charset="0"/>
                        </a:rPr>
                        <a:t>Respiratory rates</a:t>
                      </a:r>
                    </a:p>
                  </a:txBody>
                  <a:tcPr/>
                </a:tc>
                <a:tc>
                  <a:txBody>
                    <a:bodyPr/>
                    <a:lstStyle/>
                    <a:p>
                      <a:r>
                        <a:rPr lang="en-US" sz="1400" dirty="0">
                          <a:latin typeface="Arial" panose="020B0604020202020204" pitchFamily="34" charset="0"/>
                          <a:cs typeface="Arial" panose="020B0604020202020204" pitchFamily="34" charset="0"/>
                        </a:rPr>
                        <a:t>40 </a:t>
                      </a:r>
                    </a:p>
                  </a:txBody>
                  <a:tcPr/>
                </a:tc>
                <a:tc>
                  <a:txBody>
                    <a:bodyPr/>
                    <a:lstStyle/>
                    <a:p>
                      <a:r>
                        <a:rPr lang="en-US" sz="1400" dirty="0">
                          <a:latin typeface="Arial" panose="020B0604020202020204" pitchFamily="34" charset="0"/>
                          <a:cs typeface="Arial" panose="020B0604020202020204" pitchFamily="34" charset="0"/>
                        </a:rPr>
                        <a:t>28 </a:t>
                      </a:r>
                    </a:p>
                  </a:txBody>
                  <a:tcPr/>
                </a:tc>
                <a:tc>
                  <a:txBody>
                    <a:bodyPr/>
                    <a:lstStyle/>
                    <a:p>
                      <a:r>
                        <a:rPr lang="en-US" sz="1400" dirty="0">
                          <a:latin typeface="Arial" panose="020B0604020202020204" pitchFamily="34" charset="0"/>
                          <a:cs typeface="Arial" panose="020B0604020202020204" pitchFamily="34" charset="0"/>
                        </a:rPr>
                        <a:t>30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24 </a:t>
                      </a:r>
                    </a:p>
                  </a:txBody>
                  <a:tcPr/>
                </a:tc>
                <a:tc>
                  <a:txBody>
                    <a:bodyPr/>
                    <a:lstStyle/>
                    <a:p>
                      <a:r>
                        <a:rPr lang="en-US" sz="1400" dirty="0">
                          <a:latin typeface="Arial" panose="020B0604020202020204" pitchFamily="34" charset="0"/>
                          <a:cs typeface="Arial" panose="020B0604020202020204" pitchFamily="34" charset="0"/>
                        </a:rPr>
                        <a:t>20 </a:t>
                      </a:r>
                    </a:p>
                  </a:txBody>
                  <a:tcPr/>
                </a:tc>
                <a:tc vMerge="1">
                  <a:txBody>
                    <a:bodyPr/>
                    <a:lstStyle/>
                    <a:p>
                      <a:endParaRPr lang="en-US"/>
                    </a:p>
                  </a:txBody>
                  <a:tcPr/>
                </a:tc>
                <a:extLst>
                  <a:ext uri="{0D108BD9-81ED-4DB2-BD59-A6C34878D82A}">
                    <a16:rowId xmlns:a16="http://schemas.microsoft.com/office/drawing/2014/main" val="1483521193"/>
                  </a:ext>
                </a:extLst>
              </a:tr>
              <a:tr h="370840">
                <a:tc>
                  <a:txBody>
                    <a:bodyPr/>
                    <a:lstStyle/>
                    <a:p>
                      <a:r>
                        <a:rPr lang="en-US" sz="1400" dirty="0">
                          <a:latin typeface="Arial" panose="020B0604020202020204" pitchFamily="34" charset="0"/>
                          <a:cs typeface="Arial" panose="020B0604020202020204" pitchFamily="34" charset="0"/>
                        </a:rPr>
                        <a:t>SpO2</a:t>
                      </a:r>
                    </a:p>
                  </a:txBody>
                  <a:tcPr/>
                </a:tc>
                <a:tc>
                  <a:txBody>
                    <a:bodyPr/>
                    <a:lstStyle/>
                    <a:p>
                      <a:r>
                        <a:rPr lang="en-US" sz="1400" dirty="0">
                          <a:latin typeface="Arial" panose="020B0604020202020204" pitchFamily="34" charset="0"/>
                          <a:cs typeface="Arial" panose="020B0604020202020204" pitchFamily="34" charset="0"/>
                        </a:rPr>
                        <a:t>80%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99%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98%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99% </a:t>
                      </a:r>
                    </a:p>
                    <a:p>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99%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3154921789"/>
                  </a:ext>
                </a:extLst>
              </a:tr>
              <a:tr h="370840">
                <a:tc>
                  <a:txBody>
                    <a:bodyPr/>
                    <a:lstStyle/>
                    <a:p>
                      <a:r>
                        <a:rPr lang="en-US" sz="1400" dirty="0">
                          <a:latin typeface="Arial" panose="020B0604020202020204" pitchFamily="34" charset="0"/>
                          <a:cs typeface="Arial" panose="020B0604020202020204" pitchFamily="34" charset="0"/>
                        </a:rPr>
                        <a:t>Heart rate</a:t>
                      </a:r>
                    </a:p>
                  </a:txBody>
                  <a:tcPr/>
                </a:tc>
                <a:tc>
                  <a:txBody>
                    <a:bodyPr/>
                    <a:lstStyle/>
                    <a:p>
                      <a:r>
                        <a:rPr lang="en-US" sz="1400" dirty="0">
                          <a:latin typeface="Arial" panose="020B0604020202020204" pitchFamily="34" charset="0"/>
                          <a:cs typeface="Arial" panose="020B0604020202020204" pitchFamily="34" charset="0"/>
                        </a:rPr>
                        <a:t>128</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120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106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90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80 </a:t>
                      </a:r>
                    </a:p>
                    <a:p>
                      <a:endParaRPr lang="en-US" sz="1400" dirty="0">
                        <a:latin typeface="Arial" panose="020B0604020202020204" pitchFamily="34" charset="0"/>
                        <a:cs typeface="Arial" panose="020B0604020202020204" pitchFamily="34" charset="0"/>
                      </a:endParaRPr>
                    </a:p>
                  </a:txBody>
                  <a:tcPr/>
                </a:tc>
                <a:tc vMerge="1">
                  <a:txBody>
                    <a:bodyPr/>
                    <a:lstStyle/>
                    <a:p>
                      <a:endParaRPr lang="en-US" dirty="0"/>
                    </a:p>
                  </a:txBody>
                  <a:tcPr/>
                </a:tc>
                <a:extLst>
                  <a:ext uri="{0D108BD9-81ED-4DB2-BD59-A6C34878D82A}">
                    <a16:rowId xmlns:a16="http://schemas.microsoft.com/office/drawing/2014/main" val="2310001158"/>
                  </a:ext>
                </a:extLst>
              </a:tr>
              <a:tr h="370840">
                <a:tc>
                  <a:txBody>
                    <a:bodyPr/>
                    <a:lstStyle/>
                    <a:p>
                      <a:r>
                        <a:rPr lang="en-US" sz="1400" dirty="0">
                          <a:latin typeface="Arial" panose="020B0604020202020204" pitchFamily="34" charset="0"/>
                          <a:cs typeface="Arial" panose="020B0604020202020204" pitchFamily="34" charset="0"/>
                        </a:rPr>
                        <a:t>SBP</a:t>
                      </a:r>
                    </a:p>
                  </a:txBody>
                  <a:tcPr/>
                </a:tc>
                <a:tc>
                  <a:txBody>
                    <a:bodyPr/>
                    <a:lstStyle/>
                    <a:p>
                      <a:r>
                        <a:rPr lang="en-US" sz="1400" dirty="0">
                          <a:latin typeface="Arial" panose="020B0604020202020204" pitchFamily="34" charset="0"/>
                          <a:cs typeface="Arial" panose="020B0604020202020204" pitchFamily="34" charset="0"/>
                        </a:rPr>
                        <a:t>200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180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170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140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130 </a:t>
                      </a:r>
                    </a:p>
                    <a:p>
                      <a:endParaRPr lang="en-US" sz="1400" dirty="0">
                        <a:latin typeface="Arial" panose="020B0604020202020204" pitchFamily="34" charset="0"/>
                        <a:cs typeface="Arial" panose="020B0604020202020204" pitchFamily="34" charset="0"/>
                      </a:endParaRPr>
                    </a:p>
                  </a:txBody>
                  <a:tcPr/>
                </a:tc>
                <a:tc vMerge="1">
                  <a:txBody>
                    <a:bodyPr/>
                    <a:lstStyle/>
                    <a:p>
                      <a:endParaRPr lang="en-US" dirty="0"/>
                    </a:p>
                  </a:txBody>
                  <a:tcPr/>
                </a:tc>
                <a:extLst>
                  <a:ext uri="{0D108BD9-81ED-4DB2-BD59-A6C34878D82A}">
                    <a16:rowId xmlns:a16="http://schemas.microsoft.com/office/drawing/2014/main" val="46783257"/>
                  </a:ext>
                </a:extLst>
              </a:tr>
              <a:tr h="370840">
                <a:tc>
                  <a:txBody>
                    <a:bodyPr/>
                    <a:lstStyle/>
                    <a:p>
                      <a:r>
                        <a:rPr lang="en-US" sz="1400" dirty="0">
                          <a:latin typeface="Arial" panose="020B0604020202020204" pitchFamily="34" charset="0"/>
                          <a:cs typeface="Arial" panose="020B0604020202020204" pitchFamily="34" charset="0"/>
                        </a:rPr>
                        <a:t>DBP</a:t>
                      </a:r>
                    </a:p>
                  </a:txBody>
                  <a:tcPr/>
                </a:tc>
                <a:tc>
                  <a:txBody>
                    <a:bodyPr/>
                    <a:lstStyle/>
                    <a:p>
                      <a:r>
                        <a:rPr lang="en-US" sz="1400" dirty="0">
                          <a:latin typeface="Arial" panose="020B0604020202020204" pitchFamily="34" charset="0"/>
                          <a:cs typeface="Arial" panose="020B0604020202020204" pitchFamily="34" charset="0"/>
                        </a:rPr>
                        <a:t>111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110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100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84 </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80 </a:t>
                      </a:r>
                    </a:p>
                    <a:p>
                      <a:endParaRPr lang="en-US" sz="1400" dirty="0">
                        <a:latin typeface="Arial" panose="020B0604020202020204" pitchFamily="34" charset="0"/>
                        <a:cs typeface="Arial" panose="020B0604020202020204" pitchFamily="34" charset="0"/>
                      </a:endParaRPr>
                    </a:p>
                  </a:txBody>
                  <a:tcPr/>
                </a:tc>
                <a:tc vMerge="1">
                  <a:txBody>
                    <a:bodyPr/>
                    <a:lstStyle/>
                    <a:p>
                      <a:endParaRPr lang="en-US" dirty="0"/>
                    </a:p>
                  </a:txBody>
                  <a:tcPr/>
                </a:tc>
                <a:extLst>
                  <a:ext uri="{0D108BD9-81ED-4DB2-BD59-A6C34878D82A}">
                    <a16:rowId xmlns:a16="http://schemas.microsoft.com/office/drawing/2014/main" val="1630867671"/>
                  </a:ext>
                </a:extLst>
              </a:tr>
            </a:tbl>
          </a:graphicData>
        </a:graphic>
      </p:graphicFrame>
      <p:sp>
        <p:nvSpPr>
          <p:cNvPr id="4" name="TextBox 3">
            <a:extLst>
              <a:ext uri="{FF2B5EF4-FFF2-40B4-BE49-F238E27FC236}">
                <a16:creationId xmlns:a16="http://schemas.microsoft.com/office/drawing/2014/main" id="{2149FB2B-34B4-7DF6-E23F-E879944811CD}"/>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Mathew R, et al. J Emerg Med. 2021 Sep;61(3):271-277.</a:t>
            </a:r>
          </a:p>
        </p:txBody>
      </p:sp>
    </p:spTree>
    <p:extLst>
      <p:ext uri="{BB962C8B-B14F-4D97-AF65-F5344CB8AC3E}">
        <p14:creationId xmlns:p14="http://schemas.microsoft.com/office/powerpoint/2010/main" val="1933583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AB45-EC2C-C0E2-B74B-C0A2BD64C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ECDAA-B872-303A-3434-6311E598FA3F}"/>
              </a:ext>
            </a:extLst>
          </p:cNvPr>
          <p:cNvSpPr>
            <a:spLocks noGrp="1"/>
          </p:cNvSpPr>
          <p:nvPr>
            <p:ph type="title"/>
          </p:nvPr>
        </p:nvSpPr>
        <p:spPr>
          <a:xfrm>
            <a:off x="628650" y="446979"/>
            <a:ext cx="7886700" cy="535531"/>
          </a:xfrm>
        </p:spPr>
        <p:txBody>
          <a:bodyPr/>
          <a:lstStyle/>
          <a:p>
            <a:r>
              <a:rPr lang="en-US" sz="3200" dirty="0"/>
              <a:t>High Dose Nitroglycerin: a Pilot Study  </a:t>
            </a:r>
          </a:p>
        </p:txBody>
      </p:sp>
      <p:graphicFrame>
        <p:nvGraphicFramePr>
          <p:cNvPr id="4" name="Table 3">
            <a:extLst>
              <a:ext uri="{FF2B5EF4-FFF2-40B4-BE49-F238E27FC236}">
                <a16:creationId xmlns:a16="http://schemas.microsoft.com/office/drawing/2014/main" id="{D2736BDB-0E71-A0AC-5954-F6DB65A85C93}"/>
              </a:ext>
            </a:extLst>
          </p:cNvPr>
          <p:cNvGraphicFramePr>
            <a:graphicFrameLocks noGrp="1"/>
          </p:cNvGraphicFramePr>
          <p:nvPr>
            <p:extLst>
              <p:ext uri="{D42A27DB-BD31-4B8C-83A1-F6EECF244321}">
                <p14:modId xmlns:p14="http://schemas.microsoft.com/office/powerpoint/2010/main" val="3388067936"/>
              </p:ext>
            </p:extLst>
          </p:nvPr>
        </p:nvGraphicFramePr>
        <p:xfrm>
          <a:off x="413875" y="1075690"/>
          <a:ext cx="3695481" cy="2588260"/>
        </p:xfrm>
        <a:graphic>
          <a:graphicData uri="http://schemas.openxmlformats.org/drawingml/2006/table">
            <a:tbl>
              <a:tblPr firstRow="1" bandRow="1">
                <a:tableStyleId>{BC89EF96-8CEA-46FF-86C4-4CE0E7609802}</a:tableStyleId>
              </a:tblPr>
              <a:tblGrid>
                <a:gridCol w="1058636">
                  <a:extLst>
                    <a:ext uri="{9D8B030D-6E8A-4147-A177-3AD203B41FA5}">
                      <a16:colId xmlns:a16="http://schemas.microsoft.com/office/drawing/2014/main" val="1247865745"/>
                    </a:ext>
                  </a:extLst>
                </a:gridCol>
                <a:gridCol w="1504731">
                  <a:extLst>
                    <a:ext uri="{9D8B030D-6E8A-4147-A177-3AD203B41FA5}">
                      <a16:colId xmlns:a16="http://schemas.microsoft.com/office/drawing/2014/main" val="2654240253"/>
                    </a:ext>
                  </a:extLst>
                </a:gridCol>
                <a:gridCol w="1132114">
                  <a:extLst>
                    <a:ext uri="{9D8B030D-6E8A-4147-A177-3AD203B41FA5}">
                      <a16:colId xmlns:a16="http://schemas.microsoft.com/office/drawing/2014/main" val="1075276156"/>
                    </a:ext>
                  </a:extLst>
                </a:gridCol>
              </a:tblGrid>
              <a:tr h="370840">
                <a:tc gridSpan="3">
                  <a:txBody>
                    <a:bodyPr/>
                    <a:lstStyle/>
                    <a:p>
                      <a:r>
                        <a:rPr lang="en-US" b="1" dirty="0">
                          <a:latin typeface="Arial" panose="020B0604020202020204" pitchFamily="34" charset="0"/>
                          <a:cs typeface="Arial" panose="020B0604020202020204" pitchFamily="34" charset="0"/>
                        </a:rPr>
                        <a:t>Results</a:t>
                      </a:r>
                    </a:p>
                    <a:p>
                      <a:r>
                        <a:rPr lang="en-US" b="1" dirty="0">
                          <a:latin typeface="Arial" panose="020B0604020202020204" pitchFamily="34" charset="0"/>
                          <a:cs typeface="Arial" panose="020B0604020202020204" pitchFamily="34" charset="0"/>
                        </a:rPr>
                        <a:t>(N = 25) </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71825672"/>
                  </a:ext>
                </a:extLst>
              </a:tr>
              <a:tr h="370840">
                <a:tc rowSpan="4">
                  <a:txBody>
                    <a:bodyPr/>
                    <a:lstStyle/>
                    <a:p>
                      <a:pPr algn="ctr"/>
                      <a:r>
                        <a:rPr lang="en-US" dirty="0">
                          <a:latin typeface="Arial" panose="020B0604020202020204" pitchFamily="34" charset="0"/>
                          <a:cs typeface="Arial" panose="020B0604020202020204" pitchFamily="34" charset="0"/>
                        </a:rPr>
                        <a:t>Safety outcome </a:t>
                      </a:r>
                    </a:p>
                  </a:txBody>
                  <a:tcPr anchor="ctr"/>
                </a:tc>
                <a:tc>
                  <a:txBody>
                    <a:bodyPr/>
                    <a:lstStyle/>
                    <a:p>
                      <a:r>
                        <a:rPr lang="en-US" dirty="0">
                          <a:latin typeface="Arial" panose="020B0604020202020204" pitchFamily="34" charset="0"/>
                          <a:cs typeface="Arial" panose="020B0604020202020204" pitchFamily="34" charset="0"/>
                        </a:rPr>
                        <a:t>Hypotension (post-bolus)</a:t>
                      </a:r>
                    </a:p>
                  </a:txBody>
                  <a:tcPr/>
                </a:tc>
                <a:tc>
                  <a:txBody>
                    <a:bodyPr/>
                    <a:lstStyle/>
                    <a:p>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950545287"/>
                  </a:ext>
                </a:extLst>
              </a:tr>
              <a:tr h="370840">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Hypotension (infusion)</a:t>
                      </a:r>
                    </a:p>
                  </a:txBody>
                  <a:tcPr/>
                </a:tc>
                <a:tc>
                  <a:txBody>
                    <a:bodyPr/>
                    <a:lstStyle/>
                    <a:p>
                      <a:r>
                        <a:rPr lang="en-US"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483521193"/>
                  </a:ext>
                </a:extLst>
              </a:tr>
              <a:tr h="370840">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Adverse events</a:t>
                      </a:r>
                    </a:p>
                  </a:txBody>
                  <a:tcPr/>
                </a:tc>
                <a:tc>
                  <a:txBody>
                    <a:bodyPr/>
                    <a:lstStyle/>
                    <a:p>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154921789"/>
                  </a:ext>
                </a:extLst>
              </a:tr>
              <a:tr h="370840">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Required endotracheal intubation</a:t>
                      </a:r>
                    </a:p>
                  </a:txBody>
                  <a:tcPr/>
                </a:tc>
                <a:tc>
                  <a:txBody>
                    <a:bodyPr/>
                    <a:lstStyle/>
                    <a:p>
                      <a:r>
                        <a:rPr lang="en-US"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920424522"/>
                  </a:ext>
                </a:extLst>
              </a:tr>
            </a:tbl>
          </a:graphicData>
        </a:graphic>
      </p:graphicFrame>
      <p:graphicFrame>
        <p:nvGraphicFramePr>
          <p:cNvPr id="7" name="Table 6">
            <a:extLst>
              <a:ext uri="{FF2B5EF4-FFF2-40B4-BE49-F238E27FC236}">
                <a16:creationId xmlns:a16="http://schemas.microsoft.com/office/drawing/2014/main" id="{BF05DBBC-433A-61EC-15FA-6753EBC80C1A}"/>
              </a:ext>
            </a:extLst>
          </p:cNvPr>
          <p:cNvGraphicFramePr>
            <a:graphicFrameLocks noGrp="1"/>
          </p:cNvGraphicFramePr>
          <p:nvPr>
            <p:extLst>
              <p:ext uri="{D42A27DB-BD31-4B8C-83A1-F6EECF244321}">
                <p14:modId xmlns:p14="http://schemas.microsoft.com/office/powerpoint/2010/main" val="1844477156"/>
              </p:ext>
            </p:extLst>
          </p:nvPr>
        </p:nvGraphicFramePr>
        <p:xfrm>
          <a:off x="4674935" y="1075690"/>
          <a:ext cx="4055190" cy="3040380"/>
        </p:xfrm>
        <a:graphic>
          <a:graphicData uri="http://schemas.openxmlformats.org/drawingml/2006/table">
            <a:tbl>
              <a:tblPr firstRow="1" bandRow="1">
                <a:tableStyleId>{BC89EF96-8CEA-46FF-86C4-4CE0E7609802}</a:tableStyleId>
              </a:tblPr>
              <a:tblGrid>
                <a:gridCol w="1758703">
                  <a:extLst>
                    <a:ext uri="{9D8B030D-6E8A-4147-A177-3AD203B41FA5}">
                      <a16:colId xmlns:a16="http://schemas.microsoft.com/office/drawing/2014/main" val="1247865745"/>
                    </a:ext>
                  </a:extLst>
                </a:gridCol>
                <a:gridCol w="2296487">
                  <a:extLst>
                    <a:ext uri="{9D8B030D-6E8A-4147-A177-3AD203B41FA5}">
                      <a16:colId xmlns:a16="http://schemas.microsoft.com/office/drawing/2014/main" val="2654240253"/>
                    </a:ext>
                  </a:extLst>
                </a:gridCol>
              </a:tblGrid>
              <a:tr h="370840">
                <a:tc gridSpan="2">
                  <a:txBody>
                    <a:bodyPr/>
                    <a:lstStyle/>
                    <a:p>
                      <a:r>
                        <a:rPr lang="en-US" b="1" dirty="0">
                          <a:latin typeface="Arial" panose="020B0604020202020204" pitchFamily="34" charset="0"/>
                          <a:cs typeface="Arial" panose="020B0604020202020204" pitchFamily="34" charset="0"/>
                        </a:rPr>
                        <a:t>Results</a:t>
                      </a:r>
                    </a:p>
                    <a:p>
                      <a:r>
                        <a:rPr lang="en-US" b="1" dirty="0">
                          <a:latin typeface="Arial" panose="020B0604020202020204" pitchFamily="34" charset="0"/>
                          <a:cs typeface="Arial" panose="020B0604020202020204" pitchFamily="34" charset="0"/>
                        </a:rPr>
                        <a:t>(N = 25) </a:t>
                      </a:r>
                    </a:p>
                  </a:txBody>
                  <a:tcPr/>
                </a:tc>
                <a:tc hMerge="1">
                  <a:txBody>
                    <a:bodyPr/>
                    <a:lstStyle/>
                    <a:p>
                      <a:endParaRPr lang="en-US"/>
                    </a:p>
                  </a:txBody>
                  <a:tcPr/>
                </a:tc>
                <a:extLst>
                  <a:ext uri="{0D108BD9-81ED-4DB2-BD59-A6C34878D82A}">
                    <a16:rowId xmlns:a16="http://schemas.microsoft.com/office/drawing/2014/main" val="3171825672"/>
                  </a:ext>
                </a:extLst>
              </a:tr>
              <a:tr h="370840">
                <a:tc>
                  <a:txBody>
                    <a:bodyPr/>
                    <a:lstStyle/>
                    <a:p>
                      <a:r>
                        <a:rPr lang="en-US" dirty="0">
                          <a:latin typeface="Arial" panose="020B0604020202020204" pitchFamily="34" charset="0"/>
                          <a:cs typeface="Arial" panose="020B0604020202020204" pitchFamily="34" charset="0"/>
                        </a:rPr>
                        <a:t>Mean bolus dose (micrograms)</a:t>
                      </a:r>
                    </a:p>
                  </a:txBody>
                  <a:tcPr/>
                </a:tc>
                <a:tc>
                  <a:txBody>
                    <a:bodyPr/>
                    <a:lstStyle/>
                    <a:p>
                      <a:r>
                        <a:rPr lang="en-US" dirty="0">
                          <a:latin typeface="Arial" panose="020B0604020202020204" pitchFamily="34" charset="0"/>
                          <a:cs typeface="Arial" panose="020B0604020202020204" pitchFamily="34" charset="0"/>
                        </a:rPr>
                        <a:t>872 mcg</a:t>
                      </a:r>
                    </a:p>
                  </a:txBody>
                  <a:tcPr anchor="ctr"/>
                </a:tc>
                <a:extLst>
                  <a:ext uri="{0D108BD9-81ED-4DB2-BD59-A6C34878D82A}">
                    <a16:rowId xmlns:a16="http://schemas.microsoft.com/office/drawing/2014/main" val="3950545287"/>
                  </a:ext>
                </a:extLst>
              </a:tr>
              <a:tr h="370840">
                <a:tc>
                  <a:txBody>
                    <a:bodyPr/>
                    <a:lstStyle/>
                    <a:p>
                      <a:r>
                        <a:rPr lang="en-US" dirty="0">
                          <a:latin typeface="Arial" panose="020B0604020202020204" pitchFamily="34" charset="0"/>
                          <a:cs typeface="Arial" panose="020B0604020202020204" pitchFamily="34" charset="0"/>
                        </a:rPr>
                        <a:t>Mean cumulative dose (milligrams)</a:t>
                      </a:r>
                    </a:p>
                  </a:txBody>
                  <a:tcPr/>
                </a:tc>
                <a:tc>
                  <a:txBody>
                    <a:bodyPr/>
                    <a:lstStyle/>
                    <a:p>
                      <a:r>
                        <a:rPr lang="en-US" dirty="0">
                          <a:latin typeface="Arial" panose="020B0604020202020204" pitchFamily="34" charset="0"/>
                          <a:cs typeface="Arial" panose="020B0604020202020204" pitchFamily="34" charset="0"/>
                        </a:rPr>
                        <a:t>35 mg</a:t>
                      </a:r>
                    </a:p>
                  </a:txBody>
                  <a:tcPr anchor="ctr"/>
                </a:tc>
                <a:extLst>
                  <a:ext uri="{0D108BD9-81ED-4DB2-BD59-A6C34878D82A}">
                    <a16:rowId xmlns:a16="http://schemas.microsoft.com/office/drawing/2014/main" val="1483521193"/>
                  </a:ext>
                </a:extLst>
              </a:tr>
              <a:tr h="406176">
                <a:tc rowSpan="3">
                  <a:txBody>
                    <a:bodyPr/>
                    <a:lstStyle/>
                    <a:p>
                      <a:r>
                        <a:rPr lang="en-US" dirty="0">
                          <a:latin typeface="Arial" panose="020B0604020202020204" pitchFamily="34" charset="0"/>
                          <a:cs typeface="Arial" panose="020B0604020202020204" pitchFamily="34" charset="0"/>
                        </a:rPr>
                        <a:t>Discharge from 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Resolution of symptoms at hour 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Resolution of symptoms at hour 6</a:t>
                      </a:r>
                    </a:p>
                  </a:txBody>
                  <a:tcPr/>
                </a:tc>
                <a:tc>
                  <a:txBody>
                    <a:bodyPr/>
                    <a:lstStyle/>
                    <a:p>
                      <a:r>
                        <a:rPr lang="en-US" dirty="0">
                          <a:latin typeface="Arial" panose="020B0604020202020204" pitchFamily="34" charset="0"/>
                          <a:cs typeface="Arial" panose="020B0604020202020204" pitchFamily="34" charset="0"/>
                        </a:rPr>
                        <a:t>24/25</a:t>
                      </a:r>
                    </a:p>
                  </a:txBody>
                  <a:tcPr anchor="ctr"/>
                </a:tc>
                <a:extLst>
                  <a:ext uri="{0D108BD9-81ED-4DB2-BD59-A6C34878D82A}">
                    <a16:rowId xmlns:a16="http://schemas.microsoft.com/office/drawing/2014/main" val="3154921789"/>
                  </a:ext>
                </a:extLst>
              </a:tr>
              <a:tr h="613186">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11/24</a:t>
                      </a:r>
                    </a:p>
                  </a:txBody>
                  <a:tcPr anchor="ctr"/>
                </a:tc>
                <a:extLst>
                  <a:ext uri="{0D108BD9-81ED-4DB2-BD59-A6C34878D82A}">
                    <a16:rowId xmlns:a16="http://schemas.microsoft.com/office/drawing/2014/main" val="1430583943"/>
                  </a:ext>
                </a:extLst>
              </a:tr>
              <a:tr h="370840">
                <a:tc vMerge="1">
                  <a:txBody>
                    <a:bodyPr/>
                    <a:lstStyle/>
                    <a:p>
                      <a:endParaRPr lang="en-US" dirty="0"/>
                    </a:p>
                  </a:txBody>
                  <a:tcPr/>
                </a:tc>
                <a:tc>
                  <a:txBody>
                    <a:bodyPr/>
                    <a:lstStyle/>
                    <a:p>
                      <a:r>
                        <a:rPr lang="en-US" dirty="0">
                          <a:latin typeface="Arial" panose="020B0604020202020204" pitchFamily="34" charset="0"/>
                          <a:cs typeface="Arial" panose="020B0604020202020204" pitchFamily="34" charset="0"/>
                        </a:rPr>
                        <a:t>24/24</a:t>
                      </a:r>
                    </a:p>
                  </a:txBody>
                  <a:tcPr anchor="ctr"/>
                </a:tc>
                <a:extLst>
                  <a:ext uri="{0D108BD9-81ED-4DB2-BD59-A6C34878D82A}">
                    <a16:rowId xmlns:a16="http://schemas.microsoft.com/office/drawing/2014/main" val="2201734258"/>
                  </a:ext>
                </a:extLst>
              </a:tr>
            </a:tbl>
          </a:graphicData>
        </a:graphic>
      </p:graphicFrame>
      <p:sp>
        <p:nvSpPr>
          <p:cNvPr id="3" name="TextBox 2">
            <a:extLst>
              <a:ext uri="{FF2B5EF4-FFF2-40B4-BE49-F238E27FC236}">
                <a16:creationId xmlns:a16="http://schemas.microsoft.com/office/drawing/2014/main" id="{883B5665-4C16-6927-7295-539964F42500}"/>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Mathew R, et al. J Emerg Med. 2021 Sep;61(3):271-277.</a:t>
            </a:r>
          </a:p>
        </p:txBody>
      </p:sp>
    </p:spTree>
    <p:extLst>
      <p:ext uri="{BB962C8B-B14F-4D97-AF65-F5344CB8AC3E}">
        <p14:creationId xmlns:p14="http://schemas.microsoft.com/office/powerpoint/2010/main" val="821987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E4FD-5F5F-B3AD-81B5-7C2C90672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4D981-DA90-0955-A933-E9BA033D38EC}"/>
              </a:ext>
            </a:extLst>
          </p:cNvPr>
          <p:cNvSpPr>
            <a:spLocks noGrp="1"/>
          </p:cNvSpPr>
          <p:nvPr>
            <p:ph type="title"/>
          </p:nvPr>
        </p:nvSpPr>
        <p:spPr>
          <a:xfrm>
            <a:off x="628650" y="446979"/>
            <a:ext cx="7886700" cy="535531"/>
          </a:xfrm>
        </p:spPr>
        <p:txBody>
          <a:bodyPr/>
          <a:lstStyle/>
          <a:p>
            <a:r>
              <a:rPr lang="en-US" sz="3200" dirty="0"/>
              <a:t>High Dose Nitroglycerin: a Pilot Study  </a:t>
            </a:r>
          </a:p>
        </p:txBody>
      </p:sp>
      <p:graphicFrame>
        <p:nvGraphicFramePr>
          <p:cNvPr id="3" name="Content Placeholder 6">
            <a:extLst>
              <a:ext uri="{FF2B5EF4-FFF2-40B4-BE49-F238E27FC236}">
                <a16:creationId xmlns:a16="http://schemas.microsoft.com/office/drawing/2014/main" id="{ECC39C4E-14DF-AE1B-A37C-D5851E164CFA}"/>
              </a:ext>
            </a:extLst>
          </p:cNvPr>
          <p:cNvGraphicFramePr>
            <a:graphicFrameLocks noGrp="1"/>
          </p:cNvGraphicFramePr>
          <p:nvPr>
            <p:ph idx="1"/>
            <p:extLst>
              <p:ext uri="{D42A27DB-BD31-4B8C-83A1-F6EECF244321}">
                <p14:modId xmlns:p14="http://schemas.microsoft.com/office/powerpoint/2010/main" val="669168905"/>
              </p:ext>
            </p:extLst>
          </p:nvPr>
        </p:nvGraphicFramePr>
        <p:xfrm>
          <a:off x="628650" y="1013345"/>
          <a:ext cx="7886700" cy="377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293AE6A-BECF-98FC-7E77-46B7872E6986}"/>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Mathew R, et al. J Emerg Med. 2021 Sep;61(3):271-277.</a:t>
            </a:r>
          </a:p>
        </p:txBody>
      </p:sp>
    </p:spTree>
    <p:extLst>
      <p:ext uri="{BB962C8B-B14F-4D97-AF65-F5344CB8AC3E}">
        <p14:creationId xmlns:p14="http://schemas.microsoft.com/office/powerpoint/2010/main" val="177065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DF554-8357-C951-0CD9-C19E36D32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BF66F-C3EE-7143-6109-BA01350B8837}"/>
              </a:ext>
            </a:extLst>
          </p:cNvPr>
          <p:cNvSpPr>
            <a:spLocks noGrp="1"/>
          </p:cNvSpPr>
          <p:nvPr>
            <p:ph type="title"/>
          </p:nvPr>
        </p:nvSpPr>
        <p:spPr>
          <a:xfrm>
            <a:off x="628650" y="446979"/>
            <a:ext cx="7886700" cy="535531"/>
          </a:xfrm>
        </p:spPr>
        <p:txBody>
          <a:bodyPr/>
          <a:lstStyle/>
          <a:p>
            <a:r>
              <a:rPr lang="en-US" sz="3200" dirty="0"/>
              <a:t>Trial Review</a:t>
            </a:r>
          </a:p>
        </p:txBody>
      </p:sp>
      <p:graphicFrame>
        <p:nvGraphicFramePr>
          <p:cNvPr id="4" name="Content Placeholder 3">
            <a:extLst>
              <a:ext uri="{FF2B5EF4-FFF2-40B4-BE49-F238E27FC236}">
                <a16:creationId xmlns:a16="http://schemas.microsoft.com/office/drawing/2014/main" id="{EB41A607-F9AC-6713-B50D-BDB0A7F532C7}"/>
              </a:ext>
            </a:extLst>
          </p:cNvPr>
          <p:cNvGraphicFramePr>
            <a:graphicFrameLocks noGrp="1"/>
          </p:cNvGraphicFramePr>
          <p:nvPr>
            <p:ph idx="1"/>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81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F238-7253-4095-883C-6747842E7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09273-EF71-2241-1ED8-D97D1C61B960}"/>
              </a:ext>
            </a:extLst>
          </p:cNvPr>
          <p:cNvSpPr>
            <a:spLocks noGrp="1"/>
          </p:cNvSpPr>
          <p:nvPr>
            <p:ph type="title"/>
          </p:nvPr>
        </p:nvSpPr>
        <p:spPr>
          <a:xfrm>
            <a:off x="628650" y="446979"/>
            <a:ext cx="7886700" cy="535531"/>
          </a:xfrm>
        </p:spPr>
        <p:txBody>
          <a:bodyPr/>
          <a:lstStyle/>
          <a:p>
            <a:r>
              <a:rPr lang="en-US" sz="3200" dirty="0"/>
              <a:t>The HI-DOSE SCAPE Study</a:t>
            </a:r>
          </a:p>
        </p:txBody>
      </p:sp>
      <p:sp>
        <p:nvSpPr>
          <p:cNvPr id="4" name="TextBox 3">
            <a:extLst>
              <a:ext uri="{FF2B5EF4-FFF2-40B4-BE49-F238E27FC236}">
                <a16:creationId xmlns:a16="http://schemas.microsoft.com/office/drawing/2014/main" id="{D38C1323-3ED8-BD14-54CF-9C42F463042E}"/>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Houseman BS, et al. Am J Emerg Med. 2023 Jan;63:74-78.</a:t>
            </a:r>
          </a:p>
        </p:txBody>
      </p:sp>
      <p:graphicFrame>
        <p:nvGraphicFramePr>
          <p:cNvPr id="8" name="Content Placeholder 7">
            <a:extLst>
              <a:ext uri="{FF2B5EF4-FFF2-40B4-BE49-F238E27FC236}">
                <a16:creationId xmlns:a16="http://schemas.microsoft.com/office/drawing/2014/main" id="{04B21547-467E-8CF1-7A5C-167F6C820976}"/>
              </a:ext>
            </a:extLst>
          </p:cNvPr>
          <p:cNvGraphicFramePr>
            <a:graphicFrameLocks noGrp="1"/>
          </p:cNvGraphicFramePr>
          <p:nvPr>
            <p:ph idx="1"/>
            <p:extLst>
              <p:ext uri="{D42A27DB-BD31-4B8C-83A1-F6EECF244321}">
                <p14:modId xmlns:p14="http://schemas.microsoft.com/office/powerpoint/2010/main" val="2398775252"/>
              </p:ext>
            </p:extLst>
          </p:nvPr>
        </p:nvGraphicFramePr>
        <p:xfrm>
          <a:off x="414285" y="1223748"/>
          <a:ext cx="8217894" cy="2696003"/>
        </p:xfrm>
        <a:graphic>
          <a:graphicData uri="http://schemas.openxmlformats.org/drawingml/2006/table">
            <a:tbl>
              <a:tblPr firstRow="1" bandRow="1">
                <a:tableStyleId>{BC89EF96-8CEA-46FF-86C4-4CE0E7609802}</a:tableStyleId>
              </a:tblPr>
              <a:tblGrid>
                <a:gridCol w="1558353">
                  <a:extLst>
                    <a:ext uri="{9D8B030D-6E8A-4147-A177-3AD203B41FA5}">
                      <a16:colId xmlns:a16="http://schemas.microsoft.com/office/drawing/2014/main" val="717845271"/>
                    </a:ext>
                  </a:extLst>
                </a:gridCol>
                <a:gridCol w="3416938">
                  <a:extLst>
                    <a:ext uri="{9D8B030D-6E8A-4147-A177-3AD203B41FA5}">
                      <a16:colId xmlns:a16="http://schemas.microsoft.com/office/drawing/2014/main" val="1101091388"/>
                    </a:ext>
                  </a:extLst>
                </a:gridCol>
                <a:gridCol w="3242603">
                  <a:extLst>
                    <a:ext uri="{9D8B030D-6E8A-4147-A177-3AD203B41FA5}">
                      <a16:colId xmlns:a16="http://schemas.microsoft.com/office/drawing/2014/main" val="1464617157"/>
                    </a:ext>
                  </a:extLst>
                </a:gridCol>
              </a:tblGrid>
              <a:tr h="852304">
                <a:tc>
                  <a:txBody>
                    <a:bodyPr/>
                    <a:lstStyle/>
                    <a:p>
                      <a:pPr algn="ctr"/>
                      <a:r>
                        <a:rPr lang="en-US" sz="1400" b="0" dirty="0">
                          <a:latin typeface="Arial" panose="020B0604020202020204" pitchFamily="34" charset="0"/>
                          <a:cs typeface="Arial" panose="020B0604020202020204" pitchFamily="34" charset="0"/>
                        </a:rPr>
                        <a:t>Objective </a:t>
                      </a:r>
                    </a:p>
                  </a:txBody>
                  <a:tcPr anchor="ctr"/>
                </a:tc>
                <a:tc gridSpan="2">
                  <a:txBody>
                    <a:bodyPr/>
                    <a:lstStyle/>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Describe the safety and efficacy of high-dose NTG infusion for the management of SCAPE</a:t>
                      </a:r>
                    </a:p>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Safety of adjunctive medication use</a:t>
                      </a:r>
                    </a:p>
                  </a:txBody>
                  <a:tcPr/>
                </a:tc>
                <a:tc hMerge="1">
                  <a:txBody>
                    <a:bodyPr/>
                    <a:lstStyle/>
                    <a:p>
                      <a:endParaRPr lang="en-US"/>
                    </a:p>
                  </a:txBody>
                  <a:tcPr/>
                </a:tc>
                <a:extLst>
                  <a:ext uri="{0D108BD9-81ED-4DB2-BD59-A6C34878D82A}">
                    <a16:rowId xmlns:a16="http://schemas.microsoft.com/office/drawing/2014/main" val="1142407565"/>
                  </a:ext>
                </a:extLst>
              </a:tr>
              <a:tr h="563039">
                <a:tc>
                  <a:txBody>
                    <a:bodyPr/>
                    <a:lstStyle/>
                    <a:p>
                      <a:pPr algn="ctr"/>
                      <a:r>
                        <a:rPr lang="en-US" sz="1400" dirty="0">
                          <a:latin typeface="Arial" panose="020B0604020202020204" pitchFamily="34" charset="0"/>
                          <a:cs typeface="Arial" panose="020B0604020202020204" pitchFamily="34" charset="0"/>
                        </a:rPr>
                        <a:t>Design</a:t>
                      </a:r>
                    </a:p>
                  </a:txBody>
                  <a:tcPr anchor="ctr"/>
                </a:tc>
                <a:tc gridSpan="2">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Retrospective, single-center, chart review study</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Adult ED within a large, tertiary care academic medical center </a:t>
                      </a:r>
                    </a:p>
                  </a:txBody>
                  <a:tcPr/>
                </a:tc>
                <a:tc hMerge="1">
                  <a:txBody>
                    <a:bodyPr/>
                    <a:lstStyle/>
                    <a:p>
                      <a:endParaRPr lang="en-US"/>
                    </a:p>
                  </a:txBody>
                  <a:tcPr/>
                </a:tc>
                <a:extLst>
                  <a:ext uri="{0D108BD9-81ED-4DB2-BD59-A6C34878D82A}">
                    <a16:rowId xmlns:a16="http://schemas.microsoft.com/office/drawing/2014/main" val="3338385982"/>
                  </a:ext>
                </a:extLst>
              </a:tr>
              <a:tr h="823972">
                <a:tc>
                  <a:txBody>
                    <a:bodyPr/>
                    <a:lstStyle/>
                    <a:p>
                      <a:pPr algn="ctr"/>
                      <a:r>
                        <a:rPr lang="en-US" sz="1400" dirty="0">
                          <a:latin typeface="Arial" panose="020B0604020202020204" pitchFamily="34" charset="0"/>
                          <a:cs typeface="Arial" panose="020B0604020202020204" pitchFamily="34" charset="0"/>
                        </a:rPr>
                        <a:t>Inclusion criteria</a:t>
                      </a:r>
                    </a:p>
                  </a:txBody>
                  <a:tcPr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NTG infusion ≥ 100 mcg/min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Clinical diagnosis of SCAPE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SBP ≥ 160 mmHg</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Respiratory distress (pulmonary edema, SaO2 ≤ 90%, NIPPV, or RR ≥ 30 breaths/min)</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12225411"/>
                  </a:ext>
                </a:extLst>
              </a:tr>
              <a:tr h="456688">
                <a:tc>
                  <a:txBody>
                    <a:bodyPr/>
                    <a:lstStyle/>
                    <a:p>
                      <a:pPr algn="ctr"/>
                      <a:r>
                        <a:rPr lang="en-US" sz="1400" dirty="0">
                          <a:latin typeface="Arial" panose="020B0604020202020204" pitchFamily="34" charset="0"/>
                          <a:cs typeface="Arial" panose="020B0604020202020204" pitchFamily="34" charset="0"/>
                        </a:rPr>
                        <a:t>Exclusion criteria</a:t>
                      </a:r>
                    </a:p>
                  </a:txBody>
                  <a:tcPr anchor="ct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 exclusion criteria applied </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543990960"/>
                  </a:ext>
                </a:extLst>
              </a:tr>
            </a:tbl>
          </a:graphicData>
        </a:graphic>
      </p:graphicFrame>
    </p:spTree>
    <p:extLst>
      <p:ext uri="{BB962C8B-B14F-4D97-AF65-F5344CB8AC3E}">
        <p14:creationId xmlns:p14="http://schemas.microsoft.com/office/powerpoint/2010/main" val="3478382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1788-1283-4C49-4C46-A42B40AC5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4537A-416F-A3D8-F2FD-DD321B9B60F3}"/>
              </a:ext>
            </a:extLst>
          </p:cNvPr>
          <p:cNvSpPr>
            <a:spLocks noGrp="1"/>
          </p:cNvSpPr>
          <p:nvPr>
            <p:ph type="title"/>
          </p:nvPr>
        </p:nvSpPr>
        <p:spPr>
          <a:xfrm>
            <a:off x="628650" y="446979"/>
            <a:ext cx="7886700" cy="535531"/>
          </a:xfrm>
        </p:spPr>
        <p:txBody>
          <a:bodyPr/>
          <a:lstStyle/>
          <a:p>
            <a:r>
              <a:rPr lang="en-US" sz="3200" dirty="0"/>
              <a:t>The HI-DOSE SCAPE Study</a:t>
            </a:r>
          </a:p>
        </p:txBody>
      </p:sp>
      <p:graphicFrame>
        <p:nvGraphicFramePr>
          <p:cNvPr id="8" name="Content Placeholder 7">
            <a:extLst>
              <a:ext uri="{FF2B5EF4-FFF2-40B4-BE49-F238E27FC236}">
                <a16:creationId xmlns:a16="http://schemas.microsoft.com/office/drawing/2014/main" id="{88871F4C-D6A0-A7D3-8493-0BF785647D64}"/>
              </a:ext>
            </a:extLst>
          </p:cNvPr>
          <p:cNvGraphicFramePr>
            <a:graphicFrameLocks noGrp="1"/>
          </p:cNvGraphicFramePr>
          <p:nvPr>
            <p:ph idx="1"/>
            <p:extLst>
              <p:ext uri="{D42A27DB-BD31-4B8C-83A1-F6EECF244321}">
                <p14:modId xmlns:p14="http://schemas.microsoft.com/office/powerpoint/2010/main" val="2720797136"/>
              </p:ext>
            </p:extLst>
          </p:nvPr>
        </p:nvGraphicFramePr>
        <p:xfrm>
          <a:off x="463053" y="1520190"/>
          <a:ext cx="8217894" cy="2259330"/>
        </p:xfrm>
        <a:graphic>
          <a:graphicData uri="http://schemas.openxmlformats.org/drawingml/2006/table">
            <a:tbl>
              <a:tblPr firstRow="1" bandRow="1">
                <a:tableStyleId>{BC89EF96-8CEA-46FF-86C4-4CE0E7609802}</a:tableStyleId>
              </a:tblPr>
              <a:tblGrid>
                <a:gridCol w="1732688">
                  <a:extLst>
                    <a:ext uri="{9D8B030D-6E8A-4147-A177-3AD203B41FA5}">
                      <a16:colId xmlns:a16="http://schemas.microsoft.com/office/drawing/2014/main" val="717845271"/>
                    </a:ext>
                  </a:extLst>
                </a:gridCol>
                <a:gridCol w="6485206">
                  <a:extLst>
                    <a:ext uri="{9D8B030D-6E8A-4147-A177-3AD203B41FA5}">
                      <a16:colId xmlns:a16="http://schemas.microsoft.com/office/drawing/2014/main" val="1101091388"/>
                    </a:ext>
                  </a:extLst>
                </a:gridCol>
              </a:tblGrid>
              <a:tr h="1101090">
                <a:tc>
                  <a:txBody>
                    <a:bodyPr/>
                    <a:lstStyle/>
                    <a:p>
                      <a:pPr algn="ctr"/>
                      <a:r>
                        <a:rPr lang="en-US" sz="1400" b="0" dirty="0">
                          <a:latin typeface="Arial" panose="020B0604020202020204" pitchFamily="34" charset="0"/>
                          <a:cs typeface="Arial" panose="020B0604020202020204" pitchFamily="34" charset="0"/>
                        </a:rPr>
                        <a:t>NTG dosing strategy </a:t>
                      </a:r>
                    </a:p>
                  </a:txBody>
                  <a:tcPr anchor="ctr"/>
                </a:tc>
                <a:tc>
                  <a:txBody>
                    <a:bodyPr/>
                    <a:lstStyle/>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Suggested guidance: 200 mcg IV bolus followed by infusion</a:t>
                      </a:r>
                    </a:p>
                    <a:p>
                      <a:pPr marL="514350" lvl="1"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Initial dosing varied by practitioner </a:t>
                      </a:r>
                    </a:p>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Infusion titrated to achieve symptom resolution </a:t>
                      </a:r>
                    </a:p>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Institutional max infusion rate: 300 mcg/min</a:t>
                      </a:r>
                    </a:p>
                  </a:txBody>
                  <a:tcPr/>
                </a:tc>
                <a:extLst>
                  <a:ext uri="{0D108BD9-81ED-4DB2-BD59-A6C34878D82A}">
                    <a16:rowId xmlns:a16="http://schemas.microsoft.com/office/drawing/2014/main" val="1500142965"/>
                  </a:ext>
                </a:extLst>
              </a:tr>
              <a:tr h="605928">
                <a:tc>
                  <a:txBody>
                    <a:bodyPr/>
                    <a:lstStyle/>
                    <a:p>
                      <a:pPr algn="ctr"/>
                      <a:r>
                        <a:rPr lang="en-US" sz="1400" dirty="0">
                          <a:latin typeface="Arial" panose="020B0604020202020204" pitchFamily="34" charset="0"/>
                          <a:cs typeface="Arial" panose="020B0604020202020204" pitchFamily="34" charset="0"/>
                        </a:rPr>
                        <a:t>Primary endpoint</a:t>
                      </a:r>
                    </a:p>
                  </a:txBody>
                  <a:tcPr anchor="ctr"/>
                </a:tc>
                <a:tc>
                  <a:txBody>
                    <a:bodyPr/>
                    <a:lstStyle/>
                    <a:p>
                      <a:pPr marL="0" lvl="0" indent="0">
                        <a:buFont typeface="Arial" panose="020B0604020202020204" pitchFamily="34" charset="0"/>
                        <a:buNone/>
                      </a:pPr>
                      <a:r>
                        <a:rPr lang="en-US" sz="1400" dirty="0">
                          <a:latin typeface="Arial" panose="020B0604020202020204" pitchFamily="34" charset="0"/>
                          <a:cs typeface="Arial" panose="020B0604020202020204" pitchFamily="34" charset="0"/>
                        </a:rPr>
                        <a:t>Predictor of unfavorable outcomes to high dose NTG infusion and adjunctive therapies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Hypotension (SBP &lt; 90 mmHg)</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Intubation</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Acute kidney injury within 48 hours</a:t>
                      </a:r>
                    </a:p>
                  </a:txBody>
                  <a:tcPr/>
                </a:tc>
                <a:extLst>
                  <a:ext uri="{0D108BD9-81ED-4DB2-BD59-A6C34878D82A}">
                    <a16:rowId xmlns:a16="http://schemas.microsoft.com/office/drawing/2014/main" val="273412390"/>
                  </a:ext>
                </a:extLst>
              </a:tr>
            </a:tbl>
          </a:graphicData>
        </a:graphic>
      </p:graphicFrame>
      <p:sp>
        <p:nvSpPr>
          <p:cNvPr id="3" name="TextBox 2">
            <a:extLst>
              <a:ext uri="{FF2B5EF4-FFF2-40B4-BE49-F238E27FC236}">
                <a16:creationId xmlns:a16="http://schemas.microsoft.com/office/drawing/2014/main" id="{4515AAE5-C6AD-B59A-CA6E-261AEB7C7558}"/>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Houseman BS, et al. Am J Emerg Med. 2023 Jan;63:74-78.</a:t>
            </a:r>
          </a:p>
        </p:txBody>
      </p:sp>
    </p:spTree>
    <p:extLst>
      <p:ext uri="{BB962C8B-B14F-4D97-AF65-F5344CB8AC3E}">
        <p14:creationId xmlns:p14="http://schemas.microsoft.com/office/powerpoint/2010/main" val="4070076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2A66-C1CE-A606-71F5-6367C2F59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97DC2-B0E5-B25B-06E4-EE94F0B2A8F6}"/>
              </a:ext>
            </a:extLst>
          </p:cNvPr>
          <p:cNvSpPr>
            <a:spLocks noGrp="1"/>
          </p:cNvSpPr>
          <p:nvPr>
            <p:ph type="title"/>
          </p:nvPr>
        </p:nvSpPr>
        <p:spPr>
          <a:xfrm>
            <a:off x="628650" y="446979"/>
            <a:ext cx="7886700" cy="535531"/>
          </a:xfrm>
        </p:spPr>
        <p:txBody>
          <a:bodyPr/>
          <a:lstStyle/>
          <a:p>
            <a:r>
              <a:rPr lang="en-US" sz="3200" dirty="0"/>
              <a:t>The HI-DOSE SCAPE Study</a:t>
            </a:r>
          </a:p>
        </p:txBody>
      </p:sp>
      <p:pic>
        <p:nvPicPr>
          <p:cNvPr id="9" name="Picture 8">
            <a:extLst>
              <a:ext uri="{FF2B5EF4-FFF2-40B4-BE49-F238E27FC236}">
                <a16:creationId xmlns:a16="http://schemas.microsoft.com/office/drawing/2014/main" id="{A9BFBE9F-39FF-621E-B63A-858D4344B796}"/>
              </a:ext>
            </a:extLst>
          </p:cNvPr>
          <p:cNvPicPr>
            <a:picLocks noChangeAspect="1"/>
          </p:cNvPicPr>
          <p:nvPr/>
        </p:nvPicPr>
        <p:blipFill>
          <a:blip r:embed="rId3"/>
          <a:stretch>
            <a:fillRect/>
          </a:stretch>
        </p:blipFill>
        <p:spPr>
          <a:xfrm>
            <a:off x="1640574" y="982510"/>
            <a:ext cx="5765315" cy="3547886"/>
          </a:xfrm>
          <a:prstGeom prst="rect">
            <a:avLst/>
          </a:prstGeom>
        </p:spPr>
      </p:pic>
      <p:sp>
        <p:nvSpPr>
          <p:cNvPr id="3" name="TextBox 2">
            <a:extLst>
              <a:ext uri="{FF2B5EF4-FFF2-40B4-BE49-F238E27FC236}">
                <a16:creationId xmlns:a16="http://schemas.microsoft.com/office/drawing/2014/main" id="{243524E1-7F1B-51D7-F897-A6996B84B350}"/>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Houseman BS, et al. Am J Emerg Med. 2023 Jan;63:74-78.</a:t>
            </a:r>
          </a:p>
        </p:txBody>
      </p:sp>
    </p:spTree>
    <p:extLst>
      <p:ext uri="{BB962C8B-B14F-4D97-AF65-F5344CB8AC3E}">
        <p14:creationId xmlns:p14="http://schemas.microsoft.com/office/powerpoint/2010/main" val="267681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8DACF-42E1-F7BD-DA51-A8CE69253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192C5-8E2A-B4D7-30BB-25D3FADFB5BA}"/>
              </a:ext>
            </a:extLst>
          </p:cNvPr>
          <p:cNvSpPr>
            <a:spLocks noGrp="1"/>
          </p:cNvSpPr>
          <p:nvPr>
            <p:ph type="title"/>
          </p:nvPr>
        </p:nvSpPr>
        <p:spPr>
          <a:xfrm>
            <a:off x="628650" y="446979"/>
            <a:ext cx="7886700" cy="535531"/>
          </a:xfrm>
        </p:spPr>
        <p:txBody>
          <a:bodyPr/>
          <a:lstStyle/>
          <a:p>
            <a:r>
              <a:rPr lang="en-US" sz="3200" dirty="0"/>
              <a:t>The HI-DOSE SCAPE Study </a:t>
            </a:r>
          </a:p>
        </p:txBody>
      </p:sp>
      <p:graphicFrame>
        <p:nvGraphicFramePr>
          <p:cNvPr id="4" name="Table 3">
            <a:extLst>
              <a:ext uri="{FF2B5EF4-FFF2-40B4-BE49-F238E27FC236}">
                <a16:creationId xmlns:a16="http://schemas.microsoft.com/office/drawing/2014/main" id="{04D434A5-DECB-F393-F48C-0A95901BB43E}"/>
              </a:ext>
            </a:extLst>
          </p:cNvPr>
          <p:cNvGraphicFramePr>
            <a:graphicFrameLocks noGrp="1"/>
          </p:cNvGraphicFramePr>
          <p:nvPr>
            <p:extLst>
              <p:ext uri="{D42A27DB-BD31-4B8C-83A1-F6EECF244321}">
                <p14:modId xmlns:p14="http://schemas.microsoft.com/office/powerpoint/2010/main" val="2191036855"/>
              </p:ext>
            </p:extLst>
          </p:nvPr>
        </p:nvGraphicFramePr>
        <p:xfrm>
          <a:off x="938178" y="1063790"/>
          <a:ext cx="7170108" cy="3388360"/>
        </p:xfrm>
        <a:graphic>
          <a:graphicData uri="http://schemas.openxmlformats.org/drawingml/2006/table">
            <a:tbl>
              <a:tblPr firstRow="1" bandRow="1">
                <a:tableStyleId>{BC89EF96-8CEA-46FF-86C4-4CE0E7609802}</a:tableStyleId>
              </a:tblPr>
              <a:tblGrid>
                <a:gridCol w="2665935">
                  <a:extLst>
                    <a:ext uri="{9D8B030D-6E8A-4147-A177-3AD203B41FA5}">
                      <a16:colId xmlns:a16="http://schemas.microsoft.com/office/drawing/2014/main" val="627296007"/>
                    </a:ext>
                  </a:extLst>
                </a:gridCol>
                <a:gridCol w="1789323">
                  <a:extLst>
                    <a:ext uri="{9D8B030D-6E8A-4147-A177-3AD203B41FA5}">
                      <a16:colId xmlns:a16="http://schemas.microsoft.com/office/drawing/2014/main" val="4127613814"/>
                    </a:ext>
                  </a:extLst>
                </a:gridCol>
                <a:gridCol w="1551138">
                  <a:extLst>
                    <a:ext uri="{9D8B030D-6E8A-4147-A177-3AD203B41FA5}">
                      <a16:colId xmlns:a16="http://schemas.microsoft.com/office/drawing/2014/main" val="3181721713"/>
                    </a:ext>
                  </a:extLst>
                </a:gridCol>
                <a:gridCol w="1163712">
                  <a:extLst>
                    <a:ext uri="{9D8B030D-6E8A-4147-A177-3AD203B41FA5}">
                      <a16:colId xmlns:a16="http://schemas.microsoft.com/office/drawing/2014/main" val="749730432"/>
                    </a:ext>
                  </a:extLst>
                </a:gridCol>
              </a:tblGrid>
              <a:tr h="370840">
                <a:tc gridSpan="4">
                  <a:txBody>
                    <a:bodyPr/>
                    <a:lstStyle/>
                    <a:p>
                      <a:r>
                        <a:rPr lang="en-US" b="0" dirty="0">
                          <a:latin typeface="Arial" panose="020B0604020202020204" pitchFamily="34" charset="0"/>
                          <a:cs typeface="Arial" panose="020B0604020202020204" pitchFamily="34" charset="0"/>
                        </a:rPr>
                        <a:t>Patients with unfavorable outcome vs. without</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Intubation, hypotension (SBP &lt; 90 mmHg), AKI within 48 hours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75805138"/>
                  </a:ext>
                </a:extLst>
              </a:tr>
              <a:tr h="370840">
                <a:tc>
                  <a:txBody>
                    <a:bodyPr/>
                    <a:lstStyle/>
                    <a:p>
                      <a:r>
                        <a:rPr lang="en-US" dirty="0">
                          <a:latin typeface="Arial" panose="020B0604020202020204" pitchFamily="34" charset="0"/>
                          <a:cs typeface="Arial" panose="020B0604020202020204" pitchFamily="34" charset="0"/>
                        </a:rPr>
                        <a:t>Interventions</a:t>
                      </a:r>
                    </a:p>
                  </a:txBody>
                  <a:tcPr/>
                </a:tc>
                <a:tc>
                  <a:txBody>
                    <a:bodyPr/>
                    <a:lstStyle/>
                    <a:p>
                      <a:r>
                        <a:rPr lang="en-US" dirty="0">
                          <a:latin typeface="Arial" panose="020B0604020202020204" pitchFamily="34" charset="0"/>
                          <a:cs typeface="Arial" panose="020B0604020202020204" pitchFamily="34" charset="0"/>
                        </a:rPr>
                        <a:t>Unfavorable outcomes (N = 21)</a:t>
                      </a:r>
                    </a:p>
                  </a:txBody>
                  <a:tcPr/>
                </a:tc>
                <a:tc>
                  <a:txBody>
                    <a:bodyPr/>
                    <a:lstStyle/>
                    <a:p>
                      <a:r>
                        <a:rPr lang="en-US" dirty="0">
                          <a:latin typeface="Arial" panose="020B0604020202020204" pitchFamily="34" charset="0"/>
                          <a:cs typeface="Arial" panose="020B0604020202020204" pitchFamily="34" charset="0"/>
                        </a:rPr>
                        <a:t>No adverse outcome (N = 46)</a:t>
                      </a:r>
                    </a:p>
                  </a:txBody>
                  <a:tcPr/>
                </a:tc>
                <a:tc>
                  <a:txBody>
                    <a:bodyPr/>
                    <a:lstStyle/>
                    <a:p>
                      <a:r>
                        <a:rPr lang="en-US" dirty="0">
                          <a:latin typeface="Arial" panose="020B0604020202020204" pitchFamily="34" charset="0"/>
                          <a:cs typeface="Arial" panose="020B0604020202020204" pitchFamily="34" charset="0"/>
                        </a:rPr>
                        <a:t>P-value</a:t>
                      </a:r>
                    </a:p>
                  </a:txBody>
                  <a:tcPr/>
                </a:tc>
                <a:extLst>
                  <a:ext uri="{0D108BD9-81ED-4DB2-BD59-A6C34878D82A}">
                    <a16:rowId xmlns:a16="http://schemas.microsoft.com/office/drawing/2014/main" val="2376492807"/>
                  </a:ext>
                </a:extLst>
              </a:tr>
              <a:tr h="370840">
                <a:tc>
                  <a:txBody>
                    <a:bodyPr/>
                    <a:lstStyle/>
                    <a:p>
                      <a:r>
                        <a:rPr lang="en-US" dirty="0">
                          <a:latin typeface="Arial" panose="020B0604020202020204" pitchFamily="34" charset="0"/>
                          <a:cs typeface="Arial" panose="020B0604020202020204" pitchFamily="34" charset="0"/>
                        </a:rPr>
                        <a:t>NTG SL or IV bolus</a:t>
                      </a:r>
                    </a:p>
                  </a:txBody>
                  <a:tcPr/>
                </a:tc>
                <a:tc>
                  <a:txBody>
                    <a:bodyPr/>
                    <a:lstStyle/>
                    <a:p>
                      <a:r>
                        <a:rPr lang="en-US" dirty="0">
                          <a:latin typeface="Arial" panose="020B0604020202020204" pitchFamily="34" charset="0"/>
                          <a:cs typeface="Arial" panose="020B0604020202020204" pitchFamily="34" charset="0"/>
                        </a:rPr>
                        <a:t>38%</a:t>
                      </a:r>
                    </a:p>
                  </a:txBody>
                  <a:tcPr/>
                </a:tc>
                <a:tc>
                  <a:txBody>
                    <a:bodyPr/>
                    <a:lstStyle/>
                    <a:p>
                      <a:r>
                        <a:rPr lang="en-US" dirty="0">
                          <a:latin typeface="Arial" panose="020B0604020202020204" pitchFamily="34" charset="0"/>
                          <a:cs typeface="Arial" panose="020B0604020202020204" pitchFamily="34" charset="0"/>
                        </a:rPr>
                        <a:t>52%</a:t>
                      </a:r>
                    </a:p>
                  </a:txBody>
                  <a:tcPr/>
                </a:tc>
                <a:tc>
                  <a:txBody>
                    <a:bodyPr/>
                    <a:lstStyle/>
                    <a:p>
                      <a:r>
                        <a:rPr lang="en-US" dirty="0">
                          <a:latin typeface="Arial" panose="020B0604020202020204" pitchFamily="34" charset="0"/>
                          <a:cs typeface="Arial" panose="020B0604020202020204" pitchFamily="34" charset="0"/>
                        </a:rPr>
                        <a:t>0.29</a:t>
                      </a:r>
                    </a:p>
                  </a:txBody>
                  <a:tcPr/>
                </a:tc>
                <a:extLst>
                  <a:ext uri="{0D108BD9-81ED-4DB2-BD59-A6C34878D82A}">
                    <a16:rowId xmlns:a16="http://schemas.microsoft.com/office/drawing/2014/main" val="8094566"/>
                  </a:ext>
                </a:extLst>
              </a:tr>
              <a:tr h="370840">
                <a:tc>
                  <a:txBody>
                    <a:bodyPr/>
                    <a:lstStyle/>
                    <a:p>
                      <a:r>
                        <a:rPr lang="en-US" dirty="0">
                          <a:latin typeface="Arial" panose="020B0604020202020204" pitchFamily="34" charset="0"/>
                          <a:cs typeface="Arial" panose="020B0604020202020204" pitchFamily="34" charset="0"/>
                        </a:rPr>
                        <a:t>IV NTG rate ≥ 200 mcg/min in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hour</a:t>
                      </a:r>
                    </a:p>
                  </a:txBody>
                  <a:tcPr/>
                </a:tc>
                <a:tc>
                  <a:txBody>
                    <a:bodyPr/>
                    <a:lstStyle/>
                    <a:p>
                      <a:r>
                        <a:rPr lang="en-US" dirty="0">
                          <a:latin typeface="Arial" panose="020B0604020202020204" pitchFamily="34" charset="0"/>
                          <a:cs typeface="Arial" panose="020B0604020202020204" pitchFamily="34" charset="0"/>
                        </a:rPr>
                        <a:t>71%</a:t>
                      </a:r>
                    </a:p>
                  </a:txBody>
                  <a:tcPr/>
                </a:tc>
                <a:tc>
                  <a:txBody>
                    <a:bodyPr/>
                    <a:lstStyle/>
                    <a:p>
                      <a:r>
                        <a:rPr lang="en-US" dirty="0">
                          <a:latin typeface="Arial" panose="020B0604020202020204" pitchFamily="34" charset="0"/>
                          <a:cs typeface="Arial" panose="020B0604020202020204" pitchFamily="34" charset="0"/>
                        </a:rPr>
                        <a:t>41%</a:t>
                      </a:r>
                    </a:p>
                  </a:txBody>
                  <a:tcPr/>
                </a:tc>
                <a:tc>
                  <a:txBody>
                    <a:bodyPr/>
                    <a:lstStyle/>
                    <a:p>
                      <a:r>
                        <a:rPr lang="en-US" b="1" dirty="0">
                          <a:latin typeface="Arial" panose="020B0604020202020204" pitchFamily="34" charset="0"/>
                          <a:cs typeface="Arial" panose="020B0604020202020204" pitchFamily="34" charset="0"/>
                        </a:rPr>
                        <a:t>0.02</a:t>
                      </a:r>
                    </a:p>
                  </a:txBody>
                  <a:tcPr/>
                </a:tc>
                <a:extLst>
                  <a:ext uri="{0D108BD9-81ED-4DB2-BD59-A6C34878D82A}">
                    <a16:rowId xmlns:a16="http://schemas.microsoft.com/office/drawing/2014/main" val="397399169"/>
                  </a:ext>
                </a:extLst>
              </a:tr>
              <a:tr h="370840">
                <a:tc>
                  <a:txBody>
                    <a:bodyPr/>
                    <a:lstStyle/>
                    <a:p>
                      <a:r>
                        <a:rPr lang="en-US" dirty="0">
                          <a:latin typeface="Arial" panose="020B0604020202020204" pitchFamily="34" charset="0"/>
                          <a:cs typeface="Arial" panose="020B0604020202020204" pitchFamily="34" charset="0"/>
                        </a:rPr>
                        <a:t>Loop Diuretic </a:t>
                      </a:r>
                    </a:p>
                    <a:p>
                      <a:r>
                        <a:rPr lang="en-US" dirty="0">
                          <a:latin typeface="Arial" panose="020B0604020202020204" pitchFamily="34" charset="0"/>
                          <a:cs typeface="Arial" panose="020B0604020202020204" pitchFamily="34" charset="0"/>
                        </a:rPr>
                        <a:t>(Furosemide 120 mg)</a:t>
                      </a:r>
                    </a:p>
                  </a:txBody>
                  <a:tcPr/>
                </a:tc>
                <a:tc>
                  <a:txBody>
                    <a:bodyPr/>
                    <a:lstStyle/>
                    <a:p>
                      <a:r>
                        <a:rPr lang="en-US" dirty="0">
                          <a:latin typeface="Arial" panose="020B0604020202020204" pitchFamily="34" charset="0"/>
                          <a:cs typeface="Arial" panose="020B0604020202020204" pitchFamily="34" charset="0"/>
                        </a:rPr>
                        <a:t>71%</a:t>
                      </a:r>
                    </a:p>
                  </a:txBody>
                  <a:tcPr/>
                </a:tc>
                <a:tc>
                  <a:txBody>
                    <a:bodyPr/>
                    <a:lstStyle/>
                    <a:p>
                      <a:r>
                        <a:rPr lang="en-US" dirty="0">
                          <a:latin typeface="Arial" panose="020B0604020202020204" pitchFamily="34" charset="0"/>
                          <a:cs typeface="Arial" panose="020B0604020202020204" pitchFamily="34" charset="0"/>
                        </a:rPr>
                        <a:t>52%</a:t>
                      </a:r>
                    </a:p>
                  </a:txBody>
                  <a:tcPr/>
                </a:tc>
                <a:tc>
                  <a:txBody>
                    <a:bodyPr/>
                    <a:lstStyle/>
                    <a:p>
                      <a:r>
                        <a:rPr lang="en-US" dirty="0">
                          <a:latin typeface="Arial" panose="020B0604020202020204" pitchFamily="34" charset="0"/>
                          <a:cs typeface="Arial" panose="020B0604020202020204" pitchFamily="34" charset="0"/>
                        </a:rPr>
                        <a:t>0.14</a:t>
                      </a:r>
                    </a:p>
                  </a:txBody>
                  <a:tcPr/>
                </a:tc>
                <a:extLst>
                  <a:ext uri="{0D108BD9-81ED-4DB2-BD59-A6C34878D82A}">
                    <a16:rowId xmlns:a16="http://schemas.microsoft.com/office/drawing/2014/main" val="3735184094"/>
                  </a:ext>
                </a:extLst>
              </a:tr>
              <a:tr h="370840">
                <a:tc>
                  <a:txBody>
                    <a:bodyPr/>
                    <a:lstStyle/>
                    <a:p>
                      <a:r>
                        <a:rPr lang="en-US" dirty="0">
                          <a:latin typeface="Arial" panose="020B0604020202020204" pitchFamily="34" charset="0"/>
                          <a:cs typeface="Arial" panose="020B0604020202020204" pitchFamily="34" charset="0"/>
                        </a:rPr>
                        <a:t>ACE-I</a:t>
                      </a:r>
                    </a:p>
                    <a:p>
                      <a:r>
                        <a:rPr lang="en-US" dirty="0">
                          <a:latin typeface="Arial" panose="020B0604020202020204" pitchFamily="34" charset="0"/>
                          <a:cs typeface="Arial" panose="020B0604020202020204" pitchFamily="34" charset="0"/>
                        </a:rPr>
                        <a:t>(IV enalaprilat 1.25 mg)</a:t>
                      </a:r>
                    </a:p>
                  </a:txBody>
                  <a:tcPr/>
                </a:tc>
                <a:tc>
                  <a:txBody>
                    <a:bodyPr/>
                    <a:lstStyle/>
                    <a:p>
                      <a:r>
                        <a:rPr lang="en-US" dirty="0">
                          <a:latin typeface="Arial" panose="020B0604020202020204" pitchFamily="34" charset="0"/>
                          <a:cs typeface="Arial" panose="020B0604020202020204" pitchFamily="34" charset="0"/>
                        </a:rPr>
                        <a:t>24%</a:t>
                      </a:r>
                    </a:p>
                  </a:txBody>
                  <a:tcPr/>
                </a:tc>
                <a:tc>
                  <a:txBody>
                    <a:bodyPr/>
                    <a:lstStyle/>
                    <a:p>
                      <a:r>
                        <a:rPr lang="en-US" dirty="0">
                          <a:latin typeface="Arial" panose="020B0604020202020204" pitchFamily="34" charset="0"/>
                          <a:cs typeface="Arial" panose="020B0604020202020204" pitchFamily="34" charset="0"/>
                        </a:rPr>
                        <a:t>39%</a:t>
                      </a:r>
                    </a:p>
                  </a:txBody>
                  <a:tcPr/>
                </a:tc>
                <a:tc>
                  <a:txBody>
                    <a:bodyPr/>
                    <a:lstStyle/>
                    <a:p>
                      <a:r>
                        <a:rPr lang="en-US" dirty="0">
                          <a:latin typeface="Arial" panose="020B0604020202020204" pitchFamily="34" charset="0"/>
                          <a:cs typeface="Arial" panose="020B0604020202020204" pitchFamily="34" charset="0"/>
                        </a:rPr>
                        <a:t>0.22</a:t>
                      </a:r>
                    </a:p>
                  </a:txBody>
                  <a:tcPr/>
                </a:tc>
                <a:extLst>
                  <a:ext uri="{0D108BD9-81ED-4DB2-BD59-A6C34878D82A}">
                    <a16:rowId xmlns:a16="http://schemas.microsoft.com/office/drawing/2014/main" val="1472021658"/>
                  </a:ext>
                </a:extLst>
              </a:tr>
              <a:tr h="370840">
                <a:tc>
                  <a:txBody>
                    <a:bodyPr/>
                    <a:lstStyle/>
                    <a:p>
                      <a:r>
                        <a:rPr lang="en-US" dirty="0">
                          <a:latin typeface="Arial" panose="020B0604020202020204" pitchFamily="34" charset="0"/>
                          <a:cs typeface="Arial" panose="020B0604020202020204" pitchFamily="34" charset="0"/>
                        </a:rPr>
                        <a:t>Non-invasive positive pressure ventilation</a:t>
                      </a:r>
                    </a:p>
                  </a:txBody>
                  <a:tcPr/>
                </a:tc>
                <a:tc>
                  <a:txBody>
                    <a:bodyPr/>
                    <a:lstStyle/>
                    <a:p>
                      <a:r>
                        <a:rPr lang="en-US" dirty="0">
                          <a:latin typeface="Arial" panose="020B0604020202020204" pitchFamily="34" charset="0"/>
                          <a:cs typeface="Arial" panose="020B0604020202020204" pitchFamily="34" charset="0"/>
                        </a:rPr>
                        <a:t>81%</a:t>
                      </a:r>
                    </a:p>
                  </a:txBody>
                  <a:tcPr/>
                </a:tc>
                <a:tc>
                  <a:txBody>
                    <a:bodyPr/>
                    <a:lstStyle/>
                    <a:p>
                      <a:r>
                        <a:rPr lang="en-US" dirty="0">
                          <a:latin typeface="Arial" panose="020B0604020202020204" pitchFamily="34" charset="0"/>
                          <a:cs typeface="Arial" panose="020B0604020202020204" pitchFamily="34" charset="0"/>
                        </a:rPr>
                        <a:t>70%</a:t>
                      </a:r>
                    </a:p>
                  </a:txBody>
                  <a:tcPr/>
                </a:tc>
                <a:tc>
                  <a:txBody>
                    <a:bodyPr/>
                    <a:lstStyle/>
                    <a:p>
                      <a:r>
                        <a:rPr lang="en-US" dirty="0">
                          <a:latin typeface="Arial" panose="020B0604020202020204" pitchFamily="34" charset="0"/>
                          <a:cs typeface="Arial" panose="020B0604020202020204" pitchFamily="34" charset="0"/>
                        </a:rPr>
                        <a:t>0.33</a:t>
                      </a:r>
                    </a:p>
                  </a:txBody>
                  <a:tcPr/>
                </a:tc>
                <a:extLst>
                  <a:ext uri="{0D108BD9-81ED-4DB2-BD59-A6C34878D82A}">
                    <a16:rowId xmlns:a16="http://schemas.microsoft.com/office/drawing/2014/main" val="2737312092"/>
                  </a:ext>
                </a:extLst>
              </a:tr>
            </a:tbl>
          </a:graphicData>
        </a:graphic>
      </p:graphicFrame>
      <p:sp>
        <p:nvSpPr>
          <p:cNvPr id="3" name="TextBox 2">
            <a:extLst>
              <a:ext uri="{FF2B5EF4-FFF2-40B4-BE49-F238E27FC236}">
                <a16:creationId xmlns:a16="http://schemas.microsoft.com/office/drawing/2014/main" id="{3615A9CB-065E-43E4-248F-53EDA8B4242D}"/>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Houseman BS, et al. Am J Emerg Med. 2023 Jan;63:74-78.</a:t>
            </a:r>
          </a:p>
        </p:txBody>
      </p:sp>
    </p:spTree>
    <p:extLst>
      <p:ext uri="{BB962C8B-B14F-4D97-AF65-F5344CB8AC3E}">
        <p14:creationId xmlns:p14="http://schemas.microsoft.com/office/powerpoint/2010/main" val="3015944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5727-1D2A-7359-B131-F23578B20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77FE7-9D33-F1C4-ED97-7DF6E4AC3EB8}"/>
              </a:ext>
            </a:extLst>
          </p:cNvPr>
          <p:cNvSpPr>
            <a:spLocks noGrp="1"/>
          </p:cNvSpPr>
          <p:nvPr>
            <p:ph type="title"/>
          </p:nvPr>
        </p:nvSpPr>
        <p:spPr>
          <a:xfrm>
            <a:off x="628650" y="446979"/>
            <a:ext cx="7886700" cy="535531"/>
          </a:xfrm>
        </p:spPr>
        <p:txBody>
          <a:bodyPr/>
          <a:lstStyle/>
          <a:p>
            <a:r>
              <a:rPr lang="en-US" sz="3200" dirty="0"/>
              <a:t>The HI-DOSE SCAPE Study </a:t>
            </a:r>
          </a:p>
        </p:txBody>
      </p:sp>
      <p:graphicFrame>
        <p:nvGraphicFramePr>
          <p:cNvPr id="7" name="Content Placeholder 6">
            <a:extLst>
              <a:ext uri="{FF2B5EF4-FFF2-40B4-BE49-F238E27FC236}">
                <a16:creationId xmlns:a16="http://schemas.microsoft.com/office/drawing/2014/main" id="{066D5244-556A-3756-7870-BA7F553145C2}"/>
              </a:ext>
            </a:extLst>
          </p:cNvPr>
          <p:cNvGraphicFramePr>
            <a:graphicFrameLocks noGrp="1"/>
          </p:cNvGraphicFramePr>
          <p:nvPr>
            <p:ph idx="1"/>
            <p:extLst>
              <p:ext uri="{D42A27DB-BD31-4B8C-83A1-F6EECF244321}">
                <p14:modId xmlns:p14="http://schemas.microsoft.com/office/powerpoint/2010/main" val="321832314"/>
              </p:ext>
            </p:extLst>
          </p:nvPr>
        </p:nvGraphicFramePr>
        <p:xfrm>
          <a:off x="628650" y="1013345"/>
          <a:ext cx="7886700" cy="377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1AF922C-651B-9918-069F-1DCBB5FCB43F}"/>
              </a:ext>
            </a:extLst>
          </p:cNvPr>
          <p:cNvSpPr txBox="1"/>
          <p:nvPr/>
        </p:nvSpPr>
        <p:spPr>
          <a:xfrm>
            <a:off x="0" y="4696521"/>
            <a:ext cx="4523232" cy="276999"/>
          </a:xfrm>
          <a:prstGeom prst="rect">
            <a:avLst/>
          </a:prstGeom>
          <a:noFill/>
        </p:spPr>
        <p:txBody>
          <a:bodyPr wrap="square" rtlCol="0">
            <a:spAutoFit/>
          </a:bodyPr>
          <a:lstStyle/>
          <a:p>
            <a:pPr lvl="0" defTabSz="914400">
              <a:defRPr/>
            </a:pPr>
            <a:r>
              <a:rPr lang="en-US" sz="1200" dirty="0"/>
              <a:t>Houseman BS, et al. Am J Emerg Med. 2023 Jan;63:74-78.</a:t>
            </a:r>
          </a:p>
        </p:txBody>
      </p:sp>
    </p:spTree>
    <p:extLst>
      <p:ext uri="{BB962C8B-B14F-4D97-AF65-F5344CB8AC3E}">
        <p14:creationId xmlns:p14="http://schemas.microsoft.com/office/powerpoint/2010/main" val="2027136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48554-C1BD-5243-3A36-07765BEC8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2D5C1-1FB3-A3FD-CEE5-3CBA2E500A83}"/>
              </a:ext>
            </a:extLst>
          </p:cNvPr>
          <p:cNvSpPr>
            <a:spLocks noGrp="1"/>
          </p:cNvSpPr>
          <p:nvPr>
            <p:ph type="title"/>
          </p:nvPr>
        </p:nvSpPr>
        <p:spPr>
          <a:xfrm>
            <a:off x="628650" y="446979"/>
            <a:ext cx="7886700" cy="535531"/>
          </a:xfrm>
        </p:spPr>
        <p:txBody>
          <a:bodyPr/>
          <a:lstStyle/>
          <a:p>
            <a:r>
              <a:rPr lang="en-US" sz="3200" dirty="0"/>
              <a:t>Trial Review</a:t>
            </a:r>
          </a:p>
        </p:txBody>
      </p:sp>
      <p:graphicFrame>
        <p:nvGraphicFramePr>
          <p:cNvPr id="4" name="Content Placeholder 3">
            <a:extLst>
              <a:ext uri="{FF2B5EF4-FFF2-40B4-BE49-F238E27FC236}">
                <a16:creationId xmlns:a16="http://schemas.microsoft.com/office/drawing/2014/main" id="{A25FAD12-CC75-19A9-31D4-A5CBEEC44B7D}"/>
              </a:ext>
            </a:extLst>
          </p:cNvPr>
          <p:cNvGraphicFramePr>
            <a:graphicFrameLocks noGrp="1"/>
          </p:cNvGraphicFramePr>
          <p:nvPr>
            <p:ph idx="1"/>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77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FACA-ED15-D662-14DC-43AFA35D8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3FB31-BECA-46D3-6EC0-22879B59A021}"/>
              </a:ext>
            </a:extLst>
          </p:cNvPr>
          <p:cNvSpPr>
            <a:spLocks noGrp="1"/>
          </p:cNvSpPr>
          <p:nvPr>
            <p:ph type="title"/>
          </p:nvPr>
        </p:nvSpPr>
        <p:spPr>
          <a:xfrm>
            <a:off x="628650" y="503164"/>
            <a:ext cx="7886700" cy="535531"/>
          </a:xfrm>
        </p:spPr>
        <p:txBody>
          <a:bodyPr/>
          <a:lstStyle/>
          <a:p>
            <a:r>
              <a:rPr lang="en-US" sz="3200"/>
              <a:t>Learning Objectives</a:t>
            </a:r>
          </a:p>
        </p:txBody>
      </p:sp>
      <p:sp>
        <p:nvSpPr>
          <p:cNvPr id="3" name="Content Placeholder 2">
            <a:extLst>
              <a:ext uri="{FF2B5EF4-FFF2-40B4-BE49-F238E27FC236}">
                <a16:creationId xmlns:a16="http://schemas.microsoft.com/office/drawing/2014/main" id="{9CC207F7-0485-271D-DB9F-48C2FF6CB584}"/>
              </a:ext>
            </a:extLst>
          </p:cNvPr>
          <p:cNvSpPr>
            <a:spLocks noGrp="1"/>
          </p:cNvSpPr>
          <p:nvPr>
            <p:ph idx="1"/>
          </p:nvPr>
        </p:nvSpPr>
        <p:spPr/>
        <p:txBody>
          <a:bodyPr>
            <a:normAutofit/>
          </a:bodyPr>
          <a:lstStyle/>
          <a:p>
            <a:pPr marL="0" indent="0">
              <a:buFont typeface="Arial" charset="0"/>
              <a:buNone/>
            </a:pPr>
            <a:r>
              <a:rPr lang="en-US" sz="1800" dirty="0"/>
              <a:t>At the end of this session, learners should be able to:</a:t>
            </a:r>
          </a:p>
          <a:p>
            <a:pPr marL="342900" indent="-342900">
              <a:buFont typeface="Arial" panose="020B0604020202020204" pitchFamily="34" charset="0"/>
              <a:buChar char="•"/>
            </a:pPr>
            <a:r>
              <a:rPr lang="en-US" sz="1800" dirty="0"/>
              <a:t>Identify the clinical presentation, pathophysiology, and hemodynamics of ADHF including flash pulmonary edema and SCAPE </a:t>
            </a:r>
          </a:p>
          <a:p>
            <a:pPr marL="342900" indent="-342900">
              <a:buFont typeface="Arial" panose="020B0604020202020204" pitchFamily="34" charset="0"/>
              <a:buChar char="•"/>
            </a:pPr>
            <a:r>
              <a:rPr lang="en-US" sz="1800" dirty="0"/>
              <a:t>Evaluate pharmacological treatment options for ADHF and SCAPE including vasodilators and loop diuretics</a:t>
            </a:r>
          </a:p>
          <a:p>
            <a:pPr marL="342900" indent="-342900">
              <a:buFont typeface="Arial" panose="020B0604020202020204" pitchFamily="34" charset="0"/>
              <a:buChar char="•"/>
            </a:pPr>
            <a:r>
              <a:rPr lang="en-US" sz="1800" dirty="0"/>
              <a:t>Compare the role of high-dose nitroglycerin versus other vasodilators and standard therapy </a:t>
            </a:r>
          </a:p>
          <a:p>
            <a:pPr marL="342900" indent="-342900">
              <a:buFont typeface="Arial" panose="020B0604020202020204" pitchFamily="34" charset="0"/>
              <a:buChar char="•"/>
            </a:pPr>
            <a:r>
              <a:rPr lang="en-US" sz="1800" dirty="0"/>
              <a:t>Analyze treatment strategies for ADHF using guideline-based recommendations and literature </a:t>
            </a:r>
          </a:p>
        </p:txBody>
      </p:sp>
    </p:spTree>
    <p:extLst>
      <p:ext uri="{BB962C8B-B14F-4D97-AF65-F5344CB8AC3E}">
        <p14:creationId xmlns:p14="http://schemas.microsoft.com/office/powerpoint/2010/main" val="2047023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9C80-2C4C-D2E7-35E0-5E57E6617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CE95A-321A-FB43-6DEF-F2EB52C462BB}"/>
              </a:ext>
            </a:extLst>
          </p:cNvPr>
          <p:cNvSpPr>
            <a:spLocks noGrp="1"/>
          </p:cNvSpPr>
          <p:nvPr>
            <p:ph type="title"/>
          </p:nvPr>
        </p:nvSpPr>
        <p:spPr>
          <a:xfrm>
            <a:off x="628650" y="446979"/>
            <a:ext cx="7886700" cy="535531"/>
          </a:xfrm>
        </p:spPr>
        <p:txBody>
          <a:bodyPr/>
          <a:lstStyle/>
          <a:p>
            <a:r>
              <a:rPr lang="en-US" sz="3200" dirty="0"/>
              <a:t>High vs Low Dose IV Nitroglycerin</a:t>
            </a:r>
          </a:p>
        </p:txBody>
      </p:sp>
      <p:sp>
        <p:nvSpPr>
          <p:cNvPr id="4" name="TextBox 3">
            <a:extLst>
              <a:ext uri="{FF2B5EF4-FFF2-40B4-BE49-F238E27FC236}">
                <a16:creationId xmlns:a16="http://schemas.microsoft.com/office/drawing/2014/main" id="{D9AA37EC-D226-B739-8DE2-EAAC69F17F0B}"/>
              </a:ext>
            </a:extLst>
          </p:cNvPr>
          <p:cNvSpPr txBox="1"/>
          <p:nvPr/>
        </p:nvSpPr>
        <p:spPr>
          <a:xfrm>
            <a:off x="0" y="4696521"/>
            <a:ext cx="3770616" cy="276999"/>
          </a:xfrm>
          <a:prstGeom prst="rect">
            <a:avLst/>
          </a:prstGeom>
          <a:noFill/>
        </p:spPr>
        <p:txBody>
          <a:bodyPr wrap="square" rtlCol="0">
            <a:spAutoFit/>
          </a:bodyPr>
          <a:lstStyle/>
          <a:p>
            <a:pPr lvl="0" defTabSz="914400">
              <a:defRPr/>
            </a:pPr>
            <a:r>
              <a:rPr lang="en-US" sz="1200" dirty="0"/>
              <a:t>Siddiqua N, et al. Emerg Med J. 2024 Jan 22;41(2):96-102.</a:t>
            </a:r>
          </a:p>
        </p:txBody>
      </p:sp>
      <p:graphicFrame>
        <p:nvGraphicFramePr>
          <p:cNvPr id="5" name="Content Placeholder 7">
            <a:extLst>
              <a:ext uri="{FF2B5EF4-FFF2-40B4-BE49-F238E27FC236}">
                <a16:creationId xmlns:a16="http://schemas.microsoft.com/office/drawing/2014/main" id="{BF6683EA-6F9E-DAC7-CD9C-8E9B0B9B693B}"/>
              </a:ext>
            </a:extLst>
          </p:cNvPr>
          <p:cNvGraphicFramePr>
            <a:graphicFrameLocks/>
          </p:cNvGraphicFramePr>
          <p:nvPr>
            <p:extLst>
              <p:ext uri="{D42A27DB-BD31-4B8C-83A1-F6EECF244321}">
                <p14:modId xmlns:p14="http://schemas.microsoft.com/office/powerpoint/2010/main" val="1033461207"/>
              </p:ext>
            </p:extLst>
          </p:nvPr>
        </p:nvGraphicFramePr>
        <p:xfrm>
          <a:off x="463053" y="1163536"/>
          <a:ext cx="8217894" cy="3321479"/>
        </p:xfrm>
        <a:graphic>
          <a:graphicData uri="http://schemas.openxmlformats.org/drawingml/2006/table">
            <a:tbl>
              <a:tblPr firstRow="1" bandRow="1">
                <a:tableStyleId>{BC89EF96-8CEA-46FF-86C4-4CE0E7609802}</a:tableStyleId>
              </a:tblPr>
              <a:tblGrid>
                <a:gridCol w="1304102">
                  <a:extLst>
                    <a:ext uri="{9D8B030D-6E8A-4147-A177-3AD203B41FA5}">
                      <a16:colId xmlns:a16="http://schemas.microsoft.com/office/drawing/2014/main" val="717845271"/>
                    </a:ext>
                  </a:extLst>
                </a:gridCol>
                <a:gridCol w="2753474">
                  <a:extLst>
                    <a:ext uri="{9D8B030D-6E8A-4147-A177-3AD203B41FA5}">
                      <a16:colId xmlns:a16="http://schemas.microsoft.com/office/drawing/2014/main" val="1101091388"/>
                    </a:ext>
                  </a:extLst>
                </a:gridCol>
                <a:gridCol w="4160318">
                  <a:extLst>
                    <a:ext uri="{9D8B030D-6E8A-4147-A177-3AD203B41FA5}">
                      <a16:colId xmlns:a16="http://schemas.microsoft.com/office/drawing/2014/main" val="1464617157"/>
                    </a:ext>
                  </a:extLst>
                </a:gridCol>
              </a:tblGrid>
              <a:tr h="427846">
                <a:tc>
                  <a:txBody>
                    <a:bodyPr/>
                    <a:lstStyle/>
                    <a:p>
                      <a:pPr algn="ctr"/>
                      <a:r>
                        <a:rPr lang="en-US" sz="1400" b="0" dirty="0">
                          <a:latin typeface="Arial" panose="020B0604020202020204" pitchFamily="34" charset="0"/>
                          <a:cs typeface="Arial" panose="020B0604020202020204" pitchFamily="34" charset="0"/>
                        </a:rPr>
                        <a:t>Objective </a:t>
                      </a:r>
                    </a:p>
                  </a:txBody>
                  <a:tcPr anchor="ctr"/>
                </a:tc>
                <a:tc gridSpan="2">
                  <a:txBody>
                    <a:bodyPr/>
                    <a:lstStyle/>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Compare the efficacy of low dose NTG vs high dose NTG in SCAPE</a:t>
                      </a:r>
                    </a:p>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Highlight adverse effects in the high dose strategy </a:t>
                      </a:r>
                    </a:p>
                  </a:txBody>
                  <a:tcPr/>
                </a:tc>
                <a:tc hMerge="1">
                  <a:txBody>
                    <a:bodyPr/>
                    <a:lstStyle/>
                    <a:p>
                      <a:endParaRPr lang="en-US"/>
                    </a:p>
                  </a:txBody>
                  <a:tcPr/>
                </a:tc>
                <a:extLst>
                  <a:ext uri="{0D108BD9-81ED-4DB2-BD59-A6C34878D82A}">
                    <a16:rowId xmlns:a16="http://schemas.microsoft.com/office/drawing/2014/main" val="1142407565"/>
                  </a:ext>
                </a:extLst>
              </a:tr>
              <a:tr h="563039">
                <a:tc>
                  <a:txBody>
                    <a:bodyPr/>
                    <a:lstStyle/>
                    <a:p>
                      <a:pPr algn="ctr"/>
                      <a:r>
                        <a:rPr lang="en-US" sz="1400" dirty="0">
                          <a:latin typeface="Arial" panose="020B0604020202020204" pitchFamily="34" charset="0"/>
                          <a:cs typeface="Arial" panose="020B0604020202020204" pitchFamily="34" charset="0"/>
                        </a:rPr>
                        <a:t>Design</a:t>
                      </a:r>
                    </a:p>
                  </a:txBody>
                  <a:tcPr anchor="ctr"/>
                </a:tc>
                <a:tc gridSpan="2">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Prospective, open-label, randomized controlled trial</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ED within a tertiary-care academic medical center in India </a:t>
                      </a:r>
                    </a:p>
                  </a:txBody>
                  <a:tcPr/>
                </a:tc>
                <a:tc hMerge="1">
                  <a:txBody>
                    <a:bodyPr/>
                    <a:lstStyle/>
                    <a:p>
                      <a:endParaRPr lang="en-US"/>
                    </a:p>
                  </a:txBody>
                  <a:tcPr/>
                </a:tc>
                <a:extLst>
                  <a:ext uri="{0D108BD9-81ED-4DB2-BD59-A6C34878D82A}">
                    <a16:rowId xmlns:a16="http://schemas.microsoft.com/office/drawing/2014/main" val="3338385982"/>
                  </a:ext>
                </a:extLst>
              </a:tr>
              <a:tr h="1013471">
                <a:tc>
                  <a:txBody>
                    <a:bodyPr/>
                    <a:lstStyle/>
                    <a:p>
                      <a:pPr algn="ctr"/>
                      <a:r>
                        <a:rPr lang="en-US" sz="1400" dirty="0">
                          <a:latin typeface="Arial" panose="020B0604020202020204" pitchFamily="34" charset="0"/>
                          <a:cs typeface="Arial" panose="020B0604020202020204" pitchFamily="34" charset="0"/>
                        </a:rPr>
                        <a:t>Inclusion criteria</a:t>
                      </a:r>
                    </a:p>
                  </a:txBody>
                  <a:tcPr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Arial" panose="020B0604020202020204" pitchFamily="34" charset="0"/>
                          <a:cs typeface="Arial" panose="020B0604020202020204" pitchFamily="34" charset="0"/>
                        </a:rPr>
                        <a:t>Hypertensive acute heart failure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Arial" panose="020B0604020202020204" pitchFamily="34" charset="0"/>
                          <a:cs typeface="Arial" panose="020B0604020202020204" pitchFamily="34" charset="0"/>
                        </a:rPr>
                        <a:t>Respiratory distress &lt; 6 hours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latin typeface="Arial" panose="020B0604020202020204" pitchFamily="34" charset="0"/>
                          <a:cs typeface="Arial" panose="020B0604020202020204" pitchFamily="34" charset="0"/>
                        </a:rPr>
                        <a:t>Respiratory rate ≥ 30/minute</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Bilateral coarse crepitations </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SpO2 &lt; 90% (room air) or &lt; 95% (supplemental)</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SBP &gt; 160/100 mmHg</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Sympathetic surge (diaphoresis, tachycardia, agitation)</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12225411"/>
                  </a:ext>
                </a:extLst>
              </a:tr>
              <a:tr h="456688">
                <a:tc>
                  <a:txBody>
                    <a:bodyPr/>
                    <a:lstStyle/>
                    <a:p>
                      <a:pPr algn="ctr"/>
                      <a:r>
                        <a:rPr lang="en-US" sz="1400" dirty="0">
                          <a:latin typeface="Arial" panose="020B0604020202020204" pitchFamily="34" charset="0"/>
                          <a:cs typeface="Arial" panose="020B0604020202020204" pitchFamily="34" charset="0"/>
                        </a:rPr>
                        <a:t>Exclusion criteria</a:t>
                      </a:r>
                    </a:p>
                  </a:txBody>
                  <a:tcPr anchor="ctr"/>
                </a:tc>
                <a:tc>
                  <a:txBody>
                    <a:bodyPr/>
                    <a:lstStyle/>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Immediate endotracheal intubation </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Immediate cardiopulmonary resuscitation</a:t>
                      </a:r>
                    </a:p>
                  </a:txBody>
                  <a:tcPr>
                    <a:lnR w="12700" cap="flat" cmpd="sng" algn="ctr">
                      <a:noFill/>
                      <a:prstDash val="solid"/>
                      <a:round/>
                      <a:headEnd type="none" w="med" len="med"/>
                      <a:tailEnd type="none" w="med" len="med"/>
                    </a:lnR>
                  </a:tcPr>
                </a:tc>
                <a:tc>
                  <a:txBody>
                    <a:bodyPr/>
                    <a:lstStyle/>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Sildenafil (within 24 </a:t>
                      </a:r>
                      <a:r>
                        <a:rPr lang="en-US" sz="1350" dirty="0" err="1">
                          <a:latin typeface="Arial" panose="020B0604020202020204" pitchFamily="34" charset="0"/>
                          <a:cs typeface="Arial" panose="020B0604020202020204" pitchFamily="34" charset="0"/>
                        </a:rPr>
                        <a:t>hrs</a:t>
                      </a:r>
                      <a:r>
                        <a:rPr lang="en-US" sz="1350" dirty="0">
                          <a:latin typeface="Arial" panose="020B0604020202020204" pitchFamily="34" charset="0"/>
                          <a:cs typeface="Arial" panose="020B0604020202020204" pitchFamily="34" charset="0"/>
                        </a:rPr>
                        <a:t>) or tadalafil (within 48 </a:t>
                      </a:r>
                      <a:r>
                        <a:rPr lang="en-US" sz="1350" dirty="0" err="1">
                          <a:latin typeface="Arial" panose="020B0604020202020204" pitchFamily="34" charset="0"/>
                          <a:cs typeface="Arial" panose="020B0604020202020204" pitchFamily="34" charset="0"/>
                        </a:rPr>
                        <a:t>hrs</a:t>
                      </a:r>
                      <a:r>
                        <a:rPr lang="en-US" sz="135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Moderate/ severe aortic stenosis</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Hypertrophic cardiomyopathy </a:t>
                      </a:r>
                    </a:p>
                    <a:p>
                      <a:pPr marL="285750" indent="-285750">
                        <a:buFont typeface="Arial" panose="020B0604020202020204" pitchFamily="34" charset="0"/>
                        <a:buChar char="•"/>
                      </a:pPr>
                      <a:r>
                        <a:rPr lang="en-US" sz="1350" dirty="0">
                          <a:latin typeface="Arial" panose="020B0604020202020204" pitchFamily="34" charset="0"/>
                          <a:cs typeface="Arial" panose="020B0604020202020204" pitchFamily="34" charset="0"/>
                        </a:rPr>
                        <a:t>ACS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543990960"/>
                  </a:ext>
                </a:extLst>
              </a:tr>
            </a:tbl>
          </a:graphicData>
        </a:graphic>
      </p:graphicFrame>
    </p:spTree>
    <p:extLst>
      <p:ext uri="{BB962C8B-B14F-4D97-AF65-F5344CB8AC3E}">
        <p14:creationId xmlns:p14="http://schemas.microsoft.com/office/powerpoint/2010/main" val="4051978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75A2-6A32-3EC9-F455-254777EA4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8D3A2-53C4-A92D-7E66-4FDD3F001842}"/>
              </a:ext>
            </a:extLst>
          </p:cNvPr>
          <p:cNvSpPr>
            <a:spLocks noGrp="1"/>
          </p:cNvSpPr>
          <p:nvPr>
            <p:ph type="title"/>
          </p:nvPr>
        </p:nvSpPr>
        <p:spPr>
          <a:xfrm>
            <a:off x="628650" y="446979"/>
            <a:ext cx="7886700" cy="535531"/>
          </a:xfrm>
        </p:spPr>
        <p:txBody>
          <a:bodyPr/>
          <a:lstStyle/>
          <a:p>
            <a:r>
              <a:rPr lang="en-US" sz="3200" dirty="0"/>
              <a:t>High vs Low Dose IV Nitroglycerin</a:t>
            </a:r>
          </a:p>
        </p:txBody>
      </p:sp>
      <p:graphicFrame>
        <p:nvGraphicFramePr>
          <p:cNvPr id="3" name="Content Placeholder 7">
            <a:extLst>
              <a:ext uri="{FF2B5EF4-FFF2-40B4-BE49-F238E27FC236}">
                <a16:creationId xmlns:a16="http://schemas.microsoft.com/office/drawing/2014/main" id="{1736FD01-28F5-5AE9-8D2E-048A211C161D}"/>
              </a:ext>
            </a:extLst>
          </p:cNvPr>
          <p:cNvGraphicFramePr>
            <a:graphicFrameLocks noGrp="1"/>
          </p:cNvGraphicFramePr>
          <p:nvPr>
            <p:ph idx="1"/>
            <p:extLst>
              <p:ext uri="{D42A27DB-BD31-4B8C-83A1-F6EECF244321}">
                <p14:modId xmlns:p14="http://schemas.microsoft.com/office/powerpoint/2010/main" val="2855158346"/>
              </p:ext>
            </p:extLst>
          </p:nvPr>
        </p:nvGraphicFramePr>
        <p:xfrm>
          <a:off x="463053" y="965061"/>
          <a:ext cx="8217894" cy="3261360"/>
        </p:xfrm>
        <a:graphic>
          <a:graphicData uri="http://schemas.openxmlformats.org/drawingml/2006/table">
            <a:tbl>
              <a:tblPr firstRow="1" bandRow="1">
                <a:tableStyleId>{BC89EF96-8CEA-46FF-86C4-4CE0E7609802}</a:tableStyleId>
              </a:tblPr>
              <a:tblGrid>
                <a:gridCol w="1310663">
                  <a:extLst>
                    <a:ext uri="{9D8B030D-6E8A-4147-A177-3AD203B41FA5}">
                      <a16:colId xmlns:a16="http://schemas.microsoft.com/office/drawing/2014/main" val="717845271"/>
                    </a:ext>
                  </a:extLst>
                </a:gridCol>
                <a:gridCol w="1389032">
                  <a:extLst>
                    <a:ext uri="{9D8B030D-6E8A-4147-A177-3AD203B41FA5}">
                      <a16:colId xmlns:a16="http://schemas.microsoft.com/office/drawing/2014/main" val="1101091388"/>
                    </a:ext>
                  </a:extLst>
                </a:gridCol>
                <a:gridCol w="5518199">
                  <a:extLst>
                    <a:ext uri="{9D8B030D-6E8A-4147-A177-3AD203B41FA5}">
                      <a16:colId xmlns:a16="http://schemas.microsoft.com/office/drawing/2014/main" val="1598272062"/>
                    </a:ext>
                  </a:extLst>
                </a:gridCol>
              </a:tblGrid>
              <a:tr h="626149">
                <a:tc>
                  <a:txBody>
                    <a:bodyPr/>
                    <a:lstStyle/>
                    <a:p>
                      <a:pPr algn="ctr"/>
                      <a:r>
                        <a:rPr lang="en-US" sz="1400" b="0" dirty="0">
                          <a:latin typeface="Arial" panose="020B0604020202020204" pitchFamily="34" charset="0"/>
                          <a:cs typeface="Arial" panose="020B0604020202020204" pitchFamily="34" charset="0"/>
                        </a:rPr>
                        <a:t>NTG dosing strategy </a:t>
                      </a:r>
                    </a:p>
                  </a:txBody>
                  <a:tcPr anchor="ctr"/>
                </a:tc>
                <a:tc gridSpan="2">
                  <a:txBody>
                    <a:bodyPr/>
                    <a:lstStyle/>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High dose: 600-1000 mcg bolus </a:t>
                      </a:r>
                      <a:r>
                        <a:rPr lang="en-US" sz="1400" b="0" dirty="0">
                          <a:latin typeface="Arial" panose="020B0604020202020204" pitchFamily="34" charset="0"/>
                          <a:cs typeface="Arial" panose="020B0604020202020204" pitchFamily="34" charset="0"/>
                          <a:sym typeface="Wingdings" panose="05000000000000000000" pitchFamily="2" charset="2"/>
                        </a:rPr>
                        <a:t> </a:t>
                      </a:r>
                      <a:r>
                        <a:rPr lang="en-US" sz="1400" b="0" dirty="0">
                          <a:latin typeface="Arial" panose="020B0604020202020204" pitchFamily="34" charset="0"/>
                          <a:cs typeface="Arial" panose="020B0604020202020204" pitchFamily="34" charset="0"/>
                        </a:rPr>
                        <a:t>100 mcg/min infusion (titrate based on response)</a:t>
                      </a:r>
                    </a:p>
                    <a:p>
                      <a:pPr marL="171450" lvl="0" indent="-171450">
                        <a:buFont typeface="Arial" panose="020B0604020202020204" pitchFamily="34" charset="0"/>
                        <a:buChar char="•"/>
                      </a:pPr>
                      <a:r>
                        <a:rPr lang="en-US" sz="1400" b="0" dirty="0">
                          <a:latin typeface="Arial" panose="020B0604020202020204" pitchFamily="34" charset="0"/>
                          <a:cs typeface="Arial" panose="020B0604020202020204" pitchFamily="34" charset="0"/>
                        </a:rPr>
                        <a:t>Low dose: No bolus </a:t>
                      </a:r>
                      <a:r>
                        <a:rPr lang="en-US" sz="1400" b="0" dirty="0">
                          <a:latin typeface="Arial" panose="020B0604020202020204" pitchFamily="34" charset="0"/>
                          <a:cs typeface="Arial" panose="020B0604020202020204" pitchFamily="34" charset="0"/>
                          <a:sym typeface="Wingdings" panose="05000000000000000000" pitchFamily="2" charset="2"/>
                        </a:rPr>
                        <a:t> Start </a:t>
                      </a:r>
                      <a:r>
                        <a:rPr lang="en-US" sz="1400" b="0" dirty="0">
                          <a:latin typeface="Arial" panose="020B0604020202020204" pitchFamily="34" charset="0"/>
                          <a:cs typeface="Arial" panose="020B0604020202020204" pitchFamily="34" charset="0"/>
                        </a:rPr>
                        <a:t>20-40 mcg/min infusion (titrate based on response, max 250 mcg/min)</a:t>
                      </a:r>
                    </a:p>
                  </a:txBody>
                  <a:tcPr/>
                </a:tc>
                <a:tc hMerge="1">
                  <a:txBody>
                    <a:bodyPr/>
                    <a:lstStyle/>
                    <a:p>
                      <a:endParaRPr lang="en-US"/>
                    </a:p>
                  </a:txBody>
                  <a:tcPr/>
                </a:tc>
                <a:extLst>
                  <a:ext uri="{0D108BD9-81ED-4DB2-BD59-A6C34878D82A}">
                    <a16:rowId xmlns:a16="http://schemas.microsoft.com/office/drawing/2014/main" val="1500142965"/>
                  </a:ext>
                </a:extLst>
              </a:tr>
              <a:tr h="605928">
                <a:tc>
                  <a:txBody>
                    <a:bodyPr/>
                    <a:lstStyle/>
                    <a:p>
                      <a:pPr algn="ctr"/>
                      <a:r>
                        <a:rPr lang="en-US" sz="1400" dirty="0">
                          <a:latin typeface="Arial" panose="020B0604020202020204" pitchFamily="34" charset="0"/>
                          <a:cs typeface="Arial" panose="020B0604020202020204" pitchFamily="34" charset="0"/>
                        </a:rPr>
                        <a:t>Primary endpoint </a:t>
                      </a:r>
                    </a:p>
                  </a:txBody>
                  <a:tcPr anchor="ctr"/>
                </a:tc>
                <a:tc>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Symptoms resolution at 6 hours and 12 hours</a:t>
                      </a:r>
                    </a:p>
                    <a:p>
                      <a:pPr marL="0" lv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1400" dirty="0">
                          <a:latin typeface="Arial" panose="020B0604020202020204" pitchFamily="34" charset="0"/>
                          <a:cs typeface="Arial" panose="020B0604020202020204" pitchFamily="34" charset="0"/>
                        </a:rPr>
                        <a:t>Criteria – at least 2</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Respiratory rate decreased by 25% or ≤ 24/minute</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SBP ≤ 160 mmHg and DBP ≤ 100 mmHg or MAP ≤ 120 mmHg</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SpO2 ≥ 90% on room air OR ≥ 95% on supplemental O2</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Subjective improvement in symptoms</a:t>
                      </a:r>
                    </a:p>
                  </a:txBody>
                  <a:tcPr/>
                </a:tc>
                <a:extLst>
                  <a:ext uri="{0D108BD9-81ED-4DB2-BD59-A6C34878D82A}">
                    <a16:rowId xmlns:a16="http://schemas.microsoft.com/office/drawing/2014/main" val="1142407565"/>
                  </a:ext>
                </a:extLst>
              </a:tr>
              <a:tr h="605928">
                <a:tc>
                  <a:txBody>
                    <a:bodyPr/>
                    <a:lstStyle/>
                    <a:p>
                      <a:pPr algn="ctr"/>
                      <a:r>
                        <a:rPr lang="en-US" sz="1400" dirty="0">
                          <a:latin typeface="Arial" panose="020B0604020202020204" pitchFamily="34" charset="0"/>
                          <a:cs typeface="Arial" panose="020B0604020202020204" pitchFamily="34" charset="0"/>
                        </a:rPr>
                        <a:t>Secondary endpoint</a:t>
                      </a:r>
                    </a:p>
                  </a:txBody>
                  <a:tcPr anchor="ctr"/>
                </a:tc>
                <a:tc gridSpan="2">
                  <a:txBody>
                    <a:bodyPr/>
                    <a:lstStyle/>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Invasive mechanical ventilation rates</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Admission and discharge rates</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Length of ED or hospital stay</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Adverse effects or major adverse cardiac events at 30 days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Safety: complications with high dose NTG</a:t>
                      </a:r>
                    </a:p>
                  </a:txBody>
                  <a:tcPr/>
                </a:tc>
                <a:tc hMerge="1">
                  <a:txBody>
                    <a:bodyPr/>
                    <a:lstStyle/>
                    <a:p>
                      <a:endParaRPr lang="en-US"/>
                    </a:p>
                  </a:txBody>
                  <a:tcPr/>
                </a:tc>
                <a:extLst>
                  <a:ext uri="{0D108BD9-81ED-4DB2-BD59-A6C34878D82A}">
                    <a16:rowId xmlns:a16="http://schemas.microsoft.com/office/drawing/2014/main" val="273412390"/>
                  </a:ext>
                </a:extLst>
              </a:tr>
            </a:tbl>
          </a:graphicData>
        </a:graphic>
      </p:graphicFrame>
      <p:sp>
        <p:nvSpPr>
          <p:cNvPr id="5" name="TextBox 4">
            <a:extLst>
              <a:ext uri="{FF2B5EF4-FFF2-40B4-BE49-F238E27FC236}">
                <a16:creationId xmlns:a16="http://schemas.microsoft.com/office/drawing/2014/main" id="{DE635B73-8ABE-FDE4-6A53-0A81474059B9}"/>
              </a:ext>
            </a:extLst>
          </p:cNvPr>
          <p:cNvSpPr txBox="1"/>
          <p:nvPr/>
        </p:nvSpPr>
        <p:spPr>
          <a:xfrm>
            <a:off x="0" y="4696521"/>
            <a:ext cx="3770616" cy="276999"/>
          </a:xfrm>
          <a:prstGeom prst="rect">
            <a:avLst/>
          </a:prstGeom>
          <a:noFill/>
        </p:spPr>
        <p:txBody>
          <a:bodyPr wrap="square" rtlCol="0">
            <a:spAutoFit/>
          </a:bodyPr>
          <a:lstStyle/>
          <a:p>
            <a:pPr lvl="0" defTabSz="914400">
              <a:defRPr/>
            </a:pPr>
            <a:r>
              <a:rPr lang="en-US" sz="1200" dirty="0"/>
              <a:t>Siddiqua N, et al. Emerg Med J. 2024 Jan 22;41(2):96-102.</a:t>
            </a:r>
          </a:p>
        </p:txBody>
      </p:sp>
    </p:spTree>
    <p:extLst>
      <p:ext uri="{BB962C8B-B14F-4D97-AF65-F5344CB8AC3E}">
        <p14:creationId xmlns:p14="http://schemas.microsoft.com/office/powerpoint/2010/main" val="1911003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3FEC-D2CD-9966-D6AD-6C19FAB3B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75B31-ECCF-29DD-3A5C-2EE6EC793EF0}"/>
              </a:ext>
            </a:extLst>
          </p:cNvPr>
          <p:cNvSpPr>
            <a:spLocks noGrp="1"/>
          </p:cNvSpPr>
          <p:nvPr>
            <p:ph type="title"/>
          </p:nvPr>
        </p:nvSpPr>
        <p:spPr>
          <a:xfrm>
            <a:off x="628650" y="446979"/>
            <a:ext cx="7886700" cy="535531"/>
          </a:xfrm>
        </p:spPr>
        <p:txBody>
          <a:bodyPr/>
          <a:lstStyle/>
          <a:p>
            <a:r>
              <a:rPr lang="en-US" sz="3200" dirty="0"/>
              <a:t>High vs Low Dose IV Nitroglycerin</a:t>
            </a:r>
          </a:p>
        </p:txBody>
      </p:sp>
      <p:graphicFrame>
        <p:nvGraphicFramePr>
          <p:cNvPr id="7" name="Content Placeholder 6">
            <a:extLst>
              <a:ext uri="{FF2B5EF4-FFF2-40B4-BE49-F238E27FC236}">
                <a16:creationId xmlns:a16="http://schemas.microsoft.com/office/drawing/2014/main" id="{5742D75C-D65A-4503-C2CE-53AB672CCDD2}"/>
              </a:ext>
            </a:extLst>
          </p:cNvPr>
          <p:cNvGraphicFramePr>
            <a:graphicFrameLocks noGrp="1"/>
          </p:cNvGraphicFramePr>
          <p:nvPr>
            <p:ph idx="1"/>
            <p:extLst>
              <p:ext uri="{D42A27DB-BD31-4B8C-83A1-F6EECF244321}">
                <p14:modId xmlns:p14="http://schemas.microsoft.com/office/powerpoint/2010/main" val="3587527160"/>
              </p:ext>
            </p:extLst>
          </p:nvPr>
        </p:nvGraphicFramePr>
        <p:xfrm>
          <a:off x="741731" y="1327150"/>
          <a:ext cx="7660538" cy="2489200"/>
        </p:xfrm>
        <a:graphic>
          <a:graphicData uri="http://schemas.openxmlformats.org/drawingml/2006/table">
            <a:tbl>
              <a:tblPr firstRow="1" bandRow="1">
                <a:tableStyleId>{BC89EF96-8CEA-46FF-86C4-4CE0E7609802}</a:tableStyleId>
              </a:tblPr>
              <a:tblGrid>
                <a:gridCol w="1351178">
                  <a:extLst>
                    <a:ext uri="{9D8B030D-6E8A-4147-A177-3AD203B41FA5}">
                      <a16:colId xmlns:a16="http://schemas.microsoft.com/office/drawing/2014/main" val="812627697"/>
                    </a:ext>
                  </a:extLst>
                </a:gridCol>
                <a:gridCol w="1577340">
                  <a:extLst>
                    <a:ext uri="{9D8B030D-6E8A-4147-A177-3AD203B41FA5}">
                      <a16:colId xmlns:a16="http://schemas.microsoft.com/office/drawing/2014/main" val="3747402507"/>
                    </a:ext>
                  </a:extLst>
                </a:gridCol>
                <a:gridCol w="1577340">
                  <a:extLst>
                    <a:ext uri="{9D8B030D-6E8A-4147-A177-3AD203B41FA5}">
                      <a16:colId xmlns:a16="http://schemas.microsoft.com/office/drawing/2014/main" val="724323311"/>
                    </a:ext>
                  </a:extLst>
                </a:gridCol>
                <a:gridCol w="1577340">
                  <a:extLst>
                    <a:ext uri="{9D8B030D-6E8A-4147-A177-3AD203B41FA5}">
                      <a16:colId xmlns:a16="http://schemas.microsoft.com/office/drawing/2014/main" val="965353186"/>
                    </a:ext>
                  </a:extLst>
                </a:gridCol>
                <a:gridCol w="1577340">
                  <a:extLst>
                    <a:ext uri="{9D8B030D-6E8A-4147-A177-3AD203B41FA5}">
                      <a16:colId xmlns:a16="http://schemas.microsoft.com/office/drawing/2014/main" val="4153477465"/>
                    </a:ext>
                  </a:extLst>
                </a:gridCol>
              </a:tblGrid>
              <a:tr h="370840">
                <a:tc gridSpan="4">
                  <a:txBody>
                    <a:bodyPr/>
                    <a:lstStyle/>
                    <a:p>
                      <a:r>
                        <a:rPr lang="en-US" dirty="0">
                          <a:latin typeface="Arial" panose="020B0604020202020204" pitchFamily="34" charset="0"/>
                          <a:cs typeface="Arial" panose="020B0604020202020204" pitchFamily="34" charset="0"/>
                        </a:rPr>
                        <a:t>Results</a:t>
                      </a:r>
                    </a:p>
                    <a:p>
                      <a:r>
                        <a:rPr lang="en-US" dirty="0">
                          <a:latin typeface="Arial" panose="020B0604020202020204" pitchFamily="34" charset="0"/>
                          <a:cs typeface="Arial" panose="020B0604020202020204" pitchFamily="34" charset="0"/>
                        </a:rPr>
                        <a:t>(N = 52)</a:t>
                      </a:r>
                    </a:p>
                  </a:txBody>
                  <a:tcPr/>
                </a:tc>
                <a:tc hMerge="1">
                  <a:txBody>
                    <a:bodyPr/>
                    <a:lstStyle/>
                    <a:p>
                      <a:endParaRPr dirty="0"/>
                    </a:p>
                  </a:txBody>
                  <a:tcPr/>
                </a:tc>
                <a:tc hMerge="1">
                  <a:txBody>
                    <a:bodyPr/>
                    <a:lstStyle/>
                    <a:p>
                      <a:endParaRPr lang="en-US"/>
                    </a:p>
                  </a:txBody>
                  <a:tcPr/>
                </a:tc>
                <a:tc h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P-value</a:t>
                      </a:r>
                    </a:p>
                  </a:txBody>
                  <a:tcPr anchor="ctr"/>
                </a:tc>
                <a:extLst>
                  <a:ext uri="{0D108BD9-81ED-4DB2-BD59-A6C34878D82A}">
                    <a16:rowId xmlns:a16="http://schemas.microsoft.com/office/drawing/2014/main" val="4275827547"/>
                  </a:ext>
                </a:extLst>
              </a:tr>
              <a:tr h="370840">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Time </a:t>
                      </a:r>
                    </a:p>
                  </a:txBody>
                  <a:tcPr anchor="ctr"/>
                </a:tc>
                <a:tc>
                  <a:txBody>
                    <a:bodyPr/>
                    <a:lstStyle/>
                    <a:p>
                      <a:pPr algn="ctr"/>
                      <a:r>
                        <a:rPr lang="en-US" dirty="0">
                          <a:latin typeface="Arial" panose="020B0604020202020204" pitchFamily="34" charset="0"/>
                          <a:cs typeface="Arial" panose="020B0604020202020204" pitchFamily="34" charset="0"/>
                        </a:rPr>
                        <a:t>High Dose NTG </a:t>
                      </a:r>
                    </a:p>
                    <a:p>
                      <a:pPr algn="ctr"/>
                      <a:r>
                        <a:rPr lang="en-US" dirty="0">
                          <a:latin typeface="Arial" panose="020B0604020202020204" pitchFamily="34" charset="0"/>
                          <a:cs typeface="Arial" panose="020B0604020202020204" pitchFamily="34" charset="0"/>
                        </a:rPr>
                        <a:t>(N=26)</a:t>
                      </a:r>
                    </a:p>
                  </a:txBody>
                  <a:tcPr anchor="ctr"/>
                </a:tc>
                <a:tc>
                  <a:txBody>
                    <a:bodyPr/>
                    <a:lstStyle/>
                    <a:p>
                      <a:pPr algn="ctr"/>
                      <a:r>
                        <a:rPr lang="en-US" dirty="0">
                          <a:latin typeface="Arial" panose="020B0604020202020204" pitchFamily="34" charset="0"/>
                          <a:cs typeface="Arial" panose="020B0604020202020204" pitchFamily="34" charset="0"/>
                        </a:rPr>
                        <a:t>Low Dose NTG </a:t>
                      </a:r>
                    </a:p>
                    <a:p>
                      <a:pPr algn="ctr"/>
                      <a:r>
                        <a:rPr lang="en-US" dirty="0">
                          <a:latin typeface="Arial" panose="020B0604020202020204" pitchFamily="34" charset="0"/>
                          <a:cs typeface="Arial" panose="020B0604020202020204" pitchFamily="34" charset="0"/>
                        </a:rPr>
                        <a:t>(N=26)</a:t>
                      </a: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682321"/>
                  </a:ext>
                </a:extLst>
              </a:tr>
              <a:tr h="37084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Primary outcome</a:t>
                      </a:r>
                    </a:p>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6 hours </a:t>
                      </a:r>
                    </a:p>
                  </a:txBody>
                  <a:tcPr anchor="ctr"/>
                </a:tc>
                <a:tc>
                  <a:txBody>
                    <a:bodyPr/>
                    <a:lstStyle/>
                    <a:p>
                      <a:pPr algn="ctr"/>
                      <a:r>
                        <a:rPr lang="en-US" dirty="0">
                          <a:latin typeface="Arial" panose="020B0604020202020204" pitchFamily="34" charset="0"/>
                          <a:cs typeface="Arial" panose="020B0604020202020204" pitchFamily="34" charset="0"/>
                        </a:rPr>
                        <a:t>65.4%</a:t>
                      </a:r>
                    </a:p>
                  </a:txBody>
                  <a:tcPr anchor="ctr"/>
                </a:tc>
                <a:tc>
                  <a:txBody>
                    <a:bodyPr/>
                    <a:lstStyle/>
                    <a:p>
                      <a:pPr algn="ctr"/>
                      <a:r>
                        <a:rPr lang="en-US" dirty="0">
                          <a:latin typeface="Arial" panose="020B0604020202020204" pitchFamily="34" charset="0"/>
                          <a:cs typeface="Arial" panose="020B0604020202020204" pitchFamily="34" charset="0"/>
                        </a:rPr>
                        <a:t>11.5%</a:t>
                      </a:r>
                    </a:p>
                  </a:txBody>
                  <a:tcPr anchor="ctr"/>
                </a:tc>
                <a:tc>
                  <a:txBody>
                    <a:bodyPr/>
                    <a:lstStyle/>
                    <a:p>
                      <a:pPr algn="ctr"/>
                      <a:r>
                        <a:rPr lang="en-US" b="1" dirty="0">
                          <a:latin typeface="Arial" panose="020B0604020202020204" pitchFamily="34" charset="0"/>
                          <a:cs typeface="Arial" panose="020B0604020202020204" pitchFamily="34" charset="0"/>
                        </a:rPr>
                        <a:t>&lt; 0.001</a:t>
                      </a:r>
                    </a:p>
                  </a:txBody>
                  <a:tcPr anchor="ctr"/>
                </a:tc>
                <a:extLst>
                  <a:ext uri="{0D108BD9-81ED-4DB2-BD59-A6C34878D82A}">
                    <a16:rowId xmlns:a16="http://schemas.microsoft.com/office/drawing/2014/main" val="311442266"/>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12 hours</a:t>
                      </a:r>
                    </a:p>
                  </a:txBody>
                  <a:tcPr anchor="ctr"/>
                </a:tc>
                <a:tc>
                  <a:txBody>
                    <a:bodyPr/>
                    <a:lstStyle/>
                    <a:p>
                      <a:pPr algn="ctr"/>
                      <a:r>
                        <a:rPr lang="en-US" dirty="0">
                          <a:latin typeface="Arial" panose="020B0604020202020204" pitchFamily="34" charset="0"/>
                          <a:cs typeface="Arial" panose="020B0604020202020204" pitchFamily="34" charset="0"/>
                        </a:rPr>
                        <a:t>88.5%</a:t>
                      </a:r>
                    </a:p>
                  </a:txBody>
                  <a:tcPr anchor="ctr"/>
                </a:tc>
                <a:tc>
                  <a:txBody>
                    <a:bodyPr/>
                    <a:lstStyle/>
                    <a:p>
                      <a:pPr algn="ctr"/>
                      <a:r>
                        <a:rPr lang="en-US" dirty="0">
                          <a:latin typeface="Arial" panose="020B0604020202020204" pitchFamily="34" charset="0"/>
                          <a:cs typeface="Arial" panose="020B0604020202020204" pitchFamily="34" charset="0"/>
                        </a:rPr>
                        <a:t>19.2%</a:t>
                      </a:r>
                    </a:p>
                  </a:txBody>
                  <a:tcPr anchor="ctr"/>
                </a:tc>
                <a:tc>
                  <a:txBody>
                    <a:bodyPr/>
                    <a:lstStyle/>
                    <a:p>
                      <a:pPr algn="ctr"/>
                      <a:r>
                        <a:rPr lang="en-US" b="1" dirty="0">
                          <a:latin typeface="Arial" panose="020B0604020202020204" pitchFamily="34" charset="0"/>
                          <a:cs typeface="Arial" panose="020B0604020202020204" pitchFamily="34" charset="0"/>
                        </a:rPr>
                        <a:t>&lt; 0.001</a:t>
                      </a:r>
                    </a:p>
                  </a:txBody>
                  <a:tcPr anchor="ctr"/>
                </a:tc>
                <a:extLst>
                  <a:ext uri="{0D108BD9-81ED-4DB2-BD59-A6C34878D82A}">
                    <a16:rowId xmlns:a16="http://schemas.microsoft.com/office/drawing/2014/main" val="2039536793"/>
                  </a:ext>
                </a:extLst>
              </a:tr>
              <a:tr h="370840">
                <a:tc rowSpan="2">
                  <a:txBody>
                    <a:bodyPr/>
                    <a:lstStyle/>
                    <a:p>
                      <a:pPr algn="ctr"/>
                      <a:r>
                        <a:rPr lang="en-US" dirty="0">
                          <a:latin typeface="Arial" panose="020B0604020202020204" pitchFamily="34" charset="0"/>
                          <a:cs typeface="Arial" panose="020B0604020202020204" pitchFamily="34" charset="0"/>
                        </a:rPr>
                        <a:t>Cumulative Dose </a:t>
                      </a:r>
                    </a:p>
                    <a:p>
                      <a:pPr algn="ctr"/>
                      <a:r>
                        <a:rPr lang="en-US" dirty="0">
                          <a:latin typeface="Arial" panose="020B0604020202020204" pitchFamily="34" charset="0"/>
                          <a:cs typeface="Arial" panose="020B0604020202020204" pitchFamily="34" charset="0"/>
                        </a:rPr>
                        <a:t>(in milligrams)</a:t>
                      </a:r>
                    </a:p>
                  </a:txBody>
                  <a:tcPr anchor="ctr"/>
                </a:tc>
                <a:tc>
                  <a:txBody>
                    <a:bodyPr/>
                    <a:lstStyle/>
                    <a:p>
                      <a:pPr algn="ctr"/>
                      <a:r>
                        <a:rPr lang="en-US" dirty="0">
                          <a:latin typeface="Arial" panose="020B0604020202020204" pitchFamily="34" charset="0"/>
                          <a:cs typeface="Arial" panose="020B0604020202020204" pitchFamily="34" charset="0"/>
                        </a:rPr>
                        <a:t>3 hours</a:t>
                      </a:r>
                    </a:p>
                  </a:txBody>
                  <a:tcPr anchor="ctr"/>
                </a:tc>
                <a:tc>
                  <a:txBody>
                    <a:bodyPr/>
                    <a:lstStyle/>
                    <a:p>
                      <a:pPr algn="ctr"/>
                      <a:r>
                        <a:rPr lang="en-US" dirty="0">
                          <a:latin typeface="Arial" panose="020B0604020202020204" pitchFamily="34" charset="0"/>
                          <a:cs typeface="Arial" panose="020B0604020202020204" pitchFamily="34" charset="0"/>
                        </a:rPr>
                        <a:t>17.9</a:t>
                      </a:r>
                    </a:p>
                  </a:txBody>
                  <a:tcPr anchor="ctr"/>
                </a:tc>
                <a:tc>
                  <a:txBody>
                    <a:bodyPr/>
                    <a:lstStyle/>
                    <a:p>
                      <a:pPr algn="ctr"/>
                      <a:r>
                        <a:rPr lang="en-US" dirty="0">
                          <a:latin typeface="Arial" panose="020B0604020202020204" pitchFamily="34" charset="0"/>
                          <a:cs typeface="Arial" panose="020B0604020202020204" pitchFamily="34" charset="0"/>
                        </a:rPr>
                        <a:t>10.9</a:t>
                      </a:r>
                    </a:p>
                  </a:txBody>
                  <a:tcPr anchor="ctr"/>
                </a:tc>
                <a:tc>
                  <a:txBody>
                    <a:bodyPr/>
                    <a:lstStyle/>
                    <a:p>
                      <a:pPr algn="ctr"/>
                      <a:r>
                        <a:rPr lang="en-US" b="1" dirty="0">
                          <a:latin typeface="Arial" panose="020B0604020202020204" pitchFamily="34" charset="0"/>
                          <a:cs typeface="Arial" panose="020B0604020202020204" pitchFamily="34" charset="0"/>
                        </a:rPr>
                        <a:t>0.001</a:t>
                      </a:r>
                    </a:p>
                  </a:txBody>
                  <a:tcPr anchor="ctr"/>
                </a:tc>
                <a:extLst>
                  <a:ext uri="{0D108BD9-81ED-4DB2-BD59-A6C34878D82A}">
                    <a16:rowId xmlns:a16="http://schemas.microsoft.com/office/drawing/2014/main" val="3580593602"/>
                  </a:ext>
                </a:extLst>
              </a:tr>
              <a:tr h="370840">
                <a:tc vMerge="1">
                  <a:txBody>
                    <a:bodyPr/>
                    <a:lstStyle/>
                    <a:p>
                      <a:pPr algn="ctr"/>
                      <a:endParaRPr lang="en-US" dirty="0"/>
                    </a:p>
                  </a:txBody>
                  <a:tcPr anchor="ctr"/>
                </a:tc>
                <a:tc>
                  <a:txBody>
                    <a:bodyPr/>
                    <a:lstStyle/>
                    <a:p>
                      <a:pPr algn="ctr"/>
                      <a:r>
                        <a:rPr lang="en-US" dirty="0">
                          <a:latin typeface="Arial" panose="020B0604020202020204" pitchFamily="34" charset="0"/>
                          <a:cs typeface="Arial" panose="020B0604020202020204" pitchFamily="34" charset="0"/>
                        </a:rPr>
                        <a:t>12 hours</a:t>
                      </a:r>
                    </a:p>
                  </a:txBody>
                  <a:tcPr anchor="ctr"/>
                </a:tc>
                <a:tc>
                  <a:txBody>
                    <a:bodyPr/>
                    <a:lstStyle/>
                    <a:p>
                      <a:pPr algn="ctr"/>
                      <a:r>
                        <a:rPr lang="en-US" dirty="0">
                          <a:latin typeface="Arial" panose="020B0604020202020204" pitchFamily="34" charset="0"/>
                          <a:cs typeface="Arial" panose="020B0604020202020204" pitchFamily="34" charset="0"/>
                        </a:rPr>
                        <a:t>26.1</a:t>
                      </a:r>
                    </a:p>
                  </a:txBody>
                  <a:tcPr anchor="ctr"/>
                </a:tc>
                <a:tc>
                  <a:txBody>
                    <a:bodyPr/>
                    <a:lstStyle/>
                    <a:p>
                      <a:pPr algn="ctr"/>
                      <a:r>
                        <a:rPr lang="en-US" dirty="0">
                          <a:latin typeface="Arial" panose="020B0604020202020204" pitchFamily="34" charset="0"/>
                          <a:cs typeface="Arial" panose="020B0604020202020204" pitchFamily="34" charset="0"/>
                        </a:rPr>
                        <a:t>89.7</a:t>
                      </a:r>
                    </a:p>
                  </a:txBody>
                  <a:tcPr anchor="ctr"/>
                </a:tc>
                <a:tc>
                  <a:txBody>
                    <a:bodyPr/>
                    <a:lstStyle/>
                    <a:p>
                      <a:pPr algn="ctr"/>
                      <a:r>
                        <a:rPr lang="en-US" b="1" dirty="0">
                          <a:latin typeface="Arial" panose="020B0604020202020204" pitchFamily="34" charset="0"/>
                          <a:cs typeface="Arial" panose="020B0604020202020204" pitchFamily="34" charset="0"/>
                        </a:rPr>
                        <a:t>0.004</a:t>
                      </a:r>
                    </a:p>
                  </a:txBody>
                  <a:tcPr anchor="ctr"/>
                </a:tc>
                <a:extLst>
                  <a:ext uri="{0D108BD9-81ED-4DB2-BD59-A6C34878D82A}">
                    <a16:rowId xmlns:a16="http://schemas.microsoft.com/office/drawing/2014/main" val="2207590388"/>
                  </a:ext>
                </a:extLst>
              </a:tr>
            </a:tbl>
          </a:graphicData>
        </a:graphic>
      </p:graphicFrame>
      <p:sp>
        <p:nvSpPr>
          <p:cNvPr id="3" name="TextBox 2">
            <a:extLst>
              <a:ext uri="{FF2B5EF4-FFF2-40B4-BE49-F238E27FC236}">
                <a16:creationId xmlns:a16="http://schemas.microsoft.com/office/drawing/2014/main" id="{0E4BDA10-395E-9CBC-876B-81C9A47EFFCD}"/>
              </a:ext>
            </a:extLst>
          </p:cNvPr>
          <p:cNvSpPr txBox="1"/>
          <p:nvPr/>
        </p:nvSpPr>
        <p:spPr>
          <a:xfrm>
            <a:off x="0" y="4696521"/>
            <a:ext cx="3770616" cy="276999"/>
          </a:xfrm>
          <a:prstGeom prst="rect">
            <a:avLst/>
          </a:prstGeom>
          <a:noFill/>
        </p:spPr>
        <p:txBody>
          <a:bodyPr wrap="square" rtlCol="0">
            <a:spAutoFit/>
          </a:bodyPr>
          <a:lstStyle/>
          <a:p>
            <a:pPr lvl="0" defTabSz="914400">
              <a:defRPr/>
            </a:pPr>
            <a:r>
              <a:rPr lang="en-US" sz="1200" dirty="0"/>
              <a:t>Siddiqua N, et al. Emerg Med J. 2024 Jan 22;41(2):96-102.</a:t>
            </a:r>
          </a:p>
        </p:txBody>
      </p:sp>
    </p:spTree>
    <p:extLst>
      <p:ext uri="{BB962C8B-B14F-4D97-AF65-F5344CB8AC3E}">
        <p14:creationId xmlns:p14="http://schemas.microsoft.com/office/powerpoint/2010/main" val="1148594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652A-545D-4BFB-42D2-D8FCE5CF9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7B1F-DAED-574A-B944-3BE3F92D6DF3}"/>
              </a:ext>
            </a:extLst>
          </p:cNvPr>
          <p:cNvSpPr>
            <a:spLocks noGrp="1"/>
          </p:cNvSpPr>
          <p:nvPr>
            <p:ph type="title"/>
          </p:nvPr>
        </p:nvSpPr>
        <p:spPr>
          <a:xfrm>
            <a:off x="628650" y="446979"/>
            <a:ext cx="7886700" cy="535531"/>
          </a:xfrm>
        </p:spPr>
        <p:txBody>
          <a:bodyPr/>
          <a:lstStyle/>
          <a:p>
            <a:r>
              <a:rPr lang="en-US" sz="3200" dirty="0"/>
              <a:t>High vs Low Dose IV Nitroglycerin</a:t>
            </a:r>
          </a:p>
        </p:txBody>
      </p:sp>
      <p:graphicFrame>
        <p:nvGraphicFramePr>
          <p:cNvPr id="7" name="Content Placeholder 6">
            <a:extLst>
              <a:ext uri="{FF2B5EF4-FFF2-40B4-BE49-F238E27FC236}">
                <a16:creationId xmlns:a16="http://schemas.microsoft.com/office/drawing/2014/main" id="{0EC7542F-27C0-71A9-2A85-036A15F94280}"/>
              </a:ext>
            </a:extLst>
          </p:cNvPr>
          <p:cNvGraphicFramePr>
            <a:graphicFrameLocks noGrp="1"/>
          </p:cNvGraphicFramePr>
          <p:nvPr>
            <p:ph idx="1"/>
            <p:extLst>
              <p:ext uri="{D42A27DB-BD31-4B8C-83A1-F6EECF244321}">
                <p14:modId xmlns:p14="http://schemas.microsoft.com/office/powerpoint/2010/main" val="1874598139"/>
              </p:ext>
            </p:extLst>
          </p:nvPr>
        </p:nvGraphicFramePr>
        <p:xfrm>
          <a:off x="1110153" y="982510"/>
          <a:ext cx="6923694" cy="3601720"/>
        </p:xfrm>
        <a:graphic>
          <a:graphicData uri="http://schemas.openxmlformats.org/drawingml/2006/table">
            <a:tbl>
              <a:tblPr firstRow="1" bandRow="1">
                <a:tableStyleId>{BC89EF96-8CEA-46FF-86C4-4CE0E7609802}</a:tableStyleId>
              </a:tblPr>
              <a:tblGrid>
                <a:gridCol w="1129069">
                  <a:extLst>
                    <a:ext uri="{9D8B030D-6E8A-4147-A177-3AD203B41FA5}">
                      <a16:colId xmlns:a16="http://schemas.microsoft.com/office/drawing/2014/main" val="812627697"/>
                    </a:ext>
                  </a:extLst>
                </a:gridCol>
                <a:gridCol w="1603206">
                  <a:extLst>
                    <a:ext uri="{9D8B030D-6E8A-4147-A177-3AD203B41FA5}">
                      <a16:colId xmlns:a16="http://schemas.microsoft.com/office/drawing/2014/main" val="3747402507"/>
                    </a:ext>
                  </a:extLst>
                </a:gridCol>
                <a:gridCol w="1577340">
                  <a:extLst>
                    <a:ext uri="{9D8B030D-6E8A-4147-A177-3AD203B41FA5}">
                      <a16:colId xmlns:a16="http://schemas.microsoft.com/office/drawing/2014/main" val="724323311"/>
                    </a:ext>
                  </a:extLst>
                </a:gridCol>
                <a:gridCol w="1577340">
                  <a:extLst>
                    <a:ext uri="{9D8B030D-6E8A-4147-A177-3AD203B41FA5}">
                      <a16:colId xmlns:a16="http://schemas.microsoft.com/office/drawing/2014/main" val="965353186"/>
                    </a:ext>
                  </a:extLst>
                </a:gridCol>
                <a:gridCol w="1036739">
                  <a:extLst>
                    <a:ext uri="{9D8B030D-6E8A-4147-A177-3AD203B41FA5}">
                      <a16:colId xmlns:a16="http://schemas.microsoft.com/office/drawing/2014/main" val="4153477465"/>
                    </a:ext>
                  </a:extLst>
                </a:gridCol>
              </a:tblGrid>
              <a:tr h="370840">
                <a:tc gridSpan="4">
                  <a:txBody>
                    <a:bodyPr/>
                    <a:lstStyle/>
                    <a:p>
                      <a:r>
                        <a:rPr lang="en-US" dirty="0">
                          <a:latin typeface="Arial" panose="020B0604020202020204" pitchFamily="34" charset="0"/>
                          <a:cs typeface="Arial" panose="020B0604020202020204" pitchFamily="34" charset="0"/>
                        </a:rPr>
                        <a:t>Results (N = 52)</a:t>
                      </a:r>
                    </a:p>
                  </a:txBody>
                  <a:tcPr/>
                </a:tc>
                <a:tc hMerge="1">
                  <a:txBody>
                    <a:bodyPr/>
                    <a:lstStyle/>
                    <a:p>
                      <a:endParaRPr dirty="0"/>
                    </a:p>
                  </a:txBody>
                  <a:tcPr/>
                </a:tc>
                <a:tc hMerge="1">
                  <a:txBody>
                    <a:bodyPr/>
                    <a:lstStyle/>
                    <a:p>
                      <a:endParaRPr lang="en-US"/>
                    </a:p>
                  </a:txBody>
                  <a:tcPr/>
                </a:tc>
                <a:tc h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P-value</a:t>
                      </a:r>
                    </a:p>
                  </a:txBody>
                  <a:tcPr anchor="ctr"/>
                </a:tc>
                <a:extLst>
                  <a:ext uri="{0D108BD9-81ED-4DB2-BD59-A6C34878D82A}">
                    <a16:rowId xmlns:a16="http://schemas.microsoft.com/office/drawing/2014/main" val="4275827547"/>
                  </a:ext>
                </a:extLst>
              </a:tr>
              <a:tr h="370840">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Event</a:t>
                      </a:r>
                    </a:p>
                  </a:txBody>
                  <a:tcPr anchor="ctr"/>
                </a:tc>
                <a:tc>
                  <a:txBody>
                    <a:bodyPr/>
                    <a:lstStyle/>
                    <a:p>
                      <a:pPr algn="ctr"/>
                      <a:r>
                        <a:rPr lang="en-US" dirty="0">
                          <a:latin typeface="Arial" panose="020B0604020202020204" pitchFamily="34" charset="0"/>
                          <a:cs typeface="Arial" panose="020B0604020202020204" pitchFamily="34" charset="0"/>
                        </a:rPr>
                        <a:t>High Dose NTG </a:t>
                      </a:r>
                    </a:p>
                    <a:p>
                      <a:pPr algn="ctr"/>
                      <a:r>
                        <a:rPr lang="en-US" dirty="0">
                          <a:latin typeface="Arial" panose="020B0604020202020204" pitchFamily="34" charset="0"/>
                          <a:cs typeface="Arial" panose="020B0604020202020204" pitchFamily="34" charset="0"/>
                        </a:rPr>
                        <a:t>(N=26)</a:t>
                      </a:r>
                    </a:p>
                  </a:txBody>
                  <a:tcPr anchor="ctr"/>
                </a:tc>
                <a:tc>
                  <a:txBody>
                    <a:bodyPr/>
                    <a:lstStyle/>
                    <a:p>
                      <a:pPr algn="ctr"/>
                      <a:r>
                        <a:rPr lang="en-US" dirty="0">
                          <a:latin typeface="Arial" panose="020B0604020202020204" pitchFamily="34" charset="0"/>
                          <a:cs typeface="Arial" panose="020B0604020202020204" pitchFamily="34" charset="0"/>
                        </a:rPr>
                        <a:t>Low Dose NTG </a:t>
                      </a:r>
                    </a:p>
                    <a:p>
                      <a:pPr algn="ctr"/>
                      <a:r>
                        <a:rPr lang="en-US" dirty="0">
                          <a:latin typeface="Arial" panose="020B0604020202020204" pitchFamily="34" charset="0"/>
                          <a:cs typeface="Arial" panose="020B0604020202020204" pitchFamily="34" charset="0"/>
                        </a:rPr>
                        <a:t>(N=26)</a:t>
                      </a: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682321"/>
                  </a:ext>
                </a:extLst>
              </a:tr>
              <a:tr h="370840">
                <a:tc rowSpan="5">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Secondary outcome</a:t>
                      </a:r>
                    </a:p>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Intubation </a:t>
                      </a:r>
                    </a:p>
                  </a:txBody>
                  <a:tcPr anchor="ctr"/>
                </a:tc>
                <a:tc>
                  <a:txBody>
                    <a:bodyPr/>
                    <a:lstStyle/>
                    <a:p>
                      <a:pPr algn="ctr"/>
                      <a:r>
                        <a:rPr lang="en-US" dirty="0">
                          <a:latin typeface="Arial" panose="020B0604020202020204" pitchFamily="34" charset="0"/>
                          <a:cs typeface="Arial" panose="020B0604020202020204" pitchFamily="34" charset="0"/>
                        </a:rPr>
                        <a:t>3.8%</a:t>
                      </a:r>
                    </a:p>
                  </a:txBody>
                  <a:tcPr anchor="ctr"/>
                </a:tc>
                <a:tc>
                  <a:txBody>
                    <a:bodyPr/>
                    <a:lstStyle/>
                    <a:p>
                      <a:pPr algn="ctr"/>
                      <a:r>
                        <a:rPr lang="en-US" dirty="0">
                          <a:latin typeface="Arial" panose="020B0604020202020204" pitchFamily="34" charset="0"/>
                          <a:cs typeface="Arial" panose="020B0604020202020204" pitchFamily="34" charset="0"/>
                        </a:rPr>
                        <a:t>19.2%</a:t>
                      </a:r>
                    </a:p>
                  </a:txBody>
                  <a:tcPr anchor="ctr"/>
                </a:tc>
                <a:tc>
                  <a:txBody>
                    <a:bodyPr/>
                    <a:lstStyle/>
                    <a:p>
                      <a:pPr algn="ctr"/>
                      <a:r>
                        <a:rPr lang="en-US" dirty="0">
                          <a:latin typeface="Arial" panose="020B0604020202020204" pitchFamily="34" charset="0"/>
                          <a:cs typeface="Arial" panose="020B0604020202020204" pitchFamily="34" charset="0"/>
                        </a:rPr>
                        <a:t>0.08</a:t>
                      </a:r>
                    </a:p>
                  </a:txBody>
                  <a:tcPr anchor="ctr"/>
                </a:tc>
                <a:extLst>
                  <a:ext uri="{0D108BD9-81ED-4DB2-BD59-A6C34878D82A}">
                    <a16:rowId xmlns:a16="http://schemas.microsoft.com/office/drawing/2014/main" val="311442266"/>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ED admission</a:t>
                      </a:r>
                    </a:p>
                  </a:txBody>
                  <a:tcPr anchor="ctr"/>
                </a:tc>
                <a:tc>
                  <a:txBody>
                    <a:bodyPr/>
                    <a:lstStyle/>
                    <a:p>
                      <a:pPr algn="ctr"/>
                      <a:r>
                        <a:rPr lang="en-US" dirty="0">
                          <a:latin typeface="Arial" panose="020B0604020202020204" pitchFamily="34" charset="0"/>
                          <a:cs typeface="Arial" panose="020B0604020202020204" pitchFamily="34" charset="0"/>
                        </a:rPr>
                        <a:t>11.5%</a:t>
                      </a:r>
                    </a:p>
                  </a:txBody>
                  <a:tcPr anchor="ctr"/>
                </a:tc>
                <a:tc>
                  <a:txBody>
                    <a:bodyPr/>
                    <a:lstStyle/>
                    <a:p>
                      <a:pPr algn="ctr"/>
                      <a:r>
                        <a:rPr lang="en-US" dirty="0">
                          <a:latin typeface="Arial" panose="020B0604020202020204" pitchFamily="34" charset="0"/>
                          <a:cs typeface="Arial" panose="020B0604020202020204" pitchFamily="34" charset="0"/>
                        </a:rPr>
                        <a:t>57.7%</a:t>
                      </a:r>
                    </a:p>
                  </a:txBody>
                  <a:tcPr anchor="ctr"/>
                </a:tc>
                <a:tc rowSpan="2">
                  <a:txBody>
                    <a:bodyPr/>
                    <a:lstStyle/>
                    <a:p>
                      <a:pPr algn="ctr"/>
                      <a:r>
                        <a:rPr lang="en-US" b="1" dirty="0">
                          <a:latin typeface="Arial" panose="020B0604020202020204" pitchFamily="34" charset="0"/>
                          <a:cs typeface="Arial" panose="020B0604020202020204" pitchFamily="34" charset="0"/>
                        </a:rPr>
                        <a:t>0.002</a:t>
                      </a:r>
                    </a:p>
                  </a:txBody>
                  <a:tcPr anchor="ctr"/>
                </a:tc>
                <a:extLst>
                  <a:ext uri="{0D108BD9-81ED-4DB2-BD59-A6C34878D82A}">
                    <a16:rowId xmlns:a16="http://schemas.microsoft.com/office/drawing/2014/main" val="2039536793"/>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ED discharge</a:t>
                      </a:r>
                    </a:p>
                  </a:txBody>
                  <a:tcPr anchor="ctr"/>
                </a:tc>
                <a:tc>
                  <a:txBody>
                    <a:bodyPr/>
                    <a:lstStyle/>
                    <a:p>
                      <a:pPr algn="ctr"/>
                      <a:r>
                        <a:rPr lang="en-US" dirty="0">
                          <a:latin typeface="Arial" panose="020B0604020202020204" pitchFamily="34" charset="0"/>
                          <a:cs typeface="Arial" panose="020B0604020202020204" pitchFamily="34" charset="0"/>
                        </a:rPr>
                        <a:t>88.5%</a:t>
                      </a:r>
                    </a:p>
                  </a:txBody>
                  <a:tcPr anchor="ctr"/>
                </a:tc>
                <a:tc>
                  <a:txBody>
                    <a:bodyPr/>
                    <a:lstStyle/>
                    <a:p>
                      <a:pPr algn="ctr"/>
                      <a:r>
                        <a:rPr lang="en-US" dirty="0">
                          <a:latin typeface="Arial" panose="020B0604020202020204" pitchFamily="34" charset="0"/>
                          <a:cs typeface="Arial" panose="020B0604020202020204" pitchFamily="34" charset="0"/>
                        </a:rPr>
                        <a:t>42.3%</a:t>
                      </a:r>
                    </a:p>
                  </a:txBody>
                  <a:tcPr anchor="ctr"/>
                </a:tc>
                <a:tc vMerge="1">
                  <a:txBody>
                    <a:bodyPr/>
                    <a:lstStyle/>
                    <a:p>
                      <a:endParaRPr lang="en-US" dirty="0"/>
                    </a:p>
                  </a:txBody>
                  <a:tcPr/>
                </a:tc>
                <a:extLst>
                  <a:ext uri="{0D108BD9-81ED-4DB2-BD59-A6C34878D82A}">
                    <a16:rowId xmlns:a16="http://schemas.microsoft.com/office/drawing/2014/main" val="1585534167"/>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LOS in ED (hours)</a:t>
                      </a:r>
                    </a:p>
                  </a:txBody>
                  <a:tcPr anchor="ctr"/>
                </a:tc>
                <a:tc>
                  <a:txBody>
                    <a:bodyPr/>
                    <a:lstStyle/>
                    <a:p>
                      <a:pPr algn="ctr"/>
                      <a:r>
                        <a:rPr lang="en-US" dirty="0">
                          <a:latin typeface="Arial" panose="020B0604020202020204" pitchFamily="34" charset="0"/>
                          <a:cs typeface="Arial" panose="020B0604020202020204" pitchFamily="34" charset="0"/>
                        </a:rPr>
                        <a:t>11 </a:t>
                      </a:r>
                    </a:p>
                  </a:txBody>
                  <a:tcPr anchor="ctr"/>
                </a:tc>
                <a:tc>
                  <a:txBody>
                    <a:bodyPr/>
                    <a:lstStyle/>
                    <a:p>
                      <a:pPr algn="ctr"/>
                      <a:r>
                        <a:rPr lang="en-US" dirty="0">
                          <a:latin typeface="Arial" panose="020B0604020202020204" pitchFamily="34" charset="0"/>
                          <a:cs typeface="Arial" panose="020B0604020202020204" pitchFamily="34" charset="0"/>
                        </a:rPr>
                        <a:t>24</a:t>
                      </a:r>
                    </a:p>
                  </a:txBody>
                  <a:tcPr anchor="ctr"/>
                </a:tc>
                <a:tc>
                  <a:txBody>
                    <a:bodyPr/>
                    <a:lstStyle/>
                    <a:p>
                      <a:pPr algn="ctr"/>
                      <a:r>
                        <a:rPr lang="en-US" b="1" dirty="0">
                          <a:latin typeface="Arial" panose="020B0604020202020204" pitchFamily="34" charset="0"/>
                          <a:cs typeface="Arial" panose="020B0604020202020204" pitchFamily="34" charset="0"/>
                        </a:rPr>
                        <a:t>&lt; 0.001</a:t>
                      </a:r>
                    </a:p>
                  </a:txBody>
                  <a:tcPr anchor="ctr"/>
                </a:tc>
                <a:extLst>
                  <a:ext uri="{0D108BD9-81ED-4DB2-BD59-A6C34878D82A}">
                    <a16:rowId xmlns:a16="http://schemas.microsoft.com/office/drawing/2014/main" val="4279804484"/>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MACE at 30 day</a:t>
                      </a:r>
                    </a:p>
                  </a:txBody>
                  <a:tcPr anchor="ctr"/>
                </a:tc>
                <a:tc>
                  <a:txBody>
                    <a:bodyPr/>
                    <a:lstStyle/>
                    <a:p>
                      <a:pPr algn="ctr"/>
                      <a:r>
                        <a:rPr lang="en-US" dirty="0">
                          <a:latin typeface="Arial" panose="020B0604020202020204" pitchFamily="34" charset="0"/>
                          <a:cs typeface="Arial" panose="020B0604020202020204" pitchFamily="34" charset="0"/>
                        </a:rPr>
                        <a:t>3.8%</a:t>
                      </a:r>
                    </a:p>
                  </a:txBody>
                  <a:tcPr anchor="ctr"/>
                </a:tc>
                <a:tc>
                  <a:txBody>
                    <a:bodyPr/>
                    <a:lstStyle/>
                    <a:p>
                      <a:pPr algn="ctr"/>
                      <a:r>
                        <a:rPr lang="en-US" dirty="0">
                          <a:latin typeface="Arial" panose="020B0604020202020204" pitchFamily="34" charset="0"/>
                          <a:cs typeface="Arial" panose="020B0604020202020204" pitchFamily="34" charset="0"/>
                        </a:rPr>
                        <a:t>26.9%</a:t>
                      </a:r>
                    </a:p>
                  </a:txBody>
                  <a:tcPr anchor="ctr"/>
                </a:tc>
                <a:tc>
                  <a:txBody>
                    <a:bodyPr/>
                    <a:lstStyle/>
                    <a:p>
                      <a:pPr algn="ctr"/>
                      <a:r>
                        <a:rPr lang="en-US" b="1" dirty="0">
                          <a:latin typeface="Arial" panose="020B0604020202020204" pitchFamily="34" charset="0"/>
                          <a:cs typeface="Arial" panose="020B0604020202020204" pitchFamily="34" charset="0"/>
                        </a:rPr>
                        <a:t>0.02</a:t>
                      </a:r>
                    </a:p>
                  </a:txBody>
                  <a:tcPr anchor="ctr"/>
                </a:tc>
                <a:extLst>
                  <a:ext uri="{0D108BD9-81ED-4DB2-BD59-A6C34878D82A}">
                    <a16:rowId xmlns:a16="http://schemas.microsoft.com/office/drawing/2014/main" val="2075286403"/>
                  </a:ext>
                </a:extLst>
              </a:tr>
              <a:tr h="370840">
                <a:tc rowSpan="2">
                  <a:txBody>
                    <a:bodyPr/>
                    <a:lstStyle/>
                    <a:p>
                      <a:pPr algn="ctr"/>
                      <a:r>
                        <a:rPr lang="en-US" dirty="0">
                          <a:latin typeface="Arial" panose="020B0604020202020204" pitchFamily="34" charset="0"/>
                          <a:cs typeface="Arial" panose="020B0604020202020204" pitchFamily="34" charset="0"/>
                        </a:rPr>
                        <a:t>Safety </a:t>
                      </a:r>
                    </a:p>
                  </a:txBody>
                  <a:tcPr anchor="ctr"/>
                </a:tc>
                <a:tc>
                  <a:txBody>
                    <a:bodyPr/>
                    <a:lstStyle/>
                    <a:p>
                      <a:pPr algn="ctr"/>
                      <a:r>
                        <a:rPr lang="en-US" dirty="0">
                          <a:latin typeface="Arial" panose="020B0604020202020204" pitchFamily="34" charset="0"/>
                          <a:cs typeface="Arial" panose="020B0604020202020204" pitchFamily="34" charset="0"/>
                        </a:rPr>
                        <a:t>Short-term</a:t>
                      </a:r>
                    </a:p>
                    <a:p>
                      <a:pPr algn="ctr"/>
                      <a:r>
                        <a:rPr lang="en-US" dirty="0">
                          <a:latin typeface="Arial" panose="020B0604020202020204" pitchFamily="34" charset="0"/>
                          <a:cs typeface="Arial" panose="020B0604020202020204" pitchFamily="34" charset="0"/>
                        </a:rPr>
                        <a:t>adverse event</a:t>
                      </a:r>
                    </a:p>
                  </a:txBody>
                  <a:tcPr anchor="ctr"/>
                </a:tc>
                <a:tc>
                  <a:txBody>
                    <a:bodyPr/>
                    <a:lstStyle/>
                    <a:p>
                      <a:pPr algn="ctr"/>
                      <a:r>
                        <a:rPr lang="en-US" dirty="0">
                          <a:latin typeface="Arial" panose="020B0604020202020204" pitchFamily="34" charset="0"/>
                          <a:cs typeface="Arial" panose="020B0604020202020204" pitchFamily="34" charset="0"/>
                        </a:rPr>
                        <a:t>11.5%</a:t>
                      </a:r>
                    </a:p>
                  </a:txBody>
                  <a:tcPr anchor="ctr"/>
                </a:tc>
                <a:tc>
                  <a:txBody>
                    <a:bodyPr/>
                    <a:lstStyle/>
                    <a:p>
                      <a:pPr algn="ctr"/>
                      <a:r>
                        <a:rPr lang="en-US" dirty="0">
                          <a:latin typeface="Arial" panose="020B0604020202020204" pitchFamily="34" charset="0"/>
                          <a:cs typeface="Arial" panose="020B0604020202020204" pitchFamily="34" charset="0"/>
                        </a:rPr>
                        <a:t>42.3%</a:t>
                      </a:r>
                    </a:p>
                  </a:txBody>
                  <a:tcPr anchor="ctr"/>
                </a:tc>
                <a:tc>
                  <a:txBody>
                    <a:bodyPr/>
                    <a:lstStyle/>
                    <a:p>
                      <a:pPr algn="ctr"/>
                      <a:r>
                        <a:rPr lang="en-US"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563991106"/>
                  </a:ext>
                </a:extLst>
              </a:tr>
              <a:tr h="370840">
                <a:tc vMerge="1">
                  <a:txBody>
                    <a:bodyPr/>
                    <a:lstStyle/>
                    <a:p>
                      <a:endParaRPr lang="en-US" dirty="0"/>
                    </a:p>
                  </a:txBody>
                  <a:tcPr/>
                </a:tc>
                <a:tc>
                  <a:txBody>
                    <a:bodyPr/>
                    <a:lstStyle/>
                    <a:p>
                      <a:pPr algn="ctr"/>
                      <a:r>
                        <a:rPr lang="en-US" dirty="0">
                          <a:latin typeface="Arial" panose="020B0604020202020204" pitchFamily="34" charset="0"/>
                          <a:cs typeface="Arial" panose="020B0604020202020204" pitchFamily="34" charset="0"/>
                        </a:rPr>
                        <a:t>Hypotension</a:t>
                      </a:r>
                    </a:p>
                  </a:txBody>
                  <a:tcPr anchor="ctr"/>
                </a:tc>
                <a:tc>
                  <a:txBody>
                    <a:bodyPr/>
                    <a:lstStyle/>
                    <a:p>
                      <a:pPr algn="ctr"/>
                      <a:r>
                        <a:rPr lang="en-US" dirty="0">
                          <a:latin typeface="Arial" panose="020B0604020202020204" pitchFamily="34" charset="0"/>
                          <a:cs typeface="Arial" panose="020B0604020202020204" pitchFamily="34" charset="0"/>
                        </a:rPr>
                        <a:t>0</a:t>
                      </a:r>
                    </a:p>
                  </a:txBody>
                  <a:tcPr anchor="ctr"/>
                </a:tc>
                <a:tc>
                  <a:txBody>
                    <a:bodyPr/>
                    <a:lstStyle/>
                    <a:p>
                      <a:pPr algn="ctr"/>
                      <a:r>
                        <a:rPr lang="en-US" dirty="0">
                          <a:latin typeface="Arial" panose="020B0604020202020204" pitchFamily="34" charset="0"/>
                          <a:cs typeface="Arial" panose="020B0604020202020204" pitchFamily="34" charset="0"/>
                        </a:rPr>
                        <a:t>0</a:t>
                      </a:r>
                    </a:p>
                  </a:txBody>
                  <a:tcPr anchor="ctr"/>
                </a:tc>
                <a:tc>
                  <a:txBody>
                    <a:bodyPr/>
                    <a:lstStyle/>
                    <a:p>
                      <a:pPr algn="ctr"/>
                      <a:r>
                        <a:rPr lang="en-US"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3438733443"/>
                  </a:ext>
                </a:extLst>
              </a:tr>
            </a:tbl>
          </a:graphicData>
        </a:graphic>
      </p:graphicFrame>
      <p:sp>
        <p:nvSpPr>
          <p:cNvPr id="3" name="TextBox 2">
            <a:extLst>
              <a:ext uri="{FF2B5EF4-FFF2-40B4-BE49-F238E27FC236}">
                <a16:creationId xmlns:a16="http://schemas.microsoft.com/office/drawing/2014/main" id="{F521B6DD-5F7E-308D-AFC5-2EC7202941DA}"/>
              </a:ext>
            </a:extLst>
          </p:cNvPr>
          <p:cNvSpPr txBox="1"/>
          <p:nvPr/>
        </p:nvSpPr>
        <p:spPr>
          <a:xfrm>
            <a:off x="0" y="4696521"/>
            <a:ext cx="3770616" cy="276999"/>
          </a:xfrm>
          <a:prstGeom prst="rect">
            <a:avLst/>
          </a:prstGeom>
          <a:noFill/>
        </p:spPr>
        <p:txBody>
          <a:bodyPr wrap="square" rtlCol="0">
            <a:spAutoFit/>
          </a:bodyPr>
          <a:lstStyle/>
          <a:p>
            <a:pPr lvl="0" defTabSz="914400">
              <a:defRPr/>
            </a:pPr>
            <a:r>
              <a:rPr lang="en-US" sz="1200" dirty="0"/>
              <a:t>Siddiqua N, et al. Emerg Med J. 2024 Jan 22;41(2):96-102.</a:t>
            </a:r>
          </a:p>
        </p:txBody>
      </p:sp>
    </p:spTree>
    <p:extLst>
      <p:ext uri="{BB962C8B-B14F-4D97-AF65-F5344CB8AC3E}">
        <p14:creationId xmlns:p14="http://schemas.microsoft.com/office/powerpoint/2010/main" val="4012673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BF02-CA5B-46A9-9A7F-1939A2D0F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C266A-65FE-12F0-F497-9DEB7DAF7682}"/>
              </a:ext>
            </a:extLst>
          </p:cNvPr>
          <p:cNvSpPr>
            <a:spLocks noGrp="1"/>
          </p:cNvSpPr>
          <p:nvPr>
            <p:ph type="title"/>
          </p:nvPr>
        </p:nvSpPr>
        <p:spPr>
          <a:xfrm>
            <a:off x="628650" y="446979"/>
            <a:ext cx="7886700" cy="535531"/>
          </a:xfrm>
        </p:spPr>
        <p:txBody>
          <a:bodyPr/>
          <a:lstStyle/>
          <a:p>
            <a:r>
              <a:rPr lang="en-US" sz="3200" dirty="0"/>
              <a:t>High vs Low Dose IV Nitroglycerin</a:t>
            </a:r>
          </a:p>
        </p:txBody>
      </p:sp>
      <p:graphicFrame>
        <p:nvGraphicFramePr>
          <p:cNvPr id="7" name="Content Placeholder 6">
            <a:extLst>
              <a:ext uri="{FF2B5EF4-FFF2-40B4-BE49-F238E27FC236}">
                <a16:creationId xmlns:a16="http://schemas.microsoft.com/office/drawing/2014/main" id="{C4D550D9-1A9A-7369-58E5-658D3BC73E8F}"/>
              </a:ext>
            </a:extLst>
          </p:cNvPr>
          <p:cNvGraphicFramePr>
            <a:graphicFrameLocks noGrp="1"/>
          </p:cNvGraphicFramePr>
          <p:nvPr>
            <p:ph idx="1"/>
            <p:extLst>
              <p:ext uri="{D42A27DB-BD31-4B8C-83A1-F6EECF244321}">
                <p14:modId xmlns:p14="http://schemas.microsoft.com/office/powerpoint/2010/main" val="2473458393"/>
              </p:ext>
            </p:extLst>
          </p:nvPr>
        </p:nvGraphicFramePr>
        <p:xfrm>
          <a:off x="628650" y="1013345"/>
          <a:ext cx="7886700" cy="377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8ADFE90-905B-7945-DCB3-B27491E085C6}"/>
              </a:ext>
            </a:extLst>
          </p:cNvPr>
          <p:cNvSpPr txBox="1"/>
          <p:nvPr/>
        </p:nvSpPr>
        <p:spPr>
          <a:xfrm>
            <a:off x="0" y="4696521"/>
            <a:ext cx="3770616" cy="276999"/>
          </a:xfrm>
          <a:prstGeom prst="rect">
            <a:avLst/>
          </a:prstGeom>
          <a:noFill/>
        </p:spPr>
        <p:txBody>
          <a:bodyPr wrap="square" rtlCol="0">
            <a:spAutoFit/>
          </a:bodyPr>
          <a:lstStyle/>
          <a:p>
            <a:pPr lvl="0" defTabSz="914400">
              <a:defRPr/>
            </a:pPr>
            <a:r>
              <a:rPr lang="en-US" sz="1200" dirty="0"/>
              <a:t>Siddiqua N, et al. Emerg Med J. 2024 Jan 22;41(2):96-102.</a:t>
            </a:r>
          </a:p>
        </p:txBody>
      </p:sp>
    </p:spTree>
    <p:extLst>
      <p:ext uri="{BB962C8B-B14F-4D97-AF65-F5344CB8AC3E}">
        <p14:creationId xmlns:p14="http://schemas.microsoft.com/office/powerpoint/2010/main" val="2724094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907DA-3E4B-CD17-567D-6AE15EF73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A71FF-5ACD-A20C-0C3D-D2D3681D5C31}"/>
              </a:ext>
            </a:extLst>
          </p:cNvPr>
          <p:cNvSpPr>
            <a:spLocks noGrp="1"/>
          </p:cNvSpPr>
          <p:nvPr>
            <p:ph type="title"/>
          </p:nvPr>
        </p:nvSpPr>
        <p:spPr/>
        <p:txBody>
          <a:bodyPr/>
          <a:lstStyle/>
          <a:p>
            <a:r>
              <a:rPr lang="en-US" dirty="0"/>
              <a:t>Assessment Question 3</a:t>
            </a:r>
          </a:p>
        </p:txBody>
      </p:sp>
    </p:spTree>
    <p:extLst>
      <p:ext uri="{BB962C8B-B14F-4D97-AF65-F5344CB8AC3E}">
        <p14:creationId xmlns:p14="http://schemas.microsoft.com/office/powerpoint/2010/main" val="1952048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586D-2DBB-02DF-83DB-7892D3282E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D71652-5004-2A54-C52C-0328CE86CA2B}"/>
              </a:ext>
            </a:extLst>
          </p:cNvPr>
          <p:cNvSpPr>
            <a:spLocks noGrp="1"/>
          </p:cNvSpPr>
          <p:nvPr>
            <p:ph type="title"/>
          </p:nvPr>
        </p:nvSpPr>
        <p:spPr/>
        <p:txBody>
          <a:bodyPr/>
          <a:lstStyle/>
          <a:p>
            <a:r>
              <a:rPr lang="en-US" dirty="0"/>
              <a:t>Assessment Question #3</a:t>
            </a:r>
          </a:p>
        </p:txBody>
      </p:sp>
      <p:sp>
        <p:nvSpPr>
          <p:cNvPr id="2" name="Content Placeholder 4">
            <a:extLst>
              <a:ext uri="{FF2B5EF4-FFF2-40B4-BE49-F238E27FC236}">
                <a16:creationId xmlns:a16="http://schemas.microsoft.com/office/drawing/2014/main" id="{2D588443-0831-E2A8-3DFB-BD1B72C1F506}"/>
              </a:ext>
            </a:extLst>
          </p:cNvPr>
          <p:cNvSpPr>
            <a:spLocks noGrp="1"/>
          </p:cNvSpPr>
          <p:nvPr>
            <p:ph idx="1"/>
          </p:nvPr>
        </p:nvSpPr>
        <p:spPr>
          <a:xfrm>
            <a:off x="454533" y="1011936"/>
            <a:ext cx="8234934" cy="4131563"/>
          </a:xfrm>
        </p:spPr>
        <p:txBody>
          <a:bodyPr vert="horz" lIns="91440" tIns="45720" rIns="91440" bIns="45720" rtlCol="0" anchor="t">
            <a:normAutofit/>
          </a:bodyPr>
          <a:lstStyle/>
          <a:p>
            <a:r>
              <a:rPr lang="en-US" sz="1800" dirty="0">
                <a:latin typeface="Arial"/>
                <a:cs typeface="Arial"/>
              </a:rPr>
              <a:t>DS is a 70yo male, who presents with sudden severe shortness of breath and anxiety which started about 2 hours ago. </a:t>
            </a:r>
          </a:p>
          <a:p>
            <a:r>
              <a:rPr lang="en-US" sz="1800" dirty="0">
                <a:latin typeface="Arial"/>
                <a:cs typeface="Arial"/>
              </a:rPr>
              <a:t>3. Provider agrees with IV nitroglycerin initiation and asks for your recommendation on dosing. How can you respond?</a:t>
            </a:r>
          </a:p>
          <a:p>
            <a:pPr marL="857250" lvl="1" indent="-342900">
              <a:buFont typeface="+mj-lt"/>
              <a:buAutoNum type="alphaUcPeriod"/>
            </a:pPr>
            <a:endParaRPr lang="en-US" sz="1500" dirty="0"/>
          </a:p>
          <a:p>
            <a:pPr marL="857250" lvl="1" indent="-342900">
              <a:buFont typeface="+mj-lt"/>
              <a:buAutoNum type="alphaUcPeriod"/>
            </a:pPr>
            <a:r>
              <a:rPr lang="en-US" sz="1500" dirty="0"/>
              <a:t>Start infusion at 10 mcg/ minute (no bolus dose), and increase by 5 mcg/minute every 3 minutes to a max of 50 mcg/minute</a:t>
            </a:r>
          </a:p>
          <a:p>
            <a:pPr marL="857250" lvl="1" indent="-342900">
              <a:buFont typeface="+mj-lt"/>
              <a:buAutoNum type="alphaUcPeriod"/>
            </a:pPr>
            <a:r>
              <a:rPr lang="en-US" sz="1500" dirty="0"/>
              <a:t>IV bolus 50 mcg every 2 minutes up to 200 mcg, without an infusion</a:t>
            </a:r>
          </a:p>
          <a:p>
            <a:pPr marL="857250" lvl="1" indent="-342900">
              <a:buFont typeface="+mj-lt"/>
              <a:buAutoNum type="alphaUcPeriod"/>
            </a:pPr>
            <a:r>
              <a:rPr lang="en-US" sz="1500" dirty="0"/>
              <a:t>Bolus 600-1000 mcg over 1-2 minutes, followed by infusion starting at 100 mcg/minute titrated up to clinical effect </a:t>
            </a:r>
          </a:p>
          <a:p>
            <a:pPr marL="857250" lvl="1" indent="-342900">
              <a:buFont typeface="+mj-lt"/>
              <a:buAutoNum type="alphaUcPeriod"/>
            </a:pPr>
            <a:r>
              <a:rPr lang="en-US" sz="1500" dirty="0"/>
              <a:t>Bolus with 80 mg IV furosemide, then start nitroglycerin infusion at a fixed rate of 200 mcg/minute </a:t>
            </a:r>
          </a:p>
        </p:txBody>
      </p:sp>
    </p:spTree>
    <p:extLst>
      <p:ext uri="{BB962C8B-B14F-4D97-AF65-F5344CB8AC3E}">
        <p14:creationId xmlns:p14="http://schemas.microsoft.com/office/powerpoint/2010/main" val="240431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25DC7-B450-BBAE-7959-D85D24F90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4DBA3-C93C-35FC-8CED-AA0B3AEBBE6F}"/>
              </a:ext>
            </a:extLst>
          </p:cNvPr>
          <p:cNvSpPr>
            <a:spLocks noGrp="1"/>
          </p:cNvSpPr>
          <p:nvPr>
            <p:ph type="title"/>
          </p:nvPr>
        </p:nvSpPr>
        <p:spPr>
          <a:xfrm>
            <a:off x="3384432" y="2296629"/>
            <a:ext cx="5311512" cy="549381"/>
          </a:xfrm>
        </p:spPr>
        <p:txBody>
          <a:bodyPr/>
          <a:lstStyle/>
          <a:p>
            <a:r>
              <a:rPr lang="en-US" dirty="0"/>
              <a:t>Summary	</a:t>
            </a:r>
          </a:p>
        </p:txBody>
      </p:sp>
    </p:spTree>
    <p:extLst>
      <p:ext uri="{BB962C8B-B14F-4D97-AF65-F5344CB8AC3E}">
        <p14:creationId xmlns:p14="http://schemas.microsoft.com/office/powerpoint/2010/main" val="1477069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0DCE-658C-DF5D-FB3C-529C4017A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F1144-A0AC-916E-EECA-D24306E6FF4B}"/>
              </a:ext>
            </a:extLst>
          </p:cNvPr>
          <p:cNvSpPr>
            <a:spLocks noGrp="1"/>
          </p:cNvSpPr>
          <p:nvPr>
            <p:ph type="title"/>
          </p:nvPr>
        </p:nvSpPr>
        <p:spPr>
          <a:xfrm>
            <a:off x="628650" y="503164"/>
            <a:ext cx="7886700" cy="535531"/>
          </a:xfrm>
        </p:spPr>
        <p:txBody>
          <a:bodyPr/>
          <a:lstStyle/>
          <a:p>
            <a:r>
              <a:rPr lang="en-US" sz="3200" dirty="0"/>
              <a:t>SCAPE Review </a:t>
            </a:r>
            <a:endParaRPr lang="en-US" sz="3200" dirty="0">
              <a:solidFill>
                <a:srgbClr val="FF0000"/>
              </a:solidFill>
            </a:endParaRPr>
          </a:p>
        </p:txBody>
      </p:sp>
      <p:graphicFrame>
        <p:nvGraphicFramePr>
          <p:cNvPr id="4" name="Content Placeholder 3">
            <a:extLst>
              <a:ext uri="{FF2B5EF4-FFF2-40B4-BE49-F238E27FC236}">
                <a16:creationId xmlns:a16="http://schemas.microsoft.com/office/drawing/2014/main" id="{48EE8396-6EA8-E7B7-32A2-E1696992AB5C}"/>
              </a:ext>
            </a:extLst>
          </p:cNvPr>
          <p:cNvGraphicFramePr>
            <a:graphicFrameLocks noGrp="1"/>
          </p:cNvGraphicFramePr>
          <p:nvPr>
            <p:ph idx="1"/>
            <p:extLst>
              <p:ext uri="{D42A27DB-BD31-4B8C-83A1-F6EECF244321}">
                <p14:modId xmlns:p14="http://schemas.microsoft.com/office/powerpoint/2010/main" val="1129575841"/>
              </p:ext>
            </p:extLst>
          </p:nvPr>
        </p:nvGraphicFramePr>
        <p:xfrm>
          <a:off x="628650" y="1038695"/>
          <a:ext cx="7886700" cy="3958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618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C9B8-BD68-D76A-7E8A-D54774C13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05CD6-5CC6-1DC0-BE84-40A9997E9D88}"/>
              </a:ext>
            </a:extLst>
          </p:cNvPr>
          <p:cNvSpPr>
            <a:spLocks noGrp="1"/>
          </p:cNvSpPr>
          <p:nvPr>
            <p:ph type="title"/>
          </p:nvPr>
        </p:nvSpPr>
        <p:spPr>
          <a:xfrm>
            <a:off x="628650" y="446979"/>
            <a:ext cx="7886700" cy="535531"/>
          </a:xfrm>
        </p:spPr>
        <p:txBody>
          <a:bodyPr/>
          <a:lstStyle/>
          <a:p>
            <a:r>
              <a:rPr lang="en-US" sz="3200" dirty="0"/>
              <a:t>Nitroglycerin vs. Nitroprusside </a:t>
            </a:r>
          </a:p>
        </p:txBody>
      </p:sp>
      <p:graphicFrame>
        <p:nvGraphicFramePr>
          <p:cNvPr id="6" name="Table 5">
            <a:extLst>
              <a:ext uri="{FF2B5EF4-FFF2-40B4-BE49-F238E27FC236}">
                <a16:creationId xmlns:a16="http://schemas.microsoft.com/office/drawing/2014/main" id="{232746B3-1FF1-5362-8920-60B2FBDF7B15}"/>
              </a:ext>
            </a:extLst>
          </p:cNvPr>
          <p:cNvGraphicFramePr>
            <a:graphicFrameLocks noGrp="1"/>
          </p:cNvGraphicFramePr>
          <p:nvPr>
            <p:extLst>
              <p:ext uri="{D42A27DB-BD31-4B8C-83A1-F6EECF244321}">
                <p14:modId xmlns:p14="http://schemas.microsoft.com/office/powerpoint/2010/main" val="722168487"/>
              </p:ext>
            </p:extLst>
          </p:nvPr>
        </p:nvGraphicFramePr>
        <p:xfrm>
          <a:off x="368969" y="1038695"/>
          <a:ext cx="8486273" cy="3225977"/>
        </p:xfrm>
        <a:graphic>
          <a:graphicData uri="http://schemas.openxmlformats.org/drawingml/2006/table">
            <a:tbl>
              <a:tblPr firstRow="1" bandRow="1">
                <a:tableStyleId>{BC89EF96-8CEA-46FF-86C4-4CE0E7609802}</a:tableStyleId>
              </a:tblPr>
              <a:tblGrid>
                <a:gridCol w="1235753">
                  <a:extLst>
                    <a:ext uri="{9D8B030D-6E8A-4147-A177-3AD203B41FA5}">
                      <a16:colId xmlns:a16="http://schemas.microsoft.com/office/drawing/2014/main" val="2408417728"/>
                    </a:ext>
                  </a:extLst>
                </a:gridCol>
                <a:gridCol w="3423151">
                  <a:extLst>
                    <a:ext uri="{9D8B030D-6E8A-4147-A177-3AD203B41FA5}">
                      <a16:colId xmlns:a16="http://schemas.microsoft.com/office/drawing/2014/main" val="1461793150"/>
                    </a:ext>
                  </a:extLst>
                </a:gridCol>
                <a:gridCol w="3827369">
                  <a:extLst>
                    <a:ext uri="{9D8B030D-6E8A-4147-A177-3AD203B41FA5}">
                      <a16:colId xmlns:a16="http://schemas.microsoft.com/office/drawing/2014/main" val="402775070"/>
                    </a:ext>
                  </a:extLst>
                </a:gridCol>
              </a:tblGrid>
              <a:tr h="266389">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Nitroglycerin</a:t>
                      </a:r>
                    </a:p>
                  </a:txBody>
                  <a:tcPr/>
                </a:tc>
                <a:tc>
                  <a:txBody>
                    <a:bodyPr/>
                    <a:lstStyle/>
                    <a:p>
                      <a:r>
                        <a:rPr lang="en-US" b="0" dirty="0">
                          <a:latin typeface="Arial" panose="020B0604020202020204" pitchFamily="34" charset="0"/>
                          <a:cs typeface="Arial" panose="020B0604020202020204" pitchFamily="34" charset="0"/>
                        </a:rPr>
                        <a:t>Nitroprusside </a:t>
                      </a:r>
                    </a:p>
                  </a:txBody>
                  <a:tcPr/>
                </a:tc>
                <a:extLst>
                  <a:ext uri="{0D108BD9-81ED-4DB2-BD59-A6C34878D82A}">
                    <a16:rowId xmlns:a16="http://schemas.microsoft.com/office/drawing/2014/main" val="2397349362"/>
                  </a:ext>
                </a:extLst>
              </a:tr>
              <a:tr h="505637">
                <a:tc>
                  <a:txBody>
                    <a:bodyPr/>
                    <a:lstStyle/>
                    <a:p>
                      <a:r>
                        <a:rPr lang="en-US" dirty="0">
                          <a:latin typeface="Arial" panose="020B0604020202020204" pitchFamily="34" charset="0"/>
                          <a:cs typeface="Arial" panose="020B0604020202020204" pitchFamily="34" charset="0"/>
                        </a:rPr>
                        <a:t>Mechanism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Metabolized by MAD into nitric oxide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Prodrug, release 1 nitric oxide and 5 cyanide molecules </a:t>
                      </a:r>
                    </a:p>
                  </a:txBody>
                  <a:tcPr/>
                </a:tc>
                <a:extLst>
                  <a:ext uri="{0D108BD9-81ED-4DB2-BD59-A6C34878D82A}">
                    <a16:rowId xmlns:a16="http://schemas.microsoft.com/office/drawing/2014/main" val="3403353388"/>
                  </a:ext>
                </a:extLst>
              </a:tr>
              <a:tr h="651742">
                <a:tc>
                  <a:txBody>
                    <a:bodyPr/>
                    <a:lstStyle/>
                    <a:p>
                      <a:r>
                        <a:rPr lang="en-US" dirty="0">
                          <a:latin typeface="Arial" panose="020B0604020202020204" pitchFamily="34" charset="0"/>
                          <a:cs typeface="Arial" panose="020B0604020202020204" pitchFamily="34" charset="0"/>
                        </a:rPr>
                        <a:t>Clinical effect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Low dose = vasodilation (↓ preload)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 dose = </a:t>
                      </a:r>
                      <a:r>
                        <a:rPr lang="en-US" b="0" dirty="0">
                          <a:latin typeface="Arial" panose="020B0604020202020204" pitchFamily="34" charset="0"/>
                          <a:cs typeface="Arial" panose="020B0604020202020204" pitchFamily="34" charset="0"/>
                        </a:rPr>
                        <a:t>arterial dilation (</a:t>
                      </a:r>
                      <a:r>
                        <a:rPr lang="en-US" dirty="0">
                          <a:latin typeface="Arial" panose="020B0604020202020204" pitchFamily="34" charset="0"/>
                          <a:cs typeface="Arial" panose="020B0604020202020204" pitchFamily="34" charset="0"/>
                        </a:rPr>
                        <a:t>↓ afterload)</a:t>
                      </a:r>
                      <a:endParaRPr lang="en-US" b="0" dirty="0">
                        <a:latin typeface="Arial" panose="020B0604020202020204" pitchFamily="34" charset="0"/>
                        <a:cs typeface="Arial" panose="020B0604020202020204" pitchFamily="34"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Rapid arterial and venous dilation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preload and afterload</a:t>
                      </a:r>
                    </a:p>
                  </a:txBody>
                  <a:tcPr/>
                </a:tc>
                <a:extLst>
                  <a:ext uri="{0D108BD9-81ED-4DB2-BD59-A6C34878D82A}">
                    <a16:rowId xmlns:a16="http://schemas.microsoft.com/office/drawing/2014/main" val="2344563494"/>
                  </a:ext>
                </a:extLst>
              </a:tr>
              <a:tr h="687837">
                <a:tc>
                  <a:txBody>
                    <a:bodyPr/>
                    <a:lstStyle/>
                    <a:p>
                      <a:r>
                        <a:rPr lang="en-US" dirty="0">
                          <a:latin typeface="Arial" panose="020B0604020202020204" pitchFamily="34" charset="0"/>
                          <a:cs typeface="Arial" panose="020B0604020202020204" pitchFamily="34" charset="0"/>
                        </a:rPr>
                        <a:t>Duration of therapy (in SCAPE)</a:t>
                      </a:r>
                    </a:p>
                  </a:txBody>
                  <a:tcPr/>
                </a:tc>
                <a:tc gridSpan="2">
                  <a:txBody>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Symptom improvement &lt; 6-24 hours after initiation</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Rapid titration off once symptoms improve</a:t>
                      </a:r>
                    </a:p>
                  </a:txBody>
                  <a:tcPr/>
                </a:tc>
                <a:tc hMerge="1">
                  <a:txBody>
                    <a:bodyPr/>
                    <a:lstStyle/>
                    <a:p>
                      <a:endParaRPr lang="en-US" dirty="0"/>
                    </a:p>
                  </a:txBody>
                  <a:tcPr/>
                </a:tc>
                <a:extLst>
                  <a:ext uri="{0D108BD9-81ED-4DB2-BD59-A6C34878D82A}">
                    <a16:rowId xmlns:a16="http://schemas.microsoft.com/office/drawing/2014/main" val="499719222"/>
                  </a:ext>
                </a:extLst>
              </a:tr>
              <a:tr h="441963">
                <a:tc>
                  <a:txBody>
                    <a:bodyPr/>
                    <a:lstStyle/>
                    <a:p>
                      <a:r>
                        <a:rPr lang="en-US" dirty="0">
                          <a:latin typeface="Arial" panose="020B0604020202020204" pitchFamily="34" charset="0"/>
                          <a:cs typeface="Arial" panose="020B0604020202020204" pitchFamily="34" charset="0"/>
                        </a:rPr>
                        <a:t>Evidence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Single center, small, randomized controlled and prospective analysis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Lack of primary literature or case reports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Referenced in AHA heart failure guidelines </a:t>
                      </a:r>
                    </a:p>
                  </a:txBody>
                  <a:tcPr/>
                </a:tc>
                <a:extLst>
                  <a:ext uri="{0D108BD9-81ED-4DB2-BD59-A6C34878D82A}">
                    <a16:rowId xmlns:a16="http://schemas.microsoft.com/office/drawing/2014/main" val="3968162617"/>
                  </a:ext>
                </a:extLst>
              </a:tr>
              <a:tr h="441963">
                <a:tc>
                  <a:txBody>
                    <a:bodyPr/>
                    <a:lstStyle/>
                    <a:p>
                      <a:r>
                        <a:rPr lang="en-US" dirty="0">
                          <a:latin typeface="Arial" panose="020B0604020202020204" pitchFamily="34" charset="0"/>
                          <a:cs typeface="Arial" panose="020B0604020202020204" pitchFamily="34" charset="0"/>
                        </a:rPr>
                        <a:t>Adverse outcomes</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Hypotension, headache, flushing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Tachyphylaxis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Hypotension, headache, flushing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Toxicity: cyanide, thiocyanate </a:t>
                      </a:r>
                    </a:p>
                  </a:txBody>
                  <a:tcPr/>
                </a:tc>
                <a:extLst>
                  <a:ext uri="{0D108BD9-81ED-4DB2-BD59-A6C34878D82A}">
                    <a16:rowId xmlns:a16="http://schemas.microsoft.com/office/drawing/2014/main" val="2529058551"/>
                  </a:ext>
                </a:extLst>
              </a:tr>
            </a:tbl>
          </a:graphicData>
        </a:graphic>
      </p:graphicFrame>
      <p:sp>
        <p:nvSpPr>
          <p:cNvPr id="3" name="TextBox 2">
            <a:extLst>
              <a:ext uri="{FF2B5EF4-FFF2-40B4-BE49-F238E27FC236}">
                <a16:creationId xmlns:a16="http://schemas.microsoft.com/office/drawing/2014/main" id="{263E9669-E00C-2502-81A6-2051D92469B7}"/>
              </a:ext>
            </a:extLst>
          </p:cNvPr>
          <p:cNvSpPr txBox="1"/>
          <p:nvPr/>
        </p:nvSpPr>
        <p:spPr>
          <a:xfrm>
            <a:off x="0" y="4497169"/>
            <a:ext cx="4523232" cy="646331"/>
          </a:xfrm>
          <a:prstGeom prst="rect">
            <a:avLst/>
          </a:prstGeom>
          <a:noFill/>
        </p:spPr>
        <p:txBody>
          <a:bodyPr wrap="square" rtlCol="0">
            <a:spAutoFit/>
          </a:bodyPr>
          <a:lstStyle/>
          <a:p>
            <a:r>
              <a:rPr lang="en-US" sz="1200" dirty="0"/>
              <a:t>Long B, et al. Am J Emerg Med. 2025 Apr;90:35-40.</a:t>
            </a:r>
          </a:p>
          <a:p>
            <a:r>
              <a:rPr lang="en-US" sz="1200" dirty="0" err="1"/>
              <a:t>Abdelhameed</a:t>
            </a:r>
            <a:r>
              <a:rPr lang="en-US" sz="1200" dirty="0"/>
              <a:t> ME, et al. </a:t>
            </a:r>
            <a:r>
              <a:rPr lang="en-US" sz="1200" dirty="0" err="1"/>
              <a:t>Cureus</a:t>
            </a:r>
            <a:r>
              <a:rPr lang="en-US" sz="1200" dirty="0"/>
              <a:t>. 2025 Sep 14;17(9):e92262.</a:t>
            </a:r>
          </a:p>
          <a:p>
            <a:r>
              <a:rPr lang="en-US" sz="1200" dirty="0"/>
              <a:t>D’Elia S, et al. Future Pharmacology. 2025; 5(1):1.</a:t>
            </a:r>
          </a:p>
        </p:txBody>
      </p:sp>
    </p:spTree>
    <p:extLst>
      <p:ext uri="{BB962C8B-B14F-4D97-AF65-F5344CB8AC3E}">
        <p14:creationId xmlns:p14="http://schemas.microsoft.com/office/powerpoint/2010/main" val="428795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9BB4F-49D3-90A2-B5F2-E85B0339B52B}"/>
              </a:ext>
            </a:extLst>
          </p:cNvPr>
          <p:cNvSpPr>
            <a:spLocks noGrp="1"/>
          </p:cNvSpPr>
          <p:nvPr>
            <p:ph type="title"/>
          </p:nvPr>
        </p:nvSpPr>
        <p:spPr>
          <a:xfrm>
            <a:off x="628650" y="326595"/>
            <a:ext cx="7886700" cy="535531"/>
          </a:xfrm>
        </p:spPr>
        <p:txBody>
          <a:bodyPr/>
          <a:lstStyle/>
          <a:p>
            <a:r>
              <a:rPr lang="en-US" sz="3200" dirty="0"/>
              <a:t>Outline</a:t>
            </a:r>
          </a:p>
        </p:txBody>
      </p:sp>
      <p:graphicFrame>
        <p:nvGraphicFramePr>
          <p:cNvPr id="2" name="Content Placeholder 1">
            <a:extLst>
              <a:ext uri="{FF2B5EF4-FFF2-40B4-BE49-F238E27FC236}">
                <a16:creationId xmlns:a16="http://schemas.microsoft.com/office/drawing/2014/main" id="{C0F0143C-602B-443D-ADC0-3AF35E638D5A}"/>
              </a:ext>
            </a:extLst>
          </p:cNvPr>
          <p:cNvGraphicFramePr>
            <a:graphicFrameLocks noGrp="1"/>
          </p:cNvGraphicFramePr>
          <p:nvPr>
            <p:ph idx="1"/>
            <p:extLst>
              <p:ext uri="{D42A27DB-BD31-4B8C-83A1-F6EECF244321}">
                <p14:modId xmlns:p14="http://schemas.microsoft.com/office/powerpoint/2010/main" val="957408161"/>
              </p:ext>
            </p:extLst>
          </p:nvPr>
        </p:nvGraphicFramePr>
        <p:xfrm>
          <a:off x="196786" y="862126"/>
          <a:ext cx="8750427" cy="3627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258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308A-E640-A5C5-A1AD-A91A3B104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14810-E0BE-37D6-05DD-951088AAB4CD}"/>
              </a:ext>
            </a:extLst>
          </p:cNvPr>
          <p:cNvSpPr>
            <a:spLocks noGrp="1"/>
          </p:cNvSpPr>
          <p:nvPr>
            <p:ph type="title"/>
          </p:nvPr>
        </p:nvSpPr>
        <p:spPr>
          <a:xfrm>
            <a:off x="628650" y="446979"/>
            <a:ext cx="7886700" cy="535531"/>
          </a:xfrm>
        </p:spPr>
        <p:txBody>
          <a:bodyPr/>
          <a:lstStyle/>
          <a:p>
            <a:r>
              <a:rPr lang="en-US" sz="3200" dirty="0"/>
              <a:t>Study Review</a:t>
            </a:r>
          </a:p>
        </p:txBody>
      </p:sp>
      <p:graphicFrame>
        <p:nvGraphicFramePr>
          <p:cNvPr id="3" name="Diagram 2">
            <a:extLst>
              <a:ext uri="{FF2B5EF4-FFF2-40B4-BE49-F238E27FC236}">
                <a16:creationId xmlns:a16="http://schemas.microsoft.com/office/drawing/2014/main" id="{36E293A2-D3AB-96CD-A645-4DACB1DAEDE3}"/>
              </a:ext>
            </a:extLst>
          </p:cNvPr>
          <p:cNvGraphicFramePr/>
          <p:nvPr>
            <p:extLst>
              <p:ext uri="{D42A27DB-BD31-4B8C-83A1-F6EECF244321}">
                <p14:modId xmlns:p14="http://schemas.microsoft.com/office/powerpoint/2010/main" val="4071766561"/>
              </p:ext>
            </p:extLst>
          </p:nvPr>
        </p:nvGraphicFramePr>
        <p:xfrm>
          <a:off x="579882" y="982510"/>
          <a:ext cx="7886700" cy="337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091B70B-B6D4-B8F6-6A23-3594C6D57F55}"/>
              </a:ext>
            </a:extLst>
          </p:cNvPr>
          <p:cNvSpPr txBox="1"/>
          <p:nvPr/>
        </p:nvSpPr>
        <p:spPr>
          <a:xfrm>
            <a:off x="0" y="4373355"/>
            <a:ext cx="4523232" cy="646331"/>
          </a:xfrm>
          <a:prstGeom prst="rect">
            <a:avLst/>
          </a:prstGeom>
          <a:noFill/>
        </p:spPr>
        <p:txBody>
          <a:bodyPr wrap="square" rtlCol="0">
            <a:spAutoFit/>
          </a:bodyPr>
          <a:lstStyle/>
          <a:p>
            <a:pPr lvl="0" defTabSz="914400">
              <a:defRPr/>
            </a:pPr>
            <a:r>
              <a:rPr lang="en-US" sz="1200" dirty="0"/>
              <a:t>Mathew R, et al. J Emerg Med. 2021 Sep;61(3):271-277.</a:t>
            </a:r>
          </a:p>
          <a:p>
            <a:pPr defTabSz="914400">
              <a:defRPr/>
            </a:pPr>
            <a:r>
              <a:rPr lang="en-US" sz="1200" dirty="0"/>
              <a:t>Houseman BS, et al. Am J Emerg Med. 2023 Jan;63:74-78.</a:t>
            </a:r>
          </a:p>
          <a:p>
            <a:pPr defTabSz="914400">
              <a:defRPr/>
            </a:pPr>
            <a:r>
              <a:rPr lang="en-US" sz="1200" dirty="0"/>
              <a:t>Siddiqua N, et al. Emerg Med J. 2024 Jan 22;41(2):96-102.</a:t>
            </a:r>
          </a:p>
        </p:txBody>
      </p:sp>
    </p:spTree>
    <p:extLst>
      <p:ext uri="{BB962C8B-B14F-4D97-AF65-F5344CB8AC3E}">
        <p14:creationId xmlns:p14="http://schemas.microsoft.com/office/powerpoint/2010/main" val="212263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8F51-431A-3A91-0CDD-675B517FE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D6C9E-B73A-2499-9C1D-A52A195943D8}"/>
              </a:ext>
            </a:extLst>
          </p:cNvPr>
          <p:cNvSpPr>
            <a:spLocks noGrp="1"/>
          </p:cNvSpPr>
          <p:nvPr>
            <p:ph type="title"/>
          </p:nvPr>
        </p:nvSpPr>
        <p:spPr>
          <a:xfrm>
            <a:off x="628650" y="446979"/>
            <a:ext cx="7886700" cy="535531"/>
          </a:xfrm>
        </p:spPr>
        <p:txBody>
          <a:bodyPr/>
          <a:lstStyle/>
          <a:p>
            <a:r>
              <a:rPr lang="en-US" sz="3200" dirty="0"/>
              <a:t>AHA and ESC Guidelines</a:t>
            </a:r>
          </a:p>
        </p:txBody>
      </p:sp>
      <p:sp>
        <p:nvSpPr>
          <p:cNvPr id="3" name="Content Placeholder 2">
            <a:extLst>
              <a:ext uri="{FF2B5EF4-FFF2-40B4-BE49-F238E27FC236}">
                <a16:creationId xmlns:a16="http://schemas.microsoft.com/office/drawing/2014/main" id="{A938455D-D087-D95C-AF51-BA8B47401F7A}"/>
              </a:ext>
            </a:extLst>
          </p:cNvPr>
          <p:cNvSpPr>
            <a:spLocks noGrp="1"/>
          </p:cNvSpPr>
          <p:nvPr>
            <p:ph idx="1"/>
          </p:nvPr>
        </p:nvSpPr>
        <p:spPr>
          <a:xfrm>
            <a:off x="220302" y="1163261"/>
            <a:ext cx="4098310" cy="797741"/>
          </a:xfrm>
        </p:spPr>
        <p:txBody>
          <a:bodyPr>
            <a:normAutofit/>
          </a:bodyPr>
          <a:lstStyle/>
          <a:p>
            <a:r>
              <a:rPr lang="en-US" sz="1800" dirty="0"/>
              <a:t>AHA 2022</a:t>
            </a:r>
          </a:p>
          <a:p>
            <a:pPr marL="342900" indent="-342900">
              <a:buFont typeface="Arial" panose="020B0604020202020204" pitchFamily="34" charset="0"/>
              <a:buChar char="•"/>
            </a:pPr>
            <a:r>
              <a:rPr lang="en-US" sz="1800" dirty="0"/>
              <a:t>IV vasodilators may be used</a:t>
            </a:r>
          </a:p>
        </p:txBody>
      </p:sp>
      <p:pic>
        <p:nvPicPr>
          <p:cNvPr id="6" name="Picture 5">
            <a:extLst>
              <a:ext uri="{FF2B5EF4-FFF2-40B4-BE49-F238E27FC236}">
                <a16:creationId xmlns:a16="http://schemas.microsoft.com/office/drawing/2014/main" id="{CEBE378C-E2B6-E33A-B062-7DE04B972857}"/>
              </a:ext>
            </a:extLst>
          </p:cNvPr>
          <p:cNvPicPr>
            <a:picLocks noChangeAspect="1"/>
          </p:cNvPicPr>
          <p:nvPr/>
        </p:nvPicPr>
        <p:blipFill>
          <a:blip r:embed="rId3"/>
          <a:stretch>
            <a:fillRect/>
          </a:stretch>
        </p:blipFill>
        <p:spPr>
          <a:xfrm>
            <a:off x="220302" y="2002327"/>
            <a:ext cx="3723737" cy="1715702"/>
          </a:xfrm>
          <a:prstGeom prst="rect">
            <a:avLst/>
          </a:prstGeom>
        </p:spPr>
      </p:pic>
      <p:sp>
        <p:nvSpPr>
          <p:cNvPr id="9" name="Content Placeholder 2">
            <a:extLst>
              <a:ext uri="{FF2B5EF4-FFF2-40B4-BE49-F238E27FC236}">
                <a16:creationId xmlns:a16="http://schemas.microsoft.com/office/drawing/2014/main" id="{A2A1B121-A387-5BD2-D137-004C7F721C41}"/>
              </a:ext>
            </a:extLst>
          </p:cNvPr>
          <p:cNvSpPr txBox="1">
            <a:spLocks/>
          </p:cNvSpPr>
          <p:nvPr/>
        </p:nvSpPr>
        <p:spPr>
          <a:xfrm>
            <a:off x="4523232" y="1163261"/>
            <a:ext cx="4098310" cy="79774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ESC 2021</a:t>
            </a:r>
          </a:p>
          <a:p>
            <a:pPr marL="342900" indent="-342900">
              <a:buFont typeface="Arial" panose="020B0604020202020204" pitchFamily="34" charset="0"/>
              <a:buChar char="•"/>
            </a:pPr>
            <a:r>
              <a:rPr lang="en-US" sz="1800" dirty="0"/>
              <a:t>IV vasodilators may be used</a:t>
            </a:r>
          </a:p>
        </p:txBody>
      </p:sp>
      <p:pic>
        <p:nvPicPr>
          <p:cNvPr id="11" name="Picture 10">
            <a:extLst>
              <a:ext uri="{FF2B5EF4-FFF2-40B4-BE49-F238E27FC236}">
                <a16:creationId xmlns:a16="http://schemas.microsoft.com/office/drawing/2014/main" id="{664991D3-E113-216E-461C-DF29EB76D653}"/>
              </a:ext>
            </a:extLst>
          </p:cNvPr>
          <p:cNvPicPr>
            <a:picLocks noChangeAspect="1"/>
          </p:cNvPicPr>
          <p:nvPr/>
        </p:nvPicPr>
        <p:blipFill>
          <a:blip r:embed="rId4"/>
          <a:stretch>
            <a:fillRect/>
          </a:stretch>
        </p:blipFill>
        <p:spPr>
          <a:xfrm>
            <a:off x="4523232" y="1961002"/>
            <a:ext cx="4351698" cy="1099956"/>
          </a:xfrm>
          <a:prstGeom prst="rect">
            <a:avLst/>
          </a:prstGeom>
        </p:spPr>
      </p:pic>
      <p:sp>
        <p:nvSpPr>
          <p:cNvPr id="5" name="TextBox 4">
            <a:extLst>
              <a:ext uri="{FF2B5EF4-FFF2-40B4-BE49-F238E27FC236}">
                <a16:creationId xmlns:a16="http://schemas.microsoft.com/office/drawing/2014/main" id="{D1FC0CC3-73B4-8DF7-58DE-5DAFB3F7DFD1}"/>
              </a:ext>
            </a:extLst>
          </p:cNvPr>
          <p:cNvSpPr txBox="1"/>
          <p:nvPr/>
        </p:nvSpPr>
        <p:spPr>
          <a:xfrm>
            <a:off x="0" y="4547881"/>
            <a:ext cx="4523232" cy="461665"/>
          </a:xfrm>
          <a:prstGeom prst="rect">
            <a:avLst/>
          </a:prstGeom>
          <a:noFill/>
        </p:spPr>
        <p:txBody>
          <a:bodyPr wrap="square" rtlCol="0">
            <a:spAutoFit/>
          </a:bodyPr>
          <a:lstStyle/>
          <a:p>
            <a:pPr lvl="0" defTabSz="914400">
              <a:defRPr/>
            </a:pPr>
            <a:r>
              <a:rPr lang="en-US" sz="1200" dirty="0"/>
              <a:t>Heidenreich PA et al. Circulation. 2022 May 3;145(18):e895-e1032.</a:t>
            </a:r>
          </a:p>
          <a:p>
            <a:pPr defTabSz="914400">
              <a:defRPr/>
            </a:pPr>
            <a:r>
              <a:rPr lang="lt-LT" sz="1200" dirty="0"/>
              <a:t>McDonagh TA,</a:t>
            </a:r>
            <a:r>
              <a:rPr lang="en-US" sz="1200" dirty="0"/>
              <a:t> et al. </a:t>
            </a:r>
            <a:r>
              <a:rPr lang="lt-LT" sz="1200" dirty="0"/>
              <a:t>Eur Heart J. 2021 Sep 21;42(36):3599-3726.</a:t>
            </a:r>
            <a:endParaRPr lang="en-US" sz="1200" dirty="0"/>
          </a:p>
        </p:txBody>
      </p:sp>
    </p:spTree>
    <p:extLst>
      <p:ext uri="{BB962C8B-B14F-4D97-AF65-F5344CB8AC3E}">
        <p14:creationId xmlns:p14="http://schemas.microsoft.com/office/powerpoint/2010/main" val="1645204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B9B6-8D4B-1D15-6119-BE0D23B92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4F672-BC7A-4A0E-46B0-4FD605995BEF}"/>
              </a:ext>
            </a:extLst>
          </p:cNvPr>
          <p:cNvSpPr>
            <a:spLocks noGrp="1"/>
          </p:cNvSpPr>
          <p:nvPr>
            <p:ph type="title"/>
          </p:nvPr>
        </p:nvSpPr>
        <p:spPr/>
        <p:txBody>
          <a:bodyPr/>
          <a:lstStyle/>
          <a:p>
            <a:r>
              <a:rPr lang="en-US" dirty="0"/>
              <a:t>Assessment Question 4</a:t>
            </a:r>
          </a:p>
        </p:txBody>
      </p:sp>
    </p:spTree>
    <p:extLst>
      <p:ext uri="{BB962C8B-B14F-4D97-AF65-F5344CB8AC3E}">
        <p14:creationId xmlns:p14="http://schemas.microsoft.com/office/powerpoint/2010/main" val="2729500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EBF9-128E-4899-FF15-386EEFC073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480E06-B3E5-FD26-260F-D5C3915E8B10}"/>
              </a:ext>
            </a:extLst>
          </p:cNvPr>
          <p:cNvSpPr>
            <a:spLocks noGrp="1"/>
          </p:cNvSpPr>
          <p:nvPr>
            <p:ph type="title"/>
          </p:nvPr>
        </p:nvSpPr>
        <p:spPr/>
        <p:txBody>
          <a:bodyPr/>
          <a:lstStyle/>
          <a:p>
            <a:r>
              <a:rPr lang="en-US" dirty="0"/>
              <a:t>Assessment Question #4</a:t>
            </a:r>
          </a:p>
        </p:txBody>
      </p:sp>
      <p:sp>
        <p:nvSpPr>
          <p:cNvPr id="2" name="Content Placeholder 4">
            <a:extLst>
              <a:ext uri="{FF2B5EF4-FFF2-40B4-BE49-F238E27FC236}">
                <a16:creationId xmlns:a16="http://schemas.microsoft.com/office/drawing/2014/main" id="{2E464E84-44B2-7911-0682-BDC7DC2DFDCA}"/>
              </a:ext>
            </a:extLst>
          </p:cNvPr>
          <p:cNvSpPr>
            <a:spLocks noGrp="1"/>
          </p:cNvSpPr>
          <p:nvPr>
            <p:ph idx="1"/>
          </p:nvPr>
        </p:nvSpPr>
        <p:spPr>
          <a:xfrm>
            <a:off x="454533" y="1011936"/>
            <a:ext cx="8234934" cy="4131563"/>
          </a:xfrm>
        </p:spPr>
        <p:txBody>
          <a:bodyPr vert="horz" lIns="91440" tIns="45720" rIns="91440" bIns="45720" rtlCol="0" anchor="t">
            <a:normAutofit/>
          </a:bodyPr>
          <a:lstStyle/>
          <a:p>
            <a:r>
              <a:rPr lang="en-US" sz="1800" dirty="0">
                <a:latin typeface="Arial"/>
                <a:cs typeface="Arial"/>
              </a:rPr>
              <a:t>4. Which statement best describes current guideline recommendations and supporting literature regarding IV vasodilators and loop diuretics in the acute management of SCAPE?</a:t>
            </a:r>
          </a:p>
          <a:p>
            <a:pPr marL="857250" lvl="1" indent="-342900">
              <a:buFont typeface="+mj-lt"/>
              <a:buAutoNum type="alphaUcPeriod"/>
            </a:pPr>
            <a:endParaRPr lang="en-US" sz="1500" dirty="0"/>
          </a:p>
          <a:p>
            <a:pPr marL="857250" lvl="1" indent="-342900">
              <a:buFont typeface="+mj-lt"/>
              <a:buAutoNum type="alphaUcPeriod"/>
            </a:pPr>
            <a:r>
              <a:rPr lang="en-US" sz="1500" dirty="0"/>
              <a:t>Loop diuretics are considered first line because they provide fast relief of pulmonary edema in SCAPE</a:t>
            </a:r>
          </a:p>
          <a:p>
            <a:pPr marL="857250" lvl="1" indent="-342900">
              <a:buFont typeface="+mj-lt"/>
              <a:buAutoNum type="alphaUcPeriod"/>
            </a:pPr>
            <a:r>
              <a:rPr lang="en-US" sz="1500" dirty="0"/>
              <a:t>Guidelines and literature support early use of IV vasodilator therapy to rapidly reduce afterload and pulmonary congestion</a:t>
            </a:r>
          </a:p>
          <a:p>
            <a:pPr marL="857250" lvl="1" indent="-342900">
              <a:buFont typeface="+mj-lt"/>
              <a:buAutoNum type="alphaUcPeriod"/>
            </a:pPr>
            <a:r>
              <a:rPr lang="en-US" sz="1500" dirty="0"/>
              <a:t>Low dose IV nitroglycerin (&lt; 50 mcg/minute) are preferred in SCAPE due to safety concerns with higher doses</a:t>
            </a:r>
          </a:p>
          <a:p>
            <a:pPr marL="857250" lvl="1" indent="-342900">
              <a:buFont typeface="+mj-lt"/>
              <a:buAutoNum type="alphaUcPeriod"/>
            </a:pPr>
            <a:r>
              <a:rPr lang="en-US" sz="1500" dirty="0"/>
              <a:t>Loop diuretics and IV vasodilators are interchangeable first line options in acute SCAPE management </a:t>
            </a:r>
          </a:p>
        </p:txBody>
      </p:sp>
    </p:spTree>
    <p:extLst>
      <p:ext uri="{BB962C8B-B14F-4D97-AF65-F5344CB8AC3E}">
        <p14:creationId xmlns:p14="http://schemas.microsoft.com/office/powerpoint/2010/main" val="2950459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F874D-56B0-583B-EE43-E6F29FFC7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C3427-8BCF-0BB2-A0EA-01A8B3EE6320}"/>
              </a:ext>
            </a:extLst>
          </p:cNvPr>
          <p:cNvSpPr>
            <a:spLocks noGrp="1"/>
          </p:cNvSpPr>
          <p:nvPr>
            <p:ph type="ctrTitle"/>
          </p:nvPr>
        </p:nvSpPr>
        <p:spPr>
          <a:xfrm>
            <a:off x="1872148" y="1856169"/>
            <a:ext cx="6336669" cy="1865126"/>
          </a:xfrm>
        </p:spPr>
        <p:txBody>
          <a:bodyPr/>
          <a:lstStyle/>
          <a:p>
            <a:r>
              <a:rPr lang="en-US" sz="3200"/>
              <a:t>From Congestion to Control: Vasodilator-Based Approaches in Acute Heart Failure</a:t>
            </a:r>
          </a:p>
        </p:txBody>
      </p:sp>
      <p:sp>
        <p:nvSpPr>
          <p:cNvPr id="9" name="Text Placeholder 3">
            <a:extLst>
              <a:ext uri="{FF2B5EF4-FFF2-40B4-BE49-F238E27FC236}">
                <a16:creationId xmlns:a16="http://schemas.microsoft.com/office/drawing/2014/main" id="{8852D794-4353-0529-F771-25158A505D7D}"/>
              </a:ext>
            </a:extLst>
          </p:cNvPr>
          <p:cNvSpPr>
            <a:spLocks noGrp="1"/>
          </p:cNvSpPr>
          <p:nvPr>
            <p:ph type="body" sz="quarter" idx="10"/>
          </p:nvPr>
        </p:nvSpPr>
        <p:spPr>
          <a:xfrm>
            <a:off x="1480088" y="3482893"/>
            <a:ext cx="6489235" cy="1045414"/>
          </a:xfrm>
        </p:spPr>
        <p:txBody>
          <a:bodyPr/>
          <a:lstStyle/>
          <a:p>
            <a:r>
              <a:rPr lang="en-US" sz="1800" dirty="0"/>
              <a:t>Dylan Sarocco, PharmD</a:t>
            </a:r>
          </a:p>
          <a:p>
            <a:r>
              <a:rPr lang="en-US" sz="1800" dirty="0"/>
              <a:t>PGY2 Cardiology Resident</a:t>
            </a:r>
          </a:p>
          <a:p>
            <a:r>
              <a:rPr lang="en-US" sz="1800" dirty="0"/>
              <a:t> Aurora Health Care Metro, Inc.</a:t>
            </a:r>
          </a:p>
        </p:txBody>
      </p:sp>
      <p:sp>
        <p:nvSpPr>
          <p:cNvPr id="10" name="Text Placeholder 4">
            <a:extLst>
              <a:ext uri="{FF2B5EF4-FFF2-40B4-BE49-F238E27FC236}">
                <a16:creationId xmlns:a16="http://schemas.microsoft.com/office/drawing/2014/main" id="{109FFCEA-37F0-4B32-0780-4E28A6FA1D63}"/>
              </a:ext>
            </a:extLst>
          </p:cNvPr>
          <p:cNvSpPr>
            <a:spLocks noGrp="1"/>
          </p:cNvSpPr>
          <p:nvPr>
            <p:ph type="body" sz="quarter" idx="11"/>
          </p:nvPr>
        </p:nvSpPr>
        <p:spPr>
          <a:xfrm>
            <a:off x="4111696" y="4528307"/>
            <a:ext cx="3857627" cy="341632"/>
          </a:xfrm>
        </p:spPr>
        <p:txBody>
          <a:bodyPr/>
          <a:lstStyle/>
          <a:p>
            <a:r>
              <a:rPr lang="en-US" sz="1800" b="0" dirty="0"/>
              <a:t>Thursday, December 18th, 2025</a:t>
            </a:r>
          </a:p>
        </p:txBody>
      </p:sp>
    </p:spTree>
    <p:extLst>
      <p:ext uri="{BB962C8B-B14F-4D97-AF65-F5344CB8AC3E}">
        <p14:creationId xmlns:p14="http://schemas.microsoft.com/office/powerpoint/2010/main" val="1000126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8B9F-7703-191B-E5AB-FA17B33E64DD}"/>
              </a:ext>
            </a:extLst>
          </p:cNvPr>
          <p:cNvSpPr>
            <a:spLocks noGrp="1"/>
          </p:cNvSpPr>
          <p:nvPr>
            <p:ph type="title"/>
          </p:nvPr>
        </p:nvSpPr>
        <p:spPr>
          <a:xfrm>
            <a:off x="628650" y="321088"/>
            <a:ext cx="7095194" cy="535531"/>
          </a:xfrm>
        </p:spPr>
        <p:txBody>
          <a:bodyPr/>
          <a:lstStyle/>
          <a:p>
            <a:r>
              <a:rPr lang="en-US" sz="3200"/>
              <a:t>References</a:t>
            </a:r>
          </a:p>
        </p:txBody>
      </p:sp>
      <p:sp>
        <p:nvSpPr>
          <p:cNvPr id="3" name="Content Placeholder 2">
            <a:extLst>
              <a:ext uri="{FF2B5EF4-FFF2-40B4-BE49-F238E27FC236}">
                <a16:creationId xmlns:a16="http://schemas.microsoft.com/office/drawing/2014/main" id="{F7CD0FFA-2467-2293-9C39-3821D5A2157C}"/>
              </a:ext>
            </a:extLst>
          </p:cNvPr>
          <p:cNvSpPr>
            <a:spLocks noGrp="1"/>
          </p:cNvSpPr>
          <p:nvPr>
            <p:ph idx="1"/>
          </p:nvPr>
        </p:nvSpPr>
        <p:spPr>
          <a:xfrm>
            <a:off x="0" y="835525"/>
            <a:ext cx="8493071" cy="3986887"/>
          </a:xfrm>
        </p:spPr>
        <p:txBody>
          <a:bodyPr>
            <a:noAutofit/>
          </a:bodyPr>
          <a:lstStyle/>
          <a:p>
            <a:pPr marL="171450" indent="-171450">
              <a:buFont typeface="Arial" panose="020B0604020202020204" pitchFamily="34" charset="0"/>
              <a:buChar char="•"/>
            </a:pPr>
            <a:r>
              <a:rPr lang="en-US" sz="1100" dirty="0" err="1"/>
              <a:t>Abdelhameed</a:t>
            </a:r>
            <a:r>
              <a:rPr lang="en-US" sz="1100" dirty="0"/>
              <a:t> ME, Ababneh Q, Amir O, Mustafa MM, </a:t>
            </a:r>
            <a:r>
              <a:rPr lang="en-US" sz="1100" dirty="0" err="1"/>
              <a:t>Abdulhai</a:t>
            </a:r>
            <a:r>
              <a:rPr lang="en-US" sz="1100" dirty="0"/>
              <a:t> OM. High-Dose Nitroglycerin in Managing Sympathetic Crashing Acute Pulmonary Edema (SCAPE): A Comprehensive Review of Recent Evidence and Clinical Outcomes. </a:t>
            </a:r>
            <a:r>
              <a:rPr lang="en-US" sz="1100" dirty="0" err="1"/>
              <a:t>Cureus</a:t>
            </a:r>
            <a:r>
              <a:rPr lang="en-US" sz="1100" dirty="0"/>
              <a:t>. 2025 Sep 14;17(9):e92262.</a:t>
            </a:r>
          </a:p>
          <a:p>
            <a:pPr marL="171450" indent="-171450">
              <a:buFont typeface="Arial" panose="020B0604020202020204" pitchFamily="34" charset="0"/>
              <a:buChar char="•"/>
            </a:pPr>
            <a:r>
              <a:rPr lang="en-US" sz="1100" dirty="0"/>
              <a:t>Agrawal N, Kumar A, Aggarwal P, Jamshed N. Sympathetic crashing acute pulmonary edema. Indian J Crit Care Med. 2016 Dec;20(12):719-723.</a:t>
            </a:r>
          </a:p>
          <a:p>
            <a:pPr marL="171450" indent="-171450">
              <a:buFont typeface="Arial" panose="020B0604020202020204" pitchFamily="34" charset="0"/>
              <a:buChar char="•"/>
            </a:pPr>
            <a:r>
              <a:rPr lang="en-US" sz="1100" dirty="0"/>
              <a:t>Ayaz SI, Sharkey CM, Kwiatkowski GM, Wilson SS, John RS, </a:t>
            </a:r>
            <a:r>
              <a:rPr lang="en-US" sz="1100" dirty="0" err="1"/>
              <a:t>Tolomello</a:t>
            </a:r>
            <a:r>
              <a:rPr lang="en-US" sz="1100" dirty="0"/>
              <a:t> R, Mahajan A, Millis S, Levy PD. Intravenous enalaprilat for treatment of acute hypertensive heart failure in the emergency department. Int J Emerg Med. 2016 Dec;9(1):28. </a:t>
            </a:r>
            <a:r>
              <a:rPr lang="en-US" sz="1100" dirty="0" err="1"/>
              <a:t>doi</a:t>
            </a:r>
            <a:r>
              <a:rPr lang="en-US" sz="1100" dirty="0"/>
              <a:t>: 10.1186/s12245-016-0125-4.     </a:t>
            </a:r>
          </a:p>
          <a:p>
            <a:pPr marL="171450" indent="-171450">
              <a:buFont typeface="Arial" panose="020B0604020202020204" pitchFamily="34" charset="0"/>
              <a:buChar char="•"/>
            </a:pPr>
            <a:r>
              <a:rPr lang="en-US" sz="1100" dirty="0"/>
              <a:t>Cotter G, </a:t>
            </a:r>
            <a:r>
              <a:rPr lang="en-US" sz="1100" dirty="0" err="1"/>
              <a:t>Kaluski</a:t>
            </a:r>
            <a:r>
              <a:rPr lang="en-US" sz="1100" dirty="0"/>
              <a:t> E, Moshkovitz Y, Milovanov O, </a:t>
            </a:r>
            <a:r>
              <a:rPr lang="en-US" sz="1100" dirty="0" err="1"/>
              <a:t>Krakover</a:t>
            </a:r>
            <a:r>
              <a:rPr lang="en-US" sz="1100" dirty="0"/>
              <a:t> R, Vered Z. Pulmonary edema: new insight on pathogenesis and treatment. Curr </a:t>
            </a:r>
            <a:r>
              <a:rPr lang="en-US" sz="1100" dirty="0" err="1"/>
              <a:t>Opin</a:t>
            </a:r>
            <a:r>
              <a:rPr lang="en-US" sz="1100" dirty="0"/>
              <a:t> </a:t>
            </a:r>
            <a:r>
              <a:rPr lang="en-US" sz="1100" dirty="0" err="1"/>
              <a:t>Cardiol</a:t>
            </a:r>
            <a:r>
              <a:rPr lang="en-US" sz="1100" dirty="0"/>
              <a:t>. 2001 May;16(3):159-63. </a:t>
            </a:r>
          </a:p>
          <a:p>
            <a:pPr marL="171450" indent="-171450">
              <a:buFont typeface="Arial" panose="020B0604020202020204" pitchFamily="34" charset="0"/>
              <a:buChar char="•"/>
            </a:pPr>
            <a:r>
              <a:rPr lang="en-US" sz="1100" dirty="0"/>
              <a:t>D’Elia S, Franzese R, Gentile C, Solimene A, Luisi E, Caiazzo A, Natale F, Loffredo FS, Golino P, Cimmino G. Sodium Nitroprusside: The Forgotten Vasodilator? A Brief Guide for Informed and Safe Use from Heart Failure to Hypertensive Crisis and Aortic Dissection. Future Pharmacology. 2025; 5(1):1.</a:t>
            </a:r>
          </a:p>
          <a:p>
            <a:pPr marL="171450" indent="-171450">
              <a:buFont typeface="Arial" panose="020B0604020202020204" pitchFamily="34" charset="0"/>
              <a:buChar char="•"/>
            </a:pPr>
            <a:r>
              <a:rPr lang="en-US" sz="1100" dirty="0"/>
              <a:t>Felker GM, Lee KL, Bull DA, Redfield MM, Stevenson LW, Goldsmith SR, LeWinter MM, Deswal A, Rouleau JL, Ofili EO, Anstrom KJ, Hernandez AF, McNulty SE, Velazquez EJ, Kfoury AG, Chen HH, </a:t>
            </a:r>
            <a:r>
              <a:rPr lang="en-US" sz="1100" dirty="0" err="1"/>
              <a:t>Givertz</a:t>
            </a:r>
            <a:r>
              <a:rPr lang="en-US" sz="1100" dirty="0"/>
              <a:t> MM, </a:t>
            </a:r>
            <a:r>
              <a:rPr lang="en-US" sz="1100" dirty="0" err="1"/>
              <a:t>Semigran</a:t>
            </a:r>
            <a:r>
              <a:rPr lang="en-US" sz="1100" dirty="0"/>
              <a:t> MJ, Bart BA, </a:t>
            </a:r>
            <a:r>
              <a:rPr lang="en-US" sz="1100" dirty="0" err="1"/>
              <a:t>Mascette</a:t>
            </a:r>
            <a:r>
              <a:rPr lang="en-US" sz="1100" dirty="0"/>
              <a:t> AM, </a:t>
            </a:r>
            <a:r>
              <a:rPr lang="en-US" sz="1100" dirty="0" err="1"/>
              <a:t>Braunwald</a:t>
            </a:r>
            <a:r>
              <a:rPr lang="en-US" sz="1100" dirty="0"/>
              <a:t> E, O'Connor CM; NHLBI Heart Failure Clinical Research Network. Diuretic strategies in patients with acute decompensated heart failure. N Engl J Med. 2011 Mar 3;364(9):797-805.</a:t>
            </a:r>
          </a:p>
          <a:p>
            <a:pPr marL="171450" indent="-171450">
              <a:buFont typeface="Arial" panose="020B0604020202020204" pitchFamily="34" charset="0"/>
              <a:buChar char="•"/>
            </a:pPr>
            <a:r>
              <a:rPr lang="en-US" sz="1100" dirty="0"/>
              <a:t>Heidenreich PA, Bozkurt B, Aguilar D, Allen LA, Byun JJ, Colvin MM, Deswal A, </a:t>
            </a:r>
            <a:r>
              <a:rPr lang="en-US" sz="1100" dirty="0" err="1"/>
              <a:t>Drazner</a:t>
            </a:r>
            <a:r>
              <a:rPr lang="en-US" sz="1100" dirty="0"/>
              <a:t> MH, Dunlay SM, Evers LR, Fang JC, </a:t>
            </a:r>
            <a:r>
              <a:rPr lang="en-US" sz="1100" dirty="0" err="1"/>
              <a:t>Fedson</a:t>
            </a:r>
            <a:r>
              <a:rPr lang="en-US" sz="1100" dirty="0"/>
              <a:t> SE, </a:t>
            </a:r>
            <a:r>
              <a:rPr lang="en-US" sz="1100" dirty="0" err="1"/>
              <a:t>Fonarow</a:t>
            </a:r>
            <a:r>
              <a:rPr lang="en-US" sz="1100" dirty="0"/>
              <a:t> GC, Hayek SS, Hernandez AF, </a:t>
            </a:r>
            <a:r>
              <a:rPr lang="en-US" sz="1100" dirty="0" err="1"/>
              <a:t>Khazanie</a:t>
            </a:r>
            <a:r>
              <a:rPr lang="en-US" sz="1100" dirty="0"/>
              <a:t> P, Kittleson MM, Lee CS, Link MS, Milano CA, </a:t>
            </a:r>
            <a:r>
              <a:rPr lang="en-US" sz="1100" dirty="0" err="1"/>
              <a:t>Nnacheta</a:t>
            </a:r>
            <a:r>
              <a:rPr lang="en-US" sz="1100" dirty="0"/>
              <a:t> LC, Sandhu AT, Stevenson LW, </a:t>
            </a:r>
            <a:r>
              <a:rPr lang="en-US" sz="1100" dirty="0" err="1"/>
              <a:t>Vardeny</a:t>
            </a:r>
            <a:r>
              <a:rPr lang="en-US" sz="1100" dirty="0"/>
              <a:t> O, Vest AR, Yancy CW; ACC/AHA Joint Committee Members. 2022 AHA/ACC/HFSA Guideline for the Management of Heart Failure: A Report of the American College of Cardiology/American Heart Association Joint Committee on Clinical Practice Guidelines. Circulation. 2022 May 3;145(18):e895-e1032.</a:t>
            </a:r>
          </a:p>
        </p:txBody>
      </p:sp>
    </p:spTree>
    <p:extLst>
      <p:ext uri="{BB962C8B-B14F-4D97-AF65-F5344CB8AC3E}">
        <p14:creationId xmlns:p14="http://schemas.microsoft.com/office/powerpoint/2010/main" val="1914184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1398-01B0-19B0-B06F-FB24536D3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6A5CF-2069-483D-AF5F-A8DC5A045167}"/>
              </a:ext>
            </a:extLst>
          </p:cNvPr>
          <p:cNvSpPr>
            <a:spLocks noGrp="1"/>
          </p:cNvSpPr>
          <p:nvPr>
            <p:ph type="title"/>
          </p:nvPr>
        </p:nvSpPr>
        <p:spPr>
          <a:xfrm>
            <a:off x="628650" y="321088"/>
            <a:ext cx="7095194" cy="535531"/>
          </a:xfrm>
        </p:spPr>
        <p:txBody>
          <a:bodyPr/>
          <a:lstStyle/>
          <a:p>
            <a:r>
              <a:rPr lang="en-US" sz="3200" dirty="0"/>
              <a:t>References</a:t>
            </a:r>
          </a:p>
        </p:txBody>
      </p:sp>
      <p:sp>
        <p:nvSpPr>
          <p:cNvPr id="3" name="Content Placeholder 2">
            <a:extLst>
              <a:ext uri="{FF2B5EF4-FFF2-40B4-BE49-F238E27FC236}">
                <a16:creationId xmlns:a16="http://schemas.microsoft.com/office/drawing/2014/main" id="{98E7C961-0988-1ADB-1A84-4114FD0E63FC}"/>
              </a:ext>
            </a:extLst>
          </p:cNvPr>
          <p:cNvSpPr>
            <a:spLocks noGrp="1"/>
          </p:cNvSpPr>
          <p:nvPr>
            <p:ph idx="1"/>
          </p:nvPr>
        </p:nvSpPr>
        <p:spPr>
          <a:xfrm>
            <a:off x="0" y="859937"/>
            <a:ext cx="8493071" cy="3986887"/>
          </a:xfrm>
        </p:spPr>
        <p:txBody>
          <a:bodyPr>
            <a:normAutofit lnSpcReduction="10000"/>
          </a:bodyPr>
          <a:lstStyle/>
          <a:p>
            <a:pPr marL="171450" indent="-171450">
              <a:buFont typeface="Arial" panose="020B0604020202020204" pitchFamily="34" charset="0"/>
              <a:buChar char="•"/>
            </a:pPr>
            <a:r>
              <a:rPr lang="en-US" sz="1100" dirty="0"/>
              <a:t>Holme MR, Sharman T. Sodium Nitroprusside. [Updated 2023 May 22]. In: </a:t>
            </a:r>
            <a:r>
              <a:rPr lang="en-US" sz="1100" dirty="0" err="1"/>
              <a:t>StatPearls</a:t>
            </a:r>
            <a:r>
              <a:rPr lang="en-US" sz="1100" dirty="0"/>
              <a:t> [Internet]. Treasure Island (FL): </a:t>
            </a:r>
            <a:r>
              <a:rPr lang="en-US" sz="1100" dirty="0" err="1"/>
              <a:t>StatPearls</a:t>
            </a:r>
            <a:r>
              <a:rPr lang="en-US" sz="1100" dirty="0"/>
              <a:t> Publishing; 2025 Jan.</a:t>
            </a:r>
          </a:p>
          <a:p>
            <a:pPr marL="171450" indent="-171450">
              <a:buFont typeface="Arial" panose="020B0604020202020204" pitchFamily="34" charset="0"/>
              <a:buChar char="•"/>
            </a:pPr>
            <a:r>
              <a:rPr lang="en-US" sz="1100" dirty="0"/>
              <a:t>Holzer-Richling N, Holzer M, Herkner H, </a:t>
            </a:r>
            <a:r>
              <a:rPr lang="en-US" sz="1100" dirty="0" err="1"/>
              <a:t>Riedmüller</a:t>
            </a:r>
            <a:r>
              <a:rPr lang="en-US" sz="1100" dirty="0"/>
              <a:t> E, Havel C, Kaff A, Malzer R, Schreiber W. Randomized placebo controlled trial of furosemide on subjective perception of </a:t>
            </a:r>
            <a:r>
              <a:rPr lang="en-US" sz="1100" dirty="0" err="1"/>
              <a:t>dyspnoea</a:t>
            </a:r>
            <a:r>
              <a:rPr lang="en-US" sz="1100" dirty="0"/>
              <a:t> in patients with pulmonary oedema because of hypertensive crisis. </a:t>
            </a:r>
            <a:r>
              <a:rPr lang="en-US" sz="1100" dirty="0" err="1"/>
              <a:t>Eur</a:t>
            </a:r>
            <a:r>
              <a:rPr lang="en-US" sz="1100" dirty="0"/>
              <a:t> J Clin Invest. 2011 Jun;41(6):627-34.</a:t>
            </a:r>
          </a:p>
          <a:p>
            <a:pPr marL="171450" indent="-171450">
              <a:buFont typeface="Arial" panose="020B0604020202020204" pitchFamily="34" charset="0"/>
              <a:buChar char="•"/>
            </a:pPr>
            <a:r>
              <a:rPr lang="en-US" sz="1100" dirty="0"/>
              <a:t>Houseman BS, Martinelli AN, Oliver WD, </a:t>
            </a:r>
            <a:r>
              <a:rPr lang="en-US" sz="1100" dirty="0" err="1"/>
              <a:t>Devabhakthuni</a:t>
            </a:r>
            <a:r>
              <a:rPr lang="en-US" sz="1100" dirty="0"/>
              <a:t> S, Mattu A. High-dose nitroglycerin infusion description of safety and efficacy in sympathetic crashing acute pulmonary edema: The HI-DOSE SCAPE study. Am J Emerg Med. 2023 Jan;63:74-78.</a:t>
            </a:r>
          </a:p>
          <a:p>
            <a:pPr marL="171450" indent="-171450">
              <a:buFont typeface="Arial" panose="020B0604020202020204" pitchFamily="34" charset="0"/>
              <a:buChar char="•"/>
            </a:pPr>
            <a:r>
              <a:rPr lang="en-US" sz="1100" dirty="0"/>
              <a:t>Long B, Brady WJ, Gottlieb M. Emergency medicine updates: Sympathetic crashing acute pulmonary edema. Am J Emerg Med. 2025 Apr;90:35-40.</a:t>
            </a:r>
          </a:p>
          <a:p>
            <a:pPr marL="171450" indent="-171450">
              <a:buFont typeface="Arial" panose="020B0604020202020204" pitchFamily="34" charset="0"/>
              <a:buChar char="•"/>
            </a:pPr>
            <a:r>
              <a:rPr lang="en-US" sz="1100" dirty="0"/>
              <a:t>Mathew R, Kumar A, Sahu A, Wali S, Aggarwal P. High-Dose Nitroglycerin Bolus for Sympathetic Crashing Acute Pulmonary Edema: A Prospective Observational Pilot Study. J Emerg Med. 2021 Sep;61(3):271-277.</a:t>
            </a:r>
          </a:p>
          <a:p>
            <a:pPr marL="171450" indent="-171450">
              <a:buFont typeface="Arial" panose="020B0604020202020204" pitchFamily="34" charset="0"/>
              <a:buChar char="•"/>
            </a:pPr>
            <a:r>
              <a:rPr lang="lt-LT" sz="1100" dirty="0"/>
              <a:t>McDonagh TA, Metra M, Adamo M, Gardner RS, Baumbach A, Böhm M, Burri H, Butler J, Čelutkienė J, Chioncel O, Cleland JGF, Coats AJS, Crespo-Leiro MG, Farmakis D, Gilard M, Heymans S, Hoes AW, Jaarsma T, Jankowska EA, Lainscak M, Lam CSP, Lyon AR, McMurray JJV, Mebazaa A, Mindham R, Muneretto C, Francesco Piepoli M, Price S, Rosano GMC, Ruschitzka F, Kathrine Skibelund A; ESC Scientific Document Group. 2021 ESC Guidelines for the diagnosis and treatment of acute and chronic heart failure. Eur Heart J. 2021 Sep 21;42(36):3599-3726.</a:t>
            </a:r>
            <a:endParaRPr lang="en-US" sz="1100" dirty="0"/>
          </a:p>
          <a:p>
            <a:pPr marL="171450" indent="-171450">
              <a:buFont typeface="Arial" panose="020B0604020202020204" pitchFamily="34" charset="0"/>
              <a:buChar char="•"/>
            </a:pPr>
            <a:r>
              <a:rPr lang="en-US" sz="1100" dirty="0" err="1"/>
              <a:t>Purkarthofer</a:t>
            </a:r>
            <a:r>
              <a:rPr lang="en-US" sz="1100" dirty="0"/>
              <a:t>, D., Bachner, V., </a:t>
            </a:r>
            <a:r>
              <a:rPr lang="en-US" sz="1100" dirty="0" err="1"/>
              <a:t>Hois</a:t>
            </a:r>
            <a:r>
              <a:rPr lang="en-US" sz="1100" dirty="0"/>
              <a:t>, B., Koch, M., &amp; Russ, D. (n.d.). </a:t>
            </a:r>
            <a:r>
              <a:rPr lang="en-US" sz="1100" i="1" dirty="0"/>
              <a:t>(PDF) Case report: Sympathetic crashing acute pulmonary edema – only “NIV and nitroglycerin”?</a:t>
            </a:r>
            <a:r>
              <a:rPr lang="en-US" sz="1100" dirty="0"/>
              <a:t> ResearchGate. https://www.researchgate.net/publication/379630553_Case_Report_Sympathetic_crashing_acute_pulmonary_edema_-_only_NIV_and_nitroglycerin </a:t>
            </a:r>
          </a:p>
          <a:p>
            <a:pPr marL="171450" indent="-171450">
              <a:buFont typeface="Arial" panose="020B0604020202020204" pitchFamily="34" charset="0"/>
              <a:buChar char="•"/>
            </a:pPr>
            <a:r>
              <a:rPr lang="en-US" sz="1100" dirty="0"/>
              <a:t>Raj L, </a:t>
            </a:r>
            <a:r>
              <a:rPr lang="en-US" sz="1100" dirty="0" err="1"/>
              <a:t>Maidman</a:t>
            </a:r>
            <a:r>
              <a:rPr lang="en-US" sz="1100" dirty="0"/>
              <a:t> SD, </a:t>
            </a:r>
            <a:r>
              <a:rPr lang="en-US" sz="1100" dirty="0" err="1"/>
              <a:t>Adhyaru</a:t>
            </a:r>
            <a:r>
              <a:rPr lang="en-US" sz="1100" dirty="0"/>
              <a:t> BB. Inpatient management of acute decompensated heart failure. Postgrad Med J. 2020 Jan;96(1131):33-42.</a:t>
            </a:r>
          </a:p>
        </p:txBody>
      </p:sp>
    </p:spTree>
    <p:extLst>
      <p:ext uri="{BB962C8B-B14F-4D97-AF65-F5344CB8AC3E}">
        <p14:creationId xmlns:p14="http://schemas.microsoft.com/office/powerpoint/2010/main" val="948984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6AFB4-262B-AA8C-48C9-7B06AF113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0FA5-B620-6429-408B-8CC5003F9ACA}"/>
              </a:ext>
            </a:extLst>
          </p:cNvPr>
          <p:cNvSpPr>
            <a:spLocks noGrp="1"/>
          </p:cNvSpPr>
          <p:nvPr>
            <p:ph type="title"/>
          </p:nvPr>
        </p:nvSpPr>
        <p:spPr>
          <a:xfrm>
            <a:off x="628650" y="321088"/>
            <a:ext cx="7095194" cy="535531"/>
          </a:xfrm>
        </p:spPr>
        <p:txBody>
          <a:bodyPr/>
          <a:lstStyle/>
          <a:p>
            <a:r>
              <a:rPr lang="en-US" sz="3200"/>
              <a:t>References</a:t>
            </a:r>
          </a:p>
        </p:txBody>
      </p:sp>
      <p:sp>
        <p:nvSpPr>
          <p:cNvPr id="3" name="Content Placeholder 2">
            <a:extLst>
              <a:ext uri="{FF2B5EF4-FFF2-40B4-BE49-F238E27FC236}">
                <a16:creationId xmlns:a16="http://schemas.microsoft.com/office/drawing/2014/main" id="{CFFB440B-E4C3-7E0C-7B4B-B7D2337909D6}"/>
              </a:ext>
            </a:extLst>
          </p:cNvPr>
          <p:cNvSpPr>
            <a:spLocks noGrp="1"/>
          </p:cNvSpPr>
          <p:nvPr>
            <p:ph idx="1"/>
          </p:nvPr>
        </p:nvSpPr>
        <p:spPr>
          <a:xfrm>
            <a:off x="0" y="856619"/>
            <a:ext cx="8493071" cy="3986887"/>
          </a:xfrm>
        </p:spPr>
        <p:txBody>
          <a:bodyPr>
            <a:normAutofit/>
          </a:bodyPr>
          <a:lstStyle/>
          <a:p>
            <a:pPr marL="171450" indent="-171450">
              <a:buFont typeface="Arial" panose="020B0604020202020204" pitchFamily="34" charset="0"/>
              <a:buChar char="•"/>
            </a:pPr>
            <a:r>
              <a:rPr lang="en-US" sz="1100" dirty="0"/>
              <a:t>Rajagopalan N, Borlaug BA, Bailey AL, Eckman PM, </a:t>
            </a:r>
            <a:r>
              <a:rPr lang="en-US" sz="1100" dirty="0" err="1"/>
              <a:t>Guglin</a:t>
            </a:r>
            <a:r>
              <a:rPr lang="en-US" sz="1100" dirty="0"/>
              <a:t> M, Hall S, Montgomery M, Ramani G, </a:t>
            </a:r>
            <a:r>
              <a:rPr lang="en-US" sz="1100" dirty="0" err="1"/>
              <a:t>Khazanie</a:t>
            </a:r>
            <a:r>
              <a:rPr lang="en-US" sz="1100" dirty="0"/>
              <a:t> P. Practical Guidance for Hemodynamic Assessment by Right Heart Catheterization in Management of Heart Failure. JACC Heart Fail. 2024 Jul;12(7):1141-1156. </a:t>
            </a:r>
          </a:p>
          <a:p>
            <a:pPr marL="171450" indent="-171450">
              <a:buFont typeface="Arial" panose="020B0604020202020204" pitchFamily="34" charset="0"/>
              <a:buChar char="•"/>
            </a:pPr>
            <a:r>
              <a:rPr lang="en-US" sz="1100" dirty="0"/>
              <a:t>Siddiqua N, Mathew R, Sahu AK, Jamshed N, </a:t>
            </a:r>
            <a:r>
              <a:rPr lang="en-US" sz="1100" dirty="0" err="1"/>
              <a:t>Bhaskararayuni</a:t>
            </a:r>
            <a:r>
              <a:rPr lang="en-US" sz="1100" dirty="0"/>
              <a:t> J, Aggarwal P, Kumar A, Khan MA. High-dose versus low-dose intravenous nitroglycerine for sympathetic crashing acute pulmonary edema: a </a:t>
            </a:r>
            <a:r>
              <a:rPr lang="en-US" sz="1100" dirty="0" err="1"/>
              <a:t>randomised</a:t>
            </a:r>
            <a:r>
              <a:rPr lang="en-US" sz="1100" dirty="0"/>
              <a:t> controlled trial. Emerg Med J. 2024 Jan 22;41(2):96-102.</a:t>
            </a:r>
          </a:p>
          <a:p>
            <a:pPr marL="171450" indent="-171450">
              <a:buFont typeface="Arial" panose="020B0604020202020204" pitchFamily="34" charset="0"/>
              <a:buChar char="•"/>
            </a:pPr>
            <a:r>
              <a:rPr lang="en-US" sz="1100" dirty="0"/>
              <a:t>Xanthopoulos A, Butler J, </a:t>
            </a:r>
            <a:r>
              <a:rPr lang="en-US" sz="1100" dirty="0" err="1"/>
              <a:t>Parissis</a:t>
            </a:r>
            <a:r>
              <a:rPr lang="en-US" sz="1100" dirty="0"/>
              <a:t> J, </a:t>
            </a:r>
            <a:r>
              <a:rPr lang="en-US" sz="1100" dirty="0" err="1"/>
              <a:t>Polyzogopoulou</a:t>
            </a:r>
            <a:r>
              <a:rPr lang="en-US" sz="1100" dirty="0"/>
              <a:t> E, </a:t>
            </a:r>
            <a:r>
              <a:rPr lang="en-US" sz="1100" dirty="0" err="1"/>
              <a:t>Skoularigis</a:t>
            </a:r>
            <a:r>
              <a:rPr lang="en-US" sz="1100" dirty="0"/>
              <a:t> J, </a:t>
            </a:r>
            <a:r>
              <a:rPr lang="en-US" sz="1100" dirty="0" err="1"/>
              <a:t>Triposkiadis</a:t>
            </a:r>
            <a:r>
              <a:rPr lang="en-US" sz="1100" dirty="0"/>
              <a:t> F. Acutely decompensated versus acute heart failure: two different entities. Heart Fail Rev. 2020 Nov;25(6):907-916. </a:t>
            </a:r>
          </a:p>
          <a:p>
            <a:pPr marL="171450" indent="-171450">
              <a:buFont typeface="Arial" panose="020B0604020202020204" pitchFamily="34" charset="0"/>
              <a:buChar char="•"/>
            </a:pPr>
            <a:endParaRPr lang="en-US" sz="1100" dirty="0"/>
          </a:p>
        </p:txBody>
      </p:sp>
    </p:spTree>
    <p:extLst>
      <p:ext uri="{BB962C8B-B14F-4D97-AF65-F5344CB8AC3E}">
        <p14:creationId xmlns:p14="http://schemas.microsoft.com/office/powerpoint/2010/main" val="781200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title"/>
          </p:nvPr>
        </p:nvSpPr>
        <p:spPr>
          <a:xfrm>
            <a:off x="644018" y="1634712"/>
            <a:ext cx="3359363" cy="1338828"/>
          </a:xfrm>
        </p:spPr>
        <p:txBody>
          <a:bodyPr>
            <a:normAutofit/>
          </a:bodyPr>
          <a:lstStyle/>
          <a:p>
            <a:r>
              <a:rPr lang="en-US">
                <a:latin typeface="Arial" panose="020B0604020202020204" pitchFamily="34" charset="0"/>
                <a:cs typeface="Arial" panose="020B0604020202020204" pitchFamily="34" charset="0"/>
              </a:rPr>
              <a:t>Questions?</a:t>
            </a:r>
          </a:p>
        </p:txBody>
      </p:sp>
      <p:sp>
        <p:nvSpPr>
          <p:cNvPr id="3" name="Title 1">
            <a:extLst>
              <a:ext uri="{FF2B5EF4-FFF2-40B4-BE49-F238E27FC236}">
                <a16:creationId xmlns:a16="http://schemas.microsoft.com/office/drawing/2014/main" id="{3A9F558B-A7D6-8410-4898-0E53ACD9969C}"/>
              </a:ext>
            </a:extLst>
          </p:cNvPr>
          <p:cNvSpPr txBox="1">
            <a:spLocks/>
          </p:cNvSpPr>
          <p:nvPr/>
        </p:nvSpPr>
        <p:spPr>
          <a:xfrm>
            <a:off x="4952106" y="1634712"/>
            <a:ext cx="3359363" cy="1338828"/>
          </a:xfrm>
          <a:prstGeom prst="rect">
            <a:avLst/>
          </a:prstGeom>
        </p:spPr>
        <p:txBody>
          <a:bodyPr>
            <a:normAutofit fontScale="97500"/>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800" dirty="0">
                <a:latin typeface="Arial" panose="020B0604020202020204" pitchFamily="34" charset="0"/>
                <a:cs typeface="Arial" panose="020B0604020202020204" pitchFamily="34" charset="0"/>
              </a:rPr>
              <a:t>Dylan Sarocco, PharmD</a:t>
            </a:r>
          </a:p>
          <a:p>
            <a:r>
              <a:rPr lang="en-US" sz="1800" dirty="0">
                <a:latin typeface="Arial" panose="020B0604020202020204" pitchFamily="34" charset="0"/>
                <a:cs typeface="Arial" panose="020B0604020202020204" pitchFamily="34" charset="0"/>
              </a:rPr>
              <a:t>PGY2 Cardiology </a:t>
            </a:r>
          </a:p>
          <a:p>
            <a:r>
              <a:rPr lang="en-US" sz="1800" dirty="0">
                <a:latin typeface="Arial" panose="020B0604020202020204" pitchFamily="34" charset="0"/>
                <a:cs typeface="Arial" panose="020B0604020202020204" pitchFamily="34" charset="0"/>
              </a:rPr>
              <a:t>Aurora Metro Inc.</a:t>
            </a:r>
          </a:p>
          <a:p>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dylan.sarocco@aah.org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32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2834-107D-C60E-60CF-038BDF4E38DE}"/>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23653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FE58-CD2C-5560-CD69-F21568460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86D48-5CCB-9DEC-3487-83349A03DCA9}"/>
              </a:ext>
            </a:extLst>
          </p:cNvPr>
          <p:cNvSpPr>
            <a:spLocks noGrp="1"/>
          </p:cNvSpPr>
          <p:nvPr>
            <p:ph type="title"/>
          </p:nvPr>
        </p:nvSpPr>
        <p:spPr>
          <a:xfrm>
            <a:off x="628650" y="446979"/>
            <a:ext cx="7886700" cy="535531"/>
          </a:xfrm>
        </p:spPr>
        <p:txBody>
          <a:bodyPr/>
          <a:lstStyle/>
          <a:p>
            <a:r>
              <a:rPr lang="en-US" sz="3200" dirty="0"/>
              <a:t>SCAPE</a:t>
            </a:r>
          </a:p>
        </p:txBody>
      </p:sp>
      <p:sp>
        <p:nvSpPr>
          <p:cNvPr id="4" name="TextBox 3">
            <a:extLst>
              <a:ext uri="{FF2B5EF4-FFF2-40B4-BE49-F238E27FC236}">
                <a16:creationId xmlns:a16="http://schemas.microsoft.com/office/drawing/2014/main" id="{2008FAD5-EE47-BACB-2BB3-E144E9AED94E}"/>
              </a:ext>
            </a:extLst>
          </p:cNvPr>
          <p:cNvSpPr txBox="1"/>
          <p:nvPr/>
        </p:nvSpPr>
        <p:spPr>
          <a:xfrm>
            <a:off x="0" y="4696521"/>
            <a:ext cx="4523232" cy="276999"/>
          </a:xfrm>
          <a:prstGeom prst="rect">
            <a:avLst/>
          </a:prstGeom>
          <a:noFill/>
        </p:spPr>
        <p:txBody>
          <a:bodyPr wrap="square" rtlCol="0">
            <a:spAutoFit/>
          </a:bodyPr>
          <a:lstStyle/>
          <a:p>
            <a:r>
              <a:rPr lang="en-US" sz="1200" dirty="0"/>
              <a:t>Long B, et al. Am J Emerg Med. 2025 Apr;90:35-40.</a:t>
            </a:r>
          </a:p>
        </p:txBody>
      </p:sp>
      <p:graphicFrame>
        <p:nvGraphicFramePr>
          <p:cNvPr id="8" name="Content Placeholder 7">
            <a:extLst>
              <a:ext uri="{FF2B5EF4-FFF2-40B4-BE49-F238E27FC236}">
                <a16:creationId xmlns:a16="http://schemas.microsoft.com/office/drawing/2014/main" id="{F55ECD33-D175-BC79-4533-93EF7D7C927D}"/>
              </a:ext>
            </a:extLst>
          </p:cNvPr>
          <p:cNvGraphicFramePr>
            <a:graphicFrameLocks noGrp="1"/>
          </p:cNvGraphicFramePr>
          <p:nvPr>
            <p:ph idx="1"/>
            <p:extLst>
              <p:ext uri="{D42A27DB-BD31-4B8C-83A1-F6EECF244321}">
                <p14:modId xmlns:p14="http://schemas.microsoft.com/office/powerpoint/2010/main" val="1598367650"/>
              </p:ext>
            </p:extLst>
          </p:nvPr>
        </p:nvGraphicFramePr>
        <p:xfrm>
          <a:off x="-950976" y="982510"/>
          <a:ext cx="10094976" cy="371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01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6A0D8-37E3-7C9F-5537-670793E67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07A73-A6AE-1F0D-C337-2B884A1FBEE7}"/>
              </a:ext>
            </a:extLst>
          </p:cNvPr>
          <p:cNvSpPr>
            <a:spLocks noGrp="1"/>
          </p:cNvSpPr>
          <p:nvPr>
            <p:ph type="title"/>
          </p:nvPr>
        </p:nvSpPr>
        <p:spPr>
          <a:xfrm>
            <a:off x="628650" y="446979"/>
            <a:ext cx="7886700" cy="535531"/>
          </a:xfrm>
        </p:spPr>
        <p:txBody>
          <a:bodyPr/>
          <a:lstStyle/>
          <a:p>
            <a:r>
              <a:rPr lang="en-US" sz="3200" dirty="0"/>
              <a:t>Who Is at Risk for SCAPE</a:t>
            </a:r>
          </a:p>
        </p:txBody>
      </p:sp>
      <p:graphicFrame>
        <p:nvGraphicFramePr>
          <p:cNvPr id="4" name="Content Placeholder 3">
            <a:extLst>
              <a:ext uri="{FF2B5EF4-FFF2-40B4-BE49-F238E27FC236}">
                <a16:creationId xmlns:a16="http://schemas.microsoft.com/office/drawing/2014/main" id="{F6D9A7CA-0F9D-5A46-DE83-508C56DBF0F9}"/>
              </a:ext>
            </a:extLst>
          </p:cNvPr>
          <p:cNvGraphicFramePr>
            <a:graphicFrameLocks noGrp="1"/>
          </p:cNvGraphicFramePr>
          <p:nvPr>
            <p:ph idx="1"/>
            <p:extLst>
              <p:ext uri="{D42A27DB-BD31-4B8C-83A1-F6EECF244321}">
                <p14:modId xmlns:p14="http://schemas.microsoft.com/office/powerpoint/2010/main" val="2166248378"/>
              </p:ext>
            </p:extLst>
          </p:nvPr>
        </p:nvGraphicFramePr>
        <p:xfrm>
          <a:off x="314325" y="982510"/>
          <a:ext cx="8515350" cy="371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48D9920-01F6-A17E-7FF1-F286A5991C38}"/>
              </a:ext>
            </a:extLst>
          </p:cNvPr>
          <p:cNvSpPr txBox="1"/>
          <p:nvPr/>
        </p:nvSpPr>
        <p:spPr>
          <a:xfrm>
            <a:off x="0" y="4604053"/>
            <a:ext cx="4523232" cy="461665"/>
          </a:xfrm>
          <a:prstGeom prst="rect">
            <a:avLst/>
          </a:prstGeom>
          <a:noFill/>
        </p:spPr>
        <p:txBody>
          <a:bodyPr wrap="square" rtlCol="0">
            <a:spAutoFit/>
          </a:bodyPr>
          <a:lstStyle/>
          <a:p>
            <a:r>
              <a:rPr lang="en-US" sz="1200" dirty="0"/>
              <a:t>Long B, et al. Am J Emerg Med. 2025 Apr;90:35-40.</a:t>
            </a:r>
          </a:p>
          <a:p>
            <a:r>
              <a:rPr lang="en-US" sz="1200" dirty="0"/>
              <a:t>Agrawal N, et al. J Crit Care Med. 2016 Dec;20(12):719-723</a:t>
            </a:r>
          </a:p>
        </p:txBody>
      </p:sp>
    </p:spTree>
    <p:extLst>
      <p:ext uri="{BB962C8B-B14F-4D97-AF65-F5344CB8AC3E}">
        <p14:creationId xmlns:p14="http://schemas.microsoft.com/office/powerpoint/2010/main" val="761385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3" ma:contentTypeDescription="Create a new document." ma:contentTypeScope="" ma:versionID="1ba096a4b0e0309158f149b435ebe840">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bc871af97929b5b340f0d0511db76d91"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F9DC8C-A193-4E55-A961-4DC5067CBDC7}"/>
</file>

<file path=customXml/itemProps2.xml><?xml version="1.0" encoding="utf-8"?>
<ds:datastoreItem xmlns:ds="http://schemas.openxmlformats.org/officeDocument/2006/customXml" ds:itemID="{04E9F6C0-632C-4FCA-9B85-F710E6B03CEF}">
  <ds:schemaRefs>
    <ds:schemaRef ds:uri="http://schemas.microsoft.com/sharepoint/v3/contenttype/forms"/>
  </ds:schemaRefs>
</ds:datastoreItem>
</file>

<file path=customXml/itemProps3.xml><?xml version="1.0" encoding="utf-8"?>
<ds:datastoreItem xmlns:ds="http://schemas.openxmlformats.org/officeDocument/2006/customXml" ds:itemID="{8FEC8BD0-DE64-47EE-AE60-711074C6B55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05c2ae4-3a5a-41d8-a7c4-4ea9b28e842b"/>
    <ds:schemaRef ds:uri="353112a8-58bc-409d-880a-5be990ee78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2257</TotalTime>
  <Words>5660</Words>
  <Application>Microsoft Office PowerPoint</Application>
  <PresentationFormat>On-screen Show (16:9)</PresentationFormat>
  <Paragraphs>885</Paragraphs>
  <Slides>68</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Aptos</vt:lpstr>
      <vt:lpstr>Arial</vt:lpstr>
      <vt:lpstr>Calibri</vt:lpstr>
      <vt:lpstr>Calibri Light</vt:lpstr>
      <vt:lpstr>Verdana</vt:lpstr>
      <vt:lpstr>Office Theme</vt:lpstr>
      <vt:lpstr>From Congestion to Control: Vasodilator-Based Approaches in Acute Heart Failure</vt:lpstr>
      <vt:lpstr>Disclosure</vt:lpstr>
      <vt:lpstr>Abbreviation Key</vt:lpstr>
      <vt:lpstr>PowerPoint Presentation</vt:lpstr>
      <vt:lpstr>Learning Objectives</vt:lpstr>
      <vt:lpstr>Outline</vt:lpstr>
      <vt:lpstr>Background</vt:lpstr>
      <vt:lpstr>SCAPE</vt:lpstr>
      <vt:lpstr>Who Is at Risk for SCAPE</vt:lpstr>
      <vt:lpstr>Prevalence </vt:lpstr>
      <vt:lpstr>Pathophysiology  </vt:lpstr>
      <vt:lpstr>Pathophysiology - Trigger  </vt:lpstr>
      <vt:lpstr>Pathophysiology - Response  </vt:lpstr>
      <vt:lpstr>PowerPoint Presentation</vt:lpstr>
      <vt:lpstr>Pathophysiology - Outcome  </vt:lpstr>
      <vt:lpstr>Characteristics of SCAPE</vt:lpstr>
      <vt:lpstr>Diagnosis of SCAPE</vt:lpstr>
      <vt:lpstr>SCAPE vs. ADHF</vt:lpstr>
      <vt:lpstr>Assessment Question 1</vt:lpstr>
      <vt:lpstr>Assessment Question 1</vt:lpstr>
      <vt:lpstr>Pharmacological Management Options in SCAPE</vt:lpstr>
      <vt:lpstr>Treatment targets</vt:lpstr>
      <vt:lpstr>Nitroglycerin</vt:lpstr>
      <vt:lpstr>Nitroglycerin</vt:lpstr>
      <vt:lpstr>Nitroprusside </vt:lpstr>
      <vt:lpstr>Nitroprusside </vt:lpstr>
      <vt:lpstr>Nitroprusside Toxicity Monitoring</vt:lpstr>
      <vt:lpstr>AHA and ESC Guidelines</vt:lpstr>
      <vt:lpstr>AHA and ESC Guidelines</vt:lpstr>
      <vt:lpstr>Role of Loop Diuretics</vt:lpstr>
      <vt:lpstr>Role of Loop Diuretics</vt:lpstr>
      <vt:lpstr>Role of Loop Diuretics</vt:lpstr>
      <vt:lpstr>Medication to Avoid</vt:lpstr>
      <vt:lpstr>Assessment Question 2</vt:lpstr>
      <vt:lpstr>Assessment Question 2</vt:lpstr>
      <vt:lpstr>Literature review</vt:lpstr>
      <vt:lpstr>Literature Review</vt:lpstr>
      <vt:lpstr>High Dose Nitroglycerin: a Pilot Study  </vt:lpstr>
      <vt:lpstr>High Dose Nitroglycerin: a Pilot Study  </vt:lpstr>
      <vt:lpstr>High Dose Nitroglycerin: a Pilot Study  </vt:lpstr>
      <vt:lpstr>High Dose Nitroglycerin: a Pilot Study  </vt:lpstr>
      <vt:lpstr>High Dose Nitroglycerin: a Pilot Study  </vt:lpstr>
      <vt:lpstr>Trial Review</vt:lpstr>
      <vt:lpstr>The HI-DOSE SCAPE Study</vt:lpstr>
      <vt:lpstr>The HI-DOSE SCAPE Study</vt:lpstr>
      <vt:lpstr>The HI-DOSE SCAPE Study</vt:lpstr>
      <vt:lpstr>The HI-DOSE SCAPE Study </vt:lpstr>
      <vt:lpstr>The HI-DOSE SCAPE Study </vt:lpstr>
      <vt:lpstr>Trial Review</vt:lpstr>
      <vt:lpstr>High vs Low Dose IV Nitroglycerin</vt:lpstr>
      <vt:lpstr>High vs Low Dose IV Nitroglycerin</vt:lpstr>
      <vt:lpstr>High vs Low Dose IV Nitroglycerin</vt:lpstr>
      <vt:lpstr>High vs Low Dose IV Nitroglycerin</vt:lpstr>
      <vt:lpstr>High vs Low Dose IV Nitroglycerin</vt:lpstr>
      <vt:lpstr>Assessment Question 3</vt:lpstr>
      <vt:lpstr>Assessment Question #3</vt:lpstr>
      <vt:lpstr>Summary </vt:lpstr>
      <vt:lpstr>SCAPE Review </vt:lpstr>
      <vt:lpstr>Nitroglycerin vs. Nitroprusside </vt:lpstr>
      <vt:lpstr>Study Review</vt:lpstr>
      <vt:lpstr>AHA and ESC Guidelines</vt:lpstr>
      <vt:lpstr>Assessment Question 4</vt:lpstr>
      <vt:lpstr>Assessment Question #4</vt:lpstr>
      <vt:lpstr>From Congestion to Control: Vasodilator-Based Approaches in Acute Heart Failure</vt:lpstr>
      <vt:lpstr>References</vt:lpstr>
      <vt:lpstr>References</vt:lpstr>
      <vt:lpstr>References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Ocampo Velasco, Patricia</dc:creator>
  <cp:keywords/>
  <dc:description/>
  <cp:lastModifiedBy>Sarocco, Dylan</cp:lastModifiedBy>
  <cp:revision>3</cp:revision>
  <cp:lastPrinted>2025-10-30T13:37:09Z</cp:lastPrinted>
  <dcterms:created xsi:type="dcterms:W3CDTF">2022-11-17T19:18:38Z</dcterms:created>
  <dcterms:modified xsi:type="dcterms:W3CDTF">2025-12-15T03:26:20Z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y fmtid="{D5CDD505-2E9C-101B-9397-08002B2CF9AE}" pid="3" name="MediaServiceImageTags">
    <vt:lpwstr/>
  </property>
</Properties>
</file>