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7"/>
  </p:notesMasterIdLst>
  <p:sldIdLst>
    <p:sldId id="267" r:id="rId5"/>
    <p:sldId id="297" r:id="rId6"/>
    <p:sldId id="299" r:id="rId7"/>
    <p:sldId id="2147480152" r:id="rId8"/>
    <p:sldId id="305" r:id="rId9"/>
    <p:sldId id="2147480135" r:id="rId10"/>
    <p:sldId id="286" r:id="rId11"/>
    <p:sldId id="2147480137" r:id="rId12"/>
    <p:sldId id="2147480136" r:id="rId13"/>
    <p:sldId id="2147480076" r:id="rId14"/>
    <p:sldId id="2147480165" r:id="rId15"/>
    <p:sldId id="2147480078" r:id="rId16"/>
    <p:sldId id="2147480074" r:id="rId17"/>
    <p:sldId id="2147480077" r:id="rId18"/>
    <p:sldId id="2147480139" r:id="rId19"/>
    <p:sldId id="2147480175" r:id="rId20"/>
    <p:sldId id="2147480144" r:id="rId21"/>
    <p:sldId id="2147480155" r:id="rId22"/>
    <p:sldId id="2147480056" r:id="rId23"/>
    <p:sldId id="2147480069" r:id="rId24"/>
    <p:sldId id="2147480161" r:id="rId25"/>
    <p:sldId id="2147480080" r:id="rId26"/>
    <p:sldId id="2147480171" r:id="rId27"/>
    <p:sldId id="2147480170" r:id="rId28"/>
    <p:sldId id="2147480173" r:id="rId29"/>
    <p:sldId id="2147480122" r:id="rId30"/>
    <p:sldId id="2147480121" r:id="rId31"/>
    <p:sldId id="2147480133" r:id="rId32"/>
    <p:sldId id="2147480149" r:id="rId33"/>
    <p:sldId id="308" r:id="rId34"/>
    <p:sldId id="2147480081" r:id="rId35"/>
    <p:sldId id="2147480087" r:id="rId36"/>
    <p:sldId id="2147480123" r:id="rId37"/>
    <p:sldId id="2147480093" r:id="rId38"/>
    <p:sldId id="2147480147" r:id="rId39"/>
    <p:sldId id="2147480059" r:id="rId40"/>
    <p:sldId id="2147480125" r:id="rId41"/>
    <p:sldId id="2147480126" r:id="rId42"/>
    <p:sldId id="2147480112" r:id="rId43"/>
    <p:sldId id="2147480111" r:id="rId44"/>
    <p:sldId id="2147480106" r:id="rId45"/>
    <p:sldId id="2147480110" r:id="rId46"/>
    <p:sldId id="2147480129" r:id="rId47"/>
    <p:sldId id="2147480089" r:id="rId48"/>
    <p:sldId id="2147480099" r:id="rId49"/>
    <p:sldId id="2147480127" r:id="rId50"/>
    <p:sldId id="2147480113" r:id="rId51"/>
    <p:sldId id="2147480128" r:id="rId52"/>
    <p:sldId id="2147480146" r:id="rId53"/>
    <p:sldId id="2147480102" r:id="rId54"/>
    <p:sldId id="2147480115" r:id="rId55"/>
    <p:sldId id="309" r:id="rId56"/>
    <p:sldId id="2147480086" r:id="rId57"/>
    <p:sldId id="2147480100" r:id="rId58"/>
    <p:sldId id="2147480090" r:id="rId59"/>
    <p:sldId id="2147480101" r:id="rId60"/>
    <p:sldId id="2147480159" r:id="rId61"/>
    <p:sldId id="306" r:id="rId62"/>
    <p:sldId id="303" r:id="rId63"/>
    <p:sldId id="2147480169" r:id="rId64"/>
    <p:sldId id="2147480167" r:id="rId65"/>
    <p:sldId id="2147480052" r:id="rId6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48C92C-3CCE-7CDF-FFE1-271147C0B9B2}" name="Thompson, Lexi" initials="TL" userId="S::Alexis.Thompson3@aah.org::04e66ea6-2ef9-474b-b318-66c38194b251" providerId="AD"/>
  <p188:author id="{5219DF7C-2739-A25A-6CA9-5EA3003AF206}" name="Valley, Dylan" initials="VD" userId="S::dylan.valley@aah.org::f85ac4d0-d93b-43f2-86f1-1eb263414086" providerId="AD"/>
  <p188:author id="{DAE27B80-F89D-7362-17C8-176F103072B6}" name="Sieracki, Leigh Anne" initials="SL" userId="S::leigh.sieracki@aah.org::2f598e99-9302-4867-91ab-60b36dc304bd" providerId="AD"/>
  <p188:author id="{CA2082A0-5701-185E-98C9-6E466C2760F6}" name="Valley, Dylan" initials="DV" userId="S::Dylan.Valley@aah.org::f85ac4d0-d93b-43f2-86f1-1eb263414086" providerId="AD"/>
  <p188:author id="{55B7EEAD-A4DE-DDA7-C7D6-FA3652D3B132}" name="Thompson, Lexi" initials="TL" userId="S::alexis.thompson3@aah.org::04e66ea6-2ef9-474b-b318-66c38194b25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D8F91"/>
    <a:srgbClr val="00314C"/>
    <a:srgbClr val="FF40FF"/>
    <a:srgbClr val="6AC7E6"/>
    <a:srgbClr val="00A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2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BBF35D-364A-4648-A396-BBF54CE255D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E0F53D7-F1F5-42F9-AA5E-50201900B70B}">
      <dgm:prSet phldrT="[Text]" phldr="0"/>
      <dgm:spPr/>
      <dgm:t>
        <a:bodyPr/>
        <a:lstStyle/>
        <a:p>
          <a:pPr algn="ctr">
            <a:lnSpc>
              <a:spcPct val="90000"/>
            </a:lnSpc>
          </a:pPr>
          <a:r>
            <a:rPr lang="en-US" sz="1400">
              <a:latin typeface="Calibri" panose="020F0502020204030204"/>
              <a:ea typeface="+mn-ea"/>
              <a:cs typeface="+mn-cs"/>
            </a:rPr>
            <a:t>Cardioversion</a:t>
          </a:r>
        </a:p>
      </dgm:t>
    </dgm:pt>
    <dgm:pt modelId="{D33627D0-204C-424B-8EF0-CF2181332FEC}" type="parTrans" cxnId="{71592507-85CB-419F-B514-CECDF1A33A47}">
      <dgm:prSet/>
      <dgm:spPr/>
      <dgm:t>
        <a:bodyPr/>
        <a:lstStyle/>
        <a:p>
          <a:endParaRPr lang="en-US"/>
        </a:p>
      </dgm:t>
    </dgm:pt>
    <dgm:pt modelId="{F2B56BF3-AED7-4B38-B60D-0B64B049F338}" type="sibTrans" cxnId="{71592507-85CB-419F-B514-CECDF1A33A47}">
      <dgm:prSet/>
      <dgm:spPr/>
      <dgm:t>
        <a:bodyPr/>
        <a:lstStyle/>
        <a:p>
          <a:endParaRPr lang="en-US"/>
        </a:p>
      </dgm:t>
    </dgm:pt>
    <dgm:pt modelId="{AA785F14-EE48-4601-85A6-F01BB882D93C}">
      <dgm:prSet phldrT="[Text]" phldr="0"/>
      <dgm:spPr/>
      <dgm:t>
        <a:bodyPr/>
        <a:lstStyle/>
        <a:p>
          <a:pPr algn="ctr">
            <a:lnSpc>
              <a:spcPct val="90000"/>
            </a:lnSpc>
          </a:pPr>
          <a:r>
            <a:rPr lang="en-US" sz="1400">
              <a:latin typeface="Calibri" panose="020F0502020204030204"/>
              <a:ea typeface="+mn-ea"/>
              <a:cs typeface="+mn-cs"/>
            </a:rPr>
            <a:t>Pharmacological</a:t>
          </a:r>
        </a:p>
      </dgm:t>
    </dgm:pt>
    <dgm:pt modelId="{0FD5626D-6958-4F1E-80C9-7A931361BB61}" type="parTrans" cxnId="{C9B97C74-EFB4-4C61-9355-E137467EDB67}">
      <dgm:prSet/>
      <dgm:spPr/>
      <dgm:t>
        <a:bodyPr/>
        <a:lstStyle/>
        <a:p>
          <a:endParaRPr lang="en-US"/>
        </a:p>
      </dgm:t>
    </dgm:pt>
    <dgm:pt modelId="{831E076F-8064-43F7-9924-E551EDC919FA}" type="sibTrans" cxnId="{C9B97C74-EFB4-4C61-9355-E137467EDB67}">
      <dgm:prSet/>
      <dgm:spPr/>
      <dgm:t>
        <a:bodyPr/>
        <a:lstStyle/>
        <a:p>
          <a:endParaRPr lang="en-US"/>
        </a:p>
      </dgm:t>
    </dgm:pt>
    <dgm:pt modelId="{750B1690-D938-4063-B9FE-D46BABE94552}">
      <dgm:prSet phldrT="[Text]" phldr="0"/>
      <dgm:spPr/>
      <dgm:t>
        <a:bodyPr/>
        <a:lstStyle/>
        <a:p>
          <a:pPr algn="ctr" rtl="0">
            <a:lnSpc>
              <a:spcPct val="90000"/>
            </a:lnSpc>
          </a:pPr>
          <a:r>
            <a:rPr lang="en-US" sz="1400">
              <a:latin typeface="Calibri" panose="020F0502020204030204"/>
              <a:ea typeface="+mn-ea"/>
              <a:cs typeface="+mn-cs"/>
            </a:rPr>
            <a:t>External</a:t>
          </a:r>
        </a:p>
      </dgm:t>
    </dgm:pt>
    <dgm:pt modelId="{D5CC6A94-EF09-4940-9A27-9B522DBF20E6}" type="parTrans" cxnId="{F84C24CA-9C39-4C5A-8431-E112910BE075}">
      <dgm:prSet/>
      <dgm:spPr/>
      <dgm:t>
        <a:bodyPr/>
        <a:lstStyle/>
        <a:p>
          <a:endParaRPr lang="en-US"/>
        </a:p>
      </dgm:t>
    </dgm:pt>
    <dgm:pt modelId="{3BC81BEB-4B90-427C-8BDE-A2C0A2EA5126}" type="sibTrans" cxnId="{F84C24CA-9C39-4C5A-8431-E112910BE075}">
      <dgm:prSet/>
      <dgm:spPr/>
      <dgm:t>
        <a:bodyPr/>
        <a:lstStyle/>
        <a:p>
          <a:endParaRPr lang="en-US"/>
        </a:p>
      </dgm:t>
    </dgm:pt>
    <dgm:pt modelId="{A0AC1123-AB44-4711-B302-1EE91BA30E06}">
      <dgm:prSet phldr="0"/>
      <dgm:spPr/>
      <dgm:t>
        <a:bodyPr/>
        <a:lstStyle/>
        <a:p>
          <a:pPr algn="ctr" rtl="0">
            <a:lnSpc>
              <a:spcPct val="90000"/>
            </a:lnSpc>
          </a:pPr>
          <a:r>
            <a:rPr lang="en-US" sz="1400">
              <a:latin typeface="Calibri" panose="020F0502020204030204"/>
              <a:ea typeface="+mn-ea"/>
              <a:cs typeface="+mn-cs"/>
            </a:rPr>
            <a:t>Electrical</a:t>
          </a:r>
        </a:p>
      </dgm:t>
    </dgm:pt>
    <dgm:pt modelId="{2836A9E8-A24F-42B7-98E1-D5CA8AC9530F}" type="parTrans" cxnId="{B3FC2ADF-8E8B-460F-853C-B7F811AAF9CD}">
      <dgm:prSet/>
      <dgm:spPr/>
    </dgm:pt>
    <dgm:pt modelId="{8A61C853-2A32-4C68-ADA3-4398D24050B2}" type="sibTrans" cxnId="{B3FC2ADF-8E8B-460F-853C-B7F811AAF9CD}">
      <dgm:prSet/>
      <dgm:spPr/>
    </dgm:pt>
    <dgm:pt modelId="{1DF28135-0BAD-4A6A-807F-AAAAFB18BD1A}">
      <dgm:prSet phldr="0"/>
      <dgm:spPr/>
      <dgm:t>
        <a:bodyPr/>
        <a:lstStyle/>
        <a:p>
          <a:pPr algn="ctr">
            <a:lnSpc>
              <a:spcPct val="90000"/>
            </a:lnSpc>
          </a:pPr>
          <a:r>
            <a:rPr lang="en-US" sz="1400">
              <a:latin typeface="Calibri"/>
              <a:ea typeface="+mn-ea"/>
              <a:cs typeface="+mn-cs"/>
            </a:rPr>
            <a:t>Internal</a:t>
          </a:r>
        </a:p>
      </dgm:t>
    </dgm:pt>
    <dgm:pt modelId="{91678C2B-E20B-4D3B-B447-091401701207}" type="parTrans" cxnId="{E98BE5EA-034A-4EFA-A0C2-49AEC057CB3B}">
      <dgm:prSet/>
      <dgm:spPr/>
    </dgm:pt>
    <dgm:pt modelId="{A847F7CB-0AE3-44B9-AA1A-893B2D063742}" type="sibTrans" cxnId="{E98BE5EA-034A-4EFA-A0C2-49AEC057CB3B}">
      <dgm:prSet/>
      <dgm:spPr/>
    </dgm:pt>
    <dgm:pt modelId="{6E54D4A9-C488-4495-9913-17731486D943}" type="pres">
      <dgm:prSet presAssocID="{35BBF35D-364A-4648-A396-BBF54CE255D5}" presName="hierChild1" presStyleCnt="0">
        <dgm:presLayoutVars>
          <dgm:chPref val="1"/>
          <dgm:dir/>
          <dgm:animOne val="branch"/>
          <dgm:animLvl val="lvl"/>
          <dgm:resizeHandles/>
        </dgm:presLayoutVars>
      </dgm:prSet>
      <dgm:spPr/>
    </dgm:pt>
    <dgm:pt modelId="{CBB22A95-CE92-4D17-B569-72E9A69A8BED}" type="pres">
      <dgm:prSet presAssocID="{8E0F53D7-F1F5-42F9-AA5E-50201900B70B}" presName="hierRoot1" presStyleCnt="0"/>
      <dgm:spPr/>
    </dgm:pt>
    <dgm:pt modelId="{A77CD009-23D5-4701-B473-D3A7580E087B}" type="pres">
      <dgm:prSet presAssocID="{8E0F53D7-F1F5-42F9-AA5E-50201900B70B}" presName="composite" presStyleCnt="0"/>
      <dgm:spPr/>
    </dgm:pt>
    <dgm:pt modelId="{242FF8F2-35DB-4288-985B-B6299C4D5A1A}" type="pres">
      <dgm:prSet presAssocID="{8E0F53D7-F1F5-42F9-AA5E-50201900B70B}" presName="background" presStyleLbl="node0" presStyleIdx="0" presStyleCnt="1"/>
      <dgm:spPr/>
    </dgm:pt>
    <dgm:pt modelId="{9FDE3863-816D-4C8A-A5A2-3F95E788456E}" type="pres">
      <dgm:prSet presAssocID="{8E0F53D7-F1F5-42F9-AA5E-50201900B70B}" presName="text" presStyleLbl="fgAcc0" presStyleIdx="0" presStyleCnt="1">
        <dgm:presLayoutVars>
          <dgm:chPref val="3"/>
        </dgm:presLayoutVars>
      </dgm:prSet>
      <dgm:spPr/>
    </dgm:pt>
    <dgm:pt modelId="{7EF7067D-3AC1-4B60-B529-04307F47B6F5}" type="pres">
      <dgm:prSet presAssocID="{8E0F53D7-F1F5-42F9-AA5E-50201900B70B}" presName="hierChild2" presStyleCnt="0"/>
      <dgm:spPr/>
    </dgm:pt>
    <dgm:pt modelId="{E3323787-9E30-4529-BA15-E7442D64CF9B}" type="pres">
      <dgm:prSet presAssocID="{0FD5626D-6958-4F1E-80C9-7A931361BB61}" presName="Name10" presStyleLbl="parChTrans1D2" presStyleIdx="0" presStyleCnt="2"/>
      <dgm:spPr/>
    </dgm:pt>
    <dgm:pt modelId="{466DC3C8-CEAE-4292-B4F5-120FEB26824C}" type="pres">
      <dgm:prSet presAssocID="{AA785F14-EE48-4601-85A6-F01BB882D93C}" presName="hierRoot2" presStyleCnt="0"/>
      <dgm:spPr/>
    </dgm:pt>
    <dgm:pt modelId="{E3B0E94F-652B-4226-BB7C-8EC7352A3AE5}" type="pres">
      <dgm:prSet presAssocID="{AA785F14-EE48-4601-85A6-F01BB882D93C}" presName="composite2" presStyleCnt="0"/>
      <dgm:spPr/>
    </dgm:pt>
    <dgm:pt modelId="{9EE0EAB8-7349-4EDA-B1C7-E52A849D34F4}" type="pres">
      <dgm:prSet presAssocID="{AA785F14-EE48-4601-85A6-F01BB882D93C}" presName="background2" presStyleLbl="node2" presStyleIdx="0" presStyleCnt="2"/>
      <dgm:spPr/>
    </dgm:pt>
    <dgm:pt modelId="{E86D85DE-23DA-44C9-ABC0-86BB926CE92E}" type="pres">
      <dgm:prSet presAssocID="{AA785F14-EE48-4601-85A6-F01BB882D93C}" presName="text2" presStyleLbl="fgAcc2" presStyleIdx="0" presStyleCnt="2">
        <dgm:presLayoutVars>
          <dgm:chPref val="3"/>
        </dgm:presLayoutVars>
      </dgm:prSet>
      <dgm:spPr/>
    </dgm:pt>
    <dgm:pt modelId="{B1136841-5794-44D2-A4FC-4F6640A3F015}" type="pres">
      <dgm:prSet presAssocID="{AA785F14-EE48-4601-85A6-F01BB882D93C}" presName="hierChild3" presStyleCnt="0"/>
      <dgm:spPr/>
    </dgm:pt>
    <dgm:pt modelId="{A7A6112C-9DC1-458A-AE6A-33D92A585203}" type="pres">
      <dgm:prSet presAssocID="{2836A9E8-A24F-42B7-98E1-D5CA8AC9530F}" presName="Name10" presStyleLbl="parChTrans1D2" presStyleIdx="1" presStyleCnt="2"/>
      <dgm:spPr/>
    </dgm:pt>
    <dgm:pt modelId="{3CCE8E74-C3C4-4513-8207-99F00FD428E9}" type="pres">
      <dgm:prSet presAssocID="{A0AC1123-AB44-4711-B302-1EE91BA30E06}" presName="hierRoot2" presStyleCnt="0"/>
      <dgm:spPr/>
    </dgm:pt>
    <dgm:pt modelId="{D569C6F5-6F8A-428E-9F75-63013B78A96A}" type="pres">
      <dgm:prSet presAssocID="{A0AC1123-AB44-4711-B302-1EE91BA30E06}" presName="composite2" presStyleCnt="0"/>
      <dgm:spPr/>
    </dgm:pt>
    <dgm:pt modelId="{5F1C9A83-DB6B-4876-B611-1C5488287E77}" type="pres">
      <dgm:prSet presAssocID="{A0AC1123-AB44-4711-B302-1EE91BA30E06}" presName="background2" presStyleLbl="node2" presStyleIdx="1" presStyleCnt="2"/>
      <dgm:spPr/>
    </dgm:pt>
    <dgm:pt modelId="{2D3352E9-215B-48AB-A7AE-3268CD93358B}" type="pres">
      <dgm:prSet presAssocID="{A0AC1123-AB44-4711-B302-1EE91BA30E06}" presName="text2" presStyleLbl="fgAcc2" presStyleIdx="1" presStyleCnt="2">
        <dgm:presLayoutVars>
          <dgm:chPref val="3"/>
        </dgm:presLayoutVars>
      </dgm:prSet>
      <dgm:spPr/>
    </dgm:pt>
    <dgm:pt modelId="{F43C9134-967C-45E4-A1C1-6D0A88787DE2}" type="pres">
      <dgm:prSet presAssocID="{A0AC1123-AB44-4711-B302-1EE91BA30E06}" presName="hierChild3" presStyleCnt="0"/>
      <dgm:spPr/>
    </dgm:pt>
    <dgm:pt modelId="{9F47BF83-7EF2-4FE1-B90C-42134E2EE10A}" type="pres">
      <dgm:prSet presAssocID="{D5CC6A94-EF09-4940-9A27-9B522DBF20E6}" presName="Name17" presStyleLbl="parChTrans1D3" presStyleIdx="0" presStyleCnt="2"/>
      <dgm:spPr/>
    </dgm:pt>
    <dgm:pt modelId="{21CEAB90-C767-400A-B578-3B40B312C265}" type="pres">
      <dgm:prSet presAssocID="{750B1690-D938-4063-B9FE-D46BABE94552}" presName="hierRoot3" presStyleCnt="0"/>
      <dgm:spPr/>
    </dgm:pt>
    <dgm:pt modelId="{563B95E4-29D3-4D08-9922-6703C00F8319}" type="pres">
      <dgm:prSet presAssocID="{750B1690-D938-4063-B9FE-D46BABE94552}" presName="composite3" presStyleCnt="0"/>
      <dgm:spPr/>
    </dgm:pt>
    <dgm:pt modelId="{F80AA463-BFA1-4B34-A841-5ACE723F7E14}" type="pres">
      <dgm:prSet presAssocID="{750B1690-D938-4063-B9FE-D46BABE94552}" presName="background3" presStyleLbl="node3" presStyleIdx="0" presStyleCnt="2"/>
      <dgm:spPr/>
    </dgm:pt>
    <dgm:pt modelId="{AF70E3AC-22CD-4AB2-B305-3B69EE6A5C2A}" type="pres">
      <dgm:prSet presAssocID="{750B1690-D938-4063-B9FE-D46BABE94552}" presName="text3" presStyleLbl="fgAcc3" presStyleIdx="0" presStyleCnt="2">
        <dgm:presLayoutVars>
          <dgm:chPref val="3"/>
        </dgm:presLayoutVars>
      </dgm:prSet>
      <dgm:spPr/>
    </dgm:pt>
    <dgm:pt modelId="{5E862F9A-AED0-42B3-8A1B-70B3169E79EA}" type="pres">
      <dgm:prSet presAssocID="{750B1690-D938-4063-B9FE-D46BABE94552}" presName="hierChild4" presStyleCnt="0"/>
      <dgm:spPr/>
    </dgm:pt>
    <dgm:pt modelId="{8890C712-6986-4203-B5BD-19D1B0E2A892}" type="pres">
      <dgm:prSet presAssocID="{91678C2B-E20B-4D3B-B447-091401701207}" presName="Name17" presStyleLbl="parChTrans1D3" presStyleIdx="1" presStyleCnt="2"/>
      <dgm:spPr/>
    </dgm:pt>
    <dgm:pt modelId="{4A20948A-B84F-4C1B-AC8E-C7C35AB61E1C}" type="pres">
      <dgm:prSet presAssocID="{1DF28135-0BAD-4A6A-807F-AAAAFB18BD1A}" presName="hierRoot3" presStyleCnt="0"/>
      <dgm:spPr/>
    </dgm:pt>
    <dgm:pt modelId="{87588B05-4E55-4405-BE5F-003DB1FC83A0}" type="pres">
      <dgm:prSet presAssocID="{1DF28135-0BAD-4A6A-807F-AAAAFB18BD1A}" presName="composite3" presStyleCnt="0"/>
      <dgm:spPr/>
    </dgm:pt>
    <dgm:pt modelId="{FC1968BE-2EF6-4254-8FAA-080B1B31A55F}" type="pres">
      <dgm:prSet presAssocID="{1DF28135-0BAD-4A6A-807F-AAAAFB18BD1A}" presName="background3" presStyleLbl="node3" presStyleIdx="1" presStyleCnt="2"/>
      <dgm:spPr/>
    </dgm:pt>
    <dgm:pt modelId="{FB1C628A-A928-432F-A84D-71AD6D68504B}" type="pres">
      <dgm:prSet presAssocID="{1DF28135-0BAD-4A6A-807F-AAAAFB18BD1A}" presName="text3" presStyleLbl="fgAcc3" presStyleIdx="1" presStyleCnt="2">
        <dgm:presLayoutVars>
          <dgm:chPref val="3"/>
        </dgm:presLayoutVars>
      </dgm:prSet>
      <dgm:spPr/>
    </dgm:pt>
    <dgm:pt modelId="{819E608B-C0EB-4617-9889-C1B007D019D2}" type="pres">
      <dgm:prSet presAssocID="{1DF28135-0BAD-4A6A-807F-AAAAFB18BD1A}" presName="hierChild4" presStyleCnt="0"/>
      <dgm:spPr/>
    </dgm:pt>
  </dgm:ptLst>
  <dgm:cxnLst>
    <dgm:cxn modelId="{71592507-85CB-419F-B514-CECDF1A33A47}" srcId="{35BBF35D-364A-4648-A396-BBF54CE255D5}" destId="{8E0F53D7-F1F5-42F9-AA5E-50201900B70B}" srcOrd="0" destOrd="0" parTransId="{D33627D0-204C-424B-8EF0-CF2181332FEC}" sibTransId="{F2B56BF3-AED7-4B38-B60D-0B64B049F338}"/>
    <dgm:cxn modelId="{B7DE6527-C52B-4807-AC90-9BC6BD67ED0E}" type="presOf" srcId="{0FD5626D-6958-4F1E-80C9-7A931361BB61}" destId="{E3323787-9E30-4529-BA15-E7442D64CF9B}" srcOrd="0" destOrd="0" presId="urn:microsoft.com/office/officeart/2005/8/layout/hierarchy1"/>
    <dgm:cxn modelId="{FD41CB29-1340-49DD-862F-A85A3EA214F4}" type="presOf" srcId="{8E0F53D7-F1F5-42F9-AA5E-50201900B70B}" destId="{9FDE3863-816D-4C8A-A5A2-3F95E788456E}" srcOrd="0" destOrd="0" presId="urn:microsoft.com/office/officeart/2005/8/layout/hierarchy1"/>
    <dgm:cxn modelId="{EDAF7236-2BC4-42D3-90FC-469400E959E4}" type="presOf" srcId="{35BBF35D-364A-4648-A396-BBF54CE255D5}" destId="{6E54D4A9-C488-4495-9913-17731486D943}" srcOrd="0" destOrd="0" presId="urn:microsoft.com/office/officeart/2005/8/layout/hierarchy1"/>
    <dgm:cxn modelId="{C9B97C74-EFB4-4C61-9355-E137467EDB67}" srcId="{8E0F53D7-F1F5-42F9-AA5E-50201900B70B}" destId="{AA785F14-EE48-4601-85A6-F01BB882D93C}" srcOrd="0" destOrd="0" parTransId="{0FD5626D-6958-4F1E-80C9-7A931361BB61}" sibTransId="{831E076F-8064-43F7-9924-E551EDC919FA}"/>
    <dgm:cxn modelId="{7EDE1755-D718-4396-9729-952AA481E82A}" type="presOf" srcId="{D5CC6A94-EF09-4940-9A27-9B522DBF20E6}" destId="{9F47BF83-7EF2-4FE1-B90C-42134E2EE10A}" srcOrd="0" destOrd="0" presId="urn:microsoft.com/office/officeart/2005/8/layout/hierarchy1"/>
    <dgm:cxn modelId="{C7672592-A984-4948-B786-2FDE4133FA2A}" type="presOf" srcId="{A0AC1123-AB44-4711-B302-1EE91BA30E06}" destId="{2D3352E9-215B-48AB-A7AE-3268CD93358B}" srcOrd="0" destOrd="0" presId="urn:microsoft.com/office/officeart/2005/8/layout/hierarchy1"/>
    <dgm:cxn modelId="{4D06BBA7-A4A2-4A28-8243-CB60BA0C374D}" type="presOf" srcId="{91678C2B-E20B-4D3B-B447-091401701207}" destId="{8890C712-6986-4203-B5BD-19D1B0E2A892}" srcOrd="0" destOrd="0" presId="urn:microsoft.com/office/officeart/2005/8/layout/hierarchy1"/>
    <dgm:cxn modelId="{875356B1-5C5F-4C4F-8E7E-991278A9F6AD}" type="presOf" srcId="{2836A9E8-A24F-42B7-98E1-D5CA8AC9530F}" destId="{A7A6112C-9DC1-458A-AE6A-33D92A585203}" srcOrd="0" destOrd="0" presId="urn:microsoft.com/office/officeart/2005/8/layout/hierarchy1"/>
    <dgm:cxn modelId="{F84C24CA-9C39-4C5A-8431-E112910BE075}" srcId="{A0AC1123-AB44-4711-B302-1EE91BA30E06}" destId="{750B1690-D938-4063-B9FE-D46BABE94552}" srcOrd="0" destOrd="0" parTransId="{D5CC6A94-EF09-4940-9A27-9B522DBF20E6}" sibTransId="{3BC81BEB-4B90-427C-8BDE-A2C0A2EA5126}"/>
    <dgm:cxn modelId="{7F2935D3-046F-4212-BBA3-A6095AC3B702}" type="presOf" srcId="{1DF28135-0BAD-4A6A-807F-AAAAFB18BD1A}" destId="{FB1C628A-A928-432F-A84D-71AD6D68504B}" srcOrd="0" destOrd="0" presId="urn:microsoft.com/office/officeart/2005/8/layout/hierarchy1"/>
    <dgm:cxn modelId="{B3FC2ADF-8E8B-460F-853C-B7F811AAF9CD}" srcId="{8E0F53D7-F1F5-42F9-AA5E-50201900B70B}" destId="{A0AC1123-AB44-4711-B302-1EE91BA30E06}" srcOrd="1" destOrd="0" parTransId="{2836A9E8-A24F-42B7-98E1-D5CA8AC9530F}" sibTransId="{8A61C853-2A32-4C68-ADA3-4398D24050B2}"/>
    <dgm:cxn modelId="{5312BAE0-8EC7-408B-BCCD-FD15EC4D069F}" type="presOf" srcId="{750B1690-D938-4063-B9FE-D46BABE94552}" destId="{AF70E3AC-22CD-4AB2-B305-3B69EE6A5C2A}" srcOrd="0" destOrd="0" presId="urn:microsoft.com/office/officeart/2005/8/layout/hierarchy1"/>
    <dgm:cxn modelId="{E98BE5EA-034A-4EFA-A0C2-49AEC057CB3B}" srcId="{A0AC1123-AB44-4711-B302-1EE91BA30E06}" destId="{1DF28135-0BAD-4A6A-807F-AAAAFB18BD1A}" srcOrd="1" destOrd="0" parTransId="{91678C2B-E20B-4D3B-B447-091401701207}" sibTransId="{A847F7CB-0AE3-44B9-AA1A-893B2D063742}"/>
    <dgm:cxn modelId="{5203C1F0-FAD5-42FD-887C-21A4853F647F}" type="presOf" srcId="{AA785F14-EE48-4601-85A6-F01BB882D93C}" destId="{E86D85DE-23DA-44C9-ABC0-86BB926CE92E}" srcOrd="0" destOrd="0" presId="urn:microsoft.com/office/officeart/2005/8/layout/hierarchy1"/>
    <dgm:cxn modelId="{743E0C4D-571B-47F7-A588-785B2C170FBB}" type="presParOf" srcId="{6E54D4A9-C488-4495-9913-17731486D943}" destId="{CBB22A95-CE92-4D17-B569-72E9A69A8BED}" srcOrd="0" destOrd="0" presId="urn:microsoft.com/office/officeart/2005/8/layout/hierarchy1"/>
    <dgm:cxn modelId="{05128038-7935-4F7F-9847-9E8DB1C9CF68}" type="presParOf" srcId="{CBB22A95-CE92-4D17-B569-72E9A69A8BED}" destId="{A77CD009-23D5-4701-B473-D3A7580E087B}" srcOrd="0" destOrd="0" presId="urn:microsoft.com/office/officeart/2005/8/layout/hierarchy1"/>
    <dgm:cxn modelId="{714796D7-2B32-40DD-A56A-B53FA8D5CA42}" type="presParOf" srcId="{A77CD009-23D5-4701-B473-D3A7580E087B}" destId="{242FF8F2-35DB-4288-985B-B6299C4D5A1A}" srcOrd="0" destOrd="0" presId="urn:microsoft.com/office/officeart/2005/8/layout/hierarchy1"/>
    <dgm:cxn modelId="{54035533-A4CA-4BB5-98D7-25F62C897B91}" type="presParOf" srcId="{A77CD009-23D5-4701-B473-D3A7580E087B}" destId="{9FDE3863-816D-4C8A-A5A2-3F95E788456E}" srcOrd="1" destOrd="0" presId="urn:microsoft.com/office/officeart/2005/8/layout/hierarchy1"/>
    <dgm:cxn modelId="{4C0FC8A0-1641-492C-9A9E-77FADCF54CA6}" type="presParOf" srcId="{CBB22A95-CE92-4D17-B569-72E9A69A8BED}" destId="{7EF7067D-3AC1-4B60-B529-04307F47B6F5}" srcOrd="1" destOrd="0" presId="urn:microsoft.com/office/officeart/2005/8/layout/hierarchy1"/>
    <dgm:cxn modelId="{45A5244B-9A5B-418E-9AD4-58C12AB0853B}" type="presParOf" srcId="{7EF7067D-3AC1-4B60-B529-04307F47B6F5}" destId="{E3323787-9E30-4529-BA15-E7442D64CF9B}" srcOrd="0" destOrd="0" presId="urn:microsoft.com/office/officeart/2005/8/layout/hierarchy1"/>
    <dgm:cxn modelId="{C8798EAA-3D8A-4B2A-BB57-543D79E1E74E}" type="presParOf" srcId="{7EF7067D-3AC1-4B60-B529-04307F47B6F5}" destId="{466DC3C8-CEAE-4292-B4F5-120FEB26824C}" srcOrd="1" destOrd="0" presId="urn:microsoft.com/office/officeart/2005/8/layout/hierarchy1"/>
    <dgm:cxn modelId="{97CC8217-60F4-4910-8048-C6EF09F71ECE}" type="presParOf" srcId="{466DC3C8-CEAE-4292-B4F5-120FEB26824C}" destId="{E3B0E94F-652B-4226-BB7C-8EC7352A3AE5}" srcOrd="0" destOrd="0" presId="urn:microsoft.com/office/officeart/2005/8/layout/hierarchy1"/>
    <dgm:cxn modelId="{EBFEF912-349A-492C-A528-924657085B79}" type="presParOf" srcId="{E3B0E94F-652B-4226-BB7C-8EC7352A3AE5}" destId="{9EE0EAB8-7349-4EDA-B1C7-E52A849D34F4}" srcOrd="0" destOrd="0" presId="urn:microsoft.com/office/officeart/2005/8/layout/hierarchy1"/>
    <dgm:cxn modelId="{1DB19EFD-7416-4772-9F25-1D8BA792BF1F}" type="presParOf" srcId="{E3B0E94F-652B-4226-BB7C-8EC7352A3AE5}" destId="{E86D85DE-23DA-44C9-ABC0-86BB926CE92E}" srcOrd="1" destOrd="0" presId="urn:microsoft.com/office/officeart/2005/8/layout/hierarchy1"/>
    <dgm:cxn modelId="{EC70D863-948D-4F7E-BBF9-460D800AF148}" type="presParOf" srcId="{466DC3C8-CEAE-4292-B4F5-120FEB26824C}" destId="{B1136841-5794-44D2-A4FC-4F6640A3F015}" srcOrd="1" destOrd="0" presId="urn:microsoft.com/office/officeart/2005/8/layout/hierarchy1"/>
    <dgm:cxn modelId="{13B1709F-53FF-4CDE-A642-17F1AF1F16F0}" type="presParOf" srcId="{7EF7067D-3AC1-4B60-B529-04307F47B6F5}" destId="{A7A6112C-9DC1-458A-AE6A-33D92A585203}" srcOrd="2" destOrd="0" presId="urn:microsoft.com/office/officeart/2005/8/layout/hierarchy1"/>
    <dgm:cxn modelId="{0A914891-EEC1-4BA8-AA5E-4384C8E9A8E7}" type="presParOf" srcId="{7EF7067D-3AC1-4B60-B529-04307F47B6F5}" destId="{3CCE8E74-C3C4-4513-8207-99F00FD428E9}" srcOrd="3" destOrd="0" presId="urn:microsoft.com/office/officeart/2005/8/layout/hierarchy1"/>
    <dgm:cxn modelId="{92EE4DFD-1B2D-4A96-B704-5D6E90EB20AB}" type="presParOf" srcId="{3CCE8E74-C3C4-4513-8207-99F00FD428E9}" destId="{D569C6F5-6F8A-428E-9F75-63013B78A96A}" srcOrd="0" destOrd="0" presId="urn:microsoft.com/office/officeart/2005/8/layout/hierarchy1"/>
    <dgm:cxn modelId="{6BC2FE9F-800E-44EC-B06C-4ABC21403395}" type="presParOf" srcId="{D569C6F5-6F8A-428E-9F75-63013B78A96A}" destId="{5F1C9A83-DB6B-4876-B611-1C5488287E77}" srcOrd="0" destOrd="0" presId="urn:microsoft.com/office/officeart/2005/8/layout/hierarchy1"/>
    <dgm:cxn modelId="{E3BD6E48-19D6-4441-BD7D-3BA57F3AE950}" type="presParOf" srcId="{D569C6F5-6F8A-428E-9F75-63013B78A96A}" destId="{2D3352E9-215B-48AB-A7AE-3268CD93358B}" srcOrd="1" destOrd="0" presId="urn:microsoft.com/office/officeart/2005/8/layout/hierarchy1"/>
    <dgm:cxn modelId="{AB6DB002-5191-4747-B8F0-5431952625D4}" type="presParOf" srcId="{3CCE8E74-C3C4-4513-8207-99F00FD428E9}" destId="{F43C9134-967C-45E4-A1C1-6D0A88787DE2}" srcOrd="1" destOrd="0" presId="urn:microsoft.com/office/officeart/2005/8/layout/hierarchy1"/>
    <dgm:cxn modelId="{4582E234-424E-4BB0-8F9B-FA6728340C1A}" type="presParOf" srcId="{F43C9134-967C-45E4-A1C1-6D0A88787DE2}" destId="{9F47BF83-7EF2-4FE1-B90C-42134E2EE10A}" srcOrd="0" destOrd="0" presId="urn:microsoft.com/office/officeart/2005/8/layout/hierarchy1"/>
    <dgm:cxn modelId="{3DFE755C-6F31-43BF-BE72-BEB33036FF40}" type="presParOf" srcId="{F43C9134-967C-45E4-A1C1-6D0A88787DE2}" destId="{21CEAB90-C767-400A-B578-3B40B312C265}" srcOrd="1" destOrd="0" presId="urn:microsoft.com/office/officeart/2005/8/layout/hierarchy1"/>
    <dgm:cxn modelId="{05D795DC-C43E-4514-AC1C-5244C7BE2E56}" type="presParOf" srcId="{21CEAB90-C767-400A-B578-3B40B312C265}" destId="{563B95E4-29D3-4D08-9922-6703C00F8319}" srcOrd="0" destOrd="0" presId="urn:microsoft.com/office/officeart/2005/8/layout/hierarchy1"/>
    <dgm:cxn modelId="{799872EA-45D2-4E2B-8F7E-2FE8B39C3D79}" type="presParOf" srcId="{563B95E4-29D3-4D08-9922-6703C00F8319}" destId="{F80AA463-BFA1-4B34-A841-5ACE723F7E14}" srcOrd="0" destOrd="0" presId="urn:microsoft.com/office/officeart/2005/8/layout/hierarchy1"/>
    <dgm:cxn modelId="{274EE23D-645F-4FA7-973D-70C18B3E670C}" type="presParOf" srcId="{563B95E4-29D3-4D08-9922-6703C00F8319}" destId="{AF70E3AC-22CD-4AB2-B305-3B69EE6A5C2A}" srcOrd="1" destOrd="0" presId="urn:microsoft.com/office/officeart/2005/8/layout/hierarchy1"/>
    <dgm:cxn modelId="{74B5DADF-3077-4DDE-94C8-3EDF8045F5F8}" type="presParOf" srcId="{21CEAB90-C767-400A-B578-3B40B312C265}" destId="{5E862F9A-AED0-42B3-8A1B-70B3169E79EA}" srcOrd="1" destOrd="0" presId="urn:microsoft.com/office/officeart/2005/8/layout/hierarchy1"/>
    <dgm:cxn modelId="{193DFA04-3E9D-41F2-9AAE-682135E9AB65}" type="presParOf" srcId="{F43C9134-967C-45E4-A1C1-6D0A88787DE2}" destId="{8890C712-6986-4203-B5BD-19D1B0E2A892}" srcOrd="2" destOrd="0" presId="urn:microsoft.com/office/officeart/2005/8/layout/hierarchy1"/>
    <dgm:cxn modelId="{14C1237C-F653-4460-B917-FB247E7827A7}" type="presParOf" srcId="{F43C9134-967C-45E4-A1C1-6D0A88787DE2}" destId="{4A20948A-B84F-4C1B-AC8E-C7C35AB61E1C}" srcOrd="3" destOrd="0" presId="urn:microsoft.com/office/officeart/2005/8/layout/hierarchy1"/>
    <dgm:cxn modelId="{9F3DC6D5-7216-4F64-8A4D-F65B96AA3DDC}" type="presParOf" srcId="{4A20948A-B84F-4C1B-AC8E-C7C35AB61E1C}" destId="{87588B05-4E55-4405-BE5F-003DB1FC83A0}" srcOrd="0" destOrd="0" presId="urn:microsoft.com/office/officeart/2005/8/layout/hierarchy1"/>
    <dgm:cxn modelId="{B055F812-423E-4635-88E4-1B876A5D6406}" type="presParOf" srcId="{87588B05-4E55-4405-BE5F-003DB1FC83A0}" destId="{FC1968BE-2EF6-4254-8FAA-080B1B31A55F}" srcOrd="0" destOrd="0" presId="urn:microsoft.com/office/officeart/2005/8/layout/hierarchy1"/>
    <dgm:cxn modelId="{0C6C5B52-70F1-4DF0-8D56-15FF396FEEB1}" type="presParOf" srcId="{87588B05-4E55-4405-BE5F-003DB1FC83A0}" destId="{FB1C628A-A928-432F-A84D-71AD6D68504B}" srcOrd="1" destOrd="0" presId="urn:microsoft.com/office/officeart/2005/8/layout/hierarchy1"/>
    <dgm:cxn modelId="{66A75DE6-5EE0-44A6-9861-D38E4642D0C9}" type="presParOf" srcId="{4A20948A-B84F-4C1B-AC8E-C7C35AB61E1C}" destId="{819E608B-C0EB-4617-9889-C1B007D019D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E5C813-5912-4DCF-B133-4799B9A4322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E9CB969-696D-4A93-A254-DF9A4B96F9E1}">
      <dgm:prSet phldrT="[Text]" phldr="0"/>
      <dgm:spPr/>
      <dgm:t>
        <a:bodyPr/>
        <a:lstStyle/>
        <a:p>
          <a:pPr rtl="0"/>
          <a:r>
            <a:rPr lang="en-US" b="1">
              <a:latin typeface="Arial" panose="020B0604020202020204" pitchFamily="34" charset="0"/>
              <a:cs typeface="Arial" panose="020B0604020202020204" pitchFamily="34" charset="0"/>
            </a:rPr>
            <a:t>Propofol</a:t>
          </a:r>
          <a:r>
            <a:rPr lang="en-US">
              <a:latin typeface="Calibri Light" panose="020F0302020204030204"/>
            </a:rPr>
            <a:t> </a:t>
          </a:r>
          <a:endParaRPr lang="en-US"/>
        </a:p>
      </dgm:t>
    </dgm:pt>
    <dgm:pt modelId="{9C12AEFF-440C-4CA2-A677-63D3222577C8}" type="parTrans" cxnId="{0F368024-2FDB-4005-9B6B-77AE4C0A4582}">
      <dgm:prSet/>
      <dgm:spPr/>
      <dgm:t>
        <a:bodyPr/>
        <a:lstStyle/>
        <a:p>
          <a:endParaRPr lang="en-US"/>
        </a:p>
      </dgm:t>
    </dgm:pt>
    <dgm:pt modelId="{E62F6654-4F3C-4400-ACCF-545E956DB094}" type="sibTrans" cxnId="{0F368024-2FDB-4005-9B6B-77AE4C0A4582}">
      <dgm:prSet/>
      <dgm:spPr/>
      <dgm:t>
        <a:bodyPr/>
        <a:lstStyle/>
        <a:p>
          <a:endParaRPr lang="en-US"/>
        </a:p>
      </dgm:t>
    </dgm:pt>
    <dgm:pt modelId="{133EC32B-9855-4110-85F7-000F53FD1F0C}">
      <dgm:prSet phldrT="[Text]" phldr="0"/>
      <dgm:spPr/>
      <dgm:t>
        <a:bodyPr/>
        <a:lstStyle/>
        <a:p>
          <a:r>
            <a:rPr lang="en-US" b="1">
              <a:latin typeface="Arial" panose="020B0604020202020204" pitchFamily="34" charset="0"/>
              <a:cs typeface="Arial" panose="020B0604020202020204" pitchFamily="34" charset="0"/>
            </a:rPr>
            <a:t>Etomidate</a:t>
          </a:r>
        </a:p>
      </dgm:t>
    </dgm:pt>
    <dgm:pt modelId="{83BFC4B7-10B1-4EF5-9A5E-65A9F8EA5292}" type="parTrans" cxnId="{29EBD33F-2E5D-4665-A250-B2BFFEEAE5DD}">
      <dgm:prSet/>
      <dgm:spPr/>
      <dgm:t>
        <a:bodyPr/>
        <a:lstStyle/>
        <a:p>
          <a:endParaRPr lang="en-US"/>
        </a:p>
      </dgm:t>
    </dgm:pt>
    <dgm:pt modelId="{60C6DB93-C5B6-4138-A88E-1D4CB302CF68}" type="sibTrans" cxnId="{29EBD33F-2E5D-4665-A250-B2BFFEEAE5DD}">
      <dgm:prSet/>
      <dgm:spPr/>
      <dgm:t>
        <a:bodyPr/>
        <a:lstStyle/>
        <a:p>
          <a:endParaRPr lang="en-US"/>
        </a:p>
      </dgm:t>
    </dgm:pt>
    <dgm:pt modelId="{43B74A99-992C-4FF6-BEA8-6CA7C8689A3A}">
      <dgm:prSet phldrT="[Text]" phldr="0"/>
      <dgm:spPr/>
      <dgm:t>
        <a:bodyPr/>
        <a:lstStyle/>
        <a:p>
          <a:r>
            <a:rPr lang="en-US" b="1">
              <a:latin typeface="Arial" panose="020B0604020202020204" pitchFamily="34" charset="0"/>
              <a:cs typeface="Arial" panose="020B0604020202020204" pitchFamily="34" charset="0"/>
            </a:rPr>
            <a:t>Methohexital</a:t>
          </a:r>
        </a:p>
      </dgm:t>
    </dgm:pt>
    <dgm:pt modelId="{626DBAB1-2E4A-43A4-A531-334E44806CA7}" type="parTrans" cxnId="{CC522BAD-52AA-4715-AA5F-26C3CCB6DBD6}">
      <dgm:prSet/>
      <dgm:spPr/>
      <dgm:t>
        <a:bodyPr/>
        <a:lstStyle/>
        <a:p>
          <a:endParaRPr lang="en-US"/>
        </a:p>
      </dgm:t>
    </dgm:pt>
    <dgm:pt modelId="{696F2CB5-EFC9-4ADA-A72B-F7EA274884D0}" type="sibTrans" cxnId="{CC522BAD-52AA-4715-AA5F-26C3CCB6DBD6}">
      <dgm:prSet/>
      <dgm:spPr/>
      <dgm:t>
        <a:bodyPr/>
        <a:lstStyle/>
        <a:p>
          <a:endParaRPr lang="en-US"/>
        </a:p>
      </dgm:t>
    </dgm:pt>
    <dgm:pt modelId="{8562CF96-44B6-47BF-849F-77DB4C4C587C}" type="pres">
      <dgm:prSet presAssocID="{F3E5C813-5912-4DCF-B133-4799B9A4322B}" presName="hierChild1" presStyleCnt="0">
        <dgm:presLayoutVars>
          <dgm:chPref val="1"/>
          <dgm:dir/>
          <dgm:animOne val="branch"/>
          <dgm:animLvl val="lvl"/>
          <dgm:resizeHandles/>
        </dgm:presLayoutVars>
      </dgm:prSet>
      <dgm:spPr/>
    </dgm:pt>
    <dgm:pt modelId="{4A14A02A-6826-46CF-92DE-07280FB8E77A}" type="pres">
      <dgm:prSet presAssocID="{2E9CB969-696D-4A93-A254-DF9A4B96F9E1}" presName="hierRoot1" presStyleCnt="0"/>
      <dgm:spPr/>
    </dgm:pt>
    <dgm:pt modelId="{6379C32E-0BEB-43F6-B2BF-D5BD0F54A8F5}" type="pres">
      <dgm:prSet presAssocID="{2E9CB969-696D-4A93-A254-DF9A4B96F9E1}" presName="composite" presStyleCnt="0"/>
      <dgm:spPr/>
    </dgm:pt>
    <dgm:pt modelId="{53EBC053-E8BF-4346-8C80-A67EF1B44AB6}" type="pres">
      <dgm:prSet presAssocID="{2E9CB969-696D-4A93-A254-DF9A4B96F9E1}" presName="background" presStyleLbl="node0" presStyleIdx="0" presStyleCnt="3"/>
      <dgm:spPr/>
    </dgm:pt>
    <dgm:pt modelId="{6DCCAA42-0B2F-4E12-B63F-AE8F59F2CA8A}" type="pres">
      <dgm:prSet presAssocID="{2E9CB969-696D-4A93-A254-DF9A4B96F9E1}" presName="text" presStyleLbl="fgAcc0" presStyleIdx="0" presStyleCnt="3">
        <dgm:presLayoutVars>
          <dgm:chPref val="3"/>
        </dgm:presLayoutVars>
      </dgm:prSet>
      <dgm:spPr/>
    </dgm:pt>
    <dgm:pt modelId="{4B3A300A-524E-48A5-AEEF-92E1E45BF200}" type="pres">
      <dgm:prSet presAssocID="{2E9CB969-696D-4A93-A254-DF9A4B96F9E1}" presName="hierChild2" presStyleCnt="0"/>
      <dgm:spPr/>
    </dgm:pt>
    <dgm:pt modelId="{CE8E6DF5-BEBC-4A43-9D04-85C7B16105B2}" type="pres">
      <dgm:prSet presAssocID="{133EC32B-9855-4110-85F7-000F53FD1F0C}" presName="hierRoot1" presStyleCnt="0"/>
      <dgm:spPr/>
    </dgm:pt>
    <dgm:pt modelId="{1F6512D8-9F9D-470D-8C83-DA1825739F87}" type="pres">
      <dgm:prSet presAssocID="{133EC32B-9855-4110-85F7-000F53FD1F0C}" presName="composite" presStyleCnt="0"/>
      <dgm:spPr/>
    </dgm:pt>
    <dgm:pt modelId="{D5DFC0A4-4DED-423D-AE5B-8829FEC412B6}" type="pres">
      <dgm:prSet presAssocID="{133EC32B-9855-4110-85F7-000F53FD1F0C}" presName="background" presStyleLbl="node0" presStyleIdx="1" presStyleCnt="3"/>
      <dgm:spPr/>
    </dgm:pt>
    <dgm:pt modelId="{D9D4A1FA-20F2-4F0F-890D-36E8DF9A1336}" type="pres">
      <dgm:prSet presAssocID="{133EC32B-9855-4110-85F7-000F53FD1F0C}" presName="text" presStyleLbl="fgAcc0" presStyleIdx="1" presStyleCnt="3">
        <dgm:presLayoutVars>
          <dgm:chPref val="3"/>
        </dgm:presLayoutVars>
      </dgm:prSet>
      <dgm:spPr/>
    </dgm:pt>
    <dgm:pt modelId="{10319695-EBDD-4328-9AA5-2569EBC4B674}" type="pres">
      <dgm:prSet presAssocID="{133EC32B-9855-4110-85F7-000F53FD1F0C}" presName="hierChild2" presStyleCnt="0"/>
      <dgm:spPr/>
    </dgm:pt>
    <dgm:pt modelId="{A26D8114-3266-4B2F-9234-F807E3EC5059}" type="pres">
      <dgm:prSet presAssocID="{43B74A99-992C-4FF6-BEA8-6CA7C8689A3A}" presName="hierRoot1" presStyleCnt="0"/>
      <dgm:spPr/>
    </dgm:pt>
    <dgm:pt modelId="{BB809653-7313-40C4-86E0-20B4CB95405E}" type="pres">
      <dgm:prSet presAssocID="{43B74A99-992C-4FF6-BEA8-6CA7C8689A3A}" presName="composite" presStyleCnt="0"/>
      <dgm:spPr/>
    </dgm:pt>
    <dgm:pt modelId="{824FCFC9-9A37-450D-AA8A-0EFCCAEE9F38}" type="pres">
      <dgm:prSet presAssocID="{43B74A99-992C-4FF6-BEA8-6CA7C8689A3A}" presName="background" presStyleLbl="node0" presStyleIdx="2" presStyleCnt="3"/>
      <dgm:spPr/>
    </dgm:pt>
    <dgm:pt modelId="{9109A56F-03F0-4F3D-B1C5-C60E9F9F8EA9}" type="pres">
      <dgm:prSet presAssocID="{43B74A99-992C-4FF6-BEA8-6CA7C8689A3A}" presName="text" presStyleLbl="fgAcc0" presStyleIdx="2" presStyleCnt="3">
        <dgm:presLayoutVars>
          <dgm:chPref val="3"/>
        </dgm:presLayoutVars>
      </dgm:prSet>
      <dgm:spPr/>
    </dgm:pt>
    <dgm:pt modelId="{C4E09158-2742-4952-A4FA-F58828DB9C03}" type="pres">
      <dgm:prSet presAssocID="{43B74A99-992C-4FF6-BEA8-6CA7C8689A3A}" presName="hierChild2" presStyleCnt="0"/>
      <dgm:spPr/>
    </dgm:pt>
  </dgm:ptLst>
  <dgm:cxnLst>
    <dgm:cxn modelId="{0F368024-2FDB-4005-9B6B-77AE4C0A4582}" srcId="{F3E5C813-5912-4DCF-B133-4799B9A4322B}" destId="{2E9CB969-696D-4A93-A254-DF9A4B96F9E1}" srcOrd="0" destOrd="0" parTransId="{9C12AEFF-440C-4CA2-A677-63D3222577C8}" sibTransId="{E62F6654-4F3C-4400-ACCF-545E956DB094}"/>
    <dgm:cxn modelId="{BD238433-13C8-407C-B1FE-77EF7A94AA75}" type="presOf" srcId="{43B74A99-992C-4FF6-BEA8-6CA7C8689A3A}" destId="{9109A56F-03F0-4F3D-B1C5-C60E9F9F8EA9}" srcOrd="0" destOrd="0" presId="urn:microsoft.com/office/officeart/2005/8/layout/hierarchy1"/>
    <dgm:cxn modelId="{29EBD33F-2E5D-4665-A250-B2BFFEEAE5DD}" srcId="{F3E5C813-5912-4DCF-B133-4799B9A4322B}" destId="{133EC32B-9855-4110-85F7-000F53FD1F0C}" srcOrd="1" destOrd="0" parTransId="{83BFC4B7-10B1-4EF5-9A5E-65A9F8EA5292}" sibTransId="{60C6DB93-C5B6-4138-A88E-1D4CB302CF68}"/>
    <dgm:cxn modelId="{CC522BAD-52AA-4715-AA5F-26C3CCB6DBD6}" srcId="{F3E5C813-5912-4DCF-B133-4799B9A4322B}" destId="{43B74A99-992C-4FF6-BEA8-6CA7C8689A3A}" srcOrd="2" destOrd="0" parTransId="{626DBAB1-2E4A-43A4-A531-334E44806CA7}" sibTransId="{696F2CB5-EFC9-4ADA-A72B-F7EA274884D0}"/>
    <dgm:cxn modelId="{1D7E4FC6-794D-4214-989F-70DD6EB97A0B}" type="presOf" srcId="{133EC32B-9855-4110-85F7-000F53FD1F0C}" destId="{D9D4A1FA-20F2-4F0F-890D-36E8DF9A1336}" srcOrd="0" destOrd="0" presId="urn:microsoft.com/office/officeart/2005/8/layout/hierarchy1"/>
    <dgm:cxn modelId="{BC378CE7-C56F-4FFD-8EB2-267A3CA8C52E}" type="presOf" srcId="{F3E5C813-5912-4DCF-B133-4799B9A4322B}" destId="{8562CF96-44B6-47BF-849F-77DB4C4C587C}" srcOrd="0" destOrd="0" presId="urn:microsoft.com/office/officeart/2005/8/layout/hierarchy1"/>
    <dgm:cxn modelId="{D4B894F1-F9CC-491A-981A-D00D0F156BB3}" type="presOf" srcId="{2E9CB969-696D-4A93-A254-DF9A4B96F9E1}" destId="{6DCCAA42-0B2F-4E12-B63F-AE8F59F2CA8A}" srcOrd="0" destOrd="0" presId="urn:microsoft.com/office/officeart/2005/8/layout/hierarchy1"/>
    <dgm:cxn modelId="{4685EE9C-CC25-481B-B09E-0A29E35A7818}" type="presParOf" srcId="{8562CF96-44B6-47BF-849F-77DB4C4C587C}" destId="{4A14A02A-6826-46CF-92DE-07280FB8E77A}" srcOrd="0" destOrd="0" presId="urn:microsoft.com/office/officeart/2005/8/layout/hierarchy1"/>
    <dgm:cxn modelId="{ECFBFFEC-CC83-4B5F-8BCD-FD5C5A0F5F82}" type="presParOf" srcId="{4A14A02A-6826-46CF-92DE-07280FB8E77A}" destId="{6379C32E-0BEB-43F6-B2BF-D5BD0F54A8F5}" srcOrd="0" destOrd="0" presId="urn:microsoft.com/office/officeart/2005/8/layout/hierarchy1"/>
    <dgm:cxn modelId="{7380F83A-44D6-40C0-908F-E2D5FE2CE575}" type="presParOf" srcId="{6379C32E-0BEB-43F6-B2BF-D5BD0F54A8F5}" destId="{53EBC053-E8BF-4346-8C80-A67EF1B44AB6}" srcOrd="0" destOrd="0" presId="urn:microsoft.com/office/officeart/2005/8/layout/hierarchy1"/>
    <dgm:cxn modelId="{8051E087-9E06-456B-BC51-1DD1CC3294D8}" type="presParOf" srcId="{6379C32E-0BEB-43F6-B2BF-D5BD0F54A8F5}" destId="{6DCCAA42-0B2F-4E12-B63F-AE8F59F2CA8A}" srcOrd="1" destOrd="0" presId="urn:microsoft.com/office/officeart/2005/8/layout/hierarchy1"/>
    <dgm:cxn modelId="{E223C293-BD56-4C7B-B50D-7A7D0A24A386}" type="presParOf" srcId="{4A14A02A-6826-46CF-92DE-07280FB8E77A}" destId="{4B3A300A-524E-48A5-AEEF-92E1E45BF200}" srcOrd="1" destOrd="0" presId="urn:microsoft.com/office/officeart/2005/8/layout/hierarchy1"/>
    <dgm:cxn modelId="{BDE62F48-F771-41DC-9BF0-6E399FBFC8A2}" type="presParOf" srcId="{8562CF96-44B6-47BF-849F-77DB4C4C587C}" destId="{CE8E6DF5-BEBC-4A43-9D04-85C7B16105B2}" srcOrd="1" destOrd="0" presId="urn:microsoft.com/office/officeart/2005/8/layout/hierarchy1"/>
    <dgm:cxn modelId="{96B32B75-8695-450F-AC75-5B554C0D4CB1}" type="presParOf" srcId="{CE8E6DF5-BEBC-4A43-9D04-85C7B16105B2}" destId="{1F6512D8-9F9D-470D-8C83-DA1825739F87}" srcOrd="0" destOrd="0" presId="urn:microsoft.com/office/officeart/2005/8/layout/hierarchy1"/>
    <dgm:cxn modelId="{8C8C50E0-CB70-4E93-8316-4FD2BDCE54C4}" type="presParOf" srcId="{1F6512D8-9F9D-470D-8C83-DA1825739F87}" destId="{D5DFC0A4-4DED-423D-AE5B-8829FEC412B6}" srcOrd="0" destOrd="0" presId="urn:microsoft.com/office/officeart/2005/8/layout/hierarchy1"/>
    <dgm:cxn modelId="{F2E31AD0-1DAE-4F7D-A43D-83AF204F4CF5}" type="presParOf" srcId="{1F6512D8-9F9D-470D-8C83-DA1825739F87}" destId="{D9D4A1FA-20F2-4F0F-890D-36E8DF9A1336}" srcOrd="1" destOrd="0" presId="urn:microsoft.com/office/officeart/2005/8/layout/hierarchy1"/>
    <dgm:cxn modelId="{0FF9EF33-519D-4C2D-A29A-0EF5B489EBB2}" type="presParOf" srcId="{CE8E6DF5-BEBC-4A43-9D04-85C7B16105B2}" destId="{10319695-EBDD-4328-9AA5-2569EBC4B674}" srcOrd="1" destOrd="0" presId="urn:microsoft.com/office/officeart/2005/8/layout/hierarchy1"/>
    <dgm:cxn modelId="{12AC6054-3572-4EF0-A091-1B880F54FF22}" type="presParOf" srcId="{8562CF96-44B6-47BF-849F-77DB4C4C587C}" destId="{A26D8114-3266-4B2F-9234-F807E3EC5059}" srcOrd="2" destOrd="0" presId="urn:microsoft.com/office/officeart/2005/8/layout/hierarchy1"/>
    <dgm:cxn modelId="{60EFEA77-F19D-485B-B2D3-48467132722D}" type="presParOf" srcId="{A26D8114-3266-4B2F-9234-F807E3EC5059}" destId="{BB809653-7313-40C4-86E0-20B4CB95405E}" srcOrd="0" destOrd="0" presId="urn:microsoft.com/office/officeart/2005/8/layout/hierarchy1"/>
    <dgm:cxn modelId="{6F619C55-82DB-4B25-8AA2-55D851A92B69}" type="presParOf" srcId="{BB809653-7313-40C4-86E0-20B4CB95405E}" destId="{824FCFC9-9A37-450D-AA8A-0EFCCAEE9F38}" srcOrd="0" destOrd="0" presId="urn:microsoft.com/office/officeart/2005/8/layout/hierarchy1"/>
    <dgm:cxn modelId="{68213673-E096-4ECE-8B06-5EC637C5F3E9}" type="presParOf" srcId="{BB809653-7313-40C4-86E0-20B4CB95405E}" destId="{9109A56F-03F0-4F3D-B1C5-C60E9F9F8EA9}" srcOrd="1" destOrd="0" presId="urn:microsoft.com/office/officeart/2005/8/layout/hierarchy1"/>
    <dgm:cxn modelId="{BB208DE0-6351-41A3-A0EF-4F02022A4ACF}" type="presParOf" srcId="{A26D8114-3266-4B2F-9234-F807E3EC5059}" destId="{C4E09158-2742-4952-A4FA-F58828DB9C0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0C712-6986-4203-B5BD-19D1B0E2A892}">
      <dsp:nvSpPr>
        <dsp:cNvPr id="0" name=""/>
        <dsp:cNvSpPr/>
      </dsp:nvSpPr>
      <dsp:spPr>
        <a:xfrm>
          <a:off x="2374402" y="2193433"/>
          <a:ext cx="841756" cy="400599"/>
        </a:xfrm>
        <a:custGeom>
          <a:avLst/>
          <a:gdLst/>
          <a:ahLst/>
          <a:cxnLst/>
          <a:rect l="0" t="0" r="0" b="0"/>
          <a:pathLst>
            <a:path>
              <a:moveTo>
                <a:pt x="0" y="0"/>
              </a:moveTo>
              <a:lnTo>
                <a:pt x="0" y="272996"/>
              </a:lnTo>
              <a:lnTo>
                <a:pt x="841756" y="272996"/>
              </a:lnTo>
              <a:lnTo>
                <a:pt x="841756" y="4005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47BF83-7EF2-4FE1-B90C-42134E2EE10A}">
      <dsp:nvSpPr>
        <dsp:cNvPr id="0" name=""/>
        <dsp:cNvSpPr/>
      </dsp:nvSpPr>
      <dsp:spPr>
        <a:xfrm>
          <a:off x="1532646" y="2193433"/>
          <a:ext cx="841756" cy="400599"/>
        </a:xfrm>
        <a:custGeom>
          <a:avLst/>
          <a:gdLst/>
          <a:ahLst/>
          <a:cxnLst/>
          <a:rect l="0" t="0" r="0" b="0"/>
          <a:pathLst>
            <a:path>
              <a:moveTo>
                <a:pt x="841756" y="0"/>
              </a:moveTo>
              <a:lnTo>
                <a:pt x="841756" y="272996"/>
              </a:lnTo>
              <a:lnTo>
                <a:pt x="0" y="272996"/>
              </a:lnTo>
              <a:lnTo>
                <a:pt x="0" y="4005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A6112C-9DC1-458A-AE6A-33D92A585203}">
      <dsp:nvSpPr>
        <dsp:cNvPr id="0" name=""/>
        <dsp:cNvSpPr/>
      </dsp:nvSpPr>
      <dsp:spPr>
        <a:xfrm>
          <a:off x="1532646" y="918173"/>
          <a:ext cx="841756" cy="400599"/>
        </a:xfrm>
        <a:custGeom>
          <a:avLst/>
          <a:gdLst/>
          <a:ahLst/>
          <a:cxnLst/>
          <a:rect l="0" t="0" r="0" b="0"/>
          <a:pathLst>
            <a:path>
              <a:moveTo>
                <a:pt x="0" y="0"/>
              </a:moveTo>
              <a:lnTo>
                <a:pt x="0" y="272996"/>
              </a:lnTo>
              <a:lnTo>
                <a:pt x="841756" y="272996"/>
              </a:lnTo>
              <a:lnTo>
                <a:pt x="841756" y="4005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323787-9E30-4529-BA15-E7442D64CF9B}">
      <dsp:nvSpPr>
        <dsp:cNvPr id="0" name=""/>
        <dsp:cNvSpPr/>
      </dsp:nvSpPr>
      <dsp:spPr>
        <a:xfrm>
          <a:off x="690890" y="918173"/>
          <a:ext cx="841756" cy="400599"/>
        </a:xfrm>
        <a:custGeom>
          <a:avLst/>
          <a:gdLst/>
          <a:ahLst/>
          <a:cxnLst/>
          <a:rect l="0" t="0" r="0" b="0"/>
          <a:pathLst>
            <a:path>
              <a:moveTo>
                <a:pt x="841756" y="0"/>
              </a:moveTo>
              <a:lnTo>
                <a:pt x="841756" y="272996"/>
              </a:lnTo>
              <a:lnTo>
                <a:pt x="0" y="272996"/>
              </a:lnTo>
              <a:lnTo>
                <a:pt x="0" y="4005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2FF8F2-35DB-4288-985B-B6299C4D5A1A}">
      <dsp:nvSpPr>
        <dsp:cNvPr id="0" name=""/>
        <dsp:cNvSpPr/>
      </dsp:nvSpPr>
      <dsp:spPr>
        <a:xfrm>
          <a:off x="843936" y="43511"/>
          <a:ext cx="1377418" cy="874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DE3863-816D-4C8A-A5A2-3F95E788456E}">
      <dsp:nvSpPr>
        <dsp:cNvPr id="0" name=""/>
        <dsp:cNvSpPr/>
      </dsp:nvSpPr>
      <dsp:spPr>
        <a:xfrm>
          <a:off x="996983" y="188906"/>
          <a:ext cx="1377418" cy="874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a:ea typeface="+mn-ea"/>
              <a:cs typeface="+mn-cs"/>
            </a:rPr>
            <a:t>Cardioversion</a:t>
          </a:r>
        </a:p>
      </dsp:txBody>
      <dsp:txXfrm>
        <a:off x="1022601" y="214524"/>
        <a:ext cx="1326182" cy="823425"/>
      </dsp:txXfrm>
    </dsp:sp>
    <dsp:sp modelId="{9EE0EAB8-7349-4EDA-B1C7-E52A849D34F4}">
      <dsp:nvSpPr>
        <dsp:cNvPr id="0" name=""/>
        <dsp:cNvSpPr/>
      </dsp:nvSpPr>
      <dsp:spPr>
        <a:xfrm>
          <a:off x="2180" y="1318772"/>
          <a:ext cx="1377418" cy="874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6D85DE-23DA-44C9-ABC0-86BB926CE92E}">
      <dsp:nvSpPr>
        <dsp:cNvPr id="0" name=""/>
        <dsp:cNvSpPr/>
      </dsp:nvSpPr>
      <dsp:spPr>
        <a:xfrm>
          <a:off x="155227" y="1464166"/>
          <a:ext cx="1377418" cy="874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a:ea typeface="+mn-ea"/>
              <a:cs typeface="+mn-cs"/>
            </a:rPr>
            <a:t>Pharmacological</a:t>
          </a:r>
        </a:p>
      </dsp:txBody>
      <dsp:txXfrm>
        <a:off x="180845" y="1489784"/>
        <a:ext cx="1326182" cy="823425"/>
      </dsp:txXfrm>
    </dsp:sp>
    <dsp:sp modelId="{5F1C9A83-DB6B-4876-B611-1C5488287E77}">
      <dsp:nvSpPr>
        <dsp:cNvPr id="0" name=""/>
        <dsp:cNvSpPr/>
      </dsp:nvSpPr>
      <dsp:spPr>
        <a:xfrm>
          <a:off x="1685692" y="1318772"/>
          <a:ext cx="1377418" cy="874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352E9-215B-48AB-A7AE-3268CD93358B}">
      <dsp:nvSpPr>
        <dsp:cNvPr id="0" name=""/>
        <dsp:cNvSpPr/>
      </dsp:nvSpPr>
      <dsp:spPr>
        <a:xfrm>
          <a:off x="1838739" y="1464166"/>
          <a:ext cx="1377418" cy="874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panose="020F0502020204030204"/>
              <a:ea typeface="+mn-ea"/>
              <a:cs typeface="+mn-cs"/>
            </a:rPr>
            <a:t>Electrical</a:t>
          </a:r>
        </a:p>
      </dsp:txBody>
      <dsp:txXfrm>
        <a:off x="1864357" y="1489784"/>
        <a:ext cx="1326182" cy="823425"/>
      </dsp:txXfrm>
    </dsp:sp>
    <dsp:sp modelId="{F80AA463-BFA1-4B34-A841-5ACE723F7E14}">
      <dsp:nvSpPr>
        <dsp:cNvPr id="0" name=""/>
        <dsp:cNvSpPr/>
      </dsp:nvSpPr>
      <dsp:spPr>
        <a:xfrm>
          <a:off x="843936" y="2594032"/>
          <a:ext cx="1377418" cy="874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70E3AC-22CD-4AB2-B305-3B69EE6A5C2A}">
      <dsp:nvSpPr>
        <dsp:cNvPr id="0" name=""/>
        <dsp:cNvSpPr/>
      </dsp:nvSpPr>
      <dsp:spPr>
        <a:xfrm>
          <a:off x="996983" y="2739426"/>
          <a:ext cx="1377418" cy="874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panose="020F0502020204030204"/>
              <a:ea typeface="+mn-ea"/>
              <a:cs typeface="+mn-cs"/>
            </a:rPr>
            <a:t>External</a:t>
          </a:r>
        </a:p>
      </dsp:txBody>
      <dsp:txXfrm>
        <a:off x="1022601" y="2765044"/>
        <a:ext cx="1326182" cy="823425"/>
      </dsp:txXfrm>
    </dsp:sp>
    <dsp:sp modelId="{FC1968BE-2EF6-4254-8FAA-080B1B31A55F}">
      <dsp:nvSpPr>
        <dsp:cNvPr id="0" name=""/>
        <dsp:cNvSpPr/>
      </dsp:nvSpPr>
      <dsp:spPr>
        <a:xfrm>
          <a:off x="2527448" y="2594032"/>
          <a:ext cx="1377418" cy="874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1C628A-A928-432F-A84D-71AD6D68504B}">
      <dsp:nvSpPr>
        <dsp:cNvPr id="0" name=""/>
        <dsp:cNvSpPr/>
      </dsp:nvSpPr>
      <dsp:spPr>
        <a:xfrm>
          <a:off x="2680495" y="2739426"/>
          <a:ext cx="1377418" cy="874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a:ea typeface="+mn-ea"/>
              <a:cs typeface="+mn-cs"/>
            </a:rPr>
            <a:t>Internal</a:t>
          </a:r>
        </a:p>
      </dsp:txBody>
      <dsp:txXfrm>
        <a:off x="2706113" y="2765044"/>
        <a:ext cx="1326182" cy="823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BC053-E8BF-4346-8C80-A67EF1B44AB6}">
      <dsp:nvSpPr>
        <dsp:cNvPr id="0" name=""/>
        <dsp:cNvSpPr/>
      </dsp:nvSpPr>
      <dsp:spPr>
        <a:xfrm>
          <a:off x="0" y="731171"/>
          <a:ext cx="2102943" cy="1335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CCAA42-0B2F-4E12-B63F-AE8F59F2CA8A}">
      <dsp:nvSpPr>
        <dsp:cNvPr id="0" name=""/>
        <dsp:cNvSpPr/>
      </dsp:nvSpPr>
      <dsp:spPr>
        <a:xfrm>
          <a:off x="233660" y="953148"/>
          <a:ext cx="2102943" cy="13353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a:latin typeface="Arial" panose="020B0604020202020204" pitchFamily="34" charset="0"/>
              <a:cs typeface="Arial" panose="020B0604020202020204" pitchFamily="34" charset="0"/>
            </a:rPr>
            <a:t>Propofol</a:t>
          </a:r>
          <a:r>
            <a:rPr lang="en-US" sz="2300" kern="1200">
              <a:latin typeface="Calibri Light" panose="020F0302020204030204"/>
            </a:rPr>
            <a:t> </a:t>
          </a:r>
          <a:endParaRPr lang="en-US" sz="2300" kern="1200"/>
        </a:p>
      </dsp:txBody>
      <dsp:txXfrm>
        <a:off x="272772" y="992260"/>
        <a:ext cx="2024719" cy="1257145"/>
      </dsp:txXfrm>
    </dsp:sp>
    <dsp:sp modelId="{D5DFC0A4-4DED-423D-AE5B-8829FEC412B6}">
      <dsp:nvSpPr>
        <dsp:cNvPr id="0" name=""/>
        <dsp:cNvSpPr/>
      </dsp:nvSpPr>
      <dsp:spPr>
        <a:xfrm>
          <a:off x="2570264" y="731171"/>
          <a:ext cx="2102943" cy="1335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4A1FA-20F2-4F0F-890D-36E8DF9A1336}">
      <dsp:nvSpPr>
        <dsp:cNvPr id="0" name=""/>
        <dsp:cNvSpPr/>
      </dsp:nvSpPr>
      <dsp:spPr>
        <a:xfrm>
          <a:off x="2803925" y="953148"/>
          <a:ext cx="2102943" cy="13353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latin typeface="Arial" panose="020B0604020202020204" pitchFamily="34" charset="0"/>
              <a:cs typeface="Arial" panose="020B0604020202020204" pitchFamily="34" charset="0"/>
            </a:rPr>
            <a:t>Etomidate</a:t>
          </a:r>
        </a:p>
      </dsp:txBody>
      <dsp:txXfrm>
        <a:off x="2843037" y="992260"/>
        <a:ext cx="2024719" cy="1257145"/>
      </dsp:txXfrm>
    </dsp:sp>
    <dsp:sp modelId="{824FCFC9-9A37-450D-AA8A-0EFCCAEE9F38}">
      <dsp:nvSpPr>
        <dsp:cNvPr id="0" name=""/>
        <dsp:cNvSpPr/>
      </dsp:nvSpPr>
      <dsp:spPr>
        <a:xfrm>
          <a:off x="5140529" y="731171"/>
          <a:ext cx="2102943" cy="1335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09A56F-03F0-4F3D-B1C5-C60E9F9F8EA9}">
      <dsp:nvSpPr>
        <dsp:cNvPr id="0" name=""/>
        <dsp:cNvSpPr/>
      </dsp:nvSpPr>
      <dsp:spPr>
        <a:xfrm>
          <a:off x="5374190" y="953148"/>
          <a:ext cx="2102943" cy="13353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latin typeface="Arial" panose="020B0604020202020204" pitchFamily="34" charset="0"/>
              <a:cs typeface="Arial" panose="020B0604020202020204" pitchFamily="34" charset="0"/>
            </a:rPr>
            <a:t>Methohexital</a:t>
          </a:r>
        </a:p>
      </dsp:txBody>
      <dsp:txXfrm>
        <a:off x="5413302" y="992260"/>
        <a:ext cx="2024719" cy="12571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686C7-58F5-4A53-9C73-A01E99665D4E}" type="datetimeFigureOut">
              <a:rPr lang="en-US" smtClean="0"/>
              <a:t>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6DDF9-3DFF-48F7-94C2-61BD88DD34E6}" type="slidenum">
              <a:rPr lang="en-US" smtClean="0"/>
              <a:t>‹#›</a:t>
            </a:fld>
            <a:endParaRPr lang="en-US"/>
          </a:p>
        </p:txBody>
      </p:sp>
    </p:spTree>
    <p:extLst>
      <p:ext uri="{BB962C8B-B14F-4D97-AF65-F5344CB8AC3E}">
        <p14:creationId xmlns:p14="http://schemas.microsoft.com/office/powerpoint/2010/main" val="289409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pr.heart.org/en/resuscitation-science/cpr-and-ecc-guidelines/algorithm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mc.ncbi.nlm.nih.gov/articles/PMC473217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1161/CIR.0000000000001193"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pmc.ncbi.nlm.nih.gov/articles/PMC473217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ptodate-com.ezproxy.library.wisc.edu/contents/cardioversion-and-defibrillation-for-specific-arrhythmias?search=cardioversions&amp;source=search_result&amp;selectedTitle=1~150&amp;usage_type=default&amp;display_rank=1#H256075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161/CIR.000000000000119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journals.lww.com/anesthesiology/fulltext/2018/03000/practice_guidelines_for_moderate_procedural.11.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ahajournals.org/doi/epub/10.1161/CIR.0000000000001193" TargetMode="External"/><Relationship Id="rId5" Type="http://schemas.openxmlformats.org/officeDocument/2006/relationships/hyperlink" Target="https://www.annemergmed.com/article/S0196-0644(19)30144-1/pdf" TargetMode="External"/><Relationship Id="rId4" Type="http://schemas.openxmlformats.org/officeDocument/2006/relationships/hyperlink" Target="https://www.acep.org/siteassets/new-pdfs/policy-statements/unscheduled-procedural-sedation---a-multidisciplinary-consensus-practice-guideline.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ptodate-com.ezproxy.library.wisc.edu/contents/procedural-sedation-in-adults-in-the-emergency-department-general-considerations-preparation-monitoring-and-mitigating-complications?search=procedural%20sedation&amp;source=search_result&amp;selectedTitle=2~150&amp;usage_type=default&amp;display_rank=2#H1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urora.policytech.com/dotNet/documents/?docid=170515&amp;app=pt&amp;source=brows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ahajournals.org/doi/epub/10.1161/CIR.0000000000001193"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centralgaheart.com/wp-content/uploads/2018/03/Blausen_0169_Cardioversion.png"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ahajournals.org/doi/epub/10.1161/CIR.000000000000119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linicalkey.com/#!/content/playContent/1-s2.0-S0196064419301441?scrollTo=%23fig2"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clinicalkey.com/#!/content/playContent/1-s2.0-S0196064413014893?returnurl=https:%2F%2Flinkinghub.elsevier.com%2Fretrieve%2Fpii%2FS0196064413014893%3Fshowall%3Dtrue&amp;referrer=https:%2F%2Fpubmed.ncbi.nlm.nih.gov%2F"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linicalkey.com/#!/content/playContent/1-s2.0-S0196064419301441?scrollTo=%23fig2"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clinicalkey.com/#!/content/playContent/1-s2.0-S0196064413014893?returnurl=https:%2F%2Flinkinghub.elsevier.com%2Fretrieve%2Fpii%2FS0196064413014893%3Fshowall%3Dtrue&amp;referrer=https:%2F%2Fpubmed.ncbi.nlm.nih.gov%2F"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accessdata.fda.gov/"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pmc.ncbi.nlm.nih.gov/articles/PMC9826766/"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www.sciencedirect.com/science/article/pii/S0007091217305263?via%3Dihub" TargetMode="External"/><Relationship Id="rId4" Type="http://schemas.openxmlformats.org/officeDocument/2006/relationships/hyperlink" Target="https://www.aaaai.org/tools-for-the-public/conditions-library/allergies/soy-egg-anesthesia"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sciencedirect.com/science/article/pii/S0735675721009372"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pmc.ncbi.nlm.nih.gov/articles/PMC3227310/" TargetMode="External"/><Relationship Id="rId5" Type="http://schemas.openxmlformats.org/officeDocument/2006/relationships/hyperlink" Target="https://pubmed.ncbi.nlm.nih.gov/1575340/" TargetMode="External"/><Relationship Id="rId4" Type="http://schemas.openxmlformats.org/officeDocument/2006/relationships/hyperlink" Target="https://www.clinicalkey.com/#!/content/playContent/1-s2.0-S0735675722005575?returnurl=https:%2F%2Flinkinghub.elsevier.com%2Fretrieve%2Fpii%2FS0735675722005575%3Fshowall%3Dtrue&amp;referrer=https:%2F%2Fpubmed.ncbi.nlm.nih.gov%2F"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ctanesth.com/effect-long-term-alcohol-use-propofol/" TargetMode="External"/><Relationship Id="rId7" Type="http://schemas.openxmlformats.org/officeDocument/2006/relationships/hyperlink" Target="https://journals.lww.com/anesthesiology/fulltext/2003/09000/pharmacokinetics_of_propofol_administered_by.11.aspx"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onlinelibrary.wiley.com/doi/10.1111/j.1399-6576.2011.02497.x" TargetMode="External"/><Relationship Id="rId5" Type="http://schemas.openxmlformats.org/officeDocument/2006/relationships/hyperlink" Target="https://www.sciencedirect.com/science/article/pii/S0007091217377723" TargetMode="External"/><Relationship Id="rId4" Type="http://schemas.openxmlformats.org/officeDocument/2006/relationships/hyperlink" Target="https://journals.lww.com/anesthesia-analgesia/abstract/1993/09000/chronic_alcoholism_increases_the_induction_dose_of.21.asp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s://pmc.ncbi.nlm.nih.gov/articles/PMC4661058/" TargetMode="External"/><Relationship Id="rId3" Type="http://schemas.openxmlformats.org/officeDocument/2006/relationships/hyperlink" Target="https://health.clevelandclinic.org/why-do-redheads-need-more-anesthesia" TargetMode="External"/><Relationship Id="rId7" Type="http://schemas.openxmlformats.org/officeDocument/2006/relationships/hyperlink" Target="https://journals.lww.com/anesthesia-analgesia/fulltext/2013/02000/bispectral_index_dynamics_during_propofol_hypnosis.11.aspx"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journals.sagepub.com/doi/epdf/10.1177/0310057X1204000415" TargetMode="External"/><Relationship Id="rId5" Type="http://schemas.openxmlformats.org/officeDocument/2006/relationships/hyperlink" Target="https://pmc.ncbi.nlm.nih.gov/articles/PMC1362956/" TargetMode="External"/><Relationship Id="rId4" Type="http://schemas.openxmlformats.org/officeDocument/2006/relationships/hyperlink" Target="https://www.mdpi.com/2075-4426/14/6/583" TargetMode="External"/><Relationship Id="rId9" Type="http://schemas.openxmlformats.org/officeDocument/2006/relationships/hyperlink" Target="https://pmc.ncbi.nlm.nih.gov/articles/PMC7202363/"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sciencedirect.com/science/article/pii/S0007091218306421?via%3Dihub"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s://health.clevelandclinic.org/why-do-redheads-need-more-anesthesia" TargetMode="External"/><Relationship Id="rId4" Type="http://schemas.openxmlformats.org/officeDocument/2006/relationships/hyperlink" Target="https://www.clinicalkey.com/#!/content/playContent/1-s2.0-S0196064416303791?returnurl=https:%2F%2Flinkinghub.elsevier.com%2Fretrieve%2Fpii%2FS0196064416303791%3Fshowall%3Dtrue&amp;referrer=https:%2F%2Fpubmed.ncbi.nlm.nih.gov%2F"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pmc.ncbi.nlm.nih.gov/articles/PMC3227310/"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pharmacyacute.com/wp-content/uploads/2023/02/Etomidate-for-Induction-and-seizure-pharmacy-friday-Copy.pdf"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osuemed.wordpress.com/2016/04/21/etomidate-for-rsi-in-the-seizing-patient/"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anesthesie-reanimation-hautepierre.com/medias/files/10.1177-0885066620957596.pdf"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s://pmc.ncbi.nlm.nih.gov/articles/PMC3227310/#ref47" TargetMode="External"/><Relationship Id="rId4" Type="http://schemas.openxmlformats.org/officeDocument/2006/relationships/hyperlink" Target="https://pmc.ncbi.nlm.nih.gov/articles/PMC3227310/"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pmc.ncbi.nlm.nih.gov/articles/PMC4881724/"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s://pmc.ncbi.nlm.nih.gov/articles/PMC4881724/#F4" TargetMode="External"/><Relationship Id="rId5" Type="http://schemas.openxmlformats.org/officeDocument/2006/relationships/hyperlink" Target="https://pmc.ncbi.nlm.nih.gov/articles/PMC4881724/#F1" TargetMode="External"/><Relationship Id="rId4" Type="http://schemas.openxmlformats.org/officeDocument/2006/relationships/hyperlink" Target="https://pmc.ncbi.nlm.nih.gov/articles/PMC4881724/#ref8"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sciencedirect.com/science/article/pii/S0196064406009498"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sciencedirect.com/science/article/pii/S0735675722003436"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161/CIR.000000000000119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161/CIR.0000000000001193"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bing.com/images/search?view=detailV2&amp;ccid=4iIEYFK3&amp;id=0567FD7061BE4DCFE6E9DE387CB8B6D88CF723C8&amp;thid=OIP.4iIEYFK3afsgVnVJkOjARQHaDI&amp;mediaurl=https%3A%2F%2Foneheartcardiology.com.au%2Fwp-content%2Fuploads%2F2016%2F01%2FCardioversion-Slide-178.001.jpg&amp;cdnurl=https%3A%2F%2Fth.bing.com%2Fth%2Fid%2FR.e222046052b769fb2056754990e8c045%3Frik%3DyCP3jNi2uHw43g%26pid%3DImgRaw%26r%3D0&amp;exph=550&amp;expw=1300&amp;q=cardioversion&amp;FORM=IRPRST&amp;ck=64BFBE81AC5126C092F4D8DEAB687DE5&amp;selectedIndex=6&amp;itb=0&amp;cw=1721&amp;ch=859&amp;ajaxhist=0&amp;ajaxserp=0" TargetMode="External"/><Relationship Id="rId4" Type="http://schemas.openxmlformats.org/officeDocument/2006/relationships/hyperlink" Target="https://alexasteroidastrology.com/astrology-of-cardioversion-and-basement-flood/front-view-of-male-figure-a-with-cardioversion-pads-diagram-of-electrocardiography-graphs-showing-an-irregular-heart-rhythm-and-a-regular-heart-rhyth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E186DDF9-3DFF-48F7-94C2-61BD88DD34E6}" type="slidenum">
              <a:rPr lang="en-US" smtClean="0"/>
              <a:t>1</a:t>
            </a:fld>
            <a:endParaRPr lang="en-US"/>
          </a:p>
        </p:txBody>
      </p:sp>
    </p:spTree>
    <p:extLst>
      <p:ext uri="{BB962C8B-B14F-4D97-AF65-F5344CB8AC3E}">
        <p14:creationId xmlns:p14="http://schemas.microsoft.com/office/powerpoint/2010/main" val="527355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41E34-0D6B-6F9B-BDC5-93F31D8AC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A9B05-03D9-82C6-1D3D-B08C4D1EFA6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44BC29F-B247-46D7-288F-18F1389F627D}"/>
              </a:ext>
            </a:extLst>
          </p:cNvPr>
          <p:cNvSpPr>
            <a:spLocks noGrp="1"/>
          </p:cNvSpPr>
          <p:nvPr>
            <p:ph type="body" idx="1"/>
          </p:nvPr>
        </p:nvSpPr>
        <p:spPr/>
        <p:txBody>
          <a:bodyPr/>
          <a:lstStyle/>
          <a:p>
            <a:r>
              <a:rPr lang="en-US"/>
              <a:t>So, according to our tachyarrhythmia with a pulse ACLS algorithm as you can see on the slide ,  if we cannot treat the underlying cause we will need to assess the need for synchronized cardioversion. </a:t>
            </a:r>
          </a:p>
          <a:p>
            <a:endParaRPr lang="en-US"/>
          </a:p>
          <a:p>
            <a:r>
              <a:rPr lang="en-US"/>
              <a:t>American Heart Association. (2025). </a:t>
            </a:r>
            <a:r>
              <a:rPr lang="en-US" i="1"/>
              <a:t>Algorithms</a:t>
            </a:r>
            <a:r>
              <a:rPr lang="en-US"/>
              <a:t>. Cpr.heart.org. </a:t>
            </a:r>
            <a:r>
              <a:rPr lang="en-US">
                <a:hlinkClick r:id="rId3">
                  <a:extLst>
                    <a:ext uri="{A12FA001-AC4F-418D-AE19-62706E023703}">
                      <ahyp:hlinkClr xmlns:ahyp="http://schemas.microsoft.com/office/drawing/2018/hyperlinkcolor" val="tx"/>
                    </a:ext>
                  </a:extLst>
                </a:hlinkClick>
              </a:rPr>
              <a:t>https://cpr.heart.org/en/resuscitation-science/cpr-and-ecc-guidelines/algorithms</a:t>
            </a:r>
            <a:endParaRPr lang="en-US"/>
          </a:p>
          <a:p>
            <a:endParaRPr lang="en-US"/>
          </a:p>
        </p:txBody>
      </p:sp>
      <p:sp>
        <p:nvSpPr>
          <p:cNvPr id="4" name="Slide Number Placeholder 3">
            <a:extLst>
              <a:ext uri="{FF2B5EF4-FFF2-40B4-BE49-F238E27FC236}">
                <a16:creationId xmlns:a16="http://schemas.microsoft.com/office/drawing/2014/main" id="{E9A4D75F-33D7-B0BF-76E2-81ADD6A793AE}"/>
              </a:ext>
            </a:extLst>
          </p:cNvPr>
          <p:cNvSpPr>
            <a:spLocks noGrp="1"/>
          </p:cNvSpPr>
          <p:nvPr>
            <p:ph type="sldNum" sz="quarter" idx="5"/>
          </p:nvPr>
        </p:nvSpPr>
        <p:spPr/>
        <p:txBody>
          <a:bodyPr/>
          <a:lstStyle/>
          <a:p>
            <a:fld id="{E186DDF9-3DFF-48F7-94C2-61BD88DD34E6}" type="slidenum">
              <a:rPr lang="en-US" smtClean="0"/>
              <a:t>11</a:t>
            </a:fld>
            <a:endParaRPr lang="en-US"/>
          </a:p>
        </p:txBody>
      </p:sp>
    </p:spTree>
    <p:extLst>
      <p:ext uri="{BB962C8B-B14F-4D97-AF65-F5344CB8AC3E}">
        <p14:creationId xmlns:p14="http://schemas.microsoft.com/office/powerpoint/2010/main" val="3364110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A9D57-E531-6C98-5C24-69FD79138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97529-9A89-93C4-50DF-B1E437AED1A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37DFF3C-65AC-3613-AD73-A118D543C1D3}"/>
              </a:ext>
            </a:extLst>
          </p:cNvPr>
          <p:cNvSpPr>
            <a:spLocks noGrp="1"/>
          </p:cNvSpPr>
          <p:nvPr>
            <p:ph type="body" idx="1"/>
          </p:nvPr>
        </p:nvSpPr>
        <p:spPr/>
        <p:txBody>
          <a:bodyPr/>
          <a:lstStyle/>
          <a:p>
            <a:r>
              <a:rPr lang="en-US"/>
              <a:t>So, for Patient's with hemodynamic instability will be the patients in which we will perform a cardioversion in. Patients with hypotension, Patients with acutely altered mental status, Patient's with signs of shock, patients with ischemic chest discomfort including chest pain with palpatations, and those in acute heart failure are the patients in which we would perform these cardioversion in.</a:t>
            </a:r>
          </a:p>
          <a:p>
            <a:endParaRPr lang="en-US"/>
          </a:p>
        </p:txBody>
      </p:sp>
      <p:sp>
        <p:nvSpPr>
          <p:cNvPr id="4" name="Slide Number Placeholder 3">
            <a:extLst>
              <a:ext uri="{FF2B5EF4-FFF2-40B4-BE49-F238E27FC236}">
                <a16:creationId xmlns:a16="http://schemas.microsoft.com/office/drawing/2014/main" id="{C4C0FFB9-4D94-1B16-6FE8-88B95CB31462}"/>
              </a:ext>
            </a:extLst>
          </p:cNvPr>
          <p:cNvSpPr>
            <a:spLocks noGrp="1"/>
          </p:cNvSpPr>
          <p:nvPr>
            <p:ph type="sldNum" sz="quarter" idx="5"/>
          </p:nvPr>
        </p:nvSpPr>
        <p:spPr/>
        <p:txBody>
          <a:bodyPr/>
          <a:lstStyle/>
          <a:p>
            <a:fld id="{E186DDF9-3DFF-48F7-94C2-61BD88DD34E6}" type="slidenum">
              <a:rPr lang="en-US" smtClean="0"/>
              <a:t>12</a:t>
            </a:fld>
            <a:endParaRPr lang="en-US"/>
          </a:p>
        </p:txBody>
      </p:sp>
    </p:spTree>
    <p:extLst>
      <p:ext uri="{BB962C8B-B14F-4D97-AF65-F5344CB8AC3E}">
        <p14:creationId xmlns:p14="http://schemas.microsoft.com/office/powerpoint/2010/main" val="707772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atrial fibrillation is one of the most common arrhythmias treated with synchronized cardioversions. In the united states it's estimated that roughly 3-6 million people have atrial fibrillation.  It is estimated that one third of patients with atrial fibrillation are asymptomatic so the true number of people with atrial fibrillation is likely much higher than the reported 3-6 million estimation. Numbers are projected to reach 6 to 16 million people by 2050. The prevalence of </a:t>
            </a:r>
            <a:r>
              <a:rPr lang="en-US" err="1"/>
              <a:t>Afib</a:t>
            </a:r>
            <a:r>
              <a:rPr lang="en-US"/>
              <a:t> also increases with age. It is estimated that the percentage of the population of those 65 and older with </a:t>
            </a:r>
            <a:r>
              <a:rPr lang="en-US" err="1"/>
              <a:t>Afib</a:t>
            </a:r>
            <a:r>
              <a:rPr lang="en-US"/>
              <a:t> will increase from 12% in 2010 to 22% in 2040.</a:t>
            </a:r>
          </a:p>
          <a:p>
            <a:endParaRPr lang="en-US">
              <a:solidFill>
                <a:srgbClr val="000000"/>
              </a:solidFill>
            </a:endParaRPr>
          </a:p>
          <a:p>
            <a:r>
              <a:rPr lang="en-US" err="1">
                <a:solidFill>
                  <a:srgbClr val="1B1B1B"/>
                </a:solidFill>
              </a:rPr>
              <a:t>Kornej</a:t>
            </a:r>
            <a:r>
              <a:rPr lang="en-US">
                <a:solidFill>
                  <a:srgbClr val="1B1B1B"/>
                </a:solidFill>
              </a:rPr>
              <a:t>, J., </a:t>
            </a:r>
            <a:r>
              <a:rPr lang="en-US" err="1">
                <a:solidFill>
                  <a:srgbClr val="1B1B1B"/>
                </a:solidFill>
              </a:rPr>
              <a:t>Börschel</a:t>
            </a:r>
            <a:r>
              <a:rPr lang="en-US">
                <a:solidFill>
                  <a:srgbClr val="1B1B1B"/>
                </a:solidFill>
              </a:rPr>
              <a:t>, C. S., Benjamin, E. J., &amp; Schnabel, R. B. (2020). Epidemiology of Atrial Fibrillation in the 21st Century: Novel Methods and New Insights. </a:t>
            </a:r>
            <a:r>
              <a:rPr lang="en-US" i="1">
                <a:solidFill>
                  <a:srgbClr val="1B1B1B"/>
                </a:solidFill>
              </a:rPr>
              <a:t>Circulation research</a:t>
            </a:r>
            <a:r>
              <a:rPr lang="en-US">
                <a:solidFill>
                  <a:srgbClr val="1B1B1B"/>
                </a:solidFill>
              </a:rPr>
              <a:t>, </a:t>
            </a:r>
            <a:r>
              <a:rPr lang="en-US" i="1">
                <a:solidFill>
                  <a:srgbClr val="1B1B1B"/>
                </a:solidFill>
              </a:rPr>
              <a:t>127</a:t>
            </a:r>
            <a:r>
              <a:rPr lang="en-US">
                <a:solidFill>
                  <a:srgbClr val="1B1B1B"/>
                </a:solidFill>
              </a:rPr>
              <a:t>(1), 4–20. https://doi.org/10.1161/CIRCRESAHA.120.316340</a:t>
            </a:r>
            <a:endParaRPr lang="en-US"/>
          </a:p>
          <a:p>
            <a:endParaRPr lang="en-US"/>
          </a:p>
          <a:p>
            <a:r>
              <a:rPr lang="it-IT" err="1">
                <a:hlinkClick r:id="rId3"/>
              </a:rPr>
              <a:t>Cardioversion</a:t>
            </a:r>
            <a:r>
              <a:rPr lang="it-IT">
                <a:hlinkClick r:id="rId3"/>
              </a:rPr>
              <a:t> in Non-</a:t>
            </a:r>
            <a:r>
              <a:rPr lang="it-IT" err="1">
                <a:hlinkClick r:id="rId3"/>
              </a:rPr>
              <a:t>Valvular</a:t>
            </a:r>
            <a:r>
              <a:rPr lang="it-IT">
                <a:hlinkClick r:id="rId3"/>
              </a:rPr>
              <a:t> </a:t>
            </a:r>
            <a:r>
              <a:rPr lang="it-IT" err="1">
                <a:hlinkClick r:id="rId3"/>
              </a:rPr>
              <a:t>Atrial</a:t>
            </a:r>
            <a:r>
              <a:rPr lang="it-IT">
                <a:hlinkClick r:id="rId3"/>
              </a:rPr>
              <a:t> </a:t>
            </a:r>
            <a:r>
              <a:rPr lang="it-IT" err="1">
                <a:hlinkClick r:id="rId3"/>
              </a:rPr>
              <a:t>Fibrillation</a:t>
            </a:r>
            <a:r>
              <a:rPr lang="it-IT">
                <a:hlinkClick r:id="rId3"/>
              </a:rPr>
              <a:t> – PMC</a:t>
            </a:r>
            <a:r>
              <a:rPr lang="it-IT"/>
              <a:t> - </a:t>
            </a:r>
            <a:r>
              <a:rPr lang="en-US" sz="1200" b="0" i="0" kern="1200">
                <a:solidFill>
                  <a:schemeClr val="tx1"/>
                </a:solidFill>
                <a:effectLst/>
                <a:latin typeface="+mn-lt"/>
                <a:ea typeface="+mn-ea"/>
                <a:cs typeface="+mn-cs"/>
              </a:rPr>
              <a:t>Electrical cardioversion results in sinus rhythm in more than 85% of patients</a:t>
            </a:r>
            <a:endParaRPr lang="en-US"/>
          </a:p>
        </p:txBody>
      </p:sp>
      <p:sp>
        <p:nvSpPr>
          <p:cNvPr id="4" name="Slide Number Placeholder 3"/>
          <p:cNvSpPr>
            <a:spLocks noGrp="1"/>
          </p:cNvSpPr>
          <p:nvPr>
            <p:ph type="sldNum" sz="quarter" idx="5"/>
          </p:nvPr>
        </p:nvSpPr>
        <p:spPr/>
        <p:txBody>
          <a:bodyPr/>
          <a:lstStyle/>
          <a:p>
            <a:fld id="{E186DDF9-3DFF-48F7-94C2-61BD88DD34E6}" type="slidenum">
              <a:rPr lang="en-US" smtClean="0"/>
              <a:t>13</a:t>
            </a:fld>
            <a:endParaRPr lang="en-US"/>
          </a:p>
        </p:txBody>
      </p:sp>
    </p:spTree>
    <p:extLst>
      <p:ext uri="{BB962C8B-B14F-4D97-AF65-F5344CB8AC3E}">
        <p14:creationId xmlns:p14="http://schemas.microsoft.com/office/powerpoint/2010/main" val="2354049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97D27-426D-BD6C-F4ED-7AA088057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A0698-1C56-DB53-789E-5404B9FB5D0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99C591E-D2E1-D23C-351B-FF0DB10A1CBD}"/>
              </a:ext>
            </a:extLst>
          </p:cNvPr>
          <p:cNvSpPr>
            <a:spLocks noGrp="1"/>
          </p:cNvSpPr>
          <p:nvPr>
            <p:ph type="body" idx="1"/>
          </p:nvPr>
        </p:nvSpPr>
        <p:spPr/>
        <p:txBody>
          <a:bodyPr/>
          <a:lstStyle/>
          <a:p>
            <a:r>
              <a:rPr lang="en-US"/>
              <a:t>Electrical cardioversions can be used in hemodynamically unstable patients as we had discussed on a previous slide. Afib guidelines also recommend the use of electrical cardioversion in hemodynamically stable patients, It can be used as an initial rhythm strategy or after the use of pharmacological agents fail to convert the patient. In recent onset </a:t>
            </a:r>
            <a:r>
              <a:rPr lang="en-US" err="1"/>
              <a:t>Afib</a:t>
            </a:r>
            <a:r>
              <a:rPr lang="en-US"/>
              <a:t> there is an 85% conversion rate with electrical cardioversion while a pharmacological conversion has a 70% success rate. </a:t>
            </a:r>
          </a:p>
          <a:p>
            <a:endParaRPr lang="en-US"/>
          </a:p>
          <a:p>
            <a:r>
              <a:rPr lang="en-US">
                <a:solidFill>
                  <a:srgbClr val="000000"/>
                </a:solidFill>
              </a:rPr>
              <a:t>Joglar, J. A., Chung, M. K., Armbruster, A. Et At. (2023). 2023 ACC/AHA/ACCP/HRS guideline for the diagnosis and management of atrial fibrillation: A report of the American College of Cardiology/American Heart Association Joint Committee on clinical practice guidelines. </a:t>
            </a:r>
            <a:r>
              <a:rPr lang="en-US" i="1">
                <a:solidFill>
                  <a:srgbClr val="000000"/>
                </a:solidFill>
              </a:rPr>
              <a:t>Circulation</a:t>
            </a:r>
            <a:r>
              <a:rPr lang="en-US">
                <a:solidFill>
                  <a:srgbClr val="000000"/>
                </a:solidFill>
              </a:rPr>
              <a:t>, </a:t>
            </a:r>
            <a:r>
              <a:rPr lang="en-US" i="1">
                <a:solidFill>
                  <a:srgbClr val="000000"/>
                </a:solidFill>
              </a:rPr>
              <a:t>149</a:t>
            </a:r>
            <a:r>
              <a:rPr lang="en-US">
                <a:solidFill>
                  <a:srgbClr val="000000"/>
                </a:solidFill>
              </a:rPr>
              <a:t>(1). </a:t>
            </a:r>
            <a:r>
              <a:rPr lang="en-US">
                <a:solidFill>
                  <a:srgbClr val="000000"/>
                </a:solidFill>
                <a:hlinkClick r:id="rId3"/>
              </a:rPr>
              <a:t>https://doi.org/10.1161/CIR.0000000000001193</a:t>
            </a:r>
            <a:endParaRPr lang="en-US">
              <a:solidFill>
                <a:srgbClr val="000000"/>
              </a:solidFill>
            </a:endParaRPr>
          </a:p>
          <a:p>
            <a:endParaRPr lang="en-US">
              <a:solidFill>
                <a:srgbClr val="000000"/>
              </a:solidFill>
            </a:endParaRPr>
          </a:p>
          <a:p>
            <a:endParaRPr lang="en-US">
              <a:solidFill>
                <a:srgbClr val="000000"/>
              </a:solidFill>
            </a:endParaRPr>
          </a:p>
          <a:p>
            <a:r>
              <a:rPr lang="en-US">
                <a:solidFill>
                  <a:srgbClr val="1B1B1B"/>
                </a:solidFill>
              </a:rPr>
              <a:t>Klein, H. H., &amp; Trappe, H. J. (2015). Cardioversion in Non-Valvular Atrial Fibrillation. </a:t>
            </a:r>
            <a:r>
              <a:rPr lang="en-US" i="1" err="1">
                <a:solidFill>
                  <a:srgbClr val="1B1B1B"/>
                </a:solidFill>
              </a:rPr>
              <a:t>Deutsches</a:t>
            </a:r>
            <a:r>
              <a:rPr lang="en-US" i="1">
                <a:solidFill>
                  <a:srgbClr val="1B1B1B"/>
                </a:solidFill>
              </a:rPr>
              <a:t> </a:t>
            </a:r>
            <a:r>
              <a:rPr lang="en-US" i="1" err="1">
                <a:solidFill>
                  <a:srgbClr val="1B1B1B"/>
                </a:solidFill>
              </a:rPr>
              <a:t>Arzteblatt</a:t>
            </a:r>
            <a:r>
              <a:rPr lang="en-US" i="1">
                <a:solidFill>
                  <a:srgbClr val="1B1B1B"/>
                </a:solidFill>
              </a:rPr>
              <a:t> international</a:t>
            </a:r>
            <a:r>
              <a:rPr lang="en-US">
                <a:solidFill>
                  <a:srgbClr val="1B1B1B"/>
                </a:solidFill>
              </a:rPr>
              <a:t>, </a:t>
            </a:r>
            <a:r>
              <a:rPr lang="en-US" i="1">
                <a:solidFill>
                  <a:srgbClr val="1B1B1B"/>
                </a:solidFill>
              </a:rPr>
              <a:t>112</a:t>
            </a:r>
            <a:r>
              <a:rPr lang="en-US">
                <a:solidFill>
                  <a:srgbClr val="1B1B1B"/>
                </a:solidFill>
              </a:rPr>
              <a:t>(50), 856–862. https://doi.org/10.3238/arztebl.2015.0856</a:t>
            </a:r>
            <a:endParaRPr lang="en-US"/>
          </a:p>
          <a:p>
            <a:endParaRPr lang="it-IT"/>
          </a:p>
          <a:p>
            <a:r>
              <a:rPr lang="it-IT" err="1">
                <a:hlinkClick r:id="rId4"/>
              </a:rPr>
              <a:t>Cardioversion</a:t>
            </a:r>
            <a:r>
              <a:rPr lang="it-IT">
                <a:hlinkClick r:id="rId4"/>
              </a:rPr>
              <a:t> in Non-</a:t>
            </a:r>
            <a:r>
              <a:rPr lang="it-IT" err="1">
                <a:hlinkClick r:id="rId4"/>
              </a:rPr>
              <a:t>Valvular</a:t>
            </a:r>
            <a:r>
              <a:rPr lang="it-IT">
                <a:hlinkClick r:id="rId4"/>
              </a:rPr>
              <a:t> </a:t>
            </a:r>
            <a:r>
              <a:rPr lang="it-IT" err="1">
                <a:hlinkClick r:id="rId4"/>
              </a:rPr>
              <a:t>Atrial</a:t>
            </a:r>
            <a:r>
              <a:rPr lang="it-IT">
                <a:hlinkClick r:id="rId4"/>
              </a:rPr>
              <a:t> </a:t>
            </a:r>
            <a:r>
              <a:rPr lang="it-IT" err="1">
                <a:hlinkClick r:id="rId4"/>
              </a:rPr>
              <a:t>Fibrillation</a:t>
            </a:r>
            <a:r>
              <a:rPr lang="it-IT">
                <a:hlinkClick r:id="rId4"/>
              </a:rPr>
              <a:t> – PMC</a:t>
            </a:r>
            <a:r>
              <a:rPr lang="it-IT"/>
              <a:t> - </a:t>
            </a:r>
            <a:r>
              <a:rPr lang="en-US"/>
              <a:t>Electrical cardioversion results in sinus rhythm in more than 85% of patients</a:t>
            </a:r>
          </a:p>
        </p:txBody>
      </p:sp>
      <p:sp>
        <p:nvSpPr>
          <p:cNvPr id="4" name="Slide Number Placeholder 3">
            <a:extLst>
              <a:ext uri="{FF2B5EF4-FFF2-40B4-BE49-F238E27FC236}">
                <a16:creationId xmlns:a16="http://schemas.microsoft.com/office/drawing/2014/main" id="{C7604564-5C1F-5DA1-DBC0-FFF26435F9F6}"/>
              </a:ext>
            </a:extLst>
          </p:cNvPr>
          <p:cNvSpPr>
            <a:spLocks noGrp="1"/>
          </p:cNvSpPr>
          <p:nvPr>
            <p:ph type="sldNum" sz="quarter" idx="5"/>
          </p:nvPr>
        </p:nvSpPr>
        <p:spPr/>
        <p:txBody>
          <a:bodyPr/>
          <a:lstStyle/>
          <a:p>
            <a:fld id="{E186DDF9-3DFF-48F7-94C2-61BD88DD34E6}" type="slidenum">
              <a:rPr lang="en-US" smtClean="0"/>
              <a:t>14</a:t>
            </a:fld>
            <a:endParaRPr lang="en-US"/>
          </a:p>
        </p:txBody>
      </p:sp>
    </p:spTree>
    <p:extLst>
      <p:ext uri="{BB962C8B-B14F-4D97-AF65-F5344CB8AC3E}">
        <p14:creationId xmlns:p14="http://schemas.microsoft.com/office/powerpoint/2010/main" val="3443168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Although, good success rates, cardioversions does have some complications.  Transient changes in the electrocardiogram are common after a cardioversion. These include changes in the ST segment and T wave. They usually last less then 5 minutes. Cardioversions also run the risk of converting from one arrhythmia into another. When converting from an atrial arrhythmia there was found to be 30 percent risk of developing a supraventricular tachycardia. Most commonly sinus tachycardia. Cardioversions can carry the risk of myocardial dysfunction or "stunning" to the </a:t>
            </a:r>
            <a:r>
              <a:rPr lang="en-US" err="1">
                <a:latin typeface="Calibri"/>
                <a:ea typeface="Calibri"/>
                <a:cs typeface="Calibri"/>
              </a:rPr>
              <a:t>the</a:t>
            </a:r>
            <a:r>
              <a:rPr lang="en-US">
                <a:latin typeface="Calibri"/>
                <a:ea typeface="Calibri"/>
                <a:cs typeface="Calibri"/>
              </a:rPr>
              <a:t> atria or ventricles. </a:t>
            </a:r>
            <a:r>
              <a:rPr lang="en-US"/>
              <a:t>This can lead to pulmonary edema.</a:t>
            </a:r>
            <a:r>
              <a:rPr lang="en-US">
                <a:latin typeface="Aptos"/>
                <a:ea typeface="Calibri"/>
                <a:cs typeface="Calibri"/>
              </a:rPr>
              <a:t> </a:t>
            </a:r>
            <a:r>
              <a:rPr lang="en-US">
                <a:latin typeface="Calibri"/>
                <a:ea typeface="Calibri"/>
                <a:cs typeface="Calibri"/>
              </a:rPr>
              <a:t>High energy shocks can cause myocardial necrosis which may reflect with small increases in CK and troponin levels.  Cutaneous burns are common with improper placement of the electrodes on the body. </a:t>
            </a:r>
            <a:r>
              <a:rPr lang="en-US"/>
              <a:t>There is </a:t>
            </a:r>
            <a:r>
              <a:rPr lang="en-US">
                <a:ea typeface="Calibri"/>
              </a:rPr>
              <a:t>an</a:t>
            </a:r>
            <a:r>
              <a:rPr lang="en-US">
                <a:latin typeface="Aptos"/>
                <a:ea typeface="Calibri"/>
                <a:cs typeface="Calibri"/>
              </a:rPr>
              <a:t> increased risk of</a:t>
            </a:r>
            <a:r>
              <a:rPr lang="en-US">
                <a:latin typeface="Calibri"/>
                <a:ea typeface="Calibri"/>
                <a:cs typeface="Calibri"/>
              </a:rPr>
              <a:t> ischemic Stroke when cardioverting a patient with atrial fibrillation. </a:t>
            </a:r>
          </a:p>
          <a:p>
            <a:endParaRPr lang="en-US">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a:p>
            <a:r>
              <a:rPr lang="en-US">
                <a:hlinkClick r:id="rId3"/>
              </a:rPr>
              <a:t>Cardioversion and defibrillation for specific arrhythmias - UpToDate</a:t>
            </a:r>
          </a:p>
          <a:p>
            <a:r>
              <a:rPr lang="en-US">
                <a:solidFill>
                  <a:srgbClr val="212121"/>
                </a:solidFill>
              </a:rPr>
              <a:t>LEMBERG, L., CASTELLANOS, A., Jr, SWENSON, J., &amp; GOSSELIN, A. (1964). ARRHYTHMIAS RELATED TO CARDIOVERSION. </a:t>
            </a:r>
            <a:r>
              <a:rPr lang="en-US" i="1">
                <a:solidFill>
                  <a:srgbClr val="212121"/>
                </a:solidFill>
              </a:rPr>
              <a:t>Circulation</a:t>
            </a:r>
            <a:r>
              <a:rPr lang="en-US">
                <a:solidFill>
                  <a:srgbClr val="212121"/>
                </a:solidFill>
              </a:rPr>
              <a:t>, </a:t>
            </a:r>
            <a:r>
              <a:rPr lang="en-US" i="1">
                <a:solidFill>
                  <a:srgbClr val="212121"/>
                </a:solidFill>
              </a:rPr>
              <a:t>30</a:t>
            </a:r>
            <a:r>
              <a:rPr lang="en-US">
                <a:solidFill>
                  <a:srgbClr val="212121"/>
                </a:solidFill>
              </a:rPr>
              <a:t>, 163–170. https://doi-org.ezproxy.library.wisc.edu/10.1161/01.cir.30.2.163</a:t>
            </a:r>
            <a:endParaRPr lang="en-US"/>
          </a:p>
        </p:txBody>
      </p:sp>
      <p:sp>
        <p:nvSpPr>
          <p:cNvPr id="4" name="Slide Number Placeholder 3"/>
          <p:cNvSpPr>
            <a:spLocks noGrp="1"/>
          </p:cNvSpPr>
          <p:nvPr>
            <p:ph type="sldNum" sz="quarter" idx="5"/>
          </p:nvPr>
        </p:nvSpPr>
        <p:spPr/>
        <p:txBody>
          <a:bodyPr/>
          <a:lstStyle/>
          <a:p>
            <a:fld id="{E186DDF9-3DFF-48F7-94C2-61BD88DD34E6}" type="slidenum">
              <a:rPr lang="en-US" smtClean="0"/>
              <a:t>15</a:t>
            </a:fld>
            <a:endParaRPr lang="en-US"/>
          </a:p>
        </p:txBody>
      </p:sp>
    </p:spTree>
    <p:extLst>
      <p:ext uri="{BB962C8B-B14F-4D97-AF65-F5344CB8AC3E}">
        <p14:creationId xmlns:p14="http://schemas.microsoft.com/office/powerpoint/2010/main" val="376500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4DA23-EF5D-E0C9-7E18-B7E573403F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C82C8-3DFD-31A5-4167-50EFA06F6DD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9B69E7B-907D-F362-D508-CA3B5FE246E4}"/>
              </a:ext>
            </a:extLst>
          </p:cNvPr>
          <p:cNvSpPr>
            <a:spLocks noGrp="1"/>
          </p:cNvSpPr>
          <p:nvPr>
            <p:ph type="body" idx="1"/>
          </p:nvPr>
        </p:nvSpPr>
        <p:spPr/>
        <p:txBody>
          <a:bodyPr/>
          <a:lstStyle/>
          <a:p>
            <a:r>
              <a:rPr lang="en-US"/>
              <a:t>Cardioverting a patient with atrial fibrillation has an increased risk of causing a thromboembolism to move through the body. This includes the thromboembolism to travel to the brain which is how we get our complication of stroke with cardioversions as discussed briefly on the previous slide . We want to confirm or remove any clots from the body specifically the heart in patients with </a:t>
            </a:r>
            <a:r>
              <a:rPr lang="en-US" err="1"/>
              <a:t>Afib</a:t>
            </a:r>
            <a:r>
              <a:rPr lang="en-US"/>
              <a:t> before cardioverting. Recommendations for therapeutic anticoagulation include </a:t>
            </a:r>
            <a:r>
              <a:rPr lang="en-US" err="1"/>
              <a:t>Afib</a:t>
            </a:r>
            <a:r>
              <a:rPr lang="en-US"/>
              <a:t> with onset greater than 48 hours to be anticoagulated for 3 weeks before and 4 weeks after cardioversion. A transesophageal echocardiogram or TEE can be used to rule out any thrombus formation, the patient should be sedated for this and it is common to cardiovert quickly after the completion of the TEE. This is sometimes referred to as a TEE guided cardioversion. If the onset of </a:t>
            </a:r>
            <a:r>
              <a:rPr lang="en-US" err="1"/>
              <a:t>Afib</a:t>
            </a:r>
            <a:r>
              <a:rPr lang="en-US"/>
              <a:t> is less than 48 hours no anticoagulation is needed prior to cardioversion. </a:t>
            </a:r>
          </a:p>
          <a:p>
            <a:endParaRPr lang="en-US"/>
          </a:p>
          <a:p>
            <a:r>
              <a:rPr lang="en-US"/>
              <a:t>Joglar, J. A., Chung, M. K., Armbruster, A. Et At. (2023). 2023 ACC/AHA/ACCP/HRS guideline for the diagnosis and management of atrial fibrillation: A report of the American College of Cardiology/American Heart Association Joint Committee on clinical practice guidelines. </a:t>
            </a:r>
            <a:r>
              <a:rPr lang="en-US" i="1"/>
              <a:t>Circulation</a:t>
            </a:r>
            <a:r>
              <a:rPr lang="en-US"/>
              <a:t>, </a:t>
            </a:r>
            <a:r>
              <a:rPr lang="en-US" i="1"/>
              <a:t>149</a:t>
            </a:r>
            <a:r>
              <a:rPr lang="en-US"/>
              <a:t>(1). </a:t>
            </a:r>
            <a:r>
              <a:rPr lang="en-US">
                <a:hlinkClick r:id="rId3"/>
              </a:rPr>
              <a:t>https://doi.org/10.1161/CIR.0000000000001193</a:t>
            </a:r>
            <a:endParaRPr lang="en-US"/>
          </a:p>
          <a:p>
            <a:endParaRPr lang="en-US"/>
          </a:p>
        </p:txBody>
      </p:sp>
      <p:sp>
        <p:nvSpPr>
          <p:cNvPr id="4" name="Slide Number Placeholder 3">
            <a:extLst>
              <a:ext uri="{FF2B5EF4-FFF2-40B4-BE49-F238E27FC236}">
                <a16:creationId xmlns:a16="http://schemas.microsoft.com/office/drawing/2014/main" id="{EECEA081-4C17-AA63-C866-36F28E6E96B0}"/>
              </a:ext>
            </a:extLst>
          </p:cNvPr>
          <p:cNvSpPr>
            <a:spLocks noGrp="1"/>
          </p:cNvSpPr>
          <p:nvPr>
            <p:ph type="sldNum" sz="quarter" idx="5"/>
          </p:nvPr>
        </p:nvSpPr>
        <p:spPr/>
        <p:txBody>
          <a:bodyPr/>
          <a:lstStyle/>
          <a:p>
            <a:fld id="{E186DDF9-3DFF-48F7-94C2-61BD88DD34E6}" type="slidenum">
              <a:rPr lang="en-US" smtClean="0"/>
              <a:t>16</a:t>
            </a:fld>
            <a:endParaRPr lang="en-US"/>
          </a:p>
        </p:txBody>
      </p:sp>
    </p:spTree>
    <p:extLst>
      <p:ext uri="{BB962C8B-B14F-4D97-AF65-F5344CB8AC3E}">
        <p14:creationId xmlns:p14="http://schemas.microsoft.com/office/powerpoint/2010/main" val="1346582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Clinical guidelines for procedural sedation include the 2024 American College of emergency physicians or ACEP guidelines for unscheduled procedural sedation, the 2018 American society of anesthesiology or ASA guidelines for moderate procedural sedation and analgesia, and the 2023 American heart association or AHA guideline for the diagnosis and management of Atrial Fibrillation. Clinical guidelines offer very limited recommendations on which agents to use for procedural sedation during cardioversion. While they acknowledge that sedation is warranted, they do not provide specific guidance on agent selection. It is recommended to individualize a patient's sedation regimen.</a:t>
            </a:r>
          </a:p>
          <a:p>
            <a:endParaRPr lang="en-US"/>
          </a:p>
          <a:p>
            <a:endParaRPr lang="en-US"/>
          </a:p>
          <a:p>
            <a:r>
              <a:rPr lang="en-US">
                <a:hlinkClick r:id="rId3"/>
              </a:rPr>
              <a:t>Anesthesiology</a:t>
            </a:r>
            <a:r>
              <a:rPr lang="en-US"/>
              <a:t> - ASA</a:t>
            </a:r>
          </a:p>
          <a:p>
            <a:r>
              <a:rPr lang="en-US">
                <a:hlinkClick r:id="rId4"/>
              </a:rPr>
              <a:t>unscheduled-procedural-sedation---a-multidisciplinary-consensus-practice-guideline.pdf</a:t>
            </a:r>
            <a:r>
              <a:rPr lang="en-US"/>
              <a:t> - 2024 ACEP statement</a:t>
            </a:r>
          </a:p>
          <a:p>
            <a:r>
              <a:rPr lang="en-US">
                <a:hlinkClick r:id="rId5"/>
              </a:rPr>
              <a:t>Unscheduled Procedural Sedation: A Multidisciplinary Consensus Practice Guideline</a:t>
            </a:r>
            <a:r>
              <a:rPr lang="en-US"/>
              <a:t> - 2019 ACEP statement </a:t>
            </a:r>
          </a:p>
          <a:p>
            <a:r>
              <a:rPr lang="en-US">
                <a:hlinkClick r:id="rId6"/>
              </a:rPr>
              <a:t>2023 ACC/AHA/ACCP/HRS Guideline for the Diagnosis and Management of Atrial Fibrillation: A Report of the American College of Cardiology/American Heart Association Joint Committee on Clinical Practice Guidelines</a:t>
            </a:r>
            <a:r>
              <a:rPr lang="en-US"/>
              <a:t> - AHA guidelines specifically for electrical cardioversion </a:t>
            </a:r>
          </a:p>
          <a:p>
            <a:endParaRPr lang="en-US"/>
          </a:p>
          <a:p>
            <a:endParaRPr lang="en-US"/>
          </a:p>
        </p:txBody>
      </p:sp>
      <p:sp>
        <p:nvSpPr>
          <p:cNvPr id="4" name="Slide Number Placeholder 3"/>
          <p:cNvSpPr>
            <a:spLocks noGrp="1"/>
          </p:cNvSpPr>
          <p:nvPr>
            <p:ph type="sldNum" sz="quarter" idx="5"/>
          </p:nvPr>
        </p:nvSpPr>
        <p:spPr/>
        <p:txBody>
          <a:bodyPr/>
          <a:lstStyle/>
          <a:p>
            <a:fld id="{E186DDF9-3DFF-48F7-94C2-61BD88DD34E6}" type="slidenum">
              <a:rPr lang="en-US" smtClean="0"/>
              <a:t>17</a:t>
            </a:fld>
            <a:endParaRPr lang="en-US"/>
          </a:p>
        </p:txBody>
      </p:sp>
    </p:spTree>
    <p:extLst>
      <p:ext uri="{BB962C8B-B14F-4D97-AF65-F5344CB8AC3E}">
        <p14:creationId xmlns:p14="http://schemas.microsoft.com/office/powerpoint/2010/main" val="3880321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12121"/>
                </a:solidFill>
              </a:rPr>
              <a:t>What is procedural sedation? The definition of procedural sedation according to the 2024 ACEP guidelines are </a:t>
            </a:r>
            <a:r>
              <a:rPr lang="en-US"/>
              <a:t>the use of anxiolytic, sedative, hypnotic, analgesic, and/or dissociative medication(s) to attenuate anxiety, pain, and/or motion. These agents are administered in order to facilitate amnesia or decreased awareness and/or patient comfort and safety during a diagnostic or therapeutic procedure.” So our General goals of Sedation  include reducing pain perception, Decreasing anxiety, maximizing amnesia, and protecting the patient from injuring themselves.</a:t>
            </a:r>
            <a:endParaRPr lang="en-US">
              <a:solidFill>
                <a:srgbClr val="000000"/>
              </a:solidFill>
            </a:endParaRPr>
          </a:p>
          <a:p>
            <a:endParaRPr lang="en-US">
              <a:solidFill>
                <a:srgbClr val="212121"/>
              </a:solidFill>
            </a:endParaRPr>
          </a:p>
          <a:p>
            <a:endParaRPr lang="en-US">
              <a:solidFill>
                <a:srgbClr val="212121"/>
              </a:solidFill>
            </a:endParaRPr>
          </a:p>
          <a:p>
            <a:r>
              <a:rPr lang="en-US">
                <a:solidFill>
                  <a:srgbClr val="212121"/>
                </a:solidFill>
              </a:rPr>
              <a:t>Green, S. M., Roback, M. G., Krauss, B. S., Miner, J. R., Schneider, S., Kivela, P. D., Nelson, L. S., </a:t>
            </a:r>
            <a:r>
              <a:rPr lang="en-US" err="1">
                <a:solidFill>
                  <a:srgbClr val="212121"/>
                </a:solidFill>
              </a:rPr>
              <a:t>Chumpitazi</a:t>
            </a:r>
            <a:r>
              <a:rPr lang="en-US">
                <a:solidFill>
                  <a:srgbClr val="212121"/>
                </a:solidFill>
              </a:rPr>
              <a:t>, C. E., Fisher, J. D., Gesek, D., Jackson, B., Kamat, P., Kowalenko, T., Lewis, B., Papo, M., Phillips, D., Ruff, S., Runde, D., Tobin, T., Vafaie, N., … O'Connor, R. E. (2019). Unscheduled Procedural Sedation: A Multidisciplinary Consensus Practice Guideline. </a:t>
            </a:r>
            <a:r>
              <a:rPr lang="en-US" i="1">
                <a:solidFill>
                  <a:srgbClr val="212121"/>
                </a:solidFill>
              </a:rPr>
              <a:t>Annals of emergency medicine</a:t>
            </a:r>
            <a:r>
              <a:rPr lang="en-US">
                <a:solidFill>
                  <a:srgbClr val="212121"/>
                </a:solidFill>
              </a:rPr>
              <a:t>, </a:t>
            </a:r>
            <a:r>
              <a:rPr lang="en-US" i="1">
                <a:solidFill>
                  <a:srgbClr val="212121"/>
                </a:solidFill>
              </a:rPr>
              <a:t>73</a:t>
            </a:r>
            <a:r>
              <a:rPr lang="en-US">
                <a:solidFill>
                  <a:srgbClr val="212121"/>
                </a:solidFill>
              </a:rPr>
              <a:t>(5), e51–e65. https://doi.org/10.1016/j.annemergmed.2019.02.022</a:t>
            </a:r>
            <a:endParaRPr lang="en-US"/>
          </a:p>
        </p:txBody>
      </p:sp>
      <p:sp>
        <p:nvSpPr>
          <p:cNvPr id="4" name="Slide Number Placeholder 3"/>
          <p:cNvSpPr>
            <a:spLocks noGrp="1"/>
          </p:cNvSpPr>
          <p:nvPr>
            <p:ph type="sldNum" sz="quarter" idx="5"/>
          </p:nvPr>
        </p:nvSpPr>
        <p:spPr/>
        <p:txBody>
          <a:bodyPr/>
          <a:lstStyle/>
          <a:p>
            <a:fld id="{E186DDF9-3DFF-48F7-94C2-61BD88DD34E6}" type="slidenum">
              <a:rPr lang="en-US" smtClean="0"/>
              <a:t>18</a:t>
            </a:fld>
            <a:endParaRPr lang="en-US"/>
          </a:p>
        </p:txBody>
      </p:sp>
    </p:spTree>
    <p:extLst>
      <p:ext uri="{BB962C8B-B14F-4D97-AF65-F5344CB8AC3E}">
        <p14:creationId xmlns:p14="http://schemas.microsoft.com/office/powerpoint/2010/main" val="2927826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Procedural Sedation is beneficial to prevent a traumatic experience for patients, but it is not without complications. Respiratory distress can occur when over sedation occurs. Some of our preferred sedation medications can cause cardiovascular side effects such as hypotension. Aspiration can occur when we sedate a patient. Generally it is preferred for patient's to be taking no food prior to the procedure when possible. It is not recommended to delay a cardioversion for this reason. Nausea and vomiting can occur after the patient comes off of sedation. Patients may require the use of antiemetics.</a:t>
            </a:r>
          </a:p>
          <a:p>
            <a:endParaRPr lang="en-US">
              <a:latin typeface="Calibri"/>
              <a:ea typeface="Calibri"/>
              <a:cs typeface="Calibri"/>
            </a:endParaRPr>
          </a:p>
          <a:p>
            <a:r>
              <a:rPr lang="en-US">
                <a:solidFill>
                  <a:srgbClr val="232323"/>
                </a:solidFill>
                <a:highlight>
                  <a:srgbClr val="F6F6F6"/>
                </a:highlight>
              </a:rPr>
              <a:t>Procedural sedation in adults in the emergency department: General considerations, preparation, monitoring, and mitigating complications. 2025. UpToDate. </a:t>
            </a:r>
            <a:r>
              <a:rPr lang="en-US">
                <a:solidFill>
                  <a:srgbClr val="232323"/>
                </a:solidFill>
                <a:highlight>
                  <a:srgbClr val="F6F6F6"/>
                </a:highlight>
                <a:hlinkClick r:id="rId3"/>
              </a:rPr>
              <a:t>Procedural sedation in adults in the emergency department: General considerations, preparation, monitoring, and mitigating complications - UpToDate</a:t>
            </a:r>
            <a:endParaRPr lang="en-US"/>
          </a:p>
        </p:txBody>
      </p:sp>
      <p:sp>
        <p:nvSpPr>
          <p:cNvPr id="4" name="Slide Number Placeholder 3"/>
          <p:cNvSpPr>
            <a:spLocks noGrp="1"/>
          </p:cNvSpPr>
          <p:nvPr>
            <p:ph type="sldNum" sz="quarter" idx="5"/>
          </p:nvPr>
        </p:nvSpPr>
        <p:spPr/>
        <p:txBody>
          <a:bodyPr/>
          <a:lstStyle/>
          <a:p>
            <a:fld id="{E186DDF9-3DFF-48F7-94C2-61BD88DD34E6}" type="slidenum">
              <a:rPr lang="en-US" smtClean="0"/>
              <a:t>19</a:t>
            </a:fld>
            <a:endParaRPr lang="en-US"/>
          </a:p>
        </p:txBody>
      </p:sp>
    </p:spTree>
    <p:extLst>
      <p:ext uri="{BB962C8B-B14F-4D97-AF65-F5344CB8AC3E}">
        <p14:creationId xmlns:p14="http://schemas.microsoft.com/office/powerpoint/2010/main" val="1206276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Cardioversion Indications: </a:t>
            </a:r>
          </a:p>
          <a:p>
            <a:pPr marL="171450" indent="-171450">
              <a:buFont typeface="Arial" panose="020B0604020202020204" pitchFamily="34" charset="0"/>
              <a:buChar char="•"/>
            </a:pPr>
            <a:r>
              <a:rPr lang="en-US"/>
              <a:t>She is in a tachyarrhythmia, </a:t>
            </a:r>
          </a:p>
          <a:p>
            <a:pPr marL="171450" indent="-171450">
              <a:buFont typeface="Arial" panose="020B0604020202020204" pitchFamily="34" charset="0"/>
              <a:buChar char="•"/>
            </a:pPr>
            <a:r>
              <a:rPr lang="en-US"/>
              <a:t>Less than 48 hours </a:t>
            </a:r>
          </a:p>
          <a:p>
            <a:pPr marL="171450" indent="-171450">
              <a:buFont typeface="Arial" panose="020B0604020202020204" pitchFamily="34" charset="0"/>
              <a:buChar char="•"/>
            </a:pPr>
            <a:r>
              <a:rPr lang="en-US"/>
              <a:t>Hemodynamically unstable (borderline hypotension, tachycardic, worsening symptoms (SOB, chest pain, chest palps, hypoxic, tachypneic)</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solidFill>
                  <a:srgbClr val="2C3E50"/>
                </a:solidFill>
              </a:rPr>
              <a:t>Burns, E., &amp; Buttner, R. (2024, August 1). </a:t>
            </a:r>
            <a:r>
              <a:rPr lang="en-US" i="1" err="1">
                <a:solidFill>
                  <a:srgbClr val="2C3E50"/>
                </a:solidFill>
              </a:rPr>
              <a:t>Atrialfibrillation</a:t>
            </a:r>
            <a:r>
              <a:rPr lang="en-US">
                <a:solidFill>
                  <a:srgbClr val="2C3E50"/>
                </a:solidFill>
              </a:rPr>
              <a:t>. Life in the Fast </a:t>
            </a:r>
            <a:r>
              <a:rPr lang="en-US" err="1">
                <a:solidFill>
                  <a:srgbClr val="2C3E50"/>
                </a:solidFill>
              </a:rPr>
              <a:t>Lane.https</a:t>
            </a:r>
            <a:r>
              <a:rPr lang="en-US">
                <a:solidFill>
                  <a:srgbClr val="2C3E50"/>
                </a:solidFill>
              </a:rPr>
              <a:t>://litfl.com/atrial-fibrillation-</a:t>
            </a:r>
            <a:r>
              <a:rPr lang="en-US" err="1">
                <a:solidFill>
                  <a:srgbClr val="2C3E50"/>
                </a:solidFill>
              </a:rPr>
              <a:t>ecg</a:t>
            </a:r>
            <a:r>
              <a:rPr lang="en-US">
                <a:solidFill>
                  <a:srgbClr val="2C3E50"/>
                </a:solidFill>
              </a:rPr>
              <a:t>-library/</a:t>
            </a:r>
            <a:endParaRPr lang="en-US"/>
          </a:p>
          <a:p>
            <a:pPr marL="171450" indent="-171450">
              <a:buFont typeface="Arial" panose="020B0604020202020204" pitchFamily="34" charset="0"/>
              <a:buChar char="•"/>
            </a:pPr>
            <a:endParaRPr lang="en-US"/>
          </a:p>
          <a:p>
            <a:pPr marL="171450" indent="-171450">
              <a:buFontTx/>
              <a:buChar char="-"/>
            </a:pPr>
            <a:endParaRPr lang="en-US"/>
          </a:p>
          <a:p>
            <a:pPr marL="171450" indent="-171450">
              <a:buFontTx/>
              <a:buChar char="-"/>
            </a:pPr>
            <a:r>
              <a:rPr lang="en-US"/>
              <a:t>Image link: https://jnj-content-lab2.brightspotcdn.com/dims4/default/a93b48d/2147483647/strip/true/crop/1441x1080+246+0/resize/1005x753!/quality/90/?url=https:%2F%2Fjnj-production-jnj.s3.us-east-1.amazonaws.com%2Fbrightspot%2F64%2Fae%2F43202f8c45b08770f7baec2681b1%2F1123-afib-ekg.png</a:t>
            </a:r>
          </a:p>
        </p:txBody>
      </p:sp>
      <p:sp>
        <p:nvSpPr>
          <p:cNvPr id="4" name="Slide Number Placeholder 3"/>
          <p:cNvSpPr>
            <a:spLocks noGrp="1"/>
          </p:cNvSpPr>
          <p:nvPr>
            <p:ph type="sldNum" sz="quarter" idx="5"/>
          </p:nvPr>
        </p:nvSpPr>
        <p:spPr/>
        <p:txBody>
          <a:bodyPr/>
          <a:lstStyle/>
          <a:p>
            <a:fld id="{E186DDF9-3DFF-48F7-94C2-61BD88DD34E6}" type="slidenum">
              <a:rPr lang="en-US" smtClean="0"/>
              <a:t>20</a:t>
            </a:fld>
            <a:endParaRPr lang="en-US"/>
          </a:p>
        </p:txBody>
      </p:sp>
    </p:spTree>
    <p:extLst>
      <p:ext uri="{BB962C8B-B14F-4D97-AF65-F5344CB8AC3E}">
        <p14:creationId xmlns:p14="http://schemas.microsoft.com/office/powerpoint/2010/main" val="398435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READ Verbatim! </a:t>
            </a:r>
          </a:p>
        </p:txBody>
      </p:sp>
      <p:sp>
        <p:nvSpPr>
          <p:cNvPr id="4" name="Slide Number Placeholder 3"/>
          <p:cNvSpPr>
            <a:spLocks noGrp="1"/>
          </p:cNvSpPr>
          <p:nvPr>
            <p:ph type="sldNum" sz="quarter" idx="5"/>
          </p:nvPr>
        </p:nvSpPr>
        <p:spPr/>
        <p:txBody>
          <a:bodyPr/>
          <a:lstStyle/>
          <a:p>
            <a:fld id="{E186DDF9-3DFF-48F7-94C2-61BD88DD34E6}" type="slidenum">
              <a:rPr lang="en-US" smtClean="0"/>
              <a:t>2</a:t>
            </a:fld>
            <a:endParaRPr lang="en-US"/>
          </a:p>
        </p:txBody>
      </p:sp>
    </p:spTree>
    <p:extLst>
      <p:ext uri="{BB962C8B-B14F-4D97-AF65-F5344CB8AC3E}">
        <p14:creationId xmlns:p14="http://schemas.microsoft.com/office/powerpoint/2010/main" val="544043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A970E-AB0F-4B03-0ABB-74BB68AA2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60D81-432F-AB0E-0262-6D4A9C5483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1CA7B-ADF2-020C-6B37-1808C3BA6813}"/>
              </a:ext>
            </a:extLst>
          </p:cNvPr>
          <p:cNvSpPr>
            <a:spLocks noGrp="1"/>
          </p:cNvSpPr>
          <p:nvPr>
            <p:ph type="body" idx="1"/>
          </p:nvPr>
        </p:nvSpPr>
        <p:spPr/>
        <p:txBody>
          <a:bodyPr/>
          <a:lstStyle/>
          <a:p>
            <a:r>
              <a:rPr lang="en-US">
                <a:latin typeface="Calibri"/>
                <a:ea typeface="Calibri"/>
                <a:cs typeface="Calibri"/>
              </a:rPr>
              <a:t>The correct answer is C chest pain with palpitation. A would be incorrect because age does not guide our decisions for cardioversion when deciding between electrical or pharmacological. B would be an indication for cardioversion as our patient has </a:t>
            </a:r>
            <a:r>
              <a:rPr lang="en-US" err="1">
                <a:latin typeface="Calibri"/>
                <a:ea typeface="Calibri"/>
                <a:cs typeface="Calibri"/>
              </a:rPr>
              <a:t>Afib</a:t>
            </a:r>
            <a:r>
              <a:rPr lang="en-US">
                <a:latin typeface="Calibri"/>
                <a:ea typeface="Calibri"/>
                <a:cs typeface="Calibri"/>
              </a:rPr>
              <a:t> with rapid ventricular response. </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716116C1-E720-F626-E2EB-3100FB157A5F}"/>
              </a:ext>
            </a:extLst>
          </p:cNvPr>
          <p:cNvSpPr>
            <a:spLocks noGrp="1"/>
          </p:cNvSpPr>
          <p:nvPr>
            <p:ph type="sldNum" sz="quarter" idx="5"/>
          </p:nvPr>
        </p:nvSpPr>
        <p:spPr/>
        <p:txBody>
          <a:bodyPr/>
          <a:lstStyle/>
          <a:p>
            <a:fld id="{E186DDF9-3DFF-48F7-94C2-61BD88DD34E6}" type="slidenum">
              <a:rPr lang="en-US" smtClean="0"/>
              <a:t>21</a:t>
            </a:fld>
            <a:endParaRPr lang="en-US"/>
          </a:p>
        </p:txBody>
      </p:sp>
    </p:spTree>
    <p:extLst>
      <p:ext uri="{BB962C8B-B14F-4D97-AF65-F5344CB8AC3E}">
        <p14:creationId xmlns:p14="http://schemas.microsoft.com/office/powerpoint/2010/main" val="1802070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Procedural Sedation Documentation Downtime Chart Form (IL &amp; WI Divisions) v.1</a:t>
            </a:r>
            <a:endParaRPr lang="en-US"/>
          </a:p>
          <a:p>
            <a:r>
              <a:rPr lang="en-US">
                <a:hlinkClick r:id="rId3"/>
              </a:rPr>
              <a:t>Procedural Sedation Documentation Downtime Chart Form (IL &amp; WI Divisions) v.1</a:t>
            </a:r>
            <a:r>
              <a:rPr lang="en-US"/>
              <a:t> </a:t>
            </a:r>
          </a:p>
        </p:txBody>
      </p:sp>
      <p:sp>
        <p:nvSpPr>
          <p:cNvPr id="4" name="Slide Number Placeholder 3"/>
          <p:cNvSpPr>
            <a:spLocks noGrp="1"/>
          </p:cNvSpPr>
          <p:nvPr>
            <p:ph type="sldNum" sz="quarter" idx="5"/>
          </p:nvPr>
        </p:nvSpPr>
        <p:spPr/>
        <p:txBody>
          <a:bodyPr/>
          <a:lstStyle/>
          <a:p>
            <a:fld id="{E186DDF9-3DFF-48F7-94C2-61BD88DD34E6}" type="slidenum">
              <a:rPr lang="en-US" smtClean="0"/>
              <a:t>22</a:t>
            </a:fld>
            <a:endParaRPr lang="en-US"/>
          </a:p>
        </p:txBody>
      </p:sp>
    </p:spTree>
    <p:extLst>
      <p:ext uri="{BB962C8B-B14F-4D97-AF65-F5344CB8AC3E}">
        <p14:creationId xmlns:p14="http://schemas.microsoft.com/office/powerpoint/2010/main" val="2362548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86DDF9-3DFF-48F7-94C2-61BD88DD34E6}" type="slidenum">
              <a:rPr lang="en-US" smtClean="0"/>
              <a:t>23</a:t>
            </a:fld>
            <a:endParaRPr lang="en-US"/>
          </a:p>
        </p:txBody>
      </p:sp>
    </p:spTree>
    <p:extLst>
      <p:ext uri="{BB962C8B-B14F-4D97-AF65-F5344CB8AC3E}">
        <p14:creationId xmlns:p14="http://schemas.microsoft.com/office/powerpoint/2010/main" val="2041495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(non-anesthesiologists) approved by Anesthesia Services &amp; Medical Executive </a:t>
            </a:r>
            <a:r>
              <a:rPr lang="en-US" err="1"/>
              <a:t>Committe</a:t>
            </a:r>
            <a:endParaRPr lang="en-US" i="1" err="1"/>
          </a:p>
          <a:p>
            <a:pPr marL="285750" indent="-285750">
              <a:buFont typeface="Arial,Sans-Serif"/>
              <a:buChar char="•"/>
            </a:pPr>
            <a:r>
              <a:rPr lang="en-US" i="1"/>
              <a:t>"practitioners intending to produce a given level of sedation should be able to rescue patients whose level of sedation becomes deeper than initially intended."  -Illinois policy </a:t>
            </a:r>
            <a:endParaRPr lang="en-US"/>
          </a:p>
        </p:txBody>
      </p:sp>
      <p:sp>
        <p:nvSpPr>
          <p:cNvPr id="4" name="Slide Number Placeholder 3"/>
          <p:cNvSpPr>
            <a:spLocks noGrp="1"/>
          </p:cNvSpPr>
          <p:nvPr>
            <p:ph type="sldNum" sz="quarter" idx="5"/>
          </p:nvPr>
        </p:nvSpPr>
        <p:spPr/>
        <p:txBody>
          <a:bodyPr/>
          <a:lstStyle/>
          <a:p>
            <a:fld id="{E186DDF9-3DFF-48F7-94C2-61BD88DD34E6}" type="slidenum">
              <a:rPr lang="en-US" smtClean="0"/>
              <a:t>24</a:t>
            </a:fld>
            <a:endParaRPr lang="en-US"/>
          </a:p>
        </p:txBody>
      </p:sp>
    </p:spTree>
    <p:extLst>
      <p:ext uri="{BB962C8B-B14F-4D97-AF65-F5344CB8AC3E}">
        <p14:creationId xmlns:p14="http://schemas.microsoft.com/office/powerpoint/2010/main" val="1659702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86DDF9-3DFF-48F7-94C2-61BD88DD34E6}" type="slidenum">
              <a:rPr lang="en-US" smtClean="0"/>
              <a:t>25</a:t>
            </a:fld>
            <a:endParaRPr lang="en-US"/>
          </a:p>
        </p:txBody>
      </p:sp>
    </p:spTree>
    <p:extLst>
      <p:ext uri="{BB962C8B-B14F-4D97-AF65-F5344CB8AC3E}">
        <p14:creationId xmlns:p14="http://schemas.microsoft.com/office/powerpoint/2010/main" val="1129024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2023 ACC/AHA/ACCP/HRS Guideline for the Diagnosis and Management of Atrial Fibrillation: A Report of the American College of Cardiology/American Heart Association Joint Committee on Clinical Practice Guidelines</a:t>
            </a:r>
            <a:r>
              <a:rPr lang="en-US"/>
              <a:t> </a:t>
            </a:r>
          </a:p>
          <a:p>
            <a:r>
              <a:rPr lang="en-US" err="1">
                <a:solidFill>
                  <a:srgbClr val="212121"/>
                </a:solidFill>
              </a:rPr>
              <a:t>Patanwala</a:t>
            </a:r>
            <a:r>
              <a:rPr lang="en-US">
                <a:solidFill>
                  <a:srgbClr val="212121"/>
                </a:solidFill>
              </a:rPr>
              <a:t> AE, Thomas MC, Casanova TJ, Thomas R. Pharmacists' role in procedural sedation and analgesia in the emergency department. </a:t>
            </a:r>
            <a:r>
              <a:rPr lang="en-US" i="1">
                <a:solidFill>
                  <a:srgbClr val="212121"/>
                </a:solidFill>
              </a:rPr>
              <a:t>Am J Health Syst Pharm</a:t>
            </a:r>
            <a:r>
              <a:rPr lang="en-US">
                <a:solidFill>
                  <a:srgbClr val="212121"/>
                </a:solidFill>
              </a:rPr>
              <a:t>. 2012;69(15):1336-1342. doi:10.2146/ajhp110707</a:t>
            </a:r>
            <a:endParaRPr lang="en-US">
              <a:solidFill>
                <a:srgbClr val="000000"/>
              </a:solidFill>
            </a:endParaRPr>
          </a:p>
          <a:p>
            <a:r>
              <a:rPr lang="en-US">
                <a:solidFill>
                  <a:srgbClr val="212121"/>
                </a:solidFill>
                <a:hlinkClick r:id="rId4"/>
              </a:rPr>
              <a:t>https://centralgaheart.com/wp-content/uploads/2018/03/Blausen_0169_Cardioversion.png</a:t>
            </a:r>
            <a:r>
              <a:rPr lang="en-US">
                <a:solidFill>
                  <a:srgbClr val="212121"/>
                </a:solidFill>
              </a:rPr>
              <a:t> </a:t>
            </a:r>
            <a:endParaRPr lang="en-US"/>
          </a:p>
          <a:p>
            <a:endParaRPr lang="en-US"/>
          </a:p>
        </p:txBody>
      </p:sp>
      <p:sp>
        <p:nvSpPr>
          <p:cNvPr id="4" name="Slide Number Placeholder 3"/>
          <p:cNvSpPr>
            <a:spLocks noGrp="1"/>
          </p:cNvSpPr>
          <p:nvPr>
            <p:ph type="sldNum" sz="quarter" idx="5"/>
          </p:nvPr>
        </p:nvSpPr>
        <p:spPr/>
        <p:txBody>
          <a:bodyPr/>
          <a:lstStyle/>
          <a:p>
            <a:fld id="{E186DDF9-3DFF-48F7-94C2-61BD88DD34E6}" type="slidenum">
              <a:rPr lang="en-US" smtClean="0"/>
              <a:t>26</a:t>
            </a:fld>
            <a:endParaRPr lang="en-US"/>
          </a:p>
        </p:txBody>
      </p:sp>
    </p:spTree>
    <p:extLst>
      <p:ext uri="{BB962C8B-B14F-4D97-AF65-F5344CB8AC3E}">
        <p14:creationId xmlns:p14="http://schemas.microsoft.com/office/powerpoint/2010/main" val="1320675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Sources: </a:t>
            </a:r>
          </a:p>
          <a:p>
            <a:r>
              <a:rPr lang="en-US">
                <a:hlinkClick r:id="rId3"/>
              </a:rPr>
              <a:t>2023 ACC/AHA/ACCP/HRS Guideline for the Diagnosis and Management of Atrial Fibrillation: A Report of the American College of Cardiology/American Heart Association Joint Committee on Clinical Practice Guidelines</a:t>
            </a:r>
          </a:p>
          <a:p>
            <a:r>
              <a:rPr lang="en-US"/>
              <a:t>Unscheduled Procedural Sedation: A Multidisciplinary Consensus Practice Guideline </a:t>
            </a:r>
          </a:p>
        </p:txBody>
      </p:sp>
      <p:sp>
        <p:nvSpPr>
          <p:cNvPr id="4" name="Slide Number Placeholder 3"/>
          <p:cNvSpPr>
            <a:spLocks noGrp="1"/>
          </p:cNvSpPr>
          <p:nvPr>
            <p:ph type="sldNum" sz="quarter" idx="5"/>
          </p:nvPr>
        </p:nvSpPr>
        <p:spPr/>
        <p:txBody>
          <a:bodyPr/>
          <a:lstStyle/>
          <a:p>
            <a:fld id="{E186DDF9-3DFF-48F7-94C2-61BD88DD34E6}" type="slidenum">
              <a:rPr lang="en-US" smtClean="0"/>
              <a:t>27</a:t>
            </a:fld>
            <a:endParaRPr lang="en-US"/>
          </a:p>
        </p:txBody>
      </p:sp>
    </p:spTree>
    <p:extLst>
      <p:ext uri="{BB962C8B-B14F-4D97-AF65-F5344CB8AC3E}">
        <p14:creationId xmlns:p14="http://schemas.microsoft.com/office/powerpoint/2010/main" val="318521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86DDF9-3DFF-48F7-94C2-61BD88DD34E6}" type="slidenum">
              <a:rPr lang="en-US" smtClean="0"/>
              <a:t>28</a:t>
            </a:fld>
            <a:endParaRPr lang="en-US"/>
          </a:p>
        </p:txBody>
      </p:sp>
    </p:spTree>
    <p:extLst>
      <p:ext uri="{BB962C8B-B14F-4D97-AF65-F5344CB8AC3E}">
        <p14:creationId xmlns:p14="http://schemas.microsoft.com/office/powerpoint/2010/main" val="574505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Leigh Anne 12 minutes and 49 seconds </a:t>
            </a:r>
          </a:p>
          <a:p>
            <a:endParaRPr lang="en-US">
              <a:latin typeface="Calibri"/>
              <a:ea typeface="Calibri"/>
              <a:cs typeface="Calibri"/>
            </a:endParaRPr>
          </a:p>
          <a:p>
            <a:r>
              <a:rPr lang="en-US">
                <a:latin typeface="Calibri"/>
                <a:ea typeface="Calibri"/>
                <a:cs typeface="Calibri"/>
              </a:rPr>
              <a:t>Total 22:12</a:t>
            </a:r>
          </a:p>
        </p:txBody>
      </p:sp>
      <p:sp>
        <p:nvSpPr>
          <p:cNvPr id="4" name="Slide Number Placeholder 3"/>
          <p:cNvSpPr>
            <a:spLocks noGrp="1"/>
          </p:cNvSpPr>
          <p:nvPr>
            <p:ph type="sldNum" sz="quarter" idx="5"/>
          </p:nvPr>
        </p:nvSpPr>
        <p:spPr/>
        <p:txBody>
          <a:bodyPr/>
          <a:lstStyle/>
          <a:p>
            <a:fld id="{E186DDF9-3DFF-48F7-94C2-61BD88DD34E6}" type="slidenum">
              <a:rPr lang="en-US" smtClean="0"/>
              <a:t>30</a:t>
            </a:fld>
            <a:endParaRPr lang="en-US"/>
          </a:p>
        </p:txBody>
      </p:sp>
    </p:spTree>
    <p:extLst>
      <p:ext uri="{BB962C8B-B14F-4D97-AF65-F5344CB8AC3E}">
        <p14:creationId xmlns:p14="http://schemas.microsoft.com/office/powerpoint/2010/main" val="2231478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Hello everyone I am Lexi Thompson and next</a:t>
            </a:r>
            <a:r>
              <a:rPr lang="en-US" b="0"/>
              <a:t>, I will transition us into the pharmacotherapy section of the presentation</a:t>
            </a:r>
            <a:r>
              <a:rPr lang="en-US"/>
              <a:t> which will cover our third objective which is to assess specific factors to determine the most appropriate sedative agent for </a:t>
            </a:r>
            <a:r>
              <a:rPr lang="en-US" err="1"/>
              <a:t>cardioversion</a:t>
            </a:r>
            <a:r>
              <a:rPr lang="en-US" b="0"/>
              <a:t>. </a:t>
            </a:r>
            <a:endParaRPr lang="en-US"/>
          </a:p>
          <a:p>
            <a:endParaRPr lang="en-US"/>
          </a:p>
          <a:p>
            <a:r>
              <a:rPr lang="en-US" b="0"/>
              <a:t>In this portion, </a:t>
            </a:r>
            <a:r>
              <a:rPr lang="en-US"/>
              <a:t>I'll</a:t>
            </a:r>
            <a:r>
              <a:rPr lang="en-US" b="0"/>
              <a:t> </a:t>
            </a:r>
            <a:r>
              <a:rPr lang="en-US"/>
              <a:t>first review</a:t>
            </a:r>
            <a:r>
              <a:rPr lang="en-US" b="0"/>
              <a:t> the different types of procedural sedation and </a:t>
            </a:r>
            <a:r>
              <a:rPr lang="en-US"/>
              <a:t>then discuss 3 agents commonly </a:t>
            </a:r>
            <a:r>
              <a:rPr lang="en-US" b="0"/>
              <a:t>used. After introducing each </a:t>
            </a:r>
            <a:r>
              <a:rPr lang="en-US"/>
              <a:t>medication</a:t>
            </a:r>
            <a:r>
              <a:rPr lang="en-US" b="0"/>
              <a:t>, </a:t>
            </a:r>
            <a:r>
              <a:rPr lang="en-US"/>
              <a:t>I will discuss some specific</a:t>
            </a:r>
            <a:r>
              <a:rPr lang="en-US" b="0"/>
              <a:t> considerations </a:t>
            </a:r>
            <a:r>
              <a:rPr lang="en-US"/>
              <a:t>to help</a:t>
            </a:r>
            <a:r>
              <a:rPr lang="en-US" b="0"/>
              <a:t> mitigate </a:t>
            </a:r>
            <a:r>
              <a:rPr lang="en-US" sz="1200" b="0" kern="1200">
                <a:solidFill>
                  <a:schemeClr val="tx1"/>
                </a:solidFill>
                <a:effectLst/>
                <a:latin typeface="+mn-lt"/>
                <a:ea typeface="+mn-ea"/>
                <a:cs typeface="+mn-cs"/>
              </a:rPr>
              <a:t>risks </a:t>
            </a:r>
            <a:r>
              <a:rPr lang="en-US" sz="1200" kern="1200">
                <a:solidFill>
                  <a:schemeClr val="tx1"/>
                </a:solidFill>
                <a:effectLst/>
                <a:latin typeface="+mn-lt"/>
                <a:ea typeface="+mn-ea"/>
                <a:cs typeface="+mn-cs"/>
              </a:rPr>
              <a:t>and </a:t>
            </a:r>
            <a:r>
              <a:rPr lang="en-US"/>
              <a:t>improve</a:t>
            </a:r>
            <a:r>
              <a:rPr lang="en-US" sz="1200" kern="1200">
                <a:solidFill>
                  <a:schemeClr val="tx1"/>
                </a:solidFill>
                <a:effectLst/>
                <a:latin typeface="+mn-lt"/>
                <a:ea typeface="+mn-ea"/>
                <a:cs typeface="+mn-cs"/>
              </a:rPr>
              <a:t> </a:t>
            </a:r>
            <a:r>
              <a:rPr lang="en-US"/>
              <a:t>medication selection</a:t>
            </a:r>
          </a:p>
          <a:p>
            <a:endParaRPr lang="en-US"/>
          </a:p>
        </p:txBody>
      </p:sp>
      <p:sp>
        <p:nvSpPr>
          <p:cNvPr id="4" name="Slide Number Placeholder 3"/>
          <p:cNvSpPr>
            <a:spLocks noGrp="1"/>
          </p:cNvSpPr>
          <p:nvPr>
            <p:ph type="sldNum" sz="quarter" idx="5"/>
          </p:nvPr>
        </p:nvSpPr>
        <p:spPr/>
        <p:txBody>
          <a:bodyPr/>
          <a:lstStyle/>
          <a:p>
            <a:fld id="{E186DDF9-3DFF-48F7-94C2-61BD88DD34E6}" type="slidenum">
              <a:rPr lang="en-US" smtClean="0"/>
              <a:t>31</a:t>
            </a:fld>
            <a:endParaRPr lang="en-US"/>
          </a:p>
        </p:txBody>
      </p:sp>
    </p:spTree>
    <p:extLst>
      <p:ext uri="{BB962C8B-B14F-4D97-AF65-F5344CB8AC3E}">
        <p14:creationId xmlns:p14="http://schemas.microsoft.com/office/powerpoint/2010/main" val="245273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E186DDF9-3DFF-48F7-94C2-61BD88DD34E6}" type="slidenum">
              <a:rPr lang="en-US" smtClean="0"/>
              <a:t>3</a:t>
            </a:fld>
            <a:endParaRPr lang="en-US"/>
          </a:p>
        </p:txBody>
      </p:sp>
    </p:spTree>
    <p:extLst>
      <p:ext uri="{BB962C8B-B14F-4D97-AF65-F5344CB8AC3E}">
        <p14:creationId xmlns:p14="http://schemas.microsoft.com/office/powerpoint/2010/main" val="3829624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82EF6-9C4B-4727-227B-D1EE06DFA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1E24A-5EE3-2000-FB69-17B0B464C3C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40F143C-9A37-C087-E0E7-36AD33B8316B}"/>
              </a:ext>
            </a:extLst>
          </p:cNvPr>
          <p:cNvSpPr>
            <a:spLocks noGrp="1"/>
          </p:cNvSpPr>
          <p:nvPr>
            <p:ph type="body" idx="1"/>
          </p:nvPr>
        </p:nvSpPr>
        <p:spPr/>
        <p:txBody>
          <a:bodyPr/>
          <a:lstStyle/>
          <a:p>
            <a:pPr>
              <a:defRPr/>
            </a:pPr>
            <a:r>
              <a:rPr lang="en-US">
                <a:solidFill>
                  <a:srgbClr val="000000"/>
                </a:solidFill>
              </a:rPr>
              <a:t>So, sedation is defined to be a drug induced state that allows the patient to undergo unpleasant medical procedures, like </a:t>
            </a:r>
            <a:r>
              <a:rPr lang="en-US" err="1">
                <a:solidFill>
                  <a:srgbClr val="000000"/>
                </a:solidFill>
              </a:rPr>
              <a:t>cardioversion</a:t>
            </a:r>
            <a:r>
              <a:rPr lang="en-US">
                <a:solidFill>
                  <a:srgbClr val="000000"/>
                </a:solidFill>
              </a:rPr>
              <a:t>. </a:t>
            </a:r>
          </a:p>
          <a:p>
            <a:pPr>
              <a:defRPr/>
            </a:pPr>
            <a:endParaRPr lang="en-US">
              <a:solidFill>
                <a:srgbClr val="000000"/>
              </a:solidFill>
            </a:endParaRPr>
          </a:p>
          <a:p>
            <a:pPr>
              <a:defRPr/>
            </a:pPr>
            <a:r>
              <a:rPr lang="en-US">
                <a:solidFill>
                  <a:srgbClr val="000000"/>
                </a:solidFill>
              </a:rPr>
              <a:t>Sedation is a continuum, and there are five types that one can achieve: minimal, moderate, deep, general anesthesia and dissociative. As you can see, each level of sedation is characterized by its impact on patient responsiveness, airway control, spontaneous ventilation, and cardiac function. Sedation carries a higher risk and has strict administration and monitoring policies because you can essentially achieve any of these states, besides dissociative, very quickly by adjusting the dose and/or frequency of administration. So, as you can see the deeper one becomes sedated, the more amnesia is achieved and the greater the risk for complications that may require intervention and vice versa. </a:t>
            </a:r>
            <a:endParaRPr lang="en-US">
              <a:solidFill>
                <a:srgbClr val="444444"/>
              </a:solidFill>
            </a:endParaRPr>
          </a:p>
          <a:p>
            <a:pPr>
              <a:defRPr/>
            </a:pPr>
            <a:endParaRPr lang="en-US">
              <a:solidFill>
                <a:srgbClr val="444444"/>
              </a:solidFill>
            </a:endParaRPr>
          </a:p>
          <a:p>
            <a:pPr>
              <a:defRPr/>
            </a:pPr>
            <a:r>
              <a:rPr lang="en-US" u="sng"/>
              <a:t>Citations: </a:t>
            </a:r>
          </a:p>
          <a:p>
            <a:pPr>
              <a:defRPr/>
            </a:pPr>
            <a:r>
              <a:rPr lang="en-US">
                <a:solidFill>
                  <a:srgbClr val="444444"/>
                </a:solidFill>
                <a:hlinkClick r:id="rId3"/>
              </a:rPr>
              <a:t>Unscheduled Procedural Sedation: A Multidisciplinary Consensus Practice Guideline – ClinicalKey</a:t>
            </a:r>
            <a:endParaRPr lang="en-US">
              <a:solidFill>
                <a:srgbClr val="444444"/>
              </a:solidFill>
            </a:endParaRPr>
          </a:p>
          <a:p>
            <a:pPr>
              <a:defRPr/>
            </a:pPr>
            <a:r>
              <a:rPr lang="en-US">
                <a:solidFill>
                  <a:srgbClr val="444444"/>
                </a:solidFill>
                <a:hlinkClick r:id="rId4"/>
              </a:rPr>
              <a:t>Clinical Policy: Procedural Sedation and Analgesia in the Emergency Department – ClinicalKey</a:t>
            </a:r>
            <a:endParaRPr lang="en-US"/>
          </a:p>
        </p:txBody>
      </p:sp>
      <p:sp>
        <p:nvSpPr>
          <p:cNvPr id="4" name="Slide Number Placeholder 3">
            <a:extLst>
              <a:ext uri="{FF2B5EF4-FFF2-40B4-BE49-F238E27FC236}">
                <a16:creationId xmlns:a16="http://schemas.microsoft.com/office/drawing/2014/main" id="{F61C58FA-34EB-C91B-A06A-4A2ACEEB8643}"/>
              </a:ext>
            </a:extLst>
          </p:cNvPr>
          <p:cNvSpPr>
            <a:spLocks noGrp="1"/>
          </p:cNvSpPr>
          <p:nvPr>
            <p:ph type="sldNum" sz="quarter" idx="5"/>
          </p:nvPr>
        </p:nvSpPr>
        <p:spPr/>
        <p:txBody>
          <a:bodyPr/>
          <a:lstStyle/>
          <a:p>
            <a:fld id="{E186DDF9-3DFF-48F7-94C2-61BD88DD34E6}" type="slidenum">
              <a:rPr lang="en-US" smtClean="0"/>
              <a:t>32</a:t>
            </a:fld>
            <a:endParaRPr lang="en-US"/>
          </a:p>
        </p:txBody>
      </p:sp>
    </p:spTree>
    <p:extLst>
      <p:ext uri="{BB962C8B-B14F-4D97-AF65-F5344CB8AC3E}">
        <p14:creationId xmlns:p14="http://schemas.microsoft.com/office/powerpoint/2010/main" val="1783794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F4927-0B7C-3553-7141-76682252F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FB6B1-2B6E-4AD2-D17A-102FDE6BF88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1CD6ACB-34FE-4AA9-8093-003288FFAC0A}"/>
              </a:ext>
            </a:extLst>
          </p:cNvPr>
          <p:cNvSpPr>
            <a:spLocks noGrp="1"/>
          </p:cNvSpPr>
          <p:nvPr>
            <p:ph type="body" idx="1"/>
          </p:nvPr>
        </p:nvSpPr>
        <p:spPr/>
        <p:txBody>
          <a:bodyPr/>
          <a:lstStyle/>
          <a:p>
            <a:pPr>
              <a:defRPr/>
            </a:pPr>
            <a:r>
              <a:rPr lang="en-US"/>
              <a:t>For unscheduled procedural sedation which is most common for procedures like cardio version, minimal, moderate and dissociative are preferred which I why I have them starred on the slide. </a:t>
            </a:r>
            <a:endParaRPr lang="en-US">
              <a:solidFill>
                <a:srgbClr val="444444"/>
              </a:solidFill>
            </a:endParaRPr>
          </a:p>
          <a:p>
            <a:pPr>
              <a:defRPr/>
            </a:pPr>
            <a:endParaRPr lang="en-US"/>
          </a:p>
          <a:p>
            <a:pPr>
              <a:defRPr/>
            </a:pPr>
            <a:r>
              <a:rPr lang="en-US"/>
              <a:t>When performing </a:t>
            </a:r>
            <a:r>
              <a:rPr lang="en-US" err="1"/>
              <a:t>cardioversion</a:t>
            </a:r>
            <a:r>
              <a:rPr lang="en-US"/>
              <a:t>, the goal is typically to achieve moderate sedation, which I’ve highlighted in blue. This level provides a short-term drug-induced state with amnesia and reduced responsiveness, helping the patient remain still and also unaware of the procedure. At the same time, it also maintains stable cardiac function, airway control, and ventilation—all things that allow clinicians to efficiently restore normal sinus rhythm. </a:t>
            </a:r>
          </a:p>
          <a:p>
            <a:pPr>
              <a:defRPr/>
            </a:pPr>
            <a:endParaRPr lang="en-US"/>
          </a:p>
          <a:p>
            <a:pPr>
              <a:defRPr/>
            </a:pPr>
            <a:r>
              <a:rPr lang="en-US">
                <a:solidFill>
                  <a:srgbClr val="000000"/>
                </a:solidFill>
              </a:rPr>
              <a:t>Minimal sedation wouldn't be ideal for </a:t>
            </a:r>
            <a:r>
              <a:rPr lang="en-US" err="1">
                <a:solidFill>
                  <a:srgbClr val="000000"/>
                </a:solidFill>
              </a:rPr>
              <a:t>cardioversion</a:t>
            </a:r>
            <a:r>
              <a:rPr lang="en-US">
                <a:solidFill>
                  <a:srgbClr val="000000"/>
                </a:solidFill>
              </a:rPr>
              <a:t> because the patient would remain fully responsive and recall the entire procedure and dissociative which is achieved with ketamine is normally reserved for pediatric cases, although it can be used in adults if needed just isn't as common.</a:t>
            </a:r>
          </a:p>
          <a:p>
            <a:pPr>
              <a:defRPr/>
            </a:pPr>
            <a:endParaRPr lang="en-US">
              <a:solidFill>
                <a:srgbClr val="000000"/>
              </a:solidFill>
            </a:endParaRPr>
          </a:p>
          <a:p>
            <a:pPr>
              <a:defRPr/>
            </a:pPr>
            <a:r>
              <a:rPr lang="en-US" u="sng">
                <a:solidFill>
                  <a:srgbClr val="000000"/>
                </a:solidFill>
              </a:rPr>
              <a:t>Citations: </a:t>
            </a:r>
            <a:endParaRPr lang="en-US">
              <a:solidFill>
                <a:srgbClr val="444444"/>
              </a:solidFill>
            </a:endParaRPr>
          </a:p>
          <a:p>
            <a:pPr>
              <a:defRPr/>
            </a:pPr>
            <a:r>
              <a:rPr lang="en-US">
                <a:solidFill>
                  <a:srgbClr val="444444"/>
                </a:solidFill>
                <a:hlinkClick r:id="rId3"/>
              </a:rPr>
              <a:t>Unscheduled Procedural Sedation: A Multidisciplinary Consensus Practice Guideline – ClinicalKey</a:t>
            </a:r>
            <a:endParaRPr lang="en-US">
              <a:solidFill>
                <a:srgbClr val="444444"/>
              </a:solidFill>
            </a:endParaRPr>
          </a:p>
          <a:p>
            <a:pPr>
              <a:defRPr/>
            </a:pPr>
            <a:r>
              <a:rPr lang="en-US">
                <a:solidFill>
                  <a:srgbClr val="444444"/>
                </a:solidFill>
                <a:hlinkClick r:id="rId4"/>
              </a:rPr>
              <a:t>Clinical Policy: Procedural Sedation and Analgesia in the Emergency Department – ClinicalKey</a:t>
            </a:r>
            <a:endParaRPr lang="en-US"/>
          </a:p>
        </p:txBody>
      </p:sp>
      <p:sp>
        <p:nvSpPr>
          <p:cNvPr id="4" name="Slide Number Placeholder 3">
            <a:extLst>
              <a:ext uri="{FF2B5EF4-FFF2-40B4-BE49-F238E27FC236}">
                <a16:creationId xmlns:a16="http://schemas.microsoft.com/office/drawing/2014/main" id="{45F0BA4C-81E3-F35A-9526-A8C432FEC1E8}"/>
              </a:ext>
            </a:extLst>
          </p:cNvPr>
          <p:cNvSpPr>
            <a:spLocks noGrp="1"/>
          </p:cNvSpPr>
          <p:nvPr>
            <p:ph type="sldNum" sz="quarter" idx="5"/>
          </p:nvPr>
        </p:nvSpPr>
        <p:spPr/>
        <p:txBody>
          <a:bodyPr/>
          <a:lstStyle/>
          <a:p>
            <a:fld id="{E186DDF9-3DFF-48F7-94C2-61BD88DD34E6}" type="slidenum">
              <a:rPr lang="en-US" smtClean="0"/>
              <a:t>33</a:t>
            </a:fld>
            <a:endParaRPr lang="en-US"/>
          </a:p>
        </p:txBody>
      </p:sp>
    </p:spTree>
    <p:extLst>
      <p:ext uri="{BB962C8B-B14F-4D97-AF65-F5344CB8AC3E}">
        <p14:creationId xmlns:p14="http://schemas.microsoft.com/office/powerpoint/2010/main" val="2539847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37494-2BDE-3571-5E3F-60E8D9AD2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E49936-4944-C609-5D6D-2C15AC7584A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5B85D5D-EECE-D7A4-D7B5-C394072DD992}"/>
              </a:ext>
            </a:extLst>
          </p:cNvPr>
          <p:cNvSpPr>
            <a:spLocks noGrp="1"/>
          </p:cNvSpPr>
          <p:nvPr>
            <p:ph type="body" idx="1"/>
          </p:nvPr>
        </p:nvSpPr>
        <p:spPr/>
        <p:txBody>
          <a:bodyPr/>
          <a:lstStyle/>
          <a:p>
            <a:r>
              <a:rPr lang="en-US"/>
              <a:t>Therefore, this presentation will focus on three agents: propofol, </a:t>
            </a:r>
            <a:r>
              <a:rPr lang="en-US" err="1"/>
              <a:t>etomidate</a:t>
            </a:r>
            <a:r>
              <a:rPr lang="en-US"/>
              <a:t>, and </a:t>
            </a:r>
            <a:r>
              <a:rPr lang="en-US" err="1"/>
              <a:t>methohexital</a:t>
            </a:r>
            <a:r>
              <a:rPr lang="en-US"/>
              <a:t>. </a:t>
            </a:r>
          </a:p>
          <a:p>
            <a:endParaRPr lang="en-US">
              <a:solidFill>
                <a:srgbClr val="444444"/>
              </a:solidFill>
            </a:endParaRPr>
          </a:p>
          <a:p>
            <a:r>
              <a:rPr lang="en-US"/>
              <a:t>While moderate sedation is generally the goal for </a:t>
            </a:r>
            <a:r>
              <a:rPr lang="en-US" err="1"/>
              <a:t>cardioversion</a:t>
            </a:r>
            <a:r>
              <a:rPr lang="en-US"/>
              <a:t>, it’s essential to verify with your site or regional policies for precise definitions and specific requirements for procedural or non-procedural sedation as there may be some differences from site to site. </a:t>
            </a:r>
          </a:p>
          <a:p>
            <a:endParaRPr lang="en-US">
              <a:solidFill>
                <a:srgbClr val="000000"/>
              </a:solidFill>
            </a:endParaRPr>
          </a:p>
          <a:p>
            <a:endParaRPr lang="en-US"/>
          </a:p>
          <a:p>
            <a:endParaRPr lang="en-US"/>
          </a:p>
        </p:txBody>
      </p:sp>
      <p:sp>
        <p:nvSpPr>
          <p:cNvPr id="4" name="Slide Number Placeholder 3">
            <a:extLst>
              <a:ext uri="{FF2B5EF4-FFF2-40B4-BE49-F238E27FC236}">
                <a16:creationId xmlns:a16="http://schemas.microsoft.com/office/drawing/2014/main" id="{0F8CCBD6-907F-B584-AC3A-2FFAAA3C29B0}"/>
              </a:ext>
            </a:extLst>
          </p:cNvPr>
          <p:cNvSpPr>
            <a:spLocks noGrp="1"/>
          </p:cNvSpPr>
          <p:nvPr>
            <p:ph type="sldNum" sz="quarter" idx="5"/>
          </p:nvPr>
        </p:nvSpPr>
        <p:spPr/>
        <p:txBody>
          <a:bodyPr/>
          <a:lstStyle/>
          <a:p>
            <a:fld id="{E186DDF9-3DFF-48F7-94C2-61BD88DD34E6}" type="slidenum">
              <a:rPr lang="en-US" smtClean="0"/>
              <a:t>34</a:t>
            </a:fld>
            <a:endParaRPr lang="en-US"/>
          </a:p>
        </p:txBody>
      </p:sp>
    </p:spTree>
    <p:extLst>
      <p:ext uri="{BB962C8B-B14F-4D97-AF65-F5344CB8AC3E}">
        <p14:creationId xmlns:p14="http://schemas.microsoft.com/office/powerpoint/2010/main" val="1824249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F5A56-58DB-20E5-1F9B-15B67C12F9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B9BAC-5322-A6FE-752B-FFFD8B8FFD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8C7960-AEA8-C0B7-19E9-5F109CD09A83}"/>
              </a:ext>
            </a:extLst>
          </p:cNvPr>
          <p:cNvSpPr>
            <a:spLocks noGrp="1"/>
          </p:cNvSpPr>
          <p:nvPr>
            <p:ph type="body" idx="1"/>
          </p:nvPr>
        </p:nvSpPr>
        <p:spPr/>
        <p:txBody>
          <a:bodyPr/>
          <a:lstStyle/>
          <a:p>
            <a:r>
              <a:rPr lang="en-US"/>
              <a:t>Before introducing each medication, I wanted to give some insight on </a:t>
            </a:r>
            <a:r>
              <a:rPr lang="en-US" err="1"/>
              <a:t>prevelance</a:t>
            </a:r>
            <a:r>
              <a:rPr lang="en-US"/>
              <a:t> of these agents across Advocate Midwest from May to November 2025. Of note, this is showing overall sedation with IV bolus administrations and is not specifically just for </a:t>
            </a:r>
            <a:r>
              <a:rPr lang="en-US" err="1"/>
              <a:t>cardioversion</a:t>
            </a:r>
            <a:r>
              <a:rPr lang="en-US"/>
              <a:t>. </a:t>
            </a:r>
          </a:p>
          <a:p>
            <a:endParaRPr lang="en-US"/>
          </a:p>
          <a:p>
            <a:r>
              <a:rPr lang="en-US"/>
              <a:t>But according to Slicer Dicer, propofol is by far the most commonly used agent for sedation—approximately 70 times more common than </a:t>
            </a:r>
            <a:r>
              <a:rPr lang="en-US" err="1"/>
              <a:t>etomidate</a:t>
            </a:r>
            <a:r>
              <a:rPr lang="en-US"/>
              <a:t> and 145 times more common than </a:t>
            </a:r>
            <a:r>
              <a:rPr lang="en-US" err="1"/>
              <a:t>methohexital</a:t>
            </a:r>
            <a:r>
              <a:rPr lang="en-US"/>
              <a:t>. Just wanted to emphasize that when in comparison, propofol and </a:t>
            </a:r>
            <a:r>
              <a:rPr lang="en-US" err="1"/>
              <a:t>etomidate</a:t>
            </a:r>
            <a:r>
              <a:rPr lang="en-US"/>
              <a:t> are the primarily  agents used for sedation while methohexital use is quite low and more rare. </a:t>
            </a: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199031C1-FCA7-C079-AFA6-91457F6436D3}"/>
              </a:ext>
            </a:extLst>
          </p:cNvPr>
          <p:cNvSpPr>
            <a:spLocks noGrp="1"/>
          </p:cNvSpPr>
          <p:nvPr>
            <p:ph type="sldNum" sz="quarter" idx="5"/>
          </p:nvPr>
        </p:nvSpPr>
        <p:spPr/>
        <p:txBody>
          <a:bodyPr/>
          <a:lstStyle/>
          <a:p>
            <a:fld id="{E186DDF9-3DFF-48F7-94C2-61BD88DD34E6}" type="slidenum">
              <a:rPr lang="en-US" smtClean="0"/>
              <a:t>35</a:t>
            </a:fld>
            <a:endParaRPr lang="en-US"/>
          </a:p>
        </p:txBody>
      </p:sp>
    </p:spTree>
    <p:extLst>
      <p:ext uri="{BB962C8B-B14F-4D97-AF65-F5344CB8AC3E}">
        <p14:creationId xmlns:p14="http://schemas.microsoft.com/office/powerpoint/2010/main" val="3908524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The first agent I will discuss is propofol, a sedative-hypnotic with general anesthetic properties. </a:t>
            </a:r>
          </a:p>
          <a:p>
            <a:endParaRPr lang="en-US"/>
          </a:p>
          <a:p>
            <a:r>
              <a:rPr lang="en-US"/>
              <a:t>Propofol produces its sedative effects by activating GABA-A receptors, which reduces receptor dissociation and prolongs the opening of GABA-mediated chloride channels. It also inhibits NMDA receptors, which both then collectively enhance inhibitory neurotransmission and suppress excitatory signaling. </a:t>
            </a:r>
          </a:p>
          <a:p>
            <a:endParaRPr lang="en-US"/>
          </a:p>
          <a:p>
            <a:r>
              <a:rPr lang="en-US"/>
              <a:t>For dosing, it is weight-based, typically 1 to 2 mg/kg administered as an IV bolus in adults.</a:t>
            </a:r>
          </a:p>
          <a:p>
            <a:endParaRPr lang="en-US" sz="1200" b="0" i="0" kern="1200">
              <a:solidFill>
                <a:schemeClr val="tx1"/>
              </a:solidFill>
              <a:effectLst/>
              <a:latin typeface="+mn-lt"/>
            </a:endParaRPr>
          </a:p>
          <a:p>
            <a:endParaRPr lang="en-US" sz="1200" b="0" i="0" kern="1200">
              <a:solidFill>
                <a:schemeClr val="tx1"/>
              </a:solidFill>
              <a:effectLst/>
              <a:latin typeface="+mn-lt"/>
              <a:ea typeface="+mn-ea"/>
              <a:cs typeface="+mn-cs"/>
            </a:endParaRPr>
          </a:p>
          <a:p>
            <a:r>
              <a:rPr lang="en-US" sz="1200" b="0" i="0" u="sng" kern="1200">
                <a:solidFill>
                  <a:schemeClr val="tx1"/>
                </a:solidFill>
                <a:effectLst/>
                <a:latin typeface="+mn-lt"/>
                <a:ea typeface="+mn-ea"/>
                <a:cs typeface="+mn-cs"/>
              </a:rPr>
              <a:t>Citations: </a:t>
            </a:r>
            <a:endParaRPr lang="en-US" sz="1200" b="0" i="0" u="sng" kern="120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a:t>Propofol. </a:t>
            </a:r>
            <a:r>
              <a:rPr lang="es-ES" sz="1200" err="1"/>
              <a:t>Medication</a:t>
            </a:r>
            <a:r>
              <a:rPr lang="es-ES" sz="1200"/>
              <a:t> Guide. 2022. </a:t>
            </a:r>
            <a:r>
              <a:rPr lang="es-ES" sz="1200">
                <a:hlinkClick r:id="rId3">
                  <a:extLst>
                    <a:ext uri="{A12FA001-AC4F-418D-AE19-62706E023703}">
                      <ahyp:hlinkClr xmlns:ahyp="http://schemas.microsoft.com/office/drawing/2018/hyperlinkcolor" val="tx"/>
                    </a:ext>
                  </a:extLst>
                </a:hlinkClick>
              </a:rPr>
              <a:t>https://</a:t>
            </a:r>
            <a:r>
              <a:rPr lang="es-ES" sz="1200" err="1">
                <a:hlinkClick r:id="rId3">
                  <a:extLst>
                    <a:ext uri="{A12FA001-AC4F-418D-AE19-62706E023703}">
                      <ahyp:hlinkClr xmlns:ahyp="http://schemas.microsoft.com/office/drawing/2018/hyperlinkcolor" val="tx"/>
                    </a:ext>
                  </a:extLst>
                </a:hlinkClick>
              </a:rPr>
              <a:t>www.accessdata.fda.gov</a:t>
            </a:r>
            <a:r>
              <a:rPr lang="es-ES" sz="1200">
                <a:hlinkClick r:id="rId3">
                  <a:extLst>
                    <a:ext uri="{A12FA001-AC4F-418D-AE19-62706E023703}">
                      <ahyp:hlinkClr xmlns:ahyp="http://schemas.microsoft.com/office/drawing/2018/hyperlinkcolor" val="tx"/>
                    </a:ext>
                  </a:extLst>
                </a:hlinkClick>
              </a:rPr>
              <a:t>/</a:t>
            </a:r>
          </a:p>
        </p:txBody>
      </p:sp>
      <p:sp>
        <p:nvSpPr>
          <p:cNvPr id="4" name="Slide Number Placeholder 3"/>
          <p:cNvSpPr>
            <a:spLocks noGrp="1"/>
          </p:cNvSpPr>
          <p:nvPr>
            <p:ph type="sldNum" sz="quarter" idx="5"/>
          </p:nvPr>
        </p:nvSpPr>
        <p:spPr/>
        <p:txBody>
          <a:bodyPr/>
          <a:lstStyle/>
          <a:p>
            <a:fld id="{E186DDF9-3DFF-48F7-94C2-61BD88DD34E6}" type="slidenum">
              <a:rPr lang="en-US" smtClean="0"/>
              <a:t>36</a:t>
            </a:fld>
            <a:endParaRPr lang="en-US"/>
          </a:p>
        </p:txBody>
      </p:sp>
    </p:spTree>
    <p:extLst>
      <p:ext uri="{BB962C8B-B14F-4D97-AF65-F5344CB8AC3E}">
        <p14:creationId xmlns:p14="http://schemas.microsoft.com/office/powerpoint/2010/main" val="377651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FB098-7B96-0A66-B4CB-EFE569816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91B3B-3394-E468-D326-3C648302191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8AF9110-8D6F-6B5F-FF81-C97CE3A42527}"/>
              </a:ext>
            </a:extLst>
          </p:cNvPr>
          <p:cNvSpPr>
            <a:spLocks noGrp="1"/>
          </p:cNvSpPr>
          <p:nvPr>
            <p:ph type="body" idx="1"/>
          </p:nvPr>
        </p:nvSpPr>
        <p:spPr/>
        <p:txBody>
          <a:bodyPr/>
          <a:lstStyle/>
          <a:p>
            <a:r>
              <a:rPr lang="en-US"/>
              <a:t>From a pharmacokinetic standpoint, because cardioversions are brief procedures, agents with a rapid onset and short duration of action are preferred. </a:t>
            </a:r>
          </a:p>
          <a:p>
            <a:endParaRPr lang="en-US"/>
          </a:p>
          <a:p>
            <a:r>
              <a:rPr lang="en-US"/>
              <a:t>Propofol meets this criteria as it is highly lipophilic, allowing it to rapidly cross the blood–brain barrier and produce its effect within 30 seconds. It also has a short duration of typically 3 to 10 minutes. Propofol is interesting in the fact that it has a biphasic half-life, so more than half of its rapid decline is attributed to redistribution from the brain to periphery rather than elimination. However, after an IV bolus, tissue and plasma concentrations reach equilibrium quickly, preventing any prolonged or unwanted effects.</a:t>
            </a:r>
          </a:p>
          <a:p>
            <a:endParaRPr lang="en-US"/>
          </a:p>
          <a:p>
            <a:r>
              <a:rPr lang="en-US"/>
              <a:t>And then for adverse effects – propofol can cause, hypotension</a:t>
            </a:r>
            <a:r>
              <a:rPr lang="en-US">
                <a:solidFill>
                  <a:srgbClr val="000000"/>
                </a:solidFill>
              </a:rPr>
              <a:t>, some hypersensitivities that I will explain further in upcoming slides, and respiratory depression, and even hypertriglyceridemia because it is a 10% lipid emulsion so always something to consider especially when needing prolonged or deeper sedation.</a:t>
            </a:r>
            <a:endParaRPr lang="en-US"/>
          </a:p>
        </p:txBody>
      </p:sp>
      <p:sp>
        <p:nvSpPr>
          <p:cNvPr id="4" name="Slide Number Placeholder 3">
            <a:extLst>
              <a:ext uri="{FF2B5EF4-FFF2-40B4-BE49-F238E27FC236}">
                <a16:creationId xmlns:a16="http://schemas.microsoft.com/office/drawing/2014/main" id="{8EF80DEC-1C8B-A09C-9184-3A786B06C7DA}"/>
              </a:ext>
            </a:extLst>
          </p:cNvPr>
          <p:cNvSpPr>
            <a:spLocks noGrp="1"/>
          </p:cNvSpPr>
          <p:nvPr>
            <p:ph type="sldNum" sz="quarter" idx="5"/>
          </p:nvPr>
        </p:nvSpPr>
        <p:spPr/>
        <p:txBody>
          <a:bodyPr/>
          <a:lstStyle/>
          <a:p>
            <a:fld id="{E186DDF9-3DFF-48F7-94C2-61BD88DD34E6}" type="slidenum">
              <a:rPr lang="en-US" smtClean="0"/>
              <a:t>37</a:t>
            </a:fld>
            <a:endParaRPr lang="en-US"/>
          </a:p>
        </p:txBody>
      </p:sp>
    </p:spTree>
    <p:extLst>
      <p:ext uri="{BB962C8B-B14F-4D97-AF65-F5344CB8AC3E}">
        <p14:creationId xmlns:p14="http://schemas.microsoft.com/office/powerpoint/2010/main" val="3080279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6DE04-2B2E-001E-ED98-84EE2CAB4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32DDCC-D95C-C7BC-5B42-B2966E15165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88C2494-A939-4BC7-A1BE-F02AF1E51CC2}"/>
              </a:ext>
            </a:extLst>
          </p:cNvPr>
          <p:cNvSpPr>
            <a:spLocks noGrp="1"/>
          </p:cNvSpPr>
          <p:nvPr>
            <p:ph type="body" idx="1"/>
          </p:nvPr>
        </p:nvSpPr>
        <p:spPr/>
        <p:txBody>
          <a:bodyPr/>
          <a:lstStyle/>
          <a:p>
            <a:r>
              <a:rPr lang="en-US"/>
              <a:t>Now that we have reviewed propofol’s drug profile, I want to educate on some key considerations when using the drug. I think identifying specific factors that influence a drug’s effectiveness is crucial for minimizing risk and ensuring safe medication use.</a:t>
            </a:r>
          </a:p>
          <a:p>
            <a:endParaRPr lang="en-US"/>
          </a:p>
        </p:txBody>
      </p:sp>
      <p:sp>
        <p:nvSpPr>
          <p:cNvPr id="4" name="Slide Number Placeholder 3">
            <a:extLst>
              <a:ext uri="{FF2B5EF4-FFF2-40B4-BE49-F238E27FC236}">
                <a16:creationId xmlns:a16="http://schemas.microsoft.com/office/drawing/2014/main" id="{D6E2B43A-391E-DCDC-4815-493283F29087}"/>
              </a:ext>
            </a:extLst>
          </p:cNvPr>
          <p:cNvSpPr>
            <a:spLocks noGrp="1"/>
          </p:cNvSpPr>
          <p:nvPr>
            <p:ph type="sldNum" sz="quarter" idx="5"/>
          </p:nvPr>
        </p:nvSpPr>
        <p:spPr/>
        <p:txBody>
          <a:bodyPr/>
          <a:lstStyle/>
          <a:p>
            <a:fld id="{E186DDF9-3DFF-48F7-94C2-61BD88DD34E6}" type="slidenum">
              <a:rPr lang="en-US" smtClean="0"/>
              <a:t>38</a:t>
            </a:fld>
            <a:endParaRPr lang="en-US"/>
          </a:p>
        </p:txBody>
      </p:sp>
    </p:spTree>
    <p:extLst>
      <p:ext uri="{BB962C8B-B14F-4D97-AF65-F5344CB8AC3E}">
        <p14:creationId xmlns:p14="http://schemas.microsoft.com/office/powerpoint/2010/main" val="4178006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5FA2B-3D58-A5FD-FF62-681A38F60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D39E6-3D8F-9E7A-0E04-B46632919FA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B0920E6-AAA9-07EE-6EF5-51298DA321E4}"/>
              </a:ext>
            </a:extLst>
          </p:cNvPr>
          <p:cNvSpPr>
            <a:spLocks noGrp="1"/>
          </p:cNvSpPr>
          <p:nvPr>
            <p:ph type="body" idx="1"/>
          </p:nvPr>
        </p:nvSpPr>
        <p:spPr/>
        <p:txBody>
          <a:bodyPr/>
          <a:lstStyle/>
          <a:p>
            <a:r>
              <a:rPr lang="en-US"/>
              <a:t>The first consideration is patient-specific and refers to the hypersensitivity adverse reaction I mentioned earlier. </a:t>
            </a:r>
          </a:p>
          <a:p>
            <a:endParaRPr lang="en-US"/>
          </a:p>
          <a:p>
            <a:r>
              <a:rPr lang="en-US"/>
              <a:t>Propofol formulations include soybean oil and egg phospholipids as you can see highlighted in the picture on the right. For this reason, the manufacturer does list an egg or soybean allergy as a contraindication. However, most evidence shows that there is no direct link between these food allergies and propofol and that people with these allergies do not have an increased risk of an allergic reaction to propofol. Normally, food allergies are typically reactions to the proteins of the components rather than </a:t>
            </a:r>
            <a:r>
              <a:rPr lang="en-US" err="1"/>
              <a:t>th</a:t>
            </a:r>
            <a:r>
              <a:rPr lang="en-US"/>
              <a:t>e oils and fats so not as of a concern in this case.</a:t>
            </a:r>
          </a:p>
          <a:p>
            <a:endParaRPr lang="en-US"/>
          </a:p>
          <a:p>
            <a:r>
              <a:rPr lang="en-US"/>
              <a:t>Therefore, with this evidence, the American Academy of Allergy, Asthma &amp; Immunology even came out with a statement that says patients with egg or soy allergies do not need any special precautions and can safely receive propofol. </a:t>
            </a:r>
          </a:p>
          <a:p>
            <a:endParaRPr lang="en-US"/>
          </a:p>
          <a:p>
            <a:r>
              <a:rPr lang="en-US"/>
              <a:t>Cites Used: </a:t>
            </a:r>
          </a:p>
          <a:p>
            <a:pPr marL="0" indent="0">
              <a:buFont typeface="Arial" panose="020B0604020202020204" pitchFamily="34" charset="0"/>
              <a:buNone/>
            </a:pPr>
            <a:r>
              <a:rPr lang="en-US">
                <a:hlinkClick r:id="rId3"/>
              </a:rPr>
              <a:t>Allergic reactions to propofol in adult patients with egg or soybean allergy: a retrospective cohort study from a large database of a single institute – PMC</a:t>
            </a:r>
            <a:endParaRPr lang="en-US"/>
          </a:p>
          <a:p>
            <a:pPr marL="0" indent="0">
              <a:buFont typeface="Arial" panose="020B0604020202020204" pitchFamily="34" charset="0"/>
              <a:buNone/>
            </a:pPr>
            <a:r>
              <a:rPr lang="en-US">
                <a:hlinkClick r:id="rId4"/>
              </a:rPr>
              <a:t>Soy-allergic and Egg-allergic can Receive Anesthesia | AAAAI</a:t>
            </a:r>
            <a:endParaRPr lang="en-US"/>
          </a:p>
          <a:p>
            <a:pPr marL="0" indent="0">
              <a:buFont typeface="Arial" panose="020B0604020202020204" pitchFamily="34" charset="0"/>
              <a:buNone/>
            </a:pPr>
            <a:r>
              <a:rPr lang="en-US">
                <a:hlinkClick r:id="rId5"/>
              </a:rPr>
              <a:t>No evidence for contraindications to the use of propofol in adults allergic to egg, soy or peanut - ScienceDirect</a:t>
            </a:r>
            <a:endParaRPr lang="en-US"/>
          </a:p>
        </p:txBody>
      </p:sp>
      <p:sp>
        <p:nvSpPr>
          <p:cNvPr id="4" name="Slide Number Placeholder 3">
            <a:extLst>
              <a:ext uri="{FF2B5EF4-FFF2-40B4-BE49-F238E27FC236}">
                <a16:creationId xmlns:a16="http://schemas.microsoft.com/office/drawing/2014/main" id="{C27C7315-797C-7D1E-2C02-95749177A61B}"/>
              </a:ext>
            </a:extLst>
          </p:cNvPr>
          <p:cNvSpPr>
            <a:spLocks noGrp="1"/>
          </p:cNvSpPr>
          <p:nvPr>
            <p:ph type="sldNum" sz="quarter" idx="5"/>
          </p:nvPr>
        </p:nvSpPr>
        <p:spPr/>
        <p:txBody>
          <a:bodyPr/>
          <a:lstStyle/>
          <a:p>
            <a:fld id="{E186DDF9-3DFF-48F7-94C2-61BD88DD34E6}" type="slidenum">
              <a:rPr lang="en-US" smtClean="0"/>
              <a:t>39</a:t>
            </a:fld>
            <a:endParaRPr lang="en-US"/>
          </a:p>
        </p:txBody>
      </p:sp>
    </p:spTree>
    <p:extLst>
      <p:ext uri="{BB962C8B-B14F-4D97-AF65-F5344CB8AC3E}">
        <p14:creationId xmlns:p14="http://schemas.microsoft.com/office/powerpoint/2010/main" val="3754729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0C112-03B2-7B2D-0C2C-DE89A3AD9C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1881C-9846-43FE-34FD-780F32DE0F4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54AE435-9E87-D606-BAEE-14B7B8FD3AB1}"/>
              </a:ext>
            </a:extLst>
          </p:cNvPr>
          <p:cNvSpPr>
            <a:spLocks noGrp="1"/>
          </p:cNvSpPr>
          <p:nvPr>
            <p:ph type="body" idx="1"/>
          </p:nvPr>
        </p:nvSpPr>
        <p:spPr/>
        <p:txBody>
          <a:bodyPr/>
          <a:lstStyle/>
          <a:p>
            <a:r>
              <a:rPr lang="en-US"/>
              <a:t>The second consideration focuses on blood pressure. Propofol induced hypotension can be severe, to the effect of a decreasing mean arterial pressure by 30% or more, especially with bolus dosing.</a:t>
            </a:r>
          </a:p>
          <a:p>
            <a:endParaRPr lang="en-US"/>
          </a:p>
          <a:p>
            <a:r>
              <a:rPr lang="en-US"/>
              <a:t>The exact pathophysiology behind this is not fully understood, but evidence suggests multiple contributing mechanisms, including reductions in preload, afterload, and myocardial contractility. More recent literature </a:t>
            </a:r>
            <a:r>
              <a:rPr lang="en-US" err="1"/>
              <a:t>tho</a:t>
            </a:r>
            <a:r>
              <a:rPr lang="en-US"/>
              <a:t> indicates that the primary driver is propofols ability to inhibit sympathetic outflow and impair the body's baroreflex.</a:t>
            </a:r>
          </a:p>
          <a:p>
            <a:endParaRPr lang="en-US"/>
          </a:p>
          <a:p>
            <a:r>
              <a:rPr lang="en-US">
                <a:cs typeface="Arial"/>
              </a:rPr>
              <a:t>In simpler terms, the baroreflex acts as a negative feedback loop in the body by using arterial baroreceptors that continuously monitor blood pressure and signal the autonomic nervous system to adjust accordingly</a:t>
            </a:r>
            <a:r>
              <a:rPr lang="en-US"/>
              <a:t>. So, when MAP drops, these receptors normally trigger increased sympathetic signaling to the periphery to cause vasoconstriction and increase cardiac output to restore normal pressure. </a:t>
            </a:r>
          </a:p>
          <a:p>
            <a:endParaRPr lang="en-US"/>
          </a:p>
          <a:p>
            <a:r>
              <a:rPr lang="en-US"/>
              <a:t>So propofol has been shown to significantly impair this compensatory mechanism and therefore, is something to consider in patients who are already hypotensive, or those who are hypovolemic, septic or in shock. </a:t>
            </a:r>
          </a:p>
          <a:p>
            <a:endParaRPr lang="en-US"/>
          </a:p>
          <a:p>
            <a:r>
              <a:rPr lang="en-US"/>
              <a:t>Some ways to mitigate this is the use of push dose vasopressors – commonly seen with phenylephrine or epinephrine. So these are just IV bolus doses to agonize alpha and or both alpha and beta to mitigate hypotension.  Both medications have proven efficacy and safety in the literature for this use.</a:t>
            </a:r>
          </a:p>
          <a:p>
            <a:endParaRPr lang="en-US">
              <a:solidFill>
                <a:srgbClr val="444444"/>
              </a:solidFill>
              <a:latin typeface="Aptos"/>
              <a:cs typeface="Arial"/>
            </a:endParaRPr>
          </a:p>
          <a:p>
            <a:pPr>
              <a:spcAft>
                <a:spcPts val="200"/>
              </a:spcAft>
            </a:pPr>
            <a:r>
              <a:rPr lang="en-US"/>
              <a:t>Cites Used: </a:t>
            </a:r>
          </a:p>
          <a:p>
            <a:pPr>
              <a:spcAft>
                <a:spcPts val="200"/>
              </a:spcAft>
            </a:pPr>
            <a:r>
              <a:rPr lang="en-US">
                <a:solidFill>
                  <a:srgbClr val="444444"/>
                </a:solidFill>
                <a:hlinkClick r:id="rId3"/>
              </a:rPr>
              <a:t>Comparison of push-dose phenylephrine and epinephrine in the emergency department - ScienceDirect</a:t>
            </a:r>
            <a:endParaRPr lang="en-US">
              <a:solidFill>
                <a:srgbClr val="000000"/>
              </a:solidFill>
            </a:endParaRPr>
          </a:p>
          <a:p>
            <a:pPr>
              <a:spcAft>
                <a:spcPts val="200"/>
              </a:spcAft>
            </a:pPr>
            <a:r>
              <a:rPr lang="en-US">
                <a:solidFill>
                  <a:srgbClr val="444444"/>
                </a:solidFill>
                <a:hlinkClick r:id="rId4"/>
              </a:rPr>
              <a:t>The safety and efficacy of push dose vasopressors in critically ill adults - </a:t>
            </a:r>
            <a:r>
              <a:rPr lang="en-US" err="1">
                <a:solidFill>
                  <a:srgbClr val="444444"/>
                </a:solidFill>
                <a:hlinkClick r:id="rId4"/>
              </a:rPr>
              <a:t>ClinicalKey</a:t>
            </a:r>
            <a:endParaRPr lang="en-US"/>
          </a:p>
          <a:p>
            <a:pPr>
              <a:spcAft>
                <a:spcPts val="200"/>
              </a:spcAft>
            </a:pPr>
            <a:r>
              <a:rPr lang="en-US">
                <a:hlinkClick r:id="rId5"/>
              </a:rPr>
              <a:t>Sympathetic responses to induction of anesthesia in humans with propofol or etomidate - PubMed</a:t>
            </a:r>
            <a:endParaRPr lang="en-US"/>
          </a:p>
          <a:p>
            <a:pPr>
              <a:spcAft>
                <a:spcPts val="200"/>
              </a:spcAft>
            </a:pPr>
            <a:r>
              <a:rPr lang="en-US">
                <a:hlinkClick r:id="rId6"/>
              </a:rPr>
              <a:t>Procedural sedation: A review of sedative agents, monitoring, and management of complications - PMC</a:t>
            </a:r>
            <a:endParaRPr lang="en-US"/>
          </a:p>
          <a:p>
            <a:pPr>
              <a:spcAft>
                <a:spcPts val="200"/>
              </a:spcAft>
            </a:pPr>
            <a:endParaRPr lang="en-US">
              <a:latin typeface="Aptos"/>
              <a:cs typeface="Arial" panose="020B0604020202020204" pitchFamily="34" charset="0"/>
            </a:endParaRPr>
          </a:p>
          <a:p>
            <a:pPr>
              <a:spcAft>
                <a:spcPts val="200"/>
              </a:spcAft>
            </a:pPr>
            <a:endParaRPr lang="en-US">
              <a:latin typeface="Aptos"/>
              <a:cs typeface="Arial" panose="020B0604020202020204" pitchFamily="34" charset="0"/>
            </a:endParaRPr>
          </a:p>
          <a:p>
            <a:pPr>
              <a:spcAft>
                <a:spcPts val="200"/>
              </a:spcAft>
            </a:pPr>
            <a:r>
              <a:rPr lang="en-US">
                <a:latin typeface="Aptos"/>
                <a:cs typeface="Arial" panose="020B0604020202020204" pitchFamily="34" charset="0"/>
              </a:rPr>
              <a:t>My other notes: </a:t>
            </a:r>
          </a:p>
          <a:p>
            <a:pPr>
              <a:spcAft>
                <a:spcPts val="200"/>
              </a:spcAft>
            </a:pPr>
            <a:r>
              <a:rPr lang="en-US"/>
              <a:t>Phenylephrine pre-filled syringes 100mcg/ml (10ml), and epinephrine 10mcg/mg (10ml)</a:t>
            </a:r>
          </a:p>
          <a:p>
            <a:pPr>
              <a:spcAft>
                <a:spcPts val="200"/>
              </a:spcAft>
            </a:pPr>
            <a:r>
              <a:rPr lang="en-US"/>
              <a:t>Hemodynamic stability depends not only on the basal autonomic tone but also on baroreceptor-mediated regulation of autonomic outflow, which influences cardiac function and vascular resistance.</a:t>
            </a:r>
          </a:p>
          <a:p>
            <a:pPr>
              <a:spcAft>
                <a:spcPts val="200"/>
              </a:spcAft>
            </a:pPr>
            <a:endParaRPr lang="en-US"/>
          </a:p>
          <a:p>
            <a:pPr>
              <a:buFont typeface="Arial" panose="020B0604020202020204" pitchFamily="34" charset="0"/>
            </a:pPr>
            <a:endParaRPr lang="en-US">
              <a:solidFill>
                <a:srgbClr val="000000"/>
              </a:solidFill>
            </a:endParaRPr>
          </a:p>
          <a:p>
            <a:endParaRPr lang="en-US"/>
          </a:p>
        </p:txBody>
      </p:sp>
      <p:sp>
        <p:nvSpPr>
          <p:cNvPr id="4" name="Slide Number Placeholder 3">
            <a:extLst>
              <a:ext uri="{FF2B5EF4-FFF2-40B4-BE49-F238E27FC236}">
                <a16:creationId xmlns:a16="http://schemas.microsoft.com/office/drawing/2014/main" id="{B9D9CF7D-89AA-832A-54A7-2B9605C0525D}"/>
              </a:ext>
            </a:extLst>
          </p:cNvPr>
          <p:cNvSpPr>
            <a:spLocks noGrp="1"/>
          </p:cNvSpPr>
          <p:nvPr>
            <p:ph type="sldNum" sz="quarter" idx="5"/>
          </p:nvPr>
        </p:nvSpPr>
        <p:spPr/>
        <p:txBody>
          <a:bodyPr/>
          <a:lstStyle/>
          <a:p>
            <a:fld id="{E186DDF9-3DFF-48F7-94C2-61BD88DD34E6}" type="slidenum">
              <a:rPr lang="en-US" smtClean="0"/>
              <a:t>40</a:t>
            </a:fld>
            <a:endParaRPr lang="en-US"/>
          </a:p>
        </p:txBody>
      </p:sp>
    </p:spTree>
    <p:extLst>
      <p:ext uri="{BB962C8B-B14F-4D97-AF65-F5344CB8AC3E}">
        <p14:creationId xmlns:p14="http://schemas.microsoft.com/office/powerpoint/2010/main" val="349315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40C87-3266-4453-0B84-6E5D531CB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DD8DD-23E0-6BF5-D03F-87704A520C1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9665D98-457F-C09D-7758-E187232F6F92}"/>
              </a:ext>
            </a:extLst>
          </p:cNvPr>
          <p:cNvSpPr>
            <a:spLocks noGrp="1"/>
          </p:cNvSpPr>
          <p:nvPr>
            <p:ph type="body" idx="1"/>
          </p:nvPr>
        </p:nvSpPr>
        <p:spPr/>
        <p:txBody>
          <a:bodyPr/>
          <a:lstStyle/>
          <a:p>
            <a:r>
              <a:rPr lang="en-US"/>
              <a:t>Another important consideration is for patients with chronic alcohol use. These individuals often need higher doses of propofol to achieve adequate sedation due to two main factors: cross-tolerance and increased liver uptake.</a:t>
            </a:r>
          </a:p>
          <a:p>
            <a:pPr>
              <a:spcAft>
                <a:spcPts val="200"/>
              </a:spcAft>
            </a:pPr>
            <a:endParaRPr lang="en-US"/>
          </a:p>
          <a:p>
            <a:pPr>
              <a:spcAft>
                <a:spcPts val="200"/>
              </a:spcAft>
            </a:pPr>
            <a:r>
              <a:rPr lang="en-US"/>
              <a:t>Since chronic alcohol use also enhances the activity of GABA, it is constantly producing an increased inhibitory effect on neurons, which can lead to </a:t>
            </a:r>
            <a:r>
              <a:rPr lang="en-US" err="1"/>
              <a:t>neuroadaptation</a:t>
            </a:r>
            <a:r>
              <a:rPr lang="en-US"/>
              <a:t> and tolerance to other GABAergic medications, like propofol, often requiring larger doses to achieve sedation.</a:t>
            </a:r>
          </a:p>
          <a:p>
            <a:pPr>
              <a:spcAft>
                <a:spcPts val="200"/>
              </a:spcAft>
            </a:pPr>
            <a:endParaRPr lang="en-US">
              <a:latin typeface="Aptos" panose="02110004020202020204"/>
              <a:cs typeface="Arial"/>
            </a:endParaRPr>
          </a:p>
          <a:p>
            <a:pPr>
              <a:spcAft>
                <a:spcPts val="200"/>
              </a:spcAft>
            </a:pPr>
            <a:r>
              <a:rPr lang="en-US">
                <a:latin typeface="Aptos" panose="02110004020202020204"/>
                <a:cs typeface="Arial"/>
              </a:rPr>
              <a:t>Additionally, its  also been seen that with the frequent ingestion of alcohol, lipid metabolism and fatty infiltration of the liver can be altered, causing up to a 4-fold increase in liver solubility of anesthetics. This just means that </a:t>
            </a:r>
            <a:r>
              <a:rPr lang="en-US"/>
              <a:t>it can potentially increase initial uptake of propofol by the liver, and therefore lower the concentrations available for central nervous system uptake to produce a sedative effect. </a:t>
            </a:r>
            <a:endParaRPr lang="en-US">
              <a:solidFill>
                <a:srgbClr val="444444"/>
              </a:solidFill>
            </a:endParaRPr>
          </a:p>
          <a:p>
            <a:pPr>
              <a:spcAft>
                <a:spcPts val="200"/>
              </a:spcAft>
            </a:pPr>
            <a:endParaRPr lang="en-US">
              <a:latin typeface="Aptos" panose="02110004020202020204"/>
              <a:cs typeface="Arial"/>
            </a:endParaRPr>
          </a:p>
          <a:p>
            <a:pPr>
              <a:spcAft>
                <a:spcPts val="200"/>
              </a:spcAft>
            </a:pPr>
            <a:endParaRPr lang="en-US">
              <a:latin typeface="Aptos" panose="02110004020202020204"/>
              <a:cs typeface="Arial"/>
            </a:endParaRPr>
          </a:p>
          <a:p>
            <a:r>
              <a:rPr lang="en-US"/>
              <a:t>Cites Used: </a:t>
            </a:r>
            <a:endParaRPr lang="en-US">
              <a:solidFill>
                <a:srgbClr val="444444"/>
              </a:solidFill>
            </a:endParaRPr>
          </a:p>
          <a:p>
            <a:pPr marL="171450" indent="-171450">
              <a:buFont typeface="Arial,Sans-Serif"/>
              <a:buChar char="•"/>
            </a:pPr>
            <a:r>
              <a:rPr lang="en-US">
                <a:solidFill>
                  <a:srgbClr val="444444"/>
                </a:solidFill>
                <a:hlinkClick r:id="rId3"/>
              </a:rPr>
              <a:t>The Effect of Long-Term Alcohol Use on Propofol - Connecticut Anesthesia Associates</a:t>
            </a:r>
            <a:r>
              <a:rPr lang="en-US"/>
              <a:t> (saved in your folder for reference)</a:t>
            </a:r>
            <a:endParaRPr lang="en-US">
              <a:solidFill>
                <a:srgbClr val="444444"/>
              </a:solidFill>
            </a:endParaRPr>
          </a:p>
          <a:p>
            <a:pPr marL="171450" indent="-171450">
              <a:buFont typeface="Arial,Sans-Serif"/>
              <a:buChar char="•"/>
            </a:pPr>
            <a:r>
              <a:rPr lang="en-US">
                <a:solidFill>
                  <a:srgbClr val="444444"/>
                </a:solidFill>
                <a:hlinkClick r:id="rId4"/>
              </a:rPr>
              <a:t>Anesthesia &amp; Analgesia</a:t>
            </a:r>
            <a:endParaRPr lang="en-US">
              <a:solidFill>
                <a:srgbClr val="444444"/>
              </a:solidFill>
            </a:endParaRPr>
          </a:p>
          <a:p>
            <a:pPr marL="171450" indent="-171450">
              <a:buFont typeface="Arial,Sans-Serif"/>
              <a:buChar char="•"/>
            </a:pPr>
            <a:r>
              <a:rPr lang="en-US">
                <a:solidFill>
                  <a:srgbClr val="444444"/>
                </a:solidFill>
                <a:hlinkClick r:id="rId5"/>
              </a:rPr>
              <a:t>ALCOHOL INCREASES THE SOLUBILITY OF </a:t>
            </a:r>
            <a:r>
              <a:rPr lang="en-US" err="1">
                <a:solidFill>
                  <a:srgbClr val="444444"/>
                </a:solidFill>
                <a:hlinkClick r:id="rId5"/>
              </a:rPr>
              <a:t>ANAESTHETICS</a:t>
            </a:r>
            <a:r>
              <a:rPr lang="en-US">
                <a:solidFill>
                  <a:srgbClr val="444444"/>
                </a:solidFill>
                <a:hlinkClick r:id="rId5"/>
              </a:rPr>
              <a:t> IN THE LIVER - ScienceDirect</a:t>
            </a:r>
          </a:p>
          <a:p>
            <a:pPr marL="171450" indent="-171450">
              <a:buFont typeface="Arial,Sans-Serif"/>
              <a:buChar char="•"/>
            </a:pPr>
            <a:r>
              <a:rPr lang="en-US">
                <a:solidFill>
                  <a:srgbClr val="444444"/>
                </a:solidFill>
                <a:hlinkClick r:id="rId6"/>
              </a:rPr>
              <a:t>Chronic alcoholism increases the induction dose of propofol - LIANG - 2011 - </a:t>
            </a:r>
            <a:r>
              <a:rPr lang="en-US" err="1">
                <a:solidFill>
                  <a:srgbClr val="444444"/>
                </a:solidFill>
                <a:hlinkClick r:id="rId6"/>
              </a:rPr>
              <a:t>Acta</a:t>
            </a:r>
            <a:r>
              <a:rPr lang="en-US">
                <a:solidFill>
                  <a:srgbClr val="444444"/>
                </a:solidFill>
                <a:hlinkClick r:id="rId6"/>
              </a:rPr>
              <a:t> </a:t>
            </a:r>
            <a:r>
              <a:rPr lang="en-US" err="1">
                <a:solidFill>
                  <a:srgbClr val="444444"/>
                </a:solidFill>
                <a:hlinkClick r:id="rId6"/>
              </a:rPr>
              <a:t>Anaesthesiologica</a:t>
            </a:r>
            <a:r>
              <a:rPr lang="en-US">
                <a:solidFill>
                  <a:srgbClr val="444444"/>
                </a:solidFill>
                <a:hlinkClick r:id="rId6"/>
              </a:rPr>
              <a:t> </a:t>
            </a:r>
            <a:r>
              <a:rPr lang="en-US" err="1">
                <a:solidFill>
                  <a:srgbClr val="444444"/>
                </a:solidFill>
                <a:hlinkClick r:id="rId6"/>
              </a:rPr>
              <a:t>Scandinavica</a:t>
            </a:r>
            <a:r>
              <a:rPr lang="en-US">
                <a:solidFill>
                  <a:srgbClr val="444444"/>
                </a:solidFill>
                <a:hlinkClick r:id="rId6"/>
              </a:rPr>
              <a:t> - Wiley Online Library</a:t>
            </a:r>
          </a:p>
          <a:p>
            <a:pPr marL="171450" indent="-171450">
              <a:buFont typeface="Arial,Sans-Serif"/>
              <a:buChar char="•"/>
            </a:pPr>
            <a:r>
              <a:rPr lang="en-US">
                <a:solidFill>
                  <a:srgbClr val="444444"/>
                </a:solidFill>
                <a:hlinkClick r:id="rId7"/>
              </a:rPr>
              <a:t>Anesthesiology</a:t>
            </a:r>
          </a:p>
          <a:p>
            <a:pPr marL="171450" indent="-171450">
              <a:buFont typeface="Arial,Sans-Serif"/>
              <a:buChar char="•"/>
            </a:pPr>
            <a:endParaRPr lang="en-US">
              <a:solidFill>
                <a:srgbClr val="444444"/>
              </a:solidFill>
            </a:endParaRPr>
          </a:p>
          <a:p>
            <a:r>
              <a:rPr lang="en-US">
                <a:solidFill>
                  <a:srgbClr val="444444"/>
                </a:solidFill>
              </a:rPr>
              <a:t>My notes: </a:t>
            </a:r>
          </a:p>
          <a:p>
            <a:r>
              <a:rPr lang="en-US">
                <a:solidFill>
                  <a:srgbClr val="333333"/>
                </a:solidFill>
              </a:rPr>
              <a:t>(increase in rapid </a:t>
            </a:r>
            <a:r>
              <a:rPr lang="en-US" err="1">
                <a:solidFill>
                  <a:srgbClr val="333333"/>
                </a:solidFill>
              </a:rPr>
              <a:t>intercompartmental</a:t>
            </a:r>
            <a:r>
              <a:rPr lang="en-US">
                <a:solidFill>
                  <a:srgbClr val="333333"/>
                </a:solidFill>
              </a:rPr>
              <a:t> clearance and greater </a:t>
            </a:r>
            <a:r>
              <a:rPr lang="en-US" err="1">
                <a:solidFill>
                  <a:srgbClr val="333333"/>
                </a:solidFill>
              </a:rPr>
              <a:t>interindividual</a:t>
            </a:r>
            <a:r>
              <a:rPr lang="en-US">
                <a:solidFill>
                  <a:srgbClr val="333333"/>
                </a:solidFill>
              </a:rPr>
              <a:t> variability in the central volume of distribution</a:t>
            </a:r>
            <a:endParaRPr lang="en-US"/>
          </a:p>
        </p:txBody>
      </p:sp>
      <p:sp>
        <p:nvSpPr>
          <p:cNvPr id="4" name="Slide Number Placeholder 3">
            <a:extLst>
              <a:ext uri="{FF2B5EF4-FFF2-40B4-BE49-F238E27FC236}">
                <a16:creationId xmlns:a16="http://schemas.microsoft.com/office/drawing/2014/main" id="{C264D5B8-9928-A3CF-4B8E-B097882C730C}"/>
              </a:ext>
            </a:extLst>
          </p:cNvPr>
          <p:cNvSpPr>
            <a:spLocks noGrp="1"/>
          </p:cNvSpPr>
          <p:nvPr>
            <p:ph type="sldNum" sz="quarter" idx="5"/>
          </p:nvPr>
        </p:nvSpPr>
        <p:spPr/>
        <p:txBody>
          <a:bodyPr/>
          <a:lstStyle/>
          <a:p>
            <a:fld id="{E186DDF9-3DFF-48F7-94C2-61BD88DD34E6}" type="slidenum">
              <a:rPr lang="en-US" smtClean="0"/>
              <a:t>41</a:t>
            </a:fld>
            <a:endParaRPr lang="en-US"/>
          </a:p>
        </p:txBody>
      </p:sp>
    </p:spTree>
    <p:extLst>
      <p:ext uri="{BB962C8B-B14F-4D97-AF65-F5344CB8AC3E}">
        <p14:creationId xmlns:p14="http://schemas.microsoft.com/office/powerpoint/2010/main" val="2718743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86DDF9-3DFF-48F7-94C2-61BD88DD34E6}" type="slidenum">
              <a:rPr lang="en-US" smtClean="0"/>
              <a:t>5</a:t>
            </a:fld>
            <a:endParaRPr lang="en-US"/>
          </a:p>
        </p:txBody>
      </p:sp>
    </p:spTree>
    <p:extLst>
      <p:ext uri="{BB962C8B-B14F-4D97-AF65-F5344CB8AC3E}">
        <p14:creationId xmlns:p14="http://schemas.microsoft.com/office/powerpoint/2010/main" val="3718050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61C24-BA09-3306-E83E-8A383ED29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75D54A-C288-E4C2-1919-E3BFAB29AF0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B2DE814-2719-AB91-35E4-988CC875ED93}"/>
              </a:ext>
            </a:extLst>
          </p:cNvPr>
          <p:cNvSpPr>
            <a:spLocks noGrp="1"/>
          </p:cNvSpPr>
          <p:nvPr>
            <p:ph type="body" idx="1"/>
          </p:nvPr>
        </p:nvSpPr>
        <p:spPr/>
        <p:txBody>
          <a:bodyPr/>
          <a:lstStyle/>
          <a:p>
            <a:r>
              <a:rPr lang="en-US"/>
              <a:t>Another interesting population specific consideration is women with natural red hair. </a:t>
            </a:r>
          </a:p>
          <a:p>
            <a:endParaRPr lang="en-US"/>
          </a:p>
          <a:p>
            <a:r>
              <a:rPr lang="en-US" b="0" i="0" u="none" strike="noStrike">
                <a:solidFill>
                  <a:srgbClr val="000000"/>
                </a:solidFill>
                <a:effectLst/>
                <a:latin typeface="-webkit-standard"/>
              </a:rPr>
              <a:t>Literature suggests that </a:t>
            </a:r>
            <a:r>
              <a:rPr lang="en-US">
                <a:solidFill>
                  <a:srgbClr val="000000"/>
                </a:solidFill>
                <a:latin typeface="-webkit-standard"/>
              </a:rPr>
              <a:t>women</a:t>
            </a:r>
            <a:r>
              <a:rPr lang="en-US" b="0" i="0" u="none" strike="noStrike">
                <a:solidFill>
                  <a:srgbClr val="000000"/>
                </a:solidFill>
                <a:effectLst/>
                <a:latin typeface="-webkit-standard"/>
              </a:rPr>
              <a:t> with red hair may have altered sensitivity to anesthetics due to dysfunction of the </a:t>
            </a:r>
            <a:r>
              <a:rPr lang="en-US" b="0" i="0" u="none" strike="noStrike" err="1">
                <a:solidFill>
                  <a:srgbClr val="000000"/>
                </a:solidFill>
                <a:effectLst/>
                <a:latin typeface="-webkit-standard"/>
              </a:rPr>
              <a:t>melanocortin-1</a:t>
            </a:r>
            <a:r>
              <a:rPr lang="en-US" b="0" i="0" u="none" strike="noStrike">
                <a:solidFill>
                  <a:srgbClr val="000000"/>
                </a:solidFill>
                <a:effectLst/>
                <a:latin typeface="-webkit-standard"/>
              </a:rPr>
              <a:t> receptor which regulates hair and skin pigmentation. In this population,</a:t>
            </a:r>
            <a:r>
              <a:rPr lang="en-US">
                <a:solidFill>
                  <a:srgbClr val="000000"/>
                </a:solidFill>
                <a:latin typeface="-webkit-standard"/>
              </a:rPr>
              <a:t> this </a:t>
            </a:r>
            <a:r>
              <a:rPr lang="en-US" b="0" i="0" u="none" strike="noStrike">
                <a:solidFill>
                  <a:srgbClr val="000000"/>
                </a:solidFill>
                <a:effectLst/>
                <a:latin typeface="-webkit-standard"/>
              </a:rPr>
              <a:t>dysfunction leads to increased </a:t>
            </a:r>
            <a:r>
              <a:rPr lang="en-US" b="0" i="0" u="none" strike="noStrike" err="1">
                <a:solidFill>
                  <a:srgbClr val="000000"/>
                </a:solidFill>
                <a:effectLst/>
                <a:latin typeface="-webkit-standard"/>
              </a:rPr>
              <a:t>pheomelanin</a:t>
            </a:r>
            <a:r>
              <a:rPr lang="en-US" b="0" i="0" u="none" strike="noStrike">
                <a:solidFill>
                  <a:srgbClr val="000000"/>
                </a:solidFill>
                <a:effectLst/>
                <a:latin typeface="-webkit-standard"/>
              </a:rPr>
              <a:t> production, resulting in </a:t>
            </a:r>
            <a:r>
              <a:rPr lang="en-US">
                <a:solidFill>
                  <a:srgbClr val="000000"/>
                </a:solidFill>
                <a:latin typeface="-webkit-standard"/>
              </a:rPr>
              <a:t>their red</a:t>
            </a:r>
            <a:r>
              <a:rPr lang="en-US" b="0" i="0" u="none" strike="noStrike">
                <a:solidFill>
                  <a:srgbClr val="000000"/>
                </a:solidFill>
                <a:effectLst/>
                <a:latin typeface="-webkit-standard"/>
              </a:rPr>
              <a:t> </a:t>
            </a:r>
            <a:r>
              <a:rPr lang="en-US">
                <a:solidFill>
                  <a:srgbClr val="000000"/>
                </a:solidFill>
                <a:latin typeface="-webkit-standard"/>
              </a:rPr>
              <a:t>hair characteristic.</a:t>
            </a:r>
            <a:r>
              <a:rPr lang="en-US" b="0" i="0" u="none" strike="noStrike">
                <a:solidFill>
                  <a:srgbClr val="000000"/>
                </a:solidFill>
                <a:effectLst/>
                <a:latin typeface="-webkit-standard"/>
              </a:rPr>
              <a:t> Because this receptor is encoded by a highly polymorphic gene, individuals may carry different variant alleles, which is believed to </a:t>
            </a:r>
            <a:r>
              <a:rPr lang="en-US">
                <a:solidFill>
                  <a:srgbClr val="000000"/>
                </a:solidFill>
                <a:latin typeface="-webkit-standard"/>
              </a:rPr>
              <a:t>be the underlying cause in</a:t>
            </a:r>
            <a:r>
              <a:rPr lang="en-US" b="0" i="0" u="none" strike="noStrike">
                <a:solidFill>
                  <a:srgbClr val="000000"/>
                </a:solidFill>
                <a:effectLst/>
                <a:latin typeface="-webkit-standard"/>
              </a:rPr>
              <a:t> the altered sensitivity.</a:t>
            </a:r>
            <a:endParaRPr lang="en-US"/>
          </a:p>
          <a:p>
            <a:endParaRPr lang="en-US"/>
          </a:p>
          <a:p>
            <a:r>
              <a:rPr lang="en-US"/>
              <a:t>One study did find that there was a 19% increase in anesthetic requirements for inhaled agents, however, when it comes to propofol, most evidence shows no significant differences in doses with hair color. The literature is conflicting and focuses primarily on phenotype rather than genetic testing of specific receptor variants that could be influencing the kinetics and dynamics of propofol. So, this is just something to keep in mind if you notice a patient requiring higher doses.</a:t>
            </a:r>
            <a:endParaRPr lang="en-US">
              <a:solidFill>
                <a:srgbClr val="000000"/>
              </a:solidFill>
            </a:endParaRPr>
          </a:p>
          <a:p>
            <a:endParaRPr lang="en-US">
              <a:solidFill>
                <a:srgbClr val="1B1B1B"/>
              </a:solidFill>
            </a:endParaRPr>
          </a:p>
          <a:p>
            <a:r>
              <a:rPr lang="en-US">
                <a:solidFill>
                  <a:srgbClr val="000000"/>
                </a:solidFill>
              </a:rPr>
              <a:t>Cites Used: </a:t>
            </a:r>
          </a:p>
          <a:p>
            <a:r>
              <a:rPr lang="en-US">
                <a:solidFill>
                  <a:srgbClr val="444444"/>
                </a:solidFill>
                <a:hlinkClick r:id="rId3"/>
              </a:rPr>
              <a:t>Why Do Redheads Need More Anesthesia?</a:t>
            </a:r>
            <a:endParaRPr lang="en-US">
              <a:solidFill>
                <a:srgbClr val="444444"/>
              </a:solidFill>
            </a:endParaRPr>
          </a:p>
          <a:p>
            <a:r>
              <a:rPr lang="en-US">
                <a:solidFill>
                  <a:srgbClr val="444444"/>
                </a:solidFill>
                <a:hlinkClick r:id="rId4"/>
              </a:rPr>
              <a:t>Red-Haired People’s Altered Responsiveness to Pain, Analgesics, and Hypnotics: Myth or Fact?—A Narrative Review</a:t>
            </a:r>
            <a:endParaRPr lang="en-US"/>
          </a:p>
          <a:p>
            <a:r>
              <a:rPr lang="en-US">
                <a:solidFill>
                  <a:srgbClr val="000000"/>
                </a:solidFill>
                <a:hlinkClick r:id="rId5"/>
              </a:rPr>
              <a:t>Anesthetic Requirement is Increased in Redheads - PMC</a:t>
            </a:r>
            <a:r>
              <a:rPr lang="en-US">
                <a:solidFill>
                  <a:srgbClr val="000000"/>
                </a:solidFill>
              </a:rPr>
              <a:t> (showed significance, not with propofol </a:t>
            </a:r>
            <a:r>
              <a:rPr lang="en-US" err="1">
                <a:solidFill>
                  <a:srgbClr val="000000"/>
                </a:solidFill>
              </a:rPr>
              <a:t>tho</a:t>
            </a:r>
            <a:r>
              <a:rPr lang="en-US">
                <a:solidFill>
                  <a:srgbClr val="000000"/>
                </a:solidFill>
              </a:rPr>
              <a:t>)</a:t>
            </a:r>
            <a:endParaRPr lang="en-US"/>
          </a:p>
          <a:p>
            <a:r>
              <a:rPr lang="en-US">
                <a:solidFill>
                  <a:srgbClr val="000000"/>
                </a:solidFill>
                <a:hlinkClick r:id="rId6"/>
              </a:rPr>
              <a:t>The Effect of Hair </a:t>
            </a:r>
            <a:r>
              <a:rPr lang="en-US" err="1">
                <a:solidFill>
                  <a:srgbClr val="000000"/>
                </a:solidFill>
                <a:hlinkClick r:id="rId6"/>
              </a:rPr>
              <a:t>Colour</a:t>
            </a:r>
            <a:r>
              <a:rPr lang="en-US">
                <a:solidFill>
                  <a:srgbClr val="000000"/>
                </a:solidFill>
                <a:hlinkClick r:id="rId6"/>
              </a:rPr>
              <a:t> on </a:t>
            </a:r>
            <a:r>
              <a:rPr lang="en-US" err="1">
                <a:solidFill>
                  <a:srgbClr val="000000"/>
                </a:solidFill>
                <a:hlinkClick r:id="rId6"/>
              </a:rPr>
              <a:t>Anaesthetic</a:t>
            </a:r>
            <a:r>
              <a:rPr lang="en-US">
                <a:solidFill>
                  <a:srgbClr val="000000"/>
                </a:solidFill>
                <a:hlinkClick r:id="rId6"/>
              </a:rPr>
              <a:t> Requirements and Recovery Time after Surgery</a:t>
            </a:r>
            <a:r>
              <a:rPr lang="en-US">
                <a:solidFill>
                  <a:srgbClr val="000000"/>
                </a:solidFill>
              </a:rPr>
              <a:t> (no significance, specifically with propofol)</a:t>
            </a:r>
            <a:endParaRPr lang="en-US"/>
          </a:p>
          <a:p>
            <a:r>
              <a:rPr lang="en-US">
                <a:solidFill>
                  <a:srgbClr val="000000"/>
                </a:solidFill>
                <a:hlinkClick r:id="rId7"/>
              </a:rPr>
              <a:t>Anesthesia &amp; Analgesia</a:t>
            </a:r>
            <a:r>
              <a:rPr lang="en-US">
                <a:solidFill>
                  <a:srgbClr val="000000"/>
                </a:solidFill>
              </a:rPr>
              <a:t> - (Red hair phenotype does not affect the pharmacokinetics or pharmacodynamics of propofol) </a:t>
            </a:r>
            <a:endParaRPr lang="en-US"/>
          </a:p>
          <a:p>
            <a:r>
              <a:rPr lang="en-US" err="1">
                <a:solidFill>
                  <a:srgbClr val="000000"/>
                </a:solidFill>
                <a:hlinkClick r:id="rId8"/>
              </a:rPr>
              <a:t>Intraoperative</a:t>
            </a:r>
            <a:r>
              <a:rPr lang="en-US">
                <a:solidFill>
                  <a:srgbClr val="000000"/>
                </a:solidFill>
                <a:hlinkClick r:id="rId8"/>
              </a:rPr>
              <a:t> awareness risk, anesthetic sensitivity, and anesthetic management for patients with natural red hair: a matched cohort study - PMC</a:t>
            </a:r>
            <a:endParaRPr lang="en-US"/>
          </a:p>
          <a:p>
            <a:r>
              <a:rPr lang="en-US">
                <a:solidFill>
                  <a:srgbClr val="000000"/>
                </a:solidFill>
                <a:hlinkClick r:id="rId9"/>
              </a:rPr>
              <a:t>Detangling red hair from pain: phenotype-specific contributions from different genetic variants in </a:t>
            </a:r>
            <a:r>
              <a:rPr lang="en-US" err="1">
                <a:solidFill>
                  <a:srgbClr val="000000"/>
                </a:solidFill>
                <a:hlinkClick r:id="rId9"/>
              </a:rPr>
              <a:t>melanocortin-1</a:t>
            </a:r>
            <a:r>
              <a:rPr lang="en-US">
                <a:solidFill>
                  <a:srgbClr val="000000"/>
                </a:solidFill>
                <a:hlinkClick r:id="rId9"/>
              </a:rPr>
              <a:t> receptor - PMC</a:t>
            </a:r>
            <a:endParaRPr lang="en-US"/>
          </a:p>
          <a:p>
            <a:endParaRPr lang="en-US">
              <a:solidFill>
                <a:srgbClr val="000000"/>
              </a:solidFill>
            </a:endParaRPr>
          </a:p>
        </p:txBody>
      </p:sp>
      <p:sp>
        <p:nvSpPr>
          <p:cNvPr id="4" name="Slide Number Placeholder 3">
            <a:extLst>
              <a:ext uri="{FF2B5EF4-FFF2-40B4-BE49-F238E27FC236}">
                <a16:creationId xmlns:a16="http://schemas.microsoft.com/office/drawing/2014/main" id="{1E3A2B6A-E306-E2D6-287D-3BB991DFB177}"/>
              </a:ext>
            </a:extLst>
          </p:cNvPr>
          <p:cNvSpPr>
            <a:spLocks noGrp="1"/>
          </p:cNvSpPr>
          <p:nvPr>
            <p:ph type="sldNum" sz="quarter" idx="5"/>
          </p:nvPr>
        </p:nvSpPr>
        <p:spPr/>
        <p:txBody>
          <a:bodyPr/>
          <a:lstStyle/>
          <a:p>
            <a:fld id="{E186DDF9-3DFF-48F7-94C2-61BD88DD34E6}" type="slidenum">
              <a:rPr lang="en-US" smtClean="0"/>
              <a:t>42</a:t>
            </a:fld>
            <a:endParaRPr lang="en-US"/>
          </a:p>
        </p:txBody>
      </p:sp>
    </p:spTree>
    <p:extLst>
      <p:ext uri="{BB962C8B-B14F-4D97-AF65-F5344CB8AC3E}">
        <p14:creationId xmlns:p14="http://schemas.microsoft.com/office/powerpoint/2010/main" val="2978932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6B383-6C5A-CD0B-B408-AF0F986FF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8AA67-2244-26E1-F5CD-5D22D4512A6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F1963A7-245A-F361-8EA1-603583A69816}"/>
              </a:ext>
            </a:extLst>
          </p:cNvPr>
          <p:cNvSpPr>
            <a:spLocks noGrp="1"/>
          </p:cNvSpPr>
          <p:nvPr>
            <p:ph type="body" idx="1"/>
          </p:nvPr>
        </p:nvSpPr>
        <p:spPr/>
        <p:txBody>
          <a:bodyPr/>
          <a:lstStyle/>
          <a:p>
            <a:r>
              <a:rPr lang="en-US"/>
              <a:t>And lastly, one more important consideration for propofol use is age. Literature suggests that elderly patients, tend to be more sensitive to propofol, which makes them more susceptible to adverse effects specifically respiratory depression, apnea, and cardiovascular complications. </a:t>
            </a:r>
          </a:p>
          <a:p>
            <a:endParaRPr lang="en-US"/>
          </a:p>
          <a:p>
            <a:r>
              <a:rPr lang="en-US"/>
              <a:t>New literature has shown that smaller initial bolus doses—around 0.5 mg/kg—and smaller subsequent doses of about 0.25 mg/kg have minimized these risks and complications</a:t>
            </a:r>
          </a:p>
          <a:p>
            <a:endParaRPr lang="en-US"/>
          </a:p>
          <a:p>
            <a:pPr fontAlgn="base"/>
            <a:r>
              <a:rPr lang="en-US"/>
              <a:t>Cites: </a:t>
            </a:r>
          </a:p>
          <a:p>
            <a:pPr rtl="0" fontAlgn="base"/>
            <a:r>
              <a:rPr lang="en-US">
                <a:hlinkClick r:id="rId3"/>
              </a:rPr>
              <a:t>Procedural sedation of elderly patients by emergency physicians: a safety analysis of 740 patients - ScienceDirect</a:t>
            </a:r>
            <a:endParaRPr lang="en-US" sz="1200" b="0" i="0" kern="1200">
              <a:solidFill>
                <a:schemeClr val="tx1"/>
              </a:solidFill>
              <a:effectLst/>
              <a:latin typeface="+mn-lt"/>
              <a:ea typeface="+mn-ea"/>
              <a:cs typeface="+mn-cs"/>
            </a:endParaRPr>
          </a:p>
          <a:p>
            <a:r>
              <a:rPr lang="en-US">
                <a:hlinkClick r:id="rId4"/>
              </a:rPr>
              <a:t>Characteristics of and Predictors for Apnea and Clinical Interventions During Procedural Sedation - ClinicalKey</a:t>
            </a:r>
            <a:endParaRPr lang="en-US">
              <a:hlinkClick r:id="rId5"/>
            </a:endParaRPr>
          </a:p>
          <a:p>
            <a:endParaRPr lang="en-US">
              <a:hlinkClick r:id="rId5"/>
            </a:endParaRPr>
          </a:p>
          <a:p>
            <a:endParaRPr lang="en-US"/>
          </a:p>
        </p:txBody>
      </p:sp>
      <p:sp>
        <p:nvSpPr>
          <p:cNvPr id="4" name="Slide Number Placeholder 3">
            <a:extLst>
              <a:ext uri="{FF2B5EF4-FFF2-40B4-BE49-F238E27FC236}">
                <a16:creationId xmlns:a16="http://schemas.microsoft.com/office/drawing/2014/main" id="{2E169197-C057-3229-68BA-81B0B913E59B}"/>
              </a:ext>
            </a:extLst>
          </p:cNvPr>
          <p:cNvSpPr>
            <a:spLocks noGrp="1"/>
          </p:cNvSpPr>
          <p:nvPr>
            <p:ph type="sldNum" sz="quarter" idx="5"/>
          </p:nvPr>
        </p:nvSpPr>
        <p:spPr/>
        <p:txBody>
          <a:bodyPr/>
          <a:lstStyle/>
          <a:p>
            <a:fld id="{E186DDF9-3DFF-48F7-94C2-61BD88DD34E6}" type="slidenum">
              <a:rPr lang="en-US" smtClean="0"/>
              <a:t>43</a:t>
            </a:fld>
            <a:endParaRPr lang="en-US"/>
          </a:p>
        </p:txBody>
      </p:sp>
    </p:spTree>
    <p:extLst>
      <p:ext uri="{BB962C8B-B14F-4D97-AF65-F5344CB8AC3E}">
        <p14:creationId xmlns:p14="http://schemas.microsoft.com/office/powerpoint/2010/main" val="2793504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FE5F2-0D89-EB08-4819-92672E31E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902C5-46A2-FF55-0F55-8F0CE4C4CC2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DC3DDE7-9D06-200F-F13B-7AB835A3B5A1}"/>
              </a:ext>
            </a:extLst>
          </p:cNvPr>
          <p:cNvSpPr>
            <a:spLocks noGrp="1"/>
          </p:cNvSpPr>
          <p:nvPr>
            <p:ph type="body" idx="1"/>
          </p:nvPr>
        </p:nvSpPr>
        <p:spPr/>
        <p:txBody>
          <a:bodyPr/>
          <a:lstStyle/>
          <a:p>
            <a:r>
              <a:rPr lang="en-US"/>
              <a:t>The second agent I'll discuss is </a:t>
            </a:r>
            <a:r>
              <a:rPr lang="en-US" err="1"/>
              <a:t>etomidate</a:t>
            </a:r>
            <a:r>
              <a:rPr lang="en-US"/>
              <a:t>. </a:t>
            </a:r>
            <a:endParaRPr lang="en-US">
              <a:solidFill>
                <a:srgbClr val="444444"/>
              </a:solidFill>
            </a:endParaRPr>
          </a:p>
          <a:p>
            <a:endParaRPr lang="en-US"/>
          </a:p>
          <a:p>
            <a:r>
              <a:rPr lang="en-US"/>
              <a:t>Etomidate is a non-barbiturate, sedative-hypnotic with general anesthetic properties. Its primary mechanism also involves agonism of the </a:t>
            </a:r>
            <a:r>
              <a:rPr lang="en-US" err="1"/>
              <a:t>GABAa</a:t>
            </a:r>
            <a:r>
              <a:rPr lang="ar-AE"/>
              <a:t> </a:t>
            </a:r>
            <a:r>
              <a:rPr lang="en-US"/>
              <a:t>receptors which again enhances our inhibitory neurotransmission and reduces our excitatory signaling. For procedural sedation, dosing is weight-based, typically 0.1 to 0.2 mg/kg administered as an IV bolus for adults.</a:t>
            </a:r>
            <a:endParaRPr lang="en-US">
              <a:solidFill>
                <a:srgbClr val="444444"/>
              </a:solidFill>
            </a:endParaRPr>
          </a:p>
          <a:p>
            <a:endParaRPr lang="en-US">
              <a:solidFill>
                <a:srgbClr val="444444"/>
              </a:solidFill>
            </a:endParaRPr>
          </a:p>
          <a:p>
            <a:endParaRPr lang="en-US">
              <a:solidFill>
                <a:srgbClr val="444444"/>
              </a:solidFill>
            </a:endParaRPr>
          </a:p>
          <a:p>
            <a:r>
              <a:rPr lang="en-US">
                <a:solidFill>
                  <a:srgbClr val="444444"/>
                </a:solidFill>
              </a:rPr>
              <a:t>Cites used: </a:t>
            </a:r>
          </a:p>
          <a:p>
            <a:r>
              <a:rPr lang="en-US" err="1">
                <a:solidFill>
                  <a:srgbClr val="444444"/>
                </a:solidFill>
              </a:rPr>
              <a:t>Lexicomp</a:t>
            </a:r>
            <a:r>
              <a:rPr lang="en-US">
                <a:solidFill>
                  <a:srgbClr val="444444"/>
                </a:solidFill>
              </a:rPr>
              <a:t> </a:t>
            </a:r>
          </a:p>
          <a:p>
            <a:r>
              <a:rPr lang="en-US">
                <a:solidFill>
                  <a:srgbClr val="444444"/>
                </a:solidFill>
              </a:rPr>
              <a:t>FDA </a:t>
            </a:r>
            <a:r>
              <a:rPr lang="en-US" err="1">
                <a:solidFill>
                  <a:srgbClr val="444444"/>
                </a:solidFill>
              </a:rPr>
              <a:t>Etomidate</a:t>
            </a:r>
            <a:r>
              <a:rPr lang="en-US">
                <a:solidFill>
                  <a:srgbClr val="444444"/>
                </a:solidFill>
              </a:rPr>
              <a:t> Medication Guide </a:t>
            </a:r>
          </a:p>
          <a:p>
            <a:endParaRPr lang="en-US">
              <a:solidFill>
                <a:srgbClr val="444444"/>
              </a:solidFill>
            </a:endParaRPr>
          </a:p>
        </p:txBody>
      </p:sp>
      <p:sp>
        <p:nvSpPr>
          <p:cNvPr id="4" name="Slide Number Placeholder 3">
            <a:extLst>
              <a:ext uri="{FF2B5EF4-FFF2-40B4-BE49-F238E27FC236}">
                <a16:creationId xmlns:a16="http://schemas.microsoft.com/office/drawing/2014/main" id="{77E5AFFA-9690-4CBF-C0E2-9E73CEEDF215}"/>
              </a:ext>
            </a:extLst>
          </p:cNvPr>
          <p:cNvSpPr>
            <a:spLocks noGrp="1"/>
          </p:cNvSpPr>
          <p:nvPr>
            <p:ph type="sldNum" sz="quarter" idx="5"/>
          </p:nvPr>
        </p:nvSpPr>
        <p:spPr/>
        <p:txBody>
          <a:bodyPr/>
          <a:lstStyle/>
          <a:p>
            <a:fld id="{E186DDF9-3DFF-48F7-94C2-61BD88DD34E6}" type="slidenum">
              <a:rPr lang="en-US" smtClean="0"/>
              <a:t>44</a:t>
            </a:fld>
            <a:endParaRPr lang="en-US"/>
          </a:p>
        </p:txBody>
      </p:sp>
    </p:spTree>
    <p:extLst>
      <p:ext uri="{BB962C8B-B14F-4D97-AF65-F5344CB8AC3E}">
        <p14:creationId xmlns:p14="http://schemas.microsoft.com/office/powerpoint/2010/main" val="8727852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From a pharmacokinetic standpoint, it also has a rapid onset within a minute, and a little longer duration of action of about 5 to 15 minutes. </a:t>
            </a:r>
          </a:p>
          <a:p>
            <a:endParaRPr lang="en-US"/>
          </a:p>
          <a:p>
            <a:r>
              <a:rPr lang="en-US" err="1">
                <a:solidFill>
                  <a:srgbClr val="1B1B1B"/>
                </a:solidFill>
              </a:rPr>
              <a:t>Etomidate’s</a:t>
            </a:r>
            <a:r>
              <a:rPr lang="en-US">
                <a:solidFill>
                  <a:srgbClr val="1B1B1B"/>
                </a:solidFill>
              </a:rPr>
              <a:t> is different from propofol in the fact that it has limited effects on cardiovascular and hemodynamic function. It has relatively no effect on altering heart rate or blood pressure. However, it's most significant concerns are with its ability to cause myoclonus, and adrenal suppression which I will go more into in the next slides. It has been also seen to cause respiratory depression as well. </a:t>
            </a:r>
            <a:endParaRPr lang="en-US"/>
          </a:p>
          <a:p>
            <a:endParaRPr lang="en-US"/>
          </a:p>
          <a:p>
            <a:br>
              <a:rPr lang="en-US">
                <a:cs typeface="+mn-lt"/>
              </a:rPr>
            </a:br>
            <a:r>
              <a:rPr lang="en-US"/>
              <a:t>Cites Used: </a:t>
            </a:r>
          </a:p>
          <a:p>
            <a:r>
              <a:rPr lang="en-US">
                <a:hlinkClick r:id="rId3"/>
              </a:rPr>
              <a:t>Procedural sedation: A review of sedative agents, monitoring, and management of complications - PMC</a:t>
            </a:r>
            <a:endParaRPr lang="en-US"/>
          </a:p>
          <a:p>
            <a:r>
              <a:rPr lang="en-US" err="1"/>
              <a:t>Etomidate</a:t>
            </a:r>
            <a:r>
              <a:rPr lang="en-US"/>
              <a:t> FDA guide </a:t>
            </a:r>
          </a:p>
          <a:p>
            <a:r>
              <a:rPr lang="en-US" err="1"/>
              <a:t>Lexicomp</a:t>
            </a:r>
            <a:endParaRPr lang="en-US"/>
          </a:p>
        </p:txBody>
      </p:sp>
      <p:sp>
        <p:nvSpPr>
          <p:cNvPr id="4" name="Slide Number Placeholder 3"/>
          <p:cNvSpPr>
            <a:spLocks noGrp="1"/>
          </p:cNvSpPr>
          <p:nvPr>
            <p:ph type="sldNum" sz="quarter" idx="5"/>
          </p:nvPr>
        </p:nvSpPr>
        <p:spPr/>
        <p:txBody>
          <a:bodyPr/>
          <a:lstStyle/>
          <a:p>
            <a:fld id="{E186DDF9-3DFF-48F7-94C2-61BD88DD34E6}" type="slidenum">
              <a:rPr lang="en-US" smtClean="0"/>
              <a:t>45</a:t>
            </a:fld>
            <a:endParaRPr lang="en-US"/>
          </a:p>
        </p:txBody>
      </p:sp>
    </p:spTree>
    <p:extLst>
      <p:ext uri="{BB962C8B-B14F-4D97-AF65-F5344CB8AC3E}">
        <p14:creationId xmlns:p14="http://schemas.microsoft.com/office/powerpoint/2010/main" val="41591622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6DF2A-BA79-B6D4-4D23-C82915BAA3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DDFEFE-16C3-E922-137F-513CF57C2A1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0AA3F3-B6B0-6C69-AAB0-BD3E4D1E0F15}"/>
              </a:ext>
            </a:extLst>
          </p:cNvPr>
          <p:cNvSpPr>
            <a:spLocks noGrp="1"/>
          </p:cNvSpPr>
          <p:nvPr>
            <p:ph type="body" idx="1"/>
          </p:nvPr>
        </p:nvSpPr>
        <p:spPr/>
        <p:txBody>
          <a:bodyPr/>
          <a:lstStyle/>
          <a:p>
            <a:r>
              <a:rPr lang="en-US"/>
              <a:t>Again, now that we’ve reviewed </a:t>
            </a:r>
            <a:r>
              <a:rPr lang="en-US" err="1"/>
              <a:t>etomidate's</a:t>
            </a:r>
            <a:r>
              <a:rPr lang="en-US"/>
              <a:t> drug profile, I want to point out some considerations with </a:t>
            </a:r>
            <a:r>
              <a:rPr lang="en-US" err="1"/>
              <a:t>etomidate</a:t>
            </a:r>
            <a:r>
              <a:rPr lang="en-US"/>
              <a:t> as well. </a:t>
            </a:r>
          </a:p>
          <a:p>
            <a:endParaRPr lang="en-US"/>
          </a:p>
        </p:txBody>
      </p:sp>
      <p:sp>
        <p:nvSpPr>
          <p:cNvPr id="4" name="Slide Number Placeholder 3">
            <a:extLst>
              <a:ext uri="{FF2B5EF4-FFF2-40B4-BE49-F238E27FC236}">
                <a16:creationId xmlns:a16="http://schemas.microsoft.com/office/drawing/2014/main" id="{443A7E35-7F82-44AC-FC88-23231DAAC443}"/>
              </a:ext>
            </a:extLst>
          </p:cNvPr>
          <p:cNvSpPr>
            <a:spLocks noGrp="1"/>
          </p:cNvSpPr>
          <p:nvPr>
            <p:ph type="sldNum" sz="quarter" idx="5"/>
          </p:nvPr>
        </p:nvSpPr>
        <p:spPr/>
        <p:txBody>
          <a:bodyPr/>
          <a:lstStyle/>
          <a:p>
            <a:fld id="{E186DDF9-3DFF-48F7-94C2-61BD88DD34E6}" type="slidenum">
              <a:rPr lang="en-US" smtClean="0"/>
              <a:t>46</a:t>
            </a:fld>
            <a:endParaRPr lang="en-US"/>
          </a:p>
        </p:txBody>
      </p:sp>
    </p:spTree>
    <p:extLst>
      <p:ext uri="{BB962C8B-B14F-4D97-AF65-F5344CB8AC3E}">
        <p14:creationId xmlns:p14="http://schemas.microsoft.com/office/powerpoint/2010/main" val="3095060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8B46C-DFAF-1D61-D0BE-96EFFD3BC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E1DD4A-3D2E-02E2-B63B-BF796273A81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7C9380B-3C4B-9A23-2DC3-43F17844196F}"/>
              </a:ext>
            </a:extLst>
          </p:cNvPr>
          <p:cNvSpPr>
            <a:spLocks noGrp="1"/>
          </p:cNvSpPr>
          <p:nvPr>
            <p:ph type="body" idx="1"/>
          </p:nvPr>
        </p:nvSpPr>
        <p:spPr/>
        <p:txBody>
          <a:bodyPr/>
          <a:lstStyle/>
          <a:p>
            <a:r>
              <a:rPr lang="en-US"/>
              <a:t>Something else to potentially to consider is a history of seizures as etomidate has shown to cause myoclonic jerking 30-60% of the time with administration. The hypothesized pathophysiology is likely due to the disinhibition of extrapyramidal motor activity and cortical activity. </a:t>
            </a:r>
          </a:p>
          <a:p>
            <a:endParaRPr lang="en-US"/>
          </a:p>
          <a:p>
            <a:r>
              <a:rPr lang="en-US"/>
              <a:t>There has been very minimal literature on this and the literature that is available is conflicting on whether can precipitate a seizure. There has been some indicating that there is an increase in </a:t>
            </a:r>
            <a:r>
              <a:rPr lang="en-US" err="1"/>
              <a:t>epileptiforms</a:t>
            </a:r>
            <a:r>
              <a:rPr lang="en-US"/>
              <a:t> spikes on EEG but overall, the risk still remains unknown. </a:t>
            </a:r>
          </a:p>
          <a:p>
            <a:endParaRPr lang="en-US"/>
          </a:p>
          <a:p>
            <a:r>
              <a:rPr lang="en-US"/>
              <a:t>So again, just something to be aware of. </a:t>
            </a:r>
          </a:p>
          <a:p>
            <a:endParaRPr lang="en-US"/>
          </a:p>
          <a:p>
            <a:endParaRPr lang="en-US"/>
          </a:p>
          <a:p>
            <a:r>
              <a:rPr lang="en-US"/>
              <a:t>Per </a:t>
            </a:r>
            <a:r>
              <a:rPr lang="en-US" err="1"/>
              <a:t>Lexicomp</a:t>
            </a:r>
            <a:r>
              <a:rPr lang="en-US"/>
              <a:t> </a:t>
            </a:r>
            <a:endParaRPr lang="en-US">
              <a:solidFill>
                <a:srgbClr val="444444"/>
              </a:solidFill>
            </a:endParaRPr>
          </a:p>
          <a:p>
            <a:r>
              <a:rPr lang="en-US"/>
              <a:t>Premedication with opioids or benzodiazepines can decrease myoclonus. </a:t>
            </a:r>
            <a:r>
              <a:rPr lang="en-US" err="1"/>
              <a:t>Etomidate</a:t>
            </a:r>
            <a:r>
              <a:rPr lang="en-US"/>
              <a:t> can enhance somatosensory evoked potential recordings.</a:t>
            </a:r>
          </a:p>
          <a:p>
            <a:r>
              <a:rPr lang="en-US"/>
              <a:t>Cites: </a:t>
            </a:r>
          </a:p>
          <a:p>
            <a:r>
              <a:rPr lang="en-US" err="1">
                <a:hlinkClick r:id="rId3"/>
              </a:rPr>
              <a:t>Etomidate-for-Induction</a:t>
            </a:r>
            <a:r>
              <a:rPr lang="en-US">
                <a:hlinkClick r:id="rId3"/>
              </a:rPr>
              <a:t>-and-seizure-pharmacy-</a:t>
            </a:r>
            <a:r>
              <a:rPr lang="en-US" err="1">
                <a:hlinkClick r:id="rId3"/>
              </a:rPr>
              <a:t>friday-Copy.pdf</a:t>
            </a:r>
            <a:endParaRPr lang="en-US"/>
          </a:p>
          <a:p>
            <a:r>
              <a:rPr lang="en-US" err="1">
                <a:hlinkClick r:id="rId4"/>
              </a:rPr>
              <a:t>Etomidate</a:t>
            </a:r>
            <a:r>
              <a:rPr lang="en-US">
                <a:hlinkClick r:id="rId4"/>
              </a:rPr>
              <a:t> for RSI in the Seizing Patient | AMP EM</a:t>
            </a:r>
            <a:endParaRPr lang="en-US"/>
          </a:p>
          <a:p>
            <a:endParaRPr lang="en-US"/>
          </a:p>
          <a:p>
            <a:r>
              <a:rPr lang="en-US"/>
              <a:t>My notes: </a:t>
            </a:r>
          </a:p>
          <a:p>
            <a:r>
              <a:rPr lang="en-US" err="1"/>
              <a:t>Etomidate</a:t>
            </a:r>
            <a:r>
              <a:rPr lang="en-US"/>
              <a:t> acts on </a:t>
            </a:r>
            <a:r>
              <a:rPr lang="en-US" b="1"/>
              <a:t>GABA</a:t>
            </a:r>
            <a:r>
              <a:rPr lang="ar-AE" b="1"/>
              <a:t> </a:t>
            </a:r>
            <a:r>
              <a:rPr lang="en-US" b="1"/>
              <a:t>receptors</a:t>
            </a:r>
            <a:r>
              <a:rPr lang="en-US"/>
              <a:t>, enhancing inhibitory transmission but also causing </a:t>
            </a:r>
            <a:r>
              <a:rPr lang="en-US" b="1"/>
              <a:t>paradoxical cortical excitability</a:t>
            </a:r>
            <a:r>
              <a:rPr lang="en-US"/>
              <a:t>. This imbalance can activate </a:t>
            </a:r>
            <a:r>
              <a:rPr lang="en-US" err="1"/>
              <a:t>epileptiform</a:t>
            </a:r>
            <a:r>
              <a:rPr lang="en-US"/>
              <a:t> activity and lower the threshold for seizure induction</a:t>
            </a:r>
          </a:p>
          <a:p>
            <a:r>
              <a:rPr lang="en-US" err="1"/>
              <a:t>Etomidate</a:t>
            </a:r>
            <a:r>
              <a:rPr lang="en-US"/>
              <a:t> can </a:t>
            </a:r>
            <a:r>
              <a:rPr lang="en-US" b="1"/>
              <a:t>activate seizure foci</a:t>
            </a:r>
            <a:r>
              <a:rPr lang="en-US"/>
              <a:t> and increase </a:t>
            </a:r>
            <a:r>
              <a:rPr lang="en-US" err="1"/>
              <a:t>epileptiform</a:t>
            </a:r>
            <a:r>
              <a:rPr lang="en-US"/>
              <a:t> spikes on EEG.</a:t>
            </a:r>
          </a:p>
          <a:p>
            <a:endParaRPr lang="en-US"/>
          </a:p>
        </p:txBody>
      </p:sp>
      <p:sp>
        <p:nvSpPr>
          <p:cNvPr id="4" name="Slide Number Placeholder 3">
            <a:extLst>
              <a:ext uri="{FF2B5EF4-FFF2-40B4-BE49-F238E27FC236}">
                <a16:creationId xmlns:a16="http://schemas.microsoft.com/office/drawing/2014/main" id="{44CF6E90-E908-3E1B-A61A-9F21E7376522}"/>
              </a:ext>
            </a:extLst>
          </p:cNvPr>
          <p:cNvSpPr>
            <a:spLocks noGrp="1"/>
          </p:cNvSpPr>
          <p:nvPr>
            <p:ph type="sldNum" sz="quarter" idx="5"/>
          </p:nvPr>
        </p:nvSpPr>
        <p:spPr/>
        <p:txBody>
          <a:bodyPr/>
          <a:lstStyle/>
          <a:p>
            <a:fld id="{E186DDF9-3DFF-48F7-94C2-61BD88DD34E6}" type="slidenum">
              <a:rPr lang="en-US" smtClean="0"/>
              <a:t>47</a:t>
            </a:fld>
            <a:endParaRPr lang="en-US"/>
          </a:p>
        </p:txBody>
      </p:sp>
    </p:spTree>
    <p:extLst>
      <p:ext uri="{BB962C8B-B14F-4D97-AF65-F5344CB8AC3E}">
        <p14:creationId xmlns:p14="http://schemas.microsoft.com/office/powerpoint/2010/main" val="3758765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9A8DA-1846-92BA-71CD-F54152561F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21989-CD12-2815-0A0C-59E7D296174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C4AFE65-5EED-5C34-D508-07E752D6DD2A}"/>
              </a:ext>
            </a:extLst>
          </p:cNvPr>
          <p:cNvSpPr>
            <a:spLocks noGrp="1"/>
          </p:cNvSpPr>
          <p:nvPr>
            <p:ph type="body" idx="1"/>
          </p:nvPr>
        </p:nvSpPr>
        <p:spPr/>
        <p:txBody>
          <a:bodyPr/>
          <a:lstStyle/>
          <a:p>
            <a:pPr>
              <a:defRPr/>
            </a:pPr>
            <a:r>
              <a:rPr lang="en-US"/>
              <a:t>So as I was saying before, etomidate has been shown to show some adrenal suppression, and therefore should be cautioned in patients with already diagnosed adrenal insufficiency (like </a:t>
            </a:r>
            <a:r>
              <a:rPr lang="en-US" err="1"/>
              <a:t>addisons</a:t>
            </a:r>
            <a:r>
              <a:rPr lang="en-US"/>
              <a:t> disease).</a:t>
            </a:r>
          </a:p>
          <a:p>
            <a:pPr>
              <a:defRPr/>
            </a:pPr>
            <a:endParaRPr lang="en-US"/>
          </a:p>
          <a:p>
            <a:pPr>
              <a:defRPr/>
            </a:pPr>
            <a:r>
              <a:rPr lang="en-US"/>
              <a:t>This is likely due to etomidate's ability to inhibit the function of the enzyme 11-beta hydroxylase in the adrenal cortex, which is necessary to produce cortisol, and aldosterone hormones. </a:t>
            </a:r>
          </a:p>
          <a:p>
            <a:pPr>
              <a:defRPr/>
            </a:pPr>
            <a:endParaRPr lang="en-US"/>
          </a:p>
          <a:p>
            <a:pPr>
              <a:defRPr/>
            </a:pPr>
            <a:r>
              <a:rPr lang="en-US"/>
              <a:t>Studies have shown that these plasma levels have been reduced with more higher end doses of 0.3mg/kg. </a:t>
            </a:r>
            <a:r>
              <a:rPr lang="en-US">
                <a:solidFill>
                  <a:srgbClr val="333333"/>
                </a:solidFill>
                <a:highlight>
                  <a:srgbClr val="FFFFFF"/>
                </a:highlight>
              </a:rPr>
              <a:t>We do not push a dose that high for procedural sedation, so we may not see this in this indication, but still a good consideration to be aware about. </a:t>
            </a:r>
            <a:endParaRPr lang="en-US"/>
          </a:p>
          <a:p>
            <a:pPr>
              <a:defRPr/>
            </a:pPr>
            <a:endParaRPr lang="en-US">
              <a:solidFill>
                <a:srgbClr val="333333"/>
              </a:solidFill>
              <a:highlight>
                <a:srgbClr val="FFFFFF"/>
              </a:highlight>
            </a:endParaRPr>
          </a:p>
          <a:p>
            <a:pPr>
              <a:defRPr/>
            </a:pPr>
            <a:r>
              <a:rPr lang="en-US"/>
              <a:t>This has been shown to cause temporary inhibition. However with just one dose, inhibition has been shown to persist for approximately 6 to 8 hours and even longer in some cases. Some literature also suggests avoiding in septic shock and trauma patients due to this risk that has been seen with it causing poorer outcomes. </a:t>
            </a:r>
          </a:p>
          <a:p>
            <a:pPr>
              <a:defRPr/>
            </a:pPr>
            <a:endParaRPr lang="en-US" u="sng"/>
          </a:p>
          <a:p>
            <a:pPr>
              <a:defRPr/>
            </a:pPr>
            <a:endParaRPr lang="en-US"/>
          </a:p>
          <a:p>
            <a:pPr>
              <a:defRPr/>
            </a:pPr>
            <a:r>
              <a:rPr lang="en-US"/>
              <a:t>Cites Used: </a:t>
            </a:r>
            <a:endParaRPr lang="en-US">
              <a:hlinkClick r:id="" action="ppaction://noaction"/>
            </a:endParaRPr>
          </a:p>
          <a:p>
            <a:r>
              <a:rPr lang="en-US">
                <a:hlinkClick r:id="rId3"/>
              </a:rPr>
              <a:t>Etomidate, Adrenal Insufficiency and Mortality Associated With Severity of Illness: A Meta-Analysis</a:t>
            </a:r>
            <a:endParaRPr lang="en-US"/>
          </a:p>
          <a:p>
            <a:r>
              <a:rPr lang="en-US">
                <a:hlinkClick r:id="rId4"/>
              </a:rPr>
              <a:t>Procedural sedation: A review of sedative agents, monitoring, and management of complications – PMC</a:t>
            </a:r>
            <a:endParaRPr lang="en-US"/>
          </a:p>
          <a:p>
            <a:r>
              <a:rPr lang="en-US"/>
              <a:t>Medication Guide</a:t>
            </a:r>
          </a:p>
          <a:p>
            <a:r>
              <a:rPr lang="en-US"/>
              <a:t>Image link: https://www.researchgate.net/publication/381375355/figure/fig3/AS:11431281251538065@1718255033445/Mechanism-and-consequences-of-etomidate-ACTH-adrenocorticotrophic-hormone-CYP11B1.tif</a:t>
            </a:r>
          </a:p>
          <a:p>
            <a:endParaRPr lang="en-US"/>
          </a:p>
          <a:p>
            <a:r>
              <a:rPr lang="en-US" u="sng"/>
              <a:t>My Notes: </a:t>
            </a:r>
          </a:p>
          <a:p>
            <a:pPr marL="171450" indent="-171450">
              <a:buFont typeface="Arial"/>
              <a:buChar char="•"/>
            </a:pPr>
            <a:r>
              <a:rPr lang="en-US"/>
              <a:t>Reduced plasma cortisol and aldosterone levels have been reported following induction doses of etomidate. These results persist for approximately 6-8 hours and appear to be unresponsive to ACTH stimulation. This probably represents blockage of 11 beta-hydroxylation within the adrenal cortex. - from medication guide</a:t>
            </a:r>
          </a:p>
          <a:p>
            <a:pPr marL="171450" indent="-171450">
              <a:buFont typeface="Arial"/>
              <a:buChar char="•"/>
            </a:pPr>
            <a:r>
              <a:rPr lang="en-US">
                <a:solidFill>
                  <a:srgbClr val="1B1B1B"/>
                </a:solidFill>
              </a:rPr>
              <a:t>Etomidate inhibits the function of the enzyme, 11-β hydroxylase, which is necessary for the production of cortisol, aldosterone, and corticosterone. Temporary inhibition, lasting 12–24 h, has been shown to occur after even a single dose of etomidate.[</a:t>
            </a:r>
            <a:r>
              <a:rPr lang="en-US">
                <a:hlinkClick r:id="rId5"/>
              </a:rPr>
              <a:t>47</a:t>
            </a:r>
            <a:r>
              <a:rPr lang="en-US">
                <a:solidFill>
                  <a:srgbClr val="1B1B1B"/>
                </a:solidFill>
              </a:rPr>
              <a:t>] Although controversial, this effect has led some authorities to caution against the use of even a single dose of etomidate in certain patient populations, particularly those suffering from septic shock. Exposure to single dose etomidate has also been shown to be a modifiable risk factor in trauma patients. Trauma patients receiving single dose etomidate for rapid sequence intubation (RSI) were found to have an increased risk for the development of adrenal insufficiency and ultimately to have poorer outcomes than a similar group who did not receive etomidate.[</a:t>
            </a:r>
            <a:endParaRPr lang="en-US"/>
          </a:p>
          <a:p>
            <a:pPr marL="171450" indent="-171450">
              <a:buFont typeface="Arial"/>
              <a:buChar char="•"/>
            </a:pPr>
            <a:r>
              <a:rPr lang="en-US"/>
              <a:t>Trauma patients receiving single dose etomidate for rapid sequence intubation (RSI) were found to have an increased risk for the development of adrenal insufficiency and ultimately to have poorer outcomes than a similar group who did not receive etomidate.</a:t>
            </a:r>
          </a:p>
          <a:p>
            <a:pPr marL="171450" indent="-171450">
              <a:buFont typeface="Arial"/>
              <a:buChar char="•"/>
            </a:pPr>
            <a:r>
              <a:rPr lang="en-US"/>
              <a:t>Avoid etomidate in trauma or septic patients or those with adrenal insufficiency, as it may worsen or exacerbate the condition</a:t>
            </a:r>
          </a:p>
          <a:p>
            <a:pPr marL="171450" indent="-171450">
              <a:buFont typeface="Arial"/>
              <a:buChar char="•"/>
            </a:pPr>
            <a:r>
              <a:rPr lang="en-US"/>
              <a:t>(i.e. patients suffering from septic shock and trauma patients as even a single dose put that at higher risk of developing insufficiency and ultimately having poorer outcomes)</a:t>
            </a:r>
            <a:endParaRPr lang="en-US">
              <a:solidFill>
                <a:srgbClr val="444444"/>
              </a:solidFill>
            </a:endParaRPr>
          </a:p>
          <a:p>
            <a:endParaRPr lang="en-US">
              <a:solidFill>
                <a:srgbClr val="444444"/>
              </a:solidFill>
            </a:endParaRPr>
          </a:p>
          <a:p>
            <a:endParaRPr lang="en-US"/>
          </a:p>
        </p:txBody>
      </p:sp>
      <p:sp>
        <p:nvSpPr>
          <p:cNvPr id="4" name="Slide Number Placeholder 3">
            <a:extLst>
              <a:ext uri="{FF2B5EF4-FFF2-40B4-BE49-F238E27FC236}">
                <a16:creationId xmlns:a16="http://schemas.microsoft.com/office/drawing/2014/main" id="{95AEDE68-E80E-BD15-D39F-69E42C161B5A}"/>
              </a:ext>
            </a:extLst>
          </p:cNvPr>
          <p:cNvSpPr>
            <a:spLocks noGrp="1"/>
          </p:cNvSpPr>
          <p:nvPr>
            <p:ph type="sldNum" sz="quarter" idx="5"/>
          </p:nvPr>
        </p:nvSpPr>
        <p:spPr/>
        <p:txBody>
          <a:bodyPr/>
          <a:lstStyle/>
          <a:p>
            <a:fld id="{E186DDF9-3DFF-48F7-94C2-61BD88DD34E6}" type="slidenum">
              <a:rPr lang="en-US" smtClean="0"/>
              <a:t>48</a:t>
            </a:fld>
            <a:endParaRPr lang="en-US"/>
          </a:p>
        </p:txBody>
      </p:sp>
    </p:spTree>
    <p:extLst>
      <p:ext uri="{BB962C8B-B14F-4D97-AF65-F5344CB8AC3E}">
        <p14:creationId xmlns:p14="http://schemas.microsoft.com/office/powerpoint/2010/main" val="10034326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3AD73-2116-220C-C936-BE3F19E2C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D49E3-939B-A567-CE1C-07981423C88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64CE627-EEE7-5ABD-D82D-E55E1A51A912}"/>
              </a:ext>
            </a:extLst>
          </p:cNvPr>
          <p:cNvSpPr>
            <a:spLocks noGrp="1"/>
          </p:cNvSpPr>
          <p:nvPr>
            <p:ph type="body" idx="1"/>
          </p:nvPr>
        </p:nvSpPr>
        <p:spPr/>
        <p:txBody>
          <a:bodyPr/>
          <a:lstStyle/>
          <a:p>
            <a:r>
              <a:rPr lang="en-US">
                <a:solidFill>
                  <a:srgbClr val="000000"/>
                </a:solidFill>
              </a:rPr>
              <a:t>The last agent I'll discuss is methohexital, which is a barbiturate anesthetic. Its primary mechanism also involves agonism of the </a:t>
            </a:r>
            <a:r>
              <a:rPr lang="en-US" err="1">
                <a:solidFill>
                  <a:srgbClr val="000000"/>
                </a:solidFill>
              </a:rPr>
              <a:t>GABAa</a:t>
            </a:r>
            <a:r>
              <a:rPr lang="ar-AE">
                <a:solidFill>
                  <a:srgbClr val="000000"/>
                </a:solidFill>
              </a:rPr>
              <a:t> </a:t>
            </a:r>
            <a:r>
              <a:rPr lang="en-US">
                <a:solidFill>
                  <a:srgbClr val="000000"/>
                </a:solidFill>
              </a:rPr>
              <a:t>receptors which again enhances our inhibitory neurotransmission. For procedural sedation, dosing is weight-based, typically0.75 to 1mg/kg administered as an IV bolus for adults.</a:t>
            </a:r>
            <a:endParaRPr lang="en-US">
              <a:solidFill>
                <a:srgbClr val="444444"/>
              </a:solidFill>
            </a:endParaRPr>
          </a:p>
          <a:p>
            <a:endParaRPr lang="en-US">
              <a:solidFill>
                <a:srgbClr val="444444"/>
              </a:solidFill>
            </a:endParaRPr>
          </a:p>
          <a:p>
            <a:endParaRPr lang="en-US">
              <a:solidFill>
                <a:srgbClr val="000000"/>
              </a:solidFill>
            </a:endParaRPr>
          </a:p>
        </p:txBody>
      </p:sp>
      <p:sp>
        <p:nvSpPr>
          <p:cNvPr id="4" name="Slide Number Placeholder 3">
            <a:extLst>
              <a:ext uri="{FF2B5EF4-FFF2-40B4-BE49-F238E27FC236}">
                <a16:creationId xmlns:a16="http://schemas.microsoft.com/office/drawing/2014/main" id="{10C8DAB9-77A1-9844-6097-9BBF19073858}"/>
              </a:ext>
            </a:extLst>
          </p:cNvPr>
          <p:cNvSpPr>
            <a:spLocks noGrp="1"/>
          </p:cNvSpPr>
          <p:nvPr>
            <p:ph type="sldNum" sz="quarter" idx="5"/>
          </p:nvPr>
        </p:nvSpPr>
        <p:spPr/>
        <p:txBody>
          <a:bodyPr/>
          <a:lstStyle/>
          <a:p>
            <a:fld id="{E186DDF9-3DFF-48F7-94C2-61BD88DD34E6}" type="slidenum">
              <a:rPr lang="en-US" smtClean="0"/>
              <a:t>49</a:t>
            </a:fld>
            <a:endParaRPr lang="en-US"/>
          </a:p>
        </p:txBody>
      </p:sp>
    </p:spTree>
    <p:extLst>
      <p:ext uri="{BB962C8B-B14F-4D97-AF65-F5344CB8AC3E}">
        <p14:creationId xmlns:p14="http://schemas.microsoft.com/office/powerpoint/2010/main" val="33481879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09132-1428-3BAF-7F9A-B9584F008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C9501-B1C7-3894-C932-FA496E6B232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E2B6A4-E0E9-81A5-6419-F877B3442E31}"/>
              </a:ext>
            </a:extLst>
          </p:cNvPr>
          <p:cNvSpPr>
            <a:spLocks noGrp="1"/>
          </p:cNvSpPr>
          <p:nvPr>
            <p:ph type="body" idx="1"/>
          </p:nvPr>
        </p:nvSpPr>
        <p:spPr/>
        <p:txBody>
          <a:bodyPr/>
          <a:lstStyle/>
          <a:p>
            <a:endParaRPr lang="en-US"/>
          </a:p>
          <a:p>
            <a:pPr marL="171450" indent="-171450">
              <a:buFont typeface="Arial"/>
              <a:buChar char="•"/>
            </a:pPr>
            <a:r>
              <a:rPr lang="en-US"/>
              <a:t>Methohexital is also very lipophilic and has a rapid onset within 30 seconds, with a duration of 5 to 15 minutes. Since this medication has very low </a:t>
            </a:r>
            <a:r>
              <a:rPr lang="en-US" err="1"/>
              <a:t>prevelance</a:t>
            </a:r>
            <a:r>
              <a:rPr lang="en-US"/>
              <a:t> and is not as commonly used I will only discuss the adverse effects with this medication and not go further in depth into additional considerations with each effect. Therefore, methohexital has been seen to cause hiccups, cough, laryngospasms, respiratory depression and apnea. It also does have some association with </a:t>
            </a:r>
            <a:r>
              <a:rPr lang="en-US">
                <a:solidFill>
                  <a:srgbClr val="333333"/>
                </a:solidFill>
              </a:rPr>
              <a:t> residual muscle twitching and increased skeletal muscle tone. So all things to consider and be aware about if </a:t>
            </a:r>
            <a:r>
              <a:rPr lang="en-US" err="1">
                <a:solidFill>
                  <a:srgbClr val="333333"/>
                </a:solidFill>
              </a:rPr>
              <a:t>chosing</a:t>
            </a:r>
            <a:r>
              <a:rPr lang="en-US">
                <a:solidFill>
                  <a:srgbClr val="333333"/>
                </a:solidFill>
              </a:rPr>
              <a:t> to use this medication over etomidate or propofol. </a:t>
            </a:r>
          </a:p>
        </p:txBody>
      </p:sp>
      <p:sp>
        <p:nvSpPr>
          <p:cNvPr id="4" name="Slide Number Placeholder 3">
            <a:extLst>
              <a:ext uri="{FF2B5EF4-FFF2-40B4-BE49-F238E27FC236}">
                <a16:creationId xmlns:a16="http://schemas.microsoft.com/office/drawing/2014/main" id="{DF6D019C-6CAB-08A0-39DB-FBADDFDFE9AA}"/>
              </a:ext>
            </a:extLst>
          </p:cNvPr>
          <p:cNvSpPr>
            <a:spLocks noGrp="1"/>
          </p:cNvSpPr>
          <p:nvPr>
            <p:ph type="sldNum" sz="quarter" idx="5"/>
          </p:nvPr>
        </p:nvSpPr>
        <p:spPr/>
        <p:txBody>
          <a:bodyPr/>
          <a:lstStyle/>
          <a:p>
            <a:fld id="{E186DDF9-3DFF-48F7-94C2-61BD88DD34E6}" type="slidenum">
              <a:rPr lang="en-US" smtClean="0"/>
              <a:t>50</a:t>
            </a:fld>
            <a:endParaRPr lang="en-US"/>
          </a:p>
        </p:txBody>
      </p:sp>
    </p:spTree>
    <p:extLst>
      <p:ext uri="{BB962C8B-B14F-4D97-AF65-F5344CB8AC3E}">
        <p14:creationId xmlns:p14="http://schemas.microsoft.com/office/powerpoint/2010/main" val="3672064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14453-A0F0-14D0-83FD-F40C044F6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00554-6FE3-3D33-ADBE-FD50E7367CB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DE3436-E5D2-F732-AE49-2E7FCDBF4758}"/>
              </a:ext>
            </a:extLst>
          </p:cNvPr>
          <p:cNvSpPr>
            <a:spLocks noGrp="1"/>
          </p:cNvSpPr>
          <p:nvPr>
            <p:ph type="body" idx="1"/>
          </p:nvPr>
        </p:nvSpPr>
        <p:spPr/>
        <p:txBody>
          <a:bodyPr/>
          <a:lstStyle/>
          <a:p>
            <a:endParaRPr lang="en-US"/>
          </a:p>
          <a:p>
            <a:pPr marL="171450" indent="-171450">
              <a:buFontTx/>
              <a:buChar char="-"/>
            </a:pPr>
            <a:endParaRPr lang="en-US"/>
          </a:p>
        </p:txBody>
      </p:sp>
      <p:sp>
        <p:nvSpPr>
          <p:cNvPr id="4" name="Slide Number Placeholder 3">
            <a:extLst>
              <a:ext uri="{FF2B5EF4-FFF2-40B4-BE49-F238E27FC236}">
                <a16:creationId xmlns:a16="http://schemas.microsoft.com/office/drawing/2014/main" id="{0C7DEF02-A51A-7FC5-0FEB-60A3BC5E3826}"/>
              </a:ext>
            </a:extLst>
          </p:cNvPr>
          <p:cNvSpPr>
            <a:spLocks noGrp="1"/>
          </p:cNvSpPr>
          <p:nvPr>
            <p:ph type="sldNum" sz="quarter" idx="5"/>
          </p:nvPr>
        </p:nvSpPr>
        <p:spPr/>
        <p:txBody>
          <a:bodyPr/>
          <a:lstStyle/>
          <a:p>
            <a:fld id="{E186DDF9-3DFF-48F7-94C2-61BD88DD34E6}" type="slidenum">
              <a:rPr lang="en-US" smtClean="0"/>
              <a:t>51</a:t>
            </a:fld>
            <a:endParaRPr lang="en-US"/>
          </a:p>
        </p:txBody>
      </p:sp>
    </p:spTree>
    <p:extLst>
      <p:ext uri="{BB962C8B-B14F-4D97-AF65-F5344CB8AC3E}">
        <p14:creationId xmlns:p14="http://schemas.microsoft.com/office/powerpoint/2010/main" val="142959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31449-C753-E792-D04F-167CB6C88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8428C-6EDE-2DE5-7A17-C67E762B7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45DB88-6556-6510-4553-EB5781F848D4}"/>
              </a:ext>
            </a:extLst>
          </p:cNvPr>
          <p:cNvSpPr>
            <a:spLocks noGrp="1"/>
          </p:cNvSpPr>
          <p:nvPr>
            <p:ph type="body" idx="1"/>
          </p:nvPr>
        </p:nvSpPr>
        <p:spPr/>
        <p:txBody>
          <a:bodyPr/>
          <a:lstStyle/>
          <a:p>
            <a:r>
              <a:rPr lang="en-US"/>
              <a:t>According to the system EHR data exploration tool,  Cardioversions in the Midwest region of advocate health are common. As seen on the table which is  pulling data from the start of the year to the start of December. The most occurred at Aurora St. Luke's in Milwaukee, Wisconsin with 845 cardioversions. Other sites with a large number of cardioversions included Advocate Lutheran General hospital in Park Ridge, IL, Aurora BayCare Medical Center in Green Bay, WI, Advocate Christ Medical Center in Oak Lawn, IL, and Advocate good Samaritan hospital in Downer's Grove, IL. As a disclaimer southeastern Data from the EHR is unavailable to midwest pharmacy residents.</a:t>
            </a:r>
          </a:p>
        </p:txBody>
      </p:sp>
      <p:sp>
        <p:nvSpPr>
          <p:cNvPr id="4" name="Slide Number Placeholder 3">
            <a:extLst>
              <a:ext uri="{FF2B5EF4-FFF2-40B4-BE49-F238E27FC236}">
                <a16:creationId xmlns:a16="http://schemas.microsoft.com/office/drawing/2014/main" id="{3C6ACB84-8566-B4F5-7E99-52C9E524348C}"/>
              </a:ext>
            </a:extLst>
          </p:cNvPr>
          <p:cNvSpPr>
            <a:spLocks noGrp="1"/>
          </p:cNvSpPr>
          <p:nvPr>
            <p:ph type="sldNum" sz="quarter" idx="5"/>
          </p:nvPr>
        </p:nvSpPr>
        <p:spPr/>
        <p:txBody>
          <a:bodyPr/>
          <a:lstStyle/>
          <a:p>
            <a:fld id="{E186DDF9-3DFF-48F7-94C2-61BD88DD34E6}" type="slidenum">
              <a:rPr lang="en-US" smtClean="0"/>
              <a:t>6</a:t>
            </a:fld>
            <a:endParaRPr lang="en-US"/>
          </a:p>
        </p:txBody>
      </p:sp>
    </p:spTree>
    <p:extLst>
      <p:ext uri="{BB962C8B-B14F-4D97-AF65-F5344CB8AC3E}">
        <p14:creationId xmlns:p14="http://schemas.microsoft.com/office/powerpoint/2010/main" val="7653580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86DDF9-3DFF-48F7-94C2-61BD88DD34E6}" type="slidenum">
              <a:rPr lang="en-US" smtClean="0"/>
              <a:t>52</a:t>
            </a:fld>
            <a:endParaRPr lang="en-US"/>
          </a:p>
        </p:txBody>
      </p:sp>
    </p:spTree>
    <p:extLst>
      <p:ext uri="{BB962C8B-B14F-4D97-AF65-F5344CB8AC3E}">
        <p14:creationId xmlns:p14="http://schemas.microsoft.com/office/powerpoint/2010/main" val="1079907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86DDF9-3DFF-48F7-94C2-61BD88DD34E6}" type="slidenum">
              <a:rPr lang="en-US" smtClean="0"/>
              <a:t>53</a:t>
            </a:fld>
            <a:endParaRPr lang="en-US"/>
          </a:p>
        </p:txBody>
      </p:sp>
    </p:spTree>
    <p:extLst>
      <p:ext uri="{BB962C8B-B14F-4D97-AF65-F5344CB8AC3E}">
        <p14:creationId xmlns:p14="http://schemas.microsoft.com/office/powerpoint/2010/main" val="26328168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A3477-63FF-9AE9-E812-212C6631D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13D882-0DE0-7931-7EAC-85A7F99CEBC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8C47891-37F3-2EFD-46CB-E679CB6BE1C5}"/>
              </a:ext>
            </a:extLst>
          </p:cNvPr>
          <p:cNvSpPr>
            <a:spLocks noGrp="1"/>
          </p:cNvSpPr>
          <p:nvPr>
            <p:ph type="body" idx="1"/>
          </p:nvPr>
        </p:nvSpPr>
        <p:spPr/>
        <p:txBody>
          <a:bodyPr/>
          <a:lstStyle/>
          <a:p>
            <a:r>
              <a:rPr lang="en-US"/>
              <a:t>Citations: </a:t>
            </a:r>
          </a:p>
          <a:p>
            <a:r>
              <a:rPr lang="en-US">
                <a:hlinkClick r:id="rId3"/>
              </a:rPr>
              <a:t>Cardioversion: What to choose? Etomidate or propofol – PMC</a:t>
            </a: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My Notes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a:solidFill>
                  <a:schemeClr val="dk1"/>
                </a:solidFill>
                <a:effectLst/>
                <a:latin typeface="+mn-lt"/>
                <a:ea typeface="+mn-ea"/>
                <a:cs typeface="+mn-cs"/>
              </a:rPr>
              <a:t>* Incidence of hypotension, respiratory depression, nausea, vomiting and myoclonus and time taken to regain consciousness/simple commands were compared.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a:solidFill>
                  <a:schemeClr val="dk1"/>
                </a:solidFill>
                <a:effectLst/>
                <a:latin typeface="+mn-lt"/>
                <a:ea typeface="+mn-ea"/>
                <a:cs typeface="+mn-cs"/>
              </a:rPr>
              <a:t>In addition to this, time taken to regain consciousness, follow simple commands (corresponding to Ramsay sedation score[</a:t>
            </a:r>
            <a:r>
              <a:rPr lang="en-US" sz="1200" b="0" i="0" u="sng" kern="1200">
                <a:solidFill>
                  <a:schemeClr val="dk1"/>
                </a:solidFill>
                <a:effectLst/>
                <a:latin typeface="+mn-lt"/>
                <a:ea typeface="+mn-ea"/>
                <a:cs typeface="+mn-cs"/>
                <a:hlinkClick r:id="rId4"/>
              </a:rPr>
              <a:t>8</a:t>
            </a:r>
            <a:r>
              <a:rPr lang="en-US" sz="1200" b="0" i="0" kern="1200">
                <a:solidFill>
                  <a:schemeClr val="dk1"/>
                </a:solidFill>
                <a:effectLst/>
                <a:latin typeface="+mn-lt"/>
                <a:ea typeface="+mn-ea"/>
                <a:cs typeface="+mn-cs"/>
              </a:rPr>
              <a:t>] [RSS = 2] denoting recovery; was also compared. We defined hypotension as more than 20% fall in SBP and respiratory depression was considered when RR &lt;8/min or apnea &gt;10 s occurred.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sz="1200" b="0" i="0" kern="1200">
                <a:solidFill>
                  <a:schemeClr val="tx1"/>
                </a:solidFill>
                <a:effectLst/>
                <a:latin typeface="+mn-lt"/>
                <a:ea typeface="+mn-ea"/>
                <a:cs typeface="+mn-cs"/>
              </a:rPr>
              <a:t>SBP decreased at all time intervals but significant difference was observed at 2 min (95.33 ± 12.04 Group P vs. 106.13 ± 15.27 mmHg Group E; </a:t>
            </a:r>
            <a:r>
              <a:rPr lang="en-US" sz="1200" b="0" i="1" kern="1200">
                <a:solidFill>
                  <a:schemeClr val="tx1"/>
                </a:solidFill>
                <a:effectLst/>
                <a:latin typeface="+mn-lt"/>
                <a:ea typeface="+mn-ea"/>
                <a:cs typeface="+mn-cs"/>
              </a:rPr>
              <a:t>P</a:t>
            </a:r>
            <a:r>
              <a:rPr lang="en-US" sz="1200" b="0" i="0" kern="1200">
                <a:solidFill>
                  <a:schemeClr val="tx1"/>
                </a:solidFill>
                <a:effectLst/>
                <a:latin typeface="+mn-lt"/>
                <a:ea typeface="+mn-ea"/>
                <a:cs typeface="+mn-cs"/>
              </a:rPr>
              <a:t> = 0.004) and 5 min (98.30 ± 11.64 Group P vs. 105.43 ± 13.81 mmHg Group E; </a:t>
            </a:r>
            <a:r>
              <a:rPr lang="en-US" sz="1200" b="0" i="1" kern="1200">
                <a:solidFill>
                  <a:schemeClr val="tx1"/>
                </a:solidFill>
                <a:effectLst/>
                <a:latin typeface="+mn-lt"/>
                <a:ea typeface="+mn-ea"/>
                <a:cs typeface="+mn-cs"/>
              </a:rPr>
              <a:t>P</a:t>
            </a:r>
            <a:r>
              <a:rPr lang="en-US" sz="1200" b="0" i="0" kern="1200">
                <a:solidFill>
                  <a:schemeClr val="tx1"/>
                </a:solidFill>
                <a:effectLst/>
                <a:latin typeface="+mn-lt"/>
                <a:ea typeface="+mn-ea"/>
                <a:cs typeface="+mn-cs"/>
              </a:rPr>
              <a:t> = 0.035). DBP (Group P 62.87 ± 9.68 vs. Group E 68.90 ± 11.54 mmHg; </a:t>
            </a:r>
            <a:r>
              <a:rPr lang="en-US" sz="1200" b="0" i="1" kern="1200">
                <a:solidFill>
                  <a:schemeClr val="tx1"/>
                </a:solidFill>
                <a:effectLst/>
                <a:latin typeface="+mn-lt"/>
                <a:ea typeface="+mn-ea"/>
                <a:cs typeface="+mn-cs"/>
              </a:rPr>
              <a:t>P</a:t>
            </a:r>
            <a:r>
              <a:rPr lang="en-US" sz="1200" b="0" i="0" kern="1200">
                <a:solidFill>
                  <a:schemeClr val="tx1"/>
                </a:solidFill>
                <a:effectLst/>
                <a:latin typeface="+mn-lt"/>
                <a:ea typeface="+mn-ea"/>
                <a:cs typeface="+mn-cs"/>
              </a:rPr>
              <a:t> = 0.032) and MAP (Group P 74.13 ± 10.06 vs. Group E 81.23 ± 12.21 mmHg; </a:t>
            </a:r>
            <a:r>
              <a:rPr lang="en-US" sz="1200" b="0" i="1" kern="1200">
                <a:solidFill>
                  <a:schemeClr val="tx1"/>
                </a:solidFill>
                <a:effectLst/>
                <a:latin typeface="+mn-lt"/>
                <a:ea typeface="+mn-ea"/>
                <a:cs typeface="+mn-cs"/>
              </a:rPr>
              <a:t>P</a:t>
            </a:r>
            <a:r>
              <a:rPr lang="en-US" sz="1200" b="0" i="0" kern="1200">
                <a:solidFill>
                  <a:schemeClr val="tx1"/>
                </a:solidFill>
                <a:effectLst/>
                <a:latin typeface="+mn-lt"/>
                <a:ea typeface="+mn-ea"/>
                <a:cs typeface="+mn-cs"/>
              </a:rPr>
              <a:t> = 0.017) at 2 min showed significant fall in Group P; although clinically insignificant [Figure </a:t>
            </a:r>
            <a:r>
              <a:rPr lang="en-US" sz="1200" b="0" i="0" u="sng" kern="1200">
                <a:solidFill>
                  <a:schemeClr val="tx1"/>
                </a:solidFill>
                <a:effectLst/>
                <a:latin typeface="+mn-lt"/>
                <a:ea typeface="+mn-ea"/>
                <a:cs typeface="+mn-cs"/>
                <a:hlinkClick r:id="rId5"/>
              </a:rPr>
              <a:t>1</a:t>
            </a:r>
            <a:r>
              <a:rPr lang="en-US" sz="1200" b="0" i="0" kern="1200">
                <a:solidFill>
                  <a:schemeClr val="tx1"/>
                </a:solidFill>
                <a:effectLst/>
                <a:latin typeface="+mn-lt"/>
                <a:ea typeface="+mn-ea"/>
                <a:cs typeface="+mn-cs"/>
              </a:rPr>
              <a:t>–</a:t>
            </a:r>
            <a:r>
              <a:rPr lang="en-US" sz="1200" b="0" i="0" u="sng" kern="1200">
                <a:solidFill>
                  <a:schemeClr val="tx1"/>
                </a:solidFill>
                <a:effectLst/>
                <a:latin typeface="+mn-lt"/>
                <a:ea typeface="+mn-ea"/>
                <a:cs typeface="+mn-cs"/>
                <a:hlinkClick r:id="rId6"/>
              </a:rPr>
              <a:t>4</a:t>
            </a:r>
            <a:r>
              <a:rPr lang="en-US" sz="1200" b="0" i="0" kern="1200">
                <a:solidFill>
                  <a:schemeClr val="tx1"/>
                </a:solidFill>
                <a:effectLst/>
                <a:latin typeface="+mn-lt"/>
                <a:ea typeface="+mn-ea"/>
                <a:cs typeface="+mn-cs"/>
              </a:rPr>
              <a:t>]. Oxygen saturation (SpO</a:t>
            </a:r>
            <a:r>
              <a:rPr lang="en-US" sz="1200" b="0" i="0" kern="1200" baseline="-25000">
                <a:solidFill>
                  <a:schemeClr val="tx1"/>
                </a:solidFill>
                <a:effectLst/>
                <a:latin typeface="+mn-lt"/>
                <a:ea typeface="+mn-ea"/>
                <a:cs typeface="+mn-cs"/>
              </a:rPr>
              <a:t>2</a:t>
            </a:r>
            <a:r>
              <a:rPr lang="en-US" sz="1200" b="0" i="0" kern="1200">
                <a:solidFill>
                  <a:schemeClr val="tx1"/>
                </a:solidFill>
                <a:effectLst/>
                <a:latin typeface="+mn-lt"/>
                <a:ea typeface="+mn-ea"/>
                <a:cs typeface="+mn-cs"/>
              </a:rPr>
              <a:t>) was comparable in both groups at all times.</a:t>
            </a:r>
            <a:endParaRPr lang="en-US"/>
          </a:p>
        </p:txBody>
      </p:sp>
      <p:sp>
        <p:nvSpPr>
          <p:cNvPr id="4" name="Slide Number Placeholder 3">
            <a:extLst>
              <a:ext uri="{FF2B5EF4-FFF2-40B4-BE49-F238E27FC236}">
                <a16:creationId xmlns:a16="http://schemas.microsoft.com/office/drawing/2014/main" id="{09E7F714-6DEC-3558-010C-53BD8F4BAB1C}"/>
              </a:ext>
            </a:extLst>
          </p:cNvPr>
          <p:cNvSpPr>
            <a:spLocks noGrp="1"/>
          </p:cNvSpPr>
          <p:nvPr>
            <p:ph type="sldNum" sz="quarter" idx="5"/>
          </p:nvPr>
        </p:nvSpPr>
        <p:spPr/>
        <p:txBody>
          <a:bodyPr/>
          <a:lstStyle/>
          <a:p>
            <a:fld id="{E186DDF9-3DFF-48F7-94C2-61BD88DD34E6}" type="slidenum">
              <a:rPr lang="en-US" smtClean="0"/>
              <a:t>54</a:t>
            </a:fld>
            <a:endParaRPr lang="en-US"/>
          </a:p>
        </p:txBody>
      </p:sp>
    </p:spTree>
    <p:extLst>
      <p:ext uri="{BB962C8B-B14F-4D97-AF65-F5344CB8AC3E}">
        <p14:creationId xmlns:p14="http://schemas.microsoft.com/office/powerpoint/2010/main" val="7178704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00D86-19C6-220E-A3E0-3A7A7FFD8F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E815D0-DB98-8BFE-E4E4-EC03BC3E0AB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0A44662-F5AA-262E-6B98-06024ED0D759}"/>
              </a:ext>
            </a:extLst>
          </p:cNvPr>
          <p:cNvSpPr>
            <a:spLocks noGrp="1"/>
          </p:cNvSpPr>
          <p:nvPr>
            <p:ph type="body" idx="1"/>
          </p:nvPr>
        </p:nvSpPr>
        <p:spPr/>
        <p:txBody>
          <a:bodyPr/>
          <a:lstStyle/>
          <a:p>
            <a:r>
              <a:rPr lang="en-US"/>
              <a:t>Citations: </a:t>
            </a:r>
          </a:p>
          <a:p>
            <a:r>
              <a:rPr lang="en-US">
                <a:hlinkClick r:id="rId3"/>
              </a:rPr>
              <a:t>Randomized Clinical Trial of Etomidate Versus Propofol for Procedural Sedation in the Emergency Department - ScienceDirect</a:t>
            </a:r>
            <a:endParaRPr lang="en-US"/>
          </a:p>
        </p:txBody>
      </p:sp>
      <p:sp>
        <p:nvSpPr>
          <p:cNvPr id="4" name="Slide Number Placeholder 3">
            <a:extLst>
              <a:ext uri="{FF2B5EF4-FFF2-40B4-BE49-F238E27FC236}">
                <a16:creationId xmlns:a16="http://schemas.microsoft.com/office/drawing/2014/main" id="{96927FAC-2E7B-2001-1A50-1D9476D73979}"/>
              </a:ext>
            </a:extLst>
          </p:cNvPr>
          <p:cNvSpPr>
            <a:spLocks noGrp="1"/>
          </p:cNvSpPr>
          <p:nvPr>
            <p:ph type="sldNum" sz="quarter" idx="5"/>
          </p:nvPr>
        </p:nvSpPr>
        <p:spPr/>
        <p:txBody>
          <a:bodyPr/>
          <a:lstStyle/>
          <a:p>
            <a:fld id="{E186DDF9-3DFF-48F7-94C2-61BD88DD34E6}" type="slidenum">
              <a:rPr lang="en-US" smtClean="0"/>
              <a:t>55</a:t>
            </a:fld>
            <a:endParaRPr lang="en-US"/>
          </a:p>
        </p:txBody>
      </p:sp>
    </p:spTree>
    <p:extLst>
      <p:ext uri="{BB962C8B-B14F-4D97-AF65-F5344CB8AC3E}">
        <p14:creationId xmlns:p14="http://schemas.microsoft.com/office/powerpoint/2010/main" val="35218987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7E65A-1BDE-824F-4448-5D575EC06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9AB73-2E76-BD9C-1EC4-7331CD9B736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DB51700-D1DC-9DCC-8350-CDBDA282241F}"/>
              </a:ext>
            </a:extLst>
          </p:cNvPr>
          <p:cNvSpPr>
            <a:spLocks noGrp="1"/>
          </p:cNvSpPr>
          <p:nvPr>
            <p:ph type="body" idx="1"/>
          </p:nvPr>
        </p:nvSpPr>
        <p:spPr/>
        <p:txBody>
          <a:bodyPr/>
          <a:lstStyle/>
          <a:p>
            <a:r>
              <a:rPr lang="en-US"/>
              <a:t>Citations: </a:t>
            </a:r>
          </a:p>
          <a:p>
            <a:r>
              <a:rPr lang="en-US">
                <a:hlinkClick r:id="rId3"/>
              </a:rPr>
              <a:t>Methohexital for procedural sedation of cardioversions in the emergency department - ScienceDirect</a:t>
            </a:r>
            <a:endParaRPr lang="en-US"/>
          </a:p>
        </p:txBody>
      </p:sp>
      <p:sp>
        <p:nvSpPr>
          <p:cNvPr id="4" name="Slide Number Placeholder 3">
            <a:extLst>
              <a:ext uri="{FF2B5EF4-FFF2-40B4-BE49-F238E27FC236}">
                <a16:creationId xmlns:a16="http://schemas.microsoft.com/office/drawing/2014/main" id="{57840E7E-302B-F72F-952B-5ADE6EC59C28}"/>
              </a:ext>
            </a:extLst>
          </p:cNvPr>
          <p:cNvSpPr>
            <a:spLocks noGrp="1"/>
          </p:cNvSpPr>
          <p:nvPr>
            <p:ph type="sldNum" sz="quarter" idx="5"/>
          </p:nvPr>
        </p:nvSpPr>
        <p:spPr/>
        <p:txBody>
          <a:bodyPr/>
          <a:lstStyle/>
          <a:p>
            <a:fld id="{E186DDF9-3DFF-48F7-94C2-61BD88DD34E6}" type="slidenum">
              <a:rPr lang="en-US" smtClean="0"/>
              <a:t>56</a:t>
            </a:fld>
            <a:endParaRPr lang="en-US"/>
          </a:p>
        </p:txBody>
      </p:sp>
    </p:spTree>
    <p:extLst>
      <p:ext uri="{BB962C8B-B14F-4D97-AF65-F5344CB8AC3E}">
        <p14:creationId xmlns:p14="http://schemas.microsoft.com/office/powerpoint/2010/main" val="5299326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86DDF9-3DFF-48F7-94C2-61BD88DD34E6}" type="slidenum">
              <a:rPr lang="en-US" smtClean="0"/>
              <a:t>57</a:t>
            </a:fld>
            <a:endParaRPr lang="en-US"/>
          </a:p>
        </p:txBody>
      </p:sp>
    </p:spTree>
    <p:extLst>
      <p:ext uri="{BB962C8B-B14F-4D97-AF65-F5344CB8AC3E}">
        <p14:creationId xmlns:p14="http://schemas.microsoft.com/office/powerpoint/2010/main" val="31194895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latin typeface="Calibri"/>
                <a:ea typeface="Calibri"/>
                <a:cs typeface="Calibri"/>
              </a:rPr>
              <a:t>In Summary, </a:t>
            </a:r>
            <a:r>
              <a:rPr lang="en-US"/>
              <a:t>Clinical scenarios where cardioversion are indicated are usually patients with hemodynamic instability or patients with atrial fibrillation. A minimum of two health care professionals must be present during a cardioversion. Many patient specific factors can affect what sedation agent we use. And current literature has identified propofol, etomidate, and methohexital have similar safety and efficacy.</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E186DDF9-3DFF-48F7-94C2-61BD88DD34E6}" type="slidenum">
              <a:rPr lang="en-US" smtClean="0"/>
              <a:t>58</a:t>
            </a:fld>
            <a:endParaRPr lang="en-US"/>
          </a:p>
        </p:txBody>
      </p:sp>
    </p:spTree>
    <p:extLst>
      <p:ext uri="{BB962C8B-B14F-4D97-AF65-F5344CB8AC3E}">
        <p14:creationId xmlns:p14="http://schemas.microsoft.com/office/powerpoint/2010/main" val="15654049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solidFill>
                <a:srgbClr val="444444"/>
              </a:solidFill>
            </a:endParaRPr>
          </a:p>
          <a:p>
            <a:pPr marL="228600" indent="-228600">
              <a:buFontTx/>
              <a:buAutoNum type="arabicPeriod"/>
            </a:pPr>
            <a:endParaRPr lang="en-US">
              <a:solidFill>
                <a:srgbClr val="444444"/>
              </a:solidFill>
            </a:endParaRPr>
          </a:p>
        </p:txBody>
      </p:sp>
      <p:sp>
        <p:nvSpPr>
          <p:cNvPr id="4" name="Slide Number Placeholder 3"/>
          <p:cNvSpPr>
            <a:spLocks noGrp="1"/>
          </p:cNvSpPr>
          <p:nvPr>
            <p:ph type="sldNum" sz="quarter" idx="5"/>
          </p:nvPr>
        </p:nvSpPr>
        <p:spPr/>
        <p:txBody>
          <a:bodyPr/>
          <a:lstStyle/>
          <a:p>
            <a:fld id="{E186DDF9-3DFF-48F7-94C2-61BD88DD34E6}" type="slidenum">
              <a:rPr lang="en-US" smtClean="0"/>
              <a:t>59</a:t>
            </a:fld>
            <a:endParaRPr lang="en-US"/>
          </a:p>
        </p:txBody>
      </p:sp>
    </p:spTree>
    <p:extLst>
      <p:ext uri="{BB962C8B-B14F-4D97-AF65-F5344CB8AC3E}">
        <p14:creationId xmlns:p14="http://schemas.microsoft.com/office/powerpoint/2010/main" val="22685854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135BD-7716-07A7-93F7-15DA9DAD6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A2001F-DB42-1946-285E-58176518BE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2A04A-AB27-9147-B911-3C34F6E8A53C}"/>
              </a:ext>
            </a:extLst>
          </p:cNvPr>
          <p:cNvSpPr>
            <a:spLocks noGrp="1"/>
          </p:cNvSpPr>
          <p:nvPr>
            <p:ph type="body" idx="1"/>
          </p:nvPr>
        </p:nvSpPr>
        <p:spPr/>
        <p:txBody>
          <a:bodyPr/>
          <a:lstStyle/>
          <a:p>
            <a:pPr marL="228600" indent="-228600">
              <a:buAutoNum type="arabicPeriod"/>
            </a:pPr>
            <a:endParaRPr lang="en-US">
              <a:solidFill>
                <a:srgbClr val="444444"/>
              </a:solidFill>
            </a:endParaRPr>
          </a:p>
          <a:p>
            <a:pPr marL="228600" indent="-228600">
              <a:buFontTx/>
              <a:buAutoNum type="arabicPeriod"/>
            </a:pPr>
            <a:endParaRPr lang="en-US">
              <a:solidFill>
                <a:srgbClr val="444444"/>
              </a:solidFill>
            </a:endParaRPr>
          </a:p>
        </p:txBody>
      </p:sp>
      <p:sp>
        <p:nvSpPr>
          <p:cNvPr id="4" name="Slide Number Placeholder 3">
            <a:extLst>
              <a:ext uri="{FF2B5EF4-FFF2-40B4-BE49-F238E27FC236}">
                <a16:creationId xmlns:a16="http://schemas.microsoft.com/office/drawing/2014/main" id="{2ECC7C51-EF7B-D09F-3D57-668F1142A9B4}"/>
              </a:ext>
            </a:extLst>
          </p:cNvPr>
          <p:cNvSpPr>
            <a:spLocks noGrp="1"/>
          </p:cNvSpPr>
          <p:nvPr>
            <p:ph type="sldNum" sz="quarter" idx="5"/>
          </p:nvPr>
        </p:nvSpPr>
        <p:spPr/>
        <p:txBody>
          <a:bodyPr/>
          <a:lstStyle/>
          <a:p>
            <a:fld id="{E186DDF9-3DFF-48F7-94C2-61BD88DD34E6}" type="slidenum">
              <a:rPr lang="en-US" smtClean="0"/>
              <a:t>60</a:t>
            </a:fld>
            <a:endParaRPr lang="en-US"/>
          </a:p>
        </p:txBody>
      </p:sp>
    </p:spTree>
    <p:extLst>
      <p:ext uri="{BB962C8B-B14F-4D97-AF65-F5344CB8AC3E}">
        <p14:creationId xmlns:p14="http://schemas.microsoft.com/office/powerpoint/2010/main" val="18884726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13211-875D-1ED8-2224-AB6181C61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E20C3-D4FC-ACE1-C135-04EF33AA71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27D1A6-CA61-8EC2-B9B9-347B22D484F4}"/>
              </a:ext>
            </a:extLst>
          </p:cNvPr>
          <p:cNvSpPr>
            <a:spLocks noGrp="1"/>
          </p:cNvSpPr>
          <p:nvPr>
            <p:ph type="body" idx="1"/>
          </p:nvPr>
        </p:nvSpPr>
        <p:spPr/>
        <p:txBody>
          <a:bodyPr/>
          <a:lstStyle/>
          <a:p>
            <a:pPr marL="228600" indent="-228600">
              <a:buAutoNum type="arabicPeriod"/>
            </a:pPr>
            <a:endParaRPr lang="en-US">
              <a:solidFill>
                <a:srgbClr val="444444"/>
              </a:solidFill>
            </a:endParaRPr>
          </a:p>
        </p:txBody>
      </p:sp>
      <p:sp>
        <p:nvSpPr>
          <p:cNvPr id="4" name="Slide Number Placeholder 3">
            <a:extLst>
              <a:ext uri="{FF2B5EF4-FFF2-40B4-BE49-F238E27FC236}">
                <a16:creationId xmlns:a16="http://schemas.microsoft.com/office/drawing/2014/main" id="{65DDC57B-CB72-6EAA-2F89-3769A75B401C}"/>
              </a:ext>
            </a:extLst>
          </p:cNvPr>
          <p:cNvSpPr>
            <a:spLocks noGrp="1"/>
          </p:cNvSpPr>
          <p:nvPr>
            <p:ph type="sldNum" sz="quarter" idx="5"/>
          </p:nvPr>
        </p:nvSpPr>
        <p:spPr/>
        <p:txBody>
          <a:bodyPr/>
          <a:lstStyle/>
          <a:p>
            <a:fld id="{E186DDF9-3DFF-48F7-94C2-61BD88DD34E6}" type="slidenum">
              <a:rPr lang="en-US" smtClean="0"/>
              <a:t>61</a:t>
            </a:fld>
            <a:endParaRPr lang="en-US"/>
          </a:p>
        </p:txBody>
      </p:sp>
    </p:spTree>
    <p:extLst>
      <p:ext uri="{BB962C8B-B14F-4D97-AF65-F5344CB8AC3E}">
        <p14:creationId xmlns:p14="http://schemas.microsoft.com/office/powerpoint/2010/main" val="3639502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Next, we will go into the background of procedural sedation to complete our first objective. To Identify clinical scenarios in which cardioversions and procedural sedation are indicated.</a:t>
            </a:r>
          </a:p>
          <a:p>
            <a:endParaRPr lang="en-US">
              <a:latin typeface="Calibri"/>
              <a:ea typeface="Calibri"/>
              <a:cs typeface="Calibri"/>
            </a:endParaRPr>
          </a:p>
          <a:p>
            <a:r>
              <a:rPr lang="en-US">
                <a:latin typeface="Calibri"/>
                <a:ea typeface="Calibri"/>
                <a:cs typeface="Calibri"/>
              </a:rPr>
              <a:t>I will define what a cardioversion is, explain what clinical indications we would use cardioversion in, and determine the patient eligibility characteristics in which we would use cardioversion.</a:t>
            </a:r>
            <a:endParaRPr lang="en-US"/>
          </a:p>
        </p:txBody>
      </p:sp>
      <p:sp>
        <p:nvSpPr>
          <p:cNvPr id="4" name="Slide Number Placeholder 3"/>
          <p:cNvSpPr>
            <a:spLocks noGrp="1"/>
          </p:cNvSpPr>
          <p:nvPr>
            <p:ph type="sldNum" sz="quarter" idx="5"/>
          </p:nvPr>
        </p:nvSpPr>
        <p:spPr/>
        <p:txBody>
          <a:bodyPr/>
          <a:lstStyle/>
          <a:p>
            <a:fld id="{E186DDF9-3DFF-48F7-94C2-61BD88DD34E6}" type="slidenum">
              <a:rPr lang="en-US" smtClean="0"/>
              <a:t>7</a:t>
            </a:fld>
            <a:endParaRPr lang="en-US"/>
          </a:p>
        </p:txBody>
      </p:sp>
    </p:spTree>
    <p:extLst>
      <p:ext uri="{BB962C8B-B14F-4D97-AF65-F5344CB8AC3E}">
        <p14:creationId xmlns:p14="http://schemas.microsoft.com/office/powerpoint/2010/main" val="35405859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86DDF9-3DFF-48F7-94C2-61BD88DD34E6}" type="slidenum">
              <a:rPr lang="en-US" smtClean="0"/>
              <a:t>62</a:t>
            </a:fld>
            <a:endParaRPr lang="en-US"/>
          </a:p>
        </p:txBody>
      </p:sp>
    </p:spTree>
    <p:extLst>
      <p:ext uri="{BB962C8B-B14F-4D97-AF65-F5344CB8AC3E}">
        <p14:creationId xmlns:p14="http://schemas.microsoft.com/office/powerpoint/2010/main" val="556245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23E09-5B4C-058C-8602-69E91140A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46EF6-C330-5180-89E3-B9CF6057D1D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DEE17FC-F794-5E45-E1BA-15A1B0B19313}"/>
              </a:ext>
            </a:extLst>
          </p:cNvPr>
          <p:cNvSpPr>
            <a:spLocks noGrp="1"/>
          </p:cNvSpPr>
          <p:nvPr>
            <p:ph type="body" idx="1"/>
          </p:nvPr>
        </p:nvSpPr>
        <p:spPr/>
        <p:txBody>
          <a:bodyPr/>
          <a:lstStyle/>
          <a:p>
            <a:r>
              <a:rPr lang="en-US"/>
              <a:t>So What is a cardioversion? Cardioversions are a form of medical treatment to restore a normal heart rhythm in patients with arrhythmias. Patients may be cardioverted electrically or pharmacologically. Direct current cardioversion involves an electrical shock synchronized with the intrinsic activity of the heart to restore sinus rhythm. In our presentation we are focusing on external cardioversion. Patients may have internal devices. These devices are commonly called implantable cardioverter defibrillators or ICDs. Overall, a cardioversion is a mode of acute rhythm control.</a:t>
            </a:r>
          </a:p>
          <a:p>
            <a:endParaRPr lang="en-US"/>
          </a:p>
          <a:p>
            <a:endParaRPr lang="en-US"/>
          </a:p>
          <a:p>
            <a:pPr marL="171450" indent="-171450">
              <a:buFont typeface="Calibri"/>
              <a:buChar char="-"/>
            </a:pPr>
            <a:r>
              <a:rPr lang="en-US"/>
              <a:t>Joglar, J. A., Chung, M. K., Armbruster, A. Et At. (2023). 2023 ACC/AHA/ACCP/HRS guideline for the diagnosis and management of atrial fibrillation: A report of the American College of Cardiology/American Heart Association Joint Committee on clinical practice guidelines. </a:t>
            </a:r>
            <a:r>
              <a:rPr lang="en-US" i="1"/>
              <a:t>Circulation</a:t>
            </a:r>
            <a:r>
              <a:rPr lang="en-US"/>
              <a:t>, </a:t>
            </a:r>
            <a:r>
              <a:rPr lang="en-US" i="1"/>
              <a:t>149</a:t>
            </a:r>
            <a:r>
              <a:rPr lang="en-US"/>
              <a:t>(1). </a:t>
            </a:r>
            <a:r>
              <a:rPr lang="en-US">
                <a:hlinkClick r:id="rId3"/>
              </a:rPr>
              <a:t>https://doi.org/10.1161/CIR.0000000000001193</a:t>
            </a:r>
            <a:endParaRPr lang="en-US"/>
          </a:p>
          <a:p>
            <a:pPr marL="171450" indent="-171450">
              <a:buFont typeface="Calibri"/>
              <a:buChar char="-"/>
            </a:pPr>
            <a:endParaRPr lang="en-US"/>
          </a:p>
          <a:p>
            <a:endParaRPr lang="en-US"/>
          </a:p>
        </p:txBody>
      </p:sp>
      <p:sp>
        <p:nvSpPr>
          <p:cNvPr id="4" name="Slide Number Placeholder 3">
            <a:extLst>
              <a:ext uri="{FF2B5EF4-FFF2-40B4-BE49-F238E27FC236}">
                <a16:creationId xmlns:a16="http://schemas.microsoft.com/office/drawing/2014/main" id="{006C60B4-346F-A824-5DA1-B67ED9CA1DBC}"/>
              </a:ext>
            </a:extLst>
          </p:cNvPr>
          <p:cNvSpPr>
            <a:spLocks noGrp="1"/>
          </p:cNvSpPr>
          <p:nvPr>
            <p:ph type="sldNum" sz="quarter" idx="5"/>
          </p:nvPr>
        </p:nvSpPr>
        <p:spPr/>
        <p:txBody>
          <a:bodyPr/>
          <a:lstStyle/>
          <a:p>
            <a:fld id="{E186DDF9-3DFF-48F7-94C2-61BD88DD34E6}" type="slidenum">
              <a:rPr lang="en-US" smtClean="0"/>
              <a:t>8</a:t>
            </a:fld>
            <a:endParaRPr lang="en-US"/>
          </a:p>
        </p:txBody>
      </p:sp>
    </p:spTree>
    <p:extLst>
      <p:ext uri="{BB962C8B-B14F-4D97-AF65-F5344CB8AC3E}">
        <p14:creationId xmlns:p14="http://schemas.microsoft.com/office/powerpoint/2010/main" val="3393095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63BEF-B854-F357-6D38-6644335910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AA82B-367C-F3A6-445C-531536A4572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064A2BD-85D3-17D0-A6D4-51C5CE953EC9}"/>
              </a:ext>
            </a:extLst>
          </p:cNvPr>
          <p:cNvSpPr>
            <a:spLocks noGrp="1"/>
          </p:cNvSpPr>
          <p:nvPr>
            <p:ph type="body" idx="1"/>
          </p:nvPr>
        </p:nvSpPr>
        <p:spPr/>
        <p:txBody>
          <a:bodyPr/>
          <a:lstStyle/>
          <a:p>
            <a:r>
              <a:rPr lang="en-US"/>
              <a:t>Electrical cardioversion involves placing pads on the patient and delivering a specified number of joules of energy through the heart. Pads are commonly placed in the anterior-lateral position with one pad on the  right side of the chest adjacent to the sternum and the other pad placed laterally below the pectoral muscle as seen on the image on the slide. Another common placement option is to place the pads in an anterior-posterior position. It is recommended to defer to manufacturer specific energy requirements for cardioversions. If specific energy requirements are unknown it is recommended to use the maximum energy available, this is commonly 200 J with Biphasic defibrillators.  Biphasic defibrillators are more common than monophasic in clinical practice. Biphasic defibrillators send the electrical wave in both directions while monophasic only sends the wave from one pad to another. Different </a:t>
            </a:r>
            <a:r>
              <a:rPr lang="en-US" err="1"/>
              <a:t>Advoc</a:t>
            </a:r>
            <a:r>
              <a:rPr lang="en-US"/>
              <a:t>ate health sites may have different defibrillators. Always differ to manufacturer specific energy recommendations. </a:t>
            </a:r>
          </a:p>
          <a:p>
            <a:endParaRPr lang="en-US"/>
          </a:p>
          <a:p>
            <a:r>
              <a:rPr lang="en-US"/>
              <a:t>Joglar, J. A., Chung, M. K., Armbruster, A. Et At. (2023). 2023 ACC/AHA/ACCP/HRS guideline for the diagnosis and management of atrial fibrillation: A report of the American College of Cardiology/American Heart Association Joint Committee on clinical practice guidelines. </a:t>
            </a:r>
            <a:r>
              <a:rPr lang="en-US" i="1"/>
              <a:t>Circulation</a:t>
            </a:r>
            <a:r>
              <a:rPr lang="en-US"/>
              <a:t>, </a:t>
            </a:r>
            <a:r>
              <a:rPr lang="en-US" i="1"/>
              <a:t>149</a:t>
            </a:r>
            <a:r>
              <a:rPr lang="en-US"/>
              <a:t>(1). </a:t>
            </a:r>
            <a:r>
              <a:rPr lang="en-US">
                <a:hlinkClick r:id="rId3"/>
              </a:rPr>
              <a:t>https://doi.org/10.1161/CIR.0000000000001193</a:t>
            </a:r>
            <a:endParaRPr lang="en-US"/>
          </a:p>
          <a:p>
            <a:endParaRPr lang="en-US"/>
          </a:p>
          <a:p>
            <a:r>
              <a:rPr lang="en-US">
                <a:solidFill>
                  <a:srgbClr val="2C3E50"/>
                </a:solidFill>
              </a:rPr>
              <a:t>Miller, A. (2020, September 8). </a:t>
            </a:r>
            <a:r>
              <a:rPr lang="en-US" i="1">
                <a:solidFill>
                  <a:srgbClr val="2C3E50"/>
                </a:solidFill>
              </a:rPr>
              <a:t>HHW cardioversion - Alex’s Asteroid Astrology</a:t>
            </a:r>
            <a:r>
              <a:rPr lang="en-US">
                <a:solidFill>
                  <a:srgbClr val="2C3E50"/>
                </a:solidFill>
              </a:rPr>
              <a:t>. Alex’s Asteroid Astrology. </a:t>
            </a:r>
            <a:r>
              <a:rPr lang="en-US">
                <a:solidFill>
                  <a:srgbClr val="2C3E50"/>
                </a:solidFill>
                <a:hlinkClick r:id="rId4"/>
              </a:rPr>
              <a:t>https://alexasteroidastrology.com/astrology-of-cardioversion-and-basement-flood/front-view-of-male-figure-a-with-cardioversion-pads-diagram-of-electrocardiography-graphs-showing-an-irregular-heart-rhythm-and-a-regular-heart-rhythm/</a:t>
            </a:r>
            <a:endParaRPr lang="en-US"/>
          </a:p>
          <a:p>
            <a:br>
              <a:rPr lang="en-US">
                <a:cs typeface="+mn-lt"/>
              </a:rPr>
            </a:br>
            <a:endParaRPr lang="en-US"/>
          </a:p>
          <a:p>
            <a:r>
              <a:rPr lang="en-US"/>
              <a:t>If used, picture citations: </a:t>
            </a:r>
          </a:p>
          <a:p>
            <a:pPr marL="171450" indent="-171450">
              <a:buFontTx/>
              <a:buChar char="-"/>
            </a:pPr>
            <a:r>
              <a:rPr lang="en-US">
                <a:hlinkClick r:id="rId5"/>
              </a:rPr>
              <a:t>cardioversion - Search Images</a:t>
            </a:r>
            <a:endParaRPr lang="en-US"/>
          </a:p>
          <a:p>
            <a:pPr marL="171450" indent="-171450">
              <a:buFontTx/>
              <a:buChar char="-"/>
            </a:pPr>
            <a:r>
              <a:rPr lang="en-US"/>
              <a:t>Pads - </a:t>
            </a:r>
            <a:r>
              <a:rPr lang="en-US">
                <a:hlinkClick r:id="rId4"/>
              </a:rPr>
              <a:t>HHW cardioversion – Alex's Asteroid Astrology | Alex's Asteroid Astrology</a:t>
            </a:r>
            <a:endParaRPr lang="en-US"/>
          </a:p>
          <a:p>
            <a:pPr marL="171450" indent="-171450">
              <a:buFont typeface="Arial"/>
              <a:buChar char="•"/>
            </a:pPr>
            <a:r>
              <a:rPr lang="en-US">
                <a:solidFill>
                  <a:srgbClr val="232323"/>
                </a:solidFill>
              </a:rPr>
              <a:t>The 2025 American Heart Association Adult Advanced Life Support guidelines recommend 200 J initial energy selection for cardioversion of AF based upon results of randomized trials demonstrating &gt;90 percent cumulative cardioversion success with 200 J with biphasic defibrillators and lower risk of provoking ventricular fibrillation with cardioversion using ≥200 J than with low-energy monophasic shocks </a:t>
            </a:r>
            <a:endParaRPr lang="en-US"/>
          </a:p>
          <a:p>
            <a:pPr marL="171450" indent="-171450">
              <a:buFont typeface="Arial"/>
              <a:buChar char="•"/>
            </a:pPr>
            <a:r>
              <a:rPr lang="en-US">
                <a:solidFill>
                  <a:srgbClr val="212121"/>
                </a:solidFill>
              </a:rPr>
              <a:t>Wigginton, J. G., Agarwal, S., Bartos, J. A., Coute, R. A., Drennan, I. R., Haamid, A., </a:t>
            </a:r>
            <a:r>
              <a:rPr lang="en-US" err="1">
                <a:solidFill>
                  <a:srgbClr val="212121"/>
                </a:solidFill>
              </a:rPr>
              <a:t>Kudenchuk</a:t>
            </a:r>
            <a:r>
              <a:rPr lang="en-US">
                <a:solidFill>
                  <a:srgbClr val="212121"/>
                </a:solidFill>
              </a:rPr>
              <a:t>, P. J., Link, M. S., Panchal, A. R., Pelter, M. M., Del Rios, M., Rodriguez, A. J., Perman, S. M., Sanko, S., </a:t>
            </a:r>
            <a:r>
              <a:rPr lang="en-US" err="1">
                <a:solidFill>
                  <a:srgbClr val="212121"/>
                </a:solidFill>
              </a:rPr>
              <a:t>Kotini</a:t>
            </a:r>
            <a:r>
              <a:rPr lang="en-US">
                <a:solidFill>
                  <a:srgbClr val="212121"/>
                </a:solidFill>
              </a:rPr>
              <a:t>-Shah, P., &amp; Kurz, M. C. (2025). Part 9: Adult Advanced Life Support: 2025 American Heart Association Guidelines for Cardiopulmonary Resuscitation and Emergency Cardiovascular Care. </a:t>
            </a:r>
            <a:r>
              <a:rPr lang="en-US" i="1">
                <a:solidFill>
                  <a:srgbClr val="212121"/>
                </a:solidFill>
              </a:rPr>
              <a:t>Circulation</a:t>
            </a:r>
            <a:r>
              <a:rPr lang="en-US">
                <a:solidFill>
                  <a:srgbClr val="212121"/>
                </a:solidFill>
              </a:rPr>
              <a:t>, </a:t>
            </a:r>
            <a:r>
              <a:rPr lang="en-US" i="1">
                <a:solidFill>
                  <a:srgbClr val="212121"/>
                </a:solidFill>
              </a:rPr>
              <a:t>152</a:t>
            </a:r>
            <a:r>
              <a:rPr lang="en-US">
                <a:solidFill>
                  <a:srgbClr val="212121"/>
                </a:solidFill>
              </a:rPr>
              <a:t>(16_suppl_2), S538–S577. https://doi-org.ezproxy.library.wisc.edu/10.1161/CIR.0000000000001376</a:t>
            </a:r>
            <a:endParaRPr lang="en-US"/>
          </a:p>
        </p:txBody>
      </p:sp>
      <p:sp>
        <p:nvSpPr>
          <p:cNvPr id="4" name="Slide Number Placeholder 3">
            <a:extLst>
              <a:ext uri="{FF2B5EF4-FFF2-40B4-BE49-F238E27FC236}">
                <a16:creationId xmlns:a16="http://schemas.microsoft.com/office/drawing/2014/main" id="{06AEFD6F-2CCE-1C35-BCEB-3D9D126B792D}"/>
              </a:ext>
            </a:extLst>
          </p:cNvPr>
          <p:cNvSpPr>
            <a:spLocks noGrp="1"/>
          </p:cNvSpPr>
          <p:nvPr>
            <p:ph type="sldNum" sz="quarter" idx="5"/>
          </p:nvPr>
        </p:nvSpPr>
        <p:spPr/>
        <p:txBody>
          <a:bodyPr/>
          <a:lstStyle/>
          <a:p>
            <a:fld id="{E186DDF9-3DFF-48F7-94C2-61BD88DD34E6}" type="slidenum">
              <a:rPr lang="en-US" smtClean="0"/>
              <a:t>9</a:t>
            </a:fld>
            <a:endParaRPr lang="en-US"/>
          </a:p>
        </p:txBody>
      </p:sp>
    </p:spTree>
    <p:extLst>
      <p:ext uri="{BB962C8B-B14F-4D97-AF65-F5344CB8AC3E}">
        <p14:creationId xmlns:p14="http://schemas.microsoft.com/office/powerpoint/2010/main" val="62517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4CC4F-FB8F-7215-4595-CF19F1098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E11B5-5C32-FB5A-0757-CCA415AB226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233C976-938C-0D8C-5F78-82CE6C36CB03}"/>
              </a:ext>
            </a:extLst>
          </p:cNvPr>
          <p:cNvSpPr>
            <a:spLocks noGrp="1"/>
          </p:cNvSpPr>
          <p:nvPr>
            <p:ph type="body" idx="1"/>
          </p:nvPr>
        </p:nvSpPr>
        <p:spPr/>
        <p:txBody>
          <a:bodyPr/>
          <a:lstStyle/>
          <a:p>
            <a:r>
              <a:rPr lang="en-US"/>
              <a:t>The most common arrythmia treated with cardioversion is </a:t>
            </a:r>
            <a:r>
              <a:rPr lang="en-US" err="1"/>
              <a:t>Afib</a:t>
            </a:r>
            <a:r>
              <a:rPr lang="en-US"/>
              <a:t>, but is also used for Atrial flutter, supraventricular tachycardia, ventricular tachycardia, and ventricular fibrillation. It is an option to be used in tachyarrhythmias with a HR greater than 150 bpm.</a:t>
            </a:r>
          </a:p>
          <a:p>
            <a:endParaRPr lang="en-US" i="1"/>
          </a:p>
          <a:p>
            <a:r>
              <a:rPr lang="en-US"/>
              <a:t>Cardioversion and defibrillation for specific </a:t>
            </a:r>
            <a:r>
              <a:rPr lang="en-US" err="1"/>
              <a:t>arrhythmias.</a:t>
            </a:r>
            <a:r>
              <a:rPr lang="en-US" i="1" err="1"/>
              <a:t>UpToDate</a:t>
            </a:r>
            <a:r>
              <a:rPr lang="en-US"/>
              <a:t>. (2025). Uptodate.com. https://www.uptodate.com/contents/cardioversion-and-defibrillation-for-specific-arrhythmias</a:t>
            </a:r>
          </a:p>
          <a:p>
            <a:endParaRPr lang="en-US"/>
          </a:p>
          <a:p>
            <a:endParaRPr lang="en-US"/>
          </a:p>
        </p:txBody>
      </p:sp>
      <p:sp>
        <p:nvSpPr>
          <p:cNvPr id="4" name="Slide Number Placeholder 3">
            <a:extLst>
              <a:ext uri="{FF2B5EF4-FFF2-40B4-BE49-F238E27FC236}">
                <a16:creationId xmlns:a16="http://schemas.microsoft.com/office/drawing/2014/main" id="{261ABB37-3ECF-9346-ED8D-A4C6BD1C24F1}"/>
              </a:ext>
            </a:extLst>
          </p:cNvPr>
          <p:cNvSpPr>
            <a:spLocks noGrp="1"/>
          </p:cNvSpPr>
          <p:nvPr>
            <p:ph type="sldNum" sz="quarter" idx="5"/>
          </p:nvPr>
        </p:nvSpPr>
        <p:spPr/>
        <p:txBody>
          <a:bodyPr/>
          <a:lstStyle/>
          <a:p>
            <a:fld id="{E186DDF9-3DFF-48F7-94C2-61BD88DD34E6}" type="slidenum">
              <a:rPr lang="en-US" smtClean="0"/>
              <a:t>10</a:t>
            </a:fld>
            <a:endParaRPr lang="en-US"/>
          </a:p>
        </p:txBody>
      </p:sp>
    </p:spTree>
    <p:extLst>
      <p:ext uri="{BB962C8B-B14F-4D97-AF65-F5344CB8AC3E}">
        <p14:creationId xmlns:p14="http://schemas.microsoft.com/office/powerpoint/2010/main" val="1726338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2148" y="1990798"/>
            <a:ext cx="6112364" cy="715581"/>
          </a:xfrm>
        </p:spPr>
        <p:txBody>
          <a:bodyPr wrap="square" anchor="t">
            <a:spAutoFit/>
          </a:bodyPr>
          <a:lstStyle>
            <a:lvl1pPr algn="l">
              <a:defRPr sz="45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1887336" y="2643360"/>
            <a:ext cx="6112365" cy="480131"/>
          </a:xfrm>
        </p:spPr>
        <p:txBody>
          <a:bodyPr>
            <a:spAutoFit/>
          </a:bodyPr>
          <a:lstStyle>
            <a:lvl1pPr marL="0" indent="0" algn="l">
              <a:buNone/>
              <a:defRPr sz="2800" b="1">
                <a:solidFill>
                  <a:srgbClr val="8D8F9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2"/>
          <a:stretch>
            <a:fillRect/>
          </a:stretch>
        </p:blipFill>
        <p:spPr>
          <a:xfrm>
            <a:off x="2212486" y="710900"/>
            <a:ext cx="5366727" cy="938625"/>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3602373" y="4311614"/>
            <a:ext cx="4382139" cy="313932"/>
          </a:xfrm>
        </p:spPr>
        <p:txBody>
          <a:bodyPr wrap="square">
            <a:spAutoFit/>
          </a:bodyPr>
          <a:lstStyle>
            <a:lvl1pPr marL="0" indent="0" algn="r">
              <a:buNone/>
              <a:defRPr sz="1600"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4111696" y="4573301"/>
            <a:ext cx="3857627" cy="244682"/>
          </a:xfrm>
        </p:spPr>
        <p:txBody>
          <a:bodyPr wrap="square">
            <a:spAutoFit/>
          </a:bodyPr>
          <a:lstStyle>
            <a:lvl1pPr marL="0" indent="0" algn="r">
              <a:buNone/>
              <a:defRPr sz="1100"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104"/>
            <a:ext cx="3421135" cy="5144603"/>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3"/>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spTree>
    <p:extLst>
      <p:ext uri="{BB962C8B-B14F-4D97-AF65-F5344CB8AC3E}">
        <p14:creationId xmlns:p14="http://schemas.microsoft.com/office/powerpoint/2010/main" val="120309999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08" userDrawn="1">
          <p15:clr>
            <a:srgbClr val="FBAE40"/>
          </p15:clr>
        </p15:guide>
        <p15:guide id="4" pos="30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White Corner Blue Background">
    <p:spTree>
      <p:nvGrpSpPr>
        <p:cNvPr id="1" name=""/>
        <p:cNvGrpSpPr/>
        <p:nvPr/>
      </p:nvGrpSpPr>
      <p:grpSpPr>
        <a:xfrm>
          <a:off x="0" y="0"/>
          <a:ext cx="0" cy="0"/>
          <a:chOff x="0" y="0"/>
          <a:chExt cx="0" cy="0"/>
        </a:xfrm>
      </p:grpSpPr>
      <p:pic>
        <p:nvPicPr>
          <p:cNvPr id="15" name="Picture 14" descr="Shape, rectangle&#10;&#10;Description automatically generated">
            <a:extLst>
              <a:ext uri="{FF2B5EF4-FFF2-40B4-BE49-F238E27FC236}">
                <a16:creationId xmlns:a16="http://schemas.microsoft.com/office/drawing/2014/main" id="{92138219-95CF-7FC7-FC2F-1531B05E179E}"/>
              </a:ext>
            </a:extLst>
          </p:cNvPr>
          <p:cNvPicPr>
            <a:picLocks noChangeAspect="1"/>
          </p:cNvPicPr>
          <p:nvPr userDrawn="1"/>
        </p:nvPicPr>
        <p:blipFill rotWithShape="1">
          <a:blip r:embed="rId2"/>
          <a:srcRect l="4509" t="27662" r="4586" b="6165"/>
          <a:stretch/>
        </p:blipFill>
        <p:spPr>
          <a:xfrm>
            <a:off x="0" y="0"/>
            <a:ext cx="9144000" cy="5143500"/>
          </a:xfrm>
          <a:prstGeom prst="rect">
            <a:avLst/>
          </a:prstGeom>
          <a:effectLst>
            <a:outerShdw blurRad="190500" dir="19200000" algn="bl" rotWithShape="0">
              <a:prstClr val="black">
                <a:alpha val="60000"/>
              </a:prstClr>
            </a:outerShdw>
          </a:effectLst>
        </p:spPr>
      </p:pic>
      <p:sp>
        <p:nvSpPr>
          <p:cNvPr id="2" name="Title 1"/>
          <p:cNvSpPr>
            <a:spLocks noGrp="1"/>
          </p:cNvSpPr>
          <p:nvPr>
            <p:ph type="title"/>
          </p:nvPr>
        </p:nvSpPr>
        <p:spPr>
          <a:xfrm>
            <a:off x="628650" y="283172"/>
            <a:ext cx="7886700" cy="646331"/>
          </a:xfrm>
        </p:spPr>
        <p:txBody>
          <a:bodyPr>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1" name="Picture 10" descr="A picture containing text, clipart&#10;&#10;Description automatically generated">
            <a:extLst>
              <a:ext uri="{FF2B5EF4-FFF2-40B4-BE49-F238E27FC236}">
                <a16:creationId xmlns:a16="http://schemas.microsoft.com/office/drawing/2014/main" id="{5620DBBA-ACAD-4541-662F-D360C2296E21}"/>
              </a:ext>
            </a:extLst>
          </p:cNvPr>
          <p:cNvPicPr>
            <a:picLocks noChangeAspect="1"/>
          </p:cNvPicPr>
          <p:nvPr userDrawn="1"/>
        </p:nvPicPr>
        <p:blipFill>
          <a:blip r:embed="rId3"/>
          <a:stretch>
            <a:fillRect/>
          </a:stretch>
        </p:blipFill>
        <p:spPr>
          <a:xfrm>
            <a:off x="6247315" y="4645704"/>
            <a:ext cx="2468867" cy="431798"/>
          </a:xfrm>
          <a:prstGeom prst="rect">
            <a:avLst/>
          </a:prstGeom>
        </p:spPr>
      </p:pic>
    </p:spTree>
    <p:extLst>
      <p:ext uri="{BB962C8B-B14F-4D97-AF65-F5344CB8AC3E}">
        <p14:creationId xmlns:p14="http://schemas.microsoft.com/office/powerpoint/2010/main" val="411772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0" y="0"/>
            <a:ext cx="9144001" cy="51435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5" name="Title 1">
            <a:extLst>
              <a:ext uri="{FF2B5EF4-FFF2-40B4-BE49-F238E27FC236}">
                <a16:creationId xmlns:a16="http://schemas.microsoft.com/office/drawing/2014/main" id="{36725FC0-BB8E-7C0F-EB52-15777CC9D1D4}"/>
              </a:ext>
            </a:extLst>
          </p:cNvPr>
          <p:cNvSpPr>
            <a:spLocks noGrp="1"/>
          </p:cNvSpPr>
          <p:nvPr>
            <p:ph type="title"/>
          </p:nvPr>
        </p:nvSpPr>
        <p:spPr>
          <a:xfrm>
            <a:off x="628650" y="264884"/>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41829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Blue Corner - Bottom L">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C2BFB9-D1D2-F64C-9CE8-B2A6B633055F}"/>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628650" y="261329"/>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364093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Gray Corner - Bottom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F679E54-FB59-8069-E7CC-2500AB27FB21}"/>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628650" y="261329"/>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3696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 White Corner Blue Background - Bottom L">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alphaModFix/>
          </a:blip>
          <a:srcRect l="3178" t="14608" r="3148" b="17203"/>
          <a:stretch/>
        </p:blipFill>
        <p:spPr>
          <a:xfrm>
            <a:off x="0" y="-1"/>
            <a:ext cx="9144000" cy="514350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8B0DCDD-E292-90F3-664E-6C6C3ABEBCFB}"/>
              </a:ext>
            </a:extLst>
          </p:cNvPr>
          <p:cNvPicPr>
            <a:picLocks noChangeAspect="1"/>
          </p:cNvPicPr>
          <p:nvPr userDrawn="1"/>
        </p:nvPicPr>
        <p:blipFill>
          <a:blip r:embed="rId3"/>
          <a:stretch>
            <a:fillRect/>
          </a:stretch>
        </p:blipFill>
        <p:spPr>
          <a:xfrm>
            <a:off x="6247315" y="4645704"/>
            <a:ext cx="2468867" cy="431798"/>
          </a:xfrm>
          <a:prstGeom prst="rect">
            <a:avLst/>
          </a:prstGeom>
        </p:spPr>
      </p:pic>
      <p:sp>
        <p:nvSpPr>
          <p:cNvPr id="2" name="Title 1"/>
          <p:cNvSpPr>
            <a:spLocks noGrp="1"/>
          </p:cNvSpPr>
          <p:nvPr>
            <p:ph type="title"/>
          </p:nvPr>
        </p:nvSpPr>
        <p:spPr>
          <a:xfrm>
            <a:off x="628650" y="283172"/>
            <a:ext cx="7886700" cy="646331"/>
          </a:xfrm>
        </p:spPr>
        <p:txBody>
          <a:bodyPr>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646307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Blue - Stats 3 Column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8DFF3C-9FC7-CB5C-A9C9-75BDFEED412E}"/>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11" name="Google Shape;95;p18">
            <a:extLst>
              <a:ext uri="{FF2B5EF4-FFF2-40B4-BE49-F238E27FC236}">
                <a16:creationId xmlns:a16="http://schemas.microsoft.com/office/drawing/2014/main" id="{CF7C5665-AFEB-D02E-0CD2-09B1159C6E4F}"/>
              </a:ext>
            </a:extLst>
          </p:cNvPr>
          <p:cNvSpPr txBox="1">
            <a:spLocks noGrp="1"/>
          </p:cNvSpPr>
          <p:nvPr>
            <p:ph type="title"/>
          </p:nvPr>
        </p:nvSpPr>
        <p:spPr>
          <a:xfrm>
            <a:off x="918725" y="2893005"/>
            <a:ext cx="2404500" cy="1244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4500" b="1">
                <a:solidFill>
                  <a:srgbClr val="00314C"/>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 name="Google Shape;96;p18">
            <a:extLst>
              <a:ext uri="{FF2B5EF4-FFF2-40B4-BE49-F238E27FC236}">
                <a16:creationId xmlns:a16="http://schemas.microsoft.com/office/drawing/2014/main" id="{5110B26E-FF9C-B6E6-D7A3-522EBC3E8FA0}"/>
              </a:ext>
            </a:extLst>
          </p:cNvPr>
          <p:cNvSpPr txBox="1">
            <a:spLocks noGrp="1"/>
          </p:cNvSpPr>
          <p:nvPr>
            <p:ph type="subTitle" idx="1"/>
          </p:nvPr>
        </p:nvSpPr>
        <p:spPr>
          <a:xfrm>
            <a:off x="3925837" y="3135790"/>
            <a:ext cx="1364100" cy="1022400"/>
          </a:xfrm>
          <a:prstGeom prst="rect">
            <a:avLst/>
          </a:prstGeom>
        </p:spPr>
        <p:txBody>
          <a:bodyPr spcFirstLastPara="1" wrap="square" lIns="91425" tIns="91425" rIns="91425" bIns="91425" anchor="t" anchorCtr="0">
            <a:noAutofit/>
          </a:bodyPr>
          <a:lstStyle>
            <a:lvl1pPr lvl="0" algn="ctr" rtl="0">
              <a:lnSpc>
                <a:spcPct val="100000"/>
              </a:lnSpc>
              <a:spcBef>
                <a:spcPts val="200"/>
              </a:spcBef>
              <a:spcAft>
                <a:spcPts val="0"/>
              </a:spcAft>
              <a:buSzPts val="1200"/>
              <a:buNone/>
              <a:defRPr sz="1200">
                <a:solidFill>
                  <a:srgbClr val="8D8F9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r>
              <a:rPr lang="en-US"/>
              <a:t>Click to edit</a:t>
            </a:r>
            <a:endParaRPr/>
          </a:p>
        </p:txBody>
      </p:sp>
      <p:sp>
        <p:nvSpPr>
          <p:cNvPr id="19" name="Text Placeholder 18">
            <a:extLst>
              <a:ext uri="{FF2B5EF4-FFF2-40B4-BE49-F238E27FC236}">
                <a16:creationId xmlns:a16="http://schemas.microsoft.com/office/drawing/2014/main" id="{C817E084-36FF-49FA-C5D4-BCDE8CC2D188}"/>
              </a:ext>
            </a:extLst>
          </p:cNvPr>
          <p:cNvSpPr>
            <a:spLocks noGrp="1"/>
          </p:cNvSpPr>
          <p:nvPr>
            <p:ph type="body" sz="quarter" idx="10"/>
          </p:nvPr>
        </p:nvSpPr>
        <p:spPr>
          <a:xfrm>
            <a:off x="5403850" y="3135313"/>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a:t>Click to edit</a:t>
            </a:r>
          </a:p>
        </p:txBody>
      </p:sp>
      <p:sp>
        <p:nvSpPr>
          <p:cNvPr id="20" name="Text Placeholder 18">
            <a:extLst>
              <a:ext uri="{FF2B5EF4-FFF2-40B4-BE49-F238E27FC236}">
                <a16:creationId xmlns:a16="http://schemas.microsoft.com/office/drawing/2014/main" id="{54DFBE40-144E-39C9-43BA-D33DFD321A27}"/>
              </a:ext>
            </a:extLst>
          </p:cNvPr>
          <p:cNvSpPr>
            <a:spLocks noGrp="1"/>
          </p:cNvSpPr>
          <p:nvPr>
            <p:ph type="body" sz="quarter" idx="11"/>
          </p:nvPr>
        </p:nvSpPr>
        <p:spPr>
          <a:xfrm>
            <a:off x="6852649" y="3152036"/>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1797328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Gray - Stats 3 ">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9748EF7-0FAE-758D-6122-922D0708F196}"/>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11" name="Google Shape;95;p18">
            <a:extLst>
              <a:ext uri="{FF2B5EF4-FFF2-40B4-BE49-F238E27FC236}">
                <a16:creationId xmlns:a16="http://schemas.microsoft.com/office/drawing/2014/main" id="{79F265FF-B514-1907-2CD7-2A47121D46EE}"/>
              </a:ext>
            </a:extLst>
          </p:cNvPr>
          <p:cNvSpPr txBox="1">
            <a:spLocks noGrp="1"/>
          </p:cNvSpPr>
          <p:nvPr>
            <p:ph type="title"/>
          </p:nvPr>
        </p:nvSpPr>
        <p:spPr>
          <a:xfrm>
            <a:off x="918725" y="2893005"/>
            <a:ext cx="2404500" cy="1244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4500" b="1">
                <a:solidFill>
                  <a:srgbClr val="8D8F91"/>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 name="Google Shape;96;p18">
            <a:extLst>
              <a:ext uri="{FF2B5EF4-FFF2-40B4-BE49-F238E27FC236}">
                <a16:creationId xmlns:a16="http://schemas.microsoft.com/office/drawing/2014/main" id="{2AC4E042-F5D5-DDB1-38DF-2C1C328EA02F}"/>
              </a:ext>
            </a:extLst>
          </p:cNvPr>
          <p:cNvSpPr txBox="1">
            <a:spLocks noGrp="1"/>
          </p:cNvSpPr>
          <p:nvPr>
            <p:ph type="subTitle" idx="1"/>
          </p:nvPr>
        </p:nvSpPr>
        <p:spPr>
          <a:xfrm>
            <a:off x="3925837" y="3135790"/>
            <a:ext cx="1364100" cy="1022400"/>
          </a:xfrm>
          <a:prstGeom prst="rect">
            <a:avLst/>
          </a:prstGeom>
        </p:spPr>
        <p:txBody>
          <a:bodyPr spcFirstLastPara="1" wrap="square" lIns="91425" tIns="91425" rIns="91425" bIns="91425" anchor="t" anchorCtr="0">
            <a:noAutofit/>
          </a:bodyPr>
          <a:lstStyle>
            <a:lvl1pPr lvl="0" algn="ctr" rtl="0">
              <a:lnSpc>
                <a:spcPct val="100000"/>
              </a:lnSpc>
              <a:spcBef>
                <a:spcPts val="200"/>
              </a:spcBef>
              <a:spcAft>
                <a:spcPts val="0"/>
              </a:spcAft>
              <a:buSzPts val="1200"/>
              <a:buNone/>
              <a:defRPr sz="1200">
                <a:solidFill>
                  <a:srgbClr val="8D8F9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r>
              <a:rPr lang="en-US"/>
              <a:t>Click to edit</a:t>
            </a:r>
            <a:endParaRPr/>
          </a:p>
        </p:txBody>
      </p:sp>
      <p:sp>
        <p:nvSpPr>
          <p:cNvPr id="18" name="Text Placeholder 18">
            <a:extLst>
              <a:ext uri="{FF2B5EF4-FFF2-40B4-BE49-F238E27FC236}">
                <a16:creationId xmlns:a16="http://schemas.microsoft.com/office/drawing/2014/main" id="{F0B1FB60-FF3C-A56D-916F-913650A0A7A9}"/>
              </a:ext>
            </a:extLst>
          </p:cNvPr>
          <p:cNvSpPr>
            <a:spLocks noGrp="1"/>
          </p:cNvSpPr>
          <p:nvPr>
            <p:ph type="body" sz="quarter" idx="10"/>
          </p:nvPr>
        </p:nvSpPr>
        <p:spPr>
          <a:xfrm>
            <a:off x="5403850" y="3135313"/>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a:t>Click to edit</a:t>
            </a:r>
          </a:p>
        </p:txBody>
      </p:sp>
      <p:sp>
        <p:nvSpPr>
          <p:cNvPr id="19" name="Text Placeholder 18">
            <a:extLst>
              <a:ext uri="{FF2B5EF4-FFF2-40B4-BE49-F238E27FC236}">
                <a16:creationId xmlns:a16="http://schemas.microsoft.com/office/drawing/2014/main" id="{94CCFF6A-C934-F5B1-BE9E-2F690A3DE119}"/>
              </a:ext>
            </a:extLst>
          </p:cNvPr>
          <p:cNvSpPr>
            <a:spLocks noGrp="1"/>
          </p:cNvSpPr>
          <p:nvPr>
            <p:ph type="body" sz="quarter" idx="11"/>
          </p:nvPr>
        </p:nvSpPr>
        <p:spPr>
          <a:xfrm>
            <a:off x="6852649" y="3152036"/>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49727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Blue Background - Stats 3 ">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alphaModFix/>
          </a:blip>
          <a:srcRect l="3178" t="14608" r="3148" b="17203"/>
          <a:stretch/>
        </p:blipFill>
        <p:spPr>
          <a:xfrm>
            <a:off x="0" y="-1"/>
            <a:ext cx="9144000" cy="514350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8B0DCDD-E292-90F3-664E-6C6C3ABEBCFB}"/>
              </a:ext>
            </a:extLst>
          </p:cNvPr>
          <p:cNvPicPr>
            <a:picLocks noChangeAspect="1"/>
          </p:cNvPicPr>
          <p:nvPr userDrawn="1"/>
        </p:nvPicPr>
        <p:blipFill>
          <a:blip r:embed="rId3"/>
          <a:stretch>
            <a:fillRect/>
          </a:stretch>
        </p:blipFill>
        <p:spPr>
          <a:xfrm>
            <a:off x="6247315" y="4645704"/>
            <a:ext cx="2468867" cy="431798"/>
          </a:xfrm>
          <a:prstGeom prst="rect">
            <a:avLst/>
          </a:prstGeom>
        </p:spPr>
      </p:pic>
      <p:sp>
        <p:nvSpPr>
          <p:cNvPr id="7" name="Google Shape;95;p18">
            <a:extLst>
              <a:ext uri="{FF2B5EF4-FFF2-40B4-BE49-F238E27FC236}">
                <a16:creationId xmlns:a16="http://schemas.microsoft.com/office/drawing/2014/main" id="{C12138F9-46A1-1F76-0C05-80FE588E2FAD}"/>
              </a:ext>
            </a:extLst>
          </p:cNvPr>
          <p:cNvSpPr txBox="1">
            <a:spLocks noGrp="1"/>
          </p:cNvSpPr>
          <p:nvPr>
            <p:ph type="title"/>
          </p:nvPr>
        </p:nvSpPr>
        <p:spPr>
          <a:xfrm>
            <a:off x="918725" y="2893005"/>
            <a:ext cx="2404500" cy="1244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4500" b="1">
                <a:solidFill>
                  <a:schemeClr val="bg1"/>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 name="Google Shape;96;p18">
            <a:extLst>
              <a:ext uri="{FF2B5EF4-FFF2-40B4-BE49-F238E27FC236}">
                <a16:creationId xmlns:a16="http://schemas.microsoft.com/office/drawing/2014/main" id="{F3E2C30D-7C70-1762-CDC5-B7250571B42E}"/>
              </a:ext>
            </a:extLst>
          </p:cNvPr>
          <p:cNvSpPr txBox="1">
            <a:spLocks noGrp="1"/>
          </p:cNvSpPr>
          <p:nvPr>
            <p:ph type="subTitle" idx="1"/>
          </p:nvPr>
        </p:nvSpPr>
        <p:spPr>
          <a:xfrm>
            <a:off x="3925837" y="3135790"/>
            <a:ext cx="1364100" cy="1022400"/>
          </a:xfrm>
          <a:prstGeom prst="rect">
            <a:avLst/>
          </a:prstGeom>
        </p:spPr>
        <p:txBody>
          <a:bodyPr spcFirstLastPara="1" wrap="square" lIns="91425" tIns="91425" rIns="91425" bIns="91425" anchor="t" anchorCtr="0">
            <a:noAutofit/>
          </a:bodyPr>
          <a:lstStyle>
            <a:lvl1pPr lvl="0" algn="ctr" rtl="0">
              <a:lnSpc>
                <a:spcPct val="100000"/>
              </a:lnSpc>
              <a:spcBef>
                <a:spcPts val="200"/>
              </a:spcBef>
              <a:spcAft>
                <a:spcPts val="0"/>
              </a:spcAft>
              <a:buSzPts val="1200"/>
              <a:buNone/>
              <a:defRPr sz="1200">
                <a:solidFill>
                  <a:schemeClr val="bg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r>
              <a:rPr lang="en-US"/>
              <a:t>Click to edit</a:t>
            </a:r>
            <a:endParaRPr/>
          </a:p>
        </p:txBody>
      </p:sp>
      <p:sp>
        <p:nvSpPr>
          <p:cNvPr id="16" name="Text Placeholder 18">
            <a:extLst>
              <a:ext uri="{FF2B5EF4-FFF2-40B4-BE49-F238E27FC236}">
                <a16:creationId xmlns:a16="http://schemas.microsoft.com/office/drawing/2014/main" id="{3D5A91D8-5B2B-6FAE-1B61-D6CB584D8911}"/>
              </a:ext>
            </a:extLst>
          </p:cNvPr>
          <p:cNvSpPr>
            <a:spLocks noGrp="1"/>
          </p:cNvSpPr>
          <p:nvPr>
            <p:ph type="body" sz="quarter" idx="10"/>
          </p:nvPr>
        </p:nvSpPr>
        <p:spPr>
          <a:xfrm>
            <a:off x="5403850" y="3135313"/>
            <a:ext cx="1338263" cy="1022350"/>
          </a:xfrm>
        </p:spPr>
        <p:txBody>
          <a:bodyPr>
            <a:normAutofit/>
          </a:bodyPr>
          <a:lstStyle>
            <a:lvl1pPr marL="0" indent="0" algn="ctr">
              <a:lnSpc>
                <a:spcPct val="150000"/>
              </a:lnSpc>
              <a:buNone/>
              <a:defRPr sz="1200">
                <a:solidFill>
                  <a:schemeClr val="bg1"/>
                </a:solidFill>
                <a:latin typeface="Arial" panose="020B0604020202020204" pitchFamily="34" charset="0"/>
                <a:cs typeface="Arial" panose="020B0604020202020204" pitchFamily="34" charset="0"/>
              </a:defRPr>
            </a:lvl1pPr>
          </a:lstStyle>
          <a:p>
            <a:pPr lvl="0"/>
            <a:r>
              <a:rPr lang="en-US"/>
              <a:t>Click to edit</a:t>
            </a:r>
          </a:p>
        </p:txBody>
      </p:sp>
      <p:sp>
        <p:nvSpPr>
          <p:cNvPr id="17" name="Text Placeholder 18">
            <a:extLst>
              <a:ext uri="{FF2B5EF4-FFF2-40B4-BE49-F238E27FC236}">
                <a16:creationId xmlns:a16="http://schemas.microsoft.com/office/drawing/2014/main" id="{1D57CB98-62CF-B883-8186-957A3BEADD08}"/>
              </a:ext>
            </a:extLst>
          </p:cNvPr>
          <p:cNvSpPr>
            <a:spLocks noGrp="1"/>
          </p:cNvSpPr>
          <p:nvPr>
            <p:ph type="body" sz="quarter" idx="11"/>
          </p:nvPr>
        </p:nvSpPr>
        <p:spPr>
          <a:xfrm>
            <a:off x="6852649" y="3152036"/>
            <a:ext cx="1338263" cy="1022350"/>
          </a:xfrm>
        </p:spPr>
        <p:txBody>
          <a:bodyPr>
            <a:normAutofit/>
          </a:bodyPr>
          <a:lstStyle>
            <a:lvl1pPr marL="0" indent="0" algn="ctr">
              <a:lnSpc>
                <a:spcPct val="150000"/>
              </a:lnSpc>
              <a:buNone/>
              <a:defRPr sz="1200">
                <a:solidFill>
                  <a:schemeClr val="bg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1815955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Blue on 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B7A1635-F351-5AC4-F935-823DDA7C1443}"/>
              </a:ext>
            </a:extLst>
          </p:cNvPr>
          <p:cNvGrpSpPr/>
          <p:nvPr userDrawn="1"/>
        </p:nvGrpSpPr>
        <p:grpSpPr>
          <a:xfrm>
            <a:off x="-16256" y="0"/>
            <a:ext cx="9160256" cy="5152644"/>
            <a:chOff x="-16256" y="0"/>
            <a:chExt cx="9160256" cy="5152644"/>
          </a:xfrm>
        </p:grpSpPr>
        <p:sp>
          <p:nvSpPr>
            <p:cNvPr id="6" name="Rectangle 5">
              <a:extLst>
                <a:ext uri="{FF2B5EF4-FFF2-40B4-BE49-F238E27FC236}">
                  <a16:creationId xmlns:a16="http://schemas.microsoft.com/office/drawing/2014/main" id="{A1145036-5E3C-A1EB-CCCA-6A644783E65A}"/>
                </a:ext>
              </a:extLst>
            </p:cNvPr>
            <p:cNvSpPr/>
            <p:nvPr userDrawn="1"/>
          </p:nvSpPr>
          <p:spPr>
            <a:xfrm>
              <a:off x="7808976" y="0"/>
              <a:ext cx="1335024" cy="51435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a:extLst>
                <a:ext uri="{FF2B5EF4-FFF2-40B4-BE49-F238E27FC236}">
                  <a16:creationId xmlns:a16="http://schemas.microsoft.com/office/drawing/2014/main" id="{00C0C1DF-AAC6-42BF-C30B-15DCD4684A93}"/>
                </a:ext>
              </a:extLst>
            </p:cNvPr>
            <p:cNvPicPr>
              <a:picLocks noChangeAspect="1"/>
            </p:cNvPicPr>
            <p:nvPr userDrawn="1"/>
          </p:nvPicPr>
          <p:blipFill rotWithShape="1">
            <a:blip r:embed="rId2"/>
            <a:srcRect l="3069" t="16276" r="5916" b="17470"/>
            <a:stretch/>
          </p:blipFill>
          <p:spPr>
            <a:xfrm>
              <a:off x="-16256" y="0"/>
              <a:ext cx="9160256" cy="5152644"/>
            </a:xfrm>
            <a:prstGeom prst="rect">
              <a:avLst/>
            </a:prstGeom>
            <a:effectLst>
              <a:outerShdw blurRad="127000" dist="38100" algn="l" rotWithShape="0">
                <a:prstClr val="black">
                  <a:alpha val="60000"/>
                </a:prstClr>
              </a:outerShdw>
            </a:effectLst>
          </p:spPr>
        </p:pic>
      </p:grpSp>
      <p:sp>
        <p:nvSpPr>
          <p:cNvPr id="2" name="Title 1"/>
          <p:cNvSpPr>
            <a:spLocks noGrp="1"/>
          </p:cNvSpPr>
          <p:nvPr>
            <p:ph type="title" hasCustomPrompt="1"/>
          </p:nvPr>
        </p:nvSpPr>
        <p:spPr>
          <a:xfrm>
            <a:off x="628650" y="265688"/>
            <a:ext cx="7095194" cy="646331"/>
          </a:xfrm>
        </p:spPr>
        <p:txBody>
          <a:bodyPr wrap="square" anchor="ct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628650" y="1369219"/>
            <a:ext cx="7095194" cy="3326517"/>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8" name="Picture 7" descr="Shape&#10;&#10;Description automatically generated with low confidence">
            <a:extLst>
              <a:ext uri="{FF2B5EF4-FFF2-40B4-BE49-F238E27FC236}">
                <a16:creationId xmlns:a16="http://schemas.microsoft.com/office/drawing/2014/main" id="{45D68A85-6EF5-107A-73B3-E789CDDA5F29}"/>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940142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Gray on 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2013472-C9E4-C8F9-9167-8C5957ACB7B2}"/>
              </a:ext>
            </a:extLst>
          </p:cNvPr>
          <p:cNvGrpSpPr/>
          <p:nvPr userDrawn="1"/>
        </p:nvGrpSpPr>
        <p:grpSpPr>
          <a:xfrm>
            <a:off x="-16256" y="0"/>
            <a:ext cx="9160256" cy="5152644"/>
            <a:chOff x="-16256" y="0"/>
            <a:chExt cx="9160256" cy="5152644"/>
          </a:xfrm>
        </p:grpSpPr>
        <p:sp>
          <p:nvSpPr>
            <p:cNvPr id="6" name="Rectangle 5">
              <a:extLst>
                <a:ext uri="{FF2B5EF4-FFF2-40B4-BE49-F238E27FC236}">
                  <a16:creationId xmlns:a16="http://schemas.microsoft.com/office/drawing/2014/main" id="{A1145036-5E3C-A1EB-CCCA-6A644783E65A}"/>
                </a:ext>
              </a:extLst>
            </p:cNvPr>
            <p:cNvSpPr/>
            <p:nvPr userDrawn="1"/>
          </p:nvSpPr>
          <p:spPr>
            <a:xfrm>
              <a:off x="7808976" y="0"/>
              <a:ext cx="1335024" cy="514350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a:extLst>
                <a:ext uri="{FF2B5EF4-FFF2-40B4-BE49-F238E27FC236}">
                  <a16:creationId xmlns:a16="http://schemas.microsoft.com/office/drawing/2014/main" id="{00C0C1DF-AAC6-42BF-C30B-15DCD4684A93}"/>
                </a:ext>
              </a:extLst>
            </p:cNvPr>
            <p:cNvPicPr>
              <a:picLocks noChangeAspect="1"/>
            </p:cNvPicPr>
            <p:nvPr userDrawn="1"/>
          </p:nvPicPr>
          <p:blipFill rotWithShape="1">
            <a:blip r:embed="rId2"/>
            <a:srcRect l="3069" t="16276" r="5916" b="17470"/>
            <a:stretch/>
          </p:blipFill>
          <p:spPr>
            <a:xfrm>
              <a:off x="-16256" y="0"/>
              <a:ext cx="9160256" cy="5152644"/>
            </a:xfrm>
            <a:prstGeom prst="rect">
              <a:avLst/>
            </a:prstGeom>
            <a:effectLst>
              <a:outerShdw blurRad="127000" dist="38100" algn="l" rotWithShape="0">
                <a:prstClr val="black">
                  <a:alpha val="60000"/>
                </a:prstClr>
              </a:outerShdw>
            </a:effectLst>
          </p:spPr>
        </p:pic>
      </p:grpSp>
      <p:sp>
        <p:nvSpPr>
          <p:cNvPr id="2" name="Title 1"/>
          <p:cNvSpPr>
            <a:spLocks noGrp="1"/>
          </p:cNvSpPr>
          <p:nvPr>
            <p:ph type="title" hasCustomPrompt="1"/>
          </p:nvPr>
        </p:nvSpPr>
        <p:spPr>
          <a:xfrm>
            <a:off x="628650" y="265688"/>
            <a:ext cx="7095194" cy="646331"/>
          </a:xfrm>
        </p:spPr>
        <p:txBody>
          <a:bodyPr wrap="square" anchor="ct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628650" y="1369219"/>
            <a:ext cx="7095194" cy="3326517"/>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8" name="Picture 7" descr="Shape&#10;&#10;Description automatically generated with low confidence">
            <a:extLst>
              <a:ext uri="{FF2B5EF4-FFF2-40B4-BE49-F238E27FC236}">
                <a16:creationId xmlns:a16="http://schemas.microsoft.com/office/drawing/2014/main" id="{45D68A85-6EF5-107A-73B3-E789CDDA5F29}"/>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367515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ue Arch">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782A1F0-38D1-E973-4CE7-2E17830EFB73}"/>
              </a:ext>
            </a:extLst>
          </p:cNvPr>
          <p:cNvGrpSpPr/>
          <p:nvPr userDrawn="1"/>
        </p:nvGrpSpPr>
        <p:grpSpPr>
          <a:xfrm>
            <a:off x="0" y="-4572"/>
            <a:ext cx="3458738" cy="5148072"/>
            <a:chOff x="0" y="-4572"/>
            <a:chExt cx="3458738" cy="5148072"/>
          </a:xfrm>
        </p:grpSpPr>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a:solidFill>
              <a:srgbClr val="8D8F91"/>
            </a:solidFill>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grpSp>
        <p:pic>
          <p:nvPicPr>
            <p:cNvPr id="10" name="Picture 9" descr="Shape&#10;&#10;Description automatically generated">
              <a:extLst>
                <a:ext uri="{FF2B5EF4-FFF2-40B4-BE49-F238E27FC236}">
                  <a16:creationId xmlns:a16="http://schemas.microsoft.com/office/drawing/2014/main" id="{05FF30FB-76A9-FFEC-C6C5-D88E08A12812}"/>
                </a:ext>
              </a:extLst>
            </p:cNvPr>
            <p:cNvPicPr>
              <a:picLocks noChangeAspect="1"/>
            </p:cNvPicPr>
            <p:nvPr userDrawn="1"/>
          </p:nvPicPr>
          <p:blipFill rotWithShape="1">
            <a:blip r:embed="rId2"/>
            <a:srcRect l="11598" b="1314"/>
            <a:stretch/>
          </p:blipFill>
          <p:spPr>
            <a:xfrm>
              <a:off x="0" y="-4572"/>
              <a:ext cx="3458738" cy="5148072"/>
            </a:xfrm>
            <a:prstGeom prst="rect">
              <a:avLst/>
            </a:prstGeom>
            <a:effectLst>
              <a:outerShdw blurRad="190500" dist="63500" dir="12600000" algn="br" rotWithShape="0">
                <a:prstClr val="black">
                  <a:alpha val="60000"/>
                </a:prstClr>
              </a:outerShdw>
            </a:effectLst>
          </p:spPr>
        </p:pic>
      </p:grpSp>
      <p:sp>
        <p:nvSpPr>
          <p:cNvPr id="2" name="Title 1"/>
          <p:cNvSpPr>
            <a:spLocks noGrp="1"/>
          </p:cNvSpPr>
          <p:nvPr>
            <p:ph type="ctrTitle" hasCustomPrompt="1"/>
          </p:nvPr>
        </p:nvSpPr>
        <p:spPr>
          <a:xfrm>
            <a:off x="1872148" y="1990798"/>
            <a:ext cx="6112364" cy="715581"/>
          </a:xfrm>
        </p:spPr>
        <p:txBody>
          <a:bodyPr wrap="square" anchor="t">
            <a:spAutoFit/>
          </a:bodyPr>
          <a:lstStyle>
            <a:lvl1pPr algn="l">
              <a:defRPr sz="45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1887336" y="2643360"/>
            <a:ext cx="6112365" cy="480131"/>
          </a:xfrm>
        </p:spPr>
        <p:txBody>
          <a:bodyPr>
            <a:spAutoFit/>
          </a:bodyPr>
          <a:lstStyle>
            <a:lvl1pPr marL="0" indent="0" algn="l">
              <a:buNone/>
              <a:defRPr sz="2800" b="1">
                <a:solidFill>
                  <a:srgbClr val="8D8F9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3"/>
          <a:stretch>
            <a:fillRect/>
          </a:stretch>
        </p:blipFill>
        <p:spPr>
          <a:xfrm>
            <a:off x="2212486" y="710900"/>
            <a:ext cx="5366727" cy="938625"/>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3602373" y="4311614"/>
            <a:ext cx="4382139" cy="313932"/>
          </a:xfrm>
        </p:spPr>
        <p:txBody>
          <a:bodyPr wrap="square">
            <a:spAutoFit/>
          </a:bodyPr>
          <a:lstStyle>
            <a:lvl1pPr marL="0" indent="0" algn="r">
              <a:buNone/>
              <a:defRPr sz="1600"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4111696" y="4573301"/>
            <a:ext cx="3857627" cy="244682"/>
          </a:xfrm>
        </p:spPr>
        <p:txBody>
          <a:bodyPr wrap="square">
            <a:spAutoFit/>
          </a:bodyPr>
          <a:lstStyle>
            <a:lvl1pPr marL="0" indent="0" algn="r">
              <a:buNone/>
              <a:defRPr sz="1100" b="1">
                <a:solidFill>
                  <a:srgbClr val="00314C"/>
                </a:solidFill>
                <a:latin typeface="Arial" panose="020B0604020202020204" pitchFamily="34" charset="0"/>
                <a:cs typeface="Arial" panose="020B0604020202020204" pitchFamily="34" charset="0"/>
              </a:defRPr>
            </a:lvl1pPr>
          </a:lstStyle>
          <a:p>
            <a:pPr lvl="0"/>
            <a:r>
              <a:rPr lang="en-US"/>
              <a:t>MM / DD / YYYY</a:t>
            </a:r>
          </a:p>
        </p:txBody>
      </p:sp>
    </p:spTree>
    <p:extLst>
      <p:ext uri="{BB962C8B-B14F-4D97-AF65-F5344CB8AC3E}">
        <p14:creationId xmlns:p14="http://schemas.microsoft.com/office/powerpoint/2010/main" val="343674901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08" userDrawn="1">
          <p15:clr>
            <a:srgbClr val="FBAE40"/>
          </p15:clr>
        </p15:guide>
        <p15:guide id="4" pos="307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White on R - Blue Backgroun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5A4AD559-111F-5BB9-846A-F0CEC884C304}"/>
              </a:ext>
            </a:extLst>
          </p:cNvPr>
          <p:cNvPicPr>
            <a:picLocks noChangeAspect="1"/>
          </p:cNvPicPr>
          <p:nvPr userDrawn="1"/>
        </p:nvPicPr>
        <p:blipFill rotWithShape="1">
          <a:blip r:embed="rId2"/>
          <a:srcRect l="2890" t="16179" r="6012" b="17508"/>
          <a:stretch/>
        </p:blipFill>
        <p:spPr>
          <a:xfrm>
            <a:off x="0" y="0"/>
            <a:ext cx="9144000" cy="5143500"/>
          </a:xfrm>
          <a:prstGeom prst="rect">
            <a:avLst/>
          </a:prstGeom>
          <a:effectLst/>
        </p:spPr>
      </p:pic>
      <p:pic>
        <p:nvPicPr>
          <p:cNvPr id="10" name="Picture 9" descr="A picture containing text, clipart&#10;&#10;Description automatically generated">
            <a:extLst>
              <a:ext uri="{FF2B5EF4-FFF2-40B4-BE49-F238E27FC236}">
                <a16:creationId xmlns:a16="http://schemas.microsoft.com/office/drawing/2014/main" id="{66AD755D-EF53-6470-CE5E-62C78A0F5D04}"/>
              </a:ext>
            </a:extLst>
          </p:cNvPr>
          <p:cNvPicPr>
            <a:picLocks noChangeAspect="1"/>
          </p:cNvPicPr>
          <p:nvPr userDrawn="1"/>
        </p:nvPicPr>
        <p:blipFill>
          <a:blip r:embed="rId3"/>
          <a:stretch>
            <a:fillRect/>
          </a:stretch>
        </p:blipFill>
        <p:spPr>
          <a:xfrm>
            <a:off x="6247315" y="4645704"/>
            <a:ext cx="2468867" cy="431798"/>
          </a:xfrm>
          <a:prstGeom prst="rect">
            <a:avLst/>
          </a:prstGeom>
        </p:spPr>
      </p:pic>
      <p:sp>
        <p:nvSpPr>
          <p:cNvPr id="2" name="Title 1"/>
          <p:cNvSpPr>
            <a:spLocks noGrp="1"/>
          </p:cNvSpPr>
          <p:nvPr>
            <p:ph type="title" hasCustomPrompt="1"/>
          </p:nvPr>
        </p:nvSpPr>
        <p:spPr>
          <a:xfrm>
            <a:off x="628650" y="275124"/>
            <a:ext cx="7095194" cy="646331"/>
          </a:xfrm>
        </p:spPr>
        <p:txBody>
          <a:bodyPr wrap="square" anchor="ctr">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628650" y="1369219"/>
            <a:ext cx="7095194" cy="3326517"/>
          </a:xfr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193266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and Comment Section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850" y="1362188"/>
            <a:ext cx="4953254" cy="2419124"/>
          </a:xfrm>
        </p:spPr>
        <p:txBody>
          <a:bodyPr wrap="square" anchor="ctr">
            <a:spAutoFit/>
          </a:bodyPr>
          <a:lstStyle>
            <a:lvl1pPr>
              <a:defRPr sz="2800" b="1">
                <a:solidFill>
                  <a:srgbClr val="00314C"/>
                </a:solidFill>
                <a:latin typeface="Arial" panose="020B0604020202020204" pitchFamily="34" charset="0"/>
                <a:cs typeface="Arial" panose="020B0604020202020204" pitchFamily="34" charset="0"/>
              </a:defRPr>
            </a:lvl1pPr>
          </a:lstStyle>
          <a:p>
            <a:r>
              <a:rPr lang="en-US"/>
              <a:t>Select image box on the right, right click, scroll down to ‘change picture’. Don’t forget to add your copy in this text box. Click to edit.</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463617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Comment Section - Whit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6200" y="1362188"/>
            <a:ext cx="4946904" cy="2419124"/>
          </a:xfrm>
        </p:spPr>
        <p:txBody>
          <a:bodyPr wrap="square" anchor="ctr">
            <a:spAutoFit/>
          </a:bodyPr>
          <a:lstStyle>
            <a:lvl1pPr>
              <a:defRPr sz="2800" b="1">
                <a:solidFill>
                  <a:schemeClr val="bg1"/>
                </a:solidFill>
                <a:latin typeface="Arial" panose="020B0604020202020204" pitchFamily="34" charset="0"/>
                <a:cs typeface="Arial" panose="020B0604020202020204" pitchFamily="34" charset="0"/>
              </a:defRPr>
            </a:lvl1pPr>
          </a:lstStyle>
          <a:p>
            <a:r>
              <a:rPr lang="en-US"/>
              <a:t>Select image box on the right, right click, scroll down to ‘change picture’. Don’t forget to add your copy in this text box. Click to edit.</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3142563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Comment Section - Blue">
    <p:spTree>
      <p:nvGrpSpPr>
        <p:cNvPr id="1" name=""/>
        <p:cNvGrpSpPr/>
        <p:nvPr/>
      </p:nvGrpSpPr>
      <p:grpSpPr>
        <a:xfrm>
          <a:off x="0" y="0"/>
          <a:ext cx="0" cy="0"/>
          <a:chOff x="0" y="0"/>
          <a:chExt cx="0" cy="0"/>
        </a:xfrm>
      </p:grpSpPr>
      <p:sp>
        <p:nvSpPr>
          <p:cNvPr id="2" name="Title 1"/>
          <p:cNvSpPr>
            <a:spLocks noGrp="1"/>
          </p:cNvSpPr>
          <p:nvPr>
            <p:ph type="title"/>
          </p:nvPr>
        </p:nvSpPr>
        <p:spPr>
          <a:xfrm>
            <a:off x="3879850" y="2331684"/>
            <a:ext cx="4953254" cy="480131"/>
          </a:xfrm>
        </p:spPr>
        <p:txBody>
          <a:bodyPr wrap="square" anchor="ctr">
            <a:spAutoFit/>
          </a:bodyPr>
          <a:lstStyle>
            <a:lvl1pPr marL="457200" indent="-457200">
              <a:buClr>
                <a:schemeClr val="bg1"/>
              </a:buClr>
              <a:buFont typeface="Arial" panose="020B0604020202020204" pitchFamily="34" charset="0"/>
              <a:buChar char="•"/>
              <a:defRPr sz="2800" b="1">
                <a:solidFill>
                  <a:schemeClr val="bg1"/>
                </a:solidFill>
                <a:latin typeface="Arial" panose="020B0604020202020204" pitchFamily="34" charset="0"/>
                <a:cs typeface="Arial" panose="020B0604020202020204" pitchFamily="34" charset="0"/>
              </a:defRPr>
            </a:lvl1pPr>
          </a:lstStyle>
          <a:p>
            <a:endParaRPr lang="en-US"/>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23998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 Blue on 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145036-5E3C-A1EB-CCCA-6A644783E65A}"/>
              </a:ext>
            </a:extLst>
          </p:cNvPr>
          <p:cNvSpPr/>
          <p:nvPr userDrawn="1"/>
        </p:nvSpPr>
        <p:spPr>
          <a:xfrm>
            <a:off x="0" y="0"/>
            <a:ext cx="3987800" cy="51435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with medium confidence">
            <a:extLst>
              <a:ext uri="{FF2B5EF4-FFF2-40B4-BE49-F238E27FC236}">
                <a16:creationId xmlns:a16="http://schemas.microsoft.com/office/drawing/2014/main" id="{0209F509-750A-FA20-1F14-6FEB96C12040}"/>
              </a:ext>
            </a:extLst>
          </p:cNvPr>
          <p:cNvPicPr>
            <a:picLocks noChangeAspect="1"/>
          </p:cNvPicPr>
          <p:nvPr userDrawn="1"/>
        </p:nvPicPr>
        <p:blipFill rotWithShape="1">
          <a:blip r:embed="rId2"/>
          <a:srcRect l="4159" t="13599" r="5251" b="20457"/>
          <a:stretch/>
        </p:blipFill>
        <p:spPr>
          <a:xfrm>
            <a:off x="0" y="0"/>
            <a:ext cx="9144001" cy="5143500"/>
          </a:xfrm>
          <a:prstGeom prst="rect">
            <a:avLst/>
          </a:prstGeom>
          <a:effectLst>
            <a:outerShdw blurRad="127000" dist="38100" dir="10800000" algn="r" rotWithShape="0">
              <a:prstClr val="black">
                <a:alpha val="60000"/>
              </a:prstClr>
            </a:outerShdw>
          </a:effectLst>
        </p:spPr>
      </p:pic>
      <p:sp>
        <p:nvSpPr>
          <p:cNvPr id="2" name="Title 1"/>
          <p:cNvSpPr>
            <a:spLocks noGrp="1"/>
          </p:cNvSpPr>
          <p:nvPr>
            <p:ph type="title" hasCustomPrompt="1"/>
          </p:nvPr>
        </p:nvSpPr>
        <p:spPr>
          <a:xfrm>
            <a:off x="3384432" y="2297059"/>
            <a:ext cx="5311512" cy="549381"/>
          </a:xfrm>
        </p:spPr>
        <p:txBody>
          <a:bodyPr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3384432" y="3448050"/>
            <a:ext cx="5311775" cy="493713"/>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t>⎯⎯ Someone Wise</a:t>
            </a:r>
          </a:p>
        </p:txBody>
      </p:sp>
      <p:pic>
        <p:nvPicPr>
          <p:cNvPr id="8" name="Picture 7" descr="Shape&#10;&#10;Description automatically generated with low confidence">
            <a:extLst>
              <a:ext uri="{FF2B5EF4-FFF2-40B4-BE49-F238E27FC236}">
                <a16:creationId xmlns:a16="http://schemas.microsoft.com/office/drawing/2014/main" id="{11FF91FF-C247-B702-4114-9204EF279995}"/>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5775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 Gray on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8096CE-1BE9-1A8F-F069-AF864F599140}"/>
              </a:ext>
            </a:extLst>
          </p:cNvPr>
          <p:cNvGrpSpPr/>
          <p:nvPr userDrawn="1"/>
        </p:nvGrpSpPr>
        <p:grpSpPr>
          <a:xfrm>
            <a:off x="-1" y="0"/>
            <a:ext cx="9144001" cy="5143500"/>
            <a:chOff x="-1" y="0"/>
            <a:chExt cx="9144001" cy="5143500"/>
          </a:xfrm>
        </p:grpSpPr>
        <p:sp>
          <p:nvSpPr>
            <p:cNvPr id="6" name="Rectangle 5">
              <a:extLst>
                <a:ext uri="{FF2B5EF4-FFF2-40B4-BE49-F238E27FC236}">
                  <a16:creationId xmlns:a16="http://schemas.microsoft.com/office/drawing/2014/main" id="{A1145036-5E3C-A1EB-CCCA-6A644783E65A}"/>
                </a:ext>
              </a:extLst>
            </p:cNvPr>
            <p:cNvSpPr/>
            <p:nvPr userDrawn="1"/>
          </p:nvSpPr>
          <p:spPr>
            <a:xfrm>
              <a:off x="0" y="0"/>
              <a:ext cx="2724912" cy="514350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with medium confidence">
              <a:extLst>
                <a:ext uri="{FF2B5EF4-FFF2-40B4-BE49-F238E27FC236}">
                  <a16:creationId xmlns:a16="http://schemas.microsoft.com/office/drawing/2014/main" id="{CF919F0A-5ECC-A24C-9142-D1B720AF81DA}"/>
                </a:ext>
              </a:extLst>
            </p:cNvPr>
            <p:cNvPicPr>
              <a:picLocks noChangeAspect="1"/>
            </p:cNvPicPr>
            <p:nvPr userDrawn="1"/>
          </p:nvPicPr>
          <p:blipFill rotWithShape="1">
            <a:blip r:embed="rId2"/>
            <a:srcRect l="4159" t="13599" r="5251" b="20457"/>
            <a:stretch/>
          </p:blipFill>
          <p:spPr>
            <a:xfrm>
              <a:off x="-1" y="0"/>
              <a:ext cx="9144001" cy="5143500"/>
            </a:xfrm>
            <a:prstGeom prst="rect">
              <a:avLst/>
            </a:prstGeom>
            <a:effectLst>
              <a:outerShdw blurRad="127000" dist="38100" dir="10800000" algn="r" rotWithShape="0">
                <a:schemeClr val="tx1">
                  <a:lumMod val="75000"/>
                  <a:lumOff val="25000"/>
                  <a:alpha val="60000"/>
                </a:schemeClr>
              </a:outerShdw>
            </a:effectLst>
          </p:spPr>
        </p:pic>
      </p:grpSp>
      <p:sp>
        <p:nvSpPr>
          <p:cNvPr id="2" name="Title 1"/>
          <p:cNvSpPr>
            <a:spLocks noGrp="1"/>
          </p:cNvSpPr>
          <p:nvPr>
            <p:ph type="title" hasCustomPrompt="1"/>
          </p:nvPr>
        </p:nvSpPr>
        <p:spPr>
          <a:xfrm>
            <a:off x="3384432" y="2296629"/>
            <a:ext cx="5311512" cy="549381"/>
          </a:xfrm>
        </p:spPr>
        <p:txBody>
          <a:bodyPr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3384432" y="3448050"/>
            <a:ext cx="5311775" cy="493713"/>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t>⎯⎯ Someone Wise</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831333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White on L - Blue Backgroun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25C8D387-847D-4658-8616-EB3E33F3A01B}"/>
              </a:ext>
            </a:extLst>
          </p:cNvPr>
          <p:cNvPicPr>
            <a:picLocks noChangeAspect="1"/>
          </p:cNvPicPr>
          <p:nvPr userDrawn="1"/>
        </p:nvPicPr>
        <p:blipFill rotWithShape="1">
          <a:blip r:embed="rId2"/>
          <a:srcRect l="3996" t="13397" r="5177" b="20486"/>
          <a:stretch/>
        </p:blipFill>
        <p:spPr>
          <a:xfrm>
            <a:off x="-1" y="1"/>
            <a:ext cx="9144001" cy="5143500"/>
          </a:xfrm>
          <a:prstGeom prst="rect">
            <a:avLst/>
          </a:prstGeom>
          <a:effectLst/>
        </p:spPr>
      </p:pic>
      <p:sp>
        <p:nvSpPr>
          <p:cNvPr id="2" name="Title 1"/>
          <p:cNvSpPr>
            <a:spLocks noGrp="1"/>
          </p:cNvSpPr>
          <p:nvPr>
            <p:ph type="title" hasCustomPrompt="1"/>
          </p:nvPr>
        </p:nvSpPr>
        <p:spPr>
          <a:xfrm>
            <a:off x="3384432" y="2296629"/>
            <a:ext cx="5311512" cy="549381"/>
          </a:xfrm>
        </p:spPr>
        <p:txBody>
          <a:bodyPr anchor="ctr">
            <a:spAutoFit/>
          </a:bodyPr>
          <a:lstStyle>
            <a:lvl1pPr>
              <a:defRPr b="1">
                <a:solidFill>
                  <a:schemeClr val="bg1"/>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3384432" y="3448050"/>
            <a:ext cx="5311775" cy="493713"/>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US"/>
              <a:t>⎯⎯ Someone Wise</a:t>
            </a:r>
          </a:p>
        </p:txBody>
      </p:sp>
      <p:pic>
        <p:nvPicPr>
          <p:cNvPr id="4" name="Picture 3" descr="A picture containing text, clipart&#10;&#10;Description automatically generated">
            <a:extLst>
              <a:ext uri="{FF2B5EF4-FFF2-40B4-BE49-F238E27FC236}">
                <a16:creationId xmlns:a16="http://schemas.microsoft.com/office/drawing/2014/main" id="{8F44BEE0-805C-8C3C-0C49-CD73736BED6B}"/>
              </a:ext>
            </a:extLst>
          </p:cNvPr>
          <p:cNvPicPr>
            <a:picLocks noChangeAspect="1"/>
          </p:cNvPicPr>
          <p:nvPr userDrawn="1"/>
        </p:nvPicPr>
        <p:blipFill>
          <a:blip r:embed="rId3"/>
          <a:stretch>
            <a:fillRect/>
          </a:stretch>
        </p:blipFill>
        <p:spPr>
          <a:xfrm>
            <a:off x="6247315" y="4645704"/>
            <a:ext cx="2468867" cy="431798"/>
          </a:xfrm>
          <a:prstGeom prst="rect">
            <a:avLst/>
          </a:prstGeom>
        </p:spPr>
      </p:pic>
    </p:spTree>
    <p:extLst>
      <p:ext uri="{BB962C8B-B14F-4D97-AF65-F5344CB8AC3E}">
        <p14:creationId xmlns:p14="http://schemas.microsoft.com/office/powerpoint/2010/main" val="3591606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58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wo Section | Call Out and Cop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0E912-9DDB-9B5C-9320-BCB7E60CDE65}"/>
              </a:ext>
            </a:extLst>
          </p:cNvPr>
          <p:cNvSpPr/>
          <p:nvPr userDrawn="1"/>
        </p:nvSpPr>
        <p:spPr>
          <a:xfrm>
            <a:off x="0" y="4734838"/>
            <a:ext cx="9144000" cy="408662"/>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Text Placeholder 4"/>
          <p:cNvSpPr>
            <a:spLocks noGrp="1"/>
          </p:cNvSpPr>
          <p:nvPr>
            <p:ph type="body" sz="quarter" idx="3" hasCustomPrompt="1"/>
          </p:nvPr>
        </p:nvSpPr>
        <p:spPr>
          <a:xfrm>
            <a:off x="4924537" y="1576155"/>
            <a:ext cx="3592004" cy="1477328"/>
          </a:xfrm>
          <a:prstGeom prst="rect">
            <a:avLst/>
          </a:prstGeom>
        </p:spPr>
        <p:txBody>
          <a:bodyPr anchor="t" anchorCtr="0">
            <a:spAutoFit/>
          </a:bodyPr>
          <a:lstStyle>
            <a:lvl1pPr marL="0" indent="0">
              <a:buNone/>
              <a:defRPr sz="1600" b="0" i="0" baseline="0">
                <a:latin typeface="Verdana" charset="0"/>
                <a:ea typeface="Verdana" charset="0"/>
                <a:cs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Copy goes here. </a:t>
            </a:r>
            <a:r>
              <a:rPr lang="en-US" sz="1400" err="1">
                <a:latin typeface="Verdana" panose="020B0604030504040204" pitchFamily="34" charset="0"/>
                <a:ea typeface="Verdana" panose="020B0604030504040204" pitchFamily="34" charset="0"/>
                <a:cs typeface="Verdana" panose="020B0604030504040204" pitchFamily="34" charset="0"/>
              </a:rPr>
              <a:t>Voloratis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es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perrum</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repuda</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pelignis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nis</a:t>
            </a:r>
            <a:r>
              <a:rPr lang="en-US" sz="1400">
                <a:latin typeface="Verdana" panose="020B0604030504040204" pitchFamily="34" charset="0"/>
                <a:ea typeface="Verdana" panose="020B0604030504040204" pitchFamily="34" charset="0"/>
                <a:cs typeface="Verdana" panose="020B0604030504040204" pitchFamily="34" charset="0"/>
              </a:rPr>
              <a:t> pro </a:t>
            </a:r>
            <a:r>
              <a:rPr lang="en-US" sz="1400" err="1">
                <a:latin typeface="Verdana" panose="020B0604030504040204" pitchFamily="34" charset="0"/>
                <a:ea typeface="Verdana" panose="020B0604030504040204" pitchFamily="34" charset="0"/>
                <a:cs typeface="Verdana" panose="020B0604030504040204" pitchFamily="34" charset="0"/>
              </a:rPr>
              <a:t>consequos</a:t>
            </a:r>
            <a:r>
              <a:rPr lang="en-US" sz="1400">
                <a:latin typeface="Verdana" panose="020B0604030504040204" pitchFamily="34" charset="0"/>
                <a:ea typeface="Verdana" panose="020B0604030504040204" pitchFamily="34" charset="0"/>
                <a:cs typeface="Verdana" panose="020B0604030504040204" pitchFamily="34" charset="0"/>
              </a:rPr>
              <a:t> et </a:t>
            </a:r>
            <a:r>
              <a:rPr lang="en-US" sz="1400" err="1">
                <a:latin typeface="Verdana" panose="020B0604030504040204" pitchFamily="34" charset="0"/>
                <a:ea typeface="Verdana" panose="020B0604030504040204" pitchFamily="34" charset="0"/>
                <a:cs typeface="Verdana" panose="020B0604030504040204" pitchFamily="34" charset="0"/>
              </a:rPr>
              <a:t>exped</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quas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doluptae</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niendi</a:t>
            </a:r>
            <a:r>
              <a:rPr lang="en-US" sz="1400">
                <a:latin typeface="Verdana" panose="020B0604030504040204" pitchFamily="34" charset="0"/>
                <a:ea typeface="Verdana" panose="020B0604030504040204" pitchFamily="34" charset="0"/>
                <a:cs typeface="Verdana" panose="020B0604030504040204" pitchFamily="34" charset="0"/>
              </a:rPr>
              <a:t> con </a:t>
            </a:r>
            <a:r>
              <a:rPr lang="en-US" sz="1400" err="1">
                <a:latin typeface="Verdana" panose="020B0604030504040204" pitchFamily="34" charset="0"/>
                <a:ea typeface="Verdana" panose="020B0604030504040204" pitchFamily="34" charset="0"/>
                <a:cs typeface="Verdana" panose="020B0604030504040204" pitchFamily="34" charset="0"/>
              </a:rPr>
              <a:t>plibusd</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andero</a:t>
            </a:r>
            <a:r>
              <a:rPr lang="en-US" sz="1400">
                <a:latin typeface="Verdana" panose="020B0604030504040204" pitchFamily="34" charset="0"/>
                <a:ea typeface="Verdana" panose="020B0604030504040204" pitchFamily="34" charset="0"/>
                <a:cs typeface="Verdana" panose="020B0604030504040204" pitchFamily="34" charset="0"/>
              </a:rPr>
              <a:t> et, </a:t>
            </a:r>
            <a:r>
              <a:rPr lang="en-US" sz="1400" err="1">
                <a:latin typeface="Verdana" panose="020B0604030504040204" pitchFamily="34" charset="0"/>
                <a:ea typeface="Verdana" panose="020B0604030504040204" pitchFamily="34" charset="0"/>
                <a:cs typeface="Verdana" panose="020B0604030504040204" pitchFamily="34" charset="0"/>
              </a:rPr>
              <a:t>es</a:t>
            </a:r>
            <a:r>
              <a:rPr lang="en-US" sz="1400">
                <a:latin typeface="Verdana" panose="020B0604030504040204" pitchFamily="34" charset="0"/>
                <a:ea typeface="Verdana" panose="020B0604030504040204" pitchFamily="34" charset="0"/>
                <a:cs typeface="Verdana" panose="020B0604030504040204" pitchFamily="34" charset="0"/>
              </a:rPr>
              <a:t> ex </a:t>
            </a:r>
            <a:r>
              <a:rPr lang="en-US" sz="1400" err="1">
                <a:latin typeface="Verdana" panose="020B0604030504040204" pitchFamily="34" charset="0"/>
                <a:ea typeface="Verdana" panose="020B0604030504040204" pitchFamily="34" charset="0"/>
                <a:cs typeface="Verdana" panose="020B0604030504040204" pitchFamily="34" charset="0"/>
              </a:rPr>
              <a:t>eatus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endus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doluptis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adi</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denisit</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dolupis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soleser</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ovidiorum</a:t>
            </a:r>
            <a:r>
              <a:rPr lang="en-US" sz="1400">
                <a:latin typeface="Verdana" panose="020B0604030504040204" pitchFamily="34" charset="0"/>
                <a:ea typeface="Verdana" panose="020B0604030504040204" pitchFamily="34" charset="0"/>
                <a:cs typeface="Verdana" panose="020B0604030504040204" pitchFamily="34" charset="0"/>
              </a:rPr>
              <a:t> qui </a:t>
            </a:r>
            <a:r>
              <a:rPr lang="en-US" sz="1400" err="1">
                <a:latin typeface="Verdana" panose="020B0604030504040204" pitchFamily="34" charset="0"/>
                <a:ea typeface="Verdana" panose="020B0604030504040204" pitchFamily="34" charset="0"/>
                <a:cs typeface="Verdana" panose="020B0604030504040204" pitchFamily="34" charset="0"/>
              </a:rPr>
              <a:t>oditae</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rerit</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quatat</a:t>
            </a:r>
            <a:endParaRPr lang="en-US"/>
          </a:p>
        </p:txBody>
      </p:sp>
      <p:sp>
        <p:nvSpPr>
          <p:cNvPr id="13" name="Rectangle 12">
            <a:extLst>
              <a:ext uri="{FF2B5EF4-FFF2-40B4-BE49-F238E27FC236}">
                <a16:creationId xmlns:a16="http://schemas.microsoft.com/office/drawing/2014/main" id="{A999B04B-69FA-9748-A64D-1E52D36BD989}"/>
              </a:ext>
            </a:extLst>
          </p:cNvPr>
          <p:cNvSpPr/>
          <p:nvPr/>
        </p:nvSpPr>
        <p:spPr>
          <a:xfrm>
            <a:off x="0" y="4726135"/>
            <a:ext cx="9144000" cy="3428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4544887" y="628650"/>
            <a:ext cx="0" cy="3546088"/>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C13B7327-FD28-414B-B0BF-5F096B2B312F}"/>
              </a:ext>
            </a:extLst>
          </p:cNvPr>
          <p:cNvSpPr>
            <a:spLocks noGrp="1"/>
          </p:cNvSpPr>
          <p:nvPr>
            <p:ph type="title" hasCustomPrompt="1"/>
          </p:nvPr>
        </p:nvSpPr>
        <p:spPr>
          <a:xfrm>
            <a:off x="644018" y="1634712"/>
            <a:ext cx="3359363" cy="1338828"/>
          </a:xfrm>
          <a:prstGeom prst="rect">
            <a:avLst/>
          </a:prstGeom>
        </p:spPr>
        <p:txBody>
          <a:bodyPr>
            <a:spAutoFit/>
          </a:bodyPr>
          <a:lstStyle>
            <a:lvl1pPr>
              <a:defRPr sz="3000" b="1">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a:t>Callout or Headline goes in this space.</a:t>
            </a:r>
          </a:p>
        </p:txBody>
      </p:sp>
      <p:pic>
        <p:nvPicPr>
          <p:cNvPr id="8" name="Picture 7" descr="Shape, rectangle&#10;&#10;Description automatically generated">
            <a:extLst>
              <a:ext uri="{FF2B5EF4-FFF2-40B4-BE49-F238E27FC236}">
                <a16:creationId xmlns:a16="http://schemas.microsoft.com/office/drawing/2014/main" id="{7A4E929D-25B6-5D9A-11AE-3D47D850B1F4}"/>
              </a:ext>
            </a:extLst>
          </p:cNvPr>
          <p:cNvPicPr>
            <a:picLocks noChangeAspect="1"/>
          </p:cNvPicPr>
          <p:nvPr userDrawn="1"/>
        </p:nvPicPr>
        <p:blipFill rotWithShape="1">
          <a:blip r:embed="rId2"/>
          <a:srcRect l="-4357" t="-109" r="39759" b="81895"/>
          <a:stretch/>
        </p:blipFill>
        <p:spPr>
          <a:xfrm>
            <a:off x="6118740" y="4760424"/>
            <a:ext cx="3025260" cy="383076"/>
          </a:xfrm>
          <a:prstGeom prst="rect">
            <a:avLst/>
          </a:prstGeom>
        </p:spPr>
      </p:pic>
      <p:pic>
        <p:nvPicPr>
          <p:cNvPr id="11" name="Picture 10" descr="Text&#10;&#10;Description automatically generated">
            <a:extLst>
              <a:ext uri="{FF2B5EF4-FFF2-40B4-BE49-F238E27FC236}">
                <a16:creationId xmlns:a16="http://schemas.microsoft.com/office/drawing/2014/main" id="{A6E30B06-20CD-FB4D-0DEE-626010F6512C}"/>
              </a:ext>
            </a:extLst>
          </p:cNvPr>
          <p:cNvPicPr>
            <a:picLocks noChangeAspect="1"/>
          </p:cNvPicPr>
          <p:nvPr userDrawn="1"/>
        </p:nvPicPr>
        <p:blipFill rotWithShape="1">
          <a:blip r:embed="rId3"/>
          <a:srcRect l="16907" t="62319" r="16782" b="19130"/>
          <a:stretch/>
        </p:blipFill>
        <p:spPr>
          <a:xfrm>
            <a:off x="6608054" y="4860522"/>
            <a:ext cx="2251714" cy="182880"/>
          </a:xfrm>
          <a:prstGeom prst="rect">
            <a:avLst/>
          </a:prstGeom>
        </p:spPr>
      </p:pic>
      <p:pic>
        <p:nvPicPr>
          <p:cNvPr id="12" name="Picture 11">
            <a:extLst>
              <a:ext uri="{FF2B5EF4-FFF2-40B4-BE49-F238E27FC236}">
                <a16:creationId xmlns:a16="http://schemas.microsoft.com/office/drawing/2014/main" id="{1D11D9A8-6B86-4ECF-636D-414358358181}"/>
              </a:ext>
            </a:extLst>
          </p:cNvPr>
          <p:cNvPicPr>
            <a:picLocks noChangeAspect="1"/>
          </p:cNvPicPr>
          <p:nvPr userDrawn="1"/>
        </p:nvPicPr>
        <p:blipFill rotWithShape="1">
          <a:blip r:embed="rId4"/>
          <a:srcRect l="3782" t="28552" r="3765" b="31743"/>
          <a:stretch/>
        </p:blipFill>
        <p:spPr>
          <a:xfrm>
            <a:off x="2697530" y="4800470"/>
            <a:ext cx="3438144" cy="319918"/>
          </a:xfrm>
          <a:prstGeom prst="rect">
            <a:avLst/>
          </a:prstGeom>
        </p:spPr>
      </p:pic>
    </p:spTree>
    <p:extLst>
      <p:ext uri="{BB962C8B-B14F-4D97-AF65-F5344CB8AC3E}">
        <p14:creationId xmlns:p14="http://schemas.microsoft.com/office/powerpoint/2010/main" val="318802179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4734838"/>
            <a:ext cx="9144000" cy="408662"/>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2" name="Picture 21" descr="Shape, rectangle&#10;&#10;Description automatically generated">
            <a:extLst>
              <a:ext uri="{FF2B5EF4-FFF2-40B4-BE49-F238E27FC236}">
                <a16:creationId xmlns:a16="http://schemas.microsoft.com/office/drawing/2014/main" id="{437A7539-CD1A-4D46-B348-471100CEF1E3}"/>
              </a:ext>
            </a:extLst>
          </p:cNvPr>
          <p:cNvPicPr>
            <a:picLocks noChangeAspect="1"/>
          </p:cNvPicPr>
          <p:nvPr userDrawn="1"/>
        </p:nvPicPr>
        <p:blipFill rotWithShape="1">
          <a:blip r:embed="rId2"/>
          <a:srcRect l="-4357" t="-109" r="39759" b="81895"/>
          <a:stretch/>
        </p:blipFill>
        <p:spPr>
          <a:xfrm>
            <a:off x="6118740" y="4760424"/>
            <a:ext cx="3025260" cy="383076"/>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4726135"/>
            <a:ext cx="9144000" cy="3428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hasCustomPrompt="1"/>
          </p:nvPr>
        </p:nvSpPr>
        <p:spPr>
          <a:xfrm>
            <a:off x="636742" y="637458"/>
            <a:ext cx="7617134"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636742" y="1228389"/>
            <a:ext cx="7617134" cy="308786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aseline="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Copy goes here. </a:t>
            </a:r>
          </a:p>
        </p:txBody>
      </p:sp>
      <p:pic>
        <p:nvPicPr>
          <p:cNvPr id="20" name="Picture 19" descr="Text&#10;&#10;Description automatically generated">
            <a:extLst>
              <a:ext uri="{FF2B5EF4-FFF2-40B4-BE49-F238E27FC236}">
                <a16:creationId xmlns:a16="http://schemas.microsoft.com/office/drawing/2014/main" id="{D7C91F54-DD73-AAF4-4E46-0FDB775AF027}"/>
              </a:ext>
            </a:extLst>
          </p:cNvPr>
          <p:cNvPicPr>
            <a:picLocks noChangeAspect="1"/>
          </p:cNvPicPr>
          <p:nvPr userDrawn="1"/>
        </p:nvPicPr>
        <p:blipFill rotWithShape="1">
          <a:blip r:embed="rId3"/>
          <a:srcRect l="16907" t="62319" r="16782" b="19130"/>
          <a:stretch/>
        </p:blipFill>
        <p:spPr>
          <a:xfrm>
            <a:off x="6608054" y="4860522"/>
            <a:ext cx="2251714" cy="182880"/>
          </a:xfrm>
          <a:prstGeom prst="rect">
            <a:avLst/>
          </a:prstGeom>
        </p:spPr>
      </p:pic>
      <p:pic>
        <p:nvPicPr>
          <p:cNvPr id="23" name="Picture 22">
            <a:extLst>
              <a:ext uri="{FF2B5EF4-FFF2-40B4-BE49-F238E27FC236}">
                <a16:creationId xmlns:a16="http://schemas.microsoft.com/office/drawing/2014/main" id="{5D862BD8-AA46-C038-13BB-74D3F8083C08}"/>
              </a:ext>
            </a:extLst>
          </p:cNvPr>
          <p:cNvPicPr>
            <a:picLocks noChangeAspect="1"/>
          </p:cNvPicPr>
          <p:nvPr userDrawn="1"/>
        </p:nvPicPr>
        <p:blipFill rotWithShape="1">
          <a:blip r:embed="rId4"/>
          <a:srcRect l="3782" t="28552" r="3765" b="31743"/>
          <a:stretch/>
        </p:blipFill>
        <p:spPr>
          <a:xfrm>
            <a:off x="2697530" y="4800470"/>
            <a:ext cx="3438144" cy="319918"/>
          </a:xfrm>
          <a:prstGeom prst="rect">
            <a:avLst/>
          </a:prstGeom>
        </p:spPr>
      </p:pic>
    </p:spTree>
    <p:extLst>
      <p:ext uri="{BB962C8B-B14F-4D97-AF65-F5344CB8AC3E}">
        <p14:creationId xmlns:p14="http://schemas.microsoft.com/office/powerpoint/2010/main" val="1766056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2148" y="1990798"/>
            <a:ext cx="6112364" cy="715581"/>
          </a:xfrm>
        </p:spPr>
        <p:txBody>
          <a:bodyPr wrap="square" anchor="t">
            <a:spAutoFit/>
          </a:bodyPr>
          <a:lstStyle>
            <a:lvl1pPr algn="l">
              <a:defRPr sz="45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1887336" y="2643360"/>
            <a:ext cx="6112365" cy="480131"/>
          </a:xfrm>
        </p:spPr>
        <p:txBody>
          <a:bodyPr>
            <a:spAutoFit/>
          </a:bodyPr>
          <a:lstStyle>
            <a:lvl1pPr marL="0" indent="0" algn="l">
              <a:buNone/>
              <a:defRPr sz="2800" b="1">
                <a:solidFill>
                  <a:srgbClr val="8D8F9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 </a:t>
            </a:r>
          </a:p>
        </p:txBody>
      </p:sp>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3602373" y="4311614"/>
            <a:ext cx="4382139" cy="313932"/>
          </a:xfrm>
        </p:spPr>
        <p:txBody>
          <a:bodyPr wrap="square">
            <a:spAutoFit/>
          </a:bodyPr>
          <a:lstStyle>
            <a:lvl1pPr marL="0" indent="0" algn="r">
              <a:buNone/>
              <a:defRPr sz="1600"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4111696" y="4573301"/>
            <a:ext cx="3857627" cy="244682"/>
          </a:xfrm>
        </p:spPr>
        <p:txBody>
          <a:bodyPr wrap="square">
            <a:spAutoFit/>
          </a:bodyPr>
          <a:lstStyle>
            <a:lvl1pPr marL="0" indent="0" algn="r">
              <a:buNone/>
              <a:defRPr sz="1100"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104"/>
            <a:ext cx="3421135" cy="5144603"/>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2"/>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pic>
        <p:nvPicPr>
          <p:cNvPr id="7" name="Picture 6" descr="Text&#10;&#10;Description automatically generated">
            <a:extLst>
              <a:ext uri="{FF2B5EF4-FFF2-40B4-BE49-F238E27FC236}">
                <a16:creationId xmlns:a16="http://schemas.microsoft.com/office/drawing/2014/main" id="{CDAE9DA4-0D14-8B18-AFCD-2A3CF49D8EF5}"/>
              </a:ext>
            </a:extLst>
          </p:cNvPr>
          <p:cNvPicPr>
            <a:picLocks noChangeAspect="1"/>
          </p:cNvPicPr>
          <p:nvPr userDrawn="1"/>
        </p:nvPicPr>
        <p:blipFill>
          <a:blip r:embed="rId3"/>
          <a:stretch>
            <a:fillRect/>
          </a:stretch>
        </p:blipFill>
        <p:spPr>
          <a:xfrm>
            <a:off x="1739153" y="972289"/>
            <a:ext cx="6329081" cy="923520"/>
          </a:xfrm>
          <a:prstGeom prst="rect">
            <a:avLst/>
          </a:prstGeom>
        </p:spPr>
      </p:pic>
    </p:spTree>
    <p:extLst>
      <p:ext uri="{BB962C8B-B14F-4D97-AF65-F5344CB8AC3E}">
        <p14:creationId xmlns:p14="http://schemas.microsoft.com/office/powerpoint/2010/main" val="244611388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408">
          <p15:clr>
            <a:srgbClr val="FBAE40"/>
          </p15:clr>
        </p15:guide>
        <p15:guide id="4"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 Blue - Stats 3 Column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8DFF3C-9FC7-CB5C-A9C9-75BDFEED412E}"/>
              </a:ext>
            </a:extLst>
          </p:cNvPr>
          <p:cNvGrpSpPr/>
          <p:nvPr userDrawn="1"/>
        </p:nvGrpSpPr>
        <p:grpSpPr>
          <a:xfrm>
            <a:off x="0" y="1"/>
            <a:ext cx="9144000" cy="5143499"/>
            <a:chOff x="28431" y="0"/>
            <a:chExt cx="8907226" cy="5143499"/>
          </a:xfrm>
        </p:grpSpPr>
        <p:sp>
          <p:nvSpPr>
            <p:cNvPr id="5" name="Rectangle 4">
              <a:extLst>
                <a:ext uri="{FF2B5EF4-FFF2-40B4-BE49-F238E27FC236}">
                  <a16:creationId xmlns:a16="http://schemas.microsoft.com/office/drawing/2014/main" id="{E9C77C10-208E-FBD1-0D01-D7B75A385F81}"/>
                </a:ext>
              </a:extLst>
            </p:cNvPr>
            <p:cNvSpPr/>
            <p:nvPr userDrawn="1"/>
          </p:nvSpPr>
          <p:spPr>
            <a:xfrm>
              <a:off x="28431" y="3831219"/>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5570" t="14612" r="3143" b="17171"/>
            <a:stretch/>
          </p:blipFill>
          <p:spPr>
            <a:xfrm>
              <a:off x="28431" y="0"/>
              <a:ext cx="8907226" cy="5143499"/>
            </a:xfrm>
            <a:prstGeom prst="rect">
              <a:avLst/>
            </a:prstGeom>
            <a:effectLst>
              <a:outerShdw blurRad="50800" dist="38100" dir="5400000" algn="t" rotWithShape="0">
                <a:prstClr val="black">
                  <a:alpha val="40000"/>
                </a:prstClr>
              </a:outerShdw>
            </a:effectLst>
          </p:spPr>
        </p:pic>
      </p:grpSp>
      <p:pic>
        <p:nvPicPr>
          <p:cNvPr id="6" name="Picture 5" descr="Text&#10;&#10;Description automatically generated">
            <a:extLst>
              <a:ext uri="{FF2B5EF4-FFF2-40B4-BE49-F238E27FC236}">
                <a16:creationId xmlns:a16="http://schemas.microsoft.com/office/drawing/2014/main" id="{A3826495-896B-ACE6-1E19-9B1AFA213469}"/>
              </a:ext>
            </a:extLst>
          </p:cNvPr>
          <p:cNvPicPr>
            <a:picLocks noChangeAspect="1"/>
          </p:cNvPicPr>
          <p:nvPr userDrawn="1"/>
        </p:nvPicPr>
        <p:blipFill>
          <a:blip r:embed="rId3"/>
          <a:stretch>
            <a:fillRect/>
          </a:stretch>
        </p:blipFill>
        <p:spPr>
          <a:xfrm>
            <a:off x="154827" y="1994264"/>
            <a:ext cx="8818844" cy="1286819"/>
          </a:xfrm>
          <a:prstGeom prst="rect">
            <a:avLst/>
          </a:prstGeom>
        </p:spPr>
      </p:pic>
    </p:spTree>
    <p:extLst>
      <p:ext uri="{BB962C8B-B14F-4D97-AF65-F5344CB8AC3E}">
        <p14:creationId xmlns:p14="http://schemas.microsoft.com/office/powerpoint/2010/main" val="4281528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Blue on Top">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F038AD8-50D5-955A-E5F2-412B8AF84A68}"/>
              </a:ext>
            </a:extLst>
          </p:cNvPr>
          <p:cNvGrpSpPr/>
          <p:nvPr userDrawn="1"/>
        </p:nvGrpSpPr>
        <p:grpSpPr>
          <a:xfrm>
            <a:off x="0" y="-1"/>
            <a:ext cx="9144000" cy="5190553"/>
            <a:chOff x="0" y="-1"/>
            <a:chExt cx="9144000" cy="5190553"/>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0" y="0"/>
              <a:ext cx="9144000" cy="1369219"/>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Shape&#10;&#10;Description automatically generated">
              <a:extLst>
                <a:ext uri="{FF2B5EF4-FFF2-40B4-BE49-F238E27FC236}">
                  <a16:creationId xmlns:a16="http://schemas.microsoft.com/office/drawing/2014/main" id="{78CE8F79-5286-2835-F88C-1207451E8739}"/>
                </a:ext>
              </a:extLst>
            </p:cNvPr>
            <p:cNvPicPr>
              <a:picLocks noChangeAspect="1"/>
            </p:cNvPicPr>
            <p:nvPr userDrawn="1"/>
          </p:nvPicPr>
          <p:blipFill rotWithShape="1">
            <a:blip r:embed="rId2"/>
            <a:srcRect l="4527" t="6635" r="4615" b="26621"/>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2" name="Title 1"/>
          <p:cNvSpPr>
            <a:spLocks noGrp="1"/>
          </p:cNvSpPr>
          <p:nvPr>
            <p:ph type="title"/>
          </p:nvPr>
        </p:nvSpPr>
        <p:spPr>
          <a:xfrm>
            <a:off x="628650" y="391579"/>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333501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Gray on Top">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6267D3E-773F-BFD2-EFA2-5CAB47C6BA68}"/>
              </a:ext>
            </a:extLst>
          </p:cNvPr>
          <p:cNvGrpSpPr/>
          <p:nvPr userDrawn="1"/>
        </p:nvGrpSpPr>
        <p:grpSpPr>
          <a:xfrm>
            <a:off x="-1" y="-1"/>
            <a:ext cx="9144000" cy="5190553"/>
            <a:chOff x="-1" y="-1"/>
            <a:chExt cx="9144000" cy="5190553"/>
          </a:xfrm>
        </p:grpSpPr>
        <p:sp>
          <p:nvSpPr>
            <p:cNvPr id="15" name="Rectangle 14">
              <a:extLst>
                <a:ext uri="{FF2B5EF4-FFF2-40B4-BE49-F238E27FC236}">
                  <a16:creationId xmlns:a16="http://schemas.microsoft.com/office/drawing/2014/main" id="{61A26CEE-3437-EA33-70E9-81BF5FAFD6FE}"/>
                </a:ext>
              </a:extLst>
            </p:cNvPr>
            <p:cNvSpPr/>
            <p:nvPr userDrawn="1"/>
          </p:nvSpPr>
          <p:spPr>
            <a:xfrm>
              <a:off x="-1" y="0"/>
              <a:ext cx="9144000" cy="1369219"/>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Shape&#10;&#10;Description automatically generated">
              <a:extLst>
                <a:ext uri="{FF2B5EF4-FFF2-40B4-BE49-F238E27FC236}">
                  <a16:creationId xmlns:a16="http://schemas.microsoft.com/office/drawing/2014/main" id="{60F1F5B8-AF00-2802-0F90-8B1BB5796686}"/>
                </a:ext>
              </a:extLst>
            </p:cNvPr>
            <p:cNvPicPr>
              <a:picLocks noChangeAspect="1"/>
            </p:cNvPicPr>
            <p:nvPr userDrawn="1"/>
          </p:nvPicPr>
          <p:blipFill rotWithShape="1">
            <a:blip r:embed="rId2"/>
            <a:srcRect l="4527" t="6635" r="4615" b="26621"/>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24" name="Title 1">
            <a:extLst>
              <a:ext uri="{FF2B5EF4-FFF2-40B4-BE49-F238E27FC236}">
                <a16:creationId xmlns:a16="http://schemas.microsoft.com/office/drawing/2014/main" id="{4E3F8150-66A5-79AB-E50E-ED3E88CB6409}"/>
              </a:ext>
            </a:extLst>
          </p:cNvPr>
          <p:cNvSpPr>
            <a:spLocks noGrp="1"/>
          </p:cNvSpPr>
          <p:nvPr>
            <p:ph type="title"/>
          </p:nvPr>
        </p:nvSpPr>
        <p:spPr>
          <a:xfrm>
            <a:off x="628650" y="390578"/>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5660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White on Top Blue Background">
    <p:spTree>
      <p:nvGrpSpPr>
        <p:cNvPr id="1" name=""/>
        <p:cNvGrpSpPr/>
        <p:nvPr/>
      </p:nvGrpSpPr>
      <p:grpSpPr>
        <a:xfrm>
          <a:off x="0" y="0"/>
          <a:ext cx="0" cy="0"/>
          <a:chOff x="0" y="0"/>
          <a:chExt cx="0" cy="0"/>
        </a:xfrm>
      </p:grpSpPr>
      <p:pic>
        <p:nvPicPr>
          <p:cNvPr id="4" name="Content Placeholder 4" descr="Shape&#10;&#10;Description automatically generated">
            <a:extLst>
              <a:ext uri="{FF2B5EF4-FFF2-40B4-BE49-F238E27FC236}">
                <a16:creationId xmlns:a16="http://schemas.microsoft.com/office/drawing/2014/main" id="{AF37619F-F832-59F8-72BA-A113E1DE682B}"/>
              </a:ext>
            </a:extLst>
          </p:cNvPr>
          <p:cNvPicPr>
            <a:picLocks noChangeAspect="1"/>
          </p:cNvPicPr>
          <p:nvPr userDrawn="1"/>
        </p:nvPicPr>
        <p:blipFill rotWithShape="1">
          <a:blip r:embed="rId2"/>
          <a:srcRect l="4587" r="4587" b="27447"/>
          <a:stretch/>
        </p:blipFill>
        <p:spPr>
          <a:xfrm>
            <a:off x="-1" y="-500745"/>
            <a:ext cx="9140119" cy="5641848"/>
          </a:xfrm>
          <a:prstGeom prst="rect">
            <a:avLst/>
          </a:prstGeom>
          <a:effectLst>
            <a:outerShdw blurRad="88900" dist="38100" dir="16200000" algn="ctr" rotWithShape="0">
              <a:schemeClr val="bg1">
                <a:lumMod val="50000"/>
                <a:alpha val="60000"/>
              </a:schemeClr>
            </a:outerShdw>
          </a:effectLst>
        </p:spPr>
      </p:pic>
      <p:pic>
        <p:nvPicPr>
          <p:cNvPr id="6" name="Picture 5" descr="A picture containing text, clipart&#10;&#10;Description automatically generated">
            <a:extLst>
              <a:ext uri="{FF2B5EF4-FFF2-40B4-BE49-F238E27FC236}">
                <a16:creationId xmlns:a16="http://schemas.microsoft.com/office/drawing/2014/main" id="{695A2A79-0CAA-919D-4090-C51A691A50BE}"/>
              </a:ext>
            </a:extLst>
          </p:cNvPr>
          <p:cNvPicPr>
            <a:picLocks noChangeAspect="1"/>
          </p:cNvPicPr>
          <p:nvPr userDrawn="1"/>
        </p:nvPicPr>
        <p:blipFill>
          <a:blip r:embed="rId3"/>
          <a:stretch>
            <a:fillRect/>
          </a:stretch>
        </p:blipFill>
        <p:spPr>
          <a:xfrm>
            <a:off x="6247315" y="4645704"/>
            <a:ext cx="2468867" cy="431798"/>
          </a:xfrm>
          <a:prstGeom prst="rect">
            <a:avLst/>
          </a:prstGeom>
        </p:spPr>
      </p:pic>
      <p:sp>
        <p:nvSpPr>
          <p:cNvPr id="2" name="Title 1"/>
          <p:cNvSpPr>
            <a:spLocks noGrp="1"/>
          </p:cNvSpPr>
          <p:nvPr>
            <p:ph type="title"/>
          </p:nvPr>
        </p:nvSpPr>
        <p:spPr>
          <a:xfrm>
            <a:off x="628650" y="393232"/>
            <a:ext cx="7886700" cy="646331"/>
          </a:xfrm>
        </p:spPr>
        <p:txBody>
          <a:bodyPr wrap="square">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82471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0" y="0"/>
            <a:ext cx="9144001" cy="51435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628650" y="265688"/>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628650" y="1177706"/>
            <a:ext cx="7886700" cy="3455017"/>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23220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Gray Corn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B7376FD-9586-EE33-A1D7-F741A8B4732C}"/>
              </a:ext>
            </a:extLst>
          </p:cNvPr>
          <p:cNvGrpSpPr/>
          <p:nvPr userDrawn="1"/>
        </p:nvGrpSpPr>
        <p:grpSpPr>
          <a:xfrm>
            <a:off x="-1" y="0"/>
            <a:ext cx="9144001" cy="5143500"/>
            <a:chOff x="-1"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1"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628650" y="271195"/>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628650" y="1188720"/>
            <a:ext cx="7886700" cy="3444003"/>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53805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0F716FC-DE66-E046-A5E2-58AAAFA03708}" type="datetimeFigureOut">
              <a:rPr lang="en-US" smtClean="0"/>
              <a:t>1/1/2026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C3869F3-BFDF-854D-961E-16ED2D2AEA46}" type="slidenum">
              <a:rPr lang="en-US" smtClean="0"/>
              <a:t>‹#›</a:t>
            </a:fld>
            <a:endParaRPr lang="en-US"/>
          </a:p>
        </p:txBody>
      </p:sp>
    </p:spTree>
    <p:extLst>
      <p:ext uri="{BB962C8B-B14F-4D97-AF65-F5344CB8AC3E}">
        <p14:creationId xmlns:p14="http://schemas.microsoft.com/office/powerpoint/2010/main" val="1098488345"/>
      </p:ext>
    </p:extLst>
  </p:cSld>
  <p:clrMap bg1="lt1" tx1="dk1" bg2="lt2" tx2="dk2" accent1="accent1" accent2="accent2" accent3="accent3" accent4="accent4" accent5="accent5" accent6="accent6" hlink="hlink" folHlink="folHlink"/>
  <p:sldLayoutIdLst>
    <p:sldLayoutId id="2147483661" r:id="rId1"/>
    <p:sldLayoutId id="2147483689" r:id="rId2"/>
    <p:sldLayoutId id="2147483699" r:id="rId3"/>
    <p:sldLayoutId id="2147483698" r:id="rId4"/>
    <p:sldLayoutId id="2147483662" r:id="rId5"/>
    <p:sldLayoutId id="2147483680" r:id="rId6"/>
    <p:sldLayoutId id="2147483684" r:id="rId7"/>
    <p:sldLayoutId id="2147483685" r:id="rId8"/>
    <p:sldLayoutId id="2147483681" r:id="rId9"/>
    <p:sldLayoutId id="2147483672" r:id="rId10"/>
    <p:sldLayoutId id="2147483696" r:id="rId11"/>
    <p:sldLayoutId id="2147483683" r:id="rId12"/>
    <p:sldLayoutId id="2147483686" r:id="rId13"/>
    <p:sldLayoutId id="2147483679" r:id="rId14"/>
    <p:sldLayoutId id="2147483691" r:id="rId15"/>
    <p:sldLayoutId id="2147483692" r:id="rId16"/>
    <p:sldLayoutId id="2147483693" r:id="rId17"/>
    <p:sldLayoutId id="2147483687" r:id="rId18"/>
    <p:sldLayoutId id="2147483688" r:id="rId19"/>
    <p:sldLayoutId id="2147483675" r:id="rId20"/>
    <p:sldLayoutId id="2147483682" r:id="rId21"/>
    <p:sldLayoutId id="2147483695" r:id="rId22"/>
    <p:sldLayoutId id="2147483700" r:id="rId23"/>
    <p:sldLayoutId id="2147483677" r:id="rId24"/>
    <p:sldLayoutId id="2147483673" r:id="rId25"/>
    <p:sldLayoutId id="2147483690" r:id="rId26"/>
    <p:sldLayoutId id="2147483664" r:id="rId27"/>
    <p:sldLayoutId id="2147483701" r:id="rId28"/>
    <p:sldLayoutId id="2147483702" r:id="rId2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8.xml"/><Relationship Id="rId4" Type="http://schemas.openxmlformats.org/officeDocument/2006/relationships/image" Target="../media/image26.sv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sv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8" Type="http://schemas.openxmlformats.org/officeDocument/2006/relationships/hyperlink" Target="https://doi.org/10.3238/arztebl.2015.0856" TargetMode="External"/><Relationship Id="rId3" Type="http://schemas.openxmlformats.org/officeDocument/2006/relationships/hyperlink" Target="https://doi.org/10.1161/CIR.0000000000001193" TargetMode="External"/><Relationship Id="rId7" Type="http://schemas.openxmlformats.org/officeDocument/2006/relationships/hyperlink" Target="https://doi.org/10.1161/CIRCRESAHA.120.316340"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hyperlink" Target="https://cpr.heart.org/en/resuscitation-science/cpr-and-ecc-guidelines/algorithms" TargetMode="External"/><Relationship Id="rId5" Type="http://schemas.openxmlformats.org/officeDocument/2006/relationships/hyperlink" Target="https://www.uptodate.com/contents/cardioversion-and-defibrillation-for-specific-arrhythmias" TargetMode="External"/><Relationship Id="rId4" Type="http://schemas.openxmlformats.org/officeDocument/2006/relationships/hyperlink" Target="https://alexasteroidastrology.com/astrology-of-cardioversion-and-basement-flood/front-view-of-male-figure-a-with-cardioversion-pads-diagram-of-electrocardiography-graphs-showing-an-irregular-heart-rhythm-and-a-regular-heart-rhythm/" TargetMode="External"/><Relationship Id="rId9" Type="http://schemas.openxmlformats.org/officeDocument/2006/relationships/hyperlink" Target="https://www-uptodate-com.ezproxy.library.wisc.edu/contents/procedural-sedation-in-adults-in-the-emergency-department-general-considerations-preparation-monitoring-and-mitigating-complications?search=procedural%20sedation&amp;source=search_result&amp;selectedTitle=2~150&amp;usage_type=default&amp;display_rank=2#H1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www.aaaai.org/Tools-for-the-Public/Conditions-Library/Allergies/soy-egg-anesthesia" TargetMode="External"/><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hyperlink" Target="https://ctanesth.com/effect-long-term-alcohol-use-propofol/"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pharmacyacute.com/wp-content/uploads/2023/02/Etomidate-for-Induction-and-seizure-pharmacy-friday-Copy.pdf" TargetMode="External"/><Relationship Id="rId13" Type="http://schemas.openxmlformats.org/officeDocument/2006/relationships/hyperlink" Target="https://www.accessdata.fda.gov/drugsatfda_docs/label/2022/019627s069lbl.pdf" TargetMode="External"/><Relationship Id="rId3" Type="http://schemas.openxmlformats.org/officeDocument/2006/relationships/hyperlink" Target="https://doi.org/10.1213/ane.0b013e31827533b4" TargetMode="External"/><Relationship Id="rId7" Type="http://schemas.openxmlformats.org/officeDocument/2006/relationships/hyperlink" Target="https://www.ncbi.nlm.nih.gov/books/NBK544291/&amp;lang=en/" TargetMode="External"/><Relationship Id="rId12" Type="http://schemas.openxmlformats.org/officeDocument/2006/relationships/hyperlink" Target="https://www.accessdata.fda.gov/drugsatfda_docs/label/2017/011559s051lbl.pdf" TargetMode="External"/><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hyperlink" Target="https://doi.org/10.1016/j.annemergmed.2016.07.010" TargetMode="External"/><Relationship Id="rId11" Type="http://schemas.openxmlformats.org/officeDocument/2006/relationships/hyperlink" Target="https://www.accessdata.fda.gov/drugsatfda_docs/label/2017/018227s032lbl.pdf" TargetMode="External"/><Relationship Id="rId5" Type="http://schemas.openxmlformats.org/officeDocument/2006/relationships/hyperlink" Target="https://doi.org/10.1016/j.bja.2018.07.038" TargetMode="External"/><Relationship Id="rId10" Type="http://schemas.openxmlformats.org/officeDocument/2006/relationships/hyperlink" Target="https://doi.org/10.1177/0885066620957596" TargetMode="External"/><Relationship Id="rId4" Type="http://schemas.openxmlformats.org/officeDocument/2006/relationships/hyperlink" Target="https://doi.org/10.1097/j.pain.0000000000001780" TargetMode="External"/><Relationship Id="rId9" Type="http://schemas.openxmlformats.org/officeDocument/2006/relationships/hyperlink" Target="https://osuemed.wordpress.com/2016/04/21/etomidate-for-rsi-in-the-seizing-patient"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5FC2-5284-5DE3-9656-CDF092429723}"/>
              </a:ext>
            </a:extLst>
          </p:cNvPr>
          <p:cNvSpPr>
            <a:spLocks noGrp="1"/>
          </p:cNvSpPr>
          <p:nvPr>
            <p:ph type="ctrTitle"/>
          </p:nvPr>
        </p:nvSpPr>
        <p:spPr>
          <a:xfrm>
            <a:off x="1089329" y="1874636"/>
            <a:ext cx="7883184" cy="1394228"/>
          </a:xfrm>
        </p:spPr>
        <p:txBody>
          <a:bodyPr/>
          <a:lstStyle/>
          <a:p>
            <a:r>
              <a:rPr lang="en-US" sz="3600">
                <a:latin typeface="Arial"/>
                <a:cs typeface="Arial"/>
              </a:rPr>
              <a:t>Hit Me With Your Best Shock</a:t>
            </a:r>
            <a:br>
              <a:rPr lang="en-US" sz="4000"/>
            </a:br>
            <a:r>
              <a:rPr lang="en-US" sz="3400" b="0">
                <a:latin typeface="Arial"/>
                <a:cs typeface="Arial"/>
              </a:rPr>
              <a:t>(But while I'm Asleep)</a:t>
            </a:r>
            <a:br>
              <a:rPr lang="en-US" sz="3400" b="0" i="1">
                <a:latin typeface="Arial"/>
                <a:cs typeface="Arial"/>
              </a:rPr>
            </a:br>
            <a:r>
              <a:rPr lang="en-US" sz="2400" b="0" i="1">
                <a:latin typeface="Arial"/>
                <a:cs typeface="Arial"/>
              </a:rPr>
              <a:t>Managing Procedural Sedation for Electrical Cardioversion</a:t>
            </a:r>
            <a:endParaRPr lang="en-US" sz="3400" b="0" i="1">
              <a:latin typeface="Arial"/>
              <a:cs typeface="Arial"/>
            </a:endParaRPr>
          </a:p>
        </p:txBody>
      </p:sp>
      <p:sp>
        <p:nvSpPr>
          <p:cNvPr id="4" name="Text Placeholder 3">
            <a:extLst>
              <a:ext uri="{FF2B5EF4-FFF2-40B4-BE49-F238E27FC236}">
                <a16:creationId xmlns:a16="http://schemas.microsoft.com/office/drawing/2014/main" id="{1C1BF9BB-93C6-BFFF-850A-4E358DD65B77}"/>
              </a:ext>
            </a:extLst>
          </p:cNvPr>
          <p:cNvSpPr>
            <a:spLocks noGrp="1"/>
          </p:cNvSpPr>
          <p:nvPr>
            <p:ph type="body" sz="quarter" idx="10"/>
          </p:nvPr>
        </p:nvSpPr>
        <p:spPr>
          <a:xfrm>
            <a:off x="908592" y="3751702"/>
            <a:ext cx="8063462" cy="1117229"/>
          </a:xfrm>
        </p:spPr>
        <p:txBody>
          <a:bodyPr vert="horz" wrap="square" lIns="91440" tIns="45720" rIns="91440" bIns="45720" rtlCol="0" anchor="t">
            <a:spAutoFit/>
          </a:bodyPr>
          <a:lstStyle/>
          <a:p>
            <a:pPr algn="ctr">
              <a:spcBef>
                <a:spcPts val="0"/>
              </a:spcBef>
            </a:pPr>
            <a:r>
              <a:rPr lang="en-US" i="1">
                <a:solidFill>
                  <a:schemeClr val="tx1"/>
                </a:solidFill>
                <a:latin typeface="Arial"/>
                <a:cs typeface="Arial"/>
              </a:rPr>
              <a:t>January 8, 2026 </a:t>
            </a:r>
            <a:r>
              <a:rPr lang="en-US">
                <a:solidFill>
                  <a:schemeClr val="tx1"/>
                </a:solidFill>
                <a:latin typeface="Arial"/>
                <a:cs typeface="Arial"/>
              </a:rPr>
              <a:t>| </a:t>
            </a:r>
            <a:r>
              <a:rPr lang="en-US" i="1">
                <a:solidFill>
                  <a:schemeClr val="tx1"/>
                </a:solidFill>
                <a:latin typeface="Arial"/>
                <a:cs typeface="Arial"/>
              </a:rPr>
              <a:t>Aurora BayCare Medical Center (ABMC)</a:t>
            </a:r>
          </a:p>
          <a:p>
            <a:pPr algn="ctr">
              <a:spcBef>
                <a:spcPts val="0"/>
              </a:spcBef>
            </a:pPr>
            <a:endParaRPr lang="en-US" i="1">
              <a:solidFill>
                <a:schemeClr val="tx1"/>
              </a:solidFill>
            </a:endParaRPr>
          </a:p>
          <a:p>
            <a:pPr algn="ctr">
              <a:spcBef>
                <a:spcPts val="0"/>
              </a:spcBef>
            </a:pPr>
            <a:r>
              <a:rPr lang="en-US" sz="1400">
                <a:solidFill>
                  <a:schemeClr val="tx1"/>
                </a:solidFill>
                <a:latin typeface="Arial"/>
                <a:cs typeface="Arial"/>
              </a:rPr>
              <a:t>Alexis Thompson, PharmD, ABMC PGY-1 Resident </a:t>
            </a:r>
          </a:p>
          <a:p>
            <a:pPr algn="ctr">
              <a:spcBef>
                <a:spcPts val="0"/>
              </a:spcBef>
            </a:pPr>
            <a:r>
              <a:rPr lang="en-US" sz="1400">
                <a:solidFill>
                  <a:schemeClr val="tx1"/>
                </a:solidFill>
                <a:latin typeface="Arial"/>
                <a:cs typeface="Arial"/>
              </a:rPr>
              <a:t>Dylan Valley, PharmD, ABMC PGY-1 Resident</a:t>
            </a:r>
          </a:p>
          <a:p>
            <a:pPr algn="ctr">
              <a:spcBef>
                <a:spcPts val="0"/>
              </a:spcBef>
            </a:pPr>
            <a:r>
              <a:rPr lang="en-US" sz="1400">
                <a:solidFill>
                  <a:schemeClr val="tx1"/>
                </a:solidFill>
                <a:latin typeface="Arial"/>
                <a:cs typeface="Arial"/>
              </a:rPr>
              <a:t>Leigh Anne Sieracki, PharmD, ABMC PGY-1 Resident </a:t>
            </a:r>
          </a:p>
        </p:txBody>
      </p:sp>
    </p:spTree>
    <p:extLst>
      <p:ext uri="{BB962C8B-B14F-4D97-AF65-F5344CB8AC3E}">
        <p14:creationId xmlns:p14="http://schemas.microsoft.com/office/powerpoint/2010/main" val="185391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D388A-0D9E-CA85-B04E-E35B0A45AA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61BCE2-E757-FDD3-653D-DD0B887A74AA}"/>
              </a:ext>
            </a:extLst>
          </p:cNvPr>
          <p:cNvSpPr txBox="1"/>
          <p:nvPr/>
        </p:nvSpPr>
        <p:spPr>
          <a:xfrm>
            <a:off x="4190337" y="381663"/>
            <a:ext cx="699715" cy="3880236"/>
          </a:xfrm>
          <a:prstGeom prst="rect">
            <a:avLst/>
          </a:prstGeom>
          <a:solidFill>
            <a:schemeClr val="bg1"/>
          </a:solidFill>
        </p:spPr>
        <p:txBody>
          <a:bodyPr wrap="square" rtlCol="0">
            <a:spAutoFit/>
          </a:bodyPr>
          <a:lstStyle/>
          <a:p>
            <a:endParaRPr lang="en-US"/>
          </a:p>
        </p:txBody>
      </p:sp>
      <p:sp>
        <p:nvSpPr>
          <p:cNvPr id="5" name="Content Placeholder 2">
            <a:extLst>
              <a:ext uri="{FF2B5EF4-FFF2-40B4-BE49-F238E27FC236}">
                <a16:creationId xmlns:a16="http://schemas.microsoft.com/office/drawing/2014/main" id="{1D726999-A471-E7E9-4615-D474322CD1C5}"/>
              </a:ext>
            </a:extLst>
          </p:cNvPr>
          <p:cNvSpPr txBox="1">
            <a:spLocks/>
          </p:cNvSpPr>
          <p:nvPr/>
        </p:nvSpPr>
        <p:spPr>
          <a:xfrm>
            <a:off x="628650" y="1167085"/>
            <a:ext cx="7886700" cy="345501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p>
        </p:txBody>
      </p:sp>
      <p:sp>
        <p:nvSpPr>
          <p:cNvPr id="2" name="Title 1">
            <a:extLst>
              <a:ext uri="{FF2B5EF4-FFF2-40B4-BE49-F238E27FC236}">
                <a16:creationId xmlns:a16="http://schemas.microsoft.com/office/drawing/2014/main" id="{0053EAF7-A2CD-21BC-F77A-3BD16F2A147E}"/>
              </a:ext>
            </a:extLst>
          </p:cNvPr>
          <p:cNvSpPr>
            <a:spLocks noGrp="1"/>
          </p:cNvSpPr>
          <p:nvPr>
            <p:ph type="title"/>
          </p:nvPr>
        </p:nvSpPr>
        <p:spPr>
          <a:xfrm>
            <a:off x="503410" y="253402"/>
            <a:ext cx="6722764" cy="1338828"/>
          </a:xfrm>
        </p:spPr>
        <p:txBody>
          <a:bodyPr anchor="ctr">
            <a:normAutofit/>
          </a:bodyPr>
          <a:lstStyle/>
          <a:p>
            <a:r>
              <a:rPr lang="en-US">
                <a:latin typeface="Calibri"/>
                <a:ea typeface="Verdana"/>
              </a:rPr>
              <a:t>Indications for Cardioversion </a:t>
            </a:r>
          </a:p>
        </p:txBody>
      </p:sp>
      <p:sp>
        <p:nvSpPr>
          <p:cNvPr id="6" name="TextBox 5">
            <a:extLst>
              <a:ext uri="{FF2B5EF4-FFF2-40B4-BE49-F238E27FC236}">
                <a16:creationId xmlns:a16="http://schemas.microsoft.com/office/drawing/2014/main" id="{F16EF5FF-0DDF-AE00-6127-BCBE25513955}"/>
              </a:ext>
            </a:extLst>
          </p:cNvPr>
          <p:cNvSpPr txBox="1"/>
          <p:nvPr/>
        </p:nvSpPr>
        <p:spPr>
          <a:xfrm>
            <a:off x="741210" y="1457287"/>
            <a:ext cx="7770791"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750"/>
              </a:spcBef>
              <a:buFont typeface="Arial"/>
              <a:buChar char="•"/>
            </a:pPr>
            <a:r>
              <a:rPr lang="en-US">
                <a:ea typeface="Calibri"/>
                <a:cs typeface="Calibri"/>
              </a:rPr>
              <a:t>Arrythmias with cardioversions as a treatment option:</a:t>
            </a:r>
          </a:p>
          <a:p>
            <a:pPr marL="742950" lvl="1" indent="-285750">
              <a:lnSpc>
                <a:spcPct val="90000"/>
              </a:lnSpc>
              <a:spcBef>
                <a:spcPts val="375"/>
              </a:spcBef>
              <a:buFont typeface="Courier New,monospace"/>
              <a:buChar char="o"/>
            </a:pPr>
            <a:r>
              <a:rPr lang="en-US">
                <a:ea typeface="Calibri"/>
                <a:cs typeface="Calibri"/>
              </a:rPr>
              <a:t>Atrial fibrillation</a:t>
            </a:r>
          </a:p>
          <a:p>
            <a:pPr marL="742950" lvl="1" indent="-285750">
              <a:lnSpc>
                <a:spcPct val="90000"/>
              </a:lnSpc>
              <a:spcBef>
                <a:spcPts val="375"/>
              </a:spcBef>
              <a:buFont typeface="Courier New,monospace"/>
              <a:buChar char="o"/>
            </a:pPr>
            <a:r>
              <a:rPr lang="en-US">
                <a:ea typeface="Calibri"/>
                <a:cs typeface="Calibri"/>
              </a:rPr>
              <a:t>Atrial flutter</a:t>
            </a:r>
          </a:p>
          <a:p>
            <a:pPr marL="742950" lvl="1" indent="-285750">
              <a:lnSpc>
                <a:spcPct val="90000"/>
              </a:lnSpc>
              <a:spcBef>
                <a:spcPts val="375"/>
              </a:spcBef>
              <a:buFont typeface="Courier New,monospace"/>
              <a:buChar char="o"/>
            </a:pPr>
            <a:r>
              <a:rPr lang="en-US">
                <a:ea typeface="Calibri"/>
                <a:cs typeface="Calibri"/>
              </a:rPr>
              <a:t>Supraventricular tachycardia</a:t>
            </a:r>
          </a:p>
          <a:p>
            <a:pPr marL="742950" lvl="1" indent="-285750">
              <a:lnSpc>
                <a:spcPct val="90000"/>
              </a:lnSpc>
              <a:spcBef>
                <a:spcPts val="375"/>
              </a:spcBef>
              <a:buFont typeface="Courier New,monospace"/>
              <a:buChar char="o"/>
            </a:pPr>
            <a:r>
              <a:rPr lang="en-US">
                <a:ea typeface="Calibri"/>
                <a:cs typeface="Calibri"/>
              </a:rPr>
              <a:t>Ventricular tachycardia</a:t>
            </a:r>
          </a:p>
          <a:p>
            <a:pPr marL="742950" lvl="1" indent="-285750">
              <a:lnSpc>
                <a:spcPct val="90000"/>
              </a:lnSpc>
              <a:spcBef>
                <a:spcPts val="375"/>
              </a:spcBef>
              <a:buFont typeface="Courier New,monospace"/>
              <a:buChar char="o"/>
            </a:pPr>
            <a:r>
              <a:rPr lang="en-US">
                <a:ea typeface="Calibri"/>
                <a:cs typeface="Calibri"/>
              </a:rPr>
              <a:t>Ventricular fibrillation</a:t>
            </a:r>
          </a:p>
          <a:p>
            <a:pPr lvl="1">
              <a:lnSpc>
                <a:spcPct val="90000"/>
              </a:lnSpc>
              <a:spcBef>
                <a:spcPts val="375"/>
              </a:spcBef>
            </a:pPr>
            <a:endParaRPr lang="en-US">
              <a:ea typeface="Calibri"/>
              <a:cs typeface="Calibri"/>
            </a:endParaRPr>
          </a:p>
          <a:p>
            <a:pPr marL="285750" indent="-285750">
              <a:lnSpc>
                <a:spcPct val="90000"/>
              </a:lnSpc>
              <a:spcBef>
                <a:spcPts val="375"/>
              </a:spcBef>
              <a:buFont typeface="Arial"/>
              <a:buChar char="•"/>
            </a:pPr>
            <a:r>
              <a:rPr lang="en-US">
                <a:ea typeface="Calibri"/>
                <a:cs typeface="Calibri"/>
              </a:rPr>
              <a:t>Commonly used in tachycardia with HR greater than 150 bpm</a:t>
            </a:r>
          </a:p>
          <a:p>
            <a:pPr>
              <a:lnSpc>
                <a:spcPct val="90000"/>
              </a:lnSpc>
              <a:spcBef>
                <a:spcPts val="375"/>
              </a:spcBef>
            </a:pPr>
            <a:endParaRPr lang="en-US">
              <a:ea typeface="Calibri"/>
              <a:cs typeface="Calibri"/>
            </a:endParaRPr>
          </a:p>
          <a:p>
            <a:pPr marL="742950" lvl="1" indent="-285750" algn="l">
              <a:lnSpc>
                <a:spcPct val="90000"/>
              </a:lnSpc>
              <a:spcBef>
                <a:spcPts val="375"/>
              </a:spcBef>
              <a:buFont typeface="Courier New,monospace"/>
              <a:buChar char="o"/>
            </a:pPr>
            <a:endParaRPr lang="en-US">
              <a:ea typeface="Calibri"/>
              <a:cs typeface="Calibri"/>
            </a:endParaRPr>
          </a:p>
          <a:p>
            <a:endParaRPr lang="en-US">
              <a:ea typeface="Calibri"/>
              <a:cs typeface="Calibri"/>
            </a:endParaRPr>
          </a:p>
        </p:txBody>
      </p:sp>
      <p:sp>
        <p:nvSpPr>
          <p:cNvPr id="4" name="TextBox 3">
            <a:extLst>
              <a:ext uri="{FF2B5EF4-FFF2-40B4-BE49-F238E27FC236}">
                <a16:creationId xmlns:a16="http://schemas.microsoft.com/office/drawing/2014/main" id="{1513A109-6B83-37B7-8594-BCD750EF19EC}"/>
              </a:ext>
            </a:extLst>
          </p:cNvPr>
          <p:cNvSpPr txBox="1"/>
          <p:nvPr/>
        </p:nvSpPr>
        <p:spPr>
          <a:xfrm>
            <a:off x="25447" y="4832993"/>
            <a:ext cx="226267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latin typeface="Calibri"/>
                <a:ea typeface="Calibri"/>
                <a:cs typeface="Calibri"/>
              </a:rPr>
              <a:t>Cardioversion and defibrillation for specific arrhythmias. UpToDate</a:t>
            </a:r>
            <a:r>
              <a:rPr lang="en-US" sz="800">
                <a:solidFill>
                  <a:schemeClr val="bg1"/>
                </a:solidFill>
                <a:ea typeface="Calibri"/>
                <a:cs typeface="Calibri"/>
              </a:rPr>
              <a:t>. 2025</a:t>
            </a:r>
          </a:p>
        </p:txBody>
      </p:sp>
    </p:spTree>
    <p:extLst>
      <p:ext uri="{BB962C8B-B14F-4D97-AF65-F5344CB8AC3E}">
        <p14:creationId xmlns:p14="http://schemas.microsoft.com/office/powerpoint/2010/main" val="344763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95FAE-8E63-2D67-EECD-4A323643114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565064-AFB2-5BB1-0235-9C9741603747}"/>
              </a:ext>
            </a:extLst>
          </p:cNvPr>
          <p:cNvSpPr txBox="1"/>
          <p:nvPr/>
        </p:nvSpPr>
        <p:spPr>
          <a:xfrm>
            <a:off x="4190337" y="381663"/>
            <a:ext cx="699715" cy="3880236"/>
          </a:xfrm>
          <a:prstGeom prst="rect">
            <a:avLst/>
          </a:prstGeom>
          <a:solidFill>
            <a:schemeClr val="bg1"/>
          </a:solidFill>
        </p:spPr>
        <p:txBody>
          <a:bodyPr wrap="square" rtlCol="0">
            <a:spAutoFit/>
          </a:bodyPr>
          <a:lstStyle/>
          <a:p>
            <a:endParaRPr lang="en-US"/>
          </a:p>
        </p:txBody>
      </p:sp>
      <p:sp>
        <p:nvSpPr>
          <p:cNvPr id="5" name="Content Placeholder 2">
            <a:extLst>
              <a:ext uri="{FF2B5EF4-FFF2-40B4-BE49-F238E27FC236}">
                <a16:creationId xmlns:a16="http://schemas.microsoft.com/office/drawing/2014/main" id="{0D24356F-E01D-EBC3-C7A9-888BBC079B6A}"/>
              </a:ext>
            </a:extLst>
          </p:cNvPr>
          <p:cNvSpPr txBox="1">
            <a:spLocks/>
          </p:cNvSpPr>
          <p:nvPr/>
        </p:nvSpPr>
        <p:spPr>
          <a:xfrm>
            <a:off x="628650" y="1167085"/>
            <a:ext cx="7886700" cy="345501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p>
        </p:txBody>
      </p:sp>
      <p:sp>
        <p:nvSpPr>
          <p:cNvPr id="2" name="Title 1">
            <a:extLst>
              <a:ext uri="{FF2B5EF4-FFF2-40B4-BE49-F238E27FC236}">
                <a16:creationId xmlns:a16="http://schemas.microsoft.com/office/drawing/2014/main" id="{6AC6232B-4D22-2174-F96D-03D854D6A883}"/>
              </a:ext>
            </a:extLst>
          </p:cNvPr>
          <p:cNvSpPr>
            <a:spLocks noGrp="1"/>
          </p:cNvSpPr>
          <p:nvPr>
            <p:ph type="title"/>
          </p:nvPr>
        </p:nvSpPr>
        <p:spPr>
          <a:xfrm>
            <a:off x="414345" y="1901103"/>
            <a:ext cx="2974615" cy="1338828"/>
          </a:xfrm>
        </p:spPr>
        <p:txBody>
          <a:bodyPr anchor="ctr">
            <a:normAutofit fontScale="90000"/>
          </a:bodyPr>
          <a:lstStyle/>
          <a:p>
            <a:pPr algn="ctr"/>
            <a:r>
              <a:rPr lang="en-US">
                <a:latin typeface="Calibri"/>
                <a:ea typeface="Verdana"/>
              </a:rPr>
              <a:t>Indications </a:t>
            </a:r>
            <a:br>
              <a:rPr lang="en-US">
                <a:latin typeface="Calibri"/>
                <a:ea typeface="Verdana"/>
              </a:rPr>
            </a:br>
            <a:r>
              <a:rPr lang="en-US">
                <a:latin typeface="Calibri"/>
                <a:ea typeface="Verdana"/>
              </a:rPr>
              <a:t>for Cardioversion</a:t>
            </a:r>
            <a:br>
              <a:rPr lang="en-US">
                <a:latin typeface="Calibri"/>
                <a:ea typeface="Verdana"/>
              </a:rPr>
            </a:br>
            <a:br>
              <a:rPr lang="en-US">
                <a:latin typeface="Calibri"/>
                <a:ea typeface="Verdana"/>
                <a:cs typeface="Calibri"/>
              </a:rPr>
            </a:br>
            <a:r>
              <a:rPr lang="en-US" sz="2200" i="1">
                <a:latin typeface="Calibri"/>
                <a:ea typeface="Calibri"/>
                <a:cs typeface="Calibri"/>
              </a:rPr>
              <a:t>Hemodynamic Instability </a:t>
            </a:r>
            <a:endParaRPr lang="en-US" sz="2200" b="0">
              <a:solidFill>
                <a:srgbClr val="000000"/>
              </a:solidFill>
              <a:latin typeface="Calibri"/>
              <a:ea typeface="Calibri"/>
              <a:cs typeface="Calibri"/>
            </a:endParaRPr>
          </a:p>
          <a:p>
            <a:pPr algn="ctr"/>
            <a:endParaRPr lang="en-US">
              <a:latin typeface="Verdana"/>
              <a:ea typeface="Verdana"/>
            </a:endParaRPr>
          </a:p>
        </p:txBody>
      </p:sp>
      <p:sp>
        <p:nvSpPr>
          <p:cNvPr id="4" name="TextBox 3">
            <a:extLst>
              <a:ext uri="{FF2B5EF4-FFF2-40B4-BE49-F238E27FC236}">
                <a16:creationId xmlns:a16="http://schemas.microsoft.com/office/drawing/2014/main" id="{DC27368D-A9C4-FC7D-B2D7-112BC94FCD56}"/>
              </a:ext>
            </a:extLst>
          </p:cNvPr>
          <p:cNvSpPr txBox="1"/>
          <p:nvPr/>
        </p:nvSpPr>
        <p:spPr>
          <a:xfrm>
            <a:off x="-1857" y="4898929"/>
            <a:ext cx="2969405" cy="477054"/>
          </a:xfrm>
          <a:prstGeom prst="rect">
            <a:avLst/>
          </a:prstGeom>
          <a:noFill/>
          <a:ln>
            <a:noFill/>
          </a:ln>
        </p:spPr>
        <p:txBody>
          <a:bodyPr wrap="square" lIns="91440" tIns="45720" rIns="91440" bIns="45720" rtlCol="0" anchor="t">
            <a:spAutoFit/>
          </a:bodyPr>
          <a:lstStyle/>
          <a:p>
            <a:r>
              <a:rPr lang="en-US" sz="800">
                <a:solidFill>
                  <a:schemeClr val="bg1"/>
                </a:solidFill>
              </a:rPr>
              <a:t>Algorithms. American Heart Association. 2025</a:t>
            </a:r>
            <a:endParaRPr lang="en-US" sz="800">
              <a:solidFill>
                <a:schemeClr val="bg1"/>
              </a:solidFill>
              <a:ea typeface="Calibri"/>
              <a:cs typeface="Calibri"/>
            </a:endParaRPr>
          </a:p>
          <a:p>
            <a:br>
              <a:rPr lang="en-US" sz="800"/>
            </a:br>
            <a:endParaRPr lang="en-US" sz="800"/>
          </a:p>
        </p:txBody>
      </p:sp>
      <p:pic>
        <p:nvPicPr>
          <p:cNvPr id="10" name="Picture 9" descr="A diagram of a pulse algorithm&#10;&#10;AI-generated content may be incorrect.">
            <a:extLst>
              <a:ext uri="{FF2B5EF4-FFF2-40B4-BE49-F238E27FC236}">
                <a16:creationId xmlns:a16="http://schemas.microsoft.com/office/drawing/2014/main" id="{9AD11CB3-51ED-905C-4B3D-3E81055F3CCD}"/>
              </a:ext>
            </a:extLst>
          </p:cNvPr>
          <p:cNvPicPr>
            <a:picLocks noChangeAspect="1"/>
          </p:cNvPicPr>
          <p:nvPr/>
        </p:nvPicPr>
        <p:blipFill>
          <a:blip r:embed="rId3"/>
          <a:stretch>
            <a:fillRect/>
          </a:stretch>
        </p:blipFill>
        <p:spPr>
          <a:xfrm>
            <a:off x="3499988" y="141020"/>
            <a:ext cx="5469119" cy="4616532"/>
          </a:xfrm>
          <a:prstGeom prst="rect">
            <a:avLst/>
          </a:prstGeom>
        </p:spPr>
      </p:pic>
      <p:sp>
        <p:nvSpPr>
          <p:cNvPr id="11" name="TextBox 10">
            <a:extLst>
              <a:ext uri="{FF2B5EF4-FFF2-40B4-BE49-F238E27FC236}">
                <a16:creationId xmlns:a16="http://schemas.microsoft.com/office/drawing/2014/main" id="{B9A3ECBC-A708-DC2F-DBAE-998BDE94A353}"/>
              </a:ext>
            </a:extLst>
          </p:cNvPr>
          <p:cNvSpPr txBox="1"/>
          <p:nvPr/>
        </p:nvSpPr>
        <p:spPr>
          <a:xfrm>
            <a:off x="3603133" y="2014350"/>
            <a:ext cx="3688247" cy="1125388"/>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519672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B256-A13F-1EC5-B407-32CBFD385F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10B33F-798B-53B5-9FD9-DC8053F1DBC7}"/>
              </a:ext>
            </a:extLst>
          </p:cNvPr>
          <p:cNvSpPr txBox="1"/>
          <p:nvPr/>
        </p:nvSpPr>
        <p:spPr>
          <a:xfrm>
            <a:off x="4190337" y="381663"/>
            <a:ext cx="699715" cy="3880236"/>
          </a:xfrm>
          <a:prstGeom prst="rect">
            <a:avLst/>
          </a:prstGeom>
          <a:solidFill>
            <a:schemeClr val="bg1"/>
          </a:solidFill>
        </p:spPr>
        <p:txBody>
          <a:bodyPr wrap="square" rtlCol="0">
            <a:spAutoFit/>
          </a:bodyPr>
          <a:lstStyle/>
          <a:p>
            <a:endParaRPr lang="en-US"/>
          </a:p>
        </p:txBody>
      </p:sp>
      <p:sp>
        <p:nvSpPr>
          <p:cNvPr id="5" name="Content Placeholder 2">
            <a:extLst>
              <a:ext uri="{FF2B5EF4-FFF2-40B4-BE49-F238E27FC236}">
                <a16:creationId xmlns:a16="http://schemas.microsoft.com/office/drawing/2014/main" id="{B4439CDA-40AB-E1F3-090E-14552CD53072}"/>
              </a:ext>
            </a:extLst>
          </p:cNvPr>
          <p:cNvSpPr txBox="1">
            <a:spLocks/>
          </p:cNvSpPr>
          <p:nvPr/>
        </p:nvSpPr>
        <p:spPr>
          <a:xfrm>
            <a:off x="628650" y="1167085"/>
            <a:ext cx="7886700" cy="345501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p>
        </p:txBody>
      </p:sp>
      <p:sp>
        <p:nvSpPr>
          <p:cNvPr id="2" name="Title 1">
            <a:extLst>
              <a:ext uri="{FF2B5EF4-FFF2-40B4-BE49-F238E27FC236}">
                <a16:creationId xmlns:a16="http://schemas.microsoft.com/office/drawing/2014/main" id="{0DA2F2B6-AA5D-7F0F-0E6E-78DDB9882833}"/>
              </a:ext>
            </a:extLst>
          </p:cNvPr>
          <p:cNvSpPr>
            <a:spLocks noGrp="1"/>
          </p:cNvSpPr>
          <p:nvPr>
            <p:ph type="title"/>
          </p:nvPr>
        </p:nvSpPr>
        <p:spPr>
          <a:xfrm>
            <a:off x="258481" y="179181"/>
            <a:ext cx="6722764" cy="1338828"/>
          </a:xfrm>
        </p:spPr>
        <p:txBody>
          <a:bodyPr anchor="ctr">
            <a:normAutofit/>
          </a:bodyPr>
          <a:lstStyle/>
          <a:p>
            <a:r>
              <a:rPr lang="en-US">
                <a:latin typeface="Calibri"/>
                <a:ea typeface="Verdana"/>
              </a:rPr>
              <a:t>Indications for Cardioversion</a:t>
            </a:r>
            <a:br>
              <a:rPr lang="en-US">
                <a:latin typeface="Calibri"/>
                <a:ea typeface="Verdana"/>
              </a:rPr>
            </a:br>
            <a:r>
              <a:rPr lang="en-US" sz="2000" i="1">
                <a:latin typeface="Calibri"/>
                <a:ea typeface="Verdana"/>
              </a:rPr>
              <a:t>Hemodynamic Instability </a:t>
            </a:r>
          </a:p>
        </p:txBody>
      </p:sp>
      <p:sp>
        <p:nvSpPr>
          <p:cNvPr id="4" name="TextBox 3">
            <a:extLst>
              <a:ext uri="{FF2B5EF4-FFF2-40B4-BE49-F238E27FC236}">
                <a16:creationId xmlns:a16="http://schemas.microsoft.com/office/drawing/2014/main" id="{1D4EE1AC-A528-7CBE-CD54-D8542297556F}"/>
              </a:ext>
            </a:extLst>
          </p:cNvPr>
          <p:cNvSpPr txBox="1"/>
          <p:nvPr/>
        </p:nvSpPr>
        <p:spPr>
          <a:xfrm>
            <a:off x="-1857" y="4845014"/>
            <a:ext cx="2969405" cy="600164"/>
          </a:xfrm>
          <a:prstGeom prst="rect">
            <a:avLst/>
          </a:prstGeom>
          <a:noFill/>
          <a:ln>
            <a:noFill/>
          </a:ln>
        </p:spPr>
        <p:txBody>
          <a:bodyPr wrap="square" lIns="91440" tIns="45720" rIns="91440" bIns="45720" rtlCol="0" anchor="t">
            <a:spAutoFit/>
          </a:bodyPr>
          <a:lstStyle/>
          <a:p>
            <a:r>
              <a:rPr lang="en-US" sz="900">
                <a:solidFill>
                  <a:schemeClr val="bg1"/>
                </a:solidFill>
              </a:rPr>
              <a:t>Algorithms. American Heart Association. 2025</a:t>
            </a:r>
          </a:p>
          <a:p>
            <a:endParaRPr lang="en-US" sz="800">
              <a:solidFill>
                <a:srgbClr val="0563C1"/>
              </a:solidFill>
              <a:ea typeface="Calibri"/>
              <a:cs typeface="Calibri"/>
            </a:endParaRPr>
          </a:p>
          <a:p>
            <a:br>
              <a:rPr lang="en-US" sz="800"/>
            </a:br>
            <a:endParaRPr lang="en-US" sz="800"/>
          </a:p>
        </p:txBody>
      </p:sp>
      <p:pic>
        <p:nvPicPr>
          <p:cNvPr id="9" name="Picture 8" descr="A diagram of a problem&#10;&#10;AI-generated content may be incorrect.">
            <a:extLst>
              <a:ext uri="{FF2B5EF4-FFF2-40B4-BE49-F238E27FC236}">
                <a16:creationId xmlns:a16="http://schemas.microsoft.com/office/drawing/2014/main" id="{9F085850-1BB7-6D40-CA84-CFEC3F6973DE}"/>
              </a:ext>
            </a:extLst>
          </p:cNvPr>
          <p:cNvPicPr>
            <a:picLocks noChangeAspect="1"/>
          </p:cNvPicPr>
          <p:nvPr/>
        </p:nvPicPr>
        <p:blipFill>
          <a:blip r:embed="rId3"/>
          <a:stretch>
            <a:fillRect/>
          </a:stretch>
        </p:blipFill>
        <p:spPr>
          <a:xfrm>
            <a:off x="1076606" y="1524841"/>
            <a:ext cx="7284943" cy="2093818"/>
          </a:xfrm>
          <a:prstGeom prst="rect">
            <a:avLst/>
          </a:prstGeom>
        </p:spPr>
      </p:pic>
    </p:spTree>
    <p:extLst>
      <p:ext uri="{BB962C8B-B14F-4D97-AF65-F5344CB8AC3E}">
        <p14:creationId xmlns:p14="http://schemas.microsoft.com/office/powerpoint/2010/main" val="2046146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03D13-3722-A7FC-EF28-292B5D56363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A1968B2-B824-A41A-C2C9-2FCDADD497DB}"/>
              </a:ext>
            </a:extLst>
          </p:cNvPr>
          <p:cNvSpPr txBox="1"/>
          <p:nvPr/>
        </p:nvSpPr>
        <p:spPr>
          <a:xfrm flipH="1">
            <a:off x="5648975" y="3094054"/>
            <a:ext cx="2427322" cy="1144851"/>
          </a:xfrm>
          <a:prstGeom prst="rect">
            <a:avLst/>
          </a:prstGeom>
          <a:solidFill>
            <a:schemeClr val="bg1"/>
          </a:solidFill>
        </p:spPr>
        <p:txBody>
          <a:bodyPr wrap="square" rtlCol="0">
            <a:spAutoFit/>
          </a:bodyPr>
          <a:lstStyle/>
          <a:p>
            <a:endParaRPr lang="en-US"/>
          </a:p>
        </p:txBody>
      </p:sp>
      <p:sp>
        <p:nvSpPr>
          <p:cNvPr id="4" name="TextBox 3">
            <a:extLst>
              <a:ext uri="{FF2B5EF4-FFF2-40B4-BE49-F238E27FC236}">
                <a16:creationId xmlns:a16="http://schemas.microsoft.com/office/drawing/2014/main" id="{543465B7-2C2E-7617-7F89-BEFCD0C7601F}"/>
              </a:ext>
            </a:extLst>
          </p:cNvPr>
          <p:cNvSpPr txBox="1"/>
          <p:nvPr/>
        </p:nvSpPr>
        <p:spPr>
          <a:xfrm>
            <a:off x="4190337" y="381663"/>
            <a:ext cx="699715" cy="3880236"/>
          </a:xfrm>
          <a:prstGeom prst="rect">
            <a:avLst/>
          </a:prstGeom>
          <a:solidFill>
            <a:schemeClr val="bg1"/>
          </a:solidFill>
        </p:spPr>
        <p:txBody>
          <a:bodyPr wrap="square" rtlCol="0">
            <a:spAutoFit/>
          </a:bodyPr>
          <a:lstStyle/>
          <a:p>
            <a:endParaRPr lang="en-US"/>
          </a:p>
        </p:txBody>
      </p:sp>
      <p:sp>
        <p:nvSpPr>
          <p:cNvPr id="5" name="Content Placeholder 2">
            <a:extLst>
              <a:ext uri="{FF2B5EF4-FFF2-40B4-BE49-F238E27FC236}">
                <a16:creationId xmlns:a16="http://schemas.microsoft.com/office/drawing/2014/main" id="{F0A0F947-2991-DEC6-A10C-7DF6477FBEAD}"/>
              </a:ext>
            </a:extLst>
          </p:cNvPr>
          <p:cNvSpPr txBox="1">
            <a:spLocks/>
          </p:cNvSpPr>
          <p:nvPr/>
        </p:nvSpPr>
        <p:spPr>
          <a:xfrm>
            <a:off x="628649" y="1167085"/>
            <a:ext cx="7787987" cy="345501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800"/>
              <a:t>In the United States, it’s estimated that roughly 3-6 million people have </a:t>
            </a:r>
            <a:r>
              <a:rPr lang="en-US" sz="1800" err="1"/>
              <a:t>afib</a:t>
            </a:r>
            <a:endParaRPr lang="en-US" sz="1800">
              <a:ea typeface="Calibri"/>
              <a:cs typeface="Calibri"/>
            </a:endParaRPr>
          </a:p>
          <a:p>
            <a:pPr>
              <a:lnSpc>
                <a:spcPct val="150000"/>
              </a:lnSpc>
            </a:pPr>
            <a:r>
              <a:rPr lang="en-US" sz="1800"/>
              <a:t>Roughly one third of patients with </a:t>
            </a:r>
            <a:r>
              <a:rPr lang="en-US" sz="1800" err="1"/>
              <a:t>afib</a:t>
            </a:r>
            <a:r>
              <a:rPr lang="en-US" sz="1800"/>
              <a:t> are asymptomatic</a:t>
            </a:r>
            <a:endParaRPr lang="en-US" sz="1800">
              <a:ea typeface="Calibri"/>
              <a:cs typeface="Calibri"/>
            </a:endParaRPr>
          </a:p>
          <a:p>
            <a:pPr>
              <a:lnSpc>
                <a:spcPct val="150000"/>
              </a:lnSpc>
            </a:pPr>
            <a:r>
              <a:rPr lang="en-US" sz="1800">
                <a:ea typeface="Calibri"/>
                <a:cs typeface="Calibri"/>
              </a:rPr>
              <a:t>Numbers are projected to reach 6-16 million by 2050</a:t>
            </a:r>
          </a:p>
          <a:p>
            <a:pPr>
              <a:lnSpc>
                <a:spcPct val="150000"/>
              </a:lnSpc>
            </a:pPr>
            <a:r>
              <a:rPr lang="en-US" sz="1800">
                <a:ea typeface="Calibri"/>
                <a:cs typeface="Calibri"/>
              </a:rPr>
              <a:t>Prevalence increases with ages greater than 65</a:t>
            </a:r>
          </a:p>
          <a:p>
            <a:pPr marL="0" indent="0">
              <a:buNone/>
            </a:pPr>
            <a:endParaRPr lang="en-US">
              <a:ea typeface="Calibri"/>
              <a:cs typeface="Calibri"/>
            </a:endParaRPr>
          </a:p>
          <a:p>
            <a:endParaRPr lang="en-US">
              <a:ea typeface="Calibri"/>
              <a:cs typeface="Calibri"/>
            </a:endParaRPr>
          </a:p>
          <a:p>
            <a:endParaRPr lang="en-US">
              <a:ea typeface="Calibri"/>
              <a:cs typeface="Calibri"/>
            </a:endParaRPr>
          </a:p>
        </p:txBody>
      </p:sp>
      <p:sp>
        <p:nvSpPr>
          <p:cNvPr id="6" name="TextBox 5">
            <a:extLst>
              <a:ext uri="{FF2B5EF4-FFF2-40B4-BE49-F238E27FC236}">
                <a16:creationId xmlns:a16="http://schemas.microsoft.com/office/drawing/2014/main" id="{A804B510-1FDE-E06B-BEAC-2ACF4BF529CF}"/>
              </a:ext>
            </a:extLst>
          </p:cNvPr>
          <p:cNvSpPr txBox="1"/>
          <p:nvPr/>
        </p:nvSpPr>
        <p:spPr>
          <a:xfrm>
            <a:off x="-32349" y="4857750"/>
            <a:ext cx="457200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err="1">
                <a:solidFill>
                  <a:schemeClr val="bg1"/>
                </a:solidFill>
                <a:latin typeface="Calibri"/>
                <a:ea typeface="Calibri"/>
                <a:cs typeface="Calibri"/>
              </a:rPr>
              <a:t>Kornej</a:t>
            </a:r>
            <a:r>
              <a:rPr lang="en-US" sz="800">
                <a:solidFill>
                  <a:schemeClr val="bg1"/>
                </a:solidFill>
                <a:latin typeface="Calibri"/>
                <a:ea typeface="Calibri"/>
                <a:cs typeface="Calibri"/>
              </a:rPr>
              <a:t>, J Et. Al. </a:t>
            </a:r>
            <a:r>
              <a:rPr lang="en-US" sz="800">
                <a:solidFill>
                  <a:schemeClr val="bg1"/>
                </a:solidFill>
                <a:ea typeface="+mn-lt"/>
                <a:cs typeface="+mn-lt"/>
              </a:rPr>
              <a:t>Epidemiology of AFib</a:t>
            </a:r>
            <a:r>
              <a:rPr lang="en-US" sz="800">
                <a:solidFill>
                  <a:schemeClr val="bg1"/>
                </a:solidFill>
                <a:latin typeface="Calibri"/>
                <a:ea typeface="Calibri"/>
                <a:cs typeface="Calibri"/>
              </a:rPr>
              <a:t>. 2020</a:t>
            </a:r>
          </a:p>
          <a:p>
            <a:pPr algn="ctr"/>
            <a:endParaRPr lang="en-US"/>
          </a:p>
        </p:txBody>
      </p:sp>
      <p:sp>
        <p:nvSpPr>
          <p:cNvPr id="2" name="Title 1">
            <a:extLst>
              <a:ext uri="{FF2B5EF4-FFF2-40B4-BE49-F238E27FC236}">
                <a16:creationId xmlns:a16="http://schemas.microsoft.com/office/drawing/2014/main" id="{B499B30D-D159-2F2A-EFDC-31BFA548062C}"/>
              </a:ext>
            </a:extLst>
          </p:cNvPr>
          <p:cNvSpPr>
            <a:spLocks noGrp="1"/>
          </p:cNvSpPr>
          <p:nvPr>
            <p:ph type="title"/>
          </p:nvPr>
        </p:nvSpPr>
        <p:spPr>
          <a:xfrm>
            <a:off x="627905" y="135012"/>
            <a:ext cx="7245563" cy="1338828"/>
          </a:xfrm>
        </p:spPr>
        <p:txBody>
          <a:bodyPr anchor="ctr">
            <a:normAutofit/>
          </a:bodyPr>
          <a:lstStyle/>
          <a:p>
            <a:r>
              <a:rPr lang="en-US">
                <a:latin typeface="Calibri"/>
                <a:ea typeface="Verdana"/>
              </a:rPr>
              <a:t>Prevalence of Atrial Fibrillation</a:t>
            </a:r>
            <a:endParaRPr lang="en-US">
              <a:latin typeface="Calibri"/>
            </a:endParaRPr>
          </a:p>
        </p:txBody>
      </p:sp>
    </p:spTree>
    <p:extLst>
      <p:ext uri="{BB962C8B-B14F-4D97-AF65-F5344CB8AC3E}">
        <p14:creationId xmlns:p14="http://schemas.microsoft.com/office/powerpoint/2010/main" val="1827367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97E9A-AF2E-1523-D1E3-895C3A50F7B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D68A381-BE22-67FC-1E24-C0D3657E71B9}"/>
              </a:ext>
            </a:extLst>
          </p:cNvPr>
          <p:cNvSpPr txBox="1"/>
          <p:nvPr/>
        </p:nvSpPr>
        <p:spPr>
          <a:xfrm>
            <a:off x="4190337" y="381663"/>
            <a:ext cx="699715" cy="3880236"/>
          </a:xfrm>
          <a:prstGeom prst="rect">
            <a:avLst/>
          </a:prstGeom>
          <a:solidFill>
            <a:schemeClr val="bg1"/>
          </a:solidFill>
        </p:spPr>
        <p:txBody>
          <a:bodyPr wrap="square" rtlCol="0">
            <a:spAutoFit/>
          </a:bodyPr>
          <a:lstStyle/>
          <a:p>
            <a:endParaRPr lang="en-US"/>
          </a:p>
        </p:txBody>
      </p:sp>
      <p:sp>
        <p:nvSpPr>
          <p:cNvPr id="5" name="Content Placeholder 2">
            <a:extLst>
              <a:ext uri="{FF2B5EF4-FFF2-40B4-BE49-F238E27FC236}">
                <a16:creationId xmlns:a16="http://schemas.microsoft.com/office/drawing/2014/main" id="{4C1CC07A-B61D-B509-D43B-C2EC3E7CE580}"/>
              </a:ext>
            </a:extLst>
          </p:cNvPr>
          <p:cNvSpPr txBox="1">
            <a:spLocks/>
          </p:cNvSpPr>
          <p:nvPr/>
        </p:nvSpPr>
        <p:spPr>
          <a:xfrm>
            <a:off x="628650" y="1167085"/>
            <a:ext cx="7886700" cy="345501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p>
        </p:txBody>
      </p:sp>
      <p:sp>
        <p:nvSpPr>
          <p:cNvPr id="2" name="Title 1">
            <a:extLst>
              <a:ext uri="{FF2B5EF4-FFF2-40B4-BE49-F238E27FC236}">
                <a16:creationId xmlns:a16="http://schemas.microsoft.com/office/drawing/2014/main" id="{B91BB6DF-39A4-E5EE-C69F-5CA00CB4A4E7}"/>
              </a:ext>
            </a:extLst>
          </p:cNvPr>
          <p:cNvSpPr>
            <a:spLocks noGrp="1"/>
          </p:cNvSpPr>
          <p:nvPr>
            <p:ph type="title"/>
          </p:nvPr>
        </p:nvSpPr>
        <p:spPr>
          <a:xfrm>
            <a:off x="340123" y="201447"/>
            <a:ext cx="7700775" cy="1338828"/>
          </a:xfrm>
        </p:spPr>
        <p:txBody>
          <a:bodyPr anchor="ctr">
            <a:normAutofit/>
          </a:bodyPr>
          <a:lstStyle/>
          <a:p>
            <a:r>
              <a:rPr lang="en-US">
                <a:latin typeface="Calibri"/>
                <a:ea typeface="Verdana"/>
              </a:rPr>
              <a:t>Atrial Fibrillation</a:t>
            </a:r>
            <a:endParaRPr lang="en-US">
              <a:latin typeface="Calibri"/>
            </a:endParaRPr>
          </a:p>
        </p:txBody>
      </p:sp>
      <p:sp>
        <p:nvSpPr>
          <p:cNvPr id="8" name="TextBox 7">
            <a:extLst>
              <a:ext uri="{FF2B5EF4-FFF2-40B4-BE49-F238E27FC236}">
                <a16:creationId xmlns:a16="http://schemas.microsoft.com/office/drawing/2014/main" id="{A0B56ACB-EEE3-8A46-8AA9-48DF73B501CB}"/>
              </a:ext>
            </a:extLst>
          </p:cNvPr>
          <p:cNvSpPr txBox="1"/>
          <p:nvPr/>
        </p:nvSpPr>
        <p:spPr>
          <a:xfrm>
            <a:off x="513256" y="1293870"/>
            <a:ext cx="827869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a:cs typeface="Calibri"/>
              </a:rPr>
              <a:t>Electrical cardioversion can also be used in hemodynamically stable patients</a:t>
            </a:r>
          </a:p>
          <a:p>
            <a:pPr marL="742950" lvl="1" indent="-285750">
              <a:buFont typeface="Courier New"/>
              <a:buChar char="o"/>
            </a:pPr>
            <a:r>
              <a:rPr lang="en-US">
                <a:ea typeface="Calibri"/>
                <a:cs typeface="Calibri"/>
              </a:rPr>
              <a:t>Initial rhythm control strategy</a:t>
            </a:r>
          </a:p>
          <a:p>
            <a:pPr marL="742950" lvl="1" indent="-285750">
              <a:buFont typeface="Courier New"/>
              <a:buChar char="o"/>
            </a:pPr>
            <a:r>
              <a:rPr lang="en-US">
                <a:ea typeface="Calibri"/>
                <a:cs typeface="Calibri"/>
              </a:rPr>
              <a:t>Unsuccessful pharmacological cardioversion</a:t>
            </a:r>
          </a:p>
          <a:p>
            <a:pPr lvl="1"/>
            <a:endParaRPr lang="en-US">
              <a:ea typeface="Calibri"/>
              <a:cs typeface="Calibri"/>
            </a:endParaRPr>
          </a:p>
          <a:p>
            <a:pPr marL="285750" indent="-285750">
              <a:buFont typeface="Arial"/>
              <a:buChar char="•"/>
            </a:pPr>
            <a:r>
              <a:rPr lang="en-US">
                <a:ea typeface="Calibri"/>
                <a:cs typeface="Calibri"/>
              </a:rPr>
              <a:t>In recent onset afib, there is a greater than 85% conversion rate with electrical cardioversion</a:t>
            </a:r>
          </a:p>
          <a:p>
            <a:endParaRPr lang="en-US">
              <a:ea typeface="Calibri"/>
              <a:cs typeface="Calibri"/>
            </a:endParaRPr>
          </a:p>
          <a:p>
            <a:pPr marL="285750" indent="-285750">
              <a:buFont typeface="Arial"/>
              <a:buChar char="•"/>
            </a:pPr>
            <a:r>
              <a:rPr lang="en-US">
                <a:ea typeface="Calibri"/>
                <a:cs typeface="Calibri"/>
              </a:rPr>
              <a:t>Pharmacological cardioversion has a 70% success rate</a:t>
            </a:r>
          </a:p>
          <a:p>
            <a:pPr marL="742950" lvl="1" indent="-285750">
              <a:buFont typeface="Courier New"/>
              <a:buChar char="o"/>
            </a:pPr>
            <a:endParaRPr lang="en-US">
              <a:ea typeface="Calibri"/>
              <a:cs typeface="Calibri"/>
            </a:endParaRPr>
          </a:p>
        </p:txBody>
      </p:sp>
      <p:sp>
        <p:nvSpPr>
          <p:cNvPr id="4" name="TextBox 3">
            <a:extLst>
              <a:ext uri="{FF2B5EF4-FFF2-40B4-BE49-F238E27FC236}">
                <a16:creationId xmlns:a16="http://schemas.microsoft.com/office/drawing/2014/main" id="{93F9985B-F5CF-BA30-6C78-7A4E1497D4F9}"/>
              </a:ext>
            </a:extLst>
          </p:cNvPr>
          <p:cNvSpPr txBox="1"/>
          <p:nvPr/>
        </p:nvSpPr>
        <p:spPr>
          <a:xfrm>
            <a:off x="-161" y="4729682"/>
            <a:ext cx="27396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latin typeface="Calibri"/>
                <a:ea typeface="Calibri"/>
                <a:cs typeface="Calibri"/>
              </a:rPr>
              <a:t>Guideline for the Diagnosis and Management of AFib. ACC/AHA/ACCP/HRS. 2023.  </a:t>
            </a:r>
          </a:p>
          <a:p>
            <a:r>
              <a:rPr lang="en-US" sz="800">
                <a:solidFill>
                  <a:schemeClr val="bg1"/>
                </a:solidFill>
                <a:latin typeface="Calibri"/>
                <a:ea typeface="Calibri"/>
                <a:cs typeface="Calibri"/>
              </a:rPr>
              <a:t>Klein. Cardioversion in  Non-valvular </a:t>
            </a:r>
            <a:r>
              <a:rPr lang="en-US" sz="800" err="1">
                <a:solidFill>
                  <a:schemeClr val="bg1"/>
                </a:solidFill>
                <a:latin typeface="Calibri"/>
                <a:ea typeface="Calibri"/>
                <a:cs typeface="Calibri"/>
              </a:rPr>
              <a:t>Afib</a:t>
            </a:r>
            <a:r>
              <a:rPr lang="en-US" sz="800">
                <a:solidFill>
                  <a:schemeClr val="bg1"/>
                </a:solidFill>
                <a:latin typeface="Calibri"/>
                <a:ea typeface="Calibri"/>
                <a:cs typeface="Calibri"/>
              </a:rPr>
              <a:t>. 2015.</a:t>
            </a:r>
          </a:p>
        </p:txBody>
      </p:sp>
    </p:spTree>
    <p:extLst>
      <p:ext uri="{BB962C8B-B14F-4D97-AF65-F5344CB8AC3E}">
        <p14:creationId xmlns:p14="http://schemas.microsoft.com/office/powerpoint/2010/main" val="2909720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2A41-42B3-965E-A592-E530774137B9}"/>
              </a:ext>
            </a:extLst>
          </p:cNvPr>
          <p:cNvSpPr>
            <a:spLocks noGrp="1"/>
          </p:cNvSpPr>
          <p:nvPr>
            <p:ph type="title"/>
          </p:nvPr>
        </p:nvSpPr>
        <p:spPr>
          <a:xfrm>
            <a:off x="628650" y="690913"/>
            <a:ext cx="7886700" cy="507831"/>
          </a:xfrm>
        </p:spPr>
        <p:txBody>
          <a:bodyPr/>
          <a:lstStyle/>
          <a:p>
            <a:r>
              <a:rPr lang="en-US" sz="3000">
                <a:latin typeface="Calibri"/>
                <a:ea typeface="Calibri"/>
                <a:cs typeface="Arial"/>
              </a:rPr>
              <a:t>Cardioversion Complications</a:t>
            </a:r>
            <a:endParaRPr lang="en-US" sz="3000">
              <a:latin typeface="Calibri"/>
              <a:ea typeface="Calibri"/>
            </a:endParaRPr>
          </a:p>
        </p:txBody>
      </p:sp>
      <p:sp>
        <p:nvSpPr>
          <p:cNvPr id="3" name="Content Placeholder 2">
            <a:extLst>
              <a:ext uri="{FF2B5EF4-FFF2-40B4-BE49-F238E27FC236}">
                <a16:creationId xmlns:a16="http://schemas.microsoft.com/office/drawing/2014/main" id="{5ED7115F-4318-D9E1-6A4C-318E6C4ADA1A}"/>
              </a:ext>
            </a:extLst>
          </p:cNvPr>
          <p:cNvSpPr>
            <a:spLocks noGrp="1"/>
          </p:cNvSpPr>
          <p:nvPr>
            <p:ph idx="1"/>
          </p:nvPr>
        </p:nvSpPr>
        <p:spPr/>
        <p:txBody>
          <a:bodyPr vert="horz" lIns="91440" tIns="45720" rIns="91440" bIns="45720" rtlCol="0" anchor="t">
            <a:normAutofit/>
          </a:bodyPr>
          <a:lstStyle/>
          <a:p>
            <a:pPr marL="342900" indent="-342900">
              <a:buFont typeface="Arial,Sans-Serif"/>
              <a:buChar char="•"/>
            </a:pPr>
            <a:r>
              <a:rPr lang="en-US" sz="1800">
                <a:solidFill>
                  <a:schemeClr val="tx1"/>
                </a:solidFill>
                <a:latin typeface="Calibri"/>
                <a:ea typeface="Calibri"/>
                <a:cs typeface="Arial"/>
              </a:rPr>
              <a:t>ST segment and T wave changes</a:t>
            </a:r>
            <a:endParaRPr lang="en-US" sz="1800">
              <a:solidFill>
                <a:schemeClr val="tx1"/>
              </a:solidFill>
              <a:latin typeface="Calibri"/>
              <a:ea typeface="Calibri"/>
            </a:endParaRPr>
          </a:p>
          <a:p>
            <a:pPr marL="342900" indent="-342900">
              <a:buFont typeface="Arial,Sans-Serif"/>
              <a:buChar char="•"/>
            </a:pPr>
            <a:r>
              <a:rPr lang="en-US" sz="1800">
                <a:solidFill>
                  <a:schemeClr val="tx1"/>
                </a:solidFill>
                <a:latin typeface="Calibri"/>
                <a:ea typeface="Calibri"/>
                <a:cs typeface="Arial"/>
              </a:rPr>
              <a:t>Arrhythmia and conduction abnormalities</a:t>
            </a:r>
            <a:endParaRPr lang="en-US" sz="1800">
              <a:solidFill>
                <a:schemeClr val="tx1"/>
              </a:solidFill>
              <a:latin typeface="Calibri"/>
              <a:ea typeface="Calibri"/>
            </a:endParaRPr>
          </a:p>
          <a:p>
            <a:pPr marL="342900" indent="-342900">
              <a:buFont typeface="Arial,Sans-Serif"/>
              <a:buChar char="•"/>
            </a:pPr>
            <a:r>
              <a:rPr lang="en-US" sz="1800">
                <a:solidFill>
                  <a:schemeClr val="tx1"/>
                </a:solidFill>
                <a:latin typeface="Calibri"/>
                <a:ea typeface="Calibri"/>
                <a:cs typeface="Arial"/>
              </a:rPr>
              <a:t>Myocardial dysfunction</a:t>
            </a:r>
            <a:endParaRPr lang="en-US" sz="1800">
              <a:solidFill>
                <a:schemeClr val="tx1"/>
              </a:solidFill>
              <a:latin typeface="Calibri"/>
              <a:ea typeface="Calibri"/>
            </a:endParaRPr>
          </a:p>
          <a:p>
            <a:pPr marL="342900" indent="-342900">
              <a:buFont typeface="Arial,Sans-Serif"/>
              <a:buChar char="•"/>
            </a:pPr>
            <a:r>
              <a:rPr lang="en-US" sz="1800">
                <a:solidFill>
                  <a:schemeClr val="tx1"/>
                </a:solidFill>
                <a:latin typeface="Calibri"/>
                <a:ea typeface="Calibri"/>
                <a:cs typeface="Arial"/>
              </a:rPr>
              <a:t>Pulmonary edema</a:t>
            </a:r>
          </a:p>
          <a:p>
            <a:pPr marL="342900" indent="-342900">
              <a:buFont typeface="Arial,Sans-Serif"/>
              <a:buChar char="•"/>
            </a:pPr>
            <a:r>
              <a:rPr lang="en-US" sz="1800">
                <a:solidFill>
                  <a:schemeClr val="tx1"/>
                </a:solidFill>
                <a:latin typeface="Calibri"/>
                <a:ea typeface="Calibri"/>
                <a:cs typeface="Calibri"/>
              </a:rPr>
              <a:t>Necrosis</a:t>
            </a:r>
            <a:endParaRPr lang="en-US" sz="1800">
              <a:solidFill>
                <a:schemeClr val="tx1"/>
              </a:solidFill>
              <a:latin typeface="Calibri"/>
              <a:ea typeface="Calibri"/>
              <a:cs typeface="Arial"/>
            </a:endParaRPr>
          </a:p>
          <a:p>
            <a:pPr marL="342900" indent="-342900">
              <a:buFont typeface="Arial,Sans-Serif"/>
              <a:buChar char="•"/>
            </a:pPr>
            <a:r>
              <a:rPr lang="en-US" sz="1800">
                <a:solidFill>
                  <a:schemeClr val="tx1"/>
                </a:solidFill>
                <a:latin typeface="Calibri"/>
                <a:ea typeface="Calibri"/>
                <a:cs typeface="Arial"/>
              </a:rPr>
              <a:t>Cutaneous burns</a:t>
            </a:r>
            <a:endParaRPr lang="en-US" sz="1800">
              <a:solidFill>
                <a:schemeClr val="tx1"/>
              </a:solidFill>
              <a:latin typeface="Calibri"/>
              <a:ea typeface="Calibri"/>
            </a:endParaRPr>
          </a:p>
          <a:p>
            <a:pPr marL="342900" indent="-342900">
              <a:buFont typeface="Arial,Sans-Serif"/>
              <a:buChar char="•"/>
            </a:pPr>
            <a:r>
              <a:rPr lang="en-US" sz="1800">
                <a:solidFill>
                  <a:schemeClr val="tx1"/>
                </a:solidFill>
                <a:latin typeface="Calibri"/>
                <a:ea typeface="Calibri"/>
                <a:cs typeface="Arial"/>
              </a:rPr>
              <a:t>Stroke</a:t>
            </a:r>
          </a:p>
          <a:p>
            <a:endParaRPr lang="en-US" sz="1800">
              <a:latin typeface="Calibri"/>
              <a:ea typeface="Calibri"/>
            </a:endParaRPr>
          </a:p>
        </p:txBody>
      </p:sp>
      <p:sp>
        <p:nvSpPr>
          <p:cNvPr id="4" name="TextBox 3">
            <a:extLst>
              <a:ext uri="{FF2B5EF4-FFF2-40B4-BE49-F238E27FC236}">
                <a16:creationId xmlns:a16="http://schemas.microsoft.com/office/drawing/2014/main" id="{390F6849-220B-2767-CFB0-EB3AE709F957}"/>
              </a:ext>
            </a:extLst>
          </p:cNvPr>
          <p:cNvSpPr txBox="1"/>
          <p:nvPr/>
        </p:nvSpPr>
        <p:spPr>
          <a:xfrm>
            <a:off x="0" y="4890099"/>
            <a:ext cx="457200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aseline="0">
                <a:solidFill>
                  <a:srgbClr val="000000"/>
                </a:solidFill>
                <a:latin typeface="Calibri"/>
                <a:ea typeface="Segoe UI"/>
                <a:cs typeface="Segoe UI"/>
              </a:rPr>
              <a:t>Cardioversion and defibrillation for specific arrhythmias.</a:t>
            </a:r>
            <a:r>
              <a:rPr lang="en-US" sz="800">
                <a:solidFill>
                  <a:srgbClr val="000000"/>
                </a:solidFill>
                <a:latin typeface="Calibri"/>
                <a:ea typeface="Segoe UI"/>
                <a:cs typeface="Segoe UI"/>
              </a:rPr>
              <a:t> </a:t>
            </a:r>
            <a:r>
              <a:rPr lang="en-US" sz="800" baseline="0">
                <a:solidFill>
                  <a:srgbClr val="000000"/>
                </a:solidFill>
                <a:latin typeface="Calibri"/>
                <a:ea typeface="Segoe UI"/>
                <a:cs typeface="Segoe UI"/>
              </a:rPr>
              <a:t>UpToDate. 2025</a:t>
            </a:r>
            <a:r>
              <a:rPr lang="en-US" sz="800">
                <a:solidFill>
                  <a:srgbClr val="000000"/>
                </a:solidFill>
                <a:latin typeface="Calibri"/>
                <a:ea typeface="Calibri"/>
                <a:cs typeface="Calibri"/>
              </a:rPr>
              <a:t>​</a:t>
            </a:r>
            <a:endParaRPr lang="en-US" sz="800">
              <a:solidFill>
                <a:srgbClr val="000000"/>
              </a:solidFill>
              <a:ea typeface="Calibri"/>
              <a:cs typeface="Calibri"/>
            </a:endParaRPr>
          </a:p>
          <a:p>
            <a:pPr algn="ctr"/>
            <a:endParaRPr lang="en-US">
              <a:solidFill>
                <a:srgbClr val="000000"/>
              </a:solidFill>
            </a:endParaRPr>
          </a:p>
        </p:txBody>
      </p:sp>
    </p:spTree>
    <p:extLst>
      <p:ext uri="{BB962C8B-B14F-4D97-AF65-F5344CB8AC3E}">
        <p14:creationId xmlns:p14="http://schemas.microsoft.com/office/powerpoint/2010/main" val="3779152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AF59B-6E65-58E5-A675-D9C08A78CB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21B58D2-189A-302E-9621-1A63376C421A}"/>
              </a:ext>
            </a:extLst>
          </p:cNvPr>
          <p:cNvSpPr txBox="1"/>
          <p:nvPr/>
        </p:nvSpPr>
        <p:spPr>
          <a:xfrm>
            <a:off x="4190337" y="381663"/>
            <a:ext cx="699715" cy="3880236"/>
          </a:xfrm>
          <a:prstGeom prst="rect">
            <a:avLst/>
          </a:prstGeom>
          <a:solidFill>
            <a:schemeClr val="bg1"/>
          </a:solidFill>
        </p:spPr>
        <p:txBody>
          <a:bodyPr wrap="square" rtlCol="0">
            <a:spAutoFit/>
          </a:bodyPr>
          <a:lstStyle/>
          <a:p>
            <a:endParaRPr lang="en-US"/>
          </a:p>
        </p:txBody>
      </p:sp>
      <p:sp>
        <p:nvSpPr>
          <p:cNvPr id="5" name="Content Placeholder 2">
            <a:extLst>
              <a:ext uri="{FF2B5EF4-FFF2-40B4-BE49-F238E27FC236}">
                <a16:creationId xmlns:a16="http://schemas.microsoft.com/office/drawing/2014/main" id="{9E14E729-CAF5-8317-5126-F456CE86B704}"/>
              </a:ext>
            </a:extLst>
          </p:cNvPr>
          <p:cNvSpPr txBox="1">
            <a:spLocks/>
          </p:cNvSpPr>
          <p:nvPr/>
        </p:nvSpPr>
        <p:spPr>
          <a:xfrm>
            <a:off x="628650" y="1167085"/>
            <a:ext cx="7886700" cy="345501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p>
        </p:txBody>
      </p:sp>
      <p:sp>
        <p:nvSpPr>
          <p:cNvPr id="2" name="Title 1">
            <a:extLst>
              <a:ext uri="{FF2B5EF4-FFF2-40B4-BE49-F238E27FC236}">
                <a16:creationId xmlns:a16="http://schemas.microsoft.com/office/drawing/2014/main" id="{30E1688B-2C62-7ABE-CC92-965BEDE9E344}"/>
              </a:ext>
            </a:extLst>
          </p:cNvPr>
          <p:cNvSpPr>
            <a:spLocks noGrp="1"/>
          </p:cNvSpPr>
          <p:nvPr>
            <p:ph type="title"/>
          </p:nvPr>
        </p:nvSpPr>
        <p:spPr>
          <a:xfrm>
            <a:off x="340123" y="275668"/>
            <a:ext cx="7700775" cy="1338828"/>
          </a:xfrm>
        </p:spPr>
        <p:txBody>
          <a:bodyPr anchor="ctr">
            <a:normAutofit/>
          </a:bodyPr>
          <a:lstStyle/>
          <a:p>
            <a:r>
              <a:rPr lang="en-US">
                <a:latin typeface="Calibri"/>
                <a:ea typeface="Verdana"/>
              </a:rPr>
              <a:t>Atrial Fibrillation Thromboembolism</a:t>
            </a:r>
            <a:endParaRPr lang="en-US">
              <a:latin typeface="Calibri"/>
            </a:endParaRPr>
          </a:p>
        </p:txBody>
      </p:sp>
      <p:sp>
        <p:nvSpPr>
          <p:cNvPr id="8" name="TextBox 7">
            <a:extLst>
              <a:ext uri="{FF2B5EF4-FFF2-40B4-BE49-F238E27FC236}">
                <a16:creationId xmlns:a16="http://schemas.microsoft.com/office/drawing/2014/main" id="{AD58619D-C6B9-5071-41FC-688822B2721B}"/>
              </a:ext>
            </a:extLst>
          </p:cNvPr>
          <p:cNvSpPr txBox="1"/>
          <p:nvPr/>
        </p:nvSpPr>
        <p:spPr>
          <a:xfrm>
            <a:off x="513256" y="1318362"/>
            <a:ext cx="782966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a:cs typeface="Calibri"/>
              </a:rPr>
              <a:t>Anticoagulation is needed prior to cardioversion if:</a:t>
            </a:r>
          </a:p>
          <a:p>
            <a:pPr marL="742950" lvl="1" indent="-285750">
              <a:buFont typeface="Courier New"/>
              <a:buChar char="o"/>
            </a:pPr>
            <a:r>
              <a:rPr lang="en-US">
                <a:ea typeface="Calibri"/>
                <a:cs typeface="Calibri"/>
              </a:rPr>
              <a:t>Onset of </a:t>
            </a:r>
            <a:r>
              <a:rPr lang="en-US" err="1">
                <a:ea typeface="Calibri"/>
                <a:cs typeface="Calibri"/>
              </a:rPr>
              <a:t>afib</a:t>
            </a:r>
            <a:r>
              <a:rPr lang="en-US">
                <a:ea typeface="Calibri"/>
                <a:cs typeface="Calibri"/>
              </a:rPr>
              <a:t> is greater than 48 hours</a:t>
            </a:r>
          </a:p>
          <a:p>
            <a:pPr marL="1200150" lvl="2" indent="-285750">
              <a:buFont typeface="Wingdings"/>
              <a:buChar char="§"/>
            </a:pPr>
            <a:r>
              <a:rPr lang="en-US">
                <a:ea typeface="Calibri"/>
                <a:cs typeface="Calibri"/>
              </a:rPr>
              <a:t>Anticoagulation is recommended for 3 weeks before and 4 weeks after cardioversion</a:t>
            </a:r>
          </a:p>
          <a:p>
            <a:pPr lvl="2"/>
            <a:endParaRPr lang="en-US">
              <a:ea typeface="Calibri"/>
              <a:cs typeface="Calibri"/>
            </a:endParaRPr>
          </a:p>
          <a:p>
            <a:pPr marL="285750" indent="-285750">
              <a:buFont typeface="Arial"/>
              <a:buChar char="•"/>
            </a:pPr>
            <a:r>
              <a:rPr lang="en-US">
                <a:ea typeface="Calibri"/>
                <a:cs typeface="Calibri"/>
              </a:rPr>
              <a:t>No anticoagulation is needed prior to cardioversion if:</a:t>
            </a:r>
          </a:p>
          <a:p>
            <a:pPr marL="742950" lvl="1" indent="-285750">
              <a:buFont typeface="Courier New"/>
              <a:buChar char="o"/>
            </a:pPr>
            <a:r>
              <a:rPr lang="en-US">
                <a:ea typeface="Calibri"/>
                <a:cs typeface="Calibri"/>
              </a:rPr>
              <a:t>Transesophageal echocardiogram is used to rule out thrombus</a:t>
            </a:r>
          </a:p>
          <a:p>
            <a:pPr marL="742950" lvl="1" indent="-285750">
              <a:buFont typeface="Courier New"/>
              <a:buChar char="o"/>
            </a:pPr>
            <a:r>
              <a:rPr lang="en-US">
                <a:ea typeface="Calibri"/>
                <a:cs typeface="Calibri"/>
              </a:rPr>
              <a:t>Onset of </a:t>
            </a:r>
            <a:r>
              <a:rPr lang="en-US" err="1">
                <a:ea typeface="Calibri"/>
                <a:cs typeface="Calibri"/>
              </a:rPr>
              <a:t>afib</a:t>
            </a:r>
            <a:r>
              <a:rPr lang="en-US">
                <a:ea typeface="Calibri"/>
                <a:cs typeface="Calibri"/>
              </a:rPr>
              <a:t> is less than 48 hours</a:t>
            </a:r>
            <a:endParaRPr lang="en-US"/>
          </a:p>
          <a:p>
            <a:pPr marL="742950" lvl="1" indent="-285750">
              <a:buFont typeface="Courier New"/>
              <a:buChar char="o"/>
            </a:pPr>
            <a:endParaRPr lang="en-US">
              <a:ea typeface="Calibri"/>
              <a:cs typeface="Calibri"/>
            </a:endParaRPr>
          </a:p>
          <a:p>
            <a:pPr marL="285750" indent="-285750">
              <a:buFont typeface="Arial"/>
              <a:buChar char="•"/>
            </a:pPr>
            <a:endParaRPr lang="en-US">
              <a:ea typeface="Calibri"/>
              <a:cs typeface="Calibri"/>
            </a:endParaRPr>
          </a:p>
        </p:txBody>
      </p:sp>
      <p:sp>
        <p:nvSpPr>
          <p:cNvPr id="4" name="TextBox 3">
            <a:extLst>
              <a:ext uri="{FF2B5EF4-FFF2-40B4-BE49-F238E27FC236}">
                <a16:creationId xmlns:a16="http://schemas.microsoft.com/office/drawing/2014/main" id="{BC12DE5F-0B18-AF8D-2EA0-E1234F71C938}"/>
              </a:ext>
            </a:extLst>
          </p:cNvPr>
          <p:cNvSpPr txBox="1"/>
          <p:nvPr/>
        </p:nvSpPr>
        <p:spPr>
          <a:xfrm>
            <a:off x="0" y="4782269"/>
            <a:ext cx="26418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baseline="0">
                <a:solidFill>
                  <a:srgbClr val="FFFFFF"/>
                </a:solidFill>
                <a:latin typeface="Aptos"/>
                <a:ea typeface="Segoe UI"/>
                <a:cs typeface="Segoe UI"/>
              </a:rPr>
              <a:t>Guideline for the Diagnosis and Management </a:t>
            </a:r>
            <a:r>
              <a:rPr lang="en-US" sz="700">
                <a:solidFill>
                  <a:srgbClr val="FFFFFF"/>
                </a:solidFill>
                <a:latin typeface="Aptos"/>
                <a:ea typeface="Segoe UI"/>
                <a:cs typeface="Segoe UI"/>
              </a:rPr>
              <a:t>of AFib</a:t>
            </a:r>
            <a:r>
              <a:rPr lang="en-US" sz="700" baseline="0">
                <a:solidFill>
                  <a:srgbClr val="FFFFFF"/>
                </a:solidFill>
                <a:latin typeface="Aptos"/>
                <a:ea typeface="Segoe UI"/>
                <a:cs typeface="Segoe UI"/>
              </a:rPr>
              <a:t>. ACC/AHA/ACCP/HRS. 2023. </a:t>
            </a:r>
            <a:endParaRPr lang="en-US"/>
          </a:p>
          <a:p>
            <a:pPr algn="ctr"/>
            <a:endParaRPr lang="en-US"/>
          </a:p>
        </p:txBody>
      </p:sp>
    </p:spTree>
    <p:extLst>
      <p:ext uri="{BB962C8B-B14F-4D97-AF65-F5344CB8AC3E}">
        <p14:creationId xmlns:p14="http://schemas.microsoft.com/office/powerpoint/2010/main" val="115702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9F40-9B66-5554-9F5B-9083B0B42BCB}"/>
              </a:ext>
            </a:extLst>
          </p:cNvPr>
          <p:cNvSpPr>
            <a:spLocks noGrp="1"/>
          </p:cNvSpPr>
          <p:nvPr>
            <p:ph type="title"/>
          </p:nvPr>
        </p:nvSpPr>
        <p:spPr>
          <a:xfrm>
            <a:off x="628650" y="653308"/>
            <a:ext cx="7886700" cy="507831"/>
          </a:xfrm>
        </p:spPr>
        <p:txBody>
          <a:bodyPr/>
          <a:lstStyle/>
          <a:p>
            <a:r>
              <a:rPr lang="en-US" sz="3000">
                <a:latin typeface="Calibri"/>
                <a:ea typeface="Calibri"/>
                <a:cs typeface="Arial"/>
              </a:rPr>
              <a:t>Clinical Guidelines </a:t>
            </a:r>
            <a:endParaRPr lang="en-US" sz="3000">
              <a:latin typeface="Calibri"/>
              <a:ea typeface="Calibri"/>
            </a:endParaRPr>
          </a:p>
        </p:txBody>
      </p:sp>
      <p:sp>
        <p:nvSpPr>
          <p:cNvPr id="3" name="Content Placeholder 2">
            <a:extLst>
              <a:ext uri="{FF2B5EF4-FFF2-40B4-BE49-F238E27FC236}">
                <a16:creationId xmlns:a16="http://schemas.microsoft.com/office/drawing/2014/main" id="{BABC0543-FF10-5F22-1E84-32B547A7A829}"/>
              </a:ext>
            </a:extLst>
          </p:cNvPr>
          <p:cNvSpPr>
            <a:spLocks noGrp="1"/>
          </p:cNvSpPr>
          <p:nvPr>
            <p:ph idx="1"/>
          </p:nvPr>
        </p:nvSpPr>
        <p:spPr>
          <a:xfrm>
            <a:off x="628650" y="1288537"/>
            <a:ext cx="7886700" cy="3263504"/>
          </a:xfrm>
        </p:spPr>
        <p:txBody>
          <a:bodyPr vert="horz" lIns="91440" tIns="45720" rIns="91440" bIns="45720" rtlCol="0" anchor="t">
            <a:normAutofit/>
          </a:bodyPr>
          <a:lstStyle/>
          <a:p>
            <a:pPr marL="342900" indent="-342900">
              <a:buFont typeface="Arial"/>
              <a:buChar char="•"/>
            </a:pPr>
            <a:r>
              <a:rPr lang="en-US" sz="1800">
                <a:solidFill>
                  <a:schemeClr val="tx1"/>
                </a:solidFill>
                <a:latin typeface="Calibri"/>
                <a:ea typeface="Roboto"/>
                <a:cs typeface="Roboto"/>
              </a:rPr>
              <a:t>2024 American College of Emergency Physicians (ACEP) </a:t>
            </a:r>
            <a:r>
              <a:rPr lang="en-US" sz="1800">
                <a:solidFill>
                  <a:schemeClr val="tx1"/>
                </a:solidFill>
                <a:latin typeface="Calibri"/>
                <a:ea typeface="Roboto"/>
                <a:cs typeface="Arial"/>
              </a:rPr>
              <a:t>Guidelines for Unscheduled Procedural Sedation </a:t>
            </a:r>
          </a:p>
          <a:p>
            <a:pPr marL="342900" indent="-342900">
              <a:buFont typeface="Arial"/>
              <a:buChar char="•"/>
            </a:pPr>
            <a:r>
              <a:rPr lang="en-US" sz="1800">
                <a:solidFill>
                  <a:schemeClr val="tx1"/>
                </a:solidFill>
                <a:latin typeface="Calibri"/>
                <a:ea typeface="Roboto"/>
                <a:cs typeface="Roboto"/>
              </a:rPr>
              <a:t>2018 American Society of Anesthesiologists (ASA) </a:t>
            </a:r>
            <a:r>
              <a:rPr lang="en-US" sz="1800">
                <a:solidFill>
                  <a:schemeClr val="tx1"/>
                </a:solidFill>
                <a:highlight>
                  <a:srgbClr val="FFFFFF"/>
                </a:highlight>
                <a:latin typeface="Calibri"/>
                <a:ea typeface="Roboto"/>
                <a:cs typeface="Roboto"/>
              </a:rPr>
              <a:t>Practice Guidelines for Moderate Procedural Sedation and Analgesia</a:t>
            </a:r>
          </a:p>
          <a:p>
            <a:pPr marL="342900" indent="-342900">
              <a:buFont typeface="Arial"/>
              <a:buChar char="•"/>
            </a:pPr>
            <a:r>
              <a:rPr lang="en-US" sz="1800">
                <a:solidFill>
                  <a:schemeClr val="tx1"/>
                </a:solidFill>
                <a:latin typeface="Calibri"/>
                <a:ea typeface="Roboto"/>
                <a:cs typeface="Roboto"/>
              </a:rPr>
              <a:t>2023 American Heart Association (AHA) Guideline for the Diagnosis and Management of Arial Fibrillation</a:t>
            </a:r>
          </a:p>
          <a:p>
            <a:pPr marL="342900" indent="-342900">
              <a:buFont typeface="Arial"/>
              <a:buChar char="•"/>
            </a:pPr>
            <a:endParaRPr lang="en-US" sz="1800">
              <a:solidFill>
                <a:schemeClr val="tx1"/>
              </a:solidFill>
              <a:latin typeface="Calibri"/>
              <a:ea typeface="Roboto"/>
              <a:cs typeface="Roboto"/>
            </a:endParaRPr>
          </a:p>
          <a:p>
            <a:r>
              <a:rPr lang="en-US" sz="1800">
                <a:solidFill>
                  <a:schemeClr val="tx1"/>
                </a:solidFill>
                <a:latin typeface="Calibri"/>
                <a:ea typeface="Calibri"/>
                <a:cs typeface="Arial"/>
              </a:rPr>
              <a:t>Clinical guidelines offer very limited recommendations on which agents to use for procedural sedation during cardioversion. While they acknowledge that sedation is warranted, they do not provide specific guidance on agent selection.</a:t>
            </a:r>
            <a:endParaRPr lang="en-US" sz="1800">
              <a:solidFill>
                <a:schemeClr val="tx1"/>
              </a:solidFill>
              <a:latin typeface="Calibri"/>
              <a:ea typeface="Calibri"/>
            </a:endParaRPr>
          </a:p>
          <a:p>
            <a:pPr marL="342900" indent="-342900">
              <a:buFont typeface="Arial"/>
              <a:buChar char="•"/>
            </a:pPr>
            <a:endParaRPr lang="en-US">
              <a:latin typeface="Arial"/>
              <a:cs typeface="Arial"/>
            </a:endParaRPr>
          </a:p>
        </p:txBody>
      </p:sp>
    </p:spTree>
    <p:extLst>
      <p:ext uri="{BB962C8B-B14F-4D97-AF65-F5344CB8AC3E}">
        <p14:creationId xmlns:p14="http://schemas.microsoft.com/office/powerpoint/2010/main" val="1047818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F53F9-2A88-2F76-78EC-C7243727FE59}"/>
              </a:ext>
            </a:extLst>
          </p:cNvPr>
          <p:cNvSpPr>
            <a:spLocks noGrp="1"/>
          </p:cNvSpPr>
          <p:nvPr>
            <p:ph type="title"/>
          </p:nvPr>
        </p:nvSpPr>
        <p:spPr>
          <a:xfrm>
            <a:off x="628650" y="772556"/>
            <a:ext cx="7886700" cy="507831"/>
          </a:xfrm>
        </p:spPr>
        <p:txBody>
          <a:bodyPr/>
          <a:lstStyle/>
          <a:p>
            <a:r>
              <a:rPr lang="en-US" sz="3000">
                <a:latin typeface="Calibri"/>
                <a:ea typeface="Calibri"/>
                <a:cs typeface="Arial"/>
              </a:rPr>
              <a:t>Procedural Sedation</a:t>
            </a:r>
            <a:endParaRPr lang="en-US" sz="3000">
              <a:latin typeface="Calibri"/>
              <a:ea typeface="Calibri"/>
            </a:endParaRPr>
          </a:p>
        </p:txBody>
      </p:sp>
      <p:sp>
        <p:nvSpPr>
          <p:cNvPr id="3" name="Content Placeholder 2">
            <a:extLst>
              <a:ext uri="{FF2B5EF4-FFF2-40B4-BE49-F238E27FC236}">
                <a16:creationId xmlns:a16="http://schemas.microsoft.com/office/drawing/2014/main" id="{ADAA99A1-7BAA-E7FE-3F91-57D991A4C17B}"/>
              </a:ext>
            </a:extLst>
          </p:cNvPr>
          <p:cNvSpPr>
            <a:spLocks noGrp="1"/>
          </p:cNvSpPr>
          <p:nvPr>
            <p:ph idx="1"/>
          </p:nvPr>
        </p:nvSpPr>
        <p:spPr/>
        <p:txBody>
          <a:bodyPr vert="horz" lIns="91440" tIns="45720" rIns="91440" bIns="45720" rtlCol="0" anchor="t">
            <a:normAutofit/>
          </a:bodyPr>
          <a:lstStyle/>
          <a:p>
            <a:pPr marL="342900" indent="-342900">
              <a:buFont typeface="Arial"/>
              <a:buChar char="•"/>
            </a:pPr>
            <a:r>
              <a:rPr lang="en-US" sz="1800">
                <a:solidFill>
                  <a:schemeClr val="tx1"/>
                </a:solidFill>
                <a:latin typeface="Calibri"/>
                <a:ea typeface="Calibri"/>
                <a:cs typeface="Arial"/>
              </a:rPr>
              <a:t>“the use of anxiolytic, sedative, hypnotic, analgesic, and/or dissociative medication(s) to attenuate anxiety, pain, and/or motion. These agents are administered in order to facilitate amnesia or decreased awareness and/or patient comfort and safety during a diagnostic or therapeutic procedure.” </a:t>
            </a:r>
          </a:p>
          <a:p>
            <a:endParaRPr lang="en-US" sz="1800">
              <a:solidFill>
                <a:schemeClr val="tx1"/>
              </a:solidFill>
              <a:latin typeface="Calibri"/>
              <a:ea typeface="Calibri"/>
              <a:cs typeface="Arial"/>
            </a:endParaRPr>
          </a:p>
          <a:p>
            <a:pPr marL="342900" indent="-342900">
              <a:buFont typeface="Arial"/>
              <a:buChar char="•"/>
            </a:pPr>
            <a:r>
              <a:rPr lang="en-US" sz="1800">
                <a:solidFill>
                  <a:schemeClr val="tx1"/>
                </a:solidFill>
                <a:latin typeface="Calibri"/>
                <a:ea typeface="Calibri"/>
                <a:cs typeface="Arial"/>
              </a:rPr>
              <a:t>General goals of sedation: </a:t>
            </a:r>
          </a:p>
          <a:p>
            <a:pPr marL="685800" lvl="1" indent="-342900">
              <a:buFont typeface="Courier New"/>
              <a:buChar char="o"/>
            </a:pPr>
            <a:r>
              <a:rPr lang="en-US">
                <a:solidFill>
                  <a:schemeClr val="tx1"/>
                </a:solidFill>
                <a:latin typeface="Calibri"/>
                <a:ea typeface="Calibri"/>
                <a:cs typeface="Arial"/>
              </a:rPr>
              <a:t>Reduce pain perception</a:t>
            </a:r>
            <a:endParaRPr lang="en-US">
              <a:solidFill>
                <a:schemeClr val="tx1"/>
              </a:solidFill>
              <a:latin typeface="Calibri"/>
              <a:ea typeface="Calibri"/>
            </a:endParaRPr>
          </a:p>
          <a:p>
            <a:pPr marL="685800" lvl="1" indent="-342900">
              <a:buFont typeface="Courier New"/>
              <a:buChar char="o"/>
            </a:pPr>
            <a:r>
              <a:rPr lang="en-US">
                <a:solidFill>
                  <a:schemeClr val="tx1"/>
                </a:solidFill>
                <a:latin typeface="Calibri"/>
                <a:ea typeface="Calibri"/>
                <a:cs typeface="Arial"/>
              </a:rPr>
              <a:t>Decrease anxiety</a:t>
            </a:r>
          </a:p>
          <a:p>
            <a:pPr marL="685800" lvl="1" indent="-342900">
              <a:buFont typeface="Courier New"/>
              <a:buChar char="o"/>
            </a:pPr>
            <a:r>
              <a:rPr lang="en-US">
                <a:solidFill>
                  <a:schemeClr val="tx1"/>
                </a:solidFill>
                <a:latin typeface="Calibri"/>
                <a:ea typeface="Calibri"/>
                <a:cs typeface="Arial"/>
              </a:rPr>
              <a:t>Maximizing amnesia</a:t>
            </a:r>
          </a:p>
          <a:p>
            <a:pPr marL="685800" lvl="1" indent="-342900">
              <a:buFont typeface="Courier New"/>
              <a:buChar char="o"/>
            </a:pPr>
            <a:r>
              <a:rPr lang="en-US">
                <a:solidFill>
                  <a:schemeClr val="tx1"/>
                </a:solidFill>
                <a:latin typeface="Calibri"/>
                <a:ea typeface="Calibri"/>
                <a:cs typeface="Arial"/>
              </a:rPr>
              <a:t>Protect the patient from injuring themselves</a:t>
            </a:r>
            <a:endParaRPr lang="en-US">
              <a:solidFill>
                <a:schemeClr val="tx1"/>
              </a:solidFill>
              <a:latin typeface="Calibri"/>
              <a:ea typeface="Calibri"/>
            </a:endParaRPr>
          </a:p>
          <a:p>
            <a:pPr marL="342900" indent="-342900">
              <a:buFont typeface="Arial"/>
              <a:buChar char="•"/>
            </a:pPr>
            <a:endParaRPr lang="en-US" sz="1800">
              <a:latin typeface="Calibri"/>
              <a:ea typeface="Calibri"/>
            </a:endParaRPr>
          </a:p>
        </p:txBody>
      </p:sp>
      <p:sp>
        <p:nvSpPr>
          <p:cNvPr id="4" name="TextBox 3">
            <a:extLst>
              <a:ext uri="{FF2B5EF4-FFF2-40B4-BE49-F238E27FC236}">
                <a16:creationId xmlns:a16="http://schemas.microsoft.com/office/drawing/2014/main" id="{84F4CE77-09F2-786B-4056-599F8D37BF8B}"/>
              </a:ext>
            </a:extLst>
          </p:cNvPr>
          <p:cNvSpPr txBox="1"/>
          <p:nvPr/>
        </p:nvSpPr>
        <p:spPr>
          <a:xfrm>
            <a:off x="186235" y="4760063"/>
            <a:ext cx="4385396"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ea typeface="Calibri"/>
                <a:cs typeface="Calibri"/>
              </a:rPr>
              <a:t>Green. Unscheduled Procedural Sedation. 2024.</a:t>
            </a:r>
          </a:p>
          <a:p>
            <a:r>
              <a:rPr lang="en-US" sz="900">
                <a:ea typeface="Calibri"/>
                <a:cs typeface="Calibri"/>
              </a:rPr>
              <a:t>Procedural Sedation in Adults in the emergency department. UpToDate. 2025.</a:t>
            </a:r>
          </a:p>
          <a:p>
            <a:endParaRPr lang="en-US" sz="900">
              <a:ea typeface="Calibri"/>
              <a:cs typeface="Calibri"/>
            </a:endParaRPr>
          </a:p>
        </p:txBody>
      </p:sp>
    </p:spTree>
    <p:extLst>
      <p:ext uri="{BB962C8B-B14F-4D97-AF65-F5344CB8AC3E}">
        <p14:creationId xmlns:p14="http://schemas.microsoft.com/office/powerpoint/2010/main" val="1090262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B3739-9455-CD57-B6F2-ADEF35BF50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65EDC7-1892-E393-B5EB-54323FEAF258}"/>
              </a:ext>
            </a:extLst>
          </p:cNvPr>
          <p:cNvSpPr>
            <a:spLocks noGrp="1"/>
          </p:cNvSpPr>
          <p:nvPr>
            <p:ph type="title"/>
          </p:nvPr>
        </p:nvSpPr>
        <p:spPr>
          <a:xfrm>
            <a:off x="628650" y="705758"/>
            <a:ext cx="7886700" cy="507831"/>
          </a:xfrm>
        </p:spPr>
        <p:txBody>
          <a:bodyPr/>
          <a:lstStyle/>
          <a:p>
            <a:r>
              <a:rPr lang="en-US" sz="3000">
                <a:latin typeface="Calibri"/>
                <a:ea typeface="Calibri"/>
                <a:cs typeface="Arial"/>
              </a:rPr>
              <a:t>Sedation Complications</a:t>
            </a:r>
            <a:endParaRPr lang="en-US" sz="3000">
              <a:latin typeface="Calibri"/>
              <a:ea typeface="Calibri"/>
            </a:endParaRPr>
          </a:p>
        </p:txBody>
      </p:sp>
      <p:sp>
        <p:nvSpPr>
          <p:cNvPr id="3" name="Content Placeholder 2">
            <a:extLst>
              <a:ext uri="{FF2B5EF4-FFF2-40B4-BE49-F238E27FC236}">
                <a16:creationId xmlns:a16="http://schemas.microsoft.com/office/drawing/2014/main" id="{E2C26B95-DBDD-1FC0-D1E4-D52D24640B61}"/>
              </a:ext>
            </a:extLst>
          </p:cNvPr>
          <p:cNvSpPr>
            <a:spLocks noGrp="1"/>
          </p:cNvSpPr>
          <p:nvPr>
            <p:ph idx="1"/>
          </p:nvPr>
        </p:nvSpPr>
        <p:spPr>
          <a:xfrm>
            <a:off x="804428" y="1283432"/>
            <a:ext cx="7886700" cy="2874806"/>
          </a:xfrm>
        </p:spPr>
        <p:txBody>
          <a:bodyPr vert="horz" lIns="91440" tIns="45720" rIns="91440" bIns="45720" rtlCol="0" anchor="t">
            <a:normAutofit/>
          </a:bodyPr>
          <a:lstStyle/>
          <a:p>
            <a:pPr marL="342900" indent="-342900">
              <a:buFont typeface="Arial" panose="020B0604020202020204" pitchFamily="34" charset="0"/>
              <a:buChar char="•"/>
            </a:pPr>
            <a:r>
              <a:rPr lang="en-US" sz="1800">
                <a:solidFill>
                  <a:schemeClr val="tx1"/>
                </a:solidFill>
                <a:latin typeface="Calibri"/>
                <a:ea typeface="Calibri"/>
                <a:cs typeface="Arial"/>
              </a:rPr>
              <a:t>Respiratory distress</a:t>
            </a:r>
          </a:p>
          <a:p>
            <a:pPr marL="342900" indent="-342900">
              <a:buFont typeface="Arial" panose="020B0604020202020204" pitchFamily="34" charset="0"/>
              <a:buChar char="•"/>
            </a:pPr>
            <a:r>
              <a:rPr lang="en-US" sz="1800">
                <a:solidFill>
                  <a:schemeClr val="tx1"/>
                </a:solidFill>
                <a:latin typeface="Calibri"/>
                <a:ea typeface="Calibri"/>
                <a:cs typeface="Arial"/>
              </a:rPr>
              <a:t>Cardiovascular side effects</a:t>
            </a:r>
          </a:p>
          <a:p>
            <a:pPr marL="342900" indent="-342900">
              <a:buFont typeface="Arial" panose="020B0604020202020204" pitchFamily="34" charset="0"/>
              <a:buChar char="•"/>
            </a:pPr>
            <a:r>
              <a:rPr lang="en-US" sz="1800">
                <a:solidFill>
                  <a:schemeClr val="tx1"/>
                </a:solidFill>
                <a:latin typeface="Calibri"/>
                <a:ea typeface="Calibri"/>
                <a:cs typeface="Arial"/>
              </a:rPr>
              <a:t>Aspiration</a:t>
            </a:r>
          </a:p>
          <a:p>
            <a:pPr marL="342900" indent="-342900">
              <a:buFont typeface="Arial" panose="020B0604020202020204" pitchFamily="34" charset="0"/>
              <a:buChar char="•"/>
            </a:pPr>
            <a:r>
              <a:rPr lang="en-US" sz="1800">
                <a:solidFill>
                  <a:schemeClr val="tx1"/>
                </a:solidFill>
                <a:latin typeface="Calibri"/>
                <a:ea typeface="Calibri"/>
                <a:cs typeface="Arial"/>
              </a:rPr>
              <a:t>Nausea and vomiting</a:t>
            </a:r>
            <a:endParaRPr lang="en-US" sz="1800">
              <a:solidFill>
                <a:schemeClr val="tx1"/>
              </a:solidFill>
              <a:latin typeface="Calibri"/>
              <a:ea typeface="Calibri"/>
            </a:endParaRPr>
          </a:p>
        </p:txBody>
      </p:sp>
      <p:sp>
        <p:nvSpPr>
          <p:cNvPr id="4" name="TextBox 3">
            <a:extLst>
              <a:ext uri="{FF2B5EF4-FFF2-40B4-BE49-F238E27FC236}">
                <a16:creationId xmlns:a16="http://schemas.microsoft.com/office/drawing/2014/main" id="{4F644ECF-2FA9-9576-160C-6ADF5D23E7DA}"/>
              </a:ext>
            </a:extLst>
          </p:cNvPr>
          <p:cNvSpPr txBox="1"/>
          <p:nvPr/>
        </p:nvSpPr>
        <p:spPr>
          <a:xfrm>
            <a:off x="172528" y="4884707"/>
            <a:ext cx="475531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ea typeface="Calibri"/>
                <a:cs typeface="Calibri"/>
              </a:rPr>
              <a:t>Procedural Sedation in Adults in the emergency department. UpToDate. 2025.</a:t>
            </a:r>
          </a:p>
        </p:txBody>
      </p:sp>
    </p:spTree>
    <p:extLst>
      <p:ext uri="{BB962C8B-B14F-4D97-AF65-F5344CB8AC3E}">
        <p14:creationId xmlns:p14="http://schemas.microsoft.com/office/powerpoint/2010/main" val="204194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7A46F-6CEB-20AB-A01C-95E7C6510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F2CB2E-7121-9166-4D9E-0A2FCA08F85E}"/>
              </a:ext>
            </a:extLst>
          </p:cNvPr>
          <p:cNvSpPr>
            <a:spLocks noGrp="1"/>
          </p:cNvSpPr>
          <p:nvPr>
            <p:ph type="title"/>
          </p:nvPr>
        </p:nvSpPr>
        <p:spPr>
          <a:xfrm>
            <a:off x="628650" y="875238"/>
            <a:ext cx="7886700" cy="507831"/>
          </a:xfrm>
        </p:spPr>
        <p:txBody>
          <a:bodyPr/>
          <a:lstStyle/>
          <a:p>
            <a:r>
              <a:rPr lang="en-US" sz="3000">
                <a:latin typeface="Calibri"/>
                <a:ea typeface="Calibri"/>
                <a:cs typeface="Arial"/>
              </a:rPr>
              <a:t>Disclosures</a:t>
            </a:r>
            <a:r>
              <a:rPr lang="en-US" sz="2800">
                <a:latin typeface="Calibri"/>
                <a:ea typeface="Calibri"/>
                <a:cs typeface="Arial"/>
              </a:rPr>
              <a:t> </a:t>
            </a:r>
            <a:endParaRPr lang="en-US" sz="2800" b="0">
              <a:solidFill>
                <a:srgbClr val="000000"/>
              </a:solidFill>
              <a:latin typeface="Calibri"/>
              <a:ea typeface="Calibri"/>
              <a:cs typeface="Arial"/>
            </a:endParaRPr>
          </a:p>
        </p:txBody>
      </p:sp>
      <p:sp>
        <p:nvSpPr>
          <p:cNvPr id="3" name="Content Placeholder 2">
            <a:extLst>
              <a:ext uri="{FF2B5EF4-FFF2-40B4-BE49-F238E27FC236}">
                <a16:creationId xmlns:a16="http://schemas.microsoft.com/office/drawing/2014/main" id="{5D2A974E-F984-EAB6-0DA6-D840F72D26DD}"/>
              </a:ext>
            </a:extLst>
          </p:cNvPr>
          <p:cNvSpPr>
            <a:spLocks noGrp="1"/>
          </p:cNvSpPr>
          <p:nvPr>
            <p:ph idx="1"/>
          </p:nvPr>
        </p:nvSpPr>
        <p:spPr>
          <a:xfrm>
            <a:off x="628650" y="1464912"/>
            <a:ext cx="7886700" cy="3263504"/>
          </a:xfrm>
        </p:spPr>
        <p:txBody>
          <a:bodyPr vert="horz" lIns="91440" tIns="45720" rIns="91440" bIns="45720" rtlCol="0" anchor="t">
            <a:normAutofit/>
          </a:bodyPr>
          <a:lstStyle/>
          <a:p>
            <a:r>
              <a:rPr lang="en-US" sz="2000">
                <a:solidFill>
                  <a:schemeClr val="tx1"/>
                </a:solidFill>
                <a:latin typeface="Calibri"/>
                <a:ea typeface="Calibri"/>
                <a:cs typeface="Arial"/>
              </a:rPr>
              <a:t>The planner(s) and speaker(s) have indicated that there are no relevant financial relationships with any ineligible companies to disclose. </a:t>
            </a:r>
          </a:p>
          <a:p>
            <a:endParaRPr lang="en-US"/>
          </a:p>
        </p:txBody>
      </p:sp>
    </p:spTree>
    <p:extLst>
      <p:ext uri="{BB962C8B-B14F-4D97-AF65-F5344CB8AC3E}">
        <p14:creationId xmlns:p14="http://schemas.microsoft.com/office/powerpoint/2010/main" val="1661807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DD7DC-A776-0D7D-216D-A4E6585148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DC1857-CDC8-1E08-66E7-4058C14F531C}"/>
              </a:ext>
            </a:extLst>
          </p:cNvPr>
          <p:cNvSpPr>
            <a:spLocks noGrp="1"/>
          </p:cNvSpPr>
          <p:nvPr>
            <p:ph type="title"/>
          </p:nvPr>
        </p:nvSpPr>
        <p:spPr>
          <a:xfrm>
            <a:off x="628650" y="639588"/>
            <a:ext cx="7886700" cy="646331"/>
          </a:xfrm>
        </p:spPr>
        <p:txBody>
          <a:bodyPr anchor="ctr">
            <a:normAutofit/>
          </a:bodyPr>
          <a:lstStyle/>
          <a:p>
            <a:r>
              <a:rPr lang="en-US" sz="3000">
                <a:latin typeface="Calibri"/>
                <a:ea typeface="Calibri"/>
                <a:cs typeface="Arial"/>
              </a:rPr>
              <a:t>Introduction to Patient Case</a:t>
            </a:r>
          </a:p>
        </p:txBody>
      </p:sp>
      <p:sp>
        <p:nvSpPr>
          <p:cNvPr id="3" name="Content Placeholder 2">
            <a:extLst>
              <a:ext uri="{FF2B5EF4-FFF2-40B4-BE49-F238E27FC236}">
                <a16:creationId xmlns:a16="http://schemas.microsoft.com/office/drawing/2014/main" id="{538B8750-3D76-9B56-2487-642C8F047CCC}"/>
              </a:ext>
            </a:extLst>
          </p:cNvPr>
          <p:cNvSpPr>
            <a:spLocks noGrp="1"/>
          </p:cNvSpPr>
          <p:nvPr>
            <p:ph idx="1"/>
          </p:nvPr>
        </p:nvSpPr>
        <p:spPr>
          <a:xfrm>
            <a:off x="628649" y="1369219"/>
            <a:ext cx="7653378" cy="3263504"/>
          </a:xfrm>
        </p:spPr>
        <p:txBody>
          <a:bodyPr vert="horz" lIns="91440" tIns="45720" rIns="91440" bIns="45720" rtlCol="0" anchor="t">
            <a:normAutofit/>
          </a:bodyPr>
          <a:lstStyle/>
          <a:p>
            <a:r>
              <a:rPr lang="en-US" sz="1800">
                <a:solidFill>
                  <a:schemeClr val="tx1"/>
                </a:solidFill>
                <a:latin typeface="Calibri"/>
                <a:ea typeface="Calibri"/>
                <a:cs typeface="Arial"/>
              </a:rPr>
              <a:t>A.J., a 45-year-old female patient, presents to the emergency department with new onset </a:t>
            </a:r>
            <a:r>
              <a:rPr lang="en-US" sz="1800" err="1">
                <a:solidFill>
                  <a:schemeClr val="tx1"/>
                </a:solidFill>
                <a:latin typeface="Calibri"/>
                <a:ea typeface="Calibri"/>
                <a:cs typeface="Arial"/>
              </a:rPr>
              <a:t>afib</a:t>
            </a:r>
            <a:r>
              <a:rPr lang="en-US" sz="1800">
                <a:solidFill>
                  <a:schemeClr val="tx1"/>
                </a:solidFill>
                <a:latin typeface="Calibri"/>
                <a:ea typeface="Calibri"/>
                <a:cs typeface="Arial"/>
              </a:rPr>
              <a:t> with RVR on EKG. She has been experiencing some dizziness, along with SOB and both chest pain and palpations for approximately half the day (~12 hours), which she believes seems to be worsening with time. </a:t>
            </a:r>
          </a:p>
          <a:p>
            <a:endParaRPr lang="en-US" sz="1800">
              <a:solidFill>
                <a:schemeClr val="tx1"/>
              </a:solidFill>
              <a:latin typeface="Calibri"/>
              <a:ea typeface="Calibri"/>
            </a:endParaRPr>
          </a:p>
          <a:p>
            <a:r>
              <a:rPr lang="en-US" sz="1800" u="sng">
                <a:solidFill>
                  <a:schemeClr val="tx1"/>
                </a:solidFill>
                <a:latin typeface="Calibri"/>
                <a:ea typeface="Calibri"/>
                <a:cs typeface="Arial"/>
              </a:rPr>
              <a:t>Vitals in the ED: </a:t>
            </a:r>
          </a:p>
          <a:p>
            <a:r>
              <a:rPr lang="en-US" sz="1800">
                <a:solidFill>
                  <a:schemeClr val="tx1"/>
                </a:solidFill>
                <a:latin typeface="Calibri"/>
                <a:ea typeface="Calibri"/>
                <a:cs typeface="Arial"/>
              </a:rPr>
              <a:t>BP: 118/85 mmHg</a:t>
            </a:r>
          </a:p>
          <a:p>
            <a:r>
              <a:rPr lang="en-US" sz="1800">
                <a:solidFill>
                  <a:schemeClr val="tx1"/>
                </a:solidFill>
                <a:latin typeface="Calibri"/>
                <a:ea typeface="Calibri"/>
                <a:cs typeface="Arial"/>
              </a:rPr>
              <a:t>HR: 185 beats per minute</a:t>
            </a:r>
          </a:p>
          <a:p>
            <a:r>
              <a:rPr lang="en-US" sz="1800">
                <a:solidFill>
                  <a:schemeClr val="tx1"/>
                </a:solidFill>
                <a:latin typeface="Calibri"/>
                <a:ea typeface="Calibri"/>
                <a:cs typeface="Arial"/>
              </a:rPr>
              <a:t>SpO</a:t>
            </a:r>
            <a:r>
              <a:rPr lang="en-US" sz="1800" baseline="-25000">
                <a:solidFill>
                  <a:schemeClr val="tx1"/>
                </a:solidFill>
                <a:latin typeface="Calibri"/>
                <a:ea typeface="Calibri"/>
                <a:cs typeface="Arial"/>
              </a:rPr>
              <a:t>2</a:t>
            </a:r>
            <a:r>
              <a:rPr lang="en-US" sz="1800">
                <a:solidFill>
                  <a:schemeClr val="tx1"/>
                </a:solidFill>
                <a:latin typeface="Calibri"/>
                <a:ea typeface="Calibri"/>
                <a:cs typeface="Arial"/>
              </a:rPr>
              <a:t>: 92%</a:t>
            </a:r>
          </a:p>
          <a:p>
            <a:r>
              <a:rPr lang="en-US" sz="1800">
                <a:solidFill>
                  <a:schemeClr val="tx1"/>
                </a:solidFill>
                <a:latin typeface="Calibri"/>
                <a:ea typeface="Calibri"/>
                <a:cs typeface="Arial"/>
              </a:rPr>
              <a:t>RR: 22 breaths per minute</a:t>
            </a:r>
          </a:p>
          <a:p>
            <a:endParaRPr lang="en-US" sz="1600"/>
          </a:p>
        </p:txBody>
      </p:sp>
      <p:pic>
        <p:nvPicPr>
          <p:cNvPr id="5" name="Graphic 4" descr="Female Profile outline">
            <a:extLst>
              <a:ext uri="{FF2B5EF4-FFF2-40B4-BE49-F238E27FC236}">
                <a16:creationId xmlns:a16="http://schemas.microsoft.com/office/drawing/2014/main" id="{E30748E0-AA79-903F-619D-DDBF6FCF62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2833" y="2449801"/>
            <a:ext cx="2343036" cy="2343036"/>
          </a:xfrm>
          <a:prstGeom prst="rect">
            <a:avLst/>
          </a:prstGeom>
        </p:spPr>
      </p:pic>
    </p:spTree>
    <p:extLst>
      <p:ext uri="{BB962C8B-B14F-4D97-AF65-F5344CB8AC3E}">
        <p14:creationId xmlns:p14="http://schemas.microsoft.com/office/powerpoint/2010/main" val="2727708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87F59-E1B9-391A-0474-7A8403A292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81124A-789B-3AA8-9E26-9FA3A1596C2F}"/>
              </a:ext>
            </a:extLst>
          </p:cNvPr>
          <p:cNvSpPr>
            <a:spLocks noGrp="1"/>
          </p:cNvSpPr>
          <p:nvPr>
            <p:ph type="title"/>
          </p:nvPr>
        </p:nvSpPr>
        <p:spPr>
          <a:xfrm>
            <a:off x="628650" y="679995"/>
            <a:ext cx="7095194" cy="507831"/>
          </a:xfrm>
        </p:spPr>
        <p:txBody>
          <a:bodyPr/>
          <a:lstStyle/>
          <a:p>
            <a:r>
              <a:rPr lang="en-US" sz="3000">
                <a:latin typeface="Calibri"/>
                <a:ea typeface="Calibri"/>
                <a:cs typeface="Arial"/>
              </a:rPr>
              <a:t>Assessment Question #1</a:t>
            </a:r>
          </a:p>
        </p:txBody>
      </p:sp>
      <p:sp>
        <p:nvSpPr>
          <p:cNvPr id="5" name="Content Placeholder 4">
            <a:extLst>
              <a:ext uri="{FF2B5EF4-FFF2-40B4-BE49-F238E27FC236}">
                <a16:creationId xmlns:a16="http://schemas.microsoft.com/office/drawing/2014/main" id="{935E8558-62EB-F9A6-D150-9EC8EBC665FF}"/>
              </a:ext>
            </a:extLst>
          </p:cNvPr>
          <p:cNvSpPr>
            <a:spLocks noGrp="1"/>
          </p:cNvSpPr>
          <p:nvPr>
            <p:ph idx="1"/>
          </p:nvPr>
        </p:nvSpPr>
        <p:spPr/>
        <p:txBody>
          <a:bodyPr vert="horz" lIns="91440" tIns="45720" rIns="91440" bIns="45720" rtlCol="0" anchor="t">
            <a:normAutofit/>
          </a:bodyPr>
          <a:lstStyle/>
          <a:p>
            <a:r>
              <a:rPr lang="en-US" sz="1800">
                <a:solidFill>
                  <a:schemeClr val="tx1"/>
                </a:solidFill>
                <a:latin typeface="Calibri"/>
                <a:ea typeface="Calibri"/>
                <a:cs typeface="Arial"/>
              </a:rPr>
              <a:t>AJ is symptomatic due to her new onset </a:t>
            </a:r>
            <a:r>
              <a:rPr lang="en-US" sz="1800" err="1">
                <a:solidFill>
                  <a:schemeClr val="tx1"/>
                </a:solidFill>
                <a:latin typeface="Calibri"/>
                <a:ea typeface="Calibri"/>
                <a:cs typeface="Arial"/>
              </a:rPr>
              <a:t>afib</a:t>
            </a:r>
            <a:r>
              <a:rPr lang="en-US" sz="1800">
                <a:solidFill>
                  <a:schemeClr val="tx1"/>
                </a:solidFill>
                <a:latin typeface="Calibri"/>
                <a:ea typeface="Calibri"/>
                <a:cs typeface="Arial"/>
              </a:rPr>
              <a:t> and may need a cardioversion. As a healthcare team we have the choice between electrical or pharmacological conversion. Which of the following patient characteristics would help us decide we need to perform a synchronized electrical cardioversion?</a:t>
            </a:r>
          </a:p>
          <a:p>
            <a:endParaRPr lang="en-US" sz="1800">
              <a:solidFill>
                <a:srgbClr val="000000"/>
              </a:solidFill>
              <a:latin typeface="Calibri"/>
              <a:ea typeface="Calibri"/>
              <a:cs typeface="Arial"/>
            </a:endParaRPr>
          </a:p>
          <a:p>
            <a:pPr marL="457200" indent="-457200">
              <a:buAutoNum type="alphaLcPeriod"/>
            </a:pPr>
            <a:r>
              <a:rPr lang="en-US" sz="1800">
                <a:solidFill>
                  <a:schemeClr val="tx1"/>
                </a:solidFill>
                <a:latin typeface="Calibri"/>
                <a:ea typeface="Calibri"/>
                <a:cs typeface="Arial"/>
              </a:rPr>
              <a:t>Age of 45 years old</a:t>
            </a:r>
          </a:p>
          <a:p>
            <a:pPr marL="457200" indent="-457200">
              <a:buAutoNum type="alphaLcPeriod"/>
            </a:pPr>
            <a:r>
              <a:rPr lang="en-US" sz="1800">
                <a:solidFill>
                  <a:schemeClr val="tx1"/>
                </a:solidFill>
                <a:latin typeface="Calibri"/>
                <a:ea typeface="Calibri"/>
                <a:cs typeface="Arial"/>
              </a:rPr>
              <a:t>Heart rate of 185 beats per minute</a:t>
            </a:r>
          </a:p>
          <a:p>
            <a:pPr marL="457200" indent="-457200">
              <a:buAutoNum type="alphaLcPeriod"/>
            </a:pPr>
            <a:r>
              <a:rPr lang="en-US" sz="1800">
                <a:solidFill>
                  <a:schemeClr val="tx1"/>
                </a:solidFill>
                <a:latin typeface="Calibri"/>
                <a:ea typeface="Calibri"/>
                <a:cs typeface="Arial"/>
              </a:rPr>
              <a:t>Chest pain with palpitations</a:t>
            </a:r>
          </a:p>
          <a:p>
            <a:pPr marL="457200" indent="-457200">
              <a:buAutoNum type="alphaLcPeriod"/>
            </a:pPr>
            <a:r>
              <a:rPr lang="en-US" sz="1800">
                <a:solidFill>
                  <a:schemeClr val="tx1"/>
                </a:solidFill>
                <a:latin typeface="Calibri"/>
                <a:ea typeface="Calibri"/>
                <a:cs typeface="Arial"/>
              </a:rPr>
              <a:t>Blood pressure 118/85 mmHg</a:t>
            </a:r>
            <a:endParaRPr lang="en-US" sz="1800">
              <a:solidFill>
                <a:schemeClr val="tx1"/>
              </a:solidFill>
              <a:latin typeface="Calibri"/>
              <a:ea typeface="Calibri"/>
            </a:endParaRPr>
          </a:p>
          <a:p>
            <a:endParaRPr lang="en-US" sz="1800">
              <a:solidFill>
                <a:srgbClr val="00B050"/>
              </a:solidFill>
              <a:latin typeface="Calibri"/>
              <a:ea typeface="Calibri"/>
            </a:endParaRPr>
          </a:p>
        </p:txBody>
      </p:sp>
    </p:spTree>
    <p:extLst>
      <p:ext uri="{BB962C8B-B14F-4D97-AF65-F5344CB8AC3E}">
        <p14:creationId xmlns:p14="http://schemas.microsoft.com/office/powerpoint/2010/main" val="1638559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A9CD8-2CBF-CC76-D528-C7BEFDAFC0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B1F7E8-5188-F567-E403-EBEA5678F528}"/>
              </a:ext>
            </a:extLst>
          </p:cNvPr>
          <p:cNvSpPr>
            <a:spLocks noGrp="1"/>
          </p:cNvSpPr>
          <p:nvPr>
            <p:ph type="title"/>
          </p:nvPr>
        </p:nvSpPr>
        <p:spPr>
          <a:xfrm>
            <a:off x="263465" y="2134665"/>
            <a:ext cx="4476583" cy="1338828"/>
          </a:xfrm>
        </p:spPr>
        <p:txBody>
          <a:bodyPr anchor="ctr">
            <a:normAutofit/>
          </a:bodyPr>
          <a:lstStyle/>
          <a:p>
            <a:pPr algn="ctr">
              <a:spcBef>
                <a:spcPts val="750"/>
              </a:spcBef>
            </a:pPr>
            <a:r>
              <a:rPr lang="en-US">
                <a:latin typeface="Calibri"/>
                <a:ea typeface="Verdana"/>
              </a:rPr>
              <a:t>Interprofessional </a:t>
            </a:r>
            <a:br>
              <a:rPr lang="en-US">
                <a:latin typeface="Calibri"/>
                <a:ea typeface="Verdana"/>
              </a:rPr>
            </a:br>
            <a:r>
              <a:rPr lang="en-US">
                <a:latin typeface="Calibri"/>
                <a:ea typeface="Verdana"/>
              </a:rPr>
              <a:t>Roles &amp; Responsibilities</a:t>
            </a:r>
            <a:endParaRPr lang="en-US">
              <a:latin typeface="Calibri"/>
              <a:ea typeface="Verdana"/>
              <a:cs typeface="Arial"/>
            </a:endParaRPr>
          </a:p>
          <a:p>
            <a:pPr algn="ctr"/>
            <a:endParaRPr lang="en-US"/>
          </a:p>
        </p:txBody>
      </p:sp>
      <p:sp>
        <p:nvSpPr>
          <p:cNvPr id="4" name="TextBox 3">
            <a:extLst>
              <a:ext uri="{FF2B5EF4-FFF2-40B4-BE49-F238E27FC236}">
                <a16:creationId xmlns:a16="http://schemas.microsoft.com/office/drawing/2014/main" id="{3D1FCFC3-EC36-25D3-A296-780C6C408DB4}"/>
              </a:ext>
            </a:extLst>
          </p:cNvPr>
          <p:cNvSpPr txBox="1"/>
          <p:nvPr/>
        </p:nvSpPr>
        <p:spPr>
          <a:xfrm>
            <a:off x="4695517" y="1737910"/>
            <a:ext cx="3878424" cy="1846659"/>
          </a:xfrm>
          <a:prstGeom prst="rect">
            <a:avLst/>
          </a:prstGeom>
          <a:noFill/>
        </p:spPr>
        <p:txBody>
          <a:bodyPr wrap="square" lIns="91440" tIns="45720" rIns="91440" bIns="45720" rtlCol="0" anchor="t">
            <a:spAutoFit/>
          </a:bodyPr>
          <a:lstStyle/>
          <a:p>
            <a:endParaRPr lang="en-US" sz="1900" b="1">
              <a:latin typeface="Calibri"/>
              <a:ea typeface="Calibri"/>
              <a:cs typeface="Calibri"/>
            </a:endParaRPr>
          </a:p>
          <a:p>
            <a:pPr marL="342900" indent="-342900">
              <a:buFont typeface="Arial"/>
              <a:buChar char="•"/>
            </a:pPr>
            <a:r>
              <a:rPr lang="en-US" sz="1900">
                <a:ea typeface="Calibri"/>
                <a:cs typeface="Calibri"/>
              </a:rPr>
              <a:t>Required Personnel</a:t>
            </a:r>
          </a:p>
          <a:p>
            <a:pPr marL="342900" indent="-342900">
              <a:buFont typeface="Arial"/>
              <a:buChar char="•"/>
            </a:pPr>
            <a:r>
              <a:rPr lang="en-US" sz="1900">
                <a:ea typeface="Calibri"/>
                <a:cs typeface="Calibri"/>
              </a:rPr>
              <a:t>Supporting Personnel </a:t>
            </a:r>
          </a:p>
          <a:p>
            <a:pPr marL="342900" indent="-342900">
              <a:buFont typeface="Arial"/>
              <a:buChar char="•"/>
            </a:pPr>
            <a:r>
              <a:rPr lang="en-US" sz="1900">
                <a:ea typeface="Calibri"/>
                <a:cs typeface="Calibri"/>
              </a:rPr>
              <a:t>Role of Pharmacist </a:t>
            </a:r>
          </a:p>
          <a:p>
            <a:pPr marL="342900" indent="-342900">
              <a:buFont typeface="Arial"/>
              <a:buChar char="•"/>
            </a:pPr>
            <a:r>
              <a:rPr lang="en-US" sz="1900">
                <a:ea typeface="Calibri"/>
                <a:cs typeface="Calibri"/>
              </a:rPr>
              <a:t>Cardioversion Workflow</a:t>
            </a:r>
          </a:p>
          <a:p>
            <a:endParaRPr lang="en-US" sz="1900">
              <a:ea typeface="Calibri"/>
              <a:cs typeface="Calibri"/>
            </a:endParaRPr>
          </a:p>
        </p:txBody>
      </p:sp>
      <p:sp>
        <p:nvSpPr>
          <p:cNvPr id="5" name="TextBox 4">
            <a:extLst>
              <a:ext uri="{FF2B5EF4-FFF2-40B4-BE49-F238E27FC236}">
                <a16:creationId xmlns:a16="http://schemas.microsoft.com/office/drawing/2014/main" id="{8AEB621E-122F-E2D0-754A-1B09C214C363}"/>
              </a:ext>
            </a:extLst>
          </p:cNvPr>
          <p:cNvSpPr txBox="1"/>
          <p:nvPr/>
        </p:nvSpPr>
        <p:spPr>
          <a:xfrm>
            <a:off x="535792" y="173461"/>
            <a:ext cx="8032899" cy="408623"/>
          </a:xfrm>
          <a:prstGeom prst="roundRect">
            <a:avLst/>
          </a:prstGeom>
          <a:solidFill>
            <a:schemeClr val="accent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chemeClr val="bg1"/>
                </a:solidFill>
                <a:ea typeface="Calibri"/>
                <a:cs typeface="Calibri"/>
              </a:rPr>
              <a:t>Objective:</a:t>
            </a:r>
            <a:r>
              <a:rPr lang="en-US" b="1">
                <a:solidFill>
                  <a:schemeClr val="bg1"/>
                </a:solidFill>
                <a:ea typeface="Calibri"/>
                <a:cs typeface="Calibri"/>
              </a:rPr>
              <a:t> </a:t>
            </a:r>
            <a:r>
              <a:rPr lang="en-US" sz="1600">
                <a:solidFill>
                  <a:schemeClr val="bg1"/>
                </a:solidFill>
                <a:latin typeface="Calibri"/>
                <a:ea typeface="Calibri"/>
                <a:cs typeface="Arial"/>
              </a:rPr>
              <a:t>Recognize interprofessional roles involved in procedural sedation for cardioversion</a:t>
            </a:r>
            <a:endParaRPr lang="en-US">
              <a:solidFill>
                <a:schemeClr val="bg1"/>
              </a:solidFill>
              <a:latin typeface="Calibri"/>
              <a:ea typeface="Calibri" panose="020F0502020204030204"/>
              <a:cs typeface="Calibri" panose="020F0502020204030204"/>
            </a:endParaRPr>
          </a:p>
        </p:txBody>
      </p:sp>
    </p:spTree>
    <p:extLst>
      <p:ext uri="{BB962C8B-B14F-4D97-AF65-F5344CB8AC3E}">
        <p14:creationId xmlns:p14="http://schemas.microsoft.com/office/powerpoint/2010/main" val="2368656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9197-60BF-E323-DC96-23D62B17A16E}"/>
              </a:ext>
            </a:extLst>
          </p:cNvPr>
          <p:cNvSpPr>
            <a:spLocks noGrp="1"/>
          </p:cNvSpPr>
          <p:nvPr>
            <p:ph type="title"/>
          </p:nvPr>
        </p:nvSpPr>
        <p:spPr>
          <a:xfrm>
            <a:off x="636742" y="720558"/>
            <a:ext cx="7617134" cy="507831"/>
          </a:xfrm>
        </p:spPr>
        <p:txBody>
          <a:bodyPr/>
          <a:lstStyle/>
          <a:p>
            <a:r>
              <a:rPr lang="en-US" sz="3000">
                <a:solidFill>
                  <a:srgbClr val="00314C"/>
                </a:solidFill>
                <a:latin typeface="Calibri"/>
                <a:ea typeface="Calibri"/>
                <a:cs typeface="Calibri"/>
              </a:rPr>
              <a:t>Required Personnel for Procedural Sedation </a:t>
            </a:r>
            <a:endParaRPr lang="en-US" sz="3000" b="0">
              <a:solidFill>
                <a:srgbClr val="000000"/>
              </a:solidFill>
              <a:latin typeface="Calibri"/>
              <a:ea typeface="Calibri"/>
              <a:cs typeface="Calibri"/>
            </a:endParaRPr>
          </a:p>
        </p:txBody>
      </p:sp>
      <p:sp>
        <p:nvSpPr>
          <p:cNvPr id="3" name="Text Placeholder 2">
            <a:extLst>
              <a:ext uri="{FF2B5EF4-FFF2-40B4-BE49-F238E27FC236}">
                <a16:creationId xmlns:a16="http://schemas.microsoft.com/office/drawing/2014/main" id="{F0650A54-CAAD-9825-48F2-11D79F7014DC}"/>
              </a:ext>
            </a:extLst>
          </p:cNvPr>
          <p:cNvSpPr>
            <a:spLocks noGrp="1"/>
          </p:cNvSpPr>
          <p:nvPr>
            <p:ph type="body" sz="quarter" idx="10"/>
          </p:nvPr>
        </p:nvSpPr>
        <p:spPr/>
        <p:txBody>
          <a:bodyPr vert="horz" lIns="91440" tIns="45720" rIns="91440" bIns="45720" rtlCol="0" anchor="t">
            <a:normAutofit/>
          </a:bodyPr>
          <a:lstStyle/>
          <a:p>
            <a:r>
              <a:rPr lang="en-US" sz="1800">
                <a:latin typeface="Calibri"/>
                <a:ea typeface="Calibri"/>
                <a:cs typeface="Calibri"/>
              </a:rPr>
              <a:t>Per the 2024 ACEP Guidelines on unscheduled procedural sedation </a:t>
            </a:r>
          </a:p>
          <a:p>
            <a:pPr marL="285750" indent="-285750">
              <a:buFont typeface="Arial,Sans-Serif"/>
              <a:buChar char="•"/>
            </a:pPr>
            <a:r>
              <a:rPr lang="en-US" sz="1800">
                <a:latin typeface="Calibri"/>
                <a:ea typeface="Calibri"/>
                <a:cs typeface="Calibri"/>
              </a:rPr>
              <a:t>Minimum Requirements for Healthcare Personnel </a:t>
            </a:r>
          </a:p>
          <a:p>
            <a:pPr marL="628650" lvl="1" indent="-285750">
              <a:buFont typeface="Arial,Sans-Serif"/>
              <a:buChar char="•"/>
            </a:pPr>
            <a:r>
              <a:rPr lang="en-US" sz="1800">
                <a:latin typeface="Calibri"/>
                <a:ea typeface="Calibri"/>
                <a:cs typeface="Calibri"/>
              </a:rPr>
              <a:t>Two trained licensed health care practitioners are required to be at bedside</a:t>
            </a:r>
          </a:p>
          <a:p>
            <a:pPr marL="971550" lvl="2" indent="-285750">
              <a:buFont typeface="Arial,Sans-Serif"/>
              <a:buChar char="•"/>
            </a:pPr>
            <a:r>
              <a:rPr lang="en-US" sz="1800">
                <a:latin typeface="Calibri"/>
                <a:ea typeface="Calibri"/>
                <a:cs typeface="Calibri"/>
              </a:rPr>
              <a:t>Sedation provider </a:t>
            </a:r>
          </a:p>
          <a:p>
            <a:pPr marL="971550" lvl="2" indent="-285750">
              <a:buFont typeface="Arial,Sans-Serif"/>
              <a:buChar char="•"/>
            </a:pPr>
            <a:r>
              <a:rPr lang="en-US" sz="1800">
                <a:latin typeface="Calibri"/>
                <a:ea typeface="Calibri"/>
                <a:cs typeface="Calibri"/>
              </a:rPr>
              <a:t>Sedation monitor </a:t>
            </a:r>
          </a:p>
          <a:p>
            <a:pPr marL="685800" lvl="2"/>
            <a:endParaRPr lang="en-US" sz="1800">
              <a:latin typeface="Calibri"/>
              <a:ea typeface="Calibri"/>
              <a:cs typeface="Calibri"/>
            </a:endParaRPr>
          </a:p>
          <a:p>
            <a:pPr marL="628650" lvl="1" indent="-285750">
              <a:buFont typeface="Arial,Sans-Serif"/>
              <a:buChar char="•"/>
            </a:pPr>
            <a:r>
              <a:rPr lang="en-US" sz="1800">
                <a:latin typeface="Calibri"/>
                <a:ea typeface="Calibri"/>
                <a:cs typeface="Calibri"/>
              </a:rPr>
              <a:t>Requires proficiency in patient monitoring, cognitive and rescue skills </a:t>
            </a:r>
          </a:p>
          <a:p>
            <a:pPr marL="628650" lvl="1" indent="-285750">
              <a:buFont typeface="Arial,Sans-Serif"/>
              <a:buChar char="•"/>
            </a:pPr>
            <a:endParaRPr lang="en-US" sz="1800">
              <a:latin typeface="Calibri"/>
              <a:ea typeface="Calibri"/>
              <a:cs typeface="Calibri"/>
            </a:endParaRPr>
          </a:p>
          <a:p>
            <a:endParaRPr lang="en-US" sz="1800">
              <a:latin typeface="Calibri"/>
            </a:endParaRPr>
          </a:p>
        </p:txBody>
      </p:sp>
      <p:sp>
        <p:nvSpPr>
          <p:cNvPr id="4" name="TextBox 3">
            <a:extLst>
              <a:ext uri="{FF2B5EF4-FFF2-40B4-BE49-F238E27FC236}">
                <a16:creationId xmlns:a16="http://schemas.microsoft.com/office/drawing/2014/main" id="{E5256D16-CF1F-7268-E35C-CA675795C4D8}"/>
              </a:ext>
            </a:extLst>
          </p:cNvPr>
          <p:cNvSpPr txBox="1"/>
          <p:nvPr/>
        </p:nvSpPr>
        <p:spPr>
          <a:xfrm>
            <a:off x="-60158" y="4779456"/>
            <a:ext cx="30910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600" baseline="0">
                <a:solidFill>
                  <a:schemeClr val="bg1"/>
                </a:solidFill>
                <a:latin typeface="Aptos"/>
                <a:ea typeface="Segoe UI"/>
                <a:cs typeface="Segoe UI"/>
              </a:rPr>
              <a:t>Unscheduled Procedural Sedation: A Multidisciplinary Consensus Practice Guideline</a:t>
            </a:r>
            <a:r>
              <a:rPr lang="en-US" sz="600">
                <a:solidFill>
                  <a:schemeClr val="bg1"/>
                </a:solidFill>
                <a:latin typeface="Aptos"/>
                <a:ea typeface="Segoe UI"/>
                <a:cs typeface="Segoe UI"/>
              </a:rPr>
              <a:t>​</a:t>
            </a:r>
          </a:p>
          <a:p>
            <a:pPr rtl="0"/>
            <a:r>
              <a:rPr lang="en-US" sz="600" i="1" baseline="0">
                <a:solidFill>
                  <a:schemeClr val="bg1"/>
                </a:solidFill>
                <a:latin typeface="Aptos"/>
                <a:ea typeface="Segoe UI"/>
                <a:cs typeface="Segoe UI"/>
              </a:rPr>
              <a:t>American College of Emergency Physicians</a:t>
            </a:r>
            <a:r>
              <a:rPr lang="en-US" sz="600" baseline="0">
                <a:solidFill>
                  <a:schemeClr val="bg1"/>
                </a:solidFill>
                <a:latin typeface="Aptos"/>
                <a:ea typeface="Segoe UI"/>
                <a:cs typeface="Segoe UI"/>
              </a:rPr>
              <a:t>. 2024</a:t>
            </a:r>
          </a:p>
          <a:p>
            <a:pPr algn="ctr"/>
            <a:endParaRPr lang="en-US" sz="1600">
              <a:ea typeface="Calibri"/>
              <a:cs typeface="Calibri"/>
            </a:endParaRPr>
          </a:p>
        </p:txBody>
      </p:sp>
    </p:spTree>
    <p:extLst>
      <p:ext uri="{BB962C8B-B14F-4D97-AF65-F5344CB8AC3E}">
        <p14:creationId xmlns:p14="http://schemas.microsoft.com/office/powerpoint/2010/main" val="3843019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0039-CC83-D7AF-8E3C-DB1E5E7B363A}"/>
              </a:ext>
            </a:extLst>
          </p:cNvPr>
          <p:cNvSpPr>
            <a:spLocks noGrp="1"/>
          </p:cNvSpPr>
          <p:nvPr>
            <p:ph type="title"/>
          </p:nvPr>
        </p:nvSpPr>
        <p:spPr>
          <a:xfrm>
            <a:off x="628650" y="253080"/>
            <a:ext cx="7886700" cy="923330"/>
          </a:xfrm>
        </p:spPr>
        <p:txBody>
          <a:bodyPr/>
          <a:lstStyle/>
          <a:p>
            <a:r>
              <a:rPr lang="en-US" sz="3000">
                <a:latin typeface="Calibri"/>
                <a:ea typeface="Calibri"/>
                <a:cs typeface="Calibri"/>
              </a:rPr>
              <a:t>Advocate Health Sedation Policy by Region: Authorized Personnel for Sedation</a:t>
            </a:r>
            <a:endParaRPr lang="en-US"/>
          </a:p>
        </p:txBody>
      </p:sp>
      <p:graphicFrame>
        <p:nvGraphicFramePr>
          <p:cNvPr id="4" name="Content Placeholder 3">
            <a:extLst>
              <a:ext uri="{FF2B5EF4-FFF2-40B4-BE49-F238E27FC236}">
                <a16:creationId xmlns:a16="http://schemas.microsoft.com/office/drawing/2014/main" id="{2D371FD3-941C-764F-EBA7-F9A2C4076FBA}"/>
              </a:ext>
            </a:extLst>
          </p:cNvPr>
          <p:cNvGraphicFramePr>
            <a:graphicFrameLocks noGrp="1"/>
          </p:cNvGraphicFramePr>
          <p:nvPr>
            <p:ph idx="1"/>
            <p:extLst>
              <p:ext uri="{D42A27DB-BD31-4B8C-83A1-F6EECF244321}">
                <p14:modId xmlns:p14="http://schemas.microsoft.com/office/powerpoint/2010/main" val="3312531764"/>
              </p:ext>
            </p:extLst>
          </p:nvPr>
        </p:nvGraphicFramePr>
        <p:xfrm>
          <a:off x="628650" y="1467810"/>
          <a:ext cx="7886700" cy="18745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276680086"/>
                    </a:ext>
                  </a:extLst>
                </a:gridCol>
                <a:gridCol w="2628900">
                  <a:extLst>
                    <a:ext uri="{9D8B030D-6E8A-4147-A177-3AD203B41FA5}">
                      <a16:colId xmlns:a16="http://schemas.microsoft.com/office/drawing/2014/main" val="1449690398"/>
                    </a:ext>
                  </a:extLst>
                </a:gridCol>
                <a:gridCol w="2628900">
                  <a:extLst>
                    <a:ext uri="{9D8B030D-6E8A-4147-A177-3AD203B41FA5}">
                      <a16:colId xmlns:a16="http://schemas.microsoft.com/office/drawing/2014/main" val="3184206291"/>
                    </a:ext>
                  </a:extLst>
                </a:gridCol>
              </a:tblGrid>
              <a:tr h="370840">
                <a:tc>
                  <a:txBody>
                    <a:bodyPr/>
                    <a:lstStyle/>
                    <a:p>
                      <a:r>
                        <a:rPr lang="en-US"/>
                        <a:t>Advocate Health Midwest- Wisconsin</a:t>
                      </a:r>
                    </a:p>
                  </a:txBody>
                  <a:tcPr/>
                </a:tc>
                <a:tc>
                  <a:txBody>
                    <a:bodyPr/>
                    <a:lstStyle/>
                    <a:p>
                      <a:pPr lvl="0">
                        <a:buNone/>
                      </a:pPr>
                      <a:r>
                        <a:rPr lang="en-US"/>
                        <a:t>Advocate Health Midwest- Illinois </a:t>
                      </a:r>
                    </a:p>
                  </a:txBody>
                  <a:tcPr/>
                </a:tc>
                <a:tc>
                  <a:txBody>
                    <a:bodyPr/>
                    <a:lstStyle/>
                    <a:p>
                      <a:r>
                        <a:rPr lang="en-US"/>
                        <a:t>Advocate Health- Southeast </a:t>
                      </a:r>
                    </a:p>
                  </a:txBody>
                  <a:tcPr/>
                </a:tc>
                <a:extLst>
                  <a:ext uri="{0D108BD9-81ED-4DB2-BD59-A6C34878D82A}">
                    <a16:rowId xmlns:a16="http://schemas.microsoft.com/office/drawing/2014/main" val="4279225715"/>
                  </a:ext>
                </a:extLst>
              </a:tr>
              <a:tr h="370840">
                <a:tc>
                  <a:txBody>
                    <a:bodyPr/>
                    <a:lstStyle/>
                    <a:p>
                      <a:pPr marL="685800" marR="0" lvl="1" indent="-342900" algn="l">
                        <a:lnSpc>
                          <a:spcPct val="90000"/>
                        </a:lnSpc>
                        <a:spcBef>
                          <a:spcPts val="375"/>
                        </a:spcBef>
                        <a:spcAft>
                          <a:spcPts val="0"/>
                        </a:spcAft>
                        <a:buClr>
                          <a:srgbClr val="000000"/>
                        </a:buClr>
                        <a:buFont typeface="Courier New,monospace"/>
                        <a:buChar char="o"/>
                      </a:pPr>
                      <a:r>
                        <a:rPr lang="en-US" sz="1400" b="1" i="0" u="none" strike="noStrike" noProof="0">
                          <a:solidFill>
                            <a:srgbClr val="000000"/>
                          </a:solidFill>
                          <a:latin typeface="Calibri"/>
                        </a:rPr>
                        <a:t>Anesthesia</a:t>
                      </a:r>
                      <a:endParaRPr lang="en-US" sz="1400" b="0" i="0" u="none" strike="noStrike" noProof="0">
                        <a:solidFill>
                          <a:srgbClr val="000000"/>
                        </a:solidFill>
                        <a:latin typeface="Calibri"/>
                      </a:endParaRPr>
                    </a:p>
                    <a:p>
                      <a:pPr marL="685800" marR="0" lvl="1" indent="-342900" algn="l">
                        <a:lnSpc>
                          <a:spcPct val="90000"/>
                        </a:lnSpc>
                        <a:spcBef>
                          <a:spcPts val="375"/>
                        </a:spcBef>
                        <a:spcAft>
                          <a:spcPts val="0"/>
                        </a:spcAft>
                        <a:buClr>
                          <a:srgbClr val="000000"/>
                        </a:buClr>
                        <a:buFont typeface="Courier New,monospace"/>
                        <a:buChar char="o"/>
                      </a:pPr>
                      <a:r>
                        <a:rPr lang="en-US" sz="1400" b="1" i="0" u="none" strike="noStrike" noProof="0">
                          <a:solidFill>
                            <a:srgbClr val="000000"/>
                          </a:solidFill>
                          <a:latin typeface="Calibri"/>
                        </a:rPr>
                        <a:t>Credentialed Physicians/APPs</a:t>
                      </a:r>
                      <a:r>
                        <a:rPr lang="en-US" sz="1400" b="0" i="0" u="none" strike="noStrike" noProof="0">
                          <a:solidFill>
                            <a:srgbClr val="000000"/>
                          </a:solidFill>
                          <a:latin typeface="Calibri"/>
                        </a:rPr>
                        <a:t> </a:t>
                      </a:r>
                    </a:p>
                  </a:txBody>
                  <a:tcPr/>
                </a:tc>
                <a:tc>
                  <a:txBody>
                    <a:bodyPr/>
                    <a:lstStyle/>
                    <a:p>
                      <a:pPr marL="285750" lvl="0" indent="-285750">
                        <a:buFont typeface="Arial"/>
                        <a:buChar char="•"/>
                      </a:pPr>
                      <a:r>
                        <a:rPr lang="en-US" sz="1400" b="1" i="0" u="none" strike="noStrike" noProof="0">
                          <a:solidFill>
                            <a:srgbClr val="000000"/>
                          </a:solidFill>
                          <a:latin typeface="Calibri"/>
                        </a:rPr>
                        <a:t>Credentialed Physicians/APPs</a:t>
                      </a:r>
                      <a:endParaRPr lang="en-US" sz="1400" b="1"/>
                    </a:p>
                    <a:p>
                      <a:pPr marL="285750" lvl="0" indent="-285750">
                        <a:buFont typeface="Arial"/>
                        <a:buChar char="•"/>
                      </a:pPr>
                      <a:endParaRPr lang="en-US" sz="1400" b="1"/>
                    </a:p>
                  </a:txBody>
                  <a:tcPr/>
                </a:tc>
                <a:tc>
                  <a:txBody>
                    <a:bodyPr/>
                    <a:lstStyle/>
                    <a:p>
                      <a:pPr marL="285750" indent="-285750">
                        <a:buFont typeface="Arial"/>
                        <a:buChar char="•"/>
                      </a:pPr>
                      <a:r>
                        <a:rPr lang="en-US" sz="1400" b="1"/>
                        <a:t>Non-emergency room setting </a:t>
                      </a:r>
                    </a:p>
                    <a:p>
                      <a:pPr marL="628650" lvl="1" indent="-285750">
                        <a:buFont typeface="Courier New"/>
                        <a:buChar char="o"/>
                      </a:pPr>
                      <a:r>
                        <a:rPr lang="en-US" sz="1400" b="0" i="0" u="none" strike="noStrike" noProof="0">
                          <a:latin typeface="Calibri"/>
                        </a:rPr>
                        <a:t>Physician or dentist </a:t>
                      </a:r>
                    </a:p>
                    <a:p>
                      <a:pPr marL="285750" lvl="0" indent="-285750">
                        <a:buFont typeface="Arial"/>
                        <a:buChar char="•"/>
                      </a:pPr>
                      <a:r>
                        <a:rPr lang="en-US" sz="1400" b="1" i="0" u="none" strike="noStrike" noProof="0">
                          <a:latin typeface="Calibri"/>
                        </a:rPr>
                        <a:t>Emergency room setting</a:t>
                      </a:r>
                    </a:p>
                    <a:p>
                      <a:pPr marL="628650" lvl="1" indent="-285750">
                        <a:buFont typeface="Courier New"/>
                        <a:buChar char="o"/>
                      </a:pPr>
                      <a:r>
                        <a:rPr lang="en-US" sz="1400" b="0" i="0" u="none" strike="noStrike" noProof="0"/>
                        <a:t>Emergency Medicine Physicians and credentialed APPs</a:t>
                      </a:r>
                      <a:endParaRPr lang="en-US" sz="1400" b="1" i="1" u="none" strike="noStrike" noProof="0"/>
                    </a:p>
                  </a:txBody>
                  <a:tcPr/>
                </a:tc>
                <a:extLst>
                  <a:ext uri="{0D108BD9-81ED-4DB2-BD59-A6C34878D82A}">
                    <a16:rowId xmlns:a16="http://schemas.microsoft.com/office/drawing/2014/main" val="3146668543"/>
                  </a:ext>
                </a:extLst>
              </a:tr>
            </a:tbl>
          </a:graphicData>
        </a:graphic>
      </p:graphicFrame>
      <p:sp>
        <p:nvSpPr>
          <p:cNvPr id="3" name="TextBox 2">
            <a:extLst>
              <a:ext uri="{FF2B5EF4-FFF2-40B4-BE49-F238E27FC236}">
                <a16:creationId xmlns:a16="http://schemas.microsoft.com/office/drawing/2014/main" id="{F6111115-A293-1D3B-7E93-950E1AD0D1D4}"/>
              </a:ext>
            </a:extLst>
          </p:cNvPr>
          <p:cNvSpPr txBox="1"/>
          <p:nvPr/>
        </p:nvSpPr>
        <p:spPr>
          <a:xfrm>
            <a:off x="0" y="4224759"/>
            <a:ext cx="3457937"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00"/>
              </a:spcBef>
            </a:pPr>
            <a:r>
              <a:rPr lang="en-US" sz="600">
                <a:ea typeface="Calibri"/>
                <a:cs typeface="Calibri"/>
              </a:rPr>
              <a:t>Advocate Health Care. </a:t>
            </a:r>
            <a:r>
              <a:rPr lang="en-US" sz="600" i="1">
                <a:ea typeface="Calibri"/>
                <a:cs typeface="Calibri"/>
              </a:rPr>
              <a:t>Procedural Sedation Policy– Wisconsin Division</a:t>
            </a:r>
            <a:r>
              <a:rPr lang="en-US" sz="600">
                <a:ea typeface="Calibri"/>
                <a:cs typeface="Calibri"/>
              </a:rPr>
              <a:t>. 2024</a:t>
            </a:r>
          </a:p>
          <a:p>
            <a:pPr>
              <a:spcBef>
                <a:spcPts val="400"/>
              </a:spcBef>
            </a:pPr>
            <a:r>
              <a:rPr lang="en-US" sz="600">
                <a:ea typeface="Calibri"/>
                <a:cs typeface="Calibri"/>
              </a:rPr>
              <a:t>Advocate Health Care.</a:t>
            </a:r>
            <a:r>
              <a:rPr lang="en-US" sz="600" i="1">
                <a:ea typeface="Calibri"/>
                <a:cs typeface="Calibri"/>
              </a:rPr>
              <a:t> Procedural Sedation: Adult, Pediatric, Neonatal Policy – Illinois Division</a:t>
            </a:r>
            <a:r>
              <a:rPr lang="en-US" sz="600">
                <a:ea typeface="Calibri"/>
                <a:cs typeface="Calibri"/>
              </a:rPr>
              <a:t>. 2025</a:t>
            </a:r>
          </a:p>
          <a:p>
            <a:pPr>
              <a:spcBef>
                <a:spcPts val="400"/>
              </a:spcBef>
            </a:pPr>
            <a:r>
              <a:rPr lang="en-US" sz="600">
                <a:ea typeface="Calibri"/>
                <a:cs typeface="Calibri"/>
              </a:rPr>
              <a:t>Atrium Health Care. </a:t>
            </a:r>
            <a:r>
              <a:rPr lang="en-US" sz="600" i="1">
                <a:ea typeface="Calibri"/>
                <a:cs typeface="Calibri"/>
              </a:rPr>
              <a:t>Policy and clinical practice guidelines for procedural sedation in adult and pediatric patients</a:t>
            </a:r>
            <a:r>
              <a:rPr lang="en-US" sz="600">
                <a:ea typeface="Calibri"/>
                <a:cs typeface="Calibri"/>
              </a:rPr>
              <a:t>. 2022</a:t>
            </a:r>
          </a:p>
          <a:p>
            <a:pPr>
              <a:spcBef>
                <a:spcPts val="400"/>
              </a:spcBef>
            </a:pPr>
            <a:r>
              <a:rPr lang="en-US" sz="600">
                <a:ea typeface="Calibri"/>
                <a:cs typeface="Calibri"/>
              </a:rPr>
              <a:t>Advocate Health Care.</a:t>
            </a:r>
            <a:r>
              <a:rPr lang="en-US" sz="600" i="1">
                <a:ea typeface="Calibri"/>
                <a:cs typeface="Calibri"/>
              </a:rPr>
              <a:t> Moderate and deep sedation in adult and pediatric patients for emergency physicians and pediatric emergency physicians in emergency departments- Greater Charlotte Market. </a:t>
            </a:r>
            <a:r>
              <a:rPr lang="en-US" sz="600">
                <a:ea typeface="Calibri"/>
                <a:cs typeface="Calibri"/>
              </a:rPr>
              <a:t>2025</a:t>
            </a:r>
          </a:p>
          <a:p>
            <a:pPr algn="l"/>
            <a:endParaRPr lang="en-US">
              <a:ea typeface="Calibri"/>
              <a:cs typeface="Calibri"/>
            </a:endParaRPr>
          </a:p>
        </p:txBody>
      </p:sp>
    </p:spTree>
    <p:extLst>
      <p:ext uri="{BB962C8B-B14F-4D97-AF65-F5344CB8AC3E}">
        <p14:creationId xmlns:p14="http://schemas.microsoft.com/office/powerpoint/2010/main" val="1099127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B9322-3F6B-FBE9-D583-FDCB8F4BC6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DE5D8-BE34-037E-6C65-22BA3817DEFC}"/>
              </a:ext>
            </a:extLst>
          </p:cNvPr>
          <p:cNvSpPr>
            <a:spLocks noGrp="1"/>
          </p:cNvSpPr>
          <p:nvPr>
            <p:ph type="title"/>
          </p:nvPr>
        </p:nvSpPr>
        <p:spPr>
          <a:xfrm>
            <a:off x="628650" y="362337"/>
            <a:ext cx="7886700" cy="923330"/>
          </a:xfrm>
        </p:spPr>
        <p:txBody>
          <a:bodyPr/>
          <a:lstStyle/>
          <a:p>
            <a:r>
              <a:rPr lang="en-US" sz="3000">
                <a:solidFill>
                  <a:srgbClr val="000000"/>
                </a:solidFill>
                <a:latin typeface="Calibri"/>
                <a:ea typeface="Calibri"/>
                <a:cs typeface="Calibri"/>
              </a:rPr>
              <a:t>Roles and Responsibilities of Personnel During Moderate Sedation </a:t>
            </a:r>
          </a:p>
        </p:txBody>
      </p:sp>
      <p:graphicFrame>
        <p:nvGraphicFramePr>
          <p:cNvPr id="4" name="Content Placeholder 3">
            <a:extLst>
              <a:ext uri="{FF2B5EF4-FFF2-40B4-BE49-F238E27FC236}">
                <a16:creationId xmlns:a16="http://schemas.microsoft.com/office/drawing/2014/main" id="{F1A9853C-E542-57A6-E124-F8C7420422A4}"/>
              </a:ext>
            </a:extLst>
          </p:cNvPr>
          <p:cNvGraphicFramePr>
            <a:graphicFrameLocks noGrp="1"/>
          </p:cNvGraphicFramePr>
          <p:nvPr>
            <p:ph idx="1"/>
            <p:extLst>
              <p:ext uri="{D42A27DB-BD31-4B8C-83A1-F6EECF244321}">
                <p14:modId xmlns:p14="http://schemas.microsoft.com/office/powerpoint/2010/main" val="2743061782"/>
              </p:ext>
            </p:extLst>
          </p:nvPr>
        </p:nvGraphicFramePr>
        <p:xfrm>
          <a:off x="216477" y="1212272"/>
          <a:ext cx="8801570" cy="3283424"/>
        </p:xfrm>
        <a:graphic>
          <a:graphicData uri="http://schemas.openxmlformats.org/drawingml/2006/table">
            <a:tbl>
              <a:tblPr firstRow="1" bandRow="1">
                <a:tableStyleId>{5C22544A-7EE6-4342-B048-85BDC9FD1C3A}</a:tableStyleId>
              </a:tblPr>
              <a:tblGrid>
                <a:gridCol w="2896165">
                  <a:extLst>
                    <a:ext uri="{9D8B030D-6E8A-4147-A177-3AD203B41FA5}">
                      <a16:colId xmlns:a16="http://schemas.microsoft.com/office/drawing/2014/main" val="3276680086"/>
                    </a:ext>
                  </a:extLst>
                </a:gridCol>
                <a:gridCol w="3120610">
                  <a:extLst>
                    <a:ext uri="{9D8B030D-6E8A-4147-A177-3AD203B41FA5}">
                      <a16:colId xmlns:a16="http://schemas.microsoft.com/office/drawing/2014/main" val="3184206291"/>
                    </a:ext>
                  </a:extLst>
                </a:gridCol>
                <a:gridCol w="2784795">
                  <a:extLst>
                    <a:ext uri="{9D8B030D-6E8A-4147-A177-3AD203B41FA5}">
                      <a16:colId xmlns:a16="http://schemas.microsoft.com/office/drawing/2014/main" val="2676968717"/>
                    </a:ext>
                  </a:extLst>
                </a:gridCol>
              </a:tblGrid>
              <a:tr h="433544">
                <a:tc>
                  <a:txBody>
                    <a:bodyPr/>
                    <a:lstStyle/>
                    <a:p>
                      <a:r>
                        <a:rPr lang="en-US" sz="1100"/>
                        <a:t>Advocate Health Midwest- Wisconsin and Illinois Procedural Sedation Policies</a:t>
                      </a:r>
                    </a:p>
                  </a:txBody>
                  <a:tcPr/>
                </a:tc>
                <a:tc>
                  <a:txBody>
                    <a:bodyPr/>
                    <a:lstStyle/>
                    <a:p>
                      <a:r>
                        <a:rPr lang="en-US" sz="1100"/>
                        <a:t>Advocate Health Southeast- ED Sedation Policy </a:t>
                      </a:r>
                    </a:p>
                  </a:txBody>
                  <a:tcPr/>
                </a:tc>
                <a:tc>
                  <a:txBody>
                    <a:bodyPr/>
                    <a:lstStyle/>
                    <a:p>
                      <a:pPr lvl="0">
                        <a:buNone/>
                      </a:pPr>
                      <a:r>
                        <a:rPr lang="en-US" sz="1100" b="1" i="0" u="none" strike="noStrike" noProof="0">
                          <a:solidFill>
                            <a:srgbClr val="FFFFFF"/>
                          </a:solidFill>
                          <a:latin typeface="Calibri"/>
                        </a:rPr>
                        <a:t>Advocate Health Southeast- Procedural Sedation Policy </a:t>
                      </a:r>
                    </a:p>
                  </a:txBody>
                  <a:tcPr/>
                </a:tc>
                <a:extLst>
                  <a:ext uri="{0D108BD9-81ED-4DB2-BD59-A6C34878D82A}">
                    <a16:rowId xmlns:a16="http://schemas.microsoft.com/office/drawing/2014/main" val="4279225715"/>
                  </a:ext>
                </a:extLst>
              </a:tr>
              <a:tr h="2537040">
                <a:tc>
                  <a:txBody>
                    <a:bodyPr/>
                    <a:lstStyle/>
                    <a:p>
                      <a:pPr marL="285750" lvl="0" indent="-285750">
                        <a:buClr>
                          <a:srgbClr val="000000"/>
                        </a:buClr>
                        <a:buFont typeface="Arial,Sans-Serif"/>
                        <a:buChar char="•"/>
                      </a:pPr>
                      <a:r>
                        <a:rPr lang="en-US" sz="1100" b="1" i="0" u="none" strike="noStrike" noProof="0">
                          <a:solidFill>
                            <a:srgbClr val="000000"/>
                          </a:solidFill>
                          <a:latin typeface="Calibri"/>
                        </a:rPr>
                        <a:t>Physician </a:t>
                      </a:r>
                      <a:endParaRPr lang="en-US" sz="1100" b="0" i="0" u="none" strike="noStrike" noProof="0">
                        <a:solidFill>
                          <a:srgbClr val="000000"/>
                        </a:solidFill>
                        <a:latin typeface="Calibri"/>
                      </a:endParaRPr>
                    </a:p>
                    <a:p>
                      <a:pPr marL="628650" lvl="1" indent="-285750">
                        <a:buClr>
                          <a:srgbClr val="000000"/>
                        </a:buClr>
                        <a:buFont typeface="Courier New,monospace"/>
                        <a:buChar char="o"/>
                      </a:pPr>
                      <a:r>
                        <a:rPr lang="en-US" sz="1100" b="0" i="0" u="none" strike="noStrike" noProof="0">
                          <a:solidFill>
                            <a:srgbClr val="000000"/>
                          </a:solidFill>
                          <a:latin typeface="Calibri"/>
                        </a:rPr>
                        <a:t>Pre-procedural Assessment</a:t>
                      </a:r>
                    </a:p>
                    <a:p>
                      <a:pPr marL="628650" lvl="0" indent="-285750" algn="l">
                        <a:lnSpc>
                          <a:spcPct val="100000"/>
                        </a:lnSpc>
                        <a:buClr>
                          <a:srgbClr val="000000"/>
                        </a:buClr>
                        <a:buFont typeface="Courier New,monospace"/>
                        <a:buChar char="o"/>
                      </a:pPr>
                      <a:r>
                        <a:rPr lang="en-US" sz="1100" b="0" i="0" u="none" strike="noStrike" noProof="0">
                          <a:solidFill>
                            <a:srgbClr val="000000"/>
                          </a:solidFill>
                          <a:latin typeface="Calibri"/>
                        </a:rPr>
                        <a:t>ASA physical status classification</a:t>
                      </a:r>
                    </a:p>
                    <a:p>
                      <a:pPr marL="628650" lvl="1" indent="-285750" algn="l">
                        <a:lnSpc>
                          <a:spcPct val="100000"/>
                        </a:lnSpc>
                        <a:buClr>
                          <a:srgbClr val="000000"/>
                        </a:buClr>
                        <a:buFont typeface="Courier New,monospace"/>
                        <a:buChar char="o"/>
                      </a:pPr>
                      <a:r>
                        <a:rPr lang="en-US" sz="1100" b="0" i="0" u="none" strike="noStrike" noProof="0">
                          <a:solidFill>
                            <a:srgbClr val="000000"/>
                          </a:solidFill>
                          <a:latin typeface="Calibri"/>
                        </a:rPr>
                        <a:t>Airway evaluation </a:t>
                      </a:r>
                    </a:p>
                    <a:p>
                      <a:pPr marL="628650" lvl="1" indent="-285750" algn="l">
                        <a:lnSpc>
                          <a:spcPct val="100000"/>
                        </a:lnSpc>
                        <a:buClr>
                          <a:srgbClr val="000000"/>
                        </a:buClr>
                        <a:buFont typeface="Courier New,monospace"/>
                        <a:buChar char="o"/>
                      </a:pPr>
                      <a:r>
                        <a:rPr lang="en-US" sz="1100" b="0" i="0" u="none" strike="noStrike" noProof="0">
                          <a:solidFill>
                            <a:srgbClr val="000000"/>
                          </a:solidFill>
                          <a:latin typeface="Calibri"/>
                        </a:rPr>
                        <a:t>Plan for sedation </a:t>
                      </a:r>
                    </a:p>
                    <a:p>
                      <a:pPr marL="628650" lvl="1" indent="-285750" algn="l">
                        <a:lnSpc>
                          <a:spcPct val="100000"/>
                        </a:lnSpc>
                        <a:buClr>
                          <a:srgbClr val="000000"/>
                        </a:buClr>
                        <a:buFont typeface="Courier New,monospace"/>
                        <a:buChar char="o"/>
                      </a:pPr>
                      <a:r>
                        <a:rPr lang="en-US" sz="1100" b="0" i="0" u="none" strike="noStrike" noProof="0">
                          <a:solidFill>
                            <a:srgbClr val="000000"/>
                          </a:solidFill>
                          <a:latin typeface="Calibri"/>
                        </a:rPr>
                        <a:t>History of anesthesia/sedation issue</a:t>
                      </a:r>
                      <a:endParaRPr lang="en-US"/>
                    </a:p>
                    <a:p>
                      <a:pPr marL="285750" lvl="0" indent="-285750">
                        <a:buFont typeface="Arial"/>
                        <a:buChar char="•"/>
                      </a:pPr>
                      <a:r>
                        <a:rPr lang="en-US" sz="1050" b="1"/>
                        <a:t>Registered Nurse</a:t>
                      </a:r>
                    </a:p>
                    <a:p>
                      <a:pPr marL="628650" lvl="1" indent="-285750">
                        <a:buFont typeface="Courier New"/>
                        <a:buChar char="o"/>
                      </a:pPr>
                      <a:r>
                        <a:rPr lang="en-US" sz="1050" b="0"/>
                        <a:t>Past Medical History </a:t>
                      </a:r>
                      <a:endParaRPr lang="en-US" sz="1050"/>
                    </a:p>
                    <a:p>
                      <a:pPr marL="628650" lvl="1" indent="-285750">
                        <a:buFont typeface="Courier New"/>
                        <a:buChar char="o"/>
                      </a:pPr>
                      <a:r>
                        <a:rPr lang="en-US" sz="1050" b="0"/>
                        <a:t>Physical Assessment</a:t>
                      </a:r>
                      <a:endParaRPr lang="en-US" sz="1050"/>
                    </a:p>
                    <a:p>
                      <a:pPr marL="285750" lvl="0" indent="-285750">
                        <a:buFont typeface="Arial"/>
                        <a:buChar char="•"/>
                      </a:pPr>
                      <a:endParaRPr lang="en-US" sz="1050" b="1"/>
                    </a:p>
                    <a:p>
                      <a:pPr marL="628650" lvl="1" indent="-285750">
                        <a:buFont typeface="Courier New"/>
                        <a:buChar char="o"/>
                      </a:pPr>
                      <a:endParaRPr lang="en-US" sz="1050" b="1"/>
                    </a:p>
                  </a:txBody>
                  <a:tcPr/>
                </a:tc>
                <a:tc>
                  <a:txBody>
                    <a:bodyPr/>
                    <a:lstStyle/>
                    <a:p>
                      <a:pPr marL="171450" lvl="0" indent="-171450">
                        <a:buFont typeface="Arial"/>
                        <a:buChar char="•"/>
                      </a:pPr>
                      <a:r>
                        <a:rPr lang="en-US" sz="1050" b="1" i="0" u="none" strike="noStrike" noProof="0">
                          <a:latin typeface="Calibri"/>
                        </a:rPr>
                        <a:t>Emergency Medicine Practitioner</a:t>
                      </a:r>
                    </a:p>
                    <a:p>
                      <a:pPr marL="514350" lvl="1" indent="-171450">
                        <a:buClr>
                          <a:srgbClr val="000000"/>
                        </a:buClr>
                        <a:buFont typeface="Arial,Sans-Serif"/>
                        <a:buChar char="•"/>
                      </a:pPr>
                      <a:r>
                        <a:rPr lang="en-US" sz="1100" b="0" i="0" u="none" strike="noStrike" noProof="0">
                          <a:solidFill>
                            <a:srgbClr val="000000"/>
                          </a:solidFill>
                          <a:latin typeface="Calibri"/>
                        </a:rPr>
                        <a:t>Directs and is responsible for Pre-, Intra-, and Post-Anesthetic patient care during procedural sedation.</a:t>
                      </a:r>
                    </a:p>
                    <a:p>
                      <a:pPr marL="514350" lvl="1" indent="-171450">
                        <a:buClr>
                          <a:srgbClr val="000000"/>
                        </a:buClr>
                        <a:buFont typeface="Arial,Sans-Serif"/>
                        <a:buChar char="•"/>
                      </a:pPr>
                      <a:r>
                        <a:rPr lang="en-US" sz="1100" b="0" i="0" u="none" strike="noStrike" noProof="0">
                          <a:solidFill>
                            <a:srgbClr val="000000"/>
                          </a:solidFill>
                          <a:latin typeface="Calibri"/>
                        </a:rPr>
                        <a:t>may not simultaneously serve as the person monitoring the patient</a:t>
                      </a:r>
                      <a:endParaRPr lang="en-US"/>
                    </a:p>
                    <a:p>
                      <a:pPr marL="171450" lvl="0" indent="-171450">
                        <a:buFont typeface="Arial"/>
                        <a:buChar char="•"/>
                      </a:pPr>
                      <a:r>
                        <a:rPr lang="en-US" sz="1050" b="1" i="0" u="none" strike="noStrike" noProof="0">
                          <a:latin typeface="Calibri"/>
                        </a:rPr>
                        <a:t>Registered Nurse</a:t>
                      </a:r>
                      <a:endParaRPr lang="en-US" sz="1050" b="1" i="0" u="none" strike="noStrike" noProof="0"/>
                    </a:p>
                    <a:p>
                      <a:pPr marL="628650" lvl="1" indent="-285750">
                        <a:buFont typeface="Courier New"/>
                        <a:buChar char="o"/>
                      </a:pPr>
                      <a:r>
                        <a:rPr lang="en-US" sz="1050" b="0" i="0" u="none" strike="noStrike" noProof="0">
                          <a:latin typeface="Calibri"/>
                        </a:rPr>
                        <a:t>Medication administration </a:t>
                      </a:r>
                      <a:endParaRPr lang="en-US" sz="1050" b="0" i="0" u="none" strike="noStrike" noProof="0"/>
                    </a:p>
                    <a:p>
                      <a:pPr marL="628650" lvl="1" indent="-285750">
                        <a:buFont typeface="Courier New"/>
                        <a:buChar char="o"/>
                      </a:pPr>
                      <a:r>
                        <a:rPr lang="en-US" sz="1050" b="0" i="0" u="none" strike="noStrike" noProof="0">
                          <a:latin typeface="Calibri"/>
                        </a:rPr>
                        <a:t>Assess patient response to sedation  Complete procedural (pre, intra, and post) documentation </a:t>
                      </a:r>
                      <a:endParaRPr lang="en-US" sz="1050" b="0" i="0" u="none" strike="noStrike" noProof="0"/>
                    </a:p>
                    <a:p>
                      <a:pPr marL="628650" lvl="1" indent="-285750">
                        <a:buFont typeface="Courier New"/>
                        <a:buChar char="o"/>
                      </a:pPr>
                      <a:r>
                        <a:rPr lang="en-US" sz="1050" b="0" i="0" u="none" strike="noStrike" noProof="0">
                          <a:latin typeface="Calibri"/>
                        </a:rPr>
                        <a:t>Remain with patient until patient returns to baseline </a:t>
                      </a:r>
                      <a:endParaRPr lang="en-US" sz="1050" b="0" i="0" u="none" strike="noStrike" noProof="0"/>
                    </a:p>
                    <a:p>
                      <a:pPr marL="285750" lvl="0" indent="-285750">
                        <a:buFont typeface="Arial"/>
                        <a:buChar char="•"/>
                      </a:pPr>
                      <a:r>
                        <a:rPr lang="en-US" sz="1050" b="1" i="0" u="none" strike="noStrike" noProof="0">
                          <a:latin typeface="Calibri"/>
                        </a:rPr>
                        <a:t>Respiratory Therapy (RT) or ED Paramedic </a:t>
                      </a:r>
                    </a:p>
                    <a:p>
                      <a:pPr marL="628650" lvl="1" indent="-285750">
                        <a:buFont typeface="Courier New"/>
                        <a:buChar char="o"/>
                      </a:pPr>
                      <a:r>
                        <a:rPr lang="en-US" sz="1050" b="0" i="0" u="none" strike="noStrike" noProof="0">
                          <a:latin typeface="Calibri"/>
                        </a:rPr>
                        <a:t>Monitor airway </a:t>
                      </a:r>
                      <a:endParaRPr lang="en-US" sz="1050" b="0" i="0" u="none" strike="noStrike" noProof="0"/>
                    </a:p>
                    <a:p>
                      <a:pPr marL="628650" lvl="1" indent="-285750">
                        <a:buFont typeface="Courier New"/>
                        <a:buChar char="o"/>
                      </a:pPr>
                      <a:r>
                        <a:rPr lang="en-US" sz="1050" b="0" i="0" u="none" strike="noStrike" noProof="0">
                          <a:latin typeface="Calibri"/>
                        </a:rPr>
                        <a:t>Assist with management of airway under direction of practitioner </a:t>
                      </a:r>
                      <a:endParaRPr lang="en-US" sz="1050" b="0" i="0" u="none" strike="noStrike" noProof="0"/>
                    </a:p>
                  </a:txBody>
                  <a:tcPr/>
                </a:tc>
                <a:tc>
                  <a:txBody>
                    <a:bodyPr/>
                    <a:lstStyle/>
                    <a:p>
                      <a:pPr marL="171450" lvl="0" indent="-171450">
                        <a:buFont typeface="Arial"/>
                        <a:buChar char="•"/>
                      </a:pPr>
                      <a:r>
                        <a:rPr lang="en-US" sz="1050" b="1" i="0" u="none" strike="noStrike" noProof="0">
                          <a:latin typeface="Calibri"/>
                        </a:rPr>
                        <a:t>Practitioner</a:t>
                      </a:r>
                    </a:p>
                    <a:p>
                      <a:pPr marL="514350" lvl="1" indent="-171450">
                        <a:buFont typeface="Arial"/>
                        <a:buChar char="•"/>
                      </a:pPr>
                      <a:r>
                        <a:rPr lang="en-US" sz="1050" b="0" i="0" u="none" strike="noStrike" noProof="0"/>
                        <a:t>Directs and is responsible for Pre-, Intra-, and Post-Anesthetic patient care during procedural sedation.</a:t>
                      </a:r>
                      <a:endParaRPr lang="en-US" sz="1050" b="1" i="0" u="none" strike="noStrike" noProof="0">
                        <a:latin typeface="Calibri"/>
                      </a:endParaRPr>
                    </a:p>
                    <a:p>
                      <a:pPr marL="514350" lvl="1" indent="-171450">
                        <a:buFont typeface="Arial"/>
                        <a:buChar char="•"/>
                      </a:pPr>
                      <a:r>
                        <a:rPr lang="en-US" sz="1050" b="0" i="0" u="none" strike="noStrike" noProof="0"/>
                        <a:t>may not simultaneously serve as the person monitoring the patient.</a:t>
                      </a:r>
                      <a:endParaRPr lang="en-US" sz="1050" b="1" i="0" u="none" strike="noStrike" noProof="0">
                        <a:latin typeface="Calibri"/>
                      </a:endParaRPr>
                    </a:p>
                    <a:p>
                      <a:pPr marL="514350" lvl="1" indent="-171450">
                        <a:buFont typeface="Arial"/>
                        <a:buChar char="•"/>
                      </a:pPr>
                      <a:r>
                        <a:rPr lang="en-US" sz="1050" b="0" i="0" u="none" strike="noStrike" noProof="0"/>
                        <a:t>Rescue patient whose level of sedation becomes deeper than initially intended</a:t>
                      </a:r>
                    </a:p>
                    <a:p>
                      <a:pPr marL="171450" lvl="0" indent="-171450">
                        <a:buFont typeface="Arial"/>
                        <a:buChar char="•"/>
                      </a:pPr>
                      <a:r>
                        <a:rPr lang="en-US" sz="1050" b="1" i="0" u="none" strike="noStrike" noProof="0"/>
                        <a:t>Monitor</a:t>
                      </a:r>
                    </a:p>
                    <a:p>
                      <a:pPr marL="514350" lvl="1" indent="-171450">
                        <a:buFont typeface="Arial"/>
                        <a:buChar char="•"/>
                      </a:pPr>
                      <a:r>
                        <a:rPr lang="en-US" sz="1050" b="0" i="0" u="none" strike="noStrike" noProof="0"/>
                        <a:t>SaO2 (SpO2 via pulse oximetry), BP, HR &amp; rhythm, RR, and (LOC)  continuously throughout the case with documentation at a minimum of every five (5) minutes</a:t>
                      </a:r>
                    </a:p>
                  </a:txBody>
                  <a:tcPr/>
                </a:tc>
                <a:extLst>
                  <a:ext uri="{0D108BD9-81ED-4DB2-BD59-A6C34878D82A}">
                    <a16:rowId xmlns:a16="http://schemas.microsoft.com/office/drawing/2014/main" val="3146668543"/>
                  </a:ext>
                </a:extLst>
              </a:tr>
            </a:tbl>
          </a:graphicData>
        </a:graphic>
      </p:graphicFrame>
      <p:sp>
        <p:nvSpPr>
          <p:cNvPr id="3" name="TextBox 2">
            <a:extLst>
              <a:ext uri="{FF2B5EF4-FFF2-40B4-BE49-F238E27FC236}">
                <a16:creationId xmlns:a16="http://schemas.microsoft.com/office/drawing/2014/main" id="{90B5A7EA-836F-0C56-8D64-1EE1B951AA49}"/>
              </a:ext>
            </a:extLst>
          </p:cNvPr>
          <p:cNvSpPr txBox="1"/>
          <p:nvPr/>
        </p:nvSpPr>
        <p:spPr>
          <a:xfrm>
            <a:off x="130215" y="4561149"/>
            <a:ext cx="4572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600" baseline="0">
                <a:latin typeface="Calibri"/>
                <a:ea typeface="Segoe UI"/>
                <a:cs typeface="Segoe UI"/>
              </a:rPr>
              <a:t>Advocate Health Care. </a:t>
            </a:r>
            <a:r>
              <a:rPr lang="en-US" sz="600" i="1" baseline="0">
                <a:latin typeface="Calibri"/>
                <a:ea typeface="Segoe UI"/>
                <a:cs typeface="Segoe UI"/>
              </a:rPr>
              <a:t>Procedural Sedation Policy– Wisconsin Division</a:t>
            </a:r>
            <a:r>
              <a:rPr lang="en-US" sz="600" baseline="0">
                <a:latin typeface="Calibri"/>
                <a:ea typeface="Segoe UI"/>
                <a:cs typeface="Segoe UI"/>
              </a:rPr>
              <a:t>. 2024</a:t>
            </a:r>
            <a:r>
              <a:rPr lang="en-US" sz="600">
                <a:latin typeface="Calibri"/>
                <a:ea typeface="Segoe UI"/>
                <a:cs typeface="Segoe UI"/>
              </a:rPr>
              <a:t>​</a:t>
            </a:r>
          </a:p>
          <a:p>
            <a:pPr rtl="0"/>
            <a:r>
              <a:rPr lang="en-US" sz="600" baseline="0">
                <a:latin typeface="Calibri"/>
                <a:ea typeface="Segoe UI"/>
                <a:cs typeface="Segoe UI"/>
              </a:rPr>
              <a:t>Advocate Health Care.</a:t>
            </a:r>
            <a:r>
              <a:rPr lang="en-US" sz="600" i="1" baseline="0">
                <a:latin typeface="Calibri"/>
                <a:ea typeface="Segoe UI"/>
                <a:cs typeface="Segoe UI"/>
              </a:rPr>
              <a:t> Procedural Sedation: Adult, Pediatric, Neonatal Policy – Illinois Division</a:t>
            </a:r>
            <a:r>
              <a:rPr lang="en-US" sz="600" baseline="0">
                <a:latin typeface="Calibri"/>
                <a:ea typeface="Segoe UI"/>
                <a:cs typeface="Segoe UI"/>
              </a:rPr>
              <a:t>. 2025</a:t>
            </a:r>
            <a:r>
              <a:rPr lang="en-US" sz="600">
                <a:latin typeface="Calibri"/>
                <a:ea typeface="Segoe UI"/>
                <a:cs typeface="Segoe UI"/>
              </a:rPr>
              <a:t>​</a:t>
            </a:r>
          </a:p>
          <a:p>
            <a:pPr rtl="0"/>
            <a:r>
              <a:rPr lang="en-US" sz="600" baseline="0">
                <a:latin typeface="Calibri"/>
                <a:ea typeface="Segoe UI"/>
                <a:cs typeface="Segoe UI"/>
              </a:rPr>
              <a:t>Atrium Health Care. </a:t>
            </a:r>
            <a:r>
              <a:rPr lang="en-US" sz="600" i="1" baseline="0">
                <a:latin typeface="Calibri"/>
                <a:ea typeface="Segoe UI"/>
                <a:cs typeface="Segoe UI"/>
              </a:rPr>
              <a:t>Policy and clinical practice guidelines for procedural sedation in adult and pediatric patients</a:t>
            </a:r>
            <a:r>
              <a:rPr lang="en-US" sz="600" baseline="0">
                <a:latin typeface="Calibri"/>
                <a:ea typeface="Segoe UI"/>
                <a:cs typeface="Segoe UI"/>
              </a:rPr>
              <a:t>. 2022</a:t>
            </a:r>
            <a:r>
              <a:rPr lang="en-US" sz="600">
                <a:latin typeface="Calibri"/>
                <a:ea typeface="Segoe UI"/>
                <a:cs typeface="Segoe UI"/>
              </a:rPr>
              <a:t>​</a:t>
            </a:r>
          </a:p>
          <a:p>
            <a:pPr rtl="0"/>
            <a:r>
              <a:rPr lang="en-US" sz="600" baseline="0">
                <a:latin typeface="Calibri"/>
                <a:ea typeface="Segoe UI"/>
                <a:cs typeface="Segoe UI"/>
              </a:rPr>
              <a:t>Advocate Health Care.</a:t>
            </a:r>
            <a:r>
              <a:rPr lang="en-US" sz="600" i="1" baseline="0">
                <a:latin typeface="Calibri"/>
                <a:ea typeface="Segoe UI"/>
                <a:cs typeface="Segoe UI"/>
              </a:rPr>
              <a:t> Moderate and deep sedation in adult and pediatric patients for emergency physicians and pediatric emergency physicians in emergency departments- Greater Charlotte Market. </a:t>
            </a:r>
            <a:r>
              <a:rPr lang="en-US" sz="600" baseline="0">
                <a:latin typeface="Calibri"/>
                <a:ea typeface="Segoe UI"/>
                <a:cs typeface="Segoe UI"/>
              </a:rPr>
              <a:t>2025</a:t>
            </a:r>
          </a:p>
          <a:p>
            <a:pPr algn="ctr"/>
            <a:endParaRPr lang="en-US"/>
          </a:p>
        </p:txBody>
      </p:sp>
    </p:spTree>
    <p:extLst>
      <p:ext uri="{BB962C8B-B14F-4D97-AF65-F5344CB8AC3E}">
        <p14:creationId xmlns:p14="http://schemas.microsoft.com/office/powerpoint/2010/main" val="740906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750B9-B7BE-E5B1-96FC-BB6ACC791D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222185-0704-1AA3-9CC2-C82B1871EDB2}"/>
              </a:ext>
            </a:extLst>
          </p:cNvPr>
          <p:cNvSpPr>
            <a:spLocks noGrp="1"/>
          </p:cNvSpPr>
          <p:nvPr>
            <p:ph type="title"/>
          </p:nvPr>
        </p:nvSpPr>
        <p:spPr>
          <a:xfrm>
            <a:off x="621030" y="597989"/>
            <a:ext cx="7886700" cy="507831"/>
          </a:xfrm>
        </p:spPr>
        <p:txBody>
          <a:bodyPr/>
          <a:lstStyle/>
          <a:p>
            <a:r>
              <a:rPr lang="en-US" sz="3000">
                <a:latin typeface="Calibri"/>
                <a:ea typeface="Verdana"/>
                <a:cs typeface="Arial"/>
              </a:rPr>
              <a:t>Supporting Personnel for Procedural Sedation </a:t>
            </a:r>
            <a:endParaRPr lang="en-US" sz="3000" b="0">
              <a:solidFill>
                <a:srgbClr val="000000"/>
              </a:solidFill>
              <a:latin typeface="Calibri"/>
              <a:ea typeface="Verdana"/>
              <a:cs typeface="Arial"/>
            </a:endParaRPr>
          </a:p>
        </p:txBody>
      </p:sp>
      <p:graphicFrame>
        <p:nvGraphicFramePr>
          <p:cNvPr id="5" name="Content Placeholder 4">
            <a:extLst>
              <a:ext uri="{FF2B5EF4-FFF2-40B4-BE49-F238E27FC236}">
                <a16:creationId xmlns:a16="http://schemas.microsoft.com/office/drawing/2014/main" id="{90B470A2-E509-4893-E309-DFC20ECDBBF3}"/>
              </a:ext>
            </a:extLst>
          </p:cNvPr>
          <p:cNvGraphicFramePr>
            <a:graphicFrameLocks noGrp="1"/>
          </p:cNvGraphicFramePr>
          <p:nvPr>
            <p:ph idx="1"/>
            <p:extLst>
              <p:ext uri="{D42A27DB-BD31-4B8C-83A1-F6EECF244321}">
                <p14:modId xmlns:p14="http://schemas.microsoft.com/office/powerpoint/2010/main" val="2642356268"/>
              </p:ext>
            </p:extLst>
          </p:nvPr>
        </p:nvGraphicFramePr>
        <p:xfrm>
          <a:off x="490610" y="1413216"/>
          <a:ext cx="7976445" cy="1754984"/>
        </p:xfrm>
        <a:graphic>
          <a:graphicData uri="http://schemas.openxmlformats.org/drawingml/2006/table">
            <a:tbl>
              <a:tblPr firstRow="1" bandRow="1">
                <a:tableStyleId>{5C22544A-7EE6-4342-B048-85BDC9FD1C3A}</a:tableStyleId>
              </a:tblPr>
              <a:tblGrid>
                <a:gridCol w="1402079">
                  <a:extLst>
                    <a:ext uri="{9D8B030D-6E8A-4147-A177-3AD203B41FA5}">
                      <a16:colId xmlns:a16="http://schemas.microsoft.com/office/drawing/2014/main" val="3655105103"/>
                    </a:ext>
                  </a:extLst>
                </a:gridCol>
                <a:gridCol w="6574366">
                  <a:extLst>
                    <a:ext uri="{9D8B030D-6E8A-4147-A177-3AD203B41FA5}">
                      <a16:colId xmlns:a16="http://schemas.microsoft.com/office/drawing/2014/main" val="2144870638"/>
                    </a:ext>
                  </a:extLst>
                </a:gridCol>
              </a:tblGrid>
              <a:tr h="268916">
                <a:tc>
                  <a:txBody>
                    <a:bodyPr/>
                    <a:lstStyle/>
                    <a:p>
                      <a:r>
                        <a:rPr lang="en-US">
                          <a:latin typeface="Calibri"/>
                        </a:rPr>
                        <a:t>Team Member</a:t>
                      </a:r>
                    </a:p>
                  </a:txBody>
                  <a:tcPr/>
                </a:tc>
                <a:tc>
                  <a:txBody>
                    <a:bodyPr/>
                    <a:lstStyle/>
                    <a:p>
                      <a:r>
                        <a:rPr lang="en-US">
                          <a:latin typeface="Calibri"/>
                        </a:rPr>
                        <a:t>Role </a:t>
                      </a:r>
                    </a:p>
                  </a:txBody>
                  <a:tcPr/>
                </a:tc>
                <a:extLst>
                  <a:ext uri="{0D108BD9-81ED-4DB2-BD59-A6C34878D82A}">
                    <a16:rowId xmlns:a16="http://schemas.microsoft.com/office/drawing/2014/main" val="2324407241"/>
                  </a:ext>
                </a:extLst>
              </a:tr>
              <a:tr h="502447">
                <a:tc>
                  <a:txBody>
                    <a:bodyPr/>
                    <a:lstStyle/>
                    <a:p>
                      <a:r>
                        <a:rPr lang="en-US" sz="1050" i="0">
                          <a:latin typeface="Calibri"/>
                        </a:rPr>
                        <a:t>Nurse</a:t>
                      </a:r>
                    </a:p>
                  </a:txBody>
                  <a:tcPr/>
                </a:tc>
                <a:tc>
                  <a:txBody>
                    <a:bodyPr/>
                    <a:lstStyle/>
                    <a:p>
                      <a:r>
                        <a:rPr lang="en-US" sz="1050">
                          <a:latin typeface="Calibri"/>
                        </a:rPr>
                        <a:t>Procedural preparation, medication administration, patient monitoring, establish IV access</a:t>
                      </a:r>
                    </a:p>
                  </a:txBody>
                  <a:tcPr/>
                </a:tc>
                <a:extLst>
                  <a:ext uri="{0D108BD9-81ED-4DB2-BD59-A6C34878D82A}">
                    <a16:rowId xmlns:a16="http://schemas.microsoft.com/office/drawing/2014/main" val="2151779533"/>
                  </a:ext>
                </a:extLst>
              </a:tr>
              <a:tr h="502447">
                <a:tc>
                  <a:txBody>
                    <a:bodyPr/>
                    <a:lstStyle/>
                    <a:p>
                      <a:r>
                        <a:rPr lang="en-US" sz="1050" i="0">
                          <a:latin typeface="Calibri"/>
                        </a:rPr>
                        <a:t>Pharmacist </a:t>
                      </a:r>
                    </a:p>
                  </a:txBody>
                  <a:tcPr/>
                </a:tc>
                <a:tc>
                  <a:txBody>
                    <a:bodyPr/>
                    <a:lstStyle/>
                    <a:p>
                      <a:r>
                        <a:rPr lang="en-US" sz="1050">
                          <a:latin typeface="Calibri"/>
                        </a:rPr>
                        <a:t>Appropriate medication selection, dosing, preparing medications, medication administration if certified </a:t>
                      </a:r>
                      <a:endParaRPr lang="en-US">
                        <a:latin typeface="Calibri"/>
                      </a:endParaRPr>
                    </a:p>
                  </a:txBody>
                  <a:tcPr/>
                </a:tc>
                <a:extLst>
                  <a:ext uri="{0D108BD9-81ED-4DB2-BD59-A6C34878D82A}">
                    <a16:rowId xmlns:a16="http://schemas.microsoft.com/office/drawing/2014/main" val="2093403969"/>
                  </a:ext>
                </a:extLst>
              </a:tr>
              <a:tr h="452910">
                <a:tc>
                  <a:txBody>
                    <a:bodyPr/>
                    <a:lstStyle/>
                    <a:p>
                      <a:pPr lvl="0">
                        <a:buNone/>
                      </a:pPr>
                      <a:r>
                        <a:rPr lang="en-US" sz="1050" i="0">
                          <a:latin typeface="Calibri"/>
                        </a:rPr>
                        <a:t>Respiratory Therapist</a:t>
                      </a:r>
                    </a:p>
                  </a:txBody>
                  <a:tcPr/>
                </a:tc>
                <a:tc>
                  <a:txBody>
                    <a:bodyPr/>
                    <a:lstStyle/>
                    <a:p>
                      <a:pPr lvl="0">
                        <a:buNone/>
                      </a:pPr>
                      <a:r>
                        <a:rPr lang="en-US" sz="1100" b="0" i="0" u="none" strike="noStrike" noProof="0">
                          <a:solidFill>
                            <a:srgbClr val="000000"/>
                          </a:solidFill>
                          <a:latin typeface="Calibri"/>
                        </a:rPr>
                        <a:t>Airway management, oxygen delivery, ventilation support, monitoring, respiratory equipment</a:t>
                      </a:r>
                    </a:p>
                  </a:txBody>
                  <a:tcPr/>
                </a:tc>
                <a:extLst>
                  <a:ext uri="{0D108BD9-81ED-4DB2-BD59-A6C34878D82A}">
                    <a16:rowId xmlns:a16="http://schemas.microsoft.com/office/drawing/2014/main" val="1028474594"/>
                  </a:ext>
                </a:extLst>
              </a:tr>
            </a:tbl>
          </a:graphicData>
        </a:graphic>
      </p:graphicFrame>
      <p:sp>
        <p:nvSpPr>
          <p:cNvPr id="4" name="TextBox 3">
            <a:extLst>
              <a:ext uri="{FF2B5EF4-FFF2-40B4-BE49-F238E27FC236}">
                <a16:creationId xmlns:a16="http://schemas.microsoft.com/office/drawing/2014/main" id="{8823B36B-7989-F2E0-96C1-64AE1BFF81BC}"/>
              </a:ext>
            </a:extLst>
          </p:cNvPr>
          <p:cNvSpPr txBox="1"/>
          <p:nvPr/>
        </p:nvSpPr>
        <p:spPr>
          <a:xfrm>
            <a:off x="-2418" y="4835911"/>
            <a:ext cx="3244947" cy="307777"/>
          </a:xfrm>
          <a:prstGeom prst="rect">
            <a:avLst/>
          </a:prstGeom>
          <a:noFill/>
          <a:ln>
            <a:solidFill>
              <a:schemeClr val="bg1"/>
            </a:solidFill>
          </a:ln>
        </p:spPr>
        <p:txBody>
          <a:bodyPr wrap="square" lIns="91440" tIns="45720" rIns="91440" bIns="45720" rtlCol="0" anchor="t">
            <a:spAutoFit/>
          </a:bodyPr>
          <a:lstStyle/>
          <a:p>
            <a:r>
              <a:rPr lang="en-US" sz="700">
                <a:latin typeface="Aptos"/>
              </a:rPr>
              <a:t>Guideline for the Diagnosis and Management of AFib. ACC/AHA/ACCP/HRS. 2023</a:t>
            </a:r>
          </a:p>
        </p:txBody>
      </p:sp>
    </p:spTree>
    <p:extLst>
      <p:ext uri="{BB962C8B-B14F-4D97-AF65-F5344CB8AC3E}">
        <p14:creationId xmlns:p14="http://schemas.microsoft.com/office/powerpoint/2010/main" val="173126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1346F-F845-45B4-1400-5271D254B3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14961-2B3D-A26E-B227-2F4F9BCBB68E}"/>
              </a:ext>
            </a:extLst>
          </p:cNvPr>
          <p:cNvSpPr>
            <a:spLocks noGrp="1"/>
          </p:cNvSpPr>
          <p:nvPr>
            <p:ph type="title"/>
          </p:nvPr>
        </p:nvSpPr>
        <p:spPr>
          <a:xfrm>
            <a:off x="628650" y="460829"/>
            <a:ext cx="7886700" cy="507831"/>
          </a:xfrm>
        </p:spPr>
        <p:txBody>
          <a:bodyPr/>
          <a:lstStyle/>
          <a:p>
            <a:r>
              <a:rPr lang="en-US" sz="3000">
                <a:solidFill>
                  <a:srgbClr val="003B5C"/>
                </a:solidFill>
                <a:latin typeface="Calibri"/>
                <a:ea typeface="Verdana"/>
                <a:cs typeface="Arial"/>
              </a:rPr>
              <a:t>Workflow of a Cardioversion</a:t>
            </a:r>
            <a:r>
              <a:rPr lang="en-US" sz="2800">
                <a:solidFill>
                  <a:srgbClr val="003B5C"/>
                </a:solidFill>
                <a:latin typeface="Calibri"/>
                <a:ea typeface="Verdana"/>
                <a:cs typeface="Arial"/>
              </a:rPr>
              <a:t> </a:t>
            </a:r>
            <a:endParaRPr lang="en-US">
              <a:latin typeface="Calibri"/>
              <a:ea typeface="Calibri"/>
            </a:endParaRPr>
          </a:p>
        </p:txBody>
      </p:sp>
      <p:sp>
        <p:nvSpPr>
          <p:cNvPr id="3" name="Content Placeholder 2">
            <a:extLst>
              <a:ext uri="{FF2B5EF4-FFF2-40B4-BE49-F238E27FC236}">
                <a16:creationId xmlns:a16="http://schemas.microsoft.com/office/drawing/2014/main" id="{F6BA8C89-D665-6AF1-E33A-75211FAC4812}"/>
              </a:ext>
            </a:extLst>
          </p:cNvPr>
          <p:cNvSpPr>
            <a:spLocks noGrp="1"/>
          </p:cNvSpPr>
          <p:nvPr>
            <p:ph idx="1"/>
          </p:nvPr>
        </p:nvSpPr>
        <p:spPr>
          <a:xfrm>
            <a:off x="782162" y="1216633"/>
            <a:ext cx="3412457" cy="2874806"/>
          </a:xfrm>
        </p:spPr>
        <p:txBody>
          <a:bodyPr vert="horz" lIns="91440" tIns="45720" rIns="91440" bIns="45720" rtlCol="0" anchor="t">
            <a:normAutofit/>
          </a:bodyPr>
          <a:lstStyle/>
          <a:p>
            <a:pPr marL="342900" indent="-342900">
              <a:buFont typeface="Arial" panose="020B0604020202020204" pitchFamily="34" charset="0"/>
              <a:buChar char="•"/>
            </a:pPr>
            <a:r>
              <a:rPr lang="en-US" sz="1800">
                <a:solidFill>
                  <a:schemeClr val="tx1"/>
                </a:solidFill>
                <a:latin typeface="Calibri"/>
                <a:ea typeface="Calibri"/>
                <a:cs typeface="Arial"/>
              </a:rPr>
              <a:t>Determine indication and plan of care </a:t>
            </a:r>
          </a:p>
          <a:p>
            <a:pPr marL="342900" indent="-342900">
              <a:buFont typeface="Arial" panose="020B0604020202020204" pitchFamily="34" charset="0"/>
              <a:buChar char="•"/>
            </a:pPr>
            <a:r>
              <a:rPr lang="en-US" sz="1800">
                <a:solidFill>
                  <a:schemeClr val="tx1"/>
                </a:solidFill>
                <a:latin typeface="Calibri"/>
                <a:ea typeface="Calibri"/>
                <a:cs typeface="Arial"/>
              </a:rPr>
              <a:t>Informed consent</a:t>
            </a:r>
          </a:p>
          <a:p>
            <a:pPr marL="342900" indent="-342900">
              <a:buFont typeface="Arial" panose="020B0604020202020204" pitchFamily="34" charset="0"/>
              <a:buChar char="•"/>
            </a:pPr>
            <a:r>
              <a:rPr lang="en-US" sz="1800">
                <a:solidFill>
                  <a:schemeClr val="tx1"/>
                </a:solidFill>
                <a:latin typeface="Calibri"/>
                <a:ea typeface="Calibri"/>
                <a:cs typeface="Arial"/>
              </a:rPr>
              <a:t>Pre-procedure assessment </a:t>
            </a:r>
            <a:endParaRPr lang="en-US" sz="1800">
              <a:solidFill>
                <a:schemeClr val="tx1"/>
              </a:solidFill>
              <a:latin typeface="Calibri"/>
              <a:ea typeface="Calibri"/>
            </a:endParaRPr>
          </a:p>
          <a:p>
            <a:pPr marL="685800" lvl="1" indent="-342900">
              <a:buFont typeface="Courier New" panose="020B0604020202020204" pitchFamily="34" charset="0"/>
              <a:buChar char="o"/>
            </a:pPr>
            <a:r>
              <a:rPr lang="en-US">
                <a:solidFill>
                  <a:schemeClr val="tx1"/>
                </a:solidFill>
                <a:latin typeface="Calibri"/>
                <a:ea typeface="Calibri"/>
                <a:cs typeface="Arial"/>
              </a:rPr>
              <a:t>Anticoagulation status</a:t>
            </a:r>
          </a:p>
          <a:p>
            <a:pPr marL="685800" lvl="1" indent="-342900">
              <a:buFont typeface="Courier New" panose="020B0604020202020204" pitchFamily="34" charset="0"/>
              <a:buChar char="o"/>
            </a:pPr>
            <a:r>
              <a:rPr lang="en-US">
                <a:solidFill>
                  <a:schemeClr val="tx1"/>
                </a:solidFill>
                <a:latin typeface="Calibri"/>
                <a:ea typeface="Calibri"/>
                <a:cs typeface="Arial"/>
              </a:rPr>
              <a:t>Electrolytes</a:t>
            </a:r>
          </a:p>
          <a:p>
            <a:pPr marL="685800" lvl="1" indent="-342900">
              <a:buFont typeface="Courier New" panose="020B0604020202020204" pitchFamily="34" charset="0"/>
              <a:buChar char="o"/>
            </a:pPr>
            <a:r>
              <a:rPr lang="en-US">
                <a:solidFill>
                  <a:schemeClr val="tx1"/>
                </a:solidFill>
                <a:latin typeface="Calibri"/>
                <a:ea typeface="Calibri"/>
                <a:cs typeface="Arial"/>
              </a:rPr>
              <a:t>EKG</a:t>
            </a:r>
          </a:p>
          <a:p>
            <a:pPr marL="342900" indent="-342900">
              <a:buFont typeface="Arial" panose="020B0604020202020204" pitchFamily="34" charset="0"/>
              <a:buChar char="•"/>
            </a:pPr>
            <a:r>
              <a:rPr lang="en-US" sz="1800">
                <a:solidFill>
                  <a:schemeClr val="tx1"/>
                </a:solidFill>
                <a:latin typeface="Calibri"/>
                <a:ea typeface="Calibri"/>
                <a:cs typeface="Arial"/>
              </a:rPr>
              <a:t>Prepare equipment</a:t>
            </a:r>
          </a:p>
          <a:p>
            <a:pPr marL="685800" lvl="1" indent="-342900">
              <a:buFont typeface="Courier New" panose="020B0604020202020204" pitchFamily="34" charset="0"/>
              <a:buChar char="o"/>
            </a:pPr>
            <a:endParaRPr lang="en-US">
              <a:solidFill>
                <a:schemeClr val="tx1"/>
              </a:solidFill>
              <a:latin typeface="Calibri"/>
              <a:ea typeface="Calibri"/>
              <a:cs typeface="Arial"/>
            </a:endParaRPr>
          </a:p>
          <a:p>
            <a:pPr marL="342900" indent="-342900">
              <a:buFont typeface="Arial" panose="020B0604020202020204" pitchFamily="34" charset="0"/>
              <a:buChar char="•"/>
            </a:pPr>
            <a:endParaRPr lang="en-US" sz="1800">
              <a:solidFill>
                <a:srgbClr val="404040"/>
              </a:solidFill>
              <a:latin typeface="Calibri"/>
              <a:ea typeface="Calibri"/>
              <a:cs typeface="Arial"/>
            </a:endParaRPr>
          </a:p>
          <a:p>
            <a:pPr marL="342900" indent="-342900">
              <a:buFont typeface="Arial" panose="020B0604020202020204" pitchFamily="34" charset="0"/>
              <a:buChar char="•"/>
            </a:pPr>
            <a:endParaRPr lang="en-US">
              <a:latin typeface="Arial"/>
              <a:cs typeface="Arial"/>
            </a:endParaRPr>
          </a:p>
        </p:txBody>
      </p:sp>
      <p:sp>
        <p:nvSpPr>
          <p:cNvPr id="4" name="TextBox 3">
            <a:extLst>
              <a:ext uri="{FF2B5EF4-FFF2-40B4-BE49-F238E27FC236}">
                <a16:creationId xmlns:a16="http://schemas.microsoft.com/office/drawing/2014/main" id="{D6ED99A0-179A-1F10-552C-E2E7757A2A49}"/>
              </a:ext>
            </a:extLst>
          </p:cNvPr>
          <p:cNvSpPr txBox="1"/>
          <p:nvPr/>
        </p:nvSpPr>
        <p:spPr>
          <a:xfrm>
            <a:off x="2597" y="4943511"/>
            <a:ext cx="6049692" cy="200055"/>
          </a:xfrm>
          <a:prstGeom prst="rect">
            <a:avLst/>
          </a:prstGeom>
          <a:noFill/>
          <a:ln>
            <a:solidFill>
              <a:schemeClr val="bg1"/>
            </a:solidFill>
          </a:ln>
        </p:spPr>
        <p:txBody>
          <a:bodyPr wrap="square" lIns="91440" tIns="45720" rIns="91440" bIns="45720" rtlCol="0" anchor="t">
            <a:spAutoFit/>
          </a:bodyPr>
          <a:lstStyle/>
          <a:p>
            <a:r>
              <a:rPr lang="en-US" sz="700" baseline="0">
                <a:latin typeface="Aptos"/>
                <a:ea typeface="Segoe UI"/>
                <a:cs typeface="Segoe UI"/>
              </a:rPr>
              <a:t>Guideline for the Diagnosis and Management of AFib. ACC/AHA/ACCP/HRS. 2023</a:t>
            </a:r>
            <a:r>
              <a:rPr lang="en-US" sz="700">
                <a:latin typeface="Aptos"/>
                <a:ea typeface="Aptos"/>
                <a:cs typeface="Aptos"/>
              </a:rPr>
              <a:t>​</a:t>
            </a:r>
            <a:endParaRPr lang="en-US">
              <a:ea typeface="Calibri"/>
              <a:cs typeface="Calibri"/>
            </a:endParaRPr>
          </a:p>
        </p:txBody>
      </p:sp>
      <p:sp>
        <p:nvSpPr>
          <p:cNvPr id="6" name="Content Placeholder 2">
            <a:extLst>
              <a:ext uri="{FF2B5EF4-FFF2-40B4-BE49-F238E27FC236}">
                <a16:creationId xmlns:a16="http://schemas.microsoft.com/office/drawing/2014/main" id="{604A5FBC-02E1-CE44-D41B-D41B9E4E5C69}"/>
              </a:ext>
            </a:extLst>
          </p:cNvPr>
          <p:cNvSpPr txBox="1">
            <a:spLocks/>
          </p:cNvSpPr>
          <p:nvPr/>
        </p:nvSpPr>
        <p:spPr>
          <a:xfrm>
            <a:off x="4506437" y="1218638"/>
            <a:ext cx="3412457" cy="2874806"/>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Tx/>
              <a:buNone/>
              <a:defRPr sz="21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Tx/>
              <a:buNone/>
              <a:defRPr sz="15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Tx/>
              <a:buNone/>
              <a:defRPr sz="135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Tx/>
              <a:buNone/>
              <a:defRPr sz="135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Sans-Serif" panose="020B0604020202020204" pitchFamily="34" charset="0"/>
              <a:buChar char="•"/>
            </a:pPr>
            <a:r>
              <a:rPr lang="en-US" sz="1800">
                <a:solidFill>
                  <a:schemeClr val="tx1"/>
                </a:solidFill>
                <a:latin typeface="Calibri"/>
                <a:ea typeface="Calibri"/>
                <a:cs typeface="Arial"/>
              </a:rPr>
              <a:t>Provide medications</a:t>
            </a:r>
          </a:p>
          <a:p>
            <a:pPr marL="342900" indent="-342900">
              <a:buFont typeface="Arial,Sans-Serif" panose="020B0604020202020204" pitchFamily="34" charset="0"/>
              <a:buChar char="•"/>
            </a:pPr>
            <a:r>
              <a:rPr lang="en-US" sz="1800">
                <a:solidFill>
                  <a:schemeClr val="tx1"/>
                </a:solidFill>
                <a:latin typeface="Calibri"/>
                <a:ea typeface="Calibri"/>
                <a:cs typeface="Arial"/>
              </a:rPr>
              <a:t>Charge device and deliver shock </a:t>
            </a:r>
          </a:p>
          <a:p>
            <a:pPr marL="342900" indent="-342900">
              <a:buFont typeface="Arial,Sans-Serif" panose="020B0604020202020204" pitchFamily="34" charset="0"/>
              <a:buChar char="•"/>
            </a:pPr>
            <a:r>
              <a:rPr lang="en-US" sz="1800">
                <a:solidFill>
                  <a:schemeClr val="tx1"/>
                </a:solidFill>
                <a:latin typeface="Calibri"/>
                <a:ea typeface="Calibri"/>
                <a:cs typeface="Arial"/>
              </a:rPr>
              <a:t>Patient monitoring  </a:t>
            </a:r>
            <a:endParaRPr lang="en-US" sz="1800">
              <a:solidFill>
                <a:schemeClr val="tx1"/>
              </a:solidFill>
              <a:latin typeface="Calibri"/>
              <a:ea typeface="Calibri"/>
            </a:endParaRPr>
          </a:p>
          <a:p>
            <a:pPr marL="342900" indent="-342900">
              <a:buFont typeface="Arial" panose="020B0604020202020204" pitchFamily="34" charset="0"/>
              <a:buChar char="•"/>
            </a:pPr>
            <a:endParaRPr lang="en-US">
              <a:solidFill>
                <a:schemeClr val="tx1"/>
              </a:solidFill>
              <a:latin typeface="Arial"/>
              <a:cs typeface="Arial"/>
            </a:endParaRPr>
          </a:p>
          <a:p>
            <a:pPr marL="685800" lvl="1" indent="-342900">
              <a:buFont typeface="Courier New" panose="020B0604020202020204" pitchFamily="34" charset="0"/>
              <a:buChar char="o"/>
            </a:pPr>
            <a:endParaRPr lang="en-US">
              <a:solidFill>
                <a:schemeClr val="tx1"/>
              </a:solidFill>
              <a:latin typeface="Arial"/>
              <a:cs typeface="Arial"/>
            </a:endParaRPr>
          </a:p>
          <a:p>
            <a:pPr marL="342900" indent="-342900">
              <a:buFont typeface="Arial" panose="020B0604020202020204" pitchFamily="34" charset="0"/>
              <a:buChar char="•"/>
            </a:pPr>
            <a:endParaRPr lang="en-US">
              <a:latin typeface="Arial"/>
              <a:cs typeface="Arial"/>
            </a:endParaRPr>
          </a:p>
          <a:p>
            <a:pPr marL="342900" indent="-342900">
              <a:buFont typeface="Arial" panose="020B0604020202020204" pitchFamily="34" charset="0"/>
              <a:buChar char="•"/>
            </a:pPr>
            <a:endParaRPr lang="en-US">
              <a:latin typeface="Arial"/>
              <a:cs typeface="Arial"/>
            </a:endParaRPr>
          </a:p>
        </p:txBody>
      </p:sp>
    </p:spTree>
    <p:extLst>
      <p:ext uri="{BB962C8B-B14F-4D97-AF65-F5344CB8AC3E}">
        <p14:creationId xmlns:p14="http://schemas.microsoft.com/office/powerpoint/2010/main" val="4180603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092A-3967-5B8D-9E2A-0BBDE4B3E167}"/>
              </a:ext>
            </a:extLst>
          </p:cNvPr>
          <p:cNvSpPr>
            <a:spLocks noGrp="1"/>
          </p:cNvSpPr>
          <p:nvPr>
            <p:ph type="title"/>
          </p:nvPr>
        </p:nvSpPr>
        <p:spPr>
          <a:xfrm>
            <a:off x="628650" y="460829"/>
            <a:ext cx="7886700" cy="507831"/>
          </a:xfrm>
        </p:spPr>
        <p:txBody>
          <a:bodyPr/>
          <a:lstStyle/>
          <a:p>
            <a:r>
              <a:rPr lang="en-US" sz="3000">
                <a:solidFill>
                  <a:srgbClr val="003B5C"/>
                </a:solidFill>
                <a:latin typeface="Calibri"/>
                <a:ea typeface="Verdana"/>
                <a:cs typeface="Arial"/>
              </a:rPr>
              <a:t>Workflow of a Cardioversion- SOAP ME</a:t>
            </a:r>
            <a:endParaRPr lang="en-US" sz="2800">
              <a:solidFill>
                <a:srgbClr val="003B5C"/>
              </a:solidFill>
              <a:latin typeface="Verdana"/>
              <a:ea typeface="Verdana"/>
              <a:cs typeface="Arial"/>
            </a:endParaRPr>
          </a:p>
        </p:txBody>
      </p:sp>
      <p:pic>
        <p:nvPicPr>
          <p:cNvPr id="5" name="Content Placeholder 6" descr="A screenshot of a computer&#10;&#10;AI-generated content may be incorrect.">
            <a:extLst>
              <a:ext uri="{FF2B5EF4-FFF2-40B4-BE49-F238E27FC236}">
                <a16:creationId xmlns:a16="http://schemas.microsoft.com/office/drawing/2014/main" id="{ECC977D6-3E8C-E549-8B37-97CECB5CFA41}"/>
              </a:ext>
            </a:extLst>
          </p:cNvPr>
          <p:cNvPicPr>
            <a:picLocks noChangeAspect="1"/>
          </p:cNvPicPr>
          <p:nvPr/>
        </p:nvPicPr>
        <p:blipFill>
          <a:blip r:embed="rId3"/>
          <a:stretch>
            <a:fillRect/>
          </a:stretch>
        </p:blipFill>
        <p:spPr>
          <a:xfrm>
            <a:off x="1647335" y="969858"/>
            <a:ext cx="5839333" cy="3655740"/>
          </a:xfrm>
          <a:prstGeom prst="rect">
            <a:avLst/>
          </a:prstGeom>
        </p:spPr>
      </p:pic>
      <p:sp>
        <p:nvSpPr>
          <p:cNvPr id="3" name="TextBox 2">
            <a:extLst>
              <a:ext uri="{FF2B5EF4-FFF2-40B4-BE49-F238E27FC236}">
                <a16:creationId xmlns:a16="http://schemas.microsoft.com/office/drawing/2014/main" id="{EACB7CC3-0BBE-2891-77BB-93B565293392}"/>
              </a:ext>
            </a:extLst>
          </p:cNvPr>
          <p:cNvSpPr txBox="1"/>
          <p:nvPr/>
        </p:nvSpPr>
        <p:spPr>
          <a:xfrm>
            <a:off x="0" y="4911328"/>
            <a:ext cx="457200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baseline="0">
                <a:latin typeface="Calibri"/>
              </a:rPr>
              <a:t>Pharmacists' role in procedural sedation and analgesia in the emergency department Am J Health Syst Pharm. 2012</a:t>
            </a:r>
            <a:r>
              <a:rPr sz="700">
                <a:latin typeface="Calibri"/>
                <a:ea typeface="Calibri"/>
                <a:cs typeface="Calibri"/>
              </a:rPr>
              <a:t>​</a:t>
            </a:r>
            <a:endParaRPr lang="en-US"/>
          </a:p>
          <a:p>
            <a:pPr algn="ctr"/>
            <a:endParaRPr lang="en-US"/>
          </a:p>
        </p:txBody>
      </p:sp>
    </p:spTree>
    <p:extLst>
      <p:ext uri="{BB962C8B-B14F-4D97-AF65-F5344CB8AC3E}">
        <p14:creationId xmlns:p14="http://schemas.microsoft.com/office/powerpoint/2010/main" val="2659742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E2FB-62AC-BDC9-CD1F-065B34C96ABA}"/>
              </a:ext>
            </a:extLst>
          </p:cNvPr>
          <p:cNvSpPr>
            <a:spLocks noGrp="1"/>
          </p:cNvSpPr>
          <p:nvPr>
            <p:ph type="title"/>
          </p:nvPr>
        </p:nvSpPr>
        <p:spPr>
          <a:xfrm>
            <a:off x="628650" y="772556"/>
            <a:ext cx="7886700" cy="507831"/>
          </a:xfrm>
        </p:spPr>
        <p:txBody>
          <a:bodyPr/>
          <a:lstStyle/>
          <a:p>
            <a:r>
              <a:rPr lang="en-US" sz="3000">
                <a:latin typeface="Calibri"/>
                <a:ea typeface="Calibri"/>
                <a:cs typeface="Arial"/>
              </a:rPr>
              <a:t>Role of a Pharmacist </a:t>
            </a:r>
            <a:endParaRPr lang="en-US" sz="3000">
              <a:latin typeface="Calibri"/>
              <a:ea typeface="Calibri"/>
            </a:endParaRPr>
          </a:p>
        </p:txBody>
      </p:sp>
      <p:sp>
        <p:nvSpPr>
          <p:cNvPr id="3" name="Content Placeholder 2">
            <a:extLst>
              <a:ext uri="{FF2B5EF4-FFF2-40B4-BE49-F238E27FC236}">
                <a16:creationId xmlns:a16="http://schemas.microsoft.com/office/drawing/2014/main" id="{0980C7DC-8C2A-B7C9-AC98-7AAF84391446}"/>
              </a:ext>
            </a:extLst>
          </p:cNvPr>
          <p:cNvSpPr>
            <a:spLocks noGrp="1"/>
          </p:cNvSpPr>
          <p:nvPr>
            <p:ph idx="1"/>
          </p:nvPr>
        </p:nvSpPr>
        <p:spPr/>
        <p:txBody>
          <a:bodyPr vert="horz" lIns="91440" tIns="45720" rIns="91440" bIns="45720" rtlCol="0" anchor="t">
            <a:normAutofit/>
          </a:bodyPr>
          <a:lstStyle/>
          <a:p>
            <a:pPr marL="342900" indent="-342900">
              <a:buFont typeface="Arial"/>
              <a:buChar char="•"/>
            </a:pPr>
            <a:r>
              <a:rPr lang="en-US" sz="1800">
                <a:solidFill>
                  <a:schemeClr val="tx1"/>
                </a:solidFill>
                <a:latin typeface="Calibri"/>
                <a:ea typeface="Calibri"/>
                <a:cs typeface="Arial"/>
              </a:rPr>
              <a:t>Agent selection</a:t>
            </a:r>
            <a:endParaRPr lang="en-US" sz="1800">
              <a:solidFill>
                <a:schemeClr val="tx1"/>
              </a:solidFill>
              <a:latin typeface="Calibri"/>
              <a:ea typeface="Calibri"/>
            </a:endParaRPr>
          </a:p>
          <a:p>
            <a:pPr marL="342900" indent="-342900">
              <a:buFont typeface="Arial"/>
              <a:buChar char="•"/>
            </a:pPr>
            <a:r>
              <a:rPr lang="en-US" sz="1800">
                <a:solidFill>
                  <a:schemeClr val="tx1"/>
                </a:solidFill>
                <a:latin typeface="Calibri"/>
                <a:ea typeface="Calibri"/>
                <a:cs typeface="Arial"/>
              </a:rPr>
              <a:t>Discuss pharmacologic plan</a:t>
            </a:r>
            <a:endParaRPr lang="en-US" sz="1800">
              <a:solidFill>
                <a:schemeClr val="tx1"/>
              </a:solidFill>
              <a:latin typeface="Calibri"/>
              <a:ea typeface="Calibri"/>
            </a:endParaRPr>
          </a:p>
          <a:p>
            <a:pPr marL="342900" indent="-342900">
              <a:buFont typeface="Arial"/>
              <a:buChar char="•"/>
            </a:pPr>
            <a:r>
              <a:rPr lang="en-US" sz="1800">
                <a:solidFill>
                  <a:schemeClr val="tx1"/>
                </a:solidFill>
                <a:latin typeface="Calibri"/>
                <a:ea typeface="Calibri"/>
                <a:cs typeface="Arial"/>
              </a:rPr>
              <a:t>Obtain medication, syringes, needles, alcohol swabs, vials, antidotes</a:t>
            </a:r>
            <a:endParaRPr lang="en-US" sz="1800">
              <a:solidFill>
                <a:schemeClr val="tx1"/>
              </a:solidFill>
              <a:latin typeface="Calibri"/>
              <a:ea typeface="Calibri"/>
            </a:endParaRPr>
          </a:p>
          <a:p>
            <a:pPr marL="342900" indent="-342900">
              <a:buFont typeface="Arial"/>
              <a:buChar char="•"/>
            </a:pPr>
            <a:r>
              <a:rPr lang="en-US" sz="1800">
                <a:solidFill>
                  <a:schemeClr val="tx1"/>
                </a:solidFill>
                <a:latin typeface="Calibri"/>
                <a:ea typeface="Calibri"/>
                <a:cs typeface="Arial"/>
              </a:rPr>
              <a:t>Provide Medications </a:t>
            </a:r>
            <a:endParaRPr lang="en-US" sz="1800">
              <a:solidFill>
                <a:schemeClr val="tx1"/>
              </a:solidFill>
              <a:latin typeface="Calibri"/>
              <a:ea typeface="Calibri"/>
            </a:endParaRPr>
          </a:p>
          <a:p>
            <a:pPr marL="685800" lvl="1" indent="-342900">
              <a:buFont typeface="Courier New"/>
              <a:buChar char="o"/>
            </a:pPr>
            <a:r>
              <a:rPr lang="en-US">
                <a:solidFill>
                  <a:schemeClr val="tx1"/>
                </a:solidFill>
                <a:latin typeface="Calibri"/>
                <a:ea typeface="Calibri"/>
                <a:cs typeface="Arial"/>
              </a:rPr>
              <a:t>May administer medications per 2015 Wisconsin Act 290</a:t>
            </a:r>
          </a:p>
          <a:p>
            <a:pPr marL="685800" lvl="1" indent="-342900">
              <a:buFont typeface="Courier New"/>
              <a:buChar char="o"/>
            </a:pPr>
            <a:r>
              <a:rPr lang="en-US">
                <a:solidFill>
                  <a:schemeClr val="tx1"/>
                </a:solidFill>
                <a:latin typeface="Calibri"/>
                <a:ea typeface="Calibri"/>
                <a:cs typeface="Arial"/>
              </a:rPr>
              <a:t>Check state regulations or site specific policy </a:t>
            </a:r>
          </a:p>
          <a:p>
            <a:pPr marL="342900" indent="-342900">
              <a:buFont typeface="Arial"/>
              <a:buChar char="•"/>
            </a:pPr>
            <a:r>
              <a:rPr lang="en-US" sz="1800">
                <a:solidFill>
                  <a:schemeClr val="tx1"/>
                </a:solidFill>
                <a:latin typeface="Calibri"/>
                <a:ea typeface="Calibri"/>
                <a:cs typeface="Arial"/>
              </a:rPr>
              <a:t>Patient monitoring </a:t>
            </a:r>
            <a:endParaRPr lang="en-US" sz="1800">
              <a:solidFill>
                <a:schemeClr val="tx1"/>
              </a:solidFill>
              <a:latin typeface="Calibri"/>
              <a:ea typeface="Calibri"/>
            </a:endParaRPr>
          </a:p>
          <a:p>
            <a:pPr marL="342900" indent="-342900">
              <a:buFont typeface="Arial"/>
              <a:buChar char="•"/>
            </a:pPr>
            <a:endParaRPr lang="en-US" sz="1800">
              <a:solidFill>
                <a:schemeClr val="tx1"/>
              </a:solidFill>
              <a:latin typeface="Calibri"/>
              <a:ea typeface="Calibri"/>
            </a:endParaRPr>
          </a:p>
          <a:p>
            <a:pPr marL="342900" indent="-342900">
              <a:buFont typeface="Arial"/>
              <a:buChar char="•"/>
            </a:pPr>
            <a:endParaRPr lang="en-US"/>
          </a:p>
          <a:p>
            <a:pPr marL="342900" indent="-342900">
              <a:buFont typeface="Arial"/>
              <a:buChar char="•"/>
            </a:pPr>
            <a:endParaRPr lang="en-US"/>
          </a:p>
          <a:p>
            <a:pPr marL="342900" indent="-342900">
              <a:buFont typeface="Arial"/>
              <a:buChar char="•"/>
            </a:pPr>
            <a:endParaRPr lang="en-US"/>
          </a:p>
          <a:p>
            <a:pPr marL="342900" indent="-342900">
              <a:buFont typeface="Arial"/>
              <a:buChar char="•"/>
            </a:pPr>
            <a:endParaRPr lang="en-US"/>
          </a:p>
          <a:p>
            <a:pPr marL="342900" indent="-342900">
              <a:buFont typeface="Arial"/>
              <a:buChar char="•"/>
            </a:pPr>
            <a:endParaRPr lang="en-US"/>
          </a:p>
        </p:txBody>
      </p:sp>
      <p:sp>
        <p:nvSpPr>
          <p:cNvPr id="4" name="TextBox 3">
            <a:extLst>
              <a:ext uri="{FF2B5EF4-FFF2-40B4-BE49-F238E27FC236}">
                <a16:creationId xmlns:a16="http://schemas.microsoft.com/office/drawing/2014/main" id="{7DEC0C11-8173-E360-516F-B23187D0494D}"/>
              </a:ext>
            </a:extLst>
          </p:cNvPr>
          <p:cNvSpPr txBox="1"/>
          <p:nvPr/>
        </p:nvSpPr>
        <p:spPr>
          <a:xfrm>
            <a:off x="-1" y="4941276"/>
            <a:ext cx="6163406"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ea typeface="Calibri"/>
                <a:cs typeface="Calibri"/>
              </a:rPr>
              <a:t>Pharmacists' role in procedural sedation and analgesia in the emergency department Am J Health Syst Pharm. 2012</a:t>
            </a:r>
            <a:endParaRPr lang="en-US" sz="700"/>
          </a:p>
        </p:txBody>
      </p:sp>
    </p:spTree>
    <p:extLst>
      <p:ext uri="{BB962C8B-B14F-4D97-AF65-F5344CB8AC3E}">
        <p14:creationId xmlns:p14="http://schemas.microsoft.com/office/powerpoint/2010/main" val="2949082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8FACA-ED15-D662-14DC-43AFA35D87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3FB31-BECA-46D3-6EC0-22879B59A021}"/>
              </a:ext>
            </a:extLst>
          </p:cNvPr>
          <p:cNvSpPr>
            <a:spLocks noGrp="1"/>
          </p:cNvSpPr>
          <p:nvPr>
            <p:ph type="title"/>
          </p:nvPr>
        </p:nvSpPr>
        <p:spPr>
          <a:xfrm>
            <a:off x="628650" y="761990"/>
            <a:ext cx="7886700" cy="507831"/>
          </a:xfrm>
        </p:spPr>
        <p:txBody>
          <a:bodyPr/>
          <a:lstStyle/>
          <a:p>
            <a:r>
              <a:rPr lang="en-US" sz="3000">
                <a:latin typeface="Calibri"/>
                <a:ea typeface="Calibri"/>
                <a:cs typeface="Arial"/>
              </a:rPr>
              <a:t>Learning Objectives</a:t>
            </a:r>
          </a:p>
        </p:txBody>
      </p:sp>
      <p:sp>
        <p:nvSpPr>
          <p:cNvPr id="3" name="Content Placeholder 2">
            <a:extLst>
              <a:ext uri="{FF2B5EF4-FFF2-40B4-BE49-F238E27FC236}">
                <a16:creationId xmlns:a16="http://schemas.microsoft.com/office/drawing/2014/main" id="{9CC207F7-0485-271D-DB9F-48C2FF6CB584}"/>
              </a:ext>
            </a:extLst>
          </p:cNvPr>
          <p:cNvSpPr>
            <a:spLocks noGrp="1"/>
          </p:cNvSpPr>
          <p:nvPr>
            <p:ph idx="1"/>
          </p:nvPr>
        </p:nvSpPr>
        <p:spPr>
          <a:xfrm>
            <a:off x="628650" y="1370136"/>
            <a:ext cx="7886700" cy="3263504"/>
          </a:xfrm>
        </p:spPr>
        <p:txBody>
          <a:bodyPr vert="horz" lIns="91440" tIns="45720" rIns="91440" bIns="45720" rtlCol="0" anchor="t">
            <a:normAutofit/>
          </a:bodyPr>
          <a:lstStyle/>
          <a:p>
            <a:pPr marL="0" indent="0">
              <a:buFont typeface="Arial" charset="0"/>
              <a:buNone/>
            </a:pPr>
            <a:r>
              <a:rPr lang="en-US" sz="2400">
                <a:solidFill>
                  <a:schemeClr val="tx1"/>
                </a:solidFill>
                <a:latin typeface="Calibri"/>
                <a:ea typeface="Calibri"/>
                <a:cs typeface="Calibri"/>
              </a:rPr>
              <a:t>At the end of this session, learners should be able to:</a:t>
            </a:r>
          </a:p>
          <a:p>
            <a:pPr marL="457200" indent="-457200">
              <a:buFont typeface="+mj-lt"/>
              <a:buAutoNum type="arabicPeriod"/>
            </a:pPr>
            <a:r>
              <a:rPr lang="en-US" sz="2400">
                <a:solidFill>
                  <a:schemeClr val="tx1"/>
                </a:solidFill>
                <a:latin typeface="Calibri"/>
                <a:ea typeface="Calibri"/>
                <a:cs typeface="Calibri"/>
              </a:rPr>
              <a:t>Identify clinical scenarios in which cardioversions and procedural sedation are indicated</a:t>
            </a:r>
          </a:p>
          <a:p>
            <a:pPr marL="457200" indent="-457200">
              <a:buFont typeface="+mj-lt"/>
              <a:buAutoNum type="arabicPeriod"/>
            </a:pPr>
            <a:r>
              <a:rPr lang="en-US" sz="2400">
                <a:solidFill>
                  <a:schemeClr val="tx1"/>
                </a:solidFill>
                <a:latin typeface="Calibri"/>
                <a:ea typeface="Calibri"/>
                <a:cs typeface="Calibri"/>
              </a:rPr>
              <a:t>Recognize interprofessional roles involved in procedural sedation for cardioversion</a:t>
            </a:r>
          </a:p>
          <a:p>
            <a:pPr marL="457200" indent="-457200">
              <a:buFont typeface="+mj-lt"/>
              <a:buAutoNum type="arabicPeriod"/>
            </a:pPr>
            <a:r>
              <a:rPr lang="en-US" sz="2400">
                <a:solidFill>
                  <a:schemeClr val="tx1"/>
                </a:solidFill>
                <a:latin typeface="Calibri"/>
                <a:ea typeface="Calibri"/>
                <a:cs typeface="Calibri"/>
              </a:rPr>
              <a:t>Assess specific factors to determine the most appropriate sedative agent for cardioversion</a:t>
            </a:r>
          </a:p>
        </p:txBody>
      </p:sp>
    </p:spTree>
    <p:extLst>
      <p:ext uri="{BB962C8B-B14F-4D97-AF65-F5344CB8AC3E}">
        <p14:creationId xmlns:p14="http://schemas.microsoft.com/office/powerpoint/2010/main" val="2047023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988EF-C032-7BC6-0071-F780101D48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971463-792D-7833-B563-8186F5141C8D}"/>
              </a:ext>
            </a:extLst>
          </p:cNvPr>
          <p:cNvSpPr>
            <a:spLocks noGrp="1"/>
          </p:cNvSpPr>
          <p:nvPr>
            <p:ph type="title"/>
          </p:nvPr>
        </p:nvSpPr>
        <p:spPr>
          <a:xfrm>
            <a:off x="628650" y="536644"/>
            <a:ext cx="7095194" cy="507831"/>
          </a:xfrm>
        </p:spPr>
        <p:txBody>
          <a:bodyPr/>
          <a:lstStyle/>
          <a:p>
            <a:r>
              <a:rPr lang="en-US" sz="3000">
                <a:latin typeface="Calibri"/>
                <a:ea typeface="Calibri"/>
                <a:cs typeface="Arial"/>
              </a:rPr>
              <a:t>Assessment Question #2</a:t>
            </a:r>
          </a:p>
        </p:txBody>
      </p:sp>
      <p:sp>
        <p:nvSpPr>
          <p:cNvPr id="5" name="Content Placeholder 4">
            <a:extLst>
              <a:ext uri="{FF2B5EF4-FFF2-40B4-BE49-F238E27FC236}">
                <a16:creationId xmlns:a16="http://schemas.microsoft.com/office/drawing/2014/main" id="{64DC28CA-0E35-0C02-C0C8-BF75312B833C}"/>
              </a:ext>
            </a:extLst>
          </p:cNvPr>
          <p:cNvSpPr>
            <a:spLocks noGrp="1"/>
          </p:cNvSpPr>
          <p:nvPr>
            <p:ph idx="1"/>
          </p:nvPr>
        </p:nvSpPr>
        <p:spPr>
          <a:xfrm>
            <a:off x="628650" y="1187002"/>
            <a:ext cx="7906035" cy="3425908"/>
          </a:xfrm>
        </p:spPr>
        <p:txBody>
          <a:bodyPr vert="horz" lIns="91440" tIns="45720" rIns="91440" bIns="45720" rtlCol="0" anchor="t">
            <a:normAutofit/>
          </a:bodyPr>
          <a:lstStyle/>
          <a:p>
            <a:r>
              <a:rPr lang="en-US" sz="1800">
                <a:solidFill>
                  <a:schemeClr val="tx1"/>
                </a:solidFill>
                <a:latin typeface="Calibri"/>
                <a:ea typeface="Calibri"/>
                <a:cs typeface="Arial"/>
              </a:rPr>
              <a:t>During procedural sedation for electrical cardioversion, which of the following is true p</a:t>
            </a:r>
            <a:r>
              <a:rPr lang="en-US" sz="1800">
                <a:solidFill>
                  <a:schemeClr val="tx1"/>
                </a:solidFill>
                <a:latin typeface="Calibri"/>
                <a:ea typeface="Calibri"/>
                <a:cs typeface="Calibri"/>
              </a:rPr>
              <a:t>er the 2024 ACEP Guidelines on unscheduled procedural sedation</a:t>
            </a:r>
            <a:r>
              <a:rPr lang="en-US" sz="1800">
                <a:solidFill>
                  <a:schemeClr val="tx1"/>
                </a:solidFill>
                <a:latin typeface="Calibri"/>
                <a:ea typeface="Calibri"/>
                <a:cs typeface="Arial"/>
              </a:rPr>
              <a:t>? </a:t>
            </a:r>
            <a:endParaRPr lang="en-US" sz="1800">
              <a:solidFill>
                <a:schemeClr val="tx1"/>
              </a:solidFill>
              <a:latin typeface="Calibri"/>
              <a:ea typeface="Calibri"/>
            </a:endParaRPr>
          </a:p>
          <a:p>
            <a:pPr marL="457200" indent="-457200">
              <a:buAutoNum type="alphaLcPeriod"/>
            </a:pPr>
            <a:r>
              <a:rPr lang="en-US" sz="1800">
                <a:solidFill>
                  <a:schemeClr val="tx1"/>
                </a:solidFill>
                <a:latin typeface="Calibri"/>
                <a:ea typeface="Calibri"/>
                <a:cs typeface="Arial"/>
              </a:rPr>
              <a:t>Only one </a:t>
            </a:r>
            <a:r>
              <a:rPr lang="en-US" sz="1800">
                <a:solidFill>
                  <a:schemeClr val="tx1"/>
                </a:solidFill>
                <a:latin typeface="Calibri"/>
                <a:ea typeface="Calibri"/>
                <a:cs typeface="Calibri"/>
              </a:rPr>
              <a:t>trained licensed health care practitioners</a:t>
            </a:r>
            <a:r>
              <a:rPr lang="en-US" sz="1800">
                <a:solidFill>
                  <a:schemeClr val="tx1"/>
                </a:solidFill>
                <a:latin typeface="Calibri"/>
                <a:ea typeface="Calibri"/>
                <a:cs typeface="Arial"/>
              </a:rPr>
              <a:t> is required to be at bedside  </a:t>
            </a:r>
            <a:endParaRPr lang="en-US" sz="1800">
              <a:solidFill>
                <a:schemeClr val="tx1"/>
              </a:solidFill>
              <a:latin typeface="Calibri"/>
              <a:ea typeface="Calibri"/>
            </a:endParaRPr>
          </a:p>
          <a:p>
            <a:pPr marL="457200" indent="-457200">
              <a:buAutoNum type="alphaLcPeriod"/>
            </a:pPr>
            <a:r>
              <a:rPr lang="en-US" sz="1800">
                <a:solidFill>
                  <a:schemeClr val="tx1"/>
                </a:solidFill>
                <a:latin typeface="Calibri"/>
                <a:ea typeface="Calibri"/>
                <a:cs typeface="Arial"/>
              </a:rPr>
              <a:t>A pharmacist must lead the cardioversion </a:t>
            </a:r>
          </a:p>
          <a:p>
            <a:pPr marL="457200" indent="-457200">
              <a:buAutoNum type="alphaLcPeriod"/>
            </a:pPr>
            <a:r>
              <a:rPr lang="en-US" sz="1800">
                <a:solidFill>
                  <a:schemeClr val="tx1"/>
                </a:solidFill>
                <a:latin typeface="Calibri"/>
                <a:ea typeface="Calibri"/>
                <a:cs typeface="Arial"/>
              </a:rPr>
              <a:t>A minimum of two trained licensed health care practitioners are required to be at bedside, one as the sedation provider and one as the sedation monitor </a:t>
            </a:r>
            <a:endParaRPr lang="en-US" sz="1800">
              <a:solidFill>
                <a:schemeClr val="tx1"/>
              </a:solidFill>
              <a:latin typeface="Calibri"/>
              <a:ea typeface="Calibri"/>
            </a:endParaRPr>
          </a:p>
          <a:p>
            <a:pPr marL="457200" indent="-457200">
              <a:buAutoNum type="alphaLcPeriod"/>
            </a:pPr>
            <a:r>
              <a:rPr lang="en-US" sz="1800">
                <a:solidFill>
                  <a:schemeClr val="tx1"/>
                </a:solidFill>
                <a:latin typeface="Calibri"/>
                <a:ea typeface="Calibri"/>
                <a:cs typeface="Arial"/>
              </a:rPr>
              <a:t>Per the guidelines, an anesthesiologist must be present when performing sedation for a cardioversion in the emergency department. </a:t>
            </a:r>
          </a:p>
          <a:p>
            <a:pPr marL="457200" indent="-457200">
              <a:buAutoNum type="alphaLcPeriod"/>
            </a:pPr>
            <a:endParaRPr lang="en-US" sz="1800">
              <a:solidFill>
                <a:schemeClr val="tx1"/>
              </a:solidFill>
              <a:latin typeface="Calibri"/>
              <a:ea typeface="Calibri"/>
            </a:endParaRPr>
          </a:p>
          <a:p>
            <a:endParaRPr lang="en-US" sz="1900"/>
          </a:p>
        </p:txBody>
      </p:sp>
    </p:spTree>
    <p:extLst>
      <p:ext uri="{BB962C8B-B14F-4D97-AF65-F5344CB8AC3E}">
        <p14:creationId xmlns:p14="http://schemas.microsoft.com/office/powerpoint/2010/main" val="395254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D549F-AF21-B29C-C42B-42744074F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2EA890-F2A6-3B32-D393-7E2E8C492A40}"/>
              </a:ext>
            </a:extLst>
          </p:cNvPr>
          <p:cNvSpPr>
            <a:spLocks noGrp="1"/>
          </p:cNvSpPr>
          <p:nvPr>
            <p:ph type="title"/>
          </p:nvPr>
        </p:nvSpPr>
        <p:spPr>
          <a:xfrm>
            <a:off x="1405833" y="1906201"/>
            <a:ext cx="4190336" cy="1338828"/>
          </a:xfrm>
        </p:spPr>
        <p:txBody>
          <a:bodyPr anchor="ctr">
            <a:normAutofit/>
          </a:bodyPr>
          <a:lstStyle/>
          <a:p>
            <a:r>
              <a:rPr lang="en-US">
                <a:latin typeface="Calibri"/>
                <a:ea typeface="Verdana"/>
                <a:cs typeface="Arial"/>
              </a:rPr>
              <a:t>Pharmacotherapy</a:t>
            </a:r>
            <a:r>
              <a:rPr lang="en-US">
                <a:latin typeface="Calibri"/>
                <a:ea typeface="Verdana"/>
              </a:rPr>
              <a:t> </a:t>
            </a:r>
          </a:p>
        </p:txBody>
      </p:sp>
      <p:sp>
        <p:nvSpPr>
          <p:cNvPr id="4" name="TextBox 3">
            <a:extLst>
              <a:ext uri="{FF2B5EF4-FFF2-40B4-BE49-F238E27FC236}">
                <a16:creationId xmlns:a16="http://schemas.microsoft.com/office/drawing/2014/main" id="{AA87AEF4-0039-5998-2CCB-B2C3219C13F4}"/>
              </a:ext>
            </a:extLst>
          </p:cNvPr>
          <p:cNvSpPr txBox="1"/>
          <p:nvPr/>
        </p:nvSpPr>
        <p:spPr>
          <a:xfrm>
            <a:off x="4572000" y="1282456"/>
            <a:ext cx="4898276" cy="1769715"/>
          </a:xfrm>
          <a:prstGeom prst="rect">
            <a:avLst/>
          </a:prstGeom>
          <a:noFill/>
        </p:spPr>
        <p:txBody>
          <a:bodyPr wrap="square" lIns="91440" tIns="45720" rIns="91440" bIns="45720" rtlCol="0" anchor="t">
            <a:spAutoFit/>
          </a:bodyPr>
          <a:lstStyle/>
          <a:p>
            <a:endParaRPr lang="en-US" sz="1900">
              <a:latin typeface="Calibri" panose="020F0502020204030204"/>
              <a:ea typeface="Calibri" panose="020F0502020204030204"/>
              <a:cs typeface="Calibri" panose="020F0502020204030204"/>
            </a:endParaRPr>
          </a:p>
          <a:p>
            <a:pPr marL="742950" lvl="1" indent="-285750">
              <a:buFont typeface="Courier New" panose="020B0604020202020204" pitchFamily="34" charset="0"/>
              <a:buChar char="o"/>
            </a:pPr>
            <a:endParaRPr lang="en-US" sz="1400">
              <a:latin typeface="Arial"/>
              <a:ea typeface="Calibri" panose="020F0502020204030204"/>
              <a:cs typeface="Arial"/>
            </a:endParaRPr>
          </a:p>
          <a:p>
            <a:pPr lvl="1"/>
            <a:endParaRPr lang="en-US" sz="1900">
              <a:ea typeface="Calibri" panose="020F0502020204030204"/>
              <a:cs typeface="Calibri" panose="020F0502020204030204"/>
            </a:endParaRPr>
          </a:p>
          <a:p>
            <a:pPr marL="285750" indent="-285750">
              <a:buFont typeface="Arial" panose="020B0604020202020204" pitchFamily="34" charset="0"/>
              <a:buChar char="•"/>
            </a:pPr>
            <a:r>
              <a:rPr lang="en-US" sz="1900"/>
              <a:t>Types of Sedation</a:t>
            </a:r>
            <a:endParaRPr lang="en-US"/>
          </a:p>
          <a:p>
            <a:pPr marL="285750" indent="-285750">
              <a:buFont typeface="Arial" panose="020B0604020202020204" pitchFamily="34" charset="0"/>
              <a:buChar char="•"/>
            </a:pPr>
            <a:r>
              <a:rPr lang="en-US" sz="1900"/>
              <a:t>Medication Profiles </a:t>
            </a:r>
            <a:endParaRPr lang="en-US" sz="1900">
              <a:ea typeface="Calibri"/>
              <a:cs typeface="Calibri"/>
            </a:endParaRPr>
          </a:p>
          <a:p>
            <a:pPr marL="285750" indent="-285750">
              <a:buFont typeface="Arial" panose="020B0604020202020204" pitchFamily="34" charset="0"/>
              <a:buChar char="•"/>
            </a:pPr>
            <a:r>
              <a:rPr lang="en-US" sz="1900"/>
              <a:t>Patient-Population Specific Considerations</a:t>
            </a:r>
            <a:endParaRPr lang="en-US" sz="1900">
              <a:ea typeface="Calibri"/>
              <a:cs typeface="Calibri"/>
            </a:endParaRPr>
          </a:p>
        </p:txBody>
      </p:sp>
      <p:sp>
        <p:nvSpPr>
          <p:cNvPr id="5" name="TextBox 4">
            <a:extLst>
              <a:ext uri="{FF2B5EF4-FFF2-40B4-BE49-F238E27FC236}">
                <a16:creationId xmlns:a16="http://schemas.microsoft.com/office/drawing/2014/main" id="{2D2C7D4F-2555-8441-F90A-FB852EDD6CE2}"/>
              </a:ext>
            </a:extLst>
          </p:cNvPr>
          <p:cNvSpPr txBox="1"/>
          <p:nvPr/>
        </p:nvSpPr>
        <p:spPr>
          <a:xfrm>
            <a:off x="316875" y="420752"/>
            <a:ext cx="8699943" cy="408623"/>
          </a:xfrm>
          <a:prstGeom prst="roundRect">
            <a:avLst/>
          </a:prstGeom>
          <a:solidFill>
            <a:schemeClr val="accent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chemeClr val="bg1"/>
                </a:solidFill>
                <a:ea typeface="Calibri"/>
                <a:cs typeface="Calibri"/>
              </a:rPr>
              <a:t>Objective:</a:t>
            </a:r>
            <a:r>
              <a:rPr lang="en-US" b="1">
                <a:solidFill>
                  <a:schemeClr val="bg1"/>
                </a:solidFill>
                <a:ea typeface="Calibri"/>
                <a:cs typeface="Calibri"/>
              </a:rPr>
              <a:t> </a:t>
            </a:r>
            <a:r>
              <a:rPr lang="en-US" sz="1600">
                <a:solidFill>
                  <a:schemeClr val="bg1"/>
                </a:solidFill>
                <a:latin typeface="Calibri"/>
                <a:ea typeface="Calibri"/>
                <a:cs typeface="Arial"/>
              </a:rPr>
              <a:t>Assess specific factors to determine the most appropriate sedative agent for cardioversion</a:t>
            </a:r>
            <a:endParaRPr lang="en-US" sz="1600">
              <a:solidFill>
                <a:schemeClr val="bg1"/>
              </a:solidFill>
              <a:latin typeface="Calibri"/>
              <a:ea typeface="Calibri" panose="020F0502020204030204"/>
              <a:cs typeface="Calibri" panose="020F0502020204030204"/>
            </a:endParaRPr>
          </a:p>
        </p:txBody>
      </p:sp>
    </p:spTree>
    <p:extLst>
      <p:ext uri="{BB962C8B-B14F-4D97-AF65-F5344CB8AC3E}">
        <p14:creationId xmlns:p14="http://schemas.microsoft.com/office/powerpoint/2010/main" val="3022657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F95EE-CB46-6960-4154-2488D74D0F0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BA3FF37-D9E0-D370-C632-C2B4E4317DAE}"/>
              </a:ext>
            </a:extLst>
          </p:cNvPr>
          <p:cNvSpPr txBox="1"/>
          <p:nvPr/>
        </p:nvSpPr>
        <p:spPr>
          <a:xfrm>
            <a:off x="4190337" y="381663"/>
            <a:ext cx="699715" cy="3880236"/>
          </a:xfrm>
          <a:prstGeom prst="rect">
            <a:avLst/>
          </a:prstGeom>
          <a:solidFill>
            <a:schemeClr val="bg1"/>
          </a:solidFill>
        </p:spPr>
        <p:txBody>
          <a:bodyPr wrap="square" rtlCol="0">
            <a:spAutoFit/>
          </a:bodyPr>
          <a:lstStyle/>
          <a:p>
            <a:endParaRPr lang="en-US"/>
          </a:p>
        </p:txBody>
      </p:sp>
      <p:sp>
        <p:nvSpPr>
          <p:cNvPr id="5" name="Content Placeholder 2">
            <a:extLst>
              <a:ext uri="{FF2B5EF4-FFF2-40B4-BE49-F238E27FC236}">
                <a16:creationId xmlns:a16="http://schemas.microsoft.com/office/drawing/2014/main" id="{15B94342-201C-9127-6E60-BBA80F95142C}"/>
              </a:ext>
            </a:extLst>
          </p:cNvPr>
          <p:cNvSpPr txBox="1">
            <a:spLocks/>
          </p:cNvSpPr>
          <p:nvPr/>
        </p:nvSpPr>
        <p:spPr>
          <a:xfrm>
            <a:off x="628650" y="1167085"/>
            <a:ext cx="7886700" cy="345501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p>
        </p:txBody>
      </p:sp>
      <p:sp>
        <p:nvSpPr>
          <p:cNvPr id="2" name="Title 1">
            <a:extLst>
              <a:ext uri="{FF2B5EF4-FFF2-40B4-BE49-F238E27FC236}">
                <a16:creationId xmlns:a16="http://schemas.microsoft.com/office/drawing/2014/main" id="{DC7008F4-677E-1694-EF3E-B71FAC1C6244}"/>
              </a:ext>
            </a:extLst>
          </p:cNvPr>
          <p:cNvSpPr>
            <a:spLocks noGrp="1"/>
          </p:cNvSpPr>
          <p:nvPr>
            <p:ph type="title"/>
          </p:nvPr>
        </p:nvSpPr>
        <p:spPr>
          <a:xfrm>
            <a:off x="448634" y="-53814"/>
            <a:ext cx="7700775" cy="1338828"/>
          </a:xfrm>
        </p:spPr>
        <p:txBody>
          <a:bodyPr anchor="ctr">
            <a:normAutofit/>
          </a:bodyPr>
          <a:lstStyle/>
          <a:p>
            <a:r>
              <a:rPr lang="en-US">
                <a:latin typeface="Calibri"/>
                <a:ea typeface="Verdana"/>
                <a:cs typeface="Arial"/>
              </a:rPr>
              <a:t>Types of Sedation</a:t>
            </a:r>
          </a:p>
        </p:txBody>
      </p:sp>
      <p:graphicFrame>
        <p:nvGraphicFramePr>
          <p:cNvPr id="6" name="Table 5">
            <a:extLst>
              <a:ext uri="{FF2B5EF4-FFF2-40B4-BE49-F238E27FC236}">
                <a16:creationId xmlns:a16="http://schemas.microsoft.com/office/drawing/2014/main" id="{A6FB5E66-34E3-79FF-86A0-C06A419ABF57}"/>
              </a:ext>
            </a:extLst>
          </p:cNvPr>
          <p:cNvGraphicFramePr>
            <a:graphicFrameLocks noGrp="1"/>
          </p:cNvGraphicFramePr>
          <p:nvPr>
            <p:extLst>
              <p:ext uri="{D42A27DB-BD31-4B8C-83A1-F6EECF244321}">
                <p14:modId xmlns:p14="http://schemas.microsoft.com/office/powerpoint/2010/main" val="4150391654"/>
              </p:ext>
            </p:extLst>
          </p:nvPr>
        </p:nvGraphicFramePr>
        <p:xfrm>
          <a:off x="356488" y="929878"/>
          <a:ext cx="8432690" cy="3418846"/>
        </p:xfrm>
        <a:graphic>
          <a:graphicData uri="http://schemas.openxmlformats.org/drawingml/2006/table">
            <a:tbl>
              <a:tblPr firstRow="1" bandRow="1">
                <a:tableStyleId>{7DF18680-E054-41AD-8BC1-D1AEF772440D}</a:tableStyleId>
              </a:tblPr>
              <a:tblGrid>
                <a:gridCol w="1113442">
                  <a:extLst>
                    <a:ext uri="{9D8B030D-6E8A-4147-A177-3AD203B41FA5}">
                      <a16:colId xmlns:a16="http://schemas.microsoft.com/office/drawing/2014/main" val="3962333213"/>
                    </a:ext>
                  </a:extLst>
                </a:gridCol>
                <a:gridCol w="2537994">
                  <a:extLst>
                    <a:ext uri="{9D8B030D-6E8A-4147-A177-3AD203B41FA5}">
                      <a16:colId xmlns:a16="http://schemas.microsoft.com/office/drawing/2014/main" val="3897450380"/>
                    </a:ext>
                  </a:extLst>
                </a:gridCol>
                <a:gridCol w="1121629">
                  <a:extLst>
                    <a:ext uri="{9D8B030D-6E8A-4147-A177-3AD203B41FA5}">
                      <a16:colId xmlns:a16="http://schemas.microsoft.com/office/drawing/2014/main" val="3799179753"/>
                    </a:ext>
                  </a:extLst>
                </a:gridCol>
                <a:gridCol w="1073494">
                  <a:extLst>
                    <a:ext uri="{9D8B030D-6E8A-4147-A177-3AD203B41FA5}">
                      <a16:colId xmlns:a16="http://schemas.microsoft.com/office/drawing/2014/main" val="3594606832"/>
                    </a:ext>
                  </a:extLst>
                </a:gridCol>
                <a:gridCol w="1197119">
                  <a:extLst>
                    <a:ext uri="{9D8B030D-6E8A-4147-A177-3AD203B41FA5}">
                      <a16:colId xmlns:a16="http://schemas.microsoft.com/office/drawing/2014/main" val="1759643263"/>
                    </a:ext>
                  </a:extLst>
                </a:gridCol>
                <a:gridCol w="1389012">
                  <a:extLst>
                    <a:ext uri="{9D8B030D-6E8A-4147-A177-3AD203B41FA5}">
                      <a16:colId xmlns:a16="http://schemas.microsoft.com/office/drawing/2014/main" val="1938140830"/>
                    </a:ext>
                  </a:extLst>
                </a:gridCol>
              </a:tblGrid>
              <a:tr h="471704">
                <a:tc>
                  <a:txBody>
                    <a:bodyPr/>
                    <a:lstStyle/>
                    <a:p>
                      <a:pPr algn="ctr"/>
                      <a:r>
                        <a:rPr lang="en-US" sz="1200">
                          <a:latin typeface="Calibri"/>
                          <a:cs typeface="Arial"/>
                        </a:rPr>
                        <a:t>Sedation Type</a:t>
                      </a:r>
                    </a:p>
                  </a:txBody>
                  <a:tcPr/>
                </a:tc>
                <a:tc>
                  <a:txBody>
                    <a:bodyPr/>
                    <a:lstStyle/>
                    <a:p>
                      <a:pPr algn="ctr"/>
                      <a:r>
                        <a:rPr lang="en-US" sz="1200">
                          <a:latin typeface="Calibri"/>
                          <a:cs typeface="Arial"/>
                        </a:rPr>
                        <a:t>Definition &amp;</a:t>
                      </a:r>
                    </a:p>
                    <a:p>
                      <a:pPr algn="ctr"/>
                      <a:r>
                        <a:rPr lang="en-US" sz="1200">
                          <a:latin typeface="Calibri"/>
                          <a:cs typeface="Arial"/>
                        </a:rPr>
                        <a:t>Responsiveness</a:t>
                      </a:r>
                    </a:p>
                  </a:txBody>
                  <a:tcPr/>
                </a:tc>
                <a:tc>
                  <a:txBody>
                    <a:bodyPr/>
                    <a:lstStyle/>
                    <a:p>
                      <a:pPr algn="ctr"/>
                      <a:r>
                        <a:rPr lang="en-US" sz="1200">
                          <a:latin typeface="Calibri"/>
                          <a:cs typeface="Arial"/>
                        </a:rPr>
                        <a:t>Amnesia</a:t>
                      </a:r>
                    </a:p>
                  </a:txBody>
                  <a:tcPr/>
                </a:tc>
                <a:tc>
                  <a:txBody>
                    <a:bodyPr/>
                    <a:lstStyle/>
                    <a:p>
                      <a:pPr algn="ctr"/>
                      <a:r>
                        <a:rPr lang="en-US" sz="1200">
                          <a:latin typeface="Calibri"/>
                          <a:cs typeface="Arial"/>
                        </a:rPr>
                        <a:t>Cardiac Function</a:t>
                      </a:r>
                    </a:p>
                  </a:txBody>
                  <a:tcPr/>
                </a:tc>
                <a:tc>
                  <a:txBody>
                    <a:bodyPr/>
                    <a:lstStyle/>
                    <a:p>
                      <a:pPr algn="ctr"/>
                      <a:r>
                        <a:rPr lang="en-US" sz="1200">
                          <a:latin typeface="Calibri"/>
                          <a:cs typeface="Arial"/>
                        </a:rPr>
                        <a:t>Airway</a:t>
                      </a:r>
                    </a:p>
                  </a:txBody>
                  <a:tcPr/>
                </a:tc>
                <a:tc>
                  <a:txBody>
                    <a:bodyPr/>
                    <a:lstStyle/>
                    <a:p>
                      <a:pPr algn="ctr"/>
                      <a:r>
                        <a:rPr lang="en-US" sz="1200">
                          <a:latin typeface="Calibri"/>
                          <a:cs typeface="Arial"/>
                        </a:rPr>
                        <a:t>Spontaneous Ventilation</a:t>
                      </a:r>
                    </a:p>
                  </a:txBody>
                  <a:tcPr/>
                </a:tc>
                <a:extLst>
                  <a:ext uri="{0D108BD9-81ED-4DB2-BD59-A6C34878D82A}">
                    <a16:rowId xmlns:a16="http://schemas.microsoft.com/office/drawing/2014/main" val="1328654926"/>
                  </a:ext>
                </a:extLst>
              </a:tr>
              <a:tr h="525300">
                <a:tc>
                  <a:txBody>
                    <a:bodyPr/>
                    <a:lstStyle/>
                    <a:p>
                      <a:pPr algn="ctr"/>
                      <a:r>
                        <a:rPr lang="en-US" sz="1200" b="1">
                          <a:latin typeface="Calibri"/>
                          <a:cs typeface="Arial"/>
                        </a:rPr>
                        <a:t>Minimal </a:t>
                      </a:r>
                    </a:p>
                  </a:txBody>
                  <a:tcPr anchor="ctr">
                    <a:solidFill>
                      <a:schemeClr val="bg1">
                        <a:lumMod val="85000"/>
                      </a:schemeClr>
                    </a:solidFill>
                  </a:tcPr>
                </a:tc>
                <a:tc>
                  <a:txBody>
                    <a:bodyPr/>
                    <a:lstStyle/>
                    <a:p>
                      <a:pPr algn="ctr"/>
                      <a:r>
                        <a:rPr lang="en-US" sz="1200" b="0">
                          <a:latin typeface="Calibri"/>
                          <a:cs typeface="Arial"/>
                        </a:rPr>
                        <a:t>Drug-induced state with normal response to verbal commands</a:t>
                      </a:r>
                    </a:p>
                  </a:txBody>
                  <a:tcPr anchor="ctr">
                    <a:solidFill>
                      <a:schemeClr val="bg1">
                        <a:lumMod val="85000"/>
                      </a:schemeClr>
                    </a:solidFill>
                  </a:tcPr>
                </a:tc>
                <a:tc>
                  <a:txBody>
                    <a:bodyPr/>
                    <a:lstStyle/>
                    <a:p>
                      <a:pPr algn="ctr"/>
                      <a:r>
                        <a:rPr lang="en-US" sz="1200">
                          <a:latin typeface="Calibri"/>
                          <a:cs typeface="Arial"/>
                        </a:rPr>
                        <a:t>No</a:t>
                      </a:r>
                    </a:p>
                  </a:txBody>
                  <a:tcPr anchor="ctr">
                    <a:solidFill>
                      <a:schemeClr val="bg1">
                        <a:lumMod val="85000"/>
                      </a:schemeClr>
                    </a:solidFill>
                  </a:tcPr>
                </a:tc>
                <a:tc>
                  <a:txBody>
                    <a:bodyPr/>
                    <a:lstStyle/>
                    <a:p>
                      <a:pPr algn="ctr"/>
                      <a:r>
                        <a:rPr lang="en-US" sz="1200">
                          <a:latin typeface="Calibri"/>
                          <a:cs typeface="Arial"/>
                        </a:rPr>
                        <a:t>Unaffected</a:t>
                      </a:r>
                    </a:p>
                  </a:txBody>
                  <a:tcPr anchor="ctr">
                    <a:solidFill>
                      <a:schemeClr val="bg1">
                        <a:lumMod val="85000"/>
                      </a:schemeClr>
                    </a:solidFill>
                  </a:tcPr>
                </a:tc>
                <a:tc>
                  <a:txBody>
                    <a:bodyPr/>
                    <a:lstStyle/>
                    <a:p>
                      <a:pPr algn="ctr"/>
                      <a:r>
                        <a:rPr lang="en-US" sz="1200">
                          <a:latin typeface="Calibri"/>
                          <a:cs typeface="Arial"/>
                        </a:rPr>
                        <a:t>Unaffected / Maintained</a:t>
                      </a:r>
                    </a:p>
                  </a:txBody>
                  <a:tcPr anchor="ctr">
                    <a:solidFill>
                      <a:schemeClr val="bg1">
                        <a:lumMod val="85000"/>
                      </a:schemeClr>
                    </a:solidFill>
                  </a:tcPr>
                </a:tc>
                <a:tc>
                  <a:txBody>
                    <a:bodyPr/>
                    <a:lstStyle/>
                    <a:p>
                      <a:pPr algn="ctr"/>
                      <a:r>
                        <a:rPr lang="en-US" sz="1200">
                          <a:latin typeface="Calibri"/>
                          <a:cs typeface="Arial"/>
                        </a:rPr>
                        <a:t>Unaffected / Maintained</a:t>
                      </a:r>
                    </a:p>
                  </a:txBody>
                  <a:tcPr anchor="ctr">
                    <a:solidFill>
                      <a:schemeClr val="bg1">
                        <a:lumMod val="85000"/>
                      </a:schemeClr>
                    </a:solidFill>
                  </a:tcPr>
                </a:tc>
                <a:extLst>
                  <a:ext uri="{0D108BD9-81ED-4DB2-BD59-A6C34878D82A}">
                    <a16:rowId xmlns:a16="http://schemas.microsoft.com/office/drawing/2014/main" val="473909797"/>
                  </a:ext>
                </a:extLst>
              </a:tr>
              <a:tr h="594809">
                <a:tc>
                  <a:txBody>
                    <a:bodyPr/>
                    <a:lstStyle/>
                    <a:p>
                      <a:pPr algn="ctr"/>
                      <a:r>
                        <a:rPr lang="en-US" sz="1200" b="1">
                          <a:latin typeface="Calibri"/>
                          <a:cs typeface="Arial"/>
                        </a:rPr>
                        <a:t>Moderate</a:t>
                      </a:r>
                    </a:p>
                  </a:txBody>
                  <a:tcPr anchor="ctr">
                    <a:solidFill>
                      <a:schemeClr val="bg1">
                        <a:lumMod val="85000"/>
                      </a:schemeClr>
                    </a:solidFill>
                  </a:tcPr>
                </a:tc>
                <a:tc>
                  <a:txBody>
                    <a:bodyPr/>
                    <a:lstStyle/>
                    <a:p>
                      <a:pPr algn="ctr"/>
                      <a:r>
                        <a:rPr lang="en-US" sz="1200" b="0">
                          <a:latin typeface="Calibri"/>
                          <a:cs typeface="Arial"/>
                        </a:rPr>
                        <a:t>Drug-induced depression of consciousness with response to verbal commands or tactile stimulation</a:t>
                      </a:r>
                    </a:p>
                  </a:txBody>
                  <a:tcPr anchor="ctr">
                    <a:solidFill>
                      <a:schemeClr val="bg1">
                        <a:lumMod val="85000"/>
                      </a:schemeClr>
                    </a:solidFill>
                  </a:tcPr>
                </a:tc>
                <a:tc>
                  <a:txBody>
                    <a:bodyPr/>
                    <a:lstStyle/>
                    <a:p>
                      <a:pPr algn="ctr"/>
                      <a:r>
                        <a:rPr lang="en-US" sz="1200">
                          <a:latin typeface="Calibri"/>
                          <a:cs typeface="Arial"/>
                        </a:rPr>
                        <a:t>Frequently</a:t>
                      </a:r>
                    </a:p>
                  </a:txBody>
                  <a:tcPr anchor="ctr">
                    <a:solidFill>
                      <a:schemeClr val="bg1">
                        <a:lumMod val="85000"/>
                      </a:schemeClr>
                    </a:solidFill>
                  </a:tcPr>
                </a:tc>
                <a:tc>
                  <a:txBody>
                    <a:bodyPr/>
                    <a:lstStyle/>
                    <a:p>
                      <a:pPr algn="ctr"/>
                      <a:r>
                        <a:rPr lang="en-US" sz="1200">
                          <a:latin typeface="Calibri"/>
                          <a:cs typeface="Arial"/>
                        </a:rPr>
                        <a:t>Usually Maintained</a:t>
                      </a:r>
                    </a:p>
                  </a:txBody>
                  <a:tcPr anchor="ctr">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a:latin typeface="Calibri"/>
                        <a:cs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a:latin typeface="Calibri"/>
                          <a:cs typeface="Arial"/>
                        </a:rPr>
                        <a:t>Adequate</a:t>
                      </a:r>
                    </a:p>
                    <a:p>
                      <a:pPr algn="ctr"/>
                      <a:endParaRPr lang="en-US" sz="1200">
                        <a:latin typeface="Calibri"/>
                        <a:cs typeface="Arial"/>
                      </a:endParaRPr>
                    </a:p>
                  </a:txBody>
                  <a:tcPr anchor="ctr">
                    <a:solidFill>
                      <a:schemeClr val="bg1">
                        <a:lumMod val="85000"/>
                      </a:schemeClr>
                    </a:solidFill>
                  </a:tcPr>
                </a:tc>
                <a:tc>
                  <a:txBody>
                    <a:bodyPr/>
                    <a:lstStyle/>
                    <a:p>
                      <a:pPr algn="ctr"/>
                      <a:r>
                        <a:rPr lang="en-US" sz="1200">
                          <a:latin typeface="Calibri"/>
                          <a:cs typeface="Arial"/>
                        </a:rPr>
                        <a:t>Adequate</a:t>
                      </a:r>
                    </a:p>
                  </a:txBody>
                  <a:tcPr anchor="ctr">
                    <a:solidFill>
                      <a:schemeClr val="bg1">
                        <a:lumMod val="85000"/>
                      </a:schemeClr>
                    </a:solidFill>
                  </a:tcPr>
                </a:tc>
                <a:extLst>
                  <a:ext uri="{0D108BD9-81ED-4DB2-BD59-A6C34878D82A}">
                    <a16:rowId xmlns:a16="http://schemas.microsoft.com/office/drawing/2014/main" val="403948427"/>
                  </a:ext>
                </a:extLst>
              </a:tr>
              <a:tr h="645274">
                <a:tc>
                  <a:txBody>
                    <a:bodyPr/>
                    <a:lstStyle/>
                    <a:p>
                      <a:pPr algn="ctr"/>
                      <a:r>
                        <a:rPr lang="en-US" sz="1200" b="1">
                          <a:latin typeface="Calibri"/>
                          <a:cs typeface="Arial"/>
                        </a:rPr>
                        <a:t>Deep</a:t>
                      </a:r>
                    </a:p>
                  </a:txBody>
                  <a:tcPr anchor="ctr">
                    <a:solidFill>
                      <a:schemeClr val="bg1">
                        <a:lumMod val="85000"/>
                      </a:schemeClr>
                    </a:solidFill>
                  </a:tcPr>
                </a:tc>
                <a:tc>
                  <a:txBody>
                    <a:bodyPr/>
                    <a:lstStyle/>
                    <a:p>
                      <a:pPr algn="ctr"/>
                      <a:r>
                        <a:rPr lang="en-US" sz="1200" b="0">
                          <a:latin typeface="Calibri"/>
                          <a:cs typeface="Arial"/>
                        </a:rPr>
                        <a:t>Drug-induced depression of consciousness that cannot be easily aroused with stimuli</a:t>
                      </a:r>
                    </a:p>
                  </a:txBody>
                  <a:tcPr anchor="ctr">
                    <a:solidFill>
                      <a:schemeClr val="bg1">
                        <a:lumMod val="85000"/>
                      </a:schemeClr>
                    </a:solidFill>
                  </a:tcPr>
                </a:tc>
                <a:tc>
                  <a:txBody>
                    <a:bodyPr/>
                    <a:lstStyle/>
                    <a:p>
                      <a:pPr algn="ctr"/>
                      <a:r>
                        <a:rPr lang="en-US" sz="1200">
                          <a:latin typeface="Calibri"/>
                          <a:cs typeface="Arial"/>
                        </a:rPr>
                        <a:t>Profound</a:t>
                      </a:r>
                    </a:p>
                  </a:txBody>
                  <a:tcPr anchor="ctr">
                    <a:solidFill>
                      <a:schemeClr val="bg1">
                        <a:lumMod val="85000"/>
                      </a:schemeClr>
                    </a:solidFill>
                  </a:tcPr>
                </a:tc>
                <a:tc>
                  <a:txBody>
                    <a:bodyPr/>
                    <a:lstStyle/>
                    <a:p>
                      <a:pPr algn="ctr"/>
                      <a:r>
                        <a:rPr lang="en-US" sz="1200">
                          <a:latin typeface="Calibri"/>
                          <a:cs typeface="Arial"/>
                        </a:rPr>
                        <a:t>Usually Maintained</a:t>
                      </a:r>
                    </a:p>
                  </a:txBody>
                  <a:tcPr anchor="ctr">
                    <a:solidFill>
                      <a:schemeClr val="bg1">
                        <a:lumMod val="85000"/>
                      </a:schemeClr>
                    </a:solidFill>
                  </a:tcPr>
                </a:tc>
                <a:tc>
                  <a:txBody>
                    <a:bodyPr/>
                    <a:lstStyle/>
                    <a:p>
                      <a:pPr algn="ctr"/>
                      <a:r>
                        <a:rPr lang="en-US" sz="1200">
                          <a:latin typeface="Calibri"/>
                          <a:cs typeface="Arial"/>
                        </a:rPr>
                        <a:t>Intervention may be required</a:t>
                      </a:r>
                    </a:p>
                  </a:txBody>
                  <a:tcPr anchor="ctr">
                    <a:solidFill>
                      <a:schemeClr val="bg1">
                        <a:lumMod val="85000"/>
                      </a:schemeClr>
                    </a:solidFill>
                  </a:tcPr>
                </a:tc>
                <a:tc>
                  <a:txBody>
                    <a:bodyPr/>
                    <a:lstStyle/>
                    <a:p>
                      <a:pPr algn="ctr"/>
                      <a:r>
                        <a:rPr lang="en-US" sz="1200">
                          <a:latin typeface="Calibri"/>
                          <a:cs typeface="Arial"/>
                        </a:rPr>
                        <a:t>Likely inadequate</a:t>
                      </a:r>
                    </a:p>
                  </a:txBody>
                  <a:tcPr anchor="ctr">
                    <a:solidFill>
                      <a:schemeClr val="bg1">
                        <a:lumMod val="85000"/>
                      </a:schemeClr>
                    </a:solidFill>
                  </a:tcPr>
                </a:tc>
                <a:extLst>
                  <a:ext uri="{0D108BD9-81ED-4DB2-BD59-A6C34878D82A}">
                    <a16:rowId xmlns:a16="http://schemas.microsoft.com/office/drawing/2014/main" val="2073021522"/>
                  </a:ext>
                </a:extLst>
              </a:tr>
              <a:tr h="524786">
                <a:tc>
                  <a:txBody>
                    <a:bodyPr/>
                    <a:lstStyle/>
                    <a:p>
                      <a:pPr algn="ctr"/>
                      <a:r>
                        <a:rPr lang="en-US" sz="1200" b="1">
                          <a:latin typeface="Calibri"/>
                          <a:cs typeface="Arial"/>
                        </a:rPr>
                        <a:t>General Anesthesia</a:t>
                      </a:r>
                    </a:p>
                  </a:txBody>
                  <a:tcPr anchor="ctr">
                    <a:solidFill>
                      <a:schemeClr val="bg1">
                        <a:lumMod val="85000"/>
                      </a:schemeClr>
                    </a:solidFill>
                  </a:tcPr>
                </a:tc>
                <a:tc>
                  <a:txBody>
                    <a:bodyPr/>
                    <a:lstStyle/>
                    <a:p>
                      <a:pPr algn="ctr"/>
                      <a:r>
                        <a:rPr lang="en-US" sz="1200" b="0">
                          <a:latin typeface="Calibri"/>
                          <a:cs typeface="Arial"/>
                        </a:rPr>
                        <a:t>Drug-induced depression of consciousness, unarousable</a:t>
                      </a:r>
                    </a:p>
                  </a:txBody>
                  <a:tcPr anchor="ctr">
                    <a:solidFill>
                      <a:schemeClr val="bg1">
                        <a:lumMod val="85000"/>
                      </a:schemeClr>
                    </a:solidFill>
                  </a:tcPr>
                </a:tc>
                <a:tc>
                  <a:txBody>
                    <a:bodyPr/>
                    <a:lstStyle/>
                    <a:p>
                      <a:pPr algn="ctr"/>
                      <a:r>
                        <a:rPr lang="en-US" sz="1200">
                          <a:latin typeface="Calibri"/>
                          <a:cs typeface="Arial"/>
                        </a:rPr>
                        <a:t>Profound</a:t>
                      </a:r>
                    </a:p>
                  </a:txBody>
                  <a:tcPr anchor="ctr">
                    <a:solidFill>
                      <a:schemeClr val="bg1">
                        <a:lumMod val="85000"/>
                      </a:schemeClr>
                    </a:solidFill>
                  </a:tcPr>
                </a:tc>
                <a:tc>
                  <a:txBody>
                    <a:bodyPr/>
                    <a:lstStyle/>
                    <a:p>
                      <a:pPr algn="ctr"/>
                      <a:r>
                        <a:rPr lang="en-US" sz="1200">
                          <a:latin typeface="Calibri"/>
                          <a:cs typeface="Arial"/>
                        </a:rPr>
                        <a:t>Potentially impaired</a:t>
                      </a:r>
                    </a:p>
                  </a:txBody>
                  <a:tcPr anchor="ctr">
                    <a:solidFill>
                      <a:schemeClr val="bg1">
                        <a:lumMod val="85000"/>
                      </a:schemeClr>
                    </a:solidFill>
                  </a:tcPr>
                </a:tc>
                <a:tc>
                  <a:txBody>
                    <a:bodyPr/>
                    <a:lstStyle/>
                    <a:p>
                      <a:pPr algn="ctr"/>
                      <a:r>
                        <a:rPr lang="en-US" sz="1200">
                          <a:latin typeface="Calibri"/>
                          <a:cs typeface="Arial"/>
                        </a:rPr>
                        <a:t>Intervention often required</a:t>
                      </a:r>
                    </a:p>
                  </a:txBody>
                  <a:tcPr anchor="ctr">
                    <a:solidFill>
                      <a:schemeClr val="bg1">
                        <a:lumMod val="85000"/>
                      </a:schemeClr>
                    </a:solidFill>
                  </a:tcPr>
                </a:tc>
                <a:tc>
                  <a:txBody>
                    <a:bodyPr/>
                    <a:lstStyle/>
                    <a:p>
                      <a:pPr algn="ctr"/>
                      <a:r>
                        <a:rPr lang="en-US" sz="1200">
                          <a:latin typeface="Calibri"/>
                          <a:cs typeface="Arial"/>
                        </a:rPr>
                        <a:t>Often inadequate</a:t>
                      </a:r>
                    </a:p>
                  </a:txBody>
                  <a:tcPr anchor="ctr">
                    <a:solidFill>
                      <a:schemeClr val="bg1">
                        <a:lumMod val="85000"/>
                      </a:schemeClr>
                    </a:solidFill>
                  </a:tcPr>
                </a:tc>
                <a:extLst>
                  <a:ext uri="{0D108BD9-81ED-4DB2-BD59-A6C34878D82A}">
                    <a16:rowId xmlns:a16="http://schemas.microsoft.com/office/drawing/2014/main" val="4142368696"/>
                  </a:ext>
                </a:extLst>
              </a:tr>
              <a:tr h="428822">
                <a:tc>
                  <a:txBody>
                    <a:bodyPr/>
                    <a:lstStyle/>
                    <a:p>
                      <a:pPr algn="ctr"/>
                      <a:r>
                        <a:rPr lang="en-US" sz="1200" b="1">
                          <a:latin typeface="Calibri"/>
                          <a:cs typeface="Arial"/>
                        </a:rPr>
                        <a:t>Dissociative</a:t>
                      </a:r>
                    </a:p>
                  </a:txBody>
                  <a:tcPr anchor="ctr">
                    <a:solidFill>
                      <a:schemeClr val="bg1">
                        <a:lumMod val="85000"/>
                      </a:schemeClr>
                    </a:solidFill>
                  </a:tcPr>
                </a:tc>
                <a:tc>
                  <a:txBody>
                    <a:bodyPr/>
                    <a:lstStyle/>
                    <a:p>
                      <a:pPr algn="ctr"/>
                      <a:r>
                        <a:rPr lang="en-US" sz="1200" b="0" i="0" kern="1200">
                          <a:solidFill>
                            <a:schemeClr val="dk1"/>
                          </a:solidFill>
                          <a:effectLst/>
                          <a:latin typeface="Calibri"/>
                          <a:ea typeface="+mn-ea"/>
                          <a:cs typeface="Arial"/>
                        </a:rPr>
                        <a:t> Trance-like cataleptic state </a:t>
                      </a:r>
                      <a:endParaRPr lang="en-US" sz="1200" b="0">
                        <a:latin typeface="Calibri"/>
                        <a:cs typeface="Arial"/>
                      </a:endParaRPr>
                    </a:p>
                  </a:txBody>
                  <a:tcPr anchor="ctr">
                    <a:solidFill>
                      <a:schemeClr val="bg1">
                        <a:lumMod val="85000"/>
                      </a:schemeClr>
                    </a:solidFill>
                  </a:tcPr>
                </a:tc>
                <a:tc>
                  <a:txBody>
                    <a:bodyPr/>
                    <a:lstStyle/>
                    <a:p>
                      <a:pPr algn="ctr"/>
                      <a:r>
                        <a:rPr lang="en-US" sz="1200">
                          <a:latin typeface="Calibri"/>
                          <a:cs typeface="Arial"/>
                        </a:rPr>
                        <a:t>Profound</a:t>
                      </a:r>
                    </a:p>
                  </a:txBody>
                  <a:tcPr anchor="ctr">
                    <a:solidFill>
                      <a:schemeClr val="bg1">
                        <a:lumMod val="85000"/>
                      </a:schemeClr>
                    </a:solidFill>
                  </a:tcPr>
                </a:tc>
                <a:tc>
                  <a:txBody>
                    <a:bodyPr/>
                    <a:lstStyle/>
                    <a:p>
                      <a:pPr algn="ctr"/>
                      <a:r>
                        <a:rPr lang="en-US" sz="1200">
                          <a:latin typeface="Calibri"/>
                          <a:cs typeface="Arial"/>
                        </a:rPr>
                        <a:t>Retention</a:t>
                      </a:r>
                    </a:p>
                  </a:txBody>
                  <a:tcPr anchor="ctr">
                    <a:solidFill>
                      <a:schemeClr val="bg1">
                        <a:lumMod val="85000"/>
                      </a:schemeClr>
                    </a:solidFill>
                  </a:tcPr>
                </a:tc>
                <a:tc>
                  <a:txBody>
                    <a:bodyPr/>
                    <a:lstStyle/>
                    <a:p>
                      <a:pPr algn="ctr"/>
                      <a:r>
                        <a:rPr lang="en-US" sz="1200">
                          <a:latin typeface="Calibri"/>
                          <a:cs typeface="Arial"/>
                        </a:rPr>
                        <a:t>Retention</a:t>
                      </a:r>
                    </a:p>
                  </a:txBody>
                  <a:tcPr anchor="ctr">
                    <a:solidFill>
                      <a:schemeClr val="bg1">
                        <a:lumMod val="85000"/>
                      </a:schemeClr>
                    </a:solidFill>
                  </a:tcPr>
                </a:tc>
                <a:tc>
                  <a:txBody>
                    <a:bodyPr/>
                    <a:lstStyle/>
                    <a:p>
                      <a:pPr algn="ctr"/>
                      <a:r>
                        <a:rPr lang="en-US" sz="1200">
                          <a:latin typeface="Calibri"/>
                          <a:cs typeface="Arial"/>
                        </a:rPr>
                        <a:t>Retention</a:t>
                      </a:r>
                    </a:p>
                  </a:txBody>
                  <a:tcPr anchor="ctr">
                    <a:solidFill>
                      <a:schemeClr val="bg1">
                        <a:lumMod val="85000"/>
                      </a:schemeClr>
                    </a:solidFill>
                  </a:tcPr>
                </a:tc>
                <a:extLst>
                  <a:ext uri="{0D108BD9-81ED-4DB2-BD59-A6C34878D82A}">
                    <a16:rowId xmlns:a16="http://schemas.microsoft.com/office/drawing/2014/main" val="1820319905"/>
                  </a:ext>
                </a:extLst>
              </a:tr>
            </a:tbl>
          </a:graphicData>
        </a:graphic>
      </p:graphicFrame>
      <p:sp>
        <p:nvSpPr>
          <p:cNvPr id="7" name="TextBox 6">
            <a:extLst>
              <a:ext uri="{FF2B5EF4-FFF2-40B4-BE49-F238E27FC236}">
                <a16:creationId xmlns:a16="http://schemas.microsoft.com/office/drawing/2014/main" id="{436F0B8E-401D-4DD3-83B0-ADE823CD5133}"/>
              </a:ext>
            </a:extLst>
          </p:cNvPr>
          <p:cNvSpPr txBox="1"/>
          <p:nvPr/>
        </p:nvSpPr>
        <p:spPr>
          <a:xfrm>
            <a:off x="-31806" y="4774168"/>
            <a:ext cx="4572000" cy="338554"/>
          </a:xfrm>
          <a:prstGeom prst="rect">
            <a:avLst/>
          </a:prstGeom>
          <a:noFill/>
        </p:spPr>
        <p:txBody>
          <a:bodyPr wrap="square" lIns="91440" tIns="45720" rIns="91440" bIns="45720" anchor="t">
            <a:spAutoFit/>
          </a:bodyPr>
          <a:lstStyle/>
          <a:p>
            <a:r>
              <a:rPr lang="en-US" sz="800">
                <a:solidFill>
                  <a:schemeClr val="bg1"/>
                </a:solidFill>
              </a:rPr>
              <a:t>Green S et al. </a:t>
            </a:r>
            <a:r>
              <a:rPr lang="en-US" sz="800" i="1">
                <a:solidFill>
                  <a:schemeClr val="bg1"/>
                </a:solidFill>
              </a:rPr>
              <a:t>Ann Emerg Med</a:t>
            </a:r>
            <a:r>
              <a:rPr lang="en-US" sz="800">
                <a:solidFill>
                  <a:schemeClr val="bg1"/>
                </a:solidFill>
              </a:rPr>
              <a:t>. 2019</a:t>
            </a:r>
          </a:p>
          <a:p>
            <a:r>
              <a:rPr lang="en-US" sz="800">
                <a:solidFill>
                  <a:schemeClr val="bg1"/>
                </a:solidFill>
              </a:rPr>
              <a:t>Godwin S et al. </a:t>
            </a:r>
            <a:r>
              <a:rPr lang="en-US" sz="800" i="1">
                <a:solidFill>
                  <a:schemeClr val="bg1"/>
                </a:solidFill>
              </a:rPr>
              <a:t>Ann Emerg Med</a:t>
            </a:r>
            <a:r>
              <a:rPr lang="en-US" sz="800">
                <a:solidFill>
                  <a:schemeClr val="bg1"/>
                </a:solidFill>
              </a:rPr>
              <a:t>. 2014</a:t>
            </a:r>
            <a:endParaRPr lang="en-US" sz="1000">
              <a:solidFill>
                <a:schemeClr val="bg1"/>
              </a:solidFill>
              <a:ea typeface="Calibri"/>
              <a:cs typeface="Calibri"/>
            </a:endParaRPr>
          </a:p>
        </p:txBody>
      </p:sp>
    </p:spTree>
    <p:extLst>
      <p:ext uri="{BB962C8B-B14F-4D97-AF65-F5344CB8AC3E}">
        <p14:creationId xmlns:p14="http://schemas.microsoft.com/office/powerpoint/2010/main" val="843165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9D1A3-2478-38C6-23B6-E42D25CDDD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86002DA-FEAD-5FCE-C0EA-974FD7F0CD66}"/>
              </a:ext>
            </a:extLst>
          </p:cNvPr>
          <p:cNvSpPr txBox="1"/>
          <p:nvPr/>
        </p:nvSpPr>
        <p:spPr>
          <a:xfrm>
            <a:off x="4190337" y="381663"/>
            <a:ext cx="699715" cy="3880236"/>
          </a:xfrm>
          <a:prstGeom prst="rect">
            <a:avLst/>
          </a:prstGeom>
          <a:solidFill>
            <a:schemeClr val="bg1"/>
          </a:solidFill>
        </p:spPr>
        <p:txBody>
          <a:bodyPr wrap="square" rtlCol="0">
            <a:spAutoFit/>
          </a:bodyPr>
          <a:lstStyle/>
          <a:p>
            <a:endParaRPr lang="en-US"/>
          </a:p>
        </p:txBody>
      </p:sp>
      <p:sp>
        <p:nvSpPr>
          <p:cNvPr id="5" name="Content Placeholder 2">
            <a:extLst>
              <a:ext uri="{FF2B5EF4-FFF2-40B4-BE49-F238E27FC236}">
                <a16:creationId xmlns:a16="http://schemas.microsoft.com/office/drawing/2014/main" id="{70F0D69F-55B7-FA6E-4B4B-B9455BD2F143}"/>
              </a:ext>
            </a:extLst>
          </p:cNvPr>
          <p:cNvSpPr txBox="1">
            <a:spLocks/>
          </p:cNvSpPr>
          <p:nvPr/>
        </p:nvSpPr>
        <p:spPr>
          <a:xfrm>
            <a:off x="628650" y="1167085"/>
            <a:ext cx="7886700" cy="345501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p>
        </p:txBody>
      </p:sp>
      <p:sp>
        <p:nvSpPr>
          <p:cNvPr id="2" name="Title 1">
            <a:extLst>
              <a:ext uri="{FF2B5EF4-FFF2-40B4-BE49-F238E27FC236}">
                <a16:creationId xmlns:a16="http://schemas.microsoft.com/office/drawing/2014/main" id="{1B88BEFD-EA34-4032-DF4D-8CCB53EF93DE}"/>
              </a:ext>
            </a:extLst>
          </p:cNvPr>
          <p:cNvSpPr>
            <a:spLocks noGrp="1"/>
          </p:cNvSpPr>
          <p:nvPr>
            <p:ph type="title"/>
          </p:nvPr>
        </p:nvSpPr>
        <p:spPr>
          <a:xfrm>
            <a:off x="466777" y="-171743"/>
            <a:ext cx="7700775" cy="1338828"/>
          </a:xfrm>
        </p:spPr>
        <p:txBody>
          <a:bodyPr anchor="ctr">
            <a:normAutofit/>
          </a:bodyPr>
          <a:lstStyle/>
          <a:p>
            <a:r>
              <a:rPr lang="en-US">
                <a:latin typeface="Calibri"/>
                <a:ea typeface="Verdana"/>
                <a:cs typeface="Arial"/>
              </a:rPr>
              <a:t>Types of Sedation</a:t>
            </a:r>
          </a:p>
        </p:txBody>
      </p:sp>
      <p:graphicFrame>
        <p:nvGraphicFramePr>
          <p:cNvPr id="6" name="Table 5">
            <a:extLst>
              <a:ext uri="{FF2B5EF4-FFF2-40B4-BE49-F238E27FC236}">
                <a16:creationId xmlns:a16="http://schemas.microsoft.com/office/drawing/2014/main" id="{36C7C1E6-EDDC-5170-C4CE-EDE104ED87A8}"/>
              </a:ext>
            </a:extLst>
          </p:cNvPr>
          <p:cNvGraphicFramePr>
            <a:graphicFrameLocks noGrp="1"/>
          </p:cNvGraphicFramePr>
          <p:nvPr>
            <p:extLst>
              <p:ext uri="{D42A27DB-BD31-4B8C-83A1-F6EECF244321}">
                <p14:modId xmlns:p14="http://schemas.microsoft.com/office/powerpoint/2010/main" val="627616272"/>
              </p:ext>
            </p:extLst>
          </p:nvPr>
        </p:nvGraphicFramePr>
        <p:xfrm>
          <a:off x="466777" y="779483"/>
          <a:ext cx="8432690" cy="3418846"/>
        </p:xfrm>
        <a:graphic>
          <a:graphicData uri="http://schemas.openxmlformats.org/drawingml/2006/table">
            <a:tbl>
              <a:tblPr firstRow="1" bandRow="1">
                <a:tableStyleId>{7DF18680-E054-41AD-8BC1-D1AEF772440D}</a:tableStyleId>
              </a:tblPr>
              <a:tblGrid>
                <a:gridCol w="1113442">
                  <a:extLst>
                    <a:ext uri="{9D8B030D-6E8A-4147-A177-3AD203B41FA5}">
                      <a16:colId xmlns:a16="http://schemas.microsoft.com/office/drawing/2014/main" val="3962333213"/>
                    </a:ext>
                  </a:extLst>
                </a:gridCol>
                <a:gridCol w="2537994">
                  <a:extLst>
                    <a:ext uri="{9D8B030D-6E8A-4147-A177-3AD203B41FA5}">
                      <a16:colId xmlns:a16="http://schemas.microsoft.com/office/drawing/2014/main" val="3897450380"/>
                    </a:ext>
                  </a:extLst>
                </a:gridCol>
                <a:gridCol w="1121629">
                  <a:extLst>
                    <a:ext uri="{9D8B030D-6E8A-4147-A177-3AD203B41FA5}">
                      <a16:colId xmlns:a16="http://schemas.microsoft.com/office/drawing/2014/main" val="3799179753"/>
                    </a:ext>
                  </a:extLst>
                </a:gridCol>
                <a:gridCol w="1073494">
                  <a:extLst>
                    <a:ext uri="{9D8B030D-6E8A-4147-A177-3AD203B41FA5}">
                      <a16:colId xmlns:a16="http://schemas.microsoft.com/office/drawing/2014/main" val="3594606832"/>
                    </a:ext>
                  </a:extLst>
                </a:gridCol>
                <a:gridCol w="1197119">
                  <a:extLst>
                    <a:ext uri="{9D8B030D-6E8A-4147-A177-3AD203B41FA5}">
                      <a16:colId xmlns:a16="http://schemas.microsoft.com/office/drawing/2014/main" val="1759643263"/>
                    </a:ext>
                  </a:extLst>
                </a:gridCol>
                <a:gridCol w="1389012">
                  <a:extLst>
                    <a:ext uri="{9D8B030D-6E8A-4147-A177-3AD203B41FA5}">
                      <a16:colId xmlns:a16="http://schemas.microsoft.com/office/drawing/2014/main" val="1938140830"/>
                    </a:ext>
                  </a:extLst>
                </a:gridCol>
              </a:tblGrid>
              <a:tr h="471704">
                <a:tc>
                  <a:txBody>
                    <a:bodyPr/>
                    <a:lstStyle/>
                    <a:p>
                      <a:pPr algn="ctr"/>
                      <a:r>
                        <a:rPr lang="en-US" sz="1200">
                          <a:latin typeface="Calibri"/>
                          <a:cs typeface="Arial"/>
                        </a:rPr>
                        <a:t>Sedation Type</a:t>
                      </a:r>
                    </a:p>
                  </a:txBody>
                  <a:tcPr/>
                </a:tc>
                <a:tc>
                  <a:txBody>
                    <a:bodyPr/>
                    <a:lstStyle/>
                    <a:p>
                      <a:pPr algn="ctr"/>
                      <a:r>
                        <a:rPr lang="en-US" sz="1200">
                          <a:latin typeface="Calibri"/>
                          <a:cs typeface="Arial"/>
                        </a:rPr>
                        <a:t>Definition &amp;</a:t>
                      </a:r>
                    </a:p>
                    <a:p>
                      <a:pPr algn="ctr"/>
                      <a:r>
                        <a:rPr lang="en-US" sz="1200">
                          <a:latin typeface="Calibri"/>
                          <a:cs typeface="Arial"/>
                        </a:rPr>
                        <a:t>Responsiveness</a:t>
                      </a:r>
                    </a:p>
                  </a:txBody>
                  <a:tcPr/>
                </a:tc>
                <a:tc>
                  <a:txBody>
                    <a:bodyPr/>
                    <a:lstStyle/>
                    <a:p>
                      <a:pPr algn="ctr"/>
                      <a:r>
                        <a:rPr lang="en-US" sz="1200">
                          <a:latin typeface="Calibri"/>
                          <a:cs typeface="Arial"/>
                        </a:rPr>
                        <a:t>Amnesia</a:t>
                      </a:r>
                    </a:p>
                  </a:txBody>
                  <a:tcPr/>
                </a:tc>
                <a:tc>
                  <a:txBody>
                    <a:bodyPr/>
                    <a:lstStyle/>
                    <a:p>
                      <a:pPr algn="ctr"/>
                      <a:r>
                        <a:rPr lang="en-US" sz="1200">
                          <a:latin typeface="Calibri"/>
                          <a:cs typeface="Arial"/>
                        </a:rPr>
                        <a:t>Cardiac Function</a:t>
                      </a:r>
                    </a:p>
                  </a:txBody>
                  <a:tcPr/>
                </a:tc>
                <a:tc>
                  <a:txBody>
                    <a:bodyPr/>
                    <a:lstStyle/>
                    <a:p>
                      <a:pPr algn="ctr"/>
                      <a:r>
                        <a:rPr lang="en-US" sz="1200">
                          <a:latin typeface="Calibri"/>
                          <a:cs typeface="Arial"/>
                        </a:rPr>
                        <a:t>Airway</a:t>
                      </a:r>
                    </a:p>
                  </a:txBody>
                  <a:tcPr/>
                </a:tc>
                <a:tc>
                  <a:txBody>
                    <a:bodyPr/>
                    <a:lstStyle/>
                    <a:p>
                      <a:pPr algn="ctr"/>
                      <a:r>
                        <a:rPr lang="en-US" sz="1200">
                          <a:latin typeface="Calibri"/>
                          <a:cs typeface="Arial"/>
                        </a:rPr>
                        <a:t>Spontaneous Ventilation</a:t>
                      </a:r>
                    </a:p>
                  </a:txBody>
                  <a:tcPr/>
                </a:tc>
                <a:extLst>
                  <a:ext uri="{0D108BD9-81ED-4DB2-BD59-A6C34878D82A}">
                    <a16:rowId xmlns:a16="http://schemas.microsoft.com/office/drawing/2014/main" val="1328654926"/>
                  </a:ext>
                </a:extLst>
              </a:tr>
              <a:tr h="525300">
                <a:tc>
                  <a:txBody>
                    <a:bodyPr/>
                    <a:lstStyle/>
                    <a:p>
                      <a:pPr algn="ctr"/>
                      <a:r>
                        <a:rPr lang="en-US" sz="1200" b="0">
                          <a:latin typeface="Calibri"/>
                          <a:cs typeface="Arial"/>
                        </a:rPr>
                        <a:t>Minimal </a:t>
                      </a:r>
                    </a:p>
                  </a:txBody>
                  <a:tcPr anchor="ctr">
                    <a:solidFill>
                      <a:schemeClr val="bg1">
                        <a:lumMod val="75000"/>
                      </a:schemeClr>
                    </a:solidFill>
                  </a:tcPr>
                </a:tc>
                <a:tc>
                  <a:txBody>
                    <a:bodyPr/>
                    <a:lstStyle/>
                    <a:p>
                      <a:pPr algn="ctr"/>
                      <a:r>
                        <a:rPr lang="en-US" sz="1200" b="0">
                          <a:latin typeface="Calibri"/>
                          <a:cs typeface="Arial"/>
                        </a:rPr>
                        <a:t>Drug-induced state with normal response to verbal commands</a:t>
                      </a:r>
                    </a:p>
                  </a:txBody>
                  <a:tcPr anchor="ctr">
                    <a:solidFill>
                      <a:schemeClr val="bg1">
                        <a:lumMod val="75000"/>
                      </a:schemeClr>
                    </a:solidFill>
                  </a:tcPr>
                </a:tc>
                <a:tc>
                  <a:txBody>
                    <a:bodyPr/>
                    <a:lstStyle/>
                    <a:p>
                      <a:pPr algn="ctr"/>
                      <a:r>
                        <a:rPr lang="en-US" sz="1200">
                          <a:latin typeface="Calibri"/>
                          <a:cs typeface="Arial"/>
                        </a:rPr>
                        <a:t>No</a:t>
                      </a:r>
                    </a:p>
                  </a:txBody>
                  <a:tcPr anchor="ctr">
                    <a:solidFill>
                      <a:schemeClr val="bg1">
                        <a:lumMod val="75000"/>
                      </a:schemeClr>
                    </a:solidFill>
                  </a:tcPr>
                </a:tc>
                <a:tc>
                  <a:txBody>
                    <a:bodyPr/>
                    <a:lstStyle/>
                    <a:p>
                      <a:pPr algn="ctr"/>
                      <a:r>
                        <a:rPr lang="en-US" sz="1200">
                          <a:latin typeface="Calibri"/>
                          <a:cs typeface="Arial"/>
                        </a:rPr>
                        <a:t>Unaffected</a:t>
                      </a:r>
                    </a:p>
                  </a:txBody>
                  <a:tcPr anchor="ctr">
                    <a:solidFill>
                      <a:schemeClr val="bg1">
                        <a:lumMod val="75000"/>
                      </a:schemeClr>
                    </a:solidFill>
                  </a:tcPr>
                </a:tc>
                <a:tc>
                  <a:txBody>
                    <a:bodyPr/>
                    <a:lstStyle/>
                    <a:p>
                      <a:pPr algn="ctr"/>
                      <a:r>
                        <a:rPr lang="en-US" sz="1200">
                          <a:latin typeface="Calibri"/>
                          <a:cs typeface="Arial"/>
                        </a:rPr>
                        <a:t>Unaffected / Maintained</a:t>
                      </a:r>
                    </a:p>
                  </a:txBody>
                  <a:tcPr anchor="ctr">
                    <a:solidFill>
                      <a:schemeClr val="bg1">
                        <a:lumMod val="75000"/>
                      </a:schemeClr>
                    </a:solidFill>
                  </a:tcPr>
                </a:tc>
                <a:tc>
                  <a:txBody>
                    <a:bodyPr/>
                    <a:lstStyle/>
                    <a:p>
                      <a:pPr algn="ctr"/>
                      <a:r>
                        <a:rPr lang="en-US" sz="1200">
                          <a:latin typeface="Calibri"/>
                          <a:cs typeface="Arial"/>
                        </a:rPr>
                        <a:t>Unaffected / Maintained</a:t>
                      </a:r>
                    </a:p>
                  </a:txBody>
                  <a:tcPr anchor="ctr">
                    <a:solidFill>
                      <a:schemeClr val="bg1">
                        <a:lumMod val="75000"/>
                      </a:schemeClr>
                    </a:solidFill>
                  </a:tcPr>
                </a:tc>
                <a:extLst>
                  <a:ext uri="{0D108BD9-81ED-4DB2-BD59-A6C34878D82A}">
                    <a16:rowId xmlns:a16="http://schemas.microsoft.com/office/drawing/2014/main" val="473909797"/>
                  </a:ext>
                </a:extLst>
              </a:tr>
              <a:tr h="594809">
                <a:tc>
                  <a:txBody>
                    <a:bodyPr/>
                    <a:lstStyle/>
                    <a:p>
                      <a:pPr algn="ctr"/>
                      <a:r>
                        <a:rPr lang="en-US" sz="1200" b="1">
                          <a:latin typeface="Calibri"/>
                          <a:cs typeface="Arial"/>
                        </a:rPr>
                        <a:t>Moderate</a:t>
                      </a:r>
                    </a:p>
                  </a:txBody>
                  <a:tcPr anchor="ctr">
                    <a:solidFill>
                      <a:schemeClr val="accent1">
                        <a:lumMod val="40000"/>
                        <a:lumOff val="60000"/>
                      </a:schemeClr>
                    </a:solidFill>
                  </a:tcPr>
                </a:tc>
                <a:tc>
                  <a:txBody>
                    <a:bodyPr/>
                    <a:lstStyle/>
                    <a:p>
                      <a:pPr algn="ctr"/>
                      <a:r>
                        <a:rPr lang="en-US" sz="1200" b="0">
                          <a:latin typeface="Calibri"/>
                          <a:cs typeface="Arial"/>
                        </a:rPr>
                        <a:t>Drug-induced depression of consciousness with response to verbal commands or tactile stimulation</a:t>
                      </a:r>
                    </a:p>
                  </a:txBody>
                  <a:tcPr anchor="ctr">
                    <a:solidFill>
                      <a:schemeClr val="accent1">
                        <a:lumMod val="40000"/>
                        <a:lumOff val="60000"/>
                      </a:schemeClr>
                    </a:solidFill>
                  </a:tcPr>
                </a:tc>
                <a:tc>
                  <a:txBody>
                    <a:bodyPr/>
                    <a:lstStyle/>
                    <a:p>
                      <a:pPr algn="ctr"/>
                      <a:r>
                        <a:rPr lang="en-US" sz="1200">
                          <a:latin typeface="Calibri"/>
                          <a:cs typeface="Arial"/>
                        </a:rPr>
                        <a:t>Frequently</a:t>
                      </a:r>
                    </a:p>
                  </a:txBody>
                  <a:tcPr anchor="ctr">
                    <a:solidFill>
                      <a:schemeClr val="accent1">
                        <a:lumMod val="40000"/>
                        <a:lumOff val="60000"/>
                      </a:schemeClr>
                    </a:solidFill>
                  </a:tcPr>
                </a:tc>
                <a:tc>
                  <a:txBody>
                    <a:bodyPr/>
                    <a:lstStyle/>
                    <a:p>
                      <a:pPr algn="ctr"/>
                      <a:r>
                        <a:rPr lang="en-US" sz="1200">
                          <a:latin typeface="Calibri"/>
                          <a:cs typeface="Arial"/>
                        </a:rPr>
                        <a:t>Usually Maintained</a:t>
                      </a:r>
                    </a:p>
                  </a:txBody>
                  <a:tcPr anchor="ct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a:latin typeface="Calibri"/>
                        <a:cs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a:latin typeface="Calibri"/>
                          <a:cs typeface="Arial"/>
                        </a:rPr>
                        <a:t>Adequate</a:t>
                      </a:r>
                    </a:p>
                    <a:p>
                      <a:pPr algn="ctr"/>
                      <a:endParaRPr lang="en-US" sz="1200">
                        <a:latin typeface="Calibri"/>
                        <a:cs typeface="Arial"/>
                      </a:endParaRPr>
                    </a:p>
                  </a:txBody>
                  <a:tcPr anchor="ctr">
                    <a:solidFill>
                      <a:schemeClr val="accent1">
                        <a:lumMod val="40000"/>
                        <a:lumOff val="60000"/>
                      </a:schemeClr>
                    </a:solidFill>
                  </a:tcPr>
                </a:tc>
                <a:tc>
                  <a:txBody>
                    <a:bodyPr/>
                    <a:lstStyle/>
                    <a:p>
                      <a:pPr algn="ctr"/>
                      <a:r>
                        <a:rPr lang="en-US" sz="1200">
                          <a:latin typeface="Calibri"/>
                          <a:cs typeface="Arial"/>
                        </a:rPr>
                        <a:t>Adequate</a:t>
                      </a:r>
                    </a:p>
                  </a:txBody>
                  <a:tcPr anchor="ctr">
                    <a:solidFill>
                      <a:schemeClr val="accent1">
                        <a:lumMod val="40000"/>
                        <a:lumOff val="60000"/>
                      </a:schemeClr>
                    </a:solidFill>
                  </a:tcPr>
                </a:tc>
                <a:extLst>
                  <a:ext uri="{0D108BD9-81ED-4DB2-BD59-A6C34878D82A}">
                    <a16:rowId xmlns:a16="http://schemas.microsoft.com/office/drawing/2014/main" val="403948427"/>
                  </a:ext>
                </a:extLst>
              </a:tr>
              <a:tr h="645274">
                <a:tc>
                  <a:txBody>
                    <a:bodyPr/>
                    <a:lstStyle/>
                    <a:p>
                      <a:pPr algn="ctr"/>
                      <a:r>
                        <a:rPr lang="en-US" sz="1200" b="0">
                          <a:latin typeface="Calibri"/>
                          <a:cs typeface="Arial"/>
                        </a:rPr>
                        <a:t>Deep</a:t>
                      </a:r>
                    </a:p>
                  </a:txBody>
                  <a:tcPr anchor="ctr">
                    <a:solidFill>
                      <a:schemeClr val="bg1">
                        <a:lumMod val="75000"/>
                      </a:schemeClr>
                    </a:solidFill>
                  </a:tcPr>
                </a:tc>
                <a:tc>
                  <a:txBody>
                    <a:bodyPr/>
                    <a:lstStyle/>
                    <a:p>
                      <a:pPr algn="ctr"/>
                      <a:r>
                        <a:rPr lang="en-US" sz="1200" b="0">
                          <a:latin typeface="Calibri"/>
                          <a:cs typeface="Arial"/>
                        </a:rPr>
                        <a:t>Drug-induced depression of consciousness that cannot be easily aroused with stimuli</a:t>
                      </a:r>
                    </a:p>
                  </a:txBody>
                  <a:tcPr anchor="ctr">
                    <a:solidFill>
                      <a:schemeClr val="bg1">
                        <a:lumMod val="75000"/>
                      </a:schemeClr>
                    </a:solidFill>
                  </a:tcPr>
                </a:tc>
                <a:tc>
                  <a:txBody>
                    <a:bodyPr/>
                    <a:lstStyle/>
                    <a:p>
                      <a:pPr algn="ctr"/>
                      <a:r>
                        <a:rPr lang="en-US" sz="1200">
                          <a:latin typeface="Calibri"/>
                          <a:cs typeface="Arial"/>
                        </a:rPr>
                        <a:t>Profound</a:t>
                      </a:r>
                    </a:p>
                  </a:txBody>
                  <a:tcPr anchor="ctr">
                    <a:solidFill>
                      <a:schemeClr val="bg1">
                        <a:lumMod val="75000"/>
                      </a:schemeClr>
                    </a:solidFill>
                  </a:tcPr>
                </a:tc>
                <a:tc>
                  <a:txBody>
                    <a:bodyPr/>
                    <a:lstStyle/>
                    <a:p>
                      <a:pPr algn="ctr"/>
                      <a:r>
                        <a:rPr lang="en-US" sz="1200">
                          <a:latin typeface="Calibri"/>
                          <a:cs typeface="Arial"/>
                        </a:rPr>
                        <a:t>Usually Maintained</a:t>
                      </a:r>
                    </a:p>
                  </a:txBody>
                  <a:tcPr anchor="ctr">
                    <a:solidFill>
                      <a:schemeClr val="bg1">
                        <a:lumMod val="75000"/>
                      </a:schemeClr>
                    </a:solidFill>
                  </a:tcPr>
                </a:tc>
                <a:tc>
                  <a:txBody>
                    <a:bodyPr/>
                    <a:lstStyle/>
                    <a:p>
                      <a:pPr algn="ctr"/>
                      <a:r>
                        <a:rPr lang="en-US" sz="1200">
                          <a:latin typeface="Calibri"/>
                          <a:cs typeface="Arial"/>
                        </a:rPr>
                        <a:t>Intervention may be required</a:t>
                      </a:r>
                    </a:p>
                  </a:txBody>
                  <a:tcPr anchor="ctr">
                    <a:solidFill>
                      <a:schemeClr val="bg1">
                        <a:lumMod val="75000"/>
                      </a:schemeClr>
                    </a:solidFill>
                  </a:tcPr>
                </a:tc>
                <a:tc>
                  <a:txBody>
                    <a:bodyPr/>
                    <a:lstStyle/>
                    <a:p>
                      <a:pPr algn="ctr"/>
                      <a:r>
                        <a:rPr lang="en-US" sz="1200">
                          <a:latin typeface="Calibri"/>
                          <a:cs typeface="Arial"/>
                        </a:rPr>
                        <a:t>Likely inadequate</a:t>
                      </a:r>
                    </a:p>
                  </a:txBody>
                  <a:tcPr anchor="ctr">
                    <a:solidFill>
                      <a:schemeClr val="bg1">
                        <a:lumMod val="75000"/>
                      </a:schemeClr>
                    </a:solidFill>
                  </a:tcPr>
                </a:tc>
                <a:extLst>
                  <a:ext uri="{0D108BD9-81ED-4DB2-BD59-A6C34878D82A}">
                    <a16:rowId xmlns:a16="http://schemas.microsoft.com/office/drawing/2014/main" val="2073021522"/>
                  </a:ext>
                </a:extLst>
              </a:tr>
              <a:tr h="524786">
                <a:tc>
                  <a:txBody>
                    <a:bodyPr/>
                    <a:lstStyle/>
                    <a:p>
                      <a:pPr algn="ctr"/>
                      <a:r>
                        <a:rPr lang="en-US" sz="1200" b="0">
                          <a:latin typeface="Calibri"/>
                          <a:cs typeface="Arial"/>
                        </a:rPr>
                        <a:t>General Anesthesia</a:t>
                      </a:r>
                    </a:p>
                  </a:txBody>
                  <a:tcPr anchor="ctr">
                    <a:solidFill>
                      <a:schemeClr val="bg1">
                        <a:lumMod val="75000"/>
                      </a:schemeClr>
                    </a:solidFill>
                  </a:tcPr>
                </a:tc>
                <a:tc>
                  <a:txBody>
                    <a:bodyPr/>
                    <a:lstStyle/>
                    <a:p>
                      <a:pPr algn="ctr"/>
                      <a:r>
                        <a:rPr lang="en-US" sz="1200" b="0">
                          <a:latin typeface="Calibri"/>
                          <a:cs typeface="Arial"/>
                        </a:rPr>
                        <a:t>Drug-induced depression of consciousness, unarousable</a:t>
                      </a:r>
                    </a:p>
                  </a:txBody>
                  <a:tcPr anchor="ctr">
                    <a:solidFill>
                      <a:schemeClr val="bg1">
                        <a:lumMod val="75000"/>
                      </a:schemeClr>
                    </a:solidFill>
                  </a:tcPr>
                </a:tc>
                <a:tc>
                  <a:txBody>
                    <a:bodyPr/>
                    <a:lstStyle/>
                    <a:p>
                      <a:pPr algn="ctr"/>
                      <a:r>
                        <a:rPr lang="en-US" sz="1200">
                          <a:latin typeface="Calibri"/>
                          <a:cs typeface="Arial"/>
                        </a:rPr>
                        <a:t>Profound</a:t>
                      </a:r>
                    </a:p>
                  </a:txBody>
                  <a:tcPr anchor="ctr">
                    <a:solidFill>
                      <a:schemeClr val="bg1">
                        <a:lumMod val="75000"/>
                      </a:schemeClr>
                    </a:solidFill>
                  </a:tcPr>
                </a:tc>
                <a:tc>
                  <a:txBody>
                    <a:bodyPr/>
                    <a:lstStyle/>
                    <a:p>
                      <a:pPr algn="ctr"/>
                      <a:r>
                        <a:rPr lang="en-US" sz="1200">
                          <a:latin typeface="Calibri"/>
                          <a:cs typeface="Arial"/>
                        </a:rPr>
                        <a:t>Potentially impaired</a:t>
                      </a:r>
                    </a:p>
                  </a:txBody>
                  <a:tcPr anchor="ctr">
                    <a:solidFill>
                      <a:schemeClr val="bg1">
                        <a:lumMod val="75000"/>
                      </a:schemeClr>
                    </a:solidFill>
                  </a:tcPr>
                </a:tc>
                <a:tc>
                  <a:txBody>
                    <a:bodyPr/>
                    <a:lstStyle/>
                    <a:p>
                      <a:pPr algn="ctr"/>
                      <a:r>
                        <a:rPr lang="en-US" sz="1200">
                          <a:latin typeface="Calibri"/>
                          <a:cs typeface="Arial"/>
                        </a:rPr>
                        <a:t>Intervention often required</a:t>
                      </a:r>
                    </a:p>
                  </a:txBody>
                  <a:tcPr anchor="ctr">
                    <a:solidFill>
                      <a:schemeClr val="bg1">
                        <a:lumMod val="75000"/>
                      </a:schemeClr>
                    </a:solidFill>
                  </a:tcPr>
                </a:tc>
                <a:tc>
                  <a:txBody>
                    <a:bodyPr/>
                    <a:lstStyle/>
                    <a:p>
                      <a:pPr algn="ctr"/>
                      <a:r>
                        <a:rPr lang="en-US" sz="1200">
                          <a:latin typeface="Calibri"/>
                          <a:cs typeface="Arial"/>
                        </a:rPr>
                        <a:t>Often inadequate</a:t>
                      </a:r>
                    </a:p>
                  </a:txBody>
                  <a:tcPr anchor="ctr">
                    <a:solidFill>
                      <a:schemeClr val="bg1">
                        <a:lumMod val="75000"/>
                      </a:schemeClr>
                    </a:solidFill>
                  </a:tcPr>
                </a:tc>
                <a:extLst>
                  <a:ext uri="{0D108BD9-81ED-4DB2-BD59-A6C34878D82A}">
                    <a16:rowId xmlns:a16="http://schemas.microsoft.com/office/drawing/2014/main" val="4142368696"/>
                  </a:ext>
                </a:extLst>
              </a:tr>
              <a:tr h="428822">
                <a:tc>
                  <a:txBody>
                    <a:bodyPr/>
                    <a:lstStyle/>
                    <a:p>
                      <a:pPr algn="ctr"/>
                      <a:r>
                        <a:rPr lang="en-US" sz="1200" b="0">
                          <a:latin typeface="Calibri"/>
                          <a:cs typeface="Arial"/>
                        </a:rPr>
                        <a:t>Dissociative</a:t>
                      </a:r>
                    </a:p>
                  </a:txBody>
                  <a:tcPr anchor="ctr">
                    <a:solidFill>
                      <a:schemeClr val="bg1">
                        <a:lumMod val="75000"/>
                      </a:schemeClr>
                    </a:solidFill>
                  </a:tcPr>
                </a:tc>
                <a:tc>
                  <a:txBody>
                    <a:bodyPr/>
                    <a:lstStyle/>
                    <a:p>
                      <a:pPr algn="ctr"/>
                      <a:r>
                        <a:rPr lang="en-US" sz="1200" b="0" i="0" kern="1200">
                          <a:solidFill>
                            <a:schemeClr val="dk1"/>
                          </a:solidFill>
                          <a:effectLst/>
                          <a:latin typeface="Calibri"/>
                          <a:ea typeface="+mn-ea"/>
                          <a:cs typeface="Arial"/>
                        </a:rPr>
                        <a:t> Trance-like cataleptic state </a:t>
                      </a:r>
                      <a:endParaRPr lang="en-US" sz="1200" b="0">
                        <a:latin typeface="Calibri"/>
                        <a:cs typeface="Arial"/>
                      </a:endParaRPr>
                    </a:p>
                  </a:txBody>
                  <a:tcPr anchor="ctr">
                    <a:solidFill>
                      <a:schemeClr val="bg1">
                        <a:lumMod val="75000"/>
                      </a:schemeClr>
                    </a:solidFill>
                  </a:tcPr>
                </a:tc>
                <a:tc>
                  <a:txBody>
                    <a:bodyPr/>
                    <a:lstStyle/>
                    <a:p>
                      <a:pPr algn="ctr"/>
                      <a:r>
                        <a:rPr lang="en-US" sz="1200">
                          <a:latin typeface="Calibri"/>
                          <a:cs typeface="Arial"/>
                        </a:rPr>
                        <a:t>Profound</a:t>
                      </a:r>
                    </a:p>
                  </a:txBody>
                  <a:tcPr anchor="ctr">
                    <a:solidFill>
                      <a:schemeClr val="bg1">
                        <a:lumMod val="75000"/>
                      </a:schemeClr>
                    </a:solidFill>
                  </a:tcPr>
                </a:tc>
                <a:tc>
                  <a:txBody>
                    <a:bodyPr/>
                    <a:lstStyle/>
                    <a:p>
                      <a:pPr algn="ctr"/>
                      <a:r>
                        <a:rPr lang="en-US" sz="1200">
                          <a:latin typeface="Calibri"/>
                          <a:cs typeface="Arial"/>
                        </a:rPr>
                        <a:t>Retention</a:t>
                      </a:r>
                    </a:p>
                  </a:txBody>
                  <a:tcPr anchor="ctr">
                    <a:solidFill>
                      <a:schemeClr val="bg1">
                        <a:lumMod val="75000"/>
                      </a:schemeClr>
                    </a:solidFill>
                  </a:tcPr>
                </a:tc>
                <a:tc>
                  <a:txBody>
                    <a:bodyPr/>
                    <a:lstStyle/>
                    <a:p>
                      <a:pPr algn="ctr"/>
                      <a:r>
                        <a:rPr lang="en-US" sz="1200">
                          <a:latin typeface="Calibri"/>
                          <a:cs typeface="Arial"/>
                        </a:rPr>
                        <a:t>Retention</a:t>
                      </a:r>
                    </a:p>
                  </a:txBody>
                  <a:tcPr anchor="ctr">
                    <a:solidFill>
                      <a:schemeClr val="bg1">
                        <a:lumMod val="75000"/>
                      </a:schemeClr>
                    </a:solidFill>
                  </a:tcPr>
                </a:tc>
                <a:tc>
                  <a:txBody>
                    <a:bodyPr/>
                    <a:lstStyle/>
                    <a:p>
                      <a:pPr algn="ctr"/>
                      <a:r>
                        <a:rPr lang="en-US" sz="1200">
                          <a:latin typeface="Calibri"/>
                          <a:cs typeface="Arial"/>
                        </a:rPr>
                        <a:t>Retention</a:t>
                      </a:r>
                    </a:p>
                  </a:txBody>
                  <a:tcPr anchor="ctr">
                    <a:solidFill>
                      <a:schemeClr val="bg1">
                        <a:lumMod val="75000"/>
                      </a:schemeClr>
                    </a:solidFill>
                  </a:tcPr>
                </a:tc>
                <a:extLst>
                  <a:ext uri="{0D108BD9-81ED-4DB2-BD59-A6C34878D82A}">
                    <a16:rowId xmlns:a16="http://schemas.microsoft.com/office/drawing/2014/main" val="1820319905"/>
                  </a:ext>
                </a:extLst>
              </a:tr>
            </a:tbl>
          </a:graphicData>
        </a:graphic>
      </p:graphicFrame>
      <p:pic>
        <p:nvPicPr>
          <p:cNvPr id="11" name="Graphic 10" descr="Star with solid fill">
            <a:extLst>
              <a:ext uri="{FF2B5EF4-FFF2-40B4-BE49-F238E27FC236}">
                <a16:creationId xmlns:a16="http://schemas.microsoft.com/office/drawing/2014/main" id="{43A5E5C2-CE51-E48F-B653-37305F8D6D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164" y="2027880"/>
            <a:ext cx="347735" cy="339783"/>
          </a:xfrm>
          <a:prstGeom prst="rect">
            <a:avLst/>
          </a:prstGeom>
        </p:spPr>
      </p:pic>
      <p:pic>
        <p:nvPicPr>
          <p:cNvPr id="13" name="Graphic 12" descr="Star with solid fill">
            <a:extLst>
              <a:ext uri="{FF2B5EF4-FFF2-40B4-BE49-F238E27FC236}">
                <a16:creationId xmlns:a16="http://schemas.microsoft.com/office/drawing/2014/main" id="{3F9110E6-CC82-48E2-3543-E56D651E9B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51147" y="4331501"/>
            <a:ext cx="347735" cy="339783"/>
          </a:xfrm>
          <a:prstGeom prst="rect">
            <a:avLst/>
          </a:prstGeom>
        </p:spPr>
      </p:pic>
      <p:sp>
        <p:nvSpPr>
          <p:cNvPr id="14" name="TextBox 13">
            <a:extLst>
              <a:ext uri="{FF2B5EF4-FFF2-40B4-BE49-F238E27FC236}">
                <a16:creationId xmlns:a16="http://schemas.microsoft.com/office/drawing/2014/main" id="{DCF376FA-FFDB-AD8B-0818-C29B0F07EA8E}"/>
              </a:ext>
            </a:extLst>
          </p:cNvPr>
          <p:cNvSpPr txBox="1"/>
          <p:nvPr/>
        </p:nvSpPr>
        <p:spPr>
          <a:xfrm>
            <a:off x="7197154" y="4335873"/>
            <a:ext cx="2976189" cy="338554"/>
          </a:xfrm>
          <a:prstGeom prst="rect">
            <a:avLst/>
          </a:prstGeom>
          <a:noFill/>
        </p:spPr>
        <p:txBody>
          <a:bodyPr wrap="square" rtlCol="0">
            <a:spAutoFit/>
          </a:bodyPr>
          <a:lstStyle/>
          <a:p>
            <a:r>
              <a:rPr lang="en-US" sz="1600" i="1"/>
              <a:t>= procedural sedation</a:t>
            </a:r>
          </a:p>
        </p:txBody>
      </p:sp>
      <p:sp>
        <p:nvSpPr>
          <p:cNvPr id="7" name="TextBox 6">
            <a:extLst>
              <a:ext uri="{FF2B5EF4-FFF2-40B4-BE49-F238E27FC236}">
                <a16:creationId xmlns:a16="http://schemas.microsoft.com/office/drawing/2014/main" id="{686A0008-72C5-2AC9-1E63-ADEE1080D19F}"/>
              </a:ext>
            </a:extLst>
          </p:cNvPr>
          <p:cNvSpPr txBox="1"/>
          <p:nvPr/>
        </p:nvSpPr>
        <p:spPr>
          <a:xfrm>
            <a:off x="-31806" y="4774168"/>
            <a:ext cx="4572000" cy="338554"/>
          </a:xfrm>
          <a:prstGeom prst="rect">
            <a:avLst/>
          </a:prstGeom>
          <a:noFill/>
        </p:spPr>
        <p:txBody>
          <a:bodyPr wrap="square" lIns="91440" tIns="45720" rIns="91440" bIns="45720" anchor="t">
            <a:spAutoFit/>
          </a:bodyPr>
          <a:lstStyle/>
          <a:p>
            <a:r>
              <a:rPr lang="en-US" sz="800">
                <a:solidFill>
                  <a:schemeClr val="bg1"/>
                </a:solidFill>
              </a:rPr>
              <a:t>Green S et al. </a:t>
            </a:r>
            <a:r>
              <a:rPr lang="en-US" sz="800" i="1">
                <a:solidFill>
                  <a:schemeClr val="bg1"/>
                </a:solidFill>
              </a:rPr>
              <a:t>Ann Emerg Med</a:t>
            </a:r>
            <a:r>
              <a:rPr lang="en-US" sz="800">
                <a:solidFill>
                  <a:schemeClr val="bg1"/>
                </a:solidFill>
              </a:rPr>
              <a:t>. 2019</a:t>
            </a:r>
          </a:p>
          <a:p>
            <a:r>
              <a:rPr lang="en-US" sz="800">
                <a:solidFill>
                  <a:schemeClr val="bg1"/>
                </a:solidFill>
              </a:rPr>
              <a:t>Godwin S et al. </a:t>
            </a:r>
            <a:r>
              <a:rPr lang="en-US" sz="800" i="1">
                <a:solidFill>
                  <a:schemeClr val="bg1"/>
                </a:solidFill>
              </a:rPr>
              <a:t>Ann Emerg Med</a:t>
            </a:r>
            <a:r>
              <a:rPr lang="en-US" sz="800">
                <a:solidFill>
                  <a:schemeClr val="bg1"/>
                </a:solidFill>
              </a:rPr>
              <a:t>. 2014</a:t>
            </a:r>
            <a:endParaRPr lang="en-US" sz="1000">
              <a:solidFill>
                <a:schemeClr val="bg1"/>
              </a:solidFill>
              <a:ea typeface="Calibri"/>
              <a:cs typeface="Calibri"/>
            </a:endParaRPr>
          </a:p>
        </p:txBody>
      </p:sp>
      <p:pic>
        <p:nvPicPr>
          <p:cNvPr id="4" name="Graphic 3" descr="Star with solid fill">
            <a:extLst>
              <a:ext uri="{FF2B5EF4-FFF2-40B4-BE49-F238E27FC236}">
                <a16:creationId xmlns:a16="http://schemas.microsoft.com/office/drawing/2014/main" id="{30C6191C-28A6-DDC7-F399-30D5ACE962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042" y="1270434"/>
            <a:ext cx="347735" cy="339783"/>
          </a:xfrm>
          <a:prstGeom prst="rect">
            <a:avLst/>
          </a:prstGeom>
        </p:spPr>
      </p:pic>
      <p:pic>
        <p:nvPicPr>
          <p:cNvPr id="8" name="Graphic 7" descr="Star with solid fill">
            <a:extLst>
              <a:ext uri="{FF2B5EF4-FFF2-40B4-BE49-F238E27FC236}">
                <a16:creationId xmlns:a16="http://schemas.microsoft.com/office/drawing/2014/main" id="{758DF65F-E1AD-EE3A-1DA3-75E314EF15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323" y="3786668"/>
            <a:ext cx="347735" cy="339783"/>
          </a:xfrm>
          <a:prstGeom prst="rect">
            <a:avLst/>
          </a:prstGeom>
        </p:spPr>
      </p:pic>
      <p:sp>
        <p:nvSpPr>
          <p:cNvPr id="9" name="TextBox 8">
            <a:extLst>
              <a:ext uri="{FF2B5EF4-FFF2-40B4-BE49-F238E27FC236}">
                <a16:creationId xmlns:a16="http://schemas.microsoft.com/office/drawing/2014/main" id="{E3BEE5E1-6859-1FE9-73D0-69A3C37D83E6}"/>
              </a:ext>
            </a:extLst>
          </p:cNvPr>
          <p:cNvSpPr txBox="1"/>
          <p:nvPr/>
        </p:nvSpPr>
        <p:spPr>
          <a:xfrm>
            <a:off x="5388369" y="4380927"/>
            <a:ext cx="440770" cy="295374"/>
          </a:xfrm>
          <a:prstGeom prst="rect">
            <a:avLst/>
          </a:prstGeom>
          <a:solidFill>
            <a:schemeClr val="accent1">
              <a:lumMod val="40000"/>
              <a:lumOff val="60000"/>
            </a:schemeClr>
          </a:solidFill>
        </p:spPr>
        <p:txBody>
          <a:bodyPr wrap="square" rtlCol="0">
            <a:spAutoFit/>
          </a:bodyPr>
          <a:lstStyle/>
          <a:p>
            <a:endParaRPr lang="en-US"/>
          </a:p>
        </p:txBody>
      </p:sp>
      <p:sp>
        <p:nvSpPr>
          <p:cNvPr id="10" name="TextBox 9">
            <a:extLst>
              <a:ext uri="{FF2B5EF4-FFF2-40B4-BE49-F238E27FC236}">
                <a16:creationId xmlns:a16="http://schemas.microsoft.com/office/drawing/2014/main" id="{7AA0270B-D46F-5030-FBF2-89C444A9E591}"/>
              </a:ext>
            </a:extLst>
          </p:cNvPr>
          <p:cNvSpPr txBox="1"/>
          <p:nvPr/>
        </p:nvSpPr>
        <p:spPr>
          <a:xfrm>
            <a:off x="5755661" y="4333432"/>
            <a:ext cx="2976189" cy="338554"/>
          </a:xfrm>
          <a:prstGeom prst="rect">
            <a:avLst/>
          </a:prstGeom>
          <a:noFill/>
        </p:spPr>
        <p:txBody>
          <a:bodyPr wrap="square" lIns="91440" tIns="45720" rIns="91440" bIns="45720" rtlCol="0" anchor="t">
            <a:spAutoFit/>
          </a:bodyPr>
          <a:lstStyle/>
          <a:p>
            <a:r>
              <a:rPr lang="en-US" sz="1600" i="1"/>
              <a:t>= our focus</a:t>
            </a:r>
          </a:p>
        </p:txBody>
      </p:sp>
    </p:spTree>
    <p:extLst>
      <p:ext uri="{BB962C8B-B14F-4D97-AF65-F5344CB8AC3E}">
        <p14:creationId xmlns:p14="http://schemas.microsoft.com/office/powerpoint/2010/main" val="4095442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F4F7D-346E-F843-19FF-78E791180D0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4A232FB-B240-24DF-D0C7-DC96894FA94D}"/>
              </a:ext>
            </a:extLst>
          </p:cNvPr>
          <p:cNvSpPr txBox="1"/>
          <p:nvPr/>
        </p:nvSpPr>
        <p:spPr>
          <a:xfrm>
            <a:off x="4190337" y="381663"/>
            <a:ext cx="699715" cy="3880236"/>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B7150F91-CF1E-A191-32D2-BA04A857DBF6}"/>
              </a:ext>
            </a:extLst>
          </p:cNvPr>
          <p:cNvSpPr>
            <a:spLocks noGrp="1"/>
          </p:cNvSpPr>
          <p:nvPr>
            <p:ph type="title"/>
          </p:nvPr>
        </p:nvSpPr>
        <p:spPr>
          <a:xfrm>
            <a:off x="628649" y="936735"/>
            <a:ext cx="7095194" cy="646331"/>
          </a:xfrm>
        </p:spPr>
        <p:txBody>
          <a:bodyPr wrap="square" anchor="ctr">
            <a:normAutofit/>
          </a:bodyPr>
          <a:lstStyle/>
          <a:p>
            <a:r>
              <a:rPr lang="en-US" sz="3000">
                <a:latin typeface="Calibri"/>
                <a:ea typeface="Calibri"/>
                <a:cs typeface="Arial"/>
              </a:rPr>
              <a:t>Sedative Agents</a:t>
            </a:r>
          </a:p>
        </p:txBody>
      </p:sp>
      <p:sp>
        <p:nvSpPr>
          <p:cNvPr id="5" name="Content Placeholder 2">
            <a:extLst>
              <a:ext uri="{FF2B5EF4-FFF2-40B4-BE49-F238E27FC236}">
                <a16:creationId xmlns:a16="http://schemas.microsoft.com/office/drawing/2014/main" id="{D70C97C1-6AFA-DCE2-4399-C72DCB5BC437}"/>
              </a:ext>
            </a:extLst>
          </p:cNvPr>
          <p:cNvSpPr txBox="1">
            <a:spLocks/>
          </p:cNvSpPr>
          <p:nvPr/>
        </p:nvSpPr>
        <p:spPr>
          <a:xfrm>
            <a:off x="628650" y="1167085"/>
            <a:ext cx="7886700" cy="345501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p>
        </p:txBody>
      </p:sp>
      <p:graphicFrame>
        <p:nvGraphicFramePr>
          <p:cNvPr id="4" name="Diagram 3">
            <a:extLst>
              <a:ext uri="{FF2B5EF4-FFF2-40B4-BE49-F238E27FC236}">
                <a16:creationId xmlns:a16="http://schemas.microsoft.com/office/drawing/2014/main" id="{4CC2A5D5-98C6-173C-60DF-1AE91F82D7BD}"/>
              </a:ext>
            </a:extLst>
          </p:cNvPr>
          <p:cNvGraphicFramePr/>
          <p:nvPr>
            <p:extLst>
              <p:ext uri="{D42A27DB-BD31-4B8C-83A1-F6EECF244321}">
                <p14:modId xmlns:p14="http://schemas.microsoft.com/office/powerpoint/2010/main" val="4188390735"/>
              </p:ext>
            </p:extLst>
          </p:nvPr>
        </p:nvGraphicFramePr>
        <p:xfrm>
          <a:off x="724990" y="1291054"/>
          <a:ext cx="7477134" cy="3019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8760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7D33B-07F2-2189-2630-07EC83D67D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AE84A-31C4-18E4-8BDE-2F29D125669E}"/>
              </a:ext>
            </a:extLst>
          </p:cNvPr>
          <p:cNvSpPr>
            <a:spLocks noGrp="1"/>
          </p:cNvSpPr>
          <p:nvPr>
            <p:ph type="title"/>
          </p:nvPr>
        </p:nvSpPr>
        <p:spPr>
          <a:xfrm>
            <a:off x="533401" y="1011936"/>
            <a:ext cx="7886700" cy="646331"/>
          </a:xfrm>
        </p:spPr>
        <p:txBody>
          <a:bodyPr wrap="square" anchor="ctr">
            <a:normAutofit/>
          </a:bodyPr>
          <a:lstStyle/>
          <a:p>
            <a:r>
              <a:rPr lang="en-US" sz="2800">
                <a:latin typeface="Arial"/>
                <a:cs typeface="Arial"/>
              </a:rPr>
              <a:t>General Prevalence of Sedation Use</a:t>
            </a:r>
            <a:endParaRPr lang="en-US" sz="2800"/>
          </a:p>
        </p:txBody>
      </p:sp>
      <p:sp>
        <p:nvSpPr>
          <p:cNvPr id="5" name="Content Placeholder 2">
            <a:extLst>
              <a:ext uri="{FF2B5EF4-FFF2-40B4-BE49-F238E27FC236}">
                <a16:creationId xmlns:a16="http://schemas.microsoft.com/office/drawing/2014/main" id="{13EB0AFC-E762-F21B-DBE9-9E95C4A3E027}"/>
              </a:ext>
            </a:extLst>
          </p:cNvPr>
          <p:cNvSpPr txBox="1">
            <a:spLocks/>
          </p:cNvSpPr>
          <p:nvPr/>
        </p:nvSpPr>
        <p:spPr>
          <a:xfrm>
            <a:off x="533402" y="1187400"/>
            <a:ext cx="7886699" cy="1391073"/>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kern="1200">
              <a:solidFill>
                <a:schemeClr val="bg1"/>
              </a:solidFill>
            </a:endParaRPr>
          </a:p>
          <a:p>
            <a:pPr marL="0" indent="0">
              <a:buNone/>
            </a:pPr>
            <a:r>
              <a:rPr lang="en-US" sz="1600">
                <a:solidFill>
                  <a:schemeClr val="bg1"/>
                </a:solidFill>
              </a:rPr>
              <a:t>Insight on the average amount of IV bolus administrations</a:t>
            </a:r>
            <a:r>
              <a:rPr lang="en-US" sz="1600" kern="1200">
                <a:solidFill>
                  <a:schemeClr val="bg1"/>
                </a:solidFill>
              </a:rPr>
              <a:t> of </a:t>
            </a:r>
            <a:r>
              <a:rPr lang="en-US" sz="1600">
                <a:solidFill>
                  <a:schemeClr val="bg1"/>
                </a:solidFill>
              </a:rPr>
              <a:t>Propofol, Etomidate, and Methohexital amongst Advocate Health Midwest hospitals from May 2025 to November 2025</a:t>
            </a:r>
            <a:endParaRPr lang="en-US" sz="1600" kern="1200">
              <a:solidFill>
                <a:schemeClr val="bg1"/>
              </a:solidFill>
              <a:ea typeface="Calibri"/>
              <a:cs typeface="Calibri"/>
            </a:endParaRPr>
          </a:p>
          <a:p>
            <a:pPr marL="0" indent="0">
              <a:buNone/>
            </a:pPr>
            <a:endParaRPr lang="en-US" kern="1200">
              <a:solidFill>
                <a:schemeClr val="bg1"/>
              </a:solidFill>
            </a:endParaRPr>
          </a:p>
          <a:p>
            <a:pPr marL="0" indent="0">
              <a:buNone/>
            </a:pPr>
            <a:endParaRPr lang="en-US" kern="1200">
              <a:solidFill>
                <a:schemeClr val="bg1"/>
              </a:solidFill>
            </a:endParaRPr>
          </a:p>
          <a:p>
            <a:pPr marL="0" indent="0">
              <a:buNone/>
            </a:pPr>
            <a:endParaRPr lang="en-US" kern="1200">
              <a:solidFill>
                <a:schemeClr val="bg1"/>
              </a:solidFill>
            </a:endParaRPr>
          </a:p>
        </p:txBody>
      </p:sp>
      <p:graphicFrame>
        <p:nvGraphicFramePr>
          <p:cNvPr id="9" name="Table 8">
            <a:extLst>
              <a:ext uri="{FF2B5EF4-FFF2-40B4-BE49-F238E27FC236}">
                <a16:creationId xmlns:a16="http://schemas.microsoft.com/office/drawing/2014/main" id="{0EA43F80-B6FC-2568-11F0-57A7FBEA60B1}"/>
              </a:ext>
            </a:extLst>
          </p:cNvPr>
          <p:cNvGraphicFramePr>
            <a:graphicFrameLocks noGrp="1"/>
          </p:cNvGraphicFramePr>
          <p:nvPr>
            <p:extLst>
              <p:ext uri="{D42A27DB-BD31-4B8C-83A1-F6EECF244321}">
                <p14:modId xmlns:p14="http://schemas.microsoft.com/office/powerpoint/2010/main" val="2871199713"/>
              </p:ext>
            </p:extLst>
          </p:nvPr>
        </p:nvGraphicFramePr>
        <p:xfrm>
          <a:off x="1378324" y="2575111"/>
          <a:ext cx="6194028" cy="818802"/>
        </p:xfrm>
        <a:graphic>
          <a:graphicData uri="http://schemas.openxmlformats.org/drawingml/2006/table">
            <a:tbl>
              <a:tblPr firstRow="1" bandRow="1">
                <a:tableStyleId>{5C22544A-7EE6-4342-B048-85BDC9FD1C3A}</a:tableStyleId>
              </a:tblPr>
              <a:tblGrid>
                <a:gridCol w="2084216">
                  <a:extLst>
                    <a:ext uri="{9D8B030D-6E8A-4147-A177-3AD203B41FA5}">
                      <a16:colId xmlns:a16="http://schemas.microsoft.com/office/drawing/2014/main" val="2114295692"/>
                    </a:ext>
                  </a:extLst>
                </a:gridCol>
                <a:gridCol w="2054906">
                  <a:extLst>
                    <a:ext uri="{9D8B030D-6E8A-4147-A177-3AD203B41FA5}">
                      <a16:colId xmlns:a16="http://schemas.microsoft.com/office/drawing/2014/main" val="448318326"/>
                    </a:ext>
                  </a:extLst>
                </a:gridCol>
                <a:gridCol w="2054906">
                  <a:extLst>
                    <a:ext uri="{9D8B030D-6E8A-4147-A177-3AD203B41FA5}">
                      <a16:colId xmlns:a16="http://schemas.microsoft.com/office/drawing/2014/main" val="3660739618"/>
                    </a:ext>
                  </a:extLst>
                </a:gridCol>
              </a:tblGrid>
              <a:tr h="409401">
                <a:tc>
                  <a:txBody>
                    <a:bodyPr/>
                    <a:lstStyle/>
                    <a:p>
                      <a:pPr lvl="0" algn="ctr">
                        <a:buNone/>
                      </a:pPr>
                      <a:r>
                        <a:rPr lang="en-US" sz="2000"/>
                        <a:t>Propofol</a:t>
                      </a:r>
                    </a:p>
                  </a:txBody>
                  <a:tcPr/>
                </a:tc>
                <a:tc>
                  <a:txBody>
                    <a:bodyPr/>
                    <a:lstStyle/>
                    <a:p>
                      <a:pPr algn="ctr"/>
                      <a:r>
                        <a:rPr lang="en-US" sz="2000"/>
                        <a:t>Etomidate</a:t>
                      </a:r>
                    </a:p>
                  </a:txBody>
                  <a:tcPr/>
                </a:tc>
                <a:tc>
                  <a:txBody>
                    <a:bodyPr/>
                    <a:lstStyle/>
                    <a:p>
                      <a:pPr lvl="0" algn="ctr">
                        <a:buNone/>
                      </a:pPr>
                      <a:r>
                        <a:rPr lang="en-US" sz="2000"/>
                        <a:t>Methohexital</a:t>
                      </a:r>
                    </a:p>
                  </a:txBody>
                  <a:tcPr/>
                </a:tc>
                <a:extLst>
                  <a:ext uri="{0D108BD9-81ED-4DB2-BD59-A6C34878D82A}">
                    <a16:rowId xmlns:a16="http://schemas.microsoft.com/office/drawing/2014/main" val="1865584825"/>
                  </a:ext>
                </a:extLst>
              </a:tr>
              <a:tr h="409401">
                <a:tc>
                  <a:txBody>
                    <a:bodyPr/>
                    <a:lstStyle/>
                    <a:p>
                      <a:pPr algn="ctr"/>
                      <a:r>
                        <a:rPr lang="en-US" sz="2000"/>
                        <a:t>~320,000</a:t>
                      </a:r>
                    </a:p>
                  </a:txBody>
                  <a:tcPr/>
                </a:tc>
                <a:tc>
                  <a:txBody>
                    <a:bodyPr/>
                    <a:lstStyle/>
                    <a:p>
                      <a:pPr algn="ctr"/>
                      <a:r>
                        <a:rPr lang="en-US" sz="2000"/>
                        <a:t>~4,700</a:t>
                      </a:r>
                    </a:p>
                  </a:txBody>
                  <a:tcPr/>
                </a:tc>
                <a:tc>
                  <a:txBody>
                    <a:bodyPr/>
                    <a:lstStyle/>
                    <a:p>
                      <a:pPr algn="ctr"/>
                      <a:r>
                        <a:rPr lang="en-US" sz="2000"/>
                        <a:t>~2,200</a:t>
                      </a:r>
                    </a:p>
                  </a:txBody>
                  <a:tcPr/>
                </a:tc>
                <a:extLst>
                  <a:ext uri="{0D108BD9-81ED-4DB2-BD59-A6C34878D82A}">
                    <a16:rowId xmlns:a16="http://schemas.microsoft.com/office/drawing/2014/main" val="536029137"/>
                  </a:ext>
                </a:extLst>
              </a:tr>
            </a:tbl>
          </a:graphicData>
        </a:graphic>
      </p:graphicFrame>
      <p:pic>
        <p:nvPicPr>
          <p:cNvPr id="11" name="Picture 4" descr="A screenshot of a computer&#10;&#10;AI-generated content may be incorrect.">
            <a:extLst>
              <a:ext uri="{FF2B5EF4-FFF2-40B4-BE49-F238E27FC236}">
                <a16:creationId xmlns:a16="http://schemas.microsoft.com/office/drawing/2014/main" id="{934BF1F4-3FC9-8D41-9E53-2B99897A9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7199" y="-591414"/>
            <a:ext cx="9090311" cy="44888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 screenshot of a computer&#10;&#10;AI-generated content may be incorrect.">
            <a:extLst>
              <a:ext uri="{FF2B5EF4-FFF2-40B4-BE49-F238E27FC236}">
                <a16:creationId xmlns:a16="http://schemas.microsoft.com/office/drawing/2014/main" id="{423C58AE-011A-B20B-A4E4-A60F1DAB44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8839" y="4023315"/>
            <a:ext cx="6693921" cy="3341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C13CE8-D5FA-5482-9B24-1D9525DFBFD7}"/>
              </a:ext>
            </a:extLst>
          </p:cNvPr>
          <p:cNvSpPr txBox="1"/>
          <p:nvPr/>
        </p:nvSpPr>
        <p:spPr>
          <a:xfrm>
            <a:off x="3710" y="4706684"/>
            <a:ext cx="6419927" cy="338554"/>
          </a:xfrm>
          <a:prstGeom prst="rect">
            <a:avLst/>
          </a:prstGeom>
          <a:no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solidFill>
                <a:latin typeface="Calibri"/>
                <a:ea typeface="Calibri"/>
                <a:cs typeface="Segoe UI"/>
              </a:rPr>
              <a:t>*Southeast region data is not accessible to Midwest residents</a:t>
            </a:r>
            <a:endParaRPr lang="en-US" sz="1600">
              <a:solidFill>
                <a:schemeClr val="bg1"/>
              </a:solidFill>
              <a:latin typeface="Calibri"/>
              <a:ea typeface="Calibri"/>
              <a:cs typeface="Calibri"/>
            </a:endParaRPr>
          </a:p>
        </p:txBody>
      </p:sp>
    </p:spTree>
    <p:extLst>
      <p:ext uri="{BB962C8B-B14F-4D97-AF65-F5344CB8AC3E}">
        <p14:creationId xmlns:p14="http://schemas.microsoft.com/office/powerpoint/2010/main" val="2377817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C8E48-6C07-CE71-8151-A90AE4F79D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0995CD-4EEE-3962-B308-21583CF84F36}"/>
              </a:ext>
            </a:extLst>
          </p:cNvPr>
          <p:cNvSpPr>
            <a:spLocks noGrp="1"/>
          </p:cNvSpPr>
          <p:nvPr>
            <p:ph type="title"/>
          </p:nvPr>
        </p:nvSpPr>
        <p:spPr>
          <a:xfrm>
            <a:off x="480275" y="954873"/>
            <a:ext cx="7886700" cy="646331"/>
          </a:xfrm>
        </p:spPr>
        <p:txBody>
          <a:bodyPr wrap="square" anchor="ctr">
            <a:normAutofit/>
          </a:bodyPr>
          <a:lstStyle/>
          <a:p>
            <a:r>
              <a:rPr lang="en-US" sz="3000">
                <a:latin typeface="Calibri"/>
                <a:ea typeface="Calibri"/>
                <a:cs typeface="Arial"/>
              </a:rPr>
              <a:t>Propofol</a:t>
            </a:r>
          </a:p>
        </p:txBody>
      </p:sp>
      <p:sp>
        <p:nvSpPr>
          <p:cNvPr id="3" name="Content Placeholder 2">
            <a:extLst>
              <a:ext uri="{FF2B5EF4-FFF2-40B4-BE49-F238E27FC236}">
                <a16:creationId xmlns:a16="http://schemas.microsoft.com/office/drawing/2014/main" id="{85FD4393-9F6C-E409-14CF-FA17C8F8EF0D}"/>
              </a:ext>
            </a:extLst>
          </p:cNvPr>
          <p:cNvSpPr>
            <a:spLocks noGrp="1"/>
          </p:cNvSpPr>
          <p:nvPr>
            <p:ph idx="1"/>
          </p:nvPr>
        </p:nvSpPr>
        <p:spPr>
          <a:xfrm>
            <a:off x="788989" y="1677125"/>
            <a:ext cx="7977934" cy="3254712"/>
          </a:xfrm>
        </p:spPr>
        <p:txBody>
          <a:bodyPr vert="horz" lIns="91440" tIns="45720" rIns="91440" bIns="45720" rtlCol="0" anchor="t">
            <a:normAutofit/>
          </a:bodyPr>
          <a:lstStyle/>
          <a:p>
            <a:pPr marL="342900" indent="-342900">
              <a:buFont typeface="Arial" panose="020B0604020202020204" pitchFamily="34" charset="0"/>
              <a:buChar char="•"/>
            </a:pPr>
            <a:r>
              <a:rPr lang="en-US" sz="1800">
                <a:latin typeface="Calibri"/>
                <a:ea typeface="Calibri"/>
                <a:cs typeface="Arial"/>
              </a:rPr>
              <a:t>Sedative hypnotic with general anesthetic properties </a:t>
            </a:r>
          </a:p>
          <a:p>
            <a:endParaRPr lang="en-US" sz="1800">
              <a:latin typeface="Calibri"/>
              <a:ea typeface="Calibri"/>
              <a:cs typeface="Arial"/>
            </a:endParaRPr>
          </a:p>
          <a:p>
            <a:pPr marL="342900" indent="-342900">
              <a:buFont typeface="Arial" panose="020B0604020202020204" pitchFamily="34" charset="0"/>
              <a:buChar char="•"/>
            </a:pPr>
            <a:r>
              <a:rPr lang="en-US" sz="1800">
                <a:latin typeface="Calibri"/>
                <a:ea typeface="Calibri"/>
                <a:cs typeface="Arial"/>
              </a:rPr>
              <a:t>Mechanism of Action: </a:t>
            </a:r>
          </a:p>
          <a:p>
            <a:pPr marL="685800" lvl="1" indent="-342900">
              <a:buFont typeface="Arial" panose="020B0604020202020204" pitchFamily="34" charset="0"/>
              <a:buChar char="•"/>
            </a:pPr>
            <a:r>
              <a:rPr lang="en-US">
                <a:solidFill>
                  <a:schemeClr val="bg1"/>
                </a:solidFill>
                <a:latin typeface="Calibri"/>
                <a:ea typeface="Calibri"/>
                <a:cs typeface="Arial"/>
              </a:rPr>
              <a:t>Agonism of GABA</a:t>
            </a:r>
            <a:r>
              <a:rPr lang="en-US" baseline="-25000">
                <a:solidFill>
                  <a:schemeClr val="bg1"/>
                </a:solidFill>
                <a:latin typeface="Calibri"/>
                <a:ea typeface="Calibri"/>
                <a:cs typeface="Arial"/>
              </a:rPr>
              <a:t>A</a:t>
            </a:r>
            <a:r>
              <a:rPr lang="en-US">
                <a:solidFill>
                  <a:schemeClr val="bg1"/>
                </a:solidFill>
                <a:latin typeface="Calibri"/>
                <a:ea typeface="Calibri"/>
                <a:cs typeface="Arial"/>
              </a:rPr>
              <a:t> receptors</a:t>
            </a:r>
          </a:p>
          <a:p>
            <a:pPr marL="685800" lvl="1" indent="-342900">
              <a:buFont typeface="Arial" panose="020B0604020202020204" pitchFamily="34" charset="0"/>
              <a:buChar char="•"/>
            </a:pPr>
            <a:r>
              <a:rPr lang="en-US">
                <a:solidFill>
                  <a:schemeClr val="bg1"/>
                </a:solidFill>
                <a:latin typeface="Calibri"/>
                <a:ea typeface="Calibri"/>
                <a:cs typeface="Arial"/>
              </a:rPr>
              <a:t>Inhibition</a:t>
            </a:r>
            <a:r>
              <a:rPr lang="en-US">
                <a:solidFill>
                  <a:schemeClr val="bg1"/>
                </a:solidFill>
                <a:latin typeface="Calibri"/>
                <a:ea typeface="Calibri"/>
                <a:cs typeface="Arial"/>
                <a:sym typeface="Wingdings" panose="05000000000000000000" pitchFamily="2" charset="2"/>
              </a:rPr>
              <a:t> of NMDA receptors</a:t>
            </a:r>
            <a:endParaRPr lang="en-US">
              <a:solidFill>
                <a:schemeClr val="bg1"/>
              </a:solidFill>
              <a:latin typeface="Calibri"/>
              <a:ea typeface="Calibri"/>
              <a:cs typeface="Arial"/>
            </a:endParaRPr>
          </a:p>
          <a:p>
            <a:pPr lvl="1"/>
            <a:endParaRPr lang="en-US">
              <a:solidFill>
                <a:schemeClr val="bg1"/>
              </a:solidFill>
              <a:latin typeface="Calibri"/>
              <a:ea typeface="Calibri"/>
              <a:cs typeface="Arial"/>
            </a:endParaRPr>
          </a:p>
          <a:p>
            <a:pPr marL="342900" indent="-342900">
              <a:buFont typeface="Arial" panose="020B0604020202020204" pitchFamily="34" charset="0"/>
              <a:buChar char="•"/>
            </a:pPr>
            <a:r>
              <a:rPr lang="en-US" sz="1800">
                <a:latin typeface="Calibri"/>
                <a:ea typeface="Calibri"/>
                <a:cs typeface="Arial"/>
                <a:sym typeface="Wingdings" panose="05000000000000000000" pitchFamily="2" charset="2"/>
              </a:rPr>
              <a:t>Procedural Sedation Dose:</a:t>
            </a:r>
            <a:endParaRPr lang="en-US" sz="1800">
              <a:latin typeface="Calibri"/>
              <a:ea typeface="Calibri"/>
              <a:cs typeface="Arial"/>
            </a:endParaRPr>
          </a:p>
          <a:p>
            <a:pPr marL="685800" lvl="1" indent="-342900">
              <a:buFont typeface="Arial" panose="020B0604020202020204" pitchFamily="34" charset="0"/>
              <a:buChar char="•"/>
            </a:pPr>
            <a:r>
              <a:rPr lang="en-US">
                <a:solidFill>
                  <a:schemeClr val="bg1"/>
                </a:solidFill>
                <a:latin typeface="Calibri"/>
                <a:ea typeface="Calibri"/>
                <a:cs typeface="Arial"/>
                <a:sym typeface="Wingdings" panose="05000000000000000000" pitchFamily="2" charset="2"/>
              </a:rPr>
              <a:t>Adults: 1 to 2 mg/kg IV bolus </a:t>
            </a:r>
            <a:endParaRPr lang="en-US">
              <a:solidFill>
                <a:schemeClr val="bg1"/>
              </a:solidFill>
              <a:latin typeface="Calibri"/>
              <a:ea typeface="Calibri"/>
              <a:cs typeface="Arial"/>
            </a:endParaRPr>
          </a:p>
          <a:p>
            <a:pPr marL="685800" lvl="1" indent="-342900">
              <a:buFont typeface="Arial" panose="020B0604020202020204" pitchFamily="34" charset="0"/>
              <a:buChar char="•"/>
            </a:pPr>
            <a:endParaRPr lang="en-US" sz="1600">
              <a:solidFill>
                <a:schemeClr val="bg1"/>
              </a:solidFill>
              <a:latin typeface="Calibri"/>
              <a:ea typeface="Calibri"/>
            </a:endParaRPr>
          </a:p>
        </p:txBody>
      </p:sp>
      <p:sp>
        <p:nvSpPr>
          <p:cNvPr id="5" name="TextBox 4">
            <a:extLst>
              <a:ext uri="{FF2B5EF4-FFF2-40B4-BE49-F238E27FC236}">
                <a16:creationId xmlns:a16="http://schemas.microsoft.com/office/drawing/2014/main" id="{2E967268-809C-CD3C-8286-EF9F6D0C08D0}"/>
              </a:ext>
            </a:extLst>
          </p:cNvPr>
          <p:cNvSpPr txBox="1"/>
          <p:nvPr/>
        </p:nvSpPr>
        <p:spPr>
          <a:xfrm>
            <a:off x="0" y="4928056"/>
            <a:ext cx="5058888" cy="215444"/>
          </a:xfrm>
          <a:prstGeom prst="rect">
            <a:avLst/>
          </a:prstGeom>
          <a:noFill/>
        </p:spPr>
        <p:txBody>
          <a:bodyPr wrap="square" lIns="91440" tIns="45720" rIns="91440" bIns="45720" anchor="t">
            <a:spAutoFit/>
          </a:bodyPr>
          <a:lstStyle/>
          <a:p>
            <a:pPr defTabSz="914400">
              <a:defRPr/>
            </a:pPr>
            <a:r>
              <a:rPr lang="es-ES" sz="800">
                <a:solidFill>
                  <a:schemeClr val="bg1"/>
                </a:solidFill>
              </a:rPr>
              <a:t>Propofol. </a:t>
            </a:r>
            <a:r>
              <a:rPr lang="es-ES" sz="800" err="1">
                <a:solidFill>
                  <a:schemeClr val="bg1"/>
                </a:solidFill>
              </a:rPr>
              <a:t>Medication</a:t>
            </a:r>
            <a:r>
              <a:rPr lang="es-ES" sz="800">
                <a:solidFill>
                  <a:schemeClr val="bg1"/>
                </a:solidFill>
              </a:rPr>
              <a:t> Guide.</a:t>
            </a:r>
            <a:r>
              <a:rPr lang="es-ES" sz="800" i="1">
                <a:solidFill>
                  <a:schemeClr val="bg1"/>
                </a:solidFill>
              </a:rPr>
              <a:t> FDA</a:t>
            </a:r>
            <a:r>
              <a:rPr lang="es-ES" sz="800">
                <a:solidFill>
                  <a:schemeClr val="bg1"/>
                </a:solidFill>
              </a:rPr>
              <a:t>. 2022.</a:t>
            </a:r>
            <a:endParaRPr lang="es-ES" sz="800">
              <a:solidFill>
                <a:schemeClr val="bg1"/>
              </a:solidFill>
              <a:ea typeface="Calibri"/>
              <a:cs typeface="Calibri"/>
            </a:endParaRPr>
          </a:p>
        </p:txBody>
      </p:sp>
    </p:spTree>
    <p:extLst>
      <p:ext uri="{BB962C8B-B14F-4D97-AF65-F5344CB8AC3E}">
        <p14:creationId xmlns:p14="http://schemas.microsoft.com/office/powerpoint/2010/main" val="2262191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97B48-9651-0E5E-11B4-176670111F0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2F5D31F-ABA8-D91A-277C-15CDEB2D835B}"/>
              </a:ext>
            </a:extLst>
          </p:cNvPr>
          <p:cNvSpPr>
            <a:spLocks noGrp="1"/>
          </p:cNvSpPr>
          <p:nvPr>
            <p:ph type="title"/>
          </p:nvPr>
        </p:nvSpPr>
        <p:spPr>
          <a:xfrm>
            <a:off x="422307" y="43643"/>
            <a:ext cx="7700775" cy="1338828"/>
          </a:xfrm>
        </p:spPr>
        <p:txBody>
          <a:bodyPr anchor="ctr">
            <a:normAutofit/>
          </a:bodyPr>
          <a:lstStyle/>
          <a:p>
            <a:r>
              <a:rPr lang="en-US">
                <a:latin typeface="Calibri"/>
                <a:ea typeface="Verdana"/>
                <a:cs typeface="Arial"/>
              </a:rPr>
              <a:t>Propofol</a:t>
            </a:r>
          </a:p>
        </p:txBody>
      </p:sp>
      <p:sp>
        <p:nvSpPr>
          <p:cNvPr id="7" name="Title 1">
            <a:extLst>
              <a:ext uri="{FF2B5EF4-FFF2-40B4-BE49-F238E27FC236}">
                <a16:creationId xmlns:a16="http://schemas.microsoft.com/office/drawing/2014/main" id="{DE507380-85A1-43A4-DDD2-A663C134B15D}"/>
              </a:ext>
            </a:extLst>
          </p:cNvPr>
          <p:cNvSpPr txBox="1">
            <a:spLocks/>
          </p:cNvSpPr>
          <p:nvPr/>
        </p:nvSpPr>
        <p:spPr>
          <a:xfrm>
            <a:off x="1198969" y="860660"/>
            <a:ext cx="3707510" cy="8085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sz="1600" i="1" u="sng">
                <a:latin typeface="Calibri"/>
                <a:ea typeface="Verdana"/>
                <a:cs typeface="Arial"/>
              </a:rPr>
              <a:t>Pharmacokinetics</a:t>
            </a:r>
          </a:p>
        </p:txBody>
      </p:sp>
      <p:sp>
        <p:nvSpPr>
          <p:cNvPr id="8" name="Title 1">
            <a:extLst>
              <a:ext uri="{FF2B5EF4-FFF2-40B4-BE49-F238E27FC236}">
                <a16:creationId xmlns:a16="http://schemas.microsoft.com/office/drawing/2014/main" id="{C94DAF0B-1E7A-1D47-DDF5-73DC04F306FB}"/>
              </a:ext>
            </a:extLst>
          </p:cNvPr>
          <p:cNvSpPr txBox="1">
            <a:spLocks/>
          </p:cNvSpPr>
          <p:nvPr/>
        </p:nvSpPr>
        <p:spPr>
          <a:xfrm>
            <a:off x="5861192" y="867228"/>
            <a:ext cx="3707510" cy="8085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sz="1600" i="1" u="sng">
                <a:latin typeface="Calibri"/>
                <a:ea typeface="Verdana"/>
                <a:cs typeface="Arial"/>
              </a:rPr>
              <a:t>Adverse Effects</a:t>
            </a:r>
          </a:p>
        </p:txBody>
      </p:sp>
      <p:sp>
        <p:nvSpPr>
          <p:cNvPr id="10" name="TextBox 9">
            <a:extLst>
              <a:ext uri="{FF2B5EF4-FFF2-40B4-BE49-F238E27FC236}">
                <a16:creationId xmlns:a16="http://schemas.microsoft.com/office/drawing/2014/main" id="{FE1031A2-2121-A25A-42C8-1F9C8959C4ED}"/>
              </a:ext>
            </a:extLst>
          </p:cNvPr>
          <p:cNvSpPr txBox="1"/>
          <p:nvPr/>
        </p:nvSpPr>
        <p:spPr>
          <a:xfrm>
            <a:off x="160035" y="1424895"/>
            <a:ext cx="4237794" cy="1477328"/>
          </a:xfrm>
          <a:prstGeom prst="rect">
            <a:avLst/>
          </a:prstGeom>
          <a:noFill/>
        </p:spPr>
        <p:txBody>
          <a:bodyPr wrap="square" lIns="91440" tIns="45720" rIns="91440" bIns="45720" rtlCol="0" anchor="t">
            <a:spAutoFit/>
          </a:bodyPr>
          <a:lstStyle/>
          <a:p>
            <a:pPr marL="685800" lvl="1" indent="-342900">
              <a:spcAft>
                <a:spcPts val="300"/>
              </a:spcAft>
              <a:buFont typeface="Arial" panose="020B0604020202020204" pitchFamily="34" charset="0"/>
              <a:buChar char="•"/>
            </a:pPr>
            <a:r>
              <a:rPr lang="en-US" sz="1600">
                <a:latin typeface="Calibri"/>
                <a:ea typeface="Calibri"/>
                <a:cs typeface="Arial"/>
                <a:sym typeface="Wingdings" panose="05000000000000000000" pitchFamily="2" charset="2"/>
              </a:rPr>
              <a:t>Highly lipophilic </a:t>
            </a:r>
            <a:endParaRPr lang="en-US" sz="1600">
              <a:latin typeface="Calibri"/>
              <a:ea typeface="Calibri"/>
              <a:cs typeface="Arial"/>
            </a:endParaRPr>
          </a:p>
          <a:p>
            <a:pPr marL="685800" lvl="1" indent="-342900">
              <a:spcAft>
                <a:spcPts val="300"/>
              </a:spcAft>
              <a:buFont typeface="Arial" panose="020B0604020202020204" pitchFamily="34" charset="0"/>
              <a:buChar char="•"/>
            </a:pPr>
            <a:r>
              <a:rPr lang="en-US" sz="1600">
                <a:latin typeface="Calibri"/>
                <a:ea typeface="Calibri"/>
                <a:cs typeface="Arial"/>
                <a:sym typeface="Wingdings" panose="05000000000000000000" pitchFamily="2" charset="2"/>
              </a:rPr>
              <a:t>Rapid onset: ~30 seconds</a:t>
            </a:r>
            <a:endParaRPr lang="en-US" sz="1600">
              <a:latin typeface="Calibri"/>
              <a:ea typeface="Calibri"/>
              <a:cs typeface="Arial"/>
            </a:endParaRPr>
          </a:p>
          <a:p>
            <a:pPr marL="685800" lvl="1" indent="-342900">
              <a:spcAft>
                <a:spcPts val="300"/>
              </a:spcAft>
              <a:buFont typeface="Arial" panose="020B0604020202020204" pitchFamily="34" charset="0"/>
              <a:buChar char="•"/>
            </a:pPr>
            <a:r>
              <a:rPr lang="en-US" sz="1600">
                <a:latin typeface="Calibri"/>
                <a:ea typeface="Calibri"/>
                <a:cs typeface="Arial"/>
                <a:sym typeface="Wingdings" panose="05000000000000000000" pitchFamily="2" charset="2"/>
              </a:rPr>
              <a:t>Duration: 3 to 10 minutes </a:t>
            </a:r>
            <a:endParaRPr lang="en-US" sz="1600">
              <a:latin typeface="Calibri"/>
              <a:ea typeface="Calibri"/>
              <a:cs typeface="Arial"/>
            </a:endParaRPr>
          </a:p>
          <a:p>
            <a:pPr marL="685800" lvl="1" indent="-342900">
              <a:spcAft>
                <a:spcPts val="300"/>
              </a:spcAft>
              <a:buFont typeface="Arial" panose="020B0604020202020204" pitchFamily="34" charset="0"/>
              <a:buChar char="•"/>
            </a:pPr>
            <a:r>
              <a:rPr lang="en-US" sz="1600">
                <a:latin typeface="Calibri"/>
                <a:ea typeface="Calibri"/>
                <a:cs typeface="Arial"/>
                <a:sym typeface="Wingdings" panose="05000000000000000000" pitchFamily="2" charset="2"/>
              </a:rPr>
              <a:t>Biphasic half-life</a:t>
            </a:r>
            <a:endParaRPr lang="en-US" sz="1600">
              <a:latin typeface="Calibri"/>
              <a:ea typeface="Calibri"/>
              <a:cs typeface="Arial"/>
            </a:endParaRPr>
          </a:p>
          <a:p>
            <a:pPr marL="1143000" lvl="2" indent="-342900">
              <a:buFont typeface="Arial" panose="020B0604020202020204" pitchFamily="34" charset="0"/>
              <a:buChar char="•"/>
            </a:pPr>
            <a:endParaRPr lang="en-US" sz="16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4597E5D-E0E0-9571-51C3-A8A43AC95D05}"/>
              </a:ext>
            </a:extLst>
          </p:cNvPr>
          <p:cNvSpPr txBox="1"/>
          <p:nvPr/>
        </p:nvSpPr>
        <p:spPr>
          <a:xfrm>
            <a:off x="5174491" y="1388988"/>
            <a:ext cx="3434751" cy="1785104"/>
          </a:xfrm>
          <a:prstGeom prst="rect">
            <a:avLst/>
          </a:prstGeom>
          <a:noFill/>
        </p:spPr>
        <p:txBody>
          <a:bodyPr wrap="square" lIns="91440" tIns="45720" rIns="91440" bIns="45720" rtlCol="0" anchor="t">
            <a:spAutoFit/>
          </a:bodyPr>
          <a:lstStyle/>
          <a:p>
            <a:pPr marL="685800" lvl="1" indent="-342900">
              <a:spcAft>
                <a:spcPts val="300"/>
              </a:spcAft>
              <a:buFont typeface="Arial" panose="020B0604020202020204" pitchFamily="34" charset="0"/>
              <a:buChar char="•"/>
            </a:pPr>
            <a:r>
              <a:rPr lang="en-US" sz="1600">
                <a:latin typeface="Calibri"/>
                <a:ea typeface="Calibri"/>
                <a:cs typeface="Arial"/>
                <a:sym typeface="Wingdings" panose="05000000000000000000" pitchFamily="2" charset="2"/>
              </a:rPr>
              <a:t>Hypotension</a:t>
            </a:r>
            <a:endParaRPr lang="en-US" sz="1600">
              <a:latin typeface="Calibri"/>
              <a:ea typeface="Calibri"/>
              <a:cs typeface="Arial"/>
            </a:endParaRPr>
          </a:p>
          <a:p>
            <a:pPr marL="685800" lvl="1" indent="-342900">
              <a:spcAft>
                <a:spcPts val="300"/>
              </a:spcAft>
              <a:buFont typeface="Arial" panose="020B0604020202020204" pitchFamily="34" charset="0"/>
              <a:buChar char="•"/>
            </a:pPr>
            <a:r>
              <a:rPr lang="en-US" sz="1600">
                <a:latin typeface="Calibri"/>
                <a:ea typeface="Calibri"/>
                <a:cs typeface="Arial"/>
                <a:sym typeface="Wingdings" panose="05000000000000000000" pitchFamily="2" charset="2"/>
              </a:rPr>
              <a:t>Hypersensitivity </a:t>
            </a:r>
            <a:endParaRPr lang="en-US" sz="1600">
              <a:latin typeface="Calibri"/>
              <a:ea typeface="Calibri"/>
              <a:cs typeface="Arial"/>
            </a:endParaRPr>
          </a:p>
          <a:p>
            <a:pPr marL="685800" lvl="1" indent="-342900">
              <a:spcAft>
                <a:spcPts val="300"/>
              </a:spcAft>
              <a:buFont typeface="Arial" panose="020B0604020202020204" pitchFamily="34" charset="0"/>
              <a:buChar char="•"/>
            </a:pPr>
            <a:r>
              <a:rPr lang="en-US" sz="1600">
                <a:latin typeface="Calibri"/>
                <a:ea typeface="Calibri"/>
                <a:cs typeface="Arial"/>
                <a:sym typeface="Wingdings" panose="05000000000000000000" pitchFamily="2" charset="2"/>
              </a:rPr>
              <a:t>Respiratory depression </a:t>
            </a:r>
            <a:endParaRPr lang="en-US" sz="1600">
              <a:latin typeface="Calibri"/>
              <a:ea typeface="Calibri"/>
              <a:cs typeface="Arial"/>
            </a:endParaRPr>
          </a:p>
          <a:p>
            <a:pPr marL="685800" lvl="1" indent="-342900">
              <a:spcAft>
                <a:spcPts val="300"/>
              </a:spcAft>
              <a:buFont typeface="Arial" panose="020B0604020202020204" pitchFamily="34" charset="0"/>
              <a:buChar char="•"/>
            </a:pPr>
            <a:endParaRPr lang="en-US" sz="1600">
              <a:latin typeface="Calibri"/>
              <a:ea typeface="Calibri"/>
              <a:cs typeface="Arial"/>
            </a:endParaRPr>
          </a:p>
          <a:p>
            <a:pPr marL="685800" lvl="1" indent="-342900">
              <a:buFont typeface="Arial" panose="020B0604020202020204" pitchFamily="34" charset="0"/>
              <a:buChar char="•"/>
            </a:pPr>
            <a:endParaRPr lang="en-US">
              <a:latin typeface="Calibri"/>
              <a:ea typeface="Calibri"/>
              <a:cs typeface="Calibri" panose="020F0502020204030204"/>
            </a:endParaRPr>
          </a:p>
          <a:p>
            <a:endParaRPr lang="en-US">
              <a:ea typeface="Calibri" panose="020F0502020204030204"/>
              <a:cs typeface="Calibri" panose="020F0502020204030204"/>
            </a:endParaRPr>
          </a:p>
        </p:txBody>
      </p:sp>
      <p:graphicFrame>
        <p:nvGraphicFramePr>
          <p:cNvPr id="14" name="Table 13">
            <a:extLst>
              <a:ext uri="{FF2B5EF4-FFF2-40B4-BE49-F238E27FC236}">
                <a16:creationId xmlns:a16="http://schemas.microsoft.com/office/drawing/2014/main" id="{6B21E5BA-54C1-9B1A-430F-CB639506BF55}"/>
              </a:ext>
            </a:extLst>
          </p:cNvPr>
          <p:cNvGraphicFramePr>
            <a:graphicFrameLocks noGrp="1"/>
          </p:cNvGraphicFramePr>
          <p:nvPr>
            <p:extLst>
              <p:ext uri="{D42A27DB-BD31-4B8C-83A1-F6EECF244321}">
                <p14:modId xmlns:p14="http://schemas.microsoft.com/office/powerpoint/2010/main" val="897538793"/>
              </p:ext>
            </p:extLst>
          </p:nvPr>
        </p:nvGraphicFramePr>
        <p:xfrm>
          <a:off x="822669" y="3107054"/>
          <a:ext cx="2979225" cy="556260"/>
        </p:xfrm>
        <a:graphic>
          <a:graphicData uri="http://schemas.openxmlformats.org/drawingml/2006/table">
            <a:tbl>
              <a:tblPr firstRow="1" bandRow="1">
                <a:tableStyleId>{93296810-A885-4BE3-A3E7-6D5BEEA58F35}</a:tableStyleId>
              </a:tblPr>
              <a:tblGrid>
                <a:gridCol w="993075">
                  <a:extLst>
                    <a:ext uri="{9D8B030D-6E8A-4147-A177-3AD203B41FA5}">
                      <a16:colId xmlns:a16="http://schemas.microsoft.com/office/drawing/2014/main" val="2643418068"/>
                    </a:ext>
                  </a:extLst>
                </a:gridCol>
                <a:gridCol w="993075">
                  <a:extLst>
                    <a:ext uri="{9D8B030D-6E8A-4147-A177-3AD203B41FA5}">
                      <a16:colId xmlns:a16="http://schemas.microsoft.com/office/drawing/2014/main" val="1615231974"/>
                    </a:ext>
                  </a:extLst>
                </a:gridCol>
                <a:gridCol w="993075">
                  <a:extLst>
                    <a:ext uri="{9D8B030D-6E8A-4147-A177-3AD203B41FA5}">
                      <a16:colId xmlns:a16="http://schemas.microsoft.com/office/drawing/2014/main" val="3864292849"/>
                    </a:ext>
                  </a:extLst>
                </a:gridCol>
              </a:tblGrid>
              <a:tr h="203977">
                <a:tc>
                  <a:txBody>
                    <a:bodyPr/>
                    <a:lstStyle/>
                    <a:p>
                      <a:pPr algn="ctr"/>
                      <a:r>
                        <a:rPr lang="en-US" sz="1100"/>
                        <a:t>Analgesia</a:t>
                      </a:r>
                    </a:p>
                  </a:txBody>
                  <a:tcPr/>
                </a:tc>
                <a:tc>
                  <a:txBody>
                    <a:bodyPr/>
                    <a:lstStyle/>
                    <a:p>
                      <a:pPr algn="ctr"/>
                      <a:r>
                        <a:rPr lang="en-US" sz="1100"/>
                        <a:t>Amnesia</a:t>
                      </a:r>
                    </a:p>
                  </a:txBody>
                  <a:tcPr/>
                </a:tc>
                <a:tc>
                  <a:txBody>
                    <a:bodyPr/>
                    <a:lstStyle/>
                    <a:p>
                      <a:pPr algn="ctr"/>
                      <a:r>
                        <a:rPr lang="en-US" sz="1100"/>
                        <a:t>Sedation</a:t>
                      </a:r>
                    </a:p>
                  </a:txBody>
                  <a:tcPr/>
                </a:tc>
                <a:extLst>
                  <a:ext uri="{0D108BD9-81ED-4DB2-BD59-A6C34878D82A}">
                    <a16:rowId xmlns:a16="http://schemas.microsoft.com/office/drawing/2014/main" val="3934377514"/>
                  </a:ext>
                </a:extLst>
              </a:tr>
              <a:tr h="29503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003916"/>
                  </a:ext>
                </a:extLst>
              </a:tr>
            </a:tbl>
          </a:graphicData>
        </a:graphic>
      </p:graphicFrame>
      <p:pic>
        <p:nvPicPr>
          <p:cNvPr id="15" name="Graphic 14" descr="Close with solid fill">
            <a:extLst>
              <a:ext uri="{FF2B5EF4-FFF2-40B4-BE49-F238E27FC236}">
                <a16:creationId xmlns:a16="http://schemas.microsoft.com/office/drawing/2014/main" id="{C54C6ECC-ED4D-A5B5-127D-C069DEE492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1761" y="3385184"/>
            <a:ext cx="293187" cy="293187"/>
          </a:xfrm>
          <a:prstGeom prst="rect">
            <a:avLst/>
          </a:prstGeom>
        </p:spPr>
      </p:pic>
      <p:pic>
        <p:nvPicPr>
          <p:cNvPr id="17" name="Picture 16">
            <a:extLst>
              <a:ext uri="{FF2B5EF4-FFF2-40B4-BE49-F238E27FC236}">
                <a16:creationId xmlns:a16="http://schemas.microsoft.com/office/drawing/2014/main" id="{058DDFDC-7F81-49D4-3A5E-D5A370E49CC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16" b="93038" l="9283" r="89451">
                        <a14:foregroundMark x1="20675" y1="90084" x2="30169" y2="90295"/>
                        <a14:foregroundMark x1="24684" y1="93038" x2="22152" y2="92827"/>
                        <a14:foregroundMark x1="9283" y1="55485" x2="11392" y2="66456"/>
                      </a14:backgroundRemoval>
                    </a14:imgEffect>
                  </a14:imgLayer>
                </a14:imgProps>
              </a:ext>
            </a:extLst>
          </a:blip>
          <a:stretch>
            <a:fillRect/>
          </a:stretch>
        </p:blipFill>
        <p:spPr>
          <a:xfrm>
            <a:off x="2220516" y="3370033"/>
            <a:ext cx="272412" cy="272412"/>
          </a:xfrm>
          <a:prstGeom prst="rect">
            <a:avLst/>
          </a:prstGeom>
        </p:spPr>
      </p:pic>
      <p:pic>
        <p:nvPicPr>
          <p:cNvPr id="18" name="Picture 17">
            <a:extLst>
              <a:ext uri="{FF2B5EF4-FFF2-40B4-BE49-F238E27FC236}">
                <a16:creationId xmlns:a16="http://schemas.microsoft.com/office/drawing/2014/main" id="{FEBF6D62-77A6-CA97-6BDA-8111ACB71DF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16" b="93038" l="9283" r="89451">
                        <a14:foregroundMark x1="20675" y1="90084" x2="30169" y2="90295"/>
                        <a14:foregroundMark x1="24684" y1="93038" x2="22152" y2="92827"/>
                        <a14:foregroundMark x1="9283" y1="55485" x2="11392" y2="66456"/>
                      </a14:backgroundRemoval>
                    </a14:imgEffect>
                  </a14:imgLayer>
                </a14:imgProps>
              </a:ext>
            </a:extLst>
          </a:blip>
          <a:stretch>
            <a:fillRect/>
          </a:stretch>
        </p:blipFill>
        <p:spPr>
          <a:xfrm>
            <a:off x="3235330" y="3380992"/>
            <a:ext cx="272412" cy="272412"/>
          </a:xfrm>
          <a:prstGeom prst="rect">
            <a:avLst/>
          </a:prstGeom>
        </p:spPr>
      </p:pic>
      <p:sp>
        <p:nvSpPr>
          <p:cNvPr id="2" name="TextBox 1">
            <a:extLst>
              <a:ext uri="{FF2B5EF4-FFF2-40B4-BE49-F238E27FC236}">
                <a16:creationId xmlns:a16="http://schemas.microsoft.com/office/drawing/2014/main" id="{AE69E524-BD06-2D6C-94D8-D4C3513A5A3B}"/>
              </a:ext>
            </a:extLst>
          </p:cNvPr>
          <p:cNvSpPr txBox="1"/>
          <p:nvPr/>
        </p:nvSpPr>
        <p:spPr>
          <a:xfrm>
            <a:off x="-834" y="4930870"/>
            <a:ext cx="2915364" cy="215444"/>
          </a:xfrm>
          <a:prstGeom prst="rect">
            <a:avLst/>
          </a:prstGeom>
          <a:noFill/>
        </p:spPr>
        <p:txBody>
          <a:bodyPr wrap="square" lIns="91440" tIns="45720" rIns="91440" bIns="45720" anchor="t">
            <a:spAutoFit/>
          </a:bodyPr>
          <a:lstStyle/>
          <a:p>
            <a:pPr defTabSz="914400">
              <a:defRPr/>
            </a:pPr>
            <a:r>
              <a:rPr lang="es-ES" sz="800">
                <a:solidFill>
                  <a:schemeClr val="bg1"/>
                </a:solidFill>
              </a:rPr>
              <a:t>Propofol. </a:t>
            </a:r>
            <a:r>
              <a:rPr lang="es-ES" sz="800" err="1">
                <a:solidFill>
                  <a:schemeClr val="bg1"/>
                </a:solidFill>
              </a:rPr>
              <a:t>Medication</a:t>
            </a:r>
            <a:r>
              <a:rPr lang="es-ES" sz="800">
                <a:solidFill>
                  <a:schemeClr val="bg1"/>
                </a:solidFill>
              </a:rPr>
              <a:t> Guide. </a:t>
            </a:r>
            <a:r>
              <a:rPr lang="es-ES" sz="800" i="1">
                <a:solidFill>
                  <a:schemeClr val="bg1"/>
                </a:solidFill>
              </a:rPr>
              <a:t>FDA</a:t>
            </a:r>
            <a:r>
              <a:rPr lang="es-ES" sz="800">
                <a:solidFill>
                  <a:schemeClr val="bg1"/>
                </a:solidFill>
              </a:rPr>
              <a:t>. 2022</a:t>
            </a:r>
            <a:endParaRPr lang="es-ES" sz="800">
              <a:solidFill>
                <a:schemeClr val="bg1"/>
              </a:solidFill>
              <a:ea typeface="Calibri"/>
              <a:cs typeface="Calibri"/>
            </a:endParaRPr>
          </a:p>
        </p:txBody>
      </p:sp>
    </p:spTree>
    <p:extLst>
      <p:ext uri="{BB962C8B-B14F-4D97-AF65-F5344CB8AC3E}">
        <p14:creationId xmlns:p14="http://schemas.microsoft.com/office/powerpoint/2010/main" val="2000899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729E5-BB9F-C820-B345-6B91A2690DD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C61D73A-E04F-917B-504D-135CADCB9255}"/>
              </a:ext>
            </a:extLst>
          </p:cNvPr>
          <p:cNvSpPr txBox="1"/>
          <p:nvPr/>
        </p:nvSpPr>
        <p:spPr>
          <a:xfrm>
            <a:off x="4298732" y="379744"/>
            <a:ext cx="699715" cy="3880236"/>
          </a:xfrm>
          <a:prstGeom prst="rect">
            <a:avLst/>
          </a:prstGeom>
          <a:solidFill>
            <a:schemeClr val="bg1"/>
          </a:solidFill>
        </p:spPr>
        <p:txBody>
          <a:bodyPr wrap="square" rtlCol="0">
            <a:spAutoFit/>
          </a:bodyPr>
          <a:lstStyle/>
          <a:p>
            <a:endParaRPr lang="en-US"/>
          </a:p>
        </p:txBody>
      </p:sp>
      <p:sp>
        <p:nvSpPr>
          <p:cNvPr id="7" name="TextBox 6">
            <a:extLst>
              <a:ext uri="{FF2B5EF4-FFF2-40B4-BE49-F238E27FC236}">
                <a16:creationId xmlns:a16="http://schemas.microsoft.com/office/drawing/2014/main" id="{5E2924A1-9569-9928-D011-0900EF467D0D}"/>
              </a:ext>
            </a:extLst>
          </p:cNvPr>
          <p:cNvSpPr txBox="1"/>
          <p:nvPr/>
        </p:nvSpPr>
        <p:spPr>
          <a:xfrm>
            <a:off x="5825518" y="1793531"/>
            <a:ext cx="1724335" cy="640450"/>
          </a:xfrm>
          <a:prstGeom prst="rect">
            <a:avLst/>
          </a:prstGeom>
          <a:solidFill>
            <a:schemeClr val="bg1"/>
          </a:solidFill>
        </p:spPr>
        <p:txBody>
          <a:bodyPr wrap="square" rtlCol="0">
            <a:spAutoFit/>
          </a:bodyPr>
          <a:lstStyle/>
          <a:p>
            <a:endParaRPr lang="en-US"/>
          </a:p>
        </p:txBody>
      </p:sp>
      <p:sp>
        <p:nvSpPr>
          <p:cNvPr id="8" name="TextBox 7">
            <a:extLst>
              <a:ext uri="{FF2B5EF4-FFF2-40B4-BE49-F238E27FC236}">
                <a16:creationId xmlns:a16="http://schemas.microsoft.com/office/drawing/2014/main" id="{247A80D0-7E10-D14C-F12E-7BEEEB525D55}"/>
              </a:ext>
            </a:extLst>
          </p:cNvPr>
          <p:cNvSpPr txBox="1"/>
          <p:nvPr/>
        </p:nvSpPr>
        <p:spPr>
          <a:xfrm>
            <a:off x="3678865" y="637953"/>
            <a:ext cx="1935126" cy="914400"/>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421F0594-C8AD-5211-EA1E-E3D177978E88}"/>
              </a:ext>
            </a:extLst>
          </p:cNvPr>
          <p:cNvSpPr>
            <a:spLocks noGrp="1"/>
          </p:cNvSpPr>
          <p:nvPr>
            <p:ph type="title"/>
          </p:nvPr>
        </p:nvSpPr>
        <p:spPr>
          <a:xfrm>
            <a:off x="1304813" y="1650448"/>
            <a:ext cx="7700775" cy="1338828"/>
          </a:xfrm>
        </p:spPr>
        <p:txBody>
          <a:bodyPr anchor="ctr">
            <a:normAutofit fontScale="90000"/>
          </a:bodyPr>
          <a:lstStyle/>
          <a:p>
            <a:br>
              <a:rPr lang="en-US" sz="2500">
                <a:latin typeface="Calibri"/>
                <a:cs typeface="Arial" panose="020B0604020202020204" pitchFamily="34" charset="0"/>
              </a:rPr>
            </a:br>
            <a:r>
              <a:rPr lang="en-US" sz="3300">
                <a:latin typeface="Calibri"/>
                <a:ea typeface="Verdana"/>
              </a:rPr>
              <a:t>Patient-Population Specific Considerations</a:t>
            </a:r>
            <a:br>
              <a:rPr lang="en-US" sz="2800">
                <a:latin typeface="Calibri"/>
              </a:rPr>
            </a:br>
            <a:r>
              <a:rPr lang="en-US" sz="2800" b="0" i="1">
                <a:latin typeface="Calibri"/>
                <a:ea typeface="Verdana"/>
              </a:rPr>
              <a:t>FOR PROPOFOL</a:t>
            </a:r>
            <a:br>
              <a:rPr lang="en-US" sz="2500">
                <a:latin typeface="Calibri"/>
                <a:cs typeface="Arial" panose="020B0604020202020204" pitchFamily="34" charset="0"/>
              </a:rPr>
            </a:br>
            <a:endParaRPr lang="en-US" sz="2000" i="1">
              <a:latin typeface="Calibri"/>
              <a:cs typeface="Arial" panose="020B0604020202020204" pitchFamily="34" charset="0"/>
            </a:endParaRPr>
          </a:p>
        </p:txBody>
      </p:sp>
    </p:spTree>
    <p:extLst>
      <p:ext uri="{BB962C8B-B14F-4D97-AF65-F5344CB8AC3E}">
        <p14:creationId xmlns:p14="http://schemas.microsoft.com/office/powerpoint/2010/main" val="1780218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9DACD-5B96-8D59-EC86-32E7B1CB8B8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CC9ABCC-FA0F-E8BA-376E-40E6CE1BA77A}"/>
              </a:ext>
            </a:extLst>
          </p:cNvPr>
          <p:cNvSpPr txBox="1"/>
          <p:nvPr/>
        </p:nvSpPr>
        <p:spPr>
          <a:xfrm>
            <a:off x="4298732" y="379744"/>
            <a:ext cx="699715" cy="3880236"/>
          </a:xfrm>
          <a:prstGeom prst="rect">
            <a:avLst/>
          </a:prstGeom>
          <a:solidFill>
            <a:schemeClr val="bg1"/>
          </a:solidFill>
        </p:spPr>
        <p:txBody>
          <a:bodyPr wrap="square" rtlCol="0">
            <a:spAutoFit/>
          </a:bodyPr>
          <a:lstStyle/>
          <a:p>
            <a:endParaRPr lang="en-US"/>
          </a:p>
        </p:txBody>
      </p:sp>
      <p:sp>
        <p:nvSpPr>
          <p:cNvPr id="7" name="TextBox 6">
            <a:extLst>
              <a:ext uri="{FF2B5EF4-FFF2-40B4-BE49-F238E27FC236}">
                <a16:creationId xmlns:a16="http://schemas.microsoft.com/office/drawing/2014/main" id="{11F02A30-A815-ED14-39B4-F5333F8EACFA}"/>
              </a:ext>
            </a:extLst>
          </p:cNvPr>
          <p:cNvSpPr txBox="1"/>
          <p:nvPr/>
        </p:nvSpPr>
        <p:spPr>
          <a:xfrm>
            <a:off x="5494594" y="1947068"/>
            <a:ext cx="1724335" cy="640450"/>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CE26F093-7632-F069-1B13-0B4A15EB3C80}"/>
              </a:ext>
            </a:extLst>
          </p:cNvPr>
          <p:cNvSpPr>
            <a:spLocks noGrp="1"/>
          </p:cNvSpPr>
          <p:nvPr>
            <p:ph type="title"/>
          </p:nvPr>
        </p:nvSpPr>
        <p:spPr>
          <a:xfrm>
            <a:off x="443822" y="601208"/>
            <a:ext cx="7700775" cy="1338828"/>
          </a:xfrm>
        </p:spPr>
        <p:txBody>
          <a:bodyPr anchor="ctr">
            <a:normAutofit/>
          </a:bodyPr>
          <a:lstStyle/>
          <a:p>
            <a:r>
              <a:rPr lang="en-US">
                <a:latin typeface="Calibri"/>
                <a:ea typeface="Verdana"/>
                <a:cs typeface="Arial"/>
              </a:rPr>
              <a:t>Patient Specific Consideration</a:t>
            </a:r>
            <a:br>
              <a:rPr lang="en-US">
                <a:latin typeface="Calibri"/>
                <a:cs typeface="Arial" panose="020B0604020202020204" pitchFamily="34" charset="0"/>
              </a:rPr>
            </a:br>
            <a:r>
              <a:rPr lang="en-US" i="1">
                <a:latin typeface="Calibri"/>
                <a:ea typeface="Verdana"/>
                <a:cs typeface="Arial"/>
              </a:rPr>
              <a:t>Hypersensitivity</a:t>
            </a:r>
            <a:br>
              <a:rPr lang="en-US">
                <a:latin typeface="Calibri"/>
                <a:cs typeface="Arial" panose="020B0604020202020204" pitchFamily="34" charset="0"/>
              </a:rPr>
            </a:br>
            <a:endParaRPr lang="en-US" i="1">
              <a:latin typeface="Calibri"/>
              <a:cs typeface="Arial" panose="020B0604020202020204" pitchFamily="34" charset="0"/>
            </a:endParaRPr>
          </a:p>
        </p:txBody>
      </p:sp>
      <p:sp>
        <p:nvSpPr>
          <p:cNvPr id="4" name="TextBox 3">
            <a:extLst>
              <a:ext uri="{FF2B5EF4-FFF2-40B4-BE49-F238E27FC236}">
                <a16:creationId xmlns:a16="http://schemas.microsoft.com/office/drawing/2014/main" id="{90000395-BEF8-C2D2-4300-4A6F25D8D9E1}"/>
              </a:ext>
            </a:extLst>
          </p:cNvPr>
          <p:cNvSpPr txBox="1"/>
          <p:nvPr/>
        </p:nvSpPr>
        <p:spPr>
          <a:xfrm>
            <a:off x="387026" y="1742178"/>
            <a:ext cx="4913412" cy="2646878"/>
          </a:xfrm>
          <a:prstGeom prst="rect">
            <a:avLst/>
          </a:prstGeom>
          <a:noFill/>
          <a:ln>
            <a:noFill/>
          </a:ln>
        </p:spPr>
        <p:txBody>
          <a:bodyPr wrap="square" lIns="91440" tIns="45720" rIns="91440" bIns="45720" rtlCol="0" anchor="t">
            <a:spAutoFit/>
          </a:bodyPr>
          <a:lstStyle/>
          <a:p>
            <a:pPr marL="285750" indent="-285750">
              <a:spcAft>
                <a:spcPts val="200"/>
              </a:spcAft>
              <a:buFont typeface="Arial" panose="020B0604020202020204" pitchFamily="34" charset="0"/>
              <a:buChar char="•"/>
            </a:pPr>
            <a:r>
              <a:rPr lang="en-US" sz="1400">
                <a:latin typeface="Calibri"/>
                <a:ea typeface="Calibri"/>
                <a:cs typeface="Arial"/>
              </a:rPr>
              <a:t>The manufacturer lists known hypersensitivity to propofol, egg, or soybean as a contraindication for use</a:t>
            </a:r>
          </a:p>
          <a:p>
            <a:pPr>
              <a:spcAft>
                <a:spcPts val="200"/>
              </a:spcAft>
            </a:pPr>
            <a:endParaRPr lang="en-US" sz="1400">
              <a:latin typeface="Calibri"/>
              <a:ea typeface="Calibri"/>
              <a:cs typeface="Arial" panose="020B0604020202020204" pitchFamily="34" charset="0"/>
            </a:endParaRPr>
          </a:p>
          <a:p>
            <a:pPr marL="285750" indent="-285750">
              <a:spcAft>
                <a:spcPts val="200"/>
              </a:spcAft>
              <a:buFont typeface="Arial" panose="020B0604020202020204" pitchFamily="34" charset="0"/>
              <a:buChar char="•"/>
            </a:pPr>
            <a:r>
              <a:rPr lang="en-US" sz="1400">
                <a:latin typeface="Calibri"/>
                <a:ea typeface="Calibri"/>
                <a:cs typeface="Arial"/>
              </a:rPr>
              <a:t>Literature suggests that patients with egg/soybean allergy </a:t>
            </a:r>
            <a:r>
              <a:rPr lang="en-US" sz="1400" b="1" i="1" u="sng">
                <a:latin typeface="Calibri"/>
                <a:ea typeface="Calibri"/>
                <a:cs typeface="Arial"/>
              </a:rPr>
              <a:t>does not significantly increase the relative risk</a:t>
            </a:r>
            <a:r>
              <a:rPr lang="en-US" sz="1400" i="1" u="sng">
                <a:latin typeface="Calibri"/>
                <a:ea typeface="Calibri"/>
                <a:cs typeface="Arial"/>
              </a:rPr>
              <a:t> </a:t>
            </a:r>
            <a:r>
              <a:rPr lang="en-US" sz="1400">
                <a:latin typeface="Calibri"/>
                <a:ea typeface="Calibri"/>
                <a:cs typeface="Arial"/>
              </a:rPr>
              <a:t>of allergic reactions with propofol use</a:t>
            </a:r>
          </a:p>
          <a:p>
            <a:pPr marL="285750" indent="-285750">
              <a:spcAft>
                <a:spcPts val="200"/>
              </a:spcAft>
              <a:buFont typeface="Arial" panose="020B0604020202020204" pitchFamily="34" charset="0"/>
              <a:buChar char="•"/>
            </a:pPr>
            <a:endParaRPr lang="en-US" sz="1400">
              <a:latin typeface="Calibri"/>
              <a:ea typeface="Calibri"/>
              <a:cs typeface="Arial" panose="020B0604020202020204" pitchFamily="34" charset="0"/>
            </a:endParaRPr>
          </a:p>
          <a:p>
            <a:pPr marL="285750" indent="-285750">
              <a:spcAft>
                <a:spcPts val="200"/>
              </a:spcAft>
              <a:buFont typeface="Arial" panose="020B0604020202020204" pitchFamily="34" charset="0"/>
              <a:buChar char="•"/>
            </a:pPr>
            <a:r>
              <a:rPr lang="en-US" sz="1400">
                <a:latin typeface="Calibri"/>
                <a:ea typeface="Calibri"/>
                <a:cs typeface="Arial"/>
              </a:rPr>
              <a:t>Per AAAAI guidelines, patients with a soy or egg allergy can receive propofol </a:t>
            </a:r>
            <a:r>
              <a:rPr lang="en-US" sz="1400" b="1" u="sng">
                <a:latin typeface="Calibri"/>
                <a:ea typeface="Calibri"/>
                <a:cs typeface="Arial"/>
              </a:rPr>
              <a:t>without</a:t>
            </a:r>
            <a:r>
              <a:rPr lang="en-US" sz="1400">
                <a:latin typeface="Calibri"/>
                <a:ea typeface="Calibri"/>
                <a:cs typeface="Arial"/>
              </a:rPr>
              <a:t> any special precautions </a:t>
            </a:r>
          </a:p>
          <a:p>
            <a:pPr>
              <a:spcAft>
                <a:spcPts val="200"/>
              </a:spcAft>
            </a:pPr>
            <a:endParaRPr lang="en-US" sz="1400"/>
          </a:p>
          <a:p>
            <a:pPr>
              <a:spcAft>
                <a:spcPts val="200"/>
              </a:spcAft>
            </a:pPr>
            <a:endParaRPr lang="en-US" sz="1600"/>
          </a:p>
        </p:txBody>
      </p:sp>
      <p:pic>
        <p:nvPicPr>
          <p:cNvPr id="7170" name="Picture 2" descr="Propofol - FDA prescribing information, side effects and uses">
            <a:extLst>
              <a:ext uri="{FF2B5EF4-FFF2-40B4-BE49-F238E27FC236}">
                <a16:creationId xmlns:a16="http://schemas.microsoft.com/office/drawing/2014/main" id="{6CBB1DBC-AB5A-9F5F-1427-C8A82FFF2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495" y="1363776"/>
            <a:ext cx="3232187" cy="2723021"/>
          </a:xfrm>
          <a:prstGeom prst="rect">
            <a:avLst/>
          </a:prstGeom>
          <a:noFill/>
          <a:ln>
            <a:solidFill>
              <a:srgbClr val="00314C"/>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474E5D-2CDF-1E39-1949-890F55A2677B}"/>
              </a:ext>
            </a:extLst>
          </p:cNvPr>
          <p:cNvSpPr txBox="1"/>
          <p:nvPr/>
        </p:nvSpPr>
        <p:spPr>
          <a:xfrm>
            <a:off x="6746488" y="1866053"/>
            <a:ext cx="1818641" cy="456890"/>
          </a:xfrm>
          <a:prstGeom prst="rect">
            <a:avLst/>
          </a:prstGeom>
          <a:noFill/>
          <a:ln w="38100">
            <a:solidFill>
              <a:srgbClr val="FF0000"/>
            </a:solidFill>
          </a:ln>
        </p:spPr>
        <p:txBody>
          <a:bodyPr wrap="square" rtlCol="0">
            <a:spAutoFit/>
          </a:bodyPr>
          <a:lstStyle/>
          <a:p>
            <a:endParaRPr lang="en-US"/>
          </a:p>
        </p:txBody>
      </p:sp>
      <p:sp>
        <p:nvSpPr>
          <p:cNvPr id="10" name="TextBox 9">
            <a:extLst>
              <a:ext uri="{FF2B5EF4-FFF2-40B4-BE49-F238E27FC236}">
                <a16:creationId xmlns:a16="http://schemas.microsoft.com/office/drawing/2014/main" id="{870CD67D-AEB1-ABDF-7FF1-AE0E4EAF878A}"/>
              </a:ext>
            </a:extLst>
          </p:cNvPr>
          <p:cNvSpPr txBox="1"/>
          <p:nvPr/>
        </p:nvSpPr>
        <p:spPr>
          <a:xfrm>
            <a:off x="-2486" y="4738467"/>
            <a:ext cx="3865454" cy="584775"/>
          </a:xfrm>
          <a:prstGeom prst="rect">
            <a:avLst/>
          </a:prstGeom>
          <a:noFill/>
        </p:spPr>
        <p:txBody>
          <a:bodyPr wrap="square" lIns="91440" tIns="45720" rIns="91440" bIns="45720" anchor="t">
            <a:spAutoFit/>
          </a:bodyPr>
          <a:lstStyle/>
          <a:p>
            <a:r>
              <a:rPr lang="fi-FI" sz="800" b="0" i="0" kern="1200" err="1">
                <a:solidFill>
                  <a:schemeClr val="bg1"/>
                </a:solidFill>
                <a:effectLst/>
                <a:latin typeface="+mn-lt"/>
                <a:ea typeface="+mn-ea"/>
                <a:cs typeface="+mn-cs"/>
              </a:rPr>
              <a:t>Iwakiri</a:t>
            </a:r>
            <a:r>
              <a:rPr lang="fi-FI" sz="800" b="0" i="0" kern="1200">
                <a:solidFill>
                  <a:schemeClr val="bg1"/>
                </a:solidFill>
                <a:effectLst/>
                <a:latin typeface="+mn-lt"/>
                <a:ea typeface="+mn-ea"/>
                <a:cs typeface="+mn-cs"/>
              </a:rPr>
              <a:t> </a:t>
            </a:r>
            <a:r>
              <a:rPr lang="fi-FI" sz="800">
                <a:solidFill>
                  <a:schemeClr val="bg1"/>
                </a:solidFill>
              </a:rPr>
              <a:t>M et</a:t>
            </a:r>
            <a:r>
              <a:rPr lang="fi-FI" sz="800" b="0" i="0" kern="1200">
                <a:solidFill>
                  <a:schemeClr val="bg1"/>
                </a:solidFill>
                <a:effectLst/>
                <a:latin typeface="+mn-lt"/>
                <a:ea typeface="+mn-ea"/>
                <a:cs typeface="+mn-cs"/>
              </a:rPr>
              <a:t> al., </a:t>
            </a:r>
            <a:r>
              <a:rPr lang="fi-FI" sz="800" b="0" i="1" kern="1200">
                <a:solidFill>
                  <a:schemeClr val="bg1"/>
                </a:solidFill>
                <a:effectLst/>
                <a:latin typeface="+mn-lt"/>
                <a:ea typeface="+mn-ea"/>
                <a:cs typeface="+mn-cs"/>
              </a:rPr>
              <a:t>PubMed</a:t>
            </a:r>
            <a:r>
              <a:rPr lang="fi-FI" sz="800" b="0" i="0" kern="1200">
                <a:solidFill>
                  <a:schemeClr val="bg1"/>
                </a:solidFill>
                <a:effectLst/>
                <a:latin typeface="+mn-lt"/>
                <a:ea typeface="+mn-ea"/>
                <a:cs typeface="+mn-cs"/>
              </a:rPr>
              <a:t>. 2023</a:t>
            </a:r>
          </a:p>
          <a:p>
            <a:r>
              <a:rPr lang="en-US" sz="800">
                <a:solidFill>
                  <a:schemeClr val="bg1"/>
                </a:solidFill>
              </a:rPr>
              <a:t>Soybean and Egg Allergy</a:t>
            </a:r>
            <a:r>
              <a:rPr lang="en-US" sz="800" i="1">
                <a:solidFill>
                  <a:schemeClr val="bg1"/>
                </a:solidFill>
              </a:rPr>
              <a:t>. AAAAI.</a:t>
            </a:r>
            <a:r>
              <a:rPr lang="en-US" sz="800">
                <a:solidFill>
                  <a:schemeClr val="bg1"/>
                </a:solidFill>
              </a:rPr>
              <a:t> 2022</a:t>
            </a:r>
            <a:endParaRPr lang="en-US" sz="800">
              <a:solidFill>
                <a:schemeClr val="bg1"/>
              </a:solidFill>
              <a:ea typeface="Calibri"/>
              <a:cs typeface="Calibri"/>
            </a:endParaRPr>
          </a:p>
          <a:p>
            <a:r>
              <a:rPr lang="en-US" sz="800" err="1">
                <a:solidFill>
                  <a:schemeClr val="bg1"/>
                </a:solidFill>
                <a:ea typeface="+mn-lt"/>
                <a:cs typeface="+mn-lt"/>
              </a:rPr>
              <a:t>Asserhoj</a:t>
            </a:r>
            <a:r>
              <a:rPr lang="en-US" sz="800">
                <a:solidFill>
                  <a:schemeClr val="bg1"/>
                </a:solidFill>
                <a:ea typeface="+mn-lt"/>
                <a:cs typeface="+mn-lt"/>
              </a:rPr>
              <a:t> L et al., </a:t>
            </a:r>
            <a:r>
              <a:rPr lang="en-US" sz="800" i="1">
                <a:solidFill>
                  <a:schemeClr val="bg1"/>
                </a:solidFill>
                <a:ea typeface="+mn-lt"/>
                <a:cs typeface="+mn-lt"/>
              </a:rPr>
              <a:t>British Journal of </a:t>
            </a:r>
            <a:r>
              <a:rPr lang="en-US" sz="800" i="1" err="1">
                <a:solidFill>
                  <a:schemeClr val="bg1"/>
                </a:solidFill>
                <a:ea typeface="+mn-lt"/>
                <a:cs typeface="+mn-lt"/>
              </a:rPr>
              <a:t>Anaesthesia</a:t>
            </a:r>
            <a:r>
              <a:rPr lang="en-US" sz="800">
                <a:solidFill>
                  <a:schemeClr val="bg1"/>
                </a:solidFill>
                <a:ea typeface="+mn-lt"/>
                <a:cs typeface="+mn-lt"/>
              </a:rPr>
              <a:t>. 2016</a:t>
            </a:r>
            <a:endParaRPr lang="en-US" sz="800">
              <a:solidFill>
                <a:schemeClr val="bg1"/>
              </a:solidFill>
            </a:endParaRPr>
          </a:p>
          <a:p>
            <a:endParaRPr lang="en-US" sz="800">
              <a:solidFill>
                <a:schemeClr val="bg1"/>
              </a:solidFill>
              <a:ea typeface="Calibri" panose="020F0502020204030204"/>
              <a:cs typeface="Calibri" panose="020F0502020204030204"/>
            </a:endParaRPr>
          </a:p>
        </p:txBody>
      </p:sp>
      <p:sp>
        <p:nvSpPr>
          <p:cNvPr id="8" name="TextBox 7">
            <a:extLst>
              <a:ext uri="{FF2B5EF4-FFF2-40B4-BE49-F238E27FC236}">
                <a16:creationId xmlns:a16="http://schemas.microsoft.com/office/drawing/2014/main" id="{CFB01A8A-883A-53C7-F55F-73E763381B63}"/>
              </a:ext>
            </a:extLst>
          </p:cNvPr>
          <p:cNvSpPr txBox="1"/>
          <p:nvPr/>
        </p:nvSpPr>
        <p:spPr>
          <a:xfrm>
            <a:off x="5583311" y="4088238"/>
            <a:ext cx="3459966" cy="21544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rgbClr val="202227"/>
                </a:solidFill>
                <a:ea typeface="+mn-lt"/>
                <a:cs typeface="+mn-lt"/>
              </a:rPr>
              <a:t>Propofol: Package Insert / Prescribing Info</a:t>
            </a:r>
            <a:r>
              <a:rPr lang="en-US" sz="800">
                <a:solidFill>
                  <a:srgbClr val="2C3E50"/>
                </a:solidFill>
                <a:ea typeface="Calibri"/>
                <a:cs typeface="Calibri"/>
              </a:rPr>
              <a:t>. </a:t>
            </a:r>
            <a:r>
              <a:rPr lang="en-US" sz="800" i="1">
                <a:solidFill>
                  <a:srgbClr val="2C3E50"/>
                </a:solidFill>
                <a:ea typeface="Calibri"/>
                <a:cs typeface="Calibri"/>
              </a:rPr>
              <a:t>Drugs.com</a:t>
            </a:r>
            <a:r>
              <a:rPr lang="en-US" sz="800">
                <a:solidFill>
                  <a:srgbClr val="2C3E50"/>
                </a:solidFill>
                <a:ea typeface="Calibri"/>
                <a:cs typeface="Calibri"/>
              </a:rPr>
              <a:t>. 2024</a:t>
            </a:r>
            <a:endParaRPr lang="en-US" sz="800">
              <a:ea typeface="Calibri"/>
              <a:cs typeface="Calibri"/>
            </a:endParaRPr>
          </a:p>
        </p:txBody>
      </p:sp>
    </p:spTree>
    <p:extLst>
      <p:ext uri="{BB962C8B-B14F-4D97-AF65-F5344CB8AC3E}">
        <p14:creationId xmlns:p14="http://schemas.microsoft.com/office/powerpoint/2010/main" val="200146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1DABF-39C1-A895-07D9-4CE82EA39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B0ADF1-7DE9-FC50-1BCA-3CBEF1E07A46}"/>
              </a:ext>
            </a:extLst>
          </p:cNvPr>
          <p:cNvSpPr>
            <a:spLocks noGrp="1"/>
          </p:cNvSpPr>
          <p:nvPr>
            <p:ph type="title"/>
          </p:nvPr>
        </p:nvSpPr>
        <p:spPr>
          <a:xfrm>
            <a:off x="535434" y="235094"/>
            <a:ext cx="7886700" cy="507831"/>
          </a:xfrm>
        </p:spPr>
        <p:txBody>
          <a:bodyPr/>
          <a:lstStyle/>
          <a:p>
            <a:r>
              <a:rPr lang="en-US" sz="3000">
                <a:latin typeface="Calibri"/>
                <a:ea typeface="Calibri"/>
                <a:cs typeface="Arial"/>
              </a:rPr>
              <a:t>Abbreviation Key </a:t>
            </a:r>
            <a:endParaRPr lang="en-US" sz="3000">
              <a:solidFill>
                <a:srgbClr val="FF0000"/>
              </a:solidFill>
              <a:latin typeface="Calibri"/>
              <a:ea typeface="Calibri"/>
              <a:cs typeface="Arial"/>
            </a:endParaRPr>
          </a:p>
        </p:txBody>
      </p:sp>
      <p:sp>
        <p:nvSpPr>
          <p:cNvPr id="3" name="Content Placeholder 2">
            <a:extLst>
              <a:ext uri="{FF2B5EF4-FFF2-40B4-BE49-F238E27FC236}">
                <a16:creationId xmlns:a16="http://schemas.microsoft.com/office/drawing/2014/main" id="{F6864890-A898-8173-600F-22AF162523A6}"/>
              </a:ext>
            </a:extLst>
          </p:cNvPr>
          <p:cNvSpPr>
            <a:spLocks noGrp="1"/>
          </p:cNvSpPr>
          <p:nvPr>
            <p:ph idx="1"/>
          </p:nvPr>
        </p:nvSpPr>
        <p:spPr>
          <a:xfrm>
            <a:off x="628650" y="1254550"/>
            <a:ext cx="7886700" cy="3455017"/>
          </a:xfrm>
        </p:spPr>
        <p:txBody>
          <a:bodyPr vert="horz" lIns="91440" tIns="45720" rIns="91440" bIns="45720" rtlCol="0" anchor="t">
            <a:normAutofit/>
          </a:bodyPr>
          <a:lstStyle/>
          <a:p>
            <a:endParaRPr lang="en-US">
              <a:latin typeface="Arial"/>
              <a:cs typeface="Arial"/>
            </a:endParaRPr>
          </a:p>
          <a:p>
            <a:pPr marL="285750" indent="-285750">
              <a:buFont typeface="Arial"/>
              <a:buChar char="•"/>
            </a:pPr>
            <a:endParaRPr lang="en-US" sz="1200">
              <a:solidFill>
                <a:srgbClr val="404040"/>
              </a:solidFill>
              <a:latin typeface="Arial"/>
              <a:ea typeface="Calibri"/>
              <a:cs typeface="Arial"/>
            </a:endParaRPr>
          </a:p>
          <a:p>
            <a:endParaRPr lang="en-US" sz="1200">
              <a:solidFill>
                <a:srgbClr val="404040"/>
              </a:solidFill>
              <a:latin typeface="Arial"/>
              <a:ea typeface="Calibri"/>
              <a:cs typeface="Arial"/>
            </a:endParaRPr>
          </a:p>
        </p:txBody>
      </p:sp>
      <p:graphicFrame>
        <p:nvGraphicFramePr>
          <p:cNvPr id="4" name="Table 3">
            <a:extLst>
              <a:ext uri="{FF2B5EF4-FFF2-40B4-BE49-F238E27FC236}">
                <a16:creationId xmlns:a16="http://schemas.microsoft.com/office/drawing/2014/main" id="{B26B398D-A3DE-B751-1FC0-EED0506802C6}"/>
              </a:ext>
            </a:extLst>
          </p:cNvPr>
          <p:cNvGraphicFramePr>
            <a:graphicFrameLocks noGrp="1"/>
          </p:cNvGraphicFramePr>
          <p:nvPr>
            <p:extLst>
              <p:ext uri="{D42A27DB-BD31-4B8C-83A1-F6EECF244321}">
                <p14:modId xmlns:p14="http://schemas.microsoft.com/office/powerpoint/2010/main" val="610366863"/>
              </p:ext>
            </p:extLst>
          </p:nvPr>
        </p:nvGraphicFramePr>
        <p:xfrm>
          <a:off x="274616" y="727363"/>
          <a:ext cx="8233321" cy="4482084"/>
        </p:xfrm>
        <a:graphic>
          <a:graphicData uri="http://schemas.openxmlformats.org/drawingml/2006/table">
            <a:tbl>
              <a:tblPr firstRow="1" bandRow="1">
                <a:tableStyleId>{5C22544A-7EE6-4342-B048-85BDC9FD1C3A}</a:tableStyleId>
              </a:tblPr>
              <a:tblGrid>
                <a:gridCol w="3624069">
                  <a:extLst>
                    <a:ext uri="{9D8B030D-6E8A-4147-A177-3AD203B41FA5}">
                      <a16:colId xmlns:a16="http://schemas.microsoft.com/office/drawing/2014/main" val="728100442"/>
                    </a:ext>
                  </a:extLst>
                </a:gridCol>
                <a:gridCol w="2304626">
                  <a:extLst>
                    <a:ext uri="{9D8B030D-6E8A-4147-A177-3AD203B41FA5}">
                      <a16:colId xmlns:a16="http://schemas.microsoft.com/office/drawing/2014/main" val="3203075504"/>
                    </a:ext>
                  </a:extLst>
                </a:gridCol>
                <a:gridCol w="2304626">
                  <a:extLst>
                    <a:ext uri="{9D8B030D-6E8A-4147-A177-3AD203B41FA5}">
                      <a16:colId xmlns:a16="http://schemas.microsoft.com/office/drawing/2014/main" val="2528852041"/>
                    </a:ext>
                  </a:extLst>
                </a:gridCol>
              </a:tblGrid>
              <a:tr h="4156455">
                <a:tc>
                  <a:txBody>
                    <a:bodyPr/>
                    <a:lstStyle/>
                    <a:p>
                      <a:pPr marL="285750" marR="0" lvl="0" indent="-2857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AAAAI – American Academy of Allergy Asthma &amp; Immunology</a:t>
                      </a:r>
                    </a:p>
                    <a:p>
                      <a:pPr marL="285750" marR="0" lvl="0" indent="-285750" algn="l">
                        <a:lnSpc>
                          <a:spcPct val="90000"/>
                        </a:lnSpc>
                        <a:spcBef>
                          <a:spcPts val="750"/>
                        </a:spcBef>
                        <a:spcAft>
                          <a:spcPts val="0"/>
                        </a:spcAft>
                        <a:buClr>
                          <a:srgbClr val="FFFFFF"/>
                        </a:buClr>
                        <a:buFont typeface="Arial,Sans-Serif"/>
                        <a:buChar char="•"/>
                      </a:pPr>
                      <a:r>
                        <a:rPr lang="en-US" sz="1100" b="0" i="0" u="none" strike="noStrike" noProof="0" err="1">
                          <a:solidFill>
                            <a:schemeClr val="tx1"/>
                          </a:solidFill>
                          <a:latin typeface="Calibri"/>
                        </a:rPr>
                        <a:t>afib</a:t>
                      </a:r>
                      <a:r>
                        <a:rPr lang="en-US" sz="1100" b="0" i="0" u="none" strike="noStrike" noProof="0">
                          <a:solidFill>
                            <a:schemeClr val="tx1"/>
                          </a:solidFill>
                          <a:latin typeface="Calibri"/>
                        </a:rPr>
                        <a:t> – Atrial fibrillation</a:t>
                      </a:r>
                    </a:p>
                    <a:p>
                      <a:pPr marL="285750" marR="0" lvl="0" indent="-2857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ACEP – American College of Emergency Physicians</a:t>
                      </a:r>
                    </a:p>
                    <a:p>
                      <a:pPr marL="285750" marR="0" lvl="0" indent="-2857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ACLS – Advanced Cardiovascular Life Support</a:t>
                      </a:r>
                      <a:endParaRPr lang="en-US" sz="1100">
                        <a:latin typeface="Calibri"/>
                      </a:endParaRPr>
                    </a:p>
                    <a:p>
                      <a:pPr marL="285750" marR="0" lvl="0" indent="-2857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APP – Advanced Practice Partner</a:t>
                      </a:r>
                      <a:endParaRPr lang="en-US" sz="1100">
                        <a:latin typeface="Calibri"/>
                      </a:endParaRPr>
                    </a:p>
                    <a:p>
                      <a:pPr marL="285750" marR="0" lvl="0" indent="-2857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ASA – American Society of Anesthesiologists</a:t>
                      </a:r>
                    </a:p>
                    <a:p>
                      <a:pPr marL="285750" marR="0" lvl="0" indent="-2857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ASGE – American Society for Gastrointestinal Endoscopy</a:t>
                      </a:r>
                    </a:p>
                    <a:p>
                      <a:pPr marL="285750" marR="0" lvl="0" indent="-2857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BP – Blood pressure</a:t>
                      </a:r>
                    </a:p>
                    <a:p>
                      <a:pPr marL="285750" marR="0" lvl="0" indent="-2857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CI – Confidence interval </a:t>
                      </a:r>
                    </a:p>
                    <a:p>
                      <a:pPr marL="285750" marR="0" lvl="0" indent="-2857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cm – Centimeters</a:t>
                      </a:r>
                    </a:p>
                    <a:p>
                      <a:pPr marL="285750" marR="0" lvl="0" indent="-2857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CNS – Central nervous system</a:t>
                      </a:r>
                      <a:endParaRPr lang="en-US" sz="1100">
                        <a:latin typeface="Calibri"/>
                      </a:endParaRPr>
                    </a:p>
                    <a:p>
                      <a:pPr marL="285750" marR="0" lvl="0" indent="-2857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DCCV – Direct current cardioversion</a:t>
                      </a:r>
                    </a:p>
                    <a:p>
                      <a:pPr marL="285750" marR="0" lvl="0" indent="-2857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EC – Electrical cardioversion</a:t>
                      </a:r>
                    </a:p>
                    <a:p>
                      <a:pPr marL="285750" marR="0" lvl="0" indent="-2857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ED – Emergency department </a:t>
                      </a:r>
                    </a:p>
                    <a:p>
                      <a:pPr marL="285750" marR="0" lvl="0" indent="-2857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EEG – </a:t>
                      </a:r>
                      <a:r>
                        <a:rPr lang="en-US" sz="1100" b="0" i="0" u="none" strike="noStrike" noProof="0">
                          <a:solidFill>
                            <a:schemeClr val="tx1"/>
                          </a:solidFill>
                          <a:highlight>
                            <a:srgbClr val="FFFFFF"/>
                          </a:highlight>
                          <a:latin typeface="Calibri"/>
                        </a:rPr>
                        <a:t>Electroencephalogram</a:t>
                      </a:r>
                    </a:p>
                    <a:p>
                      <a:pPr marL="285750" marR="0" lvl="0" indent="-2857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EKG – Electrocardiogram</a:t>
                      </a:r>
                    </a:p>
                  </a:txBody>
                  <a:tcPr>
                    <a:noFill/>
                  </a:tcPr>
                </a:tc>
                <a:tc>
                  <a:txBody>
                    <a:bodyPr/>
                    <a:lstStyle/>
                    <a:p>
                      <a:pPr marL="171450" marR="0" lvl="0" indent="-171450" algn="l">
                        <a:lnSpc>
                          <a:spcPct val="90000"/>
                        </a:lnSpc>
                        <a:spcBef>
                          <a:spcPts val="750"/>
                        </a:spcBef>
                        <a:spcAft>
                          <a:spcPts val="0"/>
                        </a:spcAft>
                        <a:buClr>
                          <a:srgbClr val="FFFFFF"/>
                        </a:buClr>
                        <a:buFont typeface="Arial"/>
                        <a:buChar char="•"/>
                      </a:pPr>
                      <a:r>
                        <a:rPr lang="en-US" sz="1100" b="0" i="0" u="none" strike="noStrike" noProof="0">
                          <a:solidFill>
                            <a:schemeClr val="tx1"/>
                          </a:solidFill>
                          <a:latin typeface="Calibri"/>
                        </a:rPr>
                        <a:t>EP – Electrophysiology</a:t>
                      </a:r>
                      <a:endParaRPr lang="en-US" sz="1100" b="1" i="0" u="none" strike="noStrike" noProof="0">
                        <a:solidFill>
                          <a:srgbClr val="FFFFFF"/>
                        </a:solidFill>
                        <a:latin typeface="Calibri"/>
                      </a:endParaRPr>
                    </a:p>
                    <a:p>
                      <a:pPr marL="171450" marR="0" lvl="0" indent="-171450" algn="l">
                        <a:lnSpc>
                          <a:spcPct val="90000"/>
                        </a:lnSpc>
                        <a:spcBef>
                          <a:spcPts val="750"/>
                        </a:spcBef>
                        <a:spcAft>
                          <a:spcPts val="0"/>
                        </a:spcAft>
                        <a:buClr>
                          <a:srgbClr val="FFFFFF"/>
                        </a:buClr>
                        <a:buFont typeface="Arial"/>
                        <a:buChar char="•"/>
                      </a:pPr>
                      <a:r>
                        <a:rPr lang="en-US" sz="1100" b="0" i="0" u="none" strike="noStrike" noProof="0">
                          <a:solidFill>
                            <a:schemeClr val="tx1"/>
                          </a:solidFill>
                          <a:latin typeface="Calibri"/>
                        </a:rPr>
                        <a:t>GABA – Gamma-aminobutyric acid</a:t>
                      </a:r>
                      <a:endParaRPr lang="en-US" sz="1100" b="1" i="0" u="none" strike="noStrike" noProof="0">
                        <a:solidFill>
                          <a:srgbClr val="FFFFFF"/>
                        </a:solidFill>
                        <a:latin typeface="Calibri"/>
                      </a:endParaRPr>
                    </a:p>
                    <a:p>
                      <a:pPr marL="171450" marR="0" lvl="0" indent="-171450" algn="l">
                        <a:lnSpc>
                          <a:spcPct val="90000"/>
                        </a:lnSpc>
                        <a:spcBef>
                          <a:spcPts val="750"/>
                        </a:spcBef>
                        <a:spcAft>
                          <a:spcPts val="0"/>
                        </a:spcAft>
                        <a:buClr>
                          <a:srgbClr val="FFFFFF"/>
                        </a:buClr>
                        <a:buFont typeface="Arial"/>
                        <a:buChar char="•"/>
                      </a:pPr>
                      <a:r>
                        <a:rPr lang="en-US" sz="1100" b="0" i="0" u="none" strike="noStrike" noProof="0">
                          <a:solidFill>
                            <a:schemeClr val="tx1"/>
                          </a:solidFill>
                          <a:latin typeface="Calibri"/>
                        </a:rPr>
                        <a:t>GERD – Gastroesophageal Reflux Disease</a:t>
                      </a:r>
                      <a:endParaRPr lang="en-US" sz="1100" b="1" i="0" u="none" strike="noStrike" noProof="0">
                        <a:solidFill>
                          <a:srgbClr val="FFFFFF"/>
                        </a:solidFill>
                        <a:latin typeface="Calibri"/>
                      </a:endParaRPr>
                    </a:p>
                    <a:p>
                      <a:pPr marL="171450" marR="0" lvl="0" indent="-171450" algn="l">
                        <a:lnSpc>
                          <a:spcPct val="90000"/>
                        </a:lnSpc>
                        <a:spcBef>
                          <a:spcPts val="750"/>
                        </a:spcBef>
                        <a:spcAft>
                          <a:spcPts val="0"/>
                        </a:spcAft>
                        <a:buClr>
                          <a:srgbClr val="FFFFFF"/>
                        </a:buClr>
                        <a:buFont typeface="Arial"/>
                        <a:buChar char="•"/>
                      </a:pPr>
                      <a:r>
                        <a:rPr lang="en-US" sz="1100" b="0" i="0" u="none" strike="noStrike" noProof="0">
                          <a:solidFill>
                            <a:schemeClr val="tx1"/>
                          </a:solidFill>
                          <a:latin typeface="Calibri"/>
                        </a:rPr>
                        <a:t>HFpEF – Heart failure with reduced ejection fraction </a:t>
                      </a:r>
                      <a:endParaRPr lang="en-US" sz="1100" b="1" i="0" u="none" strike="noStrike" noProof="0">
                        <a:solidFill>
                          <a:srgbClr val="FFFFFF"/>
                        </a:solidFill>
                        <a:latin typeface="Calibri"/>
                      </a:endParaRPr>
                    </a:p>
                    <a:p>
                      <a:pPr marL="171450" marR="0" lvl="0" indent="-171450" algn="l">
                        <a:lnSpc>
                          <a:spcPct val="90000"/>
                        </a:lnSpc>
                        <a:spcBef>
                          <a:spcPts val="750"/>
                        </a:spcBef>
                        <a:spcAft>
                          <a:spcPts val="0"/>
                        </a:spcAft>
                        <a:buClr>
                          <a:srgbClr val="FFFFFF"/>
                        </a:buClr>
                        <a:buFont typeface="Arial"/>
                        <a:buChar char="•"/>
                      </a:pPr>
                      <a:r>
                        <a:rPr lang="en-US" sz="1100" b="0" i="0" u="none" strike="noStrike" noProof="0">
                          <a:solidFill>
                            <a:schemeClr val="tx1"/>
                          </a:solidFill>
                          <a:latin typeface="Calibri"/>
                        </a:rPr>
                        <a:t>HR – Heart rate</a:t>
                      </a:r>
                      <a:endParaRPr lang="en-US" sz="1100" b="1" i="0" u="none" strike="noStrike" noProof="0">
                        <a:solidFill>
                          <a:srgbClr val="FFFFFF"/>
                        </a:solidFill>
                        <a:latin typeface="Calibri"/>
                      </a:endParaRPr>
                    </a:p>
                    <a:p>
                      <a:pPr marL="171450" marR="0" lvl="0" indent="-171450" algn="l">
                        <a:lnSpc>
                          <a:spcPct val="90000"/>
                        </a:lnSpc>
                        <a:spcBef>
                          <a:spcPts val="750"/>
                        </a:spcBef>
                        <a:spcAft>
                          <a:spcPts val="0"/>
                        </a:spcAft>
                        <a:buClr>
                          <a:srgbClr val="FFFFFF"/>
                        </a:buClr>
                        <a:buFont typeface="Arial"/>
                        <a:buChar char="•"/>
                      </a:pPr>
                      <a:r>
                        <a:rPr lang="en-US" sz="1100" b="0" i="0" u="none" strike="noStrike" noProof="0" err="1">
                          <a:solidFill>
                            <a:schemeClr val="tx1"/>
                          </a:solidFill>
                          <a:latin typeface="Calibri"/>
                        </a:rPr>
                        <a:t>Ht</a:t>
                      </a:r>
                      <a:r>
                        <a:rPr lang="en-US" sz="1100" b="0" i="0" u="none" strike="noStrike" noProof="0">
                          <a:solidFill>
                            <a:schemeClr val="tx1"/>
                          </a:solidFill>
                          <a:latin typeface="Calibri"/>
                        </a:rPr>
                        <a:t> – Height</a:t>
                      </a:r>
                    </a:p>
                    <a:p>
                      <a:pPr marL="171450" marR="0" lvl="0" indent="-171450" algn="l">
                        <a:lnSpc>
                          <a:spcPct val="90000"/>
                        </a:lnSpc>
                        <a:spcBef>
                          <a:spcPts val="750"/>
                        </a:spcBef>
                        <a:spcAft>
                          <a:spcPts val="0"/>
                        </a:spcAft>
                        <a:buClr>
                          <a:srgbClr val="FFFFFF"/>
                        </a:buClr>
                        <a:buFont typeface="Arial"/>
                        <a:buChar char="•"/>
                      </a:pPr>
                      <a:r>
                        <a:rPr lang="en-US" sz="1100" b="0" i="0" u="none" strike="noStrike" noProof="0">
                          <a:solidFill>
                            <a:schemeClr val="tx1"/>
                          </a:solidFill>
                          <a:latin typeface="Calibri"/>
                        </a:rPr>
                        <a:t>IV – Intravenous</a:t>
                      </a:r>
                      <a:endParaRPr lang="en-US" sz="1100" b="1" i="0" u="none" strike="noStrike" noProof="0">
                        <a:solidFill>
                          <a:srgbClr val="FFFFFF"/>
                        </a:solidFill>
                        <a:latin typeface="Calibri"/>
                      </a:endParaRPr>
                    </a:p>
                    <a:p>
                      <a:pPr marL="171450" marR="0" lvl="0" indent="-171450" algn="l">
                        <a:lnSpc>
                          <a:spcPct val="90000"/>
                        </a:lnSpc>
                        <a:spcBef>
                          <a:spcPts val="750"/>
                        </a:spcBef>
                        <a:spcAft>
                          <a:spcPts val="0"/>
                        </a:spcAft>
                        <a:buClr>
                          <a:srgbClr val="FFFFFF"/>
                        </a:buClr>
                        <a:buFont typeface="Arial"/>
                        <a:buChar char="•"/>
                      </a:pPr>
                      <a:r>
                        <a:rPr lang="en-US" sz="1100" b="0" i="0" u="none" strike="noStrike" noProof="0">
                          <a:solidFill>
                            <a:schemeClr val="tx1"/>
                          </a:solidFill>
                          <a:latin typeface="Calibri"/>
                        </a:rPr>
                        <a:t>kg – Kilograms</a:t>
                      </a:r>
                      <a:endParaRPr lang="en-US" sz="1100" b="1" i="0" u="none" strike="noStrike" noProof="0">
                        <a:solidFill>
                          <a:srgbClr val="FFFFFF"/>
                        </a:solidFill>
                        <a:latin typeface="Calibri"/>
                      </a:endParaRPr>
                    </a:p>
                    <a:p>
                      <a:pPr marL="171450" marR="0" lvl="0" indent="-171450" algn="l">
                        <a:lnSpc>
                          <a:spcPct val="90000"/>
                        </a:lnSpc>
                        <a:spcBef>
                          <a:spcPts val="750"/>
                        </a:spcBef>
                        <a:spcAft>
                          <a:spcPts val="0"/>
                        </a:spcAft>
                        <a:buClr>
                          <a:srgbClr val="FFFFFF"/>
                        </a:buClr>
                        <a:buFont typeface="Arial"/>
                        <a:buChar char="•"/>
                      </a:pPr>
                      <a:r>
                        <a:rPr lang="en-US" sz="1100" b="0" i="0" u="none" strike="noStrike" noProof="0">
                          <a:solidFill>
                            <a:schemeClr val="tx1"/>
                          </a:solidFill>
                          <a:latin typeface="Calibri"/>
                        </a:rPr>
                        <a:t>LOC – Level of consciousness</a:t>
                      </a:r>
                    </a:p>
                    <a:p>
                      <a:pPr marL="171450" marR="0" lvl="0" indent="-171450" algn="l">
                        <a:lnSpc>
                          <a:spcPct val="90000"/>
                        </a:lnSpc>
                        <a:spcBef>
                          <a:spcPts val="750"/>
                        </a:spcBef>
                        <a:spcAft>
                          <a:spcPts val="0"/>
                        </a:spcAft>
                        <a:buClr>
                          <a:srgbClr val="FFFFFF"/>
                        </a:buClr>
                        <a:buFont typeface="Arial"/>
                        <a:buChar char="•"/>
                      </a:pPr>
                      <a:r>
                        <a:rPr lang="en-US" sz="1100" b="0" i="0" u="none" strike="noStrike" noProof="0">
                          <a:solidFill>
                            <a:schemeClr val="tx1"/>
                          </a:solidFill>
                          <a:latin typeface="Calibri"/>
                        </a:rPr>
                        <a:t>MAP – Mean arterial pressure</a:t>
                      </a:r>
                      <a:endParaRPr lang="en-US" sz="1100" b="1" i="0" u="none" strike="noStrike" noProof="0">
                        <a:solidFill>
                          <a:srgbClr val="FFFFFF"/>
                        </a:solidFill>
                        <a:latin typeface="Calibri"/>
                      </a:endParaRPr>
                    </a:p>
                    <a:p>
                      <a:pPr marL="171450" marR="0" lvl="0" indent="-171450" algn="l">
                        <a:lnSpc>
                          <a:spcPct val="90000"/>
                        </a:lnSpc>
                        <a:spcBef>
                          <a:spcPts val="750"/>
                        </a:spcBef>
                        <a:spcAft>
                          <a:spcPts val="0"/>
                        </a:spcAft>
                        <a:buClr>
                          <a:srgbClr val="FFFFFF"/>
                        </a:buClr>
                        <a:buFont typeface="Arial"/>
                        <a:buChar char="•"/>
                      </a:pPr>
                      <a:r>
                        <a:rPr lang="en-US" sz="1100" b="0" i="0" u="none" strike="noStrike" noProof="0">
                          <a:solidFill>
                            <a:schemeClr val="tx1"/>
                          </a:solidFill>
                          <a:latin typeface="Calibri"/>
                        </a:rPr>
                        <a:t>mg – Milligrams</a:t>
                      </a:r>
                      <a:endParaRPr lang="en-US" sz="1100" b="1" i="0" u="none" strike="noStrike" noProof="0">
                        <a:solidFill>
                          <a:srgbClr val="FFFFFF"/>
                        </a:solidFill>
                        <a:latin typeface="Calibri"/>
                      </a:endParaRPr>
                    </a:p>
                    <a:p>
                      <a:pPr marL="171450" marR="0" lvl="0" indent="-171450" algn="l">
                        <a:lnSpc>
                          <a:spcPct val="90000"/>
                        </a:lnSpc>
                        <a:spcBef>
                          <a:spcPts val="750"/>
                        </a:spcBef>
                        <a:spcAft>
                          <a:spcPts val="0"/>
                        </a:spcAft>
                        <a:buClr>
                          <a:srgbClr val="FFFFFF"/>
                        </a:buClr>
                        <a:buFont typeface="Arial"/>
                        <a:buChar char="•"/>
                      </a:pPr>
                      <a:r>
                        <a:rPr lang="en-US" sz="1100" b="0" i="0" u="none" strike="noStrike" noProof="0">
                          <a:solidFill>
                            <a:schemeClr val="tx1"/>
                          </a:solidFill>
                          <a:latin typeface="Calibri"/>
                        </a:rPr>
                        <a:t>mmHg – M</a:t>
                      </a:r>
                      <a:r>
                        <a:rPr lang="en-US" sz="1100" b="0" i="0" u="none" strike="noStrike" noProof="0">
                          <a:solidFill>
                            <a:schemeClr val="tx1"/>
                          </a:solidFill>
                          <a:highlight>
                            <a:srgbClr val="FFFFFF"/>
                          </a:highlight>
                          <a:latin typeface="Calibri"/>
                        </a:rPr>
                        <a:t>illimeters of mercury</a:t>
                      </a:r>
                    </a:p>
                    <a:p>
                      <a:pPr marL="171450" marR="0" lvl="0" indent="-171450" algn="l">
                        <a:lnSpc>
                          <a:spcPct val="90000"/>
                        </a:lnSpc>
                        <a:spcBef>
                          <a:spcPts val="750"/>
                        </a:spcBef>
                        <a:spcAft>
                          <a:spcPts val="0"/>
                        </a:spcAft>
                        <a:buClr>
                          <a:srgbClr val="FFFFFF"/>
                        </a:buClr>
                        <a:buFont typeface="Arial"/>
                        <a:buChar char="•"/>
                      </a:pPr>
                      <a:r>
                        <a:rPr lang="en-US" sz="1100" b="0" i="0" u="none" strike="noStrike" noProof="0">
                          <a:solidFill>
                            <a:schemeClr val="tx1"/>
                          </a:solidFill>
                          <a:latin typeface="Calibri"/>
                        </a:rPr>
                        <a:t>NC – Nasal cannula</a:t>
                      </a:r>
                    </a:p>
                    <a:p>
                      <a:pPr marL="171450" marR="0" lvl="0" indent="-171450" algn="l">
                        <a:lnSpc>
                          <a:spcPct val="90000"/>
                        </a:lnSpc>
                        <a:spcBef>
                          <a:spcPts val="750"/>
                        </a:spcBef>
                        <a:spcAft>
                          <a:spcPts val="0"/>
                        </a:spcAft>
                        <a:buClr>
                          <a:srgbClr val="FFFFFF"/>
                        </a:buClr>
                        <a:buFont typeface="Arial"/>
                        <a:buChar char="•"/>
                      </a:pPr>
                      <a:r>
                        <a:rPr lang="en-US" sz="1100" b="0" i="0" u="none" strike="noStrike" noProof="0">
                          <a:solidFill>
                            <a:schemeClr val="tx1"/>
                          </a:solidFill>
                          <a:latin typeface="Calibri"/>
                        </a:rPr>
                        <a:t>NMDA – N-methyl-D-aspartate</a:t>
                      </a:r>
                    </a:p>
                    <a:p>
                      <a:pPr marL="171450" marR="0" lvl="0" indent="-171450" algn="l">
                        <a:lnSpc>
                          <a:spcPct val="90000"/>
                        </a:lnSpc>
                        <a:spcBef>
                          <a:spcPts val="750"/>
                        </a:spcBef>
                        <a:spcAft>
                          <a:spcPts val="0"/>
                        </a:spcAft>
                        <a:buClr>
                          <a:srgbClr val="FFFFFF"/>
                        </a:buClr>
                        <a:buFont typeface="Arial"/>
                        <a:buChar char="•"/>
                      </a:pPr>
                      <a:r>
                        <a:rPr lang="en-US" sz="1100" b="0" i="0" u="none" strike="noStrike" noProof="0">
                          <a:solidFill>
                            <a:schemeClr val="tx1"/>
                          </a:solidFill>
                          <a:latin typeface="Calibri"/>
                        </a:rPr>
                        <a:t>OSA – Obstructive sleep apnea</a:t>
                      </a:r>
                    </a:p>
                    <a:p>
                      <a:pPr marL="171450" marR="0" lvl="0" indent="-171450" algn="l">
                        <a:lnSpc>
                          <a:spcPct val="90000"/>
                        </a:lnSpc>
                        <a:spcBef>
                          <a:spcPts val="750"/>
                        </a:spcBef>
                        <a:spcAft>
                          <a:spcPts val="0"/>
                        </a:spcAft>
                        <a:buClr>
                          <a:srgbClr val="FFFFFF"/>
                        </a:buClr>
                        <a:buFont typeface="Arial"/>
                        <a:buChar char="•"/>
                      </a:pPr>
                      <a:endParaRPr lang="en-US" sz="1100">
                        <a:solidFill>
                          <a:schemeClr val="tx1"/>
                        </a:solidFill>
                        <a:latin typeface="Calibri"/>
                      </a:endParaRPr>
                    </a:p>
                  </a:txBody>
                  <a:tcPr>
                    <a:noFill/>
                  </a:tcPr>
                </a:tc>
                <a:tc>
                  <a:txBody>
                    <a:bodyPr/>
                    <a:lstStyle/>
                    <a:p>
                      <a:pPr marL="171450" marR="0" lvl="0" indent="-1714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RR – Respiratory rate</a:t>
                      </a:r>
                      <a:endParaRPr lang="en-US" sz="1100" b="1" i="0" u="none" strike="noStrike" noProof="0">
                        <a:solidFill>
                          <a:srgbClr val="FFFFFF"/>
                        </a:solidFill>
                        <a:latin typeface="Calibri"/>
                      </a:endParaRPr>
                    </a:p>
                    <a:p>
                      <a:pPr marL="171450" marR="0" lvl="0" indent="-1714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RSS – Ramsay Sedation Score</a:t>
                      </a:r>
                      <a:endParaRPr lang="en-US" sz="1100" b="1" i="0" u="none" strike="noStrike" noProof="0">
                        <a:solidFill>
                          <a:srgbClr val="FFFFFF"/>
                        </a:solidFill>
                        <a:latin typeface="Calibri"/>
                      </a:endParaRPr>
                    </a:p>
                    <a:p>
                      <a:pPr marL="171450" marR="0" lvl="0" indent="-1714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RVR – Rapid ventricular rate</a:t>
                      </a:r>
                      <a:endParaRPr lang="en-US" sz="1100" b="1" i="0" u="none" strike="noStrike" noProof="0">
                        <a:solidFill>
                          <a:srgbClr val="FFFFFF"/>
                        </a:solidFill>
                        <a:latin typeface="Calibri"/>
                      </a:endParaRPr>
                    </a:p>
                    <a:p>
                      <a:pPr marL="171450" marR="0" lvl="0" indent="-171450" algn="l">
                        <a:lnSpc>
                          <a:spcPct val="90000"/>
                        </a:lnSpc>
                        <a:spcBef>
                          <a:spcPts val="750"/>
                        </a:spcBef>
                        <a:spcAft>
                          <a:spcPts val="0"/>
                        </a:spcAft>
                        <a:buClr>
                          <a:srgbClr val="FFFFFF"/>
                        </a:buClr>
                        <a:buFont typeface="Arial,Sans-Serif"/>
                        <a:buChar char="•"/>
                      </a:pPr>
                      <a:r>
                        <a:rPr lang="en-US" sz="1100" b="0" i="0" u="none" strike="noStrike" noProof="0">
                          <a:solidFill>
                            <a:schemeClr val="tx1"/>
                          </a:solidFill>
                          <a:latin typeface="Calibri"/>
                        </a:rPr>
                        <a:t>SBP – Systolic blood pressure</a:t>
                      </a:r>
                      <a:endParaRPr lang="en-US" sz="1100" b="1" i="0" u="none" strike="noStrike" noProof="0">
                        <a:solidFill>
                          <a:srgbClr val="FFFFFF"/>
                        </a:solidFill>
                        <a:latin typeface="Calibri"/>
                      </a:endParaRPr>
                    </a:p>
                    <a:p>
                      <a:pPr marL="171450" marR="0" lvl="0" indent="-171450" algn="l">
                        <a:lnSpc>
                          <a:spcPct val="90000"/>
                        </a:lnSpc>
                        <a:spcBef>
                          <a:spcPts val="750"/>
                        </a:spcBef>
                        <a:spcAft>
                          <a:spcPts val="0"/>
                        </a:spcAft>
                        <a:buClr>
                          <a:srgbClr val="FFFFFF"/>
                        </a:buClr>
                        <a:buFont typeface="Arial"/>
                        <a:buChar char="•"/>
                      </a:pPr>
                      <a:r>
                        <a:rPr lang="en-US" sz="1100" b="0" i="0" u="none" strike="noStrike" noProof="0">
                          <a:solidFill>
                            <a:schemeClr val="tx1"/>
                          </a:solidFill>
                          <a:latin typeface="Calibri"/>
                        </a:rPr>
                        <a:t>SOB – Shortness of breath</a:t>
                      </a:r>
                      <a:endParaRPr lang="en-US" sz="1100" b="1" i="0" u="none" strike="noStrike" noProof="0">
                        <a:solidFill>
                          <a:srgbClr val="FFFFFF"/>
                        </a:solidFill>
                        <a:latin typeface="Calibri"/>
                      </a:endParaRPr>
                    </a:p>
                    <a:p>
                      <a:pPr marL="171450" marR="0" lvl="0" indent="-171450" algn="l">
                        <a:lnSpc>
                          <a:spcPct val="90000"/>
                        </a:lnSpc>
                        <a:spcBef>
                          <a:spcPts val="750"/>
                        </a:spcBef>
                        <a:spcAft>
                          <a:spcPts val="0"/>
                        </a:spcAft>
                        <a:buClr>
                          <a:srgbClr val="FFFFFF"/>
                        </a:buClr>
                        <a:buFont typeface="Arial"/>
                        <a:buChar char="•"/>
                      </a:pPr>
                      <a:r>
                        <a:rPr lang="en-US" sz="1100" b="0" i="0" u="none" strike="noStrike" noProof="0">
                          <a:solidFill>
                            <a:schemeClr val="tx1"/>
                          </a:solidFill>
                          <a:latin typeface="Calibri"/>
                        </a:rPr>
                        <a:t>SpO₂ – Peripheral oxygen saturation</a:t>
                      </a:r>
                      <a:endParaRPr lang="en-US" sz="1100" b="1" i="0" u="none" strike="noStrike" noProof="0">
                        <a:solidFill>
                          <a:srgbClr val="FFFFFF"/>
                        </a:solidFill>
                        <a:latin typeface="Calibri"/>
                      </a:endParaRPr>
                    </a:p>
                    <a:p>
                      <a:pPr marL="171450" marR="0" lvl="0" indent="-171450" algn="l">
                        <a:lnSpc>
                          <a:spcPct val="90000"/>
                        </a:lnSpc>
                        <a:spcBef>
                          <a:spcPts val="750"/>
                        </a:spcBef>
                        <a:spcAft>
                          <a:spcPts val="0"/>
                        </a:spcAft>
                        <a:buClr>
                          <a:srgbClr val="FFFFFF"/>
                        </a:buClr>
                        <a:buFont typeface="Arial"/>
                        <a:buChar char="•"/>
                      </a:pPr>
                      <a:r>
                        <a:rPr lang="en-US" sz="1100" b="0" i="0" u="none" strike="noStrike" noProof="0">
                          <a:solidFill>
                            <a:schemeClr val="tx1"/>
                          </a:solidFill>
                          <a:latin typeface="Calibri"/>
                        </a:rPr>
                        <a:t>TEE – Transesophageal echocardiogram</a:t>
                      </a:r>
                      <a:endParaRPr lang="en-US" sz="1100" b="1" i="0" u="none" strike="noStrike" noProof="0">
                        <a:solidFill>
                          <a:srgbClr val="FFFFFF"/>
                        </a:solidFill>
                        <a:latin typeface="Calibri"/>
                      </a:endParaRPr>
                    </a:p>
                    <a:p>
                      <a:pPr marL="171450" marR="0" lvl="0" indent="-171450" algn="l">
                        <a:lnSpc>
                          <a:spcPct val="90000"/>
                        </a:lnSpc>
                        <a:spcBef>
                          <a:spcPts val="750"/>
                        </a:spcBef>
                        <a:spcAft>
                          <a:spcPts val="0"/>
                        </a:spcAft>
                        <a:buClr>
                          <a:srgbClr val="FFFFFF"/>
                        </a:buClr>
                        <a:buFont typeface="Arial"/>
                        <a:buChar char="•"/>
                      </a:pPr>
                      <a:r>
                        <a:rPr lang="en-US" sz="1100" b="0" i="0" u="none" strike="noStrike" noProof="0" err="1">
                          <a:solidFill>
                            <a:schemeClr val="tx1"/>
                          </a:solidFill>
                          <a:latin typeface="Calibri"/>
                        </a:rPr>
                        <a:t>Wt</a:t>
                      </a:r>
                      <a:r>
                        <a:rPr lang="en-US" sz="1100" b="0" i="0" u="none" strike="noStrike" noProof="0">
                          <a:solidFill>
                            <a:schemeClr val="tx1"/>
                          </a:solidFill>
                          <a:latin typeface="Calibri"/>
                        </a:rPr>
                        <a:t> – Weight</a:t>
                      </a:r>
                      <a:endParaRPr lang="en-US" sz="1100" b="1" i="0" u="none" strike="noStrike" noProof="0">
                        <a:solidFill>
                          <a:srgbClr val="FFFFFF"/>
                        </a:solidFill>
                        <a:latin typeface="Calibri"/>
                      </a:endParaRPr>
                    </a:p>
                    <a:p>
                      <a:pPr marL="0" lvl="0" indent="0" algn="l">
                        <a:lnSpc>
                          <a:spcPct val="90000"/>
                        </a:lnSpc>
                        <a:spcBef>
                          <a:spcPts val="750"/>
                        </a:spcBef>
                        <a:spcAft>
                          <a:spcPts val="0"/>
                        </a:spcAft>
                        <a:buNone/>
                      </a:pPr>
                      <a:endParaRPr lang="en-US" sz="1100">
                        <a:solidFill>
                          <a:schemeClr val="tx1"/>
                        </a:solidFill>
                        <a:latin typeface="Calibri"/>
                      </a:endParaRPr>
                    </a:p>
                  </a:txBody>
                  <a:tcPr>
                    <a:noFill/>
                  </a:tcPr>
                </a:tc>
                <a:extLst>
                  <a:ext uri="{0D108BD9-81ED-4DB2-BD59-A6C34878D82A}">
                    <a16:rowId xmlns:a16="http://schemas.microsoft.com/office/drawing/2014/main" val="2515977469"/>
                  </a:ext>
                </a:extLst>
              </a:tr>
            </a:tbl>
          </a:graphicData>
        </a:graphic>
      </p:graphicFrame>
    </p:spTree>
    <p:extLst>
      <p:ext uri="{BB962C8B-B14F-4D97-AF65-F5344CB8AC3E}">
        <p14:creationId xmlns:p14="http://schemas.microsoft.com/office/powerpoint/2010/main" val="3647936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8E94E-ED7B-784A-CE27-313C80B0EC9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14278F-B446-FC63-42D5-E953687A55D4}"/>
              </a:ext>
            </a:extLst>
          </p:cNvPr>
          <p:cNvSpPr txBox="1"/>
          <p:nvPr/>
        </p:nvSpPr>
        <p:spPr>
          <a:xfrm>
            <a:off x="4171286" y="637953"/>
            <a:ext cx="699715" cy="3880236"/>
          </a:xfrm>
          <a:prstGeom prst="rect">
            <a:avLst/>
          </a:prstGeom>
          <a:solidFill>
            <a:schemeClr val="bg1"/>
          </a:solidFill>
        </p:spPr>
        <p:txBody>
          <a:bodyPr wrap="square" rtlCol="0">
            <a:spAutoFit/>
          </a:bodyPr>
          <a:lstStyle/>
          <a:p>
            <a:endParaRPr lang="en-US"/>
          </a:p>
        </p:txBody>
      </p:sp>
      <p:sp>
        <p:nvSpPr>
          <p:cNvPr id="7" name="TextBox 6">
            <a:extLst>
              <a:ext uri="{FF2B5EF4-FFF2-40B4-BE49-F238E27FC236}">
                <a16:creationId xmlns:a16="http://schemas.microsoft.com/office/drawing/2014/main" id="{180C8DE9-8B5C-A952-1E8D-B8998F866D8B}"/>
              </a:ext>
            </a:extLst>
          </p:cNvPr>
          <p:cNvSpPr txBox="1"/>
          <p:nvPr/>
        </p:nvSpPr>
        <p:spPr>
          <a:xfrm>
            <a:off x="5965190" y="783089"/>
            <a:ext cx="1724335" cy="640450"/>
          </a:xfrm>
          <a:prstGeom prst="rect">
            <a:avLst/>
          </a:prstGeom>
          <a:solidFill>
            <a:schemeClr val="bg1"/>
          </a:solidFill>
        </p:spPr>
        <p:txBody>
          <a:bodyPr wrap="square" rtlCol="0">
            <a:spAutoFit/>
          </a:bodyPr>
          <a:lstStyle/>
          <a:p>
            <a:endParaRPr lang="en-US"/>
          </a:p>
        </p:txBody>
      </p:sp>
      <p:sp>
        <p:nvSpPr>
          <p:cNvPr id="8" name="TextBox 7">
            <a:extLst>
              <a:ext uri="{FF2B5EF4-FFF2-40B4-BE49-F238E27FC236}">
                <a16:creationId xmlns:a16="http://schemas.microsoft.com/office/drawing/2014/main" id="{F5B92AF7-038E-085F-3EC5-47B5B8E33E42}"/>
              </a:ext>
            </a:extLst>
          </p:cNvPr>
          <p:cNvSpPr txBox="1"/>
          <p:nvPr/>
        </p:nvSpPr>
        <p:spPr>
          <a:xfrm>
            <a:off x="3678865" y="637953"/>
            <a:ext cx="1935126" cy="914400"/>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785A73E2-8344-400D-2B7A-F8B77A646FA3}"/>
              </a:ext>
            </a:extLst>
          </p:cNvPr>
          <p:cNvSpPr>
            <a:spLocks noGrp="1"/>
          </p:cNvSpPr>
          <p:nvPr>
            <p:ph type="title"/>
          </p:nvPr>
        </p:nvSpPr>
        <p:spPr>
          <a:xfrm>
            <a:off x="425393" y="676068"/>
            <a:ext cx="7700775" cy="607677"/>
          </a:xfrm>
        </p:spPr>
        <p:txBody>
          <a:bodyPr vert="horz" lIns="91440" tIns="45720" rIns="91440" bIns="45720" rtlCol="0" anchor="ctr">
            <a:noAutofit/>
          </a:bodyPr>
          <a:lstStyle/>
          <a:p>
            <a:r>
              <a:rPr lang="en-US">
                <a:latin typeface="Calibri"/>
                <a:ea typeface="Verdana"/>
                <a:cs typeface="Arial"/>
              </a:rPr>
              <a:t>Patient Specific Consideration</a:t>
            </a:r>
            <a:br>
              <a:rPr lang="en-US">
                <a:latin typeface="Calibri"/>
                <a:cs typeface="Arial" panose="020B0604020202020204" pitchFamily="34" charset="0"/>
              </a:rPr>
            </a:br>
            <a:r>
              <a:rPr lang="en-US" i="1">
                <a:latin typeface="Calibri"/>
                <a:ea typeface="Verdana"/>
                <a:cs typeface="Arial"/>
              </a:rPr>
              <a:t>Hypotension</a:t>
            </a:r>
            <a:br>
              <a:rPr lang="en-US">
                <a:latin typeface="Calibri"/>
                <a:cs typeface="Arial" panose="020B0604020202020204" pitchFamily="34" charset="0"/>
              </a:rPr>
            </a:br>
            <a:endParaRPr lang="en-US" i="1">
              <a:latin typeface="Calibri"/>
              <a:cs typeface="Arial" panose="020B0604020202020204" pitchFamily="34" charset="0"/>
            </a:endParaRPr>
          </a:p>
        </p:txBody>
      </p:sp>
      <p:sp>
        <p:nvSpPr>
          <p:cNvPr id="4" name="TextBox 3">
            <a:extLst>
              <a:ext uri="{FF2B5EF4-FFF2-40B4-BE49-F238E27FC236}">
                <a16:creationId xmlns:a16="http://schemas.microsoft.com/office/drawing/2014/main" id="{95F7FB8B-383C-952C-495C-ED6B24A7B0EF}"/>
              </a:ext>
            </a:extLst>
          </p:cNvPr>
          <p:cNvSpPr txBox="1"/>
          <p:nvPr/>
        </p:nvSpPr>
        <p:spPr>
          <a:xfrm>
            <a:off x="507624" y="1214984"/>
            <a:ext cx="8121259" cy="3303468"/>
          </a:xfrm>
          <a:prstGeom prst="rect">
            <a:avLst/>
          </a:prstGeom>
          <a:noFill/>
          <a:ln>
            <a:noFill/>
          </a:ln>
        </p:spPr>
        <p:txBody>
          <a:bodyPr wrap="square" lIns="91440" tIns="45720" rIns="91440" bIns="45720" rtlCol="0" anchor="t">
            <a:spAutoFit/>
          </a:bodyPr>
          <a:lstStyle/>
          <a:p>
            <a:pPr>
              <a:spcAft>
                <a:spcPts val="200"/>
              </a:spcAft>
            </a:pPr>
            <a:r>
              <a:rPr lang="en-US" sz="1600">
                <a:latin typeface="Calibri"/>
                <a:ea typeface="Calibri"/>
                <a:cs typeface="Arial"/>
              </a:rPr>
              <a:t>Propofol may cause severe hypotension, </a:t>
            </a:r>
            <a:r>
              <a:rPr lang="en-US" sz="1600" b="1" i="1" u="sng">
                <a:latin typeface="Calibri"/>
                <a:ea typeface="Calibri"/>
                <a:cs typeface="Arial"/>
              </a:rPr>
              <a:t>to the effect of ≥30% decrease in MAP</a:t>
            </a:r>
            <a:endParaRPr lang="en-US" sz="1600">
              <a:latin typeface="Calibri"/>
              <a:ea typeface="Calibri"/>
              <a:cs typeface="Arial"/>
            </a:endParaRPr>
          </a:p>
          <a:p>
            <a:pPr>
              <a:spcAft>
                <a:spcPts val="200"/>
              </a:spcAft>
            </a:pPr>
            <a:endParaRPr lang="en-US" sz="1600" b="1" i="1" u="sng">
              <a:latin typeface="Calibri"/>
              <a:ea typeface="Calibri"/>
              <a:cs typeface="Arial"/>
            </a:endParaRPr>
          </a:p>
          <a:p>
            <a:pPr>
              <a:spcAft>
                <a:spcPts val="200"/>
              </a:spcAft>
            </a:pPr>
            <a:r>
              <a:rPr lang="en-US" sz="1600">
                <a:latin typeface="Calibri"/>
                <a:ea typeface="Calibri"/>
                <a:cs typeface="Arial"/>
              </a:rPr>
              <a:t>Pathophysiology is not completely understood</a:t>
            </a:r>
            <a:endParaRPr lang="en-US" sz="1600" b="1" i="1">
              <a:latin typeface="Calibri"/>
              <a:ea typeface="Calibri"/>
              <a:cs typeface="Arial" panose="020B0604020202020204" pitchFamily="34" charset="0"/>
            </a:endParaRPr>
          </a:p>
          <a:p>
            <a:pPr marL="285750" indent="-285750">
              <a:spcAft>
                <a:spcPts val="200"/>
              </a:spcAft>
              <a:buFont typeface="Arial" panose="020B0604020202020204" pitchFamily="34" charset="0"/>
              <a:buChar char="•"/>
            </a:pPr>
            <a:r>
              <a:rPr lang="en-US" sz="1600">
                <a:latin typeface="Calibri"/>
                <a:ea typeface="Calibri"/>
                <a:cs typeface="Arial"/>
              </a:rPr>
              <a:t>May involve several mechanisms   </a:t>
            </a:r>
          </a:p>
          <a:p>
            <a:pPr marL="742950" lvl="1" indent="-285750">
              <a:spcAft>
                <a:spcPts val="200"/>
              </a:spcAft>
              <a:buFont typeface="Arial" panose="020B0604020202020204" pitchFamily="34" charset="0"/>
              <a:buChar char="•"/>
            </a:pPr>
            <a:r>
              <a:rPr lang="en-US" sz="1600">
                <a:latin typeface="Calibri"/>
                <a:ea typeface="Calibri"/>
                <a:cs typeface="Arial"/>
              </a:rPr>
              <a:t>↓ preload, afterload, and contractility</a:t>
            </a:r>
          </a:p>
          <a:p>
            <a:pPr marL="742950" lvl="1" indent="-285750">
              <a:spcAft>
                <a:spcPts val="200"/>
              </a:spcAft>
              <a:buFont typeface="Arial" panose="020B0604020202020204" pitchFamily="34" charset="0"/>
              <a:buChar char="•"/>
            </a:pPr>
            <a:r>
              <a:rPr lang="en-US" sz="1600">
                <a:latin typeface="Calibri"/>
                <a:ea typeface="Calibri"/>
                <a:cs typeface="Calibri"/>
              </a:rPr>
              <a:t>↑ peripheral vasodilation</a:t>
            </a:r>
            <a:endParaRPr lang="en-US" sz="1600">
              <a:latin typeface="Calibri"/>
              <a:ea typeface="Calibri"/>
              <a:cs typeface="Arial"/>
            </a:endParaRPr>
          </a:p>
          <a:p>
            <a:pPr marL="742950" lvl="1" indent="-285750">
              <a:spcAft>
                <a:spcPts val="200"/>
              </a:spcAft>
              <a:buFont typeface="Arial" panose="020B0604020202020204" pitchFamily="34" charset="0"/>
              <a:buChar char="•"/>
            </a:pPr>
            <a:r>
              <a:rPr lang="en-US" sz="1600">
                <a:latin typeface="Calibri"/>
                <a:ea typeface="Calibri"/>
                <a:cs typeface="Arial"/>
              </a:rPr>
              <a:t>Inhibition of sympathetic nervous system outflow &amp; impairing baroreflex regulatory mechanisms</a:t>
            </a:r>
          </a:p>
          <a:p>
            <a:pPr marL="742950" lvl="1" indent="-285750">
              <a:spcAft>
                <a:spcPts val="200"/>
              </a:spcAft>
              <a:buFont typeface="Arial" panose="020B0604020202020204" pitchFamily="34" charset="0"/>
              <a:buChar char="•"/>
            </a:pPr>
            <a:endParaRPr lang="en-US" sz="1600">
              <a:latin typeface="Calibri"/>
              <a:ea typeface="Calibri"/>
              <a:cs typeface="Arial"/>
            </a:endParaRPr>
          </a:p>
          <a:p>
            <a:pPr marL="285750" indent="-285750">
              <a:spcAft>
                <a:spcPts val="200"/>
              </a:spcAft>
              <a:buFont typeface="Arial" panose="020B0604020202020204" pitchFamily="34" charset="0"/>
              <a:buChar char="•"/>
            </a:pPr>
            <a:r>
              <a:rPr lang="en-US" sz="1600">
                <a:latin typeface="Calibri"/>
                <a:ea typeface="Calibri"/>
                <a:cs typeface="Arial"/>
              </a:rPr>
              <a:t>Mitigate with the use of push dose vasopressors</a:t>
            </a:r>
          </a:p>
          <a:p>
            <a:pPr marL="742950" lvl="1" indent="-285750">
              <a:spcAft>
                <a:spcPts val="200"/>
              </a:spcAft>
              <a:buFont typeface="Arial" panose="020B0604020202020204" pitchFamily="34" charset="0"/>
              <a:buChar char="•"/>
            </a:pPr>
            <a:r>
              <a:rPr lang="en-US" sz="1600">
                <a:ea typeface="Calibri" panose="020F0502020204030204"/>
                <a:cs typeface="Calibri" panose="020F0502020204030204"/>
              </a:rPr>
              <a:t>Phenylephrine 100mcg </a:t>
            </a:r>
          </a:p>
          <a:p>
            <a:pPr marL="742950" lvl="1" indent="-285750">
              <a:spcAft>
                <a:spcPts val="200"/>
              </a:spcAft>
              <a:buFont typeface="Arial" panose="020B0604020202020204" pitchFamily="34" charset="0"/>
              <a:buChar char="•"/>
            </a:pPr>
            <a:r>
              <a:rPr lang="en-US" sz="1600">
                <a:ea typeface="Calibri" panose="020F0502020204030204"/>
                <a:cs typeface="Calibri" panose="020F0502020204030204"/>
              </a:rPr>
              <a:t>Epinephrine 5-20mcg</a:t>
            </a:r>
          </a:p>
        </p:txBody>
      </p:sp>
      <p:sp>
        <p:nvSpPr>
          <p:cNvPr id="5" name="TextBox 4">
            <a:extLst>
              <a:ext uri="{FF2B5EF4-FFF2-40B4-BE49-F238E27FC236}">
                <a16:creationId xmlns:a16="http://schemas.microsoft.com/office/drawing/2014/main" id="{4A2F1AE6-BD2B-5D25-E8B0-089C23B45E9E}"/>
              </a:ext>
            </a:extLst>
          </p:cNvPr>
          <p:cNvSpPr txBox="1"/>
          <p:nvPr/>
        </p:nvSpPr>
        <p:spPr>
          <a:xfrm>
            <a:off x="-32833" y="4733033"/>
            <a:ext cx="45546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ea typeface="Calibri"/>
                <a:cs typeface="Calibri"/>
              </a:rPr>
              <a:t>Nam E et al., </a:t>
            </a:r>
            <a:r>
              <a:rPr lang="en-US" sz="800" i="1">
                <a:solidFill>
                  <a:schemeClr val="bg1"/>
                </a:solidFill>
                <a:ea typeface="Calibri"/>
                <a:cs typeface="Calibri"/>
              </a:rPr>
              <a:t>Clinical Key</a:t>
            </a:r>
            <a:r>
              <a:rPr lang="en-US" sz="800">
                <a:solidFill>
                  <a:schemeClr val="bg1"/>
                </a:solidFill>
                <a:ea typeface="Calibri"/>
                <a:cs typeface="Calibri"/>
              </a:rPr>
              <a:t>. 2022            Tobias J et al., SJA. </a:t>
            </a:r>
            <a:r>
              <a:rPr lang="en-US" sz="800">
                <a:solidFill>
                  <a:schemeClr val="bg1"/>
                </a:solidFill>
                <a:ea typeface="+mn-lt"/>
                <a:cs typeface="+mn-lt"/>
              </a:rPr>
              <a:t>2011</a:t>
            </a:r>
          </a:p>
          <a:p>
            <a:r>
              <a:rPr lang="en-US" sz="800">
                <a:solidFill>
                  <a:schemeClr val="bg1"/>
                </a:solidFill>
                <a:ea typeface="+mn-lt"/>
                <a:cs typeface="+mn-lt"/>
              </a:rPr>
              <a:t>Singer</a:t>
            </a:r>
            <a:r>
              <a:rPr lang="en-US" sz="800">
                <a:solidFill>
                  <a:schemeClr val="bg1"/>
                </a:solidFill>
                <a:ea typeface="Calibri"/>
                <a:cs typeface="Calibri"/>
              </a:rPr>
              <a:t> S et al.,</a:t>
            </a:r>
            <a:r>
              <a:rPr lang="en-US" sz="800" i="1">
                <a:solidFill>
                  <a:schemeClr val="bg1"/>
                </a:solidFill>
                <a:ea typeface="Calibri"/>
                <a:cs typeface="Calibri"/>
              </a:rPr>
              <a:t> Clinical Key</a:t>
            </a:r>
            <a:r>
              <a:rPr lang="en-US" sz="800">
                <a:solidFill>
                  <a:schemeClr val="bg1"/>
                </a:solidFill>
                <a:ea typeface="Calibri"/>
                <a:cs typeface="Calibri"/>
              </a:rPr>
              <a:t>. 2022</a:t>
            </a:r>
          </a:p>
          <a:p>
            <a:r>
              <a:rPr lang="en-US" sz="800">
                <a:solidFill>
                  <a:schemeClr val="bg1"/>
                </a:solidFill>
                <a:ea typeface="Calibri"/>
                <a:cs typeface="Calibri"/>
              </a:rPr>
              <a:t>Ebert T et al., </a:t>
            </a:r>
            <a:r>
              <a:rPr lang="en-US" sz="800" i="1">
                <a:solidFill>
                  <a:schemeClr val="bg1"/>
                </a:solidFill>
                <a:ea typeface="Calibri"/>
                <a:cs typeface="Calibri"/>
              </a:rPr>
              <a:t>Anesthesiology</a:t>
            </a:r>
            <a:r>
              <a:rPr lang="en-US" sz="800">
                <a:solidFill>
                  <a:schemeClr val="bg1"/>
                </a:solidFill>
                <a:ea typeface="Calibri"/>
                <a:cs typeface="Calibri"/>
              </a:rPr>
              <a:t>. 1992</a:t>
            </a:r>
          </a:p>
          <a:p>
            <a:endParaRPr lang="en-US">
              <a:solidFill>
                <a:srgbClr val="000000"/>
              </a:solidFill>
              <a:ea typeface="Calibri"/>
              <a:cs typeface="Calibri"/>
            </a:endParaRPr>
          </a:p>
          <a:p>
            <a:endParaRPr lang="en-US">
              <a:ea typeface="Calibri"/>
              <a:cs typeface="Calibri"/>
            </a:endParaRPr>
          </a:p>
        </p:txBody>
      </p:sp>
    </p:spTree>
    <p:extLst>
      <p:ext uri="{BB962C8B-B14F-4D97-AF65-F5344CB8AC3E}">
        <p14:creationId xmlns:p14="http://schemas.microsoft.com/office/powerpoint/2010/main" val="3169522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099DC-EBBE-FA09-E180-B4B444AD8B1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A05E118-A518-034E-362A-B73AE51DFAD9}"/>
              </a:ext>
            </a:extLst>
          </p:cNvPr>
          <p:cNvSpPr txBox="1"/>
          <p:nvPr/>
        </p:nvSpPr>
        <p:spPr>
          <a:xfrm>
            <a:off x="4171286" y="637953"/>
            <a:ext cx="699715" cy="3880236"/>
          </a:xfrm>
          <a:prstGeom prst="rect">
            <a:avLst/>
          </a:prstGeom>
          <a:solidFill>
            <a:schemeClr val="bg1"/>
          </a:solidFill>
        </p:spPr>
        <p:txBody>
          <a:bodyPr wrap="square" rtlCol="0">
            <a:spAutoFit/>
          </a:bodyPr>
          <a:lstStyle/>
          <a:p>
            <a:endParaRPr lang="en-US"/>
          </a:p>
        </p:txBody>
      </p:sp>
      <p:sp>
        <p:nvSpPr>
          <p:cNvPr id="7" name="TextBox 6">
            <a:extLst>
              <a:ext uri="{FF2B5EF4-FFF2-40B4-BE49-F238E27FC236}">
                <a16:creationId xmlns:a16="http://schemas.microsoft.com/office/drawing/2014/main" id="{3A049C15-3ED9-6A3D-444F-C3CC9FC9F239}"/>
              </a:ext>
            </a:extLst>
          </p:cNvPr>
          <p:cNvSpPr txBox="1"/>
          <p:nvPr/>
        </p:nvSpPr>
        <p:spPr>
          <a:xfrm>
            <a:off x="5965190" y="783089"/>
            <a:ext cx="1724335" cy="640450"/>
          </a:xfrm>
          <a:prstGeom prst="rect">
            <a:avLst/>
          </a:prstGeom>
          <a:solidFill>
            <a:schemeClr val="bg1"/>
          </a:solidFill>
        </p:spPr>
        <p:txBody>
          <a:bodyPr wrap="square" rtlCol="0">
            <a:spAutoFit/>
          </a:bodyPr>
          <a:lstStyle/>
          <a:p>
            <a:endParaRPr lang="en-US"/>
          </a:p>
        </p:txBody>
      </p:sp>
      <p:sp>
        <p:nvSpPr>
          <p:cNvPr id="8" name="TextBox 7">
            <a:extLst>
              <a:ext uri="{FF2B5EF4-FFF2-40B4-BE49-F238E27FC236}">
                <a16:creationId xmlns:a16="http://schemas.microsoft.com/office/drawing/2014/main" id="{0D38725A-4ECE-B889-EDAD-CF2DFC6975C0}"/>
              </a:ext>
            </a:extLst>
          </p:cNvPr>
          <p:cNvSpPr txBox="1"/>
          <p:nvPr/>
        </p:nvSpPr>
        <p:spPr>
          <a:xfrm>
            <a:off x="3678865" y="780281"/>
            <a:ext cx="1935126" cy="914400"/>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6E186615-A0BE-A855-168E-8C13389A9796}"/>
              </a:ext>
            </a:extLst>
          </p:cNvPr>
          <p:cNvSpPr>
            <a:spLocks noGrp="1"/>
          </p:cNvSpPr>
          <p:nvPr>
            <p:ph type="title"/>
          </p:nvPr>
        </p:nvSpPr>
        <p:spPr>
          <a:xfrm>
            <a:off x="451436" y="264934"/>
            <a:ext cx="7700775" cy="1338828"/>
          </a:xfrm>
        </p:spPr>
        <p:txBody>
          <a:bodyPr anchor="ctr">
            <a:normAutofit/>
          </a:bodyPr>
          <a:lstStyle/>
          <a:p>
            <a:r>
              <a:rPr lang="en-US">
                <a:latin typeface="Calibri"/>
                <a:ea typeface="Verdana"/>
                <a:cs typeface="Arial"/>
              </a:rPr>
              <a:t>Population Specific Consideration</a:t>
            </a:r>
            <a:br>
              <a:rPr lang="en-US">
                <a:latin typeface="Calibri"/>
                <a:cs typeface="Arial" panose="020B0604020202020204" pitchFamily="34" charset="0"/>
              </a:rPr>
            </a:br>
            <a:r>
              <a:rPr lang="en-US" i="1">
                <a:latin typeface="Calibri"/>
                <a:ea typeface="Verdana"/>
                <a:cs typeface="Arial"/>
              </a:rPr>
              <a:t>Chronic Alcoholism</a:t>
            </a:r>
          </a:p>
        </p:txBody>
      </p:sp>
      <p:sp>
        <p:nvSpPr>
          <p:cNvPr id="4" name="TextBox 3">
            <a:extLst>
              <a:ext uri="{FF2B5EF4-FFF2-40B4-BE49-F238E27FC236}">
                <a16:creationId xmlns:a16="http://schemas.microsoft.com/office/drawing/2014/main" id="{E9973E08-6446-425A-290D-4C43EF2E7693}"/>
              </a:ext>
            </a:extLst>
          </p:cNvPr>
          <p:cNvSpPr txBox="1"/>
          <p:nvPr/>
        </p:nvSpPr>
        <p:spPr>
          <a:xfrm>
            <a:off x="449049" y="1508670"/>
            <a:ext cx="8027346" cy="2487861"/>
          </a:xfrm>
          <a:prstGeom prst="rect">
            <a:avLst/>
          </a:prstGeom>
          <a:noFill/>
          <a:ln>
            <a:noFill/>
          </a:ln>
        </p:spPr>
        <p:txBody>
          <a:bodyPr wrap="square" lIns="91440" tIns="45720" rIns="91440" bIns="45720" rtlCol="0" anchor="t">
            <a:spAutoFit/>
          </a:bodyPr>
          <a:lstStyle/>
          <a:p>
            <a:pPr>
              <a:spcAft>
                <a:spcPts val="200"/>
              </a:spcAft>
            </a:pPr>
            <a:r>
              <a:rPr lang="en-US" sz="1600">
                <a:latin typeface="Calibri"/>
                <a:ea typeface="Calibri"/>
                <a:cs typeface="Arial"/>
              </a:rPr>
              <a:t>Chronic alcohol users may require larger doses of propofol to induce sedation</a:t>
            </a:r>
            <a:endParaRPr lang="en-US" sz="1600">
              <a:latin typeface="Calibri"/>
              <a:ea typeface="Calibri"/>
              <a:cs typeface="Calibri"/>
            </a:endParaRPr>
          </a:p>
          <a:p>
            <a:pPr>
              <a:spcAft>
                <a:spcPts val="200"/>
              </a:spcAft>
            </a:pPr>
            <a:endParaRPr lang="en-US" sz="1600">
              <a:latin typeface="Calibri"/>
              <a:ea typeface="Calibri"/>
              <a:cs typeface="Arial" panose="020B0604020202020204" pitchFamily="34" charset="0"/>
            </a:endParaRPr>
          </a:p>
          <a:p>
            <a:pPr>
              <a:spcAft>
                <a:spcPts val="200"/>
              </a:spcAft>
            </a:pPr>
            <a:r>
              <a:rPr lang="en-US" sz="1600" u="sng">
                <a:latin typeface="Calibri"/>
                <a:ea typeface="Calibri"/>
                <a:cs typeface="Arial"/>
              </a:rPr>
              <a:t>Hypothesized Pathophysiology</a:t>
            </a:r>
          </a:p>
          <a:p>
            <a:pPr marL="628650" lvl="1" indent="-171450">
              <a:spcAft>
                <a:spcPts val="200"/>
              </a:spcAft>
              <a:buFont typeface="Arial" panose="020B0604020202020204" pitchFamily="34" charset="0"/>
              <a:buChar char="•"/>
            </a:pPr>
            <a:r>
              <a:rPr lang="en-US" sz="1600">
                <a:latin typeface="Calibri"/>
                <a:ea typeface="Calibri"/>
                <a:cs typeface="Arial"/>
              </a:rPr>
              <a:t>Cross Tolerance </a:t>
            </a:r>
          </a:p>
          <a:p>
            <a:pPr marL="1085850" lvl="2" indent="-171450">
              <a:spcAft>
                <a:spcPts val="200"/>
              </a:spcAft>
              <a:buFont typeface="Wingdings" panose="020B0604020202020204" pitchFamily="34" charset="0"/>
              <a:buChar char="§"/>
            </a:pPr>
            <a:r>
              <a:rPr lang="en-US" sz="1600">
                <a:latin typeface="Calibri"/>
                <a:ea typeface="Calibri"/>
                <a:cs typeface="Arial"/>
              </a:rPr>
              <a:t>Constant ↑ inhibitory effects on neurons lead to neuroadaptation and tolerance to other GABAergic drugs </a:t>
            </a:r>
            <a:endParaRPr lang="en-US" sz="1600">
              <a:latin typeface="Calibri"/>
              <a:ea typeface="Calibri"/>
              <a:cs typeface="Calibri"/>
            </a:endParaRPr>
          </a:p>
          <a:p>
            <a:pPr lvl="2">
              <a:spcAft>
                <a:spcPts val="200"/>
              </a:spcAft>
            </a:pPr>
            <a:endParaRPr lang="en-US" sz="1600">
              <a:latin typeface="Calibri"/>
              <a:ea typeface="Calibri"/>
              <a:cs typeface="Arial"/>
            </a:endParaRPr>
          </a:p>
          <a:p>
            <a:pPr marL="628650" lvl="1" indent="-171450">
              <a:spcAft>
                <a:spcPts val="200"/>
              </a:spcAft>
              <a:buFont typeface="Arial" panose="020B0604020202020204" pitchFamily="34" charset="0"/>
              <a:buChar char="•"/>
            </a:pPr>
            <a:r>
              <a:rPr lang="en-US" sz="1600">
                <a:latin typeface="Calibri"/>
                <a:ea typeface="Calibri"/>
                <a:cs typeface="Arial"/>
              </a:rPr>
              <a:t>Changes in Liver Solubility </a:t>
            </a:r>
          </a:p>
          <a:p>
            <a:pPr marL="1085850" lvl="2" indent="-171450">
              <a:spcAft>
                <a:spcPts val="200"/>
              </a:spcAft>
              <a:buFont typeface="Wingdings" panose="020B0604020202020204" pitchFamily="34" charset="0"/>
              <a:buChar char="§"/>
            </a:pPr>
            <a:r>
              <a:rPr lang="en-US" sz="1600">
                <a:latin typeface="Calibri"/>
                <a:ea typeface="Calibri"/>
                <a:cs typeface="Arial"/>
              </a:rPr>
              <a:t>Alcohol can alter lipid metabolism and fatty infiltration</a:t>
            </a:r>
            <a:endParaRPr lang="en-US" sz="1600">
              <a:latin typeface="Calibri"/>
              <a:ea typeface="Calibri"/>
              <a:cs typeface="Calibri" panose="020F0502020204030204"/>
            </a:endParaRPr>
          </a:p>
        </p:txBody>
      </p:sp>
      <p:sp>
        <p:nvSpPr>
          <p:cNvPr id="6" name="TextBox 5">
            <a:extLst>
              <a:ext uri="{FF2B5EF4-FFF2-40B4-BE49-F238E27FC236}">
                <a16:creationId xmlns:a16="http://schemas.microsoft.com/office/drawing/2014/main" id="{16268292-A3D1-C4DA-C677-563E013E145C}"/>
              </a:ext>
            </a:extLst>
          </p:cNvPr>
          <p:cNvSpPr txBox="1"/>
          <p:nvPr/>
        </p:nvSpPr>
        <p:spPr>
          <a:xfrm>
            <a:off x="-32833" y="4733033"/>
            <a:ext cx="4554679"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ea typeface="Calibri"/>
                <a:cs typeface="Calibri"/>
              </a:rPr>
              <a:t>Long-Term Alcohol Use.</a:t>
            </a:r>
            <a:r>
              <a:rPr lang="en-US" sz="800" i="1">
                <a:solidFill>
                  <a:schemeClr val="bg1"/>
                </a:solidFill>
                <a:ea typeface="Calibri"/>
                <a:cs typeface="Calibri"/>
              </a:rPr>
              <a:t> Connecticut Anesthesia Assoc</a:t>
            </a:r>
            <a:r>
              <a:rPr lang="en-US" sz="800">
                <a:solidFill>
                  <a:schemeClr val="bg1"/>
                </a:solidFill>
                <a:ea typeface="Calibri"/>
                <a:cs typeface="Calibri"/>
              </a:rPr>
              <a:t>. 2024       Servin F et al., </a:t>
            </a:r>
            <a:r>
              <a:rPr lang="en-US" sz="800" i="1">
                <a:solidFill>
                  <a:schemeClr val="bg1"/>
                </a:solidFill>
                <a:ea typeface="Calibri"/>
                <a:cs typeface="Calibri"/>
              </a:rPr>
              <a:t>Anesthesiology</a:t>
            </a:r>
            <a:r>
              <a:rPr lang="en-US" sz="800">
                <a:solidFill>
                  <a:schemeClr val="bg1"/>
                </a:solidFill>
                <a:ea typeface="Calibri"/>
                <a:cs typeface="Calibri"/>
              </a:rPr>
              <a:t>. 2003</a:t>
            </a:r>
          </a:p>
          <a:p>
            <a:r>
              <a:rPr lang="en-US" sz="800" err="1">
                <a:solidFill>
                  <a:schemeClr val="bg1"/>
                </a:solidFill>
                <a:latin typeface="Calibri"/>
                <a:ea typeface="Calibri"/>
                <a:cs typeface="Calibri"/>
              </a:rPr>
              <a:t>Fassoulaki</a:t>
            </a:r>
            <a:r>
              <a:rPr lang="en-US" sz="800">
                <a:solidFill>
                  <a:schemeClr val="bg1"/>
                </a:solidFill>
                <a:latin typeface="Calibri"/>
                <a:ea typeface="Calibri"/>
                <a:cs typeface="Calibri"/>
              </a:rPr>
              <a:t>, A et al., </a:t>
            </a:r>
            <a:r>
              <a:rPr lang="en-US" sz="800" i="1">
                <a:solidFill>
                  <a:schemeClr val="bg1"/>
                </a:solidFill>
                <a:latin typeface="Calibri"/>
                <a:ea typeface="Calibri"/>
                <a:cs typeface="Calibri"/>
              </a:rPr>
              <a:t>Anesthesia &amp; Analgesia</a:t>
            </a:r>
            <a:r>
              <a:rPr lang="en-US" sz="800">
                <a:solidFill>
                  <a:schemeClr val="bg1"/>
                </a:solidFill>
                <a:latin typeface="Calibri"/>
                <a:ea typeface="Calibri"/>
                <a:cs typeface="Calibri"/>
              </a:rPr>
              <a:t>. 1993</a:t>
            </a:r>
            <a:endParaRPr lang="en-US">
              <a:solidFill>
                <a:schemeClr val="bg1"/>
              </a:solidFill>
            </a:endParaRPr>
          </a:p>
          <a:p>
            <a:r>
              <a:rPr lang="en-US" sz="800" err="1">
                <a:solidFill>
                  <a:schemeClr val="bg1"/>
                </a:solidFill>
                <a:ea typeface="Calibri"/>
                <a:cs typeface="Calibri"/>
              </a:rPr>
              <a:t>Fassoulaki</a:t>
            </a:r>
            <a:r>
              <a:rPr lang="en-US" sz="800">
                <a:solidFill>
                  <a:schemeClr val="bg1"/>
                </a:solidFill>
                <a:ea typeface="Calibri"/>
                <a:cs typeface="Calibri"/>
              </a:rPr>
              <a:t>, A et al. </a:t>
            </a:r>
            <a:r>
              <a:rPr lang="en-US" sz="800" i="1">
                <a:solidFill>
                  <a:schemeClr val="bg1"/>
                </a:solidFill>
                <a:ea typeface="Calibri"/>
                <a:cs typeface="Calibri"/>
              </a:rPr>
              <a:t>British Journal of </a:t>
            </a:r>
            <a:r>
              <a:rPr lang="en-US" sz="800" i="1" err="1">
                <a:solidFill>
                  <a:schemeClr val="bg1"/>
                </a:solidFill>
                <a:ea typeface="Calibri"/>
                <a:cs typeface="Calibri"/>
              </a:rPr>
              <a:t>Anaesthesia</a:t>
            </a:r>
            <a:r>
              <a:rPr lang="en-US" sz="800">
                <a:solidFill>
                  <a:schemeClr val="bg1"/>
                </a:solidFill>
                <a:ea typeface="Calibri"/>
                <a:cs typeface="Calibri"/>
              </a:rPr>
              <a:t>. 1986</a:t>
            </a:r>
            <a:endParaRPr lang="en-US">
              <a:solidFill>
                <a:schemeClr val="bg1"/>
              </a:solidFill>
            </a:endParaRPr>
          </a:p>
          <a:p>
            <a:endParaRPr lang="en-US" sz="800">
              <a:solidFill>
                <a:srgbClr val="FFFFFF"/>
              </a:solidFill>
              <a:ea typeface="Calibri"/>
              <a:cs typeface="Calibri"/>
            </a:endParaRPr>
          </a:p>
          <a:p>
            <a:endParaRPr lang="en-US">
              <a:ea typeface="Calibri"/>
              <a:cs typeface="Calibri"/>
            </a:endParaRPr>
          </a:p>
        </p:txBody>
      </p:sp>
    </p:spTree>
    <p:extLst>
      <p:ext uri="{BB962C8B-B14F-4D97-AF65-F5344CB8AC3E}">
        <p14:creationId xmlns:p14="http://schemas.microsoft.com/office/powerpoint/2010/main" val="459702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DA167-6FA8-D30D-7107-E53A41E3542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269A911-CFA5-3CD1-AD55-FD0E0B5983CD}"/>
              </a:ext>
            </a:extLst>
          </p:cNvPr>
          <p:cNvSpPr txBox="1"/>
          <p:nvPr/>
        </p:nvSpPr>
        <p:spPr>
          <a:xfrm>
            <a:off x="4171286" y="637953"/>
            <a:ext cx="699715" cy="3880236"/>
          </a:xfrm>
          <a:prstGeom prst="rect">
            <a:avLst/>
          </a:prstGeom>
          <a:solidFill>
            <a:schemeClr val="bg1"/>
          </a:solidFill>
        </p:spPr>
        <p:txBody>
          <a:bodyPr wrap="square" rtlCol="0">
            <a:spAutoFit/>
          </a:bodyPr>
          <a:lstStyle/>
          <a:p>
            <a:endParaRPr lang="en-US"/>
          </a:p>
        </p:txBody>
      </p:sp>
      <p:sp>
        <p:nvSpPr>
          <p:cNvPr id="8" name="TextBox 7">
            <a:extLst>
              <a:ext uri="{FF2B5EF4-FFF2-40B4-BE49-F238E27FC236}">
                <a16:creationId xmlns:a16="http://schemas.microsoft.com/office/drawing/2014/main" id="{ABC46F44-ACF8-AD11-3AB9-6FC2B7682D31}"/>
              </a:ext>
            </a:extLst>
          </p:cNvPr>
          <p:cNvSpPr txBox="1"/>
          <p:nvPr/>
        </p:nvSpPr>
        <p:spPr>
          <a:xfrm>
            <a:off x="3678865" y="637953"/>
            <a:ext cx="1935126" cy="914400"/>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32FC265D-CC5C-C5C7-1664-3940884EE1B7}"/>
              </a:ext>
            </a:extLst>
          </p:cNvPr>
          <p:cNvSpPr>
            <a:spLocks noGrp="1"/>
          </p:cNvSpPr>
          <p:nvPr>
            <p:ph type="title"/>
          </p:nvPr>
        </p:nvSpPr>
        <p:spPr>
          <a:xfrm>
            <a:off x="569212" y="324252"/>
            <a:ext cx="7700775" cy="1338828"/>
          </a:xfrm>
        </p:spPr>
        <p:txBody>
          <a:bodyPr anchor="ctr">
            <a:normAutofit/>
          </a:bodyPr>
          <a:lstStyle/>
          <a:p>
            <a:r>
              <a:rPr lang="en-US">
                <a:latin typeface="Calibri"/>
                <a:ea typeface="Verdana"/>
                <a:cs typeface="Arial"/>
              </a:rPr>
              <a:t>Population Specific Consideration</a:t>
            </a:r>
            <a:br>
              <a:rPr lang="en-US">
                <a:latin typeface="Calibri"/>
                <a:cs typeface="Arial" panose="020B0604020202020204" pitchFamily="34" charset="0"/>
              </a:rPr>
            </a:br>
            <a:r>
              <a:rPr lang="en-US" i="1">
                <a:latin typeface="Calibri"/>
                <a:ea typeface="Verdana"/>
                <a:cs typeface="Arial"/>
              </a:rPr>
              <a:t>Biological Red Hair Color</a:t>
            </a:r>
            <a:br>
              <a:rPr lang="en-US">
                <a:latin typeface="Calibri"/>
                <a:cs typeface="Arial" panose="020B0604020202020204" pitchFamily="34" charset="0"/>
              </a:rPr>
            </a:br>
            <a:endParaRPr lang="en-US" i="1">
              <a:latin typeface="Calibri"/>
              <a:cs typeface="Arial" panose="020B0604020202020204" pitchFamily="34" charset="0"/>
            </a:endParaRPr>
          </a:p>
        </p:txBody>
      </p:sp>
      <p:sp>
        <p:nvSpPr>
          <p:cNvPr id="4" name="TextBox 3">
            <a:extLst>
              <a:ext uri="{FF2B5EF4-FFF2-40B4-BE49-F238E27FC236}">
                <a16:creationId xmlns:a16="http://schemas.microsoft.com/office/drawing/2014/main" id="{7083775B-E720-F3A6-97D3-AFFE07E0E847}"/>
              </a:ext>
            </a:extLst>
          </p:cNvPr>
          <p:cNvSpPr txBox="1"/>
          <p:nvPr/>
        </p:nvSpPr>
        <p:spPr>
          <a:xfrm>
            <a:off x="820900" y="1602215"/>
            <a:ext cx="7812881" cy="2410916"/>
          </a:xfrm>
          <a:prstGeom prst="rect">
            <a:avLst/>
          </a:prstGeom>
          <a:noFill/>
          <a:ln>
            <a:noFill/>
          </a:ln>
        </p:spPr>
        <p:txBody>
          <a:bodyPr wrap="square" lIns="91440" tIns="45720" rIns="91440" bIns="45720" rtlCol="0" anchor="t">
            <a:spAutoFit/>
          </a:bodyPr>
          <a:lstStyle/>
          <a:p>
            <a:pPr marL="285750" indent="-285750">
              <a:spcAft>
                <a:spcPts val="200"/>
              </a:spcAft>
              <a:buFont typeface="Arial"/>
              <a:buChar char="•"/>
            </a:pPr>
            <a:r>
              <a:rPr lang="en-US" sz="1600">
                <a:ea typeface="+mn-lt"/>
                <a:cs typeface="+mn-lt"/>
              </a:rPr>
              <a:t>Some evidence suggests that women with red hair may have altered responsiveness to hypnotics and may require larger doses to induce an effect</a:t>
            </a:r>
          </a:p>
          <a:p>
            <a:pPr marL="285750" indent="-285750">
              <a:spcAft>
                <a:spcPts val="200"/>
              </a:spcAft>
              <a:buFont typeface="Arial"/>
              <a:buChar char="•"/>
            </a:pPr>
            <a:endParaRPr lang="en-US" sz="1600">
              <a:ea typeface="+mn-lt"/>
              <a:cs typeface="+mn-lt"/>
            </a:endParaRPr>
          </a:p>
          <a:p>
            <a:pPr marL="285750" indent="-285750">
              <a:spcAft>
                <a:spcPts val="200"/>
              </a:spcAft>
              <a:buFont typeface="Arial"/>
              <a:buChar char="•"/>
            </a:pPr>
            <a:r>
              <a:rPr lang="en-US" sz="1600">
                <a:ea typeface="+mn-lt"/>
                <a:cs typeface="+mn-lt"/>
              </a:rPr>
              <a:t>Linked to variants of the melanocortin-1 receptor (MC1R) gene, normally responsible for</a:t>
            </a:r>
            <a:r>
              <a:rPr lang="en-US" sz="1600">
                <a:latin typeface="Calibri"/>
                <a:ea typeface="Calibri"/>
                <a:cs typeface="Arial"/>
              </a:rPr>
              <a:t> regulating the pigmentation of skin and hair color</a:t>
            </a:r>
          </a:p>
          <a:p>
            <a:pPr marL="285750" indent="-285750">
              <a:spcAft>
                <a:spcPts val="200"/>
              </a:spcAft>
              <a:buFont typeface="Arial" panose="020B0604020202020204" pitchFamily="34" charset="0"/>
              <a:buChar char="•"/>
            </a:pPr>
            <a:endParaRPr lang="en-US" sz="1600">
              <a:latin typeface="Calibri"/>
              <a:ea typeface="Calibri"/>
              <a:cs typeface="Arial" panose="020B0604020202020204" pitchFamily="34" charset="0"/>
            </a:endParaRPr>
          </a:p>
          <a:p>
            <a:pPr marL="285750" indent="-285750">
              <a:spcAft>
                <a:spcPts val="200"/>
              </a:spcAft>
              <a:buFont typeface="Arial" panose="020B0604020202020204" pitchFamily="34" charset="0"/>
              <a:buChar char="•"/>
            </a:pPr>
            <a:r>
              <a:rPr lang="en-US" sz="1600">
                <a:latin typeface="Calibri"/>
                <a:ea typeface="Calibri"/>
                <a:cs typeface="Arial"/>
              </a:rPr>
              <a:t>Conflicting evidence; </a:t>
            </a:r>
            <a:r>
              <a:rPr lang="en-US" sz="1600">
                <a:ea typeface="+mn-lt"/>
                <a:cs typeface="+mn-lt"/>
              </a:rPr>
              <a:t>most studies focus on the phenotype and show no statistically significant association between hair color and propofol pharmacokinetics or </a:t>
            </a:r>
            <a:r>
              <a:rPr lang="en-US" sz="1600">
                <a:latin typeface="Calibri"/>
                <a:ea typeface="Calibri"/>
                <a:cs typeface="Calibri"/>
              </a:rPr>
              <a:t>pharmacodynamics</a:t>
            </a:r>
          </a:p>
        </p:txBody>
      </p:sp>
      <p:sp>
        <p:nvSpPr>
          <p:cNvPr id="18" name="AutoShape 2" descr="Image result for red hair clipart outline ">
            <a:extLst>
              <a:ext uri="{FF2B5EF4-FFF2-40B4-BE49-F238E27FC236}">
                <a16:creationId xmlns:a16="http://schemas.microsoft.com/office/drawing/2014/main" id="{FDA533C2-B073-3CC5-7C24-42F171E92A9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E5E35C10-5E17-DA14-B17D-B418EFA4361F}"/>
              </a:ext>
            </a:extLst>
          </p:cNvPr>
          <p:cNvSpPr txBox="1"/>
          <p:nvPr/>
        </p:nvSpPr>
        <p:spPr>
          <a:xfrm>
            <a:off x="-10567" y="4733033"/>
            <a:ext cx="52523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ea typeface="Calibri"/>
                <a:cs typeface="Calibri"/>
              </a:rPr>
              <a:t>Augustinsson A et al.,</a:t>
            </a:r>
            <a:r>
              <a:rPr lang="en-US" sz="800" i="1">
                <a:solidFill>
                  <a:schemeClr val="bg1"/>
                </a:solidFill>
                <a:ea typeface="Calibri"/>
                <a:cs typeface="Calibri"/>
              </a:rPr>
              <a:t> Journal of Personalized Medicine</a:t>
            </a:r>
            <a:r>
              <a:rPr lang="en-US" sz="800">
                <a:solidFill>
                  <a:schemeClr val="bg1"/>
                </a:solidFill>
                <a:ea typeface="Calibri"/>
                <a:cs typeface="Calibri"/>
              </a:rPr>
              <a:t>. 2024    </a:t>
            </a:r>
            <a:r>
              <a:rPr lang="en-US" sz="800" err="1">
                <a:solidFill>
                  <a:schemeClr val="bg1"/>
                </a:solidFill>
                <a:ea typeface="Calibri"/>
                <a:cs typeface="Calibri"/>
              </a:rPr>
              <a:t>Doufus</a:t>
            </a:r>
            <a:r>
              <a:rPr lang="en-US" sz="800">
                <a:solidFill>
                  <a:schemeClr val="bg1"/>
                </a:solidFill>
                <a:ea typeface="Calibri"/>
                <a:cs typeface="Calibri"/>
              </a:rPr>
              <a:t> A et al., </a:t>
            </a:r>
            <a:r>
              <a:rPr lang="en-US" sz="800" i="1">
                <a:solidFill>
                  <a:schemeClr val="bg1"/>
                </a:solidFill>
                <a:ea typeface="Calibri"/>
                <a:cs typeface="Calibri"/>
              </a:rPr>
              <a:t>Anesthesia &amp; Analgesia</a:t>
            </a:r>
            <a:r>
              <a:rPr lang="en-US" sz="800">
                <a:solidFill>
                  <a:schemeClr val="bg1"/>
                </a:solidFill>
                <a:ea typeface="Calibri"/>
                <a:cs typeface="Calibri"/>
              </a:rPr>
              <a:t>. 2013</a:t>
            </a:r>
          </a:p>
          <a:p>
            <a:r>
              <a:rPr lang="en-US" sz="800">
                <a:solidFill>
                  <a:schemeClr val="bg1"/>
                </a:solidFill>
                <a:ea typeface="Calibri"/>
                <a:cs typeface="Calibri"/>
              </a:rPr>
              <a:t>Liem E et al., </a:t>
            </a:r>
            <a:r>
              <a:rPr lang="en-US" sz="800" i="1">
                <a:solidFill>
                  <a:schemeClr val="bg1"/>
                </a:solidFill>
                <a:ea typeface="Calibri"/>
                <a:cs typeface="Calibri"/>
              </a:rPr>
              <a:t>Anesthesiology</a:t>
            </a:r>
            <a:r>
              <a:rPr lang="en-US" sz="800">
                <a:solidFill>
                  <a:schemeClr val="bg1"/>
                </a:solidFill>
                <a:ea typeface="Calibri"/>
                <a:cs typeface="Calibri"/>
              </a:rPr>
              <a:t>. 2004</a:t>
            </a:r>
          </a:p>
          <a:p>
            <a:r>
              <a:rPr lang="en-US" sz="800">
                <a:solidFill>
                  <a:schemeClr val="bg1"/>
                </a:solidFill>
                <a:ea typeface="Calibri"/>
                <a:cs typeface="Calibri"/>
              </a:rPr>
              <a:t>Myles PS et al., </a:t>
            </a:r>
            <a:r>
              <a:rPr lang="en-US" sz="800" i="1" err="1">
                <a:solidFill>
                  <a:schemeClr val="bg1"/>
                </a:solidFill>
                <a:ea typeface="Calibri"/>
                <a:cs typeface="Calibri"/>
              </a:rPr>
              <a:t>Anaesthesia</a:t>
            </a:r>
            <a:r>
              <a:rPr lang="en-US" sz="800" i="1">
                <a:solidFill>
                  <a:schemeClr val="bg1"/>
                </a:solidFill>
                <a:ea typeface="Calibri"/>
                <a:cs typeface="Calibri"/>
              </a:rPr>
              <a:t> and Intensive Care</a:t>
            </a:r>
            <a:r>
              <a:rPr lang="en-US" sz="800">
                <a:solidFill>
                  <a:schemeClr val="bg1"/>
                </a:solidFill>
                <a:ea typeface="Calibri"/>
                <a:cs typeface="Calibri"/>
              </a:rPr>
              <a:t>. 2012  Lichtenwalter K. </a:t>
            </a:r>
            <a:r>
              <a:rPr lang="en-US" sz="800" i="1">
                <a:solidFill>
                  <a:schemeClr val="bg1"/>
                </a:solidFill>
                <a:ea typeface="Calibri"/>
                <a:cs typeface="Calibri"/>
              </a:rPr>
              <a:t>Pain</a:t>
            </a:r>
            <a:r>
              <a:rPr lang="en-US" sz="800">
                <a:solidFill>
                  <a:schemeClr val="bg1"/>
                </a:solidFill>
                <a:ea typeface="Calibri"/>
                <a:cs typeface="Calibri"/>
              </a:rPr>
              <a:t>. 2021</a:t>
            </a:r>
          </a:p>
        </p:txBody>
      </p:sp>
    </p:spTree>
    <p:extLst>
      <p:ext uri="{BB962C8B-B14F-4D97-AF65-F5344CB8AC3E}">
        <p14:creationId xmlns:p14="http://schemas.microsoft.com/office/powerpoint/2010/main" val="152672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7B3AF-5025-4166-B381-C8C2E9AB096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7B4976-93C1-5014-2BD2-AD69CF7BCC4D}"/>
              </a:ext>
            </a:extLst>
          </p:cNvPr>
          <p:cNvSpPr txBox="1"/>
          <p:nvPr/>
        </p:nvSpPr>
        <p:spPr>
          <a:xfrm>
            <a:off x="4171286" y="625311"/>
            <a:ext cx="699715" cy="3880236"/>
          </a:xfrm>
          <a:prstGeom prst="rect">
            <a:avLst/>
          </a:prstGeom>
          <a:solidFill>
            <a:schemeClr val="bg1"/>
          </a:solidFill>
        </p:spPr>
        <p:txBody>
          <a:bodyPr wrap="square" rtlCol="0">
            <a:spAutoFit/>
          </a:bodyPr>
          <a:lstStyle/>
          <a:p>
            <a:endParaRPr lang="en-US"/>
          </a:p>
        </p:txBody>
      </p:sp>
      <p:sp>
        <p:nvSpPr>
          <p:cNvPr id="8" name="TextBox 7">
            <a:extLst>
              <a:ext uri="{FF2B5EF4-FFF2-40B4-BE49-F238E27FC236}">
                <a16:creationId xmlns:a16="http://schemas.microsoft.com/office/drawing/2014/main" id="{9D86B355-015D-5FB2-E1A6-8CAEB84BD02C}"/>
              </a:ext>
            </a:extLst>
          </p:cNvPr>
          <p:cNvSpPr txBox="1"/>
          <p:nvPr/>
        </p:nvSpPr>
        <p:spPr>
          <a:xfrm>
            <a:off x="3678865" y="637953"/>
            <a:ext cx="1935126" cy="914400"/>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6AF505B3-8807-E404-0BE8-77197E85419D}"/>
              </a:ext>
            </a:extLst>
          </p:cNvPr>
          <p:cNvSpPr>
            <a:spLocks noGrp="1"/>
          </p:cNvSpPr>
          <p:nvPr>
            <p:ph type="title"/>
          </p:nvPr>
        </p:nvSpPr>
        <p:spPr>
          <a:xfrm>
            <a:off x="569212" y="552852"/>
            <a:ext cx="7700775" cy="1338828"/>
          </a:xfrm>
        </p:spPr>
        <p:txBody>
          <a:bodyPr vert="horz" lIns="91440" tIns="45720" rIns="91440" bIns="45720" rtlCol="0" anchor="ctr">
            <a:noAutofit/>
          </a:bodyPr>
          <a:lstStyle/>
          <a:p>
            <a:r>
              <a:rPr lang="en-US">
                <a:latin typeface="Calibri"/>
                <a:ea typeface="Verdana"/>
                <a:cs typeface="Arial"/>
              </a:rPr>
              <a:t>Population Specific Consideration</a:t>
            </a:r>
            <a:br>
              <a:rPr lang="en-US">
                <a:latin typeface="Calibri"/>
                <a:cs typeface="Arial" panose="020B0604020202020204" pitchFamily="34" charset="0"/>
              </a:rPr>
            </a:br>
            <a:r>
              <a:rPr lang="en-US" i="1">
                <a:latin typeface="Calibri"/>
                <a:ea typeface="Verdana"/>
                <a:cs typeface="Arial"/>
              </a:rPr>
              <a:t>Elderly Patients</a:t>
            </a:r>
            <a:br>
              <a:rPr lang="en-US" i="1">
                <a:latin typeface="Calibri"/>
                <a:cs typeface="Arial" panose="020B0604020202020204" pitchFamily="34" charset="0"/>
              </a:rPr>
            </a:br>
            <a:br>
              <a:rPr lang="en-US" i="1">
                <a:latin typeface="Calibri"/>
                <a:cs typeface="Arial" panose="020B0604020202020204" pitchFamily="34" charset="0"/>
              </a:rPr>
            </a:br>
            <a:endParaRPr lang="en-US" i="1">
              <a:latin typeface="Calibri"/>
              <a:cs typeface="Arial" panose="020B0604020202020204" pitchFamily="34" charset="0"/>
            </a:endParaRPr>
          </a:p>
        </p:txBody>
      </p:sp>
      <p:sp>
        <p:nvSpPr>
          <p:cNvPr id="18" name="AutoShape 2" descr="Image result for red hair clipart outline ">
            <a:extLst>
              <a:ext uri="{FF2B5EF4-FFF2-40B4-BE49-F238E27FC236}">
                <a16:creationId xmlns:a16="http://schemas.microsoft.com/office/drawing/2014/main" id="{C1535077-DC9C-D5CA-FA90-452D16720AF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75E34D85-EECA-0AF4-7EA7-A8DD9C145AD2}"/>
              </a:ext>
            </a:extLst>
          </p:cNvPr>
          <p:cNvSpPr txBox="1"/>
          <p:nvPr/>
        </p:nvSpPr>
        <p:spPr>
          <a:xfrm>
            <a:off x="569902" y="1599390"/>
            <a:ext cx="7700775" cy="2062103"/>
          </a:xfrm>
          <a:prstGeom prst="rect">
            <a:avLst/>
          </a:prstGeom>
          <a:noFill/>
        </p:spPr>
        <p:txBody>
          <a:bodyPr wrap="square" lIns="91440" tIns="45720" rIns="91440" bIns="45720" rtlCol="0" anchor="t">
            <a:spAutoFit/>
          </a:bodyPr>
          <a:lstStyle/>
          <a:p>
            <a:r>
              <a:rPr lang="en-US" sz="1600">
                <a:latin typeface="Calibri"/>
                <a:ea typeface="Calibri"/>
                <a:cs typeface="Arial"/>
              </a:rPr>
              <a:t>Elderly patients </a:t>
            </a:r>
            <a:r>
              <a:rPr lang="en-US" sz="1600">
                <a:latin typeface="Calibri"/>
                <a:ea typeface="Calibri"/>
                <a:cs typeface="Calibri"/>
              </a:rPr>
              <a:t>≥65 years old are more susceptible to adverse effects associated with propofol </a:t>
            </a:r>
            <a:endParaRPr lang="en-US" sz="1600" b="1">
              <a:latin typeface="Calibri"/>
              <a:ea typeface="Calibri"/>
              <a:cs typeface="Calibri"/>
            </a:endParaRPr>
          </a:p>
          <a:p>
            <a:endParaRPr lang="en-US" sz="1600">
              <a:ea typeface="Calibri"/>
              <a:cs typeface="Arial" panose="020B0604020202020204" pitchFamily="34" charset="0"/>
            </a:endParaRPr>
          </a:p>
          <a:p>
            <a:pPr marL="285750" indent="-285750">
              <a:buFont typeface="Arial" panose="020B0604020202020204" pitchFamily="34" charset="0"/>
              <a:buChar char="•"/>
            </a:pPr>
            <a:r>
              <a:rPr lang="en-US" sz="1600">
                <a:latin typeface="Calibri"/>
                <a:ea typeface="Calibri"/>
                <a:cs typeface="Arial"/>
              </a:rPr>
              <a:t>Higher prevalence of respiratory depression, apnea, and the need for clinical intervention with the use of propofol in the elderly</a:t>
            </a:r>
          </a:p>
          <a:p>
            <a:pPr marL="285750" indent="-285750">
              <a:buFont typeface="Arial" panose="020B0604020202020204" pitchFamily="34" charset="0"/>
              <a:buChar char="•"/>
            </a:pPr>
            <a:endParaRPr lang="en-US" sz="1600">
              <a:ea typeface="Calibri"/>
              <a:cs typeface="Arial"/>
            </a:endParaRPr>
          </a:p>
          <a:p>
            <a:pPr marL="285750" indent="-285750">
              <a:buFont typeface="Arial" panose="020B0604020202020204" pitchFamily="34" charset="0"/>
              <a:buChar char="•"/>
            </a:pPr>
            <a:r>
              <a:rPr lang="en-US" sz="1600">
                <a:ea typeface="Calibri"/>
                <a:cs typeface="Arial"/>
              </a:rPr>
              <a:t>Administering smaller propofol IV bolus doses of 0.5 mg/kg and subsequent boluses of 0.25 mg/kg may limit both respiratory and cardiovascular complications </a:t>
            </a:r>
          </a:p>
        </p:txBody>
      </p:sp>
      <p:sp>
        <p:nvSpPr>
          <p:cNvPr id="6" name="TextBox 5">
            <a:extLst>
              <a:ext uri="{FF2B5EF4-FFF2-40B4-BE49-F238E27FC236}">
                <a16:creationId xmlns:a16="http://schemas.microsoft.com/office/drawing/2014/main" id="{6E685A98-6290-A66B-660C-A3AC26C0E316}"/>
              </a:ext>
            </a:extLst>
          </p:cNvPr>
          <p:cNvSpPr txBox="1"/>
          <p:nvPr/>
        </p:nvSpPr>
        <p:spPr>
          <a:xfrm>
            <a:off x="0" y="4508127"/>
            <a:ext cx="7274858"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a:solidFill>
                  <a:srgbClr val="444444"/>
                </a:solidFill>
                <a:latin typeface="Aptos"/>
                <a:ea typeface="Calibri"/>
                <a:cs typeface="Calibri"/>
              </a:rPr>
              <a:t>​</a:t>
            </a:r>
            <a:endParaRPr lang="en-US">
              <a:solidFill>
                <a:schemeClr val="bg1"/>
              </a:solidFill>
              <a:latin typeface="Aptos"/>
              <a:ea typeface="Calibri"/>
              <a:cs typeface="Calibri"/>
            </a:endParaRPr>
          </a:p>
          <a:p>
            <a:r>
              <a:rPr lang="en-US" sz="800">
                <a:solidFill>
                  <a:schemeClr val="bg1"/>
                </a:solidFill>
                <a:latin typeface="Calibri"/>
                <a:ea typeface="Calibri"/>
                <a:cs typeface="Calibri"/>
              </a:rPr>
              <a:t>Krauss B et al., </a:t>
            </a:r>
            <a:r>
              <a:rPr lang="en-US" sz="800" i="1">
                <a:solidFill>
                  <a:schemeClr val="bg1"/>
                </a:solidFill>
                <a:latin typeface="Calibri"/>
                <a:ea typeface="Calibri"/>
                <a:cs typeface="Calibri"/>
              </a:rPr>
              <a:t>Ann Emerg Med</a:t>
            </a:r>
            <a:r>
              <a:rPr lang="en-US" sz="800">
                <a:solidFill>
                  <a:schemeClr val="bg1"/>
                </a:solidFill>
                <a:latin typeface="Calibri"/>
                <a:ea typeface="Calibri"/>
                <a:cs typeface="Calibri"/>
              </a:rPr>
              <a:t>. 2016</a:t>
            </a:r>
          </a:p>
          <a:p>
            <a:r>
              <a:rPr lang="en-US" sz="800">
                <a:solidFill>
                  <a:schemeClr val="bg1"/>
                </a:solidFill>
                <a:latin typeface="Calibri"/>
                <a:ea typeface="Calibri"/>
                <a:cs typeface="Calibri"/>
              </a:rPr>
              <a:t>Homfray G et al., </a:t>
            </a:r>
            <a:r>
              <a:rPr lang="en-US" sz="800" i="1">
                <a:solidFill>
                  <a:schemeClr val="bg1"/>
                </a:solidFill>
                <a:latin typeface="Calibri"/>
                <a:ea typeface="Calibri"/>
                <a:cs typeface="Calibri"/>
              </a:rPr>
              <a:t>British Journal of </a:t>
            </a:r>
            <a:r>
              <a:rPr lang="en-US" sz="800" i="1" err="1">
                <a:solidFill>
                  <a:schemeClr val="bg1"/>
                </a:solidFill>
                <a:latin typeface="Calibri"/>
                <a:ea typeface="Calibri"/>
                <a:cs typeface="Calibri"/>
              </a:rPr>
              <a:t>Anaesthesia</a:t>
            </a:r>
            <a:r>
              <a:rPr lang="en-US" sz="800">
                <a:solidFill>
                  <a:schemeClr val="bg1"/>
                </a:solidFill>
                <a:latin typeface="Calibri"/>
                <a:ea typeface="Calibri"/>
                <a:cs typeface="Calibri"/>
              </a:rPr>
              <a:t>. 2018</a:t>
            </a:r>
            <a:endParaRPr lang="en-US" sz="800">
              <a:solidFill>
                <a:schemeClr val="bg1"/>
              </a:solidFill>
              <a:ea typeface="Calibri"/>
              <a:cs typeface="Calibri"/>
            </a:endParaRPr>
          </a:p>
        </p:txBody>
      </p:sp>
    </p:spTree>
    <p:extLst>
      <p:ext uri="{BB962C8B-B14F-4D97-AF65-F5344CB8AC3E}">
        <p14:creationId xmlns:p14="http://schemas.microsoft.com/office/powerpoint/2010/main" val="1849930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4E289-73FC-76C2-7EFC-CFEDD8E541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C8BF1-790C-E9B7-CC09-3AB03B8D38F1}"/>
              </a:ext>
            </a:extLst>
          </p:cNvPr>
          <p:cNvSpPr>
            <a:spLocks noGrp="1"/>
          </p:cNvSpPr>
          <p:nvPr>
            <p:ph type="title"/>
          </p:nvPr>
        </p:nvSpPr>
        <p:spPr>
          <a:xfrm>
            <a:off x="490706" y="963711"/>
            <a:ext cx="7886700" cy="646331"/>
          </a:xfrm>
        </p:spPr>
        <p:txBody>
          <a:bodyPr wrap="square" anchor="ctr">
            <a:normAutofit/>
          </a:bodyPr>
          <a:lstStyle/>
          <a:p>
            <a:r>
              <a:rPr lang="en-US" sz="3000"/>
              <a:t>Etomidate</a:t>
            </a:r>
          </a:p>
        </p:txBody>
      </p:sp>
      <p:sp>
        <p:nvSpPr>
          <p:cNvPr id="3" name="Content Placeholder 2">
            <a:extLst>
              <a:ext uri="{FF2B5EF4-FFF2-40B4-BE49-F238E27FC236}">
                <a16:creationId xmlns:a16="http://schemas.microsoft.com/office/drawing/2014/main" id="{19C766EA-70DB-FB0B-FA6F-F02EFA2E20FC}"/>
              </a:ext>
            </a:extLst>
          </p:cNvPr>
          <p:cNvSpPr>
            <a:spLocks noGrp="1"/>
          </p:cNvSpPr>
          <p:nvPr>
            <p:ph idx="1"/>
          </p:nvPr>
        </p:nvSpPr>
        <p:spPr>
          <a:xfrm>
            <a:off x="490706" y="1653174"/>
            <a:ext cx="7079675" cy="3263504"/>
          </a:xfrm>
        </p:spPr>
        <p:txBody>
          <a:bodyPr vert="horz" lIns="91440" tIns="45720" rIns="91440" bIns="45720" rtlCol="0" anchor="t">
            <a:normAutofit/>
          </a:bodyPr>
          <a:lstStyle/>
          <a:p>
            <a:pPr marL="342900" indent="-342900">
              <a:buFont typeface="Arial" panose="020B0604020202020204" pitchFamily="34" charset="0"/>
              <a:buChar char="•"/>
            </a:pPr>
            <a:r>
              <a:rPr lang="en-US" sz="1600">
                <a:latin typeface="Calibri"/>
                <a:ea typeface="Calibri"/>
                <a:cs typeface="Arial"/>
              </a:rPr>
              <a:t>Nonbarbiturate, sedative hypnotic with general anesthetic properties </a:t>
            </a:r>
          </a:p>
          <a:p>
            <a:endParaRPr lang="en-US" sz="1600">
              <a:latin typeface="Calibri"/>
              <a:ea typeface="Calibri"/>
              <a:cs typeface="Arial"/>
            </a:endParaRPr>
          </a:p>
          <a:p>
            <a:pPr marL="342900" indent="-342900">
              <a:buFont typeface="Arial" panose="020B0604020202020204" pitchFamily="34" charset="0"/>
              <a:buChar char="•"/>
            </a:pPr>
            <a:r>
              <a:rPr lang="en-US" sz="1600">
                <a:latin typeface="Calibri"/>
                <a:ea typeface="Calibri"/>
                <a:cs typeface="Arial"/>
              </a:rPr>
              <a:t>Mechanism of Action:</a:t>
            </a:r>
          </a:p>
          <a:p>
            <a:pPr marL="685800" lvl="1" indent="-342900">
              <a:buFont typeface="Arial" panose="020B0604020202020204" pitchFamily="34" charset="0"/>
              <a:buChar char="•"/>
            </a:pPr>
            <a:r>
              <a:rPr lang="en-US" sz="1600">
                <a:solidFill>
                  <a:schemeClr val="bg1"/>
                </a:solidFill>
                <a:latin typeface="Calibri"/>
                <a:ea typeface="Calibri"/>
                <a:cs typeface="Arial"/>
              </a:rPr>
              <a:t>Agonism of GABA</a:t>
            </a:r>
            <a:r>
              <a:rPr lang="en-US" sz="1600" baseline="-25000">
                <a:solidFill>
                  <a:schemeClr val="bg1"/>
                </a:solidFill>
                <a:latin typeface="Calibri"/>
                <a:ea typeface="Calibri"/>
                <a:cs typeface="Arial"/>
              </a:rPr>
              <a:t>A</a:t>
            </a:r>
            <a:r>
              <a:rPr lang="en-US" sz="1600">
                <a:solidFill>
                  <a:schemeClr val="bg1"/>
                </a:solidFill>
                <a:latin typeface="Calibri"/>
                <a:ea typeface="Calibri"/>
                <a:cs typeface="Arial"/>
              </a:rPr>
              <a:t> receptors</a:t>
            </a:r>
          </a:p>
          <a:p>
            <a:pPr lvl="1"/>
            <a:endParaRPr lang="en-US" sz="1600">
              <a:solidFill>
                <a:schemeClr val="bg1"/>
              </a:solidFill>
              <a:latin typeface="Calibri"/>
              <a:ea typeface="Calibri"/>
              <a:cs typeface="Arial"/>
            </a:endParaRPr>
          </a:p>
          <a:p>
            <a:pPr marL="342900" indent="-342900">
              <a:buFont typeface="Arial" panose="020B0604020202020204" pitchFamily="34" charset="0"/>
              <a:buChar char="•"/>
            </a:pPr>
            <a:r>
              <a:rPr lang="en-US" sz="1600">
                <a:latin typeface="Calibri"/>
                <a:ea typeface="Calibri"/>
                <a:cs typeface="Arial"/>
                <a:sym typeface="Wingdings" panose="05000000000000000000" pitchFamily="2" charset="2"/>
              </a:rPr>
              <a:t>Procedural Sedation Dose: </a:t>
            </a:r>
            <a:endParaRPr lang="en-US" sz="1600">
              <a:latin typeface="Calibri"/>
              <a:ea typeface="Calibri"/>
              <a:cs typeface="Arial"/>
            </a:endParaRPr>
          </a:p>
          <a:p>
            <a:pPr marL="685800" lvl="1" indent="-342900">
              <a:buFont typeface="Arial" panose="020B0604020202020204" pitchFamily="34" charset="0"/>
              <a:buChar char="•"/>
            </a:pPr>
            <a:r>
              <a:rPr lang="en-US" sz="1600">
                <a:solidFill>
                  <a:schemeClr val="bg1"/>
                </a:solidFill>
                <a:latin typeface="Calibri"/>
                <a:ea typeface="Calibri"/>
                <a:cs typeface="Arial"/>
                <a:sym typeface="Wingdings" panose="05000000000000000000" pitchFamily="2" charset="2"/>
              </a:rPr>
              <a:t>Adults: 0.1 to 0.2 mg/kg IV bolus</a:t>
            </a:r>
            <a:endParaRPr lang="en-US" sz="1600">
              <a:solidFill>
                <a:schemeClr val="bg1"/>
              </a:solidFill>
              <a:latin typeface="Calibri"/>
              <a:ea typeface="Calibri"/>
              <a:cs typeface="Arial"/>
            </a:endParaRPr>
          </a:p>
          <a:p>
            <a:pPr lvl="1"/>
            <a:endParaRPr lang="en-US" sz="1600">
              <a:solidFill>
                <a:schemeClr val="bg1"/>
              </a:solidFill>
              <a:latin typeface="Calibri"/>
              <a:ea typeface="Calibri"/>
            </a:endParaRPr>
          </a:p>
          <a:p>
            <a:pPr marL="685800" lvl="1" indent="-342900">
              <a:buFont typeface="Arial" panose="020B0604020202020204" pitchFamily="34" charset="0"/>
              <a:buChar char="•"/>
            </a:pPr>
            <a:endParaRPr lang="en-US" sz="1400">
              <a:solidFill>
                <a:schemeClr val="bg1"/>
              </a:solidFill>
              <a:latin typeface="Calibri"/>
              <a:ea typeface="Calibri"/>
            </a:endParaRPr>
          </a:p>
          <a:p>
            <a:pPr marL="685800" lvl="1" indent="-342900">
              <a:buFont typeface="Arial" panose="020B0604020202020204" pitchFamily="34" charset="0"/>
              <a:buChar char="•"/>
            </a:pPr>
            <a:endParaRPr lang="en-US" sz="1300"/>
          </a:p>
          <a:p>
            <a:pPr marL="685800" lvl="1" indent="-342900">
              <a:buFont typeface="Arial" panose="020B0604020202020204" pitchFamily="34" charset="0"/>
              <a:buChar char="•"/>
            </a:pPr>
            <a:endParaRPr lang="en-US" sz="1300"/>
          </a:p>
        </p:txBody>
      </p:sp>
      <p:sp>
        <p:nvSpPr>
          <p:cNvPr id="4" name="TextBox 3">
            <a:extLst>
              <a:ext uri="{FF2B5EF4-FFF2-40B4-BE49-F238E27FC236}">
                <a16:creationId xmlns:a16="http://schemas.microsoft.com/office/drawing/2014/main" id="{693D1C5A-9BCD-C464-12C2-307F4DA05EDC}"/>
              </a:ext>
            </a:extLst>
          </p:cNvPr>
          <p:cNvSpPr txBox="1"/>
          <p:nvPr/>
        </p:nvSpPr>
        <p:spPr>
          <a:xfrm>
            <a:off x="70844" y="4917423"/>
            <a:ext cx="303668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800" err="1">
                <a:solidFill>
                  <a:schemeClr val="bg1"/>
                </a:solidFill>
                <a:latin typeface="Calibri"/>
                <a:ea typeface="Calibri"/>
                <a:cs typeface="Calibri"/>
              </a:rPr>
              <a:t>Etomidate</a:t>
            </a:r>
            <a:r>
              <a:rPr lang="es-ES" sz="800">
                <a:solidFill>
                  <a:schemeClr val="bg1"/>
                </a:solidFill>
                <a:latin typeface="Calibri"/>
                <a:ea typeface="Calibri"/>
                <a:cs typeface="Calibri"/>
              </a:rPr>
              <a:t>. </a:t>
            </a:r>
            <a:r>
              <a:rPr lang="es-ES" sz="800" err="1">
                <a:solidFill>
                  <a:schemeClr val="bg1"/>
                </a:solidFill>
                <a:latin typeface="Calibri"/>
                <a:ea typeface="Calibri"/>
                <a:cs typeface="Calibri"/>
              </a:rPr>
              <a:t>Medication</a:t>
            </a:r>
            <a:r>
              <a:rPr lang="es-ES" sz="800">
                <a:solidFill>
                  <a:schemeClr val="bg1"/>
                </a:solidFill>
                <a:latin typeface="Calibri"/>
                <a:ea typeface="Calibri"/>
                <a:cs typeface="Calibri"/>
              </a:rPr>
              <a:t> Guide. </a:t>
            </a:r>
            <a:r>
              <a:rPr lang="es-ES" sz="800" i="1">
                <a:solidFill>
                  <a:schemeClr val="bg1"/>
                </a:solidFill>
                <a:latin typeface="Calibri"/>
                <a:ea typeface="Calibri"/>
                <a:cs typeface="Calibri"/>
              </a:rPr>
              <a:t>FDA</a:t>
            </a:r>
            <a:r>
              <a:rPr lang="es-ES" sz="800">
                <a:solidFill>
                  <a:schemeClr val="bg1"/>
                </a:solidFill>
                <a:latin typeface="Calibri"/>
                <a:ea typeface="Calibri"/>
                <a:cs typeface="Calibri"/>
              </a:rPr>
              <a:t>. 2022</a:t>
            </a:r>
            <a:endParaRPr lang="en-US" sz="800">
              <a:solidFill>
                <a:schemeClr val="bg1"/>
              </a:solidFill>
              <a:latin typeface="Calibri"/>
            </a:endParaRPr>
          </a:p>
        </p:txBody>
      </p:sp>
    </p:spTree>
    <p:extLst>
      <p:ext uri="{BB962C8B-B14F-4D97-AF65-F5344CB8AC3E}">
        <p14:creationId xmlns:p14="http://schemas.microsoft.com/office/powerpoint/2010/main" val="1606528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B5F91-4A58-CA75-8D94-545812F2737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70282D9-D642-EE88-BDB4-D61DFF3763EE}"/>
              </a:ext>
            </a:extLst>
          </p:cNvPr>
          <p:cNvSpPr>
            <a:spLocks noGrp="1"/>
          </p:cNvSpPr>
          <p:nvPr>
            <p:ph type="title"/>
          </p:nvPr>
        </p:nvSpPr>
        <p:spPr>
          <a:xfrm>
            <a:off x="422307" y="43643"/>
            <a:ext cx="7700775" cy="1338828"/>
          </a:xfrm>
        </p:spPr>
        <p:txBody>
          <a:bodyPr anchor="ctr">
            <a:normAutofit/>
          </a:bodyPr>
          <a:lstStyle/>
          <a:p>
            <a:r>
              <a:rPr lang="en-US">
                <a:latin typeface="Calibri"/>
                <a:ea typeface="Verdana"/>
                <a:cs typeface="Arial"/>
              </a:rPr>
              <a:t>Etomidate</a:t>
            </a:r>
          </a:p>
        </p:txBody>
      </p:sp>
      <p:sp>
        <p:nvSpPr>
          <p:cNvPr id="7" name="Title 1">
            <a:extLst>
              <a:ext uri="{FF2B5EF4-FFF2-40B4-BE49-F238E27FC236}">
                <a16:creationId xmlns:a16="http://schemas.microsoft.com/office/drawing/2014/main" id="{6D29CD55-4795-FCCC-7085-3C3D06870349}"/>
              </a:ext>
            </a:extLst>
          </p:cNvPr>
          <p:cNvSpPr txBox="1">
            <a:spLocks/>
          </p:cNvSpPr>
          <p:nvPr/>
        </p:nvSpPr>
        <p:spPr>
          <a:xfrm>
            <a:off x="1198969" y="924345"/>
            <a:ext cx="3707510" cy="8085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sz="1600" i="1" u="sng">
                <a:latin typeface="Calibri"/>
                <a:ea typeface="Verdana"/>
                <a:cs typeface="Arial"/>
              </a:rPr>
              <a:t>Pharmacokinetics</a:t>
            </a:r>
          </a:p>
        </p:txBody>
      </p:sp>
      <p:sp>
        <p:nvSpPr>
          <p:cNvPr id="8" name="Title 1">
            <a:extLst>
              <a:ext uri="{FF2B5EF4-FFF2-40B4-BE49-F238E27FC236}">
                <a16:creationId xmlns:a16="http://schemas.microsoft.com/office/drawing/2014/main" id="{18E6EC4F-F403-9816-6BA9-39A0104718E1}"/>
              </a:ext>
            </a:extLst>
          </p:cNvPr>
          <p:cNvSpPr txBox="1">
            <a:spLocks/>
          </p:cNvSpPr>
          <p:nvPr/>
        </p:nvSpPr>
        <p:spPr>
          <a:xfrm>
            <a:off x="5861192" y="867228"/>
            <a:ext cx="3707510" cy="8085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sz="1600" i="1" u="sng">
                <a:latin typeface="Calibri"/>
                <a:ea typeface="Verdana"/>
                <a:cs typeface="Arial"/>
              </a:rPr>
              <a:t>Adverse Effects</a:t>
            </a:r>
          </a:p>
        </p:txBody>
      </p:sp>
      <p:sp>
        <p:nvSpPr>
          <p:cNvPr id="10" name="TextBox 9">
            <a:extLst>
              <a:ext uri="{FF2B5EF4-FFF2-40B4-BE49-F238E27FC236}">
                <a16:creationId xmlns:a16="http://schemas.microsoft.com/office/drawing/2014/main" id="{6AA61C08-B6D8-D041-5CF5-88ABC8635952}"/>
              </a:ext>
            </a:extLst>
          </p:cNvPr>
          <p:cNvSpPr txBox="1"/>
          <p:nvPr/>
        </p:nvSpPr>
        <p:spPr>
          <a:xfrm>
            <a:off x="281366" y="1604085"/>
            <a:ext cx="3621236" cy="1631216"/>
          </a:xfrm>
          <a:prstGeom prst="rect">
            <a:avLst/>
          </a:prstGeom>
          <a:noFill/>
        </p:spPr>
        <p:txBody>
          <a:bodyPr wrap="square" lIns="91440" tIns="45720" rIns="91440" bIns="45720" rtlCol="0" anchor="t">
            <a:spAutoFit/>
          </a:bodyPr>
          <a:lstStyle/>
          <a:p>
            <a:pPr marL="685800" lvl="1" indent="-342900">
              <a:buFont typeface="Arial" panose="020B0604020202020204" pitchFamily="34" charset="0"/>
              <a:buChar char="•"/>
            </a:pPr>
            <a:r>
              <a:rPr lang="en-US" sz="1600">
                <a:sym typeface="Wingdings" panose="05000000000000000000" pitchFamily="2" charset="2"/>
              </a:rPr>
              <a:t>Onset IV: ~30 to 60 seconds</a:t>
            </a:r>
            <a:endParaRPr lang="en-US" sz="1600">
              <a:ea typeface="Calibri"/>
              <a:cs typeface="Calibri"/>
            </a:endParaRPr>
          </a:p>
          <a:p>
            <a:pPr marL="685800" lvl="1" indent="-342900">
              <a:buFont typeface="Arial" panose="020B0604020202020204" pitchFamily="34" charset="0"/>
              <a:buChar char="•"/>
            </a:pPr>
            <a:r>
              <a:rPr lang="en-US" sz="1600">
                <a:sym typeface="Wingdings" panose="05000000000000000000" pitchFamily="2" charset="2"/>
              </a:rPr>
              <a:t>Duration: ~5 to 15 minutes</a:t>
            </a:r>
            <a:endParaRPr lang="en-US" sz="1600">
              <a:ea typeface="Calibri"/>
              <a:cs typeface="Calibri"/>
            </a:endParaRPr>
          </a:p>
          <a:p>
            <a:pPr marL="685800" lvl="1" indent="-342900">
              <a:buFont typeface="Arial" panose="020B0604020202020204" pitchFamily="34" charset="0"/>
              <a:buChar char="•"/>
            </a:pPr>
            <a:r>
              <a:rPr lang="en-US" sz="1600">
                <a:latin typeface="Calibri"/>
                <a:ea typeface="Cambria"/>
                <a:cs typeface="Calibri"/>
              </a:rPr>
              <a:t>Limited effects on cardiovascular and hemodynamic function</a:t>
            </a:r>
            <a:endParaRPr lang="en-US" sz="1600">
              <a:latin typeface="Calibri"/>
              <a:ea typeface="Calibri"/>
              <a:cs typeface="Calibri"/>
            </a:endParaRPr>
          </a:p>
          <a:p>
            <a:pPr marL="685800" lvl="1" indent="-342900">
              <a:buFont typeface="Arial" panose="020B0604020202020204" pitchFamily="34" charset="0"/>
              <a:buChar char="•"/>
            </a:pPr>
            <a:endParaRPr lang="en-US">
              <a:ea typeface="Calibri"/>
              <a:cs typeface="Calibri"/>
            </a:endParaRPr>
          </a:p>
          <a:p>
            <a:endParaRPr lang="en-US">
              <a:ea typeface="Calibri"/>
              <a:cs typeface="Calibri"/>
            </a:endParaRPr>
          </a:p>
        </p:txBody>
      </p:sp>
      <p:sp>
        <p:nvSpPr>
          <p:cNvPr id="13" name="TextBox 12">
            <a:extLst>
              <a:ext uri="{FF2B5EF4-FFF2-40B4-BE49-F238E27FC236}">
                <a16:creationId xmlns:a16="http://schemas.microsoft.com/office/drawing/2014/main" id="{49A6CF04-A1CE-4E2A-5E8B-C562195F12E7}"/>
              </a:ext>
            </a:extLst>
          </p:cNvPr>
          <p:cNvSpPr txBox="1"/>
          <p:nvPr/>
        </p:nvSpPr>
        <p:spPr>
          <a:xfrm>
            <a:off x="4906479" y="1469649"/>
            <a:ext cx="3434751" cy="1107996"/>
          </a:xfrm>
          <a:prstGeom prst="rect">
            <a:avLst/>
          </a:prstGeom>
          <a:noFill/>
        </p:spPr>
        <p:txBody>
          <a:bodyPr wrap="square" lIns="91440" tIns="45720" rIns="91440" bIns="45720" rtlCol="0" anchor="t">
            <a:spAutoFit/>
          </a:bodyPr>
          <a:lstStyle/>
          <a:p>
            <a:pPr marL="685800" lvl="1" indent="-342900">
              <a:buFont typeface="Arial" panose="020B0604020202020204" pitchFamily="34" charset="0"/>
              <a:buChar char="•"/>
            </a:pPr>
            <a:r>
              <a:rPr lang="en-US" sz="1600">
                <a:sym typeface="Wingdings" panose="05000000000000000000" pitchFamily="2" charset="2"/>
              </a:rPr>
              <a:t>Myoclonus </a:t>
            </a:r>
            <a:endParaRPr lang="en-US" sz="1600">
              <a:ea typeface="Calibri"/>
              <a:cs typeface="Calibri"/>
            </a:endParaRPr>
          </a:p>
          <a:p>
            <a:pPr marL="685800" lvl="1" indent="-342900">
              <a:buFont typeface="Arial" panose="020B0604020202020204" pitchFamily="34" charset="0"/>
              <a:buChar char="•"/>
            </a:pPr>
            <a:r>
              <a:rPr lang="en-US" sz="1600">
                <a:sym typeface="Wingdings" panose="05000000000000000000" pitchFamily="2" charset="2"/>
              </a:rPr>
              <a:t>Adrenal suppression</a:t>
            </a:r>
            <a:endParaRPr lang="en-US" sz="1600">
              <a:ea typeface="Calibri"/>
              <a:cs typeface="Calibri"/>
            </a:endParaRPr>
          </a:p>
          <a:p>
            <a:pPr marL="685800" lvl="1" indent="-342900">
              <a:buFont typeface="Arial" panose="020B0604020202020204" pitchFamily="34" charset="0"/>
              <a:buChar char="•"/>
            </a:pPr>
            <a:r>
              <a:rPr lang="en-US" sz="1600">
                <a:sym typeface="Wingdings" panose="05000000000000000000" pitchFamily="2" charset="2"/>
              </a:rPr>
              <a:t>Respiratory depression</a:t>
            </a:r>
            <a:endParaRPr lang="en-US" sz="1600">
              <a:ea typeface="Calibri"/>
              <a:cs typeface="Calibri"/>
            </a:endParaRPr>
          </a:p>
          <a:p>
            <a:endParaRPr lang="en-US"/>
          </a:p>
        </p:txBody>
      </p:sp>
      <p:graphicFrame>
        <p:nvGraphicFramePr>
          <p:cNvPr id="14" name="Table 13">
            <a:extLst>
              <a:ext uri="{FF2B5EF4-FFF2-40B4-BE49-F238E27FC236}">
                <a16:creationId xmlns:a16="http://schemas.microsoft.com/office/drawing/2014/main" id="{8C933848-D0CB-9D6D-40A1-97EB9DED8EFA}"/>
              </a:ext>
            </a:extLst>
          </p:cNvPr>
          <p:cNvGraphicFramePr>
            <a:graphicFrameLocks noGrp="1"/>
          </p:cNvGraphicFramePr>
          <p:nvPr>
            <p:extLst>
              <p:ext uri="{D42A27DB-BD31-4B8C-83A1-F6EECF244321}">
                <p14:modId xmlns:p14="http://schemas.microsoft.com/office/powerpoint/2010/main" val="600178717"/>
              </p:ext>
            </p:extLst>
          </p:nvPr>
        </p:nvGraphicFramePr>
        <p:xfrm>
          <a:off x="775407" y="2935453"/>
          <a:ext cx="2979225" cy="556260"/>
        </p:xfrm>
        <a:graphic>
          <a:graphicData uri="http://schemas.openxmlformats.org/drawingml/2006/table">
            <a:tbl>
              <a:tblPr firstRow="1" bandRow="1">
                <a:tableStyleId>{93296810-A885-4BE3-A3E7-6D5BEEA58F35}</a:tableStyleId>
              </a:tblPr>
              <a:tblGrid>
                <a:gridCol w="993075">
                  <a:extLst>
                    <a:ext uri="{9D8B030D-6E8A-4147-A177-3AD203B41FA5}">
                      <a16:colId xmlns:a16="http://schemas.microsoft.com/office/drawing/2014/main" val="2643418068"/>
                    </a:ext>
                  </a:extLst>
                </a:gridCol>
                <a:gridCol w="993075">
                  <a:extLst>
                    <a:ext uri="{9D8B030D-6E8A-4147-A177-3AD203B41FA5}">
                      <a16:colId xmlns:a16="http://schemas.microsoft.com/office/drawing/2014/main" val="1615231974"/>
                    </a:ext>
                  </a:extLst>
                </a:gridCol>
                <a:gridCol w="993075">
                  <a:extLst>
                    <a:ext uri="{9D8B030D-6E8A-4147-A177-3AD203B41FA5}">
                      <a16:colId xmlns:a16="http://schemas.microsoft.com/office/drawing/2014/main" val="3864292849"/>
                    </a:ext>
                  </a:extLst>
                </a:gridCol>
              </a:tblGrid>
              <a:tr h="203977">
                <a:tc>
                  <a:txBody>
                    <a:bodyPr/>
                    <a:lstStyle/>
                    <a:p>
                      <a:pPr algn="ctr"/>
                      <a:r>
                        <a:rPr lang="en-US" sz="1100"/>
                        <a:t>Analgesia</a:t>
                      </a:r>
                    </a:p>
                  </a:txBody>
                  <a:tcPr/>
                </a:tc>
                <a:tc>
                  <a:txBody>
                    <a:bodyPr/>
                    <a:lstStyle/>
                    <a:p>
                      <a:pPr algn="ctr"/>
                      <a:r>
                        <a:rPr lang="en-US" sz="1100"/>
                        <a:t>Amnesia</a:t>
                      </a:r>
                    </a:p>
                  </a:txBody>
                  <a:tcPr/>
                </a:tc>
                <a:tc>
                  <a:txBody>
                    <a:bodyPr/>
                    <a:lstStyle/>
                    <a:p>
                      <a:pPr algn="ctr"/>
                      <a:r>
                        <a:rPr lang="en-US" sz="1100"/>
                        <a:t>Sedation</a:t>
                      </a:r>
                    </a:p>
                  </a:txBody>
                  <a:tcPr/>
                </a:tc>
                <a:extLst>
                  <a:ext uri="{0D108BD9-81ED-4DB2-BD59-A6C34878D82A}">
                    <a16:rowId xmlns:a16="http://schemas.microsoft.com/office/drawing/2014/main" val="3934377514"/>
                  </a:ext>
                </a:extLst>
              </a:tr>
              <a:tr h="29503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003916"/>
                  </a:ext>
                </a:extLst>
              </a:tr>
            </a:tbl>
          </a:graphicData>
        </a:graphic>
      </p:graphicFrame>
      <p:pic>
        <p:nvPicPr>
          <p:cNvPr id="15" name="Graphic 14" descr="Close with solid fill">
            <a:extLst>
              <a:ext uri="{FF2B5EF4-FFF2-40B4-BE49-F238E27FC236}">
                <a16:creationId xmlns:a16="http://schemas.microsoft.com/office/drawing/2014/main" id="{AB6CA578-E508-48AD-4183-6ABDA6F34E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4499" y="3213583"/>
            <a:ext cx="293187" cy="293187"/>
          </a:xfrm>
          <a:prstGeom prst="rect">
            <a:avLst/>
          </a:prstGeom>
        </p:spPr>
      </p:pic>
      <p:pic>
        <p:nvPicPr>
          <p:cNvPr id="17" name="Picture 16">
            <a:extLst>
              <a:ext uri="{FF2B5EF4-FFF2-40B4-BE49-F238E27FC236}">
                <a16:creationId xmlns:a16="http://schemas.microsoft.com/office/drawing/2014/main" id="{C81C2F14-A8FB-C931-F1F1-D2A8C454256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16" b="93038" l="9283" r="89451">
                        <a14:foregroundMark x1="20675" y1="90084" x2="30169" y2="90295"/>
                        <a14:foregroundMark x1="24684" y1="93038" x2="22152" y2="92827"/>
                        <a14:foregroundMark x1="9283" y1="55485" x2="11392" y2="66456"/>
                      </a14:backgroundRemoval>
                    </a14:imgEffect>
                  </a14:imgLayer>
                </a14:imgProps>
              </a:ext>
            </a:extLst>
          </a:blip>
          <a:stretch>
            <a:fillRect/>
          </a:stretch>
        </p:blipFill>
        <p:spPr>
          <a:xfrm>
            <a:off x="2173254" y="3198432"/>
            <a:ext cx="272412" cy="272412"/>
          </a:xfrm>
          <a:prstGeom prst="rect">
            <a:avLst/>
          </a:prstGeom>
        </p:spPr>
      </p:pic>
      <p:pic>
        <p:nvPicPr>
          <p:cNvPr id="18" name="Picture 17">
            <a:extLst>
              <a:ext uri="{FF2B5EF4-FFF2-40B4-BE49-F238E27FC236}">
                <a16:creationId xmlns:a16="http://schemas.microsoft.com/office/drawing/2014/main" id="{0AC5122B-7058-8ECB-82DD-D48CA4D588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16" b="93038" l="9283" r="89451">
                        <a14:foregroundMark x1="20675" y1="90084" x2="30169" y2="90295"/>
                        <a14:foregroundMark x1="24684" y1="93038" x2="22152" y2="92827"/>
                        <a14:foregroundMark x1="9283" y1="55485" x2="11392" y2="66456"/>
                      </a14:backgroundRemoval>
                    </a14:imgEffect>
                  </a14:imgLayer>
                </a14:imgProps>
              </a:ext>
            </a:extLst>
          </a:blip>
          <a:stretch>
            <a:fillRect/>
          </a:stretch>
        </p:blipFill>
        <p:spPr>
          <a:xfrm>
            <a:off x="3188068" y="3209391"/>
            <a:ext cx="272412" cy="272412"/>
          </a:xfrm>
          <a:prstGeom prst="rect">
            <a:avLst/>
          </a:prstGeom>
        </p:spPr>
      </p:pic>
      <p:sp>
        <p:nvSpPr>
          <p:cNvPr id="3" name="TextBox 2">
            <a:extLst>
              <a:ext uri="{FF2B5EF4-FFF2-40B4-BE49-F238E27FC236}">
                <a16:creationId xmlns:a16="http://schemas.microsoft.com/office/drawing/2014/main" id="{E17E63A4-7F5C-3898-EB91-02ED030FF826}"/>
              </a:ext>
            </a:extLst>
          </p:cNvPr>
          <p:cNvSpPr txBox="1"/>
          <p:nvPr/>
        </p:nvSpPr>
        <p:spPr>
          <a:xfrm>
            <a:off x="12725" y="4927109"/>
            <a:ext cx="303668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800" err="1">
                <a:solidFill>
                  <a:schemeClr val="bg1"/>
                </a:solidFill>
                <a:latin typeface="Calibri"/>
                <a:ea typeface="Calibri"/>
                <a:cs typeface="Calibri"/>
              </a:rPr>
              <a:t>Etomidate</a:t>
            </a:r>
            <a:r>
              <a:rPr lang="es-ES" sz="800">
                <a:solidFill>
                  <a:schemeClr val="bg1"/>
                </a:solidFill>
                <a:latin typeface="Calibri"/>
                <a:ea typeface="Calibri"/>
                <a:cs typeface="Calibri"/>
              </a:rPr>
              <a:t>. </a:t>
            </a:r>
            <a:r>
              <a:rPr lang="es-ES" sz="800" err="1">
                <a:solidFill>
                  <a:schemeClr val="bg1"/>
                </a:solidFill>
                <a:latin typeface="Calibri"/>
                <a:ea typeface="Calibri"/>
                <a:cs typeface="Calibri"/>
              </a:rPr>
              <a:t>Medication</a:t>
            </a:r>
            <a:r>
              <a:rPr lang="es-ES" sz="800">
                <a:solidFill>
                  <a:schemeClr val="bg1"/>
                </a:solidFill>
                <a:latin typeface="Calibri"/>
                <a:ea typeface="Calibri"/>
                <a:cs typeface="Calibri"/>
              </a:rPr>
              <a:t> Guide. </a:t>
            </a:r>
            <a:r>
              <a:rPr lang="es-ES" sz="800" i="1">
                <a:solidFill>
                  <a:schemeClr val="bg1"/>
                </a:solidFill>
                <a:latin typeface="Calibri"/>
                <a:ea typeface="Calibri"/>
                <a:cs typeface="Calibri"/>
              </a:rPr>
              <a:t>FDA</a:t>
            </a:r>
            <a:r>
              <a:rPr lang="es-ES" sz="800">
                <a:solidFill>
                  <a:schemeClr val="bg1"/>
                </a:solidFill>
                <a:latin typeface="Calibri"/>
                <a:ea typeface="Calibri"/>
                <a:cs typeface="Calibri"/>
              </a:rPr>
              <a:t>. 2022.</a:t>
            </a:r>
            <a:endParaRPr lang="en-US" sz="800">
              <a:solidFill>
                <a:schemeClr val="bg1"/>
              </a:solidFill>
              <a:latin typeface="Calibri"/>
              <a:ea typeface="Calibri"/>
              <a:cs typeface="Calibri"/>
            </a:endParaRPr>
          </a:p>
        </p:txBody>
      </p:sp>
    </p:spTree>
    <p:extLst>
      <p:ext uri="{BB962C8B-B14F-4D97-AF65-F5344CB8AC3E}">
        <p14:creationId xmlns:p14="http://schemas.microsoft.com/office/powerpoint/2010/main" val="1079185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41F66-CAF5-FF04-1771-17E2C711C6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949AFB1-9EAF-6EB4-1E34-B110830B65A9}"/>
              </a:ext>
            </a:extLst>
          </p:cNvPr>
          <p:cNvSpPr txBox="1"/>
          <p:nvPr/>
        </p:nvSpPr>
        <p:spPr>
          <a:xfrm>
            <a:off x="4298732" y="379744"/>
            <a:ext cx="699715" cy="3880236"/>
          </a:xfrm>
          <a:prstGeom prst="rect">
            <a:avLst/>
          </a:prstGeom>
          <a:solidFill>
            <a:schemeClr val="bg1"/>
          </a:solidFill>
        </p:spPr>
        <p:txBody>
          <a:bodyPr wrap="square" rtlCol="0">
            <a:spAutoFit/>
          </a:bodyPr>
          <a:lstStyle/>
          <a:p>
            <a:endParaRPr lang="en-US"/>
          </a:p>
        </p:txBody>
      </p:sp>
      <p:sp>
        <p:nvSpPr>
          <p:cNvPr id="7" name="TextBox 6">
            <a:extLst>
              <a:ext uri="{FF2B5EF4-FFF2-40B4-BE49-F238E27FC236}">
                <a16:creationId xmlns:a16="http://schemas.microsoft.com/office/drawing/2014/main" id="{9835D634-E6B9-B057-78BC-BE8A2C0DEAB1}"/>
              </a:ext>
            </a:extLst>
          </p:cNvPr>
          <p:cNvSpPr txBox="1"/>
          <p:nvPr/>
        </p:nvSpPr>
        <p:spPr>
          <a:xfrm>
            <a:off x="5825518" y="1793531"/>
            <a:ext cx="1724335" cy="640450"/>
          </a:xfrm>
          <a:prstGeom prst="rect">
            <a:avLst/>
          </a:prstGeom>
          <a:solidFill>
            <a:schemeClr val="bg1"/>
          </a:solidFill>
        </p:spPr>
        <p:txBody>
          <a:bodyPr wrap="square" rtlCol="0">
            <a:spAutoFit/>
          </a:bodyPr>
          <a:lstStyle/>
          <a:p>
            <a:endParaRPr lang="en-US"/>
          </a:p>
        </p:txBody>
      </p:sp>
      <p:sp>
        <p:nvSpPr>
          <p:cNvPr id="8" name="TextBox 7">
            <a:extLst>
              <a:ext uri="{FF2B5EF4-FFF2-40B4-BE49-F238E27FC236}">
                <a16:creationId xmlns:a16="http://schemas.microsoft.com/office/drawing/2014/main" id="{0C2D8E2F-AF9F-AEE8-09D3-DD1D83608753}"/>
              </a:ext>
            </a:extLst>
          </p:cNvPr>
          <p:cNvSpPr txBox="1"/>
          <p:nvPr/>
        </p:nvSpPr>
        <p:spPr>
          <a:xfrm>
            <a:off x="3678865" y="637953"/>
            <a:ext cx="1935126" cy="914400"/>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8B9519E0-636B-B647-649D-7ECE7DB95A00}"/>
              </a:ext>
            </a:extLst>
          </p:cNvPr>
          <p:cNvSpPr>
            <a:spLocks noGrp="1"/>
          </p:cNvSpPr>
          <p:nvPr>
            <p:ph type="title"/>
          </p:nvPr>
        </p:nvSpPr>
        <p:spPr>
          <a:xfrm>
            <a:off x="1304813" y="1650448"/>
            <a:ext cx="7700775" cy="1338828"/>
          </a:xfrm>
        </p:spPr>
        <p:txBody>
          <a:bodyPr anchor="ctr">
            <a:normAutofit fontScale="90000"/>
          </a:bodyPr>
          <a:lstStyle/>
          <a:p>
            <a:br>
              <a:rPr lang="en-US" sz="2500">
                <a:latin typeface="Calibri"/>
                <a:cs typeface="Arial" panose="020B0604020202020204" pitchFamily="34" charset="0"/>
              </a:rPr>
            </a:br>
            <a:r>
              <a:rPr lang="en-US" sz="3300">
                <a:latin typeface="Calibri"/>
                <a:ea typeface="Verdana"/>
              </a:rPr>
              <a:t>Patient-Population Specific Considerations</a:t>
            </a:r>
            <a:br>
              <a:rPr lang="en-US" sz="2800">
                <a:latin typeface="Calibri"/>
              </a:rPr>
            </a:br>
            <a:r>
              <a:rPr lang="en-US" sz="2800" b="0" i="1">
                <a:latin typeface="Calibri"/>
                <a:ea typeface="Verdana"/>
              </a:rPr>
              <a:t>FOR ETOMIDATE</a:t>
            </a:r>
            <a:br>
              <a:rPr lang="en-US" sz="2500">
                <a:latin typeface="Calibri"/>
                <a:cs typeface="Arial" panose="020B0604020202020204" pitchFamily="34" charset="0"/>
              </a:rPr>
            </a:br>
            <a:endParaRPr lang="en-US" sz="2000" i="1">
              <a:latin typeface="Calibri"/>
              <a:cs typeface="Arial" panose="020B0604020202020204" pitchFamily="34" charset="0"/>
            </a:endParaRPr>
          </a:p>
        </p:txBody>
      </p:sp>
    </p:spTree>
    <p:extLst>
      <p:ext uri="{BB962C8B-B14F-4D97-AF65-F5344CB8AC3E}">
        <p14:creationId xmlns:p14="http://schemas.microsoft.com/office/powerpoint/2010/main" val="4247923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3CB6B-E7F2-B84E-20E8-135AAA331DD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A8C86BB-E030-FF83-DABD-7D66933139E0}"/>
              </a:ext>
            </a:extLst>
          </p:cNvPr>
          <p:cNvSpPr txBox="1"/>
          <p:nvPr/>
        </p:nvSpPr>
        <p:spPr>
          <a:xfrm>
            <a:off x="4171286" y="637953"/>
            <a:ext cx="699715" cy="3880236"/>
          </a:xfrm>
          <a:prstGeom prst="rect">
            <a:avLst/>
          </a:prstGeom>
          <a:solidFill>
            <a:schemeClr val="bg1"/>
          </a:solidFill>
        </p:spPr>
        <p:txBody>
          <a:bodyPr wrap="square" rtlCol="0">
            <a:spAutoFit/>
          </a:bodyPr>
          <a:lstStyle/>
          <a:p>
            <a:endParaRPr lang="en-US"/>
          </a:p>
        </p:txBody>
      </p:sp>
      <p:sp>
        <p:nvSpPr>
          <p:cNvPr id="7" name="TextBox 6">
            <a:extLst>
              <a:ext uri="{FF2B5EF4-FFF2-40B4-BE49-F238E27FC236}">
                <a16:creationId xmlns:a16="http://schemas.microsoft.com/office/drawing/2014/main" id="{5C9356DB-4C2E-AF1C-4075-9D7102D8299A}"/>
              </a:ext>
            </a:extLst>
          </p:cNvPr>
          <p:cNvSpPr txBox="1"/>
          <p:nvPr/>
        </p:nvSpPr>
        <p:spPr>
          <a:xfrm>
            <a:off x="5965190" y="783089"/>
            <a:ext cx="1724335" cy="640450"/>
          </a:xfrm>
          <a:prstGeom prst="rect">
            <a:avLst/>
          </a:prstGeom>
          <a:solidFill>
            <a:schemeClr val="bg1"/>
          </a:solidFill>
        </p:spPr>
        <p:txBody>
          <a:bodyPr wrap="square" rtlCol="0">
            <a:spAutoFit/>
          </a:bodyPr>
          <a:lstStyle/>
          <a:p>
            <a:endParaRPr lang="en-US"/>
          </a:p>
        </p:txBody>
      </p:sp>
      <p:sp>
        <p:nvSpPr>
          <p:cNvPr id="8" name="TextBox 7">
            <a:extLst>
              <a:ext uri="{FF2B5EF4-FFF2-40B4-BE49-F238E27FC236}">
                <a16:creationId xmlns:a16="http://schemas.microsoft.com/office/drawing/2014/main" id="{80A1FCA1-2BA8-C51B-1845-3485151C7177}"/>
              </a:ext>
            </a:extLst>
          </p:cNvPr>
          <p:cNvSpPr txBox="1"/>
          <p:nvPr/>
        </p:nvSpPr>
        <p:spPr>
          <a:xfrm>
            <a:off x="3678865" y="637953"/>
            <a:ext cx="1935126" cy="914400"/>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5DE41231-F1B6-0B3D-8776-7D34B4C1B317}"/>
              </a:ext>
            </a:extLst>
          </p:cNvPr>
          <p:cNvSpPr>
            <a:spLocks noGrp="1"/>
          </p:cNvSpPr>
          <p:nvPr>
            <p:ph type="title"/>
          </p:nvPr>
        </p:nvSpPr>
        <p:spPr>
          <a:xfrm>
            <a:off x="451436" y="251625"/>
            <a:ext cx="7700775" cy="1338828"/>
          </a:xfrm>
        </p:spPr>
        <p:txBody>
          <a:bodyPr anchor="ctr">
            <a:normAutofit/>
          </a:bodyPr>
          <a:lstStyle/>
          <a:p>
            <a:r>
              <a:rPr lang="en-US">
                <a:latin typeface="Calibri"/>
                <a:ea typeface="Verdana"/>
                <a:cs typeface="Arial"/>
              </a:rPr>
              <a:t>Patient Specific Consideration</a:t>
            </a:r>
            <a:br>
              <a:rPr lang="en-US">
                <a:latin typeface="Calibri"/>
                <a:cs typeface="Arial" panose="020B0604020202020204" pitchFamily="34" charset="0"/>
              </a:rPr>
            </a:br>
            <a:r>
              <a:rPr lang="en-US" i="1">
                <a:latin typeface="Calibri"/>
                <a:ea typeface="Verdana"/>
                <a:cs typeface="Arial"/>
              </a:rPr>
              <a:t>History of Seizures </a:t>
            </a:r>
          </a:p>
        </p:txBody>
      </p:sp>
      <p:sp>
        <p:nvSpPr>
          <p:cNvPr id="4" name="TextBox 3">
            <a:extLst>
              <a:ext uri="{FF2B5EF4-FFF2-40B4-BE49-F238E27FC236}">
                <a16:creationId xmlns:a16="http://schemas.microsoft.com/office/drawing/2014/main" id="{C8858A72-5F4A-A2FB-8F39-CB34D2ED00D1}"/>
              </a:ext>
            </a:extLst>
          </p:cNvPr>
          <p:cNvSpPr txBox="1"/>
          <p:nvPr/>
        </p:nvSpPr>
        <p:spPr>
          <a:xfrm>
            <a:off x="673312" y="1417689"/>
            <a:ext cx="7697461" cy="3585597"/>
          </a:xfrm>
          <a:prstGeom prst="rect">
            <a:avLst/>
          </a:prstGeom>
          <a:noFill/>
          <a:ln>
            <a:noFill/>
          </a:ln>
        </p:spPr>
        <p:txBody>
          <a:bodyPr wrap="square" lIns="91440" tIns="45720" rIns="91440" bIns="45720" rtlCol="0" anchor="t">
            <a:spAutoFit/>
          </a:bodyPr>
          <a:lstStyle/>
          <a:p>
            <a:pPr>
              <a:spcAft>
                <a:spcPts val="200"/>
              </a:spcAft>
            </a:pPr>
            <a:r>
              <a:rPr lang="en-US" sz="1600">
                <a:latin typeface="Calibri"/>
                <a:ea typeface="Calibri"/>
                <a:cs typeface="Arial"/>
              </a:rPr>
              <a:t>Etomidate may cause myoclonic jerking 30-60% of the time upon administration </a:t>
            </a:r>
          </a:p>
          <a:p>
            <a:pPr>
              <a:spcAft>
                <a:spcPts val="200"/>
              </a:spcAft>
            </a:pPr>
            <a:endParaRPr lang="en-US" sz="1600">
              <a:ea typeface="Calibri"/>
              <a:cs typeface="Calibri"/>
            </a:endParaRPr>
          </a:p>
          <a:p>
            <a:pPr marL="285750" indent="-285750">
              <a:spcAft>
                <a:spcPts val="200"/>
              </a:spcAft>
              <a:buFont typeface="Arial"/>
              <a:buChar char="•"/>
            </a:pPr>
            <a:r>
              <a:rPr lang="en-US" sz="1600">
                <a:latin typeface="Calibri"/>
                <a:ea typeface="Calibri"/>
                <a:cs typeface="Arial"/>
              </a:rPr>
              <a:t>Hypothesized pathophysiology is likely due to disinhibition of extrapyramidal motor activity and cortical activity </a:t>
            </a:r>
            <a:endParaRPr lang="en-US" sz="1600">
              <a:ea typeface="Calibri"/>
              <a:cs typeface="Calibri"/>
            </a:endParaRPr>
          </a:p>
          <a:p>
            <a:pPr marL="285750" indent="-285750">
              <a:spcAft>
                <a:spcPts val="200"/>
              </a:spcAft>
              <a:buFont typeface="Arial"/>
              <a:buChar char="•"/>
            </a:pPr>
            <a:endParaRPr lang="en-US" sz="1600">
              <a:latin typeface="Calibri"/>
              <a:ea typeface="Calibri"/>
              <a:cs typeface="Arial" panose="020B0604020202020204" pitchFamily="34" charset="0"/>
            </a:endParaRPr>
          </a:p>
          <a:p>
            <a:pPr marL="285750" indent="-285750">
              <a:spcAft>
                <a:spcPts val="200"/>
              </a:spcAft>
              <a:buFont typeface="Arial"/>
              <a:buChar char="•"/>
            </a:pPr>
            <a:r>
              <a:rPr lang="en-US" sz="1600">
                <a:latin typeface="Calibri"/>
                <a:ea typeface="Calibri"/>
                <a:cs typeface="Arial"/>
              </a:rPr>
              <a:t>May increase epileptiform spikes on EEG</a:t>
            </a:r>
            <a:endParaRPr lang="en-US" sz="1600">
              <a:latin typeface="Calibri"/>
              <a:ea typeface="Calibri"/>
              <a:cs typeface="Arial" panose="020B0604020202020204" pitchFamily="34" charset="0"/>
            </a:endParaRPr>
          </a:p>
          <a:p>
            <a:pPr marL="285750" indent="-285750">
              <a:spcAft>
                <a:spcPts val="200"/>
              </a:spcAft>
              <a:buFont typeface="Arial"/>
              <a:buChar char="•"/>
            </a:pPr>
            <a:endParaRPr lang="en-US" sz="1600">
              <a:latin typeface="Calibri"/>
              <a:ea typeface="Calibri"/>
              <a:cs typeface="Arial" panose="020B0604020202020204" pitchFamily="34" charset="0"/>
            </a:endParaRPr>
          </a:p>
          <a:p>
            <a:pPr marL="285750" indent="-285750">
              <a:spcAft>
                <a:spcPts val="200"/>
              </a:spcAft>
              <a:buFont typeface="Arial"/>
              <a:buChar char="•"/>
            </a:pPr>
            <a:r>
              <a:rPr lang="en-US" sz="1600">
                <a:latin typeface="Calibri"/>
                <a:ea typeface="Calibri"/>
                <a:cs typeface="Arial"/>
              </a:rPr>
              <a:t>Minimal and conflicting evidence supporting the risk of etomidate precipitating a seizure; the risk remains unknown</a:t>
            </a:r>
            <a:endParaRPr lang="en-US" sz="1600">
              <a:latin typeface="Calibri"/>
              <a:ea typeface="Calibri"/>
              <a:cs typeface="Arial" panose="020B0604020202020204" pitchFamily="34" charset="0"/>
            </a:endParaRPr>
          </a:p>
          <a:p>
            <a:pPr marL="285750" indent="-285750">
              <a:spcAft>
                <a:spcPts val="200"/>
              </a:spcAft>
              <a:buFont typeface="Arial"/>
              <a:buChar char="•"/>
            </a:pPr>
            <a:endParaRPr lang="en-US" sz="1600">
              <a:latin typeface="Calibri"/>
              <a:ea typeface="Calibri"/>
              <a:cs typeface="Arial" panose="020B0604020202020204" pitchFamily="34" charset="0"/>
            </a:endParaRPr>
          </a:p>
          <a:p>
            <a:pPr marL="285750" indent="-285750">
              <a:spcAft>
                <a:spcPts val="200"/>
              </a:spcAft>
              <a:buFont typeface="Arial"/>
              <a:buChar char="•"/>
            </a:pPr>
            <a:endParaRPr lang="en-US" sz="1600">
              <a:latin typeface="Calibri"/>
              <a:ea typeface="Calibri"/>
              <a:cs typeface="Arial" panose="020B0604020202020204" pitchFamily="34" charset="0"/>
            </a:endParaRP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lvl="1">
              <a:spcAft>
                <a:spcPts val="200"/>
              </a:spcAft>
            </a:pPr>
            <a:endParaRPr lang="en-US">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076A8F0-1F76-2520-FC90-2A79599B41C8}"/>
              </a:ext>
            </a:extLst>
          </p:cNvPr>
          <p:cNvSpPr txBox="1"/>
          <p:nvPr/>
        </p:nvSpPr>
        <p:spPr>
          <a:xfrm>
            <a:off x="-3377" y="4709605"/>
            <a:ext cx="303668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800" err="1">
                <a:solidFill>
                  <a:schemeClr val="bg1"/>
                </a:solidFill>
                <a:latin typeface="Calibri"/>
                <a:ea typeface="Calibri"/>
                <a:cs typeface="Calibri"/>
              </a:rPr>
              <a:t>Etomidate</a:t>
            </a:r>
            <a:r>
              <a:rPr lang="es-ES" sz="800">
                <a:solidFill>
                  <a:schemeClr val="bg1"/>
                </a:solidFill>
                <a:latin typeface="Calibri"/>
                <a:ea typeface="Calibri"/>
                <a:cs typeface="Calibri"/>
              </a:rPr>
              <a:t>. </a:t>
            </a:r>
            <a:r>
              <a:rPr lang="es-ES" sz="800" err="1">
                <a:solidFill>
                  <a:schemeClr val="bg1"/>
                </a:solidFill>
                <a:latin typeface="Calibri"/>
                <a:ea typeface="Calibri"/>
                <a:cs typeface="Calibri"/>
              </a:rPr>
              <a:t>Medication</a:t>
            </a:r>
            <a:r>
              <a:rPr lang="es-ES" sz="800">
                <a:solidFill>
                  <a:schemeClr val="bg1"/>
                </a:solidFill>
                <a:latin typeface="Calibri"/>
                <a:ea typeface="Calibri"/>
                <a:cs typeface="Calibri"/>
              </a:rPr>
              <a:t> Guide. </a:t>
            </a:r>
            <a:r>
              <a:rPr lang="es-ES" sz="800" i="1">
                <a:solidFill>
                  <a:schemeClr val="bg1"/>
                </a:solidFill>
                <a:latin typeface="Calibri"/>
                <a:ea typeface="Calibri"/>
                <a:cs typeface="Calibri"/>
              </a:rPr>
              <a:t>FDA</a:t>
            </a:r>
            <a:r>
              <a:rPr lang="es-ES" sz="800">
                <a:solidFill>
                  <a:schemeClr val="bg1"/>
                </a:solidFill>
                <a:latin typeface="Calibri"/>
                <a:ea typeface="Calibri"/>
                <a:cs typeface="Calibri"/>
              </a:rPr>
              <a:t>. 2022</a:t>
            </a:r>
          </a:p>
          <a:p>
            <a:r>
              <a:rPr lang="es-ES" sz="800" err="1">
                <a:solidFill>
                  <a:schemeClr val="bg1"/>
                </a:solidFill>
                <a:latin typeface="Calibri"/>
                <a:ea typeface="Calibri"/>
                <a:cs typeface="Calibri"/>
              </a:rPr>
              <a:t>Barrie</a:t>
            </a:r>
            <a:r>
              <a:rPr lang="es-ES" sz="800">
                <a:solidFill>
                  <a:schemeClr val="bg1"/>
                </a:solidFill>
                <a:latin typeface="Calibri"/>
                <a:ea typeface="Calibri"/>
                <a:cs typeface="Calibri"/>
              </a:rPr>
              <a:t> M et al.,</a:t>
            </a:r>
            <a:r>
              <a:rPr lang="es-ES" sz="800" i="1">
                <a:solidFill>
                  <a:schemeClr val="bg1"/>
                </a:solidFill>
                <a:latin typeface="Calibri"/>
                <a:ea typeface="Calibri"/>
                <a:cs typeface="Calibri"/>
              </a:rPr>
              <a:t> AMP EM</a:t>
            </a:r>
            <a:r>
              <a:rPr lang="es-ES" sz="800">
                <a:solidFill>
                  <a:schemeClr val="bg1"/>
                </a:solidFill>
                <a:latin typeface="Calibri"/>
                <a:ea typeface="Calibri"/>
                <a:cs typeface="Calibri"/>
              </a:rPr>
              <a:t>. 2016</a:t>
            </a:r>
          </a:p>
          <a:p>
            <a:r>
              <a:rPr lang="en-US" sz="800" i="1">
                <a:solidFill>
                  <a:schemeClr val="bg1"/>
                </a:solidFill>
                <a:latin typeface="Calibri"/>
                <a:ea typeface="Calibri"/>
                <a:cs typeface="Calibri"/>
              </a:rPr>
              <a:t>Etomidate for RSI: Seizure Considerations. Pharmacy Pearls</a:t>
            </a:r>
            <a:endParaRPr lang="es-ES" sz="800">
              <a:solidFill>
                <a:schemeClr val="bg1"/>
              </a:solidFill>
              <a:ea typeface="Calibri"/>
              <a:cs typeface="Calibri"/>
            </a:endParaRPr>
          </a:p>
          <a:p>
            <a:endParaRPr lang="es-ES" sz="800">
              <a:solidFill>
                <a:schemeClr val="bg1"/>
              </a:solidFill>
              <a:latin typeface="Calibri"/>
              <a:ea typeface="Calibri"/>
              <a:cs typeface="Calibri"/>
            </a:endParaRPr>
          </a:p>
          <a:p>
            <a:endParaRPr lang="es-ES" sz="800">
              <a:solidFill>
                <a:schemeClr val="bg1"/>
              </a:solidFill>
              <a:latin typeface="Calibri"/>
              <a:ea typeface="Calibri"/>
              <a:cs typeface="Calibri"/>
            </a:endParaRPr>
          </a:p>
        </p:txBody>
      </p:sp>
    </p:spTree>
    <p:extLst>
      <p:ext uri="{BB962C8B-B14F-4D97-AF65-F5344CB8AC3E}">
        <p14:creationId xmlns:p14="http://schemas.microsoft.com/office/powerpoint/2010/main" val="325686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3594C-2017-CF92-F55C-28672F10169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3A0D5AD-8922-E3BD-B436-616D5B5D6D7A}"/>
              </a:ext>
            </a:extLst>
          </p:cNvPr>
          <p:cNvSpPr txBox="1"/>
          <p:nvPr/>
        </p:nvSpPr>
        <p:spPr>
          <a:xfrm>
            <a:off x="4171286" y="637953"/>
            <a:ext cx="699715" cy="3880236"/>
          </a:xfrm>
          <a:prstGeom prst="rect">
            <a:avLst/>
          </a:prstGeom>
          <a:solidFill>
            <a:schemeClr val="bg1"/>
          </a:solidFill>
        </p:spPr>
        <p:txBody>
          <a:bodyPr wrap="square" rtlCol="0">
            <a:spAutoFit/>
          </a:bodyPr>
          <a:lstStyle/>
          <a:p>
            <a:endParaRPr lang="en-US"/>
          </a:p>
        </p:txBody>
      </p:sp>
      <p:sp>
        <p:nvSpPr>
          <p:cNvPr id="7" name="TextBox 6">
            <a:extLst>
              <a:ext uri="{FF2B5EF4-FFF2-40B4-BE49-F238E27FC236}">
                <a16:creationId xmlns:a16="http://schemas.microsoft.com/office/drawing/2014/main" id="{DC6CE2C4-79D1-C96D-A868-A2C361900277}"/>
              </a:ext>
            </a:extLst>
          </p:cNvPr>
          <p:cNvSpPr txBox="1"/>
          <p:nvPr/>
        </p:nvSpPr>
        <p:spPr>
          <a:xfrm>
            <a:off x="5965190" y="783089"/>
            <a:ext cx="1724335" cy="640450"/>
          </a:xfrm>
          <a:prstGeom prst="rect">
            <a:avLst/>
          </a:prstGeom>
          <a:solidFill>
            <a:schemeClr val="bg1"/>
          </a:solidFill>
        </p:spPr>
        <p:txBody>
          <a:bodyPr wrap="square" rtlCol="0">
            <a:spAutoFit/>
          </a:bodyPr>
          <a:lstStyle/>
          <a:p>
            <a:endParaRPr lang="en-US"/>
          </a:p>
        </p:txBody>
      </p:sp>
      <p:sp>
        <p:nvSpPr>
          <p:cNvPr id="8" name="TextBox 7">
            <a:extLst>
              <a:ext uri="{FF2B5EF4-FFF2-40B4-BE49-F238E27FC236}">
                <a16:creationId xmlns:a16="http://schemas.microsoft.com/office/drawing/2014/main" id="{ADD8BD1B-55BF-2536-E2D7-171675FCDF71}"/>
              </a:ext>
            </a:extLst>
          </p:cNvPr>
          <p:cNvSpPr txBox="1"/>
          <p:nvPr/>
        </p:nvSpPr>
        <p:spPr>
          <a:xfrm>
            <a:off x="3678865" y="637953"/>
            <a:ext cx="1935126" cy="914400"/>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6C7D95CE-3AB1-5528-4EB6-DD89BC366DA5}"/>
              </a:ext>
            </a:extLst>
          </p:cNvPr>
          <p:cNvSpPr>
            <a:spLocks noGrp="1"/>
          </p:cNvSpPr>
          <p:nvPr>
            <p:ph type="title"/>
          </p:nvPr>
        </p:nvSpPr>
        <p:spPr>
          <a:xfrm>
            <a:off x="344885" y="349135"/>
            <a:ext cx="7700775" cy="1338828"/>
          </a:xfrm>
        </p:spPr>
        <p:txBody>
          <a:bodyPr anchor="ctr">
            <a:normAutofit/>
          </a:bodyPr>
          <a:lstStyle/>
          <a:p>
            <a:r>
              <a:rPr lang="en-US">
                <a:latin typeface="Calibri"/>
                <a:ea typeface="Verdana"/>
                <a:cs typeface="Arial"/>
              </a:rPr>
              <a:t>Patient Specific Consideration</a:t>
            </a:r>
            <a:br>
              <a:rPr lang="en-US">
                <a:latin typeface="Calibri"/>
                <a:cs typeface="Arial" panose="020B0604020202020204" pitchFamily="34" charset="0"/>
              </a:rPr>
            </a:br>
            <a:r>
              <a:rPr lang="en-US" i="1">
                <a:latin typeface="Calibri"/>
                <a:ea typeface="Verdana"/>
                <a:cs typeface="Arial"/>
              </a:rPr>
              <a:t>Adrenal Insufficiency</a:t>
            </a:r>
          </a:p>
        </p:txBody>
      </p:sp>
      <p:sp>
        <p:nvSpPr>
          <p:cNvPr id="4" name="TextBox 3">
            <a:extLst>
              <a:ext uri="{FF2B5EF4-FFF2-40B4-BE49-F238E27FC236}">
                <a16:creationId xmlns:a16="http://schemas.microsoft.com/office/drawing/2014/main" id="{DF3574AF-5CCB-DEC2-11E4-C851F4AD1B32}"/>
              </a:ext>
            </a:extLst>
          </p:cNvPr>
          <p:cNvSpPr txBox="1"/>
          <p:nvPr/>
        </p:nvSpPr>
        <p:spPr>
          <a:xfrm>
            <a:off x="342739" y="1544736"/>
            <a:ext cx="5261566" cy="2462213"/>
          </a:xfrm>
          <a:prstGeom prst="rect">
            <a:avLst/>
          </a:prstGeom>
          <a:noFill/>
          <a:ln>
            <a:noFill/>
          </a:ln>
        </p:spPr>
        <p:txBody>
          <a:bodyPr wrap="square" lIns="91440" tIns="45720" rIns="91440" bIns="45720" rtlCol="0" anchor="t">
            <a:spAutoFit/>
          </a:bodyPr>
          <a:lstStyle/>
          <a:p>
            <a:pPr>
              <a:spcAft>
                <a:spcPts val="200"/>
              </a:spcAft>
            </a:pPr>
            <a:r>
              <a:rPr lang="en-US" sz="1600">
                <a:latin typeface="Calibri"/>
                <a:ea typeface="Calibri Light"/>
                <a:cs typeface="Arial"/>
              </a:rPr>
              <a:t>Avoid etomidate in patients with adrenal insufficiency</a:t>
            </a:r>
          </a:p>
          <a:p>
            <a:pPr>
              <a:spcAft>
                <a:spcPts val="200"/>
              </a:spcAft>
            </a:pPr>
            <a:endParaRPr lang="en-US" sz="1600">
              <a:latin typeface="Calibri"/>
              <a:ea typeface="Calibri Light"/>
              <a:cs typeface="Arial"/>
            </a:endParaRPr>
          </a:p>
          <a:p>
            <a:pPr marL="285750" indent="-285750">
              <a:spcAft>
                <a:spcPts val="200"/>
              </a:spcAft>
              <a:buFont typeface="Arial" panose="020B0604020202020204" pitchFamily="34" charset="0"/>
              <a:buChar char="•"/>
            </a:pPr>
            <a:r>
              <a:rPr lang="en-US" sz="1600">
                <a:latin typeface="Calibri"/>
                <a:ea typeface="Calibri Light"/>
                <a:cs typeface="Arial"/>
              </a:rPr>
              <a:t>Doses of 0.3 mg/kg have shown to reduce plasma cortisol and aldosterone levels </a:t>
            </a:r>
          </a:p>
          <a:p>
            <a:pPr marL="285750" indent="-285750">
              <a:spcAft>
                <a:spcPts val="200"/>
              </a:spcAft>
              <a:buFont typeface="Arial" panose="020B0604020202020204" pitchFamily="34" charset="0"/>
              <a:buChar char="•"/>
            </a:pPr>
            <a:endParaRPr lang="en-US" sz="1600">
              <a:latin typeface="Calibri"/>
              <a:ea typeface="Calibri Light"/>
              <a:cs typeface="Arial"/>
            </a:endParaRPr>
          </a:p>
          <a:p>
            <a:pPr marL="285750" indent="-285750">
              <a:spcAft>
                <a:spcPts val="200"/>
              </a:spcAft>
              <a:buFont typeface="Arial" panose="020B0604020202020204" pitchFamily="34" charset="0"/>
              <a:buChar char="•"/>
            </a:pPr>
            <a:r>
              <a:rPr lang="en-US" sz="1600">
                <a:latin typeface="Calibri"/>
                <a:ea typeface="Calibri Light"/>
                <a:cs typeface="Arial"/>
              </a:rPr>
              <a:t>Inhibits the function of the enzyme </a:t>
            </a:r>
            <a:r>
              <a:rPr lang="el-GR" sz="1600">
                <a:latin typeface="Calibri"/>
                <a:ea typeface="Calibri Light"/>
                <a:cs typeface="Arial"/>
              </a:rPr>
              <a:t>11-β </a:t>
            </a:r>
            <a:r>
              <a:rPr lang="en-US" sz="1600">
                <a:latin typeface="Calibri"/>
                <a:ea typeface="Calibri Light"/>
                <a:cs typeface="Arial"/>
              </a:rPr>
              <a:t>hydroxylase in adrenal cortex</a:t>
            </a:r>
            <a:endParaRPr lang="en-US" sz="1600">
              <a:ea typeface="Calibri Light"/>
              <a:cs typeface="Arial"/>
            </a:endParaRPr>
          </a:p>
          <a:p>
            <a:pPr lvl="1">
              <a:spcAft>
                <a:spcPts val="200"/>
              </a:spcAft>
            </a:pPr>
            <a:endParaRPr lang="en-US" sz="1600">
              <a:latin typeface="Calibri"/>
              <a:ea typeface="Calibri Light"/>
              <a:cs typeface="Arial"/>
            </a:endParaRPr>
          </a:p>
          <a:p>
            <a:pPr marL="285750" indent="-285750">
              <a:spcAft>
                <a:spcPts val="200"/>
              </a:spcAft>
              <a:buFont typeface="Arial" panose="020B0604020202020204" pitchFamily="34" charset="0"/>
              <a:buChar char="•"/>
            </a:pPr>
            <a:r>
              <a:rPr lang="en-US" sz="1600">
                <a:latin typeface="Calibri"/>
                <a:ea typeface="Calibri Light"/>
                <a:cs typeface="Arial"/>
              </a:rPr>
              <a:t>Temporary inhibition; persists for ~6 to 8 hours </a:t>
            </a:r>
            <a:endParaRPr lang="en-US" sz="1600">
              <a:latin typeface="Calibri"/>
              <a:ea typeface="Calibri"/>
              <a:cs typeface="Arial"/>
            </a:endParaRPr>
          </a:p>
        </p:txBody>
      </p:sp>
      <p:pic>
        <p:nvPicPr>
          <p:cNvPr id="2050" name="Picture 2" descr="Mechanism and consequences of etomidate. ACTH, adrenocorticotrophic ...">
            <a:extLst>
              <a:ext uri="{FF2B5EF4-FFF2-40B4-BE49-F238E27FC236}">
                <a16:creationId xmlns:a16="http://schemas.microsoft.com/office/drawing/2014/main" id="{D058F827-64C8-F957-7FAA-83FD5AB9FA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12" b="12403"/>
          <a:stretch>
            <a:fillRect/>
          </a:stretch>
        </p:blipFill>
        <p:spPr bwMode="auto">
          <a:xfrm>
            <a:off x="5613991" y="904875"/>
            <a:ext cx="3380609" cy="3455536"/>
          </a:xfrm>
          <a:prstGeom prst="rect">
            <a:avLst/>
          </a:prstGeom>
          <a:noFill/>
          <a:ln>
            <a:solidFill>
              <a:srgbClr val="00314C"/>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F347AF6-8477-4BDC-BE3D-5004E662A54F}"/>
              </a:ext>
            </a:extLst>
          </p:cNvPr>
          <p:cNvSpPr txBox="1"/>
          <p:nvPr/>
        </p:nvSpPr>
        <p:spPr>
          <a:xfrm>
            <a:off x="-3377" y="4709605"/>
            <a:ext cx="303668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800" err="1">
                <a:solidFill>
                  <a:schemeClr val="bg1"/>
                </a:solidFill>
                <a:latin typeface="Calibri"/>
                <a:ea typeface="Calibri"/>
                <a:cs typeface="Calibri"/>
              </a:rPr>
              <a:t>Etomidate</a:t>
            </a:r>
            <a:r>
              <a:rPr lang="es-ES" sz="800">
                <a:solidFill>
                  <a:schemeClr val="bg1"/>
                </a:solidFill>
                <a:latin typeface="Calibri"/>
                <a:ea typeface="Calibri"/>
                <a:cs typeface="Calibri"/>
              </a:rPr>
              <a:t>. </a:t>
            </a:r>
            <a:r>
              <a:rPr lang="es-ES" sz="800" err="1">
                <a:solidFill>
                  <a:schemeClr val="bg1"/>
                </a:solidFill>
                <a:latin typeface="Calibri"/>
                <a:ea typeface="Calibri"/>
                <a:cs typeface="Calibri"/>
              </a:rPr>
              <a:t>Medication</a:t>
            </a:r>
            <a:r>
              <a:rPr lang="es-ES" sz="800">
                <a:solidFill>
                  <a:schemeClr val="bg1"/>
                </a:solidFill>
                <a:latin typeface="Calibri"/>
                <a:ea typeface="Calibri"/>
                <a:cs typeface="Calibri"/>
              </a:rPr>
              <a:t> Guide. </a:t>
            </a:r>
            <a:r>
              <a:rPr lang="es-ES" sz="800" i="1">
                <a:solidFill>
                  <a:schemeClr val="bg1"/>
                </a:solidFill>
                <a:latin typeface="Calibri"/>
                <a:ea typeface="Calibri"/>
                <a:cs typeface="Calibri"/>
              </a:rPr>
              <a:t>FDA</a:t>
            </a:r>
            <a:r>
              <a:rPr lang="es-ES" sz="800">
                <a:solidFill>
                  <a:schemeClr val="bg1"/>
                </a:solidFill>
                <a:latin typeface="Calibri"/>
                <a:ea typeface="Calibri"/>
                <a:cs typeface="Calibri"/>
              </a:rPr>
              <a:t>. 2022</a:t>
            </a:r>
          </a:p>
          <a:p>
            <a:r>
              <a:rPr lang="es-ES" sz="800">
                <a:solidFill>
                  <a:schemeClr val="bg1"/>
                </a:solidFill>
                <a:ea typeface="Calibri"/>
                <a:cs typeface="Calibri"/>
              </a:rPr>
              <a:t>Albert SG et al.,</a:t>
            </a:r>
            <a:r>
              <a:rPr lang="es-ES" sz="800" i="1">
                <a:solidFill>
                  <a:schemeClr val="bg1"/>
                </a:solidFill>
                <a:ea typeface="Calibri"/>
                <a:cs typeface="Calibri"/>
              </a:rPr>
              <a:t> </a:t>
            </a:r>
            <a:r>
              <a:rPr lang="es-ES" sz="800" i="1" err="1">
                <a:solidFill>
                  <a:schemeClr val="bg1"/>
                </a:solidFill>
                <a:ea typeface="Calibri"/>
                <a:cs typeface="Calibri"/>
              </a:rPr>
              <a:t>Journal</a:t>
            </a:r>
            <a:r>
              <a:rPr lang="es-ES" sz="800" i="1">
                <a:solidFill>
                  <a:schemeClr val="bg1"/>
                </a:solidFill>
                <a:ea typeface="Calibri"/>
                <a:cs typeface="Calibri"/>
              </a:rPr>
              <a:t> </a:t>
            </a:r>
            <a:r>
              <a:rPr lang="es-ES" sz="800" i="1" err="1">
                <a:solidFill>
                  <a:schemeClr val="bg1"/>
                </a:solidFill>
                <a:ea typeface="Calibri"/>
                <a:cs typeface="Calibri"/>
              </a:rPr>
              <a:t>of</a:t>
            </a:r>
            <a:r>
              <a:rPr lang="es-ES" sz="800" i="1">
                <a:solidFill>
                  <a:schemeClr val="bg1"/>
                </a:solidFill>
                <a:ea typeface="Calibri"/>
                <a:cs typeface="Calibri"/>
              </a:rPr>
              <a:t> Intensive Care Medicine</a:t>
            </a:r>
            <a:r>
              <a:rPr lang="es-ES" sz="800">
                <a:solidFill>
                  <a:schemeClr val="bg1"/>
                </a:solidFill>
                <a:ea typeface="Calibri"/>
                <a:cs typeface="Calibri"/>
              </a:rPr>
              <a:t>. 2020</a:t>
            </a:r>
          </a:p>
          <a:p>
            <a:r>
              <a:rPr lang="en-US" sz="800">
                <a:solidFill>
                  <a:schemeClr val="bg1"/>
                </a:solidFill>
                <a:latin typeface="Calibri"/>
                <a:ea typeface="Calibri"/>
                <a:cs typeface="Calibri"/>
              </a:rPr>
              <a:t>Tobias J et al., SJA. 2011</a:t>
            </a:r>
            <a:endParaRPr lang="es-ES" sz="800">
              <a:solidFill>
                <a:srgbClr val="000000"/>
              </a:solidFill>
              <a:latin typeface="Calibri"/>
              <a:ea typeface="Calibri"/>
              <a:cs typeface="Calibri"/>
            </a:endParaRPr>
          </a:p>
          <a:p>
            <a:endParaRPr lang="es-ES" sz="800">
              <a:solidFill>
                <a:schemeClr val="bg1"/>
              </a:solidFill>
              <a:latin typeface="Calibri"/>
              <a:ea typeface="Calibri"/>
              <a:cs typeface="Calibri"/>
            </a:endParaRPr>
          </a:p>
          <a:p>
            <a:endParaRPr lang="es-ES" sz="800">
              <a:solidFill>
                <a:schemeClr val="bg1"/>
              </a:solidFill>
              <a:latin typeface="Calibri"/>
              <a:ea typeface="Calibri"/>
              <a:cs typeface="Calibri"/>
            </a:endParaRPr>
          </a:p>
          <a:p>
            <a:endParaRPr lang="es-ES" sz="800">
              <a:solidFill>
                <a:schemeClr val="bg1"/>
              </a:solidFill>
              <a:latin typeface="Calibri"/>
              <a:ea typeface="Calibri"/>
              <a:cs typeface="Calibri"/>
            </a:endParaRPr>
          </a:p>
          <a:p>
            <a:endParaRPr lang="es-ES" sz="800">
              <a:solidFill>
                <a:schemeClr val="bg1"/>
              </a:solidFill>
              <a:latin typeface="Calibri"/>
              <a:ea typeface="Calibri"/>
              <a:cs typeface="Calibri"/>
            </a:endParaRPr>
          </a:p>
        </p:txBody>
      </p:sp>
      <p:sp>
        <p:nvSpPr>
          <p:cNvPr id="9" name="TextBox 8">
            <a:extLst>
              <a:ext uri="{FF2B5EF4-FFF2-40B4-BE49-F238E27FC236}">
                <a16:creationId xmlns:a16="http://schemas.microsoft.com/office/drawing/2014/main" id="{5F9EF0B5-AC44-A03A-6A2A-04F79A729893}"/>
              </a:ext>
            </a:extLst>
          </p:cNvPr>
          <p:cNvSpPr txBox="1"/>
          <p:nvPr/>
        </p:nvSpPr>
        <p:spPr>
          <a:xfrm>
            <a:off x="5566983" y="4357659"/>
            <a:ext cx="3459966" cy="21544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rgbClr val="2C3E50"/>
                </a:solidFill>
                <a:ea typeface="Calibri"/>
                <a:cs typeface="Calibri"/>
              </a:rPr>
              <a:t>Wu W, Xia C, Gan L, Liao S. </a:t>
            </a:r>
            <a:r>
              <a:rPr lang="en-US" sz="800" i="1">
                <a:solidFill>
                  <a:srgbClr val="2C3E50"/>
                </a:solidFill>
                <a:ea typeface="Calibri"/>
                <a:cs typeface="Calibri"/>
              </a:rPr>
              <a:t>Etomidate Induced Adrenal Insufficiency</a:t>
            </a:r>
            <a:r>
              <a:rPr lang="en-US" sz="800">
                <a:solidFill>
                  <a:srgbClr val="2C3E50"/>
                </a:solidFill>
                <a:ea typeface="Calibri"/>
                <a:cs typeface="Calibri"/>
              </a:rPr>
              <a:t>.; 2024.</a:t>
            </a:r>
            <a:endParaRPr lang="en-US" sz="800">
              <a:ea typeface="Calibri"/>
              <a:cs typeface="Calibri"/>
            </a:endParaRPr>
          </a:p>
        </p:txBody>
      </p:sp>
    </p:spTree>
    <p:extLst>
      <p:ext uri="{BB962C8B-B14F-4D97-AF65-F5344CB8AC3E}">
        <p14:creationId xmlns:p14="http://schemas.microsoft.com/office/powerpoint/2010/main" val="2440328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53149-66F6-16E8-B6DA-257F2E57F3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77A51-DD74-D15F-D7A5-1509D47C919F}"/>
              </a:ext>
            </a:extLst>
          </p:cNvPr>
          <p:cNvSpPr>
            <a:spLocks noGrp="1"/>
          </p:cNvSpPr>
          <p:nvPr>
            <p:ph type="title"/>
          </p:nvPr>
        </p:nvSpPr>
        <p:spPr>
          <a:xfrm>
            <a:off x="490706" y="963711"/>
            <a:ext cx="7886700" cy="646331"/>
          </a:xfrm>
        </p:spPr>
        <p:txBody>
          <a:bodyPr wrap="square" anchor="ctr">
            <a:normAutofit/>
          </a:bodyPr>
          <a:lstStyle/>
          <a:p>
            <a:r>
              <a:rPr lang="en-US" sz="3000">
                <a:latin typeface="Calibri"/>
                <a:ea typeface="Calibri"/>
                <a:cs typeface="Arial"/>
              </a:rPr>
              <a:t>Methohexital</a:t>
            </a:r>
            <a:endParaRPr lang="en-US">
              <a:latin typeface="Calibri"/>
              <a:ea typeface="Calibri"/>
            </a:endParaRPr>
          </a:p>
        </p:txBody>
      </p:sp>
      <p:sp>
        <p:nvSpPr>
          <p:cNvPr id="3" name="Content Placeholder 2">
            <a:extLst>
              <a:ext uri="{FF2B5EF4-FFF2-40B4-BE49-F238E27FC236}">
                <a16:creationId xmlns:a16="http://schemas.microsoft.com/office/drawing/2014/main" id="{1280CEA5-6DE5-9F35-E37E-EB2441C4066F}"/>
              </a:ext>
            </a:extLst>
          </p:cNvPr>
          <p:cNvSpPr>
            <a:spLocks noGrp="1"/>
          </p:cNvSpPr>
          <p:nvPr>
            <p:ph idx="1"/>
          </p:nvPr>
        </p:nvSpPr>
        <p:spPr>
          <a:xfrm>
            <a:off x="490706" y="1653174"/>
            <a:ext cx="7079675" cy="3263504"/>
          </a:xfrm>
        </p:spPr>
        <p:txBody>
          <a:bodyPr vert="horz" lIns="91440" tIns="45720" rIns="91440" bIns="45720" rtlCol="0" anchor="t">
            <a:normAutofit/>
          </a:bodyPr>
          <a:lstStyle/>
          <a:p>
            <a:pPr marL="285750" indent="-285750">
              <a:buFont typeface="Arial,Sans-Serif" panose="020B0604020202020204" pitchFamily="34" charset="0"/>
              <a:buChar char="•"/>
            </a:pPr>
            <a:r>
              <a:rPr lang="en-US" sz="1600">
                <a:latin typeface="Calibri"/>
                <a:ea typeface="Calibri"/>
                <a:cs typeface="Calibri"/>
              </a:rPr>
              <a:t>Barbiturate anesthetic</a:t>
            </a:r>
            <a:endParaRPr lang="en-US" sz="1600">
              <a:latin typeface="Calibri"/>
              <a:ea typeface="Calibri"/>
            </a:endParaRPr>
          </a:p>
          <a:p>
            <a:pPr marL="342900" indent="-342900">
              <a:buFont typeface="Arial" panose="020B0604020202020204" pitchFamily="34" charset="0"/>
              <a:buChar char="•"/>
            </a:pPr>
            <a:endParaRPr lang="en-US" sz="1600">
              <a:latin typeface="Calibri"/>
              <a:ea typeface="Calibri"/>
              <a:cs typeface="Arial"/>
            </a:endParaRPr>
          </a:p>
          <a:p>
            <a:pPr marL="342900" indent="-342900">
              <a:buFont typeface="Arial" panose="020B0604020202020204" pitchFamily="34" charset="0"/>
              <a:buChar char="•"/>
            </a:pPr>
            <a:r>
              <a:rPr lang="en-US" sz="1600">
                <a:latin typeface="Calibri"/>
                <a:ea typeface="Calibri"/>
                <a:cs typeface="Arial"/>
              </a:rPr>
              <a:t>Mechanism of Action:</a:t>
            </a:r>
          </a:p>
          <a:p>
            <a:pPr marL="685800" lvl="1" indent="-342900">
              <a:buFont typeface="Arial" panose="020B0604020202020204" pitchFamily="34" charset="0"/>
              <a:buChar char="•"/>
            </a:pPr>
            <a:r>
              <a:rPr lang="en-US" sz="1600">
                <a:solidFill>
                  <a:schemeClr val="bg1"/>
                </a:solidFill>
                <a:latin typeface="Calibri"/>
                <a:ea typeface="Calibri"/>
                <a:cs typeface="Arial"/>
              </a:rPr>
              <a:t>Agonism of GABA</a:t>
            </a:r>
            <a:r>
              <a:rPr lang="en-US" sz="1600" baseline="-25000">
                <a:solidFill>
                  <a:schemeClr val="bg1"/>
                </a:solidFill>
                <a:latin typeface="Calibri"/>
                <a:ea typeface="Calibri"/>
                <a:cs typeface="Arial"/>
              </a:rPr>
              <a:t>A</a:t>
            </a:r>
            <a:r>
              <a:rPr lang="en-US" sz="1600">
                <a:solidFill>
                  <a:schemeClr val="bg1"/>
                </a:solidFill>
                <a:latin typeface="Calibri"/>
                <a:ea typeface="Calibri"/>
                <a:cs typeface="Arial"/>
              </a:rPr>
              <a:t> receptors</a:t>
            </a:r>
          </a:p>
          <a:p>
            <a:pPr lvl="1"/>
            <a:endParaRPr lang="en-US" sz="1600">
              <a:solidFill>
                <a:schemeClr val="bg1"/>
              </a:solidFill>
              <a:latin typeface="Calibri"/>
              <a:ea typeface="Calibri"/>
              <a:cs typeface="Arial"/>
            </a:endParaRPr>
          </a:p>
          <a:p>
            <a:pPr marL="342900" indent="-342900">
              <a:buFont typeface="Arial" panose="020B0604020202020204" pitchFamily="34" charset="0"/>
              <a:buChar char="•"/>
            </a:pPr>
            <a:r>
              <a:rPr lang="en-US" sz="1600">
                <a:latin typeface="Calibri"/>
                <a:ea typeface="Calibri"/>
                <a:cs typeface="Arial"/>
                <a:sym typeface="Wingdings" panose="05000000000000000000" pitchFamily="2" charset="2"/>
              </a:rPr>
              <a:t>Procedural Sedation Dose: </a:t>
            </a:r>
            <a:endParaRPr lang="en-US" sz="1600">
              <a:latin typeface="Calibri"/>
              <a:ea typeface="Calibri"/>
              <a:cs typeface="Arial"/>
            </a:endParaRPr>
          </a:p>
          <a:p>
            <a:pPr marL="685800" lvl="1" indent="-342900">
              <a:buFont typeface="Arial" panose="020B0604020202020204" pitchFamily="34" charset="0"/>
              <a:buChar char="•"/>
            </a:pPr>
            <a:r>
              <a:rPr lang="en-US" sz="1600">
                <a:solidFill>
                  <a:schemeClr val="bg1"/>
                </a:solidFill>
                <a:latin typeface="Calibri"/>
                <a:ea typeface="Calibri"/>
                <a:cs typeface="Calibri"/>
                <a:sym typeface="Wingdings" panose="05000000000000000000" pitchFamily="2" charset="2"/>
              </a:rPr>
              <a:t>Adults: 0.75 to 1 mg/kg IV bolus; may re-dose with 0.5 mg/kg every 2 to 5 minutes based on response and tolerability</a:t>
            </a:r>
            <a:endParaRPr lang="en-US" sz="1600">
              <a:solidFill>
                <a:schemeClr val="bg1"/>
              </a:solidFill>
              <a:latin typeface="Calibri"/>
              <a:ea typeface="Calibri"/>
              <a:cs typeface="Arial"/>
            </a:endParaRPr>
          </a:p>
          <a:p>
            <a:pPr lvl="1"/>
            <a:endParaRPr lang="en-US" sz="1600">
              <a:solidFill>
                <a:schemeClr val="bg1"/>
              </a:solidFill>
              <a:latin typeface="Calibri"/>
              <a:ea typeface="Calibri"/>
            </a:endParaRPr>
          </a:p>
          <a:p>
            <a:pPr marL="685800" lvl="1" indent="-342900">
              <a:buFont typeface="Arial" panose="020B0604020202020204" pitchFamily="34" charset="0"/>
              <a:buChar char="•"/>
            </a:pPr>
            <a:endParaRPr lang="en-US" sz="1400">
              <a:solidFill>
                <a:schemeClr val="bg1"/>
              </a:solidFill>
              <a:sym typeface="Wingdings" panose="05000000000000000000" pitchFamily="2" charset="2"/>
            </a:endParaRPr>
          </a:p>
          <a:p>
            <a:pPr marL="685800" lvl="1" indent="-342900">
              <a:buFont typeface="Arial" panose="020B0604020202020204" pitchFamily="34" charset="0"/>
              <a:buChar char="•"/>
            </a:pPr>
            <a:endParaRPr lang="en-US" sz="1300"/>
          </a:p>
          <a:p>
            <a:pPr marL="685800" lvl="1" indent="-342900">
              <a:buFont typeface="Arial" panose="020B0604020202020204" pitchFamily="34" charset="0"/>
              <a:buChar char="•"/>
            </a:pPr>
            <a:endParaRPr lang="en-US" sz="1300"/>
          </a:p>
        </p:txBody>
      </p:sp>
      <p:sp>
        <p:nvSpPr>
          <p:cNvPr id="6" name="TextBox 5">
            <a:extLst>
              <a:ext uri="{FF2B5EF4-FFF2-40B4-BE49-F238E27FC236}">
                <a16:creationId xmlns:a16="http://schemas.microsoft.com/office/drawing/2014/main" id="{0E35722C-0C31-4C88-DED1-F53DE0DE3E45}"/>
              </a:ext>
            </a:extLst>
          </p:cNvPr>
          <p:cNvSpPr txBox="1"/>
          <p:nvPr/>
        </p:nvSpPr>
        <p:spPr>
          <a:xfrm>
            <a:off x="-3376" y="4801337"/>
            <a:ext cx="303668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800" err="1">
                <a:solidFill>
                  <a:schemeClr val="bg1"/>
                </a:solidFill>
                <a:latin typeface="Aptos"/>
                <a:ea typeface="Calibri"/>
                <a:cs typeface="Calibri"/>
              </a:rPr>
              <a:t>Methohexital</a:t>
            </a:r>
            <a:r>
              <a:rPr lang="es-ES" sz="800">
                <a:solidFill>
                  <a:schemeClr val="bg1"/>
                </a:solidFill>
                <a:latin typeface="Aptos"/>
                <a:ea typeface="Calibri"/>
                <a:cs typeface="Calibri"/>
              </a:rPr>
              <a:t>. </a:t>
            </a:r>
            <a:r>
              <a:rPr lang="es-ES" sz="800" err="1">
                <a:solidFill>
                  <a:schemeClr val="bg1"/>
                </a:solidFill>
                <a:latin typeface="Aptos"/>
                <a:ea typeface="Calibri"/>
                <a:cs typeface="Calibri"/>
              </a:rPr>
              <a:t>Medication</a:t>
            </a:r>
            <a:r>
              <a:rPr lang="es-ES" sz="800">
                <a:solidFill>
                  <a:schemeClr val="bg1"/>
                </a:solidFill>
                <a:latin typeface="Aptos"/>
                <a:ea typeface="Calibri"/>
                <a:cs typeface="Calibri"/>
              </a:rPr>
              <a:t> Guide. </a:t>
            </a:r>
            <a:r>
              <a:rPr lang="es-ES" sz="800" i="1">
                <a:solidFill>
                  <a:schemeClr val="bg1"/>
                </a:solidFill>
                <a:latin typeface="Aptos"/>
                <a:ea typeface="Calibri"/>
                <a:cs typeface="Calibri"/>
              </a:rPr>
              <a:t>FDA</a:t>
            </a:r>
          </a:p>
          <a:p>
            <a:r>
              <a:rPr lang="es-ES" sz="800" i="1" err="1">
                <a:solidFill>
                  <a:schemeClr val="bg1"/>
                </a:solidFill>
                <a:latin typeface="Aptos"/>
                <a:ea typeface="Calibri"/>
                <a:cs typeface="Calibri"/>
              </a:rPr>
              <a:t>Syed</a:t>
            </a:r>
            <a:r>
              <a:rPr lang="es-ES" sz="800" i="1">
                <a:solidFill>
                  <a:schemeClr val="bg1"/>
                </a:solidFill>
                <a:latin typeface="Aptos"/>
                <a:ea typeface="Calibri"/>
                <a:cs typeface="Calibri"/>
              </a:rPr>
              <a:t> Q et al., PubMed. 2023</a:t>
            </a:r>
          </a:p>
        </p:txBody>
      </p:sp>
    </p:spTree>
    <p:extLst>
      <p:ext uri="{BB962C8B-B14F-4D97-AF65-F5344CB8AC3E}">
        <p14:creationId xmlns:p14="http://schemas.microsoft.com/office/powerpoint/2010/main" val="3426305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D9BB4F-49D3-90A2-B5F2-E85B0339B52B}"/>
              </a:ext>
            </a:extLst>
          </p:cNvPr>
          <p:cNvSpPr>
            <a:spLocks noGrp="1"/>
          </p:cNvSpPr>
          <p:nvPr>
            <p:ph type="title"/>
          </p:nvPr>
        </p:nvSpPr>
        <p:spPr>
          <a:xfrm>
            <a:off x="1132687" y="2213301"/>
            <a:ext cx="7095194" cy="646331"/>
          </a:xfrm>
        </p:spPr>
        <p:txBody>
          <a:bodyPr wrap="square" anchor="ctr">
            <a:normAutofit/>
          </a:bodyPr>
          <a:lstStyle/>
          <a:p>
            <a:r>
              <a:rPr lang="en-US" sz="3000">
                <a:latin typeface="Calibri"/>
                <a:ea typeface="Calibri"/>
                <a:cs typeface="Arial"/>
              </a:rPr>
              <a:t>Outline</a:t>
            </a:r>
          </a:p>
        </p:txBody>
      </p:sp>
      <p:sp>
        <p:nvSpPr>
          <p:cNvPr id="5" name="Content Placeholder 4">
            <a:extLst>
              <a:ext uri="{FF2B5EF4-FFF2-40B4-BE49-F238E27FC236}">
                <a16:creationId xmlns:a16="http://schemas.microsoft.com/office/drawing/2014/main" id="{6BEADA90-EA19-2218-8110-B822974F3E7D}"/>
              </a:ext>
            </a:extLst>
          </p:cNvPr>
          <p:cNvSpPr>
            <a:spLocks noGrp="1"/>
          </p:cNvSpPr>
          <p:nvPr>
            <p:ph idx="1"/>
          </p:nvPr>
        </p:nvSpPr>
        <p:spPr>
          <a:xfrm>
            <a:off x="2856793" y="1595334"/>
            <a:ext cx="6034543" cy="2805216"/>
          </a:xfrm>
        </p:spPr>
        <p:txBody>
          <a:bodyPr vert="horz" lIns="91440" tIns="45720" rIns="91440" bIns="45720" rtlCol="0" anchor="t">
            <a:normAutofit/>
          </a:bodyPr>
          <a:lstStyle/>
          <a:p>
            <a:pPr marL="342900" indent="-342900">
              <a:buFont typeface="Arial" panose="020B0604020202020204" pitchFamily="34" charset="0"/>
              <a:buChar char="•"/>
            </a:pPr>
            <a:r>
              <a:rPr lang="en-US" sz="1900" b="1">
                <a:latin typeface="Calibri"/>
                <a:ea typeface="Calibri"/>
                <a:cs typeface="Arial"/>
              </a:rPr>
              <a:t>Epidemiology</a:t>
            </a:r>
          </a:p>
          <a:p>
            <a:pPr marL="342900" indent="-342900">
              <a:buFont typeface="Arial" panose="020B0604020202020204" pitchFamily="34" charset="0"/>
              <a:buChar char="•"/>
            </a:pPr>
            <a:r>
              <a:rPr lang="en-US" sz="1900" b="1">
                <a:latin typeface="Calibri"/>
                <a:ea typeface="Calibri"/>
                <a:cs typeface="Arial"/>
              </a:rPr>
              <a:t>Background on Cardioversion</a:t>
            </a:r>
            <a:endParaRPr lang="en-US" sz="1900" b="1">
              <a:solidFill>
                <a:schemeClr val="bg1"/>
              </a:solidFill>
              <a:latin typeface="Calibri"/>
              <a:ea typeface="Calibri"/>
              <a:cs typeface="Arial"/>
            </a:endParaRPr>
          </a:p>
          <a:p>
            <a:pPr marL="342900" indent="-342900">
              <a:buFont typeface="Arial" panose="020B0604020202020204" pitchFamily="34" charset="0"/>
              <a:buChar char="•"/>
            </a:pPr>
            <a:r>
              <a:rPr lang="en-US" sz="1900" b="1">
                <a:latin typeface="Calibri"/>
                <a:ea typeface="Calibri"/>
                <a:cs typeface="Arial"/>
              </a:rPr>
              <a:t>Interprofessional Roles &amp; Responsibilities</a:t>
            </a:r>
          </a:p>
          <a:p>
            <a:pPr marL="342900" indent="-342900">
              <a:buFont typeface="Arial" panose="020B0604020202020204" pitchFamily="34" charset="0"/>
              <a:buChar char="•"/>
            </a:pPr>
            <a:r>
              <a:rPr lang="en-US" sz="1900" b="1">
                <a:latin typeface="Calibri"/>
                <a:ea typeface="Calibri"/>
                <a:cs typeface="Arial"/>
              </a:rPr>
              <a:t>Pharmacotherapy</a:t>
            </a:r>
          </a:p>
          <a:p>
            <a:pPr marL="342900" indent="-342900">
              <a:buFont typeface="Arial" panose="020B0604020202020204" pitchFamily="34" charset="0"/>
              <a:buChar char="•"/>
            </a:pPr>
            <a:r>
              <a:rPr lang="en-US" sz="1900" b="1">
                <a:latin typeface="Calibri"/>
                <a:ea typeface="Calibri"/>
                <a:cs typeface="Arial"/>
              </a:rPr>
              <a:t>Literature Analysis of Efficacy </a:t>
            </a:r>
            <a:endParaRPr lang="en-US" sz="1900" b="1">
              <a:solidFill>
                <a:schemeClr val="bg1"/>
              </a:solidFill>
              <a:latin typeface="Calibri"/>
              <a:ea typeface="Calibri"/>
              <a:cs typeface="Arial"/>
            </a:endParaRPr>
          </a:p>
          <a:p>
            <a:pPr marL="342900" indent="-342900">
              <a:buFont typeface="Arial" panose="020B0604020202020204" pitchFamily="34" charset="0"/>
              <a:buChar char="•"/>
            </a:pPr>
            <a:r>
              <a:rPr lang="en-US" sz="1900" b="1">
                <a:latin typeface="Calibri"/>
                <a:ea typeface="Calibri"/>
                <a:cs typeface="Arial"/>
              </a:rPr>
              <a:t>Summary</a:t>
            </a:r>
          </a:p>
        </p:txBody>
      </p:sp>
      <p:cxnSp>
        <p:nvCxnSpPr>
          <p:cNvPr id="3" name="Straight Connector 2">
            <a:extLst>
              <a:ext uri="{FF2B5EF4-FFF2-40B4-BE49-F238E27FC236}">
                <a16:creationId xmlns:a16="http://schemas.microsoft.com/office/drawing/2014/main" id="{F85BE46C-11CA-29EA-D797-C92B77A04E47}"/>
              </a:ext>
            </a:extLst>
          </p:cNvPr>
          <p:cNvCxnSpPr/>
          <p:nvPr/>
        </p:nvCxnSpPr>
        <p:spPr>
          <a:xfrm>
            <a:off x="2753140" y="742950"/>
            <a:ext cx="0" cy="3657600"/>
          </a:xfrm>
          <a:prstGeom prst="line">
            <a:avLst/>
          </a:prstGeom>
          <a:ln w="57150">
            <a:solidFill>
              <a:schemeClr val="bg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46258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3598A-F0E3-81D6-D931-4E60B1697FF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E30F980-3B85-4888-2DE7-ED0D6E50AB20}"/>
              </a:ext>
            </a:extLst>
          </p:cNvPr>
          <p:cNvSpPr>
            <a:spLocks noGrp="1"/>
          </p:cNvSpPr>
          <p:nvPr>
            <p:ph type="title"/>
          </p:nvPr>
        </p:nvSpPr>
        <p:spPr>
          <a:xfrm>
            <a:off x="422307" y="43643"/>
            <a:ext cx="7700775" cy="1338828"/>
          </a:xfrm>
        </p:spPr>
        <p:txBody>
          <a:bodyPr anchor="ctr">
            <a:normAutofit/>
          </a:bodyPr>
          <a:lstStyle/>
          <a:p>
            <a:r>
              <a:rPr lang="en-US" sz="2800">
                <a:latin typeface="Calibri"/>
                <a:ea typeface="Verdana"/>
                <a:cs typeface="Arial"/>
              </a:rPr>
              <a:t>Methohexital</a:t>
            </a:r>
          </a:p>
        </p:txBody>
      </p:sp>
      <p:sp>
        <p:nvSpPr>
          <p:cNvPr id="7" name="Title 1">
            <a:extLst>
              <a:ext uri="{FF2B5EF4-FFF2-40B4-BE49-F238E27FC236}">
                <a16:creationId xmlns:a16="http://schemas.microsoft.com/office/drawing/2014/main" id="{A3133B68-CFF3-3805-382E-691ED23B70BA}"/>
              </a:ext>
            </a:extLst>
          </p:cNvPr>
          <p:cNvSpPr txBox="1">
            <a:spLocks/>
          </p:cNvSpPr>
          <p:nvPr/>
        </p:nvSpPr>
        <p:spPr>
          <a:xfrm>
            <a:off x="1198969" y="924345"/>
            <a:ext cx="3707510" cy="8085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sz="1600" i="1" u="sng">
                <a:latin typeface="Calibri"/>
                <a:ea typeface="Verdana"/>
                <a:cs typeface="Arial"/>
              </a:rPr>
              <a:t>Pharmacokinetics</a:t>
            </a:r>
          </a:p>
        </p:txBody>
      </p:sp>
      <p:sp>
        <p:nvSpPr>
          <p:cNvPr id="8" name="Title 1">
            <a:extLst>
              <a:ext uri="{FF2B5EF4-FFF2-40B4-BE49-F238E27FC236}">
                <a16:creationId xmlns:a16="http://schemas.microsoft.com/office/drawing/2014/main" id="{D0460295-2343-A8FA-4653-F4E235F53133}"/>
              </a:ext>
            </a:extLst>
          </p:cNvPr>
          <p:cNvSpPr txBox="1">
            <a:spLocks/>
          </p:cNvSpPr>
          <p:nvPr/>
        </p:nvSpPr>
        <p:spPr>
          <a:xfrm>
            <a:off x="5861192" y="867228"/>
            <a:ext cx="3707510" cy="8085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sz="1600" i="1" u="sng">
                <a:latin typeface="Calibri"/>
                <a:ea typeface="Verdana"/>
                <a:cs typeface="Arial"/>
              </a:rPr>
              <a:t>Adverse Effects</a:t>
            </a:r>
          </a:p>
        </p:txBody>
      </p:sp>
      <p:sp>
        <p:nvSpPr>
          <p:cNvPr id="10" name="TextBox 9">
            <a:extLst>
              <a:ext uri="{FF2B5EF4-FFF2-40B4-BE49-F238E27FC236}">
                <a16:creationId xmlns:a16="http://schemas.microsoft.com/office/drawing/2014/main" id="{21063414-8C8E-5285-65C0-8B1E21235480}"/>
              </a:ext>
            </a:extLst>
          </p:cNvPr>
          <p:cNvSpPr txBox="1"/>
          <p:nvPr/>
        </p:nvSpPr>
        <p:spPr>
          <a:xfrm>
            <a:off x="244256" y="1487219"/>
            <a:ext cx="3621236" cy="1077218"/>
          </a:xfrm>
          <a:prstGeom prst="rect">
            <a:avLst/>
          </a:prstGeom>
          <a:noFill/>
        </p:spPr>
        <p:txBody>
          <a:bodyPr wrap="square" lIns="91440" tIns="45720" rIns="91440" bIns="45720" rtlCol="0" anchor="t">
            <a:spAutoFit/>
          </a:bodyPr>
          <a:lstStyle/>
          <a:p>
            <a:pPr marL="685800" lvl="1" indent="-342900">
              <a:buFont typeface="Arial" panose="020B0604020202020204" pitchFamily="34" charset="0"/>
              <a:buChar char="•"/>
            </a:pPr>
            <a:r>
              <a:rPr lang="en-US" sz="1600">
                <a:sym typeface="Wingdings" panose="05000000000000000000" pitchFamily="2" charset="2"/>
              </a:rPr>
              <a:t>Lipophilic </a:t>
            </a:r>
          </a:p>
          <a:p>
            <a:pPr marL="685800" lvl="1" indent="-342900">
              <a:buFont typeface="Arial" panose="020B0604020202020204" pitchFamily="34" charset="0"/>
              <a:buChar char="•"/>
            </a:pPr>
            <a:r>
              <a:rPr lang="en-US" sz="1600">
                <a:sym typeface="Wingdings" panose="05000000000000000000" pitchFamily="2" charset="2"/>
              </a:rPr>
              <a:t>Onset IV: ~30 seconds</a:t>
            </a:r>
            <a:endParaRPr lang="en-US" sz="1600">
              <a:ea typeface="Calibri"/>
              <a:cs typeface="Calibri"/>
            </a:endParaRPr>
          </a:p>
          <a:p>
            <a:pPr marL="685800" lvl="1" indent="-342900">
              <a:buFont typeface="Arial" panose="020B0604020202020204" pitchFamily="34" charset="0"/>
              <a:buChar char="•"/>
            </a:pPr>
            <a:r>
              <a:rPr lang="en-US" sz="1600">
                <a:sym typeface="Wingdings" panose="05000000000000000000" pitchFamily="2" charset="2"/>
              </a:rPr>
              <a:t>Duration: </a:t>
            </a:r>
            <a:r>
              <a:rPr lang="en-US" sz="1600"/>
              <a:t>5 to 15 minutes </a:t>
            </a:r>
            <a:endParaRPr lang="en-US" sz="1400">
              <a:ea typeface="Calibri"/>
              <a:cs typeface="Calibri"/>
            </a:endParaRPr>
          </a:p>
          <a:p>
            <a:endParaRPr lang="en-US" sz="1600">
              <a:ea typeface="Calibri"/>
              <a:cs typeface="Calibri"/>
            </a:endParaRPr>
          </a:p>
        </p:txBody>
      </p:sp>
      <p:graphicFrame>
        <p:nvGraphicFramePr>
          <p:cNvPr id="14" name="Table 13">
            <a:extLst>
              <a:ext uri="{FF2B5EF4-FFF2-40B4-BE49-F238E27FC236}">
                <a16:creationId xmlns:a16="http://schemas.microsoft.com/office/drawing/2014/main" id="{C1997D26-579A-DAEC-1953-493334F34A6F}"/>
              </a:ext>
            </a:extLst>
          </p:cNvPr>
          <p:cNvGraphicFramePr>
            <a:graphicFrameLocks noGrp="1"/>
          </p:cNvGraphicFramePr>
          <p:nvPr>
            <p:extLst>
              <p:ext uri="{D42A27DB-BD31-4B8C-83A1-F6EECF244321}">
                <p14:modId xmlns:p14="http://schemas.microsoft.com/office/powerpoint/2010/main" val="1709437937"/>
              </p:ext>
            </p:extLst>
          </p:nvPr>
        </p:nvGraphicFramePr>
        <p:xfrm>
          <a:off x="773923" y="3273158"/>
          <a:ext cx="2979225" cy="556260"/>
        </p:xfrm>
        <a:graphic>
          <a:graphicData uri="http://schemas.openxmlformats.org/drawingml/2006/table">
            <a:tbl>
              <a:tblPr firstRow="1" bandRow="1">
                <a:tableStyleId>{93296810-A885-4BE3-A3E7-6D5BEEA58F35}</a:tableStyleId>
              </a:tblPr>
              <a:tblGrid>
                <a:gridCol w="993075">
                  <a:extLst>
                    <a:ext uri="{9D8B030D-6E8A-4147-A177-3AD203B41FA5}">
                      <a16:colId xmlns:a16="http://schemas.microsoft.com/office/drawing/2014/main" val="2643418068"/>
                    </a:ext>
                  </a:extLst>
                </a:gridCol>
                <a:gridCol w="993075">
                  <a:extLst>
                    <a:ext uri="{9D8B030D-6E8A-4147-A177-3AD203B41FA5}">
                      <a16:colId xmlns:a16="http://schemas.microsoft.com/office/drawing/2014/main" val="1615231974"/>
                    </a:ext>
                  </a:extLst>
                </a:gridCol>
                <a:gridCol w="993075">
                  <a:extLst>
                    <a:ext uri="{9D8B030D-6E8A-4147-A177-3AD203B41FA5}">
                      <a16:colId xmlns:a16="http://schemas.microsoft.com/office/drawing/2014/main" val="3864292849"/>
                    </a:ext>
                  </a:extLst>
                </a:gridCol>
              </a:tblGrid>
              <a:tr h="203977">
                <a:tc>
                  <a:txBody>
                    <a:bodyPr/>
                    <a:lstStyle/>
                    <a:p>
                      <a:pPr algn="ctr"/>
                      <a:r>
                        <a:rPr lang="en-US" sz="1100"/>
                        <a:t>Analgesia</a:t>
                      </a:r>
                    </a:p>
                  </a:txBody>
                  <a:tcPr/>
                </a:tc>
                <a:tc>
                  <a:txBody>
                    <a:bodyPr/>
                    <a:lstStyle/>
                    <a:p>
                      <a:pPr algn="ctr"/>
                      <a:r>
                        <a:rPr lang="en-US" sz="1100"/>
                        <a:t>Amnesia</a:t>
                      </a:r>
                    </a:p>
                  </a:txBody>
                  <a:tcPr/>
                </a:tc>
                <a:tc>
                  <a:txBody>
                    <a:bodyPr/>
                    <a:lstStyle/>
                    <a:p>
                      <a:pPr algn="ctr"/>
                      <a:r>
                        <a:rPr lang="en-US" sz="1100"/>
                        <a:t>Sedation</a:t>
                      </a:r>
                    </a:p>
                  </a:txBody>
                  <a:tcPr/>
                </a:tc>
                <a:extLst>
                  <a:ext uri="{0D108BD9-81ED-4DB2-BD59-A6C34878D82A}">
                    <a16:rowId xmlns:a16="http://schemas.microsoft.com/office/drawing/2014/main" val="3934377514"/>
                  </a:ext>
                </a:extLst>
              </a:tr>
              <a:tr h="29503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003916"/>
                  </a:ext>
                </a:extLst>
              </a:tr>
            </a:tbl>
          </a:graphicData>
        </a:graphic>
      </p:graphicFrame>
      <p:pic>
        <p:nvPicPr>
          <p:cNvPr id="15" name="Graphic 14" descr="Close with solid fill">
            <a:extLst>
              <a:ext uri="{FF2B5EF4-FFF2-40B4-BE49-F238E27FC236}">
                <a16:creationId xmlns:a16="http://schemas.microsoft.com/office/drawing/2014/main" id="{47B4C925-AFA6-74F1-F789-ACA5B291E6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015" y="3551288"/>
            <a:ext cx="293187" cy="293187"/>
          </a:xfrm>
          <a:prstGeom prst="rect">
            <a:avLst/>
          </a:prstGeom>
        </p:spPr>
      </p:pic>
      <p:pic>
        <p:nvPicPr>
          <p:cNvPr id="17" name="Picture 16">
            <a:extLst>
              <a:ext uri="{FF2B5EF4-FFF2-40B4-BE49-F238E27FC236}">
                <a16:creationId xmlns:a16="http://schemas.microsoft.com/office/drawing/2014/main" id="{42A32871-3998-297F-E7C1-E10F3B4D868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16" b="93038" l="9283" r="89451">
                        <a14:foregroundMark x1="20675" y1="90084" x2="30169" y2="90295"/>
                        <a14:foregroundMark x1="24684" y1="93038" x2="22152" y2="92827"/>
                        <a14:foregroundMark x1="9283" y1="55485" x2="11392" y2="66456"/>
                      </a14:backgroundRemoval>
                    </a14:imgEffect>
                  </a14:imgLayer>
                </a14:imgProps>
              </a:ext>
            </a:extLst>
          </a:blip>
          <a:stretch>
            <a:fillRect/>
          </a:stretch>
        </p:blipFill>
        <p:spPr>
          <a:xfrm>
            <a:off x="2171770" y="3536137"/>
            <a:ext cx="272412" cy="272412"/>
          </a:xfrm>
          <a:prstGeom prst="rect">
            <a:avLst/>
          </a:prstGeom>
        </p:spPr>
      </p:pic>
      <p:pic>
        <p:nvPicPr>
          <p:cNvPr id="18" name="Picture 17">
            <a:extLst>
              <a:ext uri="{FF2B5EF4-FFF2-40B4-BE49-F238E27FC236}">
                <a16:creationId xmlns:a16="http://schemas.microsoft.com/office/drawing/2014/main" id="{544B87A9-6891-74CA-0993-C1503346EA5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16" b="93038" l="9283" r="89451">
                        <a14:foregroundMark x1="20675" y1="90084" x2="30169" y2="90295"/>
                        <a14:foregroundMark x1="24684" y1="93038" x2="22152" y2="92827"/>
                        <a14:foregroundMark x1="9283" y1="55485" x2="11392" y2="66456"/>
                      </a14:backgroundRemoval>
                    </a14:imgEffect>
                  </a14:imgLayer>
                </a14:imgProps>
              </a:ext>
            </a:extLst>
          </a:blip>
          <a:stretch>
            <a:fillRect/>
          </a:stretch>
        </p:blipFill>
        <p:spPr>
          <a:xfrm>
            <a:off x="3186584" y="3547096"/>
            <a:ext cx="272412" cy="272412"/>
          </a:xfrm>
          <a:prstGeom prst="rect">
            <a:avLst/>
          </a:prstGeom>
        </p:spPr>
      </p:pic>
      <p:sp>
        <p:nvSpPr>
          <p:cNvPr id="2" name="TextBox 1">
            <a:extLst>
              <a:ext uri="{FF2B5EF4-FFF2-40B4-BE49-F238E27FC236}">
                <a16:creationId xmlns:a16="http://schemas.microsoft.com/office/drawing/2014/main" id="{761C4353-95A0-32D9-B3D6-6B8E2EB26265}"/>
              </a:ext>
            </a:extLst>
          </p:cNvPr>
          <p:cNvSpPr txBox="1"/>
          <p:nvPr/>
        </p:nvSpPr>
        <p:spPr>
          <a:xfrm>
            <a:off x="5233890" y="1487219"/>
            <a:ext cx="3621236" cy="1569660"/>
          </a:xfrm>
          <a:prstGeom prst="rect">
            <a:avLst/>
          </a:prstGeom>
          <a:noFill/>
        </p:spPr>
        <p:txBody>
          <a:bodyPr wrap="square" lIns="91440" tIns="45720" rIns="91440" bIns="45720" rtlCol="0" anchor="t">
            <a:spAutoFit/>
          </a:bodyPr>
          <a:lstStyle/>
          <a:p>
            <a:pPr marL="685800" lvl="1" indent="-342900">
              <a:buFont typeface="Arial" panose="020B0604020202020204" pitchFamily="34" charset="0"/>
              <a:buChar char="•"/>
            </a:pPr>
            <a:r>
              <a:rPr lang="en-US" sz="1600">
                <a:ea typeface="Calibri"/>
                <a:cs typeface="Calibri"/>
              </a:rPr>
              <a:t>Hiccups</a:t>
            </a:r>
            <a:endParaRPr lang="en-US">
              <a:ea typeface="Calibri"/>
              <a:cs typeface="Calibri"/>
            </a:endParaRPr>
          </a:p>
          <a:p>
            <a:pPr marL="685800" lvl="1" indent="-342900">
              <a:buFont typeface="Arial" panose="020B0604020202020204" pitchFamily="34" charset="0"/>
              <a:buChar char="•"/>
            </a:pPr>
            <a:r>
              <a:rPr lang="en-US" sz="1600">
                <a:ea typeface="Calibri"/>
                <a:cs typeface="Calibri"/>
              </a:rPr>
              <a:t>Cough</a:t>
            </a:r>
            <a:endParaRPr lang="en-US">
              <a:ea typeface="Calibri"/>
              <a:cs typeface="Calibri"/>
            </a:endParaRPr>
          </a:p>
          <a:p>
            <a:pPr marL="685800" lvl="1" indent="-342900">
              <a:buFont typeface="Arial" panose="020B0604020202020204" pitchFamily="34" charset="0"/>
              <a:buChar char="•"/>
            </a:pPr>
            <a:r>
              <a:rPr lang="en-US" sz="1600">
                <a:ea typeface="Calibri"/>
                <a:cs typeface="Calibri"/>
              </a:rPr>
              <a:t>Laryngospasm</a:t>
            </a:r>
          </a:p>
          <a:p>
            <a:pPr marL="685800" lvl="1" indent="-342900">
              <a:buFont typeface="Arial" panose="020B0604020202020204" pitchFamily="34" charset="0"/>
              <a:buChar char="•"/>
            </a:pPr>
            <a:r>
              <a:rPr lang="en-US" sz="1600">
                <a:ea typeface="Calibri"/>
                <a:cs typeface="Calibri"/>
              </a:rPr>
              <a:t>Respiratory depression</a:t>
            </a:r>
          </a:p>
          <a:p>
            <a:pPr marL="685800" lvl="1" indent="-342900">
              <a:buFont typeface="Arial" panose="020B0604020202020204" pitchFamily="34" charset="0"/>
              <a:buChar char="•"/>
            </a:pPr>
            <a:r>
              <a:rPr lang="en-US" sz="1600">
                <a:ea typeface="Calibri"/>
                <a:cs typeface="Calibri"/>
              </a:rPr>
              <a:t>Apnea</a:t>
            </a:r>
          </a:p>
          <a:p>
            <a:pPr marL="685800" lvl="1" indent="-342900">
              <a:buFont typeface="Arial" panose="020B0604020202020204" pitchFamily="34" charset="0"/>
              <a:buChar char="•"/>
            </a:pPr>
            <a:r>
              <a:rPr lang="en-US" sz="1600">
                <a:ea typeface="Calibri"/>
                <a:cs typeface="Calibri"/>
              </a:rPr>
              <a:t>Twitching</a:t>
            </a:r>
          </a:p>
        </p:txBody>
      </p:sp>
      <p:sp>
        <p:nvSpPr>
          <p:cNvPr id="5" name="TextBox 4">
            <a:extLst>
              <a:ext uri="{FF2B5EF4-FFF2-40B4-BE49-F238E27FC236}">
                <a16:creationId xmlns:a16="http://schemas.microsoft.com/office/drawing/2014/main" id="{0E1F3EF4-A019-833C-ED58-9A6EF7105DAA}"/>
              </a:ext>
            </a:extLst>
          </p:cNvPr>
          <p:cNvSpPr txBox="1"/>
          <p:nvPr/>
        </p:nvSpPr>
        <p:spPr>
          <a:xfrm>
            <a:off x="-3376" y="4808759"/>
            <a:ext cx="303668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800" err="1">
                <a:solidFill>
                  <a:schemeClr val="bg1"/>
                </a:solidFill>
                <a:latin typeface="Aptos"/>
                <a:ea typeface="Calibri"/>
                <a:cs typeface="Calibri"/>
              </a:rPr>
              <a:t>Methohexital</a:t>
            </a:r>
            <a:r>
              <a:rPr lang="es-ES" sz="800">
                <a:solidFill>
                  <a:schemeClr val="bg1"/>
                </a:solidFill>
                <a:latin typeface="Aptos"/>
                <a:ea typeface="Calibri"/>
                <a:cs typeface="Calibri"/>
              </a:rPr>
              <a:t>. </a:t>
            </a:r>
            <a:r>
              <a:rPr lang="es-ES" sz="800" err="1">
                <a:solidFill>
                  <a:schemeClr val="bg1"/>
                </a:solidFill>
                <a:latin typeface="Aptos"/>
                <a:ea typeface="Calibri"/>
                <a:cs typeface="Calibri"/>
              </a:rPr>
              <a:t>Medication</a:t>
            </a:r>
            <a:r>
              <a:rPr lang="es-ES" sz="800">
                <a:solidFill>
                  <a:schemeClr val="bg1"/>
                </a:solidFill>
                <a:latin typeface="Aptos"/>
                <a:ea typeface="Calibri"/>
                <a:cs typeface="Calibri"/>
              </a:rPr>
              <a:t> Guide. </a:t>
            </a:r>
            <a:r>
              <a:rPr lang="es-ES" sz="800" i="1">
                <a:solidFill>
                  <a:schemeClr val="bg1"/>
                </a:solidFill>
                <a:latin typeface="Aptos"/>
                <a:ea typeface="Calibri"/>
                <a:cs typeface="Calibri"/>
              </a:rPr>
              <a:t>FDA</a:t>
            </a:r>
          </a:p>
          <a:p>
            <a:r>
              <a:rPr lang="es-ES" sz="800" i="1" err="1">
                <a:solidFill>
                  <a:schemeClr val="bg1"/>
                </a:solidFill>
                <a:latin typeface="Aptos"/>
                <a:ea typeface="Calibri"/>
                <a:cs typeface="Calibri"/>
              </a:rPr>
              <a:t>Syed</a:t>
            </a:r>
            <a:r>
              <a:rPr lang="es-ES" sz="800" i="1">
                <a:solidFill>
                  <a:schemeClr val="bg1"/>
                </a:solidFill>
                <a:latin typeface="Aptos"/>
                <a:ea typeface="Calibri"/>
                <a:cs typeface="Calibri"/>
              </a:rPr>
              <a:t> Q et al., PubMed. 2023</a:t>
            </a:r>
          </a:p>
        </p:txBody>
      </p:sp>
    </p:spTree>
    <p:extLst>
      <p:ext uri="{BB962C8B-B14F-4D97-AF65-F5344CB8AC3E}">
        <p14:creationId xmlns:p14="http://schemas.microsoft.com/office/powerpoint/2010/main" val="2995499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620A0-F04E-0CD7-35BF-4FDDF17285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F0DB23-CFF2-D1B2-C8E4-65C120F3260C}"/>
              </a:ext>
            </a:extLst>
          </p:cNvPr>
          <p:cNvSpPr>
            <a:spLocks noGrp="1"/>
          </p:cNvSpPr>
          <p:nvPr>
            <p:ph type="title"/>
          </p:nvPr>
        </p:nvSpPr>
        <p:spPr>
          <a:xfrm>
            <a:off x="628650" y="567425"/>
            <a:ext cx="7886700" cy="646331"/>
          </a:xfrm>
        </p:spPr>
        <p:txBody>
          <a:bodyPr anchor="ctr">
            <a:normAutofit/>
          </a:bodyPr>
          <a:lstStyle/>
          <a:p>
            <a:r>
              <a:rPr lang="en-US" sz="3000">
                <a:latin typeface="Calibri"/>
                <a:ea typeface="Calibri"/>
                <a:cs typeface="Arial"/>
              </a:rPr>
              <a:t>Back to A.J.</a:t>
            </a:r>
          </a:p>
        </p:txBody>
      </p:sp>
      <p:sp>
        <p:nvSpPr>
          <p:cNvPr id="3" name="Content Placeholder 2">
            <a:extLst>
              <a:ext uri="{FF2B5EF4-FFF2-40B4-BE49-F238E27FC236}">
                <a16:creationId xmlns:a16="http://schemas.microsoft.com/office/drawing/2014/main" id="{6775183F-0398-EDF6-1096-F02EB99E372E}"/>
              </a:ext>
            </a:extLst>
          </p:cNvPr>
          <p:cNvSpPr>
            <a:spLocks noGrp="1"/>
          </p:cNvSpPr>
          <p:nvPr>
            <p:ph idx="1"/>
          </p:nvPr>
        </p:nvSpPr>
        <p:spPr>
          <a:xfrm>
            <a:off x="628649" y="1369219"/>
            <a:ext cx="6009217" cy="3263504"/>
          </a:xfrm>
        </p:spPr>
        <p:txBody>
          <a:bodyPr vert="horz" lIns="91440" tIns="45720" rIns="91440" bIns="45720" rtlCol="0" anchor="t">
            <a:noAutofit/>
          </a:bodyPr>
          <a:lstStyle/>
          <a:p>
            <a:r>
              <a:rPr lang="en-US" sz="1600">
                <a:solidFill>
                  <a:schemeClr val="tx1"/>
                </a:solidFill>
                <a:latin typeface="Calibri"/>
                <a:ea typeface="Calibri"/>
                <a:cs typeface="Arial"/>
              </a:rPr>
              <a:t>New vitals were taken, and A.J. has provided the emergency department staff with some past medical and social history. </a:t>
            </a:r>
          </a:p>
          <a:p>
            <a:endParaRPr lang="en-US" sz="1600">
              <a:solidFill>
                <a:schemeClr val="tx1"/>
              </a:solidFill>
              <a:latin typeface="Calibri"/>
              <a:ea typeface="Calibri"/>
            </a:endParaRPr>
          </a:p>
          <a:p>
            <a:r>
              <a:rPr lang="en-US" sz="1600" u="sng">
                <a:solidFill>
                  <a:schemeClr val="tx1"/>
                </a:solidFill>
                <a:latin typeface="Calibri"/>
                <a:ea typeface="Calibri"/>
                <a:cs typeface="Arial"/>
              </a:rPr>
              <a:t>Features:</a:t>
            </a:r>
            <a:r>
              <a:rPr lang="en-US" sz="1600">
                <a:solidFill>
                  <a:schemeClr val="tx1"/>
                </a:solidFill>
                <a:latin typeface="Calibri"/>
                <a:ea typeface="Calibri"/>
                <a:cs typeface="Arial"/>
              </a:rPr>
              <a:t> Female, Caucasian race, brown hair, brown eyes</a:t>
            </a:r>
          </a:p>
          <a:p>
            <a:r>
              <a:rPr lang="en-US" sz="1600" u="sng">
                <a:solidFill>
                  <a:schemeClr val="tx1"/>
                </a:solidFill>
                <a:latin typeface="Calibri"/>
                <a:ea typeface="Calibri"/>
                <a:cs typeface="Arial"/>
              </a:rPr>
              <a:t>PMH:</a:t>
            </a:r>
            <a:r>
              <a:rPr lang="en-US" sz="1600">
                <a:solidFill>
                  <a:schemeClr val="tx1"/>
                </a:solidFill>
                <a:latin typeface="Calibri"/>
                <a:ea typeface="Calibri"/>
                <a:cs typeface="Arial"/>
              </a:rPr>
              <a:t> HFpEF (EF from 12/28/25 was 61%), GERD, OSA</a:t>
            </a:r>
            <a:endParaRPr lang="en-US" sz="1600">
              <a:solidFill>
                <a:schemeClr val="tx1"/>
              </a:solidFill>
              <a:latin typeface="Calibri"/>
              <a:ea typeface="Calibri"/>
            </a:endParaRPr>
          </a:p>
          <a:p>
            <a:r>
              <a:rPr lang="en-US" sz="1600" u="sng">
                <a:solidFill>
                  <a:schemeClr val="tx1"/>
                </a:solidFill>
                <a:latin typeface="Calibri"/>
                <a:ea typeface="Calibri"/>
                <a:cs typeface="Arial"/>
              </a:rPr>
              <a:t>Medications:</a:t>
            </a:r>
            <a:r>
              <a:rPr lang="en-US" sz="1600">
                <a:solidFill>
                  <a:schemeClr val="tx1"/>
                </a:solidFill>
                <a:latin typeface="Calibri"/>
                <a:ea typeface="Calibri"/>
                <a:cs typeface="Arial"/>
              </a:rPr>
              <a:t> empagliflozin 10mg daily, pantoprazole 40mg daily</a:t>
            </a:r>
            <a:endParaRPr lang="en-US" sz="1600">
              <a:solidFill>
                <a:schemeClr val="tx1"/>
              </a:solidFill>
              <a:latin typeface="Calibri"/>
              <a:ea typeface="Calibri"/>
            </a:endParaRPr>
          </a:p>
          <a:p>
            <a:r>
              <a:rPr lang="en-US" sz="1600" u="sng">
                <a:solidFill>
                  <a:schemeClr val="tx1"/>
                </a:solidFill>
                <a:latin typeface="Calibri"/>
                <a:ea typeface="Calibri"/>
                <a:cs typeface="Arial"/>
              </a:rPr>
              <a:t>Allergies:</a:t>
            </a:r>
            <a:r>
              <a:rPr lang="en-US" sz="1600">
                <a:solidFill>
                  <a:schemeClr val="tx1"/>
                </a:solidFill>
                <a:latin typeface="Calibri"/>
                <a:ea typeface="Calibri"/>
                <a:cs typeface="Arial"/>
              </a:rPr>
              <a:t> egg allergy (anaphylaxis)</a:t>
            </a:r>
          </a:p>
          <a:p>
            <a:r>
              <a:rPr lang="en-US" sz="1600" u="sng">
                <a:solidFill>
                  <a:schemeClr val="tx1"/>
                </a:solidFill>
                <a:latin typeface="Calibri"/>
                <a:ea typeface="Calibri"/>
                <a:cs typeface="Arial"/>
              </a:rPr>
              <a:t>Social History:</a:t>
            </a:r>
            <a:r>
              <a:rPr lang="en-US" sz="1600">
                <a:solidFill>
                  <a:schemeClr val="tx1"/>
                </a:solidFill>
                <a:latin typeface="Calibri"/>
                <a:ea typeface="Calibri"/>
                <a:cs typeface="Arial"/>
              </a:rPr>
              <a:t> Consumes 5-10 beers with dinner, never smoked</a:t>
            </a:r>
            <a:endParaRPr lang="en-US" sz="1600" u="sng">
              <a:solidFill>
                <a:schemeClr val="tx1"/>
              </a:solidFill>
              <a:latin typeface="Calibri"/>
              <a:ea typeface="Calibri"/>
              <a:cs typeface="Arial"/>
            </a:endParaRPr>
          </a:p>
          <a:p>
            <a:r>
              <a:rPr lang="en-US" sz="1600" u="sng">
                <a:solidFill>
                  <a:schemeClr val="tx1"/>
                </a:solidFill>
                <a:latin typeface="Calibri"/>
                <a:ea typeface="Calibri"/>
                <a:cs typeface="Arial"/>
              </a:rPr>
              <a:t>Current Vitals:</a:t>
            </a:r>
            <a:r>
              <a:rPr lang="en-US" sz="1600">
                <a:solidFill>
                  <a:schemeClr val="tx1"/>
                </a:solidFill>
                <a:latin typeface="Calibri"/>
                <a:ea typeface="Calibri"/>
                <a:cs typeface="Arial"/>
              </a:rPr>
              <a:t> BP: 90/85 mmHg; HR 187 beats per minute; </a:t>
            </a:r>
            <a:r>
              <a:rPr lang="en-US" sz="1600">
                <a:solidFill>
                  <a:schemeClr val="tx1"/>
                </a:solidFill>
                <a:latin typeface="Calibri"/>
                <a:ea typeface="Calibri"/>
                <a:cs typeface="Calibri"/>
              </a:rPr>
              <a:t>SpO₂</a:t>
            </a:r>
            <a:r>
              <a:rPr lang="en-US" sz="1600">
                <a:solidFill>
                  <a:schemeClr val="tx1"/>
                </a:solidFill>
                <a:latin typeface="Calibri"/>
                <a:ea typeface="Calibri"/>
                <a:cs typeface="Arial"/>
              </a:rPr>
              <a:t> 99% on 2L NC; RR: 19 breaths per minute; </a:t>
            </a:r>
            <a:r>
              <a:rPr lang="en-US" sz="1600" err="1">
                <a:solidFill>
                  <a:schemeClr val="tx1"/>
                </a:solidFill>
                <a:latin typeface="Calibri"/>
                <a:ea typeface="Calibri"/>
                <a:cs typeface="Arial"/>
              </a:rPr>
              <a:t>Wt</a:t>
            </a:r>
            <a:r>
              <a:rPr lang="en-US" sz="1600">
                <a:solidFill>
                  <a:schemeClr val="tx1"/>
                </a:solidFill>
                <a:latin typeface="Calibri"/>
                <a:ea typeface="Calibri"/>
                <a:cs typeface="Arial"/>
              </a:rPr>
              <a:t>: 120kg; </a:t>
            </a:r>
            <a:r>
              <a:rPr lang="en-US" sz="1600" err="1">
                <a:solidFill>
                  <a:schemeClr val="tx1"/>
                </a:solidFill>
                <a:latin typeface="Calibri"/>
                <a:ea typeface="Calibri"/>
                <a:cs typeface="Arial"/>
              </a:rPr>
              <a:t>Ht</a:t>
            </a:r>
            <a:r>
              <a:rPr lang="en-US" sz="1600">
                <a:solidFill>
                  <a:schemeClr val="tx1"/>
                </a:solidFill>
                <a:latin typeface="Calibri"/>
                <a:ea typeface="Calibri"/>
                <a:cs typeface="Arial"/>
              </a:rPr>
              <a:t>: 162cm </a:t>
            </a:r>
          </a:p>
          <a:p>
            <a:endParaRPr lang="en-US" sz="1800">
              <a:latin typeface="Calibri"/>
              <a:ea typeface="Calibri"/>
            </a:endParaRPr>
          </a:p>
        </p:txBody>
      </p:sp>
      <p:pic>
        <p:nvPicPr>
          <p:cNvPr id="5" name="Graphic 4" descr="Female Profile outline">
            <a:extLst>
              <a:ext uri="{FF2B5EF4-FFF2-40B4-BE49-F238E27FC236}">
                <a16:creationId xmlns:a16="http://schemas.microsoft.com/office/drawing/2014/main" id="{7C1BBE3E-962B-9526-1850-3AE5438828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43585" y="1477705"/>
            <a:ext cx="2188089" cy="2188089"/>
          </a:xfrm>
          <a:prstGeom prst="rect">
            <a:avLst/>
          </a:prstGeom>
        </p:spPr>
      </p:pic>
    </p:spTree>
    <p:extLst>
      <p:ext uri="{BB962C8B-B14F-4D97-AF65-F5344CB8AC3E}">
        <p14:creationId xmlns:p14="http://schemas.microsoft.com/office/powerpoint/2010/main" val="1300113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9586D-2DBB-02DF-83DB-7892D3282E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D71652-5004-2A54-C52C-0328CE86CA2B}"/>
              </a:ext>
            </a:extLst>
          </p:cNvPr>
          <p:cNvSpPr>
            <a:spLocks noGrp="1"/>
          </p:cNvSpPr>
          <p:nvPr>
            <p:ph type="title"/>
          </p:nvPr>
        </p:nvSpPr>
        <p:spPr>
          <a:xfrm>
            <a:off x="628650" y="334938"/>
            <a:ext cx="7095194" cy="507831"/>
          </a:xfrm>
        </p:spPr>
        <p:txBody>
          <a:bodyPr/>
          <a:lstStyle/>
          <a:p>
            <a:r>
              <a:rPr lang="en-US" sz="3000">
                <a:latin typeface="Calibri"/>
                <a:ea typeface="Calibri"/>
                <a:cs typeface="Arial"/>
              </a:rPr>
              <a:t>Assessment Question #3</a:t>
            </a:r>
          </a:p>
        </p:txBody>
      </p:sp>
      <p:sp>
        <p:nvSpPr>
          <p:cNvPr id="5" name="Content Placeholder 4">
            <a:extLst>
              <a:ext uri="{FF2B5EF4-FFF2-40B4-BE49-F238E27FC236}">
                <a16:creationId xmlns:a16="http://schemas.microsoft.com/office/drawing/2014/main" id="{C0AE326B-1560-9FB7-A0C8-A77EE38B6997}"/>
              </a:ext>
            </a:extLst>
          </p:cNvPr>
          <p:cNvSpPr>
            <a:spLocks noGrp="1"/>
          </p:cNvSpPr>
          <p:nvPr>
            <p:ph idx="1"/>
          </p:nvPr>
        </p:nvSpPr>
        <p:spPr>
          <a:xfrm>
            <a:off x="628650" y="1066660"/>
            <a:ext cx="7202770" cy="3326517"/>
          </a:xfrm>
        </p:spPr>
        <p:txBody>
          <a:bodyPr vert="horz" lIns="91440" tIns="45720" rIns="91440" bIns="45720" rtlCol="0" anchor="t">
            <a:normAutofit/>
          </a:bodyPr>
          <a:lstStyle/>
          <a:p>
            <a:r>
              <a:rPr lang="en-US" sz="1800">
                <a:solidFill>
                  <a:schemeClr val="tx1"/>
                </a:solidFill>
                <a:latin typeface="Calibri"/>
                <a:ea typeface="Calibri"/>
                <a:cs typeface="Arial"/>
              </a:rPr>
              <a:t>After consulting with the EP team, the ED physicians determined that the patient was a candidate for DCCV. Based on the patient's characteristics, hemodynamic status and past medical history, which sedative agent would be the most appropriate? (</a:t>
            </a:r>
            <a:r>
              <a:rPr lang="en-US" sz="1800" err="1">
                <a:solidFill>
                  <a:schemeClr val="tx1"/>
                </a:solidFill>
                <a:latin typeface="Calibri"/>
                <a:ea typeface="Calibri"/>
                <a:cs typeface="Arial"/>
              </a:rPr>
              <a:t>Wt</a:t>
            </a:r>
            <a:r>
              <a:rPr lang="en-US" sz="1800">
                <a:solidFill>
                  <a:schemeClr val="tx1"/>
                </a:solidFill>
                <a:latin typeface="Calibri"/>
                <a:ea typeface="Calibri"/>
                <a:cs typeface="Arial"/>
              </a:rPr>
              <a:t>: 120kg) </a:t>
            </a:r>
            <a:endParaRPr lang="en-US" sz="1800">
              <a:solidFill>
                <a:schemeClr val="tx1"/>
              </a:solidFill>
              <a:latin typeface="Calibri"/>
              <a:ea typeface="Calibri"/>
            </a:endParaRPr>
          </a:p>
          <a:p>
            <a:endParaRPr lang="en-US" sz="1800">
              <a:solidFill>
                <a:schemeClr val="tx1"/>
              </a:solidFill>
              <a:latin typeface="Calibri"/>
              <a:ea typeface="Calibri"/>
              <a:cs typeface="Arial"/>
            </a:endParaRPr>
          </a:p>
          <a:p>
            <a:pPr marL="457200" indent="-457200">
              <a:buAutoNum type="alphaLcPeriod"/>
            </a:pPr>
            <a:r>
              <a:rPr lang="en-US" sz="1800">
                <a:solidFill>
                  <a:schemeClr val="tx1"/>
                </a:solidFill>
                <a:latin typeface="Calibri"/>
                <a:ea typeface="Calibri"/>
                <a:cs typeface="Arial"/>
              </a:rPr>
              <a:t>Propofol 60mg IV bolus</a:t>
            </a:r>
          </a:p>
          <a:p>
            <a:pPr marL="457200" indent="-457200">
              <a:buAutoNum type="alphaLcPeriod"/>
            </a:pPr>
            <a:r>
              <a:rPr lang="en-US" sz="1800">
                <a:solidFill>
                  <a:schemeClr val="tx1"/>
                </a:solidFill>
                <a:latin typeface="Calibri"/>
                <a:ea typeface="Calibri"/>
                <a:cs typeface="Arial"/>
              </a:rPr>
              <a:t>Propofol 120mg IV bolus</a:t>
            </a:r>
          </a:p>
          <a:p>
            <a:pPr marL="457200" indent="-457200">
              <a:buAutoNum type="alphaLcPeriod"/>
            </a:pPr>
            <a:r>
              <a:rPr lang="en-US" sz="1800">
                <a:solidFill>
                  <a:schemeClr val="tx1"/>
                </a:solidFill>
                <a:latin typeface="Calibri"/>
                <a:ea typeface="Calibri"/>
                <a:cs typeface="Arial"/>
              </a:rPr>
              <a:t>Etomidate 12mg IV bolus</a:t>
            </a:r>
          </a:p>
          <a:p>
            <a:pPr marL="457200" indent="-457200">
              <a:buAutoNum type="alphaLcPeriod"/>
            </a:pPr>
            <a:r>
              <a:rPr lang="en-US" sz="1800">
                <a:solidFill>
                  <a:schemeClr val="tx1"/>
                </a:solidFill>
                <a:latin typeface="Calibri"/>
                <a:ea typeface="Calibri"/>
                <a:cs typeface="Arial"/>
              </a:rPr>
              <a:t>Methohexital 70 mg IV bolus</a:t>
            </a:r>
          </a:p>
          <a:p>
            <a:pPr marL="971550" lvl="1" indent="-457200">
              <a:buAutoNum type="alphaUcPeriod"/>
            </a:pPr>
            <a:endParaRPr lang="en-US" sz="1600">
              <a:latin typeface="Calibri"/>
              <a:ea typeface="Calibri"/>
            </a:endParaRPr>
          </a:p>
          <a:p>
            <a:endParaRPr lang="en-US">
              <a:latin typeface="Calibri"/>
              <a:ea typeface="Calibri"/>
            </a:endParaRPr>
          </a:p>
        </p:txBody>
      </p:sp>
    </p:spTree>
    <p:extLst>
      <p:ext uri="{BB962C8B-B14F-4D97-AF65-F5344CB8AC3E}">
        <p14:creationId xmlns:p14="http://schemas.microsoft.com/office/powerpoint/2010/main" val="240431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CE766-44D0-B6F8-7523-7B7D3D8C2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79550-3E60-C704-1432-A98521BC639E}"/>
              </a:ext>
            </a:extLst>
          </p:cNvPr>
          <p:cNvSpPr>
            <a:spLocks noGrp="1"/>
          </p:cNvSpPr>
          <p:nvPr>
            <p:ph type="title"/>
          </p:nvPr>
        </p:nvSpPr>
        <p:spPr>
          <a:xfrm>
            <a:off x="381664" y="1794870"/>
            <a:ext cx="4190336" cy="1338828"/>
          </a:xfrm>
        </p:spPr>
        <p:txBody>
          <a:bodyPr anchor="ctr">
            <a:normAutofit/>
          </a:bodyPr>
          <a:lstStyle/>
          <a:p>
            <a:pPr algn="ctr"/>
            <a:r>
              <a:rPr lang="en-US">
                <a:latin typeface="Calibri"/>
                <a:ea typeface="Verdana"/>
              </a:rPr>
              <a:t>Literature Analysis on Efficacy</a:t>
            </a:r>
          </a:p>
        </p:txBody>
      </p:sp>
      <p:sp>
        <p:nvSpPr>
          <p:cNvPr id="4" name="TextBox 3">
            <a:extLst>
              <a:ext uri="{FF2B5EF4-FFF2-40B4-BE49-F238E27FC236}">
                <a16:creationId xmlns:a16="http://schemas.microsoft.com/office/drawing/2014/main" id="{A63E8629-D0DC-98B9-B2EE-EF6F2BC0C125}"/>
              </a:ext>
            </a:extLst>
          </p:cNvPr>
          <p:cNvSpPr txBox="1"/>
          <p:nvPr/>
        </p:nvSpPr>
        <p:spPr>
          <a:xfrm>
            <a:off x="4707171" y="2125730"/>
            <a:ext cx="3912042" cy="9387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Differences in Efficacy amongst Sedative Agents Discussed </a:t>
            </a:r>
          </a:p>
          <a:p>
            <a:pPr marL="285750" indent="-285750">
              <a:buFont typeface="Arial" panose="020B0604020202020204" pitchFamily="34" charset="0"/>
              <a:buChar char="•"/>
            </a:pPr>
            <a:endParaRPr lang="en-US" sz="1900">
              <a:ea typeface="Calibri"/>
              <a:cs typeface="Calibri"/>
            </a:endParaRPr>
          </a:p>
        </p:txBody>
      </p:sp>
    </p:spTree>
    <p:extLst>
      <p:ext uri="{BB962C8B-B14F-4D97-AF65-F5344CB8AC3E}">
        <p14:creationId xmlns:p14="http://schemas.microsoft.com/office/powerpoint/2010/main" val="1465270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D85A1-7E30-B25E-4105-D5FD250BA2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7FE54F1-2397-27CB-1A51-A3FBBEE325AE}"/>
              </a:ext>
            </a:extLst>
          </p:cNvPr>
          <p:cNvSpPr txBox="1"/>
          <p:nvPr/>
        </p:nvSpPr>
        <p:spPr>
          <a:xfrm>
            <a:off x="4190337" y="381663"/>
            <a:ext cx="699715" cy="3880236"/>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85F8D34A-FD44-F349-8E91-FECCE5870210}"/>
              </a:ext>
            </a:extLst>
          </p:cNvPr>
          <p:cNvSpPr>
            <a:spLocks noGrp="1"/>
          </p:cNvSpPr>
          <p:nvPr>
            <p:ph type="title"/>
          </p:nvPr>
        </p:nvSpPr>
        <p:spPr>
          <a:xfrm>
            <a:off x="339949" y="70586"/>
            <a:ext cx="7700775" cy="1338828"/>
          </a:xfrm>
        </p:spPr>
        <p:txBody>
          <a:bodyPr anchor="ctr">
            <a:normAutofit/>
          </a:bodyPr>
          <a:lstStyle/>
          <a:p>
            <a:r>
              <a:rPr lang="en-US">
                <a:latin typeface="Calibri"/>
                <a:ea typeface="Verdana"/>
                <a:cs typeface="Arial"/>
              </a:rPr>
              <a:t>Propofol vs. Etomidate</a:t>
            </a:r>
          </a:p>
        </p:txBody>
      </p:sp>
      <p:graphicFrame>
        <p:nvGraphicFramePr>
          <p:cNvPr id="4" name="Table 3">
            <a:extLst>
              <a:ext uri="{FF2B5EF4-FFF2-40B4-BE49-F238E27FC236}">
                <a16:creationId xmlns:a16="http://schemas.microsoft.com/office/drawing/2014/main" id="{ABF0806A-69A9-F1E7-0BA3-31E56B032AC3}"/>
              </a:ext>
            </a:extLst>
          </p:cNvPr>
          <p:cNvGraphicFramePr>
            <a:graphicFrameLocks noGrp="1"/>
          </p:cNvGraphicFramePr>
          <p:nvPr>
            <p:extLst>
              <p:ext uri="{D42A27DB-BD31-4B8C-83A1-F6EECF244321}">
                <p14:modId xmlns:p14="http://schemas.microsoft.com/office/powerpoint/2010/main" val="157421738"/>
              </p:ext>
            </p:extLst>
          </p:nvPr>
        </p:nvGraphicFramePr>
        <p:xfrm>
          <a:off x="291750" y="960625"/>
          <a:ext cx="8375641" cy="3534725"/>
        </p:xfrm>
        <a:graphic>
          <a:graphicData uri="http://schemas.openxmlformats.org/drawingml/2006/table">
            <a:tbl>
              <a:tblPr firstRow="1" bandRow="1">
                <a:tableStyleId>{5C22544A-7EE6-4342-B048-85BDC9FD1C3A}</a:tableStyleId>
              </a:tblPr>
              <a:tblGrid>
                <a:gridCol w="1297120">
                  <a:extLst>
                    <a:ext uri="{9D8B030D-6E8A-4147-A177-3AD203B41FA5}">
                      <a16:colId xmlns:a16="http://schemas.microsoft.com/office/drawing/2014/main" val="2302138143"/>
                    </a:ext>
                  </a:extLst>
                </a:gridCol>
                <a:gridCol w="3116059">
                  <a:extLst>
                    <a:ext uri="{9D8B030D-6E8A-4147-A177-3AD203B41FA5}">
                      <a16:colId xmlns:a16="http://schemas.microsoft.com/office/drawing/2014/main" val="3526601946"/>
                    </a:ext>
                  </a:extLst>
                </a:gridCol>
                <a:gridCol w="3962462">
                  <a:extLst>
                    <a:ext uri="{9D8B030D-6E8A-4147-A177-3AD203B41FA5}">
                      <a16:colId xmlns:a16="http://schemas.microsoft.com/office/drawing/2014/main" val="1369645952"/>
                    </a:ext>
                  </a:extLst>
                </a:gridCol>
              </a:tblGrid>
              <a:tr h="274952">
                <a:tc>
                  <a:txBody>
                    <a:bodyPr/>
                    <a:lstStyle/>
                    <a:p>
                      <a:pPr algn="ctr"/>
                      <a:r>
                        <a:rPr lang="en-US" sz="1600">
                          <a:latin typeface="Calibri"/>
                        </a:rPr>
                        <a:t>Study</a:t>
                      </a:r>
                    </a:p>
                  </a:txBody>
                  <a:tcPr/>
                </a:tc>
                <a:tc>
                  <a:txBody>
                    <a:bodyPr/>
                    <a:lstStyle/>
                    <a:p>
                      <a:pPr algn="ctr"/>
                      <a:r>
                        <a:rPr lang="en-US" sz="1600">
                          <a:latin typeface="Calibri"/>
                        </a:rPr>
                        <a:t>Methods / Outcome Measures</a:t>
                      </a:r>
                    </a:p>
                  </a:txBody>
                  <a:tcPr/>
                </a:tc>
                <a:tc>
                  <a:txBody>
                    <a:bodyPr/>
                    <a:lstStyle/>
                    <a:p>
                      <a:pPr algn="ctr"/>
                      <a:r>
                        <a:rPr lang="en-US" sz="1600">
                          <a:latin typeface="Calibri"/>
                        </a:rPr>
                        <a:t>Results</a:t>
                      </a:r>
                    </a:p>
                  </a:txBody>
                  <a:tcPr/>
                </a:tc>
                <a:extLst>
                  <a:ext uri="{0D108BD9-81ED-4DB2-BD59-A6C34878D82A}">
                    <a16:rowId xmlns:a16="http://schemas.microsoft.com/office/drawing/2014/main" val="1295541206"/>
                  </a:ext>
                </a:extLst>
              </a:tr>
              <a:tr h="2924493">
                <a:tc>
                  <a:txBody>
                    <a:bodyPr/>
                    <a:lstStyle/>
                    <a:p>
                      <a:r>
                        <a:rPr lang="en-US" sz="1200">
                          <a:latin typeface="Calibri"/>
                        </a:rPr>
                        <a:t>Cardioversion: What to choose? Etomidate or Propofol (2015) </a:t>
                      </a:r>
                    </a:p>
                  </a:txBody>
                  <a:tcPr/>
                </a:tc>
                <a:tc>
                  <a:txBody>
                    <a:bodyPr/>
                    <a:lstStyle/>
                    <a:p>
                      <a:r>
                        <a:rPr lang="en-US" sz="1050" b="1">
                          <a:latin typeface="Calibri"/>
                        </a:rPr>
                        <a:t>Methods: </a:t>
                      </a:r>
                      <a:r>
                        <a:rPr lang="en-US" sz="1050" b="0">
                          <a:latin typeface="Calibri"/>
                        </a:rPr>
                        <a:t>Single centered, prospective, randomized, single blind trial</a:t>
                      </a:r>
                      <a:endParaRPr lang="en-US" sz="1050" b="1">
                        <a:latin typeface="Calibri"/>
                      </a:endParaRPr>
                    </a:p>
                    <a:p>
                      <a:endParaRPr lang="en-US" sz="1050">
                        <a:latin typeface="Calibri"/>
                      </a:endParaRPr>
                    </a:p>
                    <a:p>
                      <a:r>
                        <a:rPr lang="en-US" sz="1050" b="1">
                          <a:latin typeface="Calibri"/>
                        </a:rPr>
                        <a:t>Objective: </a:t>
                      </a:r>
                      <a:r>
                        <a:rPr lang="en-US" sz="1050" b="0" i="0" kern="1200">
                          <a:solidFill>
                            <a:schemeClr val="dk1"/>
                          </a:solidFill>
                          <a:effectLst/>
                          <a:latin typeface="Calibri"/>
                          <a:ea typeface="+mn-ea"/>
                          <a:cs typeface="+mn-cs"/>
                        </a:rPr>
                        <a:t>To compare propofol and etomidate as sedative agents during cardioversion</a:t>
                      </a:r>
                    </a:p>
                    <a:p>
                      <a:endParaRPr lang="en-US" sz="1050" b="0" i="0" kern="1200">
                        <a:solidFill>
                          <a:schemeClr val="dk1"/>
                        </a:solidFill>
                        <a:effectLst/>
                        <a:latin typeface="Calibri"/>
                        <a:ea typeface="+mn-ea"/>
                        <a:cs typeface="+mn-cs"/>
                      </a:endParaRPr>
                    </a:p>
                    <a:p>
                      <a:r>
                        <a:rPr lang="en-US" sz="1050" b="1" i="0" kern="1200">
                          <a:solidFill>
                            <a:schemeClr val="dk1"/>
                          </a:solidFill>
                          <a:effectLst/>
                          <a:latin typeface="Calibri"/>
                          <a:ea typeface="+mn-ea"/>
                          <a:cs typeface="+mn-cs"/>
                        </a:rPr>
                        <a:t>Eligible Population: </a:t>
                      </a:r>
                    </a:p>
                    <a:p>
                      <a:pPr marL="171450" indent="-171450">
                        <a:buFontTx/>
                        <a:buChar char="-"/>
                      </a:pPr>
                      <a:r>
                        <a:rPr lang="en-US" sz="1050" b="0" i="0" kern="1200">
                          <a:solidFill>
                            <a:schemeClr val="dk1"/>
                          </a:solidFill>
                          <a:effectLst/>
                          <a:latin typeface="Calibri"/>
                          <a:ea typeface="+mn-ea"/>
                          <a:cs typeface="+mn-cs"/>
                        </a:rPr>
                        <a:t>Included 60 patients of &gt;18 years age, belonging to ASA I/II/III grade with ejection fraction &gt;35% and undergoing elective EC.</a:t>
                      </a:r>
                    </a:p>
                    <a:p>
                      <a:pPr marL="514350" lvl="1" indent="-171450">
                        <a:buFontTx/>
                        <a:buChar char="-"/>
                      </a:pPr>
                      <a:r>
                        <a:rPr lang="en-US" sz="1050" b="0" i="0" kern="1200">
                          <a:solidFill>
                            <a:schemeClr val="dk1"/>
                          </a:solidFill>
                          <a:effectLst/>
                          <a:latin typeface="Calibri"/>
                          <a:ea typeface="+mn-ea"/>
                          <a:cs typeface="+mn-cs"/>
                        </a:rPr>
                        <a:t>30 patients received 1mg/kg IV bolus propofol with fentanyl</a:t>
                      </a:r>
                    </a:p>
                    <a:p>
                      <a:pPr marL="514350" lvl="1" indent="-171450">
                        <a:buFontTx/>
                        <a:buChar char="-"/>
                      </a:pPr>
                      <a:r>
                        <a:rPr lang="en-US" sz="1050" b="0" i="0" kern="1200">
                          <a:solidFill>
                            <a:schemeClr val="dk1"/>
                          </a:solidFill>
                          <a:effectLst/>
                          <a:latin typeface="Calibri"/>
                          <a:ea typeface="+mn-ea"/>
                          <a:cs typeface="+mn-cs"/>
                        </a:rPr>
                        <a:t>30 patients received 0.1mg/kg IV bolus etomidate with fentanyl</a:t>
                      </a:r>
                      <a:r>
                        <a:rPr lang="en-US" sz="1050" b="1" i="0" kern="1200">
                          <a:solidFill>
                            <a:schemeClr val="dk1"/>
                          </a:solidFill>
                          <a:effectLst/>
                          <a:latin typeface="Calibri"/>
                          <a:ea typeface="+mn-ea"/>
                          <a:cs typeface="+mn-cs"/>
                        </a:rPr>
                        <a:t> </a:t>
                      </a:r>
                    </a:p>
                  </a:txBody>
                  <a:tcPr/>
                </a:tc>
                <a:tc>
                  <a:txBody>
                    <a:bodyPr/>
                    <a:lstStyle/>
                    <a:p>
                      <a:pPr marL="171450" indent="-171450">
                        <a:buFont typeface="Arial"/>
                        <a:buChar char="•"/>
                      </a:pPr>
                      <a:r>
                        <a:rPr lang="en-US" sz="800" b="1" i="0" u="none" strike="noStrike" kern="1200" noProof="0">
                          <a:solidFill>
                            <a:schemeClr val="dk1"/>
                          </a:solidFill>
                          <a:effectLst/>
                          <a:latin typeface="Calibri"/>
                        </a:rPr>
                        <a:t>Incidence of hypotension (p= 0.233)</a:t>
                      </a:r>
                    </a:p>
                    <a:p>
                      <a:pPr marL="514350" lvl="1" indent="-171450">
                        <a:buClr>
                          <a:srgbClr val="000000"/>
                        </a:buClr>
                        <a:buFont typeface="Courier New"/>
                        <a:buChar char="o"/>
                      </a:pPr>
                      <a:r>
                        <a:rPr lang="en-US" sz="800" b="1" i="0" u="none" strike="noStrike" kern="1200" noProof="0">
                          <a:solidFill>
                            <a:schemeClr val="dk1"/>
                          </a:solidFill>
                          <a:effectLst/>
                          <a:latin typeface="Calibri"/>
                        </a:rPr>
                        <a:t>Propofol</a:t>
                      </a:r>
                      <a:r>
                        <a:rPr lang="en-US" sz="800" b="0" i="0" u="none" strike="noStrike" kern="1200" noProof="0">
                          <a:solidFill>
                            <a:schemeClr val="dk1"/>
                          </a:solidFill>
                          <a:effectLst/>
                          <a:latin typeface="Calibri"/>
                        </a:rPr>
                        <a:t>: 33.3%</a:t>
                      </a:r>
                    </a:p>
                    <a:p>
                      <a:pPr marL="514350" lvl="1" indent="-171450">
                        <a:buClr>
                          <a:srgbClr val="000000"/>
                        </a:buClr>
                        <a:buFont typeface="Courier New"/>
                        <a:buChar char="o"/>
                      </a:pPr>
                      <a:r>
                        <a:rPr lang="en-US" sz="800" b="1" i="0" u="none" strike="noStrike" kern="1200" noProof="0">
                          <a:solidFill>
                            <a:schemeClr val="dk1"/>
                          </a:solidFill>
                          <a:effectLst/>
                          <a:latin typeface="Calibri"/>
                        </a:rPr>
                        <a:t>Etomidate</a:t>
                      </a:r>
                      <a:r>
                        <a:rPr lang="en-US" sz="800" b="0" i="0" u="none" strike="noStrike" kern="1200" noProof="0">
                          <a:solidFill>
                            <a:schemeClr val="dk1"/>
                          </a:solidFill>
                          <a:effectLst/>
                          <a:latin typeface="Calibri"/>
                        </a:rPr>
                        <a:t>: 16.6%</a:t>
                      </a:r>
                    </a:p>
                    <a:p>
                      <a:pPr marL="171450" lvl="0" indent="-171450">
                        <a:buClr>
                          <a:srgbClr val="000000"/>
                        </a:buClr>
                        <a:buFont typeface="Arial"/>
                        <a:buChar char="•"/>
                      </a:pPr>
                      <a:r>
                        <a:rPr lang="en-US" sz="800" b="1" i="0" u="none" strike="noStrike" kern="1200" noProof="0">
                          <a:solidFill>
                            <a:schemeClr val="dk1"/>
                          </a:solidFill>
                          <a:effectLst/>
                          <a:latin typeface="Calibri"/>
                        </a:rPr>
                        <a:t>Incidence of respiratory depression (p=0.024) </a:t>
                      </a:r>
                    </a:p>
                    <a:p>
                      <a:pPr marL="514350" lvl="1" indent="-171450">
                        <a:buClr>
                          <a:srgbClr val="000000"/>
                        </a:buClr>
                        <a:buFont typeface="Courier New"/>
                        <a:buChar char="o"/>
                      </a:pPr>
                      <a:r>
                        <a:rPr lang="en-US" sz="800" b="1" i="0" u="none" strike="noStrike" kern="1200" noProof="0">
                          <a:solidFill>
                            <a:schemeClr val="dk1"/>
                          </a:solidFill>
                          <a:effectLst/>
                          <a:latin typeface="Calibri"/>
                        </a:rPr>
                        <a:t>Propofol</a:t>
                      </a:r>
                      <a:r>
                        <a:rPr lang="en-US" sz="800" b="0" i="0" u="none" strike="noStrike" kern="1200" noProof="0">
                          <a:solidFill>
                            <a:schemeClr val="dk1"/>
                          </a:solidFill>
                          <a:effectLst/>
                          <a:latin typeface="Calibri"/>
                        </a:rPr>
                        <a:t>: 20%</a:t>
                      </a:r>
                    </a:p>
                    <a:p>
                      <a:pPr marL="514350" lvl="1" indent="-171450">
                        <a:buClr>
                          <a:srgbClr val="000000"/>
                        </a:buClr>
                        <a:buFont typeface="Courier New"/>
                        <a:buChar char="o"/>
                      </a:pPr>
                      <a:r>
                        <a:rPr lang="en-US" sz="800" b="1" i="0" u="none" strike="noStrike" kern="1200" noProof="0">
                          <a:solidFill>
                            <a:schemeClr val="dk1"/>
                          </a:solidFill>
                          <a:effectLst/>
                          <a:latin typeface="Calibri"/>
                        </a:rPr>
                        <a:t>Etomidate</a:t>
                      </a:r>
                      <a:r>
                        <a:rPr lang="en-US" sz="800" b="0" i="0" u="none" strike="noStrike" kern="1200" noProof="0">
                          <a:solidFill>
                            <a:schemeClr val="dk1"/>
                          </a:solidFill>
                          <a:effectLst/>
                          <a:latin typeface="Calibri"/>
                        </a:rPr>
                        <a:t>: 0% </a:t>
                      </a:r>
                    </a:p>
                    <a:p>
                      <a:pPr marL="171450" lvl="0" indent="-171450">
                        <a:buClr>
                          <a:srgbClr val="000000"/>
                        </a:buClr>
                        <a:buFont typeface="Arial"/>
                        <a:buChar char="•"/>
                      </a:pPr>
                      <a:r>
                        <a:rPr lang="en-US" sz="800" b="1" i="0" u="none" strike="noStrike" kern="1200" noProof="0">
                          <a:solidFill>
                            <a:schemeClr val="dk1"/>
                          </a:solidFill>
                          <a:effectLst/>
                          <a:latin typeface="Calibri"/>
                        </a:rPr>
                        <a:t>Diastolic blood pressure (p= 0.032) </a:t>
                      </a:r>
                      <a:endParaRPr lang="en-US" sz="800">
                        <a:latin typeface="Calibri"/>
                      </a:endParaRPr>
                    </a:p>
                    <a:p>
                      <a:pPr marL="514350" lvl="1" indent="-171450">
                        <a:buClr>
                          <a:srgbClr val="000000"/>
                        </a:buClr>
                        <a:buFont typeface="Courier New"/>
                        <a:buChar char="o"/>
                      </a:pPr>
                      <a:r>
                        <a:rPr lang="en-US" sz="800" b="1" i="0" u="none" strike="noStrike" kern="1200" noProof="0">
                          <a:solidFill>
                            <a:schemeClr val="dk1"/>
                          </a:solidFill>
                          <a:effectLst/>
                          <a:latin typeface="Calibri"/>
                        </a:rPr>
                        <a:t>Etomidate</a:t>
                      </a:r>
                      <a:r>
                        <a:rPr lang="en-US" sz="800" b="0" i="0" u="none" strike="noStrike" kern="1200" noProof="0">
                          <a:solidFill>
                            <a:schemeClr val="dk1"/>
                          </a:solidFill>
                          <a:effectLst/>
                          <a:latin typeface="Calibri"/>
                        </a:rPr>
                        <a:t>: 68.90 ± 11.54mm</a:t>
                      </a:r>
                    </a:p>
                    <a:p>
                      <a:pPr marL="514350" lvl="1" indent="-171450">
                        <a:buClr>
                          <a:srgbClr val="000000"/>
                        </a:buClr>
                        <a:buFont typeface="Courier New"/>
                        <a:buChar char="o"/>
                      </a:pPr>
                      <a:r>
                        <a:rPr lang="en-US" sz="800" b="1" i="0" u="none" strike="noStrike" kern="1200" noProof="0">
                          <a:solidFill>
                            <a:schemeClr val="dk1"/>
                          </a:solidFill>
                          <a:effectLst/>
                          <a:latin typeface="Calibri"/>
                        </a:rPr>
                        <a:t>Propofol</a:t>
                      </a:r>
                      <a:r>
                        <a:rPr lang="en-US" sz="800" b="0" i="0" u="none" strike="noStrike" kern="1200" noProof="0">
                          <a:solidFill>
                            <a:schemeClr val="dk1"/>
                          </a:solidFill>
                          <a:effectLst/>
                          <a:latin typeface="Calibri"/>
                        </a:rPr>
                        <a:t>: 62.87 ± 9.68 mmHg </a:t>
                      </a:r>
                    </a:p>
                    <a:p>
                      <a:pPr marL="342900" lvl="1" indent="0">
                        <a:buClr>
                          <a:srgbClr val="000000"/>
                        </a:buClr>
                        <a:buNone/>
                      </a:pPr>
                      <a:endParaRPr lang="en-US" sz="800" b="0" i="0" u="none" strike="noStrike" kern="1200" noProof="0">
                        <a:solidFill>
                          <a:schemeClr val="dk1"/>
                        </a:solidFill>
                        <a:effectLst/>
                        <a:latin typeface="Calibri"/>
                      </a:endParaRPr>
                    </a:p>
                    <a:p>
                      <a:pPr marL="171450" indent="-171450">
                        <a:buFont typeface="Arial" panose="020B0604020202020204" pitchFamily="34" charset="0"/>
                        <a:buChar char="•"/>
                      </a:pPr>
                      <a:r>
                        <a:rPr lang="en-US" sz="800" b="1" i="0" kern="1200">
                          <a:solidFill>
                            <a:schemeClr val="dk1"/>
                          </a:solidFill>
                          <a:effectLst/>
                          <a:latin typeface="Calibri"/>
                          <a:ea typeface="+mn-ea"/>
                          <a:cs typeface="+mn-cs"/>
                        </a:rPr>
                        <a:t>Myoclonus </a:t>
                      </a:r>
                      <a:r>
                        <a:rPr lang="en-US" sz="800" b="0" i="0" kern="1200">
                          <a:solidFill>
                            <a:schemeClr val="dk1"/>
                          </a:solidFill>
                          <a:effectLst/>
                          <a:latin typeface="Calibri"/>
                          <a:ea typeface="+mn-ea"/>
                          <a:cs typeface="+mn-cs"/>
                        </a:rPr>
                        <a:t>was prevalent in the etomidate vs propofol group (26.6% vs. 0%, p= 0.004</a:t>
                      </a:r>
                      <a:r>
                        <a:rPr lang="en-US" sz="900" b="0" i="0" kern="1200">
                          <a:solidFill>
                            <a:schemeClr val="dk1"/>
                          </a:solidFill>
                          <a:effectLst/>
                          <a:latin typeface="Calibri"/>
                          <a:ea typeface="+mn-ea"/>
                          <a:cs typeface="+mn-cs"/>
                        </a:rPr>
                        <a:t>)</a:t>
                      </a:r>
                    </a:p>
                    <a:p>
                      <a:pPr marL="171450" indent="-171450">
                        <a:buFont typeface="Arial" panose="020B0604020202020204" pitchFamily="34" charset="0"/>
                        <a:buChar char="•"/>
                      </a:pPr>
                      <a:endParaRPr lang="en-US" sz="800" b="0" i="0" kern="1200">
                        <a:solidFill>
                          <a:schemeClr val="dk1"/>
                        </a:solidFill>
                        <a:effectLst/>
                        <a:latin typeface="Calibri"/>
                        <a:ea typeface="+mn-ea"/>
                        <a:cs typeface="+mn-cs"/>
                      </a:endParaRPr>
                    </a:p>
                    <a:p>
                      <a:pPr marL="171450" indent="-171450">
                        <a:buFont typeface="Arial" panose="020B0604020202020204" pitchFamily="34" charset="0"/>
                        <a:buChar char="•"/>
                      </a:pPr>
                      <a:r>
                        <a:rPr lang="en-US" sz="800" b="1" i="0" kern="1200">
                          <a:solidFill>
                            <a:schemeClr val="dk1"/>
                          </a:solidFill>
                          <a:effectLst/>
                          <a:latin typeface="Calibri"/>
                          <a:ea typeface="+mn-ea"/>
                          <a:cs typeface="+mn-cs"/>
                        </a:rPr>
                        <a:t>Mean left atrial size</a:t>
                      </a:r>
                      <a:r>
                        <a:rPr lang="en-US" sz="800" b="0" i="0" kern="1200">
                          <a:solidFill>
                            <a:schemeClr val="dk1"/>
                          </a:solidFill>
                          <a:effectLst/>
                          <a:latin typeface="Calibri"/>
                          <a:ea typeface="+mn-ea"/>
                          <a:cs typeface="+mn-cs"/>
                        </a:rPr>
                        <a:t> (p=0.006) </a:t>
                      </a:r>
                    </a:p>
                    <a:p>
                      <a:pPr marL="514350" lvl="1" indent="-171450">
                        <a:buFont typeface="Courier New" panose="020B0604020202020204" pitchFamily="34" charset="0"/>
                        <a:buChar char="o"/>
                      </a:pPr>
                      <a:r>
                        <a:rPr lang="en-US" sz="800" b="1" i="0" kern="1200">
                          <a:solidFill>
                            <a:schemeClr val="dk1"/>
                          </a:solidFill>
                          <a:effectLst/>
                          <a:latin typeface="Calibri"/>
                          <a:ea typeface="+mn-ea"/>
                          <a:cs typeface="+mn-cs"/>
                        </a:rPr>
                        <a:t>Propofol</a:t>
                      </a:r>
                      <a:r>
                        <a:rPr lang="en-US" sz="800" b="0" i="0" kern="1200">
                          <a:solidFill>
                            <a:schemeClr val="dk1"/>
                          </a:solidFill>
                          <a:effectLst/>
                          <a:latin typeface="Calibri"/>
                          <a:ea typeface="+mn-ea"/>
                          <a:cs typeface="+mn-cs"/>
                        </a:rPr>
                        <a:t>: </a:t>
                      </a:r>
                      <a:r>
                        <a:rPr lang="en-US" sz="800" b="0" i="0" u="none" strike="noStrike" kern="1200" noProof="0">
                          <a:solidFill>
                            <a:schemeClr val="dk1"/>
                          </a:solidFill>
                          <a:effectLst/>
                          <a:latin typeface="Calibri"/>
                        </a:rPr>
                        <a:t>35.967 ± 8.74 mm</a:t>
                      </a:r>
                      <a:endParaRPr lang="en-US" sz="800">
                        <a:latin typeface="Calibri"/>
                      </a:endParaRPr>
                    </a:p>
                    <a:p>
                      <a:pPr marL="514350" lvl="1" indent="-171450">
                        <a:buFont typeface="Courier New" panose="020B0604020202020204" pitchFamily="34" charset="0"/>
                        <a:buChar char="o"/>
                      </a:pPr>
                      <a:r>
                        <a:rPr lang="en-US" sz="800" b="1" i="0" kern="1200">
                          <a:solidFill>
                            <a:schemeClr val="dk1"/>
                          </a:solidFill>
                          <a:effectLst/>
                          <a:latin typeface="Calibri"/>
                          <a:ea typeface="+mn-ea"/>
                          <a:cs typeface="+mn-cs"/>
                        </a:rPr>
                        <a:t>Etomidate</a:t>
                      </a:r>
                      <a:r>
                        <a:rPr lang="en-US" sz="800" b="0" i="0" kern="1200">
                          <a:solidFill>
                            <a:schemeClr val="dk1"/>
                          </a:solidFill>
                          <a:effectLst/>
                          <a:latin typeface="Calibri"/>
                          <a:ea typeface="+mn-ea"/>
                          <a:cs typeface="+mn-cs"/>
                        </a:rPr>
                        <a:t>: </a:t>
                      </a:r>
                      <a:r>
                        <a:rPr lang="en-US" sz="800" b="0" i="0" u="none" strike="noStrike" kern="1200" noProof="0">
                          <a:solidFill>
                            <a:schemeClr val="dk1"/>
                          </a:solidFill>
                          <a:effectLst/>
                          <a:latin typeface="Calibri"/>
                        </a:rPr>
                        <a:t>42.633 ± 9.40 mm </a:t>
                      </a:r>
                      <a:endParaRPr lang="en-US" sz="800">
                        <a:latin typeface="Calibri"/>
                      </a:endParaRPr>
                    </a:p>
                    <a:p>
                      <a:pPr marL="342900" lvl="1" indent="0">
                        <a:buNone/>
                      </a:pPr>
                      <a:endParaRPr lang="en-US" sz="800" b="0" i="0" u="none" strike="noStrike" kern="1200" noProof="0">
                        <a:solidFill>
                          <a:schemeClr val="dk1"/>
                        </a:solidFill>
                        <a:effectLst/>
                        <a:latin typeface="Calibri"/>
                      </a:endParaRPr>
                    </a:p>
                    <a:p>
                      <a:pPr marL="171450" lvl="0" indent="-171450">
                        <a:buFont typeface="Arial" panose="020B0604020202020204" pitchFamily="34" charset="0"/>
                        <a:buChar char="•"/>
                      </a:pPr>
                      <a:r>
                        <a:rPr lang="en-US" sz="800" b="1" i="0" u="none" strike="noStrike" kern="1200" noProof="0">
                          <a:solidFill>
                            <a:schemeClr val="dk1"/>
                          </a:solidFill>
                          <a:effectLst/>
                          <a:latin typeface="Calibri"/>
                        </a:rPr>
                        <a:t>Cardioversion success rate</a:t>
                      </a:r>
                      <a:r>
                        <a:rPr lang="en-US" sz="800" b="0" i="0" u="none" strike="noStrike" kern="1200" noProof="0">
                          <a:solidFill>
                            <a:schemeClr val="dk1"/>
                          </a:solidFill>
                          <a:effectLst/>
                          <a:latin typeface="Calibri"/>
                        </a:rPr>
                        <a:t> (p=0.739) </a:t>
                      </a:r>
                    </a:p>
                    <a:p>
                      <a:pPr marL="514350" lvl="1" indent="-171450">
                        <a:buClr>
                          <a:srgbClr val="000000"/>
                        </a:buClr>
                        <a:buFont typeface="Courier New,monospace" panose="020B0604020202020204" pitchFamily="34" charset="0"/>
                        <a:buChar char="o"/>
                      </a:pPr>
                      <a:r>
                        <a:rPr lang="en-US" sz="800" b="1" i="0" u="none" strike="noStrike" kern="1200" noProof="0">
                          <a:solidFill>
                            <a:schemeClr val="dk1"/>
                          </a:solidFill>
                          <a:effectLst/>
                          <a:latin typeface="Calibri"/>
                        </a:rPr>
                        <a:t>Propofol</a:t>
                      </a:r>
                      <a:r>
                        <a:rPr lang="en-US" sz="800" b="0" i="0" u="none" strike="noStrike" kern="1200" noProof="0">
                          <a:solidFill>
                            <a:schemeClr val="dk1"/>
                          </a:solidFill>
                          <a:effectLst/>
                          <a:latin typeface="Calibri"/>
                        </a:rPr>
                        <a:t>: 80% </a:t>
                      </a:r>
                      <a:endParaRPr lang="en-US" sz="800" b="0" i="0" u="none" strike="noStrike" kern="1200" noProof="0">
                        <a:solidFill>
                          <a:srgbClr val="000000"/>
                        </a:solidFill>
                        <a:effectLst/>
                        <a:latin typeface="Calibri"/>
                      </a:endParaRPr>
                    </a:p>
                    <a:p>
                      <a:pPr marL="514350" lvl="1" indent="-171450">
                        <a:buClr>
                          <a:srgbClr val="000000"/>
                        </a:buClr>
                        <a:buFont typeface="Courier New,monospace" panose="020B0604020202020204" pitchFamily="34" charset="0"/>
                        <a:buChar char="o"/>
                      </a:pPr>
                      <a:r>
                        <a:rPr lang="en-US" sz="800" b="1" i="0" u="none" strike="noStrike" kern="1200" noProof="0">
                          <a:solidFill>
                            <a:schemeClr val="dk1"/>
                          </a:solidFill>
                          <a:effectLst/>
                          <a:latin typeface="Calibri"/>
                        </a:rPr>
                        <a:t>Etomidate</a:t>
                      </a:r>
                      <a:r>
                        <a:rPr lang="en-US" sz="800" b="0" i="0" u="none" strike="noStrike" kern="1200" noProof="0">
                          <a:solidFill>
                            <a:schemeClr val="dk1"/>
                          </a:solidFill>
                          <a:effectLst/>
                          <a:latin typeface="Calibri"/>
                        </a:rPr>
                        <a:t>: 83.35% </a:t>
                      </a:r>
                    </a:p>
                    <a:p>
                      <a:pPr marL="342900" lvl="1" indent="0">
                        <a:buClr>
                          <a:srgbClr val="000000"/>
                        </a:buClr>
                        <a:buNone/>
                      </a:pPr>
                      <a:endParaRPr lang="en-US" sz="800" b="0" i="0" u="none" strike="noStrike" kern="1200" noProof="0">
                        <a:solidFill>
                          <a:schemeClr val="dk1"/>
                        </a:solidFill>
                        <a:effectLst/>
                        <a:latin typeface="Calibri"/>
                      </a:endParaRPr>
                    </a:p>
                    <a:p>
                      <a:pPr marL="171450" lvl="0" indent="-171450">
                        <a:buFont typeface="Arial"/>
                        <a:buChar char="•"/>
                      </a:pPr>
                      <a:r>
                        <a:rPr lang="en-US" sz="800" b="1" i="0" u="none" strike="noStrike" kern="1200" noProof="0">
                          <a:solidFill>
                            <a:schemeClr val="dk1"/>
                          </a:solidFill>
                          <a:effectLst/>
                          <a:latin typeface="Calibri"/>
                        </a:rPr>
                        <a:t>Time required to achieve RSS = 2 </a:t>
                      </a:r>
                      <a:r>
                        <a:rPr lang="en-US" sz="800" b="0" i="0" u="none" strike="noStrike" kern="1200" noProof="0">
                          <a:solidFill>
                            <a:schemeClr val="dk1"/>
                          </a:solidFill>
                          <a:effectLst/>
                          <a:latin typeface="Calibri"/>
                        </a:rPr>
                        <a:t>was higher in the propofol group (659.1 + 150.7 vs. 435.7 + 148.06 seconds, P &lt; 0.001)</a:t>
                      </a:r>
                      <a:r>
                        <a:rPr lang="en-US" sz="800" b="1" i="0" u="none" strike="noStrike" kern="1200" noProof="0">
                          <a:solidFill>
                            <a:schemeClr val="dk1"/>
                          </a:solidFill>
                          <a:effectLst/>
                          <a:latin typeface="Calibri"/>
                        </a:rPr>
                        <a:t> denoting early recovery with etomidate</a:t>
                      </a:r>
                      <a:endParaRPr lang="en-US" sz="800" b="1">
                        <a:latin typeface="Calibri"/>
                      </a:endParaRPr>
                    </a:p>
                  </a:txBody>
                  <a:tcPr/>
                </a:tc>
                <a:extLst>
                  <a:ext uri="{0D108BD9-81ED-4DB2-BD59-A6C34878D82A}">
                    <a16:rowId xmlns:a16="http://schemas.microsoft.com/office/drawing/2014/main" val="1192782949"/>
                  </a:ext>
                </a:extLst>
              </a:tr>
              <a:tr h="274952">
                <a:tc gridSpan="3">
                  <a:txBody>
                    <a:bodyPr/>
                    <a:lstStyle/>
                    <a:p>
                      <a:r>
                        <a:rPr lang="en-US" sz="1200" b="1" i="1">
                          <a:latin typeface="Calibri"/>
                        </a:rPr>
                        <a:t>Main Takeaway: </a:t>
                      </a:r>
                      <a:r>
                        <a:rPr lang="en-US" sz="1200" b="0" i="0">
                          <a:latin typeface="Calibri"/>
                        </a:rPr>
                        <a:t>Both sedative agents provide adequate sedation for cardioversion but differ in adverse effects and recovery time. </a:t>
                      </a:r>
                      <a:endParaRPr lang="en-US" sz="1200" b="1" i="1">
                        <a:latin typeface="Calibri"/>
                      </a:endParaRPr>
                    </a:p>
                  </a:txBody>
                  <a:tcPr/>
                </a:tc>
                <a:tc hMerge="1">
                  <a:txBody>
                    <a:bodyPr/>
                    <a:lstStyle/>
                    <a:p>
                      <a:endParaRPr lang="en-US" sz="1200" b="0"/>
                    </a:p>
                  </a:txBody>
                  <a:tcPr/>
                </a:tc>
                <a:tc hMerge="1">
                  <a:txBody>
                    <a:bodyPr/>
                    <a:lstStyle/>
                    <a:p>
                      <a:pPr marL="171450" indent="-171450">
                        <a:buFont typeface="Arial" panose="020B0604020202020204" pitchFamily="34" charset="0"/>
                        <a:buChar char="•"/>
                      </a:pPr>
                      <a:endParaRPr lang="en-US" sz="1100" b="0"/>
                    </a:p>
                  </a:txBody>
                  <a:tcPr/>
                </a:tc>
                <a:extLst>
                  <a:ext uri="{0D108BD9-81ED-4DB2-BD59-A6C34878D82A}">
                    <a16:rowId xmlns:a16="http://schemas.microsoft.com/office/drawing/2014/main" val="4277758879"/>
                  </a:ext>
                </a:extLst>
              </a:tr>
            </a:tbl>
          </a:graphicData>
        </a:graphic>
      </p:graphicFrame>
      <p:sp>
        <p:nvSpPr>
          <p:cNvPr id="7" name="TextBox 6">
            <a:extLst>
              <a:ext uri="{FF2B5EF4-FFF2-40B4-BE49-F238E27FC236}">
                <a16:creationId xmlns:a16="http://schemas.microsoft.com/office/drawing/2014/main" id="{0FCEB794-9112-D00C-6915-CEC8D3DC0A18}"/>
              </a:ext>
            </a:extLst>
          </p:cNvPr>
          <p:cNvSpPr txBox="1"/>
          <p:nvPr/>
        </p:nvSpPr>
        <p:spPr>
          <a:xfrm>
            <a:off x="-2259" y="4727678"/>
            <a:ext cx="2080618"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baseline="0">
                <a:solidFill>
                  <a:srgbClr val="FFFFFF"/>
                </a:solidFill>
                <a:latin typeface="Calibri"/>
                <a:ea typeface="Segoe UI"/>
                <a:cs typeface="Segoe UI"/>
              </a:rPr>
              <a:t>Desai PM, Kane D, Sarkar MS. Cardioversion: What to choose? Etomidate or propofol. Ann Card </a:t>
            </a:r>
            <a:r>
              <a:rPr lang="en-US" sz="700" baseline="0" err="1">
                <a:solidFill>
                  <a:srgbClr val="FFFFFF"/>
                </a:solidFill>
                <a:latin typeface="Calibri"/>
                <a:ea typeface="Segoe UI"/>
                <a:cs typeface="Segoe UI"/>
              </a:rPr>
              <a:t>Anaesth</a:t>
            </a:r>
            <a:r>
              <a:rPr lang="en-US" sz="700" baseline="0">
                <a:solidFill>
                  <a:srgbClr val="FFFFFF"/>
                </a:solidFill>
                <a:latin typeface="Calibri"/>
                <a:ea typeface="Segoe UI"/>
                <a:cs typeface="Segoe UI"/>
              </a:rPr>
              <a:t>. 2015</a:t>
            </a:r>
            <a:r>
              <a:rPr sz="700">
                <a:latin typeface="Calibri"/>
                <a:ea typeface="Calibri"/>
                <a:cs typeface="Calibri"/>
              </a:rPr>
              <a:t>​</a:t>
            </a:r>
            <a:endParaRPr lang="en-US" sz="700">
              <a:ea typeface="Calibri"/>
              <a:cs typeface="Calibri"/>
            </a:endParaRPr>
          </a:p>
          <a:p>
            <a:pPr algn="ctr"/>
            <a:endParaRPr lang="en-US"/>
          </a:p>
        </p:txBody>
      </p:sp>
    </p:spTree>
    <p:extLst>
      <p:ext uri="{BB962C8B-B14F-4D97-AF65-F5344CB8AC3E}">
        <p14:creationId xmlns:p14="http://schemas.microsoft.com/office/powerpoint/2010/main" val="40696894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1E73B-B0BD-5F50-189F-6CB9CD98441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E5DE69-9E38-0011-4E4E-B77BA6850AD0}"/>
              </a:ext>
            </a:extLst>
          </p:cNvPr>
          <p:cNvSpPr txBox="1"/>
          <p:nvPr/>
        </p:nvSpPr>
        <p:spPr>
          <a:xfrm>
            <a:off x="4190337" y="381663"/>
            <a:ext cx="699715" cy="3880236"/>
          </a:xfrm>
          <a:prstGeom prst="rect">
            <a:avLst/>
          </a:prstGeom>
          <a:solidFill>
            <a:schemeClr val="bg1"/>
          </a:solidFill>
        </p:spPr>
        <p:txBody>
          <a:bodyPr wrap="square" rtlCol="0">
            <a:spAutoFit/>
          </a:bodyPr>
          <a:lstStyle/>
          <a:p>
            <a:endParaRPr lang="en-US"/>
          </a:p>
        </p:txBody>
      </p:sp>
      <p:sp>
        <p:nvSpPr>
          <p:cNvPr id="5" name="Content Placeholder 2">
            <a:extLst>
              <a:ext uri="{FF2B5EF4-FFF2-40B4-BE49-F238E27FC236}">
                <a16:creationId xmlns:a16="http://schemas.microsoft.com/office/drawing/2014/main" id="{48D70E2B-3D55-6595-046A-27365E63F027}"/>
              </a:ext>
            </a:extLst>
          </p:cNvPr>
          <p:cNvSpPr txBox="1">
            <a:spLocks/>
          </p:cNvSpPr>
          <p:nvPr/>
        </p:nvSpPr>
        <p:spPr>
          <a:xfrm>
            <a:off x="628650" y="1167085"/>
            <a:ext cx="7886700" cy="345501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p>
        </p:txBody>
      </p:sp>
      <p:sp>
        <p:nvSpPr>
          <p:cNvPr id="2" name="Title 1">
            <a:extLst>
              <a:ext uri="{FF2B5EF4-FFF2-40B4-BE49-F238E27FC236}">
                <a16:creationId xmlns:a16="http://schemas.microsoft.com/office/drawing/2014/main" id="{A4434EF8-091D-A967-45A9-77150AC80CF6}"/>
              </a:ext>
            </a:extLst>
          </p:cNvPr>
          <p:cNvSpPr>
            <a:spLocks noGrp="1"/>
          </p:cNvSpPr>
          <p:nvPr>
            <p:ph type="title"/>
          </p:nvPr>
        </p:nvSpPr>
        <p:spPr>
          <a:xfrm>
            <a:off x="339949" y="143472"/>
            <a:ext cx="7700775" cy="1338828"/>
          </a:xfrm>
        </p:spPr>
        <p:txBody>
          <a:bodyPr anchor="ctr">
            <a:normAutofit/>
          </a:bodyPr>
          <a:lstStyle/>
          <a:p>
            <a:r>
              <a:rPr lang="en-US">
                <a:latin typeface="Calibri"/>
                <a:ea typeface="Verdana"/>
                <a:cs typeface="Arial"/>
              </a:rPr>
              <a:t>Propofol vs. Etomidate</a:t>
            </a:r>
          </a:p>
        </p:txBody>
      </p:sp>
      <p:graphicFrame>
        <p:nvGraphicFramePr>
          <p:cNvPr id="4" name="Table 3">
            <a:extLst>
              <a:ext uri="{FF2B5EF4-FFF2-40B4-BE49-F238E27FC236}">
                <a16:creationId xmlns:a16="http://schemas.microsoft.com/office/drawing/2014/main" id="{1E6205BF-27AA-0F53-659B-43EC76E9241D}"/>
              </a:ext>
            </a:extLst>
          </p:cNvPr>
          <p:cNvGraphicFramePr>
            <a:graphicFrameLocks noGrp="1"/>
          </p:cNvGraphicFramePr>
          <p:nvPr>
            <p:extLst>
              <p:ext uri="{D42A27DB-BD31-4B8C-83A1-F6EECF244321}">
                <p14:modId xmlns:p14="http://schemas.microsoft.com/office/powerpoint/2010/main" val="2030489130"/>
              </p:ext>
            </p:extLst>
          </p:nvPr>
        </p:nvGraphicFramePr>
        <p:xfrm>
          <a:off x="339949" y="1060981"/>
          <a:ext cx="8556123" cy="3252283"/>
        </p:xfrm>
        <a:graphic>
          <a:graphicData uri="http://schemas.openxmlformats.org/drawingml/2006/table">
            <a:tbl>
              <a:tblPr firstRow="1" bandRow="1">
                <a:tableStyleId>{5C22544A-7EE6-4342-B048-85BDC9FD1C3A}</a:tableStyleId>
              </a:tblPr>
              <a:tblGrid>
                <a:gridCol w="1325071">
                  <a:extLst>
                    <a:ext uri="{9D8B030D-6E8A-4147-A177-3AD203B41FA5}">
                      <a16:colId xmlns:a16="http://schemas.microsoft.com/office/drawing/2014/main" val="2302138143"/>
                    </a:ext>
                  </a:extLst>
                </a:gridCol>
                <a:gridCol w="3259405">
                  <a:extLst>
                    <a:ext uri="{9D8B030D-6E8A-4147-A177-3AD203B41FA5}">
                      <a16:colId xmlns:a16="http://schemas.microsoft.com/office/drawing/2014/main" val="3526601946"/>
                    </a:ext>
                  </a:extLst>
                </a:gridCol>
                <a:gridCol w="3971647">
                  <a:extLst>
                    <a:ext uri="{9D8B030D-6E8A-4147-A177-3AD203B41FA5}">
                      <a16:colId xmlns:a16="http://schemas.microsoft.com/office/drawing/2014/main" val="1369645952"/>
                    </a:ext>
                  </a:extLst>
                </a:gridCol>
              </a:tblGrid>
              <a:tr h="326954">
                <a:tc>
                  <a:txBody>
                    <a:bodyPr/>
                    <a:lstStyle/>
                    <a:p>
                      <a:pPr algn="ctr"/>
                      <a:r>
                        <a:rPr lang="en-US" sz="1600">
                          <a:latin typeface="Calibri"/>
                        </a:rPr>
                        <a:t>Study</a:t>
                      </a:r>
                    </a:p>
                  </a:txBody>
                  <a:tcPr/>
                </a:tc>
                <a:tc>
                  <a:txBody>
                    <a:bodyPr/>
                    <a:lstStyle/>
                    <a:p>
                      <a:pPr algn="ctr"/>
                      <a:r>
                        <a:rPr lang="en-US" sz="1600">
                          <a:latin typeface="Calibri"/>
                        </a:rPr>
                        <a:t>Methods / Outcome Measures</a:t>
                      </a:r>
                    </a:p>
                  </a:txBody>
                  <a:tcPr/>
                </a:tc>
                <a:tc>
                  <a:txBody>
                    <a:bodyPr/>
                    <a:lstStyle/>
                    <a:p>
                      <a:pPr algn="ctr"/>
                      <a:r>
                        <a:rPr lang="en-US" sz="1600">
                          <a:latin typeface="Calibri"/>
                        </a:rPr>
                        <a:t>Results</a:t>
                      </a:r>
                    </a:p>
                  </a:txBody>
                  <a:tcPr/>
                </a:tc>
                <a:extLst>
                  <a:ext uri="{0D108BD9-81ED-4DB2-BD59-A6C34878D82A}">
                    <a16:rowId xmlns:a16="http://schemas.microsoft.com/office/drawing/2014/main" val="1295541206"/>
                  </a:ext>
                </a:extLst>
              </a:tr>
              <a:tr h="2586789">
                <a:tc>
                  <a:txBody>
                    <a:bodyPr/>
                    <a:lstStyle/>
                    <a:p>
                      <a:r>
                        <a:rPr lang="en-US" sz="1200">
                          <a:latin typeface="Calibri"/>
                        </a:rPr>
                        <a:t>Etomidate vs. Propofol for Procedural Sedation in the Emergency Department (2007)</a:t>
                      </a:r>
                    </a:p>
                  </a:txBody>
                  <a:tcPr/>
                </a:tc>
                <a:tc>
                  <a:txBody>
                    <a:bodyPr/>
                    <a:lstStyle/>
                    <a:p>
                      <a:r>
                        <a:rPr lang="en-US" sz="1100" b="1">
                          <a:latin typeface="Calibri"/>
                        </a:rPr>
                        <a:t>Methods: </a:t>
                      </a:r>
                      <a:r>
                        <a:rPr lang="en-US" sz="1100">
                          <a:latin typeface="Calibri"/>
                        </a:rPr>
                        <a:t>RCT, non-blinded prospective trial of adults undergoing painful procedures in the ED, requiring procedural sedation with either propofol or etomidate. </a:t>
                      </a:r>
                    </a:p>
                    <a:p>
                      <a:endParaRPr lang="en-US" sz="1100">
                        <a:latin typeface="Calibri"/>
                      </a:endParaRPr>
                    </a:p>
                    <a:p>
                      <a:r>
                        <a:rPr lang="en-US" sz="1100" b="1">
                          <a:latin typeface="Calibri"/>
                        </a:rPr>
                        <a:t>Objective: </a:t>
                      </a:r>
                      <a:r>
                        <a:rPr lang="en-US" sz="1100" b="0">
                          <a:latin typeface="Calibri"/>
                        </a:rPr>
                        <a:t>To compare the efficacy, adverse effects and recovery duration between etomidate and propofol when using in the ED. </a:t>
                      </a:r>
                    </a:p>
                    <a:p>
                      <a:endParaRPr lang="en-US" sz="1100" b="0">
                        <a:latin typeface="Calibri"/>
                      </a:endParaRPr>
                    </a:p>
                    <a:p>
                      <a:r>
                        <a:rPr lang="en-US" sz="1100" b="1">
                          <a:latin typeface="Calibri"/>
                        </a:rPr>
                        <a:t>Population: </a:t>
                      </a:r>
                    </a:p>
                    <a:p>
                      <a:pPr marL="171450" lvl="0" indent="-171450">
                        <a:buFont typeface="Arial"/>
                        <a:buChar char="•"/>
                      </a:pPr>
                      <a:r>
                        <a:rPr lang="en-US" sz="1100" b="0" i="0" u="none" strike="noStrike" baseline="0" noProof="0">
                          <a:solidFill>
                            <a:srgbClr val="000000"/>
                          </a:solidFill>
                          <a:latin typeface="Calibri"/>
                        </a:rPr>
                        <a:t>Etomidate</a:t>
                      </a:r>
                      <a:r>
                        <a:rPr lang="en-US" sz="1100" b="0">
                          <a:latin typeface="Calibri"/>
                        </a:rPr>
                        <a:t>=105 </a:t>
                      </a:r>
                      <a:r>
                        <a:rPr lang="en-US" sz="1100" b="0" i="0" u="none" strike="noStrike" noProof="0">
                          <a:solidFill>
                            <a:srgbClr val="000000"/>
                          </a:solidFill>
                          <a:latin typeface="Calibri"/>
                        </a:rPr>
                        <a:t>(mean total dose: 0.26 mg/ kg) </a:t>
                      </a:r>
                      <a:endParaRPr lang="en-US" sz="1100">
                        <a:latin typeface="Calibri"/>
                      </a:endParaRPr>
                    </a:p>
                    <a:p>
                      <a:pPr marL="171450" lvl="0" indent="-171450">
                        <a:buFont typeface="Arial"/>
                        <a:buChar char="•"/>
                      </a:pPr>
                      <a:r>
                        <a:rPr lang="en-US" sz="1100" b="0" baseline="0">
                          <a:latin typeface="Calibri"/>
                        </a:rPr>
                        <a:t>Propofol</a:t>
                      </a:r>
                      <a:r>
                        <a:rPr lang="en-US" sz="1100" b="0">
                          <a:latin typeface="Calibri"/>
                        </a:rPr>
                        <a:t>=109  (mean total dose: </a:t>
                      </a:r>
                      <a:r>
                        <a:rPr lang="en-US" sz="1100" b="0" i="0" u="none" strike="noStrike" noProof="0"/>
                        <a:t>1.8 mg/kg) </a:t>
                      </a:r>
                    </a:p>
                    <a:p>
                      <a:pPr marL="171450" lvl="0" indent="-171450">
                        <a:buFont typeface="Arial"/>
                        <a:buChar char="•"/>
                      </a:pPr>
                      <a:r>
                        <a:rPr lang="en-US" sz="1100" b="0" baseline="0">
                          <a:latin typeface="Calibri"/>
                        </a:rPr>
                        <a:t>Total </a:t>
                      </a:r>
                      <a:r>
                        <a:rPr lang="en-US" sz="1100" b="0">
                          <a:latin typeface="Calibri"/>
                        </a:rPr>
                        <a:t>=214</a:t>
                      </a:r>
                    </a:p>
                  </a:txBody>
                  <a:tcPr/>
                </a:tc>
                <a:tc>
                  <a:txBody>
                    <a:bodyPr/>
                    <a:lstStyle/>
                    <a:p>
                      <a:pPr marL="0" indent="0">
                        <a:buClr>
                          <a:srgbClr val="000000"/>
                        </a:buClr>
                        <a:buNone/>
                      </a:pPr>
                      <a:r>
                        <a:rPr lang="en-US" sz="1000" b="1" u="none">
                          <a:latin typeface="Calibri"/>
                        </a:rPr>
                        <a:t>Procedural Success </a:t>
                      </a:r>
                      <a:r>
                        <a:rPr lang="en-US" sz="1000" b="0" u="none">
                          <a:latin typeface="Calibri"/>
                        </a:rPr>
                        <a:t>[difference: -7.4; </a:t>
                      </a:r>
                      <a:r>
                        <a:rPr lang="en-US" sz="1000" b="0" i="0" u="none" strike="noStrike" noProof="0">
                          <a:solidFill>
                            <a:srgbClr val="000000"/>
                          </a:solidFill>
                          <a:latin typeface="Calibri"/>
                        </a:rPr>
                        <a:t>95% CI (-14.3 to -1.1)]</a:t>
                      </a:r>
                      <a:endParaRPr lang="en-US" sz="1000" b="1" u="none">
                        <a:latin typeface="Calibri"/>
                      </a:endParaRPr>
                    </a:p>
                    <a:p>
                      <a:pPr marL="171450" indent="-171450">
                        <a:buFont typeface="Arial" panose="020B0604020202020204" pitchFamily="34" charset="0"/>
                        <a:buChar char="•"/>
                      </a:pPr>
                      <a:r>
                        <a:rPr lang="en-US" sz="1000" b="0">
                          <a:latin typeface="Calibri"/>
                        </a:rPr>
                        <a:t>Etomidate: 89.5%  </a:t>
                      </a:r>
                      <a:endParaRPr lang="en-US" sz="1000">
                        <a:latin typeface="Calibri"/>
                      </a:endParaRPr>
                    </a:p>
                    <a:p>
                      <a:pPr marL="171450" lvl="0" indent="-171450">
                        <a:buFont typeface="Arial" panose="020B0604020202020204" pitchFamily="34" charset="0"/>
                        <a:buChar char="•"/>
                      </a:pPr>
                      <a:r>
                        <a:rPr lang="en-US" sz="1000" b="0">
                          <a:latin typeface="Calibri"/>
                        </a:rPr>
                        <a:t>Propofol: 97.2% </a:t>
                      </a:r>
                      <a:endParaRPr lang="en-US" sz="1000">
                        <a:latin typeface="Calibri"/>
                      </a:endParaRPr>
                    </a:p>
                    <a:p>
                      <a:pPr marL="0" indent="0">
                        <a:buFontTx/>
                        <a:buNone/>
                      </a:pPr>
                      <a:r>
                        <a:rPr lang="en-US" sz="1000" b="1">
                          <a:latin typeface="Calibri"/>
                        </a:rPr>
                        <a:t>Subclinical Respiratory Depression</a:t>
                      </a:r>
                      <a:r>
                        <a:rPr lang="en-US" sz="1000">
                          <a:latin typeface="Calibri"/>
                        </a:rPr>
                        <a:t> [</a:t>
                      </a:r>
                      <a:r>
                        <a:rPr lang="en-US" sz="1000" b="0" i="0" u="none" strike="noStrike" noProof="0"/>
                        <a:t>difference –7.9%; </a:t>
                      </a:r>
                      <a:r>
                        <a:rPr lang="en-US" sz="1000" b="0" i="0" u="none" strike="noStrike" noProof="0">
                          <a:solidFill>
                            <a:srgbClr val="000000"/>
                          </a:solidFill>
                          <a:latin typeface="Calibri"/>
                        </a:rPr>
                        <a:t>95% CI (-20.9 to 5.1)]</a:t>
                      </a:r>
                    </a:p>
                    <a:p>
                      <a:pPr marL="171450" indent="-171450">
                        <a:buFont typeface="Arial"/>
                        <a:buChar char="•"/>
                      </a:pPr>
                      <a:r>
                        <a:rPr lang="en-US" sz="1000">
                          <a:latin typeface="Calibri"/>
                        </a:rPr>
                        <a:t>Etomidate: </a:t>
                      </a:r>
                      <a:r>
                        <a:rPr lang="en-US" sz="1000" b="0" i="0" u="none" strike="noStrike" noProof="0">
                          <a:solidFill>
                            <a:srgbClr val="000000"/>
                          </a:solidFill>
                          <a:latin typeface="Calibri"/>
                        </a:rPr>
                        <a:t>34.3%</a:t>
                      </a:r>
                    </a:p>
                    <a:p>
                      <a:pPr marL="171450" lvl="0" indent="-171450">
                        <a:buFont typeface="Arial"/>
                        <a:buChar char="•"/>
                      </a:pPr>
                      <a:r>
                        <a:rPr lang="en-US" sz="1000">
                          <a:latin typeface="Calibri"/>
                        </a:rPr>
                        <a:t>Propofol: 42.2%  </a:t>
                      </a:r>
                    </a:p>
                    <a:p>
                      <a:pPr marL="0" lvl="0" indent="0">
                        <a:buNone/>
                      </a:pPr>
                      <a:r>
                        <a:rPr lang="en-US" sz="1000" b="1">
                          <a:latin typeface="Calibri"/>
                        </a:rPr>
                        <a:t>Myoclonus </a:t>
                      </a:r>
                      <a:r>
                        <a:rPr lang="en-US" sz="1000" b="0">
                          <a:latin typeface="Calibri"/>
                        </a:rPr>
                        <a:t>[difference: 18.2%; </a:t>
                      </a:r>
                      <a:r>
                        <a:rPr lang="en-US" sz="1000" b="0" i="0" u="none" strike="noStrike" noProof="0">
                          <a:solidFill>
                            <a:srgbClr val="000000"/>
                          </a:solidFill>
                          <a:latin typeface="Calibri"/>
                        </a:rPr>
                        <a:t>95% CI (10.1 to 26.2)]</a:t>
                      </a:r>
                      <a:endParaRPr lang="en-US" sz="1000" b="0">
                        <a:latin typeface="Calibri"/>
                      </a:endParaRPr>
                    </a:p>
                    <a:p>
                      <a:pPr marL="285750" indent="-285750">
                        <a:buFont typeface="Arial" panose="020B0604020202020204" pitchFamily="34" charset="0"/>
                        <a:buChar char="•"/>
                      </a:pPr>
                      <a:r>
                        <a:rPr lang="en-US" sz="1000">
                          <a:latin typeface="Calibri"/>
                        </a:rPr>
                        <a:t>Etomidate: 20% </a:t>
                      </a:r>
                    </a:p>
                    <a:p>
                      <a:pPr marL="285750" lvl="0" indent="-285750">
                        <a:buFont typeface="Arial" panose="020B0604020202020204" pitchFamily="34" charset="0"/>
                        <a:buChar char="•"/>
                      </a:pPr>
                      <a:r>
                        <a:rPr lang="en-US" sz="1000">
                          <a:latin typeface="Calibri"/>
                        </a:rPr>
                        <a:t>Propofol:1.8% </a:t>
                      </a:r>
                    </a:p>
                    <a:p>
                      <a:pPr marL="0" lvl="0" indent="0">
                        <a:buNone/>
                      </a:pPr>
                      <a:r>
                        <a:rPr lang="en-US" sz="1000" b="1">
                          <a:latin typeface="Calibri"/>
                        </a:rPr>
                        <a:t>Mean SBP:</a:t>
                      </a:r>
                      <a:r>
                        <a:rPr lang="en-US" sz="1000">
                          <a:latin typeface="Calibri"/>
                        </a:rPr>
                        <a:t> [difference: 8.7mmHg (95% CI: </a:t>
                      </a:r>
                      <a:r>
                        <a:rPr lang="en-US" sz="1000" b="0" i="0" u="none" strike="noStrike" noProof="0">
                          <a:latin typeface="Calibri"/>
                        </a:rPr>
                        <a:t>3.7 To 13.6)]</a:t>
                      </a:r>
                      <a:endParaRPr lang="en-US" sz="1000">
                        <a:latin typeface="Calibri"/>
                      </a:endParaRPr>
                    </a:p>
                    <a:p>
                      <a:pPr marL="285750" indent="-285750">
                        <a:buFont typeface="Arial" panose="020B0604020202020204" pitchFamily="34" charset="0"/>
                        <a:buChar char="•"/>
                      </a:pPr>
                      <a:r>
                        <a:rPr lang="en-US" sz="1000">
                          <a:latin typeface="Calibri"/>
                        </a:rPr>
                        <a:t>Etomidate: 129.6  </a:t>
                      </a:r>
                    </a:p>
                    <a:p>
                      <a:pPr marL="285750" lvl="0" indent="-285750">
                        <a:buFont typeface="Arial" panose="020B0604020202020204" pitchFamily="34" charset="0"/>
                        <a:buChar char="•"/>
                      </a:pPr>
                      <a:r>
                        <a:rPr lang="en-US" sz="1000">
                          <a:latin typeface="Calibri"/>
                        </a:rPr>
                        <a:t>Propofol: </a:t>
                      </a:r>
                      <a:r>
                        <a:rPr lang="en-US" sz="1000" b="0" i="0" u="none" strike="noStrike" noProof="0">
                          <a:latin typeface="Calibri"/>
                        </a:rPr>
                        <a:t>120.9</a:t>
                      </a:r>
                      <a:r>
                        <a:rPr lang="en-US" sz="1000">
                          <a:latin typeface="Calibri"/>
                        </a:rPr>
                        <a:t> </a:t>
                      </a:r>
                    </a:p>
                    <a:p>
                      <a:r>
                        <a:rPr lang="en-US" sz="1050" b="1" u="none">
                          <a:latin typeface="Calibri"/>
                        </a:rPr>
                        <a:t>Mean Recovery Time: </a:t>
                      </a:r>
                      <a:r>
                        <a:rPr lang="en-US" sz="1050" b="0" u="none">
                          <a:latin typeface="Calibri"/>
                        </a:rPr>
                        <a:t>[difference: 2 minutes </a:t>
                      </a:r>
                      <a:r>
                        <a:rPr lang="en-US" sz="1000" b="0" i="0" u="none" strike="noStrike" noProof="0">
                          <a:solidFill>
                            <a:srgbClr val="000000"/>
                          </a:solidFill>
                          <a:latin typeface="Calibri"/>
                        </a:rPr>
                        <a:t>(95% CI (0.4 to 3.6)]</a:t>
                      </a:r>
                    </a:p>
                    <a:p>
                      <a:pPr marL="171450" indent="-171450">
                        <a:buFont typeface="Arial" panose="020B0604020202020204" pitchFamily="34" charset="0"/>
                        <a:buChar char="•"/>
                      </a:pPr>
                      <a:r>
                        <a:rPr lang="en-US" sz="1000" b="0">
                          <a:latin typeface="Calibri"/>
                        </a:rPr>
                        <a:t>Etomidate: 8.8 minutes </a:t>
                      </a:r>
                    </a:p>
                    <a:p>
                      <a:pPr marL="171450" lvl="0" indent="-171450">
                        <a:buFont typeface="Arial" panose="020B0604020202020204" pitchFamily="34" charset="0"/>
                        <a:buChar char="•"/>
                      </a:pPr>
                      <a:r>
                        <a:rPr lang="en-US" sz="1000" b="0">
                          <a:latin typeface="Calibri"/>
                        </a:rPr>
                        <a:t>Propofol : 6.8 minutes </a:t>
                      </a:r>
                      <a:endParaRPr lang="en-US" sz="1000">
                        <a:latin typeface="Calibri"/>
                      </a:endParaRPr>
                    </a:p>
                  </a:txBody>
                  <a:tcPr/>
                </a:tc>
                <a:extLst>
                  <a:ext uri="{0D108BD9-81ED-4DB2-BD59-A6C34878D82A}">
                    <a16:rowId xmlns:a16="http://schemas.microsoft.com/office/drawing/2014/main" val="1192782949"/>
                  </a:ext>
                </a:extLst>
              </a:tr>
              <a:tr h="330214">
                <a:tc gridSpan="3">
                  <a:txBody>
                    <a:bodyPr/>
                    <a:lstStyle/>
                    <a:p>
                      <a:r>
                        <a:rPr lang="en-US" sz="1200" b="1" i="1">
                          <a:latin typeface="Calibri"/>
                        </a:rPr>
                        <a:t>Main Takeaway: </a:t>
                      </a:r>
                      <a:r>
                        <a:rPr lang="en-US" sz="1200" b="0" i="0">
                          <a:latin typeface="Calibri"/>
                        </a:rPr>
                        <a:t>Both sedative agents provide adequate sedation for cardioversion but differ in adverse effects and recovery time. </a:t>
                      </a:r>
                      <a:endParaRPr lang="en-US" sz="1200" b="1" i="1">
                        <a:latin typeface="Calibri"/>
                      </a:endParaRPr>
                    </a:p>
                  </a:txBody>
                  <a:tcPr/>
                </a:tc>
                <a:tc hMerge="1">
                  <a:txBody>
                    <a:bodyPr/>
                    <a:lstStyle/>
                    <a:p>
                      <a:endParaRPr lang="en-US" sz="1200" b="0"/>
                    </a:p>
                  </a:txBody>
                  <a:tcPr/>
                </a:tc>
                <a:tc hMerge="1">
                  <a:txBody>
                    <a:bodyPr/>
                    <a:lstStyle/>
                    <a:p>
                      <a:pPr marL="171450" indent="-171450">
                        <a:buFont typeface="Arial" panose="020B0604020202020204" pitchFamily="34" charset="0"/>
                        <a:buChar char="•"/>
                      </a:pPr>
                      <a:endParaRPr lang="en-US" sz="1100" b="0"/>
                    </a:p>
                  </a:txBody>
                  <a:tcPr/>
                </a:tc>
                <a:extLst>
                  <a:ext uri="{0D108BD9-81ED-4DB2-BD59-A6C34878D82A}">
                    <a16:rowId xmlns:a16="http://schemas.microsoft.com/office/drawing/2014/main" val="4277758879"/>
                  </a:ext>
                </a:extLst>
              </a:tr>
            </a:tbl>
          </a:graphicData>
        </a:graphic>
      </p:graphicFrame>
      <p:sp>
        <p:nvSpPr>
          <p:cNvPr id="8" name="TextBox 7">
            <a:extLst>
              <a:ext uri="{FF2B5EF4-FFF2-40B4-BE49-F238E27FC236}">
                <a16:creationId xmlns:a16="http://schemas.microsoft.com/office/drawing/2014/main" id="{DF0C0B2A-8A5A-E0C5-1B2E-20AACB9767B6}"/>
              </a:ext>
            </a:extLst>
          </p:cNvPr>
          <p:cNvSpPr txBox="1"/>
          <p:nvPr/>
        </p:nvSpPr>
        <p:spPr>
          <a:xfrm>
            <a:off x="0" y="4732734"/>
            <a:ext cx="2643188"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chemeClr val="bg1"/>
                </a:solidFill>
                <a:latin typeface="Calibri"/>
                <a:ea typeface="BlinkMacSystemFont"/>
                <a:cs typeface="BlinkMacSystemFont"/>
              </a:rPr>
              <a:t>Miner JR, Danahy M, Moch A, Biros M. Randomized clinical trial of etomidate versus propofol for procedural sedation in the emergency department. </a:t>
            </a:r>
            <a:r>
              <a:rPr lang="en-US" sz="700" i="1">
                <a:solidFill>
                  <a:schemeClr val="bg1"/>
                </a:solidFill>
                <a:latin typeface="Calibri"/>
                <a:ea typeface="BlinkMacSystemFont"/>
                <a:cs typeface="BlinkMacSystemFont"/>
              </a:rPr>
              <a:t>Ann Emerg Med</a:t>
            </a:r>
            <a:r>
              <a:rPr lang="en-US" sz="700">
                <a:solidFill>
                  <a:schemeClr val="bg1"/>
                </a:solidFill>
                <a:latin typeface="Calibri"/>
                <a:ea typeface="BlinkMacSystemFont"/>
                <a:cs typeface="BlinkMacSystemFont"/>
              </a:rPr>
              <a:t>. 2007</a:t>
            </a:r>
            <a:endParaRPr lang="en-US" sz="700">
              <a:solidFill>
                <a:schemeClr val="bg1"/>
              </a:solidFill>
              <a:latin typeface="Calibri"/>
              <a:ea typeface="Calibri"/>
              <a:cs typeface="Calibri"/>
            </a:endParaRPr>
          </a:p>
          <a:p>
            <a:pPr algn="ctr"/>
            <a:endParaRPr lang="en-US" sz="600">
              <a:ea typeface="Calibri"/>
              <a:cs typeface="Calibri"/>
            </a:endParaRPr>
          </a:p>
        </p:txBody>
      </p:sp>
    </p:spTree>
    <p:extLst>
      <p:ext uri="{BB962C8B-B14F-4D97-AF65-F5344CB8AC3E}">
        <p14:creationId xmlns:p14="http://schemas.microsoft.com/office/powerpoint/2010/main" val="3829653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846AD-2BF4-5CBD-2B1C-F9A01DE6F08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0A9E8E-5956-FE54-B31E-F46EB21EC029}"/>
              </a:ext>
            </a:extLst>
          </p:cNvPr>
          <p:cNvSpPr txBox="1"/>
          <p:nvPr/>
        </p:nvSpPr>
        <p:spPr>
          <a:xfrm>
            <a:off x="4190337" y="381663"/>
            <a:ext cx="699715" cy="3880236"/>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2D65A83B-6C98-92C0-0DB0-4AFEAD1317D4}"/>
              </a:ext>
            </a:extLst>
          </p:cNvPr>
          <p:cNvSpPr>
            <a:spLocks noGrp="1"/>
          </p:cNvSpPr>
          <p:nvPr>
            <p:ph type="title"/>
          </p:nvPr>
        </p:nvSpPr>
        <p:spPr>
          <a:xfrm>
            <a:off x="339949" y="143472"/>
            <a:ext cx="7700775" cy="1338828"/>
          </a:xfrm>
        </p:spPr>
        <p:txBody>
          <a:bodyPr anchor="ctr">
            <a:normAutofit/>
          </a:bodyPr>
          <a:lstStyle/>
          <a:p>
            <a:r>
              <a:rPr lang="en-US">
                <a:latin typeface="Calibri"/>
                <a:ea typeface="Verdana"/>
                <a:cs typeface="Arial"/>
              </a:rPr>
              <a:t>Methohexital vs. Propofol vs. Etomidate</a:t>
            </a:r>
          </a:p>
        </p:txBody>
      </p:sp>
      <p:graphicFrame>
        <p:nvGraphicFramePr>
          <p:cNvPr id="4" name="Table 3">
            <a:extLst>
              <a:ext uri="{FF2B5EF4-FFF2-40B4-BE49-F238E27FC236}">
                <a16:creationId xmlns:a16="http://schemas.microsoft.com/office/drawing/2014/main" id="{D257743E-F1BB-FFD6-7523-0122186820EF}"/>
              </a:ext>
            </a:extLst>
          </p:cNvPr>
          <p:cNvGraphicFramePr>
            <a:graphicFrameLocks noGrp="1"/>
          </p:cNvGraphicFramePr>
          <p:nvPr>
            <p:extLst>
              <p:ext uri="{D42A27DB-BD31-4B8C-83A1-F6EECF244321}">
                <p14:modId xmlns:p14="http://schemas.microsoft.com/office/powerpoint/2010/main" val="2600105439"/>
              </p:ext>
            </p:extLst>
          </p:nvPr>
        </p:nvGraphicFramePr>
        <p:xfrm>
          <a:off x="422576" y="1071563"/>
          <a:ext cx="8097406" cy="3507702"/>
        </p:xfrm>
        <a:graphic>
          <a:graphicData uri="http://schemas.openxmlformats.org/drawingml/2006/table">
            <a:tbl>
              <a:tblPr firstRow="1" bandRow="1">
                <a:tableStyleId>{5C22544A-7EE6-4342-B048-85BDC9FD1C3A}</a:tableStyleId>
              </a:tblPr>
              <a:tblGrid>
                <a:gridCol w="1238285">
                  <a:extLst>
                    <a:ext uri="{9D8B030D-6E8A-4147-A177-3AD203B41FA5}">
                      <a16:colId xmlns:a16="http://schemas.microsoft.com/office/drawing/2014/main" val="2302138143"/>
                    </a:ext>
                  </a:extLst>
                </a:gridCol>
                <a:gridCol w="3311920">
                  <a:extLst>
                    <a:ext uri="{9D8B030D-6E8A-4147-A177-3AD203B41FA5}">
                      <a16:colId xmlns:a16="http://schemas.microsoft.com/office/drawing/2014/main" val="3526601946"/>
                    </a:ext>
                  </a:extLst>
                </a:gridCol>
                <a:gridCol w="3547201">
                  <a:extLst>
                    <a:ext uri="{9D8B030D-6E8A-4147-A177-3AD203B41FA5}">
                      <a16:colId xmlns:a16="http://schemas.microsoft.com/office/drawing/2014/main" val="1369645952"/>
                    </a:ext>
                  </a:extLst>
                </a:gridCol>
              </a:tblGrid>
              <a:tr h="284446">
                <a:tc>
                  <a:txBody>
                    <a:bodyPr/>
                    <a:lstStyle/>
                    <a:p>
                      <a:pPr algn="ctr"/>
                      <a:r>
                        <a:rPr lang="en-US" sz="1600">
                          <a:latin typeface="Calibri"/>
                        </a:rPr>
                        <a:t>Study</a:t>
                      </a:r>
                    </a:p>
                  </a:txBody>
                  <a:tcPr/>
                </a:tc>
                <a:tc>
                  <a:txBody>
                    <a:bodyPr/>
                    <a:lstStyle/>
                    <a:p>
                      <a:pPr algn="ctr"/>
                      <a:r>
                        <a:rPr lang="en-US" sz="1600">
                          <a:latin typeface="Calibri"/>
                        </a:rPr>
                        <a:t>Methods / Outcome Measures</a:t>
                      </a:r>
                    </a:p>
                  </a:txBody>
                  <a:tcPr/>
                </a:tc>
                <a:tc>
                  <a:txBody>
                    <a:bodyPr/>
                    <a:lstStyle/>
                    <a:p>
                      <a:pPr algn="ctr"/>
                      <a:r>
                        <a:rPr lang="en-US" sz="1600">
                          <a:latin typeface="Calibri"/>
                        </a:rPr>
                        <a:t>Results</a:t>
                      </a:r>
                    </a:p>
                  </a:txBody>
                  <a:tcPr/>
                </a:tc>
                <a:extLst>
                  <a:ext uri="{0D108BD9-81ED-4DB2-BD59-A6C34878D82A}">
                    <a16:rowId xmlns:a16="http://schemas.microsoft.com/office/drawing/2014/main" val="1295541206"/>
                  </a:ext>
                </a:extLst>
              </a:tr>
              <a:tr h="2784542">
                <a:tc>
                  <a:txBody>
                    <a:bodyPr/>
                    <a:lstStyle/>
                    <a:p>
                      <a:r>
                        <a:rPr lang="en-US" sz="1100" b="0">
                          <a:latin typeface="Calibri"/>
                        </a:rPr>
                        <a:t>Methohexital for procedural sedation of cardioversions in the emergency department (2022)</a:t>
                      </a:r>
                    </a:p>
                  </a:txBody>
                  <a:tcPr/>
                </a:tc>
                <a:tc>
                  <a:txBody>
                    <a:bodyPr/>
                    <a:lstStyle/>
                    <a:p>
                      <a:r>
                        <a:rPr lang="en-US" sz="1100" b="1">
                          <a:latin typeface="Calibri"/>
                        </a:rPr>
                        <a:t>Methods</a:t>
                      </a:r>
                      <a:r>
                        <a:rPr lang="en-US" sz="1100" b="0">
                          <a:latin typeface="Calibri"/>
                        </a:rPr>
                        <a:t>: A single-center, retrospective study of adult patients who underwent procedural sedation for electrical cardioversion in the ED</a:t>
                      </a:r>
                    </a:p>
                    <a:p>
                      <a:endParaRPr lang="en-US" sz="1100" b="0">
                        <a:latin typeface="Calibri"/>
                      </a:endParaRPr>
                    </a:p>
                    <a:p>
                      <a:r>
                        <a:rPr lang="en-US" sz="1100" b="1">
                          <a:latin typeface="Calibri"/>
                        </a:rPr>
                        <a:t>Objective</a:t>
                      </a:r>
                      <a:r>
                        <a:rPr lang="en-US" sz="1100" b="0">
                          <a:latin typeface="Calibri"/>
                        </a:rPr>
                        <a:t>: To compare the use of methohexital to propofol and etomidate for procedural sedation for electrical cardioversions in the ED.</a:t>
                      </a:r>
                    </a:p>
                    <a:p>
                      <a:endParaRPr lang="en-US" sz="1100" b="0" i="0" kern="1200">
                        <a:solidFill>
                          <a:schemeClr val="dk1"/>
                        </a:solidFill>
                        <a:effectLst/>
                        <a:latin typeface="Calibri"/>
                        <a:ea typeface="+mn-ea"/>
                        <a:cs typeface="+mn-cs"/>
                      </a:endParaRPr>
                    </a:p>
                    <a:p>
                      <a:r>
                        <a:rPr lang="en-US" sz="1100" b="1" i="0" kern="1200">
                          <a:solidFill>
                            <a:schemeClr val="dk1"/>
                          </a:solidFill>
                          <a:effectLst/>
                          <a:latin typeface="Calibri"/>
                          <a:ea typeface="+mn-ea"/>
                          <a:cs typeface="+mn-cs"/>
                        </a:rPr>
                        <a:t>Population: </a:t>
                      </a:r>
                    </a:p>
                    <a:p>
                      <a:pPr marL="171450" lvl="0" indent="-171450">
                        <a:buFont typeface="Arial"/>
                        <a:buChar char="•"/>
                      </a:pPr>
                      <a:r>
                        <a:rPr lang="en-US" sz="1100" b="0" i="0" kern="1200">
                          <a:solidFill>
                            <a:schemeClr val="dk1"/>
                          </a:solidFill>
                          <a:effectLst/>
                          <a:latin typeface="Calibri"/>
                          <a:ea typeface="+mn-ea"/>
                          <a:cs typeface="+mn-cs"/>
                        </a:rPr>
                        <a:t>Methohexital= 50 (mean cumulative dose: </a:t>
                      </a:r>
                      <a:r>
                        <a:rPr lang="en-US" sz="1100" b="0" i="0" u="none" strike="noStrike" kern="1200" noProof="0">
                          <a:solidFill>
                            <a:schemeClr val="dk1"/>
                          </a:solidFill>
                          <a:effectLst/>
                        </a:rPr>
                        <a:t>73.3 ± 29.7 mg) </a:t>
                      </a:r>
                    </a:p>
                    <a:p>
                      <a:pPr marL="171450" indent="-171450">
                        <a:buFont typeface="Arial" panose="020B0604020202020204" pitchFamily="34" charset="0"/>
                        <a:buChar char="•"/>
                      </a:pPr>
                      <a:r>
                        <a:rPr lang="en-US" sz="1100" b="0" i="0" kern="1200">
                          <a:solidFill>
                            <a:schemeClr val="dk1"/>
                          </a:solidFill>
                          <a:effectLst/>
                          <a:latin typeface="Calibri"/>
                          <a:ea typeface="+mn-ea"/>
                          <a:cs typeface="+mn-cs"/>
                        </a:rPr>
                        <a:t>Propofol= 50 (mean cumulative dose: </a:t>
                      </a:r>
                      <a:r>
                        <a:rPr lang="en-US" sz="1100" b="0" i="0" u="none" strike="noStrike" kern="1200" noProof="0">
                          <a:solidFill>
                            <a:schemeClr val="dk1"/>
                          </a:solidFill>
                          <a:effectLst/>
                        </a:rPr>
                        <a:t>78.5 ± 15.4 mg) </a:t>
                      </a:r>
                      <a:endParaRPr lang="en-US" b="0"/>
                    </a:p>
                    <a:p>
                      <a:pPr marL="171450" lvl="0" indent="-171450">
                        <a:buFont typeface="Arial" panose="020B0604020202020204" pitchFamily="34" charset="0"/>
                        <a:buChar char="•"/>
                      </a:pPr>
                      <a:r>
                        <a:rPr lang="en-US" sz="1100" b="0" i="0" kern="1200">
                          <a:solidFill>
                            <a:schemeClr val="dk1"/>
                          </a:solidFill>
                          <a:effectLst/>
                          <a:latin typeface="Calibri"/>
                          <a:ea typeface="+mn-ea"/>
                          <a:cs typeface="+mn-cs"/>
                        </a:rPr>
                        <a:t>Etomidate= 50 (mean cumulative dose: </a:t>
                      </a:r>
                      <a:r>
                        <a:rPr lang="en-US" sz="1100" b="0" i="0" u="none" strike="noStrike" kern="1200" noProof="0">
                          <a:solidFill>
                            <a:schemeClr val="dk1"/>
                          </a:solidFill>
                          <a:effectLst/>
                        </a:rPr>
                        <a:t>14.9 ± 6.8 mg) </a:t>
                      </a:r>
                      <a:endParaRPr lang="en-US" b="0"/>
                    </a:p>
                    <a:p>
                      <a:pPr marL="171450" lvl="0" indent="-171450">
                        <a:buFont typeface="Arial" panose="020B0604020202020204" pitchFamily="34" charset="0"/>
                        <a:buChar char="•"/>
                      </a:pPr>
                      <a:r>
                        <a:rPr lang="en-US" sz="1100" b="0" i="0" kern="1200">
                          <a:solidFill>
                            <a:schemeClr val="dk1"/>
                          </a:solidFill>
                          <a:effectLst/>
                          <a:latin typeface="Calibri"/>
                          <a:ea typeface="+mn-ea"/>
                          <a:cs typeface="+mn-cs"/>
                        </a:rPr>
                        <a:t>Total= 150</a:t>
                      </a:r>
                    </a:p>
                  </a:txBody>
                  <a:tcPr/>
                </a:tc>
                <a:tc>
                  <a:txBody>
                    <a:bodyPr/>
                    <a:lstStyle/>
                    <a:p>
                      <a:pPr marL="0" indent="0">
                        <a:buFont typeface="Arial" panose="020B0604020202020204" pitchFamily="34" charset="0"/>
                        <a:buNone/>
                      </a:pPr>
                      <a:r>
                        <a:rPr lang="en-US" sz="1050" b="1">
                          <a:latin typeface="Calibri"/>
                        </a:rPr>
                        <a:t>Primary Objective:</a:t>
                      </a:r>
                      <a:r>
                        <a:rPr lang="en-US" sz="1050" b="0">
                          <a:latin typeface="Calibri"/>
                        </a:rPr>
                        <a:t> Time from dose sedative to goal Aldrete score </a:t>
                      </a:r>
                      <a:r>
                        <a:rPr lang="en-US" sz="1050" b="0" i="1">
                          <a:latin typeface="Calibri"/>
                        </a:rPr>
                        <a:t>(p= 0.863)</a:t>
                      </a:r>
                    </a:p>
                    <a:p>
                      <a:pPr marL="171450" lvl="0" indent="-171450">
                        <a:buFont typeface="Arial" panose="020B0604020202020204" pitchFamily="34" charset="0"/>
                        <a:buChar char="•"/>
                      </a:pPr>
                      <a:r>
                        <a:rPr lang="en-US" sz="1050" b="1">
                          <a:latin typeface="Calibri"/>
                        </a:rPr>
                        <a:t>Methohexital</a:t>
                      </a:r>
                      <a:r>
                        <a:rPr lang="en-US" sz="1050" b="0">
                          <a:latin typeface="Calibri"/>
                        </a:rPr>
                        <a:t>: 10.5 minutes (7-18.5 minutes)</a:t>
                      </a:r>
                    </a:p>
                    <a:p>
                      <a:pPr marL="171450" lvl="0" indent="-171450">
                        <a:buFont typeface="Arial" panose="020B0604020202020204" pitchFamily="34" charset="0"/>
                        <a:buChar char="•"/>
                      </a:pPr>
                      <a:r>
                        <a:rPr lang="en-US" sz="1050" b="1">
                          <a:latin typeface="Calibri"/>
                        </a:rPr>
                        <a:t>Propofol</a:t>
                      </a:r>
                      <a:r>
                        <a:rPr lang="en-US" sz="1050" b="0">
                          <a:latin typeface="Calibri"/>
                        </a:rPr>
                        <a:t>: 12 minutes (9-16.8 minutes) </a:t>
                      </a:r>
                    </a:p>
                    <a:p>
                      <a:pPr marL="171450" lvl="0" indent="-171450">
                        <a:buFont typeface="Arial" panose="020B0604020202020204" pitchFamily="34" charset="0"/>
                        <a:buChar char="•"/>
                      </a:pPr>
                      <a:r>
                        <a:rPr lang="en-US" sz="1050" b="1">
                          <a:latin typeface="Calibri"/>
                        </a:rPr>
                        <a:t>Etomidate</a:t>
                      </a:r>
                      <a:r>
                        <a:rPr lang="en-US" sz="1050" b="0">
                          <a:latin typeface="Calibri"/>
                        </a:rPr>
                        <a:t>: 11 minutes (8-15 minutes) </a:t>
                      </a:r>
                    </a:p>
                    <a:p>
                      <a:pPr marL="171450" lvl="0" indent="-171450">
                        <a:buFont typeface="Arial" panose="020B0604020202020204" pitchFamily="34" charset="0"/>
                        <a:buChar char="•"/>
                      </a:pPr>
                      <a:endParaRPr lang="en-US" sz="1050" b="0">
                        <a:latin typeface="Calibri"/>
                      </a:endParaRPr>
                    </a:p>
                    <a:p>
                      <a:pPr marL="0" lvl="0" indent="0">
                        <a:buNone/>
                      </a:pPr>
                      <a:r>
                        <a:rPr lang="en-US" sz="1050" b="1">
                          <a:latin typeface="Calibri"/>
                        </a:rPr>
                        <a:t>Secondary Objectives:</a:t>
                      </a:r>
                      <a:r>
                        <a:rPr lang="en-US" sz="1050" b="0">
                          <a:latin typeface="Calibri"/>
                        </a:rPr>
                        <a:t> </a:t>
                      </a:r>
                    </a:p>
                    <a:p>
                      <a:pPr marL="171450" lvl="0" indent="-171450">
                        <a:buFont typeface="Arial"/>
                        <a:buChar char="•"/>
                      </a:pPr>
                      <a:r>
                        <a:rPr lang="en-US" sz="1050" b="0">
                          <a:latin typeface="Calibri"/>
                        </a:rPr>
                        <a:t>Time from first sedative agent to discharge from the ED </a:t>
                      </a:r>
                      <a:r>
                        <a:rPr lang="en-US" sz="1100" b="0" i="0" u="none" strike="noStrike" noProof="0">
                          <a:solidFill>
                            <a:srgbClr val="1F1F1F"/>
                          </a:solidFill>
                          <a:latin typeface="Calibri"/>
                        </a:rPr>
                        <a:t>(</a:t>
                      </a:r>
                      <a:r>
                        <a:rPr lang="en-US" sz="1100" b="0" i="1" u="none" strike="noStrike" noProof="0">
                          <a:solidFill>
                            <a:srgbClr val="1F1F1F"/>
                          </a:solidFill>
                          <a:latin typeface="Calibri"/>
                        </a:rPr>
                        <a:t>p</a:t>
                      </a:r>
                      <a:r>
                        <a:rPr lang="en-US" sz="1100" b="0" i="0" u="none" strike="noStrike" noProof="0">
                          <a:solidFill>
                            <a:srgbClr val="1F1F1F"/>
                          </a:solidFill>
                          <a:latin typeface="Calibri"/>
                        </a:rPr>
                        <a:t> = 0.897)</a:t>
                      </a:r>
                      <a:endParaRPr lang="en-US" sz="1100" b="0">
                        <a:latin typeface="Calibri"/>
                      </a:endParaRPr>
                    </a:p>
                    <a:p>
                      <a:pPr marL="514350" lvl="1" indent="-171450">
                        <a:buFont typeface="Courier New"/>
                        <a:buChar char="o"/>
                      </a:pPr>
                      <a:r>
                        <a:rPr lang="en-US" sz="1050" b="1">
                          <a:latin typeface="Calibri"/>
                        </a:rPr>
                        <a:t>Methohexital</a:t>
                      </a:r>
                      <a:r>
                        <a:rPr lang="en-US" sz="1050" b="0">
                          <a:latin typeface="Calibri"/>
                        </a:rPr>
                        <a:t>: </a:t>
                      </a:r>
                      <a:r>
                        <a:rPr lang="en-US" sz="1100" b="0" i="0" u="none" strike="noStrike" noProof="0">
                          <a:solidFill>
                            <a:srgbClr val="1F1F1F"/>
                          </a:solidFill>
                          <a:latin typeface="Calibri"/>
                        </a:rPr>
                        <a:t>90.3 ± 40.3 min</a:t>
                      </a:r>
                    </a:p>
                    <a:p>
                      <a:pPr marL="514350" lvl="1" indent="-171450">
                        <a:buFont typeface="Courier New"/>
                        <a:buChar char="o"/>
                      </a:pPr>
                      <a:r>
                        <a:rPr lang="en-US" sz="1050" b="1">
                          <a:latin typeface="Calibri"/>
                        </a:rPr>
                        <a:t>Propofol</a:t>
                      </a:r>
                      <a:r>
                        <a:rPr lang="en-US" sz="1050" b="0">
                          <a:latin typeface="Calibri"/>
                        </a:rPr>
                        <a:t>: </a:t>
                      </a:r>
                      <a:r>
                        <a:rPr lang="en-US" sz="1100" b="0" i="0" u="none" strike="noStrike" noProof="0">
                          <a:solidFill>
                            <a:srgbClr val="1F1F1F"/>
                          </a:solidFill>
                          <a:latin typeface="Calibri"/>
                        </a:rPr>
                        <a:t>89 ± 57.4 min</a:t>
                      </a:r>
                    </a:p>
                    <a:p>
                      <a:pPr marL="514350" lvl="1" indent="-171450">
                        <a:buFont typeface="Courier New"/>
                        <a:buChar char="o"/>
                      </a:pPr>
                      <a:r>
                        <a:rPr lang="en-US" sz="1050" b="1">
                          <a:latin typeface="Calibri"/>
                        </a:rPr>
                        <a:t>Etomidate</a:t>
                      </a:r>
                      <a:r>
                        <a:rPr lang="en-US" sz="1050" b="0">
                          <a:latin typeface="Calibri"/>
                        </a:rPr>
                        <a:t>: </a:t>
                      </a:r>
                      <a:r>
                        <a:rPr lang="en-US" sz="1100" b="0" i="0" u="none" strike="noStrike" noProof="0">
                          <a:solidFill>
                            <a:srgbClr val="1F1F1F"/>
                          </a:solidFill>
                          <a:latin typeface="Calibri"/>
                        </a:rPr>
                        <a:t>94 ± 42.5 min</a:t>
                      </a:r>
                      <a:endParaRPr lang="en-US" sz="1100" b="0">
                        <a:latin typeface="Calibri"/>
                      </a:endParaRPr>
                    </a:p>
                    <a:p>
                      <a:pPr marL="171450" lvl="0" indent="-171450">
                        <a:buFont typeface="Arial"/>
                        <a:buChar char="•"/>
                      </a:pPr>
                      <a:r>
                        <a:rPr lang="en-US" sz="1100" b="0" i="0" u="none" strike="noStrike" noProof="0">
                          <a:solidFill>
                            <a:srgbClr val="1F1F1F"/>
                          </a:solidFill>
                          <a:latin typeface="Calibri"/>
                        </a:rPr>
                        <a:t>Mean change in SBP (mmHg) (</a:t>
                      </a:r>
                      <a:r>
                        <a:rPr lang="en-US" sz="1100" b="0" i="1" u="none" strike="noStrike" noProof="0">
                          <a:solidFill>
                            <a:srgbClr val="1F1F1F"/>
                          </a:solidFill>
                          <a:latin typeface="Calibri"/>
                        </a:rPr>
                        <a:t>p</a:t>
                      </a:r>
                      <a:r>
                        <a:rPr lang="en-US" sz="1100" b="0" i="0" u="none" strike="noStrike" noProof="0">
                          <a:solidFill>
                            <a:srgbClr val="1F1F1F"/>
                          </a:solidFill>
                          <a:latin typeface="Calibri"/>
                        </a:rPr>
                        <a:t> = 0.0001).</a:t>
                      </a:r>
                      <a:endParaRPr lang="en-US" sz="1100" b="0">
                        <a:latin typeface="Calibri"/>
                      </a:endParaRPr>
                    </a:p>
                    <a:p>
                      <a:pPr marL="514350" lvl="1" indent="-171450">
                        <a:buFont typeface="Courier New"/>
                        <a:buChar char="o"/>
                      </a:pPr>
                      <a:r>
                        <a:rPr lang="en-US" sz="1100" b="1" i="0" u="none" strike="noStrike" noProof="0">
                          <a:solidFill>
                            <a:srgbClr val="1F1F1F"/>
                          </a:solidFill>
                          <a:latin typeface="Calibri"/>
                        </a:rPr>
                        <a:t>Methohexital</a:t>
                      </a:r>
                      <a:r>
                        <a:rPr lang="en-US" sz="1100" b="0" i="0" u="none" strike="noStrike" noProof="0">
                          <a:solidFill>
                            <a:srgbClr val="1F1F1F"/>
                          </a:solidFill>
                          <a:latin typeface="Calibri"/>
                        </a:rPr>
                        <a:t>: −9.2 ± 25.5 mmHg</a:t>
                      </a:r>
                      <a:endParaRPr lang="en-US" sz="1100" b="0">
                        <a:latin typeface="Calibri"/>
                      </a:endParaRPr>
                    </a:p>
                    <a:p>
                      <a:pPr marL="514350" lvl="1" indent="-171450">
                        <a:buFont typeface="Courier New"/>
                        <a:buChar char="o"/>
                      </a:pPr>
                      <a:r>
                        <a:rPr lang="en-US" sz="1100" b="1" i="0" u="none" strike="noStrike" noProof="0">
                          <a:solidFill>
                            <a:srgbClr val="1F1F1F"/>
                          </a:solidFill>
                          <a:latin typeface="Calibri"/>
                        </a:rPr>
                        <a:t>Propofol</a:t>
                      </a:r>
                      <a:r>
                        <a:rPr lang="en-US" sz="1100" b="0" i="0" u="none" strike="noStrike" noProof="0">
                          <a:solidFill>
                            <a:srgbClr val="1F1F1F"/>
                          </a:solidFill>
                          <a:latin typeface="Calibri"/>
                        </a:rPr>
                        <a:t>: −21.7 ± 25.1 mmHg</a:t>
                      </a:r>
                      <a:endParaRPr lang="en-US" sz="1100" b="0">
                        <a:latin typeface="Calibri"/>
                      </a:endParaRPr>
                    </a:p>
                    <a:p>
                      <a:pPr marL="514350" lvl="1" indent="-171450">
                        <a:buFont typeface="Courier New"/>
                        <a:buChar char="o"/>
                      </a:pPr>
                      <a:r>
                        <a:rPr lang="en-US" sz="1100" b="1" i="0" u="none" strike="noStrike" noProof="0">
                          <a:solidFill>
                            <a:srgbClr val="1F1F1F"/>
                          </a:solidFill>
                          <a:latin typeface="Calibri"/>
                        </a:rPr>
                        <a:t>Etomidate </a:t>
                      </a:r>
                      <a:r>
                        <a:rPr lang="en-US" sz="1100" b="0" i="0" u="none" strike="noStrike" noProof="0">
                          <a:solidFill>
                            <a:srgbClr val="1F1F1F"/>
                          </a:solidFill>
                          <a:latin typeface="Calibri"/>
                        </a:rPr>
                        <a:t>+1.88 ± 20.9 mmHg</a:t>
                      </a:r>
                    </a:p>
                  </a:txBody>
                  <a:tcPr/>
                </a:tc>
                <a:extLst>
                  <a:ext uri="{0D108BD9-81ED-4DB2-BD59-A6C34878D82A}">
                    <a16:rowId xmlns:a16="http://schemas.microsoft.com/office/drawing/2014/main" val="1192782949"/>
                  </a:ext>
                </a:extLst>
              </a:tr>
              <a:tr h="387880">
                <a:tc gridSpan="3">
                  <a:txBody>
                    <a:bodyPr/>
                    <a:lstStyle/>
                    <a:p>
                      <a:r>
                        <a:rPr lang="en-US" sz="1200" b="1" i="1">
                          <a:latin typeface="Calibri"/>
                        </a:rPr>
                        <a:t>Main Takeaway: </a:t>
                      </a:r>
                      <a:r>
                        <a:rPr lang="en-US" sz="1200" b="0" i="0" u="none" strike="noStrike" noProof="0">
                          <a:solidFill>
                            <a:srgbClr val="1F1F1F"/>
                          </a:solidFill>
                          <a:latin typeface="Calibri"/>
                        </a:rPr>
                        <a:t>Methohexital was found to have a similar efficacy and safety when compared to propofol and etomidate.</a:t>
                      </a:r>
                      <a:endParaRPr lang="en-US" sz="1200" b="1" i="1">
                        <a:latin typeface="Calibri"/>
                      </a:endParaRPr>
                    </a:p>
                  </a:txBody>
                  <a:tcPr/>
                </a:tc>
                <a:tc hMerge="1">
                  <a:txBody>
                    <a:bodyPr/>
                    <a:lstStyle/>
                    <a:p>
                      <a:endParaRPr lang="en-US" sz="1200" b="0"/>
                    </a:p>
                  </a:txBody>
                  <a:tcPr/>
                </a:tc>
                <a:tc hMerge="1">
                  <a:txBody>
                    <a:bodyPr/>
                    <a:lstStyle/>
                    <a:p>
                      <a:pPr marL="171450" indent="-171450">
                        <a:buFont typeface="Arial" panose="020B0604020202020204" pitchFamily="34" charset="0"/>
                        <a:buChar char="•"/>
                      </a:pPr>
                      <a:endParaRPr lang="en-US" sz="1100" b="0"/>
                    </a:p>
                  </a:txBody>
                  <a:tcPr/>
                </a:tc>
                <a:extLst>
                  <a:ext uri="{0D108BD9-81ED-4DB2-BD59-A6C34878D82A}">
                    <a16:rowId xmlns:a16="http://schemas.microsoft.com/office/drawing/2014/main" val="4277758879"/>
                  </a:ext>
                </a:extLst>
              </a:tr>
            </a:tbl>
          </a:graphicData>
        </a:graphic>
      </p:graphicFrame>
      <p:sp>
        <p:nvSpPr>
          <p:cNvPr id="6" name="TextBox 5">
            <a:extLst>
              <a:ext uri="{FF2B5EF4-FFF2-40B4-BE49-F238E27FC236}">
                <a16:creationId xmlns:a16="http://schemas.microsoft.com/office/drawing/2014/main" id="{2298E5D3-4432-C00C-83FE-1F7DF8553A66}"/>
              </a:ext>
            </a:extLst>
          </p:cNvPr>
          <p:cNvSpPr txBox="1"/>
          <p:nvPr/>
        </p:nvSpPr>
        <p:spPr>
          <a:xfrm>
            <a:off x="0" y="4732734"/>
            <a:ext cx="2286000"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chemeClr val="bg1"/>
                </a:solidFill>
                <a:latin typeface="Calibri"/>
                <a:ea typeface="BlinkMacSystemFont"/>
                <a:cs typeface="BlinkMacSystemFont"/>
              </a:rPr>
              <a:t>Bauer J, Beauchamp L, Pavich E. Methohexital for procedural sedation of cardioversions in the emergency department. </a:t>
            </a:r>
            <a:r>
              <a:rPr lang="en-US" sz="700" i="1">
                <a:solidFill>
                  <a:schemeClr val="bg1"/>
                </a:solidFill>
                <a:latin typeface="Calibri"/>
                <a:ea typeface="BlinkMacSystemFont"/>
                <a:cs typeface="BlinkMacSystemFont"/>
              </a:rPr>
              <a:t>Am J Emerg Med</a:t>
            </a:r>
            <a:r>
              <a:rPr lang="en-US" sz="700">
                <a:solidFill>
                  <a:schemeClr val="bg1"/>
                </a:solidFill>
                <a:latin typeface="Calibri"/>
                <a:ea typeface="BlinkMacSystemFont"/>
                <a:cs typeface="BlinkMacSystemFont"/>
              </a:rPr>
              <a:t>. 2022</a:t>
            </a:r>
            <a:endParaRPr lang="en-US" sz="700">
              <a:solidFill>
                <a:schemeClr val="bg1"/>
              </a:solidFill>
              <a:latin typeface="Calibri"/>
              <a:ea typeface="Calibri"/>
              <a:cs typeface="Calibri"/>
            </a:endParaRPr>
          </a:p>
          <a:p>
            <a:pPr algn="ctr"/>
            <a:endParaRPr lang="en-US"/>
          </a:p>
        </p:txBody>
      </p:sp>
    </p:spTree>
    <p:extLst>
      <p:ext uri="{BB962C8B-B14F-4D97-AF65-F5344CB8AC3E}">
        <p14:creationId xmlns:p14="http://schemas.microsoft.com/office/powerpoint/2010/main" val="35650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7019E-4F02-4457-91D1-DDDBBE67F6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FC05A4-59AF-3D80-C4A6-7E52278A55B4}"/>
              </a:ext>
            </a:extLst>
          </p:cNvPr>
          <p:cNvSpPr>
            <a:spLocks noGrp="1"/>
          </p:cNvSpPr>
          <p:nvPr>
            <p:ph type="title"/>
          </p:nvPr>
        </p:nvSpPr>
        <p:spPr>
          <a:xfrm>
            <a:off x="628650" y="706042"/>
            <a:ext cx="7095194" cy="507831"/>
          </a:xfrm>
        </p:spPr>
        <p:txBody>
          <a:bodyPr/>
          <a:lstStyle/>
          <a:p>
            <a:r>
              <a:rPr lang="en-US" sz="3000">
                <a:latin typeface="Calibri"/>
                <a:ea typeface="Calibri"/>
                <a:cs typeface="Arial"/>
              </a:rPr>
              <a:t>Assessment Question #4</a:t>
            </a:r>
            <a:endParaRPr lang="en-US" sz="3000">
              <a:latin typeface="Calibri"/>
              <a:ea typeface="Calibri"/>
            </a:endParaRPr>
          </a:p>
        </p:txBody>
      </p:sp>
      <p:sp>
        <p:nvSpPr>
          <p:cNvPr id="5" name="Content Placeholder 4">
            <a:extLst>
              <a:ext uri="{FF2B5EF4-FFF2-40B4-BE49-F238E27FC236}">
                <a16:creationId xmlns:a16="http://schemas.microsoft.com/office/drawing/2014/main" id="{35F51A32-ABEF-AD08-BC81-9F65D239857A}"/>
              </a:ext>
            </a:extLst>
          </p:cNvPr>
          <p:cNvSpPr>
            <a:spLocks noGrp="1"/>
          </p:cNvSpPr>
          <p:nvPr>
            <p:ph idx="1"/>
          </p:nvPr>
        </p:nvSpPr>
        <p:spPr>
          <a:xfrm>
            <a:off x="628650" y="1289322"/>
            <a:ext cx="7677782" cy="3526913"/>
          </a:xfrm>
        </p:spPr>
        <p:txBody>
          <a:bodyPr vert="horz" lIns="91440" tIns="45720" rIns="91440" bIns="45720" rtlCol="0" anchor="t">
            <a:normAutofit lnSpcReduction="10000"/>
          </a:bodyPr>
          <a:lstStyle/>
          <a:p>
            <a:r>
              <a:rPr lang="en-US" sz="1800">
                <a:solidFill>
                  <a:schemeClr val="tx1"/>
                </a:solidFill>
                <a:latin typeface="Calibri"/>
                <a:ea typeface="Calibri"/>
                <a:cs typeface="Segoe UI"/>
              </a:rPr>
              <a:t>If etomidate is unavailable for use in A.J.’s procedural sedation during electrical cardioversion, which of the following statements about administering propofol would be considered true based on her clinical patient-specific factors?</a:t>
            </a:r>
          </a:p>
          <a:p>
            <a:endParaRPr lang="en-US" sz="1800">
              <a:solidFill>
                <a:schemeClr val="tx1"/>
              </a:solidFill>
              <a:latin typeface="Calibri"/>
              <a:ea typeface="Calibri"/>
            </a:endParaRPr>
          </a:p>
          <a:p>
            <a:pPr marL="457200" indent="-457200">
              <a:buAutoNum type="alphaLcPeriod"/>
            </a:pPr>
            <a:r>
              <a:rPr lang="en-US" sz="1800">
                <a:solidFill>
                  <a:schemeClr val="tx1"/>
                </a:solidFill>
                <a:latin typeface="Calibri"/>
                <a:ea typeface="Calibri"/>
                <a:cs typeface="Arial"/>
              </a:rPr>
              <a:t>Her egg allergy should be considered an absolute contraindication, and therefore special precautions should be taken with administration</a:t>
            </a:r>
            <a:endParaRPr lang="en-US" sz="1800" b="1" i="1" u="sng">
              <a:solidFill>
                <a:schemeClr val="tx1"/>
              </a:solidFill>
              <a:latin typeface="Calibri"/>
              <a:ea typeface="Calibri"/>
              <a:cs typeface="Calibri"/>
            </a:endParaRPr>
          </a:p>
          <a:p>
            <a:pPr marL="457200" indent="-457200">
              <a:buAutoNum type="alphaLcPeriod"/>
            </a:pPr>
            <a:r>
              <a:rPr lang="en-US" sz="1800">
                <a:solidFill>
                  <a:schemeClr val="tx1"/>
                </a:solidFill>
                <a:latin typeface="Calibri"/>
                <a:ea typeface="Calibri"/>
                <a:cs typeface="Arial"/>
              </a:rPr>
              <a:t>Phenylephrine 100 mcg IV push may be administered to mitigate arterial hypotension</a:t>
            </a:r>
          </a:p>
          <a:p>
            <a:pPr marL="457200" indent="-457200">
              <a:buAutoNum type="alphaLcPeriod"/>
            </a:pPr>
            <a:r>
              <a:rPr lang="en-US" sz="1800">
                <a:solidFill>
                  <a:schemeClr val="tx1"/>
                </a:solidFill>
                <a:latin typeface="Calibri"/>
                <a:ea typeface="Calibri"/>
                <a:cs typeface="Arial"/>
              </a:rPr>
              <a:t>Her brown hair may cause altered responsiveness to hypnotics, requiring larger doses</a:t>
            </a:r>
            <a:endParaRPr lang="en-US" sz="1800">
              <a:solidFill>
                <a:schemeClr val="tx1"/>
              </a:solidFill>
              <a:latin typeface="Calibri"/>
              <a:ea typeface="Calibri"/>
            </a:endParaRPr>
          </a:p>
          <a:p>
            <a:pPr marL="457200" indent="-457200">
              <a:buAutoNum type="alphaLcPeriod"/>
            </a:pPr>
            <a:r>
              <a:rPr lang="en-US" sz="1800">
                <a:solidFill>
                  <a:schemeClr val="tx1"/>
                </a:solidFill>
                <a:latin typeface="Calibri"/>
                <a:ea typeface="Calibri"/>
                <a:cs typeface="Arial"/>
              </a:rPr>
              <a:t>Her chronic alcohol use may decrease liver solubility of propofol, requiring lower doses</a:t>
            </a:r>
          </a:p>
          <a:p>
            <a:pPr indent="0">
              <a:buNone/>
            </a:pPr>
            <a:endParaRPr lang="en-US" sz="1800">
              <a:latin typeface="Calibri"/>
              <a:ea typeface="Calibri"/>
            </a:endParaRPr>
          </a:p>
        </p:txBody>
      </p:sp>
    </p:spTree>
    <p:extLst>
      <p:ext uri="{BB962C8B-B14F-4D97-AF65-F5344CB8AC3E}">
        <p14:creationId xmlns:p14="http://schemas.microsoft.com/office/powerpoint/2010/main" val="741399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E03A2-D7D4-B0F8-83A7-38D0688D31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BE1A-B76A-5A17-D423-970CAB39A37F}"/>
              </a:ext>
            </a:extLst>
          </p:cNvPr>
          <p:cNvSpPr>
            <a:spLocks noGrp="1"/>
          </p:cNvSpPr>
          <p:nvPr>
            <p:ph type="title"/>
          </p:nvPr>
        </p:nvSpPr>
        <p:spPr>
          <a:xfrm>
            <a:off x="628650" y="517014"/>
            <a:ext cx="7886700" cy="507831"/>
          </a:xfrm>
        </p:spPr>
        <p:txBody>
          <a:bodyPr/>
          <a:lstStyle/>
          <a:p>
            <a:r>
              <a:rPr lang="en-US" sz="3000">
                <a:latin typeface="Calibri"/>
                <a:ea typeface="Calibri"/>
                <a:cs typeface="Arial"/>
              </a:rPr>
              <a:t>Summary</a:t>
            </a:r>
            <a:endParaRPr lang="en-US" sz="3000">
              <a:solidFill>
                <a:srgbClr val="FF0000"/>
              </a:solidFill>
              <a:latin typeface="Calibri"/>
              <a:ea typeface="Calibri"/>
              <a:cs typeface="Arial"/>
            </a:endParaRPr>
          </a:p>
        </p:txBody>
      </p:sp>
      <p:sp>
        <p:nvSpPr>
          <p:cNvPr id="3" name="Content Placeholder 2">
            <a:extLst>
              <a:ext uri="{FF2B5EF4-FFF2-40B4-BE49-F238E27FC236}">
                <a16:creationId xmlns:a16="http://schemas.microsoft.com/office/drawing/2014/main" id="{64FDA6D0-555F-9FCE-0F9C-0FEB64FACDE5}"/>
              </a:ext>
            </a:extLst>
          </p:cNvPr>
          <p:cNvSpPr>
            <a:spLocks noGrp="1"/>
          </p:cNvSpPr>
          <p:nvPr>
            <p:ph idx="1"/>
          </p:nvPr>
        </p:nvSpPr>
        <p:spPr>
          <a:xfrm>
            <a:off x="628650" y="1357917"/>
            <a:ext cx="7886700" cy="3455017"/>
          </a:xfrm>
        </p:spPr>
        <p:txBody>
          <a:bodyPr/>
          <a:lstStyle/>
          <a:p>
            <a:endParaRPr lang="en-US"/>
          </a:p>
          <a:p>
            <a:endParaRPr lang="en-US"/>
          </a:p>
        </p:txBody>
      </p:sp>
      <p:sp>
        <p:nvSpPr>
          <p:cNvPr id="5" name="TextBox 4">
            <a:extLst>
              <a:ext uri="{FF2B5EF4-FFF2-40B4-BE49-F238E27FC236}">
                <a16:creationId xmlns:a16="http://schemas.microsoft.com/office/drawing/2014/main" id="{B8080CB3-E096-3D95-B813-A7F32792E3FC}"/>
              </a:ext>
            </a:extLst>
          </p:cNvPr>
          <p:cNvSpPr txBox="1"/>
          <p:nvPr/>
        </p:nvSpPr>
        <p:spPr>
          <a:xfrm>
            <a:off x="765583" y="1357686"/>
            <a:ext cx="761188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a:cs typeface="Calibri"/>
              </a:rPr>
              <a:t>Clinical scenarios where cardioversion are indicated are usually patients with hemodynamic instability or patients with atrial fibrillation </a:t>
            </a:r>
          </a:p>
          <a:p>
            <a:pPr marL="285750" indent="-285750">
              <a:buFont typeface="Arial"/>
              <a:buChar char="•"/>
            </a:pPr>
            <a:endParaRPr lang="en-US">
              <a:ea typeface="Calibri"/>
              <a:cs typeface="Calibri"/>
            </a:endParaRPr>
          </a:p>
          <a:p>
            <a:pPr marL="285750" indent="-285750">
              <a:buFont typeface="Arial"/>
              <a:buChar char="•"/>
            </a:pPr>
            <a:r>
              <a:rPr lang="en-US">
                <a:ea typeface="Calibri"/>
                <a:cs typeface="Calibri"/>
              </a:rPr>
              <a:t>A minimum of two health care professionals must be present during a cardioversion</a:t>
            </a:r>
          </a:p>
          <a:p>
            <a:pPr marL="285750" indent="-285750">
              <a:buFont typeface="Arial"/>
              <a:buChar char="•"/>
            </a:pPr>
            <a:endParaRPr lang="en-US">
              <a:ea typeface="Calibri"/>
              <a:cs typeface="Calibri"/>
            </a:endParaRPr>
          </a:p>
          <a:p>
            <a:pPr marL="285750" indent="-285750">
              <a:buFont typeface="Arial"/>
              <a:buChar char="•"/>
            </a:pPr>
            <a:r>
              <a:rPr lang="en-US">
                <a:ea typeface="Calibri"/>
                <a:cs typeface="Calibri"/>
              </a:rPr>
              <a:t>Many patient specific factors can affect what sedation agent we use</a:t>
            </a:r>
          </a:p>
          <a:p>
            <a:pPr marL="285750" indent="-285750">
              <a:buFont typeface="Arial"/>
              <a:buChar char="•"/>
            </a:pPr>
            <a:endParaRPr lang="en-US">
              <a:ea typeface="Calibri"/>
              <a:cs typeface="Calibri"/>
            </a:endParaRPr>
          </a:p>
          <a:p>
            <a:pPr marL="285750" indent="-285750">
              <a:buFont typeface="Arial"/>
              <a:buChar char="•"/>
            </a:pPr>
            <a:r>
              <a:rPr lang="en-US">
                <a:ea typeface="Calibri"/>
                <a:cs typeface="Calibri"/>
              </a:rPr>
              <a:t>Current literature has identified propofol, etomidate, and methohexital have similar safety and efficacy for sedation</a:t>
            </a:r>
          </a:p>
        </p:txBody>
      </p:sp>
    </p:spTree>
    <p:extLst>
      <p:ext uri="{BB962C8B-B14F-4D97-AF65-F5344CB8AC3E}">
        <p14:creationId xmlns:p14="http://schemas.microsoft.com/office/powerpoint/2010/main" val="485366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76B45-C7F3-0B3D-31B2-B781EE3FF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4DA3B-C589-38E4-8F0B-D0407C1C475A}"/>
              </a:ext>
            </a:extLst>
          </p:cNvPr>
          <p:cNvSpPr>
            <a:spLocks noGrp="1"/>
          </p:cNvSpPr>
          <p:nvPr>
            <p:ph type="title"/>
          </p:nvPr>
        </p:nvSpPr>
        <p:spPr>
          <a:xfrm>
            <a:off x="450520" y="435371"/>
            <a:ext cx="7886700" cy="507831"/>
          </a:xfrm>
        </p:spPr>
        <p:txBody>
          <a:bodyPr/>
          <a:lstStyle/>
          <a:p>
            <a:r>
              <a:rPr lang="en-US" sz="3000">
                <a:latin typeface="Calibri"/>
                <a:ea typeface="Calibri"/>
                <a:cs typeface="Arial"/>
              </a:rPr>
              <a:t>References</a:t>
            </a:r>
            <a:endParaRPr lang="en-US" sz="3000" b="0">
              <a:latin typeface="Calibri"/>
              <a:ea typeface="Calibri"/>
              <a:cs typeface="Segoe UI"/>
            </a:endParaRPr>
          </a:p>
        </p:txBody>
      </p:sp>
      <p:sp>
        <p:nvSpPr>
          <p:cNvPr id="3" name="Content Placeholder 2">
            <a:extLst>
              <a:ext uri="{FF2B5EF4-FFF2-40B4-BE49-F238E27FC236}">
                <a16:creationId xmlns:a16="http://schemas.microsoft.com/office/drawing/2014/main" id="{2D70BEAD-CD88-D282-B3C2-34F007979ADF}"/>
              </a:ext>
            </a:extLst>
          </p:cNvPr>
          <p:cNvSpPr>
            <a:spLocks noGrp="1"/>
          </p:cNvSpPr>
          <p:nvPr>
            <p:ph idx="1"/>
          </p:nvPr>
        </p:nvSpPr>
        <p:spPr>
          <a:xfrm>
            <a:off x="262233" y="925196"/>
            <a:ext cx="8882038" cy="3901801"/>
          </a:xfrm>
        </p:spPr>
        <p:txBody>
          <a:bodyPr vert="horz" lIns="91440" tIns="45720" rIns="91440" bIns="45720" rtlCol="0" anchor="t">
            <a:noAutofit/>
          </a:bodyPr>
          <a:lstStyle/>
          <a:p>
            <a:pPr marL="228600" indent="-228600">
              <a:lnSpc>
                <a:spcPct val="100000"/>
              </a:lnSpc>
              <a:spcBef>
                <a:spcPts val="400"/>
              </a:spcBef>
              <a:buAutoNum type="arabicPeriod"/>
            </a:pPr>
            <a:r>
              <a:rPr lang="en-US" sz="800" dirty="0">
                <a:solidFill>
                  <a:schemeClr val="tx1"/>
                </a:solidFill>
                <a:latin typeface="+mn-lt"/>
                <a:ea typeface="Calibri"/>
                <a:cs typeface="Calibri"/>
              </a:rPr>
              <a:t>Joglar, J. A., Chung, M. K., Armbruster, A. Et At. (2023). 2023 ACC/AHA/ACCP/HRS guideline for the diagnosis and management of atrial fibrillation: A report of the American College of Cardiology/American Heart Association Joint Committee on clinical practice guidelines. </a:t>
            </a:r>
            <a:r>
              <a:rPr lang="en-US" sz="800" i="1" dirty="0">
                <a:solidFill>
                  <a:schemeClr val="tx1"/>
                </a:solidFill>
                <a:latin typeface="+mn-lt"/>
                <a:ea typeface="Calibri"/>
                <a:cs typeface="Calibri"/>
              </a:rPr>
              <a:t>Circulation</a:t>
            </a:r>
            <a:r>
              <a:rPr lang="en-US" sz="800" dirty="0">
                <a:solidFill>
                  <a:schemeClr val="tx1"/>
                </a:solidFill>
                <a:latin typeface="+mn-lt"/>
                <a:ea typeface="Calibri"/>
                <a:cs typeface="Calibri"/>
              </a:rPr>
              <a:t>, </a:t>
            </a:r>
            <a:r>
              <a:rPr lang="en-US" sz="800" i="1" dirty="0">
                <a:solidFill>
                  <a:schemeClr val="tx1"/>
                </a:solidFill>
                <a:latin typeface="+mn-lt"/>
                <a:ea typeface="Calibri"/>
                <a:cs typeface="Calibri"/>
              </a:rPr>
              <a:t>149</a:t>
            </a:r>
            <a:r>
              <a:rPr lang="en-US" sz="800" dirty="0">
                <a:solidFill>
                  <a:schemeClr val="tx1"/>
                </a:solidFill>
                <a:latin typeface="+mn-lt"/>
                <a:ea typeface="Calibri"/>
                <a:cs typeface="Calibri"/>
              </a:rPr>
              <a:t>(1). </a:t>
            </a:r>
            <a:r>
              <a:rPr lang="en-US" sz="800" dirty="0">
                <a:solidFill>
                  <a:schemeClr val="tx1"/>
                </a:solidFill>
                <a:latin typeface="+mn-lt"/>
                <a:ea typeface="Calibri"/>
                <a:cs typeface="Calibri"/>
                <a:hlinkClick r:id="rId3">
                  <a:extLst>
                    <a:ext uri="{A12FA001-AC4F-418D-AE19-62706E023703}">
                      <ahyp:hlinkClr xmlns:ahyp="http://schemas.microsoft.com/office/drawing/2018/hyperlinkcolor" val="tx"/>
                    </a:ext>
                  </a:extLst>
                </a:hlinkClick>
              </a:rPr>
              <a:t>https://doi.org/10.1161/CIR.0000000000001193</a:t>
            </a:r>
            <a:endParaRPr lang="en-US" sz="800" dirty="0">
              <a:solidFill>
                <a:schemeClr val="tx1"/>
              </a:solidFill>
              <a:latin typeface="+mn-lt"/>
              <a:ea typeface="Calibri"/>
              <a:cs typeface="Calibri"/>
              <a:hlinkClick r:id="" action="ppaction://noaction">
                <a:extLst>
                  <a:ext uri="{A12FA001-AC4F-418D-AE19-62706E023703}">
                    <ahyp:hlinkClr xmlns:ahyp="http://schemas.microsoft.com/office/drawing/2018/hyperlinkcolor" val="tx"/>
                  </a:ext>
                </a:extLst>
              </a:hlinkClick>
            </a:endParaRPr>
          </a:p>
          <a:p>
            <a:pPr marL="228600" indent="-228600">
              <a:lnSpc>
                <a:spcPct val="100000"/>
              </a:lnSpc>
              <a:spcBef>
                <a:spcPts val="400"/>
              </a:spcBef>
              <a:buAutoNum type="arabicPeriod"/>
            </a:pPr>
            <a:r>
              <a:rPr lang="en-US" sz="800" dirty="0">
                <a:solidFill>
                  <a:schemeClr val="tx1"/>
                </a:solidFill>
                <a:latin typeface="+mn-lt"/>
                <a:ea typeface="Calibri"/>
                <a:cs typeface="Arial"/>
              </a:rPr>
              <a:t>Miller A. HHW Cardioversion. </a:t>
            </a:r>
            <a:r>
              <a:rPr lang="en-US" sz="800" i="1" dirty="0">
                <a:solidFill>
                  <a:schemeClr val="tx1"/>
                </a:solidFill>
                <a:latin typeface="+mn-lt"/>
                <a:ea typeface="Calibri"/>
                <a:cs typeface="Arial"/>
              </a:rPr>
              <a:t>Alex’s Asteroid Astrology.</a:t>
            </a:r>
            <a:r>
              <a:rPr lang="en-US" sz="800" dirty="0">
                <a:solidFill>
                  <a:schemeClr val="tx1"/>
                </a:solidFill>
                <a:latin typeface="+mn-lt"/>
                <a:ea typeface="Calibri"/>
                <a:cs typeface="Arial"/>
              </a:rPr>
              <a:t> 2020 </a:t>
            </a:r>
            <a:r>
              <a:rPr lang="en-US" sz="800" dirty="0">
                <a:solidFill>
                  <a:schemeClr val="tx1"/>
                </a:solidFill>
                <a:latin typeface="+mn-lt"/>
                <a:ea typeface="Calibri"/>
                <a:cs typeface="Arial"/>
                <a:hlinkClick r:id="rId4">
                  <a:extLst>
                    <a:ext uri="{A12FA001-AC4F-418D-AE19-62706E023703}">
                      <ahyp:hlinkClr xmlns:ahyp="http://schemas.microsoft.com/office/drawing/2018/hyperlinkcolor" val="tx"/>
                    </a:ext>
                  </a:extLst>
                </a:hlinkClick>
              </a:rPr>
              <a:t>https://alexasteroidastrology.com/astrology-of-cardioversion-and-basement-flood/front-view-of-male-figure-a-with-cardioversion-pads-diagram-of-electrocardiography-graphs-showing-an-irregular-heart-rhythm-and-a-regular-heart-rhythm/</a:t>
            </a:r>
            <a:r>
              <a:rPr lang="en-US" sz="800" dirty="0">
                <a:solidFill>
                  <a:schemeClr val="tx1"/>
                </a:solidFill>
                <a:latin typeface="+mn-lt"/>
                <a:ea typeface="Calibri"/>
                <a:cs typeface="Arial"/>
              </a:rPr>
              <a:t>. </a:t>
            </a:r>
            <a:endParaRPr lang="en-US" sz="800" dirty="0">
              <a:solidFill>
                <a:schemeClr val="tx1"/>
              </a:solidFill>
              <a:latin typeface="+mn-lt"/>
              <a:ea typeface="Calibri"/>
              <a:cs typeface="Calibri"/>
              <a:hlinkClick r:id="" action="ppaction://noaction">
                <a:extLst>
                  <a:ext uri="{A12FA001-AC4F-418D-AE19-62706E023703}">
                    <ahyp:hlinkClr xmlns:ahyp="http://schemas.microsoft.com/office/drawing/2018/hyperlinkcolor" val="tx"/>
                  </a:ext>
                </a:extLst>
              </a:hlinkClick>
            </a:endParaRPr>
          </a:p>
          <a:p>
            <a:pPr marL="228600" indent="-228600">
              <a:lnSpc>
                <a:spcPct val="100000"/>
              </a:lnSpc>
              <a:spcBef>
                <a:spcPts val="400"/>
              </a:spcBef>
              <a:buAutoNum type="arabicPeriod"/>
            </a:pPr>
            <a:r>
              <a:rPr lang="en-US" sz="800" dirty="0">
                <a:solidFill>
                  <a:schemeClr val="tx1"/>
                </a:solidFill>
                <a:latin typeface="+mn-lt"/>
                <a:ea typeface="Calibri"/>
                <a:cs typeface="Calibri"/>
              </a:rPr>
              <a:t>Cardioversion and defibrillation for specific arrhythmias. </a:t>
            </a:r>
            <a:r>
              <a:rPr lang="en-US" sz="800" i="1" dirty="0">
                <a:solidFill>
                  <a:schemeClr val="tx1"/>
                </a:solidFill>
                <a:latin typeface="+mn-lt"/>
                <a:ea typeface="Calibri"/>
                <a:cs typeface="Calibri"/>
              </a:rPr>
              <a:t>UpToDate</a:t>
            </a:r>
            <a:r>
              <a:rPr lang="en-US" sz="800" dirty="0">
                <a:solidFill>
                  <a:schemeClr val="tx1"/>
                </a:solidFill>
                <a:latin typeface="+mn-lt"/>
                <a:ea typeface="Calibri"/>
                <a:cs typeface="Calibri"/>
              </a:rPr>
              <a:t>. (2025). Uptodate.com. </a:t>
            </a:r>
            <a:r>
              <a:rPr lang="en-US" sz="800" dirty="0">
                <a:solidFill>
                  <a:schemeClr val="tx1"/>
                </a:solidFill>
                <a:latin typeface="+mn-lt"/>
                <a:ea typeface="Calibri"/>
                <a:cs typeface="Calibri"/>
                <a:hlinkClick r:id="rId5">
                  <a:extLst>
                    <a:ext uri="{A12FA001-AC4F-418D-AE19-62706E023703}">
                      <ahyp:hlinkClr xmlns:ahyp="http://schemas.microsoft.com/office/drawing/2018/hyperlinkcolor" val="tx"/>
                    </a:ext>
                  </a:extLst>
                </a:hlinkClick>
              </a:rPr>
              <a:t>https://www.uptodate.com/contents/cardioversion-and-defibrillation-for-specific-arrhythmias</a:t>
            </a:r>
            <a:endParaRPr lang="en-US" sz="800" dirty="0">
              <a:solidFill>
                <a:schemeClr val="tx1"/>
              </a:solidFill>
              <a:latin typeface="+mn-lt"/>
              <a:ea typeface="Calibri"/>
              <a:cs typeface="Calibri"/>
            </a:endParaRPr>
          </a:p>
          <a:p>
            <a:pPr marL="228600" indent="-228600">
              <a:lnSpc>
                <a:spcPct val="100000"/>
              </a:lnSpc>
              <a:spcBef>
                <a:spcPts val="400"/>
              </a:spcBef>
              <a:buAutoNum type="arabicPeriod"/>
            </a:pPr>
            <a:r>
              <a:rPr lang="en-US" sz="800" dirty="0">
                <a:solidFill>
                  <a:schemeClr val="tx1"/>
                </a:solidFill>
                <a:latin typeface="+mn-lt"/>
                <a:ea typeface="Calibri"/>
                <a:cs typeface="Arial"/>
              </a:rPr>
              <a:t>Algorithms. </a:t>
            </a:r>
            <a:r>
              <a:rPr lang="en-US" sz="800" i="1" dirty="0">
                <a:solidFill>
                  <a:schemeClr val="tx1"/>
                </a:solidFill>
                <a:latin typeface="+mn-lt"/>
                <a:ea typeface="Calibri"/>
                <a:cs typeface="Arial"/>
              </a:rPr>
              <a:t>2025 American Heart Association Guidelines for Cardiopulmonary Resuscitation and Emergency Cardiovascular Care</a:t>
            </a:r>
            <a:r>
              <a:rPr lang="en-US" sz="800" dirty="0">
                <a:solidFill>
                  <a:schemeClr val="tx1"/>
                </a:solidFill>
                <a:latin typeface="+mn-lt"/>
                <a:ea typeface="Calibri"/>
                <a:cs typeface="Arial"/>
              </a:rPr>
              <a:t>. 2025. </a:t>
            </a:r>
            <a:r>
              <a:rPr lang="en-US" sz="800" dirty="0">
                <a:solidFill>
                  <a:schemeClr val="tx1"/>
                </a:solidFill>
                <a:latin typeface="+mn-lt"/>
                <a:ea typeface="Calibri"/>
                <a:cs typeface="Arial"/>
                <a:hlinkClick r:id="rId6">
                  <a:extLst>
                    <a:ext uri="{A12FA001-AC4F-418D-AE19-62706E023703}">
                      <ahyp:hlinkClr xmlns:ahyp="http://schemas.microsoft.com/office/drawing/2018/hyperlinkcolor" val="tx"/>
                    </a:ext>
                  </a:extLst>
                </a:hlinkClick>
              </a:rPr>
              <a:t>https://cpr.heart.org/en/resuscitation-science/cpr-and-ecc-guidelines/algorithms</a:t>
            </a:r>
            <a:r>
              <a:rPr lang="en-US" sz="800" dirty="0">
                <a:solidFill>
                  <a:schemeClr val="tx1"/>
                </a:solidFill>
                <a:latin typeface="+mn-lt"/>
                <a:ea typeface="Calibri"/>
                <a:cs typeface="Arial"/>
              </a:rPr>
              <a:t>. </a:t>
            </a:r>
            <a:endParaRPr lang="en-US" sz="800" dirty="0">
              <a:solidFill>
                <a:schemeClr val="tx1"/>
              </a:solidFill>
              <a:latin typeface="+mn-lt"/>
              <a:ea typeface="Calibri"/>
              <a:cs typeface="Calibri"/>
            </a:endParaRPr>
          </a:p>
          <a:p>
            <a:pPr marL="228600" indent="-228600">
              <a:lnSpc>
                <a:spcPct val="100000"/>
              </a:lnSpc>
              <a:spcBef>
                <a:spcPts val="400"/>
              </a:spcBef>
              <a:buFontTx/>
              <a:buAutoNum type="arabicPeriod"/>
            </a:pPr>
            <a:r>
              <a:rPr lang="en-US" sz="800" dirty="0" err="1">
                <a:solidFill>
                  <a:schemeClr val="tx1"/>
                </a:solidFill>
                <a:latin typeface="+mn-lt"/>
                <a:ea typeface="Calibri"/>
                <a:cs typeface="Calibri"/>
              </a:rPr>
              <a:t>Kornej</a:t>
            </a:r>
            <a:r>
              <a:rPr lang="en-US" sz="800" dirty="0">
                <a:solidFill>
                  <a:schemeClr val="tx1"/>
                </a:solidFill>
                <a:latin typeface="+mn-lt"/>
                <a:ea typeface="Calibri"/>
                <a:cs typeface="Calibri"/>
              </a:rPr>
              <a:t>, J., </a:t>
            </a:r>
            <a:r>
              <a:rPr lang="en-US" sz="800" dirty="0" err="1">
                <a:solidFill>
                  <a:schemeClr val="tx1"/>
                </a:solidFill>
                <a:latin typeface="+mn-lt"/>
                <a:ea typeface="Calibri"/>
                <a:cs typeface="Calibri"/>
              </a:rPr>
              <a:t>Börschel</a:t>
            </a:r>
            <a:r>
              <a:rPr lang="en-US" sz="800" dirty="0">
                <a:solidFill>
                  <a:schemeClr val="tx1"/>
                </a:solidFill>
                <a:latin typeface="+mn-lt"/>
                <a:ea typeface="Calibri"/>
                <a:cs typeface="Calibri"/>
              </a:rPr>
              <a:t>, C. S., Benjamin, E. J., &amp; Schnabel, R. B. (2020). Epidemiology of Atrial Fibrillation in the 21st Century: Novel Methods and New Insights. </a:t>
            </a:r>
            <a:r>
              <a:rPr lang="en-US" sz="800" i="1" dirty="0">
                <a:solidFill>
                  <a:schemeClr val="tx1"/>
                </a:solidFill>
                <a:latin typeface="+mn-lt"/>
                <a:ea typeface="Calibri"/>
                <a:cs typeface="Calibri"/>
              </a:rPr>
              <a:t>Circulation research</a:t>
            </a:r>
            <a:r>
              <a:rPr lang="en-US" sz="800" dirty="0">
                <a:solidFill>
                  <a:schemeClr val="tx1"/>
                </a:solidFill>
                <a:latin typeface="+mn-lt"/>
                <a:ea typeface="Calibri"/>
                <a:cs typeface="Calibri"/>
              </a:rPr>
              <a:t>, </a:t>
            </a:r>
            <a:r>
              <a:rPr lang="en-US" sz="800" i="1" dirty="0">
                <a:solidFill>
                  <a:schemeClr val="tx1"/>
                </a:solidFill>
                <a:latin typeface="+mn-lt"/>
                <a:ea typeface="Calibri"/>
                <a:cs typeface="Calibri"/>
              </a:rPr>
              <a:t>127</a:t>
            </a:r>
            <a:r>
              <a:rPr lang="en-US" sz="800" dirty="0">
                <a:solidFill>
                  <a:schemeClr val="tx1"/>
                </a:solidFill>
                <a:latin typeface="+mn-lt"/>
                <a:ea typeface="Calibri"/>
                <a:cs typeface="Calibri"/>
              </a:rPr>
              <a:t>(1), 4–20. </a:t>
            </a:r>
            <a:r>
              <a:rPr lang="en-US" sz="800" dirty="0">
                <a:solidFill>
                  <a:schemeClr val="tx1"/>
                </a:solidFill>
                <a:latin typeface="+mn-lt"/>
                <a:ea typeface="Calibri"/>
                <a:cs typeface="Calibri"/>
                <a:hlinkClick r:id="rId7">
                  <a:extLst>
                    <a:ext uri="{A12FA001-AC4F-418D-AE19-62706E023703}">
                      <ahyp:hlinkClr xmlns:ahyp="http://schemas.microsoft.com/office/drawing/2018/hyperlinkcolor" val="tx"/>
                    </a:ext>
                  </a:extLst>
                </a:hlinkClick>
              </a:rPr>
              <a:t>https://doi.org/10.1161/CIRCRESAHA.120.316340</a:t>
            </a:r>
            <a:endParaRPr lang="en-US" sz="800" dirty="0">
              <a:solidFill>
                <a:schemeClr val="tx1"/>
              </a:solidFill>
              <a:latin typeface="+mn-lt"/>
              <a:ea typeface="Calibri"/>
              <a:cs typeface="Calibri"/>
            </a:endParaRPr>
          </a:p>
          <a:p>
            <a:pPr marL="228600" indent="-228600">
              <a:lnSpc>
                <a:spcPct val="100000"/>
              </a:lnSpc>
              <a:spcBef>
                <a:spcPts val="400"/>
              </a:spcBef>
              <a:buAutoNum type="arabicPeriod"/>
            </a:pPr>
            <a:r>
              <a:rPr lang="en-US" sz="800" dirty="0">
                <a:solidFill>
                  <a:schemeClr val="tx1"/>
                </a:solidFill>
                <a:latin typeface="+mn-lt"/>
                <a:ea typeface="Calibri"/>
                <a:cs typeface="Calibri"/>
              </a:rPr>
              <a:t>Klein, H. H., &amp; Trappe, H. J. (2015). Cardioversion in Non-Valvular Atrial Fibrillation. </a:t>
            </a:r>
            <a:r>
              <a:rPr lang="en-US" sz="800" i="1" dirty="0" err="1">
                <a:solidFill>
                  <a:schemeClr val="tx1"/>
                </a:solidFill>
                <a:latin typeface="+mn-lt"/>
                <a:ea typeface="Calibri"/>
                <a:cs typeface="Calibri"/>
              </a:rPr>
              <a:t>Deutsches</a:t>
            </a:r>
            <a:r>
              <a:rPr lang="en-US" sz="800" i="1" dirty="0">
                <a:solidFill>
                  <a:schemeClr val="tx1"/>
                </a:solidFill>
                <a:latin typeface="+mn-lt"/>
                <a:ea typeface="Calibri"/>
                <a:cs typeface="Calibri"/>
              </a:rPr>
              <a:t> </a:t>
            </a:r>
            <a:r>
              <a:rPr lang="en-US" sz="800" i="1" dirty="0" err="1">
                <a:solidFill>
                  <a:schemeClr val="tx1"/>
                </a:solidFill>
                <a:latin typeface="+mn-lt"/>
                <a:ea typeface="Calibri"/>
                <a:cs typeface="Calibri"/>
              </a:rPr>
              <a:t>Arzteblatt</a:t>
            </a:r>
            <a:r>
              <a:rPr lang="en-US" sz="800" i="1" dirty="0">
                <a:solidFill>
                  <a:schemeClr val="tx1"/>
                </a:solidFill>
                <a:latin typeface="+mn-lt"/>
                <a:ea typeface="Calibri"/>
                <a:cs typeface="Calibri"/>
              </a:rPr>
              <a:t> international</a:t>
            </a:r>
            <a:r>
              <a:rPr lang="en-US" sz="800" dirty="0">
                <a:solidFill>
                  <a:schemeClr val="tx1"/>
                </a:solidFill>
                <a:latin typeface="+mn-lt"/>
                <a:ea typeface="Calibri"/>
                <a:cs typeface="Calibri"/>
              </a:rPr>
              <a:t>, </a:t>
            </a:r>
            <a:r>
              <a:rPr lang="en-US" sz="800" i="1" dirty="0">
                <a:solidFill>
                  <a:schemeClr val="tx1"/>
                </a:solidFill>
                <a:latin typeface="+mn-lt"/>
                <a:ea typeface="Calibri"/>
                <a:cs typeface="Calibri"/>
              </a:rPr>
              <a:t>112</a:t>
            </a:r>
            <a:r>
              <a:rPr lang="en-US" sz="800" dirty="0">
                <a:solidFill>
                  <a:schemeClr val="tx1"/>
                </a:solidFill>
                <a:latin typeface="+mn-lt"/>
                <a:ea typeface="Calibri"/>
                <a:cs typeface="Calibri"/>
              </a:rPr>
              <a:t>(50), 856–862. </a:t>
            </a:r>
            <a:r>
              <a:rPr lang="en-US" sz="800" dirty="0">
                <a:solidFill>
                  <a:schemeClr val="tx1"/>
                </a:solidFill>
                <a:latin typeface="+mn-lt"/>
                <a:ea typeface="Calibri"/>
                <a:cs typeface="Calibri"/>
                <a:hlinkClick r:id="rId8">
                  <a:extLst>
                    <a:ext uri="{A12FA001-AC4F-418D-AE19-62706E023703}">
                      <ahyp:hlinkClr xmlns:ahyp="http://schemas.microsoft.com/office/drawing/2018/hyperlinkcolor" val="tx"/>
                    </a:ext>
                  </a:extLst>
                </a:hlinkClick>
              </a:rPr>
              <a:t>https://doi.org/10.3238/arztebl.2015.0856</a:t>
            </a:r>
            <a:endParaRPr lang="en-US" sz="800" dirty="0">
              <a:solidFill>
                <a:schemeClr val="tx1"/>
              </a:solidFill>
              <a:latin typeface="+mn-lt"/>
              <a:ea typeface="Calibri"/>
              <a:cs typeface="Calibri"/>
            </a:endParaRPr>
          </a:p>
          <a:p>
            <a:pPr marL="228600" indent="-228600">
              <a:lnSpc>
                <a:spcPct val="100000"/>
              </a:lnSpc>
              <a:spcBef>
                <a:spcPts val="400"/>
              </a:spcBef>
              <a:buAutoNum type="arabicPeriod"/>
            </a:pPr>
            <a:r>
              <a:rPr lang="en-US" sz="800" dirty="0">
                <a:solidFill>
                  <a:schemeClr val="tx1"/>
                </a:solidFill>
                <a:latin typeface="+mn-lt"/>
                <a:ea typeface="Calibri"/>
                <a:cs typeface="Arial"/>
              </a:rPr>
              <a:t>Green SM, Roback MG, Krauss BS, et al. Unscheduled procedural sedation: A multidisciplinary consensus practice guideline. </a:t>
            </a:r>
            <a:r>
              <a:rPr lang="en-US" sz="800" i="1" dirty="0">
                <a:solidFill>
                  <a:schemeClr val="tx1"/>
                </a:solidFill>
                <a:latin typeface="+mn-lt"/>
                <a:ea typeface="Calibri"/>
                <a:cs typeface="Arial"/>
              </a:rPr>
              <a:t>Annals of Emergency Medicine</a:t>
            </a:r>
            <a:r>
              <a:rPr lang="en-US" sz="800" dirty="0">
                <a:solidFill>
                  <a:schemeClr val="tx1"/>
                </a:solidFill>
                <a:latin typeface="+mn-lt"/>
                <a:ea typeface="Calibri"/>
                <a:cs typeface="Arial"/>
              </a:rPr>
              <a:t>. 2024;73(5). </a:t>
            </a:r>
            <a:endParaRPr lang="en-US" sz="800" dirty="0">
              <a:solidFill>
                <a:schemeClr val="tx1"/>
              </a:solidFill>
              <a:latin typeface="+mn-lt"/>
              <a:ea typeface="Calibri"/>
            </a:endParaRPr>
          </a:p>
          <a:p>
            <a:pPr marL="228600" indent="-228600">
              <a:lnSpc>
                <a:spcPct val="100000"/>
              </a:lnSpc>
              <a:spcBef>
                <a:spcPts val="400"/>
              </a:spcBef>
              <a:buAutoNum type="arabicPeriod"/>
            </a:pPr>
            <a:r>
              <a:rPr lang="en-US" sz="800" dirty="0">
                <a:solidFill>
                  <a:schemeClr val="tx1"/>
                </a:solidFill>
                <a:latin typeface="+mn-lt"/>
                <a:ea typeface="Calibri"/>
                <a:cs typeface="Calibri"/>
              </a:rPr>
              <a:t>Procedural sedation in adults in the emergency department: General considerations, preparation, monitoring, and mitigating complications. 2025. UpToDate. </a:t>
            </a:r>
            <a:r>
              <a:rPr lang="en-US" sz="800" dirty="0">
                <a:solidFill>
                  <a:schemeClr val="tx1"/>
                </a:solidFill>
                <a:latin typeface="+mn-lt"/>
                <a:ea typeface="Calibri"/>
                <a:cs typeface="Calibri"/>
                <a:hlinkClick r:id="rId9">
                  <a:extLst>
                    <a:ext uri="{A12FA001-AC4F-418D-AE19-62706E023703}">
                      <ahyp:hlinkClr xmlns:ahyp="http://schemas.microsoft.com/office/drawing/2018/hyperlinkcolor" val="tx"/>
                    </a:ext>
                  </a:extLst>
                </a:hlinkClick>
              </a:rPr>
              <a:t>Procedural sedation in adults in the emergency department: General considerations, preparation, monitoring, and mitigating complications - UpToDate</a:t>
            </a:r>
            <a:endParaRPr lang="en-US" sz="800" dirty="0">
              <a:solidFill>
                <a:schemeClr val="tx1"/>
              </a:solidFill>
              <a:latin typeface="+mn-lt"/>
              <a:ea typeface="Calibri"/>
              <a:cs typeface="Calibri"/>
            </a:endParaRPr>
          </a:p>
          <a:p>
            <a:pPr marL="228600" indent="-228600">
              <a:lnSpc>
                <a:spcPct val="100000"/>
              </a:lnSpc>
              <a:spcBef>
                <a:spcPts val="400"/>
              </a:spcBef>
              <a:buAutoNum type="arabicPeriod"/>
            </a:pPr>
            <a:r>
              <a:rPr lang="en-US" sz="800" dirty="0">
                <a:solidFill>
                  <a:schemeClr val="tx1"/>
                </a:solidFill>
                <a:latin typeface="+mn-lt"/>
                <a:ea typeface="Calibri"/>
                <a:cs typeface="Segoe UI"/>
              </a:rPr>
              <a:t>Advocate Health Care. </a:t>
            </a:r>
            <a:r>
              <a:rPr lang="en-US" sz="800" i="1" dirty="0">
                <a:solidFill>
                  <a:schemeClr val="tx1"/>
                </a:solidFill>
                <a:latin typeface="+mn-lt"/>
                <a:ea typeface="Calibri"/>
                <a:cs typeface="Segoe UI"/>
              </a:rPr>
              <a:t>Procedural Sedation Policy– Wisconsin Division</a:t>
            </a:r>
            <a:r>
              <a:rPr lang="en-US" sz="800" dirty="0">
                <a:solidFill>
                  <a:schemeClr val="tx1"/>
                </a:solidFill>
                <a:latin typeface="+mn-lt"/>
                <a:ea typeface="Calibri"/>
                <a:cs typeface="Segoe UI"/>
              </a:rPr>
              <a:t>. PolicyTech document ID </a:t>
            </a:r>
            <a:r>
              <a:rPr lang="en-US" sz="800" dirty="0">
                <a:solidFill>
                  <a:schemeClr val="tx1"/>
                </a:solidFill>
                <a:latin typeface="+mn-lt"/>
                <a:ea typeface="Calibri"/>
                <a:cs typeface="Times New Roman"/>
              </a:rPr>
              <a:t>23118</a:t>
            </a:r>
            <a:r>
              <a:rPr lang="en-US" sz="800" dirty="0">
                <a:solidFill>
                  <a:schemeClr val="tx1"/>
                </a:solidFill>
                <a:latin typeface="+mn-lt"/>
                <a:ea typeface="Calibri"/>
                <a:cs typeface="Segoe UI"/>
              </a:rPr>
              <a:t>. 2024</a:t>
            </a:r>
          </a:p>
          <a:p>
            <a:pPr marL="228600" indent="-228600">
              <a:lnSpc>
                <a:spcPct val="100000"/>
              </a:lnSpc>
              <a:spcBef>
                <a:spcPts val="400"/>
              </a:spcBef>
              <a:buAutoNum type="arabicPeriod"/>
            </a:pPr>
            <a:r>
              <a:rPr lang="en-US" sz="800" dirty="0">
                <a:solidFill>
                  <a:schemeClr val="tx1"/>
                </a:solidFill>
                <a:latin typeface="+mn-lt"/>
                <a:ea typeface="Calibri"/>
                <a:cs typeface="Segoe UI"/>
              </a:rPr>
              <a:t>Advocate Health Care.</a:t>
            </a:r>
            <a:r>
              <a:rPr lang="en-US" sz="800" i="1" dirty="0">
                <a:solidFill>
                  <a:schemeClr val="tx1"/>
                </a:solidFill>
                <a:latin typeface="+mn-lt"/>
                <a:ea typeface="Calibri"/>
                <a:cs typeface="Segoe UI"/>
              </a:rPr>
              <a:t> </a:t>
            </a:r>
            <a:r>
              <a:rPr lang="en-US" sz="800" i="1" dirty="0">
                <a:solidFill>
                  <a:schemeClr val="tx1"/>
                </a:solidFill>
                <a:latin typeface="+mn-lt"/>
                <a:ea typeface="Calibri"/>
                <a:cs typeface="Times New Roman"/>
              </a:rPr>
              <a:t>Procedural Sedation: Adult, Pediatric, Neonatal Policy</a:t>
            </a:r>
            <a:r>
              <a:rPr lang="en-US" sz="800" i="1" dirty="0">
                <a:solidFill>
                  <a:schemeClr val="tx1"/>
                </a:solidFill>
                <a:latin typeface="+mn-lt"/>
                <a:ea typeface="Calibri"/>
                <a:cs typeface="Segoe UI"/>
              </a:rPr>
              <a:t> – Illinois Division</a:t>
            </a:r>
            <a:r>
              <a:rPr lang="en-US" sz="800" dirty="0">
                <a:solidFill>
                  <a:schemeClr val="tx1"/>
                </a:solidFill>
                <a:latin typeface="+mn-lt"/>
                <a:ea typeface="Calibri"/>
                <a:cs typeface="Segoe UI"/>
              </a:rPr>
              <a:t>. PolicyTech document ID </a:t>
            </a:r>
            <a:r>
              <a:rPr lang="en-US" sz="800" dirty="0">
                <a:solidFill>
                  <a:schemeClr val="tx1"/>
                </a:solidFill>
                <a:latin typeface="+mn-lt"/>
                <a:ea typeface="Calibri"/>
                <a:cs typeface="Times New Roman"/>
              </a:rPr>
              <a:t>7252</a:t>
            </a:r>
            <a:r>
              <a:rPr lang="en-US" sz="800" dirty="0">
                <a:solidFill>
                  <a:schemeClr val="tx1"/>
                </a:solidFill>
                <a:latin typeface="+mn-lt"/>
                <a:ea typeface="Calibri"/>
                <a:cs typeface="Segoe UI"/>
              </a:rPr>
              <a:t>. 2025</a:t>
            </a:r>
          </a:p>
          <a:p>
            <a:pPr marL="228600" indent="-228600">
              <a:lnSpc>
                <a:spcPct val="100000"/>
              </a:lnSpc>
              <a:spcBef>
                <a:spcPts val="400"/>
              </a:spcBef>
              <a:buAutoNum type="arabicPeriod"/>
            </a:pPr>
            <a:r>
              <a:rPr lang="en-US" sz="800" dirty="0">
                <a:solidFill>
                  <a:schemeClr val="tx1"/>
                </a:solidFill>
                <a:latin typeface="+mn-lt"/>
                <a:ea typeface="Calibri"/>
                <a:cs typeface="Segoe UI"/>
              </a:rPr>
              <a:t>Atrium Health Care. </a:t>
            </a:r>
            <a:r>
              <a:rPr lang="en-US" sz="800" i="1" dirty="0">
                <a:solidFill>
                  <a:schemeClr val="tx1"/>
                </a:solidFill>
                <a:latin typeface="+mn-lt"/>
                <a:ea typeface="Calibri"/>
                <a:cs typeface="Segoe UI"/>
              </a:rPr>
              <a:t>Policy and clinical practice guidelines for procedural sedation in adult and pediatric patients</a:t>
            </a:r>
            <a:r>
              <a:rPr lang="en-US" sz="800" dirty="0">
                <a:solidFill>
                  <a:schemeClr val="tx1"/>
                </a:solidFill>
                <a:latin typeface="+mn-lt"/>
                <a:ea typeface="Calibri"/>
                <a:cs typeface="Segoe UI"/>
              </a:rPr>
              <a:t>. 2022</a:t>
            </a:r>
            <a:endParaRPr lang="en-US" sz="800" dirty="0">
              <a:solidFill>
                <a:schemeClr val="tx1"/>
              </a:solidFill>
              <a:latin typeface="+mn-lt"/>
              <a:ea typeface="Calibri"/>
            </a:endParaRPr>
          </a:p>
          <a:p>
            <a:pPr marL="228600" indent="-228600">
              <a:lnSpc>
                <a:spcPct val="100000"/>
              </a:lnSpc>
              <a:spcBef>
                <a:spcPts val="400"/>
              </a:spcBef>
              <a:buAutoNum type="arabicPeriod"/>
            </a:pPr>
            <a:r>
              <a:rPr lang="en-US" sz="800" dirty="0">
                <a:solidFill>
                  <a:schemeClr val="tx1"/>
                </a:solidFill>
                <a:latin typeface="+mn-lt"/>
                <a:ea typeface="Calibri"/>
                <a:cs typeface="Calibri"/>
              </a:rPr>
              <a:t>Advocate Health Care.</a:t>
            </a:r>
            <a:r>
              <a:rPr lang="en-US" sz="800" i="1" dirty="0">
                <a:solidFill>
                  <a:schemeClr val="tx1"/>
                </a:solidFill>
                <a:latin typeface="+mn-lt"/>
                <a:ea typeface="Calibri"/>
                <a:cs typeface="Calibri"/>
              </a:rPr>
              <a:t> Moderate and deep sedation in adult and pediatric patients for emergency physicians and pediatric emergency physicians in emergency departments-  Greater Charlotte Market.  </a:t>
            </a:r>
            <a:r>
              <a:rPr lang="en-US" sz="800" dirty="0">
                <a:solidFill>
                  <a:schemeClr val="tx1"/>
                </a:solidFill>
                <a:latin typeface="+mn-lt"/>
                <a:ea typeface="Calibri"/>
                <a:cs typeface="Calibri"/>
              </a:rPr>
              <a:t>2025</a:t>
            </a:r>
          </a:p>
          <a:p>
            <a:pPr marL="228600" indent="-228600">
              <a:lnSpc>
                <a:spcPct val="100000"/>
              </a:lnSpc>
              <a:spcBef>
                <a:spcPts val="400"/>
              </a:spcBef>
              <a:buAutoNum type="arabicPeriod"/>
            </a:pPr>
            <a:r>
              <a:rPr lang="en-US" sz="800" dirty="0" err="1">
                <a:solidFill>
                  <a:schemeClr val="tx1"/>
                </a:solidFill>
                <a:latin typeface="+mn-lt"/>
                <a:ea typeface="Calibri"/>
                <a:cs typeface="Arial"/>
              </a:rPr>
              <a:t>Patanwala</a:t>
            </a:r>
            <a:r>
              <a:rPr lang="en-US" sz="800" dirty="0">
                <a:solidFill>
                  <a:schemeClr val="tx1"/>
                </a:solidFill>
                <a:latin typeface="+mn-lt"/>
                <a:ea typeface="Calibri"/>
                <a:cs typeface="Arial"/>
              </a:rPr>
              <a:t> AE, Thomas MC, Casanova TJ, Thomas R. Pharmacists' role in procedural sedation and analgesia in the emergency department. </a:t>
            </a:r>
            <a:r>
              <a:rPr lang="en-US" sz="800" i="1" dirty="0">
                <a:solidFill>
                  <a:schemeClr val="tx1"/>
                </a:solidFill>
                <a:latin typeface="+mn-lt"/>
                <a:ea typeface="Calibri"/>
                <a:cs typeface="Arial"/>
              </a:rPr>
              <a:t>Am J Health Syst Pharm</a:t>
            </a:r>
            <a:r>
              <a:rPr lang="en-US" sz="800" dirty="0">
                <a:solidFill>
                  <a:schemeClr val="tx1"/>
                </a:solidFill>
                <a:latin typeface="+mn-lt"/>
                <a:ea typeface="Calibri"/>
                <a:cs typeface="Arial"/>
              </a:rPr>
              <a:t>. 2012;69(15):1336-1342. doi:10.2146/ajhp110707 </a:t>
            </a:r>
            <a:endParaRPr lang="en-US" sz="800" dirty="0">
              <a:solidFill>
                <a:schemeClr val="tx1"/>
              </a:solidFill>
              <a:latin typeface="+mn-lt"/>
              <a:ea typeface="Calibri"/>
              <a:cs typeface="Calibri"/>
            </a:endParaRPr>
          </a:p>
          <a:p>
            <a:pPr marL="228600" indent="-228600">
              <a:lnSpc>
                <a:spcPct val="100000"/>
              </a:lnSpc>
              <a:spcBef>
                <a:spcPts val="400"/>
              </a:spcBef>
              <a:buFontTx/>
              <a:buAutoNum type="arabicPeriod"/>
            </a:pPr>
            <a:endParaRPr lang="en-US" sz="800" dirty="0">
              <a:solidFill>
                <a:srgbClr val="000000"/>
              </a:solidFill>
              <a:latin typeface="+mn-lt"/>
              <a:ea typeface="Calibri"/>
              <a:cs typeface="Calibri"/>
            </a:endParaRPr>
          </a:p>
          <a:p>
            <a:pPr marL="228600" indent="-228600">
              <a:lnSpc>
                <a:spcPct val="100000"/>
              </a:lnSpc>
              <a:spcBef>
                <a:spcPts val="400"/>
              </a:spcBef>
              <a:buFontTx/>
              <a:buAutoNum type="arabicPeriod"/>
            </a:pPr>
            <a:endParaRPr lang="en-US" sz="800" dirty="0">
              <a:solidFill>
                <a:srgbClr val="000000"/>
              </a:solidFill>
              <a:latin typeface="Calibri"/>
              <a:ea typeface="Calibri"/>
              <a:cs typeface="Calibri"/>
            </a:endParaRPr>
          </a:p>
          <a:p>
            <a:pPr marL="228600" indent="-228600">
              <a:lnSpc>
                <a:spcPct val="100000"/>
              </a:lnSpc>
              <a:spcBef>
                <a:spcPts val="400"/>
              </a:spcBef>
              <a:buFont typeface="Arial"/>
              <a:buChar char="•"/>
            </a:pPr>
            <a:endParaRPr lang="en-US" sz="800" dirty="0">
              <a:solidFill>
                <a:srgbClr val="000000"/>
              </a:solidFill>
              <a:latin typeface="Calibri"/>
              <a:ea typeface="Calibri"/>
              <a:cs typeface="Calibri"/>
            </a:endParaRPr>
          </a:p>
          <a:p>
            <a:pPr marL="228600" indent="-228600">
              <a:lnSpc>
                <a:spcPct val="100000"/>
              </a:lnSpc>
              <a:spcBef>
                <a:spcPts val="400"/>
              </a:spcBef>
              <a:buFont typeface="Arial"/>
              <a:buChar char="•"/>
            </a:pPr>
            <a:endParaRPr lang="en-US" sz="1200" dirty="0">
              <a:solidFill>
                <a:srgbClr val="000000"/>
              </a:solidFill>
              <a:latin typeface="Aptos"/>
              <a:ea typeface="Calibri"/>
              <a:cs typeface="Calibri"/>
            </a:endParaRPr>
          </a:p>
          <a:p>
            <a:pPr marL="228600" indent="-228600">
              <a:lnSpc>
                <a:spcPct val="100000"/>
              </a:lnSpc>
              <a:spcBef>
                <a:spcPts val="400"/>
              </a:spcBef>
              <a:buAutoNum type="arabicPeriod"/>
            </a:pPr>
            <a:endParaRPr lang="en-US" sz="1200" dirty="0">
              <a:solidFill>
                <a:srgbClr val="444444"/>
              </a:solidFill>
              <a:latin typeface="Aptos"/>
              <a:ea typeface="Calibri"/>
              <a:cs typeface="Calibri"/>
            </a:endParaRPr>
          </a:p>
          <a:p>
            <a:pPr marL="228600" indent="-228600">
              <a:lnSpc>
                <a:spcPct val="100000"/>
              </a:lnSpc>
              <a:spcBef>
                <a:spcPts val="400"/>
              </a:spcBef>
              <a:buAutoNum type="arabicPeriod"/>
            </a:pPr>
            <a:endParaRPr lang="en-US" sz="800" dirty="0">
              <a:solidFill>
                <a:srgbClr val="2C3E50"/>
              </a:solidFill>
              <a:latin typeface="Calibri"/>
              <a:ea typeface="Calibri"/>
              <a:cs typeface="Calibri"/>
            </a:endParaRPr>
          </a:p>
          <a:p>
            <a:pPr marL="228600" indent="-228600">
              <a:lnSpc>
                <a:spcPct val="100000"/>
              </a:lnSpc>
              <a:spcBef>
                <a:spcPts val="400"/>
              </a:spcBef>
              <a:buAutoNum type="arabicPeriod"/>
            </a:pPr>
            <a:endParaRPr lang="en-US" sz="800" dirty="0">
              <a:solidFill>
                <a:srgbClr val="2C3E50"/>
              </a:solidFill>
              <a:latin typeface="Calibri"/>
              <a:ea typeface="Calibri"/>
              <a:cs typeface="Calibri"/>
            </a:endParaRPr>
          </a:p>
          <a:p>
            <a:pPr marL="228600" indent="-228600">
              <a:buAutoNum type="arabicPeriod"/>
            </a:pPr>
            <a:endParaRPr lang="en-US" sz="800" dirty="0">
              <a:solidFill>
                <a:srgbClr val="353535"/>
              </a:solidFill>
              <a:highlight>
                <a:srgbClr val="FFFFFF"/>
              </a:highlight>
              <a:latin typeface="Calibri"/>
              <a:ea typeface="Calibri"/>
              <a:cs typeface="Calibri"/>
            </a:endParaRPr>
          </a:p>
          <a:p>
            <a:endParaRPr lang="en-US" sz="800" dirty="0">
              <a:latin typeface="Calibri"/>
              <a:ea typeface="Calibri"/>
            </a:endParaRPr>
          </a:p>
          <a:p>
            <a:endParaRPr lang="en-US" sz="800" dirty="0">
              <a:latin typeface="Calibri"/>
              <a:ea typeface="Calibri"/>
            </a:endParaRPr>
          </a:p>
          <a:p>
            <a:endParaRPr lang="en-US" sz="1800" dirty="0">
              <a:latin typeface="Segoe UI"/>
              <a:ea typeface="Calibri"/>
              <a:cs typeface="Segoe UI"/>
            </a:endParaRPr>
          </a:p>
        </p:txBody>
      </p:sp>
    </p:spTree>
    <p:extLst>
      <p:ext uri="{BB962C8B-B14F-4D97-AF65-F5344CB8AC3E}">
        <p14:creationId xmlns:p14="http://schemas.microsoft.com/office/powerpoint/2010/main" val="293175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79310-C74B-05E5-39B5-F4E7E305682D}"/>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618E168-1151-EA20-E87D-C7B578E8B433}"/>
              </a:ext>
            </a:extLst>
          </p:cNvPr>
          <p:cNvSpPr txBox="1">
            <a:spLocks/>
          </p:cNvSpPr>
          <p:nvPr/>
        </p:nvSpPr>
        <p:spPr>
          <a:xfrm>
            <a:off x="533402" y="1180677"/>
            <a:ext cx="7886699" cy="1391073"/>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kern="1200">
              <a:solidFill>
                <a:schemeClr val="bg1"/>
              </a:solidFill>
            </a:endParaRPr>
          </a:p>
          <a:p>
            <a:pPr marL="0" indent="0">
              <a:buNone/>
            </a:pPr>
            <a:r>
              <a:rPr lang="en-US" sz="1600" kern="1200">
                <a:solidFill>
                  <a:schemeClr val="bg1"/>
                </a:solidFill>
              </a:rPr>
              <a:t>Insight Into </a:t>
            </a:r>
            <a:r>
              <a:rPr lang="en-US" sz="1600">
                <a:solidFill>
                  <a:schemeClr val="bg1"/>
                </a:solidFill>
              </a:rPr>
              <a:t>The N</a:t>
            </a:r>
            <a:r>
              <a:rPr lang="en-US" sz="1600" kern="1200">
                <a:solidFill>
                  <a:schemeClr val="bg1"/>
                </a:solidFill>
              </a:rPr>
              <a:t>umber of Cardioversions</a:t>
            </a:r>
            <a:r>
              <a:rPr lang="en-US" sz="1600">
                <a:solidFill>
                  <a:schemeClr val="bg1"/>
                </a:solidFill>
              </a:rPr>
              <a:t>  from January 1, 2025, to December 1st, 2025 </a:t>
            </a:r>
            <a:endParaRPr lang="en-US" sz="1600" kern="1200">
              <a:solidFill>
                <a:schemeClr val="bg1"/>
              </a:solidFill>
              <a:ea typeface="Calibri"/>
              <a:cs typeface="Calibri"/>
            </a:endParaRPr>
          </a:p>
          <a:p>
            <a:pPr marL="0" indent="0">
              <a:buNone/>
            </a:pPr>
            <a:endParaRPr lang="en-US" kern="1200">
              <a:solidFill>
                <a:schemeClr val="bg1"/>
              </a:solidFill>
            </a:endParaRPr>
          </a:p>
          <a:p>
            <a:pPr marL="0" indent="0">
              <a:buNone/>
            </a:pPr>
            <a:endParaRPr lang="en-US" kern="1200">
              <a:solidFill>
                <a:schemeClr val="bg1"/>
              </a:solidFill>
            </a:endParaRPr>
          </a:p>
          <a:p>
            <a:pPr marL="0" indent="0">
              <a:buNone/>
            </a:pPr>
            <a:endParaRPr lang="en-US" kern="1200">
              <a:solidFill>
                <a:schemeClr val="bg1"/>
              </a:solidFill>
            </a:endParaRPr>
          </a:p>
        </p:txBody>
      </p:sp>
      <p:graphicFrame>
        <p:nvGraphicFramePr>
          <p:cNvPr id="4" name="Table 3">
            <a:extLst>
              <a:ext uri="{FF2B5EF4-FFF2-40B4-BE49-F238E27FC236}">
                <a16:creationId xmlns:a16="http://schemas.microsoft.com/office/drawing/2014/main" id="{85B716B7-C8E5-3301-EDA9-C8300643F115}"/>
              </a:ext>
            </a:extLst>
          </p:cNvPr>
          <p:cNvGraphicFramePr>
            <a:graphicFrameLocks noGrp="1"/>
          </p:cNvGraphicFramePr>
          <p:nvPr>
            <p:extLst>
              <p:ext uri="{D42A27DB-BD31-4B8C-83A1-F6EECF244321}">
                <p14:modId xmlns:p14="http://schemas.microsoft.com/office/powerpoint/2010/main" val="4281515575"/>
              </p:ext>
            </p:extLst>
          </p:nvPr>
        </p:nvGraphicFramePr>
        <p:xfrm>
          <a:off x="1586592" y="2161315"/>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776577314"/>
                    </a:ext>
                  </a:extLst>
                </a:gridCol>
                <a:gridCol w="3048000">
                  <a:extLst>
                    <a:ext uri="{9D8B030D-6E8A-4147-A177-3AD203B41FA5}">
                      <a16:colId xmlns:a16="http://schemas.microsoft.com/office/drawing/2014/main" val="3521812995"/>
                    </a:ext>
                  </a:extLst>
                </a:gridCol>
              </a:tblGrid>
              <a:tr h="370840">
                <a:tc>
                  <a:txBody>
                    <a:bodyPr/>
                    <a:lstStyle/>
                    <a:p>
                      <a:pPr algn="ctr"/>
                      <a:r>
                        <a:rPr lang="en-US"/>
                        <a:t>Advocate Health Hospital </a:t>
                      </a:r>
                    </a:p>
                  </a:txBody>
                  <a:tcPr/>
                </a:tc>
                <a:tc>
                  <a:txBody>
                    <a:bodyPr/>
                    <a:lstStyle/>
                    <a:p>
                      <a:pPr algn="ctr"/>
                      <a:r>
                        <a:rPr lang="en-US"/>
                        <a:t>Number of Cardioversions </a:t>
                      </a:r>
                    </a:p>
                  </a:txBody>
                  <a:tcPr/>
                </a:tc>
                <a:extLst>
                  <a:ext uri="{0D108BD9-81ED-4DB2-BD59-A6C34878D82A}">
                    <a16:rowId xmlns:a16="http://schemas.microsoft.com/office/drawing/2014/main" val="4264978074"/>
                  </a:ext>
                </a:extLst>
              </a:tr>
              <a:tr h="370840">
                <a:tc>
                  <a:txBody>
                    <a:bodyPr/>
                    <a:lstStyle/>
                    <a:p>
                      <a:pPr algn="ctr"/>
                      <a:r>
                        <a:rPr lang="en-US"/>
                        <a:t>Aurora St. Luke's Medical Center</a:t>
                      </a:r>
                    </a:p>
                  </a:txBody>
                  <a:tcPr/>
                </a:tc>
                <a:tc>
                  <a:txBody>
                    <a:bodyPr/>
                    <a:lstStyle/>
                    <a:p>
                      <a:pPr algn="ctr"/>
                      <a:r>
                        <a:rPr lang="en-US"/>
                        <a:t>845</a:t>
                      </a:r>
                    </a:p>
                  </a:txBody>
                  <a:tcPr/>
                </a:tc>
                <a:extLst>
                  <a:ext uri="{0D108BD9-81ED-4DB2-BD59-A6C34878D82A}">
                    <a16:rowId xmlns:a16="http://schemas.microsoft.com/office/drawing/2014/main" val="679306715"/>
                  </a:ext>
                </a:extLst>
              </a:tr>
              <a:tr h="370840">
                <a:tc>
                  <a:txBody>
                    <a:bodyPr/>
                    <a:lstStyle/>
                    <a:p>
                      <a:pPr algn="ctr"/>
                      <a:r>
                        <a:rPr lang="en-US"/>
                        <a:t>Advocate Lutheran General Hospital </a:t>
                      </a:r>
                    </a:p>
                  </a:txBody>
                  <a:tcPr/>
                </a:tc>
                <a:tc>
                  <a:txBody>
                    <a:bodyPr/>
                    <a:lstStyle/>
                    <a:p>
                      <a:pPr algn="ctr"/>
                      <a:r>
                        <a:rPr lang="en-US"/>
                        <a:t>708</a:t>
                      </a:r>
                    </a:p>
                  </a:txBody>
                  <a:tcPr/>
                </a:tc>
                <a:extLst>
                  <a:ext uri="{0D108BD9-81ED-4DB2-BD59-A6C34878D82A}">
                    <a16:rowId xmlns:a16="http://schemas.microsoft.com/office/drawing/2014/main" val="1301826580"/>
                  </a:ext>
                </a:extLst>
              </a:tr>
              <a:tr h="370840">
                <a:tc>
                  <a:txBody>
                    <a:bodyPr/>
                    <a:lstStyle/>
                    <a:p>
                      <a:pPr algn="ctr"/>
                      <a:r>
                        <a:rPr lang="en-US"/>
                        <a:t>Aurora BayCare Medical Center </a:t>
                      </a:r>
                    </a:p>
                  </a:txBody>
                  <a:tcPr/>
                </a:tc>
                <a:tc>
                  <a:txBody>
                    <a:bodyPr/>
                    <a:lstStyle/>
                    <a:p>
                      <a:pPr algn="ctr"/>
                      <a:r>
                        <a:rPr lang="en-US"/>
                        <a:t>549</a:t>
                      </a:r>
                    </a:p>
                  </a:txBody>
                  <a:tcPr/>
                </a:tc>
                <a:extLst>
                  <a:ext uri="{0D108BD9-81ED-4DB2-BD59-A6C34878D82A}">
                    <a16:rowId xmlns:a16="http://schemas.microsoft.com/office/drawing/2014/main" val="3485773421"/>
                  </a:ext>
                </a:extLst>
              </a:tr>
              <a:tr h="370840">
                <a:tc>
                  <a:txBody>
                    <a:bodyPr/>
                    <a:lstStyle/>
                    <a:p>
                      <a:pPr algn="ctr"/>
                      <a:r>
                        <a:rPr lang="en-US"/>
                        <a:t>Advocate Christ Medical Center</a:t>
                      </a:r>
                    </a:p>
                  </a:txBody>
                  <a:tcPr/>
                </a:tc>
                <a:tc>
                  <a:txBody>
                    <a:bodyPr/>
                    <a:lstStyle/>
                    <a:p>
                      <a:pPr algn="ctr"/>
                      <a:r>
                        <a:rPr lang="en-US"/>
                        <a:t>524</a:t>
                      </a:r>
                    </a:p>
                  </a:txBody>
                  <a:tcPr/>
                </a:tc>
                <a:extLst>
                  <a:ext uri="{0D108BD9-81ED-4DB2-BD59-A6C34878D82A}">
                    <a16:rowId xmlns:a16="http://schemas.microsoft.com/office/drawing/2014/main" val="1162580965"/>
                  </a:ext>
                </a:extLst>
              </a:tr>
              <a:tr h="370840">
                <a:tc>
                  <a:txBody>
                    <a:bodyPr/>
                    <a:lstStyle/>
                    <a:p>
                      <a:pPr algn="ctr"/>
                      <a:r>
                        <a:rPr lang="en-US"/>
                        <a:t>Advocate Good Samaritan Hospital</a:t>
                      </a:r>
                    </a:p>
                  </a:txBody>
                  <a:tcPr/>
                </a:tc>
                <a:tc>
                  <a:txBody>
                    <a:bodyPr/>
                    <a:lstStyle/>
                    <a:p>
                      <a:pPr algn="ctr"/>
                      <a:r>
                        <a:rPr lang="en-US"/>
                        <a:t>521</a:t>
                      </a:r>
                    </a:p>
                  </a:txBody>
                  <a:tcPr/>
                </a:tc>
                <a:extLst>
                  <a:ext uri="{0D108BD9-81ED-4DB2-BD59-A6C34878D82A}">
                    <a16:rowId xmlns:a16="http://schemas.microsoft.com/office/drawing/2014/main" val="118650164"/>
                  </a:ext>
                </a:extLst>
              </a:tr>
            </a:tbl>
          </a:graphicData>
        </a:graphic>
      </p:graphicFrame>
      <p:sp>
        <p:nvSpPr>
          <p:cNvPr id="7" name="Left Brace 6">
            <a:extLst>
              <a:ext uri="{FF2B5EF4-FFF2-40B4-BE49-F238E27FC236}">
                <a16:creationId xmlns:a16="http://schemas.microsoft.com/office/drawing/2014/main" id="{69E3CD28-6A57-EE71-2E4F-7F448DB01619}"/>
              </a:ext>
            </a:extLst>
          </p:cNvPr>
          <p:cNvSpPr/>
          <p:nvPr/>
        </p:nvSpPr>
        <p:spPr>
          <a:xfrm>
            <a:off x="1163750" y="2571750"/>
            <a:ext cx="326572" cy="164001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DD60D77D-BB99-17A3-363C-561C6E36B32E}"/>
              </a:ext>
            </a:extLst>
          </p:cNvPr>
          <p:cNvSpPr txBox="1"/>
          <p:nvPr/>
        </p:nvSpPr>
        <p:spPr>
          <a:xfrm>
            <a:off x="-77283" y="3168264"/>
            <a:ext cx="1664832" cy="584775"/>
          </a:xfrm>
          <a:prstGeom prst="rect">
            <a:avLst/>
          </a:prstGeom>
          <a:noFill/>
        </p:spPr>
        <p:txBody>
          <a:bodyPr wrap="square" lIns="91440" tIns="45720" rIns="91440" bIns="45720" rtlCol="0" anchor="t">
            <a:spAutoFit/>
          </a:bodyPr>
          <a:lstStyle/>
          <a:p>
            <a:pPr algn="ctr"/>
            <a:r>
              <a:rPr lang="en-US" sz="1600" b="1">
                <a:solidFill>
                  <a:schemeClr val="bg1"/>
                </a:solidFill>
              </a:rPr>
              <a:t>Top 5 </a:t>
            </a:r>
            <a:endParaRPr lang="en-US" sz="1600" b="1">
              <a:solidFill>
                <a:schemeClr val="bg1"/>
              </a:solidFill>
              <a:ea typeface="Calibri"/>
              <a:cs typeface="Calibri"/>
            </a:endParaRPr>
          </a:p>
          <a:p>
            <a:pPr algn="ctr"/>
            <a:r>
              <a:rPr lang="en-US" sz="1600" b="1">
                <a:solidFill>
                  <a:schemeClr val="bg1"/>
                </a:solidFill>
              </a:rPr>
              <a:t>Hospitals</a:t>
            </a:r>
            <a:r>
              <a:rPr lang="en-US" sz="1200" b="1">
                <a:solidFill>
                  <a:schemeClr val="bg1"/>
                </a:solidFill>
              </a:rPr>
              <a:t> </a:t>
            </a:r>
            <a:endParaRPr lang="en-US" sz="1200" b="1">
              <a:solidFill>
                <a:schemeClr val="bg1"/>
              </a:solidFill>
              <a:ea typeface="Calibri"/>
              <a:cs typeface="Calibri"/>
            </a:endParaRPr>
          </a:p>
        </p:txBody>
      </p:sp>
      <p:sp>
        <p:nvSpPr>
          <p:cNvPr id="6" name="Title 5">
            <a:extLst>
              <a:ext uri="{FF2B5EF4-FFF2-40B4-BE49-F238E27FC236}">
                <a16:creationId xmlns:a16="http://schemas.microsoft.com/office/drawing/2014/main" id="{B9C4EEF9-5367-58FE-CBB2-7C100F38735F}"/>
              </a:ext>
            </a:extLst>
          </p:cNvPr>
          <p:cNvSpPr>
            <a:spLocks noGrp="1"/>
          </p:cNvSpPr>
          <p:nvPr>
            <p:ph type="title"/>
          </p:nvPr>
        </p:nvSpPr>
        <p:spPr>
          <a:xfrm>
            <a:off x="628650" y="927431"/>
            <a:ext cx="7886700" cy="507831"/>
          </a:xfrm>
        </p:spPr>
        <p:txBody>
          <a:bodyPr/>
          <a:lstStyle/>
          <a:p>
            <a:r>
              <a:rPr lang="en-US" sz="3000">
                <a:latin typeface="Calibri"/>
                <a:ea typeface="Calibri"/>
                <a:cs typeface="Arial"/>
              </a:rPr>
              <a:t>Advocate Health Midwest*</a:t>
            </a:r>
            <a:endParaRPr lang="en-US" sz="3000">
              <a:latin typeface="Calibri"/>
              <a:ea typeface="Calibri"/>
            </a:endParaRPr>
          </a:p>
        </p:txBody>
      </p:sp>
      <p:sp>
        <p:nvSpPr>
          <p:cNvPr id="9" name="TextBox 8">
            <a:extLst>
              <a:ext uri="{FF2B5EF4-FFF2-40B4-BE49-F238E27FC236}">
                <a16:creationId xmlns:a16="http://schemas.microsoft.com/office/drawing/2014/main" id="{1AB5CDFA-1769-845F-384D-1BAFAC2794E1}"/>
              </a:ext>
            </a:extLst>
          </p:cNvPr>
          <p:cNvSpPr txBox="1"/>
          <p:nvPr/>
        </p:nvSpPr>
        <p:spPr>
          <a:xfrm>
            <a:off x="77931" y="4647307"/>
            <a:ext cx="6419927" cy="338554"/>
          </a:xfrm>
          <a:prstGeom prst="rect">
            <a:avLst/>
          </a:prstGeom>
          <a:no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solidFill>
                <a:latin typeface="Calibri"/>
                <a:ea typeface="Calibri"/>
                <a:cs typeface="Segoe UI"/>
              </a:rPr>
              <a:t>*Southeast region data is not accessible to Midwest residents</a:t>
            </a:r>
            <a:endParaRPr lang="en-US" sz="1600">
              <a:solidFill>
                <a:schemeClr val="bg1"/>
              </a:solidFill>
              <a:latin typeface="Calibri"/>
              <a:ea typeface="Calibri"/>
              <a:cs typeface="Calibri"/>
            </a:endParaRPr>
          </a:p>
        </p:txBody>
      </p:sp>
    </p:spTree>
    <p:extLst>
      <p:ext uri="{BB962C8B-B14F-4D97-AF65-F5344CB8AC3E}">
        <p14:creationId xmlns:p14="http://schemas.microsoft.com/office/powerpoint/2010/main" val="1984747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34BCC-AD40-4FEA-4574-CD866ACDCF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E8D85-81F3-3873-1607-19A50291FEB5}"/>
              </a:ext>
            </a:extLst>
          </p:cNvPr>
          <p:cNvSpPr>
            <a:spLocks noGrp="1"/>
          </p:cNvSpPr>
          <p:nvPr>
            <p:ph type="title"/>
          </p:nvPr>
        </p:nvSpPr>
        <p:spPr>
          <a:xfrm>
            <a:off x="450520" y="435371"/>
            <a:ext cx="7886700" cy="507831"/>
          </a:xfrm>
        </p:spPr>
        <p:txBody>
          <a:bodyPr/>
          <a:lstStyle/>
          <a:p>
            <a:r>
              <a:rPr lang="en-US" sz="3000">
                <a:latin typeface="Calibri"/>
                <a:ea typeface="Calibri"/>
                <a:cs typeface="Arial"/>
              </a:rPr>
              <a:t>References</a:t>
            </a:r>
            <a:endParaRPr lang="en-US" sz="3000" b="0">
              <a:latin typeface="Calibri"/>
              <a:ea typeface="Calibri"/>
              <a:cs typeface="Segoe UI"/>
            </a:endParaRPr>
          </a:p>
        </p:txBody>
      </p:sp>
      <p:sp>
        <p:nvSpPr>
          <p:cNvPr id="3" name="Content Placeholder 2">
            <a:extLst>
              <a:ext uri="{FF2B5EF4-FFF2-40B4-BE49-F238E27FC236}">
                <a16:creationId xmlns:a16="http://schemas.microsoft.com/office/drawing/2014/main" id="{70816F93-6335-EAE4-7D6F-C91AD40610B6}"/>
              </a:ext>
            </a:extLst>
          </p:cNvPr>
          <p:cNvSpPr>
            <a:spLocks noGrp="1"/>
          </p:cNvSpPr>
          <p:nvPr>
            <p:ph idx="1"/>
          </p:nvPr>
        </p:nvSpPr>
        <p:spPr>
          <a:xfrm>
            <a:off x="262233" y="925196"/>
            <a:ext cx="8882038" cy="3901801"/>
          </a:xfrm>
        </p:spPr>
        <p:txBody>
          <a:bodyPr vert="horz" lIns="91440" tIns="45720" rIns="91440" bIns="45720" rtlCol="0" anchor="t">
            <a:noAutofit/>
          </a:bodyPr>
          <a:lstStyle/>
          <a:p>
            <a:pPr marL="228600" indent="-228600">
              <a:lnSpc>
                <a:spcPct val="100000"/>
              </a:lnSpc>
              <a:spcBef>
                <a:spcPts val="400"/>
              </a:spcBef>
              <a:buFont typeface="+mj-lt"/>
              <a:buAutoNum type="arabicPeriod"/>
            </a:pPr>
            <a:r>
              <a:rPr lang="en-US" sz="800" dirty="0">
                <a:solidFill>
                  <a:schemeClr val="tx1"/>
                </a:solidFill>
                <a:latin typeface="Calibri"/>
                <a:ea typeface="Calibri"/>
                <a:cs typeface="Calibri"/>
              </a:rPr>
              <a:t>Godwin SA, Caro DA, Wolf SJ, et al. Clinical policy: Procedural sedation and analgesia in the emergency department. </a:t>
            </a:r>
            <a:r>
              <a:rPr lang="en-US" sz="800" i="1" dirty="0">
                <a:solidFill>
                  <a:schemeClr val="tx1"/>
                </a:solidFill>
                <a:latin typeface="Calibri"/>
                <a:ea typeface="Calibri"/>
                <a:cs typeface="Calibri"/>
              </a:rPr>
              <a:t>Annals of Emergency Medicine</a:t>
            </a:r>
            <a:r>
              <a:rPr lang="en-US" sz="800" dirty="0">
                <a:solidFill>
                  <a:schemeClr val="tx1"/>
                </a:solidFill>
                <a:latin typeface="Calibri"/>
                <a:ea typeface="Calibri"/>
                <a:cs typeface="Calibri"/>
              </a:rPr>
              <a:t>. 2005;45(2):177-196. </a:t>
            </a:r>
            <a:r>
              <a:rPr lang="en-US" sz="800" dirty="0" err="1">
                <a:solidFill>
                  <a:schemeClr val="tx1"/>
                </a:solidFill>
                <a:latin typeface="Calibri"/>
                <a:ea typeface="Calibri"/>
                <a:cs typeface="Calibri"/>
              </a:rPr>
              <a:t>doi:https</a:t>
            </a:r>
            <a:r>
              <a:rPr lang="en-US" sz="800" dirty="0">
                <a:solidFill>
                  <a:schemeClr val="tx1"/>
                </a:solidFill>
                <a:latin typeface="Calibri"/>
                <a:ea typeface="Calibri"/>
                <a:cs typeface="Calibri"/>
              </a:rPr>
              <a:t>://doi.org/10.1016/j.annemergmed.2004.11.002</a:t>
            </a:r>
          </a:p>
          <a:p>
            <a:pPr marL="228600" indent="-228600">
              <a:lnSpc>
                <a:spcPct val="100000"/>
              </a:lnSpc>
              <a:spcBef>
                <a:spcPts val="400"/>
              </a:spcBef>
              <a:buFont typeface="+mj-lt"/>
              <a:buAutoNum type="arabicPeriod"/>
            </a:pPr>
            <a:r>
              <a:rPr lang="en-US" sz="800" dirty="0">
                <a:solidFill>
                  <a:schemeClr val="tx1"/>
                </a:solidFill>
                <a:latin typeface="Calibri"/>
                <a:ea typeface="Calibri"/>
                <a:cs typeface="Calibri"/>
              </a:rPr>
              <a:t>Masaki </a:t>
            </a:r>
            <a:r>
              <a:rPr lang="en-US" sz="800" dirty="0" err="1">
                <a:solidFill>
                  <a:schemeClr val="tx1"/>
                </a:solidFill>
                <a:latin typeface="Calibri"/>
                <a:ea typeface="Calibri"/>
                <a:cs typeface="Calibri"/>
              </a:rPr>
              <a:t>Iwakiri</a:t>
            </a:r>
            <a:r>
              <a:rPr lang="en-US" sz="800" dirty="0">
                <a:solidFill>
                  <a:schemeClr val="tx1"/>
                </a:solidFill>
                <a:latin typeface="Calibri"/>
                <a:ea typeface="Calibri"/>
                <a:cs typeface="Calibri"/>
              </a:rPr>
              <a:t>, Inoue R, Uchida K. Allergic reactions to propofol in adult patients with egg or soybean allergy: a retrospective cohort study from a large database of a single institute. </a:t>
            </a:r>
            <a:r>
              <a:rPr lang="en-US" sz="800" i="1" dirty="0">
                <a:solidFill>
                  <a:schemeClr val="tx1"/>
                </a:solidFill>
                <a:latin typeface="Calibri"/>
                <a:ea typeface="Calibri"/>
                <a:cs typeface="Calibri"/>
              </a:rPr>
              <a:t>JA Clin Rep.</a:t>
            </a:r>
            <a:r>
              <a:rPr lang="en-US" sz="800" dirty="0">
                <a:solidFill>
                  <a:schemeClr val="tx1"/>
                </a:solidFill>
                <a:latin typeface="Calibri"/>
                <a:ea typeface="Calibri"/>
                <a:cs typeface="Calibri"/>
              </a:rPr>
              <a:t> 2023;9(1). doi.org/10.1186/s40981-022-00591-8 </a:t>
            </a:r>
          </a:p>
          <a:p>
            <a:pPr marL="228600" indent="-228600">
              <a:lnSpc>
                <a:spcPct val="100000"/>
              </a:lnSpc>
              <a:spcBef>
                <a:spcPts val="400"/>
              </a:spcBef>
              <a:buAutoNum type="arabicPeriod"/>
            </a:pPr>
            <a:r>
              <a:rPr lang="en-US" sz="800" dirty="0">
                <a:solidFill>
                  <a:schemeClr val="tx1"/>
                </a:solidFill>
                <a:latin typeface="Calibri"/>
                <a:ea typeface="Calibri"/>
                <a:cs typeface="Calibri"/>
              </a:rPr>
              <a:t>Soy-allergic and Egg-allergic can Receive Anesthesia | AAAAI. Aaaai.org. Published 2022. </a:t>
            </a:r>
            <a:r>
              <a:rPr lang="en-US" sz="800" dirty="0">
                <a:solidFill>
                  <a:schemeClr val="tx1"/>
                </a:solidFill>
                <a:latin typeface="Calibri"/>
                <a:ea typeface="Calibri"/>
                <a:cs typeface="Calibri"/>
                <a:hlinkClick r:id="rId3">
                  <a:extLst>
                    <a:ext uri="{A12FA001-AC4F-418D-AE19-62706E023703}">
                      <ahyp:hlinkClr xmlns:ahyp="http://schemas.microsoft.com/office/drawing/2018/hyperlinkcolor" val="tx"/>
                    </a:ext>
                  </a:extLst>
                </a:hlinkClick>
              </a:rPr>
              <a:t>https://www.aaaai.org/Tools-for-the-Public/Conditions-Library/Allergies/soy-egg-anesthesia</a:t>
            </a:r>
            <a:endParaRPr lang="en-US" sz="800" dirty="0">
              <a:solidFill>
                <a:schemeClr val="tx1"/>
              </a:solidFill>
              <a:latin typeface="Calibri"/>
              <a:ea typeface="Calibri"/>
              <a:cs typeface="Calibri"/>
            </a:endParaRPr>
          </a:p>
          <a:p>
            <a:pPr marL="228600" indent="-228600">
              <a:lnSpc>
                <a:spcPct val="100000"/>
              </a:lnSpc>
              <a:spcBef>
                <a:spcPts val="400"/>
              </a:spcBef>
              <a:buAutoNum type="arabicPeriod"/>
            </a:pPr>
            <a:r>
              <a:rPr lang="en-US" sz="800" dirty="0">
                <a:solidFill>
                  <a:schemeClr val="tx1"/>
                </a:solidFill>
                <a:latin typeface="Calibri"/>
                <a:ea typeface="Calibri"/>
                <a:cs typeface="Calibri"/>
              </a:rPr>
              <a:t>Asserhøj LL, Mosbech H, Krøigaard M, Garvey LH</a:t>
            </a:r>
            <a:r>
              <a:rPr lang="en-US" sz="800" i="1" dirty="0">
                <a:solidFill>
                  <a:schemeClr val="tx1"/>
                </a:solidFill>
                <a:latin typeface="Calibri"/>
                <a:ea typeface="Calibri"/>
                <a:cs typeface="Calibri"/>
              </a:rPr>
              <a:t>. No evidence for contraindications to the use of propofol in adults allergic to egg, soy or peanut†. British Journal of </a:t>
            </a:r>
            <a:r>
              <a:rPr lang="en-US" sz="800" i="1" dirty="0" err="1">
                <a:solidFill>
                  <a:schemeClr val="tx1"/>
                </a:solidFill>
                <a:latin typeface="Calibri"/>
                <a:ea typeface="Calibri"/>
                <a:cs typeface="Calibri"/>
              </a:rPr>
              <a:t>Anaesthesia</a:t>
            </a:r>
            <a:r>
              <a:rPr lang="en-US" sz="800" i="1" dirty="0">
                <a:solidFill>
                  <a:schemeClr val="tx1"/>
                </a:solidFill>
                <a:latin typeface="Calibri"/>
                <a:ea typeface="Calibri"/>
                <a:cs typeface="Calibri"/>
              </a:rPr>
              <a:t>. 2016;116(1):77-82. https://doi.org/10.1093/bja/aev360</a:t>
            </a:r>
          </a:p>
          <a:p>
            <a:pPr marL="228600" indent="-228600">
              <a:lnSpc>
                <a:spcPct val="100000"/>
              </a:lnSpc>
              <a:spcBef>
                <a:spcPts val="400"/>
              </a:spcBef>
              <a:buAutoNum type="arabicPeriod"/>
            </a:pPr>
            <a:r>
              <a:rPr lang="en-US" sz="800" dirty="0">
                <a:solidFill>
                  <a:schemeClr val="tx1"/>
                </a:solidFill>
                <a:latin typeface="Calibri"/>
                <a:ea typeface="Calibri"/>
                <a:cs typeface="Calibri"/>
              </a:rPr>
              <a:t>Nam E, Fitter S, Moussavi K. Comparison of push-dose phenylephrine and epinephrine in the emergency department. </a:t>
            </a:r>
            <a:r>
              <a:rPr lang="en-US" sz="800" i="1" dirty="0">
                <a:solidFill>
                  <a:schemeClr val="tx1"/>
                </a:solidFill>
                <a:latin typeface="Calibri"/>
                <a:ea typeface="Calibri"/>
                <a:cs typeface="Calibri"/>
              </a:rPr>
              <a:t>The American Journal of Emergency Medicine</a:t>
            </a:r>
            <a:r>
              <a:rPr lang="en-US" sz="800" dirty="0">
                <a:solidFill>
                  <a:schemeClr val="tx1"/>
                </a:solidFill>
                <a:latin typeface="Calibri"/>
                <a:ea typeface="Calibri"/>
                <a:cs typeface="Calibri"/>
              </a:rPr>
              <a:t>. 2022;52:43-49. doi.org/10.1016/j.ajem.2021.11.033</a:t>
            </a:r>
          </a:p>
          <a:p>
            <a:pPr marL="228600" indent="-228600">
              <a:lnSpc>
                <a:spcPct val="100000"/>
              </a:lnSpc>
              <a:spcBef>
                <a:spcPts val="400"/>
              </a:spcBef>
              <a:buAutoNum type="arabicPeriod"/>
            </a:pPr>
            <a:r>
              <a:rPr lang="en-US" sz="800" dirty="0">
                <a:solidFill>
                  <a:schemeClr val="tx1"/>
                </a:solidFill>
                <a:latin typeface="Calibri"/>
                <a:ea typeface="Calibri"/>
                <a:cs typeface="Calibri"/>
              </a:rPr>
              <a:t>Singer S, Pope H, Fuller BM, Gibson G. The safety and efficacy of push dose vasopressors in critically ill adults. </a:t>
            </a:r>
            <a:r>
              <a:rPr lang="en-US" sz="800" i="1" dirty="0">
                <a:solidFill>
                  <a:schemeClr val="tx1"/>
                </a:solidFill>
                <a:latin typeface="Calibri"/>
                <a:ea typeface="Calibri"/>
                <a:cs typeface="Calibri"/>
              </a:rPr>
              <a:t>The American Journal of Emergency Medicine</a:t>
            </a:r>
            <a:r>
              <a:rPr lang="en-US" sz="800" dirty="0">
                <a:solidFill>
                  <a:schemeClr val="tx1"/>
                </a:solidFill>
                <a:latin typeface="Calibri"/>
                <a:ea typeface="Calibri"/>
                <a:cs typeface="Calibri"/>
              </a:rPr>
              <a:t>. 2022;61:137-142. doi.org/10.1016/j.ajem.2022.08.055</a:t>
            </a:r>
          </a:p>
          <a:p>
            <a:pPr marL="228600" indent="-228600">
              <a:lnSpc>
                <a:spcPct val="100000"/>
              </a:lnSpc>
              <a:spcBef>
                <a:spcPts val="400"/>
              </a:spcBef>
              <a:buAutoNum type="arabicPeriod"/>
            </a:pPr>
            <a:r>
              <a:rPr lang="en-US" sz="800" dirty="0">
                <a:solidFill>
                  <a:schemeClr val="tx1"/>
                </a:solidFill>
                <a:latin typeface="Calibri"/>
                <a:ea typeface="Calibri"/>
                <a:cs typeface="Calibri"/>
              </a:rPr>
              <a:t>Ebert Thomas J, Muzi M, Berens R, Goff D, </a:t>
            </a:r>
            <a:r>
              <a:rPr lang="en-US" sz="800" dirty="0" err="1">
                <a:solidFill>
                  <a:schemeClr val="tx1"/>
                </a:solidFill>
                <a:latin typeface="Calibri"/>
                <a:ea typeface="Calibri"/>
                <a:cs typeface="Calibri"/>
              </a:rPr>
              <a:t>Kampine</a:t>
            </a:r>
            <a:r>
              <a:rPr lang="en-US" sz="800" dirty="0">
                <a:solidFill>
                  <a:schemeClr val="tx1"/>
                </a:solidFill>
                <a:latin typeface="Calibri"/>
                <a:ea typeface="Calibri"/>
                <a:cs typeface="Calibri"/>
              </a:rPr>
              <a:t> John P. Sympathetic responses to induction of anesthesia in humans with propofol or etomidate. </a:t>
            </a:r>
            <a:r>
              <a:rPr lang="en-US" sz="800" i="1" dirty="0">
                <a:solidFill>
                  <a:schemeClr val="tx1"/>
                </a:solidFill>
                <a:latin typeface="Calibri"/>
                <a:ea typeface="Calibri"/>
                <a:cs typeface="Calibri"/>
              </a:rPr>
              <a:t>Anesthesiology</a:t>
            </a:r>
            <a:r>
              <a:rPr lang="en-US" sz="800" dirty="0">
                <a:solidFill>
                  <a:schemeClr val="tx1"/>
                </a:solidFill>
                <a:latin typeface="Calibri"/>
                <a:ea typeface="Calibri"/>
                <a:cs typeface="Calibri"/>
              </a:rPr>
              <a:t>. 1992;76(5):725-733.  doi.org/10.1097/00000542-199205000-00010</a:t>
            </a:r>
          </a:p>
          <a:p>
            <a:pPr marL="228600" indent="-228600">
              <a:lnSpc>
                <a:spcPct val="100000"/>
              </a:lnSpc>
              <a:spcBef>
                <a:spcPts val="400"/>
              </a:spcBef>
              <a:buAutoNum type="arabicPeriod"/>
            </a:pPr>
            <a:r>
              <a:rPr lang="en-US" sz="800" dirty="0">
                <a:solidFill>
                  <a:schemeClr val="tx1"/>
                </a:solidFill>
                <a:latin typeface="Calibri"/>
                <a:ea typeface="Calibri"/>
                <a:cs typeface="Calibri"/>
              </a:rPr>
              <a:t>Tobias J, Leder M. Procedural sedation: A review of sedative agents, monitoring, and management of complications. </a:t>
            </a:r>
            <a:r>
              <a:rPr lang="en-US" sz="800" i="1" dirty="0">
                <a:solidFill>
                  <a:schemeClr val="tx1"/>
                </a:solidFill>
                <a:latin typeface="Calibri"/>
                <a:ea typeface="Calibri"/>
                <a:cs typeface="Calibri"/>
              </a:rPr>
              <a:t>Saudi Journal of </a:t>
            </a:r>
            <a:r>
              <a:rPr lang="en-US" sz="800" i="1" dirty="0" err="1">
                <a:solidFill>
                  <a:schemeClr val="tx1"/>
                </a:solidFill>
                <a:latin typeface="Calibri"/>
                <a:ea typeface="Calibri"/>
                <a:cs typeface="Calibri"/>
              </a:rPr>
              <a:t>Anaesthesia</a:t>
            </a:r>
            <a:r>
              <a:rPr lang="en-US" sz="800" dirty="0">
                <a:solidFill>
                  <a:schemeClr val="tx1"/>
                </a:solidFill>
                <a:latin typeface="Calibri"/>
                <a:ea typeface="Calibri"/>
                <a:cs typeface="Calibri"/>
              </a:rPr>
              <a:t>. 2011;5(4):395. doi.org/10.4103/1658-354x.87270</a:t>
            </a:r>
          </a:p>
          <a:p>
            <a:pPr marL="228600" indent="-228600">
              <a:lnSpc>
                <a:spcPct val="100000"/>
              </a:lnSpc>
              <a:spcBef>
                <a:spcPts val="400"/>
              </a:spcBef>
              <a:buAutoNum type="arabicPeriod"/>
            </a:pPr>
            <a:r>
              <a:rPr lang="en-US" sz="800" dirty="0">
                <a:solidFill>
                  <a:schemeClr val="tx1"/>
                </a:solidFill>
                <a:latin typeface="Calibri"/>
                <a:ea typeface="Calibri"/>
                <a:cs typeface="Calibri"/>
              </a:rPr>
              <a:t>The effect of long-term alcohol use on propofol. </a:t>
            </a:r>
            <a:r>
              <a:rPr lang="en-US" sz="800" i="1" dirty="0">
                <a:solidFill>
                  <a:schemeClr val="tx1"/>
                </a:solidFill>
                <a:latin typeface="Calibri"/>
                <a:ea typeface="Calibri"/>
                <a:cs typeface="Calibri"/>
              </a:rPr>
              <a:t>Connecticut Anesthesia Associates.</a:t>
            </a:r>
            <a:r>
              <a:rPr lang="en-US" sz="800" dirty="0">
                <a:solidFill>
                  <a:schemeClr val="tx1"/>
                </a:solidFill>
                <a:latin typeface="Calibri"/>
                <a:ea typeface="Calibri"/>
                <a:cs typeface="Calibri"/>
              </a:rPr>
              <a:t> 2024. </a:t>
            </a:r>
            <a:r>
              <a:rPr lang="en-US" sz="800" dirty="0">
                <a:solidFill>
                  <a:schemeClr val="tx1"/>
                </a:solidFill>
                <a:latin typeface="Calibri"/>
                <a:ea typeface="Calibri"/>
                <a:cs typeface="Calibri"/>
                <a:hlinkClick r:id="rId4">
                  <a:extLst>
                    <a:ext uri="{A12FA001-AC4F-418D-AE19-62706E023703}">
                      <ahyp:hlinkClr xmlns:ahyp="http://schemas.microsoft.com/office/drawing/2018/hyperlinkcolor" val="tx"/>
                    </a:ext>
                  </a:extLst>
                </a:hlinkClick>
              </a:rPr>
              <a:t>https://ctanesth.com/effect-long-term-alcohol-use-propofol/</a:t>
            </a:r>
            <a:r>
              <a:rPr lang="en-US" sz="800" dirty="0">
                <a:solidFill>
                  <a:schemeClr val="tx1"/>
                </a:solidFill>
                <a:latin typeface="Calibri"/>
                <a:ea typeface="Calibri"/>
                <a:cs typeface="Calibri"/>
              </a:rPr>
              <a:t>  </a:t>
            </a:r>
          </a:p>
          <a:p>
            <a:pPr marL="228600" indent="-228600">
              <a:lnSpc>
                <a:spcPct val="100000"/>
              </a:lnSpc>
              <a:spcBef>
                <a:spcPts val="400"/>
              </a:spcBef>
              <a:buAutoNum type="arabicPeriod"/>
            </a:pPr>
            <a:r>
              <a:rPr lang="en-US" sz="800" dirty="0" err="1">
                <a:solidFill>
                  <a:schemeClr val="tx1"/>
                </a:solidFill>
                <a:highlight>
                  <a:srgbClr val="FFFFFF"/>
                </a:highlight>
                <a:latin typeface="Calibri"/>
                <a:ea typeface="Calibri"/>
                <a:cs typeface="Calibri"/>
              </a:rPr>
              <a:t>Fassoulaki</a:t>
            </a:r>
            <a:r>
              <a:rPr lang="en-US" sz="800" dirty="0">
                <a:solidFill>
                  <a:schemeClr val="tx1"/>
                </a:solidFill>
                <a:highlight>
                  <a:srgbClr val="FFFFFF"/>
                </a:highlight>
                <a:latin typeface="Calibri"/>
                <a:ea typeface="Calibri"/>
                <a:cs typeface="Calibri"/>
              </a:rPr>
              <a:t>, Argyro MD, PhD, DEAA; </a:t>
            </a:r>
            <a:r>
              <a:rPr lang="en-US" sz="800" dirty="0" err="1">
                <a:solidFill>
                  <a:schemeClr val="tx1"/>
                </a:solidFill>
                <a:highlight>
                  <a:srgbClr val="FFFFFF"/>
                </a:highlight>
                <a:latin typeface="Calibri"/>
                <a:ea typeface="Calibri"/>
                <a:cs typeface="Calibri"/>
              </a:rPr>
              <a:t>Farinotti</a:t>
            </a:r>
            <a:r>
              <a:rPr lang="en-US" sz="800" dirty="0">
                <a:solidFill>
                  <a:schemeClr val="tx1"/>
                </a:solidFill>
                <a:highlight>
                  <a:srgbClr val="FFFFFF"/>
                </a:highlight>
                <a:latin typeface="Calibri"/>
                <a:ea typeface="Calibri"/>
                <a:cs typeface="Calibri"/>
              </a:rPr>
              <a:t>, Robert PhD; Servin, Frédérique MD; </a:t>
            </a:r>
            <a:r>
              <a:rPr lang="en-US" sz="800" dirty="0" err="1">
                <a:solidFill>
                  <a:schemeClr val="tx1"/>
                </a:solidFill>
                <a:highlight>
                  <a:srgbClr val="FFFFFF"/>
                </a:highlight>
                <a:latin typeface="Calibri"/>
                <a:ea typeface="Calibri"/>
                <a:cs typeface="Calibri"/>
              </a:rPr>
              <a:t>Desmonts</a:t>
            </a:r>
            <a:r>
              <a:rPr lang="en-US" sz="800" dirty="0">
                <a:solidFill>
                  <a:schemeClr val="tx1"/>
                </a:solidFill>
                <a:highlight>
                  <a:srgbClr val="FFFFFF"/>
                </a:highlight>
                <a:latin typeface="Calibri"/>
                <a:ea typeface="Calibri"/>
                <a:cs typeface="Calibri"/>
              </a:rPr>
              <a:t>, Jean Marie MD. Chronic alcoholism increases the induction dose of propofol in humans. </a:t>
            </a:r>
            <a:r>
              <a:rPr lang="en-US" sz="800" i="1" dirty="0">
                <a:solidFill>
                  <a:schemeClr val="tx1"/>
                </a:solidFill>
                <a:highlight>
                  <a:srgbClr val="FFFFFF"/>
                </a:highlight>
                <a:latin typeface="Calibri"/>
                <a:ea typeface="Calibri"/>
                <a:cs typeface="Calibri"/>
              </a:rPr>
              <a:t>Anesthesia &amp; Analgesia</a:t>
            </a:r>
            <a:r>
              <a:rPr lang="en-US" sz="800" dirty="0">
                <a:solidFill>
                  <a:schemeClr val="tx1"/>
                </a:solidFill>
                <a:highlight>
                  <a:srgbClr val="FFFFFF"/>
                </a:highlight>
                <a:latin typeface="Calibri"/>
                <a:ea typeface="Calibri"/>
                <a:cs typeface="Calibri"/>
              </a:rPr>
              <a:t> 77(3):p 553-556, September 1993.</a:t>
            </a:r>
            <a:endParaRPr lang="en-US" sz="800" dirty="0">
              <a:solidFill>
                <a:schemeClr val="tx1"/>
              </a:solidFill>
              <a:latin typeface="Calibri"/>
              <a:ea typeface="Calibri"/>
              <a:cs typeface="Calibri"/>
            </a:endParaRPr>
          </a:p>
          <a:p>
            <a:pPr marL="228600" indent="-228600">
              <a:lnSpc>
                <a:spcPct val="100000"/>
              </a:lnSpc>
              <a:spcBef>
                <a:spcPts val="400"/>
              </a:spcBef>
              <a:buAutoNum type="arabicPeriod"/>
            </a:pPr>
            <a:r>
              <a:rPr lang="en-US" sz="800" dirty="0" err="1">
                <a:solidFill>
                  <a:schemeClr val="tx1"/>
                </a:solidFill>
                <a:latin typeface="Calibri"/>
                <a:ea typeface="Calibri"/>
                <a:cs typeface="Calibri"/>
              </a:rPr>
              <a:t>Fassoulaki</a:t>
            </a:r>
            <a:r>
              <a:rPr lang="en-US" sz="800" dirty="0">
                <a:solidFill>
                  <a:schemeClr val="tx1"/>
                </a:solidFill>
                <a:latin typeface="Calibri"/>
                <a:ea typeface="Calibri"/>
                <a:cs typeface="Calibri"/>
              </a:rPr>
              <a:t> A, Eger El. Alcohol increases the solubility of </a:t>
            </a:r>
            <a:r>
              <a:rPr lang="en-US" sz="800" dirty="0" err="1">
                <a:solidFill>
                  <a:schemeClr val="tx1"/>
                </a:solidFill>
                <a:latin typeface="Calibri"/>
                <a:ea typeface="Calibri"/>
                <a:cs typeface="Calibri"/>
              </a:rPr>
              <a:t>anaesthetics</a:t>
            </a:r>
            <a:r>
              <a:rPr lang="en-US" sz="800" dirty="0">
                <a:solidFill>
                  <a:schemeClr val="tx1"/>
                </a:solidFill>
                <a:latin typeface="Calibri"/>
                <a:ea typeface="Calibri"/>
                <a:cs typeface="Calibri"/>
              </a:rPr>
              <a:t> in the liver. </a:t>
            </a:r>
            <a:r>
              <a:rPr lang="en-US" sz="800" i="1" dirty="0">
                <a:solidFill>
                  <a:schemeClr val="tx1"/>
                </a:solidFill>
                <a:latin typeface="Calibri"/>
                <a:ea typeface="Calibri"/>
                <a:cs typeface="Calibri"/>
              </a:rPr>
              <a:t>British Journal of </a:t>
            </a:r>
            <a:r>
              <a:rPr lang="en-US" sz="800" i="1" dirty="0" err="1">
                <a:solidFill>
                  <a:schemeClr val="tx1"/>
                </a:solidFill>
                <a:latin typeface="Calibri"/>
                <a:ea typeface="Calibri"/>
                <a:cs typeface="Calibri"/>
              </a:rPr>
              <a:t>Anaesthesia</a:t>
            </a:r>
            <a:r>
              <a:rPr lang="en-US" sz="800" dirty="0">
                <a:solidFill>
                  <a:schemeClr val="tx1"/>
                </a:solidFill>
                <a:latin typeface="Calibri"/>
                <a:ea typeface="Calibri"/>
                <a:cs typeface="Calibri"/>
              </a:rPr>
              <a:t>. 2017;58(5):551-554. doi.org/10.1093/</a:t>
            </a:r>
            <a:r>
              <a:rPr lang="en-US" sz="800" dirty="0" err="1">
                <a:solidFill>
                  <a:schemeClr val="tx1"/>
                </a:solidFill>
                <a:latin typeface="Calibri"/>
                <a:ea typeface="Calibri"/>
                <a:cs typeface="Calibri"/>
              </a:rPr>
              <a:t>bja</a:t>
            </a:r>
            <a:r>
              <a:rPr lang="en-US" sz="800" dirty="0">
                <a:solidFill>
                  <a:schemeClr val="tx1"/>
                </a:solidFill>
                <a:latin typeface="Calibri"/>
                <a:ea typeface="Calibri"/>
                <a:cs typeface="Calibri"/>
              </a:rPr>
              <a:t>/58.5.551</a:t>
            </a:r>
          </a:p>
          <a:p>
            <a:pPr marL="228600" indent="-228600">
              <a:lnSpc>
                <a:spcPct val="100000"/>
              </a:lnSpc>
              <a:spcBef>
                <a:spcPts val="400"/>
              </a:spcBef>
              <a:buAutoNum type="arabicPeriod"/>
            </a:pPr>
            <a:r>
              <a:rPr lang="en-US" sz="800" dirty="0">
                <a:solidFill>
                  <a:schemeClr val="tx1"/>
                </a:solidFill>
                <a:latin typeface="Calibri"/>
                <a:ea typeface="Calibri"/>
                <a:cs typeface="Calibri"/>
              </a:rPr>
              <a:t>Liang C, Chen J, Gu W, Wang H, Xue Z. Chronic alcoholism increases the induction dose of propofol. </a:t>
            </a:r>
            <a:r>
              <a:rPr lang="en-US" sz="800" i="1" dirty="0">
                <a:solidFill>
                  <a:schemeClr val="tx1"/>
                </a:solidFill>
                <a:latin typeface="Calibri"/>
                <a:ea typeface="Calibri"/>
                <a:cs typeface="Calibri"/>
              </a:rPr>
              <a:t>Acta </a:t>
            </a:r>
            <a:r>
              <a:rPr lang="en-US" sz="800" i="1" dirty="0" err="1">
                <a:solidFill>
                  <a:schemeClr val="tx1"/>
                </a:solidFill>
                <a:latin typeface="Calibri"/>
                <a:ea typeface="Calibri"/>
                <a:cs typeface="Calibri"/>
              </a:rPr>
              <a:t>Anaesthesiologica</a:t>
            </a:r>
            <a:r>
              <a:rPr lang="en-US" sz="800" i="1" dirty="0">
                <a:solidFill>
                  <a:schemeClr val="tx1"/>
                </a:solidFill>
                <a:latin typeface="Calibri"/>
                <a:ea typeface="Calibri"/>
                <a:cs typeface="Calibri"/>
              </a:rPr>
              <a:t> Scandinavica</a:t>
            </a:r>
            <a:r>
              <a:rPr lang="en-US" sz="800" dirty="0">
                <a:solidFill>
                  <a:schemeClr val="tx1"/>
                </a:solidFill>
                <a:latin typeface="Calibri"/>
                <a:ea typeface="Calibri"/>
                <a:cs typeface="Calibri"/>
              </a:rPr>
              <a:t>. 2011;55(9):1113-1117. doi.org/10.1111/j.1399-6576.2011.02497.x</a:t>
            </a:r>
          </a:p>
          <a:p>
            <a:pPr marL="228600" indent="-228600">
              <a:lnSpc>
                <a:spcPct val="100000"/>
              </a:lnSpc>
              <a:spcBef>
                <a:spcPts val="400"/>
              </a:spcBef>
              <a:buAutoNum type="arabicPeriod"/>
            </a:pPr>
            <a:r>
              <a:rPr lang="en-US" sz="800" dirty="0">
                <a:solidFill>
                  <a:schemeClr val="tx1"/>
                </a:solidFill>
                <a:latin typeface="Calibri"/>
                <a:ea typeface="Calibri"/>
                <a:cs typeface="Calibri"/>
              </a:rPr>
              <a:t>Servin Frédérique S, </a:t>
            </a:r>
            <a:r>
              <a:rPr lang="en-US" sz="800" dirty="0" err="1">
                <a:solidFill>
                  <a:schemeClr val="tx1"/>
                </a:solidFill>
                <a:latin typeface="Calibri"/>
                <a:ea typeface="Calibri"/>
                <a:cs typeface="Calibri"/>
              </a:rPr>
              <a:t>Bougeois</a:t>
            </a:r>
            <a:r>
              <a:rPr lang="en-US" sz="800" dirty="0">
                <a:solidFill>
                  <a:schemeClr val="tx1"/>
                </a:solidFill>
                <a:latin typeface="Calibri"/>
                <a:ea typeface="Calibri"/>
                <a:cs typeface="Calibri"/>
              </a:rPr>
              <a:t> B, </a:t>
            </a:r>
            <a:r>
              <a:rPr lang="en-US" sz="800" dirty="0" err="1">
                <a:solidFill>
                  <a:schemeClr val="tx1"/>
                </a:solidFill>
                <a:latin typeface="Calibri"/>
                <a:ea typeface="Calibri"/>
                <a:cs typeface="Calibri"/>
              </a:rPr>
              <a:t>Gomeni</a:t>
            </a:r>
            <a:r>
              <a:rPr lang="en-US" sz="800" dirty="0">
                <a:solidFill>
                  <a:schemeClr val="tx1"/>
                </a:solidFill>
                <a:latin typeface="Calibri"/>
                <a:ea typeface="Calibri"/>
                <a:cs typeface="Calibri"/>
              </a:rPr>
              <a:t> R, </a:t>
            </a:r>
            <a:r>
              <a:rPr lang="en-US" sz="800" dirty="0" err="1">
                <a:solidFill>
                  <a:schemeClr val="tx1"/>
                </a:solidFill>
                <a:latin typeface="Calibri"/>
                <a:ea typeface="Calibri"/>
                <a:cs typeface="Calibri"/>
              </a:rPr>
              <a:t>Mentré</a:t>
            </a:r>
            <a:r>
              <a:rPr lang="en-US" sz="800" dirty="0">
                <a:solidFill>
                  <a:schemeClr val="tx1"/>
                </a:solidFill>
                <a:latin typeface="Calibri"/>
                <a:ea typeface="Calibri"/>
                <a:cs typeface="Calibri"/>
              </a:rPr>
              <a:t> F, </a:t>
            </a:r>
            <a:r>
              <a:rPr lang="en-US" sz="800" dirty="0" err="1">
                <a:solidFill>
                  <a:schemeClr val="tx1"/>
                </a:solidFill>
                <a:latin typeface="Calibri"/>
                <a:ea typeface="Calibri"/>
                <a:cs typeface="Calibri"/>
              </a:rPr>
              <a:t>Farinotti</a:t>
            </a:r>
            <a:r>
              <a:rPr lang="en-US" sz="800" dirty="0">
                <a:solidFill>
                  <a:schemeClr val="tx1"/>
                </a:solidFill>
                <a:latin typeface="Calibri"/>
                <a:ea typeface="Calibri"/>
                <a:cs typeface="Calibri"/>
              </a:rPr>
              <a:t> R, </a:t>
            </a:r>
            <a:r>
              <a:rPr lang="en-US" sz="800" dirty="0" err="1">
                <a:solidFill>
                  <a:schemeClr val="tx1"/>
                </a:solidFill>
                <a:latin typeface="Calibri"/>
                <a:ea typeface="Calibri"/>
                <a:cs typeface="Calibri"/>
              </a:rPr>
              <a:t>Desmonts</a:t>
            </a:r>
            <a:r>
              <a:rPr lang="en-US" sz="800" dirty="0">
                <a:solidFill>
                  <a:schemeClr val="tx1"/>
                </a:solidFill>
                <a:latin typeface="Calibri"/>
                <a:ea typeface="Calibri"/>
                <a:cs typeface="Calibri"/>
              </a:rPr>
              <a:t> JM. Pharmacokinetics of propofol administered by target-controlled infusion to alcoholic patients. </a:t>
            </a:r>
            <a:r>
              <a:rPr lang="en-US" sz="800" i="1" dirty="0">
                <a:solidFill>
                  <a:schemeClr val="tx1"/>
                </a:solidFill>
                <a:latin typeface="Calibri"/>
                <a:ea typeface="Calibri"/>
                <a:cs typeface="Calibri"/>
              </a:rPr>
              <a:t>Anesthesiology</a:t>
            </a:r>
            <a:r>
              <a:rPr lang="en-US" sz="800" dirty="0">
                <a:solidFill>
                  <a:schemeClr val="tx1"/>
                </a:solidFill>
                <a:latin typeface="Calibri"/>
                <a:ea typeface="Calibri"/>
                <a:cs typeface="Calibri"/>
              </a:rPr>
              <a:t>. 2003;99(3):576-585. doi.org/10.1097/00000542-200309000-00012</a:t>
            </a:r>
          </a:p>
          <a:p>
            <a:pPr marL="228600" indent="-228600">
              <a:lnSpc>
                <a:spcPct val="100000"/>
              </a:lnSpc>
              <a:spcBef>
                <a:spcPts val="400"/>
              </a:spcBef>
              <a:buAutoNum type="arabicPeriod"/>
            </a:pPr>
            <a:r>
              <a:rPr lang="en-US" sz="800" dirty="0">
                <a:solidFill>
                  <a:schemeClr val="tx1"/>
                </a:solidFill>
                <a:latin typeface="Calibri"/>
                <a:ea typeface="Calibri"/>
                <a:cs typeface="Calibri"/>
              </a:rPr>
              <a:t>Augustinsson A, Franze E, Almqvist M, </a:t>
            </a:r>
            <a:r>
              <a:rPr lang="en-US" sz="800" dirty="0" err="1">
                <a:solidFill>
                  <a:schemeClr val="tx1"/>
                </a:solidFill>
                <a:latin typeface="Calibri"/>
                <a:ea typeface="Calibri"/>
                <a:cs typeface="Calibri"/>
              </a:rPr>
              <a:t>Warrén</a:t>
            </a:r>
            <a:r>
              <a:rPr lang="en-US" sz="800" dirty="0">
                <a:solidFill>
                  <a:schemeClr val="tx1"/>
                </a:solidFill>
                <a:latin typeface="Calibri"/>
                <a:ea typeface="Calibri"/>
                <a:cs typeface="Calibri"/>
              </a:rPr>
              <a:t> Stomberg M, Sjöberg C, </a:t>
            </a:r>
            <a:r>
              <a:rPr lang="en-US" sz="800" dirty="0" err="1">
                <a:solidFill>
                  <a:schemeClr val="tx1"/>
                </a:solidFill>
                <a:latin typeface="Calibri"/>
                <a:ea typeface="Calibri"/>
                <a:cs typeface="Calibri"/>
              </a:rPr>
              <a:t>Jildenstål</a:t>
            </a:r>
            <a:r>
              <a:rPr lang="en-US" sz="800" dirty="0">
                <a:solidFill>
                  <a:schemeClr val="tx1"/>
                </a:solidFill>
                <a:latin typeface="Calibri"/>
                <a:ea typeface="Calibri"/>
                <a:cs typeface="Calibri"/>
              </a:rPr>
              <a:t> P. Red-haired people’s altered responsiveness to pain, analgesics, and hypnotics: myth or fact?—a narrative review. </a:t>
            </a:r>
            <a:r>
              <a:rPr lang="en-US" sz="800" i="1" dirty="0">
                <a:solidFill>
                  <a:schemeClr val="tx1"/>
                </a:solidFill>
                <a:latin typeface="Calibri"/>
                <a:ea typeface="Calibri"/>
                <a:cs typeface="Calibri"/>
              </a:rPr>
              <a:t>Journal of Personalized Medicine</a:t>
            </a:r>
            <a:r>
              <a:rPr lang="en-US" sz="800" dirty="0">
                <a:solidFill>
                  <a:schemeClr val="tx1"/>
                </a:solidFill>
                <a:latin typeface="Calibri"/>
                <a:ea typeface="Calibri"/>
                <a:cs typeface="Calibri"/>
              </a:rPr>
              <a:t>. 2024;14(6):583. doi.org/10.3390/jpm14060583</a:t>
            </a:r>
          </a:p>
          <a:p>
            <a:pPr marL="228600" indent="-228600">
              <a:buAutoNum type="arabicPeriod"/>
            </a:pPr>
            <a:endParaRPr lang="en-US" sz="800" dirty="0">
              <a:solidFill>
                <a:schemeClr val="tx1"/>
              </a:solidFill>
              <a:highlight>
                <a:srgbClr val="FFFFFF"/>
              </a:highlight>
              <a:latin typeface="Calibri"/>
              <a:ea typeface="Calibri"/>
              <a:cs typeface="Calibri"/>
            </a:endParaRPr>
          </a:p>
          <a:p>
            <a:endParaRPr lang="en-US" sz="800" dirty="0">
              <a:latin typeface="Calibri"/>
              <a:ea typeface="Calibri"/>
            </a:endParaRPr>
          </a:p>
          <a:p>
            <a:endParaRPr lang="en-US" sz="800" dirty="0">
              <a:latin typeface="Calibri"/>
              <a:ea typeface="Calibri"/>
            </a:endParaRPr>
          </a:p>
          <a:p>
            <a:endParaRPr lang="en-US" sz="1800" dirty="0">
              <a:latin typeface="Segoe UI"/>
              <a:cs typeface="Segoe UI"/>
            </a:endParaRPr>
          </a:p>
        </p:txBody>
      </p:sp>
    </p:spTree>
    <p:extLst>
      <p:ext uri="{BB962C8B-B14F-4D97-AF65-F5344CB8AC3E}">
        <p14:creationId xmlns:p14="http://schemas.microsoft.com/office/powerpoint/2010/main" val="25375727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86088-B901-51D4-D2E5-07CEB5E2C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A56768-126C-CE2F-F231-61F3C4E20CD9}"/>
              </a:ext>
            </a:extLst>
          </p:cNvPr>
          <p:cNvSpPr>
            <a:spLocks noGrp="1"/>
          </p:cNvSpPr>
          <p:nvPr>
            <p:ph type="title"/>
          </p:nvPr>
        </p:nvSpPr>
        <p:spPr>
          <a:xfrm>
            <a:off x="628650" y="517014"/>
            <a:ext cx="7886700" cy="507831"/>
          </a:xfrm>
        </p:spPr>
        <p:txBody>
          <a:bodyPr/>
          <a:lstStyle/>
          <a:p>
            <a:r>
              <a:rPr lang="en-US" sz="3000">
                <a:latin typeface="Calibri"/>
                <a:ea typeface="Calibri"/>
                <a:cs typeface="Arial"/>
              </a:rPr>
              <a:t>References</a:t>
            </a:r>
            <a:endParaRPr lang="en-US" sz="3000" b="0">
              <a:latin typeface="Calibri"/>
              <a:ea typeface="Calibri"/>
              <a:cs typeface="Segoe UI"/>
            </a:endParaRPr>
          </a:p>
        </p:txBody>
      </p:sp>
      <p:sp>
        <p:nvSpPr>
          <p:cNvPr id="3" name="Content Placeholder 2">
            <a:extLst>
              <a:ext uri="{FF2B5EF4-FFF2-40B4-BE49-F238E27FC236}">
                <a16:creationId xmlns:a16="http://schemas.microsoft.com/office/drawing/2014/main" id="{4C27B7BA-D30B-78F5-523C-00D12C7CA730}"/>
              </a:ext>
            </a:extLst>
          </p:cNvPr>
          <p:cNvSpPr>
            <a:spLocks noGrp="1"/>
          </p:cNvSpPr>
          <p:nvPr>
            <p:ph idx="1"/>
          </p:nvPr>
        </p:nvSpPr>
        <p:spPr>
          <a:xfrm>
            <a:off x="338521" y="1081248"/>
            <a:ext cx="8804341" cy="3641371"/>
          </a:xfrm>
        </p:spPr>
        <p:txBody>
          <a:bodyPr vert="horz" lIns="91440" tIns="45720" rIns="91440" bIns="45720" rtlCol="0" anchor="t">
            <a:normAutofit fontScale="92500" lnSpcReduction="20000"/>
          </a:bodyPr>
          <a:lstStyle/>
          <a:p>
            <a:pPr marL="228600" indent="-228600">
              <a:lnSpc>
                <a:spcPct val="100000"/>
              </a:lnSpc>
              <a:spcBef>
                <a:spcPts val="600"/>
              </a:spcBef>
              <a:buAutoNum type="arabicPeriod"/>
            </a:pPr>
            <a:r>
              <a:rPr lang="en-US" sz="900" dirty="0">
                <a:solidFill>
                  <a:schemeClr val="tx1"/>
                </a:solidFill>
                <a:latin typeface="Calibri"/>
                <a:ea typeface="Calibri"/>
                <a:cs typeface="Calibri"/>
              </a:rPr>
              <a:t>Liem Edwin B, Lin CM, Suleman MI, et al. Anesthetic Requirement Is Increased in Redheads. </a:t>
            </a:r>
            <a:r>
              <a:rPr lang="en-US" sz="900" i="1" dirty="0">
                <a:solidFill>
                  <a:schemeClr val="tx1"/>
                </a:solidFill>
                <a:latin typeface="Calibri"/>
                <a:ea typeface="Calibri"/>
                <a:cs typeface="Calibri"/>
              </a:rPr>
              <a:t>Anesthesiology</a:t>
            </a:r>
            <a:r>
              <a:rPr lang="en-US" sz="900" dirty="0">
                <a:solidFill>
                  <a:schemeClr val="tx1"/>
                </a:solidFill>
                <a:latin typeface="Calibri"/>
                <a:ea typeface="Calibri"/>
                <a:cs typeface="Calibri"/>
              </a:rPr>
              <a:t>. 2004;101(2):279-283. </a:t>
            </a:r>
            <a:r>
              <a:rPr lang="en-US" sz="900" dirty="0" err="1">
                <a:solidFill>
                  <a:schemeClr val="tx1"/>
                </a:solidFill>
                <a:latin typeface="Calibri"/>
                <a:ea typeface="Calibri"/>
                <a:cs typeface="Calibri"/>
              </a:rPr>
              <a:t>doi:https</a:t>
            </a:r>
            <a:r>
              <a:rPr lang="en-US" sz="900" dirty="0">
                <a:solidFill>
                  <a:schemeClr val="tx1"/>
                </a:solidFill>
                <a:latin typeface="Calibri"/>
                <a:ea typeface="Calibri"/>
                <a:cs typeface="Calibri"/>
              </a:rPr>
              <a:t>://doi.org/10.1097/00000542-200408000-00006</a:t>
            </a:r>
            <a:endParaRPr lang="en-US" sz="900" dirty="0">
              <a:solidFill>
                <a:schemeClr val="tx1"/>
              </a:solidFill>
              <a:latin typeface="Calibri"/>
              <a:ea typeface="Calibri"/>
            </a:endParaRPr>
          </a:p>
          <a:p>
            <a:pPr marL="228600" indent="-228600">
              <a:lnSpc>
                <a:spcPct val="100000"/>
              </a:lnSpc>
              <a:spcBef>
                <a:spcPts val="600"/>
              </a:spcBef>
              <a:buAutoNum type="arabicPeriod"/>
            </a:pPr>
            <a:r>
              <a:rPr lang="en-US" sz="900" dirty="0">
                <a:solidFill>
                  <a:schemeClr val="tx1"/>
                </a:solidFill>
                <a:latin typeface="Calibri"/>
                <a:ea typeface="Calibri"/>
                <a:cs typeface="Calibri"/>
              </a:rPr>
              <a:t>Myles PS, Buchanan FF, Bain CR. The Effect of Hair </a:t>
            </a:r>
            <a:r>
              <a:rPr lang="en-US" sz="900" dirty="0" err="1">
                <a:solidFill>
                  <a:schemeClr val="tx1"/>
                </a:solidFill>
                <a:latin typeface="Calibri"/>
                <a:ea typeface="Calibri"/>
                <a:cs typeface="Calibri"/>
              </a:rPr>
              <a:t>Colour</a:t>
            </a:r>
            <a:r>
              <a:rPr lang="en-US" sz="900" dirty="0">
                <a:solidFill>
                  <a:schemeClr val="tx1"/>
                </a:solidFill>
                <a:latin typeface="Calibri"/>
                <a:ea typeface="Calibri"/>
                <a:cs typeface="Calibri"/>
              </a:rPr>
              <a:t> on </a:t>
            </a:r>
            <a:r>
              <a:rPr lang="en-US" sz="900" dirty="0" err="1">
                <a:solidFill>
                  <a:schemeClr val="tx1"/>
                </a:solidFill>
                <a:latin typeface="Calibri"/>
                <a:ea typeface="Calibri"/>
                <a:cs typeface="Calibri"/>
              </a:rPr>
              <a:t>Anaesthetic</a:t>
            </a:r>
            <a:r>
              <a:rPr lang="en-US" sz="900" dirty="0">
                <a:solidFill>
                  <a:schemeClr val="tx1"/>
                </a:solidFill>
                <a:latin typeface="Calibri"/>
                <a:ea typeface="Calibri"/>
                <a:cs typeface="Calibri"/>
              </a:rPr>
              <a:t> Requirements and Recovery Time after Surgery. </a:t>
            </a:r>
            <a:r>
              <a:rPr lang="en-US" sz="900" i="1" dirty="0" err="1">
                <a:solidFill>
                  <a:schemeClr val="tx1"/>
                </a:solidFill>
                <a:latin typeface="Calibri"/>
                <a:ea typeface="Calibri"/>
                <a:cs typeface="Calibri"/>
              </a:rPr>
              <a:t>Anaesthesia</a:t>
            </a:r>
            <a:r>
              <a:rPr lang="en-US" sz="900" i="1" dirty="0">
                <a:solidFill>
                  <a:schemeClr val="tx1"/>
                </a:solidFill>
                <a:latin typeface="Calibri"/>
                <a:ea typeface="Calibri"/>
                <a:cs typeface="Calibri"/>
              </a:rPr>
              <a:t> and Intensive Care</a:t>
            </a:r>
            <a:r>
              <a:rPr lang="en-US" sz="900" dirty="0">
                <a:solidFill>
                  <a:schemeClr val="tx1"/>
                </a:solidFill>
                <a:latin typeface="Calibri"/>
                <a:ea typeface="Calibri"/>
                <a:cs typeface="Calibri"/>
              </a:rPr>
              <a:t>. 2012;40(4):683-689. </a:t>
            </a:r>
            <a:r>
              <a:rPr lang="en-US" sz="900" dirty="0" err="1">
                <a:solidFill>
                  <a:schemeClr val="tx1"/>
                </a:solidFill>
                <a:latin typeface="Calibri"/>
                <a:ea typeface="Calibri"/>
                <a:cs typeface="Calibri"/>
              </a:rPr>
              <a:t>doi:https</a:t>
            </a:r>
            <a:r>
              <a:rPr lang="en-US" sz="900" dirty="0">
                <a:solidFill>
                  <a:schemeClr val="tx1"/>
                </a:solidFill>
                <a:latin typeface="Calibri"/>
                <a:ea typeface="Calibri"/>
                <a:cs typeface="Calibri"/>
              </a:rPr>
              <a:t>://doi.org/10.1177/0310057x1204000415</a:t>
            </a:r>
          </a:p>
          <a:p>
            <a:pPr marL="228600" indent="-228600">
              <a:lnSpc>
                <a:spcPct val="100000"/>
              </a:lnSpc>
              <a:spcBef>
                <a:spcPts val="600"/>
              </a:spcBef>
              <a:buAutoNum type="arabicPeriod"/>
            </a:pPr>
            <a:r>
              <a:rPr lang="en-US" sz="900" dirty="0" err="1">
                <a:solidFill>
                  <a:schemeClr val="tx1"/>
                </a:solidFill>
                <a:latin typeface="Calibri"/>
                <a:ea typeface="Calibri"/>
                <a:cs typeface="Calibri"/>
              </a:rPr>
              <a:t>Doufas</a:t>
            </a:r>
            <a:r>
              <a:rPr lang="en-US" sz="900" dirty="0">
                <a:solidFill>
                  <a:schemeClr val="tx1"/>
                </a:solidFill>
                <a:latin typeface="Calibri"/>
                <a:ea typeface="Calibri"/>
                <a:cs typeface="Calibri"/>
              </a:rPr>
              <a:t> AG, Orhan-Sungur M, Komatsu R, et al. </a:t>
            </a:r>
            <a:r>
              <a:rPr lang="en-US" sz="900" dirty="0" err="1">
                <a:solidFill>
                  <a:schemeClr val="tx1"/>
                </a:solidFill>
                <a:latin typeface="Calibri"/>
                <a:ea typeface="Calibri"/>
                <a:cs typeface="Calibri"/>
              </a:rPr>
              <a:t>Bispectral</a:t>
            </a:r>
            <a:r>
              <a:rPr lang="en-US" sz="900" dirty="0">
                <a:solidFill>
                  <a:schemeClr val="tx1"/>
                </a:solidFill>
                <a:latin typeface="Calibri"/>
                <a:ea typeface="Calibri"/>
                <a:cs typeface="Calibri"/>
              </a:rPr>
              <a:t> index dynamics during propofol hypnosis is similar in red-haired and dark-haired subjects. </a:t>
            </a:r>
            <a:r>
              <a:rPr lang="en-US" sz="900" i="1" dirty="0">
                <a:solidFill>
                  <a:schemeClr val="tx1"/>
                </a:solidFill>
                <a:latin typeface="Calibri"/>
                <a:ea typeface="Calibri"/>
                <a:cs typeface="Calibri"/>
              </a:rPr>
              <a:t>Anesthesia &amp; Analgesia</a:t>
            </a:r>
            <a:r>
              <a:rPr lang="en-US" sz="900" dirty="0">
                <a:solidFill>
                  <a:schemeClr val="tx1"/>
                </a:solidFill>
                <a:latin typeface="Calibri"/>
                <a:ea typeface="Calibri"/>
                <a:cs typeface="Calibri"/>
              </a:rPr>
              <a:t>. 2013;116(2):319-326. </a:t>
            </a:r>
            <a:r>
              <a:rPr lang="en-US" sz="900" dirty="0">
                <a:solidFill>
                  <a:schemeClr val="tx1"/>
                </a:solidFill>
                <a:latin typeface="Calibri"/>
                <a:ea typeface="Calibri"/>
                <a:cs typeface="Calibri"/>
                <a:hlinkClick r:id="rId3">
                  <a:extLst>
                    <a:ext uri="{A12FA001-AC4F-418D-AE19-62706E023703}">
                      <ahyp:hlinkClr xmlns:ahyp="http://schemas.microsoft.com/office/drawing/2018/hyperlinkcolor" val="tx"/>
                    </a:ext>
                  </a:extLst>
                </a:hlinkClick>
              </a:rPr>
              <a:t>https://doi.org/10.1213/ane.0b013e31827533b4</a:t>
            </a:r>
            <a:r>
              <a:rPr lang="en-US" sz="900" dirty="0">
                <a:solidFill>
                  <a:schemeClr val="tx1"/>
                </a:solidFill>
                <a:latin typeface="Calibri"/>
                <a:ea typeface="Calibri"/>
                <a:cs typeface="Calibri"/>
              </a:rPr>
              <a:t> </a:t>
            </a:r>
          </a:p>
          <a:p>
            <a:pPr marL="228600" indent="-228600">
              <a:lnSpc>
                <a:spcPct val="100000"/>
              </a:lnSpc>
              <a:spcBef>
                <a:spcPts val="600"/>
              </a:spcBef>
              <a:buAutoNum type="arabicPeriod"/>
            </a:pPr>
            <a:r>
              <a:rPr lang="en-US" sz="900" dirty="0">
                <a:solidFill>
                  <a:schemeClr val="tx1"/>
                </a:solidFill>
                <a:latin typeface="Calibri"/>
                <a:ea typeface="Calibri"/>
                <a:cs typeface="Calibri"/>
              </a:rPr>
              <a:t>Zorina-Lichtenwalter K, Maixner W, Diatchenko L. Detangling red hair from pain: phenotype-specific contributions from different genetic variants in melanocortin-1 receptor. </a:t>
            </a:r>
            <a:r>
              <a:rPr lang="en-US" sz="900" i="1" dirty="0">
                <a:solidFill>
                  <a:schemeClr val="tx1"/>
                </a:solidFill>
                <a:latin typeface="Calibri"/>
                <a:ea typeface="Calibri"/>
                <a:cs typeface="Calibri"/>
              </a:rPr>
              <a:t>Pain</a:t>
            </a:r>
            <a:r>
              <a:rPr lang="en-US" sz="900" dirty="0">
                <a:solidFill>
                  <a:schemeClr val="tx1"/>
                </a:solidFill>
                <a:latin typeface="Calibri"/>
                <a:ea typeface="Calibri"/>
                <a:cs typeface="Calibri"/>
              </a:rPr>
              <a:t>. 2019;161(5):938-948. </a:t>
            </a:r>
            <a:r>
              <a:rPr lang="en-US" sz="900" dirty="0">
                <a:solidFill>
                  <a:schemeClr val="tx1"/>
                </a:solidFill>
                <a:latin typeface="Calibri"/>
                <a:ea typeface="Calibri"/>
                <a:cs typeface="Calibri"/>
                <a:hlinkClick r:id="rId4">
                  <a:extLst>
                    <a:ext uri="{A12FA001-AC4F-418D-AE19-62706E023703}">
                      <ahyp:hlinkClr xmlns:ahyp="http://schemas.microsoft.com/office/drawing/2018/hyperlinkcolor" val="tx"/>
                    </a:ext>
                  </a:extLst>
                </a:hlinkClick>
              </a:rPr>
              <a:t>https://doi.org/10.1097/j.pain.0000000000001780</a:t>
            </a:r>
            <a:r>
              <a:rPr lang="en-US" sz="900" dirty="0">
                <a:solidFill>
                  <a:schemeClr val="tx1"/>
                </a:solidFill>
                <a:latin typeface="Calibri"/>
                <a:ea typeface="Calibri"/>
                <a:cs typeface="Calibri"/>
              </a:rPr>
              <a:t>  </a:t>
            </a:r>
          </a:p>
          <a:p>
            <a:pPr marL="228600" indent="-228600">
              <a:lnSpc>
                <a:spcPct val="100000"/>
              </a:lnSpc>
              <a:spcBef>
                <a:spcPts val="600"/>
              </a:spcBef>
              <a:buAutoNum type="arabicPeriod"/>
            </a:pPr>
            <a:r>
              <a:rPr lang="en-US" sz="900" dirty="0" err="1">
                <a:solidFill>
                  <a:schemeClr val="tx1"/>
                </a:solidFill>
                <a:latin typeface="Calibri"/>
                <a:ea typeface="Calibri"/>
                <a:cs typeface="Calibri"/>
              </a:rPr>
              <a:t>Homfray</a:t>
            </a:r>
            <a:r>
              <a:rPr lang="en-US" sz="900" dirty="0">
                <a:solidFill>
                  <a:schemeClr val="tx1"/>
                </a:solidFill>
                <a:latin typeface="Calibri"/>
                <a:ea typeface="Calibri"/>
                <a:cs typeface="Calibri"/>
              </a:rPr>
              <a:t> G, Palmer A, Grimsmo-Powney H, </a:t>
            </a:r>
            <a:r>
              <a:rPr lang="en-US" sz="900" dirty="0" err="1">
                <a:solidFill>
                  <a:schemeClr val="tx1"/>
                </a:solidFill>
                <a:latin typeface="Calibri"/>
                <a:ea typeface="Calibri"/>
                <a:cs typeface="Calibri"/>
              </a:rPr>
              <a:t>Appelboam</a:t>
            </a:r>
            <a:r>
              <a:rPr lang="en-US" sz="900" dirty="0">
                <a:solidFill>
                  <a:schemeClr val="tx1"/>
                </a:solidFill>
                <a:latin typeface="Calibri"/>
                <a:ea typeface="Calibri"/>
                <a:cs typeface="Calibri"/>
              </a:rPr>
              <a:t> A, Lloyd G. Procedural sedation of elderly patients by emergency physicians: a safety analysis of 740 patients. </a:t>
            </a:r>
            <a:r>
              <a:rPr lang="en-US" sz="900" i="1" dirty="0">
                <a:solidFill>
                  <a:schemeClr val="tx1"/>
                </a:solidFill>
                <a:latin typeface="Calibri"/>
                <a:ea typeface="Calibri"/>
                <a:cs typeface="Calibri"/>
              </a:rPr>
              <a:t>British Journal of </a:t>
            </a:r>
            <a:r>
              <a:rPr lang="en-US" sz="900" i="1" dirty="0" err="1">
                <a:solidFill>
                  <a:schemeClr val="tx1"/>
                </a:solidFill>
                <a:latin typeface="Calibri"/>
                <a:ea typeface="Calibri"/>
                <a:cs typeface="Calibri"/>
              </a:rPr>
              <a:t>Anaesthesia</a:t>
            </a:r>
            <a:r>
              <a:rPr lang="en-US" sz="900" dirty="0">
                <a:solidFill>
                  <a:schemeClr val="tx1"/>
                </a:solidFill>
                <a:latin typeface="Calibri"/>
                <a:ea typeface="Calibri"/>
                <a:cs typeface="Calibri"/>
              </a:rPr>
              <a:t>. 2018;121(6):1236-1241. </a:t>
            </a:r>
            <a:r>
              <a:rPr lang="en-US" sz="900" dirty="0">
                <a:solidFill>
                  <a:schemeClr val="tx1"/>
                </a:solidFill>
                <a:latin typeface="Calibri"/>
                <a:ea typeface="Calibri"/>
                <a:cs typeface="Calibri"/>
                <a:hlinkClick r:id="rId5">
                  <a:extLst>
                    <a:ext uri="{A12FA001-AC4F-418D-AE19-62706E023703}">
                      <ahyp:hlinkClr xmlns:ahyp="http://schemas.microsoft.com/office/drawing/2018/hyperlinkcolor" val="tx"/>
                    </a:ext>
                  </a:extLst>
                </a:hlinkClick>
              </a:rPr>
              <a:t>https://doi.org/10.1016/j.bja.2018.07.038</a:t>
            </a:r>
            <a:r>
              <a:rPr lang="en-US" sz="900" dirty="0">
                <a:solidFill>
                  <a:schemeClr val="tx1"/>
                </a:solidFill>
                <a:latin typeface="Calibri"/>
                <a:ea typeface="Calibri"/>
                <a:cs typeface="Calibri"/>
              </a:rPr>
              <a:t> </a:t>
            </a:r>
          </a:p>
          <a:p>
            <a:pPr marL="228600" indent="-228600">
              <a:lnSpc>
                <a:spcPct val="100000"/>
              </a:lnSpc>
              <a:spcBef>
                <a:spcPts val="600"/>
              </a:spcBef>
              <a:buAutoNum type="arabicPeriod"/>
            </a:pPr>
            <a:r>
              <a:rPr lang="en-US" sz="900" dirty="0">
                <a:solidFill>
                  <a:schemeClr val="tx1"/>
                </a:solidFill>
                <a:latin typeface="Calibri"/>
                <a:ea typeface="Calibri"/>
                <a:cs typeface="Calibri"/>
              </a:rPr>
              <a:t>Krauss BS, </a:t>
            </a:r>
            <a:r>
              <a:rPr lang="en-US" sz="900" dirty="0" err="1">
                <a:solidFill>
                  <a:schemeClr val="tx1"/>
                </a:solidFill>
                <a:latin typeface="Calibri"/>
                <a:ea typeface="Calibri"/>
                <a:cs typeface="Calibri"/>
              </a:rPr>
              <a:t>Andolfatto</a:t>
            </a:r>
            <a:r>
              <a:rPr lang="en-US" sz="900" dirty="0">
                <a:solidFill>
                  <a:schemeClr val="tx1"/>
                </a:solidFill>
                <a:latin typeface="Calibri"/>
                <a:ea typeface="Calibri"/>
                <a:cs typeface="Calibri"/>
              </a:rPr>
              <a:t> G, Krauss BA, Mieloszyk RJ, </a:t>
            </a:r>
            <a:r>
              <a:rPr lang="en-US" sz="900" dirty="0" err="1">
                <a:solidFill>
                  <a:schemeClr val="tx1"/>
                </a:solidFill>
                <a:latin typeface="Calibri"/>
                <a:ea typeface="Calibri"/>
                <a:cs typeface="Calibri"/>
              </a:rPr>
              <a:t>Monuteaux</a:t>
            </a:r>
            <a:r>
              <a:rPr lang="en-US" sz="900" dirty="0">
                <a:solidFill>
                  <a:schemeClr val="tx1"/>
                </a:solidFill>
                <a:latin typeface="Calibri"/>
                <a:ea typeface="Calibri"/>
                <a:cs typeface="Calibri"/>
              </a:rPr>
              <a:t> MC. Characteristics of and Predictors for Apnea and Clinical Interventions During Procedural Sedation. </a:t>
            </a:r>
            <a:r>
              <a:rPr lang="en-US" sz="900" i="1" dirty="0">
                <a:solidFill>
                  <a:schemeClr val="tx1"/>
                </a:solidFill>
                <a:latin typeface="Calibri"/>
                <a:ea typeface="Calibri"/>
                <a:cs typeface="Calibri"/>
              </a:rPr>
              <a:t>Annals of Emergency Medicine</a:t>
            </a:r>
            <a:r>
              <a:rPr lang="en-US" sz="900" dirty="0">
                <a:solidFill>
                  <a:schemeClr val="tx1"/>
                </a:solidFill>
                <a:latin typeface="Calibri"/>
                <a:ea typeface="Calibri"/>
                <a:cs typeface="Calibri"/>
              </a:rPr>
              <a:t>. 2016;68(5):564-573. </a:t>
            </a:r>
            <a:r>
              <a:rPr lang="en-US" sz="900" dirty="0">
                <a:solidFill>
                  <a:schemeClr val="tx1"/>
                </a:solidFill>
                <a:latin typeface="Calibri"/>
                <a:ea typeface="Calibri"/>
                <a:cs typeface="Calibri"/>
                <a:hlinkClick r:id="rId6">
                  <a:extLst>
                    <a:ext uri="{A12FA001-AC4F-418D-AE19-62706E023703}">
                      <ahyp:hlinkClr xmlns:ahyp="http://schemas.microsoft.com/office/drawing/2018/hyperlinkcolor" val="tx"/>
                    </a:ext>
                  </a:extLst>
                </a:hlinkClick>
              </a:rPr>
              <a:t>https://doi.org/10.1016/j.annemergmed.2016.07.010</a:t>
            </a:r>
            <a:r>
              <a:rPr lang="en-US" sz="900" dirty="0">
                <a:solidFill>
                  <a:schemeClr val="tx1"/>
                </a:solidFill>
                <a:latin typeface="Calibri"/>
                <a:ea typeface="Calibri"/>
                <a:cs typeface="Calibri"/>
              </a:rPr>
              <a:t> </a:t>
            </a:r>
          </a:p>
          <a:p>
            <a:pPr marL="228600" indent="-228600">
              <a:lnSpc>
                <a:spcPct val="100000"/>
              </a:lnSpc>
              <a:spcBef>
                <a:spcPts val="600"/>
              </a:spcBef>
              <a:buAutoNum type="arabicPeriod"/>
            </a:pPr>
            <a:r>
              <a:rPr lang="en-US" sz="900" dirty="0">
                <a:solidFill>
                  <a:schemeClr val="tx1"/>
                </a:solidFill>
                <a:latin typeface="Calibri"/>
                <a:ea typeface="Calibri"/>
                <a:cs typeface="Calibri"/>
              </a:rPr>
              <a:t>Syed Q, Kohli A. Methohexital. Nih.gov. Published July 10, 2023. Accessed December 29, 2025. </a:t>
            </a:r>
            <a:r>
              <a:rPr lang="en-US" sz="900" dirty="0">
                <a:solidFill>
                  <a:schemeClr val="tx1"/>
                </a:solidFill>
                <a:latin typeface="Calibri"/>
                <a:ea typeface="Calibri"/>
                <a:cs typeface="Calibri"/>
                <a:hlinkClick r:id="rId7">
                  <a:extLst>
                    <a:ext uri="{A12FA001-AC4F-418D-AE19-62706E023703}">
                      <ahyp:hlinkClr xmlns:ahyp="http://schemas.microsoft.com/office/drawing/2018/hyperlinkcolor" val="tx"/>
                    </a:ext>
                  </a:extLst>
                </a:hlinkClick>
              </a:rPr>
              <a:t>https://www.ncbi.nlm.nih.gov/books/NBK544291/&amp;lang=en/</a:t>
            </a:r>
            <a:endParaRPr lang="en-US" sz="900" dirty="0">
              <a:solidFill>
                <a:schemeClr val="tx1"/>
              </a:solidFill>
              <a:latin typeface="Calibri"/>
              <a:ea typeface="Calibri"/>
              <a:cs typeface="Calibri"/>
            </a:endParaRPr>
          </a:p>
          <a:p>
            <a:pPr marL="228600" indent="-228600">
              <a:lnSpc>
                <a:spcPct val="100000"/>
              </a:lnSpc>
              <a:spcBef>
                <a:spcPts val="600"/>
              </a:spcBef>
              <a:buAutoNum type="arabicPeriod"/>
            </a:pPr>
            <a:r>
              <a:rPr lang="en-US" sz="900" i="1" dirty="0">
                <a:solidFill>
                  <a:schemeClr val="tx1"/>
                </a:solidFill>
                <a:latin typeface="Calibri"/>
                <a:ea typeface="Calibri"/>
                <a:cs typeface="Calibri"/>
              </a:rPr>
              <a:t>Etomidate for RSI: Seizure Considerations</a:t>
            </a:r>
            <a:r>
              <a:rPr lang="en-US" sz="900" dirty="0">
                <a:solidFill>
                  <a:schemeClr val="tx1"/>
                </a:solidFill>
                <a:latin typeface="Calibri"/>
                <a:ea typeface="Calibri"/>
                <a:cs typeface="Calibri"/>
              </a:rPr>
              <a:t>. Accessed December 29, 2025. </a:t>
            </a:r>
            <a:r>
              <a:rPr lang="en-US" sz="900" dirty="0">
                <a:solidFill>
                  <a:schemeClr val="tx1"/>
                </a:solidFill>
                <a:latin typeface="Calibri"/>
                <a:ea typeface="Calibri"/>
                <a:cs typeface="Calibri"/>
                <a:hlinkClick r:id="rId8">
                  <a:extLst>
                    <a:ext uri="{A12FA001-AC4F-418D-AE19-62706E023703}">
                      <ahyp:hlinkClr xmlns:ahyp="http://schemas.microsoft.com/office/drawing/2018/hyperlinkcolor" val="tx"/>
                    </a:ext>
                  </a:extLst>
                </a:hlinkClick>
              </a:rPr>
              <a:t>https://pharmacyacute.com/wp-content/uploads/2023/02/Etomidate-for-Induction-and-seizure-pharmacy-friday-Copy.pdf</a:t>
            </a:r>
            <a:endParaRPr lang="en-US" sz="900" dirty="0">
              <a:solidFill>
                <a:schemeClr val="tx1"/>
              </a:solidFill>
              <a:latin typeface="Calibri"/>
              <a:ea typeface="Calibri"/>
              <a:cs typeface="Calibri"/>
            </a:endParaRPr>
          </a:p>
          <a:p>
            <a:pPr marL="228600" indent="-228600">
              <a:lnSpc>
                <a:spcPct val="100000"/>
              </a:lnSpc>
              <a:spcBef>
                <a:spcPts val="600"/>
              </a:spcBef>
              <a:buAutoNum type="arabicPeriod"/>
            </a:pPr>
            <a:r>
              <a:rPr lang="en-US" sz="900" dirty="0">
                <a:solidFill>
                  <a:schemeClr val="tx1"/>
                </a:solidFill>
                <a:latin typeface="Calibri"/>
                <a:ea typeface="Calibri"/>
                <a:cs typeface="Calibri"/>
              </a:rPr>
              <a:t>Adams Z, Barrie M, Rozycki E. Etomidate for RSI in the Seizing Patient. AMP EM. Published April 21, 2016. Accessed December 29, 2025. </a:t>
            </a:r>
            <a:r>
              <a:rPr lang="en-US" sz="900" dirty="0">
                <a:solidFill>
                  <a:schemeClr val="tx1"/>
                </a:solidFill>
                <a:latin typeface="Calibri"/>
                <a:ea typeface="Calibri"/>
                <a:cs typeface="Calibri"/>
                <a:hlinkClick r:id="rId9">
                  <a:extLst>
                    <a:ext uri="{A12FA001-AC4F-418D-AE19-62706E023703}">
                      <ahyp:hlinkClr xmlns:ahyp="http://schemas.microsoft.com/office/drawing/2018/hyperlinkcolor" val="tx"/>
                    </a:ext>
                  </a:extLst>
                </a:hlinkClick>
              </a:rPr>
              <a:t>https://osuemed.wordpress.com/2016/04/21/etomidate-for-rsi-in-the-seizing-patient</a:t>
            </a:r>
            <a:endParaRPr lang="en-US" sz="900" dirty="0">
              <a:solidFill>
                <a:schemeClr val="tx1"/>
              </a:solidFill>
              <a:latin typeface="Calibri"/>
              <a:ea typeface="Calibri"/>
              <a:cs typeface="Calibri"/>
            </a:endParaRPr>
          </a:p>
          <a:p>
            <a:pPr marL="228600" indent="-228600">
              <a:lnSpc>
                <a:spcPct val="100000"/>
              </a:lnSpc>
              <a:spcBef>
                <a:spcPts val="600"/>
              </a:spcBef>
              <a:buAutoNum type="arabicPeriod"/>
            </a:pPr>
            <a:r>
              <a:rPr lang="en-US" sz="900" dirty="0">
                <a:solidFill>
                  <a:schemeClr val="tx1"/>
                </a:solidFill>
                <a:latin typeface="Calibri"/>
                <a:ea typeface="Calibri"/>
                <a:cs typeface="Calibri"/>
              </a:rPr>
              <a:t>Albert SG, Sitaula S. Etomidate, adrenal insufficiency and mortality associated with severity of illness: a meta-analysis. </a:t>
            </a:r>
            <a:r>
              <a:rPr lang="en-US" sz="900" i="1" dirty="0">
                <a:solidFill>
                  <a:schemeClr val="tx1"/>
                </a:solidFill>
                <a:latin typeface="Calibri"/>
                <a:ea typeface="Calibri"/>
                <a:cs typeface="Calibri"/>
              </a:rPr>
              <a:t>Journal of Intensive Care Medicine</a:t>
            </a:r>
            <a:r>
              <a:rPr lang="en-US" sz="900" dirty="0">
                <a:solidFill>
                  <a:schemeClr val="tx1"/>
                </a:solidFill>
                <a:latin typeface="Calibri"/>
                <a:ea typeface="Calibri"/>
                <a:cs typeface="Calibri"/>
              </a:rPr>
              <a:t>. 2020;36(10):1124-1129. </a:t>
            </a:r>
            <a:r>
              <a:rPr lang="en-US" sz="900" dirty="0">
                <a:solidFill>
                  <a:schemeClr val="tx1"/>
                </a:solidFill>
                <a:latin typeface="Calibri"/>
                <a:ea typeface="Calibri"/>
                <a:cs typeface="Calibri"/>
                <a:hlinkClick r:id="rId10">
                  <a:extLst>
                    <a:ext uri="{A12FA001-AC4F-418D-AE19-62706E023703}">
                      <ahyp:hlinkClr xmlns:ahyp="http://schemas.microsoft.com/office/drawing/2018/hyperlinkcolor" val="tx"/>
                    </a:ext>
                  </a:extLst>
                </a:hlinkClick>
              </a:rPr>
              <a:t>https://doi.org/10.1177/0885066620957596</a:t>
            </a:r>
            <a:r>
              <a:rPr lang="en-US" sz="900" dirty="0">
                <a:solidFill>
                  <a:schemeClr val="tx1"/>
                </a:solidFill>
                <a:latin typeface="Calibri"/>
                <a:ea typeface="Calibri"/>
                <a:cs typeface="Calibri"/>
              </a:rPr>
              <a:t>. </a:t>
            </a:r>
          </a:p>
          <a:p>
            <a:pPr marL="228600" indent="-228600">
              <a:lnSpc>
                <a:spcPct val="100000"/>
              </a:lnSpc>
              <a:spcBef>
                <a:spcPts val="600"/>
              </a:spcBef>
              <a:buAutoNum type="arabicPeriod"/>
            </a:pPr>
            <a:r>
              <a:rPr lang="en-US" sz="900" i="1" dirty="0">
                <a:solidFill>
                  <a:schemeClr val="tx1"/>
                </a:solidFill>
                <a:latin typeface="Calibri"/>
                <a:ea typeface="Calibri"/>
                <a:cs typeface="Calibri"/>
              </a:rPr>
              <a:t>AMIDATE ® (Etomidate) </a:t>
            </a:r>
            <a:r>
              <a:rPr lang="en-US" sz="900" dirty="0">
                <a:solidFill>
                  <a:schemeClr val="tx1"/>
                </a:solidFill>
                <a:latin typeface="Calibri"/>
                <a:ea typeface="Calibri"/>
                <a:cs typeface="Calibri"/>
              </a:rPr>
              <a:t>. </a:t>
            </a:r>
            <a:r>
              <a:rPr lang="en-US" sz="900" dirty="0">
                <a:solidFill>
                  <a:schemeClr val="tx1"/>
                </a:solidFill>
                <a:latin typeface="Calibri"/>
                <a:ea typeface="Calibri"/>
                <a:cs typeface="Calibri"/>
                <a:hlinkClick r:id="rId11">
                  <a:extLst>
                    <a:ext uri="{A12FA001-AC4F-418D-AE19-62706E023703}">
                      <ahyp:hlinkClr xmlns:ahyp="http://schemas.microsoft.com/office/drawing/2018/hyperlinkcolor" val="tx"/>
                    </a:ext>
                  </a:extLst>
                </a:hlinkClick>
              </a:rPr>
              <a:t>https://www.accessdata.fda.gov/drugsatfda_docs/label/2017/018227s032lbl.pdf</a:t>
            </a:r>
            <a:endParaRPr lang="en-US" sz="900" dirty="0">
              <a:solidFill>
                <a:schemeClr val="tx1"/>
              </a:solidFill>
              <a:latin typeface="Calibri"/>
              <a:ea typeface="Calibri"/>
              <a:cs typeface="Calibri"/>
            </a:endParaRPr>
          </a:p>
          <a:p>
            <a:pPr marL="228600" indent="-228600">
              <a:lnSpc>
                <a:spcPct val="100000"/>
              </a:lnSpc>
              <a:spcBef>
                <a:spcPts val="600"/>
              </a:spcBef>
              <a:buAutoNum type="arabicPeriod"/>
            </a:pPr>
            <a:r>
              <a:rPr lang="en-US" sz="900" i="1" dirty="0">
                <a:solidFill>
                  <a:schemeClr val="tx1"/>
                </a:solidFill>
                <a:latin typeface="Calibri"/>
                <a:ea typeface="Calibri"/>
                <a:cs typeface="Calibri"/>
              </a:rPr>
              <a:t>BREVITAL ® (Methohexital Sodium).</a:t>
            </a:r>
            <a:r>
              <a:rPr lang="en-US" sz="900" dirty="0">
                <a:solidFill>
                  <a:schemeClr val="tx1"/>
                </a:solidFill>
                <a:latin typeface="Calibri"/>
                <a:ea typeface="Calibri"/>
                <a:cs typeface="Calibri"/>
              </a:rPr>
              <a:t> </a:t>
            </a:r>
            <a:r>
              <a:rPr lang="en-US" sz="900" dirty="0">
                <a:solidFill>
                  <a:schemeClr val="tx1"/>
                </a:solidFill>
                <a:latin typeface="Calibri"/>
                <a:ea typeface="Calibri"/>
                <a:cs typeface="Calibri"/>
                <a:hlinkClick r:id="rId12">
                  <a:extLst>
                    <a:ext uri="{A12FA001-AC4F-418D-AE19-62706E023703}">
                      <ahyp:hlinkClr xmlns:ahyp="http://schemas.microsoft.com/office/drawing/2018/hyperlinkcolor" val="tx"/>
                    </a:ext>
                  </a:extLst>
                </a:hlinkClick>
              </a:rPr>
              <a:t>https://www.accessdata.fda.gov/drugsatfda_docs/label/2017/011559s051lbl.pdf</a:t>
            </a:r>
            <a:endParaRPr lang="en-US" sz="900" dirty="0">
              <a:solidFill>
                <a:schemeClr val="tx1"/>
              </a:solidFill>
              <a:latin typeface="Calibri"/>
              <a:ea typeface="Calibri"/>
              <a:cs typeface="Calibri"/>
            </a:endParaRPr>
          </a:p>
          <a:p>
            <a:pPr marL="228600" indent="-228600">
              <a:lnSpc>
                <a:spcPct val="100000"/>
              </a:lnSpc>
              <a:spcBef>
                <a:spcPts val="600"/>
              </a:spcBef>
              <a:buAutoNum type="arabicPeriod"/>
            </a:pPr>
            <a:r>
              <a:rPr lang="en-US" sz="900" dirty="0">
                <a:solidFill>
                  <a:schemeClr val="tx1"/>
                </a:solidFill>
                <a:latin typeface="Calibri"/>
                <a:ea typeface="Calibri"/>
                <a:cs typeface="Arial"/>
              </a:rPr>
              <a:t>DIPRIVAN® (propofol</a:t>
            </a:r>
            <a:r>
              <a:rPr lang="en-US" sz="900" i="1" dirty="0">
                <a:solidFill>
                  <a:schemeClr val="tx1"/>
                </a:solidFill>
                <a:latin typeface="Calibri"/>
                <a:ea typeface="Calibri"/>
                <a:cs typeface="Calibri"/>
              </a:rPr>
              <a:t>). </a:t>
            </a:r>
            <a:r>
              <a:rPr lang="en-US" sz="900" dirty="0">
                <a:solidFill>
                  <a:schemeClr val="tx1"/>
                </a:solidFill>
                <a:latin typeface="Calibri"/>
                <a:ea typeface="Calibri"/>
                <a:cs typeface="Calibri"/>
                <a:hlinkClick r:id="rId13">
                  <a:extLst>
                    <a:ext uri="{A12FA001-AC4F-418D-AE19-62706E023703}">
                      <ahyp:hlinkClr xmlns:ahyp="http://schemas.microsoft.com/office/drawing/2018/hyperlinkcolor" val="tx"/>
                    </a:ext>
                  </a:extLst>
                </a:hlinkClick>
              </a:rPr>
              <a:t>https://www.accessdata.fda.gov/drugsatfda_docs/label/2022/019627s069lbl.pdf</a:t>
            </a:r>
            <a:endParaRPr lang="en-US" sz="900" dirty="0">
              <a:solidFill>
                <a:schemeClr val="tx1"/>
              </a:solidFill>
              <a:latin typeface="Calibri"/>
              <a:ea typeface="Calibri"/>
              <a:cs typeface="Calibri"/>
            </a:endParaRPr>
          </a:p>
          <a:p>
            <a:pPr marL="228600" indent="-228600">
              <a:lnSpc>
                <a:spcPct val="100000"/>
              </a:lnSpc>
              <a:spcBef>
                <a:spcPts val="600"/>
              </a:spcBef>
              <a:buAutoNum type="arabicPeriod"/>
            </a:pPr>
            <a:r>
              <a:rPr lang="en-US" sz="900" dirty="0">
                <a:solidFill>
                  <a:schemeClr val="tx1"/>
                </a:solidFill>
                <a:latin typeface="Calibri"/>
                <a:ea typeface="Calibri"/>
                <a:cs typeface="Calibri"/>
              </a:rPr>
              <a:t>Desai PM, Kane D, Sarkar MS. Cardioversion: what to choose? etomidate or propofol.</a:t>
            </a:r>
            <a:r>
              <a:rPr lang="en-US" sz="900" i="1" dirty="0">
                <a:solidFill>
                  <a:schemeClr val="tx1"/>
                </a:solidFill>
                <a:latin typeface="Calibri"/>
                <a:ea typeface="Calibri"/>
                <a:cs typeface="Calibri"/>
              </a:rPr>
              <a:t> Ann Card </a:t>
            </a:r>
            <a:r>
              <a:rPr lang="en-US" sz="900" i="1" dirty="0" err="1">
                <a:solidFill>
                  <a:schemeClr val="tx1"/>
                </a:solidFill>
                <a:latin typeface="Calibri"/>
                <a:ea typeface="Calibri"/>
                <a:cs typeface="Calibri"/>
              </a:rPr>
              <a:t>Anaesthesia</a:t>
            </a:r>
            <a:r>
              <a:rPr lang="en-US" sz="900" dirty="0">
                <a:solidFill>
                  <a:schemeClr val="tx1"/>
                </a:solidFill>
                <a:latin typeface="Calibri"/>
                <a:ea typeface="Calibri"/>
                <a:cs typeface="Calibri"/>
              </a:rPr>
              <a:t> 2015;18(3):306-311. doi:10.4103/0971-9784.159798</a:t>
            </a:r>
          </a:p>
          <a:p>
            <a:pPr marL="228600" indent="-228600">
              <a:lnSpc>
                <a:spcPct val="100000"/>
              </a:lnSpc>
              <a:spcBef>
                <a:spcPts val="600"/>
              </a:spcBef>
              <a:buAutoNum type="arabicPeriod"/>
            </a:pPr>
            <a:r>
              <a:rPr lang="en-US" sz="900" dirty="0">
                <a:solidFill>
                  <a:schemeClr val="tx1"/>
                </a:solidFill>
                <a:latin typeface="Calibri"/>
                <a:ea typeface="Calibri"/>
                <a:cs typeface="Calibri"/>
              </a:rPr>
              <a:t>Miner JR, Danahy M, Moch A, Biros M. Randomized clinical trial of etomidate versus propofol for procedural sedation in the emergency department. </a:t>
            </a:r>
            <a:r>
              <a:rPr lang="en-US" sz="900" i="1" dirty="0">
                <a:solidFill>
                  <a:schemeClr val="tx1"/>
                </a:solidFill>
                <a:latin typeface="Calibri"/>
                <a:ea typeface="Calibri"/>
                <a:cs typeface="Calibri"/>
              </a:rPr>
              <a:t>Ann Emerg Med.</a:t>
            </a:r>
            <a:r>
              <a:rPr lang="en-US" sz="900" dirty="0">
                <a:solidFill>
                  <a:schemeClr val="tx1"/>
                </a:solidFill>
                <a:latin typeface="Calibri"/>
                <a:ea typeface="Calibri"/>
                <a:cs typeface="Calibri"/>
              </a:rPr>
              <a:t> 2007;49(1):15-22. doi:10.1016/j.annemergmed.2006.06.042</a:t>
            </a:r>
            <a:endParaRPr lang="en-US" sz="900" dirty="0">
              <a:solidFill>
                <a:schemeClr val="tx1"/>
              </a:solidFill>
              <a:latin typeface="Calibri"/>
              <a:ea typeface="Calibri"/>
            </a:endParaRPr>
          </a:p>
          <a:p>
            <a:pPr marL="228600" indent="-228600">
              <a:lnSpc>
                <a:spcPct val="100000"/>
              </a:lnSpc>
              <a:spcBef>
                <a:spcPts val="600"/>
              </a:spcBef>
              <a:buAutoNum type="arabicPeriod"/>
            </a:pPr>
            <a:r>
              <a:rPr lang="en-US" sz="900" dirty="0">
                <a:solidFill>
                  <a:schemeClr val="tx1"/>
                </a:solidFill>
                <a:highlight>
                  <a:srgbClr val="FFFFFF"/>
                </a:highlight>
                <a:latin typeface="Calibri"/>
                <a:ea typeface="Calibri"/>
                <a:cs typeface="Calibri"/>
              </a:rPr>
              <a:t>Bauer J, Beauchamp L, Pavich E. Methohexital for procedural sedation of cardioversions in the emergency department. </a:t>
            </a:r>
            <a:r>
              <a:rPr lang="en-US" sz="900" i="1" dirty="0">
                <a:solidFill>
                  <a:schemeClr val="tx1"/>
                </a:solidFill>
                <a:highlight>
                  <a:srgbClr val="FFFFFF"/>
                </a:highlight>
                <a:latin typeface="Calibri"/>
                <a:ea typeface="Calibri"/>
                <a:cs typeface="Calibri"/>
              </a:rPr>
              <a:t>Am J Emerg Med</a:t>
            </a:r>
            <a:r>
              <a:rPr lang="en-US" sz="900" dirty="0">
                <a:solidFill>
                  <a:schemeClr val="tx1"/>
                </a:solidFill>
                <a:highlight>
                  <a:srgbClr val="FFFFFF"/>
                </a:highlight>
                <a:latin typeface="Calibri"/>
                <a:ea typeface="Calibri"/>
                <a:cs typeface="Calibri"/>
              </a:rPr>
              <a:t>. 2022;58:79-83. doi:10.1016/j.ajem.2022.05.036 </a:t>
            </a:r>
            <a:endParaRPr lang="en-US" sz="900" dirty="0">
              <a:solidFill>
                <a:schemeClr val="tx1"/>
              </a:solidFill>
              <a:latin typeface="Calibri"/>
              <a:ea typeface="Calibri"/>
            </a:endParaRPr>
          </a:p>
          <a:p>
            <a:pPr marL="228600" indent="-228600">
              <a:lnSpc>
                <a:spcPct val="100000"/>
              </a:lnSpc>
              <a:buAutoNum type="arabicPeriod"/>
            </a:pPr>
            <a:endParaRPr lang="en-US" sz="900" dirty="0">
              <a:solidFill>
                <a:srgbClr val="2C3E50"/>
              </a:solidFill>
              <a:latin typeface="Calibri"/>
              <a:ea typeface="Calibri"/>
              <a:cs typeface="Calibri"/>
            </a:endParaRPr>
          </a:p>
          <a:p>
            <a:pPr>
              <a:lnSpc>
                <a:spcPct val="100000"/>
              </a:lnSpc>
            </a:pPr>
            <a:endParaRPr lang="en-US" sz="1000" dirty="0">
              <a:solidFill>
                <a:srgbClr val="FFFFFF"/>
              </a:solidFill>
              <a:latin typeface="Calibri"/>
              <a:ea typeface="Calibri"/>
              <a:cs typeface="Calibri"/>
            </a:endParaRPr>
          </a:p>
          <a:p>
            <a:pPr marL="228600" indent="-228600">
              <a:buAutoNum type="arabicPeriod"/>
            </a:pPr>
            <a:endParaRPr lang="en-US" sz="1000" dirty="0">
              <a:solidFill>
                <a:srgbClr val="353535"/>
              </a:solidFill>
              <a:highlight>
                <a:srgbClr val="FFFFFF"/>
              </a:highlight>
              <a:latin typeface="Calibri"/>
              <a:ea typeface="Calibri"/>
              <a:cs typeface="Calibri"/>
            </a:endParaRPr>
          </a:p>
          <a:p>
            <a:endParaRPr lang="en-US" sz="1000" dirty="0">
              <a:latin typeface="Calibri"/>
              <a:ea typeface="Calibri"/>
            </a:endParaRPr>
          </a:p>
          <a:p>
            <a:endParaRPr lang="en-US" dirty="0">
              <a:ea typeface="Calibri"/>
            </a:endParaRPr>
          </a:p>
          <a:p>
            <a:endParaRPr lang="en-US" sz="1800" dirty="0">
              <a:latin typeface="Segoe UI"/>
              <a:ea typeface="Calibri"/>
              <a:cs typeface="Segoe UI"/>
            </a:endParaRPr>
          </a:p>
        </p:txBody>
      </p:sp>
    </p:spTree>
    <p:extLst>
      <p:ext uri="{BB962C8B-B14F-4D97-AF65-F5344CB8AC3E}">
        <p14:creationId xmlns:p14="http://schemas.microsoft.com/office/powerpoint/2010/main" val="816059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E187-774D-F53C-F556-7C61CF27A9C4}"/>
              </a:ext>
            </a:extLst>
          </p:cNvPr>
          <p:cNvSpPr>
            <a:spLocks noGrp="1"/>
          </p:cNvSpPr>
          <p:nvPr>
            <p:ph type="title"/>
          </p:nvPr>
        </p:nvSpPr>
        <p:spPr>
          <a:xfrm>
            <a:off x="1423246" y="1746030"/>
            <a:ext cx="3359363" cy="1338828"/>
          </a:xfrm>
        </p:spPr>
        <p:txBody>
          <a:bodyPr>
            <a:normAutofit/>
          </a:bodyPr>
          <a:lstStyle/>
          <a:p>
            <a:r>
              <a:rPr lang="en-US">
                <a:latin typeface="Calibri"/>
                <a:ea typeface="Verdana"/>
              </a:rPr>
              <a:t>Questions?</a:t>
            </a:r>
          </a:p>
        </p:txBody>
      </p:sp>
      <p:sp>
        <p:nvSpPr>
          <p:cNvPr id="3" name="Title 1">
            <a:extLst>
              <a:ext uri="{FF2B5EF4-FFF2-40B4-BE49-F238E27FC236}">
                <a16:creationId xmlns:a16="http://schemas.microsoft.com/office/drawing/2014/main" id="{3A9F558B-A7D6-8410-4898-0E53ACD9969C}"/>
              </a:ext>
            </a:extLst>
          </p:cNvPr>
          <p:cNvSpPr txBox="1">
            <a:spLocks/>
          </p:cNvSpPr>
          <p:nvPr/>
        </p:nvSpPr>
        <p:spPr>
          <a:xfrm>
            <a:off x="4896447" y="1232922"/>
            <a:ext cx="3945404" cy="1338828"/>
          </a:xfrm>
          <a:prstGeom prst="rect">
            <a:avLst/>
          </a:prstGeom>
        </p:spPr>
        <p:txBody>
          <a:bodyPr lIns="91440" tIns="45720" rIns="91440" bIns="45720" anchor="t">
            <a:noAutofit/>
          </a:bodyPr>
          <a:lstStyle>
            <a:lvl1pPr algn="l" defTabSz="685800" rtl="0" eaLnBrk="1" latinLnBrk="0" hangingPunct="1">
              <a:lnSpc>
                <a:spcPct val="90000"/>
              </a:lnSpc>
              <a:spcBef>
                <a:spcPct val="0"/>
              </a:spcBef>
              <a:buNone/>
              <a:defRPr sz="3000" b="1" kern="1200">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sz="2000">
                <a:latin typeface="Calibri"/>
                <a:ea typeface="Verdana"/>
              </a:rPr>
              <a:t>Alexis Thompson </a:t>
            </a:r>
          </a:p>
          <a:p>
            <a:r>
              <a:rPr lang="en-US" sz="1800" b="0">
                <a:latin typeface="Calibri"/>
                <a:ea typeface="Verdana"/>
              </a:rPr>
              <a:t>Alexis.thompson3@aah.org</a:t>
            </a:r>
          </a:p>
          <a:p>
            <a:br>
              <a:rPr lang="en-US" sz="2000">
                <a:latin typeface="Calibri"/>
              </a:rPr>
            </a:br>
            <a:r>
              <a:rPr lang="en-US" sz="2000">
                <a:latin typeface="Calibri"/>
                <a:ea typeface="Verdana"/>
              </a:rPr>
              <a:t>Dylan Valley</a:t>
            </a:r>
          </a:p>
          <a:p>
            <a:r>
              <a:rPr lang="en-US" sz="1800" b="0">
                <a:latin typeface="Calibri"/>
                <a:ea typeface="Verdana"/>
              </a:rPr>
              <a:t>Dylan.valley@aah.org</a:t>
            </a:r>
          </a:p>
          <a:p>
            <a:endParaRPr lang="en-US" sz="2000">
              <a:latin typeface="Calibri"/>
            </a:endParaRPr>
          </a:p>
          <a:p>
            <a:r>
              <a:rPr lang="en-US" sz="2000">
                <a:latin typeface="Calibri"/>
                <a:ea typeface="Verdana"/>
              </a:rPr>
              <a:t>Leigh Anne Sieracki</a:t>
            </a:r>
          </a:p>
          <a:p>
            <a:r>
              <a:rPr lang="en-US" sz="1800" b="0">
                <a:latin typeface="Calibri"/>
                <a:ea typeface="Verdana"/>
              </a:rPr>
              <a:t>Leigh.sieracki@aah.org</a:t>
            </a:r>
          </a:p>
        </p:txBody>
      </p:sp>
    </p:spTree>
    <p:extLst>
      <p:ext uri="{BB962C8B-B14F-4D97-AF65-F5344CB8AC3E}">
        <p14:creationId xmlns:p14="http://schemas.microsoft.com/office/powerpoint/2010/main" val="1506324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2834-107D-C60E-60CF-038BDF4E38DE}"/>
              </a:ext>
            </a:extLst>
          </p:cNvPr>
          <p:cNvSpPr>
            <a:spLocks noGrp="1"/>
          </p:cNvSpPr>
          <p:nvPr>
            <p:ph type="title"/>
          </p:nvPr>
        </p:nvSpPr>
        <p:spPr>
          <a:xfrm>
            <a:off x="2286230" y="1688662"/>
            <a:ext cx="3359363" cy="1338828"/>
          </a:xfrm>
        </p:spPr>
        <p:txBody>
          <a:bodyPr anchor="ctr">
            <a:normAutofit/>
          </a:bodyPr>
          <a:lstStyle/>
          <a:p>
            <a:r>
              <a:rPr lang="en-US">
                <a:latin typeface="Calibri"/>
                <a:ea typeface="Verdana"/>
              </a:rPr>
              <a:t>Background</a:t>
            </a:r>
          </a:p>
        </p:txBody>
      </p:sp>
      <p:sp>
        <p:nvSpPr>
          <p:cNvPr id="4" name="TextBox 3">
            <a:extLst>
              <a:ext uri="{FF2B5EF4-FFF2-40B4-BE49-F238E27FC236}">
                <a16:creationId xmlns:a16="http://schemas.microsoft.com/office/drawing/2014/main" id="{960B42C2-FA88-9E07-ADDA-E64E8759B94C}"/>
              </a:ext>
            </a:extLst>
          </p:cNvPr>
          <p:cNvSpPr txBox="1"/>
          <p:nvPr/>
        </p:nvSpPr>
        <p:spPr>
          <a:xfrm>
            <a:off x="4715123" y="1342772"/>
            <a:ext cx="3912042" cy="1554272"/>
          </a:xfrm>
          <a:prstGeom prst="rect">
            <a:avLst/>
          </a:prstGeom>
          <a:noFill/>
        </p:spPr>
        <p:txBody>
          <a:bodyPr wrap="square" lIns="91440" tIns="45720" rIns="91440" bIns="45720" rtlCol="0" anchor="t">
            <a:spAutoFit/>
          </a:bodyPr>
          <a:lstStyle/>
          <a:p>
            <a:endParaRPr lang="en-US" sz="1900">
              <a:latin typeface="Calibri" panose="020F0502020204030204"/>
              <a:ea typeface="Calibri" panose="020F0502020204030204"/>
              <a:cs typeface="Calibri" panose="020F0502020204030204"/>
            </a:endParaRPr>
          </a:p>
          <a:p>
            <a:pPr marL="742950" lvl="1" indent="-285750">
              <a:buFont typeface="Courier New" panose="020B0604020202020204" pitchFamily="34" charset="0"/>
              <a:buChar char="o"/>
            </a:pPr>
            <a:endParaRPr lang="en-US" sz="1900">
              <a:ea typeface="Calibri" panose="020F0502020204030204"/>
              <a:cs typeface="Calibri" panose="020F0502020204030204"/>
            </a:endParaRPr>
          </a:p>
          <a:p>
            <a:pPr marL="285750" indent="-285750">
              <a:buFont typeface="Arial" panose="020B0604020202020204" pitchFamily="34" charset="0"/>
              <a:buChar char="•"/>
            </a:pPr>
            <a:r>
              <a:rPr lang="en-US" sz="1900"/>
              <a:t>Definition of Cardioversion</a:t>
            </a:r>
            <a:endParaRPr lang="en-US"/>
          </a:p>
          <a:p>
            <a:pPr marL="285750" indent="-285750">
              <a:buFont typeface="Arial" panose="020B0604020202020204" pitchFamily="34" charset="0"/>
              <a:buChar char="•"/>
            </a:pPr>
            <a:r>
              <a:rPr lang="en-US" sz="1900"/>
              <a:t>Clinical Indications</a:t>
            </a:r>
            <a:endParaRPr lang="en-US" sz="1900">
              <a:ea typeface="Calibri"/>
              <a:cs typeface="Calibri"/>
            </a:endParaRPr>
          </a:p>
          <a:p>
            <a:pPr marL="285750" indent="-285750">
              <a:buFont typeface="Arial" panose="020B0604020202020204" pitchFamily="34" charset="0"/>
              <a:buChar char="•"/>
            </a:pPr>
            <a:r>
              <a:rPr lang="en-US" sz="1900"/>
              <a:t>Patient Eligibility / Considerations</a:t>
            </a:r>
            <a:endParaRPr lang="en-US" sz="1900">
              <a:ea typeface="Calibri"/>
              <a:cs typeface="Calibri"/>
            </a:endParaRPr>
          </a:p>
        </p:txBody>
      </p:sp>
      <p:sp>
        <p:nvSpPr>
          <p:cNvPr id="3" name="TextBox 2">
            <a:extLst>
              <a:ext uri="{FF2B5EF4-FFF2-40B4-BE49-F238E27FC236}">
                <a16:creationId xmlns:a16="http://schemas.microsoft.com/office/drawing/2014/main" id="{94485D9D-C793-F35B-6349-8A8E56CFE73C}"/>
              </a:ext>
            </a:extLst>
          </p:cNvPr>
          <p:cNvSpPr txBox="1"/>
          <p:nvPr/>
        </p:nvSpPr>
        <p:spPr>
          <a:xfrm>
            <a:off x="356363" y="91644"/>
            <a:ext cx="8427906" cy="408623"/>
          </a:xfrm>
          <a:prstGeom prst="roundRect">
            <a:avLst/>
          </a:prstGeom>
          <a:solidFill>
            <a:schemeClr val="accent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chemeClr val="bg1"/>
                </a:solidFill>
                <a:ea typeface="Calibri"/>
                <a:cs typeface="Calibri"/>
              </a:rPr>
              <a:t>Objective:</a:t>
            </a:r>
            <a:r>
              <a:rPr lang="en-US" b="1">
                <a:solidFill>
                  <a:schemeClr val="bg1"/>
                </a:solidFill>
                <a:ea typeface="Calibri"/>
                <a:cs typeface="Calibri"/>
              </a:rPr>
              <a:t> </a:t>
            </a:r>
            <a:r>
              <a:rPr lang="en-US" sz="1600">
                <a:solidFill>
                  <a:schemeClr val="bg1"/>
                </a:solidFill>
                <a:latin typeface="Calibri"/>
                <a:ea typeface="Calibri"/>
                <a:cs typeface="Arial"/>
              </a:rPr>
              <a:t>Identify clinical scenarios in which cardioversions and procedural sedation are indicated</a:t>
            </a:r>
            <a:endParaRPr lang="en-US"/>
          </a:p>
        </p:txBody>
      </p:sp>
    </p:spTree>
    <p:extLst>
      <p:ext uri="{BB962C8B-B14F-4D97-AF65-F5344CB8AC3E}">
        <p14:creationId xmlns:p14="http://schemas.microsoft.com/office/powerpoint/2010/main" val="3236533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E7829-1D79-6C54-F4BA-B1B6093ADF4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6685BB-A64B-4CF2-98A1-C2C00E5ADDF8}"/>
              </a:ext>
            </a:extLst>
          </p:cNvPr>
          <p:cNvSpPr txBox="1"/>
          <p:nvPr/>
        </p:nvSpPr>
        <p:spPr>
          <a:xfrm>
            <a:off x="4190337" y="381663"/>
            <a:ext cx="699715" cy="3880236"/>
          </a:xfrm>
          <a:prstGeom prst="rect">
            <a:avLst/>
          </a:prstGeom>
          <a:solidFill>
            <a:schemeClr val="bg1"/>
          </a:solidFill>
        </p:spPr>
        <p:txBody>
          <a:bodyPr wrap="square" rtlCol="0">
            <a:spAutoFit/>
          </a:bodyPr>
          <a:lstStyle/>
          <a:p>
            <a:endParaRPr lang="en-US"/>
          </a:p>
        </p:txBody>
      </p:sp>
      <p:sp>
        <p:nvSpPr>
          <p:cNvPr id="5" name="Content Placeholder 2">
            <a:extLst>
              <a:ext uri="{FF2B5EF4-FFF2-40B4-BE49-F238E27FC236}">
                <a16:creationId xmlns:a16="http://schemas.microsoft.com/office/drawing/2014/main" id="{9B3FA16C-4FB2-871A-537E-8354BE94476F}"/>
              </a:ext>
            </a:extLst>
          </p:cNvPr>
          <p:cNvSpPr txBox="1">
            <a:spLocks/>
          </p:cNvSpPr>
          <p:nvPr/>
        </p:nvSpPr>
        <p:spPr>
          <a:xfrm>
            <a:off x="628650" y="1167085"/>
            <a:ext cx="7886700" cy="345501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p>
        </p:txBody>
      </p:sp>
      <p:sp>
        <p:nvSpPr>
          <p:cNvPr id="2" name="Title 1">
            <a:extLst>
              <a:ext uri="{FF2B5EF4-FFF2-40B4-BE49-F238E27FC236}">
                <a16:creationId xmlns:a16="http://schemas.microsoft.com/office/drawing/2014/main" id="{34008BA9-D951-E706-D569-6512F00544A1}"/>
              </a:ext>
            </a:extLst>
          </p:cNvPr>
          <p:cNvSpPr>
            <a:spLocks noGrp="1"/>
          </p:cNvSpPr>
          <p:nvPr>
            <p:ph type="title"/>
          </p:nvPr>
        </p:nvSpPr>
        <p:spPr>
          <a:xfrm>
            <a:off x="325716" y="180600"/>
            <a:ext cx="5649339" cy="1338828"/>
          </a:xfrm>
        </p:spPr>
        <p:txBody>
          <a:bodyPr anchor="ctr">
            <a:normAutofit/>
          </a:bodyPr>
          <a:lstStyle/>
          <a:p>
            <a:r>
              <a:rPr lang="en-US">
                <a:latin typeface="Calibri"/>
                <a:ea typeface="Verdana"/>
              </a:rPr>
              <a:t>What is a Cardioversion? </a:t>
            </a:r>
          </a:p>
        </p:txBody>
      </p:sp>
      <p:sp>
        <p:nvSpPr>
          <p:cNvPr id="4" name="TextBox 3">
            <a:extLst>
              <a:ext uri="{FF2B5EF4-FFF2-40B4-BE49-F238E27FC236}">
                <a16:creationId xmlns:a16="http://schemas.microsoft.com/office/drawing/2014/main" id="{E862A970-C404-0507-631E-6C5C3541C718}"/>
              </a:ext>
            </a:extLst>
          </p:cNvPr>
          <p:cNvSpPr txBox="1"/>
          <p:nvPr/>
        </p:nvSpPr>
        <p:spPr>
          <a:xfrm>
            <a:off x="628650" y="1385600"/>
            <a:ext cx="426423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a:cs typeface="Calibri"/>
              </a:rPr>
              <a:t>Cardioversion can be achieved electrically or pharmacologically</a:t>
            </a:r>
          </a:p>
          <a:p>
            <a:endParaRPr lang="en-US">
              <a:ea typeface="Calibri"/>
              <a:cs typeface="Calibri"/>
            </a:endParaRPr>
          </a:p>
          <a:p>
            <a:pPr marL="285750" indent="-285750">
              <a:buFont typeface="Arial"/>
              <a:buChar char="•"/>
            </a:pPr>
            <a:r>
              <a:rPr lang="en-US">
                <a:ea typeface="Calibri"/>
                <a:cs typeface="Calibri"/>
              </a:rPr>
              <a:t>Direct-current cardioversion involves an electrical shock synchronized with the intrinsic activity of the heart to restore sinus rhythm</a:t>
            </a:r>
          </a:p>
          <a:p>
            <a:pPr marL="285750" indent="-285750">
              <a:buFont typeface="Arial"/>
              <a:buChar char="•"/>
            </a:pPr>
            <a:endParaRPr lang="en-US">
              <a:ea typeface="Calibri"/>
              <a:cs typeface="Calibri"/>
            </a:endParaRPr>
          </a:p>
          <a:p>
            <a:pPr marL="285750" indent="-285750">
              <a:buFont typeface="Arial"/>
              <a:buChar char="•"/>
            </a:pPr>
            <a:r>
              <a:rPr lang="en-US">
                <a:ea typeface="Calibri"/>
                <a:cs typeface="Calibri"/>
              </a:rPr>
              <a:t>A mode of acute rhythm control</a:t>
            </a:r>
            <a:endParaRPr lang="en-US"/>
          </a:p>
        </p:txBody>
      </p:sp>
      <p:graphicFrame>
        <p:nvGraphicFramePr>
          <p:cNvPr id="6" name="Diagram 5">
            <a:extLst>
              <a:ext uri="{FF2B5EF4-FFF2-40B4-BE49-F238E27FC236}">
                <a16:creationId xmlns:a16="http://schemas.microsoft.com/office/drawing/2014/main" id="{5D765831-FE80-AD74-81E3-A77D736FD89B}"/>
              </a:ext>
            </a:extLst>
          </p:cNvPr>
          <p:cNvGraphicFramePr/>
          <p:nvPr>
            <p:extLst>
              <p:ext uri="{D42A27DB-BD31-4B8C-83A1-F6EECF244321}">
                <p14:modId xmlns:p14="http://schemas.microsoft.com/office/powerpoint/2010/main" val="2999965506"/>
              </p:ext>
            </p:extLst>
          </p:nvPr>
        </p:nvGraphicFramePr>
        <p:xfrm>
          <a:off x="4764538" y="600075"/>
          <a:ext cx="4060095"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 name="TextBox 52">
            <a:extLst>
              <a:ext uri="{FF2B5EF4-FFF2-40B4-BE49-F238E27FC236}">
                <a16:creationId xmlns:a16="http://schemas.microsoft.com/office/drawing/2014/main" id="{B72CD98F-13B6-F91F-0F97-2AEC671E2911}"/>
              </a:ext>
            </a:extLst>
          </p:cNvPr>
          <p:cNvSpPr txBox="1"/>
          <p:nvPr/>
        </p:nvSpPr>
        <p:spPr>
          <a:xfrm>
            <a:off x="169208" y="4830393"/>
            <a:ext cx="2113891" cy="338554"/>
          </a:xfrm>
          <a:prstGeom prst="rect">
            <a:avLst/>
          </a:prstGeom>
          <a:noFill/>
          <a:ln>
            <a:noFill/>
          </a:ln>
        </p:spPr>
        <p:txBody>
          <a:bodyPr wrap="square" lIns="91440" tIns="45720" rIns="91440" bIns="45720" rtlCol="0" anchor="t">
            <a:spAutoFit/>
          </a:bodyPr>
          <a:lstStyle/>
          <a:p>
            <a:r>
              <a:rPr lang="en-US" sz="800">
                <a:solidFill>
                  <a:schemeClr val="bg1"/>
                </a:solidFill>
                <a:latin typeface="Calibri"/>
                <a:ea typeface="Calibri"/>
                <a:cs typeface="Calibri"/>
              </a:rPr>
              <a:t>Guideline for the Diagnosis and Management of AFib. ACC/AHA/ACCP/HRS. 2023</a:t>
            </a:r>
          </a:p>
        </p:txBody>
      </p:sp>
    </p:spTree>
    <p:extLst>
      <p:ext uri="{BB962C8B-B14F-4D97-AF65-F5344CB8AC3E}">
        <p14:creationId xmlns:p14="http://schemas.microsoft.com/office/powerpoint/2010/main" val="242239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DB87B-8604-F97C-9E0D-7B60D0DA8AD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B41080-EB78-BAD3-6847-DA8E2D6286EC}"/>
              </a:ext>
            </a:extLst>
          </p:cNvPr>
          <p:cNvSpPr txBox="1"/>
          <p:nvPr/>
        </p:nvSpPr>
        <p:spPr>
          <a:xfrm>
            <a:off x="4190337" y="381663"/>
            <a:ext cx="699715" cy="3880236"/>
          </a:xfrm>
          <a:prstGeom prst="rect">
            <a:avLst/>
          </a:prstGeom>
          <a:solidFill>
            <a:schemeClr val="bg1"/>
          </a:solidFill>
        </p:spPr>
        <p:txBody>
          <a:bodyPr wrap="square" rtlCol="0">
            <a:spAutoFit/>
          </a:bodyPr>
          <a:lstStyle/>
          <a:p>
            <a:endParaRPr lang="en-US"/>
          </a:p>
        </p:txBody>
      </p:sp>
      <p:sp>
        <p:nvSpPr>
          <p:cNvPr id="5" name="Content Placeholder 2">
            <a:extLst>
              <a:ext uri="{FF2B5EF4-FFF2-40B4-BE49-F238E27FC236}">
                <a16:creationId xmlns:a16="http://schemas.microsoft.com/office/drawing/2014/main" id="{89E15AEC-CD84-87A9-6854-4233EBA0F745}"/>
              </a:ext>
            </a:extLst>
          </p:cNvPr>
          <p:cNvSpPr txBox="1">
            <a:spLocks/>
          </p:cNvSpPr>
          <p:nvPr/>
        </p:nvSpPr>
        <p:spPr>
          <a:xfrm>
            <a:off x="628650" y="1167085"/>
            <a:ext cx="7886700" cy="345501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p>
        </p:txBody>
      </p:sp>
      <p:sp>
        <p:nvSpPr>
          <p:cNvPr id="2" name="Title 1">
            <a:extLst>
              <a:ext uri="{FF2B5EF4-FFF2-40B4-BE49-F238E27FC236}">
                <a16:creationId xmlns:a16="http://schemas.microsoft.com/office/drawing/2014/main" id="{EA35C307-A682-4FFB-C2D6-FA62E1298A2E}"/>
              </a:ext>
            </a:extLst>
          </p:cNvPr>
          <p:cNvSpPr>
            <a:spLocks noGrp="1"/>
          </p:cNvSpPr>
          <p:nvPr>
            <p:ph type="title"/>
          </p:nvPr>
        </p:nvSpPr>
        <p:spPr>
          <a:xfrm>
            <a:off x="258481" y="104960"/>
            <a:ext cx="5649339" cy="1338828"/>
          </a:xfrm>
        </p:spPr>
        <p:txBody>
          <a:bodyPr anchor="ctr">
            <a:normAutofit/>
          </a:bodyPr>
          <a:lstStyle/>
          <a:p>
            <a:r>
              <a:rPr lang="en-US">
                <a:latin typeface="Calibri"/>
                <a:ea typeface="Verdana"/>
              </a:rPr>
              <a:t>Electrical Cardioversion </a:t>
            </a:r>
          </a:p>
        </p:txBody>
      </p:sp>
      <p:pic>
        <p:nvPicPr>
          <p:cNvPr id="6" name="Picture 5">
            <a:extLst>
              <a:ext uri="{FF2B5EF4-FFF2-40B4-BE49-F238E27FC236}">
                <a16:creationId xmlns:a16="http://schemas.microsoft.com/office/drawing/2014/main" id="{27391744-E77D-DA42-8739-07F1A601919D}"/>
              </a:ext>
            </a:extLst>
          </p:cNvPr>
          <p:cNvPicPr>
            <a:picLocks noChangeAspect="1"/>
          </p:cNvPicPr>
          <p:nvPr/>
        </p:nvPicPr>
        <p:blipFill>
          <a:blip r:embed="rId3"/>
          <a:srcRect t="10889"/>
          <a:stretch>
            <a:fillRect/>
          </a:stretch>
        </p:blipFill>
        <p:spPr>
          <a:xfrm>
            <a:off x="5682724" y="774374"/>
            <a:ext cx="2832626" cy="3257331"/>
          </a:xfrm>
          <a:prstGeom prst="rect">
            <a:avLst/>
          </a:prstGeom>
        </p:spPr>
      </p:pic>
      <p:sp>
        <p:nvSpPr>
          <p:cNvPr id="9" name="TextBox 8">
            <a:extLst>
              <a:ext uri="{FF2B5EF4-FFF2-40B4-BE49-F238E27FC236}">
                <a16:creationId xmlns:a16="http://schemas.microsoft.com/office/drawing/2014/main" id="{E3E3DBB9-29D2-AF36-FC2B-CE18A4470937}"/>
              </a:ext>
            </a:extLst>
          </p:cNvPr>
          <p:cNvSpPr txBox="1"/>
          <p:nvPr/>
        </p:nvSpPr>
        <p:spPr>
          <a:xfrm>
            <a:off x="609130" y="1323688"/>
            <a:ext cx="484962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a:cs typeface="Calibri"/>
              </a:rPr>
              <a:t>Electrical cardioversion involves placing pads on the patient and delivering a specified number of joules through the heart</a:t>
            </a:r>
          </a:p>
          <a:p>
            <a:endParaRPr lang="en-US">
              <a:ea typeface="Calibri"/>
              <a:cs typeface="Calibri"/>
            </a:endParaRPr>
          </a:p>
          <a:p>
            <a:pPr marL="285750" indent="-285750">
              <a:buFont typeface="Arial"/>
              <a:buChar char="•"/>
            </a:pPr>
            <a:r>
              <a:rPr lang="en-US">
                <a:ea typeface="Calibri"/>
                <a:cs typeface="Calibri"/>
              </a:rPr>
              <a:t>An initial energy of 200 J or greater is recommended for electrical cardioversion when using a biphasic defibrillator</a:t>
            </a:r>
          </a:p>
          <a:p>
            <a:pPr marL="285750" indent="-285750">
              <a:buFont typeface="Arial"/>
              <a:buChar char="•"/>
            </a:pPr>
            <a:endParaRPr lang="en-US">
              <a:ea typeface="Calibri"/>
              <a:cs typeface="Calibri"/>
            </a:endParaRPr>
          </a:p>
        </p:txBody>
      </p:sp>
      <p:sp>
        <p:nvSpPr>
          <p:cNvPr id="7" name="TextBox 6">
            <a:extLst>
              <a:ext uri="{FF2B5EF4-FFF2-40B4-BE49-F238E27FC236}">
                <a16:creationId xmlns:a16="http://schemas.microsoft.com/office/drawing/2014/main" id="{9A194E4E-F16A-5D00-3CD5-B7EF2CCACE19}"/>
              </a:ext>
            </a:extLst>
          </p:cNvPr>
          <p:cNvSpPr txBox="1"/>
          <p:nvPr/>
        </p:nvSpPr>
        <p:spPr>
          <a:xfrm>
            <a:off x="158426" y="4798045"/>
            <a:ext cx="2642259" cy="723275"/>
          </a:xfrm>
          <a:prstGeom prst="rect">
            <a:avLst/>
          </a:prstGeom>
          <a:noFill/>
          <a:ln>
            <a:noFill/>
          </a:ln>
        </p:spPr>
        <p:txBody>
          <a:bodyPr wrap="square" lIns="91440" tIns="45720" rIns="91440" bIns="45720" rtlCol="0" anchor="t">
            <a:spAutoFit/>
          </a:bodyPr>
          <a:lstStyle/>
          <a:p>
            <a:r>
              <a:rPr lang="en-US" sz="800">
                <a:solidFill>
                  <a:schemeClr val="bg1"/>
                </a:solidFill>
                <a:latin typeface="Calibri"/>
                <a:ea typeface="Calibri"/>
                <a:cs typeface="Calibri"/>
              </a:rPr>
              <a:t>Guideline for the Diagnosis and Management of AFib. ACC/AHA/ACCP/HRS. 2023.  </a:t>
            </a:r>
          </a:p>
          <a:p>
            <a:endParaRPr lang="en-US" sz="700">
              <a:solidFill>
                <a:schemeClr val="bg1"/>
              </a:solidFill>
              <a:latin typeface="Aptos"/>
            </a:endParaRPr>
          </a:p>
          <a:p>
            <a:endParaRPr lang="en-US">
              <a:ea typeface="Calibri"/>
              <a:cs typeface="Calibri"/>
            </a:endParaRPr>
          </a:p>
        </p:txBody>
      </p:sp>
      <p:sp>
        <p:nvSpPr>
          <p:cNvPr id="4" name="TextBox 3">
            <a:extLst>
              <a:ext uri="{FF2B5EF4-FFF2-40B4-BE49-F238E27FC236}">
                <a16:creationId xmlns:a16="http://schemas.microsoft.com/office/drawing/2014/main" id="{AAC688A7-6C61-2869-7572-01FF0AE103C8}"/>
              </a:ext>
            </a:extLst>
          </p:cNvPr>
          <p:cNvSpPr txBox="1"/>
          <p:nvPr/>
        </p:nvSpPr>
        <p:spPr>
          <a:xfrm>
            <a:off x="6223282" y="4124563"/>
            <a:ext cx="1996697"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Calibri"/>
                <a:ea typeface="Calibri"/>
                <a:cs typeface="Calibri"/>
              </a:rPr>
              <a:t>Miller. Alex's Asteroid Astrology. 2020.</a:t>
            </a:r>
          </a:p>
        </p:txBody>
      </p:sp>
    </p:spTree>
    <p:extLst>
      <p:ext uri="{BB962C8B-B14F-4D97-AF65-F5344CB8AC3E}">
        <p14:creationId xmlns:p14="http://schemas.microsoft.com/office/powerpoint/2010/main" val="17302467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d25e7cbc-e328-4fe9-b7ce-479d4d01adb9" xsi:nil="true"/>
    <TaxCatchAll xmlns="fee0cfbf-68bb-4b82-baa8-5d7412a94942" xsi:nil="true"/>
    <lcf76f155ced4ddcb4097134ff3c332f xmlns="d25e7cbc-e328-4fe9-b7ce-479d4d01adb9">
      <Terms xmlns="http://schemas.microsoft.com/office/infopath/2007/PartnerControls"/>
    </lcf76f155ced4ddcb4097134ff3c332f>
    <Test xmlns="d25e7cbc-e328-4fe9-b7ce-479d4d01adb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0D227D9985E04E8846E5B4D9D41EF6" ma:contentTypeVersion="15" ma:contentTypeDescription="Create a new document." ma:contentTypeScope="" ma:versionID="ad0b0294fefc5d0a267790fcb53b8efc">
  <xsd:schema xmlns:xsd="http://www.w3.org/2001/XMLSchema" xmlns:xs="http://www.w3.org/2001/XMLSchema" xmlns:p="http://schemas.microsoft.com/office/2006/metadata/properties" xmlns:ns2="d25e7cbc-e328-4fe9-b7ce-479d4d01adb9" xmlns:ns3="fee0cfbf-68bb-4b82-baa8-5d7412a94942" targetNamespace="http://schemas.microsoft.com/office/2006/metadata/properties" ma:root="true" ma:fieldsID="9ab2f765cf5375475abf9a5effbd3f7a" ns2:_="" ns3:_="">
    <xsd:import namespace="d25e7cbc-e328-4fe9-b7ce-479d4d01adb9"/>
    <xsd:import namespace="fee0cfbf-68bb-4b82-baa8-5d7412a9494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Notes" minOccurs="0"/>
                <xsd:element ref="ns2:MediaServiceLocation" minOccurs="0"/>
                <xsd:element ref="ns2: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5e7cbc-e328-4fe9-b7ce-479d4d01adb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46a28a4-f3b3-4851-86b3-b10f5f45f34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Notes" ma:index="20" nillable="true" ma:displayName="Notes" ma:format="Dropdown" ma:internalName="Notes">
      <xsd:simpleType>
        <xsd:restriction base="dms:Text">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Test" ma:index="22" nillable="true" ma:displayName="Test" ma:format="Dropdown" ma:internalName="Test">
      <xsd:simpleType>
        <xsd:restriction base="dms:Choice">
          <xsd:enumeration value="Yes"/>
          <xsd:enumeration value="No"/>
          <xsd:enumeration value="Maybe"/>
        </xsd:restriction>
      </xsd:simpleType>
    </xsd:element>
  </xsd:schema>
  <xsd:schema xmlns:xsd="http://www.w3.org/2001/XMLSchema" xmlns:xs="http://www.w3.org/2001/XMLSchema" xmlns:dms="http://schemas.microsoft.com/office/2006/documentManagement/types" xmlns:pc="http://schemas.microsoft.com/office/infopath/2007/PartnerControls" targetNamespace="fee0cfbf-68bb-4b82-baa8-5d7412a9494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2f0aba3-d933-4e0b-851a-7eec706a01bf}" ma:internalName="TaxCatchAll" ma:showField="CatchAllData" ma:web="fee0cfbf-68bb-4b82-baa8-5d7412a949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EC8BD0-DE64-47EE-AE60-711074C6B55F}">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05c2ae4-3a5a-41d8-a7c4-4ea9b28e842b"/>
    <ds:schemaRef ds:uri="353112a8-58bc-409d-880a-5be990ee783e"/>
    <ds:schemaRef ds:uri="http://www.w3.org/XML/1998/namespace"/>
    <ds:schemaRef ds:uri="http://purl.org/dc/dcmitype/"/>
  </ds:schemaRefs>
</ds:datastoreItem>
</file>

<file path=customXml/itemProps2.xml><?xml version="1.0" encoding="utf-8"?>
<ds:datastoreItem xmlns:ds="http://schemas.openxmlformats.org/officeDocument/2006/customXml" ds:itemID="{E90652D4-6C97-48CD-8634-EAF602588765}"/>
</file>

<file path=customXml/itemProps3.xml><?xml version="1.0" encoding="utf-8"?>
<ds:datastoreItem xmlns:ds="http://schemas.openxmlformats.org/officeDocument/2006/customXml" ds:itemID="{04E9F6C0-632C-4FCA-9B85-F710E6B03C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TotalTime>
  <Words>12570</Words>
  <Application>Microsoft Office PowerPoint</Application>
  <PresentationFormat>On-screen Show (16:9)</PresentationFormat>
  <Paragraphs>1100</Paragraphs>
  <Slides>62</Slides>
  <Notes>60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Aptos</vt:lpstr>
      <vt:lpstr>Arial</vt:lpstr>
      <vt:lpstr>Arial,Sans-Serif</vt:lpstr>
      <vt:lpstr>Calibri</vt:lpstr>
      <vt:lpstr>Calibri Light</vt:lpstr>
      <vt:lpstr>Courier New</vt:lpstr>
      <vt:lpstr>Courier New,monospace</vt:lpstr>
      <vt:lpstr>Segoe UI</vt:lpstr>
      <vt:lpstr>Verdana</vt:lpstr>
      <vt:lpstr>-webkit-standard</vt:lpstr>
      <vt:lpstr>Wingdings</vt:lpstr>
      <vt:lpstr>Office Theme</vt:lpstr>
      <vt:lpstr>Hit Me With Your Best Shock (But while I'm Asleep) Managing Procedural Sedation for Electrical Cardioversion</vt:lpstr>
      <vt:lpstr>Disclosures </vt:lpstr>
      <vt:lpstr>Learning Objectives</vt:lpstr>
      <vt:lpstr>Abbreviation Key </vt:lpstr>
      <vt:lpstr>Outline</vt:lpstr>
      <vt:lpstr>Advocate Health Midwest*</vt:lpstr>
      <vt:lpstr>Background</vt:lpstr>
      <vt:lpstr>What is a Cardioversion? </vt:lpstr>
      <vt:lpstr>Electrical Cardioversion </vt:lpstr>
      <vt:lpstr>Indications for Cardioversion </vt:lpstr>
      <vt:lpstr>Indications  for Cardioversion  Hemodynamic Instability  </vt:lpstr>
      <vt:lpstr>Indications for Cardioversion Hemodynamic Instability </vt:lpstr>
      <vt:lpstr>Prevalence of Atrial Fibrillation</vt:lpstr>
      <vt:lpstr>Atrial Fibrillation</vt:lpstr>
      <vt:lpstr>Cardioversion Complications</vt:lpstr>
      <vt:lpstr>Atrial Fibrillation Thromboembolism</vt:lpstr>
      <vt:lpstr>Clinical Guidelines </vt:lpstr>
      <vt:lpstr>Procedural Sedation</vt:lpstr>
      <vt:lpstr>Sedation Complications</vt:lpstr>
      <vt:lpstr>Introduction to Patient Case</vt:lpstr>
      <vt:lpstr>Assessment Question #1</vt:lpstr>
      <vt:lpstr>Interprofessional  Roles &amp; Responsibilities </vt:lpstr>
      <vt:lpstr>Required Personnel for Procedural Sedation </vt:lpstr>
      <vt:lpstr>Advocate Health Sedation Policy by Region: Authorized Personnel for Sedation</vt:lpstr>
      <vt:lpstr>Roles and Responsibilities of Personnel During Moderate Sedation </vt:lpstr>
      <vt:lpstr>Supporting Personnel for Procedural Sedation </vt:lpstr>
      <vt:lpstr>Workflow of a Cardioversion </vt:lpstr>
      <vt:lpstr>Workflow of a Cardioversion- SOAP ME</vt:lpstr>
      <vt:lpstr>Role of a Pharmacist </vt:lpstr>
      <vt:lpstr>Assessment Question #2</vt:lpstr>
      <vt:lpstr>Pharmacotherapy </vt:lpstr>
      <vt:lpstr>Types of Sedation</vt:lpstr>
      <vt:lpstr>Types of Sedation</vt:lpstr>
      <vt:lpstr>Sedative Agents</vt:lpstr>
      <vt:lpstr>General Prevalence of Sedation Use</vt:lpstr>
      <vt:lpstr>Propofol</vt:lpstr>
      <vt:lpstr>Propofol</vt:lpstr>
      <vt:lpstr> Patient-Population Specific Considerations FOR PROPOFOL </vt:lpstr>
      <vt:lpstr>Patient Specific Consideration Hypersensitivity </vt:lpstr>
      <vt:lpstr>Patient Specific Consideration Hypotension </vt:lpstr>
      <vt:lpstr>Population Specific Consideration Chronic Alcoholism</vt:lpstr>
      <vt:lpstr>Population Specific Consideration Biological Red Hair Color </vt:lpstr>
      <vt:lpstr>Population Specific Consideration Elderly Patients  </vt:lpstr>
      <vt:lpstr>Etomidate</vt:lpstr>
      <vt:lpstr>Etomidate</vt:lpstr>
      <vt:lpstr> Patient-Population Specific Considerations FOR ETOMIDATE </vt:lpstr>
      <vt:lpstr>Patient Specific Consideration History of Seizures </vt:lpstr>
      <vt:lpstr>Patient Specific Consideration Adrenal Insufficiency</vt:lpstr>
      <vt:lpstr>Methohexital</vt:lpstr>
      <vt:lpstr>Methohexital</vt:lpstr>
      <vt:lpstr>Back to A.J.</vt:lpstr>
      <vt:lpstr>Assessment Question #3</vt:lpstr>
      <vt:lpstr>Literature Analysis on Efficacy</vt:lpstr>
      <vt:lpstr>Propofol vs. Etomidate</vt:lpstr>
      <vt:lpstr>Propofol vs. Etomidate</vt:lpstr>
      <vt:lpstr>Methohexital vs. Propofol vs. Etomidate</vt:lpstr>
      <vt:lpstr>Assessment Question #4</vt:lpstr>
      <vt:lpstr>Summary</vt:lpstr>
      <vt:lpstr>References</vt:lpstr>
      <vt:lpstr>References</vt:lpstr>
      <vt:lpstr>References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Ocampo Velasco, Patricia</dc:creator>
  <cp:keywords/>
  <dc:description/>
  <cp:lastModifiedBy>Valley, Dylan</cp:lastModifiedBy>
  <cp:revision>6</cp:revision>
  <dcterms:created xsi:type="dcterms:W3CDTF">2022-11-17T19:18:38Z</dcterms:created>
  <dcterms:modified xsi:type="dcterms:W3CDTF">2026-01-02T03:21:38Z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0x010100690D227D9985E04E8846E5B4D9D41EF6</vt:lpwstr>
  </property>
  <property fmtid="{D5CDD505-2E9C-101B-9397-08002B2CF9AE}" pid="3" name="MediaServiceImageTags">
    <vt:lpwstr/>
  </property>
</Properties>
</file>