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comments/modernComment_129_630D2CFE.xml" ContentType="application/vnd.ms-powerpoint.comments+xml"/>
  <Override PartName="/ppt/notesSlides/notesSlide1.xml" ContentType="application/vnd.openxmlformats-officedocument.presentationml.notesSlide+xml"/>
  <Override PartName="/ppt/comments/modernComment_12B_7A031B75.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31_85E32E22.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7FFFF1FD_B4983798.xml" ContentType="application/vnd.ms-powerpoint.comments+xml"/>
  <Override PartName="/ppt/comments/modernComment_7FFFF1FE_21D51F59.xml" ContentType="application/vnd.ms-powerpoint.comments+xml"/>
  <Override PartName="/ppt/comments/modernComment_7FFFF206_1C1E03A3.xml" ContentType="application/vnd.ms-powerpoint.comments+xml"/>
  <Override PartName="/ppt/notesSlides/notesSlide2.xml" ContentType="application/vnd.openxmlformats-officedocument.presentationml.notesSlide+xml"/>
  <Override PartName="/ppt/comments/modernComment_7FFFF205_F8D5E848.xml" ContentType="application/vnd.ms-powerpoint.comments+xml"/>
  <Override PartName="/ppt/comments/modernComment_7FFFF20E_EF0ACEA1.xml" ContentType="application/vnd.ms-powerpoint.comments+xml"/>
  <Override PartName="/ppt/comments/modernComment_7FFFF20F_6464D099.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modernComment_7FFFF219_37B59E10.xml" ContentType="application/vnd.ms-powerpoint.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modernComment_7FFFF21D_316BCB87.xml" ContentType="application/vnd.ms-powerpoint.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omments/modernComment_7FFFF220_3BAAB3D4.xml" ContentType="application/vnd.ms-powerpoint.comment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6"/>
  </p:notesMasterIdLst>
  <p:sldIdLst>
    <p:sldId id="267" r:id="rId5"/>
    <p:sldId id="297" r:id="rId6"/>
    <p:sldId id="299" r:id="rId7"/>
    <p:sldId id="305" r:id="rId8"/>
    <p:sldId id="286" r:id="rId9"/>
    <p:sldId id="304" r:id="rId10"/>
    <p:sldId id="2147480053" r:id="rId11"/>
    <p:sldId id="2147480054" r:id="rId12"/>
    <p:sldId id="2147480101" r:id="rId13"/>
    <p:sldId id="2147480057" r:id="rId14"/>
    <p:sldId id="287" r:id="rId15"/>
    <p:sldId id="2147480056" r:id="rId16"/>
    <p:sldId id="2147480055" r:id="rId17"/>
    <p:sldId id="2147480058" r:id="rId18"/>
    <p:sldId id="2147480059" r:id="rId19"/>
    <p:sldId id="2147480060" r:id="rId20"/>
    <p:sldId id="2147480061" r:id="rId21"/>
    <p:sldId id="2147480062" r:id="rId22"/>
    <p:sldId id="2147480066" r:id="rId23"/>
    <p:sldId id="2147480068" r:id="rId24"/>
    <p:sldId id="2147480063" r:id="rId25"/>
    <p:sldId id="2147480070" r:id="rId26"/>
    <p:sldId id="2147480069" r:id="rId27"/>
    <p:sldId id="2147480064" r:id="rId28"/>
    <p:sldId id="312" r:id="rId29"/>
    <p:sldId id="2147480074" r:id="rId30"/>
    <p:sldId id="2147480071" r:id="rId31"/>
    <p:sldId id="2147480078" r:id="rId32"/>
    <p:sldId id="2147480103" r:id="rId33"/>
    <p:sldId id="2147480077" r:id="rId34"/>
    <p:sldId id="2147480079" r:id="rId35"/>
    <p:sldId id="2147480075" r:id="rId36"/>
    <p:sldId id="2147480080" r:id="rId37"/>
    <p:sldId id="2147480076" r:id="rId38"/>
    <p:sldId id="2147480083" r:id="rId39"/>
    <p:sldId id="2147480084" r:id="rId40"/>
    <p:sldId id="2147480085" r:id="rId41"/>
    <p:sldId id="2147480089" r:id="rId42"/>
    <p:sldId id="2147480081" r:id="rId43"/>
    <p:sldId id="2147480087" r:id="rId44"/>
    <p:sldId id="2147480090" r:id="rId45"/>
    <p:sldId id="2147480093" r:id="rId46"/>
    <p:sldId id="2147480082" r:id="rId47"/>
    <p:sldId id="2147480096" r:id="rId48"/>
    <p:sldId id="2147480099" r:id="rId49"/>
    <p:sldId id="2147480098" r:id="rId50"/>
    <p:sldId id="2147480086" r:id="rId51"/>
    <p:sldId id="2147480100" r:id="rId52"/>
    <p:sldId id="2147480094" r:id="rId53"/>
    <p:sldId id="2147480095" r:id="rId54"/>
    <p:sldId id="2147480052" r:id="rId55"/>
  </p:sldIdLst>
  <p:sldSz cx="9144000" cy="5143500" type="screen16x9"/>
  <p:notesSz cx="6858000" cy="9144000"/>
  <p:custDataLst>
    <p:tags r:id="rId5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8BF74F-5471-11FE-2941-3163C8CBEAA2}" name="Thomas, Elaine R" initials="ET" userId="S::Elaine.R.Thomas@advocatehealth.org::e1192b11-5793-441e-a54d-a16d8be39ccc" providerId="AD"/>
  <p188:author id="{DBD13D77-72A8-945E-74C4-81A72765E53D}" name="Wolff, Alex" initials="AW" userId="S::Alexandra.Wolff@advocatehealth.org::9f99a289-6f9a-4237-89c2-436aa7eac8fd" providerId="AD"/>
  <p188:author id="{1DF934EF-7C4B-E20A-C1B4-C35AE671310E}" name="Gaynier, Joshua" initials="JG" userId="S::Joshua.Gaynier@Advocatehealth.org::4ae35362-0e38-4115-921e-fb83950d48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4C"/>
    <a:srgbClr val="8D8F91"/>
    <a:srgbClr val="FF40FF"/>
    <a:srgbClr val="6AC7E6"/>
    <a:srgbClr val="00A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49" autoAdjust="0"/>
    <p:restoredTop sz="94660"/>
  </p:normalViewPr>
  <p:slideViewPr>
    <p:cSldViewPr snapToGrid="0">
      <p:cViewPr varScale="1">
        <p:scale>
          <a:sx n="79" d="100"/>
          <a:sy n="79" d="100"/>
        </p:scale>
        <p:origin x="1704" y="29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omments/modernComment_129_630D2CFE.xml><?xml version="1.0" encoding="utf-8"?>
<p188:cmLst xmlns:a="http://schemas.openxmlformats.org/drawingml/2006/main" xmlns:r="http://schemas.openxmlformats.org/officeDocument/2006/relationships" xmlns:p188="http://schemas.microsoft.com/office/powerpoint/2018/8/main">
  <p188:cm id="{1084E0F9-259E-4108-94E7-6BF692D8BBAF}" authorId="{DBD13D77-72A8-945E-74C4-81A72765E53D}" status="resolved" created="2025-11-13T16:31:01.354" complete="100000">
    <ac:txMkLst xmlns:ac="http://schemas.microsoft.com/office/drawing/2013/main/command">
      <pc:docMk xmlns:pc="http://schemas.microsoft.com/office/powerpoint/2013/main/command"/>
      <pc:sldMk xmlns:pc="http://schemas.microsoft.com/office/powerpoint/2013/main/command" cId="1661807870" sldId="297"/>
      <ac:spMk id="3" creationId="{5D2A974E-F984-EAB6-0DA6-D840F72D26DD}"/>
      <ac:txMk cp="0">
        <ac:context len="136" hash="658154698"/>
      </ac:txMk>
    </ac:txMkLst>
    <p188:pos x="1867212" y="227233"/>
    <p188:txBody>
      <a:bodyPr/>
      <a:lstStyle/>
      <a:p>
        <a:r>
          <a:rPr lang="en-US"/>
          <a:t>Would state that “The speakers and reviewers have no… “</a:t>
        </a:r>
      </a:p>
    </p188:txBody>
  </p188:cm>
</p188:cmLst>
</file>

<file path=ppt/comments/modernComment_12B_7A031B75.xml><?xml version="1.0" encoding="utf-8"?>
<p188:cmLst xmlns:a="http://schemas.openxmlformats.org/drawingml/2006/main" xmlns:r="http://schemas.openxmlformats.org/officeDocument/2006/relationships" xmlns:p188="http://schemas.microsoft.com/office/powerpoint/2018/8/main">
  <p188:cm id="{8044147D-A121-4F01-82A0-1F4D55A3AF10}" authorId="{DBD13D77-72A8-945E-74C4-81A72765E53D}" created="2025-11-13T16:32:36.287">
    <ac:deMkLst xmlns:ac="http://schemas.microsoft.com/office/drawing/2013/main/command">
      <pc:docMk xmlns:pc="http://schemas.microsoft.com/office/powerpoint/2013/main/command"/>
      <pc:sldMk xmlns:pc="http://schemas.microsoft.com/office/powerpoint/2013/main/command" cId="2047023989" sldId="299"/>
      <ac:graphicFrameMk id="4" creationId="{B7F4C282-F47C-9D15-1B03-AF86E9BA9EB7}"/>
    </ac:deMkLst>
    <p188:txBody>
      <a:bodyPr/>
      <a:lstStyle/>
      <a:p>
        <a:r>
          <a:rPr lang="en-US"/>
          <a:t>Must use the approved objective: •	Recognize common myths and misconceptions in oncology, including the use of fenbendazole, ivermectin, and alternative dietary regimens such as the Gerson therapy. </a:t>
        </a:r>
      </a:p>
    </p188:txBody>
  </p188:cm>
</p188:cmLst>
</file>

<file path=ppt/comments/modernComment_131_85E32E22.xml><?xml version="1.0" encoding="utf-8"?>
<p188:cmLst xmlns:a="http://schemas.openxmlformats.org/drawingml/2006/main" xmlns:r="http://schemas.openxmlformats.org/officeDocument/2006/relationships" xmlns:p188="http://schemas.microsoft.com/office/powerpoint/2018/8/main">
  <p188:cm id="{76818D23-2397-4C46-AEB1-1073F58F5DE0}" authorId="{DBD13D77-72A8-945E-74C4-81A72765E53D}" created="2025-11-13T16:39:50.954">
    <ac:deMkLst xmlns:ac="http://schemas.microsoft.com/office/drawing/2013/main/command">
      <pc:docMk xmlns:pc="http://schemas.microsoft.com/office/powerpoint/2013/main/command"/>
      <pc:sldMk xmlns:pc="http://schemas.microsoft.com/office/powerpoint/2013/main/command" cId="2246258210" sldId="305"/>
      <ac:picMk id="2" creationId="{53708BA2-2A0E-F289-D2B8-13EF4B5781EB}"/>
    </ac:deMkLst>
    <p188:txBody>
      <a:bodyPr/>
      <a:lstStyle/>
      <a:p>
        <a:r>
          <a:rPr lang="en-US"/>
          <a:t>Cite a source for screen shots</a:t>
        </a:r>
      </a:p>
    </p188:txBody>
  </p188:cm>
</p188:cmLst>
</file>

<file path=ppt/comments/modernComment_7FFFF1FD_B4983798.xml><?xml version="1.0" encoding="utf-8"?>
<p188:cmLst xmlns:a="http://schemas.openxmlformats.org/drawingml/2006/main" xmlns:r="http://schemas.openxmlformats.org/officeDocument/2006/relationships" xmlns:p188="http://schemas.microsoft.com/office/powerpoint/2018/8/main">
  <p188:cm id="{2AF76B0F-7688-4D3C-BBEA-54449D399536}" authorId="{DBD13D77-72A8-945E-74C4-81A72765E53D}" created="2025-11-13T16:51:37.340">
    <pc:sldMkLst xmlns:pc="http://schemas.microsoft.com/office/powerpoint/2013/main/command">
      <pc:docMk/>
      <pc:sldMk cId="3029874584" sldId="2147480061"/>
    </pc:sldMkLst>
    <p188:replyLst>
      <p188:reply id="{501F2900-74E8-41AD-9C3B-3D4EF8BA7547}" authorId="{1DF934EF-7C4B-E20A-C1B4-C35AE671310E}" created="2025-11-21T18:00:47.552">
        <p188:txBody>
          <a:bodyPr/>
          <a:lstStyle/>
          <a:p>
            <a:r>
              <a:rPr lang="en-US"/>
              <a:t>Denominator is the total number of users </a:t>
            </a:r>
          </a:p>
        </p188:txBody>
      </p188:reply>
    </p188:replyLst>
    <p188:txBody>
      <a:bodyPr/>
      <a:lstStyle/>
      <a:p>
        <a:r>
          <a:rPr lang="en-US"/>
          <a:t>What’s the denominator here? Ie, percentage of what? All US adults? &lt;18 included? Global?
just trying to wrap my head around it</a:t>
        </a:r>
      </a:p>
    </p188:txBody>
  </p188:cm>
</p188:cmLst>
</file>

<file path=ppt/comments/modernComment_7FFFF1FE_21D51F59.xml><?xml version="1.0" encoding="utf-8"?>
<p188:cmLst xmlns:a="http://schemas.openxmlformats.org/drawingml/2006/main" xmlns:r="http://schemas.openxmlformats.org/officeDocument/2006/relationships" xmlns:p188="http://schemas.microsoft.com/office/powerpoint/2018/8/main">
  <p188:cm id="{AB4D45C0-023D-4166-9A05-5575568AA486}" authorId="{DBD13D77-72A8-945E-74C4-81A72765E53D}" created="2025-11-13T16:51:53.307">
    <ac:txMkLst xmlns:ac="http://schemas.microsoft.com/office/drawing/2013/main/command">
      <pc:docMk xmlns:pc="http://schemas.microsoft.com/office/powerpoint/2013/main/command"/>
      <pc:sldMk xmlns:pc="http://schemas.microsoft.com/office/powerpoint/2013/main/command" cId="567615321" sldId="2147480062"/>
      <ac:spMk id="3" creationId="{5ACA0BBD-2B50-96FA-D9F6-5C4966328943}"/>
      <ac:txMk cp="139" len="9">
        <ac:context len="251" hash="1041945570"/>
      </ac:txMk>
    </ac:txMkLst>
    <p188:pos x="7288399" y="828710"/>
    <p188:txBody>
      <a:bodyPr/>
      <a:lstStyle/>
      <a:p>
        <a:r>
          <a:rPr lang="en-US"/>
          <a:t>therapies</a:t>
        </a:r>
      </a:p>
    </p188:txBody>
    <p188:extLst>
      <p:ext xmlns:p="http://schemas.openxmlformats.org/presentationml/2006/main" uri="{57CB4572-C831-44C2-8A1C-0ADB6CCDFE69}">
        <p223:reactions xmlns:p223="http://schemas.microsoft.com/office/powerpoint/2022/03/main">
          <p223:rxn type="👍">
            <p223:instance time="2025-11-21T03:14:13.750" authorId="{1DF934EF-7C4B-E20A-C1B4-C35AE671310E}"/>
          </p223:rxn>
        </p223:reactions>
      </p:ext>
    </p188:extLst>
  </p188:cm>
  <p188:cm id="{15B437F7-94BE-4A01-9C0C-9D65F5B9FD12}" authorId="{DBD13D77-72A8-945E-74C4-81A72765E53D}" created="2025-11-13T16:52:12.428">
    <ac:txMkLst xmlns:ac="http://schemas.microsoft.com/office/drawing/2013/main/command">
      <pc:docMk xmlns:pc="http://schemas.microsoft.com/office/powerpoint/2013/main/command"/>
      <pc:sldMk xmlns:pc="http://schemas.microsoft.com/office/powerpoint/2013/main/command" cId="567615321" sldId="2147480062"/>
      <ac:spMk id="3" creationId="{5ACA0BBD-2B50-96FA-D9F6-5C4966328943}"/>
      <ac:txMk cp="156" len="14">
        <ac:context len="251" hash="1041945570"/>
      </ac:txMk>
    </ac:txMkLst>
    <p188:pos x="1674583" y="1743110"/>
    <p188:txBody>
      <a:bodyPr/>
      <a:lstStyle/>
      <a:p>
        <a:r>
          <a:rPr lang="en-US"/>
          <a:t>This is terrifying</a:t>
        </a:r>
      </a:p>
    </p188:txBody>
    <p188:extLst>
      <p:ext xmlns:p="http://schemas.openxmlformats.org/presentationml/2006/main" uri="{57CB4572-C831-44C2-8A1C-0ADB6CCDFE69}">
        <p223:reactions xmlns:p223="http://schemas.microsoft.com/office/powerpoint/2022/03/main">
          <p223:rxn type="👍">
            <p223:instance time="2025-11-21T03:14:09.542" authorId="{1DF934EF-7C4B-E20A-C1B4-C35AE671310E}"/>
          </p223:rxn>
        </p223:reactions>
      </p:ext>
    </p188:extLst>
  </p188:cm>
</p188:cmLst>
</file>

<file path=ppt/comments/modernComment_7FFFF205_F8D5E848.xml><?xml version="1.0" encoding="utf-8"?>
<p188:cmLst xmlns:a="http://schemas.openxmlformats.org/drawingml/2006/main" xmlns:r="http://schemas.openxmlformats.org/officeDocument/2006/relationships" xmlns:p188="http://schemas.microsoft.com/office/powerpoint/2018/8/main">
  <p188:cm id="{DE68E322-591B-4615-81A3-3A079F4972F1}" authorId="{DBD13D77-72A8-945E-74C4-81A72765E53D}" created="2025-11-13T16:55:55.005">
    <pc:sldMkLst xmlns:pc="http://schemas.microsoft.com/office/powerpoint/2013/main/command">
      <pc:docMk/>
      <pc:sldMk cId="4174768200" sldId="2147480069"/>
    </pc:sldMkLst>
    <p188:txBody>
      <a:bodyPr/>
      <a:lstStyle/>
      <a:p>
        <a:r>
          <a:rPr lang="en-US"/>
          <a:t>Look at font sizes and alignment on this slide - seems a little haphazard</a:t>
        </a:r>
      </a:p>
    </p188:txBody>
  </p188:cm>
</p188:cmLst>
</file>

<file path=ppt/comments/modernComment_7FFFF206_1C1E03A3.xml><?xml version="1.0" encoding="utf-8"?>
<p188:cmLst xmlns:a="http://schemas.openxmlformats.org/drawingml/2006/main" xmlns:r="http://schemas.openxmlformats.org/officeDocument/2006/relationships" xmlns:p188="http://schemas.microsoft.com/office/powerpoint/2018/8/main">
  <p188:cm id="{7B651661-AF9E-4368-8C98-8B0FDDA98C14}" authorId="{DBD13D77-72A8-945E-74C4-81A72765E53D}" created="2025-11-13T16:53:53.189">
    <ac:deMkLst xmlns:ac="http://schemas.microsoft.com/office/drawing/2013/main/command">
      <pc:docMk xmlns:pc="http://schemas.microsoft.com/office/powerpoint/2013/main/command"/>
      <pc:sldMk xmlns:pc="http://schemas.microsoft.com/office/powerpoint/2013/main/command" cId="471729059" sldId="2147480070"/>
      <ac:picMk id="5" creationId="{09D5D2E8-9AF9-92A1-7F35-95049784507B}"/>
    </ac:deMkLst>
    <p188:txBody>
      <a:bodyPr/>
      <a:lstStyle/>
      <a:p>
        <a:r>
          <a:rPr lang="en-US"/>
          <a:t>Cite screen shot. 
Platform/date accessed</a:t>
        </a:r>
      </a:p>
    </p188:txBody>
  </p188:cm>
</p188:cmLst>
</file>

<file path=ppt/comments/modernComment_7FFFF20E_EF0ACEA1.xml><?xml version="1.0" encoding="utf-8"?>
<p188:cmLst xmlns:a="http://schemas.openxmlformats.org/drawingml/2006/main" xmlns:r="http://schemas.openxmlformats.org/officeDocument/2006/relationships" xmlns:p188="http://schemas.microsoft.com/office/powerpoint/2018/8/main">
  <p188:cm id="{B4C09608-9D91-4F56-A826-FDBD9B46DE23}" authorId="{DBD13D77-72A8-945E-74C4-81A72765E53D}" created="2025-11-13T17:04:35.560">
    <ac:deMkLst xmlns:ac="http://schemas.microsoft.com/office/drawing/2013/main/command">
      <pc:docMk xmlns:pc="http://schemas.microsoft.com/office/powerpoint/2013/main/command"/>
      <pc:sldMk xmlns:pc="http://schemas.microsoft.com/office/powerpoint/2013/main/command" cId="4010462881" sldId="2147480078"/>
      <ac:picMk id="11" creationId="{465877A5-5329-FDD3-6929-22748F0AFC00}"/>
    </ac:deMkLst>
    <p188:txBody>
      <a:bodyPr/>
      <a:lstStyle/>
      <a:p>
        <a:r>
          <a:rPr lang="en-US"/>
          <a:t>This article is not open access- please recreate table or information</a:t>
        </a:r>
      </a:p>
    </p188:txBody>
    <p188:extLst>
      <p:ext xmlns:p="http://schemas.openxmlformats.org/presentationml/2006/main" uri="{57CB4572-C831-44C2-8A1C-0ADB6CCDFE69}">
        <p223:reactions xmlns:p223="http://schemas.microsoft.com/office/powerpoint/2022/03/main">
          <p223:rxn type="👍">
            <p223:instance time="2025-11-21T03:49:13.145" authorId="{1DF934EF-7C4B-E20A-C1B4-C35AE671310E}"/>
          </p223:rxn>
        </p223:reactions>
      </p:ext>
    </p188:extLst>
  </p188:cm>
  <p188:cm id="{EB73F6A8-95B2-4352-A9E5-0DDC7625DC46}" authorId="{DBD13D77-72A8-945E-74C4-81A72765E53D}" created="2025-11-13T17:19:18.070">
    <ac:deMkLst xmlns:ac="http://schemas.microsoft.com/office/drawing/2013/main/command">
      <pc:docMk xmlns:pc="http://schemas.microsoft.com/office/powerpoint/2013/main/command"/>
      <pc:sldMk xmlns:pc="http://schemas.microsoft.com/office/powerpoint/2013/main/command" cId="4010462881" sldId="2147480078"/>
      <ac:picMk id="12" creationId="{A66BAF09-916C-AA86-6496-B56741C5A388}"/>
    </ac:deMkLst>
    <p188:txBody>
      <a:bodyPr/>
      <a:lstStyle/>
      <a:p>
        <a:r>
          <a:rPr lang="en-US"/>
          <a:t>Fine to have animation to have this show up on click, but don’t cover text since slides are sent as reference. </a:t>
        </a:r>
      </a:p>
    </p188:txBody>
    <p188:extLst>
      <p:ext xmlns:p="http://schemas.openxmlformats.org/presentationml/2006/main" uri="{57CB4572-C831-44C2-8A1C-0ADB6CCDFE69}">
        <p223:reactions xmlns:p223="http://schemas.microsoft.com/office/powerpoint/2022/03/main">
          <p223:rxn type="👍">
            <p223:instance time="2025-11-21T03:49:15.410" authorId="{1DF934EF-7C4B-E20A-C1B4-C35AE671310E}"/>
          </p223:rxn>
        </p223:reactions>
      </p:ext>
    </p188:extLst>
  </p188:cm>
</p188:cmLst>
</file>

<file path=ppt/comments/modernComment_7FFFF20F_6464D099.xml><?xml version="1.0" encoding="utf-8"?>
<p188:cmLst xmlns:a="http://schemas.openxmlformats.org/drawingml/2006/main" xmlns:r="http://schemas.openxmlformats.org/officeDocument/2006/relationships" xmlns:p188="http://schemas.microsoft.com/office/powerpoint/2018/8/main">
  <p188:cm id="{EC77C537-88A5-4911-B20D-945DF2203B22}" authorId="{DBD13D77-72A8-945E-74C4-81A72765E53D}" created="2025-11-13T17:06:41.753">
    <ac:deMkLst xmlns:ac="http://schemas.microsoft.com/office/drawing/2013/main/command">
      <pc:docMk xmlns:pc="http://schemas.microsoft.com/office/powerpoint/2013/main/command"/>
      <pc:sldMk xmlns:pc="http://schemas.microsoft.com/office/powerpoint/2013/main/command" cId="1684328601" sldId="2147480079"/>
      <ac:graphicFrameMk id="13" creationId="{1ECA9ADD-F6A5-2554-0349-068F9B521873}"/>
    </ac:deMkLst>
    <p188:txBody>
      <a:bodyPr/>
      <a:lstStyle/>
      <a:p>
        <a:r>
          <a:rPr lang="en-US"/>
          <a:t>2 different font types in the smart art. </a:t>
        </a:r>
      </a:p>
    </p188:txBody>
  </p188:cm>
</p188:cmLst>
</file>

<file path=ppt/comments/modernComment_7FFFF219_37B59E10.xml><?xml version="1.0" encoding="utf-8"?>
<p188:cmLst xmlns:a="http://schemas.openxmlformats.org/drawingml/2006/main" xmlns:r="http://schemas.openxmlformats.org/officeDocument/2006/relationships" xmlns:p188="http://schemas.microsoft.com/office/powerpoint/2018/8/main">
  <p188:cm id="{102CD2FE-6E45-4F64-A603-461A5B796843}" authorId="{DBD13D77-72A8-945E-74C4-81A72765E53D}" status="resolved" created="2025-11-13T17:09:26.037" complete="100000">
    <ac:txMkLst xmlns:ac="http://schemas.microsoft.com/office/drawing/2013/main/command">
      <pc:docMk xmlns:pc="http://schemas.microsoft.com/office/powerpoint/2013/main/command"/>
      <pc:sldMk xmlns:pc="http://schemas.microsoft.com/office/powerpoint/2013/main/command" cId="934649360" sldId="2147480089"/>
      <ac:spMk id="3" creationId="{91ECB801-9EDD-5A09-E5E3-90A7335E4DF4}"/>
      <ac:txMk cp="489" len="100">
        <ac:context len="592" hash="3439759323"/>
      </ac:txMk>
    </ac:txMkLst>
    <p188:pos x="8185796" y="2853037"/>
    <p188:txBody>
      <a:bodyPr/>
      <a:lstStyle/>
      <a:p>
        <a:r>
          <a:rPr lang="en-US"/>
          <a:t>Specific to cancer treatment?</a:t>
        </a:r>
      </a:p>
    </p188:txBody>
    <p188:extLst>
      <p:ext xmlns:p="http://schemas.openxmlformats.org/presentationml/2006/main" uri="{57CB4572-C831-44C2-8A1C-0ADB6CCDFE69}">
        <p223:reactions xmlns:p223="http://schemas.microsoft.com/office/powerpoint/2022/03/main">
          <p223:rxn type="👍">
            <p223:instance time="2025-11-21T03:27:10.266" authorId="{1DF934EF-7C4B-E20A-C1B4-C35AE671310E}"/>
          </p223:rxn>
        </p223:reactions>
      </p:ext>
    </p188:extLst>
  </p188:cm>
</p188:cmLst>
</file>

<file path=ppt/comments/modernComment_7FFFF21D_316BCB87.xml><?xml version="1.0" encoding="utf-8"?>
<p188:cmLst xmlns:a="http://schemas.openxmlformats.org/drawingml/2006/main" xmlns:r="http://schemas.openxmlformats.org/officeDocument/2006/relationships" xmlns:p188="http://schemas.microsoft.com/office/powerpoint/2018/8/main">
  <p188:cm id="{42917ABA-384E-456B-8493-676EEA668714}" authorId="{DBD13D77-72A8-945E-74C4-81A72765E53D}" created="2025-11-13T17:10:13.032">
    <ac:txMkLst xmlns:ac="http://schemas.microsoft.com/office/drawing/2013/main/command">
      <pc:docMk xmlns:pc="http://schemas.microsoft.com/office/powerpoint/2013/main/command"/>
      <pc:sldMk xmlns:pc="http://schemas.microsoft.com/office/powerpoint/2013/main/command" cId="829148039" sldId="2147480093"/>
      <ac:spMk id="3" creationId="{286336A5-706F-91BC-B8E2-A228A972E942}"/>
      <ac:txMk cp="223" len="5">
        <ac:context len="490" hash="1741130948"/>
      </ac:txMk>
    </ac:txMkLst>
    <p188:pos x="2904488" y="1684917"/>
    <p188:txBody>
      <a:bodyPr/>
      <a:lstStyle/>
      <a:p>
        <a:r>
          <a:rPr lang="en-US"/>
          <a:t>always</a:t>
        </a:r>
      </a:p>
    </p188:txBody>
  </p188:cm>
  <p188:cm id="{10EFC427-DD7C-4342-B93A-FDC10F8F20C2}" authorId="{DBD13D77-72A8-945E-74C4-81A72765E53D}" created="2025-11-13T17:10:34.429">
    <ac:txMkLst xmlns:ac="http://schemas.microsoft.com/office/drawing/2013/main/command">
      <pc:docMk xmlns:pc="http://schemas.microsoft.com/office/powerpoint/2013/main/command"/>
      <pc:sldMk xmlns:pc="http://schemas.microsoft.com/office/powerpoint/2013/main/command" cId="829148039" sldId="2147480093"/>
      <ac:spMk id="3" creationId="{286336A5-706F-91BC-B8E2-A228A972E942}"/>
      <ac:txMk cp="222">
        <ac:context len="490" hash="1741130948"/>
      </ac:txMk>
    </ac:txMkLst>
    <p188:pos x="1885157" y="1684917"/>
    <p188:txBody>
      <a:bodyPr/>
      <a:lstStyle/>
      <a:p>
        <a:r>
          <a:rPr lang="en-US"/>
          <a:t>Would say “in a lab” rather than “petri dish”</a:t>
        </a:r>
      </a:p>
    </p188:txBody>
  </p188:cm>
</p188:cmLst>
</file>

<file path=ppt/comments/modernComment_7FFFF220_3BAAB3D4.xml><?xml version="1.0" encoding="utf-8"?>
<p188:cmLst xmlns:a="http://schemas.openxmlformats.org/drawingml/2006/main" xmlns:r="http://schemas.openxmlformats.org/officeDocument/2006/relationships" xmlns:p188="http://schemas.microsoft.com/office/powerpoint/2018/8/main">
  <p188:cm id="{8BBB6C20-82AC-4E10-ADDB-DDF4D2FC1980}" authorId="{DBD13D77-72A8-945E-74C4-81A72765E53D}" created="2025-11-13T17:12:27.872">
    <ac:deMkLst xmlns:ac="http://schemas.microsoft.com/office/drawing/2013/main/command">
      <pc:docMk xmlns:pc="http://schemas.microsoft.com/office/powerpoint/2013/main/command"/>
      <pc:sldMk xmlns:pc="http://schemas.microsoft.com/office/powerpoint/2013/main/command" cId="1001042900" sldId="2147480096"/>
      <ac:picMk id="5" creationId="{F228C972-3BC2-7656-242C-54BD21463CC0}"/>
    </ac:deMkLst>
    <p188:replyLst>
      <p188:reply id="{0B742D93-BB5D-4E1D-9DEE-296060012993}" authorId="{1DF934EF-7C4B-E20A-C1B4-C35AE671310E}" created="2025-11-21T03:40:28.521">
        <p188:txBody>
          <a:bodyPr/>
          <a:lstStyle/>
          <a:p>
            <a:r>
              <a:rPr lang="en-US"/>
              <a:t>It was from my presentation on the same topic given to GSHP.  All I did was copied it over. </a:t>
            </a:r>
          </a:p>
        </p188:txBody>
      </p188:reply>
    </p188:replyLst>
    <p188:txBody>
      <a:bodyPr/>
      <a:lstStyle/>
      <a:p>
        <a:r>
          <a:rPr lang="en-US"/>
          <a:t>This is an image, rather than editable smart art, but appears to have some titles bolded and others not. 
Why is this formatted as an image? It does raise questions of authenticity- where was this obtained? If from another presentation- you must credit the original author</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231659-2CC1-4B40-89F2-B49FD4206565}"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96A7A42A-2D8B-49A6-963F-66B4E27E292F}">
      <dgm:prSet custT="1"/>
      <dgm:spPr/>
      <dgm:t>
        <a:bodyPr/>
        <a:lstStyle/>
        <a:p>
          <a:r>
            <a:rPr lang="en-US" sz="2000" b="0" i="0" dirty="0"/>
            <a:t>Distinguish between the different types of misinformation</a:t>
          </a:r>
          <a:endParaRPr lang="en-US" sz="2000" dirty="0"/>
        </a:p>
      </dgm:t>
    </dgm:pt>
    <dgm:pt modelId="{00CF3325-A896-4401-A872-5687640DD4E7}" type="parTrans" cxnId="{5C8E83A6-C3E8-4C4A-940F-E74A0B1E7FD3}">
      <dgm:prSet/>
      <dgm:spPr/>
      <dgm:t>
        <a:bodyPr/>
        <a:lstStyle/>
        <a:p>
          <a:endParaRPr lang="en-US"/>
        </a:p>
      </dgm:t>
    </dgm:pt>
    <dgm:pt modelId="{30D64BBA-1A33-4C31-88DB-0B0EAA0DB9A5}" type="sibTrans" cxnId="{5C8E83A6-C3E8-4C4A-940F-E74A0B1E7FD3}">
      <dgm:prSet/>
      <dgm:spPr/>
      <dgm:t>
        <a:bodyPr/>
        <a:lstStyle/>
        <a:p>
          <a:endParaRPr lang="en-US"/>
        </a:p>
      </dgm:t>
    </dgm:pt>
    <dgm:pt modelId="{7E7AD0FF-32EA-43DC-A145-88AC86026CA3}">
      <dgm:prSet custT="1"/>
      <dgm:spPr/>
      <dgm:t>
        <a:bodyPr/>
        <a:lstStyle/>
        <a:p>
          <a:r>
            <a:rPr lang="en-US" sz="2000" b="0" i="0" dirty="0"/>
            <a:t>Recognize the psychological, social, and technological factors associated with oncology misinformation </a:t>
          </a:r>
          <a:endParaRPr lang="en-US" sz="2000" dirty="0"/>
        </a:p>
      </dgm:t>
    </dgm:pt>
    <dgm:pt modelId="{AF3B2700-D4F8-4416-8D36-42E67A96C6E1}" type="parTrans" cxnId="{93F7C23D-4994-4181-8528-86BE63B160C9}">
      <dgm:prSet/>
      <dgm:spPr/>
      <dgm:t>
        <a:bodyPr/>
        <a:lstStyle/>
        <a:p>
          <a:endParaRPr lang="en-US"/>
        </a:p>
      </dgm:t>
    </dgm:pt>
    <dgm:pt modelId="{5E7E7C85-39E1-447F-BCBB-19507DC05F16}" type="sibTrans" cxnId="{93F7C23D-4994-4181-8528-86BE63B160C9}">
      <dgm:prSet/>
      <dgm:spPr/>
      <dgm:t>
        <a:bodyPr/>
        <a:lstStyle/>
        <a:p>
          <a:endParaRPr lang="en-US"/>
        </a:p>
      </dgm:t>
    </dgm:pt>
    <dgm:pt modelId="{E2099A36-435D-42C8-B546-532C1B9067B1}">
      <dgm:prSet custT="1"/>
      <dgm:spPr/>
      <dgm:t>
        <a:bodyPr/>
        <a:lstStyle/>
        <a:p>
          <a:r>
            <a:rPr lang="en-US" sz="2000" b="0" i="0" dirty="0"/>
            <a:t>Identify evidence-based techniques for effectively correcting oncology misinformation</a:t>
          </a:r>
          <a:endParaRPr lang="en-US" sz="2000" dirty="0"/>
        </a:p>
      </dgm:t>
    </dgm:pt>
    <dgm:pt modelId="{C9252866-EC1F-4D85-AE02-C759CA606C9B}" type="parTrans" cxnId="{D0020D93-548E-4B01-B36F-5E27392613F3}">
      <dgm:prSet/>
      <dgm:spPr/>
      <dgm:t>
        <a:bodyPr/>
        <a:lstStyle/>
        <a:p>
          <a:endParaRPr lang="en-US"/>
        </a:p>
      </dgm:t>
    </dgm:pt>
    <dgm:pt modelId="{64A6B6C4-2737-4825-9EA4-D96A5323F88C}" type="sibTrans" cxnId="{D0020D93-548E-4B01-B36F-5E27392613F3}">
      <dgm:prSet/>
      <dgm:spPr/>
      <dgm:t>
        <a:bodyPr/>
        <a:lstStyle/>
        <a:p>
          <a:endParaRPr lang="en-US"/>
        </a:p>
      </dgm:t>
    </dgm:pt>
    <dgm:pt modelId="{C9149A7A-4124-4235-AEA7-D295BE2BC58C}">
      <dgm:prSet custT="1"/>
      <dgm:spPr/>
      <dgm:t>
        <a:bodyPr/>
        <a:lstStyle/>
        <a:p>
          <a:r>
            <a:rPr lang="en-US" sz="2000" b="0" i="0" dirty="0"/>
            <a:t>Recognize common myths and misconceptions in oncology </a:t>
          </a:r>
          <a:r>
            <a:rPr lang="en-US" sz="2000" dirty="0"/>
            <a:t>including the use of fenbendazole, ivermectin, and alternative dietary regimens such as the Gerson therapy. </a:t>
          </a:r>
        </a:p>
      </dgm:t>
    </dgm:pt>
    <dgm:pt modelId="{73F0DA3D-AF33-45B9-9940-F6FE2E1E8E0C}" type="parTrans" cxnId="{1AB8A92B-3917-45CA-B544-1ABB3CA44452}">
      <dgm:prSet/>
      <dgm:spPr/>
      <dgm:t>
        <a:bodyPr/>
        <a:lstStyle/>
        <a:p>
          <a:endParaRPr lang="en-US"/>
        </a:p>
      </dgm:t>
    </dgm:pt>
    <dgm:pt modelId="{160A51C6-0CE7-47BF-989E-6FCD4C9AF979}" type="sibTrans" cxnId="{1AB8A92B-3917-45CA-B544-1ABB3CA44452}">
      <dgm:prSet/>
      <dgm:spPr/>
      <dgm:t>
        <a:bodyPr/>
        <a:lstStyle/>
        <a:p>
          <a:endParaRPr lang="en-US"/>
        </a:p>
      </dgm:t>
    </dgm:pt>
    <dgm:pt modelId="{6921FF62-BBDA-4C0E-8D62-1C3C68F10331}" type="pres">
      <dgm:prSet presAssocID="{94231659-2CC1-4B40-89F2-B49FD4206565}" presName="linearFlow" presStyleCnt="0">
        <dgm:presLayoutVars>
          <dgm:dir/>
          <dgm:resizeHandles val="exact"/>
        </dgm:presLayoutVars>
      </dgm:prSet>
      <dgm:spPr/>
    </dgm:pt>
    <dgm:pt modelId="{A8958817-93AC-45D3-B40B-73680398BEC2}" type="pres">
      <dgm:prSet presAssocID="{96A7A42A-2D8B-49A6-963F-66B4E27E292F}" presName="composite" presStyleCnt="0"/>
      <dgm:spPr/>
    </dgm:pt>
    <dgm:pt modelId="{92B619E4-2057-45E4-B094-6D451376F99C}" type="pres">
      <dgm:prSet presAssocID="{96A7A42A-2D8B-49A6-963F-66B4E27E292F}" presName="imgShp" presStyleLbl="fgImgPlace1" presStyleIdx="0" presStyleCnt="4"/>
      <dgm:spPr/>
    </dgm:pt>
    <dgm:pt modelId="{BF8736A8-999B-4286-A098-0C9C343B807A}" type="pres">
      <dgm:prSet presAssocID="{96A7A42A-2D8B-49A6-963F-66B4E27E292F}" presName="txShp" presStyleLbl="node1" presStyleIdx="0" presStyleCnt="4">
        <dgm:presLayoutVars>
          <dgm:bulletEnabled val="1"/>
        </dgm:presLayoutVars>
      </dgm:prSet>
      <dgm:spPr/>
    </dgm:pt>
    <dgm:pt modelId="{1E49066F-B990-4915-BAAC-29606536895D}" type="pres">
      <dgm:prSet presAssocID="{30D64BBA-1A33-4C31-88DB-0B0EAA0DB9A5}" presName="spacing" presStyleCnt="0"/>
      <dgm:spPr/>
    </dgm:pt>
    <dgm:pt modelId="{A5333FE2-F7B6-46E3-8CAB-02DD7581300F}" type="pres">
      <dgm:prSet presAssocID="{7E7AD0FF-32EA-43DC-A145-88AC86026CA3}" presName="composite" presStyleCnt="0"/>
      <dgm:spPr/>
    </dgm:pt>
    <dgm:pt modelId="{971F2CEA-4EB0-430E-8965-E6773D14CC72}" type="pres">
      <dgm:prSet presAssocID="{7E7AD0FF-32EA-43DC-A145-88AC86026CA3}" presName="imgShp" presStyleLbl="fgImgPlace1" presStyleIdx="1" presStyleCnt="4"/>
      <dgm:spPr/>
    </dgm:pt>
    <dgm:pt modelId="{269CE46B-672C-4464-950E-B500CD6000F1}" type="pres">
      <dgm:prSet presAssocID="{7E7AD0FF-32EA-43DC-A145-88AC86026CA3}" presName="txShp" presStyleLbl="node1" presStyleIdx="1" presStyleCnt="4">
        <dgm:presLayoutVars>
          <dgm:bulletEnabled val="1"/>
        </dgm:presLayoutVars>
      </dgm:prSet>
      <dgm:spPr/>
    </dgm:pt>
    <dgm:pt modelId="{0E8C662A-10DD-405E-927B-275A784D1B87}" type="pres">
      <dgm:prSet presAssocID="{5E7E7C85-39E1-447F-BCBB-19507DC05F16}" presName="spacing" presStyleCnt="0"/>
      <dgm:spPr/>
    </dgm:pt>
    <dgm:pt modelId="{1A5C7E34-430F-4508-BB13-DCA178A799FB}" type="pres">
      <dgm:prSet presAssocID="{E2099A36-435D-42C8-B546-532C1B9067B1}" presName="composite" presStyleCnt="0"/>
      <dgm:spPr/>
    </dgm:pt>
    <dgm:pt modelId="{D31B8086-6BCE-4E97-B18E-27A8E676F1AC}" type="pres">
      <dgm:prSet presAssocID="{E2099A36-435D-42C8-B546-532C1B9067B1}" presName="imgShp" presStyleLbl="fgImgPlace1" presStyleIdx="2" presStyleCnt="4"/>
      <dgm:spPr/>
    </dgm:pt>
    <dgm:pt modelId="{A7CE67A4-33C5-43E2-AA52-EE1C2C8006E6}" type="pres">
      <dgm:prSet presAssocID="{E2099A36-435D-42C8-B546-532C1B9067B1}" presName="txShp" presStyleLbl="node1" presStyleIdx="2" presStyleCnt="4">
        <dgm:presLayoutVars>
          <dgm:bulletEnabled val="1"/>
        </dgm:presLayoutVars>
      </dgm:prSet>
      <dgm:spPr/>
    </dgm:pt>
    <dgm:pt modelId="{9A10729B-63B9-4213-8425-49E7B0225370}" type="pres">
      <dgm:prSet presAssocID="{64A6B6C4-2737-4825-9EA4-D96A5323F88C}" presName="spacing" presStyleCnt="0"/>
      <dgm:spPr/>
    </dgm:pt>
    <dgm:pt modelId="{11480C0B-22A2-4B63-8F71-F788ACE91B5A}" type="pres">
      <dgm:prSet presAssocID="{C9149A7A-4124-4235-AEA7-D295BE2BC58C}" presName="composite" presStyleCnt="0"/>
      <dgm:spPr/>
    </dgm:pt>
    <dgm:pt modelId="{3EF67F12-2F90-4D3C-B7B8-CA83AEDCB591}" type="pres">
      <dgm:prSet presAssocID="{C9149A7A-4124-4235-AEA7-D295BE2BC58C}" presName="imgShp" presStyleLbl="fgImgPlace1" presStyleIdx="3" presStyleCnt="4"/>
      <dgm:spPr/>
    </dgm:pt>
    <dgm:pt modelId="{E26345F9-8356-4D5D-95CB-1278462C9FC5}" type="pres">
      <dgm:prSet presAssocID="{C9149A7A-4124-4235-AEA7-D295BE2BC58C}" presName="txShp" presStyleLbl="node1" presStyleIdx="3" presStyleCnt="4" custScaleX="106276" custScaleY="141542" custLinFactNeighborY="1369">
        <dgm:presLayoutVars>
          <dgm:bulletEnabled val="1"/>
        </dgm:presLayoutVars>
      </dgm:prSet>
      <dgm:spPr/>
    </dgm:pt>
  </dgm:ptLst>
  <dgm:cxnLst>
    <dgm:cxn modelId="{DBA13E09-813D-4BFD-86D0-2C06941A7D25}" type="presOf" srcId="{C9149A7A-4124-4235-AEA7-D295BE2BC58C}" destId="{E26345F9-8356-4D5D-95CB-1278462C9FC5}" srcOrd="0" destOrd="0" presId="urn:microsoft.com/office/officeart/2005/8/layout/vList3"/>
    <dgm:cxn modelId="{F62A6713-61E4-4197-A18D-30D733A23302}" type="presOf" srcId="{94231659-2CC1-4B40-89F2-B49FD4206565}" destId="{6921FF62-BBDA-4C0E-8D62-1C3C68F10331}" srcOrd="0" destOrd="0" presId="urn:microsoft.com/office/officeart/2005/8/layout/vList3"/>
    <dgm:cxn modelId="{1AB8A92B-3917-45CA-B544-1ABB3CA44452}" srcId="{94231659-2CC1-4B40-89F2-B49FD4206565}" destId="{C9149A7A-4124-4235-AEA7-D295BE2BC58C}" srcOrd="3" destOrd="0" parTransId="{73F0DA3D-AF33-45B9-9940-F6FE2E1E8E0C}" sibTransId="{160A51C6-0CE7-47BF-989E-6FCD4C9AF979}"/>
    <dgm:cxn modelId="{93F7C23D-4994-4181-8528-86BE63B160C9}" srcId="{94231659-2CC1-4B40-89F2-B49FD4206565}" destId="{7E7AD0FF-32EA-43DC-A145-88AC86026CA3}" srcOrd="1" destOrd="0" parTransId="{AF3B2700-D4F8-4416-8D36-42E67A96C6E1}" sibTransId="{5E7E7C85-39E1-447F-BCBB-19507DC05F16}"/>
    <dgm:cxn modelId="{9849AD62-3113-46EB-8C39-6057EC956CE9}" type="presOf" srcId="{E2099A36-435D-42C8-B546-532C1B9067B1}" destId="{A7CE67A4-33C5-43E2-AA52-EE1C2C8006E6}" srcOrd="0" destOrd="0" presId="urn:microsoft.com/office/officeart/2005/8/layout/vList3"/>
    <dgm:cxn modelId="{4D6DFF46-111B-4D2B-A754-4C366106DD4B}" type="presOf" srcId="{96A7A42A-2D8B-49A6-963F-66B4E27E292F}" destId="{BF8736A8-999B-4286-A098-0C9C343B807A}" srcOrd="0" destOrd="0" presId="urn:microsoft.com/office/officeart/2005/8/layout/vList3"/>
    <dgm:cxn modelId="{6F897C6F-67AC-4242-A618-242624C66FED}" type="presOf" srcId="{7E7AD0FF-32EA-43DC-A145-88AC86026CA3}" destId="{269CE46B-672C-4464-950E-B500CD6000F1}" srcOrd="0" destOrd="0" presId="urn:microsoft.com/office/officeart/2005/8/layout/vList3"/>
    <dgm:cxn modelId="{D0020D93-548E-4B01-B36F-5E27392613F3}" srcId="{94231659-2CC1-4B40-89F2-B49FD4206565}" destId="{E2099A36-435D-42C8-B546-532C1B9067B1}" srcOrd="2" destOrd="0" parTransId="{C9252866-EC1F-4D85-AE02-C759CA606C9B}" sibTransId="{64A6B6C4-2737-4825-9EA4-D96A5323F88C}"/>
    <dgm:cxn modelId="{5C8E83A6-C3E8-4C4A-940F-E74A0B1E7FD3}" srcId="{94231659-2CC1-4B40-89F2-B49FD4206565}" destId="{96A7A42A-2D8B-49A6-963F-66B4E27E292F}" srcOrd="0" destOrd="0" parTransId="{00CF3325-A896-4401-A872-5687640DD4E7}" sibTransId="{30D64BBA-1A33-4C31-88DB-0B0EAA0DB9A5}"/>
    <dgm:cxn modelId="{7444CCF0-A065-4C91-8C79-181703F604B3}" type="presParOf" srcId="{6921FF62-BBDA-4C0E-8D62-1C3C68F10331}" destId="{A8958817-93AC-45D3-B40B-73680398BEC2}" srcOrd="0" destOrd="0" presId="urn:microsoft.com/office/officeart/2005/8/layout/vList3"/>
    <dgm:cxn modelId="{63B8D356-373C-41A9-8DC1-654D3244831F}" type="presParOf" srcId="{A8958817-93AC-45D3-B40B-73680398BEC2}" destId="{92B619E4-2057-45E4-B094-6D451376F99C}" srcOrd="0" destOrd="0" presId="urn:microsoft.com/office/officeart/2005/8/layout/vList3"/>
    <dgm:cxn modelId="{74D35CA0-00BF-4595-A866-93AF52A3BA02}" type="presParOf" srcId="{A8958817-93AC-45D3-B40B-73680398BEC2}" destId="{BF8736A8-999B-4286-A098-0C9C343B807A}" srcOrd="1" destOrd="0" presId="urn:microsoft.com/office/officeart/2005/8/layout/vList3"/>
    <dgm:cxn modelId="{AFC21842-50F6-471F-948F-286E99D16F3E}" type="presParOf" srcId="{6921FF62-BBDA-4C0E-8D62-1C3C68F10331}" destId="{1E49066F-B990-4915-BAAC-29606536895D}" srcOrd="1" destOrd="0" presId="urn:microsoft.com/office/officeart/2005/8/layout/vList3"/>
    <dgm:cxn modelId="{A3549206-3458-495C-B74B-762F6EAE4022}" type="presParOf" srcId="{6921FF62-BBDA-4C0E-8D62-1C3C68F10331}" destId="{A5333FE2-F7B6-46E3-8CAB-02DD7581300F}" srcOrd="2" destOrd="0" presId="urn:microsoft.com/office/officeart/2005/8/layout/vList3"/>
    <dgm:cxn modelId="{F9F259B2-1D50-4720-9574-BD866367A028}" type="presParOf" srcId="{A5333FE2-F7B6-46E3-8CAB-02DD7581300F}" destId="{971F2CEA-4EB0-430E-8965-E6773D14CC72}" srcOrd="0" destOrd="0" presId="urn:microsoft.com/office/officeart/2005/8/layout/vList3"/>
    <dgm:cxn modelId="{4211B72D-483A-42D8-A56D-BF1D2B545858}" type="presParOf" srcId="{A5333FE2-F7B6-46E3-8CAB-02DD7581300F}" destId="{269CE46B-672C-4464-950E-B500CD6000F1}" srcOrd="1" destOrd="0" presId="urn:microsoft.com/office/officeart/2005/8/layout/vList3"/>
    <dgm:cxn modelId="{E541B203-89A9-42DC-885D-C86E97AB89A2}" type="presParOf" srcId="{6921FF62-BBDA-4C0E-8D62-1C3C68F10331}" destId="{0E8C662A-10DD-405E-927B-275A784D1B87}" srcOrd="3" destOrd="0" presId="urn:microsoft.com/office/officeart/2005/8/layout/vList3"/>
    <dgm:cxn modelId="{5430A000-2560-48DC-9BF3-B1DA7C971C81}" type="presParOf" srcId="{6921FF62-BBDA-4C0E-8D62-1C3C68F10331}" destId="{1A5C7E34-430F-4508-BB13-DCA178A799FB}" srcOrd="4" destOrd="0" presId="urn:microsoft.com/office/officeart/2005/8/layout/vList3"/>
    <dgm:cxn modelId="{5C723208-C16C-4234-BBB7-E9E779F82FD4}" type="presParOf" srcId="{1A5C7E34-430F-4508-BB13-DCA178A799FB}" destId="{D31B8086-6BCE-4E97-B18E-27A8E676F1AC}" srcOrd="0" destOrd="0" presId="urn:microsoft.com/office/officeart/2005/8/layout/vList3"/>
    <dgm:cxn modelId="{3A340F2D-301D-4FA0-9B91-058EB71374BA}" type="presParOf" srcId="{1A5C7E34-430F-4508-BB13-DCA178A799FB}" destId="{A7CE67A4-33C5-43E2-AA52-EE1C2C8006E6}" srcOrd="1" destOrd="0" presId="urn:microsoft.com/office/officeart/2005/8/layout/vList3"/>
    <dgm:cxn modelId="{57529A01-1257-4003-8F1E-42CE87BEA355}" type="presParOf" srcId="{6921FF62-BBDA-4C0E-8D62-1C3C68F10331}" destId="{9A10729B-63B9-4213-8425-49E7B0225370}" srcOrd="5" destOrd="0" presId="urn:microsoft.com/office/officeart/2005/8/layout/vList3"/>
    <dgm:cxn modelId="{14738D41-6312-4FEE-860B-85BCD750E07A}" type="presParOf" srcId="{6921FF62-BBDA-4C0E-8D62-1C3C68F10331}" destId="{11480C0B-22A2-4B63-8F71-F788ACE91B5A}" srcOrd="6" destOrd="0" presId="urn:microsoft.com/office/officeart/2005/8/layout/vList3"/>
    <dgm:cxn modelId="{489B8EB2-5E82-40C0-A507-E17A70399C65}" type="presParOf" srcId="{11480C0B-22A2-4B63-8F71-F788ACE91B5A}" destId="{3EF67F12-2F90-4D3C-B7B8-CA83AEDCB591}" srcOrd="0" destOrd="0" presId="urn:microsoft.com/office/officeart/2005/8/layout/vList3"/>
    <dgm:cxn modelId="{7ABF91AD-81D4-4B4E-9554-7E9E636A0C10}" type="presParOf" srcId="{11480C0B-22A2-4B63-8F71-F788ACE91B5A}" destId="{E26345F9-8356-4D5D-95CB-1278462C9FC5}"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57C68ED-3E1C-46A3-BBED-3AF8C14F5DFF}" type="doc">
      <dgm:prSet loTypeId="urn:microsoft.com/office/officeart/2005/8/layout/hProcess9" loCatId="process" qsTypeId="urn:microsoft.com/office/officeart/2005/8/quickstyle/simple1" qsCatId="simple" csTypeId="urn:microsoft.com/office/officeart/2005/8/colors/accent1_2" csCatId="accent1" phldr="1"/>
      <dgm:spPr/>
    </dgm:pt>
    <dgm:pt modelId="{4E89B636-EFFD-44AA-91F6-030DD15DB885}">
      <dgm:prSet phldrT="[Text]"/>
      <dgm:spPr/>
      <dgm:t>
        <a:bodyPr/>
        <a:lstStyle/>
        <a:p>
          <a:r>
            <a:rPr lang="en-US" b="1" dirty="0">
              <a:solidFill>
                <a:schemeClr val="tx1">
                  <a:lumMod val="75000"/>
                  <a:lumOff val="25000"/>
                </a:schemeClr>
              </a:solidFill>
              <a:latin typeface="+mn-lt"/>
            </a:rPr>
            <a:t>1) Understand </a:t>
          </a:r>
          <a:endParaRPr lang="en-US" dirty="0">
            <a:solidFill>
              <a:schemeClr val="tx1">
                <a:lumMod val="75000"/>
                <a:lumOff val="25000"/>
              </a:schemeClr>
            </a:solidFill>
            <a:latin typeface="+mn-lt"/>
          </a:endParaRPr>
        </a:p>
      </dgm:t>
    </dgm:pt>
    <dgm:pt modelId="{16FDA47F-A216-4BAE-A85F-72A2B1A95B23}" type="parTrans" cxnId="{0B523DAE-4876-428D-BE70-F21BFD7F9031}">
      <dgm:prSet/>
      <dgm:spPr/>
      <dgm:t>
        <a:bodyPr/>
        <a:lstStyle/>
        <a:p>
          <a:endParaRPr lang="en-US"/>
        </a:p>
      </dgm:t>
    </dgm:pt>
    <dgm:pt modelId="{FE659DC8-6E67-454B-9174-8F82FA84D1C7}" type="sibTrans" cxnId="{0B523DAE-4876-428D-BE70-F21BFD7F9031}">
      <dgm:prSet/>
      <dgm:spPr/>
      <dgm:t>
        <a:bodyPr/>
        <a:lstStyle/>
        <a:p>
          <a:endParaRPr lang="en-US"/>
        </a:p>
      </dgm:t>
    </dgm:pt>
    <dgm:pt modelId="{0679C4D5-00C3-4E37-8804-5A06493FE67B}">
      <dgm:prSet phldrT="[Text]"/>
      <dgm:spPr/>
      <dgm:t>
        <a:bodyPr/>
        <a:lstStyle/>
        <a:p>
          <a:r>
            <a:rPr lang="en-US" b="1" dirty="0">
              <a:solidFill>
                <a:schemeClr val="tx1">
                  <a:lumMod val="75000"/>
                  <a:lumOff val="25000"/>
                </a:schemeClr>
              </a:solidFill>
              <a:latin typeface="+mn-lt"/>
            </a:rPr>
            <a:t>2) Correct the Misinformation</a:t>
          </a:r>
          <a:endParaRPr lang="en-US" dirty="0">
            <a:solidFill>
              <a:schemeClr val="tx1">
                <a:lumMod val="75000"/>
                <a:lumOff val="25000"/>
              </a:schemeClr>
            </a:solidFill>
            <a:latin typeface="+mn-lt"/>
          </a:endParaRPr>
        </a:p>
      </dgm:t>
    </dgm:pt>
    <dgm:pt modelId="{4E97D529-6390-4230-9B88-8D57016BF2CB}" type="parTrans" cxnId="{EC429062-769F-4808-B337-57C4EF7E8E6D}">
      <dgm:prSet/>
      <dgm:spPr/>
      <dgm:t>
        <a:bodyPr/>
        <a:lstStyle/>
        <a:p>
          <a:endParaRPr lang="en-US"/>
        </a:p>
      </dgm:t>
    </dgm:pt>
    <dgm:pt modelId="{A267C6AD-CAEA-4B97-B463-805DE39F259F}" type="sibTrans" cxnId="{EC429062-769F-4808-B337-57C4EF7E8E6D}">
      <dgm:prSet/>
      <dgm:spPr/>
      <dgm:t>
        <a:bodyPr/>
        <a:lstStyle/>
        <a:p>
          <a:endParaRPr lang="en-US"/>
        </a:p>
      </dgm:t>
    </dgm:pt>
    <dgm:pt modelId="{FEC86DE1-D76B-4D38-B245-4F6F8AD4B507}">
      <dgm:prSet phldrT="[Text]"/>
      <dgm:spPr/>
      <dgm:t>
        <a:bodyPr/>
        <a:lstStyle/>
        <a:p>
          <a:r>
            <a:rPr lang="en-US" b="1" dirty="0">
              <a:solidFill>
                <a:schemeClr val="tx1">
                  <a:lumMod val="75000"/>
                  <a:lumOff val="25000"/>
                </a:schemeClr>
              </a:solidFill>
              <a:latin typeface="+mn-lt"/>
              <a:cs typeface="Arial"/>
            </a:rPr>
            <a:t>3) Advise About Future Online Searches</a:t>
          </a:r>
          <a:endParaRPr lang="en-US" dirty="0">
            <a:solidFill>
              <a:schemeClr val="tx1">
                <a:lumMod val="75000"/>
                <a:lumOff val="25000"/>
              </a:schemeClr>
            </a:solidFill>
            <a:latin typeface="+mn-lt"/>
          </a:endParaRPr>
        </a:p>
      </dgm:t>
    </dgm:pt>
    <dgm:pt modelId="{E2D1CB2E-206B-4590-B83A-24EBA137342C}" type="parTrans" cxnId="{92364989-B8D9-44CE-8B75-7D9548CFD4DC}">
      <dgm:prSet/>
      <dgm:spPr/>
      <dgm:t>
        <a:bodyPr/>
        <a:lstStyle/>
        <a:p>
          <a:endParaRPr lang="en-US"/>
        </a:p>
      </dgm:t>
    </dgm:pt>
    <dgm:pt modelId="{167883C3-A1F7-4407-8EF2-D89599EBDB35}" type="sibTrans" cxnId="{92364989-B8D9-44CE-8B75-7D9548CFD4DC}">
      <dgm:prSet/>
      <dgm:spPr/>
      <dgm:t>
        <a:bodyPr/>
        <a:lstStyle/>
        <a:p>
          <a:endParaRPr lang="en-US"/>
        </a:p>
      </dgm:t>
    </dgm:pt>
    <dgm:pt modelId="{1067150E-573B-4511-BF1E-276C7A210793}">
      <dgm:prSet phldrT="[Text]"/>
      <dgm:spPr/>
      <dgm:t>
        <a:bodyPr/>
        <a:lstStyle/>
        <a:p>
          <a:r>
            <a:rPr lang="en-US" b="1" dirty="0">
              <a:solidFill>
                <a:schemeClr val="bg1"/>
              </a:solidFill>
              <a:latin typeface="+mn-lt"/>
              <a:cs typeface="Arial"/>
            </a:rPr>
            <a:t>4) Preserve the Clinician-Patient Relationship</a:t>
          </a:r>
        </a:p>
      </dgm:t>
    </dgm:pt>
    <dgm:pt modelId="{6FE6B0D9-C7AC-4A02-8221-10A5E0FC8FE8}" type="parTrans" cxnId="{4346A4A8-1C92-47D2-A6F2-C5564B9300D7}">
      <dgm:prSet/>
      <dgm:spPr/>
      <dgm:t>
        <a:bodyPr/>
        <a:lstStyle/>
        <a:p>
          <a:endParaRPr lang="en-US"/>
        </a:p>
      </dgm:t>
    </dgm:pt>
    <dgm:pt modelId="{C7EBBF10-FA88-427B-8234-525A6AC18594}" type="sibTrans" cxnId="{4346A4A8-1C92-47D2-A6F2-C5564B9300D7}">
      <dgm:prSet/>
      <dgm:spPr/>
      <dgm:t>
        <a:bodyPr/>
        <a:lstStyle/>
        <a:p>
          <a:endParaRPr lang="en-US"/>
        </a:p>
      </dgm:t>
    </dgm:pt>
    <dgm:pt modelId="{2C48CC14-DC17-4C5A-AFB3-879DD2901A5B}" type="pres">
      <dgm:prSet presAssocID="{757C68ED-3E1C-46A3-BBED-3AF8C14F5DFF}" presName="CompostProcess" presStyleCnt="0">
        <dgm:presLayoutVars>
          <dgm:dir/>
          <dgm:resizeHandles val="exact"/>
        </dgm:presLayoutVars>
      </dgm:prSet>
      <dgm:spPr/>
    </dgm:pt>
    <dgm:pt modelId="{512AE6C1-94C6-4F3E-ABCD-67046B46D5EF}" type="pres">
      <dgm:prSet presAssocID="{757C68ED-3E1C-46A3-BBED-3AF8C14F5DFF}" presName="arrow" presStyleLbl="bgShp" presStyleIdx="0" presStyleCnt="1"/>
      <dgm:spPr/>
    </dgm:pt>
    <dgm:pt modelId="{BBF7B746-8DBC-46CD-BC9D-BFE725F79A7D}" type="pres">
      <dgm:prSet presAssocID="{757C68ED-3E1C-46A3-BBED-3AF8C14F5DFF}" presName="linearProcess" presStyleCnt="0"/>
      <dgm:spPr/>
    </dgm:pt>
    <dgm:pt modelId="{565D0C1F-565C-41A8-97B6-41E76F362D5B}" type="pres">
      <dgm:prSet presAssocID="{4E89B636-EFFD-44AA-91F6-030DD15DB885}" presName="textNode" presStyleLbl="node1" presStyleIdx="0" presStyleCnt="4">
        <dgm:presLayoutVars>
          <dgm:bulletEnabled val="1"/>
        </dgm:presLayoutVars>
      </dgm:prSet>
      <dgm:spPr/>
    </dgm:pt>
    <dgm:pt modelId="{DFFEE886-F965-4BB4-9E52-13D57BC6D81A}" type="pres">
      <dgm:prSet presAssocID="{FE659DC8-6E67-454B-9174-8F82FA84D1C7}" presName="sibTrans" presStyleCnt="0"/>
      <dgm:spPr/>
    </dgm:pt>
    <dgm:pt modelId="{49002525-4856-4A9F-8D22-06E4C793042C}" type="pres">
      <dgm:prSet presAssocID="{0679C4D5-00C3-4E37-8804-5A06493FE67B}" presName="textNode" presStyleLbl="node1" presStyleIdx="1" presStyleCnt="4">
        <dgm:presLayoutVars>
          <dgm:bulletEnabled val="1"/>
        </dgm:presLayoutVars>
      </dgm:prSet>
      <dgm:spPr/>
    </dgm:pt>
    <dgm:pt modelId="{A0C2B753-32B4-4D2B-B6CA-D4E96ABFA1AE}" type="pres">
      <dgm:prSet presAssocID="{A267C6AD-CAEA-4B97-B463-805DE39F259F}" presName="sibTrans" presStyleCnt="0"/>
      <dgm:spPr/>
    </dgm:pt>
    <dgm:pt modelId="{FDA42494-569C-4E4F-A404-67786C151244}" type="pres">
      <dgm:prSet presAssocID="{FEC86DE1-D76B-4D38-B245-4F6F8AD4B507}" presName="textNode" presStyleLbl="node1" presStyleIdx="2" presStyleCnt="4">
        <dgm:presLayoutVars>
          <dgm:bulletEnabled val="1"/>
        </dgm:presLayoutVars>
      </dgm:prSet>
      <dgm:spPr/>
    </dgm:pt>
    <dgm:pt modelId="{DC39A9CF-616A-4912-B569-DE2077A30CB1}" type="pres">
      <dgm:prSet presAssocID="{167883C3-A1F7-4407-8EF2-D89599EBDB35}" presName="sibTrans" presStyleCnt="0"/>
      <dgm:spPr/>
    </dgm:pt>
    <dgm:pt modelId="{E92BE192-77C6-4972-92D9-DD6F6987BD9E}" type="pres">
      <dgm:prSet presAssocID="{1067150E-573B-4511-BF1E-276C7A210793}" presName="textNode" presStyleLbl="node1" presStyleIdx="3" presStyleCnt="4">
        <dgm:presLayoutVars>
          <dgm:bulletEnabled val="1"/>
        </dgm:presLayoutVars>
      </dgm:prSet>
      <dgm:spPr/>
    </dgm:pt>
  </dgm:ptLst>
  <dgm:cxnLst>
    <dgm:cxn modelId="{92ADD95F-2868-4E2E-AD40-19EC899BC187}" type="presOf" srcId="{4E89B636-EFFD-44AA-91F6-030DD15DB885}" destId="{565D0C1F-565C-41A8-97B6-41E76F362D5B}" srcOrd="0" destOrd="0" presId="urn:microsoft.com/office/officeart/2005/8/layout/hProcess9"/>
    <dgm:cxn modelId="{EC429062-769F-4808-B337-57C4EF7E8E6D}" srcId="{757C68ED-3E1C-46A3-BBED-3AF8C14F5DFF}" destId="{0679C4D5-00C3-4E37-8804-5A06493FE67B}" srcOrd="1" destOrd="0" parTransId="{4E97D529-6390-4230-9B88-8D57016BF2CB}" sibTransId="{A267C6AD-CAEA-4B97-B463-805DE39F259F}"/>
    <dgm:cxn modelId="{83C70F56-2A23-4E0A-8CBD-84F5EA1AFA4B}" type="presOf" srcId="{0679C4D5-00C3-4E37-8804-5A06493FE67B}" destId="{49002525-4856-4A9F-8D22-06E4C793042C}" srcOrd="0" destOrd="0" presId="urn:microsoft.com/office/officeart/2005/8/layout/hProcess9"/>
    <dgm:cxn modelId="{92364989-B8D9-44CE-8B75-7D9548CFD4DC}" srcId="{757C68ED-3E1C-46A3-BBED-3AF8C14F5DFF}" destId="{FEC86DE1-D76B-4D38-B245-4F6F8AD4B507}" srcOrd="2" destOrd="0" parTransId="{E2D1CB2E-206B-4590-B83A-24EBA137342C}" sibTransId="{167883C3-A1F7-4407-8EF2-D89599EBDB35}"/>
    <dgm:cxn modelId="{4346A4A8-1C92-47D2-A6F2-C5564B9300D7}" srcId="{757C68ED-3E1C-46A3-BBED-3AF8C14F5DFF}" destId="{1067150E-573B-4511-BF1E-276C7A210793}" srcOrd="3" destOrd="0" parTransId="{6FE6B0D9-C7AC-4A02-8221-10A5E0FC8FE8}" sibTransId="{C7EBBF10-FA88-427B-8234-525A6AC18594}"/>
    <dgm:cxn modelId="{0B523DAE-4876-428D-BE70-F21BFD7F9031}" srcId="{757C68ED-3E1C-46A3-BBED-3AF8C14F5DFF}" destId="{4E89B636-EFFD-44AA-91F6-030DD15DB885}" srcOrd="0" destOrd="0" parTransId="{16FDA47F-A216-4BAE-A85F-72A2B1A95B23}" sibTransId="{FE659DC8-6E67-454B-9174-8F82FA84D1C7}"/>
    <dgm:cxn modelId="{000EE6AE-F43D-4430-9959-B9DE5EA4CBE5}" type="presOf" srcId="{757C68ED-3E1C-46A3-BBED-3AF8C14F5DFF}" destId="{2C48CC14-DC17-4C5A-AFB3-879DD2901A5B}" srcOrd="0" destOrd="0" presId="urn:microsoft.com/office/officeart/2005/8/layout/hProcess9"/>
    <dgm:cxn modelId="{CDCF71CC-E6C2-43D8-B2CE-EB0D18EDEE21}" type="presOf" srcId="{FEC86DE1-D76B-4D38-B245-4F6F8AD4B507}" destId="{FDA42494-569C-4E4F-A404-67786C151244}" srcOrd="0" destOrd="0" presId="urn:microsoft.com/office/officeart/2005/8/layout/hProcess9"/>
    <dgm:cxn modelId="{BA9D16DB-BEDC-4A5D-9495-682975228456}" type="presOf" srcId="{1067150E-573B-4511-BF1E-276C7A210793}" destId="{E92BE192-77C6-4972-92D9-DD6F6987BD9E}" srcOrd="0" destOrd="0" presId="urn:microsoft.com/office/officeart/2005/8/layout/hProcess9"/>
    <dgm:cxn modelId="{35741971-AE62-4092-AEBE-BB0D671D670D}" type="presParOf" srcId="{2C48CC14-DC17-4C5A-AFB3-879DD2901A5B}" destId="{512AE6C1-94C6-4F3E-ABCD-67046B46D5EF}" srcOrd="0" destOrd="0" presId="urn:microsoft.com/office/officeart/2005/8/layout/hProcess9"/>
    <dgm:cxn modelId="{DC2CE792-DA84-4B0B-BE01-B782161C4170}" type="presParOf" srcId="{2C48CC14-DC17-4C5A-AFB3-879DD2901A5B}" destId="{BBF7B746-8DBC-46CD-BC9D-BFE725F79A7D}" srcOrd="1" destOrd="0" presId="urn:microsoft.com/office/officeart/2005/8/layout/hProcess9"/>
    <dgm:cxn modelId="{4FCDCF03-F0C3-4710-90A2-67D9B5EF0CC6}" type="presParOf" srcId="{BBF7B746-8DBC-46CD-BC9D-BFE725F79A7D}" destId="{565D0C1F-565C-41A8-97B6-41E76F362D5B}" srcOrd="0" destOrd="0" presId="urn:microsoft.com/office/officeart/2005/8/layout/hProcess9"/>
    <dgm:cxn modelId="{45591DFE-19D1-45F8-8B09-CC2FB7897198}" type="presParOf" srcId="{BBF7B746-8DBC-46CD-BC9D-BFE725F79A7D}" destId="{DFFEE886-F965-4BB4-9E52-13D57BC6D81A}" srcOrd="1" destOrd="0" presId="urn:microsoft.com/office/officeart/2005/8/layout/hProcess9"/>
    <dgm:cxn modelId="{FB25ABBF-2E72-4FBB-9FA4-7C6E82476720}" type="presParOf" srcId="{BBF7B746-8DBC-46CD-BC9D-BFE725F79A7D}" destId="{49002525-4856-4A9F-8D22-06E4C793042C}" srcOrd="2" destOrd="0" presId="urn:microsoft.com/office/officeart/2005/8/layout/hProcess9"/>
    <dgm:cxn modelId="{1B44E025-2B41-44AD-A340-4F69FBC28C75}" type="presParOf" srcId="{BBF7B746-8DBC-46CD-BC9D-BFE725F79A7D}" destId="{A0C2B753-32B4-4D2B-B6CA-D4E96ABFA1AE}" srcOrd="3" destOrd="0" presId="urn:microsoft.com/office/officeart/2005/8/layout/hProcess9"/>
    <dgm:cxn modelId="{8EEFD752-A773-4A32-A385-29522240D829}" type="presParOf" srcId="{BBF7B746-8DBC-46CD-BC9D-BFE725F79A7D}" destId="{FDA42494-569C-4E4F-A404-67786C151244}" srcOrd="4" destOrd="0" presId="urn:microsoft.com/office/officeart/2005/8/layout/hProcess9"/>
    <dgm:cxn modelId="{25EF6EEF-AE90-467F-8398-CB9C04E63524}" type="presParOf" srcId="{BBF7B746-8DBC-46CD-BC9D-BFE725F79A7D}" destId="{DC39A9CF-616A-4912-B569-DE2077A30CB1}" srcOrd="5" destOrd="0" presId="urn:microsoft.com/office/officeart/2005/8/layout/hProcess9"/>
    <dgm:cxn modelId="{E7D5C4D4-208C-4CA3-8F1D-40B755D90E0F}" type="presParOf" srcId="{BBF7B746-8DBC-46CD-BC9D-BFE725F79A7D}" destId="{E92BE192-77C6-4972-92D9-DD6F6987BD9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19F7D6-D3C8-4AF9-BCDC-5A58746A29AF}"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A20CA1B3-3F6F-4FDA-BCFC-07B29DBD9938}">
      <dgm:prSet phldrT="[Text]" custT="1"/>
      <dgm:spPr/>
      <dgm:t>
        <a:bodyPr/>
        <a:lstStyle/>
        <a:p>
          <a:pPr>
            <a:buClr>
              <a:srgbClr val="007F88"/>
            </a:buClr>
            <a:buSzPct val="110000"/>
          </a:pPr>
          <a:r>
            <a:rPr lang="en-US" sz="2000" dirty="0"/>
            <a:t>Pharmacists frequently encounter harmful cancer misinformation from patients </a:t>
          </a:r>
        </a:p>
      </dgm:t>
    </dgm:pt>
    <dgm:pt modelId="{631E66B2-41DE-4924-9678-F6223AD14631}" type="parTrans" cxnId="{24CE9043-2229-46EC-9DB5-FAF20A735CCF}">
      <dgm:prSet/>
      <dgm:spPr/>
      <dgm:t>
        <a:bodyPr/>
        <a:lstStyle/>
        <a:p>
          <a:endParaRPr lang="en-US"/>
        </a:p>
      </dgm:t>
    </dgm:pt>
    <dgm:pt modelId="{37AEFAE0-D195-4FEE-829F-F15C51296E88}" type="sibTrans" cxnId="{24CE9043-2229-46EC-9DB5-FAF20A735CCF}">
      <dgm:prSet/>
      <dgm:spPr/>
      <dgm:t>
        <a:bodyPr/>
        <a:lstStyle/>
        <a:p>
          <a:endParaRPr lang="en-US"/>
        </a:p>
      </dgm:t>
    </dgm:pt>
    <dgm:pt modelId="{C56425CF-7317-4075-8520-24A50424DB58}">
      <dgm:prSet phldrT="[Text]" custT="1"/>
      <dgm:spPr/>
      <dgm:t>
        <a:bodyPr/>
        <a:lstStyle/>
        <a:p>
          <a:pPr>
            <a:buClr>
              <a:srgbClr val="007F88"/>
            </a:buClr>
            <a:buSzPct val="110000"/>
          </a:pPr>
          <a:r>
            <a:rPr lang="en-US" sz="2000" dirty="0"/>
            <a:t>Refreshing pharmacists’ skills in evaluating evidence-based information is crucial, especially in the age of social media</a:t>
          </a:r>
        </a:p>
      </dgm:t>
    </dgm:pt>
    <dgm:pt modelId="{1716F23D-C1FE-4DE5-A5C7-45101E9CB26C}" type="parTrans" cxnId="{1709D02B-BDBF-4788-8F95-BD0F9464F714}">
      <dgm:prSet/>
      <dgm:spPr/>
      <dgm:t>
        <a:bodyPr/>
        <a:lstStyle/>
        <a:p>
          <a:endParaRPr lang="en-US"/>
        </a:p>
      </dgm:t>
    </dgm:pt>
    <dgm:pt modelId="{0797D0C3-10BE-47F9-A837-660722921223}" type="sibTrans" cxnId="{1709D02B-BDBF-4788-8F95-BD0F9464F714}">
      <dgm:prSet/>
      <dgm:spPr/>
      <dgm:t>
        <a:bodyPr/>
        <a:lstStyle/>
        <a:p>
          <a:endParaRPr lang="en-US"/>
        </a:p>
      </dgm:t>
    </dgm:pt>
    <dgm:pt modelId="{704F7CA5-81EC-4C19-AD68-AE9F45BB0AC2}">
      <dgm:prSet/>
      <dgm:spPr/>
      <dgm:t>
        <a:bodyPr/>
        <a:lstStyle/>
        <a:p>
          <a:endParaRPr lang="en-US" dirty="0"/>
        </a:p>
      </dgm:t>
    </dgm:pt>
    <dgm:pt modelId="{B1166A92-F3C4-43AF-AA90-087ABBB2760C}" type="parTrans" cxnId="{F024966C-68B2-49E9-8B1A-96866A97925D}">
      <dgm:prSet/>
      <dgm:spPr/>
      <dgm:t>
        <a:bodyPr/>
        <a:lstStyle/>
        <a:p>
          <a:endParaRPr lang="en-US"/>
        </a:p>
      </dgm:t>
    </dgm:pt>
    <dgm:pt modelId="{B7986A1A-A987-487E-BE33-B0F28B8B268B}" type="sibTrans" cxnId="{F024966C-68B2-49E9-8B1A-96866A97925D}">
      <dgm:prSet/>
      <dgm:spPr/>
      <dgm:t>
        <a:bodyPr/>
        <a:lstStyle/>
        <a:p>
          <a:endParaRPr lang="en-US"/>
        </a:p>
      </dgm:t>
    </dgm:pt>
    <dgm:pt modelId="{0A7213F5-6211-4B08-8753-840F2FDA58D7}">
      <dgm:prSet custT="1"/>
      <dgm:spPr/>
      <dgm:t>
        <a:bodyPr/>
        <a:lstStyle/>
        <a:p>
          <a:pPr marL="228600" lvl="1" indent="-228600" algn="l" defTabSz="889000">
            <a:lnSpc>
              <a:spcPct val="90000"/>
            </a:lnSpc>
            <a:spcBef>
              <a:spcPct val="0"/>
            </a:spcBef>
            <a:spcAft>
              <a:spcPct val="15000"/>
            </a:spcAft>
            <a:buClr>
              <a:srgbClr val="007F88"/>
            </a:buClr>
            <a:buSzPct val="110000"/>
            <a:buChar char="•"/>
          </a:pPr>
          <a:r>
            <a:rPr lang="en-US" sz="2000" kern="1200" dirty="0">
              <a:solidFill>
                <a:srgbClr val="FFFFFF"/>
              </a:solidFill>
              <a:latin typeface="Arial" panose="020B0604020202020204"/>
              <a:ea typeface="+mn-ea"/>
              <a:cs typeface="+mn-cs"/>
            </a:rPr>
            <a:t>A structured approach to correcting oncology misinformation</a:t>
          </a:r>
        </a:p>
      </dgm:t>
    </dgm:pt>
    <dgm:pt modelId="{342B6B14-D2D9-4E4A-8718-8EC96D25FFEB}" type="parTrans" cxnId="{F2340C70-542C-424B-ABBC-FF6D5B47819E}">
      <dgm:prSet/>
      <dgm:spPr/>
      <dgm:t>
        <a:bodyPr/>
        <a:lstStyle/>
        <a:p>
          <a:endParaRPr lang="en-US"/>
        </a:p>
      </dgm:t>
    </dgm:pt>
    <dgm:pt modelId="{626A9807-6F30-437A-9579-297818108A12}" type="sibTrans" cxnId="{F2340C70-542C-424B-ABBC-FF6D5B47819E}">
      <dgm:prSet/>
      <dgm:spPr/>
      <dgm:t>
        <a:bodyPr/>
        <a:lstStyle/>
        <a:p>
          <a:endParaRPr lang="en-US"/>
        </a:p>
      </dgm:t>
    </dgm:pt>
    <dgm:pt modelId="{81943F69-80E7-4E12-A7BB-F30AE09134B7}">
      <dgm:prSet phldrT="[Text]"/>
      <dgm:spPr/>
      <dgm:t>
        <a:bodyPr/>
        <a:lstStyle/>
        <a:p>
          <a:pPr>
            <a:buClr>
              <a:srgbClr val="007F88"/>
            </a:buClr>
            <a:buSzPct val="110000"/>
          </a:pPr>
          <a:endParaRPr lang="en-US" dirty="0"/>
        </a:p>
      </dgm:t>
    </dgm:pt>
    <dgm:pt modelId="{91B63195-4A54-41CD-90BB-C5F303356FC6}" type="parTrans" cxnId="{6F2CCA45-76B0-4A32-86C4-60FA54730B09}">
      <dgm:prSet/>
      <dgm:spPr/>
      <dgm:t>
        <a:bodyPr/>
        <a:lstStyle/>
        <a:p>
          <a:endParaRPr lang="en-US"/>
        </a:p>
      </dgm:t>
    </dgm:pt>
    <dgm:pt modelId="{98CF1818-333D-4593-8194-F0AA0DE1306C}" type="sibTrans" cxnId="{6F2CCA45-76B0-4A32-86C4-60FA54730B09}">
      <dgm:prSet/>
      <dgm:spPr/>
      <dgm:t>
        <a:bodyPr/>
        <a:lstStyle/>
        <a:p>
          <a:endParaRPr lang="en-US"/>
        </a:p>
      </dgm:t>
    </dgm:pt>
    <dgm:pt modelId="{F94CBE10-98E5-48C6-9C34-9902EE618195}">
      <dgm:prSet phldrT="[Text]" phldr="0" custT="1"/>
      <dgm:spPr/>
      <dgm:t>
        <a:bodyPr/>
        <a:lstStyle/>
        <a:p>
          <a:endParaRPr lang="en-US" sz="1200" dirty="0">
            <a:solidFill>
              <a:schemeClr val="bg1"/>
            </a:solidFill>
          </a:endParaRPr>
        </a:p>
      </dgm:t>
    </dgm:pt>
    <dgm:pt modelId="{319C2A00-AE69-4672-82E9-FD8418DCBB90}" type="sibTrans" cxnId="{076BC12C-EF04-46AB-AF65-4D5D4B5604AB}">
      <dgm:prSet/>
      <dgm:spPr/>
      <dgm:t>
        <a:bodyPr/>
        <a:lstStyle/>
        <a:p>
          <a:endParaRPr lang="en-US"/>
        </a:p>
      </dgm:t>
    </dgm:pt>
    <dgm:pt modelId="{5F195C06-CDA9-4F94-9935-D7B3697495BD}" type="parTrans" cxnId="{076BC12C-EF04-46AB-AF65-4D5D4B5604AB}">
      <dgm:prSet/>
      <dgm:spPr/>
      <dgm:t>
        <a:bodyPr/>
        <a:lstStyle/>
        <a:p>
          <a:endParaRPr lang="en-US"/>
        </a:p>
      </dgm:t>
    </dgm:pt>
    <dgm:pt modelId="{D0FDC8F2-B96B-44BB-B696-F238A4FA5C23}" type="pres">
      <dgm:prSet presAssocID="{CE19F7D6-D3C8-4AF9-BCDC-5A58746A29AF}" presName="Name0" presStyleCnt="0">
        <dgm:presLayoutVars>
          <dgm:dir/>
          <dgm:animLvl val="lvl"/>
          <dgm:resizeHandles val="exact"/>
        </dgm:presLayoutVars>
      </dgm:prSet>
      <dgm:spPr/>
    </dgm:pt>
    <dgm:pt modelId="{7D79EA1F-A3A6-4AC1-8FDC-1FF2028D2541}" type="pres">
      <dgm:prSet presAssocID="{F94CBE10-98E5-48C6-9C34-9902EE618195}" presName="linNode" presStyleCnt="0"/>
      <dgm:spPr/>
    </dgm:pt>
    <dgm:pt modelId="{6DDBEB66-5CB1-4165-A6B8-EDF841F0460C}" type="pres">
      <dgm:prSet presAssocID="{F94CBE10-98E5-48C6-9C34-9902EE618195}" presName="parTx" presStyleLbl="revTx" presStyleIdx="0" presStyleCnt="3" custLinFactNeighborX="17029" custLinFactNeighborY="315">
        <dgm:presLayoutVars>
          <dgm:chMax val="1"/>
          <dgm:bulletEnabled val="1"/>
        </dgm:presLayoutVars>
      </dgm:prSet>
      <dgm:spPr/>
    </dgm:pt>
    <dgm:pt modelId="{1E79A838-6A3F-4A20-ABE2-FA29F5F05E74}" type="pres">
      <dgm:prSet presAssocID="{F94CBE10-98E5-48C6-9C34-9902EE618195}" presName="bracket" presStyleLbl="parChTrans1D1" presStyleIdx="0" presStyleCnt="3" custLinFactNeighborX="14465" custLinFactNeighborY="-22227"/>
      <dgm:spPr>
        <a:ln>
          <a:solidFill>
            <a:schemeClr val="bg1"/>
          </a:solidFill>
        </a:ln>
      </dgm:spPr>
    </dgm:pt>
    <dgm:pt modelId="{B94E83CF-BB84-4A3C-9FD2-D6124B319CE9}" type="pres">
      <dgm:prSet presAssocID="{F94CBE10-98E5-48C6-9C34-9902EE618195}" presName="spH" presStyleCnt="0"/>
      <dgm:spPr/>
    </dgm:pt>
    <dgm:pt modelId="{82D5977A-CB94-4553-8846-384B67204E5B}" type="pres">
      <dgm:prSet presAssocID="{F94CBE10-98E5-48C6-9C34-9902EE618195}" presName="desTx" presStyleLbl="node1" presStyleIdx="0" presStyleCnt="3" custScaleX="105777" custScaleY="82104" custLinFactX="-4577" custLinFactNeighborX="-100000" custLinFactNeighborY="10966">
        <dgm:presLayoutVars>
          <dgm:bulletEnabled val="1"/>
        </dgm:presLayoutVars>
      </dgm:prSet>
      <dgm:spPr/>
    </dgm:pt>
    <dgm:pt modelId="{D3DB3D80-BFBB-4D08-96A8-76FDD3E4E4DD}" type="pres">
      <dgm:prSet presAssocID="{319C2A00-AE69-4672-82E9-FD8418DCBB90}" presName="spV" presStyleCnt="0"/>
      <dgm:spPr/>
    </dgm:pt>
    <dgm:pt modelId="{482C5DC6-88DA-4B2A-B62F-2C107FF5330F}" type="pres">
      <dgm:prSet presAssocID="{704F7CA5-81EC-4C19-AD68-AE9F45BB0AC2}" presName="linNode" presStyleCnt="0"/>
      <dgm:spPr/>
    </dgm:pt>
    <dgm:pt modelId="{7C3107FD-D9F8-4679-AA5F-7C3A97BFD851}" type="pres">
      <dgm:prSet presAssocID="{704F7CA5-81EC-4C19-AD68-AE9F45BB0AC2}" presName="parTx" presStyleLbl="revTx" presStyleIdx="1" presStyleCnt="3">
        <dgm:presLayoutVars>
          <dgm:chMax val="1"/>
          <dgm:bulletEnabled val="1"/>
        </dgm:presLayoutVars>
      </dgm:prSet>
      <dgm:spPr/>
    </dgm:pt>
    <dgm:pt modelId="{A6FBFAEB-09A9-45E1-9DD6-4D1BDF54B13E}" type="pres">
      <dgm:prSet presAssocID="{704F7CA5-81EC-4C19-AD68-AE9F45BB0AC2}" presName="bracket" presStyleLbl="parChTrans1D1" presStyleIdx="1" presStyleCnt="3"/>
      <dgm:spPr>
        <a:ln>
          <a:solidFill>
            <a:schemeClr val="bg1"/>
          </a:solidFill>
        </a:ln>
      </dgm:spPr>
    </dgm:pt>
    <dgm:pt modelId="{3F4A80B9-C644-4427-A38C-98C138A80522}" type="pres">
      <dgm:prSet presAssocID="{704F7CA5-81EC-4C19-AD68-AE9F45BB0AC2}" presName="spH" presStyleCnt="0"/>
      <dgm:spPr/>
    </dgm:pt>
    <dgm:pt modelId="{D02752C0-1126-4DFC-BDD6-9A496388B207}" type="pres">
      <dgm:prSet presAssocID="{704F7CA5-81EC-4C19-AD68-AE9F45BB0AC2}" presName="desTx" presStyleLbl="node1" presStyleIdx="1" presStyleCnt="3" custScaleX="105507" custScaleY="78917" custLinFactX="-4738" custLinFactNeighborX="-100000" custLinFactNeighborY="3791">
        <dgm:presLayoutVars>
          <dgm:bulletEnabled val="1"/>
        </dgm:presLayoutVars>
      </dgm:prSet>
      <dgm:spPr/>
    </dgm:pt>
    <dgm:pt modelId="{1DB63F86-1C18-4D77-B5A8-92D8081FD150}" type="pres">
      <dgm:prSet presAssocID="{B7986A1A-A987-487E-BE33-B0F28B8B268B}" presName="spV" presStyleCnt="0"/>
      <dgm:spPr/>
    </dgm:pt>
    <dgm:pt modelId="{015B7B4C-FC83-4445-A41F-80144BB49161}" type="pres">
      <dgm:prSet presAssocID="{81943F69-80E7-4E12-A7BB-F30AE09134B7}" presName="linNode" presStyleCnt="0"/>
      <dgm:spPr/>
    </dgm:pt>
    <dgm:pt modelId="{394FB4BF-5CD3-4E78-BCDE-8FE7B95EF464}" type="pres">
      <dgm:prSet presAssocID="{81943F69-80E7-4E12-A7BB-F30AE09134B7}" presName="parTx" presStyleLbl="revTx" presStyleIdx="2" presStyleCnt="3">
        <dgm:presLayoutVars>
          <dgm:chMax val="1"/>
          <dgm:bulletEnabled val="1"/>
        </dgm:presLayoutVars>
      </dgm:prSet>
      <dgm:spPr/>
    </dgm:pt>
    <dgm:pt modelId="{7BF9CB9C-B66E-44E9-9194-BD1291EE59B3}" type="pres">
      <dgm:prSet presAssocID="{81943F69-80E7-4E12-A7BB-F30AE09134B7}" presName="bracket" presStyleLbl="parChTrans1D1" presStyleIdx="2" presStyleCnt="3" custLinFactNeighborX="41174" custLinFactNeighborY="-9341"/>
      <dgm:spPr>
        <a:ln>
          <a:solidFill>
            <a:schemeClr val="bg1"/>
          </a:solidFill>
        </a:ln>
      </dgm:spPr>
    </dgm:pt>
    <dgm:pt modelId="{76D2B378-3500-4D92-B079-2E104A96E5E2}" type="pres">
      <dgm:prSet presAssocID="{81943F69-80E7-4E12-A7BB-F30AE09134B7}" presName="spH" presStyleCnt="0"/>
      <dgm:spPr/>
    </dgm:pt>
    <dgm:pt modelId="{92643381-873D-4970-9C51-FE0F59A67C2A}" type="pres">
      <dgm:prSet presAssocID="{81943F69-80E7-4E12-A7BB-F30AE09134B7}" presName="desTx" presStyleLbl="node1" presStyleIdx="2" presStyleCnt="3" custScaleX="106423" custScaleY="76747" custLinFactX="-4497" custLinFactNeighborX="-100000" custLinFactNeighborY="2285">
        <dgm:presLayoutVars>
          <dgm:bulletEnabled val="1"/>
        </dgm:presLayoutVars>
      </dgm:prSet>
      <dgm:spPr/>
    </dgm:pt>
  </dgm:ptLst>
  <dgm:cxnLst>
    <dgm:cxn modelId="{D9BD3108-F8BA-41BE-BF5B-4C08CDC45092}" type="presOf" srcId="{0A7213F5-6211-4B08-8753-840F2FDA58D7}" destId="{92643381-873D-4970-9C51-FE0F59A67C2A}" srcOrd="0" destOrd="0" presId="urn:diagrams.loki3.com/BracketList"/>
    <dgm:cxn modelId="{1709D02B-BDBF-4788-8F95-BD0F9464F714}" srcId="{704F7CA5-81EC-4C19-AD68-AE9F45BB0AC2}" destId="{C56425CF-7317-4075-8520-24A50424DB58}" srcOrd="0" destOrd="0" parTransId="{1716F23D-C1FE-4DE5-A5C7-45101E9CB26C}" sibTransId="{0797D0C3-10BE-47F9-A837-660722921223}"/>
    <dgm:cxn modelId="{076BC12C-EF04-46AB-AF65-4D5D4B5604AB}" srcId="{CE19F7D6-D3C8-4AF9-BCDC-5A58746A29AF}" destId="{F94CBE10-98E5-48C6-9C34-9902EE618195}" srcOrd="0" destOrd="0" parTransId="{5F195C06-CDA9-4F94-9935-D7B3697495BD}" sibTransId="{319C2A00-AE69-4672-82E9-FD8418DCBB90}"/>
    <dgm:cxn modelId="{D8AD8A3B-F7CF-4366-8770-FEEFB57F0B43}" type="presOf" srcId="{C56425CF-7317-4075-8520-24A50424DB58}" destId="{D02752C0-1126-4DFC-BDD6-9A496388B207}" srcOrd="0" destOrd="0" presId="urn:diagrams.loki3.com/BracketList"/>
    <dgm:cxn modelId="{93406562-B91D-42BE-964B-DD6C655B3A91}" type="presOf" srcId="{CE19F7D6-D3C8-4AF9-BCDC-5A58746A29AF}" destId="{D0FDC8F2-B96B-44BB-B696-F238A4FA5C23}" srcOrd="0" destOrd="0" presId="urn:diagrams.loki3.com/BracketList"/>
    <dgm:cxn modelId="{24CE9043-2229-46EC-9DB5-FAF20A735CCF}" srcId="{F94CBE10-98E5-48C6-9C34-9902EE618195}" destId="{A20CA1B3-3F6F-4FDA-BCFC-07B29DBD9938}" srcOrd="0" destOrd="0" parTransId="{631E66B2-41DE-4924-9678-F6223AD14631}" sibTransId="{37AEFAE0-D195-4FEE-829F-F15C51296E88}"/>
    <dgm:cxn modelId="{6F2CCA45-76B0-4A32-86C4-60FA54730B09}" srcId="{CE19F7D6-D3C8-4AF9-BCDC-5A58746A29AF}" destId="{81943F69-80E7-4E12-A7BB-F30AE09134B7}" srcOrd="2" destOrd="0" parTransId="{91B63195-4A54-41CD-90BB-C5F303356FC6}" sibTransId="{98CF1818-333D-4593-8194-F0AA0DE1306C}"/>
    <dgm:cxn modelId="{F024966C-68B2-49E9-8B1A-96866A97925D}" srcId="{CE19F7D6-D3C8-4AF9-BCDC-5A58746A29AF}" destId="{704F7CA5-81EC-4C19-AD68-AE9F45BB0AC2}" srcOrd="1" destOrd="0" parTransId="{B1166A92-F3C4-43AF-AA90-087ABBB2760C}" sibTransId="{B7986A1A-A987-487E-BE33-B0F28B8B268B}"/>
    <dgm:cxn modelId="{F2340C70-542C-424B-ABBC-FF6D5B47819E}" srcId="{81943F69-80E7-4E12-A7BB-F30AE09134B7}" destId="{0A7213F5-6211-4B08-8753-840F2FDA58D7}" srcOrd="0" destOrd="0" parTransId="{342B6B14-D2D9-4E4A-8718-8EC96D25FFEB}" sibTransId="{626A9807-6F30-437A-9579-297818108A12}"/>
    <dgm:cxn modelId="{911AE48F-7A10-42D0-8246-DC23E75CD934}" type="presOf" srcId="{F94CBE10-98E5-48C6-9C34-9902EE618195}" destId="{6DDBEB66-5CB1-4165-A6B8-EDF841F0460C}" srcOrd="0" destOrd="0" presId="urn:diagrams.loki3.com/BracketList"/>
    <dgm:cxn modelId="{05C50EAD-2191-41C3-98CB-77A0C7D60390}" type="presOf" srcId="{A20CA1B3-3F6F-4FDA-BCFC-07B29DBD9938}" destId="{82D5977A-CB94-4553-8846-384B67204E5B}" srcOrd="0" destOrd="0" presId="urn:diagrams.loki3.com/BracketList"/>
    <dgm:cxn modelId="{F16A44D0-E0A1-4C37-91C0-115FB8C28859}" type="presOf" srcId="{81943F69-80E7-4E12-A7BB-F30AE09134B7}" destId="{394FB4BF-5CD3-4E78-BCDE-8FE7B95EF464}" srcOrd="0" destOrd="0" presId="urn:diagrams.loki3.com/BracketList"/>
    <dgm:cxn modelId="{912D49ED-75DF-4E9E-A204-71CF34CA2ABB}" type="presOf" srcId="{704F7CA5-81EC-4C19-AD68-AE9F45BB0AC2}" destId="{7C3107FD-D9F8-4679-AA5F-7C3A97BFD851}" srcOrd="0" destOrd="0" presId="urn:diagrams.loki3.com/BracketList"/>
    <dgm:cxn modelId="{F9190491-82CC-461C-BFCD-AE6493AF1366}" type="presParOf" srcId="{D0FDC8F2-B96B-44BB-B696-F238A4FA5C23}" destId="{7D79EA1F-A3A6-4AC1-8FDC-1FF2028D2541}" srcOrd="0" destOrd="0" presId="urn:diagrams.loki3.com/BracketList"/>
    <dgm:cxn modelId="{FB19B0C3-4D38-4544-8676-6B1BEA2550F2}" type="presParOf" srcId="{7D79EA1F-A3A6-4AC1-8FDC-1FF2028D2541}" destId="{6DDBEB66-5CB1-4165-A6B8-EDF841F0460C}" srcOrd="0" destOrd="0" presId="urn:diagrams.loki3.com/BracketList"/>
    <dgm:cxn modelId="{0A602F5D-9C44-4659-9385-C410A0267154}" type="presParOf" srcId="{7D79EA1F-A3A6-4AC1-8FDC-1FF2028D2541}" destId="{1E79A838-6A3F-4A20-ABE2-FA29F5F05E74}" srcOrd="1" destOrd="0" presId="urn:diagrams.loki3.com/BracketList"/>
    <dgm:cxn modelId="{6FE0F946-31B4-4795-86A9-B2EDF50ECF8B}" type="presParOf" srcId="{7D79EA1F-A3A6-4AC1-8FDC-1FF2028D2541}" destId="{B94E83CF-BB84-4A3C-9FD2-D6124B319CE9}" srcOrd="2" destOrd="0" presId="urn:diagrams.loki3.com/BracketList"/>
    <dgm:cxn modelId="{98211D0A-880B-4D3F-BB23-7908B4E4C6B6}" type="presParOf" srcId="{7D79EA1F-A3A6-4AC1-8FDC-1FF2028D2541}" destId="{82D5977A-CB94-4553-8846-384B67204E5B}" srcOrd="3" destOrd="0" presId="urn:diagrams.loki3.com/BracketList"/>
    <dgm:cxn modelId="{DBB50514-38BE-405D-89CA-F58F02178E6A}" type="presParOf" srcId="{D0FDC8F2-B96B-44BB-B696-F238A4FA5C23}" destId="{D3DB3D80-BFBB-4D08-96A8-76FDD3E4E4DD}" srcOrd="1" destOrd="0" presId="urn:diagrams.loki3.com/BracketList"/>
    <dgm:cxn modelId="{6667A97D-E27C-4B97-ABA4-EB09719FB064}" type="presParOf" srcId="{D0FDC8F2-B96B-44BB-B696-F238A4FA5C23}" destId="{482C5DC6-88DA-4B2A-B62F-2C107FF5330F}" srcOrd="2" destOrd="0" presId="urn:diagrams.loki3.com/BracketList"/>
    <dgm:cxn modelId="{5724131C-96E4-4853-9187-CC73BF487F87}" type="presParOf" srcId="{482C5DC6-88DA-4B2A-B62F-2C107FF5330F}" destId="{7C3107FD-D9F8-4679-AA5F-7C3A97BFD851}" srcOrd="0" destOrd="0" presId="urn:diagrams.loki3.com/BracketList"/>
    <dgm:cxn modelId="{E11A2882-D7AE-4160-B885-344312A74D1E}" type="presParOf" srcId="{482C5DC6-88DA-4B2A-B62F-2C107FF5330F}" destId="{A6FBFAEB-09A9-45E1-9DD6-4D1BDF54B13E}" srcOrd="1" destOrd="0" presId="urn:diagrams.loki3.com/BracketList"/>
    <dgm:cxn modelId="{C1726284-4F0D-47B5-9BEB-FB9926488F24}" type="presParOf" srcId="{482C5DC6-88DA-4B2A-B62F-2C107FF5330F}" destId="{3F4A80B9-C644-4427-A38C-98C138A80522}" srcOrd="2" destOrd="0" presId="urn:diagrams.loki3.com/BracketList"/>
    <dgm:cxn modelId="{3FDAF8E5-5499-4A53-AF98-66250CE709BC}" type="presParOf" srcId="{482C5DC6-88DA-4B2A-B62F-2C107FF5330F}" destId="{D02752C0-1126-4DFC-BDD6-9A496388B207}" srcOrd="3" destOrd="0" presId="urn:diagrams.loki3.com/BracketList"/>
    <dgm:cxn modelId="{9D0E0EB9-CE01-48C0-BDE7-DB526C7D225D}" type="presParOf" srcId="{D0FDC8F2-B96B-44BB-B696-F238A4FA5C23}" destId="{1DB63F86-1C18-4D77-B5A8-92D8081FD150}" srcOrd="3" destOrd="0" presId="urn:diagrams.loki3.com/BracketList"/>
    <dgm:cxn modelId="{EE17E9A7-21A5-4FD7-A846-713937036968}" type="presParOf" srcId="{D0FDC8F2-B96B-44BB-B696-F238A4FA5C23}" destId="{015B7B4C-FC83-4445-A41F-80144BB49161}" srcOrd="4" destOrd="0" presId="urn:diagrams.loki3.com/BracketList"/>
    <dgm:cxn modelId="{F1C798BE-2BF2-4FA9-AC52-1EFEB5AF7080}" type="presParOf" srcId="{015B7B4C-FC83-4445-A41F-80144BB49161}" destId="{394FB4BF-5CD3-4E78-BCDE-8FE7B95EF464}" srcOrd="0" destOrd="0" presId="urn:diagrams.loki3.com/BracketList"/>
    <dgm:cxn modelId="{47C8CC35-0DCB-4807-A90D-602D92968384}" type="presParOf" srcId="{015B7B4C-FC83-4445-A41F-80144BB49161}" destId="{7BF9CB9C-B66E-44E9-9194-BD1291EE59B3}" srcOrd="1" destOrd="0" presId="urn:diagrams.loki3.com/BracketList"/>
    <dgm:cxn modelId="{212CF473-92DE-48EC-B45E-17C11F0640EA}" type="presParOf" srcId="{015B7B4C-FC83-4445-A41F-80144BB49161}" destId="{76D2B378-3500-4D92-B079-2E104A96E5E2}" srcOrd="2" destOrd="0" presId="urn:diagrams.loki3.com/BracketList"/>
    <dgm:cxn modelId="{1BE903B8-EF23-40B2-B686-1F25D53E0E0A}" type="presParOf" srcId="{015B7B4C-FC83-4445-A41F-80144BB49161}" destId="{92643381-873D-4970-9C51-FE0F59A67C2A}"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60A1D8-59B4-4216-B563-D3EC3036B07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7A3EAFB-331D-4043-AD1D-E5513DA25340}">
      <dgm:prSet custT="1"/>
      <dgm:spPr/>
      <dgm:t>
        <a:bodyPr/>
        <a:lstStyle/>
        <a:p>
          <a:r>
            <a:rPr lang="en-US" sz="1600" b="0" i="0" dirty="0"/>
            <a:t>Echo chamber effect </a:t>
          </a:r>
          <a:endParaRPr lang="en-US" sz="1600" dirty="0"/>
        </a:p>
      </dgm:t>
    </dgm:pt>
    <dgm:pt modelId="{67C8EAE5-B60E-4633-BAFF-BADE9DE6AD82}" type="parTrans" cxnId="{98BEF73E-C908-4382-9000-B0532D4B022B}">
      <dgm:prSet/>
      <dgm:spPr/>
      <dgm:t>
        <a:bodyPr/>
        <a:lstStyle/>
        <a:p>
          <a:endParaRPr lang="en-US"/>
        </a:p>
      </dgm:t>
    </dgm:pt>
    <dgm:pt modelId="{887D696B-67F0-42DB-8A6F-0D961FAEC44C}" type="sibTrans" cxnId="{98BEF73E-C908-4382-9000-B0532D4B022B}">
      <dgm:prSet/>
      <dgm:spPr/>
      <dgm:t>
        <a:bodyPr/>
        <a:lstStyle/>
        <a:p>
          <a:endParaRPr lang="en-US"/>
        </a:p>
      </dgm:t>
    </dgm:pt>
    <dgm:pt modelId="{ED09B672-D99D-4E61-8CBC-61056E45DCC8}">
      <dgm:prSet custT="1"/>
      <dgm:spPr/>
      <dgm:t>
        <a:bodyPr/>
        <a:lstStyle/>
        <a:p>
          <a:r>
            <a:rPr lang="en-US" sz="1200" b="0" i="0" dirty="0"/>
            <a:t>Bias of information toward like-minded peers that reinforces a shared narrative </a:t>
          </a:r>
          <a:endParaRPr lang="en-US" sz="1200" dirty="0"/>
        </a:p>
      </dgm:t>
    </dgm:pt>
    <dgm:pt modelId="{A16BA2AE-8CE2-424A-A7D9-F07624C3B04D}" type="parTrans" cxnId="{AD8B69A6-3347-429E-B212-CE6CAB6018DE}">
      <dgm:prSet/>
      <dgm:spPr/>
      <dgm:t>
        <a:bodyPr/>
        <a:lstStyle/>
        <a:p>
          <a:endParaRPr lang="en-US"/>
        </a:p>
      </dgm:t>
    </dgm:pt>
    <dgm:pt modelId="{45A1388A-ACDC-4989-B8DA-B155A6C5706D}" type="sibTrans" cxnId="{AD8B69A6-3347-429E-B212-CE6CAB6018DE}">
      <dgm:prSet/>
      <dgm:spPr/>
      <dgm:t>
        <a:bodyPr/>
        <a:lstStyle/>
        <a:p>
          <a:endParaRPr lang="en-US"/>
        </a:p>
      </dgm:t>
    </dgm:pt>
    <dgm:pt modelId="{6ACEF41E-860F-4161-8E9B-BA90BF1975B3}">
      <dgm:prSet custT="1"/>
      <dgm:spPr/>
      <dgm:t>
        <a:bodyPr/>
        <a:lstStyle/>
        <a:p>
          <a:r>
            <a:rPr lang="en-US" sz="1600" b="0" i="0" dirty="0"/>
            <a:t>Confirmation bias </a:t>
          </a:r>
          <a:endParaRPr lang="en-US" sz="1600" dirty="0"/>
        </a:p>
      </dgm:t>
    </dgm:pt>
    <dgm:pt modelId="{40755BB7-376E-4863-9B14-985F28D11B24}" type="parTrans" cxnId="{5C0F635C-D312-4BD4-80E1-7F50B256CAAE}">
      <dgm:prSet/>
      <dgm:spPr/>
      <dgm:t>
        <a:bodyPr/>
        <a:lstStyle/>
        <a:p>
          <a:endParaRPr lang="en-US"/>
        </a:p>
      </dgm:t>
    </dgm:pt>
    <dgm:pt modelId="{888B441A-BAA2-4B65-9B38-4113B033A5A5}" type="sibTrans" cxnId="{5C0F635C-D312-4BD4-80E1-7F50B256CAAE}">
      <dgm:prSet/>
      <dgm:spPr/>
      <dgm:t>
        <a:bodyPr/>
        <a:lstStyle/>
        <a:p>
          <a:endParaRPr lang="en-US"/>
        </a:p>
      </dgm:t>
    </dgm:pt>
    <dgm:pt modelId="{F5B9D24C-D2B3-48C4-9C77-21E14D10E04A}">
      <dgm:prSet custT="1"/>
      <dgm:spPr/>
      <dgm:t>
        <a:bodyPr/>
        <a:lstStyle/>
        <a:p>
          <a:r>
            <a:rPr lang="en-US" sz="1200" b="0" i="0"/>
            <a:t>Acceptance of claims because they match the individual's belief system</a:t>
          </a:r>
          <a:endParaRPr lang="en-US" sz="1200"/>
        </a:p>
      </dgm:t>
    </dgm:pt>
    <dgm:pt modelId="{B683C604-234A-4BF6-B4E7-DF57E2B8E23C}" type="parTrans" cxnId="{D1491404-6E7F-4E9E-BB85-7B863A716169}">
      <dgm:prSet/>
      <dgm:spPr/>
      <dgm:t>
        <a:bodyPr/>
        <a:lstStyle/>
        <a:p>
          <a:endParaRPr lang="en-US"/>
        </a:p>
      </dgm:t>
    </dgm:pt>
    <dgm:pt modelId="{8077F14D-B2C5-4D0C-978F-230342A6A02E}" type="sibTrans" cxnId="{D1491404-6E7F-4E9E-BB85-7B863A716169}">
      <dgm:prSet/>
      <dgm:spPr/>
      <dgm:t>
        <a:bodyPr/>
        <a:lstStyle/>
        <a:p>
          <a:endParaRPr lang="en-US"/>
        </a:p>
      </dgm:t>
    </dgm:pt>
    <dgm:pt modelId="{E0D705A9-EEE2-4CCF-897E-33054AF08D0F}">
      <dgm:prSet custT="1"/>
      <dgm:spPr/>
      <dgm:t>
        <a:bodyPr/>
        <a:lstStyle/>
        <a:p>
          <a:r>
            <a:rPr lang="en-US" sz="1600" b="0" i="0" dirty="0"/>
            <a:t>No verification of credentials </a:t>
          </a:r>
          <a:endParaRPr lang="en-US" sz="1600" dirty="0"/>
        </a:p>
      </dgm:t>
    </dgm:pt>
    <dgm:pt modelId="{4C40E66C-9938-4D71-9EFF-DEF11A0F4D5E}" type="parTrans" cxnId="{DB1CE965-4EC0-4332-A3A9-6929DD35F790}">
      <dgm:prSet/>
      <dgm:spPr/>
      <dgm:t>
        <a:bodyPr/>
        <a:lstStyle/>
        <a:p>
          <a:endParaRPr lang="en-US"/>
        </a:p>
      </dgm:t>
    </dgm:pt>
    <dgm:pt modelId="{FD341720-B58C-4C81-8CD4-1ADB5BD78738}" type="sibTrans" cxnId="{DB1CE965-4EC0-4332-A3A9-6929DD35F790}">
      <dgm:prSet/>
      <dgm:spPr/>
      <dgm:t>
        <a:bodyPr/>
        <a:lstStyle/>
        <a:p>
          <a:endParaRPr lang="en-US"/>
        </a:p>
      </dgm:t>
    </dgm:pt>
    <dgm:pt modelId="{290D16CE-C44E-4294-A95E-C8BDA7004FD5}">
      <dgm:prSet custT="1"/>
      <dgm:spPr/>
      <dgm:t>
        <a:bodyPr/>
        <a:lstStyle/>
        <a:p>
          <a:r>
            <a:rPr lang="en-US" sz="1200" b="0" i="0" dirty="0"/>
            <a:t>Anyone can post on social medias without verification Systematic review showed </a:t>
          </a:r>
          <a:endParaRPr lang="en-US" sz="1200" dirty="0"/>
        </a:p>
      </dgm:t>
    </dgm:pt>
    <dgm:pt modelId="{BFB5E28A-B258-4B0F-BFCD-A52DFD820B5E}" type="parTrans" cxnId="{155AA175-4994-41BE-9D88-C23C6BC372AE}">
      <dgm:prSet/>
      <dgm:spPr/>
      <dgm:t>
        <a:bodyPr/>
        <a:lstStyle/>
        <a:p>
          <a:endParaRPr lang="en-US"/>
        </a:p>
      </dgm:t>
    </dgm:pt>
    <dgm:pt modelId="{E30CDA45-FE47-45AF-A351-139DB0541B99}" type="sibTrans" cxnId="{155AA175-4994-41BE-9D88-C23C6BC372AE}">
      <dgm:prSet/>
      <dgm:spPr/>
      <dgm:t>
        <a:bodyPr/>
        <a:lstStyle/>
        <a:p>
          <a:endParaRPr lang="en-US"/>
        </a:p>
      </dgm:t>
    </dgm:pt>
    <dgm:pt modelId="{AE8063C6-036E-4233-A3AC-8C445D81F2D3}">
      <dgm:prSet custT="1"/>
      <dgm:spPr/>
      <dgm:t>
        <a:bodyPr/>
        <a:lstStyle/>
        <a:p>
          <a:r>
            <a:rPr lang="en-US" sz="1600" b="0" i="0" dirty="0"/>
            <a:t>Anecdotal reports </a:t>
          </a:r>
          <a:endParaRPr lang="en-US" sz="1600" dirty="0"/>
        </a:p>
      </dgm:t>
    </dgm:pt>
    <dgm:pt modelId="{D56EF071-4E79-46C3-9570-E62639E05233}" type="parTrans" cxnId="{2D0ADE47-E7D5-4A0D-9F3A-E00303326233}">
      <dgm:prSet/>
      <dgm:spPr/>
      <dgm:t>
        <a:bodyPr/>
        <a:lstStyle/>
        <a:p>
          <a:endParaRPr lang="en-US"/>
        </a:p>
      </dgm:t>
    </dgm:pt>
    <dgm:pt modelId="{EF09C85E-97CE-4676-A6E3-D5FC1886B7F4}" type="sibTrans" cxnId="{2D0ADE47-E7D5-4A0D-9F3A-E00303326233}">
      <dgm:prSet/>
      <dgm:spPr/>
      <dgm:t>
        <a:bodyPr/>
        <a:lstStyle/>
        <a:p>
          <a:endParaRPr lang="en-US"/>
        </a:p>
      </dgm:t>
    </dgm:pt>
    <dgm:pt modelId="{12626825-5662-4368-8732-B0F99132E645}">
      <dgm:prSet custT="1"/>
      <dgm:spPr/>
      <dgm:t>
        <a:bodyPr/>
        <a:lstStyle/>
        <a:p>
          <a:r>
            <a:rPr lang="en-US" sz="1200" b="0" i="0" dirty="0"/>
            <a:t>Individual narratives are featured on social media and even if authentic can mischaracterize cancer related issues </a:t>
          </a:r>
          <a:endParaRPr lang="en-US" sz="1200" dirty="0"/>
        </a:p>
      </dgm:t>
    </dgm:pt>
    <dgm:pt modelId="{29B98228-DD15-4D9E-8674-46153DBD3E32}" type="parTrans" cxnId="{4110ECC1-A022-4FD8-BA70-538A2CA14589}">
      <dgm:prSet/>
      <dgm:spPr/>
      <dgm:t>
        <a:bodyPr/>
        <a:lstStyle/>
        <a:p>
          <a:endParaRPr lang="en-US"/>
        </a:p>
      </dgm:t>
    </dgm:pt>
    <dgm:pt modelId="{8A10F5F4-A78E-4995-AAB3-BF00A3C0161E}" type="sibTrans" cxnId="{4110ECC1-A022-4FD8-BA70-538A2CA14589}">
      <dgm:prSet/>
      <dgm:spPr/>
      <dgm:t>
        <a:bodyPr/>
        <a:lstStyle/>
        <a:p>
          <a:endParaRPr lang="en-US"/>
        </a:p>
      </dgm:t>
    </dgm:pt>
    <dgm:pt modelId="{CF73EF11-31F1-4663-A39B-392BAD64A0BA}" type="pres">
      <dgm:prSet presAssocID="{9060A1D8-59B4-4216-B563-D3EC3036B07E}" presName="diagram" presStyleCnt="0">
        <dgm:presLayoutVars>
          <dgm:dir/>
          <dgm:resizeHandles val="exact"/>
        </dgm:presLayoutVars>
      </dgm:prSet>
      <dgm:spPr/>
    </dgm:pt>
    <dgm:pt modelId="{9D5335FD-3744-4D11-B344-4B37DCBF0A56}" type="pres">
      <dgm:prSet presAssocID="{07A3EAFB-331D-4043-AD1D-E5513DA25340}" presName="node" presStyleLbl="node1" presStyleIdx="0" presStyleCnt="4">
        <dgm:presLayoutVars>
          <dgm:bulletEnabled val="1"/>
        </dgm:presLayoutVars>
      </dgm:prSet>
      <dgm:spPr/>
    </dgm:pt>
    <dgm:pt modelId="{C46FE5CF-2AF0-4F99-97ED-3C7066A5AB30}" type="pres">
      <dgm:prSet presAssocID="{887D696B-67F0-42DB-8A6F-0D961FAEC44C}" presName="sibTrans" presStyleCnt="0"/>
      <dgm:spPr/>
    </dgm:pt>
    <dgm:pt modelId="{9FCB53CC-6B49-45ED-95F0-B003128CB3E5}" type="pres">
      <dgm:prSet presAssocID="{6ACEF41E-860F-4161-8E9B-BA90BF1975B3}" presName="node" presStyleLbl="node1" presStyleIdx="1" presStyleCnt="4">
        <dgm:presLayoutVars>
          <dgm:bulletEnabled val="1"/>
        </dgm:presLayoutVars>
      </dgm:prSet>
      <dgm:spPr/>
    </dgm:pt>
    <dgm:pt modelId="{744ACC50-2EBA-4CAD-9E9A-A76C4C5CB0B2}" type="pres">
      <dgm:prSet presAssocID="{888B441A-BAA2-4B65-9B38-4113B033A5A5}" presName="sibTrans" presStyleCnt="0"/>
      <dgm:spPr/>
    </dgm:pt>
    <dgm:pt modelId="{57CEBE09-2586-465B-8244-5EE61583B189}" type="pres">
      <dgm:prSet presAssocID="{E0D705A9-EEE2-4CCF-897E-33054AF08D0F}" presName="node" presStyleLbl="node1" presStyleIdx="2" presStyleCnt="4" custLinFactX="-11326" custLinFactY="11880" custLinFactNeighborX="-100000" custLinFactNeighborY="100000">
        <dgm:presLayoutVars>
          <dgm:bulletEnabled val="1"/>
        </dgm:presLayoutVars>
      </dgm:prSet>
      <dgm:spPr/>
    </dgm:pt>
    <dgm:pt modelId="{27FAAB6A-63E8-46D8-AD07-F3FEDE022FFB}" type="pres">
      <dgm:prSet presAssocID="{FD341720-B58C-4C81-8CD4-1ADB5BD78738}" presName="sibTrans" presStyleCnt="0"/>
      <dgm:spPr/>
    </dgm:pt>
    <dgm:pt modelId="{3460CFFF-5C81-47A1-943E-2D51E2D9D430}" type="pres">
      <dgm:prSet presAssocID="{AE8063C6-036E-4233-A3AC-8C445D81F2D3}" presName="node" presStyleLbl="node1" presStyleIdx="3" presStyleCnt="4" custLinFactX="-8512" custLinFactNeighborX="-100000" custLinFactNeighborY="-4787">
        <dgm:presLayoutVars>
          <dgm:bulletEnabled val="1"/>
        </dgm:presLayoutVars>
      </dgm:prSet>
      <dgm:spPr/>
    </dgm:pt>
  </dgm:ptLst>
  <dgm:cxnLst>
    <dgm:cxn modelId="{D1491404-6E7F-4E9E-BB85-7B863A716169}" srcId="{6ACEF41E-860F-4161-8E9B-BA90BF1975B3}" destId="{F5B9D24C-D2B3-48C4-9C77-21E14D10E04A}" srcOrd="0" destOrd="0" parTransId="{B683C604-234A-4BF6-B4E7-DF57E2B8E23C}" sibTransId="{8077F14D-B2C5-4D0C-978F-230342A6A02E}"/>
    <dgm:cxn modelId="{199DCA22-9930-4DBB-BB51-F193EA3B12E6}" type="presOf" srcId="{ED09B672-D99D-4E61-8CBC-61056E45DCC8}" destId="{9D5335FD-3744-4D11-B344-4B37DCBF0A56}" srcOrd="0" destOrd="1" presId="urn:microsoft.com/office/officeart/2005/8/layout/default"/>
    <dgm:cxn modelId="{98BEF73E-C908-4382-9000-B0532D4B022B}" srcId="{9060A1D8-59B4-4216-B563-D3EC3036B07E}" destId="{07A3EAFB-331D-4043-AD1D-E5513DA25340}" srcOrd="0" destOrd="0" parTransId="{67C8EAE5-B60E-4633-BAFF-BADE9DE6AD82}" sibTransId="{887D696B-67F0-42DB-8A6F-0D961FAEC44C}"/>
    <dgm:cxn modelId="{5C0F635C-D312-4BD4-80E1-7F50B256CAAE}" srcId="{9060A1D8-59B4-4216-B563-D3EC3036B07E}" destId="{6ACEF41E-860F-4161-8E9B-BA90BF1975B3}" srcOrd="1" destOrd="0" parTransId="{40755BB7-376E-4863-9B14-985F28D11B24}" sibTransId="{888B441A-BAA2-4B65-9B38-4113B033A5A5}"/>
    <dgm:cxn modelId="{DB1CE965-4EC0-4332-A3A9-6929DD35F790}" srcId="{9060A1D8-59B4-4216-B563-D3EC3036B07E}" destId="{E0D705A9-EEE2-4CCF-897E-33054AF08D0F}" srcOrd="2" destOrd="0" parTransId="{4C40E66C-9938-4D71-9EFF-DEF11A0F4D5E}" sibTransId="{FD341720-B58C-4C81-8CD4-1ADB5BD78738}"/>
    <dgm:cxn modelId="{2D0ADE47-E7D5-4A0D-9F3A-E00303326233}" srcId="{9060A1D8-59B4-4216-B563-D3EC3036B07E}" destId="{AE8063C6-036E-4233-A3AC-8C445D81F2D3}" srcOrd="3" destOrd="0" parTransId="{D56EF071-4E79-46C3-9570-E62639E05233}" sibTransId="{EF09C85E-97CE-4676-A6E3-D5FC1886B7F4}"/>
    <dgm:cxn modelId="{F34F1C71-BDAF-473D-8132-AA8DDC6BA00C}" type="presOf" srcId="{9060A1D8-59B4-4216-B563-D3EC3036B07E}" destId="{CF73EF11-31F1-4663-A39B-392BAD64A0BA}" srcOrd="0" destOrd="0" presId="urn:microsoft.com/office/officeart/2005/8/layout/default"/>
    <dgm:cxn modelId="{F02BE351-AF8C-4798-A008-BC095535183A}" type="presOf" srcId="{290D16CE-C44E-4294-A95E-C8BDA7004FD5}" destId="{57CEBE09-2586-465B-8244-5EE61583B189}" srcOrd="0" destOrd="1" presId="urn:microsoft.com/office/officeart/2005/8/layout/default"/>
    <dgm:cxn modelId="{155AA175-4994-41BE-9D88-C23C6BC372AE}" srcId="{E0D705A9-EEE2-4CCF-897E-33054AF08D0F}" destId="{290D16CE-C44E-4294-A95E-C8BDA7004FD5}" srcOrd="0" destOrd="0" parTransId="{BFB5E28A-B258-4B0F-BFCD-A52DFD820B5E}" sibTransId="{E30CDA45-FE47-45AF-A351-139DB0541B99}"/>
    <dgm:cxn modelId="{F6759558-974B-4282-948B-AB4CBAA81641}" type="presOf" srcId="{F5B9D24C-D2B3-48C4-9C77-21E14D10E04A}" destId="{9FCB53CC-6B49-45ED-95F0-B003128CB3E5}" srcOrd="0" destOrd="1" presId="urn:microsoft.com/office/officeart/2005/8/layout/default"/>
    <dgm:cxn modelId="{9270948B-557E-463D-957E-EDC737710A3B}" type="presOf" srcId="{E0D705A9-EEE2-4CCF-897E-33054AF08D0F}" destId="{57CEBE09-2586-465B-8244-5EE61583B189}" srcOrd="0" destOrd="0" presId="urn:microsoft.com/office/officeart/2005/8/layout/default"/>
    <dgm:cxn modelId="{4A276591-825F-48A3-9C7B-24B8C0071574}" type="presOf" srcId="{12626825-5662-4368-8732-B0F99132E645}" destId="{3460CFFF-5C81-47A1-943E-2D51E2D9D430}" srcOrd="0" destOrd="1" presId="urn:microsoft.com/office/officeart/2005/8/layout/default"/>
    <dgm:cxn modelId="{AD8B69A6-3347-429E-B212-CE6CAB6018DE}" srcId="{07A3EAFB-331D-4043-AD1D-E5513DA25340}" destId="{ED09B672-D99D-4E61-8CBC-61056E45DCC8}" srcOrd="0" destOrd="0" parTransId="{A16BA2AE-8CE2-424A-A7D9-F07624C3B04D}" sibTransId="{45A1388A-ACDC-4989-B8DA-B155A6C5706D}"/>
    <dgm:cxn modelId="{4110ECC1-A022-4FD8-BA70-538A2CA14589}" srcId="{AE8063C6-036E-4233-A3AC-8C445D81F2D3}" destId="{12626825-5662-4368-8732-B0F99132E645}" srcOrd="0" destOrd="0" parTransId="{29B98228-DD15-4D9E-8674-46153DBD3E32}" sibTransId="{8A10F5F4-A78E-4995-AAB3-BF00A3C0161E}"/>
    <dgm:cxn modelId="{9DD92ECA-0790-4752-A0AC-8C67A4C31295}" type="presOf" srcId="{07A3EAFB-331D-4043-AD1D-E5513DA25340}" destId="{9D5335FD-3744-4D11-B344-4B37DCBF0A56}" srcOrd="0" destOrd="0" presId="urn:microsoft.com/office/officeart/2005/8/layout/default"/>
    <dgm:cxn modelId="{B74BF3EE-49B3-41BB-8725-476A93595250}" type="presOf" srcId="{AE8063C6-036E-4233-A3AC-8C445D81F2D3}" destId="{3460CFFF-5C81-47A1-943E-2D51E2D9D430}" srcOrd="0" destOrd="0" presId="urn:microsoft.com/office/officeart/2005/8/layout/default"/>
    <dgm:cxn modelId="{E99C73EF-9171-4BE4-8085-02121A6E0173}" type="presOf" srcId="{6ACEF41E-860F-4161-8E9B-BA90BF1975B3}" destId="{9FCB53CC-6B49-45ED-95F0-B003128CB3E5}" srcOrd="0" destOrd="0" presId="urn:microsoft.com/office/officeart/2005/8/layout/default"/>
    <dgm:cxn modelId="{831CFF3C-0D14-4E6B-93F6-8155FFD394A9}" type="presParOf" srcId="{CF73EF11-31F1-4663-A39B-392BAD64A0BA}" destId="{9D5335FD-3744-4D11-B344-4B37DCBF0A56}" srcOrd="0" destOrd="0" presId="urn:microsoft.com/office/officeart/2005/8/layout/default"/>
    <dgm:cxn modelId="{9E0FF9E1-A4BF-4635-9BF4-F989739DC2D3}" type="presParOf" srcId="{CF73EF11-31F1-4663-A39B-392BAD64A0BA}" destId="{C46FE5CF-2AF0-4F99-97ED-3C7066A5AB30}" srcOrd="1" destOrd="0" presId="urn:microsoft.com/office/officeart/2005/8/layout/default"/>
    <dgm:cxn modelId="{D89A2C05-A0DB-49B3-BF17-73E5F3D00E28}" type="presParOf" srcId="{CF73EF11-31F1-4663-A39B-392BAD64A0BA}" destId="{9FCB53CC-6B49-45ED-95F0-B003128CB3E5}" srcOrd="2" destOrd="0" presId="urn:microsoft.com/office/officeart/2005/8/layout/default"/>
    <dgm:cxn modelId="{F5A13385-2145-430F-8581-B885CB682392}" type="presParOf" srcId="{CF73EF11-31F1-4663-A39B-392BAD64A0BA}" destId="{744ACC50-2EBA-4CAD-9E9A-A76C4C5CB0B2}" srcOrd="3" destOrd="0" presId="urn:microsoft.com/office/officeart/2005/8/layout/default"/>
    <dgm:cxn modelId="{7BDD5159-1E19-482A-BEC8-2BB553931DF4}" type="presParOf" srcId="{CF73EF11-31F1-4663-A39B-392BAD64A0BA}" destId="{57CEBE09-2586-465B-8244-5EE61583B189}" srcOrd="4" destOrd="0" presId="urn:microsoft.com/office/officeart/2005/8/layout/default"/>
    <dgm:cxn modelId="{833628A0-7D45-482A-9CB0-B15DDEF261C2}" type="presParOf" srcId="{CF73EF11-31F1-4663-A39B-392BAD64A0BA}" destId="{27FAAB6A-63E8-46D8-AD07-F3FEDE022FFB}" srcOrd="5" destOrd="0" presId="urn:microsoft.com/office/officeart/2005/8/layout/default"/>
    <dgm:cxn modelId="{4983C358-4C77-48D4-A0C2-56F144431768}" type="presParOf" srcId="{CF73EF11-31F1-4663-A39B-392BAD64A0BA}" destId="{3460CFFF-5C81-47A1-943E-2D51E2D9D43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5BD864-B5D3-4B9A-B2E3-3B4F652FA7B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14FBF01-0512-4B43-AB3B-1C0DADD30F41}">
      <dgm:prSet phldrT="[Text]"/>
      <dgm:spPr/>
      <dgm:t>
        <a:bodyPr/>
        <a:lstStyle/>
        <a:p>
          <a:pPr>
            <a:buClr>
              <a:srgbClr val="007F88"/>
            </a:buClr>
            <a:buSzPct val="110000"/>
          </a:pPr>
          <a:r>
            <a:rPr lang="en-US" dirty="0"/>
            <a:t>70% of cancer patients seek cancer related information online</a:t>
          </a:r>
        </a:p>
      </dgm:t>
    </dgm:pt>
    <dgm:pt modelId="{C1FC3619-78B3-4C70-ABDE-5E9F2021D440}" type="parTrans" cxnId="{EC21548A-A4D0-4C6B-9EF6-1784785238F8}">
      <dgm:prSet/>
      <dgm:spPr/>
      <dgm:t>
        <a:bodyPr/>
        <a:lstStyle/>
        <a:p>
          <a:endParaRPr lang="en-US"/>
        </a:p>
      </dgm:t>
    </dgm:pt>
    <dgm:pt modelId="{1CE0F9DD-E727-4520-86C2-D2AE6576D16B}" type="sibTrans" cxnId="{EC21548A-A4D0-4C6B-9EF6-1784785238F8}">
      <dgm:prSet/>
      <dgm:spPr/>
      <dgm:t>
        <a:bodyPr/>
        <a:lstStyle/>
        <a:p>
          <a:endParaRPr lang="en-US"/>
        </a:p>
      </dgm:t>
    </dgm:pt>
    <dgm:pt modelId="{78A18332-FA51-4933-B9D1-9855C0DC3FD9}">
      <dgm:prSet phldrT="[Text]"/>
      <dgm:spPr/>
      <dgm:t>
        <a:bodyPr/>
        <a:lstStyle/>
        <a:p>
          <a:pPr>
            <a:buClr>
              <a:srgbClr val="007F88"/>
            </a:buClr>
            <a:buSzPct val="110000"/>
          </a:pPr>
          <a:r>
            <a:rPr lang="en-US" dirty="0"/>
            <a:t>30-80% of online cancer content contains misinformation </a:t>
          </a:r>
        </a:p>
      </dgm:t>
    </dgm:pt>
    <dgm:pt modelId="{96F8A27D-1954-452C-8792-11444682AE4D}" type="parTrans" cxnId="{A051114C-651E-4A60-9267-4556F9902C80}">
      <dgm:prSet/>
      <dgm:spPr/>
      <dgm:t>
        <a:bodyPr/>
        <a:lstStyle/>
        <a:p>
          <a:endParaRPr lang="en-US"/>
        </a:p>
      </dgm:t>
    </dgm:pt>
    <dgm:pt modelId="{588821F4-1FE8-43B1-96C9-162697C3F5DE}" type="sibTrans" cxnId="{A051114C-651E-4A60-9267-4556F9902C80}">
      <dgm:prSet/>
      <dgm:spPr/>
      <dgm:t>
        <a:bodyPr/>
        <a:lstStyle/>
        <a:p>
          <a:endParaRPr lang="en-US"/>
        </a:p>
      </dgm:t>
    </dgm:pt>
    <dgm:pt modelId="{51435246-7A38-4C62-9602-BE7F7FCFAFF5}">
      <dgm:prSet phldrT="[Text]" phldr="0"/>
      <dgm:spPr/>
      <dgm:t>
        <a:bodyPr/>
        <a:lstStyle/>
        <a:p>
          <a:r>
            <a:rPr lang="en-US" dirty="0"/>
            <a:t>77% of that misinformation is harmful </a:t>
          </a:r>
        </a:p>
      </dgm:t>
    </dgm:pt>
    <dgm:pt modelId="{30A894E7-86DF-410A-9ACF-7411C04F699C}" type="parTrans" cxnId="{A08A6691-8B67-4175-A4A1-23529BF859E0}">
      <dgm:prSet/>
      <dgm:spPr/>
      <dgm:t>
        <a:bodyPr/>
        <a:lstStyle/>
        <a:p>
          <a:endParaRPr lang="en-US"/>
        </a:p>
      </dgm:t>
    </dgm:pt>
    <dgm:pt modelId="{527B4FDF-D3E8-4290-A7E9-102DDD1722AB}" type="sibTrans" cxnId="{A08A6691-8B67-4175-A4A1-23529BF859E0}">
      <dgm:prSet/>
      <dgm:spPr/>
      <dgm:t>
        <a:bodyPr/>
        <a:lstStyle/>
        <a:p>
          <a:endParaRPr lang="en-US"/>
        </a:p>
      </dgm:t>
    </dgm:pt>
    <dgm:pt modelId="{C41AE345-37EB-4EE1-82E3-F4B4A5AE6406}" type="pres">
      <dgm:prSet presAssocID="{D45BD864-B5D3-4B9A-B2E3-3B4F652FA7BD}" presName="CompostProcess" presStyleCnt="0">
        <dgm:presLayoutVars>
          <dgm:dir/>
          <dgm:resizeHandles val="exact"/>
        </dgm:presLayoutVars>
      </dgm:prSet>
      <dgm:spPr/>
    </dgm:pt>
    <dgm:pt modelId="{53E63C5F-0D8C-4918-B048-8A724E7F5808}" type="pres">
      <dgm:prSet presAssocID="{D45BD864-B5D3-4B9A-B2E3-3B4F652FA7BD}" presName="arrow" presStyleLbl="bgShp" presStyleIdx="0" presStyleCnt="1"/>
      <dgm:spPr/>
    </dgm:pt>
    <dgm:pt modelId="{318B8059-A747-47B9-8B6F-068B597932DF}" type="pres">
      <dgm:prSet presAssocID="{D45BD864-B5D3-4B9A-B2E3-3B4F652FA7BD}" presName="linearProcess" presStyleCnt="0"/>
      <dgm:spPr/>
    </dgm:pt>
    <dgm:pt modelId="{6A72494C-8564-4CEF-BC52-6534915279AF}" type="pres">
      <dgm:prSet presAssocID="{914FBF01-0512-4B43-AB3B-1C0DADD30F41}" presName="textNode" presStyleLbl="node1" presStyleIdx="0" presStyleCnt="3">
        <dgm:presLayoutVars>
          <dgm:bulletEnabled val="1"/>
        </dgm:presLayoutVars>
      </dgm:prSet>
      <dgm:spPr/>
    </dgm:pt>
    <dgm:pt modelId="{20F4E66F-345F-473F-8671-58107F7BA0AB}" type="pres">
      <dgm:prSet presAssocID="{1CE0F9DD-E727-4520-86C2-D2AE6576D16B}" presName="sibTrans" presStyleCnt="0"/>
      <dgm:spPr/>
    </dgm:pt>
    <dgm:pt modelId="{31A59543-2135-422E-B0C8-D4DBA4811311}" type="pres">
      <dgm:prSet presAssocID="{78A18332-FA51-4933-B9D1-9855C0DC3FD9}" presName="textNode" presStyleLbl="node1" presStyleIdx="1" presStyleCnt="3" custLinFactNeighborX="0" custLinFactNeighborY="0">
        <dgm:presLayoutVars>
          <dgm:bulletEnabled val="1"/>
        </dgm:presLayoutVars>
      </dgm:prSet>
      <dgm:spPr/>
    </dgm:pt>
    <dgm:pt modelId="{845C2317-35E5-4765-A4FE-7222DF238C4C}" type="pres">
      <dgm:prSet presAssocID="{588821F4-1FE8-43B1-96C9-162697C3F5DE}" presName="sibTrans" presStyleCnt="0"/>
      <dgm:spPr/>
    </dgm:pt>
    <dgm:pt modelId="{7CAE06F7-BE72-4653-9CA0-7A08D55BC2FD}" type="pres">
      <dgm:prSet presAssocID="{51435246-7A38-4C62-9602-BE7F7FCFAFF5}" presName="textNode" presStyleLbl="node1" presStyleIdx="2" presStyleCnt="3">
        <dgm:presLayoutVars>
          <dgm:bulletEnabled val="1"/>
        </dgm:presLayoutVars>
      </dgm:prSet>
      <dgm:spPr/>
    </dgm:pt>
  </dgm:ptLst>
  <dgm:cxnLst>
    <dgm:cxn modelId="{E6A0AA6A-34C0-4251-8BDD-3931CC792D92}" type="presOf" srcId="{78A18332-FA51-4933-B9D1-9855C0DC3FD9}" destId="{31A59543-2135-422E-B0C8-D4DBA4811311}" srcOrd="0" destOrd="0" presId="urn:microsoft.com/office/officeart/2005/8/layout/hProcess9"/>
    <dgm:cxn modelId="{A051114C-651E-4A60-9267-4556F9902C80}" srcId="{D45BD864-B5D3-4B9A-B2E3-3B4F652FA7BD}" destId="{78A18332-FA51-4933-B9D1-9855C0DC3FD9}" srcOrd="1" destOrd="0" parTransId="{96F8A27D-1954-452C-8792-11444682AE4D}" sibTransId="{588821F4-1FE8-43B1-96C9-162697C3F5DE}"/>
    <dgm:cxn modelId="{278F0D75-F53C-4C51-BDC2-3B1B75455815}" type="presOf" srcId="{914FBF01-0512-4B43-AB3B-1C0DADD30F41}" destId="{6A72494C-8564-4CEF-BC52-6534915279AF}" srcOrd="0" destOrd="0" presId="urn:microsoft.com/office/officeart/2005/8/layout/hProcess9"/>
    <dgm:cxn modelId="{EC21548A-A4D0-4C6B-9EF6-1784785238F8}" srcId="{D45BD864-B5D3-4B9A-B2E3-3B4F652FA7BD}" destId="{914FBF01-0512-4B43-AB3B-1C0DADD30F41}" srcOrd="0" destOrd="0" parTransId="{C1FC3619-78B3-4C70-ABDE-5E9F2021D440}" sibTransId="{1CE0F9DD-E727-4520-86C2-D2AE6576D16B}"/>
    <dgm:cxn modelId="{A08A6691-8B67-4175-A4A1-23529BF859E0}" srcId="{D45BD864-B5D3-4B9A-B2E3-3B4F652FA7BD}" destId="{51435246-7A38-4C62-9602-BE7F7FCFAFF5}" srcOrd="2" destOrd="0" parTransId="{30A894E7-86DF-410A-9ACF-7411C04F699C}" sibTransId="{527B4FDF-D3E8-4290-A7E9-102DDD1722AB}"/>
    <dgm:cxn modelId="{8CE4F5D2-F288-4A0B-8211-35C4B327F52A}" type="presOf" srcId="{51435246-7A38-4C62-9602-BE7F7FCFAFF5}" destId="{7CAE06F7-BE72-4653-9CA0-7A08D55BC2FD}" srcOrd="0" destOrd="0" presId="urn:microsoft.com/office/officeart/2005/8/layout/hProcess9"/>
    <dgm:cxn modelId="{F81F59E1-5B89-44A0-89E7-FB039BB3B66A}" type="presOf" srcId="{D45BD864-B5D3-4B9A-B2E3-3B4F652FA7BD}" destId="{C41AE345-37EB-4EE1-82E3-F4B4A5AE6406}" srcOrd="0" destOrd="0" presId="urn:microsoft.com/office/officeart/2005/8/layout/hProcess9"/>
    <dgm:cxn modelId="{11C9402D-3C35-4FC3-89BB-C323B2E8FCFC}" type="presParOf" srcId="{C41AE345-37EB-4EE1-82E3-F4B4A5AE6406}" destId="{53E63C5F-0D8C-4918-B048-8A724E7F5808}" srcOrd="0" destOrd="0" presId="urn:microsoft.com/office/officeart/2005/8/layout/hProcess9"/>
    <dgm:cxn modelId="{63090609-BE8B-4EB3-AAC4-FBDAFAF74411}" type="presParOf" srcId="{C41AE345-37EB-4EE1-82E3-F4B4A5AE6406}" destId="{318B8059-A747-47B9-8B6F-068B597932DF}" srcOrd="1" destOrd="0" presId="urn:microsoft.com/office/officeart/2005/8/layout/hProcess9"/>
    <dgm:cxn modelId="{94532A3A-D4FA-4089-82BA-B279340E03FA}" type="presParOf" srcId="{318B8059-A747-47B9-8B6F-068B597932DF}" destId="{6A72494C-8564-4CEF-BC52-6534915279AF}" srcOrd="0" destOrd="0" presId="urn:microsoft.com/office/officeart/2005/8/layout/hProcess9"/>
    <dgm:cxn modelId="{735C9DE4-A34D-483E-90B5-49ABCABA6F3D}" type="presParOf" srcId="{318B8059-A747-47B9-8B6F-068B597932DF}" destId="{20F4E66F-345F-473F-8671-58107F7BA0AB}" srcOrd="1" destOrd="0" presId="urn:microsoft.com/office/officeart/2005/8/layout/hProcess9"/>
    <dgm:cxn modelId="{F049DE80-D881-4D1C-BBEC-2981B6E63FF4}" type="presParOf" srcId="{318B8059-A747-47B9-8B6F-068B597932DF}" destId="{31A59543-2135-422E-B0C8-D4DBA4811311}" srcOrd="2" destOrd="0" presId="urn:microsoft.com/office/officeart/2005/8/layout/hProcess9"/>
    <dgm:cxn modelId="{DE54B5D4-5551-488F-AE2D-9DDFD581F6D4}" type="presParOf" srcId="{318B8059-A747-47B9-8B6F-068B597932DF}" destId="{845C2317-35E5-4765-A4FE-7222DF238C4C}" srcOrd="3" destOrd="0" presId="urn:microsoft.com/office/officeart/2005/8/layout/hProcess9"/>
    <dgm:cxn modelId="{4ED91F52-8055-4E14-8EB7-CA99B5545E56}" type="presParOf" srcId="{318B8059-A747-47B9-8B6F-068B597932DF}" destId="{7CAE06F7-BE72-4653-9CA0-7A08D55BC2F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7C68ED-3E1C-46A3-BBED-3AF8C14F5DFF}" type="doc">
      <dgm:prSet loTypeId="urn:microsoft.com/office/officeart/2005/8/layout/hProcess9" loCatId="process" qsTypeId="urn:microsoft.com/office/officeart/2005/8/quickstyle/simple1" qsCatId="simple" csTypeId="urn:microsoft.com/office/officeart/2005/8/colors/accent1_2" csCatId="accent1" phldr="1"/>
      <dgm:spPr/>
    </dgm:pt>
    <dgm:pt modelId="{4E89B636-EFFD-44AA-91F6-030DD15DB885}">
      <dgm:prSet phldrT="[Text]"/>
      <dgm:spPr/>
      <dgm:t>
        <a:bodyPr/>
        <a:lstStyle/>
        <a:p>
          <a:r>
            <a:rPr lang="en-US" b="1" dirty="0">
              <a:solidFill>
                <a:schemeClr val="bg1"/>
              </a:solidFill>
              <a:latin typeface="+mn-lt"/>
            </a:rPr>
            <a:t>1) Understand </a:t>
          </a:r>
          <a:endParaRPr lang="en-US" dirty="0">
            <a:latin typeface="+mn-lt"/>
          </a:endParaRPr>
        </a:p>
      </dgm:t>
    </dgm:pt>
    <dgm:pt modelId="{16FDA47F-A216-4BAE-A85F-72A2B1A95B23}" type="parTrans" cxnId="{0B523DAE-4876-428D-BE70-F21BFD7F9031}">
      <dgm:prSet/>
      <dgm:spPr/>
      <dgm:t>
        <a:bodyPr/>
        <a:lstStyle/>
        <a:p>
          <a:endParaRPr lang="en-US"/>
        </a:p>
      </dgm:t>
    </dgm:pt>
    <dgm:pt modelId="{FE659DC8-6E67-454B-9174-8F82FA84D1C7}" type="sibTrans" cxnId="{0B523DAE-4876-428D-BE70-F21BFD7F9031}">
      <dgm:prSet/>
      <dgm:spPr/>
      <dgm:t>
        <a:bodyPr/>
        <a:lstStyle/>
        <a:p>
          <a:endParaRPr lang="en-US"/>
        </a:p>
      </dgm:t>
    </dgm:pt>
    <dgm:pt modelId="{0679C4D5-00C3-4E37-8804-5A06493FE67B}">
      <dgm:prSet phldrT="[Text]"/>
      <dgm:spPr/>
      <dgm:t>
        <a:bodyPr/>
        <a:lstStyle/>
        <a:p>
          <a:r>
            <a:rPr lang="en-US" b="1" dirty="0">
              <a:solidFill>
                <a:schemeClr val="bg1"/>
              </a:solidFill>
              <a:latin typeface="+mn-lt"/>
            </a:rPr>
            <a:t>2) Correct the Misinformation</a:t>
          </a:r>
          <a:endParaRPr lang="en-US" dirty="0">
            <a:solidFill>
              <a:schemeClr val="bg1"/>
            </a:solidFill>
            <a:latin typeface="+mn-lt"/>
          </a:endParaRPr>
        </a:p>
      </dgm:t>
    </dgm:pt>
    <dgm:pt modelId="{4E97D529-6390-4230-9B88-8D57016BF2CB}" type="parTrans" cxnId="{EC429062-769F-4808-B337-57C4EF7E8E6D}">
      <dgm:prSet/>
      <dgm:spPr/>
      <dgm:t>
        <a:bodyPr/>
        <a:lstStyle/>
        <a:p>
          <a:endParaRPr lang="en-US"/>
        </a:p>
      </dgm:t>
    </dgm:pt>
    <dgm:pt modelId="{A267C6AD-CAEA-4B97-B463-805DE39F259F}" type="sibTrans" cxnId="{EC429062-769F-4808-B337-57C4EF7E8E6D}">
      <dgm:prSet/>
      <dgm:spPr/>
      <dgm:t>
        <a:bodyPr/>
        <a:lstStyle/>
        <a:p>
          <a:endParaRPr lang="en-US"/>
        </a:p>
      </dgm:t>
    </dgm:pt>
    <dgm:pt modelId="{FEC86DE1-D76B-4D38-B245-4F6F8AD4B507}">
      <dgm:prSet phldrT="[Text]"/>
      <dgm:spPr/>
      <dgm:t>
        <a:bodyPr/>
        <a:lstStyle/>
        <a:p>
          <a:r>
            <a:rPr lang="en-US" b="1" dirty="0">
              <a:solidFill>
                <a:schemeClr val="bg1"/>
              </a:solidFill>
              <a:latin typeface="+mn-lt"/>
              <a:cs typeface="Arial"/>
            </a:rPr>
            <a:t>3) Advise About Future Online Searches</a:t>
          </a:r>
          <a:endParaRPr lang="en-US" dirty="0">
            <a:solidFill>
              <a:schemeClr val="bg1"/>
            </a:solidFill>
            <a:latin typeface="+mn-lt"/>
          </a:endParaRPr>
        </a:p>
      </dgm:t>
    </dgm:pt>
    <dgm:pt modelId="{E2D1CB2E-206B-4590-B83A-24EBA137342C}" type="parTrans" cxnId="{92364989-B8D9-44CE-8B75-7D9548CFD4DC}">
      <dgm:prSet/>
      <dgm:spPr/>
      <dgm:t>
        <a:bodyPr/>
        <a:lstStyle/>
        <a:p>
          <a:endParaRPr lang="en-US"/>
        </a:p>
      </dgm:t>
    </dgm:pt>
    <dgm:pt modelId="{167883C3-A1F7-4407-8EF2-D89599EBDB35}" type="sibTrans" cxnId="{92364989-B8D9-44CE-8B75-7D9548CFD4DC}">
      <dgm:prSet/>
      <dgm:spPr/>
      <dgm:t>
        <a:bodyPr/>
        <a:lstStyle/>
        <a:p>
          <a:endParaRPr lang="en-US"/>
        </a:p>
      </dgm:t>
    </dgm:pt>
    <dgm:pt modelId="{1067150E-573B-4511-BF1E-276C7A210793}">
      <dgm:prSet phldrT="[Text]"/>
      <dgm:spPr/>
      <dgm:t>
        <a:bodyPr/>
        <a:lstStyle/>
        <a:p>
          <a:r>
            <a:rPr lang="en-US" b="1" dirty="0">
              <a:solidFill>
                <a:schemeClr val="bg1"/>
              </a:solidFill>
              <a:latin typeface="+mn-lt"/>
              <a:cs typeface="Arial"/>
            </a:rPr>
            <a:t>4) Preserve the Clinician-Patient Relationship</a:t>
          </a:r>
        </a:p>
      </dgm:t>
    </dgm:pt>
    <dgm:pt modelId="{6FE6B0D9-C7AC-4A02-8221-10A5E0FC8FE8}" type="parTrans" cxnId="{4346A4A8-1C92-47D2-A6F2-C5564B9300D7}">
      <dgm:prSet/>
      <dgm:spPr/>
      <dgm:t>
        <a:bodyPr/>
        <a:lstStyle/>
        <a:p>
          <a:endParaRPr lang="en-US"/>
        </a:p>
      </dgm:t>
    </dgm:pt>
    <dgm:pt modelId="{C7EBBF10-FA88-427B-8234-525A6AC18594}" type="sibTrans" cxnId="{4346A4A8-1C92-47D2-A6F2-C5564B9300D7}">
      <dgm:prSet/>
      <dgm:spPr/>
      <dgm:t>
        <a:bodyPr/>
        <a:lstStyle/>
        <a:p>
          <a:endParaRPr lang="en-US"/>
        </a:p>
      </dgm:t>
    </dgm:pt>
    <dgm:pt modelId="{2C48CC14-DC17-4C5A-AFB3-879DD2901A5B}" type="pres">
      <dgm:prSet presAssocID="{757C68ED-3E1C-46A3-BBED-3AF8C14F5DFF}" presName="CompostProcess" presStyleCnt="0">
        <dgm:presLayoutVars>
          <dgm:dir/>
          <dgm:resizeHandles val="exact"/>
        </dgm:presLayoutVars>
      </dgm:prSet>
      <dgm:spPr/>
    </dgm:pt>
    <dgm:pt modelId="{512AE6C1-94C6-4F3E-ABCD-67046B46D5EF}" type="pres">
      <dgm:prSet presAssocID="{757C68ED-3E1C-46A3-BBED-3AF8C14F5DFF}" presName="arrow" presStyleLbl="bgShp" presStyleIdx="0" presStyleCnt="1"/>
      <dgm:spPr/>
    </dgm:pt>
    <dgm:pt modelId="{BBF7B746-8DBC-46CD-BC9D-BFE725F79A7D}" type="pres">
      <dgm:prSet presAssocID="{757C68ED-3E1C-46A3-BBED-3AF8C14F5DFF}" presName="linearProcess" presStyleCnt="0"/>
      <dgm:spPr/>
    </dgm:pt>
    <dgm:pt modelId="{565D0C1F-565C-41A8-97B6-41E76F362D5B}" type="pres">
      <dgm:prSet presAssocID="{4E89B636-EFFD-44AA-91F6-030DD15DB885}" presName="textNode" presStyleLbl="node1" presStyleIdx="0" presStyleCnt="4">
        <dgm:presLayoutVars>
          <dgm:bulletEnabled val="1"/>
        </dgm:presLayoutVars>
      </dgm:prSet>
      <dgm:spPr/>
    </dgm:pt>
    <dgm:pt modelId="{DFFEE886-F965-4BB4-9E52-13D57BC6D81A}" type="pres">
      <dgm:prSet presAssocID="{FE659DC8-6E67-454B-9174-8F82FA84D1C7}" presName="sibTrans" presStyleCnt="0"/>
      <dgm:spPr/>
    </dgm:pt>
    <dgm:pt modelId="{49002525-4856-4A9F-8D22-06E4C793042C}" type="pres">
      <dgm:prSet presAssocID="{0679C4D5-00C3-4E37-8804-5A06493FE67B}" presName="textNode" presStyleLbl="node1" presStyleIdx="1" presStyleCnt="4">
        <dgm:presLayoutVars>
          <dgm:bulletEnabled val="1"/>
        </dgm:presLayoutVars>
      </dgm:prSet>
      <dgm:spPr/>
    </dgm:pt>
    <dgm:pt modelId="{A0C2B753-32B4-4D2B-B6CA-D4E96ABFA1AE}" type="pres">
      <dgm:prSet presAssocID="{A267C6AD-CAEA-4B97-B463-805DE39F259F}" presName="sibTrans" presStyleCnt="0"/>
      <dgm:spPr/>
    </dgm:pt>
    <dgm:pt modelId="{FDA42494-569C-4E4F-A404-67786C151244}" type="pres">
      <dgm:prSet presAssocID="{FEC86DE1-D76B-4D38-B245-4F6F8AD4B507}" presName="textNode" presStyleLbl="node1" presStyleIdx="2" presStyleCnt="4">
        <dgm:presLayoutVars>
          <dgm:bulletEnabled val="1"/>
        </dgm:presLayoutVars>
      </dgm:prSet>
      <dgm:spPr/>
    </dgm:pt>
    <dgm:pt modelId="{DC39A9CF-616A-4912-B569-DE2077A30CB1}" type="pres">
      <dgm:prSet presAssocID="{167883C3-A1F7-4407-8EF2-D89599EBDB35}" presName="sibTrans" presStyleCnt="0"/>
      <dgm:spPr/>
    </dgm:pt>
    <dgm:pt modelId="{E92BE192-77C6-4972-92D9-DD6F6987BD9E}" type="pres">
      <dgm:prSet presAssocID="{1067150E-573B-4511-BF1E-276C7A210793}" presName="textNode" presStyleLbl="node1" presStyleIdx="3" presStyleCnt="4">
        <dgm:presLayoutVars>
          <dgm:bulletEnabled val="1"/>
        </dgm:presLayoutVars>
      </dgm:prSet>
      <dgm:spPr/>
    </dgm:pt>
  </dgm:ptLst>
  <dgm:cxnLst>
    <dgm:cxn modelId="{92ADD95F-2868-4E2E-AD40-19EC899BC187}" type="presOf" srcId="{4E89B636-EFFD-44AA-91F6-030DD15DB885}" destId="{565D0C1F-565C-41A8-97B6-41E76F362D5B}" srcOrd="0" destOrd="0" presId="urn:microsoft.com/office/officeart/2005/8/layout/hProcess9"/>
    <dgm:cxn modelId="{EC429062-769F-4808-B337-57C4EF7E8E6D}" srcId="{757C68ED-3E1C-46A3-BBED-3AF8C14F5DFF}" destId="{0679C4D5-00C3-4E37-8804-5A06493FE67B}" srcOrd="1" destOrd="0" parTransId="{4E97D529-6390-4230-9B88-8D57016BF2CB}" sibTransId="{A267C6AD-CAEA-4B97-B463-805DE39F259F}"/>
    <dgm:cxn modelId="{83C70F56-2A23-4E0A-8CBD-84F5EA1AFA4B}" type="presOf" srcId="{0679C4D5-00C3-4E37-8804-5A06493FE67B}" destId="{49002525-4856-4A9F-8D22-06E4C793042C}" srcOrd="0" destOrd="0" presId="urn:microsoft.com/office/officeart/2005/8/layout/hProcess9"/>
    <dgm:cxn modelId="{92364989-B8D9-44CE-8B75-7D9548CFD4DC}" srcId="{757C68ED-3E1C-46A3-BBED-3AF8C14F5DFF}" destId="{FEC86DE1-D76B-4D38-B245-4F6F8AD4B507}" srcOrd="2" destOrd="0" parTransId="{E2D1CB2E-206B-4590-B83A-24EBA137342C}" sibTransId="{167883C3-A1F7-4407-8EF2-D89599EBDB35}"/>
    <dgm:cxn modelId="{4346A4A8-1C92-47D2-A6F2-C5564B9300D7}" srcId="{757C68ED-3E1C-46A3-BBED-3AF8C14F5DFF}" destId="{1067150E-573B-4511-BF1E-276C7A210793}" srcOrd="3" destOrd="0" parTransId="{6FE6B0D9-C7AC-4A02-8221-10A5E0FC8FE8}" sibTransId="{C7EBBF10-FA88-427B-8234-525A6AC18594}"/>
    <dgm:cxn modelId="{0B523DAE-4876-428D-BE70-F21BFD7F9031}" srcId="{757C68ED-3E1C-46A3-BBED-3AF8C14F5DFF}" destId="{4E89B636-EFFD-44AA-91F6-030DD15DB885}" srcOrd="0" destOrd="0" parTransId="{16FDA47F-A216-4BAE-A85F-72A2B1A95B23}" sibTransId="{FE659DC8-6E67-454B-9174-8F82FA84D1C7}"/>
    <dgm:cxn modelId="{000EE6AE-F43D-4430-9959-B9DE5EA4CBE5}" type="presOf" srcId="{757C68ED-3E1C-46A3-BBED-3AF8C14F5DFF}" destId="{2C48CC14-DC17-4C5A-AFB3-879DD2901A5B}" srcOrd="0" destOrd="0" presId="urn:microsoft.com/office/officeart/2005/8/layout/hProcess9"/>
    <dgm:cxn modelId="{CDCF71CC-E6C2-43D8-B2CE-EB0D18EDEE21}" type="presOf" srcId="{FEC86DE1-D76B-4D38-B245-4F6F8AD4B507}" destId="{FDA42494-569C-4E4F-A404-67786C151244}" srcOrd="0" destOrd="0" presId="urn:microsoft.com/office/officeart/2005/8/layout/hProcess9"/>
    <dgm:cxn modelId="{BA9D16DB-BEDC-4A5D-9495-682975228456}" type="presOf" srcId="{1067150E-573B-4511-BF1E-276C7A210793}" destId="{E92BE192-77C6-4972-92D9-DD6F6987BD9E}" srcOrd="0" destOrd="0" presId="urn:microsoft.com/office/officeart/2005/8/layout/hProcess9"/>
    <dgm:cxn modelId="{35741971-AE62-4092-AEBE-BB0D671D670D}" type="presParOf" srcId="{2C48CC14-DC17-4C5A-AFB3-879DD2901A5B}" destId="{512AE6C1-94C6-4F3E-ABCD-67046B46D5EF}" srcOrd="0" destOrd="0" presId="urn:microsoft.com/office/officeart/2005/8/layout/hProcess9"/>
    <dgm:cxn modelId="{DC2CE792-DA84-4B0B-BE01-B782161C4170}" type="presParOf" srcId="{2C48CC14-DC17-4C5A-AFB3-879DD2901A5B}" destId="{BBF7B746-8DBC-46CD-BC9D-BFE725F79A7D}" srcOrd="1" destOrd="0" presId="urn:microsoft.com/office/officeart/2005/8/layout/hProcess9"/>
    <dgm:cxn modelId="{4FCDCF03-F0C3-4710-90A2-67D9B5EF0CC6}" type="presParOf" srcId="{BBF7B746-8DBC-46CD-BC9D-BFE725F79A7D}" destId="{565D0C1F-565C-41A8-97B6-41E76F362D5B}" srcOrd="0" destOrd="0" presId="urn:microsoft.com/office/officeart/2005/8/layout/hProcess9"/>
    <dgm:cxn modelId="{45591DFE-19D1-45F8-8B09-CC2FB7897198}" type="presParOf" srcId="{BBF7B746-8DBC-46CD-BC9D-BFE725F79A7D}" destId="{DFFEE886-F965-4BB4-9E52-13D57BC6D81A}" srcOrd="1" destOrd="0" presId="urn:microsoft.com/office/officeart/2005/8/layout/hProcess9"/>
    <dgm:cxn modelId="{FB25ABBF-2E72-4FBB-9FA4-7C6E82476720}" type="presParOf" srcId="{BBF7B746-8DBC-46CD-BC9D-BFE725F79A7D}" destId="{49002525-4856-4A9F-8D22-06E4C793042C}" srcOrd="2" destOrd="0" presId="urn:microsoft.com/office/officeart/2005/8/layout/hProcess9"/>
    <dgm:cxn modelId="{1B44E025-2B41-44AD-A340-4F69FBC28C75}" type="presParOf" srcId="{BBF7B746-8DBC-46CD-BC9D-BFE725F79A7D}" destId="{A0C2B753-32B4-4D2B-B6CA-D4E96ABFA1AE}" srcOrd="3" destOrd="0" presId="urn:microsoft.com/office/officeart/2005/8/layout/hProcess9"/>
    <dgm:cxn modelId="{8EEFD752-A773-4A32-A385-29522240D829}" type="presParOf" srcId="{BBF7B746-8DBC-46CD-BC9D-BFE725F79A7D}" destId="{FDA42494-569C-4E4F-A404-67786C151244}" srcOrd="4" destOrd="0" presId="urn:microsoft.com/office/officeart/2005/8/layout/hProcess9"/>
    <dgm:cxn modelId="{25EF6EEF-AE90-467F-8398-CB9C04E63524}" type="presParOf" srcId="{BBF7B746-8DBC-46CD-BC9D-BFE725F79A7D}" destId="{DC39A9CF-616A-4912-B569-DE2077A30CB1}" srcOrd="5" destOrd="0" presId="urn:microsoft.com/office/officeart/2005/8/layout/hProcess9"/>
    <dgm:cxn modelId="{E7D5C4D4-208C-4CA3-8F1D-40B755D90E0F}" type="presParOf" srcId="{BBF7B746-8DBC-46CD-BC9D-BFE725F79A7D}" destId="{E92BE192-77C6-4972-92D9-DD6F6987BD9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7C68ED-3E1C-46A3-BBED-3AF8C14F5DFF}" type="doc">
      <dgm:prSet loTypeId="urn:microsoft.com/office/officeart/2005/8/layout/hProcess9" loCatId="process" qsTypeId="urn:microsoft.com/office/officeart/2005/8/quickstyle/simple1" qsCatId="simple" csTypeId="urn:microsoft.com/office/officeart/2005/8/colors/accent1_2" csCatId="accent1" phldr="1"/>
      <dgm:spPr/>
    </dgm:pt>
    <dgm:pt modelId="{4E89B636-EFFD-44AA-91F6-030DD15DB885}">
      <dgm:prSet phldrT="[Text]"/>
      <dgm:spPr/>
      <dgm:t>
        <a:bodyPr/>
        <a:lstStyle/>
        <a:p>
          <a:r>
            <a:rPr lang="en-US" b="1" dirty="0">
              <a:solidFill>
                <a:schemeClr val="bg1"/>
              </a:solidFill>
            </a:rPr>
            <a:t>1) Understand </a:t>
          </a:r>
          <a:endParaRPr lang="en-US" dirty="0"/>
        </a:p>
      </dgm:t>
    </dgm:pt>
    <dgm:pt modelId="{16FDA47F-A216-4BAE-A85F-72A2B1A95B23}" type="parTrans" cxnId="{0B523DAE-4876-428D-BE70-F21BFD7F9031}">
      <dgm:prSet/>
      <dgm:spPr/>
      <dgm:t>
        <a:bodyPr/>
        <a:lstStyle/>
        <a:p>
          <a:endParaRPr lang="en-US"/>
        </a:p>
      </dgm:t>
    </dgm:pt>
    <dgm:pt modelId="{FE659DC8-6E67-454B-9174-8F82FA84D1C7}" type="sibTrans" cxnId="{0B523DAE-4876-428D-BE70-F21BFD7F9031}">
      <dgm:prSet/>
      <dgm:spPr/>
      <dgm:t>
        <a:bodyPr/>
        <a:lstStyle/>
        <a:p>
          <a:endParaRPr lang="en-US"/>
        </a:p>
      </dgm:t>
    </dgm:pt>
    <dgm:pt modelId="{0679C4D5-00C3-4E37-8804-5A06493FE67B}">
      <dgm:prSet phldrT="[Text]"/>
      <dgm:spPr/>
      <dgm:t>
        <a:bodyPr/>
        <a:lstStyle/>
        <a:p>
          <a:r>
            <a:rPr lang="en-US" b="1" dirty="0">
              <a:solidFill>
                <a:schemeClr val="tx1">
                  <a:lumMod val="75000"/>
                  <a:lumOff val="25000"/>
                </a:schemeClr>
              </a:solidFill>
            </a:rPr>
            <a:t>2) Correct the Misinformation</a:t>
          </a:r>
          <a:endParaRPr lang="en-US" dirty="0">
            <a:solidFill>
              <a:schemeClr val="tx1">
                <a:lumMod val="75000"/>
                <a:lumOff val="25000"/>
              </a:schemeClr>
            </a:solidFill>
          </a:endParaRPr>
        </a:p>
      </dgm:t>
    </dgm:pt>
    <dgm:pt modelId="{4E97D529-6390-4230-9B88-8D57016BF2CB}" type="parTrans" cxnId="{EC429062-769F-4808-B337-57C4EF7E8E6D}">
      <dgm:prSet/>
      <dgm:spPr/>
      <dgm:t>
        <a:bodyPr/>
        <a:lstStyle/>
        <a:p>
          <a:endParaRPr lang="en-US"/>
        </a:p>
      </dgm:t>
    </dgm:pt>
    <dgm:pt modelId="{A267C6AD-CAEA-4B97-B463-805DE39F259F}" type="sibTrans" cxnId="{EC429062-769F-4808-B337-57C4EF7E8E6D}">
      <dgm:prSet/>
      <dgm:spPr/>
      <dgm:t>
        <a:bodyPr/>
        <a:lstStyle/>
        <a:p>
          <a:endParaRPr lang="en-US"/>
        </a:p>
      </dgm:t>
    </dgm:pt>
    <dgm:pt modelId="{FEC86DE1-D76B-4D38-B245-4F6F8AD4B507}">
      <dgm:prSet phldrT="[Text]"/>
      <dgm:spPr/>
      <dgm:t>
        <a:bodyPr/>
        <a:lstStyle/>
        <a:p>
          <a:r>
            <a:rPr lang="en-US" b="1" dirty="0">
              <a:solidFill>
                <a:schemeClr val="tx1">
                  <a:lumMod val="75000"/>
                  <a:lumOff val="25000"/>
                </a:schemeClr>
              </a:solidFill>
              <a:latin typeface="+mn-lt"/>
              <a:cs typeface="Arial"/>
            </a:rPr>
            <a:t>3) Advise About Future Online Searches</a:t>
          </a:r>
          <a:endParaRPr lang="en-US" dirty="0">
            <a:solidFill>
              <a:schemeClr val="tx1">
                <a:lumMod val="75000"/>
                <a:lumOff val="25000"/>
              </a:schemeClr>
            </a:solidFill>
            <a:latin typeface="+mn-lt"/>
          </a:endParaRPr>
        </a:p>
      </dgm:t>
    </dgm:pt>
    <dgm:pt modelId="{E2D1CB2E-206B-4590-B83A-24EBA137342C}" type="parTrans" cxnId="{92364989-B8D9-44CE-8B75-7D9548CFD4DC}">
      <dgm:prSet/>
      <dgm:spPr/>
      <dgm:t>
        <a:bodyPr/>
        <a:lstStyle/>
        <a:p>
          <a:endParaRPr lang="en-US"/>
        </a:p>
      </dgm:t>
    </dgm:pt>
    <dgm:pt modelId="{167883C3-A1F7-4407-8EF2-D89599EBDB35}" type="sibTrans" cxnId="{92364989-B8D9-44CE-8B75-7D9548CFD4DC}">
      <dgm:prSet/>
      <dgm:spPr/>
      <dgm:t>
        <a:bodyPr/>
        <a:lstStyle/>
        <a:p>
          <a:endParaRPr lang="en-US"/>
        </a:p>
      </dgm:t>
    </dgm:pt>
    <dgm:pt modelId="{1067150E-573B-4511-BF1E-276C7A210793}">
      <dgm:prSet phldrT="[Text]"/>
      <dgm:spPr/>
      <dgm:t>
        <a:bodyPr/>
        <a:lstStyle/>
        <a:p>
          <a:r>
            <a:rPr lang="en-US" b="1" dirty="0">
              <a:solidFill>
                <a:schemeClr val="tx1">
                  <a:lumMod val="75000"/>
                  <a:lumOff val="25000"/>
                </a:schemeClr>
              </a:solidFill>
              <a:latin typeface="+mn-lt"/>
              <a:cs typeface="Arial"/>
            </a:rPr>
            <a:t>4) Preserve the Clinician-Patient Relationship</a:t>
          </a:r>
        </a:p>
      </dgm:t>
    </dgm:pt>
    <dgm:pt modelId="{6FE6B0D9-C7AC-4A02-8221-10A5E0FC8FE8}" type="parTrans" cxnId="{4346A4A8-1C92-47D2-A6F2-C5564B9300D7}">
      <dgm:prSet/>
      <dgm:spPr/>
      <dgm:t>
        <a:bodyPr/>
        <a:lstStyle/>
        <a:p>
          <a:endParaRPr lang="en-US"/>
        </a:p>
      </dgm:t>
    </dgm:pt>
    <dgm:pt modelId="{C7EBBF10-FA88-427B-8234-525A6AC18594}" type="sibTrans" cxnId="{4346A4A8-1C92-47D2-A6F2-C5564B9300D7}">
      <dgm:prSet/>
      <dgm:spPr/>
      <dgm:t>
        <a:bodyPr/>
        <a:lstStyle/>
        <a:p>
          <a:endParaRPr lang="en-US"/>
        </a:p>
      </dgm:t>
    </dgm:pt>
    <dgm:pt modelId="{2C48CC14-DC17-4C5A-AFB3-879DD2901A5B}" type="pres">
      <dgm:prSet presAssocID="{757C68ED-3E1C-46A3-BBED-3AF8C14F5DFF}" presName="CompostProcess" presStyleCnt="0">
        <dgm:presLayoutVars>
          <dgm:dir/>
          <dgm:resizeHandles val="exact"/>
        </dgm:presLayoutVars>
      </dgm:prSet>
      <dgm:spPr/>
    </dgm:pt>
    <dgm:pt modelId="{512AE6C1-94C6-4F3E-ABCD-67046B46D5EF}" type="pres">
      <dgm:prSet presAssocID="{757C68ED-3E1C-46A3-BBED-3AF8C14F5DFF}" presName="arrow" presStyleLbl="bgShp" presStyleIdx="0" presStyleCnt="1"/>
      <dgm:spPr/>
    </dgm:pt>
    <dgm:pt modelId="{BBF7B746-8DBC-46CD-BC9D-BFE725F79A7D}" type="pres">
      <dgm:prSet presAssocID="{757C68ED-3E1C-46A3-BBED-3AF8C14F5DFF}" presName="linearProcess" presStyleCnt="0"/>
      <dgm:spPr/>
    </dgm:pt>
    <dgm:pt modelId="{565D0C1F-565C-41A8-97B6-41E76F362D5B}" type="pres">
      <dgm:prSet presAssocID="{4E89B636-EFFD-44AA-91F6-030DD15DB885}" presName="textNode" presStyleLbl="node1" presStyleIdx="0" presStyleCnt="4">
        <dgm:presLayoutVars>
          <dgm:bulletEnabled val="1"/>
        </dgm:presLayoutVars>
      </dgm:prSet>
      <dgm:spPr/>
    </dgm:pt>
    <dgm:pt modelId="{DFFEE886-F965-4BB4-9E52-13D57BC6D81A}" type="pres">
      <dgm:prSet presAssocID="{FE659DC8-6E67-454B-9174-8F82FA84D1C7}" presName="sibTrans" presStyleCnt="0"/>
      <dgm:spPr/>
    </dgm:pt>
    <dgm:pt modelId="{49002525-4856-4A9F-8D22-06E4C793042C}" type="pres">
      <dgm:prSet presAssocID="{0679C4D5-00C3-4E37-8804-5A06493FE67B}" presName="textNode" presStyleLbl="node1" presStyleIdx="1" presStyleCnt="4">
        <dgm:presLayoutVars>
          <dgm:bulletEnabled val="1"/>
        </dgm:presLayoutVars>
      </dgm:prSet>
      <dgm:spPr/>
    </dgm:pt>
    <dgm:pt modelId="{A0C2B753-32B4-4D2B-B6CA-D4E96ABFA1AE}" type="pres">
      <dgm:prSet presAssocID="{A267C6AD-CAEA-4B97-B463-805DE39F259F}" presName="sibTrans" presStyleCnt="0"/>
      <dgm:spPr/>
    </dgm:pt>
    <dgm:pt modelId="{FDA42494-569C-4E4F-A404-67786C151244}" type="pres">
      <dgm:prSet presAssocID="{FEC86DE1-D76B-4D38-B245-4F6F8AD4B507}" presName="textNode" presStyleLbl="node1" presStyleIdx="2" presStyleCnt="4">
        <dgm:presLayoutVars>
          <dgm:bulletEnabled val="1"/>
        </dgm:presLayoutVars>
      </dgm:prSet>
      <dgm:spPr/>
    </dgm:pt>
    <dgm:pt modelId="{DC39A9CF-616A-4912-B569-DE2077A30CB1}" type="pres">
      <dgm:prSet presAssocID="{167883C3-A1F7-4407-8EF2-D89599EBDB35}" presName="sibTrans" presStyleCnt="0"/>
      <dgm:spPr/>
    </dgm:pt>
    <dgm:pt modelId="{E92BE192-77C6-4972-92D9-DD6F6987BD9E}" type="pres">
      <dgm:prSet presAssocID="{1067150E-573B-4511-BF1E-276C7A210793}" presName="textNode" presStyleLbl="node1" presStyleIdx="3" presStyleCnt="4">
        <dgm:presLayoutVars>
          <dgm:bulletEnabled val="1"/>
        </dgm:presLayoutVars>
      </dgm:prSet>
      <dgm:spPr/>
    </dgm:pt>
  </dgm:ptLst>
  <dgm:cxnLst>
    <dgm:cxn modelId="{92ADD95F-2868-4E2E-AD40-19EC899BC187}" type="presOf" srcId="{4E89B636-EFFD-44AA-91F6-030DD15DB885}" destId="{565D0C1F-565C-41A8-97B6-41E76F362D5B}" srcOrd="0" destOrd="0" presId="urn:microsoft.com/office/officeart/2005/8/layout/hProcess9"/>
    <dgm:cxn modelId="{EC429062-769F-4808-B337-57C4EF7E8E6D}" srcId="{757C68ED-3E1C-46A3-BBED-3AF8C14F5DFF}" destId="{0679C4D5-00C3-4E37-8804-5A06493FE67B}" srcOrd="1" destOrd="0" parTransId="{4E97D529-6390-4230-9B88-8D57016BF2CB}" sibTransId="{A267C6AD-CAEA-4B97-B463-805DE39F259F}"/>
    <dgm:cxn modelId="{83C70F56-2A23-4E0A-8CBD-84F5EA1AFA4B}" type="presOf" srcId="{0679C4D5-00C3-4E37-8804-5A06493FE67B}" destId="{49002525-4856-4A9F-8D22-06E4C793042C}" srcOrd="0" destOrd="0" presId="urn:microsoft.com/office/officeart/2005/8/layout/hProcess9"/>
    <dgm:cxn modelId="{92364989-B8D9-44CE-8B75-7D9548CFD4DC}" srcId="{757C68ED-3E1C-46A3-BBED-3AF8C14F5DFF}" destId="{FEC86DE1-D76B-4D38-B245-4F6F8AD4B507}" srcOrd="2" destOrd="0" parTransId="{E2D1CB2E-206B-4590-B83A-24EBA137342C}" sibTransId="{167883C3-A1F7-4407-8EF2-D89599EBDB35}"/>
    <dgm:cxn modelId="{4346A4A8-1C92-47D2-A6F2-C5564B9300D7}" srcId="{757C68ED-3E1C-46A3-BBED-3AF8C14F5DFF}" destId="{1067150E-573B-4511-BF1E-276C7A210793}" srcOrd="3" destOrd="0" parTransId="{6FE6B0D9-C7AC-4A02-8221-10A5E0FC8FE8}" sibTransId="{C7EBBF10-FA88-427B-8234-525A6AC18594}"/>
    <dgm:cxn modelId="{0B523DAE-4876-428D-BE70-F21BFD7F9031}" srcId="{757C68ED-3E1C-46A3-BBED-3AF8C14F5DFF}" destId="{4E89B636-EFFD-44AA-91F6-030DD15DB885}" srcOrd="0" destOrd="0" parTransId="{16FDA47F-A216-4BAE-A85F-72A2B1A95B23}" sibTransId="{FE659DC8-6E67-454B-9174-8F82FA84D1C7}"/>
    <dgm:cxn modelId="{000EE6AE-F43D-4430-9959-B9DE5EA4CBE5}" type="presOf" srcId="{757C68ED-3E1C-46A3-BBED-3AF8C14F5DFF}" destId="{2C48CC14-DC17-4C5A-AFB3-879DD2901A5B}" srcOrd="0" destOrd="0" presId="urn:microsoft.com/office/officeart/2005/8/layout/hProcess9"/>
    <dgm:cxn modelId="{CDCF71CC-E6C2-43D8-B2CE-EB0D18EDEE21}" type="presOf" srcId="{FEC86DE1-D76B-4D38-B245-4F6F8AD4B507}" destId="{FDA42494-569C-4E4F-A404-67786C151244}" srcOrd="0" destOrd="0" presId="urn:microsoft.com/office/officeart/2005/8/layout/hProcess9"/>
    <dgm:cxn modelId="{BA9D16DB-BEDC-4A5D-9495-682975228456}" type="presOf" srcId="{1067150E-573B-4511-BF1E-276C7A210793}" destId="{E92BE192-77C6-4972-92D9-DD6F6987BD9E}" srcOrd="0" destOrd="0" presId="urn:microsoft.com/office/officeart/2005/8/layout/hProcess9"/>
    <dgm:cxn modelId="{35741971-AE62-4092-AEBE-BB0D671D670D}" type="presParOf" srcId="{2C48CC14-DC17-4C5A-AFB3-879DD2901A5B}" destId="{512AE6C1-94C6-4F3E-ABCD-67046B46D5EF}" srcOrd="0" destOrd="0" presId="urn:microsoft.com/office/officeart/2005/8/layout/hProcess9"/>
    <dgm:cxn modelId="{DC2CE792-DA84-4B0B-BE01-B782161C4170}" type="presParOf" srcId="{2C48CC14-DC17-4C5A-AFB3-879DD2901A5B}" destId="{BBF7B746-8DBC-46CD-BC9D-BFE725F79A7D}" srcOrd="1" destOrd="0" presId="urn:microsoft.com/office/officeart/2005/8/layout/hProcess9"/>
    <dgm:cxn modelId="{4FCDCF03-F0C3-4710-90A2-67D9B5EF0CC6}" type="presParOf" srcId="{BBF7B746-8DBC-46CD-BC9D-BFE725F79A7D}" destId="{565D0C1F-565C-41A8-97B6-41E76F362D5B}" srcOrd="0" destOrd="0" presId="urn:microsoft.com/office/officeart/2005/8/layout/hProcess9"/>
    <dgm:cxn modelId="{45591DFE-19D1-45F8-8B09-CC2FB7897198}" type="presParOf" srcId="{BBF7B746-8DBC-46CD-BC9D-BFE725F79A7D}" destId="{DFFEE886-F965-4BB4-9E52-13D57BC6D81A}" srcOrd="1" destOrd="0" presId="urn:microsoft.com/office/officeart/2005/8/layout/hProcess9"/>
    <dgm:cxn modelId="{FB25ABBF-2E72-4FBB-9FA4-7C6E82476720}" type="presParOf" srcId="{BBF7B746-8DBC-46CD-BC9D-BFE725F79A7D}" destId="{49002525-4856-4A9F-8D22-06E4C793042C}" srcOrd="2" destOrd="0" presId="urn:microsoft.com/office/officeart/2005/8/layout/hProcess9"/>
    <dgm:cxn modelId="{1B44E025-2B41-44AD-A340-4F69FBC28C75}" type="presParOf" srcId="{BBF7B746-8DBC-46CD-BC9D-BFE725F79A7D}" destId="{A0C2B753-32B4-4D2B-B6CA-D4E96ABFA1AE}" srcOrd="3" destOrd="0" presId="urn:microsoft.com/office/officeart/2005/8/layout/hProcess9"/>
    <dgm:cxn modelId="{8EEFD752-A773-4A32-A385-29522240D829}" type="presParOf" srcId="{BBF7B746-8DBC-46CD-BC9D-BFE725F79A7D}" destId="{FDA42494-569C-4E4F-A404-67786C151244}" srcOrd="4" destOrd="0" presId="urn:microsoft.com/office/officeart/2005/8/layout/hProcess9"/>
    <dgm:cxn modelId="{25EF6EEF-AE90-467F-8398-CB9C04E63524}" type="presParOf" srcId="{BBF7B746-8DBC-46CD-BC9D-BFE725F79A7D}" destId="{DC39A9CF-616A-4912-B569-DE2077A30CB1}" srcOrd="5" destOrd="0" presId="urn:microsoft.com/office/officeart/2005/8/layout/hProcess9"/>
    <dgm:cxn modelId="{E7D5C4D4-208C-4CA3-8F1D-40B755D90E0F}" type="presParOf" srcId="{BBF7B746-8DBC-46CD-BC9D-BFE725F79A7D}" destId="{E92BE192-77C6-4972-92D9-DD6F6987BD9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7C68ED-3E1C-46A3-BBED-3AF8C14F5DFF}" type="doc">
      <dgm:prSet loTypeId="urn:microsoft.com/office/officeart/2005/8/layout/hProcess9" loCatId="process" qsTypeId="urn:microsoft.com/office/officeart/2005/8/quickstyle/simple1" qsCatId="simple" csTypeId="urn:microsoft.com/office/officeart/2005/8/colors/accent1_2" csCatId="accent1" phldr="1"/>
      <dgm:spPr/>
    </dgm:pt>
    <dgm:pt modelId="{4E89B636-EFFD-44AA-91F6-030DD15DB885}">
      <dgm:prSet phldrT="[Text]"/>
      <dgm:spPr/>
      <dgm:t>
        <a:bodyPr/>
        <a:lstStyle/>
        <a:p>
          <a:r>
            <a:rPr lang="en-US" b="1" dirty="0">
              <a:solidFill>
                <a:schemeClr val="tx1">
                  <a:lumMod val="75000"/>
                  <a:lumOff val="25000"/>
                </a:schemeClr>
              </a:solidFill>
            </a:rPr>
            <a:t>1) Understand </a:t>
          </a:r>
          <a:endParaRPr lang="en-US" dirty="0">
            <a:solidFill>
              <a:schemeClr val="tx1">
                <a:lumMod val="75000"/>
                <a:lumOff val="25000"/>
              </a:schemeClr>
            </a:solidFill>
          </a:endParaRPr>
        </a:p>
      </dgm:t>
    </dgm:pt>
    <dgm:pt modelId="{16FDA47F-A216-4BAE-A85F-72A2B1A95B23}" type="parTrans" cxnId="{0B523DAE-4876-428D-BE70-F21BFD7F9031}">
      <dgm:prSet/>
      <dgm:spPr/>
      <dgm:t>
        <a:bodyPr/>
        <a:lstStyle/>
        <a:p>
          <a:endParaRPr lang="en-US"/>
        </a:p>
      </dgm:t>
    </dgm:pt>
    <dgm:pt modelId="{FE659DC8-6E67-454B-9174-8F82FA84D1C7}" type="sibTrans" cxnId="{0B523DAE-4876-428D-BE70-F21BFD7F9031}">
      <dgm:prSet/>
      <dgm:spPr/>
      <dgm:t>
        <a:bodyPr/>
        <a:lstStyle/>
        <a:p>
          <a:endParaRPr lang="en-US"/>
        </a:p>
      </dgm:t>
    </dgm:pt>
    <dgm:pt modelId="{0679C4D5-00C3-4E37-8804-5A06493FE67B}">
      <dgm:prSet phldrT="[Text]"/>
      <dgm:spPr/>
      <dgm:t>
        <a:bodyPr/>
        <a:lstStyle/>
        <a:p>
          <a:r>
            <a:rPr lang="en-US" b="1" dirty="0">
              <a:solidFill>
                <a:schemeClr val="bg1"/>
              </a:solidFill>
            </a:rPr>
            <a:t>2) Correct the Misinformation</a:t>
          </a:r>
          <a:endParaRPr lang="en-US" dirty="0">
            <a:solidFill>
              <a:schemeClr val="bg1"/>
            </a:solidFill>
          </a:endParaRPr>
        </a:p>
      </dgm:t>
    </dgm:pt>
    <dgm:pt modelId="{4E97D529-6390-4230-9B88-8D57016BF2CB}" type="parTrans" cxnId="{EC429062-769F-4808-B337-57C4EF7E8E6D}">
      <dgm:prSet/>
      <dgm:spPr/>
      <dgm:t>
        <a:bodyPr/>
        <a:lstStyle/>
        <a:p>
          <a:endParaRPr lang="en-US"/>
        </a:p>
      </dgm:t>
    </dgm:pt>
    <dgm:pt modelId="{A267C6AD-CAEA-4B97-B463-805DE39F259F}" type="sibTrans" cxnId="{EC429062-769F-4808-B337-57C4EF7E8E6D}">
      <dgm:prSet/>
      <dgm:spPr/>
      <dgm:t>
        <a:bodyPr/>
        <a:lstStyle/>
        <a:p>
          <a:endParaRPr lang="en-US"/>
        </a:p>
      </dgm:t>
    </dgm:pt>
    <dgm:pt modelId="{FEC86DE1-D76B-4D38-B245-4F6F8AD4B507}">
      <dgm:prSet phldrT="[Text]"/>
      <dgm:spPr/>
      <dgm:t>
        <a:bodyPr/>
        <a:lstStyle/>
        <a:p>
          <a:r>
            <a:rPr lang="en-US" b="1" dirty="0">
              <a:solidFill>
                <a:schemeClr val="tx1">
                  <a:lumMod val="75000"/>
                  <a:lumOff val="25000"/>
                </a:schemeClr>
              </a:solidFill>
              <a:latin typeface="Arial"/>
              <a:cs typeface="Arial"/>
            </a:rPr>
            <a:t>3) Advise About Future Online Searches</a:t>
          </a:r>
          <a:endParaRPr lang="en-US" dirty="0">
            <a:solidFill>
              <a:schemeClr val="tx1">
                <a:lumMod val="75000"/>
                <a:lumOff val="25000"/>
              </a:schemeClr>
            </a:solidFill>
          </a:endParaRPr>
        </a:p>
      </dgm:t>
    </dgm:pt>
    <dgm:pt modelId="{E2D1CB2E-206B-4590-B83A-24EBA137342C}" type="parTrans" cxnId="{92364989-B8D9-44CE-8B75-7D9548CFD4DC}">
      <dgm:prSet/>
      <dgm:spPr/>
      <dgm:t>
        <a:bodyPr/>
        <a:lstStyle/>
        <a:p>
          <a:endParaRPr lang="en-US"/>
        </a:p>
      </dgm:t>
    </dgm:pt>
    <dgm:pt modelId="{167883C3-A1F7-4407-8EF2-D89599EBDB35}" type="sibTrans" cxnId="{92364989-B8D9-44CE-8B75-7D9548CFD4DC}">
      <dgm:prSet/>
      <dgm:spPr/>
      <dgm:t>
        <a:bodyPr/>
        <a:lstStyle/>
        <a:p>
          <a:endParaRPr lang="en-US"/>
        </a:p>
      </dgm:t>
    </dgm:pt>
    <dgm:pt modelId="{1067150E-573B-4511-BF1E-276C7A210793}">
      <dgm:prSet phldrT="[Text]"/>
      <dgm:spPr/>
      <dgm:t>
        <a:bodyPr/>
        <a:lstStyle/>
        <a:p>
          <a:r>
            <a:rPr lang="en-US" b="1" dirty="0">
              <a:solidFill>
                <a:schemeClr val="tx1">
                  <a:lumMod val="75000"/>
                  <a:lumOff val="25000"/>
                </a:schemeClr>
              </a:solidFill>
              <a:latin typeface="Arial"/>
              <a:cs typeface="Arial"/>
            </a:rPr>
            <a:t>4) Preserve the Clinician-Patient Relationship</a:t>
          </a:r>
        </a:p>
      </dgm:t>
    </dgm:pt>
    <dgm:pt modelId="{6FE6B0D9-C7AC-4A02-8221-10A5E0FC8FE8}" type="parTrans" cxnId="{4346A4A8-1C92-47D2-A6F2-C5564B9300D7}">
      <dgm:prSet/>
      <dgm:spPr/>
      <dgm:t>
        <a:bodyPr/>
        <a:lstStyle/>
        <a:p>
          <a:endParaRPr lang="en-US"/>
        </a:p>
      </dgm:t>
    </dgm:pt>
    <dgm:pt modelId="{C7EBBF10-FA88-427B-8234-525A6AC18594}" type="sibTrans" cxnId="{4346A4A8-1C92-47D2-A6F2-C5564B9300D7}">
      <dgm:prSet/>
      <dgm:spPr/>
      <dgm:t>
        <a:bodyPr/>
        <a:lstStyle/>
        <a:p>
          <a:endParaRPr lang="en-US"/>
        </a:p>
      </dgm:t>
    </dgm:pt>
    <dgm:pt modelId="{2C48CC14-DC17-4C5A-AFB3-879DD2901A5B}" type="pres">
      <dgm:prSet presAssocID="{757C68ED-3E1C-46A3-BBED-3AF8C14F5DFF}" presName="CompostProcess" presStyleCnt="0">
        <dgm:presLayoutVars>
          <dgm:dir/>
          <dgm:resizeHandles val="exact"/>
        </dgm:presLayoutVars>
      </dgm:prSet>
      <dgm:spPr/>
    </dgm:pt>
    <dgm:pt modelId="{512AE6C1-94C6-4F3E-ABCD-67046B46D5EF}" type="pres">
      <dgm:prSet presAssocID="{757C68ED-3E1C-46A3-BBED-3AF8C14F5DFF}" presName="arrow" presStyleLbl="bgShp" presStyleIdx="0" presStyleCnt="1"/>
      <dgm:spPr/>
    </dgm:pt>
    <dgm:pt modelId="{BBF7B746-8DBC-46CD-BC9D-BFE725F79A7D}" type="pres">
      <dgm:prSet presAssocID="{757C68ED-3E1C-46A3-BBED-3AF8C14F5DFF}" presName="linearProcess" presStyleCnt="0"/>
      <dgm:spPr/>
    </dgm:pt>
    <dgm:pt modelId="{565D0C1F-565C-41A8-97B6-41E76F362D5B}" type="pres">
      <dgm:prSet presAssocID="{4E89B636-EFFD-44AA-91F6-030DD15DB885}" presName="textNode" presStyleLbl="node1" presStyleIdx="0" presStyleCnt="4">
        <dgm:presLayoutVars>
          <dgm:bulletEnabled val="1"/>
        </dgm:presLayoutVars>
      </dgm:prSet>
      <dgm:spPr/>
    </dgm:pt>
    <dgm:pt modelId="{DFFEE886-F965-4BB4-9E52-13D57BC6D81A}" type="pres">
      <dgm:prSet presAssocID="{FE659DC8-6E67-454B-9174-8F82FA84D1C7}" presName="sibTrans" presStyleCnt="0"/>
      <dgm:spPr/>
    </dgm:pt>
    <dgm:pt modelId="{49002525-4856-4A9F-8D22-06E4C793042C}" type="pres">
      <dgm:prSet presAssocID="{0679C4D5-00C3-4E37-8804-5A06493FE67B}" presName="textNode" presStyleLbl="node1" presStyleIdx="1" presStyleCnt="4">
        <dgm:presLayoutVars>
          <dgm:bulletEnabled val="1"/>
        </dgm:presLayoutVars>
      </dgm:prSet>
      <dgm:spPr/>
    </dgm:pt>
    <dgm:pt modelId="{A0C2B753-32B4-4D2B-B6CA-D4E96ABFA1AE}" type="pres">
      <dgm:prSet presAssocID="{A267C6AD-CAEA-4B97-B463-805DE39F259F}" presName="sibTrans" presStyleCnt="0"/>
      <dgm:spPr/>
    </dgm:pt>
    <dgm:pt modelId="{FDA42494-569C-4E4F-A404-67786C151244}" type="pres">
      <dgm:prSet presAssocID="{FEC86DE1-D76B-4D38-B245-4F6F8AD4B507}" presName="textNode" presStyleLbl="node1" presStyleIdx="2" presStyleCnt="4">
        <dgm:presLayoutVars>
          <dgm:bulletEnabled val="1"/>
        </dgm:presLayoutVars>
      </dgm:prSet>
      <dgm:spPr/>
    </dgm:pt>
    <dgm:pt modelId="{DC39A9CF-616A-4912-B569-DE2077A30CB1}" type="pres">
      <dgm:prSet presAssocID="{167883C3-A1F7-4407-8EF2-D89599EBDB35}" presName="sibTrans" presStyleCnt="0"/>
      <dgm:spPr/>
    </dgm:pt>
    <dgm:pt modelId="{E92BE192-77C6-4972-92D9-DD6F6987BD9E}" type="pres">
      <dgm:prSet presAssocID="{1067150E-573B-4511-BF1E-276C7A210793}" presName="textNode" presStyleLbl="node1" presStyleIdx="3" presStyleCnt="4">
        <dgm:presLayoutVars>
          <dgm:bulletEnabled val="1"/>
        </dgm:presLayoutVars>
      </dgm:prSet>
      <dgm:spPr/>
    </dgm:pt>
  </dgm:ptLst>
  <dgm:cxnLst>
    <dgm:cxn modelId="{92ADD95F-2868-4E2E-AD40-19EC899BC187}" type="presOf" srcId="{4E89B636-EFFD-44AA-91F6-030DD15DB885}" destId="{565D0C1F-565C-41A8-97B6-41E76F362D5B}" srcOrd="0" destOrd="0" presId="urn:microsoft.com/office/officeart/2005/8/layout/hProcess9"/>
    <dgm:cxn modelId="{EC429062-769F-4808-B337-57C4EF7E8E6D}" srcId="{757C68ED-3E1C-46A3-BBED-3AF8C14F5DFF}" destId="{0679C4D5-00C3-4E37-8804-5A06493FE67B}" srcOrd="1" destOrd="0" parTransId="{4E97D529-6390-4230-9B88-8D57016BF2CB}" sibTransId="{A267C6AD-CAEA-4B97-B463-805DE39F259F}"/>
    <dgm:cxn modelId="{83C70F56-2A23-4E0A-8CBD-84F5EA1AFA4B}" type="presOf" srcId="{0679C4D5-00C3-4E37-8804-5A06493FE67B}" destId="{49002525-4856-4A9F-8D22-06E4C793042C}" srcOrd="0" destOrd="0" presId="urn:microsoft.com/office/officeart/2005/8/layout/hProcess9"/>
    <dgm:cxn modelId="{92364989-B8D9-44CE-8B75-7D9548CFD4DC}" srcId="{757C68ED-3E1C-46A3-BBED-3AF8C14F5DFF}" destId="{FEC86DE1-D76B-4D38-B245-4F6F8AD4B507}" srcOrd="2" destOrd="0" parTransId="{E2D1CB2E-206B-4590-B83A-24EBA137342C}" sibTransId="{167883C3-A1F7-4407-8EF2-D89599EBDB35}"/>
    <dgm:cxn modelId="{4346A4A8-1C92-47D2-A6F2-C5564B9300D7}" srcId="{757C68ED-3E1C-46A3-BBED-3AF8C14F5DFF}" destId="{1067150E-573B-4511-BF1E-276C7A210793}" srcOrd="3" destOrd="0" parTransId="{6FE6B0D9-C7AC-4A02-8221-10A5E0FC8FE8}" sibTransId="{C7EBBF10-FA88-427B-8234-525A6AC18594}"/>
    <dgm:cxn modelId="{0B523DAE-4876-428D-BE70-F21BFD7F9031}" srcId="{757C68ED-3E1C-46A3-BBED-3AF8C14F5DFF}" destId="{4E89B636-EFFD-44AA-91F6-030DD15DB885}" srcOrd="0" destOrd="0" parTransId="{16FDA47F-A216-4BAE-A85F-72A2B1A95B23}" sibTransId="{FE659DC8-6E67-454B-9174-8F82FA84D1C7}"/>
    <dgm:cxn modelId="{000EE6AE-F43D-4430-9959-B9DE5EA4CBE5}" type="presOf" srcId="{757C68ED-3E1C-46A3-BBED-3AF8C14F5DFF}" destId="{2C48CC14-DC17-4C5A-AFB3-879DD2901A5B}" srcOrd="0" destOrd="0" presId="urn:microsoft.com/office/officeart/2005/8/layout/hProcess9"/>
    <dgm:cxn modelId="{CDCF71CC-E6C2-43D8-B2CE-EB0D18EDEE21}" type="presOf" srcId="{FEC86DE1-D76B-4D38-B245-4F6F8AD4B507}" destId="{FDA42494-569C-4E4F-A404-67786C151244}" srcOrd="0" destOrd="0" presId="urn:microsoft.com/office/officeart/2005/8/layout/hProcess9"/>
    <dgm:cxn modelId="{BA9D16DB-BEDC-4A5D-9495-682975228456}" type="presOf" srcId="{1067150E-573B-4511-BF1E-276C7A210793}" destId="{E92BE192-77C6-4972-92D9-DD6F6987BD9E}" srcOrd="0" destOrd="0" presId="urn:microsoft.com/office/officeart/2005/8/layout/hProcess9"/>
    <dgm:cxn modelId="{35741971-AE62-4092-AEBE-BB0D671D670D}" type="presParOf" srcId="{2C48CC14-DC17-4C5A-AFB3-879DD2901A5B}" destId="{512AE6C1-94C6-4F3E-ABCD-67046B46D5EF}" srcOrd="0" destOrd="0" presId="urn:microsoft.com/office/officeart/2005/8/layout/hProcess9"/>
    <dgm:cxn modelId="{DC2CE792-DA84-4B0B-BE01-B782161C4170}" type="presParOf" srcId="{2C48CC14-DC17-4C5A-AFB3-879DD2901A5B}" destId="{BBF7B746-8DBC-46CD-BC9D-BFE725F79A7D}" srcOrd="1" destOrd="0" presId="urn:microsoft.com/office/officeart/2005/8/layout/hProcess9"/>
    <dgm:cxn modelId="{4FCDCF03-F0C3-4710-90A2-67D9B5EF0CC6}" type="presParOf" srcId="{BBF7B746-8DBC-46CD-BC9D-BFE725F79A7D}" destId="{565D0C1F-565C-41A8-97B6-41E76F362D5B}" srcOrd="0" destOrd="0" presId="urn:microsoft.com/office/officeart/2005/8/layout/hProcess9"/>
    <dgm:cxn modelId="{45591DFE-19D1-45F8-8B09-CC2FB7897198}" type="presParOf" srcId="{BBF7B746-8DBC-46CD-BC9D-BFE725F79A7D}" destId="{DFFEE886-F965-4BB4-9E52-13D57BC6D81A}" srcOrd="1" destOrd="0" presId="urn:microsoft.com/office/officeart/2005/8/layout/hProcess9"/>
    <dgm:cxn modelId="{FB25ABBF-2E72-4FBB-9FA4-7C6E82476720}" type="presParOf" srcId="{BBF7B746-8DBC-46CD-BC9D-BFE725F79A7D}" destId="{49002525-4856-4A9F-8D22-06E4C793042C}" srcOrd="2" destOrd="0" presId="urn:microsoft.com/office/officeart/2005/8/layout/hProcess9"/>
    <dgm:cxn modelId="{1B44E025-2B41-44AD-A340-4F69FBC28C75}" type="presParOf" srcId="{BBF7B746-8DBC-46CD-BC9D-BFE725F79A7D}" destId="{A0C2B753-32B4-4D2B-B6CA-D4E96ABFA1AE}" srcOrd="3" destOrd="0" presId="urn:microsoft.com/office/officeart/2005/8/layout/hProcess9"/>
    <dgm:cxn modelId="{8EEFD752-A773-4A32-A385-29522240D829}" type="presParOf" srcId="{BBF7B746-8DBC-46CD-BC9D-BFE725F79A7D}" destId="{FDA42494-569C-4E4F-A404-67786C151244}" srcOrd="4" destOrd="0" presId="urn:microsoft.com/office/officeart/2005/8/layout/hProcess9"/>
    <dgm:cxn modelId="{25EF6EEF-AE90-467F-8398-CB9C04E63524}" type="presParOf" srcId="{BBF7B746-8DBC-46CD-BC9D-BFE725F79A7D}" destId="{DC39A9CF-616A-4912-B569-DE2077A30CB1}" srcOrd="5" destOrd="0" presId="urn:microsoft.com/office/officeart/2005/8/layout/hProcess9"/>
    <dgm:cxn modelId="{E7D5C4D4-208C-4CA3-8F1D-40B755D90E0F}" type="presParOf" srcId="{BBF7B746-8DBC-46CD-BC9D-BFE725F79A7D}" destId="{E92BE192-77C6-4972-92D9-DD6F6987BD9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836A8A-FDA2-4C2E-AF62-E63104A1711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F2197D4F-4ADD-4A6F-886A-0B6719D056D9}">
      <dgm:prSet phldrT="[Text]"/>
      <dgm:spPr/>
      <dgm:t>
        <a:bodyPr/>
        <a:lstStyle/>
        <a:p>
          <a:r>
            <a:rPr lang="en-US" dirty="0">
              <a:solidFill>
                <a:schemeClr val="bg1"/>
              </a:solidFill>
              <a:latin typeface="Arial" panose="020B0604020202020204"/>
            </a:rPr>
            <a:t>Explicitly state the information is misinformation</a:t>
          </a:r>
          <a:endParaRPr lang="en-US" dirty="0"/>
        </a:p>
      </dgm:t>
    </dgm:pt>
    <dgm:pt modelId="{DA5D3DB0-610A-4A30-B780-6961FB07603D}" type="parTrans" cxnId="{0F609E4C-C5A5-4C8C-9D6B-42332C212CF0}">
      <dgm:prSet/>
      <dgm:spPr/>
      <dgm:t>
        <a:bodyPr/>
        <a:lstStyle/>
        <a:p>
          <a:endParaRPr lang="en-US"/>
        </a:p>
      </dgm:t>
    </dgm:pt>
    <dgm:pt modelId="{EF11E2AD-353A-457B-9E53-C88514722A9C}" type="sibTrans" cxnId="{0F609E4C-C5A5-4C8C-9D6B-42332C212CF0}">
      <dgm:prSet/>
      <dgm:spPr/>
      <dgm:t>
        <a:bodyPr/>
        <a:lstStyle/>
        <a:p>
          <a:endParaRPr lang="en-US"/>
        </a:p>
      </dgm:t>
    </dgm:pt>
    <dgm:pt modelId="{1ED04A27-D6C6-4E8C-B52D-79E2674D43E3}">
      <dgm:prSet phldrT="[Text]"/>
      <dgm:spPr/>
      <dgm:t>
        <a:bodyPr/>
        <a:lstStyle/>
        <a:p>
          <a:r>
            <a:rPr lang="en-US" dirty="0">
              <a:solidFill>
                <a:schemeClr val="bg1"/>
              </a:solidFill>
              <a:latin typeface="Arial" panose="020B0604020202020204"/>
            </a:rPr>
            <a:t>Explain why the information is incorrect </a:t>
          </a:r>
          <a:endParaRPr lang="en-US" dirty="0"/>
        </a:p>
      </dgm:t>
    </dgm:pt>
    <dgm:pt modelId="{76D106B5-A17F-4D57-B8DA-3EFEB4E50DF2}" type="parTrans" cxnId="{F0B7E803-4FF3-4568-AA9E-E7BF2E09D2D7}">
      <dgm:prSet/>
      <dgm:spPr/>
      <dgm:t>
        <a:bodyPr/>
        <a:lstStyle/>
        <a:p>
          <a:endParaRPr lang="en-US"/>
        </a:p>
      </dgm:t>
    </dgm:pt>
    <dgm:pt modelId="{10D094FA-016D-41D2-A40E-85861E20A986}" type="sibTrans" cxnId="{F0B7E803-4FF3-4568-AA9E-E7BF2E09D2D7}">
      <dgm:prSet/>
      <dgm:spPr/>
      <dgm:t>
        <a:bodyPr/>
        <a:lstStyle/>
        <a:p>
          <a:endParaRPr lang="en-US"/>
        </a:p>
      </dgm:t>
    </dgm:pt>
    <dgm:pt modelId="{D9AF57D6-B910-4E62-913C-CDA46E868169}">
      <dgm:prSet phldrT="[Text]"/>
      <dgm:spPr/>
      <dgm:t>
        <a:bodyPr/>
        <a:lstStyle/>
        <a:p>
          <a:r>
            <a:rPr lang="en-US" dirty="0">
              <a:solidFill>
                <a:schemeClr val="bg1"/>
              </a:solidFill>
              <a:latin typeface="Arial" panose="020B0604020202020204"/>
            </a:rPr>
            <a:t>Emphasize the importance of a scientific base for quality </a:t>
          </a:r>
          <a:endParaRPr lang="en-US" dirty="0"/>
        </a:p>
      </dgm:t>
    </dgm:pt>
    <dgm:pt modelId="{702C77CB-3703-4416-B302-5C172D568285}" type="parTrans" cxnId="{0E51DBAB-9A27-4E93-852F-A0682DDEB57D}">
      <dgm:prSet/>
      <dgm:spPr/>
      <dgm:t>
        <a:bodyPr/>
        <a:lstStyle/>
        <a:p>
          <a:endParaRPr lang="en-US"/>
        </a:p>
      </dgm:t>
    </dgm:pt>
    <dgm:pt modelId="{C4944126-DFFC-4CE4-8C33-DD70CC9C7CA9}" type="sibTrans" cxnId="{0E51DBAB-9A27-4E93-852F-A0682DDEB57D}">
      <dgm:prSet/>
      <dgm:spPr/>
      <dgm:t>
        <a:bodyPr/>
        <a:lstStyle/>
        <a:p>
          <a:endParaRPr lang="en-US"/>
        </a:p>
      </dgm:t>
    </dgm:pt>
    <dgm:pt modelId="{EA6E7158-B318-428B-BB3F-01ED5AC830AD}">
      <dgm:prSet phldrT="[Text]"/>
      <dgm:spPr/>
      <dgm:t>
        <a:bodyPr/>
        <a:lstStyle/>
        <a:p>
          <a:r>
            <a:rPr lang="en-US">
              <a:solidFill>
                <a:schemeClr val="bg1"/>
              </a:solidFill>
              <a:latin typeface="Arial" panose="020B0604020202020204"/>
            </a:rPr>
            <a:t>Bring it back to the patient in the end</a:t>
          </a:r>
          <a:endParaRPr lang="en-US" dirty="0"/>
        </a:p>
      </dgm:t>
    </dgm:pt>
    <dgm:pt modelId="{4A88EB95-4090-4127-9474-EDFDBEA07776}" type="parTrans" cxnId="{F169FF83-DDE8-4F51-BE27-BEF864790CCC}">
      <dgm:prSet/>
      <dgm:spPr/>
      <dgm:t>
        <a:bodyPr/>
        <a:lstStyle/>
        <a:p>
          <a:endParaRPr lang="en-US"/>
        </a:p>
      </dgm:t>
    </dgm:pt>
    <dgm:pt modelId="{FD982FAB-3C44-480B-9809-45474F937A5D}" type="sibTrans" cxnId="{F169FF83-DDE8-4F51-BE27-BEF864790CCC}">
      <dgm:prSet/>
      <dgm:spPr/>
      <dgm:t>
        <a:bodyPr/>
        <a:lstStyle/>
        <a:p>
          <a:endParaRPr lang="en-US"/>
        </a:p>
      </dgm:t>
    </dgm:pt>
    <dgm:pt modelId="{7B8069B5-5127-4EAA-8FC6-BDAE1B2F987A}" type="pres">
      <dgm:prSet presAssocID="{BF836A8A-FDA2-4C2E-AF62-E63104A17113}" presName="outerComposite" presStyleCnt="0">
        <dgm:presLayoutVars>
          <dgm:chMax val="5"/>
          <dgm:dir/>
          <dgm:resizeHandles val="exact"/>
        </dgm:presLayoutVars>
      </dgm:prSet>
      <dgm:spPr/>
    </dgm:pt>
    <dgm:pt modelId="{2426565A-166A-4A31-9019-F2825B2F72AF}" type="pres">
      <dgm:prSet presAssocID="{BF836A8A-FDA2-4C2E-AF62-E63104A17113}" presName="dummyMaxCanvas" presStyleCnt="0">
        <dgm:presLayoutVars/>
      </dgm:prSet>
      <dgm:spPr/>
    </dgm:pt>
    <dgm:pt modelId="{84350688-8747-474E-9055-0046C3B5DA0E}" type="pres">
      <dgm:prSet presAssocID="{BF836A8A-FDA2-4C2E-AF62-E63104A17113}" presName="FourNodes_1" presStyleLbl="node1" presStyleIdx="0" presStyleCnt="4">
        <dgm:presLayoutVars>
          <dgm:bulletEnabled val="1"/>
        </dgm:presLayoutVars>
      </dgm:prSet>
      <dgm:spPr/>
    </dgm:pt>
    <dgm:pt modelId="{DA05D7BB-62BF-4926-B518-D720AA76ABB5}" type="pres">
      <dgm:prSet presAssocID="{BF836A8A-FDA2-4C2E-AF62-E63104A17113}" presName="FourNodes_2" presStyleLbl="node1" presStyleIdx="1" presStyleCnt="4">
        <dgm:presLayoutVars>
          <dgm:bulletEnabled val="1"/>
        </dgm:presLayoutVars>
      </dgm:prSet>
      <dgm:spPr/>
    </dgm:pt>
    <dgm:pt modelId="{09E07E8B-18B6-4929-BE4D-D87C5873D9A9}" type="pres">
      <dgm:prSet presAssocID="{BF836A8A-FDA2-4C2E-AF62-E63104A17113}" presName="FourNodes_3" presStyleLbl="node1" presStyleIdx="2" presStyleCnt="4">
        <dgm:presLayoutVars>
          <dgm:bulletEnabled val="1"/>
        </dgm:presLayoutVars>
      </dgm:prSet>
      <dgm:spPr/>
    </dgm:pt>
    <dgm:pt modelId="{1C67824B-D2F8-45ED-9E14-D37B75D44229}" type="pres">
      <dgm:prSet presAssocID="{BF836A8A-FDA2-4C2E-AF62-E63104A17113}" presName="FourNodes_4" presStyleLbl="node1" presStyleIdx="3" presStyleCnt="4">
        <dgm:presLayoutVars>
          <dgm:bulletEnabled val="1"/>
        </dgm:presLayoutVars>
      </dgm:prSet>
      <dgm:spPr/>
    </dgm:pt>
    <dgm:pt modelId="{6613873E-6BFB-46D8-8374-8DBC3023743A}" type="pres">
      <dgm:prSet presAssocID="{BF836A8A-FDA2-4C2E-AF62-E63104A17113}" presName="FourConn_1-2" presStyleLbl="fgAccFollowNode1" presStyleIdx="0" presStyleCnt="3">
        <dgm:presLayoutVars>
          <dgm:bulletEnabled val="1"/>
        </dgm:presLayoutVars>
      </dgm:prSet>
      <dgm:spPr/>
    </dgm:pt>
    <dgm:pt modelId="{90DF03E8-50A4-40C8-ACEC-4600A84D0961}" type="pres">
      <dgm:prSet presAssocID="{BF836A8A-FDA2-4C2E-AF62-E63104A17113}" presName="FourConn_2-3" presStyleLbl="fgAccFollowNode1" presStyleIdx="1" presStyleCnt="3">
        <dgm:presLayoutVars>
          <dgm:bulletEnabled val="1"/>
        </dgm:presLayoutVars>
      </dgm:prSet>
      <dgm:spPr/>
    </dgm:pt>
    <dgm:pt modelId="{657CB53E-2739-4419-AD5C-9E975E0D7318}" type="pres">
      <dgm:prSet presAssocID="{BF836A8A-FDA2-4C2E-AF62-E63104A17113}" presName="FourConn_3-4" presStyleLbl="fgAccFollowNode1" presStyleIdx="2" presStyleCnt="3">
        <dgm:presLayoutVars>
          <dgm:bulletEnabled val="1"/>
        </dgm:presLayoutVars>
      </dgm:prSet>
      <dgm:spPr/>
    </dgm:pt>
    <dgm:pt modelId="{94068561-CECA-41AD-BEAE-EDD0D52B0015}" type="pres">
      <dgm:prSet presAssocID="{BF836A8A-FDA2-4C2E-AF62-E63104A17113}" presName="FourNodes_1_text" presStyleLbl="node1" presStyleIdx="3" presStyleCnt="4">
        <dgm:presLayoutVars>
          <dgm:bulletEnabled val="1"/>
        </dgm:presLayoutVars>
      </dgm:prSet>
      <dgm:spPr/>
    </dgm:pt>
    <dgm:pt modelId="{86C0DAEC-40B0-4BB9-A449-BDDE9440F9C8}" type="pres">
      <dgm:prSet presAssocID="{BF836A8A-FDA2-4C2E-AF62-E63104A17113}" presName="FourNodes_2_text" presStyleLbl="node1" presStyleIdx="3" presStyleCnt="4">
        <dgm:presLayoutVars>
          <dgm:bulletEnabled val="1"/>
        </dgm:presLayoutVars>
      </dgm:prSet>
      <dgm:spPr/>
    </dgm:pt>
    <dgm:pt modelId="{1E73E549-9F91-4134-9C55-CFE2DF5B2280}" type="pres">
      <dgm:prSet presAssocID="{BF836A8A-FDA2-4C2E-AF62-E63104A17113}" presName="FourNodes_3_text" presStyleLbl="node1" presStyleIdx="3" presStyleCnt="4">
        <dgm:presLayoutVars>
          <dgm:bulletEnabled val="1"/>
        </dgm:presLayoutVars>
      </dgm:prSet>
      <dgm:spPr/>
    </dgm:pt>
    <dgm:pt modelId="{218CDF6C-5CF4-448D-BB8B-44B506C1B49E}" type="pres">
      <dgm:prSet presAssocID="{BF836A8A-FDA2-4C2E-AF62-E63104A17113}" presName="FourNodes_4_text" presStyleLbl="node1" presStyleIdx="3" presStyleCnt="4">
        <dgm:presLayoutVars>
          <dgm:bulletEnabled val="1"/>
        </dgm:presLayoutVars>
      </dgm:prSet>
      <dgm:spPr/>
    </dgm:pt>
  </dgm:ptLst>
  <dgm:cxnLst>
    <dgm:cxn modelId="{F0B7E803-4FF3-4568-AA9E-E7BF2E09D2D7}" srcId="{BF836A8A-FDA2-4C2E-AF62-E63104A17113}" destId="{1ED04A27-D6C6-4E8C-B52D-79E2674D43E3}" srcOrd="1" destOrd="0" parTransId="{76D106B5-A17F-4D57-B8DA-3EFEB4E50DF2}" sibTransId="{10D094FA-016D-41D2-A40E-85861E20A986}"/>
    <dgm:cxn modelId="{52E06C0A-EED8-47B8-B84E-54206D138D6F}" type="presOf" srcId="{EA6E7158-B318-428B-BB3F-01ED5AC830AD}" destId="{218CDF6C-5CF4-448D-BB8B-44B506C1B49E}" srcOrd="1" destOrd="0" presId="urn:microsoft.com/office/officeart/2005/8/layout/vProcess5"/>
    <dgm:cxn modelId="{D8E0B316-5793-4CF7-9E7E-DFD775F0CE30}" type="presOf" srcId="{10D094FA-016D-41D2-A40E-85861E20A986}" destId="{90DF03E8-50A4-40C8-ACEC-4600A84D0961}" srcOrd="0" destOrd="0" presId="urn:microsoft.com/office/officeart/2005/8/layout/vProcess5"/>
    <dgm:cxn modelId="{75D9BB16-D7DE-44AE-8CCF-522B9AB3D5EF}" type="presOf" srcId="{D9AF57D6-B910-4E62-913C-CDA46E868169}" destId="{09E07E8B-18B6-4929-BE4D-D87C5873D9A9}" srcOrd="0" destOrd="0" presId="urn:microsoft.com/office/officeart/2005/8/layout/vProcess5"/>
    <dgm:cxn modelId="{C0B9695B-1A24-41A3-B0FB-DC4E5FBA0CB2}" type="presOf" srcId="{1ED04A27-D6C6-4E8C-B52D-79E2674D43E3}" destId="{DA05D7BB-62BF-4926-B518-D720AA76ABB5}" srcOrd="0" destOrd="0" presId="urn:microsoft.com/office/officeart/2005/8/layout/vProcess5"/>
    <dgm:cxn modelId="{011F2162-F180-4D69-A3EE-EEDE26A52FE9}" type="presOf" srcId="{F2197D4F-4ADD-4A6F-886A-0B6719D056D9}" destId="{94068561-CECA-41AD-BEAE-EDD0D52B0015}" srcOrd="1" destOrd="0" presId="urn:microsoft.com/office/officeart/2005/8/layout/vProcess5"/>
    <dgm:cxn modelId="{6718F145-9408-4F96-BEC6-9F22B361523D}" type="presOf" srcId="{C4944126-DFFC-4CE4-8C33-DD70CC9C7CA9}" destId="{657CB53E-2739-4419-AD5C-9E975E0D7318}" srcOrd="0" destOrd="0" presId="urn:microsoft.com/office/officeart/2005/8/layout/vProcess5"/>
    <dgm:cxn modelId="{0F609E4C-C5A5-4C8C-9D6B-42332C212CF0}" srcId="{BF836A8A-FDA2-4C2E-AF62-E63104A17113}" destId="{F2197D4F-4ADD-4A6F-886A-0B6719D056D9}" srcOrd="0" destOrd="0" parTransId="{DA5D3DB0-610A-4A30-B780-6961FB07603D}" sibTransId="{EF11E2AD-353A-457B-9E53-C88514722A9C}"/>
    <dgm:cxn modelId="{D38D6552-1854-44D8-B290-6443F008244A}" type="presOf" srcId="{F2197D4F-4ADD-4A6F-886A-0B6719D056D9}" destId="{84350688-8747-474E-9055-0046C3B5DA0E}" srcOrd="0" destOrd="0" presId="urn:microsoft.com/office/officeart/2005/8/layout/vProcess5"/>
    <dgm:cxn modelId="{15B20154-D5FC-4BA9-AB30-F124C4970F11}" type="presOf" srcId="{BF836A8A-FDA2-4C2E-AF62-E63104A17113}" destId="{7B8069B5-5127-4EAA-8FC6-BDAE1B2F987A}" srcOrd="0" destOrd="0" presId="urn:microsoft.com/office/officeart/2005/8/layout/vProcess5"/>
    <dgm:cxn modelId="{AD28C780-27E9-48E8-A8ED-6CA69D5E2311}" type="presOf" srcId="{1ED04A27-D6C6-4E8C-B52D-79E2674D43E3}" destId="{86C0DAEC-40B0-4BB9-A449-BDDE9440F9C8}" srcOrd="1" destOrd="0" presId="urn:microsoft.com/office/officeart/2005/8/layout/vProcess5"/>
    <dgm:cxn modelId="{F169FF83-DDE8-4F51-BE27-BEF864790CCC}" srcId="{BF836A8A-FDA2-4C2E-AF62-E63104A17113}" destId="{EA6E7158-B318-428B-BB3F-01ED5AC830AD}" srcOrd="3" destOrd="0" parTransId="{4A88EB95-4090-4127-9474-EDFDBEA07776}" sibTransId="{FD982FAB-3C44-480B-9809-45474F937A5D}"/>
    <dgm:cxn modelId="{887215A0-29EB-42E6-A054-69B78478D153}" type="presOf" srcId="{EF11E2AD-353A-457B-9E53-C88514722A9C}" destId="{6613873E-6BFB-46D8-8374-8DBC3023743A}" srcOrd="0" destOrd="0" presId="urn:microsoft.com/office/officeart/2005/8/layout/vProcess5"/>
    <dgm:cxn modelId="{0E51DBAB-9A27-4E93-852F-A0682DDEB57D}" srcId="{BF836A8A-FDA2-4C2E-AF62-E63104A17113}" destId="{D9AF57D6-B910-4E62-913C-CDA46E868169}" srcOrd="2" destOrd="0" parTransId="{702C77CB-3703-4416-B302-5C172D568285}" sibTransId="{C4944126-DFFC-4CE4-8C33-DD70CC9C7CA9}"/>
    <dgm:cxn modelId="{9E182EB8-F81B-49C2-BB72-DCC9560DF4AA}" type="presOf" srcId="{D9AF57D6-B910-4E62-913C-CDA46E868169}" destId="{1E73E549-9F91-4134-9C55-CFE2DF5B2280}" srcOrd="1" destOrd="0" presId="urn:microsoft.com/office/officeart/2005/8/layout/vProcess5"/>
    <dgm:cxn modelId="{EE496EEC-9CE5-44C6-B537-391CB013E657}" type="presOf" srcId="{EA6E7158-B318-428B-BB3F-01ED5AC830AD}" destId="{1C67824B-D2F8-45ED-9E14-D37B75D44229}" srcOrd="0" destOrd="0" presId="urn:microsoft.com/office/officeart/2005/8/layout/vProcess5"/>
    <dgm:cxn modelId="{7BFB4A33-D559-4F14-8E2E-80C45BCAAFD3}" type="presParOf" srcId="{7B8069B5-5127-4EAA-8FC6-BDAE1B2F987A}" destId="{2426565A-166A-4A31-9019-F2825B2F72AF}" srcOrd="0" destOrd="0" presId="urn:microsoft.com/office/officeart/2005/8/layout/vProcess5"/>
    <dgm:cxn modelId="{6466C261-2506-4053-A9AE-91E90DD56BB7}" type="presParOf" srcId="{7B8069B5-5127-4EAA-8FC6-BDAE1B2F987A}" destId="{84350688-8747-474E-9055-0046C3B5DA0E}" srcOrd="1" destOrd="0" presId="urn:microsoft.com/office/officeart/2005/8/layout/vProcess5"/>
    <dgm:cxn modelId="{EEF78DF1-8BCB-4C5E-A6D4-4FE57900A25A}" type="presParOf" srcId="{7B8069B5-5127-4EAA-8FC6-BDAE1B2F987A}" destId="{DA05D7BB-62BF-4926-B518-D720AA76ABB5}" srcOrd="2" destOrd="0" presId="urn:microsoft.com/office/officeart/2005/8/layout/vProcess5"/>
    <dgm:cxn modelId="{1C4E1982-94F0-406C-89D7-AA3716D49166}" type="presParOf" srcId="{7B8069B5-5127-4EAA-8FC6-BDAE1B2F987A}" destId="{09E07E8B-18B6-4929-BE4D-D87C5873D9A9}" srcOrd="3" destOrd="0" presId="urn:microsoft.com/office/officeart/2005/8/layout/vProcess5"/>
    <dgm:cxn modelId="{B6FAACFE-5548-4EAB-8930-DD2CAE31465E}" type="presParOf" srcId="{7B8069B5-5127-4EAA-8FC6-BDAE1B2F987A}" destId="{1C67824B-D2F8-45ED-9E14-D37B75D44229}" srcOrd="4" destOrd="0" presId="urn:microsoft.com/office/officeart/2005/8/layout/vProcess5"/>
    <dgm:cxn modelId="{8093F80D-EF6C-448C-B14B-32599903A984}" type="presParOf" srcId="{7B8069B5-5127-4EAA-8FC6-BDAE1B2F987A}" destId="{6613873E-6BFB-46D8-8374-8DBC3023743A}" srcOrd="5" destOrd="0" presId="urn:microsoft.com/office/officeart/2005/8/layout/vProcess5"/>
    <dgm:cxn modelId="{2530C30B-A311-4AE6-A307-16274433C758}" type="presParOf" srcId="{7B8069B5-5127-4EAA-8FC6-BDAE1B2F987A}" destId="{90DF03E8-50A4-40C8-ACEC-4600A84D0961}" srcOrd="6" destOrd="0" presId="urn:microsoft.com/office/officeart/2005/8/layout/vProcess5"/>
    <dgm:cxn modelId="{AEE16610-7BD9-40DA-AA22-84A93B91189E}" type="presParOf" srcId="{7B8069B5-5127-4EAA-8FC6-BDAE1B2F987A}" destId="{657CB53E-2739-4419-AD5C-9E975E0D7318}" srcOrd="7" destOrd="0" presId="urn:microsoft.com/office/officeart/2005/8/layout/vProcess5"/>
    <dgm:cxn modelId="{2BEFEDD0-9D1E-4D5C-A606-34B18B98C676}" type="presParOf" srcId="{7B8069B5-5127-4EAA-8FC6-BDAE1B2F987A}" destId="{94068561-CECA-41AD-BEAE-EDD0D52B0015}" srcOrd="8" destOrd="0" presId="urn:microsoft.com/office/officeart/2005/8/layout/vProcess5"/>
    <dgm:cxn modelId="{C7EA2087-9F98-402C-AD2C-E7FAD1CAC727}" type="presParOf" srcId="{7B8069B5-5127-4EAA-8FC6-BDAE1B2F987A}" destId="{86C0DAEC-40B0-4BB9-A449-BDDE9440F9C8}" srcOrd="9" destOrd="0" presId="urn:microsoft.com/office/officeart/2005/8/layout/vProcess5"/>
    <dgm:cxn modelId="{6D5A1F79-F4BF-4882-962A-5B829B613DB2}" type="presParOf" srcId="{7B8069B5-5127-4EAA-8FC6-BDAE1B2F987A}" destId="{1E73E549-9F91-4134-9C55-CFE2DF5B2280}" srcOrd="10" destOrd="0" presId="urn:microsoft.com/office/officeart/2005/8/layout/vProcess5"/>
    <dgm:cxn modelId="{03C9DD34-B2DC-478F-883D-C86733CCA694}" type="presParOf" srcId="{7B8069B5-5127-4EAA-8FC6-BDAE1B2F987A}" destId="{218CDF6C-5CF4-448D-BB8B-44B506C1B49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7C68ED-3E1C-46A3-BBED-3AF8C14F5DFF}" type="doc">
      <dgm:prSet loTypeId="urn:microsoft.com/office/officeart/2005/8/layout/hProcess9" loCatId="process" qsTypeId="urn:microsoft.com/office/officeart/2005/8/quickstyle/simple1" qsCatId="simple" csTypeId="urn:microsoft.com/office/officeart/2005/8/colors/accent1_2" csCatId="accent1" phldr="1"/>
      <dgm:spPr/>
    </dgm:pt>
    <dgm:pt modelId="{4E89B636-EFFD-44AA-91F6-030DD15DB885}">
      <dgm:prSet phldrT="[Text]"/>
      <dgm:spPr/>
      <dgm:t>
        <a:bodyPr/>
        <a:lstStyle/>
        <a:p>
          <a:r>
            <a:rPr lang="en-US" b="1" dirty="0">
              <a:solidFill>
                <a:schemeClr val="tx1">
                  <a:lumMod val="75000"/>
                  <a:lumOff val="25000"/>
                </a:schemeClr>
              </a:solidFill>
              <a:latin typeface="+mn-lt"/>
            </a:rPr>
            <a:t>1) Understand </a:t>
          </a:r>
          <a:endParaRPr lang="en-US" dirty="0">
            <a:solidFill>
              <a:schemeClr val="tx1">
                <a:lumMod val="75000"/>
                <a:lumOff val="25000"/>
              </a:schemeClr>
            </a:solidFill>
            <a:latin typeface="+mn-lt"/>
          </a:endParaRPr>
        </a:p>
      </dgm:t>
    </dgm:pt>
    <dgm:pt modelId="{16FDA47F-A216-4BAE-A85F-72A2B1A95B23}" type="parTrans" cxnId="{0B523DAE-4876-428D-BE70-F21BFD7F9031}">
      <dgm:prSet/>
      <dgm:spPr/>
      <dgm:t>
        <a:bodyPr/>
        <a:lstStyle/>
        <a:p>
          <a:endParaRPr lang="en-US"/>
        </a:p>
      </dgm:t>
    </dgm:pt>
    <dgm:pt modelId="{FE659DC8-6E67-454B-9174-8F82FA84D1C7}" type="sibTrans" cxnId="{0B523DAE-4876-428D-BE70-F21BFD7F9031}">
      <dgm:prSet/>
      <dgm:spPr/>
      <dgm:t>
        <a:bodyPr/>
        <a:lstStyle/>
        <a:p>
          <a:endParaRPr lang="en-US"/>
        </a:p>
      </dgm:t>
    </dgm:pt>
    <dgm:pt modelId="{0679C4D5-00C3-4E37-8804-5A06493FE67B}">
      <dgm:prSet phldrT="[Text]"/>
      <dgm:spPr/>
      <dgm:t>
        <a:bodyPr/>
        <a:lstStyle/>
        <a:p>
          <a:r>
            <a:rPr lang="en-US" b="1" dirty="0">
              <a:solidFill>
                <a:schemeClr val="tx1">
                  <a:lumMod val="75000"/>
                  <a:lumOff val="25000"/>
                </a:schemeClr>
              </a:solidFill>
              <a:latin typeface="+mn-lt"/>
            </a:rPr>
            <a:t>2) Correct the Misinformation</a:t>
          </a:r>
          <a:endParaRPr lang="en-US" dirty="0">
            <a:solidFill>
              <a:schemeClr val="tx1">
                <a:lumMod val="75000"/>
                <a:lumOff val="25000"/>
              </a:schemeClr>
            </a:solidFill>
            <a:latin typeface="+mn-lt"/>
          </a:endParaRPr>
        </a:p>
      </dgm:t>
    </dgm:pt>
    <dgm:pt modelId="{4E97D529-6390-4230-9B88-8D57016BF2CB}" type="parTrans" cxnId="{EC429062-769F-4808-B337-57C4EF7E8E6D}">
      <dgm:prSet/>
      <dgm:spPr/>
      <dgm:t>
        <a:bodyPr/>
        <a:lstStyle/>
        <a:p>
          <a:endParaRPr lang="en-US"/>
        </a:p>
      </dgm:t>
    </dgm:pt>
    <dgm:pt modelId="{A267C6AD-CAEA-4B97-B463-805DE39F259F}" type="sibTrans" cxnId="{EC429062-769F-4808-B337-57C4EF7E8E6D}">
      <dgm:prSet/>
      <dgm:spPr/>
      <dgm:t>
        <a:bodyPr/>
        <a:lstStyle/>
        <a:p>
          <a:endParaRPr lang="en-US"/>
        </a:p>
      </dgm:t>
    </dgm:pt>
    <dgm:pt modelId="{FEC86DE1-D76B-4D38-B245-4F6F8AD4B507}">
      <dgm:prSet phldrT="[Text]"/>
      <dgm:spPr/>
      <dgm:t>
        <a:bodyPr/>
        <a:lstStyle/>
        <a:p>
          <a:r>
            <a:rPr lang="en-US" b="1" dirty="0">
              <a:solidFill>
                <a:schemeClr val="bg1"/>
              </a:solidFill>
              <a:latin typeface="+mn-lt"/>
              <a:cs typeface="Arial"/>
            </a:rPr>
            <a:t>3) Advise About Future Online Searches</a:t>
          </a:r>
          <a:endParaRPr lang="en-US" dirty="0">
            <a:solidFill>
              <a:schemeClr val="bg1"/>
            </a:solidFill>
            <a:latin typeface="+mn-lt"/>
          </a:endParaRPr>
        </a:p>
      </dgm:t>
    </dgm:pt>
    <dgm:pt modelId="{E2D1CB2E-206B-4590-B83A-24EBA137342C}" type="parTrans" cxnId="{92364989-B8D9-44CE-8B75-7D9548CFD4DC}">
      <dgm:prSet/>
      <dgm:spPr/>
      <dgm:t>
        <a:bodyPr/>
        <a:lstStyle/>
        <a:p>
          <a:endParaRPr lang="en-US"/>
        </a:p>
      </dgm:t>
    </dgm:pt>
    <dgm:pt modelId="{167883C3-A1F7-4407-8EF2-D89599EBDB35}" type="sibTrans" cxnId="{92364989-B8D9-44CE-8B75-7D9548CFD4DC}">
      <dgm:prSet/>
      <dgm:spPr/>
      <dgm:t>
        <a:bodyPr/>
        <a:lstStyle/>
        <a:p>
          <a:endParaRPr lang="en-US"/>
        </a:p>
      </dgm:t>
    </dgm:pt>
    <dgm:pt modelId="{1067150E-573B-4511-BF1E-276C7A210793}">
      <dgm:prSet phldrT="[Text]"/>
      <dgm:spPr/>
      <dgm:t>
        <a:bodyPr/>
        <a:lstStyle/>
        <a:p>
          <a:r>
            <a:rPr lang="en-US" b="1" dirty="0">
              <a:solidFill>
                <a:schemeClr val="tx1">
                  <a:lumMod val="75000"/>
                  <a:lumOff val="25000"/>
                </a:schemeClr>
              </a:solidFill>
              <a:latin typeface="+mn-lt"/>
              <a:cs typeface="Arial"/>
            </a:rPr>
            <a:t>4) Preserve the Clinician-Patient Relationship</a:t>
          </a:r>
        </a:p>
      </dgm:t>
    </dgm:pt>
    <dgm:pt modelId="{6FE6B0D9-C7AC-4A02-8221-10A5E0FC8FE8}" type="parTrans" cxnId="{4346A4A8-1C92-47D2-A6F2-C5564B9300D7}">
      <dgm:prSet/>
      <dgm:spPr/>
      <dgm:t>
        <a:bodyPr/>
        <a:lstStyle/>
        <a:p>
          <a:endParaRPr lang="en-US"/>
        </a:p>
      </dgm:t>
    </dgm:pt>
    <dgm:pt modelId="{C7EBBF10-FA88-427B-8234-525A6AC18594}" type="sibTrans" cxnId="{4346A4A8-1C92-47D2-A6F2-C5564B9300D7}">
      <dgm:prSet/>
      <dgm:spPr/>
      <dgm:t>
        <a:bodyPr/>
        <a:lstStyle/>
        <a:p>
          <a:endParaRPr lang="en-US"/>
        </a:p>
      </dgm:t>
    </dgm:pt>
    <dgm:pt modelId="{2C48CC14-DC17-4C5A-AFB3-879DD2901A5B}" type="pres">
      <dgm:prSet presAssocID="{757C68ED-3E1C-46A3-BBED-3AF8C14F5DFF}" presName="CompostProcess" presStyleCnt="0">
        <dgm:presLayoutVars>
          <dgm:dir/>
          <dgm:resizeHandles val="exact"/>
        </dgm:presLayoutVars>
      </dgm:prSet>
      <dgm:spPr/>
    </dgm:pt>
    <dgm:pt modelId="{512AE6C1-94C6-4F3E-ABCD-67046B46D5EF}" type="pres">
      <dgm:prSet presAssocID="{757C68ED-3E1C-46A3-BBED-3AF8C14F5DFF}" presName="arrow" presStyleLbl="bgShp" presStyleIdx="0" presStyleCnt="1"/>
      <dgm:spPr/>
    </dgm:pt>
    <dgm:pt modelId="{BBF7B746-8DBC-46CD-BC9D-BFE725F79A7D}" type="pres">
      <dgm:prSet presAssocID="{757C68ED-3E1C-46A3-BBED-3AF8C14F5DFF}" presName="linearProcess" presStyleCnt="0"/>
      <dgm:spPr/>
    </dgm:pt>
    <dgm:pt modelId="{565D0C1F-565C-41A8-97B6-41E76F362D5B}" type="pres">
      <dgm:prSet presAssocID="{4E89B636-EFFD-44AA-91F6-030DD15DB885}" presName="textNode" presStyleLbl="node1" presStyleIdx="0" presStyleCnt="4">
        <dgm:presLayoutVars>
          <dgm:bulletEnabled val="1"/>
        </dgm:presLayoutVars>
      </dgm:prSet>
      <dgm:spPr/>
    </dgm:pt>
    <dgm:pt modelId="{DFFEE886-F965-4BB4-9E52-13D57BC6D81A}" type="pres">
      <dgm:prSet presAssocID="{FE659DC8-6E67-454B-9174-8F82FA84D1C7}" presName="sibTrans" presStyleCnt="0"/>
      <dgm:spPr/>
    </dgm:pt>
    <dgm:pt modelId="{49002525-4856-4A9F-8D22-06E4C793042C}" type="pres">
      <dgm:prSet presAssocID="{0679C4D5-00C3-4E37-8804-5A06493FE67B}" presName="textNode" presStyleLbl="node1" presStyleIdx="1" presStyleCnt="4">
        <dgm:presLayoutVars>
          <dgm:bulletEnabled val="1"/>
        </dgm:presLayoutVars>
      </dgm:prSet>
      <dgm:spPr/>
    </dgm:pt>
    <dgm:pt modelId="{A0C2B753-32B4-4D2B-B6CA-D4E96ABFA1AE}" type="pres">
      <dgm:prSet presAssocID="{A267C6AD-CAEA-4B97-B463-805DE39F259F}" presName="sibTrans" presStyleCnt="0"/>
      <dgm:spPr/>
    </dgm:pt>
    <dgm:pt modelId="{FDA42494-569C-4E4F-A404-67786C151244}" type="pres">
      <dgm:prSet presAssocID="{FEC86DE1-D76B-4D38-B245-4F6F8AD4B507}" presName="textNode" presStyleLbl="node1" presStyleIdx="2" presStyleCnt="4">
        <dgm:presLayoutVars>
          <dgm:bulletEnabled val="1"/>
        </dgm:presLayoutVars>
      </dgm:prSet>
      <dgm:spPr/>
    </dgm:pt>
    <dgm:pt modelId="{DC39A9CF-616A-4912-B569-DE2077A30CB1}" type="pres">
      <dgm:prSet presAssocID="{167883C3-A1F7-4407-8EF2-D89599EBDB35}" presName="sibTrans" presStyleCnt="0"/>
      <dgm:spPr/>
    </dgm:pt>
    <dgm:pt modelId="{E92BE192-77C6-4972-92D9-DD6F6987BD9E}" type="pres">
      <dgm:prSet presAssocID="{1067150E-573B-4511-BF1E-276C7A210793}" presName="textNode" presStyleLbl="node1" presStyleIdx="3" presStyleCnt="4">
        <dgm:presLayoutVars>
          <dgm:bulletEnabled val="1"/>
        </dgm:presLayoutVars>
      </dgm:prSet>
      <dgm:spPr/>
    </dgm:pt>
  </dgm:ptLst>
  <dgm:cxnLst>
    <dgm:cxn modelId="{92ADD95F-2868-4E2E-AD40-19EC899BC187}" type="presOf" srcId="{4E89B636-EFFD-44AA-91F6-030DD15DB885}" destId="{565D0C1F-565C-41A8-97B6-41E76F362D5B}" srcOrd="0" destOrd="0" presId="urn:microsoft.com/office/officeart/2005/8/layout/hProcess9"/>
    <dgm:cxn modelId="{EC429062-769F-4808-B337-57C4EF7E8E6D}" srcId="{757C68ED-3E1C-46A3-BBED-3AF8C14F5DFF}" destId="{0679C4D5-00C3-4E37-8804-5A06493FE67B}" srcOrd="1" destOrd="0" parTransId="{4E97D529-6390-4230-9B88-8D57016BF2CB}" sibTransId="{A267C6AD-CAEA-4B97-B463-805DE39F259F}"/>
    <dgm:cxn modelId="{83C70F56-2A23-4E0A-8CBD-84F5EA1AFA4B}" type="presOf" srcId="{0679C4D5-00C3-4E37-8804-5A06493FE67B}" destId="{49002525-4856-4A9F-8D22-06E4C793042C}" srcOrd="0" destOrd="0" presId="urn:microsoft.com/office/officeart/2005/8/layout/hProcess9"/>
    <dgm:cxn modelId="{92364989-B8D9-44CE-8B75-7D9548CFD4DC}" srcId="{757C68ED-3E1C-46A3-BBED-3AF8C14F5DFF}" destId="{FEC86DE1-D76B-4D38-B245-4F6F8AD4B507}" srcOrd="2" destOrd="0" parTransId="{E2D1CB2E-206B-4590-B83A-24EBA137342C}" sibTransId="{167883C3-A1F7-4407-8EF2-D89599EBDB35}"/>
    <dgm:cxn modelId="{4346A4A8-1C92-47D2-A6F2-C5564B9300D7}" srcId="{757C68ED-3E1C-46A3-BBED-3AF8C14F5DFF}" destId="{1067150E-573B-4511-BF1E-276C7A210793}" srcOrd="3" destOrd="0" parTransId="{6FE6B0D9-C7AC-4A02-8221-10A5E0FC8FE8}" sibTransId="{C7EBBF10-FA88-427B-8234-525A6AC18594}"/>
    <dgm:cxn modelId="{0B523DAE-4876-428D-BE70-F21BFD7F9031}" srcId="{757C68ED-3E1C-46A3-BBED-3AF8C14F5DFF}" destId="{4E89B636-EFFD-44AA-91F6-030DD15DB885}" srcOrd="0" destOrd="0" parTransId="{16FDA47F-A216-4BAE-A85F-72A2B1A95B23}" sibTransId="{FE659DC8-6E67-454B-9174-8F82FA84D1C7}"/>
    <dgm:cxn modelId="{000EE6AE-F43D-4430-9959-B9DE5EA4CBE5}" type="presOf" srcId="{757C68ED-3E1C-46A3-BBED-3AF8C14F5DFF}" destId="{2C48CC14-DC17-4C5A-AFB3-879DD2901A5B}" srcOrd="0" destOrd="0" presId="urn:microsoft.com/office/officeart/2005/8/layout/hProcess9"/>
    <dgm:cxn modelId="{CDCF71CC-E6C2-43D8-B2CE-EB0D18EDEE21}" type="presOf" srcId="{FEC86DE1-D76B-4D38-B245-4F6F8AD4B507}" destId="{FDA42494-569C-4E4F-A404-67786C151244}" srcOrd="0" destOrd="0" presId="urn:microsoft.com/office/officeart/2005/8/layout/hProcess9"/>
    <dgm:cxn modelId="{BA9D16DB-BEDC-4A5D-9495-682975228456}" type="presOf" srcId="{1067150E-573B-4511-BF1E-276C7A210793}" destId="{E92BE192-77C6-4972-92D9-DD6F6987BD9E}" srcOrd="0" destOrd="0" presId="urn:microsoft.com/office/officeart/2005/8/layout/hProcess9"/>
    <dgm:cxn modelId="{35741971-AE62-4092-AEBE-BB0D671D670D}" type="presParOf" srcId="{2C48CC14-DC17-4C5A-AFB3-879DD2901A5B}" destId="{512AE6C1-94C6-4F3E-ABCD-67046B46D5EF}" srcOrd="0" destOrd="0" presId="urn:microsoft.com/office/officeart/2005/8/layout/hProcess9"/>
    <dgm:cxn modelId="{DC2CE792-DA84-4B0B-BE01-B782161C4170}" type="presParOf" srcId="{2C48CC14-DC17-4C5A-AFB3-879DD2901A5B}" destId="{BBF7B746-8DBC-46CD-BC9D-BFE725F79A7D}" srcOrd="1" destOrd="0" presId="urn:microsoft.com/office/officeart/2005/8/layout/hProcess9"/>
    <dgm:cxn modelId="{4FCDCF03-F0C3-4710-90A2-67D9B5EF0CC6}" type="presParOf" srcId="{BBF7B746-8DBC-46CD-BC9D-BFE725F79A7D}" destId="{565D0C1F-565C-41A8-97B6-41E76F362D5B}" srcOrd="0" destOrd="0" presId="urn:microsoft.com/office/officeart/2005/8/layout/hProcess9"/>
    <dgm:cxn modelId="{45591DFE-19D1-45F8-8B09-CC2FB7897198}" type="presParOf" srcId="{BBF7B746-8DBC-46CD-BC9D-BFE725F79A7D}" destId="{DFFEE886-F965-4BB4-9E52-13D57BC6D81A}" srcOrd="1" destOrd="0" presId="urn:microsoft.com/office/officeart/2005/8/layout/hProcess9"/>
    <dgm:cxn modelId="{FB25ABBF-2E72-4FBB-9FA4-7C6E82476720}" type="presParOf" srcId="{BBF7B746-8DBC-46CD-BC9D-BFE725F79A7D}" destId="{49002525-4856-4A9F-8D22-06E4C793042C}" srcOrd="2" destOrd="0" presId="urn:microsoft.com/office/officeart/2005/8/layout/hProcess9"/>
    <dgm:cxn modelId="{1B44E025-2B41-44AD-A340-4F69FBC28C75}" type="presParOf" srcId="{BBF7B746-8DBC-46CD-BC9D-BFE725F79A7D}" destId="{A0C2B753-32B4-4D2B-B6CA-D4E96ABFA1AE}" srcOrd="3" destOrd="0" presId="urn:microsoft.com/office/officeart/2005/8/layout/hProcess9"/>
    <dgm:cxn modelId="{8EEFD752-A773-4A32-A385-29522240D829}" type="presParOf" srcId="{BBF7B746-8DBC-46CD-BC9D-BFE725F79A7D}" destId="{FDA42494-569C-4E4F-A404-67786C151244}" srcOrd="4" destOrd="0" presId="urn:microsoft.com/office/officeart/2005/8/layout/hProcess9"/>
    <dgm:cxn modelId="{25EF6EEF-AE90-467F-8398-CB9C04E63524}" type="presParOf" srcId="{BBF7B746-8DBC-46CD-BC9D-BFE725F79A7D}" destId="{DC39A9CF-616A-4912-B569-DE2077A30CB1}" srcOrd="5" destOrd="0" presId="urn:microsoft.com/office/officeart/2005/8/layout/hProcess9"/>
    <dgm:cxn modelId="{E7D5C4D4-208C-4CA3-8F1D-40B755D90E0F}" type="presParOf" srcId="{BBF7B746-8DBC-46CD-BC9D-BFE725F79A7D}" destId="{E92BE192-77C6-4972-92D9-DD6F6987BD9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736A8-999B-4286-A098-0C9C343B807A}">
      <dsp:nvSpPr>
        <dsp:cNvPr id="0" name=""/>
        <dsp:cNvSpPr/>
      </dsp:nvSpPr>
      <dsp:spPr>
        <a:xfrm rot="10800000">
          <a:off x="1776951" y="351"/>
          <a:ext cx="6383102" cy="6767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1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Distinguish between the different types of misinformation</a:t>
          </a:r>
          <a:endParaRPr lang="en-US" sz="2000" kern="1200" dirty="0"/>
        </a:p>
      </dsp:txBody>
      <dsp:txXfrm rot="10800000">
        <a:off x="1946128" y="351"/>
        <a:ext cx="6213925" cy="676709"/>
      </dsp:txXfrm>
    </dsp:sp>
    <dsp:sp modelId="{92B619E4-2057-45E4-B094-6D451376F99C}">
      <dsp:nvSpPr>
        <dsp:cNvPr id="0" name=""/>
        <dsp:cNvSpPr/>
      </dsp:nvSpPr>
      <dsp:spPr>
        <a:xfrm>
          <a:off x="1438596" y="351"/>
          <a:ext cx="676709" cy="67670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9CE46B-672C-4464-950E-B500CD6000F1}">
      <dsp:nvSpPr>
        <dsp:cNvPr id="0" name=""/>
        <dsp:cNvSpPr/>
      </dsp:nvSpPr>
      <dsp:spPr>
        <a:xfrm rot="10800000">
          <a:off x="1776951" y="863770"/>
          <a:ext cx="6383102" cy="6767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1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Recognize the psychological, social, and technological factors associated with oncology misinformation </a:t>
          </a:r>
          <a:endParaRPr lang="en-US" sz="2000" kern="1200" dirty="0"/>
        </a:p>
      </dsp:txBody>
      <dsp:txXfrm rot="10800000">
        <a:off x="1946128" y="863770"/>
        <a:ext cx="6213925" cy="676709"/>
      </dsp:txXfrm>
    </dsp:sp>
    <dsp:sp modelId="{971F2CEA-4EB0-430E-8965-E6773D14CC72}">
      <dsp:nvSpPr>
        <dsp:cNvPr id="0" name=""/>
        <dsp:cNvSpPr/>
      </dsp:nvSpPr>
      <dsp:spPr>
        <a:xfrm>
          <a:off x="1438596" y="863770"/>
          <a:ext cx="676709" cy="67670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CE67A4-33C5-43E2-AA52-EE1C2C8006E6}">
      <dsp:nvSpPr>
        <dsp:cNvPr id="0" name=""/>
        <dsp:cNvSpPr/>
      </dsp:nvSpPr>
      <dsp:spPr>
        <a:xfrm rot="10800000">
          <a:off x="1776951" y="1727190"/>
          <a:ext cx="6383102" cy="6767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1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Identify evidence-based techniques for effectively correcting oncology misinformation</a:t>
          </a:r>
          <a:endParaRPr lang="en-US" sz="2000" kern="1200" dirty="0"/>
        </a:p>
      </dsp:txBody>
      <dsp:txXfrm rot="10800000">
        <a:off x="1946128" y="1727190"/>
        <a:ext cx="6213925" cy="676709"/>
      </dsp:txXfrm>
    </dsp:sp>
    <dsp:sp modelId="{D31B8086-6BCE-4E97-B18E-27A8E676F1AC}">
      <dsp:nvSpPr>
        <dsp:cNvPr id="0" name=""/>
        <dsp:cNvSpPr/>
      </dsp:nvSpPr>
      <dsp:spPr>
        <a:xfrm>
          <a:off x="1438596" y="1727190"/>
          <a:ext cx="676709" cy="67670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6345F9-8356-4D5D-95CB-1278462C9FC5}">
      <dsp:nvSpPr>
        <dsp:cNvPr id="0" name=""/>
        <dsp:cNvSpPr/>
      </dsp:nvSpPr>
      <dsp:spPr>
        <a:xfrm rot="10800000">
          <a:off x="1476498" y="2590960"/>
          <a:ext cx="6783705" cy="95782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1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t>Recognize common myths and misconceptions in oncology </a:t>
          </a:r>
          <a:r>
            <a:rPr lang="en-US" sz="2000" kern="1200" dirty="0"/>
            <a:t>including the use of fenbendazole, ivermectin, and alternative dietary regimens such as the Gerson therapy. </a:t>
          </a:r>
        </a:p>
      </dsp:txBody>
      <dsp:txXfrm rot="10800000">
        <a:off x="1715955" y="2590960"/>
        <a:ext cx="6544248" cy="957828"/>
      </dsp:txXfrm>
    </dsp:sp>
    <dsp:sp modelId="{3EF67F12-2F90-4D3C-B7B8-CA83AEDCB591}">
      <dsp:nvSpPr>
        <dsp:cNvPr id="0" name=""/>
        <dsp:cNvSpPr/>
      </dsp:nvSpPr>
      <dsp:spPr>
        <a:xfrm>
          <a:off x="1338445" y="2731168"/>
          <a:ext cx="676709" cy="67670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AE6C1-94C6-4F3E-ABCD-67046B46D5EF}">
      <dsp:nvSpPr>
        <dsp:cNvPr id="0" name=""/>
        <dsp:cNvSpPr/>
      </dsp:nvSpPr>
      <dsp:spPr>
        <a:xfrm>
          <a:off x="591502" y="0"/>
          <a:ext cx="6703695" cy="32623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5D0C1F-565C-41A8-97B6-41E76F362D5B}">
      <dsp:nvSpPr>
        <dsp:cNvPr id="0" name=""/>
        <dsp:cNvSpPr/>
      </dsp:nvSpPr>
      <dsp:spPr>
        <a:xfrm>
          <a:off x="3947" y="978693"/>
          <a:ext cx="1898507" cy="1304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75000"/>
                  <a:lumOff val="25000"/>
                </a:schemeClr>
              </a:solidFill>
              <a:latin typeface="+mn-lt"/>
            </a:rPr>
            <a:t>1) Understand </a:t>
          </a:r>
          <a:endParaRPr lang="en-US" sz="1800" kern="1200" dirty="0">
            <a:solidFill>
              <a:schemeClr val="tx1">
                <a:lumMod val="75000"/>
                <a:lumOff val="25000"/>
              </a:schemeClr>
            </a:solidFill>
            <a:latin typeface="+mn-lt"/>
          </a:endParaRPr>
        </a:p>
      </dsp:txBody>
      <dsp:txXfrm>
        <a:off x="67648" y="1042394"/>
        <a:ext cx="1771105" cy="1177522"/>
      </dsp:txXfrm>
    </dsp:sp>
    <dsp:sp modelId="{49002525-4856-4A9F-8D22-06E4C793042C}">
      <dsp:nvSpPr>
        <dsp:cNvPr id="0" name=""/>
        <dsp:cNvSpPr/>
      </dsp:nvSpPr>
      <dsp:spPr>
        <a:xfrm>
          <a:off x="1997379" y="978693"/>
          <a:ext cx="1898507" cy="1304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75000"/>
                  <a:lumOff val="25000"/>
                </a:schemeClr>
              </a:solidFill>
              <a:latin typeface="+mn-lt"/>
            </a:rPr>
            <a:t>2) Correct the Misinformation</a:t>
          </a:r>
          <a:endParaRPr lang="en-US" sz="1800" kern="1200" dirty="0">
            <a:solidFill>
              <a:schemeClr val="tx1">
                <a:lumMod val="75000"/>
                <a:lumOff val="25000"/>
              </a:schemeClr>
            </a:solidFill>
            <a:latin typeface="+mn-lt"/>
          </a:endParaRPr>
        </a:p>
      </dsp:txBody>
      <dsp:txXfrm>
        <a:off x="2061080" y="1042394"/>
        <a:ext cx="1771105" cy="1177522"/>
      </dsp:txXfrm>
    </dsp:sp>
    <dsp:sp modelId="{FDA42494-569C-4E4F-A404-67786C151244}">
      <dsp:nvSpPr>
        <dsp:cNvPr id="0" name=""/>
        <dsp:cNvSpPr/>
      </dsp:nvSpPr>
      <dsp:spPr>
        <a:xfrm>
          <a:off x="3990812" y="978693"/>
          <a:ext cx="1898507" cy="1304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75000"/>
                  <a:lumOff val="25000"/>
                </a:schemeClr>
              </a:solidFill>
              <a:latin typeface="+mn-lt"/>
              <a:cs typeface="Arial"/>
            </a:rPr>
            <a:t>3) Advise About Future Online Searches</a:t>
          </a:r>
          <a:endParaRPr lang="en-US" sz="1800" kern="1200" dirty="0">
            <a:solidFill>
              <a:schemeClr val="tx1">
                <a:lumMod val="75000"/>
                <a:lumOff val="25000"/>
              </a:schemeClr>
            </a:solidFill>
            <a:latin typeface="+mn-lt"/>
          </a:endParaRPr>
        </a:p>
      </dsp:txBody>
      <dsp:txXfrm>
        <a:off x="4054513" y="1042394"/>
        <a:ext cx="1771105" cy="1177522"/>
      </dsp:txXfrm>
    </dsp:sp>
    <dsp:sp modelId="{E92BE192-77C6-4972-92D9-DD6F6987BD9E}">
      <dsp:nvSpPr>
        <dsp:cNvPr id="0" name=""/>
        <dsp:cNvSpPr/>
      </dsp:nvSpPr>
      <dsp:spPr>
        <a:xfrm>
          <a:off x="5984245" y="978693"/>
          <a:ext cx="1898507" cy="1304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n-lt"/>
              <a:cs typeface="Arial"/>
            </a:rPr>
            <a:t>4) Preserve the Clinician-Patient Relationship</a:t>
          </a:r>
        </a:p>
      </dsp:txBody>
      <dsp:txXfrm>
        <a:off x="6047946" y="1042394"/>
        <a:ext cx="1771105" cy="1177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BEB66-5CB1-4165-A6B8-EDF841F0460C}">
      <dsp:nvSpPr>
        <dsp:cNvPr id="0" name=""/>
        <dsp:cNvSpPr/>
      </dsp:nvSpPr>
      <dsp:spPr>
        <a:xfrm>
          <a:off x="91124" y="11772"/>
          <a:ext cx="2669314"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endParaRPr lang="en-US" sz="1200" kern="1200" dirty="0">
            <a:solidFill>
              <a:schemeClr val="bg1"/>
            </a:solidFill>
          </a:endParaRPr>
        </a:p>
      </dsp:txBody>
      <dsp:txXfrm>
        <a:off x="91124" y="11772"/>
        <a:ext cx="2669314" cy="712800"/>
      </dsp:txXfrm>
    </dsp:sp>
    <dsp:sp modelId="{1E79A838-6A3F-4A20-ABE2-FA29F5F05E74}">
      <dsp:nvSpPr>
        <dsp:cNvPr id="0" name=""/>
        <dsp:cNvSpPr/>
      </dsp:nvSpPr>
      <dsp:spPr>
        <a:xfrm>
          <a:off x="2700416" y="0"/>
          <a:ext cx="533862" cy="712800"/>
        </a:xfrm>
        <a:prstGeom prst="leftBrace">
          <a:avLst>
            <a:gd name="adj1" fmla="val 35000"/>
            <a:gd name="adj2" fmla="val 50000"/>
          </a:avLst>
        </a:pr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82D5977A-CB94-4553-8846-384B67204E5B}">
      <dsp:nvSpPr>
        <dsp:cNvPr id="0" name=""/>
        <dsp:cNvSpPr/>
      </dsp:nvSpPr>
      <dsp:spPr>
        <a:xfrm>
          <a:off x="2871075" y="151474"/>
          <a:ext cx="7679976" cy="585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lr>
              <a:srgbClr val="007F88"/>
            </a:buClr>
            <a:buSzPct val="110000"/>
            <a:buChar char="•"/>
          </a:pPr>
          <a:r>
            <a:rPr lang="en-US" sz="2000" kern="1200" dirty="0"/>
            <a:t>Pharmacists frequently encounter harmful cancer misinformation from patients </a:t>
          </a:r>
        </a:p>
      </dsp:txBody>
      <dsp:txXfrm>
        <a:off x="2871075" y="151474"/>
        <a:ext cx="7679976" cy="585237"/>
      </dsp:txXfrm>
    </dsp:sp>
    <dsp:sp modelId="{7C3107FD-D9F8-4679-AA5F-7C3A97BFD851}">
      <dsp:nvSpPr>
        <dsp:cNvPr id="0" name=""/>
        <dsp:cNvSpPr/>
      </dsp:nvSpPr>
      <dsp:spPr>
        <a:xfrm>
          <a:off x="212" y="851927"/>
          <a:ext cx="2674734"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88900" rIns="248920" bIns="88900" numCol="1" spcCol="1270" anchor="ctr" anchorCtr="0">
          <a:noAutofit/>
        </a:bodyPr>
        <a:lstStyle/>
        <a:p>
          <a:pPr marL="0" lvl="0" indent="0" algn="r" defTabSz="1555750">
            <a:lnSpc>
              <a:spcPct val="90000"/>
            </a:lnSpc>
            <a:spcBef>
              <a:spcPct val="0"/>
            </a:spcBef>
            <a:spcAft>
              <a:spcPct val="35000"/>
            </a:spcAft>
            <a:buNone/>
          </a:pPr>
          <a:endParaRPr lang="en-US" sz="3500" kern="1200" dirty="0"/>
        </a:p>
      </dsp:txBody>
      <dsp:txXfrm>
        <a:off x="212" y="851927"/>
        <a:ext cx="2674734" cy="712800"/>
      </dsp:txXfrm>
    </dsp:sp>
    <dsp:sp modelId="{A6FBFAEB-09A9-45E1-9DD6-4D1BDF54B13E}">
      <dsp:nvSpPr>
        <dsp:cNvPr id="0" name=""/>
        <dsp:cNvSpPr/>
      </dsp:nvSpPr>
      <dsp:spPr>
        <a:xfrm>
          <a:off x="2674946" y="851927"/>
          <a:ext cx="534946" cy="712800"/>
        </a:xfrm>
        <a:prstGeom prst="leftBrace">
          <a:avLst>
            <a:gd name="adj1" fmla="val 35000"/>
            <a:gd name="adj2" fmla="val 50000"/>
          </a:avLst>
        </a:pr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D02752C0-1126-4DFC-BDD6-9A496388B207}">
      <dsp:nvSpPr>
        <dsp:cNvPr id="0" name=""/>
        <dsp:cNvSpPr/>
      </dsp:nvSpPr>
      <dsp:spPr>
        <a:xfrm>
          <a:off x="2865191" y="954089"/>
          <a:ext cx="7675926" cy="5625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lr>
              <a:srgbClr val="007F88"/>
            </a:buClr>
            <a:buSzPct val="110000"/>
            <a:buChar char="•"/>
          </a:pPr>
          <a:r>
            <a:rPr lang="en-US" sz="2000" kern="1200" dirty="0"/>
            <a:t>Refreshing pharmacists’ skills in evaluating evidence-based information is crucial, especially in the age of social media</a:t>
          </a:r>
        </a:p>
      </dsp:txBody>
      <dsp:txXfrm>
        <a:off x="2865191" y="954089"/>
        <a:ext cx="7675926" cy="562520"/>
      </dsp:txXfrm>
    </dsp:sp>
    <dsp:sp modelId="{394FB4BF-5CD3-4E78-BCDE-8FE7B95EF464}">
      <dsp:nvSpPr>
        <dsp:cNvPr id="0" name=""/>
        <dsp:cNvSpPr/>
      </dsp:nvSpPr>
      <dsp:spPr>
        <a:xfrm>
          <a:off x="212" y="1694327"/>
          <a:ext cx="2658474"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88900" rIns="248920" bIns="88900" numCol="1" spcCol="1270" anchor="ctr" anchorCtr="0">
          <a:noAutofit/>
        </a:bodyPr>
        <a:lstStyle/>
        <a:p>
          <a:pPr marL="0" lvl="0" indent="0" algn="r" defTabSz="1555750">
            <a:lnSpc>
              <a:spcPct val="90000"/>
            </a:lnSpc>
            <a:spcBef>
              <a:spcPct val="0"/>
            </a:spcBef>
            <a:spcAft>
              <a:spcPct val="35000"/>
            </a:spcAft>
            <a:buClr>
              <a:srgbClr val="007F88"/>
            </a:buClr>
            <a:buSzPct val="110000"/>
            <a:buNone/>
          </a:pPr>
          <a:endParaRPr lang="en-US" sz="3500" kern="1200" dirty="0"/>
        </a:p>
      </dsp:txBody>
      <dsp:txXfrm>
        <a:off x="212" y="1694327"/>
        <a:ext cx="2658474" cy="712800"/>
      </dsp:txXfrm>
    </dsp:sp>
    <dsp:sp modelId="{7BF9CB9C-B66E-44E9-9194-BD1291EE59B3}">
      <dsp:nvSpPr>
        <dsp:cNvPr id="0" name=""/>
        <dsp:cNvSpPr/>
      </dsp:nvSpPr>
      <dsp:spPr>
        <a:xfrm>
          <a:off x="2746255" y="1627744"/>
          <a:ext cx="531694" cy="712800"/>
        </a:xfrm>
        <a:prstGeom prst="leftBrace">
          <a:avLst>
            <a:gd name="adj1" fmla="val 35000"/>
            <a:gd name="adj2" fmla="val 50000"/>
          </a:avLst>
        </a:pr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92643381-873D-4970-9C51-FE0F59A67C2A}">
      <dsp:nvSpPr>
        <dsp:cNvPr id="0" name=""/>
        <dsp:cNvSpPr/>
      </dsp:nvSpPr>
      <dsp:spPr>
        <a:xfrm>
          <a:off x="2865201" y="1793488"/>
          <a:ext cx="7695501" cy="5470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lr>
              <a:srgbClr val="007F88"/>
            </a:buClr>
            <a:buSzPct val="110000"/>
            <a:buChar char="•"/>
          </a:pPr>
          <a:r>
            <a:rPr lang="en-US" sz="2000" kern="1200" dirty="0">
              <a:solidFill>
                <a:srgbClr val="FFFFFF"/>
              </a:solidFill>
              <a:latin typeface="Arial" panose="020B0604020202020204"/>
              <a:ea typeface="+mn-ea"/>
              <a:cs typeface="+mn-cs"/>
            </a:rPr>
            <a:t>A structured approach to correcting oncology misinformation</a:t>
          </a:r>
        </a:p>
      </dsp:txBody>
      <dsp:txXfrm>
        <a:off x="2865201" y="1793488"/>
        <a:ext cx="7695501" cy="547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335FD-3744-4D11-B344-4B37DCBF0A56}">
      <dsp:nvSpPr>
        <dsp:cNvPr id="0" name=""/>
        <dsp:cNvSpPr/>
      </dsp:nvSpPr>
      <dsp:spPr>
        <a:xfrm>
          <a:off x="75965" y="1733"/>
          <a:ext cx="2289922" cy="13739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t>Echo chamber effect </a:t>
          </a:r>
          <a:endParaRPr lang="en-US" sz="1600" kern="1200" dirty="0"/>
        </a:p>
        <a:p>
          <a:pPr marL="114300" lvl="1" indent="-114300" algn="l" defTabSz="533400">
            <a:lnSpc>
              <a:spcPct val="90000"/>
            </a:lnSpc>
            <a:spcBef>
              <a:spcPct val="0"/>
            </a:spcBef>
            <a:spcAft>
              <a:spcPct val="15000"/>
            </a:spcAft>
            <a:buChar char="•"/>
          </a:pPr>
          <a:r>
            <a:rPr lang="en-US" sz="1200" b="0" i="0" kern="1200" dirty="0"/>
            <a:t>Bias of information toward like-minded peers that reinforces a shared narrative </a:t>
          </a:r>
          <a:endParaRPr lang="en-US" sz="1200" kern="1200" dirty="0"/>
        </a:p>
      </dsp:txBody>
      <dsp:txXfrm>
        <a:off x="75965" y="1733"/>
        <a:ext cx="2289922" cy="1373953"/>
      </dsp:txXfrm>
    </dsp:sp>
    <dsp:sp modelId="{9FCB53CC-6B49-45ED-95F0-B003128CB3E5}">
      <dsp:nvSpPr>
        <dsp:cNvPr id="0" name=""/>
        <dsp:cNvSpPr/>
      </dsp:nvSpPr>
      <dsp:spPr>
        <a:xfrm>
          <a:off x="2594880" y="1733"/>
          <a:ext cx="2289922" cy="13739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t>Confirmation bias </a:t>
          </a:r>
          <a:endParaRPr lang="en-US" sz="1600" kern="1200" dirty="0"/>
        </a:p>
        <a:p>
          <a:pPr marL="114300" lvl="1" indent="-114300" algn="l" defTabSz="533400">
            <a:lnSpc>
              <a:spcPct val="90000"/>
            </a:lnSpc>
            <a:spcBef>
              <a:spcPct val="0"/>
            </a:spcBef>
            <a:spcAft>
              <a:spcPct val="15000"/>
            </a:spcAft>
            <a:buChar char="•"/>
          </a:pPr>
          <a:r>
            <a:rPr lang="en-US" sz="1200" b="0" i="0" kern="1200"/>
            <a:t>Acceptance of claims because they match the individual's belief system</a:t>
          </a:r>
          <a:endParaRPr lang="en-US" sz="1200" kern="1200"/>
        </a:p>
      </dsp:txBody>
      <dsp:txXfrm>
        <a:off x="2594880" y="1733"/>
        <a:ext cx="2289922" cy="1373953"/>
      </dsp:txXfrm>
    </dsp:sp>
    <dsp:sp modelId="{57CEBE09-2586-465B-8244-5EE61583B189}">
      <dsp:nvSpPr>
        <dsp:cNvPr id="0" name=""/>
        <dsp:cNvSpPr/>
      </dsp:nvSpPr>
      <dsp:spPr>
        <a:xfrm>
          <a:off x="2564516" y="1538913"/>
          <a:ext cx="2289922" cy="13739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t>No verification of credentials </a:t>
          </a:r>
          <a:endParaRPr lang="en-US" sz="1600" kern="1200" dirty="0"/>
        </a:p>
        <a:p>
          <a:pPr marL="114300" lvl="1" indent="-114300" algn="l" defTabSz="533400">
            <a:lnSpc>
              <a:spcPct val="90000"/>
            </a:lnSpc>
            <a:spcBef>
              <a:spcPct val="0"/>
            </a:spcBef>
            <a:spcAft>
              <a:spcPct val="15000"/>
            </a:spcAft>
            <a:buChar char="•"/>
          </a:pPr>
          <a:r>
            <a:rPr lang="en-US" sz="1200" b="0" i="0" kern="1200" dirty="0"/>
            <a:t>Anyone can post on social medias without verification Systematic review showed </a:t>
          </a:r>
          <a:endParaRPr lang="en-US" sz="1200" kern="1200" dirty="0"/>
        </a:p>
      </dsp:txBody>
      <dsp:txXfrm>
        <a:off x="2564516" y="1538913"/>
        <a:ext cx="2289922" cy="1373953"/>
      </dsp:txXfrm>
    </dsp:sp>
    <dsp:sp modelId="{3460CFFF-5C81-47A1-943E-2D51E2D9D430}">
      <dsp:nvSpPr>
        <dsp:cNvPr id="0" name=""/>
        <dsp:cNvSpPr/>
      </dsp:nvSpPr>
      <dsp:spPr>
        <a:xfrm>
          <a:off x="110039" y="1538908"/>
          <a:ext cx="2289922" cy="13739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t>Anecdotal reports </a:t>
          </a:r>
          <a:endParaRPr lang="en-US" sz="1600" kern="1200" dirty="0"/>
        </a:p>
        <a:p>
          <a:pPr marL="114300" lvl="1" indent="-114300" algn="l" defTabSz="533400">
            <a:lnSpc>
              <a:spcPct val="90000"/>
            </a:lnSpc>
            <a:spcBef>
              <a:spcPct val="0"/>
            </a:spcBef>
            <a:spcAft>
              <a:spcPct val="15000"/>
            </a:spcAft>
            <a:buChar char="•"/>
          </a:pPr>
          <a:r>
            <a:rPr lang="en-US" sz="1200" b="0" i="0" kern="1200" dirty="0"/>
            <a:t>Individual narratives are featured on social media and even if authentic can mischaracterize cancer related issues </a:t>
          </a:r>
          <a:endParaRPr lang="en-US" sz="1200" kern="1200" dirty="0"/>
        </a:p>
      </dsp:txBody>
      <dsp:txXfrm>
        <a:off x="110039" y="1538908"/>
        <a:ext cx="2289922" cy="13739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63C5F-0D8C-4918-B048-8A724E7F5808}">
      <dsp:nvSpPr>
        <dsp:cNvPr id="0" name=""/>
        <dsp:cNvSpPr/>
      </dsp:nvSpPr>
      <dsp:spPr>
        <a:xfrm>
          <a:off x="548607" y="0"/>
          <a:ext cx="6217551" cy="253191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72494C-8564-4CEF-BC52-6534915279AF}">
      <dsp:nvSpPr>
        <dsp:cNvPr id="0" name=""/>
        <dsp:cNvSpPr/>
      </dsp:nvSpPr>
      <dsp:spPr>
        <a:xfrm>
          <a:off x="7857" y="759575"/>
          <a:ext cx="2354440" cy="10127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Clr>
              <a:srgbClr val="007F88"/>
            </a:buClr>
            <a:buSzPct val="110000"/>
            <a:buNone/>
          </a:pPr>
          <a:r>
            <a:rPr lang="en-US" sz="1700" kern="1200" dirty="0"/>
            <a:t>70% of cancer patients seek cancer related information online</a:t>
          </a:r>
        </a:p>
      </dsp:txBody>
      <dsp:txXfrm>
        <a:off x="57296" y="809014"/>
        <a:ext cx="2255562" cy="913889"/>
      </dsp:txXfrm>
    </dsp:sp>
    <dsp:sp modelId="{31A59543-2135-422E-B0C8-D4DBA4811311}">
      <dsp:nvSpPr>
        <dsp:cNvPr id="0" name=""/>
        <dsp:cNvSpPr/>
      </dsp:nvSpPr>
      <dsp:spPr>
        <a:xfrm>
          <a:off x="2480163" y="759575"/>
          <a:ext cx="2354440" cy="10127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Clr>
              <a:srgbClr val="007F88"/>
            </a:buClr>
            <a:buSzPct val="110000"/>
            <a:buNone/>
          </a:pPr>
          <a:r>
            <a:rPr lang="en-US" sz="1700" kern="1200" dirty="0"/>
            <a:t>30-80% of online cancer content contains misinformation </a:t>
          </a:r>
        </a:p>
      </dsp:txBody>
      <dsp:txXfrm>
        <a:off x="2529602" y="809014"/>
        <a:ext cx="2255562" cy="913889"/>
      </dsp:txXfrm>
    </dsp:sp>
    <dsp:sp modelId="{7CAE06F7-BE72-4653-9CA0-7A08D55BC2FD}">
      <dsp:nvSpPr>
        <dsp:cNvPr id="0" name=""/>
        <dsp:cNvSpPr/>
      </dsp:nvSpPr>
      <dsp:spPr>
        <a:xfrm>
          <a:off x="4952468" y="759575"/>
          <a:ext cx="2354440" cy="10127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77% of that misinformation is harmful </a:t>
          </a:r>
        </a:p>
      </dsp:txBody>
      <dsp:txXfrm>
        <a:off x="5001907" y="809014"/>
        <a:ext cx="2255562" cy="9138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AE6C1-94C6-4F3E-ABCD-67046B46D5EF}">
      <dsp:nvSpPr>
        <dsp:cNvPr id="0" name=""/>
        <dsp:cNvSpPr/>
      </dsp:nvSpPr>
      <dsp:spPr>
        <a:xfrm>
          <a:off x="591502" y="0"/>
          <a:ext cx="6703695" cy="32623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5D0C1F-565C-41A8-97B6-41E76F362D5B}">
      <dsp:nvSpPr>
        <dsp:cNvPr id="0" name=""/>
        <dsp:cNvSpPr/>
      </dsp:nvSpPr>
      <dsp:spPr>
        <a:xfrm>
          <a:off x="3947" y="978693"/>
          <a:ext cx="1898507" cy="1304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n-lt"/>
            </a:rPr>
            <a:t>1) Understand </a:t>
          </a:r>
          <a:endParaRPr lang="en-US" sz="1800" kern="1200" dirty="0">
            <a:latin typeface="+mn-lt"/>
          </a:endParaRPr>
        </a:p>
      </dsp:txBody>
      <dsp:txXfrm>
        <a:off x="67648" y="1042394"/>
        <a:ext cx="1771105" cy="1177522"/>
      </dsp:txXfrm>
    </dsp:sp>
    <dsp:sp modelId="{49002525-4856-4A9F-8D22-06E4C793042C}">
      <dsp:nvSpPr>
        <dsp:cNvPr id="0" name=""/>
        <dsp:cNvSpPr/>
      </dsp:nvSpPr>
      <dsp:spPr>
        <a:xfrm>
          <a:off x="1997379" y="978693"/>
          <a:ext cx="1898507" cy="1304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n-lt"/>
            </a:rPr>
            <a:t>2) Correct the Misinformation</a:t>
          </a:r>
          <a:endParaRPr lang="en-US" sz="1800" kern="1200" dirty="0">
            <a:solidFill>
              <a:schemeClr val="bg1"/>
            </a:solidFill>
            <a:latin typeface="+mn-lt"/>
          </a:endParaRPr>
        </a:p>
      </dsp:txBody>
      <dsp:txXfrm>
        <a:off x="2061080" y="1042394"/>
        <a:ext cx="1771105" cy="1177522"/>
      </dsp:txXfrm>
    </dsp:sp>
    <dsp:sp modelId="{FDA42494-569C-4E4F-A404-67786C151244}">
      <dsp:nvSpPr>
        <dsp:cNvPr id="0" name=""/>
        <dsp:cNvSpPr/>
      </dsp:nvSpPr>
      <dsp:spPr>
        <a:xfrm>
          <a:off x="3990812" y="978693"/>
          <a:ext cx="1898507" cy="1304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n-lt"/>
              <a:cs typeface="Arial"/>
            </a:rPr>
            <a:t>3) Advise About Future Online Searches</a:t>
          </a:r>
          <a:endParaRPr lang="en-US" sz="1800" kern="1200" dirty="0">
            <a:solidFill>
              <a:schemeClr val="bg1"/>
            </a:solidFill>
            <a:latin typeface="+mn-lt"/>
          </a:endParaRPr>
        </a:p>
      </dsp:txBody>
      <dsp:txXfrm>
        <a:off x="4054513" y="1042394"/>
        <a:ext cx="1771105" cy="1177522"/>
      </dsp:txXfrm>
    </dsp:sp>
    <dsp:sp modelId="{E92BE192-77C6-4972-92D9-DD6F6987BD9E}">
      <dsp:nvSpPr>
        <dsp:cNvPr id="0" name=""/>
        <dsp:cNvSpPr/>
      </dsp:nvSpPr>
      <dsp:spPr>
        <a:xfrm>
          <a:off x="5984245" y="978693"/>
          <a:ext cx="1898507" cy="1304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n-lt"/>
              <a:cs typeface="Arial"/>
            </a:rPr>
            <a:t>4) Preserve the Clinician-Patient Relationship</a:t>
          </a:r>
        </a:p>
      </dsp:txBody>
      <dsp:txXfrm>
        <a:off x="6047946" y="1042394"/>
        <a:ext cx="1771105" cy="11775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AE6C1-94C6-4F3E-ABCD-67046B46D5EF}">
      <dsp:nvSpPr>
        <dsp:cNvPr id="0" name=""/>
        <dsp:cNvSpPr/>
      </dsp:nvSpPr>
      <dsp:spPr>
        <a:xfrm>
          <a:off x="591502" y="0"/>
          <a:ext cx="6703695" cy="32623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5D0C1F-565C-41A8-97B6-41E76F362D5B}">
      <dsp:nvSpPr>
        <dsp:cNvPr id="0" name=""/>
        <dsp:cNvSpPr/>
      </dsp:nvSpPr>
      <dsp:spPr>
        <a:xfrm>
          <a:off x="3947" y="978693"/>
          <a:ext cx="1898507" cy="1304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1) Understand </a:t>
          </a:r>
          <a:endParaRPr lang="en-US" sz="1800" kern="1200" dirty="0"/>
        </a:p>
      </dsp:txBody>
      <dsp:txXfrm>
        <a:off x="67648" y="1042394"/>
        <a:ext cx="1771105" cy="1177522"/>
      </dsp:txXfrm>
    </dsp:sp>
    <dsp:sp modelId="{49002525-4856-4A9F-8D22-06E4C793042C}">
      <dsp:nvSpPr>
        <dsp:cNvPr id="0" name=""/>
        <dsp:cNvSpPr/>
      </dsp:nvSpPr>
      <dsp:spPr>
        <a:xfrm>
          <a:off x="1997379" y="978693"/>
          <a:ext cx="1898507" cy="1304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75000"/>
                  <a:lumOff val="25000"/>
                </a:schemeClr>
              </a:solidFill>
            </a:rPr>
            <a:t>2) Correct the Misinformation</a:t>
          </a:r>
          <a:endParaRPr lang="en-US" sz="1800" kern="1200" dirty="0">
            <a:solidFill>
              <a:schemeClr val="tx1">
                <a:lumMod val="75000"/>
                <a:lumOff val="25000"/>
              </a:schemeClr>
            </a:solidFill>
          </a:endParaRPr>
        </a:p>
      </dsp:txBody>
      <dsp:txXfrm>
        <a:off x="2061080" y="1042394"/>
        <a:ext cx="1771105" cy="1177522"/>
      </dsp:txXfrm>
    </dsp:sp>
    <dsp:sp modelId="{FDA42494-569C-4E4F-A404-67786C151244}">
      <dsp:nvSpPr>
        <dsp:cNvPr id="0" name=""/>
        <dsp:cNvSpPr/>
      </dsp:nvSpPr>
      <dsp:spPr>
        <a:xfrm>
          <a:off x="3990812" y="978693"/>
          <a:ext cx="1898507" cy="1304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75000"/>
                  <a:lumOff val="25000"/>
                </a:schemeClr>
              </a:solidFill>
              <a:latin typeface="+mn-lt"/>
              <a:cs typeface="Arial"/>
            </a:rPr>
            <a:t>3) Advise About Future Online Searches</a:t>
          </a:r>
          <a:endParaRPr lang="en-US" sz="1800" kern="1200" dirty="0">
            <a:solidFill>
              <a:schemeClr val="tx1">
                <a:lumMod val="75000"/>
                <a:lumOff val="25000"/>
              </a:schemeClr>
            </a:solidFill>
            <a:latin typeface="+mn-lt"/>
          </a:endParaRPr>
        </a:p>
      </dsp:txBody>
      <dsp:txXfrm>
        <a:off x="4054513" y="1042394"/>
        <a:ext cx="1771105" cy="1177522"/>
      </dsp:txXfrm>
    </dsp:sp>
    <dsp:sp modelId="{E92BE192-77C6-4972-92D9-DD6F6987BD9E}">
      <dsp:nvSpPr>
        <dsp:cNvPr id="0" name=""/>
        <dsp:cNvSpPr/>
      </dsp:nvSpPr>
      <dsp:spPr>
        <a:xfrm>
          <a:off x="5984245" y="978693"/>
          <a:ext cx="1898507" cy="1304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75000"/>
                  <a:lumOff val="25000"/>
                </a:schemeClr>
              </a:solidFill>
              <a:latin typeface="+mn-lt"/>
              <a:cs typeface="Arial"/>
            </a:rPr>
            <a:t>4) Preserve the Clinician-Patient Relationship</a:t>
          </a:r>
        </a:p>
      </dsp:txBody>
      <dsp:txXfrm>
        <a:off x="6047946" y="1042394"/>
        <a:ext cx="1771105" cy="11775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AE6C1-94C6-4F3E-ABCD-67046B46D5EF}">
      <dsp:nvSpPr>
        <dsp:cNvPr id="0" name=""/>
        <dsp:cNvSpPr/>
      </dsp:nvSpPr>
      <dsp:spPr>
        <a:xfrm>
          <a:off x="591502" y="0"/>
          <a:ext cx="6703695" cy="32623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5D0C1F-565C-41A8-97B6-41E76F362D5B}">
      <dsp:nvSpPr>
        <dsp:cNvPr id="0" name=""/>
        <dsp:cNvSpPr/>
      </dsp:nvSpPr>
      <dsp:spPr>
        <a:xfrm>
          <a:off x="3947" y="978693"/>
          <a:ext cx="1898507" cy="1304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lumMod val="75000"/>
                  <a:lumOff val="25000"/>
                </a:schemeClr>
              </a:solidFill>
            </a:rPr>
            <a:t>1) Understand </a:t>
          </a:r>
          <a:endParaRPr lang="en-US" sz="1900" kern="1200" dirty="0">
            <a:solidFill>
              <a:schemeClr val="tx1">
                <a:lumMod val="75000"/>
                <a:lumOff val="25000"/>
              </a:schemeClr>
            </a:solidFill>
          </a:endParaRPr>
        </a:p>
      </dsp:txBody>
      <dsp:txXfrm>
        <a:off x="67648" y="1042394"/>
        <a:ext cx="1771105" cy="1177522"/>
      </dsp:txXfrm>
    </dsp:sp>
    <dsp:sp modelId="{49002525-4856-4A9F-8D22-06E4C793042C}">
      <dsp:nvSpPr>
        <dsp:cNvPr id="0" name=""/>
        <dsp:cNvSpPr/>
      </dsp:nvSpPr>
      <dsp:spPr>
        <a:xfrm>
          <a:off x="1997379" y="978693"/>
          <a:ext cx="1898507" cy="1304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2) Correct the Misinformation</a:t>
          </a:r>
          <a:endParaRPr lang="en-US" sz="1900" kern="1200" dirty="0">
            <a:solidFill>
              <a:schemeClr val="bg1"/>
            </a:solidFill>
          </a:endParaRPr>
        </a:p>
      </dsp:txBody>
      <dsp:txXfrm>
        <a:off x="2061080" y="1042394"/>
        <a:ext cx="1771105" cy="1177522"/>
      </dsp:txXfrm>
    </dsp:sp>
    <dsp:sp modelId="{FDA42494-569C-4E4F-A404-67786C151244}">
      <dsp:nvSpPr>
        <dsp:cNvPr id="0" name=""/>
        <dsp:cNvSpPr/>
      </dsp:nvSpPr>
      <dsp:spPr>
        <a:xfrm>
          <a:off x="3990812" y="978693"/>
          <a:ext cx="1898507" cy="1304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lumMod val="75000"/>
                  <a:lumOff val="25000"/>
                </a:schemeClr>
              </a:solidFill>
              <a:latin typeface="Arial"/>
              <a:cs typeface="Arial"/>
            </a:rPr>
            <a:t>3) Advise About Future Online Searches</a:t>
          </a:r>
          <a:endParaRPr lang="en-US" sz="1900" kern="1200" dirty="0">
            <a:solidFill>
              <a:schemeClr val="tx1">
                <a:lumMod val="75000"/>
                <a:lumOff val="25000"/>
              </a:schemeClr>
            </a:solidFill>
          </a:endParaRPr>
        </a:p>
      </dsp:txBody>
      <dsp:txXfrm>
        <a:off x="4054513" y="1042394"/>
        <a:ext cx="1771105" cy="1177522"/>
      </dsp:txXfrm>
    </dsp:sp>
    <dsp:sp modelId="{E92BE192-77C6-4972-92D9-DD6F6987BD9E}">
      <dsp:nvSpPr>
        <dsp:cNvPr id="0" name=""/>
        <dsp:cNvSpPr/>
      </dsp:nvSpPr>
      <dsp:spPr>
        <a:xfrm>
          <a:off x="5984245" y="978693"/>
          <a:ext cx="1898507" cy="1304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lumMod val="75000"/>
                  <a:lumOff val="25000"/>
                </a:schemeClr>
              </a:solidFill>
              <a:latin typeface="Arial"/>
              <a:cs typeface="Arial"/>
            </a:rPr>
            <a:t>4) Preserve the Clinician-Patient Relationship</a:t>
          </a:r>
        </a:p>
      </dsp:txBody>
      <dsp:txXfrm>
        <a:off x="6047946" y="1042394"/>
        <a:ext cx="1771105" cy="11775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50688-8747-474E-9055-0046C3B5DA0E}">
      <dsp:nvSpPr>
        <dsp:cNvPr id="0" name=""/>
        <dsp:cNvSpPr/>
      </dsp:nvSpPr>
      <dsp:spPr>
        <a:xfrm>
          <a:off x="0" y="0"/>
          <a:ext cx="5809275" cy="6025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latin typeface="Arial" panose="020B0604020202020204"/>
            </a:rPr>
            <a:t>Explicitly state the information is misinformation</a:t>
          </a:r>
          <a:endParaRPr lang="en-US" sz="1600" kern="1200" dirty="0"/>
        </a:p>
      </dsp:txBody>
      <dsp:txXfrm>
        <a:off x="17648" y="17648"/>
        <a:ext cx="5108171" cy="567244"/>
      </dsp:txXfrm>
    </dsp:sp>
    <dsp:sp modelId="{DA05D7BB-62BF-4926-B518-D720AA76ABB5}">
      <dsp:nvSpPr>
        <dsp:cNvPr id="0" name=""/>
        <dsp:cNvSpPr/>
      </dsp:nvSpPr>
      <dsp:spPr>
        <a:xfrm>
          <a:off x="486526" y="712093"/>
          <a:ext cx="5809275" cy="6025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latin typeface="Arial" panose="020B0604020202020204"/>
            </a:rPr>
            <a:t>Explain why the information is incorrect </a:t>
          </a:r>
          <a:endParaRPr lang="en-US" sz="1600" kern="1200" dirty="0"/>
        </a:p>
      </dsp:txBody>
      <dsp:txXfrm>
        <a:off x="504174" y="729741"/>
        <a:ext cx="4895800" cy="567244"/>
      </dsp:txXfrm>
    </dsp:sp>
    <dsp:sp modelId="{09E07E8B-18B6-4929-BE4D-D87C5873D9A9}">
      <dsp:nvSpPr>
        <dsp:cNvPr id="0" name=""/>
        <dsp:cNvSpPr/>
      </dsp:nvSpPr>
      <dsp:spPr>
        <a:xfrm>
          <a:off x="965792" y="1424186"/>
          <a:ext cx="5809275" cy="6025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latin typeface="Arial" panose="020B0604020202020204"/>
            </a:rPr>
            <a:t>Emphasize the importance of a scientific base for quality </a:t>
          </a:r>
          <a:endParaRPr lang="en-US" sz="1600" kern="1200" dirty="0"/>
        </a:p>
      </dsp:txBody>
      <dsp:txXfrm>
        <a:off x="983440" y="1441834"/>
        <a:ext cx="4903062" cy="567244"/>
      </dsp:txXfrm>
    </dsp:sp>
    <dsp:sp modelId="{1C67824B-D2F8-45ED-9E14-D37B75D44229}">
      <dsp:nvSpPr>
        <dsp:cNvPr id="0" name=""/>
        <dsp:cNvSpPr/>
      </dsp:nvSpPr>
      <dsp:spPr>
        <a:xfrm>
          <a:off x="1452318" y="2136280"/>
          <a:ext cx="5809275" cy="6025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solidFill>
              <a:latin typeface="Arial" panose="020B0604020202020204"/>
            </a:rPr>
            <a:t>Bring it back to the patient in the end</a:t>
          </a:r>
          <a:endParaRPr lang="en-US" sz="1600" kern="1200" dirty="0"/>
        </a:p>
      </dsp:txBody>
      <dsp:txXfrm>
        <a:off x="1469966" y="2153928"/>
        <a:ext cx="4895800" cy="567244"/>
      </dsp:txXfrm>
    </dsp:sp>
    <dsp:sp modelId="{6613873E-6BFB-46D8-8374-8DBC3023743A}">
      <dsp:nvSpPr>
        <dsp:cNvPr id="0" name=""/>
        <dsp:cNvSpPr/>
      </dsp:nvSpPr>
      <dsp:spPr>
        <a:xfrm>
          <a:off x="5417623" y="461491"/>
          <a:ext cx="391651" cy="39165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505744" y="461491"/>
        <a:ext cx="215409" cy="294717"/>
      </dsp:txXfrm>
    </dsp:sp>
    <dsp:sp modelId="{90DF03E8-50A4-40C8-ACEC-4600A84D0961}">
      <dsp:nvSpPr>
        <dsp:cNvPr id="0" name=""/>
        <dsp:cNvSpPr/>
      </dsp:nvSpPr>
      <dsp:spPr>
        <a:xfrm>
          <a:off x="5904150" y="1173584"/>
          <a:ext cx="391651" cy="39165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992271" y="1173584"/>
        <a:ext cx="215409" cy="294717"/>
      </dsp:txXfrm>
    </dsp:sp>
    <dsp:sp modelId="{657CB53E-2739-4419-AD5C-9E975E0D7318}">
      <dsp:nvSpPr>
        <dsp:cNvPr id="0" name=""/>
        <dsp:cNvSpPr/>
      </dsp:nvSpPr>
      <dsp:spPr>
        <a:xfrm>
          <a:off x="6383415" y="1885678"/>
          <a:ext cx="391651" cy="39165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471536" y="1885678"/>
        <a:ext cx="215409" cy="2947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AE6C1-94C6-4F3E-ABCD-67046B46D5EF}">
      <dsp:nvSpPr>
        <dsp:cNvPr id="0" name=""/>
        <dsp:cNvSpPr/>
      </dsp:nvSpPr>
      <dsp:spPr>
        <a:xfrm>
          <a:off x="591502" y="0"/>
          <a:ext cx="6703695" cy="32623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5D0C1F-565C-41A8-97B6-41E76F362D5B}">
      <dsp:nvSpPr>
        <dsp:cNvPr id="0" name=""/>
        <dsp:cNvSpPr/>
      </dsp:nvSpPr>
      <dsp:spPr>
        <a:xfrm>
          <a:off x="3947" y="978693"/>
          <a:ext cx="1898507" cy="1304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75000"/>
                  <a:lumOff val="25000"/>
                </a:schemeClr>
              </a:solidFill>
              <a:latin typeface="+mn-lt"/>
            </a:rPr>
            <a:t>1) Understand </a:t>
          </a:r>
          <a:endParaRPr lang="en-US" sz="1800" kern="1200" dirty="0">
            <a:solidFill>
              <a:schemeClr val="tx1">
                <a:lumMod val="75000"/>
                <a:lumOff val="25000"/>
              </a:schemeClr>
            </a:solidFill>
            <a:latin typeface="+mn-lt"/>
          </a:endParaRPr>
        </a:p>
      </dsp:txBody>
      <dsp:txXfrm>
        <a:off x="67648" y="1042394"/>
        <a:ext cx="1771105" cy="1177522"/>
      </dsp:txXfrm>
    </dsp:sp>
    <dsp:sp modelId="{49002525-4856-4A9F-8D22-06E4C793042C}">
      <dsp:nvSpPr>
        <dsp:cNvPr id="0" name=""/>
        <dsp:cNvSpPr/>
      </dsp:nvSpPr>
      <dsp:spPr>
        <a:xfrm>
          <a:off x="1997379" y="978693"/>
          <a:ext cx="1898507" cy="1304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75000"/>
                  <a:lumOff val="25000"/>
                </a:schemeClr>
              </a:solidFill>
              <a:latin typeface="+mn-lt"/>
            </a:rPr>
            <a:t>2) Correct the Misinformation</a:t>
          </a:r>
          <a:endParaRPr lang="en-US" sz="1800" kern="1200" dirty="0">
            <a:solidFill>
              <a:schemeClr val="tx1">
                <a:lumMod val="75000"/>
                <a:lumOff val="25000"/>
              </a:schemeClr>
            </a:solidFill>
            <a:latin typeface="+mn-lt"/>
          </a:endParaRPr>
        </a:p>
      </dsp:txBody>
      <dsp:txXfrm>
        <a:off x="2061080" y="1042394"/>
        <a:ext cx="1771105" cy="1177522"/>
      </dsp:txXfrm>
    </dsp:sp>
    <dsp:sp modelId="{FDA42494-569C-4E4F-A404-67786C151244}">
      <dsp:nvSpPr>
        <dsp:cNvPr id="0" name=""/>
        <dsp:cNvSpPr/>
      </dsp:nvSpPr>
      <dsp:spPr>
        <a:xfrm>
          <a:off x="3990812" y="978693"/>
          <a:ext cx="1898507" cy="1304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n-lt"/>
              <a:cs typeface="Arial"/>
            </a:rPr>
            <a:t>3) Advise About Future Online Searches</a:t>
          </a:r>
          <a:endParaRPr lang="en-US" sz="1800" kern="1200" dirty="0">
            <a:solidFill>
              <a:schemeClr val="bg1"/>
            </a:solidFill>
            <a:latin typeface="+mn-lt"/>
          </a:endParaRPr>
        </a:p>
      </dsp:txBody>
      <dsp:txXfrm>
        <a:off x="4054513" y="1042394"/>
        <a:ext cx="1771105" cy="1177522"/>
      </dsp:txXfrm>
    </dsp:sp>
    <dsp:sp modelId="{E92BE192-77C6-4972-92D9-DD6F6987BD9E}">
      <dsp:nvSpPr>
        <dsp:cNvPr id="0" name=""/>
        <dsp:cNvSpPr/>
      </dsp:nvSpPr>
      <dsp:spPr>
        <a:xfrm>
          <a:off x="5984245" y="978693"/>
          <a:ext cx="1898507" cy="1304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75000"/>
                  <a:lumOff val="25000"/>
                </a:schemeClr>
              </a:solidFill>
              <a:latin typeface="+mn-lt"/>
              <a:cs typeface="Arial"/>
            </a:rPr>
            <a:t>4) Preserve the Clinician-Patient Relationship</a:t>
          </a:r>
        </a:p>
      </dsp:txBody>
      <dsp:txXfrm>
        <a:off x="6047946" y="1042394"/>
        <a:ext cx="1771105" cy="117752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686C7-58F5-4A53-9C73-A01E99665D4E}"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6DDF9-3DFF-48F7-94C2-61BD88DD34E6}" type="slidenum">
              <a:rPr lang="en-US" smtClean="0"/>
              <a:t>‹#›</a:t>
            </a:fld>
            <a:endParaRPr lang="en-US"/>
          </a:p>
        </p:txBody>
      </p:sp>
    </p:spTree>
    <p:extLst>
      <p:ext uri="{BB962C8B-B14F-4D97-AF65-F5344CB8AC3E}">
        <p14:creationId xmlns:p14="http://schemas.microsoft.com/office/powerpoint/2010/main" val="2894099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3</a:t>
            </a:fld>
            <a:endParaRPr lang="en-US"/>
          </a:p>
        </p:txBody>
      </p:sp>
    </p:spTree>
    <p:extLst>
      <p:ext uri="{BB962C8B-B14F-4D97-AF65-F5344CB8AC3E}">
        <p14:creationId xmlns:p14="http://schemas.microsoft.com/office/powerpoint/2010/main" val="3750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6DDF9-3DFF-48F7-94C2-61BD88DD34E6}" type="slidenum">
              <a:rPr lang="en-US" smtClean="0"/>
              <a:t>23</a:t>
            </a:fld>
            <a:endParaRPr lang="en-US"/>
          </a:p>
        </p:txBody>
      </p:sp>
    </p:spTree>
    <p:extLst>
      <p:ext uri="{BB962C8B-B14F-4D97-AF65-F5344CB8AC3E}">
        <p14:creationId xmlns:p14="http://schemas.microsoft.com/office/powerpoint/2010/main" val="3468744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A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2148" y="1990798"/>
            <a:ext cx="6112364" cy="715581"/>
          </a:xfrm>
        </p:spPr>
        <p:txBody>
          <a:bodyPr wrap="square" anchor="t">
            <a:spAutoFit/>
          </a:bodyPr>
          <a:lstStyle>
            <a:lvl1pPr algn="l">
              <a:defRPr sz="45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1887336" y="2643360"/>
            <a:ext cx="6112365" cy="480131"/>
          </a:xfrm>
        </p:spPr>
        <p:txBody>
          <a:bodyPr>
            <a:spAutoFit/>
          </a:bodyPr>
          <a:lstStyle>
            <a:lvl1pPr marL="0" indent="0" algn="l">
              <a:buNone/>
              <a:defRPr sz="2800" b="1">
                <a:solidFill>
                  <a:srgbClr val="8D8F9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 </a:t>
            </a:r>
          </a:p>
        </p:txBody>
      </p:sp>
      <p:pic>
        <p:nvPicPr>
          <p:cNvPr id="18" name="Picture 17" descr="Shape&#10;&#10;Description automatically generated with low confidence">
            <a:extLst>
              <a:ext uri="{FF2B5EF4-FFF2-40B4-BE49-F238E27FC236}">
                <a16:creationId xmlns:a16="http://schemas.microsoft.com/office/drawing/2014/main" id="{21AC9E6E-84CB-F828-5D02-94439F00968C}"/>
              </a:ext>
            </a:extLst>
          </p:cNvPr>
          <p:cNvPicPr>
            <a:picLocks noChangeAspect="1"/>
          </p:cNvPicPr>
          <p:nvPr userDrawn="1"/>
        </p:nvPicPr>
        <p:blipFill>
          <a:blip r:embed="rId2"/>
          <a:stretch>
            <a:fillRect/>
          </a:stretch>
        </p:blipFill>
        <p:spPr>
          <a:xfrm>
            <a:off x="2212486" y="710900"/>
            <a:ext cx="5366727" cy="938625"/>
          </a:xfrm>
          <a:prstGeom prst="rect">
            <a:avLst/>
          </a:prstGeom>
        </p:spPr>
      </p:pic>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3602373" y="4311614"/>
            <a:ext cx="4382139" cy="313932"/>
          </a:xfrm>
        </p:spPr>
        <p:txBody>
          <a:bodyPr wrap="square">
            <a:spAutoFit/>
          </a:bodyPr>
          <a:lstStyle>
            <a:lvl1pPr marL="0" indent="0" algn="r">
              <a:buNone/>
              <a:defRPr sz="1600"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4111696" y="4573301"/>
            <a:ext cx="3857627" cy="244682"/>
          </a:xfrm>
        </p:spPr>
        <p:txBody>
          <a:bodyPr wrap="square">
            <a:spAutoFit/>
          </a:bodyPr>
          <a:lstStyle>
            <a:lvl1pPr marL="0" indent="0" algn="r">
              <a:buNone/>
              <a:defRPr sz="1100" b="1">
                <a:solidFill>
                  <a:srgbClr val="00314C"/>
                </a:solidFill>
                <a:latin typeface="Arial" panose="020B0604020202020204" pitchFamily="34" charset="0"/>
                <a:cs typeface="Arial" panose="020B0604020202020204" pitchFamily="34" charset="0"/>
              </a:defRPr>
            </a:lvl1pPr>
          </a:lstStyle>
          <a:p>
            <a:pPr lvl="0"/>
            <a:r>
              <a:rPr lang="en-US"/>
              <a:t>MM / DD / YYYY</a:t>
            </a:r>
          </a:p>
        </p:txBody>
      </p:sp>
      <p:grpSp>
        <p:nvGrpSpPr>
          <p:cNvPr id="5" name="Group 4">
            <a:extLst>
              <a:ext uri="{FF2B5EF4-FFF2-40B4-BE49-F238E27FC236}">
                <a16:creationId xmlns:a16="http://schemas.microsoft.com/office/drawing/2014/main" id="{09633853-680C-5570-61E6-FF9FE1A9E284}"/>
              </a:ext>
            </a:extLst>
          </p:cNvPr>
          <p:cNvGrpSpPr/>
          <p:nvPr userDrawn="1"/>
        </p:nvGrpSpPr>
        <p:grpSpPr>
          <a:xfrm>
            <a:off x="-1" y="-1104"/>
            <a:ext cx="3421135" cy="5144603"/>
            <a:chOff x="-1" y="-1104"/>
            <a:chExt cx="3421135" cy="5144603"/>
          </a:xfrm>
        </p:grpSpPr>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grpSp>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913B13D-2968-CF8A-B27C-186406353BF8}"/>
                </a:ext>
              </a:extLst>
            </p:cNvPr>
            <p:cNvPicPr>
              <a:picLocks noChangeAspect="1"/>
            </p:cNvPicPr>
            <p:nvPr/>
          </p:nvPicPr>
          <p:blipFill rotWithShape="1">
            <a:blip r:embed="rId3"/>
            <a:srcRect l="11315"/>
            <a:stretch/>
          </p:blipFill>
          <p:spPr>
            <a:xfrm>
              <a:off x="-1" y="-3"/>
              <a:ext cx="3421135" cy="5143502"/>
            </a:xfrm>
            <a:prstGeom prst="rect">
              <a:avLst/>
            </a:prstGeom>
            <a:effectLst>
              <a:outerShdw blurRad="190500" dist="63500" dir="12600000" algn="br" rotWithShape="0">
                <a:prstClr val="black">
                  <a:alpha val="60000"/>
                </a:prstClr>
              </a:outerShdw>
            </a:effectLst>
          </p:spPr>
        </p:pic>
      </p:grpSp>
    </p:spTree>
    <p:extLst>
      <p:ext uri="{BB962C8B-B14F-4D97-AF65-F5344CB8AC3E}">
        <p14:creationId xmlns:p14="http://schemas.microsoft.com/office/powerpoint/2010/main" val="120309999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08" userDrawn="1">
          <p15:clr>
            <a:srgbClr val="FBAE40"/>
          </p15:clr>
        </p15:guide>
        <p15:guide id="4" pos="30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 White Corner Blue Background">
    <p:spTree>
      <p:nvGrpSpPr>
        <p:cNvPr id="1" name=""/>
        <p:cNvGrpSpPr/>
        <p:nvPr/>
      </p:nvGrpSpPr>
      <p:grpSpPr>
        <a:xfrm>
          <a:off x="0" y="0"/>
          <a:ext cx="0" cy="0"/>
          <a:chOff x="0" y="0"/>
          <a:chExt cx="0" cy="0"/>
        </a:xfrm>
      </p:grpSpPr>
      <p:pic>
        <p:nvPicPr>
          <p:cNvPr id="15" name="Picture 14" descr="Shape, rectangle&#10;&#10;Description automatically generated">
            <a:extLst>
              <a:ext uri="{FF2B5EF4-FFF2-40B4-BE49-F238E27FC236}">
                <a16:creationId xmlns:a16="http://schemas.microsoft.com/office/drawing/2014/main" id="{92138219-95CF-7FC7-FC2F-1531B05E179E}"/>
              </a:ext>
            </a:extLst>
          </p:cNvPr>
          <p:cNvPicPr>
            <a:picLocks noChangeAspect="1"/>
          </p:cNvPicPr>
          <p:nvPr userDrawn="1"/>
        </p:nvPicPr>
        <p:blipFill rotWithShape="1">
          <a:blip r:embed="rId2"/>
          <a:srcRect l="4509" t="27662" r="4586" b="6165"/>
          <a:stretch/>
        </p:blipFill>
        <p:spPr>
          <a:xfrm>
            <a:off x="0" y="0"/>
            <a:ext cx="9144000" cy="5143500"/>
          </a:xfrm>
          <a:prstGeom prst="rect">
            <a:avLst/>
          </a:prstGeom>
          <a:effectLst>
            <a:outerShdw blurRad="190500" dir="19200000" algn="bl" rotWithShape="0">
              <a:prstClr val="black">
                <a:alpha val="60000"/>
              </a:prstClr>
            </a:outerShdw>
          </a:effectLst>
        </p:spPr>
      </p:pic>
      <p:sp>
        <p:nvSpPr>
          <p:cNvPr id="2" name="Title 1"/>
          <p:cNvSpPr>
            <a:spLocks noGrp="1"/>
          </p:cNvSpPr>
          <p:nvPr>
            <p:ph type="title"/>
          </p:nvPr>
        </p:nvSpPr>
        <p:spPr>
          <a:xfrm>
            <a:off x="628650" y="283172"/>
            <a:ext cx="7886700" cy="646331"/>
          </a:xfrm>
        </p:spPr>
        <p:txBody>
          <a:bodyPr>
            <a:sp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1" name="Picture 10" descr="A picture containing text, clipart&#10;&#10;Description automatically generated">
            <a:extLst>
              <a:ext uri="{FF2B5EF4-FFF2-40B4-BE49-F238E27FC236}">
                <a16:creationId xmlns:a16="http://schemas.microsoft.com/office/drawing/2014/main" id="{5620DBBA-ACAD-4541-662F-D360C2296E21}"/>
              </a:ext>
            </a:extLst>
          </p:cNvPr>
          <p:cNvPicPr>
            <a:picLocks noChangeAspect="1"/>
          </p:cNvPicPr>
          <p:nvPr userDrawn="1"/>
        </p:nvPicPr>
        <p:blipFill>
          <a:blip r:embed="rId3"/>
          <a:stretch>
            <a:fillRect/>
          </a:stretch>
        </p:blipFill>
        <p:spPr>
          <a:xfrm>
            <a:off x="6247315" y="4645704"/>
            <a:ext cx="2468867" cy="431798"/>
          </a:xfrm>
          <a:prstGeom prst="rect">
            <a:avLst/>
          </a:prstGeom>
        </p:spPr>
      </p:pic>
    </p:spTree>
    <p:extLst>
      <p:ext uri="{BB962C8B-B14F-4D97-AF65-F5344CB8AC3E}">
        <p14:creationId xmlns:p14="http://schemas.microsoft.com/office/powerpoint/2010/main" val="411772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Corn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E2301F-9F95-2739-4729-3BD6AC685AF7}"/>
              </a:ext>
            </a:extLst>
          </p:cNvPr>
          <p:cNvGrpSpPr/>
          <p:nvPr userDrawn="1"/>
        </p:nvGrpSpPr>
        <p:grpSpPr>
          <a:xfrm>
            <a:off x="0" y="0"/>
            <a:ext cx="9144001" cy="5143500"/>
            <a:chOff x="0"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0031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0" y="0"/>
              <a:ext cx="9144001" cy="5143500"/>
            </a:xfrm>
            <a:prstGeom prst="rect">
              <a:avLst/>
            </a:prstGeom>
            <a:effectLst>
              <a:outerShdw blurRad="152400" dist="76200" dir="19200000" algn="bl" rotWithShape="0">
                <a:prstClr val="black">
                  <a:alpha val="6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6235260" y="4649010"/>
            <a:ext cx="2468880" cy="431798"/>
          </a:xfrm>
          <a:prstGeom prst="rect">
            <a:avLst/>
          </a:prstGeom>
        </p:spPr>
      </p:pic>
      <p:sp>
        <p:nvSpPr>
          <p:cNvPr id="5" name="Title 1">
            <a:extLst>
              <a:ext uri="{FF2B5EF4-FFF2-40B4-BE49-F238E27FC236}">
                <a16:creationId xmlns:a16="http://schemas.microsoft.com/office/drawing/2014/main" id="{36725FC0-BB8E-7C0F-EB52-15777CC9D1D4}"/>
              </a:ext>
            </a:extLst>
          </p:cNvPr>
          <p:cNvSpPr>
            <a:spLocks noGrp="1"/>
          </p:cNvSpPr>
          <p:nvPr>
            <p:ph type="title"/>
          </p:nvPr>
        </p:nvSpPr>
        <p:spPr>
          <a:xfrm>
            <a:off x="628650" y="264884"/>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641829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Blue Corner - Bottom L">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9C2BFB9-D1D2-F64C-9CE8-B2A6B633055F}"/>
              </a:ext>
            </a:extLst>
          </p:cNvPr>
          <p:cNvGrpSpPr/>
          <p:nvPr userDrawn="1"/>
        </p:nvGrpSpPr>
        <p:grpSpPr>
          <a:xfrm>
            <a:off x="0" y="-1"/>
            <a:ext cx="9144000" cy="51435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sp>
        <p:nvSpPr>
          <p:cNvPr id="2" name="Title 1"/>
          <p:cNvSpPr>
            <a:spLocks noGrp="1"/>
          </p:cNvSpPr>
          <p:nvPr>
            <p:ph type="title"/>
          </p:nvPr>
        </p:nvSpPr>
        <p:spPr>
          <a:xfrm>
            <a:off x="628650" y="261329"/>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rgbClr val="00314C"/>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2364093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 Gray Corner - Bottom 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F679E54-FB59-8069-E7CC-2500AB27FB21}"/>
              </a:ext>
            </a:extLst>
          </p:cNvPr>
          <p:cNvGrpSpPr/>
          <p:nvPr userDrawn="1"/>
        </p:nvGrpSpPr>
        <p:grpSpPr>
          <a:xfrm>
            <a:off x="0" y="-1"/>
            <a:ext cx="9144000" cy="51435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sp>
        <p:nvSpPr>
          <p:cNvPr id="2" name="Title 1"/>
          <p:cNvSpPr>
            <a:spLocks noGrp="1"/>
          </p:cNvSpPr>
          <p:nvPr>
            <p:ph type="title"/>
          </p:nvPr>
        </p:nvSpPr>
        <p:spPr>
          <a:xfrm>
            <a:off x="628650" y="261329"/>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rgbClr val="00314C"/>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13696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 White Corner Blue Background - Bottom L">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alphaModFix/>
          </a:blip>
          <a:srcRect l="3178" t="14608" r="3148" b="17203"/>
          <a:stretch/>
        </p:blipFill>
        <p:spPr>
          <a:xfrm>
            <a:off x="0" y="-1"/>
            <a:ext cx="9144000" cy="5143501"/>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98B0DCDD-E292-90F3-664E-6C6C3ABEBCFB}"/>
              </a:ext>
            </a:extLst>
          </p:cNvPr>
          <p:cNvPicPr>
            <a:picLocks noChangeAspect="1"/>
          </p:cNvPicPr>
          <p:nvPr userDrawn="1"/>
        </p:nvPicPr>
        <p:blipFill>
          <a:blip r:embed="rId3"/>
          <a:stretch>
            <a:fillRect/>
          </a:stretch>
        </p:blipFill>
        <p:spPr>
          <a:xfrm>
            <a:off x="6247315" y="4645704"/>
            <a:ext cx="2468867" cy="431798"/>
          </a:xfrm>
          <a:prstGeom prst="rect">
            <a:avLst/>
          </a:prstGeom>
        </p:spPr>
      </p:pic>
      <p:sp>
        <p:nvSpPr>
          <p:cNvPr id="2" name="Title 1"/>
          <p:cNvSpPr>
            <a:spLocks noGrp="1"/>
          </p:cNvSpPr>
          <p:nvPr>
            <p:ph type="title"/>
          </p:nvPr>
        </p:nvSpPr>
        <p:spPr>
          <a:xfrm>
            <a:off x="628650" y="283172"/>
            <a:ext cx="7886700" cy="646331"/>
          </a:xfrm>
        </p:spPr>
        <p:txBody>
          <a:bodyPr>
            <a:sp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646307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Blue - Stats 3 Column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8DFF3C-9FC7-CB5C-A9C9-75BDFEED412E}"/>
              </a:ext>
            </a:extLst>
          </p:cNvPr>
          <p:cNvGrpSpPr/>
          <p:nvPr userDrawn="1"/>
        </p:nvGrpSpPr>
        <p:grpSpPr>
          <a:xfrm>
            <a:off x="0" y="-1"/>
            <a:ext cx="9144000" cy="51435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6235260" y="4649010"/>
            <a:ext cx="2468880" cy="431798"/>
          </a:xfrm>
          <a:prstGeom prst="rect">
            <a:avLst/>
          </a:prstGeom>
        </p:spPr>
      </p:pic>
      <p:sp>
        <p:nvSpPr>
          <p:cNvPr id="11" name="Google Shape;95;p18">
            <a:extLst>
              <a:ext uri="{FF2B5EF4-FFF2-40B4-BE49-F238E27FC236}">
                <a16:creationId xmlns:a16="http://schemas.microsoft.com/office/drawing/2014/main" id="{CF7C5665-AFEB-D02E-0CD2-09B1159C6E4F}"/>
              </a:ext>
            </a:extLst>
          </p:cNvPr>
          <p:cNvSpPr txBox="1">
            <a:spLocks noGrp="1"/>
          </p:cNvSpPr>
          <p:nvPr>
            <p:ph type="title"/>
          </p:nvPr>
        </p:nvSpPr>
        <p:spPr>
          <a:xfrm>
            <a:off x="918725" y="2893005"/>
            <a:ext cx="2404500" cy="1244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4500" b="1">
                <a:solidFill>
                  <a:srgbClr val="00314C"/>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 name="Google Shape;96;p18">
            <a:extLst>
              <a:ext uri="{FF2B5EF4-FFF2-40B4-BE49-F238E27FC236}">
                <a16:creationId xmlns:a16="http://schemas.microsoft.com/office/drawing/2014/main" id="{5110B26E-FF9C-B6E6-D7A3-522EBC3E8FA0}"/>
              </a:ext>
            </a:extLst>
          </p:cNvPr>
          <p:cNvSpPr txBox="1">
            <a:spLocks noGrp="1"/>
          </p:cNvSpPr>
          <p:nvPr>
            <p:ph type="subTitle" idx="1"/>
          </p:nvPr>
        </p:nvSpPr>
        <p:spPr>
          <a:xfrm>
            <a:off x="3925837" y="3135790"/>
            <a:ext cx="1364100" cy="1022400"/>
          </a:xfrm>
          <a:prstGeom prst="rect">
            <a:avLst/>
          </a:prstGeom>
        </p:spPr>
        <p:txBody>
          <a:bodyPr spcFirstLastPara="1" wrap="square" lIns="91425" tIns="91425" rIns="91425" bIns="91425" anchor="t" anchorCtr="0">
            <a:noAutofit/>
          </a:bodyPr>
          <a:lstStyle>
            <a:lvl1pPr lvl="0" algn="ctr" rtl="0">
              <a:lnSpc>
                <a:spcPct val="100000"/>
              </a:lnSpc>
              <a:spcBef>
                <a:spcPts val="200"/>
              </a:spcBef>
              <a:spcAft>
                <a:spcPts val="0"/>
              </a:spcAft>
              <a:buSzPts val="1200"/>
              <a:buNone/>
              <a:defRPr sz="1200">
                <a:solidFill>
                  <a:srgbClr val="8D8F9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r>
              <a:rPr lang="en-US"/>
              <a:t>Click to edit</a:t>
            </a:r>
            <a:endParaRPr/>
          </a:p>
        </p:txBody>
      </p:sp>
      <p:sp>
        <p:nvSpPr>
          <p:cNvPr id="19" name="Text Placeholder 18">
            <a:extLst>
              <a:ext uri="{FF2B5EF4-FFF2-40B4-BE49-F238E27FC236}">
                <a16:creationId xmlns:a16="http://schemas.microsoft.com/office/drawing/2014/main" id="{C817E084-36FF-49FA-C5D4-BCDE8CC2D188}"/>
              </a:ext>
            </a:extLst>
          </p:cNvPr>
          <p:cNvSpPr>
            <a:spLocks noGrp="1"/>
          </p:cNvSpPr>
          <p:nvPr>
            <p:ph type="body" sz="quarter" idx="10"/>
          </p:nvPr>
        </p:nvSpPr>
        <p:spPr>
          <a:xfrm>
            <a:off x="5403850" y="3135313"/>
            <a:ext cx="1338263" cy="1022350"/>
          </a:xfrm>
        </p:spPr>
        <p:txBody>
          <a:bodyPr>
            <a:normAutofit/>
          </a:bodyPr>
          <a:lstStyle>
            <a:lvl1pPr marL="0" indent="0" algn="ctr">
              <a:lnSpc>
                <a:spcPct val="150000"/>
              </a:lnSpc>
              <a:buNone/>
              <a:defRPr sz="1200">
                <a:solidFill>
                  <a:srgbClr val="8D8F91"/>
                </a:solidFill>
                <a:latin typeface="Arial" panose="020B0604020202020204" pitchFamily="34" charset="0"/>
                <a:cs typeface="Arial" panose="020B0604020202020204" pitchFamily="34" charset="0"/>
              </a:defRPr>
            </a:lvl1pPr>
          </a:lstStyle>
          <a:p>
            <a:pPr lvl="0"/>
            <a:r>
              <a:rPr lang="en-US"/>
              <a:t>Click to edit</a:t>
            </a:r>
          </a:p>
        </p:txBody>
      </p:sp>
      <p:sp>
        <p:nvSpPr>
          <p:cNvPr id="20" name="Text Placeholder 18">
            <a:extLst>
              <a:ext uri="{FF2B5EF4-FFF2-40B4-BE49-F238E27FC236}">
                <a16:creationId xmlns:a16="http://schemas.microsoft.com/office/drawing/2014/main" id="{54DFBE40-144E-39C9-43BA-D33DFD321A27}"/>
              </a:ext>
            </a:extLst>
          </p:cNvPr>
          <p:cNvSpPr>
            <a:spLocks noGrp="1"/>
          </p:cNvSpPr>
          <p:nvPr>
            <p:ph type="body" sz="quarter" idx="11"/>
          </p:nvPr>
        </p:nvSpPr>
        <p:spPr>
          <a:xfrm>
            <a:off x="6852649" y="3152036"/>
            <a:ext cx="1338263" cy="1022350"/>
          </a:xfrm>
        </p:spPr>
        <p:txBody>
          <a:bodyPr>
            <a:normAutofit/>
          </a:bodyPr>
          <a:lstStyle>
            <a:lvl1pPr marL="0" indent="0" algn="ctr">
              <a:lnSpc>
                <a:spcPct val="150000"/>
              </a:lnSpc>
              <a:buNone/>
              <a:defRPr sz="1200">
                <a:solidFill>
                  <a:srgbClr val="8D8F91"/>
                </a:solidFill>
                <a:latin typeface="Arial" panose="020B0604020202020204" pitchFamily="34" charset="0"/>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1797328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Gray - Stats 3 ">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9748EF7-0FAE-758D-6122-922D0708F196}"/>
              </a:ext>
            </a:extLst>
          </p:cNvPr>
          <p:cNvGrpSpPr/>
          <p:nvPr userDrawn="1"/>
        </p:nvGrpSpPr>
        <p:grpSpPr>
          <a:xfrm>
            <a:off x="0" y="-1"/>
            <a:ext cx="9144000" cy="5143501"/>
            <a:chOff x="0" y="-1"/>
            <a:chExt cx="9144000" cy="5143501"/>
          </a:xfrm>
        </p:grpSpPr>
        <p:sp>
          <p:nvSpPr>
            <p:cNvPr id="5" name="Rectangle 4">
              <a:extLst>
                <a:ext uri="{FF2B5EF4-FFF2-40B4-BE49-F238E27FC236}">
                  <a16:creationId xmlns:a16="http://schemas.microsoft.com/office/drawing/2014/main" id="{E9C77C10-208E-FBD1-0D01-D7B75A385F81}"/>
                </a:ext>
              </a:extLst>
            </p:cNvPr>
            <p:cNvSpPr/>
            <p:nvPr userDrawn="1"/>
          </p:nvSpPr>
          <p:spPr>
            <a:xfrm>
              <a:off x="0" y="3831220"/>
              <a:ext cx="5795402" cy="131228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3143" t="14612" r="3143" b="17171"/>
            <a:stretch/>
          </p:blipFill>
          <p:spPr>
            <a:xfrm>
              <a:off x="0" y="-1"/>
              <a:ext cx="9144000" cy="5143501"/>
            </a:xfrm>
            <a:prstGeom prst="rect">
              <a:avLst/>
            </a:prstGeom>
            <a:effectLst>
              <a:outerShdw blurRad="50800" dist="38100" dir="5400000" algn="t" rotWithShape="0">
                <a:prstClr val="black">
                  <a:alpha val="40000"/>
                </a:prstClr>
              </a:outerShdw>
            </a:effectLst>
          </p:spPr>
        </p:pic>
      </p:grpSp>
      <p:pic>
        <p:nvPicPr>
          <p:cNvPr id="7" name="Picture 6" descr="Shape&#10;&#10;Description automatically generated with low confidence">
            <a:extLst>
              <a:ext uri="{FF2B5EF4-FFF2-40B4-BE49-F238E27FC236}">
                <a16:creationId xmlns:a16="http://schemas.microsoft.com/office/drawing/2014/main" id="{8F0278DB-2430-8CED-D485-F120482ADBC5}"/>
              </a:ext>
            </a:extLst>
          </p:cNvPr>
          <p:cNvPicPr>
            <a:picLocks noChangeAspect="1"/>
          </p:cNvPicPr>
          <p:nvPr userDrawn="1"/>
        </p:nvPicPr>
        <p:blipFill>
          <a:blip r:embed="rId3"/>
          <a:stretch>
            <a:fillRect/>
          </a:stretch>
        </p:blipFill>
        <p:spPr>
          <a:xfrm>
            <a:off x="6235260" y="4649010"/>
            <a:ext cx="2468880" cy="431798"/>
          </a:xfrm>
          <a:prstGeom prst="rect">
            <a:avLst/>
          </a:prstGeom>
        </p:spPr>
      </p:pic>
      <p:sp>
        <p:nvSpPr>
          <p:cNvPr id="11" name="Google Shape;95;p18">
            <a:extLst>
              <a:ext uri="{FF2B5EF4-FFF2-40B4-BE49-F238E27FC236}">
                <a16:creationId xmlns:a16="http://schemas.microsoft.com/office/drawing/2014/main" id="{79F265FF-B514-1907-2CD7-2A47121D46EE}"/>
              </a:ext>
            </a:extLst>
          </p:cNvPr>
          <p:cNvSpPr txBox="1">
            <a:spLocks noGrp="1"/>
          </p:cNvSpPr>
          <p:nvPr>
            <p:ph type="title"/>
          </p:nvPr>
        </p:nvSpPr>
        <p:spPr>
          <a:xfrm>
            <a:off x="918725" y="2893005"/>
            <a:ext cx="2404500" cy="1244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4500" b="1">
                <a:solidFill>
                  <a:srgbClr val="8D8F91"/>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 name="Google Shape;96;p18">
            <a:extLst>
              <a:ext uri="{FF2B5EF4-FFF2-40B4-BE49-F238E27FC236}">
                <a16:creationId xmlns:a16="http://schemas.microsoft.com/office/drawing/2014/main" id="{2AC4E042-F5D5-DDB1-38DF-2C1C328EA02F}"/>
              </a:ext>
            </a:extLst>
          </p:cNvPr>
          <p:cNvSpPr txBox="1">
            <a:spLocks noGrp="1"/>
          </p:cNvSpPr>
          <p:nvPr>
            <p:ph type="subTitle" idx="1"/>
          </p:nvPr>
        </p:nvSpPr>
        <p:spPr>
          <a:xfrm>
            <a:off x="3925837" y="3135790"/>
            <a:ext cx="1364100" cy="1022400"/>
          </a:xfrm>
          <a:prstGeom prst="rect">
            <a:avLst/>
          </a:prstGeom>
        </p:spPr>
        <p:txBody>
          <a:bodyPr spcFirstLastPara="1" wrap="square" lIns="91425" tIns="91425" rIns="91425" bIns="91425" anchor="t" anchorCtr="0">
            <a:noAutofit/>
          </a:bodyPr>
          <a:lstStyle>
            <a:lvl1pPr lvl="0" algn="ctr" rtl="0">
              <a:lnSpc>
                <a:spcPct val="100000"/>
              </a:lnSpc>
              <a:spcBef>
                <a:spcPts val="200"/>
              </a:spcBef>
              <a:spcAft>
                <a:spcPts val="0"/>
              </a:spcAft>
              <a:buSzPts val="1200"/>
              <a:buNone/>
              <a:defRPr sz="1200">
                <a:solidFill>
                  <a:srgbClr val="8D8F9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r>
              <a:rPr lang="en-US"/>
              <a:t>Click to edit</a:t>
            </a:r>
            <a:endParaRPr/>
          </a:p>
        </p:txBody>
      </p:sp>
      <p:sp>
        <p:nvSpPr>
          <p:cNvPr id="18" name="Text Placeholder 18">
            <a:extLst>
              <a:ext uri="{FF2B5EF4-FFF2-40B4-BE49-F238E27FC236}">
                <a16:creationId xmlns:a16="http://schemas.microsoft.com/office/drawing/2014/main" id="{F0B1FB60-FF3C-A56D-916F-913650A0A7A9}"/>
              </a:ext>
            </a:extLst>
          </p:cNvPr>
          <p:cNvSpPr>
            <a:spLocks noGrp="1"/>
          </p:cNvSpPr>
          <p:nvPr>
            <p:ph type="body" sz="quarter" idx="10"/>
          </p:nvPr>
        </p:nvSpPr>
        <p:spPr>
          <a:xfrm>
            <a:off x="5403850" y="3135313"/>
            <a:ext cx="1338263" cy="1022350"/>
          </a:xfrm>
        </p:spPr>
        <p:txBody>
          <a:bodyPr>
            <a:normAutofit/>
          </a:bodyPr>
          <a:lstStyle>
            <a:lvl1pPr marL="0" indent="0" algn="ctr">
              <a:lnSpc>
                <a:spcPct val="150000"/>
              </a:lnSpc>
              <a:buNone/>
              <a:defRPr sz="1200">
                <a:solidFill>
                  <a:srgbClr val="8D8F91"/>
                </a:solidFill>
                <a:latin typeface="Arial" panose="020B0604020202020204" pitchFamily="34" charset="0"/>
                <a:cs typeface="Arial" panose="020B0604020202020204" pitchFamily="34" charset="0"/>
              </a:defRPr>
            </a:lvl1pPr>
          </a:lstStyle>
          <a:p>
            <a:pPr lvl="0"/>
            <a:r>
              <a:rPr lang="en-US"/>
              <a:t>Click to edit</a:t>
            </a:r>
          </a:p>
        </p:txBody>
      </p:sp>
      <p:sp>
        <p:nvSpPr>
          <p:cNvPr id="19" name="Text Placeholder 18">
            <a:extLst>
              <a:ext uri="{FF2B5EF4-FFF2-40B4-BE49-F238E27FC236}">
                <a16:creationId xmlns:a16="http://schemas.microsoft.com/office/drawing/2014/main" id="{94CCFF6A-C934-F5B1-BE9E-2F690A3DE119}"/>
              </a:ext>
            </a:extLst>
          </p:cNvPr>
          <p:cNvSpPr>
            <a:spLocks noGrp="1"/>
          </p:cNvSpPr>
          <p:nvPr>
            <p:ph type="body" sz="quarter" idx="11"/>
          </p:nvPr>
        </p:nvSpPr>
        <p:spPr>
          <a:xfrm>
            <a:off x="6852649" y="3152036"/>
            <a:ext cx="1338263" cy="1022350"/>
          </a:xfrm>
        </p:spPr>
        <p:txBody>
          <a:bodyPr>
            <a:normAutofit/>
          </a:bodyPr>
          <a:lstStyle>
            <a:lvl1pPr marL="0" indent="0" algn="ctr">
              <a:lnSpc>
                <a:spcPct val="150000"/>
              </a:lnSpc>
              <a:buNone/>
              <a:defRPr sz="1200">
                <a:solidFill>
                  <a:srgbClr val="8D8F91"/>
                </a:solidFill>
                <a:latin typeface="Arial" panose="020B0604020202020204" pitchFamily="34" charset="0"/>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49727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Blue Background - Stats 3 ">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alphaModFix/>
          </a:blip>
          <a:srcRect l="3178" t="14608" r="3148" b="17203"/>
          <a:stretch/>
        </p:blipFill>
        <p:spPr>
          <a:xfrm>
            <a:off x="0" y="-1"/>
            <a:ext cx="9144000" cy="5143501"/>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98B0DCDD-E292-90F3-664E-6C6C3ABEBCFB}"/>
              </a:ext>
            </a:extLst>
          </p:cNvPr>
          <p:cNvPicPr>
            <a:picLocks noChangeAspect="1"/>
          </p:cNvPicPr>
          <p:nvPr userDrawn="1"/>
        </p:nvPicPr>
        <p:blipFill>
          <a:blip r:embed="rId3"/>
          <a:stretch>
            <a:fillRect/>
          </a:stretch>
        </p:blipFill>
        <p:spPr>
          <a:xfrm>
            <a:off x="6247315" y="4645704"/>
            <a:ext cx="2468867" cy="431798"/>
          </a:xfrm>
          <a:prstGeom prst="rect">
            <a:avLst/>
          </a:prstGeom>
        </p:spPr>
      </p:pic>
      <p:sp>
        <p:nvSpPr>
          <p:cNvPr id="7" name="Google Shape;95;p18">
            <a:extLst>
              <a:ext uri="{FF2B5EF4-FFF2-40B4-BE49-F238E27FC236}">
                <a16:creationId xmlns:a16="http://schemas.microsoft.com/office/drawing/2014/main" id="{C12138F9-46A1-1F76-0C05-80FE588E2FAD}"/>
              </a:ext>
            </a:extLst>
          </p:cNvPr>
          <p:cNvSpPr txBox="1">
            <a:spLocks noGrp="1"/>
          </p:cNvSpPr>
          <p:nvPr>
            <p:ph type="title"/>
          </p:nvPr>
        </p:nvSpPr>
        <p:spPr>
          <a:xfrm>
            <a:off x="918725" y="2893005"/>
            <a:ext cx="2404500" cy="1244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800"/>
              <a:buNone/>
              <a:defRPr sz="4500" b="1">
                <a:solidFill>
                  <a:schemeClr val="bg1"/>
                </a:solidFill>
                <a:latin typeface="Arial" panose="020B0604020202020204" pitchFamily="34" charset="0"/>
                <a:cs typeface="Arial" panose="020B0604020202020204" pitchFamily="34" charset="0"/>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 name="Google Shape;96;p18">
            <a:extLst>
              <a:ext uri="{FF2B5EF4-FFF2-40B4-BE49-F238E27FC236}">
                <a16:creationId xmlns:a16="http://schemas.microsoft.com/office/drawing/2014/main" id="{F3E2C30D-7C70-1762-CDC5-B7250571B42E}"/>
              </a:ext>
            </a:extLst>
          </p:cNvPr>
          <p:cNvSpPr txBox="1">
            <a:spLocks noGrp="1"/>
          </p:cNvSpPr>
          <p:nvPr>
            <p:ph type="subTitle" idx="1"/>
          </p:nvPr>
        </p:nvSpPr>
        <p:spPr>
          <a:xfrm>
            <a:off x="3925837" y="3135790"/>
            <a:ext cx="1364100" cy="1022400"/>
          </a:xfrm>
          <a:prstGeom prst="rect">
            <a:avLst/>
          </a:prstGeom>
        </p:spPr>
        <p:txBody>
          <a:bodyPr spcFirstLastPara="1" wrap="square" lIns="91425" tIns="91425" rIns="91425" bIns="91425" anchor="t" anchorCtr="0">
            <a:noAutofit/>
          </a:bodyPr>
          <a:lstStyle>
            <a:lvl1pPr lvl="0" algn="ctr" rtl="0">
              <a:lnSpc>
                <a:spcPct val="100000"/>
              </a:lnSpc>
              <a:spcBef>
                <a:spcPts val="200"/>
              </a:spcBef>
              <a:spcAft>
                <a:spcPts val="0"/>
              </a:spcAft>
              <a:buSzPts val="1200"/>
              <a:buNone/>
              <a:defRPr sz="1200">
                <a:solidFill>
                  <a:schemeClr val="bg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r>
              <a:rPr lang="en-US"/>
              <a:t>Click to edit</a:t>
            </a:r>
            <a:endParaRPr/>
          </a:p>
        </p:txBody>
      </p:sp>
      <p:sp>
        <p:nvSpPr>
          <p:cNvPr id="16" name="Text Placeholder 18">
            <a:extLst>
              <a:ext uri="{FF2B5EF4-FFF2-40B4-BE49-F238E27FC236}">
                <a16:creationId xmlns:a16="http://schemas.microsoft.com/office/drawing/2014/main" id="{3D5A91D8-5B2B-6FAE-1B61-D6CB584D8911}"/>
              </a:ext>
            </a:extLst>
          </p:cNvPr>
          <p:cNvSpPr>
            <a:spLocks noGrp="1"/>
          </p:cNvSpPr>
          <p:nvPr>
            <p:ph type="body" sz="quarter" idx="10"/>
          </p:nvPr>
        </p:nvSpPr>
        <p:spPr>
          <a:xfrm>
            <a:off x="5403850" y="3135313"/>
            <a:ext cx="1338263" cy="1022350"/>
          </a:xfrm>
        </p:spPr>
        <p:txBody>
          <a:bodyPr>
            <a:normAutofit/>
          </a:bodyPr>
          <a:lstStyle>
            <a:lvl1pPr marL="0" indent="0" algn="ctr">
              <a:lnSpc>
                <a:spcPct val="150000"/>
              </a:lnSpc>
              <a:buNone/>
              <a:defRPr sz="1200">
                <a:solidFill>
                  <a:schemeClr val="bg1"/>
                </a:solidFill>
                <a:latin typeface="Arial" panose="020B0604020202020204" pitchFamily="34" charset="0"/>
                <a:cs typeface="Arial" panose="020B0604020202020204" pitchFamily="34" charset="0"/>
              </a:defRPr>
            </a:lvl1pPr>
          </a:lstStyle>
          <a:p>
            <a:pPr lvl="0"/>
            <a:r>
              <a:rPr lang="en-US"/>
              <a:t>Click to edit</a:t>
            </a:r>
          </a:p>
        </p:txBody>
      </p:sp>
      <p:sp>
        <p:nvSpPr>
          <p:cNvPr id="17" name="Text Placeholder 18">
            <a:extLst>
              <a:ext uri="{FF2B5EF4-FFF2-40B4-BE49-F238E27FC236}">
                <a16:creationId xmlns:a16="http://schemas.microsoft.com/office/drawing/2014/main" id="{1D57CB98-62CF-B883-8186-957A3BEADD08}"/>
              </a:ext>
            </a:extLst>
          </p:cNvPr>
          <p:cNvSpPr>
            <a:spLocks noGrp="1"/>
          </p:cNvSpPr>
          <p:nvPr>
            <p:ph type="body" sz="quarter" idx="11"/>
          </p:nvPr>
        </p:nvSpPr>
        <p:spPr>
          <a:xfrm>
            <a:off x="6852649" y="3152036"/>
            <a:ext cx="1338263" cy="1022350"/>
          </a:xfrm>
        </p:spPr>
        <p:txBody>
          <a:bodyPr>
            <a:normAutofit/>
          </a:bodyPr>
          <a:lstStyle>
            <a:lvl1pPr marL="0" indent="0" algn="ctr">
              <a:lnSpc>
                <a:spcPct val="150000"/>
              </a:lnSpc>
              <a:buNone/>
              <a:defRPr sz="1200">
                <a:solidFill>
                  <a:schemeClr val="bg1"/>
                </a:solidFill>
                <a:latin typeface="Arial" panose="020B0604020202020204" pitchFamily="34" charset="0"/>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1815955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Blue on 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B7A1635-F351-5AC4-F935-823DDA7C1443}"/>
              </a:ext>
            </a:extLst>
          </p:cNvPr>
          <p:cNvGrpSpPr/>
          <p:nvPr userDrawn="1"/>
        </p:nvGrpSpPr>
        <p:grpSpPr>
          <a:xfrm>
            <a:off x="-16256" y="0"/>
            <a:ext cx="9160256" cy="5152644"/>
            <a:chOff x="-16256" y="0"/>
            <a:chExt cx="9160256" cy="5152644"/>
          </a:xfrm>
        </p:grpSpPr>
        <p:sp>
          <p:nvSpPr>
            <p:cNvPr id="6" name="Rectangle 5">
              <a:extLst>
                <a:ext uri="{FF2B5EF4-FFF2-40B4-BE49-F238E27FC236}">
                  <a16:creationId xmlns:a16="http://schemas.microsoft.com/office/drawing/2014/main" id="{A1145036-5E3C-A1EB-CCCA-6A644783E65A}"/>
                </a:ext>
              </a:extLst>
            </p:cNvPr>
            <p:cNvSpPr/>
            <p:nvPr userDrawn="1"/>
          </p:nvSpPr>
          <p:spPr>
            <a:xfrm>
              <a:off x="7808976" y="0"/>
              <a:ext cx="1335024" cy="51435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a:extLst>
                <a:ext uri="{FF2B5EF4-FFF2-40B4-BE49-F238E27FC236}">
                  <a16:creationId xmlns:a16="http://schemas.microsoft.com/office/drawing/2014/main" id="{00C0C1DF-AAC6-42BF-C30B-15DCD4684A93}"/>
                </a:ext>
              </a:extLst>
            </p:cNvPr>
            <p:cNvPicPr>
              <a:picLocks noChangeAspect="1"/>
            </p:cNvPicPr>
            <p:nvPr userDrawn="1"/>
          </p:nvPicPr>
          <p:blipFill rotWithShape="1">
            <a:blip r:embed="rId2"/>
            <a:srcRect l="3069" t="16276" r="5916" b="17470"/>
            <a:stretch/>
          </p:blipFill>
          <p:spPr>
            <a:xfrm>
              <a:off x="-16256" y="0"/>
              <a:ext cx="9160256" cy="5152644"/>
            </a:xfrm>
            <a:prstGeom prst="rect">
              <a:avLst/>
            </a:prstGeom>
            <a:effectLst>
              <a:outerShdw blurRad="127000" dist="38100" algn="l" rotWithShape="0">
                <a:prstClr val="black">
                  <a:alpha val="60000"/>
                </a:prstClr>
              </a:outerShdw>
            </a:effectLst>
          </p:spPr>
        </p:pic>
      </p:grpSp>
      <p:sp>
        <p:nvSpPr>
          <p:cNvPr id="2" name="Title 1"/>
          <p:cNvSpPr>
            <a:spLocks noGrp="1"/>
          </p:cNvSpPr>
          <p:nvPr>
            <p:ph type="title" hasCustomPrompt="1"/>
          </p:nvPr>
        </p:nvSpPr>
        <p:spPr>
          <a:xfrm>
            <a:off x="628650" y="265688"/>
            <a:ext cx="7095194" cy="646331"/>
          </a:xfrm>
        </p:spPr>
        <p:txBody>
          <a:bodyPr wrap="square" anchor="ct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628650" y="1369219"/>
            <a:ext cx="7095194" cy="3326517"/>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8" name="Picture 7" descr="Shape&#10;&#10;Description automatically generated with low confidence">
            <a:extLst>
              <a:ext uri="{FF2B5EF4-FFF2-40B4-BE49-F238E27FC236}">
                <a16:creationId xmlns:a16="http://schemas.microsoft.com/office/drawing/2014/main" id="{45D68A85-6EF5-107A-73B3-E789CDDA5F29}"/>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1940142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Gray on 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2013472-C9E4-C8F9-9167-8C5957ACB7B2}"/>
              </a:ext>
            </a:extLst>
          </p:cNvPr>
          <p:cNvGrpSpPr/>
          <p:nvPr userDrawn="1"/>
        </p:nvGrpSpPr>
        <p:grpSpPr>
          <a:xfrm>
            <a:off x="-16256" y="0"/>
            <a:ext cx="9160256" cy="5152644"/>
            <a:chOff x="-16256" y="0"/>
            <a:chExt cx="9160256" cy="5152644"/>
          </a:xfrm>
        </p:grpSpPr>
        <p:sp>
          <p:nvSpPr>
            <p:cNvPr id="6" name="Rectangle 5">
              <a:extLst>
                <a:ext uri="{FF2B5EF4-FFF2-40B4-BE49-F238E27FC236}">
                  <a16:creationId xmlns:a16="http://schemas.microsoft.com/office/drawing/2014/main" id="{A1145036-5E3C-A1EB-CCCA-6A644783E65A}"/>
                </a:ext>
              </a:extLst>
            </p:cNvPr>
            <p:cNvSpPr/>
            <p:nvPr userDrawn="1"/>
          </p:nvSpPr>
          <p:spPr>
            <a:xfrm>
              <a:off x="7808976" y="0"/>
              <a:ext cx="1335024" cy="514350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a:extLst>
                <a:ext uri="{FF2B5EF4-FFF2-40B4-BE49-F238E27FC236}">
                  <a16:creationId xmlns:a16="http://schemas.microsoft.com/office/drawing/2014/main" id="{00C0C1DF-AAC6-42BF-C30B-15DCD4684A93}"/>
                </a:ext>
              </a:extLst>
            </p:cNvPr>
            <p:cNvPicPr>
              <a:picLocks noChangeAspect="1"/>
            </p:cNvPicPr>
            <p:nvPr userDrawn="1"/>
          </p:nvPicPr>
          <p:blipFill rotWithShape="1">
            <a:blip r:embed="rId2"/>
            <a:srcRect l="3069" t="16276" r="5916" b="17470"/>
            <a:stretch/>
          </p:blipFill>
          <p:spPr>
            <a:xfrm>
              <a:off x="-16256" y="0"/>
              <a:ext cx="9160256" cy="5152644"/>
            </a:xfrm>
            <a:prstGeom prst="rect">
              <a:avLst/>
            </a:prstGeom>
            <a:effectLst>
              <a:outerShdw blurRad="127000" dist="38100" algn="l" rotWithShape="0">
                <a:prstClr val="black">
                  <a:alpha val="60000"/>
                </a:prstClr>
              </a:outerShdw>
            </a:effectLst>
          </p:spPr>
        </p:pic>
      </p:grpSp>
      <p:sp>
        <p:nvSpPr>
          <p:cNvPr id="2" name="Title 1"/>
          <p:cNvSpPr>
            <a:spLocks noGrp="1"/>
          </p:cNvSpPr>
          <p:nvPr>
            <p:ph type="title" hasCustomPrompt="1"/>
          </p:nvPr>
        </p:nvSpPr>
        <p:spPr>
          <a:xfrm>
            <a:off x="628650" y="265688"/>
            <a:ext cx="7095194" cy="646331"/>
          </a:xfrm>
        </p:spPr>
        <p:txBody>
          <a:bodyPr wrap="square" anchor="ct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628650" y="1369219"/>
            <a:ext cx="7095194" cy="3326517"/>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8" name="Picture 7" descr="Shape&#10;&#10;Description automatically generated with low confidence">
            <a:extLst>
              <a:ext uri="{FF2B5EF4-FFF2-40B4-BE49-F238E27FC236}">
                <a16:creationId xmlns:a16="http://schemas.microsoft.com/office/drawing/2014/main" id="{45D68A85-6EF5-107A-73B3-E789CDDA5F29}"/>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367515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lue Arch">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782A1F0-38D1-E973-4CE7-2E17830EFB73}"/>
              </a:ext>
            </a:extLst>
          </p:cNvPr>
          <p:cNvGrpSpPr/>
          <p:nvPr userDrawn="1"/>
        </p:nvGrpSpPr>
        <p:grpSpPr>
          <a:xfrm>
            <a:off x="0" y="-4572"/>
            <a:ext cx="3458738" cy="5148072"/>
            <a:chOff x="0" y="-4572"/>
            <a:chExt cx="3458738" cy="5148072"/>
          </a:xfrm>
        </p:grpSpPr>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a:solidFill>
              <a:srgbClr val="8D8F91"/>
            </a:solidFill>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grpSp>
        <p:pic>
          <p:nvPicPr>
            <p:cNvPr id="10" name="Picture 9" descr="Shape&#10;&#10;Description automatically generated">
              <a:extLst>
                <a:ext uri="{FF2B5EF4-FFF2-40B4-BE49-F238E27FC236}">
                  <a16:creationId xmlns:a16="http://schemas.microsoft.com/office/drawing/2014/main" id="{05FF30FB-76A9-FFEC-C6C5-D88E08A12812}"/>
                </a:ext>
              </a:extLst>
            </p:cNvPr>
            <p:cNvPicPr>
              <a:picLocks noChangeAspect="1"/>
            </p:cNvPicPr>
            <p:nvPr userDrawn="1"/>
          </p:nvPicPr>
          <p:blipFill rotWithShape="1">
            <a:blip r:embed="rId2"/>
            <a:srcRect l="11598" b="1314"/>
            <a:stretch/>
          </p:blipFill>
          <p:spPr>
            <a:xfrm>
              <a:off x="0" y="-4572"/>
              <a:ext cx="3458738" cy="5148072"/>
            </a:xfrm>
            <a:prstGeom prst="rect">
              <a:avLst/>
            </a:prstGeom>
            <a:effectLst>
              <a:outerShdw blurRad="190500" dist="63500" dir="12600000" algn="br" rotWithShape="0">
                <a:prstClr val="black">
                  <a:alpha val="60000"/>
                </a:prstClr>
              </a:outerShdw>
            </a:effectLst>
          </p:spPr>
        </p:pic>
      </p:grpSp>
      <p:sp>
        <p:nvSpPr>
          <p:cNvPr id="2" name="Title 1"/>
          <p:cNvSpPr>
            <a:spLocks noGrp="1"/>
          </p:cNvSpPr>
          <p:nvPr>
            <p:ph type="ctrTitle" hasCustomPrompt="1"/>
          </p:nvPr>
        </p:nvSpPr>
        <p:spPr>
          <a:xfrm>
            <a:off x="1872148" y="1990798"/>
            <a:ext cx="6112364" cy="715581"/>
          </a:xfrm>
        </p:spPr>
        <p:txBody>
          <a:bodyPr wrap="square" anchor="t">
            <a:spAutoFit/>
          </a:bodyPr>
          <a:lstStyle>
            <a:lvl1pPr algn="l">
              <a:defRPr sz="45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1887336" y="2643360"/>
            <a:ext cx="6112365" cy="480131"/>
          </a:xfrm>
        </p:spPr>
        <p:txBody>
          <a:bodyPr>
            <a:spAutoFit/>
          </a:bodyPr>
          <a:lstStyle>
            <a:lvl1pPr marL="0" indent="0" algn="l">
              <a:buNone/>
              <a:defRPr sz="2800" b="1">
                <a:solidFill>
                  <a:srgbClr val="8D8F9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 </a:t>
            </a:r>
          </a:p>
        </p:txBody>
      </p:sp>
      <p:pic>
        <p:nvPicPr>
          <p:cNvPr id="18" name="Picture 17" descr="Shape&#10;&#10;Description automatically generated with low confidence">
            <a:extLst>
              <a:ext uri="{FF2B5EF4-FFF2-40B4-BE49-F238E27FC236}">
                <a16:creationId xmlns:a16="http://schemas.microsoft.com/office/drawing/2014/main" id="{21AC9E6E-84CB-F828-5D02-94439F00968C}"/>
              </a:ext>
            </a:extLst>
          </p:cNvPr>
          <p:cNvPicPr>
            <a:picLocks noChangeAspect="1"/>
          </p:cNvPicPr>
          <p:nvPr userDrawn="1"/>
        </p:nvPicPr>
        <p:blipFill>
          <a:blip r:embed="rId3"/>
          <a:stretch>
            <a:fillRect/>
          </a:stretch>
        </p:blipFill>
        <p:spPr>
          <a:xfrm>
            <a:off x="2212486" y="710900"/>
            <a:ext cx="5366727" cy="938625"/>
          </a:xfrm>
          <a:prstGeom prst="rect">
            <a:avLst/>
          </a:prstGeom>
        </p:spPr>
      </p:pic>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3602373" y="4311614"/>
            <a:ext cx="4382139" cy="313932"/>
          </a:xfrm>
        </p:spPr>
        <p:txBody>
          <a:bodyPr wrap="square">
            <a:spAutoFit/>
          </a:bodyPr>
          <a:lstStyle>
            <a:lvl1pPr marL="0" indent="0" algn="r">
              <a:buNone/>
              <a:defRPr sz="1600"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4111696" y="4573301"/>
            <a:ext cx="3857627" cy="244682"/>
          </a:xfrm>
        </p:spPr>
        <p:txBody>
          <a:bodyPr wrap="square">
            <a:spAutoFit/>
          </a:bodyPr>
          <a:lstStyle>
            <a:lvl1pPr marL="0" indent="0" algn="r">
              <a:buNone/>
              <a:defRPr sz="1100" b="1">
                <a:solidFill>
                  <a:srgbClr val="00314C"/>
                </a:solidFill>
                <a:latin typeface="Arial" panose="020B0604020202020204" pitchFamily="34" charset="0"/>
                <a:cs typeface="Arial" panose="020B0604020202020204" pitchFamily="34" charset="0"/>
              </a:defRPr>
            </a:lvl1pPr>
          </a:lstStyle>
          <a:p>
            <a:pPr lvl="0"/>
            <a:r>
              <a:rPr lang="en-US"/>
              <a:t>MM / DD / YYYY</a:t>
            </a:r>
          </a:p>
        </p:txBody>
      </p:sp>
    </p:spTree>
    <p:extLst>
      <p:ext uri="{BB962C8B-B14F-4D97-AF65-F5344CB8AC3E}">
        <p14:creationId xmlns:p14="http://schemas.microsoft.com/office/powerpoint/2010/main" val="343674901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08" userDrawn="1">
          <p15:clr>
            <a:srgbClr val="FBAE40"/>
          </p15:clr>
        </p15:guide>
        <p15:guide id="4" pos="307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White on R - Blue Backgroun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5A4AD559-111F-5BB9-846A-F0CEC884C304}"/>
              </a:ext>
            </a:extLst>
          </p:cNvPr>
          <p:cNvPicPr>
            <a:picLocks noChangeAspect="1"/>
          </p:cNvPicPr>
          <p:nvPr userDrawn="1"/>
        </p:nvPicPr>
        <p:blipFill rotWithShape="1">
          <a:blip r:embed="rId2"/>
          <a:srcRect l="2890" t="16179" r="6012" b="17508"/>
          <a:stretch/>
        </p:blipFill>
        <p:spPr>
          <a:xfrm>
            <a:off x="0" y="0"/>
            <a:ext cx="9144000" cy="5143500"/>
          </a:xfrm>
          <a:prstGeom prst="rect">
            <a:avLst/>
          </a:prstGeom>
          <a:effectLst/>
        </p:spPr>
      </p:pic>
      <p:pic>
        <p:nvPicPr>
          <p:cNvPr id="10" name="Picture 9" descr="A picture containing text, clipart&#10;&#10;Description automatically generated">
            <a:extLst>
              <a:ext uri="{FF2B5EF4-FFF2-40B4-BE49-F238E27FC236}">
                <a16:creationId xmlns:a16="http://schemas.microsoft.com/office/drawing/2014/main" id="{66AD755D-EF53-6470-CE5E-62C78A0F5D04}"/>
              </a:ext>
            </a:extLst>
          </p:cNvPr>
          <p:cNvPicPr>
            <a:picLocks noChangeAspect="1"/>
          </p:cNvPicPr>
          <p:nvPr userDrawn="1"/>
        </p:nvPicPr>
        <p:blipFill>
          <a:blip r:embed="rId3"/>
          <a:stretch>
            <a:fillRect/>
          </a:stretch>
        </p:blipFill>
        <p:spPr>
          <a:xfrm>
            <a:off x="6247315" y="4645704"/>
            <a:ext cx="2468867" cy="431798"/>
          </a:xfrm>
          <a:prstGeom prst="rect">
            <a:avLst/>
          </a:prstGeom>
        </p:spPr>
      </p:pic>
      <p:sp>
        <p:nvSpPr>
          <p:cNvPr id="2" name="Title 1"/>
          <p:cNvSpPr>
            <a:spLocks noGrp="1"/>
          </p:cNvSpPr>
          <p:nvPr>
            <p:ph type="title" hasCustomPrompt="1"/>
          </p:nvPr>
        </p:nvSpPr>
        <p:spPr>
          <a:xfrm>
            <a:off x="628650" y="275124"/>
            <a:ext cx="7095194" cy="646331"/>
          </a:xfrm>
        </p:spPr>
        <p:txBody>
          <a:bodyPr wrap="square" anchor="ctr">
            <a:sp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11" name="Content Placeholder 2">
            <a:extLst>
              <a:ext uri="{FF2B5EF4-FFF2-40B4-BE49-F238E27FC236}">
                <a16:creationId xmlns:a16="http://schemas.microsoft.com/office/drawing/2014/main" id="{F5EFC626-3A9A-78B7-5C99-9470B4119755}"/>
              </a:ext>
            </a:extLst>
          </p:cNvPr>
          <p:cNvSpPr>
            <a:spLocks noGrp="1"/>
          </p:cNvSpPr>
          <p:nvPr>
            <p:ph idx="1" hasCustomPrompt="1"/>
          </p:nvPr>
        </p:nvSpPr>
        <p:spPr>
          <a:xfrm>
            <a:off x="628650" y="1369219"/>
            <a:ext cx="7095194" cy="3326517"/>
          </a:xfr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193266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and Comment Section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850" y="1362188"/>
            <a:ext cx="4953254" cy="2419124"/>
          </a:xfrm>
        </p:spPr>
        <p:txBody>
          <a:bodyPr wrap="square" anchor="ctr">
            <a:spAutoFit/>
          </a:bodyPr>
          <a:lstStyle>
            <a:lvl1pPr>
              <a:defRPr sz="2800" b="1">
                <a:solidFill>
                  <a:srgbClr val="00314C"/>
                </a:solidFill>
                <a:latin typeface="Arial" panose="020B0604020202020204" pitchFamily="34" charset="0"/>
                <a:cs typeface="Arial" panose="020B0604020202020204" pitchFamily="34" charset="0"/>
              </a:defRPr>
            </a:lvl1pPr>
          </a:lstStyle>
          <a:p>
            <a:r>
              <a:rPr lang="en-US"/>
              <a:t>Select image box on the right, right click, scroll down to ‘change picture’. Don’t forget to add your copy in this text box. Click to edit.</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2463617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Comment Section - Whit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6200" y="1362188"/>
            <a:ext cx="4946904" cy="2419124"/>
          </a:xfrm>
        </p:spPr>
        <p:txBody>
          <a:bodyPr wrap="square" anchor="ctr">
            <a:spAutoFit/>
          </a:bodyPr>
          <a:lstStyle>
            <a:lvl1pPr>
              <a:defRPr sz="2800" b="1">
                <a:solidFill>
                  <a:schemeClr val="bg1"/>
                </a:solidFill>
                <a:latin typeface="Arial" panose="020B0604020202020204" pitchFamily="34" charset="0"/>
                <a:cs typeface="Arial" panose="020B0604020202020204" pitchFamily="34" charset="0"/>
              </a:defRPr>
            </a:lvl1pPr>
          </a:lstStyle>
          <a:p>
            <a:r>
              <a:rPr lang="en-US"/>
              <a:t>Select image box on the right, right click, scroll down to ‘change picture’. Don’t forget to add your copy in this text box. Click to edit.</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3142563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Comment Section - Blue">
    <p:spTree>
      <p:nvGrpSpPr>
        <p:cNvPr id="1" name=""/>
        <p:cNvGrpSpPr/>
        <p:nvPr/>
      </p:nvGrpSpPr>
      <p:grpSpPr>
        <a:xfrm>
          <a:off x="0" y="0"/>
          <a:ext cx="0" cy="0"/>
          <a:chOff x="0" y="0"/>
          <a:chExt cx="0" cy="0"/>
        </a:xfrm>
      </p:grpSpPr>
      <p:sp>
        <p:nvSpPr>
          <p:cNvPr id="2" name="Title 1"/>
          <p:cNvSpPr>
            <a:spLocks noGrp="1"/>
          </p:cNvSpPr>
          <p:nvPr>
            <p:ph type="title"/>
          </p:nvPr>
        </p:nvSpPr>
        <p:spPr>
          <a:xfrm>
            <a:off x="3879850" y="2331684"/>
            <a:ext cx="4953254" cy="480131"/>
          </a:xfrm>
        </p:spPr>
        <p:txBody>
          <a:bodyPr wrap="square" anchor="ctr">
            <a:spAutoFit/>
          </a:bodyPr>
          <a:lstStyle>
            <a:lvl1pPr marL="457200" indent="-457200">
              <a:buClr>
                <a:schemeClr val="bg1"/>
              </a:buClr>
              <a:buFont typeface="Arial" panose="020B0604020202020204" pitchFamily="34" charset="0"/>
              <a:buChar char="•"/>
              <a:defRPr sz="2800" b="1">
                <a:solidFill>
                  <a:schemeClr val="bg1"/>
                </a:solidFill>
                <a:latin typeface="Arial" panose="020B0604020202020204" pitchFamily="34" charset="0"/>
                <a:cs typeface="Arial" panose="020B0604020202020204" pitchFamily="34" charset="0"/>
              </a:defRPr>
            </a:lvl1pPr>
          </a:lstStyle>
          <a:p>
            <a:endParaRPr lang="en-US"/>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2"/>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123998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 Blue on 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145036-5E3C-A1EB-CCCA-6A644783E65A}"/>
              </a:ext>
            </a:extLst>
          </p:cNvPr>
          <p:cNvSpPr/>
          <p:nvPr userDrawn="1"/>
        </p:nvSpPr>
        <p:spPr>
          <a:xfrm>
            <a:off x="0" y="0"/>
            <a:ext cx="3987800" cy="51435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with medium confidence">
            <a:extLst>
              <a:ext uri="{FF2B5EF4-FFF2-40B4-BE49-F238E27FC236}">
                <a16:creationId xmlns:a16="http://schemas.microsoft.com/office/drawing/2014/main" id="{0209F509-750A-FA20-1F14-6FEB96C12040}"/>
              </a:ext>
            </a:extLst>
          </p:cNvPr>
          <p:cNvPicPr>
            <a:picLocks noChangeAspect="1"/>
          </p:cNvPicPr>
          <p:nvPr userDrawn="1"/>
        </p:nvPicPr>
        <p:blipFill rotWithShape="1">
          <a:blip r:embed="rId2"/>
          <a:srcRect l="4159" t="13599" r="5251" b="20457"/>
          <a:stretch/>
        </p:blipFill>
        <p:spPr>
          <a:xfrm>
            <a:off x="0" y="0"/>
            <a:ext cx="9144001" cy="5143500"/>
          </a:xfrm>
          <a:prstGeom prst="rect">
            <a:avLst/>
          </a:prstGeom>
          <a:effectLst>
            <a:outerShdw blurRad="127000" dist="38100" dir="10800000" algn="r" rotWithShape="0">
              <a:prstClr val="black">
                <a:alpha val="60000"/>
              </a:prstClr>
            </a:outerShdw>
          </a:effectLst>
        </p:spPr>
      </p:pic>
      <p:sp>
        <p:nvSpPr>
          <p:cNvPr id="2" name="Title 1"/>
          <p:cNvSpPr>
            <a:spLocks noGrp="1"/>
          </p:cNvSpPr>
          <p:nvPr>
            <p:ph type="title" hasCustomPrompt="1"/>
          </p:nvPr>
        </p:nvSpPr>
        <p:spPr>
          <a:xfrm>
            <a:off x="3384432" y="2297059"/>
            <a:ext cx="5311512" cy="549381"/>
          </a:xfrm>
        </p:spPr>
        <p:txBody>
          <a:bodyPr anchor="ctr">
            <a:spAutoFit/>
          </a:bodyPr>
          <a:lstStyle>
            <a:lvl1pPr>
              <a:defRPr b="1">
                <a:solidFill>
                  <a:srgbClr val="00314C"/>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3384432" y="3448050"/>
            <a:ext cx="5311775" cy="493713"/>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t>⎯⎯ Someone Wise</a:t>
            </a:r>
          </a:p>
        </p:txBody>
      </p:sp>
      <p:pic>
        <p:nvPicPr>
          <p:cNvPr id="8" name="Picture 7" descr="Shape&#10;&#10;Description automatically generated with low confidence">
            <a:extLst>
              <a:ext uri="{FF2B5EF4-FFF2-40B4-BE49-F238E27FC236}">
                <a16:creationId xmlns:a16="http://schemas.microsoft.com/office/drawing/2014/main" id="{11FF91FF-C247-B702-4114-9204EF279995}"/>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5775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 Gray on 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8096CE-1BE9-1A8F-F069-AF864F599140}"/>
              </a:ext>
            </a:extLst>
          </p:cNvPr>
          <p:cNvGrpSpPr/>
          <p:nvPr userDrawn="1"/>
        </p:nvGrpSpPr>
        <p:grpSpPr>
          <a:xfrm>
            <a:off x="-1" y="0"/>
            <a:ext cx="9144001" cy="5143500"/>
            <a:chOff x="-1" y="0"/>
            <a:chExt cx="9144001" cy="5143500"/>
          </a:xfrm>
        </p:grpSpPr>
        <p:sp>
          <p:nvSpPr>
            <p:cNvPr id="6" name="Rectangle 5">
              <a:extLst>
                <a:ext uri="{FF2B5EF4-FFF2-40B4-BE49-F238E27FC236}">
                  <a16:creationId xmlns:a16="http://schemas.microsoft.com/office/drawing/2014/main" id="{A1145036-5E3C-A1EB-CCCA-6A644783E65A}"/>
                </a:ext>
              </a:extLst>
            </p:cNvPr>
            <p:cNvSpPr/>
            <p:nvPr userDrawn="1"/>
          </p:nvSpPr>
          <p:spPr>
            <a:xfrm>
              <a:off x="0" y="0"/>
              <a:ext cx="2724912" cy="5143500"/>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with medium confidence">
              <a:extLst>
                <a:ext uri="{FF2B5EF4-FFF2-40B4-BE49-F238E27FC236}">
                  <a16:creationId xmlns:a16="http://schemas.microsoft.com/office/drawing/2014/main" id="{CF919F0A-5ECC-A24C-9142-D1B720AF81DA}"/>
                </a:ext>
              </a:extLst>
            </p:cNvPr>
            <p:cNvPicPr>
              <a:picLocks noChangeAspect="1"/>
            </p:cNvPicPr>
            <p:nvPr userDrawn="1"/>
          </p:nvPicPr>
          <p:blipFill rotWithShape="1">
            <a:blip r:embed="rId2"/>
            <a:srcRect l="4159" t="13599" r="5251" b="20457"/>
            <a:stretch/>
          </p:blipFill>
          <p:spPr>
            <a:xfrm>
              <a:off x="-1" y="0"/>
              <a:ext cx="9144001" cy="5143500"/>
            </a:xfrm>
            <a:prstGeom prst="rect">
              <a:avLst/>
            </a:prstGeom>
            <a:effectLst>
              <a:outerShdw blurRad="127000" dist="38100" dir="10800000" algn="r" rotWithShape="0">
                <a:schemeClr val="tx1">
                  <a:lumMod val="75000"/>
                  <a:lumOff val="25000"/>
                  <a:alpha val="60000"/>
                </a:schemeClr>
              </a:outerShdw>
            </a:effectLst>
          </p:spPr>
        </p:pic>
      </p:grpSp>
      <p:sp>
        <p:nvSpPr>
          <p:cNvPr id="2" name="Title 1"/>
          <p:cNvSpPr>
            <a:spLocks noGrp="1"/>
          </p:cNvSpPr>
          <p:nvPr>
            <p:ph type="title" hasCustomPrompt="1"/>
          </p:nvPr>
        </p:nvSpPr>
        <p:spPr>
          <a:xfrm>
            <a:off x="3384432" y="2296629"/>
            <a:ext cx="5311512" cy="549381"/>
          </a:xfrm>
        </p:spPr>
        <p:txBody>
          <a:bodyPr anchor="ctr">
            <a:spAutoFit/>
          </a:bodyPr>
          <a:lstStyle>
            <a:lvl1pPr>
              <a:defRPr b="1">
                <a:solidFill>
                  <a:srgbClr val="00314C"/>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3384432" y="3448050"/>
            <a:ext cx="5311775" cy="493713"/>
          </a:xfrm>
        </p:spPr>
        <p:txBody>
          <a:bodyPr/>
          <a:lstStyle>
            <a:lvl1pPr marL="0" indent="0">
              <a:buNone/>
              <a:defRPr>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t>⎯⎯ Someone Wise</a:t>
            </a:r>
          </a:p>
        </p:txBody>
      </p:sp>
      <p:pic>
        <p:nvPicPr>
          <p:cNvPr id="11" name="Picture 10" descr="Shape&#10;&#10;Description automatically generated with low confidence">
            <a:extLst>
              <a:ext uri="{FF2B5EF4-FFF2-40B4-BE49-F238E27FC236}">
                <a16:creationId xmlns:a16="http://schemas.microsoft.com/office/drawing/2014/main" id="{2DB57A27-9D89-DD03-D477-E27D7304A279}"/>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2831333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 White on L - Blue Backgroun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25C8D387-847D-4658-8616-EB3E33F3A01B}"/>
              </a:ext>
            </a:extLst>
          </p:cNvPr>
          <p:cNvPicPr>
            <a:picLocks noChangeAspect="1"/>
          </p:cNvPicPr>
          <p:nvPr userDrawn="1"/>
        </p:nvPicPr>
        <p:blipFill rotWithShape="1">
          <a:blip r:embed="rId2"/>
          <a:srcRect l="3996" t="13397" r="5177" b="20486"/>
          <a:stretch/>
        </p:blipFill>
        <p:spPr>
          <a:xfrm>
            <a:off x="-1" y="1"/>
            <a:ext cx="9144001" cy="5143500"/>
          </a:xfrm>
          <a:prstGeom prst="rect">
            <a:avLst/>
          </a:prstGeom>
          <a:effectLst/>
        </p:spPr>
      </p:pic>
      <p:sp>
        <p:nvSpPr>
          <p:cNvPr id="2" name="Title 1"/>
          <p:cNvSpPr>
            <a:spLocks noGrp="1"/>
          </p:cNvSpPr>
          <p:nvPr>
            <p:ph type="title" hasCustomPrompt="1"/>
          </p:nvPr>
        </p:nvSpPr>
        <p:spPr>
          <a:xfrm>
            <a:off x="3384432" y="2296629"/>
            <a:ext cx="5311512" cy="549381"/>
          </a:xfrm>
        </p:spPr>
        <p:txBody>
          <a:bodyPr anchor="ctr">
            <a:spAutoFit/>
          </a:bodyPr>
          <a:lstStyle>
            <a:lvl1pPr>
              <a:defRPr b="1">
                <a:solidFill>
                  <a:schemeClr val="bg1"/>
                </a:solidFill>
                <a:latin typeface="Arial" panose="020B0604020202020204" pitchFamily="34" charset="0"/>
                <a:cs typeface="Arial" panose="020B0604020202020204" pitchFamily="34" charset="0"/>
              </a:defRPr>
            </a:lvl1pPr>
          </a:lstStyle>
          <a:p>
            <a:r>
              <a:rPr lang="en-US"/>
              <a:t>“Click to enter quote”</a:t>
            </a:r>
          </a:p>
        </p:txBody>
      </p:sp>
      <p:sp>
        <p:nvSpPr>
          <p:cNvPr id="9" name="Text Placeholder 8">
            <a:extLst>
              <a:ext uri="{FF2B5EF4-FFF2-40B4-BE49-F238E27FC236}">
                <a16:creationId xmlns:a16="http://schemas.microsoft.com/office/drawing/2014/main" id="{E58A7D00-5E5C-ABB7-E7A7-14F4F30D5B14}"/>
              </a:ext>
            </a:extLst>
          </p:cNvPr>
          <p:cNvSpPr>
            <a:spLocks noGrp="1"/>
          </p:cNvSpPr>
          <p:nvPr>
            <p:ph type="body" sz="quarter" idx="10" hasCustomPrompt="1"/>
          </p:nvPr>
        </p:nvSpPr>
        <p:spPr>
          <a:xfrm>
            <a:off x="3384432" y="3448050"/>
            <a:ext cx="5311775" cy="493713"/>
          </a:xfr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en-US"/>
              <a:t>⎯⎯ Someone Wise</a:t>
            </a:r>
          </a:p>
        </p:txBody>
      </p:sp>
      <p:pic>
        <p:nvPicPr>
          <p:cNvPr id="4" name="Picture 3" descr="A picture containing text, clipart&#10;&#10;Description automatically generated">
            <a:extLst>
              <a:ext uri="{FF2B5EF4-FFF2-40B4-BE49-F238E27FC236}">
                <a16:creationId xmlns:a16="http://schemas.microsoft.com/office/drawing/2014/main" id="{8F44BEE0-805C-8C3C-0C49-CD73736BED6B}"/>
              </a:ext>
            </a:extLst>
          </p:cNvPr>
          <p:cNvPicPr>
            <a:picLocks noChangeAspect="1"/>
          </p:cNvPicPr>
          <p:nvPr userDrawn="1"/>
        </p:nvPicPr>
        <p:blipFill>
          <a:blip r:embed="rId3"/>
          <a:stretch>
            <a:fillRect/>
          </a:stretch>
        </p:blipFill>
        <p:spPr>
          <a:xfrm>
            <a:off x="6247315" y="4645704"/>
            <a:ext cx="2468867" cy="431798"/>
          </a:xfrm>
          <a:prstGeom prst="rect">
            <a:avLst/>
          </a:prstGeom>
        </p:spPr>
      </p:pic>
    </p:spTree>
    <p:extLst>
      <p:ext uri="{BB962C8B-B14F-4D97-AF65-F5344CB8AC3E}">
        <p14:creationId xmlns:p14="http://schemas.microsoft.com/office/powerpoint/2010/main" val="3591606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358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wo Section | Call Out and Cop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30E912-9DDB-9B5C-9320-BCB7E60CDE65}"/>
              </a:ext>
            </a:extLst>
          </p:cNvPr>
          <p:cNvSpPr/>
          <p:nvPr userDrawn="1"/>
        </p:nvSpPr>
        <p:spPr>
          <a:xfrm>
            <a:off x="0" y="4734838"/>
            <a:ext cx="9144000" cy="408662"/>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Text Placeholder 4"/>
          <p:cNvSpPr>
            <a:spLocks noGrp="1"/>
          </p:cNvSpPr>
          <p:nvPr>
            <p:ph type="body" sz="quarter" idx="3" hasCustomPrompt="1"/>
          </p:nvPr>
        </p:nvSpPr>
        <p:spPr>
          <a:xfrm>
            <a:off x="4924537" y="1576155"/>
            <a:ext cx="3592004" cy="1477328"/>
          </a:xfrm>
          <a:prstGeom prst="rect">
            <a:avLst/>
          </a:prstGeom>
        </p:spPr>
        <p:txBody>
          <a:bodyPr anchor="t" anchorCtr="0">
            <a:spAutoFit/>
          </a:bodyPr>
          <a:lstStyle>
            <a:lvl1pPr marL="0" indent="0">
              <a:buNone/>
              <a:defRPr sz="1600" b="0" i="0" baseline="0">
                <a:latin typeface="Verdana" charset="0"/>
                <a:ea typeface="Verdana" charset="0"/>
                <a:cs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Copy goes here. </a:t>
            </a:r>
            <a:r>
              <a:rPr lang="en-US" sz="1400" err="1">
                <a:latin typeface="Verdana" panose="020B0604030504040204" pitchFamily="34" charset="0"/>
                <a:ea typeface="Verdana" panose="020B0604030504040204" pitchFamily="34" charset="0"/>
                <a:cs typeface="Verdana" panose="020B0604030504040204" pitchFamily="34" charset="0"/>
              </a:rPr>
              <a:t>Voloratis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es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perrum</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repuda</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pelignis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nis</a:t>
            </a:r>
            <a:r>
              <a:rPr lang="en-US" sz="1400">
                <a:latin typeface="Verdana" panose="020B0604030504040204" pitchFamily="34" charset="0"/>
                <a:ea typeface="Verdana" panose="020B0604030504040204" pitchFamily="34" charset="0"/>
                <a:cs typeface="Verdana" panose="020B0604030504040204" pitchFamily="34" charset="0"/>
              </a:rPr>
              <a:t> pro </a:t>
            </a:r>
            <a:r>
              <a:rPr lang="en-US" sz="1400" err="1">
                <a:latin typeface="Verdana" panose="020B0604030504040204" pitchFamily="34" charset="0"/>
                <a:ea typeface="Verdana" panose="020B0604030504040204" pitchFamily="34" charset="0"/>
                <a:cs typeface="Verdana" panose="020B0604030504040204" pitchFamily="34" charset="0"/>
              </a:rPr>
              <a:t>consequos</a:t>
            </a:r>
            <a:r>
              <a:rPr lang="en-US" sz="1400">
                <a:latin typeface="Verdana" panose="020B0604030504040204" pitchFamily="34" charset="0"/>
                <a:ea typeface="Verdana" panose="020B0604030504040204" pitchFamily="34" charset="0"/>
                <a:cs typeface="Verdana" panose="020B0604030504040204" pitchFamily="34" charset="0"/>
              </a:rPr>
              <a:t> et </a:t>
            </a:r>
            <a:r>
              <a:rPr lang="en-US" sz="1400" err="1">
                <a:latin typeface="Verdana" panose="020B0604030504040204" pitchFamily="34" charset="0"/>
                <a:ea typeface="Verdana" panose="020B0604030504040204" pitchFamily="34" charset="0"/>
                <a:cs typeface="Verdana" panose="020B0604030504040204" pitchFamily="34" charset="0"/>
              </a:rPr>
              <a:t>exped</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quas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doluptae</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niendi</a:t>
            </a:r>
            <a:r>
              <a:rPr lang="en-US" sz="1400">
                <a:latin typeface="Verdana" panose="020B0604030504040204" pitchFamily="34" charset="0"/>
                <a:ea typeface="Verdana" panose="020B0604030504040204" pitchFamily="34" charset="0"/>
                <a:cs typeface="Verdana" panose="020B0604030504040204" pitchFamily="34" charset="0"/>
              </a:rPr>
              <a:t> con </a:t>
            </a:r>
            <a:r>
              <a:rPr lang="en-US" sz="1400" err="1">
                <a:latin typeface="Verdana" panose="020B0604030504040204" pitchFamily="34" charset="0"/>
                <a:ea typeface="Verdana" panose="020B0604030504040204" pitchFamily="34" charset="0"/>
                <a:cs typeface="Verdana" panose="020B0604030504040204" pitchFamily="34" charset="0"/>
              </a:rPr>
              <a:t>plibusd</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andero</a:t>
            </a:r>
            <a:r>
              <a:rPr lang="en-US" sz="1400">
                <a:latin typeface="Verdana" panose="020B0604030504040204" pitchFamily="34" charset="0"/>
                <a:ea typeface="Verdana" panose="020B0604030504040204" pitchFamily="34" charset="0"/>
                <a:cs typeface="Verdana" panose="020B0604030504040204" pitchFamily="34" charset="0"/>
              </a:rPr>
              <a:t> et, </a:t>
            </a:r>
            <a:r>
              <a:rPr lang="en-US" sz="1400" err="1">
                <a:latin typeface="Verdana" panose="020B0604030504040204" pitchFamily="34" charset="0"/>
                <a:ea typeface="Verdana" panose="020B0604030504040204" pitchFamily="34" charset="0"/>
                <a:cs typeface="Verdana" panose="020B0604030504040204" pitchFamily="34" charset="0"/>
              </a:rPr>
              <a:t>es</a:t>
            </a:r>
            <a:r>
              <a:rPr lang="en-US" sz="1400">
                <a:latin typeface="Verdana" panose="020B0604030504040204" pitchFamily="34" charset="0"/>
                <a:ea typeface="Verdana" panose="020B0604030504040204" pitchFamily="34" charset="0"/>
                <a:cs typeface="Verdana" panose="020B0604030504040204" pitchFamily="34" charset="0"/>
              </a:rPr>
              <a:t> ex </a:t>
            </a:r>
            <a:r>
              <a:rPr lang="en-US" sz="1400" err="1">
                <a:latin typeface="Verdana" panose="020B0604030504040204" pitchFamily="34" charset="0"/>
                <a:ea typeface="Verdana" panose="020B0604030504040204" pitchFamily="34" charset="0"/>
                <a:cs typeface="Verdana" panose="020B0604030504040204" pitchFamily="34" charset="0"/>
              </a:rPr>
              <a:t>eatus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endus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doluptis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adi</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denisit</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dolupis</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soleser</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ovidiorum</a:t>
            </a:r>
            <a:r>
              <a:rPr lang="en-US" sz="1400">
                <a:latin typeface="Verdana" panose="020B0604030504040204" pitchFamily="34" charset="0"/>
                <a:ea typeface="Verdana" panose="020B0604030504040204" pitchFamily="34" charset="0"/>
                <a:cs typeface="Verdana" panose="020B0604030504040204" pitchFamily="34" charset="0"/>
              </a:rPr>
              <a:t> qui </a:t>
            </a:r>
            <a:r>
              <a:rPr lang="en-US" sz="1400" err="1">
                <a:latin typeface="Verdana" panose="020B0604030504040204" pitchFamily="34" charset="0"/>
                <a:ea typeface="Verdana" panose="020B0604030504040204" pitchFamily="34" charset="0"/>
                <a:cs typeface="Verdana" panose="020B0604030504040204" pitchFamily="34" charset="0"/>
              </a:rPr>
              <a:t>oditae</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rerit</a:t>
            </a:r>
            <a:r>
              <a:rPr lang="en-US" sz="1400">
                <a:latin typeface="Verdana" panose="020B0604030504040204" pitchFamily="34" charset="0"/>
                <a:ea typeface="Verdana" panose="020B0604030504040204" pitchFamily="34" charset="0"/>
                <a:cs typeface="Verdana" panose="020B0604030504040204" pitchFamily="34" charset="0"/>
              </a:rPr>
              <a:t> </a:t>
            </a:r>
            <a:r>
              <a:rPr lang="en-US" sz="1400" err="1">
                <a:latin typeface="Verdana" panose="020B0604030504040204" pitchFamily="34" charset="0"/>
                <a:ea typeface="Verdana" panose="020B0604030504040204" pitchFamily="34" charset="0"/>
                <a:cs typeface="Verdana" panose="020B0604030504040204" pitchFamily="34" charset="0"/>
              </a:rPr>
              <a:t>quatat</a:t>
            </a:r>
            <a:endParaRPr lang="en-US"/>
          </a:p>
        </p:txBody>
      </p:sp>
      <p:sp>
        <p:nvSpPr>
          <p:cNvPr id="13" name="Rectangle 12">
            <a:extLst>
              <a:ext uri="{FF2B5EF4-FFF2-40B4-BE49-F238E27FC236}">
                <a16:creationId xmlns:a16="http://schemas.microsoft.com/office/drawing/2014/main" id="{A999B04B-69FA-9748-A64D-1E52D36BD989}"/>
              </a:ext>
            </a:extLst>
          </p:cNvPr>
          <p:cNvSpPr/>
          <p:nvPr/>
        </p:nvSpPr>
        <p:spPr>
          <a:xfrm>
            <a:off x="0" y="4726135"/>
            <a:ext cx="9144000" cy="3428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4544887" y="628650"/>
            <a:ext cx="0" cy="3546088"/>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C13B7327-FD28-414B-B0BF-5F096B2B312F}"/>
              </a:ext>
            </a:extLst>
          </p:cNvPr>
          <p:cNvSpPr>
            <a:spLocks noGrp="1"/>
          </p:cNvSpPr>
          <p:nvPr>
            <p:ph type="title" hasCustomPrompt="1"/>
          </p:nvPr>
        </p:nvSpPr>
        <p:spPr>
          <a:xfrm>
            <a:off x="644018" y="1634712"/>
            <a:ext cx="3359363" cy="1338828"/>
          </a:xfrm>
          <a:prstGeom prst="rect">
            <a:avLst/>
          </a:prstGeom>
        </p:spPr>
        <p:txBody>
          <a:bodyPr>
            <a:spAutoFit/>
          </a:bodyPr>
          <a:lstStyle>
            <a:lvl1pPr>
              <a:defRPr sz="3000" b="1">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a:t>Callout or Headline goes in this space.</a:t>
            </a:r>
          </a:p>
        </p:txBody>
      </p:sp>
      <p:pic>
        <p:nvPicPr>
          <p:cNvPr id="8" name="Picture 7" descr="Shape, rectangle&#10;&#10;Description automatically generated">
            <a:extLst>
              <a:ext uri="{FF2B5EF4-FFF2-40B4-BE49-F238E27FC236}">
                <a16:creationId xmlns:a16="http://schemas.microsoft.com/office/drawing/2014/main" id="{7A4E929D-25B6-5D9A-11AE-3D47D850B1F4}"/>
              </a:ext>
            </a:extLst>
          </p:cNvPr>
          <p:cNvPicPr>
            <a:picLocks noChangeAspect="1"/>
          </p:cNvPicPr>
          <p:nvPr userDrawn="1"/>
        </p:nvPicPr>
        <p:blipFill rotWithShape="1">
          <a:blip r:embed="rId2"/>
          <a:srcRect l="-4357" t="-109" r="39759" b="81895"/>
          <a:stretch/>
        </p:blipFill>
        <p:spPr>
          <a:xfrm>
            <a:off x="6118740" y="4760424"/>
            <a:ext cx="3025260" cy="383076"/>
          </a:xfrm>
          <a:prstGeom prst="rect">
            <a:avLst/>
          </a:prstGeom>
        </p:spPr>
      </p:pic>
      <p:pic>
        <p:nvPicPr>
          <p:cNvPr id="11" name="Picture 10" descr="Text&#10;&#10;Description automatically generated">
            <a:extLst>
              <a:ext uri="{FF2B5EF4-FFF2-40B4-BE49-F238E27FC236}">
                <a16:creationId xmlns:a16="http://schemas.microsoft.com/office/drawing/2014/main" id="{A6E30B06-20CD-FB4D-0DEE-626010F6512C}"/>
              </a:ext>
            </a:extLst>
          </p:cNvPr>
          <p:cNvPicPr>
            <a:picLocks noChangeAspect="1"/>
          </p:cNvPicPr>
          <p:nvPr userDrawn="1"/>
        </p:nvPicPr>
        <p:blipFill rotWithShape="1">
          <a:blip r:embed="rId3"/>
          <a:srcRect l="16907" t="62319" r="16782" b="19130"/>
          <a:stretch/>
        </p:blipFill>
        <p:spPr>
          <a:xfrm>
            <a:off x="6608054" y="4860522"/>
            <a:ext cx="2251714" cy="182880"/>
          </a:xfrm>
          <a:prstGeom prst="rect">
            <a:avLst/>
          </a:prstGeom>
        </p:spPr>
      </p:pic>
      <p:pic>
        <p:nvPicPr>
          <p:cNvPr id="12" name="Picture 11">
            <a:extLst>
              <a:ext uri="{FF2B5EF4-FFF2-40B4-BE49-F238E27FC236}">
                <a16:creationId xmlns:a16="http://schemas.microsoft.com/office/drawing/2014/main" id="{1D11D9A8-6B86-4ECF-636D-414358358181}"/>
              </a:ext>
            </a:extLst>
          </p:cNvPr>
          <p:cNvPicPr>
            <a:picLocks noChangeAspect="1"/>
          </p:cNvPicPr>
          <p:nvPr userDrawn="1"/>
        </p:nvPicPr>
        <p:blipFill rotWithShape="1">
          <a:blip r:embed="rId4"/>
          <a:srcRect l="3782" t="28552" r="3765" b="31743"/>
          <a:stretch/>
        </p:blipFill>
        <p:spPr>
          <a:xfrm>
            <a:off x="2697530" y="4800470"/>
            <a:ext cx="3438144" cy="319918"/>
          </a:xfrm>
          <a:prstGeom prst="rect">
            <a:avLst/>
          </a:prstGeom>
        </p:spPr>
      </p:pic>
    </p:spTree>
    <p:extLst>
      <p:ext uri="{BB962C8B-B14F-4D97-AF65-F5344CB8AC3E}">
        <p14:creationId xmlns:p14="http://schemas.microsoft.com/office/powerpoint/2010/main" val="318802179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Gray Arc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2148" y="1990798"/>
            <a:ext cx="6112364" cy="715581"/>
          </a:xfrm>
        </p:spPr>
        <p:txBody>
          <a:bodyPr wrap="square" anchor="t">
            <a:spAutoFit/>
          </a:bodyPr>
          <a:lstStyle>
            <a:lvl1pPr algn="l">
              <a:defRPr sz="4500" b="1">
                <a:solidFill>
                  <a:srgbClr val="00314C"/>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1887336" y="2643360"/>
            <a:ext cx="6112365" cy="480131"/>
          </a:xfrm>
        </p:spPr>
        <p:txBody>
          <a:bodyPr>
            <a:spAutoFit/>
          </a:bodyPr>
          <a:lstStyle>
            <a:lvl1pPr marL="0" indent="0" algn="l">
              <a:buNone/>
              <a:defRPr sz="2800" b="1">
                <a:solidFill>
                  <a:srgbClr val="8D8F9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 </a:t>
            </a:r>
          </a:p>
        </p:txBody>
      </p:sp>
      <p:sp>
        <p:nvSpPr>
          <p:cNvPr id="32" name="Text Placeholder 31">
            <a:extLst>
              <a:ext uri="{FF2B5EF4-FFF2-40B4-BE49-F238E27FC236}">
                <a16:creationId xmlns:a16="http://schemas.microsoft.com/office/drawing/2014/main" id="{8DD0900E-B434-6580-1B87-5E9C59BA0126}"/>
              </a:ext>
            </a:extLst>
          </p:cNvPr>
          <p:cNvSpPr>
            <a:spLocks noGrp="1"/>
          </p:cNvSpPr>
          <p:nvPr>
            <p:ph type="body" sz="quarter" idx="10" hasCustomPrompt="1"/>
          </p:nvPr>
        </p:nvSpPr>
        <p:spPr>
          <a:xfrm>
            <a:off x="3602373" y="4311614"/>
            <a:ext cx="4382139" cy="313932"/>
          </a:xfrm>
        </p:spPr>
        <p:txBody>
          <a:bodyPr wrap="square">
            <a:spAutoFit/>
          </a:bodyPr>
          <a:lstStyle>
            <a:lvl1pPr marL="0" indent="0" algn="r">
              <a:buNone/>
              <a:defRPr sz="1600" b="0" i="0">
                <a:solidFill>
                  <a:srgbClr val="00314C"/>
                </a:solidFill>
                <a:latin typeface="Arial" panose="020B0604020202020204" pitchFamily="34" charset="0"/>
                <a:cs typeface="Arial" panose="020B0604020202020204" pitchFamily="34" charset="0"/>
              </a:defRPr>
            </a:lvl1pPr>
          </a:lstStyle>
          <a:p>
            <a:r>
              <a:rPr lang="en-US"/>
              <a:t>Presenter’s Name / Info</a:t>
            </a:r>
          </a:p>
        </p:txBody>
      </p:sp>
      <p:sp>
        <p:nvSpPr>
          <p:cNvPr id="36" name="Text Placeholder 31">
            <a:extLst>
              <a:ext uri="{FF2B5EF4-FFF2-40B4-BE49-F238E27FC236}">
                <a16:creationId xmlns:a16="http://schemas.microsoft.com/office/drawing/2014/main" id="{4005C451-B683-9FC2-5372-38568019A140}"/>
              </a:ext>
            </a:extLst>
          </p:cNvPr>
          <p:cNvSpPr>
            <a:spLocks noGrp="1"/>
          </p:cNvSpPr>
          <p:nvPr>
            <p:ph type="body" sz="quarter" idx="11" hasCustomPrompt="1"/>
          </p:nvPr>
        </p:nvSpPr>
        <p:spPr>
          <a:xfrm>
            <a:off x="4111696" y="4573301"/>
            <a:ext cx="3857627" cy="244682"/>
          </a:xfrm>
        </p:spPr>
        <p:txBody>
          <a:bodyPr wrap="square">
            <a:spAutoFit/>
          </a:bodyPr>
          <a:lstStyle>
            <a:lvl1pPr marL="0" indent="0" algn="r">
              <a:buNone/>
              <a:defRPr sz="1100" b="1">
                <a:solidFill>
                  <a:srgbClr val="00314C"/>
                </a:solidFill>
                <a:latin typeface="Arial" panose="020B0604020202020204" pitchFamily="34" charset="0"/>
                <a:cs typeface="Arial" panose="020B0604020202020204" pitchFamily="34" charset="0"/>
              </a:defRPr>
            </a:lvl1pPr>
          </a:lstStyle>
          <a:p>
            <a:pPr lvl="0"/>
            <a:r>
              <a:rPr lang="en-US"/>
              <a:t>MM / DD / YYYY</a:t>
            </a:r>
          </a:p>
        </p:txBody>
      </p:sp>
      <p:grpSp>
        <p:nvGrpSpPr>
          <p:cNvPr id="5" name="Group 4">
            <a:extLst>
              <a:ext uri="{FF2B5EF4-FFF2-40B4-BE49-F238E27FC236}">
                <a16:creationId xmlns:a16="http://schemas.microsoft.com/office/drawing/2014/main" id="{09633853-680C-5570-61E6-FF9FE1A9E284}"/>
              </a:ext>
            </a:extLst>
          </p:cNvPr>
          <p:cNvGrpSpPr/>
          <p:nvPr userDrawn="1"/>
        </p:nvGrpSpPr>
        <p:grpSpPr>
          <a:xfrm>
            <a:off x="-1" y="-1104"/>
            <a:ext cx="3421135" cy="5144603"/>
            <a:chOff x="-1" y="-1104"/>
            <a:chExt cx="3421135" cy="5144603"/>
          </a:xfrm>
        </p:grpSpPr>
        <p:grpSp>
          <p:nvGrpSpPr>
            <p:cNvPr id="4" name="Group 3">
              <a:extLst>
                <a:ext uri="{FF2B5EF4-FFF2-40B4-BE49-F238E27FC236}">
                  <a16:creationId xmlns:a16="http://schemas.microsoft.com/office/drawing/2014/main" id="{E721DEAF-CE3D-7DD8-3790-C2E851025040}"/>
                </a:ext>
              </a:extLst>
            </p:cNvPr>
            <p:cNvGrpSpPr/>
            <p:nvPr userDrawn="1"/>
          </p:nvGrpSpPr>
          <p:grpSpPr>
            <a:xfrm>
              <a:off x="0" y="-4"/>
              <a:ext cx="3155007" cy="2954867"/>
              <a:chOff x="0" y="-4"/>
              <a:chExt cx="3155007" cy="2954867"/>
            </a:xfrm>
          </p:grpSpPr>
          <p:sp>
            <p:nvSpPr>
              <p:cNvPr id="24" name="Right Triangle 23">
                <a:extLst>
                  <a:ext uri="{FF2B5EF4-FFF2-40B4-BE49-F238E27FC236}">
                    <a16:creationId xmlns:a16="http://schemas.microsoft.com/office/drawing/2014/main" id="{9B2EB28B-EE58-B567-C032-4DB22F8BCCCF}"/>
                  </a:ext>
                </a:extLst>
              </p:cNvPr>
              <p:cNvSpPr/>
              <p:nvPr/>
            </p:nvSpPr>
            <p:spPr>
              <a:xfrm flipV="1">
                <a:off x="1995777" y="-3"/>
                <a:ext cx="1159230" cy="228600"/>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5" name="Right Triangle 24">
                <a:extLst>
                  <a:ext uri="{FF2B5EF4-FFF2-40B4-BE49-F238E27FC236}">
                    <a16:creationId xmlns:a16="http://schemas.microsoft.com/office/drawing/2014/main" id="{5F85A773-2D27-2784-F850-B37073C8C04D}"/>
                  </a:ext>
                </a:extLst>
              </p:cNvPr>
              <p:cNvSpPr/>
              <p:nvPr/>
            </p:nvSpPr>
            <p:spPr>
              <a:xfrm flipV="1">
                <a:off x="0" y="-4"/>
                <a:ext cx="2172873" cy="2954867"/>
              </a:xfrm>
              <a:prstGeom prst="rtTriangle">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grpSp>
        <p:sp>
          <p:nvSpPr>
            <p:cNvPr id="23" name="Rectangle 22">
              <a:extLst>
                <a:ext uri="{FF2B5EF4-FFF2-40B4-BE49-F238E27FC236}">
                  <a16:creationId xmlns:a16="http://schemas.microsoft.com/office/drawing/2014/main" id="{05C7CB60-6146-60A0-EA8F-13646EC89146}"/>
                </a:ext>
              </a:extLst>
            </p:cNvPr>
            <p:cNvSpPr/>
            <p:nvPr/>
          </p:nvSpPr>
          <p:spPr>
            <a:xfrm flipV="1">
              <a:off x="3124803" y="-1104"/>
              <a:ext cx="128016" cy="9144"/>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913B13D-2968-CF8A-B27C-186406353BF8}"/>
                </a:ext>
              </a:extLst>
            </p:cNvPr>
            <p:cNvPicPr>
              <a:picLocks noChangeAspect="1"/>
            </p:cNvPicPr>
            <p:nvPr/>
          </p:nvPicPr>
          <p:blipFill rotWithShape="1">
            <a:blip r:embed="rId2"/>
            <a:srcRect l="11315"/>
            <a:stretch/>
          </p:blipFill>
          <p:spPr>
            <a:xfrm>
              <a:off x="-1" y="-3"/>
              <a:ext cx="3421135" cy="5143502"/>
            </a:xfrm>
            <a:prstGeom prst="rect">
              <a:avLst/>
            </a:prstGeom>
            <a:effectLst>
              <a:outerShdw blurRad="190500" dist="63500" dir="12600000" algn="br" rotWithShape="0">
                <a:prstClr val="black">
                  <a:alpha val="60000"/>
                </a:prstClr>
              </a:outerShdw>
            </a:effectLst>
          </p:spPr>
        </p:pic>
      </p:grpSp>
      <p:pic>
        <p:nvPicPr>
          <p:cNvPr id="7" name="Picture 6" descr="Text&#10;&#10;Description automatically generated">
            <a:extLst>
              <a:ext uri="{FF2B5EF4-FFF2-40B4-BE49-F238E27FC236}">
                <a16:creationId xmlns:a16="http://schemas.microsoft.com/office/drawing/2014/main" id="{CDAE9DA4-0D14-8B18-AFCD-2A3CF49D8EF5}"/>
              </a:ext>
            </a:extLst>
          </p:cNvPr>
          <p:cNvPicPr>
            <a:picLocks noChangeAspect="1"/>
          </p:cNvPicPr>
          <p:nvPr userDrawn="1"/>
        </p:nvPicPr>
        <p:blipFill>
          <a:blip r:embed="rId3"/>
          <a:stretch>
            <a:fillRect/>
          </a:stretch>
        </p:blipFill>
        <p:spPr>
          <a:xfrm>
            <a:off x="1739153" y="972289"/>
            <a:ext cx="6329081" cy="923520"/>
          </a:xfrm>
          <a:prstGeom prst="rect">
            <a:avLst/>
          </a:prstGeom>
        </p:spPr>
      </p:pic>
    </p:spTree>
    <p:extLst>
      <p:ext uri="{BB962C8B-B14F-4D97-AF65-F5344CB8AC3E}">
        <p14:creationId xmlns:p14="http://schemas.microsoft.com/office/powerpoint/2010/main" val="244611388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408">
          <p15:clr>
            <a:srgbClr val="FBAE40"/>
          </p15:clr>
        </p15:guide>
        <p15:guide id="4"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 Blue - Stats 3 Column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8DFF3C-9FC7-CB5C-A9C9-75BDFEED412E}"/>
              </a:ext>
            </a:extLst>
          </p:cNvPr>
          <p:cNvGrpSpPr/>
          <p:nvPr userDrawn="1"/>
        </p:nvGrpSpPr>
        <p:grpSpPr>
          <a:xfrm>
            <a:off x="0" y="1"/>
            <a:ext cx="9144000" cy="5143499"/>
            <a:chOff x="28431" y="0"/>
            <a:chExt cx="8907226" cy="5143499"/>
          </a:xfrm>
        </p:grpSpPr>
        <p:sp>
          <p:nvSpPr>
            <p:cNvPr id="5" name="Rectangle 4">
              <a:extLst>
                <a:ext uri="{FF2B5EF4-FFF2-40B4-BE49-F238E27FC236}">
                  <a16:creationId xmlns:a16="http://schemas.microsoft.com/office/drawing/2014/main" id="{E9C77C10-208E-FBD1-0D01-D7B75A385F81}"/>
                </a:ext>
              </a:extLst>
            </p:cNvPr>
            <p:cNvSpPr/>
            <p:nvPr userDrawn="1"/>
          </p:nvSpPr>
          <p:spPr>
            <a:xfrm>
              <a:off x="28431" y="3831219"/>
              <a:ext cx="5795402" cy="131228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430878-7A0F-53FF-A4EE-5B1FE09E4B82}"/>
                </a:ext>
              </a:extLst>
            </p:cNvPr>
            <p:cNvPicPr>
              <a:picLocks noChangeAspect="1"/>
            </p:cNvPicPr>
            <p:nvPr userDrawn="1"/>
          </p:nvPicPr>
          <p:blipFill rotWithShape="1">
            <a:blip r:embed="rId2"/>
            <a:srcRect l="5570" t="14612" r="3143" b="17171"/>
            <a:stretch/>
          </p:blipFill>
          <p:spPr>
            <a:xfrm>
              <a:off x="28431" y="0"/>
              <a:ext cx="8907226" cy="5143499"/>
            </a:xfrm>
            <a:prstGeom prst="rect">
              <a:avLst/>
            </a:prstGeom>
            <a:effectLst>
              <a:outerShdw blurRad="50800" dist="38100" dir="5400000" algn="t" rotWithShape="0">
                <a:prstClr val="black">
                  <a:alpha val="40000"/>
                </a:prstClr>
              </a:outerShdw>
            </a:effectLst>
          </p:spPr>
        </p:pic>
      </p:grpSp>
      <p:pic>
        <p:nvPicPr>
          <p:cNvPr id="6" name="Picture 5" descr="Text&#10;&#10;Description automatically generated">
            <a:extLst>
              <a:ext uri="{FF2B5EF4-FFF2-40B4-BE49-F238E27FC236}">
                <a16:creationId xmlns:a16="http://schemas.microsoft.com/office/drawing/2014/main" id="{A3826495-896B-ACE6-1E19-9B1AFA213469}"/>
              </a:ext>
            </a:extLst>
          </p:cNvPr>
          <p:cNvPicPr>
            <a:picLocks noChangeAspect="1"/>
          </p:cNvPicPr>
          <p:nvPr userDrawn="1"/>
        </p:nvPicPr>
        <p:blipFill>
          <a:blip r:embed="rId3"/>
          <a:stretch>
            <a:fillRect/>
          </a:stretch>
        </p:blipFill>
        <p:spPr>
          <a:xfrm>
            <a:off x="154827" y="1994264"/>
            <a:ext cx="8818844" cy="1286819"/>
          </a:xfrm>
          <a:prstGeom prst="rect">
            <a:avLst/>
          </a:prstGeom>
        </p:spPr>
      </p:pic>
    </p:spTree>
    <p:extLst>
      <p:ext uri="{BB962C8B-B14F-4D97-AF65-F5344CB8AC3E}">
        <p14:creationId xmlns:p14="http://schemas.microsoft.com/office/powerpoint/2010/main" val="4281528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Blue on Top">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F038AD8-50D5-955A-E5F2-412B8AF84A68}"/>
              </a:ext>
            </a:extLst>
          </p:cNvPr>
          <p:cNvGrpSpPr/>
          <p:nvPr userDrawn="1"/>
        </p:nvGrpSpPr>
        <p:grpSpPr>
          <a:xfrm>
            <a:off x="0" y="-1"/>
            <a:ext cx="9144000" cy="5190553"/>
            <a:chOff x="0" y="-1"/>
            <a:chExt cx="9144000" cy="5190553"/>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0" y="0"/>
              <a:ext cx="9144000" cy="1369219"/>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Shape&#10;&#10;Description automatically generated">
              <a:extLst>
                <a:ext uri="{FF2B5EF4-FFF2-40B4-BE49-F238E27FC236}">
                  <a16:creationId xmlns:a16="http://schemas.microsoft.com/office/drawing/2014/main" id="{78CE8F79-5286-2835-F88C-1207451E8739}"/>
                </a:ext>
              </a:extLst>
            </p:cNvPr>
            <p:cNvPicPr>
              <a:picLocks noChangeAspect="1"/>
            </p:cNvPicPr>
            <p:nvPr userDrawn="1"/>
          </p:nvPicPr>
          <p:blipFill rotWithShape="1">
            <a:blip r:embed="rId2"/>
            <a:srcRect l="4527" t="6635" r="4615" b="26621"/>
            <a:stretch/>
          </p:blipFill>
          <p:spPr>
            <a:xfrm>
              <a:off x="0" y="-1"/>
              <a:ext cx="9143999" cy="5190553"/>
            </a:xfrm>
            <a:prstGeom prst="rect">
              <a:avLst/>
            </a:prstGeom>
            <a:effectLst>
              <a:outerShdw blurRad="50800" dist="38100" dir="16200000" rotWithShape="0">
                <a:prstClr val="black">
                  <a:alpha val="40000"/>
                </a:prstClr>
              </a:outerShdw>
            </a:effectLst>
          </p:spPr>
        </p:pic>
      </p:grpSp>
      <p:sp>
        <p:nvSpPr>
          <p:cNvPr id="2" name="Title 1"/>
          <p:cNvSpPr>
            <a:spLocks noGrp="1"/>
          </p:cNvSpPr>
          <p:nvPr>
            <p:ph type="title"/>
          </p:nvPr>
        </p:nvSpPr>
        <p:spPr>
          <a:xfrm>
            <a:off x="628650" y="391579"/>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8" name="Picture 17" descr="Shape&#10;&#10;Description automatically generated with low confidence">
            <a:extLst>
              <a:ext uri="{FF2B5EF4-FFF2-40B4-BE49-F238E27FC236}">
                <a16:creationId xmlns:a16="http://schemas.microsoft.com/office/drawing/2014/main" id="{BFBFDDD8-7E66-F9DD-893E-5A2E2790CE7B}"/>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3335011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Gray on Top">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6267D3E-773F-BFD2-EFA2-5CAB47C6BA68}"/>
              </a:ext>
            </a:extLst>
          </p:cNvPr>
          <p:cNvGrpSpPr/>
          <p:nvPr userDrawn="1"/>
        </p:nvGrpSpPr>
        <p:grpSpPr>
          <a:xfrm>
            <a:off x="-1" y="-1"/>
            <a:ext cx="9144000" cy="5190553"/>
            <a:chOff x="-1" y="-1"/>
            <a:chExt cx="9144000" cy="5190553"/>
          </a:xfrm>
        </p:grpSpPr>
        <p:sp>
          <p:nvSpPr>
            <p:cNvPr id="15" name="Rectangle 14">
              <a:extLst>
                <a:ext uri="{FF2B5EF4-FFF2-40B4-BE49-F238E27FC236}">
                  <a16:creationId xmlns:a16="http://schemas.microsoft.com/office/drawing/2014/main" id="{61A26CEE-3437-EA33-70E9-81BF5FAFD6FE}"/>
                </a:ext>
              </a:extLst>
            </p:cNvPr>
            <p:cNvSpPr/>
            <p:nvPr userDrawn="1"/>
          </p:nvSpPr>
          <p:spPr>
            <a:xfrm>
              <a:off x="-1" y="0"/>
              <a:ext cx="9144000" cy="1369219"/>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Shape&#10;&#10;Description automatically generated">
              <a:extLst>
                <a:ext uri="{FF2B5EF4-FFF2-40B4-BE49-F238E27FC236}">
                  <a16:creationId xmlns:a16="http://schemas.microsoft.com/office/drawing/2014/main" id="{60F1F5B8-AF00-2802-0F90-8B1BB5796686}"/>
                </a:ext>
              </a:extLst>
            </p:cNvPr>
            <p:cNvPicPr>
              <a:picLocks noChangeAspect="1"/>
            </p:cNvPicPr>
            <p:nvPr userDrawn="1"/>
          </p:nvPicPr>
          <p:blipFill rotWithShape="1">
            <a:blip r:embed="rId2"/>
            <a:srcRect l="4527" t="6635" r="4615" b="26621"/>
            <a:stretch/>
          </p:blipFill>
          <p:spPr>
            <a:xfrm>
              <a:off x="0" y="-1"/>
              <a:ext cx="9143999" cy="5190553"/>
            </a:xfrm>
            <a:prstGeom prst="rect">
              <a:avLst/>
            </a:prstGeom>
            <a:effectLst>
              <a:outerShdw blurRad="50800" dist="38100" dir="16200000" rotWithShape="0">
                <a:prstClr val="black">
                  <a:alpha val="40000"/>
                </a:prstClr>
              </a:outerShdw>
            </a:effectLst>
          </p:spPr>
        </p:pic>
      </p:grpSp>
      <p:sp>
        <p:nvSpPr>
          <p:cNvPr id="3" name="Content Placeholder 2"/>
          <p:cNvSpPr>
            <a:spLocks noGrp="1"/>
          </p:cNvSpPr>
          <p:nvPr>
            <p:ph idx="1" hasCustomPrompt="1"/>
          </p:nvPr>
        </p:nvSpPr>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18" name="Picture 17" descr="Shape&#10;&#10;Description automatically generated with low confidence">
            <a:extLst>
              <a:ext uri="{FF2B5EF4-FFF2-40B4-BE49-F238E27FC236}">
                <a16:creationId xmlns:a16="http://schemas.microsoft.com/office/drawing/2014/main" id="{BFBFDDD8-7E66-F9DD-893E-5A2E2790CE7B}"/>
              </a:ext>
            </a:extLst>
          </p:cNvPr>
          <p:cNvPicPr>
            <a:picLocks noChangeAspect="1"/>
          </p:cNvPicPr>
          <p:nvPr userDrawn="1"/>
        </p:nvPicPr>
        <p:blipFill>
          <a:blip r:embed="rId3"/>
          <a:stretch>
            <a:fillRect/>
          </a:stretch>
        </p:blipFill>
        <p:spPr>
          <a:xfrm>
            <a:off x="6235260" y="4649010"/>
            <a:ext cx="2468880" cy="431798"/>
          </a:xfrm>
          <a:prstGeom prst="rect">
            <a:avLst/>
          </a:prstGeom>
        </p:spPr>
      </p:pic>
      <p:sp>
        <p:nvSpPr>
          <p:cNvPr id="24" name="Title 1">
            <a:extLst>
              <a:ext uri="{FF2B5EF4-FFF2-40B4-BE49-F238E27FC236}">
                <a16:creationId xmlns:a16="http://schemas.microsoft.com/office/drawing/2014/main" id="{4E3F8150-66A5-79AB-E50E-ED3E88CB6409}"/>
              </a:ext>
            </a:extLst>
          </p:cNvPr>
          <p:cNvSpPr>
            <a:spLocks noGrp="1"/>
          </p:cNvSpPr>
          <p:nvPr>
            <p:ph type="title"/>
          </p:nvPr>
        </p:nvSpPr>
        <p:spPr>
          <a:xfrm>
            <a:off x="628650" y="390578"/>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5660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White on Top Blue Background">
    <p:spTree>
      <p:nvGrpSpPr>
        <p:cNvPr id="1" name=""/>
        <p:cNvGrpSpPr/>
        <p:nvPr/>
      </p:nvGrpSpPr>
      <p:grpSpPr>
        <a:xfrm>
          <a:off x="0" y="0"/>
          <a:ext cx="0" cy="0"/>
          <a:chOff x="0" y="0"/>
          <a:chExt cx="0" cy="0"/>
        </a:xfrm>
      </p:grpSpPr>
      <p:pic>
        <p:nvPicPr>
          <p:cNvPr id="4" name="Content Placeholder 4" descr="Shape&#10;&#10;Description automatically generated">
            <a:extLst>
              <a:ext uri="{FF2B5EF4-FFF2-40B4-BE49-F238E27FC236}">
                <a16:creationId xmlns:a16="http://schemas.microsoft.com/office/drawing/2014/main" id="{AF37619F-F832-59F8-72BA-A113E1DE682B}"/>
              </a:ext>
            </a:extLst>
          </p:cNvPr>
          <p:cNvPicPr>
            <a:picLocks noChangeAspect="1"/>
          </p:cNvPicPr>
          <p:nvPr userDrawn="1"/>
        </p:nvPicPr>
        <p:blipFill rotWithShape="1">
          <a:blip r:embed="rId2"/>
          <a:srcRect l="4587" r="4587" b="27447"/>
          <a:stretch/>
        </p:blipFill>
        <p:spPr>
          <a:xfrm>
            <a:off x="-1" y="-500745"/>
            <a:ext cx="9140119" cy="5641848"/>
          </a:xfrm>
          <a:prstGeom prst="rect">
            <a:avLst/>
          </a:prstGeom>
          <a:effectLst>
            <a:outerShdw blurRad="88900" dist="38100" dir="16200000" algn="ctr" rotWithShape="0">
              <a:schemeClr val="bg1">
                <a:lumMod val="50000"/>
                <a:alpha val="60000"/>
              </a:schemeClr>
            </a:outerShdw>
          </a:effectLst>
        </p:spPr>
      </p:pic>
      <p:pic>
        <p:nvPicPr>
          <p:cNvPr id="6" name="Picture 5" descr="A picture containing text, clipart&#10;&#10;Description automatically generated">
            <a:extLst>
              <a:ext uri="{FF2B5EF4-FFF2-40B4-BE49-F238E27FC236}">
                <a16:creationId xmlns:a16="http://schemas.microsoft.com/office/drawing/2014/main" id="{695A2A79-0CAA-919D-4090-C51A691A50BE}"/>
              </a:ext>
            </a:extLst>
          </p:cNvPr>
          <p:cNvPicPr>
            <a:picLocks noChangeAspect="1"/>
          </p:cNvPicPr>
          <p:nvPr userDrawn="1"/>
        </p:nvPicPr>
        <p:blipFill>
          <a:blip r:embed="rId3"/>
          <a:stretch>
            <a:fillRect/>
          </a:stretch>
        </p:blipFill>
        <p:spPr>
          <a:xfrm>
            <a:off x="6247315" y="4645704"/>
            <a:ext cx="2468867" cy="431798"/>
          </a:xfrm>
          <a:prstGeom prst="rect">
            <a:avLst/>
          </a:prstGeom>
        </p:spPr>
      </p:pic>
      <p:sp>
        <p:nvSpPr>
          <p:cNvPr id="2" name="Title 1"/>
          <p:cNvSpPr>
            <a:spLocks noGrp="1"/>
          </p:cNvSpPr>
          <p:nvPr>
            <p:ph type="title"/>
          </p:nvPr>
        </p:nvSpPr>
        <p:spPr>
          <a:xfrm>
            <a:off x="628650" y="393232"/>
            <a:ext cx="7886700" cy="646331"/>
          </a:xfrm>
        </p:spPr>
        <p:txBody>
          <a:bodyPr wrap="square">
            <a:sp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p:txBody>
          <a:bodyPr/>
          <a:lstStyle>
            <a:lvl1pPr marL="0" indent="0">
              <a:buFontTx/>
              <a:buNone/>
              <a:defRPr>
                <a:solidFill>
                  <a:schemeClr val="bg1"/>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spTree>
    <p:extLst>
      <p:ext uri="{BB962C8B-B14F-4D97-AF65-F5344CB8AC3E}">
        <p14:creationId xmlns:p14="http://schemas.microsoft.com/office/powerpoint/2010/main" val="82471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Blue Corner">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E2301F-9F95-2739-4729-3BD6AC685AF7}"/>
              </a:ext>
            </a:extLst>
          </p:cNvPr>
          <p:cNvGrpSpPr/>
          <p:nvPr userDrawn="1"/>
        </p:nvGrpSpPr>
        <p:grpSpPr>
          <a:xfrm>
            <a:off x="0" y="0"/>
            <a:ext cx="9144001" cy="5143500"/>
            <a:chOff x="0"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0031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0" y="0"/>
              <a:ext cx="9144001" cy="5143500"/>
            </a:xfrm>
            <a:prstGeom prst="rect">
              <a:avLst/>
            </a:prstGeom>
            <a:effectLst>
              <a:outerShdw blurRad="152400" dist="76200" dir="19200000" algn="bl" rotWithShape="0">
                <a:prstClr val="black">
                  <a:alpha val="60000"/>
                </a:prstClr>
              </a:outerShdw>
            </a:effectLst>
          </p:spPr>
        </p:pic>
      </p:grpSp>
      <p:sp>
        <p:nvSpPr>
          <p:cNvPr id="2" name="Title 1"/>
          <p:cNvSpPr>
            <a:spLocks noGrp="1"/>
          </p:cNvSpPr>
          <p:nvPr>
            <p:ph type="title"/>
          </p:nvPr>
        </p:nvSpPr>
        <p:spPr>
          <a:xfrm>
            <a:off x="628650" y="265688"/>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628650" y="1177706"/>
            <a:ext cx="7886700" cy="3455017"/>
          </a:xfrm>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223220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Gray Corn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B7376FD-9586-EE33-A1D7-F741A8B4732C}"/>
              </a:ext>
            </a:extLst>
          </p:cNvPr>
          <p:cNvGrpSpPr/>
          <p:nvPr userDrawn="1"/>
        </p:nvGrpSpPr>
        <p:grpSpPr>
          <a:xfrm>
            <a:off x="-1" y="0"/>
            <a:ext cx="9144001" cy="5143500"/>
            <a:chOff x="-1" y="0"/>
            <a:chExt cx="9144001" cy="5143500"/>
          </a:xfrm>
        </p:grpSpPr>
        <p:sp>
          <p:nvSpPr>
            <p:cNvPr id="13" name="Rectangle 12">
              <a:extLst>
                <a:ext uri="{FF2B5EF4-FFF2-40B4-BE49-F238E27FC236}">
                  <a16:creationId xmlns:a16="http://schemas.microsoft.com/office/drawing/2014/main" id="{324DDBCC-6D43-F6EC-A372-8E648A7AC70D}"/>
                </a:ext>
              </a:extLst>
            </p:cNvPr>
            <p:cNvSpPr/>
            <p:nvPr userDrawn="1"/>
          </p:nvSpPr>
          <p:spPr>
            <a:xfrm>
              <a:off x="5949386" y="1"/>
              <a:ext cx="3191349" cy="1369218"/>
            </a:xfrm>
            <a:prstGeom prst="rect">
              <a:avLst/>
            </a:prstGeom>
            <a:solidFill>
              <a:srgbClr val="8D8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a:extLst>
                <a:ext uri="{FF2B5EF4-FFF2-40B4-BE49-F238E27FC236}">
                  <a16:creationId xmlns:a16="http://schemas.microsoft.com/office/drawing/2014/main" id="{B9432D69-7A93-AC49-5525-14F9E4241A9A}"/>
                </a:ext>
              </a:extLst>
            </p:cNvPr>
            <p:cNvPicPr>
              <a:picLocks noChangeAspect="1"/>
            </p:cNvPicPr>
            <p:nvPr userDrawn="1"/>
          </p:nvPicPr>
          <p:blipFill rotWithShape="1">
            <a:blip r:embed="rId2"/>
            <a:srcRect l="4684" t="27761" r="4689" b="6268"/>
            <a:stretch/>
          </p:blipFill>
          <p:spPr>
            <a:xfrm>
              <a:off x="-1" y="0"/>
              <a:ext cx="9144001" cy="5143500"/>
            </a:xfrm>
            <a:prstGeom prst="rect">
              <a:avLst/>
            </a:prstGeom>
            <a:effectLst>
              <a:outerShdw blurRad="152400" dist="76200" dir="19200000" algn="bl" rotWithShape="0">
                <a:prstClr val="black">
                  <a:alpha val="60000"/>
                </a:prstClr>
              </a:outerShdw>
            </a:effectLst>
          </p:spPr>
        </p:pic>
      </p:grpSp>
      <p:sp>
        <p:nvSpPr>
          <p:cNvPr id="2" name="Title 1"/>
          <p:cNvSpPr>
            <a:spLocks noGrp="1"/>
          </p:cNvSpPr>
          <p:nvPr>
            <p:ph type="title"/>
          </p:nvPr>
        </p:nvSpPr>
        <p:spPr>
          <a:xfrm>
            <a:off x="628650" y="271195"/>
            <a:ext cx="7886700" cy="646331"/>
          </a:xfrm>
        </p:spPr>
        <p:txBody>
          <a:bodyPr>
            <a:spAutoFit/>
          </a:bodyPr>
          <a:lstStyle>
            <a:lvl1pPr>
              <a:defRPr sz="4000" b="1">
                <a:solidFill>
                  <a:srgbClr val="00314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628650" y="1188720"/>
            <a:ext cx="7886700" cy="3444003"/>
          </a:xfrm>
        </p:spPr>
        <p:txBody>
          <a:bodyPr/>
          <a:lstStyle>
            <a:lvl1pPr marL="0" indent="0">
              <a:buFontTx/>
              <a:buNone/>
              <a:defRPr>
                <a:solidFill>
                  <a:schemeClr val="tx1">
                    <a:lumMod val="75000"/>
                    <a:lumOff val="25000"/>
                  </a:schemeClr>
                </a:solidFill>
                <a:latin typeface="Arial" panose="020B0604020202020204" pitchFamily="34" charset="0"/>
                <a:cs typeface="Arial" panose="020B0604020202020204" pitchFamily="34" charset="0"/>
              </a:defRPr>
            </a:lvl1pPr>
            <a:lvl2pPr marL="342900" indent="0">
              <a:buFontTx/>
              <a:buNone/>
              <a:defRPr>
                <a:solidFill>
                  <a:schemeClr val="tx1">
                    <a:lumMod val="75000"/>
                    <a:lumOff val="25000"/>
                  </a:schemeClr>
                </a:solidFill>
                <a:latin typeface="Arial" panose="020B0604020202020204" pitchFamily="34" charset="0"/>
                <a:cs typeface="Arial" panose="020B0604020202020204" pitchFamily="34" charset="0"/>
              </a:defRPr>
            </a:lvl2pPr>
            <a:lvl3pPr marL="685800" indent="0">
              <a:buFontTx/>
              <a:buNone/>
              <a:defRPr>
                <a:solidFill>
                  <a:schemeClr val="tx1">
                    <a:lumMod val="75000"/>
                    <a:lumOff val="25000"/>
                  </a:schemeClr>
                </a:solidFill>
                <a:latin typeface="Arial" panose="020B0604020202020204" pitchFamily="34" charset="0"/>
                <a:cs typeface="Arial" panose="020B0604020202020204" pitchFamily="34" charset="0"/>
              </a:defRPr>
            </a:lvl3pPr>
            <a:lvl4pPr marL="1028700" indent="0">
              <a:buFontTx/>
              <a:buNone/>
              <a:defRPr>
                <a:solidFill>
                  <a:schemeClr val="tx1">
                    <a:lumMod val="75000"/>
                    <a:lumOff val="25000"/>
                  </a:schemeClr>
                </a:solidFill>
                <a:latin typeface="Arial" panose="020B0604020202020204" pitchFamily="34" charset="0"/>
                <a:cs typeface="Arial" panose="020B0604020202020204" pitchFamily="34" charset="0"/>
              </a:defRPr>
            </a:lvl4pPr>
            <a:lvl5pPr marL="1371600" indent="0">
              <a:buFontTx/>
              <a:buNone/>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a:t>
            </a:r>
          </a:p>
        </p:txBody>
      </p:sp>
      <p:pic>
        <p:nvPicPr>
          <p:cNvPr id="7" name="Picture 6" descr="Shape&#10;&#10;Description automatically generated with low confidence">
            <a:extLst>
              <a:ext uri="{FF2B5EF4-FFF2-40B4-BE49-F238E27FC236}">
                <a16:creationId xmlns:a16="http://schemas.microsoft.com/office/drawing/2014/main" id="{CA299B54-9B15-82B9-EB26-F9FD61B288EF}"/>
              </a:ext>
            </a:extLst>
          </p:cNvPr>
          <p:cNvPicPr>
            <a:picLocks noChangeAspect="1"/>
          </p:cNvPicPr>
          <p:nvPr userDrawn="1"/>
        </p:nvPicPr>
        <p:blipFill>
          <a:blip r:embed="rId3"/>
          <a:stretch>
            <a:fillRect/>
          </a:stretch>
        </p:blipFill>
        <p:spPr>
          <a:xfrm>
            <a:off x="6235260" y="4649010"/>
            <a:ext cx="2468880" cy="431798"/>
          </a:xfrm>
          <a:prstGeom prst="rect">
            <a:avLst/>
          </a:prstGeom>
        </p:spPr>
      </p:pic>
    </p:spTree>
    <p:extLst>
      <p:ext uri="{BB962C8B-B14F-4D97-AF65-F5344CB8AC3E}">
        <p14:creationId xmlns:p14="http://schemas.microsoft.com/office/powerpoint/2010/main" val="153805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0F716FC-DE66-E046-A5E2-58AAAFA03708}" type="datetimeFigureOut">
              <a:rPr lang="en-US" smtClean="0"/>
              <a:t>12/1/2025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C3869F3-BFDF-854D-961E-16ED2D2AEA46}" type="slidenum">
              <a:rPr lang="en-US" smtClean="0"/>
              <a:t>‹#›</a:t>
            </a:fld>
            <a:endParaRPr lang="en-US"/>
          </a:p>
        </p:txBody>
      </p:sp>
    </p:spTree>
    <p:extLst>
      <p:ext uri="{BB962C8B-B14F-4D97-AF65-F5344CB8AC3E}">
        <p14:creationId xmlns:p14="http://schemas.microsoft.com/office/powerpoint/2010/main" val="1098488345"/>
      </p:ext>
    </p:extLst>
  </p:cSld>
  <p:clrMap bg1="lt1" tx1="dk1" bg2="lt2" tx2="dk2" accent1="accent1" accent2="accent2" accent3="accent3" accent4="accent4" accent5="accent5" accent6="accent6" hlink="hlink" folHlink="folHlink"/>
  <p:sldLayoutIdLst>
    <p:sldLayoutId id="2147483661" r:id="rId1"/>
    <p:sldLayoutId id="2147483689" r:id="rId2"/>
    <p:sldLayoutId id="2147483699" r:id="rId3"/>
    <p:sldLayoutId id="2147483698" r:id="rId4"/>
    <p:sldLayoutId id="2147483662" r:id="rId5"/>
    <p:sldLayoutId id="2147483680" r:id="rId6"/>
    <p:sldLayoutId id="2147483684" r:id="rId7"/>
    <p:sldLayoutId id="2147483685" r:id="rId8"/>
    <p:sldLayoutId id="2147483681" r:id="rId9"/>
    <p:sldLayoutId id="2147483672" r:id="rId10"/>
    <p:sldLayoutId id="2147483696" r:id="rId11"/>
    <p:sldLayoutId id="2147483683" r:id="rId12"/>
    <p:sldLayoutId id="2147483686" r:id="rId13"/>
    <p:sldLayoutId id="2147483679" r:id="rId14"/>
    <p:sldLayoutId id="2147483691" r:id="rId15"/>
    <p:sldLayoutId id="2147483692" r:id="rId16"/>
    <p:sldLayoutId id="2147483693" r:id="rId17"/>
    <p:sldLayoutId id="2147483687" r:id="rId18"/>
    <p:sldLayoutId id="2147483688" r:id="rId19"/>
    <p:sldLayoutId id="2147483675" r:id="rId20"/>
    <p:sldLayoutId id="2147483682" r:id="rId21"/>
    <p:sldLayoutId id="2147483695" r:id="rId22"/>
    <p:sldLayoutId id="2147483700" r:id="rId23"/>
    <p:sldLayoutId id="2147483677" r:id="rId24"/>
    <p:sldLayoutId id="2147483673" r:id="rId25"/>
    <p:sldLayoutId id="2147483690" r:id="rId26"/>
    <p:sldLayoutId id="2147483664" r:id="rId27"/>
    <p:sldLayoutId id="2147483701" r:id="rId2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18/10/relationships/comments" Target="../comments/modernComment_7FFFF1FD_B498379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7FFFF1FE_21D51F5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29_630D2CFE.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8/10/relationships/comments" Target="../comments/modernComment_7FFFF206_1C1E03A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7FFFF205_F8D5E848.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microsoft.com/office/2018/10/relationships/comments" Target="../comments/modernComment_7FFFF20E_EF0ACEA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2B_7A031B75.xml"/><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microsoft.com/office/2018/10/relationships/comments" Target="../comments/modernComment_7FFFF20F_6464D09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microsoft.com/office/2018/10/relationships/comments" Target="../comments/modernComment_7FFFF219_37B59E1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131_85E32E22.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microsoft.com/office/2018/10/relationships/comments" Target="../comments/modernComment_7FFFF21D_316BCB8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18/10/relationships/comments" Target="../comments/modernComment_7FFFF220_3BAAB3D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5FC2-5284-5DE3-9656-CDF092429723}"/>
              </a:ext>
            </a:extLst>
          </p:cNvPr>
          <p:cNvSpPr>
            <a:spLocks noGrp="1"/>
          </p:cNvSpPr>
          <p:nvPr>
            <p:ph type="ctrTitle"/>
          </p:nvPr>
        </p:nvSpPr>
        <p:spPr>
          <a:xfrm>
            <a:off x="1511929" y="2063987"/>
            <a:ext cx="6946269" cy="1200329"/>
          </a:xfrm>
        </p:spPr>
        <p:txBody>
          <a:bodyPr/>
          <a:lstStyle/>
          <a:p>
            <a:r>
              <a:rPr lang="en-US" sz="4000" dirty="0"/>
              <a:t>Facts vs Fiction: Debunking Oncology Myths</a:t>
            </a:r>
          </a:p>
        </p:txBody>
      </p:sp>
      <p:sp>
        <p:nvSpPr>
          <p:cNvPr id="4" name="Text Placeholder 3">
            <a:extLst>
              <a:ext uri="{FF2B5EF4-FFF2-40B4-BE49-F238E27FC236}">
                <a16:creationId xmlns:a16="http://schemas.microsoft.com/office/drawing/2014/main" id="{1C1BF9BB-93C6-BFFF-850A-4E358DD65B77}"/>
              </a:ext>
            </a:extLst>
          </p:cNvPr>
          <p:cNvSpPr>
            <a:spLocks noGrp="1"/>
          </p:cNvSpPr>
          <p:nvPr>
            <p:ph type="body" sz="quarter" idx="10"/>
          </p:nvPr>
        </p:nvSpPr>
        <p:spPr>
          <a:xfrm>
            <a:off x="1402466" y="3935178"/>
            <a:ext cx="6566857" cy="638123"/>
          </a:xfrm>
        </p:spPr>
        <p:txBody>
          <a:bodyPr/>
          <a:lstStyle/>
          <a:p>
            <a:r>
              <a:rPr lang="en-US" dirty="0"/>
              <a:t>Joshua Gaynier, PharmD,  PGY1 Pharmacy Resident</a:t>
            </a:r>
          </a:p>
          <a:p>
            <a:r>
              <a:rPr lang="en-US" dirty="0"/>
              <a:t>Atrium Health </a:t>
            </a:r>
            <a:r>
              <a:rPr lang="en-US" dirty="0" err="1"/>
              <a:t>Navicent</a:t>
            </a:r>
            <a:r>
              <a:rPr lang="en-US" dirty="0"/>
              <a:t> the Medical Center </a:t>
            </a:r>
          </a:p>
        </p:txBody>
      </p:sp>
      <p:sp>
        <p:nvSpPr>
          <p:cNvPr id="5" name="Text Placeholder 4">
            <a:extLst>
              <a:ext uri="{FF2B5EF4-FFF2-40B4-BE49-F238E27FC236}">
                <a16:creationId xmlns:a16="http://schemas.microsoft.com/office/drawing/2014/main" id="{1363F192-DCC3-5366-F4F5-DFBB8E6E24A8}"/>
              </a:ext>
            </a:extLst>
          </p:cNvPr>
          <p:cNvSpPr>
            <a:spLocks noGrp="1"/>
          </p:cNvSpPr>
          <p:nvPr>
            <p:ph type="body" sz="quarter" idx="11"/>
          </p:nvPr>
        </p:nvSpPr>
        <p:spPr>
          <a:xfrm>
            <a:off x="4111696" y="4573301"/>
            <a:ext cx="3857627" cy="313932"/>
          </a:xfrm>
        </p:spPr>
        <p:txBody>
          <a:bodyPr/>
          <a:lstStyle/>
          <a:p>
            <a:r>
              <a:rPr lang="en-US" sz="1600" b="0" dirty="0"/>
              <a:t>12/3/2025</a:t>
            </a:r>
          </a:p>
        </p:txBody>
      </p:sp>
    </p:spTree>
    <p:custDataLst>
      <p:tags r:id="rId1"/>
    </p:custDataLst>
    <p:extLst>
      <p:ext uri="{BB962C8B-B14F-4D97-AF65-F5344CB8AC3E}">
        <p14:creationId xmlns:p14="http://schemas.microsoft.com/office/powerpoint/2010/main" val="185391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CAF5A-4838-F0E1-7EE2-D419640D1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6ECE01-25CC-B8D9-A162-4FFE404EE740}"/>
              </a:ext>
            </a:extLst>
          </p:cNvPr>
          <p:cNvSpPr>
            <a:spLocks noGrp="1"/>
          </p:cNvSpPr>
          <p:nvPr>
            <p:ph type="title"/>
          </p:nvPr>
        </p:nvSpPr>
        <p:spPr>
          <a:xfrm>
            <a:off x="173024" y="452183"/>
            <a:ext cx="8217639" cy="1255728"/>
          </a:xfrm>
        </p:spPr>
        <p:txBody>
          <a:bodyPr/>
          <a:lstStyle/>
          <a:p>
            <a:r>
              <a:rPr lang="en-US" sz="2800" dirty="0">
                <a:solidFill>
                  <a:schemeClr val="accent1">
                    <a:lumMod val="50000"/>
                  </a:schemeClr>
                </a:solidFill>
              </a:rPr>
              <a:t>Surgeon General Advisory on Misinformation</a:t>
            </a:r>
            <a:br>
              <a:rPr lang="en-US" sz="2800" dirty="0">
                <a:solidFill>
                  <a:schemeClr val="accent1">
                    <a:lumMod val="50000"/>
                  </a:schemeClr>
                </a:solidFill>
              </a:rPr>
            </a:br>
            <a:br>
              <a:rPr lang="en-US" sz="2800" spc="-150" dirty="0">
                <a:solidFill>
                  <a:schemeClr val="accent1">
                    <a:lumMod val="50000"/>
                  </a:schemeClr>
                </a:solidFill>
              </a:rPr>
            </a:br>
            <a:endParaRPr lang="en-US" sz="2800" dirty="0">
              <a:solidFill>
                <a:schemeClr val="accent1">
                  <a:lumMod val="50000"/>
                </a:schemeClr>
              </a:solidFill>
            </a:endParaRPr>
          </a:p>
        </p:txBody>
      </p:sp>
      <p:sp>
        <p:nvSpPr>
          <p:cNvPr id="3" name="Content Placeholder 2">
            <a:extLst>
              <a:ext uri="{FF2B5EF4-FFF2-40B4-BE49-F238E27FC236}">
                <a16:creationId xmlns:a16="http://schemas.microsoft.com/office/drawing/2014/main" id="{A0C7411D-AA50-0B8B-C3AF-897B1A14D019}"/>
              </a:ext>
            </a:extLst>
          </p:cNvPr>
          <p:cNvSpPr>
            <a:spLocks noGrp="1"/>
          </p:cNvSpPr>
          <p:nvPr>
            <p:ph idx="1"/>
          </p:nvPr>
        </p:nvSpPr>
        <p:spPr>
          <a:xfrm>
            <a:off x="243446" y="1202457"/>
            <a:ext cx="6370005" cy="2874806"/>
          </a:xfrm>
        </p:spPr>
        <p:txBody>
          <a:bodyPr>
            <a:normAutofit/>
          </a:bodyPr>
          <a:lstStyle/>
          <a:p>
            <a:pPr marL="342900" indent="-342900">
              <a:lnSpc>
                <a:spcPct val="100000"/>
              </a:lnSpc>
              <a:spcBef>
                <a:spcPts val="0"/>
              </a:spcBef>
              <a:buClr>
                <a:srgbClr val="007F88"/>
              </a:buClr>
              <a:buSzPct val="110000"/>
              <a:buFont typeface="Arial" panose="020B0604020202020204" pitchFamily="34" charset="0"/>
              <a:buChar char="•"/>
            </a:pPr>
            <a:r>
              <a:rPr lang="en-US" sz="2000" dirty="0"/>
              <a:t>Bring attention to a public health issue </a:t>
            </a:r>
          </a:p>
          <a:p>
            <a:pPr marL="342900" indent="-342900">
              <a:lnSpc>
                <a:spcPct val="100000"/>
              </a:lnSpc>
              <a:spcBef>
                <a:spcPts val="0"/>
              </a:spcBef>
              <a:buClr>
                <a:srgbClr val="007F88"/>
              </a:buClr>
              <a:buSzPct val="110000"/>
              <a:buFont typeface="Arial" panose="020B0604020202020204" pitchFamily="34" charset="0"/>
              <a:buChar char="•"/>
            </a:pPr>
            <a:endParaRPr lang="en-US" sz="2000" dirty="0"/>
          </a:p>
          <a:p>
            <a:pPr marL="342900" indent="-342900">
              <a:lnSpc>
                <a:spcPct val="100000"/>
              </a:lnSpc>
              <a:spcBef>
                <a:spcPts val="0"/>
              </a:spcBef>
              <a:buClr>
                <a:srgbClr val="007F88"/>
              </a:buClr>
              <a:buSzPct val="110000"/>
              <a:buFont typeface="Arial" panose="020B0604020202020204" pitchFamily="34" charset="0"/>
              <a:buChar char="•"/>
            </a:pPr>
            <a:r>
              <a:rPr lang="en-US" sz="2000" dirty="0"/>
              <a:t>Goal: Limiting the prevalence and impact of misinformation by addressed all aspects of the problem </a:t>
            </a:r>
          </a:p>
          <a:p>
            <a:pPr marL="342900" indent="-342900">
              <a:lnSpc>
                <a:spcPct val="100000"/>
              </a:lnSpc>
              <a:spcBef>
                <a:spcPts val="0"/>
              </a:spcBef>
              <a:buClr>
                <a:srgbClr val="007F88"/>
              </a:buClr>
              <a:buSzPct val="110000"/>
              <a:buFont typeface="Arial" panose="020B0604020202020204" pitchFamily="34" charset="0"/>
              <a:buChar char="•"/>
            </a:pPr>
            <a:endParaRPr lang="en-US" sz="2000" dirty="0"/>
          </a:p>
          <a:p>
            <a:pPr marL="342900" indent="-342900">
              <a:lnSpc>
                <a:spcPct val="100000"/>
              </a:lnSpc>
              <a:spcBef>
                <a:spcPts val="0"/>
              </a:spcBef>
              <a:buClr>
                <a:srgbClr val="007F88"/>
              </a:buClr>
              <a:buSzPct val="110000"/>
              <a:buFont typeface="Arial" panose="020B0604020202020204" pitchFamily="34" charset="0"/>
              <a:buChar char="•"/>
            </a:pPr>
            <a:r>
              <a:rPr lang="en-US" sz="2000" dirty="0"/>
              <a:t>Healthcare Professionals are called to engage patients who are misinformed </a:t>
            </a:r>
          </a:p>
          <a:p>
            <a:endParaRPr lang="en-US" sz="1800" dirty="0"/>
          </a:p>
        </p:txBody>
      </p:sp>
      <p:sp>
        <p:nvSpPr>
          <p:cNvPr id="4" name="TextBox 3">
            <a:extLst>
              <a:ext uri="{FF2B5EF4-FFF2-40B4-BE49-F238E27FC236}">
                <a16:creationId xmlns:a16="http://schemas.microsoft.com/office/drawing/2014/main" id="{BE64E05D-FF91-D3DC-B8A4-6EB0E7A80B52}"/>
              </a:ext>
            </a:extLst>
          </p:cNvPr>
          <p:cNvSpPr txBox="1"/>
          <p:nvPr/>
        </p:nvSpPr>
        <p:spPr>
          <a:xfrm>
            <a:off x="87145" y="4673648"/>
            <a:ext cx="6049692" cy="253916"/>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Office of the Surgeon General, 2021 PMID: 34283416</a:t>
            </a:r>
          </a:p>
        </p:txBody>
      </p:sp>
      <p:pic>
        <p:nvPicPr>
          <p:cNvPr id="5" name="Picture 4">
            <a:extLst>
              <a:ext uri="{FF2B5EF4-FFF2-40B4-BE49-F238E27FC236}">
                <a16:creationId xmlns:a16="http://schemas.microsoft.com/office/drawing/2014/main" id="{CC07F2BD-73A7-5C6F-7BC5-2D18554F8A73}"/>
              </a:ext>
            </a:extLst>
          </p:cNvPr>
          <p:cNvPicPr>
            <a:picLocks noChangeAspect="1"/>
          </p:cNvPicPr>
          <p:nvPr/>
        </p:nvPicPr>
        <p:blipFill>
          <a:blip r:embed="rId2"/>
          <a:stretch>
            <a:fillRect/>
          </a:stretch>
        </p:blipFill>
        <p:spPr>
          <a:xfrm>
            <a:off x="6136837" y="1336894"/>
            <a:ext cx="2926749" cy="2605932"/>
          </a:xfrm>
          <a:prstGeom prst="rect">
            <a:avLst/>
          </a:prstGeom>
        </p:spPr>
      </p:pic>
    </p:spTree>
    <p:extLst>
      <p:ext uri="{BB962C8B-B14F-4D97-AF65-F5344CB8AC3E}">
        <p14:creationId xmlns:p14="http://schemas.microsoft.com/office/powerpoint/2010/main" val="3749265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1FBBE-582D-B94C-8DEF-40E2DC8C7050}"/>
              </a:ext>
            </a:extLst>
          </p:cNvPr>
          <p:cNvSpPr>
            <a:spLocks noGrp="1"/>
          </p:cNvSpPr>
          <p:nvPr>
            <p:ph type="title"/>
          </p:nvPr>
        </p:nvSpPr>
        <p:spPr>
          <a:xfrm>
            <a:off x="3249753" y="2190303"/>
            <a:ext cx="5311512" cy="549381"/>
          </a:xfrm>
        </p:spPr>
        <p:txBody>
          <a:bodyPr/>
          <a:lstStyle/>
          <a:p>
            <a:r>
              <a:rPr lang="en-US" dirty="0"/>
              <a:t>Source of the Problem </a:t>
            </a:r>
          </a:p>
        </p:txBody>
      </p:sp>
    </p:spTree>
    <p:extLst>
      <p:ext uri="{BB962C8B-B14F-4D97-AF65-F5344CB8AC3E}">
        <p14:creationId xmlns:p14="http://schemas.microsoft.com/office/powerpoint/2010/main" val="3924468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692D0-23BF-1390-5780-F10AB7F15B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F89AA7-80D8-C82A-9893-ECC96F6BFCB2}"/>
              </a:ext>
            </a:extLst>
          </p:cNvPr>
          <p:cNvSpPr>
            <a:spLocks noGrp="1"/>
          </p:cNvSpPr>
          <p:nvPr>
            <p:ph type="title"/>
          </p:nvPr>
        </p:nvSpPr>
        <p:spPr>
          <a:xfrm>
            <a:off x="173024" y="517835"/>
            <a:ext cx="8217639" cy="867930"/>
          </a:xfrm>
        </p:spPr>
        <p:txBody>
          <a:bodyPr/>
          <a:lstStyle/>
          <a:p>
            <a:r>
              <a:rPr lang="en-US" sz="2800" spc="-150" dirty="0">
                <a:solidFill>
                  <a:schemeClr val="accent1">
                    <a:lumMod val="50000"/>
                  </a:schemeClr>
                </a:solidFill>
              </a:rPr>
              <a:t>Source of Misinformation</a:t>
            </a:r>
            <a:br>
              <a:rPr lang="en-US" sz="2800" spc="-150" dirty="0">
                <a:solidFill>
                  <a:srgbClr val="008C95"/>
                </a:solidFill>
              </a:rPr>
            </a:br>
            <a:endParaRPr lang="en-US" sz="2800" dirty="0"/>
          </a:p>
        </p:txBody>
      </p:sp>
      <p:pic>
        <p:nvPicPr>
          <p:cNvPr id="5" name="Content Placeholder 4">
            <a:extLst>
              <a:ext uri="{FF2B5EF4-FFF2-40B4-BE49-F238E27FC236}">
                <a16:creationId xmlns:a16="http://schemas.microsoft.com/office/drawing/2014/main" id="{43D0FA92-760B-F43F-C4EC-68BCA3A716A1}"/>
              </a:ext>
            </a:extLst>
          </p:cNvPr>
          <p:cNvPicPr>
            <a:picLocks noGrp="1" noChangeAspect="1"/>
          </p:cNvPicPr>
          <p:nvPr>
            <p:ph idx="1"/>
          </p:nvPr>
        </p:nvPicPr>
        <p:blipFill>
          <a:blip r:embed="rId2"/>
          <a:stretch>
            <a:fillRect/>
          </a:stretch>
        </p:blipFill>
        <p:spPr>
          <a:xfrm>
            <a:off x="1218553" y="777977"/>
            <a:ext cx="5507829" cy="3347721"/>
          </a:xfrm>
          <a:prstGeom prst="rect">
            <a:avLst/>
          </a:prstGeom>
        </p:spPr>
      </p:pic>
      <p:sp>
        <p:nvSpPr>
          <p:cNvPr id="4" name="TextBox 3">
            <a:extLst>
              <a:ext uri="{FF2B5EF4-FFF2-40B4-BE49-F238E27FC236}">
                <a16:creationId xmlns:a16="http://schemas.microsoft.com/office/drawing/2014/main" id="{4F63E88C-6D28-9071-85CA-CDC75E003304}"/>
              </a:ext>
            </a:extLst>
          </p:cNvPr>
          <p:cNvSpPr txBox="1"/>
          <p:nvPr/>
        </p:nvSpPr>
        <p:spPr>
          <a:xfrm>
            <a:off x="173024" y="4625665"/>
            <a:ext cx="6049692" cy="253916"/>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Del Vicario M. </a:t>
            </a:r>
            <a:r>
              <a:rPr lang="en-US" sz="1050" i="1" dirty="0"/>
              <a:t>Proc Natl </a:t>
            </a:r>
            <a:r>
              <a:rPr lang="en-US" sz="1050" i="1" dirty="0" err="1"/>
              <a:t>Acad</a:t>
            </a:r>
            <a:r>
              <a:rPr lang="en-US" sz="1050" i="1" dirty="0"/>
              <a:t> Sci USA.</a:t>
            </a:r>
            <a:r>
              <a:rPr lang="en-US" sz="1050" dirty="0"/>
              <a:t> 2016;113(3):554-559.</a:t>
            </a:r>
          </a:p>
        </p:txBody>
      </p:sp>
    </p:spTree>
    <p:extLst>
      <p:ext uri="{BB962C8B-B14F-4D97-AF65-F5344CB8AC3E}">
        <p14:creationId xmlns:p14="http://schemas.microsoft.com/office/powerpoint/2010/main" val="3716962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AB32E-3E32-18F7-0CCD-022CAB5A1E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1D6F69-DBBC-E85F-BF84-01467D6FE1A6}"/>
              </a:ext>
            </a:extLst>
          </p:cNvPr>
          <p:cNvSpPr>
            <a:spLocks noGrp="1"/>
          </p:cNvSpPr>
          <p:nvPr>
            <p:ph type="title"/>
          </p:nvPr>
        </p:nvSpPr>
        <p:spPr>
          <a:xfrm>
            <a:off x="173024" y="586669"/>
            <a:ext cx="8217639" cy="480131"/>
          </a:xfrm>
        </p:spPr>
        <p:txBody>
          <a:bodyPr/>
          <a:lstStyle/>
          <a:p>
            <a:r>
              <a:rPr lang="en-US" sz="2800" spc="-150" dirty="0">
                <a:solidFill>
                  <a:schemeClr val="accent1">
                    <a:lumMod val="50000"/>
                  </a:schemeClr>
                </a:solidFill>
              </a:rPr>
              <a:t>Positive Side of Social Media</a:t>
            </a:r>
            <a:endParaRPr lang="en-US" sz="2800" dirty="0">
              <a:solidFill>
                <a:schemeClr val="accent1">
                  <a:lumMod val="50000"/>
                </a:schemeClr>
              </a:solidFill>
            </a:endParaRPr>
          </a:p>
        </p:txBody>
      </p:sp>
      <p:pic>
        <p:nvPicPr>
          <p:cNvPr id="5" name="Content Placeholder 4">
            <a:extLst>
              <a:ext uri="{FF2B5EF4-FFF2-40B4-BE49-F238E27FC236}">
                <a16:creationId xmlns:a16="http://schemas.microsoft.com/office/drawing/2014/main" id="{98AD391B-318D-19B5-A108-88E26E60EAA9}"/>
              </a:ext>
            </a:extLst>
          </p:cNvPr>
          <p:cNvPicPr>
            <a:picLocks noGrp="1" noChangeAspect="1"/>
          </p:cNvPicPr>
          <p:nvPr>
            <p:ph idx="1"/>
          </p:nvPr>
        </p:nvPicPr>
        <p:blipFill>
          <a:blip r:embed="rId2"/>
          <a:stretch>
            <a:fillRect/>
          </a:stretch>
        </p:blipFill>
        <p:spPr>
          <a:xfrm>
            <a:off x="741270" y="1291987"/>
            <a:ext cx="7516039" cy="2798568"/>
          </a:xfrm>
          <a:prstGeom prst="rect">
            <a:avLst/>
          </a:prstGeom>
        </p:spPr>
      </p:pic>
      <p:sp>
        <p:nvSpPr>
          <p:cNvPr id="4" name="TextBox 3">
            <a:extLst>
              <a:ext uri="{FF2B5EF4-FFF2-40B4-BE49-F238E27FC236}">
                <a16:creationId xmlns:a16="http://schemas.microsoft.com/office/drawing/2014/main" id="{375CF102-A0F9-286D-E425-9F9C130E08A2}"/>
              </a:ext>
            </a:extLst>
          </p:cNvPr>
          <p:cNvSpPr txBox="1"/>
          <p:nvPr/>
        </p:nvSpPr>
        <p:spPr>
          <a:xfrm>
            <a:off x="221515" y="4619956"/>
            <a:ext cx="6049692" cy="253916"/>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Loeb S. </a:t>
            </a:r>
            <a:r>
              <a:rPr lang="en-US" sz="1050" i="1" dirty="0"/>
              <a:t>CA Cancer J Clin.</a:t>
            </a:r>
            <a:r>
              <a:rPr lang="en-US" sz="1050" dirty="0"/>
              <a:t> 2024;74(5):453-464</a:t>
            </a:r>
          </a:p>
        </p:txBody>
      </p:sp>
    </p:spTree>
    <p:extLst>
      <p:ext uri="{BB962C8B-B14F-4D97-AF65-F5344CB8AC3E}">
        <p14:creationId xmlns:p14="http://schemas.microsoft.com/office/powerpoint/2010/main" val="1289190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AF802-F0AD-FEFB-8B8B-2F0A002FA8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311108-9B66-2692-FD96-98437AE8BDC0}"/>
              </a:ext>
            </a:extLst>
          </p:cNvPr>
          <p:cNvSpPr>
            <a:spLocks noGrp="1"/>
          </p:cNvSpPr>
          <p:nvPr>
            <p:ph type="title"/>
          </p:nvPr>
        </p:nvSpPr>
        <p:spPr>
          <a:xfrm>
            <a:off x="173024" y="586106"/>
            <a:ext cx="8217639" cy="480131"/>
          </a:xfrm>
        </p:spPr>
        <p:txBody>
          <a:bodyPr/>
          <a:lstStyle/>
          <a:p>
            <a:r>
              <a:rPr lang="en-US" sz="2800" spc="-150" dirty="0">
                <a:solidFill>
                  <a:schemeClr val="accent1">
                    <a:lumMod val="50000"/>
                  </a:schemeClr>
                </a:solidFill>
              </a:rPr>
              <a:t>Underlining Causes of Oncology Misinformation</a:t>
            </a:r>
            <a:endParaRPr lang="en-US" sz="2800" dirty="0">
              <a:solidFill>
                <a:schemeClr val="accent1">
                  <a:lumMod val="50000"/>
                </a:schemeClr>
              </a:solidFill>
            </a:endParaRPr>
          </a:p>
        </p:txBody>
      </p:sp>
      <p:sp>
        <p:nvSpPr>
          <p:cNvPr id="4" name="TextBox 3">
            <a:extLst>
              <a:ext uri="{FF2B5EF4-FFF2-40B4-BE49-F238E27FC236}">
                <a16:creationId xmlns:a16="http://schemas.microsoft.com/office/drawing/2014/main" id="{EA13E92E-3CA4-DC8E-291C-0B19444B3154}"/>
              </a:ext>
            </a:extLst>
          </p:cNvPr>
          <p:cNvSpPr txBox="1"/>
          <p:nvPr/>
        </p:nvSpPr>
        <p:spPr>
          <a:xfrm>
            <a:off x="228442" y="4703084"/>
            <a:ext cx="6049692" cy="253916"/>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Cinelli M. </a:t>
            </a:r>
            <a:r>
              <a:rPr lang="en-US" sz="1050" i="1" dirty="0"/>
              <a:t>Proc Natl </a:t>
            </a:r>
            <a:r>
              <a:rPr lang="en-US" sz="1050" i="1" dirty="0" err="1"/>
              <a:t>Acad</a:t>
            </a:r>
            <a:r>
              <a:rPr lang="en-US" sz="1050" i="1" dirty="0"/>
              <a:t> Sci USA.</a:t>
            </a:r>
            <a:r>
              <a:rPr lang="en-US" sz="1050" dirty="0"/>
              <a:t> 2021;118(9):e2023301118</a:t>
            </a:r>
          </a:p>
        </p:txBody>
      </p:sp>
      <p:graphicFrame>
        <p:nvGraphicFramePr>
          <p:cNvPr id="5" name="Content Placeholder 7">
            <a:extLst>
              <a:ext uri="{FF2B5EF4-FFF2-40B4-BE49-F238E27FC236}">
                <a16:creationId xmlns:a16="http://schemas.microsoft.com/office/drawing/2014/main" id="{CCF1BE18-1B3B-4BAA-EE9B-04CC66E31974}"/>
              </a:ext>
            </a:extLst>
          </p:cNvPr>
          <p:cNvGraphicFramePr>
            <a:graphicFrameLocks/>
          </p:cNvGraphicFramePr>
          <p:nvPr>
            <p:extLst>
              <p:ext uri="{D42A27DB-BD31-4B8C-83A1-F6EECF244321}">
                <p14:modId xmlns:p14="http://schemas.microsoft.com/office/powerpoint/2010/main" val="1964907990"/>
              </p:ext>
            </p:extLst>
          </p:nvPr>
        </p:nvGraphicFramePr>
        <p:xfrm>
          <a:off x="1420870" y="1311058"/>
          <a:ext cx="7479684" cy="2980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9868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E8140-3EFA-5CDE-CE14-9F913214AE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4445DF-4CA1-D856-8DFD-6FEA9132EFDB}"/>
              </a:ext>
            </a:extLst>
          </p:cNvPr>
          <p:cNvSpPr>
            <a:spLocks noGrp="1"/>
          </p:cNvSpPr>
          <p:nvPr>
            <p:ph type="title"/>
          </p:nvPr>
        </p:nvSpPr>
        <p:spPr>
          <a:xfrm>
            <a:off x="173024" y="517834"/>
            <a:ext cx="8217639" cy="867930"/>
          </a:xfrm>
        </p:spPr>
        <p:txBody>
          <a:bodyPr/>
          <a:lstStyle/>
          <a:p>
            <a:r>
              <a:rPr lang="en-US" sz="2800" spc="-150" dirty="0">
                <a:solidFill>
                  <a:schemeClr val="accent1">
                    <a:lumMod val="50000"/>
                  </a:schemeClr>
                </a:solidFill>
              </a:rPr>
              <a:t>Clinical Significance of Misinformation </a:t>
            </a:r>
            <a:br>
              <a:rPr lang="en-US" sz="2800" spc="-150" dirty="0">
                <a:solidFill>
                  <a:schemeClr val="accent1">
                    <a:lumMod val="50000"/>
                  </a:schemeClr>
                </a:solidFill>
              </a:rPr>
            </a:br>
            <a:endParaRPr lang="en-US" sz="2800" dirty="0">
              <a:solidFill>
                <a:schemeClr val="accent1">
                  <a:lumMod val="50000"/>
                </a:schemeClr>
              </a:solidFill>
            </a:endParaRPr>
          </a:p>
        </p:txBody>
      </p:sp>
      <p:sp>
        <p:nvSpPr>
          <p:cNvPr id="4" name="TextBox 3">
            <a:extLst>
              <a:ext uri="{FF2B5EF4-FFF2-40B4-BE49-F238E27FC236}">
                <a16:creationId xmlns:a16="http://schemas.microsoft.com/office/drawing/2014/main" id="{7CE1569A-201F-245A-7B3D-186CDE93839A}"/>
              </a:ext>
            </a:extLst>
          </p:cNvPr>
          <p:cNvSpPr txBox="1"/>
          <p:nvPr/>
        </p:nvSpPr>
        <p:spPr>
          <a:xfrm>
            <a:off x="173024" y="4710011"/>
            <a:ext cx="6049692" cy="253916"/>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Hesse BW, J Health Commun. 2006;11 Suppl, PMID: 16641070.</a:t>
            </a:r>
          </a:p>
        </p:txBody>
      </p:sp>
      <p:graphicFrame>
        <p:nvGraphicFramePr>
          <p:cNvPr id="5" name="Content Placeholder 4">
            <a:extLst>
              <a:ext uri="{FF2B5EF4-FFF2-40B4-BE49-F238E27FC236}">
                <a16:creationId xmlns:a16="http://schemas.microsoft.com/office/drawing/2014/main" id="{9993BCCD-C993-F2BB-8A7D-4A396B83C894}"/>
              </a:ext>
            </a:extLst>
          </p:cNvPr>
          <p:cNvGraphicFramePr>
            <a:graphicFrameLocks noGrp="1"/>
          </p:cNvGraphicFramePr>
          <p:nvPr>
            <p:ph idx="1"/>
            <p:extLst>
              <p:ext uri="{D42A27DB-BD31-4B8C-83A1-F6EECF244321}">
                <p14:modId xmlns:p14="http://schemas.microsoft.com/office/powerpoint/2010/main" val="1220163138"/>
              </p:ext>
            </p:extLst>
          </p:nvPr>
        </p:nvGraphicFramePr>
        <p:xfrm>
          <a:off x="753337" y="1305791"/>
          <a:ext cx="7314767" cy="2531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3307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46221-3D25-2BEE-3E56-593E0D5CD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102CB8-3B52-C51C-8D59-ED291B281991}"/>
              </a:ext>
            </a:extLst>
          </p:cNvPr>
          <p:cNvSpPr>
            <a:spLocks noGrp="1"/>
          </p:cNvSpPr>
          <p:nvPr>
            <p:ph type="title"/>
          </p:nvPr>
        </p:nvSpPr>
        <p:spPr>
          <a:xfrm>
            <a:off x="173024" y="517835"/>
            <a:ext cx="8217639" cy="867930"/>
          </a:xfrm>
        </p:spPr>
        <p:txBody>
          <a:bodyPr/>
          <a:lstStyle/>
          <a:p>
            <a:r>
              <a:rPr lang="en-US" sz="2800" spc="-150" dirty="0">
                <a:solidFill>
                  <a:schemeClr val="accent1">
                    <a:lumMod val="50000"/>
                  </a:schemeClr>
                </a:solidFill>
              </a:rPr>
              <a:t>Exponential Growth of Social Media</a:t>
            </a:r>
            <a:br>
              <a:rPr lang="en-US" sz="2800" spc="-150" dirty="0">
                <a:solidFill>
                  <a:schemeClr val="accent1">
                    <a:lumMod val="50000"/>
                  </a:schemeClr>
                </a:solidFill>
              </a:rPr>
            </a:br>
            <a:endParaRPr lang="en-US" sz="2800" dirty="0">
              <a:solidFill>
                <a:schemeClr val="accent1">
                  <a:lumMod val="50000"/>
                </a:schemeClr>
              </a:solidFill>
            </a:endParaRPr>
          </a:p>
        </p:txBody>
      </p:sp>
      <p:sp>
        <p:nvSpPr>
          <p:cNvPr id="3" name="Content Placeholder 2">
            <a:extLst>
              <a:ext uri="{FF2B5EF4-FFF2-40B4-BE49-F238E27FC236}">
                <a16:creationId xmlns:a16="http://schemas.microsoft.com/office/drawing/2014/main" id="{61F341BB-595B-78D9-A44A-AD7024C85BBD}"/>
              </a:ext>
            </a:extLst>
          </p:cNvPr>
          <p:cNvSpPr>
            <a:spLocks noGrp="1"/>
          </p:cNvSpPr>
          <p:nvPr>
            <p:ph idx="1"/>
          </p:nvPr>
        </p:nvSpPr>
        <p:spPr>
          <a:xfrm>
            <a:off x="243446" y="1202457"/>
            <a:ext cx="7886700" cy="2874806"/>
          </a:xfrm>
        </p:spPr>
        <p:txBody>
          <a:bodyPr>
            <a:normAutofit/>
          </a:bodyPr>
          <a:lstStyle/>
          <a:p>
            <a:r>
              <a:rPr lang="en-US" dirty="0"/>
              <a:t>Around 5 billion people worldwide use social media as of 2025</a:t>
            </a:r>
          </a:p>
          <a:p>
            <a:r>
              <a:rPr lang="en-US" dirty="0"/>
              <a:t>Over 241 million new users year-over-year (~4.7% growth)</a:t>
            </a:r>
          </a:p>
          <a:p>
            <a:r>
              <a:rPr lang="en-US" dirty="0"/>
              <a:t>246 million users from the United States (~73% of the USA 	population)</a:t>
            </a:r>
          </a:p>
          <a:p>
            <a:pPr marL="342900" indent="-342900">
              <a:lnSpc>
                <a:spcPct val="100000"/>
              </a:lnSpc>
              <a:spcBef>
                <a:spcPts val="0"/>
              </a:spcBef>
              <a:buClr>
                <a:srgbClr val="007F88"/>
              </a:buClr>
              <a:buSzPct val="110000"/>
            </a:pPr>
            <a:endParaRPr lang="en-US" sz="2000" dirty="0"/>
          </a:p>
          <a:p>
            <a:pPr marL="342900" indent="-342900">
              <a:lnSpc>
                <a:spcPct val="100000"/>
              </a:lnSpc>
              <a:spcBef>
                <a:spcPts val="0"/>
              </a:spcBef>
              <a:buClr>
                <a:srgbClr val="007F88"/>
              </a:buClr>
              <a:buSzPct val="110000"/>
            </a:pPr>
            <a:r>
              <a:rPr lang="en-US" dirty="0"/>
              <a:t>Social media impacts almost every American and billions globally </a:t>
            </a:r>
            <a:endParaRPr lang="en-US" dirty="0">
              <a:sym typeface="Wingdings" panose="05000000000000000000" pitchFamily="2" charset="2"/>
            </a:endParaRPr>
          </a:p>
          <a:p>
            <a:pPr marL="800100" lvl="1" indent="-342900">
              <a:lnSpc>
                <a:spcPct val="100000"/>
              </a:lnSpc>
              <a:spcBef>
                <a:spcPts val="0"/>
              </a:spcBef>
              <a:buClr>
                <a:srgbClr val="007F88"/>
              </a:buClr>
              <a:buSzPct val="110000"/>
            </a:pPr>
            <a:r>
              <a:rPr lang="en-US" dirty="0">
                <a:sym typeface="Wingdings" panose="05000000000000000000" pitchFamily="2" charset="2"/>
              </a:rPr>
              <a:t>Imperative to </a:t>
            </a:r>
            <a:r>
              <a:rPr lang="en-US" dirty="0"/>
              <a:t>refresh our strategies for combating a new type of misinformation</a:t>
            </a:r>
          </a:p>
        </p:txBody>
      </p:sp>
      <p:sp>
        <p:nvSpPr>
          <p:cNvPr id="4" name="TextBox 3">
            <a:extLst>
              <a:ext uri="{FF2B5EF4-FFF2-40B4-BE49-F238E27FC236}">
                <a16:creationId xmlns:a16="http://schemas.microsoft.com/office/drawing/2014/main" id="{DD5C9720-D549-8AD7-0E12-D8B0E038F7BF}"/>
              </a:ext>
            </a:extLst>
          </p:cNvPr>
          <p:cNvSpPr txBox="1"/>
          <p:nvPr/>
        </p:nvSpPr>
        <p:spPr>
          <a:xfrm>
            <a:off x="243446" y="4761885"/>
            <a:ext cx="6049692" cy="253916"/>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Loeb S. </a:t>
            </a:r>
            <a:r>
              <a:rPr lang="en-US" sz="1050" i="1" dirty="0"/>
              <a:t>CA Cancer J Clin.</a:t>
            </a:r>
            <a:r>
              <a:rPr lang="en-US" sz="1050" dirty="0"/>
              <a:t> 2024;74(5):453-464</a:t>
            </a:r>
          </a:p>
        </p:txBody>
      </p:sp>
    </p:spTree>
    <p:extLst>
      <p:ext uri="{BB962C8B-B14F-4D97-AF65-F5344CB8AC3E}">
        <p14:creationId xmlns:p14="http://schemas.microsoft.com/office/powerpoint/2010/main" val="1641044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770FE-0FA9-ECE4-52F6-B0636A698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02F241-AB4B-0BD6-F450-01FB12E170F2}"/>
              </a:ext>
            </a:extLst>
          </p:cNvPr>
          <p:cNvSpPr>
            <a:spLocks noGrp="1"/>
          </p:cNvSpPr>
          <p:nvPr>
            <p:ph type="title"/>
          </p:nvPr>
        </p:nvSpPr>
        <p:spPr>
          <a:xfrm>
            <a:off x="173024" y="517835"/>
            <a:ext cx="8217639" cy="867930"/>
          </a:xfrm>
        </p:spPr>
        <p:txBody>
          <a:bodyPr/>
          <a:lstStyle/>
          <a:p>
            <a:r>
              <a:rPr lang="en-US" sz="2800" spc="-150" dirty="0">
                <a:solidFill>
                  <a:schemeClr val="accent1">
                    <a:lumMod val="50000"/>
                  </a:schemeClr>
                </a:solidFill>
              </a:rPr>
              <a:t>Active Social Media Users by Platform</a:t>
            </a:r>
            <a:br>
              <a:rPr lang="en-US" sz="2800" spc="-150" dirty="0">
                <a:solidFill>
                  <a:schemeClr val="accent1">
                    <a:lumMod val="50000"/>
                  </a:schemeClr>
                </a:solidFill>
              </a:rPr>
            </a:br>
            <a:endParaRPr lang="en-US" sz="2800" dirty="0">
              <a:solidFill>
                <a:schemeClr val="accent1">
                  <a:lumMod val="50000"/>
                </a:schemeClr>
              </a:solidFill>
            </a:endParaRPr>
          </a:p>
        </p:txBody>
      </p:sp>
      <p:sp>
        <p:nvSpPr>
          <p:cNvPr id="3" name="Content Placeholder 2">
            <a:extLst>
              <a:ext uri="{FF2B5EF4-FFF2-40B4-BE49-F238E27FC236}">
                <a16:creationId xmlns:a16="http://schemas.microsoft.com/office/drawing/2014/main" id="{442ED245-90B4-AF44-634D-4416485D10C2}"/>
              </a:ext>
            </a:extLst>
          </p:cNvPr>
          <p:cNvSpPr>
            <a:spLocks noGrp="1"/>
          </p:cNvSpPr>
          <p:nvPr>
            <p:ph idx="1"/>
          </p:nvPr>
        </p:nvSpPr>
        <p:spPr>
          <a:xfrm>
            <a:off x="243446" y="1226127"/>
            <a:ext cx="3615046" cy="3034444"/>
          </a:xfrm>
        </p:spPr>
        <p:txBody>
          <a:bodyPr>
            <a:normAutofit/>
          </a:bodyPr>
          <a:lstStyle/>
          <a:p>
            <a:pPr marL="342900" indent="-342900">
              <a:lnSpc>
                <a:spcPct val="100000"/>
              </a:lnSpc>
              <a:spcBef>
                <a:spcPts val="0"/>
              </a:spcBef>
              <a:buClr>
                <a:srgbClr val="007F88"/>
              </a:buClr>
              <a:buSzPct val="110000"/>
            </a:pPr>
            <a:r>
              <a:rPr lang="en-US" sz="2000" dirty="0"/>
              <a:t>Out of all users: </a:t>
            </a:r>
          </a:p>
          <a:p>
            <a:pPr>
              <a:lnSpc>
                <a:spcPct val="100000"/>
              </a:lnSpc>
              <a:spcBef>
                <a:spcPts val="0"/>
              </a:spcBef>
              <a:buClr>
                <a:srgbClr val="007F88"/>
              </a:buClr>
              <a:buSzPct val="110000"/>
            </a:pPr>
            <a:r>
              <a:rPr lang="en-US" sz="2000" dirty="0"/>
              <a:t>YouTube 81%</a:t>
            </a:r>
          </a:p>
          <a:p>
            <a:pPr>
              <a:lnSpc>
                <a:spcPct val="100000"/>
              </a:lnSpc>
              <a:spcBef>
                <a:spcPts val="0"/>
              </a:spcBef>
              <a:buClr>
                <a:srgbClr val="007F88"/>
              </a:buClr>
              <a:buSzPct val="110000"/>
            </a:pPr>
            <a:r>
              <a:rPr lang="en-US" sz="2000" dirty="0"/>
              <a:t>Facebook 69%</a:t>
            </a:r>
          </a:p>
          <a:p>
            <a:pPr>
              <a:lnSpc>
                <a:spcPct val="100000"/>
              </a:lnSpc>
              <a:spcBef>
                <a:spcPts val="0"/>
              </a:spcBef>
              <a:buClr>
                <a:srgbClr val="007F88"/>
              </a:buClr>
              <a:buSzPct val="110000"/>
            </a:pPr>
            <a:r>
              <a:rPr lang="en-US" sz="2000" dirty="0"/>
              <a:t>Instagram 47%</a:t>
            </a:r>
          </a:p>
          <a:p>
            <a:pPr>
              <a:lnSpc>
                <a:spcPct val="100000"/>
              </a:lnSpc>
              <a:spcBef>
                <a:spcPts val="0"/>
              </a:spcBef>
              <a:buClr>
                <a:srgbClr val="007F88"/>
              </a:buClr>
              <a:buSzPct val="110000"/>
            </a:pPr>
            <a:r>
              <a:rPr lang="en-US" sz="2000" dirty="0"/>
              <a:t>Pinterest 35%</a:t>
            </a:r>
          </a:p>
          <a:p>
            <a:pPr>
              <a:lnSpc>
                <a:spcPct val="100000"/>
              </a:lnSpc>
              <a:spcBef>
                <a:spcPts val="0"/>
              </a:spcBef>
              <a:buClr>
                <a:srgbClr val="007F88"/>
              </a:buClr>
              <a:buSzPct val="110000"/>
            </a:pPr>
            <a:r>
              <a:rPr lang="en-US" sz="2000" dirty="0"/>
              <a:t>TikTok 33%</a:t>
            </a:r>
          </a:p>
          <a:p>
            <a:pPr>
              <a:lnSpc>
                <a:spcPct val="100000"/>
              </a:lnSpc>
              <a:spcBef>
                <a:spcPts val="0"/>
              </a:spcBef>
              <a:buClr>
                <a:srgbClr val="007F88"/>
              </a:buClr>
              <a:buSzPct val="110000"/>
            </a:pPr>
            <a:endParaRPr lang="en-US" sz="2000" dirty="0"/>
          </a:p>
          <a:p>
            <a:pPr>
              <a:lnSpc>
                <a:spcPct val="100000"/>
              </a:lnSpc>
              <a:spcBef>
                <a:spcPts val="0"/>
              </a:spcBef>
              <a:buClr>
                <a:srgbClr val="007F88"/>
              </a:buClr>
              <a:buSzPct val="110000"/>
            </a:pPr>
            <a:r>
              <a:rPr lang="en-US" sz="1800" dirty="0"/>
              <a:t>All platforms are not held to medical accuracy standards.</a:t>
            </a:r>
            <a:r>
              <a:rPr lang="en-US" sz="1800" dirty="0">
                <a:solidFill>
                  <a:schemeClr val="tx1">
                    <a:lumMod val="50000"/>
                    <a:lumOff val="50000"/>
                  </a:schemeClr>
                </a:solidFill>
              </a:rPr>
              <a:t> </a:t>
            </a:r>
          </a:p>
          <a:p>
            <a:pPr marL="457200" lvl="1">
              <a:lnSpc>
                <a:spcPct val="100000"/>
              </a:lnSpc>
              <a:buClr>
                <a:srgbClr val="007F88"/>
              </a:buClr>
              <a:buSzPct val="110000"/>
            </a:pPr>
            <a:endParaRPr lang="en-US" dirty="0">
              <a:solidFill>
                <a:schemeClr val="tx1">
                  <a:lumMod val="50000"/>
                  <a:lumOff val="50000"/>
                </a:schemeClr>
              </a:solidFill>
            </a:endParaRPr>
          </a:p>
          <a:p>
            <a:pPr>
              <a:lnSpc>
                <a:spcPct val="100000"/>
              </a:lnSpc>
            </a:pPr>
            <a:endParaRPr lang="en-US" sz="2000" dirty="0"/>
          </a:p>
          <a:p>
            <a:endParaRPr lang="en-US" sz="1600" dirty="0"/>
          </a:p>
        </p:txBody>
      </p:sp>
      <p:sp>
        <p:nvSpPr>
          <p:cNvPr id="4" name="TextBox 3">
            <a:extLst>
              <a:ext uri="{FF2B5EF4-FFF2-40B4-BE49-F238E27FC236}">
                <a16:creationId xmlns:a16="http://schemas.microsoft.com/office/drawing/2014/main" id="{4EB14D51-6826-00BA-2925-19B8580FD5D8}"/>
              </a:ext>
            </a:extLst>
          </p:cNvPr>
          <p:cNvSpPr txBox="1"/>
          <p:nvPr/>
        </p:nvSpPr>
        <p:spPr>
          <a:xfrm>
            <a:off x="243446" y="4625665"/>
            <a:ext cx="5570056" cy="415498"/>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Pew Research Center. </a:t>
            </a:r>
            <a:r>
              <a:rPr lang="en-US" sz="1050" i="1" dirty="0"/>
              <a:t>Social Media Fact Sheet</a:t>
            </a:r>
            <a:r>
              <a:rPr lang="en-US" sz="1050" dirty="0"/>
              <a:t>. Pew Research Center, 2024</a:t>
            </a:r>
          </a:p>
          <a:p>
            <a:endParaRPr lang="en-US" sz="1050" dirty="0"/>
          </a:p>
        </p:txBody>
      </p:sp>
      <p:pic>
        <p:nvPicPr>
          <p:cNvPr id="12" name="Picture 11">
            <a:extLst>
              <a:ext uri="{FF2B5EF4-FFF2-40B4-BE49-F238E27FC236}">
                <a16:creationId xmlns:a16="http://schemas.microsoft.com/office/drawing/2014/main" id="{7008578E-4BDC-BB2C-91A5-63DD534EF385}"/>
              </a:ext>
            </a:extLst>
          </p:cNvPr>
          <p:cNvPicPr>
            <a:picLocks noChangeAspect="1"/>
          </p:cNvPicPr>
          <p:nvPr/>
        </p:nvPicPr>
        <p:blipFill>
          <a:blip r:embed="rId3"/>
          <a:stretch>
            <a:fillRect/>
          </a:stretch>
        </p:blipFill>
        <p:spPr>
          <a:xfrm>
            <a:off x="2050969" y="951800"/>
            <a:ext cx="6845571" cy="3024088"/>
          </a:xfrm>
          <a:prstGeom prst="rect">
            <a:avLst/>
          </a:prstGeom>
        </p:spPr>
      </p:pic>
    </p:spTree>
    <p:extLst>
      <p:ext uri="{BB962C8B-B14F-4D97-AF65-F5344CB8AC3E}">
        <p14:creationId xmlns:p14="http://schemas.microsoft.com/office/powerpoint/2010/main" val="3029874584"/>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B4E1A-75AB-4678-5C94-85AFC2A221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D670A2-ED0D-6EF8-48AE-E034AB505E47}"/>
              </a:ext>
            </a:extLst>
          </p:cNvPr>
          <p:cNvSpPr>
            <a:spLocks noGrp="1"/>
          </p:cNvSpPr>
          <p:nvPr>
            <p:ph type="title"/>
          </p:nvPr>
        </p:nvSpPr>
        <p:spPr>
          <a:xfrm>
            <a:off x="173024" y="517835"/>
            <a:ext cx="8217639" cy="867930"/>
          </a:xfrm>
        </p:spPr>
        <p:txBody>
          <a:bodyPr/>
          <a:lstStyle/>
          <a:p>
            <a:r>
              <a:rPr lang="en-US" sz="2800" spc="-150" dirty="0">
                <a:solidFill>
                  <a:schemeClr val="accent1">
                    <a:lumMod val="50000"/>
                  </a:schemeClr>
                </a:solidFill>
              </a:rPr>
              <a:t>Clinical Significance of Misinformation </a:t>
            </a:r>
            <a:br>
              <a:rPr lang="en-US" sz="2800" spc="-150" dirty="0">
                <a:solidFill>
                  <a:schemeClr val="accent1">
                    <a:lumMod val="50000"/>
                  </a:schemeClr>
                </a:solidFill>
              </a:rPr>
            </a:br>
            <a:endParaRPr lang="en-US" sz="2800" dirty="0">
              <a:solidFill>
                <a:schemeClr val="accent1">
                  <a:lumMod val="50000"/>
                </a:schemeClr>
              </a:solidFill>
            </a:endParaRPr>
          </a:p>
        </p:txBody>
      </p:sp>
      <p:sp>
        <p:nvSpPr>
          <p:cNvPr id="3" name="Content Placeholder 2">
            <a:extLst>
              <a:ext uri="{FF2B5EF4-FFF2-40B4-BE49-F238E27FC236}">
                <a16:creationId xmlns:a16="http://schemas.microsoft.com/office/drawing/2014/main" id="{5ACA0BBD-2B50-96FA-D9F6-5C4966328943}"/>
              </a:ext>
            </a:extLst>
          </p:cNvPr>
          <p:cNvSpPr>
            <a:spLocks noGrp="1"/>
          </p:cNvSpPr>
          <p:nvPr>
            <p:ph idx="1"/>
          </p:nvPr>
        </p:nvSpPr>
        <p:spPr>
          <a:xfrm>
            <a:off x="221673" y="1202457"/>
            <a:ext cx="7908473" cy="2874806"/>
          </a:xfrm>
        </p:spPr>
        <p:txBody>
          <a:bodyPr>
            <a:normAutofit/>
          </a:bodyPr>
          <a:lstStyle/>
          <a:p>
            <a:pPr marL="342900" indent="-342900">
              <a:lnSpc>
                <a:spcPct val="100000"/>
              </a:lnSpc>
              <a:spcBef>
                <a:spcPts val="0"/>
              </a:spcBef>
              <a:buClr>
                <a:srgbClr val="007F88"/>
              </a:buClr>
              <a:buSzPct val="110000"/>
            </a:pPr>
            <a:r>
              <a:rPr lang="en-US" sz="2000" dirty="0"/>
              <a:t>False Hope: 40% of individuals believe that an unproven therapy</a:t>
            </a:r>
          </a:p>
          <a:p>
            <a:pPr marL="342900" indent="-342900">
              <a:lnSpc>
                <a:spcPct val="100000"/>
              </a:lnSpc>
              <a:spcBef>
                <a:spcPts val="0"/>
              </a:spcBef>
              <a:buClr>
                <a:srgbClr val="007F88"/>
              </a:buClr>
              <a:buSzPct val="110000"/>
            </a:pPr>
            <a:r>
              <a:rPr lang="en-US" sz="2000" dirty="0"/>
              <a:t>	can cure cancer </a:t>
            </a:r>
          </a:p>
          <a:p>
            <a:pPr marL="342900" indent="-342900">
              <a:lnSpc>
                <a:spcPct val="100000"/>
              </a:lnSpc>
              <a:spcBef>
                <a:spcPts val="0"/>
              </a:spcBef>
              <a:buClr>
                <a:srgbClr val="007F88"/>
              </a:buClr>
              <a:buSzPct val="110000"/>
            </a:pPr>
            <a:r>
              <a:rPr lang="en-US" sz="2000" dirty="0"/>
              <a:t>2-fold increased mortality when patients use alternative therapies alone</a:t>
            </a:r>
          </a:p>
          <a:p>
            <a:pPr>
              <a:lnSpc>
                <a:spcPct val="100000"/>
              </a:lnSpc>
              <a:spcBef>
                <a:spcPts val="0"/>
              </a:spcBef>
              <a:buClr>
                <a:srgbClr val="007F88"/>
              </a:buClr>
              <a:buSzPct val="110000"/>
            </a:pPr>
            <a:endParaRPr lang="en-US" sz="2000" dirty="0">
              <a:solidFill>
                <a:schemeClr val="accent1">
                  <a:lumMod val="50000"/>
                </a:schemeClr>
              </a:solidFill>
            </a:endParaRPr>
          </a:p>
          <a:p>
            <a:pPr>
              <a:lnSpc>
                <a:spcPct val="100000"/>
              </a:lnSpc>
              <a:spcBef>
                <a:spcPts val="0"/>
              </a:spcBef>
              <a:buClr>
                <a:srgbClr val="007F88"/>
              </a:buClr>
              <a:buSzPct val="110000"/>
            </a:pPr>
            <a:r>
              <a:rPr lang="en-US" sz="2000" b="1" spc="-150" dirty="0">
                <a:solidFill>
                  <a:schemeClr val="accent1">
                    <a:lumMod val="50000"/>
                  </a:schemeClr>
                </a:solidFill>
              </a:rPr>
              <a:t>Misinformation spreads 6x faster than factually correct information on social media platforms</a:t>
            </a:r>
          </a:p>
          <a:p>
            <a:endParaRPr lang="en-US" sz="1800" dirty="0"/>
          </a:p>
        </p:txBody>
      </p:sp>
      <p:sp>
        <p:nvSpPr>
          <p:cNvPr id="4" name="TextBox 3">
            <a:extLst>
              <a:ext uri="{FF2B5EF4-FFF2-40B4-BE49-F238E27FC236}">
                <a16:creationId xmlns:a16="http://schemas.microsoft.com/office/drawing/2014/main" id="{D07A350A-9F60-91DF-8C53-6AE2112FDD7A}"/>
              </a:ext>
            </a:extLst>
          </p:cNvPr>
          <p:cNvSpPr txBox="1"/>
          <p:nvPr/>
        </p:nvSpPr>
        <p:spPr>
          <a:xfrm>
            <a:off x="173024" y="4322084"/>
            <a:ext cx="6049692" cy="253916"/>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Lazard AJ. </a:t>
            </a:r>
            <a:r>
              <a:rPr lang="en-US" sz="1050" i="1" dirty="0"/>
              <a:t>JMIR Cancer.</a:t>
            </a:r>
            <a:r>
              <a:rPr lang="en-US" sz="1050" dirty="0"/>
              <a:t> 2023;9:e43749.</a:t>
            </a:r>
          </a:p>
        </p:txBody>
      </p:sp>
    </p:spTree>
    <p:extLst>
      <p:ext uri="{BB962C8B-B14F-4D97-AF65-F5344CB8AC3E}">
        <p14:creationId xmlns:p14="http://schemas.microsoft.com/office/powerpoint/2010/main" val="567615321"/>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4E195-76B4-1230-D210-F6F99A4DAE5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CD42407-EBAB-9532-4EB4-63D5D8507C6F}"/>
              </a:ext>
            </a:extLst>
          </p:cNvPr>
          <p:cNvSpPr>
            <a:spLocks noGrp="1"/>
          </p:cNvSpPr>
          <p:nvPr>
            <p:ph type="title"/>
          </p:nvPr>
        </p:nvSpPr>
        <p:spPr/>
        <p:txBody>
          <a:bodyPr/>
          <a:lstStyle/>
          <a:p>
            <a:r>
              <a:rPr lang="en-US" dirty="0"/>
              <a:t>Assessment Question #1</a:t>
            </a:r>
          </a:p>
        </p:txBody>
      </p:sp>
      <p:sp>
        <p:nvSpPr>
          <p:cNvPr id="5" name="Content Placeholder 4">
            <a:extLst>
              <a:ext uri="{FF2B5EF4-FFF2-40B4-BE49-F238E27FC236}">
                <a16:creationId xmlns:a16="http://schemas.microsoft.com/office/drawing/2014/main" id="{D2957C46-2249-22AB-1372-687E34E1290C}"/>
              </a:ext>
            </a:extLst>
          </p:cNvPr>
          <p:cNvSpPr>
            <a:spLocks noGrp="1"/>
          </p:cNvSpPr>
          <p:nvPr>
            <p:ph idx="1"/>
          </p:nvPr>
        </p:nvSpPr>
        <p:spPr>
          <a:xfrm>
            <a:off x="261504" y="1369219"/>
            <a:ext cx="8293678" cy="3326517"/>
          </a:xfrm>
        </p:spPr>
        <p:txBody>
          <a:bodyPr>
            <a:noAutofit/>
          </a:bodyPr>
          <a:lstStyle/>
          <a:p>
            <a:pPr>
              <a:lnSpc>
                <a:spcPct val="100000"/>
              </a:lnSpc>
              <a:spcBef>
                <a:spcPts val="0"/>
              </a:spcBef>
              <a:buClr>
                <a:srgbClr val="007F88"/>
              </a:buClr>
              <a:buSzPct val="110000"/>
            </a:pPr>
            <a:r>
              <a:rPr lang="en-US" sz="2400" dirty="0"/>
              <a:t>All the following are underlying causes of misinformation </a:t>
            </a:r>
            <a:r>
              <a:rPr lang="en-US" sz="2400" b="1" i="1" dirty="0"/>
              <a:t>except</a:t>
            </a:r>
            <a:r>
              <a:rPr lang="en-US" sz="2400" dirty="0"/>
              <a:t>?</a:t>
            </a:r>
          </a:p>
          <a:p>
            <a:pPr marL="514350" indent="-514350">
              <a:lnSpc>
                <a:spcPct val="100000"/>
              </a:lnSpc>
              <a:spcBef>
                <a:spcPts val="0"/>
              </a:spcBef>
              <a:buClr>
                <a:srgbClr val="007F88"/>
              </a:buClr>
              <a:buSzPct val="110000"/>
              <a:buFont typeface="+mj-lt"/>
              <a:buAutoNum type="alphaUcPeriod"/>
            </a:pPr>
            <a:endParaRPr lang="en-US" sz="2400" dirty="0"/>
          </a:p>
          <a:p>
            <a:pPr marL="514350" indent="-514350">
              <a:lnSpc>
                <a:spcPct val="100000"/>
              </a:lnSpc>
              <a:spcBef>
                <a:spcPts val="0"/>
              </a:spcBef>
              <a:buClr>
                <a:srgbClr val="007F88"/>
              </a:buClr>
              <a:buSzPct val="110000"/>
              <a:buFont typeface="+mj-lt"/>
              <a:buAutoNum type="alphaUcPeriod"/>
            </a:pPr>
            <a:r>
              <a:rPr lang="en-US" sz="2400" dirty="0"/>
              <a:t>Echo Chamber effect </a:t>
            </a:r>
          </a:p>
          <a:p>
            <a:pPr marL="514350" indent="-514350">
              <a:lnSpc>
                <a:spcPct val="100000"/>
              </a:lnSpc>
              <a:spcBef>
                <a:spcPts val="0"/>
              </a:spcBef>
              <a:buClr>
                <a:srgbClr val="007F88"/>
              </a:buClr>
              <a:buSzPct val="110000"/>
              <a:buFont typeface="+mj-lt"/>
              <a:buAutoNum type="alphaUcPeriod"/>
            </a:pPr>
            <a:r>
              <a:rPr lang="en-US" sz="2400" dirty="0"/>
              <a:t>Anecdotal Report </a:t>
            </a:r>
          </a:p>
          <a:p>
            <a:pPr marL="514350" indent="-514350">
              <a:lnSpc>
                <a:spcPct val="100000"/>
              </a:lnSpc>
              <a:spcBef>
                <a:spcPts val="0"/>
              </a:spcBef>
              <a:buClr>
                <a:srgbClr val="007F88"/>
              </a:buClr>
              <a:buSzPct val="110000"/>
              <a:buFont typeface="+mj-lt"/>
              <a:buAutoNum type="alphaUcPeriod"/>
            </a:pPr>
            <a:r>
              <a:rPr lang="en-US" sz="2400" dirty="0"/>
              <a:t>Confirmation Bias </a:t>
            </a:r>
          </a:p>
          <a:p>
            <a:pPr marL="514350" indent="-514350">
              <a:lnSpc>
                <a:spcPct val="100000"/>
              </a:lnSpc>
              <a:spcBef>
                <a:spcPts val="0"/>
              </a:spcBef>
              <a:buClr>
                <a:srgbClr val="007F88"/>
              </a:buClr>
              <a:buSzPct val="110000"/>
              <a:buFont typeface="+mj-lt"/>
              <a:buAutoNum type="alphaUcPeriod"/>
            </a:pPr>
            <a:r>
              <a:rPr lang="en-US" sz="2400" dirty="0"/>
              <a:t>CDC Annual Report </a:t>
            </a:r>
          </a:p>
          <a:p>
            <a:pPr marL="514350" indent="-514350">
              <a:lnSpc>
                <a:spcPct val="100000"/>
              </a:lnSpc>
              <a:spcBef>
                <a:spcPts val="0"/>
              </a:spcBef>
              <a:buClr>
                <a:srgbClr val="007F88"/>
              </a:buClr>
              <a:buSzPct val="110000"/>
              <a:buFont typeface="+mj-lt"/>
              <a:buAutoNum type="alphaUcPeriod"/>
            </a:pPr>
            <a:endParaRPr lang="en-US" sz="2400" dirty="0"/>
          </a:p>
          <a:p>
            <a:pPr marL="914400" lvl="1" indent="-457200">
              <a:lnSpc>
                <a:spcPct val="100000"/>
              </a:lnSpc>
              <a:spcBef>
                <a:spcPts val="0"/>
              </a:spcBef>
              <a:buClr>
                <a:srgbClr val="007F88"/>
              </a:buClr>
              <a:buSzPct val="110000"/>
              <a:buFont typeface="+mj-lt"/>
              <a:buAutoNum type="alphaUcPeriod"/>
            </a:pPr>
            <a:endParaRPr lang="en-US" sz="2400" dirty="0"/>
          </a:p>
          <a:p>
            <a:pPr>
              <a:lnSpc>
                <a:spcPct val="100000"/>
              </a:lnSpc>
              <a:spcBef>
                <a:spcPts val="0"/>
              </a:spcBef>
              <a:buClr>
                <a:srgbClr val="007F88"/>
              </a:buClr>
              <a:buSzPct val="110000"/>
            </a:pPr>
            <a:r>
              <a:rPr lang="en-US" sz="2400" dirty="0"/>
              <a:t> </a:t>
            </a:r>
          </a:p>
          <a:p>
            <a:pPr marL="342900" indent="-342900">
              <a:lnSpc>
                <a:spcPct val="100000"/>
              </a:lnSpc>
              <a:spcBef>
                <a:spcPts val="0"/>
              </a:spcBef>
              <a:buClr>
                <a:srgbClr val="007F88"/>
              </a:buClr>
              <a:buSzPct val="110000"/>
            </a:pPr>
            <a:endParaRPr lang="en-US" sz="2400" dirty="0"/>
          </a:p>
          <a:p>
            <a:pPr marL="457200" lvl="1" indent="0" algn="ctr">
              <a:lnSpc>
                <a:spcPct val="100000"/>
              </a:lnSpc>
              <a:buClr>
                <a:srgbClr val="007F88"/>
              </a:buClr>
              <a:buSzPct val="110000"/>
              <a:buNone/>
            </a:pPr>
            <a:r>
              <a:rPr lang="en-US" sz="2400" b="1" dirty="0">
                <a:solidFill>
                  <a:schemeClr val="tx1">
                    <a:lumMod val="50000"/>
                    <a:lumOff val="50000"/>
                  </a:schemeClr>
                </a:solidFill>
              </a:rPr>
              <a:t> </a:t>
            </a:r>
          </a:p>
          <a:p>
            <a:pPr marL="457200" lvl="1" indent="0">
              <a:lnSpc>
                <a:spcPct val="100000"/>
              </a:lnSpc>
              <a:buClr>
                <a:srgbClr val="007F88"/>
              </a:buClr>
              <a:buSzPct val="110000"/>
              <a:buNone/>
            </a:pPr>
            <a:endParaRPr lang="en-US" sz="2400" dirty="0">
              <a:solidFill>
                <a:schemeClr val="tx1">
                  <a:lumMod val="50000"/>
                  <a:lumOff val="50000"/>
                </a:schemeClr>
              </a:solidFill>
            </a:endParaRPr>
          </a:p>
          <a:p>
            <a:pPr>
              <a:lnSpc>
                <a:spcPct val="100000"/>
              </a:lnSpc>
            </a:pPr>
            <a:endParaRPr lang="en-US" sz="2400" dirty="0"/>
          </a:p>
        </p:txBody>
      </p:sp>
    </p:spTree>
    <p:extLst>
      <p:ext uri="{BB962C8B-B14F-4D97-AF65-F5344CB8AC3E}">
        <p14:creationId xmlns:p14="http://schemas.microsoft.com/office/powerpoint/2010/main" val="488232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7A46F-6CEB-20AB-A01C-95E7C6510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F2CB2E-7121-9166-4D9E-0A2FCA08F85E}"/>
              </a:ext>
            </a:extLst>
          </p:cNvPr>
          <p:cNvSpPr>
            <a:spLocks noGrp="1"/>
          </p:cNvSpPr>
          <p:nvPr>
            <p:ph type="title"/>
          </p:nvPr>
        </p:nvSpPr>
        <p:spPr>
          <a:xfrm>
            <a:off x="628650" y="510777"/>
            <a:ext cx="7886700" cy="646331"/>
          </a:xfrm>
        </p:spPr>
        <p:txBody>
          <a:bodyPr/>
          <a:lstStyle/>
          <a:p>
            <a:r>
              <a:rPr lang="en-US" dirty="0">
                <a:latin typeface="Arial"/>
                <a:cs typeface="Arial"/>
              </a:rPr>
              <a:t>Disclosures</a:t>
            </a:r>
            <a:endParaRPr lang="en-US" sz="1300" dirty="0">
              <a:latin typeface="Verdana"/>
              <a:ea typeface="Verdana"/>
              <a:cs typeface="Arial"/>
            </a:endParaRPr>
          </a:p>
        </p:txBody>
      </p:sp>
      <p:sp>
        <p:nvSpPr>
          <p:cNvPr id="3" name="Content Placeholder 2">
            <a:extLst>
              <a:ext uri="{FF2B5EF4-FFF2-40B4-BE49-F238E27FC236}">
                <a16:creationId xmlns:a16="http://schemas.microsoft.com/office/drawing/2014/main" id="{5D2A974E-F984-EAB6-0DA6-D840F72D26DD}"/>
              </a:ext>
            </a:extLst>
          </p:cNvPr>
          <p:cNvSpPr>
            <a:spLocks noGrp="1"/>
          </p:cNvSpPr>
          <p:nvPr>
            <p:ph idx="1"/>
          </p:nvPr>
        </p:nvSpPr>
        <p:spPr/>
        <p:txBody>
          <a:bodyPr>
            <a:normAutofit/>
          </a:bodyPr>
          <a:lstStyle/>
          <a:p>
            <a:pPr lvl="1">
              <a:lnSpc>
                <a:spcPct val="100000"/>
              </a:lnSpc>
              <a:spcBef>
                <a:spcPts val="0"/>
              </a:spcBef>
              <a:buClr>
                <a:srgbClr val="007F88"/>
              </a:buClr>
              <a:buSzPct val="110000"/>
            </a:pPr>
            <a:r>
              <a:rPr lang="en-US" sz="2000" dirty="0"/>
              <a:t>The planners and speaker have indicated that there are no relevant financial relationships with any ineligible companies to disclose. ​</a:t>
            </a:r>
          </a:p>
        </p:txBody>
      </p:sp>
    </p:spTree>
    <p:extLst>
      <p:ext uri="{BB962C8B-B14F-4D97-AF65-F5344CB8AC3E}">
        <p14:creationId xmlns:p14="http://schemas.microsoft.com/office/powerpoint/2010/main" val="1661807870"/>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1A911-DE18-591A-26FC-B62BAF5BB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836EEE-CC78-1174-0F8B-2B0FF120F30C}"/>
              </a:ext>
            </a:extLst>
          </p:cNvPr>
          <p:cNvSpPr>
            <a:spLocks noGrp="1"/>
          </p:cNvSpPr>
          <p:nvPr>
            <p:ph type="title"/>
          </p:nvPr>
        </p:nvSpPr>
        <p:spPr>
          <a:xfrm>
            <a:off x="2424546" y="1961779"/>
            <a:ext cx="6719454" cy="1006429"/>
          </a:xfrm>
        </p:spPr>
        <p:txBody>
          <a:bodyPr/>
          <a:lstStyle/>
          <a:p>
            <a:pPr lvl="0"/>
            <a:r>
              <a:rPr lang="en-US" dirty="0"/>
              <a:t>Understanding Misinformation</a:t>
            </a:r>
          </a:p>
        </p:txBody>
      </p:sp>
    </p:spTree>
    <p:extLst>
      <p:ext uri="{BB962C8B-B14F-4D97-AF65-F5344CB8AC3E}">
        <p14:creationId xmlns:p14="http://schemas.microsoft.com/office/powerpoint/2010/main" val="2387501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A003B-6D94-0311-56D4-C7EC3BB08F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B37D59-5A73-9F4B-B00D-F28A11FEB676}"/>
              </a:ext>
            </a:extLst>
          </p:cNvPr>
          <p:cNvSpPr>
            <a:spLocks noGrp="1"/>
          </p:cNvSpPr>
          <p:nvPr>
            <p:ph type="title"/>
          </p:nvPr>
        </p:nvSpPr>
        <p:spPr>
          <a:xfrm>
            <a:off x="173024" y="517835"/>
            <a:ext cx="8217639" cy="867930"/>
          </a:xfrm>
        </p:spPr>
        <p:txBody>
          <a:bodyPr/>
          <a:lstStyle/>
          <a:p>
            <a:r>
              <a:rPr lang="en-US" sz="2800" spc="-150" dirty="0">
                <a:solidFill>
                  <a:schemeClr val="accent1">
                    <a:lumMod val="50000"/>
                  </a:schemeClr>
                </a:solidFill>
              </a:rPr>
              <a:t>Types of Misinformation </a:t>
            </a:r>
            <a:br>
              <a:rPr lang="en-US" sz="2800" spc="-150" dirty="0">
                <a:solidFill>
                  <a:schemeClr val="accent1">
                    <a:lumMod val="50000"/>
                  </a:schemeClr>
                </a:solidFill>
              </a:rPr>
            </a:br>
            <a:endParaRPr lang="en-US" sz="2800" dirty="0">
              <a:solidFill>
                <a:schemeClr val="accent1">
                  <a:lumMod val="50000"/>
                </a:schemeClr>
              </a:solidFill>
            </a:endParaRPr>
          </a:p>
        </p:txBody>
      </p:sp>
      <p:sp>
        <p:nvSpPr>
          <p:cNvPr id="4" name="TextBox 3">
            <a:extLst>
              <a:ext uri="{FF2B5EF4-FFF2-40B4-BE49-F238E27FC236}">
                <a16:creationId xmlns:a16="http://schemas.microsoft.com/office/drawing/2014/main" id="{03022AA5-BAD8-D4E6-56C7-EF9B1F0BCA75}"/>
              </a:ext>
            </a:extLst>
          </p:cNvPr>
          <p:cNvSpPr txBox="1"/>
          <p:nvPr/>
        </p:nvSpPr>
        <p:spPr>
          <a:xfrm>
            <a:off x="173024" y="4322084"/>
            <a:ext cx="6049692" cy="261610"/>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Lazard AJ. </a:t>
            </a:r>
            <a:r>
              <a:rPr lang="en-US" sz="1050" i="1" dirty="0"/>
              <a:t>JMIR Cancer.</a:t>
            </a:r>
            <a:r>
              <a:rPr lang="en-US" sz="1050" dirty="0"/>
              <a:t> 2023;9:e43749.</a:t>
            </a:r>
            <a:endParaRPr lang="en-US" sz="800" dirty="0"/>
          </a:p>
        </p:txBody>
      </p:sp>
      <p:pic>
        <p:nvPicPr>
          <p:cNvPr id="6" name="Picture 5">
            <a:extLst>
              <a:ext uri="{FF2B5EF4-FFF2-40B4-BE49-F238E27FC236}">
                <a16:creationId xmlns:a16="http://schemas.microsoft.com/office/drawing/2014/main" id="{3780B194-11FF-A07E-2704-30307232A106}"/>
              </a:ext>
            </a:extLst>
          </p:cNvPr>
          <p:cNvPicPr>
            <a:picLocks noChangeAspect="1"/>
          </p:cNvPicPr>
          <p:nvPr/>
        </p:nvPicPr>
        <p:blipFill>
          <a:blip r:embed="rId2"/>
          <a:stretch>
            <a:fillRect/>
          </a:stretch>
        </p:blipFill>
        <p:spPr>
          <a:xfrm>
            <a:off x="289959" y="1321182"/>
            <a:ext cx="7793673" cy="2501135"/>
          </a:xfrm>
          <a:prstGeom prst="rect">
            <a:avLst/>
          </a:prstGeom>
        </p:spPr>
      </p:pic>
    </p:spTree>
    <p:extLst>
      <p:ext uri="{BB962C8B-B14F-4D97-AF65-F5344CB8AC3E}">
        <p14:creationId xmlns:p14="http://schemas.microsoft.com/office/powerpoint/2010/main" val="97705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0BA07-214C-2AA2-FBE8-24492D4D2A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62E96-9A91-EE45-8622-B2373646D3C9}"/>
              </a:ext>
            </a:extLst>
          </p:cNvPr>
          <p:cNvSpPr>
            <a:spLocks noGrp="1"/>
          </p:cNvSpPr>
          <p:nvPr>
            <p:ph type="title"/>
          </p:nvPr>
        </p:nvSpPr>
        <p:spPr>
          <a:xfrm>
            <a:off x="173024" y="506483"/>
            <a:ext cx="8217639" cy="1255728"/>
          </a:xfrm>
        </p:spPr>
        <p:txBody>
          <a:bodyPr/>
          <a:lstStyle/>
          <a:p>
            <a:r>
              <a:rPr lang="en-US" sz="2800" spc="-150" dirty="0"/>
              <a:t>Technical Factors: Social Media Algorithms </a:t>
            </a:r>
            <a:br>
              <a:rPr lang="en-US" sz="2800" spc="-150" dirty="0"/>
            </a:br>
            <a:br>
              <a:rPr lang="en-US" sz="2800" spc="-150" dirty="0"/>
            </a:br>
            <a:endParaRPr lang="en-US" sz="2800" dirty="0"/>
          </a:p>
        </p:txBody>
      </p:sp>
      <p:sp>
        <p:nvSpPr>
          <p:cNvPr id="3" name="Content Placeholder 2">
            <a:extLst>
              <a:ext uri="{FF2B5EF4-FFF2-40B4-BE49-F238E27FC236}">
                <a16:creationId xmlns:a16="http://schemas.microsoft.com/office/drawing/2014/main" id="{9116C5E1-FABF-DEE8-9E8C-6B35D83AA417}"/>
              </a:ext>
            </a:extLst>
          </p:cNvPr>
          <p:cNvSpPr>
            <a:spLocks noGrp="1"/>
          </p:cNvSpPr>
          <p:nvPr>
            <p:ph idx="1"/>
          </p:nvPr>
        </p:nvSpPr>
        <p:spPr>
          <a:xfrm>
            <a:off x="173024" y="1134347"/>
            <a:ext cx="6241631" cy="3450973"/>
          </a:xfrm>
        </p:spPr>
        <p:txBody>
          <a:bodyPr>
            <a:normAutofit fontScale="77500" lnSpcReduction="20000"/>
          </a:bodyPr>
          <a:lstStyle/>
          <a:p>
            <a:pPr>
              <a:lnSpc>
                <a:spcPct val="100000"/>
              </a:lnSpc>
            </a:pPr>
            <a:r>
              <a:rPr lang="en-US" sz="2600" b="1" dirty="0"/>
              <a:t>Fundamentally Favors Engagement:</a:t>
            </a:r>
          </a:p>
          <a:p>
            <a:pPr>
              <a:lnSpc>
                <a:spcPct val="100000"/>
              </a:lnSpc>
            </a:pPr>
            <a:endParaRPr lang="en-US" sz="2600" b="1" dirty="0"/>
          </a:p>
          <a:p>
            <a:pPr marL="457200" indent="-457200">
              <a:lnSpc>
                <a:spcPct val="100000"/>
              </a:lnSpc>
              <a:spcBef>
                <a:spcPts val="0"/>
              </a:spcBef>
              <a:buClr>
                <a:srgbClr val="00314C"/>
              </a:buClr>
              <a:buSzPct val="110000"/>
              <a:buFont typeface="Arial" panose="020B0604020202020204" pitchFamily="34" charset="0"/>
              <a:buChar char="•"/>
            </a:pPr>
            <a:r>
              <a:rPr lang="en-US" sz="2600" dirty="0"/>
              <a:t>Algorithms optimize for engagement over 	accuracy</a:t>
            </a:r>
          </a:p>
          <a:p>
            <a:pPr marL="457200" indent="-457200">
              <a:lnSpc>
                <a:spcPct val="100000"/>
              </a:lnSpc>
              <a:spcBef>
                <a:spcPts val="0"/>
              </a:spcBef>
              <a:buClr>
                <a:srgbClr val="00314C"/>
              </a:buClr>
              <a:buSzPct val="110000"/>
              <a:buFont typeface="Arial" panose="020B0604020202020204" pitchFamily="34" charset="0"/>
              <a:buChar char="•"/>
            </a:pPr>
            <a:endParaRPr lang="en-US" sz="2600" dirty="0">
              <a:solidFill>
                <a:srgbClr val="00314C"/>
              </a:solidFill>
            </a:endParaRPr>
          </a:p>
          <a:p>
            <a:pPr marL="457200" indent="-457200">
              <a:lnSpc>
                <a:spcPct val="100000"/>
              </a:lnSpc>
              <a:spcBef>
                <a:spcPts val="0"/>
              </a:spcBef>
              <a:buClr>
                <a:srgbClr val="00314C"/>
              </a:buClr>
              <a:buSzPct val="110000"/>
              <a:buFont typeface="Arial" panose="020B0604020202020204" pitchFamily="34" charset="0"/>
              <a:buChar char="•"/>
            </a:pPr>
            <a:r>
              <a:rPr lang="en-US" sz="2600" dirty="0"/>
              <a:t>Creates a bias towards sensational posts </a:t>
            </a:r>
          </a:p>
          <a:p>
            <a:pPr marL="914400" lvl="1" indent="-457200">
              <a:lnSpc>
                <a:spcPct val="100000"/>
              </a:lnSpc>
              <a:spcBef>
                <a:spcPts val="0"/>
              </a:spcBef>
              <a:buClr>
                <a:srgbClr val="00314C"/>
              </a:buClr>
              <a:buSzPct val="110000"/>
              <a:buFont typeface="Arial" panose="020B0604020202020204" pitchFamily="34" charset="0"/>
              <a:buChar char="•"/>
            </a:pPr>
            <a:r>
              <a:rPr lang="en-US" sz="2600" dirty="0"/>
              <a:t>Post that generate strong emotional reactions whether positive or negative will be promoted </a:t>
            </a:r>
          </a:p>
          <a:p>
            <a:pPr marL="914400" lvl="1" indent="-457200">
              <a:lnSpc>
                <a:spcPct val="100000"/>
              </a:lnSpc>
              <a:spcBef>
                <a:spcPts val="0"/>
              </a:spcBef>
              <a:buClr>
                <a:srgbClr val="00314C"/>
              </a:buClr>
              <a:buSzPct val="110000"/>
              <a:buFont typeface="Arial" panose="020B0604020202020204" pitchFamily="34" charset="0"/>
              <a:buChar char="•"/>
            </a:pPr>
            <a:endParaRPr lang="en-US" sz="2600" dirty="0"/>
          </a:p>
          <a:p>
            <a:pPr marL="457200" indent="-457200">
              <a:lnSpc>
                <a:spcPct val="100000"/>
              </a:lnSpc>
              <a:spcBef>
                <a:spcPts val="0"/>
              </a:spcBef>
              <a:buClr>
                <a:srgbClr val="00314C"/>
              </a:buClr>
              <a:buSzPct val="110000"/>
              <a:buFont typeface="Arial" panose="020B0604020202020204" pitchFamily="34" charset="0"/>
              <a:buChar char="•"/>
            </a:pPr>
            <a:r>
              <a:rPr lang="en-US" sz="2600" dirty="0"/>
              <a:t>Misinformation spreads approximately six times 	faster than traditional medical information.</a:t>
            </a:r>
          </a:p>
          <a:p>
            <a:endParaRPr lang="en-US" sz="1800" dirty="0"/>
          </a:p>
        </p:txBody>
      </p:sp>
      <p:sp>
        <p:nvSpPr>
          <p:cNvPr id="4" name="TextBox 3">
            <a:extLst>
              <a:ext uri="{FF2B5EF4-FFF2-40B4-BE49-F238E27FC236}">
                <a16:creationId xmlns:a16="http://schemas.microsoft.com/office/drawing/2014/main" id="{2F6F7C66-CA44-8758-342B-FBF27826BABA}"/>
              </a:ext>
            </a:extLst>
          </p:cNvPr>
          <p:cNvSpPr txBox="1"/>
          <p:nvPr/>
        </p:nvSpPr>
        <p:spPr>
          <a:xfrm>
            <a:off x="173024" y="4585320"/>
            <a:ext cx="6049692" cy="253916"/>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Lazard AJ. </a:t>
            </a:r>
            <a:r>
              <a:rPr lang="en-US" sz="1050" i="1" dirty="0"/>
              <a:t>JMIR Cancer.</a:t>
            </a:r>
            <a:r>
              <a:rPr lang="en-US" sz="1050" dirty="0"/>
              <a:t> 2023;9:e43749.</a:t>
            </a:r>
          </a:p>
        </p:txBody>
      </p:sp>
      <p:pic>
        <p:nvPicPr>
          <p:cNvPr id="5" name="Picture 4">
            <a:extLst>
              <a:ext uri="{FF2B5EF4-FFF2-40B4-BE49-F238E27FC236}">
                <a16:creationId xmlns:a16="http://schemas.microsoft.com/office/drawing/2014/main" id="{09D5D2E8-9AF9-92A1-7F35-95049784507B}"/>
              </a:ext>
            </a:extLst>
          </p:cNvPr>
          <p:cNvPicPr>
            <a:picLocks noChangeAspect="1"/>
          </p:cNvPicPr>
          <p:nvPr/>
        </p:nvPicPr>
        <p:blipFill>
          <a:blip r:embed="rId3"/>
          <a:stretch>
            <a:fillRect/>
          </a:stretch>
        </p:blipFill>
        <p:spPr>
          <a:xfrm>
            <a:off x="6414655" y="1385765"/>
            <a:ext cx="2339599" cy="2537710"/>
          </a:xfrm>
          <a:prstGeom prst="rect">
            <a:avLst/>
          </a:prstGeom>
        </p:spPr>
      </p:pic>
      <p:sp>
        <p:nvSpPr>
          <p:cNvPr id="6" name="TextBox 5">
            <a:extLst>
              <a:ext uri="{FF2B5EF4-FFF2-40B4-BE49-F238E27FC236}">
                <a16:creationId xmlns:a16="http://schemas.microsoft.com/office/drawing/2014/main" id="{615F0915-6F97-7830-CFCB-98DC59A11684}"/>
              </a:ext>
            </a:extLst>
          </p:cNvPr>
          <p:cNvSpPr txBox="1"/>
          <p:nvPr/>
        </p:nvSpPr>
        <p:spPr>
          <a:xfrm>
            <a:off x="6296733" y="4009153"/>
            <a:ext cx="2847267" cy="338554"/>
          </a:xfrm>
          <a:prstGeom prst="rect">
            <a:avLst/>
          </a:prstGeom>
          <a:noFill/>
        </p:spPr>
        <p:txBody>
          <a:bodyPr wrap="square" rtlCol="0">
            <a:spAutoFit/>
          </a:bodyPr>
          <a:lstStyle/>
          <a:p>
            <a:r>
              <a:rPr lang="en-US" sz="800" dirty="0"/>
              <a:t>Horwitz, J., &amp; Seetharaman, D. (2019, June 24) The Wall Street Journal. </a:t>
            </a:r>
          </a:p>
        </p:txBody>
      </p:sp>
    </p:spTree>
    <p:extLst>
      <p:ext uri="{BB962C8B-B14F-4D97-AF65-F5344CB8AC3E}">
        <p14:creationId xmlns:p14="http://schemas.microsoft.com/office/powerpoint/2010/main" val="471729059"/>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B20D4-AF17-CEFD-65D9-C738930C3FAD}"/>
              </a:ext>
            </a:extLst>
          </p:cNvPr>
          <p:cNvSpPr>
            <a:spLocks noGrp="1"/>
          </p:cNvSpPr>
          <p:nvPr>
            <p:ph type="title"/>
          </p:nvPr>
        </p:nvSpPr>
        <p:spPr>
          <a:xfrm>
            <a:off x="483177" y="510777"/>
            <a:ext cx="7886700" cy="1034129"/>
          </a:xfrm>
        </p:spPr>
        <p:txBody>
          <a:bodyPr/>
          <a:lstStyle/>
          <a:p>
            <a:r>
              <a:rPr lang="en-US" sz="2800" spc="-150" dirty="0"/>
              <a:t>Psychological: Emotional and Motivational Factors </a:t>
            </a:r>
            <a:br>
              <a:rPr lang="en-US" spc="-150" dirty="0"/>
            </a:br>
            <a:endParaRPr lang="en-US" dirty="0"/>
          </a:p>
        </p:txBody>
      </p:sp>
      <p:sp>
        <p:nvSpPr>
          <p:cNvPr id="3" name="Content Placeholder 2">
            <a:extLst>
              <a:ext uri="{FF2B5EF4-FFF2-40B4-BE49-F238E27FC236}">
                <a16:creationId xmlns:a16="http://schemas.microsoft.com/office/drawing/2014/main" id="{7E60C172-4CC8-D16C-56DE-ACEF7795310C}"/>
              </a:ext>
            </a:extLst>
          </p:cNvPr>
          <p:cNvSpPr>
            <a:spLocks noGrp="1"/>
          </p:cNvSpPr>
          <p:nvPr>
            <p:ph idx="1"/>
          </p:nvPr>
        </p:nvSpPr>
        <p:spPr>
          <a:xfrm>
            <a:off x="-117764" y="1369218"/>
            <a:ext cx="8778587" cy="3431381"/>
          </a:xfrm>
        </p:spPr>
        <p:txBody>
          <a:bodyPr/>
          <a:lstStyle/>
          <a:p>
            <a:pPr marL="628650" lvl="1" indent="-285750">
              <a:lnSpc>
                <a:spcPct val="100000"/>
              </a:lnSpc>
              <a:spcBef>
                <a:spcPts val="0"/>
              </a:spcBef>
              <a:buClr>
                <a:srgbClr val="00314C"/>
              </a:buClr>
              <a:buSzPct val="110000"/>
              <a:buFont typeface="Arial" panose="020B0604020202020204" pitchFamily="34" charset="0"/>
              <a:buChar char="•"/>
            </a:pPr>
            <a:r>
              <a:rPr lang="en-US" dirty="0"/>
              <a:t>Fear and anxiety: This could be about their diagnosis or side effects of 	treatment </a:t>
            </a:r>
          </a:p>
          <a:p>
            <a:pPr marL="971550" lvl="2" indent="-285750">
              <a:lnSpc>
                <a:spcPct val="100000"/>
              </a:lnSpc>
              <a:spcBef>
                <a:spcPts val="0"/>
              </a:spcBef>
              <a:buClr>
                <a:srgbClr val="00314C"/>
              </a:buClr>
              <a:buSzPct val="110000"/>
              <a:buFont typeface="Arial" panose="020B0604020202020204" pitchFamily="34" charset="0"/>
              <a:buChar char="•"/>
            </a:pPr>
            <a:r>
              <a:rPr lang="en-US" dirty="0"/>
              <a:t>Increase susceptibility to misinformation by 33%</a:t>
            </a:r>
          </a:p>
          <a:p>
            <a:pPr marL="1257300" lvl="2" indent="-342900">
              <a:lnSpc>
                <a:spcPct val="100000"/>
              </a:lnSpc>
              <a:spcBef>
                <a:spcPts val="0"/>
              </a:spcBef>
              <a:buClr>
                <a:srgbClr val="00314C"/>
              </a:buClr>
              <a:buSzPct val="110000"/>
              <a:buFont typeface="Arial" panose="020B0604020202020204" pitchFamily="34" charset="0"/>
              <a:buChar char="•"/>
            </a:pPr>
            <a:endParaRPr lang="en-US" sz="2400" dirty="0"/>
          </a:p>
          <a:p>
            <a:pPr marL="628650" lvl="1" indent="-285750">
              <a:lnSpc>
                <a:spcPct val="100000"/>
              </a:lnSpc>
              <a:spcBef>
                <a:spcPts val="0"/>
              </a:spcBef>
              <a:buClr>
                <a:srgbClr val="00314C"/>
              </a:buClr>
              <a:buSzPct val="110000"/>
              <a:buFont typeface="Arial" panose="020B0604020202020204" pitchFamily="34" charset="0"/>
              <a:buChar char="•"/>
            </a:pPr>
            <a:r>
              <a:rPr lang="en-US" dirty="0"/>
              <a:t>Desire for control: Creates a paradox when facing uncertain futures.</a:t>
            </a:r>
          </a:p>
          <a:p>
            <a:pPr marL="971550" lvl="2" indent="-285750">
              <a:lnSpc>
                <a:spcPct val="100000"/>
              </a:lnSpc>
              <a:spcBef>
                <a:spcPts val="0"/>
              </a:spcBef>
              <a:buClr>
                <a:srgbClr val="00314C"/>
              </a:buClr>
              <a:buSzPct val="110000"/>
              <a:buFont typeface="Arial" panose="020B0604020202020204" pitchFamily="34" charset="0"/>
              <a:buChar char="•"/>
            </a:pPr>
            <a:r>
              <a:rPr lang="en-US" dirty="0"/>
              <a:t>Patients feel they are doing something for their health.</a:t>
            </a:r>
          </a:p>
          <a:p>
            <a:pPr marL="742950" lvl="1" indent="-285750">
              <a:lnSpc>
                <a:spcPct val="100000"/>
              </a:lnSpc>
              <a:spcBef>
                <a:spcPts val="0"/>
              </a:spcBef>
              <a:buClr>
                <a:srgbClr val="00314C"/>
              </a:buClr>
              <a:buSzPct val="110000"/>
              <a:buFont typeface="Arial" panose="020B0604020202020204" pitchFamily="34" charset="0"/>
              <a:buChar char="•"/>
            </a:pPr>
            <a:endParaRPr lang="en-US" dirty="0"/>
          </a:p>
          <a:p>
            <a:pPr marL="628650" lvl="1" indent="-285750">
              <a:lnSpc>
                <a:spcPct val="100000"/>
              </a:lnSpc>
              <a:spcBef>
                <a:spcPts val="0"/>
              </a:spcBef>
              <a:buClr>
                <a:srgbClr val="00314C"/>
              </a:buClr>
              <a:buSzPct val="110000"/>
              <a:buFont typeface="Arial" panose="020B0604020202020204" pitchFamily="34" charset="0"/>
              <a:buChar char="•"/>
            </a:pPr>
            <a:r>
              <a:rPr lang="en-US" dirty="0"/>
              <a:t>Hope bias: You are more likely to accept an unproven treatment even if there 	is a small to little chance that it may cure your cancer </a:t>
            </a:r>
          </a:p>
          <a:p>
            <a:pPr marL="457200" lvl="1" algn="ctr">
              <a:lnSpc>
                <a:spcPct val="100000"/>
              </a:lnSpc>
              <a:buClr>
                <a:srgbClr val="00314C"/>
              </a:buClr>
              <a:buSzPct val="110000"/>
            </a:pPr>
            <a:r>
              <a:rPr lang="en-US" sz="2000" b="1" dirty="0">
                <a:solidFill>
                  <a:schemeClr val="tx1">
                    <a:lumMod val="50000"/>
                    <a:lumOff val="50000"/>
                  </a:schemeClr>
                </a:solidFill>
              </a:rPr>
              <a:t> </a:t>
            </a:r>
          </a:p>
          <a:p>
            <a:pPr marL="800100" lvl="1" indent="-342900">
              <a:lnSpc>
                <a:spcPct val="100000"/>
              </a:lnSpc>
              <a:buClr>
                <a:srgbClr val="00314C"/>
              </a:buClr>
              <a:buSzPct val="110000"/>
              <a:buFont typeface="Arial" panose="020B0604020202020204" pitchFamily="34" charset="0"/>
              <a:buChar char="•"/>
            </a:pPr>
            <a:endParaRPr lang="en-US" sz="2000" dirty="0">
              <a:solidFill>
                <a:schemeClr val="tx1">
                  <a:lumMod val="50000"/>
                  <a:lumOff val="50000"/>
                </a:schemeClr>
              </a:solidFill>
            </a:endParaRPr>
          </a:p>
          <a:p>
            <a:pPr marL="342900" indent="-342900">
              <a:lnSpc>
                <a:spcPct val="100000"/>
              </a:lnSpc>
              <a:buClr>
                <a:srgbClr val="00314C"/>
              </a:buClr>
              <a:buFont typeface="Arial" panose="020B0604020202020204" pitchFamily="34" charset="0"/>
              <a:buChar char="•"/>
            </a:pPr>
            <a:endParaRPr lang="en-US" dirty="0"/>
          </a:p>
          <a:p>
            <a:pPr marL="342900" indent="-342900">
              <a:buClr>
                <a:srgbClr val="00314C"/>
              </a:buClr>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28B27E32-F874-9F0C-9054-D0EEF4340F57}"/>
              </a:ext>
            </a:extLst>
          </p:cNvPr>
          <p:cNvSpPr txBox="1"/>
          <p:nvPr/>
        </p:nvSpPr>
        <p:spPr>
          <a:xfrm>
            <a:off x="186878" y="4492822"/>
            <a:ext cx="6049692" cy="261610"/>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err="1"/>
              <a:t>Teplinsky</a:t>
            </a:r>
            <a:r>
              <a:rPr lang="en-US" sz="1050" dirty="0"/>
              <a:t> E. </a:t>
            </a:r>
            <a:r>
              <a:rPr lang="en-US" sz="1050" i="1" dirty="0"/>
              <a:t>JCO Oncol </a:t>
            </a:r>
            <a:r>
              <a:rPr lang="en-US" sz="1050" i="1" dirty="0" err="1"/>
              <a:t>Pract</a:t>
            </a:r>
            <a:r>
              <a:rPr lang="en-US" sz="1050" i="1" dirty="0"/>
              <a:t>.</a:t>
            </a:r>
            <a:r>
              <a:rPr lang="en-US" sz="1050" dirty="0"/>
              <a:t> 2022;18(8):584-589.</a:t>
            </a:r>
            <a:endParaRPr lang="en-US" sz="800" dirty="0"/>
          </a:p>
        </p:txBody>
      </p:sp>
    </p:spTree>
    <p:extLst>
      <p:ext uri="{BB962C8B-B14F-4D97-AF65-F5344CB8AC3E}">
        <p14:creationId xmlns:p14="http://schemas.microsoft.com/office/powerpoint/2010/main" val="4174768200"/>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9FC5D-DA38-4D4C-26BA-003C73B452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C11346-A747-2611-E5A0-5BF469F19D73}"/>
              </a:ext>
            </a:extLst>
          </p:cNvPr>
          <p:cNvSpPr>
            <a:spLocks noGrp="1"/>
          </p:cNvSpPr>
          <p:nvPr>
            <p:ph type="title"/>
          </p:nvPr>
        </p:nvSpPr>
        <p:spPr>
          <a:xfrm>
            <a:off x="117606" y="638869"/>
            <a:ext cx="8217639" cy="867930"/>
          </a:xfrm>
        </p:spPr>
        <p:txBody>
          <a:bodyPr/>
          <a:lstStyle/>
          <a:p>
            <a:r>
              <a:rPr lang="en-US" sz="2800" spc="-150" dirty="0">
                <a:latin typeface="Arial"/>
                <a:cs typeface="Arial"/>
              </a:rPr>
              <a:t>Social Factors: Susceptibility to Misinformation </a:t>
            </a:r>
            <a:br>
              <a:rPr lang="en-US" sz="2800" spc="-150" dirty="0"/>
            </a:br>
            <a:endParaRPr lang="en-US" sz="2800" dirty="0"/>
          </a:p>
        </p:txBody>
      </p:sp>
      <p:pic>
        <p:nvPicPr>
          <p:cNvPr id="7" name="Content Placeholder 6">
            <a:extLst>
              <a:ext uri="{FF2B5EF4-FFF2-40B4-BE49-F238E27FC236}">
                <a16:creationId xmlns:a16="http://schemas.microsoft.com/office/drawing/2014/main" id="{E9D2612C-F0A0-7D8A-4886-6AA3A21539FE}"/>
              </a:ext>
            </a:extLst>
          </p:cNvPr>
          <p:cNvPicPr>
            <a:picLocks noGrp="1" noChangeAspect="1"/>
          </p:cNvPicPr>
          <p:nvPr>
            <p:ph idx="1"/>
          </p:nvPr>
        </p:nvPicPr>
        <p:blipFill>
          <a:blip r:embed="rId2"/>
          <a:stretch>
            <a:fillRect/>
          </a:stretch>
        </p:blipFill>
        <p:spPr>
          <a:xfrm>
            <a:off x="637165" y="1441664"/>
            <a:ext cx="7620144" cy="2260171"/>
          </a:xfrm>
          <a:prstGeom prst="rect">
            <a:avLst/>
          </a:prstGeom>
        </p:spPr>
      </p:pic>
      <p:sp>
        <p:nvSpPr>
          <p:cNvPr id="4" name="TextBox 3">
            <a:extLst>
              <a:ext uri="{FF2B5EF4-FFF2-40B4-BE49-F238E27FC236}">
                <a16:creationId xmlns:a16="http://schemas.microsoft.com/office/drawing/2014/main" id="{635F9C64-F83C-A01D-11EB-4547A699736A}"/>
              </a:ext>
            </a:extLst>
          </p:cNvPr>
          <p:cNvSpPr txBox="1"/>
          <p:nvPr/>
        </p:nvSpPr>
        <p:spPr>
          <a:xfrm>
            <a:off x="173024" y="4322084"/>
            <a:ext cx="6049692" cy="261610"/>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Loeb S. </a:t>
            </a:r>
            <a:r>
              <a:rPr lang="en-US" sz="1050" i="1" dirty="0"/>
              <a:t>CA Cancer J Clin.</a:t>
            </a:r>
            <a:r>
              <a:rPr lang="en-US" sz="1050" dirty="0"/>
              <a:t> 2024;74(5):453-464</a:t>
            </a:r>
            <a:endParaRPr lang="en-US" sz="800" dirty="0"/>
          </a:p>
        </p:txBody>
      </p:sp>
    </p:spTree>
    <p:extLst>
      <p:ext uri="{BB962C8B-B14F-4D97-AF65-F5344CB8AC3E}">
        <p14:creationId xmlns:p14="http://schemas.microsoft.com/office/powerpoint/2010/main" val="3567476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CA113-3FEB-ED66-1F32-10123E9A75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35D360A-3CA5-9712-42D5-AA898DDE55B4}"/>
              </a:ext>
            </a:extLst>
          </p:cNvPr>
          <p:cNvSpPr>
            <a:spLocks noGrp="1"/>
          </p:cNvSpPr>
          <p:nvPr>
            <p:ph type="title"/>
          </p:nvPr>
        </p:nvSpPr>
        <p:spPr/>
        <p:txBody>
          <a:bodyPr/>
          <a:lstStyle/>
          <a:p>
            <a:r>
              <a:rPr lang="en-US"/>
              <a:t>Assessment Question #2</a:t>
            </a:r>
          </a:p>
        </p:txBody>
      </p:sp>
      <p:sp>
        <p:nvSpPr>
          <p:cNvPr id="5" name="Content Placeholder 4">
            <a:extLst>
              <a:ext uri="{FF2B5EF4-FFF2-40B4-BE49-F238E27FC236}">
                <a16:creationId xmlns:a16="http://schemas.microsoft.com/office/drawing/2014/main" id="{C8DBAA2B-5A7E-903C-0BC5-C242C7816F57}"/>
              </a:ext>
            </a:extLst>
          </p:cNvPr>
          <p:cNvSpPr>
            <a:spLocks noGrp="1"/>
          </p:cNvSpPr>
          <p:nvPr>
            <p:ph idx="1"/>
          </p:nvPr>
        </p:nvSpPr>
        <p:spPr>
          <a:xfrm>
            <a:off x="524740" y="1251456"/>
            <a:ext cx="7303416" cy="3326517"/>
          </a:xfrm>
        </p:spPr>
        <p:txBody>
          <a:bodyPr>
            <a:normAutofit lnSpcReduction="10000"/>
          </a:bodyPr>
          <a:lstStyle/>
          <a:p>
            <a:pPr>
              <a:lnSpc>
                <a:spcPct val="100000"/>
              </a:lnSpc>
              <a:spcBef>
                <a:spcPts val="0"/>
              </a:spcBef>
              <a:buClr>
                <a:srgbClr val="007F88"/>
              </a:buClr>
              <a:buSzPct val="110000"/>
            </a:pPr>
            <a:r>
              <a:rPr lang="en-US" sz="2400" b="1" dirty="0"/>
              <a:t>What is hope bias? </a:t>
            </a:r>
          </a:p>
          <a:p>
            <a:pPr>
              <a:lnSpc>
                <a:spcPct val="100000"/>
              </a:lnSpc>
              <a:spcBef>
                <a:spcPts val="0"/>
              </a:spcBef>
              <a:buClr>
                <a:srgbClr val="007F88"/>
              </a:buClr>
              <a:buSzPct val="110000"/>
            </a:pPr>
            <a:endParaRPr lang="en-US" dirty="0"/>
          </a:p>
          <a:p>
            <a:pPr marL="514350" indent="-514350">
              <a:lnSpc>
                <a:spcPct val="100000"/>
              </a:lnSpc>
              <a:spcBef>
                <a:spcPts val="0"/>
              </a:spcBef>
              <a:buClr>
                <a:srgbClr val="007F88"/>
              </a:buClr>
              <a:buSzPct val="110000"/>
              <a:buFont typeface="+mj-lt"/>
              <a:buAutoNum type="alphaUcPeriod"/>
            </a:pPr>
            <a:r>
              <a:rPr lang="en-US" dirty="0"/>
              <a:t>Believing that a therapy is effective because it is widely discussed on social media</a:t>
            </a:r>
          </a:p>
          <a:p>
            <a:pPr marL="514350" indent="-514350">
              <a:lnSpc>
                <a:spcPct val="100000"/>
              </a:lnSpc>
              <a:spcBef>
                <a:spcPts val="0"/>
              </a:spcBef>
              <a:buClr>
                <a:srgbClr val="007F88"/>
              </a:buClr>
              <a:buSzPct val="110000"/>
              <a:buFont typeface="+mj-lt"/>
              <a:buAutoNum type="alphaUcPeriod"/>
            </a:pPr>
            <a:r>
              <a:rPr lang="en-US" dirty="0"/>
              <a:t>Allowing fear and uncertainty about the future to influence choices</a:t>
            </a:r>
          </a:p>
          <a:p>
            <a:pPr marL="514350" indent="-514350">
              <a:lnSpc>
                <a:spcPct val="100000"/>
              </a:lnSpc>
              <a:spcBef>
                <a:spcPts val="0"/>
              </a:spcBef>
              <a:buClr>
                <a:srgbClr val="007F88"/>
              </a:buClr>
              <a:buSzPct val="110000"/>
              <a:buFont typeface="+mj-lt"/>
              <a:buAutoNum type="alphaUcPeriod"/>
            </a:pPr>
            <a:r>
              <a:rPr lang="en-US" dirty="0"/>
              <a:t>Seeking treatments primarily to maintain a sense of control over the illness, even when evidence is lacking</a:t>
            </a:r>
          </a:p>
          <a:p>
            <a:pPr marL="514350" indent="-514350">
              <a:lnSpc>
                <a:spcPct val="100000"/>
              </a:lnSpc>
              <a:spcBef>
                <a:spcPts val="0"/>
              </a:spcBef>
              <a:buClr>
                <a:srgbClr val="007F88"/>
              </a:buClr>
              <a:buSzPct val="110000"/>
              <a:buFont typeface="+mj-lt"/>
              <a:buAutoNum type="alphaUcPeriod"/>
            </a:pPr>
            <a:r>
              <a:rPr lang="en-US" dirty="0"/>
              <a:t>Overestimating the likelihood of a positive outcome despite limited or no scientific support</a:t>
            </a:r>
          </a:p>
          <a:p>
            <a:endParaRPr lang="en-US" dirty="0"/>
          </a:p>
        </p:txBody>
      </p:sp>
    </p:spTree>
    <p:extLst>
      <p:ext uri="{BB962C8B-B14F-4D97-AF65-F5344CB8AC3E}">
        <p14:creationId xmlns:p14="http://schemas.microsoft.com/office/powerpoint/2010/main" val="4098632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A0A3E-6796-E726-1055-2E75A4A5C6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F04FB4-6D83-26B9-6CAB-F7BA5345168A}"/>
              </a:ext>
            </a:extLst>
          </p:cNvPr>
          <p:cNvSpPr>
            <a:spLocks noGrp="1"/>
          </p:cNvSpPr>
          <p:nvPr>
            <p:ph type="title"/>
          </p:nvPr>
        </p:nvSpPr>
        <p:spPr>
          <a:xfrm>
            <a:off x="2424546" y="2190303"/>
            <a:ext cx="6719454" cy="549381"/>
          </a:xfrm>
        </p:spPr>
        <p:txBody>
          <a:bodyPr/>
          <a:lstStyle/>
          <a:p>
            <a:pPr lvl="0"/>
            <a:r>
              <a:rPr lang="en-US" dirty="0"/>
              <a:t>Combating Misinformation </a:t>
            </a:r>
          </a:p>
        </p:txBody>
      </p:sp>
    </p:spTree>
    <p:extLst>
      <p:ext uri="{BB962C8B-B14F-4D97-AF65-F5344CB8AC3E}">
        <p14:creationId xmlns:p14="http://schemas.microsoft.com/office/powerpoint/2010/main" val="2888108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D28D5-CD7C-5BE1-4A4F-C9F75282D7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2782A2-E9D6-9D0D-32E5-14401871F539}"/>
              </a:ext>
            </a:extLst>
          </p:cNvPr>
          <p:cNvSpPr>
            <a:spLocks noGrp="1"/>
          </p:cNvSpPr>
          <p:nvPr>
            <p:ph type="title"/>
          </p:nvPr>
        </p:nvSpPr>
        <p:spPr>
          <a:xfrm>
            <a:off x="173024" y="517835"/>
            <a:ext cx="8217639" cy="867930"/>
          </a:xfrm>
        </p:spPr>
        <p:txBody>
          <a:bodyPr/>
          <a:lstStyle/>
          <a:p>
            <a:r>
              <a:rPr lang="en-US" sz="2800" spc="-150" dirty="0"/>
              <a:t>Combating Cancer Misinformation Post-internet</a:t>
            </a:r>
            <a:br>
              <a:rPr lang="en-US" sz="2800" spc="-150" dirty="0"/>
            </a:br>
            <a:endParaRPr lang="en-US" sz="2800" dirty="0"/>
          </a:p>
        </p:txBody>
      </p:sp>
      <p:sp>
        <p:nvSpPr>
          <p:cNvPr id="3" name="Content Placeholder 2">
            <a:extLst>
              <a:ext uri="{FF2B5EF4-FFF2-40B4-BE49-F238E27FC236}">
                <a16:creationId xmlns:a16="http://schemas.microsoft.com/office/drawing/2014/main" id="{2E993E60-4B26-69F8-66B9-3D338D282A37}"/>
              </a:ext>
            </a:extLst>
          </p:cNvPr>
          <p:cNvSpPr>
            <a:spLocks noGrp="1"/>
          </p:cNvSpPr>
          <p:nvPr>
            <p:ph idx="1"/>
          </p:nvPr>
        </p:nvSpPr>
        <p:spPr>
          <a:xfrm>
            <a:off x="243446" y="1202457"/>
            <a:ext cx="7886700" cy="2874806"/>
          </a:xfrm>
        </p:spPr>
        <p:txBody>
          <a:bodyPr>
            <a:normAutofit/>
          </a:bodyPr>
          <a:lstStyle/>
          <a:p>
            <a:pPr fontAlgn="base">
              <a:lnSpc>
                <a:spcPct val="100000"/>
              </a:lnSpc>
              <a:spcBef>
                <a:spcPts val="0"/>
              </a:spcBef>
              <a:buClr>
                <a:srgbClr val="007F88"/>
              </a:buClr>
              <a:buSzPct val="110000"/>
            </a:pPr>
            <a:r>
              <a:rPr lang="en-US" sz="2400" b="1" dirty="0"/>
              <a:t>Promoting Credible sources</a:t>
            </a:r>
          </a:p>
          <a:p>
            <a:pPr lvl="1" fontAlgn="base">
              <a:lnSpc>
                <a:spcPct val="100000"/>
              </a:lnSpc>
              <a:spcBef>
                <a:spcPts val="0"/>
              </a:spcBef>
              <a:buClr>
                <a:srgbClr val="007F88"/>
              </a:buClr>
              <a:buSzPct val="110000"/>
            </a:pPr>
            <a:r>
              <a:rPr lang="en-US" dirty="0"/>
              <a:t>Verified websites such as hospitals and government agencies  </a:t>
            </a:r>
          </a:p>
          <a:p>
            <a:pPr marL="457200" lvl="1" fontAlgn="base">
              <a:lnSpc>
                <a:spcPct val="100000"/>
              </a:lnSpc>
              <a:spcBef>
                <a:spcPts val="0"/>
              </a:spcBef>
              <a:buClr>
                <a:srgbClr val="007F88"/>
              </a:buClr>
              <a:buSzPct val="110000"/>
            </a:pPr>
            <a:r>
              <a:rPr lang="en-US" dirty="0"/>
              <a:t> </a:t>
            </a:r>
            <a:endParaRPr lang="en-US" b="1" dirty="0"/>
          </a:p>
          <a:p>
            <a:pPr fontAlgn="base">
              <a:lnSpc>
                <a:spcPct val="100000"/>
              </a:lnSpc>
              <a:spcBef>
                <a:spcPts val="0"/>
              </a:spcBef>
              <a:buClr>
                <a:srgbClr val="007F88"/>
              </a:buClr>
              <a:buSzPct val="110000"/>
            </a:pPr>
            <a:r>
              <a:rPr lang="en-US" sz="2400" b="1" dirty="0"/>
              <a:t>Algorithmic Accountability</a:t>
            </a:r>
          </a:p>
          <a:p>
            <a:pPr lvl="1" fontAlgn="base">
              <a:lnSpc>
                <a:spcPct val="100000"/>
              </a:lnSpc>
              <a:spcBef>
                <a:spcPts val="0"/>
              </a:spcBef>
              <a:buClr>
                <a:srgbClr val="007F88"/>
              </a:buClr>
              <a:buSzPct val="110000"/>
            </a:pPr>
            <a:r>
              <a:rPr lang="en-US" dirty="0"/>
              <a:t>Social media platforms flag misinformation</a:t>
            </a:r>
          </a:p>
          <a:p>
            <a:pPr marL="457200" lvl="1" fontAlgn="base">
              <a:lnSpc>
                <a:spcPct val="100000"/>
              </a:lnSpc>
              <a:spcBef>
                <a:spcPts val="0"/>
              </a:spcBef>
              <a:buClr>
                <a:srgbClr val="007F88"/>
              </a:buClr>
              <a:buSzPct val="110000"/>
            </a:pPr>
            <a:endParaRPr lang="en-US" dirty="0"/>
          </a:p>
          <a:p>
            <a:pPr fontAlgn="base">
              <a:lnSpc>
                <a:spcPct val="100000"/>
              </a:lnSpc>
              <a:spcBef>
                <a:spcPts val="0"/>
              </a:spcBef>
              <a:buClr>
                <a:srgbClr val="007F88"/>
              </a:buClr>
              <a:buSzPct val="110000"/>
            </a:pPr>
            <a:r>
              <a:rPr lang="en-US" sz="2400" b="1" dirty="0"/>
              <a:t>Trusted Digital Voices​</a:t>
            </a:r>
          </a:p>
          <a:p>
            <a:pPr lvl="1" fontAlgn="base">
              <a:lnSpc>
                <a:spcPct val="100000"/>
              </a:lnSpc>
              <a:spcBef>
                <a:spcPts val="0"/>
              </a:spcBef>
              <a:buClr>
                <a:srgbClr val="007F88"/>
              </a:buClr>
              <a:buSzPct val="110000"/>
            </a:pPr>
            <a:r>
              <a:rPr lang="en-US" dirty="0"/>
              <a:t>Healthcare professionals share accurate cancer info on popular social media platforms.</a:t>
            </a:r>
          </a:p>
          <a:p>
            <a:pPr fontAlgn="base">
              <a:lnSpc>
                <a:spcPct val="100000"/>
              </a:lnSpc>
              <a:spcBef>
                <a:spcPts val="0"/>
              </a:spcBef>
              <a:buClr>
                <a:srgbClr val="007F88"/>
              </a:buClr>
              <a:buSzPct val="110000"/>
            </a:pPr>
            <a:endParaRPr lang="en-US" b="1" dirty="0"/>
          </a:p>
          <a:p>
            <a:pPr lvl="1" fontAlgn="base">
              <a:lnSpc>
                <a:spcPct val="100000"/>
              </a:lnSpc>
              <a:spcBef>
                <a:spcPts val="0"/>
              </a:spcBef>
              <a:buClr>
                <a:srgbClr val="007F88"/>
              </a:buClr>
              <a:buSzPct val="110000"/>
            </a:pPr>
            <a:endParaRPr lang="en-US" b="1" dirty="0"/>
          </a:p>
          <a:p>
            <a:endParaRPr lang="en-US" sz="1800" dirty="0"/>
          </a:p>
        </p:txBody>
      </p:sp>
      <p:sp>
        <p:nvSpPr>
          <p:cNvPr id="4" name="TextBox 3">
            <a:extLst>
              <a:ext uri="{FF2B5EF4-FFF2-40B4-BE49-F238E27FC236}">
                <a16:creationId xmlns:a16="http://schemas.microsoft.com/office/drawing/2014/main" id="{57004131-7AE0-C1F1-90A8-ACDC7792E16A}"/>
              </a:ext>
            </a:extLst>
          </p:cNvPr>
          <p:cNvSpPr txBox="1"/>
          <p:nvPr/>
        </p:nvSpPr>
        <p:spPr>
          <a:xfrm>
            <a:off x="243446" y="4682302"/>
            <a:ext cx="6049692" cy="261610"/>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Office of the Surgeon General, 2021 PMID: 34283416</a:t>
            </a:r>
          </a:p>
        </p:txBody>
      </p:sp>
    </p:spTree>
    <p:extLst>
      <p:ext uri="{BB962C8B-B14F-4D97-AF65-F5344CB8AC3E}">
        <p14:creationId xmlns:p14="http://schemas.microsoft.com/office/powerpoint/2010/main" val="4238106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2D333-52D8-D211-CEF8-F31C78AC5A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E3530B-5A4A-75A0-C0DB-50DB7B920982}"/>
              </a:ext>
            </a:extLst>
          </p:cNvPr>
          <p:cNvSpPr>
            <a:spLocks noGrp="1"/>
          </p:cNvSpPr>
          <p:nvPr>
            <p:ph type="title"/>
          </p:nvPr>
        </p:nvSpPr>
        <p:spPr>
          <a:xfrm>
            <a:off x="173024" y="517835"/>
            <a:ext cx="8217639" cy="867930"/>
          </a:xfrm>
        </p:spPr>
        <p:txBody>
          <a:bodyPr/>
          <a:lstStyle/>
          <a:p>
            <a:r>
              <a:rPr lang="en-US" sz="2800" spc="-150" dirty="0">
                <a:latin typeface="Arial"/>
                <a:cs typeface="Arial"/>
              </a:rPr>
              <a:t>Does Correcting Misinformation Work?</a:t>
            </a:r>
            <a:br>
              <a:rPr lang="en-US" sz="2800" spc="-150" dirty="0"/>
            </a:br>
            <a:endParaRPr lang="en-US" sz="2800" dirty="0"/>
          </a:p>
        </p:txBody>
      </p:sp>
      <p:pic>
        <p:nvPicPr>
          <p:cNvPr id="7" name="Content Placeholder 6">
            <a:extLst>
              <a:ext uri="{FF2B5EF4-FFF2-40B4-BE49-F238E27FC236}">
                <a16:creationId xmlns:a16="http://schemas.microsoft.com/office/drawing/2014/main" id="{8E4EE55B-5FDF-AF94-E727-75F125E65B43}"/>
              </a:ext>
            </a:extLst>
          </p:cNvPr>
          <p:cNvPicPr>
            <a:picLocks noGrp="1" noChangeAspect="1"/>
          </p:cNvPicPr>
          <p:nvPr>
            <p:ph idx="1"/>
          </p:nvPr>
        </p:nvPicPr>
        <p:blipFill>
          <a:blip r:embed="rId3"/>
          <a:stretch>
            <a:fillRect/>
          </a:stretch>
        </p:blipFill>
        <p:spPr>
          <a:xfrm>
            <a:off x="409554" y="1285995"/>
            <a:ext cx="5813161" cy="2153427"/>
          </a:xfrm>
          <a:prstGeom prst="rect">
            <a:avLst/>
          </a:prstGeom>
        </p:spPr>
      </p:pic>
      <p:sp>
        <p:nvSpPr>
          <p:cNvPr id="4" name="TextBox 3">
            <a:extLst>
              <a:ext uri="{FF2B5EF4-FFF2-40B4-BE49-F238E27FC236}">
                <a16:creationId xmlns:a16="http://schemas.microsoft.com/office/drawing/2014/main" id="{13195CD6-FC8E-C188-107A-657E6A347B60}"/>
              </a:ext>
            </a:extLst>
          </p:cNvPr>
          <p:cNvSpPr txBox="1"/>
          <p:nvPr/>
        </p:nvSpPr>
        <p:spPr>
          <a:xfrm>
            <a:off x="173023" y="4682302"/>
            <a:ext cx="6049692" cy="253916"/>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Walter N. </a:t>
            </a:r>
            <a:r>
              <a:rPr lang="en-US" sz="1050" i="1" dirty="0"/>
              <a:t>Health Commun.</a:t>
            </a:r>
            <a:r>
              <a:rPr lang="en-US" sz="1050" dirty="0"/>
              <a:t> 2020</a:t>
            </a:r>
            <a:endParaRPr lang="en-US" sz="800" dirty="0"/>
          </a:p>
        </p:txBody>
      </p:sp>
      <p:sp>
        <p:nvSpPr>
          <p:cNvPr id="10" name="TextBox 9">
            <a:extLst>
              <a:ext uri="{FF2B5EF4-FFF2-40B4-BE49-F238E27FC236}">
                <a16:creationId xmlns:a16="http://schemas.microsoft.com/office/drawing/2014/main" id="{AA85DB8E-94ED-303C-D944-3C5DD62F71A5}"/>
              </a:ext>
            </a:extLst>
          </p:cNvPr>
          <p:cNvSpPr txBox="1"/>
          <p:nvPr/>
        </p:nvSpPr>
        <p:spPr>
          <a:xfrm>
            <a:off x="262950" y="5655916"/>
            <a:ext cx="3485662" cy="276999"/>
          </a:xfrm>
          <a:prstGeom prst="rect">
            <a:avLst/>
          </a:prstGeom>
          <a:noFill/>
        </p:spPr>
        <p:txBody>
          <a:bodyPr wrap="square" rtlCol="0">
            <a:spAutoFit/>
          </a:bodyPr>
          <a:lstStyle/>
          <a:p>
            <a:r>
              <a:rPr lang="en-US" sz="1200" dirty="0"/>
              <a:t>Walter N. </a:t>
            </a:r>
            <a:r>
              <a:rPr lang="en-US" sz="1200" i="1" dirty="0"/>
              <a:t>Health Commun.</a:t>
            </a:r>
            <a:r>
              <a:rPr lang="en-US" sz="1200" dirty="0"/>
              <a:t> 2020</a:t>
            </a:r>
            <a:endParaRPr lang="en-US" sz="1000" dirty="0"/>
          </a:p>
        </p:txBody>
      </p:sp>
      <p:graphicFrame>
        <p:nvGraphicFramePr>
          <p:cNvPr id="3" name="Table 2">
            <a:extLst>
              <a:ext uri="{FF2B5EF4-FFF2-40B4-BE49-F238E27FC236}">
                <a16:creationId xmlns:a16="http://schemas.microsoft.com/office/drawing/2014/main" id="{F0710B1F-F56B-F385-FC9E-594D19DEA90B}"/>
              </a:ext>
            </a:extLst>
          </p:cNvPr>
          <p:cNvGraphicFramePr>
            <a:graphicFrameLocks noGrp="1"/>
          </p:cNvGraphicFramePr>
          <p:nvPr>
            <p:extLst>
              <p:ext uri="{D42A27DB-BD31-4B8C-83A1-F6EECF244321}">
                <p14:modId xmlns:p14="http://schemas.microsoft.com/office/powerpoint/2010/main" val="2518101687"/>
              </p:ext>
            </p:extLst>
          </p:nvPr>
        </p:nvGraphicFramePr>
        <p:xfrm>
          <a:off x="6459245" y="1385765"/>
          <a:ext cx="2514602" cy="1916938"/>
        </p:xfrm>
        <a:graphic>
          <a:graphicData uri="http://schemas.openxmlformats.org/drawingml/2006/table">
            <a:tbl>
              <a:tblPr firstRow="1" firstCol="1" bandRow="1">
                <a:tableStyleId>{5C22544A-7EE6-4342-B048-85BDC9FD1C3A}</a:tableStyleId>
              </a:tblPr>
              <a:tblGrid>
                <a:gridCol w="993613">
                  <a:extLst>
                    <a:ext uri="{9D8B030D-6E8A-4147-A177-3AD203B41FA5}">
                      <a16:colId xmlns:a16="http://schemas.microsoft.com/office/drawing/2014/main" val="1461320628"/>
                    </a:ext>
                  </a:extLst>
                </a:gridCol>
                <a:gridCol w="1133956">
                  <a:extLst>
                    <a:ext uri="{9D8B030D-6E8A-4147-A177-3AD203B41FA5}">
                      <a16:colId xmlns:a16="http://schemas.microsoft.com/office/drawing/2014/main" val="3408159495"/>
                    </a:ext>
                  </a:extLst>
                </a:gridCol>
                <a:gridCol w="387033">
                  <a:extLst>
                    <a:ext uri="{9D8B030D-6E8A-4147-A177-3AD203B41FA5}">
                      <a16:colId xmlns:a16="http://schemas.microsoft.com/office/drawing/2014/main" val="422246204"/>
                    </a:ext>
                  </a:extLst>
                </a:gridCol>
              </a:tblGrid>
              <a:tr h="0">
                <a:tc>
                  <a:txBody>
                    <a:bodyPr/>
                    <a:lstStyle/>
                    <a:p>
                      <a:pPr marL="0" marR="0">
                        <a:lnSpc>
                          <a:spcPct val="115000"/>
                        </a:lnSpc>
                        <a:spcAft>
                          <a:spcPts val="800"/>
                        </a:spcAft>
                        <a:buNone/>
                      </a:pPr>
                      <a:r>
                        <a:rPr lang="en-US" sz="900" kern="100">
                          <a:effectLst/>
                        </a:rPr>
                        <a:t>Group</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Category</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Value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520361"/>
                  </a:ext>
                </a:extLst>
              </a:tr>
              <a:tr h="0">
                <a:tc>
                  <a:txBody>
                    <a:bodyPr/>
                    <a:lstStyle/>
                    <a:p>
                      <a:pPr marL="0" marR="0">
                        <a:lnSpc>
                          <a:spcPct val="115000"/>
                        </a:lnSpc>
                        <a:spcAft>
                          <a:spcPts val="800"/>
                        </a:spcAft>
                        <a:buNone/>
                      </a:pPr>
                      <a:r>
                        <a:rPr lang="en-US" sz="900" kern="100">
                          <a:effectLst/>
                        </a:rPr>
                        <a:t>Misinformation source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News agency</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0.48</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3320651"/>
                  </a:ext>
                </a:extLst>
              </a:tr>
              <a:tr h="0">
                <a:tc>
                  <a:txBody>
                    <a:bodyPr/>
                    <a:lstStyle/>
                    <a:p>
                      <a:pPr>
                        <a:buNone/>
                      </a:pPr>
                      <a:endParaRPr lang="en-US" sz="1400" kern="100" dirty="0">
                        <a:effectLst/>
                        <a:latin typeface="Aptos" panose="020B0004020202020204" pitchFamily="34" charset="0"/>
                      </a:endParaRPr>
                    </a:p>
                  </a:txBody>
                  <a:tcPr marL="68580" marR="68580" marT="0" marB="0"/>
                </a:tc>
                <a:tc>
                  <a:txBody>
                    <a:bodyPr/>
                    <a:lstStyle/>
                    <a:p>
                      <a:pPr marL="0" marR="0">
                        <a:lnSpc>
                          <a:spcPct val="115000"/>
                        </a:lnSpc>
                        <a:spcAft>
                          <a:spcPts val="800"/>
                        </a:spcAft>
                        <a:buNone/>
                      </a:pPr>
                      <a:r>
                        <a:rPr lang="en-US" sz="900" kern="100">
                          <a:effectLst/>
                        </a:rPr>
                        <a:t>Peer</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0.24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2780037"/>
                  </a:ext>
                </a:extLst>
              </a:tr>
              <a:tr h="0">
                <a:tc>
                  <a:txBody>
                    <a:bodyPr/>
                    <a:lstStyle/>
                    <a:p>
                      <a:pPr marL="0" marR="0">
                        <a:lnSpc>
                          <a:spcPct val="115000"/>
                        </a:lnSpc>
                        <a:spcAft>
                          <a:spcPts val="800"/>
                        </a:spcAft>
                        <a:buNone/>
                      </a:pPr>
                      <a:r>
                        <a:rPr lang="en-US" sz="900" kern="100">
                          <a:effectLst/>
                        </a:rPr>
                        <a:t>Correction source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Experts</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0.42</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1756349"/>
                  </a:ext>
                </a:extLst>
              </a:tr>
              <a:tr h="0">
                <a:tc>
                  <a:txBody>
                    <a:bodyPr/>
                    <a:lstStyle/>
                    <a:p>
                      <a:pPr>
                        <a:buNone/>
                      </a:pPr>
                      <a:endParaRPr lang="en-US" sz="1400" kern="100">
                        <a:effectLst/>
                        <a:latin typeface="Aptos" panose="020B0004020202020204" pitchFamily="34" charset="0"/>
                      </a:endParaRPr>
                    </a:p>
                  </a:txBody>
                  <a:tcPr marL="68580" marR="68580" marT="0" marB="0"/>
                </a:tc>
                <a:tc>
                  <a:txBody>
                    <a:bodyPr/>
                    <a:lstStyle/>
                    <a:p>
                      <a:pPr marL="0" marR="0">
                        <a:lnSpc>
                          <a:spcPct val="115000"/>
                        </a:lnSpc>
                        <a:spcAft>
                          <a:spcPts val="800"/>
                        </a:spcAft>
                        <a:buNone/>
                      </a:pPr>
                      <a:r>
                        <a:rPr lang="en-US" sz="900" kern="100" dirty="0">
                          <a:effectLst/>
                        </a:rPr>
                        <a:t>Non-experts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dirty="0">
                          <a:effectLst/>
                        </a:rPr>
                        <a:t>0.24</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5425737"/>
                  </a:ext>
                </a:extLst>
              </a:tr>
              <a:tr h="0">
                <a:tc>
                  <a:txBody>
                    <a:bodyPr/>
                    <a:lstStyle/>
                    <a:p>
                      <a:pPr marL="0" marR="0">
                        <a:lnSpc>
                          <a:spcPct val="115000"/>
                        </a:lnSpc>
                        <a:spcAft>
                          <a:spcPts val="800"/>
                        </a:spcAft>
                        <a:buNone/>
                      </a:pPr>
                      <a:r>
                        <a:rPr lang="en-US" sz="900" kern="100">
                          <a:effectLst/>
                        </a:rPr>
                        <a:t>Correction type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Factual elaboration</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0.28</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6114494"/>
                  </a:ext>
                </a:extLst>
              </a:tr>
              <a:tr h="0">
                <a:tc>
                  <a:txBody>
                    <a:bodyPr/>
                    <a:lstStyle/>
                    <a:p>
                      <a:pPr>
                        <a:buNone/>
                      </a:pPr>
                      <a:endParaRPr lang="en-US" sz="1400" kern="100">
                        <a:effectLst/>
                        <a:latin typeface="Aptos" panose="020B0004020202020204" pitchFamily="34" charset="0"/>
                      </a:endParaRPr>
                    </a:p>
                  </a:txBody>
                  <a:tcPr marL="68580" marR="68580" marT="0" marB="0"/>
                </a:tc>
                <a:tc>
                  <a:txBody>
                    <a:bodyPr/>
                    <a:lstStyle/>
                    <a:p>
                      <a:pPr marL="0" marR="0">
                        <a:lnSpc>
                          <a:spcPct val="115000"/>
                        </a:lnSpc>
                        <a:spcAft>
                          <a:spcPts val="800"/>
                        </a:spcAft>
                        <a:buNone/>
                      </a:pPr>
                      <a:r>
                        <a:rPr lang="en-US" sz="900" kern="100">
                          <a:effectLst/>
                        </a:rPr>
                        <a:t>Simple rebuttal</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0.48</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3935805"/>
                  </a:ext>
                </a:extLst>
              </a:tr>
              <a:tr h="0">
                <a:tc>
                  <a:txBody>
                    <a:bodyPr/>
                    <a:lstStyle/>
                    <a:p>
                      <a:pPr marL="0" marR="0">
                        <a:lnSpc>
                          <a:spcPct val="115000"/>
                        </a:lnSpc>
                        <a:spcAft>
                          <a:spcPts val="800"/>
                        </a:spcAft>
                        <a:buNone/>
                      </a:pPr>
                      <a:r>
                        <a:rPr lang="en-US" sz="900" kern="100">
                          <a:effectLst/>
                        </a:rPr>
                        <a:t>Correction format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Text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0.38</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400196"/>
                  </a:ext>
                </a:extLst>
              </a:tr>
              <a:tr h="0">
                <a:tc>
                  <a:txBody>
                    <a:bodyPr/>
                    <a:lstStyle/>
                    <a:p>
                      <a:pPr>
                        <a:buNone/>
                      </a:pPr>
                      <a:endParaRPr lang="en-US" sz="1400" kern="100">
                        <a:effectLst/>
                        <a:latin typeface="Aptos" panose="020B0004020202020204" pitchFamily="34" charset="0"/>
                      </a:endParaRPr>
                    </a:p>
                  </a:txBody>
                  <a:tcPr marL="68580" marR="68580" marT="0" marB="0"/>
                </a:tc>
                <a:tc>
                  <a:txBody>
                    <a:bodyPr/>
                    <a:lstStyle/>
                    <a:p>
                      <a:pPr marL="0" marR="0">
                        <a:lnSpc>
                          <a:spcPct val="115000"/>
                        </a:lnSpc>
                        <a:spcAft>
                          <a:spcPts val="800"/>
                        </a:spcAft>
                        <a:buNone/>
                      </a:pPr>
                      <a:r>
                        <a:rPr lang="en-US" sz="900" kern="100">
                          <a:effectLst/>
                        </a:rPr>
                        <a:t>Text and image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dirty="0">
                          <a:effectLst/>
                        </a:rPr>
                        <a:t>0.44</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447480"/>
                  </a:ext>
                </a:extLst>
              </a:tr>
            </a:tbl>
          </a:graphicData>
        </a:graphic>
      </p:graphicFrame>
    </p:spTree>
    <p:extLst>
      <p:ext uri="{BB962C8B-B14F-4D97-AF65-F5344CB8AC3E}">
        <p14:creationId xmlns:p14="http://schemas.microsoft.com/office/powerpoint/2010/main" val="4010462881"/>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7E752-13F1-3D69-3F5C-A8F85A42BB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3F3E8-56C7-3F65-7211-87FB281EB2F0}"/>
              </a:ext>
            </a:extLst>
          </p:cNvPr>
          <p:cNvSpPr>
            <a:spLocks noGrp="1"/>
          </p:cNvSpPr>
          <p:nvPr>
            <p:ph type="title"/>
          </p:nvPr>
        </p:nvSpPr>
        <p:spPr>
          <a:xfrm>
            <a:off x="173024" y="517835"/>
            <a:ext cx="8217639" cy="867930"/>
          </a:xfrm>
        </p:spPr>
        <p:txBody>
          <a:bodyPr/>
          <a:lstStyle/>
          <a:p>
            <a:r>
              <a:rPr lang="en-US" sz="2800" spc="-150" dirty="0">
                <a:latin typeface="Arial"/>
                <a:cs typeface="Arial"/>
              </a:rPr>
              <a:t>Does Correcting Misinformation Work?</a:t>
            </a:r>
            <a:br>
              <a:rPr lang="en-US" sz="2800" spc="-150" dirty="0"/>
            </a:br>
            <a:endParaRPr lang="en-US" sz="2800" dirty="0"/>
          </a:p>
        </p:txBody>
      </p:sp>
      <p:pic>
        <p:nvPicPr>
          <p:cNvPr id="7" name="Content Placeholder 6">
            <a:extLst>
              <a:ext uri="{FF2B5EF4-FFF2-40B4-BE49-F238E27FC236}">
                <a16:creationId xmlns:a16="http://schemas.microsoft.com/office/drawing/2014/main" id="{50FC3C76-24A8-3BF5-AFA0-98823AEDD49B}"/>
              </a:ext>
            </a:extLst>
          </p:cNvPr>
          <p:cNvPicPr>
            <a:picLocks noGrp="1" noChangeAspect="1"/>
          </p:cNvPicPr>
          <p:nvPr>
            <p:ph idx="1"/>
          </p:nvPr>
        </p:nvPicPr>
        <p:blipFill>
          <a:blip r:embed="rId2"/>
          <a:stretch>
            <a:fillRect/>
          </a:stretch>
        </p:blipFill>
        <p:spPr>
          <a:xfrm>
            <a:off x="409554" y="1285995"/>
            <a:ext cx="5813161" cy="2153427"/>
          </a:xfrm>
          <a:prstGeom prst="rect">
            <a:avLst/>
          </a:prstGeom>
        </p:spPr>
      </p:pic>
      <p:sp>
        <p:nvSpPr>
          <p:cNvPr id="4" name="TextBox 3">
            <a:extLst>
              <a:ext uri="{FF2B5EF4-FFF2-40B4-BE49-F238E27FC236}">
                <a16:creationId xmlns:a16="http://schemas.microsoft.com/office/drawing/2014/main" id="{6BD82394-AE45-9BB5-E6EE-39C80D081F14}"/>
              </a:ext>
            </a:extLst>
          </p:cNvPr>
          <p:cNvSpPr txBox="1"/>
          <p:nvPr/>
        </p:nvSpPr>
        <p:spPr>
          <a:xfrm>
            <a:off x="173023" y="4682302"/>
            <a:ext cx="6049692" cy="261610"/>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Walter N. </a:t>
            </a:r>
            <a:r>
              <a:rPr lang="en-US" sz="1050" i="1" dirty="0"/>
              <a:t>Health Commun.</a:t>
            </a:r>
            <a:r>
              <a:rPr lang="en-US" sz="1050" dirty="0"/>
              <a:t> 2020</a:t>
            </a:r>
            <a:endParaRPr lang="en-US" sz="800" dirty="0"/>
          </a:p>
        </p:txBody>
      </p:sp>
      <p:sp>
        <p:nvSpPr>
          <p:cNvPr id="10" name="TextBox 9">
            <a:extLst>
              <a:ext uri="{FF2B5EF4-FFF2-40B4-BE49-F238E27FC236}">
                <a16:creationId xmlns:a16="http://schemas.microsoft.com/office/drawing/2014/main" id="{D75EC6B8-0524-460D-9FCD-01BF0149AE05}"/>
              </a:ext>
            </a:extLst>
          </p:cNvPr>
          <p:cNvSpPr txBox="1"/>
          <p:nvPr/>
        </p:nvSpPr>
        <p:spPr>
          <a:xfrm>
            <a:off x="262950" y="5655916"/>
            <a:ext cx="3485662" cy="276999"/>
          </a:xfrm>
          <a:prstGeom prst="rect">
            <a:avLst/>
          </a:prstGeom>
          <a:noFill/>
        </p:spPr>
        <p:txBody>
          <a:bodyPr wrap="square" rtlCol="0">
            <a:spAutoFit/>
          </a:bodyPr>
          <a:lstStyle/>
          <a:p>
            <a:r>
              <a:rPr lang="en-US" sz="1200" dirty="0"/>
              <a:t>Walter N. </a:t>
            </a:r>
            <a:r>
              <a:rPr lang="en-US" sz="1200" i="1" dirty="0"/>
              <a:t>Health Commun.</a:t>
            </a:r>
            <a:r>
              <a:rPr lang="en-US" sz="1200" dirty="0"/>
              <a:t> 2020</a:t>
            </a:r>
            <a:endParaRPr lang="en-US" sz="1000" dirty="0"/>
          </a:p>
        </p:txBody>
      </p:sp>
      <p:graphicFrame>
        <p:nvGraphicFramePr>
          <p:cNvPr id="3" name="Table 2">
            <a:extLst>
              <a:ext uri="{FF2B5EF4-FFF2-40B4-BE49-F238E27FC236}">
                <a16:creationId xmlns:a16="http://schemas.microsoft.com/office/drawing/2014/main" id="{D8EC81B5-071E-A9B3-6112-33E1DDF6B8CB}"/>
              </a:ext>
            </a:extLst>
          </p:cNvPr>
          <p:cNvGraphicFramePr>
            <a:graphicFrameLocks noGrp="1"/>
          </p:cNvGraphicFramePr>
          <p:nvPr/>
        </p:nvGraphicFramePr>
        <p:xfrm>
          <a:off x="6459245" y="1385765"/>
          <a:ext cx="2514602" cy="1916938"/>
        </p:xfrm>
        <a:graphic>
          <a:graphicData uri="http://schemas.openxmlformats.org/drawingml/2006/table">
            <a:tbl>
              <a:tblPr firstRow="1" firstCol="1" bandRow="1">
                <a:tableStyleId>{5C22544A-7EE6-4342-B048-85BDC9FD1C3A}</a:tableStyleId>
              </a:tblPr>
              <a:tblGrid>
                <a:gridCol w="993613">
                  <a:extLst>
                    <a:ext uri="{9D8B030D-6E8A-4147-A177-3AD203B41FA5}">
                      <a16:colId xmlns:a16="http://schemas.microsoft.com/office/drawing/2014/main" val="1461320628"/>
                    </a:ext>
                  </a:extLst>
                </a:gridCol>
                <a:gridCol w="1133956">
                  <a:extLst>
                    <a:ext uri="{9D8B030D-6E8A-4147-A177-3AD203B41FA5}">
                      <a16:colId xmlns:a16="http://schemas.microsoft.com/office/drawing/2014/main" val="3408159495"/>
                    </a:ext>
                  </a:extLst>
                </a:gridCol>
                <a:gridCol w="387033">
                  <a:extLst>
                    <a:ext uri="{9D8B030D-6E8A-4147-A177-3AD203B41FA5}">
                      <a16:colId xmlns:a16="http://schemas.microsoft.com/office/drawing/2014/main" val="422246204"/>
                    </a:ext>
                  </a:extLst>
                </a:gridCol>
              </a:tblGrid>
              <a:tr h="0">
                <a:tc>
                  <a:txBody>
                    <a:bodyPr/>
                    <a:lstStyle/>
                    <a:p>
                      <a:pPr marL="0" marR="0">
                        <a:lnSpc>
                          <a:spcPct val="115000"/>
                        </a:lnSpc>
                        <a:spcAft>
                          <a:spcPts val="800"/>
                        </a:spcAft>
                        <a:buNone/>
                      </a:pPr>
                      <a:r>
                        <a:rPr lang="en-US" sz="900" kern="100">
                          <a:effectLst/>
                        </a:rPr>
                        <a:t>Group</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Category</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Value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520361"/>
                  </a:ext>
                </a:extLst>
              </a:tr>
              <a:tr h="0">
                <a:tc>
                  <a:txBody>
                    <a:bodyPr/>
                    <a:lstStyle/>
                    <a:p>
                      <a:pPr marL="0" marR="0">
                        <a:lnSpc>
                          <a:spcPct val="115000"/>
                        </a:lnSpc>
                        <a:spcAft>
                          <a:spcPts val="800"/>
                        </a:spcAft>
                        <a:buNone/>
                      </a:pPr>
                      <a:r>
                        <a:rPr lang="en-US" sz="900" kern="100">
                          <a:effectLst/>
                        </a:rPr>
                        <a:t>Misinformation source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News agency</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0.48</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3320651"/>
                  </a:ext>
                </a:extLst>
              </a:tr>
              <a:tr h="0">
                <a:tc>
                  <a:txBody>
                    <a:bodyPr/>
                    <a:lstStyle/>
                    <a:p>
                      <a:pPr>
                        <a:buNone/>
                      </a:pPr>
                      <a:endParaRPr lang="en-US" sz="1400" kern="100" dirty="0">
                        <a:effectLst/>
                        <a:latin typeface="Aptos" panose="020B0004020202020204" pitchFamily="34" charset="0"/>
                      </a:endParaRPr>
                    </a:p>
                  </a:txBody>
                  <a:tcPr marL="68580" marR="68580" marT="0" marB="0"/>
                </a:tc>
                <a:tc>
                  <a:txBody>
                    <a:bodyPr/>
                    <a:lstStyle/>
                    <a:p>
                      <a:pPr marL="0" marR="0">
                        <a:lnSpc>
                          <a:spcPct val="115000"/>
                        </a:lnSpc>
                        <a:spcAft>
                          <a:spcPts val="800"/>
                        </a:spcAft>
                        <a:buNone/>
                      </a:pPr>
                      <a:r>
                        <a:rPr lang="en-US" sz="900" kern="100">
                          <a:effectLst/>
                        </a:rPr>
                        <a:t>Peer</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0.24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2780037"/>
                  </a:ext>
                </a:extLst>
              </a:tr>
              <a:tr h="0">
                <a:tc>
                  <a:txBody>
                    <a:bodyPr/>
                    <a:lstStyle/>
                    <a:p>
                      <a:pPr marL="0" marR="0">
                        <a:lnSpc>
                          <a:spcPct val="115000"/>
                        </a:lnSpc>
                        <a:spcAft>
                          <a:spcPts val="800"/>
                        </a:spcAft>
                        <a:buNone/>
                      </a:pPr>
                      <a:r>
                        <a:rPr lang="en-US" sz="900" kern="100">
                          <a:effectLst/>
                        </a:rPr>
                        <a:t>Correction source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Experts</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0.42</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1756349"/>
                  </a:ext>
                </a:extLst>
              </a:tr>
              <a:tr h="0">
                <a:tc>
                  <a:txBody>
                    <a:bodyPr/>
                    <a:lstStyle/>
                    <a:p>
                      <a:pPr>
                        <a:buNone/>
                      </a:pPr>
                      <a:endParaRPr lang="en-US" sz="1400" kern="100">
                        <a:effectLst/>
                        <a:latin typeface="Aptos" panose="020B0004020202020204" pitchFamily="34" charset="0"/>
                      </a:endParaRPr>
                    </a:p>
                  </a:txBody>
                  <a:tcPr marL="68580" marR="68580" marT="0" marB="0"/>
                </a:tc>
                <a:tc>
                  <a:txBody>
                    <a:bodyPr/>
                    <a:lstStyle/>
                    <a:p>
                      <a:pPr marL="0" marR="0">
                        <a:lnSpc>
                          <a:spcPct val="115000"/>
                        </a:lnSpc>
                        <a:spcAft>
                          <a:spcPts val="800"/>
                        </a:spcAft>
                        <a:buNone/>
                      </a:pPr>
                      <a:r>
                        <a:rPr lang="en-US" sz="900" kern="100" dirty="0">
                          <a:effectLst/>
                        </a:rPr>
                        <a:t>Non-experts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dirty="0">
                          <a:effectLst/>
                        </a:rPr>
                        <a:t>0.24</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5425737"/>
                  </a:ext>
                </a:extLst>
              </a:tr>
              <a:tr h="0">
                <a:tc>
                  <a:txBody>
                    <a:bodyPr/>
                    <a:lstStyle/>
                    <a:p>
                      <a:pPr marL="0" marR="0">
                        <a:lnSpc>
                          <a:spcPct val="115000"/>
                        </a:lnSpc>
                        <a:spcAft>
                          <a:spcPts val="800"/>
                        </a:spcAft>
                        <a:buNone/>
                      </a:pPr>
                      <a:r>
                        <a:rPr lang="en-US" sz="900" kern="100">
                          <a:effectLst/>
                        </a:rPr>
                        <a:t>Correction type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Factual elaboration</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0.28</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6114494"/>
                  </a:ext>
                </a:extLst>
              </a:tr>
              <a:tr h="0">
                <a:tc>
                  <a:txBody>
                    <a:bodyPr/>
                    <a:lstStyle/>
                    <a:p>
                      <a:pPr>
                        <a:buNone/>
                      </a:pPr>
                      <a:endParaRPr lang="en-US" sz="1400" kern="100">
                        <a:effectLst/>
                        <a:latin typeface="Aptos" panose="020B0004020202020204" pitchFamily="34" charset="0"/>
                      </a:endParaRPr>
                    </a:p>
                  </a:txBody>
                  <a:tcPr marL="68580" marR="68580" marT="0" marB="0"/>
                </a:tc>
                <a:tc>
                  <a:txBody>
                    <a:bodyPr/>
                    <a:lstStyle/>
                    <a:p>
                      <a:pPr marL="0" marR="0">
                        <a:lnSpc>
                          <a:spcPct val="115000"/>
                        </a:lnSpc>
                        <a:spcAft>
                          <a:spcPts val="800"/>
                        </a:spcAft>
                        <a:buNone/>
                      </a:pPr>
                      <a:r>
                        <a:rPr lang="en-US" sz="900" kern="100">
                          <a:effectLst/>
                        </a:rPr>
                        <a:t>Simple rebuttal</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0.48</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3935805"/>
                  </a:ext>
                </a:extLst>
              </a:tr>
              <a:tr h="0">
                <a:tc>
                  <a:txBody>
                    <a:bodyPr/>
                    <a:lstStyle/>
                    <a:p>
                      <a:pPr marL="0" marR="0">
                        <a:lnSpc>
                          <a:spcPct val="115000"/>
                        </a:lnSpc>
                        <a:spcAft>
                          <a:spcPts val="800"/>
                        </a:spcAft>
                        <a:buNone/>
                      </a:pPr>
                      <a:r>
                        <a:rPr lang="en-US" sz="900" kern="100">
                          <a:effectLst/>
                        </a:rPr>
                        <a:t>Correction format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Text</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a:effectLst/>
                        </a:rPr>
                        <a:t>0.38</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400196"/>
                  </a:ext>
                </a:extLst>
              </a:tr>
              <a:tr h="0">
                <a:tc>
                  <a:txBody>
                    <a:bodyPr/>
                    <a:lstStyle/>
                    <a:p>
                      <a:pPr>
                        <a:buNone/>
                      </a:pPr>
                      <a:endParaRPr lang="en-US" sz="1400" kern="100">
                        <a:effectLst/>
                        <a:latin typeface="Aptos" panose="020B0004020202020204" pitchFamily="34" charset="0"/>
                      </a:endParaRPr>
                    </a:p>
                  </a:txBody>
                  <a:tcPr marL="68580" marR="68580" marT="0" marB="0"/>
                </a:tc>
                <a:tc>
                  <a:txBody>
                    <a:bodyPr/>
                    <a:lstStyle/>
                    <a:p>
                      <a:pPr marL="0" marR="0">
                        <a:lnSpc>
                          <a:spcPct val="115000"/>
                        </a:lnSpc>
                        <a:spcAft>
                          <a:spcPts val="800"/>
                        </a:spcAft>
                        <a:buNone/>
                      </a:pPr>
                      <a:r>
                        <a:rPr lang="en-US" sz="900" kern="100">
                          <a:effectLst/>
                        </a:rPr>
                        <a:t>Text and image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900" kern="100" dirty="0">
                          <a:effectLst/>
                        </a:rPr>
                        <a:t>0.44</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447480"/>
                  </a:ext>
                </a:extLst>
              </a:tr>
            </a:tbl>
          </a:graphicData>
        </a:graphic>
      </p:graphicFrame>
      <p:pic>
        <p:nvPicPr>
          <p:cNvPr id="5" name="Picture 4">
            <a:extLst>
              <a:ext uri="{FF2B5EF4-FFF2-40B4-BE49-F238E27FC236}">
                <a16:creationId xmlns:a16="http://schemas.microsoft.com/office/drawing/2014/main" id="{BE5DDBB4-6502-01A2-282C-1CBA91342323}"/>
              </a:ext>
            </a:extLst>
          </p:cNvPr>
          <p:cNvPicPr>
            <a:picLocks noChangeAspect="1"/>
          </p:cNvPicPr>
          <p:nvPr/>
        </p:nvPicPr>
        <p:blipFill>
          <a:blip r:embed="rId3"/>
          <a:stretch>
            <a:fillRect/>
          </a:stretch>
        </p:blipFill>
        <p:spPr>
          <a:xfrm>
            <a:off x="563532" y="1818828"/>
            <a:ext cx="8016935" cy="1505843"/>
          </a:xfrm>
          <a:prstGeom prst="rect">
            <a:avLst/>
          </a:prstGeom>
        </p:spPr>
      </p:pic>
    </p:spTree>
    <p:extLst>
      <p:ext uri="{BB962C8B-B14F-4D97-AF65-F5344CB8AC3E}">
        <p14:creationId xmlns:p14="http://schemas.microsoft.com/office/powerpoint/2010/main" val="1998678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8FACA-ED15-D662-14DC-43AFA35D87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3FB31-BECA-46D3-6EC0-22879B59A021}"/>
              </a:ext>
            </a:extLst>
          </p:cNvPr>
          <p:cNvSpPr>
            <a:spLocks noGrp="1"/>
          </p:cNvSpPr>
          <p:nvPr>
            <p:ph type="title"/>
          </p:nvPr>
        </p:nvSpPr>
        <p:spPr>
          <a:xfrm>
            <a:off x="628650" y="447764"/>
            <a:ext cx="7886700" cy="646331"/>
          </a:xfrm>
        </p:spPr>
        <p:txBody>
          <a:bodyPr/>
          <a:lstStyle/>
          <a:p>
            <a:r>
              <a:rPr lang="en-US" dirty="0"/>
              <a:t>Learning Objectives</a:t>
            </a:r>
          </a:p>
        </p:txBody>
      </p:sp>
      <p:graphicFrame>
        <p:nvGraphicFramePr>
          <p:cNvPr id="4" name="Content Placeholder 5">
            <a:extLst>
              <a:ext uri="{FF2B5EF4-FFF2-40B4-BE49-F238E27FC236}">
                <a16:creationId xmlns:a16="http://schemas.microsoft.com/office/drawing/2014/main" id="{B7F4C282-F47C-9D15-1B03-AF86E9BA9EB7}"/>
              </a:ext>
            </a:extLst>
          </p:cNvPr>
          <p:cNvGraphicFramePr>
            <a:graphicFrameLocks/>
          </p:cNvGraphicFramePr>
          <p:nvPr>
            <p:extLst>
              <p:ext uri="{D42A27DB-BD31-4B8C-83A1-F6EECF244321}">
                <p14:modId xmlns:p14="http://schemas.microsoft.com/office/powerpoint/2010/main" val="489731480"/>
              </p:ext>
            </p:extLst>
          </p:nvPr>
        </p:nvGraphicFramePr>
        <p:xfrm>
          <a:off x="-543860" y="1094095"/>
          <a:ext cx="9598650" cy="35487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7023989"/>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7248F-969B-7CE4-ABB5-E18E09C05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E195B7-9DBA-B32D-357D-ECB477C7C231}"/>
              </a:ext>
            </a:extLst>
          </p:cNvPr>
          <p:cNvSpPr>
            <a:spLocks noGrp="1"/>
          </p:cNvSpPr>
          <p:nvPr>
            <p:ph type="title"/>
          </p:nvPr>
        </p:nvSpPr>
        <p:spPr>
          <a:xfrm>
            <a:off x="173024" y="517835"/>
            <a:ext cx="8217639" cy="867930"/>
          </a:xfrm>
        </p:spPr>
        <p:txBody>
          <a:bodyPr/>
          <a:lstStyle/>
          <a:p>
            <a:r>
              <a:rPr lang="en-US" sz="2800" spc="-150" dirty="0">
                <a:latin typeface="Arial"/>
                <a:cs typeface="Arial"/>
              </a:rPr>
              <a:t>Four Step Approach</a:t>
            </a:r>
            <a:br>
              <a:rPr lang="en-US" sz="2800" dirty="0"/>
            </a:br>
            <a:endParaRPr lang="en-US" sz="2800" dirty="0"/>
          </a:p>
        </p:txBody>
      </p:sp>
      <p:pic>
        <p:nvPicPr>
          <p:cNvPr id="6" name="Content Placeholder 5">
            <a:extLst>
              <a:ext uri="{FF2B5EF4-FFF2-40B4-BE49-F238E27FC236}">
                <a16:creationId xmlns:a16="http://schemas.microsoft.com/office/drawing/2014/main" id="{B4F9F83D-60BE-7FE6-B5A1-4B2B7AFAA9B5}"/>
              </a:ext>
            </a:extLst>
          </p:cNvPr>
          <p:cNvPicPr>
            <a:picLocks noGrp="1" noChangeAspect="1"/>
          </p:cNvPicPr>
          <p:nvPr>
            <p:ph idx="1"/>
          </p:nvPr>
        </p:nvPicPr>
        <p:blipFill>
          <a:blip r:embed="rId2"/>
          <a:stretch>
            <a:fillRect/>
          </a:stretch>
        </p:blipFill>
        <p:spPr>
          <a:xfrm>
            <a:off x="704838" y="1201738"/>
            <a:ext cx="6962799" cy="2874962"/>
          </a:xfrm>
          <a:prstGeom prst="rect">
            <a:avLst/>
          </a:prstGeom>
        </p:spPr>
      </p:pic>
      <p:sp>
        <p:nvSpPr>
          <p:cNvPr id="4" name="TextBox 3">
            <a:extLst>
              <a:ext uri="{FF2B5EF4-FFF2-40B4-BE49-F238E27FC236}">
                <a16:creationId xmlns:a16="http://schemas.microsoft.com/office/drawing/2014/main" id="{1E881044-AC4F-BE93-7858-7C0E1F7E912B}"/>
              </a:ext>
            </a:extLst>
          </p:cNvPr>
          <p:cNvSpPr txBox="1"/>
          <p:nvPr/>
        </p:nvSpPr>
        <p:spPr>
          <a:xfrm>
            <a:off x="221515" y="4760603"/>
            <a:ext cx="6049692" cy="261610"/>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Bylund CL. </a:t>
            </a:r>
            <a:r>
              <a:rPr lang="en-US" sz="1050" i="1" dirty="0"/>
              <a:t>JCO Oncol </a:t>
            </a:r>
            <a:r>
              <a:rPr lang="en-US" sz="1050" i="1" dirty="0" err="1"/>
              <a:t>Pract</a:t>
            </a:r>
            <a:r>
              <a:rPr lang="en-US" sz="1050" i="1" dirty="0"/>
              <a:t>.</a:t>
            </a:r>
            <a:r>
              <a:rPr lang="en-US" sz="1050" dirty="0"/>
              <a:t> 2023;19(3):e392-e402.</a:t>
            </a:r>
            <a:endParaRPr lang="en-US" sz="800" dirty="0"/>
          </a:p>
        </p:txBody>
      </p:sp>
    </p:spTree>
    <p:extLst>
      <p:ext uri="{BB962C8B-B14F-4D97-AF65-F5344CB8AC3E}">
        <p14:creationId xmlns:p14="http://schemas.microsoft.com/office/powerpoint/2010/main" val="44104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79AA0-1B34-237C-93A0-FF7EDB87E0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D93BD-FB9D-BE84-E1DF-F8E70F68027A}"/>
              </a:ext>
            </a:extLst>
          </p:cNvPr>
          <p:cNvSpPr>
            <a:spLocks noGrp="1"/>
          </p:cNvSpPr>
          <p:nvPr>
            <p:ph type="title"/>
          </p:nvPr>
        </p:nvSpPr>
        <p:spPr>
          <a:xfrm>
            <a:off x="243446" y="477505"/>
            <a:ext cx="8217639" cy="480131"/>
          </a:xfrm>
        </p:spPr>
        <p:txBody>
          <a:bodyPr/>
          <a:lstStyle/>
          <a:p>
            <a:r>
              <a:rPr lang="en-US" sz="2800" spc="-150" dirty="0">
                <a:latin typeface="Arial"/>
                <a:cs typeface="Arial"/>
              </a:rPr>
              <a:t>Four Step Approach</a:t>
            </a:r>
            <a:endParaRPr lang="en-US" sz="2800" dirty="0"/>
          </a:p>
        </p:txBody>
      </p:sp>
      <p:sp>
        <p:nvSpPr>
          <p:cNvPr id="4" name="TextBox 3">
            <a:extLst>
              <a:ext uri="{FF2B5EF4-FFF2-40B4-BE49-F238E27FC236}">
                <a16:creationId xmlns:a16="http://schemas.microsoft.com/office/drawing/2014/main" id="{32408A83-6CD7-74E6-4905-07839967BDD5}"/>
              </a:ext>
            </a:extLst>
          </p:cNvPr>
          <p:cNvSpPr txBox="1"/>
          <p:nvPr/>
        </p:nvSpPr>
        <p:spPr>
          <a:xfrm>
            <a:off x="243446" y="4665995"/>
            <a:ext cx="6049692" cy="261610"/>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Bylund CL. </a:t>
            </a:r>
            <a:r>
              <a:rPr lang="en-US" sz="1050" i="1" dirty="0"/>
              <a:t>JCO Oncol </a:t>
            </a:r>
            <a:r>
              <a:rPr lang="en-US" sz="1050" i="1" dirty="0" err="1"/>
              <a:t>Pract</a:t>
            </a:r>
            <a:r>
              <a:rPr lang="en-US" sz="1050" i="1" dirty="0"/>
              <a:t>.</a:t>
            </a:r>
            <a:r>
              <a:rPr lang="en-US" sz="1050" dirty="0"/>
              <a:t> 2023;19(3):e392-e402.</a:t>
            </a:r>
            <a:endParaRPr lang="en-US" sz="800" dirty="0"/>
          </a:p>
        </p:txBody>
      </p:sp>
      <p:graphicFrame>
        <p:nvGraphicFramePr>
          <p:cNvPr id="13" name="Content Placeholder 12">
            <a:extLst>
              <a:ext uri="{FF2B5EF4-FFF2-40B4-BE49-F238E27FC236}">
                <a16:creationId xmlns:a16="http://schemas.microsoft.com/office/drawing/2014/main" id="{1ECA9ADD-F6A5-2554-0349-068F9B521873}"/>
              </a:ext>
            </a:extLst>
          </p:cNvPr>
          <p:cNvGraphicFramePr>
            <a:graphicFrameLocks noGrp="1"/>
          </p:cNvGraphicFramePr>
          <p:nvPr>
            <p:ph idx="1"/>
            <p:extLst>
              <p:ext uri="{D42A27DB-BD31-4B8C-83A1-F6EECF244321}">
                <p14:modId xmlns:p14="http://schemas.microsoft.com/office/powerpoint/2010/main" val="1908260480"/>
              </p:ext>
            </p:extLst>
          </p:nvPr>
        </p:nvGraphicFramePr>
        <p:xfrm>
          <a:off x="316923" y="940594"/>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4328601"/>
      </p:ext>
    </p:extLst>
  </p:cSld>
  <p:clrMapOvr>
    <a:masterClrMapping/>
  </p:clrMapOvr>
  <p:extLst>
    <p:ext uri="{6950BFC3-D8DA-4A85-94F7-54DA5524770B}">
      <p188:commentRel xmlns:p188="http://schemas.microsoft.com/office/powerpoint/2018/8/main"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50F84-0F36-1887-1752-E4BB6AED6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02E032-C4DC-4439-F306-12423BFA31E5}"/>
              </a:ext>
            </a:extLst>
          </p:cNvPr>
          <p:cNvSpPr>
            <a:spLocks noGrp="1"/>
          </p:cNvSpPr>
          <p:nvPr>
            <p:ph type="title"/>
          </p:nvPr>
        </p:nvSpPr>
        <p:spPr>
          <a:xfrm>
            <a:off x="173024" y="517835"/>
            <a:ext cx="8217639" cy="867930"/>
          </a:xfrm>
        </p:spPr>
        <p:txBody>
          <a:bodyPr/>
          <a:lstStyle/>
          <a:p>
            <a:r>
              <a:rPr lang="en-US" sz="2800" spc="-150" dirty="0"/>
              <a:t>Patient Case </a:t>
            </a:r>
            <a:br>
              <a:rPr lang="en-US" sz="2800" spc="-150" dirty="0">
                <a:solidFill>
                  <a:srgbClr val="008C95"/>
                </a:solidFill>
              </a:rPr>
            </a:br>
            <a:endParaRPr lang="en-US" sz="2800" dirty="0"/>
          </a:p>
        </p:txBody>
      </p:sp>
      <p:sp>
        <p:nvSpPr>
          <p:cNvPr id="3" name="Content Placeholder 2">
            <a:extLst>
              <a:ext uri="{FF2B5EF4-FFF2-40B4-BE49-F238E27FC236}">
                <a16:creationId xmlns:a16="http://schemas.microsoft.com/office/drawing/2014/main" id="{69E9BE9B-589C-E4B2-4AF3-CE119696C9BB}"/>
              </a:ext>
            </a:extLst>
          </p:cNvPr>
          <p:cNvSpPr>
            <a:spLocks noGrp="1"/>
          </p:cNvSpPr>
          <p:nvPr>
            <p:ph idx="1"/>
          </p:nvPr>
        </p:nvSpPr>
        <p:spPr>
          <a:xfrm>
            <a:off x="243446" y="1202457"/>
            <a:ext cx="7886700" cy="2874806"/>
          </a:xfrm>
        </p:spPr>
        <p:txBody>
          <a:bodyPr>
            <a:normAutofit fontScale="92500" lnSpcReduction="20000"/>
          </a:bodyPr>
          <a:lstStyle/>
          <a:p>
            <a:pPr fontAlgn="base">
              <a:lnSpc>
                <a:spcPct val="100000"/>
              </a:lnSpc>
              <a:spcBef>
                <a:spcPts val="0"/>
              </a:spcBef>
              <a:buClr>
                <a:srgbClr val="007F88"/>
              </a:buClr>
              <a:buSzPct val="110000"/>
            </a:pPr>
            <a:r>
              <a:rPr lang="en-US" b="1" dirty="0"/>
              <a:t>Patient Background:</a:t>
            </a:r>
          </a:p>
          <a:p>
            <a:pPr lvl="2" fontAlgn="base">
              <a:lnSpc>
                <a:spcPct val="100000"/>
              </a:lnSpc>
              <a:spcBef>
                <a:spcPts val="0"/>
              </a:spcBef>
              <a:buClr>
                <a:srgbClr val="007F88"/>
              </a:buClr>
              <a:buSzPct val="110000"/>
            </a:pPr>
            <a:r>
              <a:rPr lang="en-US" sz="2400" dirty="0"/>
              <a:t>RM 58-year-old male accountant with stage 4 colon cancer with liver metastases, RAS wild-type, MSS, ECOG PS 1 and is scheduled: FOLFOX + bevacizumab</a:t>
            </a:r>
          </a:p>
          <a:p>
            <a:pPr lvl="2" fontAlgn="base">
              <a:lnSpc>
                <a:spcPct val="100000"/>
              </a:lnSpc>
              <a:spcBef>
                <a:spcPts val="0"/>
              </a:spcBef>
              <a:buClr>
                <a:srgbClr val="007F88"/>
              </a:buClr>
              <a:buSzPct val="110000"/>
            </a:pPr>
            <a:endParaRPr lang="en-US" sz="2400" dirty="0"/>
          </a:p>
          <a:p>
            <a:pPr fontAlgn="base">
              <a:lnSpc>
                <a:spcPct val="100000"/>
              </a:lnSpc>
              <a:spcBef>
                <a:spcPts val="0"/>
              </a:spcBef>
              <a:buClr>
                <a:srgbClr val="007F88"/>
              </a:buClr>
              <a:buSzPct val="110000"/>
            </a:pPr>
            <a:r>
              <a:rPr lang="en-US" b="1" dirty="0"/>
              <a:t>Chief Concern:</a:t>
            </a:r>
          </a:p>
          <a:p>
            <a:pPr lvl="2" fontAlgn="base">
              <a:lnSpc>
                <a:spcPct val="100000"/>
              </a:lnSpc>
              <a:spcBef>
                <a:spcPts val="0"/>
              </a:spcBef>
              <a:buClr>
                <a:srgbClr val="007F88"/>
              </a:buClr>
              <a:buSzPct val="110000"/>
            </a:pPr>
            <a:r>
              <a:rPr lang="en-US" sz="2400" dirty="0"/>
              <a:t>Patient is concerned about starting chemotherapy and wants to discuss alternate therapies and asks “My cousin said fenbendazole and ivermectin cure cancer what have you heard about this?”</a:t>
            </a:r>
          </a:p>
          <a:p>
            <a:pPr fontAlgn="base">
              <a:lnSpc>
                <a:spcPct val="100000"/>
              </a:lnSpc>
              <a:spcBef>
                <a:spcPts val="0"/>
              </a:spcBef>
              <a:buClr>
                <a:srgbClr val="007F88"/>
              </a:buClr>
              <a:buSzPct val="110000"/>
            </a:pPr>
            <a:endParaRPr lang="en-US" b="1" dirty="0"/>
          </a:p>
          <a:p>
            <a:endParaRPr lang="en-US" sz="1800" dirty="0"/>
          </a:p>
        </p:txBody>
      </p:sp>
      <p:sp>
        <p:nvSpPr>
          <p:cNvPr id="4" name="TextBox 3">
            <a:extLst>
              <a:ext uri="{FF2B5EF4-FFF2-40B4-BE49-F238E27FC236}">
                <a16:creationId xmlns:a16="http://schemas.microsoft.com/office/drawing/2014/main" id="{5664ADEF-46CA-6280-C50E-45AE639AD413}"/>
              </a:ext>
            </a:extLst>
          </p:cNvPr>
          <p:cNvSpPr txBox="1"/>
          <p:nvPr/>
        </p:nvSpPr>
        <p:spPr>
          <a:xfrm>
            <a:off x="243447" y="4232563"/>
            <a:ext cx="5298372" cy="954107"/>
          </a:xfrm>
          <a:prstGeom prst="rect">
            <a:avLst/>
          </a:prstGeom>
          <a:noFill/>
          <a:ln>
            <a:solidFill>
              <a:schemeClr val="accent5">
                <a:lumMod val="50000"/>
              </a:schemeClr>
            </a:solidFill>
          </a:ln>
        </p:spPr>
        <p:txBody>
          <a:bodyPr wrap="square" lIns="91440" tIns="45720" rIns="91440" bIns="45720" rtlCol="0" anchor="t">
            <a:spAutoFit/>
          </a:bodyPr>
          <a:lstStyle/>
          <a:p>
            <a:r>
              <a:rPr lang="en-US" sz="1400" b="1" dirty="0"/>
              <a:t>RAS</a:t>
            </a:r>
            <a:r>
              <a:rPr lang="en-US" sz="1400" dirty="0"/>
              <a:t>: Rat sarcoma viral oncogene homolog; </a:t>
            </a:r>
            <a:r>
              <a:rPr lang="en-US" sz="1400" b="1" dirty="0"/>
              <a:t>MSS</a:t>
            </a:r>
            <a:r>
              <a:rPr lang="en-US" sz="1400" dirty="0"/>
              <a:t>: Microsatellite stable; </a:t>
            </a:r>
            <a:r>
              <a:rPr lang="en-US" sz="1400" b="1" dirty="0"/>
              <a:t>ECOG PS 1</a:t>
            </a:r>
            <a:r>
              <a:rPr lang="en-US" sz="1400" dirty="0"/>
              <a:t>: Eastern Cooperative Oncology Group Performance Status 1; </a:t>
            </a:r>
            <a:r>
              <a:rPr lang="en-US" sz="1400" b="1" dirty="0"/>
              <a:t>FOLFOX</a:t>
            </a:r>
            <a:r>
              <a:rPr lang="en-US" sz="1400" dirty="0"/>
              <a:t>: Folinic acid, 5-Fluorouracil, Oxaliplatin </a:t>
            </a:r>
          </a:p>
          <a:p>
            <a:endParaRPr lang="en-US" sz="1400" dirty="0"/>
          </a:p>
        </p:txBody>
      </p:sp>
    </p:spTree>
    <p:extLst>
      <p:ext uri="{BB962C8B-B14F-4D97-AF65-F5344CB8AC3E}">
        <p14:creationId xmlns:p14="http://schemas.microsoft.com/office/powerpoint/2010/main" val="2702041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99FCD-79CD-0262-10E3-467D70802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FB2F95-1B5E-3014-CA54-86DDB78278BA}"/>
              </a:ext>
            </a:extLst>
          </p:cNvPr>
          <p:cNvSpPr>
            <a:spLocks noGrp="1"/>
          </p:cNvSpPr>
          <p:nvPr>
            <p:ph type="title"/>
          </p:nvPr>
        </p:nvSpPr>
        <p:spPr>
          <a:xfrm>
            <a:off x="243446" y="477505"/>
            <a:ext cx="8217639" cy="480131"/>
          </a:xfrm>
        </p:spPr>
        <p:txBody>
          <a:bodyPr/>
          <a:lstStyle/>
          <a:p>
            <a:r>
              <a:rPr lang="en-US" sz="2800" spc="-150" dirty="0">
                <a:latin typeface="Arial"/>
                <a:cs typeface="Arial"/>
              </a:rPr>
              <a:t>Four Step Approach</a:t>
            </a:r>
            <a:endParaRPr lang="en-US" sz="2800" dirty="0"/>
          </a:p>
        </p:txBody>
      </p:sp>
      <p:sp>
        <p:nvSpPr>
          <p:cNvPr id="4" name="TextBox 3">
            <a:extLst>
              <a:ext uri="{FF2B5EF4-FFF2-40B4-BE49-F238E27FC236}">
                <a16:creationId xmlns:a16="http://schemas.microsoft.com/office/drawing/2014/main" id="{924A8AD4-D243-92D8-5CD7-95DD0CC2CB0A}"/>
              </a:ext>
            </a:extLst>
          </p:cNvPr>
          <p:cNvSpPr txBox="1"/>
          <p:nvPr/>
        </p:nvSpPr>
        <p:spPr>
          <a:xfrm>
            <a:off x="243446" y="4665995"/>
            <a:ext cx="6049692" cy="261610"/>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Bylund CL. </a:t>
            </a:r>
            <a:r>
              <a:rPr lang="en-US" sz="1050" i="1" dirty="0"/>
              <a:t>JCO Oncol </a:t>
            </a:r>
            <a:r>
              <a:rPr lang="en-US" sz="1050" i="1" dirty="0" err="1"/>
              <a:t>Pract</a:t>
            </a:r>
            <a:r>
              <a:rPr lang="en-US" sz="1050" i="1" dirty="0"/>
              <a:t>.</a:t>
            </a:r>
            <a:r>
              <a:rPr lang="en-US" sz="1050" dirty="0"/>
              <a:t> 2023;19(3):e392-e402.</a:t>
            </a:r>
            <a:endParaRPr lang="en-US" sz="800" dirty="0"/>
          </a:p>
        </p:txBody>
      </p:sp>
      <p:graphicFrame>
        <p:nvGraphicFramePr>
          <p:cNvPr id="13" name="Content Placeholder 12">
            <a:extLst>
              <a:ext uri="{FF2B5EF4-FFF2-40B4-BE49-F238E27FC236}">
                <a16:creationId xmlns:a16="http://schemas.microsoft.com/office/drawing/2014/main" id="{FF0B10FD-696E-0139-FA64-956B47EE92CD}"/>
              </a:ext>
            </a:extLst>
          </p:cNvPr>
          <p:cNvGraphicFramePr>
            <a:graphicFrameLocks noGrp="1"/>
          </p:cNvGraphicFramePr>
          <p:nvPr>
            <p:ph idx="1"/>
            <p:extLst>
              <p:ext uri="{D42A27DB-BD31-4B8C-83A1-F6EECF244321}">
                <p14:modId xmlns:p14="http://schemas.microsoft.com/office/powerpoint/2010/main" val="163499150"/>
              </p:ext>
            </p:extLst>
          </p:nvPr>
        </p:nvGraphicFramePr>
        <p:xfrm>
          <a:off x="316923" y="940594"/>
          <a:ext cx="7886700"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2377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6E987-5BC3-9585-95F7-84FA7F1190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79BC55-747E-A7A2-7629-0E1B2ABB62CD}"/>
              </a:ext>
            </a:extLst>
          </p:cNvPr>
          <p:cNvSpPr>
            <a:spLocks noGrp="1"/>
          </p:cNvSpPr>
          <p:nvPr>
            <p:ph type="title"/>
          </p:nvPr>
        </p:nvSpPr>
        <p:spPr>
          <a:xfrm>
            <a:off x="173024" y="323936"/>
            <a:ext cx="8217639" cy="1255728"/>
          </a:xfrm>
        </p:spPr>
        <p:txBody>
          <a:bodyPr/>
          <a:lstStyle/>
          <a:p>
            <a:r>
              <a:rPr lang="en-US" sz="2800" dirty="0"/>
              <a:t>Combating Cancer Misinformation Pre-internet </a:t>
            </a:r>
            <a:br>
              <a:rPr lang="en-US" sz="2800" dirty="0"/>
            </a:br>
            <a:endParaRPr lang="en-US" sz="2800" dirty="0"/>
          </a:p>
        </p:txBody>
      </p:sp>
      <p:sp>
        <p:nvSpPr>
          <p:cNvPr id="3" name="Content Placeholder 2">
            <a:extLst>
              <a:ext uri="{FF2B5EF4-FFF2-40B4-BE49-F238E27FC236}">
                <a16:creationId xmlns:a16="http://schemas.microsoft.com/office/drawing/2014/main" id="{5D1A5F42-F17D-E9B8-D5F5-2263FA6ED8E8}"/>
              </a:ext>
            </a:extLst>
          </p:cNvPr>
          <p:cNvSpPr>
            <a:spLocks noGrp="1"/>
          </p:cNvSpPr>
          <p:nvPr>
            <p:ph idx="1"/>
          </p:nvPr>
        </p:nvSpPr>
        <p:spPr>
          <a:xfrm>
            <a:off x="243446" y="1202457"/>
            <a:ext cx="7886700" cy="2874806"/>
          </a:xfrm>
        </p:spPr>
        <p:txBody>
          <a:bodyPr>
            <a:normAutofit fontScale="70000" lnSpcReduction="20000"/>
          </a:bodyPr>
          <a:lstStyle/>
          <a:p>
            <a:pPr>
              <a:lnSpc>
                <a:spcPct val="100000"/>
              </a:lnSpc>
            </a:pPr>
            <a:r>
              <a:rPr lang="en-US" sz="3200" b="1" dirty="0"/>
              <a:t>Step 1: Understand </a:t>
            </a:r>
          </a:p>
          <a:p>
            <a:pPr>
              <a:lnSpc>
                <a:spcPct val="100000"/>
              </a:lnSpc>
            </a:pPr>
            <a:endParaRPr lang="en-US" sz="4000" b="1" dirty="0"/>
          </a:p>
          <a:p>
            <a:pPr marL="514350" indent="-514350">
              <a:lnSpc>
                <a:spcPct val="100000"/>
              </a:lnSpc>
              <a:spcBef>
                <a:spcPts val="0"/>
              </a:spcBef>
              <a:buClr>
                <a:srgbClr val="007F88"/>
              </a:buClr>
              <a:buSzPct val="110000"/>
              <a:buFont typeface="+mj-lt"/>
              <a:buAutoNum type="alphaUcPeriod"/>
            </a:pPr>
            <a:r>
              <a:rPr lang="en-US" sz="2600" dirty="0"/>
              <a:t>Do not discount or disparage the information the patient presents</a:t>
            </a:r>
          </a:p>
          <a:p>
            <a:pPr marL="514350" indent="-514350">
              <a:lnSpc>
                <a:spcPct val="100000"/>
              </a:lnSpc>
              <a:spcBef>
                <a:spcPts val="0"/>
              </a:spcBef>
              <a:buClr>
                <a:srgbClr val="007F88"/>
              </a:buClr>
              <a:buSzPct val="110000"/>
              <a:buFont typeface="+mj-lt"/>
              <a:buAutoNum type="alphaUcPeriod"/>
            </a:pPr>
            <a:endParaRPr lang="en-US" sz="2600" dirty="0"/>
          </a:p>
          <a:p>
            <a:pPr marL="514350" indent="-514350">
              <a:lnSpc>
                <a:spcPct val="170000"/>
              </a:lnSpc>
              <a:spcBef>
                <a:spcPts val="0"/>
              </a:spcBef>
              <a:buClr>
                <a:srgbClr val="007F88"/>
              </a:buClr>
              <a:buSzPct val="110000"/>
              <a:buFont typeface="+mj-lt"/>
              <a:buAutoNum type="alphaUcPeriod"/>
            </a:pPr>
            <a:r>
              <a:rPr lang="en-US" sz="2600" dirty="0"/>
              <a:t>Ask about the source of the information</a:t>
            </a:r>
          </a:p>
          <a:p>
            <a:pPr lvl="1">
              <a:lnSpc>
                <a:spcPct val="170000"/>
              </a:lnSpc>
              <a:spcBef>
                <a:spcPts val="0"/>
              </a:spcBef>
              <a:buClr>
                <a:srgbClr val="007F88"/>
              </a:buClr>
              <a:buSzPct val="110000"/>
            </a:pPr>
            <a:r>
              <a:rPr lang="en-US" sz="2300" dirty="0"/>
              <a:t>	1)This lets you test the veracity of their claim</a:t>
            </a:r>
          </a:p>
          <a:p>
            <a:pPr marL="914400" lvl="1" indent="-457200">
              <a:lnSpc>
                <a:spcPct val="100000"/>
              </a:lnSpc>
              <a:spcBef>
                <a:spcPts val="0"/>
              </a:spcBef>
              <a:buClr>
                <a:srgbClr val="007F88"/>
              </a:buClr>
              <a:buSzPct val="110000"/>
              <a:buFont typeface="+mj-lt"/>
              <a:buAutoNum type="alphaUcPeriod"/>
            </a:pPr>
            <a:endParaRPr lang="en-US" sz="2300" dirty="0"/>
          </a:p>
          <a:p>
            <a:pPr marL="514350" indent="-514350">
              <a:lnSpc>
                <a:spcPct val="100000"/>
              </a:lnSpc>
              <a:spcBef>
                <a:spcPts val="0"/>
              </a:spcBef>
              <a:buClr>
                <a:srgbClr val="007F88"/>
              </a:buClr>
              <a:buSzPct val="110000"/>
              <a:buFont typeface="+mj-lt"/>
              <a:buAutoNum type="alphaUcPeriod"/>
            </a:pPr>
            <a:r>
              <a:rPr lang="en-US" sz="2600" dirty="0"/>
              <a:t>Be honest about what you know about the information</a:t>
            </a:r>
          </a:p>
          <a:p>
            <a:pPr marL="514350" indent="-514350">
              <a:lnSpc>
                <a:spcPct val="100000"/>
              </a:lnSpc>
              <a:spcBef>
                <a:spcPts val="0"/>
              </a:spcBef>
              <a:buClr>
                <a:srgbClr val="007F88"/>
              </a:buClr>
              <a:buSzPct val="110000"/>
              <a:buFont typeface="+mj-lt"/>
              <a:buAutoNum type="alphaUcPeriod"/>
            </a:pPr>
            <a:endParaRPr lang="en-US" sz="2600" dirty="0"/>
          </a:p>
          <a:p>
            <a:pPr marL="514350" indent="-514350">
              <a:lnSpc>
                <a:spcPct val="100000"/>
              </a:lnSpc>
              <a:spcBef>
                <a:spcPts val="0"/>
              </a:spcBef>
              <a:buClr>
                <a:srgbClr val="007F88"/>
              </a:buClr>
              <a:buSzPct val="110000"/>
              <a:buFont typeface="+mj-lt"/>
              <a:buAutoNum type="alphaUcPeriod"/>
            </a:pPr>
            <a:r>
              <a:rPr lang="en-US" sz="2600" dirty="0"/>
              <a:t>Educate yourself if you are unfamiliar </a:t>
            </a:r>
          </a:p>
          <a:p>
            <a:endParaRPr lang="en-US" sz="1800" dirty="0"/>
          </a:p>
        </p:txBody>
      </p:sp>
      <p:sp>
        <p:nvSpPr>
          <p:cNvPr id="4" name="TextBox 3">
            <a:extLst>
              <a:ext uri="{FF2B5EF4-FFF2-40B4-BE49-F238E27FC236}">
                <a16:creationId xmlns:a16="http://schemas.microsoft.com/office/drawing/2014/main" id="{C20D0DC5-973B-EBB1-28C0-780EE3A7DF44}"/>
              </a:ext>
            </a:extLst>
          </p:cNvPr>
          <p:cNvSpPr txBox="1"/>
          <p:nvPr/>
        </p:nvSpPr>
        <p:spPr>
          <a:xfrm>
            <a:off x="173024" y="4322084"/>
            <a:ext cx="6049692" cy="261610"/>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Bylund CL. </a:t>
            </a:r>
            <a:r>
              <a:rPr lang="en-US" sz="1050" i="1" dirty="0"/>
              <a:t>JCO Oncol </a:t>
            </a:r>
            <a:r>
              <a:rPr lang="en-US" sz="1050" i="1" dirty="0" err="1"/>
              <a:t>Pract</a:t>
            </a:r>
            <a:r>
              <a:rPr lang="en-US" sz="1050" i="1" dirty="0"/>
              <a:t>.</a:t>
            </a:r>
            <a:r>
              <a:rPr lang="en-US" sz="1050" dirty="0"/>
              <a:t> 2023;19(3):e392-e402.</a:t>
            </a:r>
            <a:endParaRPr lang="en-US" sz="800" dirty="0"/>
          </a:p>
        </p:txBody>
      </p:sp>
    </p:spTree>
    <p:extLst>
      <p:ext uri="{BB962C8B-B14F-4D97-AF65-F5344CB8AC3E}">
        <p14:creationId xmlns:p14="http://schemas.microsoft.com/office/powerpoint/2010/main" val="1033005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567CE-7CDD-3F36-B674-A72BFB83C2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FF86E-3F82-3FAA-C62B-A19D082E7A10}"/>
              </a:ext>
            </a:extLst>
          </p:cNvPr>
          <p:cNvSpPr>
            <a:spLocks noGrp="1"/>
          </p:cNvSpPr>
          <p:nvPr>
            <p:ph type="title"/>
          </p:nvPr>
        </p:nvSpPr>
        <p:spPr>
          <a:xfrm>
            <a:off x="173024" y="379335"/>
            <a:ext cx="8217639" cy="1144929"/>
          </a:xfrm>
        </p:spPr>
        <p:txBody>
          <a:bodyPr/>
          <a:lstStyle/>
          <a:p>
            <a:r>
              <a:rPr lang="en-US" sz="2800" spc="-150" dirty="0"/>
              <a:t>Applying Step 1</a:t>
            </a:r>
            <a:br>
              <a:rPr lang="en-US" sz="2800" spc="-150" dirty="0"/>
            </a:br>
            <a:r>
              <a:rPr lang="en-US" sz="2000" spc="-150" dirty="0"/>
              <a:t>Understand</a:t>
            </a:r>
            <a:br>
              <a:rPr lang="en-US" sz="2800" dirty="0"/>
            </a:br>
            <a:endParaRPr lang="en-US" sz="2800" dirty="0"/>
          </a:p>
        </p:txBody>
      </p:sp>
      <p:sp>
        <p:nvSpPr>
          <p:cNvPr id="3" name="Content Placeholder 2">
            <a:extLst>
              <a:ext uri="{FF2B5EF4-FFF2-40B4-BE49-F238E27FC236}">
                <a16:creationId xmlns:a16="http://schemas.microsoft.com/office/drawing/2014/main" id="{590F0245-7707-50A5-3B5E-904E45C57A80}"/>
              </a:ext>
            </a:extLst>
          </p:cNvPr>
          <p:cNvSpPr>
            <a:spLocks noGrp="1"/>
          </p:cNvSpPr>
          <p:nvPr>
            <p:ph idx="1"/>
          </p:nvPr>
        </p:nvSpPr>
        <p:spPr>
          <a:xfrm>
            <a:off x="243446" y="1202457"/>
            <a:ext cx="7886700" cy="2874806"/>
          </a:xfrm>
        </p:spPr>
        <p:txBody>
          <a:bodyPr>
            <a:normAutofit/>
          </a:bodyPr>
          <a:lstStyle/>
          <a:p>
            <a:pPr>
              <a:lnSpc>
                <a:spcPct val="100000"/>
              </a:lnSpc>
              <a:spcBef>
                <a:spcPts val="0"/>
              </a:spcBef>
              <a:buClr>
                <a:srgbClr val="007F88"/>
              </a:buClr>
              <a:buSzPct val="110000"/>
            </a:pPr>
            <a:r>
              <a:rPr lang="en-US" sz="2800" b="1" dirty="0"/>
              <a:t>Patient Case: Step 1 </a:t>
            </a:r>
          </a:p>
          <a:p>
            <a:pPr>
              <a:lnSpc>
                <a:spcPct val="100000"/>
              </a:lnSpc>
              <a:spcBef>
                <a:spcPts val="0"/>
              </a:spcBef>
              <a:buClr>
                <a:srgbClr val="007F88"/>
              </a:buClr>
              <a:buSzPct val="110000"/>
            </a:pPr>
            <a:r>
              <a:rPr lang="en-US" sz="2000" b="1" dirty="0"/>
              <a:t>You ask</a:t>
            </a:r>
            <a:r>
              <a:rPr lang="en-US" sz="2000" dirty="0"/>
              <a:t>: Thank you for bringing this up </a:t>
            </a:r>
            <a:r>
              <a:rPr lang="en-US" sz="2000" dirty="0">
                <a:sym typeface="Wingdings" panose="05000000000000000000" pitchFamily="2" charset="2"/>
              </a:rPr>
              <a:t></a:t>
            </a:r>
            <a:r>
              <a:rPr lang="en-US" sz="2000" dirty="0"/>
              <a:t> Tell me more about what your cousin shared </a:t>
            </a:r>
            <a:r>
              <a:rPr lang="en-US" sz="2000" dirty="0">
                <a:sym typeface="Wingdings" panose="05000000000000000000" pitchFamily="2" charset="2"/>
              </a:rPr>
              <a:t> </a:t>
            </a:r>
            <a:r>
              <a:rPr lang="en-US" sz="2000" dirty="0"/>
              <a:t>What specific information convinced your cousin that this therapy could cure cancer?</a:t>
            </a:r>
          </a:p>
          <a:p>
            <a:pPr>
              <a:lnSpc>
                <a:spcPct val="100000"/>
              </a:lnSpc>
              <a:spcBef>
                <a:spcPts val="0"/>
              </a:spcBef>
              <a:buClr>
                <a:srgbClr val="007F88"/>
              </a:buClr>
              <a:buSzPct val="110000"/>
            </a:pPr>
            <a:endParaRPr lang="en-US" sz="2000" dirty="0"/>
          </a:p>
          <a:p>
            <a:pPr>
              <a:lnSpc>
                <a:spcPct val="100000"/>
              </a:lnSpc>
              <a:spcBef>
                <a:spcPts val="0"/>
              </a:spcBef>
              <a:buClr>
                <a:srgbClr val="007F88"/>
              </a:buClr>
              <a:buSzPct val="110000"/>
            </a:pPr>
            <a:r>
              <a:rPr lang="en-US" sz="2000" b="1" dirty="0"/>
              <a:t>RM responds: </a:t>
            </a:r>
            <a:r>
              <a:rPr lang="en-US" sz="2000" dirty="0"/>
              <a:t>Their cousin had heard from a popular podcast that claimed fenbendazole and ivermectin cured their friend's cancer</a:t>
            </a:r>
          </a:p>
          <a:p>
            <a:endParaRPr lang="en-US" sz="1800" dirty="0"/>
          </a:p>
        </p:txBody>
      </p:sp>
    </p:spTree>
    <p:extLst>
      <p:ext uri="{BB962C8B-B14F-4D97-AF65-F5344CB8AC3E}">
        <p14:creationId xmlns:p14="http://schemas.microsoft.com/office/powerpoint/2010/main" val="1533119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B736-AF7D-8E87-96A3-3BE411B43C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C0D978-C82C-7768-43BA-B58114A8EF80}"/>
              </a:ext>
            </a:extLst>
          </p:cNvPr>
          <p:cNvSpPr>
            <a:spLocks noGrp="1"/>
          </p:cNvSpPr>
          <p:nvPr>
            <p:ph type="title"/>
          </p:nvPr>
        </p:nvSpPr>
        <p:spPr>
          <a:xfrm>
            <a:off x="173024" y="573235"/>
            <a:ext cx="8217639" cy="757130"/>
          </a:xfrm>
        </p:spPr>
        <p:txBody>
          <a:bodyPr/>
          <a:lstStyle/>
          <a:p>
            <a:r>
              <a:rPr lang="en-US" sz="2800" spc="-150" dirty="0">
                <a:latin typeface="Arial"/>
                <a:cs typeface="Arial"/>
              </a:rPr>
              <a:t>Four Step Approach </a:t>
            </a:r>
            <a:br>
              <a:rPr lang="en-US" sz="3300" spc="-150" dirty="0"/>
            </a:br>
            <a:r>
              <a:rPr lang="en-US" sz="2000" spc="-150" dirty="0"/>
              <a:t>Understanding is Identifying </a:t>
            </a:r>
            <a:endParaRPr lang="en-US" sz="2000" dirty="0"/>
          </a:p>
        </p:txBody>
      </p:sp>
      <p:sp>
        <p:nvSpPr>
          <p:cNvPr id="3" name="Content Placeholder 2">
            <a:extLst>
              <a:ext uri="{FF2B5EF4-FFF2-40B4-BE49-F238E27FC236}">
                <a16:creationId xmlns:a16="http://schemas.microsoft.com/office/drawing/2014/main" id="{795D61DC-92C7-9AC4-E948-D57F93726103}"/>
              </a:ext>
            </a:extLst>
          </p:cNvPr>
          <p:cNvSpPr>
            <a:spLocks noGrp="1"/>
          </p:cNvSpPr>
          <p:nvPr>
            <p:ph idx="1"/>
          </p:nvPr>
        </p:nvSpPr>
        <p:spPr>
          <a:xfrm>
            <a:off x="173023" y="1433834"/>
            <a:ext cx="8506849" cy="2119857"/>
          </a:xfrm>
        </p:spPr>
        <p:txBody>
          <a:bodyPr>
            <a:normAutofit fontScale="92500" lnSpcReduction="10000"/>
          </a:bodyPr>
          <a:lstStyle/>
          <a:p>
            <a:pPr>
              <a:lnSpc>
                <a:spcPct val="100000"/>
              </a:lnSpc>
            </a:pPr>
            <a:r>
              <a:rPr lang="en-US" sz="2400" b="1" dirty="0">
                <a:latin typeface="Arial"/>
                <a:cs typeface="Arial"/>
              </a:rPr>
              <a:t>Step 1: Understand </a:t>
            </a:r>
          </a:p>
          <a:p>
            <a:pPr>
              <a:lnSpc>
                <a:spcPct val="100000"/>
              </a:lnSpc>
            </a:pPr>
            <a:r>
              <a:rPr lang="en-US" sz="2000" dirty="0"/>
              <a:t>Identifying the source of the information is a key step in understanding the            	patient’s claim</a:t>
            </a:r>
          </a:p>
          <a:p>
            <a:pPr marL="342900" indent="-342900">
              <a:lnSpc>
                <a:spcPct val="100000"/>
              </a:lnSpc>
              <a:spcBef>
                <a:spcPts val="0"/>
              </a:spcBef>
              <a:buClr>
                <a:srgbClr val="007F88"/>
              </a:buClr>
              <a:buSzPct val="110000"/>
            </a:pPr>
            <a:r>
              <a:rPr lang="en-US" sz="2000" dirty="0">
                <a:latin typeface="Arial"/>
                <a:cs typeface="Arial"/>
              </a:rPr>
              <a:t>Websites ending in .gov or .</a:t>
            </a:r>
            <a:r>
              <a:rPr lang="en-US" sz="2000" dirty="0" err="1">
                <a:latin typeface="Arial"/>
                <a:cs typeface="Arial"/>
              </a:rPr>
              <a:t>edu</a:t>
            </a:r>
            <a:r>
              <a:rPr lang="en-US" sz="2000" dirty="0">
                <a:latin typeface="Arial"/>
                <a:cs typeface="Arial"/>
              </a:rPr>
              <a:t>?</a:t>
            </a:r>
          </a:p>
          <a:p>
            <a:pPr marL="800100" lvl="1" indent="-342900">
              <a:lnSpc>
                <a:spcPct val="100000"/>
              </a:lnSpc>
              <a:spcBef>
                <a:spcPts val="0"/>
              </a:spcBef>
              <a:buClr>
                <a:srgbClr val="007F88"/>
              </a:buClr>
              <a:buSzPct val="110000"/>
            </a:pPr>
            <a:r>
              <a:rPr lang="en-US" sz="1600" dirty="0">
                <a:latin typeface="Arial"/>
                <a:cs typeface="Arial"/>
              </a:rPr>
              <a:t>This indicates that it is either a government and educational website</a:t>
            </a:r>
          </a:p>
          <a:p>
            <a:pPr marL="342900" indent="-342900">
              <a:lnSpc>
                <a:spcPct val="100000"/>
              </a:lnSpc>
              <a:spcBef>
                <a:spcPts val="0"/>
              </a:spcBef>
              <a:buClr>
                <a:srgbClr val="007F88"/>
              </a:buClr>
              <a:buSzPct val="110000"/>
            </a:pPr>
            <a:r>
              <a:rPr lang="en-US" sz="2000" dirty="0"/>
              <a:t>Are the authors credentialed healthcare providers? </a:t>
            </a:r>
          </a:p>
          <a:p>
            <a:pPr marL="800100" lvl="1" indent="-342900">
              <a:lnSpc>
                <a:spcPct val="100000"/>
              </a:lnSpc>
              <a:spcBef>
                <a:spcPts val="0"/>
              </a:spcBef>
              <a:buClr>
                <a:srgbClr val="007F88"/>
              </a:buClr>
              <a:buSzPct val="110000"/>
            </a:pPr>
            <a:r>
              <a:rPr lang="en-US" sz="1600" dirty="0"/>
              <a:t>If not try, to determine if the author is sharing personal experiences or giving their opinion </a:t>
            </a:r>
          </a:p>
          <a:p>
            <a:endParaRPr lang="en-US" sz="1800" dirty="0"/>
          </a:p>
        </p:txBody>
      </p:sp>
      <p:sp>
        <p:nvSpPr>
          <p:cNvPr id="4" name="TextBox 3">
            <a:extLst>
              <a:ext uri="{FF2B5EF4-FFF2-40B4-BE49-F238E27FC236}">
                <a16:creationId xmlns:a16="http://schemas.microsoft.com/office/drawing/2014/main" id="{BF2CFC86-56CF-0D04-647C-430CFD24BF4A}"/>
              </a:ext>
            </a:extLst>
          </p:cNvPr>
          <p:cNvSpPr txBox="1"/>
          <p:nvPr/>
        </p:nvSpPr>
        <p:spPr>
          <a:xfrm>
            <a:off x="242297" y="4730793"/>
            <a:ext cx="6049692" cy="261610"/>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Bylund CL. </a:t>
            </a:r>
            <a:r>
              <a:rPr lang="en-US" sz="1050" i="1" dirty="0"/>
              <a:t>JCO Oncol </a:t>
            </a:r>
            <a:r>
              <a:rPr lang="en-US" sz="1050" i="1" dirty="0" err="1"/>
              <a:t>Pract</a:t>
            </a:r>
            <a:r>
              <a:rPr lang="en-US" sz="1050" i="1" dirty="0"/>
              <a:t>.</a:t>
            </a:r>
            <a:r>
              <a:rPr lang="en-US" sz="1050" dirty="0"/>
              <a:t> 2023;19(3):e392-e402.</a:t>
            </a:r>
            <a:endParaRPr lang="en-US" sz="800" dirty="0"/>
          </a:p>
        </p:txBody>
      </p:sp>
      <p:pic>
        <p:nvPicPr>
          <p:cNvPr id="5" name="Picture 4">
            <a:extLst>
              <a:ext uri="{FF2B5EF4-FFF2-40B4-BE49-F238E27FC236}">
                <a16:creationId xmlns:a16="http://schemas.microsoft.com/office/drawing/2014/main" id="{059A2144-4325-E522-BB78-1F20A4100AAB}"/>
              </a:ext>
            </a:extLst>
          </p:cNvPr>
          <p:cNvPicPr>
            <a:picLocks noChangeAspect="1"/>
          </p:cNvPicPr>
          <p:nvPr/>
        </p:nvPicPr>
        <p:blipFill>
          <a:blip r:embed="rId2"/>
          <a:stretch>
            <a:fillRect/>
          </a:stretch>
        </p:blipFill>
        <p:spPr>
          <a:xfrm>
            <a:off x="1494829" y="3486160"/>
            <a:ext cx="5356244" cy="1052048"/>
          </a:xfrm>
          <a:prstGeom prst="rect">
            <a:avLst/>
          </a:prstGeom>
        </p:spPr>
      </p:pic>
    </p:spTree>
    <p:extLst>
      <p:ext uri="{BB962C8B-B14F-4D97-AF65-F5344CB8AC3E}">
        <p14:creationId xmlns:p14="http://schemas.microsoft.com/office/powerpoint/2010/main" val="3734825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BA667-86D4-698E-F8BF-ED2F5AEB53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064D75-412F-7AFB-76A5-2D40506C8DD0}"/>
              </a:ext>
            </a:extLst>
          </p:cNvPr>
          <p:cNvSpPr>
            <a:spLocks noGrp="1"/>
          </p:cNvSpPr>
          <p:nvPr>
            <p:ph type="title"/>
          </p:nvPr>
        </p:nvSpPr>
        <p:spPr>
          <a:xfrm>
            <a:off x="173024" y="545535"/>
            <a:ext cx="8217639" cy="812530"/>
          </a:xfrm>
        </p:spPr>
        <p:txBody>
          <a:bodyPr/>
          <a:lstStyle/>
          <a:p>
            <a:r>
              <a:rPr lang="en-US" sz="2800" spc="-150" dirty="0">
                <a:latin typeface="Arial"/>
                <a:cs typeface="Arial"/>
              </a:rPr>
              <a:t>Applying Step 1</a:t>
            </a:r>
            <a:br>
              <a:rPr lang="en-US" sz="3300" spc="-150" dirty="0"/>
            </a:br>
            <a:r>
              <a:rPr lang="en-US" sz="2400" spc="-150" dirty="0"/>
              <a:t> </a:t>
            </a:r>
            <a:r>
              <a:rPr lang="en-US" sz="2000" spc="-150" dirty="0"/>
              <a:t>Understanding is Identifying</a:t>
            </a:r>
            <a:endParaRPr lang="en-US" sz="2000" dirty="0"/>
          </a:p>
        </p:txBody>
      </p:sp>
      <p:sp>
        <p:nvSpPr>
          <p:cNvPr id="3" name="Content Placeholder 2">
            <a:extLst>
              <a:ext uri="{FF2B5EF4-FFF2-40B4-BE49-F238E27FC236}">
                <a16:creationId xmlns:a16="http://schemas.microsoft.com/office/drawing/2014/main" id="{E8E35C7A-AD2C-BC96-C8E3-9A5A4B325956}"/>
              </a:ext>
            </a:extLst>
          </p:cNvPr>
          <p:cNvSpPr>
            <a:spLocks noGrp="1"/>
          </p:cNvSpPr>
          <p:nvPr>
            <p:ph idx="1"/>
          </p:nvPr>
        </p:nvSpPr>
        <p:spPr>
          <a:xfrm>
            <a:off x="173024" y="1420390"/>
            <a:ext cx="7886700" cy="2874806"/>
          </a:xfrm>
        </p:spPr>
        <p:txBody>
          <a:bodyPr>
            <a:normAutofit/>
          </a:bodyPr>
          <a:lstStyle/>
          <a:p>
            <a:pPr>
              <a:lnSpc>
                <a:spcPct val="100000"/>
              </a:lnSpc>
            </a:pPr>
            <a:r>
              <a:rPr lang="en-US" sz="2000" b="1" dirty="0"/>
              <a:t>Patient Case: Step 1</a:t>
            </a:r>
          </a:p>
          <a:p>
            <a:pPr marL="342900" indent="-342900">
              <a:lnSpc>
                <a:spcPct val="100000"/>
              </a:lnSpc>
              <a:spcBef>
                <a:spcPts val="0"/>
              </a:spcBef>
              <a:buClr>
                <a:srgbClr val="007F88"/>
              </a:buClr>
              <a:buSzPct val="110000"/>
            </a:pPr>
            <a:r>
              <a:rPr lang="en-US" sz="2000" dirty="0"/>
              <a:t>You ask RM to verify the source</a:t>
            </a:r>
          </a:p>
          <a:p>
            <a:pPr marL="342900" indent="-342900">
              <a:lnSpc>
                <a:spcPct val="100000"/>
              </a:lnSpc>
              <a:spcBef>
                <a:spcPts val="0"/>
              </a:spcBef>
              <a:buClr>
                <a:srgbClr val="007F88"/>
              </a:buClr>
              <a:buSzPct val="110000"/>
            </a:pPr>
            <a:r>
              <a:rPr lang="en-US" sz="2000" dirty="0"/>
              <a:t>RM provides you a video </a:t>
            </a:r>
            <a:r>
              <a:rPr lang="en-US" sz="2000" dirty="0">
                <a:sym typeface="Wingdings" panose="05000000000000000000" pitchFamily="2" charset="2"/>
              </a:rPr>
              <a:t> </a:t>
            </a:r>
            <a:r>
              <a:rPr lang="en-US" sz="2000" dirty="0"/>
              <a:t>Joe Rogan's experience featuring Mel Gibson with over 11.5 million views published on 1/9/25 </a:t>
            </a:r>
            <a:r>
              <a:rPr lang="en-US" sz="2000" dirty="0">
                <a:sym typeface="Wingdings" panose="05000000000000000000" pitchFamily="2" charset="2"/>
              </a:rPr>
              <a:t> </a:t>
            </a:r>
            <a:r>
              <a:rPr lang="en-US" sz="2000" b="1" dirty="0">
                <a:sym typeface="Wingdings" panose="05000000000000000000" pitchFamily="2" charset="2"/>
              </a:rPr>
              <a:t>Not</a:t>
            </a:r>
            <a:r>
              <a:rPr lang="en-US" sz="2000" dirty="0">
                <a:sym typeface="Wingdings" panose="05000000000000000000" pitchFamily="2" charset="2"/>
              </a:rPr>
              <a:t> a trusted source</a:t>
            </a:r>
            <a:endParaRPr lang="en-US" sz="2000" dirty="0"/>
          </a:p>
          <a:p>
            <a:pPr>
              <a:lnSpc>
                <a:spcPct val="100000"/>
              </a:lnSpc>
              <a:spcBef>
                <a:spcPts val="0"/>
              </a:spcBef>
              <a:buClr>
                <a:srgbClr val="007F88"/>
              </a:buClr>
              <a:buSzPct val="110000"/>
            </a:pPr>
            <a:endParaRPr lang="en-US" sz="2000" dirty="0"/>
          </a:p>
          <a:p>
            <a:pPr>
              <a:lnSpc>
                <a:spcPct val="100000"/>
              </a:lnSpc>
              <a:spcBef>
                <a:spcPts val="0"/>
              </a:spcBef>
              <a:buClr>
                <a:srgbClr val="007F88"/>
              </a:buClr>
              <a:buSzPct val="110000"/>
            </a:pPr>
            <a:endParaRPr lang="en-US" sz="2000" dirty="0">
              <a:solidFill>
                <a:schemeClr val="tx1">
                  <a:lumMod val="50000"/>
                  <a:lumOff val="50000"/>
                </a:schemeClr>
              </a:solidFill>
            </a:endParaRPr>
          </a:p>
          <a:p>
            <a:endParaRPr lang="en-US" sz="2000" dirty="0"/>
          </a:p>
        </p:txBody>
      </p:sp>
      <p:sp>
        <p:nvSpPr>
          <p:cNvPr id="4" name="TextBox 3">
            <a:extLst>
              <a:ext uri="{FF2B5EF4-FFF2-40B4-BE49-F238E27FC236}">
                <a16:creationId xmlns:a16="http://schemas.microsoft.com/office/drawing/2014/main" id="{9DF3D70C-4BE1-BE59-1069-4CA9448AB96A}"/>
              </a:ext>
            </a:extLst>
          </p:cNvPr>
          <p:cNvSpPr txBox="1"/>
          <p:nvPr/>
        </p:nvSpPr>
        <p:spPr>
          <a:xfrm>
            <a:off x="1329879" y="4352513"/>
            <a:ext cx="6049692" cy="307777"/>
          </a:xfrm>
          <a:prstGeom prst="rect">
            <a:avLst/>
          </a:prstGeom>
          <a:noFill/>
          <a:ln>
            <a:solidFill>
              <a:schemeClr val="accent5">
                <a:lumMod val="50000"/>
              </a:schemeClr>
            </a:solidFill>
          </a:ln>
        </p:spPr>
        <p:txBody>
          <a:bodyPr wrap="square" lIns="91440" tIns="45720" rIns="91440" bIns="45720" rtlCol="0" anchor="t">
            <a:spAutoFit/>
          </a:bodyPr>
          <a:lstStyle/>
          <a:p>
            <a:r>
              <a:rPr lang="en-US" sz="1400" dirty="0"/>
              <a:t>Google Search Trends: </a:t>
            </a:r>
            <a:r>
              <a:rPr lang="en-US" sz="1400" dirty="0">
                <a:solidFill>
                  <a:srgbClr val="0070C0"/>
                </a:solidFill>
              </a:rPr>
              <a:t>Blue Ivermectin cancer</a:t>
            </a:r>
            <a:r>
              <a:rPr lang="en-US" sz="1400" dirty="0"/>
              <a:t>, </a:t>
            </a:r>
            <a:r>
              <a:rPr lang="en-US" sz="1400" dirty="0">
                <a:solidFill>
                  <a:srgbClr val="FF0000"/>
                </a:solidFill>
              </a:rPr>
              <a:t>Red Fenbendazole cancer </a:t>
            </a:r>
          </a:p>
        </p:txBody>
      </p:sp>
      <p:pic>
        <p:nvPicPr>
          <p:cNvPr id="6" name="Picture 5">
            <a:extLst>
              <a:ext uri="{FF2B5EF4-FFF2-40B4-BE49-F238E27FC236}">
                <a16:creationId xmlns:a16="http://schemas.microsoft.com/office/drawing/2014/main" id="{E4799D4C-D764-9607-669D-1547A3619E3F}"/>
              </a:ext>
            </a:extLst>
          </p:cNvPr>
          <p:cNvPicPr>
            <a:picLocks noChangeAspect="1"/>
          </p:cNvPicPr>
          <p:nvPr/>
        </p:nvPicPr>
        <p:blipFill>
          <a:blip r:embed="rId2"/>
          <a:stretch>
            <a:fillRect/>
          </a:stretch>
        </p:blipFill>
        <p:spPr>
          <a:xfrm>
            <a:off x="2682232" y="2918267"/>
            <a:ext cx="3289077" cy="1368671"/>
          </a:xfrm>
          <a:prstGeom prst="rect">
            <a:avLst/>
          </a:prstGeom>
        </p:spPr>
      </p:pic>
    </p:spTree>
    <p:extLst>
      <p:ext uri="{BB962C8B-B14F-4D97-AF65-F5344CB8AC3E}">
        <p14:creationId xmlns:p14="http://schemas.microsoft.com/office/powerpoint/2010/main" val="3716658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CA390-FC82-89A8-7831-683A95F7A0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E6900-B497-3E5B-CE61-ACEC4D04AD2B}"/>
              </a:ext>
            </a:extLst>
          </p:cNvPr>
          <p:cNvSpPr>
            <a:spLocks noGrp="1"/>
          </p:cNvSpPr>
          <p:nvPr>
            <p:ph type="title"/>
          </p:nvPr>
        </p:nvSpPr>
        <p:spPr>
          <a:xfrm>
            <a:off x="173024" y="587085"/>
            <a:ext cx="8217639" cy="729430"/>
          </a:xfrm>
        </p:spPr>
        <p:txBody>
          <a:bodyPr/>
          <a:lstStyle/>
          <a:p>
            <a:r>
              <a:rPr lang="en-US" sz="2800" spc="-150" dirty="0"/>
              <a:t>Applying Step 1 </a:t>
            </a:r>
            <a:br>
              <a:rPr lang="en-US" sz="2800" spc="-150" dirty="0">
                <a:solidFill>
                  <a:srgbClr val="008C95"/>
                </a:solidFill>
              </a:rPr>
            </a:br>
            <a:r>
              <a:rPr lang="en-US" sz="1800" spc="-150" dirty="0">
                <a:solidFill>
                  <a:srgbClr val="008C95"/>
                </a:solidFill>
              </a:rPr>
              <a:t> </a:t>
            </a:r>
            <a:endParaRPr lang="en-US" sz="2800" dirty="0"/>
          </a:p>
        </p:txBody>
      </p:sp>
      <p:sp>
        <p:nvSpPr>
          <p:cNvPr id="3" name="Content Placeholder 2">
            <a:extLst>
              <a:ext uri="{FF2B5EF4-FFF2-40B4-BE49-F238E27FC236}">
                <a16:creationId xmlns:a16="http://schemas.microsoft.com/office/drawing/2014/main" id="{91ECB801-9EDD-5A09-E5E3-90A7335E4DF4}"/>
              </a:ext>
            </a:extLst>
          </p:cNvPr>
          <p:cNvSpPr>
            <a:spLocks noGrp="1"/>
          </p:cNvSpPr>
          <p:nvPr>
            <p:ph idx="1"/>
          </p:nvPr>
        </p:nvSpPr>
        <p:spPr>
          <a:xfrm>
            <a:off x="118755" y="1134347"/>
            <a:ext cx="9025245" cy="2874806"/>
          </a:xfrm>
        </p:spPr>
        <p:txBody>
          <a:bodyPr>
            <a:noAutofit/>
          </a:bodyPr>
          <a:lstStyle/>
          <a:p>
            <a:pPr>
              <a:lnSpc>
                <a:spcPct val="100000"/>
              </a:lnSpc>
            </a:pPr>
            <a:r>
              <a:rPr lang="en-US" sz="1800" b="1" dirty="0">
                <a:latin typeface="Arial"/>
                <a:cs typeface="Arial"/>
              </a:rPr>
              <a:t>Patient Case: Step 1</a:t>
            </a:r>
          </a:p>
          <a:p>
            <a:pPr>
              <a:lnSpc>
                <a:spcPct val="100000"/>
              </a:lnSpc>
            </a:pPr>
            <a:r>
              <a:rPr lang="en-US" sz="1800" dirty="0"/>
              <a:t>Familiarize yourself with the subject:</a:t>
            </a:r>
          </a:p>
          <a:p>
            <a:pPr>
              <a:lnSpc>
                <a:spcPct val="100000"/>
              </a:lnSpc>
              <a:spcBef>
                <a:spcPts val="0"/>
              </a:spcBef>
              <a:buClr>
                <a:srgbClr val="007F88"/>
              </a:buClr>
              <a:buSzPct val="110000"/>
            </a:pPr>
            <a:r>
              <a:rPr lang="en-US" sz="1800" dirty="0"/>
              <a:t>Start with the Prescribing Information (PI):</a:t>
            </a:r>
          </a:p>
          <a:p>
            <a:pPr marL="800100" lvl="1" indent="-342900">
              <a:lnSpc>
                <a:spcPct val="100000"/>
              </a:lnSpc>
              <a:spcBef>
                <a:spcPts val="0"/>
              </a:spcBef>
              <a:buClr>
                <a:srgbClr val="007F88"/>
              </a:buClr>
              <a:buSzPct val="110000"/>
            </a:pPr>
            <a:r>
              <a:rPr lang="en-US" sz="1600" dirty="0"/>
              <a:t>Ivermectin and fenbendazole are approved as broad spectrum antiparasitic agents</a:t>
            </a:r>
          </a:p>
          <a:p>
            <a:pPr marL="800100" lvl="1" indent="-342900">
              <a:lnSpc>
                <a:spcPct val="100000"/>
              </a:lnSpc>
              <a:spcBef>
                <a:spcPts val="0"/>
              </a:spcBef>
              <a:buClr>
                <a:srgbClr val="007F88"/>
              </a:buClr>
              <a:buSzPct val="110000"/>
            </a:pPr>
            <a:r>
              <a:rPr lang="en-US" sz="1600" dirty="0"/>
              <a:t>Mechanism of action: </a:t>
            </a:r>
          </a:p>
          <a:p>
            <a:pPr marL="1257300" lvl="2" indent="-342900">
              <a:lnSpc>
                <a:spcPct val="100000"/>
              </a:lnSpc>
              <a:spcBef>
                <a:spcPts val="0"/>
              </a:spcBef>
              <a:buClr>
                <a:srgbClr val="007F88"/>
              </a:buClr>
              <a:buSzPct val="110000"/>
            </a:pPr>
            <a:r>
              <a:rPr lang="en-US" sz="1600" dirty="0"/>
              <a:t>Ivermectin selectively binds to glutamate chloride channels of </a:t>
            </a:r>
            <a:r>
              <a:rPr lang="en-US" sz="1600" b="1" dirty="0"/>
              <a:t>invertebrate</a:t>
            </a:r>
            <a:r>
              <a:rPr lang="en-US" sz="1600" dirty="0"/>
              <a:t> nerve and muscle cells increasing permeability resulting in paralysis and death.</a:t>
            </a:r>
          </a:p>
          <a:p>
            <a:pPr marL="1257300" lvl="2" indent="-342900">
              <a:lnSpc>
                <a:spcPct val="100000"/>
              </a:lnSpc>
              <a:spcBef>
                <a:spcPts val="0"/>
              </a:spcBef>
              <a:buClr>
                <a:srgbClr val="007F88"/>
              </a:buClr>
              <a:buSzPct val="110000"/>
            </a:pPr>
            <a:r>
              <a:rPr lang="en-US" sz="1600" dirty="0"/>
              <a:t>Fenbendazole binds to microtubules of parasites inhibiting their formation resulting in their death</a:t>
            </a:r>
          </a:p>
          <a:p>
            <a:pPr marL="1257300" lvl="2" indent="-342900">
              <a:lnSpc>
                <a:spcPct val="100000"/>
              </a:lnSpc>
              <a:spcBef>
                <a:spcPts val="0"/>
              </a:spcBef>
              <a:buClr>
                <a:srgbClr val="007F88"/>
              </a:buClr>
              <a:buSzPct val="110000"/>
            </a:pPr>
            <a:endParaRPr lang="en-US" sz="1600" dirty="0"/>
          </a:p>
          <a:p>
            <a:pPr>
              <a:lnSpc>
                <a:spcPct val="100000"/>
              </a:lnSpc>
              <a:spcBef>
                <a:spcPts val="0"/>
              </a:spcBef>
              <a:buClr>
                <a:srgbClr val="007F88"/>
              </a:buClr>
              <a:buSzPct val="110000"/>
            </a:pPr>
            <a:r>
              <a:rPr lang="en-US" sz="1600" dirty="0"/>
              <a:t>PubMed Search: There is preclinical data for their use in cancer, however, currently there are no published clinical trials </a:t>
            </a:r>
          </a:p>
          <a:p>
            <a:pPr marL="1257300" lvl="2" indent="-342900">
              <a:lnSpc>
                <a:spcPct val="100000"/>
              </a:lnSpc>
              <a:spcBef>
                <a:spcPts val="0"/>
              </a:spcBef>
              <a:buClr>
                <a:srgbClr val="007F88"/>
              </a:buClr>
              <a:buSzPct val="110000"/>
            </a:pPr>
            <a:endParaRPr lang="en-US" sz="1600" dirty="0"/>
          </a:p>
          <a:p>
            <a:pPr marL="1257300" lvl="2" indent="-342900">
              <a:lnSpc>
                <a:spcPct val="100000"/>
              </a:lnSpc>
              <a:spcBef>
                <a:spcPts val="0"/>
              </a:spcBef>
              <a:buClr>
                <a:srgbClr val="007F88"/>
              </a:buClr>
              <a:buSzPct val="110000"/>
            </a:pPr>
            <a:endParaRPr lang="en-US" sz="1600" dirty="0"/>
          </a:p>
        </p:txBody>
      </p:sp>
      <p:sp>
        <p:nvSpPr>
          <p:cNvPr id="4" name="TextBox 3">
            <a:extLst>
              <a:ext uri="{FF2B5EF4-FFF2-40B4-BE49-F238E27FC236}">
                <a16:creationId xmlns:a16="http://schemas.microsoft.com/office/drawing/2014/main" id="{818B1A78-FF13-A835-C8DB-E5EF9E095BD7}"/>
              </a:ext>
            </a:extLst>
          </p:cNvPr>
          <p:cNvSpPr txBox="1"/>
          <p:nvPr/>
        </p:nvSpPr>
        <p:spPr>
          <a:xfrm>
            <a:off x="225738" y="4556415"/>
            <a:ext cx="5409345" cy="415498"/>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err="1">
                <a:solidFill>
                  <a:schemeClr val="tx1">
                    <a:lumMod val="85000"/>
                    <a:lumOff val="15000"/>
                  </a:schemeClr>
                </a:solidFill>
              </a:rPr>
              <a:t>Stromectol</a:t>
            </a:r>
            <a:r>
              <a:rPr lang="en-US" sz="1050" dirty="0">
                <a:solidFill>
                  <a:schemeClr val="tx1">
                    <a:lumMod val="85000"/>
                    <a:lumOff val="15000"/>
                  </a:schemeClr>
                </a:solidFill>
              </a:rPr>
              <a:t> (ivermectin) [package insert]. Merck Sharp &amp; Dohme Corp. 2022</a:t>
            </a:r>
          </a:p>
          <a:p>
            <a:r>
              <a:rPr lang="en-US" sz="1050" dirty="0">
                <a:solidFill>
                  <a:schemeClr val="tx1">
                    <a:lumMod val="85000"/>
                    <a:lumOff val="15000"/>
                  </a:schemeClr>
                </a:solidFill>
              </a:rPr>
              <a:t>C Canine (</a:t>
            </a:r>
            <a:r>
              <a:rPr lang="en-US" sz="1050" dirty="0" err="1">
                <a:solidFill>
                  <a:schemeClr val="tx1">
                    <a:lumMod val="85000"/>
                    <a:lumOff val="15000"/>
                  </a:schemeClr>
                </a:solidFill>
              </a:rPr>
              <a:t>fembendaze</a:t>
            </a:r>
            <a:r>
              <a:rPr lang="en-US" sz="1050" dirty="0">
                <a:solidFill>
                  <a:schemeClr val="tx1">
                    <a:lumMod val="85000"/>
                    <a:lumOff val="15000"/>
                  </a:schemeClr>
                </a:solidFill>
              </a:rPr>
              <a:t>) [veterinary package insert]. Merck Sharp &amp; Dohme Corp. 2022</a:t>
            </a:r>
          </a:p>
        </p:txBody>
      </p:sp>
    </p:spTree>
    <p:extLst>
      <p:ext uri="{BB962C8B-B14F-4D97-AF65-F5344CB8AC3E}">
        <p14:creationId xmlns:p14="http://schemas.microsoft.com/office/powerpoint/2010/main" val="934649360"/>
      </p:ext>
    </p:extLst>
  </p:cSld>
  <p:clrMapOvr>
    <a:masterClrMapping/>
  </p:clrMapOvr>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EC694-B116-CFA2-AF69-C0F0F8B140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F2B4E0-C3D2-BDB2-25BB-C2BE92ADE0A0}"/>
              </a:ext>
            </a:extLst>
          </p:cNvPr>
          <p:cNvSpPr>
            <a:spLocks noGrp="1"/>
          </p:cNvSpPr>
          <p:nvPr>
            <p:ph type="title"/>
          </p:nvPr>
        </p:nvSpPr>
        <p:spPr>
          <a:xfrm>
            <a:off x="243446" y="477505"/>
            <a:ext cx="8217639" cy="480131"/>
          </a:xfrm>
        </p:spPr>
        <p:txBody>
          <a:bodyPr/>
          <a:lstStyle/>
          <a:p>
            <a:r>
              <a:rPr lang="en-US" sz="2800" spc="-150" dirty="0">
                <a:latin typeface="Arial"/>
                <a:cs typeface="Arial"/>
              </a:rPr>
              <a:t>Four Step Approach</a:t>
            </a:r>
            <a:endParaRPr lang="en-US" sz="2800" dirty="0"/>
          </a:p>
        </p:txBody>
      </p:sp>
      <p:sp>
        <p:nvSpPr>
          <p:cNvPr id="4" name="TextBox 3">
            <a:extLst>
              <a:ext uri="{FF2B5EF4-FFF2-40B4-BE49-F238E27FC236}">
                <a16:creationId xmlns:a16="http://schemas.microsoft.com/office/drawing/2014/main" id="{61C60577-5188-BCC9-878A-ABF8314C77F1}"/>
              </a:ext>
            </a:extLst>
          </p:cNvPr>
          <p:cNvSpPr txBox="1"/>
          <p:nvPr/>
        </p:nvSpPr>
        <p:spPr>
          <a:xfrm>
            <a:off x="243446" y="4665995"/>
            <a:ext cx="6049692" cy="261610"/>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Bylund CL. </a:t>
            </a:r>
            <a:r>
              <a:rPr lang="en-US" sz="1050" i="1" dirty="0"/>
              <a:t>JCO Oncol </a:t>
            </a:r>
            <a:r>
              <a:rPr lang="en-US" sz="1050" i="1" dirty="0" err="1"/>
              <a:t>Pract</a:t>
            </a:r>
            <a:r>
              <a:rPr lang="en-US" sz="1050" i="1" dirty="0"/>
              <a:t>.</a:t>
            </a:r>
            <a:r>
              <a:rPr lang="en-US" sz="1050" dirty="0"/>
              <a:t> 2023;19(3):e392-e402.</a:t>
            </a:r>
            <a:endParaRPr lang="en-US" sz="800" dirty="0"/>
          </a:p>
        </p:txBody>
      </p:sp>
      <p:graphicFrame>
        <p:nvGraphicFramePr>
          <p:cNvPr id="13" name="Content Placeholder 12">
            <a:extLst>
              <a:ext uri="{FF2B5EF4-FFF2-40B4-BE49-F238E27FC236}">
                <a16:creationId xmlns:a16="http://schemas.microsoft.com/office/drawing/2014/main" id="{9A587F74-AC4A-6118-79F5-97D7C215C2D9}"/>
              </a:ext>
            </a:extLst>
          </p:cNvPr>
          <p:cNvGraphicFramePr>
            <a:graphicFrameLocks noGrp="1"/>
          </p:cNvGraphicFramePr>
          <p:nvPr>
            <p:ph idx="1"/>
            <p:extLst>
              <p:ext uri="{D42A27DB-BD31-4B8C-83A1-F6EECF244321}">
                <p14:modId xmlns:p14="http://schemas.microsoft.com/office/powerpoint/2010/main" val="2852300581"/>
              </p:ext>
            </p:extLst>
          </p:nvPr>
        </p:nvGraphicFramePr>
        <p:xfrm>
          <a:off x="316923" y="940594"/>
          <a:ext cx="7886700"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649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D9BB4F-49D3-90A2-B5F2-E85B0339B52B}"/>
              </a:ext>
            </a:extLst>
          </p:cNvPr>
          <p:cNvSpPr>
            <a:spLocks noGrp="1"/>
          </p:cNvSpPr>
          <p:nvPr>
            <p:ph type="title"/>
          </p:nvPr>
        </p:nvSpPr>
        <p:spPr/>
        <p:txBody>
          <a:bodyPr/>
          <a:lstStyle/>
          <a:p>
            <a:endParaRPr lang="en-US" dirty="0"/>
          </a:p>
        </p:txBody>
      </p:sp>
      <p:pic>
        <p:nvPicPr>
          <p:cNvPr id="2" name="Content Placeholder 6">
            <a:extLst>
              <a:ext uri="{FF2B5EF4-FFF2-40B4-BE49-F238E27FC236}">
                <a16:creationId xmlns:a16="http://schemas.microsoft.com/office/drawing/2014/main" id="{53708BA2-2A0E-F289-D2B8-13EF4B5781EB}"/>
              </a:ext>
            </a:extLst>
          </p:cNvPr>
          <p:cNvPicPr>
            <a:picLocks noGrp="1" noChangeAspect="1"/>
          </p:cNvPicPr>
          <p:nvPr>
            <p:ph idx="1"/>
          </p:nvPr>
        </p:nvPicPr>
        <p:blipFill>
          <a:blip r:embed="rId3"/>
          <a:stretch>
            <a:fillRect/>
          </a:stretch>
        </p:blipFill>
        <p:spPr>
          <a:xfrm>
            <a:off x="690614" y="1212111"/>
            <a:ext cx="4711273" cy="2193925"/>
          </a:xfrm>
          <a:prstGeom prst="rect">
            <a:avLst/>
          </a:prstGeom>
        </p:spPr>
      </p:pic>
      <p:pic>
        <p:nvPicPr>
          <p:cNvPr id="6" name="Picture 5">
            <a:extLst>
              <a:ext uri="{FF2B5EF4-FFF2-40B4-BE49-F238E27FC236}">
                <a16:creationId xmlns:a16="http://schemas.microsoft.com/office/drawing/2014/main" id="{37A429F2-3476-5F40-1374-31C035DBE075}"/>
              </a:ext>
            </a:extLst>
          </p:cNvPr>
          <p:cNvPicPr>
            <a:picLocks noChangeAspect="1"/>
          </p:cNvPicPr>
          <p:nvPr/>
        </p:nvPicPr>
        <p:blipFill>
          <a:blip r:embed="rId4"/>
          <a:stretch>
            <a:fillRect/>
          </a:stretch>
        </p:blipFill>
        <p:spPr>
          <a:xfrm>
            <a:off x="4954228" y="1824772"/>
            <a:ext cx="3894228" cy="2428659"/>
          </a:xfrm>
          <a:prstGeom prst="rect">
            <a:avLst/>
          </a:prstGeom>
        </p:spPr>
      </p:pic>
      <p:sp>
        <p:nvSpPr>
          <p:cNvPr id="5" name="TextBox 4">
            <a:extLst>
              <a:ext uri="{FF2B5EF4-FFF2-40B4-BE49-F238E27FC236}">
                <a16:creationId xmlns:a16="http://schemas.microsoft.com/office/drawing/2014/main" id="{74AFFBA6-E2E6-979A-C002-147262616F0B}"/>
              </a:ext>
            </a:extLst>
          </p:cNvPr>
          <p:cNvSpPr txBox="1"/>
          <p:nvPr/>
        </p:nvSpPr>
        <p:spPr>
          <a:xfrm>
            <a:off x="412932" y="4502727"/>
            <a:ext cx="3480195" cy="253916"/>
          </a:xfrm>
          <a:prstGeom prst="rect">
            <a:avLst/>
          </a:prstGeom>
          <a:noFill/>
        </p:spPr>
        <p:txBody>
          <a:bodyPr wrap="square" rtlCol="0">
            <a:spAutoFit/>
          </a:bodyPr>
          <a:lstStyle/>
          <a:p>
            <a:r>
              <a:rPr lang="en-US" sz="1050" dirty="0"/>
              <a:t>My Healing Path. (11/10/25). Baking soda for cancer.</a:t>
            </a:r>
          </a:p>
        </p:txBody>
      </p:sp>
    </p:spTree>
    <p:extLst>
      <p:ext uri="{BB962C8B-B14F-4D97-AF65-F5344CB8AC3E}">
        <p14:creationId xmlns:p14="http://schemas.microsoft.com/office/powerpoint/2010/main" val="2246258210"/>
      </p:ext>
    </p:extLst>
  </p:cSld>
  <p:clrMapOvr>
    <a:masterClrMapping/>
  </p:clrMapOvr>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22860-E5E8-57FB-8E35-6F917AA75A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45E33-77AC-1D95-0E27-7C59B4ADC9CB}"/>
              </a:ext>
            </a:extLst>
          </p:cNvPr>
          <p:cNvSpPr>
            <a:spLocks noGrp="1"/>
          </p:cNvSpPr>
          <p:nvPr>
            <p:ph type="title"/>
          </p:nvPr>
        </p:nvSpPr>
        <p:spPr>
          <a:xfrm>
            <a:off x="173024" y="517835"/>
            <a:ext cx="8217639" cy="867930"/>
          </a:xfrm>
        </p:spPr>
        <p:txBody>
          <a:bodyPr/>
          <a:lstStyle/>
          <a:p>
            <a:r>
              <a:rPr lang="en-US" sz="2800" spc="-150" dirty="0">
                <a:latin typeface="Arial"/>
                <a:cs typeface="Arial"/>
              </a:rPr>
              <a:t>Four Step Approach</a:t>
            </a:r>
            <a:br>
              <a:rPr lang="en-US" sz="2800" spc="-150" dirty="0"/>
            </a:br>
            <a:endParaRPr lang="en-US" sz="2800" dirty="0"/>
          </a:p>
        </p:txBody>
      </p:sp>
      <p:sp>
        <p:nvSpPr>
          <p:cNvPr id="3" name="Content Placeholder 2">
            <a:extLst>
              <a:ext uri="{FF2B5EF4-FFF2-40B4-BE49-F238E27FC236}">
                <a16:creationId xmlns:a16="http://schemas.microsoft.com/office/drawing/2014/main" id="{125F8549-5165-D12B-CE5C-0A334886E391}"/>
              </a:ext>
            </a:extLst>
          </p:cNvPr>
          <p:cNvSpPr>
            <a:spLocks noGrp="1"/>
          </p:cNvSpPr>
          <p:nvPr>
            <p:ph idx="1"/>
          </p:nvPr>
        </p:nvSpPr>
        <p:spPr>
          <a:xfrm>
            <a:off x="243446" y="1202457"/>
            <a:ext cx="7886700" cy="2874806"/>
          </a:xfrm>
        </p:spPr>
        <p:txBody>
          <a:bodyPr>
            <a:normAutofit/>
          </a:bodyPr>
          <a:lstStyle/>
          <a:p>
            <a:pPr>
              <a:lnSpc>
                <a:spcPct val="100000"/>
              </a:lnSpc>
            </a:pPr>
            <a:r>
              <a:rPr lang="en-US" sz="2000" b="1" dirty="0"/>
              <a:t>Step 2: Correct the Misinformation</a:t>
            </a:r>
          </a:p>
          <a:p>
            <a:endParaRPr lang="en-US" sz="1800" dirty="0"/>
          </a:p>
        </p:txBody>
      </p:sp>
      <p:sp>
        <p:nvSpPr>
          <p:cNvPr id="4" name="TextBox 3">
            <a:extLst>
              <a:ext uri="{FF2B5EF4-FFF2-40B4-BE49-F238E27FC236}">
                <a16:creationId xmlns:a16="http://schemas.microsoft.com/office/drawing/2014/main" id="{4336A411-888E-9896-307D-C5D08275922E}"/>
              </a:ext>
            </a:extLst>
          </p:cNvPr>
          <p:cNvSpPr txBox="1"/>
          <p:nvPr/>
        </p:nvSpPr>
        <p:spPr>
          <a:xfrm>
            <a:off x="173024" y="4607996"/>
            <a:ext cx="6049692" cy="253916"/>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Bylund CL. </a:t>
            </a:r>
            <a:r>
              <a:rPr lang="en-US" sz="1050" i="1" dirty="0"/>
              <a:t>JCO Oncol </a:t>
            </a:r>
            <a:r>
              <a:rPr lang="en-US" sz="1050" i="1" dirty="0" err="1"/>
              <a:t>Pract</a:t>
            </a:r>
            <a:r>
              <a:rPr lang="en-US" sz="1050" i="1" dirty="0"/>
              <a:t>.</a:t>
            </a:r>
            <a:r>
              <a:rPr lang="en-US" sz="1050" dirty="0"/>
              <a:t> 2023;19(3):e392-e402.</a:t>
            </a:r>
            <a:endParaRPr lang="en-US" sz="800" dirty="0"/>
          </a:p>
        </p:txBody>
      </p:sp>
      <p:graphicFrame>
        <p:nvGraphicFramePr>
          <p:cNvPr id="5" name="Diagram 4">
            <a:extLst>
              <a:ext uri="{FF2B5EF4-FFF2-40B4-BE49-F238E27FC236}">
                <a16:creationId xmlns:a16="http://schemas.microsoft.com/office/drawing/2014/main" id="{26FB282F-0BD0-EBE8-62E6-3BDDBB00E025}"/>
              </a:ext>
            </a:extLst>
          </p:cNvPr>
          <p:cNvGraphicFramePr/>
          <p:nvPr>
            <p:extLst>
              <p:ext uri="{D42A27DB-BD31-4B8C-83A1-F6EECF244321}">
                <p14:modId xmlns:p14="http://schemas.microsoft.com/office/powerpoint/2010/main" val="1168000243"/>
              </p:ext>
            </p:extLst>
          </p:nvPr>
        </p:nvGraphicFramePr>
        <p:xfrm>
          <a:off x="817419" y="1630586"/>
          <a:ext cx="7261594" cy="2738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2452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B875A-EED2-E669-6B8F-F52EE2D0A9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49E430-8765-99FF-CDF0-E32AF421923F}"/>
              </a:ext>
            </a:extLst>
          </p:cNvPr>
          <p:cNvSpPr>
            <a:spLocks noGrp="1"/>
          </p:cNvSpPr>
          <p:nvPr>
            <p:ph type="title"/>
          </p:nvPr>
        </p:nvSpPr>
        <p:spPr>
          <a:xfrm>
            <a:off x="173024" y="351635"/>
            <a:ext cx="8217639" cy="1200329"/>
          </a:xfrm>
        </p:spPr>
        <p:txBody>
          <a:bodyPr/>
          <a:lstStyle/>
          <a:p>
            <a:r>
              <a:rPr lang="en-US" sz="2800" spc="-150" dirty="0">
                <a:latin typeface="Arial"/>
                <a:cs typeface="Arial"/>
              </a:rPr>
              <a:t>Applying Step 2</a:t>
            </a:r>
            <a:br>
              <a:rPr lang="en-US" sz="3300" spc="-150" dirty="0"/>
            </a:br>
            <a:r>
              <a:rPr lang="en-US" sz="2400" spc="-150" dirty="0"/>
              <a:t> Correct the Misinformation</a:t>
            </a:r>
            <a:br>
              <a:rPr lang="en-US" sz="2800" dirty="0"/>
            </a:br>
            <a:endParaRPr lang="en-US" sz="2800" dirty="0"/>
          </a:p>
        </p:txBody>
      </p:sp>
      <p:sp>
        <p:nvSpPr>
          <p:cNvPr id="3" name="Content Placeholder 2">
            <a:extLst>
              <a:ext uri="{FF2B5EF4-FFF2-40B4-BE49-F238E27FC236}">
                <a16:creationId xmlns:a16="http://schemas.microsoft.com/office/drawing/2014/main" id="{36986FF4-7D2E-0F41-59B2-B1C92617E1FB}"/>
              </a:ext>
            </a:extLst>
          </p:cNvPr>
          <p:cNvSpPr>
            <a:spLocks noGrp="1"/>
          </p:cNvSpPr>
          <p:nvPr>
            <p:ph idx="1"/>
          </p:nvPr>
        </p:nvSpPr>
        <p:spPr>
          <a:xfrm>
            <a:off x="243446" y="1202457"/>
            <a:ext cx="7886700" cy="2874806"/>
          </a:xfrm>
        </p:spPr>
        <p:txBody>
          <a:bodyPr>
            <a:normAutofit fontScale="85000" lnSpcReduction="20000"/>
          </a:bodyPr>
          <a:lstStyle/>
          <a:p>
            <a:pPr>
              <a:lnSpc>
                <a:spcPct val="100000"/>
              </a:lnSpc>
              <a:spcBef>
                <a:spcPts val="0"/>
              </a:spcBef>
              <a:buClr>
                <a:srgbClr val="007F88"/>
              </a:buClr>
              <a:buSzPct val="110000"/>
            </a:pPr>
            <a:r>
              <a:rPr lang="en-US" sz="2800" b="1" dirty="0"/>
              <a:t>Patient Case: Step 2</a:t>
            </a:r>
          </a:p>
          <a:p>
            <a:pPr>
              <a:lnSpc>
                <a:spcPct val="100000"/>
              </a:lnSpc>
              <a:spcBef>
                <a:spcPts val="0"/>
              </a:spcBef>
              <a:buClr>
                <a:srgbClr val="007F88"/>
              </a:buClr>
              <a:buSzPct val="110000"/>
            </a:pPr>
            <a:r>
              <a:rPr lang="en-US" sz="2000" dirty="0"/>
              <a:t>Calling misinformation for what it is:</a:t>
            </a:r>
          </a:p>
          <a:p>
            <a:pPr>
              <a:lnSpc>
                <a:spcPct val="100000"/>
              </a:lnSpc>
              <a:spcBef>
                <a:spcPts val="0"/>
              </a:spcBef>
              <a:buClr>
                <a:srgbClr val="007F88"/>
              </a:buClr>
              <a:buSzPct val="110000"/>
            </a:pPr>
            <a:endParaRPr lang="en-US" sz="2000" dirty="0"/>
          </a:p>
          <a:p>
            <a:pPr marL="342900" indent="-342900">
              <a:lnSpc>
                <a:spcPct val="100000"/>
              </a:lnSpc>
              <a:spcBef>
                <a:spcPts val="0"/>
              </a:spcBef>
              <a:buClr>
                <a:srgbClr val="007F88"/>
              </a:buClr>
              <a:buSzPct val="110000"/>
            </a:pPr>
            <a:r>
              <a:rPr lang="en-US" sz="2000" b="1" dirty="0"/>
              <a:t>You state: </a:t>
            </a:r>
            <a:r>
              <a:rPr lang="en-US" sz="2000" dirty="0"/>
              <a:t>Currently, there are no published clinical trials supporting the use of ivermectin or fenbendazole for cancer treatment. Claims suggesting otherwise are unfortunately based on misinformation.</a:t>
            </a:r>
          </a:p>
          <a:p>
            <a:pPr marL="342900" indent="-342900">
              <a:lnSpc>
                <a:spcPct val="100000"/>
              </a:lnSpc>
              <a:spcBef>
                <a:spcPts val="0"/>
              </a:spcBef>
              <a:buClr>
                <a:srgbClr val="007F88"/>
              </a:buClr>
              <a:buSzPct val="110000"/>
            </a:pPr>
            <a:endParaRPr lang="en-US" sz="2000" dirty="0"/>
          </a:p>
          <a:p>
            <a:pPr marL="342900" indent="-342900">
              <a:lnSpc>
                <a:spcPct val="100000"/>
              </a:lnSpc>
              <a:spcBef>
                <a:spcPts val="0"/>
              </a:spcBef>
              <a:buClr>
                <a:srgbClr val="007F88"/>
              </a:buClr>
              <a:buSzPct val="110000"/>
            </a:pPr>
            <a:r>
              <a:rPr lang="en-US" sz="2000" b="1" dirty="0"/>
              <a:t>RM asks: </a:t>
            </a:r>
            <a:r>
              <a:rPr lang="en-US" sz="2000" dirty="0"/>
              <a:t>That is disappointing. Should I trust what Mel Gibson says?</a:t>
            </a:r>
          </a:p>
          <a:p>
            <a:pPr>
              <a:lnSpc>
                <a:spcPct val="100000"/>
              </a:lnSpc>
              <a:spcBef>
                <a:spcPts val="0"/>
              </a:spcBef>
              <a:buClr>
                <a:srgbClr val="007F88"/>
              </a:buClr>
              <a:buSzPct val="110000"/>
            </a:pPr>
            <a:endParaRPr lang="en-US" sz="2000" dirty="0"/>
          </a:p>
          <a:p>
            <a:pPr marL="342900" indent="-342900">
              <a:lnSpc>
                <a:spcPct val="100000"/>
              </a:lnSpc>
              <a:spcBef>
                <a:spcPts val="0"/>
              </a:spcBef>
              <a:buClr>
                <a:srgbClr val="007F88"/>
              </a:buClr>
              <a:buSzPct val="110000"/>
            </a:pPr>
            <a:r>
              <a:rPr lang="en-US" sz="2000" b="1" dirty="0"/>
              <a:t>Your response:</a:t>
            </a:r>
            <a:r>
              <a:rPr lang="en-US" sz="2000" dirty="0"/>
              <a:t> While Mel Gibson is a talented actor, he is not a medical professional. His statements are based on personal anecdotes rather than scientific evidence, so he is not a reliable source for medical advice.</a:t>
            </a:r>
          </a:p>
          <a:p>
            <a:endParaRPr lang="en-US" sz="1800" dirty="0"/>
          </a:p>
        </p:txBody>
      </p:sp>
      <p:sp>
        <p:nvSpPr>
          <p:cNvPr id="4" name="TextBox 3">
            <a:extLst>
              <a:ext uri="{FF2B5EF4-FFF2-40B4-BE49-F238E27FC236}">
                <a16:creationId xmlns:a16="http://schemas.microsoft.com/office/drawing/2014/main" id="{CB5A4E0D-AABC-8CC8-71E2-4CF24954AAEF}"/>
              </a:ext>
            </a:extLst>
          </p:cNvPr>
          <p:cNvSpPr txBox="1"/>
          <p:nvPr/>
        </p:nvSpPr>
        <p:spPr>
          <a:xfrm>
            <a:off x="173024" y="4322084"/>
            <a:ext cx="6049692" cy="253916"/>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Bylund CL. </a:t>
            </a:r>
            <a:r>
              <a:rPr lang="en-US" sz="1050" i="1" dirty="0"/>
              <a:t>JCO Oncol </a:t>
            </a:r>
            <a:r>
              <a:rPr lang="en-US" sz="1050" i="1" dirty="0" err="1"/>
              <a:t>Pract</a:t>
            </a:r>
            <a:r>
              <a:rPr lang="en-US" sz="1050" i="1" dirty="0"/>
              <a:t>.</a:t>
            </a:r>
            <a:r>
              <a:rPr lang="en-US" sz="1050" dirty="0"/>
              <a:t> 2023;19(3):e392-e402.</a:t>
            </a:r>
            <a:endParaRPr lang="en-US" sz="800" dirty="0"/>
          </a:p>
        </p:txBody>
      </p:sp>
    </p:spTree>
    <p:extLst>
      <p:ext uri="{BB962C8B-B14F-4D97-AF65-F5344CB8AC3E}">
        <p14:creationId xmlns:p14="http://schemas.microsoft.com/office/powerpoint/2010/main" val="892997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B28E1-D105-6E1A-9C9E-9918350BA6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19ED2D-3B87-5656-A853-4D7E9D4DC4C7}"/>
              </a:ext>
            </a:extLst>
          </p:cNvPr>
          <p:cNvSpPr>
            <a:spLocks noGrp="1"/>
          </p:cNvSpPr>
          <p:nvPr>
            <p:ph type="title"/>
          </p:nvPr>
        </p:nvSpPr>
        <p:spPr>
          <a:xfrm>
            <a:off x="173024" y="351635"/>
            <a:ext cx="8217639" cy="1200329"/>
          </a:xfrm>
        </p:spPr>
        <p:txBody>
          <a:bodyPr/>
          <a:lstStyle/>
          <a:p>
            <a:r>
              <a:rPr lang="en-US" sz="2800" spc="-150" dirty="0">
                <a:latin typeface="Arial"/>
                <a:cs typeface="Arial"/>
              </a:rPr>
              <a:t>Applying Step 2</a:t>
            </a:r>
            <a:br>
              <a:rPr lang="en-US" sz="3300" spc="-150" dirty="0"/>
            </a:br>
            <a:r>
              <a:rPr lang="en-US" sz="2400" spc="-150" dirty="0"/>
              <a:t> Correct the Misinformation</a:t>
            </a:r>
            <a:br>
              <a:rPr lang="en-US" sz="2800" dirty="0"/>
            </a:br>
            <a:endParaRPr lang="en-US" sz="2800" dirty="0"/>
          </a:p>
        </p:txBody>
      </p:sp>
      <p:sp>
        <p:nvSpPr>
          <p:cNvPr id="3" name="Content Placeholder 2">
            <a:extLst>
              <a:ext uri="{FF2B5EF4-FFF2-40B4-BE49-F238E27FC236}">
                <a16:creationId xmlns:a16="http://schemas.microsoft.com/office/drawing/2014/main" id="{286336A5-706F-91BC-B8E2-A228A972E942}"/>
              </a:ext>
            </a:extLst>
          </p:cNvPr>
          <p:cNvSpPr>
            <a:spLocks noGrp="1"/>
          </p:cNvSpPr>
          <p:nvPr>
            <p:ph idx="1"/>
          </p:nvPr>
        </p:nvSpPr>
        <p:spPr>
          <a:xfrm>
            <a:off x="243446" y="1170709"/>
            <a:ext cx="8782790" cy="2906554"/>
          </a:xfrm>
        </p:spPr>
        <p:txBody>
          <a:bodyPr>
            <a:noAutofit/>
          </a:bodyPr>
          <a:lstStyle/>
          <a:p>
            <a:pPr>
              <a:lnSpc>
                <a:spcPct val="100000"/>
              </a:lnSpc>
              <a:spcBef>
                <a:spcPts val="0"/>
              </a:spcBef>
              <a:buClr>
                <a:srgbClr val="007F88"/>
              </a:buClr>
              <a:buSzPct val="110000"/>
            </a:pPr>
            <a:r>
              <a:rPr lang="en-US" sz="1600" b="1" dirty="0"/>
              <a:t>Patent Case: Step 2</a:t>
            </a:r>
            <a:endParaRPr lang="en-US" sz="1600" dirty="0"/>
          </a:p>
          <a:p>
            <a:pPr>
              <a:lnSpc>
                <a:spcPct val="100000"/>
              </a:lnSpc>
              <a:spcBef>
                <a:spcPts val="0"/>
              </a:spcBef>
              <a:buClr>
                <a:srgbClr val="007F88"/>
              </a:buClr>
              <a:buSzPct val="110000"/>
            </a:pPr>
            <a:r>
              <a:rPr lang="en-US" sz="1600" dirty="0"/>
              <a:t>Bringing it Back to the Patient:</a:t>
            </a:r>
          </a:p>
          <a:p>
            <a:pPr>
              <a:lnSpc>
                <a:spcPct val="100000"/>
              </a:lnSpc>
              <a:spcBef>
                <a:spcPts val="0"/>
              </a:spcBef>
              <a:buClr>
                <a:srgbClr val="007F88"/>
              </a:buClr>
              <a:buSzPct val="110000"/>
            </a:pPr>
            <a:endParaRPr lang="en-US" sz="1600" dirty="0"/>
          </a:p>
          <a:p>
            <a:pPr>
              <a:lnSpc>
                <a:spcPct val="100000"/>
              </a:lnSpc>
              <a:spcBef>
                <a:spcPts val="0"/>
              </a:spcBef>
              <a:buClr>
                <a:srgbClr val="007F88"/>
              </a:buClr>
              <a:buSzPct val="110000"/>
            </a:pPr>
            <a:r>
              <a:rPr lang="en-US" sz="1600" b="1" dirty="0"/>
              <a:t>RM asks</a:t>
            </a:r>
            <a:r>
              <a:rPr lang="en-US" sz="1600" dirty="0"/>
              <a:t>: What if I add ivermectin to my treatment plan?</a:t>
            </a:r>
          </a:p>
          <a:p>
            <a:pPr>
              <a:lnSpc>
                <a:spcPct val="100000"/>
              </a:lnSpc>
              <a:spcBef>
                <a:spcPts val="0"/>
              </a:spcBef>
              <a:buClr>
                <a:srgbClr val="007F88"/>
              </a:buClr>
              <a:buSzPct val="110000"/>
            </a:pPr>
            <a:endParaRPr lang="en-US" sz="1600" dirty="0"/>
          </a:p>
          <a:p>
            <a:pPr>
              <a:lnSpc>
                <a:spcPct val="100000"/>
              </a:lnSpc>
              <a:spcBef>
                <a:spcPts val="0"/>
              </a:spcBef>
              <a:buClr>
                <a:srgbClr val="007F88"/>
              </a:buClr>
              <a:buSzPct val="110000"/>
            </a:pPr>
            <a:r>
              <a:rPr lang="en-US" sz="1600" b="1" dirty="0"/>
              <a:t>Your response: </a:t>
            </a:r>
            <a:r>
              <a:rPr lang="en-US" sz="1600" dirty="0"/>
              <a:t>I understand why you are looking for every possible option, however, studies done in a lab don’t always translate into proven benefits for people</a:t>
            </a:r>
          </a:p>
          <a:p>
            <a:pPr marL="628650" lvl="1" indent="-285750">
              <a:lnSpc>
                <a:spcPct val="100000"/>
              </a:lnSpc>
              <a:spcBef>
                <a:spcPts val="0"/>
              </a:spcBef>
              <a:buClr>
                <a:srgbClr val="00314C"/>
              </a:buClr>
              <a:buSzPct val="110000"/>
              <a:buFont typeface="Arial" panose="020B0604020202020204" pitchFamily="34" charset="0"/>
              <a:buChar char="•"/>
            </a:pPr>
            <a:r>
              <a:rPr lang="en-US" sz="1600" dirty="0"/>
              <a:t>What we do know: FOLFOX combined with bevacizumab has strong evidence for improving survival</a:t>
            </a:r>
          </a:p>
          <a:p>
            <a:pPr marL="628650" lvl="1" indent="-285750">
              <a:lnSpc>
                <a:spcPct val="100000"/>
              </a:lnSpc>
              <a:spcBef>
                <a:spcPts val="0"/>
              </a:spcBef>
              <a:buClr>
                <a:srgbClr val="00314C"/>
              </a:buClr>
              <a:buSzPct val="110000"/>
              <a:buFont typeface="Arial" panose="020B0604020202020204" pitchFamily="34" charset="0"/>
              <a:buChar char="•"/>
            </a:pPr>
            <a:r>
              <a:rPr lang="en-US" sz="1600" dirty="0"/>
              <a:t>What we do not know: Adding ivermectin could cause unknown consequences such as delays in therapy or increased side effects</a:t>
            </a:r>
            <a:endParaRPr lang="en-US" sz="1600" b="1" dirty="0">
              <a:solidFill>
                <a:schemeClr val="tx1">
                  <a:lumMod val="50000"/>
                  <a:lumOff val="50000"/>
                </a:schemeClr>
              </a:solidFill>
            </a:endParaRPr>
          </a:p>
          <a:p>
            <a:endParaRPr lang="en-US" sz="1600" dirty="0"/>
          </a:p>
        </p:txBody>
      </p:sp>
      <p:sp>
        <p:nvSpPr>
          <p:cNvPr id="4" name="TextBox 3">
            <a:extLst>
              <a:ext uri="{FF2B5EF4-FFF2-40B4-BE49-F238E27FC236}">
                <a16:creationId xmlns:a16="http://schemas.microsoft.com/office/drawing/2014/main" id="{C5E77703-32E7-3960-BF18-6CD1A9BD210A}"/>
              </a:ext>
            </a:extLst>
          </p:cNvPr>
          <p:cNvSpPr txBox="1"/>
          <p:nvPr/>
        </p:nvSpPr>
        <p:spPr>
          <a:xfrm>
            <a:off x="243446" y="4637976"/>
            <a:ext cx="6049692" cy="253916"/>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Bylund CL. </a:t>
            </a:r>
            <a:r>
              <a:rPr lang="en-US" sz="1050" i="1" dirty="0"/>
              <a:t>JCO Oncol </a:t>
            </a:r>
            <a:r>
              <a:rPr lang="en-US" sz="1050" i="1" dirty="0" err="1"/>
              <a:t>Pract</a:t>
            </a:r>
            <a:r>
              <a:rPr lang="en-US" sz="1050" i="1" dirty="0"/>
              <a:t>.</a:t>
            </a:r>
            <a:r>
              <a:rPr lang="en-US" sz="1050" dirty="0"/>
              <a:t> 2023;19(3):e392-e402.</a:t>
            </a:r>
          </a:p>
        </p:txBody>
      </p:sp>
    </p:spTree>
    <p:extLst>
      <p:ext uri="{BB962C8B-B14F-4D97-AF65-F5344CB8AC3E}">
        <p14:creationId xmlns:p14="http://schemas.microsoft.com/office/powerpoint/2010/main" val="829148039"/>
      </p:ext>
    </p:extLst>
  </p:cSld>
  <p:clrMapOvr>
    <a:masterClrMapping/>
  </p:clrMapOvr>
  <p:extLst>
    <p:ext uri="{6950BFC3-D8DA-4A85-94F7-54DA5524770B}">
      <p188:commentRel xmlns:p188="http://schemas.microsoft.com/office/powerpoint/2018/8/main" r:id="rId2"/>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2E1BF-1583-9CA9-F404-65E9A7E1E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645832-CCF4-3128-B862-B3624455E1C0}"/>
              </a:ext>
            </a:extLst>
          </p:cNvPr>
          <p:cNvSpPr>
            <a:spLocks noGrp="1"/>
          </p:cNvSpPr>
          <p:nvPr>
            <p:ph type="title"/>
          </p:nvPr>
        </p:nvSpPr>
        <p:spPr>
          <a:xfrm>
            <a:off x="243446" y="477505"/>
            <a:ext cx="8217639" cy="480131"/>
          </a:xfrm>
        </p:spPr>
        <p:txBody>
          <a:bodyPr/>
          <a:lstStyle/>
          <a:p>
            <a:r>
              <a:rPr lang="en-US" sz="2800" spc="-150" dirty="0">
                <a:latin typeface="Arial"/>
                <a:cs typeface="Arial"/>
              </a:rPr>
              <a:t>Four Step Approach</a:t>
            </a:r>
            <a:endParaRPr lang="en-US" sz="2800" dirty="0"/>
          </a:p>
        </p:txBody>
      </p:sp>
      <p:sp>
        <p:nvSpPr>
          <p:cNvPr id="4" name="TextBox 3">
            <a:extLst>
              <a:ext uri="{FF2B5EF4-FFF2-40B4-BE49-F238E27FC236}">
                <a16:creationId xmlns:a16="http://schemas.microsoft.com/office/drawing/2014/main" id="{32634449-6AF2-873D-4BEC-39CEDA5FDF6F}"/>
              </a:ext>
            </a:extLst>
          </p:cNvPr>
          <p:cNvSpPr txBox="1"/>
          <p:nvPr/>
        </p:nvSpPr>
        <p:spPr>
          <a:xfrm>
            <a:off x="243446" y="4665995"/>
            <a:ext cx="6049692" cy="261610"/>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Bylund CL. </a:t>
            </a:r>
            <a:r>
              <a:rPr lang="en-US" sz="1050" i="1" dirty="0"/>
              <a:t>JCO Oncol </a:t>
            </a:r>
            <a:r>
              <a:rPr lang="en-US" sz="1050" i="1" dirty="0" err="1"/>
              <a:t>Pract</a:t>
            </a:r>
            <a:r>
              <a:rPr lang="en-US" sz="1050" i="1" dirty="0"/>
              <a:t>.</a:t>
            </a:r>
            <a:r>
              <a:rPr lang="en-US" sz="1050" dirty="0"/>
              <a:t> 2023;19(3):e392-e402.</a:t>
            </a:r>
            <a:endParaRPr lang="en-US" sz="800" dirty="0"/>
          </a:p>
        </p:txBody>
      </p:sp>
      <p:graphicFrame>
        <p:nvGraphicFramePr>
          <p:cNvPr id="13" name="Content Placeholder 12">
            <a:extLst>
              <a:ext uri="{FF2B5EF4-FFF2-40B4-BE49-F238E27FC236}">
                <a16:creationId xmlns:a16="http://schemas.microsoft.com/office/drawing/2014/main" id="{DF6D58C3-3709-C28D-A1A6-D0D8FDB0C6B2}"/>
              </a:ext>
            </a:extLst>
          </p:cNvPr>
          <p:cNvGraphicFramePr>
            <a:graphicFrameLocks noGrp="1"/>
          </p:cNvGraphicFramePr>
          <p:nvPr>
            <p:ph idx="1"/>
            <p:extLst>
              <p:ext uri="{D42A27DB-BD31-4B8C-83A1-F6EECF244321}">
                <p14:modId xmlns:p14="http://schemas.microsoft.com/office/powerpoint/2010/main" val="3006984626"/>
              </p:ext>
            </p:extLst>
          </p:nvPr>
        </p:nvGraphicFramePr>
        <p:xfrm>
          <a:off x="316923" y="940594"/>
          <a:ext cx="7886700"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6794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42CDB-729E-8CFA-D2C1-C6E3080BC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F00ECA-C50B-491E-E6EB-88041EEB60FD}"/>
              </a:ext>
            </a:extLst>
          </p:cNvPr>
          <p:cNvSpPr>
            <a:spLocks noGrp="1"/>
          </p:cNvSpPr>
          <p:nvPr>
            <p:ph type="title"/>
          </p:nvPr>
        </p:nvSpPr>
        <p:spPr>
          <a:xfrm>
            <a:off x="173024" y="587085"/>
            <a:ext cx="8217639" cy="729430"/>
          </a:xfrm>
        </p:spPr>
        <p:txBody>
          <a:bodyPr/>
          <a:lstStyle/>
          <a:p>
            <a:r>
              <a:rPr lang="en-US" sz="2800" spc="-150" dirty="0">
                <a:latin typeface="Arial"/>
                <a:cs typeface="Arial"/>
              </a:rPr>
              <a:t>Four Step Approach</a:t>
            </a:r>
            <a:br>
              <a:rPr lang="en-US" sz="2800" spc="-150" dirty="0"/>
            </a:br>
            <a:r>
              <a:rPr lang="en-US" sz="1800" spc="-150" dirty="0">
                <a:latin typeface="Arial"/>
                <a:cs typeface="Arial"/>
              </a:rPr>
              <a:t> </a:t>
            </a:r>
            <a:endParaRPr lang="en-US" sz="2800" dirty="0"/>
          </a:p>
        </p:txBody>
      </p:sp>
      <p:sp>
        <p:nvSpPr>
          <p:cNvPr id="3" name="Content Placeholder 2">
            <a:extLst>
              <a:ext uri="{FF2B5EF4-FFF2-40B4-BE49-F238E27FC236}">
                <a16:creationId xmlns:a16="http://schemas.microsoft.com/office/drawing/2014/main" id="{5DFC2F9C-C654-AC00-A78F-717CB8C32030}"/>
              </a:ext>
            </a:extLst>
          </p:cNvPr>
          <p:cNvSpPr>
            <a:spLocks noGrp="1"/>
          </p:cNvSpPr>
          <p:nvPr>
            <p:ph idx="1"/>
          </p:nvPr>
        </p:nvSpPr>
        <p:spPr>
          <a:xfrm>
            <a:off x="243446" y="1202456"/>
            <a:ext cx="5423063" cy="3064743"/>
          </a:xfrm>
        </p:spPr>
        <p:txBody>
          <a:bodyPr>
            <a:normAutofit/>
          </a:bodyPr>
          <a:lstStyle/>
          <a:p>
            <a:pPr>
              <a:lnSpc>
                <a:spcPct val="150000"/>
              </a:lnSpc>
            </a:pPr>
            <a:r>
              <a:rPr lang="en-US" sz="1800" b="1" dirty="0">
                <a:latin typeface="Arial"/>
                <a:cs typeface="Arial"/>
              </a:rPr>
              <a:t>Step 3: Advise About Future Online Searches </a:t>
            </a:r>
          </a:p>
          <a:p>
            <a:pPr marL="342900" indent="-342900">
              <a:lnSpc>
                <a:spcPct val="150000"/>
              </a:lnSpc>
              <a:spcBef>
                <a:spcPts val="0"/>
              </a:spcBef>
              <a:buClr>
                <a:srgbClr val="007F88"/>
              </a:buClr>
              <a:buSzPct val="110000"/>
            </a:pPr>
            <a:r>
              <a:rPr lang="en-US" sz="1800" dirty="0">
                <a:latin typeface="Arial"/>
                <a:cs typeface="Arial"/>
              </a:rPr>
              <a:t>Suggest sites or sources of information</a:t>
            </a:r>
          </a:p>
          <a:p>
            <a:pPr marL="342900" indent="-342900">
              <a:lnSpc>
                <a:spcPct val="150000"/>
              </a:lnSpc>
              <a:spcBef>
                <a:spcPts val="0"/>
              </a:spcBef>
              <a:buClr>
                <a:srgbClr val="007F88"/>
              </a:buClr>
              <a:buSzPct val="110000"/>
            </a:pPr>
            <a:r>
              <a:rPr lang="en-US" sz="1800" dirty="0">
                <a:latin typeface="Arial"/>
                <a:cs typeface="Arial"/>
              </a:rPr>
              <a:t>Take into account the patient’s health literacy level </a:t>
            </a:r>
          </a:p>
          <a:p>
            <a:pPr marL="342900" indent="-342900">
              <a:lnSpc>
                <a:spcPct val="100000"/>
              </a:lnSpc>
              <a:spcBef>
                <a:spcPts val="0"/>
              </a:spcBef>
              <a:buClr>
                <a:srgbClr val="007F88"/>
              </a:buClr>
              <a:buSzPct val="110000"/>
            </a:pPr>
            <a:endParaRPr lang="en-US" sz="1800" dirty="0"/>
          </a:p>
          <a:p>
            <a:pPr marL="457200" lvl="1">
              <a:lnSpc>
                <a:spcPct val="100000"/>
              </a:lnSpc>
              <a:spcBef>
                <a:spcPts val="0"/>
              </a:spcBef>
            </a:pPr>
            <a:endParaRPr lang="en-US" dirty="0">
              <a:latin typeface="Arial"/>
              <a:cs typeface="Arial"/>
            </a:endParaRPr>
          </a:p>
          <a:p>
            <a:pPr marL="457200" lvl="1" algn="ctr">
              <a:lnSpc>
                <a:spcPct val="100000"/>
              </a:lnSpc>
              <a:buClr>
                <a:srgbClr val="007F88"/>
              </a:buClr>
              <a:buSzPct val="110000"/>
            </a:pPr>
            <a:r>
              <a:rPr lang="en-US" b="1" dirty="0">
                <a:solidFill>
                  <a:schemeClr val="tx1">
                    <a:lumMod val="50000"/>
                    <a:lumOff val="50000"/>
                  </a:schemeClr>
                </a:solidFill>
              </a:rPr>
              <a:t> </a:t>
            </a:r>
          </a:p>
          <a:p>
            <a:pPr marL="457200" lvl="1">
              <a:lnSpc>
                <a:spcPct val="100000"/>
              </a:lnSpc>
              <a:buClr>
                <a:srgbClr val="007F88"/>
              </a:buClr>
              <a:buSzPct val="110000"/>
            </a:pPr>
            <a:endParaRPr lang="en-US" dirty="0">
              <a:solidFill>
                <a:schemeClr val="tx1">
                  <a:lumMod val="50000"/>
                  <a:lumOff val="50000"/>
                </a:schemeClr>
              </a:solidFill>
            </a:endParaRPr>
          </a:p>
          <a:p>
            <a:pPr>
              <a:lnSpc>
                <a:spcPct val="100000"/>
              </a:lnSpc>
            </a:pPr>
            <a:endParaRPr lang="en-US" sz="1800" dirty="0"/>
          </a:p>
        </p:txBody>
      </p:sp>
      <p:sp>
        <p:nvSpPr>
          <p:cNvPr id="4" name="TextBox 3">
            <a:extLst>
              <a:ext uri="{FF2B5EF4-FFF2-40B4-BE49-F238E27FC236}">
                <a16:creationId xmlns:a16="http://schemas.microsoft.com/office/drawing/2014/main" id="{C262BD3F-7362-BAC4-599D-E53B9AF34D16}"/>
              </a:ext>
            </a:extLst>
          </p:cNvPr>
          <p:cNvSpPr txBox="1"/>
          <p:nvPr/>
        </p:nvSpPr>
        <p:spPr>
          <a:xfrm>
            <a:off x="173024" y="4697847"/>
            <a:ext cx="6049692" cy="261610"/>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Bylund CL. </a:t>
            </a:r>
            <a:r>
              <a:rPr lang="en-US" sz="1050" i="1" dirty="0"/>
              <a:t>JCO Oncol </a:t>
            </a:r>
            <a:r>
              <a:rPr lang="en-US" sz="1050" i="1" dirty="0" err="1"/>
              <a:t>Pract</a:t>
            </a:r>
            <a:r>
              <a:rPr lang="en-US" sz="1050" i="1" dirty="0"/>
              <a:t>.</a:t>
            </a:r>
            <a:r>
              <a:rPr lang="en-US" sz="1050" dirty="0"/>
              <a:t> 2023;19(3):e392-e402.</a:t>
            </a:r>
            <a:endParaRPr lang="en-US" sz="800" dirty="0"/>
          </a:p>
        </p:txBody>
      </p:sp>
      <p:pic>
        <p:nvPicPr>
          <p:cNvPr id="45" name="Picture 44">
            <a:extLst>
              <a:ext uri="{FF2B5EF4-FFF2-40B4-BE49-F238E27FC236}">
                <a16:creationId xmlns:a16="http://schemas.microsoft.com/office/drawing/2014/main" id="{04B7C320-5B70-4D02-36B6-8C256C3B6472}"/>
              </a:ext>
            </a:extLst>
          </p:cNvPr>
          <p:cNvPicPr>
            <a:picLocks noChangeAspect="1"/>
          </p:cNvPicPr>
          <p:nvPr/>
        </p:nvPicPr>
        <p:blipFill>
          <a:blip r:embed="rId3"/>
          <a:stretch>
            <a:fillRect/>
          </a:stretch>
        </p:blipFill>
        <p:spPr>
          <a:xfrm>
            <a:off x="5814965" y="1316515"/>
            <a:ext cx="2945265" cy="2383498"/>
          </a:xfrm>
          <a:prstGeom prst="rect">
            <a:avLst/>
          </a:prstGeom>
        </p:spPr>
      </p:pic>
    </p:spTree>
    <p:extLst>
      <p:ext uri="{BB962C8B-B14F-4D97-AF65-F5344CB8AC3E}">
        <p14:creationId xmlns:p14="http://schemas.microsoft.com/office/powerpoint/2010/main" val="1001042900"/>
      </p:ext>
    </p:extLst>
  </p:cSld>
  <p:clrMapOvr>
    <a:masterClrMapping/>
  </p:clrMapOvr>
  <p:extLst>
    <p:ext uri="{6950BFC3-D8DA-4A85-94F7-54DA5524770B}">
      <p188:commentRel xmlns:p188="http://schemas.microsoft.com/office/powerpoint/2018/8/main" r:id="rId2"/>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9373B-21A7-C6D3-7747-A7003DD8C0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6506B8-BD23-B25C-5233-61BE3E536A62}"/>
              </a:ext>
            </a:extLst>
          </p:cNvPr>
          <p:cNvSpPr>
            <a:spLocks noGrp="1"/>
          </p:cNvSpPr>
          <p:nvPr>
            <p:ph type="title"/>
          </p:nvPr>
        </p:nvSpPr>
        <p:spPr>
          <a:xfrm>
            <a:off x="117764" y="466709"/>
            <a:ext cx="8217639" cy="1643527"/>
          </a:xfrm>
        </p:spPr>
        <p:txBody>
          <a:bodyPr/>
          <a:lstStyle/>
          <a:p>
            <a:r>
              <a:rPr lang="en-US" sz="2800" spc="-150" dirty="0">
                <a:latin typeface="Arial"/>
                <a:cs typeface="Arial"/>
              </a:rPr>
              <a:t>Applying Step 3</a:t>
            </a:r>
            <a:br>
              <a:rPr lang="en-US" sz="2800" spc="-150" dirty="0"/>
            </a:br>
            <a:r>
              <a:rPr lang="en-US" sz="2800" spc="-150" dirty="0"/>
              <a:t> </a:t>
            </a:r>
            <a:r>
              <a:rPr lang="en-US" sz="2800" dirty="0">
                <a:latin typeface="Arial"/>
                <a:cs typeface="Arial"/>
              </a:rPr>
              <a:t>Advise About Future Online Searches</a:t>
            </a:r>
            <a:br>
              <a:rPr lang="en-US" sz="2800" dirty="0"/>
            </a:br>
            <a:br>
              <a:rPr lang="en-US" sz="2800" spc="-150" dirty="0"/>
            </a:br>
            <a:endParaRPr lang="en-US" sz="2800" dirty="0"/>
          </a:p>
        </p:txBody>
      </p:sp>
      <p:sp>
        <p:nvSpPr>
          <p:cNvPr id="3" name="Content Placeholder 2">
            <a:extLst>
              <a:ext uri="{FF2B5EF4-FFF2-40B4-BE49-F238E27FC236}">
                <a16:creationId xmlns:a16="http://schemas.microsoft.com/office/drawing/2014/main" id="{70F810C9-5463-2295-B70A-804FE26E2242}"/>
              </a:ext>
            </a:extLst>
          </p:cNvPr>
          <p:cNvSpPr>
            <a:spLocks noGrp="1"/>
          </p:cNvSpPr>
          <p:nvPr>
            <p:ph idx="1"/>
          </p:nvPr>
        </p:nvSpPr>
        <p:spPr>
          <a:xfrm>
            <a:off x="243446" y="1489364"/>
            <a:ext cx="8782790" cy="2906554"/>
          </a:xfrm>
        </p:spPr>
        <p:txBody>
          <a:bodyPr>
            <a:noAutofit/>
          </a:bodyPr>
          <a:lstStyle/>
          <a:p>
            <a:pPr>
              <a:lnSpc>
                <a:spcPct val="100000"/>
              </a:lnSpc>
              <a:spcBef>
                <a:spcPts val="0"/>
              </a:spcBef>
              <a:buClr>
                <a:srgbClr val="007F88"/>
              </a:buClr>
              <a:buSzPct val="110000"/>
            </a:pPr>
            <a:r>
              <a:rPr lang="en-US" sz="2000" b="1" dirty="0"/>
              <a:t>Patent Case: Step 3</a:t>
            </a:r>
            <a:endParaRPr lang="en-US" sz="2000" b="1" dirty="0">
              <a:latin typeface="Arial"/>
              <a:cs typeface="Arial"/>
            </a:endParaRPr>
          </a:p>
          <a:p>
            <a:pPr>
              <a:lnSpc>
                <a:spcPct val="100000"/>
              </a:lnSpc>
              <a:spcBef>
                <a:spcPts val="0"/>
              </a:spcBef>
              <a:buClr>
                <a:srgbClr val="007F88"/>
              </a:buClr>
              <a:buSzPct val="110000"/>
            </a:pPr>
            <a:r>
              <a:rPr lang="en-US" sz="2000" b="1" dirty="0"/>
              <a:t>RM asks: </a:t>
            </a:r>
            <a:r>
              <a:rPr lang="en-US" sz="2000" dirty="0"/>
              <a:t>Thank you for helping me identify misinformation. I would like to do my own research; where can I find trusted sources?</a:t>
            </a:r>
          </a:p>
          <a:p>
            <a:pPr>
              <a:lnSpc>
                <a:spcPct val="100000"/>
              </a:lnSpc>
              <a:spcBef>
                <a:spcPts val="500"/>
              </a:spcBef>
              <a:buClr>
                <a:srgbClr val="007F88"/>
              </a:buClr>
              <a:buSzPct val="110000"/>
            </a:pPr>
            <a:r>
              <a:rPr lang="en-US" sz="2000" b="1" dirty="0"/>
              <a:t>Your Response: </a:t>
            </a:r>
            <a:r>
              <a:rPr lang="en-US" sz="2000" dirty="0"/>
              <a:t>I am glad you want to look into this yourself. For reliable cancer information, I recommend starting with:</a:t>
            </a:r>
          </a:p>
          <a:p>
            <a:pPr lvl="1">
              <a:lnSpc>
                <a:spcPct val="100000"/>
              </a:lnSpc>
              <a:buClr>
                <a:srgbClr val="007F88"/>
              </a:buClr>
              <a:buSzPct val="110000"/>
            </a:pPr>
            <a:r>
              <a:rPr lang="en-US" sz="2000" dirty="0"/>
              <a:t>American Cancer Society</a:t>
            </a:r>
          </a:p>
          <a:p>
            <a:pPr lvl="1">
              <a:lnSpc>
                <a:spcPct val="100000"/>
              </a:lnSpc>
              <a:buClr>
                <a:srgbClr val="007F88"/>
              </a:buClr>
              <a:buSzPct val="110000"/>
            </a:pPr>
            <a:r>
              <a:rPr lang="en-US" sz="2000" dirty="0"/>
              <a:t>NCCN Patient Guidelines</a:t>
            </a:r>
          </a:p>
          <a:p>
            <a:pPr lvl="1">
              <a:lnSpc>
                <a:spcPct val="100000"/>
              </a:lnSpc>
              <a:buClr>
                <a:srgbClr val="007F88"/>
              </a:buClr>
              <a:buSzPct val="110000"/>
            </a:pPr>
            <a:r>
              <a:rPr lang="en-US" sz="2000" dirty="0"/>
              <a:t>Reminder of the CRAP test</a:t>
            </a:r>
          </a:p>
          <a:p>
            <a:endParaRPr lang="en-US" sz="2000" dirty="0"/>
          </a:p>
        </p:txBody>
      </p:sp>
    </p:spTree>
    <p:extLst>
      <p:ext uri="{BB962C8B-B14F-4D97-AF65-F5344CB8AC3E}">
        <p14:creationId xmlns:p14="http://schemas.microsoft.com/office/powerpoint/2010/main" val="3486803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427C7-C06B-C653-1651-92A47F3418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C1ACC9-606E-AFDC-F99B-44A0068A51B3}"/>
              </a:ext>
            </a:extLst>
          </p:cNvPr>
          <p:cNvSpPr>
            <a:spLocks noGrp="1"/>
          </p:cNvSpPr>
          <p:nvPr>
            <p:ph type="title"/>
          </p:nvPr>
        </p:nvSpPr>
        <p:spPr>
          <a:xfrm>
            <a:off x="243446" y="477505"/>
            <a:ext cx="8217639" cy="480131"/>
          </a:xfrm>
        </p:spPr>
        <p:txBody>
          <a:bodyPr/>
          <a:lstStyle/>
          <a:p>
            <a:r>
              <a:rPr lang="en-US" sz="2800" spc="-150" dirty="0">
                <a:latin typeface="Arial"/>
                <a:cs typeface="Arial"/>
              </a:rPr>
              <a:t>Four Step Approach</a:t>
            </a:r>
            <a:endParaRPr lang="en-US" sz="2800" dirty="0"/>
          </a:p>
        </p:txBody>
      </p:sp>
      <p:sp>
        <p:nvSpPr>
          <p:cNvPr id="4" name="TextBox 3">
            <a:extLst>
              <a:ext uri="{FF2B5EF4-FFF2-40B4-BE49-F238E27FC236}">
                <a16:creationId xmlns:a16="http://schemas.microsoft.com/office/drawing/2014/main" id="{28B15AF3-ADB2-5C39-C6EA-78CF91F9BB54}"/>
              </a:ext>
            </a:extLst>
          </p:cNvPr>
          <p:cNvSpPr txBox="1"/>
          <p:nvPr/>
        </p:nvSpPr>
        <p:spPr>
          <a:xfrm>
            <a:off x="243446" y="4740336"/>
            <a:ext cx="6049692" cy="261610"/>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Bylund CL. </a:t>
            </a:r>
            <a:r>
              <a:rPr lang="en-US" sz="1050" i="1" dirty="0"/>
              <a:t>JCO Oncol </a:t>
            </a:r>
            <a:r>
              <a:rPr lang="en-US" sz="1050" i="1" dirty="0" err="1"/>
              <a:t>Pract</a:t>
            </a:r>
            <a:r>
              <a:rPr lang="en-US" sz="1050" i="1" dirty="0"/>
              <a:t>.</a:t>
            </a:r>
            <a:r>
              <a:rPr lang="en-US" sz="1050" dirty="0"/>
              <a:t> 2023;19(3):e392-e402.</a:t>
            </a:r>
            <a:endParaRPr lang="en-US" sz="800" dirty="0"/>
          </a:p>
        </p:txBody>
      </p:sp>
      <p:graphicFrame>
        <p:nvGraphicFramePr>
          <p:cNvPr id="13" name="Content Placeholder 12">
            <a:extLst>
              <a:ext uri="{FF2B5EF4-FFF2-40B4-BE49-F238E27FC236}">
                <a16:creationId xmlns:a16="http://schemas.microsoft.com/office/drawing/2014/main" id="{59A312BA-871B-D4DC-DE8F-288F323C570A}"/>
              </a:ext>
            </a:extLst>
          </p:cNvPr>
          <p:cNvGraphicFramePr>
            <a:graphicFrameLocks noGrp="1"/>
          </p:cNvGraphicFramePr>
          <p:nvPr>
            <p:ph idx="1"/>
            <p:extLst>
              <p:ext uri="{D42A27DB-BD31-4B8C-83A1-F6EECF244321}">
                <p14:modId xmlns:p14="http://schemas.microsoft.com/office/powerpoint/2010/main" val="3596475851"/>
              </p:ext>
            </p:extLst>
          </p:nvPr>
        </p:nvGraphicFramePr>
        <p:xfrm>
          <a:off x="316923" y="940594"/>
          <a:ext cx="7886700"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3613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5886E-37B2-F74C-57FC-FD4414503F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70651B-12BA-ECCA-AD5E-B79F17DCA3D5}"/>
              </a:ext>
            </a:extLst>
          </p:cNvPr>
          <p:cNvSpPr>
            <a:spLocks noGrp="1"/>
          </p:cNvSpPr>
          <p:nvPr>
            <p:ph type="title"/>
          </p:nvPr>
        </p:nvSpPr>
        <p:spPr>
          <a:xfrm>
            <a:off x="243446" y="477505"/>
            <a:ext cx="8217639" cy="480131"/>
          </a:xfrm>
        </p:spPr>
        <p:txBody>
          <a:bodyPr/>
          <a:lstStyle/>
          <a:p>
            <a:r>
              <a:rPr lang="en-US" sz="2800" spc="-150" dirty="0">
                <a:latin typeface="Arial"/>
                <a:cs typeface="Arial"/>
              </a:rPr>
              <a:t>Four Step Approach </a:t>
            </a:r>
            <a:endParaRPr lang="en-US" sz="2800" dirty="0"/>
          </a:p>
        </p:txBody>
      </p:sp>
      <p:sp>
        <p:nvSpPr>
          <p:cNvPr id="3" name="Content Placeholder 2">
            <a:extLst>
              <a:ext uri="{FF2B5EF4-FFF2-40B4-BE49-F238E27FC236}">
                <a16:creationId xmlns:a16="http://schemas.microsoft.com/office/drawing/2014/main" id="{39123A6C-8150-AC28-3599-7CDA88F02ED9}"/>
              </a:ext>
            </a:extLst>
          </p:cNvPr>
          <p:cNvSpPr>
            <a:spLocks noGrp="1"/>
          </p:cNvSpPr>
          <p:nvPr>
            <p:ph idx="1"/>
          </p:nvPr>
        </p:nvSpPr>
        <p:spPr>
          <a:xfrm>
            <a:off x="243446" y="1202457"/>
            <a:ext cx="7886700" cy="2874806"/>
          </a:xfrm>
        </p:spPr>
        <p:txBody>
          <a:bodyPr>
            <a:normAutofit/>
          </a:bodyPr>
          <a:lstStyle/>
          <a:p>
            <a:r>
              <a:rPr lang="en-US" sz="2000" b="1" dirty="0">
                <a:latin typeface="Arial"/>
                <a:cs typeface="Arial"/>
              </a:rPr>
              <a:t>Step 4: Preserve the Clinician-Patient Relationship</a:t>
            </a:r>
            <a:endParaRPr lang="en-US" sz="2000" dirty="0">
              <a:latin typeface="Arial"/>
              <a:cs typeface="Arial"/>
            </a:endParaRPr>
          </a:p>
          <a:p>
            <a:pPr marL="342900" indent="-342900">
              <a:lnSpc>
                <a:spcPct val="150000"/>
              </a:lnSpc>
              <a:spcBef>
                <a:spcPts val="0"/>
              </a:spcBef>
              <a:buClr>
                <a:srgbClr val="007F88"/>
              </a:buClr>
              <a:buSzPct val="110000"/>
            </a:pPr>
            <a:r>
              <a:rPr lang="en-US" sz="2000" dirty="0">
                <a:latin typeface="Arial"/>
                <a:cs typeface="Arial"/>
              </a:rPr>
              <a:t>Be open-minded and supportive </a:t>
            </a:r>
            <a:endParaRPr lang="en-US" sz="2000" dirty="0">
              <a:cs typeface="Arial"/>
            </a:endParaRPr>
          </a:p>
          <a:p>
            <a:pPr marL="342900" indent="-342900">
              <a:lnSpc>
                <a:spcPct val="150000"/>
              </a:lnSpc>
              <a:spcBef>
                <a:spcPts val="0"/>
              </a:spcBef>
              <a:buClr>
                <a:srgbClr val="007F88"/>
              </a:buClr>
              <a:buSzPct val="110000"/>
            </a:pPr>
            <a:r>
              <a:rPr lang="en-US" sz="2000" dirty="0">
                <a:latin typeface="Arial"/>
                <a:cs typeface="Arial"/>
              </a:rPr>
              <a:t>Praise the patient's efforts </a:t>
            </a:r>
            <a:endParaRPr lang="en-US" sz="2000" dirty="0">
              <a:cs typeface="Arial"/>
            </a:endParaRPr>
          </a:p>
          <a:p>
            <a:pPr marL="342900" indent="-342900">
              <a:lnSpc>
                <a:spcPct val="150000"/>
              </a:lnSpc>
              <a:spcBef>
                <a:spcPts val="0"/>
              </a:spcBef>
              <a:buClr>
                <a:srgbClr val="007F88"/>
              </a:buClr>
              <a:buSzPct val="110000"/>
            </a:pPr>
            <a:r>
              <a:rPr lang="en-US" sz="2000" dirty="0">
                <a:latin typeface="Arial"/>
                <a:cs typeface="Arial"/>
              </a:rPr>
              <a:t>Do not criticize or discourage the patient</a:t>
            </a:r>
            <a:endParaRPr lang="en-US" sz="2000" dirty="0">
              <a:cs typeface="Arial"/>
            </a:endParaRPr>
          </a:p>
          <a:p>
            <a:pPr marL="342900" indent="-342900">
              <a:lnSpc>
                <a:spcPct val="150000"/>
              </a:lnSpc>
              <a:spcBef>
                <a:spcPts val="0"/>
              </a:spcBef>
              <a:buClr>
                <a:srgbClr val="007F88"/>
              </a:buClr>
              <a:buSzPct val="110000"/>
            </a:pPr>
            <a:r>
              <a:rPr lang="en-US" sz="2000" dirty="0">
                <a:latin typeface="Arial"/>
                <a:cs typeface="Arial"/>
              </a:rPr>
              <a:t>In the end it is the patient's ultimate choice</a:t>
            </a:r>
            <a:endParaRPr lang="en-US" sz="2000" dirty="0">
              <a:cs typeface="Arial"/>
            </a:endParaRPr>
          </a:p>
          <a:p>
            <a:endParaRPr lang="en-US" sz="1800" dirty="0"/>
          </a:p>
        </p:txBody>
      </p:sp>
      <p:sp>
        <p:nvSpPr>
          <p:cNvPr id="4" name="TextBox 3">
            <a:extLst>
              <a:ext uri="{FF2B5EF4-FFF2-40B4-BE49-F238E27FC236}">
                <a16:creationId xmlns:a16="http://schemas.microsoft.com/office/drawing/2014/main" id="{0D4F1338-EC26-3CBD-6204-5B33E3A16B68}"/>
              </a:ext>
            </a:extLst>
          </p:cNvPr>
          <p:cNvSpPr txBox="1"/>
          <p:nvPr/>
        </p:nvSpPr>
        <p:spPr>
          <a:xfrm>
            <a:off x="243446" y="4738397"/>
            <a:ext cx="6049692" cy="261610"/>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Bylund CL. </a:t>
            </a:r>
            <a:r>
              <a:rPr lang="en-US" sz="1050" i="1" dirty="0"/>
              <a:t>JCO Oncol </a:t>
            </a:r>
            <a:r>
              <a:rPr lang="en-US" sz="1050" i="1" dirty="0" err="1"/>
              <a:t>Pract</a:t>
            </a:r>
            <a:r>
              <a:rPr lang="en-US" sz="1050" i="1" dirty="0"/>
              <a:t>.</a:t>
            </a:r>
            <a:r>
              <a:rPr lang="en-US" sz="1050" dirty="0"/>
              <a:t> 2023;19(3):e392-e402.</a:t>
            </a:r>
            <a:endParaRPr lang="en-US" sz="800" dirty="0"/>
          </a:p>
        </p:txBody>
      </p:sp>
    </p:spTree>
    <p:extLst>
      <p:ext uri="{BB962C8B-B14F-4D97-AF65-F5344CB8AC3E}">
        <p14:creationId xmlns:p14="http://schemas.microsoft.com/office/powerpoint/2010/main" val="1205536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25A5C-5DAE-1212-4DBB-C5FAEFED6D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F02D1-DCE3-46B9-107F-0387D8E75637}"/>
              </a:ext>
            </a:extLst>
          </p:cNvPr>
          <p:cNvSpPr>
            <a:spLocks noGrp="1"/>
          </p:cNvSpPr>
          <p:nvPr>
            <p:ph type="title"/>
          </p:nvPr>
        </p:nvSpPr>
        <p:spPr>
          <a:xfrm>
            <a:off x="222664" y="513639"/>
            <a:ext cx="8217639" cy="812530"/>
          </a:xfrm>
        </p:spPr>
        <p:txBody>
          <a:bodyPr/>
          <a:lstStyle/>
          <a:p>
            <a:r>
              <a:rPr lang="en-US" sz="2800" spc="-150" dirty="0">
                <a:latin typeface="Arial"/>
                <a:cs typeface="Arial"/>
              </a:rPr>
              <a:t>Applying Step 4</a:t>
            </a:r>
            <a:br>
              <a:rPr lang="en-US" sz="2800" spc="-150" dirty="0">
                <a:latin typeface="Arial"/>
                <a:cs typeface="Arial"/>
              </a:rPr>
            </a:br>
            <a:r>
              <a:rPr lang="en-US" sz="2400" dirty="0">
                <a:latin typeface="Arial"/>
                <a:cs typeface="Arial"/>
              </a:rPr>
              <a:t>Preserve the Clinician-Patient Relationship</a:t>
            </a:r>
            <a:endParaRPr lang="en-US" sz="2400" dirty="0"/>
          </a:p>
        </p:txBody>
      </p:sp>
      <p:sp>
        <p:nvSpPr>
          <p:cNvPr id="3" name="Content Placeholder 2">
            <a:extLst>
              <a:ext uri="{FF2B5EF4-FFF2-40B4-BE49-F238E27FC236}">
                <a16:creationId xmlns:a16="http://schemas.microsoft.com/office/drawing/2014/main" id="{BFC12985-45C6-9197-F3D5-5C44C3C9E23A}"/>
              </a:ext>
            </a:extLst>
          </p:cNvPr>
          <p:cNvSpPr>
            <a:spLocks noGrp="1"/>
          </p:cNvSpPr>
          <p:nvPr>
            <p:ph idx="1"/>
          </p:nvPr>
        </p:nvSpPr>
        <p:spPr>
          <a:xfrm>
            <a:off x="173024" y="1601166"/>
            <a:ext cx="7886700" cy="2874806"/>
          </a:xfrm>
        </p:spPr>
        <p:txBody>
          <a:bodyPr>
            <a:normAutofit/>
          </a:bodyPr>
          <a:lstStyle/>
          <a:p>
            <a:pPr>
              <a:lnSpc>
                <a:spcPct val="100000"/>
              </a:lnSpc>
              <a:spcBef>
                <a:spcPts val="0"/>
              </a:spcBef>
              <a:buClr>
                <a:srgbClr val="007F88"/>
              </a:buClr>
              <a:buSzPct val="110000"/>
            </a:pPr>
            <a:r>
              <a:rPr lang="en-US" sz="2000" b="1" dirty="0">
                <a:latin typeface="Arial"/>
                <a:cs typeface="Arial"/>
              </a:rPr>
              <a:t>Patient Case: Step 4</a:t>
            </a:r>
            <a:endParaRPr lang="en-US" sz="2000" dirty="0"/>
          </a:p>
          <a:p>
            <a:pPr marL="342900" indent="-342900">
              <a:lnSpc>
                <a:spcPct val="100000"/>
              </a:lnSpc>
              <a:spcBef>
                <a:spcPts val="0"/>
              </a:spcBef>
              <a:buClr>
                <a:srgbClr val="007F88"/>
              </a:buClr>
              <a:buSzPct val="110000"/>
            </a:pPr>
            <a:r>
              <a:rPr lang="en-US" sz="2000" b="1" dirty="0"/>
              <a:t>RM:</a:t>
            </a:r>
            <a:r>
              <a:rPr lang="en-US" sz="2000" dirty="0"/>
              <a:t> I do not want to try ivermectin, but I still want to explore my options.</a:t>
            </a:r>
          </a:p>
          <a:p>
            <a:pPr>
              <a:lnSpc>
                <a:spcPct val="100000"/>
              </a:lnSpc>
              <a:spcBef>
                <a:spcPts val="0"/>
              </a:spcBef>
              <a:buClr>
                <a:srgbClr val="007F88"/>
              </a:buClr>
              <a:buSzPct val="110000"/>
            </a:pPr>
            <a:endParaRPr lang="en-US" sz="1600" b="1" dirty="0">
              <a:solidFill>
                <a:schemeClr val="tx1">
                  <a:lumMod val="50000"/>
                  <a:lumOff val="50000"/>
                </a:schemeClr>
              </a:solidFill>
            </a:endParaRPr>
          </a:p>
          <a:p>
            <a:pPr marL="342900" indent="-342900">
              <a:lnSpc>
                <a:spcPct val="100000"/>
              </a:lnSpc>
              <a:spcBef>
                <a:spcPts val="0"/>
              </a:spcBef>
              <a:buClr>
                <a:srgbClr val="007F88"/>
              </a:buClr>
              <a:buSzPct val="110000"/>
            </a:pPr>
            <a:r>
              <a:rPr lang="en-US" sz="2000" b="1" dirty="0"/>
              <a:t>Your response: </a:t>
            </a:r>
            <a:r>
              <a:rPr lang="en-US" sz="2000" dirty="0"/>
              <a:t>I respect your decision as it is important to feel confident in your treatment plan. There are evidence based alternatives such as </a:t>
            </a:r>
            <a:r>
              <a:rPr lang="en-US" sz="2000"/>
              <a:t>clinical trials </a:t>
            </a:r>
            <a:r>
              <a:rPr lang="en-US" sz="2000" dirty="0"/>
              <a:t>that I would recommend. </a:t>
            </a:r>
          </a:p>
        </p:txBody>
      </p:sp>
      <p:sp>
        <p:nvSpPr>
          <p:cNvPr id="4" name="TextBox 3">
            <a:extLst>
              <a:ext uri="{FF2B5EF4-FFF2-40B4-BE49-F238E27FC236}">
                <a16:creationId xmlns:a16="http://schemas.microsoft.com/office/drawing/2014/main" id="{C016662A-157A-F6EB-7C30-6AD717256771}"/>
              </a:ext>
            </a:extLst>
          </p:cNvPr>
          <p:cNvSpPr txBox="1"/>
          <p:nvPr/>
        </p:nvSpPr>
        <p:spPr>
          <a:xfrm>
            <a:off x="173024" y="4629861"/>
            <a:ext cx="6049692" cy="261610"/>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Bylund CL. </a:t>
            </a:r>
            <a:r>
              <a:rPr lang="en-US" sz="1050" i="1" dirty="0"/>
              <a:t>JCO Oncol </a:t>
            </a:r>
            <a:r>
              <a:rPr lang="en-US" sz="1050" i="1" dirty="0" err="1"/>
              <a:t>Pract</a:t>
            </a:r>
            <a:r>
              <a:rPr lang="en-US" sz="1050" i="1" dirty="0"/>
              <a:t>.</a:t>
            </a:r>
            <a:r>
              <a:rPr lang="en-US" sz="1050" dirty="0"/>
              <a:t> 2023;19(3):e392-e402.</a:t>
            </a:r>
            <a:endParaRPr lang="en-US" sz="800" dirty="0"/>
          </a:p>
        </p:txBody>
      </p:sp>
    </p:spTree>
    <p:extLst>
      <p:ext uri="{BB962C8B-B14F-4D97-AF65-F5344CB8AC3E}">
        <p14:creationId xmlns:p14="http://schemas.microsoft.com/office/powerpoint/2010/main" val="3791802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93A28-70B9-E5E6-4B20-87BF8D499C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92FDFD-BB73-FBE7-6AB8-C5C6AB2D255E}"/>
              </a:ext>
            </a:extLst>
          </p:cNvPr>
          <p:cNvSpPr>
            <a:spLocks noGrp="1"/>
          </p:cNvSpPr>
          <p:nvPr>
            <p:ph type="title"/>
          </p:nvPr>
        </p:nvSpPr>
        <p:spPr>
          <a:xfrm>
            <a:off x="173024" y="510910"/>
            <a:ext cx="8217639" cy="881780"/>
          </a:xfrm>
        </p:spPr>
        <p:txBody>
          <a:bodyPr/>
          <a:lstStyle/>
          <a:p>
            <a:r>
              <a:rPr lang="en-US" sz="3300" spc="-150" dirty="0"/>
              <a:t>Key Takeaways</a:t>
            </a:r>
            <a:br>
              <a:rPr lang="en-US" sz="3300" spc="-150" dirty="0"/>
            </a:br>
            <a:r>
              <a:rPr lang="en-US" sz="2400" spc="-150" dirty="0">
                <a:latin typeface="Arial"/>
                <a:cs typeface="Arial"/>
              </a:rPr>
              <a:t>Patient Interaction</a:t>
            </a:r>
            <a:endParaRPr lang="en-US" sz="2400" dirty="0"/>
          </a:p>
        </p:txBody>
      </p:sp>
      <p:sp>
        <p:nvSpPr>
          <p:cNvPr id="3" name="Content Placeholder 2">
            <a:extLst>
              <a:ext uri="{FF2B5EF4-FFF2-40B4-BE49-F238E27FC236}">
                <a16:creationId xmlns:a16="http://schemas.microsoft.com/office/drawing/2014/main" id="{4725D204-2DB0-8E7B-EEAC-862052B2C63A}"/>
              </a:ext>
            </a:extLst>
          </p:cNvPr>
          <p:cNvSpPr>
            <a:spLocks noGrp="1"/>
          </p:cNvSpPr>
          <p:nvPr>
            <p:ph idx="1"/>
          </p:nvPr>
        </p:nvSpPr>
        <p:spPr>
          <a:xfrm>
            <a:off x="243446" y="1392690"/>
            <a:ext cx="7886700" cy="2874806"/>
          </a:xfrm>
        </p:spPr>
        <p:txBody>
          <a:bodyPr>
            <a:normAutofit/>
          </a:bodyPr>
          <a:lstStyle/>
          <a:p>
            <a:r>
              <a:rPr lang="en-US" b="1" dirty="0"/>
              <a:t>When Patients Bring Misinformation:</a:t>
            </a:r>
            <a:endParaRPr lang="en-US" dirty="0"/>
          </a:p>
          <a:p>
            <a:pPr lvl="1"/>
            <a:r>
              <a:rPr lang="en-US" dirty="0"/>
              <a:t>Do not dismiss: Acknowledge their engagement</a:t>
            </a:r>
          </a:p>
          <a:p>
            <a:pPr lvl="1"/>
            <a:r>
              <a:rPr lang="en-US" dirty="0"/>
              <a:t>Explore source: Understand where it came from</a:t>
            </a:r>
          </a:p>
          <a:p>
            <a:pPr lvl="1"/>
            <a:r>
              <a:rPr lang="en-US" dirty="0"/>
              <a:t>Correct clearly: Use evidence not judgment</a:t>
            </a:r>
          </a:p>
          <a:p>
            <a:pPr lvl="1"/>
            <a:r>
              <a:rPr lang="en-US" dirty="0"/>
              <a:t>Guide future searches: Provide reliable resources</a:t>
            </a:r>
          </a:p>
          <a:p>
            <a:pPr lvl="1"/>
            <a:r>
              <a:rPr lang="en-US" dirty="0"/>
              <a:t>Keep door open: Maintain the relationship</a:t>
            </a:r>
          </a:p>
          <a:p>
            <a:pPr marL="457200" lvl="1"/>
            <a:endParaRPr lang="en-US" dirty="0"/>
          </a:p>
          <a:p>
            <a:r>
              <a:rPr lang="en-US" b="1" dirty="0"/>
              <a:t>Remember:</a:t>
            </a:r>
            <a:r>
              <a:rPr lang="en-US" dirty="0"/>
              <a:t> Fear drives patients to seek hope from anywhere</a:t>
            </a:r>
          </a:p>
          <a:p>
            <a:pPr lvl="1">
              <a:lnSpc>
                <a:spcPct val="100000"/>
              </a:lnSpc>
              <a:buClr>
                <a:srgbClr val="007F88"/>
              </a:buClr>
              <a:buSzPct val="110000"/>
            </a:pPr>
            <a:endParaRPr lang="en-US" sz="2000" dirty="0">
              <a:solidFill>
                <a:schemeClr val="tx1">
                  <a:lumMod val="50000"/>
                  <a:lumOff val="50000"/>
                </a:schemeClr>
              </a:solidFill>
            </a:endParaRPr>
          </a:p>
          <a:p>
            <a:pPr>
              <a:lnSpc>
                <a:spcPct val="100000"/>
              </a:lnSpc>
            </a:pPr>
            <a:endParaRPr lang="en-US" dirty="0"/>
          </a:p>
        </p:txBody>
      </p:sp>
    </p:spTree>
    <p:extLst>
      <p:ext uri="{BB962C8B-B14F-4D97-AF65-F5344CB8AC3E}">
        <p14:creationId xmlns:p14="http://schemas.microsoft.com/office/powerpoint/2010/main" val="202229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32834-107D-C60E-60CF-038BDF4E38DE}"/>
              </a:ext>
            </a:extLst>
          </p:cNvPr>
          <p:cNvSpPr>
            <a:spLocks noGrp="1"/>
          </p:cNvSpPr>
          <p:nvPr>
            <p:ph type="title"/>
          </p:nvPr>
        </p:nvSpPr>
        <p:spPr/>
        <p:txBody>
          <a:bodyPr/>
          <a:lstStyle/>
          <a:p>
            <a:r>
              <a:rPr lang="en-US" dirty="0"/>
              <a:t>What is the Problem? </a:t>
            </a:r>
          </a:p>
        </p:txBody>
      </p:sp>
    </p:spTree>
    <p:extLst>
      <p:ext uri="{BB962C8B-B14F-4D97-AF65-F5344CB8AC3E}">
        <p14:creationId xmlns:p14="http://schemas.microsoft.com/office/powerpoint/2010/main" val="3236533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02DD3-34A6-9A18-C522-F1900EFC4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599EF-9ED7-757B-7BD0-5F8D8CC252B7}"/>
              </a:ext>
            </a:extLst>
          </p:cNvPr>
          <p:cNvSpPr>
            <a:spLocks noGrp="1"/>
          </p:cNvSpPr>
          <p:nvPr>
            <p:ph type="title"/>
          </p:nvPr>
        </p:nvSpPr>
        <p:spPr>
          <a:xfrm>
            <a:off x="173024" y="517834"/>
            <a:ext cx="8217639" cy="867930"/>
          </a:xfrm>
        </p:spPr>
        <p:txBody>
          <a:bodyPr/>
          <a:lstStyle/>
          <a:p>
            <a:r>
              <a:rPr lang="en-US" sz="2800" dirty="0"/>
              <a:t>References </a:t>
            </a:r>
            <a:br>
              <a:rPr lang="en-US" sz="2800" spc="-150" dirty="0"/>
            </a:br>
            <a:endParaRPr lang="en-US" sz="2800" dirty="0"/>
          </a:p>
        </p:txBody>
      </p:sp>
      <p:sp>
        <p:nvSpPr>
          <p:cNvPr id="3" name="Content Placeholder 2">
            <a:extLst>
              <a:ext uri="{FF2B5EF4-FFF2-40B4-BE49-F238E27FC236}">
                <a16:creationId xmlns:a16="http://schemas.microsoft.com/office/drawing/2014/main" id="{9E38F32C-E92C-933C-1A2C-433B5E043B79}"/>
              </a:ext>
            </a:extLst>
          </p:cNvPr>
          <p:cNvSpPr>
            <a:spLocks noGrp="1"/>
          </p:cNvSpPr>
          <p:nvPr>
            <p:ph idx="1"/>
          </p:nvPr>
        </p:nvSpPr>
        <p:spPr>
          <a:xfrm>
            <a:off x="243446" y="1202456"/>
            <a:ext cx="7886700" cy="3423209"/>
          </a:xfrm>
        </p:spPr>
        <p:txBody>
          <a:bodyPr>
            <a:normAutofit/>
          </a:bodyPr>
          <a:lstStyle/>
          <a:p>
            <a:pPr fontAlgn="base"/>
            <a:r>
              <a:rPr lang="en-US" sz="600" dirty="0"/>
              <a:t>Bylund, C.L., Mullis, M.D., Alpert, J., Markham, M.J., Onega, T., Fisher, C.L., &amp; Johnson, S.B. (2023). Clinician communication with patients about cancer </a:t>
            </a:r>
            <a:r>
              <a:rPr lang="en-US" sz="600" dirty="0" err="1"/>
              <a:t>isinformation</a:t>
            </a:r>
            <a:r>
              <a:rPr lang="en-US" sz="600" dirty="0"/>
              <a:t>: A qualitative study. </a:t>
            </a:r>
            <a:r>
              <a:rPr lang="en-US" sz="600" i="1" dirty="0"/>
              <a:t>JCO Oncology Practice, 19</a:t>
            </a:r>
            <a:r>
              <a:rPr lang="en-US" sz="600" dirty="0"/>
              <a:t>(3), e392-e402.​</a:t>
            </a:r>
          </a:p>
          <a:p>
            <a:pPr fontAlgn="base"/>
            <a:r>
              <a:rPr lang="en-US" sz="600" dirty="0"/>
              <a:t>Cinelli, M., De Francisci Morales, G., Galeazzi, A., Quattrociocchi, W., &amp; </a:t>
            </a:r>
            <a:r>
              <a:rPr lang="en-US" sz="600" dirty="0" err="1"/>
              <a:t>Starnini</a:t>
            </a:r>
            <a:r>
              <a:rPr lang="en-US" sz="600" dirty="0"/>
              <a:t>, M. (2021). The echo chamber effect on social media. </a:t>
            </a:r>
            <a:r>
              <a:rPr lang="en-US" sz="600" i="1" dirty="0"/>
              <a:t>Proceedings of the National Academy of Sciences, 118</a:t>
            </a:r>
            <a:r>
              <a:rPr lang="en-US" sz="600" dirty="0"/>
              <a:t>(9), e2023301118.​</a:t>
            </a:r>
          </a:p>
          <a:p>
            <a:pPr fontAlgn="base"/>
            <a:r>
              <a:rPr lang="en-US" sz="600" dirty="0"/>
              <a:t>Del Vicario, M., Bessi, A., Zollo, F., Petroni, F., Scala, A., Caldarelli, G., Stanley, H.E., &amp; Quattrociocchi, W. (2016). The spreading of misinformation online. </a:t>
            </a:r>
            <a:r>
              <a:rPr lang="en-US" sz="600" i="1" dirty="0"/>
              <a:t>Proceedings of the National Academy of Sciences, 113</a:t>
            </a:r>
            <a:r>
              <a:rPr lang="en-US" sz="600" dirty="0"/>
              <a:t>(3), 554-559.​</a:t>
            </a:r>
          </a:p>
          <a:p>
            <a:pPr fontAlgn="base"/>
            <a:r>
              <a:rPr lang="en-US" sz="600" dirty="0"/>
              <a:t>Hesse BW, Moser RP, Rutten LJ, Kreps GL. The health information national trends survey: research from the baseline. J Health Commun. 2006;11 Suppl 1:vii-xvi. </a:t>
            </a:r>
            <a:r>
              <a:rPr lang="en-US" sz="600" dirty="0" err="1"/>
              <a:t>doi</a:t>
            </a:r>
            <a:r>
              <a:rPr lang="en-US" sz="600" dirty="0"/>
              <a:t>: 10.1080/10810730600692553. PMID: 16641070.</a:t>
            </a:r>
          </a:p>
          <a:p>
            <a:pPr fontAlgn="base"/>
            <a:r>
              <a:rPr lang="en-US" sz="600" dirty="0"/>
              <a:t>Johnson, S.B., Bylund, C.L. (2023). Identifying cancer treatment misinformation and strategies to mitigate its effects with improved radiation oncologist-patient communication. </a:t>
            </a:r>
            <a:r>
              <a:rPr lang="en-US" sz="600" i="1" dirty="0"/>
              <a:t>Practical Radiation Oncology, 13</a:t>
            </a:r>
            <a:r>
              <a:rPr lang="en-US" sz="600" dirty="0"/>
              <a:t>(4), 282-285.​</a:t>
            </a:r>
          </a:p>
          <a:p>
            <a:pPr fontAlgn="base"/>
            <a:r>
              <a:rPr lang="en-US" sz="600" dirty="0"/>
              <a:t>Lazard AJ, Nicolla S, Vereen RN, Pendleton S, Charlot M, Tan HJ, </a:t>
            </a:r>
            <a:r>
              <a:rPr lang="en-US" sz="600" dirty="0" err="1"/>
              <a:t>DiFranzo</a:t>
            </a:r>
            <a:r>
              <a:rPr lang="en-US" sz="600" dirty="0"/>
              <a:t> D, Pulido M, Dasgupta N. Exposure and Reactions to Cancer Treatment Misinformation and Advice: Survey Study. JMIR Cancer. 2023 Jul 28;9:e43749. </a:t>
            </a:r>
            <a:r>
              <a:rPr lang="en-US" sz="600" dirty="0" err="1"/>
              <a:t>doi</a:t>
            </a:r>
            <a:r>
              <a:rPr lang="en-US" sz="600" dirty="0"/>
              <a:t>: 10.2196/43749. PMID: 37505790; PMCID: PMC10422174.​</a:t>
            </a:r>
          </a:p>
          <a:p>
            <a:pPr fontAlgn="base"/>
            <a:r>
              <a:rPr lang="en-US" sz="600" dirty="0"/>
              <a:t>Loeb S, Langford AT, Bragg MA, Sherman R, Chan JM. Cancer misinformation on social media. CA Cancer J Clin. 2024 Sep-Oct;74(5):453-464. doi:10.3322/caac.21857. </a:t>
            </a:r>
            <a:r>
              <a:rPr lang="en-US" sz="600" dirty="0" err="1"/>
              <a:t>Epub</a:t>
            </a:r>
            <a:r>
              <a:rPr lang="en-US" sz="600" dirty="0"/>
              <a:t> 2024 Jun 19. PMID: 38896503; PMCID: PMC11648589.​</a:t>
            </a:r>
          </a:p>
          <a:p>
            <a:pPr fontAlgn="base"/>
            <a:r>
              <a:rPr lang="en-US" sz="600" dirty="0"/>
              <a:t>Loeb S, Reines K, Abu-Salha Y, French W, Butaney M, Macaluso JN Jr, Steinberg GD, Walter D, Byrne N, la Garza D, Smith AB. Quality of Bladder Cancer Information on YouTube. </a:t>
            </a:r>
            <a:r>
              <a:rPr lang="en-US" sz="600" dirty="0" err="1"/>
              <a:t>Eur</a:t>
            </a:r>
            <a:r>
              <a:rPr lang="en-US" sz="600" dirty="0"/>
              <a:t> Urol. 2021 Jan;79(1):56-59. </a:t>
            </a:r>
            <a:r>
              <a:rPr lang="en-US" sz="600" dirty="0" err="1"/>
              <a:t>doi</a:t>
            </a:r>
            <a:r>
              <a:rPr lang="en-US" sz="600" dirty="0"/>
              <a:t>: 10.1016/j.eururo.2020.09.014. </a:t>
            </a:r>
            <a:r>
              <a:rPr lang="en-US" sz="600" dirty="0" err="1"/>
              <a:t>Epub</a:t>
            </a:r>
            <a:r>
              <a:rPr lang="en-US" sz="600" dirty="0"/>
              <a:t> 2020 Oct 1. PMID: 33010986.</a:t>
            </a:r>
          </a:p>
          <a:p>
            <a:pPr fontAlgn="base"/>
            <a:r>
              <a:rPr lang="en-US" sz="600" dirty="0"/>
              <a:t>Loeb, S., Sengupta, S., Butaney, M., Macaluso, J.N. Jr., Czarniecki, S.W., Robbins, R., Braithwaite, R.S., Gao, L., Byrne, N., Walter, D., &amp; Langford, A. (2019).Dissemination of misinformative and biased information about prostate cancer on YouTube. </a:t>
            </a:r>
            <a:r>
              <a:rPr lang="en-US" sz="600" i="1" dirty="0"/>
              <a:t>European Urology, 75</a:t>
            </a:r>
            <a:r>
              <a:rPr lang="en-US" sz="600" dirty="0"/>
              <a:t>(4), 564-567.​</a:t>
            </a:r>
          </a:p>
          <a:p>
            <a:pPr fontAlgn="base"/>
            <a:r>
              <a:rPr lang="en-US" sz="600" dirty="0" err="1"/>
              <a:t>Meteran</a:t>
            </a:r>
            <a:r>
              <a:rPr lang="en-US" sz="600" dirty="0"/>
              <a:t>, H., Høj, S., Sigsgaard, T., Diers, C.S., Remvig, C., &amp; </a:t>
            </a:r>
            <a:r>
              <a:rPr lang="en-US" sz="600" dirty="0" err="1"/>
              <a:t>Meteran</a:t>
            </a:r>
            <a:r>
              <a:rPr lang="en-US" sz="600" dirty="0"/>
              <a:t>, H. (2023). The usefulness of YouTube videos on lung cancer. </a:t>
            </a:r>
            <a:r>
              <a:rPr lang="en-US" sz="600" i="1" dirty="0"/>
              <a:t>Journal of Public Health,45</a:t>
            </a:r>
            <a:r>
              <a:rPr lang="en-US" sz="600" dirty="0"/>
              <a:t>(2), e339-e345.​4</a:t>
            </a:r>
          </a:p>
          <a:p>
            <a:pPr fontAlgn="base"/>
            <a:r>
              <a:rPr lang="en-US" sz="600" dirty="0"/>
              <a:t>Office of the Surgeon General (OSG). Confronting Health Misinformation: The U.S. Surgeon General’s Advisory on Building a Healthy Information Environment [Internet]. Washington (DC): US Department of Health and Human Services; 2021. PMID: 34283416.</a:t>
            </a:r>
          </a:p>
          <a:p>
            <a:r>
              <a:rPr lang="en-US" sz="600" dirty="0"/>
              <a:t>Pew Research Center. </a:t>
            </a:r>
            <a:r>
              <a:rPr lang="en-US" sz="600" i="1" dirty="0"/>
              <a:t>Social Media Fact Sheet</a:t>
            </a:r>
            <a:r>
              <a:rPr lang="en-US" sz="600" dirty="0"/>
              <a:t>. Pew Research Center, 2024</a:t>
            </a:r>
          </a:p>
          <a:p>
            <a:pPr fontAlgn="base"/>
            <a:r>
              <a:rPr lang="en-US" sz="600" dirty="0" err="1"/>
              <a:t>Teplinsky</a:t>
            </a:r>
            <a:r>
              <a:rPr lang="en-US" sz="600" dirty="0"/>
              <a:t> E, Ponce SB, Drake EK, Garcia AM, Loeb S, van Londen GJ, Teoh D, Thompson M, Schapira L; Collaboration for Outcomes using Social Media </a:t>
            </a:r>
            <a:r>
              <a:rPr lang="en-US" sz="600" dirty="0" err="1"/>
              <a:t>inOncology</a:t>
            </a:r>
            <a:r>
              <a:rPr lang="en-US" sz="600" dirty="0"/>
              <a:t> (COSMO). Online Medical Misinformation in Cancer: Distinguishing Fact From Fiction. JCO Oncol </a:t>
            </a:r>
            <a:r>
              <a:rPr lang="en-US" sz="600" dirty="0" err="1"/>
              <a:t>Pract</a:t>
            </a:r>
            <a:r>
              <a:rPr lang="en-US" sz="600" dirty="0"/>
              <a:t>. 2022 Aug;18(8):584-589. doi:10.1200/OP.21.00764. </a:t>
            </a:r>
            <a:r>
              <a:rPr lang="en-US" sz="600" dirty="0" err="1"/>
              <a:t>Epub</a:t>
            </a:r>
            <a:r>
              <a:rPr lang="en-US" sz="600" dirty="0"/>
              <a:t> 2022 Mar 31. PMID: 35357887; PMCID: PMC9377685.​</a:t>
            </a:r>
          </a:p>
          <a:p>
            <a:pPr fontAlgn="base"/>
            <a:r>
              <a:rPr lang="en-US" sz="600" dirty="0"/>
              <a:t>Walter, N., Brooks, J.J., Saucier, C.J., &amp; Suresh, S. (2020). Evaluating the impact of attempts to correct health misinformation on social media: A meta-analysis. </a:t>
            </a:r>
            <a:r>
              <a:rPr lang="en-US" sz="600" i="1" dirty="0"/>
              <a:t>Health Communication</a:t>
            </a:r>
            <a:r>
              <a:rPr lang="en-US" sz="600" dirty="0"/>
              <a:t>.​</a:t>
            </a:r>
          </a:p>
          <a:p>
            <a:pPr fontAlgn="base"/>
            <a:r>
              <a:rPr lang="en-US" sz="600" dirty="0"/>
              <a:t>Xu, A.J., Myrie, A., Taylor, J.I., et al. (2022). Instagram and prostate cancer: Using validated instruments to assess the quality of information on </a:t>
            </a:r>
            <a:r>
              <a:rPr lang="en-US" sz="600" dirty="0" err="1"/>
              <a:t>socialmedia</a:t>
            </a:r>
            <a:r>
              <a:rPr lang="en-US" sz="600" dirty="0"/>
              <a:t>. </a:t>
            </a:r>
            <a:r>
              <a:rPr lang="en-US" sz="600" i="1" dirty="0"/>
              <a:t>Prostate Cancer and Prostatic Diseases, 25</a:t>
            </a:r>
            <a:r>
              <a:rPr lang="en-US" sz="600" dirty="0"/>
              <a:t>, 791-793.​</a:t>
            </a:r>
          </a:p>
        </p:txBody>
      </p:sp>
    </p:spTree>
    <p:extLst>
      <p:ext uri="{BB962C8B-B14F-4D97-AF65-F5344CB8AC3E}">
        <p14:creationId xmlns:p14="http://schemas.microsoft.com/office/powerpoint/2010/main" val="1166428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E187-774D-F53C-F556-7C61CF27A9C4}"/>
              </a:ext>
            </a:extLst>
          </p:cNvPr>
          <p:cNvSpPr>
            <a:spLocks noGrp="1"/>
          </p:cNvSpPr>
          <p:nvPr>
            <p:ph type="title"/>
          </p:nvPr>
        </p:nvSpPr>
        <p:spPr>
          <a:xfrm>
            <a:off x="644018" y="1634712"/>
            <a:ext cx="3359363" cy="1338828"/>
          </a:xfrm>
        </p:spPr>
        <p:txBody>
          <a:bodyPr>
            <a:normAutofit/>
          </a:bodyPr>
          <a:lstStyle/>
          <a:p>
            <a:r>
              <a:rPr lang="en-US"/>
              <a:t>Questions?</a:t>
            </a:r>
          </a:p>
        </p:txBody>
      </p:sp>
      <p:sp>
        <p:nvSpPr>
          <p:cNvPr id="3" name="Title 1">
            <a:extLst>
              <a:ext uri="{FF2B5EF4-FFF2-40B4-BE49-F238E27FC236}">
                <a16:creationId xmlns:a16="http://schemas.microsoft.com/office/drawing/2014/main" id="{3A9F558B-A7D6-8410-4898-0E53ACD9969C}"/>
              </a:ext>
            </a:extLst>
          </p:cNvPr>
          <p:cNvSpPr txBox="1">
            <a:spLocks/>
          </p:cNvSpPr>
          <p:nvPr/>
        </p:nvSpPr>
        <p:spPr>
          <a:xfrm>
            <a:off x="4952106" y="1634712"/>
            <a:ext cx="4067203" cy="1338828"/>
          </a:xfrm>
          <a:prstGeom prst="rect">
            <a:avLst/>
          </a:prstGeom>
        </p:spPr>
        <p:txBody>
          <a:bodyPr>
            <a:normAutofit fontScale="97500"/>
          </a:bodyPr>
          <a:lstStyle>
            <a:lvl1pPr algn="l" defTabSz="685800" rtl="0" eaLnBrk="1" latinLnBrk="0" hangingPunct="1">
              <a:lnSpc>
                <a:spcPct val="90000"/>
              </a:lnSpc>
              <a:spcBef>
                <a:spcPct val="0"/>
              </a:spcBef>
              <a:buNone/>
              <a:defRPr sz="3000" b="1" kern="1200">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sz="1400" dirty="0"/>
              <a:t>Josh Gaynier</a:t>
            </a:r>
            <a:br>
              <a:rPr lang="en-US" sz="1400" dirty="0"/>
            </a:br>
            <a:r>
              <a:rPr lang="en-US" sz="1400" dirty="0"/>
              <a:t>Joshua.Gaynier@advocatehealth.org</a:t>
            </a:r>
          </a:p>
        </p:txBody>
      </p:sp>
    </p:spTree>
    <p:extLst>
      <p:ext uri="{BB962C8B-B14F-4D97-AF65-F5344CB8AC3E}">
        <p14:creationId xmlns:p14="http://schemas.microsoft.com/office/powerpoint/2010/main" val="150632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BFF96-BCCD-598C-A1C0-0636F2F219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1F8CE-B2A4-A53A-AC3B-0EFBA4D1E684}"/>
              </a:ext>
            </a:extLst>
          </p:cNvPr>
          <p:cNvSpPr>
            <a:spLocks noGrp="1"/>
          </p:cNvSpPr>
          <p:nvPr>
            <p:ph type="title"/>
          </p:nvPr>
        </p:nvSpPr>
        <p:spPr>
          <a:xfrm>
            <a:off x="352203" y="502845"/>
            <a:ext cx="7886700" cy="867930"/>
          </a:xfrm>
        </p:spPr>
        <p:txBody>
          <a:bodyPr/>
          <a:lstStyle/>
          <a:p>
            <a:r>
              <a:rPr lang="en-US" sz="2800" dirty="0"/>
              <a:t>Current Problems Healthcare Providers Face</a:t>
            </a:r>
            <a:br>
              <a:rPr lang="en-US" sz="2800" dirty="0"/>
            </a:br>
            <a:endParaRPr lang="en-US" sz="2800" dirty="0"/>
          </a:p>
        </p:txBody>
      </p:sp>
      <p:sp>
        <p:nvSpPr>
          <p:cNvPr id="3" name="Content Placeholder 2">
            <a:extLst>
              <a:ext uri="{FF2B5EF4-FFF2-40B4-BE49-F238E27FC236}">
                <a16:creationId xmlns:a16="http://schemas.microsoft.com/office/drawing/2014/main" id="{D200A2BC-036B-57DF-0F87-B4DB37A2CFF7}"/>
              </a:ext>
            </a:extLst>
          </p:cNvPr>
          <p:cNvSpPr>
            <a:spLocks noGrp="1"/>
          </p:cNvSpPr>
          <p:nvPr>
            <p:ph idx="1"/>
          </p:nvPr>
        </p:nvSpPr>
        <p:spPr>
          <a:xfrm>
            <a:off x="243446" y="1202457"/>
            <a:ext cx="7886700" cy="2874806"/>
          </a:xfrm>
        </p:spPr>
        <p:txBody>
          <a:bodyPr>
            <a:normAutofit/>
          </a:bodyPr>
          <a:lstStyle/>
          <a:p>
            <a:r>
              <a:rPr lang="en-US" sz="2000" b="1" dirty="0"/>
              <a:t>Misinformation is defined as information that is false, inaccurate or misleading</a:t>
            </a:r>
            <a:endParaRPr lang="en-US" sz="1400" b="1" dirty="0">
              <a:solidFill>
                <a:schemeClr val="tx1">
                  <a:lumMod val="50000"/>
                  <a:lumOff val="50000"/>
                </a:schemeClr>
              </a:solidFill>
            </a:endParaRPr>
          </a:p>
          <a:p>
            <a:pPr marL="457200" lvl="1">
              <a:lnSpc>
                <a:spcPct val="100000"/>
              </a:lnSpc>
              <a:buClr>
                <a:srgbClr val="007F88"/>
              </a:buClr>
              <a:buSzPct val="110000"/>
            </a:pPr>
            <a:endParaRPr lang="en-US" sz="1600" dirty="0">
              <a:solidFill>
                <a:schemeClr val="tx1">
                  <a:lumMod val="50000"/>
                  <a:lumOff val="50000"/>
                </a:schemeClr>
              </a:solidFill>
            </a:endParaRPr>
          </a:p>
          <a:p>
            <a:pPr>
              <a:lnSpc>
                <a:spcPct val="100000"/>
              </a:lnSpc>
            </a:pPr>
            <a:endParaRPr lang="en-US" sz="1800" dirty="0"/>
          </a:p>
          <a:p>
            <a:endParaRPr lang="en-US" sz="1800" dirty="0"/>
          </a:p>
        </p:txBody>
      </p:sp>
      <p:sp>
        <p:nvSpPr>
          <p:cNvPr id="4" name="TextBox 3">
            <a:extLst>
              <a:ext uri="{FF2B5EF4-FFF2-40B4-BE49-F238E27FC236}">
                <a16:creationId xmlns:a16="http://schemas.microsoft.com/office/drawing/2014/main" id="{F72D8E43-8166-152F-EF94-E7D7C4270F86}"/>
              </a:ext>
            </a:extLst>
          </p:cNvPr>
          <p:cNvSpPr txBox="1"/>
          <p:nvPr/>
        </p:nvSpPr>
        <p:spPr>
          <a:xfrm>
            <a:off x="173024" y="4677788"/>
            <a:ext cx="6049692" cy="253916"/>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Loeb S. </a:t>
            </a:r>
            <a:r>
              <a:rPr lang="en-US" sz="1050" i="1" dirty="0"/>
              <a:t>CA Cancer J Clin.</a:t>
            </a:r>
            <a:r>
              <a:rPr lang="en-US" sz="1050" dirty="0"/>
              <a:t> 2024;74(5):453-464</a:t>
            </a:r>
          </a:p>
        </p:txBody>
      </p:sp>
      <p:graphicFrame>
        <p:nvGraphicFramePr>
          <p:cNvPr id="5" name="Diagram 4">
            <a:extLst>
              <a:ext uri="{FF2B5EF4-FFF2-40B4-BE49-F238E27FC236}">
                <a16:creationId xmlns:a16="http://schemas.microsoft.com/office/drawing/2014/main" id="{07375A56-06E2-7985-7893-F6A930510D2F}"/>
              </a:ext>
            </a:extLst>
          </p:cNvPr>
          <p:cNvGraphicFramePr/>
          <p:nvPr>
            <p:extLst>
              <p:ext uri="{D42A27DB-BD31-4B8C-83A1-F6EECF244321}">
                <p14:modId xmlns:p14="http://schemas.microsoft.com/office/powerpoint/2010/main" val="3096416024"/>
              </p:ext>
            </p:extLst>
          </p:nvPr>
        </p:nvGraphicFramePr>
        <p:xfrm>
          <a:off x="-2431150" y="1956871"/>
          <a:ext cx="11100012" cy="2416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0686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D87E3-667C-70FB-52F9-05D6B896F5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212432-F624-299D-E2A3-B6833B04F4C7}"/>
              </a:ext>
            </a:extLst>
          </p:cNvPr>
          <p:cNvSpPr>
            <a:spLocks noGrp="1"/>
          </p:cNvSpPr>
          <p:nvPr>
            <p:ph type="title"/>
          </p:nvPr>
        </p:nvSpPr>
        <p:spPr>
          <a:xfrm>
            <a:off x="173024" y="323936"/>
            <a:ext cx="8217639" cy="1255728"/>
          </a:xfrm>
        </p:spPr>
        <p:txBody>
          <a:bodyPr/>
          <a:lstStyle/>
          <a:p>
            <a:r>
              <a:rPr lang="en-US" sz="2800" dirty="0"/>
              <a:t>Combating Cancer Misinformation Pre-internet </a:t>
            </a:r>
            <a:br>
              <a:rPr lang="en-US" sz="2800" dirty="0"/>
            </a:br>
            <a:endParaRPr lang="en-US" sz="2800" dirty="0"/>
          </a:p>
        </p:txBody>
      </p:sp>
      <p:sp>
        <p:nvSpPr>
          <p:cNvPr id="3" name="Content Placeholder 2">
            <a:extLst>
              <a:ext uri="{FF2B5EF4-FFF2-40B4-BE49-F238E27FC236}">
                <a16:creationId xmlns:a16="http://schemas.microsoft.com/office/drawing/2014/main" id="{92C06234-9DD5-811F-718D-1D48B3651923}"/>
              </a:ext>
            </a:extLst>
          </p:cNvPr>
          <p:cNvSpPr>
            <a:spLocks noGrp="1"/>
          </p:cNvSpPr>
          <p:nvPr>
            <p:ph idx="1"/>
          </p:nvPr>
        </p:nvSpPr>
        <p:spPr>
          <a:xfrm>
            <a:off x="243446" y="1202457"/>
            <a:ext cx="7886700" cy="2874806"/>
          </a:xfrm>
        </p:spPr>
        <p:txBody>
          <a:bodyPr>
            <a:normAutofit/>
          </a:bodyPr>
          <a:lstStyle/>
          <a:p>
            <a:pPr marL="342900" indent="-342900">
              <a:lnSpc>
                <a:spcPct val="100000"/>
              </a:lnSpc>
              <a:spcBef>
                <a:spcPts val="0"/>
              </a:spcBef>
              <a:buClr>
                <a:srgbClr val="007F88"/>
              </a:buClr>
              <a:buSzPct val="110000"/>
            </a:pPr>
            <a:r>
              <a:rPr lang="en-US" sz="2000" b="1" dirty="0"/>
              <a:t>Public Health Campaigns: </a:t>
            </a:r>
            <a:r>
              <a:rPr lang="en-US" sz="2000" dirty="0"/>
              <a:t>Government-led efforts using printed materials and community outreach to educate the public</a:t>
            </a:r>
          </a:p>
          <a:p>
            <a:pPr marL="342900" indent="-342900">
              <a:lnSpc>
                <a:spcPct val="100000"/>
              </a:lnSpc>
              <a:spcBef>
                <a:spcPts val="0"/>
              </a:spcBef>
              <a:buClr>
                <a:srgbClr val="007F88"/>
              </a:buClr>
              <a:buSzPct val="110000"/>
            </a:pPr>
            <a:endParaRPr lang="en-US" sz="2000" dirty="0"/>
          </a:p>
          <a:p>
            <a:pPr marL="342900" indent="-342900">
              <a:lnSpc>
                <a:spcPct val="100000"/>
              </a:lnSpc>
              <a:spcBef>
                <a:spcPts val="0"/>
              </a:spcBef>
              <a:buClr>
                <a:srgbClr val="007F88"/>
              </a:buClr>
              <a:buSzPct val="110000"/>
            </a:pPr>
            <a:r>
              <a:rPr lang="en-US" sz="2000" b="1" dirty="0"/>
              <a:t>Credible institutions:</a:t>
            </a:r>
            <a:r>
              <a:rPr lang="en-US" sz="2000" dirty="0"/>
              <a:t> National health agencies, hospitals, and universities were seen as the most reliable sources of health information.</a:t>
            </a:r>
          </a:p>
          <a:p>
            <a:pPr>
              <a:lnSpc>
                <a:spcPct val="100000"/>
              </a:lnSpc>
              <a:spcBef>
                <a:spcPts val="0"/>
              </a:spcBef>
              <a:buClr>
                <a:srgbClr val="007F88"/>
              </a:buClr>
              <a:buSzPct val="110000"/>
            </a:pPr>
            <a:endParaRPr lang="en-US" sz="2000" dirty="0"/>
          </a:p>
          <a:p>
            <a:pPr marL="342900" indent="-342900">
              <a:lnSpc>
                <a:spcPct val="100000"/>
              </a:lnSpc>
              <a:spcBef>
                <a:spcPts val="0"/>
              </a:spcBef>
              <a:buClr>
                <a:srgbClr val="007F88"/>
              </a:buClr>
              <a:buSzPct val="110000"/>
            </a:pPr>
            <a:r>
              <a:rPr lang="en-US" sz="2000" b="1" dirty="0"/>
              <a:t>Trusted voices:</a:t>
            </a:r>
            <a:r>
              <a:rPr lang="en-US" sz="2000" dirty="0"/>
              <a:t> Doctors, nurses, and pharmacists served as primary resources</a:t>
            </a:r>
          </a:p>
          <a:p>
            <a:endParaRPr lang="en-US" sz="1800" dirty="0"/>
          </a:p>
        </p:txBody>
      </p:sp>
      <p:sp>
        <p:nvSpPr>
          <p:cNvPr id="4" name="TextBox 3">
            <a:extLst>
              <a:ext uri="{FF2B5EF4-FFF2-40B4-BE49-F238E27FC236}">
                <a16:creationId xmlns:a16="http://schemas.microsoft.com/office/drawing/2014/main" id="{3757FE82-678B-3A67-537A-C20BFE0F6AAC}"/>
              </a:ext>
            </a:extLst>
          </p:cNvPr>
          <p:cNvSpPr txBox="1"/>
          <p:nvPr/>
        </p:nvSpPr>
        <p:spPr>
          <a:xfrm>
            <a:off x="243446" y="4296344"/>
            <a:ext cx="6049692" cy="415498"/>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Loeb S. </a:t>
            </a:r>
            <a:r>
              <a:rPr lang="en-US" sz="1050" i="1" dirty="0"/>
              <a:t>CA Cancer J Clin.</a:t>
            </a:r>
            <a:r>
              <a:rPr lang="en-US" sz="1050" dirty="0"/>
              <a:t> 2024;74(5):453-464</a:t>
            </a:r>
          </a:p>
          <a:p>
            <a:r>
              <a:rPr lang="en-US" sz="1050" dirty="0"/>
              <a:t>Office of the Surgeon General, 1964 </a:t>
            </a:r>
          </a:p>
        </p:txBody>
      </p:sp>
    </p:spTree>
    <p:extLst>
      <p:ext uri="{BB962C8B-B14F-4D97-AF65-F5344CB8AC3E}">
        <p14:creationId xmlns:p14="http://schemas.microsoft.com/office/powerpoint/2010/main" val="4247602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9BF4C-BE86-EAE4-13AE-FD48D11B77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9301DB-DDA7-A1C0-3014-C13C5669CB90}"/>
              </a:ext>
            </a:extLst>
          </p:cNvPr>
          <p:cNvSpPr>
            <a:spLocks noGrp="1"/>
          </p:cNvSpPr>
          <p:nvPr>
            <p:ph type="title"/>
          </p:nvPr>
        </p:nvSpPr>
        <p:spPr>
          <a:xfrm>
            <a:off x="541618" y="558261"/>
            <a:ext cx="8217639" cy="480131"/>
          </a:xfrm>
        </p:spPr>
        <p:txBody>
          <a:bodyPr/>
          <a:lstStyle/>
          <a:p>
            <a:r>
              <a:rPr lang="en-US" sz="2800" dirty="0"/>
              <a:t>Prevalence of Oncology Misinformation</a:t>
            </a:r>
          </a:p>
        </p:txBody>
      </p:sp>
      <p:graphicFrame>
        <p:nvGraphicFramePr>
          <p:cNvPr id="5" name="Content Placeholder 4">
            <a:extLst>
              <a:ext uri="{FF2B5EF4-FFF2-40B4-BE49-F238E27FC236}">
                <a16:creationId xmlns:a16="http://schemas.microsoft.com/office/drawing/2014/main" id="{69750593-58F3-3F7D-4C2C-6D963E6FDD53}"/>
              </a:ext>
            </a:extLst>
          </p:cNvPr>
          <p:cNvGraphicFramePr>
            <a:graphicFrameLocks noGrp="1"/>
          </p:cNvGraphicFramePr>
          <p:nvPr>
            <p:ph idx="1"/>
            <p:extLst>
              <p:ext uri="{D42A27DB-BD31-4B8C-83A1-F6EECF244321}">
                <p14:modId xmlns:p14="http://schemas.microsoft.com/office/powerpoint/2010/main" val="2352485637"/>
              </p:ext>
            </p:extLst>
          </p:nvPr>
        </p:nvGraphicFramePr>
        <p:xfrm>
          <a:off x="192371" y="1467294"/>
          <a:ext cx="8838215" cy="2877879"/>
        </p:xfrm>
        <a:graphic>
          <a:graphicData uri="http://schemas.openxmlformats.org/drawingml/2006/table">
            <a:tbl>
              <a:tblPr firstRow="1" bandRow="1">
                <a:tableStyleId>{5C22544A-7EE6-4342-B048-85BDC9FD1C3A}</a:tableStyleId>
              </a:tblPr>
              <a:tblGrid>
                <a:gridCol w="1767643">
                  <a:extLst>
                    <a:ext uri="{9D8B030D-6E8A-4147-A177-3AD203B41FA5}">
                      <a16:colId xmlns:a16="http://schemas.microsoft.com/office/drawing/2014/main" val="4083780185"/>
                    </a:ext>
                  </a:extLst>
                </a:gridCol>
                <a:gridCol w="1767643">
                  <a:extLst>
                    <a:ext uri="{9D8B030D-6E8A-4147-A177-3AD203B41FA5}">
                      <a16:colId xmlns:a16="http://schemas.microsoft.com/office/drawing/2014/main" val="2327720093"/>
                    </a:ext>
                  </a:extLst>
                </a:gridCol>
                <a:gridCol w="1767643">
                  <a:extLst>
                    <a:ext uri="{9D8B030D-6E8A-4147-A177-3AD203B41FA5}">
                      <a16:colId xmlns:a16="http://schemas.microsoft.com/office/drawing/2014/main" val="2024767996"/>
                    </a:ext>
                  </a:extLst>
                </a:gridCol>
                <a:gridCol w="1767643">
                  <a:extLst>
                    <a:ext uri="{9D8B030D-6E8A-4147-A177-3AD203B41FA5}">
                      <a16:colId xmlns:a16="http://schemas.microsoft.com/office/drawing/2014/main" val="837922048"/>
                    </a:ext>
                  </a:extLst>
                </a:gridCol>
                <a:gridCol w="1767643">
                  <a:extLst>
                    <a:ext uri="{9D8B030D-6E8A-4147-A177-3AD203B41FA5}">
                      <a16:colId xmlns:a16="http://schemas.microsoft.com/office/drawing/2014/main" val="1510738056"/>
                    </a:ext>
                  </a:extLst>
                </a:gridCol>
              </a:tblGrid>
              <a:tr h="275629">
                <a:tc>
                  <a:txBody>
                    <a:bodyPr/>
                    <a:lstStyle/>
                    <a:p>
                      <a:endParaRPr lang="en-US" sz="1000" dirty="0">
                        <a:solidFill>
                          <a:schemeClr val="tx2"/>
                        </a:solidFill>
                      </a:endParaRPr>
                    </a:p>
                  </a:txBody>
                  <a:tcPr/>
                </a:tc>
                <a:tc>
                  <a:txBody>
                    <a:bodyPr/>
                    <a:lstStyle/>
                    <a:p>
                      <a:r>
                        <a:rPr lang="en-US" sz="1000" dirty="0">
                          <a:solidFill>
                            <a:schemeClr val="bg1"/>
                          </a:solidFill>
                        </a:rPr>
                        <a:t>Xu et al, 2022</a:t>
                      </a:r>
                    </a:p>
                  </a:txBody>
                  <a:tcPr/>
                </a:tc>
                <a:tc>
                  <a:txBody>
                    <a:bodyPr/>
                    <a:lstStyle/>
                    <a:p>
                      <a:r>
                        <a:rPr lang="en-US" sz="1000" dirty="0">
                          <a:solidFill>
                            <a:schemeClr val="bg1"/>
                          </a:solidFill>
                        </a:rPr>
                        <a:t>Loeb et al, 2019</a:t>
                      </a:r>
                    </a:p>
                  </a:txBody>
                  <a:tcPr/>
                </a:tc>
                <a:tc>
                  <a:txBody>
                    <a:bodyPr/>
                    <a:lstStyle/>
                    <a:p>
                      <a:r>
                        <a:rPr lang="en-US" sz="1000" dirty="0" err="1">
                          <a:solidFill>
                            <a:schemeClr val="bg1"/>
                          </a:solidFill>
                        </a:rPr>
                        <a:t>Loab</a:t>
                      </a:r>
                      <a:r>
                        <a:rPr lang="en-US" sz="1000" dirty="0">
                          <a:solidFill>
                            <a:schemeClr val="bg1"/>
                          </a:solidFill>
                        </a:rPr>
                        <a:t> et al, 2021</a:t>
                      </a:r>
                    </a:p>
                  </a:txBody>
                  <a:tcPr/>
                </a:tc>
                <a:tc>
                  <a:txBody>
                    <a:bodyPr/>
                    <a:lstStyle/>
                    <a:p>
                      <a:r>
                        <a:rPr lang="en-US" sz="1000" dirty="0" err="1">
                          <a:solidFill>
                            <a:schemeClr val="bg1"/>
                          </a:solidFill>
                        </a:rPr>
                        <a:t>Meteran</a:t>
                      </a:r>
                      <a:r>
                        <a:rPr lang="en-US" sz="1000" dirty="0">
                          <a:solidFill>
                            <a:schemeClr val="bg1"/>
                          </a:solidFill>
                        </a:rPr>
                        <a:t> et al, 2023</a:t>
                      </a:r>
                    </a:p>
                  </a:txBody>
                  <a:tcPr/>
                </a:tc>
                <a:extLst>
                  <a:ext uri="{0D108BD9-81ED-4DB2-BD59-A6C34878D82A}">
                    <a16:rowId xmlns:a16="http://schemas.microsoft.com/office/drawing/2014/main" val="3722352252"/>
                  </a:ext>
                </a:extLst>
              </a:tr>
              <a:tr h="1017384">
                <a:tc>
                  <a:txBody>
                    <a:bodyPr/>
                    <a:lstStyle/>
                    <a:p>
                      <a:r>
                        <a:rPr lang="en-US" sz="1000" dirty="0">
                          <a:solidFill>
                            <a:schemeClr val="tx2"/>
                          </a:solidFill>
                        </a:rPr>
                        <a:t>Methods</a:t>
                      </a:r>
                    </a:p>
                  </a:txBody>
                  <a:tcPr/>
                </a:tc>
                <a:tc>
                  <a:txBody>
                    <a:bodyPr/>
                    <a:lstStyle/>
                    <a:p>
                      <a:r>
                        <a:rPr lang="en-US" sz="1000" dirty="0">
                          <a:solidFill>
                            <a:schemeClr val="tx2"/>
                          </a:solidFill>
                        </a:rPr>
                        <a:t>Examined 62 still-</a:t>
                      </a:r>
                      <a:r>
                        <a:rPr lang="en-US" sz="1000" b="0" i="0" kern="1200" dirty="0">
                          <a:solidFill>
                            <a:schemeClr val="tx2"/>
                          </a:solidFill>
                          <a:effectLst/>
                          <a:latin typeface="+mn-lt"/>
                          <a:ea typeface="+mn-ea"/>
                          <a:cs typeface="+mn-cs"/>
                        </a:rPr>
                        <a:t>images and 64 video Instagram posts using #prostatecancer to identify misinformation</a:t>
                      </a:r>
                      <a:endParaRPr lang="en-US" sz="1000" dirty="0">
                        <a:solidFill>
                          <a:schemeClr val="tx2"/>
                        </a:solidFill>
                      </a:endParaRPr>
                    </a:p>
                  </a:txBody>
                  <a:tcPr/>
                </a:tc>
                <a:tc>
                  <a:txBody>
                    <a:bodyPr/>
                    <a:lstStyle/>
                    <a:p>
                      <a:r>
                        <a:rPr lang="en-US" sz="1000" dirty="0">
                          <a:solidFill>
                            <a:schemeClr val="tx2"/>
                          </a:solidFill>
                        </a:rPr>
                        <a:t>Examined the first 150 YouTube videos on screening and treatment of prostate cancer </a:t>
                      </a:r>
                      <a:r>
                        <a:rPr lang="en-US" sz="1000" b="0" i="0" kern="1200" dirty="0">
                          <a:solidFill>
                            <a:schemeClr val="tx2"/>
                          </a:solidFill>
                          <a:effectLst/>
                          <a:latin typeface="+mn-lt"/>
                          <a:ea typeface="+mn-ea"/>
                          <a:cs typeface="+mn-cs"/>
                        </a:rPr>
                        <a:t>to identify misinformation</a:t>
                      </a:r>
                      <a:endParaRPr lang="en-US" sz="1000" dirty="0">
                        <a:solidFill>
                          <a:schemeClr val="tx2"/>
                        </a:solidFill>
                      </a:endParaRPr>
                    </a:p>
                  </a:txBody>
                  <a:tcPr/>
                </a:tc>
                <a:tc>
                  <a:txBody>
                    <a:bodyPr/>
                    <a:lstStyle/>
                    <a:p>
                      <a:r>
                        <a:rPr lang="en-US" sz="1000" dirty="0">
                          <a:solidFill>
                            <a:schemeClr val="tx2"/>
                          </a:solidFill>
                        </a:rPr>
                        <a:t>Reviewed the first 150 YouTube videos on bladder cancer </a:t>
                      </a:r>
                      <a:r>
                        <a:rPr lang="en-US" sz="1000" b="0" i="0" kern="1200" dirty="0">
                          <a:solidFill>
                            <a:schemeClr val="tx2"/>
                          </a:solidFill>
                          <a:effectLst/>
                          <a:latin typeface="+mn-lt"/>
                          <a:ea typeface="+mn-ea"/>
                          <a:cs typeface="+mn-cs"/>
                        </a:rPr>
                        <a:t>to identify any misinformation</a:t>
                      </a:r>
                      <a:r>
                        <a:rPr lang="en-US" sz="1000" dirty="0">
                          <a:solidFill>
                            <a:schemeClr val="tx2"/>
                          </a:solidFill>
                        </a:rPr>
                        <a:t> </a:t>
                      </a:r>
                    </a:p>
                  </a:txBody>
                  <a:tcPr/>
                </a:tc>
                <a:tc>
                  <a:txBody>
                    <a:bodyPr/>
                    <a:lstStyle/>
                    <a:p>
                      <a:r>
                        <a:rPr lang="en-US" sz="1000" dirty="0">
                          <a:solidFill>
                            <a:schemeClr val="tx2"/>
                          </a:solidFill>
                        </a:rPr>
                        <a:t>Reviewed 167 YouTube videos on lung cancer </a:t>
                      </a:r>
                      <a:r>
                        <a:rPr lang="en-US" sz="1000" b="0" i="0" kern="1200" dirty="0">
                          <a:solidFill>
                            <a:schemeClr val="tx2"/>
                          </a:solidFill>
                          <a:effectLst/>
                          <a:latin typeface="+mn-lt"/>
                          <a:ea typeface="+mn-ea"/>
                          <a:cs typeface="+mn-cs"/>
                        </a:rPr>
                        <a:t>to identify misinformation</a:t>
                      </a:r>
                      <a:endParaRPr lang="en-US" sz="1000" dirty="0">
                        <a:solidFill>
                          <a:schemeClr val="tx2"/>
                        </a:solidFill>
                      </a:endParaRPr>
                    </a:p>
                  </a:txBody>
                  <a:tcPr/>
                </a:tc>
                <a:extLst>
                  <a:ext uri="{0D108BD9-81ED-4DB2-BD59-A6C34878D82A}">
                    <a16:rowId xmlns:a16="http://schemas.microsoft.com/office/drawing/2014/main" val="3927743750"/>
                  </a:ext>
                </a:extLst>
              </a:tr>
              <a:tr h="792433">
                <a:tc>
                  <a:txBody>
                    <a:bodyPr/>
                    <a:lstStyle/>
                    <a:p>
                      <a:r>
                        <a:rPr lang="en-US" sz="1000" dirty="0">
                          <a:solidFill>
                            <a:schemeClr val="tx2"/>
                          </a:solidFill>
                        </a:rPr>
                        <a:t>Design  </a:t>
                      </a:r>
                    </a:p>
                  </a:txBody>
                  <a:tcPr/>
                </a:tc>
                <a:tc>
                  <a:txBody>
                    <a:bodyPr/>
                    <a:lstStyle/>
                    <a:p>
                      <a:r>
                        <a:rPr lang="en-US" sz="1000" dirty="0">
                          <a:solidFill>
                            <a:schemeClr val="tx2"/>
                          </a:solidFill>
                        </a:rPr>
                        <a:t>Content was review by experts using two validated tools </a:t>
                      </a:r>
                    </a:p>
                  </a:txBody>
                  <a:tcPr/>
                </a:tc>
                <a:tc>
                  <a:txBody>
                    <a:bodyPr/>
                    <a:lstStyle/>
                    <a:p>
                      <a:r>
                        <a:rPr lang="en-US" sz="1000" dirty="0">
                          <a:solidFill>
                            <a:schemeClr val="tx2"/>
                          </a:solidFill>
                        </a:rPr>
                        <a:t>Used two validated scoring tools </a:t>
                      </a:r>
                    </a:p>
                  </a:txBody>
                  <a:tcPr/>
                </a:tc>
                <a:tc>
                  <a:txBody>
                    <a:bodyPr/>
                    <a:lstStyle/>
                    <a:p>
                      <a:r>
                        <a:rPr lang="en-US" sz="1000" dirty="0">
                          <a:solidFill>
                            <a:schemeClr val="tx2"/>
                          </a:solidFill>
                        </a:rPr>
                        <a:t>Used two validated instruments </a:t>
                      </a:r>
                    </a:p>
                  </a:txBody>
                  <a:tcPr/>
                </a:tc>
                <a:tc>
                  <a:txBody>
                    <a:bodyPr/>
                    <a:lstStyle/>
                    <a:p>
                      <a:r>
                        <a:rPr lang="en-US" sz="1000" dirty="0">
                          <a:solidFill>
                            <a:schemeClr val="tx2"/>
                          </a:solidFill>
                        </a:rPr>
                        <a:t>No validated tool used but allocated a number by two experts to either it being misleading, useful, or nether </a:t>
                      </a:r>
                    </a:p>
                  </a:txBody>
                  <a:tcPr/>
                </a:tc>
                <a:extLst>
                  <a:ext uri="{0D108BD9-81ED-4DB2-BD59-A6C34878D82A}">
                    <a16:rowId xmlns:a16="http://schemas.microsoft.com/office/drawing/2014/main" val="2303481078"/>
                  </a:ext>
                </a:extLst>
              </a:tr>
              <a:tr h="792433">
                <a:tc>
                  <a:txBody>
                    <a:bodyPr/>
                    <a:lstStyle/>
                    <a:p>
                      <a:r>
                        <a:rPr lang="en-US" sz="1000" dirty="0">
                          <a:solidFill>
                            <a:schemeClr val="tx2"/>
                          </a:solidFill>
                        </a:rPr>
                        <a:t>Results</a:t>
                      </a:r>
                    </a:p>
                  </a:txBody>
                  <a:tcPr/>
                </a:tc>
                <a:tc>
                  <a:txBody>
                    <a:bodyPr/>
                    <a:lstStyle/>
                    <a:p>
                      <a:r>
                        <a:rPr lang="en-US" sz="1000" dirty="0">
                          <a:solidFill>
                            <a:schemeClr val="tx2"/>
                          </a:solidFill>
                        </a:rPr>
                        <a:t>30% of the posts were objective information; of this, 40% contained misinformation.</a:t>
                      </a:r>
                    </a:p>
                  </a:txBody>
                  <a:tcPr/>
                </a:tc>
                <a:tc>
                  <a:txBody>
                    <a:bodyPr/>
                    <a:lstStyle/>
                    <a:p>
                      <a:r>
                        <a:rPr lang="en-US" sz="1000" dirty="0">
                          <a:solidFill>
                            <a:schemeClr val="tx2"/>
                          </a:solidFill>
                        </a:rPr>
                        <a:t>77% of the total videos contained misinformation or biased content</a:t>
                      </a:r>
                    </a:p>
                  </a:txBody>
                  <a:tcPr/>
                </a:tc>
                <a:tc>
                  <a:txBody>
                    <a:bodyPr/>
                    <a:lstStyle/>
                    <a:p>
                      <a:r>
                        <a:rPr lang="en-US" sz="1000" dirty="0">
                          <a:solidFill>
                            <a:schemeClr val="tx2"/>
                          </a:solidFill>
                        </a:rPr>
                        <a:t>21% of the videos contained misinformation </a:t>
                      </a:r>
                    </a:p>
                  </a:txBody>
                  <a:tcPr/>
                </a:tc>
                <a:tc>
                  <a:txBody>
                    <a:bodyPr/>
                    <a:lstStyle/>
                    <a:p>
                      <a:r>
                        <a:rPr lang="en-US" sz="1000" dirty="0">
                          <a:solidFill>
                            <a:schemeClr val="tx2"/>
                          </a:solidFill>
                        </a:rPr>
                        <a:t>Found 6% misleading, and 62% as useful. However, misleading videos were significantly more popular </a:t>
                      </a:r>
                    </a:p>
                  </a:txBody>
                  <a:tcPr/>
                </a:tc>
                <a:extLst>
                  <a:ext uri="{0D108BD9-81ED-4DB2-BD59-A6C34878D82A}">
                    <a16:rowId xmlns:a16="http://schemas.microsoft.com/office/drawing/2014/main" val="3612307167"/>
                  </a:ext>
                </a:extLst>
              </a:tr>
            </a:tbl>
          </a:graphicData>
        </a:graphic>
      </p:graphicFrame>
      <p:sp>
        <p:nvSpPr>
          <p:cNvPr id="4" name="TextBox 3">
            <a:extLst>
              <a:ext uri="{FF2B5EF4-FFF2-40B4-BE49-F238E27FC236}">
                <a16:creationId xmlns:a16="http://schemas.microsoft.com/office/drawing/2014/main" id="{02FE2060-69CF-A78D-CB94-1EFCB9EE2B7F}"/>
              </a:ext>
            </a:extLst>
          </p:cNvPr>
          <p:cNvSpPr txBox="1"/>
          <p:nvPr/>
        </p:nvSpPr>
        <p:spPr>
          <a:xfrm>
            <a:off x="0" y="4413397"/>
            <a:ext cx="6049692" cy="577081"/>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Xu AJ. </a:t>
            </a:r>
            <a:r>
              <a:rPr lang="en-US" sz="1050" i="1" dirty="0"/>
              <a:t>Prostate Cancer Prostatic Dis.</a:t>
            </a:r>
            <a:r>
              <a:rPr lang="en-US" sz="1050" dirty="0"/>
              <a:t> 2022;25:791-793.</a:t>
            </a:r>
          </a:p>
          <a:p>
            <a:r>
              <a:rPr lang="en-US" sz="1050" dirty="0"/>
              <a:t>Loeb S. </a:t>
            </a:r>
            <a:r>
              <a:rPr lang="en-US" sz="1050" i="1" dirty="0" err="1"/>
              <a:t>Eur</a:t>
            </a:r>
            <a:r>
              <a:rPr lang="en-US" sz="1050" i="1" dirty="0"/>
              <a:t> Urol.</a:t>
            </a:r>
            <a:r>
              <a:rPr lang="en-US" sz="1050" dirty="0"/>
              <a:t> 2019;75(4):564-567.</a:t>
            </a:r>
          </a:p>
          <a:p>
            <a:r>
              <a:rPr lang="nl-NL" sz="1050" dirty="0"/>
              <a:t>Loeb et al. Eur Urol. 2021;79(1):56–59.</a:t>
            </a:r>
            <a:endParaRPr lang="en-US" sz="1050" dirty="0"/>
          </a:p>
        </p:txBody>
      </p:sp>
    </p:spTree>
    <p:extLst>
      <p:ext uri="{BB962C8B-B14F-4D97-AF65-F5344CB8AC3E}">
        <p14:creationId xmlns:p14="http://schemas.microsoft.com/office/powerpoint/2010/main" val="1079973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1993C-FF48-5527-72D9-173F04ADA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DBAB83-075E-0757-206B-8C38D8775694}"/>
              </a:ext>
            </a:extLst>
          </p:cNvPr>
          <p:cNvSpPr>
            <a:spLocks noGrp="1"/>
          </p:cNvSpPr>
          <p:nvPr>
            <p:ph type="title"/>
          </p:nvPr>
        </p:nvSpPr>
        <p:spPr>
          <a:xfrm>
            <a:off x="541618" y="558261"/>
            <a:ext cx="8217639" cy="480131"/>
          </a:xfrm>
        </p:spPr>
        <p:txBody>
          <a:bodyPr/>
          <a:lstStyle/>
          <a:p>
            <a:r>
              <a:rPr lang="en-US" sz="2800" dirty="0"/>
              <a:t>Prevalence of Oncology Misinformation</a:t>
            </a:r>
          </a:p>
        </p:txBody>
      </p:sp>
      <p:graphicFrame>
        <p:nvGraphicFramePr>
          <p:cNvPr id="5" name="Content Placeholder 4">
            <a:extLst>
              <a:ext uri="{FF2B5EF4-FFF2-40B4-BE49-F238E27FC236}">
                <a16:creationId xmlns:a16="http://schemas.microsoft.com/office/drawing/2014/main" id="{0032A35F-8898-1CFD-8EFA-9E7B4FF4387B}"/>
              </a:ext>
            </a:extLst>
          </p:cNvPr>
          <p:cNvGraphicFramePr>
            <a:graphicFrameLocks noGrp="1"/>
          </p:cNvGraphicFramePr>
          <p:nvPr>
            <p:ph idx="1"/>
          </p:nvPr>
        </p:nvGraphicFramePr>
        <p:xfrm>
          <a:off x="192371" y="1467294"/>
          <a:ext cx="8838215" cy="2877879"/>
        </p:xfrm>
        <a:graphic>
          <a:graphicData uri="http://schemas.openxmlformats.org/drawingml/2006/table">
            <a:tbl>
              <a:tblPr firstRow="1" bandRow="1">
                <a:tableStyleId>{5C22544A-7EE6-4342-B048-85BDC9FD1C3A}</a:tableStyleId>
              </a:tblPr>
              <a:tblGrid>
                <a:gridCol w="1767643">
                  <a:extLst>
                    <a:ext uri="{9D8B030D-6E8A-4147-A177-3AD203B41FA5}">
                      <a16:colId xmlns:a16="http://schemas.microsoft.com/office/drawing/2014/main" val="4083780185"/>
                    </a:ext>
                  </a:extLst>
                </a:gridCol>
                <a:gridCol w="1767643">
                  <a:extLst>
                    <a:ext uri="{9D8B030D-6E8A-4147-A177-3AD203B41FA5}">
                      <a16:colId xmlns:a16="http://schemas.microsoft.com/office/drawing/2014/main" val="2327720093"/>
                    </a:ext>
                  </a:extLst>
                </a:gridCol>
                <a:gridCol w="1767643">
                  <a:extLst>
                    <a:ext uri="{9D8B030D-6E8A-4147-A177-3AD203B41FA5}">
                      <a16:colId xmlns:a16="http://schemas.microsoft.com/office/drawing/2014/main" val="2024767996"/>
                    </a:ext>
                  </a:extLst>
                </a:gridCol>
                <a:gridCol w="1767643">
                  <a:extLst>
                    <a:ext uri="{9D8B030D-6E8A-4147-A177-3AD203B41FA5}">
                      <a16:colId xmlns:a16="http://schemas.microsoft.com/office/drawing/2014/main" val="837922048"/>
                    </a:ext>
                  </a:extLst>
                </a:gridCol>
                <a:gridCol w="1767643">
                  <a:extLst>
                    <a:ext uri="{9D8B030D-6E8A-4147-A177-3AD203B41FA5}">
                      <a16:colId xmlns:a16="http://schemas.microsoft.com/office/drawing/2014/main" val="1510738056"/>
                    </a:ext>
                  </a:extLst>
                </a:gridCol>
              </a:tblGrid>
              <a:tr h="275629">
                <a:tc>
                  <a:txBody>
                    <a:bodyPr/>
                    <a:lstStyle/>
                    <a:p>
                      <a:endParaRPr lang="en-US" sz="1000" dirty="0">
                        <a:solidFill>
                          <a:schemeClr val="tx2"/>
                        </a:solidFill>
                      </a:endParaRPr>
                    </a:p>
                  </a:txBody>
                  <a:tcPr/>
                </a:tc>
                <a:tc>
                  <a:txBody>
                    <a:bodyPr/>
                    <a:lstStyle/>
                    <a:p>
                      <a:r>
                        <a:rPr lang="en-US" sz="1000" dirty="0">
                          <a:solidFill>
                            <a:schemeClr val="bg1"/>
                          </a:solidFill>
                        </a:rPr>
                        <a:t>Xu et al, 2022</a:t>
                      </a:r>
                    </a:p>
                  </a:txBody>
                  <a:tcPr/>
                </a:tc>
                <a:tc>
                  <a:txBody>
                    <a:bodyPr/>
                    <a:lstStyle/>
                    <a:p>
                      <a:r>
                        <a:rPr lang="en-US" sz="1000" dirty="0">
                          <a:solidFill>
                            <a:schemeClr val="bg1"/>
                          </a:solidFill>
                        </a:rPr>
                        <a:t>Loeb et al, 2019</a:t>
                      </a:r>
                    </a:p>
                  </a:txBody>
                  <a:tcPr/>
                </a:tc>
                <a:tc>
                  <a:txBody>
                    <a:bodyPr/>
                    <a:lstStyle/>
                    <a:p>
                      <a:r>
                        <a:rPr lang="en-US" sz="1000" dirty="0" err="1">
                          <a:solidFill>
                            <a:schemeClr val="bg1"/>
                          </a:solidFill>
                        </a:rPr>
                        <a:t>Loab</a:t>
                      </a:r>
                      <a:r>
                        <a:rPr lang="en-US" sz="1000" dirty="0">
                          <a:solidFill>
                            <a:schemeClr val="bg1"/>
                          </a:solidFill>
                        </a:rPr>
                        <a:t> et al, 2021</a:t>
                      </a:r>
                    </a:p>
                  </a:txBody>
                  <a:tcPr/>
                </a:tc>
                <a:tc>
                  <a:txBody>
                    <a:bodyPr/>
                    <a:lstStyle/>
                    <a:p>
                      <a:r>
                        <a:rPr lang="en-US" sz="1000" dirty="0" err="1">
                          <a:solidFill>
                            <a:schemeClr val="bg1"/>
                          </a:solidFill>
                        </a:rPr>
                        <a:t>Meteran</a:t>
                      </a:r>
                      <a:r>
                        <a:rPr lang="en-US" sz="1000" dirty="0">
                          <a:solidFill>
                            <a:schemeClr val="bg1"/>
                          </a:solidFill>
                        </a:rPr>
                        <a:t> et al, 2023</a:t>
                      </a:r>
                    </a:p>
                  </a:txBody>
                  <a:tcPr/>
                </a:tc>
                <a:extLst>
                  <a:ext uri="{0D108BD9-81ED-4DB2-BD59-A6C34878D82A}">
                    <a16:rowId xmlns:a16="http://schemas.microsoft.com/office/drawing/2014/main" val="3722352252"/>
                  </a:ext>
                </a:extLst>
              </a:tr>
              <a:tr h="1017384">
                <a:tc>
                  <a:txBody>
                    <a:bodyPr/>
                    <a:lstStyle/>
                    <a:p>
                      <a:r>
                        <a:rPr lang="en-US" sz="1000" dirty="0">
                          <a:solidFill>
                            <a:schemeClr val="tx2"/>
                          </a:solidFill>
                        </a:rPr>
                        <a:t>Methods</a:t>
                      </a:r>
                    </a:p>
                  </a:txBody>
                  <a:tcPr/>
                </a:tc>
                <a:tc>
                  <a:txBody>
                    <a:bodyPr/>
                    <a:lstStyle/>
                    <a:p>
                      <a:r>
                        <a:rPr lang="en-US" sz="1000" dirty="0">
                          <a:solidFill>
                            <a:schemeClr val="tx2"/>
                          </a:solidFill>
                        </a:rPr>
                        <a:t>Examined 62 still-</a:t>
                      </a:r>
                      <a:r>
                        <a:rPr lang="en-US" sz="1000" b="0" i="0" kern="1200" dirty="0">
                          <a:solidFill>
                            <a:schemeClr val="tx2"/>
                          </a:solidFill>
                          <a:effectLst/>
                          <a:latin typeface="+mn-lt"/>
                          <a:ea typeface="+mn-ea"/>
                          <a:cs typeface="+mn-cs"/>
                        </a:rPr>
                        <a:t>images and 64 video Instagram posts using #prostatecancer to identify misinformation</a:t>
                      </a:r>
                      <a:endParaRPr lang="en-US" sz="1000" dirty="0">
                        <a:solidFill>
                          <a:schemeClr val="tx2"/>
                        </a:solidFill>
                      </a:endParaRPr>
                    </a:p>
                  </a:txBody>
                  <a:tcPr/>
                </a:tc>
                <a:tc>
                  <a:txBody>
                    <a:bodyPr/>
                    <a:lstStyle/>
                    <a:p>
                      <a:r>
                        <a:rPr lang="en-US" sz="1000" dirty="0">
                          <a:solidFill>
                            <a:schemeClr val="tx2"/>
                          </a:solidFill>
                        </a:rPr>
                        <a:t>Examined the first 150 YouTube videos on screening and treatment of prostate cancer </a:t>
                      </a:r>
                      <a:r>
                        <a:rPr lang="en-US" sz="1000" b="0" i="0" kern="1200" dirty="0">
                          <a:solidFill>
                            <a:schemeClr val="tx2"/>
                          </a:solidFill>
                          <a:effectLst/>
                          <a:latin typeface="+mn-lt"/>
                          <a:ea typeface="+mn-ea"/>
                          <a:cs typeface="+mn-cs"/>
                        </a:rPr>
                        <a:t>to identify misinformation</a:t>
                      </a:r>
                      <a:endParaRPr lang="en-US" sz="1000" dirty="0">
                        <a:solidFill>
                          <a:schemeClr val="tx2"/>
                        </a:solidFill>
                      </a:endParaRPr>
                    </a:p>
                  </a:txBody>
                  <a:tcPr/>
                </a:tc>
                <a:tc>
                  <a:txBody>
                    <a:bodyPr/>
                    <a:lstStyle/>
                    <a:p>
                      <a:r>
                        <a:rPr lang="en-US" sz="1000" dirty="0">
                          <a:solidFill>
                            <a:schemeClr val="tx2"/>
                          </a:solidFill>
                        </a:rPr>
                        <a:t>Reviewed the first 150 YouTube videos on bladder cancer </a:t>
                      </a:r>
                      <a:r>
                        <a:rPr lang="en-US" sz="1000" b="0" i="0" kern="1200" dirty="0">
                          <a:solidFill>
                            <a:schemeClr val="tx2"/>
                          </a:solidFill>
                          <a:effectLst/>
                          <a:latin typeface="+mn-lt"/>
                          <a:ea typeface="+mn-ea"/>
                          <a:cs typeface="+mn-cs"/>
                        </a:rPr>
                        <a:t>to identify any misinformation</a:t>
                      </a:r>
                      <a:r>
                        <a:rPr lang="en-US" sz="1000" dirty="0">
                          <a:solidFill>
                            <a:schemeClr val="tx2"/>
                          </a:solidFill>
                        </a:rPr>
                        <a:t> </a:t>
                      </a:r>
                    </a:p>
                  </a:txBody>
                  <a:tcPr/>
                </a:tc>
                <a:tc>
                  <a:txBody>
                    <a:bodyPr/>
                    <a:lstStyle/>
                    <a:p>
                      <a:r>
                        <a:rPr lang="en-US" sz="1000" dirty="0">
                          <a:solidFill>
                            <a:schemeClr val="tx2"/>
                          </a:solidFill>
                        </a:rPr>
                        <a:t>Reviewed 167 YouTube videos on lung cancer </a:t>
                      </a:r>
                      <a:r>
                        <a:rPr lang="en-US" sz="1000" b="0" i="0" kern="1200" dirty="0">
                          <a:solidFill>
                            <a:schemeClr val="tx2"/>
                          </a:solidFill>
                          <a:effectLst/>
                          <a:latin typeface="+mn-lt"/>
                          <a:ea typeface="+mn-ea"/>
                          <a:cs typeface="+mn-cs"/>
                        </a:rPr>
                        <a:t>to identify misinformation</a:t>
                      </a:r>
                      <a:endParaRPr lang="en-US" sz="1000" dirty="0">
                        <a:solidFill>
                          <a:schemeClr val="tx2"/>
                        </a:solidFill>
                      </a:endParaRPr>
                    </a:p>
                  </a:txBody>
                  <a:tcPr/>
                </a:tc>
                <a:extLst>
                  <a:ext uri="{0D108BD9-81ED-4DB2-BD59-A6C34878D82A}">
                    <a16:rowId xmlns:a16="http://schemas.microsoft.com/office/drawing/2014/main" val="3927743750"/>
                  </a:ext>
                </a:extLst>
              </a:tr>
              <a:tr h="792433">
                <a:tc>
                  <a:txBody>
                    <a:bodyPr/>
                    <a:lstStyle/>
                    <a:p>
                      <a:r>
                        <a:rPr lang="en-US" sz="1000" dirty="0">
                          <a:solidFill>
                            <a:schemeClr val="tx2"/>
                          </a:solidFill>
                        </a:rPr>
                        <a:t>Design  </a:t>
                      </a:r>
                    </a:p>
                  </a:txBody>
                  <a:tcPr/>
                </a:tc>
                <a:tc>
                  <a:txBody>
                    <a:bodyPr/>
                    <a:lstStyle/>
                    <a:p>
                      <a:r>
                        <a:rPr lang="en-US" sz="1000" dirty="0">
                          <a:solidFill>
                            <a:schemeClr val="tx2"/>
                          </a:solidFill>
                        </a:rPr>
                        <a:t>Content was review by experts using two validated tools </a:t>
                      </a:r>
                    </a:p>
                  </a:txBody>
                  <a:tcPr/>
                </a:tc>
                <a:tc>
                  <a:txBody>
                    <a:bodyPr/>
                    <a:lstStyle/>
                    <a:p>
                      <a:r>
                        <a:rPr lang="en-US" sz="1000" dirty="0">
                          <a:solidFill>
                            <a:schemeClr val="tx2"/>
                          </a:solidFill>
                        </a:rPr>
                        <a:t>Used two validated scoring tools </a:t>
                      </a:r>
                    </a:p>
                  </a:txBody>
                  <a:tcPr/>
                </a:tc>
                <a:tc>
                  <a:txBody>
                    <a:bodyPr/>
                    <a:lstStyle/>
                    <a:p>
                      <a:r>
                        <a:rPr lang="en-US" sz="1000" dirty="0">
                          <a:solidFill>
                            <a:schemeClr val="tx2"/>
                          </a:solidFill>
                        </a:rPr>
                        <a:t>Used two validated instruments </a:t>
                      </a:r>
                    </a:p>
                  </a:txBody>
                  <a:tcPr/>
                </a:tc>
                <a:tc>
                  <a:txBody>
                    <a:bodyPr/>
                    <a:lstStyle/>
                    <a:p>
                      <a:r>
                        <a:rPr lang="en-US" sz="1000" dirty="0">
                          <a:solidFill>
                            <a:schemeClr val="tx2"/>
                          </a:solidFill>
                        </a:rPr>
                        <a:t>No validated tool used but allocated a number by two experts to either it being misleading, useful, or nether </a:t>
                      </a:r>
                    </a:p>
                  </a:txBody>
                  <a:tcPr/>
                </a:tc>
                <a:extLst>
                  <a:ext uri="{0D108BD9-81ED-4DB2-BD59-A6C34878D82A}">
                    <a16:rowId xmlns:a16="http://schemas.microsoft.com/office/drawing/2014/main" val="2303481078"/>
                  </a:ext>
                </a:extLst>
              </a:tr>
              <a:tr h="792433">
                <a:tc>
                  <a:txBody>
                    <a:bodyPr/>
                    <a:lstStyle/>
                    <a:p>
                      <a:r>
                        <a:rPr lang="en-US" sz="1000" dirty="0">
                          <a:solidFill>
                            <a:schemeClr val="tx2"/>
                          </a:solidFill>
                        </a:rPr>
                        <a:t>Results</a:t>
                      </a:r>
                    </a:p>
                  </a:txBody>
                  <a:tcPr/>
                </a:tc>
                <a:tc>
                  <a:txBody>
                    <a:bodyPr/>
                    <a:lstStyle/>
                    <a:p>
                      <a:r>
                        <a:rPr lang="en-US" sz="1000" dirty="0">
                          <a:solidFill>
                            <a:schemeClr val="tx2"/>
                          </a:solidFill>
                        </a:rPr>
                        <a:t>30% of the posts were objective information; of this, 40% contained misinformation.</a:t>
                      </a:r>
                    </a:p>
                  </a:txBody>
                  <a:tcPr/>
                </a:tc>
                <a:tc>
                  <a:txBody>
                    <a:bodyPr/>
                    <a:lstStyle/>
                    <a:p>
                      <a:r>
                        <a:rPr lang="en-US" sz="1000" dirty="0">
                          <a:solidFill>
                            <a:schemeClr val="tx2"/>
                          </a:solidFill>
                        </a:rPr>
                        <a:t>77% of the total videos contained misinformation or biased content</a:t>
                      </a:r>
                    </a:p>
                  </a:txBody>
                  <a:tcPr/>
                </a:tc>
                <a:tc>
                  <a:txBody>
                    <a:bodyPr/>
                    <a:lstStyle/>
                    <a:p>
                      <a:r>
                        <a:rPr lang="en-US" sz="1000" dirty="0">
                          <a:solidFill>
                            <a:schemeClr val="tx2"/>
                          </a:solidFill>
                        </a:rPr>
                        <a:t>21% of the videos contained misinformation </a:t>
                      </a:r>
                    </a:p>
                  </a:txBody>
                  <a:tcPr/>
                </a:tc>
                <a:tc>
                  <a:txBody>
                    <a:bodyPr/>
                    <a:lstStyle/>
                    <a:p>
                      <a:r>
                        <a:rPr lang="en-US" sz="1000" dirty="0">
                          <a:solidFill>
                            <a:schemeClr val="tx2"/>
                          </a:solidFill>
                        </a:rPr>
                        <a:t>Found 6% misleading, and 62% as useful. However, misleading videos were significantly more popular </a:t>
                      </a:r>
                    </a:p>
                  </a:txBody>
                  <a:tcPr/>
                </a:tc>
                <a:extLst>
                  <a:ext uri="{0D108BD9-81ED-4DB2-BD59-A6C34878D82A}">
                    <a16:rowId xmlns:a16="http://schemas.microsoft.com/office/drawing/2014/main" val="3612307167"/>
                  </a:ext>
                </a:extLst>
              </a:tr>
            </a:tbl>
          </a:graphicData>
        </a:graphic>
      </p:graphicFrame>
      <p:sp>
        <p:nvSpPr>
          <p:cNvPr id="4" name="TextBox 3">
            <a:extLst>
              <a:ext uri="{FF2B5EF4-FFF2-40B4-BE49-F238E27FC236}">
                <a16:creationId xmlns:a16="http://schemas.microsoft.com/office/drawing/2014/main" id="{89A63873-4538-CF03-A6B9-92DC4AE3101D}"/>
              </a:ext>
            </a:extLst>
          </p:cNvPr>
          <p:cNvSpPr txBox="1"/>
          <p:nvPr/>
        </p:nvSpPr>
        <p:spPr>
          <a:xfrm>
            <a:off x="0" y="4413397"/>
            <a:ext cx="6049692" cy="577081"/>
          </a:xfrm>
          <a:prstGeom prst="rect">
            <a:avLst/>
          </a:prstGeom>
          <a:noFill/>
          <a:ln>
            <a:solidFill>
              <a:schemeClr val="accent5">
                <a:lumMod val="50000"/>
              </a:schemeClr>
            </a:solidFill>
          </a:ln>
        </p:spPr>
        <p:txBody>
          <a:bodyPr wrap="square" lIns="91440" tIns="45720" rIns="91440" bIns="45720" rtlCol="0" anchor="t">
            <a:spAutoFit/>
          </a:bodyPr>
          <a:lstStyle/>
          <a:p>
            <a:r>
              <a:rPr lang="en-US" sz="1050" dirty="0"/>
              <a:t>Xu AJ. </a:t>
            </a:r>
            <a:r>
              <a:rPr lang="en-US" sz="1050" i="1" dirty="0"/>
              <a:t>Prostate Cancer Prostatic Dis.</a:t>
            </a:r>
            <a:r>
              <a:rPr lang="en-US" sz="1050" dirty="0"/>
              <a:t> 2022;25:791-793.</a:t>
            </a:r>
          </a:p>
          <a:p>
            <a:r>
              <a:rPr lang="en-US" sz="1050" dirty="0"/>
              <a:t>Loeb S. </a:t>
            </a:r>
            <a:r>
              <a:rPr lang="en-US" sz="1050" i="1" dirty="0" err="1"/>
              <a:t>Eur</a:t>
            </a:r>
            <a:r>
              <a:rPr lang="en-US" sz="1050" i="1" dirty="0"/>
              <a:t> Urol.</a:t>
            </a:r>
            <a:r>
              <a:rPr lang="en-US" sz="1050" dirty="0"/>
              <a:t> 2019;75(4):564-567.</a:t>
            </a:r>
          </a:p>
          <a:p>
            <a:r>
              <a:rPr lang="nl-NL" sz="1050" dirty="0"/>
              <a:t>Loeb et al. Eur Urol. 2021;79(1):56–59.</a:t>
            </a:r>
            <a:endParaRPr lang="en-US" sz="1050" dirty="0"/>
          </a:p>
        </p:txBody>
      </p:sp>
      <p:sp>
        <p:nvSpPr>
          <p:cNvPr id="6" name="TextBox 5">
            <a:extLst>
              <a:ext uri="{FF2B5EF4-FFF2-40B4-BE49-F238E27FC236}">
                <a16:creationId xmlns:a16="http://schemas.microsoft.com/office/drawing/2014/main" id="{549F6E6A-A35C-0521-2599-19E34798643A}"/>
              </a:ext>
            </a:extLst>
          </p:cNvPr>
          <p:cNvSpPr txBox="1"/>
          <p:nvPr/>
        </p:nvSpPr>
        <p:spPr>
          <a:xfrm>
            <a:off x="1343738" y="2395870"/>
            <a:ext cx="6535479" cy="1200329"/>
          </a:xfrm>
          <a:prstGeom prst="rect">
            <a:avLst/>
          </a:prstGeom>
          <a:solidFill>
            <a:schemeClr val="accent1"/>
          </a:solidFill>
        </p:spPr>
        <p:txBody>
          <a:bodyPr wrap="square" rtlCol="0">
            <a:spAutoFit/>
          </a:bodyPr>
          <a:lstStyle/>
          <a:p>
            <a:r>
              <a:rPr lang="en-US" dirty="0">
                <a:solidFill>
                  <a:schemeClr val="bg1"/>
                </a:solidFill>
              </a:rPr>
              <a:t>Summary: Every study that examined social media platforms found the presence of misinformation. Notably, the inaccurate content received more views and engagement than the correct information.</a:t>
            </a:r>
          </a:p>
          <a:p>
            <a:endParaRPr lang="en-US" dirty="0"/>
          </a:p>
        </p:txBody>
      </p:sp>
    </p:spTree>
    <p:extLst>
      <p:ext uri="{BB962C8B-B14F-4D97-AF65-F5344CB8AC3E}">
        <p14:creationId xmlns:p14="http://schemas.microsoft.com/office/powerpoint/2010/main" val="31763407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0D227D9985E04E8846E5B4D9D41EF6" ma:contentTypeVersion="13" ma:contentTypeDescription="Create a new document." ma:contentTypeScope="" ma:versionID="1ba096a4b0e0309158f149b435ebe840">
  <xsd:schema xmlns:xsd="http://www.w3.org/2001/XMLSchema" xmlns:xs="http://www.w3.org/2001/XMLSchema" xmlns:p="http://schemas.microsoft.com/office/2006/metadata/properties" xmlns:ns2="d25e7cbc-e328-4fe9-b7ce-479d4d01adb9" xmlns:ns3="fee0cfbf-68bb-4b82-baa8-5d7412a94942" targetNamespace="http://schemas.microsoft.com/office/2006/metadata/properties" ma:root="true" ma:fieldsID="bc871af97929b5b340f0d0511db76d91" ns2:_="" ns3:_="">
    <xsd:import namespace="d25e7cbc-e328-4fe9-b7ce-479d4d01adb9"/>
    <xsd:import namespace="fee0cfbf-68bb-4b82-baa8-5d7412a9494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5e7cbc-e328-4fe9-b7ce-479d4d01adb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46a28a4-f3b3-4851-86b3-b10f5f45f34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Notes" ma:index="20"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e0cfbf-68bb-4b82-baa8-5d7412a9494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2f0aba3-d933-4e0b-851a-7eec706a01bf}" ma:internalName="TaxCatchAll" ma:showField="CatchAllData" ma:web="fee0cfbf-68bb-4b82-baa8-5d7412a949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d25e7cbc-e328-4fe9-b7ce-479d4d01adb9" xsi:nil="true"/>
    <TaxCatchAll xmlns="fee0cfbf-68bb-4b82-baa8-5d7412a94942" xsi:nil="true"/>
    <lcf76f155ced4ddcb4097134ff3c332f xmlns="d25e7cbc-e328-4fe9-b7ce-479d4d01adb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4E9F6C0-632C-4FCA-9B85-F710E6B03CEF}">
  <ds:schemaRefs>
    <ds:schemaRef ds:uri="http://schemas.microsoft.com/sharepoint/v3/contenttype/forms"/>
  </ds:schemaRefs>
</ds:datastoreItem>
</file>

<file path=customXml/itemProps2.xml><?xml version="1.0" encoding="utf-8"?>
<ds:datastoreItem xmlns:ds="http://schemas.openxmlformats.org/officeDocument/2006/customXml" ds:itemID="{DF79DEAE-E1DF-4A46-A4EE-CBE0365229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5e7cbc-e328-4fe9-b7ce-479d4d01adb9"/>
    <ds:schemaRef ds:uri="fee0cfbf-68bb-4b82-baa8-5d7412a949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EC8BD0-DE64-47EE-AE60-711074C6B55F}">
  <ds:schemaRefs>
    <ds:schemaRef ds:uri="fee0cfbf-68bb-4b82-baa8-5d7412a94942"/>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d25e7cbc-e328-4fe9-b7ce-479d4d01adb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3138</TotalTime>
  <Words>3603</Words>
  <Application>Microsoft Office PowerPoint</Application>
  <PresentationFormat>On-screen Show (16:9)</PresentationFormat>
  <Paragraphs>404</Paragraphs>
  <Slides>51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Aptos</vt:lpstr>
      <vt:lpstr>Arial</vt:lpstr>
      <vt:lpstr>Calibri</vt:lpstr>
      <vt:lpstr>Calibri Light</vt:lpstr>
      <vt:lpstr>Verdana</vt:lpstr>
      <vt:lpstr>Wingdings</vt:lpstr>
      <vt:lpstr>Office Theme</vt:lpstr>
      <vt:lpstr>Facts vs Fiction: Debunking Oncology Myths</vt:lpstr>
      <vt:lpstr>Disclosures</vt:lpstr>
      <vt:lpstr>Learning Objectives</vt:lpstr>
      <vt:lpstr>PowerPoint Presentation</vt:lpstr>
      <vt:lpstr>What is the Problem? </vt:lpstr>
      <vt:lpstr>Current Problems Healthcare Providers Face </vt:lpstr>
      <vt:lpstr>Combating Cancer Misinformation Pre-internet  </vt:lpstr>
      <vt:lpstr>Prevalence of Oncology Misinformation</vt:lpstr>
      <vt:lpstr>Prevalence of Oncology Misinformation</vt:lpstr>
      <vt:lpstr>Surgeon General Advisory on Misinformation  </vt:lpstr>
      <vt:lpstr>Source of the Problem </vt:lpstr>
      <vt:lpstr>Source of Misinformation </vt:lpstr>
      <vt:lpstr>Positive Side of Social Media</vt:lpstr>
      <vt:lpstr>Underlining Causes of Oncology Misinformation</vt:lpstr>
      <vt:lpstr>Clinical Significance of Misinformation  </vt:lpstr>
      <vt:lpstr>Exponential Growth of Social Media </vt:lpstr>
      <vt:lpstr>Active Social Media Users by Platform </vt:lpstr>
      <vt:lpstr>Clinical Significance of Misinformation  </vt:lpstr>
      <vt:lpstr>Assessment Question #1</vt:lpstr>
      <vt:lpstr>Understanding Misinformation</vt:lpstr>
      <vt:lpstr>Types of Misinformation  </vt:lpstr>
      <vt:lpstr>Technical Factors: Social Media Algorithms   </vt:lpstr>
      <vt:lpstr>Psychological: Emotional and Motivational Factors  </vt:lpstr>
      <vt:lpstr>Social Factors: Susceptibility to Misinformation  </vt:lpstr>
      <vt:lpstr>Assessment Question #2</vt:lpstr>
      <vt:lpstr>Combating Misinformation </vt:lpstr>
      <vt:lpstr>Combating Cancer Misinformation Post-internet </vt:lpstr>
      <vt:lpstr>Does Correcting Misinformation Work? </vt:lpstr>
      <vt:lpstr>Does Correcting Misinformation Work? </vt:lpstr>
      <vt:lpstr>Four Step Approach </vt:lpstr>
      <vt:lpstr>Four Step Approach</vt:lpstr>
      <vt:lpstr>Patient Case  </vt:lpstr>
      <vt:lpstr>Four Step Approach</vt:lpstr>
      <vt:lpstr>Combating Cancer Misinformation Pre-internet  </vt:lpstr>
      <vt:lpstr>Applying Step 1 Understand </vt:lpstr>
      <vt:lpstr>Four Step Approach  Understanding is Identifying </vt:lpstr>
      <vt:lpstr>Applying Step 1  Understanding is Identifying</vt:lpstr>
      <vt:lpstr>Applying Step 1   </vt:lpstr>
      <vt:lpstr>Four Step Approach</vt:lpstr>
      <vt:lpstr>Four Step Approach </vt:lpstr>
      <vt:lpstr>Applying Step 2  Correct the Misinformation </vt:lpstr>
      <vt:lpstr>Applying Step 2  Correct the Misinformation </vt:lpstr>
      <vt:lpstr>Four Step Approach</vt:lpstr>
      <vt:lpstr>Four Step Approach  </vt:lpstr>
      <vt:lpstr>Applying Step 3  Advise About Future Online Searches  </vt:lpstr>
      <vt:lpstr>Four Step Approach</vt:lpstr>
      <vt:lpstr>Four Step Approach </vt:lpstr>
      <vt:lpstr>Applying Step 4 Preserve the Clinician-Patient Relationship</vt:lpstr>
      <vt:lpstr>Key Takeaways Patient Interaction</vt:lpstr>
      <vt:lpstr>References  </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Ocampo Velasco, Patricia</dc:creator>
  <cp:keywords/>
  <dc:description/>
  <cp:lastModifiedBy>Eagan, Julie</cp:lastModifiedBy>
  <cp:revision>21</cp:revision>
  <dcterms:created xsi:type="dcterms:W3CDTF">2022-11-17T19:18:38Z</dcterms:created>
  <dcterms:modified xsi:type="dcterms:W3CDTF">2025-12-01T19:10:40Z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0x010100690D227D9985E04E8846E5B4D9D41EF6</vt:lpwstr>
  </property>
  <property fmtid="{D5CDD505-2E9C-101B-9397-08002B2CF9AE}" pid="3" name="MediaServiceImageTags">
    <vt:lpwstr/>
  </property>
  <property fmtid="{D5CDD505-2E9C-101B-9397-08002B2CF9AE}" pid="4" name="ArticulateGUID">
    <vt:lpwstr>4754EA68-7C03-4154-ADA6-7012A66FEE32</vt:lpwstr>
  </property>
  <property fmtid="{D5CDD505-2E9C-101B-9397-08002B2CF9AE}" pid="5" name="ArticulatePath">
    <vt:lpwstr>https://advocatehealth.sharepoint.com/sites/GRP-Education-and-Professional-Development/Shared Documents/Continuing Pharmacy Education/2025-26 CPE Activity Folders/2025-26 Pharmacy Grand Rounds Series/.120325 Gaynier, J-Oncology Myths/Slides/Advocate Health CPE Facts vs Fiction_12.3.25_Audience</vt:lpwstr>
  </property>
</Properties>
</file>