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6"/>
  </p:sldMasterIdLst>
  <p:notesMasterIdLst>
    <p:notesMasterId r:id="rId8"/>
  </p:notesMasterIdLst>
  <p:sldIdLst>
    <p:sldId id="256" r:id="rId7"/>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E39"/>
    <a:srgbClr val="C1D22A"/>
    <a:srgbClr val="8370B2"/>
    <a:srgbClr val="4F8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6E0976-6A10-40A3-82E5-A926FB0EF856}" v="4" dt="2023-04-25T19:03:24.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p:restoredTop sz="94656"/>
  </p:normalViewPr>
  <p:slideViewPr>
    <p:cSldViewPr snapToGrid="0" snapToObjects="1">
      <p:cViewPr varScale="1">
        <p:scale>
          <a:sx n="78" d="100"/>
          <a:sy n="78" d="100"/>
        </p:scale>
        <p:origin x="291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8C9BCB-2501-4635-B1B5-F2D98EE743B3}" type="datetimeFigureOut">
              <a:rPr lang="en-US" smtClean="0"/>
              <a:t>1/9/2024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9D1CF-B5F8-4E5E-B1F3-8F958425DF41}" type="slidenum">
              <a:rPr lang="en-US" smtClean="0"/>
              <a:t>‹#›</a:t>
            </a:fld>
            <a:endParaRPr lang="en-US"/>
          </a:p>
        </p:txBody>
      </p:sp>
    </p:spTree>
    <p:extLst>
      <p:ext uri="{BB962C8B-B14F-4D97-AF65-F5344CB8AC3E}">
        <p14:creationId xmlns:p14="http://schemas.microsoft.com/office/powerpoint/2010/main" val="312081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a:prstGeom prst="rect">
            <a:avLst/>
          </a:prstGeo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a:prstGeom prst="rect">
            <a:avLst/>
          </a:prstGeo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28CFFD30-6E68-4388-A613-40DFE5EFFA70}" type="datetime1">
              <a:rPr lang="en-US" smtClean="0"/>
              <a:t>1/9/2024</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B90902EB-F25B-444E-A904-796A48BC3A56}" type="datetime1">
              <a:rPr lang="en-US" smtClean="0"/>
              <a:t>1/9/2024</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72FF1368-9C95-4ED7-A7C3-5C8CFF1D433A}" type="datetime1">
              <a:rPr lang="en-US" smtClean="0"/>
              <a:t>1/9/2024</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BB5EACA3-5637-4B38-AF21-0138C88AA1A8}" type="datetime1">
              <a:rPr lang="en-US" smtClean="0"/>
              <a:t>1/9/2024</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D63C336F-A86A-401D-91F9-1C785CE2D909}" type="datetime1">
              <a:rPr lang="en-US" smtClean="0"/>
              <a:t>1/9/2024</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FABD28CF-8799-41FE-919B-17CBA0649050}" type="datetime1">
              <a:rPr lang="en-US" smtClean="0"/>
              <a:t>1/9/2024</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fld id="{1BDB33DB-03F2-4CBA-B6E3-C924FAF04D69}" type="datetime1">
              <a:rPr lang="en-US" smtClean="0"/>
              <a:t>1/9/2024</a:t>
            </a:fld>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1583DD44-6FD6-414C-AAF4-57F72B1267CD}" type="datetime1">
              <a:rPr lang="en-US" smtClean="0"/>
              <a:t>1/9/2024</a:t>
            </a:fld>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fld id="{376829E1-9CA3-4E92-9D82-3AFDF17FDF8E}" type="datetime1">
              <a:rPr lang="en-US" smtClean="0"/>
              <a:t>1/9/2024</a:t>
            </a:fld>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0778A1A1-F2CF-4644-9D1C-F724DD24C069}" type="datetime1">
              <a:rPr lang="en-US" smtClean="0"/>
              <a:t>1/9/2024</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F7A83085-D76A-4C73-BA83-D22F9E50C6DD}" type="datetime1">
              <a:rPr lang="en-US" smtClean="0"/>
              <a:t>1/9/2024</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7772400" cy="10058400"/>
          </a:xfrm>
          <a:prstGeom prst="rect">
            <a:avLst/>
          </a:prstGeom>
        </p:spPr>
      </p:pic>
    </p:spTree>
    <p:extLst>
      <p:ext uri="{BB962C8B-B14F-4D97-AF65-F5344CB8AC3E}">
        <p14:creationId xmlns:p14="http://schemas.microsoft.com/office/powerpoint/2010/main" val="710323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cme.advocateaurorahealth.org/content/ach-nursing-grand-rounds#group-tabs-node-course-default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9469" y="1506551"/>
            <a:ext cx="6701742" cy="523220"/>
          </a:xfrm>
          <a:prstGeom prst="rect">
            <a:avLst/>
          </a:prstGeom>
          <a:noFill/>
        </p:spPr>
        <p:txBody>
          <a:bodyPr wrap="square" rtlCol="0">
            <a:spAutoFit/>
          </a:bodyPr>
          <a:lstStyle/>
          <a:p>
            <a:r>
              <a:rPr lang="en-US" sz="1400" b="1" dirty="0">
                <a:latin typeface="Verdana" charset="0"/>
                <a:ea typeface="Verdana" charset="0"/>
                <a:cs typeface="Verdana" charset="0"/>
              </a:rPr>
              <a:t>ACH Nursing Grand Rounds IS: </a:t>
            </a:r>
          </a:p>
          <a:p>
            <a:r>
              <a:rPr lang="en-US" sz="1400" b="1" dirty="0">
                <a:latin typeface="Verdana" charset="0"/>
                <a:ea typeface="Verdana" charset="0"/>
                <a:cs typeface="Verdana" charset="0"/>
              </a:rPr>
              <a:t>Development of Critical Appraisal Skills through Journal Club</a:t>
            </a:r>
          </a:p>
        </p:txBody>
      </p:sp>
      <p:sp>
        <p:nvSpPr>
          <p:cNvPr id="5" name="TextBox 4">
            <a:extLst>
              <a:ext uri="{FF2B5EF4-FFF2-40B4-BE49-F238E27FC236}">
                <a16:creationId xmlns:a16="http://schemas.microsoft.com/office/drawing/2014/main" id="{3B84628D-B621-4A90-8256-563AD6C9FA2A}"/>
              </a:ext>
            </a:extLst>
          </p:cNvPr>
          <p:cNvSpPr txBox="1"/>
          <p:nvPr/>
        </p:nvSpPr>
        <p:spPr>
          <a:xfrm>
            <a:off x="230497" y="1966819"/>
            <a:ext cx="6902965" cy="2062103"/>
          </a:xfrm>
          <a:prstGeom prst="rect">
            <a:avLst/>
          </a:prstGeom>
          <a:noFill/>
        </p:spPr>
        <p:txBody>
          <a:bodyPr wrap="square" rtlCol="0">
            <a:spAutoFit/>
          </a:bodyPr>
          <a:lstStyle/>
          <a:p>
            <a:r>
              <a:rPr lang="en-US" sz="1400" dirty="0"/>
              <a:t>Available January 1, 2024- December 31, 2024</a:t>
            </a:r>
          </a:p>
          <a:p>
            <a:endParaRPr lang="en-US" sz="1400" dirty="0"/>
          </a:p>
          <a:p>
            <a:r>
              <a:rPr lang="en-US" sz="2200" u="sng" dirty="0">
                <a:hlinkClick r:id="rId2"/>
              </a:rPr>
              <a:t>Click here to View Recording and claim credit</a:t>
            </a:r>
            <a:endParaRPr lang="en-US" sz="2200" u="sng" dirty="0"/>
          </a:p>
          <a:p>
            <a:r>
              <a:rPr lang="en-US" b="1" dirty="0"/>
              <a:t>Upon clicking the link:</a:t>
            </a:r>
          </a:p>
          <a:p>
            <a:pPr marL="342900" indent="-342900">
              <a:buAutoNum type="arabicPeriod"/>
            </a:pPr>
            <a:r>
              <a:rPr lang="en-US" sz="1500" dirty="0"/>
              <a:t>Enroll into the umbrella course ACH Nursing Grand Rounds IS by clicking blue ENROLL button</a:t>
            </a:r>
          </a:p>
          <a:p>
            <a:pPr marL="342900" indent="-342900">
              <a:buAutoNum type="arabicPeriod"/>
            </a:pPr>
            <a:r>
              <a:rPr lang="en-US" sz="1500" dirty="0"/>
              <a:t>Then enroll into the critical appraisal course by clicking the title and clicking the blue ENROLL button again. </a:t>
            </a:r>
          </a:p>
        </p:txBody>
      </p:sp>
      <p:sp>
        <p:nvSpPr>
          <p:cNvPr id="6" name="Shape 113">
            <a:extLst>
              <a:ext uri="{FF2B5EF4-FFF2-40B4-BE49-F238E27FC236}">
                <a16:creationId xmlns:a16="http://schemas.microsoft.com/office/drawing/2014/main" id="{8E57B4D1-8EAD-419C-AE1C-D309DB30CFFF}"/>
              </a:ext>
            </a:extLst>
          </p:cNvPr>
          <p:cNvSpPr/>
          <p:nvPr/>
        </p:nvSpPr>
        <p:spPr>
          <a:xfrm>
            <a:off x="274983" y="3816085"/>
            <a:ext cx="7222434" cy="6001639"/>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nchor="t">
            <a:spAutoFit/>
          </a:bodyPr>
          <a:lstStyle>
            <a:lvl1pPr>
              <a:defRPr sz="3800" baseline="30000">
                <a:latin typeface="Arial"/>
                <a:ea typeface="Arial"/>
                <a:cs typeface="Arial"/>
                <a:sym typeface="Arial"/>
              </a:defRPr>
            </a:lvl1pPr>
          </a:lstStyle>
          <a:p>
            <a:endParaRPr lang="en-US" sz="1200" b="1" baseline="0" dirty="0">
              <a:latin typeface="Verdana"/>
            </a:endParaRPr>
          </a:p>
          <a:p>
            <a:r>
              <a:rPr lang="en-US" sz="1200" b="1" baseline="0" dirty="0">
                <a:latin typeface="Verdana"/>
              </a:rPr>
              <a:t>Speaker(s): </a:t>
            </a:r>
          </a:p>
          <a:p>
            <a:r>
              <a:rPr lang="en-US" sz="1200" baseline="0" dirty="0">
                <a:latin typeface="Verdana"/>
              </a:rPr>
              <a:t>​Elizabeth Johnson BSN, RN, CCRN</a:t>
            </a:r>
          </a:p>
          <a:p>
            <a:r>
              <a:rPr lang="en-US" sz="1200" baseline="0" dirty="0">
                <a:latin typeface="Verdana"/>
              </a:rPr>
              <a:t>Jodie Pufundt DNP, RN, APRN-CNS, RNC-NIC, EBP-C</a:t>
            </a:r>
          </a:p>
          <a:p>
            <a:endParaRPr lang="en-US" sz="1200" b="1" baseline="0" dirty="0">
              <a:latin typeface="Verdana"/>
            </a:endParaRPr>
          </a:p>
          <a:p>
            <a:r>
              <a:rPr lang="en-US" sz="1200" b="1" baseline="0" dirty="0">
                <a:latin typeface="Verdana"/>
              </a:rPr>
              <a:t>Objectives: ​​</a:t>
            </a:r>
          </a:p>
          <a:p>
            <a:r>
              <a:rPr lang="en-US" sz="1200" baseline="0" dirty="0">
                <a:latin typeface="Verdana"/>
              </a:rPr>
              <a:t>Development of Critical Appraisal Skills though Journal Club: Participants will be able to demonstrate use of the system research article journal club review tool. Along with recognizing the difference between the journal club appraisal tool and the rapid critical appraisal tools. </a:t>
            </a:r>
          </a:p>
          <a:p>
            <a:endParaRPr lang="en-US" sz="1200" b="1" baseline="0" dirty="0">
              <a:latin typeface="Verdana"/>
            </a:endParaRPr>
          </a:p>
          <a:p>
            <a:r>
              <a:rPr lang="en-US" sz="1200" b="1" baseline="0" dirty="0">
                <a:latin typeface="Verdana"/>
              </a:rPr>
              <a:t>Target Audience:​</a:t>
            </a:r>
          </a:p>
          <a:p>
            <a:r>
              <a:rPr lang="en-US" sz="1200" baseline="0" dirty="0">
                <a:latin typeface="Verdana"/>
              </a:rPr>
              <a:t>Pediatric nurses</a:t>
            </a:r>
          </a:p>
          <a:p>
            <a:endParaRPr lang="en-US" sz="1200" baseline="0" dirty="0">
              <a:latin typeface="Verdana"/>
            </a:endParaRPr>
          </a:p>
          <a:p>
            <a:endParaRPr lang="en-US" sz="1200" b="1" baseline="0" dirty="0">
              <a:latin typeface="Verdana"/>
            </a:endParaRPr>
          </a:p>
          <a:p>
            <a:endParaRPr lang="en-US" sz="1200" b="1" baseline="0" dirty="0">
              <a:latin typeface="Verdana"/>
            </a:endParaRPr>
          </a:p>
          <a:p>
            <a:endParaRPr lang="en-US" sz="1200" b="1" baseline="0" dirty="0">
              <a:latin typeface="Verdana"/>
            </a:endParaRPr>
          </a:p>
          <a:p>
            <a:endParaRPr lang="en-US" sz="1200" b="1" baseline="0" dirty="0">
              <a:latin typeface="Verdana"/>
            </a:endParaRPr>
          </a:p>
          <a:p>
            <a:r>
              <a:rPr lang="en-US" sz="1200" b="1" baseline="0" dirty="0">
                <a:latin typeface="Verdana"/>
              </a:rPr>
              <a:t>Accreditation Statement:​</a:t>
            </a:r>
            <a:br>
              <a:rPr lang="en-US" sz="1200" b="1" baseline="0" dirty="0">
                <a:latin typeface="Verdana"/>
              </a:rPr>
            </a:br>
            <a:r>
              <a:rPr lang="en-US" sz="1200" baseline="0" dirty="0">
                <a:latin typeface="Verdana"/>
              </a:rPr>
              <a:t>In support of improving patient care, Advocate Health  is jointly accredited by the Accreditation Council for Continuing Medical Education (ACCME), the Accreditation Council for Pharmacy Education (ACPE), and the American Nurses Credentialing Center (ANCC), to provide continuing education for the healthcare team.​</a:t>
            </a:r>
          </a:p>
          <a:p>
            <a:r>
              <a:rPr lang="en-US" sz="1200" b="1" baseline="0" dirty="0">
                <a:latin typeface="Verdana"/>
              </a:rPr>
              <a:t>Credit Designation Statement(s): ​</a:t>
            </a:r>
          </a:p>
          <a:p>
            <a:endParaRPr lang="en-US" sz="1200" baseline="0" dirty="0">
              <a:latin typeface="Verdana"/>
            </a:endParaRPr>
          </a:p>
          <a:p>
            <a:r>
              <a:rPr lang="en-US" sz="1200" baseline="0" dirty="0">
                <a:latin typeface="Verdana"/>
              </a:rPr>
              <a:t>American Nurses Credentialing Center (ANCC): Advocate Health designates this enduring activity for a maximum of </a:t>
            </a:r>
            <a:r>
              <a:rPr lang="en-US" sz="1200" b="1" baseline="0" dirty="0">
                <a:latin typeface="Verdana"/>
              </a:rPr>
              <a:t>1.0</a:t>
            </a:r>
            <a:r>
              <a:rPr lang="en-US" sz="1200" baseline="0" dirty="0">
                <a:latin typeface="Verdana"/>
              </a:rPr>
              <a:t> ANCC contact hours. Nurses should claim only the credit commensurate with the extent of their participation in the activity. </a:t>
            </a:r>
          </a:p>
          <a:p>
            <a:endParaRPr lang="en-US" sz="1200" baseline="0" dirty="0">
              <a:latin typeface="Verdana"/>
            </a:endParaRPr>
          </a:p>
          <a:p>
            <a:endParaRPr lang="en-US" sz="1200" baseline="0" dirty="0">
              <a:latin typeface="Verdana"/>
            </a:endParaRPr>
          </a:p>
          <a:p>
            <a:r>
              <a:rPr lang="en-US" sz="1200" baseline="0" dirty="0">
                <a:latin typeface="Verdana"/>
              </a:rPr>
              <a:t>​</a:t>
            </a:r>
          </a:p>
        </p:txBody>
      </p:sp>
      <p:pic>
        <p:nvPicPr>
          <p:cNvPr id="9" name="Picture 2">
            <a:extLst>
              <a:ext uri="{FF2B5EF4-FFF2-40B4-BE49-F238E27FC236}">
                <a16:creationId xmlns:a16="http://schemas.microsoft.com/office/drawing/2014/main" id="{508F11F8-4E55-47FE-B764-C7B620006C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97" y="6353178"/>
            <a:ext cx="1075494" cy="73875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FD6C5357-AA97-4926-9BA6-F214DC2FEB64}"/>
              </a:ext>
            </a:extLst>
          </p:cNvPr>
          <p:cNvSpPr>
            <a:spLocks noGrp="1"/>
          </p:cNvSpPr>
          <p:nvPr>
            <p:ph type="ftr" sz="quarter" idx="11"/>
          </p:nvPr>
        </p:nvSpPr>
        <p:spPr>
          <a:xfrm>
            <a:off x="0" y="9815710"/>
            <a:ext cx="7133462" cy="369332"/>
          </a:xfrm>
        </p:spPr>
        <p:txBody>
          <a:bodyPr/>
          <a:lstStyle/>
          <a:p>
            <a:r>
              <a:rPr lang="en-US" sz="1000" dirty="0"/>
              <a:t>Created By:  K. Hoelle     Created Date:  3.20.23   Revised Date:  3.20.23    Post Until: 12.31.24</a:t>
            </a:r>
          </a:p>
        </p:txBody>
      </p:sp>
    </p:spTree>
    <p:extLst>
      <p:ext uri="{BB962C8B-B14F-4D97-AF65-F5344CB8AC3E}">
        <p14:creationId xmlns:p14="http://schemas.microsoft.com/office/powerpoint/2010/main" val="10947168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AdvocateDocument" ma:contentTypeID="0x010100446DC78E14500C46ADD7E64C76C8CDE100C4A13B18F62DA146A246BB1A89C44424" ma:contentTypeVersion="52" ma:contentTypeDescription="Content type used to store documents on department sites" ma:contentTypeScope="" ma:versionID="825b53703aa7f3c798274db8a0a80447">
  <xsd:schema xmlns:xsd="http://www.w3.org/2001/XMLSchema" xmlns:xs="http://www.w3.org/2001/XMLSchema" xmlns:p="http://schemas.microsoft.com/office/2006/metadata/properties" xmlns:ns2="bf33b138-7251-43fb-83b7-612f801c6c56" xmlns:ns3="d019f32e-6fd8-41f8-aa31-79cf1a6364d4" targetNamespace="http://schemas.microsoft.com/office/2006/metadata/properties" ma:root="true" ma:fieldsID="e06eae74675a3b90a1aae25b6dc106bf" ns2:_="" ns3:_="">
    <xsd:import namespace="bf33b138-7251-43fb-83b7-612f801c6c56"/>
    <xsd:import namespace="d019f32e-6fd8-41f8-aa31-79cf1a6364d4"/>
    <xsd:element name="properties">
      <xsd:complexType>
        <xsd:sequence>
          <xsd:element name="documentManagement">
            <xsd:complexType>
              <xsd:all>
                <xsd:element ref="ns2:AdvocateDocumentDescription" minOccurs="0"/>
                <xsd:element ref="ns2:DisplayOnHomepage" minOccurs="0"/>
                <xsd:element ref="ns2:DocumentCategory"/>
                <xsd:element ref="ns2:Document_x0020_Owner" minOccurs="0"/>
                <xsd:element ref="ns2:Created1" minOccurs="0"/>
                <xsd:element ref="ns2:Approver" minOccurs="0"/>
                <xsd:element ref="ns2:RevisionDate" minOccurs="0"/>
                <xsd:element ref="ns2:Next_x0020_Review_x0020_Date" minOccurs="0"/>
                <xsd:element ref="ns2:TaxCatchAllLabel" minOccurs="0"/>
                <xsd:element ref="ns2:c3b63d8f56214d1a8c629d6bd0f1a413" minOccurs="0"/>
                <xsd:element ref="ns2:TaxCatchAll" minOccurs="0"/>
                <xsd:element ref="ns2:Document_x0020_Status" minOccurs="0"/>
                <xsd:element ref="ns2:Document_x0020_Review_x0020_Cycle" minOccurs="0"/>
                <xsd:element ref="ns3:AdvocateIsArchived" minOccurs="0"/>
                <xsd:element ref="ns3:AdvocateArchived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33b138-7251-43fb-83b7-612f801c6c56" elementFormDefault="qualified">
    <xsd:import namespace="http://schemas.microsoft.com/office/2006/documentManagement/types"/>
    <xsd:import namespace="http://schemas.microsoft.com/office/infopath/2007/PartnerControls"/>
    <xsd:element name="AdvocateDocumentDescription" ma:index="3" nillable="true" ma:displayName="Advocate Document Description" ma:internalName="AdvocateDocumentDescription" ma:readOnly="false">
      <xsd:simpleType>
        <xsd:restriction base="dms:Note">
          <xsd:maxLength value="255"/>
        </xsd:restriction>
      </xsd:simpleType>
    </xsd:element>
    <xsd:element name="DisplayOnHomepage" ma:index="4" nillable="true" ma:displayName="Display On Homepage" ma:default="1" ma:internalName="DisplayOnHomepage">
      <xsd:simpleType>
        <xsd:restriction base="dms:Boolean"/>
      </xsd:simpleType>
    </xsd:element>
    <xsd:element name="DocumentCategory" ma:index="5" ma:displayName="Homepage Category" ma:description="Used to group documents on the department homepage" ma:format="Dropdown" ma:internalName="DocumentCategory">
      <xsd:simpleType>
        <xsd:union memberTypes="dms:Text">
          <xsd:simpleType>
            <xsd:restriction base="dms:Choice">
              <xsd:enumeration value="Please select a category below or type in the free form section"/>
              <xsd:enumeration value="BroMenn/Eureka Announcements"/>
              <xsd:enumeration value="Training"/>
              <xsd:enumeration value="Meeting Minutes"/>
            </xsd:restriction>
          </xsd:simpleType>
        </xsd:union>
      </xsd:simpleType>
    </xsd:element>
    <xsd:element name="Document_x0020_Owner" ma:index="6" nillable="true" ma:displayName="Document Owner (Last Name, First)" ma:description="ISO 9001 Recommended Field" ma:list="UserInfo" ma:SharePointGroup="0" ma:internalName="Document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reated1" ma:index="7" nillable="true" ma:displayName="Created" ma:description="ISO 9001 Recommended Field" ma:format="DateOnly" ma:internalName="Created1" ma:readOnly="false">
      <xsd:simpleType>
        <xsd:restriction base="dms:DateTime"/>
      </xsd:simpleType>
    </xsd:element>
    <xsd:element name="Approver" ma:index="8" nillable="true" ma:displayName="Approver (Last Name, First)" ma:description="ISO 9001 Recommended Field"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visionDate" ma:index="9" nillable="true" ma:displayName="Last Review Date" ma:default="[today]" ma:description="ISO 9001 Recommended Field" ma:format="DateOnly" ma:internalName="RevisionDate" ma:readOnly="false">
      <xsd:simpleType>
        <xsd:restriction base="dms:DateTime"/>
      </xsd:simpleType>
    </xsd:element>
    <xsd:element name="Next_x0020_Review_x0020_Date" ma:index="10" nillable="true" ma:displayName="Next Review Date" ma:description="ISO 9001 Recommended Field" ma:format="DateOnly" ma:internalName="Next_x0020_Review_x0020_Date">
      <xsd:simpleType>
        <xsd:restriction base="dms:DateTime"/>
      </xsd:simpleType>
    </xsd:element>
    <xsd:element name="TaxCatchAllLabel" ma:index="15" nillable="true" ma:displayName="Taxonomy Catch All Column1" ma:description="" ma:hidden="true" ma:list="{9b52349c-18e9-4e52-ab09-6dc37d71e179}" ma:internalName="TaxCatchAllLabel" ma:readOnly="true" ma:showField="CatchAllDataLabel" ma:web="d019f32e-6fd8-41f8-aa31-79cf1a6364d4">
      <xsd:complexType>
        <xsd:complexContent>
          <xsd:extension base="dms:MultiChoiceLookup">
            <xsd:sequence>
              <xsd:element name="Value" type="dms:Lookup" maxOccurs="unbounded" minOccurs="0" nillable="true"/>
            </xsd:sequence>
          </xsd:extension>
        </xsd:complexContent>
      </xsd:complexType>
    </xsd:element>
    <xsd:element name="c3b63d8f56214d1a8c629d6bd0f1a413" ma:index="16" ma:taxonomy="true" ma:internalName="c3b63d8f56214d1a8c629d6bd0f1a413" ma:taxonomyFieldName="SiteTermID" ma:displayName="Site Selection" ma:default="" ma:fieldId="{c3b63d8f-5621-4d1a-8c62-9d6bd0f1a413}" ma:taxonomyMulti="true" ma:sspId="f46a28a4-f3b3-4851-86b3-b10f5f45f34e" ma:termSetId="f84489ad-d337-4427-a5b3-5f90d64599bb" ma:anchorId="b4d3f15d-6586-4297-951d-5ec413fb1109" ma:open="false" ma:isKeyword="false">
      <xsd:complexType>
        <xsd:sequence>
          <xsd:element ref="pc:Terms" minOccurs="0" maxOccurs="1"/>
        </xsd:sequence>
      </xsd:complexType>
    </xsd:element>
    <xsd:element name="TaxCatchAll" ma:index="19" nillable="true" ma:displayName="Taxonomy Catch All Column" ma:description="" ma:hidden="true" ma:list="{9b52349c-18e9-4e52-ab09-6dc37d71e179}" ma:internalName="TaxCatchAll" ma:showField="CatchAllData" ma:web="d019f32e-6fd8-41f8-aa31-79cf1a6364d4">
      <xsd:complexType>
        <xsd:complexContent>
          <xsd:extension base="dms:MultiChoiceLookup">
            <xsd:sequence>
              <xsd:element name="Value" type="dms:Lookup" maxOccurs="unbounded" minOccurs="0" nillable="true"/>
            </xsd:sequence>
          </xsd:extension>
        </xsd:complexContent>
      </xsd:complexType>
    </xsd:element>
    <xsd:element name="Document_x0020_Status" ma:index="20" nillable="true" ma:displayName="Document Status" ma:default="Active" ma:description="Recommended Field for ISO 9001" ma:format="Dropdown" ma:internalName="Document_x0020_Status">
      <xsd:simpleType>
        <xsd:restriction base="dms:Choice">
          <xsd:enumeration value="Active"/>
          <xsd:enumeration value="Pending"/>
          <xsd:enumeration value="Retired"/>
        </xsd:restriction>
      </xsd:simpleType>
    </xsd:element>
    <xsd:element name="Document_x0020_Review_x0020_Cycle" ma:index="21" nillable="true" ma:displayName="Document Review Cycle" ma:description="Recommended Field for ISO 9001" ma:format="Dropdown" ma:internalName="Document_x0020_Review_x0020_Cycle">
      <xsd:simpleType>
        <xsd:restriction base="dms:Choice">
          <xsd:enumeration value="1 year"/>
          <xsd:enumeration value="2 year"/>
          <xsd:enumeration value="3 year"/>
        </xsd:restriction>
      </xsd:simpleType>
    </xsd:element>
  </xsd:schema>
  <xsd:schema xmlns:xsd="http://www.w3.org/2001/XMLSchema" xmlns:xs="http://www.w3.org/2001/XMLSchema" xmlns:dms="http://schemas.microsoft.com/office/2006/documentManagement/types" xmlns:pc="http://schemas.microsoft.com/office/infopath/2007/PartnerControls" targetNamespace="d019f32e-6fd8-41f8-aa31-79cf1a6364d4" elementFormDefault="qualified">
    <xsd:import namespace="http://schemas.microsoft.com/office/2006/documentManagement/types"/>
    <xsd:import namespace="http://schemas.microsoft.com/office/infopath/2007/PartnerControls"/>
    <xsd:element name="AdvocateIsArchived" ma:index="22" nillable="true" ma:displayName="AdvocateIsArchived" ma:default="0" ma:internalName="AdvocateIsArchived">
      <xsd:simpleType>
        <xsd:restriction base="dms:Boolean"/>
      </xsd:simpleType>
    </xsd:element>
    <xsd:element name="AdvocateArchivedDate" ma:index="23" nillable="true" ma:displayName="AdvocateArchivedDate" ma:format="DateOnly" ma:internalName="AdvocateArchivedDate">
      <xsd:simpleType>
        <xsd:restriction base="dms:DateTime"/>
      </xsd:simpleType>
    </xsd:element>
    <xsd:element name="_dlc_DocId" ma:index="24" nillable="true" ma:displayName="Document ID Value" ma:description="The value of the document ID assigned to this item." ma:internalName="_dlc_DocId" ma:readOnly="true">
      <xsd:simpleType>
        <xsd:restriction base="dms:Text"/>
      </xsd:simpleType>
    </xsd:element>
    <xsd:element name="_dlc_DocIdUrl" ma:index="2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f46a28a4-f3b3-4851-86b3-b10f5f45f34e" ContentTypeId="0x010100446DC78E14500C46ADD7E64C76C8CDE1" PreviousValue="false"/>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Document_x0020_Status xmlns="bf33b138-7251-43fb-83b7-612f801c6c56">Active</Document_x0020_Status>
    <AdvocateDocumentDescription xmlns="bf33b138-7251-43fb-83b7-612f801c6c56" xsi:nil="true"/>
    <DocumentCategory xmlns="bf33b138-7251-43fb-83b7-612f801c6c56">ACH</DocumentCategory>
    <c3b63d8f56214d1a8c629d6bd0f1a413 xmlns="bf33b138-7251-43fb-83b7-612f801c6c56">
      <Terms xmlns="http://schemas.microsoft.com/office/infopath/2007/PartnerControls">
        <TermInfo xmlns="http://schemas.microsoft.com/office/infopath/2007/PartnerControls">
          <TermName xmlns="http://schemas.microsoft.com/office/infopath/2007/PartnerControls">Advocate</TermName>
          <TermId xmlns="http://schemas.microsoft.com/office/infopath/2007/PartnerControls">7cf37cc2-8425-4060-8dbf-3f061caa16fa</TermId>
        </TermInfo>
      </Terms>
    </c3b63d8f56214d1a8c629d6bd0f1a413>
    <TaxCatchAll xmlns="bf33b138-7251-43fb-83b7-612f801c6c56">
      <Value>5</Value>
    </TaxCatchAll>
    <Next_x0020_Review_x0020_Date xmlns="bf33b138-7251-43fb-83b7-612f801c6c56" xsi:nil="true"/>
    <Document_x0020_Owner xmlns="bf33b138-7251-43fb-83b7-612f801c6c56">
      <UserInfo>
        <DisplayName/>
        <AccountId xsi:nil="true"/>
        <AccountType/>
      </UserInfo>
    </Document_x0020_Owner>
    <Document_x0020_Review_x0020_Cycle xmlns="bf33b138-7251-43fb-83b7-612f801c6c56" xsi:nil="true"/>
    <DisplayOnHomepage xmlns="bf33b138-7251-43fb-83b7-612f801c6c56">true</DisplayOnHomepage>
    <Approver xmlns="bf33b138-7251-43fb-83b7-612f801c6c56">
      <UserInfo>
        <DisplayName/>
        <AccountId xsi:nil="true"/>
        <AccountType/>
      </UserInfo>
    </Approver>
    <RevisionDate xmlns="bf33b138-7251-43fb-83b7-612f801c6c56">2022-01-19T06:00:00+00:00</RevisionDate>
    <AdvocateIsArchived xmlns="d019f32e-6fd8-41f8-aa31-79cf1a6364d4">false</AdvocateIsArchived>
    <AdvocateArchivedDate xmlns="d019f32e-6fd8-41f8-aa31-79cf1a6364d4" xsi:nil="true"/>
    <Created1 xmlns="bf33b138-7251-43fb-83b7-612f801c6c56" xsi:nil="true"/>
    <_dlc_DocId xmlns="d019f32e-6fd8-41f8-aa31-79cf1a6364d4">63QTJRP3QDAT-1056837116-8122</_dlc_DocId>
    <_dlc_DocIdUrl xmlns="d019f32e-6fd8-41f8-aa31-79cf1a6364d4">
      <Url>https://advocatehealth.sharepoint.com/sites/AO/News/_layouts/15/DocIdRedir.aspx?ID=63QTJRP3QDAT-1056837116-8122</Url>
      <Description>63QTJRP3QDAT-1056837116-8122</Description>
    </_dlc_DocIdUrl>
  </documentManagement>
</p:properties>
</file>

<file path=customXml/itemProps1.xml><?xml version="1.0" encoding="utf-8"?>
<ds:datastoreItem xmlns:ds="http://schemas.openxmlformats.org/officeDocument/2006/customXml" ds:itemID="{00D0D77E-D965-4B4A-B8A2-9E24B8D018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33b138-7251-43fb-83b7-612f801c6c56"/>
    <ds:schemaRef ds:uri="d019f32e-6fd8-41f8-aa31-79cf1a6364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E4479A-E7A4-4576-B6B4-29818F7D4C81}">
  <ds:schemaRefs>
    <ds:schemaRef ds:uri="Microsoft.SharePoint.Taxonomy.ContentTypeSync"/>
  </ds:schemaRefs>
</ds:datastoreItem>
</file>

<file path=customXml/itemProps3.xml><?xml version="1.0" encoding="utf-8"?>
<ds:datastoreItem xmlns:ds="http://schemas.openxmlformats.org/officeDocument/2006/customXml" ds:itemID="{290128F8-3A36-4EBC-95B7-D1D489AFF046}">
  <ds:schemaRefs>
    <ds:schemaRef ds:uri="http://schemas.microsoft.com/sharepoint/events"/>
  </ds:schemaRefs>
</ds:datastoreItem>
</file>

<file path=customXml/itemProps4.xml><?xml version="1.0" encoding="utf-8"?>
<ds:datastoreItem xmlns:ds="http://schemas.openxmlformats.org/officeDocument/2006/customXml" ds:itemID="{85A9A4AA-F87D-4629-B27B-952718EF67E7}">
  <ds:schemaRefs>
    <ds:schemaRef ds:uri="http://schemas.microsoft.com/sharepoint/v3/contenttype/forms"/>
  </ds:schemaRefs>
</ds:datastoreItem>
</file>

<file path=customXml/itemProps5.xml><?xml version="1.0" encoding="utf-8"?>
<ds:datastoreItem xmlns:ds="http://schemas.openxmlformats.org/officeDocument/2006/customXml" ds:itemID="{73F890D7-7AE7-4CCA-8CC9-03F011EDD67C}">
  <ds:schemaRefs>
    <ds:schemaRef ds:uri="bf33b138-7251-43fb-83b7-612f801c6c56"/>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dcmitype/"/>
    <ds:schemaRef ds:uri="http://schemas.openxmlformats.org/package/2006/metadata/core-properties"/>
    <ds:schemaRef ds:uri="d019f32e-6fd8-41f8-aa31-79cf1a6364d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282</TotalTime>
  <Words>267</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Jennia Salik</dc:creator>
  <cp:lastModifiedBy>Schoon, Sara</cp:lastModifiedBy>
  <cp:revision>9</cp:revision>
  <dcterms:created xsi:type="dcterms:W3CDTF">2020-08-28T21:08:58Z</dcterms:created>
  <dcterms:modified xsi:type="dcterms:W3CDTF">2024-01-09T21:26:47Z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0x010100446DC78E14500C46ADD7E64C76C8CDE100C4A13B18F62DA146A246BB1A89C44424</vt:lpwstr>
  </property>
  <property fmtid="{D5CDD505-2E9C-101B-9397-08002B2CF9AE}" pid="3" name="_dlc_DocIdItemGuid">
    <vt:lpwstr>8f474b47-db25-4709-a237-14eadf7d4219</vt:lpwstr>
  </property>
  <property fmtid="{D5CDD505-2E9C-101B-9397-08002B2CF9AE}" pid="4" name="SiteTermID">
    <vt:lpwstr>5;#Advocate|7cf37cc2-8425-4060-8dbf-3f061caa16fa</vt:lpwstr>
  </property>
</Properties>
</file>