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3A2C92-F787-4C92-BC31-13FBE180B937}" v="3" dt="2023-12-27T19:17:56.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5"/>
    <p:restoredTop sz="96208"/>
  </p:normalViewPr>
  <p:slideViewPr>
    <p:cSldViewPr snapToGrid="0" snapToObjects="1">
      <p:cViewPr>
        <p:scale>
          <a:sx n="90" d="100"/>
          <a:sy n="90" d="100"/>
        </p:scale>
        <p:origin x="2598"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203695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77915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249749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244026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55061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31961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65497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62768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14162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33852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12/29/2023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dirty="0"/>
          </a:p>
        </p:txBody>
      </p:sp>
    </p:spTree>
    <p:extLst>
      <p:ext uri="{BB962C8B-B14F-4D97-AF65-F5344CB8AC3E}">
        <p14:creationId xmlns:p14="http://schemas.microsoft.com/office/powerpoint/2010/main" val="406724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7F9CE42-8518-A745-BBF7-363D35FA28F4}" type="datetimeFigureOut">
              <a:rPr lang="en-US" smtClean="0"/>
              <a:t>12/29/2023</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29BAC4-9936-EC4E-8043-BD663253B195}" type="slidenum">
              <a:rPr lang="en-US" smtClean="0"/>
              <a:t>‹#›</a:t>
            </a:fld>
            <a:endParaRPr lang="en-US" dirty="0"/>
          </a:p>
        </p:txBody>
      </p:sp>
    </p:spTree>
    <p:extLst>
      <p:ext uri="{BB962C8B-B14F-4D97-AF65-F5344CB8AC3E}">
        <p14:creationId xmlns:p14="http://schemas.microsoft.com/office/powerpoint/2010/main" val="173972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C-SDOHCourseSupportTeam@aah.org"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ASNSupportTeam@atriumhealth.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4">
            <a:extLst>
              <a:ext uri="{FF2B5EF4-FFF2-40B4-BE49-F238E27FC236}">
                <a16:creationId xmlns:a16="http://schemas.microsoft.com/office/drawing/2014/main" id="{26BF0265-A53C-DC4B-AF48-E0F3B7A437F9}"/>
              </a:ext>
            </a:extLst>
          </p:cNvPr>
          <p:cNvSpPr/>
          <p:nvPr/>
        </p:nvSpPr>
        <p:spPr>
          <a:xfrm>
            <a:off x="268014" y="349723"/>
            <a:ext cx="7252138" cy="892548"/>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lgn="ctr">
              <a:defRPr sz="5000" b="1">
                <a:latin typeface="Arial"/>
                <a:ea typeface="Arial"/>
                <a:cs typeface="Arial"/>
                <a:sym typeface="Arial"/>
              </a:defRPr>
            </a:pPr>
            <a:r>
              <a:rPr lang="en-US" sz="2000" b="1" dirty="0">
                <a:solidFill>
                  <a:schemeClr val="bg1"/>
                </a:solidFill>
                <a:latin typeface="Verdana"/>
              </a:rPr>
              <a:t>Social Drivers of Health Fundamentals 2024</a:t>
            </a:r>
            <a:endParaRPr lang="en-US" sz="2000" dirty="0">
              <a:solidFill>
                <a:schemeClr val="bg1"/>
              </a:solidFill>
            </a:endParaRPr>
          </a:p>
          <a:p>
            <a:pPr algn="ctr">
              <a:lnSpc>
                <a:spcPct val="80000"/>
              </a:lnSpc>
              <a:defRPr sz="2500">
                <a:latin typeface="Arial"/>
                <a:ea typeface="Arial"/>
                <a:cs typeface="Arial"/>
                <a:sym typeface="Arial"/>
              </a:defRPr>
            </a:pPr>
            <a:r>
              <a:rPr lang="en-US" sz="2000" dirty="0">
                <a:solidFill>
                  <a:schemeClr val="bg1"/>
                </a:solidFill>
                <a:latin typeface="Verdana"/>
                <a:cs typeface="Verdana"/>
              </a:rPr>
              <a:t>1/1/2024 to 12/31/2024 | Workday, CORE Connect, &amp; HealthStream</a:t>
            </a:r>
          </a:p>
        </p:txBody>
      </p:sp>
      <p:sp>
        <p:nvSpPr>
          <p:cNvPr id="7" name="TextBox 6">
            <a:extLst>
              <a:ext uri="{FF2B5EF4-FFF2-40B4-BE49-F238E27FC236}">
                <a16:creationId xmlns:a16="http://schemas.microsoft.com/office/drawing/2014/main" id="{25B39993-2800-2C44-BF39-4CB9BB59F5CB}"/>
              </a:ext>
            </a:extLst>
          </p:cNvPr>
          <p:cNvSpPr txBox="1"/>
          <p:nvPr/>
        </p:nvSpPr>
        <p:spPr>
          <a:xfrm>
            <a:off x="397926" y="9787507"/>
            <a:ext cx="6979903"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Nursing Education and Professional Development</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12/4/2023</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12/27/2023</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12/31/2024</a:t>
            </a:r>
          </a:p>
          <a:p>
            <a:endParaRPr lang="en-US" sz="900" dirty="0">
              <a:latin typeface="Arial" charset="0"/>
              <a:ea typeface="Arial" charset="0"/>
              <a:cs typeface="Arial" charset="0"/>
            </a:endParaRPr>
          </a:p>
        </p:txBody>
      </p:sp>
      <p:sp>
        <p:nvSpPr>
          <p:cNvPr id="2" name="Shape 113">
            <a:extLst>
              <a:ext uri="{FF2B5EF4-FFF2-40B4-BE49-F238E27FC236}">
                <a16:creationId xmlns:a16="http://schemas.microsoft.com/office/drawing/2014/main" id="{6B677247-A1D9-8BB9-381B-B6178E48F0A6}"/>
              </a:ext>
            </a:extLst>
          </p:cNvPr>
          <p:cNvSpPr/>
          <p:nvPr/>
        </p:nvSpPr>
        <p:spPr>
          <a:xfrm>
            <a:off x="297718" y="1738554"/>
            <a:ext cx="7222434" cy="451918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endParaRPr lang="en-US" sz="1100" b="1" baseline="0" dirty="0">
              <a:latin typeface="Verdana"/>
            </a:endParaRPr>
          </a:p>
          <a:p>
            <a:endParaRPr lang="en-US" sz="1100" b="1" baseline="0" dirty="0">
              <a:latin typeface="Verdana"/>
            </a:endParaRPr>
          </a:p>
          <a:p>
            <a:r>
              <a:rPr lang="en-US" sz="1100" b="1" baseline="0" dirty="0">
                <a:latin typeface="Verdana"/>
              </a:rPr>
              <a:t>This digital course is designed to cover the fundamental definition and impacts of Social Drivers of Health (SDOH) on individuals. </a:t>
            </a:r>
          </a:p>
          <a:p>
            <a:endParaRPr lang="en-US" sz="1100" baseline="0" dirty="0">
              <a:latin typeface="Verdana"/>
            </a:endParaRPr>
          </a:p>
          <a:p>
            <a:r>
              <a:rPr lang="en-US" sz="1100" b="1" baseline="0" dirty="0">
                <a:latin typeface="Verdana"/>
              </a:rPr>
              <a:t>Author(s): </a:t>
            </a:r>
          </a:p>
          <a:p>
            <a:r>
              <a:rPr lang="en-US" sz="1000" baseline="0" dirty="0">
                <a:latin typeface="Verdana"/>
              </a:rPr>
              <a:t>Amy Bickett MSN, RN, NPD-BC, NPD Lead, Veronica Bigott MSN, RN, ACNS-BC, MEDSURG-BC, GERO-BC, NPD-BC, NPD Lead, Lillian Jensen MN, RN, CNL, NPD-BC, NPD Lead, Tonya Pagor MSN, RN, NPD-BC, NPD Lead, Alisha Updike MS, RN, PMGT-BC, NPD-BC, NPD Lead, Jennifer Myles-Clair DNP, MSN, RN, NPD-BC, CCRN-K, CNE, NPD Lead</a:t>
            </a:r>
            <a:endParaRPr lang="en-US" sz="1000" baseline="0" dirty="0">
              <a:latin typeface="Verdana" panose="020B0604030504040204" pitchFamily="34" charset="0"/>
              <a:ea typeface="Verdana" panose="020B0604030504040204" pitchFamily="34" charset="0"/>
            </a:endParaRPr>
          </a:p>
          <a:p>
            <a:endParaRPr lang="en-US" sz="110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Contact Person(s)</a:t>
            </a:r>
            <a:r>
              <a:rPr lang="en-US" sz="1200" b="1" baseline="0" dirty="0">
                <a:latin typeface="Verdana"/>
              </a:rPr>
              <a:t>: </a:t>
            </a:r>
          </a:p>
          <a:p>
            <a:endParaRPr lang="en-US" sz="1600" dirty="0">
              <a:latin typeface="Arial" panose="020B0604020202020204" pitchFamily="34" charset="0"/>
              <a:cs typeface="Arial" panose="020B0604020202020204" pitchFamily="34" charset="0"/>
            </a:endParaRPr>
          </a:p>
          <a:p>
            <a:r>
              <a:rPr lang="en-US" sz="1400" dirty="0">
                <a:latin typeface="Verdana" panose="020B0604030504040204" pitchFamily="34" charset="0"/>
                <a:ea typeface="Verdana" panose="020B0604030504040204" pitchFamily="34" charset="0"/>
                <a:cs typeface="Arial" panose="020B0604020202020204" pitchFamily="34" charset="0"/>
              </a:rPr>
              <a:t>Midwest: Jennifer Myles-Clair DNP, MSN, RN, NPD-BC, CCRN-K, CNE </a:t>
            </a:r>
            <a:r>
              <a:rPr lang="en-US" sz="1400" dirty="0">
                <a:latin typeface="Verdana" panose="020B0604030504040204" pitchFamily="34" charset="0"/>
                <a:ea typeface="Verdana" panose="020B0604030504040204" pitchFamily="34" charset="0"/>
                <a:cs typeface="Arial" panose="020B0604020202020204" pitchFamily="34" charset="0"/>
                <a:hlinkClick r:id="rId3"/>
              </a:rPr>
              <a:t>ASC-SDOHCourseSupportTeam@aah.org</a:t>
            </a:r>
            <a:endParaRPr lang="en-US" sz="1400" dirty="0">
              <a:latin typeface="Verdana" panose="020B0604030504040204" pitchFamily="34" charset="0"/>
              <a:ea typeface="Verdana" panose="020B0604030504040204" pitchFamily="34" charset="0"/>
              <a:cs typeface="Arial" panose="020B0604020202020204" pitchFamily="34" charset="0"/>
            </a:endParaRPr>
          </a:p>
          <a:p>
            <a:r>
              <a:rPr lang="en-US" sz="1400" dirty="0">
                <a:latin typeface="Verdana" panose="020B0604030504040204" pitchFamily="34" charset="0"/>
                <a:ea typeface="Verdana" panose="020B0604030504040204" pitchFamily="34" charset="0"/>
                <a:cs typeface="Arial" panose="020B0604020202020204" pitchFamily="34" charset="0"/>
              </a:rPr>
              <a:t>Southeast: Cherelle Rozie MPH, CHES </a:t>
            </a:r>
            <a:r>
              <a:rPr lang="en-US" sz="1400" dirty="0">
                <a:latin typeface="Verdana" panose="020B0604030504040204" pitchFamily="34" charset="0"/>
                <a:ea typeface="Verdana" panose="020B0604030504040204" pitchFamily="34" charset="0"/>
                <a:cs typeface="Arial" panose="020B0604020202020204" pitchFamily="34" charset="0"/>
                <a:hlinkClick r:id="rId4"/>
              </a:rPr>
              <a:t>ASNSupportTeam@atriumhealth.org</a:t>
            </a:r>
            <a:r>
              <a:rPr lang="en-US" sz="1400" dirty="0">
                <a:latin typeface="Verdana" panose="020B0604030504040204" pitchFamily="34" charset="0"/>
                <a:ea typeface="Verdana" panose="020B0604030504040204" pitchFamily="34" charset="0"/>
                <a:cs typeface="Arial" panose="020B0604020202020204" pitchFamily="34" charset="0"/>
              </a:rPr>
              <a:t> </a:t>
            </a:r>
            <a:endParaRPr lang="x-none" sz="1400" dirty="0">
              <a:latin typeface="Verdana" panose="020B0604030504040204" pitchFamily="34" charset="0"/>
              <a:ea typeface="Verdana" panose="020B0604030504040204" pitchFamily="34" charset="0"/>
            </a:endParaRPr>
          </a:p>
          <a:p>
            <a:endParaRPr lang="en-US" sz="1100" b="1" baseline="0" dirty="0">
              <a:latin typeface="Verdana"/>
            </a:endParaRPr>
          </a:p>
          <a:p>
            <a:r>
              <a:rPr lang="en-US" sz="1100" b="1" baseline="0" dirty="0">
                <a:latin typeface="Verdana"/>
              </a:rPr>
              <a:t>Objective: ​​</a:t>
            </a:r>
          </a:p>
          <a:p>
            <a:pPr lvl="1"/>
            <a:endParaRPr lang="en-US" sz="100" baseline="0" dirty="0">
              <a:latin typeface="Verdana"/>
            </a:endParaRPr>
          </a:p>
          <a:p>
            <a:pPr marL="171450" indent="-171450">
              <a:buFont typeface="Arial" panose="020B0604020202020204" pitchFamily="34" charset="0"/>
              <a:buChar char="•"/>
            </a:pPr>
            <a:r>
              <a:rPr lang="en-US" sz="1050" baseline="0" dirty="0">
                <a:latin typeface="Verdana"/>
              </a:rPr>
              <a:t>Learners should be able to identify Social Drivers of Health factors so they may assess the impact on the health of individuals. </a:t>
            </a:r>
          </a:p>
          <a:p>
            <a:pPr marL="171450" indent="-171450">
              <a:buFont typeface="Arial" panose="020B0604020202020204" pitchFamily="34" charset="0"/>
              <a:buChar char="•"/>
            </a:pPr>
            <a:endParaRPr lang="en-US" sz="1100" baseline="0" dirty="0">
              <a:latin typeface="Verdana"/>
            </a:endParaRPr>
          </a:p>
          <a:p>
            <a:r>
              <a:rPr lang="en-US" sz="1100" b="1" baseline="0" dirty="0">
                <a:latin typeface="Verdana"/>
              </a:rPr>
              <a:t>Target Audience:​</a:t>
            </a:r>
          </a:p>
          <a:p>
            <a:r>
              <a:rPr lang="en-US" sz="1100" baseline="0" dirty="0">
                <a:latin typeface="Verdana"/>
              </a:rPr>
              <a:t>Nurses</a:t>
            </a:r>
          </a:p>
          <a:p>
            <a:endParaRPr lang="en-US" sz="1100" b="1" baseline="0" dirty="0">
              <a:latin typeface="Verdana"/>
            </a:endParaRPr>
          </a:p>
          <a:p>
            <a:r>
              <a:rPr lang="en-US" sz="1100" b="1" baseline="0" dirty="0">
                <a:latin typeface="Verdana"/>
              </a:rPr>
              <a:t>Registration Info</a:t>
            </a:r>
            <a:endParaRPr lang="en-US" sz="1000" b="1" baseline="0" dirty="0">
              <a:latin typeface="Verdana"/>
            </a:endParaRPr>
          </a:p>
          <a:p>
            <a:r>
              <a:rPr lang="en-US" sz="1000" baseline="0" dirty="0">
                <a:latin typeface="Verdana" panose="020B0604030504040204" pitchFamily="34" charset="0"/>
                <a:ea typeface="Verdana" panose="020B0604030504040204" pitchFamily="34" charset="0"/>
                <a:cs typeface="Arial" panose="020B0604020202020204" pitchFamily="34" charset="0"/>
              </a:rPr>
              <a:t>Midwest Region/Workday- Search for the course title Midwest Social Drivers of Health</a:t>
            </a:r>
          </a:p>
          <a:p>
            <a:r>
              <a:rPr lang="en-US" sz="1000" baseline="0" dirty="0">
                <a:latin typeface="Verdana" panose="020B0604030504040204" pitchFamily="34" charset="0"/>
                <a:ea typeface="Verdana" panose="020B0604030504040204" pitchFamily="34" charset="0"/>
                <a:cs typeface="Arial" panose="020B0604020202020204" pitchFamily="34" charset="0"/>
              </a:rPr>
              <a:t>Southeast Region/CORE Connect- Search for the course title Southeast Social Drivers of Health </a:t>
            </a:r>
          </a:p>
          <a:p>
            <a:r>
              <a:rPr lang="en-US" sz="1000" baseline="0" dirty="0">
                <a:latin typeface="Verdana" panose="020B0604030504040204" pitchFamily="34" charset="0"/>
                <a:ea typeface="Verdana" panose="020B0604030504040204" pitchFamily="34" charset="0"/>
                <a:cs typeface="Arial" panose="020B0604020202020204" pitchFamily="34" charset="0"/>
              </a:rPr>
              <a:t>Southeast Region/HealthStream- Search for the course title Southeast Social Drivers of Health</a:t>
            </a:r>
          </a:p>
        </p:txBody>
      </p:sp>
      <p:sp>
        <p:nvSpPr>
          <p:cNvPr id="9" name="TextBox 8">
            <a:extLst>
              <a:ext uri="{FF2B5EF4-FFF2-40B4-BE49-F238E27FC236}">
                <a16:creationId xmlns:a16="http://schemas.microsoft.com/office/drawing/2014/main" id="{4FDA54EF-8BD4-C0A9-82B8-E1FA03185548}"/>
              </a:ext>
            </a:extLst>
          </p:cNvPr>
          <p:cNvSpPr txBox="1"/>
          <p:nvPr/>
        </p:nvSpPr>
        <p:spPr>
          <a:xfrm>
            <a:off x="268014" y="6182106"/>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Advocate Health designates this (enduring) activity for a maximum of (0.25) ANCC contact hours. Nurses should claim only the credit commensurate with the extent of their participation in the activity. </a:t>
            </a:r>
            <a:endParaRPr lang="en-US" sz="1000" dirty="0"/>
          </a:p>
        </p:txBody>
      </p:sp>
      <p:pic>
        <p:nvPicPr>
          <p:cNvPr id="10" name="Picture 10" descr="A picture containing application&#10;&#10;Description automatically generated">
            <a:extLst>
              <a:ext uri="{FF2B5EF4-FFF2-40B4-BE49-F238E27FC236}">
                <a16:creationId xmlns:a16="http://schemas.microsoft.com/office/drawing/2014/main" id="{FAA819C2-0349-97D7-5765-3F12C4C9D42D}"/>
              </a:ext>
            </a:extLst>
          </p:cNvPr>
          <p:cNvPicPr>
            <a:picLocks noChangeAspect="1"/>
          </p:cNvPicPr>
          <p:nvPr/>
        </p:nvPicPr>
        <p:blipFill>
          <a:blip r:embed="rId5"/>
          <a:stretch>
            <a:fillRect/>
          </a:stretch>
        </p:blipFill>
        <p:spPr>
          <a:xfrm>
            <a:off x="397926" y="6841222"/>
            <a:ext cx="1075691" cy="762000"/>
          </a:xfrm>
          <a:prstGeom prst="rect">
            <a:avLst/>
          </a:prstGeom>
        </p:spPr>
      </p:pic>
    </p:spTree>
    <p:extLst>
      <p:ext uri="{BB962C8B-B14F-4D97-AF65-F5344CB8AC3E}">
        <p14:creationId xmlns:p14="http://schemas.microsoft.com/office/powerpoint/2010/main" val="38146522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f33b138-7251-43fb-83b7-612f801c6c56" xsi:nil="true"/>
    <lcf76f155ced4ddcb4097134ff3c332f xmlns="60e5ad47-4fdc-4f1d-b38e-710886135b7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6E7B2646D5BB428676A8993291B8F5" ma:contentTypeVersion="11" ma:contentTypeDescription="Create a new document." ma:contentTypeScope="" ma:versionID="53e1f1bc314b9fa600c263d8e650b3eb">
  <xsd:schema xmlns:xsd="http://www.w3.org/2001/XMLSchema" xmlns:xs="http://www.w3.org/2001/XMLSchema" xmlns:p="http://schemas.microsoft.com/office/2006/metadata/properties" xmlns:ns2="60e5ad47-4fdc-4f1d-b38e-710886135b79" xmlns:ns3="77904fbf-fab6-41fc-8fc1-5e57eb503ec5" xmlns:ns4="bf33b138-7251-43fb-83b7-612f801c6c56" targetNamespace="http://schemas.microsoft.com/office/2006/metadata/properties" ma:root="true" ma:fieldsID="fa3bd912cada0c897f4b243a03e0effc" ns2:_="" ns3:_="" ns4:_="">
    <xsd:import namespace="60e5ad47-4fdc-4f1d-b38e-710886135b79"/>
    <xsd:import namespace="77904fbf-fab6-41fc-8fc1-5e57eb503ec5"/>
    <xsd:import namespace="bf33b138-7251-43fb-83b7-612f801c6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e5ad47-4fdc-4f1d-b38e-710886135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04fbf-fab6-41fc-8fc1-5e57eb503e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1adbe1c-ede1-406b-9d9f-b6e35509dc4b}" ma:internalName="TaxCatchAll" ma:showField="CatchAllData" ma:web="77904fbf-fab6-41fc-8fc1-5e57eb503e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1DFDCF-B1E9-4439-8CA7-77B7868AAC24}">
  <ds:schemaRefs>
    <ds:schemaRef ds:uri="60e5ad47-4fdc-4f1d-b38e-710886135b79"/>
    <ds:schemaRef ds:uri="http://www.w3.org/XML/1998/namespace"/>
    <ds:schemaRef ds:uri="http://purl.org/dc/elements/1.1/"/>
    <ds:schemaRef ds:uri="bf33b138-7251-43fb-83b7-612f801c6c56"/>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77904fbf-fab6-41fc-8fc1-5e57eb503ec5"/>
    <ds:schemaRef ds:uri="http://purl.org/dc/dcmitype/"/>
  </ds:schemaRefs>
</ds:datastoreItem>
</file>

<file path=customXml/itemProps2.xml><?xml version="1.0" encoding="utf-8"?>
<ds:datastoreItem xmlns:ds="http://schemas.openxmlformats.org/officeDocument/2006/customXml" ds:itemID="{72AB3021-B794-495A-8DBF-48250D5261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e5ad47-4fdc-4f1d-b38e-710886135b79"/>
    <ds:schemaRef ds:uri="77904fbf-fab6-41fc-8fc1-5e57eb503ec5"/>
    <ds:schemaRef ds:uri="bf33b138-7251-43fb-83b7-612f801c6c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7A71EE-C04E-4219-9617-6FA0E73456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149</TotalTime>
  <Words>354</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Lydon, Paige</dc:creator>
  <cp:lastModifiedBy>Schoon, Sara</cp:lastModifiedBy>
  <cp:revision>8</cp:revision>
  <dcterms:created xsi:type="dcterms:W3CDTF">2023-01-20T19:20:55Z</dcterms:created>
  <dcterms:modified xsi:type="dcterms:W3CDTF">2023-12-29T19:32:34Z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0x010100836E7B2646D5BB428676A8993291B8F5</vt:lpwstr>
  </property>
</Properties>
</file>