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6B09BB-3869-4DFA-9189-FEB2349AD648}" v="2" dt="2023-12-04T11:04:06.3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5"/>
    <p:restoredTop sz="96208"/>
  </p:normalViewPr>
  <p:slideViewPr>
    <p:cSldViewPr snapToGrid="0" snapToObjects="1">
      <p:cViewPr>
        <p:scale>
          <a:sx n="100" d="100"/>
          <a:sy n="100" d="100"/>
        </p:scale>
        <p:origin x="234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F9CE42-8518-A745-BBF7-363D35FA28F4}" type="datetimeFigureOut">
              <a:rPr lang="en-US" smtClean="0"/>
              <a:t>12/29/2023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dirty="0"/>
          </a:p>
        </p:txBody>
      </p:sp>
    </p:spTree>
    <p:extLst>
      <p:ext uri="{BB962C8B-B14F-4D97-AF65-F5344CB8AC3E}">
        <p14:creationId xmlns:p14="http://schemas.microsoft.com/office/powerpoint/2010/main" val="203695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F9CE42-8518-A745-BBF7-363D35FA28F4}" type="datetimeFigureOut">
              <a:rPr lang="en-US" smtClean="0"/>
              <a:t>12/29/2023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dirty="0"/>
          </a:p>
        </p:txBody>
      </p:sp>
    </p:spTree>
    <p:extLst>
      <p:ext uri="{BB962C8B-B14F-4D97-AF65-F5344CB8AC3E}">
        <p14:creationId xmlns:p14="http://schemas.microsoft.com/office/powerpoint/2010/main" val="1779159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F9CE42-8518-A745-BBF7-363D35FA28F4}" type="datetimeFigureOut">
              <a:rPr lang="en-US" smtClean="0"/>
              <a:t>12/29/2023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dirty="0"/>
          </a:p>
        </p:txBody>
      </p:sp>
    </p:spTree>
    <p:extLst>
      <p:ext uri="{BB962C8B-B14F-4D97-AF65-F5344CB8AC3E}">
        <p14:creationId xmlns:p14="http://schemas.microsoft.com/office/powerpoint/2010/main" val="2497496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F9CE42-8518-A745-BBF7-363D35FA28F4}" type="datetimeFigureOut">
              <a:rPr lang="en-US" smtClean="0"/>
              <a:t>12/29/2023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dirty="0"/>
          </a:p>
        </p:txBody>
      </p:sp>
    </p:spTree>
    <p:extLst>
      <p:ext uri="{BB962C8B-B14F-4D97-AF65-F5344CB8AC3E}">
        <p14:creationId xmlns:p14="http://schemas.microsoft.com/office/powerpoint/2010/main" val="244026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F9CE42-8518-A745-BBF7-363D35FA28F4}" type="datetimeFigureOut">
              <a:rPr lang="en-US" smtClean="0"/>
              <a:t>12/29/2023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dirty="0"/>
          </a:p>
        </p:txBody>
      </p:sp>
    </p:spTree>
    <p:extLst>
      <p:ext uri="{BB962C8B-B14F-4D97-AF65-F5344CB8AC3E}">
        <p14:creationId xmlns:p14="http://schemas.microsoft.com/office/powerpoint/2010/main" val="550610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F9CE42-8518-A745-BBF7-363D35FA28F4}" type="datetimeFigureOut">
              <a:rPr lang="en-US" smtClean="0"/>
              <a:t>12/29/2023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29BAC4-9936-EC4E-8043-BD663253B195}" type="slidenum">
              <a:rPr lang="en-US" smtClean="0"/>
              <a:t>‹#›</a:t>
            </a:fld>
            <a:endParaRPr lang="en-US" dirty="0"/>
          </a:p>
        </p:txBody>
      </p:sp>
    </p:spTree>
    <p:extLst>
      <p:ext uri="{BB962C8B-B14F-4D97-AF65-F5344CB8AC3E}">
        <p14:creationId xmlns:p14="http://schemas.microsoft.com/office/powerpoint/2010/main" val="1319618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F9CE42-8518-A745-BBF7-363D35FA28F4}" type="datetimeFigureOut">
              <a:rPr lang="en-US" smtClean="0"/>
              <a:t>12/29/2023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29BAC4-9936-EC4E-8043-BD663253B195}" type="slidenum">
              <a:rPr lang="en-US" smtClean="0"/>
              <a:t>‹#›</a:t>
            </a:fld>
            <a:endParaRPr lang="en-US" dirty="0"/>
          </a:p>
        </p:txBody>
      </p:sp>
    </p:spTree>
    <p:extLst>
      <p:ext uri="{BB962C8B-B14F-4D97-AF65-F5344CB8AC3E}">
        <p14:creationId xmlns:p14="http://schemas.microsoft.com/office/powerpoint/2010/main" val="654970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F9CE42-8518-A745-BBF7-363D35FA28F4}" type="datetimeFigureOut">
              <a:rPr lang="en-US" smtClean="0"/>
              <a:t>12/29/2023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29BAC4-9936-EC4E-8043-BD663253B195}" type="slidenum">
              <a:rPr lang="en-US" smtClean="0"/>
              <a:t>‹#›</a:t>
            </a:fld>
            <a:endParaRPr lang="en-US" dirty="0"/>
          </a:p>
        </p:txBody>
      </p:sp>
    </p:spTree>
    <p:extLst>
      <p:ext uri="{BB962C8B-B14F-4D97-AF65-F5344CB8AC3E}">
        <p14:creationId xmlns:p14="http://schemas.microsoft.com/office/powerpoint/2010/main" val="1627687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9CE42-8518-A745-BBF7-363D35FA28F4}" type="datetimeFigureOut">
              <a:rPr lang="en-US" smtClean="0"/>
              <a:t>12/29/2023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29BAC4-9936-EC4E-8043-BD663253B195}" type="slidenum">
              <a:rPr lang="en-US" smtClean="0"/>
              <a:t>‹#›</a:t>
            </a:fld>
            <a:endParaRPr lang="en-US" dirty="0"/>
          </a:p>
        </p:txBody>
      </p:sp>
    </p:spTree>
    <p:extLst>
      <p:ext uri="{BB962C8B-B14F-4D97-AF65-F5344CB8AC3E}">
        <p14:creationId xmlns:p14="http://schemas.microsoft.com/office/powerpoint/2010/main" val="1416249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7F9CE42-8518-A745-BBF7-363D35FA28F4}" type="datetimeFigureOut">
              <a:rPr lang="en-US" smtClean="0"/>
              <a:t>12/29/2023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29BAC4-9936-EC4E-8043-BD663253B195}" type="slidenum">
              <a:rPr lang="en-US" smtClean="0"/>
              <a:t>‹#›</a:t>
            </a:fld>
            <a:endParaRPr lang="en-US" dirty="0"/>
          </a:p>
        </p:txBody>
      </p:sp>
    </p:spTree>
    <p:extLst>
      <p:ext uri="{BB962C8B-B14F-4D97-AF65-F5344CB8AC3E}">
        <p14:creationId xmlns:p14="http://schemas.microsoft.com/office/powerpoint/2010/main" val="3385286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7F9CE42-8518-A745-BBF7-363D35FA28F4}" type="datetimeFigureOut">
              <a:rPr lang="en-US" smtClean="0"/>
              <a:t>12/29/2023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29BAC4-9936-EC4E-8043-BD663253B195}" type="slidenum">
              <a:rPr lang="en-US" smtClean="0"/>
              <a:t>‹#›</a:t>
            </a:fld>
            <a:endParaRPr lang="en-US" dirty="0"/>
          </a:p>
        </p:txBody>
      </p:sp>
    </p:spTree>
    <p:extLst>
      <p:ext uri="{BB962C8B-B14F-4D97-AF65-F5344CB8AC3E}">
        <p14:creationId xmlns:p14="http://schemas.microsoft.com/office/powerpoint/2010/main" val="4067244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D7F9CE42-8518-A745-BBF7-363D35FA28F4}" type="datetimeFigureOut">
              <a:rPr lang="en-US" smtClean="0"/>
              <a:t>12/29/2023</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0829BAC4-9936-EC4E-8043-BD663253B195}" type="slidenum">
              <a:rPr lang="en-US" smtClean="0"/>
              <a:t>‹#›</a:t>
            </a:fld>
            <a:endParaRPr lang="en-US" dirty="0"/>
          </a:p>
        </p:txBody>
      </p:sp>
    </p:spTree>
    <p:extLst>
      <p:ext uri="{BB962C8B-B14F-4D97-AF65-F5344CB8AC3E}">
        <p14:creationId xmlns:p14="http://schemas.microsoft.com/office/powerpoint/2010/main" val="17397299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C-SDOHCourseSupportTeam@aah.org"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ASNSupportTeam@atriumhealth.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hape 114">
            <a:extLst>
              <a:ext uri="{FF2B5EF4-FFF2-40B4-BE49-F238E27FC236}">
                <a16:creationId xmlns:a16="http://schemas.microsoft.com/office/drawing/2014/main" id="{26BF0265-A53C-DC4B-AF48-E0F3B7A437F9}"/>
              </a:ext>
            </a:extLst>
          </p:cNvPr>
          <p:cNvSpPr/>
          <p:nvPr/>
        </p:nvSpPr>
        <p:spPr>
          <a:xfrm>
            <a:off x="268014" y="349723"/>
            <a:ext cx="7252138" cy="1200325"/>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p>
            <a:pPr algn="ctr">
              <a:defRPr sz="5000" b="1">
                <a:latin typeface="Arial"/>
                <a:ea typeface="Arial"/>
                <a:cs typeface="Arial"/>
                <a:sym typeface="Arial"/>
              </a:defRPr>
            </a:pPr>
            <a:r>
              <a:rPr lang="en-US" sz="2000" b="1" dirty="0">
                <a:solidFill>
                  <a:schemeClr val="bg1"/>
                </a:solidFill>
                <a:latin typeface="Verdana"/>
              </a:rPr>
              <a:t>Social Drivers of Health How to Screen Education 2024</a:t>
            </a:r>
            <a:endParaRPr lang="en-US" sz="2000" dirty="0">
              <a:solidFill>
                <a:schemeClr val="bg1"/>
              </a:solidFill>
            </a:endParaRPr>
          </a:p>
          <a:p>
            <a:pPr algn="ctr">
              <a:lnSpc>
                <a:spcPct val="80000"/>
              </a:lnSpc>
              <a:defRPr sz="2500">
                <a:latin typeface="Arial"/>
                <a:ea typeface="Arial"/>
                <a:cs typeface="Arial"/>
                <a:sym typeface="Arial"/>
              </a:defRPr>
            </a:pPr>
            <a:r>
              <a:rPr lang="en-US" sz="2000" dirty="0">
                <a:solidFill>
                  <a:schemeClr val="bg1"/>
                </a:solidFill>
                <a:latin typeface="Verdana"/>
                <a:cs typeface="Verdana"/>
              </a:rPr>
              <a:t>1/1/2024 to 12/31/2024 | Workday, CORE Connect, &amp; HealthStream</a:t>
            </a:r>
          </a:p>
        </p:txBody>
      </p:sp>
      <p:sp>
        <p:nvSpPr>
          <p:cNvPr id="7" name="TextBox 6">
            <a:extLst>
              <a:ext uri="{FF2B5EF4-FFF2-40B4-BE49-F238E27FC236}">
                <a16:creationId xmlns:a16="http://schemas.microsoft.com/office/drawing/2014/main" id="{25B39993-2800-2C44-BF39-4CB9BB59F5CB}"/>
              </a:ext>
            </a:extLst>
          </p:cNvPr>
          <p:cNvSpPr txBox="1"/>
          <p:nvPr/>
        </p:nvSpPr>
        <p:spPr>
          <a:xfrm>
            <a:off x="397926" y="9787507"/>
            <a:ext cx="6979903" cy="353943"/>
          </a:xfrm>
          <a:prstGeom prst="rect">
            <a:avLst/>
          </a:prstGeom>
          <a:noFill/>
        </p:spPr>
        <p:txBody>
          <a:bodyPr wrap="square" rtlCol="0">
            <a:spAutoFit/>
          </a:bodyPr>
          <a:lstStyle/>
          <a:p>
            <a:r>
              <a:rPr lang="en-US" sz="800" dirty="0">
                <a:latin typeface="Arial" charset="0"/>
                <a:ea typeface="Arial" charset="0"/>
                <a:cs typeface="Arial" charset="0"/>
              </a:rPr>
              <a:t>Created by </a:t>
            </a:r>
            <a:r>
              <a:rPr lang="en-US" sz="800" dirty="0">
                <a:solidFill>
                  <a:srgbClr val="FF3CE8"/>
                </a:solidFill>
                <a:latin typeface="Arial" charset="0"/>
                <a:ea typeface="Arial" charset="0"/>
                <a:cs typeface="Arial" charset="0"/>
              </a:rPr>
              <a:t>Nursing Education and Professional Development</a:t>
            </a:r>
            <a:r>
              <a:rPr lang="en-US" sz="800" dirty="0">
                <a:latin typeface="Arial" charset="0"/>
                <a:ea typeface="Arial" charset="0"/>
                <a:cs typeface="Arial" charset="0"/>
              </a:rPr>
              <a:t>   Created </a:t>
            </a:r>
            <a:r>
              <a:rPr lang="en-US" sz="800" dirty="0">
                <a:solidFill>
                  <a:srgbClr val="FF3CE8"/>
                </a:solidFill>
                <a:latin typeface="Arial" charset="0"/>
                <a:ea typeface="Arial" charset="0"/>
                <a:cs typeface="Arial" charset="0"/>
              </a:rPr>
              <a:t>12/27/2023</a:t>
            </a:r>
            <a:r>
              <a:rPr lang="en-US" sz="800" dirty="0">
                <a:latin typeface="Arial" charset="0"/>
                <a:ea typeface="Arial" charset="0"/>
                <a:cs typeface="Arial" charset="0"/>
              </a:rPr>
              <a:t>  Revised </a:t>
            </a:r>
            <a:r>
              <a:rPr lang="en-US" sz="800" dirty="0">
                <a:solidFill>
                  <a:srgbClr val="FF3CE8"/>
                </a:solidFill>
                <a:latin typeface="Arial" charset="0"/>
                <a:ea typeface="Arial" charset="0"/>
                <a:cs typeface="Arial" charset="0"/>
              </a:rPr>
              <a:t>DATE</a:t>
            </a:r>
            <a:r>
              <a:rPr lang="en-US" sz="800" dirty="0">
                <a:latin typeface="Arial" charset="0"/>
                <a:ea typeface="Arial" charset="0"/>
                <a:cs typeface="Arial" charset="0"/>
              </a:rPr>
              <a:t>  Post until </a:t>
            </a:r>
            <a:r>
              <a:rPr lang="en-US" sz="800" dirty="0">
                <a:solidFill>
                  <a:srgbClr val="FF3CE8"/>
                </a:solidFill>
                <a:latin typeface="Arial" charset="0"/>
                <a:ea typeface="Arial" charset="0"/>
                <a:cs typeface="Arial" charset="0"/>
              </a:rPr>
              <a:t>12/31/2024</a:t>
            </a:r>
          </a:p>
          <a:p>
            <a:endParaRPr lang="en-US" sz="900" dirty="0">
              <a:latin typeface="Arial" charset="0"/>
              <a:ea typeface="Arial" charset="0"/>
              <a:cs typeface="Arial" charset="0"/>
            </a:endParaRPr>
          </a:p>
        </p:txBody>
      </p:sp>
      <p:sp>
        <p:nvSpPr>
          <p:cNvPr id="2" name="Shape 113">
            <a:extLst>
              <a:ext uri="{FF2B5EF4-FFF2-40B4-BE49-F238E27FC236}">
                <a16:creationId xmlns:a16="http://schemas.microsoft.com/office/drawing/2014/main" id="{6B677247-A1D9-8BB9-381B-B6178E48F0A6}"/>
              </a:ext>
            </a:extLst>
          </p:cNvPr>
          <p:cNvSpPr/>
          <p:nvPr/>
        </p:nvSpPr>
        <p:spPr>
          <a:xfrm>
            <a:off x="297718" y="1921462"/>
            <a:ext cx="7222434" cy="4632033"/>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nchor="t">
            <a:spAutoFit/>
          </a:bodyPr>
          <a:lstStyle>
            <a:lvl1pPr>
              <a:defRPr sz="3800" baseline="30000">
                <a:latin typeface="Arial"/>
                <a:ea typeface="Arial"/>
                <a:cs typeface="Arial"/>
                <a:sym typeface="Arial"/>
              </a:defRPr>
            </a:lvl1pPr>
          </a:lstStyle>
          <a:p>
            <a:r>
              <a:rPr lang="en-US" sz="1100" b="1" baseline="0" dirty="0">
                <a:latin typeface="Verdana"/>
              </a:rPr>
              <a:t>This digital course is designed to provide tools for how to screen patients for Social Drivers of Health (SDOH) factors. ​​</a:t>
            </a:r>
          </a:p>
          <a:p>
            <a:endParaRPr lang="en-US" sz="1100" baseline="0" dirty="0">
              <a:latin typeface="Verdana"/>
            </a:endParaRPr>
          </a:p>
          <a:p>
            <a:r>
              <a:rPr lang="en-US" sz="1100" b="1" baseline="0" dirty="0">
                <a:latin typeface="Verdana"/>
              </a:rPr>
              <a:t>Author(s): </a:t>
            </a:r>
          </a:p>
          <a:p>
            <a:endParaRPr lang="en-US" sz="1100" b="1" baseline="0" dirty="0">
              <a:latin typeface="Verdana"/>
            </a:endParaRPr>
          </a:p>
          <a:p>
            <a:r>
              <a:rPr lang="en-US" sz="1600" dirty="0">
                <a:latin typeface="Verdana" panose="020B0604030504040204" pitchFamily="34" charset="0"/>
                <a:ea typeface="Verdana" panose="020B0604030504040204" pitchFamily="34" charset="0"/>
              </a:rPr>
              <a:t>Melinda Harville MPH, Niteria McIntosh BSN, RN, Daphane Montriel BSM, Jennifer Myles-Clair DNP, MSN, RN, NPD-BC, CCRN-K, CNE, Jackie Rouse DrPH, Moet Sims MPH, Katalin Stanaszak MSN, RN, AGCNS-BC, Tarrah Vergara MS, RN, NPD-BC, Cherelle Rozie MPH, CHES</a:t>
            </a:r>
          </a:p>
          <a:p>
            <a:endParaRPr lang="en-US" sz="1600" baseline="0" dirty="0">
              <a:latin typeface="Verdana" panose="020B0604030504040204" pitchFamily="34" charset="0"/>
              <a:ea typeface="Verdana" panose="020B0604030504040204" pitchFamily="34" charset="0"/>
            </a:endParaRPr>
          </a:p>
          <a:p>
            <a:r>
              <a:rPr lang="en-US" sz="1200" b="1" baseline="0" dirty="0">
                <a:latin typeface="Arial" panose="020B0604020202020204" pitchFamily="34" charset="0"/>
                <a:cs typeface="Arial" panose="020B0604020202020204" pitchFamily="34" charset="0"/>
              </a:rPr>
              <a:t>Contact Person(s)</a:t>
            </a:r>
            <a:r>
              <a:rPr lang="en-US" sz="1200" b="1" baseline="0" dirty="0">
                <a:latin typeface="Verdana"/>
              </a:rPr>
              <a:t>: </a:t>
            </a:r>
          </a:p>
          <a:p>
            <a:endParaRPr lang="en-US" sz="9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Midwest: Jennifer Myles-Clair DNP, MSN, RN, NPD-BC, CCRN-K, CNE </a:t>
            </a:r>
            <a:r>
              <a:rPr lang="en-US" sz="1600" dirty="0">
                <a:latin typeface="Arial" panose="020B0604020202020204" pitchFamily="34" charset="0"/>
                <a:cs typeface="Arial" panose="020B0604020202020204" pitchFamily="34" charset="0"/>
                <a:hlinkClick r:id="rId3"/>
              </a:rPr>
              <a:t>ASC-SDOHCourseSupportTeam@aah.org</a:t>
            </a: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Southeast: Cherelle Rozie MPH, CHES </a:t>
            </a:r>
            <a:r>
              <a:rPr lang="en-US" sz="1600" dirty="0">
                <a:latin typeface="Arial" panose="020B0604020202020204" pitchFamily="34" charset="0"/>
                <a:cs typeface="Arial" panose="020B0604020202020204" pitchFamily="34" charset="0"/>
                <a:hlinkClick r:id="rId4"/>
              </a:rPr>
              <a:t>ASNSupportTeam@atriumhealth.org</a:t>
            </a:r>
            <a:r>
              <a:rPr lang="en-US" sz="1600" dirty="0">
                <a:latin typeface="Arial" panose="020B0604020202020204" pitchFamily="34" charset="0"/>
                <a:cs typeface="Arial" panose="020B0604020202020204" pitchFamily="34" charset="0"/>
              </a:rPr>
              <a:t> </a:t>
            </a:r>
            <a:endParaRPr lang="x-none" sz="1600" dirty="0"/>
          </a:p>
          <a:p>
            <a:endParaRPr lang="en-US" sz="1600" dirty="0">
              <a:latin typeface="Arial" panose="020B0604020202020204" pitchFamily="34" charset="0"/>
              <a:cs typeface="Arial" panose="020B0604020202020204" pitchFamily="34" charset="0"/>
            </a:endParaRPr>
          </a:p>
          <a:p>
            <a:r>
              <a:rPr lang="en-US" sz="1100" b="1" baseline="0" dirty="0">
                <a:latin typeface="Verdana"/>
              </a:rPr>
              <a:t>Objective: ​​</a:t>
            </a:r>
          </a:p>
          <a:p>
            <a:pPr lvl="1"/>
            <a:endParaRPr lang="en-US" sz="100" baseline="0" dirty="0">
              <a:latin typeface="Verdana"/>
            </a:endParaRPr>
          </a:p>
          <a:p>
            <a:pPr marL="171450" indent="-171450">
              <a:buFont typeface="Arial" panose="020B0604020202020204" pitchFamily="34" charset="0"/>
              <a:buChar char="•"/>
            </a:pPr>
            <a:r>
              <a:rPr lang="en-US" sz="1100" baseline="0" dirty="0">
                <a:latin typeface="Verdana"/>
              </a:rPr>
              <a:t>Learners should be able to identify effective communication techniques to screen patients for Social Drivers of Health factors. </a:t>
            </a:r>
          </a:p>
          <a:p>
            <a:r>
              <a:rPr lang="en-US" sz="1100" baseline="0" dirty="0">
                <a:latin typeface="Verdana"/>
              </a:rPr>
              <a:t>​​</a:t>
            </a:r>
          </a:p>
          <a:p>
            <a:r>
              <a:rPr lang="en-US" sz="1100" b="1" baseline="0" dirty="0">
                <a:latin typeface="Verdana"/>
              </a:rPr>
              <a:t>Target Audience:​</a:t>
            </a:r>
          </a:p>
          <a:p>
            <a:r>
              <a:rPr lang="en-US" sz="1100" baseline="0" dirty="0">
                <a:latin typeface="Verdana"/>
              </a:rPr>
              <a:t>Nurses, social workers, and community health workers</a:t>
            </a:r>
          </a:p>
          <a:p>
            <a:endParaRPr lang="en-US" sz="1100" b="1" baseline="0" dirty="0">
              <a:latin typeface="Verdana"/>
            </a:endParaRPr>
          </a:p>
          <a:p>
            <a:r>
              <a:rPr lang="en-US" sz="1100" b="1" baseline="0" dirty="0">
                <a:latin typeface="Verdana"/>
              </a:rPr>
              <a:t>Registration Info</a:t>
            </a:r>
          </a:p>
          <a:p>
            <a:r>
              <a:rPr lang="en-US" sz="1100" baseline="0" dirty="0">
                <a:latin typeface="Verdana" panose="020B0604030504040204" pitchFamily="34" charset="0"/>
                <a:ea typeface="Verdana" panose="020B0604030504040204" pitchFamily="34" charset="0"/>
                <a:cs typeface="Arial" panose="020B0604020202020204" pitchFamily="34" charset="0"/>
              </a:rPr>
              <a:t>Midwest Region/Workday- Search for the course title</a:t>
            </a:r>
          </a:p>
          <a:p>
            <a:r>
              <a:rPr lang="en-US" sz="1100" baseline="0" dirty="0">
                <a:latin typeface="Verdana" panose="020B0604030504040204" pitchFamily="34" charset="0"/>
                <a:ea typeface="Verdana" panose="020B0604030504040204" pitchFamily="34" charset="0"/>
                <a:cs typeface="Arial" panose="020B0604020202020204" pitchFamily="34" charset="0"/>
              </a:rPr>
              <a:t>Southeast Region/CORE Connect- Search for the course title</a:t>
            </a:r>
          </a:p>
          <a:p>
            <a:r>
              <a:rPr lang="en-US" sz="1100" baseline="0" dirty="0">
                <a:latin typeface="Verdana" panose="020B0604030504040204" pitchFamily="34" charset="0"/>
                <a:ea typeface="Verdana" panose="020B0604030504040204" pitchFamily="34" charset="0"/>
                <a:cs typeface="Arial" panose="020B0604020202020204" pitchFamily="34" charset="0"/>
              </a:rPr>
              <a:t>Southeast Region/HealthStream- Search for the course title</a:t>
            </a:r>
          </a:p>
          <a:p>
            <a:r>
              <a:rPr lang="en-US" sz="1000" baseline="0" dirty="0">
                <a:latin typeface="Verdana"/>
              </a:rPr>
              <a:t> ​</a:t>
            </a:r>
            <a:endParaRPr lang="en-US" dirty="0"/>
          </a:p>
          <a:p>
            <a:endParaRPr lang="en-US" sz="1000" baseline="0" dirty="0">
              <a:latin typeface="Verdana"/>
            </a:endParaRPr>
          </a:p>
        </p:txBody>
      </p:sp>
      <p:sp>
        <p:nvSpPr>
          <p:cNvPr id="9" name="TextBox 8">
            <a:extLst>
              <a:ext uri="{FF2B5EF4-FFF2-40B4-BE49-F238E27FC236}">
                <a16:creationId xmlns:a16="http://schemas.microsoft.com/office/drawing/2014/main" id="{4FDA54EF-8BD4-C0A9-82B8-E1FA03185548}"/>
              </a:ext>
            </a:extLst>
          </p:cNvPr>
          <p:cNvSpPr txBox="1"/>
          <p:nvPr/>
        </p:nvSpPr>
        <p:spPr>
          <a:xfrm>
            <a:off x="252248" y="6315967"/>
            <a:ext cx="7310319" cy="23698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ea typeface="+mn-lt"/>
              <a:cs typeface="+mn-lt"/>
            </a:endParaRPr>
          </a:p>
          <a:p>
            <a:r>
              <a:rPr lang="en-US" sz="1000" b="1" dirty="0">
                <a:latin typeface="Verdana"/>
                <a:ea typeface="Verdana"/>
              </a:rPr>
              <a:t>Accreditation Statement: </a:t>
            </a:r>
            <a:br>
              <a:rPr lang="en-US" sz="1000" b="1" dirty="0">
                <a:latin typeface="Verdana"/>
                <a:ea typeface="Verdana"/>
              </a:rPr>
            </a:br>
            <a:endParaRPr lang="en-US" sz="1000" dirty="0">
              <a:latin typeface="Verdana"/>
              <a:ea typeface="+mn-lt"/>
              <a:cs typeface="+mn-lt"/>
            </a:endParaRPr>
          </a:p>
          <a:p>
            <a:pPr marL="1258570"/>
            <a:r>
              <a:rPr lang="en-US" sz="1000" dirty="0">
                <a:latin typeface="Verdana"/>
                <a:ea typeface="Verdana"/>
              </a:rPr>
              <a:t>In support of improving patient care, Advocate Health is jointly accredited by the Accreditation Council for Continuing Medical Education (ACCME), the Accreditation Council for Pharmacy Education (ACPE), and the American Nurses Credentialing Center (ANCC), to provide continuing education for the healthcare team. </a:t>
            </a:r>
            <a:endParaRPr lang="en-US" sz="1000" dirty="0">
              <a:latin typeface="Verdana"/>
              <a:ea typeface="Verdana"/>
              <a:cs typeface="Calibri"/>
            </a:endParaRPr>
          </a:p>
          <a:p>
            <a:endParaRPr lang="en-US" sz="1000" dirty="0">
              <a:latin typeface="Verdana"/>
              <a:ea typeface="+mn-lt"/>
              <a:cs typeface="+mn-lt"/>
            </a:endParaRPr>
          </a:p>
          <a:p>
            <a:pPr marL="1258570"/>
            <a:endParaRPr lang="en-US" sz="1000" b="1" dirty="0">
              <a:latin typeface="Verdana"/>
              <a:ea typeface="Verdana"/>
            </a:endParaRPr>
          </a:p>
          <a:p>
            <a:r>
              <a:rPr lang="en-US" sz="1000" b="1" dirty="0">
                <a:latin typeface="Verdana"/>
                <a:ea typeface="Verdana"/>
              </a:rPr>
              <a:t>Credit Statement(s):</a:t>
            </a:r>
            <a:endParaRPr lang="en-US" sz="1000" dirty="0">
              <a:latin typeface="Verdana"/>
              <a:ea typeface="Verdana"/>
            </a:endParaRPr>
          </a:p>
          <a:p>
            <a:endParaRPr lang="en-US" sz="1000" dirty="0">
              <a:latin typeface="Verdana"/>
              <a:ea typeface="+mn-lt"/>
              <a:cs typeface="+mn-lt"/>
            </a:endParaRPr>
          </a:p>
          <a:p>
            <a:r>
              <a:rPr lang="en-US" sz="1000" dirty="0">
                <a:latin typeface="Verdana"/>
                <a:ea typeface="Verdana"/>
              </a:rPr>
              <a:t>American Nurses Credentialing Center (ANCC): Advocate Health designates this (enduring) activity for a maximum of (0.25) ANCC contact hours. Nurses should claim only the credit commensurate with the extent of their participation in the activity. </a:t>
            </a:r>
            <a:endParaRPr lang="en-US" sz="1000" dirty="0"/>
          </a:p>
        </p:txBody>
      </p:sp>
      <p:pic>
        <p:nvPicPr>
          <p:cNvPr id="10" name="Picture 10" descr="A picture containing application&#10;&#10;Description automatically generated">
            <a:extLst>
              <a:ext uri="{FF2B5EF4-FFF2-40B4-BE49-F238E27FC236}">
                <a16:creationId xmlns:a16="http://schemas.microsoft.com/office/drawing/2014/main" id="{FAA819C2-0349-97D7-5765-3F12C4C9D42D}"/>
              </a:ext>
            </a:extLst>
          </p:cNvPr>
          <p:cNvPicPr>
            <a:picLocks noChangeAspect="1"/>
          </p:cNvPicPr>
          <p:nvPr/>
        </p:nvPicPr>
        <p:blipFill>
          <a:blip r:embed="rId5"/>
          <a:stretch>
            <a:fillRect/>
          </a:stretch>
        </p:blipFill>
        <p:spPr>
          <a:xfrm>
            <a:off x="397926" y="6919176"/>
            <a:ext cx="1075691" cy="762000"/>
          </a:xfrm>
          <a:prstGeom prst="rect">
            <a:avLst/>
          </a:prstGeom>
        </p:spPr>
      </p:pic>
    </p:spTree>
    <p:extLst>
      <p:ext uri="{BB962C8B-B14F-4D97-AF65-F5344CB8AC3E}">
        <p14:creationId xmlns:p14="http://schemas.microsoft.com/office/powerpoint/2010/main" val="38146522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f33b138-7251-43fb-83b7-612f801c6c56" xsi:nil="true"/>
    <lcf76f155ced4ddcb4097134ff3c332f xmlns="60e5ad47-4fdc-4f1d-b38e-710886135b7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36E7B2646D5BB428676A8993291B8F5" ma:contentTypeVersion="11" ma:contentTypeDescription="Create a new document." ma:contentTypeScope="" ma:versionID="53e1f1bc314b9fa600c263d8e650b3eb">
  <xsd:schema xmlns:xsd="http://www.w3.org/2001/XMLSchema" xmlns:xs="http://www.w3.org/2001/XMLSchema" xmlns:p="http://schemas.microsoft.com/office/2006/metadata/properties" xmlns:ns2="60e5ad47-4fdc-4f1d-b38e-710886135b79" xmlns:ns3="77904fbf-fab6-41fc-8fc1-5e57eb503ec5" xmlns:ns4="bf33b138-7251-43fb-83b7-612f801c6c56" targetNamespace="http://schemas.microsoft.com/office/2006/metadata/properties" ma:root="true" ma:fieldsID="fa3bd912cada0c897f4b243a03e0effc" ns2:_="" ns3:_="" ns4:_="">
    <xsd:import namespace="60e5ad47-4fdc-4f1d-b38e-710886135b79"/>
    <xsd:import namespace="77904fbf-fab6-41fc-8fc1-5e57eb503ec5"/>
    <xsd:import namespace="bf33b138-7251-43fb-83b7-612f801c6c5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4:TaxCatchAll"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e5ad47-4fdc-4f1d-b38e-710886135b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46a28a4-f3b3-4851-86b3-b10f5f45f34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904fbf-fab6-41fc-8fc1-5e57eb503ec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f33b138-7251-43fb-83b7-612f801c6c56"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1adbe1c-ede1-406b-9d9f-b6e35509dc4b}" ma:internalName="TaxCatchAll" ma:showField="CatchAllData" ma:web="77904fbf-fab6-41fc-8fc1-5e57eb503ec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1DFDCF-B1E9-4439-8CA7-77B7868AAC24}">
  <ds:schemaRefs>
    <ds:schemaRef ds:uri="60e5ad47-4fdc-4f1d-b38e-710886135b79"/>
    <ds:schemaRef ds:uri="http://www.w3.org/XML/1998/namespace"/>
    <ds:schemaRef ds:uri="http://purl.org/dc/elements/1.1/"/>
    <ds:schemaRef ds:uri="bf33b138-7251-43fb-83b7-612f801c6c56"/>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77904fbf-fab6-41fc-8fc1-5e57eb503ec5"/>
    <ds:schemaRef ds:uri="http://purl.org/dc/dcmitype/"/>
  </ds:schemaRefs>
</ds:datastoreItem>
</file>

<file path=customXml/itemProps2.xml><?xml version="1.0" encoding="utf-8"?>
<ds:datastoreItem xmlns:ds="http://schemas.openxmlformats.org/officeDocument/2006/customXml" ds:itemID="{F67A71EE-C04E-4219-9617-6FA0E734567E}">
  <ds:schemaRefs>
    <ds:schemaRef ds:uri="http://schemas.microsoft.com/sharepoint/v3/contenttype/forms"/>
  </ds:schemaRefs>
</ds:datastoreItem>
</file>

<file path=customXml/itemProps3.xml><?xml version="1.0" encoding="utf-8"?>
<ds:datastoreItem xmlns:ds="http://schemas.openxmlformats.org/officeDocument/2006/customXml" ds:itemID="{72AB3021-B794-495A-8DBF-48250D5261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e5ad47-4fdc-4f1d-b38e-710886135b79"/>
    <ds:schemaRef ds:uri="77904fbf-fab6-41fc-8fc1-5e57eb503ec5"/>
    <ds:schemaRef ds:uri="bf33b138-7251-43fb-83b7-612f801c6c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71</TotalTime>
  <Words>326</Words>
  <Application>Microsoft Office PowerPoint</Application>
  <PresentationFormat>Custom</PresentationFormat>
  <Paragraphs>34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Lydon, Paige</dc:creator>
  <cp:lastModifiedBy>Schoon, Sara</cp:lastModifiedBy>
  <cp:revision>6</cp:revision>
  <dcterms:created xsi:type="dcterms:W3CDTF">2023-01-20T19:20:55Z</dcterms:created>
  <dcterms:modified xsi:type="dcterms:W3CDTF">2023-12-29T19:27:06Z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0x010100836E7B2646D5BB428676A8993291B8F5</vt:lpwstr>
  </property>
</Properties>
</file>