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9"/>
    <p:restoredTop sz="96208"/>
  </p:normalViewPr>
  <p:slideViewPr>
    <p:cSldViewPr snapToGrid="0" snapToObjects="1">
      <p:cViewPr varScale="1">
        <p:scale>
          <a:sx n="78" d="100"/>
          <a:sy n="78" d="100"/>
        </p:scale>
        <p:origin x="291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F9CE42-8518-A745-BBF7-363D35FA28F4}"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2036959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F9CE42-8518-A745-BBF7-363D35FA28F4}"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1779159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F9CE42-8518-A745-BBF7-363D35FA28F4}"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2497496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F9CE42-8518-A745-BBF7-363D35FA28F4}"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2440262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F9CE42-8518-A745-BBF7-363D35FA28F4}"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550610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F9CE42-8518-A745-BBF7-363D35FA28F4}" type="datetimeFigureOut">
              <a:rPr lang="en-US" smtClean="0"/>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1319618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F9CE42-8518-A745-BBF7-363D35FA28F4}" type="datetimeFigureOut">
              <a:rPr lang="en-US" smtClean="0"/>
              <a:t>6/8/2023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654970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F9CE42-8518-A745-BBF7-363D35FA28F4}" type="datetimeFigureOut">
              <a:rPr lang="en-US" smtClean="0"/>
              <a:t>6/8/2023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1627687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F9CE42-8518-A745-BBF7-363D35FA28F4}" type="datetimeFigureOut">
              <a:rPr lang="en-US" smtClean="0"/>
              <a:t>6/8/2023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1416249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7F9CE42-8518-A745-BBF7-363D35FA28F4}" type="datetimeFigureOut">
              <a:rPr lang="en-US" smtClean="0"/>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3385286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7F9CE42-8518-A745-BBF7-363D35FA28F4}" type="datetimeFigureOut">
              <a:rPr lang="en-US" smtClean="0"/>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9BAC4-9936-EC4E-8043-BD663253B195}" type="slidenum">
              <a:rPr lang="en-US" smtClean="0"/>
              <a:t>‹#›</a:t>
            </a:fld>
            <a:endParaRPr lang="en-US"/>
          </a:p>
        </p:txBody>
      </p:sp>
    </p:spTree>
    <p:extLst>
      <p:ext uri="{BB962C8B-B14F-4D97-AF65-F5344CB8AC3E}">
        <p14:creationId xmlns:p14="http://schemas.microsoft.com/office/powerpoint/2010/main" val="4067244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D7F9CE42-8518-A745-BBF7-363D35FA28F4}" type="datetimeFigureOut">
              <a:rPr lang="en-US" smtClean="0"/>
              <a:t>6/8/2023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0829BAC4-9936-EC4E-8043-BD663253B195}" type="slidenum">
              <a:rPr lang="en-US" smtClean="0"/>
              <a:t>‹#›</a:t>
            </a:fld>
            <a:endParaRPr lang="en-US"/>
          </a:p>
        </p:txBody>
      </p:sp>
    </p:spTree>
    <p:extLst>
      <p:ext uri="{BB962C8B-B14F-4D97-AF65-F5344CB8AC3E}">
        <p14:creationId xmlns:p14="http://schemas.microsoft.com/office/powerpoint/2010/main" val="17397299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me.advocateaurorahealth.org/content/new-grad-nurse-residency-rewards-program-journal-club-2023#group-tabs-node-course-default4" TargetMode="External"/><Relationship Id="rId7" Type="http://schemas.openxmlformats.org/officeDocument/2006/relationships/hyperlink" Target="https://doi.org/10.1111/jocn.14839"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www.doi.org/10.1177/0969733019832941" TargetMode="External"/><Relationship Id="rId5" Type="http://schemas.openxmlformats.org/officeDocument/2006/relationships/hyperlink" Target="https://doi.org/10.1097/NND.0000000000000678"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hape 114">
            <a:extLst>
              <a:ext uri="{FF2B5EF4-FFF2-40B4-BE49-F238E27FC236}">
                <a16:creationId xmlns:a16="http://schemas.microsoft.com/office/drawing/2014/main" id="{26BF0265-A53C-DC4B-AF48-E0F3B7A437F9}"/>
              </a:ext>
            </a:extLst>
          </p:cNvPr>
          <p:cNvSpPr/>
          <p:nvPr/>
        </p:nvSpPr>
        <p:spPr>
          <a:xfrm>
            <a:off x="268014" y="349723"/>
            <a:ext cx="7252138" cy="954103"/>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cs typeface="+mn-cs"/>
              </a:rPr>
              <a:t>New Grad Nurse Residency Rewards Program Journal Club 2023</a:t>
            </a:r>
          </a:p>
        </p:txBody>
      </p:sp>
      <p:sp>
        <p:nvSpPr>
          <p:cNvPr id="2" name="Shape 113">
            <a:extLst>
              <a:ext uri="{FF2B5EF4-FFF2-40B4-BE49-F238E27FC236}">
                <a16:creationId xmlns:a16="http://schemas.microsoft.com/office/drawing/2014/main" id="{AB4093C3-5EE5-434A-BFE0-A3B5FE5F14BA}"/>
              </a:ext>
            </a:extLst>
          </p:cNvPr>
          <p:cNvSpPr/>
          <p:nvPr/>
        </p:nvSpPr>
        <p:spPr>
          <a:xfrm>
            <a:off x="288901" y="1927675"/>
            <a:ext cx="7222434" cy="5355308"/>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nchor="t">
            <a:spAutoFit/>
          </a:bodyPr>
          <a:lstStyle>
            <a:lvl1pPr>
              <a:defRPr sz="3800" baseline="30000">
                <a:latin typeface="Arial"/>
                <a:ea typeface="Arial"/>
                <a:cs typeface="Arial"/>
                <a:sym typeface="Aria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Verdana"/>
                <a:ea typeface="+mn-ea"/>
                <a:cs typeface="+mn-cs"/>
              </a:rPr>
              <a:t>Program Date: July 1 – September 30, 2023​​</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Verdana"/>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Verdana"/>
                <a:ea typeface="+mn-ea"/>
                <a:cs typeface="+mn-cs"/>
              </a:rPr>
              <a:t>Contacts: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solidFill>
                <a:effectLst/>
                <a:uLnTx/>
                <a:uFillTx/>
                <a:latin typeface="Verdana"/>
                <a:ea typeface="+mn-ea"/>
                <a:cs typeface="+mn-cs"/>
              </a:rPr>
              <a:t>Melissa Oberle melissa.oberle@aah.org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0" i="0" u="none" strike="noStrike" kern="1200" cap="none" spc="0" normalizeH="0" baseline="0" noProof="0" dirty="0">
                <a:ln>
                  <a:noFill/>
                </a:ln>
                <a:solidFill>
                  <a:prstClr val="black"/>
                </a:solidFill>
                <a:effectLst/>
                <a:uLnTx/>
                <a:uFillTx/>
                <a:latin typeface="Verdana"/>
                <a:ea typeface="+mn-ea"/>
                <a:cs typeface="+mn-cs"/>
              </a:rPr>
              <a:t>Veronica Bigott  ​veronica.bigott@aah.org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100" b="1" i="0" u="none" strike="noStrike" kern="1200" cap="none" spc="0" normalizeH="0" baseline="0" noProof="0" dirty="0">
                <a:ln>
                  <a:noFill/>
                </a:ln>
                <a:solidFill>
                  <a:prstClr val="black"/>
                </a:solidFill>
                <a:effectLst/>
                <a:uLnTx/>
                <a:uFillTx/>
                <a:latin typeface="Verdana"/>
                <a:ea typeface="+mn-ea"/>
                <a:cs typeface="+mn-cs"/>
              </a:rPr>
              <a:t>Program Location: </a:t>
            </a:r>
            <a:r>
              <a:rPr kumimoji="0" lang="it-IT" sz="1100" b="1" i="0" u="none" strike="noStrike" kern="1200" cap="none" spc="0" normalizeH="0" baseline="0" noProof="0" dirty="0">
                <a:ln>
                  <a:noFill/>
                </a:ln>
                <a:solidFill>
                  <a:prstClr val="black"/>
                </a:solidFill>
                <a:effectLst/>
                <a:uLnTx/>
                <a:uFillTx/>
                <a:latin typeface="Verdana"/>
                <a:ea typeface="+mn-ea"/>
                <a:cs typeface="+mn-cs"/>
                <a:hlinkClick r:id="rId3"/>
              </a:rPr>
              <a:t>Ethos CE Courses: NGNR Rewards Program Journal Club 2023</a:t>
            </a:r>
            <a:r>
              <a:rPr kumimoji="0" lang="it-IT" sz="1100" b="1" i="0" u="none" strike="noStrike" kern="1200" cap="none" spc="0" normalizeH="0" baseline="0" noProof="0" dirty="0">
                <a:ln>
                  <a:noFill/>
                </a:ln>
                <a:solidFill>
                  <a:prstClr val="black"/>
                </a:solidFill>
                <a:effectLst/>
                <a:uLnTx/>
                <a:uFillTx/>
                <a:latin typeface="Verdana"/>
                <a:ea typeface="+mn-ea"/>
                <a:cs typeface="+mn-cs"/>
              </a:rPr>
              <a:t> </a:t>
            </a: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endParaRPr lang="en-US" sz="1100" baseline="0" dirty="0">
              <a:latin typeface="Verdana"/>
            </a:endParaRPr>
          </a:p>
          <a:p>
            <a:r>
              <a:rPr lang="en-US" sz="1100" baseline="0" dirty="0">
                <a:latin typeface="Verdana"/>
              </a:rPr>
              <a:t>​</a:t>
            </a:r>
          </a:p>
          <a:p>
            <a:endParaRPr lang="en-US" sz="1100" baseline="0" dirty="0">
              <a:latin typeface="Verdana"/>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b="1" baseline="0" dirty="0">
                <a:latin typeface="Verdana"/>
              </a:rPr>
              <a:t>Objectives: ​​</a:t>
            </a:r>
            <a:r>
              <a:rPr kumimoji="0" lang="en-US" sz="1100" b="0" i="0" u="none" strike="noStrike" kern="1200" cap="none" spc="0" normalizeH="0" baseline="0" noProof="0" dirty="0">
                <a:ln>
                  <a:noFill/>
                </a:ln>
                <a:solidFill>
                  <a:prstClr val="black"/>
                </a:solidFill>
                <a:effectLst/>
                <a:uLnTx/>
                <a:uFillTx/>
                <a:latin typeface="Verdana"/>
                <a:ea typeface="+mn-ea"/>
                <a:cs typeface="+mn-cs"/>
              </a:rPr>
              <a:t>At the end of this session, learners should be able to:</a:t>
            </a:r>
            <a:endParaRPr lang="en-US" sz="1100" b="1" baseline="0" dirty="0">
              <a:latin typeface="Verdana"/>
            </a:endParaRPr>
          </a:p>
          <a:p>
            <a:pPr lvl="1"/>
            <a:endParaRPr lang="en-US" sz="100" baseline="0" dirty="0">
              <a:latin typeface="Verdana"/>
            </a:endParaRPr>
          </a:p>
          <a:p>
            <a:pPr marL="171450" indent="-171450">
              <a:buFont typeface="Arial" panose="020B0604020202020204" pitchFamily="34" charset="0"/>
              <a:buChar char="•"/>
            </a:pPr>
            <a:r>
              <a:rPr lang="en-US" sz="1100" baseline="0" dirty="0">
                <a:latin typeface="Verdana"/>
              </a:rPr>
              <a:t>Describe the impact of resiliency programs for new nurses</a:t>
            </a:r>
          </a:p>
          <a:p>
            <a:pPr marL="171450" indent="-171450">
              <a:buFont typeface="Arial" panose="020B0604020202020204" pitchFamily="34" charset="0"/>
              <a:buChar char="•"/>
            </a:pPr>
            <a:r>
              <a:rPr lang="en-US" sz="1100" baseline="0" dirty="0">
                <a:latin typeface="Verdana"/>
              </a:rPr>
              <a:t>Recognize the impact of ethical decision making on nurses</a:t>
            </a:r>
          </a:p>
          <a:p>
            <a:pPr marL="171450" indent="-171450">
              <a:buFont typeface="Arial" panose="020B0604020202020204" pitchFamily="34" charset="0"/>
              <a:buChar char="•"/>
            </a:pPr>
            <a:r>
              <a:rPr lang="en-US" sz="1100" baseline="0" dirty="0">
                <a:latin typeface="Verdana"/>
              </a:rPr>
              <a:t>Identify how transition shock effects the New Graduate RN’s transition phase</a:t>
            </a:r>
          </a:p>
          <a:p>
            <a:r>
              <a:rPr lang="en-US" sz="1100" baseline="0" dirty="0">
                <a:latin typeface="Verdana"/>
              </a:rPr>
              <a:t>​​</a:t>
            </a:r>
          </a:p>
          <a:p>
            <a:r>
              <a:rPr lang="en-US" sz="1100" b="1" baseline="0" dirty="0">
                <a:latin typeface="Verdana"/>
              </a:rPr>
              <a:t>Target Audience:​</a:t>
            </a:r>
          </a:p>
          <a:p>
            <a:r>
              <a:rPr lang="en-US" sz="1100" baseline="0" dirty="0">
                <a:latin typeface="Verdana"/>
              </a:rPr>
              <a:t>This activity is designed for nurses in NGNR or recently completed NGNR.</a:t>
            </a:r>
            <a:endParaRPr lang="en-US" sz="800" dirty="0"/>
          </a:p>
        </p:txBody>
      </p:sp>
      <p:sp>
        <p:nvSpPr>
          <p:cNvPr id="8" name="TextBox 7">
            <a:extLst>
              <a:ext uri="{FF2B5EF4-FFF2-40B4-BE49-F238E27FC236}">
                <a16:creationId xmlns:a16="http://schemas.microsoft.com/office/drawing/2014/main" id="{09C8FFFC-273D-FBCB-07CF-6C23FB735D23}"/>
              </a:ext>
            </a:extLst>
          </p:cNvPr>
          <p:cNvSpPr txBox="1"/>
          <p:nvPr/>
        </p:nvSpPr>
        <p:spPr>
          <a:xfrm>
            <a:off x="173180" y="6992191"/>
            <a:ext cx="7310319" cy="23698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ea typeface="+mn-lt"/>
              <a:cs typeface="+mn-lt"/>
            </a:endParaRPr>
          </a:p>
          <a:p>
            <a:r>
              <a:rPr lang="en-US" sz="1000" b="1" dirty="0">
                <a:latin typeface="Verdana"/>
                <a:ea typeface="Verdana"/>
              </a:rPr>
              <a:t>Accreditation Statement: </a:t>
            </a:r>
            <a:br>
              <a:rPr lang="en-US" sz="1000" b="1" dirty="0">
                <a:latin typeface="Verdana"/>
                <a:ea typeface="Verdana"/>
              </a:rPr>
            </a:br>
            <a:endParaRPr lang="en-US" sz="1000" dirty="0">
              <a:latin typeface="Verdana"/>
              <a:ea typeface="+mn-lt"/>
              <a:cs typeface="+mn-lt"/>
            </a:endParaRPr>
          </a:p>
          <a:p>
            <a:pPr marL="1258570"/>
            <a:r>
              <a:rPr lang="en-US" sz="1000" dirty="0">
                <a:latin typeface="Verdana"/>
                <a:ea typeface="Verdana"/>
              </a:rPr>
              <a:t>In support of improving patient care, Advocate Aurora Health  is jointly accredited by the Accreditation Council for Continuing Medical Education (ACCME), the Accreditation Council for Pharmacy Education (ACPE), and the American Nurses Credentialing Center (ANCC), to provide continuing education for the healthcare team. </a:t>
            </a:r>
            <a:endParaRPr lang="en-US" sz="1000" dirty="0">
              <a:latin typeface="Verdana"/>
              <a:ea typeface="Verdana"/>
              <a:cs typeface="Calibri"/>
            </a:endParaRPr>
          </a:p>
          <a:p>
            <a:endParaRPr lang="en-US" sz="1000" dirty="0">
              <a:latin typeface="Verdana"/>
              <a:ea typeface="+mn-lt"/>
              <a:cs typeface="+mn-lt"/>
            </a:endParaRPr>
          </a:p>
          <a:p>
            <a:pPr marL="1258570"/>
            <a:endParaRPr lang="en-US" sz="1000" b="1" dirty="0">
              <a:latin typeface="Verdana"/>
              <a:ea typeface="Verdana"/>
            </a:endParaRPr>
          </a:p>
          <a:p>
            <a:r>
              <a:rPr lang="en-US" sz="1000" b="1" dirty="0">
                <a:latin typeface="Verdana"/>
                <a:ea typeface="Verdana"/>
              </a:rPr>
              <a:t>Credit Statement(s):</a:t>
            </a:r>
            <a:endParaRPr lang="en-US" sz="1000" dirty="0">
              <a:latin typeface="Verdana"/>
              <a:ea typeface="Verdana"/>
            </a:endParaRPr>
          </a:p>
          <a:p>
            <a:endParaRPr lang="en-US" sz="1000" dirty="0">
              <a:latin typeface="Verdana"/>
              <a:ea typeface="+mn-lt"/>
              <a:cs typeface="+mn-lt"/>
            </a:endParaRPr>
          </a:p>
          <a:p>
            <a:r>
              <a:rPr lang="en-US" sz="1000" dirty="0">
                <a:latin typeface="Verdana"/>
                <a:ea typeface="Verdana"/>
              </a:rPr>
              <a:t>American Nurses Credentialing Center (ANCC): Advocate Aurora Health designates this enduring activity for a maximum of (2.8) ANCC contact hours. Nurses should claim only the credit commensurate with the extent of their participation in the activity. </a:t>
            </a:r>
            <a:endParaRPr lang="en-US" sz="1000" dirty="0"/>
          </a:p>
        </p:txBody>
      </p:sp>
      <p:pic>
        <p:nvPicPr>
          <p:cNvPr id="9" name="Picture 10" descr="A picture containing application&#10;&#10;Description automatically generated">
            <a:extLst>
              <a:ext uri="{FF2B5EF4-FFF2-40B4-BE49-F238E27FC236}">
                <a16:creationId xmlns:a16="http://schemas.microsoft.com/office/drawing/2014/main" id="{F0676F2C-EECD-6B3D-D127-BAE5B49899F8}"/>
              </a:ext>
            </a:extLst>
          </p:cNvPr>
          <p:cNvPicPr>
            <a:picLocks noChangeAspect="1"/>
          </p:cNvPicPr>
          <p:nvPr/>
        </p:nvPicPr>
        <p:blipFill>
          <a:blip r:embed="rId4"/>
          <a:stretch>
            <a:fillRect/>
          </a:stretch>
        </p:blipFill>
        <p:spPr>
          <a:xfrm>
            <a:off x="288901" y="7603109"/>
            <a:ext cx="1075691" cy="762000"/>
          </a:xfrm>
          <a:prstGeom prst="rect">
            <a:avLst/>
          </a:prstGeom>
        </p:spPr>
      </p:pic>
      <p:sp>
        <p:nvSpPr>
          <p:cNvPr id="10" name="TextBox 9">
            <a:extLst>
              <a:ext uri="{FF2B5EF4-FFF2-40B4-BE49-F238E27FC236}">
                <a16:creationId xmlns:a16="http://schemas.microsoft.com/office/drawing/2014/main" id="{CED4A7C2-F965-AD03-2521-4B6E725BF6F3}"/>
              </a:ext>
            </a:extLst>
          </p:cNvPr>
          <p:cNvSpPr txBox="1"/>
          <p:nvPr/>
        </p:nvSpPr>
        <p:spPr>
          <a:xfrm>
            <a:off x="130456" y="9652795"/>
            <a:ext cx="5081560" cy="353943"/>
          </a:xfrm>
          <a:prstGeom prst="rect">
            <a:avLst/>
          </a:prstGeom>
          <a:noFill/>
        </p:spPr>
        <p:txBody>
          <a:bodyPr wrap="square" rtlCol="0">
            <a:spAutoFit/>
          </a:bodyPr>
          <a:lstStyle/>
          <a:p>
            <a:r>
              <a:rPr lang="en-US" sz="800" dirty="0">
                <a:latin typeface="Arial" charset="0"/>
                <a:ea typeface="Arial" charset="0"/>
                <a:cs typeface="Arial" charset="0"/>
              </a:rPr>
              <a:t>Created by </a:t>
            </a:r>
            <a:r>
              <a:rPr lang="en-US" sz="800" dirty="0" err="1">
                <a:solidFill>
                  <a:srgbClr val="FF3CE8"/>
                </a:solidFill>
                <a:latin typeface="Arial" charset="0"/>
                <a:ea typeface="Arial" charset="0"/>
                <a:cs typeface="Arial" charset="0"/>
              </a:rPr>
              <a:t>MOberle</a:t>
            </a:r>
            <a:r>
              <a:rPr lang="en-US" sz="800" dirty="0">
                <a:latin typeface="Arial" charset="0"/>
                <a:ea typeface="Arial" charset="0"/>
                <a:cs typeface="Arial" charset="0"/>
              </a:rPr>
              <a:t>  Created </a:t>
            </a:r>
            <a:r>
              <a:rPr lang="en-US" sz="800" dirty="0">
                <a:solidFill>
                  <a:srgbClr val="FF3CE8"/>
                </a:solidFill>
                <a:latin typeface="Arial" charset="0"/>
                <a:ea typeface="Arial" charset="0"/>
                <a:cs typeface="Arial" charset="0"/>
              </a:rPr>
              <a:t>6/8/2023</a:t>
            </a:r>
            <a:r>
              <a:rPr lang="en-US" sz="800" dirty="0">
                <a:latin typeface="Arial" charset="0"/>
                <a:ea typeface="Arial" charset="0"/>
                <a:cs typeface="Arial" charset="0"/>
              </a:rPr>
              <a:t>   Revised </a:t>
            </a:r>
            <a:r>
              <a:rPr lang="en-US" sz="800" dirty="0">
                <a:solidFill>
                  <a:srgbClr val="FF3CE8"/>
                </a:solidFill>
                <a:latin typeface="Arial" charset="0"/>
                <a:ea typeface="Arial" charset="0"/>
                <a:cs typeface="Arial" charset="0"/>
              </a:rPr>
              <a:t>N/A</a:t>
            </a:r>
            <a:r>
              <a:rPr lang="en-US" sz="800" dirty="0">
                <a:latin typeface="Arial" charset="0"/>
                <a:ea typeface="Arial" charset="0"/>
                <a:cs typeface="Arial" charset="0"/>
              </a:rPr>
              <a:t>  Post until </a:t>
            </a:r>
            <a:r>
              <a:rPr lang="en-US" sz="800" dirty="0">
                <a:solidFill>
                  <a:srgbClr val="FF3CE8"/>
                </a:solidFill>
                <a:latin typeface="Arial" charset="0"/>
                <a:ea typeface="Arial" charset="0"/>
                <a:cs typeface="Arial" charset="0"/>
              </a:rPr>
              <a:t>9/30/2023)</a:t>
            </a:r>
          </a:p>
          <a:p>
            <a:endParaRPr lang="en-US" sz="900" dirty="0">
              <a:latin typeface="Arial" charset="0"/>
              <a:ea typeface="Arial" charset="0"/>
              <a:cs typeface="Arial" charset="0"/>
            </a:endParaRPr>
          </a:p>
        </p:txBody>
      </p:sp>
      <p:graphicFrame>
        <p:nvGraphicFramePr>
          <p:cNvPr id="4" name="Table 4">
            <a:extLst>
              <a:ext uri="{FF2B5EF4-FFF2-40B4-BE49-F238E27FC236}">
                <a16:creationId xmlns:a16="http://schemas.microsoft.com/office/drawing/2014/main" id="{67BB6E82-A522-A84C-9E49-7A64C0AA00E0}"/>
              </a:ext>
            </a:extLst>
          </p:cNvPr>
          <p:cNvGraphicFramePr>
            <a:graphicFrameLocks noGrp="1"/>
          </p:cNvGraphicFramePr>
          <p:nvPr>
            <p:extLst>
              <p:ext uri="{D42A27DB-BD31-4B8C-83A1-F6EECF244321}">
                <p14:modId xmlns:p14="http://schemas.microsoft.com/office/powerpoint/2010/main" val="371223363"/>
              </p:ext>
            </p:extLst>
          </p:nvPr>
        </p:nvGraphicFramePr>
        <p:xfrm>
          <a:off x="327546" y="3275907"/>
          <a:ext cx="7001586" cy="2380615"/>
        </p:xfrm>
        <a:graphic>
          <a:graphicData uri="http://schemas.openxmlformats.org/drawingml/2006/table">
            <a:tbl>
              <a:tblPr firstRow="1" bandRow="1">
                <a:tableStyleId>{5C22544A-7EE6-4342-B048-85BDC9FD1C3A}</a:tableStyleId>
              </a:tblPr>
              <a:tblGrid>
                <a:gridCol w="5889477">
                  <a:extLst>
                    <a:ext uri="{9D8B030D-6E8A-4147-A177-3AD203B41FA5}">
                      <a16:colId xmlns:a16="http://schemas.microsoft.com/office/drawing/2014/main" val="1242783267"/>
                    </a:ext>
                  </a:extLst>
                </a:gridCol>
                <a:gridCol w="1112109">
                  <a:extLst>
                    <a:ext uri="{9D8B030D-6E8A-4147-A177-3AD203B41FA5}">
                      <a16:colId xmlns:a16="http://schemas.microsoft.com/office/drawing/2014/main" val="1617188205"/>
                    </a:ext>
                  </a:extLst>
                </a:gridCol>
              </a:tblGrid>
              <a:tr h="370840">
                <a:tc>
                  <a:txBody>
                    <a:bodyPr/>
                    <a:lstStyle/>
                    <a:p>
                      <a:r>
                        <a:rPr lang="en-US" dirty="0"/>
                        <a:t>Article</a:t>
                      </a:r>
                    </a:p>
                  </a:txBody>
                  <a:tcPr/>
                </a:tc>
                <a:tc>
                  <a:txBody>
                    <a:bodyPr/>
                    <a:lstStyle/>
                    <a:p>
                      <a:r>
                        <a:rPr lang="en-US" dirty="0"/>
                        <a:t># of CE</a:t>
                      </a:r>
                    </a:p>
                  </a:txBody>
                  <a:tcPr/>
                </a:tc>
                <a:extLst>
                  <a:ext uri="{0D108BD9-81ED-4DB2-BD59-A6C34878D82A}">
                    <a16:rowId xmlns:a16="http://schemas.microsoft.com/office/drawing/2014/main" val="710259708"/>
                  </a:ext>
                </a:extLst>
              </a:tr>
              <a:tr h="370840">
                <a:tc>
                  <a:txBody>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Irwin, K., Saathoff, A., </a:t>
                      </a:r>
                      <a:r>
                        <a:rPr kumimoji="0" lang="en-US" sz="12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Janz</a:t>
                      </a: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D. A., &amp; Long, C. (2021). Resiliency program for new graduate nurses. </a:t>
                      </a:r>
                      <a:r>
                        <a:rPr kumimoji="0" lang="en-US" sz="12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Journal for Nurses in Professional Development, 37</a:t>
                      </a: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(1), 35-39. </a:t>
                      </a:r>
                      <a:r>
                        <a:rPr kumimoji="0" lang="en-US" sz="1200" b="0" i="0" u="sng" strike="noStrike" kern="1200" cap="none" spc="0" normalizeH="0" baseline="0" noProof="0" dirty="0">
                          <a:ln>
                            <a:noFill/>
                          </a:ln>
                          <a:solidFill>
                            <a:srgbClr val="0563C1"/>
                          </a:solidFill>
                          <a:effectLst/>
                          <a:uLnTx/>
                          <a:uFillTx/>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https://doi.org/10.1097/NND.0000000000000678</a:t>
                      </a: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p>
                  </a:txBody>
                  <a:tcPr/>
                </a:tc>
                <a:tc>
                  <a:txBody>
                    <a:bodyPr/>
                    <a:lstStyle/>
                    <a:p>
                      <a:r>
                        <a:rPr lang="en-US" sz="1200" dirty="0"/>
                        <a:t>0.9</a:t>
                      </a:r>
                    </a:p>
                  </a:txBody>
                  <a:tcPr/>
                </a:tc>
                <a:extLst>
                  <a:ext uri="{0D108BD9-81ED-4DB2-BD59-A6C34878D82A}">
                    <a16:rowId xmlns:a16="http://schemas.microsoft.com/office/drawing/2014/main" val="1769395714"/>
                  </a:ext>
                </a:extLst>
              </a:tr>
              <a:tr h="370840">
                <a:tc>
                  <a:txBody>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Haahr, A., </a:t>
                      </a:r>
                      <a:r>
                        <a:rPr kumimoji="0" lang="en-US" sz="12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Norlyk</a:t>
                      </a: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 Martinsen, B., &amp; Dreyer, P. (2020). Nurses experiences of ethical dilemmas: A review. </a:t>
                      </a:r>
                      <a:r>
                        <a:rPr kumimoji="0" lang="en-US" sz="12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Nursing Ethics, 27</a:t>
                      </a: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(1), 258-272. https://doi.org/</a:t>
                      </a:r>
                      <a:r>
                        <a:rPr kumimoji="0" lang="en-US" sz="1200" b="0" i="0" u="sng" strike="noStrike" kern="1200" cap="none" spc="0" normalizeH="0" baseline="0" noProof="0" dirty="0">
                          <a:ln>
                            <a:noFill/>
                          </a:ln>
                          <a:solidFill>
                            <a:srgbClr val="0563C1"/>
                          </a:solidFill>
                          <a:effectLst/>
                          <a:uLnTx/>
                          <a:uFillTx/>
                          <a:latin typeface="Calibri" panose="020F0502020204030204" pitchFamily="34" charset="0"/>
                          <a:ea typeface="Calibri" panose="020F0502020204030204" pitchFamily="34" charset="0"/>
                          <a:cs typeface="Times New Roman" panose="02020603050405020304" pitchFamily="18" charset="0"/>
                          <a:hlinkClick r:id="rId6" tooltip="10.1177/0969733019832941">
                            <a:extLst>
                              <a:ext uri="{A12FA001-AC4F-418D-AE19-62706E023703}">
                                <ahyp:hlinkClr xmlns:ahyp="http://schemas.microsoft.com/office/drawing/2018/hyperlinkcolor" val="tx"/>
                              </a:ext>
                            </a:extLst>
                          </a:hlinkClick>
                        </a:rPr>
                        <a:t>10.1177/0969733019832941</a:t>
                      </a: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p>
                  </a:txBody>
                  <a:tcPr/>
                </a:tc>
                <a:tc>
                  <a:txBody>
                    <a:bodyPr/>
                    <a:lstStyle/>
                    <a:p>
                      <a:r>
                        <a:rPr lang="en-US" sz="1200" dirty="0"/>
                        <a:t>0.9</a:t>
                      </a:r>
                    </a:p>
                  </a:txBody>
                  <a:tcPr/>
                </a:tc>
                <a:extLst>
                  <a:ext uri="{0D108BD9-81ED-4DB2-BD59-A6C34878D82A}">
                    <a16:rowId xmlns:a16="http://schemas.microsoft.com/office/drawing/2014/main" val="149379935"/>
                  </a:ext>
                </a:extLst>
              </a:tr>
              <a:tr h="370840">
                <a:tc>
                  <a:txBody>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Murray, M., </a:t>
                      </a:r>
                      <a:r>
                        <a:rPr kumimoji="0" lang="en-US" sz="12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Sundin</a:t>
                      </a: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D., &amp; Cope, V. (2019). New graduate nurses’ understanding and attitudes about patient safety upon transition to practice. </a:t>
                      </a:r>
                      <a:r>
                        <a:rPr kumimoji="0" lang="en-US" sz="1200"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Journal of Clinical Nursing, 28</a:t>
                      </a: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(13-14), 2543-2552. </a:t>
                      </a:r>
                      <a:r>
                        <a:rPr kumimoji="0" lang="en-US" sz="1200" b="1" i="0" u="sng" strike="noStrike" kern="1200" cap="none" spc="0" normalizeH="0" baseline="0" noProof="0" dirty="0">
                          <a:ln>
                            <a:noFill/>
                          </a:ln>
                          <a:solidFill>
                            <a:srgbClr val="0563C1"/>
                          </a:solidFill>
                          <a:effectLst/>
                          <a:uLnTx/>
                          <a:uFillTx/>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https://doi.org/10.1111/jocn.14839</a:t>
                      </a: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r>
                        <a:rPr lang="en-US" sz="1200" dirty="0"/>
                        <a:t>1.0</a:t>
                      </a:r>
                    </a:p>
                  </a:txBody>
                  <a:tcPr/>
                </a:tc>
                <a:extLst>
                  <a:ext uri="{0D108BD9-81ED-4DB2-BD59-A6C34878D82A}">
                    <a16:rowId xmlns:a16="http://schemas.microsoft.com/office/drawing/2014/main" val="2673700961"/>
                  </a:ext>
                </a:extLst>
              </a:tr>
            </a:tbl>
          </a:graphicData>
        </a:graphic>
      </p:graphicFrame>
    </p:spTree>
    <p:extLst>
      <p:ext uri="{BB962C8B-B14F-4D97-AF65-F5344CB8AC3E}">
        <p14:creationId xmlns:p14="http://schemas.microsoft.com/office/powerpoint/2010/main" val="38146522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36E7B2646D5BB428676A8993291B8F5" ma:contentTypeVersion="4" ma:contentTypeDescription="Create a new document." ma:contentTypeScope="" ma:versionID="ec4ef1d8c64301bc9a336f56dd33d184">
  <xsd:schema xmlns:xsd="http://www.w3.org/2001/XMLSchema" xmlns:xs="http://www.w3.org/2001/XMLSchema" xmlns:p="http://schemas.microsoft.com/office/2006/metadata/properties" xmlns:ns2="60e5ad47-4fdc-4f1d-b38e-710886135b79" xmlns:ns3="77904fbf-fab6-41fc-8fc1-5e57eb503ec5" targetNamespace="http://schemas.microsoft.com/office/2006/metadata/properties" ma:root="true" ma:fieldsID="630fd0eefdd0f73a4d5253adbbec8bf1" ns2:_="" ns3:_="">
    <xsd:import namespace="60e5ad47-4fdc-4f1d-b38e-710886135b79"/>
    <xsd:import namespace="77904fbf-fab6-41fc-8fc1-5e57eb503ec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e5ad47-4fdc-4f1d-b38e-710886135b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7904fbf-fab6-41fc-8fc1-5e57eb503ec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A432A8-B32F-4531-B202-1788172ACB98}">
  <ds:schemaRefs>
    <ds:schemaRef ds:uri="http://purl.org/dc/elements/1.1/"/>
    <ds:schemaRef ds:uri="http://schemas.microsoft.com/office/2006/metadata/properties"/>
    <ds:schemaRef ds:uri="77904fbf-fab6-41fc-8fc1-5e57eb503ec5"/>
    <ds:schemaRef ds:uri="http://purl.org/dc/terms/"/>
    <ds:schemaRef ds:uri="http://schemas.openxmlformats.org/package/2006/metadata/core-properties"/>
    <ds:schemaRef ds:uri="60e5ad47-4fdc-4f1d-b38e-710886135b79"/>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CCC49AE2-59B4-4C7B-841A-483470676405}">
  <ds:schemaRefs>
    <ds:schemaRef ds:uri="http://schemas.microsoft.com/sharepoint/v3/contenttype/forms"/>
  </ds:schemaRefs>
</ds:datastoreItem>
</file>

<file path=customXml/itemProps3.xml><?xml version="1.0" encoding="utf-8"?>
<ds:datastoreItem xmlns:ds="http://schemas.openxmlformats.org/officeDocument/2006/customXml" ds:itemID="{F96FB410-4388-4EC8-8AAF-E6FD85F5BF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e5ad47-4fdc-4f1d-b38e-710886135b79"/>
    <ds:schemaRef ds:uri="77904fbf-fab6-41fc-8fc1-5e57eb503e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565</TotalTime>
  <Words>385</Words>
  <Application>Microsoft Office PowerPoint</Application>
  <PresentationFormat>Custom</PresentationFormat>
  <Paragraphs>49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Verdana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Lydon, Paige</dc:creator>
  <cp:lastModifiedBy>Schoon, Sara</cp:lastModifiedBy>
  <cp:revision>6</cp:revision>
  <dcterms:created xsi:type="dcterms:W3CDTF">2023-01-20T19:20:55Z</dcterms:created>
  <dcterms:modified xsi:type="dcterms:W3CDTF">2023-06-08T18:01:04Z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0x010100836E7B2646D5BB428676A8993291B8F5</vt:lpwstr>
  </property>
</Properties>
</file>