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1" r:id="rId5"/>
  </p:sldIdLst>
  <p:sldSz cx="7772400" cy="10058400"/>
  <p:notesSz cx="6858000" cy="91440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410AB9-6C9A-420B-922F-5B8B673C25DB}" v="3" dt="2023-03-15T15:49:22.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378" y="-37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oon, Sara" userId="a765f732-9171-4130-a18a-74cb78499818" providerId="ADAL" clId="{34410AB9-6C9A-420B-922F-5B8B673C25DB}"/>
    <pc:docChg chg="modSld">
      <pc:chgData name="Schoon, Sara" userId="a765f732-9171-4130-a18a-74cb78499818" providerId="ADAL" clId="{34410AB9-6C9A-420B-922F-5B8B673C25DB}" dt="2023-03-15T15:49:25.218" v="37" actId="20577"/>
      <pc:docMkLst>
        <pc:docMk/>
      </pc:docMkLst>
      <pc:sldChg chg="modSp mod">
        <pc:chgData name="Schoon, Sara" userId="a765f732-9171-4130-a18a-74cb78499818" providerId="ADAL" clId="{34410AB9-6C9A-420B-922F-5B8B673C25DB}" dt="2023-03-15T15:49:25.218" v="37" actId="20577"/>
        <pc:sldMkLst>
          <pc:docMk/>
          <pc:sldMk cId="290079042" sldId="271"/>
        </pc:sldMkLst>
        <pc:spChg chg="mod">
          <ac:chgData name="Schoon, Sara" userId="a765f732-9171-4130-a18a-74cb78499818" providerId="ADAL" clId="{34410AB9-6C9A-420B-922F-5B8B673C25DB}" dt="2023-03-15T15:47:17.040" v="5" actId="20577"/>
          <ac:spMkLst>
            <pc:docMk/>
            <pc:sldMk cId="290079042" sldId="271"/>
            <ac:spMk id="2" creationId="{00000000-0000-0000-0000-000000000000}"/>
          </ac:spMkLst>
        </pc:spChg>
        <pc:spChg chg="mod">
          <ac:chgData name="Schoon, Sara" userId="a765f732-9171-4130-a18a-74cb78499818" providerId="ADAL" clId="{34410AB9-6C9A-420B-922F-5B8B673C25DB}" dt="2023-03-15T15:49:25.218" v="37" actId="20577"/>
          <ac:spMkLst>
            <pc:docMk/>
            <pc:sldMk cId="290079042" sldId="271"/>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3/15/2023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3/15/2023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3/15/2023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3/15/2023</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me.advocateaurorahealth.org/content/new-grad-nurse-residency-rewards-program-journal-club-2023-q2-time-management"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cme.advocateaurorahealth.org/content/new-grad-nurse-residency-rewards-program-journal-club-2023-q2-innovation" TargetMode="External"/><Relationship Id="rId4" Type="http://schemas.openxmlformats.org/officeDocument/2006/relationships/hyperlink" Target="https://cme.advocateaurorahealth.org/content/new-grad-nurse-residency-rewards-program-journal-club-2023-q2-mindfuln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456" y="9652795"/>
            <a:ext cx="5081560"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dirty="0" err="1">
                <a:solidFill>
                  <a:srgbClr val="FF3CE8"/>
                </a:solidFill>
                <a:latin typeface="Arial" charset="0"/>
                <a:ea typeface="Arial" charset="0"/>
                <a:cs typeface="Arial" charset="0"/>
              </a:rPr>
              <a:t>MOberle</a:t>
            </a:r>
            <a:r>
              <a:rPr lang="en-US" sz="800" dirty="0">
                <a:latin typeface="Arial" charset="0"/>
                <a:ea typeface="Arial" charset="0"/>
                <a:cs typeface="Arial" charset="0"/>
              </a:rPr>
              <a:t>   Created </a:t>
            </a:r>
            <a:r>
              <a:rPr lang="en-US" sz="800" dirty="0">
                <a:solidFill>
                  <a:srgbClr val="FF3CE8"/>
                </a:solidFill>
                <a:latin typeface="Arial" charset="0"/>
                <a:ea typeface="Arial" charset="0"/>
                <a:cs typeface="Arial" charset="0"/>
              </a:rPr>
              <a:t>11/15/2022</a:t>
            </a:r>
            <a:r>
              <a:rPr lang="en-US" sz="800" dirty="0">
                <a:latin typeface="Arial" charset="0"/>
                <a:ea typeface="Arial" charset="0"/>
                <a:cs typeface="Arial" charset="0"/>
              </a:rPr>
              <a:t>   Revised </a:t>
            </a:r>
            <a:r>
              <a:rPr lang="en-US" sz="800" dirty="0">
                <a:solidFill>
                  <a:srgbClr val="FF3CE8"/>
                </a:solidFill>
                <a:latin typeface="Arial" charset="0"/>
                <a:ea typeface="Arial" charset="0"/>
                <a:cs typeface="Arial" charset="0"/>
              </a:rPr>
              <a:t>02/13/2023</a:t>
            </a:r>
            <a:r>
              <a:rPr lang="en-US" sz="800" dirty="0">
                <a:latin typeface="Arial" charset="0"/>
                <a:ea typeface="Arial" charset="0"/>
                <a:cs typeface="Arial" charset="0"/>
              </a:rPr>
              <a:t>  Post until </a:t>
            </a:r>
            <a:r>
              <a:rPr lang="en-US" sz="800" dirty="0">
                <a:solidFill>
                  <a:srgbClr val="FF3CE8"/>
                </a:solidFill>
                <a:latin typeface="Arial" charset="0"/>
                <a:ea typeface="Arial" charset="0"/>
                <a:cs typeface="Arial" charset="0"/>
              </a:rPr>
              <a:t>06/30/2023</a:t>
            </a:r>
          </a:p>
          <a:p>
            <a:endParaRPr lang="en-US" sz="900" dirty="0">
              <a:latin typeface="Arial" charset="0"/>
              <a:ea typeface="Arial" charset="0"/>
              <a:cs typeface="Arial" charset="0"/>
            </a:endParaRPr>
          </a:p>
        </p:txBody>
      </p:sp>
      <p:sp>
        <p:nvSpPr>
          <p:cNvPr id="6" name="Shape 113"/>
          <p:cNvSpPr/>
          <p:nvPr/>
        </p:nvSpPr>
        <p:spPr>
          <a:xfrm>
            <a:off x="318924" y="1823128"/>
            <a:ext cx="7222434" cy="6355582"/>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nchor="t">
            <a:spAutoFit/>
          </a:bodyPr>
          <a:lstStyle>
            <a:lvl1pPr>
              <a:defRPr sz="3800" baseline="30000">
                <a:latin typeface="Arial"/>
                <a:ea typeface="Arial"/>
                <a:cs typeface="Arial"/>
                <a:sym typeface="Arial"/>
              </a:defRPr>
            </a:lvl1pPr>
          </a:lstStyle>
          <a:p>
            <a:r>
              <a:rPr lang="en-US" sz="1100" b="1" baseline="0" dirty="0">
                <a:latin typeface="Verdana"/>
              </a:rPr>
              <a:t>Program Date: April 1 – June 30, 2023​​</a:t>
            </a:r>
          </a:p>
          <a:p>
            <a:endParaRPr lang="en-US" sz="1100" baseline="0" dirty="0">
              <a:latin typeface="Verdana"/>
            </a:endParaRPr>
          </a:p>
          <a:p>
            <a:r>
              <a:rPr lang="en-US" sz="1100" b="1" baseline="0" dirty="0">
                <a:latin typeface="Verdana"/>
              </a:rPr>
              <a:t>Contacts: </a:t>
            </a:r>
          </a:p>
          <a:p>
            <a:r>
              <a:rPr lang="it-IT" sz="1100" baseline="0" dirty="0">
                <a:latin typeface="Verdana"/>
              </a:rPr>
              <a:t>Melissa Oberle melissa.oberle@aah.org </a:t>
            </a:r>
          </a:p>
          <a:p>
            <a:r>
              <a:rPr lang="it-IT" sz="1100" baseline="0" dirty="0">
                <a:latin typeface="Verdana"/>
              </a:rPr>
              <a:t>Veronica Bigott  ​veronica.bigott@aah.org</a:t>
            </a:r>
          </a:p>
          <a:p>
            <a:r>
              <a:rPr lang="it-IT" sz="1100" b="1" baseline="0" dirty="0">
                <a:latin typeface="Verdana"/>
              </a:rPr>
              <a:t>Program Location Direct Links:</a:t>
            </a:r>
          </a:p>
          <a:p>
            <a:r>
              <a:rPr lang="en-US" sz="1100" b="1" baseline="0" dirty="0">
                <a:latin typeface="Verdana"/>
                <a:hlinkClick r:id="rId3"/>
              </a:rPr>
              <a:t>CE Learning Platform Time Management</a:t>
            </a:r>
            <a:endParaRPr lang="en-US" sz="1100" b="1" baseline="0" dirty="0">
              <a:latin typeface="Verdana"/>
            </a:endParaRPr>
          </a:p>
          <a:p>
            <a:r>
              <a:rPr lang="en-US" sz="1100" b="1" baseline="0" dirty="0">
                <a:latin typeface="Verdana"/>
                <a:hlinkClick r:id="rId4"/>
              </a:rPr>
              <a:t>CE Learning Platform Mindfulness</a:t>
            </a:r>
            <a:endParaRPr lang="en-US" sz="1100" b="1" baseline="0" dirty="0">
              <a:latin typeface="Verdana"/>
            </a:endParaRPr>
          </a:p>
          <a:p>
            <a:r>
              <a:rPr lang="en-US" sz="1100" b="1" baseline="0" dirty="0">
                <a:latin typeface="Verdana"/>
                <a:hlinkClick r:id="rId5"/>
              </a:rPr>
              <a:t>CE Learning Platform Innovation</a:t>
            </a:r>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r>
              <a:rPr lang="en-US" sz="1100" b="1" baseline="0" dirty="0">
                <a:latin typeface="Verdana"/>
              </a:rPr>
              <a:t>Objectives: ​​</a:t>
            </a:r>
            <a:r>
              <a:rPr lang="en-US" sz="1100" baseline="0" dirty="0">
                <a:latin typeface="Verdana"/>
              </a:rPr>
              <a:t>At the end of this session, learners should be able to:</a:t>
            </a:r>
          </a:p>
          <a:p>
            <a:pPr lvl="1"/>
            <a:endParaRPr lang="en-US" sz="100" baseline="0" dirty="0">
              <a:latin typeface="Verdana"/>
            </a:endParaRPr>
          </a:p>
          <a:p>
            <a:pPr marL="171450" indent="-171450">
              <a:buFont typeface="Arial" panose="020B0604020202020204" pitchFamily="34" charset="0"/>
              <a:buChar char="•"/>
            </a:pPr>
            <a:r>
              <a:rPr lang="en-US" sz="1100" baseline="0" dirty="0">
                <a:latin typeface="Verdana"/>
              </a:rPr>
              <a:t>identify the different time management strategies for new nurses</a:t>
            </a:r>
          </a:p>
          <a:p>
            <a:pPr marL="171450" indent="-171450">
              <a:buFont typeface="Arial" panose="020B0604020202020204" pitchFamily="34" charset="0"/>
              <a:buChar char="•"/>
            </a:pPr>
            <a:r>
              <a:rPr lang="en-US" sz="1100" baseline="0" dirty="0">
                <a:latin typeface="Verdana"/>
              </a:rPr>
              <a:t>describe the impact of mindfulness within a Nurse residency program on stress and burnout of new graduates </a:t>
            </a:r>
          </a:p>
          <a:p>
            <a:pPr marL="171450" indent="-171450">
              <a:buFont typeface="Arial" panose="020B0604020202020204" pitchFamily="34" charset="0"/>
              <a:buChar char="•"/>
            </a:pPr>
            <a:r>
              <a:rPr lang="en-US" sz="1100" baseline="0" dirty="0">
                <a:latin typeface="Verdana"/>
              </a:rPr>
              <a:t>identify the types of technology used to enhance Nurse Residency programs</a:t>
            </a:r>
          </a:p>
          <a:p>
            <a:r>
              <a:rPr lang="en-US" sz="1100" baseline="0" dirty="0">
                <a:latin typeface="Verdana"/>
              </a:rPr>
              <a:t>​​</a:t>
            </a:r>
          </a:p>
          <a:p>
            <a:r>
              <a:rPr lang="en-US" sz="1100" b="1" baseline="0" dirty="0">
                <a:latin typeface="Verdana"/>
              </a:rPr>
              <a:t>Target Audience:​</a:t>
            </a:r>
          </a:p>
          <a:p>
            <a:r>
              <a:rPr lang="en-US" sz="1100" baseline="0" dirty="0">
                <a:latin typeface="Verdana"/>
              </a:rPr>
              <a:t>This activity is designed for nurses in NGNR or recently completed NGNR.</a:t>
            </a:r>
            <a:endParaRPr lang="en-US" dirty="0"/>
          </a:p>
          <a:p>
            <a:endParaRPr lang="en-US" sz="1000" baseline="0" dirty="0">
              <a:latin typeface="Verdana"/>
            </a:endParaRPr>
          </a:p>
        </p:txBody>
      </p:sp>
      <p:sp>
        <p:nvSpPr>
          <p:cNvPr id="3" name="TextBox 2">
            <a:extLst>
              <a:ext uri="{FF2B5EF4-FFF2-40B4-BE49-F238E27FC236}">
                <a16:creationId xmlns:a16="http://schemas.microsoft.com/office/drawing/2014/main" id="{14D4ABE9-791E-4424-BB66-1680953F9BDB}"/>
              </a:ext>
            </a:extLst>
          </p:cNvPr>
          <p:cNvSpPr txBox="1"/>
          <p:nvPr/>
        </p:nvSpPr>
        <p:spPr>
          <a:xfrm>
            <a:off x="576327" y="302669"/>
            <a:ext cx="6619741" cy="1384995"/>
          </a:xfrm>
          <a:prstGeom prst="rect">
            <a:avLst/>
          </a:prstGeom>
          <a:noFill/>
        </p:spPr>
        <p:txBody>
          <a:bodyPr wrap="square" rtlCol="0">
            <a:spAutoFit/>
          </a:bodyPr>
          <a:lstStyle/>
          <a:p>
            <a:pPr algn="ctr"/>
            <a:r>
              <a:rPr lang="en-US" sz="2800" dirty="0">
                <a:solidFill>
                  <a:schemeClr val="bg1"/>
                </a:solidFill>
                <a:latin typeface="Verdana" panose="020B0604030504040204" pitchFamily="34" charset="0"/>
                <a:ea typeface="Verdana" panose="020B0604030504040204" pitchFamily="34" charset="0"/>
              </a:rPr>
              <a:t>New Grad Nurse Residency Rewards Program Journal Club 2023</a:t>
            </a:r>
          </a:p>
        </p:txBody>
      </p:sp>
      <p:pic>
        <p:nvPicPr>
          <p:cNvPr id="10" name="Picture 10" descr="A picture containing application&#10;&#10;Description automatically generated">
            <a:extLst>
              <a:ext uri="{FF2B5EF4-FFF2-40B4-BE49-F238E27FC236}">
                <a16:creationId xmlns:a16="http://schemas.microsoft.com/office/drawing/2014/main" id="{B4648B0C-BDE9-2063-96E0-1D8A18653F15}"/>
              </a:ext>
            </a:extLst>
          </p:cNvPr>
          <p:cNvPicPr>
            <a:picLocks noChangeAspect="1"/>
          </p:cNvPicPr>
          <p:nvPr/>
        </p:nvPicPr>
        <p:blipFill>
          <a:blip r:embed="rId6"/>
          <a:stretch>
            <a:fillRect/>
          </a:stretch>
        </p:blipFill>
        <p:spPr>
          <a:xfrm>
            <a:off x="381820" y="7971407"/>
            <a:ext cx="1075691" cy="762000"/>
          </a:xfrm>
          <a:prstGeom prst="rect">
            <a:avLst/>
          </a:prstGeom>
        </p:spPr>
      </p:pic>
      <p:sp>
        <p:nvSpPr>
          <p:cNvPr id="12" name="TextBox 11">
            <a:extLst>
              <a:ext uri="{FF2B5EF4-FFF2-40B4-BE49-F238E27FC236}">
                <a16:creationId xmlns:a16="http://schemas.microsoft.com/office/drawing/2014/main" id="{BF2CE8C2-C10F-9F09-AAEC-83883A46085E}"/>
              </a:ext>
            </a:extLst>
          </p:cNvPr>
          <p:cNvSpPr txBox="1"/>
          <p:nvPr/>
        </p:nvSpPr>
        <p:spPr>
          <a:xfrm>
            <a:off x="231037" y="7713803"/>
            <a:ext cx="731031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r>
              <a:rPr lang="en-US" sz="1000" dirty="0">
                <a:latin typeface="Verdana"/>
                <a:ea typeface="Verdana"/>
              </a:rPr>
              <a:t>American Nurses Credentialing Center (ANCC): Advocate Aurora Health designates this enduring activity for a maximum of (</a:t>
            </a:r>
            <a:r>
              <a:rPr lang="en-US" sz="1000" b="1" dirty="0">
                <a:latin typeface="Verdana"/>
                <a:ea typeface="Verdana"/>
              </a:rPr>
              <a:t>2.7</a:t>
            </a:r>
            <a:r>
              <a:rPr lang="en-US" sz="1000" dirty="0">
                <a:latin typeface="Verdana"/>
                <a:ea typeface="Verdana"/>
              </a:rPr>
              <a:t>) ANCC contact hours. Nurses should claim only the credit commensurate with the extent of their participation in the activity. </a:t>
            </a:r>
            <a:endParaRPr lang="en-US" sz="1000" dirty="0"/>
          </a:p>
        </p:txBody>
      </p:sp>
      <p:graphicFrame>
        <p:nvGraphicFramePr>
          <p:cNvPr id="4" name="Table 8">
            <a:extLst>
              <a:ext uri="{FF2B5EF4-FFF2-40B4-BE49-F238E27FC236}">
                <a16:creationId xmlns:a16="http://schemas.microsoft.com/office/drawing/2014/main" id="{651A3D6C-991E-3DE9-20F3-40E59203ADDD}"/>
              </a:ext>
            </a:extLst>
          </p:cNvPr>
          <p:cNvGraphicFramePr>
            <a:graphicFrameLocks noGrp="1"/>
          </p:cNvGraphicFramePr>
          <p:nvPr>
            <p:extLst>
              <p:ext uri="{D42A27DB-BD31-4B8C-83A1-F6EECF244321}">
                <p14:modId xmlns:p14="http://schemas.microsoft.com/office/powerpoint/2010/main" val="3766659786"/>
              </p:ext>
            </p:extLst>
          </p:nvPr>
        </p:nvGraphicFramePr>
        <p:xfrm>
          <a:off x="381820" y="3785725"/>
          <a:ext cx="7222434" cy="2483992"/>
        </p:xfrm>
        <a:graphic>
          <a:graphicData uri="http://schemas.openxmlformats.org/drawingml/2006/table">
            <a:tbl>
              <a:tblPr firstRow="1" bandRow="1">
                <a:tableStyleId>{5C22544A-7EE6-4342-B048-85BDC9FD1C3A}</a:tableStyleId>
              </a:tblPr>
              <a:tblGrid>
                <a:gridCol w="6192093">
                  <a:extLst>
                    <a:ext uri="{9D8B030D-6E8A-4147-A177-3AD203B41FA5}">
                      <a16:colId xmlns:a16="http://schemas.microsoft.com/office/drawing/2014/main" val="187408500"/>
                    </a:ext>
                  </a:extLst>
                </a:gridCol>
                <a:gridCol w="1030341">
                  <a:extLst>
                    <a:ext uri="{9D8B030D-6E8A-4147-A177-3AD203B41FA5}">
                      <a16:colId xmlns:a16="http://schemas.microsoft.com/office/drawing/2014/main" val="2234851574"/>
                    </a:ext>
                  </a:extLst>
                </a:gridCol>
              </a:tblGrid>
              <a:tr h="344977">
                <a:tc>
                  <a:txBody>
                    <a:bodyPr/>
                    <a:lstStyle/>
                    <a:p>
                      <a:r>
                        <a:rPr lang="en-US" dirty="0"/>
                        <a:t>Article</a:t>
                      </a:r>
                    </a:p>
                  </a:txBody>
                  <a:tcPr/>
                </a:tc>
                <a:tc>
                  <a:txBody>
                    <a:bodyPr/>
                    <a:lstStyle/>
                    <a:p>
                      <a:r>
                        <a:rPr lang="en-US" dirty="0"/>
                        <a:t># of CE</a:t>
                      </a:r>
                    </a:p>
                  </a:txBody>
                  <a:tcPr/>
                </a:tc>
                <a:extLst>
                  <a:ext uri="{0D108BD9-81ED-4DB2-BD59-A6C34878D82A}">
                    <a16:rowId xmlns:a16="http://schemas.microsoft.com/office/drawing/2014/main" val="244803534"/>
                  </a:ext>
                </a:extLst>
              </a:tr>
              <a:tr h="631860">
                <a:tc>
                  <a:txBody>
                    <a:bodyPr/>
                    <a:lstStyle/>
                    <a:p>
                      <a:pPr marL="0" marR="0" algn="l">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Leis, S. J. &amp; Anderson, A. (2020). Time management strategies for new nurses. The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American Journal of Nursing, 120</a:t>
                      </a:r>
                      <a:r>
                        <a:rPr lang="en-US" sz="1200" dirty="0">
                          <a:effectLst/>
                          <a:latin typeface="Calibri" panose="020F0502020204030204" pitchFamily="34" charset="0"/>
                          <a:ea typeface="Calibri" panose="020F0502020204030204" pitchFamily="34" charset="0"/>
                          <a:cs typeface="Times New Roman" panose="02020603050405020304" pitchFamily="18" charset="0"/>
                        </a:rPr>
                        <a:t>(12), 63-66. </a:t>
                      </a:r>
                      <a:r>
                        <a:rPr lang="en-US" sz="12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https://doi.org/10.1097/01.NAJ.0000724260.01363.a3 </a:t>
                      </a:r>
                    </a:p>
                  </a:txBody>
                  <a:tcPr/>
                </a:tc>
                <a:tc>
                  <a:txBody>
                    <a:bodyPr/>
                    <a:lstStyle/>
                    <a:p>
                      <a:r>
                        <a:rPr lang="en-US" sz="1200" dirty="0"/>
                        <a:t>0.9</a:t>
                      </a:r>
                    </a:p>
                  </a:txBody>
                  <a:tcPr/>
                </a:tc>
                <a:extLst>
                  <a:ext uri="{0D108BD9-81ED-4DB2-BD59-A6C34878D82A}">
                    <a16:rowId xmlns:a16="http://schemas.microsoft.com/office/drawing/2014/main" val="2519799061"/>
                  </a:ext>
                </a:extLst>
              </a:tr>
              <a:tr h="816447">
                <a:tc>
                  <a: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McNulty, D. S., LaMonica-Way, C., &amp;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Senneff</a:t>
                      </a:r>
                      <a:r>
                        <a:rPr lang="en-US" sz="1200" dirty="0">
                          <a:effectLst/>
                          <a:latin typeface="Calibri" panose="020F0502020204030204" pitchFamily="34" charset="0"/>
                          <a:ea typeface="Calibri" panose="020F0502020204030204" pitchFamily="34" charset="0"/>
                          <a:cs typeface="Times New Roman" panose="02020603050405020304" pitchFamily="18" charset="0"/>
                        </a:rPr>
                        <a:t>, J. (2022). The impact of mindfulness on stress and burnout of new graduate nurses as a component of a nurse residency program.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The Journal of Nursing Administration, 52</a:t>
                      </a:r>
                      <a:r>
                        <a:rPr lang="en-US" sz="1200" dirty="0">
                          <a:effectLst/>
                          <a:latin typeface="Calibri" panose="020F0502020204030204" pitchFamily="34" charset="0"/>
                          <a:ea typeface="Calibri" panose="020F0502020204030204" pitchFamily="34" charset="0"/>
                          <a:cs typeface="Times New Roman" panose="02020603050405020304" pitchFamily="18" charset="0"/>
                        </a:rPr>
                        <a:t>(4), E12-E18. </a:t>
                      </a:r>
                      <a:r>
                        <a:rPr lang="en-US" sz="12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https://doi.org/10.1097/NNA.0000000000001137 </a:t>
                      </a:r>
                    </a:p>
                  </a:txBody>
                  <a:tcPr/>
                </a:tc>
                <a:tc>
                  <a:txBody>
                    <a:bodyPr/>
                    <a:lstStyle/>
                    <a:p>
                      <a:r>
                        <a:rPr lang="en-US" sz="1200" dirty="0"/>
                        <a:t>0.9</a:t>
                      </a:r>
                    </a:p>
                  </a:txBody>
                  <a:tcPr/>
                </a:tc>
                <a:extLst>
                  <a:ext uri="{0D108BD9-81ED-4DB2-BD59-A6C34878D82A}">
                    <a16:rowId xmlns:a16="http://schemas.microsoft.com/office/drawing/2014/main" val="1044429520"/>
                  </a:ext>
                </a:extLst>
              </a:tr>
              <a:tr h="603710">
                <a:tc>
                  <a: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Weathers, N. M. &amp;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Forneris</a:t>
                      </a:r>
                      <a:r>
                        <a:rPr lang="en-US" sz="1200" dirty="0">
                          <a:effectLst/>
                          <a:latin typeface="Calibri" panose="020F0502020204030204" pitchFamily="34" charset="0"/>
                          <a:ea typeface="Calibri" panose="020F0502020204030204" pitchFamily="34" charset="0"/>
                          <a:cs typeface="Times New Roman" panose="02020603050405020304" pitchFamily="18" charset="0"/>
                        </a:rPr>
                        <a:t>, L. A. (2020). Innovation in nurse residency: Blazing a trail with online technology.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Nursing Education Perspectives, 41</a:t>
                      </a:r>
                      <a:r>
                        <a:rPr lang="en-US" sz="1200" dirty="0">
                          <a:effectLst/>
                          <a:latin typeface="Calibri" panose="020F0502020204030204" pitchFamily="34" charset="0"/>
                          <a:ea typeface="Calibri" panose="020F0502020204030204" pitchFamily="34" charset="0"/>
                          <a:cs typeface="Times New Roman" panose="02020603050405020304" pitchFamily="18" charset="0"/>
                        </a:rPr>
                        <a:t>(5), 312-314. </a:t>
                      </a:r>
                      <a:r>
                        <a:rPr lang="en-US" sz="12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https://doi.org/10.1097/01.NEP.0000000000000710 </a:t>
                      </a:r>
                    </a:p>
                  </a:txBody>
                  <a:tcPr/>
                </a:tc>
                <a:tc>
                  <a:txBody>
                    <a:bodyPr/>
                    <a:lstStyle/>
                    <a:p>
                      <a:r>
                        <a:rPr lang="en-US" sz="1200" dirty="0"/>
                        <a:t>0.9</a:t>
                      </a:r>
                    </a:p>
                  </a:txBody>
                  <a:tcPr/>
                </a:tc>
                <a:extLst>
                  <a:ext uri="{0D108BD9-81ED-4DB2-BD59-A6C34878D82A}">
                    <a16:rowId xmlns:a16="http://schemas.microsoft.com/office/drawing/2014/main" val="2290435840"/>
                  </a:ext>
                </a:extLst>
              </a:tr>
            </a:tbl>
          </a:graphicData>
        </a:graphic>
      </p:graphicFrame>
    </p:spTree>
    <p:extLst>
      <p:ext uri="{BB962C8B-B14F-4D97-AF65-F5344CB8AC3E}">
        <p14:creationId xmlns:p14="http://schemas.microsoft.com/office/powerpoint/2010/main" val="2900790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1F5EE8D4DE474C82D7125A27C37B32" ma:contentTypeVersion="11" ma:contentTypeDescription="Create a new document." ma:contentTypeScope="" ma:versionID="a5e6e111d6896174e5b3d656a5f5fdc1">
  <xsd:schema xmlns:xsd="http://www.w3.org/2001/XMLSchema" xmlns:xs="http://www.w3.org/2001/XMLSchema" xmlns:p="http://schemas.microsoft.com/office/2006/metadata/properties" xmlns:ns2="f91f7458-8827-4079-87b6-43af5a982369" xmlns:ns3="2ba41fae-264e-4d5c-9462-a416ced10d20" targetNamespace="http://schemas.microsoft.com/office/2006/metadata/properties" ma:root="true" ma:fieldsID="85d8e34c6ab10b644166244670328366" ns2:_="" ns3:_="">
    <xsd:import namespace="f91f7458-8827-4079-87b6-43af5a982369"/>
    <xsd:import namespace="2ba41fae-264e-4d5c-9462-a416ced10d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f7458-8827-4079-87b6-43af5a982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a41fae-264e-4d5c-9462-a416ced10d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d40f9ff-6964-4ede-8601-ebf9af74c7c6}" ma:internalName="TaxCatchAll" ma:showField="CatchAllData" ma:web="2ba41fae-264e-4d5c-9462-a416ced10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2ba41fae-264e-4d5c-9462-a416ced10d20">
      <UserInfo>
        <DisplayName>Rodriguez, Rosa</DisplayName>
        <AccountId>19345</AccountId>
        <AccountType/>
      </UserInfo>
    </SharedWithUsers>
    <TaxCatchAll xmlns="2ba41fae-264e-4d5c-9462-a416ced10d20" xsi:nil="true"/>
    <lcf76f155ced4ddcb4097134ff3c332f xmlns="f91f7458-8827-4079-87b6-43af5a98236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8E9537-B8C8-4849-BD7A-D3D0F62FDC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f7458-8827-4079-87b6-43af5a982369"/>
    <ds:schemaRef ds:uri="2ba41fae-264e-4d5c-9462-a416ced10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6144A67-A00E-4F9F-A827-7FCAB5043C39}">
  <ds:schemaRefs>
    <ds:schemaRef ds:uri="2ba41fae-264e-4d5c-9462-a416ced10d20"/>
    <ds:schemaRef ds:uri="f91f7458-8827-4079-87b6-43af5a982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44CDA31-6BDD-4F1A-AC6E-029C65D56C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719</TotalTime>
  <Words>400</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Schoon, Sara</cp:lastModifiedBy>
  <cp:revision>12</cp:revision>
  <dcterms:created xsi:type="dcterms:W3CDTF">2020-07-16T16:55:15Z</dcterms:created>
  <dcterms:modified xsi:type="dcterms:W3CDTF">2023-03-15T15:49:32Z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0x0101009B1F5EE8D4DE474C82D7125A27C37B32</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y fmtid="{D5CDD505-2E9C-101B-9397-08002B2CF9AE}" pid="5" name="MediaServiceImageTags">
    <vt:lpwstr/>
  </property>
  <property fmtid="{D5CDD505-2E9C-101B-9397-08002B2CF9AE}" pid="6" name="SharedWithUsers">
    <vt:lpwstr>19345;#Rodriguez, Rosa</vt:lpwstr>
  </property>
  <property fmtid="{D5CDD505-2E9C-101B-9397-08002B2CF9AE}" pid="7" name="lcf76f155ced4ddcb4097134ff3c332f">
    <vt:lpwstr/>
  </property>
</Properties>
</file>