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639963-AC4C-72E2-571E-C5920E8BE97C}" v="22" dt="2023-03-06T22:42:43.397"/>
    <p1510:client id="{75F67441-2722-3098-B78C-A897A8076D6E}" v="267" dt="2023-02-24T17:06:40.350"/>
    <p1510:client id="{F71E630D-7851-4EEC-A2EE-04D27B17DEF4}" vWet="2" dt="2023-02-24T16:41:23.8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2458" y="3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3/10/2023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6" y="9652795"/>
            <a:ext cx="5081560" cy="353943"/>
          </a:xfrm>
          <a:prstGeom prst="rect">
            <a:avLst/>
          </a:prstGeom>
          <a:noFill/>
        </p:spPr>
        <p:txBody>
          <a:bodyPr wrap="square" lIns="91440" tIns="45720" rIns="91440" bIns="45720" rtlCol="0" anchor="t">
            <a:spAutoFit/>
          </a:bodyPr>
          <a:lstStyle/>
          <a:p>
            <a:r>
              <a:rPr lang="en-US" sz="800">
                <a:latin typeface="Arial"/>
                <a:ea typeface="Arial" charset="0"/>
                <a:cs typeface="Arial"/>
              </a:rPr>
              <a:t>Created by M</a:t>
            </a:r>
            <a:r>
              <a:rPr lang="en-US" sz="800" dirty="0">
                <a:latin typeface="Arial"/>
                <a:ea typeface="Arial" charset="0"/>
                <a:cs typeface="Arial"/>
              </a:rPr>
              <a:t>. Christoffel MSN, RNC-NIC   Created 2/24/2023  Post through 3/17/2024 </a:t>
            </a:r>
            <a:endParaRPr lang="en-US" sz="800" dirty="0">
              <a:solidFill>
                <a:srgbClr val="FF3CE8"/>
              </a:solidFill>
              <a:latin typeface="Arial"/>
              <a:ea typeface="Arial" charset="0"/>
              <a:cs typeface="Arial"/>
            </a:endParaRPr>
          </a:p>
          <a:p>
            <a:endParaRPr lang="en-US" sz="900" dirty="0">
              <a:latin typeface="Arial" charset="0"/>
              <a:ea typeface="Arial" charset="0"/>
              <a:cs typeface="Arial" charset="0"/>
            </a:endParaRPr>
          </a:p>
        </p:txBody>
      </p:sp>
      <p:sp>
        <p:nvSpPr>
          <p:cNvPr id="6" name="Shape 113"/>
          <p:cNvSpPr/>
          <p:nvPr/>
        </p:nvSpPr>
        <p:spPr>
          <a:xfrm>
            <a:off x="288901" y="1927675"/>
            <a:ext cx="7222434" cy="4785922"/>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aseline="0" dirty="0">
                <a:latin typeface="Verdana"/>
              </a:rPr>
              <a:t>Currently the nurses are not trained in the delivery of H-HOPE massage+ as standard of care to parents or infants. Peer reviewed literature and data from outside sources supports many benefits of learning and implementing this type of care. Massage+ has been shown to increase social communication, shorten hospital stay, promote feeding skills, improve growth, and participatory guidance improves parents’ confidence and promotes a positive bond between parent and infants</a:t>
            </a:r>
            <a:endParaRPr lang="en-US" sz="1100" b="1" baseline="0" dirty="0">
              <a:latin typeface="Verdana"/>
            </a:endParaRPr>
          </a:p>
          <a:p>
            <a:endParaRPr lang="en-US" sz="1100" b="1" baseline="0" dirty="0">
              <a:latin typeface="Verdana"/>
            </a:endParaRPr>
          </a:p>
          <a:p>
            <a:endParaRPr lang="en-US" sz="1100" b="1" baseline="0" dirty="0">
              <a:latin typeface="Verdana"/>
            </a:endParaRPr>
          </a:p>
          <a:p>
            <a:r>
              <a:rPr lang="en-US" sz="1100" b="1" baseline="0" dirty="0">
                <a:latin typeface="Verdana"/>
              </a:rPr>
              <a:t>Speaker(s): </a:t>
            </a:r>
          </a:p>
          <a:p>
            <a:r>
              <a:rPr lang="en-US" sz="1100" baseline="0" dirty="0">
                <a:latin typeface="Verdana"/>
              </a:rPr>
              <a:t>Rosemary White-</a:t>
            </a:r>
            <a:r>
              <a:rPr lang="en-US" sz="1100" baseline="0" dirty="0" err="1">
                <a:latin typeface="Verdana"/>
              </a:rPr>
              <a:t>Traut</a:t>
            </a:r>
            <a:r>
              <a:rPr lang="en-US" sz="1100" baseline="0" dirty="0">
                <a:latin typeface="Verdana"/>
              </a:rPr>
              <a:t> PhD, RN, FAAN  </a:t>
            </a: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r>
              <a:rPr lang="en-US" sz="1100" b="1" baseline="0" dirty="0">
                <a:latin typeface="Verdana"/>
              </a:rPr>
              <a:t>Objectives: ​​</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Provide participants with the knowledge about the importance of the H-HOPE intervention to infants, parents, and the healthcare institution</a:t>
            </a:r>
          </a:p>
          <a:p>
            <a:pPr marL="171450" indent="-171450">
              <a:buFont typeface="Arial" panose="020B0604020202020204" pitchFamily="34" charset="0"/>
              <a:buChar char="•"/>
            </a:pPr>
            <a:r>
              <a:rPr lang="en-US" sz="1100" baseline="0" dirty="0">
                <a:latin typeface="Verdana"/>
              </a:rPr>
              <a:t>Learn and demonstrate the techniques necessary to deliver the components of H-HOPE to parents and infants (parents+ session and massage+)</a:t>
            </a:r>
          </a:p>
          <a:p>
            <a:pPr marL="171450" indent="-171450">
              <a:buFont typeface="Arial" panose="020B0604020202020204" pitchFamily="34" charset="0"/>
              <a:buChar char="•"/>
            </a:pPr>
            <a:r>
              <a:rPr lang="en-US" sz="1100" baseline="0" dirty="0">
                <a:latin typeface="Verdana"/>
              </a:rPr>
              <a:t>Explore strategies important for implementation of H-HOPE in their nursery</a:t>
            </a:r>
          </a:p>
          <a:p>
            <a:pPr marL="171450" indent="-171450">
              <a:buFont typeface="Arial" panose="020B0604020202020204" pitchFamily="34" charset="0"/>
              <a:buChar char="•"/>
            </a:pPr>
            <a:endParaRPr lang="en-US" sz="1100" baseline="0" dirty="0">
              <a:latin typeface="Verdana"/>
            </a:endParaRPr>
          </a:p>
          <a:p>
            <a:r>
              <a:rPr lang="en-US" sz="1100" b="1" baseline="0" dirty="0">
                <a:latin typeface="Verdana"/>
              </a:rPr>
              <a:t>Target Audience:​ </a:t>
            </a:r>
            <a:r>
              <a:rPr lang="en-US" sz="1100" baseline="0" dirty="0">
                <a:latin typeface="Verdana"/>
              </a:rPr>
              <a:t>Nurses, therapists and medical providers in the neonatal intensive care unit. </a:t>
            </a:r>
            <a:endParaRPr lang="en-US" sz="1000" baseline="0" dirty="0">
              <a:latin typeface="Verdana"/>
            </a:endParaRPr>
          </a:p>
          <a:p>
            <a:endParaRPr lang="en-US" sz="1100" baseline="0" dirty="0">
              <a:latin typeface="Verdana"/>
            </a:endParaRPr>
          </a:p>
          <a:p>
            <a:r>
              <a:rPr lang="en-US" sz="1100" baseline="0" dirty="0">
                <a:latin typeface="Verdana"/>
              </a:rPr>
              <a:t>Learners will earn credit after viewing video and completing return demonstration.</a:t>
            </a:r>
          </a:p>
          <a:p>
            <a:endParaRPr lang="en-US" sz="1100" baseline="0" dirty="0">
              <a:latin typeface="Verdana"/>
            </a:endParaRPr>
          </a:p>
          <a:p>
            <a:endParaRPr lang="en-US" sz="1000" b="1" baseline="0" dirty="0">
              <a:latin typeface="Verdana"/>
            </a:endParaRPr>
          </a:p>
          <a:p>
            <a:r>
              <a:rPr lang="en-US" sz="1000" b="1" baseline="0" dirty="0">
                <a:latin typeface="Verdana"/>
              </a:rPr>
              <a:t>Disclosure:</a:t>
            </a:r>
            <a:r>
              <a:rPr lang="en-US" sz="1000" baseline="0" dirty="0">
                <a:latin typeface="Verdana"/>
              </a:rPr>
              <a:t>​ The planner(s) and speaker(s) have indicated that there are no relevant financial relationships with any ineligible companies to disclose. </a:t>
            </a:r>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576329" y="425003"/>
            <a:ext cx="6619741" cy="1046440"/>
          </a:xfrm>
          <a:prstGeom prst="rect">
            <a:avLst/>
          </a:prstGeom>
          <a:noFill/>
        </p:spPr>
        <p:txBody>
          <a:bodyPr wrap="square" rtlCol="0">
            <a:spAutoFit/>
          </a:bodyPr>
          <a:lstStyle/>
          <a:p>
            <a:pPr algn="ctr"/>
            <a:r>
              <a:rPr lang="en-US" sz="2400" b="0" i="0" cap="all">
                <a:solidFill>
                  <a:schemeClr val="bg1"/>
                </a:solidFill>
                <a:effectLst/>
                <a:latin typeface="oswald" panose="00000500000000000000" pitchFamily="2" charset="0"/>
              </a:rPr>
              <a:t>MAKING H-HOPE STANDARD OF CARE IN YOUR NICU</a:t>
            </a:r>
          </a:p>
          <a:p>
            <a:pPr algn="ctr"/>
            <a:endParaRPr lang="en-US" sz="3800">
              <a:solidFill>
                <a:schemeClr val="bg1"/>
              </a:solidFill>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5A85724F-B69D-4E57-8759-75BFD05A246F}"/>
              </a:ext>
            </a:extLst>
          </p:cNvPr>
          <p:cNvSpPr txBox="1"/>
          <p:nvPr/>
        </p:nvSpPr>
        <p:spPr>
          <a:xfrm>
            <a:off x="2794715" y="1108030"/>
            <a:ext cx="2417301" cy="369332"/>
          </a:xfrm>
          <a:prstGeom prst="rect">
            <a:avLst/>
          </a:prstGeom>
          <a:noFill/>
        </p:spPr>
        <p:txBody>
          <a:bodyPr wrap="square" rtlCol="0">
            <a:spAutoFit/>
          </a:bodyPr>
          <a:lstStyle/>
          <a:p>
            <a:r>
              <a:rPr lang="en-US">
                <a:solidFill>
                  <a:schemeClr val="bg1"/>
                </a:solidFill>
              </a:rPr>
              <a:t>March 2023|  Virtual</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3"/>
          <a:stretch>
            <a:fillRect/>
          </a:stretch>
        </p:blipFill>
        <p:spPr>
          <a:xfrm>
            <a:off x="413207" y="6986140"/>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318925" y="6269126"/>
            <a:ext cx="7222434" cy="26468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Nurses Credentialing Center (ANCC): Advocate Aurora Health designates this (live/enduring) activity for a maximum of (2) ANCC contact hours. Nurses should claim only the credit commensurate with the extent of their participation in the activity. </a:t>
            </a:r>
            <a:endParaRPr lang="en-US" sz="1000" dirty="0"/>
          </a:p>
        </p:txBody>
      </p:sp>
      <p:pic>
        <p:nvPicPr>
          <p:cNvPr id="5" name="Picture 6">
            <a:extLst>
              <a:ext uri="{FF2B5EF4-FFF2-40B4-BE49-F238E27FC236}">
                <a16:creationId xmlns:a16="http://schemas.microsoft.com/office/drawing/2014/main" id="{4DE770E1-BF04-8FF2-ABBB-7FE7CCA9B59D}"/>
              </a:ext>
            </a:extLst>
          </p:cNvPr>
          <p:cNvPicPr>
            <a:picLocks noChangeAspect="1"/>
          </p:cNvPicPr>
          <p:nvPr/>
        </p:nvPicPr>
        <p:blipFill>
          <a:blip r:embed="rId4"/>
          <a:srcRect/>
          <a:stretch/>
        </p:blipFill>
        <p:spPr>
          <a:xfrm>
            <a:off x="6156164" y="2902704"/>
            <a:ext cx="1039906" cy="1461767"/>
          </a:xfrm>
          <a:prstGeom prst="rect">
            <a:avLst/>
          </a:prstGeom>
        </p:spPr>
      </p:pic>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2" ma:contentTypeDescription="Create a new document." ma:contentTypeScope="" ma:versionID="3f902c7d66c4ff4efb52adc4f73621ac">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3d77a9a760f5399816d29d300e5744ad"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5AD1D3B-1E7F-4B21-B5D5-0497D87E1D28}">
  <ds:schemaRefs>
    <ds:schemaRef ds:uri="2ba41fae-264e-4d5c-9462-a416ced10d20"/>
    <ds:schemaRef ds:uri="f91f7458-8827-4079-87b6-43af5a98236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44CDA31-6BDD-4F1A-AC6E-029C65D56C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336</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oswald</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Schoon, Sara</cp:lastModifiedBy>
  <cp:revision>7</cp:revision>
  <dcterms:created xsi:type="dcterms:W3CDTF">2020-07-16T16:55:15Z</dcterms:created>
  <dcterms:modified xsi:type="dcterms:W3CDTF">2023-03-10T14:19:21Z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