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650" y="8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3/24/2023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3/24/2023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3/24/2023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3/24/2023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wen.wilke@aah.or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cme.advocateaurorahealth.org/content/simulation-team-journal-club#group-tabs-node-course-default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a:solidFill>
                  <a:srgbClr val="FF3CE8"/>
                </a:solidFill>
                <a:latin typeface="Arial" charset="0"/>
                <a:ea typeface="Arial" charset="0"/>
                <a:cs typeface="Arial" charset="0"/>
              </a:rPr>
              <a:t>Simulation Team </a:t>
            </a:r>
            <a:r>
              <a:rPr lang="en-US" sz="800" dirty="0">
                <a:latin typeface="Arial" charset="0"/>
                <a:ea typeface="Arial" charset="0"/>
                <a:cs typeface="Arial" charset="0"/>
              </a:rPr>
              <a:t>Created </a:t>
            </a:r>
            <a:r>
              <a:rPr lang="en-US" sz="800" dirty="0">
                <a:solidFill>
                  <a:srgbClr val="FF3CE8"/>
                </a:solidFill>
                <a:latin typeface="Arial" charset="0"/>
                <a:ea typeface="Arial" charset="0"/>
                <a:cs typeface="Arial" charset="0"/>
              </a:rPr>
              <a:t>2/1/2023</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3/1/2023</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12/31/2025</a:t>
            </a:r>
          </a:p>
          <a:p>
            <a:endParaRPr lang="en-US" sz="900" dirty="0">
              <a:latin typeface="Arial" charset="0"/>
              <a:ea typeface="Arial" charset="0"/>
              <a:cs typeface="Arial" charset="0"/>
            </a:endParaRPr>
          </a:p>
        </p:txBody>
      </p:sp>
      <p:sp>
        <p:nvSpPr>
          <p:cNvPr id="6" name="Shape 113"/>
          <p:cNvSpPr/>
          <p:nvPr/>
        </p:nvSpPr>
        <p:spPr>
          <a:xfrm>
            <a:off x="288901" y="1927675"/>
            <a:ext cx="7222434" cy="3908758"/>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Journal Club for team members that provides various topics pertinent to simulation facilitation.  This Journal Club is designed to support those team members that design, develop, implement and debrief simulations. This article provides education and guidance on how to write well-defined learning objectives</a:t>
            </a:r>
          </a:p>
          <a:p>
            <a:endParaRPr lang="en-US" sz="1100" baseline="0" dirty="0">
              <a:latin typeface="Verdana" panose="020B0604030504040204" pitchFamily="34" charset="0"/>
              <a:ea typeface="Verdana" panose="020B0604030504040204" pitchFamily="34" charset="0"/>
            </a:endParaRPr>
          </a:p>
          <a:p>
            <a:r>
              <a:rPr lang="en-US" sz="1100" b="1" baseline="0" dirty="0">
                <a:latin typeface="Verdana" panose="020B0604030504040204" pitchFamily="34" charset="0"/>
                <a:ea typeface="Verdana" panose="020B0604030504040204" pitchFamily="34" charset="0"/>
              </a:rPr>
              <a:t>Contact Person:  </a:t>
            </a:r>
            <a:r>
              <a:rPr lang="en-US" sz="1100" baseline="0" dirty="0">
                <a:latin typeface="Verdana" panose="020B0604030504040204" pitchFamily="34" charset="0"/>
                <a:ea typeface="Verdana" panose="020B0604030504040204" pitchFamily="34" charset="0"/>
              </a:rPr>
              <a:t>Gwen Wilke, MSN, RN, NPD-BC, RNC </a:t>
            </a:r>
            <a:r>
              <a:rPr lang="en-US" sz="1100" baseline="0" dirty="0">
                <a:latin typeface="Verdana" panose="020B0604030504040204" pitchFamily="34" charset="0"/>
                <a:ea typeface="Verdana" panose="020B0604030504040204" pitchFamily="34" charset="0"/>
                <a:hlinkClick r:id="rId3"/>
              </a:rPr>
              <a:t>gwen.wilke@aah.org</a:t>
            </a:r>
            <a:r>
              <a:rPr lang="en-US" sz="1100" baseline="0" dirty="0">
                <a:latin typeface="Verdana" panose="020B0604030504040204" pitchFamily="34" charset="0"/>
                <a:ea typeface="Verdana" panose="020B0604030504040204" pitchFamily="34" charset="0"/>
              </a:rPr>
              <a:t> </a:t>
            </a:r>
            <a:endParaRPr lang="en-US" sz="1100" b="1" baseline="0" dirty="0">
              <a:latin typeface="Verdana" panose="020B0604030504040204" pitchFamily="34" charset="0"/>
              <a:ea typeface="Verdana" panose="020B0604030504040204" pitchFamily="34" charset="0"/>
            </a:endParaRPr>
          </a:p>
          <a:p>
            <a:endParaRPr lang="en-US" sz="1100" baseline="0" dirty="0">
              <a:latin typeface="Verdana"/>
            </a:endParaRPr>
          </a:p>
          <a:p>
            <a:r>
              <a:rPr lang="en-US" sz="1100" b="1" baseline="0" dirty="0">
                <a:latin typeface="Verdana"/>
              </a:rPr>
              <a:t>Objectives: ​​</a:t>
            </a:r>
          </a:p>
          <a:p>
            <a:endParaRPr lang="en-US" sz="1100" b="1" baseline="0" dirty="0">
              <a:latin typeface="Verdana"/>
            </a:endParaRP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Critically evaluate current literature in simulation in both academic and clinical health care settings.  Identify evidenced-based simulation practices in current literature to apply in personal practice settings. </a:t>
            </a:r>
          </a:p>
          <a:p>
            <a:endParaRPr lang="en-US" sz="1100" baseline="0" dirty="0">
              <a:latin typeface="Verdana"/>
            </a:endParaRPr>
          </a:p>
          <a:p>
            <a:r>
              <a:rPr lang="en-US" sz="1100" b="1" baseline="0" dirty="0">
                <a:latin typeface="Verdana"/>
              </a:rPr>
              <a:t>Target Audience:​  Nurses, Physicians</a:t>
            </a:r>
          </a:p>
          <a:p>
            <a:endParaRPr lang="en-US" sz="1100" b="1" baseline="0" dirty="0">
              <a:latin typeface="Verdana"/>
            </a:endParaRPr>
          </a:p>
          <a:p>
            <a:endParaRPr lang="en-US" sz="1100" b="1" baseline="0" dirty="0">
              <a:latin typeface="Verdana"/>
            </a:endParaRPr>
          </a:p>
          <a:p>
            <a:r>
              <a:rPr lang="en-US" sz="1100" b="1" baseline="0" dirty="0">
                <a:latin typeface="Verdana"/>
              </a:rPr>
              <a:t>Registration: </a:t>
            </a:r>
            <a:r>
              <a:rPr lang="en-US" sz="1100" b="1" baseline="0" dirty="0">
                <a:latin typeface="Verdana"/>
                <a:hlinkClick r:id="rId4"/>
              </a:rPr>
              <a:t>Click here to view the article and take the quiz</a:t>
            </a:r>
            <a:endParaRPr lang="en-US" dirty="0"/>
          </a:p>
          <a:p>
            <a:endParaRPr lang="en-US" sz="1000" baseline="0" dirty="0">
              <a:latin typeface="Verdana"/>
            </a:endParaRPr>
          </a:p>
          <a:p>
            <a:r>
              <a:rPr lang="en-US" sz="1000" b="1" baseline="0" dirty="0">
                <a:latin typeface="Verdana"/>
              </a:rPr>
              <a:t>Commercial Support: None</a:t>
            </a:r>
          </a:p>
          <a:p>
            <a:endParaRPr lang="en-US" sz="1000" b="1" baseline="0" dirty="0">
              <a:latin typeface="Verdana"/>
            </a:endParaRPr>
          </a:p>
          <a:p>
            <a:r>
              <a:rPr lang="en-US" sz="1000" b="1" baseline="0" dirty="0">
                <a:latin typeface="Verdana"/>
              </a:rPr>
              <a:t>Disclosure:</a:t>
            </a:r>
            <a:r>
              <a:rPr lang="en-US" sz="1000" baseline="0" dirty="0">
                <a:latin typeface="Verdana"/>
              </a:rPr>
              <a:t>​ The planners have indicated that there are no relevant financial relationships with any ineligible companies to disclose. </a:t>
            </a:r>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130456" y="415422"/>
            <a:ext cx="6619741" cy="658642"/>
          </a:xfrm>
          <a:prstGeom prst="rect">
            <a:avLst/>
          </a:prstGeom>
          <a:noFill/>
        </p:spPr>
        <p:txBody>
          <a:bodyPr wrap="square" rtlCol="0">
            <a:spAutoFit/>
          </a:bodyPr>
          <a:lstStyle/>
          <a:p>
            <a:pPr algn="ctr"/>
            <a:r>
              <a:rPr lang="en-US" sz="2400" dirty="0">
                <a:solidFill>
                  <a:schemeClr val="bg1"/>
                </a:solidFill>
                <a:latin typeface="Verdana" panose="020B0604030504040204" pitchFamily="34" charset="0"/>
                <a:ea typeface="Verdana" panose="020B0604030504040204" pitchFamily="34" charset="0"/>
              </a:rPr>
              <a:t>Simulation Team Journal Club:</a:t>
            </a:r>
          </a:p>
          <a:p>
            <a:pPr algn="ctr">
              <a:lnSpc>
                <a:spcPct val="80000"/>
              </a:lnSpc>
              <a:defRPr sz="2500">
                <a:latin typeface="Arial"/>
                <a:ea typeface="Arial"/>
                <a:cs typeface="Arial"/>
                <a:sym typeface="Arial"/>
              </a:defRPr>
            </a:pPr>
            <a:r>
              <a:rPr lang="en-US" sz="1600" dirty="0">
                <a:solidFill>
                  <a:schemeClr val="bg1"/>
                </a:solidFill>
                <a:latin typeface="Verdana"/>
                <a:cs typeface="Verdana"/>
              </a:rPr>
              <a:t>How to Write Well-Defined Learning Objectives</a:t>
            </a:r>
          </a:p>
        </p:txBody>
      </p:sp>
      <p:sp>
        <p:nvSpPr>
          <p:cNvPr id="4" name="TextBox 3">
            <a:extLst>
              <a:ext uri="{FF2B5EF4-FFF2-40B4-BE49-F238E27FC236}">
                <a16:creationId xmlns:a16="http://schemas.microsoft.com/office/drawing/2014/main" id="{5A85724F-B69D-4E57-8759-75BFD05A246F}"/>
              </a:ext>
            </a:extLst>
          </p:cNvPr>
          <p:cNvSpPr txBox="1"/>
          <p:nvPr/>
        </p:nvSpPr>
        <p:spPr>
          <a:xfrm>
            <a:off x="2794715" y="991673"/>
            <a:ext cx="2417301" cy="646331"/>
          </a:xfrm>
          <a:prstGeom prst="rect">
            <a:avLst/>
          </a:prstGeom>
          <a:noFill/>
        </p:spPr>
        <p:txBody>
          <a:bodyPr wrap="square" rtlCol="0">
            <a:spAutoFit/>
          </a:bodyPr>
          <a:lstStyle/>
          <a:p>
            <a:pPr algn="ctr"/>
            <a:r>
              <a:rPr lang="en-US" dirty="0">
                <a:solidFill>
                  <a:schemeClr val="bg1"/>
                </a:solidFill>
              </a:rPr>
              <a:t>April 1, 2023 – December 31, 2025</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5"/>
          <a:stretch>
            <a:fillRect/>
          </a:stretch>
        </p:blipFill>
        <p:spPr>
          <a:xfrm>
            <a:off x="461333" y="6513667"/>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88901" y="6154193"/>
            <a:ext cx="7310319"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Nurses Credentialing Center (ANCC): Advocate Aurora Health designates this enduring activity for a maximum of (0.9) ANCC contact hours. Nurses should claim only the credit commensurate with the extent of their participation in the activity. </a:t>
            </a:r>
            <a:endParaRPr lang="en-US" sz="1000" dirty="0"/>
          </a:p>
        </p:txBody>
      </p:sp>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2" ma:contentTypeDescription="Create a new document." ma:contentTypeScope="" ma:versionID="3f902c7d66c4ff4efb52adc4f73621ac">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3d77a9a760f5399816d29d300e5744ad"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AD1D3B-1E7F-4B21-B5D5-0497D87E1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3.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128</TotalTime>
  <Words>274</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Blumenshine, Carissa</cp:lastModifiedBy>
  <cp:revision>16</cp:revision>
  <dcterms:created xsi:type="dcterms:W3CDTF">2020-07-16T16:55:15Z</dcterms:created>
  <dcterms:modified xsi:type="dcterms:W3CDTF">2023-03-24T16:26:36Z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