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6"/>
  </p:sldMasterIdLst>
  <p:notesMasterIdLst>
    <p:notesMasterId r:id="rId8"/>
  </p:notesMasterIdLst>
  <p:sldIdLst>
    <p:sldId id="256" r:id="rId7"/>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E39"/>
    <a:srgbClr val="C1D22A"/>
    <a:srgbClr val="8370B2"/>
    <a:srgbClr val="4F82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5DD39C-55D2-4454-A4C8-13D97528E679}" v="1" dt="2023-03-08T19:10:47.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2"/>
    <p:restoredTop sz="94656"/>
  </p:normalViewPr>
  <p:slideViewPr>
    <p:cSldViewPr snapToGrid="0" snapToObjects="1">
      <p:cViewPr varScale="1">
        <p:scale>
          <a:sx n="63" d="100"/>
          <a:sy n="63" d="100"/>
        </p:scale>
        <p:origin x="20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customXml" Target="../customXml/item5.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oon, Sara" userId="a765f732-9171-4130-a18a-74cb78499818" providerId="ADAL" clId="{985DD39C-55D2-4454-A4C8-13D97528E679}"/>
    <pc:docChg chg="modSld">
      <pc:chgData name="Schoon, Sara" userId="a765f732-9171-4130-a18a-74cb78499818" providerId="ADAL" clId="{985DD39C-55D2-4454-A4C8-13D97528E679}" dt="2023-03-08T19:10:50.781" v="2" actId="20577"/>
      <pc:docMkLst>
        <pc:docMk/>
      </pc:docMkLst>
      <pc:sldChg chg="modSp mod">
        <pc:chgData name="Schoon, Sara" userId="a765f732-9171-4130-a18a-74cb78499818" providerId="ADAL" clId="{985DD39C-55D2-4454-A4C8-13D97528E679}" dt="2023-03-08T19:10:50.781" v="2" actId="20577"/>
        <pc:sldMkLst>
          <pc:docMk/>
          <pc:sldMk cId="1094716891" sldId="256"/>
        </pc:sldMkLst>
        <pc:spChg chg="mod">
          <ac:chgData name="Schoon, Sara" userId="a765f732-9171-4130-a18a-74cb78499818" providerId="ADAL" clId="{985DD39C-55D2-4454-A4C8-13D97528E679}" dt="2023-03-08T19:10:50.781" v="2" actId="20577"/>
          <ac:spMkLst>
            <pc:docMk/>
            <pc:sldMk cId="1094716891" sldId="256"/>
            <ac:spMk id="6" creationId="{8E57B4D1-8EAD-419C-AE1C-D309DB30CFF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8C9BCB-2501-4635-B1B5-F2D98EE743B3}" type="datetimeFigureOut">
              <a:rPr lang="en-US" smtClean="0"/>
              <a:t>3/8/2023</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9D1CF-B5F8-4E5E-B1F3-8F958425DF41}" type="slidenum">
              <a:rPr lang="en-US" smtClean="0"/>
              <a:t>‹#›</a:t>
            </a:fld>
            <a:endParaRPr lang="en-US"/>
          </a:p>
        </p:txBody>
      </p:sp>
    </p:spTree>
    <p:extLst>
      <p:ext uri="{BB962C8B-B14F-4D97-AF65-F5344CB8AC3E}">
        <p14:creationId xmlns:p14="http://schemas.microsoft.com/office/powerpoint/2010/main" val="3120817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a:prstGeom prst="rect">
            <a:avLst/>
          </a:prstGeo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a:prstGeom prst="rect">
            <a:avLst/>
          </a:prstGeo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fld id="{28CFFD30-6E68-4388-A613-40DFE5EFFA70}" type="datetime1">
              <a:rPr lang="en-US" smtClean="0"/>
              <a:t>3/8/2023</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34353" y="2677584"/>
            <a:ext cx="6703695" cy="63819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fld id="{B90902EB-F25B-444E-A904-796A48BC3A56}" type="datetime1">
              <a:rPr lang="en-US" smtClean="0"/>
              <a:t>3/8/2023</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fld id="{72FF1368-9C95-4ED7-A7C3-5C8CFF1D433A}" type="datetime1">
              <a:rPr lang="en-US" smtClean="0"/>
              <a:t>3/8/2023</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534353" y="2677584"/>
            <a:ext cx="6703695" cy="63819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fld id="{BB5EACA3-5637-4B38-AF21-0138C88AA1A8}" type="datetime1">
              <a:rPr lang="en-US" smtClean="0"/>
              <a:t>3/8/2023</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a:prstGeom prst="rect">
            <a:avLst/>
          </a:prstGeo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a:prstGeom prst="rect">
            <a:avLst/>
          </a:prstGeo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4353" y="9322649"/>
            <a:ext cx="1748790" cy="535517"/>
          </a:xfrm>
          <a:prstGeom prst="rect">
            <a:avLst/>
          </a:prstGeom>
        </p:spPr>
        <p:txBody>
          <a:bodyPr/>
          <a:lstStyle/>
          <a:p>
            <a:fld id="{D63C336F-A86A-401D-91F9-1C785CE2D909}" type="datetime1">
              <a:rPr lang="en-US" smtClean="0"/>
              <a:t>3/8/2023</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34353" y="9322649"/>
            <a:ext cx="1748790" cy="535517"/>
          </a:xfrm>
          <a:prstGeom prst="rect">
            <a:avLst/>
          </a:prstGeom>
        </p:spPr>
        <p:txBody>
          <a:bodyPr/>
          <a:lstStyle/>
          <a:p>
            <a:fld id="{FABD28CF-8799-41FE-919B-17CBA0649050}" type="datetime1">
              <a:rPr lang="en-US" smtClean="0"/>
              <a:t>3/8/2023</a:t>
            </a:fld>
            <a:endParaRPr lang="en-US"/>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a:prstGeom prst="rect">
            <a:avLst/>
          </a:prstGeo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a:prstGeom prst="rect">
            <a:avLst/>
          </a:prstGeo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34353" y="9322649"/>
            <a:ext cx="1748790" cy="535517"/>
          </a:xfrm>
          <a:prstGeom prst="rect">
            <a:avLst/>
          </a:prstGeom>
        </p:spPr>
        <p:txBody>
          <a:bodyPr/>
          <a:lstStyle/>
          <a:p>
            <a:fld id="{1BDB33DB-03F2-4CBA-B6E3-C924FAF04D69}" type="datetime1">
              <a:rPr lang="en-US" smtClean="0"/>
              <a:t>3/8/2023</a:t>
            </a:fld>
            <a:endParaRPr lang="en-US"/>
          </a:p>
        </p:txBody>
      </p:sp>
      <p:sp>
        <p:nvSpPr>
          <p:cNvPr id="8" name="Footer Placeholder 7"/>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9" name="Slide Number Placeholder 8"/>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534353" y="9322649"/>
            <a:ext cx="1748790" cy="535517"/>
          </a:xfrm>
          <a:prstGeom prst="rect">
            <a:avLst/>
          </a:prstGeom>
        </p:spPr>
        <p:txBody>
          <a:bodyPr/>
          <a:lstStyle/>
          <a:p>
            <a:fld id="{1583DD44-6FD6-414C-AAF4-57F72B1267CD}" type="datetime1">
              <a:rPr lang="en-US" smtClean="0"/>
              <a:t>3/8/2023</a:t>
            </a:fld>
            <a:endParaRPr lang="en-US"/>
          </a:p>
        </p:txBody>
      </p:sp>
      <p:sp>
        <p:nvSpPr>
          <p:cNvPr id="4" name="Footer Placeholder 3"/>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5" name="Slide Number Placeholder 4"/>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34353" y="9322649"/>
            <a:ext cx="1748790" cy="535517"/>
          </a:xfrm>
          <a:prstGeom prst="rect">
            <a:avLst/>
          </a:prstGeom>
        </p:spPr>
        <p:txBody>
          <a:bodyPr/>
          <a:lstStyle/>
          <a:p>
            <a:fld id="{376829E1-9CA3-4E92-9D82-3AFDF17FDF8E}" type="datetime1">
              <a:rPr lang="en-US" smtClean="0"/>
              <a:t>3/8/2023</a:t>
            </a:fld>
            <a:endParaRPr lang="en-US"/>
          </a:p>
        </p:txBody>
      </p:sp>
      <p:sp>
        <p:nvSpPr>
          <p:cNvPr id="3" name="Footer Placeholder 2"/>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4" name="Slide Number Placeholder 3"/>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a:prstGeom prst="rect">
            <a:avLst/>
          </a:prstGeo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a:prstGeom prst="rect">
            <a:avLst/>
          </a:prstGeo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a:prstGeom prst="rect">
            <a:avLst/>
          </a:prstGeo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a:xfrm>
            <a:off x="534353" y="9322649"/>
            <a:ext cx="1748790" cy="535517"/>
          </a:xfrm>
          <a:prstGeom prst="rect">
            <a:avLst/>
          </a:prstGeom>
        </p:spPr>
        <p:txBody>
          <a:bodyPr/>
          <a:lstStyle/>
          <a:p>
            <a:fld id="{0778A1A1-F2CF-4644-9D1C-F724DD24C069}" type="datetime1">
              <a:rPr lang="en-US" smtClean="0"/>
              <a:t>3/8/2023</a:t>
            </a:fld>
            <a:endParaRPr lang="en-US"/>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a:prstGeom prst="rect">
            <a:avLst/>
          </a:prstGeo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a:prstGeom prst="rect">
            <a:avLst/>
          </a:prstGeo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535365" y="3017520"/>
            <a:ext cx="2506801" cy="5590329"/>
          </a:xfrm>
          <a:prstGeom prst="rect">
            <a:avLst/>
          </a:prstGeo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a:xfrm>
            <a:off x="534353" y="9322649"/>
            <a:ext cx="1748790" cy="535517"/>
          </a:xfrm>
          <a:prstGeom prst="rect">
            <a:avLst/>
          </a:prstGeom>
        </p:spPr>
        <p:txBody>
          <a:bodyPr/>
          <a:lstStyle/>
          <a:p>
            <a:fld id="{F7A83085-D76A-4C73-BA83-D22F9E50C6DD}" type="datetime1">
              <a:rPr lang="en-US" smtClean="0"/>
              <a:t>3/8/2023</a:t>
            </a:fld>
            <a:endParaRPr lang="en-US"/>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r>
              <a:rPr lang="en-US"/>
              <a:t>Created By: Created Date: Revised Date: Post Until: </a:t>
            </a: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D24E4191-DF4B-D740-854D-507E63C816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spTree>
    <p:extLst>
      <p:ext uri="{BB962C8B-B14F-4D97-AF65-F5344CB8AC3E}">
        <p14:creationId xmlns:p14="http://schemas.microsoft.com/office/powerpoint/2010/main" val="710323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cme.advocateaurorahealth.org/content/picu-journal-club-2023-trauma-informed-care-pediatric-intensive-care-nurses-root-children%E2%80%99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9469" y="1506551"/>
            <a:ext cx="6701742" cy="1015663"/>
          </a:xfrm>
          <a:prstGeom prst="rect">
            <a:avLst/>
          </a:prstGeom>
          <a:noFill/>
        </p:spPr>
        <p:txBody>
          <a:bodyPr wrap="square" rtlCol="0">
            <a:spAutoFit/>
          </a:bodyPr>
          <a:lstStyle/>
          <a:p>
            <a:pPr algn="l"/>
            <a:r>
              <a:rPr lang="en-US" sz="2000" b="1" dirty="0">
                <a:latin typeface="Verdana" panose="020B0604030504040204" pitchFamily="34" charset="0"/>
                <a:ea typeface="Verdana" panose="020B0604030504040204" pitchFamily="34" charset="0"/>
                <a:cs typeface="Verdana" panose="020B0604030504040204" pitchFamily="34" charset="0"/>
              </a:rPr>
              <a:t>PICU Journal Club 2023: </a:t>
            </a:r>
            <a:r>
              <a:rPr lang="en-US" sz="2000" b="0" i="0" u="none" strike="noStrike" baseline="0" dirty="0">
                <a:latin typeface="Verdana" panose="020B0604030504040204" pitchFamily="34" charset="0"/>
                <a:ea typeface="Verdana" panose="020B0604030504040204" pitchFamily="34" charset="0"/>
              </a:rPr>
              <a:t>Trauma-Informed Care: Pediatric Intensive Care Nurses at the Root of Children’s Safety and Trust</a:t>
            </a:r>
            <a:endParaRPr lang="en-US" sz="2000" b="1" dirty="0">
              <a:latin typeface="Verdana" panose="020B0604030504040204" pitchFamily="34" charset="0"/>
              <a:ea typeface="Verdana" panose="020B0604030504040204" pitchFamily="34" charset="0"/>
              <a:cs typeface="Verdana" charset="0"/>
            </a:endParaRPr>
          </a:p>
        </p:txBody>
      </p:sp>
      <p:sp>
        <p:nvSpPr>
          <p:cNvPr id="5" name="TextBox 4">
            <a:extLst>
              <a:ext uri="{FF2B5EF4-FFF2-40B4-BE49-F238E27FC236}">
                <a16:creationId xmlns:a16="http://schemas.microsoft.com/office/drawing/2014/main" id="{3B84628D-B621-4A90-8256-563AD6C9FA2A}"/>
              </a:ext>
            </a:extLst>
          </p:cNvPr>
          <p:cNvSpPr txBox="1"/>
          <p:nvPr/>
        </p:nvSpPr>
        <p:spPr>
          <a:xfrm>
            <a:off x="230497" y="2494822"/>
            <a:ext cx="6701742" cy="369332"/>
          </a:xfrm>
          <a:prstGeom prst="rect">
            <a:avLst/>
          </a:prstGeom>
          <a:noFill/>
        </p:spPr>
        <p:txBody>
          <a:bodyPr wrap="square" rtlCol="0">
            <a:spAutoFit/>
          </a:bodyPr>
          <a:lstStyle/>
          <a:p>
            <a:r>
              <a:rPr lang="en-US" dirty="0"/>
              <a:t>April 1, 2023- April 30, 2023</a:t>
            </a:r>
          </a:p>
        </p:txBody>
      </p:sp>
      <p:sp>
        <p:nvSpPr>
          <p:cNvPr id="6" name="Shape 113">
            <a:extLst>
              <a:ext uri="{FF2B5EF4-FFF2-40B4-BE49-F238E27FC236}">
                <a16:creationId xmlns:a16="http://schemas.microsoft.com/office/drawing/2014/main" id="{8E57B4D1-8EAD-419C-AE1C-D309DB30CFFF}"/>
              </a:ext>
            </a:extLst>
          </p:cNvPr>
          <p:cNvSpPr/>
          <p:nvPr/>
        </p:nvSpPr>
        <p:spPr>
          <a:xfrm>
            <a:off x="319469" y="2537766"/>
            <a:ext cx="7222434" cy="6917274"/>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endParaRPr lang="en-US" sz="1200" b="1" baseline="0" dirty="0">
              <a:latin typeface="Verdana"/>
            </a:endParaRPr>
          </a:p>
          <a:p>
            <a:endParaRPr lang="en-US" sz="1200" b="1" baseline="0" dirty="0">
              <a:latin typeface="Verdana"/>
            </a:endParaRPr>
          </a:p>
          <a:p>
            <a:r>
              <a:rPr lang="en-US" sz="1200" b="1" baseline="0" dirty="0">
                <a:latin typeface="Verdana"/>
              </a:rPr>
              <a:t>Contact Person/ Author: </a:t>
            </a:r>
          </a:p>
          <a:p>
            <a:r>
              <a:rPr lang="en-US" sz="1200" baseline="0" dirty="0">
                <a:latin typeface="Verdana"/>
              </a:rPr>
              <a:t>Ramona </a:t>
            </a:r>
            <a:r>
              <a:rPr lang="en-US" sz="1200" baseline="0" dirty="0" err="1">
                <a:latin typeface="Verdana"/>
              </a:rPr>
              <a:t>Jachymiak</a:t>
            </a:r>
            <a:r>
              <a:rPr lang="en-US" sz="1200" baseline="0" dirty="0">
                <a:latin typeface="Verdana"/>
              </a:rPr>
              <a:t>, MSN, RN, CCRN</a:t>
            </a:r>
          </a:p>
          <a:p>
            <a:endParaRPr lang="en-US" sz="1200" b="1" baseline="0" dirty="0">
              <a:latin typeface="Verdana"/>
            </a:endParaRPr>
          </a:p>
          <a:p>
            <a:r>
              <a:rPr lang="en-US" sz="1200" b="1" baseline="0" dirty="0">
                <a:latin typeface="Verdana"/>
              </a:rPr>
              <a:t>Objectives: ​​</a:t>
            </a:r>
          </a:p>
          <a:p>
            <a:pPr lvl="1"/>
            <a:endParaRPr lang="en-US" sz="200" baseline="0" dirty="0">
              <a:latin typeface="Verdana"/>
            </a:endParaRPr>
          </a:p>
          <a:p>
            <a:pPr algn="l"/>
            <a:r>
              <a:rPr lang="en-US" sz="1200" baseline="0" dirty="0">
                <a:latin typeface="Verdana"/>
              </a:rPr>
              <a:t>At the end of this session, learners should be able to </a:t>
            </a:r>
            <a:r>
              <a:rPr lang="en-US" sz="1200" b="0" i="0" u="none" strike="noStrike" baseline="0" dirty="0">
                <a:latin typeface="Verdana" panose="020B0604030504040204" pitchFamily="34" charset="0"/>
                <a:ea typeface="Verdana" panose="020B0604030504040204" pitchFamily="34" charset="0"/>
              </a:rPr>
              <a:t>explores the components of trauma informed care and the application of this standard of care to children in the pediatric intensive care unit.</a:t>
            </a:r>
          </a:p>
          <a:p>
            <a:pPr algn="l"/>
            <a:endParaRPr lang="en-US" sz="1200" baseline="0" dirty="0">
              <a:latin typeface="Verdana" panose="020B0604030504040204" pitchFamily="34" charset="0"/>
              <a:ea typeface="Verdana" panose="020B0604030504040204" pitchFamily="34" charset="0"/>
            </a:endParaRPr>
          </a:p>
          <a:p>
            <a:r>
              <a:rPr lang="en-US" sz="1200" b="1" baseline="0" dirty="0">
                <a:latin typeface="Verdana"/>
              </a:rPr>
              <a:t>Target Audience:​ </a:t>
            </a:r>
            <a:r>
              <a:rPr lang="en-US" sz="1200" baseline="0" dirty="0">
                <a:latin typeface="Verdana"/>
              </a:rPr>
              <a:t>This activity is designed for pediatric nursing.</a:t>
            </a:r>
          </a:p>
          <a:p>
            <a:endParaRPr lang="en-US" sz="1200" b="1" baseline="0" dirty="0">
              <a:latin typeface="Verdana"/>
            </a:endParaRPr>
          </a:p>
          <a:p>
            <a:endParaRPr lang="en-US" sz="1200" b="1" baseline="0" dirty="0">
              <a:latin typeface="Verdana"/>
            </a:endParaRPr>
          </a:p>
          <a:p>
            <a:r>
              <a:rPr lang="en-US" sz="1200" b="1" baseline="0" dirty="0">
                <a:latin typeface="Verdana"/>
              </a:rPr>
              <a:t>Article and Quiz Link</a:t>
            </a:r>
            <a:r>
              <a:rPr lang="en-US" sz="1200" b="1" baseline="0">
                <a:latin typeface="Verdana"/>
              </a:rPr>
              <a:t>: </a:t>
            </a:r>
            <a:r>
              <a:rPr lang="en-US" sz="1200" b="1" baseline="0">
                <a:latin typeface="Verdana"/>
                <a:hlinkClick r:id="rId2"/>
              </a:rPr>
              <a:t>CE Learning Platform PICU Journal Club Trauma Informed Care</a:t>
            </a:r>
            <a:endParaRPr lang="en-US" sz="1200" b="1" baseline="0" dirty="0">
              <a:latin typeface="Verdana"/>
            </a:endParaRPr>
          </a:p>
          <a:p>
            <a:endParaRPr lang="en-US" sz="1200" baseline="0" dirty="0">
              <a:latin typeface="Verdana"/>
            </a:endParaRPr>
          </a:p>
          <a:p>
            <a:endParaRPr lang="en-US" sz="1050" baseline="0" dirty="0">
              <a:latin typeface="Verdana"/>
            </a:endParaRPr>
          </a:p>
          <a:p>
            <a:r>
              <a:rPr lang="en-US" sz="1200" b="1" baseline="0" dirty="0">
                <a:latin typeface="Verdana"/>
              </a:rPr>
              <a:t>Disclosure:</a:t>
            </a:r>
            <a:r>
              <a:rPr lang="en-US" sz="1200" baseline="0" dirty="0">
                <a:latin typeface="Verdana"/>
              </a:rPr>
              <a:t>​ None of the planners or presenters for this educational activity have relevant financial relationships to disclose with ineligible companies. ​</a:t>
            </a:r>
          </a:p>
          <a:p>
            <a:endParaRPr lang="en-US" sz="1200" baseline="0" dirty="0">
              <a:latin typeface="Verdana"/>
            </a:endParaRPr>
          </a:p>
          <a:p>
            <a:endParaRPr lang="en-US" sz="1200" baseline="0" dirty="0">
              <a:latin typeface="Verdana"/>
            </a:endParaRPr>
          </a:p>
          <a:p>
            <a:endParaRPr lang="en-US" sz="1200" baseline="0" dirty="0">
              <a:latin typeface="Verdana"/>
            </a:endParaRPr>
          </a:p>
          <a:p>
            <a:r>
              <a:rPr lang="en-US" sz="1200" b="1" baseline="0" dirty="0">
                <a:latin typeface="Verdana"/>
              </a:rPr>
              <a:t>Accreditation  Statement:​</a:t>
            </a:r>
            <a:br>
              <a:rPr lang="en-US" sz="1200" b="1" baseline="0" dirty="0">
                <a:latin typeface="Verdana"/>
              </a:rPr>
            </a:br>
            <a:endParaRPr lang="en-US" sz="1200" b="1" baseline="0" dirty="0">
              <a:latin typeface="Verdana"/>
            </a:endParaRPr>
          </a:p>
          <a:p>
            <a:pPr marL="1258888">
              <a:tabLst>
                <a:tab pos="1087438" algn="l"/>
              </a:tabLst>
            </a:pPr>
            <a:r>
              <a:rPr lang="en-US" sz="1200" baseline="0" dirty="0">
                <a:latin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a:t>
            </a:r>
          </a:p>
          <a:p>
            <a:endParaRPr lang="en-US" sz="1200" baseline="0" dirty="0">
              <a:latin typeface="Verdana"/>
            </a:endParaRPr>
          </a:p>
          <a:p>
            <a:r>
              <a:rPr lang="en-US" sz="1200" b="1" baseline="0" dirty="0">
                <a:latin typeface="Verdana"/>
              </a:rPr>
              <a:t>Credit Designation Statement(s): ​</a:t>
            </a:r>
          </a:p>
          <a:p>
            <a:r>
              <a:rPr lang="en-US" sz="1200" baseline="0" dirty="0">
                <a:latin typeface="Verdana"/>
              </a:rPr>
              <a:t>American Nurses Credentialing Center (ANCC): Advocate Aurora Health designates this enduring activity for a maximum of (1.0 ) ANCC contact hours. Nurses should claim only the credit commensurate with the extent of their participation in the activity. </a:t>
            </a:r>
          </a:p>
          <a:p>
            <a:endParaRPr lang="en-US" sz="1100" baseline="0" dirty="0">
              <a:latin typeface="Verdana"/>
            </a:endParaRPr>
          </a:p>
          <a:p>
            <a:endParaRPr lang="en-US" sz="1200" baseline="0" dirty="0">
              <a:latin typeface="Verdana"/>
            </a:endParaRPr>
          </a:p>
          <a:p>
            <a:r>
              <a:rPr lang="en-US" sz="1200" baseline="0" dirty="0">
                <a:latin typeface="Verdana"/>
              </a:rPr>
              <a:t>​</a:t>
            </a:r>
          </a:p>
        </p:txBody>
      </p:sp>
      <p:pic>
        <p:nvPicPr>
          <p:cNvPr id="9" name="Picture 2">
            <a:extLst>
              <a:ext uri="{FF2B5EF4-FFF2-40B4-BE49-F238E27FC236}">
                <a16:creationId xmlns:a16="http://schemas.microsoft.com/office/drawing/2014/main" id="{508F11F8-4E55-47FE-B764-C7B620006C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570" y="6937466"/>
            <a:ext cx="1075494" cy="738758"/>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a:extLst>
              <a:ext uri="{FF2B5EF4-FFF2-40B4-BE49-F238E27FC236}">
                <a16:creationId xmlns:a16="http://schemas.microsoft.com/office/drawing/2014/main" id="{FD6C5357-AA97-4926-9BA6-F214DC2FEB64}"/>
              </a:ext>
            </a:extLst>
          </p:cNvPr>
          <p:cNvSpPr>
            <a:spLocks noGrp="1"/>
          </p:cNvSpPr>
          <p:nvPr>
            <p:ph type="ftr" sz="quarter" idx="11"/>
          </p:nvPr>
        </p:nvSpPr>
        <p:spPr>
          <a:xfrm>
            <a:off x="0" y="9815710"/>
            <a:ext cx="7133462" cy="369332"/>
          </a:xfrm>
        </p:spPr>
        <p:txBody>
          <a:bodyPr/>
          <a:lstStyle/>
          <a:p>
            <a:r>
              <a:rPr lang="en-US" sz="1000" dirty="0"/>
              <a:t>Created By: Ramona Jachymiak, MSN, RN, CCRN      Created Date: 12/3/22     Revised Date:  2/22/23   Post Until:  4/30/2023</a:t>
            </a:r>
          </a:p>
        </p:txBody>
      </p:sp>
    </p:spTree>
    <p:extLst>
      <p:ext uri="{BB962C8B-B14F-4D97-AF65-F5344CB8AC3E}">
        <p14:creationId xmlns:p14="http://schemas.microsoft.com/office/powerpoint/2010/main" val="1094716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Status xmlns="bf33b138-7251-43fb-83b7-612f801c6c56">Active</Document_x0020_Status>
    <AdvocateDocumentDescription xmlns="bf33b138-7251-43fb-83b7-612f801c6c56" xsi:nil="true"/>
    <DocumentCategory xmlns="bf33b138-7251-43fb-83b7-612f801c6c56">ACH</DocumentCategory>
    <c3b63d8f56214d1a8c629d6bd0f1a413 xmlns="bf33b138-7251-43fb-83b7-612f801c6c56">
      <Terms xmlns="http://schemas.microsoft.com/office/infopath/2007/PartnerControls">
        <TermInfo xmlns="http://schemas.microsoft.com/office/infopath/2007/PartnerControls">
          <TermName xmlns="http://schemas.microsoft.com/office/infopath/2007/PartnerControls">Advocate</TermName>
          <TermId xmlns="http://schemas.microsoft.com/office/infopath/2007/PartnerControls">7cf37cc2-8425-4060-8dbf-3f061caa16fa</TermId>
        </TermInfo>
      </Terms>
    </c3b63d8f56214d1a8c629d6bd0f1a413>
    <TaxCatchAll xmlns="bf33b138-7251-43fb-83b7-612f801c6c56">
      <Value>5</Value>
    </TaxCatchAll>
    <Next_x0020_Review_x0020_Date xmlns="bf33b138-7251-43fb-83b7-612f801c6c56" xsi:nil="true"/>
    <Document_x0020_Owner xmlns="bf33b138-7251-43fb-83b7-612f801c6c56">
      <UserInfo>
        <DisplayName/>
        <AccountId xsi:nil="true"/>
        <AccountType/>
      </UserInfo>
    </Document_x0020_Owner>
    <Document_x0020_Review_x0020_Cycle xmlns="bf33b138-7251-43fb-83b7-612f801c6c56" xsi:nil="true"/>
    <DisplayOnHomepage xmlns="bf33b138-7251-43fb-83b7-612f801c6c56">true</DisplayOnHomepage>
    <Approver xmlns="bf33b138-7251-43fb-83b7-612f801c6c56">
      <UserInfo>
        <DisplayName/>
        <AccountId xsi:nil="true"/>
        <AccountType/>
      </UserInfo>
    </Approver>
    <RevisionDate xmlns="bf33b138-7251-43fb-83b7-612f801c6c56">2022-01-19T06:00:00+00:00</RevisionDate>
    <AdvocateIsArchived xmlns="d019f32e-6fd8-41f8-aa31-79cf1a6364d4">false</AdvocateIsArchived>
    <AdvocateArchivedDate xmlns="d019f32e-6fd8-41f8-aa31-79cf1a6364d4" xsi:nil="true"/>
    <Created1 xmlns="bf33b138-7251-43fb-83b7-612f801c6c56" xsi:nil="true"/>
    <_dlc_DocId xmlns="d019f32e-6fd8-41f8-aa31-79cf1a6364d4">63QTJRP3QDAT-1056837116-8122</_dlc_DocId>
    <_dlc_DocIdUrl xmlns="d019f32e-6fd8-41f8-aa31-79cf1a6364d4">
      <Url>https://advocatehealth.sharepoint.com/sites/AO/News/_layouts/15/DocIdRedir.aspx?ID=63QTJRP3QDAT-1056837116-8122</Url>
      <Description>63QTJRP3QDAT-1056837116-8122</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SharedContentType xmlns="Microsoft.SharePoint.Taxonomy.ContentTypeSync" SourceId="f46a28a4-f3b3-4851-86b3-b10f5f45f34e" ContentTypeId="0x010100446DC78E14500C46ADD7E64C76C8CDE1" PreviousValue="false"/>
</file>

<file path=customXml/item5.xml><?xml version="1.0" encoding="utf-8"?>
<ct:contentTypeSchema xmlns:ct="http://schemas.microsoft.com/office/2006/metadata/contentType" xmlns:ma="http://schemas.microsoft.com/office/2006/metadata/properties/metaAttributes" ct:_="" ma:_="" ma:contentTypeName="AdvocateDocument" ma:contentTypeID="0x010100446DC78E14500C46ADD7E64C76C8CDE100C4A13B18F62DA146A246BB1A89C44424" ma:contentTypeVersion="52" ma:contentTypeDescription="Content type used to store documents on department sites" ma:contentTypeScope="" ma:versionID="825b53703aa7f3c798274db8a0a80447">
  <xsd:schema xmlns:xsd="http://www.w3.org/2001/XMLSchema" xmlns:xs="http://www.w3.org/2001/XMLSchema" xmlns:p="http://schemas.microsoft.com/office/2006/metadata/properties" xmlns:ns2="bf33b138-7251-43fb-83b7-612f801c6c56" xmlns:ns3="d019f32e-6fd8-41f8-aa31-79cf1a6364d4" targetNamespace="http://schemas.microsoft.com/office/2006/metadata/properties" ma:root="true" ma:fieldsID="e06eae74675a3b90a1aae25b6dc106bf" ns2:_="" ns3:_="">
    <xsd:import namespace="bf33b138-7251-43fb-83b7-612f801c6c56"/>
    <xsd:import namespace="d019f32e-6fd8-41f8-aa31-79cf1a6364d4"/>
    <xsd:element name="properties">
      <xsd:complexType>
        <xsd:sequence>
          <xsd:element name="documentManagement">
            <xsd:complexType>
              <xsd:all>
                <xsd:element ref="ns2:AdvocateDocumentDescription" minOccurs="0"/>
                <xsd:element ref="ns2:DisplayOnHomepage" minOccurs="0"/>
                <xsd:element ref="ns2:DocumentCategory"/>
                <xsd:element ref="ns2:Document_x0020_Owner" minOccurs="0"/>
                <xsd:element ref="ns2:Created1" minOccurs="0"/>
                <xsd:element ref="ns2:Approver" minOccurs="0"/>
                <xsd:element ref="ns2:RevisionDate" minOccurs="0"/>
                <xsd:element ref="ns2:Next_x0020_Review_x0020_Date" minOccurs="0"/>
                <xsd:element ref="ns2:TaxCatchAllLabel" minOccurs="0"/>
                <xsd:element ref="ns2:c3b63d8f56214d1a8c629d6bd0f1a413" minOccurs="0"/>
                <xsd:element ref="ns2:TaxCatchAll" minOccurs="0"/>
                <xsd:element ref="ns2:Document_x0020_Status" minOccurs="0"/>
                <xsd:element ref="ns2:Document_x0020_Review_x0020_Cycle" minOccurs="0"/>
                <xsd:element ref="ns3:AdvocateIsArchived" minOccurs="0"/>
                <xsd:element ref="ns3:AdvocateArchivedDate"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33b138-7251-43fb-83b7-612f801c6c56" elementFormDefault="qualified">
    <xsd:import namespace="http://schemas.microsoft.com/office/2006/documentManagement/types"/>
    <xsd:import namespace="http://schemas.microsoft.com/office/infopath/2007/PartnerControls"/>
    <xsd:element name="AdvocateDocumentDescription" ma:index="3" nillable="true" ma:displayName="Advocate Document Description" ma:internalName="AdvocateDocumentDescription" ma:readOnly="false">
      <xsd:simpleType>
        <xsd:restriction base="dms:Note">
          <xsd:maxLength value="255"/>
        </xsd:restriction>
      </xsd:simpleType>
    </xsd:element>
    <xsd:element name="DisplayOnHomepage" ma:index="4" nillable="true" ma:displayName="Display On Homepage" ma:default="1" ma:internalName="DisplayOnHomepage">
      <xsd:simpleType>
        <xsd:restriction base="dms:Boolean"/>
      </xsd:simpleType>
    </xsd:element>
    <xsd:element name="DocumentCategory" ma:index="5" ma:displayName="Homepage Category" ma:description="Used to group documents on the department homepage" ma:format="Dropdown" ma:internalName="DocumentCategory">
      <xsd:simpleType>
        <xsd:union memberTypes="dms:Text">
          <xsd:simpleType>
            <xsd:restriction base="dms:Choice">
              <xsd:enumeration value="Please select a category below or type in the free form section"/>
              <xsd:enumeration value="BroMenn/Eureka Announcements"/>
              <xsd:enumeration value="Training"/>
              <xsd:enumeration value="Meeting Minutes"/>
            </xsd:restriction>
          </xsd:simpleType>
        </xsd:union>
      </xsd:simpleType>
    </xsd:element>
    <xsd:element name="Document_x0020_Owner" ma:index="6" nillable="true" ma:displayName="Document Owner (Last Name, First)" ma:description="ISO 9001 Recommended Field" ma:list="UserInfo" ma:SharePointGroup="0" ma:internalName="Document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reated1" ma:index="7" nillable="true" ma:displayName="Created" ma:description="ISO 9001 Recommended Field" ma:format="DateOnly" ma:internalName="Created1" ma:readOnly="false">
      <xsd:simpleType>
        <xsd:restriction base="dms:DateTime"/>
      </xsd:simpleType>
    </xsd:element>
    <xsd:element name="Approver" ma:index="8" nillable="true" ma:displayName="Approver (Last Name, First)" ma:description="ISO 9001 Recommended Field"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visionDate" ma:index="9" nillable="true" ma:displayName="Last Review Date" ma:default="[today]" ma:description="ISO 9001 Recommended Field" ma:format="DateOnly" ma:internalName="RevisionDate" ma:readOnly="false">
      <xsd:simpleType>
        <xsd:restriction base="dms:DateTime"/>
      </xsd:simpleType>
    </xsd:element>
    <xsd:element name="Next_x0020_Review_x0020_Date" ma:index="10" nillable="true" ma:displayName="Next Review Date" ma:description="ISO 9001 Recommended Field" ma:format="DateOnly" ma:internalName="Next_x0020_Review_x0020_Date">
      <xsd:simpleType>
        <xsd:restriction base="dms:DateTime"/>
      </xsd:simpleType>
    </xsd:element>
    <xsd:element name="TaxCatchAllLabel" ma:index="15" nillable="true" ma:displayName="Taxonomy Catch All Column1" ma:description="" ma:hidden="true" ma:list="{9b52349c-18e9-4e52-ab09-6dc37d71e179}" ma:internalName="TaxCatchAllLabel" ma:readOnly="true" ma:showField="CatchAllDataLabel" ma:web="d019f32e-6fd8-41f8-aa31-79cf1a6364d4">
      <xsd:complexType>
        <xsd:complexContent>
          <xsd:extension base="dms:MultiChoiceLookup">
            <xsd:sequence>
              <xsd:element name="Value" type="dms:Lookup" maxOccurs="unbounded" minOccurs="0" nillable="true"/>
            </xsd:sequence>
          </xsd:extension>
        </xsd:complexContent>
      </xsd:complexType>
    </xsd:element>
    <xsd:element name="c3b63d8f56214d1a8c629d6bd0f1a413" ma:index="16" ma:taxonomy="true" ma:internalName="c3b63d8f56214d1a8c629d6bd0f1a413" ma:taxonomyFieldName="SiteTermID" ma:displayName="Site Selection" ma:default="" ma:fieldId="{c3b63d8f-5621-4d1a-8c62-9d6bd0f1a413}" ma:taxonomyMulti="true" ma:sspId="f46a28a4-f3b3-4851-86b3-b10f5f45f34e" ma:termSetId="f84489ad-d337-4427-a5b3-5f90d64599bb" ma:anchorId="b4d3f15d-6586-4297-951d-5ec413fb1109" ma:open="false" ma:isKeyword="false">
      <xsd:complexType>
        <xsd:sequence>
          <xsd:element ref="pc:Terms" minOccurs="0" maxOccurs="1"/>
        </xsd:sequence>
      </xsd:complexType>
    </xsd:element>
    <xsd:element name="TaxCatchAll" ma:index="19" nillable="true" ma:displayName="Taxonomy Catch All Column" ma:description="" ma:hidden="true" ma:list="{9b52349c-18e9-4e52-ab09-6dc37d71e179}" ma:internalName="TaxCatchAll" ma:showField="CatchAllData" ma:web="d019f32e-6fd8-41f8-aa31-79cf1a6364d4">
      <xsd:complexType>
        <xsd:complexContent>
          <xsd:extension base="dms:MultiChoiceLookup">
            <xsd:sequence>
              <xsd:element name="Value" type="dms:Lookup" maxOccurs="unbounded" minOccurs="0" nillable="true"/>
            </xsd:sequence>
          </xsd:extension>
        </xsd:complexContent>
      </xsd:complexType>
    </xsd:element>
    <xsd:element name="Document_x0020_Status" ma:index="20" nillable="true" ma:displayName="Document Status" ma:default="Active" ma:description="Recommended Field for ISO 9001" ma:format="Dropdown" ma:internalName="Document_x0020_Status">
      <xsd:simpleType>
        <xsd:restriction base="dms:Choice">
          <xsd:enumeration value="Active"/>
          <xsd:enumeration value="Pending"/>
          <xsd:enumeration value="Retired"/>
        </xsd:restriction>
      </xsd:simpleType>
    </xsd:element>
    <xsd:element name="Document_x0020_Review_x0020_Cycle" ma:index="21" nillable="true" ma:displayName="Document Review Cycle" ma:description="Recommended Field for ISO 9001" ma:format="Dropdown" ma:internalName="Document_x0020_Review_x0020_Cycle">
      <xsd:simpleType>
        <xsd:restriction base="dms:Choice">
          <xsd:enumeration value="1 year"/>
          <xsd:enumeration value="2 year"/>
          <xsd:enumeration value="3 year"/>
        </xsd:restriction>
      </xsd:simpleType>
    </xsd:element>
  </xsd:schema>
  <xsd:schema xmlns:xsd="http://www.w3.org/2001/XMLSchema" xmlns:xs="http://www.w3.org/2001/XMLSchema" xmlns:dms="http://schemas.microsoft.com/office/2006/documentManagement/types" xmlns:pc="http://schemas.microsoft.com/office/infopath/2007/PartnerControls" targetNamespace="d019f32e-6fd8-41f8-aa31-79cf1a6364d4" elementFormDefault="qualified">
    <xsd:import namespace="http://schemas.microsoft.com/office/2006/documentManagement/types"/>
    <xsd:import namespace="http://schemas.microsoft.com/office/infopath/2007/PartnerControls"/>
    <xsd:element name="AdvocateIsArchived" ma:index="22" nillable="true" ma:displayName="AdvocateIsArchived" ma:default="0" ma:internalName="AdvocateIsArchived">
      <xsd:simpleType>
        <xsd:restriction base="dms:Boolean"/>
      </xsd:simpleType>
    </xsd:element>
    <xsd:element name="AdvocateArchivedDate" ma:index="23" nillable="true" ma:displayName="AdvocateArchivedDate" ma:format="DateOnly" ma:internalName="AdvocateArchivedDate">
      <xsd:simpleType>
        <xsd:restriction base="dms:DateTime"/>
      </xsd:simpleType>
    </xsd:element>
    <xsd:element name="_dlc_DocId" ma:index="24" nillable="true" ma:displayName="Document ID Value" ma:description="The value of the document ID assigned to this item." ma:internalName="_dlc_DocId" ma:readOnly="true">
      <xsd:simpleType>
        <xsd:restriction base="dms:Text"/>
      </xsd:simpleType>
    </xsd:element>
    <xsd:element name="_dlc_DocIdUrl" ma:index="2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6"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F890D7-7AE7-4CCA-8CC9-03F011EDD67C}">
  <ds:schemaRefs>
    <ds:schemaRef ds:uri="bf33b138-7251-43fb-83b7-612f801c6c56"/>
    <ds:schemaRef ds:uri="http://purl.org/dc/elements/1.1/"/>
    <ds:schemaRef ds:uri="http://schemas.microsoft.com/office/2006/metadata/properties"/>
    <ds:schemaRef ds:uri="http://schemas.microsoft.com/office/infopath/2007/PartnerControls"/>
    <ds:schemaRef ds:uri="http://purl.org/dc/terms/"/>
    <ds:schemaRef ds:uri="http://schemas.microsoft.com/office/2006/documentManagement/types"/>
    <ds:schemaRef ds:uri="http://purl.org/dc/dcmitype/"/>
    <ds:schemaRef ds:uri="http://schemas.openxmlformats.org/package/2006/metadata/core-properties"/>
    <ds:schemaRef ds:uri="d019f32e-6fd8-41f8-aa31-79cf1a6364d4"/>
    <ds:schemaRef ds:uri="http://www.w3.org/XML/1998/namespace"/>
  </ds:schemaRefs>
</ds:datastoreItem>
</file>

<file path=customXml/itemProps2.xml><?xml version="1.0" encoding="utf-8"?>
<ds:datastoreItem xmlns:ds="http://schemas.openxmlformats.org/officeDocument/2006/customXml" ds:itemID="{85A9A4AA-F87D-4629-B27B-952718EF67E7}">
  <ds:schemaRefs>
    <ds:schemaRef ds:uri="http://schemas.microsoft.com/sharepoint/v3/contenttype/forms"/>
  </ds:schemaRefs>
</ds:datastoreItem>
</file>

<file path=customXml/itemProps3.xml><?xml version="1.0" encoding="utf-8"?>
<ds:datastoreItem xmlns:ds="http://schemas.openxmlformats.org/officeDocument/2006/customXml" ds:itemID="{290128F8-3A36-4EBC-95B7-D1D489AFF046}">
  <ds:schemaRefs>
    <ds:schemaRef ds:uri="http://schemas.microsoft.com/sharepoint/events"/>
  </ds:schemaRefs>
</ds:datastoreItem>
</file>

<file path=customXml/itemProps4.xml><?xml version="1.0" encoding="utf-8"?>
<ds:datastoreItem xmlns:ds="http://schemas.openxmlformats.org/officeDocument/2006/customXml" ds:itemID="{1DE4479A-E7A4-4576-B6B4-29818F7D4C81}">
  <ds:schemaRefs>
    <ds:schemaRef ds:uri="Microsoft.SharePoint.Taxonomy.ContentTypeSync"/>
  </ds:schemaRefs>
</ds:datastoreItem>
</file>

<file path=customXml/itemProps5.xml><?xml version="1.0" encoding="utf-8"?>
<ds:datastoreItem xmlns:ds="http://schemas.openxmlformats.org/officeDocument/2006/customXml" ds:itemID="{00D0D77E-D965-4B4A-B8A2-9E24B8D018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33b138-7251-43fb-83b7-612f801c6c56"/>
    <ds:schemaRef ds:uri="d019f32e-6fd8-41f8-aa31-79cf1a6364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19590</TotalTime>
  <Words>260</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Jennia Salik</dc:creator>
  <cp:lastModifiedBy>Schoon, Sara</cp:lastModifiedBy>
  <cp:revision>12</cp:revision>
  <dcterms:created xsi:type="dcterms:W3CDTF">2020-08-28T21:08:58Z</dcterms:created>
  <dcterms:modified xsi:type="dcterms:W3CDTF">2023-03-08T19:10:57Z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0x010100446DC78E14500C46ADD7E64C76C8CDE100C4A13B18F62DA146A246BB1A89C44424</vt:lpwstr>
  </property>
  <property fmtid="{D5CDD505-2E9C-101B-9397-08002B2CF9AE}" pid="3" name="_dlc_DocIdItemGuid">
    <vt:lpwstr>8f474b47-db25-4709-a237-14eadf7d4219</vt:lpwstr>
  </property>
  <property fmtid="{D5CDD505-2E9C-101B-9397-08002B2CF9AE}" pid="4" name="SiteTermID">
    <vt:lpwstr>5;#Advocate|7cf37cc2-8425-4060-8dbf-3f061caa16fa</vt:lpwstr>
  </property>
</Properties>
</file>