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1"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2982"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1/19/2023</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onnie.Satinover@aah.or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cme.advocateaurorahealth.org/content/simulation-team-journal-clu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456" y="9652795"/>
            <a:ext cx="5081560"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a:solidFill>
                  <a:srgbClr val="FF3CE8"/>
                </a:solidFill>
                <a:latin typeface="Arial" charset="0"/>
                <a:ea typeface="Arial" charset="0"/>
                <a:cs typeface="Arial" charset="0"/>
              </a:rPr>
              <a:t>Simulation Team </a:t>
            </a:r>
            <a:r>
              <a:rPr lang="en-US" sz="800">
                <a:latin typeface="Arial" charset="0"/>
                <a:ea typeface="Arial" charset="0"/>
                <a:cs typeface="Arial" charset="0"/>
              </a:rPr>
              <a:t>Created </a:t>
            </a:r>
            <a:r>
              <a:rPr lang="en-US" sz="800" dirty="0">
                <a:solidFill>
                  <a:srgbClr val="FF3CE8"/>
                </a:solidFill>
                <a:latin typeface="Arial" charset="0"/>
                <a:ea typeface="Arial" charset="0"/>
                <a:cs typeface="Arial" charset="0"/>
              </a:rPr>
              <a:t>2</a:t>
            </a:r>
            <a:r>
              <a:rPr lang="en-US" sz="800">
                <a:solidFill>
                  <a:srgbClr val="FF3CE8"/>
                </a:solidFill>
                <a:latin typeface="Arial" charset="0"/>
                <a:ea typeface="Arial" charset="0"/>
                <a:cs typeface="Arial" charset="0"/>
              </a:rPr>
              <a:t>/1/2023</a:t>
            </a:r>
            <a:r>
              <a:rPr lang="en-US" sz="800">
                <a:latin typeface="Arial" charset="0"/>
                <a:ea typeface="Arial" charset="0"/>
                <a:cs typeface="Arial" charset="0"/>
              </a:rPr>
              <a:t>   </a:t>
            </a:r>
            <a:r>
              <a:rPr lang="en-US" sz="800" dirty="0">
                <a:latin typeface="Arial" charset="0"/>
                <a:ea typeface="Arial" charset="0"/>
                <a:cs typeface="Arial" charset="0"/>
              </a:rPr>
              <a:t>Revised </a:t>
            </a:r>
            <a:r>
              <a:rPr lang="en-US" sz="800" dirty="0">
                <a:solidFill>
                  <a:srgbClr val="FF3CE8"/>
                </a:solidFill>
                <a:latin typeface="Arial" charset="0"/>
                <a:ea typeface="Arial" charset="0"/>
                <a:cs typeface="Arial" charset="0"/>
              </a:rPr>
              <a:t>n/a</a:t>
            </a:r>
            <a:r>
              <a:rPr lang="en-US" sz="800" dirty="0">
                <a:latin typeface="Arial" charset="0"/>
                <a:ea typeface="Arial" charset="0"/>
                <a:cs typeface="Arial" charset="0"/>
              </a:rPr>
              <a:t>  Post </a:t>
            </a:r>
            <a:r>
              <a:rPr lang="en-US" sz="800">
                <a:latin typeface="Arial" charset="0"/>
                <a:ea typeface="Arial" charset="0"/>
                <a:cs typeface="Arial" charset="0"/>
              </a:rPr>
              <a:t>until </a:t>
            </a:r>
            <a:r>
              <a:rPr lang="en-US" sz="800">
                <a:solidFill>
                  <a:srgbClr val="FF3CE8"/>
                </a:solidFill>
                <a:latin typeface="Arial" charset="0"/>
                <a:ea typeface="Arial" charset="0"/>
                <a:cs typeface="Arial" charset="0"/>
              </a:rPr>
              <a:t>12/31/2025</a:t>
            </a:r>
            <a:endParaRPr lang="en-US" sz="800" dirty="0">
              <a:solidFill>
                <a:srgbClr val="FF3CE8"/>
              </a:solidFill>
              <a:latin typeface="Arial" charset="0"/>
              <a:ea typeface="Arial" charset="0"/>
              <a:cs typeface="Arial" charset="0"/>
            </a:endParaRPr>
          </a:p>
          <a:p>
            <a:endParaRPr lang="en-US" sz="900" dirty="0">
              <a:latin typeface="Arial" charset="0"/>
              <a:ea typeface="Arial" charset="0"/>
              <a:cs typeface="Arial" charset="0"/>
            </a:endParaRPr>
          </a:p>
        </p:txBody>
      </p:sp>
      <p:sp>
        <p:nvSpPr>
          <p:cNvPr id="6" name="Shape 113"/>
          <p:cNvSpPr/>
          <p:nvPr/>
        </p:nvSpPr>
        <p:spPr>
          <a:xfrm>
            <a:off x="288901" y="1927675"/>
            <a:ext cx="7222434" cy="373948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nchor="t">
            <a:spAutoFit/>
          </a:bodyPr>
          <a:lstStyle>
            <a:lvl1pPr>
              <a:defRPr sz="3800" baseline="30000">
                <a:latin typeface="Arial"/>
                <a:ea typeface="Arial"/>
                <a:cs typeface="Arial"/>
                <a:sym typeface="Arial"/>
              </a:defRPr>
            </a:lvl1pPr>
          </a:lstStyle>
          <a:p>
            <a:r>
              <a:rPr lang="en-US" sz="1100" b="1" baseline="0" dirty="0">
                <a:latin typeface="Verdana"/>
              </a:rPr>
              <a:t>Journal Club for team members that provides various topics pertinent to simulation facilitation.  This Journal Club is designed to support those team members that design, develop, implement and debrief simulations.</a:t>
            </a:r>
          </a:p>
          <a:p>
            <a:endParaRPr lang="en-US" sz="1100" baseline="0" dirty="0">
              <a:latin typeface="Verdana"/>
            </a:endParaRPr>
          </a:p>
          <a:p>
            <a:r>
              <a:rPr lang="en-US" sz="1100" b="1" baseline="0" dirty="0">
                <a:latin typeface="Verdana"/>
              </a:rPr>
              <a:t>Contact Person:  </a:t>
            </a:r>
            <a:r>
              <a:rPr lang="en-US" sz="1100" baseline="0" dirty="0">
                <a:latin typeface="Verdana"/>
              </a:rPr>
              <a:t>Bonnie Satinover, MSN, RN, CHSE, NPD-BC, RNC-NIC </a:t>
            </a:r>
            <a:r>
              <a:rPr lang="en-US" sz="1100" baseline="0" dirty="0">
                <a:latin typeface="Verdana"/>
                <a:hlinkClick r:id="rId3"/>
              </a:rPr>
              <a:t>bonnie.Satinover@aah.org</a:t>
            </a:r>
            <a:r>
              <a:rPr lang="en-US" sz="1100" baseline="0" dirty="0">
                <a:latin typeface="Verdana"/>
              </a:rPr>
              <a:t> </a:t>
            </a:r>
            <a:endParaRPr lang="en-US" sz="1100" b="1" baseline="0" dirty="0">
              <a:latin typeface="Verdana"/>
            </a:endParaRPr>
          </a:p>
          <a:p>
            <a:endParaRPr lang="en-US" sz="1100" baseline="0" dirty="0">
              <a:latin typeface="Verdana"/>
            </a:endParaRPr>
          </a:p>
          <a:p>
            <a:r>
              <a:rPr lang="en-US" sz="1100" b="1" baseline="0" dirty="0">
                <a:latin typeface="Verdana"/>
              </a:rPr>
              <a:t>Objectives: ​​</a:t>
            </a:r>
          </a:p>
          <a:p>
            <a:endParaRPr lang="en-US" sz="1100" b="1" baseline="0" dirty="0">
              <a:latin typeface="Verdana"/>
            </a:endParaRPr>
          </a:p>
          <a:p>
            <a:pPr lvl="1"/>
            <a:endParaRPr lang="en-US" sz="100" baseline="0" dirty="0">
              <a:latin typeface="Verdana"/>
            </a:endParaRPr>
          </a:p>
          <a:p>
            <a:pPr marL="171450" indent="-171450">
              <a:buFont typeface="Arial" panose="020B0604020202020204" pitchFamily="34" charset="0"/>
              <a:buChar char="•"/>
            </a:pPr>
            <a:r>
              <a:rPr lang="en-US" sz="1100" baseline="0" dirty="0">
                <a:latin typeface="Verdana"/>
              </a:rPr>
              <a:t>Critically evaluate current literature in simulation in both academic and clinical health care settings.</a:t>
            </a:r>
          </a:p>
          <a:p>
            <a:pPr marL="171450" indent="-171450">
              <a:buFont typeface="Arial" panose="020B0604020202020204" pitchFamily="34" charset="0"/>
              <a:buChar char="•"/>
            </a:pPr>
            <a:r>
              <a:rPr lang="en-US" sz="1100" baseline="0" dirty="0">
                <a:latin typeface="Verdana"/>
              </a:rPr>
              <a:t>Identify evidenced-based simulation practices in current literature to apply in personal practice settings.</a:t>
            </a:r>
          </a:p>
          <a:p>
            <a:pPr marL="171450" indent="-171450">
              <a:buFont typeface="Arial" panose="020B0604020202020204" pitchFamily="34" charset="0"/>
              <a:buChar char="•"/>
            </a:pPr>
            <a:endParaRPr lang="en-US" sz="1100" baseline="0" dirty="0">
              <a:latin typeface="Verdana"/>
            </a:endParaRPr>
          </a:p>
          <a:p>
            <a:r>
              <a:rPr lang="en-US" sz="1100" b="1" baseline="0" dirty="0">
                <a:latin typeface="Verdana"/>
              </a:rPr>
              <a:t>Target Audience:​  Nurses, Physicians</a:t>
            </a:r>
          </a:p>
          <a:p>
            <a:endParaRPr lang="en-US" sz="1100" b="1" baseline="0" dirty="0">
              <a:latin typeface="Verdana"/>
            </a:endParaRPr>
          </a:p>
          <a:p>
            <a:r>
              <a:rPr lang="en-US" sz="1100" b="1" baseline="0" dirty="0">
                <a:latin typeface="Verdana"/>
              </a:rPr>
              <a:t>Ethos CE Platform Course Location </a:t>
            </a:r>
            <a:r>
              <a:rPr lang="en-US" sz="1100" b="1" baseline="0" dirty="0">
                <a:latin typeface="Verdana"/>
                <a:hlinkClick r:id="rId4"/>
              </a:rPr>
              <a:t>Here</a:t>
            </a:r>
            <a:endParaRPr lang="en-US" sz="1100" b="1" baseline="0" dirty="0">
              <a:latin typeface="Verdana"/>
            </a:endParaRPr>
          </a:p>
          <a:p>
            <a:endParaRPr lang="en-US" sz="1000" baseline="0" dirty="0">
              <a:latin typeface="Verdana"/>
            </a:endParaRPr>
          </a:p>
          <a:p>
            <a:r>
              <a:rPr lang="en-US" sz="1000" b="1" baseline="0" dirty="0">
                <a:latin typeface="Verdana"/>
              </a:rPr>
              <a:t>Commercial Support: None</a:t>
            </a:r>
          </a:p>
          <a:p>
            <a:endParaRPr lang="en-US" sz="1000" b="1" baseline="0" dirty="0">
              <a:latin typeface="Verdana"/>
            </a:endParaRPr>
          </a:p>
          <a:p>
            <a:r>
              <a:rPr lang="en-US" sz="1000" b="1" baseline="0" dirty="0">
                <a:latin typeface="Verdana"/>
              </a:rPr>
              <a:t>Disclosure:</a:t>
            </a:r>
            <a:r>
              <a:rPr lang="en-US" sz="1000" baseline="0" dirty="0">
                <a:latin typeface="Verdana"/>
              </a:rPr>
              <a:t>​ The planners have indicated that there are no relevant financial relationships with any ineligible companies to disclose. </a:t>
            </a:r>
          </a:p>
          <a:p>
            <a:endParaRPr lang="en-US" sz="1000" baseline="0" dirty="0">
              <a:latin typeface="Verdana"/>
            </a:endParaRPr>
          </a:p>
        </p:txBody>
      </p:sp>
      <p:sp>
        <p:nvSpPr>
          <p:cNvPr id="3" name="TextBox 2">
            <a:extLst>
              <a:ext uri="{FF2B5EF4-FFF2-40B4-BE49-F238E27FC236}">
                <a16:creationId xmlns:a16="http://schemas.microsoft.com/office/drawing/2014/main" id="{14D4ABE9-791E-4424-BB66-1680953F9BDB}"/>
              </a:ext>
            </a:extLst>
          </p:cNvPr>
          <p:cNvSpPr txBox="1"/>
          <p:nvPr/>
        </p:nvSpPr>
        <p:spPr>
          <a:xfrm>
            <a:off x="130456" y="415422"/>
            <a:ext cx="6619741" cy="707886"/>
          </a:xfrm>
          <a:prstGeom prst="rect">
            <a:avLst/>
          </a:prstGeom>
          <a:noFill/>
        </p:spPr>
        <p:txBody>
          <a:bodyPr wrap="square" rtlCol="0">
            <a:spAutoFit/>
          </a:bodyPr>
          <a:lstStyle/>
          <a:p>
            <a:pPr algn="ctr"/>
            <a:r>
              <a:rPr lang="en-US" sz="2400" dirty="0">
                <a:solidFill>
                  <a:schemeClr val="bg1"/>
                </a:solidFill>
                <a:latin typeface="Verdana" panose="020B0604030504040204" pitchFamily="34" charset="0"/>
                <a:ea typeface="Verdana" panose="020B0604030504040204" pitchFamily="34" charset="0"/>
              </a:rPr>
              <a:t>Simulation Team Journal Club:</a:t>
            </a:r>
          </a:p>
          <a:p>
            <a:pPr algn="ctr"/>
            <a:r>
              <a:rPr lang="en-US" sz="1600" dirty="0">
                <a:solidFill>
                  <a:schemeClr val="bg1"/>
                </a:solidFill>
                <a:latin typeface="Verdana" panose="020B0604030504040204" pitchFamily="34" charset="0"/>
                <a:ea typeface="Verdana" panose="020B0604030504040204" pitchFamily="34" charset="0"/>
              </a:rPr>
              <a:t>The Role of Debriefing in Simulation-Based Learning</a:t>
            </a:r>
          </a:p>
        </p:txBody>
      </p:sp>
      <p:sp>
        <p:nvSpPr>
          <p:cNvPr id="4" name="TextBox 3">
            <a:extLst>
              <a:ext uri="{FF2B5EF4-FFF2-40B4-BE49-F238E27FC236}">
                <a16:creationId xmlns:a16="http://schemas.microsoft.com/office/drawing/2014/main" id="{5A85724F-B69D-4E57-8759-75BFD05A246F}"/>
              </a:ext>
            </a:extLst>
          </p:cNvPr>
          <p:cNvSpPr txBox="1"/>
          <p:nvPr/>
        </p:nvSpPr>
        <p:spPr>
          <a:xfrm>
            <a:off x="2794715" y="991673"/>
            <a:ext cx="2417301" cy="646331"/>
          </a:xfrm>
          <a:prstGeom prst="rect">
            <a:avLst/>
          </a:prstGeom>
          <a:noFill/>
        </p:spPr>
        <p:txBody>
          <a:bodyPr wrap="square" rtlCol="0">
            <a:spAutoFit/>
          </a:bodyPr>
          <a:lstStyle/>
          <a:p>
            <a:r>
              <a:rPr lang="en-US" dirty="0">
                <a:solidFill>
                  <a:schemeClr val="bg1"/>
                </a:solidFill>
              </a:rPr>
              <a:t>February 1, 2023 – December 31, 2025</a:t>
            </a:r>
          </a:p>
        </p:txBody>
      </p:sp>
      <p:pic>
        <p:nvPicPr>
          <p:cNvPr id="10" name="Picture 10" descr="A picture containing application&#10;&#10;Description automatically generated">
            <a:extLst>
              <a:ext uri="{FF2B5EF4-FFF2-40B4-BE49-F238E27FC236}">
                <a16:creationId xmlns:a16="http://schemas.microsoft.com/office/drawing/2014/main" id="{B4648B0C-BDE9-2063-96E0-1D8A18653F15}"/>
              </a:ext>
            </a:extLst>
          </p:cNvPr>
          <p:cNvPicPr>
            <a:picLocks noChangeAspect="1"/>
          </p:cNvPicPr>
          <p:nvPr/>
        </p:nvPicPr>
        <p:blipFill>
          <a:blip r:embed="rId5"/>
          <a:stretch>
            <a:fillRect/>
          </a:stretch>
        </p:blipFill>
        <p:spPr>
          <a:xfrm>
            <a:off x="461333" y="6513667"/>
            <a:ext cx="1075691" cy="762000"/>
          </a:xfrm>
          <a:prstGeom prst="rect">
            <a:avLst/>
          </a:prstGeom>
        </p:spPr>
      </p:pic>
      <p:sp>
        <p:nvSpPr>
          <p:cNvPr id="12" name="TextBox 11">
            <a:extLst>
              <a:ext uri="{FF2B5EF4-FFF2-40B4-BE49-F238E27FC236}">
                <a16:creationId xmlns:a16="http://schemas.microsoft.com/office/drawing/2014/main" id="{BF2CE8C2-C10F-9F09-AAEC-83883A46085E}"/>
              </a:ext>
            </a:extLst>
          </p:cNvPr>
          <p:cNvSpPr txBox="1"/>
          <p:nvPr/>
        </p:nvSpPr>
        <p:spPr>
          <a:xfrm>
            <a:off x="289918" y="5873702"/>
            <a:ext cx="7310319" cy="2523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endParaRPr lang="en-US" sz="1000" dirty="0">
              <a:latin typeface="Verdana"/>
              <a:ea typeface="+mn-lt"/>
              <a:cs typeface="+mn-lt"/>
            </a:endParaRPr>
          </a:p>
          <a:p>
            <a:r>
              <a:rPr lang="en-US" sz="1000" dirty="0">
                <a:latin typeface="Verdana"/>
                <a:ea typeface="Verdana"/>
              </a:rPr>
              <a:t>American Medical Association (AMA): Advocate Aurora Health designates this enduring activity for </a:t>
            </a:r>
            <a:r>
              <a:rPr lang="en-US" sz="1000">
                <a:latin typeface="Verdana"/>
                <a:ea typeface="Verdana"/>
              </a:rPr>
              <a:t>a maximum</a:t>
            </a:r>
            <a:endParaRPr lang="en-US" sz="1000" dirty="0">
              <a:latin typeface="Verdana"/>
              <a:ea typeface="+mn-lt"/>
              <a:cs typeface="+mn-lt"/>
            </a:endParaRPr>
          </a:p>
          <a:p>
            <a:r>
              <a:rPr lang="en-US" sz="1000" dirty="0">
                <a:latin typeface="Verdana"/>
                <a:ea typeface="Verdana"/>
              </a:rPr>
              <a:t>American Nurses Credentialing Center (ANCC): Advocate Aurora Health designates this enduring activity for a maximum of 1.25 ANCC contact hours. Nurses should claim only the credit commensurate with the extent of their participation in the activity. </a:t>
            </a:r>
            <a:endParaRPr lang="en-US" sz="1000" dirty="0"/>
          </a:p>
        </p:txBody>
      </p:sp>
    </p:spTree>
    <p:extLst>
      <p:ext uri="{BB962C8B-B14F-4D97-AF65-F5344CB8AC3E}">
        <p14:creationId xmlns:p14="http://schemas.microsoft.com/office/powerpoint/2010/main" val="290079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ba41fae-264e-4d5c-9462-a416ced10d20">
      <UserInfo>
        <DisplayName>Rodriguez, Rosa</DisplayName>
        <AccountId>19345</AccountId>
        <AccountType/>
      </UserInfo>
    </SharedWithUsers>
    <TaxCatchAll xmlns="2ba41fae-264e-4d5c-9462-a416ced10d20" xsi:nil="true"/>
    <lcf76f155ced4ddcb4097134ff3c332f xmlns="f91f7458-8827-4079-87b6-43af5a98236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B1F5EE8D4DE474C82D7125A27C37B32" ma:contentTypeVersion="12" ma:contentTypeDescription="Create a new document." ma:contentTypeScope="" ma:versionID="3f902c7d66c4ff4efb52adc4f73621ac">
  <xsd:schema xmlns:xsd="http://www.w3.org/2001/XMLSchema" xmlns:xs="http://www.w3.org/2001/XMLSchema" xmlns:p="http://schemas.microsoft.com/office/2006/metadata/properties" xmlns:ns2="f91f7458-8827-4079-87b6-43af5a982369" xmlns:ns3="2ba41fae-264e-4d5c-9462-a416ced10d20" targetNamespace="http://schemas.microsoft.com/office/2006/metadata/properties" ma:root="true" ma:fieldsID="3d77a9a760f5399816d29d300e5744ad" ns2:_="" ns3:_="">
    <xsd:import namespace="f91f7458-8827-4079-87b6-43af5a982369"/>
    <xsd:import namespace="2ba41fae-264e-4d5c-9462-a416ced10d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f7458-8827-4079-87b6-43af5a982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a41fae-264e-4d5c-9462-a416ced10d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d40f9ff-6964-4ede-8601-ebf9af74c7c6}" ma:internalName="TaxCatchAll" ma:showField="CatchAllData" ma:web="2ba41fae-264e-4d5c-9462-a416ced10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144A67-A00E-4F9F-A827-7FCAB5043C39}">
  <ds:schemaRefs>
    <ds:schemaRef ds:uri="2ba41fae-264e-4d5c-9462-a416ced10d20"/>
    <ds:schemaRef ds:uri="f91f7458-8827-4079-87b6-43af5a982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44CDA31-6BDD-4F1A-AC6E-029C65D56C76}">
  <ds:schemaRefs>
    <ds:schemaRef ds:uri="http://schemas.microsoft.com/sharepoint/v3/contenttype/forms"/>
  </ds:schemaRefs>
</ds:datastoreItem>
</file>

<file path=customXml/itemProps3.xml><?xml version="1.0" encoding="utf-8"?>
<ds:datastoreItem xmlns:ds="http://schemas.openxmlformats.org/officeDocument/2006/customXml" ds:itemID="{45AD1D3B-1E7F-4B21-B5D5-0497D87E1D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f7458-8827-4079-87b6-43af5a982369"/>
    <ds:schemaRef ds:uri="2ba41fae-264e-4d5c-9462-a416ced10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TotalTime>
  <Words>274</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Schoon, Sara</cp:lastModifiedBy>
  <cp:revision>14</cp:revision>
  <dcterms:created xsi:type="dcterms:W3CDTF">2020-07-16T16:55:15Z</dcterms:created>
  <dcterms:modified xsi:type="dcterms:W3CDTF">2023-01-19T16:18:10Z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0x0101009B1F5EE8D4DE474C82D7125A27C37B32</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y fmtid="{D5CDD505-2E9C-101B-9397-08002B2CF9AE}" pid="5" name="MediaServiceImageTags">
    <vt:lpwstr/>
  </property>
  <property fmtid="{D5CDD505-2E9C-101B-9397-08002B2CF9AE}" pid="6" name="SharedWithUsers">
    <vt:lpwstr>19345;#Rodriguez, Rosa</vt:lpwstr>
  </property>
  <property fmtid="{D5CDD505-2E9C-101B-9397-08002B2CF9AE}" pid="7" name="lcf76f155ced4ddcb4097134ff3c332f">
    <vt:lpwstr/>
  </property>
</Properties>
</file>