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F6C3B6-2FB6-42BE-8734-46E988868D43}" v="1" dt="2022-12-14T15:35:25.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2982"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12/22/2022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ckie.Rouse@aah.or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5" y="9652795"/>
            <a:ext cx="7469781"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a:solidFill>
                  <a:srgbClr val="FF3CE8"/>
                </a:solidFill>
                <a:latin typeface="Arial" charset="0"/>
                <a:ea typeface="Arial" charset="0"/>
                <a:cs typeface="Arial" charset="0"/>
              </a:rPr>
              <a:t>Nursing Education and Professional Development</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12/14/2022</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12/16/2022</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12/31/2023</a:t>
            </a:r>
          </a:p>
          <a:p>
            <a:endParaRPr lang="en-US" sz="900" dirty="0">
              <a:latin typeface="Arial" charset="0"/>
              <a:ea typeface="Arial" charset="0"/>
              <a:cs typeface="Arial" charset="0"/>
            </a:endParaRPr>
          </a:p>
        </p:txBody>
      </p:sp>
      <p:sp>
        <p:nvSpPr>
          <p:cNvPr id="6" name="Shape 113"/>
          <p:cNvSpPr/>
          <p:nvPr/>
        </p:nvSpPr>
        <p:spPr>
          <a:xfrm>
            <a:off x="288901" y="1927675"/>
            <a:ext cx="7222434" cy="4955199"/>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This digital course is designed to provide tools for how to screen patients for social drivers of health factors.  </a:t>
            </a:r>
          </a:p>
          <a:p>
            <a:endParaRPr lang="en-US" sz="1100" baseline="0" dirty="0">
              <a:latin typeface="Verdana"/>
            </a:endParaRPr>
          </a:p>
          <a:p>
            <a:r>
              <a:rPr lang="en-US" sz="1100" b="1" baseline="0" dirty="0">
                <a:latin typeface="Verdana"/>
              </a:rPr>
              <a:t>Authors(s): </a:t>
            </a:r>
          </a:p>
          <a:p>
            <a:r>
              <a:rPr lang="en-US" sz="1100" baseline="0" dirty="0">
                <a:latin typeface="Verdana"/>
              </a:rPr>
              <a:t>Jacquelin Coby-Beaver MA Ed., Director of DE&amp;I, Clinical Operations, Melinda Harville MPH, Community Outreach/Mobile Care Specialist, Nichole Edmonds MPH, Director, Community Health, Niteria McIntosh BSN, RN, Clinical Preceptor, Daphane Montriel BSM, Clinical Informaticist Sr, Jennifer Myles-Clair DNP, MSN, RN, NPD-BC, CCRN-K, CNE, NPD Lead, Jackie Rouse DrPH, Vice President Community Health, Moet Sims MPH, Manager Community Health, Katalin Stanaszak MSN, RN, AGCNS-BC, NPD Specialist, Tarrah Vergara MS, RN, NPD-BC, NPD Specialist </a:t>
            </a:r>
            <a:endParaRPr lang="en-US" sz="1600" baseline="0" dirty="0">
              <a:latin typeface="Verdana" panose="020B0604030504040204" pitchFamily="34" charset="0"/>
              <a:ea typeface="Verdana" panose="020B0604030504040204" pitchFamily="34" charset="0"/>
            </a:endParaRPr>
          </a:p>
          <a:p>
            <a:endParaRPr lang="en-US" sz="1100" baseline="0" dirty="0">
              <a:latin typeface="Verdana"/>
            </a:endParaRPr>
          </a:p>
          <a:p>
            <a:endParaRPr lang="en-US" sz="1100" baseline="0" dirty="0">
              <a:latin typeface="Verdana"/>
            </a:endParaRPr>
          </a:p>
          <a:p>
            <a:r>
              <a:rPr lang="en-US" sz="1100" b="1" baseline="0" dirty="0">
                <a:latin typeface="Verdana"/>
              </a:rPr>
              <a:t>Contact person: </a:t>
            </a:r>
          </a:p>
          <a:p>
            <a:r>
              <a:rPr lang="en-US" sz="1100" baseline="0" dirty="0">
                <a:latin typeface="Verdana"/>
              </a:rPr>
              <a:t>Jackie Rouse </a:t>
            </a:r>
            <a:r>
              <a:rPr lang="en-US" sz="1100" baseline="0" dirty="0">
                <a:latin typeface="Verdana"/>
                <a:hlinkClick r:id="rId3"/>
              </a:rPr>
              <a:t>Jackie.Rouse@aah.org</a:t>
            </a:r>
            <a:r>
              <a:rPr lang="en-US" sz="1100" baseline="0" dirty="0">
                <a:latin typeface="Verdana"/>
              </a:rPr>
              <a:t> </a:t>
            </a:r>
          </a:p>
          <a:p>
            <a:endParaRPr lang="en-US" sz="1100" b="1" baseline="0" dirty="0">
              <a:latin typeface="Verdana"/>
            </a:endParaRPr>
          </a:p>
          <a:p>
            <a:r>
              <a:rPr lang="en-US" sz="1100" b="1" baseline="0" dirty="0">
                <a:latin typeface="Verdana"/>
              </a:rPr>
              <a:t>Objectives: ​​</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Identify the basics of social drivers of health and why we screen as an organization. </a:t>
            </a:r>
          </a:p>
          <a:p>
            <a:pPr marL="171450" indent="-171450">
              <a:buFont typeface="Arial" panose="020B0604020202020204" pitchFamily="34" charset="0"/>
              <a:buChar char="•"/>
            </a:pPr>
            <a:r>
              <a:rPr lang="en-US" sz="1100" baseline="0">
                <a:latin typeface="Verdana"/>
              </a:rPr>
              <a:t>Identify </a:t>
            </a:r>
            <a:r>
              <a:rPr lang="en-US" sz="1100" baseline="0" dirty="0">
                <a:latin typeface="Verdana"/>
              </a:rPr>
              <a:t>effective communication skills to screen patients for social drivers of health factors.</a:t>
            </a:r>
          </a:p>
          <a:p>
            <a:r>
              <a:rPr lang="en-US" sz="1100" baseline="0" dirty="0">
                <a:latin typeface="Verdana"/>
              </a:rPr>
              <a:t>​​</a:t>
            </a:r>
          </a:p>
          <a:p>
            <a:r>
              <a:rPr lang="en-US" sz="1100" b="1" baseline="0" dirty="0">
                <a:latin typeface="Verdana"/>
              </a:rPr>
              <a:t>Target Audience:​</a:t>
            </a:r>
          </a:p>
          <a:p>
            <a:endParaRPr lang="en-US" sz="1100" b="1" baseline="0" dirty="0">
              <a:latin typeface="Verdana"/>
            </a:endParaRPr>
          </a:p>
          <a:p>
            <a:r>
              <a:rPr lang="en-US" sz="1100" baseline="0" dirty="0">
                <a:latin typeface="Verdana"/>
              </a:rPr>
              <a:t>This course is designed for nurses, community health workers, and social workers.  </a:t>
            </a:r>
          </a:p>
          <a:p>
            <a:endParaRPr lang="en-US" sz="1100" b="1" baseline="0" dirty="0">
              <a:latin typeface="Verdana"/>
            </a:endParaRPr>
          </a:p>
          <a:p>
            <a:r>
              <a:rPr lang="en-US" sz="1100" b="1" baseline="0" dirty="0">
                <a:latin typeface="Verdana"/>
              </a:rPr>
              <a:t>&lt;Registration Info&gt;</a:t>
            </a:r>
            <a:endParaRPr lang="en-US" sz="1000" b="1" baseline="0" dirty="0">
              <a:latin typeface="Verdana"/>
            </a:endParaRPr>
          </a:p>
          <a:p>
            <a:endParaRPr lang="en-US" sz="1000" b="1" baseline="0" dirty="0">
              <a:latin typeface="Verdana"/>
            </a:endParaRPr>
          </a:p>
          <a:p>
            <a:r>
              <a:rPr lang="en-US" sz="1000" b="1" baseline="0" dirty="0">
                <a:latin typeface="Verdana"/>
              </a:rPr>
              <a:t>Disclosure:</a:t>
            </a:r>
            <a:r>
              <a:rPr lang="en-US" sz="1000" baseline="0" dirty="0">
                <a:latin typeface="Verdana"/>
              </a:rPr>
              <a:t>​ The planner(s) and speaker(s) have indicated that there are no relevant financial relationships with any ineligible companies to disclose. </a:t>
            </a:r>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199999" y="425003"/>
            <a:ext cx="7400237" cy="954107"/>
          </a:xfrm>
          <a:prstGeom prst="rect">
            <a:avLst/>
          </a:prstGeom>
          <a:noFill/>
        </p:spPr>
        <p:txBody>
          <a:bodyPr wrap="square" rtlCol="0">
            <a:spAutoFit/>
          </a:bodyPr>
          <a:lstStyle/>
          <a:p>
            <a:pPr algn="ctr"/>
            <a:r>
              <a:rPr lang="en-US" sz="2800" dirty="0">
                <a:solidFill>
                  <a:schemeClr val="bg1"/>
                </a:solidFill>
                <a:latin typeface="Verdana" panose="020B0604030504040204" pitchFamily="34" charset="0"/>
                <a:ea typeface="Verdana" panose="020B0604030504040204" pitchFamily="34" charset="0"/>
              </a:rPr>
              <a:t>Social Drivers of Health: How to Screen Education 2023</a:t>
            </a:r>
          </a:p>
        </p:txBody>
      </p:sp>
      <p:sp>
        <p:nvSpPr>
          <p:cNvPr id="4" name="TextBox 3">
            <a:extLst>
              <a:ext uri="{FF2B5EF4-FFF2-40B4-BE49-F238E27FC236}">
                <a16:creationId xmlns:a16="http://schemas.microsoft.com/office/drawing/2014/main" id="{5A85724F-B69D-4E57-8759-75BFD05A246F}"/>
              </a:ext>
            </a:extLst>
          </p:cNvPr>
          <p:cNvSpPr txBox="1"/>
          <p:nvPr/>
        </p:nvSpPr>
        <p:spPr>
          <a:xfrm>
            <a:off x="1683913" y="1270404"/>
            <a:ext cx="5512157" cy="369332"/>
          </a:xfrm>
          <a:prstGeom prst="rect">
            <a:avLst/>
          </a:prstGeom>
          <a:noFill/>
        </p:spPr>
        <p:txBody>
          <a:bodyPr wrap="square" rtlCol="0">
            <a:spAutoFit/>
          </a:bodyPr>
          <a:lstStyle/>
          <a:p>
            <a:r>
              <a:rPr lang="en-US" dirty="0">
                <a:solidFill>
                  <a:schemeClr val="bg1"/>
                </a:solidFill>
              </a:rPr>
              <a:t>1/11/2023 to 12/31/2023  |  Location- Workday</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4"/>
          <a:stretch>
            <a:fillRect/>
          </a:stretch>
        </p:blipFill>
        <p:spPr>
          <a:xfrm>
            <a:off x="435575" y="7206912"/>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89917" y="6685071"/>
            <a:ext cx="7310319"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r>
              <a:rPr lang="en-US" sz="1000" dirty="0">
                <a:latin typeface="Verdana"/>
                <a:ea typeface="Verdana"/>
              </a:rPr>
              <a:t>Accreditation Council for Pharmacy Education (ACPE): Advocate Aurora Health designates this</a:t>
            </a:r>
            <a:endParaRPr lang="en-US" sz="1000" dirty="0">
              <a:latin typeface="Verdana"/>
              <a:ea typeface="+mn-lt"/>
              <a:cs typeface="+mn-lt"/>
            </a:endParaRPr>
          </a:p>
          <a:p>
            <a:r>
              <a:rPr lang="en-US" sz="1000" dirty="0">
                <a:latin typeface="Verdana"/>
                <a:ea typeface="Verdana"/>
              </a:rPr>
              <a:t>American Nurses Credentialing Center (ANCC): Advocate Aurora Health designates this (enduring) activity for a maximum of (0.5) ANCC contact hours. Nurses should claim only the credit commensurate with the extent of their participation in the activity. </a:t>
            </a:r>
            <a:endParaRPr lang="en-US" sz="1000" dirty="0"/>
          </a:p>
        </p:txBody>
      </p:sp>
    </p:spTree>
    <p:extLst>
      <p:ext uri="{BB962C8B-B14F-4D97-AF65-F5344CB8AC3E}">
        <p14:creationId xmlns:p14="http://schemas.microsoft.com/office/powerpoint/2010/main" val="29007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2" ma:contentTypeDescription="Create a new document." ma:contentTypeScope="" ma:versionID="3f902c7d66c4ff4efb52adc4f73621ac">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3d77a9a760f5399816d29d300e5744ad"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3.xml><?xml version="1.0" encoding="utf-8"?>
<ds:datastoreItem xmlns:ds="http://schemas.openxmlformats.org/officeDocument/2006/customXml" ds:itemID="{45AD1D3B-1E7F-4B21-B5D5-0497D87E1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172</TotalTime>
  <Words>375</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Schoon, Sara</cp:lastModifiedBy>
  <cp:revision>14</cp:revision>
  <dcterms:created xsi:type="dcterms:W3CDTF">2020-07-16T16:55:15Z</dcterms:created>
  <dcterms:modified xsi:type="dcterms:W3CDTF">2022-12-22T15:29:04Z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