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6"/>
  </p:sldMasterIdLst>
  <p:sldIdLst>
    <p:sldId id="262"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9DFF08-0C48-4BD2-A1C7-7B7573F52D05}" v="2" dt="2022-10-12T14:56:08.6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74" autoAdjust="0"/>
    <p:restoredTop sz="96224" autoAdjust="0"/>
  </p:normalViewPr>
  <p:slideViewPr>
    <p:cSldViewPr snapToGrid="0" snapToObjects="1">
      <p:cViewPr varScale="1">
        <p:scale>
          <a:sx n="61" d="100"/>
          <a:sy n="61" d="100"/>
        </p:scale>
        <p:origin x="1932" y="96"/>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customXml" Target="../customXml/item5.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10/12/2022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dvocateaurora.cnf.io/sessions/amw1/#!/dashboard" TargetMode="External"/><Relationship Id="rId2" Type="http://schemas.openxmlformats.org/officeDocument/2006/relationships/hyperlink" Target="https://teams.microsoft.com/l/meetup-join/19%3ameeting_YWE4NDM5NzctNDkxOS00NjQ4LWI5ZWEtMWYzMWNkNmYwN2E3%40thread.v2/0?context=%7B%22Tid%22%3A%22991ba2ea-1d0b-40b6-a6f1-9fb2f78a7d5e%22%2C%22Oid%22%3A%226028d558-e503-485f-b3ac-f345f1d32912%22%2C%22IsBroadcastMeeting%22%3Atrue%2C%22role%22%3A%22a%22%7D&amp;btype=a&amp;role=a" TargetMode="Externa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9B8B3E-63D0-4E6D-B2BF-FECA9639F06B}"/>
              </a:ext>
            </a:extLst>
          </p:cNvPr>
          <p:cNvSpPr/>
          <p:nvPr/>
        </p:nvSpPr>
        <p:spPr>
          <a:xfrm>
            <a:off x="0" y="0"/>
            <a:ext cx="7772400" cy="1574800"/>
          </a:xfrm>
          <a:prstGeom prst="rect">
            <a:avLst/>
          </a:prstGeom>
          <a:solidFill>
            <a:srgbClr val="003B5C"/>
          </a:solidFill>
          <a:ln>
            <a:solidFill>
              <a:srgbClr val="003B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EC1D9A0-CEE1-4D2E-9F59-145513C715E4}"/>
              </a:ext>
            </a:extLst>
          </p:cNvPr>
          <p:cNvSpPr txBox="1"/>
          <p:nvPr/>
        </p:nvSpPr>
        <p:spPr>
          <a:xfrm>
            <a:off x="0" y="165100"/>
            <a:ext cx="7721600" cy="461665"/>
          </a:xfrm>
          <a:prstGeom prst="rect">
            <a:avLst/>
          </a:prstGeom>
          <a:noFill/>
        </p:spPr>
        <p:txBody>
          <a:bodyPr wrap="square" rtlCol="0">
            <a:spAutoFit/>
          </a:bodyPr>
          <a:lstStyle/>
          <a:p>
            <a:pPr algn="ctr"/>
            <a:r>
              <a:rPr lang="en-US" sz="2400" i="1" dirty="0">
                <a:solidFill>
                  <a:schemeClr val="bg1">
                    <a:lumMod val="85000"/>
                  </a:schemeClr>
                </a:solidFill>
              </a:rPr>
              <a:t>Advocate Aurora Health System Nursing Shared Governance</a:t>
            </a:r>
          </a:p>
        </p:txBody>
      </p:sp>
      <p:sp>
        <p:nvSpPr>
          <p:cNvPr id="4" name="TextBox 3">
            <a:extLst>
              <a:ext uri="{FF2B5EF4-FFF2-40B4-BE49-F238E27FC236}">
                <a16:creationId xmlns:a16="http://schemas.microsoft.com/office/drawing/2014/main" id="{375FCEBC-023A-4BB9-B68F-706BE32B6E6F}"/>
              </a:ext>
            </a:extLst>
          </p:cNvPr>
          <p:cNvSpPr txBox="1"/>
          <p:nvPr/>
        </p:nvSpPr>
        <p:spPr>
          <a:xfrm>
            <a:off x="50800" y="534432"/>
            <a:ext cx="7747000" cy="1077218"/>
          </a:xfrm>
          <a:prstGeom prst="rect">
            <a:avLst/>
          </a:prstGeom>
          <a:noFill/>
        </p:spPr>
        <p:txBody>
          <a:bodyPr wrap="square" rtlCol="0">
            <a:spAutoFit/>
          </a:bodyPr>
          <a:lstStyle/>
          <a:p>
            <a:pPr algn="ctr"/>
            <a:r>
              <a:rPr lang="en-US" sz="3600" b="1" dirty="0">
                <a:solidFill>
                  <a:schemeClr val="bg1"/>
                </a:solidFill>
              </a:rPr>
              <a:t>NURSING FORUM</a:t>
            </a:r>
          </a:p>
          <a:p>
            <a:pPr algn="ctr"/>
            <a:r>
              <a:rPr lang="en-US" sz="2800" dirty="0">
                <a:solidFill>
                  <a:schemeClr val="bg1"/>
                </a:solidFill>
              </a:rPr>
              <a:t>November 3,2022 at 4pm</a:t>
            </a:r>
          </a:p>
        </p:txBody>
      </p:sp>
      <p:sp>
        <p:nvSpPr>
          <p:cNvPr id="5" name="Shape 113">
            <a:extLst>
              <a:ext uri="{FF2B5EF4-FFF2-40B4-BE49-F238E27FC236}">
                <a16:creationId xmlns:a16="http://schemas.microsoft.com/office/drawing/2014/main" id="{A298EF02-E2EB-4315-93CA-BC20D3B882B5}"/>
              </a:ext>
            </a:extLst>
          </p:cNvPr>
          <p:cNvSpPr/>
          <p:nvPr/>
        </p:nvSpPr>
        <p:spPr>
          <a:xfrm>
            <a:off x="175203" y="1618716"/>
            <a:ext cx="7498194" cy="830993"/>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a:defRPr sz="3800" baseline="30000">
                <a:latin typeface="Arial"/>
                <a:ea typeface="Arial"/>
                <a:cs typeface="Arial"/>
                <a:sym typeface="Arial"/>
              </a:defRPr>
            </a:lvl1pPr>
          </a:lstStyle>
          <a:p>
            <a:r>
              <a:rPr lang="en-US" sz="2400" b="1" baseline="0" dirty="0">
                <a:latin typeface="Verdana"/>
                <a:cs typeface="Verdana"/>
              </a:rPr>
              <a:t>Workplace Violence: Addressing violence and incivility through the eyes of nursing</a:t>
            </a:r>
          </a:p>
        </p:txBody>
      </p:sp>
      <p:sp>
        <p:nvSpPr>
          <p:cNvPr id="6" name="Shape 113">
            <a:extLst>
              <a:ext uri="{FF2B5EF4-FFF2-40B4-BE49-F238E27FC236}">
                <a16:creationId xmlns:a16="http://schemas.microsoft.com/office/drawing/2014/main" id="{804E3FAB-0545-4A33-9892-5FC7858E82AA}"/>
              </a:ext>
            </a:extLst>
          </p:cNvPr>
          <p:cNvSpPr/>
          <p:nvPr/>
        </p:nvSpPr>
        <p:spPr>
          <a:xfrm>
            <a:off x="160753" y="2404571"/>
            <a:ext cx="7450894" cy="3416316"/>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a:defRPr sz="3800" baseline="30000">
                <a:latin typeface="Arial"/>
                <a:ea typeface="Arial"/>
                <a:cs typeface="Arial"/>
                <a:sym typeface="Arial"/>
              </a:defRPr>
            </a:lvl1pPr>
          </a:lstStyle>
          <a:p>
            <a:r>
              <a:rPr lang="en-US" sz="1200" baseline="0" dirty="0">
                <a:latin typeface="Verdana"/>
                <a:cs typeface="Verdana"/>
              </a:rPr>
              <a:t>Incivility and violence in health care is a national concern. Please join us as we review our AAH violence prevention and response program, examine evidence around trauma-informed care and its relevance to nursing, and discuss individual and organizational approaches to addressing personal impacts of violence. Content and panel discussion will be framed by questions and suggestions submitted in advance by registrants. </a:t>
            </a:r>
            <a:endParaRPr lang="en-US" sz="1200" b="1" baseline="0" dirty="0">
              <a:latin typeface="Verdana"/>
              <a:cs typeface="Verdana"/>
            </a:endParaRPr>
          </a:p>
          <a:p>
            <a:r>
              <a:rPr lang="en-US" sz="1200" b="1" baseline="0" dirty="0">
                <a:latin typeface="Verdana"/>
                <a:cs typeface="Verdana"/>
              </a:rPr>
              <a:t>Presenting:</a:t>
            </a:r>
          </a:p>
          <a:p>
            <a:pPr marL="171450" indent="-171450">
              <a:buFont typeface="Arial" panose="020B0604020202020204" pitchFamily="34" charset="0"/>
              <a:buChar char="•"/>
            </a:pPr>
            <a:r>
              <a:rPr lang="en-US" sz="1200" baseline="0" dirty="0">
                <a:latin typeface="Verdana"/>
                <a:cs typeface="Verdana"/>
              </a:rPr>
              <a:t>Mary Beth Kingston, PhD, RN, NEA-BC, FAAN – Chief Nursing Officer</a:t>
            </a:r>
          </a:p>
          <a:p>
            <a:pPr marL="171450" indent="-171450">
              <a:buFont typeface="Arial" panose="020B0604020202020204" pitchFamily="34" charset="0"/>
              <a:buChar char="•"/>
            </a:pPr>
            <a:r>
              <a:rPr lang="en-US" sz="1200" baseline="0" dirty="0">
                <a:latin typeface="Verdana"/>
                <a:cs typeface="Verdana"/>
              </a:rPr>
              <a:t>Kendall Anderson, MSN, RN, CPN – President System Nursing Shared Governance</a:t>
            </a:r>
          </a:p>
          <a:p>
            <a:pPr marL="171450" indent="-171450">
              <a:buFont typeface="Arial" panose="020B0604020202020204" pitchFamily="34" charset="0"/>
              <a:buChar char="•"/>
            </a:pPr>
            <a:r>
              <a:rPr lang="en-US" sz="1200" baseline="0" dirty="0">
                <a:latin typeface="Verdana"/>
                <a:cs typeface="Verdana"/>
              </a:rPr>
              <a:t>Mark Concordia – Executive Director Workplace Violence Prevention</a:t>
            </a:r>
          </a:p>
          <a:p>
            <a:pPr marL="171450" indent="-171450">
              <a:buFont typeface="Arial" panose="020B0604020202020204" pitchFamily="34" charset="0"/>
              <a:buChar char="•"/>
            </a:pPr>
            <a:r>
              <a:rPr lang="en-US" sz="1200" baseline="0" dirty="0">
                <a:latin typeface="Verdana"/>
                <a:cs typeface="Verdana"/>
              </a:rPr>
              <a:t>Randy Stephan – System Vice President Security</a:t>
            </a:r>
          </a:p>
          <a:p>
            <a:pPr marL="171450" indent="-171450">
              <a:buFont typeface="Arial" panose="020B0604020202020204" pitchFamily="34" charset="0"/>
              <a:buChar char="•"/>
            </a:pPr>
            <a:r>
              <a:rPr lang="en-US" sz="1200" baseline="0" dirty="0">
                <a:latin typeface="Verdana"/>
                <a:cs typeface="Verdana"/>
              </a:rPr>
              <a:t>Kim Miiller, PsyD – Director of Trauma Recovery &amp; Resilience</a:t>
            </a:r>
          </a:p>
          <a:p>
            <a:pPr marL="171450" indent="-171450">
              <a:buFont typeface="Arial" panose="020B0604020202020204" pitchFamily="34" charset="0"/>
              <a:buChar char="•"/>
            </a:pPr>
            <a:r>
              <a:rPr lang="en-US" sz="1200" baseline="0" dirty="0">
                <a:latin typeface="Verdana"/>
                <a:cs typeface="Verdana"/>
              </a:rPr>
              <a:t>Rev. Kevin Massey, BCC – System Vice President Mission and Spiritual Care</a:t>
            </a:r>
          </a:p>
          <a:p>
            <a:pPr marL="171450" indent="-171450">
              <a:buFont typeface="Arial" panose="020B0604020202020204" pitchFamily="34" charset="0"/>
              <a:buChar char="•"/>
            </a:pPr>
            <a:r>
              <a:rPr lang="en-US" sz="1200" baseline="0" dirty="0">
                <a:latin typeface="Verdana"/>
                <a:cs typeface="Verdana"/>
              </a:rPr>
              <a:t>Kristi Webster, BSN, RN-BC – System Nursing Practice Council Co-Chair</a:t>
            </a:r>
          </a:p>
          <a:p>
            <a:pPr marL="171450" indent="-171450">
              <a:buFont typeface="Arial" panose="020B0604020202020204" pitchFamily="34" charset="0"/>
              <a:buChar char="•"/>
            </a:pPr>
            <a:endParaRPr lang="en-US" sz="1200" baseline="0" dirty="0">
              <a:latin typeface="Verdana"/>
              <a:cs typeface="Verdana"/>
            </a:endParaRPr>
          </a:p>
          <a:p>
            <a:r>
              <a:rPr lang="en-US" sz="1200" b="1" baseline="0" dirty="0">
                <a:latin typeface="Verdana"/>
                <a:cs typeface="Verdana"/>
              </a:rPr>
              <a:t>Desired Learning Outcome: </a:t>
            </a:r>
            <a:r>
              <a:rPr lang="en-US" sz="1200" baseline="0" dirty="0">
                <a:latin typeface="Verdana"/>
                <a:cs typeface="Verdana"/>
              </a:rPr>
              <a:t>Using a Likert scale, after participating in this event, learners will have an increased knowledge of the AAH violence prevention and response program, trauma-informed care principles, and practical tips for personal and professional options when violence occurs. </a:t>
            </a:r>
          </a:p>
        </p:txBody>
      </p:sp>
      <p:graphicFrame>
        <p:nvGraphicFramePr>
          <p:cNvPr id="7" name="Table 5">
            <a:extLst>
              <a:ext uri="{FF2B5EF4-FFF2-40B4-BE49-F238E27FC236}">
                <a16:creationId xmlns:a16="http://schemas.microsoft.com/office/drawing/2014/main" id="{CD51FBCE-F3E2-4466-B7C1-6FA3AAF1006F}"/>
              </a:ext>
            </a:extLst>
          </p:cNvPr>
          <p:cNvGraphicFramePr>
            <a:graphicFrameLocks noGrp="1"/>
          </p:cNvGraphicFramePr>
          <p:nvPr>
            <p:extLst>
              <p:ext uri="{D42A27DB-BD31-4B8C-83A1-F6EECF244321}">
                <p14:modId xmlns:p14="http://schemas.microsoft.com/office/powerpoint/2010/main" val="4029971363"/>
              </p:ext>
            </p:extLst>
          </p:nvPr>
        </p:nvGraphicFramePr>
        <p:xfrm>
          <a:off x="240771" y="5784641"/>
          <a:ext cx="7240058" cy="2082722"/>
        </p:xfrm>
        <a:graphic>
          <a:graphicData uri="http://schemas.openxmlformats.org/drawingml/2006/table">
            <a:tbl>
              <a:tblPr firstRow="1" bandRow="1">
                <a:tableStyleId>{793D81CF-94F2-401A-BA57-92F5A7B2D0C5}</a:tableStyleId>
              </a:tblPr>
              <a:tblGrid>
                <a:gridCol w="3620029">
                  <a:extLst>
                    <a:ext uri="{9D8B030D-6E8A-4147-A177-3AD203B41FA5}">
                      <a16:colId xmlns:a16="http://schemas.microsoft.com/office/drawing/2014/main" val="1135062437"/>
                    </a:ext>
                  </a:extLst>
                </a:gridCol>
                <a:gridCol w="3620029">
                  <a:extLst>
                    <a:ext uri="{9D8B030D-6E8A-4147-A177-3AD203B41FA5}">
                      <a16:colId xmlns:a16="http://schemas.microsoft.com/office/drawing/2014/main" val="3543665618"/>
                    </a:ext>
                  </a:extLst>
                </a:gridCol>
              </a:tblGrid>
              <a:tr h="561571">
                <a:tc>
                  <a:txBody>
                    <a:bodyPr/>
                    <a:lstStyle/>
                    <a:p>
                      <a:pPr algn="ctr"/>
                      <a:r>
                        <a:rPr lang="en-US" sz="1600" dirty="0">
                          <a:solidFill>
                            <a:srgbClr val="FF0000"/>
                          </a:solidFill>
                        </a:rPr>
                        <a:t>Location: Microsoft Teams Meeting</a:t>
                      </a:r>
                    </a:p>
                    <a:p>
                      <a:pPr algn="ctr"/>
                      <a:r>
                        <a:rPr lang="en-US" sz="1600" dirty="0"/>
                        <a:t>November 3, 2022- 4pm</a:t>
                      </a:r>
                      <a:endParaRPr lang="en-US" sz="1400" dirty="0"/>
                    </a:p>
                  </a:txBody>
                  <a:tcPr>
                    <a:lnB w="12700" cmpd="sng">
                      <a:noFill/>
                    </a:lnB>
                    <a:solidFill>
                      <a:schemeClr val="tx1">
                        <a:lumMod val="75000"/>
                        <a:lumOff val="25000"/>
                      </a:schemeClr>
                    </a:solidFill>
                  </a:tcPr>
                </a:tc>
                <a:tc>
                  <a:txBody>
                    <a:bodyPr/>
                    <a:lstStyle/>
                    <a:p>
                      <a:pPr algn="ctr"/>
                      <a:r>
                        <a:rPr lang="en-US" sz="1600" u="none" dirty="0">
                          <a:solidFill>
                            <a:srgbClr val="FF0000"/>
                          </a:solidFill>
                        </a:rPr>
                        <a:t>Please submit your questions in advance</a:t>
                      </a:r>
                    </a:p>
                    <a:p>
                      <a:pPr algn="ctr"/>
                      <a:r>
                        <a:rPr lang="en-US" sz="1600" dirty="0">
                          <a:solidFill>
                            <a:schemeClr val="bg1"/>
                          </a:solidFill>
                        </a:rPr>
                        <a:t>between October 11 – 30</a:t>
                      </a:r>
                    </a:p>
                  </a:txBody>
                  <a:tcPr>
                    <a:lnB w="12700" cmpd="sng">
                      <a:noFill/>
                    </a:lnB>
                    <a:solidFill>
                      <a:schemeClr val="tx1">
                        <a:lumMod val="75000"/>
                        <a:lumOff val="25000"/>
                      </a:schemeClr>
                    </a:solidFill>
                  </a:tcPr>
                </a:tc>
                <a:extLst>
                  <a:ext uri="{0D108BD9-81ED-4DB2-BD59-A6C34878D82A}">
                    <a16:rowId xmlns:a16="http://schemas.microsoft.com/office/drawing/2014/main" val="2035419613"/>
                  </a:ext>
                </a:extLst>
              </a:tr>
              <a:tr h="104640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85322285"/>
                  </a:ext>
                </a:extLst>
              </a:tr>
              <a:tr h="370840">
                <a:tc>
                  <a:txBody>
                    <a:bodyPr/>
                    <a:lstStyle/>
                    <a:p>
                      <a:r>
                        <a:rPr lang="en-US" sz="1200" dirty="0">
                          <a:hlinkClick r:id="rId2"/>
                        </a:rPr>
                        <a:t>Hyperlink to Teams Live event</a:t>
                      </a:r>
                      <a:endParaRPr lang="en-US" sz="1200" dirty="0"/>
                    </a:p>
                  </a:txBody>
                  <a:tcPr>
                    <a:lnR w="12700" cap="flat" cmpd="sng" algn="ctr">
                      <a:solidFill>
                        <a:schemeClr val="tx1"/>
                      </a:solidFill>
                      <a:prstDash val="solid"/>
                      <a:round/>
                      <a:headEnd type="none" w="med" len="med"/>
                      <a:tailEnd type="none" w="med" len="med"/>
                    </a:lnR>
                    <a:lnT w="12700" cmpd="sng">
                      <a:noFill/>
                    </a:lnT>
                  </a:tcPr>
                </a:tc>
                <a:tc>
                  <a:txBody>
                    <a:bodyPr/>
                    <a:lstStyle/>
                    <a:p>
                      <a:r>
                        <a:rPr lang="en-US" sz="1200" dirty="0">
                          <a:hlinkClick r:id="rId3"/>
                        </a:rPr>
                        <a:t>Hyperlink to CNF I/O</a:t>
                      </a:r>
                      <a:endParaRPr lang="en-US" sz="1200" dirty="0"/>
                    </a:p>
                    <a:p>
                      <a:r>
                        <a:rPr lang="en-US" sz="1200" dirty="0"/>
                        <a:t>Go to date and click on Workplace Violence</a:t>
                      </a:r>
                    </a:p>
                  </a:txBody>
                  <a:tcPr>
                    <a:lnL w="12700" cap="flat" cmpd="sng" algn="ctr">
                      <a:solidFill>
                        <a:schemeClr val="tx1"/>
                      </a:solidFill>
                      <a:prstDash val="solid"/>
                      <a:round/>
                      <a:headEnd type="none" w="med" len="med"/>
                      <a:tailEnd type="none" w="med" len="med"/>
                    </a:lnL>
                    <a:lnT w="12700" cmpd="sng">
                      <a:noFill/>
                    </a:lnT>
                  </a:tcPr>
                </a:tc>
                <a:extLst>
                  <a:ext uri="{0D108BD9-81ED-4DB2-BD59-A6C34878D82A}">
                    <a16:rowId xmlns:a16="http://schemas.microsoft.com/office/drawing/2014/main" val="562618896"/>
                  </a:ext>
                </a:extLst>
              </a:tr>
            </a:tbl>
          </a:graphicData>
        </a:graphic>
      </p:graphicFrame>
      <p:sp>
        <p:nvSpPr>
          <p:cNvPr id="10" name="TextBox 9">
            <a:extLst>
              <a:ext uri="{FF2B5EF4-FFF2-40B4-BE49-F238E27FC236}">
                <a16:creationId xmlns:a16="http://schemas.microsoft.com/office/drawing/2014/main" id="{D463A277-E7DF-4786-9FCA-ED119C03A4C3}"/>
              </a:ext>
            </a:extLst>
          </p:cNvPr>
          <p:cNvSpPr txBox="1"/>
          <p:nvPr/>
        </p:nvSpPr>
        <p:spPr>
          <a:xfrm>
            <a:off x="160753" y="7882146"/>
            <a:ext cx="7658951" cy="1754326"/>
          </a:xfrm>
          <a:prstGeom prst="rect">
            <a:avLst/>
          </a:prstGeom>
          <a:noFill/>
        </p:spPr>
        <p:txBody>
          <a:bodyPr wrap="square">
            <a:spAutoFit/>
          </a:bodyPr>
          <a:lstStyle/>
          <a:p>
            <a:pPr fontAlgn="base"/>
            <a:r>
              <a:rPr lang="en-US" sz="900" b="1" dirty="0">
                <a:latin typeface="Arial" panose="020B0604020202020204" pitchFamily="34" charset="0"/>
              </a:rPr>
              <a:t>Continuing Nursing Education Hours:</a:t>
            </a:r>
            <a:r>
              <a:rPr lang="en-US" sz="900" dirty="0">
                <a:latin typeface="Arial" panose="020B0604020202020204" pitchFamily="34" charset="0"/>
              </a:rPr>
              <a:t>​</a:t>
            </a:r>
            <a:endParaRPr lang="en-US" sz="900" dirty="0"/>
          </a:p>
          <a:p>
            <a:pPr fontAlgn="base">
              <a:buFont typeface="Arial" panose="020B0604020202020204" pitchFamily="34" charset="0"/>
              <a:buChar char="•"/>
            </a:pPr>
            <a:r>
              <a:rPr lang="en-US" sz="900" b="1" dirty="0">
                <a:latin typeface="Arial" panose="020B0604020202020204" pitchFamily="34" charset="0"/>
              </a:rPr>
              <a:t> </a:t>
            </a:r>
            <a:r>
              <a:rPr lang="en-US" sz="900" dirty="0">
                <a:latin typeface="Arial" panose="020B0604020202020204" pitchFamily="34" charset="0"/>
              </a:rPr>
              <a:t>1.0contact hours will be awarded upon successful completion of this program. </a:t>
            </a:r>
            <a:r>
              <a:rPr lang="en-US" sz="9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900" b="1" dirty="0">
                <a:effectLst/>
                <a:latin typeface="Arial" panose="020B0604020202020204" pitchFamily="34" charset="0"/>
                <a:ea typeface="Calibri" panose="020F0502020204030204" pitchFamily="34" charset="0"/>
                <a:cs typeface="Arial" panose="020B0604020202020204" pitchFamily="34" charset="0"/>
              </a:rPr>
              <a:t>Criteria for Successful Completion: </a:t>
            </a:r>
            <a:r>
              <a:rPr lang="en-US" sz="900" dirty="0">
                <a:effectLst/>
                <a:latin typeface="Arial" panose="020B0604020202020204" pitchFamily="34" charset="0"/>
                <a:ea typeface="Calibri" panose="020F0502020204030204" pitchFamily="34" charset="0"/>
                <a:cs typeface="Arial" panose="020B0604020202020204" pitchFamily="34" charset="0"/>
              </a:rPr>
              <a:t>​</a:t>
            </a:r>
          </a:p>
          <a:p>
            <a:pPr marL="0" marR="0">
              <a:spcBef>
                <a:spcPts val="0"/>
              </a:spcBef>
              <a:spcAft>
                <a:spcPts val="0"/>
              </a:spcAft>
            </a:pPr>
            <a:r>
              <a:rPr lang="en-US" sz="900" dirty="0">
                <a:effectLst/>
                <a:latin typeface="Arial" panose="020B0604020202020204" pitchFamily="34" charset="0"/>
                <a:ea typeface="Calibri" panose="020F0502020204030204" pitchFamily="34" charset="0"/>
                <a:cs typeface="Arial" panose="020B0604020202020204" pitchFamily="34" charset="0"/>
              </a:rPr>
              <a:t>Attendance of the entire event. ​</a:t>
            </a:r>
          </a:p>
          <a:p>
            <a:pPr marL="0" marR="0">
              <a:spcBef>
                <a:spcPts val="0"/>
              </a:spcBef>
              <a:spcAft>
                <a:spcPts val="0"/>
              </a:spcAft>
            </a:pPr>
            <a:r>
              <a:rPr lang="en-US" sz="900" dirty="0">
                <a:effectLst/>
                <a:latin typeface="Arial" panose="020B0604020202020204" pitchFamily="34" charset="0"/>
                <a:ea typeface="Calibri" panose="020F0502020204030204" pitchFamily="34" charset="0"/>
                <a:cs typeface="Arial" panose="020B0604020202020204" pitchFamily="34" charset="0"/>
              </a:rPr>
              <a:t>Evaluations will be completed after the event.  ​</a:t>
            </a:r>
          </a:p>
          <a:p>
            <a:pPr marL="0" marR="0">
              <a:spcBef>
                <a:spcPts val="0"/>
              </a:spcBef>
              <a:spcAft>
                <a:spcPts val="0"/>
              </a:spcAft>
            </a:pPr>
            <a:r>
              <a:rPr lang="en-US" sz="900" dirty="0">
                <a:effectLst/>
                <a:latin typeface="Arial" panose="020B0604020202020204" pitchFamily="34" charset="0"/>
                <a:ea typeface="Calibri" panose="020F0502020204030204" pitchFamily="34" charset="0"/>
                <a:cs typeface="Arial" panose="020B0604020202020204" pitchFamily="34" charset="0"/>
              </a:rPr>
              <a:t>Participants will have 28 days to complete the evaluation.  ​</a:t>
            </a:r>
          </a:p>
          <a:p>
            <a:pPr marL="0" marR="0">
              <a:spcBef>
                <a:spcPts val="0"/>
              </a:spcBef>
              <a:spcAft>
                <a:spcPts val="0"/>
              </a:spcAft>
            </a:pPr>
            <a:r>
              <a:rPr lang="en-US" sz="900" dirty="0">
                <a:effectLst/>
                <a:latin typeface="Arial" panose="020B0604020202020204" pitchFamily="34" charset="0"/>
                <a:ea typeface="Calibri" panose="020F0502020204030204" pitchFamily="34" charset="0"/>
                <a:cs typeface="Arial" panose="020B0604020202020204" pitchFamily="34" charset="0"/>
              </a:rPr>
              <a:t>Upon submission of the evaluation, the participant will receive their certificate.  ​</a:t>
            </a:r>
          </a:p>
          <a:p>
            <a:pPr fontAlgn="base"/>
            <a:r>
              <a:rPr lang="en-US" sz="900" dirty="0">
                <a:effectLst/>
                <a:latin typeface="Arial" panose="020B0604020202020204" pitchFamily="34" charset="0"/>
                <a:ea typeface="Calibri" panose="020F0502020204030204" pitchFamily="34" charset="0"/>
                <a:cs typeface="Arial" panose="020B0604020202020204" pitchFamily="34" charset="0"/>
              </a:rPr>
              <a:t> </a:t>
            </a:r>
            <a:r>
              <a:rPr lang="en-US" sz="900" b="1" dirty="0">
                <a:latin typeface="Arial" panose="020B0604020202020204" pitchFamily="34" charset="0"/>
              </a:rPr>
              <a:t>Disclosure: </a:t>
            </a:r>
            <a:r>
              <a:rPr lang="en-US" sz="900" dirty="0">
                <a:latin typeface="Arial" panose="020B0604020202020204" pitchFamily="34" charset="0"/>
              </a:rPr>
              <a:t>​</a:t>
            </a:r>
            <a:endParaRPr lang="en-US" sz="900" dirty="0"/>
          </a:p>
          <a:p>
            <a:pPr fontAlgn="base">
              <a:buFont typeface="Arial" panose="020B0604020202020204" pitchFamily="34" charset="0"/>
              <a:buChar char="•"/>
            </a:pPr>
            <a:r>
              <a:rPr lang="en-US" sz="900" dirty="0">
                <a:latin typeface="Arial" panose="020B0604020202020204" pitchFamily="34" charset="0"/>
              </a:rPr>
              <a:t>None of the planners or presenters for this educational activity have relevant financial relationships to disclose with ineligible companies.​</a:t>
            </a:r>
          </a:p>
          <a:p>
            <a:pPr marL="0" marR="0">
              <a:spcBef>
                <a:spcPts val="0"/>
              </a:spcBef>
              <a:spcAft>
                <a:spcPts val="0"/>
              </a:spcAft>
            </a:pPr>
            <a:r>
              <a:rPr lang="en-US" sz="900" b="1" dirty="0">
                <a:effectLst/>
                <a:latin typeface="Arial" panose="020B0604020202020204" pitchFamily="34" charset="0"/>
                <a:ea typeface="Calibri" panose="020F0502020204030204" pitchFamily="34" charset="0"/>
                <a:cs typeface="Arial" panose="020B0604020202020204" pitchFamily="34" charset="0"/>
              </a:rPr>
              <a:t>Accreditation Statement: </a:t>
            </a:r>
            <a:r>
              <a:rPr lang="en-US" sz="900" dirty="0">
                <a:effectLst/>
                <a:latin typeface="Arial" panose="020B0604020202020204" pitchFamily="34" charset="0"/>
                <a:ea typeface="Calibri" panose="020F0502020204030204" pitchFamily="34" charset="0"/>
                <a:cs typeface="Arial" panose="020B0604020202020204" pitchFamily="34" charset="0"/>
              </a:rPr>
              <a:t>​</a:t>
            </a:r>
          </a:p>
          <a:p>
            <a:pPr marL="0" marR="0">
              <a:spcBef>
                <a:spcPts val="0"/>
              </a:spcBef>
              <a:spcAft>
                <a:spcPts val="0"/>
              </a:spcAft>
            </a:pPr>
            <a:r>
              <a:rPr lang="en-US" sz="900" dirty="0">
                <a:effectLst/>
                <a:latin typeface="Arial" panose="020B0604020202020204" pitchFamily="34" charset="0"/>
                <a:ea typeface="Calibri" panose="020F0502020204030204" pitchFamily="34" charset="0"/>
                <a:cs typeface="Arial" panose="020B0604020202020204" pitchFamily="34" charset="0"/>
              </a:rPr>
              <a:t>Advocate Aurora Health is approved as a provider of nursing continuing professional development by the Ohio Nurses Association, an accredited approver by the American Nurses Credentialing Center's Commission on Accreditation. (OBN-001-91)​ </a:t>
            </a:r>
          </a:p>
        </p:txBody>
      </p:sp>
      <p:sp>
        <p:nvSpPr>
          <p:cNvPr id="15" name="TextBox 14">
            <a:extLst>
              <a:ext uri="{FF2B5EF4-FFF2-40B4-BE49-F238E27FC236}">
                <a16:creationId xmlns:a16="http://schemas.microsoft.com/office/drawing/2014/main" id="{67F21C0C-6DCF-4153-B17B-73F415BCBEE8}"/>
              </a:ext>
            </a:extLst>
          </p:cNvPr>
          <p:cNvSpPr txBox="1"/>
          <p:nvPr/>
        </p:nvSpPr>
        <p:spPr>
          <a:xfrm>
            <a:off x="160752" y="9693468"/>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Garza   Created 100522   Revised   Post until 11/03/22</a:t>
            </a:r>
            <a:endParaRPr lang="en-US" sz="800" dirty="0">
              <a:solidFill>
                <a:srgbClr val="FF3CE8"/>
              </a:solidFill>
              <a:latin typeface="Arial" charset="0"/>
              <a:ea typeface="Arial" charset="0"/>
              <a:cs typeface="Arial" charset="0"/>
            </a:endParaRPr>
          </a:p>
          <a:p>
            <a:endParaRPr lang="en-US" sz="900" dirty="0">
              <a:latin typeface="Arial" charset="0"/>
              <a:ea typeface="Arial" charset="0"/>
              <a:cs typeface="Arial" charset="0"/>
            </a:endParaRPr>
          </a:p>
        </p:txBody>
      </p:sp>
      <p:pic>
        <p:nvPicPr>
          <p:cNvPr id="17" name="Picture 16" descr="Logo&#10;&#10;Description automatically generated">
            <a:extLst>
              <a:ext uri="{FF2B5EF4-FFF2-40B4-BE49-F238E27FC236}">
                <a16:creationId xmlns:a16="http://schemas.microsoft.com/office/drawing/2014/main" id="{CB6D4F8C-CEE3-472F-9329-D7880904B411}"/>
              </a:ext>
            </a:extLst>
          </p:cNvPr>
          <p:cNvPicPr>
            <a:picLocks noChangeAspect="1"/>
          </p:cNvPicPr>
          <p:nvPr/>
        </p:nvPicPr>
        <p:blipFill>
          <a:blip r:embed="rId4"/>
          <a:stretch>
            <a:fillRect/>
          </a:stretch>
        </p:blipFill>
        <p:spPr>
          <a:xfrm>
            <a:off x="4964969" y="9664695"/>
            <a:ext cx="2646679" cy="365760"/>
          </a:xfrm>
          <a:prstGeom prst="rect">
            <a:avLst/>
          </a:prstGeom>
        </p:spPr>
      </p:pic>
      <p:pic>
        <p:nvPicPr>
          <p:cNvPr id="12" name="Picture 11" descr="Qr code&#10;&#10;Description automatically generated">
            <a:extLst>
              <a:ext uri="{FF2B5EF4-FFF2-40B4-BE49-F238E27FC236}">
                <a16:creationId xmlns:a16="http://schemas.microsoft.com/office/drawing/2014/main" id="{97ED4952-E798-4393-9A6C-DAC2D2282102}"/>
              </a:ext>
            </a:extLst>
          </p:cNvPr>
          <p:cNvPicPr>
            <a:picLocks noChangeAspect="1"/>
          </p:cNvPicPr>
          <p:nvPr/>
        </p:nvPicPr>
        <p:blipFill>
          <a:blip r:embed="rId5"/>
          <a:stretch>
            <a:fillRect/>
          </a:stretch>
        </p:blipFill>
        <p:spPr>
          <a:xfrm>
            <a:off x="1654024" y="6412799"/>
            <a:ext cx="914400" cy="914400"/>
          </a:xfrm>
          <a:prstGeom prst="rect">
            <a:avLst/>
          </a:prstGeom>
        </p:spPr>
      </p:pic>
      <p:pic>
        <p:nvPicPr>
          <p:cNvPr id="9" name="Picture 8" descr="Qr code&#10;&#10;Description automatically generated">
            <a:extLst>
              <a:ext uri="{FF2B5EF4-FFF2-40B4-BE49-F238E27FC236}">
                <a16:creationId xmlns:a16="http://schemas.microsoft.com/office/drawing/2014/main" id="{B9A07AA4-A8B4-4507-BE79-0C5F99F6CDFC}"/>
              </a:ext>
            </a:extLst>
          </p:cNvPr>
          <p:cNvPicPr>
            <a:picLocks noChangeAspect="1"/>
          </p:cNvPicPr>
          <p:nvPr/>
        </p:nvPicPr>
        <p:blipFill>
          <a:blip r:embed="rId6"/>
          <a:stretch>
            <a:fillRect/>
          </a:stretch>
        </p:blipFill>
        <p:spPr>
          <a:xfrm>
            <a:off x="5373908" y="6445237"/>
            <a:ext cx="914400" cy="914400"/>
          </a:xfrm>
          <a:prstGeom prst="rect">
            <a:avLst/>
          </a:prstGeom>
        </p:spPr>
      </p:pic>
    </p:spTree>
    <p:extLst>
      <p:ext uri="{BB962C8B-B14F-4D97-AF65-F5344CB8AC3E}">
        <p14:creationId xmlns:p14="http://schemas.microsoft.com/office/powerpoint/2010/main" val="2329339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f46a28a4-f3b3-4851-86b3-b10f5f45f34e" ContentTypeId="0x010100446DC78E14500C46ADD7E64C76C8CDE1" PreviousValue="false"/>
</file>

<file path=customXml/item2.xml><?xml version="1.0" encoding="utf-8"?>
<p:properties xmlns:p="http://schemas.microsoft.com/office/2006/metadata/properties" xmlns:xsi="http://www.w3.org/2001/XMLSchema-instance" xmlns:pc="http://schemas.microsoft.com/office/infopath/2007/PartnerControls">
  <documentManagement>
    <Document_x0020_Status xmlns="bf33b138-7251-43fb-83b7-612f801c6c56">Active</Document_x0020_Status>
    <AdvocateDocumentDescription xmlns="bf33b138-7251-43fb-83b7-612f801c6c56" xsi:nil="true"/>
    <DocumentCategory xmlns="bf33b138-7251-43fb-83b7-612f801c6c56">brand resources</DocumentCategory>
    <c3b63d8f56214d1a8c629d6bd0f1a413 xmlns="bf33b138-7251-43fb-83b7-612f801c6c56">
      <Terms xmlns="http://schemas.microsoft.com/office/infopath/2007/PartnerControls">
        <TermInfo xmlns="http://schemas.microsoft.com/office/infopath/2007/PartnerControls">
          <TermName xmlns="http://schemas.microsoft.com/office/infopath/2007/PartnerControls">Advocate</TermName>
          <TermId xmlns="http://schemas.microsoft.com/office/infopath/2007/PartnerControls">7cf37cc2-8425-4060-8dbf-3f061caa16fa</TermId>
        </TermInfo>
      </Terms>
    </c3b63d8f56214d1a8c629d6bd0f1a413>
    <TaxCatchAll xmlns="bf33b138-7251-43fb-83b7-612f801c6c56">
      <Value>5</Value>
    </TaxCatchAll>
    <Next_x0020_Review_x0020_Date xmlns="bf33b138-7251-43fb-83b7-612f801c6c56" xsi:nil="true"/>
    <Document_x0020_Owner xmlns="bf33b138-7251-43fb-83b7-612f801c6c56">
      <UserInfo>
        <DisplayName/>
        <AccountId xsi:nil="true"/>
        <AccountType/>
      </UserInfo>
    </Document_x0020_Owner>
    <Document_x0020_Review_x0020_Cycle xmlns="bf33b138-7251-43fb-83b7-612f801c6c56" xsi:nil="true"/>
    <DisplayOnHomepage xmlns="bf33b138-7251-43fb-83b7-612f801c6c56">true</DisplayOnHomepage>
    <Approver xmlns="bf33b138-7251-43fb-83b7-612f801c6c56">
      <UserInfo>
        <DisplayName/>
        <AccountId xsi:nil="true"/>
        <AccountType/>
      </UserInfo>
    </Approver>
    <RevisionDate xmlns="bf33b138-7251-43fb-83b7-612f801c6c56">2021-09-17T05:00:00+00:00</RevisionDate>
    <AdvocateIsArchived xmlns="d019f32e-6fd8-41f8-aa31-79cf1a6364d4">false</AdvocateIsArchived>
    <AdvocateArchivedDate xmlns="d019f32e-6fd8-41f8-aa31-79cf1a6364d4" xsi:nil="true"/>
    <Created1 xmlns="bf33b138-7251-43fb-83b7-612f801c6c56" xsi:nil="true"/>
    <_dlc_DocId xmlns="d019f32e-6fd8-41f8-aa31-79cf1a6364d4">63QTJRP3QDAT-1056837116-7770</_dlc_DocId>
    <_dlc_DocIdUrl xmlns="d019f32e-6fd8-41f8-aa31-79cf1a6364d4">
      <Url>https://advocatehealth.sharepoint.com/sites/AO/News/_layouts/15/DocIdRedir.aspx?ID=63QTJRP3QDAT-1056837116-7770</Url>
      <Description>63QTJRP3QDAT-1056837116-7770</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AdvocateDocument" ma:contentTypeID="0x010100446DC78E14500C46ADD7E64C76C8CDE100C4A13B18F62DA146A246BB1A89C44424" ma:contentTypeVersion="52" ma:contentTypeDescription="Content type used to store documents on department sites" ma:contentTypeScope="" ma:versionID="825b53703aa7f3c798274db8a0a80447">
  <xsd:schema xmlns:xsd="http://www.w3.org/2001/XMLSchema" xmlns:xs="http://www.w3.org/2001/XMLSchema" xmlns:p="http://schemas.microsoft.com/office/2006/metadata/properties" xmlns:ns2="bf33b138-7251-43fb-83b7-612f801c6c56" xmlns:ns3="d019f32e-6fd8-41f8-aa31-79cf1a6364d4" targetNamespace="http://schemas.microsoft.com/office/2006/metadata/properties" ma:root="true" ma:fieldsID="e06eae74675a3b90a1aae25b6dc106bf" ns2:_="" ns3:_="">
    <xsd:import namespace="bf33b138-7251-43fb-83b7-612f801c6c56"/>
    <xsd:import namespace="d019f32e-6fd8-41f8-aa31-79cf1a6364d4"/>
    <xsd:element name="properties">
      <xsd:complexType>
        <xsd:sequence>
          <xsd:element name="documentManagement">
            <xsd:complexType>
              <xsd:all>
                <xsd:element ref="ns2:AdvocateDocumentDescription" minOccurs="0"/>
                <xsd:element ref="ns2:DisplayOnHomepage" minOccurs="0"/>
                <xsd:element ref="ns2:DocumentCategory"/>
                <xsd:element ref="ns2:Document_x0020_Owner" minOccurs="0"/>
                <xsd:element ref="ns2:Created1" minOccurs="0"/>
                <xsd:element ref="ns2:Approver" minOccurs="0"/>
                <xsd:element ref="ns2:RevisionDate" minOccurs="0"/>
                <xsd:element ref="ns2:Next_x0020_Review_x0020_Date" minOccurs="0"/>
                <xsd:element ref="ns2:TaxCatchAllLabel" minOccurs="0"/>
                <xsd:element ref="ns2:c3b63d8f56214d1a8c629d6bd0f1a413" minOccurs="0"/>
                <xsd:element ref="ns2:TaxCatchAll" minOccurs="0"/>
                <xsd:element ref="ns2:Document_x0020_Status" minOccurs="0"/>
                <xsd:element ref="ns2:Document_x0020_Review_x0020_Cycle" minOccurs="0"/>
                <xsd:element ref="ns3:AdvocateIsArchived" minOccurs="0"/>
                <xsd:element ref="ns3:AdvocateArchived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3b138-7251-43fb-83b7-612f801c6c56" elementFormDefault="qualified">
    <xsd:import namespace="http://schemas.microsoft.com/office/2006/documentManagement/types"/>
    <xsd:import namespace="http://schemas.microsoft.com/office/infopath/2007/PartnerControls"/>
    <xsd:element name="AdvocateDocumentDescription" ma:index="3" nillable="true" ma:displayName="Advocate Document Description" ma:internalName="AdvocateDocumentDescription" ma:readOnly="false">
      <xsd:simpleType>
        <xsd:restriction base="dms:Note">
          <xsd:maxLength value="255"/>
        </xsd:restriction>
      </xsd:simpleType>
    </xsd:element>
    <xsd:element name="DisplayOnHomepage" ma:index="4" nillable="true" ma:displayName="Display On Homepage" ma:default="1" ma:internalName="DisplayOnHomepage">
      <xsd:simpleType>
        <xsd:restriction base="dms:Boolean"/>
      </xsd:simpleType>
    </xsd:element>
    <xsd:element name="DocumentCategory" ma:index="5" ma:displayName="Homepage Category" ma:description="Used to group documents on the department homepage" ma:format="Dropdown" ma:internalName="DocumentCategory">
      <xsd:simpleType>
        <xsd:union memberTypes="dms:Text">
          <xsd:simpleType>
            <xsd:restriction base="dms:Choice">
              <xsd:enumeration value="Please select a category below or type in the free form section"/>
              <xsd:enumeration value="BroMenn/Eureka Announcements"/>
              <xsd:enumeration value="Training"/>
              <xsd:enumeration value="Meeting Minutes"/>
            </xsd:restriction>
          </xsd:simpleType>
        </xsd:union>
      </xsd:simpleType>
    </xsd:element>
    <xsd:element name="Document_x0020_Owner" ma:index="6" nillable="true" ma:displayName="Document Owner (Last Name, First)" ma:description="ISO 9001 Recommended Field" ma:list="UserInfo"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reated1" ma:index="7" nillable="true" ma:displayName="Created" ma:description="ISO 9001 Recommended Field" ma:format="DateOnly" ma:internalName="Created1" ma:readOnly="false">
      <xsd:simpleType>
        <xsd:restriction base="dms:DateTime"/>
      </xsd:simpleType>
    </xsd:element>
    <xsd:element name="Approver" ma:index="8" nillable="true" ma:displayName="Approver (Last Name, First)" ma:description="ISO 9001 Recommended Field"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visionDate" ma:index="9" nillable="true" ma:displayName="Last Review Date" ma:default="[today]" ma:description="ISO 9001 Recommended Field" ma:format="DateOnly" ma:internalName="RevisionDate" ma:readOnly="false">
      <xsd:simpleType>
        <xsd:restriction base="dms:DateTime"/>
      </xsd:simpleType>
    </xsd:element>
    <xsd:element name="Next_x0020_Review_x0020_Date" ma:index="10" nillable="true" ma:displayName="Next Review Date" ma:description="ISO 9001 Recommended Field" ma:format="DateOnly" ma:internalName="Next_x0020_Review_x0020_Date">
      <xsd:simpleType>
        <xsd:restriction base="dms:DateTime"/>
      </xsd:simpleType>
    </xsd:element>
    <xsd:element name="TaxCatchAllLabel" ma:index="15" nillable="true" ma:displayName="Taxonomy Catch All Column1" ma:description="" ma:hidden="true" ma:list="{9b52349c-18e9-4e52-ab09-6dc37d71e179}" ma:internalName="TaxCatchAllLabel" ma:readOnly="true" ma:showField="CatchAllDataLabel"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c3b63d8f56214d1a8c629d6bd0f1a413" ma:index="16" ma:taxonomy="true" ma:internalName="c3b63d8f56214d1a8c629d6bd0f1a413" ma:taxonomyFieldName="SiteTermID" ma:displayName="Site Selection" ma:default="" ma:fieldId="{c3b63d8f-5621-4d1a-8c62-9d6bd0f1a413}" ma:taxonomyMulti="true" ma:sspId="f46a28a4-f3b3-4851-86b3-b10f5f45f34e" ma:termSetId="f84489ad-d337-4427-a5b3-5f90d64599bb" ma:anchorId="b4d3f15d-6586-4297-951d-5ec413fb1109" ma:open="false" ma:isKeyword="false">
      <xsd:complexType>
        <xsd:sequence>
          <xsd:element ref="pc:Terms" minOccurs="0" maxOccurs="1"/>
        </xsd:sequence>
      </xsd:complexType>
    </xsd:element>
    <xsd:element name="TaxCatchAll" ma:index="19" nillable="true" ma:displayName="Taxonomy Catch All Column" ma:description="" ma:hidden="true" ma:list="{9b52349c-18e9-4e52-ab09-6dc37d71e179}" ma:internalName="TaxCatchAll" ma:showField="CatchAllData"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Document_x0020_Status" ma:index="20" nillable="true" ma:displayName="Document Status" ma:default="Active" ma:description="Recommended Field for ISO 9001" ma:format="Dropdown" ma:internalName="Document_x0020_Status">
      <xsd:simpleType>
        <xsd:restriction base="dms:Choice">
          <xsd:enumeration value="Active"/>
          <xsd:enumeration value="Pending"/>
          <xsd:enumeration value="Retired"/>
        </xsd:restriction>
      </xsd:simpleType>
    </xsd:element>
    <xsd:element name="Document_x0020_Review_x0020_Cycle" ma:index="21" nillable="true" ma:displayName="Document Review Cycle" ma:description="Recommended Field for ISO 9001" ma:format="Dropdown" ma:internalName="Document_x0020_Review_x0020_Cycle">
      <xsd:simpleType>
        <xsd:restriction base="dms:Choice">
          <xsd:enumeration value="1 year"/>
          <xsd:enumeration value="2 year"/>
          <xsd:enumeration value="3 year"/>
        </xsd:restriction>
      </xsd:simpleType>
    </xsd:element>
  </xsd:schema>
  <xsd:schema xmlns:xsd="http://www.w3.org/2001/XMLSchema" xmlns:xs="http://www.w3.org/2001/XMLSchema" xmlns:dms="http://schemas.microsoft.com/office/2006/documentManagement/types" xmlns:pc="http://schemas.microsoft.com/office/infopath/2007/PartnerControls" targetNamespace="d019f32e-6fd8-41f8-aa31-79cf1a6364d4" elementFormDefault="qualified">
    <xsd:import namespace="http://schemas.microsoft.com/office/2006/documentManagement/types"/>
    <xsd:import namespace="http://schemas.microsoft.com/office/infopath/2007/PartnerControls"/>
    <xsd:element name="AdvocateIsArchived" ma:index="22" nillable="true" ma:displayName="AdvocateIsArchived" ma:default="0" ma:internalName="AdvocateIsArchived">
      <xsd:simpleType>
        <xsd:restriction base="dms:Boolean"/>
      </xsd:simpleType>
    </xsd:element>
    <xsd:element name="AdvocateArchivedDate" ma:index="23" nillable="true" ma:displayName="AdvocateArchivedDate" ma:format="DateOnly" ma:internalName="AdvocateArchivedDate">
      <xsd:simpleType>
        <xsd:restriction base="dms:DateTime"/>
      </xsd:simpleType>
    </xsd:element>
    <xsd:element name="_dlc_DocId" ma:index="24" nillable="true" ma:displayName="Document ID Value" ma:description="The value of the document ID assigned to this item."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3D58AC4-74A5-40FA-9560-2753ECFF0DBA}">
  <ds:schemaRefs>
    <ds:schemaRef ds:uri="Microsoft.SharePoint.Taxonomy.ContentTypeSync"/>
  </ds:schemaRefs>
</ds:datastoreItem>
</file>

<file path=customXml/itemProps2.xml><?xml version="1.0" encoding="utf-8"?>
<ds:datastoreItem xmlns:ds="http://schemas.openxmlformats.org/officeDocument/2006/customXml" ds:itemID="{66144A67-A00E-4F9F-A827-7FCAB5043C39}">
  <ds:schemaRefs>
    <ds:schemaRef ds:uri="http://purl.org/dc/elements/1.1/"/>
    <ds:schemaRef ds:uri="http://schemas.microsoft.com/office/2006/metadata/properties"/>
    <ds:schemaRef ds:uri="bf33b138-7251-43fb-83b7-612f801c6c56"/>
    <ds:schemaRef ds:uri="http://purl.org/dc/terms/"/>
    <ds:schemaRef ds:uri="http://schemas.microsoft.com/office/2006/documentManagement/types"/>
    <ds:schemaRef ds:uri="d019f32e-6fd8-41f8-aa31-79cf1a6364d4"/>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443F241-F84A-4419-B4D4-C501B6A0F4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33b138-7251-43fb-83b7-612f801c6c56"/>
    <ds:schemaRef ds:uri="d019f32e-6fd8-41f8-aa31-79cf1a6364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5.xml><?xml version="1.0" encoding="utf-8"?>
<ds:datastoreItem xmlns:ds="http://schemas.openxmlformats.org/officeDocument/2006/customXml" ds:itemID="{E1E9BAD9-AABF-4F93-88A2-2E307FEEE32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852</TotalTime>
  <Words>400</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Blumenshine, Carissa</cp:lastModifiedBy>
  <cp:revision>69</cp:revision>
  <dcterms:created xsi:type="dcterms:W3CDTF">2020-07-16T16:55:15Z</dcterms:created>
  <dcterms:modified xsi:type="dcterms:W3CDTF">2022-10-12T15:00:23Z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0x010100446DC78E14500C46ADD7E64C76C8CDE100C4A13B18F62DA146A246BB1A89C44424</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ies>
</file>