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6"/>
    <p:sldMasterId id="2147483648" r:id="rId7"/>
    <p:sldMasterId id="2147483677" r:id="rId8"/>
  </p:sldMasterIdLst>
  <p:notesMasterIdLst>
    <p:notesMasterId r:id="rId25"/>
  </p:notesMasterIdLst>
  <p:sldIdLst>
    <p:sldId id="307" r:id="rId9"/>
    <p:sldId id="302" r:id="rId10"/>
    <p:sldId id="311" r:id="rId11"/>
    <p:sldId id="312" r:id="rId12"/>
    <p:sldId id="313" r:id="rId13"/>
    <p:sldId id="314" r:id="rId14"/>
    <p:sldId id="315" r:id="rId15"/>
    <p:sldId id="320" r:id="rId16"/>
    <p:sldId id="321" r:id="rId17"/>
    <p:sldId id="322" r:id="rId18"/>
    <p:sldId id="317" r:id="rId19"/>
    <p:sldId id="318" r:id="rId20"/>
    <p:sldId id="323" r:id="rId21"/>
    <p:sldId id="325" r:id="rId22"/>
    <p:sldId id="326" r:id="rId23"/>
    <p:sldId id="327" r:id="rId24"/>
  </p:sldIdLst>
  <p:sldSz cx="7772400" cy="10058400"/>
  <p:notesSz cx="6858000" cy="9144000"/>
  <p:defaultTextStyle>
    <a:defPPr>
      <a:defRPr lang="en-US"/>
    </a:defPPr>
    <a:lvl1pPr marL="0" algn="l" defTabSz="855852" rtl="0" eaLnBrk="1" latinLnBrk="0" hangingPunct="1">
      <a:defRPr sz="1685" kern="1200">
        <a:solidFill>
          <a:schemeClr val="tx1"/>
        </a:solidFill>
        <a:latin typeface="+mn-lt"/>
        <a:ea typeface="+mn-ea"/>
        <a:cs typeface="+mn-cs"/>
      </a:defRPr>
    </a:lvl1pPr>
    <a:lvl2pPr marL="427925" algn="l" defTabSz="855852" rtl="0" eaLnBrk="1" latinLnBrk="0" hangingPunct="1">
      <a:defRPr sz="1685" kern="1200">
        <a:solidFill>
          <a:schemeClr val="tx1"/>
        </a:solidFill>
        <a:latin typeface="+mn-lt"/>
        <a:ea typeface="+mn-ea"/>
        <a:cs typeface="+mn-cs"/>
      </a:defRPr>
    </a:lvl2pPr>
    <a:lvl3pPr marL="855852" algn="l" defTabSz="855852" rtl="0" eaLnBrk="1" latinLnBrk="0" hangingPunct="1">
      <a:defRPr sz="1685" kern="1200">
        <a:solidFill>
          <a:schemeClr val="tx1"/>
        </a:solidFill>
        <a:latin typeface="+mn-lt"/>
        <a:ea typeface="+mn-ea"/>
        <a:cs typeface="+mn-cs"/>
      </a:defRPr>
    </a:lvl3pPr>
    <a:lvl4pPr marL="1283778" algn="l" defTabSz="855852" rtl="0" eaLnBrk="1" latinLnBrk="0" hangingPunct="1">
      <a:defRPr sz="1685" kern="1200">
        <a:solidFill>
          <a:schemeClr val="tx1"/>
        </a:solidFill>
        <a:latin typeface="+mn-lt"/>
        <a:ea typeface="+mn-ea"/>
        <a:cs typeface="+mn-cs"/>
      </a:defRPr>
    </a:lvl4pPr>
    <a:lvl5pPr marL="1711705" algn="l" defTabSz="855852" rtl="0" eaLnBrk="1" latinLnBrk="0" hangingPunct="1">
      <a:defRPr sz="1685" kern="1200">
        <a:solidFill>
          <a:schemeClr val="tx1"/>
        </a:solidFill>
        <a:latin typeface="+mn-lt"/>
        <a:ea typeface="+mn-ea"/>
        <a:cs typeface="+mn-cs"/>
      </a:defRPr>
    </a:lvl5pPr>
    <a:lvl6pPr marL="2139630" algn="l" defTabSz="855852" rtl="0" eaLnBrk="1" latinLnBrk="0" hangingPunct="1">
      <a:defRPr sz="1685" kern="1200">
        <a:solidFill>
          <a:schemeClr val="tx1"/>
        </a:solidFill>
        <a:latin typeface="+mn-lt"/>
        <a:ea typeface="+mn-ea"/>
        <a:cs typeface="+mn-cs"/>
      </a:defRPr>
    </a:lvl6pPr>
    <a:lvl7pPr marL="2567556" algn="l" defTabSz="855852" rtl="0" eaLnBrk="1" latinLnBrk="0" hangingPunct="1">
      <a:defRPr sz="1685" kern="1200">
        <a:solidFill>
          <a:schemeClr val="tx1"/>
        </a:solidFill>
        <a:latin typeface="+mn-lt"/>
        <a:ea typeface="+mn-ea"/>
        <a:cs typeface="+mn-cs"/>
      </a:defRPr>
    </a:lvl7pPr>
    <a:lvl8pPr marL="2995483" algn="l" defTabSz="855852" rtl="0" eaLnBrk="1" latinLnBrk="0" hangingPunct="1">
      <a:defRPr sz="1685" kern="1200">
        <a:solidFill>
          <a:schemeClr val="tx1"/>
        </a:solidFill>
        <a:latin typeface="+mn-lt"/>
        <a:ea typeface="+mn-ea"/>
        <a:cs typeface="+mn-cs"/>
      </a:defRPr>
    </a:lvl8pPr>
    <a:lvl9pPr marL="3423408" algn="l" defTabSz="855852" rtl="0" eaLnBrk="1" latinLnBrk="0" hangingPunct="1">
      <a:defRPr sz="1685" kern="1200">
        <a:solidFill>
          <a:schemeClr val="tx1"/>
        </a:solidFill>
        <a:latin typeface="+mn-lt"/>
        <a:ea typeface="+mn-ea"/>
        <a:cs typeface="+mn-cs"/>
      </a:defRPr>
    </a:lvl9pPr>
  </p:defaultTextStyle>
  <p:extLst>
    <p:ext uri="{521415D9-36F7-43E2-AB2F-B90AF26B5E84}">
      <p14:sectionLst xmlns:p14="http://schemas.microsoft.com/office/powerpoint/2010/main">
        <p14:section name="July 2022" id="{7D4BD4E3-D4A6-404E-93AD-DD54BBB377E0}">
          <p14:sldIdLst>
            <p14:sldId id="307"/>
            <p14:sldId id="302"/>
            <p14:sldId id="311"/>
            <p14:sldId id="312"/>
          </p14:sldIdLst>
        </p14:section>
        <p14:section name="August 2022" id="{EE051218-2F7C-44FC-B83D-7D8D36B3CBA7}">
          <p14:sldIdLst>
            <p14:sldId id="313"/>
            <p14:sldId id="314"/>
            <p14:sldId id="315"/>
          </p14:sldIdLst>
        </p14:section>
        <p14:section name="September 2022" id="{6FC55271-538B-4CE4-ADC6-891DE296EC43}">
          <p14:sldIdLst>
            <p14:sldId id="320"/>
            <p14:sldId id="321"/>
            <p14:sldId id="322"/>
          </p14:sldIdLst>
        </p14:section>
        <p14:section name="October 2022" id="{550208DD-82B3-43D1-8870-154E70936A3E}">
          <p14:sldIdLst>
            <p14:sldId id="317"/>
            <p14:sldId id="318"/>
            <p14:sldId id="323"/>
          </p14:sldIdLst>
        </p14:section>
        <p14:section name="November 2022" id="{153B8044-D694-4710-981B-364A11A924B6}">
          <p14:sldIdLst>
            <p14:sldId id="325"/>
            <p14:sldId id="326"/>
            <p14:sldId id="327"/>
          </p14:sldIdLst>
        </p14:section>
      </p14:sectionLst>
    </p:ext>
    <p:ext uri="{EFAFB233-063F-42B5-8137-9DF3F51BA10A}">
      <p15:sldGuideLst xmlns:p15="http://schemas.microsoft.com/office/powerpoint/2012/main">
        <p15:guide id="1" orient="horz" pos="3168" userDrawn="1">
          <p15:clr>
            <a:srgbClr val="A4A3A4"/>
          </p15:clr>
        </p15:guide>
        <p15:guide id="2" pos="240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00A3E0"/>
    <a:srgbClr val="FF9933"/>
    <a:srgbClr val="FF0000"/>
    <a:srgbClr val="FF0066"/>
    <a:srgbClr val="FF3399"/>
    <a:srgbClr val="FF33CC"/>
    <a:srgbClr val="99FF66"/>
    <a:srgbClr val="FFCC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133666-4C24-4150-9111-918367DBA78B}" v="1" dt="2022-09-12T15:28:57.6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40" autoAdjust="0"/>
    <p:restoredTop sz="95118" autoAdjust="0"/>
  </p:normalViewPr>
  <p:slideViewPr>
    <p:cSldViewPr snapToGrid="0">
      <p:cViewPr varScale="1">
        <p:scale>
          <a:sx n="58" d="100"/>
          <a:sy n="58" d="100"/>
        </p:scale>
        <p:origin x="1392" y="96"/>
      </p:cViewPr>
      <p:guideLst>
        <p:guide orient="horz" pos="3168"/>
        <p:guide pos="2407"/>
      </p:guideLst>
    </p:cSldViewPr>
  </p:slideViewPr>
  <p:notesTextViewPr>
    <p:cViewPr>
      <p:scale>
        <a:sx n="1" d="1"/>
        <a:sy n="1" d="1"/>
      </p:scale>
      <p:origin x="0" y="0"/>
    </p:cViewPr>
  </p:notesTextViewPr>
  <p:sorterViewPr>
    <p:cViewPr>
      <p:scale>
        <a:sx n="100" d="100"/>
        <a:sy n="100" d="100"/>
      </p:scale>
      <p:origin x="0" y="-139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2.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lumenshine, Carissa" userId="633dd5ad-4100-4da2-8afa-0dc12fe5e823" providerId="ADAL" clId="{06133666-4C24-4150-9111-918367DBA78B}"/>
    <pc:docChg chg="modSld">
      <pc:chgData name="Blumenshine, Carissa" userId="633dd5ad-4100-4da2-8afa-0dc12fe5e823" providerId="ADAL" clId="{06133666-4C24-4150-9111-918367DBA78B}" dt="2022-09-12T15:46:29.159" v="2" actId="20577"/>
      <pc:docMkLst>
        <pc:docMk/>
      </pc:docMkLst>
      <pc:sldChg chg="modSp mod">
        <pc:chgData name="Blumenshine, Carissa" userId="633dd5ad-4100-4da2-8afa-0dc12fe5e823" providerId="ADAL" clId="{06133666-4C24-4150-9111-918367DBA78B}" dt="2022-09-12T15:46:29.159" v="2" actId="20577"/>
        <pc:sldMkLst>
          <pc:docMk/>
          <pc:sldMk cId="779463243" sldId="317"/>
        </pc:sldMkLst>
        <pc:spChg chg="mod">
          <ac:chgData name="Blumenshine, Carissa" userId="633dd5ad-4100-4da2-8afa-0dc12fe5e823" providerId="ADAL" clId="{06133666-4C24-4150-9111-918367DBA78B}" dt="2022-09-12T15:46:29.159" v="2" actId="20577"/>
          <ac:spMkLst>
            <pc:docMk/>
            <pc:sldMk cId="779463243" sldId="317"/>
            <ac:spMk id="9" creationId="{85F72F42-51D7-48A7-9DE7-784EB38AA65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5B493F-1F76-3147-AE55-BF5EED9D8757}" type="datetimeFigureOut">
              <a:rPr lang="en-US" smtClean="0"/>
              <a:t>9/12/2022</a:t>
            </a:fld>
            <a:endParaRPr lang="en-US" dirty="0"/>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52A8A6-C2D1-5C43-9101-F4854565124B}" type="slidenum">
              <a:rPr lang="en-US" smtClean="0"/>
              <a:t>‹#›</a:t>
            </a:fld>
            <a:endParaRPr lang="en-US" dirty="0"/>
          </a:p>
        </p:txBody>
      </p:sp>
    </p:spTree>
    <p:extLst>
      <p:ext uri="{BB962C8B-B14F-4D97-AF65-F5344CB8AC3E}">
        <p14:creationId xmlns:p14="http://schemas.microsoft.com/office/powerpoint/2010/main" val="367277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52A8A6-C2D1-5C43-9101-F4854565124B}" type="slidenum">
              <a:rPr lang="en-US" smtClean="0"/>
              <a:t>6</a:t>
            </a:fld>
            <a:endParaRPr lang="en-US" dirty="0"/>
          </a:p>
        </p:txBody>
      </p:sp>
    </p:spTree>
    <p:extLst>
      <p:ext uri="{BB962C8B-B14F-4D97-AF65-F5344CB8AC3E}">
        <p14:creationId xmlns:p14="http://schemas.microsoft.com/office/powerpoint/2010/main" val="4243974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52A8A6-C2D1-5C43-9101-F4854565124B}" type="slidenum">
              <a:rPr lang="en-US" smtClean="0"/>
              <a:t>9</a:t>
            </a:fld>
            <a:endParaRPr lang="en-US" dirty="0"/>
          </a:p>
        </p:txBody>
      </p:sp>
    </p:spTree>
    <p:extLst>
      <p:ext uri="{BB962C8B-B14F-4D97-AF65-F5344CB8AC3E}">
        <p14:creationId xmlns:p14="http://schemas.microsoft.com/office/powerpoint/2010/main" val="4243974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p>
        </p:txBody>
      </p:sp>
      <p:sp>
        <p:nvSpPr>
          <p:cNvPr id="3" name="Subtitle 2"/>
          <p:cNvSpPr>
            <a:spLocks noGrp="1"/>
          </p:cNvSpPr>
          <p:nvPr>
            <p:ph type="subTitle" idx="1"/>
          </p:nvPr>
        </p:nvSpPr>
        <p:spPr>
          <a:xfrm>
            <a:off x="971550" y="5282991"/>
            <a:ext cx="5829300" cy="2428450"/>
          </a:xfrm>
        </p:spPr>
        <p:txBody>
          <a:bodyPr/>
          <a:lstStyle>
            <a:lvl1pPr marL="0" indent="0" algn="ctr">
              <a:buNone/>
              <a:defRPr sz="2040"/>
            </a:lvl1pPr>
            <a:lvl2pPr marL="388622" indent="0" algn="ctr">
              <a:buNone/>
              <a:defRPr sz="1700"/>
            </a:lvl2pPr>
            <a:lvl3pPr marL="777245" indent="0" algn="ctr">
              <a:buNone/>
              <a:defRPr sz="1530"/>
            </a:lvl3pPr>
            <a:lvl4pPr marL="1165867" indent="0" algn="ctr">
              <a:buNone/>
              <a:defRPr sz="1360"/>
            </a:lvl4pPr>
            <a:lvl5pPr marL="1554489" indent="0" algn="ctr">
              <a:buNone/>
              <a:defRPr sz="1360"/>
            </a:lvl5pPr>
            <a:lvl6pPr marL="1943111" indent="0" algn="ctr">
              <a:buNone/>
              <a:defRPr sz="1360"/>
            </a:lvl6pPr>
            <a:lvl7pPr marL="2331734" indent="0" algn="ctr">
              <a:buNone/>
              <a:defRPr sz="1360"/>
            </a:lvl7pPr>
            <a:lvl8pPr marL="2720356" indent="0" algn="ctr">
              <a:buNone/>
              <a:defRPr sz="1360"/>
            </a:lvl8pPr>
            <a:lvl9pPr marL="3108978" indent="0" algn="ctr">
              <a:buNone/>
              <a:defRPr sz="1360"/>
            </a:lvl9pPr>
          </a:lstStyle>
          <a:p>
            <a:r>
              <a:rPr lang="en-US"/>
              <a:t>Click to edit Master subtitle style</a:t>
            </a:r>
          </a:p>
        </p:txBody>
      </p:sp>
      <p:sp>
        <p:nvSpPr>
          <p:cNvPr id="4" name="Date Placeholder 3"/>
          <p:cNvSpPr>
            <a:spLocks noGrp="1"/>
          </p:cNvSpPr>
          <p:nvPr>
            <p:ph type="dt" sz="half" idx="10"/>
          </p:nvPr>
        </p:nvSpPr>
        <p:spPr/>
        <p:txBody>
          <a:bodyPr/>
          <a:lstStyle/>
          <a:p>
            <a:fld id="{3D80B4DC-48C7-3740-B5E8-64CE72578633}" type="datetimeFigureOut">
              <a:rPr lang="en-US" smtClean="0"/>
              <a:t>9/12/2022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47F597-92B5-FE48-8C26-84419D0F721A}" type="slidenum">
              <a:rPr lang="en-US" smtClean="0"/>
              <a:t>‹#›</a:t>
            </a:fld>
            <a:endParaRPr lang="en-US" dirty="0"/>
          </a:p>
        </p:txBody>
      </p:sp>
    </p:spTree>
    <p:extLst>
      <p:ext uri="{BB962C8B-B14F-4D97-AF65-F5344CB8AC3E}">
        <p14:creationId xmlns:p14="http://schemas.microsoft.com/office/powerpoint/2010/main" val="622720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80B4DC-48C7-3740-B5E8-64CE72578633}" type="datetimeFigureOut">
              <a:rPr lang="en-US" smtClean="0"/>
              <a:t>9/12/2022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347F597-92B5-FE48-8C26-84419D0F721A}" type="slidenum">
              <a:rPr lang="en-US" smtClean="0"/>
              <a:t>‹#›</a:t>
            </a:fld>
            <a:endParaRPr lang="en-US" dirty="0"/>
          </a:p>
        </p:txBody>
      </p:sp>
    </p:spTree>
    <p:extLst>
      <p:ext uri="{BB962C8B-B14F-4D97-AF65-F5344CB8AC3E}">
        <p14:creationId xmlns:p14="http://schemas.microsoft.com/office/powerpoint/2010/main" val="803563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720"/>
            </a:lvl1pPr>
          </a:lstStyle>
          <a:p>
            <a:r>
              <a:rPr lang="en-US"/>
              <a:t>Click to edit Master title style</a:t>
            </a:r>
          </a:p>
        </p:txBody>
      </p:sp>
      <p:sp>
        <p:nvSpPr>
          <p:cNvPr id="3" name="Content Placeholder 2"/>
          <p:cNvSpPr>
            <a:spLocks noGrp="1"/>
          </p:cNvSpPr>
          <p:nvPr>
            <p:ph idx="1"/>
          </p:nvPr>
        </p:nvSpPr>
        <p:spPr>
          <a:xfrm>
            <a:off x="3304282" y="1448228"/>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1"/>
            <a:ext cx="2506802" cy="5590330"/>
          </a:xfrm>
        </p:spPr>
        <p:txBody>
          <a:bodyPr/>
          <a:lstStyle>
            <a:lvl1pPr marL="0" indent="0">
              <a:buNone/>
              <a:defRPr sz="1360"/>
            </a:lvl1pPr>
            <a:lvl2pPr marL="388622" indent="0">
              <a:buNone/>
              <a:defRPr sz="1190"/>
            </a:lvl2pPr>
            <a:lvl3pPr marL="777245" indent="0">
              <a:buNone/>
              <a:defRPr sz="1020"/>
            </a:lvl3pPr>
            <a:lvl4pPr marL="1165867" indent="0">
              <a:buNone/>
              <a:defRPr sz="850"/>
            </a:lvl4pPr>
            <a:lvl5pPr marL="1554489" indent="0">
              <a:buNone/>
              <a:defRPr sz="850"/>
            </a:lvl5pPr>
            <a:lvl6pPr marL="1943111" indent="0">
              <a:buNone/>
              <a:defRPr sz="850"/>
            </a:lvl6pPr>
            <a:lvl7pPr marL="2331734" indent="0">
              <a:buNone/>
              <a:defRPr sz="850"/>
            </a:lvl7pPr>
            <a:lvl8pPr marL="2720356" indent="0">
              <a:buNone/>
              <a:defRPr sz="850"/>
            </a:lvl8pPr>
            <a:lvl9pPr marL="3108978"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3D80B4DC-48C7-3740-B5E8-64CE72578633}" type="datetimeFigureOut">
              <a:rPr lang="en-US" smtClean="0"/>
              <a:t>9/12/2022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47F597-92B5-FE48-8C26-84419D0F721A}" type="slidenum">
              <a:rPr lang="en-US" smtClean="0"/>
              <a:t>‹#›</a:t>
            </a:fld>
            <a:endParaRPr lang="en-US" dirty="0"/>
          </a:p>
        </p:txBody>
      </p:sp>
    </p:spTree>
    <p:extLst>
      <p:ext uri="{BB962C8B-B14F-4D97-AF65-F5344CB8AC3E}">
        <p14:creationId xmlns:p14="http://schemas.microsoft.com/office/powerpoint/2010/main" val="2108958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720"/>
            </a:lvl1pPr>
          </a:lstStyle>
          <a:p>
            <a:r>
              <a:rPr lang="en-US"/>
              <a:t>Click to edit Master title style</a:t>
            </a:r>
          </a:p>
        </p:txBody>
      </p:sp>
      <p:sp>
        <p:nvSpPr>
          <p:cNvPr id="3" name="Picture Placeholder 2"/>
          <p:cNvSpPr>
            <a:spLocks noGrp="1" noChangeAspect="1"/>
          </p:cNvSpPr>
          <p:nvPr>
            <p:ph type="pic" idx="1"/>
          </p:nvPr>
        </p:nvSpPr>
        <p:spPr>
          <a:xfrm>
            <a:off x="3304282" y="1448228"/>
            <a:ext cx="3934778" cy="7147983"/>
          </a:xfrm>
        </p:spPr>
        <p:txBody>
          <a:bodyPr anchor="t"/>
          <a:lstStyle>
            <a:lvl1pPr marL="0" indent="0">
              <a:buNone/>
              <a:defRPr sz="2720"/>
            </a:lvl1pPr>
            <a:lvl2pPr marL="388622" indent="0">
              <a:buNone/>
              <a:defRPr sz="2380"/>
            </a:lvl2pPr>
            <a:lvl3pPr marL="777245" indent="0">
              <a:buNone/>
              <a:defRPr sz="2040"/>
            </a:lvl3pPr>
            <a:lvl4pPr marL="1165867" indent="0">
              <a:buNone/>
              <a:defRPr sz="1700"/>
            </a:lvl4pPr>
            <a:lvl5pPr marL="1554489" indent="0">
              <a:buNone/>
              <a:defRPr sz="1700"/>
            </a:lvl5pPr>
            <a:lvl6pPr marL="1943111" indent="0">
              <a:buNone/>
              <a:defRPr sz="1700"/>
            </a:lvl6pPr>
            <a:lvl7pPr marL="2331734" indent="0">
              <a:buNone/>
              <a:defRPr sz="1700"/>
            </a:lvl7pPr>
            <a:lvl8pPr marL="2720356" indent="0">
              <a:buNone/>
              <a:defRPr sz="1700"/>
            </a:lvl8pPr>
            <a:lvl9pPr marL="3108978" indent="0">
              <a:buNone/>
              <a:defRPr sz="1700"/>
            </a:lvl9pPr>
          </a:lstStyle>
          <a:p>
            <a:r>
              <a:rPr lang="en-US" dirty="0"/>
              <a:t>Drag picture to placeholder or click icon to add</a:t>
            </a:r>
          </a:p>
        </p:txBody>
      </p:sp>
      <p:sp>
        <p:nvSpPr>
          <p:cNvPr id="4" name="Text Placeholder 3"/>
          <p:cNvSpPr>
            <a:spLocks noGrp="1"/>
          </p:cNvSpPr>
          <p:nvPr>
            <p:ph type="body" sz="half" idx="2"/>
          </p:nvPr>
        </p:nvSpPr>
        <p:spPr>
          <a:xfrm>
            <a:off x="535365" y="3017521"/>
            <a:ext cx="2506802" cy="5590330"/>
          </a:xfrm>
        </p:spPr>
        <p:txBody>
          <a:bodyPr/>
          <a:lstStyle>
            <a:lvl1pPr marL="0" indent="0">
              <a:buNone/>
              <a:defRPr sz="1360"/>
            </a:lvl1pPr>
            <a:lvl2pPr marL="388622" indent="0">
              <a:buNone/>
              <a:defRPr sz="1190"/>
            </a:lvl2pPr>
            <a:lvl3pPr marL="777245" indent="0">
              <a:buNone/>
              <a:defRPr sz="1020"/>
            </a:lvl3pPr>
            <a:lvl4pPr marL="1165867" indent="0">
              <a:buNone/>
              <a:defRPr sz="850"/>
            </a:lvl4pPr>
            <a:lvl5pPr marL="1554489" indent="0">
              <a:buNone/>
              <a:defRPr sz="850"/>
            </a:lvl5pPr>
            <a:lvl6pPr marL="1943111" indent="0">
              <a:buNone/>
              <a:defRPr sz="850"/>
            </a:lvl6pPr>
            <a:lvl7pPr marL="2331734" indent="0">
              <a:buNone/>
              <a:defRPr sz="850"/>
            </a:lvl7pPr>
            <a:lvl8pPr marL="2720356" indent="0">
              <a:buNone/>
              <a:defRPr sz="850"/>
            </a:lvl8pPr>
            <a:lvl9pPr marL="3108978"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3D80B4DC-48C7-3740-B5E8-64CE72578633}" type="datetimeFigureOut">
              <a:rPr lang="en-US" smtClean="0"/>
              <a:t>9/12/2022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47F597-92B5-FE48-8C26-84419D0F721A}" type="slidenum">
              <a:rPr lang="en-US" smtClean="0"/>
              <a:t>‹#›</a:t>
            </a:fld>
            <a:endParaRPr lang="en-US" dirty="0"/>
          </a:p>
        </p:txBody>
      </p:sp>
    </p:spTree>
    <p:extLst>
      <p:ext uri="{BB962C8B-B14F-4D97-AF65-F5344CB8AC3E}">
        <p14:creationId xmlns:p14="http://schemas.microsoft.com/office/powerpoint/2010/main" val="1050033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720"/>
            </a:lvl1pPr>
          </a:lstStyle>
          <a:p>
            <a:r>
              <a:rPr lang="en-US"/>
              <a:t>Click to edit Master title style</a:t>
            </a:r>
          </a:p>
        </p:txBody>
      </p:sp>
      <p:sp>
        <p:nvSpPr>
          <p:cNvPr id="3" name="Content Placeholder 2"/>
          <p:cNvSpPr>
            <a:spLocks noGrp="1"/>
          </p:cNvSpPr>
          <p:nvPr>
            <p:ph idx="1"/>
          </p:nvPr>
        </p:nvSpPr>
        <p:spPr>
          <a:xfrm>
            <a:off x="3304282" y="1448230"/>
            <a:ext cx="3934778" cy="7147982"/>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2"/>
            <a:ext cx="2506802" cy="5590329"/>
          </a:xfrm>
        </p:spPr>
        <p:txBody>
          <a:bodyPr/>
          <a:lstStyle>
            <a:lvl1pPr marL="0" indent="0">
              <a:buNone/>
              <a:defRPr sz="1360"/>
            </a:lvl1pPr>
            <a:lvl2pPr marL="388603" indent="0">
              <a:buNone/>
              <a:defRPr sz="1191"/>
            </a:lvl2pPr>
            <a:lvl3pPr marL="777207" indent="0">
              <a:buNone/>
              <a:defRPr sz="1020"/>
            </a:lvl3pPr>
            <a:lvl4pPr marL="1165809" indent="0">
              <a:buNone/>
              <a:defRPr sz="850"/>
            </a:lvl4pPr>
            <a:lvl5pPr marL="1554413" indent="0">
              <a:buNone/>
              <a:defRPr sz="850"/>
            </a:lvl5pPr>
            <a:lvl6pPr marL="1943016" indent="0">
              <a:buNone/>
              <a:defRPr sz="850"/>
            </a:lvl6pPr>
            <a:lvl7pPr marL="2331620" indent="0">
              <a:buNone/>
              <a:defRPr sz="850"/>
            </a:lvl7pPr>
            <a:lvl8pPr marL="2720223" indent="0">
              <a:buNone/>
              <a:defRPr sz="850"/>
            </a:lvl8pPr>
            <a:lvl9pPr marL="3108825"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3D80B4DC-48C7-3740-B5E8-64CE72578633}" type="datetimeFigureOut">
              <a:rPr lang="en-US" smtClean="0"/>
              <a:t>9/12/2022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47F597-92B5-FE48-8C26-84419D0F721A}" type="slidenum">
              <a:rPr lang="en-US" smtClean="0"/>
              <a:t>‹#›</a:t>
            </a:fld>
            <a:endParaRPr lang="en-US" dirty="0"/>
          </a:p>
        </p:txBody>
      </p:sp>
    </p:spTree>
    <p:extLst>
      <p:ext uri="{BB962C8B-B14F-4D97-AF65-F5344CB8AC3E}">
        <p14:creationId xmlns:p14="http://schemas.microsoft.com/office/powerpoint/2010/main" val="2108958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720"/>
            </a:lvl1pPr>
          </a:lstStyle>
          <a:p>
            <a:r>
              <a:rPr lang="en-US"/>
              <a:t>Click to edit Master title style</a:t>
            </a:r>
          </a:p>
        </p:txBody>
      </p:sp>
      <p:sp>
        <p:nvSpPr>
          <p:cNvPr id="3" name="Picture Placeholder 2"/>
          <p:cNvSpPr>
            <a:spLocks noGrp="1" noChangeAspect="1"/>
          </p:cNvSpPr>
          <p:nvPr>
            <p:ph type="pic" idx="1"/>
          </p:nvPr>
        </p:nvSpPr>
        <p:spPr>
          <a:xfrm>
            <a:off x="3304282" y="1448230"/>
            <a:ext cx="3934778" cy="7147982"/>
          </a:xfrm>
        </p:spPr>
        <p:txBody>
          <a:bodyPr anchor="t"/>
          <a:lstStyle>
            <a:lvl1pPr marL="0" indent="0">
              <a:buNone/>
              <a:defRPr sz="2720"/>
            </a:lvl1pPr>
            <a:lvl2pPr marL="388603" indent="0">
              <a:buNone/>
              <a:defRPr sz="2380"/>
            </a:lvl2pPr>
            <a:lvl3pPr marL="777207" indent="0">
              <a:buNone/>
              <a:defRPr sz="2040"/>
            </a:lvl3pPr>
            <a:lvl4pPr marL="1165809" indent="0">
              <a:buNone/>
              <a:defRPr sz="1700"/>
            </a:lvl4pPr>
            <a:lvl5pPr marL="1554413" indent="0">
              <a:buNone/>
              <a:defRPr sz="1700"/>
            </a:lvl5pPr>
            <a:lvl6pPr marL="1943016" indent="0">
              <a:buNone/>
              <a:defRPr sz="1700"/>
            </a:lvl6pPr>
            <a:lvl7pPr marL="2331620" indent="0">
              <a:buNone/>
              <a:defRPr sz="1700"/>
            </a:lvl7pPr>
            <a:lvl8pPr marL="2720223" indent="0">
              <a:buNone/>
              <a:defRPr sz="1700"/>
            </a:lvl8pPr>
            <a:lvl9pPr marL="3108825" indent="0">
              <a:buNone/>
              <a:defRPr sz="1700"/>
            </a:lvl9pPr>
          </a:lstStyle>
          <a:p>
            <a:r>
              <a:rPr lang="en-US" dirty="0"/>
              <a:t>Drag picture to placeholder or click icon to add</a:t>
            </a:r>
          </a:p>
        </p:txBody>
      </p:sp>
      <p:sp>
        <p:nvSpPr>
          <p:cNvPr id="4" name="Text Placeholder 3"/>
          <p:cNvSpPr>
            <a:spLocks noGrp="1"/>
          </p:cNvSpPr>
          <p:nvPr>
            <p:ph type="body" sz="half" idx="2"/>
          </p:nvPr>
        </p:nvSpPr>
        <p:spPr>
          <a:xfrm>
            <a:off x="535365" y="3017522"/>
            <a:ext cx="2506802" cy="5590329"/>
          </a:xfrm>
        </p:spPr>
        <p:txBody>
          <a:bodyPr/>
          <a:lstStyle>
            <a:lvl1pPr marL="0" indent="0">
              <a:buNone/>
              <a:defRPr sz="1360"/>
            </a:lvl1pPr>
            <a:lvl2pPr marL="388603" indent="0">
              <a:buNone/>
              <a:defRPr sz="1191"/>
            </a:lvl2pPr>
            <a:lvl3pPr marL="777207" indent="0">
              <a:buNone/>
              <a:defRPr sz="1020"/>
            </a:lvl3pPr>
            <a:lvl4pPr marL="1165809" indent="0">
              <a:buNone/>
              <a:defRPr sz="850"/>
            </a:lvl4pPr>
            <a:lvl5pPr marL="1554413" indent="0">
              <a:buNone/>
              <a:defRPr sz="850"/>
            </a:lvl5pPr>
            <a:lvl6pPr marL="1943016" indent="0">
              <a:buNone/>
              <a:defRPr sz="850"/>
            </a:lvl6pPr>
            <a:lvl7pPr marL="2331620" indent="0">
              <a:buNone/>
              <a:defRPr sz="850"/>
            </a:lvl7pPr>
            <a:lvl8pPr marL="2720223" indent="0">
              <a:buNone/>
              <a:defRPr sz="850"/>
            </a:lvl8pPr>
            <a:lvl9pPr marL="3108825"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3D80B4DC-48C7-3740-B5E8-64CE72578633}" type="datetimeFigureOut">
              <a:rPr lang="en-US" smtClean="0"/>
              <a:t>9/12/2022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47F597-92B5-FE48-8C26-84419D0F721A}" type="slidenum">
              <a:rPr lang="en-US" smtClean="0"/>
              <a:t>‹#›</a:t>
            </a:fld>
            <a:endParaRPr lang="en-US" dirty="0"/>
          </a:p>
        </p:txBody>
      </p:sp>
    </p:spTree>
    <p:extLst>
      <p:ext uri="{BB962C8B-B14F-4D97-AF65-F5344CB8AC3E}">
        <p14:creationId xmlns:p14="http://schemas.microsoft.com/office/powerpoint/2010/main" val="1050033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80B4DC-48C7-3740-B5E8-64CE72578633}" type="datetimeFigureOut">
              <a:rPr lang="en-US" smtClean="0"/>
              <a:t>9/12/2022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47F597-92B5-FE48-8C26-84419D0F721A}" type="slidenum">
              <a:rPr lang="en-US" smtClean="0"/>
              <a:t>‹#›</a:t>
            </a:fld>
            <a:endParaRPr lang="en-US" dirty="0"/>
          </a:p>
        </p:txBody>
      </p:sp>
    </p:spTree>
    <p:extLst>
      <p:ext uri="{BB962C8B-B14F-4D97-AF65-F5344CB8AC3E}">
        <p14:creationId xmlns:p14="http://schemas.microsoft.com/office/powerpoint/2010/main" val="2039016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5" y="535519"/>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4" y="535519"/>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80B4DC-48C7-3740-B5E8-64CE72578633}" type="datetimeFigureOut">
              <a:rPr lang="en-US" smtClean="0"/>
              <a:t>9/12/2022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47F597-92B5-FE48-8C26-84419D0F721A}" type="slidenum">
              <a:rPr lang="en-US" smtClean="0"/>
              <a:t>‹#›</a:t>
            </a:fld>
            <a:endParaRPr lang="en-US" dirty="0"/>
          </a:p>
        </p:txBody>
      </p:sp>
    </p:spTree>
    <p:extLst>
      <p:ext uri="{BB962C8B-B14F-4D97-AF65-F5344CB8AC3E}">
        <p14:creationId xmlns:p14="http://schemas.microsoft.com/office/powerpoint/2010/main" val="2034194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46FAD7-163A-D94F-910C-C577EEE60AE4}"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E25FE-D967-CD43-AED6-D6204DC9817A}" type="slidenum">
              <a:rPr lang="en-US" smtClean="0"/>
              <a:t>‹#›</a:t>
            </a:fld>
            <a:endParaRPr lang="en-US"/>
          </a:p>
        </p:txBody>
      </p:sp>
    </p:spTree>
    <p:extLst>
      <p:ext uri="{BB962C8B-B14F-4D97-AF65-F5344CB8AC3E}">
        <p14:creationId xmlns:p14="http://schemas.microsoft.com/office/powerpoint/2010/main" val="31424602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46FAD7-163A-D94F-910C-C577EEE60AE4}"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E25FE-D967-CD43-AED6-D6204DC9817A}" type="slidenum">
              <a:rPr lang="en-US" smtClean="0"/>
              <a:t>‹#›</a:t>
            </a:fld>
            <a:endParaRPr lang="en-US"/>
          </a:p>
        </p:txBody>
      </p:sp>
    </p:spTree>
    <p:extLst>
      <p:ext uri="{BB962C8B-B14F-4D97-AF65-F5344CB8AC3E}">
        <p14:creationId xmlns:p14="http://schemas.microsoft.com/office/powerpoint/2010/main" val="31424602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80B4DC-48C7-3740-B5E8-64CE72578633}" type="datetimeFigureOut">
              <a:rPr lang="en-US" smtClean="0"/>
              <a:t>9/12/2022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347F597-92B5-FE48-8C26-84419D0F721A}" type="slidenum">
              <a:rPr lang="en-US" smtClean="0"/>
              <a:t>‹#›</a:t>
            </a:fld>
            <a:endParaRPr lang="en-US" dirty="0"/>
          </a:p>
        </p:txBody>
      </p:sp>
    </p:spTree>
    <p:extLst>
      <p:ext uri="{BB962C8B-B14F-4D97-AF65-F5344CB8AC3E}">
        <p14:creationId xmlns:p14="http://schemas.microsoft.com/office/powerpoint/2010/main" val="1905924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2"/>
          </a:xfrm>
        </p:spPr>
        <p:txBody>
          <a:bodyPr anchor="b"/>
          <a:lstStyle>
            <a:lvl1pPr algn="ctr">
              <a:defRPr sz="5100"/>
            </a:lvl1pPr>
          </a:lstStyle>
          <a:p>
            <a:r>
              <a:rPr lang="en-US"/>
              <a:t>Click to edit Master title style</a:t>
            </a:r>
          </a:p>
        </p:txBody>
      </p:sp>
      <p:sp>
        <p:nvSpPr>
          <p:cNvPr id="3" name="Subtitle 2"/>
          <p:cNvSpPr>
            <a:spLocks noGrp="1"/>
          </p:cNvSpPr>
          <p:nvPr>
            <p:ph type="subTitle" idx="1"/>
          </p:nvPr>
        </p:nvSpPr>
        <p:spPr>
          <a:xfrm>
            <a:off x="971550" y="5282990"/>
            <a:ext cx="5829300" cy="2428451"/>
          </a:xfrm>
        </p:spPr>
        <p:txBody>
          <a:bodyPr/>
          <a:lstStyle>
            <a:lvl1pPr marL="0" indent="0" algn="ctr">
              <a:buNone/>
              <a:defRPr sz="2040"/>
            </a:lvl1pPr>
            <a:lvl2pPr marL="388603" indent="0" algn="ctr">
              <a:buNone/>
              <a:defRPr sz="1700"/>
            </a:lvl2pPr>
            <a:lvl3pPr marL="777207" indent="0" algn="ctr">
              <a:buNone/>
              <a:defRPr sz="1530"/>
            </a:lvl3pPr>
            <a:lvl4pPr marL="1165809" indent="0" algn="ctr">
              <a:buNone/>
              <a:defRPr sz="1360"/>
            </a:lvl4pPr>
            <a:lvl5pPr marL="1554413" indent="0" algn="ctr">
              <a:buNone/>
              <a:defRPr sz="1360"/>
            </a:lvl5pPr>
            <a:lvl6pPr marL="1943016" indent="0" algn="ctr">
              <a:buNone/>
              <a:defRPr sz="1360"/>
            </a:lvl6pPr>
            <a:lvl7pPr marL="2331620" indent="0" algn="ctr">
              <a:buNone/>
              <a:defRPr sz="1360"/>
            </a:lvl7pPr>
            <a:lvl8pPr marL="2720223" indent="0" algn="ctr">
              <a:buNone/>
              <a:defRPr sz="1360"/>
            </a:lvl8pPr>
            <a:lvl9pPr marL="3108825" indent="0" algn="ctr">
              <a:buNone/>
              <a:defRPr sz="1360"/>
            </a:lvl9pPr>
          </a:lstStyle>
          <a:p>
            <a:r>
              <a:rPr lang="en-US"/>
              <a:t>Click to edit Master subtitle style</a:t>
            </a:r>
          </a:p>
        </p:txBody>
      </p:sp>
      <p:sp>
        <p:nvSpPr>
          <p:cNvPr id="4" name="Date Placeholder 3"/>
          <p:cNvSpPr>
            <a:spLocks noGrp="1"/>
          </p:cNvSpPr>
          <p:nvPr>
            <p:ph type="dt" sz="half" idx="10"/>
          </p:nvPr>
        </p:nvSpPr>
        <p:spPr/>
        <p:txBody>
          <a:bodyPr/>
          <a:lstStyle/>
          <a:p>
            <a:fld id="{3D80B4DC-48C7-3740-B5E8-64CE72578633}" type="datetimeFigureOut">
              <a:rPr lang="en-US" smtClean="0"/>
              <a:t>9/12/2022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47F597-92B5-FE48-8C26-84419D0F721A}" type="slidenum">
              <a:rPr lang="en-US" smtClean="0"/>
              <a:t>‹#›</a:t>
            </a:fld>
            <a:endParaRPr lang="en-US" dirty="0"/>
          </a:p>
        </p:txBody>
      </p:sp>
    </p:spTree>
    <p:extLst>
      <p:ext uri="{BB962C8B-B14F-4D97-AF65-F5344CB8AC3E}">
        <p14:creationId xmlns:p14="http://schemas.microsoft.com/office/powerpoint/2010/main" val="622720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80B4DC-48C7-3740-B5E8-64CE72578633}" type="datetimeFigureOut">
              <a:rPr lang="en-US" smtClean="0"/>
              <a:t>9/12/2022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47F597-92B5-FE48-8C26-84419D0F721A}" type="slidenum">
              <a:rPr lang="en-US" smtClean="0"/>
              <a:t>‹#›</a:t>
            </a:fld>
            <a:endParaRPr lang="en-US" dirty="0"/>
          </a:p>
        </p:txBody>
      </p:sp>
    </p:spTree>
    <p:extLst>
      <p:ext uri="{BB962C8B-B14F-4D97-AF65-F5344CB8AC3E}">
        <p14:creationId xmlns:p14="http://schemas.microsoft.com/office/powerpoint/2010/main" val="1371362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5"/>
          </a:xfrm>
        </p:spPr>
        <p:txBody>
          <a:bodyPr anchor="b"/>
          <a:lstStyle>
            <a:lvl1pPr>
              <a:defRPr sz="5100"/>
            </a:lvl1pPr>
          </a:lstStyle>
          <a:p>
            <a:r>
              <a:rPr lang="en-US"/>
              <a:t>Click to edit Master title style</a:t>
            </a:r>
          </a:p>
        </p:txBody>
      </p:sp>
      <p:sp>
        <p:nvSpPr>
          <p:cNvPr id="3" name="Text Placeholder 2"/>
          <p:cNvSpPr>
            <a:spLocks noGrp="1"/>
          </p:cNvSpPr>
          <p:nvPr>
            <p:ph type="body" idx="1"/>
          </p:nvPr>
        </p:nvSpPr>
        <p:spPr>
          <a:xfrm>
            <a:off x="530305" y="6731216"/>
            <a:ext cx="6703695" cy="2200275"/>
          </a:xfrm>
        </p:spPr>
        <p:txBody>
          <a:bodyPr/>
          <a:lstStyle>
            <a:lvl1pPr marL="0" indent="0">
              <a:buNone/>
              <a:defRPr sz="2040">
                <a:solidFill>
                  <a:schemeClr val="tx1"/>
                </a:solidFill>
              </a:defRPr>
            </a:lvl1pPr>
            <a:lvl2pPr marL="388622" indent="0">
              <a:buNone/>
              <a:defRPr sz="1700">
                <a:solidFill>
                  <a:schemeClr val="tx1">
                    <a:tint val="75000"/>
                  </a:schemeClr>
                </a:solidFill>
              </a:defRPr>
            </a:lvl2pPr>
            <a:lvl3pPr marL="777245" indent="0">
              <a:buNone/>
              <a:defRPr sz="1530">
                <a:solidFill>
                  <a:schemeClr val="tx1">
                    <a:tint val="75000"/>
                  </a:schemeClr>
                </a:solidFill>
              </a:defRPr>
            </a:lvl3pPr>
            <a:lvl4pPr marL="1165867" indent="0">
              <a:buNone/>
              <a:defRPr sz="1360">
                <a:solidFill>
                  <a:schemeClr val="tx1">
                    <a:tint val="75000"/>
                  </a:schemeClr>
                </a:solidFill>
              </a:defRPr>
            </a:lvl4pPr>
            <a:lvl5pPr marL="1554489" indent="0">
              <a:buNone/>
              <a:defRPr sz="1360">
                <a:solidFill>
                  <a:schemeClr val="tx1">
                    <a:tint val="75000"/>
                  </a:schemeClr>
                </a:solidFill>
              </a:defRPr>
            </a:lvl5pPr>
            <a:lvl6pPr marL="1943111" indent="0">
              <a:buNone/>
              <a:defRPr sz="1360">
                <a:solidFill>
                  <a:schemeClr val="tx1">
                    <a:tint val="75000"/>
                  </a:schemeClr>
                </a:solidFill>
              </a:defRPr>
            </a:lvl6pPr>
            <a:lvl7pPr marL="2331734" indent="0">
              <a:buNone/>
              <a:defRPr sz="1360">
                <a:solidFill>
                  <a:schemeClr val="tx1">
                    <a:tint val="75000"/>
                  </a:schemeClr>
                </a:solidFill>
              </a:defRPr>
            </a:lvl7pPr>
            <a:lvl8pPr marL="2720356" indent="0">
              <a:buNone/>
              <a:defRPr sz="1360">
                <a:solidFill>
                  <a:schemeClr val="tx1">
                    <a:tint val="75000"/>
                  </a:schemeClr>
                </a:solidFill>
              </a:defRPr>
            </a:lvl8pPr>
            <a:lvl9pPr marL="3108978"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80B4DC-48C7-3740-B5E8-64CE72578633}" type="datetimeFigureOut">
              <a:rPr lang="en-US" smtClean="0"/>
              <a:t>9/12/2022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47F597-92B5-FE48-8C26-84419D0F721A}" type="slidenum">
              <a:rPr lang="en-US" smtClean="0"/>
              <a:t>‹#›</a:t>
            </a:fld>
            <a:endParaRPr lang="en-US" dirty="0"/>
          </a:p>
        </p:txBody>
      </p:sp>
    </p:spTree>
    <p:extLst>
      <p:ext uri="{BB962C8B-B14F-4D97-AF65-F5344CB8AC3E}">
        <p14:creationId xmlns:p14="http://schemas.microsoft.com/office/powerpoint/2010/main" val="1698248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6" y="2507619"/>
            <a:ext cx="6703695" cy="4184016"/>
          </a:xfrm>
        </p:spPr>
        <p:txBody>
          <a:bodyPr anchor="b"/>
          <a:lstStyle>
            <a:lvl1pPr>
              <a:defRPr sz="5100"/>
            </a:lvl1pPr>
          </a:lstStyle>
          <a:p>
            <a:r>
              <a:rPr lang="en-US"/>
              <a:t>Click to edit Master title style</a:t>
            </a:r>
          </a:p>
        </p:txBody>
      </p:sp>
      <p:sp>
        <p:nvSpPr>
          <p:cNvPr id="3" name="Text Placeholder 2"/>
          <p:cNvSpPr>
            <a:spLocks noGrp="1"/>
          </p:cNvSpPr>
          <p:nvPr>
            <p:ph type="body" idx="1"/>
          </p:nvPr>
        </p:nvSpPr>
        <p:spPr>
          <a:xfrm>
            <a:off x="530306" y="6731216"/>
            <a:ext cx="6703695" cy="2200276"/>
          </a:xfrm>
        </p:spPr>
        <p:txBody>
          <a:bodyPr/>
          <a:lstStyle>
            <a:lvl1pPr marL="0" indent="0">
              <a:buNone/>
              <a:defRPr sz="2040">
                <a:solidFill>
                  <a:schemeClr val="tx1"/>
                </a:solidFill>
              </a:defRPr>
            </a:lvl1pPr>
            <a:lvl2pPr marL="388603" indent="0">
              <a:buNone/>
              <a:defRPr sz="1700">
                <a:solidFill>
                  <a:schemeClr val="tx1">
                    <a:tint val="75000"/>
                  </a:schemeClr>
                </a:solidFill>
              </a:defRPr>
            </a:lvl2pPr>
            <a:lvl3pPr marL="777207" indent="0">
              <a:buNone/>
              <a:defRPr sz="1530">
                <a:solidFill>
                  <a:schemeClr val="tx1">
                    <a:tint val="75000"/>
                  </a:schemeClr>
                </a:solidFill>
              </a:defRPr>
            </a:lvl3pPr>
            <a:lvl4pPr marL="1165809" indent="0">
              <a:buNone/>
              <a:defRPr sz="1360">
                <a:solidFill>
                  <a:schemeClr val="tx1">
                    <a:tint val="75000"/>
                  </a:schemeClr>
                </a:solidFill>
              </a:defRPr>
            </a:lvl4pPr>
            <a:lvl5pPr marL="1554413" indent="0">
              <a:buNone/>
              <a:defRPr sz="1360">
                <a:solidFill>
                  <a:schemeClr val="tx1">
                    <a:tint val="75000"/>
                  </a:schemeClr>
                </a:solidFill>
              </a:defRPr>
            </a:lvl5pPr>
            <a:lvl6pPr marL="1943016" indent="0">
              <a:buNone/>
              <a:defRPr sz="1360">
                <a:solidFill>
                  <a:schemeClr val="tx1">
                    <a:tint val="75000"/>
                  </a:schemeClr>
                </a:solidFill>
              </a:defRPr>
            </a:lvl6pPr>
            <a:lvl7pPr marL="2331620" indent="0">
              <a:buNone/>
              <a:defRPr sz="1360">
                <a:solidFill>
                  <a:schemeClr val="tx1">
                    <a:tint val="75000"/>
                  </a:schemeClr>
                </a:solidFill>
              </a:defRPr>
            </a:lvl7pPr>
            <a:lvl8pPr marL="2720223" indent="0">
              <a:buNone/>
              <a:defRPr sz="1360">
                <a:solidFill>
                  <a:schemeClr val="tx1">
                    <a:tint val="75000"/>
                  </a:schemeClr>
                </a:solidFill>
              </a:defRPr>
            </a:lvl8pPr>
            <a:lvl9pPr marL="3108825"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80B4DC-48C7-3740-B5E8-64CE72578633}" type="datetimeFigureOut">
              <a:rPr lang="en-US" smtClean="0"/>
              <a:t>9/12/2022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47F597-92B5-FE48-8C26-84419D0F721A}" type="slidenum">
              <a:rPr lang="en-US" smtClean="0"/>
              <a:t>‹#›</a:t>
            </a:fld>
            <a:endParaRPr lang="en-US" dirty="0"/>
          </a:p>
        </p:txBody>
      </p:sp>
    </p:spTree>
    <p:extLst>
      <p:ext uri="{BB962C8B-B14F-4D97-AF65-F5344CB8AC3E}">
        <p14:creationId xmlns:p14="http://schemas.microsoft.com/office/powerpoint/2010/main" val="1698248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2"/>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2"/>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D80B4DC-48C7-3740-B5E8-64CE72578633}" type="datetimeFigureOut">
              <a:rPr lang="en-US" smtClean="0"/>
              <a:t>9/12/2022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47F597-92B5-FE48-8C26-84419D0F721A}" type="slidenum">
              <a:rPr lang="en-US" smtClean="0"/>
              <a:t>‹#›</a:t>
            </a:fld>
            <a:endParaRPr lang="en-US" dirty="0"/>
          </a:p>
        </p:txBody>
      </p:sp>
    </p:spTree>
    <p:extLst>
      <p:ext uri="{BB962C8B-B14F-4D97-AF65-F5344CB8AC3E}">
        <p14:creationId xmlns:p14="http://schemas.microsoft.com/office/powerpoint/2010/main" val="249538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6" y="535521"/>
            <a:ext cx="6703695" cy="1944160"/>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5"/>
          </a:xfrm>
        </p:spPr>
        <p:txBody>
          <a:bodyPr anchor="b"/>
          <a:lstStyle>
            <a:lvl1pPr marL="0" indent="0">
              <a:buNone/>
              <a:defRPr sz="2040" b="1"/>
            </a:lvl1pPr>
            <a:lvl2pPr marL="388622" indent="0">
              <a:buNone/>
              <a:defRPr sz="1700" b="1"/>
            </a:lvl2pPr>
            <a:lvl3pPr marL="777245" indent="0">
              <a:buNone/>
              <a:defRPr sz="1530" b="1"/>
            </a:lvl3pPr>
            <a:lvl4pPr marL="1165867" indent="0">
              <a:buNone/>
              <a:defRPr sz="1360" b="1"/>
            </a:lvl4pPr>
            <a:lvl5pPr marL="1554489" indent="0">
              <a:buNone/>
              <a:defRPr sz="1360" b="1"/>
            </a:lvl5pPr>
            <a:lvl6pPr marL="1943111" indent="0">
              <a:buNone/>
              <a:defRPr sz="1360" b="1"/>
            </a:lvl6pPr>
            <a:lvl7pPr marL="2331734" indent="0">
              <a:buNone/>
              <a:defRPr sz="1360" b="1"/>
            </a:lvl7pPr>
            <a:lvl8pPr marL="2720356" indent="0">
              <a:buNone/>
              <a:defRPr sz="1360" b="1"/>
            </a:lvl8pPr>
            <a:lvl9pPr marL="3108978"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5"/>
          </a:xfrm>
        </p:spPr>
        <p:txBody>
          <a:bodyPr anchor="b"/>
          <a:lstStyle>
            <a:lvl1pPr marL="0" indent="0">
              <a:buNone/>
              <a:defRPr sz="2040" b="1"/>
            </a:lvl1pPr>
            <a:lvl2pPr marL="388622" indent="0">
              <a:buNone/>
              <a:defRPr sz="1700" b="1"/>
            </a:lvl2pPr>
            <a:lvl3pPr marL="777245" indent="0">
              <a:buNone/>
              <a:defRPr sz="1530" b="1"/>
            </a:lvl3pPr>
            <a:lvl4pPr marL="1165867" indent="0">
              <a:buNone/>
              <a:defRPr sz="1360" b="1"/>
            </a:lvl4pPr>
            <a:lvl5pPr marL="1554489" indent="0">
              <a:buNone/>
              <a:defRPr sz="1360" b="1"/>
            </a:lvl5pPr>
            <a:lvl6pPr marL="1943111" indent="0">
              <a:buNone/>
              <a:defRPr sz="1360" b="1"/>
            </a:lvl6pPr>
            <a:lvl7pPr marL="2331734" indent="0">
              <a:buNone/>
              <a:defRPr sz="1360" b="1"/>
            </a:lvl7pPr>
            <a:lvl8pPr marL="2720356" indent="0">
              <a:buNone/>
              <a:defRPr sz="1360" b="1"/>
            </a:lvl8pPr>
            <a:lvl9pPr marL="3108978"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80B4DC-48C7-3740-B5E8-64CE72578633}" type="datetimeFigureOut">
              <a:rPr lang="en-US" smtClean="0"/>
              <a:t>9/12/2022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347F597-92B5-FE48-8C26-84419D0F721A}" type="slidenum">
              <a:rPr lang="en-US" smtClean="0"/>
              <a:t>‹#›</a:t>
            </a:fld>
            <a:endParaRPr lang="en-US" dirty="0"/>
          </a:p>
        </p:txBody>
      </p:sp>
    </p:spTree>
    <p:extLst>
      <p:ext uri="{BB962C8B-B14F-4D97-AF65-F5344CB8AC3E}">
        <p14:creationId xmlns:p14="http://schemas.microsoft.com/office/powerpoint/2010/main" val="2103036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6" y="535522"/>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5"/>
            <a:ext cx="3288089" cy="1208406"/>
          </a:xfrm>
        </p:spPr>
        <p:txBody>
          <a:bodyPr anchor="b"/>
          <a:lstStyle>
            <a:lvl1pPr marL="0" indent="0">
              <a:buNone/>
              <a:defRPr sz="2040" b="1"/>
            </a:lvl1pPr>
            <a:lvl2pPr marL="388603" indent="0">
              <a:buNone/>
              <a:defRPr sz="1700" b="1"/>
            </a:lvl2pPr>
            <a:lvl3pPr marL="777207" indent="0">
              <a:buNone/>
              <a:defRPr sz="1530" b="1"/>
            </a:lvl3pPr>
            <a:lvl4pPr marL="1165809" indent="0">
              <a:buNone/>
              <a:defRPr sz="1360" b="1"/>
            </a:lvl4pPr>
            <a:lvl5pPr marL="1554413" indent="0">
              <a:buNone/>
              <a:defRPr sz="1360" b="1"/>
            </a:lvl5pPr>
            <a:lvl6pPr marL="1943016" indent="0">
              <a:buNone/>
              <a:defRPr sz="1360" b="1"/>
            </a:lvl6pPr>
            <a:lvl7pPr marL="2331620" indent="0">
              <a:buNone/>
              <a:defRPr sz="1360" b="1"/>
            </a:lvl7pPr>
            <a:lvl8pPr marL="2720223" indent="0">
              <a:buNone/>
              <a:defRPr sz="1360" b="1"/>
            </a:lvl8pPr>
            <a:lvl9pPr marL="3108825"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5"/>
            <a:ext cx="3304282" cy="1208406"/>
          </a:xfrm>
        </p:spPr>
        <p:txBody>
          <a:bodyPr anchor="b"/>
          <a:lstStyle>
            <a:lvl1pPr marL="0" indent="0">
              <a:buNone/>
              <a:defRPr sz="2040" b="1"/>
            </a:lvl1pPr>
            <a:lvl2pPr marL="388603" indent="0">
              <a:buNone/>
              <a:defRPr sz="1700" b="1"/>
            </a:lvl2pPr>
            <a:lvl3pPr marL="777207" indent="0">
              <a:buNone/>
              <a:defRPr sz="1530" b="1"/>
            </a:lvl3pPr>
            <a:lvl4pPr marL="1165809" indent="0">
              <a:buNone/>
              <a:defRPr sz="1360" b="1"/>
            </a:lvl4pPr>
            <a:lvl5pPr marL="1554413" indent="0">
              <a:buNone/>
              <a:defRPr sz="1360" b="1"/>
            </a:lvl5pPr>
            <a:lvl6pPr marL="1943016" indent="0">
              <a:buNone/>
              <a:defRPr sz="1360" b="1"/>
            </a:lvl6pPr>
            <a:lvl7pPr marL="2331620" indent="0">
              <a:buNone/>
              <a:defRPr sz="1360" b="1"/>
            </a:lvl7pPr>
            <a:lvl8pPr marL="2720223" indent="0">
              <a:buNone/>
              <a:defRPr sz="1360" b="1"/>
            </a:lvl8pPr>
            <a:lvl9pPr marL="3108825"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80B4DC-48C7-3740-B5E8-64CE72578633}" type="datetimeFigureOut">
              <a:rPr lang="en-US" smtClean="0"/>
              <a:t>9/12/2022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347F597-92B5-FE48-8C26-84419D0F721A}" type="slidenum">
              <a:rPr lang="en-US" smtClean="0"/>
              <a:t>‹#›</a:t>
            </a:fld>
            <a:endParaRPr lang="en-US" dirty="0"/>
          </a:p>
        </p:txBody>
      </p:sp>
    </p:spTree>
    <p:extLst>
      <p:ext uri="{BB962C8B-B14F-4D97-AF65-F5344CB8AC3E}">
        <p14:creationId xmlns:p14="http://schemas.microsoft.com/office/powerpoint/2010/main" val="2103036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D80B4DC-48C7-3740-B5E8-64CE72578633}" type="datetimeFigureOut">
              <a:rPr lang="en-US" smtClean="0"/>
              <a:t>9/12/2022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347F597-92B5-FE48-8C26-84419D0F721A}" type="slidenum">
              <a:rPr lang="en-US" smtClean="0"/>
              <a:t>‹#›</a:t>
            </a:fld>
            <a:endParaRPr lang="en-US" dirty="0"/>
          </a:p>
        </p:txBody>
      </p:sp>
    </p:spTree>
    <p:extLst>
      <p:ext uri="{BB962C8B-B14F-4D97-AF65-F5344CB8AC3E}">
        <p14:creationId xmlns:p14="http://schemas.microsoft.com/office/powerpoint/2010/main" val="305042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5" y="535522"/>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5" y="2677582"/>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52"/>
            <a:ext cx="1748790" cy="535518"/>
          </a:xfrm>
          <a:prstGeom prst="rect">
            <a:avLst/>
          </a:prstGeom>
        </p:spPr>
        <p:txBody>
          <a:bodyPr vert="horz" lIns="91440" tIns="45720" rIns="91440" bIns="45720" rtlCol="0" anchor="ctr"/>
          <a:lstStyle>
            <a:lvl1pPr algn="l">
              <a:defRPr sz="1020">
                <a:solidFill>
                  <a:schemeClr val="tx1">
                    <a:tint val="75000"/>
                  </a:schemeClr>
                </a:solidFill>
              </a:defRPr>
            </a:lvl1pPr>
          </a:lstStyle>
          <a:p>
            <a:fld id="{3D80B4DC-48C7-3740-B5E8-64CE72578633}" type="datetimeFigureOut">
              <a:rPr lang="en-US" smtClean="0"/>
              <a:t>9/12/2022</a:t>
            </a:fld>
            <a:endParaRPr lang="en-US" dirty="0"/>
          </a:p>
        </p:txBody>
      </p:sp>
      <p:sp>
        <p:nvSpPr>
          <p:cNvPr id="5" name="Footer Placeholder 4"/>
          <p:cNvSpPr>
            <a:spLocks noGrp="1"/>
          </p:cNvSpPr>
          <p:nvPr>
            <p:ph type="ftr" sz="quarter" idx="3"/>
          </p:nvPr>
        </p:nvSpPr>
        <p:spPr>
          <a:xfrm>
            <a:off x="2574610" y="9322652"/>
            <a:ext cx="2623185" cy="535518"/>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89258" y="9322652"/>
            <a:ext cx="1748790" cy="535518"/>
          </a:xfrm>
          <a:prstGeom prst="rect">
            <a:avLst/>
          </a:prstGeom>
        </p:spPr>
        <p:txBody>
          <a:bodyPr vert="horz" lIns="91440" tIns="45720" rIns="91440" bIns="45720" rtlCol="0" anchor="ctr"/>
          <a:lstStyle>
            <a:lvl1pPr algn="r">
              <a:defRPr sz="1020">
                <a:solidFill>
                  <a:schemeClr val="tx1">
                    <a:tint val="75000"/>
                  </a:schemeClr>
                </a:solidFill>
              </a:defRPr>
            </a:lvl1pPr>
          </a:lstStyle>
          <a:p>
            <a:fld id="{E347F597-92B5-FE48-8C26-84419D0F721A}" type="slidenum">
              <a:rPr lang="en-US" smtClean="0"/>
              <a:t>‹#›</a:t>
            </a:fld>
            <a:endParaRPr lang="en-US" dirty="0"/>
          </a:p>
        </p:txBody>
      </p:sp>
    </p:spTree>
    <p:extLst>
      <p:ext uri="{BB962C8B-B14F-4D97-AF65-F5344CB8AC3E}">
        <p14:creationId xmlns:p14="http://schemas.microsoft.com/office/powerpoint/2010/main" val="735116091"/>
      </p:ext>
    </p:extLst>
  </p:cSld>
  <p:clrMap bg1="lt1" tx1="dk1" bg2="lt2" tx2="dk2" accent1="accent1" accent2="accent2" accent3="accent3" accent4="accent4" accent5="accent5" accent6="accent6" hlink="hlink" folHlink="folHlink"/>
  <p:sldLayoutIdLst>
    <p:sldLayoutId id="2147483672" r:id="rId1"/>
    <p:sldLayoutId id="2147483661" r:id="rId2"/>
    <p:sldLayoutId id="2147483662" r:id="rId3"/>
    <p:sldLayoutId id="2147483673" r:id="rId4"/>
    <p:sldLayoutId id="2147483663" r:id="rId5"/>
    <p:sldLayoutId id="2147483664" r:id="rId6"/>
    <p:sldLayoutId id="2147483674" r:id="rId7"/>
    <p:sldLayoutId id="2147483665" r:id="rId8"/>
    <p:sldLayoutId id="2147483666" r:id="rId9"/>
    <p:sldLayoutId id="2147483667" r:id="rId10"/>
    <p:sldLayoutId id="2147483675" r:id="rId11"/>
    <p:sldLayoutId id="2147483676" r:id="rId12"/>
    <p:sldLayoutId id="2147483668" r:id="rId13"/>
    <p:sldLayoutId id="2147483669" r:id="rId14"/>
    <p:sldLayoutId id="2147483670" r:id="rId15"/>
    <p:sldLayoutId id="2147483671" r:id="rId16"/>
  </p:sldLayoutIdLst>
  <p:txStyles>
    <p:titleStyle>
      <a:lvl1pPr algn="l" defTabSz="777207"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01" indent="-194301" algn="l" defTabSz="777207"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04" indent="-194301" algn="l" defTabSz="777207" rtl="0" eaLnBrk="1" latinLnBrk="0" hangingPunct="1">
        <a:lnSpc>
          <a:spcPct val="90000"/>
        </a:lnSpc>
        <a:spcBef>
          <a:spcPts val="424"/>
        </a:spcBef>
        <a:buFont typeface="Arial" panose="020B0604020202020204" pitchFamily="34" charset="0"/>
        <a:buChar char="•"/>
        <a:defRPr sz="2040" kern="1200">
          <a:solidFill>
            <a:schemeClr val="tx1"/>
          </a:solidFill>
          <a:latin typeface="+mn-lt"/>
          <a:ea typeface="+mn-ea"/>
          <a:cs typeface="+mn-cs"/>
        </a:defRPr>
      </a:lvl2pPr>
      <a:lvl3pPr marL="971508" indent="-194301" algn="l" defTabSz="777207" rtl="0" eaLnBrk="1" latinLnBrk="0" hangingPunct="1">
        <a:lnSpc>
          <a:spcPct val="90000"/>
        </a:lnSpc>
        <a:spcBef>
          <a:spcPts val="424"/>
        </a:spcBef>
        <a:buFont typeface="Arial" panose="020B0604020202020204" pitchFamily="34" charset="0"/>
        <a:buChar char="•"/>
        <a:defRPr sz="1700" kern="1200">
          <a:solidFill>
            <a:schemeClr val="tx1"/>
          </a:solidFill>
          <a:latin typeface="+mn-lt"/>
          <a:ea typeface="+mn-ea"/>
          <a:cs typeface="+mn-cs"/>
        </a:defRPr>
      </a:lvl3pPr>
      <a:lvl4pPr marL="1360112" indent="-194301" algn="l" defTabSz="777207" rtl="0" eaLnBrk="1" latinLnBrk="0" hangingPunct="1">
        <a:lnSpc>
          <a:spcPct val="90000"/>
        </a:lnSpc>
        <a:spcBef>
          <a:spcPts val="424"/>
        </a:spcBef>
        <a:buFont typeface="Arial" panose="020B0604020202020204" pitchFamily="34" charset="0"/>
        <a:buChar char="•"/>
        <a:defRPr sz="1530" kern="1200">
          <a:solidFill>
            <a:schemeClr val="tx1"/>
          </a:solidFill>
          <a:latin typeface="+mn-lt"/>
          <a:ea typeface="+mn-ea"/>
          <a:cs typeface="+mn-cs"/>
        </a:defRPr>
      </a:lvl4pPr>
      <a:lvl5pPr marL="1748715" indent="-194301" algn="l" defTabSz="777207" rtl="0" eaLnBrk="1" latinLnBrk="0" hangingPunct="1">
        <a:lnSpc>
          <a:spcPct val="90000"/>
        </a:lnSpc>
        <a:spcBef>
          <a:spcPts val="424"/>
        </a:spcBef>
        <a:buFont typeface="Arial" panose="020B0604020202020204" pitchFamily="34" charset="0"/>
        <a:buChar char="•"/>
        <a:defRPr sz="1530" kern="1200">
          <a:solidFill>
            <a:schemeClr val="tx1"/>
          </a:solidFill>
          <a:latin typeface="+mn-lt"/>
          <a:ea typeface="+mn-ea"/>
          <a:cs typeface="+mn-cs"/>
        </a:defRPr>
      </a:lvl5pPr>
      <a:lvl6pPr marL="2137319" indent="-194301" algn="l" defTabSz="777207" rtl="0" eaLnBrk="1" latinLnBrk="0" hangingPunct="1">
        <a:lnSpc>
          <a:spcPct val="90000"/>
        </a:lnSpc>
        <a:spcBef>
          <a:spcPts val="424"/>
        </a:spcBef>
        <a:buFont typeface="Arial" panose="020B0604020202020204" pitchFamily="34" charset="0"/>
        <a:buChar char="•"/>
        <a:defRPr sz="1530" kern="1200">
          <a:solidFill>
            <a:schemeClr val="tx1"/>
          </a:solidFill>
          <a:latin typeface="+mn-lt"/>
          <a:ea typeface="+mn-ea"/>
          <a:cs typeface="+mn-cs"/>
        </a:defRPr>
      </a:lvl6pPr>
      <a:lvl7pPr marL="2525921" indent="-194301" algn="l" defTabSz="777207" rtl="0" eaLnBrk="1" latinLnBrk="0" hangingPunct="1">
        <a:lnSpc>
          <a:spcPct val="90000"/>
        </a:lnSpc>
        <a:spcBef>
          <a:spcPts val="424"/>
        </a:spcBef>
        <a:buFont typeface="Arial" panose="020B0604020202020204" pitchFamily="34" charset="0"/>
        <a:buChar char="•"/>
        <a:defRPr sz="1530" kern="1200">
          <a:solidFill>
            <a:schemeClr val="tx1"/>
          </a:solidFill>
          <a:latin typeface="+mn-lt"/>
          <a:ea typeface="+mn-ea"/>
          <a:cs typeface="+mn-cs"/>
        </a:defRPr>
      </a:lvl7pPr>
      <a:lvl8pPr marL="2914524" indent="-194301" algn="l" defTabSz="777207" rtl="0" eaLnBrk="1" latinLnBrk="0" hangingPunct="1">
        <a:lnSpc>
          <a:spcPct val="90000"/>
        </a:lnSpc>
        <a:spcBef>
          <a:spcPts val="424"/>
        </a:spcBef>
        <a:buFont typeface="Arial" panose="020B0604020202020204" pitchFamily="34" charset="0"/>
        <a:buChar char="•"/>
        <a:defRPr sz="1530" kern="1200">
          <a:solidFill>
            <a:schemeClr val="tx1"/>
          </a:solidFill>
          <a:latin typeface="+mn-lt"/>
          <a:ea typeface="+mn-ea"/>
          <a:cs typeface="+mn-cs"/>
        </a:defRPr>
      </a:lvl8pPr>
      <a:lvl9pPr marL="3303127" indent="-194301" algn="l" defTabSz="777207" rtl="0" eaLnBrk="1" latinLnBrk="0" hangingPunct="1">
        <a:lnSpc>
          <a:spcPct val="90000"/>
        </a:lnSpc>
        <a:spcBef>
          <a:spcPts val="424"/>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07" rtl="0" eaLnBrk="1" latinLnBrk="0" hangingPunct="1">
        <a:defRPr sz="1530" kern="1200">
          <a:solidFill>
            <a:schemeClr val="tx1"/>
          </a:solidFill>
          <a:latin typeface="+mn-lt"/>
          <a:ea typeface="+mn-ea"/>
          <a:cs typeface="+mn-cs"/>
        </a:defRPr>
      </a:lvl1pPr>
      <a:lvl2pPr marL="388603" algn="l" defTabSz="777207" rtl="0" eaLnBrk="1" latinLnBrk="0" hangingPunct="1">
        <a:defRPr sz="1530" kern="1200">
          <a:solidFill>
            <a:schemeClr val="tx1"/>
          </a:solidFill>
          <a:latin typeface="+mn-lt"/>
          <a:ea typeface="+mn-ea"/>
          <a:cs typeface="+mn-cs"/>
        </a:defRPr>
      </a:lvl2pPr>
      <a:lvl3pPr marL="777207" algn="l" defTabSz="777207" rtl="0" eaLnBrk="1" latinLnBrk="0" hangingPunct="1">
        <a:defRPr sz="1530" kern="1200">
          <a:solidFill>
            <a:schemeClr val="tx1"/>
          </a:solidFill>
          <a:latin typeface="+mn-lt"/>
          <a:ea typeface="+mn-ea"/>
          <a:cs typeface="+mn-cs"/>
        </a:defRPr>
      </a:lvl3pPr>
      <a:lvl4pPr marL="1165809" algn="l" defTabSz="777207" rtl="0" eaLnBrk="1" latinLnBrk="0" hangingPunct="1">
        <a:defRPr sz="1530" kern="1200">
          <a:solidFill>
            <a:schemeClr val="tx1"/>
          </a:solidFill>
          <a:latin typeface="+mn-lt"/>
          <a:ea typeface="+mn-ea"/>
          <a:cs typeface="+mn-cs"/>
        </a:defRPr>
      </a:lvl4pPr>
      <a:lvl5pPr marL="1554413" algn="l" defTabSz="777207" rtl="0" eaLnBrk="1" latinLnBrk="0" hangingPunct="1">
        <a:defRPr sz="1530" kern="1200">
          <a:solidFill>
            <a:schemeClr val="tx1"/>
          </a:solidFill>
          <a:latin typeface="+mn-lt"/>
          <a:ea typeface="+mn-ea"/>
          <a:cs typeface="+mn-cs"/>
        </a:defRPr>
      </a:lvl5pPr>
      <a:lvl6pPr marL="1943016" algn="l" defTabSz="777207" rtl="0" eaLnBrk="1" latinLnBrk="0" hangingPunct="1">
        <a:defRPr sz="1530" kern="1200">
          <a:solidFill>
            <a:schemeClr val="tx1"/>
          </a:solidFill>
          <a:latin typeface="+mn-lt"/>
          <a:ea typeface="+mn-ea"/>
          <a:cs typeface="+mn-cs"/>
        </a:defRPr>
      </a:lvl6pPr>
      <a:lvl7pPr marL="2331620" algn="l" defTabSz="777207" rtl="0" eaLnBrk="1" latinLnBrk="0" hangingPunct="1">
        <a:defRPr sz="1530" kern="1200">
          <a:solidFill>
            <a:schemeClr val="tx1"/>
          </a:solidFill>
          <a:latin typeface="+mn-lt"/>
          <a:ea typeface="+mn-ea"/>
          <a:cs typeface="+mn-cs"/>
        </a:defRPr>
      </a:lvl7pPr>
      <a:lvl8pPr marL="2720223" algn="l" defTabSz="777207" rtl="0" eaLnBrk="1" latinLnBrk="0" hangingPunct="1">
        <a:defRPr sz="1530" kern="1200">
          <a:solidFill>
            <a:schemeClr val="tx1"/>
          </a:solidFill>
          <a:latin typeface="+mn-lt"/>
          <a:ea typeface="+mn-ea"/>
          <a:cs typeface="+mn-cs"/>
        </a:defRPr>
      </a:lvl8pPr>
      <a:lvl9pPr marL="3108825" algn="l" defTabSz="777207" rtl="0" eaLnBrk="1" latinLnBrk="0" hangingPunct="1">
        <a:defRPr sz="153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88620" y="2346961"/>
            <a:ext cx="6995160" cy="66380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7"/>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F346FAD7-163A-D94F-910C-C577EEE60AE4}" type="datetimeFigureOut">
              <a:rPr lang="en-US" smtClean="0"/>
              <a:t>9/12/2022</a:t>
            </a:fld>
            <a:endParaRPr lang="en-US"/>
          </a:p>
        </p:txBody>
      </p:sp>
      <p:sp>
        <p:nvSpPr>
          <p:cNvPr id="5" name="Footer Placeholder 4"/>
          <p:cNvSpPr>
            <a:spLocks noGrp="1"/>
          </p:cNvSpPr>
          <p:nvPr>
            <p:ph type="ftr" sz="quarter" idx="3"/>
          </p:nvPr>
        </p:nvSpPr>
        <p:spPr>
          <a:xfrm>
            <a:off x="2655570" y="9322647"/>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7"/>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6BBE25FE-D967-CD43-AED6-D6204DC9817A}" type="slidenum">
              <a:rPr lang="en-US" smtClean="0"/>
              <a:t>‹#›</a:t>
            </a:fld>
            <a:endParaRPr lang="en-US"/>
          </a:p>
        </p:txBody>
      </p:sp>
    </p:spTree>
    <p:extLst>
      <p:ext uri="{BB962C8B-B14F-4D97-AF65-F5344CB8AC3E}">
        <p14:creationId xmlns:p14="http://schemas.microsoft.com/office/powerpoint/2010/main" val="271773548"/>
      </p:ext>
    </p:extLst>
  </p:cSld>
  <p:clrMap bg1="lt1" tx1="dk1" bg2="lt2" tx2="dk2" accent1="accent1" accent2="accent2" accent3="accent3" accent4="accent4" accent5="accent5" accent6="accent6" hlink="hlink" folHlink="folHlink"/>
  <p:sldLayoutIdLst>
    <p:sldLayoutId id="214748365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88620" y="2346961"/>
            <a:ext cx="6995160" cy="66380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7"/>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F346FAD7-163A-D94F-910C-C577EEE60AE4}" type="datetimeFigureOut">
              <a:rPr lang="en-US" smtClean="0"/>
              <a:t>9/12/2022</a:t>
            </a:fld>
            <a:endParaRPr lang="en-US"/>
          </a:p>
        </p:txBody>
      </p:sp>
      <p:sp>
        <p:nvSpPr>
          <p:cNvPr id="5" name="Footer Placeholder 4"/>
          <p:cNvSpPr>
            <a:spLocks noGrp="1"/>
          </p:cNvSpPr>
          <p:nvPr>
            <p:ph type="ftr" sz="quarter" idx="3"/>
          </p:nvPr>
        </p:nvSpPr>
        <p:spPr>
          <a:xfrm>
            <a:off x="2655570" y="9322647"/>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7"/>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6BBE25FE-D967-CD43-AED6-D6204DC9817A}" type="slidenum">
              <a:rPr lang="en-US" smtClean="0"/>
              <a:t>‹#›</a:t>
            </a:fld>
            <a:endParaRPr lang="en-US"/>
          </a:p>
        </p:txBody>
      </p:sp>
    </p:spTree>
    <p:extLst>
      <p:ext uri="{BB962C8B-B14F-4D97-AF65-F5344CB8AC3E}">
        <p14:creationId xmlns:p14="http://schemas.microsoft.com/office/powerpoint/2010/main" val="271773548"/>
      </p:ext>
    </p:extLst>
  </p:cSld>
  <p:clrMap bg1="lt1" tx1="dk1" bg2="lt2" tx2="dk2" accent1="accent1" accent2="accent2" accent3="accent3" accent4="accent4" accent5="accent5" accent6="accent6" hlink="hlink" folHlink="folHlink"/>
  <p:sldLayoutIdLst>
    <p:sldLayoutId id="2147483678" r:id="rId1"/>
    <p:sldLayoutId id="214748367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hyperlink" Target="https://teams.microsoft.com/registration/6qIbmQsdtkCm8Z-y94p9Xg,nJKgCdyu90WUoJ1079btIg,SMPXTZwuskq8Lny5pfhrrg,HAwnlfW5SEyF6CMn5e95YQ,eOGttbBCJk6BCJ64MMSqOQ,q-futE4a4EWQKAWAue9c6g?mode=read&amp;tenantId=991ba2ea-1d0b-40b6-a6f1-9fb2f78a7d5e" TargetMode="External"/><Relationship Id="rId7"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18.xml"/><Relationship Id="rId6" Type="http://schemas.openxmlformats.org/officeDocument/2006/relationships/image" Target="../media/image16.jpeg"/><Relationship Id="rId5" Type="http://schemas.openxmlformats.org/officeDocument/2006/relationships/hyperlink" Target="mailto:Cynthia.Garza@aah.org" TargetMode="External"/><Relationship Id="rId4" Type="http://schemas.openxmlformats.org/officeDocument/2006/relationships/hyperlink" Target="mailto:mary.hook@aah.or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19.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hyperlink" Target="https://teams.microsoft.com/registration/6qIbmQsdtkCm8Z-y94p9Xg,nJKgCdyu90WUoJ1079btIg,SMPXTZwuskq8Lny5pfhrrg,ZhCTfBuEEk-3S2mOWl5BiA,T_QbZTaMcE-BTUCkcskVqQ,2uaG7f90LUK5JNsF49eDBA?mode=read&amp;tenantId=991ba2ea-1d0b-40b6-a6f1-9fb2f78a7d5e" TargetMode="External"/><Relationship Id="rId7" Type="http://schemas.openxmlformats.org/officeDocument/2006/relationships/image" Target="../media/image21.png"/><Relationship Id="rId2" Type="http://schemas.openxmlformats.org/officeDocument/2006/relationships/image" Target="../media/image1.jp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hyperlink" Target="mailto:Cynthia.Garza@aah.org" TargetMode="External"/><Relationship Id="rId4" Type="http://schemas.openxmlformats.org/officeDocument/2006/relationships/hyperlink" Target="mailto:mary.hook@aah.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2.png"/><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bdpd5ves" TargetMode="External"/><Relationship Id="rId7"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hyperlink" Target="mailto:Cynthia.Garza@aah.org" TargetMode="External"/><Relationship Id="rId4" Type="http://schemas.openxmlformats.org/officeDocument/2006/relationships/hyperlink" Target="mailto:mary.hook@aah.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tinyurl.com/mr46fdxm" TargetMode="External"/><Relationship Id="rId7"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hyperlink" Target="mailto:Cynthia.Garza@aah.org" TargetMode="External"/><Relationship Id="rId4" Type="http://schemas.openxmlformats.org/officeDocument/2006/relationships/hyperlink" Target="mailto:mary.hook@aah.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tinyurl.com/5yj6tret" TargetMode="External"/><Relationship Id="rId7"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hyperlink" Target="mailto:Cynthia.Garza@aah.org" TargetMode="External"/><Relationship Id="rId4" Type="http://schemas.openxmlformats.org/officeDocument/2006/relationships/hyperlink" Target="mailto:mary.hook@aah.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D4C60DC-B05B-42AD-B3F0-4515CF0A5C68}"/>
              </a:ext>
            </a:extLst>
          </p:cNvPr>
          <p:cNvSpPr txBox="1"/>
          <p:nvPr/>
        </p:nvSpPr>
        <p:spPr>
          <a:xfrm>
            <a:off x="984738" y="1003214"/>
            <a:ext cx="6119447" cy="6935745"/>
          </a:xfrm>
          <a:prstGeom prst="rect">
            <a:avLst/>
          </a:prstGeom>
          <a:noFill/>
        </p:spPr>
        <p:txBody>
          <a:bodyPr wrap="square" rtlCol="0">
            <a:spAutoFit/>
          </a:bodyPr>
          <a:lstStyle/>
          <a:p>
            <a:r>
              <a:rPr lang="en-US" sz="2400" dirty="0"/>
              <a:t>Nursing Grand Rounds 2022</a:t>
            </a:r>
          </a:p>
          <a:p>
            <a:endParaRPr lang="en-US" dirty="0"/>
          </a:p>
          <a:p>
            <a:endParaRPr lang="en-US" dirty="0"/>
          </a:p>
          <a:p>
            <a:pPr>
              <a:spcAft>
                <a:spcPts val="1200"/>
              </a:spcAft>
            </a:pPr>
            <a:r>
              <a:rPr lang="en-US" dirty="0"/>
              <a:t>July:   “Challenging Cases: Teamwork on the Frontline”</a:t>
            </a:r>
          </a:p>
          <a:p>
            <a:pPr>
              <a:spcAft>
                <a:spcPts val="1200"/>
              </a:spcAft>
            </a:pPr>
            <a:r>
              <a:rPr lang="en-US" dirty="0"/>
              <a:t>August:  “OR Traffic Study: Multi-site Results”</a:t>
            </a:r>
          </a:p>
          <a:p>
            <a:pPr>
              <a:spcAft>
                <a:spcPts val="1200"/>
              </a:spcAft>
            </a:pPr>
            <a:r>
              <a:rPr lang="en-US" dirty="0"/>
              <a:t>September:   “Pediatric Sepsis:  Are you Sepsis Savvy?”</a:t>
            </a:r>
          </a:p>
          <a:p>
            <a:pPr>
              <a:spcAft>
                <a:spcPts val="1200"/>
              </a:spcAft>
            </a:pPr>
            <a:r>
              <a:rPr lang="en-US" dirty="0"/>
              <a:t>October:  “Health Equity: Respecting All”</a:t>
            </a:r>
          </a:p>
          <a:p>
            <a:pPr>
              <a:spcAft>
                <a:spcPts val="1200"/>
              </a:spcAft>
            </a:pPr>
            <a:r>
              <a:rPr lang="en-US" dirty="0"/>
              <a:t>November: “Don’t Underestimate the Power of the Patient!”</a:t>
            </a:r>
          </a:p>
          <a:p>
            <a:endParaRPr lang="en-US" dirty="0"/>
          </a:p>
          <a:p>
            <a:endParaRPr lang="en-US" dirty="0"/>
          </a:p>
          <a:p>
            <a:r>
              <a:rPr lang="en-US" dirty="0"/>
              <a:t>Marketing approach to support easy access.</a:t>
            </a:r>
          </a:p>
          <a:p>
            <a:endParaRPr lang="en-US" dirty="0"/>
          </a:p>
          <a:p>
            <a:r>
              <a:rPr lang="en-US" dirty="0"/>
              <a:t>We distribute the fliers in three (3) formats:</a:t>
            </a:r>
          </a:p>
          <a:p>
            <a:pPr marL="342900" indent="-342900">
              <a:buAutoNum type="arabicParenR"/>
            </a:pPr>
            <a:r>
              <a:rPr lang="en-US" b="1" dirty="0"/>
              <a:t>“Nursing Grand Rounds” Flier </a:t>
            </a:r>
          </a:p>
          <a:p>
            <a:r>
              <a:rPr lang="en-US" b="1" dirty="0"/>
              <a:t>         </a:t>
            </a:r>
            <a:r>
              <a:rPr lang="en-US" dirty="0"/>
              <a:t>Traditional flier for email and bulletin board posting</a:t>
            </a:r>
          </a:p>
          <a:p>
            <a:r>
              <a:rPr lang="en-US" dirty="0"/>
              <a:t>         Contains ONA Contact Hour Information for Live/Virtual</a:t>
            </a:r>
          </a:p>
          <a:p>
            <a:r>
              <a:rPr lang="en-US" dirty="0"/>
              <a:t>         Event and Self-Paced Learning Module</a:t>
            </a:r>
          </a:p>
          <a:p>
            <a:r>
              <a:rPr lang="en-US" b="1" dirty="0"/>
              <a:t>2)    “Save the Date” Flier</a:t>
            </a:r>
          </a:p>
          <a:p>
            <a:r>
              <a:rPr lang="en-US" dirty="0"/>
              <a:t>         Simple flier for display in the Unit Conference Rooms</a:t>
            </a:r>
          </a:p>
          <a:p>
            <a:pPr marL="342900" indent="-342900">
              <a:buAutoNum type="arabicParenR" startAt="3"/>
            </a:pPr>
            <a:r>
              <a:rPr lang="en-US" b="1" dirty="0"/>
              <a:t>Communication Board Announcement</a:t>
            </a:r>
          </a:p>
          <a:p>
            <a:r>
              <a:rPr lang="en-US" b="1" dirty="0"/>
              <a:t>        </a:t>
            </a:r>
            <a:r>
              <a:rPr lang="en-US" dirty="0" err="1"/>
              <a:t>Powerpoint</a:t>
            </a:r>
            <a:r>
              <a:rPr lang="en-US" dirty="0"/>
              <a:t> flier for use in electronic boards</a:t>
            </a:r>
          </a:p>
          <a:p>
            <a:endParaRPr lang="en-US" dirty="0"/>
          </a:p>
        </p:txBody>
      </p:sp>
    </p:spTree>
    <p:extLst>
      <p:ext uri="{BB962C8B-B14F-4D97-AF65-F5344CB8AC3E}">
        <p14:creationId xmlns:p14="http://schemas.microsoft.com/office/powerpoint/2010/main" val="4268017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FCCC709-4585-45F3-A2A6-FE49B9B3794B}"/>
              </a:ext>
            </a:extLst>
          </p:cNvPr>
          <p:cNvSpPr txBox="1"/>
          <p:nvPr/>
        </p:nvSpPr>
        <p:spPr>
          <a:xfrm>
            <a:off x="791307" y="920855"/>
            <a:ext cx="6189785" cy="461665"/>
          </a:xfrm>
          <a:prstGeom prst="rect">
            <a:avLst/>
          </a:prstGeom>
          <a:noFill/>
        </p:spPr>
        <p:txBody>
          <a:bodyPr wrap="square" rtlCol="0">
            <a:spAutoFit/>
          </a:bodyPr>
          <a:lstStyle/>
          <a:p>
            <a:r>
              <a:rPr lang="en-US" sz="2400" dirty="0"/>
              <a:t>Electronic Communication Board Insert</a:t>
            </a:r>
          </a:p>
        </p:txBody>
      </p:sp>
      <p:pic>
        <p:nvPicPr>
          <p:cNvPr id="3" name="Picture 2">
            <a:extLst>
              <a:ext uri="{FF2B5EF4-FFF2-40B4-BE49-F238E27FC236}">
                <a16:creationId xmlns:a16="http://schemas.microsoft.com/office/drawing/2014/main" id="{5448AF33-90B5-4F7D-BDCE-507B16A3873A}"/>
              </a:ext>
            </a:extLst>
          </p:cNvPr>
          <p:cNvPicPr>
            <a:picLocks noChangeAspect="1"/>
          </p:cNvPicPr>
          <p:nvPr/>
        </p:nvPicPr>
        <p:blipFill>
          <a:blip r:embed="rId2"/>
          <a:stretch>
            <a:fillRect/>
          </a:stretch>
        </p:blipFill>
        <p:spPr>
          <a:xfrm>
            <a:off x="0" y="2832055"/>
            <a:ext cx="7772400" cy="4394290"/>
          </a:xfrm>
          <a:prstGeom prst="rect">
            <a:avLst/>
          </a:prstGeom>
        </p:spPr>
      </p:pic>
    </p:spTree>
    <p:extLst>
      <p:ext uri="{BB962C8B-B14F-4D97-AF65-F5344CB8AC3E}">
        <p14:creationId xmlns:p14="http://schemas.microsoft.com/office/powerpoint/2010/main" val="898313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6456" y="9698693"/>
            <a:ext cx="5081560" cy="230832"/>
          </a:xfrm>
          <a:prstGeom prst="rect">
            <a:avLst/>
          </a:prstGeom>
          <a:noFill/>
        </p:spPr>
        <p:txBody>
          <a:bodyPr wrap="square" rtlCol="0">
            <a:spAutoFit/>
          </a:bodyPr>
          <a:lstStyle/>
          <a:p>
            <a:r>
              <a:rPr lang="en-US" sz="900" dirty="0">
                <a:solidFill>
                  <a:srgbClr val="FF0000"/>
                </a:solidFill>
                <a:latin typeface="Arial" charset="0"/>
                <a:ea typeface="Arial" charset="0"/>
                <a:cs typeface="Arial" charset="0"/>
              </a:rPr>
              <a:t>Created by M Hook   Created 08/01/2022   Post until  10/21/2022</a:t>
            </a:r>
            <a:endParaRPr lang="en-US" sz="900" dirty="0">
              <a:latin typeface="Arial" charset="0"/>
              <a:ea typeface="Arial" charset="0"/>
              <a:cs typeface="Arial" charset="0"/>
            </a:endParaRPr>
          </a:p>
        </p:txBody>
      </p:sp>
      <p:sp>
        <p:nvSpPr>
          <p:cNvPr id="12" name="Shape 114">
            <a:extLst>
              <a:ext uri="{FF2B5EF4-FFF2-40B4-BE49-F238E27FC236}">
                <a16:creationId xmlns:a16="http://schemas.microsoft.com/office/drawing/2014/main" id="{69A38FE6-7D76-4634-99DA-D02AE263377C}"/>
              </a:ext>
            </a:extLst>
          </p:cNvPr>
          <p:cNvSpPr/>
          <p:nvPr/>
        </p:nvSpPr>
        <p:spPr>
          <a:xfrm>
            <a:off x="0" y="75866"/>
            <a:ext cx="7772400" cy="818682"/>
          </a:xfrm>
          <a:prstGeom prst="rect">
            <a:avLst/>
          </a:prstGeom>
          <a:solidFill>
            <a:srgbClr val="FF9933"/>
          </a:solidFill>
          <a:ln w="12700">
            <a:noFill/>
            <a:miter lim="400000"/>
          </a:ln>
          <a:extLst>
            <a:ext uri="{C572A759-6A51-4108-AA02-DFA0A04FC94B}">
              <ma14:wrappingTextBoxFlag xmlns="" xmlns:ma14="http://schemas.microsoft.com/office/mac/drawingml/2011/main" val="1"/>
            </a:ext>
          </a:extLst>
        </p:spPr>
        <p:txBody>
          <a:bodyPr wrap="square" lIns="45718" tIns="45718" rIns="45718" bIns="45718" anchor="t">
            <a:spAutoFit/>
          </a:bodyPr>
          <a:lstStyle/>
          <a:p>
            <a:pPr algn="ctr">
              <a:defRPr sz="5000" b="1">
                <a:latin typeface="Arial"/>
                <a:ea typeface="Arial"/>
                <a:cs typeface="Arial"/>
                <a:sym typeface="Arial"/>
              </a:defRPr>
            </a:pPr>
            <a:r>
              <a:rPr lang="en-US" sz="3200" b="1" dirty="0">
                <a:solidFill>
                  <a:schemeClr val="bg1"/>
                </a:solidFill>
                <a:latin typeface="Verdana"/>
                <a:ea typeface="+mn-lt"/>
              </a:rPr>
              <a:t>Nursing Grand Rounds-2022-Q4</a:t>
            </a:r>
            <a:endParaRPr lang="en-US" sz="4800" dirty="0">
              <a:solidFill>
                <a:schemeClr val="bg1"/>
              </a:solidFill>
            </a:endParaRPr>
          </a:p>
          <a:p>
            <a:pPr algn="ctr">
              <a:lnSpc>
                <a:spcPct val="80000"/>
              </a:lnSpc>
              <a:defRPr sz="2500">
                <a:latin typeface="Arial"/>
                <a:ea typeface="Arial"/>
                <a:cs typeface="Arial"/>
                <a:sym typeface="Arial"/>
              </a:defRPr>
            </a:pPr>
            <a:r>
              <a:rPr lang="en-US" sz="1900" b="1" dirty="0">
                <a:solidFill>
                  <a:schemeClr val="bg1"/>
                </a:solidFill>
                <a:latin typeface="Verdana"/>
                <a:cs typeface="Verdana"/>
              </a:rPr>
              <a:t>SAVE THE DATE: October 20, 2022  4:00-5:00 pm</a:t>
            </a:r>
          </a:p>
        </p:txBody>
      </p:sp>
      <p:sp>
        <p:nvSpPr>
          <p:cNvPr id="4" name="AutoShape 4">
            <a:extLst>
              <a:ext uri="{FF2B5EF4-FFF2-40B4-BE49-F238E27FC236}">
                <a16:creationId xmlns:a16="http://schemas.microsoft.com/office/drawing/2014/main" id="{1C0EE2F6-D88D-49BA-8078-72E467E9D01D}"/>
              </a:ext>
            </a:extLst>
          </p:cNvPr>
          <p:cNvSpPr>
            <a:spLocks noChangeAspect="1" noChangeArrowheads="1"/>
          </p:cNvSpPr>
          <p:nvPr/>
        </p:nvSpPr>
        <p:spPr bwMode="auto">
          <a:xfrm>
            <a:off x="3886200" y="5029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7" name="Picture 16" descr="A picture containing drawing&#10;&#10;Description automatically generated">
            <a:extLst>
              <a:ext uri="{FF2B5EF4-FFF2-40B4-BE49-F238E27FC236}">
                <a16:creationId xmlns:a16="http://schemas.microsoft.com/office/drawing/2014/main" id="{20F5049D-CF4C-4600-8443-B7BC144853D9}"/>
              </a:ext>
            </a:extLst>
          </p:cNvPr>
          <p:cNvPicPr>
            <a:picLocks noChangeAspect="1"/>
          </p:cNvPicPr>
          <p:nvPr/>
        </p:nvPicPr>
        <p:blipFill>
          <a:blip r:embed="rId2"/>
          <a:stretch>
            <a:fillRect/>
          </a:stretch>
        </p:blipFill>
        <p:spPr>
          <a:xfrm>
            <a:off x="4742121" y="9301543"/>
            <a:ext cx="2873823" cy="397150"/>
          </a:xfrm>
          <a:prstGeom prst="rect">
            <a:avLst/>
          </a:prstGeom>
        </p:spPr>
      </p:pic>
      <p:sp>
        <p:nvSpPr>
          <p:cNvPr id="10" name="TextBox 9">
            <a:extLst>
              <a:ext uri="{FF2B5EF4-FFF2-40B4-BE49-F238E27FC236}">
                <a16:creationId xmlns:a16="http://schemas.microsoft.com/office/drawing/2014/main" id="{8764D04C-FA97-4060-A863-28D90CC3D91D}"/>
              </a:ext>
            </a:extLst>
          </p:cNvPr>
          <p:cNvSpPr txBox="1"/>
          <p:nvPr/>
        </p:nvSpPr>
        <p:spPr>
          <a:xfrm>
            <a:off x="111647" y="5497543"/>
            <a:ext cx="7504297" cy="3970318"/>
          </a:xfrm>
          <a:prstGeom prst="rect">
            <a:avLst/>
          </a:prstGeom>
          <a:noFill/>
        </p:spPr>
        <p:txBody>
          <a:bodyPr wrap="square" rtlCol="0">
            <a:spAutoFit/>
          </a:bodyPr>
          <a:lstStyle/>
          <a:p>
            <a:r>
              <a:rPr lang="en-US" sz="1200" b="1" dirty="0">
                <a:latin typeface="Verdana Pro Light" panose="020B0304030504040204" pitchFamily="34" charset="0"/>
                <a:ea typeface="Verdana" panose="020B0604030504040204" pitchFamily="34" charset="0"/>
                <a:cs typeface="Verdana" panose="020B0604030504040204" pitchFamily="34" charset="0"/>
              </a:rPr>
              <a:t>Continuing Nursing Education Hours: </a:t>
            </a:r>
            <a:r>
              <a:rPr lang="en-US" sz="1200" dirty="0">
                <a:latin typeface="Verdana Pro Light" panose="020B0304030504040204" pitchFamily="34" charset="0"/>
                <a:ea typeface="Verdana" panose="020B0604030504040204" pitchFamily="34" charset="0"/>
                <a:cs typeface="Verdana" panose="020B0604030504040204" pitchFamily="34" charset="0"/>
              </a:rPr>
              <a:t>1.0 contact hour will be awarded upon successful completion of each program.</a:t>
            </a:r>
          </a:p>
          <a:p>
            <a:endParaRPr lang="en-US" sz="600" b="1" dirty="0">
              <a:latin typeface="Verdana Pro Light" panose="020B0304030504040204" pitchFamily="34" charset="0"/>
              <a:ea typeface="Verdana" panose="020B0604030504040204" pitchFamily="34" charset="0"/>
              <a:cs typeface="Verdana" panose="020B0604030504040204" pitchFamily="34" charset="0"/>
            </a:endParaRPr>
          </a:p>
          <a:p>
            <a:r>
              <a:rPr lang="en-US" sz="1200" b="1" dirty="0">
                <a:latin typeface="Verdana Pro Light" panose="020B0304030504040204" pitchFamily="34" charset="0"/>
                <a:ea typeface="Verdana" panose="020B0604030504040204" pitchFamily="34" charset="0"/>
                <a:cs typeface="Verdana" panose="020B0604030504040204" pitchFamily="34" charset="0"/>
              </a:rPr>
              <a:t>Criteria for Successful Completion of each Program: </a:t>
            </a:r>
            <a:r>
              <a:rPr lang="en-US" sz="1200" dirty="0">
                <a:latin typeface="Verdana Pro Light" panose="020B0304030504040204" pitchFamily="34" charset="0"/>
                <a:ea typeface="Verdana" panose="020B0604030504040204" pitchFamily="34" charset="0"/>
                <a:cs typeface="Verdana" panose="020B0604030504040204" pitchFamily="34" charset="0"/>
              </a:rPr>
              <a:t>Credit awarded commensurate with participation When evaluation submitted, participant will receive their certificate. </a:t>
            </a:r>
          </a:p>
          <a:p>
            <a:r>
              <a:rPr lang="en-US" sz="600" b="1" dirty="0">
                <a:latin typeface="Verdana Pro Light" panose="020B0304030504040204" pitchFamily="34" charset="0"/>
                <a:ea typeface="Verdana" panose="020B0604030504040204" pitchFamily="34" charset="0"/>
                <a:cs typeface="Verdana" panose="020B0604030504040204" pitchFamily="34" charset="0"/>
              </a:rPr>
              <a:t> </a:t>
            </a:r>
          </a:p>
          <a:p>
            <a:r>
              <a:rPr lang="en-US" sz="1200" b="1" dirty="0">
                <a:latin typeface="Verdana Pro Light" panose="020B0304030504040204" pitchFamily="34" charset="0"/>
                <a:ea typeface="Verdana" panose="020B0604030504040204" pitchFamily="34" charset="0"/>
                <a:cs typeface="Verdana" panose="020B0604030504040204" pitchFamily="34" charset="0"/>
              </a:rPr>
              <a:t>Disclosure: </a:t>
            </a:r>
            <a:r>
              <a:rPr lang="en-US" sz="1200" dirty="0">
                <a:latin typeface="Verdana Pro Light" panose="020B0304030504040204" pitchFamily="34" charset="0"/>
                <a:ea typeface="Verdana" panose="020B0604030504040204" pitchFamily="34" charset="0"/>
                <a:cs typeface="Verdana" panose="020B0604030504040204" pitchFamily="34" charset="0"/>
              </a:rPr>
              <a:t>None of the planners or the presenter for this educational activity have relevant financial relationships to disclose with ineligible companies.</a:t>
            </a:r>
          </a:p>
          <a:p>
            <a:endParaRPr lang="en-US" sz="1200" b="1" dirty="0">
              <a:latin typeface="Verdana Pro Light" panose="020B0304030504040204" pitchFamily="34" charset="0"/>
              <a:ea typeface="Yu Gothic" panose="020B0400000000000000" pitchFamily="34" charset="-128"/>
              <a:cs typeface="Verdana" panose="020B0604030504040204" pitchFamily="34" charset="0"/>
            </a:endParaRPr>
          </a:p>
          <a:p>
            <a:r>
              <a:rPr lang="en-US" sz="1200" b="1" dirty="0">
                <a:latin typeface="Verdana Pro Light" panose="020B0304030504040204" pitchFamily="34" charset="0"/>
                <a:ea typeface="Yu Gothic" panose="020B0400000000000000" pitchFamily="34" charset="-128"/>
                <a:cs typeface="Verdana" panose="020B0604030504040204" pitchFamily="34" charset="0"/>
              </a:rPr>
              <a:t>Nursing Grand Rounds is sponsored by System Nursing Research Council</a:t>
            </a:r>
          </a:p>
          <a:p>
            <a:r>
              <a:rPr lang="en-US" sz="1200" dirty="0">
                <a:latin typeface="Verdana Pro Light" panose="020B0304030504040204" pitchFamily="34" charset="0"/>
                <a:ea typeface="Yu Gothic" panose="020B0400000000000000" pitchFamily="34" charset="-128"/>
                <a:cs typeface="Verdana" panose="020B0604030504040204" pitchFamily="34" charset="0"/>
              </a:rPr>
              <a:t>Virtual Sessions are held the 3</a:t>
            </a:r>
            <a:r>
              <a:rPr lang="en-US" sz="1200" baseline="30000" dirty="0">
                <a:latin typeface="Verdana Pro Light" panose="020B0304030504040204" pitchFamily="34" charset="0"/>
                <a:ea typeface="Yu Gothic" panose="020B0400000000000000" pitchFamily="34" charset="-128"/>
                <a:cs typeface="Verdana" panose="020B0604030504040204" pitchFamily="34" charset="0"/>
              </a:rPr>
              <a:t>rd</a:t>
            </a:r>
            <a:r>
              <a:rPr lang="en-US" sz="1200" dirty="0">
                <a:latin typeface="Verdana Pro Light" panose="020B0304030504040204" pitchFamily="34" charset="0"/>
                <a:ea typeface="Yu Gothic" panose="020B0400000000000000" pitchFamily="34" charset="-128"/>
                <a:cs typeface="Verdana" panose="020B0604030504040204" pitchFamily="34" charset="0"/>
              </a:rPr>
              <a:t> Thursday of the month from 1600 – 1700 using</a:t>
            </a:r>
          </a:p>
          <a:p>
            <a:r>
              <a:rPr lang="en-US" sz="1200" dirty="0">
                <a:latin typeface="Verdana Pro Light" panose="020B0304030504040204" pitchFamily="34" charset="0"/>
                <a:ea typeface="Yu Gothic" panose="020B0400000000000000" pitchFamily="34" charset="-128"/>
                <a:cs typeface="Verdana" panose="020B0604030504040204" pitchFamily="34" charset="0"/>
              </a:rPr>
              <a:t>Microsoft Teams Webinar.  You can access via QR code on flyers or on </a:t>
            </a:r>
          </a:p>
          <a:p>
            <a:r>
              <a:rPr lang="en-US" sz="1200" dirty="0">
                <a:solidFill>
                  <a:srgbClr val="C00000"/>
                </a:solidFill>
                <a:latin typeface="Verdana Pro Light" panose="020B0304030504040204" pitchFamily="34" charset="0"/>
                <a:ea typeface="Yu Gothic" panose="020B0400000000000000" pitchFamily="34" charset="-128"/>
                <a:cs typeface="Verdana" panose="020B0604030504040204" pitchFamily="34" charset="0"/>
                <a:hlinkClick r:id="rId3"/>
              </a:rPr>
              <a:t>AAH Nursing Hub-Shared Governance- Nursing Grand Rounds-October</a:t>
            </a:r>
            <a:endParaRPr lang="en-US" sz="1200" dirty="0">
              <a:solidFill>
                <a:srgbClr val="C00000"/>
              </a:solidFill>
              <a:latin typeface="Verdana Pro Light" panose="020B0304030504040204" pitchFamily="34" charset="0"/>
              <a:ea typeface="Yu Gothic" panose="020B0400000000000000" pitchFamily="34" charset="-128"/>
              <a:cs typeface="Verdana" panose="020B0604030504040204" pitchFamily="34" charset="0"/>
            </a:endParaRPr>
          </a:p>
          <a:p>
            <a:r>
              <a:rPr lang="en-US" sz="1200" dirty="0">
                <a:latin typeface="Verdana Pro Light" panose="020B0304030504040204" pitchFamily="34" charset="0"/>
                <a:ea typeface="Yu Gothic" panose="020B0400000000000000" pitchFamily="34" charset="-128"/>
                <a:cs typeface="Verdana" panose="020B0604030504040204" pitchFamily="34" charset="0"/>
              </a:rPr>
              <a:t>The recorded  sessions will be available as self-learning program (SLP) </a:t>
            </a:r>
          </a:p>
          <a:p>
            <a:r>
              <a:rPr lang="en-US" sz="1200" dirty="0">
                <a:latin typeface="Verdana Pro Light" panose="020B0304030504040204" pitchFamily="34" charset="0"/>
                <a:ea typeface="Yu Gothic" panose="020B0400000000000000" pitchFamily="34" charset="-128"/>
                <a:cs typeface="Verdana" panose="020B0604030504040204" pitchFamily="34" charset="0"/>
              </a:rPr>
              <a:t>in Workday from 11/1/22 to 12/31/22.  </a:t>
            </a:r>
          </a:p>
          <a:p>
            <a:endParaRPr lang="en-US" sz="1200" dirty="0">
              <a:latin typeface="Verdana Pro Light" panose="020B0304030504040204" pitchFamily="34" charset="0"/>
              <a:ea typeface="Verdana" panose="020B0604030504040204" pitchFamily="34" charset="0"/>
              <a:cs typeface="Verdana" panose="020B0604030504040204" pitchFamily="34" charset="0"/>
            </a:endParaRPr>
          </a:p>
          <a:p>
            <a:r>
              <a:rPr lang="en-US" sz="1200" b="1" dirty="0">
                <a:latin typeface="Verdana Pro Light" panose="020B0304030504040204" pitchFamily="34" charset="0"/>
                <a:ea typeface="Verdana" panose="020B0604030504040204" pitchFamily="34" charset="0"/>
                <a:cs typeface="Verdana" panose="020B0604030504040204" pitchFamily="34" charset="0"/>
              </a:rPr>
              <a:t>Questions?  Please contact:  </a:t>
            </a:r>
            <a:r>
              <a:rPr lang="en-US" sz="1200" dirty="0">
                <a:latin typeface="Verdana Pro Light" panose="020B0304030504040204" pitchFamily="34" charset="0"/>
                <a:ea typeface="Verdana" panose="020B0604030504040204" pitchFamily="34" charset="0"/>
                <a:cs typeface="Verdana" panose="020B0604030504040204" pitchFamily="34" charset="0"/>
              </a:rPr>
              <a:t>Mary Hook, PhD, RN-BC – Lead Nurse Planner  414-218-0990   </a:t>
            </a:r>
            <a:r>
              <a:rPr lang="en-US" sz="1200" u="sng" dirty="0">
                <a:latin typeface="Verdana Pro Light" panose="020B0304030504040204" pitchFamily="34" charset="0"/>
                <a:ea typeface="Verdana" panose="020B0604030504040204" pitchFamily="34" charset="0"/>
                <a:cs typeface="Verdana" panose="020B0604030504040204" pitchFamily="34" charset="0"/>
                <a:hlinkClick r:id="rId4"/>
              </a:rPr>
              <a:t>mary.hook@aah.</a:t>
            </a:r>
            <a:r>
              <a:rPr lang="en-US" sz="1200" dirty="0">
                <a:latin typeface="Verdana Pro Light" panose="020B0304030504040204" pitchFamily="34" charset="0"/>
                <a:ea typeface="Verdana" panose="020B0604030504040204" pitchFamily="34" charset="0"/>
                <a:cs typeface="Verdana" panose="020B0604030504040204" pitchFamily="34" charset="0"/>
                <a:hlinkClick r:id="rId4"/>
              </a:rPr>
              <a:t>org</a:t>
            </a:r>
            <a:r>
              <a:rPr lang="en-US" sz="1200" dirty="0">
                <a:latin typeface="Verdana Pro Light" panose="020B0304030504040204" pitchFamily="34" charset="0"/>
                <a:ea typeface="Verdana" panose="020B0604030504040204" pitchFamily="34" charset="0"/>
                <a:cs typeface="Verdana" panose="020B0604030504040204" pitchFamily="34" charset="0"/>
              </a:rPr>
              <a:t> OR Cynde Garza – Project Coordinator </a:t>
            </a:r>
            <a:r>
              <a:rPr lang="en-US" sz="1200" dirty="0">
                <a:latin typeface="Verdana Pro Light" panose="020B0304030504040204" pitchFamily="34" charset="0"/>
                <a:ea typeface="Verdana" panose="020B0604030504040204" pitchFamily="34" charset="0"/>
                <a:cs typeface="Verdana" panose="020B0604030504040204" pitchFamily="34" charset="0"/>
                <a:hlinkClick r:id="rId5"/>
              </a:rPr>
              <a:t>Cynthia.Garza@aah.org</a:t>
            </a:r>
            <a:r>
              <a:rPr lang="en-US" sz="1200" dirty="0">
                <a:latin typeface="Verdana Pro Light" panose="020B0304030504040204" pitchFamily="34" charset="0"/>
                <a:ea typeface="Verdana" panose="020B0604030504040204" pitchFamily="34" charset="0"/>
                <a:cs typeface="Verdana" panose="020B0604030504040204" pitchFamily="34" charset="0"/>
              </a:rPr>
              <a:t> </a:t>
            </a:r>
          </a:p>
          <a:p>
            <a:endParaRPr lang="en-US" sz="1200" dirty="0">
              <a:latin typeface="Verdana Pro Light" panose="020B0304030504040204" pitchFamily="34" charset="0"/>
              <a:ea typeface="Verdana" panose="020B0604030504040204" pitchFamily="34" charset="0"/>
              <a:cs typeface="Verdana" panose="020B0604030504040204" pitchFamily="34" charset="0"/>
            </a:endParaRPr>
          </a:p>
          <a:p>
            <a:r>
              <a:rPr lang="en-US" sz="1200" b="1" dirty="0">
                <a:latin typeface="Verdana Pro Light" panose="020B0304030504040204" pitchFamily="34" charset="0"/>
                <a:ea typeface="Verdana" panose="020B0604030504040204" pitchFamily="34" charset="0"/>
                <a:cs typeface="Verdana" panose="020B0604030504040204" pitchFamily="34" charset="0"/>
              </a:rPr>
              <a:t>Accreditation Statement</a:t>
            </a:r>
            <a:r>
              <a:rPr lang="en-US" sz="1200" dirty="0">
                <a:latin typeface="Verdana Pro Light" panose="020B0304030504040204" pitchFamily="34" charset="0"/>
                <a:ea typeface="Verdana" panose="020B0604030504040204" pitchFamily="34" charset="0"/>
                <a:cs typeface="Verdana" panose="020B0604030504040204" pitchFamily="34" charset="0"/>
              </a:rPr>
              <a:t>: Advocate Aurora Health is approved as a provider of nursing continuing professional development by the Ohio Nurses Association, an accredited approver by the American Nurses Credentialing Center's Commission on Accreditation. (OBN-001-91</a:t>
            </a:r>
            <a:r>
              <a:rPr lang="en-US" sz="1200" dirty="0">
                <a:latin typeface="Verdana" panose="020B0604030504040204" pitchFamily="34" charset="0"/>
                <a:ea typeface="Verdana" panose="020B0604030504040204" pitchFamily="34" charset="0"/>
                <a:cs typeface="Verdana" panose="020B0604030504040204" pitchFamily="34" charset="0"/>
              </a:rPr>
              <a:t>)​.</a:t>
            </a:r>
            <a:endParaRPr lang="en-US" sz="1200" dirty="0"/>
          </a:p>
        </p:txBody>
      </p:sp>
      <p:sp>
        <p:nvSpPr>
          <p:cNvPr id="9" name="Shape 113">
            <a:extLst>
              <a:ext uri="{FF2B5EF4-FFF2-40B4-BE49-F238E27FC236}">
                <a16:creationId xmlns:a16="http://schemas.microsoft.com/office/drawing/2014/main" id="{85F72F42-51D7-48A7-9DE7-784EB38AA65A}"/>
              </a:ext>
            </a:extLst>
          </p:cNvPr>
          <p:cNvSpPr/>
          <p:nvPr/>
        </p:nvSpPr>
        <p:spPr>
          <a:xfrm>
            <a:off x="134052" y="1208004"/>
            <a:ext cx="7504296" cy="4247313"/>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nchor="t">
            <a:spAutoFit/>
          </a:bodyPr>
          <a:lstStyle>
            <a:lvl1pPr>
              <a:defRPr sz="3800" baseline="30000">
                <a:latin typeface="Arial"/>
                <a:ea typeface="Arial"/>
                <a:cs typeface="Arial"/>
                <a:sym typeface="Arial"/>
              </a:defRPr>
            </a:lvl1pPr>
          </a:lstStyle>
          <a:p>
            <a:pPr marL="0" marR="0" lvl="0" indent="0" algn="l" defTabSz="855852" rtl="0" eaLnBrk="1" fontAlgn="auto" latinLnBrk="0" hangingPunct="1">
              <a:lnSpc>
                <a:spcPct val="100000"/>
              </a:lnSpc>
              <a:spcBef>
                <a:spcPts val="0"/>
              </a:spcBef>
              <a:spcAft>
                <a:spcPts val="0"/>
              </a:spcAft>
              <a:buClrTx/>
              <a:buSzTx/>
              <a:buFontTx/>
              <a:buNone/>
              <a:tabLst/>
              <a:defRPr/>
            </a:pPr>
            <a:r>
              <a:rPr lang="en-US" sz="4200" b="1" dirty="0">
                <a:latin typeface="Verdana" panose="020B0604030504040204" pitchFamily="34" charset="0"/>
                <a:ea typeface="Verdana" panose="020B0604030504040204" pitchFamily="34" charset="0"/>
              </a:rPr>
              <a:t>Health Equity:</a:t>
            </a:r>
          </a:p>
          <a:p>
            <a:pPr marL="0" marR="0" lvl="0" indent="0" algn="l" defTabSz="855852" rtl="0" eaLnBrk="1" fontAlgn="auto" latinLnBrk="0" hangingPunct="1">
              <a:lnSpc>
                <a:spcPct val="100000"/>
              </a:lnSpc>
              <a:spcBef>
                <a:spcPts val="0"/>
              </a:spcBef>
              <a:spcAft>
                <a:spcPts val="0"/>
              </a:spcAft>
              <a:buClrTx/>
              <a:buSzTx/>
              <a:buFontTx/>
              <a:buNone/>
              <a:tabLst/>
              <a:defRPr/>
            </a:pPr>
            <a:r>
              <a:rPr lang="en-US" sz="4200" b="1" dirty="0">
                <a:latin typeface="Verdana" panose="020B0604030504040204" pitchFamily="34" charset="0"/>
                <a:ea typeface="Verdana" panose="020B0604030504040204" pitchFamily="34" charset="0"/>
              </a:rPr>
              <a:t>Respecting All</a:t>
            </a:r>
          </a:p>
          <a:p>
            <a:pPr marL="0" marR="0" lvl="0" indent="0" algn="l" defTabSz="855852"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a:p>
            <a:pPr marL="0" marR="0" lvl="0" indent="0" algn="l" defTabSz="855852"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t>Presenter</a:t>
            </a:r>
            <a:r>
              <a:rPr lang="en-US" sz="2200" b="1" dirty="0">
                <a:solidFill>
                  <a:prstClr val="black"/>
                </a:solidFill>
                <a:latin typeface="Verdana" panose="020B0604030504040204" pitchFamily="34" charset="0"/>
                <a:ea typeface="Verdana" panose="020B0604030504040204" pitchFamily="34" charset="0"/>
                <a:cs typeface="Verdana" panose="020B0604030504040204" pitchFamily="34" charset="0"/>
              </a:rPr>
              <a:t>:</a:t>
            </a:r>
          </a:p>
          <a:p>
            <a:pPr marL="0" marR="0" lvl="0" indent="0" algn="l" defTabSz="855852"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Verdana" panose="020B0604030504040204" pitchFamily="34" charset="0"/>
                <a:ea typeface="Verdana" panose="020B0604030504040204" pitchFamily="34" charset="0"/>
              </a:rPr>
              <a:t>Rev. Lex Cade-White MDiv, MPH, BCC </a:t>
            </a:r>
          </a:p>
          <a:p>
            <a:pPr marL="0" marR="0" lvl="0" indent="0" algn="l" defTabSz="855852" rtl="0" eaLnBrk="0" fontAlgn="base" latinLnBrk="0" hangingPunct="0">
              <a:lnSpc>
                <a:spcPct val="100000"/>
              </a:lnSpc>
              <a:spcBef>
                <a:spcPts val="0"/>
              </a:spcBef>
              <a:spcAft>
                <a:spcPts val="0"/>
              </a:spcAft>
              <a:buClrTx/>
              <a:buSzTx/>
              <a:buFontTx/>
              <a:buNone/>
              <a:tabLst/>
              <a:defRPr/>
            </a:pPr>
            <a:r>
              <a:rPr kumimoji="0" lang="en-US" sz="1900" i="0"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t>Ethics, Mission, &amp; Spiritual Care Health Equity Manager</a:t>
            </a:r>
            <a:endParaRPr lang="en-US" sz="1900" b="1" u="sng"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0" marR="0" lvl="0" indent="0" algn="l" defTabSz="855852" rtl="0" eaLnBrk="0" fontAlgn="base" latinLnBrk="0" hangingPunct="0">
              <a:lnSpc>
                <a:spcPct val="100000"/>
              </a:lnSpc>
              <a:spcBef>
                <a:spcPts val="0"/>
              </a:spcBef>
              <a:spcAft>
                <a:spcPts val="0"/>
              </a:spcAft>
              <a:buClrTx/>
              <a:buSzTx/>
              <a:buFontTx/>
              <a:buNone/>
              <a:tabLst/>
              <a:defRPr/>
            </a:pPr>
            <a:endParaRPr lang="en-US" sz="1900" b="1" u="sng"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0" marR="0" lvl="0" indent="0" algn="l" defTabSz="855852" rtl="0" eaLnBrk="0" fontAlgn="base" latinLnBrk="0" hangingPunct="0">
              <a:lnSpc>
                <a:spcPct val="100000"/>
              </a:lnSpc>
              <a:spcBef>
                <a:spcPts val="0"/>
              </a:spcBef>
              <a:spcAft>
                <a:spcPts val="0"/>
              </a:spcAft>
              <a:buClrTx/>
              <a:buSzTx/>
              <a:buFontTx/>
              <a:buNone/>
              <a:tabLst/>
              <a:defRPr/>
            </a:pPr>
            <a:r>
              <a:rPr kumimoji="0" lang="en-US" sz="1900" b="1" i="0" u="sng"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t>Overview</a:t>
            </a:r>
            <a:r>
              <a:rPr lang="en-US" sz="1900" b="1" dirty="0">
                <a:solidFill>
                  <a:prstClr val="black"/>
                </a:solidFill>
                <a:latin typeface="Verdana" panose="020B0604030504040204" pitchFamily="34" charset="0"/>
                <a:ea typeface="Verdana" panose="020B0604030504040204" pitchFamily="34" charset="0"/>
                <a:cs typeface="Verdana" panose="020B0604030504040204" pitchFamily="34" charset="0"/>
              </a:rPr>
              <a:t>:</a:t>
            </a:r>
            <a:endParaRPr kumimoji="0" lang="en-US" sz="1900" b="0"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a:p>
            <a:pPr eaLnBrk="0" fontAlgn="base" hangingPunct="0">
              <a:defRPr/>
            </a:pPr>
            <a:r>
              <a:rPr lang="en-US" sz="1900" dirty="0">
                <a:effectLst/>
                <a:latin typeface="Verdana" panose="020B0604030504040204" pitchFamily="34" charset="0"/>
                <a:ea typeface="Verdana" panose="020B0604030504040204" pitchFamily="34" charset="0"/>
                <a:cs typeface="Times New Roman" panose="02020603050405020304" pitchFamily="18" charset="0"/>
              </a:rPr>
              <a:t>Each October, NGR</a:t>
            </a:r>
            <a:r>
              <a:rPr lang="en-US" sz="1900" dirty="0">
                <a:latin typeface="Verdana" panose="020B0604030504040204" pitchFamily="34" charset="0"/>
                <a:ea typeface="Verdana" panose="020B0604030504040204" pitchFamily="34" charset="0"/>
                <a:cs typeface="Times New Roman" panose="02020603050405020304" pitchFamily="18" charset="0"/>
              </a:rPr>
              <a:t> focuses on an “E</a:t>
            </a:r>
            <a:r>
              <a:rPr lang="en-US" sz="1900" dirty="0">
                <a:effectLst/>
                <a:latin typeface="Verdana" panose="020B0604030504040204" pitchFamily="34" charset="0"/>
                <a:ea typeface="Verdana" panose="020B0604030504040204" pitchFamily="34" charset="0"/>
                <a:cs typeface="Times New Roman" panose="02020603050405020304" pitchFamily="18" charset="0"/>
              </a:rPr>
              <a:t>thics” topic to</a:t>
            </a:r>
            <a:r>
              <a:rPr lang="en-US" sz="1900" dirty="0">
                <a:latin typeface="Verdana" panose="020B0604030504040204" pitchFamily="34" charset="0"/>
                <a:ea typeface="Verdana" panose="020B0604030504040204" pitchFamily="34" charset="0"/>
                <a:cs typeface="Times New Roman" panose="02020603050405020304" pitchFamily="18" charset="0"/>
              </a:rPr>
              <a:t> d</a:t>
            </a:r>
            <a:r>
              <a:rPr lang="en-US" sz="1900" dirty="0">
                <a:effectLst/>
                <a:latin typeface="Verdana" panose="020B0604030504040204" pitchFamily="34" charset="0"/>
                <a:ea typeface="Verdana" panose="020B0604030504040204" pitchFamily="34" charset="0"/>
                <a:cs typeface="Times New Roman" panose="02020603050405020304" pitchFamily="18" charset="0"/>
              </a:rPr>
              <a:t>iscuss the principles and basic rules for explaining what is considered right/good or wrong/bad. </a:t>
            </a:r>
            <a:r>
              <a:rPr lang="en-US" sz="1900" dirty="0">
                <a:latin typeface="Verdana" panose="020B0604030504040204" pitchFamily="34" charset="0"/>
                <a:ea typeface="Verdana" panose="020B0604030504040204" pitchFamily="34" charset="0"/>
                <a:cs typeface="Times New Roman" panose="02020603050405020304" pitchFamily="18" charset="0"/>
              </a:rPr>
              <a:t>This year, the presentation is </a:t>
            </a:r>
            <a:r>
              <a:rPr lang="en-US" sz="1900" dirty="0">
                <a:effectLst/>
                <a:latin typeface="Verdana" panose="020B0604030504040204" pitchFamily="34" charset="0"/>
                <a:ea typeface="Verdana" panose="020B0604030504040204" pitchFamily="34" charset="0"/>
                <a:cs typeface="Times New Roman" panose="02020603050405020304" pitchFamily="18" charset="0"/>
              </a:rPr>
              <a:t>focused on Health Equity – discussing to what extent inequities (</a:t>
            </a:r>
            <a:r>
              <a:rPr lang="en-US" sz="1900" dirty="0">
                <a:latin typeface="Verdana" panose="020B0604030504040204" pitchFamily="34" charset="0"/>
                <a:ea typeface="Verdana" panose="020B0604030504040204" pitchFamily="34" charset="0"/>
                <a:cs typeface="Times New Roman" panose="02020603050405020304" pitchFamily="18" charset="0"/>
              </a:rPr>
              <a:t>unjust </a:t>
            </a:r>
            <a:r>
              <a:rPr lang="en-US" sz="1900" dirty="0">
                <a:effectLst/>
                <a:latin typeface="Verdana" panose="020B0604030504040204" pitchFamily="34" charset="0"/>
                <a:ea typeface="Verdana" panose="020B0604030504040204" pitchFamily="34" charset="0"/>
                <a:cs typeface="Times New Roman" panose="02020603050405020304" pitchFamily="18" charset="0"/>
              </a:rPr>
              <a:t>inequalities) exist and how team members can work to recognize, reduce, and eliminate them. </a:t>
            </a:r>
            <a:r>
              <a:rPr lang="en-US" sz="1900" dirty="0">
                <a:latin typeface="Verdana" panose="020B0604030504040204" pitchFamily="34" charset="0"/>
                <a:ea typeface="Verdana" panose="020B0604030504040204" pitchFamily="34" charset="0"/>
                <a:cs typeface="Times New Roman" panose="02020603050405020304" pitchFamily="18" charset="0"/>
              </a:rPr>
              <a:t>Lecture and c</a:t>
            </a:r>
            <a:r>
              <a:rPr lang="en-US" sz="1900" dirty="0">
                <a:effectLst/>
                <a:latin typeface="Verdana" panose="020B0604030504040204" pitchFamily="34" charset="0"/>
                <a:ea typeface="Verdana" panose="020B0604030504040204" pitchFamily="34" charset="0"/>
                <a:cs typeface="Times New Roman" panose="02020603050405020304" pitchFamily="18" charset="0"/>
              </a:rPr>
              <a:t>ase studies will be used demonstrate best practices for respectful care. </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p>
            <a:pPr eaLnBrk="0" fontAlgn="base" hangingPunct="0">
              <a:defRPr/>
            </a:pPr>
            <a:endParaRPr kumimoji="0" lang="en-US" sz="600" b="1"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a:p>
            <a:pPr eaLnBrk="0" fontAlgn="base" hangingPunct="0">
              <a:defRPr/>
            </a:pPr>
            <a:r>
              <a:rPr kumimoji="0" lang="en-US" sz="1900" b="1"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t>Objectives</a:t>
            </a:r>
            <a:r>
              <a:rPr kumimoji="0" lang="en-US" sz="1900" b="0"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t>: Participants will be able to:</a:t>
            </a:r>
          </a:p>
          <a:p>
            <a:pPr marR="0" lvl="0" algn="l" defTabSz="855852" rtl="0" eaLnBrk="0" fontAlgn="base" latinLnBrk="0" hangingPunct="0">
              <a:lnSpc>
                <a:spcPct val="100000"/>
              </a:lnSpc>
              <a:spcBef>
                <a:spcPts val="0"/>
              </a:spcBef>
              <a:spcAft>
                <a:spcPts val="0"/>
              </a:spcAft>
              <a:buClrTx/>
              <a:buSzPct val="75000"/>
              <a:tabLst/>
              <a:defRPr/>
            </a:pPr>
            <a:r>
              <a:rPr kumimoji="0" lang="en-US" sz="1900" b="0"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t>1. Describe key health equity concepts. </a:t>
            </a:r>
          </a:p>
          <a:p>
            <a:pPr marR="0" lvl="0" algn="l" defTabSz="855852" rtl="0" eaLnBrk="0" fontAlgn="base" latinLnBrk="0" hangingPunct="0">
              <a:lnSpc>
                <a:spcPct val="100000"/>
              </a:lnSpc>
              <a:spcBef>
                <a:spcPts val="0"/>
              </a:spcBef>
              <a:spcAft>
                <a:spcPts val="0"/>
              </a:spcAft>
              <a:buClrTx/>
              <a:buSzPct val="75000"/>
              <a:tabLst/>
              <a:defRPr/>
            </a:pPr>
            <a:r>
              <a:rPr lang="en-US" sz="1900" dirty="0">
                <a:solidFill>
                  <a:prstClr val="black"/>
                </a:solidFill>
                <a:latin typeface="Verdana" panose="020B0604030504040204" pitchFamily="34" charset="0"/>
                <a:ea typeface="Verdana" panose="020B0604030504040204" pitchFamily="34" charset="0"/>
                <a:cs typeface="Verdana" panose="020B0604030504040204" pitchFamily="34" charset="0"/>
              </a:rPr>
              <a:t>2. Discuss the nurses’ role in identifying and respecting the whole person during care.   </a:t>
            </a:r>
            <a:endParaRPr kumimoji="0" lang="en-US" sz="1900" b="0"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a:p>
            <a:pPr lvl="0" eaLnBrk="0" fontAlgn="base" hangingPunct="0">
              <a:defRPr/>
            </a:pPr>
            <a:r>
              <a:rPr kumimoji="0" lang="en-US" sz="1900" b="1"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t>Desired Outcome: </a:t>
            </a:r>
            <a:r>
              <a:rPr kumimoji="0" lang="en-US" sz="1900"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t>At the end </a:t>
            </a:r>
            <a:r>
              <a:rPr kumimoji="0" lang="en-US" sz="1900" i="0" u="none" strike="noStrike" kern="1200" cap="none" spc="0" normalizeH="0" baseline="3000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t>of </a:t>
            </a:r>
            <a:r>
              <a:rPr lang="en-US" sz="1900">
                <a:solidFill>
                  <a:prstClr val="black"/>
                </a:solidFill>
                <a:latin typeface="Verdana" panose="020B0604030504040204" pitchFamily="34" charset="0"/>
                <a:ea typeface="Verdana" panose="020B0604030504040204" pitchFamily="34" charset="0"/>
                <a:cs typeface="Verdana" panose="020B0604030504040204" pitchFamily="34" charset="0"/>
              </a:rPr>
              <a:t>the </a:t>
            </a:r>
            <a:r>
              <a:rPr lang="en-US" sz="1900" dirty="0">
                <a:solidFill>
                  <a:prstClr val="black"/>
                </a:solidFill>
                <a:latin typeface="Verdana" panose="020B0604030504040204" pitchFamily="34" charset="0"/>
                <a:ea typeface="Verdana" panose="020B0604030504040204" pitchFamily="34" charset="0"/>
                <a:cs typeface="Verdana" panose="020B0604030504040204" pitchFamily="34" charset="0"/>
              </a:rPr>
              <a:t>presentation, participants will use a Likert Scale to rate their knowledge increase about health equity and strategies for respectful care</a:t>
            </a:r>
            <a:r>
              <a:rPr kumimoji="0" lang="en-US" sz="1900"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t>. </a:t>
            </a:r>
          </a:p>
        </p:txBody>
      </p:sp>
      <p:pic>
        <p:nvPicPr>
          <p:cNvPr id="13" name="Picture 4" descr="people holding white and black signage during daytime">
            <a:extLst>
              <a:ext uri="{FF2B5EF4-FFF2-40B4-BE49-F238E27FC236}">
                <a16:creationId xmlns:a16="http://schemas.microsoft.com/office/drawing/2014/main" id="{E96D8527-5DDE-4016-9686-40E556DD5F1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9508" t="21323" r="9797" b="20206"/>
          <a:stretch/>
        </p:blipFill>
        <p:spPr bwMode="auto">
          <a:xfrm>
            <a:off x="4897551" y="951963"/>
            <a:ext cx="2422297" cy="21939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Qr code&#10;&#10;Description automatically generated">
            <a:extLst>
              <a:ext uri="{FF2B5EF4-FFF2-40B4-BE49-F238E27FC236}">
                <a16:creationId xmlns:a16="http://schemas.microsoft.com/office/drawing/2014/main" id="{011B7FEE-855E-4B2A-9FE1-B1EAD17B01CA}"/>
              </a:ext>
            </a:extLst>
          </p:cNvPr>
          <p:cNvPicPr>
            <a:picLocks noChangeAspect="1"/>
          </p:cNvPicPr>
          <p:nvPr/>
        </p:nvPicPr>
        <p:blipFill>
          <a:blip r:embed="rId7"/>
          <a:stretch>
            <a:fillRect/>
          </a:stretch>
        </p:blipFill>
        <p:spPr>
          <a:xfrm>
            <a:off x="6179032" y="6888342"/>
            <a:ext cx="1188720" cy="1188720"/>
          </a:xfrm>
          <a:prstGeom prst="rect">
            <a:avLst/>
          </a:prstGeom>
        </p:spPr>
      </p:pic>
    </p:spTree>
    <p:extLst>
      <p:ext uri="{BB962C8B-B14F-4D97-AF65-F5344CB8AC3E}">
        <p14:creationId xmlns:p14="http://schemas.microsoft.com/office/powerpoint/2010/main" val="779463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Brace 3">
            <a:extLst>
              <a:ext uri="{FF2B5EF4-FFF2-40B4-BE49-F238E27FC236}">
                <a16:creationId xmlns:a16="http://schemas.microsoft.com/office/drawing/2014/main" id="{FB1A011C-47BC-4394-A38C-1FAF40764443}"/>
              </a:ext>
            </a:extLst>
          </p:cNvPr>
          <p:cNvSpPr/>
          <p:nvPr/>
        </p:nvSpPr>
        <p:spPr>
          <a:xfrm rot="5400000">
            <a:off x="3276601" y="-2608278"/>
            <a:ext cx="1316181" cy="8091056"/>
          </a:xfrm>
          <a:prstGeom prst="rightBrace">
            <a:avLst>
              <a:gd name="adj1" fmla="val 83070"/>
              <a:gd name="adj2" fmla="val 50542"/>
            </a:avLst>
          </a:prstGeom>
          <a:solidFill>
            <a:srgbClr val="FF9933"/>
          </a:solidFill>
          <a:ln>
            <a:solidFill>
              <a:srgbClr val="FF99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Shape 114">
            <a:extLst>
              <a:ext uri="{FF2B5EF4-FFF2-40B4-BE49-F238E27FC236}">
                <a16:creationId xmlns:a16="http://schemas.microsoft.com/office/drawing/2014/main" id="{AF924C31-5B26-4249-83A2-CBAF3EF7C842}"/>
              </a:ext>
            </a:extLst>
          </p:cNvPr>
          <p:cNvSpPr/>
          <p:nvPr/>
        </p:nvSpPr>
        <p:spPr>
          <a:xfrm>
            <a:off x="0" y="71277"/>
            <a:ext cx="7772400" cy="707882"/>
          </a:xfrm>
          <a:prstGeom prst="rect">
            <a:avLst/>
          </a:prstGeom>
          <a:solidFill>
            <a:srgbClr val="FF9933"/>
          </a:solidFill>
          <a:ln w="12700">
            <a:solidFill>
              <a:srgbClr val="FF9933"/>
            </a:solidFill>
            <a:miter lim="400000"/>
          </a:ln>
          <a:extLst>
            <a:ext uri="{C572A759-6A51-4108-AA02-DFA0A04FC94B}">
              <ma14:wrappingTextBoxFlag xmlns="" xmlns:ma14="http://schemas.microsoft.com/office/mac/drawingml/2011/main" val="1"/>
            </a:ext>
          </a:extLst>
        </p:spPr>
        <p:txBody>
          <a:bodyPr wrap="square" lIns="45718" tIns="45718" rIns="45718" bIns="45718" anchor="t">
            <a:spAutoFit/>
          </a:bodyPr>
          <a:lstStyle/>
          <a:p>
            <a:pPr algn="ctr">
              <a:defRPr sz="5000" b="1">
                <a:latin typeface="Arial"/>
                <a:ea typeface="Arial"/>
                <a:cs typeface="Arial"/>
                <a:sym typeface="Arial"/>
              </a:defRPr>
            </a:pPr>
            <a:r>
              <a:rPr lang="en-US" sz="4000" dirty="0">
                <a:latin typeface="Arial" panose="020B0604020202020204" pitchFamily="34" charset="0"/>
                <a:ea typeface="+mn-lt"/>
                <a:cs typeface="Arial" panose="020B0604020202020204" pitchFamily="34" charset="0"/>
              </a:rPr>
              <a:t>Nursing Grand Rounds</a:t>
            </a:r>
            <a:endParaRPr lang="en-US" sz="40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22A26B2-260A-4C8B-9B02-565A9A97A792}"/>
              </a:ext>
            </a:extLst>
          </p:cNvPr>
          <p:cNvSpPr txBox="1"/>
          <p:nvPr/>
        </p:nvSpPr>
        <p:spPr>
          <a:xfrm>
            <a:off x="1981200" y="678873"/>
            <a:ext cx="3810000" cy="646331"/>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SAVE THE DATE</a:t>
            </a:r>
          </a:p>
        </p:txBody>
      </p:sp>
      <p:sp>
        <p:nvSpPr>
          <p:cNvPr id="7" name="TextBox 6">
            <a:extLst>
              <a:ext uri="{FF2B5EF4-FFF2-40B4-BE49-F238E27FC236}">
                <a16:creationId xmlns:a16="http://schemas.microsoft.com/office/drawing/2014/main" id="{8B7338AD-10FE-43DD-B2B3-1843EC33B734}"/>
              </a:ext>
            </a:extLst>
          </p:cNvPr>
          <p:cNvSpPr txBox="1"/>
          <p:nvPr/>
        </p:nvSpPr>
        <p:spPr>
          <a:xfrm>
            <a:off x="263236" y="1995572"/>
            <a:ext cx="4682837"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Thursday, October 20</a:t>
            </a:r>
            <a:r>
              <a:rPr lang="en-US" sz="2000" baseline="30000" dirty="0">
                <a:latin typeface="Arial" panose="020B0604020202020204" pitchFamily="34" charset="0"/>
                <a:cs typeface="Arial" panose="020B0604020202020204" pitchFamily="34" charset="0"/>
              </a:rPr>
              <a:t>th</a:t>
            </a:r>
            <a:r>
              <a:rPr lang="en-US" sz="2000" dirty="0">
                <a:latin typeface="Arial" panose="020B0604020202020204" pitchFamily="34" charset="0"/>
                <a:cs typeface="Arial" panose="020B0604020202020204" pitchFamily="34" charset="0"/>
              </a:rPr>
              <a:t>  4pm – 5pm</a:t>
            </a:r>
          </a:p>
        </p:txBody>
      </p:sp>
      <p:sp>
        <p:nvSpPr>
          <p:cNvPr id="8" name="TextBox 7">
            <a:extLst>
              <a:ext uri="{FF2B5EF4-FFF2-40B4-BE49-F238E27FC236}">
                <a16:creationId xmlns:a16="http://schemas.microsoft.com/office/drawing/2014/main" id="{E82523DF-1955-46DD-A092-2C1B6FA7F3C1}"/>
              </a:ext>
            </a:extLst>
          </p:cNvPr>
          <p:cNvSpPr txBox="1"/>
          <p:nvPr/>
        </p:nvSpPr>
        <p:spPr>
          <a:xfrm>
            <a:off x="263236" y="2585419"/>
            <a:ext cx="4192600" cy="1077218"/>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Health Equity: Respecting All</a:t>
            </a:r>
          </a:p>
        </p:txBody>
      </p:sp>
      <p:sp>
        <p:nvSpPr>
          <p:cNvPr id="9" name="TextBox 8">
            <a:extLst>
              <a:ext uri="{FF2B5EF4-FFF2-40B4-BE49-F238E27FC236}">
                <a16:creationId xmlns:a16="http://schemas.microsoft.com/office/drawing/2014/main" id="{E385395A-2FCE-4776-9A09-6BA479B5032D}"/>
              </a:ext>
            </a:extLst>
          </p:cNvPr>
          <p:cNvSpPr txBox="1"/>
          <p:nvPr/>
        </p:nvSpPr>
        <p:spPr>
          <a:xfrm>
            <a:off x="263236" y="4063193"/>
            <a:ext cx="6118276" cy="646331"/>
          </a:xfrm>
          <a:prstGeom prst="rect">
            <a:avLst/>
          </a:prstGeom>
          <a:noFill/>
        </p:spPr>
        <p:txBody>
          <a:bodyPr wrap="square" rtlCol="0">
            <a:spAutoFit/>
          </a:bodyPr>
          <a:lstStyle/>
          <a:p>
            <a:r>
              <a:rPr lang="en-US" sz="1800" dirty="0">
                <a:latin typeface="Arial" panose="020B0604020202020204" pitchFamily="34" charset="0"/>
                <a:cs typeface="Arial" panose="020B0604020202020204" pitchFamily="34" charset="0"/>
              </a:rPr>
              <a:t>Presenter: Rev. Lex Cade-White MDiv, MPH, BCC</a:t>
            </a:r>
          </a:p>
          <a:p>
            <a:r>
              <a:rPr lang="en-US" sz="1800" dirty="0">
                <a:latin typeface="Arial" panose="020B0604020202020204" pitchFamily="34" charset="0"/>
                <a:cs typeface="Arial" panose="020B0604020202020204" pitchFamily="34" charset="0"/>
              </a:rPr>
              <a:t>Ethics, Mission, &amp; Spiritual Care Health Equity Manager</a:t>
            </a:r>
          </a:p>
        </p:txBody>
      </p:sp>
      <p:sp>
        <p:nvSpPr>
          <p:cNvPr id="10" name="TextBox 9">
            <a:extLst>
              <a:ext uri="{FF2B5EF4-FFF2-40B4-BE49-F238E27FC236}">
                <a16:creationId xmlns:a16="http://schemas.microsoft.com/office/drawing/2014/main" id="{C0B122D3-46CC-4715-A055-6502C6DC22F9}"/>
              </a:ext>
            </a:extLst>
          </p:cNvPr>
          <p:cNvSpPr txBox="1"/>
          <p:nvPr/>
        </p:nvSpPr>
        <p:spPr>
          <a:xfrm>
            <a:off x="213145" y="4815339"/>
            <a:ext cx="7329161" cy="2062103"/>
          </a:xfrm>
          <a:prstGeom prst="rect">
            <a:avLst/>
          </a:prstGeom>
          <a:noFill/>
        </p:spPr>
        <p:txBody>
          <a:bodyPr wrap="square" rtlCol="0">
            <a:spAutoFit/>
          </a:bodyPr>
          <a:lstStyle/>
          <a:p>
            <a:pPr algn="just" eaLnBrk="0" fontAlgn="base" hangingPunct="0">
              <a:defRPr/>
            </a:pPr>
            <a:r>
              <a:rPr lang="en-US" sz="1600" dirty="0">
                <a:effectLst/>
                <a:latin typeface="Arial" panose="020B0604020202020204" pitchFamily="34" charset="0"/>
                <a:ea typeface="Verdana" panose="020B0604030504040204" pitchFamily="34" charset="0"/>
                <a:cs typeface="Arial" panose="020B0604020202020204" pitchFamily="34" charset="0"/>
              </a:rPr>
              <a:t>Each October, NGR</a:t>
            </a:r>
            <a:r>
              <a:rPr lang="en-US" sz="1600" dirty="0">
                <a:latin typeface="Arial" panose="020B0604020202020204" pitchFamily="34" charset="0"/>
                <a:ea typeface="Verdana" panose="020B0604030504040204" pitchFamily="34" charset="0"/>
                <a:cs typeface="Arial" panose="020B0604020202020204" pitchFamily="34" charset="0"/>
              </a:rPr>
              <a:t> focuses on an “E</a:t>
            </a:r>
            <a:r>
              <a:rPr lang="en-US" sz="1600" dirty="0">
                <a:effectLst/>
                <a:latin typeface="Arial" panose="020B0604020202020204" pitchFamily="34" charset="0"/>
                <a:ea typeface="Verdana" panose="020B0604030504040204" pitchFamily="34" charset="0"/>
                <a:cs typeface="Arial" panose="020B0604020202020204" pitchFamily="34" charset="0"/>
              </a:rPr>
              <a:t>thics” topic to</a:t>
            </a:r>
            <a:r>
              <a:rPr lang="en-US" sz="1600" dirty="0">
                <a:latin typeface="Arial" panose="020B0604020202020204" pitchFamily="34" charset="0"/>
                <a:ea typeface="Verdana" panose="020B0604030504040204" pitchFamily="34" charset="0"/>
                <a:cs typeface="Arial" panose="020B0604020202020204" pitchFamily="34" charset="0"/>
              </a:rPr>
              <a:t> d</a:t>
            </a:r>
            <a:r>
              <a:rPr lang="en-US" sz="1600" dirty="0">
                <a:effectLst/>
                <a:latin typeface="Arial" panose="020B0604020202020204" pitchFamily="34" charset="0"/>
                <a:ea typeface="Verdana" panose="020B0604030504040204" pitchFamily="34" charset="0"/>
                <a:cs typeface="Arial" panose="020B0604020202020204" pitchFamily="34" charset="0"/>
              </a:rPr>
              <a:t>iscuss the principles and basic rules for explaining what is considered right/good or wrong/bad. </a:t>
            </a:r>
            <a:r>
              <a:rPr lang="en-US" sz="1600" dirty="0">
                <a:latin typeface="Arial" panose="020B0604020202020204" pitchFamily="34" charset="0"/>
                <a:ea typeface="Verdana" panose="020B0604030504040204" pitchFamily="34" charset="0"/>
                <a:cs typeface="Arial" panose="020B0604020202020204" pitchFamily="34" charset="0"/>
              </a:rPr>
              <a:t>This year, the presentation is </a:t>
            </a:r>
            <a:r>
              <a:rPr lang="en-US" sz="1600" dirty="0">
                <a:effectLst/>
                <a:latin typeface="Arial" panose="020B0604020202020204" pitchFamily="34" charset="0"/>
                <a:ea typeface="Verdana" panose="020B0604030504040204" pitchFamily="34" charset="0"/>
                <a:cs typeface="Arial" panose="020B0604020202020204" pitchFamily="34" charset="0"/>
              </a:rPr>
              <a:t>focused on Health Equity – discussing to what extent inequities (</a:t>
            </a:r>
            <a:r>
              <a:rPr lang="en-US" sz="1600" dirty="0">
                <a:latin typeface="Arial" panose="020B0604020202020204" pitchFamily="34" charset="0"/>
                <a:ea typeface="Verdana" panose="020B0604030504040204" pitchFamily="34" charset="0"/>
                <a:cs typeface="Arial" panose="020B0604020202020204" pitchFamily="34" charset="0"/>
              </a:rPr>
              <a:t>unjust </a:t>
            </a:r>
            <a:r>
              <a:rPr lang="en-US" sz="1600" dirty="0">
                <a:effectLst/>
                <a:latin typeface="Arial" panose="020B0604020202020204" pitchFamily="34" charset="0"/>
                <a:ea typeface="Verdana" panose="020B0604030504040204" pitchFamily="34" charset="0"/>
                <a:cs typeface="Arial" panose="020B0604020202020204" pitchFamily="34" charset="0"/>
              </a:rPr>
              <a:t>inequalities) exist and how team members can work to recognize, reduce, and eliminate them. </a:t>
            </a:r>
            <a:r>
              <a:rPr lang="en-US" sz="1600" dirty="0">
                <a:latin typeface="Arial" panose="020B0604020202020204" pitchFamily="34" charset="0"/>
                <a:ea typeface="Verdana" panose="020B0604030504040204" pitchFamily="34" charset="0"/>
                <a:cs typeface="Arial" panose="020B0604020202020204" pitchFamily="34" charset="0"/>
              </a:rPr>
              <a:t>Lecture and c</a:t>
            </a:r>
            <a:r>
              <a:rPr lang="en-US" sz="1600" dirty="0">
                <a:effectLst/>
                <a:latin typeface="Arial" panose="020B0604020202020204" pitchFamily="34" charset="0"/>
                <a:ea typeface="Verdana" panose="020B0604030504040204" pitchFamily="34" charset="0"/>
                <a:cs typeface="Arial" panose="020B0604020202020204" pitchFamily="34" charset="0"/>
              </a:rPr>
              <a:t>ase studies will be used demonstrate best practices for respectful care. </a:t>
            </a:r>
            <a:endParaRPr lang="en-US" sz="800" dirty="0">
              <a:effectLst/>
              <a:latin typeface="Arial" panose="020B0604020202020204" pitchFamily="34" charset="0"/>
              <a:ea typeface="Verdana" panose="020B0604030504040204" pitchFamily="34" charset="0"/>
              <a:cs typeface="Arial" panose="020B0604020202020204" pitchFamily="34" charset="0"/>
            </a:endParaRPr>
          </a:p>
          <a:p>
            <a:pPr algn="just"/>
            <a:endParaRPr lang="en-US" sz="16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1.0 contact hour will be awarded upon successful completion of program</a:t>
            </a:r>
          </a:p>
        </p:txBody>
      </p:sp>
      <p:sp>
        <p:nvSpPr>
          <p:cNvPr id="12" name="TextBox 11">
            <a:extLst>
              <a:ext uri="{FF2B5EF4-FFF2-40B4-BE49-F238E27FC236}">
                <a16:creationId xmlns:a16="http://schemas.microsoft.com/office/drawing/2014/main" id="{3538982E-E8CC-4827-A8F3-393861833C40}"/>
              </a:ext>
            </a:extLst>
          </p:cNvPr>
          <p:cNvSpPr txBox="1"/>
          <p:nvPr/>
        </p:nvSpPr>
        <p:spPr>
          <a:xfrm>
            <a:off x="213145" y="8621262"/>
            <a:ext cx="7346109" cy="351635"/>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Scan here to register and receive a calendar invite </a:t>
            </a:r>
            <a:r>
              <a:rPr lang="en-US" b="1" dirty="0">
                <a:latin typeface="Arial" panose="020B0604020202020204" pitchFamily="34" charset="0"/>
                <a:cs typeface="Arial" panose="020B0604020202020204" pitchFamily="34" charset="0"/>
              </a:rPr>
              <a:t>or </a:t>
            </a:r>
            <a:r>
              <a:rPr lang="en-US" dirty="0">
                <a:latin typeface="Arial" panose="020B0604020202020204" pitchFamily="34" charset="0"/>
                <a:cs typeface="Arial" panose="020B0604020202020204" pitchFamily="34" charset="0"/>
              </a:rPr>
              <a:t>join day of</a:t>
            </a:r>
          </a:p>
        </p:txBody>
      </p:sp>
      <p:sp>
        <p:nvSpPr>
          <p:cNvPr id="13" name="TextBox 12">
            <a:extLst>
              <a:ext uri="{FF2B5EF4-FFF2-40B4-BE49-F238E27FC236}">
                <a16:creationId xmlns:a16="http://schemas.microsoft.com/office/drawing/2014/main" id="{AE268D62-A590-4069-8C25-8023FCEC8660}"/>
              </a:ext>
            </a:extLst>
          </p:cNvPr>
          <p:cNvSpPr txBox="1"/>
          <p:nvPr/>
        </p:nvSpPr>
        <p:spPr>
          <a:xfrm>
            <a:off x="246288" y="9018412"/>
            <a:ext cx="7346109" cy="610936"/>
          </a:xfrm>
          <a:prstGeom prst="rect">
            <a:avLst/>
          </a:prstGeom>
          <a:noFill/>
        </p:spPr>
        <p:txBody>
          <a:bodyPr wrap="square" rtlCol="0">
            <a:spAutoFit/>
          </a:bodyPr>
          <a:lstStyle/>
          <a:p>
            <a:r>
              <a:rPr lang="en-US" i="1" dirty="0">
                <a:solidFill>
                  <a:srgbClr val="003B5C"/>
                </a:solidFill>
              </a:rPr>
              <a:t>Visit Events on AAH Nursing Hub-&gt;Shared Governance-&gt;Nursing Grand Rounds for a hyperlink to register</a:t>
            </a:r>
          </a:p>
        </p:txBody>
      </p:sp>
      <p:pic>
        <p:nvPicPr>
          <p:cNvPr id="14" name="Picture 13" descr="A picture containing drawing&#10;&#10;Description automatically generated">
            <a:extLst>
              <a:ext uri="{FF2B5EF4-FFF2-40B4-BE49-F238E27FC236}">
                <a16:creationId xmlns:a16="http://schemas.microsoft.com/office/drawing/2014/main" id="{7AFDE882-15A9-47DB-807D-0B40831C243A}"/>
              </a:ext>
            </a:extLst>
          </p:cNvPr>
          <p:cNvPicPr>
            <a:picLocks noChangeAspect="1"/>
          </p:cNvPicPr>
          <p:nvPr/>
        </p:nvPicPr>
        <p:blipFill>
          <a:blip r:embed="rId2"/>
          <a:stretch>
            <a:fillRect/>
          </a:stretch>
        </p:blipFill>
        <p:spPr>
          <a:xfrm>
            <a:off x="4768885" y="9629348"/>
            <a:ext cx="2873823" cy="397150"/>
          </a:xfrm>
          <a:prstGeom prst="rect">
            <a:avLst/>
          </a:prstGeom>
        </p:spPr>
      </p:pic>
      <p:sp>
        <p:nvSpPr>
          <p:cNvPr id="15" name="TextBox 14">
            <a:extLst>
              <a:ext uri="{FF2B5EF4-FFF2-40B4-BE49-F238E27FC236}">
                <a16:creationId xmlns:a16="http://schemas.microsoft.com/office/drawing/2014/main" id="{F0EF796A-D330-4B30-976E-40ED1077FA29}"/>
              </a:ext>
            </a:extLst>
          </p:cNvPr>
          <p:cNvSpPr txBox="1"/>
          <p:nvPr/>
        </p:nvSpPr>
        <p:spPr>
          <a:xfrm>
            <a:off x="263236" y="9712507"/>
            <a:ext cx="5081560" cy="230832"/>
          </a:xfrm>
          <a:prstGeom prst="rect">
            <a:avLst/>
          </a:prstGeom>
          <a:noFill/>
        </p:spPr>
        <p:txBody>
          <a:bodyPr wrap="square" rtlCol="0">
            <a:spAutoFit/>
          </a:bodyPr>
          <a:lstStyle/>
          <a:p>
            <a:r>
              <a:rPr lang="en-US" sz="900" dirty="0">
                <a:solidFill>
                  <a:srgbClr val="FF0000"/>
                </a:solidFill>
                <a:latin typeface="Arial" charset="0"/>
                <a:ea typeface="Arial" charset="0"/>
                <a:cs typeface="Arial" charset="0"/>
              </a:rPr>
              <a:t>Created by M Hook   Created 08/20/2022   Post until  10/21/2022</a:t>
            </a:r>
            <a:endParaRPr lang="en-US" sz="900" dirty="0">
              <a:latin typeface="Arial" charset="0"/>
              <a:ea typeface="Arial" charset="0"/>
              <a:cs typeface="Arial" charset="0"/>
            </a:endParaRPr>
          </a:p>
        </p:txBody>
      </p:sp>
      <p:pic>
        <p:nvPicPr>
          <p:cNvPr id="2" name="Picture 1">
            <a:extLst>
              <a:ext uri="{FF2B5EF4-FFF2-40B4-BE49-F238E27FC236}">
                <a16:creationId xmlns:a16="http://schemas.microsoft.com/office/drawing/2014/main" id="{A078CD75-7331-4FDC-ACC0-002EE2F8277B}"/>
              </a:ext>
            </a:extLst>
          </p:cNvPr>
          <p:cNvPicPr>
            <a:picLocks noChangeAspect="1"/>
          </p:cNvPicPr>
          <p:nvPr/>
        </p:nvPicPr>
        <p:blipFill>
          <a:blip r:embed="rId3"/>
          <a:stretch>
            <a:fillRect/>
          </a:stretch>
        </p:blipFill>
        <p:spPr>
          <a:xfrm>
            <a:off x="4768885" y="1608529"/>
            <a:ext cx="2629871" cy="2377440"/>
          </a:xfrm>
          <a:prstGeom prst="rect">
            <a:avLst/>
          </a:prstGeom>
        </p:spPr>
      </p:pic>
      <p:pic>
        <p:nvPicPr>
          <p:cNvPr id="11" name="Picture 10" descr="Qr code&#10;&#10;Description automatically generated">
            <a:extLst>
              <a:ext uri="{FF2B5EF4-FFF2-40B4-BE49-F238E27FC236}">
                <a16:creationId xmlns:a16="http://schemas.microsoft.com/office/drawing/2014/main" id="{54ED84B3-03B3-477B-95DA-C97CE16FC335}"/>
              </a:ext>
            </a:extLst>
          </p:cNvPr>
          <p:cNvPicPr>
            <a:picLocks noChangeAspect="1"/>
          </p:cNvPicPr>
          <p:nvPr/>
        </p:nvPicPr>
        <p:blipFill>
          <a:blip r:embed="rId4"/>
          <a:stretch>
            <a:fillRect/>
          </a:stretch>
        </p:blipFill>
        <p:spPr>
          <a:xfrm>
            <a:off x="3108959" y="6983257"/>
            <a:ext cx="1554480" cy="1554480"/>
          </a:xfrm>
          <a:prstGeom prst="rect">
            <a:avLst/>
          </a:prstGeom>
        </p:spPr>
      </p:pic>
    </p:spTree>
    <p:extLst>
      <p:ext uri="{BB962C8B-B14F-4D97-AF65-F5344CB8AC3E}">
        <p14:creationId xmlns:p14="http://schemas.microsoft.com/office/powerpoint/2010/main" val="3449869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56B92A-CD5A-41D4-94F9-995AB98DDAB3}"/>
              </a:ext>
            </a:extLst>
          </p:cNvPr>
          <p:cNvPicPr>
            <a:picLocks noChangeAspect="1"/>
          </p:cNvPicPr>
          <p:nvPr/>
        </p:nvPicPr>
        <p:blipFill>
          <a:blip r:embed="rId2"/>
          <a:stretch>
            <a:fillRect/>
          </a:stretch>
        </p:blipFill>
        <p:spPr>
          <a:xfrm>
            <a:off x="397317" y="2879957"/>
            <a:ext cx="6977766" cy="3908770"/>
          </a:xfrm>
          <a:prstGeom prst="rect">
            <a:avLst/>
          </a:prstGeom>
        </p:spPr>
      </p:pic>
      <p:sp>
        <p:nvSpPr>
          <p:cNvPr id="4" name="TextBox 3">
            <a:extLst>
              <a:ext uri="{FF2B5EF4-FFF2-40B4-BE49-F238E27FC236}">
                <a16:creationId xmlns:a16="http://schemas.microsoft.com/office/drawing/2014/main" id="{2B872707-5845-48C3-9470-D700999CF587}"/>
              </a:ext>
            </a:extLst>
          </p:cNvPr>
          <p:cNvSpPr txBox="1"/>
          <p:nvPr/>
        </p:nvSpPr>
        <p:spPr>
          <a:xfrm>
            <a:off x="1357745" y="1360894"/>
            <a:ext cx="4738255" cy="584775"/>
          </a:xfrm>
          <a:prstGeom prst="rect">
            <a:avLst/>
          </a:prstGeom>
          <a:noFill/>
        </p:spPr>
        <p:txBody>
          <a:bodyPr wrap="square" rtlCol="0">
            <a:spAutoFit/>
          </a:bodyPr>
          <a:lstStyle/>
          <a:p>
            <a:pPr algn="ctr"/>
            <a:r>
              <a:rPr lang="en-US" sz="3200" dirty="0"/>
              <a:t>Digital Board</a:t>
            </a:r>
          </a:p>
        </p:txBody>
      </p:sp>
    </p:spTree>
    <p:extLst>
      <p:ext uri="{BB962C8B-B14F-4D97-AF65-F5344CB8AC3E}">
        <p14:creationId xmlns:p14="http://schemas.microsoft.com/office/powerpoint/2010/main" val="3894544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6456" y="9698693"/>
            <a:ext cx="5081560" cy="230832"/>
          </a:xfrm>
          <a:prstGeom prst="rect">
            <a:avLst/>
          </a:prstGeom>
          <a:noFill/>
        </p:spPr>
        <p:txBody>
          <a:bodyPr wrap="square" rtlCol="0">
            <a:spAutoFit/>
          </a:bodyPr>
          <a:lstStyle/>
          <a:p>
            <a:pPr marL="0" marR="0" lvl="0" indent="0" algn="l" defTabSz="85585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0000"/>
                </a:solidFill>
                <a:effectLst/>
                <a:uLnTx/>
                <a:uFillTx/>
                <a:latin typeface="Arial" charset="0"/>
                <a:ea typeface="Arial" charset="0"/>
                <a:cs typeface="Arial" charset="0"/>
              </a:rPr>
              <a:t>Created by M Hook   Created 08/20/2022   Post until  12/31/2022</a:t>
            </a:r>
            <a:endParaRPr kumimoji="0" lang="en-US" sz="900" b="0"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
        <p:nvSpPr>
          <p:cNvPr id="12" name="Shape 114">
            <a:extLst>
              <a:ext uri="{FF2B5EF4-FFF2-40B4-BE49-F238E27FC236}">
                <a16:creationId xmlns:a16="http://schemas.microsoft.com/office/drawing/2014/main" id="{69A38FE6-7D76-4634-99DA-D02AE263377C}"/>
              </a:ext>
            </a:extLst>
          </p:cNvPr>
          <p:cNvSpPr/>
          <p:nvPr/>
        </p:nvSpPr>
        <p:spPr>
          <a:xfrm>
            <a:off x="0" y="72740"/>
            <a:ext cx="7772400" cy="818682"/>
          </a:xfrm>
          <a:prstGeom prst="rect">
            <a:avLst/>
          </a:prstGeom>
          <a:solidFill>
            <a:schemeClr val="accent6">
              <a:lumMod val="60000"/>
              <a:lumOff val="40000"/>
            </a:schemeClr>
          </a:solidFill>
          <a:ln w="12700">
            <a:noFill/>
            <a:miter lim="400000"/>
          </a:ln>
          <a:extLst>
            <a:ext uri="{C572A759-6A51-4108-AA02-DFA0A04FC94B}">
              <ma14:wrappingTextBoxFlag xmlns="" xmlns:ma14="http://schemas.microsoft.com/office/mac/drawingml/2011/main" val="1"/>
            </a:ext>
          </a:extLst>
        </p:spPr>
        <p:txBody>
          <a:bodyPr wrap="square" lIns="45718" tIns="45718" rIns="45718" bIns="45718" anchor="t">
            <a:spAutoFit/>
          </a:bodyPr>
          <a:lstStyle/>
          <a:p>
            <a:pPr marL="0" marR="0" lvl="0" indent="0" algn="ctr" defTabSz="855852" rtl="0" eaLnBrk="1" fontAlgn="auto" latinLnBrk="0" hangingPunct="1">
              <a:lnSpc>
                <a:spcPct val="100000"/>
              </a:lnSpc>
              <a:spcBef>
                <a:spcPts val="0"/>
              </a:spcBef>
              <a:spcAft>
                <a:spcPts val="0"/>
              </a:spcAft>
              <a:buClrTx/>
              <a:buSzTx/>
              <a:buFontTx/>
              <a:buNone/>
              <a:tabLst/>
              <a:defRPr sz="5000" b="1">
                <a:latin typeface="Arial"/>
                <a:ea typeface="Arial"/>
                <a:cs typeface="Arial"/>
                <a:sym typeface="Arial"/>
              </a:defRPr>
            </a:pPr>
            <a:r>
              <a:rPr kumimoji="0" lang="en-US" sz="3200" b="1" i="0" u="none" strike="noStrike" kern="1200" cap="none" spc="0" normalizeH="0" baseline="0" noProof="0" dirty="0">
                <a:ln>
                  <a:noFill/>
                </a:ln>
                <a:solidFill>
                  <a:prstClr val="black"/>
                </a:solidFill>
                <a:effectLst/>
                <a:uLnTx/>
                <a:uFillTx/>
                <a:latin typeface="Verdana"/>
                <a:ea typeface="+mn-lt"/>
                <a:cs typeface="Arial"/>
                <a:sym typeface="Arial"/>
              </a:rPr>
              <a:t>Nursing Grand Rounds-2022</a:t>
            </a:r>
            <a:endParaRPr kumimoji="0" lang="en-US" sz="4800" b="1" i="0" u="none" strike="noStrike" kern="1200" cap="none" spc="0" normalizeH="0" baseline="0" noProof="0" dirty="0">
              <a:ln>
                <a:noFill/>
              </a:ln>
              <a:solidFill>
                <a:prstClr val="black"/>
              </a:solidFill>
              <a:effectLst/>
              <a:uLnTx/>
              <a:uFillTx/>
              <a:latin typeface="Arial"/>
              <a:cs typeface="Arial"/>
              <a:sym typeface="Arial"/>
            </a:endParaRPr>
          </a:p>
          <a:p>
            <a:pPr marL="0" marR="0" lvl="0" indent="0" algn="ctr" defTabSz="855852" rtl="0" eaLnBrk="1" fontAlgn="auto" latinLnBrk="0" hangingPunct="1">
              <a:lnSpc>
                <a:spcPct val="80000"/>
              </a:lnSpc>
              <a:spcBef>
                <a:spcPts val="0"/>
              </a:spcBef>
              <a:spcAft>
                <a:spcPts val="0"/>
              </a:spcAft>
              <a:buClrTx/>
              <a:buSzTx/>
              <a:buFontTx/>
              <a:buNone/>
              <a:tabLst/>
              <a:defRPr sz="2500">
                <a:latin typeface="Arial"/>
                <a:ea typeface="Arial"/>
                <a:cs typeface="Arial"/>
                <a:sym typeface="Arial"/>
              </a:defRPr>
            </a:pPr>
            <a:r>
              <a:rPr kumimoji="0" lang="en-US" sz="1900" b="1" i="0" u="none" strike="noStrike" kern="1200" cap="none" spc="0" normalizeH="0" baseline="0" noProof="0" dirty="0">
                <a:ln>
                  <a:noFill/>
                </a:ln>
                <a:solidFill>
                  <a:prstClr val="black"/>
                </a:solidFill>
                <a:effectLst/>
                <a:uLnTx/>
                <a:uFillTx/>
                <a:latin typeface="Verdana"/>
                <a:cs typeface="Verdana"/>
                <a:sym typeface="Arial"/>
              </a:rPr>
              <a:t>SAVE THE DATE: November 17</a:t>
            </a:r>
            <a:r>
              <a:rPr kumimoji="0" lang="en-US" sz="1900" b="1" i="0" u="none" strike="noStrike" kern="1200" cap="none" spc="0" normalizeH="0" baseline="30000" noProof="0" dirty="0">
                <a:ln>
                  <a:noFill/>
                </a:ln>
                <a:solidFill>
                  <a:prstClr val="black"/>
                </a:solidFill>
                <a:effectLst/>
                <a:uLnTx/>
                <a:uFillTx/>
                <a:latin typeface="Verdana"/>
                <a:cs typeface="Verdana"/>
                <a:sym typeface="Arial"/>
              </a:rPr>
              <a:t>th</a:t>
            </a:r>
            <a:r>
              <a:rPr kumimoji="0" lang="en-US" sz="1900" b="1" i="0" u="none" strike="noStrike" kern="1200" cap="none" spc="0" normalizeH="0" baseline="0" noProof="0" dirty="0">
                <a:ln>
                  <a:noFill/>
                </a:ln>
                <a:solidFill>
                  <a:prstClr val="black"/>
                </a:solidFill>
                <a:effectLst/>
                <a:uLnTx/>
                <a:uFillTx/>
                <a:latin typeface="Verdana"/>
                <a:cs typeface="Verdana"/>
                <a:sym typeface="Arial"/>
              </a:rPr>
              <a:t>, 2022  4:00-5:00 pm</a:t>
            </a:r>
          </a:p>
        </p:txBody>
      </p:sp>
      <p:sp>
        <p:nvSpPr>
          <p:cNvPr id="4" name="AutoShape 4">
            <a:extLst>
              <a:ext uri="{FF2B5EF4-FFF2-40B4-BE49-F238E27FC236}">
                <a16:creationId xmlns:a16="http://schemas.microsoft.com/office/drawing/2014/main" id="{1C0EE2F6-D88D-49BA-8078-72E467E9D01D}"/>
              </a:ext>
            </a:extLst>
          </p:cNvPr>
          <p:cNvSpPr>
            <a:spLocks noChangeAspect="1" noChangeArrowheads="1"/>
          </p:cNvSpPr>
          <p:nvPr/>
        </p:nvSpPr>
        <p:spPr bwMode="auto">
          <a:xfrm>
            <a:off x="3886200" y="5029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855852" rtl="0" eaLnBrk="1" fontAlgn="auto" latinLnBrk="0" hangingPunct="1">
              <a:lnSpc>
                <a:spcPct val="100000"/>
              </a:lnSpc>
              <a:spcBef>
                <a:spcPts val="0"/>
              </a:spcBef>
              <a:spcAft>
                <a:spcPts val="0"/>
              </a:spcAft>
              <a:buClrTx/>
              <a:buSzTx/>
              <a:buFontTx/>
              <a:buNone/>
              <a:tabLst/>
              <a:defRPr/>
            </a:pPr>
            <a:endParaRPr kumimoji="0" lang="en-US" sz="1685" b="0" i="0" u="none" strike="noStrike" kern="1200" cap="none" spc="0" normalizeH="0" baseline="0" noProof="0" dirty="0">
              <a:ln>
                <a:noFill/>
              </a:ln>
              <a:solidFill>
                <a:prstClr val="black"/>
              </a:solidFill>
              <a:effectLst/>
              <a:uLnTx/>
              <a:uFillTx/>
              <a:latin typeface="Calibri"/>
              <a:ea typeface="+mn-ea"/>
              <a:cs typeface="+mn-cs"/>
            </a:endParaRPr>
          </a:p>
        </p:txBody>
      </p:sp>
      <p:pic>
        <p:nvPicPr>
          <p:cNvPr id="17" name="Picture 16" descr="A picture containing drawing&#10;&#10;Description automatically generated">
            <a:extLst>
              <a:ext uri="{FF2B5EF4-FFF2-40B4-BE49-F238E27FC236}">
                <a16:creationId xmlns:a16="http://schemas.microsoft.com/office/drawing/2014/main" id="{20F5049D-CF4C-4600-8443-B7BC144853D9}"/>
              </a:ext>
            </a:extLst>
          </p:cNvPr>
          <p:cNvPicPr>
            <a:picLocks noChangeAspect="1"/>
          </p:cNvPicPr>
          <p:nvPr/>
        </p:nvPicPr>
        <p:blipFill>
          <a:blip r:embed="rId2"/>
          <a:stretch>
            <a:fillRect/>
          </a:stretch>
        </p:blipFill>
        <p:spPr>
          <a:xfrm>
            <a:off x="4764617" y="9500118"/>
            <a:ext cx="2873823" cy="397150"/>
          </a:xfrm>
          <a:prstGeom prst="rect">
            <a:avLst/>
          </a:prstGeom>
        </p:spPr>
      </p:pic>
      <p:sp>
        <p:nvSpPr>
          <p:cNvPr id="10" name="TextBox 9">
            <a:extLst>
              <a:ext uri="{FF2B5EF4-FFF2-40B4-BE49-F238E27FC236}">
                <a16:creationId xmlns:a16="http://schemas.microsoft.com/office/drawing/2014/main" id="{8764D04C-FA97-4060-A863-28D90CC3D91D}"/>
              </a:ext>
            </a:extLst>
          </p:cNvPr>
          <p:cNvSpPr txBox="1"/>
          <p:nvPr/>
        </p:nvSpPr>
        <p:spPr>
          <a:xfrm>
            <a:off x="156456" y="5589876"/>
            <a:ext cx="7660755" cy="3877985"/>
          </a:xfrm>
          <a:prstGeom prst="rect">
            <a:avLst/>
          </a:prstGeom>
          <a:noFill/>
        </p:spPr>
        <p:txBody>
          <a:bodyPr wrap="square" rtlCol="0">
            <a:spAutoFit/>
          </a:bodyPr>
          <a:lstStyle/>
          <a:p>
            <a:pPr marL="0" marR="0" lvl="0" indent="0" algn="l" defTabSz="85585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Verdana Pro Light" panose="020B0304030504040204" pitchFamily="34" charset="0"/>
                <a:ea typeface="Verdana" panose="020B0604030504040204" pitchFamily="34" charset="0"/>
                <a:cs typeface="Verdana" panose="020B0604030504040204" pitchFamily="34" charset="0"/>
              </a:rPr>
              <a:t>Continuing Nursing Education Hours</a:t>
            </a:r>
            <a:r>
              <a:rPr kumimoji="0" lang="en-US" sz="1200" b="0" i="0" u="none" strike="noStrike" kern="1200" cap="none" spc="0" normalizeH="0" baseline="0" noProof="0" dirty="0">
                <a:ln>
                  <a:noFill/>
                </a:ln>
                <a:solidFill>
                  <a:prstClr val="black"/>
                </a:solidFill>
                <a:effectLst/>
                <a:uLnTx/>
                <a:uFillTx/>
                <a:latin typeface="Verdana Pro Light" panose="020B0304030504040204" pitchFamily="34" charset="0"/>
                <a:ea typeface="Verdana" panose="020B0604030504040204" pitchFamily="34" charset="0"/>
                <a:cs typeface="Verdana" panose="020B0604030504040204" pitchFamily="34" charset="0"/>
              </a:rPr>
              <a:t>: 1.0 contact hour will be awarded upon successful completion of each program.</a:t>
            </a:r>
          </a:p>
          <a:p>
            <a:pPr marL="0" marR="0" lvl="0" indent="0" algn="l" defTabSz="855852"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dirty="0">
              <a:ln>
                <a:noFill/>
              </a:ln>
              <a:solidFill>
                <a:prstClr val="black"/>
              </a:solidFill>
              <a:effectLst/>
              <a:uLnTx/>
              <a:uFillTx/>
              <a:latin typeface="Verdana Pro Light" panose="020B0304030504040204" pitchFamily="34" charset="0"/>
              <a:ea typeface="Verdana" panose="020B0604030504040204" pitchFamily="34" charset="0"/>
              <a:cs typeface="Verdana" panose="020B0604030504040204" pitchFamily="34" charset="0"/>
            </a:endParaRPr>
          </a:p>
          <a:p>
            <a:pPr marL="0" marR="0" lvl="0" indent="0" algn="l" defTabSz="85585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Verdana Pro Light" panose="020B0304030504040204" pitchFamily="34" charset="0"/>
                <a:ea typeface="Verdana" panose="020B0604030504040204" pitchFamily="34" charset="0"/>
                <a:cs typeface="Verdana" panose="020B0604030504040204" pitchFamily="34" charset="0"/>
              </a:rPr>
              <a:t>Criteria for Successful Completion of each Program</a:t>
            </a:r>
            <a:r>
              <a:rPr kumimoji="0" lang="en-US" sz="1200" b="0" i="0" u="none" strike="noStrike" kern="1200" cap="none" spc="0" normalizeH="0" baseline="0" noProof="0" dirty="0">
                <a:ln>
                  <a:noFill/>
                </a:ln>
                <a:solidFill>
                  <a:prstClr val="black"/>
                </a:solidFill>
                <a:effectLst/>
                <a:uLnTx/>
                <a:uFillTx/>
                <a:latin typeface="Verdana Pro Light" panose="020B0304030504040204" pitchFamily="34" charset="0"/>
                <a:ea typeface="Verdana" panose="020B0604030504040204" pitchFamily="34" charset="0"/>
                <a:cs typeface="Verdana" panose="020B0604030504040204" pitchFamily="34" charset="0"/>
              </a:rPr>
              <a:t>: Credit awarded commensurate with participation When evaluation submitted, participant will receive their certificate. </a:t>
            </a:r>
          </a:p>
          <a:p>
            <a:pPr marL="0" marR="0" lvl="0" indent="0" algn="l" defTabSz="855852"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Verdana Pro Light" panose="020B0304030504040204" pitchFamily="34" charset="0"/>
                <a:ea typeface="Verdana" panose="020B0604030504040204" pitchFamily="34" charset="0"/>
                <a:cs typeface="Verdana" panose="020B0604030504040204" pitchFamily="34" charset="0"/>
              </a:rPr>
              <a:t> </a:t>
            </a:r>
          </a:p>
          <a:p>
            <a:pPr marL="0" marR="0" lvl="0" indent="0" algn="l" defTabSz="85585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Verdana Pro Light" panose="020B0304030504040204" pitchFamily="34" charset="0"/>
                <a:ea typeface="Verdana" panose="020B0604030504040204" pitchFamily="34" charset="0"/>
                <a:cs typeface="Verdana" panose="020B0604030504040204" pitchFamily="34" charset="0"/>
              </a:rPr>
              <a:t>Disclosure</a:t>
            </a:r>
            <a:r>
              <a:rPr kumimoji="0" lang="en-US" sz="1200" b="0" i="0" u="none" strike="noStrike" kern="1200" cap="none" spc="0" normalizeH="0" baseline="0" noProof="0" dirty="0">
                <a:ln>
                  <a:noFill/>
                </a:ln>
                <a:solidFill>
                  <a:prstClr val="black"/>
                </a:solidFill>
                <a:effectLst/>
                <a:uLnTx/>
                <a:uFillTx/>
                <a:latin typeface="Verdana Pro Light" panose="020B0304030504040204" pitchFamily="34" charset="0"/>
                <a:ea typeface="Verdana" panose="020B0604030504040204" pitchFamily="34" charset="0"/>
                <a:cs typeface="Verdana" panose="020B0604030504040204" pitchFamily="34" charset="0"/>
              </a:rPr>
              <a:t>: None of the planners or presenters for this educational activity have relevant financial relationships to disclose with ineligible companies.</a:t>
            </a:r>
          </a:p>
          <a:p>
            <a:pPr marL="0" marR="0" lvl="0" indent="0" algn="l" defTabSz="855852"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Verdana Pro Light" panose="020B0304030504040204" pitchFamily="34" charset="0"/>
              <a:ea typeface="Verdana" panose="020B0604030504040204" pitchFamily="34" charset="0"/>
              <a:cs typeface="Verdana" panose="020B0604030504040204" pitchFamily="34" charset="0"/>
            </a:endParaRPr>
          </a:p>
          <a:p>
            <a:pPr marL="0" marR="0" lvl="0" indent="0" algn="l" defTabSz="85585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Verdana Pro Light" panose="020B0304030504040204" pitchFamily="34" charset="0"/>
                <a:ea typeface="Yu Gothic" panose="020B0400000000000000" pitchFamily="34" charset="-128"/>
                <a:cs typeface="Verdana" panose="020B0604030504040204" pitchFamily="34" charset="0"/>
              </a:rPr>
              <a:t>Nursing Grand Rounds is sponsored by System Nursing Research Council</a:t>
            </a:r>
          </a:p>
          <a:p>
            <a:pPr marL="0" marR="0" lvl="0" indent="0" algn="l" defTabSz="85585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Verdana Pro Light" panose="020B0304030504040204" pitchFamily="34" charset="0"/>
                <a:ea typeface="Yu Gothic" panose="020B0400000000000000" pitchFamily="34" charset="-128"/>
                <a:cs typeface="Verdana" panose="020B0604030504040204" pitchFamily="34" charset="0"/>
              </a:rPr>
              <a:t>Virtual Sessions </a:t>
            </a:r>
            <a:r>
              <a:rPr kumimoji="0" lang="en-US" sz="1200" b="0" i="0" u="none" strike="noStrike" kern="1200" cap="none" spc="0" normalizeH="0" baseline="0" noProof="0" dirty="0">
                <a:ln>
                  <a:noFill/>
                </a:ln>
                <a:solidFill>
                  <a:prstClr val="black"/>
                </a:solidFill>
                <a:effectLst/>
                <a:uLnTx/>
                <a:uFillTx/>
                <a:latin typeface="Verdana Pro Light" panose="020B0304030504040204" pitchFamily="34" charset="0"/>
                <a:ea typeface="Yu Gothic" panose="020B0400000000000000" pitchFamily="34" charset="-128"/>
                <a:cs typeface="Verdana" panose="020B0604030504040204" pitchFamily="34" charset="0"/>
              </a:rPr>
              <a:t>are held the 3</a:t>
            </a:r>
            <a:r>
              <a:rPr kumimoji="0" lang="en-US" sz="1200" b="0" i="0" u="none" strike="noStrike" kern="1200" cap="none" spc="0" normalizeH="0" baseline="30000" noProof="0" dirty="0">
                <a:ln>
                  <a:noFill/>
                </a:ln>
                <a:solidFill>
                  <a:prstClr val="black"/>
                </a:solidFill>
                <a:effectLst/>
                <a:uLnTx/>
                <a:uFillTx/>
                <a:latin typeface="Verdana Pro Light" panose="020B0304030504040204" pitchFamily="34" charset="0"/>
                <a:ea typeface="Yu Gothic" panose="020B0400000000000000" pitchFamily="34" charset="-128"/>
                <a:cs typeface="Verdana" panose="020B0604030504040204" pitchFamily="34" charset="0"/>
              </a:rPr>
              <a:t>rd</a:t>
            </a:r>
            <a:r>
              <a:rPr kumimoji="0" lang="en-US" sz="1200" b="0" i="0" u="none" strike="noStrike" kern="1200" cap="none" spc="0" normalizeH="0" baseline="0" noProof="0" dirty="0">
                <a:ln>
                  <a:noFill/>
                </a:ln>
                <a:solidFill>
                  <a:prstClr val="black"/>
                </a:solidFill>
                <a:effectLst/>
                <a:uLnTx/>
                <a:uFillTx/>
                <a:latin typeface="Verdana Pro Light" panose="020B0304030504040204" pitchFamily="34" charset="0"/>
                <a:ea typeface="Yu Gothic" panose="020B0400000000000000" pitchFamily="34" charset="-128"/>
                <a:cs typeface="Verdana" panose="020B0604030504040204" pitchFamily="34" charset="0"/>
              </a:rPr>
              <a:t> Thursday of the month from 1600 – 1700 using</a:t>
            </a:r>
          </a:p>
          <a:p>
            <a:pPr marL="0" marR="0" lvl="0" indent="0" algn="l" defTabSz="85585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Verdana Pro Light" panose="020B0304030504040204" pitchFamily="34" charset="0"/>
                <a:ea typeface="Yu Gothic" panose="020B0400000000000000" pitchFamily="34" charset="-128"/>
                <a:cs typeface="Verdana" panose="020B0604030504040204" pitchFamily="34" charset="0"/>
              </a:rPr>
              <a:t>Microsoft Teams Webinar.  You can access via QR code on flyers or on </a:t>
            </a:r>
          </a:p>
          <a:p>
            <a:pPr marL="0" marR="0" lvl="0" indent="0" algn="l" defTabSz="85585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Verdana Pro Light" panose="020B0304030504040204" pitchFamily="34" charset="0"/>
                <a:ea typeface="Yu Gothic" panose="020B0400000000000000" pitchFamily="34" charset="-128"/>
                <a:cs typeface="Verdana" panose="020B0604030504040204" pitchFamily="34" charset="0"/>
              </a:rPr>
              <a:t>AAH Nursing Hub-Shared Governance- </a:t>
            </a:r>
            <a:r>
              <a:rPr kumimoji="0" lang="en-US" sz="1200" b="0" i="0" u="none" strike="noStrike" kern="1200" cap="none" spc="0" normalizeH="0" baseline="0" noProof="0" dirty="0">
                <a:ln>
                  <a:noFill/>
                </a:ln>
                <a:solidFill>
                  <a:srgbClr val="C00000"/>
                </a:solidFill>
                <a:effectLst/>
                <a:uLnTx/>
                <a:uFillTx/>
                <a:latin typeface="Verdana Pro Light" panose="020B0304030504040204" pitchFamily="34" charset="0"/>
                <a:ea typeface="Yu Gothic" panose="020B0400000000000000" pitchFamily="34" charset="-128"/>
                <a:cs typeface="Verdana" panose="020B0604030504040204" pitchFamily="34" charset="0"/>
                <a:hlinkClick r:id="rId3"/>
              </a:rPr>
              <a:t>Nursing Grand Rounds-NOV</a:t>
            </a:r>
            <a:endParaRPr kumimoji="0" lang="en-US" sz="1200" b="0" i="0" u="none" strike="noStrike" kern="1200" cap="none" spc="0" normalizeH="0" baseline="0" noProof="0" dirty="0">
              <a:ln>
                <a:noFill/>
              </a:ln>
              <a:solidFill>
                <a:srgbClr val="C00000"/>
              </a:solidFill>
              <a:effectLst/>
              <a:uLnTx/>
              <a:uFillTx/>
              <a:latin typeface="Verdana Pro Light" panose="020B0304030504040204" pitchFamily="34" charset="0"/>
              <a:ea typeface="Yu Gothic" panose="020B0400000000000000" pitchFamily="34" charset="-128"/>
              <a:cs typeface="Verdana" panose="020B0604030504040204" pitchFamily="34" charset="0"/>
            </a:endParaRPr>
          </a:p>
          <a:p>
            <a:pPr marL="0" marR="0" lvl="0" indent="0" algn="l" defTabSz="85585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Verdana Pro Light" panose="020B0304030504040204" pitchFamily="34" charset="0"/>
                <a:ea typeface="Yu Gothic" panose="020B0400000000000000" pitchFamily="34" charset="-128"/>
                <a:cs typeface="Verdana" panose="020B0604030504040204" pitchFamily="34" charset="0"/>
              </a:rPr>
              <a:t>The recorded  sessions will be available as self-learning program (SLP) </a:t>
            </a:r>
          </a:p>
          <a:p>
            <a:pPr marL="0" marR="0" lvl="0" indent="0" algn="l" defTabSz="85585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Verdana Pro Light" panose="020B0304030504040204" pitchFamily="34" charset="0"/>
                <a:ea typeface="Yu Gothic" panose="020B0400000000000000" pitchFamily="34" charset="-128"/>
                <a:cs typeface="Verdana" panose="020B0604030504040204" pitchFamily="34" charset="0"/>
              </a:rPr>
              <a:t>in Workday from 12/1/22 to 12/31/22.  </a:t>
            </a:r>
          </a:p>
          <a:p>
            <a:pPr marL="0" marR="0" lvl="0" indent="0" algn="l" defTabSz="85585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Pro Light" panose="020B0304030504040204" pitchFamily="34" charset="0"/>
              <a:ea typeface="Yu Gothic" panose="020B0400000000000000" pitchFamily="34" charset="-128"/>
              <a:cs typeface="Verdana" panose="020B0604030504040204" pitchFamily="34" charset="0"/>
            </a:endParaRPr>
          </a:p>
          <a:p>
            <a:pPr marL="0" marR="0" lvl="0" indent="0" algn="l" defTabSz="85585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Verdana Pro Light" panose="020B0304030504040204" pitchFamily="34" charset="0"/>
                <a:ea typeface="Verdana" panose="020B0604030504040204" pitchFamily="34" charset="0"/>
                <a:cs typeface="Verdana" panose="020B0604030504040204" pitchFamily="34" charset="0"/>
              </a:rPr>
              <a:t>Questions?  Please contact:  </a:t>
            </a:r>
            <a:r>
              <a:rPr kumimoji="0" lang="en-US" sz="1200" b="0" i="0" u="none" strike="noStrike" kern="1200" cap="none" spc="0" normalizeH="0" baseline="0" noProof="0" dirty="0">
                <a:ln>
                  <a:noFill/>
                </a:ln>
                <a:solidFill>
                  <a:prstClr val="black"/>
                </a:solidFill>
                <a:effectLst/>
                <a:uLnTx/>
                <a:uFillTx/>
                <a:latin typeface="Verdana Pro Light" panose="020B0304030504040204" pitchFamily="34" charset="0"/>
                <a:ea typeface="Verdana" panose="020B0604030504040204" pitchFamily="34" charset="0"/>
                <a:cs typeface="Verdana" panose="020B0604030504040204" pitchFamily="34" charset="0"/>
              </a:rPr>
              <a:t>Mary Hook, PhD, RN-BC – Lead Nurse Planner  414-218-0990   </a:t>
            </a:r>
            <a:r>
              <a:rPr kumimoji="0" lang="en-US" sz="1200" b="0" i="0" u="sng" strike="noStrike" kern="1200" cap="none" spc="0" normalizeH="0" baseline="0" noProof="0" dirty="0">
                <a:ln>
                  <a:noFill/>
                </a:ln>
                <a:solidFill>
                  <a:prstClr val="black"/>
                </a:solidFill>
                <a:effectLst/>
                <a:uLnTx/>
                <a:uFillTx/>
                <a:latin typeface="Verdana Pro Light" panose="020B0304030504040204" pitchFamily="34" charset="0"/>
                <a:ea typeface="Verdana" panose="020B0604030504040204" pitchFamily="34" charset="0"/>
                <a:cs typeface="Verdana" panose="020B0604030504040204" pitchFamily="34" charset="0"/>
                <a:hlinkClick r:id="rId4"/>
              </a:rPr>
              <a:t>mary.hook@aah.</a:t>
            </a:r>
            <a:r>
              <a:rPr kumimoji="0" lang="en-US" sz="1200" b="0" i="0" u="none" strike="noStrike" kern="1200" cap="none" spc="0" normalizeH="0" baseline="0" noProof="0" dirty="0">
                <a:ln>
                  <a:noFill/>
                </a:ln>
                <a:solidFill>
                  <a:prstClr val="black"/>
                </a:solidFill>
                <a:effectLst/>
                <a:uLnTx/>
                <a:uFillTx/>
                <a:latin typeface="Verdana Pro Light" panose="020B0304030504040204" pitchFamily="34" charset="0"/>
                <a:ea typeface="Verdana" panose="020B0604030504040204" pitchFamily="34" charset="0"/>
                <a:cs typeface="Verdana" panose="020B0604030504040204" pitchFamily="34" charset="0"/>
                <a:hlinkClick r:id="rId4"/>
              </a:rPr>
              <a:t>org</a:t>
            </a:r>
            <a:r>
              <a:rPr kumimoji="0" lang="en-US" sz="1200" b="0" i="0" u="none" strike="noStrike" kern="1200" cap="none" spc="0" normalizeH="0" baseline="0" noProof="0" dirty="0">
                <a:ln>
                  <a:noFill/>
                </a:ln>
                <a:solidFill>
                  <a:prstClr val="black"/>
                </a:solidFill>
                <a:effectLst/>
                <a:uLnTx/>
                <a:uFillTx/>
                <a:latin typeface="Verdana Pro Light" panose="020B0304030504040204" pitchFamily="34" charset="0"/>
                <a:ea typeface="Verdana" panose="020B0604030504040204" pitchFamily="34" charset="0"/>
                <a:cs typeface="Verdana" panose="020B0604030504040204" pitchFamily="34" charset="0"/>
              </a:rPr>
              <a:t> OR Cynde Garza – Project Coordinator </a:t>
            </a:r>
            <a:r>
              <a:rPr kumimoji="0" lang="en-US" sz="1200" b="0" i="0" u="none" strike="noStrike" kern="1200" cap="none" spc="0" normalizeH="0" baseline="0" noProof="0" dirty="0">
                <a:ln>
                  <a:noFill/>
                </a:ln>
                <a:solidFill>
                  <a:prstClr val="black"/>
                </a:solidFill>
                <a:effectLst/>
                <a:uLnTx/>
                <a:uFillTx/>
                <a:latin typeface="Verdana Pro Light" panose="020B0304030504040204" pitchFamily="34" charset="0"/>
                <a:ea typeface="Verdana" panose="020B0604030504040204" pitchFamily="34" charset="0"/>
                <a:cs typeface="Verdana" panose="020B0604030504040204" pitchFamily="34" charset="0"/>
                <a:hlinkClick r:id="rId5"/>
              </a:rPr>
              <a:t>Cynthia.Garza@aah.org</a:t>
            </a:r>
            <a:r>
              <a:rPr kumimoji="0" lang="en-US" sz="1200" b="0" i="0" u="none" strike="noStrike" kern="1200" cap="none" spc="0" normalizeH="0" baseline="0" noProof="0" dirty="0">
                <a:ln>
                  <a:noFill/>
                </a:ln>
                <a:solidFill>
                  <a:prstClr val="black"/>
                </a:solidFill>
                <a:effectLst/>
                <a:uLnTx/>
                <a:uFillTx/>
                <a:latin typeface="Verdana Pro Light" panose="020B0304030504040204" pitchFamily="34" charset="0"/>
                <a:ea typeface="Verdana" panose="020B0604030504040204" pitchFamily="34" charset="0"/>
                <a:cs typeface="Verdana" panose="020B0604030504040204" pitchFamily="34" charset="0"/>
              </a:rPr>
              <a:t> </a:t>
            </a:r>
          </a:p>
          <a:p>
            <a:pPr marL="0" marR="0" lvl="0" indent="0" algn="l" defTabSz="85585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Pro Light" panose="020B0304030504040204" pitchFamily="34" charset="0"/>
              <a:ea typeface="Verdana" panose="020B0604030504040204" pitchFamily="34" charset="0"/>
              <a:cs typeface="Verdana" panose="020B0604030504040204" pitchFamily="34" charset="0"/>
            </a:endParaRPr>
          </a:p>
          <a:p>
            <a:pPr marL="0" marR="0" lvl="0" indent="0" algn="l" defTabSz="85585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Verdana Pro Light" panose="020B0304030504040204" pitchFamily="34" charset="0"/>
                <a:ea typeface="Verdana" panose="020B0604030504040204" pitchFamily="34" charset="0"/>
                <a:cs typeface="Verdana" panose="020B0604030504040204" pitchFamily="34" charset="0"/>
              </a:rPr>
              <a:t>Accreditation Statement</a:t>
            </a:r>
            <a:r>
              <a:rPr kumimoji="0" lang="en-US" sz="1200" b="0" i="0" u="none" strike="noStrike" kern="1200" cap="none" spc="0" normalizeH="0" baseline="0" noProof="0" dirty="0">
                <a:ln>
                  <a:noFill/>
                </a:ln>
                <a:solidFill>
                  <a:prstClr val="black"/>
                </a:solidFill>
                <a:effectLst/>
                <a:uLnTx/>
                <a:uFillTx/>
                <a:latin typeface="Verdana Pro Light" panose="020B0304030504040204" pitchFamily="34" charset="0"/>
                <a:ea typeface="Verdana" panose="020B0604030504040204" pitchFamily="34" charset="0"/>
                <a:cs typeface="Verdana" panose="020B0604030504040204" pitchFamily="34" charset="0"/>
              </a:rPr>
              <a:t>: Advocate Aurora Health is approved as a provider of nursing continuing professional development by the Ohio Nurses Association, an accredited approver by the American Nurses Credentialing Center's Commission on Accreditation. (OBN-001-91</a:t>
            </a:r>
            <a:r>
              <a:rPr kumimoji="0" lang="en-US"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Shape 113">
            <a:extLst>
              <a:ext uri="{FF2B5EF4-FFF2-40B4-BE49-F238E27FC236}">
                <a16:creationId xmlns:a16="http://schemas.microsoft.com/office/drawing/2014/main" id="{85F72F42-51D7-48A7-9DE7-784EB38AA65A}"/>
              </a:ext>
            </a:extLst>
          </p:cNvPr>
          <p:cNvSpPr/>
          <p:nvPr/>
        </p:nvSpPr>
        <p:spPr>
          <a:xfrm>
            <a:off x="186273" y="1044597"/>
            <a:ext cx="7504296" cy="4667940"/>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nchor="t">
            <a:spAutoFit/>
          </a:bodyPr>
          <a:lstStyle>
            <a:lvl1pPr>
              <a:defRPr sz="3800" baseline="30000">
                <a:latin typeface="Arial"/>
                <a:ea typeface="Arial"/>
                <a:cs typeface="Arial"/>
                <a:sym typeface="Arial"/>
              </a:defRPr>
            </a:lvl1pPr>
          </a:lstStyle>
          <a:p>
            <a:pPr marL="0" marR="0" lvl="0" indent="0" algn="l" defTabSz="855852"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Arial"/>
                <a:sym typeface="Arial"/>
              </a:rPr>
              <a:t>Don’t Underestimate </a:t>
            </a:r>
          </a:p>
          <a:p>
            <a:pPr marL="0" marR="0" lvl="0" indent="0" algn="l" defTabSz="855852"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Arial"/>
                <a:sym typeface="Arial"/>
              </a:rPr>
              <a:t>The Power of the Patient!</a:t>
            </a:r>
          </a:p>
          <a:p>
            <a:pPr marL="0" marR="0" lvl="0" indent="0" algn="l" defTabSz="855852"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t>Advocate Good Samaritan CMET Research</a:t>
            </a:r>
          </a:p>
          <a:p>
            <a:pPr marL="0" marR="0" lvl="0" indent="0" algn="l" defTabSz="855852"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sym typeface="Arial"/>
              </a:rPr>
              <a:t>  </a:t>
            </a:r>
            <a:r>
              <a:rPr kumimoji="0" lang="en-US" sz="2000" b="1"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sym typeface="Arial"/>
              </a:rPr>
              <a:t>Mary Sue Dailey, MSN, APRN, AGCNS, AGPCNP </a:t>
            </a:r>
            <a:endParaRPr kumimoji="0" lang="en-US" sz="2000" b="0" i="0" u="none" strike="noStrike" kern="1200" cap="none" spc="0" normalizeH="0" baseline="30000" noProof="0" dirty="0">
              <a:ln>
                <a:noFill/>
              </a:ln>
              <a:solidFill>
                <a:srgbClr val="000000"/>
              </a:solidFill>
              <a:effectLst/>
              <a:uLnTx/>
              <a:uFillTx/>
              <a:latin typeface="Verdana" panose="020B0604030504040204" pitchFamily="34" charset="0"/>
              <a:ea typeface="Verdana" panose="020B0604030504040204" pitchFamily="34" charset="0"/>
              <a:cs typeface="Times New Roman" panose="02020603050405020304" pitchFamily="18" charset="0"/>
              <a:sym typeface="Arial"/>
            </a:endParaRPr>
          </a:p>
          <a:p>
            <a:pPr marL="0" marR="0" lvl="0" indent="0" algn="l" defTabSz="855852"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sym typeface="Arial"/>
              </a:rPr>
              <a:t>  Keri Milligan, BSN, RN, CMSRN</a:t>
            </a:r>
          </a:p>
          <a:p>
            <a:pPr marL="0" marR="0" lvl="0" indent="0" algn="l" defTabSz="855852"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sym typeface="Arial"/>
              </a:rPr>
              <a:t>  Fortune Dabu, BSN RN</a:t>
            </a:r>
          </a:p>
          <a:p>
            <a:pPr marL="0" marR="0" lvl="0" indent="0" algn="l" defTabSz="855852"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sym typeface="Arial"/>
              </a:rPr>
              <a:t>  Demi Dranseikaite BSN, RN </a:t>
            </a:r>
          </a:p>
          <a:p>
            <a:pPr marL="0" marR="0" lvl="0" indent="0" algn="l" defTabSz="855852"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sym typeface="Arial"/>
              </a:rPr>
              <a:t>  Lynn Kelly, BSN, BS, RN</a:t>
            </a:r>
          </a:p>
          <a:p>
            <a:pPr marL="0" marR="0" lvl="0" indent="0" algn="l" defTabSz="855852"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sym typeface="Arial"/>
              </a:rPr>
              <a:t>  Gene Mendoza, BSN, RN </a:t>
            </a:r>
          </a:p>
          <a:p>
            <a:pPr marL="0" marR="0" lvl="0" indent="0" algn="l" defTabSz="855852"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sym typeface="Arial"/>
              </a:rPr>
              <a:t>  Linda Mitchell, MSN, BS, RN</a:t>
            </a:r>
            <a:endParaRPr kumimoji="0" lang="en-US" sz="1800" b="0" i="0" u="none" strike="noStrike" kern="1200" cap="none" spc="0" normalizeH="0" baseline="30000" noProof="0" dirty="0">
              <a:ln>
                <a:noFill/>
              </a:ln>
              <a:solidFill>
                <a:srgbClr val="000000"/>
              </a:solidFill>
              <a:effectLst/>
              <a:uLnTx/>
              <a:uFillTx/>
              <a:latin typeface="Verdana" panose="020B0604030504040204" pitchFamily="34" charset="0"/>
              <a:ea typeface="Verdana" panose="020B0604030504040204" pitchFamily="34" charset="0"/>
              <a:cs typeface="Times New Roman" panose="02020603050405020304" pitchFamily="18" charset="0"/>
              <a:sym typeface="Arial"/>
            </a:endParaRPr>
          </a:p>
          <a:p>
            <a:pPr marL="0" marR="0" lvl="0" indent="0" algn="l" defTabSz="855852"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a:p>
            <a:pPr marL="0" marR="0" lvl="0" indent="0" algn="l" defTabSz="855852" rtl="0" eaLnBrk="0" fontAlgn="base" latinLnBrk="0" hangingPunct="0">
              <a:lnSpc>
                <a:spcPct val="100000"/>
              </a:lnSpc>
              <a:spcBef>
                <a:spcPts val="0"/>
              </a:spcBef>
              <a:spcAft>
                <a:spcPts val="0"/>
              </a:spcAft>
              <a:buClrTx/>
              <a:buSzTx/>
              <a:buFontTx/>
              <a:buNone/>
              <a:tabLst/>
              <a:defRPr/>
            </a:pPr>
            <a:r>
              <a:rPr kumimoji="0" lang="en-US" sz="1900" b="1" i="0" u="sng"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t>Overview</a:t>
            </a:r>
            <a:r>
              <a:rPr kumimoji="0" lang="en-US" sz="1900" b="1"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t>:</a:t>
            </a:r>
            <a:r>
              <a:rPr kumimoji="0" lang="en-US" sz="1900" b="0"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t> </a:t>
            </a:r>
          </a:p>
          <a:p>
            <a:pPr marL="0" marR="0" lvl="0" indent="0" algn="l" defTabSz="855852" rtl="0" eaLnBrk="0" fontAlgn="base" latinLnBrk="0" hangingPunct="0">
              <a:lnSpc>
                <a:spcPct val="100000"/>
              </a:lnSpc>
              <a:spcBef>
                <a:spcPts val="0"/>
              </a:spcBef>
              <a:spcAft>
                <a:spcPts val="0"/>
              </a:spcAft>
              <a:buClrTx/>
              <a:buSzTx/>
              <a:buFontTx/>
              <a:buNone/>
              <a:tabLst/>
              <a:defRPr/>
            </a:pPr>
            <a:r>
              <a:rPr kumimoji="0" lang="en-US" sz="1900" b="0"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sym typeface="Arial"/>
              </a:rPr>
              <a:t>Nurse Researchers at Advocate Good Samaritan conducted a study to validate the reliability, accuracy, and benefits of the Comprehensive Mobility Evaluation Test (CMET) in a large sample of med/surg and critical care patients.  This presentation will describe the study, results, and patient perceptions about mobility during hospitalization. </a:t>
            </a:r>
            <a:endParaRPr kumimoji="0" lang="en-US" sz="1800" b="1" i="0" u="none" strike="noStrike" kern="1200" cap="none" spc="0" normalizeH="0" baseline="30000" noProof="0" dirty="0">
              <a:ln>
                <a:noFill/>
              </a:ln>
              <a:solidFill>
                <a:prstClr val="black"/>
              </a:solidFill>
              <a:effectLst/>
              <a:uLnTx/>
              <a:uFillTx/>
              <a:latin typeface="Calibri" panose="020F0502020204030204" pitchFamily="34" charset="0"/>
              <a:ea typeface="Verdana" panose="020B0604030504040204" pitchFamily="34" charset="0"/>
              <a:cs typeface="Times New Roman" panose="02020603050405020304" pitchFamily="18" charset="0"/>
              <a:sym typeface="Arial"/>
            </a:endParaRPr>
          </a:p>
          <a:p>
            <a:pPr marL="0" marR="0" lvl="0" indent="0" algn="l" defTabSz="855852" rtl="0" eaLnBrk="0" fontAlgn="base" latinLnBrk="0" hangingPunct="0">
              <a:lnSpc>
                <a:spcPct val="100000"/>
              </a:lnSpc>
              <a:spcBef>
                <a:spcPts val="0"/>
              </a:spcBef>
              <a:spcAft>
                <a:spcPts val="0"/>
              </a:spcAft>
              <a:buClrTx/>
              <a:buSzTx/>
              <a:buFontTx/>
              <a:buNone/>
              <a:tabLst/>
              <a:defRPr/>
            </a:pPr>
            <a:r>
              <a:rPr kumimoji="0" lang="en-US" sz="1900" b="1"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t>Objectives</a:t>
            </a:r>
            <a:r>
              <a:rPr kumimoji="0" lang="en-US" sz="1900" b="0"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t>: Participants will be able to:</a:t>
            </a:r>
          </a:p>
          <a:p>
            <a:pPr marL="0" marR="0" lvl="0" indent="0" algn="l" defTabSz="855852" rtl="0" eaLnBrk="0" fontAlgn="base" latinLnBrk="0" hangingPunct="0">
              <a:lnSpc>
                <a:spcPct val="100000"/>
              </a:lnSpc>
              <a:spcBef>
                <a:spcPts val="0"/>
              </a:spcBef>
              <a:spcAft>
                <a:spcPts val="0"/>
              </a:spcAft>
              <a:buClrTx/>
              <a:buSzPct val="75000"/>
              <a:buFontTx/>
              <a:buNone/>
              <a:tabLst/>
              <a:defRPr/>
            </a:pPr>
            <a:r>
              <a:rPr kumimoji="0" lang="en-US" sz="1900" b="0"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t>1. Describe the CMET Validation study, conducted on at a large community hospital.</a:t>
            </a:r>
          </a:p>
          <a:p>
            <a:pPr marL="0" marR="0" lvl="0" indent="0" algn="l" defTabSz="855852" rtl="0" eaLnBrk="0" fontAlgn="base" latinLnBrk="0" hangingPunct="0">
              <a:lnSpc>
                <a:spcPct val="100000"/>
              </a:lnSpc>
              <a:spcBef>
                <a:spcPts val="0"/>
              </a:spcBef>
              <a:spcAft>
                <a:spcPts val="0"/>
              </a:spcAft>
              <a:buClrTx/>
              <a:buSzPct val="75000"/>
              <a:buFontTx/>
              <a:buNone/>
              <a:tabLst/>
              <a:defRPr/>
            </a:pPr>
            <a:r>
              <a:rPr kumimoji="0" lang="en-US" sz="1900" b="0"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t>2. Discuss lessons learned from the patients with recommendations to all nurses. </a:t>
            </a:r>
          </a:p>
          <a:p>
            <a:pPr marL="0" marR="0" lvl="0" indent="0" algn="l" defTabSz="855852" rtl="0" eaLnBrk="0" fontAlgn="base" latinLnBrk="0" hangingPunct="0">
              <a:lnSpc>
                <a:spcPct val="100000"/>
              </a:lnSpc>
              <a:spcBef>
                <a:spcPts val="0"/>
              </a:spcBef>
              <a:spcAft>
                <a:spcPts val="0"/>
              </a:spcAft>
              <a:buClrTx/>
              <a:buSzTx/>
              <a:buFontTx/>
              <a:buNone/>
              <a:tabLst/>
              <a:defRPr/>
            </a:pPr>
            <a:r>
              <a:rPr kumimoji="0" lang="en-US" sz="1900" b="1"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t>Desired Outcome</a:t>
            </a:r>
            <a:r>
              <a:rPr kumimoji="0" lang="en-US" sz="1900" b="0"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t>: At the end of the presentation, participants will use a Likert Scale to rate their knowledge on using research techniques to validate a mobility evaluation tool </a:t>
            </a:r>
          </a:p>
        </p:txBody>
      </p:sp>
      <p:pic>
        <p:nvPicPr>
          <p:cNvPr id="11" name="Picture 10">
            <a:extLst>
              <a:ext uri="{FF2B5EF4-FFF2-40B4-BE49-F238E27FC236}">
                <a16:creationId xmlns:a16="http://schemas.microsoft.com/office/drawing/2014/main" id="{CEC75518-2466-47BB-95E9-870880AD5D5F}"/>
              </a:ext>
            </a:extLst>
          </p:cNvPr>
          <p:cNvPicPr>
            <a:picLocks noChangeAspect="1"/>
          </p:cNvPicPr>
          <p:nvPr/>
        </p:nvPicPr>
        <p:blipFill rotWithShape="1">
          <a:blip r:embed="rId6"/>
          <a:srcRect l="7683"/>
          <a:stretch/>
        </p:blipFill>
        <p:spPr>
          <a:xfrm>
            <a:off x="5387385" y="1012340"/>
            <a:ext cx="2251055" cy="2724150"/>
          </a:xfrm>
          <a:prstGeom prst="rect">
            <a:avLst/>
          </a:prstGeom>
        </p:spPr>
      </p:pic>
      <p:pic>
        <p:nvPicPr>
          <p:cNvPr id="8" name="Picture 7" descr="Qr code&#10;&#10;Description automatically generated">
            <a:extLst>
              <a:ext uri="{FF2B5EF4-FFF2-40B4-BE49-F238E27FC236}">
                <a16:creationId xmlns:a16="http://schemas.microsoft.com/office/drawing/2014/main" id="{00636A2F-A8F7-40DC-8D8D-9BC1FD3A178C}"/>
              </a:ext>
            </a:extLst>
          </p:cNvPr>
          <p:cNvPicPr>
            <a:picLocks noChangeAspect="1"/>
          </p:cNvPicPr>
          <p:nvPr/>
        </p:nvPicPr>
        <p:blipFill>
          <a:blip r:embed="rId7"/>
          <a:stretch>
            <a:fillRect/>
          </a:stretch>
        </p:blipFill>
        <p:spPr>
          <a:xfrm>
            <a:off x="6201529" y="6958400"/>
            <a:ext cx="1097280" cy="1097280"/>
          </a:xfrm>
          <a:prstGeom prst="rect">
            <a:avLst/>
          </a:prstGeom>
        </p:spPr>
      </p:pic>
    </p:spTree>
    <p:extLst>
      <p:ext uri="{BB962C8B-B14F-4D97-AF65-F5344CB8AC3E}">
        <p14:creationId xmlns:p14="http://schemas.microsoft.com/office/powerpoint/2010/main" val="408648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Brace 3">
            <a:extLst>
              <a:ext uri="{FF2B5EF4-FFF2-40B4-BE49-F238E27FC236}">
                <a16:creationId xmlns:a16="http://schemas.microsoft.com/office/drawing/2014/main" id="{FB1A011C-47BC-4394-A38C-1FAF40764443}"/>
              </a:ext>
            </a:extLst>
          </p:cNvPr>
          <p:cNvSpPr/>
          <p:nvPr/>
        </p:nvSpPr>
        <p:spPr>
          <a:xfrm rot="5400000">
            <a:off x="3276601" y="-2608278"/>
            <a:ext cx="1316181" cy="8091056"/>
          </a:xfrm>
          <a:prstGeom prst="rightBrace">
            <a:avLst>
              <a:gd name="adj1" fmla="val 83070"/>
              <a:gd name="adj2" fmla="val 50542"/>
            </a:avLst>
          </a:prstGeom>
          <a:solidFill>
            <a:srgbClr val="A9D18E"/>
          </a:solidFill>
          <a:ln>
            <a:solidFill>
              <a:srgbClr val="A9D18E"/>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855852" rtl="0" eaLnBrk="1" fontAlgn="auto" latinLnBrk="0" hangingPunct="1">
              <a:lnSpc>
                <a:spcPct val="100000"/>
              </a:lnSpc>
              <a:spcBef>
                <a:spcPts val="0"/>
              </a:spcBef>
              <a:spcAft>
                <a:spcPts val="0"/>
              </a:spcAft>
              <a:buClrTx/>
              <a:buSzTx/>
              <a:buFontTx/>
              <a:buNone/>
              <a:tabLst/>
              <a:defRPr/>
            </a:pPr>
            <a:endParaRPr kumimoji="0" lang="en-US" sz="1685" b="0" i="0" u="none" strike="noStrike" kern="1200" cap="none" spc="0" normalizeH="0" baseline="0" noProof="0">
              <a:ln>
                <a:noFill/>
              </a:ln>
              <a:solidFill>
                <a:prstClr val="black"/>
              </a:solidFill>
              <a:effectLst/>
              <a:uLnTx/>
              <a:uFillTx/>
              <a:latin typeface="Calibri"/>
              <a:ea typeface="+mn-ea"/>
              <a:cs typeface="+mn-cs"/>
            </a:endParaRPr>
          </a:p>
        </p:txBody>
      </p:sp>
      <p:sp>
        <p:nvSpPr>
          <p:cNvPr id="3" name="Shape 114">
            <a:extLst>
              <a:ext uri="{FF2B5EF4-FFF2-40B4-BE49-F238E27FC236}">
                <a16:creationId xmlns:a16="http://schemas.microsoft.com/office/drawing/2014/main" id="{AF924C31-5B26-4249-83A2-CBAF3EF7C842}"/>
              </a:ext>
            </a:extLst>
          </p:cNvPr>
          <p:cNvSpPr/>
          <p:nvPr/>
        </p:nvSpPr>
        <p:spPr>
          <a:xfrm>
            <a:off x="0" y="71277"/>
            <a:ext cx="7772400" cy="707882"/>
          </a:xfrm>
          <a:prstGeom prst="rect">
            <a:avLst/>
          </a:prstGeom>
          <a:solidFill>
            <a:schemeClr val="accent6">
              <a:lumMod val="60000"/>
              <a:lumOff val="40000"/>
            </a:schemeClr>
          </a:solidFill>
          <a:ln w="12700">
            <a:solidFill>
              <a:srgbClr val="A9D18E"/>
            </a:solidFill>
            <a:miter lim="400000"/>
          </a:ln>
          <a:extLst>
            <a:ext uri="{C572A759-6A51-4108-AA02-DFA0A04FC94B}">
              <ma14:wrappingTextBoxFlag xmlns="" xmlns:ma14="http://schemas.microsoft.com/office/mac/drawingml/2011/main" val="1"/>
            </a:ext>
          </a:extLst>
        </p:spPr>
        <p:txBody>
          <a:bodyPr wrap="square" lIns="45718" tIns="45718" rIns="45718" bIns="45718" anchor="t">
            <a:spAutoFit/>
          </a:bodyPr>
          <a:lstStyle/>
          <a:p>
            <a:pPr marL="0" marR="0" lvl="0" indent="0" algn="ctr" defTabSz="855852" rtl="0" eaLnBrk="1" fontAlgn="auto" latinLnBrk="0" hangingPunct="1">
              <a:lnSpc>
                <a:spcPct val="100000"/>
              </a:lnSpc>
              <a:spcBef>
                <a:spcPts val="0"/>
              </a:spcBef>
              <a:spcAft>
                <a:spcPts val="0"/>
              </a:spcAft>
              <a:buClrTx/>
              <a:buSzTx/>
              <a:buFontTx/>
              <a:buNone/>
              <a:tabLst/>
              <a:defRPr sz="5000" b="1">
                <a:latin typeface="Arial"/>
                <a:ea typeface="Arial"/>
                <a:cs typeface="Arial"/>
                <a:sym typeface="Arial"/>
              </a:defRPr>
            </a:pP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lt"/>
                <a:cs typeface="Arial" panose="020B0604020202020204" pitchFamily="34" charset="0"/>
                <a:sym typeface="Arial"/>
              </a:rPr>
              <a:t>Nursing Grand Rounds</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endParaRPr>
          </a:p>
        </p:txBody>
      </p:sp>
      <p:sp>
        <p:nvSpPr>
          <p:cNvPr id="6" name="TextBox 5">
            <a:extLst>
              <a:ext uri="{FF2B5EF4-FFF2-40B4-BE49-F238E27FC236}">
                <a16:creationId xmlns:a16="http://schemas.microsoft.com/office/drawing/2014/main" id="{722A26B2-260A-4C8B-9B02-565A9A97A792}"/>
              </a:ext>
            </a:extLst>
          </p:cNvPr>
          <p:cNvSpPr txBox="1"/>
          <p:nvPr/>
        </p:nvSpPr>
        <p:spPr>
          <a:xfrm>
            <a:off x="1981200" y="678873"/>
            <a:ext cx="3810000" cy="646331"/>
          </a:xfrm>
          <a:prstGeom prst="rect">
            <a:avLst/>
          </a:prstGeom>
          <a:noFill/>
        </p:spPr>
        <p:txBody>
          <a:bodyPr wrap="square" rtlCol="0">
            <a:spAutoFit/>
          </a:bodyPr>
          <a:lstStyle/>
          <a:p>
            <a:pPr marL="0" marR="0" lvl="0" indent="0" algn="l" defTabSz="855852"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SAVE THE DATE</a:t>
            </a:r>
          </a:p>
        </p:txBody>
      </p:sp>
      <p:sp>
        <p:nvSpPr>
          <p:cNvPr id="7" name="TextBox 6">
            <a:extLst>
              <a:ext uri="{FF2B5EF4-FFF2-40B4-BE49-F238E27FC236}">
                <a16:creationId xmlns:a16="http://schemas.microsoft.com/office/drawing/2014/main" id="{8B7338AD-10FE-43DD-B2B3-1843EC33B734}"/>
              </a:ext>
            </a:extLst>
          </p:cNvPr>
          <p:cNvSpPr txBox="1"/>
          <p:nvPr/>
        </p:nvSpPr>
        <p:spPr>
          <a:xfrm>
            <a:off x="263236" y="1995572"/>
            <a:ext cx="4682837" cy="400110"/>
          </a:xfrm>
          <a:prstGeom prst="rect">
            <a:avLst/>
          </a:prstGeom>
          <a:noFill/>
        </p:spPr>
        <p:txBody>
          <a:bodyPr wrap="square" rtlCol="0">
            <a:spAutoFit/>
          </a:bodyPr>
          <a:lstStyle/>
          <a:p>
            <a:pPr marL="0" marR="0" lvl="0" indent="0" algn="l" defTabSz="85585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Thursday, November 17</a:t>
            </a:r>
            <a:r>
              <a:rPr kumimoji="0" lang="en-US" sz="20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th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4pm – 5pm</a:t>
            </a:r>
          </a:p>
        </p:txBody>
      </p:sp>
      <p:sp>
        <p:nvSpPr>
          <p:cNvPr id="8" name="TextBox 7">
            <a:extLst>
              <a:ext uri="{FF2B5EF4-FFF2-40B4-BE49-F238E27FC236}">
                <a16:creationId xmlns:a16="http://schemas.microsoft.com/office/drawing/2014/main" id="{E82523DF-1955-46DD-A092-2C1B6FA7F3C1}"/>
              </a:ext>
            </a:extLst>
          </p:cNvPr>
          <p:cNvSpPr txBox="1"/>
          <p:nvPr/>
        </p:nvSpPr>
        <p:spPr>
          <a:xfrm>
            <a:off x="263236" y="2298980"/>
            <a:ext cx="4682837" cy="1077218"/>
          </a:xfrm>
          <a:prstGeom prst="rect">
            <a:avLst/>
          </a:prstGeom>
          <a:noFill/>
        </p:spPr>
        <p:txBody>
          <a:bodyPr wrap="square" rtlCol="0">
            <a:spAutoFit/>
          </a:bodyPr>
          <a:lstStyle/>
          <a:p>
            <a:pPr marL="0" marR="0" lvl="0" indent="0" algn="l" defTabSz="855852"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Don’t Underestimate </a:t>
            </a:r>
          </a:p>
          <a:p>
            <a:pPr marL="0" marR="0" lvl="0" indent="0" algn="l" defTabSz="855852"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Power of the Patient!</a:t>
            </a:r>
          </a:p>
        </p:txBody>
      </p:sp>
      <p:sp>
        <p:nvSpPr>
          <p:cNvPr id="9" name="TextBox 8">
            <a:extLst>
              <a:ext uri="{FF2B5EF4-FFF2-40B4-BE49-F238E27FC236}">
                <a16:creationId xmlns:a16="http://schemas.microsoft.com/office/drawing/2014/main" id="{E385395A-2FCE-4776-9A09-6BA479B5032D}"/>
              </a:ext>
            </a:extLst>
          </p:cNvPr>
          <p:cNvSpPr txBox="1"/>
          <p:nvPr/>
        </p:nvSpPr>
        <p:spPr>
          <a:xfrm>
            <a:off x="246288" y="3456602"/>
            <a:ext cx="5250926" cy="1815882"/>
          </a:xfrm>
          <a:prstGeom prst="rect">
            <a:avLst/>
          </a:prstGeom>
          <a:noFill/>
        </p:spPr>
        <p:txBody>
          <a:bodyPr wrap="square" rtlCol="0">
            <a:spAutoFit/>
          </a:bodyPr>
          <a:lstStyle/>
          <a:p>
            <a:pPr marL="0" marR="0" lvl="0" indent="0" algn="l" defTabSz="855852"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Presenters: </a:t>
            </a:r>
            <a:r>
              <a:rPr kumimoji="0" lang="en-US"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Advocate Good Samaritan CMET Research</a:t>
            </a:r>
          </a:p>
          <a:p>
            <a:pPr marL="0" marR="0" lvl="0" indent="0" algn="l" defTabSz="85585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Mary Sue Dailey, MSN, APRN, AGCNS, AGPCNP </a:t>
            </a:r>
          </a:p>
          <a:p>
            <a:pPr marL="0" marR="0" lvl="0" indent="0" algn="l" defTabSz="85585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Keri Milligan, BSN</a:t>
            </a: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RN, CMSRN</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85585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Fortune Dabu, BSN RN</a:t>
            </a:r>
          </a:p>
          <a:p>
            <a:pPr marL="0" marR="0" lvl="0" indent="0" algn="l" defTabSz="85585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Demi Dranseikaite BSN, RN </a:t>
            </a:r>
          </a:p>
          <a:p>
            <a:pPr marL="0" marR="0" lvl="0" indent="0" algn="l" defTabSz="85585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Lynn Kelly, BSN, BS, RN</a:t>
            </a:r>
          </a:p>
          <a:p>
            <a:pPr marL="0" marR="0" lvl="0" indent="0" algn="l" defTabSz="85585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Gene Mendoza, BSN, RN </a:t>
            </a:r>
          </a:p>
          <a:p>
            <a:pPr marL="0" marR="0" lvl="0" indent="0" algn="l" defTabSz="85585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Linda Mitchell, MSN, BS, RN</a:t>
            </a:r>
          </a:p>
        </p:txBody>
      </p:sp>
      <p:sp>
        <p:nvSpPr>
          <p:cNvPr id="10" name="TextBox 9">
            <a:extLst>
              <a:ext uri="{FF2B5EF4-FFF2-40B4-BE49-F238E27FC236}">
                <a16:creationId xmlns:a16="http://schemas.microsoft.com/office/drawing/2014/main" id="{C0B122D3-46CC-4715-A055-6502C6DC22F9}"/>
              </a:ext>
            </a:extLst>
          </p:cNvPr>
          <p:cNvSpPr txBox="1"/>
          <p:nvPr/>
        </p:nvSpPr>
        <p:spPr>
          <a:xfrm>
            <a:off x="263236" y="5348687"/>
            <a:ext cx="7329161" cy="1815882"/>
          </a:xfrm>
          <a:prstGeom prst="rect">
            <a:avLst/>
          </a:prstGeom>
          <a:noFill/>
        </p:spPr>
        <p:txBody>
          <a:bodyPr wrap="square" rtlCol="0">
            <a:spAutoFit/>
          </a:bodyPr>
          <a:lstStyle/>
          <a:p>
            <a:pPr marL="0" marR="0" lvl="0" indent="0" algn="just" defTabSz="855852"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Nurse Researchers at Advocate Good Samaritan conducted a study to validate the reliability, accuracy, and benefits of the Comprehensive Mobility Evaluation Test (CMET) in a large sample of med/surg and critical care patients.  This presentation will describe the study, results, and patient perceptions about mobility during hospitalization. </a:t>
            </a:r>
          </a:p>
          <a:p>
            <a:pPr marL="0" marR="0" lvl="0" indent="0" algn="just" defTabSz="855852"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855852"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 contact hour will be awarded upon successful completion of program</a:t>
            </a:r>
          </a:p>
        </p:txBody>
      </p:sp>
      <p:pic>
        <p:nvPicPr>
          <p:cNvPr id="11" name="Picture 10">
            <a:extLst>
              <a:ext uri="{FF2B5EF4-FFF2-40B4-BE49-F238E27FC236}">
                <a16:creationId xmlns:a16="http://schemas.microsoft.com/office/drawing/2014/main" id="{39C7FB44-FC54-4BC2-A59B-3A1B227FD45D}"/>
              </a:ext>
            </a:extLst>
          </p:cNvPr>
          <p:cNvPicPr>
            <a:picLocks noChangeAspect="1"/>
          </p:cNvPicPr>
          <p:nvPr/>
        </p:nvPicPr>
        <p:blipFill>
          <a:blip r:embed="rId2"/>
          <a:stretch>
            <a:fillRect/>
          </a:stretch>
        </p:blipFill>
        <p:spPr>
          <a:xfrm>
            <a:off x="5153786" y="1637620"/>
            <a:ext cx="2438611" cy="2725148"/>
          </a:xfrm>
          <a:prstGeom prst="rect">
            <a:avLst/>
          </a:prstGeom>
        </p:spPr>
      </p:pic>
      <p:sp>
        <p:nvSpPr>
          <p:cNvPr id="12" name="TextBox 11">
            <a:extLst>
              <a:ext uri="{FF2B5EF4-FFF2-40B4-BE49-F238E27FC236}">
                <a16:creationId xmlns:a16="http://schemas.microsoft.com/office/drawing/2014/main" id="{3538982E-E8CC-4827-A8F3-393861833C40}"/>
              </a:ext>
            </a:extLst>
          </p:cNvPr>
          <p:cNvSpPr txBox="1"/>
          <p:nvPr/>
        </p:nvSpPr>
        <p:spPr>
          <a:xfrm>
            <a:off x="213145" y="8621262"/>
            <a:ext cx="7346109" cy="351635"/>
          </a:xfrm>
          <a:prstGeom prst="rect">
            <a:avLst/>
          </a:prstGeom>
          <a:noFill/>
        </p:spPr>
        <p:txBody>
          <a:bodyPr wrap="square" rtlCol="0">
            <a:spAutoFit/>
          </a:bodyPr>
          <a:lstStyle/>
          <a:p>
            <a:pPr marL="0" marR="0" lvl="0" indent="0" algn="ctr" defTabSz="855852" rtl="0" eaLnBrk="1" fontAlgn="auto" latinLnBrk="0" hangingPunct="1">
              <a:lnSpc>
                <a:spcPct val="100000"/>
              </a:lnSpc>
              <a:spcBef>
                <a:spcPts val="0"/>
              </a:spcBef>
              <a:spcAft>
                <a:spcPts val="0"/>
              </a:spcAft>
              <a:buClrTx/>
              <a:buSzTx/>
              <a:buFontTx/>
              <a:buNone/>
              <a:tabLst/>
              <a:defRPr/>
            </a:pPr>
            <a:r>
              <a:rPr kumimoji="0" lang="en-US" sz="168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Scan here to register and receive a calendar invite </a:t>
            </a:r>
            <a:r>
              <a:rPr kumimoji="0" lang="en-US" sz="1685"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 </a:t>
            </a:r>
            <a:r>
              <a:rPr kumimoji="0" lang="en-US" sz="168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join day of</a:t>
            </a:r>
          </a:p>
        </p:txBody>
      </p:sp>
      <p:sp>
        <p:nvSpPr>
          <p:cNvPr id="13" name="TextBox 12">
            <a:extLst>
              <a:ext uri="{FF2B5EF4-FFF2-40B4-BE49-F238E27FC236}">
                <a16:creationId xmlns:a16="http://schemas.microsoft.com/office/drawing/2014/main" id="{AE268D62-A590-4069-8C25-8023FCEC8660}"/>
              </a:ext>
            </a:extLst>
          </p:cNvPr>
          <p:cNvSpPr txBox="1"/>
          <p:nvPr/>
        </p:nvSpPr>
        <p:spPr>
          <a:xfrm>
            <a:off x="246288" y="9018412"/>
            <a:ext cx="7346109" cy="610936"/>
          </a:xfrm>
          <a:prstGeom prst="rect">
            <a:avLst/>
          </a:prstGeom>
          <a:noFill/>
        </p:spPr>
        <p:txBody>
          <a:bodyPr wrap="square" rtlCol="0">
            <a:spAutoFit/>
          </a:bodyPr>
          <a:lstStyle/>
          <a:p>
            <a:pPr marL="0" marR="0" lvl="0" indent="0" algn="l" defTabSz="855852" rtl="0" eaLnBrk="1" fontAlgn="auto" latinLnBrk="0" hangingPunct="1">
              <a:lnSpc>
                <a:spcPct val="100000"/>
              </a:lnSpc>
              <a:spcBef>
                <a:spcPts val="0"/>
              </a:spcBef>
              <a:spcAft>
                <a:spcPts val="0"/>
              </a:spcAft>
              <a:buClrTx/>
              <a:buSzTx/>
              <a:buFontTx/>
              <a:buNone/>
              <a:tabLst/>
              <a:defRPr/>
            </a:pPr>
            <a:r>
              <a:rPr kumimoji="0" lang="en-US" sz="1685" b="0" i="1" u="none" strike="noStrike" kern="1200" cap="none" spc="0" normalizeH="0" baseline="0" noProof="0" dirty="0">
                <a:ln>
                  <a:noFill/>
                </a:ln>
                <a:solidFill>
                  <a:srgbClr val="003B5C"/>
                </a:solidFill>
                <a:effectLst/>
                <a:uLnTx/>
                <a:uFillTx/>
                <a:latin typeface="Calibri"/>
                <a:ea typeface="+mn-ea"/>
                <a:cs typeface="+mn-cs"/>
              </a:rPr>
              <a:t>Visit Events on AAH Nursing Hub-&gt;Shared Governance-&gt;Nursing Grand Rounds for a hyperlink to register</a:t>
            </a:r>
          </a:p>
        </p:txBody>
      </p:sp>
      <p:pic>
        <p:nvPicPr>
          <p:cNvPr id="14" name="Picture 13" descr="A picture containing drawing&#10;&#10;Description automatically generated">
            <a:extLst>
              <a:ext uri="{FF2B5EF4-FFF2-40B4-BE49-F238E27FC236}">
                <a16:creationId xmlns:a16="http://schemas.microsoft.com/office/drawing/2014/main" id="{7AFDE882-15A9-47DB-807D-0B40831C243A}"/>
              </a:ext>
            </a:extLst>
          </p:cNvPr>
          <p:cNvPicPr>
            <a:picLocks noChangeAspect="1"/>
          </p:cNvPicPr>
          <p:nvPr/>
        </p:nvPicPr>
        <p:blipFill>
          <a:blip r:embed="rId3"/>
          <a:stretch>
            <a:fillRect/>
          </a:stretch>
        </p:blipFill>
        <p:spPr>
          <a:xfrm>
            <a:off x="4768885" y="9629348"/>
            <a:ext cx="2873823" cy="397150"/>
          </a:xfrm>
          <a:prstGeom prst="rect">
            <a:avLst/>
          </a:prstGeom>
        </p:spPr>
      </p:pic>
      <p:sp>
        <p:nvSpPr>
          <p:cNvPr id="15" name="TextBox 14">
            <a:extLst>
              <a:ext uri="{FF2B5EF4-FFF2-40B4-BE49-F238E27FC236}">
                <a16:creationId xmlns:a16="http://schemas.microsoft.com/office/drawing/2014/main" id="{F0EF796A-D330-4B30-976E-40ED1077FA29}"/>
              </a:ext>
            </a:extLst>
          </p:cNvPr>
          <p:cNvSpPr txBox="1"/>
          <p:nvPr/>
        </p:nvSpPr>
        <p:spPr>
          <a:xfrm>
            <a:off x="263236" y="9712507"/>
            <a:ext cx="5081560" cy="230832"/>
          </a:xfrm>
          <a:prstGeom prst="rect">
            <a:avLst/>
          </a:prstGeom>
          <a:noFill/>
        </p:spPr>
        <p:txBody>
          <a:bodyPr wrap="square" rtlCol="0">
            <a:spAutoFit/>
          </a:bodyPr>
          <a:lstStyle/>
          <a:p>
            <a:pPr marL="0" marR="0" lvl="0" indent="0" algn="l" defTabSz="85585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0000"/>
                </a:solidFill>
                <a:effectLst/>
                <a:uLnTx/>
                <a:uFillTx/>
                <a:latin typeface="Arial" charset="0"/>
                <a:ea typeface="Arial" charset="0"/>
                <a:cs typeface="Arial" charset="0"/>
              </a:rPr>
              <a:t>Created by M Hook   Created 08/20/2022   Post until  12/31/2022</a:t>
            </a:r>
            <a:endParaRPr kumimoji="0" lang="en-US" sz="900" b="0"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pic>
        <p:nvPicPr>
          <p:cNvPr id="17" name="Picture 16" descr="Qr code&#10;&#10;Description automatically generated">
            <a:extLst>
              <a:ext uri="{FF2B5EF4-FFF2-40B4-BE49-F238E27FC236}">
                <a16:creationId xmlns:a16="http://schemas.microsoft.com/office/drawing/2014/main" id="{0E6811EE-8045-4338-9DA7-B3336ADEAD78}"/>
              </a:ext>
            </a:extLst>
          </p:cNvPr>
          <p:cNvPicPr>
            <a:picLocks noChangeAspect="1"/>
          </p:cNvPicPr>
          <p:nvPr/>
        </p:nvPicPr>
        <p:blipFill>
          <a:blip r:embed="rId4"/>
          <a:stretch>
            <a:fillRect/>
          </a:stretch>
        </p:blipFill>
        <p:spPr>
          <a:xfrm>
            <a:off x="3248891" y="7249662"/>
            <a:ext cx="1371600" cy="1371600"/>
          </a:xfrm>
          <a:prstGeom prst="rect">
            <a:avLst/>
          </a:prstGeom>
        </p:spPr>
      </p:pic>
    </p:spTree>
    <p:extLst>
      <p:ext uri="{BB962C8B-B14F-4D97-AF65-F5344CB8AC3E}">
        <p14:creationId xmlns:p14="http://schemas.microsoft.com/office/powerpoint/2010/main" val="2470795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78FE64-AF59-4451-BD15-6A88C0E64122}"/>
              </a:ext>
            </a:extLst>
          </p:cNvPr>
          <p:cNvPicPr>
            <a:picLocks noChangeAspect="1"/>
          </p:cNvPicPr>
          <p:nvPr/>
        </p:nvPicPr>
        <p:blipFill>
          <a:blip r:embed="rId2"/>
          <a:stretch>
            <a:fillRect/>
          </a:stretch>
        </p:blipFill>
        <p:spPr>
          <a:xfrm>
            <a:off x="256309" y="2817541"/>
            <a:ext cx="7259782" cy="4131583"/>
          </a:xfrm>
          <a:prstGeom prst="rect">
            <a:avLst/>
          </a:prstGeom>
        </p:spPr>
      </p:pic>
      <p:sp>
        <p:nvSpPr>
          <p:cNvPr id="4" name="TextBox 3">
            <a:extLst>
              <a:ext uri="{FF2B5EF4-FFF2-40B4-BE49-F238E27FC236}">
                <a16:creationId xmlns:a16="http://schemas.microsoft.com/office/drawing/2014/main" id="{057AC316-3DD1-4CBB-8765-1FDB2BF26DB7}"/>
              </a:ext>
            </a:extLst>
          </p:cNvPr>
          <p:cNvSpPr txBox="1"/>
          <p:nvPr/>
        </p:nvSpPr>
        <p:spPr>
          <a:xfrm>
            <a:off x="1662545" y="1219200"/>
            <a:ext cx="4308764" cy="646331"/>
          </a:xfrm>
          <a:prstGeom prst="rect">
            <a:avLst/>
          </a:prstGeom>
          <a:noFill/>
        </p:spPr>
        <p:txBody>
          <a:bodyPr wrap="square" rtlCol="0">
            <a:spAutoFit/>
          </a:bodyPr>
          <a:lstStyle/>
          <a:p>
            <a:pPr marL="0" marR="0" lvl="0" indent="0" algn="ctr" defTabSz="855852"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Digital Board</a:t>
            </a:r>
          </a:p>
        </p:txBody>
      </p:sp>
    </p:spTree>
    <p:extLst>
      <p:ext uri="{BB962C8B-B14F-4D97-AF65-F5344CB8AC3E}">
        <p14:creationId xmlns:p14="http://schemas.microsoft.com/office/powerpoint/2010/main" val="1378316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6456" y="9698693"/>
            <a:ext cx="5081560" cy="230832"/>
          </a:xfrm>
          <a:prstGeom prst="rect">
            <a:avLst/>
          </a:prstGeom>
          <a:noFill/>
        </p:spPr>
        <p:txBody>
          <a:bodyPr wrap="square" rtlCol="0">
            <a:spAutoFit/>
          </a:bodyPr>
          <a:lstStyle/>
          <a:p>
            <a:r>
              <a:rPr lang="en-US" sz="900" dirty="0">
                <a:solidFill>
                  <a:srgbClr val="FF0000"/>
                </a:solidFill>
                <a:latin typeface="Arial" charset="0"/>
                <a:ea typeface="Arial" charset="0"/>
                <a:cs typeface="Arial" charset="0"/>
              </a:rPr>
              <a:t>Created by M Hook   Created 05/06/2022   Post until  12/31/2022</a:t>
            </a:r>
            <a:endParaRPr lang="en-US" sz="900" dirty="0">
              <a:latin typeface="Arial" charset="0"/>
              <a:ea typeface="Arial" charset="0"/>
              <a:cs typeface="Arial" charset="0"/>
            </a:endParaRPr>
          </a:p>
        </p:txBody>
      </p:sp>
      <p:sp>
        <p:nvSpPr>
          <p:cNvPr id="12" name="Shape 114">
            <a:extLst>
              <a:ext uri="{FF2B5EF4-FFF2-40B4-BE49-F238E27FC236}">
                <a16:creationId xmlns:a16="http://schemas.microsoft.com/office/drawing/2014/main" id="{69A38FE6-7D76-4634-99DA-D02AE263377C}"/>
              </a:ext>
            </a:extLst>
          </p:cNvPr>
          <p:cNvSpPr/>
          <p:nvPr/>
        </p:nvSpPr>
        <p:spPr>
          <a:xfrm>
            <a:off x="0" y="128875"/>
            <a:ext cx="7772400" cy="818682"/>
          </a:xfrm>
          <a:prstGeom prst="rect">
            <a:avLst/>
          </a:prstGeom>
          <a:solidFill>
            <a:srgbClr val="00A3E0"/>
          </a:solidFill>
          <a:ln w="12700">
            <a:solidFill>
              <a:srgbClr val="00A3E0"/>
            </a:solidFill>
            <a:miter lim="400000"/>
          </a:ln>
          <a:extLst>
            <a:ext uri="{C572A759-6A51-4108-AA02-DFA0A04FC94B}">
              <ma14:wrappingTextBoxFlag xmlns="" xmlns:ma14="http://schemas.microsoft.com/office/mac/drawingml/2011/main" val="1"/>
            </a:ext>
          </a:extLst>
        </p:spPr>
        <p:txBody>
          <a:bodyPr wrap="square" lIns="45718" tIns="45718" rIns="45718" bIns="45718" anchor="t">
            <a:spAutoFit/>
          </a:bodyPr>
          <a:lstStyle/>
          <a:p>
            <a:pPr algn="ctr">
              <a:defRPr sz="5000" b="1">
                <a:latin typeface="Arial"/>
                <a:ea typeface="Arial"/>
                <a:cs typeface="Arial"/>
                <a:sym typeface="Arial"/>
              </a:defRPr>
            </a:pPr>
            <a:r>
              <a:rPr lang="en-US" sz="3200" b="1" dirty="0">
                <a:latin typeface="Verdana"/>
                <a:ea typeface="+mn-lt"/>
              </a:rPr>
              <a:t>Nursing Grand Rounds-2022-Q3</a:t>
            </a:r>
            <a:endParaRPr lang="en-US" sz="4800" dirty="0"/>
          </a:p>
          <a:p>
            <a:pPr algn="ctr">
              <a:lnSpc>
                <a:spcPct val="80000"/>
              </a:lnSpc>
              <a:defRPr sz="2500">
                <a:latin typeface="Arial"/>
                <a:ea typeface="Arial"/>
                <a:cs typeface="Arial"/>
                <a:sym typeface="Arial"/>
              </a:defRPr>
            </a:pPr>
            <a:r>
              <a:rPr lang="en-US" sz="1900" b="1" dirty="0">
                <a:latin typeface="Verdana"/>
                <a:cs typeface="Verdana"/>
              </a:rPr>
              <a:t>SAVE THE DATE: July 21</a:t>
            </a:r>
            <a:r>
              <a:rPr lang="en-US" sz="1900" b="1" baseline="30000" dirty="0">
                <a:latin typeface="Verdana"/>
                <a:cs typeface="Verdana"/>
              </a:rPr>
              <a:t>st</a:t>
            </a:r>
            <a:r>
              <a:rPr lang="en-US" sz="1900" b="1" dirty="0">
                <a:latin typeface="Verdana"/>
                <a:cs typeface="Verdana"/>
              </a:rPr>
              <a:t>, 2022  4:00-5:00 pm</a:t>
            </a:r>
          </a:p>
        </p:txBody>
      </p:sp>
      <p:sp>
        <p:nvSpPr>
          <p:cNvPr id="4" name="AutoShape 4">
            <a:extLst>
              <a:ext uri="{FF2B5EF4-FFF2-40B4-BE49-F238E27FC236}">
                <a16:creationId xmlns:a16="http://schemas.microsoft.com/office/drawing/2014/main" id="{1C0EE2F6-D88D-49BA-8078-72E467E9D01D}"/>
              </a:ext>
            </a:extLst>
          </p:cNvPr>
          <p:cNvSpPr>
            <a:spLocks noChangeAspect="1" noChangeArrowheads="1"/>
          </p:cNvSpPr>
          <p:nvPr/>
        </p:nvSpPr>
        <p:spPr bwMode="auto">
          <a:xfrm>
            <a:off x="3886200" y="5029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7" name="Picture 16" descr="A picture containing drawing&#10;&#10;Description automatically generated">
            <a:extLst>
              <a:ext uri="{FF2B5EF4-FFF2-40B4-BE49-F238E27FC236}">
                <a16:creationId xmlns:a16="http://schemas.microsoft.com/office/drawing/2014/main" id="{20F5049D-CF4C-4600-8443-B7BC144853D9}"/>
              </a:ext>
            </a:extLst>
          </p:cNvPr>
          <p:cNvPicPr>
            <a:picLocks noChangeAspect="1"/>
          </p:cNvPicPr>
          <p:nvPr/>
        </p:nvPicPr>
        <p:blipFill>
          <a:blip r:embed="rId2"/>
          <a:stretch>
            <a:fillRect/>
          </a:stretch>
        </p:blipFill>
        <p:spPr>
          <a:xfrm>
            <a:off x="4742121" y="9301543"/>
            <a:ext cx="2873823" cy="397150"/>
          </a:xfrm>
          <a:prstGeom prst="rect">
            <a:avLst/>
          </a:prstGeom>
        </p:spPr>
      </p:pic>
      <p:sp>
        <p:nvSpPr>
          <p:cNvPr id="10" name="TextBox 9">
            <a:extLst>
              <a:ext uri="{FF2B5EF4-FFF2-40B4-BE49-F238E27FC236}">
                <a16:creationId xmlns:a16="http://schemas.microsoft.com/office/drawing/2014/main" id="{8764D04C-FA97-4060-A863-28D90CC3D91D}"/>
              </a:ext>
            </a:extLst>
          </p:cNvPr>
          <p:cNvSpPr txBox="1"/>
          <p:nvPr/>
        </p:nvSpPr>
        <p:spPr>
          <a:xfrm>
            <a:off x="156456" y="5638222"/>
            <a:ext cx="7660755" cy="3877985"/>
          </a:xfrm>
          <a:prstGeom prst="rect">
            <a:avLst/>
          </a:prstGeom>
          <a:noFill/>
        </p:spPr>
        <p:txBody>
          <a:bodyPr wrap="square" rtlCol="0">
            <a:spAutoFit/>
          </a:bodyPr>
          <a:lstStyle/>
          <a:p>
            <a:r>
              <a:rPr lang="en-US" sz="1200" b="1" dirty="0">
                <a:latin typeface="Verdana Pro Light" panose="020B0304030504040204" pitchFamily="34" charset="0"/>
                <a:ea typeface="Verdana" panose="020B0604030504040204" pitchFamily="34" charset="0"/>
                <a:cs typeface="Verdana" panose="020B0604030504040204" pitchFamily="34" charset="0"/>
              </a:rPr>
              <a:t>Continuing Nursing Education Hours</a:t>
            </a:r>
            <a:r>
              <a:rPr lang="en-US" sz="1200" dirty="0">
                <a:latin typeface="Verdana Pro Light" panose="020B0304030504040204" pitchFamily="34" charset="0"/>
                <a:ea typeface="Verdana" panose="020B0604030504040204" pitchFamily="34" charset="0"/>
                <a:cs typeface="Verdana" panose="020B0604030504040204" pitchFamily="34" charset="0"/>
              </a:rPr>
              <a:t>: 1.0 contact hour will be awarded upon successful completion of each program.</a:t>
            </a:r>
          </a:p>
          <a:p>
            <a:endParaRPr lang="en-US" sz="600" b="1" dirty="0">
              <a:latin typeface="Verdana Pro Light" panose="020B0304030504040204" pitchFamily="34" charset="0"/>
              <a:ea typeface="Verdana" panose="020B0604030504040204" pitchFamily="34" charset="0"/>
              <a:cs typeface="Verdana" panose="020B0604030504040204" pitchFamily="34" charset="0"/>
            </a:endParaRPr>
          </a:p>
          <a:p>
            <a:r>
              <a:rPr lang="en-US" sz="1200" b="1" dirty="0">
                <a:latin typeface="Verdana Pro Light" panose="020B0304030504040204" pitchFamily="34" charset="0"/>
                <a:ea typeface="Verdana" panose="020B0604030504040204" pitchFamily="34" charset="0"/>
                <a:cs typeface="Verdana" panose="020B0604030504040204" pitchFamily="34" charset="0"/>
              </a:rPr>
              <a:t>Criteria for Successful Completion of each Program</a:t>
            </a:r>
            <a:r>
              <a:rPr lang="en-US" sz="1200" dirty="0">
                <a:latin typeface="Verdana Pro Light" panose="020B0304030504040204" pitchFamily="34" charset="0"/>
                <a:ea typeface="Verdana" panose="020B0604030504040204" pitchFamily="34" charset="0"/>
                <a:cs typeface="Verdana" panose="020B0604030504040204" pitchFamily="34" charset="0"/>
              </a:rPr>
              <a:t>: Credit awarded commensurate with participation When evaluation submitted, participant will receive their certificate. </a:t>
            </a:r>
          </a:p>
          <a:p>
            <a:r>
              <a:rPr lang="en-US" sz="600" dirty="0">
                <a:latin typeface="Verdana Pro Light" panose="020B0304030504040204" pitchFamily="34" charset="0"/>
                <a:ea typeface="Verdana" panose="020B0604030504040204" pitchFamily="34" charset="0"/>
                <a:cs typeface="Verdana" panose="020B0604030504040204" pitchFamily="34" charset="0"/>
              </a:rPr>
              <a:t> </a:t>
            </a:r>
          </a:p>
          <a:p>
            <a:r>
              <a:rPr lang="en-US" sz="1200" b="1" dirty="0">
                <a:latin typeface="Verdana Pro Light" panose="020B0304030504040204" pitchFamily="34" charset="0"/>
                <a:ea typeface="Verdana" panose="020B0604030504040204" pitchFamily="34" charset="0"/>
                <a:cs typeface="Verdana" panose="020B0604030504040204" pitchFamily="34" charset="0"/>
              </a:rPr>
              <a:t>Disclosure</a:t>
            </a:r>
            <a:r>
              <a:rPr lang="en-US" sz="1200" dirty="0">
                <a:latin typeface="Verdana Pro Light" panose="020B0304030504040204" pitchFamily="34" charset="0"/>
                <a:ea typeface="Verdana" panose="020B0604030504040204" pitchFamily="34" charset="0"/>
                <a:cs typeface="Verdana" panose="020B0604030504040204" pitchFamily="34" charset="0"/>
              </a:rPr>
              <a:t>: None of the planners or presenters for this educational activity have relevant financial relationships to disclose with ineligible companies.</a:t>
            </a:r>
          </a:p>
          <a:p>
            <a:endParaRPr lang="en-US" sz="600" dirty="0">
              <a:latin typeface="Verdana Pro Light" panose="020B0304030504040204" pitchFamily="34" charset="0"/>
              <a:ea typeface="Verdana" panose="020B0604030504040204" pitchFamily="34" charset="0"/>
              <a:cs typeface="Verdana" panose="020B0604030504040204" pitchFamily="34" charset="0"/>
            </a:endParaRPr>
          </a:p>
          <a:p>
            <a:r>
              <a:rPr lang="en-US" sz="1200" b="1" dirty="0">
                <a:latin typeface="Verdana Pro Light" panose="020B0304030504040204" pitchFamily="34" charset="0"/>
                <a:ea typeface="Yu Gothic" panose="020B0400000000000000" pitchFamily="34" charset="-128"/>
                <a:cs typeface="Verdana" panose="020B0604030504040204" pitchFamily="34" charset="0"/>
              </a:rPr>
              <a:t>Nursing Grand Rounds is sponsored by System Nursing Research Council</a:t>
            </a:r>
          </a:p>
          <a:p>
            <a:r>
              <a:rPr lang="en-US" sz="1200" b="1" dirty="0">
                <a:latin typeface="Verdana Pro Light" panose="020B0304030504040204" pitchFamily="34" charset="0"/>
                <a:ea typeface="Yu Gothic" panose="020B0400000000000000" pitchFamily="34" charset="-128"/>
                <a:cs typeface="Verdana" panose="020B0604030504040204" pitchFamily="34" charset="0"/>
              </a:rPr>
              <a:t>Virtual Sessions </a:t>
            </a:r>
            <a:r>
              <a:rPr lang="en-US" sz="1200" dirty="0">
                <a:latin typeface="Verdana Pro Light" panose="020B0304030504040204" pitchFamily="34" charset="0"/>
                <a:ea typeface="Yu Gothic" panose="020B0400000000000000" pitchFamily="34" charset="-128"/>
                <a:cs typeface="Verdana" panose="020B0604030504040204" pitchFamily="34" charset="0"/>
              </a:rPr>
              <a:t>are held the 3</a:t>
            </a:r>
            <a:r>
              <a:rPr lang="en-US" sz="1200" baseline="30000" dirty="0">
                <a:latin typeface="Verdana Pro Light" panose="020B0304030504040204" pitchFamily="34" charset="0"/>
                <a:ea typeface="Yu Gothic" panose="020B0400000000000000" pitchFamily="34" charset="-128"/>
                <a:cs typeface="Verdana" panose="020B0604030504040204" pitchFamily="34" charset="0"/>
              </a:rPr>
              <a:t>rd</a:t>
            </a:r>
            <a:r>
              <a:rPr lang="en-US" sz="1200" dirty="0">
                <a:latin typeface="Verdana Pro Light" panose="020B0304030504040204" pitchFamily="34" charset="0"/>
                <a:ea typeface="Yu Gothic" panose="020B0400000000000000" pitchFamily="34" charset="-128"/>
                <a:cs typeface="Verdana" panose="020B0604030504040204" pitchFamily="34" charset="0"/>
              </a:rPr>
              <a:t> Thursday of the month from 1600 – 1700 using</a:t>
            </a:r>
          </a:p>
          <a:p>
            <a:r>
              <a:rPr lang="en-US" sz="1200" dirty="0">
                <a:latin typeface="Verdana Pro Light" panose="020B0304030504040204" pitchFamily="34" charset="0"/>
                <a:ea typeface="Yu Gothic" panose="020B0400000000000000" pitchFamily="34" charset="-128"/>
                <a:cs typeface="Verdana" panose="020B0604030504040204" pitchFamily="34" charset="0"/>
              </a:rPr>
              <a:t>Microsoft Teams Webinar.  You can access via QR code on flyers or on </a:t>
            </a:r>
          </a:p>
          <a:p>
            <a:r>
              <a:rPr lang="en-US" sz="1200" dirty="0">
                <a:solidFill>
                  <a:srgbClr val="C00000"/>
                </a:solidFill>
                <a:latin typeface="Verdana Pro Light" panose="020B0304030504040204" pitchFamily="34" charset="0"/>
                <a:ea typeface="Yu Gothic" panose="020B0400000000000000" pitchFamily="34" charset="-128"/>
                <a:cs typeface="Verdana" panose="020B0604030504040204" pitchFamily="34" charset="0"/>
                <a:hlinkClick r:id="rId3"/>
              </a:rPr>
              <a:t>AAH Nursing Hub-Shared Governance- Nursing Grand Rounds-July</a:t>
            </a:r>
            <a:endParaRPr lang="en-US" sz="1200" dirty="0">
              <a:solidFill>
                <a:srgbClr val="C00000"/>
              </a:solidFill>
              <a:latin typeface="Verdana Pro Light" panose="020B0304030504040204" pitchFamily="34" charset="0"/>
              <a:ea typeface="Yu Gothic" panose="020B0400000000000000" pitchFamily="34" charset="-128"/>
              <a:cs typeface="Verdana" panose="020B0604030504040204" pitchFamily="34" charset="0"/>
            </a:endParaRPr>
          </a:p>
          <a:p>
            <a:r>
              <a:rPr lang="en-US" sz="1200" dirty="0">
                <a:latin typeface="Verdana Pro Light" panose="020B0304030504040204" pitchFamily="34" charset="0"/>
                <a:ea typeface="Yu Gothic" panose="020B0400000000000000" pitchFamily="34" charset="-128"/>
                <a:cs typeface="Verdana" panose="020B0604030504040204" pitchFamily="34" charset="0"/>
              </a:rPr>
              <a:t>The recorded  sessions will be available as self-learning program (SLP) </a:t>
            </a:r>
          </a:p>
          <a:p>
            <a:r>
              <a:rPr lang="en-US" sz="1200" dirty="0">
                <a:latin typeface="Verdana Pro Light" panose="020B0304030504040204" pitchFamily="34" charset="0"/>
                <a:ea typeface="Yu Gothic" panose="020B0400000000000000" pitchFamily="34" charset="-128"/>
                <a:cs typeface="Verdana" panose="020B0604030504040204" pitchFamily="34" charset="0"/>
              </a:rPr>
              <a:t>in Workday from 8/1/22 to 12/31/22.  </a:t>
            </a:r>
          </a:p>
          <a:p>
            <a:endParaRPr lang="en-US" sz="1200" dirty="0">
              <a:latin typeface="Verdana Pro Light" panose="020B0304030504040204" pitchFamily="34" charset="0"/>
              <a:ea typeface="Yu Gothic" panose="020B0400000000000000" pitchFamily="34" charset="-128"/>
              <a:cs typeface="Verdana" panose="020B0604030504040204" pitchFamily="34" charset="0"/>
            </a:endParaRPr>
          </a:p>
          <a:p>
            <a:r>
              <a:rPr lang="en-US" sz="1200" b="1" dirty="0">
                <a:latin typeface="Verdana Pro Light" panose="020B0304030504040204" pitchFamily="34" charset="0"/>
                <a:ea typeface="Verdana" panose="020B0604030504040204" pitchFamily="34" charset="0"/>
                <a:cs typeface="Verdana" panose="020B0604030504040204" pitchFamily="34" charset="0"/>
              </a:rPr>
              <a:t>Questions?  Please contact:  </a:t>
            </a:r>
            <a:r>
              <a:rPr lang="en-US" sz="1200" dirty="0">
                <a:latin typeface="Verdana Pro Light" panose="020B0304030504040204" pitchFamily="34" charset="0"/>
                <a:ea typeface="Verdana" panose="020B0604030504040204" pitchFamily="34" charset="0"/>
                <a:cs typeface="Verdana" panose="020B0604030504040204" pitchFamily="34" charset="0"/>
              </a:rPr>
              <a:t>Mary Hook, PhD, RN-BC – Lead Nurse Planner  414-218-0990   </a:t>
            </a:r>
            <a:r>
              <a:rPr lang="en-US" sz="1200" u="sng" dirty="0">
                <a:latin typeface="Verdana Pro Light" panose="020B0304030504040204" pitchFamily="34" charset="0"/>
                <a:ea typeface="Verdana" panose="020B0604030504040204" pitchFamily="34" charset="0"/>
                <a:cs typeface="Verdana" panose="020B0604030504040204" pitchFamily="34" charset="0"/>
                <a:hlinkClick r:id="rId4"/>
              </a:rPr>
              <a:t>mary.hook@aah.</a:t>
            </a:r>
            <a:r>
              <a:rPr lang="en-US" sz="1200" dirty="0">
                <a:latin typeface="Verdana Pro Light" panose="020B0304030504040204" pitchFamily="34" charset="0"/>
                <a:ea typeface="Verdana" panose="020B0604030504040204" pitchFamily="34" charset="0"/>
                <a:cs typeface="Verdana" panose="020B0604030504040204" pitchFamily="34" charset="0"/>
                <a:hlinkClick r:id="rId4"/>
              </a:rPr>
              <a:t>org</a:t>
            </a:r>
            <a:r>
              <a:rPr lang="en-US" sz="1200" dirty="0">
                <a:latin typeface="Verdana Pro Light" panose="020B0304030504040204" pitchFamily="34" charset="0"/>
                <a:ea typeface="Verdana" panose="020B0604030504040204" pitchFamily="34" charset="0"/>
                <a:cs typeface="Verdana" panose="020B0604030504040204" pitchFamily="34" charset="0"/>
              </a:rPr>
              <a:t> OR Cynde Garza – Project Coordinator </a:t>
            </a:r>
            <a:r>
              <a:rPr lang="en-US" sz="1200" dirty="0">
                <a:latin typeface="Verdana Pro Light" panose="020B0304030504040204" pitchFamily="34" charset="0"/>
                <a:ea typeface="Verdana" panose="020B0604030504040204" pitchFamily="34" charset="0"/>
                <a:cs typeface="Verdana" panose="020B0604030504040204" pitchFamily="34" charset="0"/>
                <a:hlinkClick r:id="rId5"/>
              </a:rPr>
              <a:t>Cynthia.Garza@aah.org</a:t>
            </a:r>
            <a:r>
              <a:rPr lang="en-US" sz="1200" dirty="0">
                <a:latin typeface="Verdana Pro Light" panose="020B0304030504040204" pitchFamily="34" charset="0"/>
                <a:ea typeface="Verdana" panose="020B0604030504040204" pitchFamily="34" charset="0"/>
                <a:cs typeface="Verdana" panose="020B0604030504040204" pitchFamily="34" charset="0"/>
              </a:rPr>
              <a:t> </a:t>
            </a:r>
          </a:p>
          <a:p>
            <a:endParaRPr lang="en-US" sz="1200" dirty="0">
              <a:latin typeface="Verdana Pro Light" panose="020B0304030504040204" pitchFamily="34" charset="0"/>
              <a:ea typeface="Verdana" panose="020B0604030504040204" pitchFamily="34" charset="0"/>
              <a:cs typeface="Verdana" panose="020B0604030504040204" pitchFamily="34" charset="0"/>
            </a:endParaRPr>
          </a:p>
          <a:p>
            <a:r>
              <a:rPr lang="en-US" sz="1200" b="1" dirty="0">
                <a:latin typeface="Verdana Pro Light" panose="020B0304030504040204" pitchFamily="34" charset="0"/>
                <a:ea typeface="Verdana" panose="020B0604030504040204" pitchFamily="34" charset="0"/>
                <a:cs typeface="Verdana" panose="020B0604030504040204" pitchFamily="34" charset="0"/>
              </a:rPr>
              <a:t>Accreditation Statement</a:t>
            </a:r>
            <a:r>
              <a:rPr lang="en-US" sz="1200" dirty="0">
                <a:latin typeface="Verdana Pro Light" panose="020B0304030504040204" pitchFamily="34" charset="0"/>
                <a:ea typeface="Verdana" panose="020B0604030504040204" pitchFamily="34" charset="0"/>
                <a:cs typeface="Verdana" panose="020B0604030504040204" pitchFamily="34" charset="0"/>
              </a:rPr>
              <a:t>: Advocate Aurora Health is approved as a provider of nursing continuing professional development by the Ohio Nurses Association, an accredited approver by the American Nurses Credentialing Center's Commission on Accreditation. (OBN-001-91</a:t>
            </a:r>
            <a:r>
              <a:rPr lang="en-US" sz="1200" dirty="0">
                <a:latin typeface="Verdana" panose="020B0604030504040204" pitchFamily="34" charset="0"/>
                <a:ea typeface="Verdana" panose="020B0604030504040204" pitchFamily="34" charset="0"/>
                <a:cs typeface="Verdana" panose="020B0604030504040204" pitchFamily="34" charset="0"/>
              </a:rPr>
              <a:t>)​.</a:t>
            </a:r>
            <a:endParaRPr lang="en-US" sz="1200" dirty="0"/>
          </a:p>
        </p:txBody>
      </p:sp>
      <p:sp>
        <p:nvSpPr>
          <p:cNvPr id="9" name="Shape 113">
            <a:extLst>
              <a:ext uri="{FF2B5EF4-FFF2-40B4-BE49-F238E27FC236}">
                <a16:creationId xmlns:a16="http://schemas.microsoft.com/office/drawing/2014/main" id="{85F72F42-51D7-48A7-9DE7-784EB38AA65A}"/>
              </a:ext>
            </a:extLst>
          </p:cNvPr>
          <p:cNvSpPr/>
          <p:nvPr/>
        </p:nvSpPr>
        <p:spPr>
          <a:xfrm>
            <a:off x="186273" y="1044597"/>
            <a:ext cx="7504296" cy="4606385"/>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nchor="t">
            <a:spAutoFit/>
          </a:bodyPr>
          <a:lstStyle>
            <a:lvl1pPr>
              <a:defRPr sz="3800" baseline="30000">
                <a:latin typeface="Arial"/>
                <a:ea typeface="Arial"/>
                <a:cs typeface="Arial"/>
                <a:sym typeface="Arial"/>
              </a:defRPr>
            </a:lvl1pPr>
          </a:lstStyle>
          <a:p>
            <a:pPr marL="0" marR="0" lvl="0" indent="0" algn="l" defTabSz="855852" rtl="0" eaLnBrk="1" fontAlgn="auto" latinLnBrk="0" hangingPunct="1">
              <a:lnSpc>
                <a:spcPct val="100000"/>
              </a:lnSpc>
              <a:spcBef>
                <a:spcPts val="0"/>
              </a:spcBef>
              <a:spcAft>
                <a:spcPts val="0"/>
              </a:spcAft>
              <a:buClrTx/>
              <a:buSzTx/>
              <a:buFontTx/>
              <a:buNone/>
              <a:tabLst/>
              <a:defRPr/>
            </a:pPr>
            <a:r>
              <a:rPr lang="en-US" sz="4200" b="1" dirty="0">
                <a:latin typeface="Verdana" panose="020B0604030504040204" pitchFamily="34" charset="0"/>
                <a:ea typeface="Verdana" panose="020B0604030504040204" pitchFamily="34" charset="0"/>
              </a:rPr>
              <a:t>Challenging Cases:</a:t>
            </a:r>
          </a:p>
          <a:p>
            <a:pPr marL="0" marR="0" lvl="0" indent="0" algn="l" defTabSz="855852" rtl="0" eaLnBrk="1" fontAlgn="auto" latinLnBrk="0" hangingPunct="1">
              <a:lnSpc>
                <a:spcPct val="100000"/>
              </a:lnSpc>
              <a:spcBef>
                <a:spcPts val="0"/>
              </a:spcBef>
              <a:spcAft>
                <a:spcPts val="0"/>
              </a:spcAft>
              <a:buClrTx/>
              <a:buSzTx/>
              <a:buFontTx/>
              <a:buNone/>
              <a:tabLst/>
              <a:defRPr/>
            </a:pPr>
            <a:r>
              <a:rPr lang="en-US" sz="4200" b="1" dirty="0">
                <a:latin typeface="Verdana" panose="020B0604030504040204" pitchFamily="34" charset="0"/>
                <a:ea typeface="Verdana" panose="020B0604030504040204" pitchFamily="34" charset="0"/>
              </a:rPr>
              <a:t>Teamwork on the Frontline</a:t>
            </a:r>
          </a:p>
          <a:p>
            <a:pPr marL="0" marR="0" lvl="0" indent="0" algn="l" defTabSz="855852"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t>Presenters</a:t>
            </a:r>
            <a:r>
              <a:rPr lang="en-US" sz="2200" b="1" dirty="0">
                <a:solidFill>
                  <a:prstClr val="black"/>
                </a:solidFill>
                <a:latin typeface="Verdana" panose="020B0604030504040204" pitchFamily="34" charset="0"/>
                <a:ea typeface="Verdana" panose="020B0604030504040204" pitchFamily="34" charset="0"/>
                <a:cs typeface="Verdana" panose="020B0604030504040204" pitchFamily="34" charset="0"/>
              </a:rPr>
              <a:t>:</a:t>
            </a:r>
          </a:p>
          <a:p>
            <a:pPr marL="0" marR="0" lvl="0" indent="0" algn="l" defTabSz="855852" rtl="0" eaLnBrk="1" fontAlgn="auto" latinLnBrk="0" hangingPunct="1">
              <a:lnSpc>
                <a:spcPct val="100000"/>
              </a:lnSpc>
              <a:spcBef>
                <a:spcPts val="0"/>
              </a:spcBef>
              <a:spcAft>
                <a:spcPts val="0"/>
              </a:spcAft>
              <a:buClrTx/>
              <a:buSzTx/>
              <a:buFontTx/>
              <a:buNone/>
              <a:tabLst/>
              <a:defRPr/>
            </a:pPr>
            <a:r>
              <a:rPr lang="en-US" sz="2000" b="1" dirty="0">
                <a:latin typeface="Verdana" panose="020B0604030504040204" pitchFamily="34" charset="0"/>
                <a:ea typeface="Verdana" panose="020B0604030504040204" pitchFamily="34" charset="0"/>
                <a:cs typeface="Times New Roman" panose="02020603050405020304" pitchFamily="18" charset="0"/>
              </a:rPr>
              <a:t>  Jake Brumbaugh, BSN, BM, RN</a:t>
            </a:r>
          </a:p>
          <a:p>
            <a:pPr>
              <a:defRPr/>
            </a:pPr>
            <a:r>
              <a:rPr lang="en-US" sz="1800" dirty="0">
                <a:solidFill>
                  <a:srgbClr val="000000"/>
                </a:solidFill>
                <a:latin typeface="Verdana" panose="020B0604030504040204" pitchFamily="34" charset="0"/>
                <a:ea typeface="Verdana" panose="020B0604030504040204" pitchFamily="34" charset="0"/>
                <a:cs typeface="Times New Roman" panose="02020603050405020304" pitchFamily="18" charset="0"/>
              </a:rPr>
              <a:t>    Aurora St. Luke’s Medical Center</a:t>
            </a:r>
          </a:p>
          <a:p>
            <a:pPr marL="0" marR="0" lvl="0" indent="0" algn="l" defTabSz="855852" rtl="0" eaLnBrk="1" fontAlgn="auto" latinLnBrk="0" hangingPunct="1">
              <a:lnSpc>
                <a:spcPct val="100000"/>
              </a:lnSpc>
              <a:spcBef>
                <a:spcPts val="0"/>
              </a:spcBef>
              <a:spcAft>
                <a:spcPts val="0"/>
              </a:spcAft>
              <a:buClrTx/>
              <a:buSzTx/>
              <a:buFontTx/>
              <a:buNone/>
              <a:tabLst/>
              <a:defRPr/>
            </a:pPr>
            <a:r>
              <a:rPr lang="en-US" sz="2000" b="1" dirty="0">
                <a:solidFill>
                  <a:prstClr val="black"/>
                </a:solidFill>
                <a:latin typeface="Verdana" panose="020B0604030504040204" pitchFamily="34" charset="0"/>
                <a:ea typeface="Verdana" panose="020B0604030504040204" pitchFamily="34" charset="0"/>
                <a:cs typeface="Times New Roman" panose="02020603050405020304" pitchFamily="18" charset="0"/>
              </a:rPr>
              <a:t>  Elizabeth Johnson, BSN, RN, CCRN</a:t>
            </a:r>
          </a:p>
          <a:p>
            <a:pPr marR="0" lvl="0" indent="0" fontAlgn="auto">
              <a:lnSpc>
                <a:spcPct val="100000"/>
              </a:lnSpc>
              <a:spcBef>
                <a:spcPts val="0"/>
              </a:spcBef>
              <a:spcAft>
                <a:spcPts val="0"/>
              </a:spcAft>
              <a:buClrTx/>
              <a:buSzTx/>
              <a:buFontTx/>
              <a:buNone/>
              <a:tabLst/>
              <a:defRPr/>
            </a:pPr>
            <a:r>
              <a:rPr lang="en-US" sz="2000" b="1" dirty="0">
                <a:solidFill>
                  <a:prstClr val="black"/>
                </a:solidFill>
                <a:latin typeface="Verdana" panose="020B0604030504040204" pitchFamily="34" charset="0"/>
                <a:ea typeface="Verdana" panose="020B0604030504040204" pitchFamily="34" charset="0"/>
                <a:cs typeface="Times New Roman" panose="02020603050405020304" pitchFamily="18" charset="0"/>
              </a:rPr>
              <a:t>    </a:t>
            </a:r>
            <a:r>
              <a:rPr lang="en-US" sz="1800" dirty="0">
                <a:solidFill>
                  <a:srgbClr val="000000"/>
                </a:solidFill>
                <a:latin typeface="Verdana" panose="020B0604030504040204" pitchFamily="34" charset="0"/>
                <a:ea typeface="Verdana" panose="020B0604030504040204" pitchFamily="34" charset="0"/>
                <a:cs typeface="Times New Roman" panose="02020603050405020304" pitchFamily="18" charset="0"/>
              </a:rPr>
              <a:t>Advocate Children’s Hospital – PICU</a:t>
            </a:r>
          </a:p>
          <a:p>
            <a:pPr marR="0" lvl="0" indent="0" fontAlgn="auto">
              <a:lnSpc>
                <a:spcPct val="100000"/>
              </a:lnSpc>
              <a:spcBef>
                <a:spcPts val="0"/>
              </a:spcBef>
              <a:spcAft>
                <a:spcPts val="0"/>
              </a:spcAft>
              <a:buClrTx/>
              <a:buSzTx/>
              <a:buFontTx/>
              <a:buNone/>
              <a:tabLst/>
              <a:defRPr/>
            </a:pPr>
            <a:r>
              <a:rPr lang="en-US" sz="2000" b="1" dirty="0">
                <a:solidFill>
                  <a:prstClr val="black"/>
                </a:solidFill>
                <a:latin typeface="Verdana" panose="020B0604030504040204" pitchFamily="34" charset="0"/>
                <a:ea typeface="Verdana" panose="020B0604030504040204" pitchFamily="34" charset="0"/>
                <a:cs typeface="Times New Roman" panose="02020603050405020304" pitchFamily="18" charset="0"/>
              </a:rPr>
              <a:t>  Jamie Miller MSN, RN, NPD-BC &amp; </a:t>
            </a:r>
          </a:p>
          <a:p>
            <a:pPr marR="0" lvl="0" indent="0" fontAlgn="auto">
              <a:lnSpc>
                <a:spcPct val="100000"/>
              </a:lnSpc>
              <a:spcBef>
                <a:spcPts val="0"/>
              </a:spcBef>
              <a:spcAft>
                <a:spcPts val="0"/>
              </a:spcAft>
              <a:buClrTx/>
              <a:buSzTx/>
              <a:buFontTx/>
              <a:buNone/>
              <a:tabLst/>
              <a:defRPr/>
            </a:pPr>
            <a:r>
              <a:rPr lang="en-US" sz="2000" b="1" dirty="0">
                <a:solidFill>
                  <a:prstClr val="black"/>
                </a:solidFill>
                <a:latin typeface="Verdana" panose="020B0604030504040204" pitchFamily="34" charset="0"/>
                <a:ea typeface="Verdana" panose="020B0604030504040204" pitchFamily="34" charset="0"/>
                <a:cs typeface="Times New Roman" panose="02020603050405020304" pitchFamily="18" charset="0"/>
              </a:rPr>
              <a:t>  Leah Stein-Fredbeck, BSN, RNC-OB</a:t>
            </a:r>
          </a:p>
          <a:p>
            <a:pPr marR="0" lvl="0" indent="0" fontAlgn="auto">
              <a:lnSpc>
                <a:spcPct val="100000"/>
              </a:lnSpc>
              <a:spcBef>
                <a:spcPts val="0"/>
              </a:spcBef>
              <a:spcAft>
                <a:spcPts val="0"/>
              </a:spcAft>
              <a:buClrTx/>
              <a:buSzTx/>
              <a:buFontTx/>
              <a:buNone/>
              <a:tabLst/>
              <a:defRPr/>
            </a:pPr>
            <a:r>
              <a:rPr lang="en-US" sz="1800" dirty="0">
                <a:solidFill>
                  <a:srgbClr val="000000"/>
                </a:solidFill>
                <a:latin typeface="Verdana" panose="020B0604030504040204" pitchFamily="34" charset="0"/>
                <a:ea typeface="Verdana" panose="020B0604030504040204" pitchFamily="34" charset="0"/>
                <a:cs typeface="Times New Roman" panose="02020603050405020304" pitchFamily="18" charset="0"/>
              </a:rPr>
              <a:t>    Advocate Condell Medical Center </a:t>
            </a:r>
          </a:p>
          <a:p>
            <a:pPr marL="0" marR="0" lvl="0" indent="0" algn="l" defTabSz="855852"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a:p>
            <a:pPr marL="0" marR="0" lvl="0" indent="0" algn="l" defTabSz="855852" rtl="0" eaLnBrk="0" fontAlgn="base" latinLnBrk="0" hangingPunct="0">
              <a:lnSpc>
                <a:spcPct val="100000"/>
              </a:lnSpc>
              <a:spcBef>
                <a:spcPts val="0"/>
              </a:spcBef>
              <a:spcAft>
                <a:spcPts val="0"/>
              </a:spcAft>
              <a:buClrTx/>
              <a:buSzTx/>
              <a:buFontTx/>
              <a:buNone/>
              <a:tabLst/>
              <a:defRPr/>
            </a:pPr>
            <a:r>
              <a:rPr kumimoji="0" lang="en-US" sz="1900" b="1" i="0" u="sng"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t>Overview</a:t>
            </a:r>
            <a:r>
              <a:rPr kumimoji="0" lang="en-US" sz="1900" b="1"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t>:</a:t>
            </a:r>
            <a:r>
              <a:rPr kumimoji="0" lang="en-US" sz="1900" b="0"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t> </a:t>
            </a:r>
          </a:p>
          <a:p>
            <a:pPr eaLnBrk="0" fontAlgn="base" hangingPunct="0">
              <a:defRPr/>
            </a:pPr>
            <a:r>
              <a:rPr lang="en-US" sz="1900" dirty="0">
                <a:latin typeface="Verdana" panose="020B0604030504040204" pitchFamily="34" charset="0"/>
                <a:ea typeface="Verdana" panose="020B0604030504040204" pitchFamily="34" charset="0"/>
                <a:cs typeface="Times New Roman" panose="02020603050405020304" pitchFamily="18" charset="0"/>
              </a:rPr>
              <a:t>AAH Team Members save lives every day!  The NGR Committee wanted to give clinical nurses a chance to tell stories about challenging cases to celebrate teamwork and prepare for future experiences.  T</a:t>
            </a:r>
            <a:r>
              <a:rPr lang="en-US" sz="1900" dirty="0">
                <a:effectLst/>
                <a:latin typeface="Verdana" panose="020B0604030504040204" pitchFamily="34" charset="0"/>
                <a:ea typeface="Verdana" panose="020B0604030504040204" pitchFamily="34" charset="0"/>
                <a:cs typeface="Times New Roman" panose="02020603050405020304" pitchFamily="18" charset="0"/>
              </a:rPr>
              <a:t>his presentation will feature three nurses who will </a:t>
            </a:r>
            <a:r>
              <a:rPr lang="en-US" sz="1900" dirty="0">
                <a:latin typeface="Verdana" panose="020B0604030504040204" pitchFamily="34" charset="0"/>
                <a:ea typeface="Verdana" panose="020B0604030504040204" pitchFamily="34" charset="0"/>
                <a:cs typeface="Times New Roman" panose="02020603050405020304" pitchFamily="18" charset="0"/>
              </a:rPr>
              <a:t>describe the patient problem, interventions, and lessons they learned that need to be shared. </a:t>
            </a:r>
            <a:r>
              <a:rPr lang="en-US" sz="1900" dirty="0">
                <a:effectLst/>
                <a:latin typeface="Verdana" panose="020B0604030504040204" pitchFamily="34" charset="0"/>
                <a:ea typeface="Verdana" panose="020B0604030504040204" pitchFamily="34" charset="0"/>
                <a:cs typeface="Times New Roman" panose="02020603050405020304" pitchFamily="18" charset="0"/>
              </a:rPr>
              <a:t> </a:t>
            </a:r>
            <a:endParaRPr lang="en-US" sz="1800" b="1" dirty="0">
              <a:solidFill>
                <a:prstClr val="black"/>
              </a:solidFill>
              <a:effectLst/>
              <a:latin typeface="Calibri" panose="020F0502020204030204" pitchFamily="34" charset="0"/>
              <a:ea typeface="Verdana" panose="020B0604030504040204" pitchFamily="34" charset="0"/>
              <a:cs typeface="Times New Roman" panose="02020603050405020304" pitchFamily="18" charset="0"/>
            </a:endParaRPr>
          </a:p>
          <a:p>
            <a:pPr eaLnBrk="0" fontAlgn="base" hangingPunct="0">
              <a:defRPr/>
            </a:pPr>
            <a:r>
              <a:rPr kumimoji="0" lang="en-US" sz="1900" b="1"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t>Objectives</a:t>
            </a:r>
            <a:r>
              <a:rPr kumimoji="0" lang="en-US" sz="1900" b="0"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t>: Participants will be able to:</a:t>
            </a:r>
          </a:p>
          <a:p>
            <a:pPr marR="0" lvl="0" algn="l" defTabSz="855852" rtl="0" eaLnBrk="0" fontAlgn="base" latinLnBrk="0" hangingPunct="0">
              <a:lnSpc>
                <a:spcPct val="100000"/>
              </a:lnSpc>
              <a:spcBef>
                <a:spcPts val="0"/>
              </a:spcBef>
              <a:spcAft>
                <a:spcPts val="0"/>
              </a:spcAft>
              <a:buClrTx/>
              <a:buSzPct val="75000"/>
              <a:tabLst/>
              <a:defRPr/>
            </a:pPr>
            <a:r>
              <a:rPr kumimoji="0" lang="en-US" sz="1900" b="0"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t>1. Describe </a:t>
            </a:r>
            <a:r>
              <a:rPr lang="en-US" sz="1900" dirty="0">
                <a:solidFill>
                  <a:prstClr val="black"/>
                </a:solidFill>
                <a:latin typeface="Verdana" panose="020B0604030504040204" pitchFamily="34" charset="0"/>
                <a:ea typeface="Verdana" panose="020B0604030504040204" pitchFamily="34" charset="0"/>
                <a:cs typeface="Verdana" panose="020B0604030504040204" pitchFamily="34" charset="0"/>
              </a:rPr>
              <a:t>the patient situations and how teamwork helped to address the problem.</a:t>
            </a:r>
          </a:p>
          <a:p>
            <a:pPr marR="0" lvl="0" algn="l" defTabSz="855852" rtl="0" eaLnBrk="0" fontAlgn="base" latinLnBrk="0" hangingPunct="0">
              <a:lnSpc>
                <a:spcPct val="100000"/>
              </a:lnSpc>
              <a:spcBef>
                <a:spcPts val="0"/>
              </a:spcBef>
              <a:spcAft>
                <a:spcPts val="0"/>
              </a:spcAft>
              <a:buClrTx/>
              <a:buSzPct val="75000"/>
              <a:tabLst/>
              <a:defRPr/>
            </a:pPr>
            <a:r>
              <a:rPr lang="en-US" sz="1900" dirty="0">
                <a:solidFill>
                  <a:prstClr val="black"/>
                </a:solidFill>
                <a:latin typeface="Verdana" panose="020B0604030504040204" pitchFamily="34" charset="0"/>
                <a:ea typeface="Verdana" panose="020B0604030504040204" pitchFamily="34" charset="0"/>
                <a:cs typeface="Verdana" panose="020B0604030504040204" pitchFamily="34" charset="0"/>
              </a:rPr>
              <a:t>2. Discuss lessons learned and recommendations for future use.  </a:t>
            </a:r>
            <a:endParaRPr kumimoji="0" lang="en-US" sz="1900" b="0"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a:p>
            <a:pPr marL="0" marR="0" lvl="0" indent="0" algn="l" defTabSz="855852" rtl="0" eaLnBrk="0" fontAlgn="base" latinLnBrk="0" hangingPunct="0">
              <a:lnSpc>
                <a:spcPct val="100000"/>
              </a:lnSpc>
              <a:spcBef>
                <a:spcPts val="0"/>
              </a:spcBef>
              <a:spcAft>
                <a:spcPts val="0"/>
              </a:spcAft>
              <a:buClrTx/>
              <a:buSzTx/>
              <a:buFontTx/>
              <a:buNone/>
              <a:tabLst/>
              <a:defRPr/>
            </a:pPr>
            <a:r>
              <a:rPr kumimoji="0" lang="en-US" sz="1900" b="1"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t>Desired Outcome</a:t>
            </a:r>
            <a:r>
              <a:rPr kumimoji="0" lang="en-US" sz="1900" b="0"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t>: At the end of the presentation, participants will use a</a:t>
            </a:r>
            <a:r>
              <a:rPr lang="en-US" sz="1900" dirty="0">
                <a:solidFill>
                  <a:prstClr val="black"/>
                </a:solidFill>
                <a:latin typeface="Verdana" panose="020B0604030504040204" pitchFamily="34" charset="0"/>
                <a:ea typeface="Verdana" panose="020B0604030504040204" pitchFamily="34" charset="0"/>
                <a:cs typeface="Verdana" panose="020B0604030504040204" pitchFamily="34" charset="0"/>
              </a:rPr>
              <a:t> Likert Scale to rate their knowledge increase on using teamwork to manage challenging cases. </a:t>
            </a:r>
            <a:endParaRPr kumimoji="0" lang="en-US" sz="1900" b="0"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pic>
        <p:nvPicPr>
          <p:cNvPr id="13" name="Picture 12">
            <a:extLst>
              <a:ext uri="{FF2B5EF4-FFF2-40B4-BE49-F238E27FC236}">
                <a16:creationId xmlns:a16="http://schemas.microsoft.com/office/drawing/2014/main" id="{E1353176-2437-493C-981B-A59095B1B358}"/>
              </a:ext>
            </a:extLst>
          </p:cNvPr>
          <p:cNvPicPr>
            <a:picLocks noChangeAspect="1"/>
          </p:cNvPicPr>
          <p:nvPr/>
        </p:nvPicPr>
        <p:blipFill rotWithShape="1">
          <a:blip r:embed="rId6"/>
          <a:srcRect t="23145" b="4905"/>
          <a:stretch/>
        </p:blipFill>
        <p:spPr>
          <a:xfrm>
            <a:off x="5702442" y="1044597"/>
            <a:ext cx="2017944" cy="2179733"/>
          </a:xfrm>
          <a:prstGeom prst="rect">
            <a:avLst/>
          </a:prstGeom>
        </p:spPr>
      </p:pic>
      <p:pic>
        <p:nvPicPr>
          <p:cNvPr id="3" name="Picture 2" descr="Qr code&#10;&#10;Description automatically generated">
            <a:extLst>
              <a:ext uri="{FF2B5EF4-FFF2-40B4-BE49-F238E27FC236}">
                <a16:creationId xmlns:a16="http://schemas.microsoft.com/office/drawing/2014/main" id="{2D95ED14-8632-4B0E-ABBC-FF54872EDAAD}"/>
              </a:ext>
            </a:extLst>
          </p:cNvPr>
          <p:cNvPicPr>
            <a:picLocks noChangeAspect="1"/>
          </p:cNvPicPr>
          <p:nvPr/>
        </p:nvPicPr>
        <p:blipFill>
          <a:blip r:embed="rId7"/>
          <a:stretch>
            <a:fillRect/>
          </a:stretch>
        </p:blipFill>
        <p:spPr>
          <a:xfrm>
            <a:off x="6179032" y="6839624"/>
            <a:ext cx="1371600" cy="1371600"/>
          </a:xfrm>
          <a:prstGeom prst="rect">
            <a:avLst/>
          </a:prstGeom>
        </p:spPr>
      </p:pic>
    </p:spTree>
    <p:extLst>
      <p:ext uri="{BB962C8B-B14F-4D97-AF65-F5344CB8AC3E}">
        <p14:creationId xmlns:p14="http://schemas.microsoft.com/office/powerpoint/2010/main" val="2232747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8385" y="9672152"/>
            <a:ext cx="5081560" cy="215444"/>
          </a:xfrm>
          <a:prstGeom prst="rect">
            <a:avLst/>
          </a:prstGeom>
          <a:noFill/>
        </p:spPr>
        <p:txBody>
          <a:bodyPr wrap="square" rtlCol="0">
            <a:spAutoFit/>
          </a:bodyPr>
          <a:lstStyle/>
          <a:p>
            <a:r>
              <a:rPr lang="en-US" sz="800" dirty="0">
                <a:latin typeface="Arial" charset="0"/>
                <a:ea typeface="Arial" charset="0"/>
                <a:cs typeface="Arial" charset="0"/>
              </a:rPr>
              <a:t>Created by Hook/Garza   Created 05.11.22   Revised   Post until  072122</a:t>
            </a:r>
            <a:endParaRPr lang="en-US" sz="900" dirty="0">
              <a:latin typeface="Arial" charset="0"/>
              <a:ea typeface="Arial" charset="0"/>
              <a:cs typeface="Arial" charset="0"/>
            </a:endParaRPr>
          </a:p>
        </p:txBody>
      </p:sp>
      <p:sp>
        <p:nvSpPr>
          <p:cNvPr id="5" name="Shape 114"/>
          <p:cNvSpPr/>
          <p:nvPr/>
        </p:nvSpPr>
        <p:spPr>
          <a:xfrm>
            <a:off x="148384" y="292159"/>
            <a:ext cx="7346109" cy="1015659"/>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lgn="ctr">
              <a:defRPr sz="5000" b="1">
                <a:latin typeface="Arial"/>
                <a:ea typeface="Arial"/>
                <a:cs typeface="Arial"/>
                <a:sym typeface="Arial"/>
              </a:defRPr>
            </a:pPr>
            <a:r>
              <a:rPr lang="en-US" sz="4000" dirty="0">
                <a:solidFill>
                  <a:schemeClr val="bg1"/>
                </a:solidFill>
              </a:rPr>
              <a:t>Nursing Grand Rounds</a:t>
            </a:r>
          </a:p>
          <a:p>
            <a:pPr algn="ctr">
              <a:lnSpc>
                <a:spcPct val="80000"/>
              </a:lnSpc>
              <a:defRPr sz="2500">
                <a:latin typeface="Arial"/>
                <a:ea typeface="Arial"/>
                <a:cs typeface="Arial"/>
                <a:sym typeface="Arial"/>
              </a:defRPr>
            </a:pPr>
            <a:r>
              <a:rPr lang="en-US" sz="2400" dirty="0">
                <a:solidFill>
                  <a:schemeClr val="bg1"/>
                </a:solidFill>
                <a:latin typeface="Verdana"/>
                <a:cs typeface="Verdana"/>
              </a:rPr>
              <a:t>SAVE THE DATE</a:t>
            </a:r>
          </a:p>
        </p:txBody>
      </p:sp>
      <p:sp>
        <p:nvSpPr>
          <p:cNvPr id="6" name="Shape 113"/>
          <p:cNvSpPr/>
          <p:nvPr/>
        </p:nvSpPr>
        <p:spPr>
          <a:xfrm>
            <a:off x="486217" y="2492070"/>
            <a:ext cx="7008276" cy="4483275"/>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3800" baseline="30000">
                <a:latin typeface="Arial"/>
                <a:ea typeface="Arial"/>
                <a:cs typeface="Arial"/>
                <a:sym typeface="Arial"/>
              </a:defRPr>
            </a:lvl1pPr>
          </a:lstStyle>
          <a:p>
            <a:r>
              <a:rPr lang="en-US" sz="2000" b="1" baseline="0" dirty="0">
                <a:latin typeface="Verdana" panose="020B0604030504040204" pitchFamily="34" charset="0"/>
                <a:ea typeface="Verdana" panose="020B0604030504040204" pitchFamily="34" charset="0"/>
                <a:cs typeface="Verdana"/>
              </a:rPr>
              <a:t>Challenging Cases: Teamwork on</a:t>
            </a:r>
          </a:p>
          <a:p>
            <a:r>
              <a:rPr lang="en-US" sz="2000" b="1" baseline="0" dirty="0">
                <a:latin typeface="Verdana" panose="020B0604030504040204" pitchFamily="34" charset="0"/>
                <a:ea typeface="Verdana" panose="020B0604030504040204" pitchFamily="34" charset="0"/>
                <a:cs typeface="Verdana"/>
              </a:rPr>
              <a:t>the Frontline</a:t>
            </a:r>
          </a:p>
          <a:p>
            <a:endParaRPr lang="en-US" sz="2000" baseline="0" dirty="0">
              <a:latin typeface="Verdana" panose="020B0604030504040204" pitchFamily="34" charset="0"/>
              <a:ea typeface="Verdana" panose="020B0604030504040204" pitchFamily="34" charset="0"/>
              <a:cs typeface="Verdana"/>
            </a:endParaRPr>
          </a:p>
          <a:p>
            <a:endParaRPr lang="en-US" sz="2000" b="1" dirty="0">
              <a:latin typeface="Verdana" panose="020B0604030504040204" pitchFamily="34" charset="0"/>
              <a:ea typeface="Verdana" panose="020B0604030504040204" pitchFamily="34" charset="0"/>
              <a:cs typeface="Verdana" panose="020B0604030504040204" pitchFamily="34" charset="0"/>
            </a:endParaRPr>
          </a:p>
          <a:p>
            <a:r>
              <a:rPr lang="en-US" sz="2000" b="1" dirty="0">
                <a:latin typeface="Verdana" panose="020B0604030504040204" pitchFamily="34" charset="0"/>
                <a:ea typeface="Verdana" panose="020B0604030504040204" pitchFamily="34" charset="0"/>
                <a:cs typeface="Verdana" panose="020B0604030504040204" pitchFamily="34" charset="0"/>
              </a:rPr>
              <a:t>Presenters:</a:t>
            </a:r>
          </a:p>
          <a:p>
            <a:r>
              <a:rPr lang="en-US" sz="2000" b="1" baseline="30000" dirty="0">
                <a:solidFill>
                  <a:srgbClr val="000000"/>
                </a:solidFill>
                <a:latin typeface="Verdana" panose="020B0604030504040204" pitchFamily="34" charset="0"/>
                <a:ea typeface="Verdana" panose="020B0604030504040204" pitchFamily="34" charset="0"/>
                <a:sym typeface="Arial"/>
              </a:rPr>
              <a:t>   </a:t>
            </a:r>
            <a:r>
              <a:rPr lang="en-US" sz="2000" b="1" baseline="30000" dirty="0">
                <a:solidFill>
                  <a:srgbClr val="000000"/>
                </a:solidFill>
                <a:latin typeface="Verdana" panose="020B0604030504040204" pitchFamily="34" charset="0"/>
                <a:ea typeface="Verdana" panose="020B0604030504040204" pitchFamily="34" charset="0"/>
                <a:cs typeface="Arial"/>
                <a:sym typeface="Arial"/>
              </a:rPr>
              <a:t>Jake Brumbaugh, BSN, BM, RN </a:t>
            </a:r>
            <a:r>
              <a:rPr lang="en-US" sz="2000" i="1" baseline="30000" dirty="0">
                <a:solidFill>
                  <a:srgbClr val="000000"/>
                </a:solidFill>
                <a:latin typeface="Verdana" panose="020B0604030504040204" pitchFamily="34" charset="0"/>
                <a:ea typeface="Verdana" panose="020B0604030504040204" pitchFamily="34" charset="0"/>
                <a:cs typeface="Arial"/>
                <a:sym typeface="Arial"/>
              </a:rPr>
              <a:t>– Aurora St Luke’s Medical Center</a:t>
            </a:r>
          </a:p>
          <a:p>
            <a:pPr marL="0" marR="0" lvl="0" indent="0" algn="l" defTabSz="855852" rtl="0" eaLnBrk="1" fontAlgn="auto" latinLnBrk="0" hangingPunct="1">
              <a:lnSpc>
                <a:spcPct val="100000"/>
              </a:lnSpc>
              <a:spcBef>
                <a:spcPts val="0"/>
              </a:spcBef>
              <a:spcAft>
                <a:spcPts val="0"/>
              </a:spcAft>
              <a:buClrTx/>
              <a:buSzTx/>
              <a:buFontTx/>
              <a:buNone/>
              <a:tabLst/>
              <a:defRPr/>
            </a:pPr>
            <a:r>
              <a:rPr lang="en-US" sz="2000" b="1" dirty="0">
                <a:solidFill>
                  <a:prstClr val="black"/>
                </a:solidFill>
                <a:latin typeface="Verdana" panose="020B0604030504040204" pitchFamily="34" charset="0"/>
                <a:ea typeface="Verdana" panose="020B0604030504040204" pitchFamily="34" charset="0"/>
                <a:cs typeface="Times New Roman" panose="02020603050405020304" pitchFamily="18" charset="0"/>
              </a:rPr>
              <a:t>    Elizabeth Johnson, BSN, RN, CCRN - </a:t>
            </a:r>
            <a:r>
              <a:rPr lang="en-US" sz="2000" i="1" dirty="0">
                <a:solidFill>
                  <a:srgbClr val="000000"/>
                </a:solidFill>
                <a:latin typeface="Verdana" panose="020B0604030504040204" pitchFamily="34" charset="0"/>
                <a:ea typeface="Verdana" panose="020B0604030504040204" pitchFamily="34" charset="0"/>
                <a:cs typeface="Times New Roman" panose="02020603050405020304" pitchFamily="18" charset="0"/>
              </a:rPr>
              <a:t>Advocate Children’s Hospital – PICU</a:t>
            </a:r>
          </a:p>
          <a:p>
            <a:pPr marR="0" lvl="0" indent="0" fontAlgn="auto">
              <a:lnSpc>
                <a:spcPct val="100000"/>
              </a:lnSpc>
              <a:spcBef>
                <a:spcPts val="0"/>
              </a:spcBef>
              <a:spcAft>
                <a:spcPts val="0"/>
              </a:spcAft>
              <a:buClrTx/>
              <a:buSzTx/>
              <a:buFontTx/>
              <a:buNone/>
              <a:tabLst/>
              <a:defRPr/>
            </a:pPr>
            <a:r>
              <a:rPr lang="en-US" sz="2000" b="1" dirty="0">
                <a:solidFill>
                  <a:prstClr val="black"/>
                </a:solidFill>
                <a:latin typeface="Verdana" panose="020B0604030504040204" pitchFamily="34" charset="0"/>
                <a:ea typeface="Verdana" panose="020B0604030504040204" pitchFamily="34" charset="0"/>
                <a:cs typeface="Times New Roman" panose="02020603050405020304" pitchFamily="18" charset="0"/>
              </a:rPr>
              <a:t>    Jamie Miller MSN, RN, NPD-BC &amp; </a:t>
            </a:r>
          </a:p>
          <a:p>
            <a:pPr marR="0" lvl="0" indent="0" fontAlgn="auto">
              <a:lnSpc>
                <a:spcPct val="100000"/>
              </a:lnSpc>
              <a:spcBef>
                <a:spcPts val="0"/>
              </a:spcBef>
              <a:spcAft>
                <a:spcPts val="0"/>
              </a:spcAft>
              <a:buClrTx/>
              <a:buSzTx/>
              <a:buFontTx/>
              <a:buNone/>
              <a:tabLst/>
              <a:defRPr/>
            </a:pPr>
            <a:r>
              <a:rPr lang="en-US" sz="2000" b="1" dirty="0">
                <a:solidFill>
                  <a:prstClr val="black"/>
                </a:solidFill>
                <a:latin typeface="Verdana" panose="020B0604030504040204" pitchFamily="34" charset="0"/>
                <a:ea typeface="Verdana" panose="020B0604030504040204" pitchFamily="34" charset="0"/>
                <a:cs typeface="Times New Roman" panose="02020603050405020304" pitchFamily="18" charset="0"/>
              </a:rPr>
              <a:t>    Leah Stein-Fredbeck, BSN, RNC-OB</a:t>
            </a:r>
            <a:r>
              <a:rPr lang="en-US" sz="1800" dirty="0">
                <a:solidFill>
                  <a:srgbClr val="000000"/>
                </a:solidFill>
                <a:latin typeface="Verdana" panose="020B0604030504040204" pitchFamily="34" charset="0"/>
                <a:ea typeface="Verdana" panose="020B0604030504040204" pitchFamily="34" charset="0"/>
                <a:cs typeface="Times New Roman" panose="02020603050405020304" pitchFamily="18" charset="0"/>
              </a:rPr>
              <a:t> - </a:t>
            </a:r>
            <a:r>
              <a:rPr lang="en-US" sz="2000" i="1" dirty="0">
                <a:solidFill>
                  <a:srgbClr val="000000"/>
                </a:solidFill>
                <a:latin typeface="Verdana" panose="020B0604030504040204" pitchFamily="34" charset="0"/>
                <a:ea typeface="Verdana" panose="020B0604030504040204" pitchFamily="34" charset="0"/>
                <a:cs typeface="Times New Roman" panose="02020603050405020304" pitchFamily="18" charset="0"/>
              </a:rPr>
              <a:t>Advocate Condell Medical Center </a:t>
            </a:r>
          </a:p>
          <a:p>
            <a:pPr marR="0" lvl="0" indent="0" fontAlgn="auto">
              <a:lnSpc>
                <a:spcPct val="100000"/>
              </a:lnSpc>
              <a:spcBef>
                <a:spcPts val="0"/>
              </a:spcBef>
              <a:spcAft>
                <a:spcPts val="0"/>
              </a:spcAft>
              <a:buClrTx/>
              <a:buSzTx/>
              <a:buFontTx/>
              <a:buNone/>
              <a:tabLst/>
              <a:defRPr/>
            </a:pPr>
            <a:endParaRPr lang="en-US" sz="2000" b="1" baseline="30000" dirty="0">
              <a:solidFill>
                <a:prstClr val="black"/>
              </a:solidFill>
              <a:latin typeface="Verdana" panose="020B0604030504040204" pitchFamily="34" charset="0"/>
              <a:ea typeface="Verdana" panose="020B0604030504040204" pitchFamily="34" charset="0"/>
              <a:sym typeface="Arial"/>
            </a:endParaRPr>
          </a:p>
          <a:p>
            <a:pPr marL="228600" eaLnBrk="0" hangingPunct="0"/>
            <a:r>
              <a:rPr lang="en-US" sz="2000" b="1" baseline="30000" dirty="0">
                <a:solidFill>
                  <a:prstClr val="black"/>
                </a:solidFill>
                <a:latin typeface="Verdana" panose="020B0604030504040204" pitchFamily="34" charset="0"/>
                <a:ea typeface="Verdana" panose="020B0604030504040204" pitchFamily="34" charset="0"/>
                <a:sym typeface="Arial"/>
              </a:rPr>
              <a:t>Overview:</a:t>
            </a:r>
            <a:r>
              <a:rPr lang="en-US" sz="2000" baseline="30000" dirty="0">
                <a:solidFill>
                  <a:prstClr val="black"/>
                </a:solidFill>
                <a:latin typeface="Verdana" panose="020B0604030504040204" pitchFamily="34" charset="0"/>
                <a:ea typeface="Verdana" panose="020B0604030504040204" pitchFamily="34" charset="0"/>
                <a:sym typeface="Arial"/>
              </a:rPr>
              <a:t> </a:t>
            </a:r>
            <a:r>
              <a:rPr lang="en-US" sz="2000" dirty="0">
                <a:solidFill>
                  <a:prstClr val="black"/>
                </a:solidFill>
                <a:latin typeface="Verdana" panose="020B0604030504040204" pitchFamily="34" charset="0"/>
                <a:ea typeface="Verdana" panose="020B0604030504040204" pitchFamily="34" charset="0"/>
              </a:rPr>
              <a:t>AAH Team Members save lives every day! The NGR Committee wanted to give clinical nurses a chance to tell stories about challenging cases to celebrate teamwork and prepare for future experiences. This presentation will feature four nurses who will describe the patient problem, interventions, and lessons they learned that need to be shared. Participants will be able to describe the patient situations and how teamwork helped to address the problem, lessons learned and recommendations for future use. </a:t>
            </a:r>
          </a:p>
          <a:p>
            <a:pPr marL="228600" eaLnBrk="0" hangingPunct="0"/>
            <a:endParaRPr lang="en-US" sz="2000" dirty="0">
              <a:solidFill>
                <a:prstClr val="black"/>
              </a:solidFill>
              <a:latin typeface="Verdana" panose="020B0604030504040204" pitchFamily="34" charset="0"/>
              <a:ea typeface="Verdana" panose="020B0604030504040204" pitchFamily="34" charset="0"/>
            </a:endParaRPr>
          </a:p>
          <a:p>
            <a:pPr marL="228600" eaLnBrk="0" hangingPunct="0"/>
            <a:r>
              <a:rPr kumimoji="0" lang="en-US" sz="2000" b="0"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sym typeface="Arial"/>
              </a:rPr>
              <a:t>1.0 contact hour will be awarded upon successful completion of program</a:t>
            </a:r>
          </a:p>
          <a:p>
            <a:endParaRPr lang="en-US" sz="1200" baseline="0" dirty="0">
              <a:latin typeface="Verdana"/>
              <a:cs typeface="Verdana"/>
            </a:endParaRPr>
          </a:p>
        </p:txBody>
      </p:sp>
      <p:sp>
        <p:nvSpPr>
          <p:cNvPr id="7" name="Shape 113"/>
          <p:cNvSpPr/>
          <p:nvPr/>
        </p:nvSpPr>
        <p:spPr>
          <a:xfrm>
            <a:off x="486216" y="1924701"/>
            <a:ext cx="6670441" cy="400105"/>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3800" baseline="30000">
                <a:latin typeface="Arial"/>
                <a:ea typeface="Arial"/>
                <a:cs typeface="Arial"/>
                <a:sym typeface="Arial"/>
              </a:defRPr>
            </a:lvl1pPr>
          </a:lstStyle>
          <a:p>
            <a:r>
              <a:rPr lang="en-US" sz="2000" b="1" baseline="0" dirty="0">
                <a:latin typeface="Verdana"/>
                <a:cs typeface="Verdana"/>
              </a:rPr>
              <a:t>Thursday, July 21</a:t>
            </a:r>
            <a:r>
              <a:rPr lang="en-US" sz="2000" b="1" dirty="0">
                <a:latin typeface="Verdana"/>
                <a:cs typeface="Verdana"/>
              </a:rPr>
              <a:t>st</a:t>
            </a:r>
            <a:r>
              <a:rPr lang="en-US" sz="2000" b="1" baseline="0" dirty="0">
                <a:latin typeface="Verdana"/>
                <a:cs typeface="Verdana"/>
              </a:rPr>
              <a:t>  4pm -5pm</a:t>
            </a:r>
          </a:p>
        </p:txBody>
      </p:sp>
      <p:sp>
        <p:nvSpPr>
          <p:cNvPr id="9" name="TextBox 8">
            <a:extLst>
              <a:ext uri="{FF2B5EF4-FFF2-40B4-BE49-F238E27FC236}">
                <a16:creationId xmlns:a16="http://schemas.microsoft.com/office/drawing/2014/main" id="{41023877-3244-4115-8B83-7CA56B93BE68}"/>
              </a:ext>
            </a:extLst>
          </p:cNvPr>
          <p:cNvSpPr txBox="1"/>
          <p:nvPr/>
        </p:nvSpPr>
        <p:spPr>
          <a:xfrm>
            <a:off x="333978" y="8616364"/>
            <a:ext cx="7346109" cy="369332"/>
          </a:xfrm>
          <a:prstGeom prst="rect">
            <a:avLst/>
          </a:prstGeom>
          <a:noFill/>
        </p:spPr>
        <p:txBody>
          <a:bodyPr wrap="square" rtlCol="0">
            <a:spAutoFit/>
          </a:bodyPr>
          <a:lstStyle/>
          <a:p>
            <a:pPr algn="ctr"/>
            <a:r>
              <a:rPr lang="en-US" dirty="0"/>
              <a:t>Scan here to register and receive a calendar invite </a:t>
            </a:r>
            <a:r>
              <a:rPr lang="en-US" b="1" dirty="0"/>
              <a:t>or </a:t>
            </a:r>
            <a:r>
              <a:rPr lang="en-US" dirty="0"/>
              <a:t>join day of</a:t>
            </a:r>
          </a:p>
        </p:txBody>
      </p:sp>
      <p:sp>
        <p:nvSpPr>
          <p:cNvPr id="10" name="TextBox 9">
            <a:extLst>
              <a:ext uri="{FF2B5EF4-FFF2-40B4-BE49-F238E27FC236}">
                <a16:creationId xmlns:a16="http://schemas.microsoft.com/office/drawing/2014/main" id="{957724EC-7D52-473E-9FF6-1F8A12D52459}"/>
              </a:ext>
            </a:extLst>
          </p:cNvPr>
          <p:cNvSpPr txBox="1"/>
          <p:nvPr/>
        </p:nvSpPr>
        <p:spPr>
          <a:xfrm>
            <a:off x="241181" y="8968293"/>
            <a:ext cx="7346109" cy="610936"/>
          </a:xfrm>
          <a:prstGeom prst="rect">
            <a:avLst/>
          </a:prstGeom>
          <a:noFill/>
        </p:spPr>
        <p:txBody>
          <a:bodyPr wrap="square" rtlCol="0">
            <a:spAutoFit/>
          </a:bodyPr>
          <a:lstStyle/>
          <a:p>
            <a:r>
              <a:rPr lang="en-US" i="1" dirty="0">
                <a:solidFill>
                  <a:srgbClr val="003B5C"/>
                </a:solidFill>
              </a:rPr>
              <a:t>Visit Events on AAH Nursing Hub-&gt;Shared Governance-&gt;Nursing Grand Rounds for a hyperlink to register</a:t>
            </a:r>
          </a:p>
        </p:txBody>
      </p:sp>
      <p:pic>
        <p:nvPicPr>
          <p:cNvPr id="3" name="Picture 2">
            <a:extLst>
              <a:ext uri="{FF2B5EF4-FFF2-40B4-BE49-F238E27FC236}">
                <a16:creationId xmlns:a16="http://schemas.microsoft.com/office/drawing/2014/main" id="{914E6E80-F800-49EC-B900-DF856868865A}"/>
              </a:ext>
            </a:extLst>
          </p:cNvPr>
          <p:cNvPicPr>
            <a:picLocks noChangeAspect="1"/>
          </p:cNvPicPr>
          <p:nvPr/>
        </p:nvPicPr>
        <p:blipFill>
          <a:blip r:embed="rId3"/>
          <a:stretch>
            <a:fillRect/>
          </a:stretch>
        </p:blipFill>
        <p:spPr>
          <a:xfrm>
            <a:off x="5336763" y="1659747"/>
            <a:ext cx="1949420" cy="2103120"/>
          </a:xfrm>
          <a:prstGeom prst="rect">
            <a:avLst/>
          </a:prstGeom>
        </p:spPr>
      </p:pic>
      <p:pic>
        <p:nvPicPr>
          <p:cNvPr id="12" name="Picture 11" descr="Qr code&#10;&#10;Description automatically generated">
            <a:extLst>
              <a:ext uri="{FF2B5EF4-FFF2-40B4-BE49-F238E27FC236}">
                <a16:creationId xmlns:a16="http://schemas.microsoft.com/office/drawing/2014/main" id="{985C7500-3B3D-49B9-9EFF-AE73A04C3966}"/>
              </a:ext>
            </a:extLst>
          </p:cNvPr>
          <p:cNvPicPr>
            <a:picLocks noChangeAspect="1"/>
          </p:cNvPicPr>
          <p:nvPr/>
        </p:nvPicPr>
        <p:blipFill>
          <a:blip r:embed="rId4"/>
          <a:stretch>
            <a:fillRect/>
          </a:stretch>
        </p:blipFill>
        <p:spPr>
          <a:xfrm>
            <a:off x="3092632" y="6787564"/>
            <a:ext cx="1828800" cy="1828800"/>
          </a:xfrm>
          <a:prstGeom prst="rect">
            <a:avLst/>
          </a:prstGeom>
        </p:spPr>
      </p:pic>
    </p:spTree>
    <p:extLst>
      <p:ext uri="{BB962C8B-B14F-4D97-AF65-F5344CB8AC3E}">
        <p14:creationId xmlns:p14="http://schemas.microsoft.com/office/powerpoint/2010/main" val="3869754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FCCC709-4585-45F3-A2A6-FE49B9B3794B}"/>
              </a:ext>
            </a:extLst>
          </p:cNvPr>
          <p:cNvSpPr txBox="1"/>
          <p:nvPr/>
        </p:nvSpPr>
        <p:spPr>
          <a:xfrm>
            <a:off x="791307" y="920855"/>
            <a:ext cx="6189785" cy="461665"/>
          </a:xfrm>
          <a:prstGeom prst="rect">
            <a:avLst/>
          </a:prstGeom>
          <a:noFill/>
        </p:spPr>
        <p:txBody>
          <a:bodyPr wrap="square" rtlCol="0">
            <a:spAutoFit/>
          </a:bodyPr>
          <a:lstStyle/>
          <a:p>
            <a:r>
              <a:rPr lang="en-US" sz="2400" dirty="0"/>
              <a:t>Electronic Communication Board Insert</a:t>
            </a:r>
          </a:p>
        </p:txBody>
      </p:sp>
      <p:pic>
        <p:nvPicPr>
          <p:cNvPr id="3" name="Picture 2">
            <a:extLst>
              <a:ext uri="{FF2B5EF4-FFF2-40B4-BE49-F238E27FC236}">
                <a16:creationId xmlns:a16="http://schemas.microsoft.com/office/drawing/2014/main" id="{71233164-8681-408E-833F-A996FF94E98A}"/>
              </a:ext>
            </a:extLst>
          </p:cNvPr>
          <p:cNvPicPr>
            <a:picLocks noChangeAspect="1"/>
          </p:cNvPicPr>
          <p:nvPr/>
        </p:nvPicPr>
        <p:blipFill>
          <a:blip r:embed="rId2"/>
          <a:stretch>
            <a:fillRect/>
          </a:stretch>
        </p:blipFill>
        <p:spPr>
          <a:xfrm>
            <a:off x="0" y="2828166"/>
            <a:ext cx="7772400" cy="4402067"/>
          </a:xfrm>
          <a:prstGeom prst="rect">
            <a:avLst/>
          </a:prstGeom>
        </p:spPr>
      </p:pic>
    </p:spTree>
    <p:extLst>
      <p:ext uri="{BB962C8B-B14F-4D97-AF65-F5344CB8AC3E}">
        <p14:creationId xmlns:p14="http://schemas.microsoft.com/office/powerpoint/2010/main" val="1429298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6456" y="9698693"/>
            <a:ext cx="5081560" cy="230832"/>
          </a:xfrm>
          <a:prstGeom prst="rect">
            <a:avLst/>
          </a:prstGeom>
          <a:noFill/>
        </p:spPr>
        <p:txBody>
          <a:bodyPr wrap="square" rtlCol="0">
            <a:spAutoFit/>
          </a:bodyPr>
          <a:lstStyle/>
          <a:p>
            <a:r>
              <a:rPr lang="en-US" sz="900" dirty="0">
                <a:solidFill>
                  <a:srgbClr val="FF0000"/>
                </a:solidFill>
                <a:latin typeface="Arial" charset="0"/>
                <a:ea typeface="Arial" charset="0"/>
                <a:cs typeface="Arial" charset="0"/>
              </a:rPr>
              <a:t>Created by M Hook   Created 06/03/2022   Post until  12/31/2022</a:t>
            </a:r>
            <a:endParaRPr lang="en-US" sz="900" dirty="0">
              <a:latin typeface="Arial" charset="0"/>
              <a:ea typeface="Arial" charset="0"/>
              <a:cs typeface="Arial" charset="0"/>
            </a:endParaRPr>
          </a:p>
        </p:txBody>
      </p:sp>
      <p:sp>
        <p:nvSpPr>
          <p:cNvPr id="12" name="Shape 114">
            <a:extLst>
              <a:ext uri="{FF2B5EF4-FFF2-40B4-BE49-F238E27FC236}">
                <a16:creationId xmlns:a16="http://schemas.microsoft.com/office/drawing/2014/main" id="{69A38FE6-7D76-4634-99DA-D02AE263377C}"/>
              </a:ext>
            </a:extLst>
          </p:cNvPr>
          <p:cNvSpPr/>
          <p:nvPr/>
        </p:nvSpPr>
        <p:spPr>
          <a:xfrm>
            <a:off x="0" y="128875"/>
            <a:ext cx="7772400" cy="818682"/>
          </a:xfrm>
          <a:prstGeom prst="rect">
            <a:avLst/>
          </a:prstGeom>
          <a:solidFill>
            <a:srgbClr val="00CC99"/>
          </a:solidFill>
          <a:ln w="12700">
            <a:solidFill>
              <a:srgbClr val="00CC99"/>
            </a:solidFill>
            <a:miter lim="400000"/>
          </a:ln>
          <a:extLst>
            <a:ext uri="{C572A759-6A51-4108-AA02-DFA0A04FC94B}">
              <ma14:wrappingTextBoxFlag xmlns:ma14="http://schemas.microsoft.com/office/mac/drawingml/2011/main" xmlns="" val="1"/>
            </a:ext>
          </a:extLst>
        </p:spPr>
        <p:txBody>
          <a:bodyPr wrap="square" lIns="45718" tIns="45718" rIns="45718" bIns="45718" anchor="t">
            <a:spAutoFit/>
          </a:bodyPr>
          <a:lstStyle/>
          <a:p>
            <a:pPr algn="ctr">
              <a:defRPr sz="5000" b="1">
                <a:latin typeface="Arial"/>
                <a:ea typeface="Arial"/>
                <a:cs typeface="Arial"/>
                <a:sym typeface="Arial"/>
              </a:defRPr>
            </a:pPr>
            <a:r>
              <a:rPr lang="en-US" sz="3200" b="1" dirty="0">
                <a:latin typeface="Verdana"/>
                <a:ea typeface="+mn-lt"/>
              </a:rPr>
              <a:t>Nursing Grand Rounds-2022-Q3</a:t>
            </a:r>
            <a:endParaRPr lang="en-US" sz="4800" dirty="0"/>
          </a:p>
          <a:p>
            <a:pPr algn="ctr">
              <a:lnSpc>
                <a:spcPct val="80000"/>
              </a:lnSpc>
              <a:defRPr sz="2500">
                <a:latin typeface="Arial"/>
                <a:ea typeface="Arial"/>
                <a:cs typeface="Arial"/>
                <a:sym typeface="Arial"/>
              </a:defRPr>
            </a:pPr>
            <a:r>
              <a:rPr lang="en-US" sz="1900" b="1" dirty="0">
                <a:latin typeface="Verdana"/>
                <a:cs typeface="Verdana"/>
              </a:rPr>
              <a:t>SAVE THE DATE: August 18, 2022  4:00-5:00 pm</a:t>
            </a:r>
          </a:p>
        </p:txBody>
      </p:sp>
      <p:sp>
        <p:nvSpPr>
          <p:cNvPr id="4" name="AutoShape 4">
            <a:extLst>
              <a:ext uri="{FF2B5EF4-FFF2-40B4-BE49-F238E27FC236}">
                <a16:creationId xmlns:a16="http://schemas.microsoft.com/office/drawing/2014/main" id="{1C0EE2F6-D88D-49BA-8078-72E467E9D01D}"/>
              </a:ext>
            </a:extLst>
          </p:cNvPr>
          <p:cNvSpPr>
            <a:spLocks noChangeAspect="1" noChangeArrowheads="1"/>
          </p:cNvSpPr>
          <p:nvPr/>
        </p:nvSpPr>
        <p:spPr bwMode="auto">
          <a:xfrm>
            <a:off x="3886200" y="5029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7" name="Picture 16" descr="A picture containing drawing&#10;&#10;Description automatically generated">
            <a:extLst>
              <a:ext uri="{FF2B5EF4-FFF2-40B4-BE49-F238E27FC236}">
                <a16:creationId xmlns:a16="http://schemas.microsoft.com/office/drawing/2014/main" id="{20F5049D-CF4C-4600-8443-B7BC144853D9}"/>
              </a:ext>
            </a:extLst>
          </p:cNvPr>
          <p:cNvPicPr>
            <a:picLocks noChangeAspect="1"/>
          </p:cNvPicPr>
          <p:nvPr/>
        </p:nvPicPr>
        <p:blipFill>
          <a:blip r:embed="rId2"/>
          <a:stretch>
            <a:fillRect/>
          </a:stretch>
        </p:blipFill>
        <p:spPr>
          <a:xfrm>
            <a:off x="4742121" y="9301543"/>
            <a:ext cx="2873823" cy="397150"/>
          </a:xfrm>
          <a:prstGeom prst="rect">
            <a:avLst/>
          </a:prstGeom>
        </p:spPr>
      </p:pic>
      <p:sp>
        <p:nvSpPr>
          <p:cNvPr id="10" name="TextBox 9">
            <a:extLst>
              <a:ext uri="{FF2B5EF4-FFF2-40B4-BE49-F238E27FC236}">
                <a16:creationId xmlns:a16="http://schemas.microsoft.com/office/drawing/2014/main" id="{8764D04C-FA97-4060-A863-28D90CC3D91D}"/>
              </a:ext>
            </a:extLst>
          </p:cNvPr>
          <p:cNvSpPr txBox="1"/>
          <p:nvPr/>
        </p:nvSpPr>
        <p:spPr>
          <a:xfrm>
            <a:off x="111645" y="5480920"/>
            <a:ext cx="7504297" cy="4093428"/>
          </a:xfrm>
          <a:prstGeom prst="rect">
            <a:avLst/>
          </a:prstGeom>
          <a:noFill/>
        </p:spPr>
        <p:txBody>
          <a:bodyPr wrap="square" rtlCol="0">
            <a:spAutoFit/>
          </a:bodyPr>
          <a:lstStyle/>
          <a:p>
            <a:r>
              <a:rPr lang="en-US" sz="1200" b="1" dirty="0">
                <a:latin typeface="Verdana Pro Light" panose="020B0304030504040204" pitchFamily="34" charset="0"/>
                <a:ea typeface="Verdana" panose="020B0604030504040204" pitchFamily="34" charset="0"/>
                <a:cs typeface="Verdana" panose="020B0604030504040204" pitchFamily="34" charset="0"/>
              </a:rPr>
              <a:t>Continuing Nursing Education Hours</a:t>
            </a:r>
            <a:r>
              <a:rPr lang="en-US" sz="1200" dirty="0">
                <a:latin typeface="Verdana Pro Light" panose="020B0304030504040204" pitchFamily="34" charset="0"/>
                <a:ea typeface="Verdana" panose="020B0604030504040204" pitchFamily="34" charset="0"/>
                <a:cs typeface="Verdana" panose="020B0604030504040204" pitchFamily="34" charset="0"/>
              </a:rPr>
              <a:t>: 1.0 contact hour will be awarded upon successful completion of each program.</a:t>
            </a:r>
          </a:p>
          <a:p>
            <a:endParaRPr lang="en-US" sz="800" b="1" dirty="0">
              <a:latin typeface="Verdana Pro Light" panose="020B0304030504040204" pitchFamily="34" charset="0"/>
              <a:ea typeface="Verdana" panose="020B0604030504040204" pitchFamily="34" charset="0"/>
              <a:cs typeface="Verdana" panose="020B0604030504040204" pitchFamily="34" charset="0"/>
            </a:endParaRPr>
          </a:p>
          <a:p>
            <a:r>
              <a:rPr lang="en-US" sz="1200" b="1" dirty="0">
                <a:latin typeface="Verdana Pro Light" panose="020B0304030504040204" pitchFamily="34" charset="0"/>
                <a:ea typeface="Verdana" panose="020B0604030504040204" pitchFamily="34" charset="0"/>
                <a:cs typeface="Verdana" panose="020B0604030504040204" pitchFamily="34" charset="0"/>
              </a:rPr>
              <a:t>Criteria for Successful Completion of each Program</a:t>
            </a:r>
            <a:r>
              <a:rPr lang="en-US" sz="1200" dirty="0">
                <a:latin typeface="Verdana Pro Light" panose="020B0304030504040204" pitchFamily="34" charset="0"/>
                <a:ea typeface="Verdana" panose="020B0604030504040204" pitchFamily="34" charset="0"/>
                <a:cs typeface="Verdana" panose="020B0604030504040204" pitchFamily="34" charset="0"/>
              </a:rPr>
              <a:t>: Credit awarded commensurate with participation When evaluation submitted, participant will receive their certificate. </a:t>
            </a:r>
          </a:p>
          <a:p>
            <a:endParaRPr lang="en-US" sz="1200" b="1" dirty="0">
              <a:latin typeface="Verdana Pro Light" panose="020B0304030504040204" pitchFamily="34" charset="0"/>
              <a:ea typeface="Verdana" panose="020B0604030504040204" pitchFamily="34" charset="0"/>
              <a:cs typeface="Verdana" panose="020B0604030504040204" pitchFamily="34" charset="0"/>
            </a:endParaRPr>
          </a:p>
          <a:p>
            <a:r>
              <a:rPr lang="en-US" sz="1200" b="1" dirty="0">
                <a:latin typeface="Verdana Pro Light" panose="020B0304030504040204" pitchFamily="34" charset="0"/>
                <a:ea typeface="Verdana" panose="020B0604030504040204" pitchFamily="34" charset="0"/>
                <a:cs typeface="Verdana" panose="020B0604030504040204" pitchFamily="34" charset="0"/>
              </a:rPr>
              <a:t>Disclosure</a:t>
            </a:r>
            <a:r>
              <a:rPr lang="en-US" sz="1200" dirty="0">
                <a:latin typeface="Verdana Pro Light" panose="020B0304030504040204" pitchFamily="34" charset="0"/>
                <a:ea typeface="Verdana" panose="020B0604030504040204" pitchFamily="34" charset="0"/>
                <a:cs typeface="Verdana" panose="020B0604030504040204" pitchFamily="34" charset="0"/>
              </a:rPr>
              <a:t>: None of the planners or presenters for this educational activity have relevant financial relationships to disclose with ineligible companies.</a:t>
            </a:r>
          </a:p>
          <a:p>
            <a:endParaRPr lang="en-US" sz="1200" b="1" dirty="0">
              <a:latin typeface="Verdana Pro Light" panose="020B0304030504040204" pitchFamily="34" charset="0"/>
              <a:ea typeface="Yu Gothic" panose="020B0400000000000000" pitchFamily="34" charset="-128"/>
              <a:cs typeface="Verdana" panose="020B0604030504040204" pitchFamily="34" charset="0"/>
            </a:endParaRPr>
          </a:p>
          <a:p>
            <a:r>
              <a:rPr lang="en-US" sz="1200" b="1" dirty="0">
                <a:latin typeface="Verdana Pro Light" panose="020B0304030504040204" pitchFamily="34" charset="0"/>
                <a:ea typeface="Yu Gothic" panose="020B0400000000000000" pitchFamily="34" charset="-128"/>
                <a:cs typeface="Verdana" panose="020B0604030504040204" pitchFamily="34" charset="0"/>
              </a:rPr>
              <a:t>Nursing Grand Rounds is sponsored by System Nursing Research Council</a:t>
            </a:r>
          </a:p>
          <a:p>
            <a:r>
              <a:rPr lang="en-US" sz="1200" dirty="0">
                <a:latin typeface="Verdana Pro Light" panose="020B0304030504040204" pitchFamily="34" charset="0"/>
                <a:ea typeface="Yu Gothic" panose="020B0400000000000000" pitchFamily="34" charset="-128"/>
                <a:cs typeface="Verdana" panose="020B0604030504040204" pitchFamily="34" charset="0"/>
              </a:rPr>
              <a:t>Virtual Sessions are held the 3</a:t>
            </a:r>
            <a:r>
              <a:rPr lang="en-US" sz="1200" baseline="30000" dirty="0">
                <a:latin typeface="Verdana Pro Light" panose="020B0304030504040204" pitchFamily="34" charset="0"/>
                <a:ea typeface="Yu Gothic" panose="020B0400000000000000" pitchFamily="34" charset="-128"/>
                <a:cs typeface="Verdana" panose="020B0604030504040204" pitchFamily="34" charset="0"/>
              </a:rPr>
              <a:t>rd</a:t>
            </a:r>
            <a:r>
              <a:rPr lang="en-US" sz="1200" dirty="0">
                <a:latin typeface="Verdana Pro Light" panose="020B0304030504040204" pitchFamily="34" charset="0"/>
                <a:ea typeface="Yu Gothic" panose="020B0400000000000000" pitchFamily="34" charset="-128"/>
                <a:cs typeface="Verdana" panose="020B0604030504040204" pitchFamily="34" charset="0"/>
              </a:rPr>
              <a:t> Thursday of the month from 1600 – 1700 using</a:t>
            </a:r>
          </a:p>
          <a:p>
            <a:r>
              <a:rPr lang="en-US" sz="1200" dirty="0">
                <a:latin typeface="Verdana Pro Light" panose="020B0304030504040204" pitchFamily="34" charset="0"/>
                <a:ea typeface="Yu Gothic" panose="020B0400000000000000" pitchFamily="34" charset="-128"/>
                <a:cs typeface="Verdana" panose="020B0604030504040204" pitchFamily="34" charset="0"/>
              </a:rPr>
              <a:t>Microsoft Teams Webinar.  You can access via QR code on flyers or on </a:t>
            </a:r>
          </a:p>
          <a:p>
            <a:r>
              <a:rPr lang="en-US" sz="1200" dirty="0">
                <a:solidFill>
                  <a:srgbClr val="C00000"/>
                </a:solidFill>
                <a:latin typeface="Verdana Pro Light" panose="020B0304030504040204" pitchFamily="34" charset="0"/>
                <a:ea typeface="Yu Gothic" panose="020B0400000000000000" pitchFamily="34" charset="-128"/>
                <a:cs typeface="Verdana" panose="020B0604030504040204" pitchFamily="34" charset="0"/>
                <a:hlinkClick r:id="rId3"/>
              </a:rPr>
              <a:t>AAH Nursing Hub-Shared Governance- Nursing Grand Rounds-August</a:t>
            </a:r>
            <a:endParaRPr lang="en-US" sz="1200" dirty="0">
              <a:solidFill>
                <a:srgbClr val="C00000"/>
              </a:solidFill>
              <a:latin typeface="Verdana Pro Light" panose="020B0304030504040204" pitchFamily="34" charset="0"/>
              <a:ea typeface="Yu Gothic" panose="020B0400000000000000" pitchFamily="34" charset="-128"/>
              <a:cs typeface="Verdana" panose="020B0604030504040204" pitchFamily="34" charset="0"/>
            </a:endParaRPr>
          </a:p>
          <a:p>
            <a:r>
              <a:rPr lang="en-US" sz="1200" dirty="0">
                <a:latin typeface="Verdana Pro Light" panose="020B0304030504040204" pitchFamily="34" charset="0"/>
                <a:ea typeface="Yu Gothic" panose="020B0400000000000000" pitchFamily="34" charset="-128"/>
                <a:cs typeface="Verdana" panose="020B0604030504040204" pitchFamily="34" charset="0"/>
              </a:rPr>
              <a:t>The recorded  sessions will be available as self-learning program (SLP) </a:t>
            </a:r>
          </a:p>
          <a:p>
            <a:r>
              <a:rPr lang="en-US" sz="1200" dirty="0">
                <a:latin typeface="Verdana Pro Light" panose="020B0304030504040204" pitchFamily="34" charset="0"/>
                <a:ea typeface="Yu Gothic" panose="020B0400000000000000" pitchFamily="34" charset="-128"/>
                <a:cs typeface="Verdana" panose="020B0604030504040204" pitchFamily="34" charset="0"/>
              </a:rPr>
              <a:t>in Workday from 9/1/22 to 12/31/22.  </a:t>
            </a:r>
          </a:p>
          <a:p>
            <a:endParaRPr lang="en-US" sz="1200" dirty="0">
              <a:latin typeface="Verdana Pro Light" panose="020B0304030504040204" pitchFamily="34" charset="0"/>
              <a:ea typeface="Verdana" panose="020B0604030504040204" pitchFamily="34" charset="0"/>
              <a:cs typeface="Verdana" panose="020B0604030504040204" pitchFamily="34" charset="0"/>
            </a:endParaRPr>
          </a:p>
          <a:p>
            <a:r>
              <a:rPr lang="en-US" sz="1200" b="1" dirty="0">
                <a:latin typeface="Verdana Pro Light" panose="020B0304030504040204" pitchFamily="34" charset="0"/>
                <a:ea typeface="Verdana" panose="020B0604030504040204" pitchFamily="34" charset="0"/>
                <a:cs typeface="Verdana" panose="020B0604030504040204" pitchFamily="34" charset="0"/>
              </a:rPr>
              <a:t>Questions?  Please contact:  </a:t>
            </a:r>
            <a:r>
              <a:rPr lang="en-US" sz="1200" dirty="0">
                <a:latin typeface="Verdana Pro Light" panose="020B0304030504040204" pitchFamily="34" charset="0"/>
                <a:ea typeface="Verdana" panose="020B0604030504040204" pitchFamily="34" charset="0"/>
                <a:cs typeface="Verdana" panose="020B0604030504040204" pitchFamily="34" charset="0"/>
              </a:rPr>
              <a:t>Mary Hook, PhD, RN-BC – Lead Nurse Planner  414-218-0990   </a:t>
            </a:r>
            <a:r>
              <a:rPr lang="en-US" sz="1200" u="sng" dirty="0">
                <a:latin typeface="Verdana Pro Light" panose="020B0304030504040204" pitchFamily="34" charset="0"/>
                <a:ea typeface="Verdana" panose="020B0604030504040204" pitchFamily="34" charset="0"/>
                <a:cs typeface="Verdana" panose="020B0604030504040204" pitchFamily="34" charset="0"/>
                <a:hlinkClick r:id="rId4"/>
              </a:rPr>
              <a:t>mary.hook@aah.</a:t>
            </a:r>
            <a:r>
              <a:rPr lang="en-US" sz="1200" dirty="0">
                <a:latin typeface="Verdana Pro Light" panose="020B0304030504040204" pitchFamily="34" charset="0"/>
                <a:ea typeface="Verdana" panose="020B0604030504040204" pitchFamily="34" charset="0"/>
                <a:cs typeface="Verdana" panose="020B0604030504040204" pitchFamily="34" charset="0"/>
                <a:hlinkClick r:id="rId4"/>
              </a:rPr>
              <a:t>org</a:t>
            </a:r>
            <a:r>
              <a:rPr lang="en-US" sz="1200" dirty="0">
                <a:latin typeface="Verdana Pro Light" panose="020B0304030504040204" pitchFamily="34" charset="0"/>
                <a:ea typeface="Verdana" panose="020B0604030504040204" pitchFamily="34" charset="0"/>
                <a:cs typeface="Verdana" panose="020B0604030504040204" pitchFamily="34" charset="0"/>
              </a:rPr>
              <a:t> OR Cynde Garza – Project Coordinator </a:t>
            </a:r>
            <a:r>
              <a:rPr lang="en-US" sz="1200" dirty="0">
                <a:latin typeface="Verdana Pro Light" panose="020B0304030504040204" pitchFamily="34" charset="0"/>
                <a:ea typeface="Verdana" panose="020B0604030504040204" pitchFamily="34" charset="0"/>
                <a:cs typeface="Verdana" panose="020B0604030504040204" pitchFamily="34" charset="0"/>
                <a:hlinkClick r:id="rId5"/>
              </a:rPr>
              <a:t>Cynthia.Garza@aah.org</a:t>
            </a:r>
            <a:r>
              <a:rPr lang="en-US" sz="1200" dirty="0">
                <a:latin typeface="Verdana Pro Light" panose="020B0304030504040204" pitchFamily="34" charset="0"/>
                <a:ea typeface="Verdana" panose="020B0604030504040204" pitchFamily="34" charset="0"/>
                <a:cs typeface="Verdana" panose="020B0604030504040204" pitchFamily="34" charset="0"/>
              </a:rPr>
              <a:t> </a:t>
            </a:r>
          </a:p>
          <a:p>
            <a:endParaRPr lang="en-US" sz="1200" dirty="0">
              <a:latin typeface="Verdana Pro Light" panose="020B0304030504040204" pitchFamily="34" charset="0"/>
              <a:ea typeface="Verdana" panose="020B0604030504040204" pitchFamily="34" charset="0"/>
              <a:cs typeface="Verdana" panose="020B0604030504040204" pitchFamily="34" charset="0"/>
            </a:endParaRPr>
          </a:p>
          <a:p>
            <a:r>
              <a:rPr lang="en-US" sz="1200" b="1" dirty="0">
                <a:latin typeface="Verdana Pro Light" panose="020B0304030504040204" pitchFamily="34" charset="0"/>
                <a:ea typeface="Verdana" panose="020B0604030504040204" pitchFamily="34" charset="0"/>
                <a:cs typeface="Verdana" panose="020B0604030504040204" pitchFamily="34" charset="0"/>
              </a:rPr>
              <a:t>Accreditation Statement</a:t>
            </a:r>
            <a:r>
              <a:rPr lang="en-US" sz="1200" dirty="0">
                <a:latin typeface="Verdana Pro Light" panose="020B0304030504040204" pitchFamily="34" charset="0"/>
                <a:ea typeface="Verdana" panose="020B0604030504040204" pitchFamily="34" charset="0"/>
                <a:cs typeface="Verdana" panose="020B0604030504040204" pitchFamily="34" charset="0"/>
              </a:rPr>
              <a:t>: Advocate Aurora Health is approved as a provider of nursing continuing professional development by the Ohio Nurses Association, an accredited approver by the American Nurses Credentialing Center's Commission on Accreditation. (OBN-001-91</a:t>
            </a:r>
            <a:r>
              <a:rPr lang="en-US" sz="1200" dirty="0">
                <a:latin typeface="Verdana" panose="020B0604030504040204" pitchFamily="34" charset="0"/>
                <a:ea typeface="Verdana" panose="020B0604030504040204" pitchFamily="34" charset="0"/>
                <a:cs typeface="Verdana" panose="020B0604030504040204" pitchFamily="34" charset="0"/>
              </a:rPr>
              <a:t>)​.</a:t>
            </a:r>
            <a:endParaRPr lang="en-US" sz="1200" dirty="0"/>
          </a:p>
        </p:txBody>
      </p:sp>
      <p:sp>
        <p:nvSpPr>
          <p:cNvPr id="9" name="Shape 113">
            <a:extLst>
              <a:ext uri="{FF2B5EF4-FFF2-40B4-BE49-F238E27FC236}">
                <a16:creationId xmlns:a16="http://schemas.microsoft.com/office/drawing/2014/main" id="{85F72F42-51D7-48A7-9DE7-784EB38AA65A}"/>
              </a:ext>
            </a:extLst>
          </p:cNvPr>
          <p:cNvSpPr/>
          <p:nvPr/>
        </p:nvSpPr>
        <p:spPr>
          <a:xfrm>
            <a:off x="156459" y="1172052"/>
            <a:ext cx="7504296" cy="4308868"/>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nchor="t">
            <a:spAutoFit/>
          </a:bodyPr>
          <a:lstStyle>
            <a:lvl1pPr>
              <a:defRPr sz="3800" baseline="30000">
                <a:latin typeface="Arial"/>
                <a:ea typeface="Arial"/>
                <a:cs typeface="Arial"/>
                <a:sym typeface="Arial"/>
              </a:defRPr>
            </a:lvl1pPr>
          </a:lstStyle>
          <a:p>
            <a:pPr marL="0" marR="0" lvl="0" indent="0" algn="l" defTabSz="855852" rtl="0" eaLnBrk="1" fontAlgn="auto" latinLnBrk="0" hangingPunct="1">
              <a:lnSpc>
                <a:spcPct val="100000"/>
              </a:lnSpc>
              <a:spcBef>
                <a:spcPts val="0"/>
              </a:spcBef>
              <a:spcAft>
                <a:spcPts val="0"/>
              </a:spcAft>
              <a:buClrTx/>
              <a:buSzTx/>
              <a:buFontTx/>
              <a:buNone/>
              <a:tabLst/>
              <a:defRPr/>
            </a:pPr>
            <a:r>
              <a:rPr lang="en-US" sz="4200" b="1" dirty="0">
                <a:latin typeface="Verdana" panose="020B0604030504040204" pitchFamily="34" charset="0"/>
                <a:ea typeface="Verdana" panose="020B0604030504040204" pitchFamily="34" charset="0"/>
              </a:rPr>
              <a:t>OR Traffic Study:</a:t>
            </a:r>
          </a:p>
          <a:p>
            <a:pPr marL="0" marR="0" lvl="0" indent="0" algn="l" defTabSz="855852" rtl="0" eaLnBrk="1" fontAlgn="auto" latinLnBrk="0" hangingPunct="1">
              <a:lnSpc>
                <a:spcPct val="100000"/>
              </a:lnSpc>
              <a:spcBef>
                <a:spcPts val="0"/>
              </a:spcBef>
              <a:spcAft>
                <a:spcPts val="0"/>
              </a:spcAft>
              <a:buClrTx/>
              <a:buSzTx/>
              <a:buFontTx/>
              <a:buNone/>
              <a:tabLst/>
              <a:defRPr/>
            </a:pPr>
            <a:r>
              <a:rPr lang="en-US" sz="4200" b="1" dirty="0">
                <a:latin typeface="Verdana" panose="020B0604030504040204" pitchFamily="34" charset="0"/>
                <a:ea typeface="Verdana" panose="020B0604030504040204" pitchFamily="34" charset="0"/>
              </a:rPr>
              <a:t>Multi-site Results</a:t>
            </a:r>
          </a:p>
          <a:p>
            <a:pPr marL="0" marR="0" lvl="0" indent="0" algn="l" defTabSz="855852"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t>Presenters</a:t>
            </a:r>
            <a:r>
              <a:rPr lang="en-US" sz="2200" b="1" dirty="0">
                <a:solidFill>
                  <a:prstClr val="black"/>
                </a:solidFill>
                <a:latin typeface="Verdana" panose="020B0604030504040204" pitchFamily="34" charset="0"/>
                <a:ea typeface="Verdana" panose="020B0604030504040204" pitchFamily="34" charset="0"/>
                <a:cs typeface="Verdana" panose="020B0604030504040204" pitchFamily="34" charset="0"/>
              </a:rPr>
              <a:t>:</a:t>
            </a:r>
          </a:p>
          <a:p>
            <a:pPr marL="0" marR="0" lvl="0" indent="0" algn="l" defTabSz="855852" rtl="0" eaLnBrk="1" fontAlgn="auto" latinLnBrk="0" hangingPunct="1">
              <a:lnSpc>
                <a:spcPct val="100000"/>
              </a:lnSpc>
              <a:spcBef>
                <a:spcPts val="0"/>
              </a:spcBef>
              <a:spcAft>
                <a:spcPts val="0"/>
              </a:spcAft>
              <a:buClrTx/>
              <a:buSzTx/>
              <a:buFontTx/>
              <a:buNone/>
              <a:tabLst/>
              <a:defRPr/>
            </a:pPr>
            <a:r>
              <a:rPr lang="en-US" sz="2000" b="1" dirty="0">
                <a:effectLst/>
                <a:latin typeface="Verdana" panose="020B0604030504040204" pitchFamily="34" charset="0"/>
                <a:ea typeface="Verdana" panose="020B0604030504040204" pitchFamily="34" charset="0"/>
                <a:cs typeface="Times New Roman" panose="02020603050405020304" pitchFamily="18" charset="0"/>
              </a:rPr>
              <a:t>Kimberly M. Mitchell </a:t>
            </a:r>
            <a:r>
              <a:rPr lang="en-US" sz="2000" b="1" i="0" dirty="0">
                <a:solidFill>
                  <a:srgbClr val="000000"/>
                </a:solidFill>
                <a:effectLst/>
                <a:latin typeface="Verdana" panose="020B0604030504040204" pitchFamily="34" charset="0"/>
                <a:ea typeface="Verdana" panose="020B0604030504040204" pitchFamily="34" charset="0"/>
              </a:rPr>
              <a:t>MSN, RN, ACNS-BC, CNS-CP, CNOR </a:t>
            </a:r>
            <a:endParaRPr lang="en-US" sz="2000" b="1" dirty="0">
              <a:effectLst/>
              <a:latin typeface="Verdana" panose="020B0604030504040204" pitchFamily="34" charset="0"/>
              <a:ea typeface="Verdana" panose="020B0604030504040204" pitchFamily="34" charset="0"/>
              <a:cs typeface="Times New Roman" panose="02020603050405020304" pitchFamily="18" charset="0"/>
            </a:endParaRPr>
          </a:p>
          <a:p>
            <a:pPr marL="0" marR="0" lvl="0" indent="0" algn="l" defTabSz="855852" rtl="0" eaLnBrk="1" fontAlgn="auto" latinLnBrk="0" hangingPunct="1">
              <a:lnSpc>
                <a:spcPct val="100000"/>
              </a:lnSpc>
              <a:spcBef>
                <a:spcPts val="0"/>
              </a:spcBef>
              <a:spcAft>
                <a:spcPts val="0"/>
              </a:spcAft>
              <a:buClrTx/>
              <a:buSzTx/>
              <a:buFontTx/>
              <a:buNone/>
              <a:tabLst/>
              <a:defRPr/>
            </a:pPr>
            <a:r>
              <a:rPr lang="en-US" sz="2000" b="1" dirty="0">
                <a:latin typeface="Verdana" panose="020B0604030504040204" pitchFamily="34" charset="0"/>
                <a:ea typeface="Verdana" panose="020B0604030504040204" pitchFamily="34" charset="0"/>
                <a:cs typeface="Times New Roman" panose="02020603050405020304" pitchFamily="18" charset="0"/>
              </a:rPr>
              <a:t>Margaret Kuehl</a:t>
            </a:r>
            <a:r>
              <a:rPr lang="en-US" sz="2000" b="1" dirty="0">
                <a:effectLst/>
                <a:latin typeface="Verdana" panose="020B0604030504040204" pitchFamily="34" charset="0"/>
                <a:ea typeface="Verdana" panose="020B0604030504040204" pitchFamily="34" charset="0"/>
                <a:cs typeface="Times New Roman" panose="02020603050405020304" pitchFamily="18" charset="0"/>
              </a:rPr>
              <a:t>, MSN, RN, CNOR </a:t>
            </a:r>
          </a:p>
          <a:p>
            <a:pPr marL="0" marR="0" lvl="0" indent="0" algn="l" defTabSz="855852" rtl="0" eaLnBrk="1" fontAlgn="auto" latinLnBrk="0" hangingPunct="1">
              <a:lnSpc>
                <a:spcPct val="100000"/>
              </a:lnSpc>
              <a:spcBef>
                <a:spcPts val="0"/>
              </a:spcBef>
              <a:spcAft>
                <a:spcPts val="0"/>
              </a:spcAft>
              <a:buClrTx/>
              <a:buSzTx/>
              <a:buFontTx/>
              <a:buNone/>
              <a:tabLst/>
              <a:defRPr/>
            </a:pPr>
            <a:r>
              <a:rPr lang="en-US" sz="2000" b="1" dirty="0">
                <a:latin typeface="Verdana" panose="020B0604030504040204" pitchFamily="34" charset="0"/>
                <a:ea typeface="Verdana" panose="020B0604030504040204" pitchFamily="34" charset="0"/>
                <a:cs typeface="Times New Roman" panose="02020603050405020304" pitchFamily="18" charset="0"/>
              </a:rPr>
              <a:t>Mark Crucero MSN, RN, CNOR, CSSM, CNAMB, NE-BC</a:t>
            </a:r>
          </a:p>
          <a:p>
            <a:pPr marL="0" marR="0" lvl="0" indent="0" algn="l" defTabSz="855852" rtl="0" eaLnBrk="1" fontAlgn="auto" latinLnBrk="0" hangingPunct="1">
              <a:lnSpc>
                <a:spcPct val="100000"/>
              </a:lnSpc>
              <a:spcBef>
                <a:spcPts val="0"/>
              </a:spcBef>
              <a:spcAft>
                <a:spcPts val="0"/>
              </a:spcAft>
              <a:buClrTx/>
              <a:buSzTx/>
              <a:buFontTx/>
              <a:buNone/>
              <a:tabLst/>
              <a:defRPr/>
            </a:pPr>
            <a:r>
              <a:rPr lang="en-US" sz="2000" b="1" dirty="0">
                <a:solidFill>
                  <a:prstClr val="black"/>
                </a:solidFill>
                <a:latin typeface="Verdana" panose="020B0604030504040204" pitchFamily="34" charset="0"/>
                <a:ea typeface="Verdana" panose="020B0604030504040204" pitchFamily="34" charset="0"/>
                <a:cs typeface="Times New Roman" panose="02020603050405020304" pitchFamily="18" charset="0"/>
              </a:rPr>
              <a:t>Stephanie Gore BSN, RN, CNOR</a:t>
            </a:r>
          </a:p>
          <a:p>
            <a:pPr marL="0" marR="0" lvl="0" indent="0" algn="l" defTabSz="855852"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a:p>
            <a:pPr marL="0" marR="0" lvl="0" indent="0" algn="l" defTabSz="855852" rtl="0" eaLnBrk="0" fontAlgn="base" latinLnBrk="0" hangingPunct="0">
              <a:lnSpc>
                <a:spcPct val="100000"/>
              </a:lnSpc>
              <a:spcBef>
                <a:spcPts val="0"/>
              </a:spcBef>
              <a:spcAft>
                <a:spcPts val="0"/>
              </a:spcAft>
              <a:buClrTx/>
              <a:buSzTx/>
              <a:buFontTx/>
              <a:buNone/>
              <a:tabLst/>
              <a:defRPr/>
            </a:pPr>
            <a:r>
              <a:rPr kumimoji="0" lang="en-US" sz="1900" b="1" i="0" u="sng"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t>Overview</a:t>
            </a:r>
            <a:r>
              <a:rPr kumimoji="0" lang="en-US" sz="1900" b="1"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t>:</a:t>
            </a:r>
            <a:r>
              <a:rPr kumimoji="0" lang="en-US" sz="1900" b="0"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t> </a:t>
            </a:r>
          </a:p>
          <a:p>
            <a:pPr eaLnBrk="0" fontAlgn="base" hangingPunct="0">
              <a:defRPr/>
            </a:pPr>
            <a:r>
              <a:rPr lang="en-US" sz="1900" dirty="0">
                <a:effectLst/>
                <a:latin typeface="Verdana" panose="020B0604030504040204" pitchFamily="34" charset="0"/>
                <a:ea typeface="Verdana" panose="020B0604030504040204" pitchFamily="34" charset="0"/>
                <a:cs typeface="Times New Roman" panose="02020603050405020304" pitchFamily="18" charset="0"/>
              </a:rPr>
              <a:t>Hospital-acquired surgical site infections (SSI) are costly and may occur despite use of best practices for prevention in the operating room (CDC, 2020).  This presentation will feature results from a multi-site research study designed to describe use of best practices, OR “traffic” patterns, and </a:t>
            </a:r>
            <a:r>
              <a:rPr lang="en-US" sz="1900" dirty="0">
                <a:latin typeface="Verdana" panose="020B0604030504040204" pitchFamily="34" charset="0"/>
                <a:ea typeface="Verdana" panose="020B0604030504040204" pitchFamily="34" charset="0"/>
                <a:cs typeface="Times New Roman" panose="02020603050405020304" pitchFamily="18" charset="0"/>
              </a:rPr>
              <a:t>airborne </a:t>
            </a:r>
            <a:r>
              <a:rPr lang="en-US" sz="1900" dirty="0">
                <a:effectLst/>
                <a:latin typeface="Verdana" panose="020B0604030504040204" pitchFamily="34" charset="0"/>
                <a:ea typeface="Verdana" panose="020B0604030504040204" pitchFamily="34" charset="0"/>
                <a:cs typeface="Times New Roman" panose="02020603050405020304" pitchFamily="18" charset="0"/>
              </a:rPr>
              <a:t>microbial counts for colon and abdominal hysterectomy procedures. </a:t>
            </a:r>
            <a:endParaRPr lang="en-US" sz="1800" b="1" dirty="0">
              <a:solidFill>
                <a:prstClr val="black"/>
              </a:solidFill>
              <a:effectLst/>
              <a:latin typeface="Calibri" panose="020F0502020204030204" pitchFamily="34" charset="0"/>
              <a:ea typeface="Verdana" panose="020B0604030504040204" pitchFamily="34" charset="0"/>
              <a:cs typeface="Times New Roman" panose="02020603050405020304" pitchFamily="18" charset="0"/>
            </a:endParaRPr>
          </a:p>
          <a:p>
            <a:pPr eaLnBrk="0" fontAlgn="base" hangingPunct="0">
              <a:defRPr/>
            </a:pPr>
            <a:r>
              <a:rPr kumimoji="0" lang="en-US" sz="1900" b="1"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t>Objectives</a:t>
            </a:r>
            <a:r>
              <a:rPr kumimoji="0" lang="en-US" sz="1900" b="0"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t>: Participants will be able to:</a:t>
            </a:r>
          </a:p>
          <a:p>
            <a:pPr marR="0" lvl="0" algn="l" defTabSz="855852" rtl="0" eaLnBrk="0" fontAlgn="base" latinLnBrk="0" hangingPunct="0">
              <a:lnSpc>
                <a:spcPct val="100000"/>
              </a:lnSpc>
              <a:spcBef>
                <a:spcPts val="0"/>
              </a:spcBef>
              <a:spcAft>
                <a:spcPts val="0"/>
              </a:spcAft>
              <a:buClrTx/>
              <a:buSzPct val="75000"/>
              <a:tabLst/>
              <a:defRPr/>
            </a:pPr>
            <a:r>
              <a:rPr kumimoji="0" lang="en-US" sz="1900" b="0"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t>1. Describe the study aims &amp; </a:t>
            </a:r>
            <a:r>
              <a:rPr lang="en-US" sz="1900" dirty="0">
                <a:solidFill>
                  <a:prstClr val="black"/>
                </a:solidFill>
                <a:latin typeface="Verdana" panose="020B0604030504040204" pitchFamily="34" charset="0"/>
                <a:ea typeface="Verdana" panose="020B0604030504040204" pitchFamily="34" charset="0"/>
                <a:cs typeface="Verdana" panose="020B0604030504040204" pitchFamily="34" charset="0"/>
              </a:rPr>
              <a:t>design describing care, traffic, and airborne microbial counts.</a:t>
            </a:r>
          </a:p>
          <a:p>
            <a:pPr marR="0" lvl="0" algn="l" defTabSz="855852" rtl="0" eaLnBrk="0" fontAlgn="base" latinLnBrk="0" hangingPunct="0">
              <a:lnSpc>
                <a:spcPct val="100000"/>
              </a:lnSpc>
              <a:spcBef>
                <a:spcPts val="0"/>
              </a:spcBef>
              <a:spcAft>
                <a:spcPts val="0"/>
              </a:spcAft>
              <a:buClrTx/>
              <a:buSzPct val="75000"/>
              <a:tabLst/>
              <a:defRPr/>
            </a:pPr>
            <a:r>
              <a:rPr lang="en-US" sz="1900" dirty="0">
                <a:solidFill>
                  <a:prstClr val="black"/>
                </a:solidFill>
                <a:latin typeface="Verdana" panose="020B0604030504040204" pitchFamily="34" charset="0"/>
                <a:ea typeface="Verdana" panose="020B0604030504040204" pitchFamily="34" charset="0"/>
                <a:cs typeface="Verdana" panose="020B0604030504040204" pitchFamily="34" charset="0"/>
              </a:rPr>
              <a:t>2. Discuss study findings and implications for patient care. </a:t>
            </a:r>
            <a:endParaRPr kumimoji="0" lang="en-US" sz="1900" b="0"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a:p>
            <a:pPr marL="0" marR="0" lvl="0" indent="0" algn="l" defTabSz="855852" rtl="0" eaLnBrk="0" fontAlgn="base" latinLnBrk="0" hangingPunct="0">
              <a:lnSpc>
                <a:spcPct val="100000"/>
              </a:lnSpc>
              <a:spcBef>
                <a:spcPts val="0"/>
              </a:spcBef>
              <a:spcAft>
                <a:spcPts val="0"/>
              </a:spcAft>
              <a:buClrTx/>
              <a:buSzTx/>
              <a:buFontTx/>
              <a:buNone/>
              <a:tabLst/>
              <a:defRPr/>
            </a:pPr>
            <a:r>
              <a:rPr kumimoji="0" lang="en-US" sz="1900" b="1"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t>Desired Outcome: </a:t>
            </a:r>
            <a:r>
              <a:rPr kumimoji="0" lang="en-US" sz="1900"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t>At the end of the presentation, participants will be asked to use a Likert Scale to rate their knowledge </a:t>
            </a:r>
            <a:r>
              <a:rPr lang="en-US" sz="1900" dirty="0">
                <a:solidFill>
                  <a:prstClr val="black"/>
                </a:solidFill>
                <a:latin typeface="Verdana" panose="020B0604030504040204" pitchFamily="34" charset="0"/>
                <a:ea typeface="Verdana" panose="020B0604030504040204" pitchFamily="34" charset="0"/>
                <a:cs typeface="Verdana" panose="020B0604030504040204" pitchFamily="34" charset="0"/>
              </a:rPr>
              <a:t>about findings and implications of the OR Traffic study</a:t>
            </a:r>
            <a:r>
              <a:rPr kumimoji="0" lang="en-US" sz="1900"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t>. </a:t>
            </a:r>
          </a:p>
        </p:txBody>
      </p:sp>
      <p:pic>
        <p:nvPicPr>
          <p:cNvPr id="1028" name="Picture 4" descr="people in white shirt holding clear drinking glasses">
            <a:extLst>
              <a:ext uri="{FF2B5EF4-FFF2-40B4-BE49-F238E27FC236}">
                <a16:creationId xmlns:a16="http://schemas.microsoft.com/office/drawing/2014/main" id="{8552E539-6DD6-4FCE-A6E2-A4B0EBCC6D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78433" y="941220"/>
            <a:ext cx="2037508" cy="20375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Qr code&#10;&#10;Description automatically generated">
            <a:extLst>
              <a:ext uri="{FF2B5EF4-FFF2-40B4-BE49-F238E27FC236}">
                <a16:creationId xmlns:a16="http://schemas.microsoft.com/office/drawing/2014/main" id="{9454DFF9-7AC9-428A-8A18-FAB6B30A8410}"/>
              </a:ext>
            </a:extLst>
          </p:cNvPr>
          <p:cNvPicPr>
            <a:picLocks noChangeAspect="1"/>
          </p:cNvPicPr>
          <p:nvPr/>
        </p:nvPicPr>
        <p:blipFill>
          <a:blip r:embed="rId7"/>
          <a:stretch>
            <a:fillRect/>
          </a:stretch>
        </p:blipFill>
        <p:spPr>
          <a:xfrm>
            <a:off x="6073015" y="6940495"/>
            <a:ext cx="1371600" cy="1371600"/>
          </a:xfrm>
          <a:prstGeom prst="rect">
            <a:avLst/>
          </a:prstGeom>
        </p:spPr>
      </p:pic>
    </p:spTree>
    <p:extLst>
      <p:ext uri="{BB962C8B-B14F-4D97-AF65-F5344CB8AC3E}">
        <p14:creationId xmlns:p14="http://schemas.microsoft.com/office/powerpoint/2010/main" val="525337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8385" y="9672152"/>
            <a:ext cx="5081560" cy="215444"/>
          </a:xfrm>
          <a:prstGeom prst="rect">
            <a:avLst/>
          </a:prstGeom>
          <a:noFill/>
        </p:spPr>
        <p:txBody>
          <a:bodyPr wrap="square" rtlCol="0">
            <a:spAutoFit/>
          </a:bodyPr>
          <a:lstStyle/>
          <a:p>
            <a:r>
              <a:rPr lang="en-US" sz="800" dirty="0">
                <a:latin typeface="Arial" charset="0"/>
                <a:ea typeface="Arial" charset="0"/>
                <a:cs typeface="Arial" charset="0"/>
              </a:rPr>
              <a:t>Created by Hook/Garza   Created 05.11.22   Revised   Post until  081822</a:t>
            </a:r>
            <a:endParaRPr lang="en-US" sz="900" dirty="0">
              <a:latin typeface="Arial" charset="0"/>
              <a:ea typeface="Arial" charset="0"/>
              <a:cs typeface="Arial" charset="0"/>
            </a:endParaRPr>
          </a:p>
        </p:txBody>
      </p:sp>
      <p:sp>
        <p:nvSpPr>
          <p:cNvPr id="6" name="Shape 113"/>
          <p:cNvSpPr/>
          <p:nvPr/>
        </p:nvSpPr>
        <p:spPr>
          <a:xfrm>
            <a:off x="486216" y="2571258"/>
            <a:ext cx="6670441" cy="4175498"/>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defRPr sz="3800" baseline="30000">
                <a:latin typeface="Arial"/>
                <a:ea typeface="Arial"/>
                <a:cs typeface="Arial"/>
                <a:sym typeface="Arial"/>
              </a:defRPr>
            </a:lvl1pPr>
          </a:lstStyle>
          <a:p>
            <a:r>
              <a:rPr lang="en-US" sz="2000" b="1" baseline="0" dirty="0">
                <a:latin typeface="Verdana" panose="020B0604030504040204" pitchFamily="34" charset="0"/>
                <a:ea typeface="Verdana" panose="020B0604030504040204" pitchFamily="34" charset="0"/>
                <a:cs typeface="Verdana"/>
              </a:rPr>
              <a:t>OR Traffic Study: Multi-site Results</a:t>
            </a:r>
          </a:p>
          <a:p>
            <a:endParaRPr lang="en-US" sz="2000" baseline="0" dirty="0">
              <a:latin typeface="Verdana" panose="020B0604030504040204" pitchFamily="34" charset="0"/>
              <a:ea typeface="Verdana" panose="020B0604030504040204" pitchFamily="34" charset="0"/>
              <a:cs typeface="Verdana"/>
            </a:endParaRPr>
          </a:p>
          <a:p>
            <a:r>
              <a:rPr lang="en-US" sz="2000" b="1" dirty="0">
                <a:latin typeface="Verdana" panose="020B0604030504040204" pitchFamily="34" charset="0"/>
                <a:ea typeface="Verdana" panose="020B0604030504040204" pitchFamily="34" charset="0"/>
                <a:cs typeface="Verdana" panose="020B0604030504040204" pitchFamily="34" charset="0"/>
              </a:rPr>
              <a:t>Presenters:</a:t>
            </a:r>
          </a:p>
          <a:p>
            <a:pPr lvl="1" defTabSz="855852" fontAlgn="auto">
              <a:spcBef>
                <a:spcPts val="0"/>
              </a:spcBef>
              <a:spcAft>
                <a:spcPts val="0"/>
              </a:spcAft>
              <a:tabLst/>
              <a:defRPr/>
            </a:pPr>
            <a:endParaRPr lang="it-IT" sz="2000" b="1" baseline="30000" dirty="0">
              <a:solidFill>
                <a:prstClr val="black"/>
              </a:solidFill>
              <a:latin typeface="Verdana" panose="020B0604030504040204" pitchFamily="34" charset="0"/>
              <a:ea typeface="Verdana" panose="020B0604030504040204" pitchFamily="34" charset="0"/>
              <a:cs typeface="Verdana" panose="020B0604030504040204" pitchFamily="34" charset="0"/>
              <a:sym typeface="Arial"/>
            </a:endParaRPr>
          </a:p>
          <a:p>
            <a:pPr lvl="1" defTabSz="855852" fontAlgn="auto">
              <a:spcBef>
                <a:spcPts val="0"/>
              </a:spcBef>
              <a:spcAft>
                <a:spcPts val="0"/>
              </a:spcAft>
              <a:tabLst/>
              <a:defRPr/>
            </a:pPr>
            <a:endParaRPr lang="it-IT" sz="2000" b="1" baseline="30000" dirty="0">
              <a:solidFill>
                <a:prstClr val="black"/>
              </a:solidFill>
              <a:latin typeface="Verdana" panose="020B0604030504040204" pitchFamily="34" charset="0"/>
              <a:ea typeface="Verdana" panose="020B0604030504040204" pitchFamily="34" charset="0"/>
              <a:cs typeface="Verdana" panose="020B0604030504040204" pitchFamily="34" charset="0"/>
              <a:sym typeface="Arial"/>
            </a:endParaRPr>
          </a:p>
          <a:p>
            <a:pPr lvl="1" defTabSz="855852" fontAlgn="auto">
              <a:spcBef>
                <a:spcPts val="0"/>
              </a:spcBef>
              <a:spcAft>
                <a:spcPts val="0"/>
              </a:spcAft>
              <a:tabLst/>
              <a:defRPr/>
            </a:pPr>
            <a:r>
              <a:rPr lang="it-IT" sz="2000" b="1" baseline="30000" dirty="0">
                <a:solidFill>
                  <a:prstClr val="black"/>
                </a:solidFill>
                <a:latin typeface="Verdana" panose="020B0604030504040204" pitchFamily="34" charset="0"/>
                <a:ea typeface="Verdana" panose="020B0604030504040204" pitchFamily="34" charset="0"/>
                <a:cs typeface="Verdana" panose="020B0604030504040204" pitchFamily="34" charset="0"/>
                <a:sym typeface="Arial"/>
              </a:rPr>
              <a:t>Kimberly M. Mitchell, MSN, RN, ACNS-BC, CNS-CP, CNOR</a:t>
            </a:r>
            <a:endParaRPr kumimoji="0" lang="it-IT" sz="2000" i="1"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a:p>
            <a:pPr lvl="1" defTabSz="855852" fontAlgn="auto">
              <a:spcBef>
                <a:spcPts val="0"/>
              </a:spcBef>
              <a:spcAft>
                <a:spcPts val="0"/>
              </a:spcAft>
              <a:tabLst/>
              <a:defRPr/>
            </a:pPr>
            <a:r>
              <a:rPr lang="en-US" sz="2000" b="1" baseline="30000" dirty="0">
                <a:solidFill>
                  <a:srgbClr val="000000"/>
                </a:solidFill>
                <a:latin typeface="Verdana" panose="020B0604030504040204" pitchFamily="34" charset="0"/>
                <a:ea typeface="Verdana" panose="020B0604030504040204" pitchFamily="34" charset="0"/>
                <a:cs typeface="Arial"/>
                <a:sym typeface="Arial"/>
              </a:rPr>
              <a:t>Margaret Kuehl, MSN, RN, CNOR</a:t>
            </a:r>
          </a:p>
          <a:p>
            <a:pPr lvl="1" defTabSz="855852" fontAlgn="auto">
              <a:spcBef>
                <a:spcPts val="0"/>
              </a:spcBef>
              <a:spcAft>
                <a:spcPts val="0"/>
              </a:spcAft>
              <a:tabLst/>
              <a:defRPr/>
            </a:pPr>
            <a:r>
              <a:rPr lang="en-US" sz="2000" b="1" baseline="30000" dirty="0">
                <a:solidFill>
                  <a:srgbClr val="000000"/>
                </a:solidFill>
                <a:latin typeface="Verdana" panose="020B0604030504040204" pitchFamily="34" charset="0"/>
                <a:ea typeface="Verdana" panose="020B0604030504040204" pitchFamily="34" charset="0"/>
                <a:sym typeface="Arial"/>
              </a:rPr>
              <a:t>Mark Crucero, MSN, RN, CNOR, CSSM, CNAMB, NE-BC</a:t>
            </a:r>
          </a:p>
          <a:p>
            <a:pPr lvl="1" defTabSz="855852" fontAlgn="auto">
              <a:spcBef>
                <a:spcPts val="0"/>
              </a:spcBef>
              <a:spcAft>
                <a:spcPts val="0"/>
              </a:spcAft>
              <a:tabLst/>
              <a:defRPr/>
            </a:pPr>
            <a:r>
              <a:rPr lang="en-US" sz="2000" b="1" baseline="30000" dirty="0">
                <a:solidFill>
                  <a:srgbClr val="000000"/>
                </a:solidFill>
                <a:latin typeface="Verdana" panose="020B0604030504040204" pitchFamily="34" charset="0"/>
                <a:ea typeface="Verdana" panose="020B0604030504040204" pitchFamily="34" charset="0"/>
                <a:sym typeface="Arial"/>
              </a:rPr>
              <a:t>Stephanie Gore, BSN, RN, CNOR</a:t>
            </a:r>
          </a:p>
          <a:p>
            <a:pPr lvl="1" defTabSz="855852" fontAlgn="auto">
              <a:spcBef>
                <a:spcPts val="0"/>
              </a:spcBef>
              <a:spcAft>
                <a:spcPts val="0"/>
              </a:spcAft>
              <a:tabLst/>
              <a:defRPr/>
            </a:pPr>
            <a:endParaRPr lang="en-US" sz="2000" b="1" baseline="30000" dirty="0">
              <a:solidFill>
                <a:prstClr val="black"/>
              </a:solidFill>
              <a:latin typeface="Verdana" panose="020B0604030504040204" pitchFamily="34" charset="0"/>
              <a:ea typeface="Verdana" panose="020B0604030504040204" pitchFamily="34" charset="0"/>
              <a:sym typeface="Arial"/>
            </a:endParaRPr>
          </a:p>
          <a:p>
            <a:pPr marL="228600" eaLnBrk="0" hangingPunct="0"/>
            <a:r>
              <a:rPr lang="en-US" sz="2000" b="1" baseline="30000" dirty="0">
                <a:solidFill>
                  <a:prstClr val="black"/>
                </a:solidFill>
                <a:latin typeface="Verdana" panose="020B0604030504040204" pitchFamily="34" charset="0"/>
                <a:ea typeface="Verdana" panose="020B0604030504040204" pitchFamily="34" charset="0"/>
                <a:sym typeface="Arial"/>
              </a:rPr>
              <a:t>Overview:</a:t>
            </a:r>
            <a:r>
              <a:rPr lang="en-US" sz="2000" baseline="30000" dirty="0">
                <a:solidFill>
                  <a:prstClr val="black"/>
                </a:solidFill>
                <a:latin typeface="Verdana" panose="020B0604030504040204" pitchFamily="34" charset="0"/>
                <a:ea typeface="Verdana" panose="020B0604030504040204" pitchFamily="34" charset="0"/>
                <a:sym typeface="Arial"/>
              </a:rPr>
              <a:t> </a:t>
            </a:r>
            <a:r>
              <a:rPr lang="en-US" sz="2000" dirty="0">
                <a:solidFill>
                  <a:prstClr val="black"/>
                </a:solidFill>
                <a:latin typeface="Verdana" panose="020B0604030504040204" pitchFamily="34" charset="0"/>
                <a:ea typeface="Verdana" panose="020B0604030504040204" pitchFamily="34" charset="0"/>
              </a:rPr>
              <a:t>Hospital-acquired surgical site infections (SSI) are costly and may occur despite use of best practices for prevention in the operating room (CDC, 2020). This presentation will feature results from a multi-site research study designed to describe use of best practices, OR “traffic” patterns, and airborne microbial counts for colon and abdominal hysterectomy procedures. </a:t>
            </a:r>
          </a:p>
          <a:p>
            <a:pPr marL="228600" eaLnBrk="0" hangingPunct="0"/>
            <a:endParaRPr lang="en-US" sz="2000" dirty="0">
              <a:solidFill>
                <a:prstClr val="black"/>
              </a:solidFill>
              <a:latin typeface="Verdana" panose="020B0604030504040204" pitchFamily="34" charset="0"/>
              <a:ea typeface="Verdana" panose="020B0604030504040204" pitchFamily="34" charset="0"/>
            </a:endParaRPr>
          </a:p>
          <a:p>
            <a:pPr marL="228600" eaLnBrk="0" hangingPunct="0"/>
            <a:r>
              <a:rPr kumimoji="0" lang="en-US" sz="2000" b="0"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sym typeface="Arial"/>
              </a:rPr>
              <a:t>1.0 contact hour will be awarded upon successful completion of program</a:t>
            </a:r>
          </a:p>
          <a:p>
            <a:endParaRPr lang="en-US" sz="1200" baseline="0" dirty="0">
              <a:latin typeface="Verdana"/>
              <a:cs typeface="Verdana"/>
            </a:endParaRPr>
          </a:p>
        </p:txBody>
      </p:sp>
      <p:sp>
        <p:nvSpPr>
          <p:cNvPr id="7" name="Shape 113"/>
          <p:cNvSpPr/>
          <p:nvPr/>
        </p:nvSpPr>
        <p:spPr>
          <a:xfrm>
            <a:off x="486216" y="1924701"/>
            <a:ext cx="6670441" cy="400105"/>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defRPr sz="3800" baseline="30000">
                <a:latin typeface="Arial"/>
                <a:ea typeface="Arial"/>
                <a:cs typeface="Arial"/>
                <a:sym typeface="Arial"/>
              </a:defRPr>
            </a:lvl1pPr>
          </a:lstStyle>
          <a:p>
            <a:r>
              <a:rPr lang="en-US" sz="2000" b="1" baseline="0" dirty="0">
                <a:latin typeface="Verdana"/>
                <a:cs typeface="Verdana"/>
              </a:rPr>
              <a:t>Thursday, August 18th  4pm -5pm</a:t>
            </a:r>
          </a:p>
        </p:txBody>
      </p:sp>
      <p:sp>
        <p:nvSpPr>
          <p:cNvPr id="9" name="TextBox 8">
            <a:extLst>
              <a:ext uri="{FF2B5EF4-FFF2-40B4-BE49-F238E27FC236}">
                <a16:creationId xmlns:a16="http://schemas.microsoft.com/office/drawing/2014/main" id="{41023877-3244-4115-8B83-7CA56B93BE68}"/>
              </a:ext>
            </a:extLst>
          </p:cNvPr>
          <p:cNvSpPr txBox="1"/>
          <p:nvPr/>
        </p:nvSpPr>
        <p:spPr>
          <a:xfrm>
            <a:off x="333978" y="8616364"/>
            <a:ext cx="7346109" cy="369332"/>
          </a:xfrm>
          <a:prstGeom prst="rect">
            <a:avLst/>
          </a:prstGeom>
          <a:noFill/>
        </p:spPr>
        <p:txBody>
          <a:bodyPr wrap="square" rtlCol="0">
            <a:spAutoFit/>
          </a:bodyPr>
          <a:lstStyle/>
          <a:p>
            <a:pPr algn="ctr"/>
            <a:r>
              <a:rPr lang="en-US" dirty="0"/>
              <a:t>Scan here to register and receive a calendar invite </a:t>
            </a:r>
            <a:r>
              <a:rPr lang="en-US" b="1" dirty="0"/>
              <a:t>or </a:t>
            </a:r>
            <a:r>
              <a:rPr lang="en-US" dirty="0"/>
              <a:t>join day of</a:t>
            </a:r>
          </a:p>
        </p:txBody>
      </p:sp>
      <p:sp>
        <p:nvSpPr>
          <p:cNvPr id="10" name="TextBox 9">
            <a:extLst>
              <a:ext uri="{FF2B5EF4-FFF2-40B4-BE49-F238E27FC236}">
                <a16:creationId xmlns:a16="http://schemas.microsoft.com/office/drawing/2014/main" id="{957724EC-7D52-473E-9FF6-1F8A12D52459}"/>
              </a:ext>
            </a:extLst>
          </p:cNvPr>
          <p:cNvSpPr txBox="1"/>
          <p:nvPr/>
        </p:nvSpPr>
        <p:spPr>
          <a:xfrm>
            <a:off x="241181" y="8968293"/>
            <a:ext cx="7346109" cy="610936"/>
          </a:xfrm>
          <a:prstGeom prst="rect">
            <a:avLst/>
          </a:prstGeom>
          <a:noFill/>
        </p:spPr>
        <p:txBody>
          <a:bodyPr wrap="square" rtlCol="0">
            <a:spAutoFit/>
          </a:bodyPr>
          <a:lstStyle/>
          <a:p>
            <a:r>
              <a:rPr lang="en-US" i="1" dirty="0">
                <a:solidFill>
                  <a:srgbClr val="003B5C"/>
                </a:solidFill>
              </a:rPr>
              <a:t>Visit Events on AAH Nursing Hub-&gt;Shared Governance-&gt;Nursing Grand Rounds for a hyperlink to register</a:t>
            </a:r>
          </a:p>
        </p:txBody>
      </p:sp>
      <p:sp>
        <p:nvSpPr>
          <p:cNvPr id="5" name="Shape 114"/>
          <p:cNvSpPr/>
          <p:nvPr/>
        </p:nvSpPr>
        <p:spPr>
          <a:xfrm>
            <a:off x="241181" y="228207"/>
            <a:ext cx="7346109" cy="1298813"/>
          </a:xfrm>
          <a:prstGeom prst="rect">
            <a:avLst/>
          </a:prstGeom>
          <a:noFill/>
          <a:ln w="12700">
            <a:noFill/>
            <a:miter lim="400000"/>
          </a:ln>
          <a:effectLst>
            <a:softEdge rad="12700"/>
          </a:effectLst>
          <a:extLst>
            <a:ext uri="{C572A759-6A51-4108-AA02-DFA0A04FC94B}">
              <ma14:wrappingTextBoxFlag xmlns:ma14="http://schemas.microsoft.com/office/mac/drawingml/2011/main" xmlns="" val="1"/>
            </a:ext>
          </a:extLst>
        </p:spPr>
        <p:txBody>
          <a:bodyPr wrap="square" lIns="45718" tIns="45718" rIns="45718" bIns="45718">
            <a:spAutoFit/>
          </a:bodyPr>
          <a:lstStyle/>
          <a:p>
            <a:pPr algn="ctr">
              <a:defRPr sz="5000" b="1">
                <a:latin typeface="Arial"/>
                <a:ea typeface="Arial"/>
                <a:cs typeface="Arial"/>
                <a:sym typeface="Arial"/>
              </a:defRPr>
            </a:pPr>
            <a:r>
              <a:rPr lang="en-US" sz="4000" dirty="0">
                <a:solidFill>
                  <a:schemeClr val="bg1"/>
                </a:solidFill>
              </a:rPr>
              <a:t>Nursing Grand Rounds</a:t>
            </a:r>
          </a:p>
          <a:p>
            <a:pPr algn="ctr">
              <a:lnSpc>
                <a:spcPct val="80000"/>
              </a:lnSpc>
              <a:defRPr sz="2500">
                <a:latin typeface="Arial"/>
                <a:ea typeface="Arial"/>
                <a:cs typeface="Arial"/>
                <a:sym typeface="Arial"/>
              </a:defRPr>
            </a:pPr>
            <a:r>
              <a:rPr lang="en-US" sz="2400" dirty="0">
                <a:solidFill>
                  <a:schemeClr val="bg1"/>
                </a:solidFill>
                <a:latin typeface="Verdana"/>
                <a:cs typeface="Verdana"/>
              </a:rPr>
              <a:t>SAVE THE DATE</a:t>
            </a:r>
          </a:p>
          <a:p>
            <a:pPr algn="ctr">
              <a:lnSpc>
                <a:spcPct val="80000"/>
              </a:lnSpc>
              <a:defRPr sz="2500">
                <a:latin typeface="Arial"/>
                <a:ea typeface="Arial"/>
                <a:cs typeface="Arial"/>
                <a:sym typeface="Arial"/>
              </a:defRPr>
            </a:pPr>
            <a:endParaRPr lang="en-US" sz="2400" dirty="0">
              <a:solidFill>
                <a:schemeClr val="bg1"/>
              </a:solidFill>
              <a:latin typeface="Verdana"/>
              <a:cs typeface="Verdana"/>
            </a:endParaRPr>
          </a:p>
        </p:txBody>
      </p:sp>
      <p:pic>
        <p:nvPicPr>
          <p:cNvPr id="20" name="Picture 19" descr="Qr code&#10;&#10;Description automatically generated">
            <a:extLst>
              <a:ext uri="{FF2B5EF4-FFF2-40B4-BE49-F238E27FC236}">
                <a16:creationId xmlns:a16="http://schemas.microsoft.com/office/drawing/2014/main" id="{C7CDF125-B071-4420-88AE-C1F411DC050F}"/>
              </a:ext>
            </a:extLst>
          </p:cNvPr>
          <p:cNvPicPr>
            <a:picLocks noChangeAspect="1"/>
          </p:cNvPicPr>
          <p:nvPr/>
        </p:nvPicPr>
        <p:blipFill>
          <a:blip r:embed="rId4"/>
          <a:stretch>
            <a:fillRect/>
          </a:stretch>
        </p:blipFill>
        <p:spPr>
          <a:xfrm>
            <a:off x="2954114" y="6520160"/>
            <a:ext cx="1920240" cy="1920240"/>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F02A138B-26F8-44FC-BE43-C9900C4FA0AC}"/>
              </a:ext>
            </a:extLst>
          </p:cNvPr>
          <p:cNvPicPr>
            <a:picLocks noChangeAspect="1"/>
          </p:cNvPicPr>
          <p:nvPr/>
        </p:nvPicPr>
        <p:blipFill>
          <a:blip r:embed="rId5"/>
          <a:stretch>
            <a:fillRect/>
          </a:stretch>
        </p:blipFill>
        <p:spPr>
          <a:xfrm>
            <a:off x="-6165" y="80646"/>
            <a:ext cx="7772400" cy="1722533"/>
          </a:xfrm>
          <a:prstGeom prst="rect">
            <a:avLst/>
          </a:prstGeom>
        </p:spPr>
      </p:pic>
      <p:pic>
        <p:nvPicPr>
          <p:cNvPr id="18" name="Picture 17">
            <a:extLst>
              <a:ext uri="{FF2B5EF4-FFF2-40B4-BE49-F238E27FC236}">
                <a16:creationId xmlns:a16="http://schemas.microsoft.com/office/drawing/2014/main" id="{7C1B32A8-6E2C-4348-A4E5-FE5776DBF89B}"/>
              </a:ext>
            </a:extLst>
          </p:cNvPr>
          <p:cNvPicPr>
            <a:picLocks noChangeAspect="1"/>
          </p:cNvPicPr>
          <p:nvPr/>
        </p:nvPicPr>
        <p:blipFill>
          <a:blip r:embed="rId6"/>
          <a:stretch>
            <a:fillRect/>
          </a:stretch>
        </p:blipFill>
        <p:spPr>
          <a:xfrm>
            <a:off x="5668407" y="1644161"/>
            <a:ext cx="2011680" cy="2011680"/>
          </a:xfrm>
          <a:prstGeom prst="rect">
            <a:avLst/>
          </a:prstGeom>
        </p:spPr>
      </p:pic>
    </p:spTree>
    <p:extLst>
      <p:ext uri="{BB962C8B-B14F-4D97-AF65-F5344CB8AC3E}">
        <p14:creationId xmlns:p14="http://schemas.microsoft.com/office/powerpoint/2010/main" val="757687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FCCC709-4585-45F3-A2A6-FE49B9B3794B}"/>
              </a:ext>
            </a:extLst>
          </p:cNvPr>
          <p:cNvSpPr txBox="1"/>
          <p:nvPr/>
        </p:nvSpPr>
        <p:spPr>
          <a:xfrm>
            <a:off x="791307" y="920855"/>
            <a:ext cx="6189785" cy="461665"/>
          </a:xfrm>
          <a:prstGeom prst="rect">
            <a:avLst/>
          </a:prstGeom>
          <a:noFill/>
        </p:spPr>
        <p:txBody>
          <a:bodyPr wrap="square" rtlCol="0">
            <a:spAutoFit/>
          </a:bodyPr>
          <a:lstStyle/>
          <a:p>
            <a:r>
              <a:rPr lang="en-US" sz="2400" dirty="0"/>
              <a:t>Electronic Communication Board Insert</a:t>
            </a:r>
          </a:p>
        </p:txBody>
      </p:sp>
      <p:pic>
        <p:nvPicPr>
          <p:cNvPr id="4" name="Picture 3">
            <a:extLst>
              <a:ext uri="{FF2B5EF4-FFF2-40B4-BE49-F238E27FC236}">
                <a16:creationId xmlns:a16="http://schemas.microsoft.com/office/drawing/2014/main" id="{97A2AB6B-D434-453D-8575-1E2E043FCB91}"/>
              </a:ext>
            </a:extLst>
          </p:cNvPr>
          <p:cNvPicPr>
            <a:picLocks noChangeAspect="1"/>
          </p:cNvPicPr>
          <p:nvPr/>
        </p:nvPicPr>
        <p:blipFill>
          <a:blip r:embed="rId2"/>
          <a:stretch>
            <a:fillRect/>
          </a:stretch>
        </p:blipFill>
        <p:spPr>
          <a:xfrm>
            <a:off x="0" y="2846870"/>
            <a:ext cx="7772400" cy="4364660"/>
          </a:xfrm>
          <a:prstGeom prst="rect">
            <a:avLst/>
          </a:prstGeom>
        </p:spPr>
      </p:pic>
    </p:spTree>
    <p:extLst>
      <p:ext uri="{BB962C8B-B14F-4D97-AF65-F5344CB8AC3E}">
        <p14:creationId xmlns:p14="http://schemas.microsoft.com/office/powerpoint/2010/main" val="2846438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6456" y="9698693"/>
            <a:ext cx="5081560" cy="230832"/>
          </a:xfrm>
          <a:prstGeom prst="rect">
            <a:avLst/>
          </a:prstGeom>
          <a:noFill/>
        </p:spPr>
        <p:txBody>
          <a:bodyPr wrap="square" rtlCol="0">
            <a:spAutoFit/>
          </a:bodyPr>
          <a:lstStyle/>
          <a:p>
            <a:r>
              <a:rPr lang="en-US" sz="900" dirty="0">
                <a:solidFill>
                  <a:srgbClr val="FF0000"/>
                </a:solidFill>
                <a:latin typeface="Arial" charset="0"/>
                <a:ea typeface="Arial" charset="0"/>
                <a:cs typeface="Arial" charset="0"/>
              </a:rPr>
              <a:t>Created by M Hook   Created 05/06/2022   Post until  09/15/2022</a:t>
            </a:r>
            <a:endParaRPr lang="en-US" sz="900" dirty="0">
              <a:latin typeface="Arial" charset="0"/>
              <a:ea typeface="Arial" charset="0"/>
              <a:cs typeface="Arial" charset="0"/>
            </a:endParaRPr>
          </a:p>
        </p:txBody>
      </p:sp>
      <p:sp>
        <p:nvSpPr>
          <p:cNvPr id="12" name="Shape 114">
            <a:extLst>
              <a:ext uri="{FF2B5EF4-FFF2-40B4-BE49-F238E27FC236}">
                <a16:creationId xmlns:a16="http://schemas.microsoft.com/office/drawing/2014/main" id="{69A38FE6-7D76-4634-99DA-D02AE263377C}"/>
              </a:ext>
            </a:extLst>
          </p:cNvPr>
          <p:cNvSpPr/>
          <p:nvPr/>
        </p:nvSpPr>
        <p:spPr>
          <a:xfrm>
            <a:off x="0" y="128875"/>
            <a:ext cx="7772400" cy="818682"/>
          </a:xfrm>
          <a:prstGeom prst="rect">
            <a:avLst/>
          </a:prstGeom>
          <a:solidFill>
            <a:schemeClr val="bg2">
              <a:lumMod val="50000"/>
            </a:schemeClr>
          </a:solidFill>
          <a:ln w="12700">
            <a:solidFill>
              <a:srgbClr val="00A3E0"/>
            </a:solidFill>
            <a:miter lim="400000"/>
          </a:ln>
          <a:extLst>
            <a:ext uri="{C572A759-6A51-4108-AA02-DFA0A04FC94B}">
              <ma14:wrappingTextBoxFlag xmlns="" xmlns:ma14="http://schemas.microsoft.com/office/mac/drawingml/2011/main" val="1"/>
            </a:ext>
          </a:extLst>
        </p:spPr>
        <p:txBody>
          <a:bodyPr wrap="square" lIns="45718" tIns="45718" rIns="45718" bIns="45718" anchor="t">
            <a:spAutoFit/>
          </a:bodyPr>
          <a:lstStyle/>
          <a:p>
            <a:pPr algn="ctr">
              <a:defRPr sz="5000" b="1">
                <a:latin typeface="Arial"/>
                <a:ea typeface="Arial"/>
                <a:cs typeface="Arial"/>
                <a:sym typeface="Arial"/>
              </a:defRPr>
            </a:pPr>
            <a:r>
              <a:rPr lang="en-US" sz="3200" b="1" dirty="0">
                <a:solidFill>
                  <a:schemeClr val="bg1"/>
                </a:solidFill>
                <a:latin typeface="Verdana"/>
                <a:ea typeface="+mn-lt"/>
              </a:rPr>
              <a:t>Nursing Grand Rounds-2022-Q3</a:t>
            </a:r>
            <a:endParaRPr lang="en-US" sz="4800" dirty="0">
              <a:solidFill>
                <a:schemeClr val="bg1"/>
              </a:solidFill>
            </a:endParaRPr>
          </a:p>
          <a:p>
            <a:pPr algn="ctr">
              <a:lnSpc>
                <a:spcPct val="80000"/>
              </a:lnSpc>
              <a:defRPr sz="2500">
                <a:latin typeface="Arial"/>
                <a:ea typeface="Arial"/>
                <a:cs typeface="Arial"/>
                <a:sym typeface="Arial"/>
              </a:defRPr>
            </a:pPr>
            <a:r>
              <a:rPr lang="en-US" sz="1900" b="1" dirty="0">
                <a:solidFill>
                  <a:schemeClr val="bg1"/>
                </a:solidFill>
                <a:latin typeface="Verdana"/>
                <a:cs typeface="Verdana"/>
              </a:rPr>
              <a:t>SAVE THE DATE: September 15, 2022  4:00-5:00 pm</a:t>
            </a:r>
          </a:p>
        </p:txBody>
      </p:sp>
      <p:sp>
        <p:nvSpPr>
          <p:cNvPr id="4" name="AutoShape 4">
            <a:extLst>
              <a:ext uri="{FF2B5EF4-FFF2-40B4-BE49-F238E27FC236}">
                <a16:creationId xmlns:a16="http://schemas.microsoft.com/office/drawing/2014/main" id="{1C0EE2F6-D88D-49BA-8078-72E467E9D01D}"/>
              </a:ext>
            </a:extLst>
          </p:cNvPr>
          <p:cNvSpPr>
            <a:spLocks noChangeAspect="1" noChangeArrowheads="1"/>
          </p:cNvSpPr>
          <p:nvPr/>
        </p:nvSpPr>
        <p:spPr bwMode="auto">
          <a:xfrm>
            <a:off x="3886200" y="5029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7" name="Picture 16" descr="A picture containing drawing&#10;&#10;Description automatically generated">
            <a:extLst>
              <a:ext uri="{FF2B5EF4-FFF2-40B4-BE49-F238E27FC236}">
                <a16:creationId xmlns:a16="http://schemas.microsoft.com/office/drawing/2014/main" id="{20F5049D-CF4C-4600-8443-B7BC144853D9}"/>
              </a:ext>
            </a:extLst>
          </p:cNvPr>
          <p:cNvPicPr>
            <a:picLocks noChangeAspect="1"/>
          </p:cNvPicPr>
          <p:nvPr/>
        </p:nvPicPr>
        <p:blipFill>
          <a:blip r:embed="rId2"/>
          <a:stretch>
            <a:fillRect/>
          </a:stretch>
        </p:blipFill>
        <p:spPr>
          <a:xfrm>
            <a:off x="4742121" y="9301543"/>
            <a:ext cx="2873823" cy="397150"/>
          </a:xfrm>
          <a:prstGeom prst="rect">
            <a:avLst/>
          </a:prstGeom>
        </p:spPr>
      </p:pic>
      <p:sp>
        <p:nvSpPr>
          <p:cNvPr id="10" name="TextBox 9">
            <a:extLst>
              <a:ext uri="{FF2B5EF4-FFF2-40B4-BE49-F238E27FC236}">
                <a16:creationId xmlns:a16="http://schemas.microsoft.com/office/drawing/2014/main" id="{8764D04C-FA97-4060-A863-28D90CC3D91D}"/>
              </a:ext>
            </a:extLst>
          </p:cNvPr>
          <p:cNvSpPr txBox="1"/>
          <p:nvPr/>
        </p:nvSpPr>
        <p:spPr>
          <a:xfrm>
            <a:off x="111647" y="5378030"/>
            <a:ext cx="7504297" cy="4093428"/>
          </a:xfrm>
          <a:prstGeom prst="rect">
            <a:avLst/>
          </a:prstGeom>
          <a:noFill/>
        </p:spPr>
        <p:txBody>
          <a:bodyPr wrap="square" rtlCol="0">
            <a:spAutoFit/>
          </a:bodyPr>
          <a:lstStyle/>
          <a:p>
            <a:r>
              <a:rPr lang="en-US" sz="1200" b="1" dirty="0">
                <a:latin typeface="Verdana Pro Light" panose="020B0304030504040204" pitchFamily="34" charset="0"/>
                <a:ea typeface="Verdana" panose="020B0604030504040204" pitchFamily="34" charset="0"/>
                <a:cs typeface="Verdana" panose="020B0604030504040204" pitchFamily="34" charset="0"/>
              </a:rPr>
              <a:t>Continuing Nursing Education Hours</a:t>
            </a:r>
            <a:r>
              <a:rPr lang="en-US" sz="1200" dirty="0">
                <a:latin typeface="Verdana Pro Light" panose="020B0304030504040204" pitchFamily="34" charset="0"/>
                <a:ea typeface="Verdana" panose="020B0604030504040204" pitchFamily="34" charset="0"/>
                <a:cs typeface="Verdana" panose="020B0604030504040204" pitchFamily="34" charset="0"/>
              </a:rPr>
              <a:t>: 1.0 contact hour will be awarded upon successful completion of each program.</a:t>
            </a:r>
          </a:p>
          <a:p>
            <a:endParaRPr lang="en-US" sz="800" b="1" dirty="0">
              <a:latin typeface="Verdana Pro Light" panose="020B0304030504040204" pitchFamily="34" charset="0"/>
              <a:ea typeface="Verdana" panose="020B0604030504040204" pitchFamily="34" charset="0"/>
              <a:cs typeface="Verdana" panose="020B0604030504040204" pitchFamily="34" charset="0"/>
            </a:endParaRPr>
          </a:p>
          <a:p>
            <a:r>
              <a:rPr lang="en-US" sz="1200" b="1" dirty="0">
                <a:latin typeface="Verdana Pro Light" panose="020B0304030504040204" pitchFamily="34" charset="0"/>
                <a:ea typeface="Verdana" panose="020B0604030504040204" pitchFamily="34" charset="0"/>
                <a:cs typeface="Verdana" panose="020B0604030504040204" pitchFamily="34" charset="0"/>
              </a:rPr>
              <a:t>Criteria for Successful Completion of each Program</a:t>
            </a:r>
            <a:r>
              <a:rPr lang="en-US" sz="1200" dirty="0">
                <a:latin typeface="Verdana Pro Light" panose="020B0304030504040204" pitchFamily="34" charset="0"/>
                <a:ea typeface="Verdana" panose="020B0604030504040204" pitchFamily="34" charset="0"/>
                <a:cs typeface="Verdana" panose="020B0604030504040204" pitchFamily="34" charset="0"/>
              </a:rPr>
              <a:t>: Credit awarded commensurate with participation When evaluation submitted, participant will receive their certificate. </a:t>
            </a:r>
          </a:p>
          <a:p>
            <a:endParaRPr lang="en-US" sz="1200" b="1" dirty="0">
              <a:latin typeface="Verdana Pro Light" panose="020B0304030504040204" pitchFamily="34" charset="0"/>
              <a:ea typeface="Verdana" panose="020B0604030504040204" pitchFamily="34" charset="0"/>
              <a:cs typeface="Verdana" panose="020B0604030504040204" pitchFamily="34" charset="0"/>
            </a:endParaRPr>
          </a:p>
          <a:p>
            <a:r>
              <a:rPr lang="en-US" sz="1200" b="1" dirty="0">
                <a:latin typeface="Verdana Pro Light" panose="020B0304030504040204" pitchFamily="34" charset="0"/>
                <a:ea typeface="Verdana" panose="020B0604030504040204" pitchFamily="34" charset="0"/>
                <a:cs typeface="Verdana" panose="020B0604030504040204" pitchFamily="34" charset="0"/>
              </a:rPr>
              <a:t>Disclosure</a:t>
            </a:r>
            <a:r>
              <a:rPr lang="en-US" sz="1200" dirty="0">
                <a:latin typeface="Verdana Pro Light" panose="020B0304030504040204" pitchFamily="34" charset="0"/>
                <a:ea typeface="Verdana" panose="020B0604030504040204" pitchFamily="34" charset="0"/>
                <a:cs typeface="Verdana" panose="020B0604030504040204" pitchFamily="34" charset="0"/>
              </a:rPr>
              <a:t>: None of the planners or presenters for this educational activity have relevant financial relationships to disclose with ineligible companies. </a:t>
            </a:r>
          </a:p>
          <a:p>
            <a:endParaRPr lang="en-US" sz="1200" b="1" dirty="0">
              <a:latin typeface="Verdana Pro Light" panose="020B0304030504040204" pitchFamily="34" charset="0"/>
              <a:ea typeface="Yu Gothic" panose="020B0400000000000000" pitchFamily="34" charset="-128"/>
              <a:cs typeface="Verdana" panose="020B0604030504040204" pitchFamily="34" charset="0"/>
            </a:endParaRPr>
          </a:p>
          <a:p>
            <a:r>
              <a:rPr lang="en-US" sz="1200" b="1" dirty="0">
                <a:latin typeface="Verdana Pro Light" panose="020B0304030504040204" pitchFamily="34" charset="0"/>
                <a:ea typeface="Yu Gothic" panose="020B0400000000000000" pitchFamily="34" charset="-128"/>
                <a:cs typeface="Verdana" panose="020B0604030504040204" pitchFamily="34" charset="0"/>
              </a:rPr>
              <a:t>Nursing Grand Rounds is sponsored by System Nursing Research Council</a:t>
            </a:r>
          </a:p>
          <a:p>
            <a:r>
              <a:rPr lang="en-US" sz="1200" dirty="0">
                <a:latin typeface="Verdana Pro Light" panose="020B0304030504040204" pitchFamily="34" charset="0"/>
                <a:ea typeface="Yu Gothic" panose="020B0400000000000000" pitchFamily="34" charset="-128"/>
                <a:cs typeface="Verdana" panose="020B0604030504040204" pitchFamily="34" charset="0"/>
              </a:rPr>
              <a:t>Virtual Sessions are held the 3</a:t>
            </a:r>
            <a:r>
              <a:rPr lang="en-US" sz="1200" baseline="30000" dirty="0">
                <a:latin typeface="Verdana Pro Light" panose="020B0304030504040204" pitchFamily="34" charset="0"/>
                <a:ea typeface="Yu Gothic" panose="020B0400000000000000" pitchFamily="34" charset="-128"/>
                <a:cs typeface="Verdana" panose="020B0604030504040204" pitchFamily="34" charset="0"/>
              </a:rPr>
              <a:t>rd</a:t>
            </a:r>
            <a:r>
              <a:rPr lang="en-US" sz="1200" dirty="0">
                <a:latin typeface="Verdana Pro Light" panose="020B0304030504040204" pitchFamily="34" charset="0"/>
                <a:ea typeface="Yu Gothic" panose="020B0400000000000000" pitchFamily="34" charset="-128"/>
                <a:cs typeface="Verdana" panose="020B0604030504040204" pitchFamily="34" charset="0"/>
              </a:rPr>
              <a:t> Thursday of the month from 1600 – 1700 using</a:t>
            </a:r>
          </a:p>
          <a:p>
            <a:r>
              <a:rPr lang="en-US" sz="1200" dirty="0">
                <a:latin typeface="Verdana Pro Light" panose="020B0304030504040204" pitchFamily="34" charset="0"/>
                <a:ea typeface="Yu Gothic" panose="020B0400000000000000" pitchFamily="34" charset="-128"/>
                <a:cs typeface="Verdana" panose="020B0604030504040204" pitchFamily="34" charset="0"/>
              </a:rPr>
              <a:t>Microsoft Teams Webinar.  You can access via QR code on flyers or on </a:t>
            </a:r>
          </a:p>
          <a:p>
            <a:r>
              <a:rPr lang="en-US" sz="1200" dirty="0">
                <a:solidFill>
                  <a:srgbClr val="C00000"/>
                </a:solidFill>
                <a:latin typeface="Verdana Pro Light" panose="020B0304030504040204" pitchFamily="34" charset="0"/>
                <a:ea typeface="Yu Gothic" panose="020B0400000000000000" pitchFamily="34" charset="-128"/>
                <a:cs typeface="Verdana" panose="020B0604030504040204" pitchFamily="34" charset="0"/>
                <a:hlinkClick r:id="rId3"/>
              </a:rPr>
              <a:t>AAH Nursing Hub-Shared Governance- Nursing Grand Rounds-Sept</a:t>
            </a:r>
            <a:endParaRPr lang="en-US" sz="1200" dirty="0">
              <a:solidFill>
                <a:srgbClr val="C00000"/>
              </a:solidFill>
              <a:latin typeface="Verdana Pro Light" panose="020B0304030504040204" pitchFamily="34" charset="0"/>
              <a:ea typeface="Yu Gothic" panose="020B0400000000000000" pitchFamily="34" charset="-128"/>
              <a:cs typeface="Verdana" panose="020B0604030504040204" pitchFamily="34" charset="0"/>
            </a:endParaRPr>
          </a:p>
          <a:p>
            <a:r>
              <a:rPr lang="en-US" sz="1200" dirty="0">
                <a:latin typeface="Verdana Pro Light" panose="020B0304030504040204" pitchFamily="34" charset="0"/>
                <a:ea typeface="Yu Gothic" panose="020B0400000000000000" pitchFamily="34" charset="-128"/>
                <a:cs typeface="Verdana" panose="020B0604030504040204" pitchFamily="34" charset="0"/>
              </a:rPr>
              <a:t>The recorded  sessions will be available as self-learning program (SLP) </a:t>
            </a:r>
          </a:p>
          <a:p>
            <a:r>
              <a:rPr lang="en-US" sz="1200" dirty="0">
                <a:latin typeface="Verdana Pro Light" panose="020B0304030504040204" pitchFamily="34" charset="0"/>
                <a:ea typeface="Yu Gothic" panose="020B0400000000000000" pitchFamily="34" charset="-128"/>
                <a:cs typeface="Verdana" panose="020B0604030504040204" pitchFamily="34" charset="0"/>
              </a:rPr>
              <a:t>in Workday from 10/1/22 to 12/31/22.  </a:t>
            </a:r>
          </a:p>
          <a:p>
            <a:endParaRPr lang="en-US" sz="1200" dirty="0">
              <a:latin typeface="Verdana Pro Light" panose="020B0304030504040204" pitchFamily="34" charset="0"/>
              <a:ea typeface="Verdana" panose="020B0604030504040204" pitchFamily="34" charset="0"/>
              <a:cs typeface="Verdana" panose="020B0604030504040204" pitchFamily="34" charset="0"/>
            </a:endParaRPr>
          </a:p>
          <a:p>
            <a:r>
              <a:rPr lang="en-US" sz="1200" b="1" dirty="0">
                <a:latin typeface="Verdana Pro Light" panose="020B0304030504040204" pitchFamily="34" charset="0"/>
                <a:ea typeface="Verdana" panose="020B0604030504040204" pitchFamily="34" charset="0"/>
                <a:cs typeface="Verdana" panose="020B0604030504040204" pitchFamily="34" charset="0"/>
              </a:rPr>
              <a:t>Questions?  Please contact:  </a:t>
            </a:r>
            <a:r>
              <a:rPr lang="en-US" sz="1200" dirty="0">
                <a:latin typeface="Verdana Pro Light" panose="020B0304030504040204" pitchFamily="34" charset="0"/>
                <a:ea typeface="Verdana" panose="020B0604030504040204" pitchFamily="34" charset="0"/>
                <a:cs typeface="Verdana" panose="020B0604030504040204" pitchFamily="34" charset="0"/>
              </a:rPr>
              <a:t>Mary Hook, PhD, RN-BC – Lead Nurse Planner  414-218-0990   </a:t>
            </a:r>
            <a:r>
              <a:rPr lang="en-US" sz="1200" u="sng" dirty="0">
                <a:latin typeface="Verdana Pro Light" panose="020B0304030504040204" pitchFamily="34" charset="0"/>
                <a:ea typeface="Verdana" panose="020B0604030504040204" pitchFamily="34" charset="0"/>
                <a:cs typeface="Verdana" panose="020B0604030504040204" pitchFamily="34" charset="0"/>
                <a:hlinkClick r:id="rId4"/>
              </a:rPr>
              <a:t>mary.hook@aah.</a:t>
            </a:r>
            <a:r>
              <a:rPr lang="en-US" sz="1200" dirty="0">
                <a:latin typeface="Verdana Pro Light" panose="020B0304030504040204" pitchFamily="34" charset="0"/>
                <a:ea typeface="Verdana" panose="020B0604030504040204" pitchFamily="34" charset="0"/>
                <a:cs typeface="Verdana" panose="020B0604030504040204" pitchFamily="34" charset="0"/>
                <a:hlinkClick r:id="rId4"/>
              </a:rPr>
              <a:t>org</a:t>
            </a:r>
            <a:r>
              <a:rPr lang="en-US" sz="1200" dirty="0">
                <a:latin typeface="Verdana Pro Light" panose="020B0304030504040204" pitchFamily="34" charset="0"/>
                <a:ea typeface="Verdana" panose="020B0604030504040204" pitchFamily="34" charset="0"/>
                <a:cs typeface="Verdana" panose="020B0604030504040204" pitchFamily="34" charset="0"/>
              </a:rPr>
              <a:t> OR Cynde Garza – Project Coordinator </a:t>
            </a:r>
            <a:r>
              <a:rPr lang="en-US" sz="1200" dirty="0">
                <a:latin typeface="Verdana Pro Light" panose="020B0304030504040204" pitchFamily="34" charset="0"/>
                <a:ea typeface="Verdana" panose="020B0604030504040204" pitchFamily="34" charset="0"/>
                <a:cs typeface="Verdana" panose="020B0604030504040204" pitchFamily="34" charset="0"/>
                <a:hlinkClick r:id="rId5"/>
              </a:rPr>
              <a:t>Cynthia.Garza@aah.org</a:t>
            </a:r>
            <a:r>
              <a:rPr lang="en-US" sz="1200" dirty="0">
                <a:latin typeface="Verdana Pro Light" panose="020B0304030504040204" pitchFamily="34" charset="0"/>
                <a:ea typeface="Verdana" panose="020B0604030504040204" pitchFamily="34" charset="0"/>
                <a:cs typeface="Verdana" panose="020B0604030504040204" pitchFamily="34" charset="0"/>
              </a:rPr>
              <a:t> </a:t>
            </a:r>
          </a:p>
          <a:p>
            <a:endParaRPr lang="en-US" sz="1200" dirty="0">
              <a:latin typeface="Verdana Pro Light" panose="020B0304030504040204" pitchFamily="34" charset="0"/>
              <a:ea typeface="Verdana" panose="020B0604030504040204" pitchFamily="34" charset="0"/>
              <a:cs typeface="Verdana" panose="020B0604030504040204" pitchFamily="34" charset="0"/>
            </a:endParaRPr>
          </a:p>
          <a:p>
            <a:r>
              <a:rPr lang="en-US" sz="1200" b="1" dirty="0">
                <a:latin typeface="Verdana Pro Light" panose="020B0304030504040204" pitchFamily="34" charset="0"/>
                <a:ea typeface="Verdana" panose="020B0604030504040204" pitchFamily="34" charset="0"/>
                <a:cs typeface="Verdana" panose="020B0604030504040204" pitchFamily="34" charset="0"/>
              </a:rPr>
              <a:t>Accreditation Statement</a:t>
            </a:r>
            <a:r>
              <a:rPr lang="en-US" sz="1200" dirty="0">
                <a:latin typeface="Verdana Pro Light" panose="020B0304030504040204" pitchFamily="34" charset="0"/>
                <a:ea typeface="Verdana" panose="020B0604030504040204" pitchFamily="34" charset="0"/>
                <a:cs typeface="Verdana" panose="020B0604030504040204" pitchFamily="34" charset="0"/>
              </a:rPr>
              <a:t>: Advocate Aurora Health is approved as a provider of nursing continuing professional development by the Ohio Nurses Association, an accredited approver by the American Nurses Credentialing Center's Commission on Accreditation. (OBN-001-91</a:t>
            </a:r>
            <a:r>
              <a:rPr lang="en-US" sz="1200" dirty="0">
                <a:latin typeface="Verdana" panose="020B0604030504040204" pitchFamily="34" charset="0"/>
                <a:ea typeface="Verdana" panose="020B0604030504040204" pitchFamily="34" charset="0"/>
                <a:cs typeface="Verdana" panose="020B0604030504040204" pitchFamily="34" charset="0"/>
              </a:rPr>
              <a:t>)​.</a:t>
            </a:r>
            <a:endParaRPr lang="en-US" sz="1200" dirty="0"/>
          </a:p>
        </p:txBody>
      </p:sp>
      <p:sp>
        <p:nvSpPr>
          <p:cNvPr id="9" name="Shape 113">
            <a:extLst>
              <a:ext uri="{FF2B5EF4-FFF2-40B4-BE49-F238E27FC236}">
                <a16:creationId xmlns:a16="http://schemas.microsoft.com/office/drawing/2014/main" id="{85F72F42-51D7-48A7-9DE7-784EB38AA65A}"/>
              </a:ext>
            </a:extLst>
          </p:cNvPr>
          <p:cNvSpPr/>
          <p:nvPr/>
        </p:nvSpPr>
        <p:spPr>
          <a:xfrm>
            <a:off x="156456" y="1166705"/>
            <a:ext cx="7504296" cy="4411460"/>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nchor="t">
            <a:spAutoFit/>
          </a:bodyPr>
          <a:lstStyle>
            <a:lvl1pPr>
              <a:defRPr sz="3800" baseline="30000">
                <a:latin typeface="Arial"/>
                <a:ea typeface="Arial"/>
                <a:cs typeface="Arial"/>
                <a:sym typeface="Arial"/>
              </a:defRPr>
            </a:lvl1pPr>
          </a:lstStyle>
          <a:p>
            <a:pPr marL="0" marR="0" lvl="0" indent="0" algn="l" defTabSz="855852" rtl="0" eaLnBrk="1" fontAlgn="auto" latinLnBrk="0" hangingPunct="1">
              <a:lnSpc>
                <a:spcPct val="100000"/>
              </a:lnSpc>
              <a:spcBef>
                <a:spcPts val="0"/>
              </a:spcBef>
              <a:spcAft>
                <a:spcPts val="0"/>
              </a:spcAft>
              <a:buClrTx/>
              <a:buSzTx/>
              <a:buFontTx/>
              <a:buNone/>
              <a:tabLst/>
              <a:defRPr/>
            </a:pPr>
            <a:r>
              <a:rPr lang="en-US" sz="4200" b="1" dirty="0">
                <a:latin typeface="Verdana" panose="020B0604030504040204" pitchFamily="34" charset="0"/>
                <a:ea typeface="Verdana" panose="020B0604030504040204" pitchFamily="34" charset="0"/>
              </a:rPr>
              <a:t>Pediatric Sepsis: </a:t>
            </a:r>
          </a:p>
          <a:p>
            <a:pPr marL="0" marR="0" lvl="0" indent="0" algn="l" defTabSz="855852" rtl="0" eaLnBrk="1" fontAlgn="auto" latinLnBrk="0" hangingPunct="1">
              <a:lnSpc>
                <a:spcPct val="100000"/>
              </a:lnSpc>
              <a:spcBef>
                <a:spcPts val="0"/>
              </a:spcBef>
              <a:spcAft>
                <a:spcPts val="0"/>
              </a:spcAft>
              <a:buClrTx/>
              <a:buSzTx/>
              <a:buFontTx/>
              <a:buNone/>
              <a:tabLst/>
              <a:defRPr/>
            </a:pPr>
            <a:r>
              <a:rPr lang="en-US" sz="4200" b="1" dirty="0">
                <a:latin typeface="Verdana" panose="020B0604030504040204" pitchFamily="34" charset="0"/>
                <a:ea typeface="Verdana" panose="020B0604030504040204" pitchFamily="34" charset="0"/>
              </a:rPr>
              <a:t>Are You Sepsis Savvy?</a:t>
            </a:r>
          </a:p>
          <a:p>
            <a:pPr marL="0" marR="0" lvl="0" indent="0" algn="l" defTabSz="855852"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t>Presenters</a:t>
            </a:r>
            <a:r>
              <a:rPr lang="en-US" sz="2200" b="1" dirty="0">
                <a:solidFill>
                  <a:prstClr val="black"/>
                </a:solidFill>
                <a:latin typeface="Verdana" panose="020B0604030504040204" pitchFamily="34" charset="0"/>
                <a:ea typeface="Verdana" panose="020B0604030504040204" pitchFamily="34" charset="0"/>
                <a:cs typeface="Verdana" panose="020B0604030504040204" pitchFamily="34" charset="0"/>
              </a:rPr>
              <a:t>:</a:t>
            </a:r>
          </a:p>
          <a:p>
            <a:pPr marL="0" marR="0" lvl="0" indent="0" algn="l" defTabSz="855852" rtl="0" eaLnBrk="1" fontAlgn="auto" latinLnBrk="0" hangingPunct="1">
              <a:lnSpc>
                <a:spcPct val="100000"/>
              </a:lnSpc>
              <a:spcBef>
                <a:spcPts val="0"/>
              </a:spcBef>
              <a:spcAft>
                <a:spcPts val="0"/>
              </a:spcAft>
              <a:buClrTx/>
              <a:buSzTx/>
              <a:buFontTx/>
              <a:buNone/>
              <a:tabLst/>
              <a:defRPr/>
            </a:pPr>
            <a:r>
              <a:rPr lang="en-US" sz="2000" b="1" i="0" dirty="0">
                <a:solidFill>
                  <a:srgbClr val="000000"/>
                </a:solidFill>
                <a:latin typeface="Verdana" panose="020B0604030504040204" pitchFamily="34" charset="0"/>
                <a:ea typeface="Verdana" panose="020B0604030504040204" pitchFamily="34" charset="0"/>
                <a:cs typeface="Times New Roman" panose="02020603050405020304" pitchFamily="18" charset="0"/>
              </a:rPr>
              <a:t>   Emily C. Dawson, MD</a:t>
            </a:r>
            <a:r>
              <a:rPr lang="en-US" sz="2000" b="1" i="0" dirty="0">
                <a:solidFill>
                  <a:srgbClr val="000000"/>
                </a:solidFill>
                <a:effectLst/>
                <a:latin typeface="Verdana" panose="020B0604030504040204" pitchFamily="34" charset="0"/>
                <a:ea typeface="Verdana" panose="020B0604030504040204" pitchFamily="34" charset="0"/>
              </a:rPr>
              <a:t> </a:t>
            </a:r>
            <a:endParaRPr lang="en-US" sz="2000" b="1" dirty="0">
              <a:effectLst/>
              <a:latin typeface="Verdana" panose="020B0604030504040204" pitchFamily="34" charset="0"/>
              <a:ea typeface="Verdana" panose="020B0604030504040204" pitchFamily="34" charset="0"/>
              <a:cs typeface="Times New Roman" panose="02020603050405020304" pitchFamily="18" charset="0"/>
            </a:endParaRPr>
          </a:p>
          <a:p>
            <a:pPr marL="0" marR="0" lvl="0" indent="0" algn="l" defTabSz="855852" rtl="0" eaLnBrk="1" fontAlgn="auto" latinLnBrk="0" hangingPunct="1">
              <a:lnSpc>
                <a:spcPct val="100000"/>
              </a:lnSpc>
              <a:spcBef>
                <a:spcPts val="0"/>
              </a:spcBef>
              <a:spcAft>
                <a:spcPts val="0"/>
              </a:spcAft>
              <a:buClrTx/>
              <a:buSzTx/>
              <a:buFontTx/>
              <a:buNone/>
              <a:tabLst/>
              <a:defRPr/>
            </a:pPr>
            <a:r>
              <a:rPr lang="en-US" sz="2000" b="1" dirty="0">
                <a:effectLst/>
                <a:latin typeface="Verdana" panose="020B0604030504040204" pitchFamily="34" charset="0"/>
                <a:ea typeface="Verdana" panose="020B0604030504040204" pitchFamily="34" charset="0"/>
                <a:cs typeface="Times New Roman" panose="02020603050405020304" pitchFamily="18" charset="0"/>
              </a:rPr>
              <a:t>   Megan Morgan, MSN, APRN, PCNS-BC, CPN</a:t>
            </a:r>
          </a:p>
          <a:p>
            <a:pPr marL="0" marR="0" lvl="0" indent="0" algn="l" defTabSz="855852" rtl="0" eaLnBrk="1" fontAlgn="auto" latinLnBrk="0" hangingPunct="1">
              <a:lnSpc>
                <a:spcPct val="100000"/>
              </a:lnSpc>
              <a:spcBef>
                <a:spcPts val="0"/>
              </a:spcBef>
              <a:spcAft>
                <a:spcPts val="0"/>
              </a:spcAft>
              <a:buClrTx/>
              <a:buSzTx/>
              <a:buFontTx/>
              <a:buNone/>
              <a:tabLst/>
              <a:defRPr/>
            </a:pPr>
            <a:r>
              <a:rPr lang="en-US" sz="2000" b="1" dirty="0">
                <a:latin typeface="Verdana" panose="020B0604030504040204" pitchFamily="34" charset="0"/>
                <a:ea typeface="Verdana" panose="020B0604030504040204" pitchFamily="34" charset="0"/>
                <a:cs typeface="Times New Roman" panose="02020603050405020304" pitchFamily="18" charset="0"/>
              </a:rPr>
              <a:t>   Allison Palhegyi, BSN, RN, CPEN</a:t>
            </a:r>
          </a:p>
          <a:p>
            <a:pPr marL="0" marR="0" lvl="0" indent="0" algn="l" defTabSz="855852" rtl="0" eaLnBrk="1" fontAlgn="auto" latinLnBrk="0" hangingPunct="1">
              <a:lnSpc>
                <a:spcPct val="100000"/>
              </a:lnSpc>
              <a:spcBef>
                <a:spcPts val="0"/>
              </a:spcBef>
              <a:spcAft>
                <a:spcPts val="0"/>
              </a:spcAft>
              <a:buClrTx/>
              <a:buSzTx/>
              <a:buFontTx/>
              <a:buNone/>
              <a:tabLst/>
              <a:defRPr/>
            </a:pPr>
            <a:r>
              <a:rPr lang="en-US" sz="2000" i="1" dirty="0">
                <a:solidFill>
                  <a:prstClr val="black"/>
                </a:solidFill>
                <a:latin typeface="Verdana" panose="020B0604030504040204" pitchFamily="34" charset="0"/>
                <a:ea typeface="Verdana" panose="020B0604030504040204" pitchFamily="34" charset="0"/>
                <a:cs typeface="Times New Roman" panose="02020603050405020304" pitchFamily="18" charset="0"/>
              </a:rPr>
              <a:t>     Advocate Children’s Hospital </a:t>
            </a:r>
          </a:p>
          <a:p>
            <a:pPr marL="0" marR="0" lvl="0" indent="0" algn="l" defTabSz="855852"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a:p>
            <a:pPr marL="0" marR="0" lvl="0" indent="0" algn="l" defTabSz="855852" rtl="0" eaLnBrk="0" fontAlgn="base" latinLnBrk="0" hangingPunct="0">
              <a:lnSpc>
                <a:spcPct val="100000"/>
              </a:lnSpc>
              <a:spcBef>
                <a:spcPts val="0"/>
              </a:spcBef>
              <a:spcAft>
                <a:spcPts val="0"/>
              </a:spcAft>
              <a:buClrTx/>
              <a:buSzTx/>
              <a:buFontTx/>
              <a:buNone/>
              <a:tabLst/>
              <a:defRPr/>
            </a:pPr>
            <a:r>
              <a:rPr kumimoji="0" lang="en-US" sz="1900" b="1" i="0" u="sng"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t>Overview</a:t>
            </a:r>
            <a:r>
              <a:rPr kumimoji="0" lang="en-US" sz="1900" b="1"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t>:</a:t>
            </a:r>
            <a:r>
              <a:rPr kumimoji="0" lang="en-US" sz="1900" b="0"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t> </a:t>
            </a:r>
          </a:p>
          <a:p>
            <a:pPr eaLnBrk="0" fontAlgn="base" hangingPunct="0">
              <a:defRPr/>
            </a:pPr>
            <a:r>
              <a:rPr lang="en-US" sz="1900" dirty="0">
                <a:effectLst/>
                <a:latin typeface="Verdana" panose="020B0604030504040204" pitchFamily="34" charset="0"/>
                <a:ea typeface="Verdana" panose="020B0604030504040204" pitchFamily="34" charset="0"/>
                <a:cs typeface="Times New Roman" panose="02020603050405020304" pitchFamily="18" charset="0"/>
              </a:rPr>
              <a:t>In the US, more than 75,000 cases of sepsis each year with as many as 7,000 pediatric deaths. Many children who survive sepsis are left with long-term problems. This presentation will review the importance of early recognition and treatment within the first one hour to ensure the best outcomes for children.</a:t>
            </a:r>
          </a:p>
          <a:p>
            <a:pPr eaLnBrk="0" fontAlgn="base" hangingPunct="0">
              <a:defRPr/>
            </a:pP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p>
            <a:pPr eaLnBrk="0" fontAlgn="base" hangingPunct="0">
              <a:defRPr/>
            </a:pPr>
            <a:r>
              <a:rPr kumimoji="0" lang="en-US" sz="1900" b="1"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t>Objectives</a:t>
            </a:r>
            <a:r>
              <a:rPr kumimoji="0" lang="en-US" sz="1900" b="0"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t>: Participants will be able to:</a:t>
            </a:r>
          </a:p>
          <a:p>
            <a:pPr marR="0" lvl="0" algn="l" defTabSz="855852" rtl="0" eaLnBrk="0" fontAlgn="base" latinLnBrk="0" hangingPunct="0">
              <a:lnSpc>
                <a:spcPct val="100000"/>
              </a:lnSpc>
              <a:spcBef>
                <a:spcPts val="0"/>
              </a:spcBef>
              <a:spcAft>
                <a:spcPts val="0"/>
              </a:spcAft>
              <a:buClrTx/>
              <a:buSzPct val="75000"/>
              <a:tabLst/>
              <a:defRPr/>
            </a:pPr>
            <a:r>
              <a:rPr kumimoji="0" lang="en-US" sz="1900" b="0"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t>1. Describe </a:t>
            </a:r>
            <a:r>
              <a:rPr lang="en-US" sz="1900" dirty="0">
                <a:solidFill>
                  <a:prstClr val="black"/>
                </a:solidFill>
                <a:latin typeface="Verdana" panose="020B0604030504040204" pitchFamily="34" charset="0"/>
                <a:ea typeface="Verdana" panose="020B0604030504040204" pitchFamily="34" charset="0"/>
                <a:cs typeface="Verdana" panose="020B0604030504040204" pitchFamily="34" charset="0"/>
              </a:rPr>
              <a:t>sepsis as it relates to the pediatric population.</a:t>
            </a:r>
          </a:p>
          <a:p>
            <a:pPr marR="0" lvl="0" algn="l" defTabSz="855852" rtl="0" eaLnBrk="0" fontAlgn="base" latinLnBrk="0" hangingPunct="0">
              <a:lnSpc>
                <a:spcPct val="100000"/>
              </a:lnSpc>
              <a:spcBef>
                <a:spcPts val="0"/>
              </a:spcBef>
              <a:spcAft>
                <a:spcPts val="0"/>
              </a:spcAft>
              <a:buClrTx/>
              <a:buSzPct val="75000"/>
              <a:tabLst/>
              <a:defRPr/>
            </a:pPr>
            <a:r>
              <a:rPr lang="en-US" sz="1900" dirty="0">
                <a:solidFill>
                  <a:prstClr val="black"/>
                </a:solidFill>
                <a:latin typeface="Verdana" panose="020B0604030504040204" pitchFamily="34" charset="0"/>
                <a:ea typeface="Verdana" panose="020B0604030504040204" pitchFamily="34" charset="0"/>
                <a:cs typeface="Verdana" panose="020B0604030504040204" pitchFamily="34" charset="0"/>
              </a:rPr>
              <a:t>2. Understand the importance of time sensitive treatments in pediatric sepsis. </a:t>
            </a:r>
            <a:endParaRPr kumimoji="0" lang="en-US" sz="1900" b="0"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a:p>
            <a:pPr marL="0" marR="0" lvl="0" indent="0" algn="l" defTabSz="855852" rtl="0" eaLnBrk="0" fontAlgn="base" latinLnBrk="0" hangingPunct="0">
              <a:lnSpc>
                <a:spcPct val="100000"/>
              </a:lnSpc>
              <a:spcBef>
                <a:spcPts val="0"/>
              </a:spcBef>
              <a:spcAft>
                <a:spcPts val="0"/>
              </a:spcAft>
              <a:buClrTx/>
              <a:buSzTx/>
              <a:buFontTx/>
              <a:buNone/>
              <a:tabLst/>
              <a:defRPr/>
            </a:pPr>
            <a:r>
              <a:rPr kumimoji="0" lang="en-US" sz="1900" b="1"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t>Desired Outcome</a:t>
            </a:r>
            <a:r>
              <a:rPr kumimoji="0" lang="en-US" sz="1900" b="0"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t>: At the end of the presentation, participants will be asked to use a Likert Scale to rate their knowledge increase of care strategies to manage pediatric sepsis. </a:t>
            </a:r>
          </a:p>
          <a:p>
            <a:pPr marL="0" marR="0" lvl="0" indent="0" algn="l" defTabSz="855852" rtl="0" eaLnBrk="0" fontAlgn="base" latinLnBrk="0" hangingPunct="0">
              <a:lnSpc>
                <a:spcPct val="100000"/>
              </a:lnSpc>
              <a:spcBef>
                <a:spcPts val="0"/>
              </a:spcBef>
              <a:spcAft>
                <a:spcPts val="0"/>
              </a:spcAft>
              <a:buClrTx/>
              <a:buSzTx/>
              <a:buFontTx/>
              <a:buNone/>
              <a:tabLst/>
              <a:defRPr/>
            </a:pPr>
            <a:endParaRPr kumimoji="0" lang="en-US" sz="1900" b="0"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pic>
        <p:nvPicPr>
          <p:cNvPr id="3" name="Picture 2" descr="Qr code&#10;&#10;Description automatically generated">
            <a:extLst>
              <a:ext uri="{FF2B5EF4-FFF2-40B4-BE49-F238E27FC236}">
                <a16:creationId xmlns:a16="http://schemas.microsoft.com/office/drawing/2014/main" id="{709232F2-BD03-4F75-91E2-6CE3599A8496}"/>
              </a:ext>
            </a:extLst>
          </p:cNvPr>
          <p:cNvPicPr>
            <a:picLocks noChangeAspect="1"/>
          </p:cNvPicPr>
          <p:nvPr/>
        </p:nvPicPr>
        <p:blipFill>
          <a:blip r:embed="rId6"/>
          <a:stretch>
            <a:fillRect/>
          </a:stretch>
        </p:blipFill>
        <p:spPr>
          <a:xfrm>
            <a:off x="6108700" y="6775539"/>
            <a:ext cx="1371600" cy="1371600"/>
          </a:xfrm>
          <a:prstGeom prst="rect">
            <a:avLst/>
          </a:prstGeom>
        </p:spPr>
      </p:pic>
      <p:pic>
        <p:nvPicPr>
          <p:cNvPr id="2" name="Picture 1">
            <a:extLst>
              <a:ext uri="{FF2B5EF4-FFF2-40B4-BE49-F238E27FC236}">
                <a16:creationId xmlns:a16="http://schemas.microsoft.com/office/drawing/2014/main" id="{98695767-FEF5-4270-A609-9BEF22058222}"/>
              </a:ext>
            </a:extLst>
          </p:cNvPr>
          <p:cNvPicPr>
            <a:picLocks noChangeAspect="1"/>
          </p:cNvPicPr>
          <p:nvPr/>
        </p:nvPicPr>
        <p:blipFill>
          <a:blip r:embed="rId7"/>
          <a:stretch>
            <a:fillRect/>
          </a:stretch>
        </p:blipFill>
        <p:spPr>
          <a:xfrm>
            <a:off x="4742121" y="1166705"/>
            <a:ext cx="2930434" cy="1553272"/>
          </a:xfrm>
          <a:prstGeom prst="rect">
            <a:avLst/>
          </a:prstGeom>
        </p:spPr>
      </p:pic>
    </p:spTree>
    <p:extLst>
      <p:ext uri="{BB962C8B-B14F-4D97-AF65-F5344CB8AC3E}">
        <p14:creationId xmlns:p14="http://schemas.microsoft.com/office/powerpoint/2010/main" val="56055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A picture containing chart&#10;&#10;Description automatically generated">
            <a:extLst>
              <a:ext uri="{FF2B5EF4-FFF2-40B4-BE49-F238E27FC236}">
                <a16:creationId xmlns:a16="http://schemas.microsoft.com/office/drawing/2014/main" id="{E329E701-438B-43DF-8334-E09EAADD3A36}"/>
              </a:ext>
            </a:extLst>
          </p:cNvPr>
          <p:cNvPicPr>
            <a:picLocks noChangeAspect="1"/>
          </p:cNvPicPr>
          <p:nvPr/>
        </p:nvPicPr>
        <p:blipFill>
          <a:blip r:embed="rId4"/>
          <a:stretch>
            <a:fillRect/>
          </a:stretch>
        </p:blipFill>
        <p:spPr>
          <a:xfrm>
            <a:off x="162641" y="154127"/>
            <a:ext cx="7517446" cy="1594609"/>
          </a:xfrm>
          <a:prstGeom prst="rect">
            <a:avLst/>
          </a:prstGeom>
        </p:spPr>
      </p:pic>
      <p:sp>
        <p:nvSpPr>
          <p:cNvPr id="2" name="TextBox 1"/>
          <p:cNvSpPr txBox="1"/>
          <p:nvPr/>
        </p:nvSpPr>
        <p:spPr>
          <a:xfrm>
            <a:off x="148385" y="9672152"/>
            <a:ext cx="5081560" cy="215444"/>
          </a:xfrm>
          <a:prstGeom prst="rect">
            <a:avLst/>
          </a:prstGeom>
          <a:noFill/>
        </p:spPr>
        <p:txBody>
          <a:bodyPr wrap="square" rtlCol="0">
            <a:spAutoFit/>
          </a:bodyPr>
          <a:lstStyle/>
          <a:p>
            <a:r>
              <a:rPr lang="en-US" sz="800" dirty="0">
                <a:latin typeface="Arial" charset="0"/>
                <a:ea typeface="Arial" charset="0"/>
                <a:cs typeface="Arial" charset="0"/>
              </a:rPr>
              <a:t>Created by Hook/Garza   Created 05.11.22   Revised   Post until  091522</a:t>
            </a:r>
            <a:endParaRPr lang="en-US" sz="900" dirty="0">
              <a:latin typeface="Arial" charset="0"/>
              <a:ea typeface="Arial" charset="0"/>
              <a:cs typeface="Arial" charset="0"/>
            </a:endParaRPr>
          </a:p>
        </p:txBody>
      </p:sp>
      <p:sp>
        <p:nvSpPr>
          <p:cNvPr id="6" name="Shape 113"/>
          <p:cNvSpPr/>
          <p:nvPr/>
        </p:nvSpPr>
        <p:spPr>
          <a:xfrm>
            <a:off x="431921" y="2687158"/>
            <a:ext cx="7150221" cy="3970314"/>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3800" baseline="30000">
                <a:latin typeface="Arial"/>
                <a:ea typeface="Arial"/>
                <a:cs typeface="Arial"/>
                <a:sym typeface="Arial"/>
              </a:defRPr>
            </a:lvl1pPr>
          </a:lstStyle>
          <a:p>
            <a:r>
              <a:rPr lang="en-US" sz="2000" b="1" baseline="0" dirty="0">
                <a:latin typeface="Verdana" panose="020B0604030504040204" pitchFamily="34" charset="0"/>
                <a:ea typeface="Verdana" panose="020B0604030504040204" pitchFamily="34" charset="0"/>
                <a:cs typeface="Verdana"/>
              </a:rPr>
              <a:t>Pediatric Sepsis:</a:t>
            </a:r>
          </a:p>
          <a:p>
            <a:r>
              <a:rPr lang="en-US" sz="2000" b="1" baseline="0" dirty="0">
                <a:latin typeface="Verdana" panose="020B0604030504040204" pitchFamily="34" charset="0"/>
                <a:ea typeface="Verdana" panose="020B0604030504040204" pitchFamily="34" charset="0"/>
                <a:cs typeface="Verdana"/>
              </a:rPr>
              <a:t>Are you Sepsis Savvy?</a:t>
            </a:r>
          </a:p>
          <a:p>
            <a:endParaRPr lang="en-US" sz="2000" b="1" baseline="0" dirty="0">
              <a:latin typeface="Verdana" panose="020B0604030504040204" pitchFamily="34" charset="0"/>
              <a:ea typeface="Verdana" panose="020B0604030504040204" pitchFamily="34" charset="0"/>
              <a:cs typeface="Verdana"/>
            </a:endParaRPr>
          </a:p>
          <a:p>
            <a:endParaRPr lang="en-US" sz="2000" baseline="0" dirty="0">
              <a:latin typeface="Verdana" panose="020B0604030504040204" pitchFamily="34" charset="0"/>
              <a:ea typeface="Verdana" panose="020B0604030504040204" pitchFamily="34" charset="0"/>
              <a:cs typeface="Verdana"/>
            </a:endParaRPr>
          </a:p>
          <a:p>
            <a:r>
              <a:rPr lang="en-US" sz="2000" b="1" dirty="0">
                <a:latin typeface="Verdana" panose="020B0604030504040204" pitchFamily="34" charset="0"/>
                <a:ea typeface="Verdana" panose="020B0604030504040204" pitchFamily="34" charset="0"/>
                <a:cs typeface="Verdana" panose="020B0604030504040204" pitchFamily="34" charset="0"/>
              </a:rPr>
              <a:t>Presenters:</a:t>
            </a:r>
          </a:p>
          <a:p>
            <a:pPr lvl="1" defTabSz="855852" fontAlgn="auto">
              <a:spcBef>
                <a:spcPts val="0"/>
              </a:spcBef>
              <a:spcAft>
                <a:spcPts val="0"/>
              </a:spcAft>
              <a:tabLst/>
              <a:defRPr/>
            </a:pPr>
            <a:r>
              <a:rPr lang="it-IT" sz="2000" b="1" baseline="30000" dirty="0">
                <a:solidFill>
                  <a:prstClr val="black"/>
                </a:solidFill>
                <a:latin typeface="Verdana" panose="020B0604030504040204" pitchFamily="34" charset="0"/>
                <a:ea typeface="Verdana" panose="020B0604030504040204" pitchFamily="34" charset="0"/>
                <a:cs typeface="Verdana" panose="020B0604030504040204" pitchFamily="34" charset="0"/>
                <a:sym typeface="Arial"/>
              </a:rPr>
              <a:t>Emily C. Dawson, MD</a:t>
            </a:r>
            <a:endParaRPr kumimoji="0" lang="it-IT" sz="2000" i="1"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a:p>
            <a:pPr lvl="1" defTabSz="855852" fontAlgn="auto">
              <a:spcBef>
                <a:spcPts val="0"/>
              </a:spcBef>
              <a:spcAft>
                <a:spcPts val="0"/>
              </a:spcAft>
              <a:tabLst/>
              <a:defRPr/>
            </a:pPr>
            <a:r>
              <a:rPr lang="en-US" sz="2000" b="1" baseline="30000" dirty="0">
                <a:solidFill>
                  <a:srgbClr val="000000"/>
                </a:solidFill>
                <a:latin typeface="Verdana" panose="020B0604030504040204" pitchFamily="34" charset="0"/>
                <a:ea typeface="Verdana" panose="020B0604030504040204" pitchFamily="34" charset="0"/>
                <a:cs typeface="Arial"/>
                <a:sym typeface="Arial"/>
              </a:rPr>
              <a:t>Megan Morgan, MSN, APRN, PCNS-BC, CPN</a:t>
            </a:r>
          </a:p>
          <a:p>
            <a:pPr lvl="1" defTabSz="855852" fontAlgn="auto">
              <a:spcBef>
                <a:spcPts val="0"/>
              </a:spcBef>
              <a:spcAft>
                <a:spcPts val="0"/>
              </a:spcAft>
              <a:tabLst/>
              <a:defRPr/>
            </a:pPr>
            <a:r>
              <a:rPr lang="en-US" sz="2000" b="1" baseline="30000" dirty="0">
                <a:solidFill>
                  <a:srgbClr val="000000"/>
                </a:solidFill>
                <a:latin typeface="Verdana" panose="020B0604030504040204" pitchFamily="34" charset="0"/>
                <a:ea typeface="Verdana" panose="020B0604030504040204" pitchFamily="34" charset="0"/>
                <a:sym typeface="Arial"/>
              </a:rPr>
              <a:t>Allison Palhegyi, BSN, RN, CPEN</a:t>
            </a:r>
          </a:p>
          <a:p>
            <a:pPr lvl="1" defTabSz="855852" fontAlgn="auto">
              <a:spcBef>
                <a:spcPts val="0"/>
              </a:spcBef>
              <a:spcAft>
                <a:spcPts val="0"/>
              </a:spcAft>
              <a:tabLst/>
              <a:defRPr/>
            </a:pPr>
            <a:endParaRPr lang="en-US" sz="2000" b="1" baseline="30000" dirty="0">
              <a:solidFill>
                <a:prstClr val="black"/>
              </a:solidFill>
              <a:latin typeface="Verdana" panose="020B0604030504040204" pitchFamily="34" charset="0"/>
              <a:ea typeface="Verdana" panose="020B0604030504040204" pitchFamily="34" charset="0"/>
              <a:sym typeface="Arial"/>
            </a:endParaRPr>
          </a:p>
          <a:p>
            <a:pPr eaLnBrk="0" fontAlgn="base" hangingPunct="0">
              <a:defRPr/>
            </a:pPr>
            <a:r>
              <a:rPr lang="en-US" sz="2000" b="1" baseline="30000" dirty="0">
                <a:solidFill>
                  <a:prstClr val="black"/>
                </a:solidFill>
                <a:latin typeface="Verdana" panose="020B0604030504040204" pitchFamily="34" charset="0"/>
                <a:ea typeface="Verdana" panose="020B0604030504040204" pitchFamily="34" charset="0"/>
                <a:sym typeface="Arial"/>
              </a:rPr>
              <a:t>Overview: </a:t>
            </a:r>
            <a:r>
              <a:rPr lang="en-US" sz="2000" dirty="0">
                <a:effectLst/>
                <a:latin typeface="Verdana" panose="020B0604030504040204" pitchFamily="34" charset="0"/>
                <a:ea typeface="Verdana" panose="020B0604030504040204" pitchFamily="34" charset="0"/>
                <a:cs typeface="Times New Roman" panose="02020603050405020304" pitchFamily="18" charset="0"/>
              </a:rPr>
              <a:t>In the US, more than 75,000 cases of sepsis each year with as many as 7,000 pediatric deaths each year. Many children who survive sepsis are left with long-term problems. This presentation will review the importance of early recognition and treatment within the first one hour to ensure the best outcomes for children.</a:t>
            </a:r>
          </a:p>
          <a:p>
            <a:pPr eaLnBrk="0" fontAlgn="base" hangingPunct="0">
              <a:defRPr/>
            </a:pPr>
            <a:endParaRPr lang="en-US" sz="2000" dirty="0">
              <a:solidFill>
                <a:prstClr val="black"/>
              </a:solidFill>
              <a:latin typeface="Verdana" panose="020B0604030504040204" pitchFamily="34" charset="0"/>
              <a:ea typeface="Verdana" panose="020B0604030504040204" pitchFamily="34" charset="0"/>
            </a:endParaRPr>
          </a:p>
          <a:p>
            <a:pPr marL="228600" eaLnBrk="0" hangingPunct="0"/>
            <a:r>
              <a:rPr kumimoji="0" lang="en-US" sz="2000" b="0"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sym typeface="Arial"/>
              </a:rPr>
              <a:t>1.0 contact hour will be awarded upon successful completion of program</a:t>
            </a:r>
          </a:p>
          <a:p>
            <a:endParaRPr lang="en-US" sz="1200" baseline="0" dirty="0">
              <a:latin typeface="Verdana"/>
              <a:cs typeface="Verdana"/>
            </a:endParaRPr>
          </a:p>
        </p:txBody>
      </p:sp>
      <p:sp>
        <p:nvSpPr>
          <p:cNvPr id="7" name="Shape 113"/>
          <p:cNvSpPr/>
          <p:nvPr/>
        </p:nvSpPr>
        <p:spPr>
          <a:xfrm>
            <a:off x="241179" y="1864162"/>
            <a:ext cx="6670441" cy="400105"/>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3800" baseline="30000">
                <a:latin typeface="Arial"/>
                <a:ea typeface="Arial"/>
                <a:cs typeface="Arial"/>
                <a:sym typeface="Arial"/>
              </a:defRPr>
            </a:lvl1pPr>
          </a:lstStyle>
          <a:p>
            <a:r>
              <a:rPr lang="en-US" sz="2000" b="1" baseline="0" dirty="0">
                <a:latin typeface="Verdana"/>
                <a:cs typeface="Verdana"/>
              </a:rPr>
              <a:t>Thursday, September 15th  4pm -5pm</a:t>
            </a:r>
          </a:p>
        </p:txBody>
      </p:sp>
      <p:sp>
        <p:nvSpPr>
          <p:cNvPr id="9" name="TextBox 8">
            <a:extLst>
              <a:ext uri="{FF2B5EF4-FFF2-40B4-BE49-F238E27FC236}">
                <a16:creationId xmlns:a16="http://schemas.microsoft.com/office/drawing/2014/main" id="{41023877-3244-4115-8B83-7CA56B93BE68}"/>
              </a:ext>
            </a:extLst>
          </p:cNvPr>
          <p:cNvSpPr txBox="1"/>
          <p:nvPr/>
        </p:nvSpPr>
        <p:spPr>
          <a:xfrm>
            <a:off x="333978" y="8616364"/>
            <a:ext cx="7346109" cy="369332"/>
          </a:xfrm>
          <a:prstGeom prst="rect">
            <a:avLst/>
          </a:prstGeom>
          <a:noFill/>
        </p:spPr>
        <p:txBody>
          <a:bodyPr wrap="square" rtlCol="0">
            <a:spAutoFit/>
          </a:bodyPr>
          <a:lstStyle/>
          <a:p>
            <a:pPr algn="ctr"/>
            <a:r>
              <a:rPr lang="en-US" dirty="0"/>
              <a:t>Scan here to register and receive a calendar invite </a:t>
            </a:r>
            <a:r>
              <a:rPr lang="en-US" b="1" dirty="0"/>
              <a:t>or </a:t>
            </a:r>
            <a:r>
              <a:rPr lang="en-US" dirty="0"/>
              <a:t>join day of</a:t>
            </a:r>
          </a:p>
        </p:txBody>
      </p:sp>
      <p:sp>
        <p:nvSpPr>
          <p:cNvPr id="10" name="TextBox 9">
            <a:extLst>
              <a:ext uri="{FF2B5EF4-FFF2-40B4-BE49-F238E27FC236}">
                <a16:creationId xmlns:a16="http://schemas.microsoft.com/office/drawing/2014/main" id="{957724EC-7D52-473E-9FF6-1F8A12D52459}"/>
              </a:ext>
            </a:extLst>
          </p:cNvPr>
          <p:cNvSpPr txBox="1"/>
          <p:nvPr/>
        </p:nvSpPr>
        <p:spPr>
          <a:xfrm>
            <a:off x="241181" y="8968293"/>
            <a:ext cx="7346109" cy="610936"/>
          </a:xfrm>
          <a:prstGeom prst="rect">
            <a:avLst/>
          </a:prstGeom>
          <a:noFill/>
        </p:spPr>
        <p:txBody>
          <a:bodyPr wrap="square" rtlCol="0">
            <a:spAutoFit/>
          </a:bodyPr>
          <a:lstStyle/>
          <a:p>
            <a:r>
              <a:rPr lang="en-US" i="1" dirty="0">
                <a:solidFill>
                  <a:srgbClr val="003B5C"/>
                </a:solidFill>
              </a:rPr>
              <a:t>Visit Events on AAH Nursing Hub-&gt;Shared Governance-&gt;Nursing Grand Rounds for a hyperlink to register</a:t>
            </a:r>
          </a:p>
        </p:txBody>
      </p:sp>
      <p:sp>
        <p:nvSpPr>
          <p:cNvPr id="5" name="Shape 114"/>
          <p:cNvSpPr/>
          <p:nvPr/>
        </p:nvSpPr>
        <p:spPr>
          <a:xfrm>
            <a:off x="241180" y="278964"/>
            <a:ext cx="7346109" cy="1015659"/>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lgn="ctr">
              <a:defRPr sz="5000" b="1">
                <a:latin typeface="Arial"/>
                <a:ea typeface="Arial"/>
                <a:cs typeface="Arial"/>
                <a:sym typeface="Arial"/>
              </a:defRPr>
            </a:pPr>
            <a:r>
              <a:rPr lang="en-US" sz="4000" dirty="0">
                <a:solidFill>
                  <a:schemeClr val="bg1"/>
                </a:solidFill>
              </a:rPr>
              <a:t>Nursing Grand Rounds</a:t>
            </a:r>
          </a:p>
          <a:p>
            <a:pPr algn="ctr">
              <a:lnSpc>
                <a:spcPct val="80000"/>
              </a:lnSpc>
              <a:defRPr sz="2500">
                <a:latin typeface="Arial"/>
                <a:ea typeface="Arial"/>
                <a:cs typeface="Arial"/>
                <a:sym typeface="Arial"/>
              </a:defRPr>
            </a:pPr>
            <a:r>
              <a:rPr lang="en-US" sz="2400" dirty="0">
                <a:solidFill>
                  <a:schemeClr val="bg1"/>
                </a:solidFill>
                <a:latin typeface="Verdana"/>
                <a:cs typeface="Verdana"/>
              </a:rPr>
              <a:t>SAVE THE DATE</a:t>
            </a:r>
          </a:p>
        </p:txBody>
      </p:sp>
      <p:pic>
        <p:nvPicPr>
          <p:cNvPr id="11" name="Picture 10" descr="Qr code&#10;&#10;Description automatically generated">
            <a:extLst>
              <a:ext uri="{FF2B5EF4-FFF2-40B4-BE49-F238E27FC236}">
                <a16:creationId xmlns:a16="http://schemas.microsoft.com/office/drawing/2014/main" id="{57076610-3A6B-4066-BA30-8E5E1D4579EE}"/>
              </a:ext>
            </a:extLst>
          </p:cNvPr>
          <p:cNvPicPr>
            <a:picLocks noChangeAspect="1"/>
          </p:cNvPicPr>
          <p:nvPr/>
        </p:nvPicPr>
        <p:blipFill>
          <a:blip r:embed="rId5"/>
          <a:stretch>
            <a:fillRect/>
          </a:stretch>
        </p:blipFill>
        <p:spPr>
          <a:xfrm>
            <a:off x="2907036" y="6611600"/>
            <a:ext cx="1828800" cy="1828800"/>
          </a:xfrm>
          <a:prstGeom prst="rect">
            <a:avLst/>
          </a:prstGeom>
        </p:spPr>
      </p:pic>
      <p:pic>
        <p:nvPicPr>
          <p:cNvPr id="3" name="Picture 2">
            <a:extLst>
              <a:ext uri="{FF2B5EF4-FFF2-40B4-BE49-F238E27FC236}">
                <a16:creationId xmlns:a16="http://schemas.microsoft.com/office/drawing/2014/main" id="{66789CC5-6CC4-45EA-BE11-55756954201F}"/>
              </a:ext>
            </a:extLst>
          </p:cNvPr>
          <p:cNvPicPr>
            <a:picLocks noChangeAspect="1"/>
          </p:cNvPicPr>
          <p:nvPr/>
        </p:nvPicPr>
        <p:blipFill>
          <a:blip r:embed="rId6"/>
          <a:stretch>
            <a:fillRect/>
          </a:stretch>
        </p:blipFill>
        <p:spPr>
          <a:xfrm>
            <a:off x="3964526" y="2353962"/>
            <a:ext cx="3622763" cy="1920240"/>
          </a:xfrm>
          <a:prstGeom prst="rect">
            <a:avLst/>
          </a:prstGeom>
        </p:spPr>
      </p:pic>
    </p:spTree>
    <p:extLst>
      <p:ext uri="{BB962C8B-B14F-4D97-AF65-F5344CB8AC3E}">
        <p14:creationId xmlns:p14="http://schemas.microsoft.com/office/powerpoint/2010/main" val="5615641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F926F64-08D7-D04C-B12D-D70302C76F40}" vid="{8DBA44F3-CF6D-6648-9D1F-8BFFCF9C64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Document_x0020_Status xmlns="bf33b138-7251-43fb-83b7-612f801c6c56">Active</Document_x0020_Status>
    <AdvocateDocumentDescription xmlns="bf33b138-7251-43fb-83b7-612f801c6c56" xsi:nil="true"/>
    <DocumentCategory xmlns="bf33b138-7251-43fb-83b7-612f801c6c56">Comms Hub</DocumentCategory>
    <c3b63d8f56214d1a8c629d6bd0f1a413 xmlns="bf33b138-7251-43fb-83b7-612f801c6c56">
      <Terms xmlns="http://schemas.microsoft.com/office/infopath/2007/PartnerControls">
        <TermInfo xmlns="http://schemas.microsoft.com/office/infopath/2007/PartnerControls">
          <TermName xmlns="http://schemas.microsoft.com/office/infopath/2007/PartnerControls">Advocate</TermName>
          <TermId xmlns="http://schemas.microsoft.com/office/infopath/2007/PartnerControls">7cf37cc2-8425-4060-8dbf-3f061caa16fa</TermId>
        </TermInfo>
      </Terms>
    </c3b63d8f56214d1a8c629d6bd0f1a413>
    <TaxCatchAll xmlns="bf33b138-7251-43fb-83b7-612f801c6c56">
      <Value>5</Value>
    </TaxCatchAll>
    <Next_x0020_Review_x0020_Date xmlns="bf33b138-7251-43fb-83b7-612f801c6c56" xsi:nil="true"/>
    <Document_x0020_Owner xmlns="bf33b138-7251-43fb-83b7-612f801c6c56">
      <UserInfo>
        <DisplayName>Campbell, Latoya</DisplayName>
        <AccountId>58850</AccountId>
        <AccountType/>
      </UserInfo>
    </Document_x0020_Owner>
    <Document_x0020_Review_x0020_Cycle xmlns="bf33b138-7251-43fb-83b7-612f801c6c56" xsi:nil="true"/>
    <DisplayOnHomepage xmlns="bf33b138-7251-43fb-83b7-612f801c6c56">true</DisplayOnHomepage>
    <Approver xmlns="bf33b138-7251-43fb-83b7-612f801c6c56">
      <UserInfo>
        <DisplayName/>
        <AccountId xsi:nil="true"/>
        <AccountType/>
      </UserInfo>
    </Approver>
    <RevisionDate xmlns="bf33b138-7251-43fb-83b7-612f801c6c56">2020-01-08T06:00:00+00:00</RevisionDate>
    <AdvocateIsArchived xmlns="d019f32e-6fd8-41f8-aa31-79cf1a6364d4">false</AdvocateIsArchived>
    <AdvocateArchivedDate xmlns="d019f32e-6fd8-41f8-aa31-79cf1a6364d4" xsi:nil="true"/>
    <Created1 xmlns="bf33b138-7251-43fb-83b7-612f801c6c56">2020-01-08T06:00:00+00:00</Created1>
    <_dlc_DocId xmlns="d019f32e-6fd8-41f8-aa31-79cf1a6364d4">63QTJRP3QDAT-2050377728-94</_dlc_DocId>
    <_dlc_DocIdUrl xmlns="d019f32e-6fd8-41f8-aa31-79cf1a6364d4">
      <Url>https://advocatehealth.sharepoint.com/sites/AO/Dept/public-affairs-and-marketing/merger-update/_layouts/15/DocIdRedir.aspx?ID=63QTJRP3QDAT-2050377728-94</Url>
      <Description>63QTJRP3QDAT-2050377728-94</Description>
    </_dlc_DocIdUrl>
  </documentManagement>
</p:properties>
</file>

<file path=customXml/item2.xml><?xml version="1.0" encoding="utf-8"?>
<?mso-contentType ?>
<SharedContentType xmlns="Microsoft.SharePoint.Taxonomy.ContentTypeSync" SourceId="f46a28a4-f3b3-4851-86b3-b10f5f45f34e" ContentTypeId="0x010100446DC78E14500C46ADD7E64C76C8CDE1" PreviousValue="false"/>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AdvocateDocument" ma:contentTypeID="0x010100446DC78E14500C46ADD7E64C76C8CDE10005E401BED4BBEF47BE81D1D937ED6864" ma:contentTypeVersion="52" ma:contentTypeDescription="Content type used to store documents on department sites" ma:contentTypeScope="" ma:versionID="3c377b6cc74cd095562be870328c5306">
  <xsd:schema xmlns:xsd="http://www.w3.org/2001/XMLSchema" xmlns:xs="http://www.w3.org/2001/XMLSchema" xmlns:p="http://schemas.microsoft.com/office/2006/metadata/properties" xmlns:ns2="bf33b138-7251-43fb-83b7-612f801c6c56" xmlns:ns3="d019f32e-6fd8-41f8-aa31-79cf1a6364d4" targetNamespace="http://schemas.microsoft.com/office/2006/metadata/properties" ma:root="true" ma:fieldsID="6183080ea1c1b4d3d54d7d2def68df6b" ns2:_="" ns3:_="">
    <xsd:import namespace="bf33b138-7251-43fb-83b7-612f801c6c56"/>
    <xsd:import namespace="d019f32e-6fd8-41f8-aa31-79cf1a6364d4"/>
    <xsd:element name="properties">
      <xsd:complexType>
        <xsd:sequence>
          <xsd:element name="documentManagement">
            <xsd:complexType>
              <xsd:all>
                <xsd:element ref="ns2:AdvocateDocumentDescription" minOccurs="0"/>
                <xsd:element ref="ns2:DisplayOnHomepage" minOccurs="0"/>
                <xsd:element ref="ns2:DocumentCategory"/>
                <xsd:element ref="ns2:Document_x0020_Owner"/>
                <xsd:element ref="ns2:Created1"/>
                <xsd:element ref="ns2:Approver" minOccurs="0"/>
                <xsd:element ref="ns2:RevisionDate"/>
                <xsd:element ref="ns2:Next_x0020_Review_x0020_Date" minOccurs="0"/>
                <xsd:element ref="ns2:TaxCatchAllLabel" minOccurs="0"/>
                <xsd:element ref="ns2:c3b63d8f56214d1a8c629d6bd0f1a413" minOccurs="0"/>
                <xsd:element ref="ns2:TaxCatchAll" minOccurs="0"/>
                <xsd:element ref="ns2:Document_x0020_Status" minOccurs="0"/>
                <xsd:element ref="ns2:Document_x0020_Review_x0020_Cycle" minOccurs="0"/>
                <xsd:element ref="ns3:AdvocateIsArchived" minOccurs="0"/>
                <xsd:element ref="ns3:AdvocateArchivedDate"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33b138-7251-43fb-83b7-612f801c6c56" elementFormDefault="qualified">
    <xsd:import namespace="http://schemas.microsoft.com/office/2006/documentManagement/types"/>
    <xsd:import namespace="http://schemas.microsoft.com/office/infopath/2007/PartnerControls"/>
    <xsd:element name="AdvocateDocumentDescription" ma:index="3" nillable="true" ma:displayName="Advocate Document Description" ma:internalName="AdvocateDocumentDescription" ma:readOnly="false">
      <xsd:simpleType>
        <xsd:restriction base="dms:Note">
          <xsd:maxLength value="255"/>
        </xsd:restriction>
      </xsd:simpleType>
    </xsd:element>
    <xsd:element name="DisplayOnHomepage" ma:index="4" nillable="true" ma:displayName="Display On Homepage" ma:default="1" ma:internalName="DisplayOnHomepage">
      <xsd:simpleType>
        <xsd:restriction base="dms:Boolean"/>
      </xsd:simpleType>
    </xsd:element>
    <xsd:element name="DocumentCategory" ma:index="5" ma:displayName="Homepage Category" ma:description="Used to group documents on the department homepage" ma:format="Dropdown" ma:internalName="DocumentCategory" ma:readOnly="false">
      <xsd:simpleType>
        <xsd:union memberTypes="dms:Text">
          <xsd:simpleType>
            <xsd:restriction base="dms:Choice">
              <xsd:enumeration value="Please select a category below or type in the free form section"/>
              <xsd:enumeration value="Training"/>
              <xsd:enumeration value="Meeting Minutes"/>
            </xsd:restriction>
          </xsd:simpleType>
        </xsd:union>
      </xsd:simpleType>
    </xsd:element>
    <xsd:element name="Document_x0020_Owner" ma:index="6" ma:displayName="Document Owner (Last Name, First)" ma:description="ISO 9001 Required Field" ma:list="UserInfo" ma:SharePointGroup="0" ma:internalName="Document_x0020_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Created1" ma:index="7" ma:displayName="Created Date" ma:description="ISO 9001 Required Field" ma:format="DateOnly" ma:internalName="Created1" ma:readOnly="false">
      <xsd:simpleType>
        <xsd:restriction base="dms:DateTime"/>
      </xsd:simpleType>
    </xsd:element>
    <xsd:element name="Approver" ma:index="8" nillable="true" ma:displayName="Approver (Last Name, First)" ma:description="ISO 9001 Recommended Field" ma:list="UserInfo" ma:SharePointGroup="0" ma:internalName="Approv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visionDate" ma:index="9" ma:displayName="Last Review Date" ma:default="[today]" ma:description="ISO 9001 Required Field" ma:format="DateOnly" ma:internalName="RevisionDate" ma:readOnly="false">
      <xsd:simpleType>
        <xsd:restriction base="dms:DateTime"/>
      </xsd:simpleType>
    </xsd:element>
    <xsd:element name="Next_x0020_Review_x0020_Date" ma:index="10" nillable="true" ma:displayName="Next Review Date" ma:description="ISO 9001 Recommended Field" ma:format="DateOnly" ma:internalName="Next_x0020_Review_x0020_Date">
      <xsd:simpleType>
        <xsd:restriction base="dms:DateTime"/>
      </xsd:simpleType>
    </xsd:element>
    <xsd:element name="TaxCatchAllLabel" ma:index="15" nillable="true" ma:displayName="Taxonomy Catch All Column1" ma:description="" ma:hidden="true" ma:list="{9b52349c-18e9-4e52-ab09-6dc37d71e179}" ma:internalName="TaxCatchAllLabel" ma:readOnly="true" ma:showField="CatchAllDataLabel" ma:web="d019f32e-6fd8-41f8-aa31-79cf1a6364d4">
      <xsd:complexType>
        <xsd:complexContent>
          <xsd:extension base="dms:MultiChoiceLookup">
            <xsd:sequence>
              <xsd:element name="Value" type="dms:Lookup" maxOccurs="unbounded" minOccurs="0" nillable="true"/>
            </xsd:sequence>
          </xsd:extension>
        </xsd:complexContent>
      </xsd:complexType>
    </xsd:element>
    <xsd:element name="c3b63d8f56214d1a8c629d6bd0f1a413" ma:index="16" ma:taxonomy="true" ma:internalName="c3b63d8f56214d1a8c629d6bd0f1a413" ma:taxonomyFieldName="SiteTermID" ma:displayName="Site Selection" ma:readOnly="false" ma:default="" ma:fieldId="{c3b63d8f-5621-4d1a-8c62-9d6bd0f1a413}" ma:taxonomyMulti="true" ma:sspId="f46a28a4-f3b3-4851-86b3-b10f5f45f34e" ma:termSetId="f84489ad-d337-4427-a5b3-5f90d64599bb" ma:anchorId="b4d3f15d-6586-4297-951d-5ec413fb1109" ma:open="false" ma:isKeyword="false">
      <xsd:complexType>
        <xsd:sequence>
          <xsd:element ref="pc:Terms" minOccurs="0" maxOccurs="1"/>
        </xsd:sequence>
      </xsd:complexType>
    </xsd:element>
    <xsd:element name="TaxCatchAll" ma:index="19" nillable="true" ma:displayName="Taxonomy Catch All Column" ma:description="" ma:hidden="true" ma:list="{9b52349c-18e9-4e52-ab09-6dc37d71e179}" ma:internalName="TaxCatchAll" ma:showField="CatchAllData" ma:web="d019f32e-6fd8-41f8-aa31-79cf1a6364d4">
      <xsd:complexType>
        <xsd:complexContent>
          <xsd:extension base="dms:MultiChoiceLookup">
            <xsd:sequence>
              <xsd:element name="Value" type="dms:Lookup" maxOccurs="unbounded" minOccurs="0" nillable="true"/>
            </xsd:sequence>
          </xsd:extension>
        </xsd:complexContent>
      </xsd:complexType>
    </xsd:element>
    <xsd:element name="Document_x0020_Status" ma:index="20" nillable="true" ma:displayName="Document Status" ma:default="Active" ma:description="Recommended Field for ISO 9001" ma:format="Dropdown" ma:internalName="Document_x0020_Status">
      <xsd:simpleType>
        <xsd:restriction base="dms:Choice">
          <xsd:enumeration value="Active"/>
          <xsd:enumeration value="Pending"/>
          <xsd:enumeration value="Retired"/>
        </xsd:restriction>
      </xsd:simpleType>
    </xsd:element>
    <xsd:element name="Document_x0020_Review_x0020_Cycle" ma:index="21" nillable="true" ma:displayName="Document Review Cycle" ma:description="Recommended Field for ISO 9001" ma:format="Dropdown" ma:internalName="Document_x0020_Review_x0020_Cycle">
      <xsd:simpleType>
        <xsd:restriction base="dms:Choice">
          <xsd:enumeration value="1 year"/>
          <xsd:enumeration value="2 year"/>
          <xsd:enumeration value="3 year"/>
        </xsd:restriction>
      </xsd:simpleType>
    </xsd:element>
  </xsd:schema>
  <xsd:schema xmlns:xsd="http://www.w3.org/2001/XMLSchema" xmlns:xs="http://www.w3.org/2001/XMLSchema" xmlns:dms="http://schemas.microsoft.com/office/2006/documentManagement/types" xmlns:pc="http://schemas.microsoft.com/office/infopath/2007/PartnerControls" targetNamespace="d019f32e-6fd8-41f8-aa31-79cf1a6364d4" elementFormDefault="qualified">
    <xsd:import namespace="http://schemas.microsoft.com/office/2006/documentManagement/types"/>
    <xsd:import namespace="http://schemas.microsoft.com/office/infopath/2007/PartnerControls"/>
    <xsd:element name="AdvocateIsArchived" ma:index="22" nillable="true" ma:displayName="AdvocateIsArchived" ma:default="0" ma:internalName="AdvocateIsArchived">
      <xsd:simpleType>
        <xsd:restriction base="dms:Boolean"/>
      </xsd:simpleType>
    </xsd:element>
    <xsd:element name="AdvocateArchivedDate" ma:index="23" nillable="true" ma:displayName="AdvocateArchivedDate" ma:format="DateOnly" ma:internalName="AdvocateArchivedDate">
      <xsd:simpleType>
        <xsd:restriction base="dms:DateTime"/>
      </xsd:simpleType>
    </xsd:element>
    <xsd:element name="_dlc_DocId" ma:index="24" nillable="true" ma:displayName="Document ID Value" ma:description="The value of the document ID assigned to this item." ma:internalName="_dlc_DocId" ma:readOnly="true">
      <xsd:simpleType>
        <xsd:restriction base="dms:Text"/>
      </xsd:simpleType>
    </xsd:element>
    <xsd:element name="_dlc_DocIdUrl" ma:index="2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6"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526E98-D30B-479E-80F2-34FB05A7614A}">
  <ds:schemaRefs>
    <ds:schemaRef ds:uri="http://purl.org/dc/dcmitype/"/>
    <ds:schemaRef ds:uri="bf33b138-7251-43fb-83b7-612f801c6c56"/>
    <ds:schemaRef ds:uri="http://schemas.microsoft.com/office/2006/documentManagement/types"/>
    <ds:schemaRef ds:uri="http://purl.org/dc/terms/"/>
    <ds:schemaRef ds:uri="http://schemas.openxmlformats.org/package/2006/metadata/core-properties"/>
    <ds:schemaRef ds:uri="http://schemas.microsoft.com/office/2006/metadata/properties"/>
    <ds:schemaRef ds:uri="http://www.w3.org/XML/1998/namespace"/>
    <ds:schemaRef ds:uri="http://schemas.microsoft.com/office/infopath/2007/PartnerControls"/>
    <ds:schemaRef ds:uri="d019f32e-6fd8-41f8-aa31-79cf1a6364d4"/>
    <ds:schemaRef ds:uri="http://purl.org/dc/elements/1.1/"/>
  </ds:schemaRefs>
</ds:datastoreItem>
</file>

<file path=customXml/itemProps2.xml><?xml version="1.0" encoding="utf-8"?>
<ds:datastoreItem xmlns:ds="http://schemas.openxmlformats.org/officeDocument/2006/customXml" ds:itemID="{3B572A92-696E-4079-9BCF-3EA71FACBE3D}">
  <ds:schemaRefs>
    <ds:schemaRef ds:uri="Microsoft.SharePoint.Taxonomy.ContentTypeSync"/>
  </ds:schemaRefs>
</ds:datastoreItem>
</file>

<file path=customXml/itemProps3.xml><?xml version="1.0" encoding="utf-8"?>
<ds:datastoreItem xmlns:ds="http://schemas.openxmlformats.org/officeDocument/2006/customXml" ds:itemID="{AB1EFCBA-4F63-46A6-9217-70CFBD05B960}">
  <ds:schemaRefs>
    <ds:schemaRef ds:uri="http://schemas.microsoft.com/sharepoint/events"/>
  </ds:schemaRefs>
</ds:datastoreItem>
</file>

<file path=customXml/itemProps4.xml><?xml version="1.0" encoding="utf-8"?>
<ds:datastoreItem xmlns:ds="http://schemas.openxmlformats.org/officeDocument/2006/customXml" ds:itemID="{16A7555C-650C-4DB5-93FF-9DBBE894E6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33b138-7251-43fb-83b7-612f801c6c56"/>
    <ds:schemaRef ds:uri="d019f32e-6fd8-41f8-aa31-79cf1a6364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9592C188-D561-4DA6-8065-D8D8AA04EF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AHC_TST_flyer_temp</Template>
  <TotalTime>16229</TotalTime>
  <Words>3106</Words>
  <Application>Microsoft Office PowerPoint</Application>
  <PresentationFormat>Custom</PresentationFormat>
  <Paragraphs>287</Paragraphs>
  <Slides>16</Slides>
  <Notes>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16</vt:i4>
      </vt:variant>
    </vt:vector>
  </HeadingPairs>
  <TitlesOfParts>
    <vt:vector size="24" baseType="lpstr">
      <vt:lpstr>Arial</vt:lpstr>
      <vt:lpstr>Calibri</vt:lpstr>
      <vt:lpstr>Calibri Light</vt:lpstr>
      <vt:lpstr>Verdana</vt:lpstr>
      <vt:lpstr>Verdana Pro Light</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Righeimer</dc:creator>
  <cp:lastModifiedBy>Blumenshine, Carissa</cp:lastModifiedBy>
  <cp:revision>266</cp:revision>
  <cp:lastPrinted>2017-09-08T12:25:50Z</cp:lastPrinted>
  <dcterms:created xsi:type="dcterms:W3CDTF">2017-07-27T19:03:28Z</dcterms:created>
  <dcterms:modified xsi:type="dcterms:W3CDTF">2022-09-12T15:46:39Z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0x010100446DC78E14500C46ADD7E64C76C8CDE10005E401BED4BBEF47BE81D1D937ED6864</vt:lpwstr>
  </property>
  <property fmtid="{D5CDD505-2E9C-101B-9397-08002B2CF9AE}" pid="3" name="_dlc_DocIdItemGuid">
    <vt:lpwstr>1678c036-2a27-49d9-add5-cdc9e98d6d66</vt:lpwstr>
  </property>
  <property fmtid="{D5CDD505-2E9C-101B-9397-08002B2CF9AE}" pid="4" name="SiteTermID">
    <vt:lpwstr>5;#Advocate|7cf37cc2-8425-4060-8dbf-3f061caa16fa</vt:lpwstr>
  </property>
  <property fmtid="{D5CDD505-2E9C-101B-9397-08002B2CF9AE}" pid="5" name="ResetCacheUrl_Documents">
    <vt:lpwstr>https://advocatehealth.sharepoint.com/sites/AO/Dept/public-affairs-and-marketing/merger-update/_layouts/15/wrkstat.aspx?List=47a7706c-2007-4d1d-80cd-1a210a9230bd&amp;WorkflowInstanceName=a5b06d06-2aeb-4780-a314-74406af58da3, ResetCacheRequest</vt:lpwstr>
  </property>
</Properties>
</file>