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sldIdLst>
    <p:sldId id="271"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58" d="100"/>
          <a:sy n="58" d="100"/>
        </p:scale>
        <p:origin x="165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46FAD7-163A-D94F-910C-C577EEE60AE4}"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191648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FAD7-163A-D94F-910C-C577EEE60AE4}"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226049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FAD7-163A-D94F-910C-C577EEE60AE4}"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94911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FAD7-163A-D94F-910C-C577EEE60AE4}"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14246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6FAD7-163A-D94F-910C-C577EEE60AE4}"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80028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6FAD7-163A-D94F-910C-C577EEE60AE4}"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278213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6FAD7-163A-D94F-910C-C577EEE60AE4}"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27204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46FAD7-163A-D94F-910C-C577EEE60AE4}"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69928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6FAD7-163A-D94F-910C-C577EEE60AE4}"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138691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6FAD7-163A-D94F-910C-C577EEE60AE4}"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28467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6FAD7-163A-D94F-910C-C577EEE60AE4}"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194571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F346FAD7-163A-D94F-910C-C577EEE60AE4}" type="datetimeFigureOut">
              <a:rPr lang="en-US" smtClean="0"/>
              <a:t>9/20/2022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BE25FE-D967-CD43-AED6-D6204DC9817A}" type="slidenum">
              <a:rPr lang="en-US" smtClean="0"/>
              <a:t>‹#›</a:t>
            </a:fld>
            <a:endParaRPr lang="en-US"/>
          </a:p>
        </p:txBody>
      </p:sp>
    </p:spTree>
    <p:extLst>
      <p:ext uri="{BB962C8B-B14F-4D97-AF65-F5344CB8AC3E}">
        <p14:creationId xmlns:p14="http://schemas.microsoft.com/office/powerpoint/2010/main" val="27177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0456" y="9652795"/>
            <a:ext cx="5081560" cy="353943"/>
          </a:xfrm>
          <a:prstGeom prst="rect">
            <a:avLst/>
          </a:prstGeom>
          <a:noFill/>
        </p:spPr>
        <p:txBody>
          <a:bodyPr wrap="square" rtlCol="0">
            <a:spAutoFit/>
          </a:bodyPr>
          <a:lstStyle/>
          <a:p>
            <a:r>
              <a:rPr lang="en-US" sz="800" dirty="0">
                <a:latin typeface="Arial" charset="0"/>
                <a:ea typeface="Arial" charset="0"/>
                <a:cs typeface="Arial" charset="0"/>
              </a:rPr>
              <a:t>Created by </a:t>
            </a:r>
            <a:r>
              <a:rPr lang="en-US" sz="800" dirty="0">
                <a:solidFill>
                  <a:srgbClr val="FF3CE8"/>
                </a:solidFill>
                <a:latin typeface="Arial" charset="0"/>
                <a:ea typeface="Arial" charset="0"/>
                <a:cs typeface="Arial" charset="0"/>
              </a:rPr>
              <a:t>Rikki Caffrey</a:t>
            </a:r>
            <a:r>
              <a:rPr lang="en-US" sz="800" dirty="0">
                <a:latin typeface="Arial" charset="0"/>
                <a:ea typeface="Arial" charset="0"/>
                <a:cs typeface="Arial" charset="0"/>
              </a:rPr>
              <a:t>   Created </a:t>
            </a:r>
            <a:r>
              <a:rPr lang="en-US" sz="800" dirty="0">
                <a:solidFill>
                  <a:srgbClr val="FF3CE8"/>
                </a:solidFill>
                <a:latin typeface="Arial" charset="0"/>
                <a:ea typeface="Arial" charset="0"/>
                <a:cs typeface="Arial" charset="0"/>
              </a:rPr>
              <a:t>9/6/22</a:t>
            </a:r>
            <a:r>
              <a:rPr lang="en-US" sz="800" dirty="0">
                <a:latin typeface="Arial" charset="0"/>
                <a:ea typeface="Arial" charset="0"/>
                <a:cs typeface="Arial" charset="0"/>
              </a:rPr>
              <a:t>   Revised </a:t>
            </a:r>
            <a:r>
              <a:rPr lang="en-US" sz="800" dirty="0">
                <a:solidFill>
                  <a:srgbClr val="FF3CE8"/>
                </a:solidFill>
                <a:latin typeface="Arial" charset="0"/>
                <a:ea typeface="Arial" charset="0"/>
                <a:cs typeface="Arial" charset="0"/>
              </a:rPr>
              <a:t>9/20/2022</a:t>
            </a:r>
            <a:r>
              <a:rPr lang="en-US" sz="800" dirty="0">
                <a:latin typeface="Arial" charset="0"/>
                <a:ea typeface="Arial" charset="0"/>
                <a:cs typeface="Arial" charset="0"/>
              </a:rPr>
              <a:t>  Post until </a:t>
            </a:r>
            <a:r>
              <a:rPr lang="en-US" sz="800" dirty="0">
                <a:solidFill>
                  <a:srgbClr val="FF3CE8"/>
                </a:solidFill>
                <a:latin typeface="Arial" charset="0"/>
                <a:ea typeface="Arial" charset="0"/>
                <a:cs typeface="Arial" charset="0"/>
              </a:rPr>
              <a:t>10/19/22</a:t>
            </a:r>
          </a:p>
          <a:p>
            <a:endParaRPr lang="en-US" sz="900" dirty="0">
              <a:latin typeface="Arial" charset="0"/>
              <a:ea typeface="Arial" charset="0"/>
              <a:cs typeface="Arial" charset="0"/>
            </a:endParaRPr>
          </a:p>
        </p:txBody>
      </p:sp>
      <p:sp>
        <p:nvSpPr>
          <p:cNvPr id="6" name="Shape 113"/>
          <p:cNvSpPr/>
          <p:nvPr/>
        </p:nvSpPr>
        <p:spPr>
          <a:xfrm>
            <a:off x="274982" y="1750293"/>
            <a:ext cx="7222434" cy="824840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a:defRPr sz="3800" baseline="30000">
                <a:latin typeface="Arial"/>
                <a:ea typeface="Arial"/>
                <a:cs typeface="Arial"/>
                <a:sym typeface="Arial"/>
              </a:defRPr>
            </a:lvl1pPr>
          </a:lstStyle>
          <a:p>
            <a:r>
              <a:rPr lang="en-US" sz="1100" b="1" baseline="0" dirty="0">
                <a:latin typeface="Verdana" panose="020B0604030504040204" pitchFamily="34" charset="0"/>
                <a:ea typeface="Verdana" panose="020B0604030504040204" pitchFamily="34" charset="0"/>
              </a:rPr>
              <a:t>Speaker: </a:t>
            </a:r>
          </a:p>
          <a:p>
            <a:r>
              <a:rPr lang="en-US" sz="1100" baseline="0" dirty="0">
                <a:latin typeface="Verdana" panose="020B0604030504040204" pitchFamily="34" charset="0"/>
                <a:ea typeface="Verdana" panose="020B0604030504040204" pitchFamily="34" charset="0"/>
              </a:rPr>
              <a:t>Dr. Ezekiel Emanuel, Vice Provost for Global Initiatives, the Diane </a:t>
            </a:r>
          </a:p>
          <a:p>
            <a:r>
              <a:rPr lang="en-US" sz="1100" baseline="0" dirty="0">
                <a:latin typeface="Verdana" panose="020B0604030504040204" pitchFamily="34" charset="0"/>
                <a:ea typeface="Verdana" panose="020B0604030504040204" pitchFamily="34" charset="0"/>
              </a:rPr>
              <a:t>S. Levy and Robert M. Levy University Professor at the University of </a:t>
            </a:r>
          </a:p>
          <a:p>
            <a:r>
              <a:rPr lang="en-US" sz="1100" baseline="0" dirty="0">
                <a:latin typeface="Verdana" panose="020B0604030504040204" pitchFamily="34" charset="0"/>
                <a:ea typeface="Verdana" panose="020B0604030504040204" pitchFamily="34" charset="0"/>
              </a:rPr>
              <a:t>Pennsylvania and special advisor to the Director General of the WHO.</a:t>
            </a:r>
          </a:p>
          <a:p>
            <a:endParaRPr lang="en-US" sz="1100" b="1" baseline="0" dirty="0">
              <a:latin typeface="Verdana" panose="020B0604030504040204" pitchFamily="34" charset="0"/>
              <a:ea typeface="Verdana" panose="020B0604030504040204" pitchFamily="34" charset="0"/>
            </a:endParaRPr>
          </a:p>
          <a:p>
            <a:r>
              <a:rPr lang="en-US" sz="1100" b="1" baseline="0" dirty="0">
                <a:latin typeface="Verdana" panose="020B0604030504040204" pitchFamily="34" charset="0"/>
                <a:ea typeface="Verdana" panose="020B0604030504040204" pitchFamily="34" charset="0"/>
              </a:rPr>
              <a:t>Moderator: </a:t>
            </a:r>
            <a:r>
              <a:rPr lang="en-US" sz="1100" baseline="0" dirty="0">
                <a:latin typeface="Verdana" panose="020B0604030504040204" pitchFamily="34" charset="0"/>
                <a:ea typeface="Verdana" panose="020B0604030504040204" pitchFamily="34" charset="0"/>
              </a:rPr>
              <a:t>Dr. Hammad Haider-Shah, CMO, Greater Milwaukee</a:t>
            </a:r>
          </a:p>
          <a:p>
            <a:endParaRPr lang="en-US" sz="1100" baseline="0" dirty="0">
              <a:latin typeface="Verdana" panose="020B0604030504040204" pitchFamily="34" charset="0"/>
              <a:ea typeface="Verdana" panose="020B0604030504040204" pitchFamily="34" charset="0"/>
            </a:endParaRPr>
          </a:p>
          <a:p>
            <a:r>
              <a:rPr lang="en-US" sz="1100" b="1" baseline="0" dirty="0">
                <a:latin typeface="Verdana" panose="020B0604030504040204" pitchFamily="34" charset="0"/>
                <a:ea typeface="Verdana" panose="020B0604030504040204" pitchFamily="34" charset="0"/>
              </a:rPr>
              <a:t>Format: </a:t>
            </a:r>
            <a:r>
              <a:rPr lang="en-US" sz="1100" baseline="0" dirty="0">
                <a:latin typeface="Verdana" panose="020B0604030504040204" pitchFamily="34" charset="0"/>
                <a:ea typeface="Verdana" panose="020B0604030504040204" pitchFamily="34" charset="0"/>
              </a:rPr>
              <a:t>Lecture followed by moderated Q&amp;A session</a:t>
            </a:r>
          </a:p>
          <a:p>
            <a:endParaRPr lang="en-US" sz="1100" b="1" baseline="0" dirty="0">
              <a:latin typeface="Verdana" panose="020B0604030504040204" pitchFamily="34" charset="0"/>
              <a:ea typeface="Verdana" panose="020B0604030504040204" pitchFamily="34" charset="0"/>
            </a:endParaRPr>
          </a:p>
          <a:p>
            <a:r>
              <a:rPr lang="en-US" sz="1100" b="1" baseline="0" dirty="0">
                <a:latin typeface="Verdana" panose="020B0604030504040204" pitchFamily="34" charset="0"/>
                <a:ea typeface="Verdana" panose="020B0604030504040204" pitchFamily="34" charset="0"/>
              </a:rPr>
              <a:t>Objectives: ​</a:t>
            </a:r>
            <a:endParaRPr lang="en-US" sz="1100" baseline="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100" baseline="0" dirty="0">
                <a:latin typeface="Verdana" panose="020B0604030504040204" pitchFamily="34" charset="0"/>
                <a:ea typeface="Verdana" panose="020B0604030504040204" pitchFamily="34" charset="0"/>
              </a:rPr>
              <a:t>Recognize when a resource is defined as scarce</a:t>
            </a:r>
          </a:p>
          <a:p>
            <a:pPr marL="171450" indent="-171450">
              <a:buFont typeface="Arial" panose="020B0604020202020204" pitchFamily="34" charset="0"/>
              <a:buChar char="•"/>
            </a:pPr>
            <a:r>
              <a:rPr lang="en-US" sz="1100" baseline="0" dirty="0">
                <a:latin typeface="Verdana" panose="020B0604030504040204" pitchFamily="34" charset="0"/>
                <a:ea typeface="Verdana" panose="020B0604030504040204" pitchFamily="34" charset="0"/>
              </a:rPr>
              <a:t>Identify the decision-making frameworks utilized in scarce resource</a:t>
            </a:r>
          </a:p>
          <a:p>
            <a:r>
              <a:rPr lang="en-US" sz="1100" baseline="0" dirty="0">
                <a:latin typeface="Verdana" panose="020B0604030504040204" pitchFamily="34" charset="0"/>
                <a:ea typeface="Verdana" panose="020B0604030504040204" pitchFamily="34" charset="0"/>
              </a:rPr>
              <a:t>    allocation</a:t>
            </a:r>
          </a:p>
          <a:p>
            <a:pPr marL="171450" indent="-171450">
              <a:buFont typeface="Arial" panose="020B0604020202020204" pitchFamily="34" charset="0"/>
              <a:buChar char="•"/>
            </a:pPr>
            <a:r>
              <a:rPr lang="en-US" sz="1100" baseline="0" dirty="0">
                <a:latin typeface="Verdana" panose="020B0604030504040204" pitchFamily="34" charset="0"/>
                <a:ea typeface="Verdana" panose="020B0604030504040204" pitchFamily="34" charset="0"/>
              </a:rPr>
              <a:t>Assess how the pandemic has changed scarce resource allocation frameworks</a:t>
            </a:r>
          </a:p>
          <a:p>
            <a:endParaRPr lang="en-US" sz="1100" b="1" baseline="0" dirty="0">
              <a:latin typeface="Verdana" panose="020B0604030504040204" pitchFamily="34" charset="0"/>
              <a:ea typeface="Verdana" panose="020B0604030504040204" pitchFamily="34" charset="0"/>
            </a:endParaRPr>
          </a:p>
          <a:p>
            <a:r>
              <a:rPr lang="en-US" sz="1100" b="1" baseline="0" dirty="0">
                <a:latin typeface="Verdana" panose="020B0604030504040204" pitchFamily="34" charset="0"/>
                <a:ea typeface="Verdana" panose="020B0604030504040204" pitchFamily="34" charset="0"/>
              </a:rPr>
              <a:t>Target Audience:​ </a:t>
            </a:r>
            <a:r>
              <a:rPr lang="en-US" sz="1100" baseline="0" dirty="0">
                <a:latin typeface="Verdana" panose="020B0604030504040204" pitchFamily="34" charset="0"/>
                <a:ea typeface="Verdana" panose="020B0604030504040204" pitchFamily="34" charset="0"/>
              </a:rPr>
              <a:t>This activity is designed for all AAH team members, including physicians, nurses, pharmacists, and other interested health professionals.</a:t>
            </a:r>
          </a:p>
          <a:p>
            <a:endParaRPr lang="en-US" sz="1100" b="1" baseline="0" dirty="0">
              <a:latin typeface="Verdana" panose="020B0604030504040204" pitchFamily="34" charset="0"/>
              <a:ea typeface="Verdana" panose="020B0604030504040204" pitchFamily="34" charset="0"/>
            </a:endParaRPr>
          </a:p>
          <a:p>
            <a:r>
              <a:rPr lang="en-US" sz="1100" b="1" baseline="0" dirty="0">
                <a:latin typeface="Verdana" panose="020B0604030504040204" pitchFamily="34" charset="0"/>
                <a:ea typeface="Verdana" panose="020B0604030504040204" pitchFamily="34" charset="0"/>
              </a:rPr>
              <a:t>Disclosure: </a:t>
            </a:r>
            <a:r>
              <a:rPr lang="en-US" sz="1100" baseline="0" dirty="0">
                <a:latin typeface="Verdana" panose="020B0604030504040204" pitchFamily="34" charset="0"/>
                <a:ea typeface="Verdana" panose="020B0604030504040204" pitchFamily="34" charset="0"/>
              </a:rPr>
              <a:t>Faculty disclosures are being reviewed and will be presented to the audience in advance of the program.​</a:t>
            </a:r>
          </a:p>
          <a:p>
            <a:endParaRPr lang="en-US" sz="1100" baseline="0" dirty="0">
              <a:latin typeface="Verdana" panose="020B0604030504040204" pitchFamily="34" charset="0"/>
              <a:ea typeface="Verdana" panose="020B0604030504040204" pitchFamily="34" charset="0"/>
            </a:endParaRPr>
          </a:p>
          <a:p>
            <a:r>
              <a:rPr lang="en-US" sz="1100" b="1" baseline="0" dirty="0">
                <a:latin typeface="Verdana" panose="020B0604030504040204" pitchFamily="34" charset="0"/>
                <a:ea typeface="Verdana" panose="020B0604030504040204" pitchFamily="34" charset="0"/>
              </a:rPr>
              <a:t>Accreditation Statement:​</a:t>
            </a:r>
            <a:br>
              <a:rPr lang="en-US" sz="1100" b="1" baseline="0" dirty="0">
                <a:latin typeface="Verdana" panose="020B0604030504040204" pitchFamily="34" charset="0"/>
                <a:ea typeface="Verdana" panose="020B0604030504040204" pitchFamily="34" charset="0"/>
              </a:rPr>
            </a:br>
            <a:endParaRPr lang="en-US" sz="1100" b="1" baseline="0" dirty="0">
              <a:latin typeface="Verdana" panose="020B0604030504040204" pitchFamily="34" charset="0"/>
              <a:ea typeface="Verdana" panose="020B0604030504040204" pitchFamily="34" charset="0"/>
            </a:endParaRPr>
          </a:p>
          <a:p>
            <a:pPr marL="1258888">
              <a:tabLst>
                <a:tab pos="1087438" algn="l"/>
              </a:tabLst>
            </a:pPr>
            <a:r>
              <a:rPr lang="en-US" sz="1100" baseline="0" dirty="0">
                <a:latin typeface="Verdana" panose="020B0604030504040204" pitchFamily="34" charset="0"/>
                <a:ea typeface="Verdana" panose="020B0604030504040204" pitchFamily="34" charset="0"/>
              </a:rPr>
              <a:t>In support of improving patient care, Advocate Aurora Health  is jointly accredited by the Accreditation Council for Continuing Medical Education (ACCME), the Accreditation Council for Pharmacy Education (ACPE), and the American Nurses Credentialing Center (ANCC), to provide continuing education for the healthcare team.​</a:t>
            </a:r>
          </a:p>
          <a:p>
            <a:endParaRPr lang="en-US" sz="1100" baseline="0" dirty="0">
              <a:latin typeface="Verdana" panose="020B0604030504040204" pitchFamily="34" charset="0"/>
              <a:ea typeface="Verdana" panose="020B0604030504040204" pitchFamily="34" charset="0"/>
            </a:endParaRPr>
          </a:p>
          <a:p>
            <a:r>
              <a:rPr lang="en-US" sz="1100" b="1" baseline="0" dirty="0">
                <a:latin typeface="Verdana" panose="020B0604030504040204" pitchFamily="34" charset="0"/>
                <a:ea typeface="Verdana" panose="020B0604030504040204" pitchFamily="34" charset="0"/>
              </a:rPr>
              <a:t>Credit Designation Statement(s): ​</a:t>
            </a:r>
          </a:p>
          <a:p>
            <a:r>
              <a:rPr lang="en-US" sz="1100" baseline="0" dirty="0">
                <a:latin typeface="Verdana" panose="020B0604030504040204" pitchFamily="34" charset="0"/>
                <a:ea typeface="Verdana" panose="020B0604030504040204" pitchFamily="34" charset="0"/>
              </a:rPr>
              <a:t>Accreditation Council for Pharmacy Education (ACPE):Advocate Aurora Health designates this live activity for a maximum 1.50 hours of CPE credit for pharmacists. CPE credit can be claimed on the AAH CE platform within 60 days of activity completion and information will be provided to CPE Monitor. Participants should only claim credit commensurate with the extent of their participation in the activity. </a:t>
            </a:r>
          </a:p>
          <a:p>
            <a:endParaRPr lang="en-US" sz="1100" baseline="0" dirty="0">
              <a:latin typeface="Verdana" panose="020B0604030504040204" pitchFamily="34" charset="0"/>
              <a:ea typeface="Verdana" panose="020B0604030504040204" pitchFamily="34" charset="0"/>
            </a:endParaRPr>
          </a:p>
          <a:p>
            <a:r>
              <a:rPr lang="en-US" sz="1100" baseline="0" dirty="0">
                <a:latin typeface="Verdana" panose="020B0604030504040204" pitchFamily="34" charset="0"/>
                <a:ea typeface="Verdana" panose="020B0604030504040204" pitchFamily="34" charset="0"/>
              </a:rPr>
              <a:t>American Medical Association (AMA): Advocate Aurora Health designates this live activity for a maximum of </a:t>
            </a:r>
            <a:r>
              <a:rPr lang="en-US" sz="1100" i="1" baseline="0" dirty="0">
                <a:latin typeface="Verdana" panose="020B0604030504040204" pitchFamily="34" charset="0"/>
                <a:ea typeface="Verdana" panose="020B0604030504040204" pitchFamily="34" charset="0"/>
              </a:rPr>
              <a:t>1.50 AMA PRA Category 1 Credits™.  </a:t>
            </a:r>
            <a:r>
              <a:rPr lang="en-US" sz="1100" baseline="0" dirty="0">
                <a:latin typeface="Verdana" panose="020B0604030504040204" pitchFamily="34" charset="0"/>
                <a:ea typeface="Verdana" panose="020B0604030504040204" pitchFamily="34" charset="0"/>
              </a:rPr>
              <a:t>Physicians should claim only the credit commensurate with the extent of their participation in the activity. </a:t>
            </a:r>
          </a:p>
          <a:p>
            <a:endParaRPr lang="en-US" sz="1100" baseline="0" dirty="0">
              <a:latin typeface="Verdana" panose="020B0604030504040204" pitchFamily="34" charset="0"/>
              <a:ea typeface="Verdana" panose="020B0604030504040204" pitchFamily="34" charset="0"/>
            </a:endParaRPr>
          </a:p>
          <a:p>
            <a:r>
              <a:rPr lang="en-US" sz="1100" baseline="0" dirty="0">
                <a:latin typeface="Verdana" panose="020B0604030504040204" pitchFamily="34" charset="0"/>
                <a:ea typeface="Verdana" panose="020B0604030504040204" pitchFamily="34" charset="0"/>
              </a:rPr>
              <a:t>American Nurses Credentialing Center (ANCC): Advocate Aurora Health designates this live activity for a maximum of 1.50 ANCC contact hours. Nurses should claim only the credit commensurate with the extent of their participation in the activity. </a:t>
            </a:r>
          </a:p>
          <a:p>
            <a:endParaRPr lang="en-US" sz="1100" baseline="0" dirty="0">
              <a:latin typeface="Verdana" panose="020B0604030504040204" pitchFamily="34" charset="0"/>
              <a:ea typeface="Verdana" panose="020B0604030504040204" pitchFamily="34" charset="0"/>
            </a:endParaRPr>
          </a:p>
          <a:p>
            <a:r>
              <a:rPr lang="en-US" sz="1400" b="1" baseline="0" dirty="0">
                <a:latin typeface="Verdana" panose="020B0604030504040204" pitchFamily="34" charset="0"/>
                <a:ea typeface="Verdana" panose="020B0604030504040204" pitchFamily="34" charset="0"/>
              </a:rPr>
              <a:t>Please click here to Register</a:t>
            </a:r>
          </a:p>
          <a:p>
            <a:endParaRPr lang="en-US" sz="1200" baseline="0" dirty="0">
              <a:latin typeface="Verdana"/>
            </a:endParaRPr>
          </a:p>
          <a:p>
            <a:r>
              <a:rPr lang="en-US" sz="1200" baseline="0" dirty="0">
                <a:latin typeface="Verdana"/>
              </a:rPr>
              <a:t>​</a:t>
            </a:r>
          </a:p>
        </p:txBody>
      </p:sp>
      <p:pic>
        <p:nvPicPr>
          <p:cNvPr id="1026" name="Picture 2">
            <a:extLst>
              <a:ext uri="{FF2B5EF4-FFF2-40B4-BE49-F238E27FC236}">
                <a16:creationId xmlns:a16="http://schemas.microsoft.com/office/drawing/2014/main" id="{284E252B-BDD3-4209-9245-0A2B00FC3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30" y="5690113"/>
            <a:ext cx="1075494" cy="7387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D4ABE9-791E-4424-BB66-1680953F9BDB}"/>
              </a:ext>
            </a:extLst>
          </p:cNvPr>
          <p:cNvSpPr txBox="1"/>
          <p:nvPr/>
        </p:nvSpPr>
        <p:spPr>
          <a:xfrm>
            <a:off x="331482" y="242243"/>
            <a:ext cx="7152017" cy="1015663"/>
          </a:xfrm>
          <a:prstGeom prst="rect">
            <a:avLst/>
          </a:prstGeom>
          <a:noFill/>
        </p:spPr>
        <p:txBody>
          <a:bodyPr wrap="square" rtlCol="0">
            <a:spAutoFit/>
          </a:bodyPr>
          <a:lstStyle/>
          <a:p>
            <a:pPr algn="ctr"/>
            <a:r>
              <a:rPr lang="en-US" sz="2000" dirty="0">
                <a:solidFill>
                  <a:schemeClr val="bg1"/>
                </a:solidFill>
                <a:latin typeface="Verdana" panose="020B0604030504040204" pitchFamily="34" charset="0"/>
                <a:ea typeface="Verdana" panose="020B0604030504040204" pitchFamily="34" charset="0"/>
              </a:rPr>
              <a:t>Human Values Forum Presents:</a:t>
            </a:r>
          </a:p>
          <a:p>
            <a:pPr algn="ctr" fontAlgn="base"/>
            <a:r>
              <a:rPr lang="en-US" sz="2000" i="1" dirty="0">
                <a:solidFill>
                  <a:schemeClr val="bg1"/>
                </a:solidFill>
              </a:rPr>
              <a:t>Fair and Equitable Allocation of Scarce Medical Resources: Lessons from the Pandemic</a:t>
            </a:r>
            <a:endParaRPr lang="en-US" sz="2000" dirty="0">
              <a:solidFill>
                <a:schemeClr val="bg1"/>
              </a:solidFill>
            </a:endParaRPr>
          </a:p>
        </p:txBody>
      </p:sp>
      <p:sp>
        <p:nvSpPr>
          <p:cNvPr id="4" name="TextBox 3">
            <a:extLst>
              <a:ext uri="{FF2B5EF4-FFF2-40B4-BE49-F238E27FC236}">
                <a16:creationId xmlns:a16="http://schemas.microsoft.com/office/drawing/2014/main" id="{5A85724F-B69D-4E57-8759-75BFD05A246F}"/>
              </a:ext>
            </a:extLst>
          </p:cNvPr>
          <p:cNvSpPr txBox="1"/>
          <p:nvPr/>
        </p:nvSpPr>
        <p:spPr>
          <a:xfrm>
            <a:off x="1626212" y="1187481"/>
            <a:ext cx="4519974" cy="646331"/>
          </a:xfrm>
          <a:prstGeom prst="rect">
            <a:avLst/>
          </a:prstGeom>
          <a:noFill/>
        </p:spPr>
        <p:txBody>
          <a:bodyPr wrap="square" rtlCol="0">
            <a:spAutoFit/>
          </a:bodyPr>
          <a:lstStyle/>
          <a:p>
            <a:r>
              <a:rPr lang="en-US" dirty="0">
                <a:solidFill>
                  <a:schemeClr val="bg1"/>
                </a:solidFill>
              </a:rPr>
              <a:t>October 19, 2022 at 12p |  Virtual Teams Webinar</a:t>
            </a:r>
          </a:p>
        </p:txBody>
      </p:sp>
      <p:pic>
        <p:nvPicPr>
          <p:cNvPr id="9" name="Picture 8">
            <a:extLst>
              <a:ext uri="{FF2B5EF4-FFF2-40B4-BE49-F238E27FC236}">
                <a16:creationId xmlns:a16="http://schemas.microsoft.com/office/drawing/2014/main" id="{EB0E525B-1FA7-6C49-BEF4-747361BCDF4F}"/>
              </a:ext>
            </a:extLst>
          </p:cNvPr>
          <p:cNvPicPr>
            <a:picLocks noChangeAspect="1"/>
          </p:cNvPicPr>
          <p:nvPr/>
        </p:nvPicPr>
        <p:blipFill rotWithShape="1">
          <a:blip r:embed="rId4"/>
          <a:srcRect b="33888"/>
          <a:stretch/>
        </p:blipFill>
        <p:spPr>
          <a:xfrm>
            <a:off x="5359384" y="1676669"/>
            <a:ext cx="2124115" cy="2106443"/>
          </a:xfrm>
          <a:prstGeom prst="rect">
            <a:avLst/>
          </a:prstGeom>
        </p:spPr>
      </p:pic>
    </p:spTree>
    <p:extLst>
      <p:ext uri="{BB962C8B-B14F-4D97-AF65-F5344CB8AC3E}">
        <p14:creationId xmlns:p14="http://schemas.microsoft.com/office/powerpoint/2010/main" val="290079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f46a28a4-f3b3-4851-86b3-b10f5f45f34e" ContentTypeId="0x010100446DC78E14500C46ADD7E64C76C8CDE1" PreviousValue="false"/>
</file>

<file path=customXml/item3.xml><?xml version="1.0" encoding="utf-8"?>
<p:properties xmlns:p="http://schemas.microsoft.com/office/2006/metadata/properties" xmlns:xsi="http://www.w3.org/2001/XMLSchema-instance" xmlns:pc="http://schemas.microsoft.com/office/infopath/2007/PartnerControls">
  <documentManagement>
    <Document_x0020_Status xmlns="bf33b138-7251-43fb-83b7-612f801c6c56">Active</Document_x0020_Status>
    <AdvocateDocumentDescription xmlns="bf33b138-7251-43fb-83b7-612f801c6c56" xsi:nil="true"/>
    <DocumentCategory xmlns="bf33b138-7251-43fb-83b7-612f801c6c56">brand resources</DocumentCategory>
    <c3b63d8f56214d1a8c629d6bd0f1a413 xmlns="bf33b138-7251-43fb-83b7-612f801c6c56">
      <Terms xmlns="http://schemas.microsoft.com/office/infopath/2007/PartnerControls">
        <TermInfo xmlns="http://schemas.microsoft.com/office/infopath/2007/PartnerControls">
          <TermName xmlns="http://schemas.microsoft.com/office/infopath/2007/PartnerControls">Advocate</TermName>
          <TermId xmlns="http://schemas.microsoft.com/office/infopath/2007/PartnerControls">7cf37cc2-8425-4060-8dbf-3f061caa16fa</TermId>
        </TermInfo>
      </Terms>
    </c3b63d8f56214d1a8c629d6bd0f1a413>
    <TaxCatchAll xmlns="bf33b138-7251-43fb-83b7-612f801c6c56">
      <Value>5</Value>
    </TaxCatchAll>
    <Next_x0020_Review_x0020_Date xmlns="bf33b138-7251-43fb-83b7-612f801c6c56" xsi:nil="true"/>
    <Document_x0020_Owner xmlns="bf33b138-7251-43fb-83b7-612f801c6c56">
      <UserInfo>
        <DisplayName/>
        <AccountId xsi:nil="true"/>
        <AccountType/>
      </UserInfo>
    </Document_x0020_Owner>
    <Document_x0020_Review_x0020_Cycle xmlns="bf33b138-7251-43fb-83b7-612f801c6c56" xsi:nil="true"/>
    <DisplayOnHomepage xmlns="bf33b138-7251-43fb-83b7-612f801c6c56">true</DisplayOnHomepage>
    <Approver xmlns="bf33b138-7251-43fb-83b7-612f801c6c56">
      <UserInfo>
        <DisplayName/>
        <AccountId xsi:nil="true"/>
        <AccountType/>
      </UserInfo>
    </Approver>
    <RevisionDate xmlns="bf33b138-7251-43fb-83b7-612f801c6c56">2021-09-17T05:00:00+00:00</RevisionDate>
    <AdvocateIsArchived xmlns="d019f32e-6fd8-41f8-aa31-79cf1a6364d4">false</AdvocateIsArchived>
    <AdvocateArchivedDate xmlns="d019f32e-6fd8-41f8-aa31-79cf1a6364d4" xsi:nil="true"/>
    <Created1 xmlns="bf33b138-7251-43fb-83b7-612f801c6c56" xsi:nil="true"/>
    <_dlc_DocId xmlns="d019f32e-6fd8-41f8-aa31-79cf1a6364d4">63QTJRP3QDAT-1056837116-7770</_dlc_DocId>
    <_dlc_DocIdUrl xmlns="d019f32e-6fd8-41f8-aa31-79cf1a6364d4">
      <Url>https://advocatehealth.sharepoint.com/sites/AO/News/_layouts/15/DocIdRedir.aspx?ID=63QTJRP3QDAT-1056837116-7770</Url>
      <Description>63QTJRP3QDAT-1056837116-7770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AdvocateDocument" ma:contentTypeID="0x010100446DC78E14500C46ADD7E64C76C8CDE100C4A13B18F62DA146A246BB1A89C44424" ma:contentTypeVersion="52" ma:contentTypeDescription="Content type used to store documents on department sites" ma:contentTypeScope="" ma:versionID="825b53703aa7f3c798274db8a0a80447">
  <xsd:schema xmlns:xsd="http://www.w3.org/2001/XMLSchema" xmlns:xs="http://www.w3.org/2001/XMLSchema" xmlns:p="http://schemas.microsoft.com/office/2006/metadata/properties" xmlns:ns2="bf33b138-7251-43fb-83b7-612f801c6c56" xmlns:ns3="d019f32e-6fd8-41f8-aa31-79cf1a6364d4" targetNamespace="http://schemas.microsoft.com/office/2006/metadata/properties" ma:root="true" ma:fieldsID="e06eae74675a3b90a1aae25b6dc106bf" ns2:_="" ns3:_="">
    <xsd:import namespace="bf33b138-7251-43fb-83b7-612f801c6c56"/>
    <xsd:import namespace="d019f32e-6fd8-41f8-aa31-79cf1a6364d4"/>
    <xsd:element name="properties">
      <xsd:complexType>
        <xsd:sequence>
          <xsd:element name="documentManagement">
            <xsd:complexType>
              <xsd:all>
                <xsd:element ref="ns2:AdvocateDocumentDescription" minOccurs="0"/>
                <xsd:element ref="ns2:DisplayOnHomepage" minOccurs="0"/>
                <xsd:element ref="ns2:DocumentCategory"/>
                <xsd:element ref="ns2:Document_x0020_Owner" minOccurs="0"/>
                <xsd:element ref="ns2:Created1" minOccurs="0"/>
                <xsd:element ref="ns2:Approver" minOccurs="0"/>
                <xsd:element ref="ns2:RevisionDate" minOccurs="0"/>
                <xsd:element ref="ns2:Next_x0020_Review_x0020_Date" minOccurs="0"/>
                <xsd:element ref="ns2:TaxCatchAllLabel" minOccurs="0"/>
                <xsd:element ref="ns2:c3b63d8f56214d1a8c629d6bd0f1a413" minOccurs="0"/>
                <xsd:element ref="ns2:TaxCatchAll" minOccurs="0"/>
                <xsd:element ref="ns2:Document_x0020_Status" minOccurs="0"/>
                <xsd:element ref="ns2:Document_x0020_Review_x0020_Cycle" minOccurs="0"/>
                <xsd:element ref="ns3:AdvocateIsArchived" minOccurs="0"/>
                <xsd:element ref="ns3:AdvocateArchived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3b138-7251-43fb-83b7-612f801c6c56" elementFormDefault="qualified">
    <xsd:import namespace="http://schemas.microsoft.com/office/2006/documentManagement/types"/>
    <xsd:import namespace="http://schemas.microsoft.com/office/infopath/2007/PartnerControls"/>
    <xsd:element name="AdvocateDocumentDescription" ma:index="3" nillable="true" ma:displayName="Advocate Document Description" ma:internalName="AdvocateDocumentDescription" ma:readOnly="false">
      <xsd:simpleType>
        <xsd:restriction base="dms:Note">
          <xsd:maxLength value="255"/>
        </xsd:restriction>
      </xsd:simpleType>
    </xsd:element>
    <xsd:element name="DisplayOnHomepage" ma:index="4" nillable="true" ma:displayName="Display On Homepage" ma:default="1" ma:internalName="DisplayOnHomepage">
      <xsd:simpleType>
        <xsd:restriction base="dms:Boolean"/>
      </xsd:simpleType>
    </xsd:element>
    <xsd:element name="DocumentCategory" ma:index="5" ma:displayName="Homepage Category" ma:description="Used to group documents on the department homepage" ma:format="Dropdown" ma:internalName="DocumentCategory">
      <xsd:simpleType>
        <xsd:union memberTypes="dms:Text">
          <xsd:simpleType>
            <xsd:restriction base="dms:Choice">
              <xsd:enumeration value="Please select a category below or type in the free form section"/>
              <xsd:enumeration value="BroMenn/Eureka Announcements"/>
              <xsd:enumeration value="Training"/>
              <xsd:enumeration value="Meeting Minutes"/>
            </xsd:restriction>
          </xsd:simpleType>
        </xsd:union>
      </xsd:simpleType>
    </xsd:element>
    <xsd:element name="Document_x0020_Owner" ma:index="6" nillable="true" ma:displayName="Document Owner (Last Name, First)" ma:description="ISO 9001 Recommended Field"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reated1" ma:index="7" nillable="true" ma:displayName="Created" ma:description="ISO 9001 Recommended Field" ma:format="DateOnly" ma:internalName="Created1" ma:readOnly="false">
      <xsd:simpleType>
        <xsd:restriction base="dms:DateTime"/>
      </xsd:simpleType>
    </xsd:element>
    <xsd:element name="Approver" ma:index="8" nillable="true" ma:displayName="Approver (Last Name, First)" ma:description="ISO 9001 Recommended Field"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sionDate" ma:index="9" nillable="true" ma:displayName="Last Review Date" ma:default="[today]" ma:description="ISO 9001 Recommended Field" ma:format="DateOnly" ma:internalName="RevisionDate" ma:readOnly="false">
      <xsd:simpleType>
        <xsd:restriction base="dms:DateTime"/>
      </xsd:simpleType>
    </xsd:element>
    <xsd:element name="Next_x0020_Review_x0020_Date" ma:index="10" nillable="true" ma:displayName="Next Review Date" ma:description="ISO 9001 Recommended Field" ma:format="DateOnly" ma:internalName="Next_x0020_Review_x0020_Date">
      <xsd:simpleType>
        <xsd:restriction base="dms:DateTime"/>
      </xsd:simpleType>
    </xsd:element>
    <xsd:element name="TaxCatchAllLabel" ma:index="15" nillable="true" ma:displayName="Taxonomy Catch All Column1" ma:description="" ma:hidden="true" ma:list="{9b52349c-18e9-4e52-ab09-6dc37d71e179}" ma:internalName="TaxCatchAllLabel" ma:readOnly="true" ma:showField="CatchAllDataLabel"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c3b63d8f56214d1a8c629d6bd0f1a413" ma:index="16" ma:taxonomy="true" ma:internalName="c3b63d8f56214d1a8c629d6bd0f1a413" ma:taxonomyFieldName="SiteTermID" ma:displayName="Site Selection" ma:default="" ma:fieldId="{c3b63d8f-5621-4d1a-8c62-9d6bd0f1a413}" ma:taxonomyMulti="true" ma:sspId="f46a28a4-f3b3-4851-86b3-b10f5f45f34e" ma:termSetId="f84489ad-d337-4427-a5b3-5f90d64599bb" ma:anchorId="b4d3f15d-6586-4297-951d-5ec413fb1109" ma:open="false" ma:isKeyword="false">
      <xsd:complexType>
        <xsd:sequence>
          <xsd:element ref="pc:Terms" minOccurs="0" maxOccurs="1"/>
        </xsd:sequence>
      </xsd:complexType>
    </xsd:element>
    <xsd:element name="TaxCatchAll" ma:index="19" nillable="true" ma:displayName="Taxonomy Catch All Column" ma:description="" ma:hidden="true" ma:list="{9b52349c-18e9-4e52-ab09-6dc37d71e179}" ma:internalName="TaxCatchAll" ma:showField="CatchAllData"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Document_x0020_Status" ma:index="20" nillable="true" ma:displayName="Document Status" ma:default="Active" ma:description="Recommended Field for ISO 9001" ma:format="Dropdown" ma:internalName="Document_x0020_Status">
      <xsd:simpleType>
        <xsd:restriction base="dms:Choice">
          <xsd:enumeration value="Active"/>
          <xsd:enumeration value="Pending"/>
          <xsd:enumeration value="Retired"/>
        </xsd:restriction>
      </xsd:simpleType>
    </xsd:element>
    <xsd:element name="Document_x0020_Review_x0020_Cycle" ma:index="21" nillable="true" ma:displayName="Document Review Cycle" ma:description="Recommended Field for ISO 9001" ma:format="Dropdown" ma:internalName="Document_x0020_Review_x0020_Cycle">
      <xsd:simpleType>
        <xsd:restriction base="dms:Choice">
          <xsd:enumeration value="1 year"/>
          <xsd:enumeration value="2 year"/>
          <xsd:enumeration value="3 year"/>
        </xsd:restriction>
      </xsd:simpleType>
    </xsd:element>
  </xsd:schema>
  <xsd:schema xmlns:xsd="http://www.w3.org/2001/XMLSchema" xmlns:xs="http://www.w3.org/2001/XMLSchema" xmlns:dms="http://schemas.microsoft.com/office/2006/documentManagement/types" xmlns:pc="http://schemas.microsoft.com/office/infopath/2007/PartnerControls" targetNamespace="d019f32e-6fd8-41f8-aa31-79cf1a6364d4" elementFormDefault="qualified">
    <xsd:import namespace="http://schemas.microsoft.com/office/2006/documentManagement/types"/>
    <xsd:import namespace="http://schemas.microsoft.com/office/infopath/2007/PartnerControls"/>
    <xsd:element name="AdvocateIsArchived" ma:index="22" nillable="true" ma:displayName="AdvocateIsArchived" ma:default="0" ma:internalName="AdvocateIsArchived">
      <xsd:simpleType>
        <xsd:restriction base="dms:Boolean"/>
      </xsd:simpleType>
    </xsd:element>
    <xsd:element name="AdvocateArchivedDate" ma:index="23" nillable="true" ma:displayName="AdvocateArchivedDate" ma:format="DateOnly" ma:internalName="AdvocateArchivedDate">
      <xsd:simpleType>
        <xsd:restriction base="dms:DateTime"/>
      </xsd:simple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E9BAD9-AABF-4F93-88A2-2E307FEEE322}">
  <ds:schemaRefs>
    <ds:schemaRef ds:uri="http://schemas.microsoft.com/sharepoint/events"/>
  </ds:schemaRefs>
</ds:datastoreItem>
</file>

<file path=customXml/itemProps2.xml><?xml version="1.0" encoding="utf-8"?>
<ds:datastoreItem xmlns:ds="http://schemas.openxmlformats.org/officeDocument/2006/customXml" ds:itemID="{B3D58AC4-74A5-40FA-9560-2753ECFF0DBA}">
  <ds:schemaRefs>
    <ds:schemaRef ds:uri="Microsoft.SharePoint.Taxonomy.ContentTypeSync"/>
  </ds:schemaRefs>
</ds:datastoreItem>
</file>

<file path=customXml/itemProps3.xml><?xml version="1.0" encoding="utf-8"?>
<ds:datastoreItem xmlns:ds="http://schemas.openxmlformats.org/officeDocument/2006/customXml" ds:itemID="{66144A67-A00E-4F9F-A827-7FCAB5043C39}">
  <ds:schemaRefs>
    <ds:schemaRef ds:uri="bf33b138-7251-43fb-83b7-612f801c6c56"/>
    <ds:schemaRef ds:uri="d019f32e-6fd8-41f8-aa31-79cf1a6364d4"/>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544CDA31-6BDD-4F1A-AC6E-029C65D56C76}">
  <ds:schemaRefs>
    <ds:schemaRef ds:uri="http://schemas.microsoft.com/sharepoint/v3/contenttype/forms"/>
  </ds:schemaRefs>
</ds:datastoreItem>
</file>

<file path=customXml/itemProps5.xml><?xml version="1.0" encoding="utf-8"?>
<ds:datastoreItem xmlns:ds="http://schemas.openxmlformats.org/officeDocument/2006/customXml" ds:itemID="{3443F241-F84A-4419-B4D4-C501B6A0F489}">
  <ds:schemaRefs>
    <ds:schemaRef ds:uri="bf33b138-7251-43fb-83b7-612f801c6c56"/>
    <ds:schemaRef ds:uri="d019f32e-6fd8-41f8-aa31-79cf1a6364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1375</TotalTime>
  <Words>399</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Verdana</vt:lpstr>
      <vt:lpstr>Office Theme</vt:lpstr>
      <vt:lpstr>PowerPoint Presentation</vt:lpstr>
    </vt:vector>
  </TitlesOfParts>
  <Company>Aurora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 Lydon</dc:creator>
  <cp:lastModifiedBy>Blumenshine, Carissa</cp:lastModifiedBy>
  <cp:revision>20</cp:revision>
  <dcterms:created xsi:type="dcterms:W3CDTF">2020-07-16T16:55:15Z</dcterms:created>
  <dcterms:modified xsi:type="dcterms:W3CDTF">2022-09-20T17:17:05Z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0x010100446DC78E14500C46ADD7E64C76C8CDE100C4A13B18F62DA146A246BB1A89C44424</vt:lpwstr>
  </property>
  <property fmtid="{D5CDD505-2E9C-101B-9397-08002B2CF9AE}" pid="3" name="_dlc_DocIdItemGuid">
    <vt:lpwstr>1af19a88-3c22-4850-b868-7f04c65e16e9</vt:lpwstr>
  </property>
  <property fmtid="{D5CDD505-2E9C-101B-9397-08002B2CF9AE}" pid="4" name="SiteTermID">
    <vt:lpwstr>5;#Advocate|7cf37cc2-8425-4060-8dbf-3f061caa16fa</vt:lpwstr>
  </property>
  <property fmtid="{D5CDD505-2E9C-101B-9397-08002B2CF9AE}" pid="5" name="MediaServiceImageTags">
    <vt:lpwstr/>
  </property>
  <property fmtid="{D5CDD505-2E9C-101B-9397-08002B2CF9AE}" pid="6" name="SharedWithUsers">
    <vt:lpwstr>19345;#Rodriguez, Rosa</vt:lpwstr>
  </property>
  <property fmtid="{D5CDD505-2E9C-101B-9397-08002B2CF9AE}" pid="7" name="lcf76f155ced4ddcb4097134ff3c332f">
    <vt:lpwstr/>
  </property>
</Properties>
</file>