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02" r:id="rId5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82BE68-7859-4985-A1FC-8C1810FF1CAD}" v="159" dt="2022-08-19T10:00:43.923"/>
    <p1510:client id="{7A8452AD-C407-40FF-8692-E7C96670F1C7}" v="1" dt="2022-08-16T20:34:48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650" y="102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doi.org/10.1097/CCM.0000000000005337" TargetMode="External"/><Relationship Id="rId7" Type="http://schemas.openxmlformats.org/officeDocument/2006/relationships/hyperlink" Target="https://journals.lww.com/ccmjournal/Fulltext/2021/11000/Surviving_Sepsis_Campaign__International.21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inju.kim@aah.org" TargetMode="External"/><Relationship Id="rId5" Type="http://schemas.openxmlformats.org/officeDocument/2006/relationships/hyperlink" Target="mailto:jennifer.bilotta@aah.org" TargetMode="External"/><Relationship Id="rId4" Type="http://schemas.openxmlformats.org/officeDocument/2006/relationships/hyperlink" Target="mailto:arlene.abadilla@aa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483063" y="352594"/>
            <a:ext cx="6880220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>
              <a:defRPr sz="5000" b="1">
                <a:latin typeface="Arial"/>
                <a:ea typeface="Arial"/>
                <a:cs typeface="Arial"/>
                <a:sym typeface="Arial"/>
              </a:defRPr>
            </a:pPr>
            <a:endParaRPr lang="en-US" sz="2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26" y="9749424"/>
            <a:ext cx="69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Arlene Abadilla/Nursing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8/16/2022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8/26/2022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October 31, 2022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218365" y="1531927"/>
            <a:ext cx="7301552" cy="811914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fontAlgn="base"/>
            <a:r>
              <a:rPr lang="en-US" sz="1000" b="0" i="0" dirty="0">
                <a:solidFill>
                  <a:srgbClr val="333333"/>
                </a:solidFill>
                <a:effectLst/>
                <a:latin typeface="HP Simplified Light"/>
              </a:rPr>
              <a:t>Evans, L., Rhodes, A., </a:t>
            </a:r>
            <a:r>
              <a:rPr lang="en-US" sz="1000" b="0" i="0" dirty="0" err="1">
                <a:solidFill>
                  <a:srgbClr val="333333"/>
                </a:solidFill>
                <a:effectLst/>
                <a:latin typeface="HP Simplified Light"/>
              </a:rPr>
              <a:t>Alhazzani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HP Simplified Light"/>
              </a:rPr>
              <a:t>, W., Antonelli, M., Coopersmith, C. M., French, C., Machado, F. R., Mcintyre, L., Ostermann, M., Prescott, H. C., Schorr, C., Simpson, S., </a:t>
            </a:r>
            <a:r>
              <a:rPr lang="en-US" sz="1000" b="0" i="0" dirty="0" err="1">
                <a:solidFill>
                  <a:srgbClr val="333333"/>
                </a:solidFill>
                <a:effectLst/>
                <a:latin typeface="HP Simplified Light"/>
              </a:rPr>
              <a:t>Wiersinga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HP Simplified Light"/>
              </a:rPr>
              <a:t>, W. J., </a:t>
            </a:r>
            <a:r>
              <a:rPr lang="en-US" sz="1000" b="0" i="0" dirty="0" err="1">
                <a:solidFill>
                  <a:srgbClr val="333333"/>
                </a:solidFill>
                <a:effectLst/>
                <a:latin typeface="HP Simplified Light"/>
              </a:rPr>
              <a:t>Alshamsi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HP Simplified Light"/>
              </a:rPr>
              <a:t>, F., Angus, D. C., Arabi, Y., Azevedo, L., Beale, R., Beilman, G., . . . Levy, M. (2021). Surviving sepsis campaign: International guidelines for management of sepsis and septic shock 2021.</a:t>
            </a:r>
            <a:r>
              <a:rPr lang="en-US" sz="1000" b="0" i="1" dirty="0">
                <a:solidFill>
                  <a:srgbClr val="333333"/>
                </a:solidFill>
                <a:effectLst/>
                <a:latin typeface="HP Simplified Light"/>
              </a:rPr>
              <a:t> Critical Care Medicine, 49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HP Simplified Light"/>
              </a:rPr>
              <a:t>(11), e1063-e1143. </a:t>
            </a:r>
            <a:r>
              <a:rPr lang="en-US" sz="1000" b="0" i="0" u="none" strike="noStrike" dirty="0">
                <a:solidFill>
                  <a:srgbClr val="2659AB"/>
                </a:solidFill>
                <a:effectLst/>
                <a:latin typeface="HP Simplified Light"/>
                <a:hlinkClick r:id="rId3"/>
              </a:rPr>
              <a:t>https://doi.org/10.1097/CCM.0000000000005337</a:t>
            </a:r>
            <a:endParaRPr lang="en-US" sz="1000" b="0" i="0" dirty="0">
              <a:solidFill>
                <a:srgbClr val="333333"/>
              </a:solidFill>
              <a:effectLst/>
              <a:latin typeface="HP Simplified Light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r>
              <a:rPr lang="en-US" sz="1200" b="1" dirty="0">
                <a:latin typeface="Arial"/>
                <a:cs typeface="Arial"/>
              </a:rPr>
              <a:t>Independent Study:   </a:t>
            </a:r>
            <a:r>
              <a:rPr lang="en-US" sz="1200" dirty="0">
                <a:latin typeface="Arial"/>
                <a:cs typeface="Arial"/>
              </a:rPr>
              <a:t>​September 20-October 31, 2022</a:t>
            </a:r>
          </a:p>
          <a:p>
            <a:pPr fontAlgn="base"/>
            <a:endParaRPr lang="en-US" sz="1200" b="1" dirty="0">
              <a:latin typeface="Arial"/>
              <a:cs typeface="Arial"/>
            </a:endParaRPr>
          </a:p>
          <a:p>
            <a:r>
              <a:rPr lang="en-US" sz="1200" b="1" dirty="0">
                <a:latin typeface="Arial"/>
                <a:cs typeface="Arial"/>
              </a:rPr>
              <a:t>Resource for Questions:</a:t>
            </a:r>
            <a:r>
              <a:rPr lang="en-US" sz="1200" dirty="0">
                <a:latin typeface="Arial"/>
                <a:cs typeface="Arial"/>
              </a:rPr>
              <a:t> Arlene Abadilla, RN, BSN, CCRN, TNCC (</a:t>
            </a:r>
            <a:r>
              <a:rPr lang="en-US" sz="1200" dirty="0">
                <a:latin typeface="Arial"/>
                <a:cs typeface="Arial"/>
                <a:hlinkClick r:id="rId4"/>
              </a:rPr>
              <a:t>arlene.abadilla@aah.org</a:t>
            </a:r>
            <a:r>
              <a:rPr lang="en-US" sz="1200" dirty="0">
                <a:latin typeface="Arial"/>
                <a:cs typeface="Arial"/>
              </a:rPr>
              <a:t>) Jennifer Bilotta, RN, BSN, CCRN, TNCC (</a:t>
            </a:r>
            <a:r>
              <a:rPr lang="en-US" sz="1200" dirty="0">
                <a:latin typeface="Arial"/>
                <a:cs typeface="Arial"/>
                <a:hlinkClick r:id="rId5"/>
              </a:rPr>
              <a:t>jennifer.bilotta@aah.org</a:t>
            </a:r>
            <a:r>
              <a:rPr lang="en-US" sz="1200" dirty="0">
                <a:latin typeface="Arial"/>
                <a:cs typeface="Arial"/>
              </a:rPr>
              <a:t>) Jinju Kim, RN, BSN, CCRN, TNCC (</a:t>
            </a:r>
            <a:r>
              <a:rPr lang="en-US" sz="1200" dirty="0">
                <a:latin typeface="Arial"/>
                <a:cs typeface="Arial"/>
                <a:hlinkClick r:id="rId6"/>
              </a:rPr>
              <a:t>Jinju.kim@aah.org</a:t>
            </a:r>
            <a:r>
              <a:rPr lang="en-US" sz="1200" dirty="0">
                <a:latin typeface="Arial"/>
                <a:cs typeface="Arial"/>
              </a:rPr>
              <a:t>) </a:t>
            </a:r>
            <a:endParaRPr lang="en-US" sz="1400" dirty="0">
              <a:cs typeface="Calibri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sz="1200" b="1" dirty="0">
                <a:latin typeface="Arial"/>
                <a:cs typeface="Arial"/>
              </a:rPr>
              <a:t>Desired Learner Outcome(s): </a:t>
            </a:r>
            <a:r>
              <a:rPr lang="en-US" sz="1200" dirty="0">
                <a:latin typeface="Arial"/>
                <a:cs typeface="Arial"/>
              </a:rPr>
              <a:t>Using a Likert scale, after participating in this event, learners will have an increased knowledge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Arial"/>
                <a:cs typeface="Arial"/>
              </a:rPr>
              <a:t>on early identification and appropriate management of sepsis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 and septic shock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Arial"/>
                <a:cs typeface="Arial"/>
              </a:rPr>
              <a:t> by passing the posttest with 80% or greater.</a:t>
            </a:r>
            <a:endParaRPr lang="en-US" sz="1200" dirty="0">
              <a:latin typeface="Arial"/>
              <a:cs typeface="Arial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sz="1200" b="1" dirty="0">
                <a:latin typeface="Arial"/>
                <a:cs typeface="Arial"/>
              </a:rPr>
              <a:t>Continuing Nursing Education Hours:</a:t>
            </a:r>
            <a:r>
              <a:rPr lang="en-US" sz="1200" dirty="0">
                <a:latin typeface="Arial"/>
                <a:cs typeface="Arial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/>
                <a:cs typeface="Arial"/>
              </a:rPr>
              <a:t> 2.1 </a:t>
            </a:r>
            <a:r>
              <a:rPr lang="en-US" sz="1200" dirty="0">
                <a:latin typeface="Arial"/>
                <a:cs typeface="Arial"/>
              </a:rPr>
              <a:t>contact hours will be awarded upon successful completion of this program.  </a:t>
            </a:r>
            <a:r>
              <a:rPr lang="en-US" sz="1400" dirty="0">
                <a:latin typeface="Arial"/>
                <a:cs typeface="Arial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Criteria for Successful Completion: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Read the article. ​Article hyperlink: </a:t>
            </a:r>
            <a:r>
              <a:rPr lang="en-US" sz="1200" dirty="0">
                <a:ea typeface="+mn-lt"/>
                <a:cs typeface="+mn-lt"/>
                <a:hlinkClick r:id="rId7"/>
              </a:rPr>
              <a:t>Surviving Sepsis Campaign: International Guidelines for Mana... : Critical Care Medicine (lww.com)</a:t>
            </a:r>
            <a:endParaRPr lang="en-US" sz="1200" dirty="0">
              <a:latin typeface="Arial" panose="020B0604020202020204" pitchFamily="34" charset="0"/>
              <a:cs typeface="Arial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Complete online quiz via Microsoft with 80% passing grade. May be retaken. </a:t>
            </a:r>
            <a:endParaRPr lang="en-US" sz="1200" dirty="0">
              <a:latin typeface="Arial" panose="020B0604020202020204" pitchFamily="34" charset="0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Post-test QR code: </a:t>
            </a:r>
            <a:endParaRPr lang="en-US" sz="1200" dirty="0">
              <a:latin typeface="Arial" panose="020B0604020202020204" pitchFamily="34" charset="0"/>
              <a:cs typeface="Arial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>
              <a:latin typeface="Arial"/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Arial"/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Arial"/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Credit awarded commensurate with participation.</a:t>
            </a:r>
            <a:endParaRPr lang="en-US" sz="12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ea typeface="+mn-lt"/>
                <a:cs typeface="+mn-lt"/>
              </a:rPr>
              <a:t>Evaluations will be completed after the event.</a:t>
            </a:r>
            <a:r>
              <a:rPr lang="en-US" sz="1200" dirty="0">
                <a:latin typeface="Arial"/>
                <a:cs typeface="Arial"/>
              </a:rPr>
              <a:t>  ​</a:t>
            </a:r>
            <a:endParaRPr lang="en-US" sz="1650" dirty="0">
              <a:cs typeface="Calibri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</a:rPr>
              <a:t>Participants will have 28 days to complete the evaluation. 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</a:rPr>
              <a:t>Upon submission of the evaluation, the participant will receive their certificate. 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sz="1200" b="1" dirty="0">
                <a:latin typeface="Arial"/>
                <a:cs typeface="Arial"/>
              </a:rPr>
              <a:t>Disclosure: </a:t>
            </a:r>
            <a:r>
              <a:rPr lang="en-US" sz="1200" dirty="0">
                <a:latin typeface="Arial"/>
                <a:cs typeface="Arial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None of the planners or presenters for this educational activity have relevant financial relationships to disclose with ineligible companies.​</a:t>
            </a:r>
          </a:p>
          <a:p>
            <a:pPr fontAlgn="base"/>
            <a:endParaRPr lang="en-US" sz="1650" dirty="0">
              <a:latin typeface="Arial" panose="020B0604020202020204" pitchFamily="34" charset="0"/>
              <a:cs typeface="Arial"/>
            </a:endParaRPr>
          </a:p>
          <a:p>
            <a:pPr fontAlgn="base"/>
            <a:r>
              <a:rPr lang="en-US" sz="1200" b="1" dirty="0">
                <a:latin typeface="Arial"/>
                <a:cs typeface="Arial"/>
              </a:rPr>
              <a:t>Accreditation Statement: </a:t>
            </a:r>
            <a:r>
              <a:rPr lang="en-US" sz="1200" dirty="0">
                <a:latin typeface="Arial"/>
                <a:cs typeface="Arial"/>
              </a:rPr>
              <a:t>​</a:t>
            </a:r>
          </a:p>
          <a:p>
            <a:pPr fontAlgn="base"/>
            <a:r>
              <a:rPr lang="en-US" sz="1200" dirty="0">
                <a:latin typeface="Arial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(OBN-001-91)​</a:t>
            </a:r>
            <a:endParaRPr lang="en-US" sz="1200" b="0" i="0" dirty="0">
              <a:effectLst/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BF0F31-953D-B546-D9DA-489EE6AF0F37}"/>
              </a:ext>
            </a:extLst>
          </p:cNvPr>
          <p:cNvSpPr txBox="1"/>
          <p:nvPr/>
        </p:nvSpPr>
        <p:spPr>
          <a:xfrm>
            <a:off x="651045" y="352594"/>
            <a:ext cx="64156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0" i="0" cap="all" dirty="0">
                <a:solidFill>
                  <a:schemeClr val="bg1"/>
                </a:solidFill>
                <a:effectLst/>
                <a:latin typeface="Narkisim" panose="020B0604020202020204" pitchFamily="34" charset="-79"/>
                <a:cs typeface="Narkisim" panose="020B0604020202020204" pitchFamily="34" charset="-79"/>
              </a:rPr>
              <a:t>TELEICU </a:t>
            </a:r>
            <a:r>
              <a:rPr lang="en-US" sz="1600" b="0" i="0" cap="all">
                <a:solidFill>
                  <a:schemeClr val="bg1"/>
                </a:solidFill>
                <a:effectLst/>
                <a:latin typeface="Narkisim" panose="020B0604020202020204" pitchFamily="34" charset="-79"/>
                <a:cs typeface="Narkisim" panose="020B0604020202020204" pitchFamily="34" charset="-79"/>
              </a:rPr>
              <a:t>JOURNAL CLUB 2022: </a:t>
            </a:r>
            <a:r>
              <a:rPr lang="en-US" sz="1600" b="0" i="0" cap="all" dirty="0">
                <a:solidFill>
                  <a:schemeClr val="bg1"/>
                </a:solidFill>
                <a:effectLst/>
                <a:latin typeface="Narkisim" panose="020B0604020202020204" pitchFamily="34" charset="-79"/>
                <a:cs typeface="Narkisim" panose="020B0604020202020204" pitchFamily="34" charset="-79"/>
              </a:rPr>
              <a:t>SURVIVING SEPSIS CAMPAIGN: INTERNATIONAL GUIDELINES FOR MANAGEMENT OF SEPSIS AND SEPTIC SHOCK 2021</a:t>
            </a:r>
          </a:p>
        </p:txBody>
      </p:sp>
      <p:pic>
        <p:nvPicPr>
          <p:cNvPr id="3" name="Picture 3" descr="Qr code&#10;&#10;Description automatically generated">
            <a:extLst>
              <a:ext uri="{FF2B5EF4-FFF2-40B4-BE49-F238E27FC236}">
                <a16:creationId xmlns:a16="http://schemas.microsoft.com/office/drawing/2014/main" id="{7713BA12-74D1-756C-DF1F-CE24ECE5DE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9638" y="5909994"/>
            <a:ext cx="873175" cy="8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84A6DB1A4FCA45BCE6A9A45A3B60CA" ma:contentTypeVersion="7" ma:contentTypeDescription="Create a new document." ma:contentTypeScope="" ma:versionID="fc2615dc137f6d50cbb894178b5183a8">
  <xsd:schema xmlns:xsd="http://www.w3.org/2001/XMLSchema" xmlns:xs="http://www.w3.org/2001/XMLSchema" xmlns:p="http://schemas.microsoft.com/office/2006/metadata/properties" xmlns:ns3="4d677281-36bb-4c7c-8746-60d3d271c77e" xmlns:ns4="0faf74c5-51c1-4e7d-aeec-b2d884fd3a2b" targetNamespace="http://schemas.microsoft.com/office/2006/metadata/properties" ma:root="true" ma:fieldsID="4218217422be48a4c9d9728e92af9504" ns3:_="" ns4:_="">
    <xsd:import namespace="4d677281-36bb-4c7c-8746-60d3d271c77e"/>
    <xsd:import namespace="0faf74c5-51c1-4e7d-aeec-b2d884fd3a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77281-36bb-4c7c-8746-60d3d271c7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f74c5-51c1-4e7d-aeec-b2d884fd3a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526E98-D30B-479E-80F2-34FB05A7614A}">
  <ds:schemaRefs>
    <ds:schemaRef ds:uri="http://purl.org/dc/elements/1.1/"/>
    <ds:schemaRef ds:uri="http://schemas.microsoft.com/office/2006/documentManagement/types"/>
    <ds:schemaRef ds:uri="http://www.w3.org/XML/1998/namespace"/>
    <ds:schemaRef ds:uri="4d677281-36bb-4c7c-8746-60d3d271c77e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faf74c5-51c1-4e7d-aeec-b2d884fd3a2b"/>
  </ds:schemaRefs>
</ds:datastoreItem>
</file>

<file path=customXml/itemProps3.xml><?xml version="1.0" encoding="utf-8"?>
<ds:datastoreItem xmlns:ds="http://schemas.openxmlformats.org/officeDocument/2006/customXml" ds:itemID="{CBCFF603-C472-4191-9BF1-7F1BF75EE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77281-36bb-4c7c-8746-60d3d271c77e"/>
    <ds:schemaRef ds:uri="0faf74c5-51c1-4e7d-aeec-b2d884fd3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303</TotalTime>
  <Words>457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HP Simplified Light</vt:lpstr>
      <vt:lpstr>Narkisim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TELEICU JOURNAL CLUB SURVIVING SEPSIS CAMPAIGN_092022</dc:title>
  <dc:creator>Julie Righeimer</dc:creator>
  <cp:lastModifiedBy>Blumenshine, Carissa</cp:lastModifiedBy>
  <cp:revision>77</cp:revision>
  <cp:lastPrinted>2017-09-08T12:25:50Z</cp:lastPrinted>
  <dcterms:created xsi:type="dcterms:W3CDTF">2017-07-27T19:03:28Z</dcterms:created>
  <dcterms:modified xsi:type="dcterms:W3CDTF">2022-08-29T19:27:23Z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0x0101000384A6DB1A4FCA45BCE6A9A45A3B60CA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