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302" r:id="rId6"/>
  </p:sldIdLst>
  <p:sldSz cx="7772400" cy="10058400"/>
  <p:notesSz cx="6858000" cy="9144000"/>
  <p:defaultTextStyle>
    <a:defPPr>
      <a:defRPr lang="en-US"/>
    </a:defPPr>
    <a:lvl1pPr marL="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52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7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0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3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56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83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40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AA0"/>
    <a:srgbClr val="696AA0"/>
    <a:srgbClr val="0052A0"/>
    <a:srgbClr val="7A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036" y="156"/>
      </p:cViewPr>
      <p:guideLst>
        <p:guide orient="horz" pos="3168"/>
        <p:guide pos="2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B493F-1F76-3147-AE55-BF5EED9D8757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A8A6-C2D1-5C43-9101-F4854565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1"/>
            <a:ext cx="5829300" cy="242845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2" indent="0" algn="ctr">
              <a:buNone/>
              <a:defRPr sz="1700"/>
            </a:lvl2pPr>
            <a:lvl3pPr marL="777245" indent="0" algn="ctr">
              <a:buNone/>
              <a:defRPr sz="1530"/>
            </a:lvl3pPr>
            <a:lvl4pPr marL="1165867" indent="0" algn="ctr">
              <a:buNone/>
              <a:defRPr sz="1360"/>
            </a:lvl4pPr>
            <a:lvl5pPr marL="1554489" indent="0" algn="ctr">
              <a:buNone/>
              <a:defRPr sz="1360"/>
            </a:lvl5pPr>
            <a:lvl6pPr marL="1943111" indent="0" algn="ctr">
              <a:buNone/>
              <a:defRPr sz="1360"/>
            </a:lvl6pPr>
            <a:lvl7pPr marL="2331734" indent="0" algn="ctr">
              <a:buNone/>
              <a:defRPr sz="1360"/>
            </a:lvl7pPr>
            <a:lvl8pPr marL="2720356" indent="0" algn="ctr">
              <a:buNone/>
              <a:defRPr sz="1360"/>
            </a:lvl8pPr>
            <a:lvl9pPr marL="310897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5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5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1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3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5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7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1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2" indent="0">
              <a:buNone/>
              <a:defRPr sz="2380"/>
            </a:lvl2pPr>
            <a:lvl3pPr marL="777245" indent="0">
              <a:buNone/>
              <a:defRPr sz="2040"/>
            </a:lvl3pPr>
            <a:lvl4pPr marL="1165867" indent="0">
              <a:buNone/>
              <a:defRPr sz="1700"/>
            </a:lvl4pPr>
            <a:lvl5pPr marL="1554489" indent="0">
              <a:buNone/>
              <a:defRPr sz="1700"/>
            </a:lvl5pPr>
            <a:lvl6pPr marL="1943111" indent="0">
              <a:buNone/>
              <a:defRPr sz="1700"/>
            </a:lvl6pPr>
            <a:lvl7pPr marL="2331734" indent="0">
              <a:buNone/>
              <a:defRPr sz="1700"/>
            </a:lvl7pPr>
            <a:lvl8pPr marL="2720356" indent="0">
              <a:buNone/>
              <a:defRPr sz="1700"/>
            </a:lvl8pPr>
            <a:lvl9pPr marL="3108978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1944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3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B4DC-48C7-3740-B5E8-64CE72578633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1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5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1" indent="-194311" algn="l" defTabSz="777245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6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8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00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2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45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67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89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2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5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7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9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11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34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56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78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/>
          <p:nvPr/>
        </p:nvSpPr>
        <p:spPr>
          <a:xfrm>
            <a:off x="368489" y="1668410"/>
            <a:ext cx="6752865" cy="7598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>
              <a:defRPr sz="3800" baseline="3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114"/>
          <p:cNvSpPr/>
          <p:nvPr/>
        </p:nvSpPr>
        <p:spPr>
          <a:xfrm>
            <a:off x="483063" y="352594"/>
            <a:ext cx="6880220" cy="954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/>
          <a:p>
            <a:pPr algn="ctr"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2800" b="1" dirty="0">
                <a:solidFill>
                  <a:schemeClr val="bg1"/>
                </a:solidFill>
                <a:latin typeface="Verdana"/>
                <a:ea typeface="+mn-lt"/>
              </a:rPr>
              <a:t>Patient Experience Simulation Lab 2022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26" y="9749424"/>
            <a:ext cx="69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 err="1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Moberle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/NPD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8/1/2022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</a:t>
            </a:r>
            <a:r>
              <a:rPr lang="en-US" sz="900">
                <a:latin typeface="Arial" charset="0"/>
                <a:ea typeface="Arial" charset="0"/>
                <a:cs typeface="Arial" charset="0"/>
              </a:rPr>
              <a:t>Revised </a:t>
            </a:r>
            <a:r>
              <a:rPr lang="en-US" sz="90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8/3/2022</a:t>
            </a:r>
            <a:r>
              <a:rPr lang="en-US" sz="9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12/5/2022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EA02F-A0A9-4DD4-B075-829B3DAE11BB}"/>
              </a:ext>
            </a:extLst>
          </p:cNvPr>
          <p:cNvSpPr/>
          <p:nvPr/>
        </p:nvSpPr>
        <p:spPr>
          <a:xfrm>
            <a:off x="112526" y="1520248"/>
            <a:ext cx="7659874" cy="82076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1400" b="1" dirty="0">
                <a:latin typeface="Arial" panose="020B0604020202020204" pitchFamily="34" charset="0"/>
              </a:rPr>
              <a:t>Program Date/Time: </a:t>
            </a:r>
          </a:p>
          <a:p>
            <a:pPr fontAlgn="base"/>
            <a:endParaRPr lang="en-US" b="1" dirty="0">
              <a:latin typeface="Arial" panose="020B0604020202020204" pitchFamily="34" charset="0"/>
            </a:endParaRPr>
          </a:p>
          <a:p>
            <a:pPr fontAlgn="base"/>
            <a:endParaRPr lang="en-US" b="1" dirty="0">
              <a:latin typeface="Arial" panose="020B0604020202020204" pitchFamily="34" charset="0"/>
            </a:endParaRPr>
          </a:p>
          <a:p>
            <a:pPr fontAlgn="base"/>
            <a:endParaRPr lang="en-US" b="1" dirty="0">
              <a:latin typeface="Arial" panose="020B0604020202020204" pitchFamily="34" charset="0"/>
            </a:endParaRP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endParaRPr lang="en-US" b="1" dirty="0">
              <a:latin typeface="Arial" panose="020B0604020202020204" pitchFamily="34" charset="0"/>
            </a:endParaRPr>
          </a:p>
          <a:p>
            <a:pPr fontAlgn="base"/>
            <a:endParaRPr lang="en-US" sz="1400" b="1" dirty="0"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Program Location:</a:t>
            </a:r>
            <a:r>
              <a:rPr lang="en-US" b="1" dirty="0">
                <a:latin typeface="Arial" panose="020B0604020202020204" pitchFamily="34" charset="0"/>
              </a:rPr>
              <a:t>  </a:t>
            </a:r>
            <a:r>
              <a:rPr lang="en-US" sz="1400" b="1" dirty="0">
                <a:latin typeface="Arial" panose="020B0604020202020204" pitchFamily="34" charset="0"/>
              </a:rPr>
              <a:t> </a:t>
            </a:r>
            <a:r>
              <a:rPr lang="en-US" sz="1400" dirty="0">
                <a:latin typeface="Arial" panose="020B0604020202020204" pitchFamily="34" charset="0"/>
              </a:rPr>
              <a:t>Aurora Medical Center Mount Pleasant Si​m Lab</a:t>
            </a:r>
          </a:p>
          <a:p>
            <a:pPr fontAlgn="base"/>
            <a:r>
              <a:rPr lang="en-US" sz="1400" dirty="0">
                <a:latin typeface="Arial" panose="020B0604020202020204" pitchFamily="34" charset="0"/>
              </a:rPr>
              <a:t>		 Please Register for Course in </a:t>
            </a:r>
            <a:r>
              <a:rPr lang="en-US" sz="1400" dirty="0" err="1">
                <a:latin typeface="Arial" panose="020B0604020202020204" pitchFamily="34" charset="0"/>
              </a:rPr>
              <a:t>WorkDay</a:t>
            </a:r>
            <a:endParaRPr lang="en-US" sz="1400" dirty="0"/>
          </a:p>
          <a:p>
            <a:pPr fontAlgn="base"/>
            <a:r>
              <a:rPr lang="en-US" sz="1400" dirty="0">
                <a:latin typeface="Arial" panose="020B0604020202020204" pitchFamily="34" charset="0"/>
              </a:rPr>
              <a:t>​</a:t>
            </a:r>
            <a:endParaRPr lang="en-US" sz="1400" dirty="0"/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Speakers:</a:t>
            </a:r>
            <a:r>
              <a:rPr lang="en-US" b="1" dirty="0">
                <a:latin typeface="Arial" panose="020B0604020202020204" pitchFamily="34" charset="0"/>
              </a:rPr>
              <a:t>  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r>
              <a:rPr lang="en-US" sz="1400" dirty="0">
                <a:latin typeface="Arial" panose="020B0604020202020204" pitchFamily="34" charset="0"/>
              </a:rPr>
              <a:t>Sue DeRose, BA; </a:t>
            </a:r>
          </a:p>
          <a:p>
            <a:pPr fontAlgn="base"/>
            <a:r>
              <a:rPr lang="en-US" sz="1400" dirty="0">
                <a:latin typeface="Arial" panose="020B0604020202020204" pitchFamily="34" charset="0"/>
              </a:rPr>
              <a:t>                     Laurie Couillard, BS; </a:t>
            </a:r>
          </a:p>
          <a:p>
            <a:pPr fontAlgn="base"/>
            <a:r>
              <a:rPr lang="en-US" sz="1400" dirty="0">
                <a:latin typeface="Arial" panose="020B0604020202020204" pitchFamily="34" charset="0"/>
              </a:rPr>
              <a:t>	   Lisa </a:t>
            </a:r>
            <a:r>
              <a:rPr lang="en-US" sz="1400" dirty="0" err="1">
                <a:latin typeface="Arial" panose="020B0604020202020204" pitchFamily="34" charset="0"/>
              </a:rPr>
              <a:t>Daury</a:t>
            </a:r>
            <a:r>
              <a:rPr lang="en-US" sz="1400" dirty="0">
                <a:latin typeface="Arial" panose="020B0604020202020204" pitchFamily="34" charset="0"/>
              </a:rPr>
              <a:t>, BSN, RN CVRN</a:t>
            </a:r>
            <a:endParaRPr lang="en-US" sz="1400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sz="1400" dirty="0"/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Desired Learner Outcome(s): </a:t>
            </a:r>
            <a:r>
              <a:rPr lang="en-US" sz="1400" dirty="0">
                <a:latin typeface="Arial" panose="020B0604020202020204" pitchFamily="34" charset="0"/>
              </a:rPr>
              <a:t>Using a Likert scale, after participating in this event, learners will have an increased knowledge in communication as a tool to build trust and create an optimum patient experience.</a:t>
            </a: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sz="1400" b="1" dirty="0">
                <a:latin typeface="Arial" panose="020B0604020202020204" pitchFamily="34" charset="0"/>
              </a:rPr>
              <a:t>Continuing Nursing Education Hours:</a:t>
            </a:r>
            <a:r>
              <a:rPr lang="en-US" sz="1400" dirty="0">
                <a:latin typeface="Arial" panose="020B0604020202020204" pitchFamily="34" charset="0"/>
              </a:rPr>
              <a:t>​</a:t>
            </a:r>
            <a:endParaRPr lang="en-US" sz="1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</a:rPr>
              <a:t> </a:t>
            </a:r>
            <a:r>
              <a:rPr lang="en-US" sz="1400" b="1" dirty="0">
                <a:latin typeface="Arial" panose="020B0604020202020204" pitchFamily="34" charset="0"/>
              </a:rPr>
              <a:t>3.6</a:t>
            </a:r>
            <a:r>
              <a:rPr lang="en-US" sz="1400" dirty="0">
                <a:latin typeface="Arial" panose="020B0604020202020204" pitchFamily="34" charset="0"/>
              </a:rPr>
              <a:t> contact hours will be awarded upon successful completion of this program.  ​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</a:endParaRP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Criteria for Successful Completion: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Attendance of the entire event. ​</a:t>
            </a: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lt"/>
                <a:cs typeface="Calibri"/>
              </a:rPr>
              <a:t>Evaluations will be completed after the event.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 ​</a:t>
            </a: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Participants will have 28 days to complete the evaluation.  ​</a:t>
            </a: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Upon submission of the evaluation, the participant will receive their certificate.  ​</a:t>
            </a: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Disclosure: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None of the planners or presenters for this educational activity have relevant financial relationships to disclose with ineligible companies.​</a:t>
            </a: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Accreditation Statement: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​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85585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(OBN-001-91)​</a:t>
            </a:r>
            <a:endParaRPr lang="en-US" sz="1400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E09A8C-9A9E-443C-8B22-8A3ACFA25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93441"/>
              </p:ext>
            </p:extLst>
          </p:nvPr>
        </p:nvGraphicFramePr>
        <p:xfrm>
          <a:off x="211016" y="1840523"/>
          <a:ext cx="7152270" cy="137160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324707">
                  <a:extLst>
                    <a:ext uri="{9D8B030D-6E8A-4147-A177-3AD203B41FA5}">
                      <a16:colId xmlns:a16="http://schemas.microsoft.com/office/drawing/2014/main" val="4058905205"/>
                    </a:ext>
                  </a:extLst>
                </a:gridCol>
                <a:gridCol w="1407602">
                  <a:extLst>
                    <a:ext uri="{9D8B030D-6E8A-4147-A177-3AD203B41FA5}">
                      <a16:colId xmlns:a16="http://schemas.microsoft.com/office/drawing/2014/main" val="3973044143"/>
                    </a:ext>
                  </a:extLst>
                </a:gridCol>
                <a:gridCol w="1492089">
                  <a:extLst>
                    <a:ext uri="{9D8B030D-6E8A-4147-A177-3AD203B41FA5}">
                      <a16:colId xmlns:a16="http://schemas.microsoft.com/office/drawing/2014/main" val="2284799819"/>
                    </a:ext>
                  </a:extLst>
                </a:gridCol>
                <a:gridCol w="1492089">
                  <a:extLst>
                    <a:ext uri="{9D8B030D-6E8A-4147-A177-3AD203B41FA5}">
                      <a16:colId xmlns:a16="http://schemas.microsoft.com/office/drawing/2014/main" val="2716518755"/>
                    </a:ext>
                  </a:extLst>
                </a:gridCol>
                <a:gridCol w="1435783">
                  <a:extLst>
                    <a:ext uri="{9D8B030D-6E8A-4147-A177-3AD203B41FA5}">
                      <a16:colId xmlns:a16="http://schemas.microsoft.com/office/drawing/2014/main" val="99048698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9/28    12:30-4:30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10/6     8:00-12:00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10/26   12:30-4:30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11-2     8:00-12:00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11-16   8:00-12:00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58639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10/3    12:00-4:00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10/14   8:30-12:30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10/27   12:00-4:00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11-3     8:00-12:00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11-30   8:00-12:00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95353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10/5    12:00-4:00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10/21   8:30-12:30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10/31   12:00-4:00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11-7     1:00-5:00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12-5     12:00-4:00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1041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74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926F64-08D7-D04C-B12D-D70302C76F40}" vid="{8DBA44F3-CF6D-6648-9D1F-8BFFCF9C6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OH368-640436567-35</_dlc_DocId>
    <_dlc_DocIdUrl xmlns="fa88ad35-4246-4bf5-9c6f-a567be8b8d57">
      <Url>https://advocatehealth.sharepoint.com/sites/CNE/_layouts/15/DocIdRedir.aspx?ID=OH368-640436567-35</Url>
      <Description>OH368-640436567-35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26E98-D30B-479E-80F2-34FB05A7614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97f97c51-46fe-403a-b21d-9bc24663c411"/>
    <ds:schemaRef ds:uri="fa88ad35-4246-4bf5-9c6f-a567be8b8d57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92C188-D561-4DA6-8065-D8D8AA04EF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1EFCBA-4F63-46A6-9217-70CFBD05B96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907C521-8161-4CA4-9D93-6BE0AC85C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AHC_TST_flyer_temp</Template>
  <TotalTime>88</TotalTime>
  <Words>270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Schoon, Sara</cp:lastModifiedBy>
  <cp:revision>41</cp:revision>
  <cp:lastPrinted>2017-09-08T12:25:50Z</cp:lastPrinted>
  <dcterms:created xsi:type="dcterms:W3CDTF">2017-07-27T19:03:28Z</dcterms:created>
  <dcterms:modified xsi:type="dcterms:W3CDTF">2022-08-08T20:49:28Z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1e28f687-f174-41d6-ab82-312c843edf55</vt:lpwstr>
  </property>
  <property fmtid="{D5CDD505-2E9C-101B-9397-08002B2CF9AE}" pid="4" name="SiteTermID">
    <vt:lpwstr>5;#Advocate|7cf37cc2-8425-4060-8dbf-3f061caa16fa</vt:lpwstr>
  </property>
  <property fmtid="{D5CDD505-2E9C-101B-9397-08002B2CF9AE}" pid="5" name="ResetCacheUrl_Documents">
    <vt:lpwstr>https://advocatehealth.sharepoint.com/sites/AO/Dept/public-affairs-and-marketing/merger-update/_layouts/15/wrkstat.aspx?List=47a7706c-2007-4d1d-80cd-1a210a9230bd&amp;WorkflowInstanceName=a5b06d06-2aeb-4780-a314-74406af58da3, ResetCacheRequest</vt:lpwstr>
  </property>
</Properties>
</file>