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302" r:id="rId6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982" y="66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me.advocateaurorahealth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483063" y="352594"/>
            <a:ext cx="6880220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 algn="ctr"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b="1" dirty="0">
                <a:solidFill>
                  <a:schemeClr val="bg1"/>
                </a:solidFill>
                <a:latin typeface="Verdana"/>
                <a:ea typeface="+mn-lt"/>
              </a:rPr>
              <a:t>NGNR Rewards Program Journal Club 2022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26" y="9749424"/>
            <a:ext cx="69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Moberle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 NEPD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7.2022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8.16.2022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12/31/2022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218365" y="1531927"/>
            <a:ext cx="7301552" cy="828303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1400" b="1" dirty="0">
                <a:latin typeface="Arial" panose="020B0604020202020204" pitchFamily="34" charset="0"/>
              </a:rPr>
              <a:t>Program Date/Time:  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r>
              <a:rPr lang="en-US" sz="1400" dirty="0">
                <a:latin typeface="Arial" panose="020B0604020202020204" pitchFamily="34" charset="0"/>
              </a:rPr>
              <a:t>October 1, 2022 – December 31, 2022</a:t>
            </a:r>
            <a:endParaRPr lang="en-US" sz="1400" dirty="0"/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Contacts: </a:t>
            </a:r>
            <a:r>
              <a:rPr lang="en-US" sz="1400" dirty="0">
                <a:latin typeface="Arial" panose="020B0604020202020204" pitchFamily="34" charset="0"/>
              </a:rPr>
              <a:t>Melissa Oberle melissa.oberle@aah.org</a:t>
            </a:r>
            <a:r>
              <a:rPr lang="en-US" sz="1400" b="1" dirty="0">
                <a:latin typeface="Arial" panose="020B0604020202020204" pitchFamily="34" charset="0"/>
              </a:rPr>
              <a:t> </a:t>
            </a:r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	   </a:t>
            </a:r>
            <a:r>
              <a:rPr lang="en-US" sz="1400" dirty="0">
                <a:latin typeface="Arial" panose="020B0604020202020204" pitchFamily="34" charset="0"/>
              </a:rPr>
              <a:t>Veronica Bigott </a:t>
            </a:r>
            <a:r>
              <a:rPr lang="en-US" sz="1400" b="1" dirty="0">
                <a:latin typeface="Arial" panose="020B0604020202020204" pitchFamily="34" charset="0"/>
              </a:rPr>
              <a:t> </a:t>
            </a:r>
            <a:r>
              <a:rPr lang="en-US" sz="1400" dirty="0">
                <a:latin typeface="Arial" panose="020B0604020202020204" pitchFamily="34" charset="0"/>
              </a:rPr>
              <a:t>​veronica.bigott@aah.org</a:t>
            </a:r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Program Location: </a:t>
            </a:r>
            <a:r>
              <a:rPr lang="en-US" dirty="0">
                <a:latin typeface="Arial" panose="020B0604020202020204" pitchFamily="34" charset="0"/>
              </a:rPr>
              <a:t>​</a:t>
            </a:r>
            <a:r>
              <a:rPr lang="en-US" sz="1400" dirty="0">
                <a:latin typeface="Arial" panose="020B0604020202020204" pitchFamily="34" charset="0"/>
                <a:hlinkClick r:id="rId3"/>
              </a:rPr>
              <a:t>Ethos Platform</a:t>
            </a:r>
            <a:r>
              <a:rPr lang="en-US" sz="1400" dirty="0">
                <a:latin typeface="Arial" panose="020B0604020202020204" pitchFamily="34" charset="0"/>
              </a:rPr>
              <a:t> Direct Links Coming Soon</a:t>
            </a: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Continuing Nursing Education Hours:</a:t>
            </a:r>
            <a:r>
              <a:rPr lang="en-US" sz="1400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 panose="020B0604020202020204" pitchFamily="34" charset="0"/>
              </a:rPr>
              <a:t> 2.55</a:t>
            </a:r>
            <a:r>
              <a:rPr lang="en-US" sz="1400" dirty="0">
                <a:latin typeface="Arial" panose="020B0604020202020204" pitchFamily="34" charset="0"/>
              </a:rPr>
              <a:t> contact hours will be awarded upon successful completion of this program.  ​</a:t>
            </a:r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Criteria for Successful Completion: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Credit awarded commensurate with participation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+mn-lt"/>
                <a:cs typeface="+mn-lt"/>
              </a:rPr>
              <a:t>Evaluations will be completed after the event.</a:t>
            </a:r>
            <a:r>
              <a:rPr lang="en-US" sz="1400" dirty="0">
                <a:latin typeface="Arial"/>
                <a:cs typeface="Arial"/>
              </a:rPr>
              <a:t> 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Participants will have 28 days to complete the evaluation. 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Upon submission of the evaluation, the participant will receive their certificate.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Read entire article and achieve passing score on post-test: </a:t>
            </a:r>
            <a:r>
              <a:rPr lang="en-US" sz="1400" b="1" dirty="0">
                <a:latin typeface="Arial" panose="020B0604020202020204" pitchFamily="34" charset="0"/>
              </a:rPr>
              <a:t>80% </a:t>
            </a:r>
            <a:r>
              <a:rPr lang="en-US" sz="1400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Accreditation Statement: </a:t>
            </a:r>
            <a:r>
              <a:rPr lang="en-US" sz="1400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fontAlgn="base"/>
            <a:r>
              <a:rPr lang="en-US" sz="1400" dirty="0">
                <a:latin typeface="Arial" panose="020B0604020202020204" pitchFamily="34" charset="0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(OBN-001-91)​</a:t>
            </a:r>
            <a:endParaRPr lang="en-US" sz="1400" b="0" i="0" dirty="0">
              <a:effectLst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588F93C-5451-46D6-A325-115918FF4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87405"/>
              </p:ext>
            </p:extLst>
          </p:nvPr>
        </p:nvGraphicFramePr>
        <p:xfrm>
          <a:off x="112526" y="2535082"/>
          <a:ext cx="7550404" cy="423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900">
                  <a:extLst>
                    <a:ext uri="{9D8B030D-6E8A-4147-A177-3AD203B41FA5}">
                      <a16:colId xmlns:a16="http://schemas.microsoft.com/office/drawing/2014/main" val="242412106"/>
                    </a:ext>
                  </a:extLst>
                </a:gridCol>
                <a:gridCol w="3459793">
                  <a:extLst>
                    <a:ext uri="{9D8B030D-6E8A-4147-A177-3AD203B41FA5}">
                      <a16:colId xmlns:a16="http://schemas.microsoft.com/office/drawing/2014/main" val="688494022"/>
                    </a:ext>
                  </a:extLst>
                </a:gridCol>
                <a:gridCol w="1117711">
                  <a:extLst>
                    <a:ext uri="{9D8B030D-6E8A-4147-A177-3AD203B41FA5}">
                      <a16:colId xmlns:a16="http://schemas.microsoft.com/office/drawing/2014/main" val="3464140275"/>
                    </a:ext>
                  </a:extLst>
                </a:gridCol>
              </a:tblGrid>
              <a:tr h="287352"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Desired Learning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847262"/>
                  </a:ext>
                </a:extLst>
              </a:tr>
              <a:tr h="83642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Leis, S. J. &amp; Anderson, A. (2020). Time management strategies for new nurses. The American Journal of Nursing, 120(12), 63-66.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585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 learners will demonstrate an increase in knowledge of time management by passing a post-test with a minimum score of 80%.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97484"/>
                  </a:ext>
                </a:extLst>
              </a:tr>
              <a:tr h="159190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McNulty, D. S., LaMonica-Way, C., &amp;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Senneff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J. (2022). The impact of mindfulness on stress and burnout of new graduate nurses as a component of a nurse residency program. The Journal of Nursing Administration, 52(4), E12-E18.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585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 learners will demonstrate an increase in knowledge of mindfulness to improve burnout in new graduates by passing a post-test with a minimum score of 80%.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53412"/>
                  </a:ext>
                </a:extLst>
              </a:tr>
              <a:tr h="12141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Weathers, N. M. &amp;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Forneris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L. A. (2020). Innovation in nurse residency: Blazing a trail with online technology. Nursing Education Perspectives, 41(5), 312-314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585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 learners will demonstrate an increase in knowledge of the innovation and technology used in Nurse Residency programs by passing a post-test with a minimum score of 80%.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62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OH368-640436567-35</_dlc_DocId>
    <_dlc_DocIdUrl xmlns="fa88ad35-4246-4bf5-9c6f-a567be8b8d57">
      <Url>https://advocatehealth.sharepoint.com/sites/CNE/_layouts/15/DocIdRedir.aspx?ID=OH368-640436567-35</Url>
      <Description>OH368-640436567-35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907C521-8161-4CA4-9D93-6BE0AC85C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526E98-D30B-479E-80F2-34FB05A761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7f97c51-46fe-403a-b21d-9bc24663c411"/>
    <ds:schemaRef ds:uri="fa88ad35-4246-4bf5-9c6f-a567be8b8d5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B1EFCBA-4F63-46A6-9217-70CFBD05B96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386</TotalTime>
  <Words>386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Schoon, Sara</cp:lastModifiedBy>
  <cp:revision>43</cp:revision>
  <cp:lastPrinted>2017-09-08T12:25:50Z</cp:lastPrinted>
  <dcterms:created xsi:type="dcterms:W3CDTF">2017-07-27T19:03:28Z</dcterms:created>
  <dcterms:modified xsi:type="dcterms:W3CDTF">2022-08-23T17:10:15Z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