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302" r:id="rId5"/>
  </p:sldIdLst>
  <p:sldSz cx="7772400" cy="10058400"/>
  <p:notesSz cx="6858000" cy="9144000"/>
  <p:defaultTextStyle>
    <a:defPPr>
      <a:defRPr lang="en-US"/>
    </a:defPPr>
    <a:lvl1pPr marL="0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1pPr>
    <a:lvl2pPr marL="427925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2pPr>
    <a:lvl3pPr marL="855852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3pPr>
    <a:lvl4pPr marL="1283778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4pPr>
    <a:lvl5pPr marL="1711705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5pPr>
    <a:lvl6pPr marL="2139630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6pPr>
    <a:lvl7pPr marL="2567556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7pPr>
    <a:lvl8pPr marL="2995483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8pPr>
    <a:lvl9pPr marL="3423408" algn="l" defTabSz="855852" rtl="0" eaLnBrk="1" latinLnBrk="0" hangingPunct="1">
      <a:defRPr sz="16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4AA0"/>
    <a:srgbClr val="696AA0"/>
    <a:srgbClr val="0052A0"/>
    <a:srgbClr val="7A6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8F2E24-85D6-4831-B3BB-96551DD3EA55}" v="4" dt="2022-08-23T16:03:17.0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982" y="66"/>
      </p:cViewPr>
      <p:guideLst>
        <p:guide orient="horz" pos="3168"/>
        <p:guide pos="24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B493F-1F76-3147-AE55-BF5EED9D8757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2A8A6-C2D1-5C43-9101-F4854565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91"/>
            <a:ext cx="5829300" cy="2428450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2" indent="0" algn="ctr">
              <a:buNone/>
              <a:defRPr sz="1700"/>
            </a:lvl2pPr>
            <a:lvl3pPr marL="777245" indent="0" algn="ctr">
              <a:buNone/>
              <a:defRPr sz="1530"/>
            </a:lvl3pPr>
            <a:lvl4pPr marL="1165867" indent="0" algn="ctr">
              <a:buNone/>
              <a:defRPr sz="1360"/>
            </a:lvl4pPr>
            <a:lvl5pPr marL="1554489" indent="0" algn="ctr">
              <a:buNone/>
              <a:defRPr sz="1360"/>
            </a:lvl5pPr>
            <a:lvl6pPr marL="1943111" indent="0" algn="ctr">
              <a:buNone/>
              <a:defRPr sz="1360"/>
            </a:lvl6pPr>
            <a:lvl7pPr marL="2331734" indent="0" algn="ctr">
              <a:buNone/>
              <a:defRPr sz="1360"/>
            </a:lvl7pPr>
            <a:lvl8pPr marL="2720356" indent="0" algn="ctr">
              <a:buNone/>
              <a:defRPr sz="1360"/>
            </a:lvl8pPr>
            <a:lvl9pPr marL="3108978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2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1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5" y="535518"/>
            <a:ext cx="1675924" cy="85240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4" y="535518"/>
            <a:ext cx="4930616" cy="85240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6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5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6"/>
            <a:ext cx="6703695" cy="2200275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5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1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34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5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78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4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3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3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535521"/>
            <a:ext cx="6703695" cy="1944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5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2" indent="0">
              <a:buNone/>
              <a:defRPr sz="1700" b="1"/>
            </a:lvl2pPr>
            <a:lvl3pPr marL="777245" indent="0">
              <a:buNone/>
              <a:defRPr sz="1530" b="1"/>
            </a:lvl3pPr>
            <a:lvl4pPr marL="1165867" indent="0">
              <a:buNone/>
              <a:defRPr sz="1360" b="1"/>
            </a:lvl4pPr>
            <a:lvl5pPr marL="1554489" indent="0">
              <a:buNone/>
              <a:defRPr sz="1360" b="1"/>
            </a:lvl5pPr>
            <a:lvl6pPr marL="1943111" indent="0">
              <a:buNone/>
              <a:defRPr sz="1360" b="1"/>
            </a:lvl6pPr>
            <a:lvl7pPr marL="2331734" indent="0">
              <a:buNone/>
              <a:defRPr sz="1360" b="1"/>
            </a:lvl7pPr>
            <a:lvl8pPr marL="2720356" indent="0">
              <a:buNone/>
              <a:defRPr sz="1360" b="1"/>
            </a:lvl8pPr>
            <a:lvl9pPr marL="310897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5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2" indent="0">
              <a:buNone/>
              <a:defRPr sz="1700" b="1"/>
            </a:lvl2pPr>
            <a:lvl3pPr marL="777245" indent="0">
              <a:buNone/>
              <a:defRPr sz="1530" b="1"/>
            </a:lvl3pPr>
            <a:lvl4pPr marL="1165867" indent="0">
              <a:buNone/>
              <a:defRPr sz="1360" b="1"/>
            </a:lvl4pPr>
            <a:lvl5pPr marL="1554489" indent="0">
              <a:buNone/>
              <a:defRPr sz="1360" b="1"/>
            </a:lvl5pPr>
            <a:lvl6pPr marL="1943111" indent="0">
              <a:buNone/>
              <a:defRPr sz="1360" b="1"/>
            </a:lvl6pPr>
            <a:lvl7pPr marL="2331734" indent="0">
              <a:buNone/>
              <a:defRPr sz="1360" b="1"/>
            </a:lvl7pPr>
            <a:lvl8pPr marL="2720356" indent="0">
              <a:buNone/>
              <a:defRPr sz="1360" b="1"/>
            </a:lvl8pPr>
            <a:lvl9pPr marL="310897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3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6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2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8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1"/>
            <a:ext cx="2506802" cy="5590330"/>
          </a:xfrm>
        </p:spPr>
        <p:txBody>
          <a:bodyPr/>
          <a:lstStyle>
            <a:lvl1pPr marL="0" indent="0">
              <a:buNone/>
              <a:defRPr sz="1360"/>
            </a:lvl1pPr>
            <a:lvl2pPr marL="388622" indent="0">
              <a:buNone/>
              <a:defRPr sz="1190"/>
            </a:lvl2pPr>
            <a:lvl3pPr marL="777245" indent="0">
              <a:buNone/>
              <a:defRPr sz="1020"/>
            </a:lvl3pPr>
            <a:lvl4pPr marL="1165867" indent="0">
              <a:buNone/>
              <a:defRPr sz="850"/>
            </a:lvl4pPr>
            <a:lvl5pPr marL="1554489" indent="0">
              <a:buNone/>
              <a:defRPr sz="850"/>
            </a:lvl5pPr>
            <a:lvl6pPr marL="1943111" indent="0">
              <a:buNone/>
              <a:defRPr sz="850"/>
            </a:lvl6pPr>
            <a:lvl7pPr marL="2331734" indent="0">
              <a:buNone/>
              <a:defRPr sz="850"/>
            </a:lvl7pPr>
            <a:lvl8pPr marL="2720356" indent="0">
              <a:buNone/>
              <a:defRPr sz="850"/>
            </a:lvl8pPr>
            <a:lvl9pPr marL="3108978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5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2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8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2" indent="0">
              <a:buNone/>
              <a:defRPr sz="2380"/>
            </a:lvl2pPr>
            <a:lvl3pPr marL="777245" indent="0">
              <a:buNone/>
              <a:defRPr sz="2040"/>
            </a:lvl3pPr>
            <a:lvl4pPr marL="1165867" indent="0">
              <a:buNone/>
              <a:defRPr sz="1700"/>
            </a:lvl4pPr>
            <a:lvl5pPr marL="1554489" indent="0">
              <a:buNone/>
              <a:defRPr sz="1700"/>
            </a:lvl5pPr>
            <a:lvl6pPr marL="1943111" indent="0">
              <a:buNone/>
              <a:defRPr sz="1700"/>
            </a:lvl6pPr>
            <a:lvl7pPr marL="2331734" indent="0">
              <a:buNone/>
              <a:defRPr sz="1700"/>
            </a:lvl7pPr>
            <a:lvl8pPr marL="2720356" indent="0">
              <a:buNone/>
              <a:defRPr sz="1700"/>
            </a:lvl8pPr>
            <a:lvl9pPr marL="3108978" indent="0">
              <a:buNone/>
              <a:defRPr sz="17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1"/>
            <a:ext cx="2506802" cy="5590330"/>
          </a:xfrm>
        </p:spPr>
        <p:txBody>
          <a:bodyPr/>
          <a:lstStyle>
            <a:lvl1pPr marL="0" indent="0">
              <a:buNone/>
              <a:defRPr sz="1360"/>
            </a:lvl1pPr>
            <a:lvl2pPr marL="388622" indent="0">
              <a:buNone/>
              <a:defRPr sz="1190"/>
            </a:lvl2pPr>
            <a:lvl3pPr marL="777245" indent="0">
              <a:buNone/>
              <a:defRPr sz="1020"/>
            </a:lvl3pPr>
            <a:lvl4pPr marL="1165867" indent="0">
              <a:buNone/>
              <a:defRPr sz="850"/>
            </a:lvl4pPr>
            <a:lvl5pPr marL="1554489" indent="0">
              <a:buNone/>
              <a:defRPr sz="850"/>
            </a:lvl5pPr>
            <a:lvl6pPr marL="1943111" indent="0">
              <a:buNone/>
              <a:defRPr sz="850"/>
            </a:lvl6pPr>
            <a:lvl7pPr marL="2331734" indent="0">
              <a:buNone/>
              <a:defRPr sz="850"/>
            </a:lvl7pPr>
            <a:lvl8pPr marL="2720356" indent="0">
              <a:buNone/>
              <a:defRPr sz="850"/>
            </a:lvl8pPr>
            <a:lvl9pPr marL="3108978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3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4" y="535521"/>
            <a:ext cx="6703695" cy="1944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4" y="2677583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51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0B4DC-48C7-3740-B5E8-64CE72578633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9" y="9322651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51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7F597-92B5-FE48-8C26-84419D0F7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1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5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1" indent="-194311" algn="l" defTabSz="777245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3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6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8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800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23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45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67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89" indent="-194311" algn="l" defTabSz="77724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2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5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7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9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11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34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56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78" algn="l" defTabSz="777245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meeting/register/tZcudequrjksG9XxESTNh664siyel_jbiqO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s02web.zoom.us/meeting/register/tZwscOCtqzgqEtN-ORABSht76z8Qgdx0NF7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13"/>
          <p:cNvSpPr/>
          <p:nvPr/>
        </p:nvSpPr>
        <p:spPr>
          <a:xfrm>
            <a:off x="368489" y="1668410"/>
            <a:ext cx="6752865" cy="75984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 anchor="t">
            <a:spAutoFit/>
          </a:bodyPr>
          <a:lstStyle>
            <a:lvl1pPr>
              <a:defRPr sz="3800" baseline="30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114"/>
          <p:cNvSpPr/>
          <p:nvPr/>
        </p:nvSpPr>
        <p:spPr>
          <a:xfrm>
            <a:off x="483063" y="352594"/>
            <a:ext cx="6880220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 anchor="t">
            <a:spAutoFit/>
          </a:bodyPr>
          <a:lstStyle/>
          <a:p>
            <a:pPr>
              <a:defRPr sz="50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3200" b="1" dirty="0">
                <a:solidFill>
                  <a:schemeClr val="bg1"/>
                </a:solidFill>
                <a:latin typeface="Verdana"/>
                <a:ea typeface="+mn-lt"/>
              </a:rPr>
              <a:t>Fall Forum 2022</a:t>
            </a:r>
            <a:endParaRPr lang="en-US" sz="48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26" y="9749424"/>
            <a:ext cx="6954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NEPD   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Created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8/8/22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  Revised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8/16/22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900" dirty="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9/16/22</a:t>
            </a:r>
          </a:p>
          <a:p>
            <a:endParaRPr lang="en-US" sz="9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7EA02F-A0A9-4DD4-B075-829B3DAE11BB}"/>
              </a:ext>
            </a:extLst>
          </p:cNvPr>
          <p:cNvSpPr/>
          <p:nvPr/>
        </p:nvSpPr>
        <p:spPr>
          <a:xfrm>
            <a:off x="218365" y="1531927"/>
            <a:ext cx="7301552" cy="7865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b="1" dirty="0">
                <a:latin typeface="Arial" panose="020B0604020202020204" pitchFamily="34" charset="0"/>
              </a:rPr>
              <a:t>Program Date/Time:  </a:t>
            </a:r>
            <a:r>
              <a:rPr lang="en-US" b="1" dirty="0">
                <a:latin typeface="Arial" panose="020B0604020202020204" pitchFamily="34" charset="0"/>
                <a:hlinkClick r:id="rId3"/>
              </a:rPr>
              <a:t>Sept 8, 2022 1230-330 </a:t>
            </a:r>
            <a:r>
              <a:rPr lang="en-US" b="1" dirty="0">
                <a:latin typeface="Arial" panose="020B0604020202020204" pitchFamily="34" charset="0"/>
              </a:rPr>
              <a:t>&amp; </a:t>
            </a:r>
            <a:r>
              <a:rPr lang="en-US" b="1" dirty="0">
                <a:latin typeface="Arial" panose="020B0604020202020204" pitchFamily="34" charset="0"/>
                <a:hlinkClick r:id="rId4"/>
              </a:rPr>
              <a:t>Sept 16, 2022 1130-230 </a:t>
            </a:r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/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/>
            <a:r>
              <a:rPr lang="en-US" b="1" dirty="0">
                <a:latin typeface="Arial" panose="020B0604020202020204" pitchFamily="34" charset="0"/>
              </a:rPr>
              <a:t>Program Location:  Virtual (Click the date above for zoom link and to add to calendar)</a:t>
            </a:r>
          </a:p>
          <a:p>
            <a:pPr fontAlgn="base"/>
            <a:r>
              <a:rPr lang="en-US" b="1" dirty="0">
                <a:latin typeface="Arial" panose="020B0604020202020204" pitchFamily="34" charset="0"/>
              </a:rPr>
              <a:t> </a:t>
            </a:r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/>
            <a:r>
              <a:rPr lang="en-US" dirty="0">
                <a:latin typeface="Arial" panose="020B0604020202020204" pitchFamily="34" charset="0"/>
              </a:rPr>
              <a:t>​</a:t>
            </a:r>
            <a:r>
              <a:rPr lang="en-US" b="1" dirty="0">
                <a:latin typeface="Arial" panose="020B0604020202020204" pitchFamily="34" charset="0"/>
              </a:rPr>
              <a:t>Speakers:   </a:t>
            </a:r>
            <a:r>
              <a:rPr lang="en-US" dirty="0">
                <a:latin typeface="Arial" panose="020B0604020202020204" pitchFamily="34" charset="0"/>
              </a:rPr>
              <a:t>​Amy Bickett, MSN, RN, NPD-BC, Alisha Updike, MS, RN, PMGT-BC, NPD-BC, Cindy Nordstrom, , BSN, NPD-BC, Lillian Jensen, MN, RN, CNL, NPD-BC</a:t>
            </a:r>
            <a:endParaRPr lang="en-US" dirty="0"/>
          </a:p>
          <a:p>
            <a:pPr fontAlgn="base"/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/>
            <a:r>
              <a:rPr lang="en-US" b="1" dirty="0">
                <a:latin typeface="Arial" panose="020B0604020202020204" pitchFamily="34" charset="0"/>
              </a:rPr>
              <a:t>Desired Learner Outcome(s): </a:t>
            </a:r>
            <a:r>
              <a:rPr lang="en-US" dirty="0">
                <a:latin typeface="Arial" panose="020B0604020202020204" pitchFamily="34" charset="0"/>
              </a:rPr>
              <a:t>Using a Likert scale, after participating in this event, learners will have an increased knowledge in the REACT workbook and the integration of regulatory required education and the Donna Wright competency model. </a:t>
            </a:r>
          </a:p>
          <a:p>
            <a:pPr fontAlgn="base"/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/>
            <a:r>
              <a:rPr lang="en-US" b="1" dirty="0">
                <a:latin typeface="Arial" panose="020B0604020202020204" pitchFamily="34" charset="0"/>
              </a:rPr>
              <a:t>Continuing Nursing Education Hours:</a:t>
            </a:r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</a:rPr>
              <a:t> 2.66 </a:t>
            </a:r>
            <a:r>
              <a:rPr lang="en-US" dirty="0">
                <a:latin typeface="Arial" panose="020B0604020202020204" pitchFamily="34" charset="0"/>
              </a:rPr>
              <a:t>contact hours will be awarded upon successful completion of this program.  ​</a:t>
            </a:r>
          </a:p>
          <a:p>
            <a:pPr fontAlgn="base"/>
            <a:endParaRPr lang="en-US" dirty="0">
              <a:latin typeface="Arial" panose="020B0604020202020204" pitchFamily="34" charset="0"/>
            </a:endParaRPr>
          </a:p>
          <a:p>
            <a:pPr fontAlgn="base"/>
            <a:r>
              <a:rPr lang="en-US" b="1" dirty="0">
                <a:latin typeface="Arial" panose="020B0604020202020204" pitchFamily="34" charset="0"/>
              </a:rPr>
              <a:t>Criteria for Successful Completion: </a:t>
            </a:r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</a:rPr>
              <a:t>Attendance of the entire event. 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1650" dirty="0">
                <a:latin typeface="Arial"/>
                <a:ea typeface="+mn-lt"/>
                <a:cs typeface="+mn-lt"/>
              </a:rPr>
              <a:t>Evaluations will be completed after the event.</a:t>
            </a:r>
            <a:r>
              <a:rPr lang="en-US" sz="1650" dirty="0">
                <a:latin typeface="Arial"/>
                <a:cs typeface="Arial"/>
              </a:rPr>
              <a:t>  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</a:rPr>
              <a:t>Participants will have 28 days to complete the evaluation.  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</a:rPr>
              <a:t>Upon submission of the evaluation, the participant will receive their certificate.  ​</a:t>
            </a:r>
          </a:p>
          <a:p>
            <a:pPr fontAlgn="base"/>
            <a:endParaRPr lang="en-US" dirty="0">
              <a:latin typeface="Arial" panose="020B0604020202020204" pitchFamily="34" charset="0"/>
            </a:endParaRPr>
          </a:p>
          <a:p>
            <a:pPr fontAlgn="base"/>
            <a:r>
              <a:rPr lang="en-US" b="1" dirty="0">
                <a:latin typeface="Arial" panose="020B0604020202020204" pitchFamily="34" charset="0"/>
              </a:rPr>
              <a:t>Accreditation Statement: </a:t>
            </a:r>
            <a:r>
              <a:rPr lang="en-US" dirty="0">
                <a:latin typeface="Arial" panose="020B0604020202020204" pitchFamily="34" charset="0"/>
              </a:rPr>
              <a:t>​</a:t>
            </a:r>
            <a:endParaRPr lang="en-US" dirty="0"/>
          </a:p>
          <a:p>
            <a:pPr fontAlgn="base"/>
            <a:r>
              <a:rPr lang="en-US" dirty="0">
                <a:latin typeface="Arial" panose="020B0604020202020204" pitchFamily="34" charset="0"/>
              </a:rPr>
              <a:t>Advocate Aurora Health is approved as a provider of nursing continuing professional development by the Ohio Nurses Association, an accredited approver by the American Nurses Credentialing Center's Commission on Accreditation. (OBN-001-91)​</a:t>
            </a:r>
            <a:endParaRPr lang="en-US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2747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F926F64-08D7-D04C-B12D-D70302C76F40}" vid="{8DBA44F3-CF6D-6648-9D1F-8BFFCF9C6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33E09C2898D64898C4039DA2697EEA" ma:contentTypeVersion="12" ma:contentTypeDescription="Create a new document." ma:contentTypeScope="" ma:versionID="c9a1996e7283a9361d785fa9825ed6e1">
  <xsd:schema xmlns:xsd="http://www.w3.org/2001/XMLSchema" xmlns:xs="http://www.w3.org/2001/XMLSchema" xmlns:p="http://schemas.microsoft.com/office/2006/metadata/properties" xmlns:ns2="97afdcba-186a-4e42-b2da-95ee411cccdb" xmlns:ns3="1a250f51-ae64-45e5-a1b9-0e1cb9eed319" targetNamespace="http://schemas.microsoft.com/office/2006/metadata/properties" ma:root="true" ma:fieldsID="90b4c5842ba47885034c92766f30edc7" ns2:_="" ns3:_="">
    <xsd:import namespace="97afdcba-186a-4e42-b2da-95ee411cccdb"/>
    <xsd:import namespace="1a250f51-ae64-45e5-a1b9-0e1cb9eed3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afdcba-186a-4e42-b2da-95ee411ccc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250f51-ae64-45e5-a1b9-0e1cb9eed31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592C188-D561-4DA6-8065-D8D8AA04EF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F0C261-5D81-44B3-A4A3-509FF38950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afdcba-186a-4e42-b2da-95ee411cccdb"/>
    <ds:schemaRef ds:uri="1a250f51-ae64-45e5-a1b9-0e1cb9eed3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526E98-D30B-479E-80F2-34FB05A7614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97f97c51-46fe-403a-b21d-9bc24663c411"/>
    <ds:schemaRef ds:uri="fa88ad35-4246-4bf5-9c6f-a567be8b8d57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AHC_TST_flyer_temp</Template>
  <TotalTime>28</TotalTime>
  <Words>245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Righeimer</dc:creator>
  <cp:lastModifiedBy>Schoon, Sara</cp:lastModifiedBy>
  <cp:revision>32</cp:revision>
  <cp:lastPrinted>2017-09-08T12:25:50Z</cp:lastPrinted>
  <dcterms:created xsi:type="dcterms:W3CDTF">2017-07-27T19:03:28Z</dcterms:created>
  <dcterms:modified xsi:type="dcterms:W3CDTF">2022-08-23T16:06:50Z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0x0101000A33E09C2898D64898C4039DA2697EEA</vt:lpwstr>
  </property>
  <property fmtid="{D5CDD505-2E9C-101B-9397-08002B2CF9AE}" pid="3" name="_dlc_DocIdItemGuid">
    <vt:lpwstr>1e28f687-f174-41d6-ab82-312c843edf55</vt:lpwstr>
  </property>
  <property fmtid="{D5CDD505-2E9C-101B-9397-08002B2CF9AE}" pid="4" name="SiteTermID">
    <vt:lpwstr>5;#Advocate|7cf37cc2-8425-4060-8dbf-3f061caa16fa</vt:lpwstr>
  </property>
  <property fmtid="{D5CDD505-2E9C-101B-9397-08002B2CF9AE}" pid="5" name="ResetCacheUrl_Documents">
    <vt:lpwstr>https://advocatehealth.sharepoint.com/sites/AO/Dept/public-affairs-and-marketing/merger-update/_layouts/15/wrkstat.aspx?List=47a7706c-2007-4d1d-80cd-1a210a9230bd&amp;WorkflowInstanceName=a5b06d06-2aeb-4780-a314-74406af58da3, ResetCacheRequest</vt:lpwstr>
  </property>
</Properties>
</file>