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648" r:id="rId7"/>
    <p:sldMasterId id="2147483677" r:id="rId8"/>
  </p:sldMasterIdLst>
  <p:notesMasterIdLst>
    <p:notesMasterId r:id="rId21"/>
  </p:notesMasterIdLst>
  <p:sldIdLst>
    <p:sldId id="307" r:id="rId9"/>
    <p:sldId id="302" r:id="rId10"/>
    <p:sldId id="311" r:id="rId11"/>
    <p:sldId id="312" r:id="rId12"/>
    <p:sldId id="310" r:id="rId13"/>
    <p:sldId id="313" r:id="rId14"/>
    <p:sldId id="314" r:id="rId15"/>
    <p:sldId id="315" r:id="rId16"/>
    <p:sldId id="316" r:id="rId17"/>
    <p:sldId id="320" r:id="rId18"/>
    <p:sldId id="321" r:id="rId19"/>
    <p:sldId id="322" r:id="rId20"/>
  </p:sldIdLst>
  <p:sldSz cx="7772400" cy="10058400"/>
  <p:notesSz cx="6858000" cy="9144000"/>
  <p:defaultTextStyle>
    <a:defPPr>
      <a:defRPr lang="en-US"/>
    </a:defPPr>
    <a:lvl1pPr marL="0" algn="l" defTabSz="855852" rtl="0" eaLnBrk="1" latinLnBrk="0" hangingPunct="1">
      <a:defRPr sz="1685" kern="1200">
        <a:solidFill>
          <a:schemeClr val="tx1"/>
        </a:solidFill>
        <a:latin typeface="+mn-lt"/>
        <a:ea typeface="+mn-ea"/>
        <a:cs typeface="+mn-cs"/>
      </a:defRPr>
    </a:lvl1pPr>
    <a:lvl2pPr marL="427925" algn="l" defTabSz="855852" rtl="0" eaLnBrk="1" latinLnBrk="0" hangingPunct="1">
      <a:defRPr sz="1685" kern="1200">
        <a:solidFill>
          <a:schemeClr val="tx1"/>
        </a:solidFill>
        <a:latin typeface="+mn-lt"/>
        <a:ea typeface="+mn-ea"/>
        <a:cs typeface="+mn-cs"/>
      </a:defRPr>
    </a:lvl2pPr>
    <a:lvl3pPr marL="855852" algn="l" defTabSz="855852" rtl="0" eaLnBrk="1" latinLnBrk="0" hangingPunct="1">
      <a:defRPr sz="1685" kern="1200">
        <a:solidFill>
          <a:schemeClr val="tx1"/>
        </a:solidFill>
        <a:latin typeface="+mn-lt"/>
        <a:ea typeface="+mn-ea"/>
        <a:cs typeface="+mn-cs"/>
      </a:defRPr>
    </a:lvl3pPr>
    <a:lvl4pPr marL="1283778" algn="l" defTabSz="855852" rtl="0" eaLnBrk="1" latinLnBrk="0" hangingPunct="1">
      <a:defRPr sz="1685" kern="1200">
        <a:solidFill>
          <a:schemeClr val="tx1"/>
        </a:solidFill>
        <a:latin typeface="+mn-lt"/>
        <a:ea typeface="+mn-ea"/>
        <a:cs typeface="+mn-cs"/>
      </a:defRPr>
    </a:lvl4pPr>
    <a:lvl5pPr marL="1711705" algn="l" defTabSz="855852" rtl="0" eaLnBrk="1" latinLnBrk="0" hangingPunct="1">
      <a:defRPr sz="1685" kern="1200">
        <a:solidFill>
          <a:schemeClr val="tx1"/>
        </a:solidFill>
        <a:latin typeface="+mn-lt"/>
        <a:ea typeface="+mn-ea"/>
        <a:cs typeface="+mn-cs"/>
      </a:defRPr>
    </a:lvl5pPr>
    <a:lvl6pPr marL="2139630" algn="l" defTabSz="855852" rtl="0" eaLnBrk="1" latinLnBrk="0" hangingPunct="1">
      <a:defRPr sz="1685" kern="1200">
        <a:solidFill>
          <a:schemeClr val="tx1"/>
        </a:solidFill>
        <a:latin typeface="+mn-lt"/>
        <a:ea typeface="+mn-ea"/>
        <a:cs typeface="+mn-cs"/>
      </a:defRPr>
    </a:lvl6pPr>
    <a:lvl7pPr marL="2567556" algn="l" defTabSz="855852" rtl="0" eaLnBrk="1" latinLnBrk="0" hangingPunct="1">
      <a:defRPr sz="1685" kern="1200">
        <a:solidFill>
          <a:schemeClr val="tx1"/>
        </a:solidFill>
        <a:latin typeface="+mn-lt"/>
        <a:ea typeface="+mn-ea"/>
        <a:cs typeface="+mn-cs"/>
      </a:defRPr>
    </a:lvl7pPr>
    <a:lvl8pPr marL="2995483" algn="l" defTabSz="855852" rtl="0" eaLnBrk="1" latinLnBrk="0" hangingPunct="1">
      <a:defRPr sz="1685" kern="1200">
        <a:solidFill>
          <a:schemeClr val="tx1"/>
        </a:solidFill>
        <a:latin typeface="+mn-lt"/>
        <a:ea typeface="+mn-ea"/>
        <a:cs typeface="+mn-cs"/>
      </a:defRPr>
    </a:lvl8pPr>
    <a:lvl9pPr marL="3423408" algn="l" defTabSz="855852" rtl="0" eaLnBrk="1" latinLnBrk="0" hangingPunct="1">
      <a:defRPr sz="1685" kern="1200">
        <a:solidFill>
          <a:schemeClr val="tx1"/>
        </a:solidFill>
        <a:latin typeface="+mn-lt"/>
        <a:ea typeface="+mn-ea"/>
        <a:cs typeface="+mn-cs"/>
      </a:defRPr>
    </a:lvl9pPr>
  </p:defaultTextStyle>
  <p:extLst>
    <p:ext uri="{521415D9-36F7-43E2-AB2F-B90AF26B5E84}">
      <p14:sectionLst xmlns:p14="http://schemas.microsoft.com/office/powerpoint/2010/main">
        <p14:section name="July 2022" id="{7D4BD4E3-D4A6-404E-93AD-DD54BBB377E0}">
          <p14:sldIdLst>
            <p14:sldId id="307"/>
            <p14:sldId id="302"/>
            <p14:sldId id="311"/>
            <p14:sldId id="312"/>
            <p14:sldId id="310"/>
          </p14:sldIdLst>
        </p14:section>
        <p14:section name="August" id="{EE051218-2F7C-44FC-B83D-7D8D36B3CBA7}">
          <p14:sldIdLst>
            <p14:sldId id="313"/>
            <p14:sldId id="314"/>
            <p14:sldId id="315"/>
            <p14:sldId id="316"/>
          </p14:sldIdLst>
        </p14:section>
        <p14:section name="September" id="{6FC55271-538B-4CE4-ADC6-891DE296EC43}">
          <p14:sldIdLst>
            <p14:sldId id="320"/>
            <p14:sldId id="321"/>
            <p14:sldId id="322"/>
          </p14:sldIdLst>
        </p14:section>
      </p14:sectionLst>
    </p:ext>
    <p:ext uri="{EFAFB233-063F-42B5-8137-9DF3F51BA10A}">
      <p15:sldGuideLst xmlns:p15="http://schemas.microsoft.com/office/powerpoint/2012/main">
        <p15:guide id="1" orient="horz" pos="3168" userDrawn="1">
          <p15:clr>
            <a:srgbClr val="A4A3A4"/>
          </p15:clr>
        </p15:guide>
        <p15:guide id="2" pos="2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A3E0"/>
    <a:srgbClr val="FF9933"/>
    <a:srgbClr val="FF0000"/>
    <a:srgbClr val="FF0066"/>
    <a:srgbClr val="FF3399"/>
    <a:srgbClr val="FF33CC"/>
    <a:srgbClr val="99FF66"/>
    <a:srgbClr val="FF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40" autoAdjust="0"/>
    <p:restoredTop sz="95118" autoAdjust="0"/>
  </p:normalViewPr>
  <p:slideViewPr>
    <p:cSldViewPr snapToGrid="0">
      <p:cViewPr varScale="1">
        <p:scale>
          <a:sx n="74" d="100"/>
          <a:sy n="74" d="100"/>
        </p:scale>
        <p:origin x="2742" y="84"/>
      </p:cViewPr>
      <p:guideLst>
        <p:guide orient="horz" pos="3168"/>
        <p:guide pos="2407"/>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B493F-1F76-3147-AE55-BF5EED9D8757}" type="datetimeFigureOut">
              <a:rPr lang="en-US" smtClean="0"/>
              <a:t>7/11/2022</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2A8A6-C2D1-5C43-9101-F4854565124B}" type="slidenum">
              <a:rPr lang="en-US" smtClean="0"/>
              <a:t>‹#›</a:t>
            </a:fld>
            <a:endParaRPr lang="en-US" dirty="0"/>
          </a:p>
        </p:txBody>
      </p:sp>
    </p:spTree>
    <p:extLst>
      <p:ext uri="{BB962C8B-B14F-4D97-AF65-F5344CB8AC3E}">
        <p14:creationId xmlns:p14="http://schemas.microsoft.com/office/powerpoint/2010/main" val="36727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52A8A6-C2D1-5C43-9101-F4854565124B}" type="slidenum">
              <a:rPr lang="en-US" smtClean="0"/>
              <a:t>7</a:t>
            </a:fld>
            <a:endParaRPr lang="en-US" dirty="0"/>
          </a:p>
        </p:txBody>
      </p:sp>
    </p:spTree>
    <p:extLst>
      <p:ext uri="{BB962C8B-B14F-4D97-AF65-F5344CB8AC3E}">
        <p14:creationId xmlns:p14="http://schemas.microsoft.com/office/powerpoint/2010/main" val="424397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52A8A6-C2D1-5C43-9101-F4854565124B}" type="slidenum">
              <a:rPr lang="en-US" smtClean="0"/>
              <a:t>11</a:t>
            </a:fld>
            <a:endParaRPr lang="en-US" dirty="0"/>
          </a:p>
        </p:txBody>
      </p:sp>
    </p:spTree>
    <p:extLst>
      <p:ext uri="{BB962C8B-B14F-4D97-AF65-F5344CB8AC3E}">
        <p14:creationId xmlns:p14="http://schemas.microsoft.com/office/powerpoint/2010/main" val="424397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91"/>
            <a:ext cx="5829300" cy="2428450"/>
          </a:xfrm>
        </p:spPr>
        <p:txBody>
          <a:bodyPr/>
          <a:lstStyle>
            <a:lvl1pPr marL="0" indent="0" algn="ctr">
              <a:buNone/>
              <a:defRPr sz="2040"/>
            </a:lvl1pPr>
            <a:lvl2pPr marL="388622" indent="0" algn="ctr">
              <a:buNone/>
              <a:defRPr sz="1700"/>
            </a:lvl2pPr>
            <a:lvl3pPr marL="777245" indent="0" algn="ctr">
              <a:buNone/>
              <a:defRPr sz="1530"/>
            </a:lvl3pPr>
            <a:lvl4pPr marL="1165867" indent="0" algn="ctr">
              <a:buNone/>
              <a:defRPr sz="1360"/>
            </a:lvl4pPr>
            <a:lvl5pPr marL="1554489" indent="0" algn="ctr">
              <a:buNone/>
              <a:defRPr sz="1360"/>
            </a:lvl5pPr>
            <a:lvl6pPr marL="1943111" indent="0" algn="ctr">
              <a:buNone/>
              <a:defRPr sz="1360"/>
            </a:lvl6pPr>
            <a:lvl7pPr marL="2331734" indent="0" algn="ctr">
              <a:buNone/>
              <a:defRPr sz="1360"/>
            </a:lvl7pPr>
            <a:lvl8pPr marL="2720356" indent="0" algn="ctr">
              <a:buNone/>
              <a:defRPr sz="1360"/>
            </a:lvl8pPr>
            <a:lvl9pPr marL="3108978"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62272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80356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8"/>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1"/>
            <a:ext cx="2506802" cy="5590330"/>
          </a:xfrm>
        </p:spPr>
        <p:txBody>
          <a:bodyPr/>
          <a:lstStyle>
            <a:lvl1pPr marL="0" indent="0">
              <a:buNone/>
              <a:defRPr sz="1360"/>
            </a:lvl1pPr>
            <a:lvl2pPr marL="388622" indent="0">
              <a:buNone/>
              <a:defRPr sz="1190"/>
            </a:lvl2pPr>
            <a:lvl3pPr marL="777245" indent="0">
              <a:buNone/>
              <a:defRPr sz="1020"/>
            </a:lvl3pPr>
            <a:lvl4pPr marL="1165867" indent="0">
              <a:buNone/>
              <a:defRPr sz="850"/>
            </a:lvl4pPr>
            <a:lvl5pPr marL="1554489" indent="0">
              <a:buNone/>
              <a:defRPr sz="850"/>
            </a:lvl5pPr>
            <a:lvl6pPr marL="1943111" indent="0">
              <a:buNone/>
              <a:defRPr sz="850"/>
            </a:lvl6pPr>
            <a:lvl7pPr marL="2331734" indent="0">
              <a:buNone/>
              <a:defRPr sz="850"/>
            </a:lvl7pPr>
            <a:lvl8pPr marL="2720356" indent="0">
              <a:buNone/>
              <a:defRPr sz="850"/>
            </a:lvl8pPr>
            <a:lvl9pPr marL="310897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108958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8"/>
            <a:ext cx="3934778" cy="7147983"/>
          </a:xfrm>
        </p:spPr>
        <p:txBody>
          <a:bodyPr anchor="t"/>
          <a:lstStyle>
            <a:lvl1pPr marL="0" indent="0">
              <a:buNone/>
              <a:defRPr sz="2720"/>
            </a:lvl1pPr>
            <a:lvl2pPr marL="388622" indent="0">
              <a:buNone/>
              <a:defRPr sz="2380"/>
            </a:lvl2pPr>
            <a:lvl3pPr marL="777245" indent="0">
              <a:buNone/>
              <a:defRPr sz="2040"/>
            </a:lvl3pPr>
            <a:lvl4pPr marL="1165867" indent="0">
              <a:buNone/>
              <a:defRPr sz="1700"/>
            </a:lvl4pPr>
            <a:lvl5pPr marL="1554489" indent="0">
              <a:buNone/>
              <a:defRPr sz="1700"/>
            </a:lvl5pPr>
            <a:lvl6pPr marL="1943111" indent="0">
              <a:buNone/>
              <a:defRPr sz="1700"/>
            </a:lvl6pPr>
            <a:lvl7pPr marL="2331734" indent="0">
              <a:buNone/>
              <a:defRPr sz="1700"/>
            </a:lvl7pPr>
            <a:lvl8pPr marL="2720356" indent="0">
              <a:buNone/>
              <a:defRPr sz="1700"/>
            </a:lvl8pPr>
            <a:lvl9pPr marL="3108978" indent="0">
              <a:buNone/>
              <a:defRPr sz="1700"/>
            </a:lvl9pPr>
          </a:lstStyle>
          <a:p>
            <a:r>
              <a:rPr lang="en-US" dirty="0"/>
              <a:t>Drag picture to placeholder or click icon to add</a:t>
            </a:r>
          </a:p>
        </p:txBody>
      </p:sp>
      <p:sp>
        <p:nvSpPr>
          <p:cNvPr id="4" name="Text Placeholder 3"/>
          <p:cNvSpPr>
            <a:spLocks noGrp="1"/>
          </p:cNvSpPr>
          <p:nvPr>
            <p:ph type="body" sz="half" idx="2"/>
          </p:nvPr>
        </p:nvSpPr>
        <p:spPr>
          <a:xfrm>
            <a:off x="535365" y="3017521"/>
            <a:ext cx="2506802" cy="5590330"/>
          </a:xfrm>
        </p:spPr>
        <p:txBody>
          <a:bodyPr/>
          <a:lstStyle>
            <a:lvl1pPr marL="0" indent="0">
              <a:buNone/>
              <a:defRPr sz="1360"/>
            </a:lvl1pPr>
            <a:lvl2pPr marL="388622" indent="0">
              <a:buNone/>
              <a:defRPr sz="1190"/>
            </a:lvl2pPr>
            <a:lvl3pPr marL="777245" indent="0">
              <a:buNone/>
              <a:defRPr sz="1020"/>
            </a:lvl3pPr>
            <a:lvl4pPr marL="1165867" indent="0">
              <a:buNone/>
              <a:defRPr sz="850"/>
            </a:lvl4pPr>
            <a:lvl5pPr marL="1554489" indent="0">
              <a:buNone/>
              <a:defRPr sz="850"/>
            </a:lvl5pPr>
            <a:lvl6pPr marL="1943111" indent="0">
              <a:buNone/>
              <a:defRPr sz="850"/>
            </a:lvl6pPr>
            <a:lvl7pPr marL="2331734" indent="0">
              <a:buNone/>
              <a:defRPr sz="850"/>
            </a:lvl7pPr>
            <a:lvl8pPr marL="2720356" indent="0">
              <a:buNone/>
              <a:defRPr sz="850"/>
            </a:lvl8pPr>
            <a:lvl9pPr marL="3108978"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1050033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30"/>
            <a:ext cx="3934778" cy="7147982"/>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2"/>
            <a:ext cx="2506802" cy="5590329"/>
          </a:xfrm>
        </p:spPr>
        <p:txBody>
          <a:bodyPr/>
          <a:lstStyle>
            <a:lvl1pPr marL="0" indent="0">
              <a:buNone/>
              <a:defRPr sz="1360"/>
            </a:lvl1pPr>
            <a:lvl2pPr marL="388603" indent="0">
              <a:buNone/>
              <a:defRPr sz="1191"/>
            </a:lvl2pPr>
            <a:lvl3pPr marL="777207" indent="0">
              <a:buNone/>
              <a:defRPr sz="1020"/>
            </a:lvl3pPr>
            <a:lvl4pPr marL="1165809" indent="0">
              <a:buNone/>
              <a:defRPr sz="850"/>
            </a:lvl4pPr>
            <a:lvl5pPr marL="1554413" indent="0">
              <a:buNone/>
              <a:defRPr sz="850"/>
            </a:lvl5pPr>
            <a:lvl6pPr marL="1943016" indent="0">
              <a:buNone/>
              <a:defRPr sz="850"/>
            </a:lvl6pPr>
            <a:lvl7pPr marL="2331620" indent="0">
              <a:buNone/>
              <a:defRPr sz="850"/>
            </a:lvl7pPr>
            <a:lvl8pPr marL="2720223" indent="0">
              <a:buNone/>
              <a:defRPr sz="850"/>
            </a:lvl8pPr>
            <a:lvl9pPr marL="31088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108958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30"/>
            <a:ext cx="3934778" cy="7147982"/>
          </a:xfrm>
        </p:spPr>
        <p:txBody>
          <a:bodyPr anchor="t"/>
          <a:lstStyle>
            <a:lvl1pPr marL="0" indent="0">
              <a:buNone/>
              <a:defRPr sz="2720"/>
            </a:lvl1pPr>
            <a:lvl2pPr marL="388603" indent="0">
              <a:buNone/>
              <a:defRPr sz="2380"/>
            </a:lvl2pPr>
            <a:lvl3pPr marL="777207" indent="0">
              <a:buNone/>
              <a:defRPr sz="2040"/>
            </a:lvl3pPr>
            <a:lvl4pPr marL="1165809" indent="0">
              <a:buNone/>
              <a:defRPr sz="1700"/>
            </a:lvl4pPr>
            <a:lvl5pPr marL="1554413" indent="0">
              <a:buNone/>
              <a:defRPr sz="1700"/>
            </a:lvl5pPr>
            <a:lvl6pPr marL="1943016" indent="0">
              <a:buNone/>
              <a:defRPr sz="1700"/>
            </a:lvl6pPr>
            <a:lvl7pPr marL="2331620" indent="0">
              <a:buNone/>
              <a:defRPr sz="1700"/>
            </a:lvl7pPr>
            <a:lvl8pPr marL="2720223" indent="0">
              <a:buNone/>
              <a:defRPr sz="1700"/>
            </a:lvl8pPr>
            <a:lvl9pPr marL="3108825" indent="0">
              <a:buNone/>
              <a:defRPr sz="1700"/>
            </a:lvl9pPr>
          </a:lstStyle>
          <a:p>
            <a:r>
              <a:rPr lang="en-US" dirty="0"/>
              <a:t>Drag picture to placeholder or click icon to add</a:t>
            </a:r>
          </a:p>
        </p:txBody>
      </p:sp>
      <p:sp>
        <p:nvSpPr>
          <p:cNvPr id="4" name="Text Placeholder 3"/>
          <p:cNvSpPr>
            <a:spLocks noGrp="1"/>
          </p:cNvSpPr>
          <p:nvPr>
            <p:ph type="body" sz="half" idx="2"/>
          </p:nvPr>
        </p:nvSpPr>
        <p:spPr>
          <a:xfrm>
            <a:off x="535365" y="3017522"/>
            <a:ext cx="2506802" cy="5590329"/>
          </a:xfrm>
        </p:spPr>
        <p:txBody>
          <a:bodyPr/>
          <a:lstStyle>
            <a:lvl1pPr marL="0" indent="0">
              <a:buNone/>
              <a:defRPr sz="1360"/>
            </a:lvl1pPr>
            <a:lvl2pPr marL="388603" indent="0">
              <a:buNone/>
              <a:defRPr sz="1191"/>
            </a:lvl2pPr>
            <a:lvl3pPr marL="777207" indent="0">
              <a:buNone/>
              <a:defRPr sz="1020"/>
            </a:lvl3pPr>
            <a:lvl4pPr marL="1165809" indent="0">
              <a:buNone/>
              <a:defRPr sz="850"/>
            </a:lvl4pPr>
            <a:lvl5pPr marL="1554413" indent="0">
              <a:buNone/>
              <a:defRPr sz="850"/>
            </a:lvl5pPr>
            <a:lvl6pPr marL="1943016" indent="0">
              <a:buNone/>
              <a:defRPr sz="850"/>
            </a:lvl6pPr>
            <a:lvl7pPr marL="2331620" indent="0">
              <a:buNone/>
              <a:defRPr sz="850"/>
            </a:lvl7pPr>
            <a:lvl8pPr marL="2720223" indent="0">
              <a:buNone/>
              <a:defRPr sz="850"/>
            </a:lvl8pPr>
            <a:lvl9pPr marL="31088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105003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039016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5" y="535519"/>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4" y="535519"/>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03419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FAD7-163A-D94F-910C-C577EEE60AE4}"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314246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FAD7-163A-D94F-910C-C577EEE60AE4}"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25FE-D967-CD43-AED6-D6204DC9817A}" type="slidenum">
              <a:rPr lang="en-US" smtClean="0"/>
              <a:t>‹#›</a:t>
            </a:fld>
            <a:endParaRPr lang="en-US"/>
          </a:p>
        </p:txBody>
      </p:sp>
    </p:spTree>
    <p:extLst>
      <p:ext uri="{BB962C8B-B14F-4D97-AF65-F5344CB8AC3E}">
        <p14:creationId xmlns:p14="http://schemas.microsoft.com/office/powerpoint/2010/main" val="314246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2"/>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90"/>
            <a:ext cx="5829300" cy="2428451"/>
          </a:xfrm>
        </p:spPr>
        <p:txBody>
          <a:bodyPr/>
          <a:lstStyle>
            <a:lvl1pPr marL="0" indent="0" algn="ctr">
              <a:buNone/>
              <a:defRPr sz="2040"/>
            </a:lvl1pPr>
            <a:lvl2pPr marL="388603" indent="0" algn="ctr">
              <a:buNone/>
              <a:defRPr sz="1700"/>
            </a:lvl2pPr>
            <a:lvl3pPr marL="777207" indent="0" algn="ctr">
              <a:buNone/>
              <a:defRPr sz="1530"/>
            </a:lvl3pPr>
            <a:lvl4pPr marL="1165809" indent="0" algn="ctr">
              <a:buNone/>
              <a:defRPr sz="1360"/>
            </a:lvl4pPr>
            <a:lvl5pPr marL="1554413" indent="0" algn="ctr">
              <a:buNone/>
              <a:defRPr sz="1360"/>
            </a:lvl5pPr>
            <a:lvl6pPr marL="1943016" indent="0" algn="ctr">
              <a:buNone/>
              <a:defRPr sz="1360"/>
            </a:lvl6pPr>
            <a:lvl7pPr marL="2331620" indent="0" algn="ctr">
              <a:buNone/>
              <a:defRPr sz="1360"/>
            </a:lvl7pPr>
            <a:lvl8pPr marL="2720223" indent="0" algn="ctr">
              <a:buNone/>
              <a:defRPr sz="1360"/>
            </a:lvl8pPr>
            <a:lvl9pPr marL="3108825"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62272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137136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5"/>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6"/>
            <a:ext cx="6703695" cy="2200275"/>
          </a:xfrm>
        </p:spPr>
        <p:txBody>
          <a:bodyPr/>
          <a:lstStyle>
            <a:lvl1pPr marL="0" indent="0">
              <a:buNone/>
              <a:defRPr sz="2040">
                <a:solidFill>
                  <a:schemeClr val="tx1"/>
                </a:solidFill>
              </a:defRPr>
            </a:lvl1pPr>
            <a:lvl2pPr marL="388622" indent="0">
              <a:buNone/>
              <a:defRPr sz="1700">
                <a:solidFill>
                  <a:schemeClr val="tx1">
                    <a:tint val="75000"/>
                  </a:schemeClr>
                </a:solidFill>
              </a:defRPr>
            </a:lvl2pPr>
            <a:lvl3pPr marL="777245" indent="0">
              <a:buNone/>
              <a:defRPr sz="1530">
                <a:solidFill>
                  <a:schemeClr val="tx1">
                    <a:tint val="75000"/>
                  </a:schemeClr>
                </a:solidFill>
              </a:defRPr>
            </a:lvl3pPr>
            <a:lvl4pPr marL="1165867" indent="0">
              <a:buNone/>
              <a:defRPr sz="1360">
                <a:solidFill>
                  <a:schemeClr val="tx1">
                    <a:tint val="75000"/>
                  </a:schemeClr>
                </a:solidFill>
              </a:defRPr>
            </a:lvl4pPr>
            <a:lvl5pPr marL="1554489" indent="0">
              <a:buNone/>
              <a:defRPr sz="1360">
                <a:solidFill>
                  <a:schemeClr val="tx1">
                    <a:tint val="75000"/>
                  </a:schemeClr>
                </a:solidFill>
              </a:defRPr>
            </a:lvl5pPr>
            <a:lvl6pPr marL="1943111" indent="0">
              <a:buNone/>
              <a:defRPr sz="1360">
                <a:solidFill>
                  <a:schemeClr val="tx1">
                    <a:tint val="75000"/>
                  </a:schemeClr>
                </a:solidFill>
              </a:defRPr>
            </a:lvl6pPr>
            <a:lvl7pPr marL="2331734" indent="0">
              <a:buNone/>
              <a:defRPr sz="1360">
                <a:solidFill>
                  <a:schemeClr val="tx1">
                    <a:tint val="75000"/>
                  </a:schemeClr>
                </a:solidFill>
              </a:defRPr>
            </a:lvl7pPr>
            <a:lvl8pPr marL="2720356" indent="0">
              <a:buNone/>
              <a:defRPr sz="1360">
                <a:solidFill>
                  <a:schemeClr val="tx1">
                    <a:tint val="75000"/>
                  </a:schemeClr>
                </a:solidFill>
              </a:defRPr>
            </a:lvl8pPr>
            <a:lvl9pPr marL="3108978"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169824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6" y="2507619"/>
            <a:ext cx="6703695" cy="4184016"/>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6" y="6731216"/>
            <a:ext cx="6703695" cy="2200276"/>
          </a:xfrm>
        </p:spPr>
        <p:txBody>
          <a:bodyPr/>
          <a:lstStyle>
            <a:lvl1pPr marL="0" indent="0">
              <a:buNone/>
              <a:defRPr sz="2040">
                <a:solidFill>
                  <a:schemeClr val="tx1"/>
                </a:solidFill>
              </a:defRPr>
            </a:lvl1pPr>
            <a:lvl2pPr marL="388603" indent="0">
              <a:buNone/>
              <a:defRPr sz="1700">
                <a:solidFill>
                  <a:schemeClr val="tx1">
                    <a:tint val="75000"/>
                  </a:schemeClr>
                </a:solidFill>
              </a:defRPr>
            </a:lvl2pPr>
            <a:lvl3pPr marL="777207" indent="0">
              <a:buNone/>
              <a:defRPr sz="1530">
                <a:solidFill>
                  <a:schemeClr val="tx1">
                    <a:tint val="75000"/>
                  </a:schemeClr>
                </a:solidFill>
              </a:defRPr>
            </a:lvl3pPr>
            <a:lvl4pPr marL="1165809" indent="0">
              <a:buNone/>
              <a:defRPr sz="1360">
                <a:solidFill>
                  <a:schemeClr val="tx1">
                    <a:tint val="75000"/>
                  </a:schemeClr>
                </a:solidFill>
              </a:defRPr>
            </a:lvl4pPr>
            <a:lvl5pPr marL="1554413" indent="0">
              <a:buNone/>
              <a:defRPr sz="1360">
                <a:solidFill>
                  <a:schemeClr val="tx1">
                    <a:tint val="75000"/>
                  </a:schemeClr>
                </a:solidFill>
              </a:defRPr>
            </a:lvl5pPr>
            <a:lvl6pPr marL="1943016" indent="0">
              <a:buNone/>
              <a:defRPr sz="1360">
                <a:solidFill>
                  <a:schemeClr val="tx1">
                    <a:tint val="75000"/>
                  </a:schemeClr>
                </a:solidFill>
              </a:defRPr>
            </a:lvl6pPr>
            <a:lvl7pPr marL="2331620" indent="0">
              <a:buNone/>
              <a:defRPr sz="1360">
                <a:solidFill>
                  <a:schemeClr val="tx1">
                    <a:tint val="75000"/>
                  </a:schemeClr>
                </a:solidFill>
              </a:defRPr>
            </a:lvl7pPr>
            <a:lvl8pPr marL="2720223" indent="0">
              <a:buNone/>
              <a:defRPr sz="1360">
                <a:solidFill>
                  <a:schemeClr val="tx1">
                    <a:tint val="75000"/>
                  </a:schemeClr>
                </a:solidFill>
              </a:defRPr>
            </a:lvl8pPr>
            <a:lvl9pPr marL="3108825"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169824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2"/>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2"/>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4953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21"/>
            <a:ext cx="6703695" cy="1944160"/>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5"/>
          </a:xfrm>
        </p:spPr>
        <p:txBody>
          <a:bodyPr anchor="b"/>
          <a:lstStyle>
            <a:lvl1pPr marL="0" indent="0">
              <a:buNone/>
              <a:defRPr sz="2040" b="1"/>
            </a:lvl1pPr>
            <a:lvl2pPr marL="388622" indent="0">
              <a:buNone/>
              <a:defRPr sz="1700" b="1"/>
            </a:lvl2pPr>
            <a:lvl3pPr marL="777245" indent="0">
              <a:buNone/>
              <a:defRPr sz="1530" b="1"/>
            </a:lvl3pPr>
            <a:lvl4pPr marL="1165867" indent="0">
              <a:buNone/>
              <a:defRPr sz="1360" b="1"/>
            </a:lvl4pPr>
            <a:lvl5pPr marL="1554489" indent="0">
              <a:buNone/>
              <a:defRPr sz="1360" b="1"/>
            </a:lvl5pPr>
            <a:lvl6pPr marL="1943111" indent="0">
              <a:buNone/>
              <a:defRPr sz="1360" b="1"/>
            </a:lvl6pPr>
            <a:lvl7pPr marL="2331734" indent="0">
              <a:buNone/>
              <a:defRPr sz="1360" b="1"/>
            </a:lvl7pPr>
            <a:lvl8pPr marL="2720356" indent="0">
              <a:buNone/>
              <a:defRPr sz="1360" b="1"/>
            </a:lvl8pPr>
            <a:lvl9pPr marL="3108978"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5"/>
          </a:xfrm>
        </p:spPr>
        <p:txBody>
          <a:bodyPr anchor="b"/>
          <a:lstStyle>
            <a:lvl1pPr marL="0" indent="0">
              <a:buNone/>
              <a:defRPr sz="2040" b="1"/>
            </a:lvl1pPr>
            <a:lvl2pPr marL="388622" indent="0">
              <a:buNone/>
              <a:defRPr sz="1700" b="1"/>
            </a:lvl2pPr>
            <a:lvl3pPr marL="777245" indent="0">
              <a:buNone/>
              <a:defRPr sz="1530" b="1"/>
            </a:lvl3pPr>
            <a:lvl4pPr marL="1165867" indent="0">
              <a:buNone/>
              <a:defRPr sz="1360" b="1"/>
            </a:lvl4pPr>
            <a:lvl5pPr marL="1554489" indent="0">
              <a:buNone/>
              <a:defRPr sz="1360" b="1"/>
            </a:lvl5pPr>
            <a:lvl6pPr marL="1943111" indent="0">
              <a:buNone/>
              <a:defRPr sz="1360" b="1"/>
            </a:lvl6pPr>
            <a:lvl7pPr marL="2331734" indent="0">
              <a:buNone/>
              <a:defRPr sz="1360" b="1"/>
            </a:lvl7pPr>
            <a:lvl8pPr marL="2720356" indent="0">
              <a:buNone/>
              <a:defRPr sz="1360" b="1"/>
            </a:lvl8pPr>
            <a:lvl9pPr marL="3108978"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10303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22"/>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5"/>
            <a:ext cx="3288089" cy="1208406"/>
          </a:xfrm>
        </p:spPr>
        <p:txBody>
          <a:bodyPr anchor="b"/>
          <a:lstStyle>
            <a:lvl1pPr marL="0" indent="0">
              <a:buNone/>
              <a:defRPr sz="2040" b="1"/>
            </a:lvl1pPr>
            <a:lvl2pPr marL="388603" indent="0">
              <a:buNone/>
              <a:defRPr sz="1700" b="1"/>
            </a:lvl2pPr>
            <a:lvl3pPr marL="777207" indent="0">
              <a:buNone/>
              <a:defRPr sz="1530" b="1"/>
            </a:lvl3pPr>
            <a:lvl4pPr marL="1165809" indent="0">
              <a:buNone/>
              <a:defRPr sz="1360" b="1"/>
            </a:lvl4pPr>
            <a:lvl5pPr marL="1554413" indent="0">
              <a:buNone/>
              <a:defRPr sz="1360" b="1"/>
            </a:lvl5pPr>
            <a:lvl6pPr marL="1943016" indent="0">
              <a:buNone/>
              <a:defRPr sz="1360" b="1"/>
            </a:lvl6pPr>
            <a:lvl7pPr marL="2331620" indent="0">
              <a:buNone/>
              <a:defRPr sz="1360" b="1"/>
            </a:lvl7pPr>
            <a:lvl8pPr marL="2720223" indent="0">
              <a:buNone/>
              <a:defRPr sz="1360" b="1"/>
            </a:lvl8pPr>
            <a:lvl9pPr marL="3108825"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5"/>
            <a:ext cx="3304282" cy="1208406"/>
          </a:xfrm>
        </p:spPr>
        <p:txBody>
          <a:bodyPr anchor="b"/>
          <a:lstStyle>
            <a:lvl1pPr marL="0" indent="0">
              <a:buNone/>
              <a:defRPr sz="2040" b="1"/>
            </a:lvl1pPr>
            <a:lvl2pPr marL="388603" indent="0">
              <a:buNone/>
              <a:defRPr sz="1700" b="1"/>
            </a:lvl2pPr>
            <a:lvl3pPr marL="777207" indent="0">
              <a:buNone/>
              <a:defRPr sz="1530" b="1"/>
            </a:lvl3pPr>
            <a:lvl4pPr marL="1165809" indent="0">
              <a:buNone/>
              <a:defRPr sz="1360" b="1"/>
            </a:lvl4pPr>
            <a:lvl5pPr marL="1554413" indent="0">
              <a:buNone/>
              <a:defRPr sz="1360" b="1"/>
            </a:lvl5pPr>
            <a:lvl6pPr marL="1943016" indent="0">
              <a:buNone/>
              <a:defRPr sz="1360" b="1"/>
            </a:lvl6pPr>
            <a:lvl7pPr marL="2331620" indent="0">
              <a:buNone/>
              <a:defRPr sz="1360" b="1"/>
            </a:lvl7pPr>
            <a:lvl8pPr marL="2720223" indent="0">
              <a:buNone/>
              <a:defRPr sz="1360" b="1"/>
            </a:lvl8pPr>
            <a:lvl9pPr marL="3108825"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210303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80B4DC-48C7-3740-B5E8-64CE72578633}" type="datetimeFigureOut">
              <a:rPr lang="en-US" smtClean="0"/>
              <a:t>7/11/2022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7F597-92B5-FE48-8C26-84419D0F721A}" type="slidenum">
              <a:rPr lang="en-US" smtClean="0"/>
              <a:t>‹#›</a:t>
            </a:fld>
            <a:endParaRPr lang="en-US" dirty="0"/>
          </a:p>
        </p:txBody>
      </p:sp>
    </p:spTree>
    <p:extLst>
      <p:ext uri="{BB962C8B-B14F-4D97-AF65-F5344CB8AC3E}">
        <p14:creationId xmlns:p14="http://schemas.microsoft.com/office/powerpoint/2010/main" val="30504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5" y="535522"/>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5" y="2677582"/>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52"/>
            <a:ext cx="1748790" cy="535518"/>
          </a:xfrm>
          <a:prstGeom prst="rect">
            <a:avLst/>
          </a:prstGeom>
        </p:spPr>
        <p:txBody>
          <a:bodyPr vert="horz" lIns="91440" tIns="45720" rIns="91440" bIns="45720" rtlCol="0" anchor="ctr"/>
          <a:lstStyle>
            <a:lvl1pPr algn="l">
              <a:defRPr sz="1020">
                <a:solidFill>
                  <a:schemeClr val="tx1">
                    <a:tint val="75000"/>
                  </a:schemeClr>
                </a:solidFill>
              </a:defRPr>
            </a:lvl1pPr>
          </a:lstStyle>
          <a:p>
            <a:fld id="{3D80B4DC-48C7-3740-B5E8-64CE72578633}" type="datetimeFigureOut">
              <a:rPr lang="en-US" smtClean="0"/>
              <a:t>7/11/2022</a:t>
            </a:fld>
            <a:endParaRPr lang="en-US" dirty="0"/>
          </a:p>
        </p:txBody>
      </p:sp>
      <p:sp>
        <p:nvSpPr>
          <p:cNvPr id="5" name="Footer Placeholder 4"/>
          <p:cNvSpPr>
            <a:spLocks noGrp="1"/>
          </p:cNvSpPr>
          <p:nvPr>
            <p:ph type="ftr" sz="quarter" idx="3"/>
          </p:nvPr>
        </p:nvSpPr>
        <p:spPr>
          <a:xfrm>
            <a:off x="2574610" y="9322652"/>
            <a:ext cx="2623185" cy="53551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52"/>
            <a:ext cx="1748790" cy="535518"/>
          </a:xfrm>
          <a:prstGeom prst="rect">
            <a:avLst/>
          </a:prstGeom>
        </p:spPr>
        <p:txBody>
          <a:bodyPr vert="horz" lIns="91440" tIns="45720" rIns="91440" bIns="45720" rtlCol="0" anchor="ctr"/>
          <a:lstStyle>
            <a:lvl1pPr algn="r">
              <a:defRPr sz="1020">
                <a:solidFill>
                  <a:schemeClr val="tx1">
                    <a:tint val="75000"/>
                  </a:schemeClr>
                </a:solidFill>
              </a:defRPr>
            </a:lvl1pPr>
          </a:lstStyle>
          <a:p>
            <a:fld id="{E347F597-92B5-FE48-8C26-84419D0F721A}" type="slidenum">
              <a:rPr lang="en-US" smtClean="0"/>
              <a:t>‹#›</a:t>
            </a:fld>
            <a:endParaRPr lang="en-US" dirty="0"/>
          </a:p>
        </p:txBody>
      </p:sp>
    </p:spTree>
    <p:extLst>
      <p:ext uri="{BB962C8B-B14F-4D97-AF65-F5344CB8AC3E}">
        <p14:creationId xmlns:p14="http://schemas.microsoft.com/office/powerpoint/2010/main" val="735116091"/>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63" r:id="rId5"/>
    <p:sldLayoutId id="2147483664" r:id="rId6"/>
    <p:sldLayoutId id="2147483674" r:id="rId7"/>
    <p:sldLayoutId id="2147483665" r:id="rId8"/>
    <p:sldLayoutId id="2147483666" r:id="rId9"/>
    <p:sldLayoutId id="2147483667" r:id="rId10"/>
    <p:sldLayoutId id="2147483675" r:id="rId11"/>
    <p:sldLayoutId id="2147483676" r:id="rId12"/>
    <p:sldLayoutId id="2147483668" r:id="rId13"/>
    <p:sldLayoutId id="2147483669" r:id="rId14"/>
    <p:sldLayoutId id="2147483670" r:id="rId15"/>
    <p:sldLayoutId id="2147483671" r:id="rId16"/>
  </p:sldLayoutIdLst>
  <p:txStyles>
    <p:titleStyle>
      <a:lvl1pPr algn="l" defTabSz="777207"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1" indent="-194301" algn="l" defTabSz="777207"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04" indent="-194301" algn="l" defTabSz="777207" rtl="0" eaLnBrk="1" latinLnBrk="0" hangingPunct="1">
        <a:lnSpc>
          <a:spcPct val="90000"/>
        </a:lnSpc>
        <a:spcBef>
          <a:spcPts val="424"/>
        </a:spcBef>
        <a:buFont typeface="Arial" panose="020B0604020202020204" pitchFamily="34" charset="0"/>
        <a:buChar char="•"/>
        <a:defRPr sz="2040" kern="1200">
          <a:solidFill>
            <a:schemeClr val="tx1"/>
          </a:solidFill>
          <a:latin typeface="+mn-lt"/>
          <a:ea typeface="+mn-ea"/>
          <a:cs typeface="+mn-cs"/>
        </a:defRPr>
      </a:lvl2pPr>
      <a:lvl3pPr marL="971508" indent="-194301" algn="l" defTabSz="777207" rtl="0" eaLnBrk="1" latinLnBrk="0" hangingPunct="1">
        <a:lnSpc>
          <a:spcPct val="90000"/>
        </a:lnSpc>
        <a:spcBef>
          <a:spcPts val="424"/>
        </a:spcBef>
        <a:buFont typeface="Arial" panose="020B0604020202020204" pitchFamily="34" charset="0"/>
        <a:buChar char="•"/>
        <a:defRPr sz="1700" kern="1200">
          <a:solidFill>
            <a:schemeClr val="tx1"/>
          </a:solidFill>
          <a:latin typeface="+mn-lt"/>
          <a:ea typeface="+mn-ea"/>
          <a:cs typeface="+mn-cs"/>
        </a:defRPr>
      </a:lvl3pPr>
      <a:lvl4pPr marL="1360112"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4pPr>
      <a:lvl5pPr marL="1748715"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5pPr>
      <a:lvl6pPr marL="2137319"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6pPr>
      <a:lvl7pPr marL="2525921"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7pPr>
      <a:lvl8pPr marL="2914524"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8pPr>
      <a:lvl9pPr marL="3303127" indent="-194301" algn="l" defTabSz="777207"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07" rtl="0" eaLnBrk="1" latinLnBrk="0" hangingPunct="1">
        <a:defRPr sz="1530" kern="1200">
          <a:solidFill>
            <a:schemeClr val="tx1"/>
          </a:solidFill>
          <a:latin typeface="+mn-lt"/>
          <a:ea typeface="+mn-ea"/>
          <a:cs typeface="+mn-cs"/>
        </a:defRPr>
      </a:lvl1pPr>
      <a:lvl2pPr marL="388603" algn="l" defTabSz="777207" rtl="0" eaLnBrk="1" latinLnBrk="0" hangingPunct="1">
        <a:defRPr sz="1530" kern="1200">
          <a:solidFill>
            <a:schemeClr val="tx1"/>
          </a:solidFill>
          <a:latin typeface="+mn-lt"/>
          <a:ea typeface="+mn-ea"/>
          <a:cs typeface="+mn-cs"/>
        </a:defRPr>
      </a:lvl2pPr>
      <a:lvl3pPr marL="777207" algn="l" defTabSz="777207" rtl="0" eaLnBrk="1" latinLnBrk="0" hangingPunct="1">
        <a:defRPr sz="1530" kern="1200">
          <a:solidFill>
            <a:schemeClr val="tx1"/>
          </a:solidFill>
          <a:latin typeface="+mn-lt"/>
          <a:ea typeface="+mn-ea"/>
          <a:cs typeface="+mn-cs"/>
        </a:defRPr>
      </a:lvl3pPr>
      <a:lvl4pPr marL="1165809" algn="l" defTabSz="777207" rtl="0" eaLnBrk="1" latinLnBrk="0" hangingPunct="1">
        <a:defRPr sz="1530" kern="1200">
          <a:solidFill>
            <a:schemeClr val="tx1"/>
          </a:solidFill>
          <a:latin typeface="+mn-lt"/>
          <a:ea typeface="+mn-ea"/>
          <a:cs typeface="+mn-cs"/>
        </a:defRPr>
      </a:lvl4pPr>
      <a:lvl5pPr marL="1554413" algn="l" defTabSz="777207" rtl="0" eaLnBrk="1" latinLnBrk="0" hangingPunct="1">
        <a:defRPr sz="1530" kern="1200">
          <a:solidFill>
            <a:schemeClr val="tx1"/>
          </a:solidFill>
          <a:latin typeface="+mn-lt"/>
          <a:ea typeface="+mn-ea"/>
          <a:cs typeface="+mn-cs"/>
        </a:defRPr>
      </a:lvl5pPr>
      <a:lvl6pPr marL="1943016" algn="l" defTabSz="777207" rtl="0" eaLnBrk="1" latinLnBrk="0" hangingPunct="1">
        <a:defRPr sz="1530" kern="1200">
          <a:solidFill>
            <a:schemeClr val="tx1"/>
          </a:solidFill>
          <a:latin typeface="+mn-lt"/>
          <a:ea typeface="+mn-ea"/>
          <a:cs typeface="+mn-cs"/>
        </a:defRPr>
      </a:lvl6pPr>
      <a:lvl7pPr marL="2331620" algn="l" defTabSz="777207" rtl="0" eaLnBrk="1" latinLnBrk="0" hangingPunct="1">
        <a:defRPr sz="1530" kern="1200">
          <a:solidFill>
            <a:schemeClr val="tx1"/>
          </a:solidFill>
          <a:latin typeface="+mn-lt"/>
          <a:ea typeface="+mn-ea"/>
          <a:cs typeface="+mn-cs"/>
        </a:defRPr>
      </a:lvl7pPr>
      <a:lvl8pPr marL="2720223" algn="l" defTabSz="777207" rtl="0" eaLnBrk="1" latinLnBrk="0" hangingPunct="1">
        <a:defRPr sz="1530" kern="1200">
          <a:solidFill>
            <a:schemeClr val="tx1"/>
          </a:solidFill>
          <a:latin typeface="+mn-lt"/>
          <a:ea typeface="+mn-ea"/>
          <a:cs typeface="+mn-cs"/>
        </a:defRPr>
      </a:lvl8pPr>
      <a:lvl9pPr marL="3108825" algn="l" defTabSz="777207"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F346FAD7-163A-D94F-910C-C577EEE60AE4}" type="datetimeFigureOut">
              <a:rPr lang="en-US" smtClean="0"/>
              <a:t>7/11/2022</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BE25FE-D967-CD43-AED6-D6204DC9817A}" type="slidenum">
              <a:rPr lang="en-US" smtClean="0"/>
              <a:t>‹#›</a:t>
            </a:fld>
            <a:endParaRPr lang="en-US"/>
          </a:p>
        </p:txBody>
      </p:sp>
    </p:spTree>
    <p:extLst>
      <p:ext uri="{BB962C8B-B14F-4D97-AF65-F5344CB8AC3E}">
        <p14:creationId xmlns:p14="http://schemas.microsoft.com/office/powerpoint/2010/main" val="271773548"/>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F346FAD7-163A-D94F-910C-C577EEE60AE4}" type="datetimeFigureOut">
              <a:rPr lang="en-US" smtClean="0"/>
              <a:t>7/11/2022</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BE25FE-D967-CD43-AED6-D6204DC9817A}" type="slidenum">
              <a:rPr lang="en-US" smtClean="0"/>
              <a:t>‹#›</a:t>
            </a:fld>
            <a:endParaRPr lang="en-US"/>
          </a:p>
        </p:txBody>
      </p:sp>
    </p:spTree>
    <p:extLst>
      <p:ext uri="{BB962C8B-B14F-4D97-AF65-F5344CB8AC3E}">
        <p14:creationId xmlns:p14="http://schemas.microsoft.com/office/powerpoint/2010/main" val="271773548"/>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inyurl.com/5yj6tret" TargetMode="External"/><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mailto:Cynthia.Garza@aah.org" TargetMode="External"/><Relationship Id="rId4" Type="http://schemas.openxmlformats.org/officeDocument/2006/relationships/hyperlink" Target="mailto:mary.hook@aah.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bdpd5ves" TargetMode="External"/><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mailto:Cynthia.Garza@aah.org" TargetMode="External"/><Relationship Id="rId4" Type="http://schemas.openxmlformats.org/officeDocument/2006/relationships/hyperlink" Target="mailto:mary.hook@aah.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photos/Y5bvRlcCx8k"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tinyurl.com/mr46fdxm"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hyperlink" Target="mailto:Cynthia.Garza@aah.org" TargetMode="External"/><Relationship Id="rId4" Type="http://schemas.openxmlformats.org/officeDocument/2006/relationships/hyperlink" Target="mailto:mary.hook@aah.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4C60DC-B05B-42AD-B3F0-4515CF0A5C68}"/>
              </a:ext>
            </a:extLst>
          </p:cNvPr>
          <p:cNvSpPr txBox="1"/>
          <p:nvPr/>
        </p:nvSpPr>
        <p:spPr>
          <a:xfrm>
            <a:off x="984738" y="1003214"/>
            <a:ext cx="6119447" cy="7203510"/>
          </a:xfrm>
          <a:prstGeom prst="rect">
            <a:avLst/>
          </a:prstGeom>
          <a:noFill/>
        </p:spPr>
        <p:txBody>
          <a:bodyPr wrap="square" rtlCol="0">
            <a:spAutoFit/>
          </a:bodyPr>
          <a:lstStyle/>
          <a:p>
            <a:r>
              <a:rPr lang="en-US" sz="2400" dirty="0"/>
              <a:t>Nursing Grand Rounds 2022 Q3</a:t>
            </a:r>
          </a:p>
          <a:p>
            <a:endParaRPr lang="en-US" dirty="0"/>
          </a:p>
          <a:p>
            <a:endParaRPr lang="en-US" dirty="0"/>
          </a:p>
          <a:p>
            <a:r>
              <a:rPr lang="en-US" dirty="0"/>
              <a:t>July:   “Challenging Cases: Teamwork on the Frontline”</a:t>
            </a:r>
          </a:p>
          <a:p>
            <a:endParaRPr lang="en-US" dirty="0"/>
          </a:p>
          <a:p>
            <a:endParaRPr lang="en-US" dirty="0"/>
          </a:p>
          <a:p>
            <a:r>
              <a:rPr lang="en-US" dirty="0"/>
              <a:t>August:  “OR Traffic Study: Multi-site Results”</a:t>
            </a:r>
          </a:p>
          <a:p>
            <a:endParaRPr lang="en-US" dirty="0"/>
          </a:p>
          <a:p>
            <a:br>
              <a:rPr lang="en-US" dirty="0"/>
            </a:br>
            <a:r>
              <a:rPr lang="en-US" dirty="0"/>
              <a:t>September:   “Pediatric Sepsis:  Are you Sepsis Savvy?”</a:t>
            </a:r>
          </a:p>
          <a:p>
            <a:endParaRPr lang="en-US" dirty="0"/>
          </a:p>
          <a:p>
            <a:endParaRPr lang="en-US" dirty="0"/>
          </a:p>
          <a:p>
            <a:endParaRPr lang="en-US" dirty="0"/>
          </a:p>
          <a:p>
            <a:endParaRPr lang="en-US" dirty="0"/>
          </a:p>
          <a:p>
            <a:endParaRPr lang="en-US" dirty="0"/>
          </a:p>
          <a:p>
            <a:r>
              <a:rPr lang="en-US" dirty="0"/>
              <a:t>Marketing approach to support easy access.</a:t>
            </a:r>
          </a:p>
          <a:p>
            <a:endParaRPr lang="en-US" dirty="0"/>
          </a:p>
          <a:p>
            <a:r>
              <a:rPr lang="en-US" dirty="0"/>
              <a:t>We distribute the fliers in three (3) formats:</a:t>
            </a:r>
          </a:p>
          <a:p>
            <a:pPr marL="342900" indent="-342900">
              <a:buAutoNum type="arabicParenR"/>
            </a:pPr>
            <a:r>
              <a:rPr lang="en-US" b="1" dirty="0"/>
              <a:t>“Nursing Grand Rounds” Flier </a:t>
            </a:r>
          </a:p>
          <a:p>
            <a:r>
              <a:rPr lang="en-US" b="1" dirty="0"/>
              <a:t>         </a:t>
            </a:r>
            <a:r>
              <a:rPr lang="en-US" dirty="0"/>
              <a:t>Traditional flier for email and bulletin board posting</a:t>
            </a:r>
          </a:p>
          <a:p>
            <a:r>
              <a:rPr lang="en-US" dirty="0"/>
              <a:t>         Contains ONA Contact Hour Information for Live/Virtual</a:t>
            </a:r>
          </a:p>
          <a:p>
            <a:r>
              <a:rPr lang="en-US" dirty="0"/>
              <a:t>         Event and Self-Paced Learning Module</a:t>
            </a:r>
          </a:p>
          <a:p>
            <a:r>
              <a:rPr lang="en-US" b="1" dirty="0"/>
              <a:t>2)    “Save the Date” Flier</a:t>
            </a:r>
          </a:p>
          <a:p>
            <a:r>
              <a:rPr lang="en-US" dirty="0"/>
              <a:t>         Simple flier for display in the Unit Conference Rooms</a:t>
            </a:r>
          </a:p>
          <a:p>
            <a:pPr marL="342900" indent="-342900">
              <a:buAutoNum type="arabicParenR" startAt="3"/>
            </a:pPr>
            <a:r>
              <a:rPr lang="en-US" b="1" dirty="0"/>
              <a:t>Communication Board Announcement</a:t>
            </a:r>
          </a:p>
          <a:p>
            <a:r>
              <a:rPr lang="en-US" b="1" dirty="0"/>
              <a:t>        </a:t>
            </a:r>
            <a:r>
              <a:rPr lang="en-US" dirty="0" err="1"/>
              <a:t>Powerpoint</a:t>
            </a:r>
            <a:r>
              <a:rPr lang="en-US" dirty="0"/>
              <a:t> flier for use in electronic boards</a:t>
            </a:r>
          </a:p>
          <a:p>
            <a:endParaRPr lang="en-US" dirty="0"/>
          </a:p>
        </p:txBody>
      </p:sp>
    </p:spTree>
    <p:extLst>
      <p:ext uri="{BB962C8B-B14F-4D97-AF65-F5344CB8AC3E}">
        <p14:creationId xmlns:p14="http://schemas.microsoft.com/office/powerpoint/2010/main" val="426801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456" y="9698693"/>
            <a:ext cx="5081560" cy="230832"/>
          </a:xfrm>
          <a:prstGeom prst="rect">
            <a:avLst/>
          </a:prstGeom>
          <a:noFill/>
        </p:spPr>
        <p:txBody>
          <a:bodyPr wrap="square" rtlCol="0">
            <a:spAutoFit/>
          </a:bodyPr>
          <a:lstStyle/>
          <a:p>
            <a:r>
              <a:rPr lang="en-US" sz="900" dirty="0">
                <a:solidFill>
                  <a:srgbClr val="FF0000"/>
                </a:solidFill>
                <a:latin typeface="Arial" charset="0"/>
                <a:ea typeface="Arial" charset="0"/>
                <a:cs typeface="Arial" charset="0"/>
              </a:rPr>
              <a:t>Created by M Hook   Created 05/06/2022   Post until  09/15/2022</a:t>
            </a:r>
            <a:endParaRPr lang="en-US" sz="900" dirty="0">
              <a:latin typeface="Arial" charset="0"/>
              <a:ea typeface="Arial" charset="0"/>
              <a:cs typeface="Arial" charset="0"/>
            </a:endParaRPr>
          </a:p>
        </p:txBody>
      </p:sp>
      <p:sp>
        <p:nvSpPr>
          <p:cNvPr id="12" name="Shape 114">
            <a:extLst>
              <a:ext uri="{FF2B5EF4-FFF2-40B4-BE49-F238E27FC236}">
                <a16:creationId xmlns:a16="http://schemas.microsoft.com/office/drawing/2014/main" id="{69A38FE6-7D76-4634-99DA-D02AE263377C}"/>
              </a:ext>
            </a:extLst>
          </p:cNvPr>
          <p:cNvSpPr/>
          <p:nvPr/>
        </p:nvSpPr>
        <p:spPr>
          <a:xfrm>
            <a:off x="0" y="128875"/>
            <a:ext cx="7772400" cy="818682"/>
          </a:xfrm>
          <a:prstGeom prst="rect">
            <a:avLst/>
          </a:prstGeom>
          <a:solidFill>
            <a:schemeClr val="bg2">
              <a:lumMod val="50000"/>
            </a:schemeClr>
          </a:solidFill>
          <a:ln w="12700">
            <a:solidFill>
              <a:srgbClr val="00A3E0"/>
            </a:solidFill>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p>
            <a:pPr algn="ctr">
              <a:defRPr sz="5000" b="1">
                <a:latin typeface="Arial"/>
                <a:ea typeface="Arial"/>
                <a:cs typeface="Arial"/>
                <a:sym typeface="Arial"/>
              </a:defRPr>
            </a:pPr>
            <a:r>
              <a:rPr lang="en-US" sz="3200" b="1" dirty="0">
                <a:solidFill>
                  <a:schemeClr val="bg1"/>
                </a:solidFill>
                <a:latin typeface="Verdana"/>
                <a:ea typeface="+mn-lt"/>
              </a:rPr>
              <a:t>Nursing Grand Rounds-2022-Q3</a:t>
            </a:r>
            <a:endParaRPr lang="en-US" sz="4800" dirty="0">
              <a:solidFill>
                <a:schemeClr val="bg1"/>
              </a:solidFill>
            </a:endParaRPr>
          </a:p>
          <a:p>
            <a:pPr algn="ctr">
              <a:lnSpc>
                <a:spcPct val="80000"/>
              </a:lnSpc>
              <a:defRPr sz="2500">
                <a:latin typeface="Arial"/>
                <a:ea typeface="Arial"/>
                <a:cs typeface="Arial"/>
                <a:sym typeface="Arial"/>
              </a:defRPr>
            </a:pPr>
            <a:r>
              <a:rPr lang="en-US" sz="1900" b="1" dirty="0">
                <a:solidFill>
                  <a:schemeClr val="bg1"/>
                </a:solidFill>
                <a:latin typeface="Verdana"/>
                <a:cs typeface="Verdana"/>
              </a:rPr>
              <a:t>SAVE THE DATE: September 15, 2022  4:00-5:00 pm</a:t>
            </a:r>
          </a:p>
        </p:txBody>
      </p:sp>
      <p:sp>
        <p:nvSpPr>
          <p:cNvPr id="4" name="AutoShape 4">
            <a:extLst>
              <a:ext uri="{FF2B5EF4-FFF2-40B4-BE49-F238E27FC236}">
                <a16:creationId xmlns:a16="http://schemas.microsoft.com/office/drawing/2014/main" id="{1C0EE2F6-D88D-49BA-8078-72E467E9D01D}"/>
              </a:ext>
            </a:extLst>
          </p:cNvPr>
          <p:cNvSpPr>
            <a:spLocks noChangeAspect="1" noChangeArrowheads="1"/>
          </p:cNvSpPr>
          <p:nvPr/>
        </p:nvSpPr>
        <p:spPr bwMode="auto">
          <a:xfrm>
            <a:off x="3886200" y="502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A picture containing drawing&#10;&#10;Description automatically generated">
            <a:extLst>
              <a:ext uri="{FF2B5EF4-FFF2-40B4-BE49-F238E27FC236}">
                <a16:creationId xmlns:a16="http://schemas.microsoft.com/office/drawing/2014/main" id="{20F5049D-CF4C-4600-8443-B7BC144853D9}"/>
              </a:ext>
            </a:extLst>
          </p:cNvPr>
          <p:cNvPicPr>
            <a:picLocks noChangeAspect="1"/>
          </p:cNvPicPr>
          <p:nvPr/>
        </p:nvPicPr>
        <p:blipFill>
          <a:blip r:embed="rId2"/>
          <a:stretch>
            <a:fillRect/>
          </a:stretch>
        </p:blipFill>
        <p:spPr>
          <a:xfrm>
            <a:off x="4742121" y="9301543"/>
            <a:ext cx="2873823" cy="397150"/>
          </a:xfrm>
          <a:prstGeom prst="rect">
            <a:avLst/>
          </a:prstGeom>
        </p:spPr>
      </p:pic>
      <p:sp>
        <p:nvSpPr>
          <p:cNvPr id="10" name="TextBox 9">
            <a:extLst>
              <a:ext uri="{FF2B5EF4-FFF2-40B4-BE49-F238E27FC236}">
                <a16:creationId xmlns:a16="http://schemas.microsoft.com/office/drawing/2014/main" id="{8764D04C-FA97-4060-A863-28D90CC3D91D}"/>
              </a:ext>
            </a:extLst>
          </p:cNvPr>
          <p:cNvSpPr txBox="1"/>
          <p:nvPr/>
        </p:nvSpPr>
        <p:spPr>
          <a:xfrm>
            <a:off x="111647" y="5378030"/>
            <a:ext cx="7504297" cy="4093428"/>
          </a:xfrm>
          <a:prstGeom prst="rect">
            <a:avLst/>
          </a:prstGeom>
          <a:noFill/>
        </p:spPr>
        <p:txBody>
          <a:bodyPr wrap="square" rtlCol="0">
            <a:spAutoFit/>
          </a:bodyPr>
          <a:lstStyle/>
          <a:p>
            <a:r>
              <a:rPr lang="en-US" sz="1200" b="1" dirty="0">
                <a:latin typeface="Verdana Pro Light" panose="020B0304030504040204" pitchFamily="34" charset="0"/>
                <a:ea typeface="Verdana" panose="020B0604030504040204" pitchFamily="34" charset="0"/>
                <a:cs typeface="Verdana" panose="020B0604030504040204" pitchFamily="34" charset="0"/>
              </a:rPr>
              <a:t>Continuing Nursing Education Hours</a:t>
            </a:r>
            <a:r>
              <a:rPr lang="en-US" sz="1200" dirty="0">
                <a:latin typeface="Verdana Pro Light" panose="020B0304030504040204" pitchFamily="34" charset="0"/>
                <a:ea typeface="Verdana" panose="020B0604030504040204" pitchFamily="34" charset="0"/>
                <a:cs typeface="Verdana" panose="020B0604030504040204" pitchFamily="34" charset="0"/>
              </a:rPr>
              <a:t>: 1.0 contact hour will be awarded upon successful completion of each program.</a:t>
            </a:r>
          </a:p>
          <a:p>
            <a:endParaRPr lang="en-US" sz="800" b="1"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Criteria for Successful Completion of each Program</a:t>
            </a:r>
            <a:r>
              <a:rPr lang="en-US" sz="1200" dirty="0">
                <a:latin typeface="Verdana Pro Light" panose="020B0304030504040204" pitchFamily="34" charset="0"/>
                <a:ea typeface="Verdana" panose="020B0604030504040204" pitchFamily="34" charset="0"/>
                <a:cs typeface="Verdana" panose="020B0604030504040204" pitchFamily="34" charset="0"/>
              </a:rPr>
              <a:t>: Credit awarded commensurate with participation When evaluation submitted, participant will receive their certificate. </a:t>
            </a:r>
          </a:p>
          <a:p>
            <a:endParaRPr lang="en-US" sz="1200" b="1"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Disclosure</a:t>
            </a:r>
            <a:r>
              <a:rPr lang="en-US" sz="1200" dirty="0">
                <a:latin typeface="Verdana Pro Light" panose="020B0304030504040204" pitchFamily="34" charset="0"/>
                <a:ea typeface="Verdana" panose="020B0604030504040204" pitchFamily="34" charset="0"/>
                <a:cs typeface="Verdana" panose="020B0604030504040204" pitchFamily="34" charset="0"/>
              </a:rPr>
              <a:t>: None of the planners or presenters for this educational activity have relevant financial relationships to disclose with ineligible companies. </a:t>
            </a:r>
          </a:p>
          <a:p>
            <a:endParaRPr lang="en-US" sz="1200" b="1" dirty="0">
              <a:latin typeface="Verdana Pro Light" panose="020B0304030504040204" pitchFamily="34" charset="0"/>
              <a:ea typeface="Yu Gothic" panose="020B0400000000000000" pitchFamily="34" charset="-128"/>
              <a:cs typeface="Verdana" panose="020B0604030504040204" pitchFamily="34" charset="0"/>
            </a:endParaRPr>
          </a:p>
          <a:p>
            <a:r>
              <a:rPr lang="en-US" sz="1200" b="1" dirty="0">
                <a:latin typeface="Verdana Pro Light" panose="020B0304030504040204" pitchFamily="34" charset="0"/>
                <a:ea typeface="Yu Gothic" panose="020B0400000000000000" pitchFamily="34" charset="-128"/>
                <a:cs typeface="Verdana" panose="020B0604030504040204" pitchFamily="34" charset="0"/>
              </a:rPr>
              <a:t>Nursing Grand Rounds is sponsored by System Nursing Research Council</a:t>
            </a:r>
          </a:p>
          <a:p>
            <a:r>
              <a:rPr lang="en-US" sz="1200" dirty="0">
                <a:latin typeface="Verdana Pro Light" panose="020B0304030504040204" pitchFamily="34" charset="0"/>
                <a:ea typeface="Yu Gothic" panose="020B0400000000000000" pitchFamily="34" charset="-128"/>
                <a:cs typeface="Verdana" panose="020B0604030504040204" pitchFamily="34" charset="0"/>
              </a:rPr>
              <a:t>Virtual Sessions are held the 3</a:t>
            </a:r>
            <a:r>
              <a:rPr lang="en-US" sz="1200" baseline="30000" dirty="0">
                <a:latin typeface="Verdana Pro Light" panose="020B0304030504040204" pitchFamily="34" charset="0"/>
                <a:ea typeface="Yu Gothic" panose="020B0400000000000000" pitchFamily="34" charset="-128"/>
                <a:cs typeface="Verdana" panose="020B0604030504040204" pitchFamily="34" charset="0"/>
              </a:rPr>
              <a:t>rd</a:t>
            </a:r>
            <a:r>
              <a:rPr lang="en-US" sz="1200" dirty="0">
                <a:latin typeface="Verdana Pro Light" panose="020B0304030504040204" pitchFamily="34" charset="0"/>
                <a:ea typeface="Yu Gothic" panose="020B0400000000000000" pitchFamily="34" charset="-128"/>
                <a:cs typeface="Verdana" panose="020B0604030504040204" pitchFamily="34" charset="0"/>
              </a:rPr>
              <a:t> Thursday of the month from 1600 – 1700 using</a:t>
            </a:r>
          </a:p>
          <a:p>
            <a:r>
              <a:rPr lang="en-US" sz="1200" dirty="0">
                <a:latin typeface="Verdana Pro Light" panose="020B0304030504040204" pitchFamily="34" charset="0"/>
                <a:ea typeface="Yu Gothic" panose="020B0400000000000000" pitchFamily="34" charset="-128"/>
                <a:cs typeface="Verdana" panose="020B0604030504040204" pitchFamily="34" charset="0"/>
              </a:rPr>
              <a:t>Microsoft Teams Webinar.  You can access via QR code on flyers or on </a:t>
            </a:r>
          </a:p>
          <a:p>
            <a:r>
              <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hlinkClick r:id="rId3"/>
              </a:rPr>
              <a:t>AAH Nursing Hub-Shared Governance- Nursing Grand Rounds-Sept</a:t>
            </a:r>
            <a:endPar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endParaRPr>
          </a:p>
          <a:p>
            <a:r>
              <a:rPr lang="en-US" sz="1200" dirty="0">
                <a:latin typeface="Verdana Pro Light" panose="020B0304030504040204" pitchFamily="34" charset="0"/>
                <a:ea typeface="Yu Gothic" panose="020B0400000000000000" pitchFamily="34" charset="-128"/>
                <a:cs typeface="Verdana" panose="020B0604030504040204" pitchFamily="34" charset="0"/>
              </a:rPr>
              <a:t>The recorded  sessions will be available as self-learning program (SLP) </a:t>
            </a:r>
          </a:p>
          <a:p>
            <a:r>
              <a:rPr lang="en-US" sz="1200" dirty="0">
                <a:latin typeface="Verdana Pro Light" panose="020B0304030504040204" pitchFamily="34" charset="0"/>
                <a:ea typeface="Yu Gothic" panose="020B0400000000000000" pitchFamily="34" charset="-128"/>
                <a:cs typeface="Verdana" panose="020B0604030504040204" pitchFamily="34" charset="0"/>
              </a:rPr>
              <a:t>in Workday from 10/1/22 to 12/31/22.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Questions?  Please contact:  </a:t>
            </a:r>
            <a:r>
              <a:rPr lang="en-US" sz="1200" dirty="0">
                <a:latin typeface="Verdana Pro Light" panose="020B0304030504040204" pitchFamily="34" charset="0"/>
                <a:ea typeface="Verdana" panose="020B0604030504040204" pitchFamily="34" charset="0"/>
                <a:cs typeface="Verdana" panose="020B0604030504040204" pitchFamily="34" charset="0"/>
              </a:rPr>
              <a:t>Mary Hook, PhD, RN-BC – Lead Nurse Planner  414-218-0990   </a:t>
            </a:r>
            <a:r>
              <a:rPr lang="en-US" sz="1200" u="sng" dirty="0">
                <a:latin typeface="Verdana Pro Light" panose="020B0304030504040204" pitchFamily="34" charset="0"/>
                <a:ea typeface="Verdana" panose="020B0604030504040204" pitchFamily="34" charset="0"/>
                <a:cs typeface="Verdana" panose="020B0604030504040204" pitchFamily="34" charset="0"/>
                <a:hlinkClick r:id="rId4"/>
              </a:rPr>
              <a:t>mary.hook@aah.</a:t>
            </a:r>
            <a:r>
              <a:rPr lang="en-US" sz="1200" dirty="0">
                <a:latin typeface="Verdana Pro Light" panose="020B0304030504040204" pitchFamily="34" charset="0"/>
                <a:ea typeface="Verdana" panose="020B0604030504040204" pitchFamily="34" charset="0"/>
                <a:cs typeface="Verdana" panose="020B0604030504040204" pitchFamily="34" charset="0"/>
                <a:hlinkClick r:id="rId4"/>
              </a:rPr>
              <a:t>org</a:t>
            </a:r>
            <a:r>
              <a:rPr lang="en-US" sz="1200" dirty="0">
                <a:latin typeface="Verdana Pro Light" panose="020B0304030504040204" pitchFamily="34" charset="0"/>
                <a:ea typeface="Verdana" panose="020B0604030504040204" pitchFamily="34" charset="0"/>
                <a:cs typeface="Verdana" panose="020B0604030504040204" pitchFamily="34" charset="0"/>
              </a:rPr>
              <a:t> OR Cynde Garza – Project Coordinator </a:t>
            </a:r>
            <a:r>
              <a:rPr lang="en-US" sz="1200" dirty="0">
                <a:latin typeface="Verdana Pro Light" panose="020B0304030504040204" pitchFamily="34" charset="0"/>
                <a:ea typeface="Verdana" panose="020B0604030504040204" pitchFamily="34" charset="0"/>
                <a:cs typeface="Verdana" panose="020B0604030504040204" pitchFamily="34" charset="0"/>
                <a:hlinkClick r:id="rId5"/>
              </a:rPr>
              <a:t>Cynthia.Garza@aah.org</a:t>
            </a:r>
            <a:r>
              <a:rPr lang="en-US" sz="1200" dirty="0">
                <a:latin typeface="Verdana Pro Light" panose="020B0304030504040204" pitchFamily="34" charset="0"/>
                <a:ea typeface="Verdana" panose="020B0604030504040204" pitchFamily="34" charset="0"/>
                <a:cs typeface="Verdana" panose="020B0604030504040204" pitchFamily="34" charset="0"/>
              </a:rPr>
              <a:t>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Accreditation Statement</a:t>
            </a:r>
            <a:r>
              <a:rPr lang="en-US" sz="1200" dirty="0">
                <a:latin typeface="Verdana Pro Light" panose="020B0304030504040204" pitchFamily="34" charset="0"/>
                <a:ea typeface="Verdana" panose="020B0604030504040204" pitchFamily="34" charset="0"/>
                <a:cs typeface="Verdana" panose="020B0604030504040204" pitchFamily="34" charset="0"/>
              </a:rPr>
              <a:t>: Advocate Aurora Health is approved as a provider of nursing continuing professional development by the Ohio Nurses Association, an accredited approver by the American Nurses Credentialing Center's Commission on Accreditation. (OBN-001-91</a:t>
            </a:r>
            <a:r>
              <a:rPr lang="en-US" sz="1200" dirty="0">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9" name="Shape 113">
            <a:extLst>
              <a:ext uri="{FF2B5EF4-FFF2-40B4-BE49-F238E27FC236}">
                <a16:creationId xmlns:a16="http://schemas.microsoft.com/office/drawing/2014/main" id="{85F72F42-51D7-48A7-9DE7-784EB38AA65A}"/>
              </a:ext>
            </a:extLst>
          </p:cNvPr>
          <p:cNvSpPr/>
          <p:nvPr/>
        </p:nvSpPr>
        <p:spPr>
          <a:xfrm>
            <a:off x="156456" y="1166705"/>
            <a:ext cx="7504296" cy="441146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lvl1pPr>
              <a:defRPr sz="3800" baseline="30000">
                <a:latin typeface="Arial"/>
                <a:ea typeface="Arial"/>
                <a:cs typeface="Arial"/>
                <a:sym typeface="Arial"/>
              </a:defRPr>
            </a:lvl1pPr>
          </a:lstStyle>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Pediatric Sepsis: </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Are You Sepsis Savvy?</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Presenters</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i="0" dirty="0">
                <a:solidFill>
                  <a:srgbClr val="000000"/>
                </a:solidFill>
                <a:latin typeface="Verdana" panose="020B0604030504040204" pitchFamily="34" charset="0"/>
                <a:ea typeface="Verdana" panose="020B0604030504040204" pitchFamily="34" charset="0"/>
                <a:cs typeface="Times New Roman" panose="02020603050405020304" pitchFamily="18" charset="0"/>
              </a:rPr>
              <a:t>   Emily C. Dawson, MD</a:t>
            </a:r>
            <a:r>
              <a:rPr lang="en-US" sz="2000" b="1" i="0" dirty="0">
                <a:solidFill>
                  <a:srgbClr val="000000"/>
                </a:solidFill>
                <a:effectLst/>
                <a:latin typeface="Verdana" panose="020B0604030504040204" pitchFamily="34" charset="0"/>
                <a:ea typeface="Verdana" panose="020B0604030504040204" pitchFamily="34" charset="0"/>
              </a:rPr>
              <a:t> </a:t>
            </a:r>
            <a:endParaRPr lang="en-US" sz="2000" b="1"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effectLst/>
                <a:latin typeface="Verdana" panose="020B0604030504040204" pitchFamily="34" charset="0"/>
                <a:ea typeface="Verdana" panose="020B0604030504040204" pitchFamily="34" charset="0"/>
                <a:cs typeface="Times New Roman" panose="02020603050405020304" pitchFamily="18" charset="0"/>
              </a:rPr>
              <a:t>   Megan Morgan, MSN, APRN, PCNS-BC, CPN</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latin typeface="Verdana" panose="020B0604030504040204" pitchFamily="34" charset="0"/>
                <a:ea typeface="Verdana" panose="020B0604030504040204" pitchFamily="34" charset="0"/>
                <a:cs typeface="Times New Roman" panose="02020603050405020304" pitchFamily="18" charset="0"/>
              </a:rPr>
              <a:t>   Allison Palhegyi, BSN, RN, CPEN</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i="1" dirty="0">
                <a:solidFill>
                  <a:prstClr val="black"/>
                </a:solidFill>
                <a:latin typeface="Verdana" panose="020B0604030504040204" pitchFamily="34" charset="0"/>
                <a:ea typeface="Verdana" panose="020B0604030504040204" pitchFamily="34" charset="0"/>
                <a:cs typeface="Times New Roman" panose="02020603050405020304" pitchFamily="18" charset="0"/>
              </a:rPr>
              <a:t>     Advocate Children’s Hospital </a:t>
            </a: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sng"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Overview</a:t>
            </a: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a:p>
            <a:pPr eaLnBrk="0" fontAlgn="base" hangingPunct="0">
              <a:defRPr/>
            </a:pPr>
            <a:r>
              <a:rPr lang="en-US" sz="1900" dirty="0">
                <a:effectLst/>
                <a:latin typeface="Verdana" panose="020B0604030504040204" pitchFamily="34" charset="0"/>
                <a:ea typeface="Verdana" panose="020B0604030504040204" pitchFamily="34" charset="0"/>
                <a:cs typeface="Times New Roman" panose="02020603050405020304" pitchFamily="18" charset="0"/>
              </a:rPr>
              <a:t>In the US, more than 75,000 cases of sepsis each year with as many as 7,000 pediatric deaths. Many children who survive sepsis are left with long-term problems. This presentation will review the importance of early recognition and treatment within the first one hour to ensure the best outcomes for children.</a:t>
            </a:r>
          </a:p>
          <a:p>
            <a:pPr eaLnBrk="0" fontAlgn="base" hangingPunct="0">
              <a:defRPr/>
            </a:pP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p>
            <a:pPr eaLnBrk="0" fontAlgn="base" hangingPunct="0">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Objectives</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Participants will be able to:</a:t>
            </a:r>
          </a:p>
          <a:p>
            <a:pPr marR="0" lvl="0" algn="l" defTabSz="855852" rtl="0" eaLnBrk="0" fontAlgn="base" latinLnBrk="0" hangingPunct="0">
              <a:lnSpc>
                <a:spcPct val="100000"/>
              </a:lnSpc>
              <a:spcBef>
                <a:spcPts val="0"/>
              </a:spcBef>
              <a:spcAft>
                <a:spcPts val="0"/>
              </a:spcAft>
              <a:buClrTx/>
              <a:buSzPct val="75000"/>
              <a:tabLst/>
              <a:defRPr/>
            </a:pP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1. Describe </a:t>
            </a: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sepsis as it relates to the pediatric population.</a:t>
            </a:r>
          </a:p>
          <a:p>
            <a:pPr marR="0" lvl="0" algn="l" defTabSz="855852" rtl="0" eaLnBrk="0" fontAlgn="base" latinLnBrk="0" hangingPunct="0">
              <a:lnSpc>
                <a:spcPct val="100000"/>
              </a:lnSpc>
              <a:spcBef>
                <a:spcPts val="0"/>
              </a:spcBef>
              <a:spcAft>
                <a:spcPts val="0"/>
              </a:spcAft>
              <a:buClrTx/>
              <a:buSzPct val="75000"/>
              <a:tabLst/>
              <a:defRPr/>
            </a:pP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2. Understand the importance of time sensitive treatments in pediatric sepsis. </a:t>
            </a: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Desired Outcome</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the end of the presentation, participants will be asked to use a Likert Scale to rate their knowledge increase of care strategies to manage pediatric sepsis. </a:t>
            </a:r>
          </a:p>
          <a:p>
            <a:pPr marL="0" marR="0" lvl="0" indent="0" algn="l" defTabSz="855852" rtl="0" eaLnBrk="0" fontAlgn="base" latinLnBrk="0" hangingPunct="0">
              <a:lnSpc>
                <a:spcPct val="100000"/>
              </a:lnSpc>
              <a:spcBef>
                <a:spcPts val="0"/>
              </a:spcBef>
              <a:spcAft>
                <a:spcPts val="0"/>
              </a:spcAft>
              <a:buClrTx/>
              <a:buSzTx/>
              <a:buFontTx/>
              <a:buNone/>
              <a:tabLst/>
              <a:defRPr/>
            </a:pP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3" name="Picture 2" descr="Qr code&#10;&#10;Description automatically generated">
            <a:extLst>
              <a:ext uri="{FF2B5EF4-FFF2-40B4-BE49-F238E27FC236}">
                <a16:creationId xmlns:a16="http://schemas.microsoft.com/office/drawing/2014/main" id="{709232F2-BD03-4F75-91E2-6CE3599A8496}"/>
              </a:ext>
            </a:extLst>
          </p:cNvPr>
          <p:cNvPicPr>
            <a:picLocks noChangeAspect="1"/>
          </p:cNvPicPr>
          <p:nvPr/>
        </p:nvPicPr>
        <p:blipFill>
          <a:blip r:embed="rId6"/>
          <a:stretch>
            <a:fillRect/>
          </a:stretch>
        </p:blipFill>
        <p:spPr>
          <a:xfrm>
            <a:off x="6108700" y="6775539"/>
            <a:ext cx="1371600" cy="1371600"/>
          </a:xfrm>
          <a:prstGeom prst="rect">
            <a:avLst/>
          </a:prstGeom>
        </p:spPr>
      </p:pic>
      <p:pic>
        <p:nvPicPr>
          <p:cNvPr id="2" name="Picture 1">
            <a:extLst>
              <a:ext uri="{FF2B5EF4-FFF2-40B4-BE49-F238E27FC236}">
                <a16:creationId xmlns:a16="http://schemas.microsoft.com/office/drawing/2014/main" id="{98695767-FEF5-4270-A609-9BEF22058222}"/>
              </a:ext>
            </a:extLst>
          </p:cNvPr>
          <p:cNvPicPr>
            <a:picLocks noChangeAspect="1"/>
          </p:cNvPicPr>
          <p:nvPr/>
        </p:nvPicPr>
        <p:blipFill>
          <a:blip r:embed="rId7"/>
          <a:stretch>
            <a:fillRect/>
          </a:stretch>
        </p:blipFill>
        <p:spPr>
          <a:xfrm>
            <a:off x="4742121" y="1166705"/>
            <a:ext cx="2930434" cy="1553272"/>
          </a:xfrm>
          <a:prstGeom prst="rect">
            <a:avLst/>
          </a:prstGeom>
        </p:spPr>
      </p:pic>
    </p:spTree>
    <p:extLst>
      <p:ext uri="{BB962C8B-B14F-4D97-AF65-F5344CB8AC3E}">
        <p14:creationId xmlns:p14="http://schemas.microsoft.com/office/powerpoint/2010/main" val="5605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E329E701-438B-43DF-8334-E09EAADD3A36}"/>
              </a:ext>
            </a:extLst>
          </p:cNvPr>
          <p:cNvPicPr>
            <a:picLocks noChangeAspect="1"/>
          </p:cNvPicPr>
          <p:nvPr/>
        </p:nvPicPr>
        <p:blipFill>
          <a:blip r:embed="rId4"/>
          <a:stretch>
            <a:fillRect/>
          </a:stretch>
        </p:blipFill>
        <p:spPr>
          <a:xfrm>
            <a:off x="162641" y="154127"/>
            <a:ext cx="7517446" cy="1594609"/>
          </a:xfrm>
          <a:prstGeom prst="rect">
            <a:avLst/>
          </a:prstGeom>
        </p:spPr>
      </p:pic>
      <p:sp>
        <p:nvSpPr>
          <p:cNvPr id="2" name="TextBox 1"/>
          <p:cNvSpPr txBox="1"/>
          <p:nvPr/>
        </p:nvSpPr>
        <p:spPr>
          <a:xfrm>
            <a:off x="148385" y="9672152"/>
            <a:ext cx="5081560" cy="215444"/>
          </a:xfrm>
          <a:prstGeom prst="rect">
            <a:avLst/>
          </a:prstGeom>
          <a:noFill/>
        </p:spPr>
        <p:txBody>
          <a:bodyPr wrap="square" rtlCol="0">
            <a:spAutoFit/>
          </a:bodyPr>
          <a:lstStyle/>
          <a:p>
            <a:r>
              <a:rPr lang="en-US" sz="800" dirty="0">
                <a:latin typeface="Arial" charset="0"/>
                <a:ea typeface="Arial" charset="0"/>
                <a:cs typeface="Arial" charset="0"/>
              </a:rPr>
              <a:t>Created by Hook/Garza   Created 05.11.22   Revised   Post until  091522</a:t>
            </a:r>
            <a:endParaRPr lang="en-US" sz="900" dirty="0">
              <a:latin typeface="Arial" charset="0"/>
              <a:ea typeface="Arial" charset="0"/>
              <a:cs typeface="Arial" charset="0"/>
            </a:endParaRPr>
          </a:p>
        </p:txBody>
      </p:sp>
      <p:sp>
        <p:nvSpPr>
          <p:cNvPr id="6" name="Shape 113"/>
          <p:cNvSpPr/>
          <p:nvPr/>
        </p:nvSpPr>
        <p:spPr>
          <a:xfrm>
            <a:off x="431921" y="2687158"/>
            <a:ext cx="7150221" cy="3970314"/>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panose="020B0604030504040204" pitchFamily="34" charset="0"/>
                <a:ea typeface="Verdana" panose="020B0604030504040204" pitchFamily="34" charset="0"/>
                <a:cs typeface="Verdana"/>
              </a:rPr>
              <a:t>Pediatric Sepsis:</a:t>
            </a:r>
          </a:p>
          <a:p>
            <a:r>
              <a:rPr lang="en-US" sz="2000" b="1" baseline="0" dirty="0">
                <a:latin typeface="Verdana" panose="020B0604030504040204" pitchFamily="34" charset="0"/>
                <a:ea typeface="Verdana" panose="020B0604030504040204" pitchFamily="34" charset="0"/>
                <a:cs typeface="Verdana"/>
              </a:rPr>
              <a:t>Are you Sepsis Savvy?</a:t>
            </a:r>
          </a:p>
          <a:p>
            <a:endParaRPr lang="en-US" sz="2000" b="1" baseline="0" dirty="0">
              <a:latin typeface="Verdana" panose="020B0604030504040204" pitchFamily="34" charset="0"/>
              <a:ea typeface="Verdana" panose="020B0604030504040204" pitchFamily="34" charset="0"/>
              <a:cs typeface="Verdana"/>
            </a:endParaRPr>
          </a:p>
          <a:p>
            <a:endParaRPr lang="en-US" sz="2000" baseline="0" dirty="0">
              <a:latin typeface="Verdana" panose="020B0604030504040204" pitchFamily="34" charset="0"/>
              <a:ea typeface="Verdana" panose="020B0604030504040204" pitchFamily="34" charset="0"/>
              <a:cs typeface="Verdana"/>
            </a:endParaRPr>
          </a:p>
          <a:p>
            <a:r>
              <a:rPr lang="en-US" sz="2000" b="1" dirty="0">
                <a:latin typeface="Verdana" panose="020B0604030504040204" pitchFamily="34" charset="0"/>
                <a:ea typeface="Verdana" panose="020B0604030504040204" pitchFamily="34" charset="0"/>
                <a:cs typeface="Verdana" panose="020B0604030504040204" pitchFamily="34" charset="0"/>
              </a:rPr>
              <a:t>Presenters:</a:t>
            </a:r>
          </a:p>
          <a:p>
            <a:pPr lvl="1" defTabSz="855852" fontAlgn="auto">
              <a:spcBef>
                <a:spcPts val="0"/>
              </a:spcBef>
              <a:spcAft>
                <a:spcPts val="0"/>
              </a:spcAft>
              <a:tabLst/>
              <a:defRPr/>
            </a:pPr>
            <a:r>
              <a:rPr lang="it-IT" sz="2000" b="1" baseline="30000" dirty="0">
                <a:solidFill>
                  <a:prstClr val="black"/>
                </a:solidFill>
                <a:latin typeface="Verdana" panose="020B0604030504040204" pitchFamily="34" charset="0"/>
                <a:ea typeface="Verdana" panose="020B0604030504040204" pitchFamily="34" charset="0"/>
                <a:cs typeface="Verdana" panose="020B0604030504040204" pitchFamily="34" charset="0"/>
                <a:sym typeface="Arial"/>
              </a:rPr>
              <a:t>Emily C. Dawson, MD</a:t>
            </a:r>
            <a:endParaRPr kumimoji="0" lang="it-IT" sz="2000" i="1"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lvl="1" defTabSz="855852" fontAlgn="auto">
              <a:spcBef>
                <a:spcPts val="0"/>
              </a:spcBef>
              <a:spcAft>
                <a:spcPts val="0"/>
              </a:spcAft>
              <a:tabLst/>
              <a:defRPr/>
            </a:pPr>
            <a:r>
              <a:rPr lang="en-US" sz="2000" b="1" baseline="30000" dirty="0">
                <a:solidFill>
                  <a:srgbClr val="000000"/>
                </a:solidFill>
                <a:latin typeface="Verdana" panose="020B0604030504040204" pitchFamily="34" charset="0"/>
                <a:ea typeface="Verdana" panose="020B0604030504040204" pitchFamily="34" charset="0"/>
                <a:cs typeface="Arial"/>
                <a:sym typeface="Arial"/>
              </a:rPr>
              <a:t>Megan Morgan, MSN, APRN, PCNS-BC, CPN</a:t>
            </a:r>
          </a:p>
          <a:p>
            <a:pPr lvl="1" defTabSz="855852" fontAlgn="auto">
              <a:spcBef>
                <a:spcPts val="0"/>
              </a:spcBef>
              <a:spcAft>
                <a:spcPts val="0"/>
              </a:spcAft>
              <a:tabLst/>
              <a:defRPr/>
            </a:pPr>
            <a:r>
              <a:rPr lang="en-US" sz="2000" b="1" baseline="30000" dirty="0">
                <a:solidFill>
                  <a:srgbClr val="000000"/>
                </a:solidFill>
                <a:latin typeface="Verdana" panose="020B0604030504040204" pitchFamily="34" charset="0"/>
                <a:ea typeface="Verdana" panose="020B0604030504040204" pitchFamily="34" charset="0"/>
                <a:sym typeface="Arial"/>
              </a:rPr>
              <a:t>Allison Palhegyi, BSN, RN, CPEN</a:t>
            </a:r>
          </a:p>
          <a:p>
            <a:pPr lvl="1" defTabSz="855852" fontAlgn="auto">
              <a:spcBef>
                <a:spcPts val="0"/>
              </a:spcBef>
              <a:spcAft>
                <a:spcPts val="0"/>
              </a:spcAft>
              <a:tabLst/>
              <a:defRPr/>
            </a:pPr>
            <a:endParaRPr lang="en-US" sz="2000" b="1" baseline="30000" dirty="0">
              <a:solidFill>
                <a:prstClr val="black"/>
              </a:solidFill>
              <a:latin typeface="Verdana" panose="020B0604030504040204" pitchFamily="34" charset="0"/>
              <a:ea typeface="Verdana" panose="020B0604030504040204" pitchFamily="34" charset="0"/>
              <a:sym typeface="Arial"/>
            </a:endParaRPr>
          </a:p>
          <a:p>
            <a:pPr eaLnBrk="0" fontAlgn="base" hangingPunct="0">
              <a:defRPr/>
            </a:pPr>
            <a:r>
              <a:rPr lang="en-US" sz="2000" b="1" baseline="30000" dirty="0">
                <a:solidFill>
                  <a:prstClr val="black"/>
                </a:solidFill>
                <a:latin typeface="Verdana" panose="020B0604030504040204" pitchFamily="34" charset="0"/>
                <a:ea typeface="Verdana" panose="020B0604030504040204" pitchFamily="34" charset="0"/>
                <a:sym typeface="Arial"/>
              </a:rPr>
              <a:t>Overview: </a:t>
            </a:r>
            <a:r>
              <a:rPr lang="en-US" sz="2000" dirty="0">
                <a:effectLst/>
                <a:latin typeface="Verdana" panose="020B0604030504040204" pitchFamily="34" charset="0"/>
                <a:ea typeface="Verdana" panose="020B0604030504040204" pitchFamily="34" charset="0"/>
                <a:cs typeface="Times New Roman" panose="02020603050405020304" pitchFamily="18" charset="0"/>
              </a:rPr>
              <a:t>In the US, more than 75,000 cases of sepsis each year with as many as 7,000 pediatric deaths each year. Many children who survive sepsis are left with long-term problems. This presentation will review the importance of early recognition and treatment within the first one hour to ensure the best outcomes for children.</a:t>
            </a:r>
          </a:p>
          <a:p>
            <a:pPr eaLnBrk="0" fontAlgn="base" hangingPunct="0">
              <a:defRPr/>
            </a:pPr>
            <a:endParaRPr lang="en-US" sz="2000" dirty="0">
              <a:solidFill>
                <a:prstClr val="black"/>
              </a:solidFill>
              <a:latin typeface="Verdana" panose="020B0604030504040204" pitchFamily="34" charset="0"/>
              <a:ea typeface="Verdana" panose="020B0604030504040204" pitchFamily="34" charset="0"/>
            </a:endParaRPr>
          </a:p>
          <a:p>
            <a:pPr marL="228600" eaLnBrk="0" hangingPunct="0"/>
            <a:r>
              <a:rPr kumimoji="0" lang="en-US" sz="20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sym typeface="Arial"/>
              </a:rPr>
              <a:t>1.0 contact hour will be awarded upon successful completion of program</a:t>
            </a:r>
          </a:p>
          <a:p>
            <a:endParaRPr lang="en-US" sz="1200" baseline="0" dirty="0">
              <a:latin typeface="Verdana"/>
              <a:cs typeface="Verdana"/>
            </a:endParaRPr>
          </a:p>
        </p:txBody>
      </p:sp>
      <p:sp>
        <p:nvSpPr>
          <p:cNvPr id="7" name="Shape 113"/>
          <p:cNvSpPr/>
          <p:nvPr/>
        </p:nvSpPr>
        <p:spPr>
          <a:xfrm>
            <a:off x="241179" y="1864162"/>
            <a:ext cx="6670441"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a:cs typeface="Verdana"/>
              </a:rPr>
              <a:t>Thursday, September 15th  4pm -5pm</a:t>
            </a:r>
          </a:p>
        </p:txBody>
      </p:sp>
      <p:sp>
        <p:nvSpPr>
          <p:cNvPr id="9" name="TextBox 8">
            <a:extLst>
              <a:ext uri="{FF2B5EF4-FFF2-40B4-BE49-F238E27FC236}">
                <a16:creationId xmlns:a16="http://schemas.microsoft.com/office/drawing/2014/main" id="{41023877-3244-4115-8B83-7CA56B93BE68}"/>
              </a:ext>
            </a:extLst>
          </p:cNvPr>
          <p:cNvSpPr txBox="1"/>
          <p:nvPr/>
        </p:nvSpPr>
        <p:spPr>
          <a:xfrm>
            <a:off x="333978" y="8616364"/>
            <a:ext cx="7346109" cy="369332"/>
          </a:xfrm>
          <a:prstGeom prst="rect">
            <a:avLst/>
          </a:prstGeom>
          <a:noFill/>
        </p:spPr>
        <p:txBody>
          <a:bodyPr wrap="square" rtlCol="0">
            <a:spAutoFit/>
          </a:bodyPr>
          <a:lstStyle/>
          <a:p>
            <a:pPr algn="ctr"/>
            <a:r>
              <a:rPr lang="en-US" dirty="0"/>
              <a:t>Scan here to register and receive a calendar invite </a:t>
            </a:r>
            <a:r>
              <a:rPr lang="en-US" b="1" dirty="0"/>
              <a:t>or </a:t>
            </a:r>
            <a:r>
              <a:rPr lang="en-US" dirty="0"/>
              <a:t>join day of</a:t>
            </a:r>
          </a:p>
        </p:txBody>
      </p:sp>
      <p:sp>
        <p:nvSpPr>
          <p:cNvPr id="10" name="TextBox 9">
            <a:extLst>
              <a:ext uri="{FF2B5EF4-FFF2-40B4-BE49-F238E27FC236}">
                <a16:creationId xmlns:a16="http://schemas.microsoft.com/office/drawing/2014/main" id="{957724EC-7D52-473E-9FF6-1F8A12D52459}"/>
              </a:ext>
            </a:extLst>
          </p:cNvPr>
          <p:cNvSpPr txBox="1"/>
          <p:nvPr/>
        </p:nvSpPr>
        <p:spPr>
          <a:xfrm>
            <a:off x="241181" y="8968293"/>
            <a:ext cx="7346109" cy="610936"/>
          </a:xfrm>
          <a:prstGeom prst="rect">
            <a:avLst/>
          </a:prstGeom>
          <a:noFill/>
        </p:spPr>
        <p:txBody>
          <a:bodyPr wrap="square" rtlCol="0">
            <a:spAutoFit/>
          </a:bodyPr>
          <a:lstStyle/>
          <a:p>
            <a:r>
              <a:rPr lang="en-US" i="1" dirty="0">
                <a:solidFill>
                  <a:srgbClr val="003B5C"/>
                </a:solidFill>
              </a:rPr>
              <a:t>Visit Events on AAH Nursing Hub-&gt;Shared Governance-&gt;Nursing Grand Rounds for a hyperlink to register</a:t>
            </a:r>
          </a:p>
        </p:txBody>
      </p:sp>
      <p:sp>
        <p:nvSpPr>
          <p:cNvPr id="5" name="Shape 114"/>
          <p:cNvSpPr/>
          <p:nvPr/>
        </p:nvSpPr>
        <p:spPr>
          <a:xfrm>
            <a:off x="241180" y="278964"/>
            <a:ext cx="7346109" cy="101565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5000" b="1">
                <a:latin typeface="Arial"/>
                <a:ea typeface="Arial"/>
                <a:cs typeface="Arial"/>
                <a:sym typeface="Arial"/>
              </a:defRPr>
            </a:pPr>
            <a:r>
              <a:rPr lang="en-US" sz="4000" dirty="0">
                <a:solidFill>
                  <a:schemeClr val="bg1"/>
                </a:solidFill>
              </a:rPr>
              <a:t>Nursing Grand Rounds</a:t>
            </a:r>
          </a:p>
          <a:p>
            <a:pPr algn="ctr">
              <a:lnSpc>
                <a:spcPct val="80000"/>
              </a:lnSpc>
              <a:defRPr sz="2500">
                <a:latin typeface="Arial"/>
                <a:ea typeface="Arial"/>
                <a:cs typeface="Arial"/>
                <a:sym typeface="Arial"/>
              </a:defRPr>
            </a:pPr>
            <a:r>
              <a:rPr lang="en-US" sz="2400" dirty="0">
                <a:solidFill>
                  <a:schemeClr val="bg1"/>
                </a:solidFill>
                <a:latin typeface="Verdana"/>
                <a:cs typeface="Verdana"/>
              </a:rPr>
              <a:t>SAVE THE DATE</a:t>
            </a:r>
          </a:p>
        </p:txBody>
      </p:sp>
      <p:pic>
        <p:nvPicPr>
          <p:cNvPr id="11" name="Picture 10" descr="Qr code&#10;&#10;Description automatically generated">
            <a:extLst>
              <a:ext uri="{FF2B5EF4-FFF2-40B4-BE49-F238E27FC236}">
                <a16:creationId xmlns:a16="http://schemas.microsoft.com/office/drawing/2014/main" id="{57076610-3A6B-4066-BA30-8E5E1D4579EE}"/>
              </a:ext>
            </a:extLst>
          </p:cNvPr>
          <p:cNvPicPr>
            <a:picLocks noChangeAspect="1"/>
          </p:cNvPicPr>
          <p:nvPr/>
        </p:nvPicPr>
        <p:blipFill>
          <a:blip r:embed="rId5"/>
          <a:stretch>
            <a:fillRect/>
          </a:stretch>
        </p:blipFill>
        <p:spPr>
          <a:xfrm>
            <a:off x="2907036" y="6611600"/>
            <a:ext cx="1828800" cy="1828800"/>
          </a:xfrm>
          <a:prstGeom prst="rect">
            <a:avLst/>
          </a:prstGeom>
        </p:spPr>
      </p:pic>
      <p:pic>
        <p:nvPicPr>
          <p:cNvPr id="3" name="Picture 2">
            <a:extLst>
              <a:ext uri="{FF2B5EF4-FFF2-40B4-BE49-F238E27FC236}">
                <a16:creationId xmlns:a16="http://schemas.microsoft.com/office/drawing/2014/main" id="{66789CC5-6CC4-45EA-BE11-55756954201F}"/>
              </a:ext>
            </a:extLst>
          </p:cNvPr>
          <p:cNvPicPr>
            <a:picLocks noChangeAspect="1"/>
          </p:cNvPicPr>
          <p:nvPr/>
        </p:nvPicPr>
        <p:blipFill>
          <a:blip r:embed="rId6"/>
          <a:stretch>
            <a:fillRect/>
          </a:stretch>
        </p:blipFill>
        <p:spPr>
          <a:xfrm>
            <a:off x="3964526" y="2353962"/>
            <a:ext cx="3622763" cy="1920240"/>
          </a:xfrm>
          <a:prstGeom prst="rect">
            <a:avLst/>
          </a:prstGeom>
        </p:spPr>
      </p:pic>
    </p:spTree>
    <p:extLst>
      <p:ext uri="{BB962C8B-B14F-4D97-AF65-F5344CB8AC3E}">
        <p14:creationId xmlns:p14="http://schemas.microsoft.com/office/powerpoint/2010/main" val="56156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CCC709-4585-45F3-A2A6-FE49B9B3794B}"/>
              </a:ext>
            </a:extLst>
          </p:cNvPr>
          <p:cNvSpPr txBox="1"/>
          <p:nvPr/>
        </p:nvSpPr>
        <p:spPr>
          <a:xfrm>
            <a:off x="791307" y="920855"/>
            <a:ext cx="6189785" cy="461665"/>
          </a:xfrm>
          <a:prstGeom prst="rect">
            <a:avLst/>
          </a:prstGeom>
          <a:noFill/>
        </p:spPr>
        <p:txBody>
          <a:bodyPr wrap="square" rtlCol="0">
            <a:spAutoFit/>
          </a:bodyPr>
          <a:lstStyle/>
          <a:p>
            <a:r>
              <a:rPr lang="en-US" sz="2400" dirty="0"/>
              <a:t>Electronic Communication Board Insert</a:t>
            </a:r>
          </a:p>
        </p:txBody>
      </p:sp>
      <p:pic>
        <p:nvPicPr>
          <p:cNvPr id="3" name="Picture 2">
            <a:extLst>
              <a:ext uri="{FF2B5EF4-FFF2-40B4-BE49-F238E27FC236}">
                <a16:creationId xmlns:a16="http://schemas.microsoft.com/office/drawing/2014/main" id="{5448AF33-90B5-4F7D-BDCE-507B16A3873A}"/>
              </a:ext>
            </a:extLst>
          </p:cNvPr>
          <p:cNvPicPr>
            <a:picLocks noChangeAspect="1"/>
          </p:cNvPicPr>
          <p:nvPr/>
        </p:nvPicPr>
        <p:blipFill>
          <a:blip r:embed="rId2"/>
          <a:stretch>
            <a:fillRect/>
          </a:stretch>
        </p:blipFill>
        <p:spPr>
          <a:xfrm>
            <a:off x="0" y="2832055"/>
            <a:ext cx="7772400" cy="4394290"/>
          </a:xfrm>
          <a:prstGeom prst="rect">
            <a:avLst/>
          </a:prstGeom>
        </p:spPr>
      </p:pic>
    </p:spTree>
    <p:extLst>
      <p:ext uri="{BB962C8B-B14F-4D97-AF65-F5344CB8AC3E}">
        <p14:creationId xmlns:p14="http://schemas.microsoft.com/office/powerpoint/2010/main" val="89831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456" y="9698693"/>
            <a:ext cx="5081560" cy="230832"/>
          </a:xfrm>
          <a:prstGeom prst="rect">
            <a:avLst/>
          </a:prstGeom>
          <a:noFill/>
        </p:spPr>
        <p:txBody>
          <a:bodyPr wrap="square" rtlCol="0">
            <a:spAutoFit/>
          </a:bodyPr>
          <a:lstStyle/>
          <a:p>
            <a:r>
              <a:rPr lang="en-US" sz="900" dirty="0">
                <a:solidFill>
                  <a:srgbClr val="FF0000"/>
                </a:solidFill>
                <a:latin typeface="Arial" charset="0"/>
                <a:ea typeface="Arial" charset="0"/>
                <a:cs typeface="Arial" charset="0"/>
              </a:rPr>
              <a:t>Created by M Hook   Created 05/06/2022   Post until  12/31/2022</a:t>
            </a:r>
            <a:endParaRPr lang="en-US" sz="900" dirty="0">
              <a:latin typeface="Arial" charset="0"/>
              <a:ea typeface="Arial" charset="0"/>
              <a:cs typeface="Arial" charset="0"/>
            </a:endParaRPr>
          </a:p>
        </p:txBody>
      </p:sp>
      <p:sp>
        <p:nvSpPr>
          <p:cNvPr id="12" name="Shape 114">
            <a:extLst>
              <a:ext uri="{FF2B5EF4-FFF2-40B4-BE49-F238E27FC236}">
                <a16:creationId xmlns:a16="http://schemas.microsoft.com/office/drawing/2014/main" id="{69A38FE6-7D76-4634-99DA-D02AE263377C}"/>
              </a:ext>
            </a:extLst>
          </p:cNvPr>
          <p:cNvSpPr/>
          <p:nvPr/>
        </p:nvSpPr>
        <p:spPr>
          <a:xfrm>
            <a:off x="0" y="128875"/>
            <a:ext cx="7772400" cy="818682"/>
          </a:xfrm>
          <a:prstGeom prst="rect">
            <a:avLst/>
          </a:prstGeom>
          <a:solidFill>
            <a:srgbClr val="00A3E0"/>
          </a:solidFill>
          <a:ln w="12700">
            <a:solidFill>
              <a:srgbClr val="00A3E0"/>
            </a:solidFill>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p>
            <a:pPr algn="ctr">
              <a:defRPr sz="5000" b="1">
                <a:latin typeface="Arial"/>
                <a:ea typeface="Arial"/>
                <a:cs typeface="Arial"/>
                <a:sym typeface="Arial"/>
              </a:defRPr>
            </a:pPr>
            <a:r>
              <a:rPr lang="en-US" sz="3200" b="1" dirty="0">
                <a:latin typeface="Verdana"/>
                <a:ea typeface="+mn-lt"/>
              </a:rPr>
              <a:t>Nursing Grand Rounds-2022-Q3</a:t>
            </a:r>
            <a:endParaRPr lang="en-US" sz="4800" dirty="0"/>
          </a:p>
          <a:p>
            <a:pPr algn="ctr">
              <a:lnSpc>
                <a:spcPct val="80000"/>
              </a:lnSpc>
              <a:defRPr sz="2500">
                <a:latin typeface="Arial"/>
                <a:ea typeface="Arial"/>
                <a:cs typeface="Arial"/>
                <a:sym typeface="Arial"/>
              </a:defRPr>
            </a:pPr>
            <a:r>
              <a:rPr lang="en-US" sz="1900" b="1" dirty="0">
                <a:latin typeface="Verdana"/>
                <a:cs typeface="Verdana"/>
              </a:rPr>
              <a:t>SAVE THE DATE: July 21</a:t>
            </a:r>
            <a:r>
              <a:rPr lang="en-US" sz="1900" b="1" baseline="30000" dirty="0">
                <a:latin typeface="Verdana"/>
                <a:cs typeface="Verdana"/>
              </a:rPr>
              <a:t>st</a:t>
            </a:r>
            <a:r>
              <a:rPr lang="en-US" sz="1900" b="1" dirty="0">
                <a:latin typeface="Verdana"/>
                <a:cs typeface="Verdana"/>
              </a:rPr>
              <a:t>, 2022  4:00-5:00 pm</a:t>
            </a:r>
          </a:p>
        </p:txBody>
      </p:sp>
      <p:sp>
        <p:nvSpPr>
          <p:cNvPr id="4" name="AutoShape 4">
            <a:extLst>
              <a:ext uri="{FF2B5EF4-FFF2-40B4-BE49-F238E27FC236}">
                <a16:creationId xmlns:a16="http://schemas.microsoft.com/office/drawing/2014/main" id="{1C0EE2F6-D88D-49BA-8078-72E467E9D01D}"/>
              </a:ext>
            </a:extLst>
          </p:cNvPr>
          <p:cNvSpPr>
            <a:spLocks noChangeAspect="1" noChangeArrowheads="1"/>
          </p:cNvSpPr>
          <p:nvPr/>
        </p:nvSpPr>
        <p:spPr bwMode="auto">
          <a:xfrm>
            <a:off x="3886200" y="502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A picture containing drawing&#10;&#10;Description automatically generated">
            <a:extLst>
              <a:ext uri="{FF2B5EF4-FFF2-40B4-BE49-F238E27FC236}">
                <a16:creationId xmlns:a16="http://schemas.microsoft.com/office/drawing/2014/main" id="{20F5049D-CF4C-4600-8443-B7BC144853D9}"/>
              </a:ext>
            </a:extLst>
          </p:cNvPr>
          <p:cNvPicPr>
            <a:picLocks noChangeAspect="1"/>
          </p:cNvPicPr>
          <p:nvPr/>
        </p:nvPicPr>
        <p:blipFill>
          <a:blip r:embed="rId2"/>
          <a:stretch>
            <a:fillRect/>
          </a:stretch>
        </p:blipFill>
        <p:spPr>
          <a:xfrm>
            <a:off x="4742121" y="9301543"/>
            <a:ext cx="2873823" cy="397150"/>
          </a:xfrm>
          <a:prstGeom prst="rect">
            <a:avLst/>
          </a:prstGeom>
        </p:spPr>
      </p:pic>
      <p:sp>
        <p:nvSpPr>
          <p:cNvPr id="10" name="TextBox 9">
            <a:extLst>
              <a:ext uri="{FF2B5EF4-FFF2-40B4-BE49-F238E27FC236}">
                <a16:creationId xmlns:a16="http://schemas.microsoft.com/office/drawing/2014/main" id="{8764D04C-FA97-4060-A863-28D90CC3D91D}"/>
              </a:ext>
            </a:extLst>
          </p:cNvPr>
          <p:cNvSpPr txBox="1"/>
          <p:nvPr/>
        </p:nvSpPr>
        <p:spPr>
          <a:xfrm>
            <a:off x="156456" y="5638222"/>
            <a:ext cx="7660755" cy="3877985"/>
          </a:xfrm>
          <a:prstGeom prst="rect">
            <a:avLst/>
          </a:prstGeom>
          <a:noFill/>
        </p:spPr>
        <p:txBody>
          <a:bodyPr wrap="square" rtlCol="0">
            <a:spAutoFit/>
          </a:bodyPr>
          <a:lstStyle/>
          <a:p>
            <a:r>
              <a:rPr lang="en-US" sz="1200" b="1" dirty="0">
                <a:latin typeface="Verdana Pro Light" panose="020B0304030504040204" pitchFamily="34" charset="0"/>
                <a:ea typeface="Verdana" panose="020B0604030504040204" pitchFamily="34" charset="0"/>
                <a:cs typeface="Verdana" panose="020B0604030504040204" pitchFamily="34" charset="0"/>
              </a:rPr>
              <a:t>Continuing Nursing Education Hours</a:t>
            </a:r>
            <a:r>
              <a:rPr lang="en-US" sz="1200" dirty="0">
                <a:latin typeface="Verdana Pro Light" panose="020B0304030504040204" pitchFamily="34" charset="0"/>
                <a:ea typeface="Verdana" panose="020B0604030504040204" pitchFamily="34" charset="0"/>
                <a:cs typeface="Verdana" panose="020B0604030504040204" pitchFamily="34" charset="0"/>
              </a:rPr>
              <a:t>: 1.0 contact hour will be awarded upon successful completion of each program.</a:t>
            </a:r>
          </a:p>
          <a:p>
            <a:endParaRPr lang="en-US" sz="600" b="1"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Criteria for Successful Completion of each Program</a:t>
            </a:r>
            <a:r>
              <a:rPr lang="en-US" sz="1200" dirty="0">
                <a:latin typeface="Verdana Pro Light" panose="020B0304030504040204" pitchFamily="34" charset="0"/>
                <a:ea typeface="Verdana" panose="020B0604030504040204" pitchFamily="34" charset="0"/>
                <a:cs typeface="Verdana" panose="020B0604030504040204" pitchFamily="34" charset="0"/>
              </a:rPr>
              <a:t>: Credit awarded commensurate with participation When evaluation submitted, participant will receive their certificate. </a:t>
            </a:r>
          </a:p>
          <a:p>
            <a:r>
              <a:rPr lang="en-US" sz="600" dirty="0">
                <a:latin typeface="Verdana Pro Light" panose="020B0304030504040204" pitchFamily="34" charset="0"/>
                <a:ea typeface="Verdana" panose="020B0604030504040204" pitchFamily="34" charset="0"/>
                <a:cs typeface="Verdana" panose="020B0604030504040204" pitchFamily="34" charset="0"/>
              </a:rPr>
              <a:t> </a:t>
            </a:r>
          </a:p>
          <a:p>
            <a:r>
              <a:rPr lang="en-US" sz="1200" b="1" dirty="0">
                <a:latin typeface="Verdana Pro Light" panose="020B0304030504040204" pitchFamily="34" charset="0"/>
                <a:ea typeface="Verdana" panose="020B0604030504040204" pitchFamily="34" charset="0"/>
                <a:cs typeface="Verdana" panose="020B0604030504040204" pitchFamily="34" charset="0"/>
              </a:rPr>
              <a:t>Disclosure</a:t>
            </a:r>
            <a:r>
              <a:rPr lang="en-US" sz="1200" dirty="0">
                <a:latin typeface="Verdana Pro Light" panose="020B0304030504040204" pitchFamily="34" charset="0"/>
                <a:ea typeface="Verdana" panose="020B0604030504040204" pitchFamily="34" charset="0"/>
                <a:cs typeface="Verdana" panose="020B0604030504040204" pitchFamily="34" charset="0"/>
              </a:rPr>
              <a:t>: None of the planners or presenters for this educational activity have relevant financial relationships to disclose with ineligible companies.</a:t>
            </a:r>
          </a:p>
          <a:p>
            <a:endParaRPr lang="en-US" sz="6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Yu Gothic" panose="020B0400000000000000" pitchFamily="34" charset="-128"/>
                <a:cs typeface="Verdana" panose="020B0604030504040204" pitchFamily="34" charset="0"/>
              </a:rPr>
              <a:t>Nursing Grand Rounds is sponsored by System Nursing Research Council</a:t>
            </a:r>
          </a:p>
          <a:p>
            <a:r>
              <a:rPr lang="en-US" sz="1200" b="1" dirty="0">
                <a:latin typeface="Verdana Pro Light" panose="020B0304030504040204" pitchFamily="34" charset="0"/>
                <a:ea typeface="Yu Gothic" panose="020B0400000000000000" pitchFamily="34" charset="-128"/>
                <a:cs typeface="Verdana" panose="020B0604030504040204" pitchFamily="34" charset="0"/>
              </a:rPr>
              <a:t>Virtual Sessions </a:t>
            </a:r>
            <a:r>
              <a:rPr lang="en-US" sz="1200" dirty="0">
                <a:latin typeface="Verdana Pro Light" panose="020B0304030504040204" pitchFamily="34" charset="0"/>
                <a:ea typeface="Yu Gothic" panose="020B0400000000000000" pitchFamily="34" charset="-128"/>
                <a:cs typeface="Verdana" panose="020B0604030504040204" pitchFamily="34" charset="0"/>
              </a:rPr>
              <a:t>are held the 3</a:t>
            </a:r>
            <a:r>
              <a:rPr lang="en-US" sz="1200" baseline="30000" dirty="0">
                <a:latin typeface="Verdana Pro Light" panose="020B0304030504040204" pitchFamily="34" charset="0"/>
                <a:ea typeface="Yu Gothic" panose="020B0400000000000000" pitchFamily="34" charset="-128"/>
                <a:cs typeface="Verdana" panose="020B0604030504040204" pitchFamily="34" charset="0"/>
              </a:rPr>
              <a:t>rd</a:t>
            </a:r>
            <a:r>
              <a:rPr lang="en-US" sz="1200" dirty="0">
                <a:latin typeface="Verdana Pro Light" panose="020B0304030504040204" pitchFamily="34" charset="0"/>
                <a:ea typeface="Yu Gothic" panose="020B0400000000000000" pitchFamily="34" charset="-128"/>
                <a:cs typeface="Verdana" panose="020B0604030504040204" pitchFamily="34" charset="0"/>
              </a:rPr>
              <a:t> Thursday of the month from 1600 – 1700 using</a:t>
            </a:r>
          </a:p>
          <a:p>
            <a:r>
              <a:rPr lang="en-US" sz="1200" dirty="0">
                <a:latin typeface="Verdana Pro Light" panose="020B0304030504040204" pitchFamily="34" charset="0"/>
                <a:ea typeface="Yu Gothic" panose="020B0400000000000000" pitchFamily="34" charset="-128"/>
                <a:cs typeface="Verdana" panose="020B0604030504040204" pitchFamily="34" charset="0"/>
              </a:rPr>
              <a:t>Microsoft Teams Webinar.  You can access via QR code on flyers or on </a:t>
            </a:r>
          </a:p>
          <a:p>
            <a:r>
              <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hlinkClick r:id="rId3"/>
              </a:rPr>
              <a:t>AAH Nursing Hub-Shared Governance- Nursing Grand Rounds-July</a:t>
            </a:r>
            <a:endPar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endParaRPr>
          </a:p>
          <a:p>
            <a:r>
              <a:rPr lang="en-US" sz="1200" dirty="0">
                <a:latin typeface="Verdana Pro Light" panose="020B0304030504040204" pitchFamily="34" charset="0"/>
                <a:ea typeface="Yu Gothic" panose="020B0400000000000000" pitchFamily="34" charset="-128"/>
                <a:cs typeface="Verdana" panose="020B0604030504040204" pitchFamily="34" charset="0"/>
              </a:rPr>
              <a:t>The recorded  sessions will be available as self-learning program (SLP) </a:t>
            </a:r>
          </a:p>
          <a:p>
            <a:r>
              <a:rPr lang="en-US" sz="1200" dirty="0">
                <a:latin typeface="Verdana Pro Light" panose="020B0304030504040204" pitchFamily="34" charset="0"/>
                <a:ea typeface="Yu Gothic" panose="020B0400000000000000" pitchFamily="34" charset="-128"/>
                <a:cs typeface="Verdana" panose="020B0604030504040204" pitchFamily="34" charset="0"/>
              </a:rPr>
              <a:t>in Workday from 8/1/22 to 12/31/22.  </a:t>
            </a:r>
          </a:p>
          <a:p>
            <a:endParaRPr lang="en-US" sz="1200" dirty="0">
              <a:latin typeface="Verdana Pro Light" panose="020B0304030504040204" pitchFamily="34" charset="0"/>
              <a:ea typeface="Yu Gothic" panose="020B0400000000000000" pitchFamily="34" charset="-128"/>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Questions?  Please contact:  </a:t>
            </a:r>
            <a:r>
              <a:rPr lang="en-US" sz="1200" dirty="0">
                <a:latin typeface="Verdana Pro Light" panose="020B0304030504040204" pitchFamily="34" charset="0"/>
                <a:ea typeface="Verdana" panose="020B0604030504040204" pitchFamily="34" charset="0"/>
                <a:cs typeface="Verdana" panose="020B0604030504040204" pitchFamily="34" charset="0"/>
              </a:rPr>
              <a:t>Mary Hook, PhD, RN-BC – Lead Nurse Planner  414-218-0990   </a:t>
            </a:r>
            <a:r>
              <a:rPr lang="en-US" sz="1200" u="sng" dirty="0">
                <a:latin typeface="Verdana Pro Light" panose="020B0304030504040204" pitchFamily="34" charset="0"/>
                <a:ea typeface="Verdana" panose="020B0604030504040204" pitchFamily="34" charset="0"/>
                <a:cs typeface="Verdana" panose="020B0604030504040204" pitchFamily="34" charset="0"/>
                <a:hlinkClick r:id="rId4"/>
              </a:rPr>
              <a:t>mary.hook@aah.</a:t>
            </a:r>
            <a:r>
              <a:rPr lang="en-US" sz="1200" dirty="0">
                <a:latin typeface="Verdana Pro Light" panose="020B0304030504040204" pitchFamily="34" charset="0"/>
                <a:ea typeface="Verdana" panose="020B0604030504040204" pitchFamily="34" charset="0"/>
                <a:cs typeface="Verdana" panose="020B0604030504040204" pitchFamily="34" charset="0"/>
                <a:hlinkClick r:id="rId4"/>
              </a:rPr>
              <a:t>org</a:t>
            </a:r>
            <a:r>
              <a:rPr lang="en-US" sz="1200" dirty="0">
                <a:latin typeface="Verdana Pro Light" panose="020B0304030504040204" pitchFamily="34" charset="0"/>
                <a:ea typeface="Verdana" panose="020B0604030504040204" pitchFamily="34" charset="0"/>
                <a:cs typeface="Verdana" panose="020B0604030504040204" pitchFamily="34" charset="0"/>
              </a:rPr>
              <a:t> OR Cynde Garza – Project Coordinator </a:t>
            </a:r>
            <a:r>
              <a:rPr lang="en-US" sz="1200" dirty="0">
                <a:latin typeface="Verdana Pro Light" panose="020B0304030504040204" pitchFamily="34" charset="0"/>
                <a:ea typeface="Verdana" panose="020B0604030504040204" pitchFamily="34" charset="0"/>
                <a:cs typeface="Verdana" panose="020B0604030504040204" pitchFamily="34" charset="0"/>
                <a:hlinkClick r:id="rId5"/>
              </a:rPr>
              <a:t>Cynthia.Garza@aah.org</a:t>
            </a:r>
            <a:r>
              <a:rPr lang="en-US" sz="1200" dirty="0">
                <a:latin typeface="Verdana Pro Light" panose="020B0304030504040204" pitchFamily="34" charset="0"/>
                <a:ea typeface="Verdana" panose="020B0604030504040204" pitchFamily="34" charset="0"/>
                <a:cs typeface="Verdana" panose="020B0604030504040204" pitchFamily="34" charset="0"/>
              </a:rPr>
              <a:t>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Accreditation Statement</a:t>
            </a:r>
            <a:r>
              <a:rPr lang="en-US" sz="1200" dirty="0">
                <a:latin typeface="Verdana Pro Light" panose="020B0304030504040204" pitchFamily="34" charset="0"/>
                <a:ea typeface="Verdana" panose="020B0604030504040204" pitchFamily="34" charset="0"/>
                <a:cs typeface="Verdana" panose="020B0604030504040204" pitchFamily="34" charset="0"/>
              </a:rPr>
              <a:t>: Advocate Aurora Health is approved as a provider of nursing continuing professional development by the Ohio Nurses Association, an accredited approver by the American Nurses Credentialing Center's Commission on Accreditation. (OBN-001-91</a:t>
            </a:r>
            <a:r>
              <a:rPr lang="en-US" sz="1200" dirty="0">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9" name="Shape 113">
            <a:extLst>
              <a:ext uri="{FF2B5EF4-FFF2-40B4-BE49-F238E27FC236}">
                <a16:creationId xmlns:a16="http://schemas.microsoft.com/office/drawing/2014/main" id="{85F72F42-51D7-48A7-9DE7-784EB38AA65A}"/>
              </a:ext>
            </a:extLst>
          </p:cNvPr>
          <p:cNvSpPr/>
          <p:nvPr/>
        </p:nvSpPr>
        <p:spPr>
          <a:xfrm>
            <a:off x="186273" y="1044597"/>
            <a:ext cx="7504296" cy="460638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lvl1pPr>
              <a:defRPr sz="3800" baseline="30000">
                <a:latin typeface="Arial"/>
                <a:ea typeface="Arial"/>
                <a:cs typeface="Arial"/>
                <a:sym typeface="Arial"/>
              </a:defRPr>
            </a:lvl1pPr>
          </a:lstStyle>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Challenging Cases:</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Teamwork on the Frontline</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Presenters</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latin typeface="Verdana" panose="020B0604030504040204" pitchFamily="34" charset="0"/>
                <a:ea typeface="Verdana" panose="020B0604030504040204" pitchFamily="34" charset="0"/>
                <a:cs typeface="Times New Roman" panose="02020603050405020304" pitchFamily="18" charset="0"/>
              </a:rPr>
              <a:t>  Jake Brumbaugh, BSN, BM, RN</a:t>
            </a:r>
          </a:p>
          <a:p>
            <a:pPr>
              <a:defRPr/>
            </a:pPr>
            <a:r>
              <a:rPr lang="en-US"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Aurora St. Luke’s Medical Center</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Elizabeth Johnson, BSN, RN, CCRN</a:t>
            </a:r>
          </a:p>
          <a:p>
            <a:pPr marR="0" lvl="0" indent="0" fontAlgn="auto">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en-US"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Advocate Children’s Hospital – PICU</a:t>
            </a:r>
          </a:p>
          <a:p>
            <a:pPr marR="0" lvl="0" indent="0" fontAlgn="auto">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Jamie Miller MSN, RN, NPD-BC &amp; </a:t>
            </a:r>
          </a:p>
          <a:p>
            <a:pPr marR="0" lvl="0" indent="0" fontAlgn="auto">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Leah Stein-Fredbeck, BSN, RNC-OB</a:t>
            </a:r>
          </a:p>
          <a:p>
            <a:pPr marR="0" lvl="0" indent="0" fontAlgn="auto">
              <a:lnSpc>
                <a:spcPct val="100000"/>
              </a:lnSpc>
              <a:spcBef>
                <a:spcPts val="0"/>
              </a:spcBef>
              <a:spcAft>
                <a:spcPts val="0"/>
              </a:spcAft>
              <a:buClrTx/>
              <a:buSzTx/>
              <a:buFontTx/>
              <a:buNone/>
              <a:tabLst/>
              <a:defRPr/>
            </a:pPr>
            <a:r>
              <a:rPr lang="en-US"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Advocate Condell Medical Center </a:t>
            </a: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sng"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Overview</a:t>
            </a: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a:p>
            <a:pPr eaLnBrk="0" fontAlgn="base" hangingPunct="0">
              <a:defRPr/>
            </a:pPr>
            <a:r>
              <a:rPr lang="en-US" sz="1900" dirty="0">
                <a:latin typeface="Verdana" panose="020B0604030504040204" pitchFamily="34" charset="0"/>
                <a:ea typeface="Verdana" panose="020B0604030504040204" pitchFamily="34" charset="0"/>
                <a:cs typeface="Times New Roman" panose="02020603050405020304" pitchFamily="18" charset="0"/>
              </a:rPr>
              <a:t>AAH Team Members save lives every day!  The NGR Committee wanted to give clinical nurses a chance to tell stories about challenging cases to celebrate teamwork and prepare for future experiences.  T</a:t>
            </a:r>
            <a:r>
              <a:rPr lang="en-US" sz="1900" dirty="0">
                <a:effectLst/>
                <a:latin typeface="Verdana" panose="020B0604030504040204" pitchFamily="34" charset="0"/>
                <a:ea typeface="Verdana" panose="020B0604030504040204" pitchFamily="34" charset="0"/>
                <a:cs typeface="Times New Roman" panose="02020603050405020304" pitchFamily="18" charset="0"/>
              </a:rPr>
              <a:t>his presentation will feature three nurses who will </a:t>
            </a:r>
            <a:r>
              <a:rPr lang="en-US" sz="1900" dirty="0">
                <a:latin typeface="Verdana" panose="020B0604030504040204" pitchFamily="34" charset="0"/>
                <a:ea typeface="Verdana" panose="020B0604030504040204" pitchFamily="34" charset="0"/>
                <a:cs typeface="Times New Roman" panose="02020603050405020304" pitchFamily="18" charset="0"/>
              </a:rPr>
              <a:t>describe the patient problem, interventions, and lessons they learned that need to be shared. </a:t>
            </a:r>
            <a:r>
              <a:rPr lang="en-US" sz="1900" dirty="0">
                <a:effectLst/>
                <a:latin typeface="Verdana" panose="020B0604030504040204" pitchFamily="34" charset="0"/>
                <a:ea typeface="Verdana" panose="020B0604030504040204" pitchFamily="34" charset="0"/>
                <a:cs typeface="Times New Roman" panose="02020603050405020304" pitchFamily="18" charset="0"/>
              </a:rPr>
              <a:t> </a:t>
            </a:r>
            <a:endParaRPr lang="en-US" sz="1800" b="1" dirty="0">
              <a:solidFill>
                <a:prstClr val="black"/>
              </a:solidFill>
              <a:effectLst/>
              <a:latin typeface="Calibri" panose="020F0502020204030204" pitchFamily="34" charset="0"/>
              <a:ea typeface="Verdana" panose="020B0604030504040204" pitchFamily="34" charset="0"/>
              <a:cs typeface="Times New Roman" panose="02020603050405020304" pitchFamily="18" charset="0"/>
            </a:endParaRPr>
          </a:p>
          <a:p>
            <a:pPr eaLnBrk="0" fontAlgn="base" hangingPunct="0">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Objectives</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Participants will be able to:</a:t>
            </a:r>
          </a:p>
          <a:p>
            <a:pPr marR="0" lvl="0" algn="l" defTabSz="855852" rtl="0" eaLnBrk="0" fontAlgn="base" latinLnBrk="0" hangingPunct="0">
              <a:lnSpc>
                <a:spcPct val="100000"/>
              </a:lnSpc>
              <a:spcBef>
                <a:spcPts val="0"/>
              </a:spcBef>
              <a:spcAft>
                <a:spcPts val="0"/>
              </a:spcAft>
              <a:buClrTx/>
              <a:buSzPct val="75000"/>
              <a:tabLst/>
              <a:defRPr/>
            </a:pP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1. Describe </a:t>
            </a: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the patient situations and how teamwork helped to address the problem.</a:t>
            </a:r>
          </a:p>
          <a:p>
            <a:pPr marR="0" lvl="0" algn="l" defTabSz="855852" rtl="0" eaLnBrk="0" fontAlgn="base" latinLnBrk="0" hangingPunct="0">
              <a:lnSpc>
                <a:spcPct val="100000"/>
              </a:lnSpc>
              <a:spcBef>
                <a:spcPts val="0"/>
              </a:spcBef>
              <a:spcAft>
                <a:spcPts val="0"/>
              </a:spcAft>
              <a:buClrTx/>
              <a:buSzPct val="75000"/>
              <a:tabLst/>
              <a:defRPr/>
            </a:pP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2. Discuss lessons learned and recommendations for future use.  </a:t>
            </a: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Desired Outcome</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the end of the presentation, participants will use a</a:t>
            </a: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 Likert Scale to rate their knowledge increase on using teamwork to manage challenging cases. </a:t>
            </a: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13" name="Picture 12">
            <a:extLst>
              <a:ext uri="{FF2B5EF4-FFF2-40B4-BE49-F238E27FC236}">
                <a16:creationId xmlns:a16="http://schemas.microsoft.com/office/drawing/2014/main" id="{E1353176-2437-493C-981B-A59095B1B358}"/>
              </a:ext>
            </a:extLst>
          </p:cNvPr>
          <p:cNvPicPr>
            <a:picLocks noChangeAspect="1"/>
          </p:cNvPicPr>
          <p:nvPr/>
        </p:nvPicPr>
        <p:blipFill rotWithShape="1">
          <a:blip r:embed="rId6"/>
          <a:srcRect t="23145" b="4905"/>
          <a:stretch/>
        </p:blipFill>
        <p:spPr>
          <a:xfrm>
            <a:off x="5702442" y="1044597"/>
            <a:ext cx="2017944" cy="2179733"/>
          </a:xfrm>
          <a:prstGeom prst="rect">
            <a:avLst/>
          </a:prstGeom>
        </p:spPr>
      </p:pic>
      <p:pic>
        <p:nvPicPr>
          <p:cNvPr id="3" name="Picture 2" descr="Qr code&#10;&#10;Description automatically generated">
            <a:extLst>
              <a:ext uri="{FF2B5EF4-FFF2-40B4-BE49-F238E27FC236}">
                <a16:creationId xmlns:a16="http://schemas.microsoft.com/office/drawing/2014/main" id="{2D95ED14-8632-4B0E-ABBC-FF54872EDAAD}"/>
              </a:ext>
            </a:extLst>
          </p:cNvPr>
          <p:cNvPicPr>
            <a:picLocks noChangeAspect="1"/>
          </p:cNvPicPr>
          <p:nvPr/>
        </p:nvPicPr>
        <p:blipFill>
          <a:blip r:embed="rId7"/>
          <a:stretch>
            <a:fillRect/>
          </a:stretch>
        </p:blipFill>
        <p:spPr>
          <a:xfrm>
            <a:off x="6179032" y="6839624"/>
            <a:ext cx="1371600" cy="1371600"/>
          </a:xfrm>
          <a:prstGeom prst="rect">
            <a:avLst/>
          </a:prstGeom>
        </p:spPr>
      </p:pic>
    </p:spTree>
    <p:extLst>
      <p:ext uri="{BB962C8B-B14F-4D97-AF65-F5344CB8AC3E}">
        <p14:creationId xmlns:p14="http://schemas.microsoft.com/office/powerpoint/2010/main" val="223274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385" y="9672152"/>
            <a:ext cx="5081560" cy="215444"/>
          </a:xfrm>
          <a:prstGeom prst="rect">
            <a:avLst/>
          </a:prstGeom>
          <a:noFill/>
        </p:spPr>
        <p:txBody>
          <a:bodyPr wrap="square" rtlCol="0">
            <a:spAutoFit/>
          </a:bodyPr>
          <a:lstStyle/>
          <a:p>
            <a:r>
              <a:rPr lang="en-US" sz="800" dirty="0">
                <a:latin typeface="Arial" charset="0"/>
                <a:ea typeface="Arial" charset="0"/>
                <a:cs typeface="Arial" charset="0"/>
              </a:rPr>
              <a:t>Created by Hook/Garza   Created 05.11.22   Revised   Post until  072122</a:t>
            </a:r>
            <a:endParaRPr lang="en-US" sz="900" dirty="0">
              <a:latin typeface="Arial" charset="0"/>
              <a:ea typeface="Arial" charset="0"/>
              <a:cs typeface="Arial" charset="0"/>
            </a:endParaRPr>
          </a:p>
        </p:txBody>
      </p:sp>
      <p:sp>
        <p:nvSpPr>
          <p:cNvPr id="5" name="Shape 114"/>
          <p:cNvSpPr/>
          <p:nvPr/>
        </p:nvSpPr>
        <p:spPr>
          <a:xfrm>
            <a:off x="148384" y="292159"/>
            <a:ext cx="7346109" cy="101565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5000" b="1">
                <a:latin typeface="Arial"/>
                <a:ea typeface="Arial"/>
                <a:cs typeface="Arial"/>
                <a:sym typeface="Arial"/>
              </a:defRPr>
            </a:pPr>
            <a:r>
              <a:rPr lang="en-US" sz="4000" dirty="0">
                <a:solidFill>
                  <a:schemeClr val="bg1"/>
                </a:solidFill>
              </a:rPr>
              <a:t>Nursing Grand Rounds</a:t>
            </a:r>
          </a:p>
          <a:p>
            <a:pPr algn="ctr">
              <a:lnSpc>
                <a:spcPct val="80000"/>
              </a:lnSpc>
              <a:defRPr sz="2500">
                <a:latin typeface="Arial"/>
                <a:ea typeface="Arial"/>
                <a:cs typeface="Arial"/>
                <a:sym typeface="Arial"/>
              </a:defRPr>
            </a:pPr>
            <a:r>
              <a:rPr lang="en-US" sz="2400" dirty="0">
                <a:solidFill>
                  <a:schemeClr val="bg1"/>
                </a:solidFill>
                <a:latin typeface="Verdana"/>
                <a:cs typeface="Verdana"/>
              </a:rPr>
              <a:t>SAVE THE DATE</a:t>
            </a:r>
          </a:p>
        </p:txBody>
      </p:sp>
      <p:sp>
        <p:nvSpPr>
          <p:cNvPr id="6" name="Shape 113"/>
          <p:cNvSpPr/>
          <p:nvPr/>
        </p:nvSpPr>
        <p:spPr>
          <a:xfrm>
            <a:off x="486217" y="2492070"/>
            <a:ext cx="7008276" cy="448327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panose="020B0604030504040204" pitchFamily="34" charset="0"/>
                <a:ea typeface="Verdana" panose="020B0604030504040204" pitchFamily="34" charset="0"/>
                <a:cs typeface="Verdana"/>
              </a:rPr>
              <a:t>Challenging Cases: Teamwork on</a:t>
            </a:r>
          </a:p>
          <a:p>
            <a:r>
              <a:rPr lang="en-US" sz="2000" b="1" baseline="0" dirty="0">
                <a:latin typeface="Verdana" panose="020B0604030504040204" pitchFamily="34" charset="0"/>
                <a:ea typeface="Verdana" panose="020B0604030504040204" pitchFamily="34" charset="0"/>
                <a:cs typeface="Verdana"/>
              </a:rPr>
              <a:t>the Frontline</a:t>
            </a:r>
          </a:p>
          <a:p>
            <a:endParaRPr lang="en-US" sz="2000" baseline="0" dirty="0">
              <a:latin typeface="Verdana" panose="020B0604030504040204" pitchFamily="34" charset="0"/>
              <a:ea typeface="Verdana" panose="020B0604030504040204" pitchFamily="34" charset="0"/>
              <a:cs typeface="Verdana"/>
            </a:endParaRPr>
          </a:p>
          <a:p>
            <a:endParaRPr lang="en-US" sz="2000" b="1" dirty="0">
              <a:latin typeface="Verdana" panose="020B0604030504040204" pitchFamily="34" charset="0"/>
              <a:ea typeface="Verdana" panose="020B0604030504040204" pitchFamily="34" charset="0"/>
              <a:cs typeface="Verdana" panose="020B0604030504040204" pitchFamily="34" charset="0"/>
            </a:endParaRPr>
          </a:p>
          <a:p>
            <a:r>
              <a:rPr lang="en-US" sz="2000" b="1" dirty="0">
                <a:latin typeface="Verdana" panose="020B0604030504040204" pitchFamily="34" charset="0"/>
                <a:ea typeface="Verdana" panose="020B0604030504040204" pitchFamily="34" charset="0"/>
                <a:cs typeface="Verdana" panose="020B0604030504040204" pitchFamily="34" charset="0"/>
              </a:rPr>
              <a:t>Presenters:</a:t>
            </a:r>
          </a:p>
          <a:p>
            <a:r>
              <a:rPr lang="en-US" sz="2000" b="1" baseline="30000" dirty="0">
                <a:solidFill>
                  <a:srgbClr val="000000"/>
                </a:solidFill>
                <a:latin typeface="Verdana" panose="020B0604030504040204" pitchFamily="34" charset="0"/>
                <a:ea typeface="Verdana" panose="020B0604030504040204" pitchFamily="34" charset="0"/>
                <a:sym typeface="Arial"/>
              </a:rPr>
              <a:t>   </a:t>
            </a:r>
            <a:r>
              <a:rPr lang="en-US" sz="2000" b="1" baseline="30000" dirty="0">
                <a:solidFill>
                  <a:srgbClr val="000000"/>
                </a:solidFill>
                <a:latin typeface="Verdana" panose="020B0604030504040204" pitchFamily="34" charset="0"/>
                <a:ea typeface="Verdana" panose="020B0604030504040204" pitchFamily="34" charset="0"/>
                <a:cs typeface="Arial"/>
                <a:sym typeface="Arial"/>
              </a:rPr>
              <a:t>Jake Brumbaugh, BSN, BM, RN </a:t>
            </a:r>
            <a:r>
              <a:rPr lang="en-US" sz="2000" i="1" baseline="30000" dirty="0">
                <a:solidFill>
                  <a:srgbClr val="000000"/>
                </a:solidFill>
                <a:latin typeface="Verdana" panose="020B0604030504040204" pitchFamily="34" charset="0"/>
                <a:ea typeface="Verdana" panose="020B0604030504040204" pitchFamily="34" charset="0"/>
                <a:cs typeface="Arial"/>
                <a:sym typeface="Arial"/>
              </a:rPr>
              <a:t>– Aurora St Luke’s Medical Center</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Elizabeth Johnson, BSN, RN, CCRN - </a:t>
            </a:r>
            <a:r>
              <a:rPr lang="en-US" sz="2000" i="1" dirty="0">
                <a:solidFill>
                  <a:srgbClr val="000000"/>
                </a:solidFill>
                <a:latin typeface="Verdana" panose="020B0604030504040204" pitchFamily="34" charset="0"/>
                <a:ea typeface="Verdana" panose="020B0604030504040204" pitchFamily="34" charset="0"/>
                <a:cs typeface="Times New Roman" panose="02020603050405020304" pitchFamily="18" charset="0"/>
              </a:rPr>
              <a:t>Advocate Children’s Hospital – PICU</a:t>
            </a:r>
          </a:p>
          <a:p>
            <a:pPr marR="0" lvl="0" indent="0" fontAlgn="auto">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Jamie Miller MSN, RN, NPD-BC &amp; </a:t>
            </a:r>
          </a:p>
          <a:p>
            <a:pPr marR="0" lvl="0" indent="0" fontAlgn="auto">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    Leah Stein-Fredbeck, BSN, RNC-OB</a:t>
            </a:r>
            <a:r>
              <a:rPr lang="en-US"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 </a:t>
            </a:r>
            <a:r>
              <a:rPr lang="en-US" sz="2000" i="1" dirty="0">
                <a:solidFill>
                  <a:srgbClr val="000000"/>
                </a:solidFill>
                <a:latin typeface="Verdana" panose="020B0604030504040204" pitchFamily="34" charset="0"/>
                <a:ea typeface="Verdana" panose="020B0604030504040204" pitchFamily="34" charset="0"/>
                <a:cs typeface="Times New Roman" panose="02020603050405020304" pitchFamily="18" charset="0"/>
              </a:rPr>
              <a:t>Advocate Condell Medical Center </a:t>
            </a:r>
          </a:p>
          <a:p>
            <a:pPr marR="0" lvl="0" indent="0" fontAlgn="auto">
              <a:lnSpc>
                <a:spcPct val="100000"/>
              </a:lnSpc>
              <a:spcBef>
                <a:spcPts val="0"/>
              </a:spcBef>
              <a:spcAft>
                <a:spcPts val="0"/>
              </a:spcAft>
              <a:buClrTx/>
              <a:buSzTx/>
              <a:buFontTx/>
              <a:buNone/>
              <a:tabLst/>
              <a:defRPr/>
            </a:pPr>
            <a:endParaRPr lang="en-US" sz="2000" b="1" baseline="30000" dirty="0">
              <a:solidFill>
                <a:prstClr val="black"/>
              </a:solidFill>
              <a:latin typeface="Verdana" panose="020B0604030504040204" pitchFamily="34" charset="0"/>
              <a:ea typeface="Verdana" panose="020B0604030504040204" pitchFamily="34" charset="0"/>
              <a:sym typeface="Arial"/>
            </a:endParaRPr>
          </a:p>
          <a:p>
            <a:pPr marL="228600" eaLnBrk="0" hangingPunct="0"/>
            <a:r>
              <a:rPr lang="en-US" sz="2000" b="1" baseline="30000" dirty="0">
                <a:solidFill>
                  <a:prstClr val="black"/>
                </a:solidFill>
                <a:latin typeface="Verdana" panose="020B0604030504040204" pitchFamily="34" charset="0"/>
                <a:ea typeface="Verdana" panose="020B0604030504040204" pitchFamily="34" charset="0"/>
                <a:sym typeface="Arial"/>
              </a:rPr>
              <a:t>Overview:</a:t>
            </a:r>
            <a:r>
              <a:rPr lang="en-US" sz="2000" baseline="30000" dirty="0">
                <a:solidFill>
                  <a:prstClr val="black"/>
                </a:solidFill>
                <a:latin typeface="Verdana" panose="020B0604030504040204" pitchFamily="34" charset="0"/>
                <a:ea typeface="Verdana" panose="020B0604030504040204" pitchFamily="34" charset="0"/>
                <a:sym typeface="Arial"/>
              </a:rPr>
              <a:t> </a:t>
            </a:r>
            <a:r>
              <a:rPr lang="en-US" sz="2000" dirty="0">
                <a:solidFill>
                  <a:prstClr val="black"/>
                </a:solidFill>
                <a:latin typeface="Verdana" panose="020B0604030504040204" pitchFamily="34" charset="0"/>
                <a:ea typeface="Verdana" panose="020B0604030504040204" pitchFamily="34" charset="0"/>
              </a:rPr>
              <a:t>AAH Team Members save lives every day! The NGR Committee wanted to give clinical nurses a chance to tell stories about challenging cases to celebrate teamwork and prepare for future experiences. This presentation will feature four nurses who will describe the patient problem, interventions, and lessons they learned that need to be shared. Participants will be able to describe the patient situations and how teamwork helped to address the problem, lessons learned and recommendations for future use. </a:t>
            </a:r>
          </a:p>
          <a:p>
            <a:pPr marL="228600" eaLnBrk="0" hangingPunct="0"/>
            <a:endParaRPr lang="en-US" sz="2000" dirty="0">
              <a:solidFill>
                <a:prstClr val="black"/>
              </a:solidFill>
              <a:latin typeface="Verdana" panose="020B0604030504040204" pitchFamily="34" charset="0"/>
              <a:ea typeface="Verdana" panose="020B0604030504040204" pitchFamily="34" charset="0"/>
            </a:endParaRPr>
          </a:p>
          <a:p>
            <a:pPr marL="228600" eaLnBrk="0" hangingPunct="0"/>
            <a:r>
              <a:rPr kumimoji="0" lang="en-US" sz="20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sym typeface="Arial"/>
              </a:rPr>
              <a:t>1.0 contact hour will be awarded upon successful completion of program</a:t>
            </a:r>
          </a:p>
          <a:p>
            <a:endParaRPr lang="en-US" sz="1200" baseline="0" dirty="0">
              <a:latin typeface="Verdana"/>
              <a:cs typeface="Verdana"/>
            </a:endParaRPr>
          </a:p>
        </p:txBody>
      </p:sp>
      <p:sp>
        <p:nvSpPr>
          <p:cNvPr id="7" name="Shape 113"/>
          <p:cNvSpPr/>
          <p:nvPr/>
        </p:nvSpPr>
        <p:spPr>
          <a:xfrm>
            <a:off x="486216" y="1924701"/>
            <a:ext cx="6670441"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a:cs typeface="Verdana"/>
              </a:rPr>
              <a:t>Thursday, July 21</a:t>
            </a:r>
            <a:r>
              <a:rPr lang="en-US" sz="2000" b="1" dirty="0">
                <a:latin typeface="Verdana"/>
                <a:cs typeface="Verdana"/>
              </a:rPr>
              <a:t>st</a:t>
            </a:r>
            <a:r>
              <a:rPr lang="en-US" sz="2000" b="1" baseline="0" dirty="0">
                <a:latin typeface="Verdana"/>
                <a:cs typeface="Verdana"/>
              </a:rPr>
              <a:t>  4pm -5pm</a:t>
            </a:r>
          </a:p>
        </p:txBody>
      </p:sp>
      <p:sp>
        <p:nvSpPr>
          <p:cNvPr id="9" name="TextBox 8">
            <a:extLst>
              <a:ext uri="{FF2B5EF4-FFF2-40B4-BE49-F238E27FC236}">
                <a16:creationId xmlns:a16="http://schemas.microsoft.com/office/drawing/2014/main" id="{41023877-3244-4115-8B83-7CA56B93BE68}"/>
              </a:ext>
            </a:extLst>
          </p:cNvPr>
          <p:cNvSpPr txBox="1"/>
          <p:nvPr/>
        </p:nvSpPr>
        <p:spPr>
          <a:xfrm>
            <a:off x="333978" y="8616364"/>
            <a:ext cx="7346109" cy="369332"/>
          </a:xfrm>
          <a:prstGeom prst="rect">
            <a:avLst/>
          </a:prstGeom>
          <a:noFill/>
        </p:spPr>
        <p:txBody>
          <a:bodyPr wrap="square" rtlCol="0">
            <a:spAutoFit/>
          </a:bodyPr>
          <a:lstStyle/>
          <a:p>
            <a:pPr algn="ctr"/>
            <a:r>
              <a:rPr lang="en-US" dirty="0"/>
              <a:t>Scan here to register and receive a calendar invite </a:t>
            </a:r>
            <a:r>
              <a:rPr lang="en-US" b="1" dirty="0"/>
              <a:t>or </a:t>
            </a:r>
            <a:r>
              <a:rPr lang="en-US" dirty="0"/>
              <a:t>join day of</a:t>
            </a:r>
          </a:p>
        </p:txBody>
      </p:sp>
      <p:sp>
        <p:nvSpPr>
          <p:cNvPr id="10" name="TextBox 9">
            <a:extLst>
              <a:ext uri="{FF2B5EF4-FFF2-40B4-BE49-F238E27FC236}">
                <a16:creationId xmlns:a16="http://schemas.microsoft.com/office/drawing/2014/main" id="{957724EC-7D52-473E-9FF6-1F8A12D52459}"/>
              </a:ext>
            </a:extLst>
          </p:cNvPr>
          <p:cNvSpPr txBox="1"/>
          <p:nvPr/>
        </p:nvSpPr>
        <p:spPr>
          <a:xfrm>
            <a:off x="241181" y="8968293"/>
            <a:ext cx="7346109" cy="610936"/>
          </a:xfrm>
          <a:prstGeom prst="rect">
            <a:avLst/>
          </a:prstGeom>
          <a:noFill/>
        </p:spPr>
        <p:txBody>
          <a:bodyPr wrap="square" rtlCol="0">
            <a:spAutoFit/>
          </a:bodyPr>
          <a:lstStyle/>
          <a:p>
            <a:r>
              <a:rPr lang="en-US" i="1" dirty="0">
                <a:solidFill>
                  <a:srgbClr val="003B5C"/>
                </a:solidFill>
              </a:rPr>
              <a:t>Visit Events on AAH Nursing Hub-&gt;Shared Governance-&gt;Nursing Grand Rounds for a hyperlink to register</a:t>
            </a:r>
          </a:p>
        </p:txBody>
      </p:sp>
      <p:pic>
        <p:nvPicPr>
          <p:cNvPr id="3" name="Picture 2">
            <a:extLst>
              <a:ext uri="{FF2B5EF4-FFF2-40B4-BE49-F238E27FC236}">
                <a16:creationId xmlns:a16="http://schemas.microsoft.com/office/drawing/2014/main" id="{914E6E80-F800-49EC-B900-DF856868865A}"/>
              </a:ext>
            </a:extLst>
          </p:cNvPr>
          <p:cNvPicPr>
            <a:picLocks noChangeAspect="1"/>
          </p:cNvPicPr>
          <p:nvPr/>
        </p:nvPicPr>
        <p:blipFill>
          <a:blip r:embed="rId3"/>
          <a:stretch>
            <a:fillRect/>
          </a:stretch>
        </p:blipFill>
        <p:spPr>
          <a:xfrm>
            <a:off x="5336763" y="1659747"/>
            <a:ext cx="1949420" cy="2103120"/>
          </a:xfrm>
          <a:prstGeom prst="rect">
            <a:avLst/>
          </a:prstGeom>
        </p:spPr>
      </p:pic>
      <p:pic>
        <p:nvPicPr>
          <p:cNvPr id="12" name="Picture 11" descr="Qr code&#10;&#10;Description automatically generated">
            <a:extLst>
              <a:ext uri="{FF2B5EF4-FFF2-40B4-BE49-F238E27FC236}">
                <a16:creationId xmlns:a16="http://schemas.microsoft.com/office/drawing/2014/main" id="{985C7500-3B3D-49B9-9EFF-AE73A04C3966}"/>
              </a:ext>
            </a:extLst>
          </p:cNvPr>
          <p:cNvPicPr>
            <a:picLocks noChangeAspect="1"/>
          </p:cNvPicPr>
          <p:nvPr/>
        </p:nvPicPr>
        <p:blipFill>
          <a:blip r:embed="rId4"/>
          <a:stretch>
            <a:fillRect/>
          </a:stretch>
        </p:blipFill>
        <p:spPr>
          <a:xfrm>
            <a:off x="3092632" y="6787564"/>
            <a:ext cx="1828800" cy="1828800"/>
          </a:xfrm>
          <a:prstGeom prst="rect">
            <a:avLst/>
          </a:prstGeom>
        </p:spPr>
      </p:pic>
    </p:spTree>
    <p:extLst>
      <p:ext uri="{BB962C8B-B14F-4D97-AF65-F5344CB8AC3E}">
        <p14:creationId xmlns:p14="http://schemas.microsoft.com/office/powerpoint/2010/main" val="386975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CCC709-4585-45F3-A2A6-FE49B9B3794B}"/>
              </a:ext>
            </a:extLst>
          </p:cNvPr>
          <p:cNvSpPr txBox="1"/>
          <p:nvPr/>
        </p:nvSpPr>
        <p:spPr>
          <a:xfrm>
            <a:off x="791307" y="920855"/>
            <a:ext cx="6189785" cy="461665"/>
          </a:xfrm>
          <a:prstGeom prst="rect">
            <a:avLst/>
          </a:prstGeom>
          <a:noFill/>
        </p:spPr>
        <p:txBody>
          <a:bodyPr wrap="square" rtlCol="0">
            <a:spAutoFit/>
          </a:bodyPr>
          <a:lstStyle/>
          <a:p>
            <a:r>
              <a:rPr lang="en-US" sz="2400" dirty="0"/>
              <a:t>Electronic Communication Board Insert</a:t>
            </a:r>
          </a:p>
        </p:txBody>
      </p:sp>
      <p:pic>
        <p:nvPicPr>
          <p:cNvPr id="3" name="Picture 2">
            <a:extLst>
              <a:ext uri="{FF2B5EF4-FFF2-40B4-BE49-F238E27FC236}">
                <a16:creationId xmlns:a16="http://schemas.microsoft.com/office/drawing/2014/main" id="{71233164-8681-408E-833F-A996FF94E98A}"/>
              </a:ext>
            </a:extLst>
          </p:cNvPr>
          <p:cNvPicPr>
            <a:picLocks noChangeAspect="1"/>
          </p:cNvPicPr>
          <p:nvPr/>
        </p:nvPicPr>
        <p:blipFill>
          <a:blip r:embed="rId2"/>
          <a:stretch>
            <a:fillRect/>
          </a:stretch>
        </p:blipFill>
        <p:spPr>
          <a:xfrm>
            <a:off x="0" y="2828166"/>
            <a:ext cx="7772400" cy="4402067"/>
          </a:xfrm>
          <a:prstGeom prst="rect">
            <a:avLst/>
          </a:prstGeom>
        </p:spPr>
      </p:pic>
    </p:spTree>
    <p:extLst>
      <p:ext uri="{BB962C8B-B14F-4D97-AF65-F5344CB8AC3E}">
        <p14:creationId xmlns:p14="http://schemas.microsoft.com/office/powerpoint/2010/main" val="142929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C04801-6CB9-4356-A0D0-BC5D3F94ED72}"/>
              </a:ext>
            </a:extLst>
          </p:cNvPr>
          <p:cNvPicPr>
            <a:picLocks noChangeAspect="1"/>
          </p:cNvPicPr>
          <p:nvPr/>
        </p:nvPicPr>
        <p:blipFill rotWithShape="1">
          <a:blip r:embed="rId2"/>
          <a:srcRect t="23145" b="4905"/>
          <a:stretch/>
        </p:blipFill>
        <p:spPr>
          <a:xfrm>
            <a:off x="937555" y="998856"/>
            <a:ext cx="3169317" cy="3423417"/>
          </a:xfrm>
          <a:prstGeom prst="rect">
            <a:avLst/>
          </a:prstGeom>
        </p:spPr>
      </p:pic>
      <p:sp>
        <p:nvSpPr>
          <p:cNvPr id="6" name="TextBox 5">
            <a:extLst>
              <a:ext uri="{FF2B5EF4-FFF2-40B4-BE49-F238E27FC236}">
                <a16:creationId xmlns:a16="http://schemas.microsoft.com/office/drawing/2014/main" id="{2F19691B-09E2-407F-A4E0-E5ADC9DC9296}"/>
              </a:ext>
            </a:extLst>
          </p:cNvPr>
          <p:cNvSpPr txBox="1"/>
          <p:nvPr/>
        </p:nvSpPr>
        <p:spPr>
          <a:xfrm>
            <a:off x="937555" y="4507164"/>
            <a:ext cx="3886200" cy="610936"/>
          </a:xfrm>
          <a:prstGeom prst="rect">
            <a:avLst/>
          </a:prstGeom>
          <a:noFill/>
        </p:spPr>
        <p:txBody>
          <a:bodyPr wrap="square">
            <a:spAutoFit/>
          </a:bodyPr>
          <a:lstStyle/>
          <a:p>
            <a:r>
              <a:rPr lang="en-US" dirty="0"/>
              <a:t>Photo source:  </a:t>
            </a:r>
            <a:r>
              <a:rPr lang="en-US" dirty="0">
                <a:hlinkClick r:id="rId3"/>
              </a:rPr>
              <a:t>HD photo by </a:t>
            </a:r>
            <a:r>
              <a:rPr lang="en-US" dirty="0" err="1">
                <a:hlinkClick r:id="rId3"/>
              </a:rPr>
              <a:t>krakenimages</a:t>
            </a:r>
            <a:r>
              <a:rPr lang="en-US" dirty="0">
                <a:hlinkClick r:id="rId3"/>
              </a:rPr>
              <a:t> (unsplash.com)</a:t>
            </a:r>
            <a:endParaRPr lang="en-US" dirty="0"/>
          </a:p>
        </p:txBody>
      </p:sp>
    </p:spTree>
    <p:extLst>
      <p:ext uri="{BB962C8B-B14F-4D97-AF65-F5344CB8AC3E}">
        <p14:creationId xmlns:p14="http://schemas.microsoft.com/office/powerpoint/2010/main" val="262665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6456" y="9698693"/>
            <a:ext cx="5081560" cy="230832"/>
          </a:xfrm>
          <a:prstGeom prst="rect">
            <a:avLst/>
          </a:prstGeom>
          <a:noFill/>
        </p:spPr>
        <p:txBody>
          <a:bodyPr wrap="square" rtlCol="0">
            <a:spAutoFit/>
          </a:bodyPr>
          <a:lstStyle/>
          <a:p>
            <a:r>
              <a:rPr lang="en-US" sz="900" dirty="0">
                <a:solidFill>
                  <a:srgbClr val="FF0000"/>
                </a:solidFill>
                <a:latin typeface="Arial" charset="0"/>
                <a:ea typeface="Arial" charset="0"/>
                <a:cs typeface="Arial" charset="0"/>
              </a:rPr>
              <a:t>Created by M Hook   Created 06/03/2022   Post until  12/31/2022</a:t>
            </a:r>
            <a:endParaRPr lang="en-US" sz="900" dirty="0">
              <a:latin typeface="Arial" charset="0"/>
              <a:ea typeface="Arial" charset="0"/>
              <a:cs typeface="Arial" charset="0"/>
            </a:endParaRPr>
          </a:p>
        </p:txBody>
      </p:sp>
      <p:sp>
        <p:nvSpPr>
          <p:cNvPr id="12" name="Shape 114">
            <a:extLst>
              <a:ext uri="{FF2B5EF4-FFF2-40B4-BE49-F238E27FC236}">
                <a16:creationId xmlns:a16="http://schemas.microsoft.com/office/drawing/2014/main" id="{69A38FE6-7D76-4634-99DA-D02AE263377C}"/>
              </a:ext>
            </a:extLst>
          </p:cNvPr>
          <p:cNvSpPr/>
          <p:nvPr/>
        </p:nvSpPr>
        <p:spPr>
          <a:xfrm>
            <a:off x="0" y="128875"/>
            <a:ext cx="7772400" cy="818682"/>
          </a:xfrm>
          <a:prstGeom prst="rect">
            <a:avLst/>
          </a:prstGeom>
          <a:solidFill>
            <a:srgbClr val="00CC99"/>
          </a:solidFill>
          <a:ln w="12700">
            <a:solidFill>
              <a:srgbClr val="00CC99"/>
            </a:solidFill>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p>
            <a:pPr algn="ctr">
              <a:defRPr sz="5000" b="1">
                <a:latin typeface="Arial"/>
                <a:ea typeface="Arial"/>
                <a:cs typeface="Arial"/>
                <a:sym typeface="Arial"/>
              </a:defRPr>
            </a:pPr>
            <a:r>
              <a:rPr lang="en-US" sz="3200" b="1" dirty="0">
                <a:latin typeface="Verdana"/>
                <a:ea typeface="+mn-lt"/>
              </a:rPr>
              <a:t>Nursing Grand Rounds-2022-Q3</a:t>
            </a:r>
            <a:endParaRPr lang="en-US" sz="4800" dirty="0"/>
          </a:p>
          <a:p>
            <a:pPr algn="ctr">
              <a:lnSpc>
                <a:spcPct val="80000"/>
              </a:lnSpc>
              <a:defRPr sz="2500">
                <a:latin typeface="Arial"/>
                <a:ea typeface="Arial"/>
                <a:cs typeface="Arial"/>
                <a:sym typeface="Arial"/>
              </a:defRPr>
            </a:pPr>
            <a:r>
              <a:rPr lang="en-US" sz="1900" b="1" dirty="0">
                <a:latin typeface="Verdana"/>
                <a:cs typeface="Verdana"/>
              </a:rPr>
              <a:t>SAVE THE DATE: August 18, 2022  4:00-5:00 pm</a:t>
            </a:r>
          </a:p>
        </p:txBody>
      </p:sp>
      <p:sp>
        <p:nvSpPr>
          <p:cNvPr id="4" name="AutoShape 4">
            <a:extLst>
              <a:ext uri="{FF2B5EF4-FFF2-40B4-BE49-F238E27FC236}">
                <a16:creationId xmlns:a16="http://schemas.microsoft.com/office/drawing/2014/main" id="{1C0EE2F6-D88D-49BA-8078-72E467E9D01D}"/>
              </a:ext>
            </a:extLst>
          </p:cNvPr>
          <p:cNvSpPr>
            <a:spLocks noChangeAspect="1" noChangeArrowheads="1"/>
          </p:cNvSpPr>
          <p:nvPr/>
        </p:nvSpPr>
        <p:spPr bwMode="auto">
          <a:xfrm>
            <a:off x="3886200" y="5029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A picture containing drawing&#10;&#10;Description automatically generated">
            <a:extLst>
              <a:ext uri="{FF2B5EF4-FFF2-40B4-BE49-F238E27FC236}">
                <a16:creationId xmlns:a16="http://schemas.microsoft.com/office/drawing/2014/main" id="{20F5049D-CF4C-4600-8443-B7BC144853D9}"/>
              </a:ext>
            </a:extLst>
          </p:cNvPr>
          <p:cNvPicPr>
            <a:picLocks noChangeAspect="1"/>
          </p:cNvPicPr>
          <p:nvPr/>
        </p:nvPicPr>
        <p:blipFill>
          <a:blip r:embed="rId2"/>
          <a:stretch>
            <a:fillRect/>
          </a:stretch>
        </p:blipFill>
        <p:spPr>
          <a:xfrm>
            <a:off x="4742121" y="9301543"/>
            <a:ext cx="2873823" cy="397150"/>
          </a:xfrm>
          <a:prstGeom prst="rect">
            <a:avLst/>
          </a:prstGeom>
        </p:spPr>
      </p:pic>
      <p:sp>
        <p:nvSpPr>
          <p:cNvPr id="10" name="TextBox 9">
            <a:extLst>
              <a:ext uri="{FF2B5EF4-FFF2-40B4-BE49-F238E27FC236}">
                <a16:creationId xmlns:a16="http://schemas.microsoft.com/office/drawing/2014/main" id="{8764D04C-FA97-4060-A863-28D90CC3D91D}"/>
              </a:ext>
            </a:extLst>
          </p:cNvPr>
          <p:cNvSpPr txBox="1"/>
          <p:nvPr/>
        </p:nvSpPr>
        <p:spPr>
          <a:xfrm>
            <a:off x="111645" y="5480920"/>
            <a:ext cx="7504297" cy="4093428"/>
          </a:xfrm>
          <a:prstGeom prst="rect">
            <a:avLst/>
          </a:prstGeom>
          <a:noFill/>
        </p:spPr>
        <p:txBody>
          <a:bodyPr wrap="square" rtlCol="0">
            <a:spAutoFit/>
          </a:bodyPr>
          <a:lstStyle/>
          <a:p>
            <a:r>
              <a:rPr lang="en-US" sz="1200" b="1" dirty="0">
                <a:latin typeface="Verdana Pro Light" panose="020B0304030504040204" pitchFamily="34" charset="0"/>
                <a:ea typeface="Verdana" panose="020B0604030504040204" pitchFamily="34" charset="0"/>
                <a:cs typeface="Verdana" panose="020B0604030504040204" pitchFamily="34" charset="0"/>
              </a:rPr>
              <a:t>Continuing Nursing Education Hours</a:t>
            </a:r>
            <a:r>
              <a:rPr lang="en-US" sz="1200" dirty="0">
                <a:latin typeface="Verdana Pro Light" panose="020B0304030504040204" pitchFamily="34" charset="0"/>
                <a:ea typeface="Verdana" panose="020B0604030504040204" pitchFamily="34" charset="0"/>
                <a:cs typeface="Verdana" panose="020B0604030504040204" pitchFamily="34" charset="0"/>
              </a:rPr>
              <a:t>: 1.0 contact hour will be awarded upon successful completion of each program.</a:t>
            </a:r>
          </a:p>
          <a:p>
            <a:endParaRPr lang="en-US" sz="800" b="1"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Criteria for Successful Completion of each Program</a:t>
            </a:r>
            <a:r>
              <a:rPr lang="en-US" sz="1200" dirty="0">
                <a:latin typeface="Verdana Pro Light" panose="020B0304030504040204" pitchFamily="34" charset="0"/>
                <a:ea typeface="Verdana" panose="020B0604030504040204" pitchFamily="34" charset="0"/>
                <a:cs typeface="Verdana" panose="020B0604030504040204" pitchFamily="34" charset="0"/>
              </a:rPr>
              <a:t>: Credit awarded commensurate with participation When evaluation submitted, participant will receive their certificate. </a:t>
            </a:r>
          </a:p>
          <a:p>
            <a:endParaRPr lang="en-US" sz="1200" b="1"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Disclosure</a:t>
            </a:r>
            <a:r>
              <a:rPr lang="en-US" sz="1200" dirty="0">
                <a:latin typeface="Verdana Pro Light" panose="020B0304030504040204" pitchFamily="34" charset="0"/>
                <a:ea typeface="Verdana" panose="020B0604030504040204" pitchFamily="34" charset="0"/>
                <a:cs typeface="Verdana" panose="020B0604030504040204" pitchFamily="34" charset="0"/>
              </a:rPr>
              <a:t>: None of the planners or presenters for this educational activity have relevant financial relationships to disclose with ineligible companies.</a:t>
            </a:r>
          </a:p>
          <a:p>
            <a:endParaRPr lang="en-US" sz="1200" b="1" dirty="0">
              <a:latin typeface="Verdana Pro Light" panose="020B0304030504040204" pitchFamily="34" charset="0"/>
              <a:ea typeface="Yu Gothic" panose="020B0400000000000000" pitchFamily="34" charset="-128"/>
              <a:cs typeface="Verdana" panose="020B0604030504040204" pitchFamily="34" charset="0"/>
            </a:endParaRPr>
          </a:p>
          <a:p>
            <a:r>
              <a:rPr lang="en-US" sz="1200" b="1" dirty="0">
                <a:latin typeface="Verdana Pro Light" panose="020B0304030504040204" pitchFamily="34" charset="0"/>
                <a:ea typeface="Yu Gothic" panose="020B0400000000000000" pitchFamily="34" charset="-128"/>
                <a:cs typeface="Verdana" panose="020B0604030504040204" pitchFamily="34" charset="0"/>
              </a:rPr>
              <a:t>Nursing Grand Rounds is sponsored by System Nursing Research Council</a:t>
            </a:r>
          </a:p>
          <a:p>
            <a:r>
              <a:rPr lang="en-US" sz="1200" dirty="0">
                <a:latin typeface="Verdana Pro Light" panose="020B0304030504040204" pitchFamily="34" charset="0"/>
                <a:ea typeface="Yu Gothic" panose="020B0400000000000000" pitchFamily="34" charset="-128"/>
                <a:cs typeface="Verdana" panose="020B0604030504040204" pitchFamily="34" charset="0"/>
              </a:rPr>
              <a:t>Virtual Sessions are held the 3</a:t>
            </a:r>
            <a:r>
              <a:rPr lang="en-US" sz="1200" baseline="30000" dirty="0">
                <a:latin typeface="Verdana Pro Light" panose="020B0304030504040204" pitchFamily="34" charset="0"/>
                <a:ea typeface="Yu Gothic" panose="020B0400000000000000" pitchFamily="34" charset="-128"/>
                <a:cs typeface="Verdana" panose="020B0604030504040204" pitchFamily="34" charset="0"/>
              </a:rPr>
              <a:t>rd</a:t>
            </a:r>
            <a:r>
              <a:rPr lang="en-US" sz="1200" dirty="0">
                <a:latin typeface="Verdana Pro Light" panose="020B0304030504040204" pitchFamily="34" charset="0"/>
                <a:ea typeface="Yu Gothic" panose="020B0400000000000000" pitchFamily="34" charset="-128"/>
                <a:cs typeface="Verdana" panose="020B0604030504040204" pitchFamily="34" charset="0"/>
              </a:rPr>
              <a:t> Thursday of the month from 1600 – 1700 using</a:t>
            </a:r>
          </a:p>
          <a:p>
            <a:r>
              <a:rPr lang="en-US" sz="1200" dirty="0">
                <a:latin typeface="Verdana Pro Light" panose="020B0304030504040204" pitchFamily="34" charset="0"/>
                <a:ea typeface="Yu Gothic" panose="020B0400000000000000" pitchFamily="34" charset="-128"/>
                <a:cs typeface="Verdana" panose="020B0604030504040204" pitchFamily="34" charset="0"/>
              </a:rPr>
              <a:t>Microsoft Teams Webinar.  You can access via QR code on flyers or on </a:t>
            </a:r>
          </a:p>
          <a:p>
            <a:r>
              <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hlinkClick r:id="rId3"/>
              </a:rPr>
              <a:t>AAH Nursing Hub-Shared Governance- Nursing Grand Rounds-August</a:t>
            </a:r>
            <a:endParaRPr lang="en-US" sz="1200" dirty="0">
              <a:solidFill>
                <a:srgbClr val="C00000"/>
              </a:solidFill>
              <a:latin typeface="Verdana Pro Light" panose="020B0304030504040204" pitchFamily="34" charset="0"/>
              <a:ea typeface="Yu Gothic" panose="020B0400000000000000" pitchFamily="34" charset="-128"/>
              <a:cs typeface="Verdana" panose="020B0604030504040204" pitchFamily="34" charset="0"/>
            </a:endParaRPr>
          </a:p>
          <a:p>
            <a:r>
              <a:rPr lang="en-US" sz="1200" dirty="0">
                <a:latin typeface="Verdana Pro Light" panose="020B0304030504040204" pitchFamily="34" charset="0"/>
                <a:ea typeface="Yu Gothic" panose="020B0400000000000000" pitchFamily="34" charset="-128"/>
                <a:cs typeface="Verdana" panose="020B0604030504040204" pitchFamily="34" charset="0"/>
              </a:rPr>
              <a:t>The recorded  sessions will be available as self-learning program (SLP) </a:t>
            </a:r>
          </a:p>
          <a:p>
            <a:r>
              <a:rPr lang="en-US" sz="1200" dirty="0">
                <a:latin typeface="Verdana Pro Light" panose="020B0304030504040204" pitchFamily="34" charset="0"/>
                <a:ea typeface="Yu Gothic" panose="020B0400000000000000" pitchFamily="34" charset="-128"/>
                <a:cs typeface="Verdana" panose="020B0604030504040204" pitchFamily="34" charset="0"/>
              </a:rPr>
              <a:t>in Workday from 9/1/22 to 12/31/22.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Questions?  Please contact:  </a:t>
            </a:r>
            <a:r>
              <a:rPr lang="en-US" sz="1200" dirty="0">
                <a:latin typeface="Verdana Pro Light" panose="020B0304030504040204" pitchFamily="34" charset="0"/>
                <a:ea typeface="Verdana" panose="020B0604030504040204" pitchFamily="34" charset="0"/>
                <a:cs typeface="Verdana" panose="020B0604030504040204" pitchFamily="34" charset="0"/>
              </a:rPr>
              <a:t>Mary Hook, PhD, RN-BC – Lead Nurse Planner  414-218-0990   </a:t>
            </a:r>
            <a:r>
              <a:rPr lang="en-US" sz="1200" u="sng" dirty="0">
                <a:latin typeface="Verdana Pro Light" panose="020B0304030504040204" pitchFamily="34" charset="0"/>
                <a:ea typeface="Verdana" panose="020B0604030504040204" pitchFamily="34" charset="0"/>
                <a:cs typeface="Verdana" panose="020B0604030504040204" pitchFamily="34" charset="0"/>
                <a:hlinkClick r:id="rId4"/>
              </a:rPr>
              <a:t>mary.hook@aah.</a:t>
            </a:r>
            <a:r>
              <a:rPr lang="en-US" sz="1200" dirty="0">
                <a:latin typeface="Verdana Pro Light" panose="020B0304030504040204" pitchFamily="34" charset="0"/>
                <a:ea typeface="Verdana" panose="020B0604030504040204" pitchFamily="34" charset="0"/>
                <a:cs typeface="Verdana" panose="020B0604030504040204" pitchFamily="34" charset="0"/>
                <a:hlinkClick r:id="rId4"/>
              </a:rPr>
              <a:t>org</a:t>
            </a:r>
            <a:r>
              <a:rPr lang="en-US" sz="1200" dirty="0">
                <a:latin typeface="Verdana Pro Light" panose="020B0304030504040204" pitchFamily="34" charset="0"/>
                <a:ea typeface="Verdana" panose="020B0604030504040204" pitchFamily="34" charset="0"/>
                <a:cs typeface="Verdana" panose="020B0604030504040204" pitchFamily="34" charset="0"/>
              </a:rPr>
              <a:t> OR Cynde Garza – Project Coordinator </a:t>
            </a:r>
            <a:r>
              <a:rPr lang="en-US" sz="1200" dirty="0">
                <a:latin typeface="Verdana Pro Light" panose="020B0304030504040204" pitchFamily="34" charset="0"/>
                <a:ea typeface="Verdana" panose="020B0604030504040204" pitchFamily="34" charset="0"/>
                <a:cs typeface="Verdana" panose="020B0604030504040204" pitchFamily="34" charset="0"/>
                <a:hlinkClick r:id="rId5"/>
              </a:rPr>
              <a:t>Cynthia.Garza@aah.org</a:t>
            </a:r>
            <a:r>
              <a:rPr lang="en-US" sz="1200" dirty="0">
                <a:latin typeface="Verdana Pro Light" panose="020B0304030504040204" pitchFamily="34" charset="0"/>
                <a:ea typeface="Verdana" panose="020B0604030504040204" pitchFamily="34" charset="0"/>
                <a:cs typeface="Verdana" panose="020B0604030504040204" pitchFamily="34" charset="0"/>
              </a:rPr>
              <a:t> </a:t>
            </a:r>
          </a:p>
          <a:p>
            <a:endParaRPr lang="en-US" sz="1200" dirty="0">
              <a:latin typeface="Verdana Pro Light" panose="020B0304030504040204" pitchFamily="34" charset="0"/>
              <a:ea typeface="Verdana" panose="020B0604030504040204" pitchFamily="34" charset="0"/>
              <a:cs typeface="Verdana" panose="020B0604030504040204" pitchFamily="34" charset="0"/>
            </a:endParaRPr>
          </a:p>
          <a:p>
            <a:r>
              <a:rPr lang="en-US" sz="1200" b="1" dirty="0">
                <a:latin typeface="Verdana Pro Light" panose="020B0304030504040204" pitchFamily="34" charset="0"/>
                <a:ea typeface="Verdana" panose="020B0604030504040204" pitchFamily="34" charset="0"/>
                <a:cs typeface="Verdana" panose="020B0604030504040204" pitchFamily="34" charset="0"/>
              </a:rPr>
              <a:t>Accreditation Statement</a:t>
            </a:r>
            <a:r>
              <a:rPr lang="en-US" sz="1200" dirty="0">
                <a:latin typeface="Verdana Pro Light" panose="020B0304030504040204" pitchFamily="34" charset="0"/>
                <a:ea typeface="Verdana" panose="020B0604030504040204" pitchFamily="34" charset="0"/>
                <a:cs typeface="Verdana" panose="020B0604030504040204" pitchFamily="34" charset="0"/>
              </a:rPr>
              <a:t>: Advocate Aurora Health is approved as a provider of nursing continuing professional development by the Ohio Nurses Association, an accredited approver by the American Nurses Credentialing Center's Commission on Accreditation. (OBN-001-91</a:t>
            </a:r>
            <a:r>
              <a:rPr lang="en-US" sz="1200" dirty="0">
                <a:latin typeface="Verdana" panose="020B0604030504040204" pitchFamily="34" charset="0"/>
                <a:ea typeface="Verdana" panose="020B0604030504040204" pitchFamily="34" charset="0"/>
                <a:cs typeface="Verdana" panose="020B0604030504040204" pitchFamily="34" charset="0"/>
              </a:rPr>
              <a:t>)​.</a:t>
            </a:r>
            <a:endParaRPr lang="en-US" sz="1200" dirty="0"/>
          </a:p>
        </p:txBody>
      </p:sp>
      <p:sp>
        <p:nvSpPr>
          <p:cNvPr id="9" name="Shape 113">
            <a:extLst>
              <a:ext uri="{FF2B5EF4-FFF2-40B4-BE49-F238E27FC236}">
                <a16:creationId xmlns:a16="http://schemas.microsoft.com/office/drawing/2014/main" id="{85F72F42-51D7-48A7-9DE7-784EB38AA65A}"/>
              </a:ext>
            </a:extLst>
          </p:cNvPr>
          <p:cNvSpPr/>
          <p:nvPr/>
        </p:nvSpPr>
        <p:spPr>
          <a:xfrm>
            <a:off x="156459" y="1172052"/>
            <a:ext cx="7504296" cy="430886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t">
            <a:spAutoFit/>
          </a:bodyPr>
          <a:lstStyle>
            <a:lvl1pPr>
              <a:defRPr sz="3800" baseline="30000">
                <a:latin typeface="Arial"/>
                <a:ea typeface="Arial"/>
                <a:cs typeface="Arial"/>
                <a:sym typeface="Arial"/>
              </a:defRPr>
            </a:lvl1pPr>
          </a:lstStyle>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OR Traffic Study:</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4200" b="1" dirty="0">
                <a:latin typeface="Verdana" panose="020B0604030504040204" pitchFamily="34" charset="0"/>
                <a:ea typeface="Verdana" panose="020B0604030504040204" pitchFamily="34" charset="0"/>
              </a:rPr>
              <a:t>Multi-site Results</a:t>
            </a:r>
          </a:p>
          <a:p>
            <a:pPr marL="0" marR="0" lvl="0" indent="0" algn="l" defTabSz="855852"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Presenters</a:t>
            </a:r>
            <a:r>
              <a:rPr lang="en-US" sz="22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effectLst/>
                <a:latin typeface="Verdana" panose="020B0604030504040204" pitchFamily="34" charset="0"/>
                <a:ea typeface="Verdana" panose="020B0604030504040204" pitchFamily="34" charset="0"/>
                <a:cs typeface="Times New Roman" panose="02020603050405020304" pitchFamily="18" charset="0"/>
              </a:rPr>
              <a:t>Kimberly M. Mitchell </a:t>
            </a:r>
            <a:r>
              <a:rPr lang="en-US" sz="2000" b="1" i="0" dirty="0">
                <a:solidFill>
                  <a:srgbClr val="000000"/>
                </a:solidFill>
                <a:effectLst/>
                <a:latin typeface="Verdana" panose="020B0604030504040204" pitchFamily="34" charset="0"/>
                <a:ea typeface="Verdana" panose="020B0604030504040204" pitchFamily="34" charset="0"/>
              </a:rPr>
              <a:t>MSN, RN, ACNS-BC, CNS-CP, CNOR </a:t>
            </a:r>
            <a:endParaRPr lang="en-US" sz="2000" b="1"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latin typeface="Verdana" panose="020B0604030504040204" pitchFamily="34" charset="0"/>
                <a:ea typeface="Verdana" panose="020B0604030504040204" pitchFamily="34" charset="0"/>
                <a:cs typeface="Times New Roman" panose="02020603050405020304" pitchFamily="18" charset="0"/>
              </a:rPr>
              <a:t>Margaret Kuehl</a:t>
            </a:r>
            <a:r>
              <a:rPr lang="en-US" sz="2000" b="1" dirty="0">
                <a:effectLst/>
                <a:latin typeface="Verdana" panose="020B0604030504040204" pitchFamily="34" charset="0"/>
                <a:ea typeface="Verdana" panose="020B0604030504040204" pitchFamily="34" charset="0"/>
                <a:cs typeface="Times New Roman" panose="02020603050405020304" pitchFamily="18" charset="0"/>
              </a:rPr>
              <a:t>, MSN, RN, CNOR </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latin typeface="Verdana" panose="020B0604030504040204" pitchFamily="34" charset="0"/>
                <a:ea typeface="Verdana" panose="020B0604030504040204" pitchFamily="34" charset="0"/>
                <a:cs typeface="Times New Roman" panose="02020603050405020304" pitchFamily="18" charset="0"/>
              </a:rPr>
              <a:t>Mark Crucero MSN, RN, CNOR, CSSM, CNAMB, NE-BC</a:t>
            </a:r>
          </a:p>
          <a:p>
            <a:pPr marL="0" marR="0" lvl="0" indent="0" algn="l" defTabSz="855852"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Stephanie Gore BSN, RN, CNOR</a:t>
            </a:r>
          </a:p>
          <a:p>
            <a:pPr marL="0" marR="0" lvl="0" indent="0" algn="l" defTabSz="855852"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sng"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Overview</a:t>
            </a: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a:p>
            <a:pPr eaLnBrk="0" fontAlgn="base" hangingPunct="0">
              <a:defRPr/>
            </a:pPr>
            <a:r>
              <a:rPr lang="en-US" sz="1900" dirty="0">
                <a:effectLst/>
                <a:latin typeface="Verdana" panose="020B0604030504040204" pitchFamily="34" charset="0"/>
                <a:ea typeface="Verdana" panose="020B0604030504040204" pitchFamily="34" charset="0"/>
                <a:cs typeface="Times New Roman" panose="02020603050405020304" pitchFamily="18" charset="0"/>
              </a:rPr>
              <a:t>Hospital-acquired surgical site infections (SSI) are costly and may occur despite use of best practices for prevention in the operating room (CDC, 2020).  This presentation will feature results from a multi-site research study designed to describe use of best practices, OR “traffic” patterns, and </a:t>
            </a:r>
            <a:r>
              <a:rPr lang="en-US" sz="1900" dirty="0">
                <a:latin typeface="Verdana" panose="020B0604030504040204" pitchFamily="34" charset="0"/>
                <a:ea typeface="Verdana" panose="020B0604030504040204" pitchFamily="34" charset="0"/>
                <a:cs typeface="Times New Roman" panose="02020603050405020304" pitchFamily="18" charset="0"/>
              </a:rPr>
              <a:t>airborne </a:t>
            </a:r>
            <a:r>
              <a:rPr lang="en-US" sz="1900" dirty="0">
                <a:effectLst/>
                <a:latin typeface="Verdana" panose="020B0604030504040204" pitchFamily="34" charset="0"/>
                <a:ea typeface="Verdana" panose="020B0604030504040204" pitchFamily="34" charset="0"/>
                <a:cs typeface="Times New Roman" panose="02020603050405020304" pitchFamily="18" charset="0"/>
              </a:rPr>
              <a:t>microbial counts for colon and abdominal hysterectomy procedures. </a:t>
            </a:r>
            <a:endParaRPr lang="en-US" sz="1800" b="1" dirty="0">
              <a:solidFill>
                <a:prstClr val="black"/>
              </a:solidFill>
              <a:effectLst/>
              <a:latin typeface="Calibri" panose="020F0502020204030204" pitchFamily="34" charset="0"/>
              <a:ea typeface="Verdana" panose="020B0604030504040204" pitchFamily="34" charset="0"/>
              <a:cs typeface="Times New Roman" panose="02020603050405020304" pitchFamily="18" charset="0"/>
            </a:endParaRPr>
          </a:p>
          <a:p>
            <a:pPr eaLnBrk="0" fontAlgn="base" hangingPunct="0">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Objectives</a:t>
            </a: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Participants will be able to:</a:t>
            </a:r>
          </a:p>
          <a:p>
            <a:pPr marR="0" lvl="0" algn="l" defTabSz="855852" rtl="0" eaLnBrk="0" fontAlgn="base" latinLnBrk="0" hangingPunct="0">
              <a:lnSpc>
                <a:spcPct val="100000"/>
              </a:lnSpc>
              <a:spcBef>
                <a:spcPts val="0"/>
              </a:spcBef>
              <a:spcAft>
                <a:spcPts val="0"/>
              </a:spcAft>
              <a:buClrTx/>
              <a:buSzPct val="75000"/>
              <a:tabLst/>
              <a:defRPr/>
            </a:pPr>
            <a:r>
              <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1. Describe the study aims &amp; </a:t>
            </a: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design describing care, traffic, and airborne microbial counts.</a:t>
            </a:r>
          </a:p>
          <a:p>
            <a:pPr marR="0" lvl="0" algn="l" defTabSz="855852" rtl="0" eaLnBrk="0" fontAlgn="base" latinLnBrk="0" hangingPunct="0">
              <a:lnSpc>
                <a:spcPct val="100000"/>
              </a:lnSpc>
              <a:spcBef>
                <a:spcPts val="0"/>
              </a:spcBef>
              <a:spcAft>
                <a:spcPts val="0"/>
              </a:spcAft>
              <a:buClrTx/>
              <a:buSzPct val="75000"/>
              <a:tabLst/>
              <a:defRPr/>
            </a:pP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2. Discuss study findings and implications for patient care. </a:t>
            </a:r>
            <a:endParaRPr kumimoji="0" lang="en-US" sz="19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855852" rtl="0" eaLnBrk="0" fontAlgn="base" latinLnBrk="0" hangingPunct="0">
              <a:lnSpc>
                <a:spcPct val="100000"/>
              </a:lnSpc>
              <a:spcBef>
                <a:spcPts val="0"/>
              </a:spcBef>
              <a:spcAft>
                <a:spcPts val="0"/>
              </a:spcAft>
              <a:buClrTx/>
              <a:buSzTx/>
              <a:buFontTx/>
              <a:buNone/>
              <a:tabLst/>
              <a:defRPr/>
            </a:pPr>
            <a:r>
              <a:rPr kumimoji="0" lang="en-US" sz="1900" b="1"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Desired Outcome: </a:t>
            </a:r>
            <a:r>
              <a:rPr kumimoji="0" lang="en-US" sz="190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At the end of the presentation, participants will be asked to use a Likert Scale to rate their knowledge </a:t>
            </a:r>
            <a:r>
              <a:rPr lang="en-US" sz="1900" dirty="0">
                <a:solidFill>
                  <a:prstClr val="black"/>
                </a:solidFill>
                <a:latin typeface="Verdana" panose="020B0604030504040204" pitchFamily="34" charset="0"/>
                <a:ea typeface="Verdana" panose="020B0604030504040204" pitchFamily="34" charset="0"/>
                <a:cs typeface="Verdana" panose="020B0604030504040204" pitchFamily="34" charset="0"/>
              </a:rPr>
              <a:t>about findings and implications of the OR Traffic study</a:t>
            </a:r>
            <a:r>
              <a:rPr kumimoji="0" lang="en-US" sz="190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p>
        </p:txBody>
      </p:sp>
      <p:pic>
        <p:nvPicPr>
          <p:cNvPr id="1028" name="Picture 4" descr="people in white shirt holding clear drinking glasses">
            <a:extLst>
              <a:ext uri="{FF2B5EF4-FFF2-40B4-BE49-F238E27FC236}">
                <a16:creationId xmlns:a16="http://schemas.microsoft.com/office/drawing/2014/main" id="{8552E539-6DD6-4FCE-A6E2-A4B0EBCC6D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8433" y="941220"/>
            <a:ext cx="2037508" cy="20375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Qr code&#10;&#10;Description automatically generated">
            <a:extLst>
              <a:ext uri="{FF2B5EF4-FFF2-40B4-BE49-F238E27FC236}">
                <a16:creationId xmlns:a16="http://schemas.microsoft.com/office/drawing/2014/main" id="{9454DFF9-7AC9-428A-8A18-FAB6B30A8410}"/>
              </a:ext>
            </a:extLst>
          </p:cNvPr>
          <p:cNvPicPr>
            <a:picLocks noChangeAspect="1"/>
          </p:cNvPicPr>
          <p:nvPr/>
        </p:nvPicPr>
        <p:blipFill>
          <a:blip r:embed="rId7"/>
          <a:stretch>
            <a:fillRect/>
          </a:stretch>
        </p:blipFill>
        <p:spPr>
          <a:xfrm>
            <a:off x="6073015" y="6940495"/>
            <a:ext cx="1371600" cy="1371600"/>
          </a:xfrm>
          <a:prstGeom prst="rect">
            <a:avLst/>
          </a:prstGeom>
        </p:spPr>
      </p:pic>
    </p:spTree>
    <p:extLst>
      <p:ext uri="{BB962C8B-B14F-4D97-AF65-F5344CB8AC3E}">
        <p14:creationId xmlns:p14="http://schemas.microsoft.com/office/powerpoint/2010/main" val="52533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385" y="9672152"/>
            <a:ext cx="5081560" cy="215444"/>
          </a:xfrm>
          <a:prstGeom prst="rect">
            <a:avLst/>
          </a:prstGeom>
          <a:noFill/>
        </p:spPr>
        <p:txBody>
          <a:bodyPr wrap="square" rtlCol="0">
            <a:spAutoFit/>
          </a:bodyPr>
          <a:lstStyle/>
          <a:p>
            <a:r>
              <a:rPr lang="en-US" sz="800" dirty="0">
                <a:latin typeface="Arial" charset="0"/>
                <a:ea typeface="Arial" charset="0"/>
                <a:cs typeface="Arial" charset="0"/>
              </a:rPr>
              <a:t>Created by Hook/Garza   Created 05.11.22   Revised   Post until  081822</a:t>
            </a:r>
            <a:endParaRPr lang="en-US" sz="900" dirty="0">
              <a:latin typeface="Arial" charset="0"/>
              <a:ea typeface="Arial" charset="0"/>
              <a:cs typeface="Arial" charset="0"/>
            </a:endParaRPr>
          </a:p>
        </p:txBody>
      </p:sp>
      <p:sp>
        <p:nvSpPr>
          <p:cNvPr id="6" name="Shape 113"/>
          <p:cNvSpPr/>
          <p:nvPr/>
        </p:nvSpPr>
        <p:spPr>
          <a:xfrm>
            <a:off x="486216" y="2571258"/>
            <a:ext cx="6670441" cy="417549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panose="020B0604030504040204" pitchFamily="34" charset="0"/>
                <a:ea typeface="Verdana" panose="020B0604030504040204" pitchFamily="34" charset="0"/>
                <a:cs typeface="Verdana"/>
              </a:rPr>
              <a:t>OR Traffic Study: Multi-site Results</a:t>
            </a:r>
          </a:p>
          <a:p>
            <a:endParaRPr lang="en-US" sz="2000" baseline="0" dirty="0">
              <a:latin typeface="Verdana" panose="020B0604030504040204" pitchFamily="34" charset="0"/>
              <a:ea typeface="Verdana" panose="020B0604030504040204" pitchFamily="34" charset="0"/>
              <a:cs typeface="Verdana"/>
            </a:endParaRPr>
          </a:p>
          <a:p>
            <a:r>
              <a:rPr lang="en-US" sz="2000" b="1" dirty="0">
                <a:latin typeface="Verdana" panose="020B0604030504040204" pitchFamily="34" charset="0"/>
                <a:ea typeface="Verdana" panose="020B0604030504040204" pitchFamily="34" charset="0"/>
                <a:cs typeface="Verdana" panose="020B0604030504040204" pitchFamily="34" charset="0"/>
              </a:rPr>
              <a:t>Presenters:</a:t>
            </a:r>
          </a:p>
          <a:p>
            <a:pPr lvl="1" defTabSz="855852" fontAlgn="auto">
              <a:spcBef>
                <a:spcPts val="0"/>
              </a:spcBef>
              <a:spcAft>
                <a:spcPts val="0"/>
              </a:spcAft>
              <a:tabLst/>
              <a:defRPr/>
            </a:pPr>
            <a:endParaRPr lang="it-IT" sz="2000" b="1" baseline="30000" dirty="0">
              <a:solidFill>
                <a:prstClr val="black"/>
              </a:solidFill>
              <a:latin typeface="Verdana" panose="020B0604030504040204" pitchFamily="34" charset="0"/>
              <a:ea typeface="Verdana" panose="020B0604030504040204" pitchFamily="34" charset="0"/>
              <a:cs typeface="Verdana" panose="020B0604030504040204" pitchFamily="34" charset="0"/>
              <a:sym typeface="Arial"/>
            </a:endParaRPr>
          </a:p>
          <a:p>
            <a:pPr lvl="1" defTabSz="855852" fontAlgn="auto">
              <a:spcBef>
                <a:spcPts val="0"/>
              </a:spcBef>
              <a:spcAft>
                <a:spcPts val="0"/>
              </a:spcAft>
              <a:tabLst/>
              <a:defRPr/>
            </a:pPr>
            <a:endParaRPr lang="it-IT" sz="2000" b="1" baseline="30000" dirty="0">
              <a:solidFill>
                <a:prstClr val="black"/>
              </a:solidFill>
              <a:latin typeface="Verdana" panose="020B0604030504040204" pitchFamily="34" charset="0"/>
              <a:ea typeface="Verdana" panose="020B0604030504040204" pitchFamily="34" charset="0"/>
              <a:cs typeface="Verdana" panose="020B0604030504040204" pitchFamily="34" charset="0"/>
              <a:sym typeface="Arial"/>
            </a:endParaRPr>
          </a:p>
          <a:p>
            <a:pPr lvl="1" defTabSz="855852" fontAlgn="auto">
              <a:spcBef>
                <a:spcPts val="0"/>
              </a:spcBef>
              <a:spcAft>
                <a:spcPts val="0"/>
              </a:spcAft>
              <a:tabLst/>
              <a:defRPr/>
            </a:pPr>
            <a:r>
              <a:rPr lang="it-IT" sz="2000" b="1" baseline="30000" dirty="0">
                <a:solidFill>
                  <a:prstClr val="black"/>
                </a:solidFill>
                <a:latin typeface="Verdana" panose="020B0604030504040204" pitchFamily="34" charset="0"/>
                <a:ea typeface="Verdana" panose="020B0604030504040204" pitchFamily="34" charset="0"/>
                <a:cs typeface="Verdana" panose="020B0604030504040204" pitchFamily="34" charset="0"/>
                <a:sym typeface="Arial"/>
              </a:rPr>
              <a:t>Kimberly M. Mitchell, MSN, RN, ACNS-BC, CNS-CP, CNOR</a:t>
            </a:r>
            <a:endParaRPr kumimoji="0" lang="it-IT" sz="2000" i="1"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lvl="1" defTabSz="855852" fontAlgn="auto">
              <a:spcBef>
                <a:spcPts val="0"/>
              </a:spcBef>
              <a:spcAft>
                <a:spcPts val="0"/>
              </a:spcAft>
              <a:tabLst/>
              <a:defRPr/>
            </a:pPr>
            <a:r>
              <a:rPr lang="en-US" sz="2000" b="1" baseline="30000" dirty="0">
                <a:solidFill>
                  <a:srgbClr val="000000"/>
                </a:solidFill>
                <a:latin typeface="Verdana" panose="020B0604030504040204" pitchFamily="34" charset="0"/>
                <a:ea typeface="Verdana" panose="020B0604030504040204" pitchFamily="34" charset="0"/>
                <a:cs typeface="Arial"/>
                <a:sym typeface="Arial"/>
              </a:rPr>
              <a:t>Margaret Kuehl, MSN, RN, CNOR</a:t>
            </a:r>
          </a:p>
          <a:p>
            <a:pPr lvl="1" defTabSz="855852" fontAlgn="auto">
              <a:spcBef>
                <a:spcPts val="0"/>
              </a:spcBef>
              <a:spcAft>
                <a:spcPts val="0"/>
              </a:spcAft>
              <a:tabLst/>
              <a:defRPr/>
            </a:pPr>
            <a:r>
              <a:rPr lang="en-US" sz="2000" b="1" baseline="30000" dirty="0">
                <a:solidFill>
                  <a:srgbClr val="000000"/>
                </a:solidFill>
                <a:latin typeface="Verdana" panose="020B0604030504040204" pitchFamily="34" charset="0"/>
                <a:ea typeface="Verdana" panose="020B0604030504040204" pitchFamily="34" charset="0"/>
                <a:sym typeface="Arial"/>
              </a:rPr>
              <a:t>Mark Crucero, MSN, RN, CNOR, CSSM, CNAMB, NE-BC</a:t>
            </a:r>
          </a:p>
          <a:p>
            <a:pPr lvl="1" defTabSz="855852" fontAlgn="auto">
              <a:spcBef>
                <a:spcPts val="0"/>
              </a:spcBef>
              <a:spcAft>
                <a:spcPts val="0"/>
              </a:spcAft>
              <a:tabLst/>
              <a:defRPr/>
            </a:pPr>
            <a:r>
              <a:rPr lang="en-US" sz="2000" b="1" baseline="30000" dirty="0">
                <a:solidFill>
                  <a:srgbClr val="000000"/>
                </a:solidFill>
                <a:latin typeface="Verdana" panose="020B0604030504040204" pitchFamily="34" charset="0"/>
                <a:ea typeface="Verdana" panose="020B0604030504040204" pitchFamily="34" charset="0"/>
                <a:sym typeface="Arial"/>
              </a:rPr>
              <a:t>Stephanie Gore, BSN, RN, CNOR</a:t>
            </a:r>
          </a:p>
          <a:p>
            <a:pPr lvl="1" defTabSz="855852" fontAlgn="auto">
              <a:spcBef>
                <a:spcPts val="0"/>
              </a:spcBef>
              <a:spcAft>
                <a:spcPts val="0"/>
              </a:spcAft>
              <a:tabLst/>
              <a:defRPr/>
            </a:pPr>
            <a:endParaRPr lang="en-US" sz="2000" b="1" baseline="30000" dirty="0">
              <a:solidFill>
                <a:prstClr val="black"/>
              </a:solidFill>
              <a:latin typeface="Verdana" panose="020B0604030504040204" pitchFamily="34" charset="0"/>
              <a:ea typeface="Verdana" panose="020B0604030504040204" pitchFamily="34" charset="0"/>
              <a:sym typeface="Arial"/>
            </a:endParaRPr>
          </a:p>
          <a:p>
            <a:pPr marL="228600" eaLnBrk="0" hangingPunct="0"/>
            <a:r>
              <a:rPr lang="en-US" sz="2000" b="1" baseline="30000" dirty="0">
                <a:solidFill>
                  <a:prstClr val="black"/>
                </a:solidFill>
                <a:latin typeface="Verdana" panose="020B0604030504040204" pitchFamily="34" charset="0"/>
                <a:ea typeface="Verdana" panose="020B0604030504040204" pitchFamily="34" charset="0"/>
                <a:sym typeface="Arial"/>
              </a:rPr>
              <a:t>Overview:</a:t>
            </a:r>
            <a:r>
              <a:rPr lang="en-US" sz="2000" baseline="30000" dirty="0">
                <a:solidFill>
                  <a:prstClr val="black"/>
                </a:solidFill>
                <a:latin typeface="Verdana" panose="020B0604030504040204" pitchFamily="34" charset="0"/>
                <a:ea typeface="Verdana" panose="020B0604030504040204" pitchFamily="34" charset="0"/>
                <a:sym typeface="Arial"/>
              </a:rPr>
              <a:t> </a:t>
            </a:r>
            <a:r>
              <a:rPr lang="en-US" sz="2000" dirty="0">
                <a:solidFill>
                  <a:prstClr val="black"/>
                </a:solidFill>
                <a:latin typeface="Verdana" panose="020B0604030504040204" pitchFamily="34" charset="0"/>
                <a:ea typeface="Verdana" panose="020B0604030504040204" pitchFamily="34" charset="0"/>
              </a:rPr>
              <a:t>Hospital-acquired surgical site infections (SSI) are costly and may occur despite use of best practices for prevention in the operating room (CDC, 2020). This presentation will feature results from a multi-site research study designed to describe use of best practices, OR “traffic” patterns, and airborne microbial counts for colon and abdominal hysterectomy procedures. </a:t>
            </a:r>
          </a:p>
          <a:p>
            <a:pPr marL="228600" eaLnBrk="0" hangingPunct="0"/>
            <a:endParaRPr lang="en-US" sz="2000" dirty="0">
              <a:solidFill>
                <a:prstClr val="black"/>
              </a:solidFill>
              <a:latin typeface="Verdana" panose="020B0604030504040204" pitchFamily="34" charset="0"/>
              <a:ea typeface="Verdana" panose="020B0604030504040204" pitchFamily="34" charset="0"/>
            </a:endParaRPr>
          </a:p>
          <a:p>
            <a:pPr marL="228600" eaLnBrk="0" hangingPunct="0"/>
            <a:r>
              <a:rPr kumimoji="0" lang="en-US" sz="20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sym typeface="Arial"/>
              </a:rPr>
              <a:t>1.0 contact hour will be awarded upon successful completion of program</a:t>
            </a:r>
          </a:p>
          <a:p>
            <a:endParaRPr lang="en-US" sz="1200" baseline="0" dirty="0">
              <a:latin typeface="Verdana"/>
              <a:cs typeface="Verdana"/>
            </a:endParaRPr>
          </a:p>
        </p:txBody>
      </p:sp>
      <p:sp>
        <p:nvSpPr>
          <p:cNvPr id="7" name="Shape 113"/>
          <p:cNvSpPr/>
          <p:nvPr/>
        </p:nvSpPr>
        <p:spPr>
          <a:xfrm>
            <a:off x="486216" y="1924701"/>
            <a:ext cx="6670441"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3800" baseline="30000">
                <a:latin typeface="Arial"/>
                <a:ea typeface="Arial"/>
                <a:cs typeface="Arial"/>
                <a:sym typeface="Arial"/>
              </a:defRPr>
            </a:lvl1pPr>
          </a:lstStyle>
          <a:p>
            <a:r>
              <a:rPr lang="en-US" sz="2000" b="1" baseline="0" dirty="0">
                <a:latin typeface="Verdana"/>
                <a:cs typeface="Verdana"/>
              </a:rPr>
              <a:t>Thursday, August 18th  4pm -5pm</a:t>
            </a:r>
          </a:p>
        </p:txBody>
      </p:sp>
      <p:sp>
        <p:nvSpPr>
          <p:cNvPr id="9" name="TextBox 8">
            <a:extLst>
              <a:ext uri="{FF2B5EF4-FFF2-40B4-BE49-F238E27FC236}">
                <a16:creationId xmlns:a16="http://schemas.microsoft.com/office/drawing/2014/main" id="{41023877-3244-4115-8B83-7CA56B93BE68}"/>
              </a:ext>
            </a:extLst>
          </p:cNvPr>
          <p:cNvSpPr txBox="1"/>
          <p:nvPr/>
        </p:nvSpPr>
        <p:spPr>
          <a:xfrm>
            <a:off x="333978" y="8616364"/>
            <a:ext cx="7346109" cy="369332"/>
          </a:xfrm>
          <a:prstGeom prst="rect">
            <a:avLst/>
          </a:prstGeom>
          <a:noFill/>
        </p:spPr>
        <p:txBody>
          <a:bodyPr wrap="square" rtlCol="0">
            <a:spAutoFit/>
          </a:bodyPr>
          <a:lstStyle/>
          <a:p>
            <a:pPr algn="ctr"/>
            <a:r>
              <a:rPr lang="en-US" dirty="0"/>
              <a:t>Scan here to register and receive a calendar invite </a:t>
            </a:r>
            <a:r>
              <a:rPr lang="en-US" b="1" dirty="0"/>
              <a:t>or </a:t>
            </a:r>
            <a:r>
              <a:rPr lang="en-US" dirty="0"/>
              <a:t>join day of</a:t>
            </a:r>
          </a:p>
        </p:txBody>
      </p:sp>
      <p:sp>
        <p:nvSpPr>
          <p:cNvPr id="10" name="TextBox 9">
            <a:extLst>
              <a:ext uri="{FF2B5EF4-FFF2-40B4-BE49-F238E27FC236}">
                <a16:creationId xmlns:a16="http://schemas.microsoft.com/office/drawing/2014/main" id="{957724EC-7D52-473E-9FF6-1F8A12D52459}"/>
              </a:ext>
            </a:extLst>
          </p:cNvPr>
          <p:cNvSpPr txBox="1"/>
          <p:nvPr/>
        </p:nvSpPr>
        <p:spPr>
          <a:xfrm>
            <a:off x="241181" y="8968293"/>
            <a:ext cx="7346109" cy="610936"/>
          </a:xfrm>
          <a:prstGeom prst="rect">
            <a:avLst/>
          </a:prstGeom>
          <a:noFill/>
        </p:spPr>
        <p:txBody>
          <a:bodyPr wrap="square" rtlCol="0">
            <a:spAutoFit/>
          </a:bodyPr>
          <a:lstStyle/>
          <a:p>
            <a:r>
              <a:rPr lang="en-US" i="1" dirty="0">
                <a:solidFill>
                  <a:srgbClr val="003B5C"/>
                </a:solidFill>
              </a:rPr>
              <a:t>Visit Events on AAH Nursing Hub-&gt;Shared Governance-&gt;Nursing Grand Rounds for a hyperlink to register</a:t>
            </a:r>
          </a:p>
        </p:txBody>
      </p:sp>
      <p:sp>
        <p:nvSpPr>
          <p:cNvPr id="5" name="Shape 114"/>
          <p:cNvSpPr/>
          <p:nvPr/>
        </p:nvSpPr>
        <p:spPr>
          <a:xfrm>
            <a:off x="241181" y="228207"/>
            <a:ext cx="7346109" cy="1298813"/>
          </a:xfrm>
          <a:prstGeom prst="rect">
            <a:avLst/>
          </a:prstGeom>
          <a:noFill/>
          <a:ln w="12700">
            <a:noFill/>
            <a:miter lim="400000"/>
          </a:ln>
          <a:effectLst>
            <a:softEdge rad="12700"/>
          </a:effectLst>
          <a:extLst>
            <a:ext uri="{C572A759-6A51-4108-AA02-DFA0A04FC94B}">
              <ma14:wrappingTextBoxFlag xmlns="" xmlns:ma14="http://schemas.microsoft.com/office/mac/drawingml/2011/main" val="1"/>
            </a:ext>
          </a:extLst>
        </p:spPr>
        <p:txBody>
          <a:bodyPr wrap="square" lIns="45718" tIns="45718" rIns="45718" bIns="45718">
            <a:spAutoFit/>
          </a:bodyPr>
          <a:lstStyle/>
          <a:p>
            <a:pPr algn="ctr">
              <a:defRPr sz="5000" b="1">
                <a:latin typeface="Arial"/>
                <a:ea typeface="Arial"/>
                <a:cs typeface="Arial"/>
                <a:sym typeface="Arial"/>
              </a:defRPr>
            </a:pPr>
            <a:r>
              <a:rPr lang="en-US" sz="4000" dirty="0">
                <a:solidFill>
                  <a:schemeClr val="bg1"/>
                </a:solidFill>
              </a:rPr>
              <a:t>Nursing Grand Rounds</a:t>
            </a:r>
          </a:p>
          <a:p>
            <a:pPr algn="ctr">
              <a:lnSpc>
                <a:spcPct val="80000"/>
              </a:lnSpc>
              <a:defRPr sz="2500">
                <a:latin typeface="Arial"/>
                <a:ea typeface="Arial"/>
                <a:cs typeface="Arial"/>
                <a:sym typeface="Arial"/>
              </a:defRPr>
            </a:pPr>
            <a:r>
              <a:rPr lang="en-US" sz="2400" dirty="0">
                <a:solidFill>
                  <a:schemeClr val="bg1"/>
                </a:solidFill>
                <a:latin typeface="Verdana"/>
                <a:cs typeface="Verdana"/>
              </a:rPr>
              <a:t>SAVE THE DATE</a:t>
            </a:r>
          </a:p>
          <a:p>
            <a:pPr algn="ctr">
              <a:lnSpc>
                <a:spcPct val="80000"/>
              </a:lnSpc>
              <a:defRPr sz="2500">
                <a:latin typeface="Arial"/>
                <a:ea typeface="Arial"/>
                <a:cs typeface="Arial"/>
                <a:sym typeface="Arial"/>
              </a:defRPr>
            </a:pPr>
            <a:endParaRPr lang="en-US" sz="2400" dirty="0">
              <a:solidFill>
                <a:schemeClr val="bg1"/>
              </a:solidFill>
              <a:latin typeface="Verdana"/>
              <a:cs typeface="Verdana"/>
            </a:endParaRPr>
          </a:p>
        </p:txBody>
      </p:sp>
      <p:pic>
        <p:nvPicPr>
          <p:cNvPr id="20" name="Picture 19" descr="Qr code&#10;&#10;Description automatically generated">
            <a:extLst>
              <a:ext uri="{FF2B5EF4-FFF2-40B4-BE49-F238E27FC236}">
                <a16:creationId xmlns:a16="http://schemas.microsoft.com/office/drawing/2014/main" id="{C7CDF125-B071-4420-88AE-C1F411DC050F}"/>
              </a:ext>
            </a:extLst>
          </p:cNvPr>
          <p:cNvPicPr>
            <a:picLocks noChangeAspect="1"/>
          </p:cNvPicPr>
          <p:nvPr/>
        </p:nvPicPr>
        <p:blipFill>
          <a:blip r:embed="rId4"/>
          <a:stretch>
            <a:fillRect/>
          </a:stretch>
        </p:blipFill>
        <p:spPr>
          <a:xfrm>
            <a:off x="2954114" y="6520160"/>
            <a:ext cx="1920240" cy="192024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F02A138B-26F8-44FC-BE43-C9900C4FA0AC}"/>
              </a:ext>
            </a:extLst>
          </p:cNvPr>
          <p:cNvPicPr>
            <a:picLocks noChangeAspect="1"/>
          </p:cNvPicPr>
          <p:nvPr/>
        </p:nvPicPr>
        <p:blipFill>
          <a:blip r:embed="rId5"/>
          <a:stretch>
            <a:fillRect/>
          </a:stretch>
        </p:blipFill>
        <p:spPr>
          <a:xfrm>
            <a:off x="-6165" y="80646"/>
            <a:ext cx="7772400" cy="1722533"/>
          </a:xfrm>
          <a:prstGeom prst="rect">
            <a:avLst/>
          </a:prstGeom>
        </p:spPr>
      </p:pic>
      <p:pic>
        <p:nvPicPr>
          <p:cNvPr id="18" name="Picture 17">
            <a:extLst>
              <a:ext uri="{FF2B5EF4-FFF2-40B4-BE49-F238E27FC236}">
                <a16:creationId xmlns:a16="http://schemas.microsoft.com/office/drawing/2014/main" id="{7C1B32A8-6E2C-4348-A4E5-FE5776DBF89B}"/>
              </a:ext>
            </a:extLst>
          </p:cNvPr>
          <p:cNvPicPr>
            <a:picLocks noChangeAspect="1"/>
          </p:cNvPicPr>
          <p:nvPr/>
        </p:nvPicPr>
        <p:blipFill>
          <a:blip r:embed="rId6"/>
          <a:stretch>
            <a:fillRect/>
          </a:stretch>
        </p:blipFill>
        <p:spPr>
          <a:xfrm>
            <a:off x="5668407" y="1644161"/>
            <a:ext cx="2011680" cy="2011680"/>
          </a:xfrm>
          <a:prstGeom prst="rect">
            <a:avLst/>
          </a:prstGeom>
        </p:spPr>
      </p:pic>
    </p:spTree>
    <p:extLst>
      <p:ext uri="{BB962C8B-B14F-4D97-AF65-F5344CB8AC3E}">
        <p14:creationId xmlns:p14="http://schemas.microsoft.com/office/powerpoint/2010/main" val="75768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CCC709-4585-45F3-A2A6-FE49B9B3794B}"/>
              </a:ext>
            </a:extLst>
          </p:cNvPr>
          <p:cNvSpPr txBox="1"/>
          <p:nvPr/>
        </p:nvSpPr>
        <p:spPr>
          <a:xfrm>
            <a:off x="791307" y="920855"/>
            <a:ext cx="6189785" cy="461665"/>
          </a:xfrm>
          <a:prstGeom prst="rect">
            <a:avLst/>
          </a:prstGeom>
          <a:noFill/>
        </p:spPr>
        <p:txBody>
          <a:bodyPr wrap="square" rtlCol="0">
            <a:spAutoFit/>
          </a:bodyPr>
          <a:lstStyle/>
          <a:p>
            <a:r>
              <a:rPr lang="en-US" sz="2400" dirty="0"/>
              <a:t>Electronic Communication Board Insert</a:t>
            </a:r>
          </a:p>
        </p:txBody>
      </p:sp>
      <p:pic>
        <p:nvPicPr>
          <p:cNvPr id="4" name="Picture 3">
            <a:extLst>
              <a:ext uri="{FF2B5EF4-FFF2-40B4-BE49-F238E27FC236}">
                <a16:creationId xmlns:a16="http://schemas.microsoft.com/office/drawing/2014/main" id="{97A2AB6B-D434-453D-8575-1E2E043FCB91}"/>
              </a:ext>
            </a:extLst>
          </p:cNvPr>
          <p:cNvPicPr>
            <a:picLocks noChangeAspect="1"/>
          </p:cNvPicPr>
          <p:nvPr/>
        </p:nvPicPr>
        <p:blipFill>
          <a:blip r:embed="rId2"/>
          <a:stretch>
            <a:fillRect/>
          </a:stretch>
        </p:blipFill>
        <p:spPr>
          <a:xfrm>
            <a:off x="0" y="2846870"/>
            <a:ext cx="7772400" cy="4364660"/>
          </a:xfrm>
          <a:prstGeom prst="rect">
            <a:avLst/>
          </a:prstGeom>
        </p:spPr>
      </p:pic>
    </p:spTree>
    <p:extLst>
      <p:ext uri="{BB962C8B-B14F-4D97-AF65-F5344CB8AC3E}">
        <p14:creationId xmlns:p14="http://schemas.microsoft.com/office/powerpoint/2010/main" val="284643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26273B-22E1-40EC-9C35-BD06287475EF}"/>
              </a:ext>
            </a:extLst>
          </p:cNvPr>
          <p:cNvSpPr txBox="1"/>
          <p:nvPr/>
        </p:nvSpPr>
        <p:spPr>
          <a:xfrm>
            <a:off x="772732" y="680628"/>
            <a:ext cx="3889418" cy="351635"/>
          </a:xfrm>
          <a:prstGeom prst="rect">
            <a:avLst/>
          </a:prstGeom>
          <a:noFill/>
        </p:spPr>
        <p:txBody>
          <a:bodyPr wrap="square">
            <a:spAutoFit/>
          </a:bodyPr>
          <a:lstStyle/>
          <a:p>
            <a:r>
              <a:rPr lang="en-US" dirty="0"/>
              <a:t>https://unsplash.com/photos/701-FJcjLAQ</a:t>
            </a:r>
          </a:p>
        </p:txBody>
      </p:sp>
      <p:pic>
        <p:nvPicPr>
          <p:cNvPr id="6" name="Picture 4" descr="people in white shirt holding clear drinking glasses">
            <a:extLst>
              <a:ext uri="{FF2B5EF4-FFF2-40B4-BE49-F238E27FC236}">
                <a16:creationId xmlns:a16="http://schemas.microsoft.com/office/drawing/2014/main" id="{4A2883C3-3379-4153-9E83-D2D09B61A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32" y="1276781"/>
            <a:ext cx="3206840" cy="320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0539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F926F64-08D7-D04C-B12D-D70302C76F40}" vid="{8DBA44F3-CF6D-6648-9D1F-8BFFCF9C6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f46a28a4-f3b3-4851-86b3-b10f5f45f34e" ContentTypeId="0x010100446DC78E14500C46ADD7E64C76C8CDE1" PreviousValue="false"/>
</file>

<file path=customXml/item3.xml><?xml version="1.0" encoding="utf-8"?>
<p:properties xmlns:p="http://schemas.microsoft.com/office/2006/metadata/properties" xmlns:xsi="http://www.w3.org/2001/XMLSchema-instance" xmlns:pc="http://schemas.microsoft.com/office/infopath/2007/PartnerControls">
  <documentManagement>
    <Document_x0020_Status xmlns="bf33b138-7251-43fb-83b7-612f801c6c56">Active</Document_x0020_Status>
    <AdvocateDocumentDescription xmlns="bf33b138-7251-43fb-83b7-612f801c6c56" xsi:nil="true"/>
    <DocumentCategory xmlns="bf33b138-7251-43fb-83b7-612f801c6c56">Comms Hub</DocumentCategory>
    <c3b63d8f56214d1a8c629d6bd0f1a413 xmlns="bf33b138-7251-43fb-83b7-612f801c6c56">
      <Terms xmlns="http://schemas.microsoft.com/office/infopath/2007/PartnerControls">
        <TermInfo xmlns="http://schemas.microsoft.com/office/infopath/2007/PartnerControls">
          <TermName xmlns="http://schemas.microsoft.com/office/infopath/2007/PartnerControls">Advocate</TermName>
          <TermId xmlns="http://schemas.microsoft.com/office/infopath/2007/PartnerControls">7cf37cc2-8425-4060-8dbf-3f061caa16fa</TermId>
        </TermInfo>
      </Terms>
    </c3b63d8f56214d1a8c629d6bd0f1a413>
    <TaxCatchAll xmlns="bf33b138-7251-43fb-83b7-612f801c6c56">
      <Value>5</Value>
    </TaxCatchAll>
    <Next_x0020_Review_x0020_Date xmlns="bf33b138-7251-43fb-83b7-612f801c6c56" xsi:nil="true"/>
    <Document_x0020_Owner xmlns="bf33b138-7251-43fb-83b7-612f801c6c56">
      <UserInfo>
        <DisplayName>Campbell, Latoya</DisplayName>
        <AccountId>58850</AccountId>
        <AccountType/>
      </UserInfo>
    </Document_x0020_Owner>
    <Document_x0020_Review_x0020_Cycle xmlns="bf33b138-7251-43fb-83b7-612f801c6c56" xsi:nil="true"/>
    <DisplayOnHomepage xmlns="bf33b138-7251-43fb-83b7-612f801c6c56">true</DisplayOnHomepage>
    <Approver xmlns="bf33b138-7251-43fb-83b7-612f801c6c56">
      <UserInfo>
        <DisplayName/>
        <AccountId xsi:nil="true"/>
        <AccountType/>
      </UserInfo>
    </Approver>
    <RevisionDate xmlns="bf33b138-7251-43fb-83b7-612f801c6c56">2020-01-08T06:00:00+00:00</RevisionDate>
    <AdvocateIsArchived xmlns="d019f32e-6fd8-41f8-aa31-79cf1a6364d4">false</AdvocateIsArchived>
    <AdvocateArchivedDate xmlns="d019f32e-6fd8-41f8-aa31-79cf1a6364d4" xsi:nil="true"/>
    <Created1 xmlns="bf33b138-7251-43fb-83b7-612f801c6c56">2020-01-08T06:00:00+00:00</Created1>
    <_dlc_DocId xmlns="d019f32e-6fd8-41f8-aa31-79cf1a6364d4">63QTJRP3QDAT-2050377728-94</_dlc_DocId>
    <_dlc_DocIdUrl xmlns="d019f32e-6fd8-41f8-aa31-79cf1a6364d4">
      <Url>https://advocatehealth.sharepoint.com/sites/AO/Dept/public-affairs-and-marketing/merger-update/_layouts/15/DocIdRedir.aspx?ID=63QTJRP3QDAT-2050377728-94</Url>
      <Description>63QTJRP3QDAT-2050377728-94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AdvocateDocument" ma:contentTypeID="0x010100446DC78E14500C46ADD7E64C76C8CDE10005E401BED4BBEF47BE81D1D937ED6864" ma:contentTypeVersion="52" ma:contentTypeDescription="Content type used to store documents on department sites" ma:contentTypeScope="" ma:versionID="3c377b6cc74cd095562be870328c5306">
  <xsd:schema xmlns:xsd="http://www.w3.org/2001/XMLSchema" xmlns:xs="http://www.w3.org/2001/XMLSchema" xmlns:p="http://schemas.microsoft.com/office/2006/metadata/properties" xmlns:ns2="bf33b138-7251-43fb-83b7-612f801c6c56" xmlns:ns3="d019f32e-6fd8-41f8-aa31-79cf1a6364d4" targetNamespace="http://schemas.microsoft.com/office/2006/metadata/properties" ma:root="true" ma:fieldsID="6183080ea1c1b4d3d54d7d2def68df6b" ns2:_="" ns3:_="">
    <xsd:import namespace="bf33b138-7251-43fb-83b7-612f801c6c56"/>
    <xsd:import namespace="d019f32e-6fd8-41f8-aa31-79cf1a6364d4"/>
    <xsd:element name="properties">
      <xsd:complexType>
        <xsd:sequence>
          <xsd:element name="documentManagement">
            <xsd:complexType>
              <xsd:all>
                <xsd:element ref="ns2:AdvocateDocumentDescription" minOccurs="0"/>
                <xsd:element ref="ns2:DisplayOnHomepage" minOccurs="0"/>
                <xsd:element ref="ns2:DocumentCategory"/>
                <xsd:element ref="ns2:Document_x0020_Owner"/>
                <xsd:element ref="ns2:Created1"/>
                <xsd:element ref="ns2:Approver" minOccurs="0"/>
                <xsd:element ref="ns2:RevisionDate"/>
                <xsd:element ref="ns2:Next_x0020_Review_x0020_Date" minOccurs="0"/>
                <xsd:element ref="ns2:TaxCatchAllLabel" minOccurs="0"/>
                <xsd:element ref="ns2:c3b63d8f56214d1a8c629d6bd0f1a413" minOccurs="0"/>
                <xsd:element ref="ns2:TaxCatchAll" minOccurs="0"/>
                <xsd:element ref="ns2:Document_x0020_Status" minOccurs="0"/>
                <xsd:element ref="ns2:Document_x0020_Review_x0020_Cycle" minOccurs="0"/>
                <xsd:element ref="ns3:AdvocateIsArchived" minOccurs="0"/>
                <xsd:element ref="ns3:AdvocateArchived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3b138-7251-43fb-83b7-612f801c6c56" elementFormDefault="qualified">
    <xsd:import namespace="http://schemas.microsoft.com/office/2006/documentManagement/types"/>
    <xsd:import namespace="http://schemas.microsoft.com/office/infopath/2007/PartnerControls"/>
    <xsd:element name="AdvocateDocumentDescription" ma:index="3" nillable="true" ma:displayName="Advocate Document Description" ma:internalName="AdvocateDocumentDescription" ma:readOnly="false">
      <xsd:simpleType>
        <xsd:restriction base="dms:Note">
          <xsd:maxLength value="255"/>
        </xsd:restriction>
      </xsd:simpleType>
    </xsd:element>
    <xsd:element name="DisplayOnHomepage" ma:index="4" nillable="true" ma:displayName="Display On Homepage" ma:default="1" ma:internalName="DisplayOnHomepage">
      <xsd:simpleType>
        <xsd:restriction base="dms:Boolean"/>
      </xsd:simpleType>
    </xsd:element>
    <xsd:element name="DocumentCategory" ma:index="5" ma:displayName="Homepage Category" ma:description="Used to group documents on the department homepage" ma:format="Dropdown" ma:internalName="DocumentCategory" ma:readOnly="false">
      <xsd:simpleType>
        <xsd:union memberTypes="dms:Text">
          <xsd:simpleType>
            <xsd:restriction base="dms:Choice">
              <xsd:enumeration value="Please select a category below or type in the free form section"/>
              <xsd:enumeration value="Training"/>
              <xsd:enumeration value="Meeting Minutes"/>
            </xsd:restriction>
          </xsd:simpleType>
        </xsd:union>
      </xsd:simpleType>
    </xsd:element>
    <xsd:element name="Document_x0020_Owner" ma:index="6" ma:displayName="Document Owner (Last Name, First)" ma:description="ISO 9001 Required Field" ma:list="UserInfo" ma:SharePointGroup="0" ma:internalName="Docum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reated1" ma:index="7" ma:displayName="Created Date" ma:description="ISO 9001 Required Field" ma:format="DateOnly" ma:internalName="Created1" ma:readOnly="false">
      <xsd:simpleType>
        <xsd:restriction base="dms:DateTime"/>
      </xsd:simpleType>
    </xsd:element>
    <xsd:element name="Approver" ma:index="8" nillable="true" ma:displayName="Approver (Last Name, First)" ma:description="ISO 9001 Recommended Field" ma:list="UserInfo" ma:SharePointGroup="0" ma:internalName="Approv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sionDate" ma:index="9" ma:displayName="Last Review Date" ma:default="[today]" ma:description="ISO 9001 Required Field" ma:format="DateOnly" ma:internalName="RevisionDate" ma:readOnly="false">
      <xsd:simpleType>
        <xsd:restriction base="dms:DateTime"/>
      </xsd:simpleType>
    </xsd:element>
    <xsd:element name="Next_x0020_Review_x0020_Date" ma:index="10" nillable="true" ma:displayName="Next Review Date" ma:description="ISO 9001 Recommended Field" ma:format="DateOnly" ma:internalName="Next_x0020_Review_x0020_Date">
      <xsd:simpleType>
        <xsd:restriction base="dms:DateTime"/>
      </xsd:simpleType>
    </xsd:element>
    <xsd:element name="TaxCatchAllLabel" ma:index="15" nillable="true" ma:displayName="Taxonomy Catch All Column1" ma:description="" ma:hidden="true" ma:list="{9b52349c-18e9-4e52-ab09-6dc37d71e179}" ma:internalName="TaxCatchAllLabel" ma:readOnly="true" ma:showField="CatchAllDataLabel" ma:web="d019f32e-6fd8-41f8-aa31-79cf1a6364d4">
      <xsd:complexType>
        <xsd:complexContent>
          <xsd:extension base="dms:MultiChoiceLookup">
            <xsd:sequence>
              <xsd:element name="Value" type="dms:Lookup" maxOccurs="unbounded" minOccurs="0" nillable="true"/>
            </xsd:sequence>
          </xsd:extension>
        </xsd:complexContent>
      </xsd:complexType>
    </xsd:element>
    <xsd:element name="c3b63d8f56214d1a8c629d6bd0f1a413" ma:index="16" ma:taxonomy="true" ma:internalName="c3b63d8f56214d1a8c629d6bd0f1a413" ma:taxonomyFieldName="SiteTermID" ma:displayName="Site Selection" ma:readOnly="false" ma:default="" ma:fieldId="{c3b63d8f-5621-4d1a-8c62-9d6bd0f1a413}" ma:taxonomyMulti="true" ma:sspId="f46a28a4-f3b3-4851-86b3-b10f5f45f34e" ma:termSetId="f84489ad-d337-4427-a5b3-5f90d64599bb" ma:anchorId="b4d3f15d-6586-4297-951d-5ec413fb1109" ma:open="false" ma:isKeyword="false">
      <xsd:complexType>
        <xsd:sequence>
          <xsd:element ref="pc:Terms" minOccurs="0" maxOccurs="1"/>
        </xsd:sequence>
      </xsd:complexType>
    </xsd:element>
    <xsd:element name="TaxCatchAll" ma:index="19" nillable="true" ma:displayName="Taxonomy Catch All Column" ma:description="" ma:hidden="true" ma:list="{9b52349c-18e9-4e52-ab09-6dc37d71e179}" ma:internalName="TaxCatchAll" ma:showField="CatchAllData" ma:web="d019f32e-6fd8-41f8-aa31-79cf1a6364d4">
      <xsd:complexType>
        <xsd:complexContent>
          <xsd:extension base="dms:MultiChoiceLookup">
            <xsd:sequence>
              <xsd:element name="Value" type="dms:Lookup" maxOccurs="unbounded" minOccurs="0" nillable="true"/>
            </xsd:sequence>
          </xsd:extension>
        </xsd:complexContent>
      </xsd:complexType>
    </xsd:element>
    <xsd:element name="Document_x0020_Status" ma:index="20" nillable="true" ma:displayName="Document Status" ma:default="Active" ma:description="Recommended Field for ISO 9001" ma:format="Dropdown" ma:internalName="Document_x0020_Status">
      <xsd:simpleType>
        <xsd:restriction base="dms:Choice">
          <xsd:enumeration value="Active"/>
          <xsd:enumeration value="Pending"/>
          <xsd:enumeration value="Retired"/>
        </xsd:restriction>
      </xsd:simpleType>
    </xsd:element>
    <xsd:element name="Document_x0020_Review_x0020_Cycle" ma:index="21" nillable="true" ma:displayName="Document Review Cycle" ma:description="Recommended Field for ISO 9001" ma:format="Dropdown" ma:internalName="Document_x0020_Review_x0020_Cycle">
      <xsd:simpleType>
        <xsd:restriction base="dms:Choice">
          <xsd:enumeration value="1 year"/>
          <xsd:enumeration value="2 year"/>
          <xsd:enumeration value="3 year"/>
        </xsd:restriction>
      </xsd:simpleType>
    </xsd:element>
  </xsd:schema>
  <xsd:schema xmlns:xsd="http://www.w3.org/2001/XMLSchema" xmlns:xs="http://www.w3.org/2001/XMLSchema" xmlns:dms="http://schemas.microsoft.com/office/2006/documentManagement/types" xmlns:pc="http://schemas.microsoft.com/office/infopath/2007/PartnerControls" targetNamespace="d019f32e-6fd8-41f8-aa31-79cf1a6364d4" elementFormDefault="qualified">
    <xsd:import namespace="http://schemas.microsoft.com/office/2006/documentManagement/types"/>
    <xsd:import namespace="http://schemas.microsoft.com/office/infopath/2007/PartnerControls"/>
    <xsd:element name="AdvocateIsArchived" ma:index="22" nillable="true" ma:displayName="AdvocateIsArchived" ma:default="0" ma:internalName="AdvocateIsArchived">
      <xsd:simpleType>
        <xsd:restriction base="dms:Boolean"/>
      </xsd:simpleType>
    </xsd:element>
    <xsd:element name="AdvocateArchivedDate" ma:index="23" nillable="true" ma:displayName="AdvocateArchivedDate" ma:format="DateOnly" ma:internalName="AdvocateArchivedDate">
      <xsd:simpleType>
        <xsd:restriction base="dms:DateTime"/>
      </xsd:simpleType>
    </xsd:element>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EFCBA-4F63-46A6-9217-70CFBD05B960}">
  <ds:schemaRefs>
    <ds:schemaRef ds:uri="http://schemas.microsoft.com/sharepoint/events"/>
  </ds:schemaRefs>
</ds:datastoreItem>
</file>

<file path=customXml/itemProps2.xml><?xml version="1.0" encoding="utf-8"?>
<ds:datastoreItem xmlns:ds="http://schemas.openxmlformats.org/officeDocument/2006/customXml" ds:itemID="{3B572A92-696E-4079-9BCF-3EA71FACBE3D}">
  <ds:schemaRefs>
    <ds:schemaRef ds:uri="Microsoft.SharePoint.Taxonomy.ContentTypeSync"/>
  </ds:schemaRefs>
</ds:datastoreItem>
</file>

<file path=customXml/itemProps3.xml><?xml version="1.0" encoding="utf-8"?>
<ds:datastoreItem xmlns:ds="http://schemas.openxmlformats.org/officeDocument/2006/customXml" ds:itemID="{B3526E98-D30B-479E-80F2-34FB05A7614A}">
  <ds:schemaRefs>
    <ds:schemaRef ds:uri="http://purl.org/dc/dcmitype/"/>
    <ds:schemaRef ds:uri="bf33b138-7251-43fb-83b7-612f801c6c56"/>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d019f32e-6fd8-41f8-aa31-79cf1a6364d4"/>
    <ds:schemaRef ds:uri="http://purl.org/dc/elements/1.1/"/>
  </ds:schemaRefs>
</ds:datastoreItem>
</file>

<file path=customXml/itemProps4.xml><?xml version="1.0" encoding="utf-8"?>
<ds:datastoreItem xmlns:ds="http://schemas.openxmlformats.org/officeDocument/2006/customXml" ds:itemID="{9592C188-D561-4DA6-8065-D8D8AA04EF6C}">
  <ds:schemaRefs>
    <ds:schemaRef ds:uri="http://schemas.microsoft.com/sharepoint/v3/contenttype/forms"/>
  </ds:schemaRefs>
</ds:datastoreItem>
</file>

<file path=customXml/itemProps5.xml><?xml version="1.0" encoding="utf-8"?>
<ds:datastoreItem xmlns:ds="http://schemas.openxmlformats.org/officeDocument/2006/customXml" ds:itemID="{16A7555C-650C-4DB5-93FF-9DBBE894E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3b138-7251-43fb-83b7-612f801c6c56"/>
    <ds:schemaRef ds:uri="d019f32e-6fd8-41f8-aa31-79cf1a6364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AHC_TST_flyer_temp</Template>
  <TotalTime>15055</TotalTime>
  <Words>1915</Words>
  <Application>Microsoft Office PowerPoint</Application>
  <PresentationFormat>Custom</PresentationFormat>
  <Paragraphs>191</Paragraphs>
  <Slides>12</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Calibri Light</vt:lpstr>
      <vt:lpstr>Verdana</vt:lpstr>
      <vt:lpstr>Verdana Pro Light</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Righeimer</dc:creator>
  <cp:lastModifiedBy>Schoon, Sara</cp:lastModifiedBy>
  <cp:revision>261</cp:revision>
  <cp:lastPrinted>2017-09-08T12:25:50Z</cp:lastPrinted>
  <dcterms:created xsi:type="dcterms:W3CDTF">2017-07-27T19:03:28Z</dcterms:created>
  <dcterms:modified xsi:type="dcterms:W3CDTF">2022-07-11T19:23:30Z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0x010100446DC78E14500C46ADD7E64C76C8CDE10005E401BED4BBEF47BE81D1D937ED6864</vt:lpwstr>
  </property>
  <property fmtid="{D5CDD505-2E9C-101B-9397-08002B2CF9AE}" pid="3" name="_dlc_DocIdItemGuid">
    <vt:lpwstr>1678c036-2a27-49d9-add5-cdc9e98d6d66</vt:lpwstr>
  </property>
  <property fmtid="{D5CDD505-2E9C-101B-9397-08002B2CF9AE}" pid="4" name="SiteTermID">
    <vt:lpwstr>5;#Advocate|7cf37cc2-8425-4060-8dbf-3f061caa16fa</vt:lpwstr>
  </property>
  <property fmtid="{D5CDD505-2E9C-101B-9397-08002B2CF9AE}" pid="5" name="ResetCacheUrl_Documents">
    <vt:lpwstr>https://advocatehealth.sharepoint.com/sites/AO/Dept/public-affairs-and-marketing/merger-update/_layouts/15/wrkstat.aspx?List=47a7706c-2007-4d1d-80cd-1a210a9230bd&amp;WorkflowInstanceName=a5b06d06-2aeb-4780-a314-74406af58da3, ResetCacheRequest</vt:lpwstr>
  </property>
</Properties>
</file>