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5"/>
  </p:sldMasterIdLst>
  <p:notesMasterIdLst>
    <p:notesMasterId r:id="rId7"/>
  </p:notesMasterIdLst>
  <p:sldIdLst>
    <p:sldId id="257" r:id="rId6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86"/>
    <p:restoredTop sz="95094"/>
  </p:normalViewPr>
  <p:slideViewPr>
    <p:cSldViewPr snapToGrid="0" snapToObjects="1">
      <p:cViewPr varScale="1">
        <p:scale>
          <a:sx n="74" d="100"/>
          <a:sy n="74" d="100"/>
        </p:scale>
        <p:origin x="307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0133CC-2B13-2E45-A2F8-DEE67E5E89A5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367F2B-CFF0-CB44-BD4D-F1C7214BCD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5563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96EFB-BDC0-5B43-AFCA-1EFE09AC7B85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05A97-04B7-214A-9EAA-B54946AF46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576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96EFB-BDC0-5B43-AFCA-1EFE09AC7B85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05A97-04B7-214A-9EAA-B54946AF46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023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96EFB-BDC0-5B43-AFCA-1EFE09AC7B85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05A97-04B7-214A-9EAA-B54946AF46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966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96EFB-BDC0-5B43-AFCA-1EFE09AC7B85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05A97-04B7-214A-9EAA-B54946AF46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71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96EFB-BDC0-5B43-AFCA-1EFE09AC7B85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05A97-04B7-214A-9EAA-B54946AF46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665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96EFB-BDC0-5B43-AFCA-1EFE09AC7B85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05A97-04B7-214A-9EAA-B54946AF46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858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96EFB-BDC0-5B43-AFCA-1EFE09AC7B85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05A97-04B7-214A-9EAA-B54946AF46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287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96EFB-BDC0-5B43-AFCA-1EFE09AC7B85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05A97-04B7-214A-9EAA-B54946AF46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098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96EFB-BDC0-5B43-AFCA-1EFE09AC7B85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05A97-04B7-214A-9EAA-B54946AF46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510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96EFB-BDC0-5B43-AFCA-1EFE09AC7B85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05A97-04B7-214A-9EAA-B54946AF46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990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96EFB-BDC0-5B43-AFCA-1EFE09AC7B85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05A97-04B7-214A-9EAA-B54946AF46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430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96EFB-BDC0-5B43-AFCA-1EFE09AC7B85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005A97-04B7-214A-9EAA-B54946AF46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169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me.advocateaurorahealth.org/content/picu-journal-club-2022-measuring-acuity-and-pediatric-critical-care-nursing-workload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308721" y="1643991"/>
            <a:ext cx="725119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Arial"/>
                <a:cs typeface="Arial"/>
              </a:rPr>
              <a:t>PICU Journal Club 2022: Measuring Acuity and Pediatric Critical Care Nursing Workload</a:t>
            </a:r>
          </a:p>
          <a:p>
            <a:r>
              <a:rPr lang="en-US" sz="1400" dirty="0">
                <a:latin typeface="Arial"/>
                <a:cs typeface="Arial"/>
              </a:rPr>
              <a:t>Connor, J.A. et al., (2022). Measuring acuity and pediatric critical care nursing workload by using ICU CAMEO III. </a:t>
            </a:r>
            <a:r>
              <a:rPr lang="en-US" sz="1400" i="1" dirty="0">
                <a:latin typeface="Arial"/>
                <a:cs typeface="Arial"/>
              </a:rPr>
              <a:t>American Journal of Critical Care</a:t>
            </a:r>
            <a:r>
              <a:rPr lang="en-US" sz="1400" dirty="0">
                <a:latin typeface="Arial"/>
                <a:cs typeface="Arial"/>
              </a:rPr>
              <a:t>, </a:t>
            </a:r>
            <a:r>
              <a:rPr lang="en-US" sz="1400" i="1" dirty="0">
                <a:latin typeface="Arial"/>
                <a:cs typeface="Arial"/>
              </a:rPr>
              <a:t>31 </a:t>
            </a:r>
            <a:r>
              <a:rPr lang="en-US" sz="1400" dirty="0">
                <a:latin typeface="Arial"/>
                <a:cs typeface="Arial"/>
              </a:rPr>
              <a:t>(2), 119-125.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B52939F-FCD3-4692-96BA-8C86DD209354}"/>
              </a:ext>
            </a:extLst>
          </p:cNvPr>
          <p:cNvSpPr txBox="1"/>
          <p:nvPr/>
        </p:nvSpPr>
        <p:spPr>
          <a:xfrm>
            <a:off x="112527" y="9724261"/>
            <a:ext cx="7532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charset="0"/>
                <a:ea typeface="Arial" charset="0"/>
                <a:cs typeface="Arial" charset="0"/>
              </a:rPr>
              <a:t>Created by </a:t>
            </a:r>
            <a:r>
              <a:rPr lang="en-US" sz="900" dirty="0">
                <a:solidFill>
                  <a:srgbClr val="FF3CE8"/>
                </a:solidFill>
                <a:latin typeface="Arial" charset="0"/>
                <a:ea typeface="Arial" charset="0"/>
                <a:cs typeface="Arial" charset="0"/>
              </a:rPr>
              <a:t>Eleni Perovanovic, MSN, RN, CCRN, </a:t>
            </a:r>
            <a:r>
              <a:rPr lang="en-US" sz="900" dirty="0" err="1">
                <a:solidFill>
                  <a:srgbClr val="FF3CE8"/>
                </a:solidFill>
                <a:latin typeface="Arial" charset="0"/>
                <a:ea typeface="Arial" charset="0"/>
                <a:cs typeface="Arial" charset="0"/>
              </a:rPr>
              <a:t>CNEcl</a:t>
            </a:r>
            <a:r>
              <a:rPr lang="en-US" sz="900" dirty="0">
                <a:solidFill>
                  <a:srgbClr val="FF3CE8"/>
                </a:solidFill>
                <a:latin typeface="Arial" charset="0"/>
                <a:ea typeface="Arial" charset="0"/>
                <a:cs typeface="Arial" charset="0"/>
              </a:rPr>
              <a:t>/ Peds CRU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  Created </a:t>
            </a:r>
            <a:r>
              <a:rPr lang="en-US" sz="900" dirty="0">
                <a:solidFill>
                  <a:srgbClr val="FF3CE8"/>
                </a:solidFill>
                <a:latin typeface="Arial" charset="0"/>
                <a:ea typeface="Arial" charset="0"/>
                <a:cs typeface="Arial" charset="0"/>
              </a:rPr>
              <a:t>6/29/22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  Revised </a:t>
            </a:r>
            <a:r>
              <a:rPr lang="en-US" sz="900" dirty="0">
                <a:solidFill>
                  <a:srgbClr val="FF3CE8"/>
                </a:solidFill>
                <a:latin typeface="Arial" charset="0"/>
                <a:ea typeface="Arial" charset="0"/>
                <a:cs typeface="Arial" charset="0"/>
              </a:rPr>
              <a:t>6/29/22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  Post until </a:t>
            </a:r>
            <a:r>
              <a:rPr lang="en-US" sz="900" dirty="0">
                <a:solidFill>
                  <a:srgbClr val="FF3CE8"/>
                </a:solidFill>
                <a:latin typeface="Arial" charset="0"/>
                <a:ea typeface="Arial" charset="0"/>
                <a:cs typeface="Arial" charset="0"/>
              </a:rPr>
              <a:t>8/31/22</a:t>
            </a:r>
          </a:p>
          <a:p>
            <a:endParaRPr lang="en-US" sz="9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AE44F5B-9E00-47D4-98A2-DE4E6ADDA5E0}"/>
              </a:ext>
            </a:extLst>
          </p:cNvPr>
          <p:cNvSpPr txBox="1"/>
          <p:nvPr/>
        </p:nvSpPr>
        <p:spPr>
          <a:xfrm>
            <a:off x="212485" y="2565457"/>
            <a:ext cx="7347430" cy="689419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latin typeface="Arial"/>
                <a:ea typeface="Arial" charset="0"/>
                <a:cs typeface="Arial"/>
              </a:rPr>
              <a:t>Independent Study Program Date: August 1, 2022 – August 31, 2022  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  <a:p>
            <a:endParaRPr lang="en-US" sz="14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sz="1400" b="1" dirty="0">
                <a:latin typeface="Arial"/>
                <a:ea typeface="Arial" charset="0"/>
                <a:cs typeface="Arial"/>
              </a:rPr>
              <a:t>Program Location: </a:t>
            </a:r>
            <a:r>
              <a:rPr lang="en-US" sz="1400" dirty="0">
                <a:latin typeface="Arial"/>
                <a:ea typeface="Arial" charset="0"/>
                <a:cs typeface="Arial"/>
                <a:hlinkClick r:id="rId3"/>
              </a:rPr>
              <a:t>https://cme.advocateaurorahealth.org/content/picu-journal-club-2022-measuring-acuity-and-pediatric-critical-care-nursing-workload</a:t>
            </a:r>
            <a:r>
              <a:rPr lang="en-US" sz="1400" dirty="0">
                <a:latin typeface="Arial"/>
                <a:ea typeface="Arial" charset="0"/>
                <a:cs typeface="Arial"/>
              </a:rPr>
              <a:t> </a:t>
            </a:r>
          </a:p>
          <a:p>
            <a:r>
              <a:rPr lang="en-US" sz="1400" b="1" dirty="0">
                <a:latin typeface="Arial"/>
                <a:ea typeface="Arial" charset="0"/>
                <a:cs typeface="Arial"/>
              </a:rPr>
              <a:t>Program Resource Individual: </a:t>
            </a:r>
            <a:r>
              <a:rPr lang="en-US" sz="1400" dirty="0">
                <a:latin typeface="Arial"/>
                <a:ea typeface="Arial" charset="0"/>
                <a:cs typeface="Arial"/>
              </a:rPr>
              <a:t>Eleni Perovanovic, MSN, RN, CCRN, </a:t>
            </a:r>
            <a:r>
              <a:rPr lang="en-US" sz="1400" dirty="0" err="1">
                <a:latin typeface="Arial"/>
                <a:ea typeface="Arial" charset="0"/>
                <a:cs typeface="Arial"/>
              </a:rPr>
              <a:t>CNEcl</a:t>
            </a:r>
            <a:r>
              <a:rPr lang="en-US" sz="1400" dirty="0">
                <a:latin typeface="Arial"/>
                <a:ea typeface="Arial" charset="0"/>
                <a:cs typeface="Arial"/>
              </a:rPr>
              <a:t>   </a:t>
            </a:r>
            <a:endParaRPr lang="en-US" sz="1400" dirty="0">
              <a:latin typeface="Arial" charset="0"/>
              <a:ea typeface="Arial" charset="0"/>
              <a:cs typeface="Arial" charset="0"/>
            </a:endParaRPr>
          </a:p>
          <a:p>
            <a:endParaRPr lang="en-US" sz="14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sz="1400" b="1" dirty="0">
                <a:latin typeface="Arial"/>
                <a:ea typeface="Arial" charset="0"/>
                <a:cs typeface="Arial"/>
              </a:rPr>
              <a:t>Desired Learner Outcome(s): </a:t>
            </a:r>
            <a:r>
              <a:rPr lang="en-US" sz="1400" dirty="0">
                <a:latin typeface="Arial"/>
                <a:ea typeface="Arial" charset="0"/>
                <a:cs typeface="Arial"/>
              </a:rPr>
              <a:t>All learners will demonstrate knowledge of measuring acuity and pediatric critical care nursing workload by passing a post test with a minimum score of 80%. </a:t>
            </a:r>
          </a:p>
          <a:p>
            <a:endParaRPr lang="en-US" sz="14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sz="1400" b="1" dirty="0">
                <a:latin typeface="Arial"/>
                <a:ea typeface="Arial" charset="0"/>
                <a:cs typeface="Arial"/>
              </a:rPr>
              <a:t>Continuing Nursing Education Hours: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latin typeface="Arial"/>
                <a:ea typeface="Arial" charset="0"/>
                <a:cs typeface="Arial"/>
              </a:rPr>
              <a:t> 1.1</a:t>
            </a:r>
            <a:r>
              <a:rPr lang="en-US" sz="1400" dirty="0">
                <a:latin typeface="Arial"/>
                <a:ea typeface="Arial" charset="0"/>
                <a:cs typeface="Arial"/>
              </a:rPr>
              <a:t> contact hours will be awarded upon successful completion of this program.  </a:t>
            </a:r>
            <a:endParaRPr lang="en-US" sz="1400" dirty="0"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sz="1400" b="1" dirty="0">
                <a:latin typeface="Arial"/>
                <a:ea typeface="Arial" charset="0"/>
                <a:cs typeface="Arial"/>
              </a:rPr>
              <a:t>Criteria for Successful Completion: 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rial"/>
                <a:ea typeface="Arial" charset="0"/>
                <a:cs typeface="Arial"/>
              </a:rPr>
              <a:t>Read entire article. </a:t>
            </a:r>
            <a:endParaRPr lang="en-US" sz="1400" dirty="0"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rial"/>
                <a:ea typeface="+mn-lt"/>
                <a:cs typeface="+mn-lt"/>
              </a:rPr>
              <a:t>Evaluations will be completed after the event.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rial"/>
                <a:ea typeface="Arial" charset="0"/>
                <a:cs typeface="Arial"/>
              </a:rPr>
              <a:t>Participants will have 28 days to complete the evaluation.  </a:t>
            </a:r>
            <a:endParaRPr lang="en-US" sz="1400" dirty="0"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rial"/>
                <a:ea typeface="Arial" charset="0"/>
                <a:cs typeface="Arial"/>
              </a:rPr>
              <a:t>Upon submission of the evaluation, the participant will receive their certificate.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rial"/>
                <a:ea typeface="Arial" charset="0"/>
                <a:cs typeface="Arial"/>
              </a:rPr>
              <a:t>Credit awarded commensurate with participation.</a:t>
            </a:r>
            <a:endParaRPr lang="en-US" sz="1400" dirty="0"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sz="1400" b="1" dirty="0">
                <a:latin typeface="Arial"/>
                <a:ea typeface="Arial" charset="0"/>
                <a:cs typeface="Arial"/>
              </a:rPr>
              <a:t>Disclosure: 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rial"/>
                <a:ea typeface="Arial" charset="0"/>
                <a:cs typeface="Arial"/>
              </a:rPr>
              <a:t>None of the planners or presenters for this educational activity have relevant financial relationships to disclose with ineligible companies.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Arial"/>
              <a:ea typeface="Arial" charset="0"/>
              <a:cs typeface="Arial"/>
            </a:endParaRPr>
          </a:p>
          <a:p>
            <a:r>
              <a:rPr lang="en-US" sz="1400" b="1" dirty="0">
                <a:latin typeface="Arial"/>
                <a:ea typeface="Arial" charset="0"/>
                <a:cs typeface="Arial"/>
              </a:rPr>
              <a:t>Article Link: </a:t>
            </a:r>
            <a:r>
              <a:rPr lang="en-US" sz="1100" dirty="0">
                <a:latin typeface="Arial"/>
                <a:ea typeface="Arial" charset="0"/>
                <a:cs typeface="Arial"/>
              </a:rPr>
              <a:t>https://web-p-ebscohost-com.aah.proxy.liblynxgateway.com/ehost/pdfviewer/pdfviewer?vid=0&amp;sid=9668e282-5611-4ed1-b285-bf5c956ee811%40redis</a:t>
            </a:r>
          </a:p>
          <a:p>
            <a:r>
              <a:rPr lang="en-US" sz="1400" b="1" dirty="0">
                <a:latin typeface="Arial"/>
                <a:ea typeface="Arial" charset="0"/>
                <a:cs typeface="Arial"/>
              </a:rPr>
              <a:t>Accreditation Statement: 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sz="1400" dirty="0">
                <a:latin typeface="Arial"/>
                <a:ea typeface="Arial" charset="0"/>
                <a:cs typeface="Arial"/>
              </a:rPr>
              <a:t>Advocate Aurora Health is approved as a provider of nursing continuing professional development by the Ohio Nurses Association, an accredited approver by the American Nurses Credentialing Center's Commission on Accreditation. (OBN-001-91)</a:t>
            </a:r>
          </a:p>
        </p:txBody>
      </p:sp>
    </p:spTree>
    <p:extLst>
      <p:ext uri="{BB962C8B-B14F-4D97-AF65-F5344CB8AC3E}">
        <p14:creationId xmlns:p14="http://schemas.microsoft.com/office/powerpoint/2010/main" val="20643584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fa88ad35-4246-4bf5-9c6f-a567be8b8d57">OH368-640436567-34</_dlc_DocId>
    <_dlc_DocIdUrl xmlns="fa88ad35-4246-4bf5-9c6f-a567be8b8d57">
      <Url>https://advocatehealth.sharepoint.com/sites/CNE/_layouts/15/DocIdRedir.aspx?ID=OH368-640436567-34</Url>
      <Description>OH368-640436567-34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8DD8ABEA05AAC48A7AC062223C200C0" ma:contentTypeVersion="6" ma:contentTypeDescription="Create a new document." ma:contentTypeScope="" ma:versionID="6d65f63ffec06f80b533239a791767be">
  <xsd:schema xmlns:xsd="http://www.w3.org/2001/XMLSchema" xmlns:xs="http://www.w3.org/2001/XMLSchema" xmlns:p="http://schemas.microsoft.com/office/2006/metadata/properties" xmlns:ns2="fa88ad35-4246-4bf5-9c6f-a567be8b8d57" xmlns:ns3="97f97c51-46fe-403a-b21d-9bc24663c411" targetNamespace="http://schemas.microsoft.com/office/2006/metadata/properties" ma:root="true" ma:fieldsID="f761902302d4845c46152c42f75c37d7" ns2:_="" ns3:_="">
    <xsd:import namespace="fa88ad35-4246-4bf5-9c6f-a567be8b8d57"/>
    <xsd:import namespace="97f97c51-46fe-403a-b21d-9bc24663c411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88ad35-4246-4bf5-9c6f-a567be8b8d57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f97c51-46fe-403a-b21d-9bc24663c41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95822ABB-6D7A-44AC-8D52-06BD62F2C1DC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97f97c51-46fe-403a-b21d-9bc24663c411"/>
    <ds:schemaRef ds:uri="fa88ad35-4246-4bf5-9c6f-a567be8b8d57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1CC2531-1955-47DB-A5F5-EC438E9A8D9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AD1E3CA-0279-42D6-A75A-C36653BA51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a88ad35-4246-4bf5-9c6f-a567be8b8d57"/>
    <ds:schemaRef ds:uri="97f97c51-46fe-403a-b21d-9bc24663c41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E00D158F-EB0E-4DC8-8EA2-DEA33CEEC551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5807</TotalTime>
  <Words>300</Words>
  <Application>Microsoft Office PowerPoint</Application>
  <PresentationFormat>Custom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Righeimer</dc:creator>
  <cp:lastModifiedBy>Blumenshine, Carissa</cp:lastModifiedBy>
  <cp:revision>26</cp:revision>
  <cp:lastPrinted>2019-01-16T17:32:48Z</cp:lastPrinted>
  <dcterms:created xsi:type="dcterms:W3CDTF">2019-01-10T17:24:18Z</dcterms:created>
  <dcterms:modified xsi:type="dcterms:W3CDTF">2022-07-28T18:24:55Z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0x010100E8DD8ABEA05AAC48A7AC062223C200C0</vt:lpwstr>
  </property>
  <property fmtid="{D5CDD505-2E9C-101B-9397-08002B2CF9AE}" pid="3" name="_dlc_DocIdItemGuid">
    <vt:lpwstr>35a063bb-93a6-406a-9828-78f22402911e</vt:lpwstr>
  </property>
</Properties>
</file>