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37"/>
  </p:notesMasterIdLst>
  <p:handoutMasterIdLst>
    <p:handoutMasterId r:id="rId38"/>
  </p:handoutMasterIdLst>
  <p:sldIdLst>
    <p:sldId id="261" r:id="rId5"/>
    <p:sldId id="266" r:id="rId6"/>
    <p:sldId id="306" r:id="rId7"/>
    <p:sldId id="305" r:id="rId8"/>
    <p:sldId id="292" r:id="rId9"/>
    <p:sldId id="293" r:id="rId10"/>
    <p:sldId id="295" r:id="rId11"/>
    <p:sldId id="264" r:id="rId12"/>
    <p:sldId id="265" r:id="rId13"/>
    <p:sldId id="267" r:id="rId14"/>
    <p:sldId id="268" r:id="rId15"/>
    <p:sldId id="269" r:id="rId16"/>
    <p:sldId id="288" r:id="rId17"/>
    <p:sldId id="294" r:id="rId18"/>
    <p:sldId id="270" r:id="rId19"/>
    <p:sldId id="271" r:id="rId20"/>
    <p:sldId id="272" r:id="rId21"/>
    <p:sldId id="273" r:id="rId22"/>
    <p:sldId id="263" r:id="rId23"/>
    <p:sldId id="307" r:id="rId24"/>
    <p:sldId id="309" r:id="rId25"/>
    <p:sldId id="283" r:id="rId26"/>
    <p:sldId id="274" r:id="rId27"/>
    <p:sldId id="282" r:id="rId28"/>
    <p:sldId id="275" r:id="rId29"/>
    <p:sldId id="276" r:id="rId30"/>
    <p:sldId id="299" r:id="rId31"/>
    <p:sldId id="302" r:id="rId32"/>
    <p:sldId id="277" r:id="rId33"/>
    <p:sldId id="310" r:id="rId34"/>
    <p:sldId id="289" r:id="rId35"/>
    <p:sldId id="27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i, Emily" initials="CE" lastIdx="1" clrIdx="0">
    <p:extLst>
      <p:ext uri="{19B8F6BF-5375-455C-9EA6-DF929625EA0E}">
        <p15:presenceInfo xmlns:p15="http://schemas.microsoft.com/office/powerpoint/2012/main" userId="S-1-5-21-1343289809-3328226397-1219879547-3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25BF0-BC9E-331C-1A5A-35003BBF90E7}" v="151" dt="2020-10-28T00:28:12.260"/>
    <p1510:client id="{E5C71E96-CA11-4FD6-95A5-A7A15383C8BD}" v="3" dt="2020-10-28T13:30:07.407"/>
    <p1510:client id="{FA8D00F5-6A67-4F12-17A3-14412E49E2A9}" v="55" dt="2020-10-28T00:36:06.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60"/>
  </p:normalViewPr>
  <p:slideViewPr>
    <p:cSldViewPr snapToGrid="0">
      <p:cViewPr varScale="1">
        <p:scale>
          <a:sx n="73" d="100"/>
          <a:sy n="73" d="100"/>
        </p:scale>
        <p:origin x="594" y="66"/>
      </p:cViewPr>
      <p:guideLst>
        <p:guide orient="horz" pos="2160"/>
        <p:guide pos="3840"/>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ger, Stephanie" userId="61696e4b-33d3-431b-af0e-765b376cca5b" providerId="ADAL" clId="{E5C71E96-CA11-4FD6-95A5-A7A15383C8BD}"/>
    <pc:docChg chg="undo custSel modSld modMainMaster">
      <pc:chgData name="Steger, Stephanie" userId="61696e4b-33d3-431b-af0e-765b376cca5b" providerId="ADAL" clId="{E5C71E96-CA11-4FD6-95A5-A7A15383C8BD}" dt="2020-10-28T13:30:24.996" v="16" actId="478"/>
      <pc:docMkLst>
        <pc:docMk/>
      </pc:docMkLst>
      <pc:sldChg chg="modSp">
        <pc:chgData name="Steger, Stephanie" userId="61696e4b-33d3-431b-af0e-765b376cca5b" providerId="ADAL" clId="{E5C71E96-CA11-4FD6-95A5-A7A15383C8BD}" dt="2020-10-28T13:30:07.538" v="12" actId="27636"/>
        <pc:sldMkLst>
          <pc:docMk/>
          <pc:sldMk cId="0" sldId="261"/>
        </pc:sldMkLst>
        <pc:spChg chg="mod">
          <ac:chgData name="Steger, Stephanie" userId="61696e4b-33d3-431b-af0e-765b376cca5b" providerId="ADAL" clId="{E5C71E96-CA11-4FD6-95A5-A7A15383C8BD}" dt="2020-10-28T13:30:07.535" v="11" actId="27636"/>
          <ac:spMkLst>
            <pc:docMk/>
            <pc:sldMk cId="0" sldId="261"/>
            <ac:spMk id="2" creationId="{00000000-0000-0000-0000-000000000000}"/>
          </ac:spMkLst>
        </pc:spChg>
        <pc:spChg chg="mod">
          <ac:chgData name="Steger, Stephanie" userId="61696e4b-33d3-431b-af0e-765b376cca5b" providerId="ADAL" clId="{E5C71E96-CA11-4FD6-95A5-A7A15383C8BD}" dt="2020-10-28T13:30:07.538" v="12" actId="27636"/>
          <ac:spMkLst>
            <pc:docMk/>
            <pc:sldMk cId="0" sldId="261"/>
            <ac:spMk id="3" creationId="{00000000-0000-0000-0000-000000000000}"/>
          </ac:spMkLst>
        </pc:spChg>
      </pc:sldChg>
      <pc:sldChg chg="modSp">
        <pc:chgData name="Steger, Stephanie" userId="61696e4b-33d3-431b-af0e-765b376cca5b" providerId="ADAL" clId="{E5C71E96-CA11-4FD6-95A5-A7A15383C8BD}" dt="2020-10-28T13:30:07.407" v="10"/>
        <pc:sldMkLst>
          <pc:docMk/>
          <pc:sldMk cId="3781601628" sldId="263"/>
        </pc:sldMkLst>
        <pc:spChg chg="mod">
          <ac:chgData name="Steger, Stephanie" userId="61696e4b-33d3-431b-af0e-765b376cca5b" providerId="ADAL" clId="{E5C71E96-CA11-4FD6-95A5-A7A15383C8BD}" dt="2020-10-28T13:30:07.407" v="10"/>
          <ac:spMkLst>
            <pc:docMk/>
            <pc:sldMk cId="3781601628" sldId="263"/>
            <ac:spMk id="3" creationId="{00000000-0000-0000-0000-000000000000}"/>
          </ac:spMkLst>
        </pc:spChg>
        <pc:spChg chg="mod">
          <ac:chgData name="Steger, Stephanie" userId="61696e4b-33d3-431b-af0e-765b376cca5b" providerId="ADAL" clId="{E5C71E96-CA11-4FD6-95A5-A7A15383C8BD}" dt="2020-10-28T13:30:07.407" v="10"/>
          <ac:spMkLst>
            <pc:docMk/>
            <pc:sldMk cId="3781601628" sldId="263"/>
            <ac:spMk id="4" creationId="{00000000-0000-0000-0000-000000000000}"/>
          </ac:spMkLst>
        </pc:spChg>
      </pc:sldChg>
      <pc:sldChg chg="modSp">
        <pc:chgData name="Steger, Stephanie" userId="61696e4b-33d3-431b-af0e-765b376cca5b" providerId="ADAL" clId="{E5C71E96-CA11-4FD6-95A5-A7A15383C8BD}" dt="2020-10-28T13:30:07.407" v="10"/>
        <pc:sldMkLst>
          <pc:docMk/>
          <pc:sldMk cId="2808385626" sldId="264"/>
        </pc:sldMkLst>
        <pc:spChg chg="mod">
          <ac:chgData name="Steger, Stephanie" userId="61696e4b-33d3-431b-af0e-765b376cca5b" providerId="ADAL" clId="{E5C71E96-CA11-4FD6-95A5-A7A15383C8BD}" dt="2020-10-28T13:30:07.407" v="10"/>
          <ac:spMkLst>
            <pc:docMk/>
            <pc:sldMk cId="2808385626" sldId="264"/>
            <ac:spMk id="3" creationId="{00000000-0000-0000-0000-000000000000}"/>
          </ac:spMkLst>
        </pc:spChg>
        <pc:picChg chg="mod">
          <ac:chgData name="Steger, Stephanie" userId="61696e4b-33d3-431b-af0e-765b376cca5b" providerId="ADAL" clId="{E5C71E96-CA11-4FD6-95A5-A7A15383C8BD}" dt="2020-10-28T13:30:07.407" v="10"/>
          <ac:picMkLst>
            <pc:docMk/>
            <pc:sldMk cId="2808385626" sldId="264"/>
            <ac:picMk id="4" creationId="{00000000-0000-0000-0000-000000000000}"/>
          </ac:picMkLst>
        </pc:picChg>
        <pc:picChg chg="mod">
          <ac:chgData name="Steger, Stephanie" userId="61696e4b-33d3-431b-af0e-765b376cca5b" providerId="ADAL" clId="{E5C71E96-CA11-4FD6-95A5-A7A15383C8BD}" dt="2020-10-28T13:30:07.407" v="10"/>
          <ac:picMkLst>
            <pc:docMk/>
            <pc:sldMk cId="2808385626" sldId="264"/>
            <ac:picMk id="6" creationId="{00000000-0000-0000-0000-000000000000}"/>
          </ac:picMkLst>
        </pc:picChg>
      </pc:sldChg>
      <pc:sldChg chg="modSp">
        <pc:chgData name="Steger, Stephanie" userId="61696e4b-33d3-431b-af0e-765b376cca5b" providerId="ADAL" clId="{E5C71E96-CA11-4FD6-95A5-A7A15383C8BD}" dt="2020-10-28T13:30:07.407" v="10"/>
        <pc:sldMkLst>
          <pc:docMk/>
          <pc:sldMk cId="2650618621" sldId="265"/>
        </pc:sldMkLst>
        <pc:spChg chg="mod">
          <ac:chgData name="Steger, Stephanie" userId="61696e4b-33d3-431b-af0e-765b376cca5b" providerId="ADAL" clId="{E5C71E96-CA11-4FD6-95A5-A7A15383C8BD}" dt="2020-10-28T13:30:07.407" v="10"/>
          <ac:spMkLst>
            <pc:docMk/>
            <pc:sldMk cId="2650618621" sldId="265"/>
            <ac:spMk id="3" creationId="{00000000-0000-0000-0000-000000000000}"/>
          </ac:spMkLst>
        </pc:spChg>
        <pc:spChg chg="mod">
          <ac:chgData name="Steger, Stephanie" userId="61696e4b-33d3-431b-af0e-765b376cca5b" providerId="ADAL" clId="{E5C71E96-CA11-4FD6-95A5-A7A15383C8BD}" dt="2020-10-28T13:30:07.407" v="10"/>
          <ac:spMkLst>
            <pc:docMk/>
            <pc:sldMk cId="2650618621" sldId="265"/>
            <ac:spMk id="4" creationId="{00000000-0000-0000-0000-000000000000}"/>
          </ac:spMkLst>
        </pc:spChg>
        <pc:picChg chg="mod">
          <ac:chgData name="Steger, Stephanie" userId="61696e4b-33d3-431b-af0e-765b376cca5b" providerId="ADAL" clId="{E5C71E96-CA11-4FD6-95A5-A7A15383C8BD}" dt="2020-10-28T13:30:07.407" v="10"/>
          <ac:picMkLst>
            <pc:docMk/>
            <pc:sldMk cId="2650618621" sldId="265"/>
            <ac:picMk id="6" creationId="{00000000-0000-0000-0000-000000000000}"/>
          </ac:picMkLst>
        </pc:picChg>
        <pc:picChg chg="mod">
          <ac:chgData name="Steger, Stephanie" userId="61696e4b-33d3-431b-af0e-765b376cca5b" providerId="ADAL" clId="{E5C71E96-CA11-4FD6-95A5-A7A15383C8BD}" dt="2020-10-28T13:30:07.407" v="10"/>
          <ac:picMkLst>
            <pc:docMk/>
            <pc:sldMk cId="2650618621" sldId="265"/>
            <ac:picMk id="7" creationId="{00000000-0000-0000-0000-000000000000}"/>
          </ac:picMkLst>
        </pc:picChg>
        <pc:picChg chg="mod">
          <ac:chgData name="Steger, Stephanie" userId="61696e4b-33d3-431b-af0e-765b376cca5b" providerId="ADAL" clId="{E5C71E96-CA11-4FD6-95A5-A7A15383C8BD}" dt="2020-10-28T13:30:07.407" v="10"/>
          <ac:picMkLst>
            <pc:docMk/>
            <pc:sldMk cId="2650618621" sldId="265"/>
            <ac:picMk id="8" creationId="{00000000-0000-0000-0000-000000000000}"/>
          </ac:picMkLst>
        </pc:picChg>
        <pc:picChg chg="mod">
          <ac:chgData name="Steger, Stephanie" userId="61696e4b-33d3-431b-af0e-765b376cca5b" providerId="ADAL" clId="{E5C71E96-CA11-4FD6-95A5-A7A15383C8BD}" dt="2020-10-28T13:30:07.407" v="10"/>
          <ac:picMkLst>
            <pc:docMk/>
            <pc:sldMk cId="2650618621" sldId="265"/>
            <ac:picMk id="9" creationId="{00000000-0000-0000-0000-000000000000}"/>
          </ac:picMkLst>
        </pc:picChg>
        <pc:picChg chg="mod">
          <ac:chgData name="Steger, Stephanie" userId="61696e4b-33d3-431b-af0e-765b376cca5b" providerId="ADAL" clId="{E5C71E96-CA11-4FD6-95A5-A7A15383C8BD}" dt="2020-10-28T13:30:07.407" v="10"/>
          <ac:picMkLst>
            <pc:docMk/>
            <pc:sldMk cId="2650618621" sldId="265"/>
            <ac:picMk id="11" creationId="{00000000-0000-0000-0000-000000000000}"/>
          </ac:picMkLst>
        </pc:picChg>
      </pc:sldChg>
      <pc:sldChg chg="modSp">
        <pc:chgData name="Steger, Stephanie" userId="61696e4b-33d3-431b-af0e-765b376cca5b" providerId="ADAL" clId="{E5C71E96-CA11-4FD6-95A5-A7A15383C8BD}" dt="2020-10-28T13:30:07.407" v="10"/>
        <pc:sldMkLst>
          <pc:docMk/>
          <pc:sldMk cId="1947867929" sldId="266"/>
        </pc:sldMkLst>
        <pc:spChg chg="mod">
          <ac:chgData name="Steger, Stephanie" userId="61696e4b-33d3-431b-af0e-765b376cca5b" providerId="ADAL" clId="{E5C71E96-CA11-4FD6-95A5-A7A15383C8BD}" dt="2020-10-28T13:30:07.407" v="10"/>
          <ac:spMkLst>
            <pc:docMk/>
            <pc:sldMk cId="1947867929" sldId="266"/>
            <ac:spMk id="3" creationId="{00000000-0000-0000-0000-000000000000}"/>
          </ac:spMkLst>
        </pc:spChg>
      </pc:sldChg>
      <pc:sldChg chg="modSp">
        <pc:chgData name="Steger, Stephanie" userId="61696e4b-33d3-431b-af0e-765b376cca5b" providerId="ADAL" clId="{E5C71E96-CA11-4FD6-95A5-A7A15383C8BD}" dt="2020-10-28T13:30:07.407" v="10"/>
        <pc:sldMkLst>
          <pc:docMk/>
          <pc:sldMk cId="733737984" sldId="267"/>
        </pc:sldMkLst>
        <pc:spChg chg="mod">
          <ac:chgData name="Steger, Stephanie" userId="61696e4b-33d3-431b-af0e-765b376cca5b" providerId="ADAL" clId="{E5C71E96-CA11-4FD6-95A5-A7A15383C8BD}" dt="2020-10-28T13:30:07.407" v="10"/>
          <ac:spMkLst>
            <pc:docMk/>
            <pc:sldMk cId="733737984" sldId="267"/>
            <ac:spMk id="3" creationId="{00000000-0000-0000-0000-000000000000}"/>
          </ac:spMkLst>
        </pc:spChg>
        <pc:picChg chg="mod">
          <ac:chgData name="Steger, Stephanie" userId="61696e4b-33d3-431b-af0e-765b376cca5b" providerId="ADAL" clId="{E5C71E96-CA11-4FD6-95A5-A7A15383C8BD}" dt="2020-10-28T13:30:07.407" v="10"/>
          <ac:picMkLst>
            <pc:docMk/>
            <pc:sldMk cId="733737984" sldId="267"/>
            <ac:picMk id="4" creationId="{00000000-0000-0000-0000-000000000000}"/>
          </ac:picMkLst>
        </pc:picChg>
        <pc:picChg chg="mod">
          <ac:chgData name="Steger, Stephanie" userId="61696e4b-33d3-431b-af0e-765b376cca5b" providerId="ADAL" clId="{E5C71E96-CA11-4FD6-95A5-A7A15383C8BD}" dt="2020-10-28T13:30:07.407" v="10"/>
          <ac:picMkLst>
            <pc:docMk/>
            <pc:sldMk cId="733737984" sldId="267"/>
            <ac:picMk id="5" creationId="{00000000-0000-0000-0000-000000000000}"/>
          </ac:picMkLst>
        </pc:picChg>
      </pc:sldChg>
      <pc:sldChg chg="modSp">
        <pc:chgData name="Steger, Stephanie" userId="61696e4b-33d3-431b-af0e-765b376cca5b" providerId="ADAL" clId="{E5C71E96-CA11-4FD6-95A5-A7A15383C8BD}" dt="2020-10-28T13:30:07.407" v="10"/>
        <pc:sldMkLst>
          <pc:docMk/>
          <pc:sldMk cId="2333844948" sldId="268"/>
        </pc:sldMkLst>
        <pc:spChg chg="mod">
          <ac:chgData name="Steger, Stephanie" userId="61696e4b-33d3-431b-af0e-765b376cca5b" providerId="ADAL" clId="{E5C71E96-CA11-4FD6-95A5-A7A15383C8BD}" dt="2020-10-28T13:30:07.407" v="10"/>
          <ac:spMkLst>
            <pc:docMk/>
            <pc:sldMk cId="2333844948" sldId="268"/>
            <ac:spMk id="3" creationId="{00000000-0000-0000-0000-000000000000}"/>
          </ac:spMkLst>
        </pc:spChg>
        <pc:picChg chg="mod">
          <ac:chgData name="Steger, Stephanie" userId="61696e4b-33d3-431b-af0e-765b376cca5b" providerId="ADAL" clId="{E5C71E96-CA11-4FD6-95A5-A7A15383C8BD}" dt="2020-10-28T13:30:07.407" v="10"/>
          <ac:picMkLst>
            <pc:docMk/>
            <pc:sldMk cId="2333844948" sldId="268"/>
            <ac:picMk id="5" creationId="{00000000-0000-0000-0000-000000000000}"/>
          </ac:picMkLst>
        </pc:picChg>
        <pc:picChg chg="mod">
          <ac:chgData name="Steger, Stephanie" userId="61696e4b-33d3-431b-af0e-765b376cca5b" providerId="ADAL" clId="{E5C71E96-CA11-4FD6-95A5-A7A15383C8BD}" dt="2020-10-28T13:30:07.407" v="10"/>
          <ac:picMkLst>
            <pc:docMk/>
            <pc:sldMk cId="2333844948" sldId="268"/>
            <ac:picMk id="6" creationId="{00000000-0000-0000-0000-000000000000}"/>
          </ac:picMkLst>
        </pc:picChg>
        <pc:picChg chg="mod">
          <ac:chgData name="Steger, Stephanie" userId="61696e4b-33d3-431b-af0e-765b376cca5b" providerId="ADAL" clId="{E5C71E96-CA11-4FD6-95A5-A7A15383C8BD}" dt="2020-10-28T13:30:07.407" v="10"/>
          <ac:picMkLst>
            <pc:docMk/>
            <pc:sldMk cId="2333844948" sldId="268"/>
            <ac:picMk id="8" creationId="{00000000-0000-0000-0000-000000000000}"/>
          </ac:picMkLst>
        </pc:picChg>
        <pc:picChg chg="mod">
          <ac:chgData name="Steger, Stephanie" userId="61696e4b-33d3-431b-af0e-765b376cca5b" providerId="ADAL" clId="{E5C71E96-CA11-4FD6-95A5-A7A15383C8BD}" dt="2020-10-28T13:30:07.407" v="10"/>
          <ac:picMkLst>
            <pc:docMk/>
            <pc:sldMk cId="2333844948" sldId="268"/>
            <ac:picMk id="12" creationId="{00000000-0000-0000-0000-000000000000}"/>
          </ac:picMkLst>
        </pc:picChg>
        <pc:picChg chg="mod">
          <ac:chgData name="Steger, Stephanie" userId="61696e4b-33d3-431b-af0e-765b376cca5b" providerId="ADAL" clId="{E5C71E96-CA11-4FD6-95A5-A7A15383C8BD}" dt="2020-10-28T13:30:07.407" v="10"/>
          <ac:picMkLst>
            <pc:docMk/>
            <pc:sldMk cId="2333844948" sldId="268"/>
            <ac:picMk id="13" creationId="{00000000-0000-0000-0000-000000000000}"/>
          </ac:picMkLst>
        </pc:picChg>
        <pc:picChg chg="mod">
          <ac:chgData name="Steger, Stephanie" userId="61696e4b-33d3-431b-af0e-765b376cca5b" providerId="ADAL" clId="{E5C71E96-CA11-4FD6-95A5-A7A15383C8BD}" dt="2020-10-28T13:30:07.407" v="10"/>
          <ac:picMkLst>
            <pc:docMk/>
            <pc:sldMk cId="2333844948" sldId="268"/>
            <ac:picMk id="15" creationId="{00000000-0000-0000-0000-000000000000}"/>
          </ac:picMkLst>
        </pc:picChg>
      </pc:sldChg>
      <pc:sldChg chg="modSp">
        <pc:chgData name="Steger, Stephanie" userId="61696e4b-33d3-431b-af0e-765b376cca5b" providerId="ADAL" clId="{E5C71E96-CA11-4FD6-95A5-A7A15383C8BD}" dt="2020-10-28T13:30:07.407" v="10"/>
        <pc:sldMkLst>
          <pc:docMk/>
          <pc:sldMk cId="3425680268" sldId="269"/>
        </pc:sldMkLst>
        <pc:spChg chg="mod">
          <ac:chgData name="Steger, Stephanie" userId="61696e4b-33d3-431b-af0e-765b376cca5b" providerId="ADAL" clId="{E5C71E96-CA11-4FD6-95A5-A7A15383C8BD}" dt="2020-10-28T13:30:07.407" v="10"/>
          <ac:spMkLst>
            <pc:docMk/>
            <pc:sldMk cId="3425680268" sldId="269"/>
            <ac:spMk id="3" creationId="{00000000-0000-0000-0000-000000000000}"/>
          </ac:spMkLst>
        </pc:spChg>
        <pc:picChg chg="mod">
          <ac:chgData name="Steger, Stephanie" userId="61696e4b-33d3-431b-af0e-765b376cca5b" providerId="ADAL" clId="{E5C71E96-CA11-4FD6-95A5-A7A15383C8BD}" dt="2020-10-28T13:30:07.407" v="10"/>
          <ac:picMkLst>
            <pc:docMk/>
            <pc:sldMk cId="3425680268" sldId="269"/>
            <ac:picMk id="5" creationId="{00000000-0000-0000-0000-000000000000}"/>
          </ac:picMkLst>
        </pc:picChg>
      </pc:sldChg>
      <pc:sldChg chg="modSp">
        <pc:chgData name="Steger, Stephanie" userId="61696e4b-33d3-431b-af0e-765b376cca5b" providerId="ADAL" clId="{E5C71E96-CA11-4FD6-95A5-A7A15383C8BD}" dt="2020-10-28T13:30:07.407" v="10"/>
        <pc:sldMkLst>
          <pc:docMk/>
          <pc:sldMk cId="1057818643" sldId="270"/>
        </pc:sldMkLst>
        <pc:spChg chg="mod">
          <ac:chgData name="Steger, Stephanie" userId="61696e4b-33d3-431b-af0e-765b376cca5b" providerId="ADAL" clId="{E5C71E96-CA11-4FD6-95A5-A7A15383C8BD}" dt="2020-10-28T13:30:07.407" v="10"/>
          <ac:spMkLst>
            <pc:docMk/>
            <pc:sldMk cId="1057818643" sldId="270"/>
            <ac:spMk id="3" creationId="{00000000-0000-0000-0000-000000000000}"/>
          </ac:spMkLst>
        </pc:spChg>
        <pc:spChg chg="mod">
          <ac:chgData name="Steger, Stephanie" userId="61696e4b-33d3-431b-af0e-765b376cca5b" providerId="ADAL" clId="{E5C71E96-CA11-4FD6-95A5-A7A15383C8BD}" dt="2020-10-28T13:30:07.407" v="10"/>
          <ac:spMkLst>
            <pc:docMk/>
            <pc:sldMk cId="1057818643" sldId="270"/>
            <ac:spMk id="5" creationId="{6889F53E-8EF6-4B32-973B-426FD0831B68}"/>
          </ac:spMkLst>
        </pc:spChg>
        <pc:picChg chg="mod">
          <ac:chgData name="Steger, Stephanie" userId="61696e4b-33d3-431b-af0e-765b376cca5b" providerId="ADAL" clId="{E5C71E96-CA11-4FD6-95A5-A7A15383C8BD}" dt="2020-10-28T13:30:07.407" v="10"/>
          <ac:picMkLst>
            <pc:docMk/>
            <pc:sldMk cId="1057818643" sldId="270"/>
            <ac:picMk id="4" creationId="{00000000-0000-0000-0000-000000000000}"/>
          </ac:picMkLst>
        </pc:picChg>
      </pc:sldChg>
      <pc:sldChg chg="modSp">
        <pc:chgData name="Steger, Stephanie" userId="61696e4b-33d3-431b-af0e-765b376cca5b" providerId="ADAL" clId="{E5C71E96-CA11-4FD6-95A5-A7A15383C8BD}" dt="2020-10-28T13:30:07.905" v="13" actId="27636"/>
        <pc:sldMkLst>
          <pc:docMk/>
          <pc:sldMk cId="2066758548" sldId="271"/>
        </pc:sldMkLst>
        <pc:spChg chg="mod">
          <ac:chgData name="Steger, Stephanie" userId="61696e4b-33d3-431b-af0e-765b376cca5b" providerId="ADAL" clId="{E5C71E96-CA11-4FD6-95A5-A7A15383C8BD}" dt="2020-10-28T13:30:07.905" v="13" actId="27636"/>
          <ac:spMkLst>
            <pc:docMk/>
            <pc:sldMk cId="2066758548" sldId="271"/>
            <ac:spMk id="3" creationId="{00000000-0000-0000-0000-000000000000}"/>
          </ac:spMkLst>
        </pc:spChg>
        <pc:picChg chg="mod">
          <ac:chgData name="Steger, Stephanie" userId="61696e4b-33d3-431b-af0e-765b376cca5b" providerId="ADAL" clId="{E5C71E96-CA11-4FD6-95A5-A7A15383C8BD}" dt="2020-10-28T13:30:07.407" v="10"/>
          <ac:picMkLst>
            <pc:docMk/>
            <pc:sldMk cId="2066758548" sldId="271"/>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3549392903" sldId="272"/>
        </pc:sldMkLst>
        <pc:spChg chg="mod">
          <ac:chgData name="Steger, Stephanie" userId="61696e4b-33d3-431b-af0e-765b376cca5b" providerId="ADAL" clId="{E5C71E96-CA11-4FD6-95A5-A7A15383C8BD}" dt="2020-10-28T13:30:07.407" v="10"/>
          <ac:spMkLst>
            <pc:docMk/>
            <pc:sldMk cId="3549392903" sldId="272"/>
            <ac:spMk id="3" creationId="{00000000-0000-0000-0000-000000000000}"/>
          </ac:spMkLst>
        </pc:spChg>
        <pc:spChg chg="mod">
          <ac:chgData name="Steger, Stephanie" userId="61696e4b-33d3-431b-af0e-765b376cca5b" providerId="ADAL" clId="{E5C71E96-CA11-4FD6-95A5-A7A15383C8BD}" dt="2020-10-28T13:30:07.407" v="10"/>
          <ac:spMkLst>
            <pc:docMk/>
            <pc:sldMk cId="3549392903" sldId="272"/>
            <ac:spMk id="6" creationId="{1C9D46E5-AA82-4E1B-9610-1BF1646B88A1}"/>
          </ac:spMkLst>
        </pc:spChg>
        <pc:picChg chg="mod">
          <ac:chgData name="Steger, Stephanie" userId="61696e4b-33d3-431b-af0e-765b376cca5b" providerId="ADAL" clId="{E5C71E96-CA11-4FD6-95A5-A7A15383C8BD}" dt="2020-10-28T13:30:07.407" v="10"/>
          <ac:picMkLst>
            <pc:docMk/>
            <pc:sldMk cId="3549392903" sldId="272"/>
            <ac:picMk id="4" creationId="{00000000-0000-0000-0000-000000000000}"/>
          </ac:picMkLst>
        </pc:picChg>
        <pc:picChg chg="mod">
          <ac:chgData name="Steger, Stephanie" userId="61696e4b-33d3-431b-af0e-765b376cca5b" providerId="ADAL" clId="{E5C71E96-CA11-4FD6-95A5-A7A15383C8BD}" dt="2020-10-28T13:30:07.407" v="10"/>
          <ac:picMkLst>
            <pc:docMk/>
            <pc:sldMk cId="3549392903" sldId="272"/>
            <ac:picMk id="5" creationId="{00000000-0000-0000-0000-000000000000}"/>
          </ac:picMkLst>
        </pc:picChg>
      </pc:sldChg>
      <pc:sldChg chg="modSp">
        <pc:chgData name="Steger, Stephanie" userId="61696e4b-33d3-431b-af0e-765b376cca5b" providerId="ADAL" clId="{E5C71E96-CA11-4FD6-95A5-A7A15383C8BD}" dt="2020-10-28T13:30:07.407" v="10"/>
        <pc:sldMkLst>
          <pc:docMk/>
          <pc:sldMk cId="3857210220" sldId="273"/>
        </pc:sldMkLst>
        <pc:spChg chg="mod">
          <ac:chgData name="Steger, Stephanie" userId="61696e4b-33d3-431b-af0e-765b376cca5b" providerId="ADAL" clId="{E5C71E96-CA11-4FD6-95A5-A7A15383C8BD}" dt="2020-10-28T13:30:07.407" v="10"/>
          <ac:spMkLst>
            <pc:docMk/>
            <pc:sldMk cId="3857210220" sldId="273"/>
            <ac:spMk id="3" creationId="{00000000-0000-0000-0000-000000000000}"/>
          </ac:spMkLst>
        </pc:spChg>
      </pc:sldChg>
      <pc:sldChg chg="modSp">
        <pc:chgData name="Steger, Stephanie" userId="61696e4b-33d3-431b-af0e-765b376cca5b" providerId="ADAL" clId="{E5C71E96-CA11-4FD6-95A5-A7A15383C8BD}" dt="2020-10-28T13:30:07.937" v="14" actId="27636"/>
        <pc:sldMkLst>
          <pc:docMk/>
          <pc:sldMk cId="3349390917" sldId="274"/>
        </pc:sldMkLst>
        <pc:spChg chg="mod">
          <ac:chgData name="Steger, Stephanie" userId="61696e4b-33d3-431b-af0e-765b376cca5b" providerId="ADAL" clId="{E5C71E96-CA11-4FD6-95A5-A7A15383C8BD}" dt="2020-10-28T13:30:07.937" v="14" actId="27636"/>
          <ac:spMkLst>
            <pc:docMk/>
            <pc:sldMk cId="3349390917" sldId="274"/>
            <ac:spMk id="3" creationId="{00000000-0000-0000-0000-000000000000}"/>
          </ac:spMkLst>
        </pc:spChg>
      </pc:sldChg>
      <pc:sldChg chg="modSp">
        <pc:chgData name="Steger, Stephanie" userId="61696e4b-33d3-431b-af0e-765b376cca5b" providerId="ADAL" clId="{E5C71E96-CA11-4FD6-95A5-A7A15383C8BD}" dt="2020-10-28T13:30:07.407" v="10"/>
        <pc:sldMkLst>
          <pc:docMk/>
          <pc:sldMk cId="1207230921" sldId="276"/>
        </pc:sldMkLst>
        <pc:spChg chg="mod">
          <ac:chgData name="Steger, Stephanie" userId="61696e4b-33d3-431b-af0e-765b376cca5b" providerId="ADAL" clId="{E5C71E96-CA11-4FD6-95A5-A7A15383C8BD}" dt="2020-10-28T13:30:07.407" v="10"/>
          <ac:spMkLst>
            <pc:docMk/>
            <pc:sldMk cId="1207230921" sldId="276"/>
            <ac:spMk id="2" creationId="{00000000-0000-0000-0000-000000000000}"/>
          </ac:spMkLst>
        </pc:spChg>
        <pc:spChg chg="mod">
          <ac:chgData name="Steger, Stephanie" userId="61696e4b-33d3-431b-af0e-765b376cca5b" providerId="ADAL" clId="{E5C71E96-CA11-4FD6-95A5-A7A15383C8BD}" dt="2020-10-28T13:30:07.407" v="10"/>
          <ac:spMkLst>
            <pc:docMk/>
            <pc:sldMk cId="1207230921" sldId="276"/>
            <ac:spMk id="3" creationId="{00000000-0000-0000-0000-000000000000}"/>
          </ac:spMkLst>
        </pc:spChg>
        <pc:picChg chg="mod">
          <ac:chgData name="Steger, Stephanie" userId="61696e4b-33d3-431b-af0e-765b376cca5b" providerId="ADAL" clId="{E5C71E96-CA11-4FD6-95A5-A7A15383C8BD}" dt="2020-10-28T13:30:07.407" v="10"/>
          <ac:picMkLst>
            <pc:docMk/>
            <pc:sldMk cId="1207230921" sldId="276"/>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1465728798" sldId="277"/>
        </pc:sldMkLst>
        <pc:spChg chg="mod">
          <ac:chgData name="Steger, Stephanie" userId="61696e4b-33d3-431b-af0e-765b376cca5b" providerId="ADAL" clId="{E5C71E96-CA11-4FD6-95A5-A7A15383C8BD}" dt="2020-10-28T13:30:07.407" v="10"/>
          <ac:spMkLst>
            <pc:docMk/>
            <pc:sldMk cId="1465728798" sldId="277"/>
            <ac:spMk id="3" creationId="{00000000-0000-0000-0000-000000000000}"/>
          </ac:spMkLst>
        </pc:spChg>
      </pc:sldChg>
      <pc:sldChg chg="delSp modSp">
        <pc:chgData name="Steger, Stephanie" userId="61696e4b-33d3-431b-af0e-765b376cca5b" providerId="ADAL" clId="{E5C71E96-CA11-4FD6-95A5-A7A15383C8BD}" dt="2020-10-28T13:30:21.112" v="15" actId="478"/>
        <pc:sldMkLst>
          <pc:docMk/>
          <pc:sldMk cId="2197382052" sldId="278"/>
        </pc:sldMkLst>
        <pc:spChg chg="del">
          <ac:chgData name="Steger, Stephanie" userId="61696e4b-33d3-431b-af0e-765b376cca5b" providerId="ADAL" clId="{E5C71E96-CA11-4FD6-95A5-A7A15383C8BD}" dt="2020-10-28T13:30:21.112" v="15" actId="478"/>
          <ac:spMkLst>
            <pc:docMk/>
            <pc:sldMk cId="2197382052" sldId="278"/>
            <ac:spMk id="5" creationId="{00000000-0000-0000-0000-000000000000}"/>
          </ac:spMkLst>
        </pc:spChg>
        <pc:picChg chg="mod">
          <ac:chgData name="Steger, Stephanie" userId="61696e4b-33d3-431b-af0e-765b376cca5b" providerId="ADAL" clId="{E5C71E96-CA11-4FD6-95A5-A7A15383C8BD}" dt="2020-10-28T13:30:07.407" v="10"/>
          <ac:picMkLst>
            <pc:docMk/>
            <pc:sldMk cId="2197382052" sldId="278"/>
            <ac:picMk id="4" creationId="{00000000-0000-0000-0000-000000000000}"/>
          </ac:picMkLst>
        </pc:picChg>
      </pc:sldChg>
      <pc:sldChg chg="modSp modNotes">
        <pc:chgData name="Steger, Stephanie" userId="61696e4b-33d3-431b-af0e-765b376cca5b" providerId="ADAL" clId="{E5C71E96-CA11-4FD6-95A5-A7A15383C8BD}" dt="2020-10-28T13:30:07.407" v="10"/>
        <pc:sldMkLst>
          <pc:docMk/>
          <pc:sldMk cId="4170328921" sldId="283"/>
        </pc:sldMkLst>
        <pc:spChg chg="mod">
          <ac:chgData name="Steger, Stephanie" userId="61696e4b-33d3-431b-af0e-765b376cca5b" providerId="ADAL" clId="{E5C71E96-CA11-4FD6-95A5-A7A15383C8BD}" dt="2020-10-28T13:30:07.407" v="10"/>
          <ac:spMkLst>
            <pc:docMk/>
            <pc:sldMk cId="4170328921" sldId="283"/>
            <ac:spMk id="3" creationId="{00000000-0000-0000-0000-000000000000}"/>
          </ac:spMkLst>
        </pc:spChg>
      </pc:sldChg>
      <pc:sldChg chg="modSp">
        <pc:chgData name="Steger, Stephanie" userId="61696e4b-33d3-431b-af0e-765b376cca5b" providerId="ADAL" clId="{E5C71E96-CA11-4FD6-95A5-A7A15383C8BD}" dt="2020-10-28T13:30:07.407" v="10"/>
        <pc:sldMkLst>
          <pc:docMk/>
          <pc:sldMk cId="283671060" sldId="288"/>
        </pc:sldMkLst>
        <pc:spChg chg="mod">
          <ac:chgData name="Steger, Stephanie" userId="61696e4b-33d3-431b-af0e-765b376cca5b" providerId="ADAL" clId="{E5C71E96-CA11-4FD6-95A5-A7A15383C8BD}" dt="2020-10-28T13:30:07.407" v="10"/>
          <ac:spMkLst>
            <pc:docMk/>
            <pc:sldMk cId="283671060" sldId="288"/>
            <ac:spMk id="3" creationId="{00000000-0000-0000-0000-000000000000}"/>
          </ac:spMkLst>
        </pc:spChg>
        <pc:picChg chg="mod">
          <ac:chgData name="Steger, Stephanie" userId="61696e4b-33d3-431b-af0e-765b376cca5b" providerId="ADAL" clId="{E5C71E96-CA11-4FD6-95A5-A7A15383C8BD}" dt="2020-10-28T13:30:07.407" v="10"/>
          <ac:picMkLst>
            <pc:docMk/>
            <pc:sldMk cId="283671060" sldId="288"/>
            <ac:picMk id="5" creationId="{00000000-0000-0000-0000-000000000000}"/>
          </ac:picMkLst>
        </pc:picChg>
      </pc:sldChg>
      <pc:sldChg chg="delSp modSp">
        <pc:chgData name="Steger, Stephanie" userId="61696e4b-33d3-431b-af0e-765b376cca5b" providerId="ADAL" clId="{E5C71E96-CA11-4FD6-95A5-A7A15383C8BD}" dt="2020-10-28T13:30:24.996" v="16" actId="478"/>
        <pc:sldMkLst>
          <pc:docMk/>
          <pc:sldMk cId="1811412262" sldId="289"/>
        </pc:sldMkLst>
        <pc:spChg chg="del">
          <ac:chgData name="Steger, Stephanie" userId="61696e4b-33d3-431b-af0e-765b376cca5b" providerId="ADAL" clId="{E5C71E96-CA11-4FD6-95A5-A7A15383C8BD}" dt="2020-10-28T13:30:24.996" v="16" actId="478"/>
          <ac:spMkLst>
            <pc:docMk/>
            <pc:sldMk cId="1811412262" sldId="289"/>
            <ac:spMk id="2" creationId="{00000000-0000-0000-0000-000000000000}"/>
          </ac:spMkLst>
        </pc:spChg>
        <pc:spChg chg="mod">
          <ac:chgData name="Steger, Stephanie" userId="61696e4b-33d3-431b-af0e-765b376cca5b" providerId="ADAL" clId="{E5C71E96-CA11-4FD6-95A5-A7A15383C8BD}" dt="2020-10-28T13:30:07.407" v="10"/>
          <ac:spMkLst>
            <pc:docMk/>
            <pc:sldMk cId="1811412262" sldId="289"/>
            <ac:spMk id="3" creationId="{00000000-0000-0000-0000-000000000000}"/>
          </ac:spMkLst>
        </pc:spChg>
        <pc:picChg chg="mod">
          <ac:chgData name="Steger, Stephanie" userId="61696e4b-33d3-431b-af0e-765b376cca5b" providerId="ADAL" clId="{E5C71E96-CA11-4FD6-95A5-A7A15383C8BD}" dt="2020-10-28T13:30:07.407" v="10"/>
          <ac:picMkLst>
            <pc:docMk/>
            <pc:sldMk cId="1811412262" sldId="289"/>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2164847090" sldId="292"/>
        </pc:sldMkLst>
        <pc:spChg chg="mod">
          <ac:chgData name="Steger, Stephanie" userId="61696e4b-33d3-431b-af0e-765b376cca5b" providerId="ADAL" clId="{E5C71E96-CA11-4FD6-95A5-A7A15383C8BD}" dt="2020-10-28T13:30:07.407" v="10"/>
          <ac:spMkLst>
            <pc:docMk/>
            <pc:sldMk cId="2164847090" sldId="292"/>
            <ac:spMk id="10" creationId="{00000000-0000-0000-0000-000000000000}"/>
          </ac:spMkLst>
        </pc:spChg>
        <pc:spChg chg="mod">
          <ac:chgData name="Steger, Stephanie" userId="61696e4b-33d3-431b-af0e-765b376cca5b" providerId="ADAL" clId="{E5C71E96-CA11-4FD6-95A5-A7A15383C8BD}" dt="2020-10-28T13:30:07.407" v="10"/>
          <ac:spMkLst>
            <pc:docMk/>
            <pc:sldMk cId="2164847090" sldId="292"/>
            <ac:spMk id="11" creationId="{00000000-0000-0000-0000-000000000000}"/>
          </ac:spMkLst>
        </pc:spChg>
        <pc:picChg chg="mod">
          <ac:chgData name="Steger, Stephanie" userId="61696e4b-33d3-431b-af0e-765b376cca5b" providerId="ADAL" clId="{E5C71E96-CA11-4FD6-95A5-A7A15383C8BD}" dt="2020-10-28T13:30:07.407" v="10"/>
          <ac:picMkLst>
            <pc:docMk/>
            <pc:sldMk cId="2164847090" sldId="292"/>
            <ac:picMk id="4" creationId="{00000000-0000-0000-0000-000000000000}"/>
          </ac:picMkLst>
        </pc:picChg>
        <pc:picChg chg="mod">
          <ac:chgData name="Steger, Stephanie" userId="61696e4b-33d3-431b-af0e-765b376cca5b" providerId="ADAL" clId="{E5C71E96-CA11-4FD6-95A5-A7A15383C8BD}" dt="2020-10-28T13:30:07.407" v="10"/>
          <ac:picMkLst>
            <pc:docMk/>
            <pc:sldMk cId="2164847090" sldId="292"/>
            <ac:picMk id="5" creationId="{00000000-0000-0000-0000-000000000000}"/>
          </ac:picMkLst>
        </pc:picChg>
        <pc:picChg chg="mod">
          <ac:chgData name="Steger, Stephanie" userId="61696e4b-33d3-431b-af0e-765b376cca5b" providerId="ADAL" clId="{E5C71E96-CA11-4FD6-95A5-A7A15383C8BD}" dt="2020-10-28T13:30:07.407" v="10"/>
          <ac:picMkLst>
            <pc:docMk/>
            <pc:sldMk cId="2164847090" sldId="292"/>
            <ac:picMk id="6" creationId="{00000000-0000-0000-0000-000000000000}"/>
          </ac:picMkLst>
        </pc:picChg>
        <pc:picChg chg="mod">
          <ac:chgData name="Steger, Stephanie" userId="61696e4b-33d3-431b-af0e-765b376cca5b" providerId="ADAL" clId="{E5C71E96-CA11-4FD6-95A5-A7A15383C8BD}" dt="2020-10-28T13:30:07.407" v="10"/>
          <ac:picMkLst>
            <pc:docMk/>
            <pc:sldMk cId="2164847090" sldId="292"/>
            <ac:picMk id="7" creationId="{00000000-0000-0000-0000-000000000000}"/>
          </ac:picMkLst>
        </pc:picChg>
        <pc:picChg chg="mod">
          <ac:chgData name="Steger, Stephanie" userId="61696e4b-33d3-431b-af0e-765b376cca5b" providerId="ADAL" clId="{E5C71E96-CA11-4FD6-95A5-A7A15383C8BD}" dt="2020-10-28T13:30:07.407" v="10"/>
          <ac:picMkLst>
            <pc:docMk/>
            <pc:sldMk cId="2164847090" sldId="292"/>
            <ac:picMk id="8" creationId="{00000000-0000-0000-0000-000000000000}"/>
          </ac:picMkLst>
        </pc:picChg>
        <pc:picChg chg="mod">
          <ac:chgData name="Steger, Stephanie" userId="61696e4b-33d3-431b-af0e-765b376cca5b" providerId="ADAL" clId="{E5C71E96-CA11-4FD6-95A5-A7A15383C8BD}" dt="2020-10-28T13:30:07.407" v="10"/>
          <ac:picMkLst>
            <pc:docMk/>
            <pc:sldMk cId="2164847090" sldId="292"/>
            <ac:picMk id="9" creationId="{00000000-0000-0000-0000-000000000000}"/>
          </ac:picMkLst>
        </pc:picChg>
      </pc:sldChg>
      <pc:sldChg chg="modSp">
        <pc:chgData name="Steger, Stephanie" userId="61696e4b-33d3-431b-af0e-765b376cca5b" providerId="ADAL" clId="{E5C71E96-CA11-4FD6-95A5-A7A15383C8BD}" dt="2020-10-28T13:30:07.407" v="10"/>
        <pc:sldMkLst>
          <pc:docMk/>
          <pc:sldMk cId="3361376077" sldId="293"/>
        </pc:sldMkLst>
        <pc:spChg chg="mod">
          <ac:chgData name="Steger, Stephanie" userId="61696e4b-33d3-431b-af0e-765b376cca5b" providerId="ADAL" clId="{E5C71E96-CA11-4FD6-95A5-A7A15383C8BD}" dt="2020-10-28T13:30:07.407" v="10"/>
          <ac:spMkLst>
            <pc:docMk/>
            <pc:sldMk cId="3361376077" sldId="293"/>
            <ac:spMk id="5" creationId="{00000000-0000-0000-0000-000000000000}"/>
          </ac:spMkLst>
        </pc:spChg>
        <pc:picChg chg="mod">
          <ac:chgData name="Steger, Stephanie" userId="61696e4b-33d3-431b-af0e-765b376cca5b" providerId="ADAL" clId="{E5C71E96-CA11-4FD6-95A5-A7A15383C8BD}" dt="2020-10-28T13:30:07.407" v="10"/>
          <ac:picMkLst>
            <pc:docMk/>
            <pc:sldMk cId="3361376077" sldId="293"/>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1778705600" sldId="294"/>
        </pc:sldMkLst>
        <pc:spChg chg="mod">
          <ac:chgData name="Steger, Stephanie" userId="61696e4b-33d3-431b-af0e-765b376cca5b" providerId="ADAL" clId="{E5C71E96-CA11-4FD6-95A5-A7A15383C8BD}" dt="2020-10-28T13:30:07.407" v="10"/>
          <ac:spMkLst>
            <pc:docMk/>
            <pc:sldMk cId="1778705600" sldId="294"/>
            <ac:spMk id="7" creationId="{00000000-0000-0000-0000-000000000000}"/>
          </ac:spMkLst>
        </pc:spChg>
        <pc:picChg chg="mod">
          <ac:chgData name="Steger, Stephanie" userId="61696e4b-33d3-431b-af0e-765b376cca5b" providerId="ADAL" clId="{E5C71E96-CA11-4FD6-95A5-A7A15383C8BD}" dt="2020-10-28T13:30:07.407" v="10"/>
          <ac:picMkLst>
            <pc:docMk/>
            <pc:sldMk cId="1778705600" sldId="294"/>
            <ac:picMk id="4" creationId="{00000000-0000-0000-0000-000000000000}"/>
          </ac:picMkLst>
        </pc:picChg>
        <pc:picChg chg="mod">
          <ac:chgData name="Steger, Stephanie" userId="61696e4b-33d3-431b-af0e-765b376cca5b" providerId="ADAL" clId="{E5C71E96-CA11-4FD6-95A5-A7A15383C8BD}" dt="2020-10-28T13:30:07.407" v="10"/>
          <ac:picMkLst>
            <pc:docMk/>
            <pc:sldMk cId="1778705600" sldId="294"/>
            <ac:picMk id="5" creationId="{00000000-0000-0000-0000-000000000000}"/>
          </ac:picMkLst>
        </pc:picChg>
        <pc:picChg chg="mod">
          <ac:chgData name="Steger, Stephanie" userId="61696e4b-33d3-431b-af0e-765b376cca5b" providerId="ADAL" clId="{E5C71E96-CA11-4FD6-95A5-A7A15383C8BD}" dt="2020-10-28T13:30:07.407" v="10"/>
          <ac:picMkLst>
            <pc:docMk/>
            <pc:sldMk cId="1778705600" sldId="294"/>
            <ac:picMk id="6" creationId="{00000000-0000-0000-0000-000000000000}"/>
          </ac:picMkLst>
        </pc:picChg>
      </pc:sldChg>
      <pc:sldChg chg="modSp">
        <pc:chgData name="Steger, Stephanie" userId="61696e4b-33d3-431b-af0e-765b376cca5b" providerId="ADAL" clId="{E5C71E96-CA11-4FD6-95A5-A7A15383C8BD}" dt="2020-10-28T13:30:07.407" v="10"/>
        <pc:sldMkLst>
          <pc:docMk/>
          <pc:sldMk cId="2658683650" sldId="295"/>
        </pc:sldMkLst>
        <pc:spChg chg="mod">
          <ac:chgData name="Steger, Stephanie" userId="61696e4b-33d3-431b-af0e-765b376cca5b" providerId="ADAL" clId="{E5C71E96-CA11-4FD6-95A5-A7A15383C8BD}" dt="2020-10-28T13:30:07.407" v="10"/>
          <ac:spMkLst>
            <pc:docMk/>
            <pc:sldMk cId="2658683650" sldId="295"/>
            <ac:spMk id="6" creationId="{00000000-0000-0000-0000-000000000000}"/>
          </ac:spMkLst>
        </pc:spChg>
        <pc:spChg chg="mod">
          <ac:chgData name="Steger, Stephanie" userId="61696e4b-33d3-431b-af0e-765b376cca5b" providerId="ADAL" clId="{E5C71E96-CA11-4FD6-95A5-A7A15383C8BD}" dt="2020-10-28T13:30:07.407" v="10"/>
          <ac:spMkLst>
            <pc:docMk/>
            <pc:sldMk cId="2658683650" sldId="295"/>
            <ac:spMk id="9" creationId="{00000000-0000-0000-0000-000000000000}"/>
          </ac:spMkLst>
        </pc:spChg>
        <pc:spChg chg="mod">
          <ac:chgData name="Steger, Stephanie" userId="61696e4b-33d3-431b-af0e-765b376cca5b" providerId="ADAL" clId="{E5C71E96-CA11-4FD6-95A5-A7A15383C8BD}" dt="2020-10-28T13:30:07.407" v="10"/>
          <ac:spMkLst>
            <pc:docMk/>
            <pc:sldMk cId="2658683650" sldId="295"/>
            <ac:spMk id="10" creationId="{00000000-0000-0000-0000-000000000000}"/>
          </ac:spMkLst>
        </pc:spChg>
        <pc:picChg chg="mod">
          <ac:chgData name="Steger, Stephanie" userId="61696e4b-33d3-431b-af0e-765b376cca5b" providerId="ADAL" clId="{E5C71E96-CA11-4FD6-95A5-A7A15383C8BD}" dt="2020-10-28T13:30:07.407" v="10"/>
          <ac:picMkLst>
            <pc:docMk/>
            <pc:sldMk cId="2658683650" sldId="295"/>
            <ac:picMk id="7" creationId="{00000000-0000-0000-0000-000000000000}"/>
          </ac:picMkLst>
        </pc:picChg>
      </pc:sldChg>
      <pc:sldChg chg="modSp">
        <pc:chgData name="Steger, Stephanie" userId="61696e4b-33d3-431b-af0e-765b376cca5b" providerId="ADAL" clId="{E5C71E96-CA11-4FD6-95A5-A7A15383C8BD}" dt="2020-10-28T13:30:07.407" v="10"/>
        <pc:sldMkLst>
          <pc:docMk/>
          <pc:sldMk cId="2533341064" sldId="302"/>
        </pc:sldMkLst>
        <pc:spChg chg="mod">
          <ac:chgData name="Steger, Stephanie" userId="61696e4b-33d3-431b-af0e-765b376cca5b" providerId="ADAL" clId="{E5C71E96-CA11-4FD6-95A5-A7A15383C8BD}" dt="2020-10-28T13:30:07.407" v="10"/>
          <ac:spMkLst>
            <pc:docMk/>
            <pc:sldMk cId="2533341064" sldId="302"/>
            <ac:spMk id="2" creationId="{00000000-0000-0000-0000-000000000000}"/>
          </ac:spMkLst>
        </pc:spChg>
        <pc:spChg chg="mod">
          <ac:chgData name="Steger, Stephanie" userId="61696e4b-33d3-431b-af0e-765b376cca5b" providerId="ADAL" clId="{E5C71E96-CA11-4FD6-95A5-A7A15383C8BD}" dt="2020-10-28T13:30:07.407" v="10"/>
          <ac:spMkLst>
            <pc:docMk/>
            <pc:sldMk cId="2533341064" sldId="302"/>
            <ac:spMk id="3" creationId="{00000000-0000-0000-0000-000000000000}"/>
          </ac:spMkLst>
        </pc:spChg>
        <pc:spChg chg="mod">
          <ac:chgData name="Steger, Stephanie" userId="61696e4b-33d3-431b-af0e-765b376cca5b" providerId="ADAL" clId="{E5C71E96-CA11-4FD6-95A5-A7A15383C8BD}" dt="2020-10-28T13:30:07.407" v="10"/>
          <ac:spMkLst>
            <pc:docMk/>
            <pc:sldMk cId="2533341064" sldId="302"/>
            <ac:spMk id="5" creationId="{00000000-0000-0000-0000-000000000000}"/>
          </ac:spMkLst>
        </pc:spChg>
      </pc:sldChg>
      <pc:sldChg chg="modSp">
        <pc:chgData name="Steger, Stephanie" userId="61696e4b-33d3-431b-af0e-765b376cca5b" providerId="ADAL" clId="{E5C71E96-CA11-4FD6-95A5-A7A15383C8BD}" dt="2020-10-28T13:30:07.407" v="10"/>
        <pc:sldMkLst>
          <pc:docMk/>
          <pc:sldMk cId="389995066" sldId="305"/>
        </pc:sldMkLst>
        <pc:spChg chg="mod">
          <ac:chgData name="Steger, Stephanie" userId="61696e4b-33d3-431b-af0e-765b376cca5b" providerId="ADAL" clId="{E5C71E96-CA11-4FD6-95A5-A7A15383C8BD}" dt="2020-10-28T13:30:07.407" v="10"/>
          <ac:spMkLst>
            <pc:docMk/>
            <pc:sldMk cId="389995066" sldId="305"/>
            <ac:spMk id="2" creationId="{00000000-0000-0000-0000-000000000000}"/>
          </ac:spMkLst>
        </pc:spChg>
        <pc:picChg chg="mod">
          <ac:chgData name="Steger, Stephanie" userId="61696e4b-33d3-431b-af0e-765b376cca5b" providerId="ADAL" clId="{E5C71E96-CA11-4FD6-95A5-A7A15383C8BD}" dt="2020-10-28T13:30:07.407" v="10"/>
          <ac:picMkLst>
            <pc:docMk/>
            <pc:sldMk cId="389995066" sldId="305"/>
            <ac:picMk id="3" creationId="{00000000-0000-0000-0000-000000000000}"/>
          </ac:picMkLst>
        </pc:picChg>
      </pc:sldChg>
      <pc:sldChg chg="modSp">
        <pc:chgData name="Steger, Stephanie" userId="61696e4b-33d3-431b-af0e-765b376cca5b" providerId="ADAL" clId="{E5C71E96-CA11-4FD6-95A5-A7A15383C8BD}" dt="2020-10-28T13:30:07.407" v="10"/>
        <pc:sldMkLst>
          <pc:docMk/>
          <pc:sldMk cId="3540497084" sldId="306"/>
        </pc:sldMkLst>
        <pc:spChg chg="mod">
          <ac:chgData name="Steger, Stephanie" userId="61696e4b-33d3-431b-af0e-765b376cca5b" providerId="ADAL" clId="{E5C71E96-CA11-4FD6-95A5-A7A15383C8BD}" dt="2020-10-28T13:30:07.407" v="10"/>
          <ac:spMkLst>
            <pc:docMk/>
            <pc:sldMk cId="3540497084" sldId="306"/>
            <ac:spMk id="2" creationId="{00000000-0000-0000-0000-000000000000}"/>
          </ac:spMkLst>
        </pc:spChg>
        <pc:picChg chg="mod">
          <ac:chgData name="Steger, Stephanie" userId="61696e4b-33d3-431b-af0e-765b376cca5b" providerId="ADAL" clId="{E5C71E96-CA11-4FD6-95A5-A7A15383C8BD}" dt="2020-10-28T13:30:07.407" v="10"/>
          <ac:picMkLst>
            <pc:docMk/>
            <pc:sldMk cId="3540497084" sldId="306"/>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3432815005" sldId="307"/>
        </pc:sldMkLst>
        <pc:spChg chg="mod">
          <ac:chgData name="Steger, Stephanie" userId="61696e4b-33d3-431b-af0e-765b376cca5b" providerId="ADAL" clId="{E5C71E96-CA11-4FD6-95A5-A7A15383C8BD}" dt="2020-10-28T13:30:07.407" v="10"/>
          <ac:spMkLst>
            <pc:docMk/>
            <pc:sldMk cId="3432815005" sldId="307"/>
            <ac:spMk id="5" creationId="{00000000-0000-0000-0000-000000000000}"/>
          </ac:spMkLst>
        </pc:spChg>
        <pc:picChg chg="mod">
          <ac:chgData name="Steger, Stephanie" userId="61696e4b-33d3-431b-af0e-765b376cca5b" providerId="ADAL" clId="{E5C71E96-CA11-4FD6-95A5-A7A15383C8BD}" dt="2020-10-28T13:30:07.407" v="10"/>
          <ac:picMkLst>
            <pc:docMk/>
            <pc:sldMk cId="3432815005" sldId="307"/>
            <ac:picMk id="4" creationId="{00000000-0000-0000-0000-000000000000}"/>
          </ac:picMkLst>
        </pc:picChg>
      </pc:sldChg>
      <pc:sldChg chg="modSp">
        <pc:chgData name="Steger, Stephanie" userId="61696e4b-33d3-431b-af0e-765b376cca5b" providerId="ADAL" clId="{E5C71E96-CA11-4FD6-95A5-A7A15383C8BD}" dt="2020-10-28T13:30:07.407" v="10"/>
        <pc:sldMkLst>
          <pc:docMk/>
          <pc:sldMk cId="2330277556" sldId="309"/>
        </pc:sldMkLst>
        <pc:spChg chg="mod">
          <ac:chgData name="Steger, Stephanie" userId="61696e4b-33d3-431b-af0e-765b376cca5b" providerId="ADAL" clId="{E5C71E96-CA11-4FD6-95A5-A7A15383C8BD}" dt="2020-10-28T13:30:07.407" v="10"/>
          <ac:spMkLst>
            <pc:docMk/>
            <pc:sldMk cId="2330277556" sldId="309"/>
            <ac:spMk id="4"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7"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10"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11"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12"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21"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28"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29"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31"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32"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33" creationId="{00000000-0000-0000-0000-000000000000}"/>
          </ac:spMkLst>
        </pc:spChg>
        <pc:spChg chg="mod">
          <ac:chgData name="Steger, Stephanie" userId="61696e4b-33d3-431b-af0e-765b376cca5b" providerId="ADAL" clId="{E5C71E96-CA11-4FD6-95A5-A7A15383C8BD}" dt="2020-10-28T13:30:07.407" v="10"/>
          <ac:spMkLst>
            <pc:docMk/>
            <pc:sldMk cId="2330277556" sldId="309"/>
            <ac:spMk id="34" creationId="{00000000-0000-0000-0000-000000000000}"/>
          </ac:spMkLst>
        </pc:spChg>
        <pc:picChg chg="mod">
          <ac:chgData name="Steger, Stephanie" userId="61696e4b-33d3-431b-af0e-765b376cca5b" providerId="ADAL" clId="{E5C71E96-CA11-4FD6-95A5-A7A15383C8BD}" dt="2020-10-28T13:30:07.407" v="10"/>
          <ac:picMkLst>
            <pc:docMk/>
            <pc:sldMk cId="2330277556" sldId="309"/>
            <ac:picMk id="6" creationId="{00000000-0000-0000-0000-000000000000}"/>
          </ac:picMkLst>
        </pc:picChg>
        <pc:picChg chg="mod">
          <ac:chgData name="Steger, Stephanie" userId="61696e4b-33d3-431b-af0e-765b376cca5b" providerId="ADAL" clId="{E5C71E96-CA11-4FD6-95A5-A7A15383C8BD}" dt="2020-10-28T13:30:07.407" v="10"/>
          <ac:picMkLst>
            <pc:docMk/>
            <pc:sldMk cId="2330277556" sldId="309"/>
            <ac:picMk id="9" creationId="{00000000-0000-0000-0000-000000000000}"/>
          </ac:picMkLst>
        </pc:picChg>
        <pc:cxnChg chg="mod">
          <ac:chgData name="Steger, Stephanie" userId="61696e4b-33d3-431b-af0e-765b376cca5b" providerId="ADAL" clId="{E5C71E96-CA11-4FD6-95A5-A7A15383C8BD}" dt="2020-10-28T13:30:07.407" v="10"/>
          <ac:cxnSpMkLst>
            <pc:docMk/>
            <pc:sldMk cId="2330277556" sldId="309"/>
            <ac:cxnSpMk id="15" creationId="{00000000-0000-0000-0000-000000000000}"/>
          </ac:cxnSpMkLst>
        </pc:cxnChg>
        <pc:cxnChg chg="mod">
          <ac:chgData name="Steger, Stephanie" userId="61696e4b-33d3-431b-af0e-765b376cca5b" providerId="ADAL" clId="{E5C71E96-CA11-4FD6-95A5-A7A15383C8BD}" dt="2020-10-28T13:30:07.407" v="10"/>
          <ac:cxnSpMkLst>
            <pc:docMk/>
            <pc:sldMk cId="2330277556" sldId="309"/>
            <ac:cxnSpMk id="17" creationId="{00000000-0000-0000-0000-000000000000}"/>
          </ac:cxnSpMkLst>
        </pc:cxnChg>
        <pc:cxnChg chg="mod">
          <ac:chgData name="Steger, Stephanie" userId="61696e4b-33d3-431b-af0e-765b376cca5b" providerId="ADAL" clId="{E5C71E96-CA11-4FD6-95A5-A7A15383C8BD}" dt="2020-10-28T13:30:07.407" v="10"/>
          <ac:cxnSpMkLst>
            <pc:docMk/>
            <pc:sldMk cId="2330277556" sldId="309"/>
            <ac:cxnSpMk id="38" creationId="{00000000-0000-0000-0000-000000000000}"/>
          </ac:cxnSpMkLst>
        </pc:cxnChg>
      </pc:sldChg>
      <pc:sldChg chg="modSp">
        <pc:chgData name="Steger, Stephanie" userId="61696e4b-33d3-431b-af0e-765b376cca5b" providerId="ADAL" clId="{E5C71E96-CA11-4FD6-95A5-A7A15383C8BD}" dt="2020-10-28T13:30:07.407" v="10"/>
        <pc:sldMkLst>
          <pc:docMk/>
          <pc:sldMk cId="3138898909" sldId="310"/>
        </pc:sldMkLst>
        <pc:spChg chg="mod">
          <ac:chgData name="Steger, Stephanie" userId="61696e4b-33d3-431b-af0e-765b376cca5b" providerId="ADAL" clId="{E5C71E96-CA11-4FD6-95A5-A7A15383C8BD}" dt="2020-10-28T13:30:07.407" v="10"/>
          <ac:spMkLst>
            <pc:docMk/>
            <pc:sldMk cId="3138898909" sldId="310"/>
            <ac:spMk id="4"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7"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10"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11"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12"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21"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28"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29"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0"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1"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2"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3"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4"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5" creationId="{00000000-0000-0000-0000-000000000000}"/>
          </ac:spMkLst>
        </pc:spChg>
        <pc:spChg chg="mod">
          <ac:chgData name="Steger, Stephanie" userId="61696e4b-33d3-431b-af0e-765b376cca5b" providerId="ADAL" clId="{E5C71E96-CA11-4FD6-95A5-A7A15383C8BD}" dt="2020-10-28T13:30:07.407" v="10"/>
          <ac:spMkLst>
            <pc:docMk/>
            <pc:sldMk cId="3138898909" sldId="310"/>
            <ac:spMk id="36" creationId="{00000000-0000-0000-0000-000000000000}"/>
          </ac:spMkLst>
        </pc:spChg>
        <pc:picChg chg="mod">
          <ac:chgData name="Steger, Stephanie" userId="61696e4b-33d3-431b-af0e-765b376cca5b" providerId="ADAL" clId="{E5C71E96-CA11-4FD6-95A5-A7A15383C8BD}" dt="2020-10-28T13:30:07.407" v="10"/>
          <ac:picMkLst>
            <pc:docMk/>
            <pc:sldMk cId="3138898909" sldId="310"/>
            <ac:picMk id="6" creationId="{00000000-0000-0000-0000-000000000000}"/>
          </ac:picMkLst>
        </pc:picChg>
        <pc:picChg chg="mod">
          <ac:chgData name="Steger, Stephanie" userId="61696e4b-33d3-431b-af0e-765b376cca5b" providerId="ADAL" clId="{E5C71E96-CA11-4FD6-95A5-A7A15383C8BD}" dt="2020-10-28T13:30:07.407" v="10"/>
          <ac:picMkLst>
            <pc:docMk/>
            <pc:sldMk cId="3138898909" sldId="310"/>
            <ac:picMk id="9" creationId="{00000000-0000-0000-0000-000000000000}"/>
          </ac:picMkLst>
        </pc:picChg>
        <pc:cxnChg chg="mod">
          <ac:chgData name="Steger, Stephanie" userId="61696e4b-33d3-431b-af0e-765b376cca5b" providerId="ADAL" clId="{E5C71E96-CA11-4FD6-95A5-A7A15383C8BD}" dt="2020-10-28T13:30:07.407" v="10"/>
          <ac:cxnSpMkLst>
            <pc:docMk/>
            <pc:sldMk cId="3138898909" sldId="310"/>
            <ac:cxnSpMk id="15" creationId="{00000000-0000-0000-0000-000000000000}"/>
          </ac:cxnSpMkLst>
        </pc:cxnChg>
        <pc:cxnChg chg="mod">
          <ac:chgData name="Steger, Stephanie" userId="61696e4b-33d3-431b-af0e-765b376cca5b" providerId="ADAL" clId="{E5C71E96-CA11-4FD6-95A5-A7A15383C8BD}" dt="2020-10-28T13:30:07.407" v="10"/>
          <ac:cxnSpMkLst>
            <pc:docMk/>
            <pc:sldMk cId="3138898909" sldId="310"/>
            <ac:cxnSpMk id="17" creationId="{00000000-0000-0000-0000-000000000000}"/>
          </ac:cxnSpMkLst>
        </pc:cxnChg>
      </pc:sldChg>
      <pc:sldMasterChg chg="modSp modSldLayout">
        <pc:chgData name="Steger, Stephanie" userId="61696e4b-33d3-431b-af0e-765b376cca5b" providerId="ADAL" clId="{E5C71E96-CA11-4FD6-95A5-A7A15383C8BD}" dt="2020-10-28T13:30:07.407" v="10"/>
        <pc:sldMasterMkLst>
          <pc:docMk/>
          <pc:sldMasterMk cId="0" sldId="2147483705"/>
        </pc:sldMasterMkLst>
        <pc:spChg chg="mod">
          <ac:chgData name="Steger, Stephanie" userId="61696e4b-33d3-431b-af0e-765b376cca5b" providerId="ADAL" clId="{E5C71E96-CA11-4FD6-95A5-A7A15383C8BD}" dt="2020-10-28T13:30:07.407" v="10"/>
          <ac:spMkLst>
            <pc:docMk/>
            <pc:sldMasterMk cId="0" sldId="2147483705"/>
            <ac:spMk id="2" creationId="{00000000-0000-0000-0000-000000000000}"/>
          </ac:spMkLst>
        </pc:spChg>
        <pc:spChg chg="mod">
          <ac:chgData name="Steger, Stephanie" userId="61696e4b-33d3-431b-af0e-765b376cca5b" providerId="ADAL" clId="{E5C71E96-CA11-4FD6-95A5-A7A15383C8BD}" dt="2020-10-28T13:30:07.407" v="10"/>
          <ac:spMkLst>
            <pc:docMk/>
            <pc:sldMasterMk cId="0" sldId="2147483705"/>
            <ac:spMk id="3" creationId="{00000000-0000-0000-0000-000000000000}"/>
          </ac:spMkLst>
        </pc:spChg>
        <pc:spChg chg="mod">
          <ac:chgData name="Steger, Stephanie" userId="61696e4b-33d3-431b-af0e-765b376cca5b" providerId="ADAL" clId="{E5C71E96-CA11-4FD6-95A5-A7A15383C8BD}" dt="2020-10-28T13:30:07.407" v="10"/>
          <ac:spMkLst>
            <pc:docMk/>
            <pc:sldMasterMk cId="0" sldId="2147483705"/>
            <ac:spMk id="4" creationId="{00000000-0000-0000-0000-000000000000}"/>
          </ac:spMkLst>
        </pc:spChg>
        <pc:spChg chg="mod">
          <ac:chgData name="Steger, Stephanie" userId="61696e4b-33d3-431b-af0e-765b376cca5b" providerId="ADAL" clId="{E5C71E96-CA11-4FD6-95A5-A7A15383C8BD}" dt="2020-10-28T13:30:07.407" v="10"/>
          <ac:spMkLst>
            <pc:docMk/>
            <pc:sldMasterMk cId="0" sldId="2147483705"/>
            <ac:spMk id="6" creationId="{00000000-0000-0000-0000-000000000000}"/>
          </ac:spMkLst>
        </pc:spChg>
        <pc:spChg chg="mod">
          <ac:chgData name="Steger, Stephanie" userId="61696e4b-33d3-431b-af0e-765b376cca5b" providerId="ADAL" clId="{E5C71E96-CA11-4FD6-95A5-A7A15383C8BD}" dt="2020-10-28T13:30:07.407" v="10"/>
          <ac:spMkLst>
            <pc:docMk/>
            <pc:sldMasterMk cId="0" sldId="2147483705"/>
            <ac:spMk id="7" creationId="{00000000-0000-0000-0000-000000000000}"/>
          </ac:spMkLst>
        </pc:spChg>
        <pc:picChg chg="mod">
          <ac:chgData name="Steger, Stephanie" userId="61696e4b-33d3-431b-af0e-765b376cca5b" providerId="ADAL" clId="{E5C71E96-CA11-4FD6-95A5-A7A15383C8BD}" dt="2020-10-28T13:30:07.407" v="10"/>
          <ac:picMkLst>
            <pc:docMk/>
            <pc:sldMasterMk cId="0" sldId="2147483705"/>
            <ac:picMk id="9" creationId="{00000000-0000-0000-0000-000000000000}"/>
          </ac:picMkLst>
        </pc:picChg>
        <pc:sldLayoutChg chg="modSp">
          <pc:chgData name="Steger, Stephanie" userId="61696e4b-33d3-431b-af0e-765b376cca5b" providerId="ADAL" clId="{E5C71E96-CA11-4FD6-95A5-A7A15383C8BD}" dt="2020-10-28T13:30:07.407" v="10"/>
          <pc:sldLayoutMkLst>
            <pc:docMk/>
            <pc:sldMasterMk cId="0" sldId="2147483705"/>
            <pc:sldLayoutMk cId="0" sldId="2147483706"/>
          </pc:sldLayoutMkLst>
          <pc:spChg chg="mod">
            <ac:chgData name="Steger, Stephanie" userId="61696e4b-33d3-431b-af0e-765b376cca5b" providerId="ADAL" clId="{E5C71E96-CA11-4FD6-95A5-A7A15383C8BD}" dt="2020-10-28T13:30:07.407" v="10"/>
            <ac:spMkLst>
              <pc:docMk/>
              <pc:sldMasterMk cId="0" sldId="2147483705"/>
              <pc:sldLayoutMk cId="0" sldId="2147483706"/>
              <ac:spMk id="2" creationId="{00000000-0000-0000-0000-000000000000}"/>
            </ac:spMkLst>
          </pc:spChg>
          <pc:spChg chg="mod">
            <ac:chgData name="Steger, Stephanie" userId="61696e4b-33d3-431b-af0e-765b376cca5b" providerId="ADAL" clId="{E5C71E96-CA11-4FD6-95A5-A7A15383C8BD}" dt="2020-10-28T13:30:07.407" v="10"/>
            <ac:spMkLst>
              <pc:docMk/>
              <pc:sldMasterMk cId="0" sldId="2147483705"/>
              <pc:sldLayoutMk cId="0" sldId="2147483706"/>
              <ac:spMk id="3" creationId="{00000000-0000-0000-0000-000000000000}"/>
            </ac:spMkLst>
          </pc:spChg>
          <pc:picChg chg="mod">
            <ac:chgData name="Steger, Stephanie" userId="61696e4b-33d3-431b-af0e-765b376cca5b" providerId="ADAL" clId="{E5C71E96-CA11-4FD6-95A5-A7A15383C8BD}" dt="2020-10-28T13:30:07.407" v="10"/>
            <ac:picMkLst>
              <pc:docMk/>
              <pc:sldMasterMk cId="0" sldId="2147483705"/>
              <pc:sldLayoutMk cId="0" sldId="2147483706"/>
              <ac:picMk id="7" creationId="{00000000-0000-0000-0000-000000000000}"/>
            </ac:picMkLst>
          </pc:picChg>
        </pc:sldLayoutChg>
        <pc:sldLayoutChg chg="modSp">
          <pc:chgData name="Steger, Stephanie" userId="61696e4b-33d3-431b-af0e-765b376cca5b" providerId="ADAL" clId="{E5C71E96-CA11-4FD6-95A5-A7A15383C8BD}" dt="2020-10-28T13:30:07.407" v="10"/>
          <pc:sldLayoutMkLst>
            <pc:docMk/>
            <pc:sldMasterMk cId="0" sldId="2147483705"/>
            <pc:sldLayoutMk cId="0" sldId="2147483707"/>
          </pc:sldLayoutMkLst>
          <pc:spChg chg="mod">
            <ac:chgData name="Steger, Stephanie" userId="61696e4b-33d3-431b-af0e-765b376cca5b" providerId="ADAL" clId="{E5C71E96-CA11-4FD6-95A5-A7A15383C8BD}" dt="2020-10-28T13:30:07.407" v="10"/>
            <ac:spMkLst>
              <pc:docMk/>
              <pc:sldMasterMk cId="0" sldId="2147483705"/>
              <pc:sldLayoutMk cId="0" sldId="2147483707"/>
              <ac:spMk id="3" creationId="{00000000-0000-0000-0000-000000000000}"/>
            </ac:spMkLst>
          </pc:spChg>
          <pc:spChg chg="mod">
            <ac:chgData name="Steger, Stephanie" userId="61696e4b-33d3-431b-af0e-765b376cca5b" providerId="ADAL" clId="{E5C71E96-CA11-4FD6-95A5-A7A15383C8BD}" dt="2020-10-28T13:30:07.407" v="10"/>
            <ac:spMkLst>
              <pc:docMk/>
              <pc:sldMasterMk cId="0" sldId="2147483705"/>
              <pc:sldLayoutMk cId="0" sldId="2147483707"/>
              <ac:spMk id="5" creationId="{00000000-0000-0000-0000-000000000000}"/>
            </ac:spMkLst>
          </pc:spChg>
        </pc:sldLayoutChg>
        <pc:sldLayoutChg chg="modSp">
          <pc:chgData name="Steger, Stephanie" userId="61696e4b-33d3-431b-af0e-765b376cca5b" providerId="ADAL" clId="{E5C71E96-CA11-4FD6-95A5-A7A15383C8BD}" dt="2020-10-28T13:30:07.407" v="10"/>
          <pc:sldLayoutMkLst>
            <pc:docMk/>
            <pc:sldMasterMk cId="0" sldId="2147483705"/>
            <pc:sldLayoutMk cId="0" sldId="2147483708"/>
          </pc:sldLayoutMkLst>
          <pc:spChg chg="mod">
            <ac:chgData name="Steger, Stephanie" userId="61696e4b-33d3-431b-af0e-765b376cca5b" providerId="ADAL" clId="{E5C71E96-CA11-4FD6-95A5-A7A15383C8BD}" dt="2020-10-28T13:30:07.407" v="10"/>
            <ac:spMkLst>
              <pc:docMk/>
              <pc:sldMasterMk cId="0" sldId="2147483705"/>
              <pc:sldLayoutMk cId="0" sldId="2147483708"/>
              <ac:spMk id="2" creationId="{00000000-0000-0000-0000-000000000000}"/>
            </ac:spMkLst>
          </pc:spChg>
          <pc:picChg chg="mod">
            <ac:chgData name="Steger, Stephanie" userId="61696e4b-33d3-431b-af0e-765b376cca5b" providerId="ADAL" clId="{E5C71E96-CA11-4FD6-95A5-A7A15383C8BD}" dt="2020-10-28T13:30:07.407" v="10"/>
            <ac:picMkLst>
              <pc:docMk/>
              <pc:sldMasterMk cId="0" sldId="2147483705"/>
              <pc:sldLayoutMk cId="0" sldId="2147483708"/>
              <ac:picMk id="7" creationId="{00000000-0000-0000-0000-000000000000}"/>
            </ac:picMkLst>
          </pc:picChg>
        </pc:sldLayoutChg>
        <pc:sldLayoutChg chg="modSp">
          <pc:chgData name="Steger, Stephanie" userId="61696e4b-33d3-431b-af0e-765b376cca5b" providerId="ADAL" clId="{E5C71E96-CA11-4FD6-95A5-A7A15383C8BD}" dt="2020-10-28T13:30:07.407" v="10"/>
          <pc:sldLayoutMkLst>
            <pc:docMk/>
            <pc:sldMasterMk cId="0" sldId="2147483705"/>
            <pc:sldLayoutMk cId="0" sldId="2147483711"/>
          </pc:sldLayoutMkLst>
          <pc:spChg chg="mod">
            <ac:chgData name="Steger, Stephanie" userId="61696e4b-33d3-431b-af0e-765b376cca5b" providerId="ADAL" clId="{E5C71E96-CA11-4FD6-95A5-A7A15383C8BD}" dt="2020-10-28T13:30:07.407" v="10"/>
            <ac:spMkLst>
              <pc:docMk/>
              <pc:sldMasterMk cId="0" sldId="2147483705"/>
              <pc:sldLayoutMk cId="0" sldId="2147483711"/>
              <ac:spMk id="4" creationId="{00000000-0000-0000-0000-000000000000}"/>
            </ac:spMkLst>
          </pc:spChg>
          <pc:spChg chg="mod">
            <ac:chgData name="Steger, Stephanie" userId="61696e4b-33d3-431b-af0e-765b376cca5b" providerId="ADAL" clId="{E5C71E96-CA11-4FD6-95A5-A7A15383C8BD}" dt="2020-10-28T13:30:07.407" v="10"/>
            <ac:spMkLst>
              <pc:docMk/>
              <pc:sldMasterMk cId="0" sldId="2147483705"/>
              <pc:sldLayoutMk cId="0" sldId="2147483711"/>
              <ac:spMk id="7" creationId="{00000000-0000-0000-0000-000000000000}"/>
            </ac:spMkLst>
          </pc:spChg>
        </pc:sldLayoutChg>
        <pc:sldLayoutChg chg="modSp">
          <pc:chgData name="Steger, Stephanie" userId="61696e4b-33d3-431b-af0e-765b376cca5b" providerId="ADAL" clId="{E5C71E96-CA11-4FD6-95A5-A7A15383C8BD}" dt="2020-10-28T13:30:07.407" v="10"/>
          <pc:sldLayoutMkLst>
            <pc:docMk/>
            <pc:sldMasterMk cId="0" sldId="2147483705"/>
            <pc:sldLayoutMk cId="0" sldId="2147483712"/>
          </pc:sldLayoutMkLst>
          <pc:spChg chg="mod">
            <ac:chgData name="Steger, Stephanie" userId="61696e4b-33d3-431b-af0e-765b376cca5b" providerId="ADAL" clId="{E5C71E96-CA11-4FD6-95A5-A7A15383C8BD}" dt="2020-10-28T13:30:07.407" v="10"/>
            <ac:spMkLst>
              <pc:docMk/>
              <pc:sldMasterMk cId="0" sldId="2147483705"/>
              <pc:sldLayoutMk cId="0" sldId="2147483712"/>
              <ac:spMk id="8" creationId="{00000000-0000-0000-0000-000000000000}"/>
            </ac:spMkLst>
          </pc:spChg>
          <pc:picChg chg="mod">
            <ac:chgData name="Steger, Stephanie" userId="61696e4b-33d3-431b-af0e-765b376cca5b" providerId="ADAL" clId="{E5C71E96-CA11-4FD6-95A5-A7A15383C8BD}" dt="2020-10-28T13:30:07.407" v="10"/>
            <ac:picMkLst>
              <pc:docMk/>
              <pc:sldMasterMk cId="0" sldId="2147483705"/>
              <pc:sldLayoutMk cId="0" sldId="2147483712"/>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55646-A25A-4249-B172-4D1949A48AEC}" type="datetimeFigureOut">
              <a:rPr lang="en-US" smtClean="0"/>
              <a:pPr/>
              <a:t>10/28/2020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61A0-5486-4E47-8312-C7E877077D0E}" type="datetimeFigureOut">
              <a:rPr lang="en-US" smtClean="0"/>
              <a:pPr/>
              <a:t>10/28/2020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E23C-DD53-9841-B8DE-03FA1723C95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ypost.com/2020/04/23/nursing-homes-cant-reject-coronavirus-patients-cuomo-say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ypost.com/2020/04/23/nursing-homes-cant-reject-coronavirus-patients-cuomo-say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orlandoweekly.com/Blogs/archives/2020/03/15/as-coronavirus-cases-rise-gov-ron-desantis-bans-visitors-to-all-florida-nursing-hom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85+</a:t>
            </a:r>
            <a:r>
              <a:rPr lang="en-US" dirty="0"/>
              <a:t> </a:t>
            </a:r>
            <a:r>
              <a:rPr lang="en-US" sz="1200" b="0" i="0" u="none" strike="noStrike" kern="1200" dirty="0">
                <a:solidFill>
                  <a:schemeClr val="tx1"/>
                </a:solidFill>
                <a:effectLst/>
                <a:latin typeface="+mn-lt"/>
                <a:ea typeface="+mn-ea"/>
                <a:cs typeface="+mn-cs"/>
              </a:rPr>
              <a:t>38.00%</a:t>
            </a:r>
            <a:r>
              <a:rPr lang="en-US" dirty="0"/>
              <a:t> </a:t>
            </a:r>
          </a:p>
          <a:p>
            <a:r>
              <a:rPr lang="en-US" sz="1200" b="0" i="0" u="none" strike="noStrike" kern="1200" dirty="0">
                <a:solidFill>
                  <a:schemeClr val="tx1"/>
                </a:solidFill>
                <a:effectLst/>
                <a:latin typeface="+mn-lt"/>
                <a:ea typeface="+mn-ea"/>
                <a:cs typeface="+mn-cs"/>
              </a:rPr>
              <a:t>75+</a:t>
            </a:r>
            <a:r>
              <a:rPr lang="en-US" dirty="0"/>
              <a:t> </a:t>
            </a:r>
            <a:r>
              <a:rPr lang="en-US" sz="1200" b="0" i="0" u="none" strike="noStrike" kern="1200" dirty="0">
                <a:solidFill>
                  <a:schemeClr val="tx1"/>
                </a:solidFill>
                <a:effectLst/>
                <a:latin typeface="+mn-lt"/>
                <a:ea typeface="+mn-ea"/>
                <a:cs typeface="+mn-cs"/>
              </a:rPr>
              <a:t>62.39%</a:t>
            </a:r>
            <a:r>
              <a:rPr lang="en-US" dirty="0"/>
              <a:t> </a:t>
            </a:r>
          </a:p>
          <a:p>
            <a:r>
              <a:rPr lang="en-US" sz="1200" b="0" i="0" u="none" strike="noStrike" kern="1200" dirty="0">
                <a:solidFill>
                  <a:schemeClr val="tx1"/>
                </a:solidFill>
                <a:effectLst/>
                <a:latin typeface="+mn-lt"/>
                <a:ea typeface="+mn-ea"/>
                <a:cs typeface="+mn-cs"/>
              </a:rPr>
              <a:t>65+</a:t>
            </a:r>
            <a:r>
              <a:rPr lang="en-US" dirty="0"/>
              <a:t> </a:t>
            </a:r>
            <a:r>
              <a:rPr lang="en-US" sz="1200" b="0" i="0" u="none" strike="noStrike" kern="1200" dirty="0">
                <a:solidFill>
                  <a:schemeClr val="tx1"/>
                </a:solidFill>
                <a:effectLst/>
                <a:latin typeface="+mn-lt"/>
                <a:ea typeface="+mn-ea"/>
                <a:cs typeface="+mn-cs"/>
              </a:rPr>
              <a:t>77.10%</a:t>
            </a:r>
            <a:r>
              <a:rPr lang="en-US" dirty="0"/>
              <a:t> </a:t>
            </a:r>
          </a:p>
          <a:p>
            <a:r>
              <a:rPr lang="en-US" sz="1200" b="0" i="0" u="none" strike="noStrike" kern="1200" dirty="0">
                <a:solidFill>
                  <a:schemeClr val="tx1"/>
                </a:solidFill>
                <a:effectLst/>
                <a:latin typeface="+mn-lt"/>
                <a:ea typeface="+mn-ea"/>
                <a:cs typeface="+mn-cs"/>
              </a:rPr>
              <a:t>50+</a:t>
            </a:r>
            <a:r>
              <a:rPr lang="en-US" dirty="0"/>
              <a:t> </a:t>
            </a:r>
            <a:r>
              <a:rPr lang="en-US" sz="1200" b="0" i="0" u="none" strike="noStrike" kern="1200" dirty="0">
                <a:solidFill>
                  <a:schemeClr val="tx1"/>
                </a:solidFill>
                <a:effectLst/>
                <a:latin typeface="+mn-lt"/>
                <a:ea typeface="+mn-ea"/>
                <a:cs typeface="+mn-cs"/>
              </a:rPr>
              <a:t>87.18%</a:t>
            </a:r>
            <a:r>
              <a:rPr lang="en-US" dirty="0"/>
              <a:t> </a:t>
            </a:r>
          </a:p>
        </p:txBody>
      </p:sp>
      <p:sp>
        <p:nvSpPr>
          <p:cNvPr id="4" name="Slide Number Placeholder 3"/>
          <p:cNvSpPr>
            <a:spLocks noGrp="1"/>
          </p:cNvSpPr>
          <p:nvPr>
            <p:ph type="sldNum" sz="quarter" idx="10"/>
          </p:nvPr>
        </p:nvSpPr>
        <p:spPr/>
        <p:txBody>
          <a:bodyPr/>
          <a:lstStyle/>
          <a:p>
            <a:fld id="{9B19E23C-DD53-9841-B8DE-03FA1723C952}" type="slidenum">
              <a:rPr lang="en-US" smtClean="0"/>
              <a:pPr/>
              <a:t>3</a:t>
            </a:fld>
            <a:endParaRPr lang="en-US"/>
          </a:p>
        </p:txBody>
      </p:sp>
    </p:spTree>
    <p:extLst>
      <p:ext uri="{BB962C8B-B14F-4D97-AF65-F5344CB8AC3E}">
        <p14:creationId xmlns:p14="http://schemas.microsoft.com/office/powerpoint/2010/main" val="26660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Assuming individuals in the role of social supports knew</a:t>
            </a:r>
          </a:p>
          <a:p>
            <a:r>
              <a:rPr lang="en-US" sz="1200" b="0" i="0" u="none" strike="noStrike" kern="1200" baseline="0" err="1">
                <a:solidFill>
                  <a:schemeClr val="tx1"/>
                </a:solidFill>
                <a:latin typeface="+mn-lt"/>
                <a:ea typeface="+mn-ea"/>
                <a:cs typeface="+mn-cs"/>
              </a:rPr>
              <a:t>howtosetupavideovisit</a:t>
            </a:r>
            <a:r>
              <a:rPr lang="en-US" sz="1200" b="0" i="0" u="none" strike="noStrike" kern="1200" baseline="0">
                <a:solidFill>
                  <a:schemeClr val="tx1"/>
                </a:solidFill>
                <a:latin typeface="+mn-lt"/>
                <a:ea typeface="+mn-ea"/>
                <a:cs typeface="+mn-cs"/>
              </a:rPr>
              <a:t>, the </a:t>
            </a:r>
            <a:r>
              <a:rPr lang="en-US" sz="1200" b="0" i="0" u="none" strike="noStrike" kern="1200" baseline="0" err="1">
                <a:solidFill>
                  <a:schemeClr val="tx1"/>
                </a:solidFill>
                <a:latin typeface="+mn-lt"/>
                <a:ea typeface="+mn-ea"/>
                <a:cs typeface="+mn-cs"/>
              </a:rPr>
              <a:t>estimatednumberof</a:t>
            </a:r>
            <a:r>
              <a:rPr lang="en-US" sz="1200" b="0" i="0" u="none" strike="noStrike" kern="1200" baseline="0">
                <a:solidFill>
                  <a:schemeClr val="tx1"/>
                </a:solidFill>
                <a:latin typeface="+mn-lt"/>
                <a:ea typeface="+mn-ea"/>
                <a:cs typeface="+mn-cs"/>
              </a:rPr>
              <a:t> older adults</a:t>
            </a:r>
          </a:p>
          <a:p>
            <a:r>
              <a:rPr lang="en-US" sz="1200" b="0" i="0" u="none" strike="noStrike" kern="1200" baseline="0" err="1">
                <a:solidFill>
                  <a:schemeClr val="tx1"/>
                </a:solidFill>
                <a:latin typeface="+mn-lt"/>
                <a:ea typeface="+mn-ea"/>
                <a:cs typeface="+mn-cs"/>
              </a:rPr>
              <a:t>whowere</a:t>
            </a:r>
            <a:r>
              <a:rPr lang="en-US" sz="1200" b="0" i="0" u="none" strike="noStrike" kern="1200" baseline="0">
                <a:solidFill>
                  <a:schemeClr val="tx1"/>
                </a:solidFill>
                <a:latin typeface="+mn-lt"/>
                <a:ea typeface="+mn-ea"/>
                <a:cs typeface="+mn-cs"/>
              </a:rPr>
              <a:t> still unready was 10.8 million (32%).</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28</a:t>
            </a:fld>
            <a:endParaRPr lang="en-US"/>
          </a:p>
        </p:txBody>
      </p:sp>
    </p:spTree>
    <p:extLst>
      <p:ext uri="{BB962C8B-B14F-4D97-AF65-F5344CB8AC3E}">
        <p14:creationId xmlns:p14="http://schemas.microsoft.com/office/powerpoint/2010/main" val="341340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Pandemic may exacerbated Ageism – they are older so they should forego the ventilator.  While many pandemic protocols do take age and prognosis into consideration. We saw this when resources were not limited and at the very beginning of the pandemic</a:t>
            </a:r>
          </a:p>
          <a:p>
            <a:pPr lvl="0"/>
            <a:r>
              <a:rPr lang="en-US" dirty="0"/>
              <a:t>Isolation which works to decrease the spread of disease does not work in dependent older adults, alternative plans need to be in place ( food, socialization—all these complicated by disability, sensory impairments) Looks for non verbal signs of communication</a:t>
            </a:r>
          </a:p>
          <a:p>
            <a:pPr lvl="0"/>
            <a:r>
              <a:rPr lang="en-US" dirty="0"/>
              <a:t>In the acutely ill older adult: delay in presentation due to limited resources, traveling challenges, complicated presenting features and coexisting co morbidities may delay management and treatment</a:t>
            </a:r>
          </a:p>
          <a:p>
            <a:pPr lvl="0"/>
            <a:r>
              <a:rPr lang="en-US" dirty="0"/>
              <a:t>Pandemic exacerbated the hazards of hospitalization</a:t>
            </a:r>
            <a:r>
              <a:rPr lang="en-US" dirty="0">
                <a:sym typeface="Wingdings" panose="05000000000000000000" pitchFamily="2" charset="2"/>
              </a:rPr>
              <a:t></a:t>
            </a:r>
            <a:r>
              <a:rPr lang="en-US" dirty="0"/>
              <a:t> lessons learned: sensory impairment adjustments, Increased PT, Increase staff to manage debility</a:t>
            </a:r>
          </a:p>
          <a:p>
            <a:pPr lvl="0"/>
            <a:r>
              <a:rPr lang="en-US" dirty="0"/>
              <a:t>Advance care planning is crucial in pandemic: system planning is needed to ensure older adults have what they need in the community to stay safe and individualized ACP which involves the values and preferences of older adults to ensure that treatments are aligned with wishes. </a:t>
            </a:r>
          </a:p>
          <a:p>
            <a:pPr lvl="0"/>
            <a:r>
              <a:rPr lang="en-US" dirty="0"/>
              <a:t>Transitional care planning or COVID recovery planning is crucial for survivors who leave the hospital ( the work post hospitalization is more complicated than the delirium or the debility that we typically see—emotional, psychological and spiritual distress that may not be as readily observed) Even if they come in functional, they leave with debility and often cannot go back to the “ home” known to them. </a:t>
            </a:r>
          </a:p>
          <a:p>
            <a:pPr lvl="0"/>
            <a:r>
              <a:rPr lang="en-US" dirty="0"/>
              <a:t>Telemedicine which was the cornerstone of medical care for all patients during COVID left many older adults behind.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29</a:t>
            </a:fld>
            <a:endParaRPr lang="en-US"/>
          </a:p>
        </p:txBody>
      </p:sp>
    </p:spTree>
    <p:extLst>
      <p:ext uri="{BB962C8B-B14F-4D97-AF65-F5344CB8AC3E}">
        <p14:creationId xmlns:p14="http://schemas.microsoft.com/office/powerpoint/2010/main" val="347707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This</a:t>
            </a:r>
            <a:r>
              <a:rPr lang="en-US" baseline="0"/>
              <a:t> is just a reminder that “</a:t>
            </a:r>
            <a:r>
              <a:rPr lang="en-US" sz="1200"/>
              <a:t>There is still so much we don’t know about COVID 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31</a:t>
            </a:fld>
            <a:endParaRPr lang="en-US"/>
          </a:p>
        </p:txBody>
      </p:sp>
    </p:spTree>
    <p:extLst>
      <p:ext uri="{BB962C8B-B14F-4D97-AF65-F5344CB8AC3E}">
        <p14:creationId xmlns:p14="http://schemas.microsoft.com/office/powerpoint/2010/main" val="147171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 that sink in: 42% of all COVID-19 deaths are taking place in facilities that house 0.62% of the U.S. population.</a:t>
            </a:r>
          </a:p>
          <a:p>
            <a:r>
              <a:rPr lang="en-US" sz="1200" b="0" i="0" u="none" strike="noStrike" kern="1200">
                <a:solidFill>
                  <a:schemeClr val="tx1"/>
                </a:solidFill>
                <a:effectLst/>
                <a:latin typeface="+mn-lt"/>
                <a:ea typeface="+mn-ea"/>
                <a:cs typeface="+mn-cs"/>
              </a:rPr>
              <a:t>And 42% could be an undercount. States like New York exclude from their nursing home death tallies those who die in a hospital, even if they were originally infected in a long-term care facility. Outside of New York, more than half of all deaths from COVID-19 are of residents in long-term care facilities.</a:t>
            </a:r>
          </a:p>
          <a:p>
            <a:endParaRPr lang="en-US"/>
          </a:p>
          <a:p>
            <a:endParaRPr lang="en-US"/>
          </a:p>
          <a:p>
            <a:r>
              <a:rPr lang="en-US" sz="1200" b="0" i="0" u="none" strike="noStrike" kern="1200">
                <a:solidFill>
                  <a:schemeClr val="tx1"/>
                </a:solidFill>
                <a:effectLst/>
                <a:latin typeface="+mn-lt"/>
                <a:ea typeface="+mn-ea"/>
                <a:cs typeface="+mn-cs"/>
              </a:rPr>
              <a:t>The most charitable interpretation of these orders is that they were designed to ensure that states would not overcrowd their ICUs. But well after hospitalizations peaked, governors like New York’s Andrew Cuomo were doubling down on their mandates.</a:t>
            </a:r>
          </a:p>
          <a:p>
            <a:r>
              <a:rPr lang="en-US" sz="1200" b="0" i="0" u="none" strike="noStrike" kern="1200">
                <a:solidFill>
                  <a:schemeClr val="tx1"/>
                </a:solidFill>
                <a:effectLst/>
                <a:latin typeface="+mn-lt"/>
                <a:ea typeface="+mn-ea"/>
                <a:cs typeface="+mn-cs"/>
              </a:rPr>
              <a:t>As recently as April 23, Cuomo </a:t>
            </a:r>
            <a:r>
              <a:rPr lang="en-US" sz="1200" b="0" i="0" u="none" strike="noStrike" kern="1200">
                <a:solidFill>
                  <a:schemeClr val="tx1"/>
                </a:solidFill>
                <a:effectLst/>
                <a:latin typeface="+mn-lt"/>
                <a:ea typeface="+mn-ea"/>
                <a:cs typeface="+mn-cs"/>
                <a:hlinkClick r:id="rId3"/>
              </a:rPr>
              <a:t>declared</a:t>
            </a:r>
            <a:r>
              <a:rPr lang="en-US" sz="1200" b="0" i="0" u="none" strike="noStrike" kern="1200">
                <a:solidFill>
                  <a:schemeClr val="tx1"/>
                </a:solidFill>
                <a:effectLst/>
                <a:latin typeface="+mn-lt"/>
                <a:ea typeface="+mn-ea"/>
                <a:cs typeface="+mn-cs"/>
              </a:rPr>
              <a:t> that nursing homes “don’t have a right to object” to accepting elderly patients with active COVID infections. “That is the rule and that is the regulation and they have to comply with that.” Only on May 10—after the deaths of nearly 3,000 New York residents of nursing homes and assisted living facilities—did Cuomo stand down and partially rescind his order.</a:t>
            </a:r>
          </a:p>
          <a:p>
            <a:endParaRPr lang="en-US" sz="1200" b="0" i="0" u="none" strike="noStrike" kern="1200">
              <a:solidFill>
                <a:schemeClr val="tx1"/>
              </a:solidFill>
              <a:effectLst/>
              <a:latin typeface="+mn-lt"/>
              <a:ea typeface="+mn-ea"/>
              <a:cs typeface="+mn-cs"/>
            </a:endParaRPr>
          </a:p>
          <a:p>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7</a:t>
            </a:fld>
            <a:endParaRPr lang="en-US"/>
          </a:p>
        </p:txBody>
      </p:sp>
    </p:spTree>
    <p:extLst>
      <p:ext uri="{BB962C8B-B14F-4D97-AF65-F5344CB8AC3E}">
        <p14:creationId xmlns:p14="http://schemas.microsoft.com/office/powerpoint/2010/main" val="184655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She moved</a:t>
            </a:r>
            <a:r>
              <a:rPr lang="en-US" sz="1200" kern="1200" baseline="0">
                <a:solidFill>
                  <a:schemeClr val="tx1"/>
                </a:solidFill>
                <a:effectLst/>
                <a:latin typeface="+mn-lt"/>
                <a:ea typeface="+mn-ea"/>
                <a:cs typeface="+mn-cs"/>
              </a:rPr>
              <a:t> in with her divorced daughter so she can help with the grandkids a few years ago.</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8</a:t>
            </a:fld>
            <a:endParaRPr lang="en-US"/>
          </a:p>
        </p:txBody>
      </p:sp>
    </p:spTree>
    <p:extLst>
      <p:ext uri="{BB962C8B-B14F-4D97-AF65-F5344CB8AC3E}">
        <p14:creationId xmlns:p14="http://schemas.microsoft.com/office/powerpoint/2010/main" val="329845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t>Some Older Adults present with only:</a:t>
            </a:r>
          </a:p>
          <a:p>
            <a:pPr marL="0" indent="0">
              <a:buNone/>
            </a:pPr>
            <a:r>
              <a:rPr lang="en-US"/>
              <a:t>	lethargy- sleeping more</a:t>
            </a:r>
          </a:p>
          <a:p>
            <a:pPr marL="0" indent="0">
              <a:buNone/>
            </a:pPr>
            <a:r>
              <a:rPr lang="en-US"/>
              <a:t>	extreme fatigue</a:t>
            </a:r>
          </a:p>
          <a:p>
            <a:pPr marL="0" indent="0">
              <a:buNone/>
            </a:pPr>
            <a:r>
              <a:rPr lang="en-US"/>
              <a:t>	confusion</a:t>
            </a:r>
          </a:p>
          <a:p>
            <a:pPr marL="0" indent="0">
              <a:buNone/>
            </a:pPr>
            <a:r>
              <a:rPr lang="en-US"/>
              <a:t>	decreased appetite</a:t>
            </a:r>
          </a:p>
          <a:p>
            <a:pPr marL="0" indent="0">
              <a:buNone/>
            </a:pPr>
            <a:r>
              <a:rPr lang="en-US"/>
              <a:t>	diarrhea</a:t>
            </a:r>
          </a:p>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11</a:t>
            </a:fld>
            <a:endParaRPr lang="en-US"/>
          </a:p>
        </p:txBody>
      </p:sp>
    </p:spTree>
    <p:extLst>
      <p:ext uri="{BB962C8B-B14F-4D97-AF65-F5344CB8AC3E}">
        <p14:creationId xmlns:p14="http://schemas.microsoft.com/office/powerpoint/2010/main" val="201010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t>She values time with her family. She travels all over the</a:t>
            </a:r>
            <a:r>
              <a:rPr lang="en-US" baseline="0"/>
              <a:t> world independently. When her daughter initially called EMS, she said that she is not going to the hospital because she will die there. When asked about the medical treatments she would want, she said, “ talk to my daughters”.</a:t>
            </a:r>
          </a:p>
          <a:p>
            <a:pPr marL="0" indent="0">
              <a:buNone/>
            </a:pPr>
            <a:endParaRPr lang="en-US" baseline="0"/>
          </a:p>
          <a:p>
            <a:pPr fontAlgn="base"/>
            <a:r>
              <a:rPr lang="en-US" sz="1200" b="0" i="0" u="none" strike="noStrike" kern="1200">
                <a:solidFill>
                  <a:schemeClr val="tx1"/>
                </a:solidFill>
                <a:effectLst/>
                <a:latin typeface="+mn-lt"/>
                <a:ea typeface="+mn-ea"/>
                <a:cs typeface="+mn-cs"/>
              </a:rPr>
              <a:t>The New York State guidelines for ventilator allocation rejected the use of advanced age as a criterion as discrimination against older adults. The guidelines specified that clinical factors must inform allocation, the use of age as a stand-alone factor is not necessary.</a:t>
            </a:r>
          </a:p>
          <a:p>
            <a:pPr fontAlgn="base"/>
            <a:r>
              <a:rPr lang="en-US" sz="1200" b="0" i="0" u="none" strike="noStrike" kern="1200">
                <a:solidFill>
                  <a:schemeClr val="tx1"/>
                </a:solidFill>
                <a:effectLst/>
                <a:latin typeface="+mn-lt"/>
                <a:ea typeface="+mn-ea"/>
                <a:cs typeface="+mn-cs"/>
              </a:rPr>
              <a:t>In a recent </a:t>
            </a:r>
            <a:r>
              <a:rPr lang="en-US" sz="1200" b="0" i="1" u="none" strike="noStrike" kern="1200">
                <a:solidFill>
                  <a:schemeClr val="tx1"/>
                </a:solidFill>
                <a:effectLst/>
                <a:latin typeface="+mn-lt"/>
                <a:ea typeface="+mn-ea"/>
                <a:cs typeface="+mn-cs"/>
              </a:rPr>
              <a:t>Journal of the American Medical Association</a:t>
            </a:r>
            <a:r>
              <a:rPr lang="en-US" sz="1200" b="0" i="0" u="none" strike="noStrike" kern="1200">
                <a:solidFill>
                  <a:schemeClr val="tx1"/>
                </a:solidFill>
                <a:effectLst/>
                <a:latin typeface="+mn-lt"/>
                <a:ea typeface="+mn-ea"/>
                <a:cs typeface="+mn-cs"/>
              </a:rPr>
              <a:t> article, a framework for allocation of ventilators and critical care beds focused on factors influencing likelihood to survive intensive care treatments and the presence of comorbid illnesses. </a:t>
            </a:r>
          </a:p>
          <a:p>
            <a:pPr marL="0" indent="0">
              <a:buNone/>
            </a:pPr>
            <a:r>
              <a:rPr lang="en-US" sz="1200" b="0" i="0" u="none" strike="noStrike" kern="1200">
                <a:solidFill>
                  <a:schemeClr val="tx1"/>
                </a:solidFill>
                <a:effectLst/>
                <a:latin typeface="+mn-lt"/>
                <a:ea typeface="+mn-ea"/>
                <a:cs typeface="+mn-cs"/>
              </a:rPr>
              <a:t>Age was only considered in cases in which inadequate resources were available for individuals in the same previously determined priority group. In this more dire situation, providing individuals equal opportunity to experience life stages is considered a tiebreaker. </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15</a:t>
            </a:fld>
            <a:endParaRPr lang="en-US"/>
          </a:p>
        </p:txBody>
      </p:sp>
    </p:spTree>
    <p:extLst>
      <p:ext uri="{BB962C8B-B14F-4D97-AF65-F5344CB8AC3E}">
        <p14:creationId xmlns:p14="http://schemas.microsoft.com/office/powerpoint/2010/main" val="209730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t>I would say that for older</a:t>
            </a:r>
            <a:r>
              <a:rPr lang="en-US" baseline="0"/>
              <a:t> adults, these sensory deprivation is worse than in </a:t>
            </a:r>
            <a:r>
              <a:rPr lang="en-US" baseline="0" err="1"/>
              <a:t>youger</a:t>
            </a:r>
            <a:r>
              <a:rPr lang="en-US" baseline="0"/>
              <a:t> patients because they did not have the reserves that younger adults have. </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17</a:t>
            </a:fld>
            <a:endParaRPr lang="en-US"/>
          </a:p>
        </p:txBody>
      </p:sp>
    </p:spTree>
    <p:extLst>
      <p:ext uri="{BB962C8B-B14F-4D97-AF65-F5344CB8AC3E}">
        <p14:creationId xmlns:p14="http://schemas.microsoft.com/office/powerpoint/2010/main" val="373856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sz="1200" b="1" i="0" u="none" strike="noStrike" kern="1200" err="1">
                <a:solidFill>
                  <a:schemeClr val="tx1"/>
                </a:solidFill>
                <a:effectLst/>
                <a:latin typeface="+mn-lt"/>
                <a:ea typeface="+mn-ea"/>
                <a:cs typeface="+mn-cs"/>
              </a:rPr>
              <a:t>ew</a:t>
            </a:r>
            <a:r>
              <a:rPr lang="en-US" sz="1200" b="1" i="0" u="none" strike="noStrike" kern="1200">
                <a:solidFill>
                  <a:schemeClr val="tx1"/>
                </a:solidFill>
                <a:effectLst/>
                <a:latin typeface="+mn-lt"/>
                <a:ea typeface="+mn-ea"/>
                <a:cs typeface="+mn-cs"/>
              </a:rPr>
              <a:t> York, New Jersey, Michigan forced nursing homes to accept infected patients</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Instead, states like New York, New Jersey, and Michigan actually ordered nursing homes to accept patients with active COVID-19 infections who were being discharged from hospitals.</a:t>
            </a:r>
          </a:p>
          <a:p>
            <a:r>
              <a:rPr lang="en-US" sz="1200" b="0" i="0" u="none" strike="noStrike" kern="1200">
                <a:solidFill>
                  <a:schemeClr val="tx1"/>
                </a:solidFill>
                <a:effectLst/>
                <a:latin typeface="+mn-lt"/>
                <a:ea typeface="+mn-ea"/>
                <a:cs typeface="+mn-cs"/>
              </a:rPr>
              <a:t>The most charitable interpretation of these orders is that they were designed to ensure that states would not overcrowd their ICUs. But well after hospitalizations peaked, governors like New York’s Andrew Cuomo were doubling down on their mandates.</a:t>
            </a:r>
          </a:p>
          <a:p>
            <a:r>
              <a:rPr lang="en-US" sz="1200" b="0" i="0" u="none" strike="noStrike" kern="1200">
                <a:solidFill>
                  <a:schemeClr val="tx1"/>
                </a:solidFill>
                <a:effectLst/>
                <a:latin typeface="+mn-lt"/>
                <a:ea typeface="+mn-ea"/>
                <a:cs typeface="+mn-cs"/>
              </a:rPr>
              <a:t>As recently as April 23, Cuomo </a:t>
            </a:r>
            <a:r>
              <a:rPr lang="en-US" sz="1200" b="0" i="0" u="none" strike="noStrike" kern="1200">
                <a:solidFill>
                  <a:schemeClr val="tx1"/>
                </a:solidFill>
                <a:effectLst/>
                <a:latin typeface="+mn-lt"/>
                <a:ea typeface="+mn-ea"/>
                <a:cs typeface="+mn-cs"/>
                <a:hlinkClick r:id="rId3"/>
              </a:rPr>
              <a:t>declared</a:t>
            </a:r>
            <a:r>
              <a:rPr lang="en-US" sz="1200" b="0" i="0" u="none" strike="noStrike" kern="1200">
                <a:solidFill>
                  <a:schemeClr val="tx1"/>
                </a:solidFill>
                <a:effectLst/>
                <a:latin typeface="+mn-lt"/>
                <a:ea typeface="+mn-ea"/>
                <a:cs typeface="+mn-cs"/>
              </a:rPr>
              <a:t> that nursing homes “don’t have a right to object” to accepting elderly patients with active COVID infections. “That is the rule and that is the regulation and they have to comply with that.” Only on May 10—after the deaths of nearly 3,000 New York residents of nursing homes and assisted living facilities—did Cuomo stand down and partially rescind his order.</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Contrast the decisions by governors like Cuomo with those of Florida Gov. Ron DeSantis. In Florida, all nursing home workers were required to be screened for COVID-19 symptoms before entering a facility. On March 15, before most states had locked down, DeSantis </a:t>
            </a:r>
            <a:r>
              <a:rPr lang="en-US" sz="1200" b="0" i="0" u="none" strike="noStrike" kern="1200">
                <a:solidFill>
                  <a:schemeClr val="tx1"/>
                </a:solidFill>
                <a:effectLst/>
                <a:latin typeface="+mn-lt"/>
                <a:ea typeface="+mn-ea"/>
                <a:cs typeface="+mn-cs"/>
                <a:hlinkClick r:id="rId4"/>
              </a:rPr>
              <a:t>signed an executive order</a:t>
            </a:r>
            <a:r>
              <a:rPr lang="en-US" sz="1200" b="0" i="0" u="none" strike="noStrike" kern="1200">
                <a:solidFill>
                  <a:schemeClr val="tx1"/>
                </a:solidFill>
                <a:effectLst/>
                <a:latin typeface="+mn-lt"/>
                <a:ea typeface="+mn-ea"/>
                <a:cs typeface="+mn-cs"/>
              </a:rPr>
              <a:t> that banned nursing home visitations from friends and family, and also banned hospitals from discharging SARS-CoV-2-infected patients into long-term care facilities.</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Florida also prioritized long-term care facilities for personal protective equipment, or PPE, with the understanding that it was just as important, if not more so, to protect workers at nursing homes and assisted living facilities. “If I can send PPE to the nursing homes, and they can prevent an outbreak there, that’s going to do more to lower the burden on hospitals than me just sending them another 500,000 N95 masks,” said DeSantis.</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It showed up when the management of your parent’s assisted living, memory care, or skilled nursing facility asked for help from their state or county government in securing personal protective equipment (PPE) for their staff and residents. They were told to get in line behind hospitals, medical personnel, government facilities, and military installations. Test kits? Same story. They are victims of our government’s unwillingness to prioritize the health and safety of older adults and those who care for them.</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22</a:t>
            </a:fld>
            <a:endParaRPr lang="en-US"/>
          </a:p>
        </p:txBody>
      </p:sp>
    </p:spTree>
    <p:extLst>
      <p:ext uri="{BB962C8B-B14F-4D97-AF65-F5344CB8AC3E}">
        <p14:creationId xmlns:p14="http://schemas.microsoft.com/office/powerpoint/2010/main" val="116885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Many people with dementia who fall ill also can’t express their symptoms, and early coronavirus markers may look similar to their other pre-existing conditions. That means the illness can go undiagnosed in the early stages</a:t>
            </a:r>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24</a:t>
            </a:fld>
            <a:endParaRPr lang="en-US"/>
          </a:p>
        </p:txBody>
      </p:sp>
    </p:spTree>
    <p:extLst>
      <p:ext uri="{BB962C8B-B14F-4D97-AF65-F5344CB8AC3E}">
        <p14:creationId xmlns:p14="http://schemas.microsoft.com/office/powerpoint/2010/main" val="286967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342900" lvl="1" indent="0">
              <a:buNone/>
            </a:pPr>
            <a:r>
              <a:rPr lang="en-US" sz="2900" dirty="0"/>
              <a:t>Post hospitalization care is more complicated than the delirium or the debility that we typically see—emotional, psychological and spiritual distress that may not be as readily observed</a:t>
            </a:r>
          </a:p>
          <a:p>
            <a:pPr marL="342900" lvl="1" indent="0">
              <a:buNone/>
            </a:pPr>
            <a:endParaRPr lang="en-US" sz="2900" dirty="0"/>
          </a:p>
          <a:p>
            <a:pPr marL="342900" lvl="1" indent="0">
              <a:buNone/>
            </a:pPr>
            <a:r>
              <a:rPr lang="en-US" sz="2900" dirty="0"/>
              <a:t>Even if they come into the hospital  functional, they leave with debility and often cannot go back to the “ home” known to them. Many have no place to go once their disease improves.  They end up dying in the hospital because of restrictions in facility OR in the home due to lack of caregivers.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26</a:t>
            </a:fld>
            <a:endParaRPr lang="en-US"/>
          </a:p>
        </p:txBody>
      </p:sp>
    </p:spTree>
    <p:extLst>
      <p:ext uri="{BB962C8B-B14F-4D97-AF65-F5344CB8AC3E}">
        <p14:creationId xmlns:p14="http://schemas.microsoft.com/office/powerpoint/2010/main" val="375934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ctrTitle"/>
          </p:nvPr>
        </p:nvSpPr>
        <p:spPr>
          <a:xfrm>
            <a:off x="914401" y="1435315"/>
            <a:ext cx="7702633"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914400" y="3705736"/>
            <a:ext cx="6241333"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a:t>Click to edit Master title style</a:t>
            </a:r>
          </a:p>
        </p:txBody>
      </p:sp>
      <p:sp>
        <p:nvSpPr>
          <p:cNvPr id="8" name="Content Placeholder 7"/>
          <p:cNvSpPr>
            <a:spLocks noGrp="1"/>
          </p:cNvSpPr>
          <p:nvPr>
            <p:ph sz="quarter" idx="10"/>
          </p:nvPr>
        </p:nvSpPr>
        <p:spPr>
          <a:xfrm>
            <a:off x="609600" y="1493586"/>
            <a:ext cx="109728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title" hasCustomPrompt="1"/>
          </p:nvPr>
        </p:nvSpPr>
        <p:spPr>
          <a:xfrm>
            <a:off x="963084" y="1684143"/>
            <a:ext cx="10363200" cy="2700106"/>
          </a:xfrm>
        </p:spPr>
        <p:txBody>
          <a:bodyPr anchor="t">
            <a:noAutofit/>
          </a:bodyPr>
          <a:lstStyle>
            <a:lvl1pPr algn="l">
              <a:lnSpc>
                <a:spcPts val="4800"/>
              </a:lnSpc>
              <a:defRPr sz="4500" b="1" cap="none">
                <a:solidFill>
                  <a:schemeClr val="bg1"/>
                </a:solidFill>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4" name="Footer Placeholder 3"/>
          <p:cNvSpPr>
            <a:spLocks noGrp="1"/>
          </p:cNvSpPr>
          <p:nvPr>
            <p:ph type="ftr" sz="quarter" idx="11"/>
          </p:nvPr>
        </p:nvSpPr>
        <p:spPr>
          <a:xfrm>
            <a:off x="609600" y="6356353"/>
            <a:ext cx="3860800" cy="365125"/>
          </a:xfrm>
          <a:prstGeom prst="rect">
            <a:avLst/>
          </a:prstGeom>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609600" y="1739781"/>
            <a:ext cx="109728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609600" y="1493089"/>
            <a:ext cx="10972800" cy="4525963"/>
          </a:xfrm>
        </p:spPr>
        <p:txBody>
          <a:bodyPr/>
          <a:lstStyle>
            <a:lvl1pPr>
              <a:lnSpc>
                <a:spcPts val="2300"/>
              </a:lnSpc>
              <a:defRPr/>
            </a:lvl1pPr>
            <a:lvl4pPr>
              <a:defRPr>
                <a:latin typeface="Arial"/>
                <a:cs typeface="Aria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356353"/>
            <a:ext cx="3860800" cy="365125"/>
          </a:xfrm>
          <a:prstGeom prst="rect">
            <a:avLst/>
          </a:prstGeom>
        </p:spPr>
        <p:txBody>
          <a:bodyPr/>
          <a:lstStyle/>
          <a:p>
            <a:r>
              <a:rPr lang="en-US"/>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6099"/>
            <a:ext cx="10972800" cy="62517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52295" y="6356353"/>
            <a:ext cx="2844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10/28/2020</a:t>
            </a:fld>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609600" y="6356353"/>
            <a:ext cx="3860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a:t>Mount Sinai / Presentation Slide / December 5, 2012</a:t>
            </a:r>
          </a:p>
        </p:txBody>
      </p:sp>
      <p:pic>
        <p:nvPicPr>
          <p:cNvPr id="9" name="Picture 8" descr="pptback-02.jpg"/>
          <p:cNvPicPr>
            <a:picLocks noChangeAspect="1"/>
          </p:cNvPicPr>
          <p:nvPr userDrawn="1"/>
        </p:nvPicPr>
        <p:blipFill>
          <a:blip r:embed="rId7"/>
          <a:stretch>
            <a:fillRect/>
          </a:stretch>
        </p:blipFill>
        <p:spPr>
          <a:xfrm>
            <a:off x="-6096" y="6721475"/>
            <a:ext cx="12204192"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1" r:id="rId4"/>
    <p:sldLayoutId id="2147483707" r:id="rId5"/>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1.nyc.gov/site/doh/covid/covid-19-data-deaths.page"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Vulnerable Acutely Ill Older Adults: Lessons Learned from Covid-19</a:t>
            </a:r>
          </a:p>
        </p:txBody>
      </p:sp>
      <p:sp>
        <p:nvSpPr>
          <p:cNvPr id="3" name="Subtitle 2"/>
          <p:cNvSpPr>
            <a:spLocks noGrp="1"/>
          </p:cNvSpPr>
          <p:nvPr>
            <p:ph type="subTitle" idx="1"/>
          </p:nvPr>
        </p:nvSpPr>
        <p:spPr/>
        <p:txBody>
          <a:bodyPr>
            <a:normAutofit fontScale="77500" lnSpcReduction="20000"/>
          </a:bodyPr>
          <a:lstStyle/>
          <a:p>
            <a:r>
              <a:rPr lang="en-US"/>
              <a:t>Emily Chai, MD </a:t>
            </a:r>
          </a:p>
          <a:p>
            <a:r>
              <a:rPr lang="en-US"/>
              <a:t>Professor, Icahn School of Medicine at Mount Sinai</a:t>
            </a:r>
          </a:p>
          <a:p>
            <a:r>
              <a:rPr lang="en-US"/>
              <a:t>Vice Chair, Inpatient Geriatrics and Palliative Medicine</a:t>
            </a:r>
          </a:p>
          <a:p>
            <a:r>
              <a:rPr lang="en-US"/>
              <a:t>Nov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 continued</a:t>
            </a:r>
          </a:p>
        </p:txBody>
      </p:sp>
      <p:sp>
        <p:nvSpPr>
          <p:cNvPr id="3" name="Content Placeholder 2"/>
          <p:cNvSpPr>
            <a:spLocks noGrp="1"/>
          </p:cNvSpPr>
          <p:nvPr>
            <p:ph sz="quarter" idx="10"/>
          </p:nvPr>
        </p:nvSpPr>
        <p:spPr>
          <a:xfrm>
            <a:off x="1981201" y="1493586"/>
            <a:ext cx="6941820" cy="4688266"/>
          </a:xfrm>
        </p:spPr>
        <p:txBody>
          <a:bodyPr>
            <a:normAutofit/>
          </a:bodyPr>
          <a:lstStyle/>
          <a:p>
            <a:pPr marL="0" indent="0">
              <a:buNone/>
            </a:pPr>
            <a:r>
              <a:rPr lang="en-US" dirty="0"/>
              <a:t>Her daughter called because the patient’s pulse oximeter reading was 82%.</a:t>
            </a:r>
          </a:p>
          <a:p>
            <a:pPr marL="0" indent="0">
              <a:buNone/>
            </a:pPr>
            <a:endParaRPr lang="en-US" dirty="0"/>
          </a:p>
          <a:p>
            <a:pPr marL="0" indent="0">
              <a:buNone/>
            </a:pPr>
            <a:r>
              <a:rPr lang="en-US" dirty="0"/>
              <a:t>History revealed that the patient has been lethargic, tired and sleeping more the past 10 days or so.  No fever, no cough, no SOB until she walked to the kitchen from her room while she talked on the phone. </a:t>
            </a:r>
          </a:p>
        </p:txBody>
      </p:sp>
      <p:pic>
        <p:nvPicPr>
          <p:cNvPr id="4" name="Picture 3"/>
          <p:cNvPicPr>
            <a:picLocks noChangeAspect="1"/>
          </p:cNvPicPr>
          <p:nvPr/>
        </p:nvPicPr>
        <p:blipFill>
          <a:blip r:embed="rId2"/>
          <a:stretch>
            <a:fillRect/>
          </a:stretch>
        </p:blipFill>
        <p:spPr>
          <a:xfrm>
            <a:off x="8923020" y="203542"/>
            <a:ext cx="1287780" cy="1290047"/>
          </a:xfrm>
          <a:prstGeom prst="rect">
            <a:avLst/>
          </a:prstGeom>
        </p:spPr>
      </p:pic>
      <p:pic>
        <p:nvPicPr>
          <p:cNvPr id="5" name="Picture 4"/>
          <p:cNvPicPr>
            <a:picLocks noChangeAspect="1"/>
          </p:cNvPicPr>
          <p:nvPr/>
        </p:nvPicPr>
        <p:blipFill>
          <a:blip r:embed="rId3"/>
          <a:stretch>
            <a:fillRect/>
          </a:stretch>
        </p:blipFill>
        <p:spPr>
          <a:xfrm>
            <a:off x="9471223" y="3708216"/>
            <a:ext cx="1042035" cy="2318895"/>
          </a:xfrm>
          <a:prstGeom prst="rect">
            <a:avLst/>
          </a:prstGeom>
        </p:spPr>
      </p:pic>
    </p:spTree>
    <p:extLst>
      <p:ext uri="{BB962C8B-B14F-4D97-AF65-F5344CB8AC3E}">
        <p14:creationId xmlns:p14="http://schemas.microsoft.com/office/powerpoint/2010/main" val="73373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Learned</a:t>
            </a:r>
          </a:p>
        </p:txBody>
      </p:sp>
      <p:sp>
        <p:nvSpPr>
          <p:cNvPr id="3" name="Content Placeholder 2"/>
          <p:cNvSpPr>
            <a:spLocks noGrp="1"/>
          </p:cNvSpPr>
          <p:nvPr>
            <p:ph sz="quarter" idx="10"/>
          </p:nvPr>
        </p:nvSpPr>
        <p:spPr>
          <a:xfrm>
            <a:off x="1981202" y="2724703"/>
            <a:ext cx="8407101" cy="1436183"/>
          </a:xfrm>
        </p:spPr>
        <p:txBody>
          <a:bodyPr>
            <a:normAutofit fontScale="92500" lnSpcReduction="10000"/>
          </a:bodyPr>
          <a:lstStyle/>
          <a:p>
            <a:pPr marL="0" indent="0">
              <a:lnSpc>
                <a:spcPct val="100000"/>
              </a:lnSpc>
              <a:buNone/>
            </a:pPr>
            <a:r>
              <a:rPr lang="en-US" sz="3200" b="1" u="sng" dirty="0"/>
              <a:t>Presenting symptoms of COVID-19 may be different in older adults</a:t>
            </a:r>
          </a:p>
          <a:p>
            <a:pPr marL="0" indent="0">
              <a:buNone/>
            </a:pPr>
            <a:r>
              <a:rPr lang="en-US" dirty="0"/>
              <a:t>	</a:t>
            </a:r>
          </a:p>
          <a:p>
            <a:pPr marL="0" indent="0">
              <a:buNone/>
            </a:pPr>
            <a:endParaRPr lang="en-US" dirty="0"/>
          </a:p>
        </p:txBody>
      </p:sp>
      <p:pic>
        <p:nvPicPr>
          <p:cNvPr id="5" name="Picture 4"/>
          <p:cNvPicPr>
            <a:picLocks noChangeAspect="1"/>
          </p:cNvPicPr>
          <p:nvPr/>
        </p:nvPicPr>
        <p:blipFill>
          <a:blip r:embed="rId3"/>
          <a:stretch>
            <a:fillRect/>
          </a:stretch>
        </p:blipFill>
        <p:spPr>
          <a:xfrm>
            <a:off x="2133911" y="4247038"/>
            <a:ext cx="1917136" cy="1788510"/>
          </a:xfrm>
          <a:prstGeom prst="rect">
            <a:avLst/>
          </a:prstGeom>
        </p:spPr>
      </p:pic>
      <p:pic>
        <p:nvPicPr>
          <p:cNvPr id="6" name="Picture 5"/>
          <p:cNvPicPr>
            <a:picLocks noChangeAspect="1"/>
          </p:cNvPicPr>
          <p:nvPr/>
        </p:nvPicPr>
        <p:blipFill>
          <a:blip r:embed="rId4"/>
          <a:stretch>
            <a:fillRect/>
          </a:stretch>
        </p:blipFill>
        <p:spPr>
          <a:xfrm>
            <a:off x="4253498" y="4247041"/>
            <a:ext cx="1672749" cy="1934813"/>
          </a:xfrm>
          <a:prstGeom prst="rect">
            <a:avLst/>
          </a:prstGeom>
        </p:spPr>
      </p:pic>
      <p:pic>
        <p:nvPicPr>
          <p:cNvPr id="8" name="Picture 7"/>
          <p:cNvPicPr>
            <a:picLocks noChangeAspect="1"/>
          </p:cNvPicPr>
          <p:nvPr/>
        </p:nvPicPr>
        <p:blipFill>
          <a:blip r:embed="rId5"/>
          <a:stretch>
            <a:fillRect/>
          </a:stretch>
        </p:blipFill>
        <p:spPr>
          <a:xfrm>
            <a:off x="5605381" y="243015"/>
            <a:ext cx="4342797" cy="1993739"/>
          </a:xfrm>
          <a:prstGeom prst="rect">
            <a:avLst/>
          </a:prstGeom>
        </p:spPr>
      </p:pic>
      <p:pic>
        <p:nvPicPr>
          <p:cNvPr id="12" name="Picture 11"/>
          <p:cNvPicPr>
            <a:picLocks noChangeAspect="1"/>
          </p:cNvPicPr>
          <p:nvPr/>
        </p:nvPicPr>
        <p:blipFill>
          <a:blip r:embed="rId6"/>
          <a:stretch>
            <a:fillRect/>
          </a:stretch>
        </p:blipFill>
        <p:spPr>
          <a:xfrm>
            <a:off x="8270990" y="4247041"/>
            <a:ext cx="2075538" cy="1734557"/>
          </a:xfrm>
          <a:prstGeom prst="rect">
            <a:avLst/>
          </a:prstGeom>
        </p:spPr>
      </p:pic>
      <p:pic>
        <p:nvPicPr>
          <p:cNvPr id="13" name="Picture 12"/>
          <p:cNvPicPr>
            <a:picLocks noChangeAspect="1"/>
          </p:cNvPicPr>
          <p:nvPr/>
        </p:nvPicPr>
        <p:blipFill>
          <a:blip r:embed="rId7"/>
          <a:stretch>
            <a:fillRect/>
          </a:stretch>
        </p:blipFill>
        <p:spPr>
          <a:xfrm>
            <a:off x="6120893" y="4247041"/>
            <a:ext cx="1899138" cy="2441749"/>
          </a:xfrm>
          <a:prstGeom prst="rect">
            <a:avLst/>
          </a:prstGeom>
        </p:spPr>
      </p:pic>
      <p:pic>
        <p:nvPicPr>
          <p:cNvPr id="15" name="Picture 14"/>
          <p:cNvPicPr>
            <a:picLocks noChangeAspect="1"/>
          </p:cNvPicPr>
          <p:nvPr/>
        </p:nvPicPr>
        <p:blipFill>
          <a:blip r:embed="rId8"/>
          <a:stretch>
            <a:fillRect/>
          </a:stretch>
        </p:blipFill>
        <p:spPr>
          <a:xfrm>
            <a:off x="2065955" y="1061267"/>
            <a:ext cx="2881000" cy="1140396"/>
          </a:xfrm>
          <a:prstGeom prst="rect">
            <a:avLst/>
          </a:prstGeom>
        </p:spPr>
      </p:pic>
    </p:spTree>
    <p:extLst>
      <p:ext uri="{BB962C8B-B14F-4D97-AF65-F5344CB8AC3E}">
        <p14:creationId xmlns:p14="http://schemas.microsoft.com/office/powerpoint/2010/main" val="23338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 continued</a:t>
            </a:r>
          </a:p>
        </p:txBody>
      </p:sp>
      <p:sp>
        <p:nvSpPr>
          <p:cNvPr id="3" name="Content Placeholder 2"/>
          <p:cNvSpPr>
            <a:spLocks noGrp="1"/>
          </p:cNvSpPr>
          <p:nvPr>
            <p:ph sz="quarter" idx="10"/>
          </p:nvPr>
        </p:nvSpPr>
        <p:spPr>
          <a:xfrm>
            <a:off x="1981200" y="2048256"/>
            <a:ext cx="8229600" cy="4535424"/>
          </a:xfrm>
        </p:spPr>
        <p:txBody>
          <a:bodyPr>
            <a:normAutofit fontScale="92500"/>
          </a:bodyPr>
          <a:lstStyle/>
          <a:p>
            <a:pPr marL="0" indent="0">
              <a:buNone/>
            </a:pPr>
            <a:r>
              <a:rPr lang="en-US" dirty="0"/>
              <a:t>Patient was asked to come to the emergency room and patient refused stating that “she is going to die” if she goes into the hospital. </a:t>
            </a:r>
          </a:p>
          <a:p>
            <a:pPr marL="0" indent="0">
              <a:buNone/>
            </a:pPr>
            <a:endParaRPr lang="en-US" dirty="0"/>
          </a:p>
          <a:p>
            <a:pPr marL="0" indent="0">
              <a:buNone/>
            </a:pPr>
            <a:r>
              <a:rPr lang="en-US" sz="3000" b="1" dirty="0"/>
              <a:t>Lesson Learned:</a:t>
            </a:r>
          </a:p>
          <a:p>
            <a:pPr marL="0" indent="0">
              <a:buNone/>
            </a:pPr>
            <a:r>
              <a:rPr lang="en-US" dirty="0"/>
              <a:t>Older adults do not seek appropriate medical care because of fear of contracting the virus, fear of being at the bottom of hospital triage list and fear of further isolation given hospital visitor policies.</a:t>
            </a:r>
          </a:p>
          <a:p>
            <a:pPr marL="0" indent="0">
              <a:buNone/>
            </a:pPr>
            <a:endParaRPr lang="en-US" dirty="0"/>
          </a:p>
        </p:txBody>
      </p:sp>
      <p:pic>
        <p:nvPicPr>
          <p:cNvPr id="5" name="Picture 4"/>
          <p:cNvPicPr>
            <a:picLocks noChangeAspect="1"/>
          </p:cNvPicPr>
          <p:nvPr/>
        </p:nvPicPr>
        <p:blipFill>
          <a:blip r:embed="rId2"/>
          <a:stretch>
            <a:fillRect/>
          </a:stretch>
        </p:blipFill>
        <p:spPr>
          <a:xfrm>
            <a:off x="5735002" y="308396"/>
            <a:ext cx="4018598" cy="1385000"/>
          </a:xfrm>
          <a:prstGeom prst="rect">
            <a:avLst/>
          </a:prstGeom>
        </p:spPr>
      </p:pic>
    </p:spTree>
    <p:extLst>
      <p:ext uri="{BB962C8B-B14F-4D97-AF65-F5344CB8AC3E}">
        <p14:creationId xmlns:p14="http://schemas.microsoft.com/office/powerpoint/2010/main" val="342568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 continued</a:t>
            </a:r>
          </a:p>
        </p:txBody>
      </p:sp>
      <p:sp>
        <p:nvSpPr>
          <p:cNvPr id="3" name="Content Placeholder 2"/>
          <p:cNvSpPr>
            <a:spLocks noGrp="1"/>
          </p:cNvSpPr>
          <p:nvPr>
            <p:ph sz="quarter" idx="10"/>
          </p:nvPr>
        </p:nvSpPr>
        <p:spPr>
          <a:xfrm>
            <a:off x="1981200" y="2048256"/>
            <a:ext cx="8229600" cy="4535424"/>
          </a:xfrm>
        </p:spPr>
        <p:txBody>
          <a:bodyPr>
            <a:normAutofit/>
          </a:bodyPr>
          <a:lstStyle/>
          <a:p>
            <a:pPr marL="0" indent="0">
              <a:buNone/>
            </a:pPr>
            <a:r>
              <a:rPr lang="en-US" dirty="0"/>
              <a:t>Mrs. L’s daughter ultimately convinced her to come in to the ED. The daughter was asked to give a brief history and then told to leave given the visitor restriction policy.</a:t>
            </a:r>
          </a:p>
          <a:p>
            <a:pPr marL="0" indent="0">
              <a:buNone/>
            </a:pPr>
            <a:r>
              <a:rPr lang="en-US" dirty="0"/>
              <a:t>Given patient’s poor respiratory status, patient was unable to give a coherent history.  When the ED placed CPAP on the patient, she pulled it off. Is this an indication that she does not want treatment? Should she be supported with a ventilator if that is needed? She is 79 years old. </a:t>
            </a:r>
          </a:p>
        </p:txBody>
      </p:sp>
      <p:pic>
        <p:nvPicPr>
          <p:cNvPr id="5" name="Picture 4"/>
          <p:cNvPicPr>
            <a:picLocks noChangeAspect="1"/>
          </p:cNvPicPr>
          <p:nvPr/>
        </p:nvPicPr>
        <p:blipFill>
          <a:blip r:embed="rId2"/>
          <a:stretch>
            <a:fillRect/>
          </a:stretch>
        </p:blipFill>
        <p:spPr>
          <a:xfrm>
            <a:off x="5735002" y="308396"/>
            <a:ext cx="4018598" cy="1385000"/>
          </a:xfrm>
          <a:prstGeom prst="rect">
            <a:avLst/>
          </a:prstGeom>
        </p:spPr>
      </p:pic>
    </p:spTree>
    <p:extLst>
      <p:ext uri="{BB962C8B-B14F-4D97-AF65-F5344CB8AC3E}">
        <p14:creationId xmlns:p14="http://schemas.microsoft.com/office/powerpoint/2010/main" val="28367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00073" y="118873"/>
            <a:ext cx="7717537" cy="2225562"/>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3"/>
          <a:stretch>
            <a:fillRect/>
          </a:stretch>
        </p:blipFill>
        <p:spPr>
          <a:xfrm>
            <a:off x="2100073" y="3980587"/>
            <a:ext cx="7717537" cy="2257425"/>
          </a:xfrm>
          <a:prstGeom prst="rect">
            <a:avLst/>
          </a:prstGeom>
        </p:spPr>
      </p:pic>
      <p:pic>
        <p:nvPicPr>
          <p:cNvPr id="5" name="Picture 4"/>
          <p:cNvPicPr>
            <a:picLocks noChangeAspect="1"/>
          </p:cNvPicPr>
          <p:nvPr/>
        </p:nvPicPr>
        <p:blipFill>
          <a:blip r:embed="rId4"/>
          <a:stretch>
            <a:fillRect/>
          </a:stretch>
        </p:blipFill>
        <p:spPr>
          <a:xfrm>
            <a:off x="2084983" y="2481473"/>
            <a:ext cx="7732627" cy="1304144"/>
          </a:xfrm>
          <a:prstGeom prst="rect">
            <a:avLst/>
          </a:prstGeom>
        </p:spPr>
      </p:pic>
      <p:sp>
        <p:nvSpPr>
          <p:cNvPr id="7" name="TextBox 6"/>
          <p:cNvSpPr txBox="1"/>
          <p:nvPr/>
        </p:nvSpPr>
        <p:spPr>
          <a:xfrm>
            <a:off x="1981203" y="6238013"/>
            <a:ext cx="8604503" cy="307777"/>
          </a:xfrm>
          <a:prstGeom prst="rect">
            <a:avLst/>
          </a:prstGeom>
          <a:noFill/>
        </p:spPr>
        <p:txBody>
          <a:bodyPr wrap="square" rtlCol="0">
            <a:spAutoFit/>
          </a:bodyPr>
          <a:lstStyle/>
          <a:p>
            <a:r>
              <a:rPr lang="en-US" sz="1400">
                <a:solidFill>
                  <a:srgbClr val="666666"/>
                </a:solidFill>
              </a:rPr>
              <a:t>https://www.nationalreview.com/corner/deadly-covid-discrimination-against-the-elderly-in-sweden/</a:t>
            </a:r>
          </a:p>
        </p:txBody>
      </p:sp>
    </p:spTree>
    <p:extLst>
      <p:ext uri="{BB962C8B-B14F-4D97-AF65-F5344CB8AC3E}">
        <p14:creationId xmlns:p14="http://schemas.microsoft.com/office/powerpoint/2010/main" val="177870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Lesson Learned--Rationing based on Age?</a:t>
            </a:r>
            <a:br>
              <a:rPr lang="en-US" dirty="0"/>
            </a:br>
            <a:endParaRPr lang="en-US" dirty="0"/>
          </a:p>
        </p:txBody>
      </p:sp>
      <p:sp>
        <p:nvSpPr>
          <p:cNvPr id="3" name="Content Placeholder 2"/>
          <p:cNvSpPr>
            <a:spLocks noGrp="1"/>
          </p:cNvSpPr>
          <p:nvPr>
            <p:ph sz="quarter" idx="10"/>
          </p:nvPr>
        </p:nvSpPr>
        <p:spPr>
          <a:xfrm>
            <a:off x="1891862" y="1061269"/>
            <a:ext cx="8318938" cy="5723581"/>
          </a:xfrm>
        </p:spPr>
        <p:txBody>
          <a:bodyPr>
            <a:normAutofit fontScale="92500" lnSpcReduction="10000"/>
          </a:bodyPr>
          <a:lstStyle/>
          <a:p>
            <a:pPr marL="0" indent="0">
              <a:lnSpc>
                <a:spcPct val="170000"/>
              </a:lnSpc>
              <a:buNone/>
            </a:pPr>
            <a:r>
              <a:rPr lang="en-US" sz="3000" dirty="0"/>
              <a:t>COMMUNICATION IS KEY-- Elucidating values, goals and treatment preferences are paramount in a pandemic </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000" dirty="0"/>
          </a:p>
          <a:p>
            <a:pPr marL="0" indent="0">
              <a:buNone/>
            </a:pPr>
            <a:r>
              <a:rPr lang="en-US" sz="3000" dirty="0"/>
              <a:t>Understanding the hospital’s capacity is important.</a:t>
            </a:r>
          </a:p>
          <a:p>
            <a:pPr marL="0" indent="0">
              <a:buNone/>
            </a:pPr>
            <a:endParaRPr lang="en-US" sz="3200" dirty="0"/>
          </a:p>
          <a:p>
            <a:pPr marL="0" indent="0">
              <a:buNone/>
            </a:pPr>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2090931" y="3231055"/>
            <a:ext cx="3749099" cy="2758266"/>
          </a:xfrm>
          <a:prstGeom prst="rect">
            <a:avLst/>
          </a:prstGeom>
        </p:spPr>
      </p:pic>
      <p:sp>
        <p:nvSpPr>
          <p:cNvPr id="5" name="Explosion: 8 Points 4">
            <a:extLst>
              <a:ext uri="{FF2B5EF4-FFF2-40B4-BE49-F238E27FC236}">
                <a16:creationId xmlns:a16="http://schemas.microsoft.com/office/drawing/2014/main" id="{6889F53E-8EF6-4B32-973B-426FD0831B68}"/>
              </a:ext>
            </a:extLst>
          </p:cNvPr>
          <p:cNvSpPr/>
          <p:nvPr/>
        </p:nvSpPr>
        <p:spPr>
          <a:xfrm>
            <a:off x="6297169" y="2331721"/>
            <a:ext cx="4187952" cy="36576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Times New Roman"/>
              </a:rPr>
              <a:t>Telemedicine-(PATCH)</a:t>
            </a:r>
          </a:p>
          <a:p>
            <a:pPr algn="ctr"/>
            <a:r>
              <a:rPr lang="en-US" dirty="0">
                <a:cs typeface="Times New Roman"/>
              </a:rPr>
              <a:t>Embedded PC/Geri in ED</a:t>
            </a:r>
          </a:p>
          <a:p>
            <a:pPr algn="ctr"/>
            <a:r>
              <a:rPr lang="en-US" dirty="0">
                <a:cs typeface="Times New Roman"/>
              </a:rPr>
              <a:t>Embedded PC/Geri  in ICU</a:t>
            </a:r>
          </a:p>
        </p:txBody>
      </p:sp>
    </p:spTree>
    <p:extLst>
      <p:ext uri="{BB962C8B-B14F-4D97-AF65-F5344CB8AC3E}">
        <p14:creationId xmlns:p14="http://schemas.microsoft.com/office/powerpoint/2010/main" val="105781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 continued</a:t>
            </a:r>
          </a:p>
        </p:txBody>
      </p:sp>
      <p:sp>
        <p:nvSpPr>
          <p:cNvPr id="3" name="Content Placeholder 2"/>
          <p:cNvSpPr>
            <a:spLocks noGrp="1"/>
          </p:cNvSpPr>
          <p:nvPr>
            <p:ph sz="quarter" idx="10"/>
          </p:nvPr>
        </p:nvSpPr>
        <p:spPr/>
        <p:txBody>
          <a:bodyPr>
            <a:normAutofit/>
          </a:bodyPr>
          <a:lstStyle/>
          <a:p>
            <a:pPr marL="0" indent="0">
              <a:buNone/>
            </a:pPr>
            <a:r>
              <a:rPr lang="en-US" dirty="0"/>
              <a:t>Patient was treated with standardized COVID-19 management plans.  She was in a negative pressure 2 person room, with BIPAP. She had no visitors. She cannot identify the healthcare professionals coming into her rooms due to PPE.  She cannot hear and understand what is being said b/c of BIPAP and the negative pressure pumps. ( English was not her first language although she typically speaks conversational English without a problem.)</a:t>
            </a:r>
          </a:p>
          <a:p>
            <a:pPr marL="0" indent="0">
              <a:buNone/>
            </a:pPr>
            <a:r>
              <a:rPr lang="en-US" dirty="0"/>
              <a:t>She got more anxious and agitated. </a:t>
            </a:r>
          </a:p>
        </p:txBody>
      </p:sp>
      <p:pic>
        <p:nvPicPr>
          <p:cNvPr id="4" name="Picture 3"/>
          <p:cNvPicPr>
            <a:picLocks noChangeAspect="1"/>
          </p:cNvPicPr>
          <p:nvPr/>
        </p:nvPicPr>
        <p:blipFill>
          <a:blip r:embed="rId2"/>
          <a:stretch>
            <a:fillRect/>
          </a:stretch>
        </p:blipFill>
        <p:spPr>
          <a:xfrm>
            <a:off x="8406408" y="5193792"/>
            <a:ext cx="1804395" cy="1309952"/>
          </a:xfrm>
          <a:prstGeom prst="rect">
            <a:avLst/>
          </a:prstGeom>
        </p:spPr>
      </p:pic>
    </p:spTree>
    <p:extLst>
      <p:ext uri="{BB962C8B-B14F-4D97-AF65-F5344CB8AC3E}">
        <p14:creationId xmlns:p14="http://schemas.microsoft.com/office/powerpoint/2010/main" val="206675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Learned</a:t>
            </a:r>
          </a:p>
        </p:txBody>
      </p:sp>
      <p:sp>
        <p:nvSpPr>
          <p:cNvPr id="3" name="Content Placeholder 2"/>
          <p:cNvSpPr>
            <a:spLocks noGrp="1"/>
          </p:cNvSpPr>
          <p:nvPr>
            <p:ph sz="quarter" idx="10"/>
          </p:nvPr>
        </p:nvSpPr>
        <p:spPr>
          <a:xfrm>
            <a:off x="1981200" y="1188786"/>
            <a:ext cx="8229600" cy="3479952"/>
          </a:xfrm>
        </p:spPr>
        <p:txBody>
          <a:bodyPr>
            <a:normAutofit lnSpcReduction="10000"/>
          </a:bodyPr>
          <a:lstStyle/>
          <a:p>
            <a:pPr marL="0" indent="0">
              <a:buNone/>
            </a:pPr>
            <a:r>
              <a:rPr lang="en-US" sz="3200" b="1" u="sng" dirty="0"/>
              <a:t>DELIRIUM worsened by the COVID 19</a:t>
            </a:r>
          </a:p>
          <a:p>
            <a:pPr marL="0" indent="0">
              <a:buNone/>
            </a:pPr>
            <a:r>
              <a:rPr lang="en-US" sz="3200" dirty="0"/>
              <a:t>Severe sensory deprivation</a:t>
            </a:r>
          </a:p>
          <a:p>
            <a:pPr lvl="1">
              <a:buFontTx/>
              <a:buChar char="-"/>
            </a:pPr>
            <a:r>
              <a:rPr lang="en-US" sz="2500" dirty="0"/>
              <a:t>Can’t hear</a:t>
            </a:r>
          </a:p>
          <a:p>
            <a:pPr lvl="1">
              <a:buFontTx/>
              <a:buChar char="-"/>
            </a:pPr>
            <a:r>
              <a:rPr lang="en-US" sz="2500" dirty="0"/>
              <a:t>Can’t see</a:t>
            </a:r>
          </a:p>
          <a:p>
            <a:pPr lvl="1">
              <a:buFontTx/>
              <a:buChar char="-"/>
            </a:pPr>
            <a:r>
              <a:rPr lang="en-US" sz="2500" dirty="0"/>
              <a:t>Can’t taste and smell  ( COVID-19)</a:t>
            </a:r>
          </a:p>
          <a:p>
            <a:pPr lvl="1">
              <a:buFontTx/>
              <a:buChar char="-"/>
            </a:pPr>
            <a:r>
              <a:rPr lang="en-US" sz="2500" dirty="0"/>
              <a:t>Can’t touch- isolation</a:t>
            </a:r>
            <a:r>
              <a:rPr lang="en-US" dirty="0"/>
              <a:t>	</a:t>
            </a:r>
          </a:p>
          <a:p>
            <a:pPr marL="0" indent="0">
              <a:buNone/>
            </a:pPr>
            <a:endParaRPr lang="en-US" dirty="0"/>
          </a:p>
        </p:txBody>
      </p:sp>
      <p:pic>
        <p:nvPicPr>
          <p:cNvPr id="4" name="Picture 3"/>
          <p:cNvPicPr>
            <a:picLocks noChangeAspect="1"/>
          </p:cNvPicPr>
          <p:nvPr/>
        </p:nvPicPr>
        <p:blipFill>
          <a:blip r:embed="rId3"/>
          <a:stretch>
            <a:fillRect/>
          </a:stretch>
        </p:blipFill>
        <p:spPr>
          <a:xfrm>
            <a:off x="8125968" y="2410219"/>
            <a:ext cx="2084832" cy="1976058"/>
          </a:xfrm>
          <a:prstGeom prst="rect">
            <a:avLst/>
          </a:prstGeom>
        </p:spPr>
      </p:pic>
      <p:pic>
        <p:nvPicPr>
          <p:cNvPr id="5" name="Picture 4"/>
          <p:cNvPicPr>
            <a:picLocks noChangeAspect="1"/>
          </p:cNvPicPr>
          <p:nvPr/>
        </p:nvPicPr>
        <p:blipFill>
          <a:blip r:embed="rId4"/>
          <a:stretch>
            <a:fillRect/>
          </a:stretch>
        </p:blipFill>
        <p:spPr>
          <a:xfrm>
            <a:off x="8125968" y="4818599"/>
            <a:ext cx="2084832" cy="1795575"/>
          </a:xfrm>
          <a:prstGeom prst="rect">
            <a:avLst/>
          </a:prstGeom>
        </p:spPr>
      </p:pic>
      <p:sp>
        <p:nvSpPr>
          <p:cNvPr id="6" name="Explosion: 8 Points 5">
            <a:extLst>
              <a:ext uri="{FF2B5EF4-FFF2-40B4-BE49-F238E27FC236}">
                <a16:creationId xmlns:a16="http://schemas.microsoft.com/office/drawing/2014/main" id="{1C9D46E5-AA82-4E1B-9610-1BF1646B88A1}"/>
              </a:ext>
            </a:extLst>
          </p:cNvPr>
          <p:cNvSpPr/>
          <p:nvPr/>
        </p:nvSpPr>
        <p:spPr>
          <a:xfrm>
            <a:off x="1850571" y="4474031"/>
            <a:ext cx="5562600" cy="243839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Times New Roman"/>
              </a:rPr>
              <a:t>Amplifier</a:t>
            </a:r>
          </a:p>
          <a:p>
            <a:pPr algn="ctr"/>
            <a:r>
              <a:rPr lang="en-US" dirty="0">
                <a:cs typeface="Times New Roman"/>
              </a:rPr>
              <a:t>Headsets</a:t>
            </a:r>
          </a:p>
          <a:p>
            <a:pPr algn="ctr"/>
            <a:r>
              <a:rPr lang="en-US" dirty="0">
                <a:cs typeface="Times New Roman"/>
              </a:rPr>
              <a:t>Reverse stethoscope</a:t>
            </a:r>
          </a:p>
        </p:txBody>
      </p:sp>
    </p:spTree>
    <p:extLst>
      <p:ext uri="{BB962C8B-B14F-4D97-AF65-F5344CB8AC3E}">
        <p14:creationId xmlns:p14="http://schemas.microsoft.com/office/powerpoint/2010/main" val="354939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 continued</a:t>
            </a:r>
          </a:p>
        </p:txBody>
      </p:sp>
      <p:sp>
        <p:nvSpPr>
          <p:cNvPr id="3" name="Content Placeholder 2"/>
          <p:cNvSpPr>
            <a:spLocks noGrp="1"/>
          </p:cNvSpPr>
          <p:nvPr>
            <p:ph sz="quarter" idx="10"/>
          </p:nvPr>
        </p:nvSpPr>
        <p:spPr>
          <a:xfrm>
            <a:off x="1981200" y="1061270"/>
            <a:ext cx="8229600" cy="5120585"/>
          </a:xfrm>
        </p:spPr>
        <p:txBody>
          <a:bodyPr>
            <a:normAutofit/>
          </a:bodyPr>
          <a:lstStyle/>
          <a:p>
            <a:pPr marL="0" indent="0">
              <a:buNone/>
            </a:pPr>
            <a:r>
              <a:rPr lang="en-US" dirty="0"/>
              <a:t>Her anxiety and delirium made her respiratory status more tenuous and 3 days after admission, she was intubated.  She developed renal failure, hypotension and 14 days later, her heart stopped. </a:t>
            </a:r>
          </a:p>
        </p:txBody>
      </p:sp>
    </p:spTree>
    <p:extLst>
      <p:ext uri="{BB962C8B-B14F-4D97-AF65-F5344CB8AC3E}">
        <p14:creationId xmlns:p14="http://schemas.microsoft.com/office/powerpoint/2010/main" val="385721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Data in Older Adults</a:t>
            </a:r>
          </a:p>
        </p:txBody>
      </p:sp>
      <p:sp>
        <p:nvSpPr>
          <p:cNvPr id="3" name="Content Placeholder 2"/>
          <p:cNvSpPr>
            <a:spLocks noGrp="1"/>
          </p:cNvSpPr>
          <p:nvPr>
            <p:ph sz="quarter" idx="10"/>
          </p:nvPr>
        </p:nvSpPr>
        <p:spPr>
          <a:xfrm>
            <a:off x="1981200" y="1280160"/>
            <a:ext cx="8229600" cy="4526280"/>
          </a:xfrm>
        </p:spPr>
        <p:txBody>
          <a:bodyPr vert="horz" lIns="91440" tIns="45720" rIns="91440" bIns="45720" rtlCol="0" anchor="t">
            <a:normAutofit/>
          </a:bodyPr>
          <a:lstStyle/>
          <a:p>
            <a:pPr marL="0" indent="0">
              <a:buNone/>
            </a:pPr>
            <a:r>
              <a:rPr lang="en-US" dirty="0"/>
              <a:t>Prognostic data -- high morbidity and mortality </a:t>
            </a:r>
          </a:p>
          <a:p>
            <a:pPr marL="0" indent="0">
              <a:buNone/>
            </a:pPr>
            <a:endParaRPr lang="en-US" dirty="0"/>
          </a:p>
          <a:p>
            <a:pPr marL="0" indent="0">
              <a:buNone/>
            </a:pPr>
            <a:r>
              <a:rPr lang="en-US" dirty="0"/>
              <a:t>For individuals of all ages surviving a critical case of COVID-19, hospitalizations are long (median 17 days) as is the duration of mechanical ventilation (median 10 days)</a:t>
            </a:r>
            <a:r>
              <a:rPr lang="en-US" baseline="30000" dirty="0"/>
              <a:t> </a:t>
            </a:r>
            <a:r>
              <a:rPr lang="en-US" dirty="0"/>
              <a:t> and may be even lengthier for older adults.</a:t>
            </a:r>
          </a:p>
          <a:p>
            <a:endParaRPr lang="en-US" dirty="0"/>
          </a:p>
        </p:txBody>
      </p:sp>
      <p:sp>
        <p:nvSpPr>
          <p:cNvPr id="4" name="TextBox 3"/>
          <p:cNvSpPr txBox="1"/>
          <p:nvPr/>
        </p:nvSpPr>
        <p:spPr>
          <a:xfrm>
            <a:off x="1981200" y="5806440"/>
            <a:ext cx="8522208" cy="923330"/>
          </a:xfrm>
          <a:prstGeom prst="rect">
            <a:avLst/>
          </a:prstGeom>
          <a:noFill/>
        </p:spPr>
        <p:txBody>
          <a:bodyPr wrap="square" rtlCol="0">
            <a:spAutoFit/>
          </a:bodyPr>
          <a:lstStyle/>
          <a:p>
            <a:pPr lvl="0" fontAlgn="base"/>
            <a:r>
              <a:rPr lang="en-US" sz="900" err="1"/>
              <a:t>Onder</a:t>
            </a:r>
            <a:r>
              <a:rPr lang="en-US" sz="900"/>
              <a:t> G, </a:t>
            </a:r>
            <a:r>
              <a:rPr lang="en-US" sz="900" err="1"/>
              <a:t>Rezza</a:t>
            </a:r>
            <a:r>
              <a:rPr lang="en-US" sz="900"/>
              <a:t> G, </a:t>
            </a:r>
            <a:r>
              <a:rPr lang="en-US" sz="900" err="1"/>
              <a:t>Brusaferro</a:t>
            </a:r>
            <a:r>
              <a:rPr lang="en-US" sz="900"/>
              <a:t> S. Case-fatality Rate and Characteristics of Patients dying in relation to COVID-19 in Italy. Published online March 23, 2020. doi:10.1001/jama.2020.4683</a:t>
            </a:r>
          </a:p>
          <a:p>
            <a:pPr lvl="0" fontAlgn="base"/>
            <a:r>
              <a:rPr lang="en-US" sz="900"/>
              <a:t>Zhou F, Yu T, Du R et al. Clinical course and risk factors for mortality of adult inpatients with COVID-19 in Wuhan, China: a retrospective cohort study. The Lancet. 2020;395:1054-1062.doi:10.1016/S0140-6736(20)30566-3</a:t>
            </a:r>
          </a:p>
          <a:p>
            <a:pPr lvl="0" fontAlgn="base"/>
            <a:r>
              <a:rPr lang="en-US" sz="900"/>
              <a:t>Wu Z, McGoogan JM. Characteristics of and Important Lessons From the Coronavirus Disease 2019 (COVID-19) Outbreak in China: Summary of a Report of 72 314 Cases From the Chinese Center for Disease Control and Prevention. JAMA. 2020; 323(13):1239– doi:10.1001/jama.2020.2648</a:t>
            </a:r>
          </a:p>
        </p:txBody>
      </p:sp>
    </p:spTree>
    <p:extLst>
      <p:ext uri="{BB962C8B-B14F-4D97-AF65-F5344CB8AC3E}">
        <p14:creationId xmlns:p14="http://schemas.microsoft.com/office/powerpoint/2010/main" val="378160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sz="quarter" idx="10"/>
          </p:nvPr>
        </p:nvSpPr>
        <p:spPr>
          <a:xfrm>
            <a:off x="1981200" y="1061270"/>
            <a:ext cx="8229600" cy="5120585"/>
          </a:xfrm>
        </p:spPr>
        <p:txBody>
          <a:bodyPr>
            <a:normAutofit fontScale="92500"/>
          </a:bodyPr>
          <a:lstStyle/>
          <a:p>
            <a:pPr marL="0" indent="0">
              <a:buNone/>
            </a:pPr>
            <a:r>
              <a:rPr lang="en-US" dirty="0"/>
              <a:t>At the end of the sessions, participants will:</a:t>
            </a:r>
          </a:p>
          <a:p>
            <a:pPr marL="0" indent="0">
              <a:buNone/>
            </a:pPr>
            <a:endParaRPr lang="en-US" dirty="0"/>
          </a:p>
          <a:p>
            <a:pPr marL="342900" indent="-342900">
              <a:buFont typeface="Arial" panose="020B0604020202020204" pitchFamily="34" charset="0"/>
              <a:buChar char="•"/>
            </a:pPr>
            <a:r>
              <a:rPr lang="en-US" dirty="0"/>
              <a:t>Understand the impact COVID had on our older adult patients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Appreciate the challenges in caring for older adults in the COVID pandemic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areas for improvement in the care of our older patients</a:t>
            </a:r>
          </a:p>
          <a:p>
            <a:pPr marL="0" indent="0">
              <a:buNone/>
            </a:pPr>
            <a:endParaRPr lang="en-US" dirty="0"/>
          </a:p>
        </p:txBody>
      </p:sp>
    </p:spTree>
    <p:extLst>
      <p:ext uri="{BB962C8B-B14F-4D97-AF65-F5344CB8AC3E}">
        <p14:creationId xmlns:p14="http://schemas.microsoft.com/office/powerpoint/2010/main" val="194786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patients dying in New York City?</a:t>
            </a:r>
          </a:p>
        </p:txBody>
      </p:sp>
      <p:pic>
        <p:nvPicPr>
          <p:cNvPr id="4" name="Content Placeholder 3"/>
          <p:cNvPicPr>
            <a:picLocks noGrp="1" noChangeAspect="1"/>
          </p:cNvPicPr>
          <p:nvPr>
            <p:ph sz="quarter" idx="10"/>
          </p:nvPr>
        </p:nvPicPr>
        <p:blipFill>
          <a:blip r:embed="rId2"/>
          <a:stretch>
            <a:fillRect/>
          </a:stretch>
        </p:blipFill>
        <p:spPr>
          <a:xfrm>
            <a:off x="1981200" y="1277555"/>
            <a:ext cx="8000076" cy="4687887"/>
          </a:xfrm>
          <a:prstGeom prst="rect">
            <a:avLst/>
          </a:prstGeom>
        </p:spPr>
      </p:pic>
      <p:sp>
        <p:nvSpPr>
          <p:cNvPr id="5" name="TextBox 4"/>
          <p:cNvSpPr txBox="1"/>
          <p:nvPr/>
        </p:nvSpPr>
        <p:spPr>
          <a:xfrm>
            <a:off x="2095962" y="6181725"/>
            <a:ext cx="7913670" cy="369332"/>
          </a:xfrm>
          <a:prstGeom prst="rect">
            <a:avLst/>
          </a:prstGeom>
          <a:noFill/>
        </p:spPr>
        <p:txBody>
          <a:bodyPr wrap="square" rtlCol="0">
            <a:spAutoFit/>
          </a:bodyPr>
          <a:lstStyle/>
          <a:p>
            <a:r>
              <a:rPr lang="en-US" dirty="0">
                <a:solidFill>
                  <a:schemeClr val="bg1"/>
                </a:solidFill>
                <a:hlinkClick r:id="rId3"/>
              </a:rPr>
              <a:t>https://www1.nyc.gov/site/doh/covid/covid-19-data-deaths.page</a:t>
            </a:r>
            <a:r>
              <a:rPr lang="en-US" dirty="0">
                <a:solidFill>
                  <a:schemeClr val="bg1">
                    <a:lumMod val="50000"/>
                  </a:schemeClr>
                </a:solidFill>
              </a:rPr>
              <a:t>, accessed 10/11/20</a:t>
            </a:r>
          </a:p>
        </p:txBody>
      </p:sp>
    </p:spTree>
    <p:extLst>
      <p:ext uri="{BB962C8B-B14F-4D97-AF65-F5344CB8AC3E}">
        <p14:creationId xmlns:p14="http://schemas.microsoft.com/office/powerpoint/2010/main" val="343281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8739" y="436099"/>
            <a:ext cx="2372060" cy="625171"/>
          </a:xfrm>
        </p:spPr>
        <p:txBody>
          <a:bodyPr>
            <a:normAutofit fontScale="90000"/>
          </a:bodyPr>
          <a:lstStyle/>
          <a:p>
            <a:r>
              <a:rPr lang="en-US" sz="1600" dirty="0">
                <a:solidFill>
                  <a:srgbClr val="FFFF00"/>
                </a:solidFill>
              </a:rPr>
              <a:t>Home</a:t>
            </a:r>
            <a:br>
              <a:rPr lang="en-US" sz="1400" dirty="0"/>
            </a:br>
            <a:br>
              <a:rPr lang="en-US" sz="1600" dirty="0"/>
            </a:br>
            <a:r>
              <a:rPr lang="en-US" sz="1600" dirty="0">
                <a:solidFill>
                  <a:srgbClr val="FF0000"/>
                </a:solidFill>
              </a:rPr>
              <a:t>PPE</a:t>
            </a:r>
            <a:br>
              <a:rPr lang="en-US" sz="1600" dirty="0">
                <a:solidFill>
                  <a:srgbClr val="FF0000"/>
                </a:solidFill>
              </a:rPr>
            </a:br>
            <a:r>
              <a:rPr lang="en-US" sz="1600" dirty="0">
                <a:solidFill>
                  <a:srgbClr val="FF0000"/>
                </a:solidFill>
              </a:rPr>
              <a:t>Oxygen</a:t>
            </a:r>
            <a:br>
              <a:rPr lang="en-US" sz="1600" dirty="0"/>
            </a:br>
            <a:r>
              <a:rPr lang="en-US" sz="1600" dirty="0">
                <a:solidFill>
                  <a:schemeClr val="bg1"/>
                </a:solidFill>
              </a:rPr>
              <a:t>Caregivers ( HHAs)</a:t>
            </a:r>
            <a:br>
              <a:rPr lang="en-US" sz="1600" dirty="0">
                <a:solidFill>
                  <a:schemeClr val="bg1"/>
                </a:solidFill>
              </a:rPr>
            </a:br>
            <a:r>
              <a:rPr lang="en-US" sz="1600" dirty="0"/>
              <a:t>[</a:t>
            </a:r>
            <a:r>
              <a:rPr lang="en-US" sz="1600" dirty="0" err="1"/>
              <a:t>PC@Home</a:t>
            </a:r>
            <a:r>
              <a:rPr lang="en-US" sz="1600" dirty="0"/>
              <a:t>, H@H, Hospice]</a:t>
            </a:r>
          </a:p>
        </p:txBody>
      </p:sp>
      <p:pic>
        <p:nvPicPr>
          <p:cNvPr id="6" name="Content Placeholder 5"/>
          <p:cNvPicPr>
            <a:picLocks noGrp="1" noChangeAspect="1"/>
          </p:cNvPicPr>
          <p:nvPr>
            <p:ph sz="quarter" idx="10"/>
          </p:nvPr>
        </p:nvPicPr>
        <p:blipFill>
          <a:blip r:embed="rId2"/>
          <a:stretch>
            <a:fillRect/>
          </a:stretch>
        </p:blipFill>
        <p:spPr>
          <a:xfrm>
            <a:off x="5186982" y="2361829"/>
            <a:ext cx="1399223" cy="1354377"/>
          </a:xfrm>
          <a:prstGeom prst="rect">
            <a:avLst/>
          </a:prstGeom>
        </p:spPr>
      </p:pic>
      <p:sp>
        <p:nvSpPr>
          <p:cNvPr id="7" name="TextBox 6"/>
          <p:cNvSpPr txBox="1"/>
          <p:nvPr/>
        </p:nvSpPr>
        <p:spPr>
          <a:xfrm>
            <a:off x="1803702" y="436096"/>
            <a:ext cx="2748579" cy="1815882"/>
          </a:xfrm>
          <a:prstGeom prst="rect">
            <a:avLst/>
          </a:prstGeom>
          <a:noFill/>
        </p:spPr>
        <p:txBody>
          <a:bodyPr wrap="square" lIns="91440" tIns="45720" rIns="91440" bIns="45720" rtlCol="0" anchor="t">
            <a:spAutoFit/>
          </a:bodyPr>
          <a:lstStyle/>
          <a:p>
            <a:r>
              <a:rPr lang="en-US" sz="1400" b="1" dirty="0">
                <a:solidFill>
                  <a:srgbClr val="FFFF00"/>
                </a:solidFill>
              </a:rPr>
              <a:t>ALF</a:t>
            </a:r>
          </a:p>
          <a:p>
            <a:r>
              <a:rPr lang="en-US" sz="1400" b="1" dirty="0">
                <a:solidFill>
                  <a:srgbClr val="FFFF00"/>
                </a:solidFill>
              </a:rPr>
              <a:t>(NH/SNF)</a:t>
            </a:r>
          </a:p>
          <a:p>
            <a:endParaRPr lang="en-US" sz="1400" dirty="0">
              <a:solidFill>
                <a:schemeClr val="bg1"/>
              </a:solidFill>
            </a:endParaRPr>
          </a:p>
          <a:p>
            <a:pPr marL="285750" indent="-285750">
              <a:buFont typeface="Arial" panose="020B0604020202020204" pitchFamily="34" charset="0"/>
              <a:buChar char="•"/>
            </a:pPr>
            <a:r>
              <a:rPr lang="en-US" sz="1400" b="1" dirty="0">
                <a:solidFill>
                  <a:schemeClr val="bg1"/>
                </a:solidFill>
              </a:rPr>
              <a:t>Education: ACP/Symptoms</a:t>
            </a:r>
          </a:p>
          <a:p>
            <a:pPr marL="285750" indent="-285750">
              <a:buFont typeface="Arial" panose="020B0604020202020204" pitchFamily="34" charset="0"/>
              <a:buChar char="•"/>
            </a:pPr>
            <a:r>
              <a:rPr lang="en-US" sz="1400" b="1" dirty="0">
                <a:solidFill>
                  <a:srgbClr val="FF0000"/>
                </a:solidFill>
              </a:rPr>
              <a:t>PPE</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rgbClr val="FF0000"/>
                </a:solidFill>
              </a:rPr>
              <a:t>Oxygen</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chemeClr val="bg1"/>
                </a:solidFill>
              </a:rPr>
              <a:t>Isolated COVID units</a:t>
            </a:r>
          </a:p>
          <a:p>
            <a:pPr marL="285750" indent="-285750">
              <a:buFont typeface="Arial" panose="020B0604020202020204" pitchFamily="34" charset="0"/>
              <a:buChar char="•"/>
            </a:pPr>
            <a:r>
              <a:rPr lang="en-US" sz="1400" b="1" dirty="0">
                <a:solidFill>
                  <a:schemeClr val="bg1"/>
                </a:solidFill>
              </a:rPr>
              <a:t>Telemedicine consultation</a:t>
            </a:r>
          </a:p>
        </p:txBody>
      </p:sp>
      <p:pic>
        <p:nvPicPr>
          <p:cNvPr id="9" name="Picture 8"/>
          <p:cNvPicPr>
            <a:picLocks noChangeAspect="1"/>
          </p:cNvPicPr>
          <p:nvPr/>
        </p:nvPicPr>
        <p:blipFill>
          <a:blip r:embed="rId3"/>
          <a:stretch>
            <a:fillRect/>
          </a:stretch>
        </p:blipFill>
        <p:spPr>
          <a:xfrm>
            <a:off x="5186979" y="691263"/>
            <a:ext cx="1360114" cy="1306425"/>
          </a:xfrm>
          <a:prstGeom prst="rect">
            <a:avLst/>
          </a:prstGeom>
        </p:spPr>
      </p:pic>
      <p:sp>
        <p:nvSpPr>
          <p:cNvPr id="10" name="TextBox 9"/>
          <p:cNvSpPr txBox="1"/>
          <p:nvPr/>
        </p:nvSpPr>
        <p:spPr>
          <a:xfrm>
            <a:off x="1846729" y="4706474"/>
            <a:ext cx="2010422" cy="1384995"/>
          </a:xfrm>
          <a:prstGeom prst="rect">
            <a:avLst/>
          </a:prstGeom>
          <a:noFill/>
        </p:spPr>
        <p:txBody>
          <a:bodyPr wrap="none" lIns="91440" tIns="45720" rIns="91440" bIns="45720" rtlCol="0" anchor="t">
            <a:spAutoFit/>
          </a:bodyPr>
          <a:lstStyle/>
          <a:p>
            <a:r>
              <a:rPr lang="en-US" sz="1400" b="1" dirty="0">
                <a:solidFill>
                  <a:srgbClr val="FFFF00"/>
                </a:solidFill>
              </a:rPr>
              <a:t>Hospice Agencies</a:t>
            </a:r>
          </a:p>
          <a:p>
            <a:endParaRPr lang="en-US" sz="1400" dirty="0">
              <a:solidFill>
                <a:schemeClr val="bg1"/>
              </a:solidFill>
            </a:endParaRPr>
          </a:p>
          <a:p>
            <a:pPr marL="342900" indent="-342900">
              <a:buFont typeface="Arial" panose="020B0604020202020204" pitchFamily="34" charset="0"/>
              <a:buChar char="•"/>
            </a:pPr>
            <a:r>
              <a:rPr lang="en-US" sz="1400" b="1" dirty="0">
                <a:solidFill>
                  <a:schemeClr val="bg1"/>
                </a:solidFill>
              </a:rPr>
              <a:t>Electronic consents</a:t>
            </a:r>
            <a:endParaRPr lang="en-US" sz="1400" b="1" dirty="0">
              <a:solidFill>
                <a:schemeClr val="bg1"/>
              </a:solidFill>
              <a:cs typeface="Times New Roman"/>
            </a:endParaRPr>
          </a:p>
          <a:p>
            <a:pPr marL="342900" indent="-342900">
              <a:buFont typeface="Arial" panose="020B0604020202020204" pitchFamily="34" charset="0"/>
              <a:buChar char="•"/>
            </a:pPr>
            <a:r>
              <a:rPr lang="en-US" sz="1400" b="1" dirty="0">
                <a:solidFill>
                  <a:schemeClr val="bg1"/>
                </a:solidFill>
              </a:rPr>
              <a:t>Staffing</a:t>
            </a:r>
            <a:endParaRPr lang="en-US" sz="1400" b="1" dirty="0">
              <a:solidFill>
                <a:schemeClr val="bg1"/>
              </a:solidFill>
              <a:cs typeface="Times New Roman"/>
            </a:endParaRPr>
          </a:p>
          <a:p>
            <a:pPr marL="342900" indent="-342900">
              <a:buFont typeface="Arial" panose="020B0604020202020204" pitchFamily="34" charset="0"/>
              <a:buChar char="•"/>
            </a:pPr>
            <a:r>
              <a:rPr lang="en-US" sz="1400" b="1" dirty="0">
                <a:solidFill>
                  <a:srgbClr val="FF0000"/>
                </a:solidFill>
              </a:rPr>
              <a:t>PPE</a:t>
            </a:r>
            <a:endParaRPr lang="en-US" sz="1400" b="1" dirty="0">
              <a:solidFill>
                <a:srgbClr val="FF0000"/>
              </a:solidFill>
              <a:cs typeface="Times New Roman"/>
            </a:endParaRPr>
          </a:p>
          <a:p>
            <a:pPr marL="342900" indent="-342900">
              <a:buFont typeface="Arial" panose="020B0604020202020204" pitchFamily="34" charset="0"/>
              <a:buChar char="•"/>
            </a:pPr>
            <a:r>
              <a:rPr lang="en-US" sz="1400" b="1" dirty="0">
                <a:solidFill>
                  <a:srgbClr val="FF0000"/>
                </a:solidFill>
              </a:rPr>
              <a:t>oxygen</a:t>
            </a:r>
            <a:endParaRPr lang="en-US" sz="1400" b="1" dirty="0">
              <a:solidFill>
                <a:srgbClr val="FF0000"/>
              </a:solidFill>
              <a:cs typeface="Times New Roman"/>
            </a:endParaRPr>
          </a:p>
        </p:txBody>
      </p:sp>
      <p:sp>
        <p:nvSpPr>
          <p:cNvPr id="11" name="TextBox 10"/>
          <p:cNvSpPr txBox="1"/>
          <p:nvPr/>
        </p:nvSpPr>
        <p:spPr>
          <a:xfrm>
            <a:off x="4745918" y="4996739"/>
            <a:ext cx="2748579" cy="1600438"/>
          </a:xfrm>
          <a:prstGeom prst="rect">
            <a:avLst/>
          </a:prstGeom>
          <a:noFill/>
        </p:spPr>
        <p:txBody>
          <a:bodyPr wrap="square" lIns="91440" tIns="45720" rIns="91440" bIns="45720" rtlCol="0" anchor="t">
            <a:spAutoFit/>
          </a:bodyPr>
          <a:lstStyle/>
          <a:p>
            <a:r>
              <a:rPr lang="en-US" sz="1400" b="1" dirty="0">
                <a:solidFill>
                  <a:srgbClr val="FFFF00"/>
                </a:solidFill>
              </a:rPr>
              <a:t>ALF</a:t>
            </a:r>
          </a:p>
          <a:p>
            <a:endParaRPr lang="en-US" sz="1400" b="1" dirty="0">
              <a:solidFill>
                <a:srgbClr val="FFFF00"/>
              </a:solidFill>
            </a:endParaRPr>
          </a:p>
          <a:p>
            <a:pPr marL="285750" indent="-285750">
              <a:buFont typeface="Arial" panose="020B0604020202020204" pitchFamily="34" charset="0"/>
              <a:buChar char="•"/>
            </a:pPr>
            <a:r>
              <a:rPr lang="en-US" sz="1400" b="1" dirty="0">
                <a:solidFill>
                  <a:schemeClr val="bg1"/>
                </a:solidFill>
              </a:rPr>
              <a:t>Limited COVID units</a:t>
            </a:r>
          </a:p>
          <a:p>
            <a:pPr marL="285750" indent="-285750">
              <a:buFont typeface="Arial" panose="020B0604020202020204" pitchFamily="34" charset="0"/>
              <a:buChar char="•"/>
            </a:pPr>
            <a:r>
              <a:rPr lang="en-US" sz="1400" b="1" dirty="0">
                <a:solidFill>
                  <a:srgbClr val="FF0000"/>
                </a:solidFill>
              </a:rPr>
              <a:t>PPE</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rgbClr val="FF0000"/>
                </a:solidFill>
              </a:rPr>
              <a:t>Oxygen</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chemeClr val="bg1"/>
                </a:solidFill>
              </a:rPr>
              <a:t>Staffing</a:t>
            </a:r>
          </a:p>
          <a:p>
            <a:pPr marL="285750" indent="-285750">
              <a:buFont typeface="Arial" panose="020B0604020202020204" pitchFamily="34" charset="0"/>
              <a:buChar char="•"/>
            </a:pPr>
            <a:r>
              <a:rPr lang="en-US" sz="1400" b="1" dirty="0">
                <a:solidFill>
                  <a:schemeClr val="bg1"/>
                </a:solidFill>
              </a:rPr>
              <a:t>Telemedicine consultation</a:t>
            </a:r>
          </a:p>
        </p:txBody>
      </p:sp>
      <p:sp>
        <p:nvSpPr>
          <p:cNvPr id="12" name="TextBox 11"/>
          <p:cNvSpPr txBox="1"/>
          <p:nvPr/>
        </p:nvSpPr>
        <p:spPr>
          <a:xfrm>
            <a:off x="7790332" y="4706471"/>
            <a:ext cx="2705549" cy="1815882"/>
          </a:xfrm>
          <a:prstGeom prst="rect">
            <a:avLst/>
          </a:prstGeom>
          <a:noFill/>
        </p:spPr>
        <p:txBody>
          <a:bodyPr wrap="square" lIns="91440" tIns="45720" rIns="91440" bIns="45720" rtlCol="0" anchor="t">
            <a:spAutoFit/>
          </a:bodyPr>
          <a:lstStyle/>
          <a:p>
            <a:r>
              <a:rPr lang="en-US" sz="1400" b="1" dirty="0">
                <a:solidFill>
                  <a:srgbClr val="FFFF00"/>
                </a:solidFill>
              </a:rPr>
              <a:t>Home</a:t>
            </a:r>
          </a:p>
          <a:p>
            <a:endParaRPr lang="en-US" sz="1400" b="1" dirty="0">
              <a:solidFill>
                <a:schemeClr val="bg1"/>
              </a:solidFill>
            </a:endParaRPr>
          </a:p>
          <a:p>
            <a:pPr marL="285750" indent="-285750">
              <a:buFont typeface="Arial" panose="020B0604020202020204" pitchFamily="34" charset="0"/>
              <a:buChar char="•"/>
            </a:pPr>
            <a:r>
              <a:rPr lang="en-US" sz="1400" b="1" dirty="0">
                <a:solidFill>
                  <a:schemeClr val="bg1"/>
                </a:solidFill>
              </a:rPr>
              <a:t>Lack of caregivers</a:t>
            </a:r>
          </a:p>
          <a:p>
            <a:pPr marL="285750" indent="-285750">
              <a:buFont typeface="Arial" panose="020B0604020202020204" pitchFamily="34" charset="0"/>
              <a:buChar char="•"/>
            </a:pPr>
            <a:r>
              <a:rPr lang="en-US" sz="1400" b="1" dirty="0">
                <a:solidFill>
                  <a:srgbClr val="FF0000"/>
                </a:solidFill>
              </a:rPr>
              <a:t>Lack of PPEs</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rgbClr val="FF0000"/>
                </a:solidFill>
              </a:rPr>
              <a:t>Lack of oxygen</a:t>
            </a:r>
            <a:endParaRPr lang="en-US" sz="1400" b="1" dirty="0">
              <a:solidFill>
                <a:srgbClr val="FF0000"/>
              </a:solidFill>
              <a:cs typeface="Times New Roman"/>
            </a:endParaRPr>
          </a:p>
          <a:p>
            <a:pPr marL="285750" indent="-285750">
              <a:buFont typeface="Arial" panose="020B0604020202020204" pitchFamily="34" charset="0"/>
              <a:buChar char="•"/>
            </a:pPr>
            <a:r>
              <a:rPr lang="en-US" sz="1400" b="1" dirty="0">
                <a:solidFill>
                  <a:schemeClr val="bg1"/>
                </a:solidFill>
              </a:rPr>
              <a:t>[</a:t>
            </a:r>
            <a:r>
              <a:rPr lang="en-US" sz="1400" b="1" dirty="0" err="1">
                <a:solidFill>
                  <a:schemeClr val="bg1"/>
                </a:solidFill>
              </a:rPr>
              <a:t>PC@Home</a:t>
            </a:r>
            <a:r>
              <a:rPr lang="en-US" sz="1400" b="1" dirty="0">
                <a:solidFill>
                  <a:schemeClr val="bg1"/>
                </a:solidFill>
              </a:rPr>
              <a:t>, H@H, Hospice]</a:t>
            </a:r>
          </a:p>
          <a:p>
            <a:pPr marL="285750" indent="-285750">
              <a:buFont typeface="Arial" panose="020B0604020202020204" pitchFamily="34" charset="0"/>
              <a:buChar char="•"/>
            </a:pPr>
            <a:r>
              <a:rPr lang="en-US" sz="1400" b="1" dirty="0">
                <a:solidFill>
                  <a:schemeClr val="bg1"/>
                </a:solidFill>
              </a:rPr>
              <a:t>Telemedicine: access and readiness</a:t>
            </a:r>
          </a:p>
        </p:txBody>
      </p:sp>
      <p:cxnSp>
        <p:nvCxnSpPr>
          <p:cNvPr id="15" name="Straight Arrow Connector 14"/>
          <p:cNvCxnSpPr/>
          <p:nvPr/>
        </p:nvCxnSpPr>
        <p:spPr>
          <a:xfrm>
            <a:off x="7192999" y="3565037"/>
            <a:ext cx="1509120" cy="75841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3067914" y="3565040"/>
            <a:ext cx="1366220" cy="8785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Up-Down Arrow 20"/>
          <p:cNvSpPr/>
          <p:nvPr/>
        </p:nvSpPr>
        <p:spPr>
          <a:xfrm>
            <a:off x="5801138" y="1873905"/>
            <a:ext cx="170909" cy="68344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rot="3642109">
            <a:off x="7273013" y="2078475"/>
            <a:ext cx="623548" cy="13654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rot="18007594">
            <a:off x="3632971" y="2115749"/>
            <a:ext cx="623548" cy="13654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138572" y="370946"/>
            <a:ext cx="1796527" cy="369332"/>
          </a:xfrm>
          <a:prstGeom prst="rect">
            <a:avLst/>
          </a:prstGeom>
          <a:noFill/>
        </p:spPr>
        <p:txBody>
          <a:bodyPr wrap="square" rtlCol="0">
            <a:spAutoFit/>
          </a:bodyPr>
          <a:lstStyle/>
          <a:p>
            <a:r>
              <a:rPr lang="en-US" dirty="0">
                <a:solidFill>
                  <a:schemeClr val="bg1"/>
                </a:solidFill>
              </a:rPr>
              <a:t>Telemedicine</a:t>
            </a:r>
          </a:p>
        </p:txBody>
      </p:sp>
      <p:sp>
        <p:nvSpPr>
          <p:cNvPr id="32" name="TextBox 31"/>
          <p:cNvSpPr txBox="1"/>
          <p:nvPr/>
        </p:nvSpPr>
        <p:spPr>
          <a:xfrm>
            <a:off x="4659857" y="3716203"/>
            <a:ext cx="2904565" cy="369332"/>
          </a:xfrm>
          <a:prstGeom prst="rect">
            <a:avLst/>
          </a:prstGeom>
          <a:noFill/>
        </p:spPr>
        <p:txBody>
          <a:bodyPr wrap="square" rtlCol="0">
            <a:spAutoFit/>
          </a:bodyPr>
          <a:lstStyle/>
          <a:p>
            <a:r>
              <a:rPr lang="en-US" dirty="0">
                <a:solidFill>
                  <a:schemeClr val="bg1"/>
                </a:solidFill>
              </a:rPr>
              <a:t>Hospital/Health System</a:t>
            </a:r>
          </a:p>
        </p:txBody>
      </p:sp>
      <p:sp>
        <p:nvSpPr>
          <p:cNvPr id="33" name="TextBox 32"/>
          <p:cNvSpPr txBox="1"/>
          <p:nvPr/>
        </p:nvSpPr>
        <p:spPr>
          <a:xfrm>
            <a:off x="8983231" y="2831527"/>
            <a:ext cx="1586753" cy="1200329"/>
          </a:xfrm>
          <a:prstGeom prst="rect">
            <a:avLst/>
          </a:prstGeom>
          <a:noFill/>
        </p:spPr>
        <p:txBody>
          <a:bodyPr wrap="square" rtlCol="0">
            <a:spAutoFit/>
          </a:bodyPr>
          <a:lstStyle/>
          <a:p>
            <a:r>
              <a:rPr lang="en-US" dirty="0">
                <a:solidFill>
                  <a:srgbClr val="FFFF00"/>
                </a:solidFill>
              </a:rPr>
              <a:t>Recovery?</a:t>
            </a:r>
          </a:p>
          <a:p>
            <a:endParaRPr lang="en-US" dirty="0">
              <a:solidFill>
                <a:srgbClr val="FFFF00"/>
              </a:solidFill>
            </a:endParaRPr>
          </a:p>
          <a:p>
            <a:pPr marL="285750" indent="-285750">
              <a:buFont typeface="Arial" panose="020B0604020202020204" pitchFamily="34" charset="0"/>
              <a:buChar char="•"/>
            </a:pPr>
            <a:r>
              <a:rPr lang="en-US" sz="1200" b="1" dirty="0">
                <a:solidFill>
                  <a:schemeClr val="bg1"/>
                </a:solidFill>
              </a:rPr>
              <a:t>Physical location</a:t>
            </a:r>
          </a:p>
          <a:p>
            <a:pPr marL="285750" indent="-285750">
              <a:buFont typeface="Arial" panose="020B0604020202020204" pitchFamily="34" charset="0"/>
              <a:buChar char="•"/>
            </a:pPr>
            <a:r>
              <a:rPr lang="en-US" sz="1200" b="1" dirty="0">
                <a:solidFill>
                  <a:schemeClr val="bg1"/>
                </a:solidFill>
              </a:rPr>
              <a:t>Integrated into existing space</a:t>
            </a:r>
          </a:p>
        </p:txBody>
      </p:sp>
      <p:sp>
        <p:nvSpPr>
          <p:cNvPr id="34" name="Oval 33"/>
          <p:cNvSpPr/>
          <p:nvPr/>
        </p:nvSpPr>
        <p:spPr>
          <a:xfrm>
            <a:off x="8732628" y="2727226"/>
            <a:ext cx="1971669" cy="139849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5801135" y="4190107"/>
            <a:ext cx="0" cy="51636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27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Learned</a:t>
            </a:r>
          </a:p>
        </p:txBody>
      </p:sp>
      <p:sp>
        <p:nvSpPr>
          <p:cNvPr id="3" name="Content Placeholder 2"/>
          <p:cNvSpPr>
            <a:spLocks noGrp="1"/>
          </p:cNvSpPr>
          <p:nvPr>
            <p:ph sz="quarter" idx="10"/>
          </p:nvPr>
        </p:nvSpPr>
        <p:spPr>
          <a:xfrm>
            <a:off x="1981200" y="1485812"/>
            <a:ext cx="8229600" cy="4696043"/>
          </a:xfrm>
        </p:spPr>
        <p:txBody>
          <a:bodyPr vert="horz" lIns="91440" tIns="45720" rIns="91440" bIns="45720" rtlCol="0" anchor="t">
            <a:normAutofit/>
          </a:bodyPr>
          <a:lstStyle/>
          <a:p>
            <a:pPr marL="342900" lvl="1" indent="0">
              <a:buNone/>
            </a:pPr>
            <a:r>
              <a:rPr lang="en-US" sz="2400" dirty="0"/>
              <a:t>Delays in policy response and implementation that directly addresses the needs of older adults– in NH, ALF and in the home made HOSPITALS the only point of care. </a:t>
            </a:r>
            <a:endParaRPr lang="en-US" dirty="0"/>
          </a:p>
          <a:p>
            <a:pPr marL="342900" lvl="1" indent="0">
              <a:buNone/>
            </a:pPr>
            <a:endParaRPr lang="en-US" sz="2400" dirty="0"/>
          </a:p>
          <a:p>
            <a:pPr marL="1143000" lvl="2">
              <a:buFont typeface="Courier New" panose="02070309020205020404" pitchFamily="49" charset="0"/>
              <a:buChar char="o"/>
            </a:pPr>
            <a:r>
              <a:rPr lang="en-US" sz="2200" dirty="0"/>
              <a:t>Delays  in PPE for settings caring for older adults</a:t>
            </a:r>
          </a:p>
          <a:p>
            <a:pPr marL="1143000" lvl="2">
              <a:buFont typeface="Courier New" panose="02070309020205020404" pitchFamily="49" charset="0"/>
              <a:buChar char="o"/>
            </a:pPr>
            <a:r>
              <a:rPr lang="en-US" sz="2200" dirty="0"/>
              <a:t>Delays in visitor restriction</a:t>
            </a:r>
          </a:p>
          <a:p>
            <a:pPr marL="1143000" lvl="2">
              <a:buFont typeface="Courier New" panose="02070309020205020404" pitchFamily="49" charset="0"/>
              <a:buChar char="o"/>
            </a:pPr>
            <a:r>
              <a:rPr lang="en-US" sz="2200" dirty="0"/>
              <a:t>Failure to prioritize older adults and caregivers for testing</a:t>
            </a:r>
          </a:p>
          <a:p>
            <a:pPr marL="1143000" lvl="2">
              <a:buFont typeface="Courier New" panose="02070309020205020404" pitchFamily="49" charset="0"/>
              <a:buChar char="o"/>
            </a:pPr>
            <a:r>
              <a:rPr lang="en-US" sz="2200" dirty="0"/>
              <a:t>Proper quarantine for staff and patients</a:t>
            </a:r>
          </a:p>
        </p:txBody>
      </p:sp>
    </p:spTree>
    <p:extLst>
      <p:ext uri="{BB962C8B-B14F-4D97-AF65-F5344CB8AC3E}">
        <p14:creationId xmlns:p14="http://schemas.microsoft.com/office/powerpoint/2010/main" val="417032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M</a:t>
            </a:r>
          </a:p>
        </p:txBody>
      </p:sp>
      <p:sp>
        <p:nvSpPr>
          <p:cNvPr id="3" name="Content Placeholder 2"/>
          <p:cNvSpPr>
            <a:spLocks noGrp="1"/>
          </p:cNvSpPr>
          <p:nvPr>
            <p:ph sz="quarter" idx="10"/>
          </p:nvPr>
        </p:nvSpPr>
        <p:spPr/>
        <p:txBody>
          <a:bodyPr>
            <a:normAutofit/>
          </a:bodyPr>
          <a:lstStyle/>
          <a:p>
            <a:pPr marL="0" indent="0">
              <a:buNone/>
            </a:pPr>
            <a:r>
              <a:rPr lang="en-US" dirty="0"/>
              <a:t>88 </a:t>
            </a:r>
            <a:r>
              <a:rPr lang="en-US" dirty="0" err="1"/>
              <a:t>yo</a:t>
            </a:r>
            <a:r>
              <a:rPr lang="en-US" dirty="0"/>
              <a:t> Russian woman with moderate dementia and moderate OA and uses a walker.  She has 2.5 weeks of increasing lethargy, fatigue and decreased appetite.  She has been cared for by different aides coming in and out of her home.  Fatigue was initially attributed to progression of her dementia. Her daughter finally called because </a:t>
            </a:r>
            <a:r>
              <a:rPr lang="en-US" dirty="0" err="1"/>
              <a:t>pt</a:t>
            </a:r>
            <a:r>
              <a:rPr lang="en-US" dirty="0"/>
              <a:t> was cognitively back to her baseline but continued not to eat and drink.  Home labs revealed that she was </a:t>
            </a:r>
            <a:r>
              <a:rPr lang="en-US" dirty="0" err="1"/>
              <a:t>hypernatremic</a:t>
            </a:r>
            <a:r>
              <a:rPr lang="en-US" dirty="0"/>
              <a:t>, hyperkalemic and in AKI with severe dehydration.  She was brought into the hospital for evaluation. She was noted to have a DVT, was COVID negative and Ab positive. </a:t>
            </a:r>
          </a:p>
        </p:txBody>
      </p:sp>
    </p:spTree>
    <p:extLst>
      <p:ext uri="{BB962C8B-B14F-4D97-AF65-F5344CB8AC3E}">
        <p14:creationId xmlns:p14="http://schemas.microsoft.com/office/powerpoint/2010/main" val="334939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Learned: Dementia and COVID 19</a:t>
            </a:r>
          </a:p>
        </p:txBody>
      </p:sp>
      <p:sp>
        <p:nvSpPr>
          <p:cNvPr id="3" name="Content Placeholder 2"/>
          <p:cNvSpPr>
            <a:spLocks noGrp="1"/>
          </p:cNvSpPr>
          <p:nvPr>
            <p:ph sz="quarter" idx="10"/>
          </p:nvPr>
        </p:nvSpPr>
        <p:spPr/>
        <p:txBody>
          <a:bodyPr>
            <a:normAutofit/>
          </a:bodyPr>
          <a:lstStyle/>
          <a:p>
            <a:pPr marL="0" indent="0">
              <a:buNone/>
            </a:pPr>
            <a:r>
              <a:rPr lang="en-US" dirty="0"/>
              <a:t>Patients with dementia who cannot express themselves may have symptoms that look like the delirium associated with dementia--  COVID 19 can go undiagnosed.</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3604091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M</a:t>
            </a:r>
          </a:p>
        </p:txBody>
      </p:sp>
      <p:sp>
        <p:nvSpPr>
          <p:cNvPr id="3" name="Content Placeholder 2"/>
          <p:cNvSpPr>
            <a:spLocks noGrp="1"/>
          </p:cNvSpPr>
          <p:nvPr>
            <p:ph sz="quarter" idx="10"/>
          </p:nvPr>
        </p:nvSpPr>
        <p:spPr/>
        <p:txBody>
          <a:bodyPr vert="horz" lIns="91440" tIns="45720" rIns="91440" bIns="45720" rtlCol="0" anchor="t">
            <a:normAutofit/>
          </a:bodyPr>
          <a:lstStyle/>
          <a:p>
            <a:r>
              <a:rPr lang="en-US" dirty="0"/>
              <a:t>Her electrolytes were corrected and her AKI improved. She was started on heparin and transitioned to a novel anticoagulants (NOACs)</a:t>
            </a:r>
          </a:p>
          <a:p>
            <a:r>
              <a:rPr lang="en-US" dirty="0"/>
              <a:t>Her mental status was back to baseline. She was extremely debilitated.  The team had an elaborate discharge plan in place for the patient to go home. </a:t>
            </a:r>
          </a:p>
        </p:txBody>
      </p:sp>
    </p:spTree>
    <p:extLst>
      <p:ext uri="{BB962C8B-B14F-4D97-AF65-F5344CB8AC3E}">
        <p14:creationId xmlns:p14="http://schemas.microsoft.com/office/powerpoint/2010/main" val="140387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445243"/>
            <a:ext cx="5422392" cy="625171"/>
          </a:xfrm>
        </p:spPr>
        <p:txBody>
          <a:bodyPr>
            <a:normAutofit fontScale="90000"/>
          </a:bodyPr>
          <a:lstStyle/>
          <a:p>
            <a:r>
              <a:rPr lang="en-US" sz="3600" dirty="0"/>
              <a:t>Lesson learned: </a:t>
            </a:r>
            <a:br>
              <a:rPr lang="en-US" sz="3600" dirty="0"/>
            </a:br>
            <a:r>
              <a:rPr lang="en-US" sz="3200" u="sng" dirty="0"/>
              <a:t>There is so much we do not know</a:t>
            </a:r>
            <a:br>
              <a:rPr lang="en-US" sz="3200" dirty="0"/>
            </a:br>
            <a:endParaRPr lang="en-US" dirty="0"/>
          </a:p>
        </p:txBody>
      </p:sp>
      <p:sp>
        <p:nvSpPr>
          <p:cNvPr id="3" name="Content Placeholder 2"/>
          <p:cNvSpPr>
            <a:spLocks noGrp="1"/>
          </p:cNvSpPr>
          <p:nvPr>
            <p:ph sz="quarter" idx="10"/>
          </p:nvPr>
        </p:nvSpPr>
        <p:spPr>
          <a:xfrm>
            <a:off x="1706880" y="1545336"/>
            <a:ext cx="8503920" cy="4636516"/>
          </a:xfrm>
        </p:spPr>
        <p:txBody>
          <a:bodyPr>
            <a:normAutofit fontScale="55000" lnSpcReduction="20000"/>
          </a:bodyPr>
          <a:lstStyle/>
          <a:p>
            <a:pPr marL="342900" lvl="1" indent="0">
              <a:buNone/>
            </a:pPr>
            <a:endParaRPr lang="en-US" sz="2200" dirty="0"/>
          </a:p>
          <a:p>
            <a:pPr marL="0" indent="0">
              <a:buNone/>
            </a:pPr>
            <a:r>
              <a:rPr lang="en-US" sz="3200" b="1" dirty="0"/>
              <a:t>Older adults may survived COVID but not the sequela:</a:t>
            </a:r>
            <a:endParaRPr lang="en-US" sz="3200" dirty="0"/>
          </a:p>
          <a:p>
            <a:pPr marL="342900" lvl="1" indent="0">
              <a:buNone/>
            </a:pPr>
            <a:r>
              <a:rPr lang="en-US" sz="2200" dirty="0"/>
              <a:t>Renal failure</a:t>
            </a:r>
          </a:p>
          <a:p>
            <a:pPr marL="342900" lvl="1" indent="0">
              <a:buNone/>
            </a:pPr>
            <a:r>
              <a:rPr lang="en-US" sz="2200" dirty="0"/>
              <a:t>Chronic </a:t>
            </a:r>
            <a:r>
              <a:rPr lang="en-US" sz="2200" dirty="0" err="1"/>
              <a:t>resp</a:t>
            </a:r>
            <a:r>
              <a:rPr lang="en-US" sz="2200" dirty="0"/>
              <a:t> failure</a:t>
            </a:r>
          </a:p>
          <a:p>
            <a:pPr marL="342900" lvl="1" indent="0">
              <a:buNone/>
            </a:pPr>
            <a:r>
              <a:rPr lang="en-US" sz="2200" dirty="0"/>
              <a:t>Heart failure from Cardiomyopathy</a:t>
            </a:r>
          </a:p>
          <a:p>
            <a:pPr marL="342900" lvl="1" indent="0">
              <a:buNone/>
            </a:pPr>
            <a:r>
              <a:rPr lang="en-US" sz="2200" dirty="0"/>
              <a:t>Brain failure from CVAs</a:t>
            </a:r>
          </a:p>
          <a:p>
            <a:pPr marL="342900" lvl="1" indent="0">
              <a:buNone/>
            </a:pPr>
            <a:r>
              <a:rPr lang="en-US" sz="2200" dirty="0"/>
              <a:t>Debility from the prolong hospitalization and the limited access to early rehabilitation</a:t>
            </a:r>
          </a:p>
          <a:p>
            <a:pPr marL="342900" lvl="1" indent="0">
              <a:buNone/>
            </a:pPr>
            <a:r>
              <a:rPr lang="en-US" sz="2200" dirty="0"/>
              <a:t>Emotional distress from social isolation</a:t>
            </a:r>
          </a:p>
          <a:p>
            <a:pPr lvl="0"/>
            <a:endParaRPr lang="en-US" sz="2200" dirty="0"/>
          </a:p>
          <a:p>
            <a:pPr marL="0" indent="0">
              <a:buNone/>
            </a:pPr>
            <a:r>
              <a:rPr lang="en-US" sz="3200" b="1" dirty="0"/>
              <a:t>Transitional care planning or COVID recovery planning is crucial for survivors who leave the hospital </a:t>
            </a:r>
          </a:p>
          <a:p>
            <a:pPr marL="0" indent="0">
              <a:buNone/>
            </a:pPr>
            <a:endParaRPr lang="en-US" sz="2500" b="1" dirty="0"/>
          </a:p>
          <a:p>
            <a:pPr marL="342900" lvl="1" indent="0">
              <a:buNone/>
            </a:pPr>
            <a:r>
              <a:rPr lang="en-US" sz="3600" dirty="0"/>
              <a:t>Post hospitalization care is more complicated --emotional, psychological and spiritual distress</a:t>
            </a:r>
          </a:p>
          <a:p>
            <a:pPr marL="342900" lvl="1" indent="0">
              <a:buNone/>
            </a:pPr>
            <a:endParaRPr lang="en-US" sz="3600" dirty="0"/>
          </a:p>
          <a:p>
            <a:pPr marL="342900" lvl="1" indent="0">
              <a:buNone/>
            </a:pPr>
            <a:r>
              <a:rPr lang="en-US" sz="3600" dirty="0"/>
              <a:t>Even if they come into the hospital  functional, they leave with debility and often cannot go back to the “ home” known to them. </a:t>
            </a:r>
          </a:p>
          <a:p>
            <a:pPr marL="0" indent="0">
              <a:buNone/>
            </a:pPr>
            <a:endParaRPr lang="en-US" dirty="0"/>
          </a:p>
        </p:txBody>
      </p:sp>
      <p:pic>
        <p:nvPicPr>
          <p:cNvPr id="4" name="Picture 3"/>
          <p:cNvPicPr>
            <a:picLocks noChangeAspect="1"/>
          </p:cNvPicPr>
          <p:nvPr/>
        </p:nvPicPr>
        <p:blipFill>
          <a:blip r:embed="rId3"/>
          <a:stretch>
            <a:fillRect/>
          </a:stretch>
        </p:blipFill>
        <p:spPr>
          <a:xfrm>
            <a:off x="7888224" y="3"/>
            <a:ext cx="2779776" cy="2177223"/>
          </a:xfrm>
          <a:prstGeom prst="rect">
            <a:avLst/>
          </a:prstGeom>
        </p:spPr>
      </p:pic>
    </p:spTree>
    <p:extLst>
      <p:ext uri="{BB962C8B-B14F-4D97-AF65-F5344CB8AC3E}">
        <p14:creationId xmlns:p14="http://schemas.microsoft.com/office/powerpoint/2010/main" val="120723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Telemedicine and Older Adults</a:t>
            </a:r>
          </a:p>
        </p:txBody>
      </p:sp>
      <p:sp>
        <p:nvSpPr>
          <p:cNvPr id="5" name="Content Placeholder 4"/>
          <p:cNvSpPr>
            <a:spLocks noGrp="1"/>
          </p:cNvSpPr>
          <p:nvPr>
            <p:ph sz="quarter" idx="10"/>
          </p:nvPr>
        </p:nvSpPr>
        <p:spPr/>
        <p:txBody>
          <a:bodyPr>
            <a:normAutofit/>
          </a:bodyPr>
          <a:lstStyle/>
          <a:p>
            <a:pPr marL="0" indent="0">
              <a:lnSpc>
                <a:spcPct val="100000"/>
              </a:lnSpc>
              <a:buNone/>
            </a:pPr>
            <a:r>
              <a:rPr lang="en-US" sz="2800" i="1" dirty="0"/>
              <a:t>What if Mrs. M went home? Could she have benefited from telemedicine?</a:t>
            </a:r>
          </a:p>
          <a:p>
            <a:pPr marL="0" indent="0">
              <a:buNone/>
            </a:pPr>
            <a:r>
              <a:rPr lang="en-US" sz="2800" b="1" u="sng" dirty="0"/>
              <a:t>Challenges:</a:t>
            </a:r>
          </a:p>
          <a:p>
            <a:pPr lvl="1" indent="-457200">
              <a:buFont typeface="Arial" panose="020B0604020202020204" pitchFamily="34" charset="0"/>
              <a:buChar char="•"/>
            </a:pPr>
            <a:r>
              <a:rPr lang="en-US" sz="2800" dirty="0"/>
              <a:t>Cognitive and functional impairment</a:t>
            </a:r>
          </a:p>
          <a:p>
            <a:pPr lvl="1" indent="-457200">
              <a:buFont typeface="Arial" panose="020B0604020202020204" pitchFamily="34" charset="0"/>
              <a:buChar char="•"/>
            </a:pPr>
            <a:r>
              <a:rPr lang="en-US" sz="2800" dirty="0"/>
              <a:t>Hearing loss</a:t>
            </a:r>
          </a:p>
          <a:p>
            <a:pPr lvl="1" indent="-457200">
              <a:buFont typeface="Arial" panose="020B0604020202020204" pitchFamily="34" charset="0"/>
              <a:buChar char="•"/>
            </a:pPr>
            <a:r>
              <a:rPr lang="en-US" sz="2800" dirty="0"/>
              <a:t>Visual impairment-- loss of some visual cues: gestures, lip reading and facial expressions</a:t>
            </a:r>
          </a:p>
          <a:p>
            <a:pPr lvl="1" indent="-457200">
              <a:buFont typeface="Arial" panose="020B0604020202020204" pitchFamily="34" charset="0"/>
              <a:buChar char="•"/>
            </a:pPr>
            <a:r>
              <a:rPr lang="en-US" sz="2800" dirty="0"/>
              <a:t>Limited technology access and proficiency</a:t>
            </a:r>
          </a:p>
          <a:p>
            <a:pPr marL="342900" lvl="1" indent="0">
              <a:buNone/>
            </a:pPr>
            <a:endParaRPr lang="en-US" sz="2800" dirty="0"/>
          </a:p>
          <a:p>
            <a:pPr marL="0" indent="0">
              <a:buNone/>
            </a:pPr>
            <a:endParaRPr lang="en-US" dirty="0"/>
          </a:p>
        </p:txBody>
      </p:sp>
    </p:spTree>
    <p:extLst>
      <p:ext uri="{BB962C8B-B14F-4D97-AF65-F5344CB8AC3E}">
        <p14:creationId xmlns:p14="http://schemas.microsoft.com/office/powerpoint/2010/main" val="3055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3565"/>
            <a:ext cx="8229600" cy="797705"/>
          </a:xfrm>
        </p:spPr>
        <p:txBody>
          <a:bodyPr>
            <a:normAutofit fontScale="90000"/>
          </a:bodyPr>
          <a:lstStyle/>
          <a:p>
            <a:r>
              <a:rPr lang="en-US"/>
              <a:t>Assessing Telemedicine </a:t>
            </a:r>
            <a:r>
              <a:rPr lang="en-US" err="1"/>
              <a:t>Unreadiness</a:t>
            </a:r>
            <a:r>
              <a:rPr lang="en-US"/>
              <a:t> Among Older Adults in the United States During the COVID-19 Pandemic</a:t>
            </a:r>
          </a:p>
        </p:txBody>
      </p:sp>
      <p:sp>
        <p:nvSpPr>
          <p:cNvPr id="3" name="Content Placeholder 2"/>
          <p:cNvSpPr>
            <a:spLocks noGrp="1"/>
          </p:cNvSpPr>
          <p:nvPr>
            <p:ph sz="quarter" idx="10"/>
          </p:nvPr>
        </p:nvSpPr>
        <p:spPr>
          <a:xfrm>
            <a:off x="1706882" y="1850316"/>
            <a:ext cx="8772861" cy="4367604"/>
          </a:xfrm>
        </p:spPr>
        <p:txBody>
          <a:bodyPr numCol="2">
            <a:normAutofit/>
          </a:bodyPr>
          <a:lstStyle/>
          <a:p>
            <a:pPr marL="342900" indent="-342900">
              <a:lnSpc>
                <a:spcPct val="100000"/>
              </a:lnSpc>
              <a:buFont typeface="Arial" panose="020B0604020202020204" pitchFamily="34" charset="0"/>
              <a:buChar char="•"/>
            </a:pPr>
            <a:r>
              <a:rPr lang="en-US" dirty="0"/>
              <a:t>Older adults account for about 25% of all physician office visits </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r>
              <a:rPr lang="en-US" dirty="0"/>
              <a:t>For 2018, about 13 million (38%) older adults were not ready</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r>
              <a:rPr lang="en-US" dirty="0"/>
              <a:t>72% of adults 85+ years met criteria for </a:t>
            </a:r>
            <a:r>
              <a:rPr lang="en-US" dirty="0" err="1"/>
              <a:t>unreadiness</a:t>
            </a: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r>
              <a:rPr lang="en-US" dirty="0" err="1"/>
              <a:t>Unreadiness</a:t>
            </a:r>
            <a:r>
              <a:rPr lang="en-US" dirty="0"/>
              <a:t> was more prevalent in patients who were:</a:t>
            </a:r>
          </a:p>
          <a:p>
            <a:pPr marL="342900" indent="-342900">
              <a:lnSpc>
                <a:spcPct val="100000"/>
              </a:lnSpc>
              <a:buFont typeface="Arial" panose="020B0604020202020204" pitchFamily="34" charset="0"/>
              <a:buChar char="•"/>
            </a:pPr>
            <a:endParaRPr lang="en-US" dirty="0"/>
          </a:p>
          <a:p>
            <a:pPr marL="1143000" lvl="2">
              <a:buFont typeface="Arial" panose="020B0604020202020204" pitchFamily="34" charset="0"/>
              <a:buChar char="•"/>
            </a:pPr>
            <a:r>
              <a:rPr lang="en-US" sz="1700" dirty="0"/>
              <a:t>Older</a:t>
            </a:r>
          </a:p>
          <a:p>
            <a:pPr marL="1143000" lvl="2">
              <a:buFont typeface="Arial" panose="020B0604020202020204" pitchFamily="34" charset="0"/>
              <a:buChar char="•"/>
            </a:pPr>
            <a:r>
              <a:rPr lang="en-US" sz="1700" dirty="0"/>
              <a:t>Men</a:t>
            </a:r>
          </a:p>
          <a:p>
            <a:pPr marL="1143000" lvl="2">
              <a:buFont typeface="Arial" panose="020B0604020202020204" pitchFamily="34" charset="0"/>
              <a:buChar char="•"/>
            </a:pPr>
            <a:r>
              <a:rPr lang="en-US" sz="1700" dirty="0"/>
              <a:t>not married</a:t>
            </a:r>
          </a:p>
          <a:p>
            <a:pPr marL="1143000" lvl="2">
              <a:buFont typeface="Arial" panose="020B0604020202020204" pitchFamily="34" charset="0"/>
              <a:buChar char="•"/>
            </a:pPr>
            <a:r>
              <a:rPr lang="en-US" sz="1700" dirty="0"/>
              <a:t>Black or Hispanic individuals</a:t>
            </a:r>
          </a:p>
          <a:p>
            <a:pPr marL="1143000" lvl="2">
              <a:buFont typeface="Arial" panose="020B0604020202020204" pitchFamily="34" charset="0"/>
              <a:buChar char="•"/>
            </a:pPr>
            <a:r>
              <a:rPr lang="en-US" sz="1700" dirty="0"/>
              <a:t>resided in a nonmetropolitan area</a:t>
            </a:r>
          </a:p>
          <a:p>
            <a:pPr marL="1143000" lvl="2">
              <a:buFont typeface="Arial" panose="020B0604020202020204" pitchFamily="34" charset="0"/>
              <a:buChar char="•"/>
            </a:pPr>
            <a:r>
              <a:rPr lang="en-US" sz="1700" dirty="0"/>
              <a:t>had less education</a:t>
            </a:r>
          </a:p>
          <a:p>
            <a:pPr marL="1143000" lvl="2">
              <a:buFont typeface="Arial" panose="020B0604020202020204" pitchFamily="34" charset="0"/>
              <a:buChar char="•"/>
            </a:pPr>
            <a:r>
              <a:rPr lang="en-US" sz="1700" dirty="0"/>
              <a:t>lower income</a:t>
            </a:r>
          </a:p>
          <a:p>
            <a:pPr marL="1143000" lvl="2">
              <a:buFont typeface="Arial" panose="020B0604020202020204" pitchFamily="34" charset="0"/>
              <a:buChar char="•"/>
            </a:pPr>
            <a:r>
              <a:rPr lang="en-US" sz="1700" dirty="0"/>
              <a:t>poorer self-reported health </a:t>
            </a:r>
          </a:p>
        </p:txBody>
      </p:sp>
      <p:sp>
        <p:nvSpPr>
          <p:cNvPr id="5" name="TextBox 4"/>
          <p:cNvSpPr txBox="1"/>
          <p:nvPr/>
        </p:nvSpPr>
        <p:spPr>
          <a:xfrm>
            <a:off x="1706880" y="6263643"/>
            <a:ext cx="8695944" cy="430887"/>
          </a:xfrm>
          <a:prstGeom prst="rect">
            <a:avLst/>
          </a:prstGeom>
          <a:noFill/>
        </p:spPr>
        <p:txBody>
          <a:bodyPr wrap="square" rtlCol="0">
            <a:spAutoFit/>
          </a:bodyPr>
          <a:lstStyle/>
          <a:p>
            <a:r>
              <a:rPr lang="en-US" sz="1100">
                <a:solidFill>
                  <a:schemeClr val="bg1"/>
                </a:solidFill>
              </a:rPr>
              <a:t>Lam K, Lu AD, Shi Y, </a:t>
            </a:r>
            <a:r>
              <a:rPr lang="en-US" sz="1100" err="1">
                <a:solidFill>
                  <a:schemeClr val="bg1"/>
                </a:solidFill>
              </a:rPr>
              <a:t>Covinsky</a:t>
            </a:r>
            <a:r>
              <a:rPr lang="en-US" sz="1100">
                <a:solidFill>
                  <a:schemeClr val="bg1"/>
                </a:solidFill>
              </a:rPr>
              <a:t> KE. Assessing Telemedicine </a:t>
            </a:r>
            <a:r>
              <a:rPr lang="en-US" sz="1100" err="1">
                <a:solidFill>
                  <a:schemeClr val="bg1"/>
                </a:solidFill>
              </a:rPr>
              <a:t>Unreadiness</a:t>
            </a:r>
            <a:r>
              <a:rPr lang="en-US" sz="1100">
                <a:solidFill>
                  <a:schemeClr val="bg1"/>
                </a:solidFill>
              </a:rPr>
              <a:t> Among Older Adults in the United States During the COVID-19 Pandemic. JAMA Intern Med. Published online August 03, 2020.</a:t>
            </a:r>
          </a:p>
        </p:txBody>
      </p:sp>
    </p:spTree>
    <p:extLst>
      <p:ext uri="{BB962C8B-B14F-4D97-AF65-F5344CB8AC3E}">
        <p14:creationId xmlns:p14="http://schemas.microsoft.com/office/powerpoint/2010/main" val="253334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learned?</a:t>
            </a:r>
          </a:p>
        </p:txBody>
      </p:sp>
      <p:sp>
        <p:nvSpPr>
          <p:cNvPr id="3" name="Content Placeholder 2"/>
          <p:cNvSpPr>
            <a:spLocks noGrp="1"/>
          </p:cNvSpPr>
          <p:nvPr>
            <p:ph sz="quarter" idx="10"/>
          </p:nvPr>
        </p:nvSpPr>
        <p:spPr>
          <a:xfrm>
            <a:off x="1761744" y="952053"/>
            <a:ext cx="8823960" cy="5841940"/>
          </a:xfrm>
        </p:spPr>
        <p:txBody>
          <a:bodyPr>
            <a:normAutofit lnSpcReduction="10000"/>
          </a:bodyPr>
          <a:lstStyle/>
          <a:p>
            <a:pPr lvl="0"/>
            <a:r>
              <a:rPr lang="en-US" dirty="0"/>
              <a:t>Covid-19 pandemic affects older adults differently</a:t>
            </a:r>
          </a:p>
          <a:p>
            <a:pPr lvl="0"/>
            <a:r>
              <a:rPr lang="en-US" dirty="0"/>
              <a:t>Isolation works to decrease the spread of disease but public policy does not adequately address the needed help in dependent older adults</a:t>
            </a:r>
          </a:p>
          <a:p>
            <a:pPr lvl="0"/>
            <a:r>
              <a:rPr lang="en-US" dirty="0"/>
              <a:t>Delayed management and treatment due to complicated presenting features and limited resources</a:t>
            </a:r>
          </a:p>
          <a:p>
            <a:pPr lvl="0"/>
            <a:r>
              <a:rPr lang="en-US" dirty="0"/>
              <a:t>Hazards of hospitalization exacerbated</a:t>
            </a:r>
          </a:p>
          <a:p>
            <a:pPr lvl="0"/>
            <a:r>
              <a:rPr lang="en-US" dirty="0"/>
              <a:t>Transitional care planning or COVID recovery planning is crucial for older survivors</a:t>
            </a:r>
          </a:p>
          <a:p>
            <a:pPr lvl="0"/>
            <a:r>
              <a:rPr lang="en-US" dirty="0"/>
              <a:t>Telemedicine which was the cornerstone of medical care for many patients during COVID left many older adults behind. </a:t>
            </a:r>
          </a:p>
        </p:txBody>
      </p:sp>
    </p:spTree>
    <p:extLst>
      <p:ext uri="{BB962C8B-B14F-4D97-AF65-F5344CB8AC3E}">
        <p14:creationId xmlns:p14="http://schemas.microsoft.com/office/powerpoint/2010/main" val="146572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99" y="5870448"/>
            <a:ext cx="7955217" cy="731520"/>
          </a:xfrm>
        </p:spPr>
        <p:txBody>
          <a:bodyPr/>
          <a:lstStyle/>
          <a:p>
            <a:r>
              <a:rPr lang="en-US" sz="1400" dirty="0"/>
              <a:t>https://www.cdc.gov/coronavirus/2019-ncov/downloads/covid-data/hospitalization-death-by-age.pdf</a:t>
            </a:r>
          </a:p>
        </p:txBody>
      </p:sp>
      <p:pic>
        <p:nvPicPr>
          <p:cNvPr id="4" name="Picture 3"/>
          <p:cNvPicPr>
            <a:picLocks noChangeAspect="1"/>
          </p:cNvPicPr>
          <p:nvPr/>
        </p:nvPicPr>
        <p:blipFill>
          <a:blip r:embed="rId3"/>
          <a:stretch>
            <a:fillRect/>
          </a:stretch>
        </p:blipFill>
        <p:spPr>
          <a:xfrm>
            <a:off x="1524000" y="900115"/>
            <a:ext cx="9144000" cy="5057775"/>
          </a:xfrm>
          <a:prstGeom prst="rect">
            <a:avLst/>
          </a:prstGeom>
        </p:spPr>
      </p:pic>
    </p:spTree>
    <p:extLst>
      <p:ext uri="{BB962C8B-B14F-4D97-AF65-F5344CB8AC3E}">
        <p14:creationId xmlns:p14="http://schemas.microsoft.com/office/powerpoint/2010/main" val="354049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8739" y="436099"/>
            <a:ext cx="2372060" cy="625171"/>
          </a:xfrm>
        </p:spPr>
        <p:txBody>
          <a:bodyPr>
            <a:normAutofit fontScale="90000"/>
          </a:bodyPr>
          <a:lstStyle/>
          <a:p>
            <a:r>
              <a:rPr lang="en-US" sz="1600" dirty="0">
                <a:solidFill>
                  <a:srgbClr val="FFFF00"/>
                </a:solidFill>
              </a:rPr>
              <a:t>Home</a:t>
            </a:r>
            <a:br>
              <a:rPr lang="en-US" sz="1400" dirty="0"/>
            </a:br>
            <a:br>
              <a:rPr lang="en-US" sz="1600" dirty="0"/>
            </a:br>
            <a:r>
              <a:rPr lang="en-US" sz="1600" dirty="0"/>
              <a:t>PPE</a:t>
            </a:r>
            <a:br>
              <a:rPr lang="en-US" sz="1600" dirty="0"/>
            </a:br>
            <a:r>
              <a:rPr lang="en-US" sz="1600" dirty="0"/>
              <a:t>Oxygen</a:t>
            </a:r>
            <a:br>
              <a:rPr lang="en-US" sz="1600" dirty="0"/>
            </a:br>
            <a:r>
              <a:rPr lang="en-US" sz="1600" dirty="0">
                <a:solidFill>
                  <a:srgbClr val="FF0000"/>
                </a:solidFill>
              </a:rPr>
              <a:t>Caregivers ( HHAs)</a:t>
            </a:r>
            <a:br>
              <a:rPr lang="en-US" sz="1600" dirty="0"/>
            </a:br>
            <a:r>
              <a:rPr lang="en-US" sz="1600" dirty="0"/>
              <a:t>[</a:t>
            </a:r>
            <a:r>
              <a:rPr lang="en-US" sz="1600" dirty="0" err="1"/>
              <a:t>PC@Home</a:t>
            </a:r>
            <a:r>
              <a:rPr lang="en-US" sz="1600" dirty="0"/>
              <a:t>, H@H, Hospice]</a:t>
            </a:r>
          </a:p>
        </p:txBody>
      </p:sp>
      <p:pic>
        <p:nvPicPr>
          <p:cNvPr id="6" name="Content Placeholder 5"/>
          <p:cNvPicPr>
            <a:picLocks noGrp="1" noChangeAspect="1"/>
          </p:cNvPicPr>
          <p:nvPr>
            <p:ph sz="quarter" idx="10"/>
          </p:nvPr>
        </p:nvPicPr>
        <p:blipFill>
          <a:blip r:embed="rId2"/>
          <a:stretch>
            <a:fillRect/>
          </a:stretch>
        </p:blipFill>
        <p:spPr>
          <a:xfrm>
            <a:off x="5186982" y="2361829"/>
            <a:ext cx="1399223" cy="1354377"/>
          </a:xfrm>
          <a:prstGeom prst="rect">
            <a:avLst/>
          </a:prstGeom>
        </p:spPr>
      </p:pic>
      <p:sp>
        <p:nvSpPr>
          <p:cNvPr id="7" name="TextBox 6"/>
          <p:cNvSpPr txBox="1"/>
          <p:nvPr/>
        </p:nvSpPr>
        <p:spPr>
          <a:xfrm>
            <a:off x="1803702" y="436096"/>
            <a:ext cx="2748579" cy="1815882"/>
          </a:xfrm>
          <a:prstGeom prst="rect">
            <a:avLst/>
          </a:prstGeom>
          <a:noFill/>
        </p:spPr>
        <p:txBody>
          <a:bodyPr wrap="square" rtlCol="0">
            <a:spAutoFit/>
          </a:bodyPr>
          <a:lstStyle/>
          <a:p>
            <a:r>
              <a:rPr lang="en-US" sz="1400" b="1" dirty="0">
                <a:solidFill>
                  <a:srgbClr val="FFFF00"/>
                </a:solidFill>
              </a:rPr>
              <a:t>ALF</a:t>
            </a:r>
          </a:p>
          <a:p>
            <a:r>
              <a:rPr lang="en-US" sz="1400" b="1" dirty="0">
                <a:solidFill>
                  <a:srgbClr val="FFFF00"/>
                </a:solidFill>
              </a:rPr>
              <a:t>(NH/SNF)</a:t>
            </a:r>
          </a:p>
          <a:p>
            <a:endParaRPr lang="en-US" sz="1400" dirty="0">
              <a:solidFill>
                <a:schemeClr val="bg1"/>
              </a:solidFill>
            </a:endParaRPr>
          </a:p>
          <a:p>
            <a:pPr marL="285750" indent="-285750">
              <a:buFont typeface="Arial" panose="020B0604020202020204" pitchFamily="34" charset="0"/>
              <a:buChar char="•"/>
            </a:pPr>
            <a:r>
              <a:rPr lang="en-US" sz="1400" b="1" dirty="0">
                <a:solidFill>
                  <a:schemeClr val="bg1"/>
                </a:solidFill>
              </a:rPr>
              <a:t>Education: ACP/Symptoms</a:t>
            </a:r>
          </a:p>
          <a:p>
            <a:pPr marL="285750" indent="-285750">
              <a:buFont typeface="Arial" panose="020B0604020202020204" pitchFamily="34" charset="0"/>
              <a:buChar char="•"/>
            </a:pPr>
            <a:r>
              <a:rPr lang="en-US" sz="1400" b="1" dirty="0">
                <a:solidFill>
                  <a:schemeClr val="bg1"/>
                </a:solidFill>
              </a:rPr>
              <a:t>PPE</a:t>
            </a:r>
          </a:p>
          <a:p>
            <a:pPr marL="285750" indent="-285750">
              <a:buFont typeface="Arial" panose="020B0604020202020204" pitchFamily="34" charset="0"/>
              <a:buChar char="•"/>
            </a:pPr>
            <a:r>
              <a:rPr lang="en-US" sz="1400" b="1" dirty="0">
                <a:solidFill>
                  <a:schemeClr val="bg1"/>
                </a:solidFill>
              </a:rPr>
              <a:t>Oxygen</a:t>
            </a:r>
          </a:p>
          <a:p>
            <a:pPr marL="285750" indent="-285750">
              <a:buFont typeface="Arial" panose="020B0604020202020204" pitchFamily="34" charset="0"/>
              <a:buChar char="•"/>
            </a:pPr>
            <a:r>
              <a:rPr lang="en-US" sz="1400" b="1" dirty="0">
                <a:solidFill>
                  <a:schemeClr val="bg1"/>
                </a:solidFill>
              </a:rPr>
              <a:t>Isolated COVID units</a:t>
            </a:r>
          </a:p>
          <a:p>
            <a:pPr marL="285750" indent="-285750">
              <a:buFont typeface="Arial" panose="020B0604020202020204" pitchFamily="34" charset="0"/>
              <a:buChar char="•"/>
            </a:pPr>
            <a:r>
              <a:rPr lang="en-US" sz="1400" b="1" dirty="0">
                <a:solidFill>
                  <a:schemeClr val="bg1"/>
                </a:solidFill>
              </a:rPr>
              <a:t>Telemedicine consultation</a:t>
            </a:r>
          </a:p>
        </p:txBody>
      </p:sp>
      <p:pic>
        <p:nvPicPr>
          <p:cNvPr id="9" name="Picture 8"/>
          <p:cNvPicPr>
            <a:picLocks noChangeAspect="1"/>
          </p:cNvPicPr>
          <p:nvPr/>
        </p:nvPicPr>
        <p:blipFill>
          <a:blip r:embed="rId3"/>
          <a:stretch>
            <a:fillRect/>
          </a:stretch>
        </p:blipFill>
        <p:spPr>
          <a:xfrm>
            <a:off x="5186979" y="691263"/>
            <a:ext cx="1360114" cy="1306425"/>
          </a:xfrm>
          <a:prstGeom prst="rect">
            <a:avLst/>
          </a:prstGeom>
        </p:spPr>
      </p:pic>
      <p:sp>
        <p:nvSpPr>
          <p:cNvPr id="10" name="TextBox 9"/>
          <p:cNvSpPr txBox="1"/>
          <p:nvPr/>
        </p:nvSpPr>
        <p:spPr>
          <a:xfrm>
            <a:off x="1846729" y="4706474"/>
            <a:ext cx="2010422" cy="1384995"/>
          </a:xfrm>
          <a:prstGeom prst="rect">
            <a:avLst/>
          </a:prstGeom>
          <a:noFill/>
        </p:spPr>
        <p:txBody>
          <a:bodyPr wrap="none" rtlCol="0">
            <a:spAutoFit/>
          </a:bodyPr>
          <a:lstStyle/>
          <a:p>
            <a:r>
              <a:rPr lang="en-US" sz="1400" b="1" dirty="0">
                <a:solidFill>
                  <a:srgbClr val="FFFF00"/>
                </a:solidFill>
              </a:rPr>
              <a:t>Hospice Agencies</a:t>
            </a:r>
          </a:p>
          <a:p>
            <a:endParaRPr lang="en-US" sz="1400" dirty="0">
              <a:solidFill>
                <a:schemeClr val="bg1"/>
              </a:solidFill>
            </a:endParaRPr>
          </a:p>
          <a:p>
            <a:pPr marL="342900" indent="-342900">
              <a:buFont typeface="Arial" panose="020B0604020202020204" pitchFamily="34" charset="0"/>
              <a:buChar char="•"/>
            </a:pPr>
            <a:r>
              <a:rPr lang="en-US" sz="1400" b="1" dirty="0">
                <a:solidFill>
                  <a:schemeClr val="bg1"/>
                </a:solidFill>
              </a:rPr>
              <a:t>Electronic consents</a:t>
            </a:r>
          </a:p>
          <a:p>
            <a:pPr marL="342900" indent="-342900">
              <a:buFont typeface="Arial" panose="020B0604020202020204" pitchFamily="34" charset="0"/>
              <a:buChar char="•"/>
            </a:pPr>
            <a:r>
              <a:rPr lang="en-US" sz="1400" b="1" dirty="0">
                <a:solidFill>
                  <a:schemeClr val="bg1"/>
                </a:solidFill>
              </a:rPr>
              <a:t>Staffing</a:t>
            </a:r>
          </a:p>
          <a:p>
            <a:pPr marL="342900" indent="-342900">
              <a:buFont typeface="Arial" panose="020B0604020202020204" pitchFamily="34" charset="0"/>
              <a:buChar char="•"/>
            </a:pPr>
            <a:r>
              <a:rPr lang="en-US" sz="1400" b="1" dirty="0">
                <a:solidFill>
                  <a:schemeClr val="bg1"/>
                </a:solidFill>
              </a:rPr>
              <a:t>PPE</a:t>
            </a:r>
          </a:p>
          <a:p>
            <a:pPr marL="342900" indent="-342900">
              <a:buFont typeface="Arial" panose="020B0604020202020204" pitchFamily="34" charset="0"/>
              <a:buChar char="•"/>
            </a:pPr>
            <a:r>
              <a:rPr lang="en-US" sz="1400" b="1" dirty="0">
                <a:solidFill>
                  <a:schemeClr val="bg1"/>
                </a:solidFill>
              </a:rPr>
              <a:t>oxygen</a:t>
            </a:r>
          </a:p>
        </p:txBody>
      </p:sp>
      <p:sp>
        <p:nvSpPr>
          <p:cNvPr id="11" name="TextBox 10"/>
          <p:cNvSpPr txBox="1"/>
          <p:nvPr/>
        </p:nvSpPr>
        <p:spPr>
          <a:xfrm>
            <a:off x="4745918" y="4996739"/>
            <a:ext cx="2748579" cy="1600438"/>
          </a:xfrm>
          <a:prstGeom prst="rect">
            <a:avLst/>
          </a:prstGeom>
          <a:noFill/>
        </p:spPr>
        <p:txBody>
          <a:bodyPr wrap="square" rtlCol="0">
            <a:spAutoFit/>
          </a:bodyPr>
          <a:lstStyle/>
          <a:p>
            <a:r>
              <a:rPr lang="en-US" sz="1400" b="1" dirty="0">
                <a:solidFill>
                  <a:srgbClr val="FFFF00"/>
                </a:solidFill>
              </a:rPr>
              <a:t>ALF</a:t>
            </a:r>
          </a:p>
          <a:p>
            <a:endParaRPr lang="en-US" sz="1400" b="1" dirty="0">
              <a:solidFill>
                <a:srgbClr val="FFFF00"/>
              </a:solidFill>
            </a:endParaRPr>
          </a:p>
          <a:p>
            <a:pPr marL="285750" indent="-285750">
              <a:buFont typeface="Arial" panose="020B0604020202020204" pitchFamily="34" charset="0"/>
              <a:buChar char="•"/>
            </a:pPr>
            <a:r>
              <a:rPr lang="en-US" sz="1400" b="1" dirty="0">
                <a:solidFill>
                  <a:schemeClr val="bg1"/>
                </a:solidFill>
              </a:rPr>
              <a:t>Limited COVID units</a:t>
            </a:r>
          </a:p>
          <a:p>
            <a:pPr marL="285750" indent="-285750">
              <a:buFont typeface="Arial" panose="020B0604020202020204" pitchFamily="34" charset="0"/>
              <a:buChar char="•"/>
            </a:pPr>
            <a:r>
              <a:rPr lang="en-US" sz="1400" b="1" dirty="0">
                <a:solidFill>
                  <a:schemeClr val="bg1"/>
                </a:solidFill>
              </a:rPr>
              <a:t>PPE</a:t>
            </a:r>
          </a:p>
          <a:p>
            <a:pPr marL="285750" indent="-285750">
              <a:buFont typeface="Arial" panose="020B0604020202020204" pitchFamily="34" charset="0"/>
              <a:buChar char="•"/>
            </a:pPr>
            <a:r>
              <a:rPr lang="en-US" sz="1400" b="1" dirty="0">
                <a:solidFill>
                  <a:schemeClr val="bg1"/>
                </a:solidFill>
              </a:rPr>
              <a:t>Oxygen</a:t>
            </a:r>
          </a:p>
          <a:p>
            <a:pPr marL="285750" indent="-285750">
              <a:buFont typeface="Arial" panose="020B0604020202020204" pitchFamily="34" charset="0"/>
              <a:buChar char="•"/>
            </a:pPr>
            <a:r>
              <a:rPr lang="en-US" sz="1400" b="1" dirty="0">
                <a:solidFill>
                  <a:schemeClr val="bg1"/>
                </a:solidFill>
              </a:rPr>
              <a:t>Staffing</a:t>
            </a:r>
          </a:p>
          <a:p>
            <a:pPr marL="285750" indent="-285750">
              <a:buFont typeface="Arial" panose="020B0604020202020204" pitchFamily="34" charset="0"/>
              <a:buChar char="•"/>
            </a:pPr>
            <a:r>
              <a:rPr lang="en-US" sz="1400" b="1" dirty="0">
                <a:solidFill>
                  <a:schemeClr val="bg1"/>
                </a:solidFill>
              </a:rPr>
              <a:t>Telemedicine consultation</a:t>
            </a:r>
          </a:p>
        </p:txBody>
      </p:sp>
      <p:sp>
        <p:nvSpPr>
          <p:cNvPr id="12" name="TextBox 11"/>
          <p:cNvSpPr txBox="1"/>
          <p:nvPr/>
        </p:nvSpPr>
        <p:spPr>
          <a:xfrm>
            <a:off x="7790332" y="4706471"/>
            <a:ext cx="2705549" cy="1815882"/>
          </a:xfrm>
          <a:prstGeom prst="rect">
            <a:avLst/>
          </a:prstGeom>
          <a:noFill/>
        </p:spPr>
        <p:txBody>
          <a:bodyPr wrap="square" rtlCol="0">
            <a:spAutoFit/>
          </a:bodyPr>
          <a:lstStyle/>
          <a:p>
            <a:r>
              <a:rPr lang="en-US" sz="1400" b="1" dirty="0">
                <a:solidFill>
                  <a:srgbClr val="FFFF00"/>
                </a:solidFill>
              </a:rPr>
              <a:t>Home</a:t>
            </a:r>
          </a:p>
          <a:p>
            <a:endParaRPr lang="en-US" sz="1400" b="1" dirty="0">
              <a:solidFill>
                <a:srgbClr val="FFFF00"/>
              </a:solidFill>
            </a:endParaRPr>
          </a:p>
          <a:p>
            <a:pPr marL="285750" indent="-285750">
              <a:buFont typeface="Arial" panose="020B0604020202020204" pitchFamily="34" charset="0"/>
              <a:buChar char="•"/>
            </a:pPr>
            <a:r>
              <a:rPr lang="en-US" sz="1400" b="1" dirty="0">
                <a:solidFill>
                  <a:srgbClr val="FF0000"/>
                </a:solidFill>
              </a:rPr>
              <a:t>Lack of caregivers</a:t>
            </a:r>
          </a:p>
          <a:p>
            <a:pPr marL="285750" indent="-285750">
              <a:buFont typeface="Arial" panose="020B0604020202020204" pitchFamily="34" charset="0"/>
              <a:buChar char="•"/>
            </a:pPr>
            <a:r>
              <a:rPr lang="en-US" sz="1400" b="1" dirty="0">
                <a:solidFill>
                  <a:schemeClr val="bg1"/>
                </a:solidFill>
              </a:rPr>
              <a:t>Lack of PPEs</a:t>
            </a:r>
          </a:p>
          <a:p>
            <a:pPr marL="285750" indent="-285750">
              <a:buFont typeface="Arial" panose="020B0604020202020204" pitchFamily="34" charset="0"/>
              <a:buChar char="•"/>
            </a:pPr>
            <a:r>
              <a:rPr lang="en-US" sz="1400" b="1" dirty="0">
                <a:solidFill>
                  <a:schemeClr val="bg1"/>
                </a:solidFill>
              </a:rPr>
              <a:t>Lack of oxygen</a:t>
            </a:r>
          </a:p>
          <a:p>
            <a:pPr marL="285750" indent="-285750">
              <a:buFont typeface="Arial" panose="020B0604020202020204" pitchFamily="34" charset="0"/>
              <a:buChar char="•"/>
            </a:pPr>
            <a:r>
              <a:rPr lang="en-US" sz="1400" b="1" dirty="0">
                <a:solidFill>
                  <a:schemeClr val="bg1"/>
                </a:solidFill>
              </a:rPr>
              <a:t>[</a:t>
            </a:r>
            <a:r>
              <a:rPr lang="en-US" sz="1400" b="1" dirty="0" err="1">
                <a:solidFill>
                  <a:schemeClr val="bg1"/>
                </a:solidFill>
              </a:rPr>
              <a:t>PC@Home</a:t>
            </a:r>
            <a:r>
              <a:rPr lang="en-US" sz="1400" b="1" dirty="0">
                <a:solidFill>
                  <a:schemeClr val="bg1"/>
                </a:solidFill>
              </a:rPr>
              <a:t>, H@H, Hospice]</a:t>
            </a:r>
          </a:p>
          <a:p>
            <a:pPr marL="285750" indent="-285750">
              <a:buFont typeface="Arial" panose="020B0604020202020204" pitchFamily="34" charset="0"/>
              <a:buChar char="•"/>
            </a:pPr>
            <a:r>
              <a:rPr lang="en-US" sz="1400" b="1" dirty="0">
                <a:solidFill>
                  <a:srgbClr val="FF0000"/>
                </a:solidFill>
              </a:rPr>
              <a:t>Telemedicine: access and readiness</a:t>
            </a:r>
          </a:p>
        </p:txBody>
      </p:sp>
      <p:cxnSp>
        <p:nvCxnSpPr>
          <p:cNvPr id="15" name="Straight Arrow Connector 14"/>
          <p:cNvCxnSpPr/>
          <p:nvPr/>
        </p:nvCxnSpPr>
        <p:spPr>
          <a:xfrm>
            <a:off x="2851940" y="2398956"/>
            <a:ext cx="1509120" cy="75841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7438622" y="2338875"/>
            <a:ext cx="1366220" cy="8785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Up-Down Arrow 20"/>
          <p:cNvSpPr/>
          <p:nvPr/>
        </p:nvSpPr>
        <p:spPr>
          <a:xfrm>
            <a:off x="5801138" y="1873905"/>
            <a:ext cx="170909" cy="68344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rot="4164731">
            <a:off x="3531618" y="3516384"/>
            <a:ext cx="623548" cy="13654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rot="18007594">
            <a:off x="7746063" y="3516383"/>
            <a:ext cx="623548" cy="13654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5687210" y="4177711"/>
            <a:ext cx="710004" cy="819031"/>
          </a:xfrm>
          <a:prstGeom prst="downArrow">
            <a:avLst>
              <a:gd name="adj1" fmla="val 50000"/>
              <a:gd name="adj2" fmla="val 51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138572" y="370946"/>
            <a:ext cx="1796527" cy="369332"/>
          </a:xfrm>
          <a:prstGeom prst="rect">
            <a:avLst/>
          </a:prstGeom>
          <a:noFill/>
        </p:spPr>
        <p:txBody>
          <a:bodyPr wrap="square" rtlCol="0">
            <a:spAutoFit/>
          </a:bodyPr>
          <a:lstStyle/>
          <a:p>
            <a:r>
              <a:rPr lang="en-US" dirty="0">
                <a:solidFill>
                  <a:schemeClr val="bg1"/>
                </a:solidFill>
              </a:rPr>
              <a:t>Telemedicine</a:t>
            </a:r>
          </a:p>
        </p:txBody>
      </p:sp>
      <p:sp>
        <p:nvSpPr>
          <p:cNvPr id="32" name="TextBox 31"/>
          <p:cNvSpPr txBox="1"/>
          <p:nvPr/>
        </p:nvSpPr>
        <p:spPr>
          <a:xfrm>
            <a:off x="4659857" y="3716203"/>
            <a:ext cx="2904565" cy="369332"/>
          </a:xfrm>
          <a:prstGeom prst="rect">
            <a:avLst/>
          </a:prstGeom>
          <a:noFill/>
        </p:spPr>
        <p:txBody>
          <a:bodyPr wrap="square" rtlCol="0">
            <a:spAutoFit/>
          </a:bodyPr>
          <a:lstStyle/>
          <a:p>
            <a:r>
              <a:rPr lang="en-US" dirty="0">
                <a:solidFill>
                  <a:schemeClr val="bg1"/>
                </a:solidFill>
              </a:rPr>
              <a:t>Hospital/Health System</a:t>
            </a:r>
          </a:p>
        </p:txBody>
      </p:sp>
      <p:sp>
        <p:nvSpPr>
          <p:cNvPr id="33" name="TextBox 32"/>
          <p:cNvSpPr txBox="1"/>
          <p:nvPr/>
        </p:nvSpPr>
        <p:spPr>
          <a:xfrm>
            <a:off x="8983231" y="2831527"/>
            <a:ext cx="1586753" cy="1200329"/>
          </a:xfrm>
          <a:prstGeom prst="rect">
            <a:avLst/>
          </a:prstGeom>
          <a:noFill/>
        </p:spPr>
        <p:txBody>
          <a:bodyPr wrap="square" rtlCol="0">
            <a:spAutoFit/>
          </a:bodyPr>
          <a:lstStyle/>
          <a:p>
            <a:r>
              <a:rPr lang="en-US" dirty="0">
                <a:solidFill>
                  <a:srgbClr val="FF0000"/>
                </a:solidFill>
              </a:rPr>
              <a:t>Recovery?</a:t>
            </a:r>
          </a:p>
          <a:p>
            <a:endParaRPr lang="en-US" dirty="0">
              <a:solidFill>
                <a:srgbClr val="FFFF00"/>
              </a:solidFill>
            </a:endParaRPr>
          </a:p>
          <a:p>
            <a:pPr marL="285750" indent="-285750">
              <a:buFont typeface="Arial" panose="020B0604020202020204" pitchFamily="34" charset="0"/>
              <a:buChar char="•"/>
            </a:pPr>
            <a:r>
              <a:rPr lang="en-US" sz="1200" b="1" dirty="0">
                <a:solidFill>
                  <a:schemeClr val="bg1"/>
                </a:solidFill>
              </a:rPr>
              <a:t>Physical location</a:t>
            </a:r>
          </a:p>
          <a:p>
            <a:pPr marL="285750" indent="-285750">
              <a:buFont typeface="Arial" panose="020B0604020202020204" pitchFamily="34" charset="0"/>
              <a:buChar char="•"/>
            </a:pPr>
            <a:r>
              <a:rPr lang="en-US" sz="1200" b="1" dirty="0">
                <a:solidFill>
                  <a:schemeClr val="bg1"/>
                </a:solidFill>
              </a:rPr>
              <a:t>Integrated into existing space</a:t>
            </a:r>
          </a:p>
        </p:txBody>
      </p:sp>
      <p:sp>
        <p:nvSpPr>
          <p:cNvPr id="34" name="Oval 33"/>
          <p:cNvSpPr/>
          <p:nvPr/>
        </p:nvSpPr>
        <p:spPr>
          <a:xfrm>
            <a:off x="8732628" y="2727226"/>
            <a:ext cx="1971669" cy="1398494"/>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Multiply 34"/>
          <p:cNvSpPr/>
          <p:nvPr/>
        </p:nvSpPr>
        <p:spPr>
          <a:xfrm>
            <a:off x="3372437" y="2526992"/>
            <a:ext cx="468126" cy="469607"/>
          </a:xfrm>
          <a:prstGeom prst="mathMultiply">
            <a:avLst/>
          </a:prstGeom>
          <a:solidFill>
            <a:schemeClr val="accent2"/>
          </a:solidFill>
          <a:ln w="31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Multiply 35"/>
          <p:cNvSpPr/>
          <p:nvPr/>
        </p:nvSpPr>
        <p:spPr>
          <a:xfrm>
            <a:off x="7905135" y="2557348"/>
            <a:ext cx="468126" cy="469607"/>
          </a:xfrm>
          <a:prstGeom prst="mathMultiply">
            <a:avLst/>
          </a:prstGeom>
          <a:solidFill>
            <a:schemeClr val="accent2"/>
          </a:solidFill>
          <a:ln w="31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98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81200" y="4837176"/>
            <a:ext cx="8229600" cy="1883664"/>
          </a:xfrm>
        </p:spPr>
        <p:txBody>
          <a:bodyPr>
            <a:normAutofit/>
          </a:bodyPr>
          <a:lstStyle/>
          <a:p>
            <a:pPr marL="0" indent="0">
              <a:buNone/>
            </a:pPr>
            <a:endParaRPr lang="en-US"/>
          </a:p>
          <a:p>
            <a:endParaRPr lang="en-US"/>
          </a:p>
        </p:txBody>
      </p:sp>
      <p:pic>
        <p:nvPicPr>
          <p:cNvPr id="4" name="Picture 3"/>
          <p:cNvPicPr>
            <a:picLocks noChangeAspect="1"/>
          </p:cNvPicPr>
          <p:nvPr/>
        </p:nvPicPr>
        <p:blipFill>
          <a:blip r:embed="rId3"/>
          <a:stretch>
            <a:fillRect/>
          </a:stretch>
        </p:blipFill>
        <p:spPr>
          <a:xfrm>
            <a:off x="1636588" y="1341352"/>
            <a:ext cx="8772525" cy="3733800"/>
          </a:xfrm>
          <a:prstGeom prst="rect">
            <a:avLst/>
          </a:prstGeom>
        </p:spPr>
      </p:pic>
    </p:spTree>
    <p:extLst>
      <p:ext uri="{BB962C8B-B14F-4D97-AF65-F5344CB8AC3E}">
        <p14:creationId xmlns:p14="http://schemas.microsoft.com/office/powerpoint/2010/main" val="181141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1871472" y="1017083"/>
            <a:ext cx="8229600" cy="4598987"/>
          </a:xfrm>
          <a:prstGeom prst="rect">
            <a:avLst/>
          </a:prstGeom>
        </p:spPr>
      </p:pic>
    </p:spTree>
    <p:extLst>
      <p:ext uri="{BB962C8B-B14F-4D97-AF65-F5344CB8AC3E}">
        <p14:creationId xmlns:p14="http://schemas.microsoft.com/office/powerpoint/2010/main" val="219738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3086" y="524496"/>
            <a:ext cx="9094914" cy="5153169"/>
          </a:xfrm>
          <a:prstGeom prst="rect">
            <a:avLst/>
          </a:prstGeom>
        </p:spPr>
      </p:pic>
      <p:sp>
        <p:nvSpPr>
          <p:cNvPr id="2" name="Title 1"/>
          <p:cNvSpPr>
            <a:spLocks noGrp="1"/>
          </p:cNvSpPr>
          <p:nvPr>
            <p:ph type="title"/>
          </p:nvPr>
        </p:nvSpPr>
        <p:spPr>
          <a:xfrm>
            <a:off x="2063499" y="5870448"/>
            <a:ext cx="7955217" cy="731520"/>
          </a:xfrm>
        </p:spPr>
        <p:txBody>
          <a:bodyPr/>
          <a:lstStyle/>
          <a:p>
            <a:r>
              <a:rPr lang="en-US" sz="1400" dirty="0"/>
              <a:t>https://www.cdc.gov/coronavirus/2019-ncov/downloads/covid-data/hospitalization-death-by-age.pdf</a:t>
            </a:r>
          </a:p>
        </p:txBody>
      </p:sp>
    </p:spTree>
    <p:extLst>
      <p:ext uri="{BB962C8B-B14F-4D97-AF65-F5344CB8AC3E}">
        <p14:creationId xmlns:p14="http://schemas.microsoft.com/office/powerpoint/2010/main" val="38999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2"/>
          <a:stretch>
            <a:fillRect/>
          </a:stretch>
        </p:blipFill>
        <p:spPr>
          <a:xfrm>
            <a:off x="1981200" y="141895"/>
            <a:ext cx="5660136" cy="1965925"/>
          </a:xfrm>
          <a:prstGeom prst="rect">
            <a:avLst/>
          </a:prstGeom>
        </p:spPr>
      </p:pic>
      <p:pic>
        <p:nvPicPr>
          <p:cNvPr id="5" name="Picture 4"/>
          <p:cNvPicPr>
            <a:picLocks noChangeAspect="1"/>
          </p:cNvPicPr>
          <p:nvPr/>
        </p:nvPicPr>
        <p:blipFill>
          <a:blip r:embed="rId3"/>
          <a:stretch>
            <a:fillRect/>
          </a:stretch>
        </p:blipFill>
        <p:spPr>
          <a:xfrm>
            <a:off x="7766876" y="141895"/>
            <a:ext cx="2762376" cy="1965925"/>
          </a:xfrm>
          <a:prstGeom prst="rect">
            <a:avLst/>
          </a:prstGeom>
        </p:spPr>
      </p:pic>
      <p:pic>
        <p:nvPicPr>
          <p:cNvPr id="6" name="Picture 5"/>
          <p:cNvPicPr>
            <a:picLocks noChangeAspect="1"/>
          </p:cNvPicPr>
          <p:nvPr/>
        </p:nvPicPr>
        <p:blipFill>
          <a:blip r:embed="rId4"/>
          <a:stretch>
            <a:fillRect/>
          </a:stretch>
        </p:blipFill>
        <p:spPr>
          <a:xfrm>
            <a:off x="1981203" y="2262153"/>
            <a:ext cx="2881503" cy="1987986"/>
          </a:xfrm>
          <a:prstGeom prst="rect">
            <a:avLst/>
          </a:prstGeom>
        </p:spPr>
      </p:pic>
      <p:pic>
        <p:nvPicPr>
          <p:cNvPr id="7" name="Picture 6"/>
          <p:cNvPicPr>
            <a:picLocks noChangeAspect="1"/>
          </p:cNvPicPr>
          <p:nvPr/>
        </p:nvPicPr>
        <p:blipFill>
          <a:blip r:embed="rId5"/>
          <a:stretch>
            <a:fillRect/>
          </a:stretch>
        </p:blipFill>
        <p:spPr>
          <a:xfrm>
            <a:off x="1994469" y="4467449"/>
            <a:ext cx="2921507" cy="2050957"/>
          </a:xfrm>
          <a:prstGeom prst="rect">
            <a:avLst/>
          </a:prstGeom>
        </p:spPr>
      </p:pic>
      <p:pic>
        <p:nvPicPr>
          <p:cNvPr id="8" name="Picture 7"/>
          <p:cNvPicPr>
            <a:picLocks noChangeAspect="1"/>
          </p:cNvPicPr>
          <p:nvPr/>
        </p:nvPicPr>
        <p:blipFill>
          <a:blip r:embed="rId6"/>
          <a:stretch>
            <a:fillRect/>
          </a:stretch>
        </p:blipFill>
        <p:spPr>
          <a:xfrm>
            <a:off x="5100259" y="2262156"/>
            <a:ext cx="2849307" cy="2000199"/>
          </a:xfrm>
          <a:prstGeom prst="rect">
            <a:avLst/>
          </a:prstGeom>
        </p:spPr>
      </p:pic>
      <p:pic>
        <p:nvPicPr>
          <p:cNvPr id="9" name="Picture 8"/>
          <p:cNvPicPr>
            <a:picLocks noChangeAspect="1"/>
          </p:cNvPicPr>
          <p:nvPr/>
        </p:nvPicPr>
        <p:blipFill>
          <a:blip r:embed="rId7"/>
          <a:stretch>
            <a:fillRect/>
          </a:stretch>
        </p:blipFill>
        <p:spPr>
          <a:xfrm>
            <a:off x="5118215" y="4479996"/>
            <a:ext cx="2831348" cy="2125250"/>
          </a:xfrm>
          <a:prstGeom prst="rect">
            <a:avLst/>
          </a:prstGeom>
        </p:spPr>
      </p:pic>
      <p:sp>
        <p:nvSpPr>
          <p:cNvPr id="10" name="TextBox 9"/>
          <p:cNvSpPr txBox="1"/>
          <p:nvPr/>
        </p:nvSpPr>
        <p:spPr>
          <a:xfrm>
            <a:off x="8151808" y="4343400"/>
            <a:ext cx="2377447" cy="923330"/>
          </a:xfrm>
          <a:prstGeom prst="rect">
            <a:avLst/>
          </a:prstGeom>
          <a:noFill/>
        </p:spPr>
        <p:txBody>
          <a:bodyPr wrap="square" rtlCol="0">
            <a:spAutoFit/>
          </a:bodyPr>
          <a:lstStyle/>
          <a:p>
            <a:r>
              <a:rPr lang="en-US"/>
              <a:t>The Wall Street Journal</a:t>
            </a:r>
            <a:br>
              <a:rPr lang="en-US"/>
            </a:br>
            <a:br>
              <a:rPr lang="en-US"/>
            </a:br>
            <a:r>
              <a:rPr lang="en-US"/>
              <a:t>June 27, 2020</a:t>
            </a:r>
          </a:p>
        </p:txBody>
      </p:sp>
      <p:sp>
        <p:nvSpPr>
          <p:cNvPr id="11" name="TextBox 10"/>
          <p:cNvSpPr txBox="1"/>
          <p:nvPr/>
        </p:nvSpPr>
        <p:spPr>
          <a:xfrm>
            <a:off x="8151808" y="2633472"/>
            <a:ext cx="2260163" cy="1631216"/>
          </a:xfrm>
          <a:prstGeom prst="rect">
            <a:avLst/>
          </a:prstGeom>
          <a:noFill/>
        </p:spPr>
        <p:txBody>
          <a:bodyPr wrap="square" rtlCol="0">
            <a:spAutoFit/>
          </a:bodyPr>
          <a:lstStyle/>
          <a:p>
            <a:r>
              <a:rPr lang="en-US" sz="2000" i="1">
                <a:solidFill>
                  <a:schemeClr val="bg2"/>
                </a:solidFill>
              </a:rPr>
              <a:t>“Almost 80% of deaths linked to the coronavirus in Europe were in people over 75”</a:t>
            </a:r>
          </a:p>
        </p:txBody>
      </p:sp>
    </p:spTree>
    <p:extLst>
      <p:ext uri="{BB962C8B-B14F-4D97-AF65-F5344CB8AC3E}">
        <p14:creationId xmlns:p14="http://schemas.microsoft.com/office/powerpoint/2010/main" val="216484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5072" y="3319275"/>
            <a:ext cx="2551176" cy="1064977"/>
          </a:xfrm>
        </p:spPr>
        <p:txBody>
          <a:bodyPr/>
          <a:lstStyle/>
          <a:p>
            <a:pPr>
              <a:lnSpc>
                <a:spcPct val="100000"/>
              </a:lnSpc>
            </a:pPr>
            <a:r>
              <a:rPr lang="en-US" sz="1600"/>
              <a:t>The Wall Street Journal</a:t>
            </a:r>
            <a:br>
              <a:rPr lang="en-US" sz="1600"/>
            </a:br>
            <a:br>
              <a:rPr lang="en-US" sz="1600"/>
            </a:br>
            <a:r>
              <a:rPr lang="en-US" sz="1600"/>
              <a:t>June 27, 2020</a:t>
            </a:r>
          </a:p>
        </p:txBody>
      </p:sp>
      <p:pic>
        <p:nvPicPr>
          <p:cNvPr id="4" name="Picture 3"/>
          <p:cNvPicPr>
            <a:picLocks noChangeAspect="1"/>
          </p:cNvPicPr>
          <p:nvPr/>
        </p:nvPicPr>
        <p:blipFill>
          <a:blip r:embed="rId2"/>
          <a:stretch>
            <a:fillRect/>
          </a:stretch>
        </p:blipFill>
        <p:spPr>
          <a:xfrm>
            <a:off x="2550531" y="101427"/>
            <a:ext cx="4533900" cy="6572250"/>
          </a:xfrm>
          <a:prstGeom prst="rect">
            <a:avLst/>
          </a:prstGeom>
        </p:spPr>
      </p:pic>
    </p:spTree>
    <p:extLst>
      <p:ext uri="{BB962C8B-B14F-4D97-AF65-F5344CB8AC3E}">
        <p14:creationId xmlns:p14="http://schemas.microsoft.com/office/powerpoint/2010/main" val="336137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7577328" y="2119622"/>
            <a:ext cx="2633472" cy="369332"/>
          </a:xfrm>
          <a:prstGeom prst="rect">
            <a:avLst/>
          </a:prstGeom>
          <a:solidFill>
            <a:schemeClr val="accent1"/>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1739936" y="108616"/>
            <a:ext cx="8712128" cy="6406931"/>
          </a:xfrm>
          <a:prstGeom prst="rect">
            <a:avLst/>
          </a:prstGeom>
        </p:spPr>
      </p:pic>
      <p:sp>
        <p:nvSpPr>
          <p:cNvPr id="10" name="TextBox 9"/>
          <p:cNvSpPr txBox="1"/>
          <p:nvPr/>
        </p:nvSpPr>
        <p:spPr>
          <a:xfrm>
            <a:off x="9169140" y="6394564"/>
            <a:ext cx="1348033" cy="369332"/>
          </a:xfrm>
          <a:prstGeom prst="rect">
            <a:avLst/>
          </a:prstGeom>
          <a:noFill/>
        </p:spPr>
        <p:txBody>
          <a:bodyPr wrap="square" rtlCol="0">
            <a:spAutoFit/>
          </a:bodyPr>
          <a:lstStyle/>
          <a:p>
            <a:r>
              <a:rPr lang="en-US"/>
              <a:t>Forbes.com</a:t>
            </a:r>
          </a:p>
        </p:txBody>
      </p:sp>
      <p:sp>
        <p:nvSpPr>
          <p:cNvPr id="9" name="Content Placeholder 8"/>
          <p:cNvSpPr>
            <a:spLocks noGrp="1"/>
          </p:cNvSpPr>
          <p:nvPr>
            <p:ph sz="quarter" idx="10"/>
          </p:nvPr>
        </p:nvSpPr>
        <p:spPr>
          <a:xfrm flipH="1">
            <a:off x="10210802" y="5246243"/>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65868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Mrs. L</a:t>
            </a:r>
          </a:p>
        </p:txBody>
      </p:sp>
      <p:sp>
        <p:nvSpPr>
          <p:cNvPr id="3" name="Content Placeholder 2"/>
          <p:cNvSpPr>
            <a:spLocks noGrp="1"/>
          </p:cNvSpPr>
          <p:nvPr>
            <p:ph sz="quarter" idx="10"/>
          </p:nvPr>
        </p:nvSpPr>
        <p:spPr>
          <a:xfrm>
            <a:off x="1981200" y="1188720"/>
            <a:ext cx="8229600" cy="4993132"/>
          </a:xfrm>
        </p:spPr>
        <p:txBody>
          <a:bodyPr/>
          <a:lstStyle/>
          <a:p>
            <a:pPr marL="0" indent="0">
              <a:buNone/>
            </a:pPr>
            <a:r>
              <a:rPr lang="en-US" dirty="0"/>
              <a:t>79yo woman with HTN, mild OA and seasonal allergies. She heeded the recommendations of “Stay Home” and “ Wash Your Hands”.</a:t>
            </a:r>
          </a:p>
          <a:p>
            <a:pPr marL="0" indent="0">
              <a:buNone/>
            </a:pPr>
            <a:r>
              <a:rPr lang="en-US" dirty="0"/>
              <a:t>She has not left the house since mid February when the first case was noted in NYC.  She came down with COVID in April.</a:t>
            </a:r>
          </a:p>
          <a:p>
            <a:pPr marL="0" indent="0">
              <a:buNone/>
            </a:pPr>
            <a:r>
              <a:rPr lang="en-US" dirty="0"/>
              <a:t>How?</a:t>
            </a:r>
          </a:p>
          <a:p>
            <a:pPr marL="0" indent="0">
              <a:buNone/>
            </a:pPr>
            <a:endParaRPr lang="en-US" b="1" dirty="0"/>
          </a:p>
        </p:txBody>
      </p:sp>
      <p:pic>
        <p:nvPicPr>
          <p:cNvPr id="4" name="Picture 3"/>
          <p:cNvPicPr>
            <a:picLocks noChangeAspect="1"/>
          </p:cNvPicPr>
          <p:nvPr/>
        </p:nvPicPr>
        <p:blipFill>
          <a:blip r:embed="rId3"/>
          <a:stretch>
            <a:fillRect/>
          </a:stretch>
        </p:blipFill>
        <p:spPr>
          <a:xfrm>
            <a:off x="6397752" y="4003024"/>
            <a:ext cx="3072384" cy="2562855"/>
          </a:xfrm>
          <a:prstGeom prst="rect">
            <a:avLst/>
          </a:prstGeom>
        </p:spPr>
      </p:pic>
      <p:pic>
        <p:nvPicPr>
          <p:cNvPr id="6" name="Picture 5"/>
          <p:cNvPicPr>
            <a:picLocks noChangeAspect="1"/>
          </p:cNvPicPr>
          <p:nvPr/>
        </p:nvPicPr>
        <p:blipFill>
          <a:blip r:embed="rId4"/>
          <a:stretch>
            <a:fillRect/>
          </a:stretch>
        </p:blipFill>
        <p:spPr>
          <a:xfrm>
            <a:off x="3360496" y="4084763"/>
            <a:ext cx="2777711" cy="2299825"/>
          </a:xfrm>
          <a:prstGeom prst="rect">
            <a:avLst/>
          </a:prstGeom>
        </p:spPr>
      </p:pic>
    </p:spTree>
    <p:extLst>
      <p:ext uri="{BB962C8B-B14F-4D97-AF65-F5344CB8AC3E}">
        <p14:creationId xmlns:p14="http://schemas.microsoft.com/office/powerpoint/2010/main" val="280838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Learned</a:t>
            </a:r>
          </a:p>
        </p:txBody>
      </p:sp>
      <p:sp>
        <p:nvSpPr>
          <p:cNvPr id="3" name="Content Placeholder 2"/>
          <p:cNvSpPr>
            <a:spLocks noGrp="1"/>
          </p:cNvSpPr>
          <p:nvPr>
            <p:ph sz="quarter" idx="10"/>
          </p:nvPr>
        </p:nvSpPr>
        <p:spPr>
          <a:xfrm>
            <a:off x="1681100" y="1974028"/>
            <a:ext cx="8529700" cy="4207824"/>
          </a:xfrm>
        </p:spPr>
        <p:txBody>
          <a:bodyPr>
            <a:normAutofit/>
          </a:bodyPr>
          <a:lstStyle/>
          <a:p>
            <a:pPr marL="342900" indent="-342900">
              <a:buFont typeface="Arial" panose="020B0604020202020204" pitchFamily="34" charset="0"/>
              <a:buChar char="•"/>
            </a:pPr>
            <a:r>
              <a:rPr lang="en-US" dirty="0"/>
              <a:t>Many older adults do not live alone.  </a:t>
            </a:r>
          </a:p>
          <a:p>
            <a:pPr marL="685800" lvl="1">
              <a:buFont typeface="Arial" panose="020B0604020202020204" pitchFamily="34" charset="0"/>
              <a:buChar char="•"/>
            </a:pPr>
            <a:r>
              <a:rPr lang="en-US" dirty="0"/>
              <a:t>They are caregivers or require caregivers if not fully independent .  </a:t>
            </a:r>
          </a:p>
          <a:p>
            <a:pPr marL="685800" lvl="1">
              <a:buFont typeface="Arial" panose="020B0604020202020204" pitchFamily="34" charset="0"/>
              <a:buChar char="•"/>
            </a:pPr>
            <a:r>
              <a:rPr lang="en-US" dirty="0"/>
              <a:t>While they are staying “home”, others are in and out of their “homes”.</a:t>
            </a:r>
          </a:p>
          <a:p>
            <a:pPr marL="342900" indent="-342900">
              <a:lnSpc>
                <a:spcPct val="100000"/>
              </a:lnSpc>
              <a:buFont typeface="Arial" panose="020B0604020202020204" pitchFamily="34" charset="0"/>
              <a:buChar char="•"/>
            </a:pPr>
            <a:r>
              <a:rPr lang="en-US" dirty="0"/>
              <a:t>If they did stay “home”, who is going to help them with:</a:t>
            </a:r>
          </a:p>
          <a:p>
            <a:pPr marL="685800" lvl="1">
              <a:buFont typeface="Arial" panose="020B0604020202020204" pitchFamily="34" charset="0"/>
              <a:buChar char="•"/>
            </a:pPr>
            <a:r>
              <a:rPr lang="en-US" dirty="0"/>
              <a:t>shopping? </a:t>
            </a:r>
          </a:p>
          <a:p>
            <a:pPr marL="685800" lvl="1">
              <a:buFont typeface="Arial" panose="020B0604020202020204" pitchFamily="34" charset="0"/>
              <a:buChar char="•"/>
            </a:pPr>
            <a:r>
              <a:rPr lang="en-US" dirty="0"/>
              <a:t>meals? </a:t>
            </a:r>
          </a:p>
          <a:p>
            <a:pPr marL="685800" lvl="1">
              <a:buFont typeface="Arial" panose="020B0604020202020204" pitchFamily="34" charset="0"/>
              <a:buChar char="•"/>
            </a:pPr>
            <a:r>
              <a:rPr lang="en-US" dirty="0"/>
              <a:t>Activities of Daily Living?</a:t>
            </a:r>
          </a:p>
          <a:p>
            <a:pPr marL="0" indent="0">
              <a:buNone/>
            </a:pPr>
            <a:endParaRPr lang="en-US" dirty="0"/>
          </a:p>
        </p:txBody>
      </p:sp>
      <p:pic>
        <p:nvPicPr>
          <p:cNvPr id="6" name="Picture 5"/>
          <p:cNvPicPr>
            <a:picLocks noChangeAspect="1"/>
          </p:cNvPicPr>
          <p:nvPr/>
        </p:nvPicPr>
        <p:blipFill>
          <a:blip r:embed="rId2"/>
          <a:stretch>
            <a:fillRect/>
          </a:stretch>
        </p:blipFill>
        <p:spPr>
          <a:xfrm>
            <a:off x="6439879" y="4784419"/>
            <a:ext cx="1760767" cy="1829752"/>
          </a:xfrm>
          <a:prstGeom prst="rect">
            <a:avLst/>
          </a:prstGeom>
        </p:spPr>
      </p:pic>
      <p:pic>
        <p:nvPicPr>
          <p:cNvPr id="7" name="Picture 6"/>
          <p:cNvPicPr>
            <a:picLocks noChangeAspect="1"/>
          </p:cNvPicPr>
          <p:nvPr/>
        </p:nvPicPr>
        <p:blipFill>
          <a:blip r:embed="rId3"/>
          <a:stretch>
            <a:fillRect/>
          </a:stretch>
        </p:blipFill>
        <p:spPr>
          <a:xfrm>
            <a:off x="4175127" y="4846871"/>
            <a:ext cx="1943268" cy="1767303"/>
          </a:xfrm>
          <a:prstGeom prst="rect">
            <a:avLst/>
          </a:prstGeom>
        </p:spPr>
      </p:pic>
      <p:pic>
        <p:nvPicPr>
          <p:cNvPr id="8" name="Picture 7"/>
          <p:cNvPicPr>
            <a:picLocks noChangeAspect="1"/>
          </p:cNvPicPr>
          <p:nvPr/>
        </p:nvPicPr>
        <p:blipFill>
          <a:blip r:embed="rId4"/>
          <a:stretch>
            <a:fillRect/>
          </a:stretch>
        </p:blipFill>
        <p:spPr>
          <a:xfrm flipH="1">
            <a:off x="1681100" y="5170013"/>
            <a:ext cx="2374516" cy="1427416"/>
          </a:xfrm>
          <a:prstGeom prst="rect">
            <a:avLst/>
          </a:prstGeom>
        </p:spPr>
      </p:pic>
      <p:pic>
        <p:nvPicPr>
          <p:cNvPr id="9" name="Picture 8"/>
          <p:cNvPicPr>
            <a:picLocks noChangeAspect="1"/>
          </p:cNvPicPr>
          <p:nvPr/>
        </p:nvPicPr>
        <p:blipFill>
          <a:blip r:embed="rId5"/>
          <a:stretch>
            <a:fillRect/>
          </a:stretch>
        </p:blipFill>
        <p:spPr>
          <a:xfrm>
            <a:off x="8353538" y="4757463"/>
            <a:ext cx="2018005" cy="1856708"/>
          </a:xfrm>
          <a:prstGeom prst="rect">
            <a:avLst/>
          </a:prstGeom>
        </p:spPr>
      </p:pic>
      <p:pic>
        <p:nvPicPr>
          <p:cNvPr id="11" name="Picture 10"/>
          <p:cNvPicPr>
            <a:picLocks noChangeAspect="1"/>
          </p:cNvPicPr>
          <p:nvPr/>
        </p:nvPicPr>
        <p:blipFill>
          <a:blip r:embed="rId6"/>
          <a:stretch>
            <a:fillRect/>
          </a:stretch>
        </p:blipFill>
        <p:spPr>
          <a:xfrm>
            <a:off x="8642256" y="187679"/>
            <a:ext cx="1868647" cy="2007065"/>
          </a:xfrm>
          <a:prstGeom prst="rect">
            <a:avLst/>
          </a:prstGeom>
        </p:spPr>
      </p:pic>
      <p:sp>
        <p:nvSpPr>
          <p:cNvPr id="4" name="TextBox 3"/>
          <p:cNvSpPr txBox="1"/>
          <p:nvPr/>
        </p:nvSpPr>
        <p:spPr>
          <a:xfrm>
            <a:off x="2088777" y="1194099"/>
            <a:ext cx="6013527" cy="523220"/>
          </a:xfrm>
          <a:prstGeom prst="rect">
            <a:avLst/>
          </a:prstGeom>
          <a:noFill/>
        </p:spPr>
        <p:txBody>
          <a:bodyPr wrap="square" lIns="91440" tIns="45720" rIns="91440" bIns="45720" rtlCol="0" anchor="t">
            <a:spAutoFit/>
          </a:bodyPr>
          <a:lstStyle/>
          <a:p>
            <a:r>
              <a:rPr lang="en-US" sz="2800" b="1" u="sng" dirty="0">
                <a:solidFill>
                  <a:schemeClr val="bg1"/>
                </a:solidFill>
              </a:rPr>
              <a:t>Caregivers need resources. </a:t>
            </a:r>
          </a:p>
        </p:txBody>
      </p:sp>
    </p:spTree>
    <p:extLst>
      <p:ext uri="{BB962C8B-B14F-4D97-AF65-F5344CB8AC3E}">
        <p14:creationId xmlns:p14="http://schemas.microsoft.com/office/powerpoint/2010/main" val="2650618621"/>
      </p:ext>
    </p:extLst>
  </p:cSld>
  <p:clrMapOvr>
    <a:masterClrMapping/>
  </p:clrMapOvr>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728CE526724647825B3BB80D409B73" ma:contentTypeVersion="13" ma:contentTypeDescription="Create a new document." ma:contentTypeScope="" ma:versionID="1dfa15a67a987e7b88ff7e583ba7d9b0">
  <xsd:schema xmlns:xsd="http://www.w3.org/2001/XMLSchema" xmlns:xs="http://www.w3.org/2001/XMLSchema" xmlns:p="http://schemas.microsoft.com/office/2006/metadata/properties" xmlns:ns2="2c19488a-6acc-49fe-9988-80b1ef7ef86c" xmlns:ns3="09bddfc9-0200-419a-a73b-f830a3b6654d" targetNamespace="http://schemas.microsoft.com/office/2006/metadata/properties" ma:root="true" ma:fieldsID="47ca2208e52b2020a3e75d22dc05a361" ns2:_="" ns3:_="">
    <xsd:import namespace="2c19488a-6acc-49fe-9988-80b1ef7ef86c"/>
    <xsd:import namespace="09bddfc9-0200-419a-a73b-f830a3b66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9488a-6acc-49fe-9988-80b1ef7ef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ddfc9-0200-419a-a73b-f830a3b66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CC331-19BB-44FF-9477-E4B51AC8B8C4}">
  <ds:schemaRefs>
    <ds:schemaRef ds:uri="http://schemas.microsoft.com/sharepoint/v3/contenttype/forms"/>
  </ds:schemaRefs>
</ds:datastoreItem>
</file>

<file path=customXml/itemProps2.xml><?xml version="1.0" encoding="utf-8"?>
<ds:datastoreItem xmlns:ds="http://schemas.openxmlformats.org/officeDocument/2006/customXml" ds:itemID="{89F119F9-057A-441B-941A-19B98D929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9488a-6acc-49fe-9988-80b1ef7ef86c"/>
    <ds:schemaRef ds:uri="09bddfc9-0200-419a-a73b-f830a3b66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5BA07-8AE4-4F95-9A87-421458B4971F}">
  <ds:schemaRefs>
    <ds:schemaRef ds:uri="http://schemas.microsoft.com/office/2006/documentManagement/types"/>
    <ds:schemaRef ds:uri="http://purl.org/dc/elements/1.1/"/>
    <ds:schemaRef ds:uri="http://purl.org/dc/dcmitype/"/>
    <ds:schemaRef ds:uri="09bddfc9-0200-419a-a73b-f830a3b6654d"/>
    <ds:schemaRef ds:uri="http://schemas.microsoft.com/office/infopath/2007/PartnerControls"/>
    <ds:schemaRef ds:uri="http://purl.org/dc/terms/"/>
    <ds:schemaRef ds:uri="http://schemas.openxmlformats.org/package/2006/metadata/core-properties"/>
    <ds:schemaRef ds:uri="2c19488a-6acc-49fe-9988-80b1ef7ef86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MountSinai.thmx</Template>
  <TotalTime>5725</TotalTime>
  <Words>2355</Words>
  <Application>Microsoft Office PowerPoint</Application>
  <PresentationFormat>Widescreen</PresentationFormat>
  <Paragraphs>275</Paragraphs>
  <Slides>32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Lucida Grande</vt:lpstr>
      <vt:lpstr>Times New Roman</vt:lpstr>
      <vt:lpstr>MountSinai</vt:lpstr>
      <vt:lpstr>Vulnerable Acutely Ill Older Adults: Lessons Learned from Covid-19</vt:lpstr>
      <vt:lpstr>Objectives</vt:lpstr>
      <vt:lpstr>https://www.cdc.gov/coronavirus/2019-ncov/downloads/covid-data/hospitalization-death-by-age.pdf</vt:lpstr>
      <vt:lpstr>https://www.cdc.gov/coronavirus/2019-ncov/downloads/covid-data/hospitalization-death-by-age.pdf</vt:lpstr>
      <vt:lpstr>PowerPoint Presentation</vt:lpstr>
      <vt:lpstr>The Wall Street Journal  June 27, 2020</vt:lpstr>
      <vt:lpstr>PowerPoint Presentation</vt:lpstr>
      <vt:lpstr>Mrs. L</vt:lpstr>
      <vt:lpstr>Lesson Learned</vt:lpstr>
      <vt:lpstr>Mrs. L continued</vt:lpstr>
      <vt:lpstr>Lesson Learned</vt:lpstr>
      <vt:lpstr>Mrs. L continued</vt:lpstr>
      <vt:lpstr>Mrs. L continued</vt:lpstr>
      <vt:lpstr>PowerPoint Presentation</vt:lpstr>
      <vt:lpstr>Lesson Learned--Rationing based on Age? </vt:lpstr>
      <vt:lpstr>Mrs. L continued</vt:lpstr>
      <vt:lpstr>Lesson Learned</vt:lpstr>
      <vt:lpstr>Mrs. L continued</vt:lpstr>
      <vt:lpstr>Prognostic Data in Older Adults</vt:lpstr>
      <vt:lpstr>Where were patients dying in New York City?</vt:lpstr>
      <vt:lpstr>Home  PPE Oxygen Caregivers ( HHAs) [PC@Home, H@H, Hospice]</vt:lpstr>
      <vt:lpstr>Lesson Learned</vt:lpstr>
      <vt:lpstr>Mrs. M</vt:lpstr>
      <vt:lpstr>Lesson Learned: Dementia and COVID 19</vt:lpstr>
      <vt:lpstr>Mrs. M</vt:lpstr>
      <vt:lpstr>Lesson learned:  There is so much we do not know </vt:lpstr>
      <vt:lpstr>Telemedicine and Older Adults</vt:lpstr>
      <vt:lpstr>Assessing Telemedicine Unreadiness Among Older Adults in the United States During the COVID-19 Pandemic</vt:lpstr>
      <vt:lpstr>What did we learned?</vt:lpstr>
      <vt:lpstr>Home  PPE Oxygen Caregivers ( HHAs) [PC@Home, H@H, Hospice]</vt:lpstr>
      <vt:lpstr>PowerPoint Presentation</vt:lpstr>
      <vt:lpstr>PowerPoint Presentation</vt:lpstr>
    </vt:vector>
  </TitlesOfParts>
  <Company>Infinia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Steger, Stephanie</cp:lastModifiedBy>
  <cp:revision>106</cp:revision>
  <dcterms:created xsi:type="dcterms:W3CDTF">2012-12-06T21:23:44Z</dcterms:created>
  <dcterms:modified xsi:type="dcterms:W3CDTF">2020-10-28T13:30:31Z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0x010100E1728CE526724647825B3BB80D409B73</vt:lpwstr>
  </property>
</Properties>
</file>