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Lst>
  <p:notesMasterIdLst>
    <p:notesMasterId r:id="rId118"/>
  </p:notesMasterIdLst>
  <p:sldIdLst>
    <p:sldId id="256" r:id="rId5"/>
    <p:sldId id="265" r:id="rId6"/>
    <p:sldId id="392" r:id="rId7"/>
    <p:sldId id="391" r:id="rId8"/>
    <p:sldId id="266" r:id="rId9"/>
    <p:sldId id="415" r:id="rId10"/>
    <p:sldId id="383" r:id="rId11"/>
    <p:sldId id="387" r:id="rId12"/>
    <p:sldId id="412" r:id="rId13"/>
    <p:sldId id="389" r:id="rId14"/>
    <p:sldId id="390" r:id="rId15"/>
    <p:sldId id="388" r:id="rId16"/>
    <p:sldId id="393" r:id="rId17"/>
    <p:sldId id="394" r:id="rId18"/>
    <p:sldId id="411" r:id="rId19"/>
    <p:sldId id="395" r:id="rId20"/>
    <p:sldId id="396" r:id="rId21"/>
    <p:sldId id="397" r:id="rId22"/>
    <p:sldId id="399" r:id="rId23"/>
    <p:sldId id="400" r:id="rId24"/>
    <p:sldId id="401" r:id="rId25"/>
    <p:sldId id="402" r:id="rId26"/>
    <p:sldId id="403" r:id="rId27"/>
    <p:sldId id="405" r:id="rId28"/>
    <p:sldId id="269" r:id="rId29"/>
    <p:sldId id="267" r:id="rId30"/>
    <p:sldId id="268" r:id="rId31"/>
    <p:sldId id="270" r:id="rId32"/>
    <p:sldId id="271" r:id="rId33"/>
    <p:sldId id="273" r:id="rId34"/>
    <p:sldId id="272" r:id="rId35"/>
    <p:sldId id="274" r:id="rId36"/>
    <p:sldId id="275" r:id="rId37"/>
    <p:sldId id="286" r:id="rId38"/>
    <p:sldId id="416" r:id="rId39"/>
    <p:sldId id="422" r:id="rId40"/>
    <p:sldId id="421" r:id="rId41"/>
    <p:sldId id="288" r:id="rId42"/>
    <p:sldId id="289" r:id="rId43"/>
    <p:sldId id="292" r:id="rId44"/>
    <p:sldId id="293" r:id="rId45"/>
    <p:sldId id="278" r:id="rId46"/>
    <p:sldId id="276" r:id="rId47"/>
    <p:sldId id="304" r:id="rId48"/>
    <p:sldId id="277" r:id="rId49"/>
    <p:sldId id="279" r:id="rId50"/>
    <p:sldId id="281" r:id="rId51"/>
    <p:sldId id="282" r:id="rId52"/>
    <p:sldId id="280" r:id="rId53"/>
    <p:sldId id="284" r:id="rId54"/>
    <p:sldId id="306" r:id="rId55"/>
    <p:sldId id="302" r:id="rId56"/>
    <p:sldId id="305" r:id="rId57"/>
    <p:sldId id="303" r:id="rId58"/>
    <p:sldId id="309" r:id="rId59"/>
    <p:sldId id="308" r:id="rId60"/>
    <p:sldId id="310" r:id="rId61"/>
    <p:sldId id="311" r:id="rId62"/>
    <p:sldId id="350" r:id="rId63"/>
    <p:sldId id="353" r:id="rId64"/>
    <p:sldId id="297" r:id="rId65"/>
    <p:sldId id="298" r:id="rId66"/>
    <p:sldId id="300" r:id="rId67"/>
    <p:sldId id="307" r:id="rId68"/>
    <p:sldId id="338" r:id="rId69"/>
    <p:sldId id="339" r:id="rId70"/>
    <p:sldId id="299" r:id="rId71"/>
    <p:sldId id="340" r:id="rId72"/>
    <p:sldId id="301" r:id="rId73"/>
    <p:sldId id="341" r:id="rId74"/>
    <p:sldId id="369" r:id="rId75"/>
    <p:sldId id="342" r:id="rId76"/>
    <p:sldId id="343" r:id="rId77"/>
    <p:sldId id="344" r:id="rId78"/>
    <p:sldId id="345" r:id="rId79"/>
    <p:sldId id="370" r:id="rId80"/>
    <p:sldId id="371" r:id="rId81"/>
    <p:sldId id="372" r:id="rId82"/>
    <p:sldId id="373" r:id="rId83"/>
    <p:sldId id="374" r:id="rId84"/>
    <p:sldId id="375" r:id="rId85"/>
    <p:sldId id="378" r:id="rId86"/>
    <p:sldId id="380" r:id="rId87"/>
    <p:sldId id="381" r:id="rId88"/>
    <p:sldId id="322" r:id="rId89"/>
    <p:sldId id="363" r:id="rId90"/>
    <p:sldId id="407" r:id="rId91"/>
    <p:sldId id="364" r:id="rId92"/>
    <p:sldId id="323" r:id="rId93"/>
    <p:sldId id="326" r:id="rId94"/>
    <p:sldId id="324" r:id="rId95"/>
    <p:sldId id="325" r:id="rId96"/>
    <p:sldId id="409" r:id="rId97"/>
    <p:sldId id="327" r:id="rId98"/>
    <p:sldId id="328" r:id="rId99"/>
    <p:sldId id="329" r:id="rId100"/>
    <p:sldId id="331" r:id="rId101"/>
    <p:sldId id="336" r:id="rId102"/>
    <p:sldId id="337" r:id="rId103"/>
    <p:sldId id="346" r:id="rId104"/>
    <p:sldId id="347" r:id="rId105"/>
    <p:sldId id="348" r:id="rId106"/>
    <p:sldId id="366" r:id="rId107"/>
    <p:sldId id="367" r:id="rId108"/>
    <p:sldId id="332" r:id="rId109"/>
    <p:sldId id="335" r:id="rId110"/>
    <p:sldId id="410" r:id="rId111"/>
    <p:sldId id="333" r:id="rId112"/>
    <p:sldId id="334" r:id="rId113"/>
    <p:sldId id="349" r:id="rId114"/>
    <p:sldId id="360" r:id="rId115"/>
    <p:sldId id="362" r:id="rId116"/>
    <p:sldId id="408" r:id="rId117"/>
  </p:sldIdLst>
  <p:sldSz cx="9144000" cy="5143500" type="screen16x9"/>
  <p:notesSz cx="6858000" cy="9144000"/>
  <p:defaultTextStyle>
    <a:defPPr>
      <a:defRPr lang="en-US"/>
    </a:defPPr>
    <a:lvl1pPr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1714500" algn="l" defTabSz="342900" rtl="0" eaLnBrk="1" latinLnBrk="0" hangingPunct="1">
      <a:defRPr kern="1200">
        <a:solidFill>
          <a:schemeClr val="tx1"/>
        </a:solidFill>
        <a:latin typeface="Calibri" charset="0"/>
        <a:ea typeface="ＭＳ Ｐゴシック" charset="0"/>
        <a:cs typeface="ＭＳ Ｐゴシック" charset="0"/>
      </a:defRPr>
    </a:lvl6pPr>
    <a:lvl7pPr marL="2057400" algn="l" defTabSz="342900" rtl="0" eaLnBrk="1" latinLnBrk="0" hangingPunct="1">
      <a:defRPr kern="1200">
        <a:solidFill>
          <a:schemeClr val="tx1"/>
        </a:solidFill>
        <a:latin typeface="Calibri" charset="0"/>
        <a:ea typeface="ＭＳ Ｐゴシック" charset="0"/>
        <a:cs typeface="ＭＳ Ｐゴシック" charset="0"/>
      </a:defRPr>
    </a:lvl7pPr>
    <a:lvl8pPr marL="2400300" algn="l" defTabSz="342900" rtl="0" eaLnBrk="1" latinLnBrk="0" hangingPunct="1">
      <a:defRPr kern="1200">
        <a:solidFill>
          <a:schemeClr val="tx1"/>
        </a:solidFill>
        <a:latin typeface="Calibri" charset="0"/>
        <a:ea typeface="ＭＳ Ｐゴシック" charset="0"/>
        <a:cs typeface="ＭＳ Ｐゴシック" charset="0"/>
      </a:defRPr>
    </a:lvl8pPr>
    <a:lvl9pPr marL="2743200" algn="l" defTabSz="3429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08" userDrawn="1">
          <p15:clr>
            <a:srgbClr val="A4A3A4"/>
          </p15:clr>
        </p15:guide>
        <p15:guide id="2" pos="1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5F605E"/>
    <a:srgbClr val="4C4D4C"/>
    <a:srgbClr val="1D1B5B"/>
    <a:srgbClr val="64629B"/>
    <a:srgbClr val="336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72384" autoAdjust="0"/>
  </p:normalViewPr>
  <p:slideViewPr>
    <p:cSldViewPr snapToGrid="0" snapToObjects="1">
      <p:cViewPr varScale="1">
        <p:scale>
          <a:sx n="105" d="100"/>
          <a:sy n="105" d="100"/>
        </p:scale>
        <p:origin x="1842" y="96"/>
      </p:cViewPr>
      <p:guideLst>
        <p:guide orient="horz" pos="708"/>
        <p:guide pos="16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660C2-99AD-479C-8D30-530EEE9E046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961F4A77-F4A5-4DE4-A5CA-FC72AC40D898}">
      <dgm:prSet phldrT="[Text]"/>
      <dgm:spPr/>
      <dgm:t>
        <a:bodyPr/>
        <a:lstStyle/>
        <a:p>
          <a:r>
            <a:rPr lang="en-US" dirty="0"/>
            <a:t>Describe the mechanism of action for Selective Serotonin Reuptake Inhibitors (SSRIs)</a:t>
          </a:r>
        </a:p>
      </dgm:t>
    </dgm:pt>
    <dgm:pt modelId="{65522A5D-2C08-4410-A75F-2F97D4651395}" type="parTrans" cxnId="{73CCBDC0-47C2-498D-ABEE-E52D593EBB9B}">
      <dgm:prSet/>
      <dgm:spPr/>
      <dgm:t>
        <a:bodyPr/>
        <a:lstStyle/>
        <a:p>
          <a:endParaRPr lang="en-US"/>
        </a:p>
      </dgm:t>
    </dgm:pt>
    <dgm:pt modelId="{DCD6FA25-B024-4A8F-AF7C-8F7230429C7F}" type="sibTrans" cxnId="{73CCBDC0-47C2-498D-ABEE-E52D593EBB9B}">
      <dgm:prSet/>
      <dgm:spPr/>
      <dgm:t>
        <a:bodyPr/>
        <a:lstStyle/>
        <a:p>
          <a:endParaRPr lang="en-US"/>
        </a:p>
      </dgm:t>
    </dgm:pt>
    <dgm:pt modelId="{E0E8EA3B-8DE2-4C8D-93C1-CDFB3CBE46F3}">
      <dgm:prSet phldrT="[Text]"/>
      <dgm:spPr/>
      <dgm:t>
        <a:bodyPr/>
        <a:lstStyle/>
        <a:p>
          <a:r>
            <a:rPr lang="en-US" dirty="0"/>
            <a:t>List three potential adverse drug reactions (ADRs) associated with antipsychotic medications</a:t>
          </a:r>
        </a:p>
      </dgm:t>
    </dgm:pt>
    <dgm:pt modelId="{BCFD701F-4C17-40EE-8C0C-413032A33037}" type="parTrans" cxnId="{B4044FBC-89DB-4620-8305-39818454DFBF}">
      <dgm:prSet/>
      <dgm:spPr/>
      <dgm:t>
        <a:bodyPr/>
        <a:lstStyle/>
        <a:p>
          <a:endParaRPr lang="en-US"/>
        </a:p>
      </dgm:t>
    </dgm:pt>
    <dgm:pt modelId="{8C16F76B-8763-4F89-82AA-692F56A82E9C}" type="sibTrans" cxnId="{B4044FBC-89DB-4620-8305-39818454DFBF}">
      <dgm:prSet/>
      <dgm:spPr/>
      <dgm:t>
        <a:bodyPr/>
        <a:lstStyle/>
        <a:p>
          <a:endParaRPr lang="en-US"/>
        </a:p>
      </dgm:t>
    </dgm:pt>
    <dgm:pt modelId="{C22F3802-A7BA-4246-A7D8-3DDC323035E3}">
      <dgm:prSet phldrT="[Text]"/>
      <dgm:spPr/>
      <dgm:t>
        <a:bodyPr/>
        <a:lstStyle/>
        <a:p>
          <a:r>
            <a:rPr lang="en-US" dirty="0"/>
            <a:t>Identify three types of medications which have drug-drug interactions with lithium</a:t>
          </a:r>
        </a:p>
      </dgm:t>
    </dgm:pt>
    <dgm:pt modelId="{E9FE4B36-0CA1-4A56-888C-3FEEA65E7B3C}" type="parTrans" cxnId="{CADD55AC-C1CC-4560-82FE-781ABD2D8564}">
      <dgm:prSet/>
      <dgm:spPr/>
      <dgm:t>
        <a:bodyPr/>
        <a:lstStyle/>
        <a:p>
          <a:endParaRPr lang="en-US"/>
        </a:p>
      </dgm:t>
    </dgm:pt>
    <dgm:pt modelId="{34D93400-F5D1-4789-8441-2D941A6DA79A}" type="sibTrans" cxnId="{CADD55AC-C1CC-4560-82FE-781ABD2D8564}">
      <dgm:prSet/>
      <dgm:spPr/>
      <dgm:t>
        <a:bodyPr/>
        <a:lstStyle/>
        <a:p>
          <a:endParaRPr lang="en-US"/>
        </a:p>
      </dgm:t>
    </dgm:pt>
    <dgm:pt modelId="{51979554-452F-4CE3-9864-E1541D4D6100}" type="pres">
      <dgm:prSet presAssocID="{950660C2-99AD-479C-8D30-530EEE9E046B}" presName="Name0" presStyleCnt="0">
        <dgm:presLayoutVars>
          <dgm:chMax val="7"/>
          <dgm:chPref val="7"/>
          <dgm:dir/>
        </dgm:presLayoutVars>
      </dgm:prSet>
      <dgm:spPr/>
    </dgm:pt>
    <dgm:pt modelId="{7A6569E2-AA99-41AF-A435-0F84B60E275F}" type="pres">
      <dgm:prSet presAssocID="{950660C2-99AD-479C-8D30-530EEE9E046B}" presName="Name1" presStyleCnt="0"/>
      <dgm:spPr/>
    </dgm:pt>
    <dgm:pt modelId="{F1763F7F-01E6-4D7A-B7EC-E2C539012FA2}" type="pres">
      <dgm:prSet presAssocID="{950660C2-99AD-479C-8D30-530EEE9E046B}" presName="cycle" presStyleCnt="0"/>
      <dgm:spPr/>
    </dgm:pt>
    <dgm:pt modelId="{E7EC1F50-ABA8-4C1C-AC63-62DAFF87474A}" type="pres">
      <dgm:prSet presAssocID="{950660C2-99AD-479C-8D30-530EEE9E046B}" presName="srcNode" presStyleLbl="node1" presStyleIdx="0" presStyleCnt="3"/>
      <dgm:spPr/>
    </dgm:pt>
    <dgm:pt modelId="{E8BE7B7C-1007-4C6A-80BF-BA536E1256F2}" type="pres">
      <dgm:prSet presAssocID="{950660C2-99AD-479C-8D30-530EEE9E046B}" presName="conn" presStyleLbl="parChTrans1D2" presStyleIdx="0" presStyleCnt="1"/>
      <dgm:spPr/>
    </dgm:pt>
    <dgm:pt modelId="{306265B0-7C37-46E6-9C9E-EEED31711B6F}" type="pres">
      <dgm:prSet presAssocID="{950660C2-99AD-479C-8D30-530EEE9E046B}" presName="extraNode" presStyleLbl="node1" presStyleIdx="0" presStyleCnt="3"/>
      <dgm:spPr/>
    </dgm:pt>
    <dgm:pt modelId="{0F14CFBB-347C-46EA-A2F2-C16A200C42EE}" type="pres">
      <dgm:prSet presAssocID="{950660C2-99AD-479C-8D30-530EEE9E046B}" presName="dstNode" presStyleLbl="node1" presStyleIdx="0" presStyleCnt="3"/>
      <dgm:spPr/>
    </dgm:pt>
    <dgm:pt modelId="{2B28A842-DA5A-47C6-BF02-DD6848CC544B}" type="pres">
      <dgm:prSet presAssocID="{961F4A77-F4A5-4DE4-A5CA-FC72AC40D898}" presName="text_1" presStyleLbl="node1" presStyleIdx="0" presStyleCnt="3">
        <dgm:presLayoutVars>
          <dgm:bulletEnabled val="1"/>
        </dgm:presLayoutVars>
      </dgm:prSet>
      <dgm:spPr/>
    </dgm:pt>
    <dgm:pt modelId="{FEF72E01-5F4F-403C-A3DB-73A81CFE2965}" type="pres">
      <dgm:prSet presAssocID="{961F4A77-F4A5-4DE4-A5CA-FC72AC40D898}" presName="accent_1" presStyleCnt="0"/>
      <dgm:spPr/>
    </dgm:pt>
    <dgm:pt modelId="{59D38BF4-D185-4B7C-8905-25EFE0A39979}" type="pres">
      <dgm:prSet presAssocID="{961F4A77-F4A5-4DE4-A5CA-FC72AC40D898}" presName="accentRepeatNode" presStyleLbl="solidFgAcc1" presStyleIdx="0" presStyleCnt="3"/>
      <dgm:spPr/>
    </dgm:pt>
    <dgm:pt modelId="{20D7E6CC-8066-456F-9095-4C5FB1310442}" type="pres">
      <dgm:prSet presAssocID="{E0E8EA3B-8DE2-4C8D-93C1-CDFB3CBE46F3}" presName="text_2" presStyleLbl="node1" presStyleIdx="1" presStyleCnt="3">
        <dgm:presLayoutVars>
          <dgm:bulletEnabled val="1"/>
        </dgm:presLayoutVars>
      </dgm:prSet>
      <dgm:spPr/>
    </dgm:pt>
    <dgm:pt modelId="{E30CA7E6-806A-4027-9595-1D541159D0B2}" type="pres">
      <dgm:prSet presAssocID="{E0E8EA3B-8DE2-4C8D-93C1-CDFB3CBE46F3}" presName="accent_2" presStyleCnt="0"/>
      <dgm:spPr/>
    </dgm:pt>
    <dgm:pt modelId="{999B38F4-EB50-4F9F-B755-2F2E04672345}" type="pres">
      <dgm:prSet presAssocID="{E0E8EA3B-8DE2-4C8D-93C1-CDFB3CBE46F3}" presName="accentRepeatNode" presStyleLbl="solidFgAcc1" presStyleIdx="1" presStyleCnt="3"/>
      <dgm:spPr/>
    </dgm:pt>
    <dgm:pt modelId="{E047572F-D5C2-4459-BDA0-C20756F0F15E}" type="pres">
      <dgm:prSet presAssocID="{C22F3802-A7BA-4246-A7D8-3DDC323035E3}" presName="text_3" presStyleLbl="node1" presStyleIdx="2" presStyleCnt="3">
        <dgm:presLayoutVars>
          <dgm:bulletEnabled val="1"/>
        </dgm:presLayoutVars>
      </dgm:prSet>
      <dgm:spPr/>
    </dgm:pt>
    <dgm:pt modelId="{0454AAF9-5105-4336-833A-B5D050C7DB08}" type="pres">
      <dgm:prSet presAssocID="{C22F3802-A7BA-4246-A7D8-3DDC323035E3}" presName="accent_3" presStyleCnt="0"/>
      <dgm:spPr/>
    </dgm:pt>
    <dgm:pt modelId="{140D38DC-4F19-49C4-8B02-03E2B51D78BE}" type="pres">
      <dgm:prSet presAssocID="{C22F3802-A7BA-4246-A7D8-3DDC323035E3}" presName="accentRepeatNode" presStyleLbl="solidFgAcc1" presStyleIdx="2" presStyleCnt="3"/>
      <dgm:spPr/>
    </dgm:pt>
  </dgm:ptLst>
  <dgm:cxnLst>
    <dgm:cxn modelId="{7EDC260D-A4B9-477B-A915-BF55449AD67D}" type="presOf" srcId="{DCD6FA25-B024-4A8F-AF7C-8F7230429C7F}" destId="{E8BE7B7C-1007-4C6A-80BF-BA536E1256F2}" srcOrd="0" destOrd="0" presId="urn:microsoft.com/office/officeart/2008/layout/VerticalCurvedList"/>
    <dgm:cxn modelId="{6655C069-4951-4E1A-850F-D445F4ACC117}" type="presOf" srcId="{E0E8EA3B-8DE2-4C8D-93C1-CDFB3CBE46F3}" destId="{20D7E6CC-8066-456F-9095-4C5FB1310442}" srcOrd="0" destOrd="0" presId="urn:microsoft.com/office/officeart/2008/layout/VerticalCurvedList"/>
    <dgm:cxn modelId="{7AF5934C-9F46-44FF-9327-4E868E63EE68}" type="presOf" srcId="{950660C2-99AD-479C-8D30-530EEE9E046B}" destId="{51979554-452F-4CE3-9864-E1541D4D6100}" srcOrd="0" destOrd="0" presId="urn:microsoft.com/office/officeart/2008/layout/VerticalCurvedList"/>
    <dgm:cxn modelId="{6646366E-97E4-44CE-BB96-EE666CD8464C}" type="presOf" srcId="{961F4A77-F4A5-4DE4-A5CA-FC72AC40D898}" destId="{2B28A842-DA5A-47C6-BF02-DD6848CC544B}" srcOrd="0" destOrd="0" presId="urn:microsoft.com/office/officeart/2008/layout/VerticalCurvedList"/>
    <dgm:cxn modelId="{E7C97084-E6BE-4E32-B0E3-D4FF0BAF60A2}" type="presOf" srcId="{C22F3802-A7BA-4246-A7D8-3DDC323035E3}" destId="{E047572F-D5C2-4459-BDA0-C20756F0F15E}" srcOrd="0" destOrd="0" presId="urn:microsoft.com/office/officeart/2008/layout/VerticalCurvedList"/>
    <dgm:cxn modelId="{CADD55AC-C1CC-4560-82FE-781ABD2D8564}" srcId="{950660C2-99AD-479C-8D30-530EEE9E046B}" destId="{C22F3802-A7BA-4246-A7D8-3DDC323035E3}" srcOrd="2" destOrd="0" parTransId="{E9FE4B36-0CA1-4A56-888C-3FEEA65E7B3C}" sibTransId="{34D93400-F5D1-4789-8441-2D941A6DA79A}"/>
    <dgm:cxn modelId="{B4044FBC-89DB-4620-8305-39818454DFBF}" srcId="{950660C2-99AD-479C-8D30-530EEE9E046B}" destId="{E0E8EA3B-8DE2-4C8D-93C1-CDFB3CBE46F3}" srcOrd="1" destOrd="0" parTransId="{BCFD701F-4C17-40EE-8C0C-413032A33037}" sibTransId="{8C16F76B-8763-4F89-82AA-692F56A82E9C}"/>
    <dgm:cxn modelId="{73CCBDC0-47C2-498D-ABEE-E52D593EBB9B}" srcId="{950660C2-99AD-479C-8D30-530EEE9E046B}" destId="{961F4A77-F4A5-4DE4-A5CA-FC72AC40D898}" srcOrd="0" destOrd="0" parTransId="{65522A5D-2C08-4410-A75F-2F97D4651395}" sibTransId="{DCD6FA25-B024-4A8F-AF7C-8F7230429C7F}"/>
    <dgm:cxn modelId="{F16BBE39-BF4F-4A89-BD52-F0772016119A}" type="presParOf" srcId="{51979554-452F-4CE3-9864-E1541D4D6100}" destId="{7A6569E2-AA99-41AF-A435-0F84B60E275F}" srcOrd="0" destOrd="0" presId="urn:microsoft.com/office/officeart/2008/layout/VerticalCurvedList"/>
    <dgm:cxn modelId="{2421C1C3-138E-492D-BD0E-FAFE320D8156}" type="presParOf" srcId="{7A6569E2-AA99-41AF-A435-0F84B60E275F}" destId="{F1763F7F-01E6-4D7A-B7EC-E2C539012FA2}" srcOrd="0" destOrd="0" presId="urn:microsoft.com/office/officeart/2008/layout/VerticalCurvedList"/>
    <dgm:cxn modelId="{A70EBE69-AD82-4D17-8166-0D9B93E38918}" type="presParOf" srcId="{F1763F7F-01E6-4D7A-B7EC-E2C539012FA2}" destId="{E7EC1F50-ABA8-4C1C-AC63-62DAFF87474A}" srcOrd="0" destOrd="0" presId="urn:microsoft.com/office/officeart/2008/layout/VerticalCurvedList"/>
    <dgm:cxn modelId="{10AC6E7E-6423-4B73-8BB8-D0EE0FC2E21E}" type="presParOf" srcId="{F1763F7F-01E6-4D7A-B7EC-E2C539012FA2}" destId="{E8BE7B7C-1007-4C6A-80BF-BA536E1256F2}" srcOrd="1" destOrd="0" presId="urn:microsoft.com/office/officeart/2008/layout/VerticalCurvedList"/>
    <dgm:cxn modelId="{3849B104-C716-41EE-83C1-38A967E9C6BB}" type="presParOf" srcId="{F1763F7F-01E6-4D7A-B7EC-E2C539012FA2}" destId="{306265B0-7C37-46E6-9C9E-EEED31711B6F}" srcOrd="2" destOrd="0" presId="urn:microsoft.com/office/officeart/2008/layout/VerticalCurvedList"/>
    <dgm:cxn modelId="{FAF5087C-472A-404D-94DC-EEA731D21FDC}" type="presParOf" srcId="{F1763F7F-01E6-4D7A-B7EC-E2C539012FA2}" destId="{0F14CFBB-347C-46EA-A2F2-C16A200C42EE}" srcOrd="3" destOrd="0" presId="urn:microsoft.com/office/officeart/2008/layout/VerticalCurvedList"/>
    <dgm:cxn modelId="{229B7E3D-3D81-4F8F-8BCF-262390BFBDE8}" type="presParOf" srcId="{7A6569E2-AA99-41AF-A435-0F84B60E275F}" destId="{2B28A842-DA5A-47C6-BF02-DD6848CC544B}" srcOrd="1" destOrd="0" presId="urn:microsoft.com/office/officeart/2008/layout/VerticalCurvedList"/>
    <dgm:cxn modelId="{4F496374-EFE8-4C67-92D7-91DEADEDCBA6}" type="presParOf" srcId="{7A6569E2-AA99-41AF-A435-0F84B60E275F}" destId="{FEF72E01-5F4F-403C-A3DB-73A81CFE2965}" srcOrd="2" destOrd="0" presId="urn:microsoft.com/office/officeart/2008/layout/VerticalCurvedList"/>
    <dgm:cxn modelId="{2E6E0275-0A22-411D-9234-BDBD15588BD7}" type="presParOf" srcId="{FEF72E01-5F4F-403C-A3DB-73A81CFE2965}" destId="{59D38BF4-D185-4B7C-8905-25EFE0A39979}" srcOrd="0" destOrd="0" presId="urn:microsoft.com/office/officeart/2008/layout/VerticalCurvedList"/>
    <dgm:cxn modelId="{3210D6FB-7854-4A31-AD2D-3427846DB322}" type="presParOf" srcId="{7A6569E2-AA99-41AF-A435-0F84B60E275F}" destId="{20D7E6CC-8066-456F-9095-4C5FB1310442}" srcOrd="3" destOrd="0" presId="urn:microsoft.com/office/officeart/2008/layout/VerticalCurvedList"/>
    <dgm:cxn modelId="{313AD634-0B05-4954-A7ED-29ABC23B3F22}" type="presParOf" srcId="{7A6569E2-AA99-41AF-A435-0F84B60E275F}" destId="{E30CA7E6-806A-4027-9595-1D541159D0B2}" srcOrd="4" destOrd="0" presId="urn:microsoft.com/office/officeart/2008/layout/VerticalCurvedList"/>
    <dgm:cxn modelId="{F4F17377-DEFA-49D0-82E2-A2B2AC1C30D4}" type="presParOf" srcId="{E30CA7E6-806A-4027-9595-1D541159D0B2}" destId="{999B38F4-EB50-4F9F-B755-2F2E04672345}" srcOrd="0" destOrd="0" presId="urn:microsoft.com/office/officeart/2008/layout/VerticalCurvedList"/>
    <dgm:cxn modelId="{8470943C-865B-4EB1-BC58-0CA571C694BF}" type="presParOf" srcId="{7A6569E2-AA99-41AF-A435-0F84B60E275F}" destId="{E047572F-D5C2-4459-BDA0-C20756F0F15E}" srcOrd="5" destOrd="0" presId="urn:microsoft.com/office/officeart/2008/layout/VerticalCurvedList"/>
    <dgm:cxn modelId="{0190ECF4-F59F-4D28-9645-3F1D114AC14F}" type="presParOf" srcId="{7A6569E2-AA99-41AF-A435-0F84B60E275F}" destId="{0454AAF9-5105-4336-833A-B5D050C7DB08}" srcOrd="6" destOrd="0" presId="urn:microsoft.com/office/officeart/2008/layout/VerticalCurvedList"/>
    <dgm:cxn modelId="{B2C56B6D-C963-47DE-B711-CFC34C800F61}" type="presParOf" srcId="{0454AAF9-5105-4336-833A-B5D050C7DB08}" destId="{140D38DC-4F19-49C4-8B02-03E2B51D78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30007-0EE9-4909-A88C-FBFD33CEBD1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2CA9E19-D13B-483B-ADB5-C54F3A1510BF}">
      <dgm:prSet phldrT="[Text]"/>
      <dgm:spPr/>
      <dgm:t>
        <a:bodyPr/>
        <a:lstStyle/>
        <a:p>
          <a:r>
            <a:rPr lang="en-US" dirty="0"/>
            <a:t>Introduction</a:t>
          </a:r>
        </a:p>
      </dgm:t>
    </dgm:pt>
    <dgm:pt modelId="{6F8F4CA1-D5D6-47CD-ADCA-F7EC6F28B6A5}" type="parTrans" cxnId="{9F2DE57B-15E9-4060-B99F-2BF5817006F4}">
      <dgm:prSet/>
      <dgm:spPr/>
      <dgm:t>
        <a:bodyPr/>
        <a:lstStyle/>
        <a:p>
          <a:endParaRPr lang="en-US"/>
        </a:p>
      </dgm:t>
    </dgm:pt>
    <dgm:pt modelId="{7259ECF9-D36D-483C-BFC7-C5CCF81FC8EA}" type="sibTrans" cxnId="{9F2DE57B-15E9-4060-B99F-2BF5817006F4}">
      <dgm:prSet/>
      <dgm:spPr/>
      <dgm:t>
        <a:bodyPr/>
        <a:lstStyle/>
        <a:p>
          <a:endParaRPr lang="en-US"/>
        </a:p>
      </dgm:t>
    </dgm:pt>
    <dgm:pt modelId="{C4486A9E-2466-417E-9746-7A7668278035}">
      <dgm:prSet phldrT="[Text]"/>
      <dgm:spPr/>
      <dgm:t>
        <a:bodyPr/>
        <a:lstStyle/>
        <a:p>
          <a:r>
            <a:rPr lang="en-US" dirty="0"/>
            <a:t>Anxiolytics</a:t>
          </a:r>
        </a:p>
      </dgm:t>
    </dgm:pt>
    <dgm:pt modelId="{5ACB9ADF-8523-4B3B-A29E-32082D8F3295}" type="parTrans" cxnId="{0CE8EE29-BF52-488E-917E-2DCA913A5222}">
      <dgm:prSet/>
      <dgm:spPr/>
      <dgm:t>
        <a:bodyPr/>
        <a:lstStyle/>
        <a:p>
          <a:endParaRPr lang="en-US"/>
        </a:p>
      </dgm:t>
    </dgm:pt>
    <dgm:pt modelId="{84B50FBC-C8EE-48B0-A18D-E7177B2385AF}" type="sibTrans" cxnId="{0CE8EE29-BF52-488E-917E-2DCA913A5222}">
      <dgm:prSet/>
      <dgm:spPr/>
      <dgm:t>
        <a:bodyPr/>
        <a:lstStyle/>
        <a:p>
          <a:endParaRPr lang="en-US"/>
        </a:p>
      </dgm:t>
    </dgm:pt>
    <dgm:pt modelId="{0BDD665F-F37A-4C55-89E0-D828E0CE0EF7}">
      <dgm:prSet phldrT="[Text]"/>
      <dgm:spPr/>
      <dgm:t>
        <a:bodyPr/>
        <a:lstStyle/>
        <a:p>
          <a:r>
            <a:rPr lang="en-US" dirty="0"/>
            <a:t>Antidepressants</a:t>
          </a:r>
        </a:p>
      </dgm:t>
    </dgm:pt>
    <dgm:pt modelId="{77CC59C9-4EC7-4BA8-BF54-F423200861E7}" type="parTrans" cxnId="{E0E55B8A-D494-4BDE-8224-D2A8158F76D8}">
      <dgm:prSet/>
      <dgm:spPr/>
      <dgm:t>
        <a:bodyPr/>
        <a:lstStyle/>
        <a:p>
          <a:endParaRPr lang="en-US"/>
        </a:p>
      </dgm:t>
    </dgm:pt>
    <dgm:pt modelId="{76D2BD85-F2A7-4AEF-917D-09021F95D680}" type="sibTrans" cxnId="{E0E55B8A-D494-4BDE-8224-D2A8158F76D8}">
      <dgm:prSet/>
      <dgm:spPr/>
      <dgm:t>
        <a:bodyPr/>
        <a:lstStyle/>
        <a:p>
          <a:endParaRPr lang="en-US"/>
        </a:p>
      </dgm:t>
    </dgm:pt>
    <dgm:pt modelId="{D79CFE97-2ED8-4C71-9284-AB433DB16BE1}">
      <dgm:prSet phldrT="[Text]"/>
      <dgm:spPr/>
      <dgm:t>
        <a:bodyPr/>
        <a:lstStyle/>
        <a:p>
          <a:r>
            <a:rPr lang="en-US" dirty="0"/>
            <a:t>Antipsychotics</a:t>
          </a:r>
        </a:p>
      </dgm:t>
    </dgm:pt>
    <dgm:pt modelId="{FA278805-C5C3-42C7-BC4D-5D909C9D2416}" type="parTrans" cxnId="{1DAB881E-610F-42FE-BBE9-FF484DFE1332}">
      <dgm:prSet/>
      <dgm:spPr/>
      <dgm:t>
        <a:bodyPr/>
        <a:lstStyle/>
        <a:p>
          <a:endParaRPr lang="en-US"/>
        </a:p>
      </dgm:t>
    </dgm:pt>
    <dgm:pt modelId="{EC944BE3-35FB-47D8-9A89-7F5358E72E1A}" type="sibTrans" cxnId="{1DAB881E-610F-42FE-BBE9-FF484DFE1332}">
      <dgm:prSet/>
      <dgm:spPr/>
      <dgm:t>
        <a:bodyPr/>
        <a:lstStyle/>
        <a:p>
          <a:endParaRPr lang="en-US"/>
        </a:p>
      </dgm:t>
    </dgm:pt>
    <dgm:pt modelId="{7412CEB5-1CC4-4CA9-9BC4-965ED5493B71}">
      <dgm:prSet phldrT="[Text]"/>
      <dgm:spPr/>
      <dgm:t>
        <a:bodyPr/>
        <a:lstStyle/>
        <a:p>
          <a:r>
            <a:rPr lang="en-US" dirty="0"/>
            <a:t>Mood Stabilizers</a:t>
          </a:r>
        </a:p>
      </dgm:t>
    </dgm:pt>
    <dgm:pt modelId="{1421BEDF-85ED-42A8-923E-AE7DD2CF5740}" type="parTrans" cxnId="{3C60025B-1078-4E02-AC70-FF63270F2752}">
      <dgm:prSet/>
      <dgm:spPr/>
      <dgm:t>
        <a:bodyPr/>
        <a:lstStyle/>
        <a:p>
          <a:endParaRPr lang="en-US"/>
        </a:p>
      </dgm:t>
    </dgm:pt>
    <dgm:pt modelId="{58D9DE26-F8BF-4654-BA12-9F60EA88E210}" type="sibTrans" cxnId="{3C60025B-1078-4E02-AC70-FF63270F2752}">
      <dgm:prSet/>
      <dgm:spPr/>
      <dgm:t>
        <a:bodyPr/>
        <a:lstStyle/>
        <a:p>
          <a:endParaRPr lang="en-US"/>
        </a:p>
      </dgm:t>
    </dgm:pt>
    <dgm:pt modelId="{1B4CAF1A-E813-4C77-B2C0-6DACB328FFAB}">
      <dgm:prSet phldrT="[Text]"/>
      <dgm:spPr/>
      <dgm:t>
        <a:bodyPr/>
        <a:lstStyle/>
        <a:p>
          <a:r>
            <a:rPr lang="en-US" dirty="0"/>
            <a:t>Medications for substance-related disorders </a:t>
          </a:r>
        </a:p>
      </dgm:t>
    </dgm:pt>
    <dgm:pt modelId="{4812184C-A616-4FA8-B80B-E44AD6CD4D78}" type="parTrans" cxnId="{6B4B3D28-D96F-42C2-9110-A5AC00BD12D3}">
      <dgm:prSet/>
      <dgm:spPr/>
      <dgm:t>
        <a:bodyPr/>
        <a:lstStyle/>
        <a:p>
          <a:endParaRPr lang="en-US"/>
        </a:p>
      </dgm:t>
    </dgm:pt>
    <dgm:pt modelId="{D75891B7-FC33-4BC9-AFE2-F444DA9B62AF}" type="sibTrans" cxnId="{6B4B3D28-D96F-42C2-9110-A5AC00BD12D3}">
      <dgm:prSet/>
      <dgm:spPr/>
      <dgm:t>
        <a:bodyPr/>
        <a:lstStyle/>
        <a:p>
          <a:endParaRPr lang="en-US"/>
        </a:p>
      </dgm:t>
    </dgm:pt>
    <dgm:pt modelId="{A8B27DA3-2CFE-4CF0-AD22-558507CF9592}" type="pres">
      <dgm:prSet presAssocID="{83630007-0EE9-4909-A88C-FBFD33CEBD10}" presName="Name0" presStyleCnt="0">
        <dgm:presLayoutVars>
          <dgm:chMax val="7"/>
          <dgm:chPref val="7"/>
          <dgm:dir/>
        </dgm:presLayoutVars>
      </dgm:prSet>
      <dgm:spPr/>
    </dgm:pt>
    <dgm:pt modelId="{3A8BCF4C-C382-4DA2-9501-C2840D2E533E}" type="pres">
      <dgm:prSet presAssocID="{83630007-0EE9-4909-A88C-FBFD33CEBD10}" presName="Name1" presStyleCnt="0"/>
      <dgm:spPr/>
    </dgm:pt>
    <dgm:pt modelId="{CBA8DF96-0C13-4AC9-BEF7-1760B8DC0334}" type="pres">
      <dgm:prSet presAssocID="{83630007-0EE9-4909-A88C-FBFD33CEBD10}" presName="cycle" presStyleCnt="0"/>
      <dgm:spPr/>
    </dgm:pt>
    <dgm:pt modelId="{D671CA99-4028-475F-BA56-82DE6E6EF92D}" type="pres">
      <dgm:prSet presAssocID="{83630007-0EE9-4909-A88C-FBFD33CEBD10}" presName="srcNode" presStyleLbl="node1" presStyleIdx="0" presStyleCnt="6"/>
      <dgm:spPr/>
    </dgm:pt>
    <dgm:pt modelId="{10772496-1C51-4E80-8057-61D61FBF6E91}" type="pres">
      <dgm:prSet presAssocID="{83630007-0EE9-4909-A88C-FBFD33CEBD10}" presName="conn" presStyleLbl="parChTrans1D2" presStyleIdx="0" presStyleCnt="1"/>
      <dgm:spPr/>
    </dgm:pt>
    <dgm:pt modelId="{89521B0F-71C2-48E2-B5C8-76A161CF7790}" type="pres">
      <dgm:prSet presAssocID="{83630007-0EE9-4909-A88C-FBFD33CEBD10}" presName="extraNode" presStyleLbl="node1" presStyleIdx="0" presStyleCnt="6"/>
      <dgm:spPr/>
    </dgm:pt>
    <dgm:pt modelId="{4D7BA3A0-7A44-45B8-92BC-77D367835EDC}" type="pres">
      <dgm:prSet presAssocID="{83630007-0EE9-4909-A88C-FBFD33CEBD10}" presName="dstNode" presStyleLbl="node1" presStyleIdx="0" presStyleCnt="6"/>
      <dgm:spPr/>
    </dgm:pt>
    <dgm:pt modelId="{2C8CD152-D6F4-4944-9869-639994C49ADB}" type="pres">
      <dgm:prSet presAssocID="{F2CA9E19-D13B-483B-ADB5-C54F3A1510BF}" presName="text_1" presStyleLbl="node1" presStyleIdx="0" presStyleCnt="6">
        <dgm:presLayoutVars>
          <dgm:bulletEnabled val="1"/>
        </dgm:presLayoutVars>
      </dgm:prSet>
      <dgm:spPr/>
    </dgm:pt>
    <dgm:pt modelId="{F7B5D7B6-CC13-4D45-859C-9B2B080732AC}" type="pres">
      <dgm:prSet presAssocID="{F2CA9E19-D13B-483B-ADB5-C54F3A1510BF}" presName="accent_1" presStyleCnt="0"/>
      <dgm:spPr/>
    </dgm:pt>
    <dgm:pt modelId="{5DB34E4A-9F15-4176-94DC-BDF3F858C499}" type="pres">
      <dgm:prSet presAssocID="{F2CA9E19-D13B-483B-ADB5-C54F3A1510BF}" presName="accentRepeatNode" presStyleLbl="solidFgAcc1" presStyleIdx="0" presStyleCnt="6"/>
      <dgm:spPr/>
    </dgm:pt>
    <dgm:pt modelId="{A05E540F-A923-4FBF-8E5A-B008C9E35A0D}" type="pres">
      <dgm:prSet presAssocID="{C4486A9E-2466-417E-9746-7A7668278035}" presName="text_2" presStyleLbl="node1" presStyleIdx="1" presStyleCnt="6">
        <dgm:presLayoutVars>
          <dgm:bulletEnabled val="1"/>
        </dgm:presLayoutVars>
      </dgm:prSet>
      <dgm:spPr/>
    </dgm:pt>
    <dgm:pt modelId="{1F6A1C18-CD9E-4708-90B6-A732FE538A1D}" type="pres">
      <dgm:prSet presAssocID="{C4486A9E-2466-417E-9746-7A7668278035}" presName="accent_2" presStyleCnt="0"/>
      <dgm:spPr/>
    </dgm:pt>
    <dgm:pt modelId="{0C369B3C-9AA4-445A-99B0-35FEC8D5C85C}" type="pres">
      <dgm:prSet presAssocID="{C4486A9E-2466-417E-9746-7A7668278035}" presName="accentRepeatNode" presStyleLbl="solidFgAcc1" presStyleIdx="1" presStyleCnt="6"/>
      <dgm:spPr/>
    </dgm:pt>
    <dgm:pt modelId="{FEB90946-DF79-4C31-A838-CAC05DE08EE1}" type="pres">
      <dgm:prSet presAssocID="{0BDD665F-F37A-4C55-89E0-D828E0CE0EF7}" presName="text_3" presStyleLbl="node1" presStyleIdx="2" presStyleCnt="6">
        <dgm:presLayoutVars>
          <dgm:bulletEnabled val="1"/>
        </dgm:presLayoutVars>
      </dgm:prSet>
      <dgm:spPr/>
    </dgm:pt>
    <dgm:pt modelId="{A62AE32F-E95D-45DB-8981-72430A7F9789}" type="pres">
      <dgm:prSet presAssocID="{0BDD665F-F37A-4C55-89E0-D828E0CE0EF7}" presName="accent_3" presStyleCnt="0"/>
      <dgm:spPr/>
    </dgm:pt>
    <dgm:pt modelId="{D5137B03-4497-472A-A469-4C36CE53D97C}" type="pres">
      <dgm:prSet presAssocID="{0BDD665F-F37A-4C55-89E0-D828E0CE0EF7}" presName="accentRepeatNode" presStyleLbl="solidFgAcc1" presStyleIdx="2" presStyleCnt="6"/>
      <dgm:spPr/>
    </dgm:pt>
    <dgm:pt modelId="{C1419575-3CA6-4022-A863-1B1AB56C45CA}" type="pres">
      <dgm:prSet presAssocID="{D79CFE97-2ED8-4C71-9284-AB433DB16BE1}" presName="text_4" presStyleLbl="node1" presStyleIdx="3" presStyleCnt="6">
        <dgm:presLayoutVars>
          <dgm:bulletEnabled val="1"/>
        </dgm:presLayoutVars>
      </dgm:prSet>
      <dgm:spPr/>
    </dgm:pt>
    <dgm:pt modelId="{A7A4D23E-C76E-4146-9E23-FF3FE71830EA}" type="pres">
      <dgm:prSet presAssocID="{D79CFE97-2ED8-4C71-9284-AB433DB16BE1}" presName="accent_4" presStyleCnt="0"/>
      <dgm:spPr/>
    </dgm:pt>
    <dgm:pt modelId="{A68273C4-92E4-4F47-ADD1-23B558DD9641}" type="pres">
      <dgm:prSet presAssocID="{D79CFE97-2ED8-4C71-9284-AB433DB16BE1}" presName="accentRepeatNode" presStyleLbl="solidFgAcc1" presStyleIdx="3" presStyleCnt="6"/>
      <dgm:spPr/>
    </dgm:pt>
    <dgm:pt modelId="{0F1C0E54-4FCA-472B-BB79-D87C6D0F7290}" type="pres">
      <dgm:prSet presAssocID="{7412CEB5-1CC4-4CA9-9BC4-965ED5493B71}" presName="text_5" presStyleLbl="node1" presStyleIdx="4" presStyleCnt="6">
        <dgm:presLayoutVars>
          <dgm:bulletEnabled val="1"/>
        </dgm:presLayoutVars>
      </dgm:prSet>
      <dgm:spPr/>
    </dgm:pt>
    <dgm:pt modelId="{374AB839-2B43-40AA-A6CD-8A230976A2E1}" type="pres">
      <dgm:prSet presAssocID="{7412CEB5-1CC4-4CA9-9BC4-965ED5493B71}" presName="accent_5" presStyleCnt="0"/>
      <dgm:spPr/>
    </dgm:pt>
    <dgm:pt modelId="{CE017333-F95B-44F1-A2F1-C5734C91650D}" type="pres">
      <dgm:prSet presAssocID="{7412CEB5-1CC4-4CA9-9BC4-965ED5493B71}" presName="accentRepeatNode" presStyleLbl="solidFgAcc1" presStyleIdx="4" presStyleCnt="6"/>
      <dgm:spPr/>
    </dgm:pt>
    <dgm:pt modelId="{D9E5110D-7845-4574-A135-A3238BB9CD8B}" type="pres">
      <dgm:prSet presAssocID="{1B4CAF1A-E813-4C77-B2C0-6DACB328FFAB}" presName="text_6" presStyleLbl="node1" presStyleIdx="5" presStyleCnt="6">
        <dgm:presLayoutVars>
          <dgm:bulletEnabled val="1"/>
        </dgm:presLayoutVars>
      </dgm:prSet>
      <dgm:spPr/>
    </dgm:pt>
    <dgm:pt modelId="{55E71EAE-AFED-485F-B4CD-74AE83559CB3}" type="pres">
      <dgm:prSet presAssocID="{1B4CAF1A-E813-4C77-B2C0-6DACB328FFAB}" presName="accent_6" presStyleCnt="0"/>
      <dgm:spPr/>
    </dgm:pt>
    <dgm:pt modelId="{6B800C51-29B2-4C55-9F1C-B70E6DDD8EC8}" type="pres">
      <dgm:prSet presAssocID="{1B4CAF1A-E813-4C77-B2C0-6DACB328FFAB}" presName="accentRepeatNode" presStyleLbl="solidFgAcc1" presStyleIdx="5" presStyleCnt="6"/>
      <dgm:spPr/>
    </dgm:pt>
  </dgm:ptLst>
  <dgm:cxnLst>
    <dgm:cxn modelId="{B339211E-A419-4B4E-8DE5-761BB9844CBB}" type="presOf" srcId="{F2CA9E19-D13B-483B-ADB5-C54F3A1510BF}" destId="{2C8CD152-D6F4-4944-9869-639994C49ADB}" srcOrd="0" destOrd="0" presId="urn:microsoft.com/office/officeart/2008/layout/VerticalCurvedList"/>
    <dgm:cxn modelId="{1DAB881E-610F-42FE-BBE9-FF484DFE1332}" srcId="{83630007-0EE9-4909-A88C-FBFD33CEBD10}" destId="{D79CFE97-2ED8-4C71-9284-AB433DB16BE1}" srcOrd="3" destOrd="0" parTransId="{FA278805-C5C3-42C7-BC4D-5D909C9D2416}" sibTransId="{EC944BE3-35FB-47D8-9A89-7F5358E72E1A}"/>
    <dgm:cxn modelId="{6B4B3D28-D96F-42C2-9110-A5AC00BD12D3}" srcId="{83630007-0EE9-4909-A88C-FBFD33CEBD10}" destId="{1B4CAF1A-E813-4C77-B2C0-6DACB328FFAB}" srcOrd="5" destOrd="0" parTransId="{4812184C-A616-4FA8-B80B-E44AD6CD4D78}" sibTransId="{D75891B7-FC33-4BC9-AFE2-F444DA9B62AF}"/>
    <dgm:cxn modelId="{0CE8EE29-BF52-488E-917E-2DCA913A5222}" srcId="{83630007-0EE9-4909-A88C-FBFD33CEBD10}" destId="{C4486A9E-2466-417E-9746-7A7668278035}" srcOrd="1" destOrd="0" parTransId="{5ACB9ADF-8523-4B3B-A29E-32082D8F3295}" sibTransId="{84B50FBC-C8EE-48B0-A18D-E7177B2385AF}"/>
    <dgm:cxn modelId="{24136E3D-037B-40B5-A5DA-E5D46138E02A}" type="presOf" srcId="{1B4CAF1A-E813-4C77-B2C0-6DACB328FFAB}" destId="{D9E5110D-7845-4574-A135-A3238BB9CD8B}" srcOrd="0" destOrd="0" presId="urn:microsoft.com/office/officeart/2008/layout/VerticalCurvedList"/>
    <dgm:cxn modelId="{3C60025B-1078-4E02-AC70-FF63270F2752}" srcId="{83630007-0EE9-4909-A88C-FBFD33CEBD10}" destId="{7412CEB5-1CC4-4CA9-9BC4-965ED5493B71}" srcOrd="4" destOrd="0" parTransId="{1421BEDF-85ED-42A8-923E-AE7DD2CF5740}" sibTransId="{58D9DE26-F8BF-4654-BA12-9F60EA88E210}"/>
    <dgm:cxn modelId="{7C0CFD61-86AF-4B6C-B370-A9ADBE9F327E}" type="presOf" srcId="{7259ECF9-D36D-483C-BFC7-C5CCF81FC8EA}" destId="{10772496-1C51-4E80-8057-61D61FBF6E91}" srcOrd="0" destOrd="0" presId="urn:microsoft.com/office/officeart/2008/layout/VerticalCurvedList"/>
    <dgm:cxn modelId="{38656365-573C-486C-A27F-D54B5C8FD592}" type="presOf" srcId="{0BDD665F-F37A-4C55-89E0-D828E0CE0EF7}" destId="{FEB90946-DF79-4C31-A838-CAC05DE08EE1}" srcOrd="0" destOrd="0" presId="urn:microsoft.com/office/officeart/2008/layout/VerticalCurvedList"/>
    <dgm:cxn modelId="{AA46726C-3D81-4A20-89AF-4A2616C4432C}" type="presOf" srcId="{7412CEB5-1CC4-4CA9-9BC4-965ED5493B71}" destId="{0F1C0E54-4FCA-472B-BB79-D87C6D0F7290}" srcOrd="0" destOrd="0" presId="urn:microsoft.com/office/officeart/2008/layout/VerticalCurvedList"/>
    <dgm:cxn modelId="{9F2DE57B-15E9-4060-B99F-2BF5817006F4}" srcId="{83630007-0EE9-4909-A88C-FBFD33CEBD10}" destId="{F2CA9E19-D13B-483B-ADB5-C54F3A1510BF}" srcOrd="0" destOrd="0" parTransId="{6F8F4CA1-D5D6-47CD-ADCA-F7EC6F28B6A5}" sibTransId="{7259ECF9-D36D-483C-BFC7-C5CCF81FC8EA}"/>
    <dgm:cxn modelId="{E0E55B8A-D494-4BDE-8224-D2A8158F76D8}" srcId="{83630007-0EE9-4909-A88C-FBFD33CEBD10}" destId="{0BDD665F-F37A-4C55-89E0-D828E0CE0EF7}" srcOrd="2" destOrd="0" parTransId="{77CC59C9-4EC7-4BA8-BF54-F423200861E7}" sibTransId="{76D2BD85-F2A7-4AEF-917D-09021F95D680}"/>
    <dgm:cxn modelId="{97697C9F-7E9C-41AD-837D-4AD7B689F707}" type="presOf" srcId="{D79CFE97-2ED8-4C71-9284-AB433DB16BE1}" destId="{C1419575-3CA6-4022-A863-1B1AB56C45CA}" srcOrd="0" destOrd="0" presId="urn:microsoft.com/office/officeart/2008/layout/VerticalCurvedList"/>
    <dgm:cxn modelId="{CDAA6AEC-BFB8-4941-8221-47C379908737}" type="presOf" srcId="{83630007-0EE9-4909-A88C-FBFD33CEBD10}" destId="{A8B27DA3-2CFE-4CF0-AD22-558507CF9592}" srcOrd="0" destOrd="0" presId="urn:microsoft.com/office/officeart/2008/layout/VerticalCurvedList"/>
    <dgm:cxn modelId="{09F4D7FE-93DB-477D-B1AF-54078588AB9E}" type="presOf" srcId="{C4486A9E-2466-417E-9746-7A7668278035}" destId="{A05E540F-A923-4FBF-8E5A-B008C9E35A0D}" srcOrd="0" destOrd="0" presId="urn:microsoft.com/office/officeart/2008/layout/VerticalCurvedList"/>
    <dgm:cxn modelId="{818FE6D8-A7C9-42A1-AD72-EAEAED775A4C}" type="presParOf" srcId="{A8B27DA3-2CFE-4CF0-AD22-558507CF9592}" destId="{3A8BCF4C-C382-4DA2-9501-C2840D2E533E}" srcOrd="0" destOrd="0" presId="urn:microsoft.com/office/officeart/2008/layout/VerticalCurvedList"/>
    <dgm:cxn modelId="{EC44B900-DC68-4121-A919-9C5EA91FB3DD}" type="presParOf" srcId="{3A8BCF4C-C382-4DA2-9501-C2840D2E533E}" destId="{CBA8DF96-0C13-4AC9-BEF7-1760B8DC0334}" srcOrd="0" destOrd="0" presId="urn:microsoft.com/office/officeart/2008/layout/VerticalCurvedList"/>
    <dgm:cxn modelId="{474A1B48-6F74-427C-9440-5EC26F76BA0C}" type="presParOf" srcId="{CBA8DF96-0C13-4AC9-BEF7-1760B8DC0334}" destId="{D671CA99-4028-475F-BA56-82DE6E6EF92D}" srcOrd="0" destOrd="0" presId="urn:microsoft.com/office/officeart/2008/layout/VerticalCurvedList"/>
    <dgm:cxn modelId="{5732E01F-1B7D-49F7-84A7-177ABCD0F373}" type="presParOf" srcId="{CBA8DF96-0C13-4AC9-BEF7-1760B8DC0334}" destId="{10772496-1C51-4E80-8057-61D61FBF6E91}" srcOrd="1" destOrd="0" presId="urn:microsoft.com/office/officeart/2008/layout/VerticalCurvedList"/>
    <dgm:cxn modelId="{B39507E4-FFE8-43C6-B060-7222AD95BC2D}" type="presParOf" srcId="{CBA8DF96-0C13-4AC9-BEF7-1760B8DC0334}" destId="{89521B0F-71C2-48E2-B5C8-76A161CF7790}" srcOrd="2" destOrd="0" presId="urn:microsoft.com/office/officeart/2008/layout/VerticalCurvedList"/>
    <dgm:cxn modelId="{C24D538F-B3E2-4FF7-B6A6-FF2AB4BDD791}" type="presParOf" srcId="{CBA8DF96-0C13-4AC9-BEF7-1760B8DC0334}" destId="{4D7BA3A0-7A44-45B8-92BC-77D367835EDC}" srcOrd="3" destOrd="0" presId="urn:microsoft.com/office/officeart/2008/layout/VerticalCurvedList"/>
    <dgm:cxn modelId="{7BE90BB9-8C90-4600-A771-FFD0232598C8}" type="presParOf" srcId="{3A8BCF4C-C382-4DA2-9501-C2840D2E533E}" destId="{2C8CD152-D6F4-4944-9869-639994C49ADB}" srcOrd="1" destOrd="0" presId="urn:microsoft.com/office/officeart/2008/layout/VerticalCurvedList"/>
    <dgm:cxn modelId="{C553A50D-6A21-4105-B9FD-46EF1B406A7E}" type="presParOf" srcId="{3A8BCF4C-C382-4DA2-9501-C2840D2E533E}" destId="{F7B5D7B6-CC13-4D45-859C-9B2B080732AC}" srcOrd="2" destOrd="0" presId="urn:microsoft.com/office/officeart/2008/layout/VerticalCurvedList"/>
    <dgm:cxn modelId="{AF92E048-34E3-4254-9B13-3520924E0CE4}" type="presParOf" srcId="{F7B5D7B6-CC13-4D45-859C-9B2B080732AC}" destId="{5DB34E4A-9F15-4176-94DC-BDF3F858C499}" srcOrd="0" destOrd="0" presId="urn:microsoft.com/office/officeart/2008/layout/VerticalCurvedList"/>
    <dgm:cxn modelId="{FBFD330B-591D-48C9-8D4D-DACC9D9E803D}" type="presParOf" srcId="{3A8BCF4C-C382-4DA2-9501-C2840D2E533E}" destId="{A05E540F-A923-4FBF-8E5A-B008C9E35A0D}" srcOrd="3" destOrd="0" presId="urn:microsoft.com/office/officeart/2008/layout/VerticalCurvedList"/>
    <dgm:cxn modelId="{B517FEE3-37FF-41B1-B2EE-730F9B848FB5}" type="presParOf" srcId="{3A8BCF4C-C382-4DA2-9501-C2840D2E533E}" destId="{1F6A1C18-CD9E-4708-90B6-A732FE538A1D}" srcOrd="4" destOrd="0" presId="urn:microsoft.com/office/officeart/2008/layout/VerticalCurvedList"/>
    <dgm:cxn modelId="{4BBA1AB5-BC25-40D2-B4DA-FC953F4B02C8}" type="presParOf" srcId="{1F6A1C18-CD9E-4708-90B6-A732FE538A1D}" destId="{0C369B3C-9AA4-445A-99B0-35FEC8D5C85C}" srcOrd="0" destOrd="0" presId="urn:microsoft.com/office/officeart/2008/layout/VerticalCurvedList"/>
    <dgm:cxn modelId="{92E80935-0FFD-4BCC-AD5C-C1364E180D41}" type="presParOf" srcId="{3A8BCF4C-C382-4DA2-9501-C2840D2E533E}" destId="{FEB90946-DF79-4C31-A838-CAC05DE08EE1}" srcOrd="5" destOrd="0" presId="urn:microsoft.com/office/officeart/2008/layout/VerticalCurvedList"/>
    <dgm:cxn modelId="{F1A7B3C3-AA2E-4F87-BE85-47B2CBC66ACA}" type="presParOf" srcId="{3A8BCF4C-C382-4DA2-9501-C2840D2E533E}" destId="{A62AE32F-E95D-45DB-8981-72430A7F9789}" srcOrd="6" destOrd="0" presId="urn:microsoft.com/office/officeart/2008/layout/VerticalCurvedList"/>
    <dgm:cxn modelId="{D408A9F1-A26F-4059-A7AA-881E56035264}" type="presParOf" srcId="{A62AE32F-E95D-45DB-8981-72430A7F9789}" destId="{D5137B03-4497-472A-A469-4C36CE53D97C}" srcOrd="0" destOrd="0" presId="urn:microsoft.com/office/officeart/2008/layout/VerticalCurvedList"/>
    <dgm:cxn modelId="{F98BD8E9-7237-4CCB-B8EB-1BB816FC4052}" type="presParOf" srcId="{3A8BCF4C-C382-4DA2-9501-C2840D2E533E}" destId="{C1419575-3CA6-4022-A863-1B1AB56C45CA}" srcOrd="7" destOrd="0" presId="urn:microsoft.com/office/officeart/2008/layout/VerticalCurvedList"/>
    <dgm:cxn modelId="{28576548-6B23-4078-8486-D3CE87ABE9E5}" type="presParOf" srcId="{3A8BCF4C-C382-4DA2-9501-C2840D2E533E}" destId="{A7A4D23E-C76E-4146-9E23-FF3FE71830EA}" srcOrd="8" destOrd="0" presId="urn:microsoft.com/office/officeart/2008/layout/VerticalCurvedList"/>
    <dgm:cxn modelId="{A2131B0E-AAA3-41F7-8D34-A6A18B8714C6}" type="presParOf" srcId="{A7A4D23E-C76E-4146-9E23-FF3FE71830EA}" destId="{A68273C4-92E4-4F47-ADD1-23B558DD9641}" srcOrd="0" destOrd="0" presId="urn:microsoft.com/office/officeart/2008/layout/VerticalCurvedList"/>
    <dgm:cxn modelId="{F13131AF-4B1F-432C-B158-3E2F8C0695D5}" type="presParOf" srcId="{3A8BCF4C-C382-4DA2-9501-C2840D2E533E}" destId="{0F1C0E54-4FCA-472B-BB79-D87C6D0F7290}" srcOrd="9" destOrd="0" presId="urn:microsoft.com/office/officeart/2008/layout/VerticalCurvedList"/>
    <dgm:cxn modelId="{A1C03F55-ED32-4117-A042-D8596D7C1F1C}" type="presParOf" srcId="{3A8BCF4C-C382-4DA2-9501-C2840D2E533E}" destId="{374AB839-2B43-40AA-A6CD-8A230976A2E1}" srcOrd="10" destOrd="0" presId="urn:microsoft.com/office/officeart/2008/layout/VerticalCurvedList"/>
    <dgm:cxn modelId="{CF57CFB5-E00D-4052-84F9-77960A47F115}" type="presParOf" srcId="{374AB839-2B43-40AA-A6CD-8A230976A2E1}" destId="{CE017333-F95B-44F1-A2F1-C5734C91650D}" srcOrd="0" destOrd="0" presId="urn:microsoft.com/office/officeart/2008/layout/VerticalCurvedList"/>
    <dgm:cxn modelId="{293D53B9-BCED-4034-9C83-B97A3A475AE8}" type="presParOf" srcId="{3A8BCF4C-C382-4DA2-9501-C2840D2E533E}" destId="{D9E5110D-7845-4574-A135-A3238BB9CD8B}" srcOrd="11" destOrd="0" presId="urn:microsoft.com/office/officeart/2008/layout/VerticalCurvedList"/>
    <dgm:cxn modelId="{27D07867-BAF6-447F-A7C3-51D2E5B75B6D}" type="presParOf" srcId="{3A8BCF4C-C382-4DA2-9501-C2840D2E533E}" destId="{55E71EAE-AFED-485F-B4CD-74AE83559CB3}" srcOrd="12" destOrd="0" presId="urn:microsoft.com/office/officeart/2008/layout/VerticalCurvedList"/>
    <dgm:cxn modelId="{140F4035-D38A-4A84-98BB-B2D72DE8C1C2}" type="presParOf" srcId="{55E71EAE-AFED-485F-B4CD-74AE83559CB3}" destId="{6B800C51-29B2-4C55-9F1C-B70E6DDD8E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AB468-8059-4E8C-B381-C9DDD4FEB86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48D93EE-EB23-4B6A-8DD8-E88ED0C9EA96}">
      <dgm:prSet/>
      <dgm:spPr/>
      <dgm:t>
        <a:bodyPr/>
        <a:lstStyle/>
        <a:p>
          <a:pPr>
            <a:lnSpc>
              <a:spcPct val="100000"/>
            </a:lnSpc>
            <a:defRPr cap="all"/>
          </a:pPr>
          <a:r>
            <a:rPr lang="en-US" dirty="0"/>
            <a:t>Oral (PO)</a:t>
          </a:r>
        </a:p>
      </dgm:t>
    </dgm:pt>
    <dgm:pt modelId="{BFACAEB4-EB67-439E-BAF2-DAAC711F145A}" type="parTrans" cxnId="{FDBDCE20-B799-4B86-9B4B-6B3F0DD20DF0}">
      <dgm:prSet/>
      <dgm:spPr/>
      <dgm:t>
        <a:bodyPr/>
        <a:lstStyle/>
        <a:p>
          <a:endParaRPr lang="en-US"/>
        </a:p>
      </dgm:t>
    </dgm:pt>
    <dgm:pt modelId="{F43575CE-A896-4EDD-9C55-169473C0E0F9}" type="sibTrans" cxnId="{FDBDCE20-B799-4B86-9B4B-6B3F0DD20DF0}">
      <dgm:prSet/>
      <dgm:spPr/>
      <dgm:t>
        <a:bodyPr/>
        <a:lstStyle/>
        <a:p>
          <a:endParaRPr lang="en-US"/>
        </a:p>
      </dgm:t>
    </dgm:pt>
    <dgm:pt modelId="{E0B4F5A1-A5EB-4456-B0DC-5D37C962204E}">
      <dgm:prSet/>
      <dgm:spPr/>
      <dgm:t>
        <a:bodyPr/>
        <a:lstStyle/>
        <a:p>
          <a:pPr>
            <a:lnSpc>
              <a:spcPct val="100000"/>
            </a:lnSpc>
            <a:defRPr cap="all"/>
          </a:pPr>
          <a:r>
            <a:rPr lang="en-US" dirty="0"/>
            <a:t>Sublingual (SL)</a:t>
          </a:r>
        </a:p>
      </dgm:t>
    </dgm:pt>
    <dgm:pt modelId="{1973B670-BF31-4DE6-AF3F-43C3D0C9FEF2}" type="parTrans" cxnId="{EDF8C3A8-2276-4B84-A54D-D667220E6710}">
      <dgm:prSet/>
      <dgm:spPr/>
      <dgm:t>
        <a:bodyPr/>
        <a:lstStyle/>
        <a:p>
          <a:endParaRPr lang="en-US"/>
        </a:p>
      </dgm:t>
    </dgm:pt>
    <dgm:pt modelId="{7464080A-1BCA-4935-A775-21181C062647}" type="sibTrans" cxnId="{EDF8C3A8-2276-4B84-A54D-D667220E6710}">
      <dgm:prSet/>
      <dgm:spPr/>
      <dgm:t>
        <a:bodyPr/>
        <a:lstStyle/>
        <a:p>
          <a:endParaRPr lang="en-US"/>
        </a:p>
      </dgm:t>
    </dgm:pt>
    <dgm:pt modelId="{389E4958-48FA-4453-BFB8-0CC39B3AE507}">
      <dgm:prSet/>
      <dgm:spPr/>
      <dgm:t>
        <a:bodyPr/>
        <a:lstStyle/>
        <a:p>
          <a:pPr>
            <a:lnSpc>
              <a:spcPct val="100000"/>
            </a:lnSpc>
            <a:defRPr cap="all"/>
          </a:pPr>
          <a:r>
            <a:rPr lang="en-US" dirty="0"/>
            <a:t>nasal</a:t>
          </a:r>
        </a:p>
      </dgm:t>
    </dgm:pt>
    <dgm:pt modelId="{7D4E9780-60FA-4BC9-9116-3DE109D3AFAA}" type="parTrans" cxnId="{413AD99E-1660-4752-B9EB-A30012F28E68}">
      <dgm:prSet/>
      <dgm:spPr/>
      <dgm:t>
        <a:bodyPr/>
        <a:lstStyle/>
        <a:p>
          <a:endParaRPr lang="en-US"/>
        </a:p>
      </dgm:t>
    </dgm:pt>
    <dgm:pt modelId="{010115CE-EDE4-4DC9-A6BB-220D80C8389E}" type="sibTrans" cxnId="{413AD99E-1660-4752-B9EB-A30012F28E68}">
      <dgm:prSet/>
      <dgm:spPr/>
      <dgm:t>
        <a:bodyPr/>
        <a:lstStyle/>
        <a:p>
          <a:endParaRPr lang="en-US"/>
        </a:p>
      </dgm:t>
    </dgm:pt>
    <dgm:pt modelId="{EA27315A-BE2E-471B-B8A6-F3E767701DD1}">
      <dgm:prSet/>
      <dgm:spPr/>
      <dgm:t>
        <a:bodyPr/>
        <a:lstStyle/>
        <a:p>
          <a:pPr>
            <a:lnSpc>
              <a:spcPct val="100000"/>
            </a:lnSpc>
            <a:defRPr cap="all"/>
          </a:pPr>
          <a:r>
            <a:rPr lang="en-US" dirty="0"/>
            <a:t>topical</a:t>
          </a:r>
        </a:p>
      </dgm:t>
    </dgm:pt>
    <dgm:pt modelId="{6D78605D-2791-41F8-8DBB-48EB357B453B}" type="parTrans" cxnId="{78364013-C697-414A-9DAF-F6265F2A6D3A}">
      <dgm:prSet/>
      <dgm:spPr/>
      <dgm:t>
        <a:bodyPr/>
        <a:lstStyle/>
        <a:p>
          <a:endParaRPr lang="en-US"/>
        </a:p>
      </dgm:t>
    </dgm:pt>
    <dgm:pt modelId="{616717B0-8C8C-4515-A14D-A61AD8891831}" type="sibTrans" cxnId="{78364013-C697-414A-9DAF-F6265F2A6D3A}">
      <dgm:prSet/>
      <dgm:spPr/>
      <dgm:t>
        <a:bodyPr/>
        <a:lstStyle/>
        <a:p>
          <a:endParaRPr lang="en-US"/>
        </a:p>
      </dgm:t>
    </dgm:pt>
    <dgm:pt modelId="{6DD94C13-12F0-4F95-9E3F-1C82A409960E}">
      <dgm:prSet/>
      <dgm:spPr/>
      <dgm:t>
        <a:bodyPr/>
        <a:lstStyle/>
        <a:p>
          <a:pPr>
            <a:lnSpc>
              <a:spcPct val="100000"/>
            </a:lnSpc>
            <a:defRPr cap="all"/>
          </a:pPr>
          <a:r>
            <a:rPr lang="en-US" dirty="0"/>
            <a:t>Intravenous (IV)</a:t>
          </a:r>
          <a:endParaRPr lang="en-US" b="1" dirty="0"/>
        </a:p>
      </dgm:t>
    </dgm:pt>
    <dgm:pt modelId="{A5354C3D-9E2E-42A7-B423-A697A540C0A1}" type="parTrans" cxnId="{82F5500C-0A81-48C4-8782-A85E11356B64}">
      <dgm:prSet/>
      <dgm:spPr/>
      <dgm:t>
        <a:bodyPr/>
        <a:lstStyle/>
        <a:p>
          <a:endParaRPr lang="en-US"/>
        </a:p>
      </dgm:t>
    </dgm:pt>
    <dgm:pt modelId="{451D0923-78F7-492D-B765-4125EBB112D6}" type="sibTrans" cxnId="{82F5500C-0A81-48C4-8782-A85E11356B64}">
      <dgm:prSet/>
      <dgm:spPr/>
      <dgm:t>
        <a:bodyPr/>
        <a:lstStyle/>
        <a:p>
          <a:endParaRPr lang="en-US"/>
        </a:p>
      </dgm:t>
    </dgm:pt>
    <dgm:pt modelId="{75ABFC69-96DB-4625-B45A-6AEA5BEDC6A9}">
      <dgm:prSet phldrT="[Text]"/>
      <dgm:spPr/>
      <dgm:t>
        <a:bodyPr/>
        <a:lstStyle/>
        <a:p>
          <a:pPr>
            <a:lnSpc>
              <a:spcPct val="100000"/>
            </a:lnSpc>
            <a:defRPr cap="all"/>
          </a:pPr>
          <a:r>
            <a:rPr lang="en-US" b="0" dirty="0"/>
            <a:t>Subcutaneous (SQ)</a:t>
          </a:r>
        </a:p>
      </dgm:t>
    </dgm:pt>
    <dgm:pt modelId="{46A9FF28-28E8-44DA-9177-6C445CB96912}" type="parTrans" cxnId="{3BCC3D6B-4236-4308-9ABB-C72D79EE2D29}">
      <dgm:prSet/>
      <dgm:spPr/>
      <dgm:t>
        <a:bodyPr/>
        <a:lstStyle/>
        <a:p>
          <a:endParaRPr lang="en-US"/>
        </a:p>
      </dgm:t>
    </dgm:pt>
    <dgm:pt modelId="{D05EEEB6-A1C0-4A43-BEAD-00D82B31986C}" type="sibTrans" cxnId="{3BCC3D6B-4236-4308-9ABB-C72D79EE2D29}">
      <dgm:prSet/>
      <dgm:spPr/>
      <dgm:t>
        <a:bodyPr/>
        <a:lstStyle/>
        <a:p>
          <a:endParaRPr lang="en-US"/>
        </a:p>
      </dgm:t>
    </dgm:pt>
    <dgm:pt modelId="{EF21CF9D-29AE-4E13-948B-3A6DAF6C5EAE}">
      <dgm:prSet phldrT="[Text]"/>
      <dgm:spPr/>
      <dgm:t>
        <a:bodyPr/>
        <a:lstStyle/>
        <a:p>
          <a:pPr>
            <a:lnSpc>
              <a:spcPct val="100000"/>
            </a:lnSpc>
            <a:defRPr cap="all"/>
          </a:pPr>
          <a:r>
            <a:rPr lang="en-US" b="0" dirty="0"/>
            <a:t>Intramuscular (IM)</a:t>
          </a:r>
        </a:p>
      </dgm:t>
    </dgm:pt>
    <dgm:pt modelId="{25408886-37D1-4636-8ADA-2B8DDB4E89F7}" type="parTrans" cxnId="{860457FB-1713-40AE-8257-2EBBD2251882}">
      <dgm:prSet/>
      <dgm:spPr/>
      <dgm:t>
        <a:bodyPr/>
        <a:lstStyle/>
        <a:p>
          <a:endParaRPr lang="en-US"/>
        </a:p>
      </dgm:t>
    </dgm:pt>
    <dgm:pt modelId="{82E99C7F-EE38-4D3A-BA47-DF7FDE50381F}" type="sibTrans" cxnId="{860457FB-1713-40AE-8257-2EBBD2251882}">
      <dgm:prSet/>
      <dgm:spPr/>
      <dgm:t>
        <a:bodyPr/>
        <a:lstStyle/>
        <a:p>
          <a:endParaRPr lang="en-US"/>
        </a:p>
      </dgm:t>
    </dgm:pt>
    <dgm:pt modelId="{0E27D393-45E8-41E9-B0CE-38991C2D7D2F}">
      <dgm:prSet phldrT="[Text]"/>
      <dgm:spPr/>
      <dgm:t>
        <a:bodyPr/>
        <a:lstStyle/>
        <a:p>
          <a:pPr>
            <a:lnSpc>
              <a:spcPct val="100000"/>
            </a:lnSpc>
            <a:defRPr cap="all"/>
          </a:pPr>
          <a:r>
            <a:rPr lang="en-US" b="0" dirty="0"/>
            <a:t>Inhalation</a:t>
          </a:r>
        </a:p>
      </dgm:t>
    </dgm:pt>
    <dgm:pt modelId="{84F93E35-B2D6-4AAD-BE5A-29FF33787106}" type="parTrans" cxnId="{76CA4708-1329-4637-8BCC-8286C85EB910}">
      <dgm:prSet/>
      <dgm:spPr/>
      <dgm:t>
        <a:bodyPr/>
        <a:lstStyle/>
        <a:p>
          <a:endParaRPr lang="en-US"/>
        </a:p>
      </dgm:t>
    </dgm:pt>
    <dgm:pt modelId="{9DAD639F-7A2F-4A34-A5B0-BBF744C1CE08}" type="sibTrans" cxnId="{76CA4708-1329-4637-8BCC-8286C85EB910}">
      <dgm:prSet/>
      <dgm:spPr/>
      <dgm:t>
        <a:bodyPr/>
        <a:lstStyle/>
        <a:p>
          <a:endParaRPr lang="en-US"/>
        </a:p>
      </dgm:t>
    </dgm:pt>
    <dgm:pt modelId="{FEF2D2B5-60CF-4AE0-91CB-8BE89D7A4CEF}" type="pres">
      <dgm:prSet presAssocID="{864AB468-8059-4E8C-B381-C9DDD4FEB86C}" presName="root" presStyleCnt="0">
        <dgm:presLayoutVars>
          <dgm:dir/>
          <dgm:resizeHandles val="exact"/>
        </dgm:presLayoutVars>
      </dgm:prSet>
      <dgm:spPr/>
    </dgm:pt>
    <dgm:pt modelId="{AD55E9D4-8599-461A-BC80-BE1F0868853D}" type="pres">
      <dgm:prSet presAssocID="{048D93EE-EB23-4B6A-8DD8-E88ED0C9EA96}" presName="compNode" presStyleCnt="0"/>
      <dgm:spPr/>
    </dgm:pt>
    <dgm:pt modelId="{BED4FCFF-2BBE-46C3-871C-93761529F04D}" type="pres">
      <dgm:prSet presAssocID="{048D93EE-EB23-4B6A-8DD8-E88ED0C9EA96}" presName="iconBgRect" presStyleLbl="bgShp" presStyleIdx="0" presStyleCnt="8"/>
      <dgm:spPr/>
    </dgm:pt>
    <dgm:pt modelId="{3E208696-B718-479F-80F3-BED10177A514}" type="pres">
      <dgm:prSet presAssocID="{048D93EE-EB23-4B6A-8DD8-E88ED0C9EA9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dicine"/>
        </a:ext>
      </dgm:extLst>
    </dgm:pt>
    <dgm:pt modelId="{E235575E-71CA-4801-A085-536F37CEC0A2}" type="pres">
      <dgm:prSet presAssocID="{048D93EE-EB23-4B6A-8DD8-E88ED0C9EA96}" presName="spaceRect" presStyleCnt="0"/>
      <dgm:spPr/>
    </dgm:pt>
    <dgm:pt modelId="{53A16818-08F5-42D8-8FF8-18E3A8EC6F00}" type="pres">
      <dgm:prSet presAssocID="{048D93EE-EB23-4B6A-8DD8-E88ED0C9EA96}" presName="textRect" presStyleLbl="revTx" presStyleIdx="0" presStyleCnt="8">
        <dgm:presLayoutVars>
          <dgm:chMax val="1"/>
          <dgm:chPref val="1"/>
        </dgm:presLayoutVars>
      </dgm:prSet>
      <dgm:spPr/>
    </dgm:pt>
    <dgm:pt modelId="{FA4ECD71-ED71-4A27-B17C-0FE865080DF3}" type="pres">
      <dgm:prSet presAssocID="{F43575CE-A896-4EDD-9C55-169473C0E0F9}" presName="sibTrans" presStyleCnt="0"/>
      <dgm:spPr/>
    </dgm:pt>
    <dgm:pt modelId="{E17472B6-BDB3-49D1-BD21-852830414FF5}" type="pres">
      <dgm:prSet presAssocID="{E0B4F5A1-A5EB-4456-B0DC-5D37C962204E}" presName="compNode" presStyleCnt="0"/>
      <dgm:spPr/>
    </dgm:pt>
    <dgm:pt modelId="{CAA37538-F3EE-493C-9D16-22D0F8E2C5F7}" type="pres">
      <dgm:prSet presAssocID="{E0B4F5A1-A5EB-4456-B0DC-5D37C962204E}" presName="iconBgRect" presStyleLbl="bgShp" presStyleIdx="1" presStyleCnt="8"/>
      <dgm:spPr/>
    </dgm:pt>
    <dgm:pt modelId="{F921250F-8550-4D71-A9DC-1607AA29D5AD}" type="pres">
      <dgm:prSet presAssocID="{E0B4F5A1-A5EB-4456-B0DC-5D37C962204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ongue"/>
        </a:ext>
      </dgm:extLst>
    </dgm:pt>
    <dgm:pt modelId="{AFF70988-C1CC-4AF7-9325-FDBF343B2FC3}" type="pres">
      <dgm:prSet presAssocID="{E0B4F5A1-A5EB-4456-B0DC-5D37C962204E}" presName="spaceRect" presStyleCnt="0"/>
      <dgm:spPr/>
    </dgm:pt>
    <dgm:pt modelId="{3CCB8820-F25E-4BCE-8422-3B825E94076D}" type="pres">
      <dgm:prSet presAssocID="{E0B4F5A1-A5EB-4456-B0DC-5D37C962204E}" presName="textRect" presStyleLbl="revTx" presStyleIdx="1" presStyleCnt="8">
        <dgm:presLayoutVars>
          <dgm:chMax val="1"/>
          <dgm:chPref val="1"/>
        </dgm:presLayoutVars>
      </dgm:prSet>
      <dgm:spPr/>
    </dgm:pt>
    <dgm:pt modelId="{1F5FBFC8-8FF9-4BA2-9413-07ACADA0F4CB}" type="pres">
      <dgm:prSet presAssocID="{7464080A-1BCA-4935-A775-21181C062647}" presName="sibTrans" presStyleCnt="0"/>
      <dgm:spPr/>
    </dgm:pt>
    <dgm:pt modelId="{A01C2F20-5D36-47DD-AB1F-056FB8C45797}" type="pres">
      <dgm:prSet presAssocID="{389E4958-48FA-4453-BFB8-0CC39B3AE507}" presName="compNode" presStyleCnt="0"/>
      <dgm:spPr/>
    </dgm:pt>
    <dgm:pt modelId="{861A44AC-C7DD-4940-B62C-3410DCA8466B}" type="pres">
      <dgm:prSet presAssocID="{389E4958-48FA-4453-BFB8-0CC39B3AE507}" presName="iconBgRect" presStyleLbl="bgShp" presStyleIdx="2" presStyleCnt="8"/>
      <dgm:spPr/>
    </dgm:pt>
    <dgm:pt modelId="{2DB928EE-C5D1-49C7-8AC7-0DE166BCC121}" type="pres">
      <dgm:prSet presAssocID="{389E4958-48FA-4453-BFB8-0CC39B3AE50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se"/>
        </a:ext>
      </dgm:extLst>
    </dgm:pt>
    <dgm:pt modelId="{FAACF5B7-C4F4-472A-ABCF-DCBE2DDB91BD}" type="pres">
      <dgm:prSet presAssocID="{389E4958-48FA-4453-BFB8-0CC39B3AE507}" presName="spaceRect" presStyleCnt="0"/>
      <dgm:spPr/>
    </dgm:pt>
    <dgm:pt modelId="{D0F29E6C-4345-464F-92C9-5EA64CB8A1EC}" type="pres">
      <dgm:prSet presAssocID="{389E4958-48FA-4453-BFB8-0CC39B3AE507}" presName="textRect" presStyleLbl="revTx" presStyleIdx="2" presStyleCnt="8">
        <dgm:presLayoutVars>
          <dgm:chMax val="1"/>
          <dgm:chPref val="1"/>
        </dgm:presLayoutVars>
      </dgm:prSet>
      <dgm:spPr/>
    </dgm:pt>
    <dgm:pt modelId="{35560065-0F88-4918-BE23-170F787D7015}" type="pres">
      <dgm:prSet presAssocID="{010115CE-EDE4-4DC9-A6BB-220D80C8389E}" presName="sibTrans" presStyleCnt="0"/>
      <dgm:spPr/>
    </dgm:pt>
    <dgm:pt modelId="{BD5A49D9-4CD3-48F7-B9E5-3F3DD6505E9D}" type="pres">
      <dgm:prSet presAssocID="{EA27315A-BE2E-471B-B8A6-F3E767701DD1}" presName="compNode" presStyleCnt="0"/>
      <dgm:spPr/>
    </dgm:pt>
    <dgm:pt modelId="{3BCD0112-F3A0-49A3-9333-6F8C8613E0F9}" type="pres">
      <dgm:prSet presAssocID="{EA27315A-BE2E-471B-B8A6-F3E767701DD1}" presName="iconBgRect" presStyleLbl="bgShp" presStyleIdx="3" presStyleCnt="8"/>
      <dgm:spPr/>
    </dgm:pt>
    <dgm:pt modelId="{EDDCA98C-67C8-4C8A-A934-2EE67C6E7C60}" type="pres">
      <dgm:prSet presAssocID="{EA27315A-BE2E-471B-B8A6-F3E767701DD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ingerprint"/>
        </a:ext>
      </dgm:extLst>
    </dgm:pt>
    <dgm:pt modelId="{01DA7285-9BB4-4E25-8AA5-4D523931DE45}" type="pres">
      <dgm:prSet presAssocID="{EA27315A-BE2E-471B-B8A6-F3E767701DD1}" presName="spaceRect" presStyleCnt="0"/>
      <dgm:spPr/>
    </dgm:pt>
    <dgm:pt modelId="{3BC08947-8D6C-4534-8F7E-4BA1DD29CE5A}" type="pres">
      <dgm:prSet presAssocID="{EA27315A-BE2E-471B-B8A6-F3E767701DD1}" presName="textRect" presStyleLbl="revTx" presStyleIdx="3" presStyleCnt="8">
        <dgm:presLayoutVars>
          <dgm:chMax val="1"/>
          <dgm:chPref val="1"/>
        </dgm:presLayoutVars>
      </dgm:prSet>
      <dgm:spPr/>
    </dgm:pt>
    <dgm:pt modelId="{5961EFEA-2445-4284-97EF-32F3CC2785EC}" type="pres">
      <dgm:prSet presAssocID="{616717B0-8C8C-4515-A14D-A61AD8891831}" presName="sibTrans" presStyleCnt="0"/>
      <dgm:spPr/>
    </dgm:pt>
    <dgm:pt modelId="{DEA19C77-F263-475B-9EA6-E5B1DBDECDF4}" type="pres">
      <dgm:prSet presAssocID="{6DD94C13-12F0-4F95-9E3F-1C82A409960E}" presName="compNode" presStyleCnt="0"/>
      <dgm:spPr/>
    </dgm:pt>
    <dgm:pt modelId="{34D36E10-31F8-4A73-86BE-45449FF23DB6}" type="pres">
      <dgm:prSet presAssocID="{6DD94C13-12F0-4F95-9E3F-1C82A409960E}" presName="iconBgRect" presStyleLbl="bgShp" presStyleIdx="4" presStyleCnt="8"/>
      <dgm:spPr/>
    </dgm:pt>
    <dgm:pt modelId="{E18057FD-C0A4-449B-BBA7-6B6D53E5689B}" type="pres">
      <dgm:prSet presAssocID="{6DD94C13-12F0-4F95-9E3F-1C82A409960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V"/>
        </a:ext>
      </dgm:extLst>
    </dgm:pt>
    <dgm:pt modelId="{A121F657-5799-47BC-B663-CB87B2AC8769}" type="pres">
      <dgm:prSet presAssocID="{6DD94C13-12F0-4F95-9E3F-1C82A409960E}" presName="spaceRect" presStyleCnt="0"/>
      <dgm:spPr/>
    </dgm:pt>
    <dgm:pt modelId="{80F7D1B6-64FE-422E-AE12-6C38CE3C2440}" type="pres">
      <dgm:prSet presAssocID="{6DD94C13-12F0-4F95-9E3F-1C82A409960E}" presName="textRect" presStyleLbl="revTx" presStyleIdx="4" presStyleCnt="8">
        <dgm:presLayoutVars>
          <dgm:chMax val="1"/>
          <dgm:chPref val="1"/>
        </dgm:presLayoutVars>
      </dgm:prSet>
      <dgm:spPr/>
    </dgm:pt>
    <dgm:pt modelId="{EEBF8E16-1363-4894-8C66-67A68C29DB65}" type="pres">
      <dgm:prSet presAssocID="{451D0923-78F7-492D-B765-4125EBB112D6}" presName="sibTrans" presStyleCnt="0"/>
      <dgm:spPr/>
    </dgm:pt>
    <dgm:pt modelId="{68A4B83E-D791-4121-9FBA-93753A80616F}" type="pres">
      <dgm:prSet presAssocID="{EF21CF9D-29AE-4E13-948B-3A6DAF6C5EAE}" presName="compNode" presStyleCnt="0"/>
      <dgm:spPr/>
    </dgm:pt>
    <dgm:pt modelId="{AD541B7E-22C2-4404-8460-354EE54A58D5}" type="pres">
      <dgm:prSet presAssocID="{EF21CF9D-29AE-4E13-948B-3A6DAF6C5EAE}" presName="iconBgRect" presStyleLbl="bgShp" presStyleIdx="5" presStyleCnt="8"/>
      <dgm:spPr/>
    </dgm:pt>
    <dgm:pt modelId="{4022D7BA-3419-42D7-997F-09D913BD0AB8}" type="pres">
      <dgm:prSet presAssocID="{EF21CF9D-29AE-4E13-948B-3A6DAF6C5EA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uscular arm"/>
        </a:ext>
      </dgm:extLst>
    </dgm:pt>
    <dgm:pt modelId="{1F6C1F65-8AAD-4E67-99F1-64DD566C9249}" type="pres">
      <dgm:prSet presAssocID="{EF21CF9D-29AE-4E13-948B-3A6DAF6C5EAE}" presName="spaceRect" presStyleCnt="0"/>
      <dgm:spPr/>
    </dgm:pt>
    <dgm:pt modelId="{AEABF37A-BED3-4FAC-9651-AF4CA52A4369}" type="pres">
      <dgm:prSet presAssocID="{EF21CF9D-29AE-4E13-948B-3A6DAF6C5EAE}" presName="textRect" presStyleLbl="revTx" presStyleIdx="5" presStyleCnt="8">
        <dgm:presLayoutVars>
          <dgm:chMax val="1"/>
          <dgm:chPref val="1"/>
        </dgm:presLayoutVars>
      </dgm:prSet>
      <dgm:spPr/>
    </dgm:pt>
    <dgm:pt modelId="{F2A17C1B-DFE9-46F2-8AA0-2F651CA154EC}" type="pres">
      <dgm:prSet presAssocID="{82E99C7F-EE38-4D3A-BA47-DF7FDE50381F}" presName="sibTrans" presStyleCnt="0"/>
      <dgm:spPr/>
    </dgm:pt>
    <dgm:pt modelId="{76410A58-FD47-493B-928E-24D52583CB2E}" type="pres">
      <dgm:prSet presAssocID="{75ABFC69-96DB-4625-B45A-6AEA5BEDC6A9}" presName="compNode" presStyleCnt="0"/>
      <dgm:spPr/>
    </dgm:pt>
    <dgm:pt modelId="{E9027EC2-52A5-41CF-9F2E-A7EBBE6CA114}" type="pres">
      <dgm:prSet presAssocID="{75ABFC69-96DB-4625-B45A-6AEA5BEDC6A9}" presName="iconBgRect" presStyleLbl="bgShp" presStyleIdx="6" presStyleCnt="8"/>
      <dgm:spPr/>
    </dgm:pt>
    <dgm:pt modelId="{24D4E43C-234D-4165-9138-8292C99098F1}" type="pres">
      <dgm:prSet presAssocID="{75ABFC69-96DB-4625-B45A-6AEA5BEDC6A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Needle"/>
        </a:ext>
      </dgm:extLst>
    </dgm:pt>
    <dgm:pt modelId="{5E4C96C0-CC8F-4503-9366-BE859D04826D}" type="pres">
      <dgm:prSet presAssocID="{75ABFC69-96DB-4625-B45A-6AEA5BEDC6A9}" presName="spaceRect" presStyleCnt="0"/>
      <dgm:spPr/>
    </dgm:pt>
    <dgm:pt modelId="{879BF5FA-D10B-47DC-9C88-CE4BB8AE4BD8}" type="pres">
      <dgm:prSet presAssocID="{75ABFC69-96DB-4625-B45A-6AEA5BEDC6A9}" presName="textRect" presStyleLbl="revTx" presStyleIdx="6" presStyleCnt="8">
        <dgm:presLayoutVars>
          <dgm:chMax val="1"/>
          <dgm:chPref val="1"/>
        </dgm:presLayoutVars>
      </dgm:prSet>
      <dgm:spPr/>
    </dgm:pt>
    <dgm:pt modelId="{0629EE8B-D253-4638-AA48-B1059EA0ED59}" type="pres">
      <dgm:prSet presAssocID="{D05EEEB6-A1C0-4A43-BEAD-00D82B31986C}" presName="sibTrans" presStyleCnt="0"/>
      <dgm:spPr/>
    </dgm:pt>
    <dgm:pt modelId="{3C12A4D7-7DC8-46F5-B7E0-617EDB78FFB1}" type="pres">
      <dgm:prSet presAssocID="{0E27D393-45E8-41E9-B0CE-38991C2D7D2F}" presName="compNode" presStyleCnt="0"/>
      <dgm:spPr/>
    </dgm:pt>
    <dgm:pt modelId="{698F0590-C8B8-4960-A2A8-950F1FC46465}" type="pres">
      <dgm:prSet presAssocID="{0E27D393-45E8-41E9-B0CE-38991C2D7D2F}" presName="iconBgRect" presStyleLbl="bgShp" presStyleIdx="7" presStyleCnt="8"/>
      <dgm:spPr/>
    </dgm:pt>
    <dgm:pt modelId="{70C31098-4248-40FF-BF3C-EF78EE6872C0}" type="pres">
      <dgm:prSet presAssocID="{0E27D393-45E8-41E9-B0CE-38991C2D7D2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Lungs"/>
        </a:ext>
      </dgm:extLst>
    </dgm:pt>
    <dgm:pt modelId="{1AEF2044-3D3C-45EB-8288-120AA7DBBE31}" type="pres">
      <dgm:prSet presAssocID="{0E27D393-45E8-41E9-B0CE-38991C2D7D2F}" presName="spaceRect" presStyleCnt="0"/>
      <dgm:spPr/>
    </dgm:pt>
    <dgm:pt modelId="{00316BFB-0C6D-4AF5-BD50-BAB35F8FC30E}" type="pres">
      <dgm:prSet presAssocID="{0E27D393-45E8-41E9-B0CE-38991C2D7D2F}" presName="textRect" presStyleLbl="revTx" presStyleIdx="7" presStyleCnt="8">
        <dgm:presLayoutVars>
          <dgm:chMax val="1"/>
          <dgm:chPref val="1"/>
        </dgm:presLayoutVars>
      </dgm:prSet>
      <dgm:spPr/>
    </dgm:pt>
  </dgm:ptLst>
  <dgm:cxnLst>
    <dgm:cxn modelId="{76CA4708-1329-4637-8BCC-8286C85EB910}" srcId="{864AB468-8059-4E8C-B381-C9DDD4FEB86C}" destId="{0E27D393-45E8-41E9-B0CE-38991C2D7D2F}" srcOrd="7" destOrd="0" parTransId="{84F93E35-B2D6-4AAD-BE5A-29FF33787106}" sibTransId="{9DAD639F-7A2F-4A34-A5B0-BBF744C1CE08}"/>
    <dgm:cxn modelId="{82F5500C-0A81-48C4-8782-A85E11356B64}" srcId="{864AB468-8059-4E8C-B381-C9DDD4FEB86C}" destId="{6DD94C13-12F0-4F95-9E3F-1C82A409960E}" srcOrd="4" destOrd="0" parTransId="{A5354C3D-9E2E-42A7-B423-A697A540C0A1}" sibTransId="{451D0923-78F7-492D-B765-4125EBB112D6}"/>
    <dgm:cxn modelId="{78364013-C697-414A-9DAF-F6265F2A6D3A}" srcId="{864AB468-8059-4E8C-B381-C9DDD4FEB86C}" destId="{EA27315A-BE2E-471B-B8A6-F3E767701DD1}" srcOrd="3" destOrd="0" parTransId="{6D78605D-2791-41F8-8DBB-48EB357B453B}" sibTransId="{616717B0-8C8C-4515-A14D-A61AD8891831}"/>
    <dgm:cxn modelId="{BEA4171B-47AA-4C00-BE3F-91EC4CB22013}" type="presOf" srcId="{E0B4F5A1-A5EB-4456-B0DC-5D37C962204E}" destId="{3CCB8820-F25E-4BCE-8422-3B825E94076D}" srcOrd="0" destOrd="0" presId="urn:microsoft.com/office/officeart/2018/5/layout/IconCircleLabelList"/>
    <dgm:cxn modelId="{FDBDCE20-B799-4B86-9B4B-6B3F0DD20DF0}" srcId="{864AB468-8059-4E8C-B381-C9DDD4FEB86C}" destId="{048D93EE-EB23-4B6A-8DD8-E88ED0C9EA96}" srcOrd="0" destOrd="0" parTransId="{BFACAEB4-EB67-439E-BAF2-DAAC711F145A}" sibTransId="{F43575CE-A896-4EDD-9C55-169473C0E0F9}"/>
    <dgm:cxn modelId="{BE13732D-4CC8-4C8C-B941-E8995F121D7B}" type="presOf" srcId="{0E27D393-45E8-41E9-B0CE-38991C2D7D2F}" destId="{00316BFB-0C6D-4AF5-BD50-BAB35F8FC30E}" srcOrd="0" destOrd="0" presId="urn:microsoft.com/office/officeart/2018/5/layout/IconCircleLabelList"/>
    <dgm:cxn modelId="{4CD36E37-4351-47E6-A46A-684B460F7387}" type="presOf" srcId="{6DD94C13-12F0-4F95-9E3F-1C82A409960E}" destId="{80F7D1B6-64FE-422E-AE12-6C38CE3C2440}" srcOrd="0" destOrd="0" presId="urn:microsoft.com/office/officeart/2018/5/layout/IconCircleLabelList"/>
    <dgm:cxn modelId="{414B7B3D-3475-4481-AF94-DAB3A3AE91E7}" type="presOf" srcId="{864AB468-8059-4E8C-B381-C9DDD4FEB86C}" destId="{FEF2D2B5-60CF-4AE0-91CB-8BE89D7A4CEF}" srcOrd="0" destOrd="0" presId="urn:microsoft.com/office/officeart/2018/5/layout/IconCircleLabelList"/>
    <dgm:cxn modelId="{F2B84E60-2421-46DF-B0B1-5B1A50C08B36}" type="presOf" srcId="{75ABFC69-96DB-4625-B45A-6AEA5BEDC6A9}" destId="{879BF5FA-D10B-47DC-9C88-CE4BB8AE4BD8}" srcOrd="0" destOrd="0" presId="urn:microsoft.com/office/officeart/2018/5/layout/IconCircleLabelList"/>
    <dgm:cxn modelId="{844AA144-3878-4480-BC10-050F2D1BCE8D}" type="presOf" srcId="{EF21CF9D-29AE-4E13-948B-3A6DAF6C5EAE}" destId="{AEABF37A-BED3-4FAC-9651-AF4CA52A4369}" srcOrd="0" destOrd="0" presId="urn:microsoft.com/office/officeart/2018/5/layout/IconCircleLabelList"/>
    <dgm:cxn modelId="{3BCC3D6B-4236-4308-9ABB-C72D79EE2D29}" srcId="{864AB468-8059-4E8C-B381-C9DDD4FEB86C}" destId="{75ABFC69-96DB-4625-B45A-6AEA5BEDC6A9}" srcOrd="6" destOrd="0" parTransId="{46A9FF28-28E8-44DA-9177-6C445CB96912}" sibTransId="{D05EEEB6-A1C0-4A43-BEAD-00D82B31986C}"/>
    <dgm:cxn modelId="{413AD99E-1660-4752-B9EB-A30012F28E68}" srcId="{864AB468-8059-4E8C-B381-C9DDD4FEB86C}" destId="{389E4958-48FA-4453-BFB8-0CC39B3AE507}" srcOrd="2" destOrd="0" parTransId="{7D4E9780-60FA-4BC9-9116-3DE109D3AFAA}" sibTransId="{010115CE-EDE4-4DC9-A6BB-220D80C8389E}"/>
    <dgm:cxn modelId="{045EFCA0-6492-4473-B242-C44CF0F691F5}" type="presOf" srcId="{048D93EE-EB23-4B6A-8DD8-E88ED0C9EA96}" destId="{53A16818-08F5-42D8-8FF8-18E3A8EC6F00}" srcOrd="0" destOrd="0" presId="urn:microsoft.com/office/officeart/2018/5/layout/IconCircleLabelList"/>
    <dgm:cxn modelId="{EDF8C3A8-2276-4B84-A54D-D667220E6710}" srcId="{864AB468-8059-4E8C-B381-C9DDD4FEB86C}" destId="{E0B4F5A1-A5EB-4456-B0DC-5D37C962204E}" srcOrd="1" destOrd="0" parTransId="{1973B670-BF31-4DE6-AF3F-43C3D0C9FEF2}" sibTransId="{7464080A-1BCA-4935-A775-21181C062647}"/>
    <dgm:cxn modelId="{259D83AD-F567-4557-A6CB-96D4A784DF4B}" type="presOf" srcId="{EA27315A-BE2E-471B-B8A6-F3E767701DD1}" destId="{3BC08947-8D6C-4534-8F7E-4BA1DD29CE5A}" srcOrd="0" destOrd="0" presId="urn:microsoft.com/office/officeart/2018/5/layout/IconCircleLabelList"/>
    <dgm:cxn modelId="{1DB93FBA-20AA-4AE3-A860-894E4C558D43}" type="presOf" srcId="{389E4958-48FA-4453-BFB8-0CC39B3AE507}" destId="{D0F29E6C-4345-464F-92C9-5EA64CB8A1EC}" srcOrd="0" destOrd="0" presId="urn:microsoft.com/office/officeart/2018/5/layout/IconCircleLabelList"/>
    <dgm:cxn modelId="{860457FB-1713-40AE-8257-2EBBD2251882}" srcId="{864AB468-8059-4E8C-B381-C9DDD4FEB86C}" destId="{EF21CF9D-29AE-4E13-948B-3A6DAF6C5EAE}" srcOrd="5" destOrd="0" parTransId="{25408886-37D1-4636-8ADA-2B8DDB4E89F7}" sibTransId="{82E99C7F-EE38-4D3A-BA47-DF7FDE50381F}"/>
    <dgm:cxn modelId="{D6015DA3-D8E4-4161-A262-1C439DE7DF09}" type="presParOf" srcId="{FEF2D2B5-60CF-4AE0-91CB-8BE89D7A4CEF}" destId="{AD55E9D4-8599-461A-BC80-BE1F0868853D}" srcOrd="0" destOrd="0" presId="urn:microsoft.com/office/officeart/2018/5/layout/IconCircleLabelList"/>
    <dgm:cxn modelId="{69F96FD6-C09B-46AA-BF50-62FC1085271E}" type="presParOf" srcId="{AD55E9D4-8599-461A-BC80-BE1F0868853D}" destId="{BED4FCFF-2BBE-46C3-871C-93761529F04D}" srcOrd="0" destOrd="0" presId="urn:microsoft.com/office/officeart/2018/5/layout/IconCircleLabelList"/>
    <dgm:cxn modelId="{811CC339-76BD-465E-B900-4EAF1A0EF3E5}" type="presParOf" srcId="{AD55E9D4-8599-461A-BC80-BE1F0868853D}" destId="{3E208696-B718-479F-80F3-BED10177A514}" srcOrd="1" destOrd="0" presId="urn:microsoft.com/office/officeart/2018/5/layout/IconCircleLabelList"/>
    <dgm:cxn modelId="{1F99E087-CED1-4DDE-8989-73C80096365A}" type="presParOf" srcId="{AD55E9D4-8599-461A-BC80-BE1F0868853D}" destId="{E235575E-71CA-4801-A085-536F37CEC0A2}" srcOrd="2" destOrd="0" presId="urn:microsoft.com/office/officeart/2018/5/layout/IconCircleLabelList"/>
    <dgm:cxn modelId="{995D9B98-7D36-4AD8-A323-7A18B09B71E3}" type="presParOf" srcId="{AD55E9D4-8599-461A-BC80-BE1F0868853D}" destId="{53A16818-08F5-42D8-8FF8-18E3A8EC6F00}" srcOrd="3" destOrd="0" presId="urn:microsoft.com/office/officeart/2018/5/layout/IconCircleLabelList"/>
    <dgm:cxn modelId="{133F9D03-7407-4C03-924D-76F728E6F525}" type="presParOf" srcId="{FEF2D2B5-60CF-4AE0-91CB-8BE89D7A4CEF}" destId="{FA4ECD71-ED71-4A27-B17C-0FE865080DF3}" srcOrd="1" destOrd="0" presId="urn:microsoft.com/office/officeart/2018/5/layout/IconCircleLabelList"/>
    <dgm:cxn modelId="{1BE8C828-45A9-448D-98AD-69974A1213A4}" type="presParOf" srcId="{FEF2D2B5-60CF-4AE0-91CB-8BE89D7A4CEF}" destId="{E17472B6-BDB3-49D1-BD21-852830414FF5}" srcOrd="2" destOrd="0" presId="urn:microsoft.com/office/officeart/2018/5/layout/IconCircleLabelList"/>
    <dgm:cxn modelId="{F1CDAFE2-3ADE-4533-A573-44B969ED35CE}" type="presParOf" srcId="{E17472B6-BDB3-49D1-BD21-852830414FF5}" destId="{CAA37538-F3EE-493C-9D16-22D0F8E2C5F7}" srcOrd="0" destOrd="0" presId="urn:microsoft.com/office/officeart/2018/5/layout/IconCircleLabelList"/>
    <dgm:cxn modelId="{D9283BE7-22BD-4DBE-A3AF-1819D2DBAD55}" type="presParOf" srcId="{E17472B6-BDB3-49D1-BD21-852830414FF5}" destId="{F921250F-8550-4D71-A9DC-1607AA29D5AD}" srcOrd="1" destOrd="0" presId="urn:microsoft.com/office/officeart/2018/5/layout/IconCircleLabelList"/>
    <dgm:cxn modelId="{A64B6743-3526-4AC1-976F-69D87962267C}" type="presParOf" srcId="{E17472B6-BDB3-49D1-BD21-852830414FF5}" destId="{AFF70988-C1CC-4AF7-9325-FDBF343B2FC3}" srcOrd="2" destOrd="0" presId="urn:microsoft.com/office/officeart/2018/5/layout/IconCircleLabelList"/>
    <dgm:cxn modelId="{FC9C18CF-67F7-46B9-B467-F35C96F8FDFA}" type="presParOf" srcId="{E17472B6-BDB3-49D1-BD21-852830414FF5}" destId="{3CCB8820-F25E-4BCE-8422-3B825E94076D}" srcOrd="3" destOrd="0" presId="urn:microsoft.com/office/officeart/2018/5/layout/IconCircleLabelList"/>
    <dgm:cxn modelId="{1AA0A486-2DA5-47AD-B802-4C0EBE1D19E3}" type="presParOf" srcId="{FEF2D2B5-60CF-4AE0-91CB-8BE89D7A4CEF}" destId="{1F5FBFC8-8FF9-4BA2-9413-07ACADA0F4CB}" srcOrd="3" destOrd="0" presId="urn:microsoft.com/office/officeart/2018/5/layout/IconCircleLabelList"/>
    <dgm:cxn modelId="{544A65AD-D3F6-450E-A9F3-F2D1703232D7}" type="presParOf" srcId="{FEF2D2B5-60CF-4AE0-91CB-8BE89D7A4CEF}" destId="{A01C2F20-5D36-47DD-AB1F-056FB8C45797}" srcOrd="4" destOrd="0" presId="urn:microsoft.com/office/officeart/2018/5/layout/IconCircleLabelList"/>
    <dgm:cxn modelId="{6EF181C4-F52E-4674-B552-89DBA5B98CE4}" type="presParOf" srcId="{A01C2F20-5D36-47DD-AB1F-056FB8C45797}" destId="{861A44AC-C7DD-4940-B62C-3410DCA8466B}" srcOrd="0" destOrd="0" presId="urn:microsoft.com/office/officeart/2018/5/layout/IconCircleLabelList"/>
    <dgm:cxn modelId="{F8094A26-526B-4468-9F53-422596EF6287}" type="presParOf" srcId="{A01C2F20-5D36-47DD-AB1F-056FB8C45797}" destId="{2DB928EE-C5D1-49C7-8AC7-0DE166BCC121}" srcOrd="1" destOrd="0" presId="urn:microsoft.com/office/officeart/2018/5/layout/IconCircleLabelList"/>
    <dgm:cxn modelId="{2E108F23-8020-4577-9533-9644D78909E0}" type="presParOf" srcId="{A01C2F20-5D36-47DD-AB1F-056FB8C45797}" destId="{FAACF5B7-C4F4-472A-ABCF-DCBE2DDB91BD}" srcOrd="2" destOrd="0" presId="urn:microsoft.com/office/officeart/2018/5/layout/IconCircleLabelList"/>
    <dgm:cxn modelId="{C9839522-3312-405A-A30B-EB1E70399140}" type="presParOf" srcId="{A01C2F20-5D36-47DD-AB1F-056FB8C45797}" destId="{D0F29E6C-4345-464F-92C9-5EA64CB8A1EC}" srcOrd="3" destOrd="0" presId="urn:microsoft.com/office/officeart/2018/5/layout/IconCircleLabelList"/>
    <dgm:cxn modelId="{D85F9B25-A60E-42D8-B580-52996920BA0D}" type="presParOf" srcId="{FEF2D2B5-60CF-4AE0-91CB-8BE89D7A4CEF}" destId="{35560065-0F88-4918-BE23-170F787D7015}" srcOrd="5" destOrd="0" presId="urn:microsoft.com/office/officeart/2018/5/layout/IconCircleLabelList"/>
    <dgm:cxn modelId="{168531F0-0703-4214-BCF2-6EB365D226AA}" type="presParOf" srcId="{FEF2D2B5-60CF-4AE0-91CB-8BE89D7A4CEF}" destId="{BD5A49D9-4CD3-48F7-B9E5-3F3DD6505E9D}" srcOrd="6" destOrd="0" presId="urn:microsoft.com/office/officeart/2018/5/layout/IconCircleLabelList"/>
    <dgm:cxn modelId="{F609BD95-2DDF-4BBC-B0B8-0167E498E5A4}" type="presParOf" srcId="{BD5A49D9-4CD3-48F7-B9E5-3F3DD6505E9D}" destId="{3BCD0112-F3A0-49A3-9333-6F8C8613E0F9}" srcOrd="0" destOrd="0" presId="urn:microsoft.com/office/officeart/2018/5/layout/IconCircleLabelList"/>
    <dgm:cxn modelId="{84470D43-B1A1-4961-9E56-C08B00A73085}" type="presParOf" srcId="{BD5A49D9-4CD3-48F7-B9E5-3F3DD6505E9D}" destId="{EDDCA98C-67C8-4C8A-A934-2EE67C6E7C60}" srcOrd="1" destOrd="0" presId="urn:microsoft.com/office/officeart/2018/5/layout/IconCircleLabelList"/>
    <dgm:cxn modelId="{94D8EDC3-16BD-4CEF-A694-BA657C67446A}" type="presParOf" srcId="{BD5A49D9-4CD3-48F7-B9E5-3F3DD6505E9D}" destId="{01DA7285-9BB4-4E25-8AA5-4D523931DE45}" srcOrd="2" destOrd="0" presId="urn:microsoft.com/office/officeart/2018/5/layout/IconCircleLabelList"/>
    <dgm:cxn modelId="{9C796FEC-8E4E-4397-8C52-090AA3C81279}" type="presParOf" srcId="{BD5A49D9-4CD3-48F7-B9E5-3F3DD6505E9D}" destId="{3BC08947-8D6C-4534-8F7E-4BA1DD29CE5A}" srcOrd="3" destOrd="0" presId="urn:microsoft.com/office/officeart/2018/5/layout/IconCircleLabelList"/>
    <dgm:cxn modelId="{37406CC2-ED68-4F56-BBB7-C427FC60C5ED}" type="presParOf" srcId="{FEF2D2B5-60CF-4AE0-91CB-8BE89D7A4CEF}" destId="{5961EFEA-2445-4284-97EF-32F3CC2785EC}" srcOrd="7" destOrd="0" presId="urn:microsoft.com/office/officeart/2018/5/layout/IconCircleLabelList"/>
    <dgm:cxn modelId="{A37B42F0-6C0B-47BD-AFCD-86E0411DC3FE}" type="presParOf" srcId="{FEF2D2B5-60CF-4AE0-91CB-8BE89D7A4CEF}" destId="{DEA19C77-F263-475B-9EA6-E5B1DBDECDF4}" srcOrd="8" destOrd="0" presId="urn:microsoft.com/office/officeart/2018/5/layout/IconCircleLabelList"/>
    <dgm:cxn modelId="{9A2726C5-9778-47C7-969B-942A1B72B656}" type="presParOf" srcId="{DEA19C77-F263-475B-9EA6-E5B1DBDECDF4}" destId="{34D36E10-31F8-4A73-86BE-45449FF23DB6}" srcOrd="0" destOrd="0" presId="urn:microsoft.com/office/officeart/2018/5/layout/IconCircleLabelList"/>
    <dgm:cxn modelId="{BA5C9143-EAAD-4491-94CE-FFF063E43096}" type="presParOf" srcId="{DEA19C77-F263-475B-9EA6-E5B1DBDECDF4}" destId="{E18057FD-C0A4-449B-BBA7-6B6D53E5689B}" srcOrd="1" destOrd="0" presId="urn:microsoft.com/office/officeart/2018/5/layout/IconCircleLabelList"/>
    <dgm:cxn modelId="{DA9794A0-20C4-4810-9A56-62D5C88FDA08}" type="presParOf" srcId="{DEA19C77-F263-475B-9EA6-E5B1DBDECDF4}" destId="{A121F657-5799-47BC-B663-CB87B2AC8769}" srcOrd="2" destOrd="0" presId="urn:microsoft.com/office/officeart/2018/5/layout/IconCircleLabelList"/>
    <dgm:cxn modelId="{12D1FB07-71D8-4C97-9AEE-CA74CDD8CAE6}" type="presParOf" srcId="{DEA19C77-F263-475B-9EA6-E5B1DBDECDF4}" destId="{80F7D1B6-64FE-422E-AE12-6C38CE3C2440}" srcOrd="3" destOrd="0" presId="urn:microsoft.com/office/officeart/2018/5/layout/IconCircleLabelList"/>
    <dgm:cxn modelId="{FE983ED2-7326-4042-B53C-74DDCF8AF939}" type="presParOf" srcId="{FEF2D2B5-60CF-4AE0-91CB-8BE89D7A4CEF}" destId="{EEBF8E16-1363-4894-8C66-67A68C29DB65}" srcOrd="9" destOrd="0" presId="urn:microsoft.com/office/officeart/2018/5/layout/IconCircleLabelList"/>
    <dgm:cxn modelId="{76EA1BC1-7A42-4B32-811F-75686B3A5A5E}" type="presParOf" srcId="{FEF2D2B5-60CF-4AE0-91CB-8BE89D7A4CEF}" destId="{68A4B83E-D791-4121-9FBA-93753A80616F}" srcOrd="10" destOrd="0" presId="urn:microsoft.com/office/officeart/2018/5/layout/IconCircleLabelList"/>
    <dgm:cxn modelId="{35F5BA1F-8CC7-4ED0-86B8-2CA6A9F101B7}" type="presParOf" srcId="{68A4B83E-D791-4121-9FBA-93753A80616F}" destId="{AD541B7E-22C2-4404-8460-354EE54A58D5}" srcOrd="0" destOrd="0" presId="urn:microsoft.com/office/officeart/2018/5/layout/IconCircleLabelList"/>
    <dgm:cxn modelId="{C1D02951-58C6-4DDC-9C02-44159D2A35A6}" type="presParOf" srcId="{68A4B83E-D791-4121-9FBA-93753A80616F}" destId="{4022D7BA-3419-42D7-997F-09D913BD0AB8}" srcOrd="1" destOrd="0" presId="urn:microsoft.com/office/officeart/2018/5/layout/IconCircleLabelList"/>
    <dgm:cxn modelId="{8F324FAD-4605-4D4B-AA9A-7A7ECDDD17D3}" type="presParOf" srcId="{68A4B83E-D791-4121-9FBA-93753A80616F}" destId="{1F6C1F65-8AAD-4E67-99F1-64DD566C9249}" srcOrd="2" destOrd="0" presId="urn:microsoft.com/office/officeart/2018/5/layout/IconCircleLabelList"/>
    <dgm:cxn modelId="{E81615B6-E27C-4EA4-9F6A-34118CD6608B}" type="presParOf" srcId="{68A4B83E-D791-4121-9FBA-93753A80616F}" destId="{AEABF37A-BED3-4FAC-9651-AF4CA52A4369}" srcOrd="3" destOrd="0" presId="urn:microsoft.com/office/officeart/2018/5/layout/IconCircleLabelList"/>
    <dgm:cxn modelId="{4D1CBEA5-21B3-479A-BF89-C2CCB4245FA8}" type="presParOf" srcId="{FEF2D2B5-60CF-4AE0-91CB-8BE89D7A4CEF}" destId="{F2A17C1B-DFE9-46F2-8AA0-2F651CA154EC}" srcOrd="11" destOrd="0" presId="urn:microsoft.com/office/officeart/2018/5/layout/IconCircleLabelList"/>
    <dgm:cxn modelId="{4F914487-ADB0-4211-8C9C-F3203BEE7936}" type="presParOf" srcId="{FEF2D2B5-60CF-4AE0-91CB-8BE89D7A4CEF}" destId="{76410A58-FD47-493B-928E-24D52583CB2E}" srcOrd="12" destOrd="0" presId="urn:microsoft.com/office/officeart/2018/5/layout/IconCircleLabelList"/>
    <dgm:cxn modelId="{1EC4C534-FEF3-42F6-8300-AC554D03CFA2}" type="presParOf" srcId="{76410A58-FD47-493B-928E-24D52583CB2E}" destId="{E9027EC2-52A5-41CF-9F2E-A7EBBE6CA114}" srcOrd="0" destOrd="0" presId="urn:microsoft.com/office/officeart/2018/5/layout/IconCircleLabelList"/>
    <dgm:cxn modelId="{0A9157BA-F1A3-4B93-8EB6-F7470E93510A}" type="presParOf" srcId="{76410A58-FD47-493B-928E-24D52583CB2E}" destId="{24D4E43C-234D-4165-9138-8292C99098F1}" srcOrd="1" destOrd="0" presId="urn:microsoft.com/office/officeart/2018/5/layout/IconCircleLabelList"/>
    <dgm:cxn modelId="{F6014554-8460-4979-8A88-1751FEE7BC5D}" type="presParOf" srcId="{76410A58-FD47-493B-928E-24D52583CB2E}" destId="{5E4C96C0-CC8F-4503-9366-BE859D04826D}" srcOrd="2" destOrd="0" presId="urn:microsoft.com/office/officeart/2018/5/layout/IconCircleLabelList"/>
    <dgm:cxn modelId="{C90E761A-C935-42B1-9846-B41FA5C58FA3}" type="presParOf" srcId="{76410A58-FD47-493B-928E-24D52583CB2E}" destId="{879BF5FA-D10B-47DC-9C88-CE4BB8AE4BD8}" srcOrd="3" destOrd="0" presId="urn:microsoft.com/office/officeart/2018/5/layout/IconCircleLabelList"/>
    <dgm:cxn modelId="{31CD3990-7811-4910-9302-FB26ECC499A6}" type="presParOf" srcId="{FEF2D2B5-60CF-4AE0-91CB-8BE89D7A4CEF}" destId="{0629EE8B-D253-4638-AA48-B1059EA0ED59}" srcOrd="13" destOrd="0" presId="urn:microsoft.com/office/officeart/2018/5/layout/IconCircleLabelList"/>
    <dgm:cxn modelId="{C527588E-6955-44BE-B2B0-6D04B9F70AFB}" type="presParOf" srcId="{FEF2D2B5-60CF-4AE0-91CB-8BE89D7A4CEF}" destId="{3C12A4D7-7DC8-46F5-B7E0-617EDB78FFB1}" srcOrd="14" destOrd="0" presId="urn:microsoft.com/office/officeart/2018/5/layout/IconCircleLabelList"/>
    <dgm:cxn modelId="{4B999795-B745-48AD-AD46-F3A684DA5742}" type="presParOf" srcId="{3C12A4D7-7DC8-46F5-B7E0-617EDB78FFB1}" destId="{698F0590-C8B8-4960-A2A8-950F1FC46465}" srcOrd="0" destOrd="0" presId="urn:microsoft.com/office/officeart/2018/5/layout/IconCircleLabelList"/>
    <dgm:cxn modelId="{1F441810-2A2B-433E-A0D8-62AD80366259}" type="presParOf" srcId="{3C12A4D7-7DC8-46F5-B7E0-617EDB78FFB1}" destId="{70C31098-4248-40FF-BF3C-EF78EE6872C0}" srcOrd="1" destOrd="0" presId="urn:microsoft.com/office/officeart/2018/5/layout/IconCircleLabelList"/>
    <dgm:cxn modelId="{59AB87AE-0958-4692-AEF8-5D9F3F49FB53}" type="presParOf" srcId="{3C12A4D7-7DC8-46F5-B7E0-617EDB78FFB1}" destId="{1AEF2044-3D3C-45EB-8288-120AA7DBBE31}" srcOrd="2" destOrd="0" presId="urn:microsoft.com/office/officeart/2018/5/layout/IconCircleLabelList"/>
    <dgm:cxn modelId="{95C2D9EF-90A4-4E5F-B6FB-16889DB0D39B}" type="presParOf" srcId="{3C12A4D7-7DC8-46F5-B7E0-617EDB78FFB1}" destId="{00316BFB-0C6D-4AF5-BD50-BAB35F8FC30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620B0-D77F-4F1D-A7B5-F9D5F986C1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CF7E3F-B655-4719-A238-BD78EDA2AE13}">
      <dgm:prSet phldrT="[Text]"/>
      <dgm:spPr/>
      <dgm:t>
        <a:bodyPr/>
        <a:lstStyle/>
        <a:p>
          <a:r>
            <a:rPr lang="en-US" dirty="0"/>
            <a:t>Positive symptoms</a:t>
          </a:r>
        </a:p>
      </dgm:t>
    </dgm:pt>
    <dgm:pt modelId="{5C41365C-C159-4275-AEAF-8F12CA871082}" type="parTrans" cxnId="{52ED8808-35F8-4E29-82AB-C1B5359A2FE1}">
      <dgm:prSet/>
      <dgm:spPr/>
      <dgm:t>
        <a:bodyPr/>
        <a:lstStyle/>
        <a:p>
          <a:endParaRPr lang="en-US"/>
        </a:p>
      </dgm:t>
    </dgm:pt>
    <dgm:pt modelId="{02C40C54-80EC-4EC9-93B1-4F1D3CCDD066}" type="sibTrans" cxnId="{52ED8808-35F8-4E29-82AB-C1B5359A2FE1}">
      <dgm:prSet/>
      <dgm:spPr/>
      <dgm:t>
        <a:bodyPr/>
        <a:lstStyle/>
        <a:p>
          <a:endParaRPr lang="en-US"/>
        </a:p>
      </dgm:t>
    </dgm:pt>
    <dgm:pt modelId="{E992BC24-F3B6-46AF-A8AF-73D263D0CF22}">
      <dgm:prSet phldrT="[Text]"/>
      <dgm:spPr/>
      <dgm:t>
        <a:bodyPr/>
        <a:lstStyle/>
        <a:p>
          <a:r>
            <a:rPr lang="en-US" dirty="0"/>
            <a:t>Hallucinations</a:t>
          </a:r>
        </a:p>
      </dgm:t>
    </dgm:pt>
    <dgm:pt modelId="{B2C377CF-5E38-4BC0-A41E-285F5005F2C8}" type="parTrans" cxnId="{EBE04EA4-E337-4A53-B1CD-9B3F9B42152B}">
      <dgm:prSet/>
      <dgm:spPr/>
      <dgm:t>
        <a:bodyPr/>
        <a:lstStyle/>
        <a:p>
          <a:endParaRPr lang="en-US"/>
        </a:p>
      </dgm:t>
    </dgm:pt>
    <dgm:pt modelId="{EE1202DF-DA05-45C1-8BF9-ABAEB3E71502}" type="sibTrans" cxnId="{EBE04EA4-E337-4A53-B1CD-9B3F9B42152B}">
      <dgm:prSet/>
      <dgm:spPr/>
      <dgm:t>
        <a:bodyPr/>
        <a:lstStyle/>
        <a:p>
          <a:endParaRPr lang="en-US"/>
        </a:p>
      </dgm:t>
    </dgm:pt>
    <dgm:pt modelId="{8577DE71-30AA-41E7-8C3C-9117B822EB1B}">
      <dgm:prSet phldrT="[Text]"/>
      <dgm:spPr/>
      <dgm:t>
        <a:bodyPr/>
        <a:lstStyle/>
        <a:p>
          <a:r>
            <a:rPr lang="en-US" dirty="0"/>
            <a:t>Delusions</a:t>
          </a:r>
        </a:p>
      </dgm:t>
    </dgm:pt>
    <dgm:pt modelId="{49105484-EB43-4AB3-8421-C79BC0475B33}" type="parTrans" cxnId="{D468D3D5-54A6-4771-AC46-52469334DEAE}">
      <dgm:prSet/>
      <dgm:spPr/>
      <dgm:t>
        <a:bodyPr/>
        <a:lstStyle/>
        <a:p>
          <a:endParaRPr lang="en-US"/>
        </a:p>
      </dgm:t>
    </dgm:pt>
    <dgm:pt modelId="{9700831C-B859-401C-A834-C697C904D901}" type="sibTrans" cxnId="{D468D3D5-54A6-4771-AC46-52469334DEAE}">
      <dgm:prSet/>
      <dgm:spPr/>
      <dgm:t>
        <a:bodyPr/>
        <a:lstStyle/>
        <a:p>
          <a:endParaRPr lang="en-US"/>
        </a:p>
      </dgm:t>
    </dgm:pt>
    <dgm:pt modelId="{2273961D-0534-4F01-BF5E-1BAFC1DEA60B}">
      <dgm:prSet phldrT="[Text]"/>
      <dgm:spPr/>
      <dgm:t>
        <a:bodyPr/>
        <a:lstStyle/>
        <a:p>
          <a:r>
            <a:rPr lang="en-US" dirty="0"/>
            <a:t>Negative symptoms</a:t>
          </a:r>
        </a:p>
      </dgm:t>
    </dgm:pt>
    <dgm:pt modelId="{7473FC13-633E-45C3-89B8-AA686ACBDCD7}" type="parTrans" cxnId="{47A299D0-8D10-4D63-991B-AC92B2391840}">
      <dgm:prSet/>
      <dgm:spPr/>
      <dgm:t>
        <a:bodyPr/>
        <a:lstStyle/>
        <a:p>
          <a:endParaRPr lang="en-US"/>
        </a:p>
      </dgm:t>
    </dgm:pt>
    <dgm:pt modelId="{5343BAC9-F4A0-4586-980E-89EB6A67E71A}" type="sibTrans" cxnId="{47A299D0-8D10-4D63-991B-AC92B2391840}">
      <dgm:prSet/>
      <dgm:spPr/>
      <dgm:t>
        <a:bodyPr/>
        <a:lstStyle/>
        <a:p>
          <a:endParaRPr lang="en-US"/>
        </a:p>
      </dgm:t>
    </dgm:pt>
    <dgm:pt modelId="{36884562-B484-4BBE-A4DC-6DC3EC79E4EB}">
      <dgm:prSet phldrT="[Text]"/>
      <dgm:spPr/>
      <dgm:t>
        <a:bodyPr/>
        <a:lstStyle/>
        <a:p>
          <a:r>
            <a:rPr lang="en-US" dirty="0"/>
            <a:t>Flat affect</a:t>
          </a:r>
        </a:p>
      </dgm:t>
    </dgm:pt>
    <dgm:pt modelId="{D2478DE8-EA28-4893-B995-F41124BA07ED}" type="parTrans" cxnId="{7572DB54-0AB5-410C-BDA4-0F1B31A1411F}">
      <dgm:prSet/>
      <dgm:spPr/>
      <dgm:t>
        <a:bodyPr/>
        <a:lstStyle/>
        <a:p>
          <a:endParaRPr lang="en-US"/>
        </a:p>
      </dgm:t>
    </dgm:pt>
    <dgm:pt modelId="{889B571E-D79B-49BE-9B96-F5FB45242739}" type="sibTrans" cxnId="{7572DB54-0AB5-410C-BDA4-0F1B31A1411F}">
      <dgm:prSet/>
      <dgm:spPr/>
      <dgm:t>
        <a:bodyPr/>
        <a:lstStyle/>
        <a:p>
          <a:endParaRPr lang="en-US"/>
        </a:p>
      </dgm:t>
    </dgm:pt>
    <dgm:pt modelId="{B3577813-CD29-4987-90D4-FF70BB01182F}">
      <dgm:prSet phldrT="[Text]"/>
      <dgm:spPr/>
      <dgm:t>
        <a:bodyPr/>
        <a:lstStyle/>
        <a:p>
          <a:r>
            <a:rPr lang="en-US" dirty="0"/>
            <a:t>Anhedonia</a:t>
          </a:r>
        </a:p>
      </dgm:t>
    </dgm:pt>
    <dgm:pt modelId="{34E43767-7B51-4F1A-AED5-C4B4358BCC05}" type="parTrans" cxnId="{014D6D76-4EC1-4294-A9B2-9FF1F121D068}">
      <dgm:prSet/>
      <dgm:spPr/>
      <dgm:t>
        <a:bodyPr/>
        <a:lstStyle/>
        <a:p>
          <a:endParaRPr lang="en-US"/>
        </a:p>
      </dgm:t>
    </dgm:pt>
    <dgm:pt modelId="{C38525B5-C172-4B99-BC01-6885DA11A570}" type="sibTrans" cxnId="{014D6D76-4EC1-4294-A9B2-9FF1F121D068}">
      <dgm:prSet/>
      <dgm:spPr/>
      <dgm:t>
        <a:bodyPr/>
        <a:lstStyle/>
        <a:p>
          <a:endParaRPr lang="en-US"/>
        </a:p>
      </dgm:t>
    </dgm:pt>
    <dgm:pt modelId="{BAC6DF08-9397-437E-8F84-DAFED6CDD5FB}">
      <dgm:prSet phldrT="[Text]"/>
      <dgm:spPr/>
      <dgm:t>
        <a:bodyPr/>
        <a:lstStyle/>
        <a:p>
          <a:r>
            <a:rPr lang="en-US" dirty="0"/>
            <a:t>Cognitive symptoms</a:t>
          </a:r>
        </a:p>
      </dgm:t>
    </dgm:pt>
    <dgm:pt modelId="{323FC858-6E5E-4402-935F-D0B0A357D923}" type="parTrans" cxnId="{4C9B7468-3CDD-4E05-8577-A0F31ED3DC0F}">
      <dgm:prSet/>
      <dgm:spPr/>
      <dgm:t>
        <a:bodyPr/>
        <a:lstStyle/>
        <a:p>
          <a:endParaRPr lang="en-US"/>
        </a:p>
      </dgm:t>
    </dgm:pt>
    <dgm:pt modelId="{615A1CE0-8D85-4D14-B508-7A436BDEA8BC}" type="sibTrans" cxnId="{4C9B7468-3CDD-4E05-8577-A0F31ED3DC0F}">
      <dgm:prSet/>
      <dgm:spPr/>
      <dgm:t>
        <a:bodyPr/>
        <a:lstStyle/>
        <a:p>
          <a:endParaRPr lang="en-US"/>
        </a:p>
      </dgm:t>
    </dgm:pt>
    <dgm:pt modelId="{CF2501F5-8D20-4156-9914-C7FD2BBF3BA7}">
      <dgm:prSet phldrT="[Text]"/>
      <dgm:spPr/>
      <dgm:t>
        <a:bodyPr/>
        <a:lstStyle/>
        <a:p>
          <a:r>
            <a:rPr lang="en-US" dirty="0"/>
            <a:t>Memory deficits</a:t>
          </a:r>
        </a:p>
      </dgm:t>
    </dgm:pt>
    <dgm:pt modelId="{37AA91AF-3C3A-4AC3-AD9D-16BD81BF2659}" type="parTrans" cxnId="{9682E10F-0AD4-4693-A101-3B4EE5212DC0}">
      <dgm:prSet/>
      <dgm:spPr/>
      <dgm:t>
        <a:bodyPr/>
        <a:lstStyle/>
        <a:p>
          <a:endParaRPr lang="en-US"/>
        </a:p>
      </dgm:t>
    </dgm:pt>
    <dgm:pt modelId="{D7A48309-6F76-4478-9204-D2F93EA9AB4C}" type="sibTrans" cxnId="{9682E10F-0AD4-4693-A101-3B4EE5212DC0}">
      <dgm:prSet/>
      <dgm:spPr/>
      <dgm:t>
        <a:bodyPr/>
        <a:lstStyle/>
        <a:p>
          <a:endParaRPr lang="en-US"/>
        </a:p>
      </dgm:t>
    </dgm:pt>
    <dgm:pt modelId="{DC12893A-6D02-4AFB-BD16-5916F609DA83}">
      <dgm:prSet phldrT="[Text]"/>
      <dgm:spPr/>
      <dgm:t>
        <a:bodyPr/>
        <a:lstStyle/>
        <a:p>
          <a:r>
            <a:rPr lang="en-US" dirty="0"/>
            <a:t>Difficulty maintaining attention</a:t>
          </a:r>
        </a:p>
      </dgm:t>
    </dgm:pt>
    <dgm:pt modelId="{20235385-3A24-44AB-B94E-2B6BB3527511}" type="parTrans" cxnId="{2D63C3A6-FFE0-44D3-BAA2-8576DE1A58C4}">
      <dgm:prSet/>
      <dgm:spPr/>
      <dgm:t>
        <a:bodyPr/>
        <a:lstStyle/>
        <a:p>
          <a:endParaRPr lang="en-US"/>
        </a:p>
      </dgm:t>
    </dgm:pt>
    <dgm:pt modelId="{2C47C9D1-ACF5-453E-A80C-AE5D2EC3420A}" type="sibTrans" cxnId="{2D63C3A6-FFE0-44D3-BAA2-8576DE1A58C4}">
      <dgm:prSet/>
      <dgm:spPr/>
      <dgm:t>
        <a:bodyPr/>
        <a:lstStyle/>
        <a:p>
          <a:endParaRPr lang="en-US"/>
        </a:p>
      </dgm:t>
    </dgm:pt>
    <dgm:pt modelId="{5C52827D-33E1-47CC-9B7A-6A31B390209C}">
      <dgm:prSet phldrT="[Text]"/>
      <dgm:spPr/>
      <dgm:t>
        <a:bodyPr/>
        <a:lstStyle/>
        <a:p>
          <a:r>
            <a:rPr lang="en-US" dirty="0"/>
            <a:t>Disorganized speech</a:t>
          </a:r>
        </a:p>
      </dgm:t>
    </dgm:pt>
    <dgm:pt modelId="{2754879F-C88D-4253-8C78-157FF877B621}" type="parTrans" cxnId="{66ACCDC9-5110-4EEC-8DAC-CF69ED2EF872}">
      <dgm:prSet/>
      <dgm:spPr/>
      <dgm:t>
        <a:bodyPr/>
        <a:lstStyle/>
        <a:p>
          <a:endParaRPr lang="en-US"/>
        </a:p>
      </dgm:t>
    </dgm:pt>
    <dgm:pt modelId="{5F53B794-AF94-4553-8999-A047BB19A86B}" type="sibTrans" cxnId="{66ACCDC9-5110-4EEC-8DAC-CF69ED2EF872}">
      <dgm:prSet/>
      <dgm:spPr/>
      <dgm:t>
        <a:bodyPr/>
        <a:lstStyle/>
        <a:p>
          <a:endParaRPr lang="en-US"/>
        </a:p>
      </dgm:t>
    </dgm:pt>
    <dgm:pt modelId="{A1DEC727-1AD1-4988-9DE4-210082E97701}">
      <dgm:prSet phldrT="[Text]"/>
      <dgm:spPr/>
      <dgm:t>
        <a:bodyPr/>
        <a:lstStyle/>
        <a:p>
          <a:r>
            <a:rPr lang="en-US" dirty="0"/>
            <a:t>Alogia</a:t>
          </a:r>
        </a:p>
      </dgm:t>
    </dgm:pt>
    <dgm:pt modelId="{71FD5669-2013-4698-A2F8-64063318223E}" type="parTrans" cxnId="{65C475A1-E1C1-42BC-98C6-F77A3697F616}">
      <dgm:prSet/>
      <dgm:spPr/>
      <dgm:t>
        <a:bodyPr/>
        <a:lstStyle/>
        <a:p>
          <a:endParaRPr lang="en-US"/>
        </a:p>
      </dgm:t>
    </dgm:pt>
    <dgm:pt modelId="{DFB52213-8347-4225-BC11-4587D1281F84}" type="sibTrans" cxnId="{65C475A1-E1C1-42BC-98C6-F77A3697F616}">
      <dgm:prSet/>
      <dgm:spPr/>
      <dgm:t>
        <a:bodyPr/>
        <a:lstStyle/>
        <a:p>
          <a:endParaRPr lang="en-US"/>
        </a:p>
      </dgm:t>
    </dgm:pt>
    <dgm:pt modelId="{6544AAEA-0751-4B57-981A-7DE64877B094}">
      <dgm:prSet phldrT="[Text]"/>
      <dgm:spPr/>
      <dgm:t>
        <a:bodyPr/>
        <a:lstStyle/>
        <a:p>
          <a:r>
            <a:rPr lang="en-US" dirty="0"/>
            <a:t>Deficits in reasoning/executive functioning</a:t>
          </a:r>
        </a:p>
      </dgm:t>
    </dgm:pt>
    <dgm:pt modelId="{5E6EAD0C-3A5A-4FBF-8A99-626EF9845FFB}" type="parTrans" cxnId="{69B6CEB1-54BA-4C42-B8D9-3B81DA832FDD}">
      <dgm:prSet/>
      <dgm:spPr/>
      <dgm:t>
        <a:bodyPr/>
        <a:lstStyle/>
        <a:p>
          <a:endParaRPr lang="en-US"/>
        </a:p>
      </dgm:t>
    </dgm:pt>
    <dgm:pt modelId="{8A38CFD3-EAE7-4D2B-9239-7A6933151F28}" type="sibTrans" cxnId="{69B6CEB1-54BA-4C42-B8D9-3B81DA832FDD}">
      <dgm:prSet/>
      <dgm:spPr/>
      <dgm:t>
        <a:bodyPr/>
        <a:lstStyle/>
        <a:p>
          <a:endParaRPr lang="en-US"/>
        </a:p>
      </dgm:t>
    </dgm:pt>
    <dgm:pt modelId="{A55FB9D3-B885-46AD-B7B8-247931ADB44D}" type="pres">
      <dgm:prSet presAssocID="{4C6620B0-D77F-4F1D-A7B5-F9D5F986C1FC}" presName="Name0" presStyleCnt="0">
        <dgm:presLayoutVars>
          <dgm:dir/>
          <dgm:animLvl val="lvl"/>
          <dgm:resizeHandles val="exact"/>
        </dgm:presLayoutVars>
      </dgm:prSet>
      <dgm:spPr/>
    </dgm:pt>
    <dgm:pt modelId="{F11EC0E4-2E9E-453F-B7F7-0E87C779772E}" type="pres">
      <dgm:prSet presAssocID="{5BCF7E3F-B655-4719-A238-BD78EDA2AE13}" presName="linNode" presStyleCnt="0"/>
      <dgm:spPr/>
    </dgm:pt>
    <dgm:pt modelId="{EF464121-F6EE-481A-8C22-18F77D5A830E}" type="pres">
      <dgm:prSet presAssocID="{5BCF7E3F-B655-4719-A238-BD78EDA2AE13}" presName="parentText" presStyleLbl="node1" presStyleIdx="0" presStyleCnt="3">
        <dgm:presLayoutVars>
          <dgm:chMax val="1"/>
          <dgm:bulletEnabled val="1"/>
        </dgm:presLayoutVars>
      </dgm:prSet>
      <dgm:spPr/>
    </dgm:pt>
    <dgm:pt modelId="{E174DF84-DCD3-4DA2-B7E3-52BD3EFB02A2}" type="pres">
      <dgm:prSet presAssocID="{5BCF7E3F-B655-4719-A238-BD78EDA2AE13}" presName="descendantText" presStyleLbl="alignAccFollowNode1" presStyleIdx="0" presStyleCnt="3">
        <dgm:presLayoutVars>
          <dgm:bulletEnabled val="1"/>
        </dgm:presLayoutVars>
      </dgm:prSet>
      <dgm:spPr/>
    </dgm:pt>
    <dgm:pt modelId="{FAF35663-ED9C-4D76-836B-A496A72429D5}" type="pres">
      <dgm:prSet presAssocID="{02C40C54-80EC-4EC9-93B1-4F1D3CCDD066}" presName="sp" presStyleCnt="0"/>
      <dgm:spPr/>
    </dgm:pt>
    <dgm:pt modelId="{2395A435-83EA-4A52-B7A0-2B42C4D1D64C}" type="pres">
      <dgm:prSet presAssocID="{2273961D-0534-4F01-BF5E-1BAFC1DEA60B}" presName="linNode" presStyleCnt="0"/>
      <dgm:spPr/>
    </dgm:pt>
    <dgm:pt modelId="{B73418BC-7BD2-4C87-8D30-84DFF87882E6}" type="pres">
      <dgm:prSet presAssocID="{2273961D-0534-4F01-BF5E-1BAFC1DEA60B}" presName="parentText" presStyleLbl="node1" presStyleIdx="1" presStyleCnt="3">
        <dgm:presLayoutVars>
          <dgm:chMax val="1"/>
          <dgm:bulletEnabled val="1"/>
        </dgm:presLayoutVars>
      </dgm:prSet>
      <dgm:spPr/>
    </dgm:pt>
    <dgm:pt modelId="{07F60E55-1E2B-4B97-9AFF-6D964551090E}" type="pres">
      <dgm:prSet presAssocID="{2273961D-0534-4F01-BF5E-1BAFC1DEA60B}" presName="descendantText" presStyleLbl="alignAccFollowNode1" presStyleIdx="1" presStyleCnt="3">
        <dgm:presLayoutVars>
          <dgm:bulletEnabled val="1"/>
        </dgm:presLayoutVars>
      </dgm:prSet>
      <dgm:spPr/>
    </dgm:pt>
    <dgm:pt modelId="{E6238860-B669-4B74-898D-0AB805A6B741}" type="pres">
      <dgm:prSet presAssocID="{5343BAC9-F4A0-4586-980E-89EB6A67E71A}" presName="sp" presStyleCnt="0"/>
      <dgm:spPr/>
    </dgm:pt>
    <dgm:pt modelId="{E7539F87-AF6D-412A-95EB-7C372432BCF7}" type="pres">
      <dgm:prSet presAssocID="{BAC6DF08-9397-437E-8F84-DAFED6CDD5FB}" presName="linNode" presStyleCnt="0"/>
      <dgm:spPr/>
    </dgm:pt>
    <dgm:pt modelId="{B28C9BAE-F15F-4D1B-BBF2-99CAD8D3E612}" type="pres">
      <dgm:prSet presAssocID="{BAC6DF08-9397-437E-8F84-DAFED6CDD5FB}" presName="parentText" presStyleLbl="node1" presStyleIdx="2" presStyleCnt="3">
        <dgm:presLayoutVars>
          <dgm:chMax val="1"/>
          <dgm:bulletEnabled val="1"/>
        </dgm:presLayoutVars>
      </dgm:prSet>
      <dgm:spPr/>
    </dgm:pt>
    <dgm:pt modelId="{AA410F6F-C19F-48A7-B8ED-9FF592CC5415}" type="pres">
      <dgm:prSet presAssocID="{BAC6DF08-9397-437E-8F84-DAFED6CDD5FB}" presName="descendantText" presStyleLbl="alignAccFollowNode1" presStyleIdx="2" presStyleCnt="3">
        <dgm:presLayoutVars>
          <dgm:bulletEnabled val="1"/>
        </dgm:presLayoutVars>
      </dgm:prSet>
      <dgm:spPr/>
    </dgm:pt>
  </dgm:ptLst>
  <dgm:cxnLst>
    <dgm:cxn modelId="{52ED8808-35F8-4E29-82AB-C1B5359A2FE1}" srcId="{4C6620B0-D77F-4F1D-A7B5-F9D5F986C1FC}" destId="{5BCF7E3F-B655-4719-A238-BD78EDA2AE13}" srcOrd="0" destOrd="0" parTransId="{5C41365C-C159-4275-AEAF-8F12CA871082}" sibTransId="{02C40C54-80EC-4EC9-93B1-4F1D3CCDD066}"/>
    <dgm:cxn modelId="{9682E10F-0AD4-4693-A101-3B4EE5212DC0}" srcId="{BAC6DF08-9397-437E-8F84-DAFED6CDD5FB}" destId="{CF2501F5-8D20-4156-9914-C7FD2BBF3BA7}" srcOrd="0" destOrd="0" parTransId="{37AA91AF-3C3A-4AC3-AD9D-16BD81BF2659}" sibTransId="{D7A48309-6F76-4478-9204-D2F93EA9AB4C}"/>
    <dgm:cxn modelId="{29FA5A36-CEB7-425D-81D5-64ACC6393A3B}" type="presOf" srcId="{8577DE71-30AA-41E7-8C3C-9117B822EB1B}" destId="{E174DF84-DCD3-4DA2-B7E3-52BD3EFB02A2}" srcOrd="0" destOrd="1" presId="urn:microsoft.com/office/officeart/2005/8/layout/vList5"/>
    <dgm:cxn modelId="{4C9B7468-3CDD-4E05-8577-A0F31ED3DC0F}" srcId="{4C6620B0-D77F-4F1D-A7B5-F9D5F986C1FC}" destId="{BAC6DF08-9397-437E-8F84-DAFED6CDD5FB}" srcOrd="2" destOrd="0" parTransId="{323FC858-6E5E-4402-935F-D0B0A357D923}" sibTransId="{615A1CE0-8D85-4D14-B508-7A436BDEA8BC}"/>
    <dgm:cxn modelId="{95F6C950-25D7-4526-B38C-0EAA772BCC92}" type="presOf" srcId="{5C52827D-33E1-47CC-9B7A-6A31B390209C}" destId="{E174DF84-DCD3-4DA2-B7E3-52BD3EFB02A2}" srcOrd="0" destOrd="2" presId="urn:microsoft.com/office/officeart/2005/8/layout/vList5"/>
    <dgm:cxn modelId="{64697D74-3AA2-40FB-8DFC-0BD94F96A4EF}" type="presOf" srcId="{4C6620B0-D77F-4F1D-A7B5-F9D5F986C1FC}" destId="{A55FB9D3-B885-46AD-B7B8-247931ADB44D}" srcOrd="0" destOrd="0" presId="urn:microsoft.com/office/officeart/2005/8/layout/vList5"/>
    <dgm:cxn modelId="{7572DB54-0AB5-410C-BDA4-0F1B31A1411F}" srcId="{2273961D-0534-4F01-BF5E-1BAFC1DEA60B}" destId="{36884562-B484-4BBE-A4DC-6DC3EC79E4EB}" srcOrd="0" destOrd="0" parTransId="{D2478DE8-EA28-4893-B995-F41124BA07ED}" sibTransId="{889B571E-D79B-49BE-9B96-F5FB45242739}"/>
    <dgm:cxn modelId="{345F2E56-6169-4B88-8E73-CDDADB4EFF7E}" type="presOf" srcId="{E992BC24-F3B6-46AF-A8AF-73D263D0CF22}" destId="{E174DF84-DCD3-4DA2-B7E3-52BD3EFB02A2}" srcOrd="0" destOrd="0" presId="urn:microsoft.com/office/officeart/2005/8/layout/vList5"/>
    <dgm:cxn modelId="{014D6D76-4EC1-4294-A9B2-9FF1F121D068}" srcId="{2273961D-0534-4F01-BF5E-1BAFC1DEA60B}" destId="{B3577813-CD29-4987-90D4-FF70BB01182F}" srcOrd="1" destOrd="0" parTransId="{34E43767-7B51-4F1A-AED5-C4B4358BCC05}" sibTransId="{C38525B5-C172-4B99-BC01-6885DA11A570}"/>
    <dgm:cxn modelId="{0EE99480-1598-4771-A6FF-E7F7690FCF08}" type="presOf" srcId="{2273961D-0534-4F01-BF5E-1BAFC1DEA60B}" destId="{B73418BC-7BD2-4C87-8D30-84DFF87882E6}" srcOrd="0" destOrd="0" presId="urn:microsoft.com/office/officeart/2005/8/layout/vList5"/>
    <dgm:cxn modelId="{5CAEDF82-922A-43E4-B794-3836CDA8B9EF}" type="presOf" srcId="{DC12893A-6D02-4AFB-BD16-5916F609DA83}" destId="{AA410F6F-C19F-48A7-B8ED-9FF592CC5415}" srcOrd="0" destOrd="1" presId="urn:microsoft.com/office/officeart/2005/8/layout/vList5"/>
    <dgm:cxn modelId="{65C475A1-E1C1-42BC-98C6-F77A3697F616}" srcId="{2273961D-0534-4F01-BF5E-1BAFC1DEA60B}" destId="{A1DEC727-1AD1-4988-9DE4-210082E97701}" srcOrd="2" destOrd="0" parTransId="{71FD5669-2013-4698-A2F8-64063318223E}" sibTransId="{DFB52213-8347-4225-BC11-4587D1281F84}"/>
    <dgm:cxn modelId="{578EB0A2-3619-46C9-A824-0406AFCD4717}" type="presOf" srcId="{BAC6DF08-9397-437E-8F84-DAFED6CDD5FB}" destId="{B28C9BAE-F15F-4D1B-BBF2-99CAD8D3E612}" srcOrd="0" destOrd="0" presId="urn:microsoft.com/office/officeart/2005/8/layout/vList5"/>
    <dgm:cxn modelId="{EBE04EA4-E337-4A53-B1CD-9B3F9B42152B}" srcId="{5BCF7E3F-B655-4719-A238-BD78EDA2AE13}" destId="{E992BC24-F3B6-46AF-A8AF-73D263D0CF22}" srcOrd="0" destOrd="0" parTransId="{B2C377CF-5E38-4BC0-A41E-285F5005F2C8}" sibTransId="{EE1202DF-DA05-45C1-8BF9-ABAEB3E71502}"/>
    <dgm:cxn modelId="{2D63C3A6-FFE0-44D3-BAA2-8576DE1A58C4}" srcId="{BAC6DF08-9397-437E-8F84-DAFED6CDD5FB}" destId="{DC12893A-6D02-4AFB-BD16-5916F609DA83}" srcOrd="1" destOrd="0" parTransId="{20235385-3A24-44AB-B94E-2B6BB3527511}" sibTransId="{2C47C9D1-ACF5-453E-A80C-AE5D2EC3420A}"/>
    <dgm:cxn modelId="{69B6CEB1-54BA-4C42-B8D9-3B81DA832FDD}" srcId="{BAC6DF08-9397-437E-8F84-DAFED6CDD5FB}" destId="{6544AAEA-0751-4B57-981A-7DE64877B094}" srcOrd="2" destOrd="0" parTransId="{5E6EAD0C-3A5A-4FBF-8A99-626EF9845FFB}" sibTransId="{8A38CFD3-EAE7-4D2B-9239-7A6933151F28}"/>
    <dgm:cxn modelId="{B54FC6B9-2193-4B53-83AE-53868A6BE9A2}" type="presOf" srcId="{36884562-B484-4BBE-A4DC-6DC3EC79E4EB}" destId="{07F60E55-1E2B-4B97-9AFF-6D964551090E}" srcOrd="0" destOrd="0" presId="urn:microsoft.com/office/officeart/2005/8/layout/vList5"/>
    <dgm:cxn modelId="{34CD44BD-0048-4445-A6C5-A21B2CBE316F}" type="presOf" srcId="{6544AAEA-0751-4B57-981A-7DE64877B094}" destId="{AA410F6F-C19F-48A7-B8ED-9FF592CC5415}" srcOrd="0" destOrd="2" presId="urn:microsoft.com/office/officeart/2005/8/layout/vList5"/>
    <dgm:cxn modelId="{66ACCDC9-5110-4EEC-8DAC-CF69ED2EF872}" srcId="{5BCF7E3F-B655-4719-A238-BD78EDA2AE13}" destId="{5C52827D-33E1-47CC-9B7A-6A31B390209C}" srcOrd="2" destOrd="0" parTransId="{2754879F-C88D-4253-8C78-157FF877B621}" sibTransId="{5F53B794-AF94-4553-8999-A047BB19A86B}"/>
    <dgm:cxn modelId="{47A299D0-8D10-4D63-991B-AC92B2391840}" srcId="{4C6620B0-D77F-4F1D-A7B5-F9D5F986C1FC}" destId="{2273961D-0534-4F01-BF5E-1BAFC1DEA60B}" srcOrd="1" destOrd="0" parTransId="{7473FC13-633E-45C3-89B8-AA686ACBDCD7}" sibTransId="{5343BAC9-F4A0-4586-980E-89EB6A67E71A}"/>
    <dgm:cxn modelId="{D468D3D5-54A6-4771-AC46-52469334DEAE}" srcId="{5BCF7E3F-B655-4719-A238-BD78EDA2AE13}" destId="{8577DE71-30AA-41E7-8C3C-9117B822EB1B}" srcOrd="1" destOrd="0" parTransId="{49105484-EB43-4AB3-8421-C79BC0475B33}" sibTransId="{9700831C-B859-401C-A834-C697C904D901}"/>
    <dgm:cxn modelId="{A96342D6-8404-4C0C-B244-6952149E5BBE}" type="presOf" srcId="{A1DEC727-1AD1-4988-9DE4-210082E97701}" destId="{07F60E55-1E2B-4B97-9AFF-6D964551090E}" srcOrd="0" destOrd="2" presId="urn:microsoft.com/office/officeart/2005/8/layout/vList5"/>
    <dgm:cxn modelId="{110412E4-F285-46F9-9D57-FFD7523A38A4}" type="presOf" srcId="{CF2501F5-8D20-4156-9914-C7FD2BBF3BA7}" destId="{AA410F6F-C19F-48A7-B8ED-9FF592CC5415}" srcOrd="0" destOrd="0" presId="urn:microsoft.com/office/officeart/2005/8/layout/vList5"/>
    <dgm:cxn modelId="{20492BF3-1EF9-4FE5-9BFB-81084DAFB1F0}" type="presOf" srcId="{B3577813-CD29-4987-90D4-FF70BB01182F}" destId="{07F60E55-1E2B-4B97-9AFF-6D964551090E}" srcOrd="0" destOrd="1" presId="urn:microsoft.com/office/officeart/2005/8/layout/vList5"/>
    <dgm:cxn modelId="{6B7C34FC-2F80-4269-B2CB-B3DE55D99CB7}" type="presOf" srcId="{5BCF7E3F-B655-4719-A238-BD78EDA2AE13}" destId="{EF464121-F6EE-481A-8C22-18F77D5A830E}" srcOrd="0" destOrd="0" presId="urn:microsoft.com/office/officeart/2005/8/layout/vList5"/>
    <dgm:cxn modelId="{330E1307-D1AB-4929-B105-7C49EE5DC150}" type="presParOf" srcId="{A55FB9D3-B885-46AD-B7B8-247931ADB44D}" destId="{F11EC0E4-2E9E-453F-B7F7-0E87C779772E}" srcOrd="0" destOrd="0" presId="urn:microsoft.com/office/officeart/2005/8/layout/vList5"/>
    <dgm:cxn modelId="{793B26B0-CC54-44D5-B6B8-120415701EB8}" type="presParOf" srcId="{F11EC0E4-2E9E-453F-B7F7-0E87C779772E}" destId="{EF464121-F6EE-481A-8C22-18F77D5A830E}" srcOrd="0" destOrd="0" presId="urn:microsoft.com/office/officeart/2005/8/layout/vList5"/>
    <dgm:cxn modelId="{A53D8381-833F-43C3-B85A-E5801F13D569}" type="presParOf" srcId="{F11EC0E4-2E9E-453F-B7F7-0E87C779772E}" destId="{E174DF84-DCD3-4DA2-B7E3-52BD3EFB02A2}" srcOrd="1" destOrd="0" presId="urn:microsoft.com/office/officeart/2005/8/layout/vList5"/>
    <dgm:cxn modelId="{FE44E144-7D9E-41CA-A6DB-153959123032}" type="presParOf" srcId="{A55FB9D3-B885-46AD-B7B8-247931ADB44D}" destId="{FAF35663-ED9C-4D76-836B-A496A72429D5}" srcOrd="1" destOrd="0" presId="urn:microsoft.com/office/officeart/2005/8/layout/vList5"/>
    <dgm:cxn modelId="{E0A43117-29AE-4936-A639-42688AA9CA04}" type="presParOf" srcId="{A55FB9D3-B885-46AD-B7B8-247931ADB44D}" destId="{2395A435-83EA-4A52-B7A0-2B42C4D1D64C}" srcOrd="2" destOrd="0" presId="urn:microsoft.com/office/officeart/2005/8/layout/vList5"/>
    <dgm:cxn modelId="{48F5764A-D507-46C6-B08D-F34E04F05931}" type="presParOf" srcId="{2395A435-83EA-4A52-B7A0-2B42C4D1D64C}" destId="{B73418BC-7BD2-4C87-8D30-84DFF87882E6}" srcOrd="0" destOrd="0" presId="urn:microsoft.com/office/officeart/2005/8/layout/vList5"/>
    <dgm:cxn modelId="{AFAF2079-D258-4BFD-B56B-BAA935B0C9FA}" type="presParOf" srcId="{2395A435-83EA-4A52-B7A0-2B42C4D1D64C}" destId="{07F60E55-1E2B-4B97-9AFF-6D964551090E}" srcOrd="1" destOrd="0" presId="urn:microsoft.com/office/officeart/2005/8/layout/vList5"/>
    <dgm:cxn modelId="{5DB04994-2DB1-4BFD-B469-7C40422821F8}" type="presParOf" srcId="{A55FB9D3-B885-46AD-B7B8-247931ADB44D}" destId="{E6238860-B669-4B74-898D-0AB805A6B741}" srcOrd="3" destOrd="0" presId="urn:microsoft.com/office/officeart/2005/8/layout/vList5"/>
    <dgm:cxn modelId="{D8A3D05A-9887-4AE5-BA6F-A527ECD3566E}" type="presParOf" srcId="{A55FB9D3-B885-46AD-B7B8-247931ADB44D}" destId="{E7539F87-AF6D-412A-95EB-7C372432BCF7}" srcOrd="4" destOrd="0" presId="urn:microsoft.com/office/officeart/2005/8/layout/vList5"/>
    <dgm:cxn modelId="{EC80A49D-0A92-4959-B938-61A11460DF0A}" type="presParOf" srcId="{E7539F87-AF6D-412A-95EB-7C372432BCF7}" destId="{B28C9BAE-F15F-4D1B-BBF2-99CAD8D3E612}" srcOrd="0" destOrd="0" presId="urn:microsoft.com/office/officeart/2005/8/layout/vList5"/>
    <dgm:cxn modelId="{E31D172C-55AA-4E47-ADAF-972C6ED68331}" type="presParOf" srcId="{E7539F87-AF6D-412A-95EB-7C372432BCF7}" destId="{AA410F6F-C19F-48A7-B8ED-9FF592CC54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0E6174-FDF0-472D-9242-B38F2DCEB8C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DD02CFF-19A4-49EE-B2B6-4ED301B36069}">
      <dgm:prSet phldrT="[Text]"/>
      <dgm:spPr/>
      <dgm:t>
        <a:bodyPr/>
        <a:lstStyle/>
        <a:p>
          <a:r>
            <a:rPr lang="en-US" dirty="0"/>
            <a:t>Non-adherence</a:t>
          </a:r>
        </a:p>
      </dgm:t>
    </dgm:pt>
    <dgm:pt modelId="{9B63DC1A-D7AC-426D-A493-D447B7D5B538}" type="parTrans" cxnId="{3F66BC1B-7515-44C5-BCF4-A33C1EF6501A}">
      <dgm:prSet/>
      <dgm:spPr/>
      <dgm:t>
        <a:bodyPr/>
        <a:lstStyle/>
        <a:p>
          <a:endParaRPr lang="en-US"/>
        </a:p>
      </dgm:t>
    </dgm:pt>
    <dgm:pt modelId="{5CDB808D-A5F1-4863-A7F9-6257066D40C0}" type="sibTrans" cxnId="{3F66BC1B-7515-44C5-BCF4-A33C1EF6501A}">
      <dgm:prSet/>
      <dgm:spPr/>
      <dgm:t>
        <a:bodyPr/>
        <a:lstStyle/>
        <a:p>
          <a:endParaRPr lang="en-US"/>
        </a:p>
      </dgm:t>
    </dgm:pt>
    <dgm:pt modelId="{C9A42FCF-6E14-432C-842F-714012F275A7}">
      <dgm:prSet phldrT="[Text]"/>
      <dgm:spPr/>
      <dgm:t>
        <a:bodyPr/>
        <a:lstStyle/>
        <a:p>
          <a:r>
            <a:rPr lang="en-US" dirty="0"/>
            <a:t>Patient doesn’t believe they have an illness</a:t>
          </a:r>
        </a:p>
      </dgm:t>
    </dgm:pt>
    <dgm:pt modelId="{744AC6B6-23E8-4972-AC0A-1441A6CAD932}" type="parTrans" cxnId="{E2991A93-8003-4518-AEA1-6E3447422ECB}">
      <dgm:prSet/>
      <dgm:spPr/>
      <dgm:t>
        <a:bodyPr/>
        <a:lstStyle/>
        <a:p>
          <a:endParaRPr lang="en-US"/>
        </a:p>
      </dgm:t>
    </dgm:pt>
    <dgm:pt modelId="{6C692ED8-499B-4185-8D71-DFEBD19B6004}" type="sibTrans" cxnId="{E2991A93-8003-4518-AEA1-6E3447422ECB}">
      <dgm:prSet/>
      <dgm:spPr/>
      <dgm:t>
        <a:bodyPr/>
        <a:lstStyle/>
        <a:p>
          <a:endParaRPr lang="en-US"/>
        </a:p>
      </dgm:t>
    </dgm:pt>
    <dgm:pt modelId="{0E7E34E3-7D96-47E1-9530-126A69FCF68B}">
      <dgm:prSet phldrT="[Text]"/>
      <dgm:spPr/>
      <dgm:t>
        <a:bodyPr/>
        <a:lstStyle/>
        <a:p>
          <a:r>
            <a:rPr lang="en-US" dirty="0"/>
            <a:t>Unpleasant side effects</a:t>
          </a:r>
        </a:p>
      </dgm:t>
    </dgm:pt>
    <dgm:pt modelId="{34F64F8F-6D94-4A61-B0AD-1344C8ACD989}" type="parTrans" cxnId="{2D6E71AB-F421-4C58-AA62-48E08D55FD45}">
      <dgm:prSet/>
      <dgm:spPr/>
      <dgm:t>
        <a:bodyPr/>
        <a:lstStyle/>
        <a:p>
          <a:endParaRPr lang="en-US"/>
        </a:p>
      </dgm:t>
    </dgm:pt>
    <dgm:pt modelId="{D19F921A-79A1-44AB-BBAF-5BF6C12C2AD7}" type="sibTrans" cxnId="{2D6E71AB-F421-4C58-AA62-48E08D55FD45}">
      <dgm:prSet/>
      <dgm:spPr/>
      <dgm:t>
        <a:bodyPr/>
        <a:lstStyle/>
        <a:p>
          <a:endParaRPr lang="en-US"/>
        </a:p>
      </dgm:t>
    </dgm:pt>
    <dgm:pt modelId="{512501C7-3F83-4E04-94C6-753416C008AE}">
      <dgm:prSet phldrT="[Text]"/>
      <dgm:spPr/>
      <dgm:t>
        <a:bodyPr/>
        <a:lstStyle/>
        <a:p>
          <a:r>
            <a:rPr lang="en-US" dirty="0"/>
            <a:t>Continued disease symptoms</a:t>
          </a:r>
        </a:p>
      </dgm:t>
    </dgm:pt>
    <dgm:pt modelId="{E5A1D171-D5B0-419F-9FB0-911942E55684}" type="parTrans" cxnId="{1BF21E6E-AFB0-4CE3-A434-12F68A3E01DD}">
      <dgm:prSet/>
      <dgm:spPr/>
      <dgm:t>
        <a:bodyPr/>
        <a:lstStyle/>
        <a:p>
          <a:endParaRPr lang="en-US"/>
        </a:p>
      </dgm:t>
    </dgm:pt>
    <dgm:pt modelId="{B1DEE8B8-9F6B-412D-B5E8-74BB7BB0511C}" type="sibTrans" cxnId="{1BF21E6E-AFB0-4CE3-A434-12F68A3E01DD}">
      <dgm:prSet/>
      <dgm:spPr/>
      <dgm:t>
        <a:bodyPr/>
        <a:lstStyle/>
        <a:p>
          <a:endParaRPr lang="en-US"/>
        </a:p>
      </dgm:t>
    </dgm:pt>
    <dgm:pt modelId="{FF447FD8-EAEF-4BA0-97D1-273D118641CA}" type="pres">
      <dgm:prSet presAssocID="{750E6174-FDF0-472D-9242-B38F2DCEB8C4}" presName="cycle" presStyleCnt="0">
        <dgm:presLayoutVars>
          <dgm:chMax val="1"/>
          <dgm:dir/>
          <dgm:animLvl val="ctr"/>
          <dgm:resizeHandles val="exact"/>
        </dgm:presLayoutVars>
      </dgm:prSet>
      <dgm:spPr/>
    </dgm:pt>
    <dgm:pt modelId="{BBA3BF70-7CA7-4F36-95CE-80A7BFC9F772}" type="pres">
      <dgm:prSet presAssocID="{ADD02CFF-19A4-49EE-B2B6-4ED301B36069}" presName="centerShape" presStyleLbl="node0" presStyleIdx="0" presStyleCnt="1"/>
      <dgm:spPr/>
    </dgm:pt>
    <dgm:pt modelId="{067EF213-FE30-4CDE-BF71-7BC370666B0F}" type="pres">
      <dgm:prSet presAssocID="{744AC6B6-23E8-4972-AC0A-1441A6CAD932}" presName="parTrans" presStyleLbl="bgSibTrans2D1" presStyleIdx="0" presStyleCnt="3"/>
      <dgm:spPr/>
    </dgm:pt>
    <dgm:pt modelId="{6863EE71-DD2F-4766-B996-641D842F4519}" type="pres">
      <dgm:prSet presAssocID="{C9A42FCF-6E14-432C-842F-714012F275A7}" presName="node" presStyleLbl="node1" presStyleIdx="0" presStyleCnt="3">
        <dgm:presLayoutVars>
          <dgm:bulletEnabled val="1"/>
        </dgm:presLayoutVars>
      </dgm:prSet>
      <dgm:spPr/>
    </dgm:pt>
    <dgm:pt modelId="{588C2A4E-83D6-416B-8474-37AF08DED79D}" type="pres">
      <dgm:prSet presAssocID="{34F64F8F-6D94-4A61-B0AD-1344C8ACD989}" presName="parTrans" presStyleLbl="bgSibTrans2D1" presStyleIdx="1" presStyleCnt="3"/>
      <dgm:spPr/>
    </dgm:pt>
    <dgm:pt modelId="{6453962E-9E2B-4096-9078-7000669D8652}" type="pres">
      <dgm:prSet presAssocID="{0E7E34E3-7D96-47E1-9530-126A69FCF68B}" presName="node" presStyleLbl="node1" presStyleIdx="1" presStyleCnt="3">
        <dgm:presLayoutVars>
          <dgm:bulletEnabled val="1"/>
        </dgm:presLayoutVars>
      </dgm:prSet>
      <dgm:spPr/>
    </dgm:pt>
    <dgm:pt modelId="{4A77E280-9A44-4278-B817-2CA9CB50FA69}" type="pres">
      <dgm:prSet presAssocID="{E5A1D171-D5B0-419F-9FB0-911942E55684}" presName="parTrans" presStyleLbl="bgSibTrans2D1" presStyleIdx="2" presStyleCnt="3"/>
      <dgm:spPr/>
    </dgm:pt>
    <dgm:pt modelId="{BDC1B136-AA39-4CCB-8129-3BAA0575CB09}" type="pres">
      <dgm:prSet presAssocID="{512501C7-3F83-4E04-94C6-753416C008AE}" presName="node" presStyleLbl="node1" presStyleIdx="2" presStyleCnt="3">
        <dgm:presLayoutVars>
          <dgm:bulletEnabled val="1"/>
        </dgm:presLayoutVars>
      </dgm:prSet>
      <dgm:spPr/>
    </dgm:pt>
  </dgm:ptLst>
  <dgm:cxnLst>
    <dgm:cxn modelId="{3F66BC1B-7515-44C5-BCF4-A33C1EF6501A}" srcId="{750E6174-FDF0-472D-9242-B38F2DCEB8C4}" destId="{ADD02CFF-19A4-49EE-B2B6-4ED301B36069}" srcOrd="0" destOrd="0" parTransId="{9B63DC1A-D7AC-426D-A493-D447B7D5B538}" sibTransId="{5CDB808D-A5F1-4863-A7F9-6257066D40C0}"/>
    <dgm:cxn modelId="{BD00951C-1AF2-453E-A148-6ED2B2E97611}" type="presOf" srcId="{512501C7-3F83-4E04-94C6-753416C008AE}" destId="{BDC1B136-AA39-4CCB-8129-3BAA0575CB09}" srcOrd="0" destOrd="0" presId="urn:microsoft.com/office/officeart/2005/8/layout/radial4"/>
    <dgm:cxn modelId="{1E460B2B-1CBD-472F-94CC-407F47B3128A}" type="presOf" srcId="{E5A1D171-D5B0-419F-9FB0-911942E55684}" destId="{4A77E280-9A44-4278-B817-2CA9CB50FA69}" srcOrd="0" destOrd="0" presId="urn:microsoft.com/office/officeart/2005/8/layout/radial4"/>
    <dgm:cxn modelId="{D8899B3E-0470-440C-8491-91B2A9E38D7C}" type="presOf" srcId="{C9A42FCF-6E14-432C-842F-714012F275A7}" destId="{6863EE71-DD2F-4766-B996-641D842F4519}" srcOrd="0" destOrd="0" presId="urn:microsoft.com/office/officeart/2005/8/layout/radial4"/>
    <dgm:cxn modelId="{A8004746-FB9B-49E9-91C3-D71A13161213}" type="presOf" srcId="{ADD02CFF-19A4-49EE-B2B6-4ED301B36069}" destId="{BBA3BF70-7CA7-4F36-95CE-80A7BFC9F772}" srcOrd="0" destOrd="0" presId="urn:microsoft.com/office/officeart/2005/8/layout/radial4"/>
    <dgm:cxn modelId="{1BF21E6E-AFB0-4CE3-A434-12F68A3E01DD}" srcId="{ADD02CFF-19A4-49EE-B2B6-4ED301B36069}" destId="{512501C7-3F83-4E04-94C6-753416C008AE}" srcOrd="2" destOrd="0" parTransId="{E5A1D171-D5B0-419F-9FB0-911942E55684}" sibTransId="{B1DEE8B8-9F6B-412D-B5E8-74BB7BB0511C}"/>
    <dgm:cxn modelId="{E8377380-9963-46B2-B645-5BB72A8AC7A8}" type="presOf" srcId="{0E7E34E3-7D96-47E1-9530-126A69FCF68B}" destId="{6453962E-9E2B-4096-9078-7000669D8652}" srcOrd="0" destOrd="0" presId="urn:microsoft.com/office/officeart/2005/8/layout/radial4"/>
    <dgm:cxn modelId="{2D08AB8B-07EF-43CD-B365-71ADB955379F}" type="presOf" srcId="{744AC6B6-23E8-4972-AC0A-1441A6CAD932}" destId="{067EF213-FE30-4CDE-BF71-7BC370666B0F}" srcOrd="0" destOrd="0" presId="urn:microsoft.com/office/officeart/2005/8/layout/radial4"/>
    <dgm:cxn modelId="{E2991A93-8003-4518-AEA1-6E3447422ECB}" srcId="{ADD02CFF-19A4-49EE-B2B6-4ED301B36069}" destId="{C9A42FCF-6E14-432C-842F-714012F275A7}" srcOrd="0" destOrd="0" parTransId="{744AC6B6-23E8-4972-AC0A-1441A6CAD932}" sibTransId="{6C692ED8-499B-4185-8D71-DFEBD19B6004}"/>
    <dgm:cxn modelId="{2D6E71AB-F421-4C58-AA62-48E08D55FD45}" srcId="{ADD02CFF-19A4-49EE-B2B6-4ED301B36069}" destId="{0E7E34E3-7D96-47E1-9530-126A69FCF68B}" srcOrd="1" destOrd="0" parTransId="{34F64F8F-6D94-4A61-B0AD-1344C8ACD989}" sibTransId="{D19F921A-79A1-44AB-BBAF-5BF6C12C2AD7}"/>
    <dgm:cxn modelId="{258420C7-210B-4B6C-AF36-89225BA542E0}" type="presOf" srcId="{34F64F8F-6D94-4A61-B0AD-1344C8ACD989}" destId="{588C2A4E-83D6-416B-8474-37AF08DED79D}" srcOrd="0" destOrd="0" presId="urn:microsoft.com/office/officeart/2005/8/layout/radial4"/>
    <dgm:cxn modelId="{4448CFE5-3745-4BEB-8F7D-0F3DE35D457A}" type="presOf" srcId="{750E6174-FDF0-472D-9242-B38F2DCEB8C4}" destId="{FF447FD8-EAEF-4BA0-97D1-273D118641CA}" srcOrd="0" destOrd="0" presId="urn:microsoft.com/office/officeart/2005/8/layout/radial4"/>
    <dgm:cxn modelId="{5E671DC9-DCC9-4FF6-947F-4B0EF43E629E}" type="presParOf" srcId="{FF447FD8-EAEF-4BA0-97D1-273D118641CA}" destId="{BBA3BF70-7CA7-4F36-95CE-80A7BFC9F772}" srcOrd="0" destOrd="0" presId="urn:microsoft.com/office/officeart/2005/8/layout/radial4"/>
    <dgm:cxn modelId="{6D7EA63D-F0F6-4E90-A8E9-EFD1CFA21F43}" type="presParOf" srcId="{FF447FD8-EAEF-4BA0-97D1-273D118641CA}" destId="{067EF213-FE30-4CDE-BF71-7BC370666B0F}" srcOrd="1" destOrd="0" presId="urn:microsoft.com/office/officeart/2005/8/layout/radial4"/>
    <dgm:cxn modelId="{8D93BD5A-1BBB-4ED7-85C4-F6AD0635D819}" type="presParOf" srcId="{FF447FD8-EAEF-4BA0-97D1-273D118641CA}" destId="{6863EE71-DD2F-4766-B996-641D842F4519}" srcOrd="2" destOrd="0" presId="urn:microsoft.com/office/officeart/2005/8/layout/radial4"/>
    <dgm:cxn modelId="{721FD824-312D-4D24-B4B2-0B9A3D1A1399}" type="presParOf" srcId="{FF447FD8-EAEF-4BA0-97D1-273D118641CA}" destId="{588C2A4E-83D6-416B-8474-37AF08DED79D}" srcOrd="3" destOrd="0" presId="urn:microsoft.com/office/officeart/2005/8/layout/radial4"/>
    <dgm:cxn modelId="{56F9D991-95E6-4DD9-BD40-33BB8D83686B}" type="presParOf" srcId="{FF447FD8-EAEF-4BA0-97D1-273D118641CA}" destId="{6453962E-9E2B-4096-9078-7000669D8652}" srcOrd="4" destOrd="0" presId="urn:microsoft.com/office/officeart/2005/8/layout/radial4"/>
    <dgm:cxn modelId="{0BF63B2F-DA28-4A11-97E6-A0C12F938DE7}" type="presParOf" srcId="{FF447FD8-EAEF-4BA0-97D1-273D118641CA}" destId="{4A77E280-9A44-4278-B817-2CA9CB50FA69}" srcOrd="5" destOrd="0" presId="urn:microsoft.com/office/officeart/2005/8/layout/radial4"/>
    <dgm:cxn modelId="{0EF2D186-76AF-4222-8C1B-77183DCC4038}" type="presParOf" srcId="{FF447FD8-EAEF-4BA0-97D1-273D118641CA}" destId="{BDC1B136-AA39-4CCB-8129-3BAA0575CB0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98E52F-27F4-4919-8CBF-D775AAD6DF9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D4316E3-34C3-44A2-A459-9E06F7CDC0E7}">
      <dgm:prSet phldrT="[Text]"/>
      <dgm:spPr/>
      <dgm:t>
        <a:bodyPr/>
        <a:lstStyle/>
        <a:p>
          <a:r>
            <a:rPr lang="en-US" dirty="0"/>
            <a:t>Alcohol Intoxication</a:t>
          </a:r>
        </a:p>
      </dgm:t>
    </dgm:pt>
    <dgm:pt modelId="{5A7310CE-C27D-40C6-9CE0-87C55E64D7CA}" type="parTrans" cxnId="{C6F0A74F-ED0E-4288-8585-E9BDADDAB278}">
      <dgm:prSet/>
      <dgm:spPr/>
      <dgm:t>
        <a:bodyPr/>
        <a:lstStyle/>
        <a:p>
          <a:endParaRPr lang="en-US"/>
        </a:p>
      </dgm:t>
    </dgm:pt>
    <dgm:pt modelId="{D2CA5B74-7C2C-411E-8AD7-30EA3AE0D088}" type="sibTrans" cxnId="{C6F0A74F-ED0E-4288-8585-E9BDADDAB278}">
      <dgm:prSet/>
      <dgm:spPr/>
      <dgm:t>
        <a:bodyPr/>
        <a:lstStyle/>
        <a:p>
          <a:endParaRPr lang="en-US"/>
        </a:p>
      </dgm:t>
    </dgm:pt>
    <dgm:pt modelId="{8B89879A-6AC8-4ABA-9A72-7A8C3DBD461F}">
      <dgm:prSet phldrT="[Text]"/>
      <dgm:spPr/>
      <dgm:t>
        <a:bodyPr/>
        <a:lstStyle/>
        <a:p>
          <a:r>
            <a:rPr lang="en-US" dirty="0"/>
            <a:t>Slurred speech</a:t>
          </a:r>
        </a:p>
      </dgm:t>
    </dgm:pt>
    <dgm:pt modelId="{F522F839-3F9A-4D99-8BB9-5216006CEAA9}" type="parTrans" cxnId="{F96265ED-7B3A-4C4B-AF37-07B59F6BE86F}">
      <dgm:prSet/>
      <dgm:spPr/>
      <dgm:t>
        <a:bodyPr/>
        <a:lstStyle/>
        <a:p>
          <a:endParaRPr lang="en-US"/>
        </a:p>
      </dgm:t>
    </dgm:pt>
    <dgm:pt modelId="{3C6145F2-D591-4A9D-BEE6-78D95F0C9E4B}" type="sibTrans" cxnId="{F96265ED-7B3A-4C4B-AF37-07B59F6BE86F}">
      <dgm:prSet/>
      <dgm:spPr/>
      <dgm:t>
        <a:bodyPr/>
        <a:lstStyle/>
        <a:p>
          <a:endParaRPr lang="en-US"/>
        </a:p>
      </dgm:t>
    </dgm:pt>
    <dgm:pt modelId="{4FABCD1A-E246-42B3-AA20-D04564F31766}">
      <dgm:prSet phldrT="[Text]"/>
      <dgm:spPr/>
      <dgm:t>
        <a:bodyPr/>
        <a:lstStyle/>
        <a:p>
          <a:r>
            <a:rPr lang="en-US" dirty="0"/>
            <a:t>Incoordination</a:t>
          </a:r>
        </a:p>
      </dgm:t>
    </dgm:pt>
    <dgm:pt modelId="{80D3506F-D025-47AE-8F4D-FF422032D0ED}" type="parTrans" cxnId="{C0E236B3-8ED9-4A12-A3DC-6AA50D5EF2BC}">
      <dgm:prSet/>
      <dgm:spPr/>
      <dgm:t>
        <a:bodyPr/>
        <a:lstStyle/>
        <a:p>
          <a:endParaRPr lang="en-US"/>
        </a:p>
      </dgm:t>
    </dgm:pt>
    <dgm:pt modelId="{CA9F7906-9D2E-457C-8B32-A0C71C40D51D}" type="sibTrans" cxnId="{C0E236B3-8ED9-4A12-A3DC-6AA50D5EF2BC}">
      <dgm:prSet/>
      <dgm:spPr/>
      <dgm:t>
        <a:bodyPr/>
        <a:lstStyle/>
        <a:p>
          <a:endParaRPr lang="en-US"/>
        </a:p>
      </dgm:t>
    </dgm:pt>
    <dgm:pt modelId="{32F2D728-B4E3-4957-8BB7-F1430BBE54A0}">
      <dgm:prSet phldrT="[Text]"/>
      <dgm:spPr/>
      <dgm:t>
        <a:bodyPr/>
        <a:lstStyle/>
        <a:p>
          <a:r>
            <a:rPr lang="en-US" dirty="0"/>
            <a:t>Nystagmus</a:t>
          </a:r>
        </a:p>
      </dgm:t>
    </dgm:pt>
    <dgm:pt modelId="{8125FE0D-BF4F-4141-B1F5-0480A6B64003}" type="parTrans" cxnId="{2B17D9B1-8AFB-4AE7-A75E-E96587819550}">
      <dgm:prSet/>
      <dgm:spPr/>
      <dgm:t>
        <a:bodyPr/>
        <a:lstStyle/>
        <a:p>
          <a:endParaRPr lang="en-US"/>
        </a:p>
      </dgm:t>
    </dgm:pt>
    <dgm:pt modelId="{94065D5D-6368-40B5-8D12-369016A831B8}" type="sibTrans" cxnId="{2B17D9B1-8AFB-4AE7-A75E-E96587819550}">
      <dgm:prSet/>
      <dgm:spPr/>
      <dgm:t>
        <a:bodyPr/>
        <a:lstStyle/>
        <a:p>
          <a:endParaRPr lang="en-US"/>
        </a:p>
      </dgm:t>
    </dgm:pt>
    <dgm:pt modelId="{45BD14D4-AB47-423C-BCB9-1EAF399AA246}">
      <dgm:prSet phldrT="[Text]"/>
      <dgm:spPr/>
      <dgm:t>
        <a:bodyPr/>
        <a:lstStyle/>
        <a:p>
          <a:r>
            <a:rPr lang="en-US" dirty="0"/>
            <a:t>Memory impairment</a:t>
          </a:r>
        </a:p>
      </dgm:t>
    </dgm:pt>
    <dgm:pt modelId="{EBD8B391-93DE-41C4-BF7F-256A13685555}" type="parTrans" cxnId="{73C3220E-9EC1-44C3-9008-4FA565FFC557}">
      <dgm:prSet/>
      <dgm:spPr/>
      <dgm:t>
        <a:bodyPr/>
        <a:lstStyle/>
        <a:p>
          <a:endParaRPr lang="en-US"/>
        </a:p>
      </dgm:t>
    </dgm:pt>
    <dgm:pt modelId="{80E10EFF-A023-452D-847D-6F47FC38E696}" type="sibTrans" cxnId="{73C3220E-9EC1-44C3-9008-4FA565FFC557}">
      <dgm:prSet/>
      <dgm:spPr/>
      <dgm:t>
        <a:bodyPr/>
        <a:lstStyle/>
        <a:p>
          <a:endParaRPr lang="en-US"/>
        </a:p>
      </dgm:t>
    </dgm:pt>
    <dgm:pt modelId="{57810086-0C0D-4104-BFD8-A4086474B471}">
      <dgm:prSet phldrT="[Text]"/>
      <dgm:spPr/>
      <dgm:t>
        <a:bodyPr/>
        <a:lstStyle/>
        <a:p>
          <a:r>
            <a:rPr lang="en-US" dirty="0"/>
            <a:t>Stupor</a:t>
          </a:r>
        </a:p>
      </dgm:t>
    </dgm:pt>
    <dgm:pt modelId="{624235D3-57E3-44D5-8C44-DE235327A366}" type="parTrans" cxnId="{B933068B-923D-47E5-A839-0BE1EC6BD3E7}">
      <dgm:prSet/>
      <dgm:spPr/>
      <dgm:t>
        <a:bodyPr/>
        <a:lstStyle/>
        <a:p>
          <a:endParaRPr lang="en-US"/>
        </a:p>
      </dgm:t>
    </dgm:pt>
    <dgm:pt modelId="{23DEB7AB-29CB-400B-90E3-A4A0440E66F9}" type="sibTrans" cxnId="{B933068B-923D-47E5-A839-0BE1EC6BD3E7}">
      <dgm:prSet/>
      <dgm:spPr/>
      <dgm:t>
        <a:bodyPr/>
        <a:lstStyle/>
        <a:p>
          <a:endParaRPr lang="en-US"/>
        </a:p>
      </dgm:t>
    </dgm:pt>
    <dgm:pt modelId="{5DBFED98-41F3-49D4-8D76-50DE40A5649B}" type="pres">
      <dgm:prSet presAssocID="{8698E52F-27F4-4919-8CBF-D775AAD6DF90}" presName="cycle" presStyleCnt="0">
        <dgm:presLayoutVars>
          <dgm:chMax val="1"/>
          <dgm:dir/>
          <dgm:animLvl val="ctr"/>
          <dgm:resizeHandles val="exact"/>
        </dgm:presLayoutVars>
      </dgm:prSet>
      <dgm:spPr/>
    </dgm:pt>
    <dgm:pt modelId="{56494CAB-994F-433E-8367-054974689FCC}" type="pres">
      <dgm:prSet presAssocID="{DD4316E3-34C3-44A2-A459-9E06F7CDC0E7}" presName="centerShape" presStyleLbl="node0" presStyleIdx="0" presStyleCnt="1"/>
      <dgm:spPr/>
    </dgm:pt>
    <dgm:pt modelId="{5BE8B3EF-B577-4B9A-AE05-D93E45428FCF}" type="pres">
      <dgm:prSet presAssocID="{F522F839-3F9A-4D99-8BB9-5216006CEAA9}" presName="Name9" presStyleLbl="parChTrans1D2" presStyleIdx="0" presStyleCnt="5"/>
      <dgm:spPr/>
    </dgm:pt>
    <dgm:pt modelId="{2FAEE93A-77BB-4535-A6D0-F55E92B8483A}" type="pres">
      <dgm:prSet presAssocID="{F522F839-3F9A-4D99-8BB9-5216006CEAA9}" presName="connTx" presStyleLbl="parChTrans1D2" presStyleIdx="0" presStyleCnt="5"/>
      <dgm:spPr/>
    </dgm:pt>
    <dgm:pt modelId="{ACA8DBCC-ABAA-4459-AE61-371607B9C893}" type="pres">
      <dgm:prSet presAssocID="{8B89879A-6AC8-4ABA-9A72-7A8C3DBD461F}" presName="node" presStyleLbl="node1" presStyleIdx="0" presStyleCnt="5">
        <dgm:presLayoutVars>
          <dgm:bulletEnabled val="1"/>
        </dgm:presLayoutVars>
      </dgm:prSet>
      <dgm:spPr/>
    </dgm:pt>
    <dgm:pt modelId="{20880CA1-3A62-442E-9506-6E7CDD1512C5}" type="pres">
      <dgm:prSet presAssocID="{80D3506F-D025-47AE-8F4D-FF422032D0ED}" presName="Name9" presStyleLbl="parChTrans1D2" presStyleIdx="1" presStyleCnt="5"/>
      <dgm:spPr/>
    </dgm:pt>
    <dgm:pt modelId="{4718B328-0733-49CD-80B1-200BA707D874}" type="pres">
      <dgm:prSet presAssocID="{80D3506F-D025-47AE-8F4D-FF422032D0ED}" presName="connTx" presStyleLbl="parChTrans1D2" presStyleIdx="1" presStyleCnt="5"/>
      <dgm:spPr/>
    </dgm:pt>
    <dgm:pt modelId="{3F94B747-02D1-4BD7-BC7D-CA247F9C9BBD}" type="pres">
      <dgm:prSet presAssocID="{4FABCD1A-E246-42B3-AA20-D04564F31766}" presName="node" presStyleLbl="node1" presStyleIdx="1" presStyleCnt="5">
        <dgm:presLayoutVars>
          <dgm:bulletEnabled val="1"/>
        </dgm:presLayoutVars>
      </dgm:prSet>
      <dgm:spPr/>
    </dgm:pt>
    <dgm:pt modelId="{839C9FAD-8A34-4EBE-A217-74633EF0AFEF}" type="pres">
      <dgm:prSet presAssocID="{8125FE0D-BF4F-4141-B1F5-0480A6B64003}" presName="Name9" presStyleLbl="parChTrans1D2" presStyleIdx="2" presStyleCnt="5"/>
      <dgm:spPr/>
    </dgm:pt>
    <dgm:pt modelId="{13DD97AE-3ECE-4E05-9411-B627D68BE87E}" type="pres">
      <dgm:prSet presAssocID="{8125FE0D-BF4F-4141-B1F5-0480A6B64003}" presName="connTx" presStyleLbl="parChTrans1D2" presStyleIdx="2" presStyleCnt="5"/>
      <dgm:spPr/>
    </dgm:pt>
    <dgm:pt modelId="{A5618B16-54DB-4C7E-9694-657FBDB39122}" type="pres">
      <dgm:prSet presAssocID="{32F2D728-B4E3-4957-8BB7-F1430BBE54A0}" presName="node" presStyleLbl="node1" presStyleIdx="2" presStyleCnt="5">
        <dgm:presLayoutVars>
          <dgm:bulletEnabled val="1"/>
        </dgm:presLayoutVars>
      </dgm:prSet>
      <dgm:spPr/>
    </dgm:pt>
    <dgm:pt modelId="{78BE63D2-B0EE-4BA0-985E-D35CBA24ACD5}" type="pres">
      <dgm:prSet presAssocID="{EBD8B391-93DE-41C4-BF7F-256A13685555}" presName="Name9" presStyleLbl="parChTrans1D2" presStyleIdx="3" presStyleCnt="5"/>
      <dgm:spPr/>
    </dgm:pt>
    <dgm:pt modelId="{C583A30C-B3FC-48B4-BB27-C98F02380547}" type="pres">
      <dgm:prSet presAssocID="{EBD8B391-93DE-41C4-BF7F-256A13685555}" presName="connTx" presStyleLbl="parChTrans1D2" presStyleIdx="3" presStyleCnt="5"/>
      <dgm:spPr/>
    </dgm:pt>
    <dgm:pt modelId="{731AADB9-A43A-454B-80E7-82C5C17126D8}" type="pres">
      <dgm:prSet presAssocID="{45BD14D4-AB47-423C-BCB9-1EAF399AA246}" presName="node" presStyleLbl="node1" presStyleIdx="3" presStyleCnt="5">
        <dgm:presLayoutVars>
          <dgm:bulletEnabled val="1"/>
        </dgm:presLayoutVars>
      </dgm:prSet>
      <dgm:spPr/>
    </dgm:pt>
    <dgm:pt modelId="{45518A54-8928-4DB6-B550-D8D19FD47D16}" type="pres">
      <dgm:prSet presAssocID="{624235D3-57E3-44D5-8C44-DE235327A366}" presName="Name9" presStyleLbl="parChTrans1D2" presStyleIdx="4" presStyleCnt="5"/>
      <dgm:spPr/>
    </dgm:pt>
    <dgm:pt modelId="{2709ED4E-47C9-4182-8E3D-62A9FA831E5A}" type="pres">
      <dgm:prSet presAssocID="{624235D3-57E3-44D5-8C44-DE235327A366}" presName="connTx" presStyleLbl="parChTrans1D2" presStyleIdx="4" presStyleCnt="5"/>
      <dgm:spPr/>
    </dgm:pt>
    <dgm:pt modelId="{B5A49938-4658-44FF-98B0-48EA82D59C00}" type="pres">
      <dgm:prSet presAssocID="{57810086-0C0D-4104-BFD8-A4086474B471}" presName="node" presStyleLbl="node1" presStyleIdx="4" presStyleCnt="5">
        <dgm:presLayoutVars>
          <dgm:bulletEnabled val="1"/>
        </dgm:presLayoutVars>
      </dgm:prSet>
      <dgm:spPr/>
    </dgm:pt>
  </dgm:ptLst>
  <dgm:cxnLst>
    <dgm:cxn modelId="{B6620203-8783-4320-94A4-096F3121E4A0}" type="presOf" srcId="{8125FE0D-BF4F-4141-B1F5-0480A6B64003}" destId="{13DD97AE-3ECE-4E05-9411-B627D68BE87E}" srcOrd="1" destOrd="0" presId="urn:microsoft.com/office/officeart/2005/8/layout/radial1"/>
    <dgm:cxn modelId="{798D6F05-733F-4126-9A2C-B2ECB01BC5E2}" type="presOf" srcId="{F522F839-3F9A-4D99-8BB9-5216006CEAA9}" destId="{5BE8B3EF-B577-4B9A-AE05-D93E45428FCF}" srcOrd="0" destOrd="0" presId="urn:microsoft.com/office/officeart/2005/8/layout/radial1"/>
    <dgm:cxn modelId="{3EA0790C-6F84-4076-A20A-511C856F3CF7}" type="presOf" srcId="{8B89879A-6AC8-4ABA-9A72-7A8C3DBD461F}" destId="{ACA8DBCC-ABAA-4459-AE61-371607B9C893}" srcOrd="0" destOrd="0" presId="urn:microsoft.com/office/officeart/2005/8/layout/radial1"/>
    <dgm:cxn modelId="{73C3220E-9EC1-44C3-9008-4FA565FFC557}" srcId="{DD4316E3-34C3-44A2-A459-9E06F7CDC0E7}" destId="{45BD14D4-AB47-423C-BCB9-1EAF399AA246}" srcOrd="3" destOrd="0" parTransId="{EBD8B391-93DE-41C4-BF7F-256A13685555}" sibTransId="{80E10EFF-A023-452D-847D-6F47FC38E696}"/>
    <dgm:cxn modelId="{5CC62D3F-55BC-4914-8FAD-BD211D1E324E}" type="presOf" srcId="{57810086-0C0D-4104-BFD8-A4086474B471}" destId="{B5A49938-4658-44FF-98B0-48EA82D59C00}" srcOrd="0" destOrd="0" presId="urn:microsoft.com/office/officeart/2005/8/layout/radial1"/>
    <dgm:cxn modelId="{F178FA48-997F-4C35-9175-CD6D6A9B9EAD}" type="presOf" srcId="{8125FE0D-BF4F-4141-B1F5-0480A6B64003}" destId="{839C9FAD-8A34-4EBE-A217-74633EF0AFEF}" srcOrd="0" destOrd="0" presId="urn:microsoft.com/office/officeart/2005/8/layout/radial1"/>
    <dgm:cxn modelId="{C6F0A74F-ED0E-4288-8585-E9BDADDAB278}" srcId="{8698E52F-27F4-4919-8CBF-D775AAD6DF90}" destId="{DD4316E3-34C3-44A2-A459-9E06F7CDC0E7}" srcOrd="0" destOrd="0" parTransId="{5A7310CE-C27D-40C6-9CE0-87C55E64D7CA}" sibTransId="{D2CA5B74-7C2C-411E-8AD7-30EA3AE0D088}"/>
    <dgm:cxn modelId="{5A98DB7D-944E-43DF-9C24-8734BC7C3D66}" type="presOf" srcId="{80D3506F-D025-47AE-8F4D-FF422032D0ED}" destId="{20880CA1-3A62-442E-9506-6E7CDD1512C5}" srcOrd="0" destOrd="0" presId="urn:microsoft.com/office/officeart/2005/8/layout/radial1"/>
    <dgm:cxn modelId="{135D347F-B8FB-47D4-9D81-C653FC154437}" type="presOf" srcId="{80D3506F-D025-47AE-8F4D-FF422032D0ED}" destId="{4718B328-0733-49CD-80B1-200BA707D874}" srcOrd="1" destOrd="0" presId="urn:microsoft.com/office/officeart/2005/8/layout/radial1"/>
    <dgm:cxn modelId="{9851D480-BE40-4445-A42B-94E01B0C8282}" type="presOf" srcId="{EBD8B391-93DE-41C4-BF7F-256A13685555}" destId="{C583A30C-B3FC-48B4-BB27-C98F02380547}" srcOrd="1" destOrd="0" presId="urn:microsoft.com/office/officeart/2005/8/layout/radial1"/>
    <dgm:cxn modelId="{B933068B-923D-47E5-A839-0BE1EC6BD3E7}" srcId="{DD4316E3-34C3-44A2-A459-9E06F7CDC0E7}" destId="{57810086-0C0D-4104-BFD8-A4086474B471}" srcOrd="4" destOrd="0" parTransId="{624235D3-57E3-44D5-8C44-DE235327A366}" sibTransId="{23DEB7AB-29CB-400B-90E3-A4A0440E66F9}"/>
    <dgm:cxn modelId="{934C9B92-3F91-4C60-8364-6C51E1C3FA36}" type="presOf" srcId="{4FABCD1A-E246-42B3-AA20-D04564F31766}" destId="{3F94B747-02D1-4BD7-BC7D-CA247F9C9BBD}" srcOrd="0" destOrd="0" presId="urn:microsoft.com/office/officeart/2005/8/layout/radial1"/>
    <dgm:cxn modelId="{5F611398-C322-48F1-8D2F-0410AC7B42EB}" type="presOf" srcId="{32F2D728-B4E3-4957-8BB7-F1430BBE54A0}" destId="{A5618B16-54DB-4C7E-9694-657FBDB39122}" srcOrd="0" destOrd="0" presId="urn:microsoft.com/office/officeart/2005/8/layout/radial1"/>
    <dgm:cxn modelId="{40870299-01E9-44B6-9613-7F65688ACDAA}" type="presOf" srcId="{8698E52F-27F4-4919-8CBF-D775AAD6DF90}" destId="{5DBFED98-41F3-49D4-8D76-50DE40A5649B}" srcOrd="0" destOrd="0" presId="urn:microsoft.com/office/officeart/2005/8/layout/radial1"/>
    <dgm:cxn modelId="{7815A69E-6621-410E-925E-F233DDF5C76D}" type="presOf" srcId="{DD4316E3-34C3-44A2-A459-9E06F7CDC0E7}" destId="{56494CAB-994F-433E-8367-054974689FCC}" srcOrd="0" destOrd="0" presId="urn:microsoft.com/office/officeart/2005/8/layout/radial1"/>
    <dgm:cxn modelId="{2B6D609F-8BD0-4EA1-9301-540C501F8876}" type="presOf" srcId="{624235D3-57E3-44D5-8C44-DE235327A366}" destId="{2709ED4E-47C9-4182-8E3D-62A9FA831E5A}" srcOrd="1" destOrd="0" presId="urn:microsoft.com/office/officeart/2005/8/layout/radial1"/>
    <dgm:cxn modelId="{2B17D9B1-8AFB-4AE7-A75E-E96587819550}" srcId="{DD4316E3-34C3-44A2-A459-9E06F7CDC0E7}" destId="{32F2D728-B4E3-4957-8BB7-F1430BBE54A0}" srcOrd="2" destOrd="0" parTransId="{8125FE0D-BF4F-4141-B1F5-0480A6B64003}" sibTransId="{94065D5D-6368-40B5-8D12-369016A831B8}"/>
    <dgm:cxn modelId="{C0E236B3-8ED9-4A12-A3DC-6AA50D5EF2BC}" srcId="{DD4316E3-34C3-44A2-A459-9E06F7CDC0E7}" destId="{4FABCD1A-E246-42B3-AA20-D04564F31766}" srcOrd="1" destOrd="0" parTransId="{80D3506F-D025-47AE-8F4D-FF422032D0ED}" sibTransId="{CA9F7906-9D2E-457C-8B32-A0C71C40D51D}"/>
    <dgm:cxn modelId="{C55C48DF-47E9-47D6-9B37-FAD51055F206}" type="presOf" srcId="{624235D3-57E3-44D5-8C44-DE235327A366}" destId="{45518A54-8928-4DB6-B550-D8D19FD47D16}" srcOrd="0" destOrd="0" presId="urn:microsoft.com/office/officeart/2005/8/layout/radial1"/>
    <dgm:cxn modelId="{170E6FEA-499A-4419-AF2B-B08277F12532}" type="presOf" srcId="{F522F839-3F9A-4D99-8BB9-5216006CEAA9}" destId="{2FAEE93A-77BB-4535-A6D0-F55E92B8483A}" srcOrd="1" destOrd="0" presId="urn:microsoft.com/office/officeart/2005/8/layout/radial1"/>
    <dgm:cxn modelId="{F96265ED-7B3A-4C4B-AF37-07B59F6BE86F}" srcId="{DD4316E3-34C3-44A2-A459-9E06F7CDC0E7}" destId="{8B89879A-6AC8-4ABA-9A72-7A8C3DBD461F}" srcOrd="0" destOrd="0" parTransId="{F522F839-3F9A-4D99-8BB9-5216006CEAA9}" sibTransId="{3C6145F2-D591-4A9D-BEE6-78D95F0C9E4B}"/>
    <dgm:cxn modelId="{65087FFA-BD97-4869-BC74-C7C8C6C0FC3E}" type="presOf" srcId="{EBD8B391-93DE-41C4-BF7F-256A13685555}" destId="{78BE63D2-B0EE-4BA0-985E-D35CBA24ACD5}" srcOrd="0" destOrd="0" presId="urn:microsoft.com/office/officeart/2005/8/layout/radial1"/>
    <dgm:cxn modelId="{9C2488FA-1707-4660-98A2-91F0102466EF}" type="presOf" srcId="{45BD14D4-AB47-423C-BCB9-1EAF399AA246}" destId="{731AADB9-A43A-454B-80E7-82C5C17126D8}" srcOrd="0" destOrd="0" presId="urn:microsoft.com/office/officeart/2005/8/layout/radial1"/>
    <dgm:cxn modelId="{CF829BF1-4E7F-4093-9EA5-E951C3020463}" type="presParOf" srcId="{5DBFED98-41F3-49D4-8D76-50DE40A5649B}" destId="{56494CAB-994F-433E-8367-054974689FCC}" srcOrd="0" destOrd="0" presId="urn:microsoft.com/office/officeart/2005/8/layout/radial1"/>
    <dgm:cxn modelId="{12468ECC-E54A-4220-BE01-81DEFE25C93E}" type="presParOf" srcId="{5DBFED98-41F3-49D4-8D76-50DE40A5649B}" destId="{5BE8B3EF-B577-4B9A-AE05-D93E45428FCF}" srcOrd="1" destOrd="0" presId="urn:microsoft.com/office/officeart/2005/8/layout/radial1"/>
    <dgm:cxn modelId="{11444818-EC8A-4AF6-AF9E-B88E78BB5F98}" type="presParOf" srcId="{5BE8B3EF-B577-4B9A-AE05-D93E45428FCF}" destId="{2FAEE93A-77BB-4535-A6D0-F55E92B8483A}" srcOrd="0" destOrd="0" presId="urn:microsoft.com/office/officeart/2005/8/layout/radial1"/>
    <dgm:cxn modelId="{2D4C039A-F409-4377-AEFA-A4878646ACAC}" type="presParOf" srcId="{5DBFED98-41F3-49D4-8D76-50DE40A5649B}" destId="{ACA8DBCC-ABAA-4459-AE61-371607B9C893}" srcOrd="2" destOrd="0" presId="urn:microsoft.com/office/officeart/2005/8/layout/radial1"/>
    <dgm:cxn modelId="{D2146BC7-DE55-4A4A-BBE4-22DF233160A3}" type="presParOf" srcId="{5DBFED98-41F3-49D4-8D76-50DE40A5649B}" destId="{20880CA1-3A62-442E-9506-6E7CDD1512C5}" srcOrd="3" destOrd="0" presId="urn:microsoft.com/office/officeart/2005/8/layout/radial1"/>
    <dgm:cxn modelId="{80C24627-C25B-4FDE-B958-E422B31A032A}" type="presParOf" srcId="{20880CA1-3A62-442E-9506-6E7CDD1512C5}" destId="{4718B328-0733-49CD-80B1-200BA707D874}" srcOrd="0" destOrd="0" presId="urn:microsoft.com/office/officeart/2005/8/layout/radial1"/>
    <dgm:cxn modelId="{2AC09533-7627-4BC6-B55E-642752348ED1}" type="presParOf" srcId="{5DBFED98-41F3-49D4-8D76-50DE40A5649B}" destId="{3F94B747-02D1-4BD7-BC7D-CA247F9C9BBD}" srcOrd="4" destOrd="0" presId="urn:microsoft.com/office/officeart/2005/8/layout/radial1"/>
    <dgm:cxn modelId="{62121500-FE39-40EB-8C3B-ADDB78D8440E}" type="presParOf" srcId="{5DBFED98-41F3-49D4-8D76-50DE40A5649B}" destId="{839C9FAD-8A34-4EBE-A217-74633EF0AFEF}" srcOrd="5" destOrd="0" presId="urn:microsoft.com/office/officeart/2005/8/layout/radial1"/>
    <dgm:cxn modelId="{3FE0AC8E-FAF6-40E9-96D5-3483559DBBF7}" type="presParOf" srcId="{839C9FAD-8A34-4EBE-A217-74633EF0AFEF}" destId="{13DD97AE-3ECE-4E05-9411-B627D68BE87E}" srcOrd="0" destOrd="0" presId="urn:microsoft.com/office/officeart/2005/8/layout/radial1"/>
    <dgm:cxn modelId="{A70FA171-6E96-4523-8067-4A72FB8E62EE}" type="presParOf" srcId="{5DBFED98-41F3-49D4-8D76-50DE40A5649B}" destId="{A5618B16-54DB-4C7E-9694-657FBDB39122}" srcOrd="6" destOrd="0" presId="urn:microsoft.com/office/officeart/2005/8/layout/radial1"/>
    <dgm:cxn modelId="{DFBB7F78-71AC-4B48-8AED-7522FD8CC68B}" type="presParOf" srcId="{5DBFED98-41F3-49D4-8D76-50DE40A5649B}" destId="{78BE63D2-B0EE-4BA0-985E-D35CBA24ACD5}" srcOrd="7" destOrd="0" presId="urn:microsoft.com/office/officeart/2005/8/layout/radial1"/>
    <dgm:cxn modelId="{851CB82C-BE28-49E2-877D-1593BA9D8476}" type="presParOf" srcId="{78BE63D2-B0EE-4BA0-985E-D35CBA24ACD5}" destId="{C583A30C-B3FC-48B4-BB27-C98F02380547}" srcOrd="0" destOrd="0" presId="urn:microsoft.com/office/officeart/2005/8/layout/radial1"/>
    <dgm:cxn modelId="{7BC0B3D8-C4A0-4379-9FDF-EA1382D47D83}" type="presParOf" srcId="{5DBFED98-41F3-49D4-8D76-50DE40A5649B}" destId="{731AADB9-A43A-454B-80E7-82C5C17126D8}" srcOrd="8" destOrd="0" presId="urn:microsoft.com/office/officeart/2005/8/layout/radial1"/>
    <dgm:cxn modelId="{0BF0099D-55EB-44AF-AE55-531EAFE624F8}" type="presParOf" srcId="{5DBFED98-41F3-49D4-8D76-50DE40A5649B}" destId="{45518A54-8928-4DB6-B550-D8D19FD47D16}" srcOrd="9" destOrd="0" presId="urn:microsoft.com/office/officeart/2005/8/layout/radial1"/>
    <dgm:cxn modelId="{E92F39A7-7AA7-41FE-B767-4E6362133371}" type="presParOf" srcId="{45518A54-8928-4DB6-B550-D8D19FD47D16}" destId="{2709ED4E-47C9-4182-8E3D-62A9FA831E5A}" srcOrd="0" destOrd="0" presId="urn:microsoft.com/office/officeart/2005/8/layout/radial1"/>
    <dgm:cxn modelId="{E0D4D516-D7F3-4713-BF23-F7382CE86AF6}" type="presParOf" srcId="{5DBFED98-41F3-49D4-8D76-50DE40A5649B}" destId="{B5A49938-4658-44FF-98B0-48EA82D59C0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0F818D-D970-47BF-8BC6-E69880AA93D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A783724-FE50-4389-8353-A40E3828D9DB}">
      <dgm:prSet phldrT="[Text]"/>
      <dgm:spPr/>
      <dgm:t>
        <a:bodyPr/>
        <a:lstStyle/>
        <a:p>
          <a:r>
            <a:rPr lang="en-US" dirty="0"/>
            <a:t>Opiate intoxication</a:t>
          </a:r>
        </a:p>
      </dgm:t>
    </dgm:pt>
    <dgm:pt modelId="{9597B5D8-88B4-4C85-AE15-9CB852D3A608}" type="parTrans" cxnId="{F515ECA3-796C-47D4-AA3B-23FDED2EB42C}">
      <dgm:prSet/>
      <dgm:spPr/>
      <dgm:t>
        <a:bodyPr/>
        <a:lstStyle/>
        <a:p>
          <a:endParaRPr lang="en-US"/>
        </a:p>
      </dgm:t>
    </dgm:pt>
    <dgm:pt modelId="{8B3B77DD-A0A3-42F1-B718-5BDEA1C2D3F2}" type="sibTrans" cxnId="{F515ECA3-796C-47D4-AA3B-23FDED2EB42C}">
      <dgm:prSet/>
      <dgm:spPr/>
      <dgm:t>
        <a:bodyPr/>
        <a:lstStyle/>
        <a:p>
          <a:endParaRPr lang="en-US"/>
        </a:p>
      </dgm:t>
    </dgm:pt>
    <dgm:pt modelId="{131C07A0-66EE-4A4E-BBCB-7CE76EC59425}">
      <dgm:prSet phldrT="[Text]"/>
      <dgm:spPr/>
      <dgm:t>
        <a:bodyPr/>
        <a:lstStyle/>
        <a:p>
          <a:r>
            <a:rPr lang="en-US" dirty="0"/>
            <a:t>Constriction of pupils</a:t>
          </a:r>
        </a:p>
      </dgm:t>
    </dgm:pt>
    <dgm:pt modelId="{5C88E086-63EE-4396-BF9F-C109914DB091}" type="parTrans" cxnId="{4B08278F-BE7C-44FF-96E5-69CC19DB746B}">
      <dgm:prSet/>
      <dgm:spPr/>
      <dgm:t>
        <a:bodyPr/>
        <a:lstStyle/>
        <a:p>
          <a:endParaRPr lang="en-US"/>
        </a:p>
      </dgm:t>
    </dgm:pt>
    <dgm:pt modelId="{9A1A2311-9914-4D61-8536-DADE931430F6}" type="sibTrans" cxnId="{4B08278F-BE7C-44FF-96E5-69CC19DB746B}">
      <dgm:prSet/>
      <dgm:spPr/>
      <dgm:t>
        <a:bodyPr/>
        <a:lstStyle/>
        <a:p>
          <a:endParaRPr lang="en-US"/>
        </a:p>
      </dgm:t>
    </dgm:pt>
    <dgm:pt modelId="{FE7361B7-94D0-4881-8D7B-AF4ADB2CC2A8}">
      <dgm:prSet phldrT="[Text]"/>
      <dgm:spPr/>
      <dgm:t>
        <a:bodyPr/>
        <a:lstStyle/>
        <a:p>
          <a:r>
            <a:rPr lang="en-US" dirty="0"/>
            <a:t>Impaired attention or memory</a:t>
          </a:r>
        </a:p>
      </dgm:t>
    </dgm:pt>
    <dgm:pt modelId="{3E515447-D098-4F17-B2A2-58671EB814E1}" type="parTrans" cxnId="{A27628E7-707B-4AA9-8321-88BF977A4BD5}">
      <dgm:prSet/>
      <dgm:spPr/>
      <dgm:t>
        <a:bodyPr/>
        <a:lstStyle/>
        <a:p>
          <a:endParaRPr lang="en-US"/>
        </a:p>
      </dgm:t>
    </dgm:pt>
    <dgm:pt modelId="{09502B39-FCB1-4BEC-B229-43DD3EC751EC}" type="sibTrans" cxnId="{A27628E7-707B-4AA9-8321-88BF977A4BD5}">
      <dgm:prSet/>
      <dgm:spPr/>
      <dgm:t>
        <a:bodyPr/>
        <a:lstStyle/>
        <a:p>
          <a:endParaRPr lang="en-US"/>
        </a:p>
      </dgm:t>
    </dgm:pt>
    <dgm:pt modelId="{D30E1D77-0FBD-4E94-965E-502DB1B09182}">
      <dgm:prSet phldrT="[Text]"/>
      <dgm:spPr/>
      <dgm:t>
        <a:bodyPr/>
        <a:lstStyle/>
        <a:p>
          <a:r>
            <a:rPr lang="en-US" dirty="0"/>
            <a:t>Slurred speech</a:t>
          </a:r>
        </a:p>
      </dgm:t>
    </dgm:pt>
    <dgm:pt modelId="{C3873755-B56B-4946-9E54-397099AC608E}" type="parTrans" cxnId="{9CAC1123-769E-48F9-9C48-322E7626C209}">
      <dgm:prSet/>
      <dgm:spPr/>
      <dgm:t>
        <a:bodyPr/>
        <a:lstStyle/>
        <a:p>
          <a:endParaRPr lang="en-US"/>
        </a:p>
      </dgm:t>
    </dgm:pt>
    <dgm:pt modelId="{2316AA0B-0B3E-4040-9E93-45085EC3534E}" type="sibTrans" cxnId="{9CAC1123-769E-48F9-9C48-322E7626C209}">
      <dgm:prSet/>
      <dgm:spPr/>
      <dgm:t>
        <a:bodyPr/>
        <a:lstStyle/>
        <a:p>
          <a:endParaRPr lang="en-US"/>
        </a:p>
      </dgm:t>
    </dgm:pt>
    <dgm:pt modelId="{A433E3B7-BC0D-492A-A049-3F30D4A17CAB}">
      <dgm:prSet phldrT="[Text]"/>
      <dgm:spPr/>
      <dgm:t>
        <a:bodyPr/>
        <a:lstStyle/>
        <a:p>
          <a:r>
            <a:rPr lang="en-US" dirty="0"/>
            <a:t>Drowsiness</a:t>
          </a:r>
          <a:r>
            <a:rPr lang="en-US" baseline="0" dirty="0"/>
            <a:t> or coma</a:t>
          </a:r>
          <a:endParaRPr lang="en-US" dirty="0"/>
        </a:p>
      </dgm:t>
    </dgm:pt>
    <dgm:pt modelId="{122791A3-3F4F-49E4-878B-F297E055414C}" type="parTrans" cxnId="{52D29BE5-26C9-4BB7-9B37-440F9C0DF39C}">
      <dgm:prSet/>
      <dgm:spPr/>
      <dgm:t>
        <a:bodyPr/>
        <a:lstStyle/>
        <a:p>
          <a:endParaRPr lang="en-US"/>
        </a:p>
      </dgm:t>
    </dgm:pt>
    <dgm:pt modelId="{B2D5CC7D-6C0F-4A3E-807C-49D6A3A3D4DF}" type="sibTrans" cxnId="{52D29BE5-26C9-4BB7-9B37-440F9C0DF39C}">
      <dgm:prSet/>
      <dgm:spPr/>
      <dgm:t>
        <a:bodyPr/>
        <a:lstStyle/>
        <a:p>
          <a:endParaRPr lang="en-US"/>
        </a:p>
      </dgm:t>
    </dgm:pt>
    <dgm:pt modelId="{87841C86-A228-42AF-8A5E-66111C4EFE2E}" type="pres">
      <dgm:prSet presAssocID="{790F818D-D970-47BF-8BC6-E69880AA93DC}" presName="cycle" presStyleCnt="0">
        <dgm:presLayoutVars>
          <dgm:chMax val="1"/>
          <dgm:dir/>
          <dgm:animLvl val="ctr"/>
          <dgm:resizeHandles val="exact"/>
        </dgm:presLayoutVars>
      </dgm:prSet>
      <dgm:spPr/>
    </dgm:pt>
    <dgm:pt modelId="{63900D2E-5426-4ED4-A1FF-71B5D6E2FD12}" type="pres">
      <dgm:prSet presAssocID="{8A783724-FE50-4389-8353-A40E3828D9DB}" presName="centerShape" presStyleLbl="node0" presStyleIdx="0" presStyleCnt="1"/>
      <dgm:spPr/>
    </dgm:pt>
    <dgm:pt modelId="{B48FDB90-512B-4271-9B0D-E65FAB04E330}" type="pres">
      <dgm:prSet presAssocID="{5C88E086-63EE-4396-BF9F-C109914DB091}" presName="Name9" presStyleLbl="parChTrans1D2" presStyleIdx="0" presStyleCnt="4"/>
      <dgm:spPr/>
    </dgm:pt>
    <dgm:pt modelId="{1298F3F9-CE17-4A02-87F5-C0231749BC54}" type="pres">
      <dgm:prSet presAssocID="{5C88E086-63EE-4396-BF9F-C109914DB091}" presName="connTx" presStyleLbl="parChTrans1D2" presStyleIdx="0" presStyleCnt="4"/>
      <dgm:spPr/>
    </dgm:pt>
    <dgm:pt modelId="{AA189669-C029-4D92-BCB9-3D022F83A3A3}" type="pres">
      <dgm:prSet presAssocID="{131C07A0-66EE-4A4E-BBCB-7CE76EC59425}" presName="node" presStyleLbl="node1" presStyleIdx="0" presStyleCnt="4">
        <dgm:presLayoutVars>
          <dgm:bulletEnabled val="1"/>
        </dgm:presLayoutVars>
      </dgm:prSet>
      <dgm:spPr/>
    </dgm:pt>
    <dgm:pt modelId="{24FD3321-72B9-4395-8FE2-F13E2420B1BF}" type="pres">
      <dgm:prSet presAssocID="{3E515447-D098-4F17-B2A2-58671EB814E1}" presName="Name9" presStyleLbl="parChTrans1D2" presStyleIdx="1" presStyleCnt="4"/>
      <dgm:spPr/>
    </dgm:pt>
    <dgm:pt modelId="{2C4132E7-12E3-40C9-9BE9-6D3F4DF6D63F}" type="pres">
      <dgm:prSet presAssocID="{3E515447-D098-4F17-B2A2-58671EB814E1}" presName="connTx" presStyleLbl="parChTrans1D2" presStyleIdx="1" presStyleCnt="4"/>
      <dgm:spPr/>
    </dgm:pt>
    <dgm:pt modelId="{186169B6-A38E-4730-97A3-6D9591136175}" type="pres">
      <dgm:prSet presAssocID="{FE7361B7-94D0-4881-8D7B-AF4ADB2CC2A8}" presName="node" presStyleLbl="node1" presStyleIdx="1" presStyleCnt="4">
        <dgm:presLayoutVars>
          <dgm:bulletEnabled val="1"/>
        </dgm:presLayoutVars>
      </dgm:prSet>
      <dgm:spPr/>
    </dgm:pt>
    <dgm:pt modelId="{A45ABF39-A2FD-4776-985D-8773C869C8F0}" type="pres">
      <dgm:prSet presAssocID="{C3873755-B56B-4946-9E54-397099AC608E}" presName="Name9" presStyleLbl="parChTrans1D2" presStyleIdx="2" presStyleCnt="4"/>
      <dgm:spPr/>
    </dgm:pt>
    <dgm:pt modelId="{E8F0C5F0-77E3-4EB3-B1EE-84047882A5F3}" type="pres">
      <dgm:prSet presAssocID="{C3873755-B56B-4946-9E54-397099AC608E}" presName="connTx" presStyleLbl="parChTrans1D2" presStyleIdx="2" presStyleCnt="4"/>
      <dgm:spPr/>
    </dgm:pt>
    <dgm:pt modelId="{8F05BDB2-229E-4600-A6B7-1A56ABDA49A5}" type="pres">
      <dgm:prSet presAssocID="{D30E1D77-0FBD-4E94-965E-502DB1B09182}" presName="node" presStyleLbl="node1" presStyleIdx="2" presStyleCnt="4">
        <dgm:presLayoutVars>
          <dgm:bulletEnabled val="1"/>
        </dgm:presLayoutVars>
      </dgm:prSet>
      <dgm:spPr/>
    </dgm:pt>
    <dgm:pt modelId="{CF2F88EA-E4C4-4CD9-8D1A-5E68BDB072CD}" type="pres">
      <dgm:prSet presAssocID="{122791A3-3F4F-49E4-878B-F297E055414C}" presName="Name9" presStyleLbl="parChTrans1D2" presStyleIdx="3" presStyleCnt="4"/>
      <dgm:spPr/>
    </dgm:pt>
    <dgm:pt modelId="{EF445CA4-D026-41A2-A90E-810D3F440812}" type="pres">
      <dgm:prSet presAssocID="{122791A3-3F4F-49E4-878B-F297E055414C}" presName="connTx" presStyleLbl="parChTrans1D2" presStyleIdx="3" presStyleCnt="4"/>
      <dgm:spPr/>
    </dgm:pt>
    <dgm:pt modelId="{9CEB4B0A-C090-490D-A99E-846AACF1B368}" type="pres">
      <dgm:prSet presAssocID="{A433E3B7-BC0D-492A-A049-3F30D4A17CAB}" presName="node" presStyleLbl="node1" presStyleIdx="3" presStyleCnt="4">
        <dgm:presLayoutVars>
          <dgm:bulletEnabled val="1"/>
        </dgm:presLayoutVars>
      </dgm:prSet>
      <dgm:spPr/>
    </dgm:pt>
  </dgm:ptLst>
  <dgm:cxnLst>
    <dgm:cxn modelId="{B7F61C1C-D635-44F3-91E1-95B7A504C52E}" type="presOf" srcId="{790F818D-D970-47BF-8BC6-E69880AA93DC}" destId="{87841C86-A228-42AF-8A5E-66111C4EFE2E}" srcOrd="0" destOrd="0" presId="urn:microsoft.com/office/officeart/2005/8/layout/radial1"/>
    <dgm:cxn modelId="{95AB3A1C-3830-45D5-B520-5B2532AD5EAE}" type="presOf" srcId="{3E515447-D098-4F17-B2A2-58671EB814E1}" destId="{2C4132E7-12E3-40C9-9BE9-6D3F4DF6D63F}" srcOrd="1" destOrd="0" presId="urn:microsoft.com/office/officeart/2005/8/layout/radial1"/>
    <dgm:cxn modelId="{9CAC1123-769E-48F9-9C48-322E7626C209}" srcId="{8A783724-FE50-4389-8353-A40E3828D9DB}" destId="{D30E1D77-0FBD-4E94-965E-502DB1B09182}" srcOrd="2" destOrd="0" parTransId="{C3873755-B56B-4946-9E54-397099AC608E}" sibTransId="{2316AA0B-0B3E-4040-9E93-45085EC3534E}"/>
    <dgm:cxn modelId="{32E79731-0DEC-44C9-B65B-DE950D6FB24C}" type="presOf" srcId="{C3873755-B56B-4946-9E54-397099AC608E}" destId="{E8F0C5F0-77E3-4EB3-B1EE-84047882A5F3}" srcOrd="1" destOrd="0" presId="urn:microsoft.com/office/officeart/2005/8/layout/radial1"/>
    <dgm:cxn modelId="{9A96B638-A246-43DB-A425-8085A08B723C}" type="presOf" srcId="{122791A3-3F4F-49E4-878B-F297E055414C}" destId="{CF2F88EA-E4C4-4CD9-8D1A-5E68BDB072CD}" srcOrd="0" destOrd="0" presId="urn:microsoft.com/office/officeart/2005/8/layout/radial1"/>
    <dgm:cxn modelId="{3EA7BE74-B5E6-4F96-B323-5CC7FAF81654}" type="presOf" srcId="{122791A3-3F4F-49E4-878B-F297E055414C}" destId="{EF445CA4-D026-41A2-A90E-810D3F440812}" srcOrd="1" destOrd="0" presId="urn:microsoft.com/office/officeart/2005/8/layout/radial1"/>
    <dgm:cxn modelId="{BBA78957-45C6-4BE5-8CF8-EEC586FB3936}" type="presOf" srcId="{8A783724-FE50-4389-8353-A40E3828D9DB}" destId="{63900D2E-5426-4ED4-A1FF-71B5D6E2FD12}" srcOrd="0" destOrd="0" presId="urn:microsoft.com/office/officeart/2005/8/layout/radial1"/>
    <dgm:cxn modelId="{0EA6258C-3454-4D7E-A8B6-0B73F0CE5FEB}" type="presOf" srcId="{FE7361B7-94D0-4881-8D7B-AF4ADB2CC2A8}" destId="{186169B6-A38E-4730-97A3-6D9591136175}" srcOrd="0" destOrd="0" presId="urn:microsoft.com/office/officeart/2005/8/layout/radial1"/>
    <dgm:cxn modelId="{4B08278F-BE7C-44FF-96E5-69CC19DB746B}" srcId="{8A783724-FE50-4389-8353-A40E3828D9DB}" destId="{131C07A0-66EE-4A4E-BBCB-7CE76EC59425}" srcOrd="0" destOrd="0" parTransId="{5C88E086-63EE-4396-BF9F-C109914DB091}" sibTransId="{9A1A2311-9914-4D61-8536-DADE931430F6}"/>
    <dgm:cxn modelId="{F515ECA3-796C-47D4-AA3B-23FDED2EB42C}" srcId="{790F818D-D970-47BF-8BC6-E69880AA93DC}" destId="{8A783724-FE50-4389-8353-A40E3828D9DB}" srcOrd="0" destOrd="0" parTransId="{9597B5D8-88B4-4C85-AE15-9CB852D3A608}" sibTransId="{8B3B77DD-A0A3-42F1-B718-5BDEA1C2D3F2}"/>
    <dgm:cxn modelId="{56BA66A4-0F4F-4EF2-9342-91BF92825476}" type="presOf" srcId="{131C07A0-66EE-4A4E-BBCB-7CE76EC59425}" destId="{AA189669-C029-4D92-BCB9-3D022F83A3A3}" srcOrd="0" destOrd="0" presId="urn:microsoft.com/office/officeart/2005/8/layout/radial1"/>
    <dgm:cxn modelId="{A990CAB9-787F-456B-9BC9-EA97141D3042}" type="presOf" srcId="{C3873755-B56B-4946-9E54-397099AC608E}" destId="{A45ABF39-A2FD-4776-985D-8773C869C8F0}" srcOrd="0" destOrd="0" presId="urn:microsoft.com/office/officeart/2005/8/layout/radial1"/>
    <dgm:cxn modelId="{A3D95BBE-3912-4BF9-A40E-F28E1BE4E6B0}" type="presOf" srcId="{3E515447-D098-4F17-B2A2-58671EB814E1}" destId="{24FD3321-72B9-4395-8FE2-F13E2420B1BF}" srcOrd="0" destOrd="0" presId="urn:microsoft.com/office/officeart/2005/8/layout/radial1"/>
    <dgm:cxn modelId="{45342CC1-78C3-406D-BDED-8F229EFEEFB0}" type="presOf" srcId="{5C88E086-63EE-4396-BF9F-C109914DB091}" destId="{B48FDB90-512B-4271-9B0D-E65FAB04E330}" srcOrd="0" destOrd="0" presId="urn:microsoft.com/office/officeart/2005/8/layout/radial1"/>
    <dgm:cxn modelId="{E8DFADC3-3B03-413D-9ECE-29DA3F126101}" type="presOf" srcId="{D30E1D77-0FBD-4E94-965E-502DB1B09182}" destId="{8F05BDB2-229E-4600-A6B7-1A56ABDA49A5}" srcOrd="0" destOrd="0" presId="urn:microsoft.com/office/officeart/2005/8/layout/radial1"/>
    <dgm:cxn modelId="{E80DAFCD-104A-4997-9FD7-A610B41CE43B}" type="presOf" srcId="{A433E3B7-BC0D-492A-A049-3F30D4A17CAB}" destId="{9CEB4B0A-C090-490D-A99E-846AACF1B368}" srcOrd="0" destOrd="0" presId="urn:microsoft.com/office/officeart/2005/8/layout/radial1"/>
    <dgm:cxn modelId="{52D29BE5-26C9-4BB7-9B37-440F9C0DF39C}" srcId="{8A783724-FE50-4389-8353-A40E3828D9DB}" destId="{A433E3B7-BC0D-492A-A049-3F30D4A17CAB}" srcOrd="3" destOrd="0" parTransId="{122791A3-3F4F-49E4-878B-F297E055414C}" sibTransId="{B2D5CC7D-6C0F-4A3E-807C-49D6A3A3D4DF}"/>
    <dgm:cxn modelId="{A27628E7-707B-4AA9-8321-88BF977A4BD5}" srcId="{8A783724-FE50-4389-8353-A40E3828D9DB}" destId="{FE7361B7-94D0-4881-8D7B-AF4ADB2CC2A8}" srcOrd="1" destOrd="0" parTransId="{3E515447-D098-4F17-B2A2-58671EB814E1}" sibTransId="{09502B39-FCB1-4BEC-B229-43DD3EC751EC}"/>
    <dgm:cxn modelId="{961D84EF-B0E1-4B08-83EA-F1064F95995E}" type="presOf" srcId="{5C88E086-63EE-4396-BF9F-C109914DB091}" destId="{1298F3F9-CE17-4A02-87F5-C0231749BC54}" srcOrd="1" destOrd="0" presId="urn:microsoft.com/office/officeart/2005/8/layout/radial1"/>
    <dgm:cxn modelId="{F675527A-8122-48A6-8708-CB1369827D18}" type="presParOf" srcId="{87841C86-A228-42AF-8A5E-66111C4EFE2E}" destId="{63900D2E-5426-4ED4-A1FF-71B5D6E2FD12}" srcOrd="0" destOrd="0" presId="urn:microsoft.com/office/officeart/2005/8/layout/radial1"/>
    <dgm:cxn modelId="{E6F8C3B1-0968-4A70-B678-8BAAF4D7F32B}" type="presParOf" srcId="{87841C86-A228-42AF-8A5E-66111C4EFE2E}" destId="{B48FDB90-512B-4271-9B0D-E65FAB04E330}" srcOrd="1" destOrd="0" presId="urn:microsoft.com/office/officeart/2005/8/layout/radial1"/>
    <dgm:cxn modelId="{DD070062-74A8-4461-9CA6-ABEABBB3ECFA}" type="presParOf" srcId="{B48FDB90-512B-4271-9B0D-E65FAB04E330}" destId="{1298F3F9-CE17-4A02-87F5-C0231749BC54}" srcOrd="0" destOrd="0" presId="urn:microsoft.com/office/officeart/2005/8/layout/radial1"/>
    <dgm:cxn modelId="{01E9ACF6-CCED-43DD-B18B-41D8961A1D67}" type="presParOf" srcId="{87841C86-A228-42AF-8A5E-66111C4EFE2E}" destId="{AA189669-C029-4D92-BCB9-3D022F83A3A3}" srcOrd="2" destOrd="0" presId="urn:microsoft.com/office/officeart/2005/8/layout/radial1"/>
    <dgm:cxn modelId="{38D3EF46-4694-474C-B31B-C86372CDC8FC}" type="presParOf" srcId="{87841C86-A228-42AF-8A5E-66111C4EFE2E}" destId="{24FD3321-72B9-4395-8FE2-F13E2420B1BF}" srcOrd="3" destOrd="0" presId="urn:microsoft.com/office/officeart/2005/8/layout/radial1"/>
    <dgm:cxn modelId="{6486D8F0-598D-4787-A106-AEE2BAB36C77}" type="presParOf" srcId="{24FD3321-72B9-4395-8FE2-F13E2420B1BF}" destId="{2C4132E7-12E3-40C9-9BE9-6D3F4DF6D63F}" srcOrd="0" destOrd="0" presId="urn:microsoft.com/office/officeart/2005/8/layout/radial1"/>
    <dgm:cxn modelId="{776D295C-F54C-4348-9C6F-87312E83F8B0}" type="presParOf" srcId="{87841C86-A228-42AF-8A5E-66111C4EFE2E}" destId="{186169B6-A38E-4730-97A3-6D9591136175}" srcOrd="4" destOrd="0" presId="urn:microsoft.com/office/officeart/2005/8/layout/radial1"/>
    <dgm:cxn modelId="{9320F6BF-BA91-4C23-8B1E-80DB7DBEF47E}" type="presParOf" srcId="{87841C86-A228-42AF-8A5E-66111C4EFE2E}" destId="{A45ABF39-A2FD-4776-985D-8773C869C8F0}" srcOrd="5" destOrd="0" presId="urn:microsoft.com/office/officeart/2005/8/layout/radial1"/>
    <dgm:cxn modelId="{5F71DA4E-4DFF-4270-A8BD-F828CB794C94}" type="presParOf" srcId="{A45ABF39-A2FD-4776-985D-8773C869C8F0}" destId="{E8F0C5F0-77E3-4EB3-B1EE-84047882A5F3}" srcOrd="0" destOrd="0" presId="urn:microsoft.com/office/officeart/2005/8/layout/radial1"/>
    <dgm:cxn modelId="{0D29D819-CA38-4B59-AA35-6040CC87D5E1}" type="presParOf" srcId="{87841C86-A228-42AF-8A5E-66111C4EFE2E}" destId="{8F05BDB2-229E-4600-A6B7-1A56ABDA49A5}" srcOrd="6" destOrd="0" presId="urn:microsoft.com/office/officeart/2005/8/layout/radial1"/>
    <dgm:cxn modelId="{5A51FD74-C16A-436D-B4BF-746A9D748527}" type="presParOf" srcId="{87841C86-A228-42AF-8A5E-66111C4EFE2E}" destId="{CF2F88EA-E4C4-4CD9-8D1A-5E68BDB072CD}" srcOrd="7" destOrd="0" presId="urn:microsoft.com/office/officeart/2005/8/layout/radial1"/>
    <dgm:cxn modelId="{E3091B00-E900-4DEA-A845-6F4B5C9F8B8E}" type="presParOf" srcId="{CF2F88EA-E4C4-4CD9-8D1A-5E68BDB072CD}" destId="{EF445CA4-D026-41A2-A90E-810D3F440812}" srcOrd="0" destOrd="0" presId="urn:microsoft.com/office/officeart/2005/8/layout/radial1"/>
    <dgm:cxn modelId="{CC24AF94-ECA7-49B6-8606-3F535C1DCC86}" type="presParOf" srcId="{87841C86-A228-42AF-8A5E-66111C4EFE2E}" destId="{9CEB4B0A-C090-490D-A99E-846AACF1B36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E7B7C-1007-4C6A-80BF-BA536E1256F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8A842-DA5A-47C6-BF02-DD6848CC544B}">
      <dsp:nvSpPr>
        <dsp:cNvPr id="0" name=""/>
        <dsp:cNvSpPr/>
      </dsp:nvSpPr>
      <dsp:spPr>
        <a:xfrm>
          <a:off x="564979" y="406400"/>
          <a:ext cx="5475833" cy="8128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Describe the mechanism of action for Selective Serotonin Reuptake Inhibitors (SSRIs)</a:t>
          </a:r>
        </a:p>
      </dsp:txBody>
      <dsp:txXfrm>
        <a:off x="564979" y="406400"/>
        <a:ext cx="5475833" cy="812800"/>
      </dsp:txXfrm>
    </dsp:sp>
    <dsp:sp modelId="{59D38BF4-D185-4B7C-8905-25EFE0A39979}">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7E6CC-8066-456F-9095-4C5FB1310442}">
      <dsp:nvSpPr>
        <dsp:cNvPr id="0" name=""/>
        <dsp:cNvSpPr/>
      </dsp:nvSpPr>
      <dsp:spPr>
        <a:xfrm>
          <a:off x="860432" y="1625599"/>
          <a:ext cx="5180380" cy="8128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List three potential adverse drug reactions (ADRs) associated with antipsychotic medications</a:t>
          </a:r>
        </a:p>
      </dsp:txBody>
      <dsp:txXfrm>
        <a:off x="860432" y="1625599"/>
        <a:ext cx="5180380" cy="812800"/>
      </dsp:txXfrm>
    </dsp:sp>
    <dsp:sp modelId="{999B38F4-EB50-4F9F-B755-2F2E04672345}">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7572F-D5C2-4459-BDA0-C20756F0F15E}">
      <dsp:nvSpPr>
        <dsp:cNvPr id="0" name=""/>
        <dsp:cNvSpPr/>
      </dsp:nvSpPr>
      <dsp:spPr>
        <a:xfrm>
          <a:off x="564979" y="2844800"/>
          <a:ext cx="5475833" cy="8128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Identify three types of medications which have drug-drug interactions with lithium</a:t>
          </a:r>
        </a:p>
      </dsp:txBody>
      <dsp:txXfrm>
        <a:off x="564979" y="2844800"/>
        <a:ext cx="5475833" cy="812800"/>
      </dsp:txXfrm>
    </dsp:sp>
    <dsp:sp modelId="{140D38DC-4F19-49C4-8B02-03E2B51D78BE}">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2496-1C51-4E80-8057-61D61FBF6E91}">
      <dsp:nvSpPr>
        <dsp:cNvPr id="0" name=""/>
        <dsp:cNvSpPr/>
      </dsp:nvSpPr>
      <dsp:spPr>
        <a:xfrm>
          <a:off x="-3795085" y="-582900"/>
          <a:ext cx="4523364" cy="4523364"/>
        </a:xfrm>
        <a:prstGeom prst="blockArc">
          <a:avLst>
            <a:gd name="adj1" fmla="val 18900000"/>
            <a:gd name="adj2" fmla="val 2700000"/>
            <a:gd name="adj3" fmla="val 47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CD152-D6F4-4944-9869-639994C49ADB}">
      <dsp:nvSpPr>
        <dsp:cNvPr id="0" name=""/>
        <dsp:cNvSpPr/>
      </dsp:nvSpPr>
      <dsp:spPr>
        <a:xfrm>
          <a:off x="272589" y="176809"/>
          <a:ext cx="6503281" cy="3534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57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Introduction</a:t>
          </a:r>
        </a:p>
      </dsp:txBody>
      <dsp:txXfrm>
        <a:off x="272589" y="176809"/>
        <a:ext cx="6503281" cy="353484"/>
      </dsp:txXfrm>
    </dsp:sp>
    <dsp:sp modelId="{5DB34E4A-9F15-4176-94DC-BDF3F858C499}">
      <dsp:nvSpPr>
        <dsp:cNvPr id="0" name=""/>
        <dsp:cNvSpPr/>
      </dsp:nvSpPr>
      <dsp:spPr>
        <a:xfrm>
          <a:off x="51661" y="132623"/>
          <a:ext cx="441855" cy="4418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E540F-A923-4FBF-8E5A-B008C9E35A0D}">
      <dsp:nvSpPr>
        <dsp:cNvPr id="0" name=""/>
        <dsp:cNvSpPr/>
      </dsp:nvSpPr>
      <dsp:spPr>
        <a:xfrm>
          <a:off x="563354" y="706968"/>
          <a:ext cx="6212516" cy="3534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57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Anxiolytics</a:t>
          </a:r>
        </a:p>
      </dsp:txBody>
      <dsp:txXfrm>
        <a:off x="563354" y="706968"/>
        <a:ext cx="6212516" cy="353484"/>
      </dsp:txXfrm>
    </dsp:sp>
    <dsp:sp modelId="{0C369B3C-9AA4-445A-99B0-35FEC8D5C85C}">
      <dsp:nvSpPr>
        <dsp:cNvPr id="0" name=""/>
        <dsp:cNvSpPr/>
      </dsp:nvSpPr>
      <dsp:spPr>
        <a:xfrm>
          <a:off x="342426" y="662782"/>
          <a:ext cx="441855" cy="4418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90946-DF79-4C31-A838-CAC05DE08EE1}">
      <dsp:nvSpPr>
        <dsp:cNvPr id="0" name=""/>
        <dsp:cNvSpPr/>
      </dsp:nvSpPr>
      <dsp:spPr>
        <a:xfrm>
          <a:off x="696313" y="1237127"/>
          <a:ext cx="6079557" cy="3534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57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Antidepressants</a:t>
          </a:r>
        </a:p>
      </dsp:txBody>
      <dsp:txXfrm>
        <a:off x="696313" y="1237127"/>
        <a:ext cx="6079557" cy="353484"/>
      </dsp:txXfrm>
    </dsp:sp>
    <dsp:sp modelId="{D5137B03-4497-472A-A469-4C36CE53D97C}">
      <dsp:nvSpPr>
        <dsp:cNvPr id="0" name=""/>
        <dsp:cNvSpPr/>
      </dsp:nvSpPr>
      <dsp:spPr>
        <a:xfrm>
          <a:off x="475385" y="1192942"/>
          <a:ext cx="441855" cy="4418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419575-3CA6-4022-A863-1B1AB56C45CA}">
      <dsp:nvSpPr>
        <dsp:cNvPr id="0" name=""/>
        <dsp:cNvSpPr/>
      </dsp:nvSpPr>
      <dsp:spPr>
        <a:xfrm>
          <a:off x="696313" y="1766951"/>
          <a:ext cx="6079557" cy="3534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57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Antipsychotics</a:t>
          </a:r>
        </a:p>
      </dsp:txBody>
      <dsp:txXfrm>
        <a:off x="696313" y="1766951"/>
        <a:ext cx="6079557" cy="353484"/>
      </dsp:txXfrm>
    </dsp:sp>
    <dsp:sp modelId="{A68273C4-92E4-4F47-ADD1-23B558DD9641}">
      <dsp:nvSpPr>
        <dsp:cNvPr id="0" name=""/>
        <dsp:cNvSpPr/>
      </dsp:nvSpPr>
      <dsp:spPr>
        <a:xfrm>
          <a:off x="475385" y="1722765"/>
          <a:ext cx="441855" cy="4418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C0E54-4FCA-472B-BB79-D87C6D0F7290}">
      <dsp:nvSpPr>
        <dsp:cNvPr id="0" name=""/>
        <dsp:cNvSpPr/>
      </dsp:nvSpPr>
      <dsp:spPr>
        <a:xfrm>
          <a:off x="563354" y="2297110"/>
          <a:ext cx="6212516" cy="3534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57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Mood Stabilizers</a:t>
          </a:r>
        </a:p>
      </dsp:txBody>
      <dsp:txXfrm>
        <a:off x="563354" y="2297110"/>
        <a:ext cx="6212516" cy="353484"/>
      </dsp:txXfrm>
    </dsp:sp>
    <dsp:sp modelId="{CE017333-F95B-44F1-A2F1-C5734C91650D}">
      <dsp:nvSpPr>
        <dsp:cNvPr id="0" name=""/>
        <dsp:cNvSpPr/>
      </dsp:nvSpPr>
      <dsp:spPr>
        <a:xfrm>
          <a:off x="342426" y="2252924"/>
          <a:ext cx="441855" cy="4418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5110D-7845-4574-A135-A3238BB9CD8B}">
      <dsp:nvSpPr>
        <dsp:cNvPr id="0" name=""/>
        <dsp:cNvSpPr/>
      </dsp:nvSpPr>
      <dsp:spPr>
        <a:xfrm>
          <a:off x="272589" y="2827269"/>
          <a:ext cx="6503281" cy="3534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57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Medications for substance-related disorders </a:t>
          </a:r>
        </a:p>
      </dsp:txBody>
      <dsp:txXfrm>
        <a:off x="272589" y="2827269"/>
        <a:ext cx="6503281" cy="353484"/>
      </dsp:txXfrm>
    </dsp:sp>
    <dsp:sp modelId="{6B800C51-29B2-4C55-9F1C-B70E6DDD8EC8}">
      <dsp:nvSpPr>
        <dsp:cNvPr id="0" name=""/>
        <dsp:cNvSpPr/>
      </dsp:nvSpPr>
      <dsp:spPr>
        <a:xfrm>
          <a:off x="51661" y="2783083"/>
          <a:ext cx="441855" cy="4418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4FCFF-2BBE-46C3-871C-93761529F04D}">
      <dsp:nvSpPr>
        <dsp:cNvPr id="0" name=""/>
        <dsp:cNvSpPr/>
      </dsp:nvSpPr>
      <dsp:spPr>
        <a:xfrm>
          <a:off x="796550" y="843"/>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08696-B718-479F-80F3-BED10177A514}">
      <dsp:nvSpPr>
        <dsp:cNvPr id="0" name=""/>
        <dsp:cNvSpPr/>
      </dsp:nvSpPr>
      <dsp:spPr>
        <a:xfrm>
          <a:off x="941201" y="145493"/>
          <a:ext cx="389443" cy="389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16818-08F5-42D8-8FF8-18E3A8EC6F00}">
      <dsp:nvSpPr>
        <dsp:cNvPr id="0" name=""/>
        <dsp:cNvSpPr/>
      </dsp:nvSpPr>
      <dsp:spPr>
        <a:xfrm>
          <a:off x="579575" y="890999"/>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Oral (PO)</a:t>
          </a:r>
        </a:p>
      </dsp:txBody>
      <dsp:txXfrm>
        <a:off x="579575" y="890999"/>
        <a:ext cx="1112695" cy="445078"/>
      </dsp:txXfrm>
    </dsp:sp>
    <dsp:sp modelId="{CAA37538-F3EE-493C-9D16-22D0F8E2C5F7}">
      <dsp:nvSpPr>
        <dsp:cNvPr id="0" name=""/>
        <dsp:cNvSpPr/>
      </dsp:nvSpPr>
      <dsp:spPr>
        <a:xfrm>
          <a:off x="2103967" y="843"/>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1250F-8550-4D71-A9DC-1607AA29D5AD}">
      <dsp:nvSpPr>
        <dsp:cNvPr id="0" name=""/>
        <dsp:cNvSpPr/>
      </dsp:nvSpPr>
      <dsp:spPr>
        <a:xfrm>
          <a:off x="2248618" y="145493"/>
          <a:ext cx="389443" cy="389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B8820-F25E-4BCE-8422-3B825E94076D}">
      <dsp:nvSpPr>
        <dsp:cNvPr id="0" name=""/>
        <dsp:cNvSpPr/>
      </dsp:nvSpPr>
      <dsp:spPr>
        <a:xfrm>
          <a:off x="1886992" y="890999"/>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Sublingual (SL)</a:t>
          </a:r>
        </a:p>
      </dsp:txBody>
      <dsp:txXfrm>
        <a:off x="1886992" y="890999"/>
        <a:ext cx="1112695" cy="445078"/>
      </dsp:txXfrm>
    </dsp:sp>
    <dsp:sp modelId="{861A44AC-C7DD-4940-B62C-3410DCA8466B}">
      <dsp:nvSpPr>
        <dsp:cNvPr id="0" name=""/>
        <dsp:cNvSpPr/>
      </dsp:nvSpPr>
      <dsp:spPr>
        <a:xfrm>
          <a:off x="3411384" y="843"/>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928EE-C5D1-49C7-8AC7-0DE166BCC121}">
      <dsp:nvSpPr>
        <dsp:cNvPr id="0" name=""/>
        <dsp:cNvSpPr/>
      </dsp:nvSpPr>
      <dsp:spPr>
        <a:xfrm>
          <a:off x="3556035" y="145493"/>
          <a:ext cx="389443" cy="389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29E6C-4345-464F-92C9-5EA64CB8A1EC}">
      <dsp:nvSpPr>
        <dsp:cNvPr id="0" name=""/>
        <dsp:cNvSpPr/>
      </dsp:nvSpPr>
      <dsp:spPr>
        <a:xfrm>
          <a:off x="3194409" y="890999"/>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nasal</a:t>
          </a:r>
        </a:p>
      </dsp:txBody>
      <dsp:txXfrm>
        <a:off x="3194409" y="890999"/>
        <a:ext cx="1112695" cy="445078"/>
      </dsp:txXfrm>
    </dsp:sp>
    <dsp:sp modelId="{3BCD0112-F3A0-49A3-9333-6F8C8613E0F9}">
      <dsp:nvSpPr>
        <dsp:cNvPr id="0" name=""/>
        <dsp:cNvSpPr/>
      </dsp:nvSpPr>
      <dsp:spPr>
        <a:xfrm>
          <a:off x="4718801" y="843"/>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CA98C-67C8-4C8A-A934-2EE67C6E7C60}">
      <dsp:nvSpPr>
        <dsp:cNvPr id="0" name=""/>
        <dsp:cNvSpPr/>
      </dsp:nvSpPr>
      <dsp:spPr>
        <a:xfrm>
          <a:off x="4863452" y="145493"/>
          <a:ext cx="389443" cy="3894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08947-8D6C-4534-8F7E-4BA1DD29CE5A}">
      <dsp:nvSpPr>
        <dsp:cNvPr id="0" name=""/>
        <dsp:cNvSpPr/>
      </dsp:nvSpPr>
      <dsp:spPr>
        <a:xfrm>
          <a:off x="4501826" y="890999"/>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topical</a:t>
          </a:r>
        </a:p>
      </dsp:txBody>
      <dsp:txXfrm>
        <a:off x="4501826" y="890999"/>
        <a:ext cx="1112695" cy="445078"/>
      </dsp:txXfrm>
    </dsp:sp>
    <dsp:sp modelId="{34D36E10-31F8-4A73-86BE-45449FF23DB6}">
      <dsp:nvSpPr>
        <dsp:cNvPr id="0" name=""/>
        <dsp:cNvSpPr/>
      </dsp:nvSpPr>
      <dsp:spPr>
        <a:xfrm>
          <a:off x="796550" y="1614251"/>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057FD-C0A4-449B-BBA7-6B6D53E5689B}">
      <dsp:nvSpPr>
        <dsp:cNvPr id="0" name=""/>
        <dsp:cNvSpPr/>
      </dsp:nvSpPr>
      <dsp:spPr>
        <a:xfrm>
          <a:off x="941201" y="1758901"/>
          <a:ext cx="389443" cy="3894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7D1B6-64FE-422E-AE12-6C38CE3C2440}">
      <dsp:nvSpPr>
        <dsp:cNvPr id="0" name=""/>
        <dsp:cNvSpPr/>
      </dsp:nvSpPr>
      <dsp:spPr>
        <a:xfrm>
          <a:off x="579575" y="2504407"/>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Intravenous (IV)</a:t>
          </a:r>
          <a:endParaRPr lang="en-US" sz="1200" b="1" kern="1200" dirty="0"/>
        </a:p>
      </dsp:txBody>
      <dsp:txXfrm>
        <a:off x="579575" y="2504407"/>
        <a:ext cx="1112695" cy="445078"/>
      </dsp:txXfrm>
    </dsp:sp>
    <dsp:sp modelId="{AD541B7E-22C2-4404-8460-354EE54A58D5}">
      <dsp:nvSpPr>
        <dsp:cNvPr id="0" name=""/>
        <dsp:cNvSpPr/>
      </dsp:nvSpPr>
      <dsp:spPr>
        <a:xfrm>
          <a:off x="2103967" y="1614251"/>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2D7BA-3419-42D7-997F-09D913BD0AB8}">
      <dsp:nvSpPr>
        <dsp:cNvPr id="0" name=""/>
        <dsp:cNvSpPr/>
      </dsp:nvSpPr>
      <dsp:spPr>
        <a:xfrm>
          <a:off x="2248618" y="1758901"/>
          <a:ext cx="389443" cy="3894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BF37A-BED3-4FAC-9651-AF4CA52A4369}">
      <dsp:nvSpPr>
        <dsp:cNvPr id="0" name=""/>
        <dsp:cNvSpPr/>
      </dsp:nvSpPr>
      <dsp:spPr>
        <a:xfrm>
          <a:off x="1886992" y="2504407"/>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0" kern="1200" dirty="0"/>
            <a:t>Intramuscular (IM)</a:t>
          </a:r>
        </a:p>
      </dsp:txBody>
      <dsp:txXfrm>
        <a:off x="1886992" y="2504407"/>
        <a:ext cx="1112695" cy="445078"/>
      </dsp:txXfrm>
    </dsp:sp>
    <dsp:sp modelId="{E9027EC2-52A5-41CF-9F2E-A7EBBE6CA114}">
      <dsp:nvSpPr>
        <dsp:cNvPr id="0" name=""/>
        <dsp:cNvSpPr/>
      </dsp:nvSpPr>
      <dsp:spPr>
        <a:xfrm>
          <a:off x="3411384" y="1614251"/>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4E43C-234D-4165-9138-8292C99098F1}">
      <dsp:nvSpPr>
        <dsp:cNvPr id="0" name=""/>
        <dsp:cNvSpPr/>
      </dsp:nvSpPr>
      <dsp:spPr>
        <a:xfrm>
          <a:off x="3556035" y="1758901"/>
          <a:ext cx="389443" cy="38944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BF5FA-D10B-47DC-9C88-CE4BB8AE4BD8}">
      <dsp:nvSpPr>
        <dsp:cNvPr id="0" name=""/>
        <dsp:cNvSpPr/>
      </dsp:nvSpPr>
      <dsp:spPr>
        <a:xfrm>
          <a:off x="3194409" y="2504407"/>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0" kern="1200" dirty="0"/>
            <a:t>Subcutaneous (SQ)</a:t>
          </a:r>
        </a:p>
      </dsp:txBody>
      <dsp:txXfrm>
        <a:off x="3194409" y="2504407"/>
        <a:ext cx="1112695" cy="445078"/>
      </dsp:txXfrm>
    </dsp:sp>
    <dsp:sp modelId="{698F0590-C8B8-4960-A2A8-950F1FC46465}">
      <dsp:nvSpPr>
        <dsp:cNvPr id="0" name=""/>
        <dsp:cNvSpPr/>
      </dsp:nvSpPr>
      <dsp:spPr>
        <a:xfrm>
          <a:off x="4718801" y="1614251"/>
          <a:ext cx="678744" cy="6787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31098-4248-40FF-BF3C-EF78EE6872C0}">
      <dsp:nvSpPr>
        <dsp:cNvPr id="0" name=""/>
        <dsp:cNvSpPr/>
      </dsp:nvSpPr>
      <dsp:spPr>
        <a:xfrm>
          <a:off x="4863452" y="1758901"/>
          <a:ext cx="389443" cy="38944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16BFB-0C6D-4AF5-BD50-BAB35F8FC30E}">
      <dsp:nvSpPr>
        <dsp:cNvPr id="0" name=""/>
        <dsp:cNvSpPr/>
      </dsp:nvSpPr>
      <dsp:spPr>
        <a:xfrm>
          <a:off x="4501826" y="2504407"/>
          <a:ext cx="1112695" cy="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0" kern="1200" dirty="0"/>
            <a:t>Inhalation</a:t>
          </a:r>
        </a:p>
      </dsp:txBody>
      <dsp:txXfrm>
        <a:off x="4501826" y="2504407"/>
        <a:ext cx="1112695" cy="445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4DF84-DCD3-4DA2-B7E3-52BD3EFB02A2}">
      <dsp:nvSpPr>
        <dsp:cNvPr id="0" name=""/>
        <dsp:cNvSpPr/>
      </dsp:nvSpPr>
      <dsp:spPr>
        <a:xfrm rot="5400000">
          <a:off x="5163317" y="-2090818"/>
          <a:ext cx="8656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Hallucinations</a:t>
          </a:r>
        </a:p>
        <a:p>
          <a:pPr marL="114300" lvl="1" indent="-114300" algn="l" defTabSz="666750">
            <a:lnSpc>
              <a:spcPct val="90000"/>
            </a:lnSpc>
            <a:spcBef>
              <a:spcPct val="0"/>
            </a:spcBef>
            <a:spcAft>
              <a:spcPct val="15000"/>
            </a:spcAft>
            <a:buChar char="•"/>
          </a:pPr>
          <a:r>
            <a:rPr lang="en-US" sz="1500" kern="1200" dirty="0"/>
            <a:t>Delusions</a:t>
          </a:r>
        </a:p>
        <a:p>
          <a:pPr marL="114300" lvl="1" indent="-114300" algn="l" defTabSz="666750">
            <a:lnSpc>
              <a:spcPct val="90000"/>
            </a:lnSpc>
            <a:spcBef>
              <a:spcPct val="0"/>
            </a:spcBef>
            <a:spcAft>
              <a:spcPct val="15000"/>
            </a:spcAft>
            <a:buChar char="•"/>
          </a:pPr>
          <a:r>
            <a:rPr lang="en-US" sz="1500" kern="1200" dirty="0"/>
            <a:t>Disorganized speech</a:t>
          </a:r>
        </a:p>
      </dsp:txBody>
      <dsp:txXfrm rot="-5400000">
        <a:off x="2962656" y="152099"/>
        <a:ext cx="5224688" cy="781109"/>
      </dsp:txXfrm>
    </dsp:sp>
    <dsp:sp modelId="{EF464121-F6EE-481A-8C22-18F77D5A830E}">
      <dsp:nvSpPr>
        <dsp:cNvPr id="0" name=""/>
        <dsp:cNvSpPr/>
      </dsp:nvSpPr>
      <dsp:spPr>
        <a:xfrm>
          <a:off x="0" y="1639"/>
          <a:ext cx="2962656" cy="1082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Positive symptoms</a:t>
          </a:r>
        </a:p>
      </dsp:txBody>
      <dsp:txXfrm>
        <a:off x="52820" y="54459"/>
        <a:ext cx="2857016" cy="976387"/>
      </dsp:txXfrm>
    </dsp:sp>
    <dsp:sp modelId="{07F60E55-1E2B-4B97-9AFF-6D964551090E}">
      <dsp:nvSpPr>
        <dsp:cNvPr id="0" name=""/>
        <dsp:cNvSpPr/>
      </dsp:nvSpPr>
      <dsp:spPr>
        <a:xfrm rot="5400000">
          <a:off x="5163317" y="-954690"/>
          <a:ext cx="8656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Flat affect</a:t>
          </a:r>
        </a:p>
        <a:p>
          <a:pPr marL="114300" lvl="1" indent="-114300" algn="l" defTabSz="666750">
            <a:lnSpc>
              <a:spcPct val="90000"/>
            </a:lnSpc>
            <a:spcBef>
              <a:spcPct val="0"/>
            </a:spcBef>
            <a:spcAft>
              <a:spcPct val="15000"/>
            </a:spcAft>
            <a:buChar char="•"/>
          </a:pPr>
          <a:r>
            <a:rPr lang="en-US" sz="1500" kern="1200" dirty="0"/>
            <a:t>Anhedonia</a:t>
          </a:r>
        </a:p>
        <a:p>
          <a:pPr marL="114300" lvl="1" indent="-114300" algn="l" defTabSz="666750">
            <a:lnSpc>
              <a:spcPct val="90000"/>
            </a:lnSpc>
            <a:spcBef>
              <a:spcPct val="0"/>
            </a:spcBef>
            <a:spcAft>
              <a:spcPct val="15000"/>
            </a:spcAft>
            <a:buChar char="•"/>
          </a:pPr>
          <a:r>
            <a:rPr lang="en-US" sz="1500" kern="1200" dirty="0"/>
            <a:t>Alogia</a:t>
          </a:r>
        </a:p>
      </dsp:txBody>
      <dsp:txXfrm rot="-5400000">
        <a:off x="2962656" y="1288227"/>
        <a:ext cx="5224688" cy="781109"/>
      </dsp:txXfrm>
    </dsp:sp>
    <dsp:sp modelId="{B73418BC-7BD2-4C87-8D30-84DFF87882E6}">
      <dsp:nvSpPr>
        <dsp:cNvPr id="0" name=""/>
        <dsp:cNvSpPr/>
      </dsp:nvSpPr>
      <dsp:spPr>
        <a:xfrm>
          <a:off x="0" y="1137767"/>
          <a:ext cx="2962656" cy="1082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Negative symptoms</a:t>
          </a:r>
        </a:p>
      </dsp:txBody>
      <dsp:txXfrm>
        <a:off x="52820" y="1190587"/>
        <a:ext cx="2857016" cy="976387"/>
      </dsp:txXfrm>
    </dsp:sp>
    <dsp:sp modelId="{AA410F6F-C19F-48A7-B8ED-9FF592CC5415}">
      <dsp:nvSpPr>
        <dsp:cNvPr id="0" name=""/>
        <dsp:cNvSpPr/>
      </dsp:nvSpPr>
      <dsp:spPr>
        <a:xfrm rot="5400000">
          <a:off x="5163317" y="181437"/>
          <a:ext cx="8656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Memory deficits</a:t>
          </a:r>
        </a:p>
        <a:p>
          <a:pPr marL="114300" lvl="1" indent="-114300" algn="l" defTabSz="666750">
            <a:lnSpc>
              <a:spcPct val="90000"/>
            </a:lnSpc>
            <a:spcBef>
              <a:spcPct val="0"/>
            </a:spcBef>
            <a:spcAft>
              <a:spcPct val="15000"/>
            </a:spcAft>
            <a:buChar char="•"/>
          </a:pPr>
          <a:r>
            <a:rPr lang="en-US" sz="1500" kern="1200" dirty="0"/>
            <a:t>Difficulty maintaining attention</a:t>
          </a:r>
        </a:p>
        <a:p>
          <a:pPr marL="114300" lvl="1" indent="-114300" algn="l" defTabSz="666750">
            <a:lnSpc>
              <a:spcPct val="90000"/>
            </a:lnSpc>
            <a:spcBef>
              <a:spcPct val="0"/>
            </a:spcBef>
            <a:spcAft>
              <a:spcPct val="15000"/>
            </a:spcAft>
            <a:buChar char="•"/>
          </a:pPr>
          <a:r>
            <a:rPr lang="en-US" sz="1500" kern="1200" dirty="0"/>
            <a:t>Deficits in reasoning/executive functioning</a:t>
          </a:r>
        </a:p>
      </dsp:txBody>
      <dsp:txXfrm rot="-5400000">
        <a:off x="2962656" y="2424354"/>
        <a:ext cx="5224688" cy="781109"/>
      </dsp:txXfrm>
    </dsp:sp>
    <dsp:sp modelId="{B28C9BAE-F15F-4D1B-BBF2-99CAD8D3E612}">
      <dsp:nvSpPr>
        <dsp:cNvPr id="0" name=""/>
        <dsp:cNvSpPr/>
      </dsp:nvSpPr>
      <dsp:spPr>
        <a:xfrm>
          <a:off x="0" y="2273896"/>
          <a:ext cx="2962656" cy="1082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Cognitive symptoms</a:t>
          </a:r>
        </a:p>
      </dsp:txBody>
      <dsp:txXfrm>
        <a:off x="52820" y="2326716"/>
        <a:ext cx="2857016" cy="976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3BF70-7CA7-4F36-95CE-80A7BFC9F772}">
      <dsp:nvSpPr>
        <dsp:cNvPr id="0" name=""/>
        <dsp:cNvSpPr/>
      </dsp:nvSpPr>
      <dsp:spPr>
        <a:xfrm>
          <a:off x="3348820" y="1824881"/>
          <a:ext cx="1531959" cy="1531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Non-adherence</a:t>
          </a:r>
        </a:p>
      </dsp:txBody>
      <dsp:txXfrm>
        <a:off x="3573170" y="2049231"/>
        <a:ext cx="1083259" cy="1083259"/>
      </dsp:txXfrm>
    </dsp:sp>
    <dsp:sp modelId="{067EF213-FE30-4CDE-BF71-7BC370666B0F}">
      <dsp:nvSpPr>
        <dsp:cNvPr id="0" name=""/>
        <dsp:cNvSpPr/>
      </dsp:nvSpPr>
      <dsp:spPr>
        <a:xfrm rot="12900000">
          <a:off x="2363815" y="1557423"/>
          <a:ext cx="1173704" cy="4366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63EE71-DD2F-4766-B996-641D842F4519}">
      <dsp:nvSpPr>
        <dsp:cNvPr id="0" name=""/>
        <dsp:cNvSpPr/>
      </dsp:nvSpPr>
      <dsp:spPr>
        <a:xfrm>
          <a:off x="1742266" y="856978"/>
          <a:ext cx="1455361" cy="1164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Patient doesn’t believe they have an illness</a:t>
          </a:r>
        </a:p>
      </dsp:txBody>
      <dsp:txXfrm>
        <a:off x="1776367" y="891079"/>
        <a:ext cx="1387159" cy="1096087"/>
      </dsp:txXfrm>
    </dsp:sp>
    <dsp:sp modelId="{588C2A4E-83D6-416B-8474-37AF08DED79D}">
      <dsp:nvSpPr>
        <dsp:cNvPr id="0" name=""/>
        <dsp:cNvSpPr/>
      </dsp:nvSpPr>
      <dsp:spPr>
        <a:xfrm rot="16200000">
          <a:off x="3527947" y="951414"/>
          <a:ext cx="1173704" cy="4366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53962E-9E2B-4096-9078-7000669D8652}">
      <dsp:nvSpPr>
        <dsp:cNvPr id="0" name=""/>
        <dsp:cNvSpPr/>
      </dsp:nvSpPr>
      <dsp:spPr>
        <a:xfrm>
          <a:off x="3387119" y="721"/>
          <a:ext cx="1455361" cy="1164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Unpleasant side effects</a:t>
          </a:r>
        </a:p>
      </dsp:txBody>
      <dsp:txXfrm>
        <a:off x="3421220" y="34822"/>
        <a:ext cx="1387159" cy="1096087"/>
      </dsp:txXfrm>
    </dsp:sp>
    <dsp:sp modelId="{4A77E280-9A44-4278-B817-2CA9CB50FA69}">
      <dsp:nvSpPr>
        <dsp:cNvPr id="0" name=""/>
        <dsp:cNvSpPr/>
      </dsp:nvSpPr>
      <dsp:spPr>
        <a:xfrm rot="19500000">
          <a:off x="4692079" y="1557423"/>
          <a:ext cx="1173704" cy="4366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C1B136-AA39-4CCB-8129-3BAA0575CB09}">
      <dsp:nvSpPr>
        <dsp:cNvPr id="0" name=""/>
        <dsp:cNvSpPr/>
      </dsp:nvSpPr>
      <dsp:spPr>
        <a:xfrm>
          <a:off x="5031972" y="856978"/>
          <a:ext cx="1455361" cy="1164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Continued disease symptoms</a:t>
          </a:r>
        </a:p>
      </dsp:txBody>
      <dsp:txXfrm>
        <a:off x="5066073" y="891079"/>
        <a:ext cx="1387159" cy="1096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4CAB-994F-433E-8367-054974689FCC}">
      <dsp:nvSpPr>
        <dsp:cNvPr id="0" name=""/>
        <dsp:cNvSpPr/>
      </dsp:nvSpPr>
      <dsp:spPr>
        <a:xfrm>
          <a:off x="3618422" y="1305871"/>
          <a:ext cx="992754" cy="992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Alcohol Intoxication</a:t>
          </a:r>
        </a:p>
      </dsp:txBody>
      <dsp:txXfrm>
        <a:off x="3763807" y="1451256"/>
        <a:ext cx="701984" cy="701984"/>
      </dsp:txXfrm>
    </dsp:sp>
    <dsp:sp modelId="{5BE8B3EF-B577-4B9A-AE05-D93E45428FCF}">
      <dsp:nvSpPr>
        <dsp:cNvPr id="0" name=""/>
        <dsp:cNvSpPr/>
      </dsp:nvSpPr>
      <dsp:spPr>
        <a:xfrm rot="16200000">
          <a:off x="3964696" y="1144910"/>
          <a:ext cx="300207" cy="21713"/>
        </a:xfrm>
        <a:custGeom>
          <a:avLst/>
          <a:gdLst/>
          <a:ahLst/>
          <a:cxnLst/>
          <a:rect l="0" t="0" r="0" b="0"/>
          <a:pathLst>
            <a:path>
              <a:moveTo>
                <a:pt x="0" y="10856"/>
              </a:moveTo>
              <a:lnTo>
                <a:pt x="300207" y="10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7294" y="1148262"/>
        <a:ext cx="15010" cy="15010"/>
      </dsp:txXfrm>
    </dsp:sp>
    <dsp:sp modelId="{ACA8DBCC-ABAA-4459-AE61-371607B9C893}">
      <dsp:nvSpPr>
        <dsp:cNvPr id="0" name=""/>
        <dsp:cNvSpPr/>
      </dsp:nvSpPr>
      <dsp:spPr>
        <a:xfrm>
          <a:off x="3618422" y="12908"/>
          <a:ext cx="992754" cy="992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Slurred speech</a:t>
          </a:r>
        </a:p>
      </dsp:txBody>
      <dsp:txXfrm>
        <a:off x="3763807" y="158293"/>
        <a:ext cx="701984" cy="701984"/>
      </dsp:txXfrm>
    </dsp:sp>
    <dsp:sp modelId="{20880CA1-3A62-442E-9506-6E7CDD1512C5}">
      <dsp:nvSpPr>
        <dsp:cNvPr id="0" name=""/>
        <dsp:cNvSpPr/>
      </dsp:nvSpPr>
      <dsp:spPr>
        <a:xfrm rot="20520000">
          <a:off x="4579536" y="1591617"/>
          <a:ext cx="300207" cy="21713"/>
        </a:xfrm>
        <a:custGeom>
          <a:avLst/>
          <a:gdLst/>
          <a:ahLst/>
          <a:cxnLst/>
          <a:rect l="0" t="0" r="0" b="0"/>
          <a:pathLst>
            <a:path>
              <a:moveTo>
                <a:pt x="0" y="10856"/>
              </a:moveTo>
              <a:lnTo>
                <a:pt x="300207" y="10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2134" y="1594969"/>
        <a:ext cx="15010" cy="15010"/>
      </dsp:txXfrm>
    </dsp:sp>
    <dsp:sp modelId="{3F94B747-02D1-4BD7-BC7D-CA247F9C9BBD}">
      <dsp:nvSpPr>
        <dsp:cNvPr id="0" name=""/>
        <dsp:cNvSpPr/>
      </dsp:nvSpPr>
      <dsp:spPr>
        <a:xfrm>
          <a:off x="4848102" y="906323"/>
          <a:ext cx="992754" cy="992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Incoordination</a:t>
          </a:r>
        </a:p>
      </dsp:txBody>
      <dsp:txXfrm>
        <a:off x="4993487" y="1051708"/>
        <a:ext cx="701984" cy="701984"/>
      </dsp:txXfrm>
    </dsp:sp>
    <dsp:sp modelId="{839C9FAD-8A34-4EBE-A217-74633EF0AFEF}">
      <dsp:nvSpPr>
        <dsp:cNvPr id="0" name=""/>
        <dsp:cNvSpPr/>
      </dsp:nvSpPr>
      <dsp:spPr>
        <a:xfrm rot="3240000">
          <a:off x="4344688" y="2314405"/>
          <a:ext cx="300207" cy="21713"/>
        </a:xfrm>
        <a:custGeom>
          <a:avLst/>
          <a:gdLst/>
          <a:ahLst/>
          <a:cxnLst/>
          <a:rect l="0" t="0" r="0" b="0"/>
          <a:pathLst>
            <a:path>
              <a:moveTo>
                <a:pt x="0" y="10856"/>
              </a:moveTo>
              <a:lnTo>
                <a:pt x="300207" y="10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87286" y="2317757"/>
        <a:ext cx="15010" cy="15010"/>
      </dsp:txXfrm>
    </dsp:sp>
    <dsp:sp modelId="{A5618B16-54DB-4C7E-9694-657FBDB39122}">
      <dsp:nvSpPr>
        <dsp:cNvPr id="0" name=""/>
        <dsp:cNvSpPr/>
      </dsp:nvSpPr>
      <dsp:spPr>
        <a:xfrm>
          <a:off x="4378406" y="2351899"/>
          <a:ext cx="992754" cy="992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Nystagmus</a:t>
          </a:r>
        </a:p>
      </dsp:txBody>
      <dsp:txXfrm>
        <a:off x="4523791" y="2497284"/>
        <a:ext cx="701984" cy="701984"/>
      </dsp:txXfrm>
    </dsp:sp>
    <dsp:sp modelId="{78BE63D2-B0EE-4BA0-985E-D35CBA24ACD5}">
      <dsp:nvSpPr>
        <dsp:cNvPr id="0" name=""/>
        <dsp:cNvSpPr/>
      </dsp:nvSpPr>
      <dsp:spPr>
        <a:xfrm rot="7560000">
          <a:off x="3584704" y="2314405"/>
          <a:ext cx="300207" cy="21713"/>
        </a:xfrm>
        <a:custGeom>
          <a:avLst/>
          <a:gdLst/>
          <a:ahLst/>
          <a:cxnLst/>
          <a:rect l="0" t="0" r="0" b="0"/>
          <a:pathLst>
            <a:path>
              <a:moveTo>
                <a:pt x="0" y="10856"/>
              </a:moveTo>
              <a:lnTo>
                <a:pt x="300207" y="10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27302" y="2317757"/>
        <a:ext cx="15010" cy="15010"/>
      </dsp:txXfrm>
    </dsp:sp>
    <dsp:sp modelId="{731AADB9-A43A-454B-80E7-82C5C17126D8}">
      <dsp:nvSpPr>
        <dsp:cNvPr id="0" name=""/>
        <dsp:cNvSpPr/>
      </dsp:nvSpPr>
      <dsp:spPr>
        <a:xfrm>
          <a:off x="2858438" y="2351899"/>
          <a:ext cx="992754" cy="992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Memory impairment</a:t>
          </a:r>
        </a:p>
      </dsp:txBody>
      <dsp:txXfrm>
        <a:off x="3003823" y="2497284"/>
        <a:ext cx="701984" cy="701984"/>
      </dsp:txXfrm>
    </dsp:sp>
    <dsp:sp modelId="{45518A54-8928-4DB6-B550-D8D19FD47D16}">
      <dsp:nvSpPr>
        <dsp:cNvPr id="0" name=""/>
        <dsp:cNvSpPr/>
      </dsp:nvSpPr>
      <dsp:spPr>
        <a:xfrm rot="11880000">
          <a:off x="3349855" y="1591617"/>
          <a:ext cx="300207" cy="21713"/>
        </a:xfrm>
        <a:custGeom>
          <a:avLst/>
          <a:gdLst/>
          <a:ahLst/>
          <a:cxnLst/>
          <a:rect l="0" t="0" r="0" b="0"/>
          <a:pathLst>
            <a:path>
              <a:moveTo>
                <a:pt x="0" y="10856"/>
              </a:moveTo>
              <a:lnTo>
                <a:pt x="300207" y="10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92454" y="1594969"/>
        <a:ext cx="15010" cy="15010"/>
      </dsp:txXfrm>
    </dsp:sp>
    <dsp:sp modelId="{B5A49938-4658-44FF-98B0-48EA82D59C00}">
      <dsp:nvSpPr>
        <dsp:cNvPr id="0" name=""/>
        <dsp:cNvSpPr/>
      </dsp:nvSpPr>
      <dsp:spPr>
        <a:xfrm>
          <a:off x="2388742" y="906323"/>
          <a:ext cx="992754" cy="992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Stupor</a:t>
          </a:r>
        </a:p>
      </dsp:txBody>
      <dsp:txXfrm>
        <a:off x="2534127" y="1051708"/>
        <a:ext cx="701984" cy="701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00D2E-5426-4ED4-A1FF-71B5D6E2FD12}">
      <dsp:nvSpPr>
        <dsp:cNvPr id="0" name=""/>
        <dsp:cNvSpPr/>
      </dsp:nvSpPr>
      <dsp:spPr>
        <a:xfrm>
          <a:off x="3620914" y="1300055"/>
          <a:ext cx="987770" cy="98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Opiate intoxication</a:t>
          </a:r>
        </a:p>
      </dsp:txBody>
      <dsp:txXfrm>
        <a:off x="3765570" y="1444711"/>
        <a:ext cx="698458" cy="698458"/>
      </dsp:txXfrm>
    </dsp:sp>
    <dsp:sp modelId="{B48FDB90-512B-4271-9B0D-E65FAB04E330}">
      <dsp:nvSpPr>
        <dsp:cNvPr id="0" name=""/>
        <dsp:cNvSpPr/>
      </dsp:nvSpPr>
      <dsp:spPr>
        <a:xfrm rot="16200000">
          <a:off x="3965731" y="1140183"/>
          <a:ext cx="298137" cy="21604"/>
        </a:xfrm>
        <a:custGeom>
          <a:avLst/>
          <a:gdLst/>
          <a:ahLst/>
          <a:cxnLst/>
          <a:rect l="0" t="0" r="0" b="0"/>
          <a:pathLst>
            <a:path>
              <a:moveTo>
                <a:pt x="0" y="10802"/>
              </a:moveTo>
              <a:lnTo>
                <a:pt x="298137" y="10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7346" y="1143532"/>
        <a:ext cx="14906" cy="14906"/>
      </dsp:txXfrm>
    </dsp:sp>
    <dsp:sp modelId="{AA189669-C029-4D92-BCB9-3D022F83A3A3}">
      <dsp:nvSpPr>
        <dsp:cNvPr id="0" name=""/>
        <dsp:cNvSpPr/>
      </dsp:nvSpPr>
      <dsp:spPr>
        <a:xfrm>
          <a:off x="3620914" y="14146"/>
          <a:ext cx="987770" cy="98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Constriction of pupils</a:t>
          </a:r>
        </a:p>
      </dsp:txBody>
      <dsp:txXfrm>
        <a:off x="3765570" y="158802"/>
        <a:ext cx="698458" cy="698458"/>
      </dsp:txXfrm>
    </dsp:sp>
    <dsp:sp modelId="{24FD3321-72B9-4395-8FE2-F13E2420B1BF}">
      <dsp:nvSpPr>
        <dsp:cNvPr id="0" name=""/>
        <dsp:cNvSpPr/>
      </dsp:nvSpPr>
      <dsp:spPr>
        <a:xfrm>
          <a:off x="4608685" y="1783138"/>
          <a:ext cx="298137" cy="21604"/>
        </a:xfrm>
        <a:custGeom>
          <a:avLst/>
          <a:gdLst/>
          <a:ahLst/>
          <a:cxnLst/>
          <a:rect l="0" t="0" r="0" b="0"/>
          <a:pathLst>
            <a:path>
              <a:moveTo>
                <a:pt x="0" y="10802"/>
              </a:moveTo>
              <a:lnTo>
                <a:pt x="298137" y="10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0300" y="1786487"/>
        <a:ext cx="14906" cy="14906"/>
      </dsp:txXfrm>
    </dsp:sp>
    <dsp:sp modelId="{186169B6-A38E-4730-97A3-6D9591136175}">
      <dsp:nvSpPr>
        <dsp:cNvPr id="0" name=""/>
        <dsp:cNvSpPr/>
      </dsp:nvSpPr>
      <dsp:spPr>
        <a:xfrm>
          <a:off x="4906822" y="1300055"/>
          <a:ext cx="987770" cy="98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Impaired attention or memory</a:t>
          </a:r>
        </a:p>
      </dsp:txBody>
      <dsp:txXfrm>
        <a:off x="5051478" y="1444711"/>
        <a:ext cx="698458" cy="698458"/>
      </dsp:txXfrm>
    </dsp:sp>
    <dsp:sp modelId="{A45ABF39-A2FD-4776-985D-8773C869C8F0}">
      <dsp:nvSpPr>
        <dsp:cNvPr id="0" name=""/>
        <dsp:cNvSpPr/>
      </dsp:nvSpPr>
      <dsp:spPr>
        <a:xfrm rot="5400000">
          <a:off x="3965731" y="2426092"/>
          <a:ext cx="298137" cy="21604"/>
        </a:xfrm>
        <a:custGeom>
          <a:avLst/>
          <a:gdLst/>
          <a:ahLst/>
          <a:cxnLst/>
          <a:rect l="0" t="0" r="0" b="0"/>
          <a:pathLst>
            <a:path>
              <a:moveTo>
                <a:pt x="0" y="10802"/>
              </a:moveTo>
              <a:lnTo>
                <a:pt x="298137" y="10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7346" y="2429441"/>
        <a:ext cx="14906" cy="14906"/>
      </dsp:txXfrm>
    </dsp:sp>
    <dsp:sp modelId="{8F05BDB2-229E-4600-A6B7-1A56ABDA49A5}">
      <dsp:nvSpPr>
        <dsp:cNvPr id="0" name=""/>
        <dsp:cNvSpPr/>
      </dsp:nvSpPr>
      <dsp:spPr>
        <a:xfrm>
          <a:off x="3620914" y="2585963"/>
          <a:ext cx="987770" cy="98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Slurred speech</a:t>
          </a:r>
        </a:p>
      </dsp:txBody>
      <dsp:txXfrm>
        <a:off x="3765570" y="2730619"/>
        <a:ext cx="698458" cy="698458"/>
      </dsp:txXfrm>
    </dsp:sp>
    <dsp:sp modelId="{CF2F88EA-E4C4-4CD9-8D1A-5E68BDB072CD}">
      <dsp:nvSpPr>
        <dsp:cNvPr id="0" name=""/>
        <dsp:cNvSpPr/>
      </dsp:nvSpPr>
      <dsp:spPr>
        <a:xfrm rot="10800000">
          <a:off x="3322777" y="1783138"/>
          <a:ext cx="298137" cy="21604"/>
        </a:xfrm>
        <a:custGeom>
          <a:avLst/>
          <a:gdLst/>
          <a:ahLst/>
          <a:cxnLst/>
          <a:rect l="0" t="0" r="0" b="0"/>
          <a:pathLst>
            <a:path>
              <a:moveTo>
                <a:pt x="0" y="10802"/>
              </a:moveTo>
              <a:lnTo>
                <a:pt x="298137" y="10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64392" y="1786487"/>
        <a:ext cx="14906" cy="14906"/>
      </dsp:txXfrm>
    </dsp:sp>
    <dsp:sp modelId="{9CEB4B0A-C090-490D-A99E-846AACF1B368}">
      <dsp:nvSpPr>
        <dsp:cNvPr id="0" name=""/>
        <dsp:cNvSpPr/>
      </dsp:nvSpPr>
      <dsp:spPr>
        <a:xfrm>
          <a:off x="2335006" y="1300055"/>
          <a:ext cx="987770" cy="98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Drowsiness</a:t>
          </a:r>
          <a:r>
            <a:rPr lang="en-US" sz="1000" kern="1200" baseline="0" dirty="0"/>
            <a:t> or coma</a:t>
          </a:r>
          <a:endParaRPr lang="en-US" sz="1000" kern="1200" dirty="0"/>
        </a:p>
      </dsp:txBody>
      <dsp:txXfrm>
        <a:off x="2479662" y="1444711"/>
        <a:ext cx="698458" cy="6984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76AD6-3FE8-F248-B61D-BC088A3BCB0C}"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C97D8-2EDE-4442-A9CE-991878799E06}" type="slidenum">
              <a:rPr lang="en-US" smtClean="0"/>
              <a:t>‹#›</a:t>
            </a:fld>
            <a:endParaRPr lang="en-US"/>
          </a:p>
        </p:txBody>
      </p:sp>
    </p:spTree>
    <p:extLst>
      <p:ext uri="{BB962C8B-B14F-4D97-AF65-F5344CB8AC3E}">
        <p14:creationId xmlns:p14="http://schemas.microsoft.com/office/powerpoint/2010/main" val="162609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97D8-2EDE-4442-A9CE-991878799E06}" type="slidenum">
              <a:rPr lang="en-US" smtClean="0"/>
              <a:t>1</a:t>
            </a:fld>
            <a:endParaRPr lang="en-US"/>
          </a:p>
        </p:txBody>
      </p:sp>
    </p:spTree>
    <p:extLst>
      <p:ext uri="{BB962C8B-B14F-4D97-AF65-F5344CB8AC3E}">
        <p14:creationId xmlns:p14="http://schemas.microsoft.com/office/powerpoint/2010/main" val="91201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11</a:t>
            </a:fld>
            <a:endParaRPr lang="en-US"/>
          </a:p>
        </p:txBody>
      </p:sp>
    </p:spTree>
    <p:extLst>
      <p:ext uri="{BB962C8B-B14F-4D97-AF65-F5344CB8AC3E}">
        <p14:creationId xmlns:p14="http://schemas.microsoft.com/office/powerpoint/2010/main" val="22163364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111</a:t>
            </a:fld>
            <a:endParaRPr lang="en-US"/>
          </a:p>
        </p:txBody>
      </p:sp>
    </p:spTree>
    <p:extLst>
      <p:ext uri="{BB962C8B-B14F-4D97-AF65-F5344CB8AC3E}">
        <p14:creationId xmlns:p14="http://schemas.microsoft.com/office/powerpoint/2010/main" val="9450165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112</a:t>
            </a:fld>
            <a:endParaRPr lang="en-US"/>
          </a:p>
        </p:txBody>
      </p:sp>
    </p:spTree>
    <p:extLst>
      <p:ext uri="{BB962C8B-B14F-4D97-AF65-F5344CB8AC3E}">
        <p14:creationId xmlns:p14="http://schemas.microsoft.com/office/powerpoint/2010/main" val="10223536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113</a:t>
            </a:fld>
            <a:endParaRPr lang="en-US"/>
          </a:p>
        </p:txBody>
      </p:sp>
    </p:spTree>
    <p:extLst>
      <p:ext uri="{BB962C8B-B14F-4D97-AF65-F5344CB8AC3E}">
        <p14:creationId xmlns:p14="http://schemas.microsoft.com/office/powerpoint/2010/main" val="394116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12</a:t>
            </a:fld>
            <a:endParaRPr lang="en-US"/>
          </a:p>
        </p:txBody>
      </p:sp>
    </p:spTree>
    <p:extLst>
      <p:ext uri="{BB962C8B-B14F-4D97-AF65-F5344CB8AC3E}">
        <p14:creationId xmlns:p14="http://schemas.microsoft.com/office/powerpoint/2010/main" val="269720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13</a:t>
            </a:fld>
            <a:endParaRPr lang="en-US"/>
          </a:p>
        </p:txBody>
      </p:sp>
    </p:spTree>
    <p:extLst>
      <p:ext uri="{BB962C8B-B14F-4D97-AF65-F5344CB8AC3E}">
        <p14:creationId xmlns:p14="http://schemas.microsoft.com/office/powerpoint/2010/main" val="272901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14</a:t>
            </a:fld>
            <a:endParaRPr lang="en-US"/>
          </a:p>
        </p:txBody>
      </p:sp>
    </p:spTree>
    <p:extLst>
      <p:ext uri="{BB962C8B-B14F-4D97-AF65-F5344CB8AC3E}">
        <p14:creationId xmlns:p14="http://schemas.microsoft.com/office/powerpoint/2010/main" val="403873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15</a:t>
            </a:fld>
            <a:endParaRPr lang="en-US"/>
          </a:p>
        </p:txBody>
      </p:sp>
    </p:spTree>
    <p:extLst>
      <p:ext uri="{BB962C8B-B14F-4D97-AF65-F5344CB8AC3E}">
        <p14:creationId xmlns:p14="http://schemas.microsoft.com/office/powerpoint/2010/main" val="190775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16</a:t>
            </a:fld>
            <a:endParaRPr lang="en-US"/>
          </a:p>
        </p:txBody>
      </p:sp>
    </p:spTree>
    <p:extLst>
      <p:ext uri="{BB962C8B-B14F-4D97-AF65-F5344CB8AC3E}">
        <p14:creationId xmlns:p14="http://schemas.microsoft.com/office/powerpoint/2010/main" val="152674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17</a:t>
            </a:fld>
            <a:endParaRPr lang="en-US"/>
          </a:p>
        </p:txBody>
      </p:sp>
    </p:spTree>
    <p:extLst>
      <p:ext uri="{BB962C8B-B14F-4D97-AF65-F5344CB8AC3E}">
        <p14:creationId xmlns:p14="http://schemas.microsoft.com/office/powerpoint/2010/main" val="400074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18</a:t>
            </a:fld>
            <a:endParaRPr lang="en-US"/>
          </a:p>
        </p:txBody>
      </p:sp>
    </p:spTree>
    <p:extLst>
      <p:ext uri="{BB962C8B-B14F-4D97-AF65-F5344CB8AC3E}">
        <p14:creationId xmlns:p14="http://schemas.microsoft.com/office/powerpoint/2010/main" val="923021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19</a:t>
            </a:fld>
            <a:endParaRPr lang="en-US"/>
          </a:p>
        </p:txBody>
      </p:sp>
    </p:spTree>
    <p:extLst>
      <p:ext uri="{BB962C8B-B14F-4D97-AF65-F5344CB8AC3E}">
        <p14:creationId xmlns:p14="http://schemas.microsoft.com/office/powerpoint/2010/main" val="506068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20</a:t>
            </a:fld>
            <a:endParaRPr lang="en-US"/>
          </a:p>
        </p:txBody>
      </p:sp>
    </p:spTree>
    <p:extLst>
      <p:ext uri="{BB962C8B-B14F-4D97-AF65-F5344CB8AC3E}">
        <p14:creationId xmlns:p14="http://schemas.microsoft.com/office/powerpoint/2010/main" val="213092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a:t>
            </a:fld>
            <a:endParaRPr lang="en-US"/>
          </a:p>
        </p:txBody>
      </p:sp>
    </p:spTree>
    <p:extLst>
      <p:ext uri="{BB962C8B-B14F-4D97-AF65-F5344CB8AC3E}">
        <p14:creationId xmlns:p14="http://schemas.microsoft.com/office/powerpoint/2010/main" val="42362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21</a:t>
            </a:fld>
            <a:endParaRPr lang="en-US"/>
          </a:p>
        </p:txBody>
      </p:sp>
    </p:spTree>
    <p:extLst>
      <p:ext uri="{BB962C8B-B14F-4D97-AF65-F5344CB8AC3E}">
        <p14:creationId xmlns:p14="http://schemas.microsoft.com/office/powerpoint/2010/main" val="147694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22</a:t>
            </a:fld>
            <a:endParaRPr lang="en-US"/>
          </a:p>
        </p:txBody>
      </p:sp>
    </p:spTree>
    <p:extLst>
      <p:ext uri="{BB962C8B-B14F-4D97-AF65-F5344CB8AC3E}">
        <p14:creationId xmlns:p14="http://schemas.microsoft.com/office/powerpoint/2010/main" val="83567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23</a:t>
            </a:fld>
            <a:endParaRPr lang="en-US"/>
          </a:p>
        </p:txBody>
      </p:sp>
    </p:spTree>
    <p:extLst>
      <p:ext uri="{BB962C8B-B14F-4D97-AF65-F5344CB8AC3E}">
        <p14:creationId xmlns:p14="http://schemas.microsoft.com/office/powerpoint/2010/main" val="2009179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24</a:t>
            </a:fld>
            <a:endParaRPr lang="en-US"/>
          </a:p>
        </p:txBody>
      </p:sp>
    </p:spTree>
    <p:extLst>
      <p:ext uri="{BB962C8B-B14F-4D97-AF65-F5344CB8AC3E}">
        <p14:creationId xmlns:p14="http://schemas.microsoft.com/office/powerpoint/2010/main" val="151241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25</a:t>
            </a:fld>
            <a:endParaRPr lang="en-US"/>
          </a:p>
        </p:txBody>
      </p:sp>
    </p:spTree>
    <p:extLst>
      <p:ext uri="{BB962C8B-B14F-4D97-AF65-F5344CB8AC3E}">
        <p14:creationId xmlns:p14="http://schemas.microsoft.com/office/powerpoint/2010/main" val="1563557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26</a:t>
            </a:fld>
            <a:endParaRPr lang="en-US"/>
          </a:p>
        </p:txBody>
      </p:sp>
    </p:spTree>
    <p:extLst>
      <p:ext uri="{BB962C8B-B14F-4D97-AF65-F5344CB8AC3E}">
        <p14:creationId xmlns:p14="http://schemas.microsoft.com/office/powerpoint/2010/main" val="70141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27</a:t>
            </a:fld>
            <a:endParaRPr lang="en-US"/>
          </a:p>
        </p:txBody>
      </p:sp>
    </p:spTree>
    <p:extLst>
      <p:ext uri="{BB962C8B-B14F-4D97-AF65-F5344CB8AC3E}">
        <p14:creationId xmlns:p14="http://schemas.microsoft.com/office/powerpoint/2010/main" val="415758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28</a:t>
            </a:fld>
            <a:endParaRPr lang="en-US"/>
          </a:p>
        </p:txBody>
      </p:sp>
    </p:spTree>
    <p:extLst>
      <p:ext uri="{BB962C8B-B14F-4D97-AF65-F5344CB8AC3E}">
        <p14:creationId xmlns:p14="http://schemas.microsoft.com/office/powerpoint/2010/main" val="2412690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29</a:t>
            </a:fld>
            <a:endParaRPr lang="en-US"/>
          </a:p>
        </p:txBody>
      </p:sp>
    </p:spTree>
    <p:extLst>
      <p:ext uri="{BB962C8B-B14F-4D97-AF65-F5344CB8AC3E}">
        <p14:creationId xmlns:p14="http://schemas.microsoft.com/office/powerpoint/2010/main" val="414593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30</a:t>
            </a:fld>
            <a:endParaRPr lang="en-US"/>
          </a:p>
        </p:txBody>
      </p:sp>
    </p:spTree>
    <p:extLst>
      <p:ext uri="{BB962C8B-B14F-4D97-AF65-F5344CB8AC3E}">
        <p14:creationId xmlns:p14="http://schemas.microsoft.com/office/powerpoint/2010/main" val="372629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a:t>
            </a:fld>
            <a:endParaRPr lang="en-US"/>
          </a:p>
        </p:txBody>
      </p:sp>
    </p:spTree>
    <p:extLst>
      <p:ext uri="{BB962C8B-B14F-4D97-AF65-F5344CB8AC3E}">
        <p14:creationId xmlns:p14="http://schemas.microsoft.com/office/powerpoint/2010/main" val="3191664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31</a:t>
            </a:fld>
            <a:endParaRPr lang="en-US"/>
          </a:p>
        </p:txBody>
      </p:sp>
    </p:spTree>
    <p:extLst>
      <p:ext uri="{BB962C8B-B14F-4D97-AF65-F5344CB8AC3E}">
        <p14:creationId xmlns:p14="http://schemas.microsoft.com/office/powerpoint/2010/main" val="3570867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32</a:t>
            </a:fld>
            <a:endParaRPr lang="en-US"/>
          </a:p>
        </p:txBody>
      </p:sp>
    </p:spTree>
    <p:extLst>
      <p:ext uri="{BB962C8B-B14F-4D97-AF65-F5344CB8AC3E}">
        <p14:creationId xmlns:p14="http://schemas.microsoft.com/office/powerpoint/2010/main" val="3804187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33</a:t>
            </a:fld>
            <a:endParaRPr lang="en-US"/>
          </a:p>
        </p:txBody>
      </p:sp>
    </p:spTree>
    <p:extLst>
      <p:ext uri="{BB962C8B-B14F-4D97-AF65-F5344CB8AC3E}">
        <p14:creationId xmlns:p14="http://schemas.microsoft.com/office/powerpoint/2010/main" val="2154632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34</a:t>
            </a:fld>
            <a:endParaRPr lang="en-US"/>
          </a:p>
        </p:txBody>
      </p:sp>
    </p:spTree>
    <p:extLst>
      <p:ext uri="{BB962C8B-B14F-4D97-AF65-F5344CB8AC3E}">
        <p14:creationId xmlns:p14="http://schemas.microsoft.com/office/powerpoint/2010/main" val="3514578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35</a:t>
            </a:fld>
            <a:endParaRPr lang="en-US"/>
          </a:p>
        </p:txBody>
      </p:sp>
    </p:spTree>
    <p:extLst>
      <p:ext uri="{BB962C8B-B14F-4D97-AF65-F5344CB8AC3E}">
        <p14:creationId xmlns:p14="http://schemas.microsoft.com/office/powerpoint/2010/main" val="1628361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36</a:t>
            </a:fld>
            <a:endParaRPr lang="en-US"/>
          </a:p>
        </p:txBody>
      </p:sp>
    </p:spTree>
    <p:extLst>
      <p:ext uri="{BB962C8B-B14F-4D97-AF65-F5344CB8AC3E}">
        <p14:creationId xmlns:p14="http://schemas.microsoft.com/office/powerpoint/2010/main" val="3994828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37</a:t>
            </a:fld>
            <a:endParaRPr lang="en-US"/>
          </a:p>
        </p:txBody>
      </p:sp>
    </p:spTree>
    <p:extLst>
      <p:ext uri="{BB962C8B-B14F-4D97-AF65-F5344CB8AC3E}">
        <p14:creationId xmlns:p14="http://schemas.microsoft.com/office/powerpoint/2010/main" val="2862552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38</a:t>
            </a:fld>
            <a:endParaRPr lang="en-US"/>
          </a:p>
        </p:txBody>
      </p:sp>
    </p:spTree>
    <p:extLst>
      <p:ext uri="{BB962C8B-B14F-4D97-AF65-F5344CB8AC3E}">
        <p14:creationId xmlns:p14="http://schemas.microsoft.com/office/powerpoint/2010/main" val="2452361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39</a:t>
            </a:fld>
            <a:endParaRPr lang="en-US"/>
          </a:p>
        </p:txBody>
      </p:sp>
    </p:spTree>
    <p:extLst>
      <p:ext uri="{BB962C8B-B14F-4D97-AF65-F5344CB8AC3E}">
        <p14:creationId xmlns:p14="http://schemas.microsoft.com/office/powerpoint/2010/main" val="2143424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42</a:t>
            </a:fld>
            <a:endParaRPr lang="en-US"/>
          </a:p>
        </p:txBody>
      </p:sp>
    </p:spTree>
    <p:extLst>
      <p:ext uri="{BB962C8B-B14F-4D97-AF65-F5344CB8AC3E}">
        <p14:creationId xmlns:p14="http://schemas.microsoft.com/office/powerpoint/2010/main" val="128666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a:t>
            </a:fld>
            <a:endParaRPr lang="en-US"/>
          </a:p>
        </p:txBody>
      </p:sp>
    </p:spTree>
    <p:extLst>
      <p:ext uri="{BB962C8B-B14F-4D97-AF65-F5344CB8AC3E}">
        <p14:creationId xmlns:p14="http://schemas.microsoft.com/office/powerpoint/2010/main" val="203215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43</a:t>
            </a:fld>
            <a:endParaRPr lang="en-US"/>
          </a:p>
        </p:txBody>
      </p:sp>
    </p:spTree>
    <p:extLst>
      <p:ext uri="{BB962C8B-B14F-4D97-AF65-F5344CB8AC3E}">
        <p14:creationId xmlns:p14="http://schemas.microsoft.com/office/powerpoint/2010/main" val="1865184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44</a:t>
            </a:fld>
            <a:endParaRPr lang="en-US"/>
          </a:p>
        </p:txBody>
      </p:sp>
    </p:spTree>
    <p:extLst>
      <p:ext uri="{BB962C8B-B14F-4D97-AF65-F5344CB8AC3E}">
        <p14:creationId xmlns:p14="http://schemas.microsoft.com/office/powerpoint/2010/main" val="588254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45</a:t>
            </a:fld>
            <a:endParaRPr lang="en-US"/>
          </a:p>
        </p:txBody>
      </p:sp>
    </p:spTree>
    <p:extLst>
      <p:ext uri="{BB962C8B-B14F-4D97-AF65-F5344CB8AC3E}">
        <p14:creationId xmlns:p14="http://schemas.microsoft.com/office/powerpoint/2010/main" val="2266740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46</a:t>
            </a:fld>
            <a:endParaRPr lang="en-US"/>
          </a:p>
        </p:txBody>
      </p:sp>
    </p:spTree>
    <p:extLst>
      <p:ext uri="{BB962C8B-B14F-4D97-AF65-F5344CB8AC3E}">
        <p14:creationId xmlns:p14="http://schemas.microsoft.com/office/powerpoint/2010/main" val="3812926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67CC97D8-2EDE-4442-A9CE-991878799E06}" type="slidenum">
              <a:rPr lang="en-US" smtClean="0"/>
              <a:t>47</a:t>
            </a:fld>
            <a:endParaRPr lang="en-US"/>
          </a:p>
        </p:txBody>
      </p:sp>
    </p:spTree>
    <p:extLst>
      <p:ext uri="{BB962C8B-B14F-4D97-AF65-F5344CB8AC3E}">
        <p14:creationId xmlns:p14="http://schemas.microsoft.com/office/powerpoint/2010/main" val="2869138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67CC97D8-2EDE-4442-A9CE-991878799E06}" type="slidenum">
              <a:rPr lang="en-US" smtClean="0"/>
              <a:t>48</a:t>
            </a:fld>
            <a:endParaRPr lang="en-US"/>
          </a:p>
        </p:txBody>
      </p:sp>
    </p:spTree>
    <p:extLst>
      <p:ext uri="{BB962C8B-B14F-4D97-AF65-F5344CB8AC3E}">
        <p14:creationId xmlns:p14="http://schemas.microsoft.com/office/powerpoint/2010/main" val="3359237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49</a:t>
            </a:fld>
            <a:endParaRPr lang="en-US"/>
          </a:p>
        </p:txBody>
      </p:sp>
    </p:spTree>
    <p:extLst>
      <p:ext uri="{BB962C8B-B14F-4D97-AF65-F5344CB8AC3E}">
        <p14:creationId xmlns:p14="http://schemas.microsoft.com/office/powerpoint/2010/main" val="254787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50</a:t>
            </a:fld>
            <a:endParaRPr lang="en-US"/>
          </a:p>
        </p:txBody>
      </p:sp>
    </p:spTree>
    <p:extLst>
      <p:ext uri="{BB962C8B-B14F-4D97-AF65-F5344CB8AC3E}">
        <p14:creationId xmlns:p14="http://schemas.microsoft.com/office/powerpoint/2010/main" val="1829758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51</a:t>
            </a:fld>
            <a:endParaRPr lang="en-US"/>
          </a:p>
        </p:txBody>
      </p:sp>
    </p:spTree>
    <p:extLst>
      <p:ext uri="{BB962C8B-B14F-4D97-AF65-F5344CB8AC3E}">
        <p14:creationId xmlns:p14="http://schemas.microsoft.com/office/powerpoint/2010/main" val="832772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52</a:t>
            </a:fld>
            <a:endParaRPr lang="en-US"/>
          </a:p>
        </p:txBody>
      </p:sp>
    </p:spTree>
    <p:extLst>
      <p:ext uri="{BB962C8B-B14F-4D97-AF65-F5344CB8AC3E}">
        <p14:creationId xmlns:p14="http://schemas.microsoft.com/office/powerpoint/2010/main" val="119421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a:t>
            </a:fld>
            <a:endParaRPr lang="en-US"/>
          </a:p>
        </p:txBody>
      </p:sp>
    </p:spTree>
    <p:extLst>
      <p:ext uri="{BB962C8B-B14F-4D97-AF65-F5344CB8AC3E}">
        <p14:creationId xmlns:p14="http://schemas.microsoft.com/office/powerpoint/2010/main" val="2608274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53</a:t>
            </a:fld>
            <a:endParaRPr lang="en-US"/>
          </a:p>
        </p:txBody>
      </p:sp>
    </p:spTree>
    <p:extLst>
      <p:ext uri="{BB962C8B-B14F-4D97-AF65-F5344CB8AC3E}">
        <p14:creationId xmlns:p14="http://schemas.microsoft.com/office/powerpoint/2010/main" val="96021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54</a:t>
            </a:fld>
            <a:endParaRPr lang="en-US"/>
          </a:p>
        </p:txBody>
      </p:sp>
    </p:spTree>
    <p:extLst>
      <p:ext uri="{BB962C8B-B14F-4D97-AF65-F5344CB8AC3E}">
        <p14:creationId xmlns:p14="http://schemas.microsoft.com/office/powerpoint/2010/main" val="1288713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55</a:t>
            </a:fld>
            <a:endParaRPr lang="en-US"/>
          </a:p>
        </p:txBody>
      </p:sp>
    </p:spTree>
    <p:extLst>
      <p:ext uri="{BB962C8B-B14F-4D97-AF65-F5344CB8AC3E}">
        <p14:creationId xmlns:p14="http://schemas.microsoft.com/office/powerpoint/2010/main" val="1306552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56</a:t>
            </a:fld>
            <a:endParaRPr lang="en-US"/>
          </a:p>
        </p:txBody>
      </p:sp>
    </p:spTree>
    <p:extLst>
      <p:ext uri="{BB962C8B-B14F-4D97-AF65-F5344CB8AC3E}">
        <p14:creationId xmlns:p14="http://schemas.microsoft.com/office/powerpoint/2010/main" val="3630820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57</a:t>
            </a:fld>
            <a:endParaRPr lang="en-US"/>
          </a:p>
        </p:txBody>
      </p:sp>
    </p:spTree>
    <p:extLst>
      <p:ext uri="{BB962C8B-B14F-4D97-AF65-F5344CB8AC3E}">
        <p14:creationId xmlns:p14="http://schemas.microsoft.com/office/powerpoint/2010/main" val="1442730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58</a:t>
            </a:fld>
            <a:endParaRPr lang="en-US"/>
          </a:p>
        </p:txBody>
      </p:sp>
    </p:spTree>
    <p:extLst>
      <p:ext uri="{BB962C8B-B14F-4D97-AF65-F5344CB8AC3E}">
        <p14:creationId xmlns:p14="http://schemas.microsoft.com/office/powerpoint/2010/main" val="2518256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59</a:t>
            </a:fld>
            <a:endParaRPr lang="en-US"/>
          </a:p>
        </p:txBody>
      </p:sp>
    </p:spTree>
    <p:extLst>
      <p:ext uri="{BB962C8B-B14F-4D97-AF65-F5344CB8AC3E}">
        <p14:creationId xmlns:p14="http://schemas.microsoft.com/office/powerpoint/2010/main" val="9071229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60</a:t>
            </a:fld>
            <a:endParaRPr lang="en-US"/>
          </a:p>
        </p:txBody>
      </p:sp>
    </p:spTree>
    <p:extLst>
      <p:ext uri="{BB962C8B-B14F-4D97-AF65-F5344CB8AC3E}">
        <p14:creationId xmlns:p14="http://schemas.microsoft.com/office/powerpoint/2010/main" val="3096721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62</a:t>
            </a:fld>
            <a:endParaRPr lang="en-US"/>
          </a:p>
        </p:txBody>
      </p:sp>
    </p:spTree>
    <p:extLst>
      <p:ext uri="{BB962C8B-B14F-4D97-AF65-F5344CB8AC3E}">
        <p14:creationId xmlns:p14="http://schemas.microsoft.com/office/powerpoint/2010/main" val="431645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63</a:t>
            </a:fld>
            <a:endParaRPr lang="en-US"/>
          </a:p>
        </p:txBody>
      </p:sp>
    </p:spTree>
    <p:extLst>
      <p:ext uri="{BB962C8B-B14F-4D97-AF65-F5344CB8AC3E}">
        <p14:creationId xmlns:p14="http://schemas.microsoft.com/office/powerpoint/2010/main" val="190436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a:t>
            </a:fld>
            <a:endParaRPr lang="en-US"/>
          </a:p>
        </p:txBody>
      </p:sp>
    </p:spTree>
    <p:extLst>
      <p:ext uri="{BB962C8B-B14F-4D97-AF65-F5344CB8AC3E}">
        <p14:creationId xmlns:p14="http://schemas.microsoft.com/office/powerpoint/2010/main" val="3269770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64</a:t>
            </a:fld>
            <a:endParaRPr lang="en-US"/>
          </a:p>
        </p:txBody>
      </p:sp>
    </p:spTree>
    <p:extLst>
      <p:ext uri="{BB962C8B-B14F-4D97-AF65-F5344CB8AC3E}">
        <p14:creationId xmlns:p14="http://schemas.microsoft.com/office/powerpoint/2010/main" val="3571587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65</a:t>
            </a:fld>
            <a:endParaRPr lang="en-US"/>
          </a:p>
        </p:txBody>
      </p:sp>
    </p:spTree>
    <p:extLst>
      <p:ext uri="{BB962C8B-B14F-4D97-AF65-F5344CB8AC3E}">
        <p14:creationId xmlns:p14="http://schemas.microsoft.com/office/powerpoint/2010/main" val="4271657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66</a:t>
            </a:fld>
            <a:endParaRPr lang="en-US"/>
          </a:p>
        </p:txBody>
      </p:sp>
    </p:spTree>
    <p:extLst>
      <p:ext uri="{BB962C8B-B14F-4D97-AF65-F5344CB8AC3E}">
        <p14:creationId xmlns:p14="http://schemas.microsoft.com/office/powerpoint/2010/main" val="669204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67</a:t>
            </a:fld>
            <a:endParaRPr lang="en-US"/>
          </a:p>
        </p:txBody>
      </p:sp>
    </p:spTree>
    <p:extLst>
      <p:ext uri="{BB962C8B-B14F-4D97-AF65-F5344CB8AC3E}">
        <p14:creationId xmlns:p14="http://schemas.microsoft.com/office/powerpoint/2010/main" val="10605727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68</a:t>
            </a:fld>
            <a:endParaRPr lang="en-US"/>
          </a:p>
        </p:txBody>
      </p:sp>
    </p:spTree>
    <p:extLst>
      <p:ext uri="{BB962C8B-B14F-4D97-AF65-F5344CB8AC3E}">
        <p14:creationId xmlns:p14="http://schemas.microsoft.com/office/powerpoint/2010/main" val="647166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69</a:t>
            </a:fld>
            <a:endParaRPr lang="en-US"/>
          </a:p>
        </p:txBody>
      </p:sp>
    </p:spTree>
    <p:extLst>
      <p:ext uri="{BB962C8B-B14F-4D97-AF65-F5344CB8AC3E}">
        <p14:creationId xmlns:p14="http://schemas.microsoft.com/office/powerpoint/2010/main" val="793167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70</a:t>
            </a:fld>
            <a:endParaRPr lang="en-US"/>
          </a:p>
        </p:txBody>
      </p:sp>
    </p:spTree>
    <p:extLst>
      <p:ext uri="{BB962C8B-B14F-4D97-AF65-F5344CB8AC3E}">
        <p14:creationId xmlns:p14="http://schemas.microsoft.com/office/powerpoint/2010/main" val="42594699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71</a:t>
            </a:fld>
            <a:endParaRPr lang="en-US"/>
          </a:p>
        </p:txBody>
      </p:sp>
    </p:spTree>
    <p:extLst>
      <p:ext uri="{BB962C8B-B14F-4D97-AF65-F5344CB8AC3E}">
        <p14:creationId xmlns:p14="http://schemas.microsoft.com/office/powerpoint/2010/main" val="1248645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72</a:t>
            </a:fld>
            <a:endParaRPr lang="en-US"/>
          </a:p>
        </p:txBody>
      </p:sp>
    </p:spTree>
    <p:extLst>
      <p:ext uri="{BB962C8B-B14F-4D97-AF65-F5344CB8AC3E}">
        <p14:creationId xmlns:p14="http://schemas.microsoft.com/office/powerpoint/2010/main" val="22594076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75</a:t>
            </a:fld>
            <a:endParaRPr lang="en-US"/>
          </a:p>
        </p:txBody>
      </p:sp>
    </p:spTree>
    <p:extLst>
      <p:ext uri="{BB962C8B-B14F-4D97-AF65-F5344CB8AC3E}">
        <p14:creationId xmlns:p14="http://schemas.microsoft.com/office/powerpoint/2010/main" val="53673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t>
            </a:r>
          </a:p>
        </p:txBody>
      </p:sp>
      <p:sp>
        <p:nvSpPr>
          <p:cNvPr id="4" name="Slide Number Placeholder 3"/>
          <p:cNvSpPr>
            <a:spLocks noGrp="1"/>
          </p:cNvSpPr>
          <p:nvPr>
            <p:ph type="sldNum" sz="quarter" idx="5"/>
          </p:nvPr>
        </p:nvSpPr>
        <p:spPr/>
        <p:txBody>
          <a:bodyPr/>
          <a:lstStyle/>
          <a:p>
            <a:fld id="{67CC97D8-2EDE-4442-A9CE-991878799E06}" type="slidenum">
              <a:rPr lang="en-US" smtClean="0"/>
              <a:t>8</a:t>
            </a:fld>
            <a:endParaRPr lang="en-US"/>
          </a:p>
        </p:txBody>
      </p:sp>
    </p:spTree>
    <p:extLst>
      <p:ext uri="{BB962C8B-B14F-4D97-AF65-F5344CB8AC3E}">
        <p14:creationId xmlns:p14="http://schemas.microsoft.com/office/powerpoint/2010/main" val="33131488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76</a:t>
            </a:fld>
            <a:endParaRPr lang="en-US"/>
          </a:p>
        </p:txBody>
      </p:sp>
    </p:spTree>
    <p:extLst>
      <p:ext uri="{BB962C8B-B14F-4D97-AF65-F5344CB8AC3E}">
        <p14:creationId xmlns:p14="http://schemas.microsoft.com/office/powerpoint/2010/main" val="3164289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77</a:t>
            </a:fld>
            <a:endParaRPr lang="en-US"/>
          </a:p>
        </p:txBody>
      </p:sp>
    </p:spTree>
    <p:extLst>
      <p:ext uri="{BB962C8B-B14F-4D97-AF65-F5344CB8AC3E}">
        <p14:creationId xmlns:p14="http://schemas.microsoft.com/office/powerpoint/2010/main" val="27536990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78</a:t>
            </a:fld>
            <a:endParaRPr lang="en-US"/>
          </a:p>
        </p:txBody>
      </p:sp>
    </p:spTree>
    <p:extLst>
      <p:ext uri="{BB962C8B-B14F-4D97-AF65-F5344CB8AC3E}">
        <p14:creationId xmlns:p14="http://schemas.microsoft.com/office/powerpoint/2010/main" val="1045149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79</a:t>
            </a:fld>
            <a:endParaRPr lang="en-US"/>
          </a:p>
        </p:txBody>
      </p:sp>
    </p:spTree>
    <p:extLst>
      <p:ext uri="{BB962C8B-B14F-4D97-AF65-F5344CB8AC3E}">
        <p14:creationId xmlns:p14="http://schemas.microsoft.com/office/powerpoint/2010/main" val="24903632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80</a:t>
            </a:fld>
            <a:endParaRPr lang="en-US"/>
          </a:p>
        </p:txBody>
      </p:sp>
    </p:spTree>
    <p:extLst>
      <p:ext uri="{BB962C8B-B14F-4D97-AF65-F5344CB8AC3E}">
        <p14:creationId xmlns:p14="http://schemas.microsoft.com/office/powerpoint/2010/main" val="16359599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86</a:t>
            </a:fld>
            <a:endParaRPr lang="en-US"/>
          </a:p>
        </p:txBody>
      </p:sp>
    </p:spTree>
    <p:extLst>
      <p:ext uri="{BB962C8B-B14F-4D97-AF65-F5344CB8AC3E}">
        <p14:creationId xmlns:p14="http://schemas.microsoft.com/office/powerpoint/2010/main" val="3729641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87</a:t>
            </a:fld>
            <a:endParaRPr lang="en-US"/>
          </a:p>
        </p:txBody>
      </p:sp>
    </p:spTree>
    <p:extLst>
      <p:ext uri="{BB962C8B-B14F-4D97-AF65-F5344CB8AC3E}">
        <p14:creationId xmlns:p14="http://schemas.microsoft.com/office/powerpoint/2010/main" val="15591663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88</a:t>
            </a:fld>
            <a:endParaRPr lang="en-US"/>
          </a:p>
        </p:txBody>
      </p:sp>
    </p:spTree>
    <p:extLst>
      <p:ext uri="{BB962C8B-B14F-4D97-AF65-F5344CB8AC3E}">
        <p14:creationId xmlns:p14="http://schemas.microsoft.com/office/powerpoint/2010/main" val="3642889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89</a:t>
            </a:fld>
            <a:endParaRPr lang="en-US"/>
          </a:p>
        </p:txBody>
      </p:sp>
    </p:spTree>
    <p:extLst>
      <p:ext uri="{BB962C8B-B14F-4D97-AF65-F5344CB8AC3E}">
        <p14:creationId xmlns:p14="http://schemas.microsoft.com/office/powerpoint/2010/main" val="25864317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90</a:t>
            </a:fld>
            <a:endParaRPr lang="en-US"/>
          </a:p>
        </p:txBody>
      </p:sp>
    </p:spTree>
    <p:extLst>
      <p:ext uri="{BB962C8B-B14F-4D97-AF65-F5344CB8AC3E}">
        <p14:creationId xmlns:p14="http://schemas.microsoft.com/office/powerpoint/2010/main" val="293742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a:t>
            </a:fld>
            <a:endParaRPr lang="en-US"/>
          </a:p>
        </p:txBody>
      </p:sp>
    </p:spTree>
    <p:extLst>
      <p:ext uri="{BB962C8B-B14F-4D97-AF65-F5344CB8AC3E}">
        <p14:creationId xmlns:p14="http://schemas.microsoft.com/office/powerpoint/2010/main" val="3468845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91</a:t>
            </a:fld>
            <a:endParaRPr lang="en-US"/>
          </a:p>
        </p:txBody>
      </p:sp>
    </p:spTree>
    <p:extLst>
      <p:ext uri="{BB962C8B-B14F-4D97-AF65-F5344CB8AC3E}">
        <p14:creationId xmlns:p14="http://schemas.microsoft.com/office/powerpoint/2010/main" val="8199803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Valproic acid, phenobarbital, gabapentin, and carbamazepine are not first line agents for the treatment of alcohol withdrawal but may be beneficial for mild to moderate, uncomplicated withdrawal completed as an outpatient with close monitoring and follow-up. Dosing recommendations are based upon few studies and there are no universally agreed-upon dosing strategies.</a:t>
            </a:r>
          </a:p>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92</a:t>
            </a:fld>
            <a:endParaRPr lang="en-US"/>
          </a:p>
        </p:txBody>
      </p:sp>
    </p:spTree>
    <p:extLst>
      <p:ext uri="{BB962C8B-B14F-4D97-AF65-F5344CB8AC3E}">
        <p14:creationId xmlns:p14="http://schemas.microsoft.com/office/powerpoint/2010/main" val="27230140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93</a:t>
            </a:fld>
            <a:endParaRPr lang="en-US"/>
          </a:p>
        </p:txBody>
      </p:sp>
    </p:spTree>
    <p:extLst>
      <p:ext uri="{BB962C8B-B14F-4D97-AF65-F5344CB8AC3E}">
        <p14:creationId xmlns:p14="http://schemas.microsoft.com/office/powerpoint/2010/main" val="21112306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94</a:t>
            </a:fld>
            <a:endParaRPr lang="en-US"/>
          </a:p>
        </p:txBody>
      </p:sp>
    </p:spTree>
    <p:extLst>
      <p:ext uri="{BB962C8B-B14F-4D97-AF65-F5344CB8AC3E}">
        <p14:creationId xmlns:p14="http://schemas.microsoft.com/office/powerpoint/2010/main" val="33394732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95</a:t>
            </a:fld>
            <a:endParaRPr lang="en-US"/>
          </a:p>
        </p:txBody>
      </p:sp>
    </p:spTree>
    <p:extLst>
      <p:ext uri="{BB962C8B-B14F-4D97-AF65-F5344CB8AC3E}">
        <p14:creationId xmlns:p14="http://schemas.microsoft.com/office/powerpoint/2010/main" val="4921521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96</a:t>
            </a:fld>
            <a:endParaRPr lang="en-US"/>
          </a:p>
        </p:txBody>
      </p:sp>
    </p:spTree>
    <p:extLst>
      <p:ext uri="{BB962C8B-B14F-4D97-AF65-F5344CB8AC3E}">
        <p14:creationId xmlns:p14="http://schemas.microsoft.com/office/powerpoint/2010/main" val="22917678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97</a:t>
            </a:fld>
            <a:endParaRPr lang="en-US"/>
          </a:p>
        </p:txBody>
      </p:sp>
    </p:spTree>
    <p:extLst>
      <p:ext uri="{BB962C8B-B14F-4D97-AF65-F5344CB8AC3E}">
        <p14:creationId xmlns:p14="http://schemas.microsoft.com/office/powerpoint/2010/main" val="16942106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98</a:t>
            </a:fld>
            <a:endParaRPr lang="en-US"/>
          </a:p>
        </p:txBody>
      </p:sp>
    </p:spTree>
    <p:extLst>
      <p:ext uri="{BB962C8B-B14F-4D97-AF65-F5344CB8AC3E}">
        <p14:creationId xmlns:p14="http://schemas.microsoft.com/office/powerpoint/2010/main" val="32650802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99</a:t>
            </a:fld>
            <a:endParaRPr lang="en-US"/>
          </a:p>
        </p:txBody>
      </p:sp>
    </p:spTree>
    <p:extLst>
      <p:ext uri="{BB962C8B-B14F-4D97-AF65-F5344CB8AC3E}">
        <p14:creationId xmlns:p14="http://schemas.microsoft.com/office/powerpoint/2010/main" val="9924914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100</a:t>
            </a:fld>
            <a:endParaRPr lang="en-US"/>
          </a:p>
        </p:txBody>
      </p:sp>
    </p:spTree>
    <p:extLst>
      <p:ext uri="{BB962C8B-B14F-4D97-AF65-F5344CB8AC3E}">
        <p14:creationId xmlns:p14="http://schemas.microsoft.com/office/powerpoint/2010/main" val="271138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a:t>
            </a:fld>
            <a:endParaRPr lang="en-US"/>
          </a:p>
        </p:txBody>
      </p:sp>
    </p:spTree>
    <p:extLst>
      <p:ext uri="{BB962C8B-B14F-4D97-AF65-F5344CB8AC3E}">
        <p14:creationId xmlns:p14="http://schemas.microsoft.com/office/powerpoint/2010/main" val="27036897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101</a:t>
            </a:fld>
            <a:endParaRPr lang="en-US"/>
          </a:p>
        </p:txBody>
      </p:sp>
    </p:spTree>
    <p:extLst>
      <p:ext uri="{BB962C8B-B14F-4D97-AF65-F5344CB8AC3E}">
        <p14:creationId xmlns:p14="http://schemas.microsoft.com/office/powerpoint/2010/main" val="9813786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102</a:t>
            </a:fld>
            <a:endParaRPr lang="en-US"/>
          </a:p>
        </p:txBody>
      </p:sp>
    </p:spTree>
    <p:extLst>
      <p:ext uri="{BB962C8B-B14F-4D97-AF65-F5344CB8AC3E}">
        <p14:creationId xmlns:p14="http://schemas.microsoft.com/office/powerpoint/2010/main" val="2263118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103</a:t>
            </a:fld>
            <a:endParaRPr lang="en-US"/>
          </a:p>
        </p:txBody>
      </p:sp>
    </p:spTree>
    <p:extLst>
      <p:ext uri="{BB962C8B-B14F-4D97-AF65-F5344CB8AC3E}">
        <p14:creationId xmlns:p14="http://schemas.microsoft.com/office/powerpoint/2010/main" val="17804137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104</a:t>
            </a:fld>
            <a:endParaRPr lang="en-US"/>
          </a:p>
        </p:txBody>
      </p:sp>
    </p:spTree>
    <p:extLst>
      <p:ext uri="{BB962C8B-B14F-4D97-AF65-F5344CB8AC3E}">
        <p14:creationId xmlns:p14="http://schemas.microsoft.com/office/powerpoint/2010/main" val="11164088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105</a:t>
            </a:fld>
            <a:endParaRPr lang="en-US"/>
          </a:p>
        </p:txBody>
      </p:sp>
    </p:spTree>
    <p:extLst>
      <p:ext uri="{BB962C8B-B14F-4D97-AF65-F5344CB8AC3E}">
        <p14:creationId xmlns:p14="http://schemas.microsoft.com/office/powerpoint/2010/main" val="27130092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106</a:t>
            </a:fld>
            <a:endParaRPr lang="en-US"/>
          </a:p>
        </p:txBody>
      </p:sp>
    </p:spTree>
    <p:extLst>
      <p:ext uri="{BB962C8B-B14F-4D97-AF65-F5344CB8AC3E}">
        <p14:creationId xmlns:p14="http://schemas.microsoft.com/office/powerpoint/2010/main" val="37548883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107</a:t>
            </a:fld>
            <a:endParaRPr lang="en-US"/>
          </a:p>
        </p:txBody>
      </p:sp>
    </p:spTree>
    <p:extLst>
      <p:ext uri="{BB962C8B-B14F-4D97-AF65-F5344CB8AC3E}">
        <p14:creationId xmlns:p14="http://schemas.microsoft.com/office/powerpoint/2010/main" val="22723590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108</a:t>
            </a:fld>
            <a:endParaRPr lang="en-US"/>
          </a:p>
        </p:txBody>
      </p:sp>
    </p:spTree>
    <p:extLst>
      <p:ext uri="{BB962C8B-B14F-4D97-AF65-F5344CB8AC3E}">
        <p14:creationId xmlns:p14="http://schemas.microsoft.com/office/powerpoint/2010/main" val="29816702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109</a:t>
            </a:fld>
            <a:endParaRPr lang="en-US"/>
          </a:p>
        </p:txBody>
      </p:sp>
    </p:spTree>
    <p:extLst>
      <p:ext uri="{BB962C8B-B14F-4D97-AF65-F5344CB8AC3E}">
        <p14:creationId xmlns:p14="http://schemas.microsoft.com/office/powerpoint/2010/main" val="35649251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C97D8-2EDE-4442-A9CE-991878799E06}" type="slidenum">
              <a:rPr lang="en-US" smtClean="0"/>
              <a:t>110</a:t>
            </a:fld>
            <a:endParaRPr lang="en-US"/>
          </a:p>
        </p:txBody>
      </p:sp>
    </p:spTree>
    <p:extLst>
      <p:ext uri="{BB962C8B-B14F-4D97-AF65-F5344CB8AC3E}">
        <p14:creationId xmlns:p14="http://schemas.microsoft.com/office/powerpoint/2010/main" val="119821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
            <a:ext cx="9144000" cy="5148071"/>
          </a:xfrm>
          <a:prstGeom prst="rect">
            <a:avLst/>
          </a:prstGeom>
        </p:spPr>
      </p:pic>
      <p:sp>
        <p:nvSpPr>
          <p:cNvPr id="12" name="TextBox 11"/>
          <p:cNvSpPr txBox="1"/>
          <p:nvPr userDrawn="1"/>
        </p:nvSpPr>
        <p:spPr>
          <a:xfrm>
            <a:off x="9469755" y="2160270"/>
            <a:ext cx="343364" cy="369332"/>
          </a:xfrm>
          <a:prstGeom prst="rect">
            <a:avLst/>
          </a:prstGeom>
          <a:noFill/>
        </p:spPr>
        <p:txBody>
          <a:bodyPr wrap="none" rtlCol="0">
            <a:spAutoFit/>
          </a:bodyPr>
          <a:lstStyle/>
          <a:p>
            <a:r>
              <a:rPr lang="en-US"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5" y="1105787"/>
            <a:ext cx="6480105" cy="1742252"/>
          </a:xfrm>
          <a:prstGeom prst="rect">
            <a:avLst/>
          </a:prstGeom>
        </p:spPr>
        <p:txBody>
          <a:bodyPr/>
          <a:lstStyle>
            <a:lvl1pPr algn="l">
              <a:defRPr>
                <a:solidFill>
                  <a:schemeClr val="tx1">
                    <a:lumMod val="65000"/>
                    <a:lumOff val="35000"/>
                  </a:schemeClr>
                </a:solidFill>
                <a:latin typeface="PT Sans" panose="020B0503020203020204" pitchFamily="34" charset="77"/>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7" y="2978522"/>
            <a:ext cx="6099105" cy="287180"/>
          </a:xfrm>
          <a:prstGeom prst="rect">
            <a:avLst/>
          </a:prstGeom>
        </p:spPr>
        <p:txBody>
          <a:bodyPr>
            <a:noAutofit/>
          </a:bodyPr>
          <a:lstStyle>
            <a:lvl1pPr marL="0" indent="0" algn="l">
              <a:buNone/>
              <a:defRPr>
                <a:solidFill>
                  <a:schemeClr val="tx1">
                    <a:lumMod val="65000"/>
                    <a:lumOff val="35000"/>
                  </a:schemeClr>
                </a:solidFill>
                <a:latin typeface="PT Sans" panose="020B0503020203020204" pitchFamily="34" charset="77"/>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3396185"/>
            <a:ext cx="6106767" cy="233747"/>
          </a:xfrm>
          <a:prstGeom prst="rect">
            <a:avLst/>
          </a:prstGeom>
        </p:spPr>
        <p:txBody>
          <a:bodyPr>
            <a:noAutofit/>
          </a:bodyPr>
          <a:lstStyle>
            <a:lvl1pPr marL="0" indent="0" algn="l">
              <a:buNone/>
              <a:defRPr>
                <a:solidFill>
                  <a:schemeClr val="tx1">
                    <a:lumMod val="65000"/>
                    <a:lumOff val="35000"/>
                  </a:schemeClr>
                </a:solidFill>
                <a:latin typeface="PT Sans" panose="020B0503020203020204" pitchFamily="34" charset="77"/>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90373612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520" userDrawn="1">
          <p15:clr>
            <a:srgbClr val="FBAE40"/>
          </p15:clr>
        </p15:guide>
        <p15:guide id="3" orient="horz" pos="3006" userDrawn="1">
          <p15:clr>
            <a:srgbClr val="FBAE40"/>
          </p15:clr>
        </p15:guide>
        <p15:guide id="4" pos="288" userDrawn="1">
          <p15:clr>
            <a:srgbClr val="FBAE40"/>
          </p15:clr>
        </p15:guide>
        <p15:guide id="5" orient="horz" pos="1944" userDrawn="1">
          <p15:clr>
            <a:srgbClr val="FBAE40"/>
          </p15:clr>
        </p15:guide>
        <p15:guide id="6" orient="horz" pos="23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307408"/>
            <a:ext cx="8229600" cy="650570"/>
          </a:xfrm>
          <a:prstGeom prst="rect">
            <a:avLst/>
          </a:prstGeom>
        </p:spPr>
        <p:txBody>
          <a:bodyPr anchor="b">
            <a:noAutofit/>
          </a:bodyPr>
          <a:lstStyle>
            <a:lvl1pPr algn="l">
              <a:lnSpc>
                <a:spcPct val="70000"/>
              </a:lnSpc>
              <a:defRPr sz="4800" b="0" i="0">
                <a:solidFill>
                  <a:schemeClr val="tx1">
                    <a:lumMod val="65000"/>
                    <a:lumOff val="35000"/>
                  </a:schemeClr>
                </a:solidFill>
                <a:latin typeface="PT Sans" charset="-52"/>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043912"/>
            <a:ext cx="8229600" cy="3358587"/>
          </a:xfrm>
          <a:prstGeom prst="rect">
            <a:avLst/>
          </a:prstGeom>
        </p:spPr>
        <p:txBody>
          <a:bodyPr/>
          <a:lstStyle>
            <a:lvl1pPr>
              <a:defRPr sz="2800" b="0" i="0">
                <a:solidFill>
                  <a:schemeClr val="tx1"/>
                </a:solidFill>
                <a:latin typeface="PT Sans" charset="-52"/>
                <a:ea typeface="PT Sans" charset="-52"/>
                <a:cs typeface="PT Sans" charset="-52"/>
              </a:defRPr>
            </a:lvl1pPr>
            <a:lvl2pPr>
              <a:defRPr sz="2400" b="0" i="0">
                <a:solidFill>
                  <a:schemeClr val="tx1"/>
                </a:solidFill>
                <a:latin typeface="PT Sans" charset="-52"/>
                <a:ea typeface="PT Sans" charset="-52"/>
                <a:cs typeface="PT Sans" charset="-52"/>
              </a:defRPr>
            </a:lvl2pPr>
            <a:lvl3pPr>
              <a:defRPr sz="2000" b="0" i="0">
                <a:solidFill>
                  <a:schemeClr val="tx1"/>
                </a:solidFill>
                <a:latin typeface="PT Sans" charset="-52"/>
                <a:ea typeface="PT Sans" charset="-52"/>
                <a:cs typeface="PT Sans" charset="-52"/>
              </a:defRPr>
            </a:lvl3pPr>
            <a:lvl4pPr>
              <a:defRPr sz="1600" b="0" i="0">
                <a:solidFill>
                  <a:schemeClr val="tx1"/>
                </a:solidFill>
                <a:latin typeface="PT Sans" charset="-52"/>
                <a:ea typeface="PT Sans" charset="-52"/>
                <a:cs typeface="PT Sans" charset="-52"/>
              </a:defRPr>
            </a:lvl4pPr>
            <a:lvl5pPr>
              <a:defRPr sz="1200" b="0" i="0">
                <a:solidFill>
                  <a:schemeClr val="tx1"/>
                </a:solidFill>
                <a:latin typeface="PT Sans" charset="-52"/>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008191"/>
      </p:ext>
    </p:extLst>
  </p:cSld>
  <p:clrMapOvr>
    <a:masterClrMapping/>
  </p:clrMapOvr>
  <p:extLst mod="1">
    <p:ext uri="{DCECCB84-F9BA-43D5-87BE-67443E8EF086}">
      <p15:sldGuideLst xmlns:p15="http://schemas.microsoft.com/office/powerpoint/2012/main">
        <p15:guide id="1" orient="horz" pos="324" userDrawn="1">
          <p15:clr>
            <a:srgbClr val="FBAE40"/>
          </p15:clr>
        </p15:guide>
        <p15:guide id="2" pos="2880" userDrawn="1">
          <p15:clr>
            <a:srgbClr val="FBAE40"/>
          </p15:clr>
        </p15:guide>
        <p15:guide id="3" pos="288" userDrawn="1">
          <p15:clr>
            <a:srgbClr val="FBAE40"/>
          </p15:clr>
        </p15:guide>
        <p15:guide id="4" orient="horz" pos="504" userDrawn="1">
          <p15:clr>
            <a:srgbClr val="FBAE40"/>
          </p15:clr>
        </p15:guide>
        <p15:guide id="5" orient="horz" pos="8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089028"/>
            <a:ext cx="2652072" cy="1339847"/>
          </a:xfrm>
          <a:prstGeom prst="rect">
            <a:avLst/>
          </a:prstGeom>
        </p:spPr>
        <p:txBody>
          <a:bodyPr rtlCol="0" anchor="ctr">
            <a:normAutofit/>
          </a:bodyPr>
          <a:lstStyle>
            <a:lvl1pPr marL="0" indent="0" algn="ctr">
              <a:buNone/>
              <a:defRPr sz="900" b="0" i="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307408"/>
            <a:ext cx="8229600" cy="650570"/>
          </a:xfrm>
          <a:prstGeom prst="rect">
            <a:avLst/>
          </a:prstGeom>
        </p:spPr>
        <p:txBody>
          <a:bodyPr anchor="b">
            <a:noAutofit/>
          </a:bodyPr>
          <a:lstStyle>
            <a:lvl1pPr algn="l">
              <a:lnSpc>
                <a:spcPct val="70000"/>
              </a:lnSpc>
              <a:defRPr sz="4800" b="0" i="0">
                <a:solidFill>
                  <a:schemeClr val="tx1">
                    <a:lumMod val="65000"/>
                    <a:lumOff val="35000"/>
                  </a:schemeClr>
                </a:solidFill>
                <a:latin typeface="PT Sans" charset="-52"/>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043912"/>
            <a:ext cx="8229600" cy="3358587"/>
          </a:xfrm>
          <a:prstGeom prst="rect">
            <a:avLst/>
          </a:prstGeom>
        </p:spPr>
        <p:txBody>
          <a:bodyPr/>
          <a:lstStyle>
            <a:lvl1pPr>
              <a:defRPr sz="2800" b="0" i="0">
                <a:solidFill>
                  <a:schemeClr val="tx1"/>
                </a:solidFill>
                <a:latin typeface="PT Sans" charset="-52"/>
                <a:ea typeface="PT Sans" charset="-52"/>
                <a:cs typeface="PT Sans" charset="-52"/>
              </a:defRPr>
            </a:lvl1pPr>
            <a:lvl2pPr>
              <a:defRPr sz="2400" b="0" i="0">
                <a:solidFill>
                  <a:schemeClr val="tx1"/>
                </a:solidFill>
                <a:latin typeface="PT Sans" charset="-52"/>
                <a:ea typeface="PT Sans" charset="-52"/>
                <a:cs typeface="PT Sans" charset="-52"/>
              </a:defRPr>
            </a:lvl2pPr>
            <a:lvl3pPr>
              <a:defRPr sz="2000" b="0" i="0">
                <a:solidFill>
                  <a:schemeClr val="tx1"/>
                </a:solidFill>
                <a:latin typeface="PT Sans" charset="-52"/>
                <a:ea typeface="PT Sans" charset="-52"/>
                <a:cs typeface="PT Sans" charset="-52"/>
              </a:defRPr>
            </a:lvl3pPr>
            <a:lvl4pPr>
              <a:defRPr sz="1600" b="0" i="0">
                <a:solidFill>
                  <a:schemeClr val="tx1"/>
                </a:solidFill>
                <a:latin typeface="PT Sans" charset="-52"/>
                <a:ea typeface="PT Sans" charset="-52"/>
                <a:cs typeface="PT Sans" charset="-52"/>
              </a:defRPr>
            </a:lvl4pPr>
            <a:lvl5pPr>
              <a:defRPr sz="1200" b="0" i="0">
                <a:solidFill>
                  <a:schemeClr val="tx1"/>
                </a:solidFill>
                <a:latin typeface="PT Sans" charset="-52"/>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018421"/>
      </p:ext>
    </p:extLst>
  </p:cSld>
  <p:clrMapOvr>
    <a:masterClrMapping/>
  </p:clrMapOvr>
  <p:extLst mod="1">
    <p:ext uri="{DCECCB84-F9BA-43D5-87BE-67443E8EF086}">
      <p15:sldGuideLst xmlns:p15="http://schemas.microsoft.com/office/powerpoint/2012/main">
        <p15:guide id="1" orient="horz" pos="1530" userDrawn="1">
          <p15:clr>
            <a:srgbClr val="FBAE40"/>
          </p15:clr>
        </p15:guide>
        <p15:guide id="2" pos="3792" userDrawn="1">
          <p15:clr>
            <a:srgbClr val="FBAE40"/>
          </p15:clr>
        </p15:guide>
        <p15:guide id="3" pos="288" userDrawn="1">
          <p15:clr>
            <a:srgbClr val="FBAE40"/>
          </p15:clr>
        </p15:guide>
        <p15:guide id="4" orient="horz" pos="324" userDrawn="1">
          <p15:clr>
            <a:srgbClr val="FBAE40"/>
          </p15:clr>
        </p15:guide>
        <p15:guide id="5" orient="horz" pos="684" userDrawn="1">
          <p15:clr>
            <a:srgbClr val="FBAE40"/>
          </p15:clr>
        </p15:guide>
        <p15:guide id="6" orient="horz" pos="504" userDrawn="1">
          <p15:clr>
            <a:srgbClr val="FBAE40"/>
          </p15:clr>
        </p15:guide>
        <p15:guide id="7" pos="54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5" y="0"/>
            <a:ext cx="9135877" cy="51434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0" y="1446028"/>
            <a:ext cx="8013698" cy="1474213"/>
          </a:xfrm>
          <a:prstGeom prst="rect">
            <a:avLst/>
          </a:prstGeom>
        </p:spPr>
        <p:txBody>
          <a:bodyPr/>
          <a:lstStyle>
            <a:lvl1pPr algn="l">
              <a:defRPr>
                <a:solidFill>
                  <a:schemeClr val="tx1">
                    <a:lumMod val="65000"/>
                    <a:lumOff val="35000"/>
                  </a:schemeClr>
                </a:solidFill>
                <a:latin typeface="PT Sans" panose="020B0503020203020204" pitchFamily="34" charset="77"/>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828967717"/>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pos="2880" userDrawn="1">
          <p15:clr>
            <a:srgbClr val="FBAE40"/>
          </p15:clr>
        </p15:guide>
        <p15:guide id="3" pos="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307408"/>
            <a:ext cx="8229600" cy="650570"/>
          </a:xfrm>
          <a:prstGeom prst="rect">
            <a:avLst/>
          </a:prstGeom>
        </p:spPr>
        <p:txBody>
          <a:bodyPr anchor="b">
            <a:noAutofit/>
          </a:bodyPr>
          <a:lstStyle>
            <a:lvl1pPr algn="l">
              <a:lnSpc>
                <a:spcPct val="70000"/>
              </a:lnSpc>
              <a:defRPr sz="4800" b="0" i="0">
                <a:solidFill>
                  <a:schemeClr val="tx1">
                    <a:lumMod val="65000"/>
                    <a:lumOff val="35000"/>
                  </a:schemeClr>
                </a:solidFill>
                <a:latin typeface="PT Sans" charset="-52"/>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043912"/>
            <a:ext cx="8229600" cy="3358587"/>
          </a:xfrm>
          <a:prstGeom prst="rect">
            <a:avLst/>
          </a:prstGeom>
        </p:spPr>
        <p:txBody>
          <a:bodyPr/>
          <a:lstStyle>
            <a:lvl1pPr>
              <a:defRPr sz="2800" b="0" i="0">
                <a:solidFill>
                  <a:schemeClr val="tx1"/>
                </a:solidFill>
                <a:latin typeface="PT Sans" charset="-52"/>
                <a:ea typeface="PT Sans" charset="-52"/>
                <a:cs typeface="PT Sans" charset="-52"/>
              </a:defRPr>
            </a:lvl1pPr>
            <a:lvl2pPr>
              <a:defRPr sz="2400" b="0" i="0">
                <a:solidFill>
                  <a:schemeClr val="tx1"/>
                </a:solidFill>
                <a:latin typeface="PT Sans" charset="-52"/>
                <a:ea typeface="PT Sans" charset="-52"/>
                <a:cs typeface="PT Sans" charset="-52"/>
              </a:defRPr>
            </a:lvl2pPr>
            <a:lvl3pPr>
              <a:defRPr sz="2000" b="0" i="0">
                <a:solidFill>
                  <a:schemeClr val="tx1"/>
                </a:solidFill>
                <a:latin typeface="PT Sans" charset="-52"/>
                <a:ea typeface="PT Sans" charset="-52"/>
                <a:cs typeface="PT Sans" charset="-52"/>
              </a:defRPr>
            </a:lvl3pPr>
            <a:lvl4pPr>
              <a:defRPr sz="1600" b="0" i="0">
                <a:solidFill>
                  <a:schemeClr val="tx1"/>
                </a:solidFill>
                <a:latin typeface="PT Sans" charset="-52"/>
                <a:ea typeface="PT Sans" charset="-52"/>
                <a:cs typeface="PT Sans" charset="-52"/>
              </a:defRPr>
            </a:lvl4pPr>
            <a:lvl5pPr>
              <a:defRPr sz="1200" b="0" i="0">
                <a:solidFill>
                  <a:schemeClr val="tx1"/>
                </a:solidFill>
                <a:latin typeface="PT Sans" charset="-52"/>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122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
            <a:ext cx="9144000" cy="5148071"/>
          </a:xfrm>
          <a:prstGeom prst="rect">
            <a:avLst/>
          </a:prstGeom>
        </p:spPr>
      </p:pic>
      <p:sp>
        <p:nvSpPr>
          <p:cNvPr id="18" name="TextBox 17"/>
          <p:cNvSpPr txBox="1"/>
          <p:nvPr userDrawn="1"/>
        </p:nvSpPr>
        <p:spPr>
          <a:xfrm>
            <a:off x="9469755" y="2160270"/>
            <a:ext cx="343364" cy="369332"/>
          </a:xfrm>
          <a:prstGeom prst="rect">
            <a:avLst/>
          </a:prstGeom>
          <a:noFill/>
        </p:spPr>
        <p:txBody>
          <a:bodyPr wrap="none" rtlCol="0">
            <a:spAutoFit/>
          </a:bodyPr>
          <a:lstStyle/>
          <a:p>
            <a:r>
              <a:rPr lang="en-US"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5" y="1105787"/>
            <a:ext cx="6480105" cy="1742252"/>
          </a:xfrm>
          <a:prstGeom prst="rect">
            <a:avLst/>
          </a:prstGeom>
        </p:spPr>
        <p:txBody>
          <a:bodyPr/>
          <a:lstStyle>
            <a:lvl1pPr algn="l">
              <a:defRPr>
                <a:solidFill>
                  <a:schemeClr val="tx1">
                    <a:lumMod val="65000"/>
                    <a:lumOff val="35000"/>
                  </a:schemeClr>
                </a:solidFill>
                <a:latin typeface="PT Sans" panose="020B0503020203020204" pitchFamily="34" charset="77"/>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7" y="2978521"/>
            <a:ext cx="6099105" cy="417663"/>
          </a:xfrm>
          <a:prstGeom prst="rect">
            <a:avLst/>
          </a:prstGeom>
        </p:spPr>
        <p:txBody>
          <a:bodyPr>
            <a:noAutofit/>
          </a:bodyPr>
          <a:lstStyle>
            <a:lvl1pPr marL="0" indent="0" algn="l">
              <a:buNone/>
              <a:defRPr>
                <a:solidFill>
                  <a:schemeClr val="tx1">
                    <a:lumMod val="65000"/>
                    <a:lumOff val="35000"/>
                  </a:schemeClr>
                </a:solidFill>
                <a:latin typeface="PT Sans" panose="020B0503020203020204" pitchFamily="34" charset="77"/>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3396185"/>
            <a:ext cx="6106767" cy="338327"/>
          </a:xfrm>
          <a:prstGeom prst="rect">
            <a:avLst/>
          </a:prstGeom>
        </p:spPr>
        <p:txBody>
          <a:bodyPr>
            <a:noAutofit/>
          </a:bodyPr>
          <a:lstStyle>
            <a:lvl1pPr marL="0" indent="0" algn="l">
              <a:buNone/>
              <a:defRPr>
                <a:solidFill>
                  <a:schemeClr val="tx1">
                    <a:lumMod val="65000"/>
                    <a:lumOff val="35000"/>
                  </a:schemeClr>
                </a:solidFill>
                <a:latin typeface="PT Sans" panose="020B0503020203020204" pitchFamily="34" charset="77"/>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9037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089028"/>
            <a:ext cx="2652072" cy="1339847"/>
          </a:xfrm>
          <a:prstGeom prst="rect">
            <a:avLst/>
          </a:prstGeom>
        </p:spPr>
        <p:txBody>
          <a:bodyPr rtlCol="0" anchor="ctr">
            <a:normAutofit/>
          </a:bodyPr>
          <a:lstStyle>
            <a:lvl1pPr marL="0" indent="0" algn="ctr">
              <a:buNone/>
              <a:defRPr sz="900" b="0" i="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307408"/>
            <a:ext cx="8229600" cy="650570"/>
          </a:xfrm>
          <a:prstGeom prst="rect">
            <a:avLst/>
          </a:prstGeom>
        </p:spPr>
        <p:txBody>
          <a:bodyPr anchor="b">
            <a:noAutofit/>
          </a:bodyPr>
          <a:lstStyle>
            <a:lvl1pPr algn="l">
              <a:lnSpc>
                <a:spcPct val="70000"/>
              </a:lnSpc>
              <a:defRPr sz="4800" b="0" i="0">
                <a:solidFill>
                  <a:schemeClr val="tx1">
                    <a:lumMod val="65000"/>
                    <a:lumOff val="35000"/>
                  </a:schemeClr>
                </a:solidFill>
                <a:latin typeface="PT Sans" charset="-52"/>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043912"/>
            <a:ext cx="8229600" cy="3358587"/>
          </a:xfrm>
          <a:prstGeom prst="rect">
            <a:avLst/>
          </a:prstGeom>
        </p:spPr>
        <p:txBody>
          <a:bodyPr/>
          <a:lstStyle>
            <a:lvl1pPr>
              <a:defRPr sz="2800" b="0" i="0">
                <a:solidFill>
                  <a:schemeClr val="tx1"/>
                </a:solidFill>
                <a:latin typeface="PT Sans" charset="-52"/>
                <a:ea typeface="PT Sans" charset="-52"/>
                <a:cs typeface="PT Sans" charset="-52"/>
              </a:defRPr>
            </a:lvl1pPr>
            <a:lvl2pPr>
              <a:defRPr sz="2400" b="0" i="0">
                <a:solidFill>
                  <a:schemeClr val="tx1"/>
                </a:solidFill>
                <a:latin typeface="PT Sans" charset="-52"/>
                <a:ea typeface="PT Sans" charset="-52"/>
                <a:cs typeface="PT Sans" charset="-52"/>
              </a:defRPr>
            </a:lvl2pPr>
            <a:lvl3pPr>
              <a:defRPr sz="2000" b="0" i="0">
                <a:solidFill>
                  <a:schemeClr val="tx1"/>
                </a:solidFill>
                <a:latin typeface="PT Sans" charset="-52"/>
                <a:ea typeface="PT Sans" charset="-52"/>
                <a:cs typeface="PT Sans" charset="-52"/>
              </a:defRPr>
            </a:lvl3pPr>
            <a:lvl4pPr>
              <a:defRPr sz="1600" b="0" i="0">
                <a:solidFill>
                  <a:schemeClr val="tx1"/>
                </a:solidFill>
                <a:latin typeface="PT Sans" charset="-52"/>
                <a:ea typeface="PT Sans" charset="-52"/>
                <a:cs typeface="PT Sans" charset="-52"/>
              </a:defRPr>
            </a:lvl4pPr>
            <a:lvl5pPr>
              <a:defRPr sz="1200" b="0" i="0">
                <a:solidFill>
                  <a:schemeClr val="tx1"/>
                </a:solidFill>
                <a:latin typeface="PT Sans" charset="-52"/>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01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0" y="1920241"/>
            <a:ext cx="8013698" cy="10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8" y="0"/>
            <a:ext cx="9135879" cy="51434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0" y="1446028"/>
            <a:ext cx="8013698" cy="1474213"/>
          </a:xfrm>
          <a:prstGeom prst="rect">
            <a:avLst/>
          </a:prstGeom>
        </p:spPr>
        <p:txBody>
          <a:bodyPr/>
          <a:lstStyle>
            <a:lvl1pPr algn="l">
              <a:defRPr>
                <a:solidFill>
                  <a:schemeClr val="tx1">
                    <a:lumMod val="65000"/>
                    <a:lumOff val="35000"/>
                  </a:schemeClr>
                </a:solidFill>
                <a:latin typeface="PT Sans" panose="020B0503020203020204" pitchFamily="34" charset="77"/>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82896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7" y="0"/>
            <a:ext cx="9135879" cy="51435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0" y="1446028"/>
            <a:ext cx="8013698" cy="1474213"/>
          </a:xfrm>
          <a:prstGeom prst="rect">
            <a:avLst/>
          </a:prstGeom>
        </p:spPr>
        <p:txBody>
          <a:bodyPr/>
          <a:lstStyle>
            <a:lvl1pPr algn="l">
              <a:defRPr>
                <a:solidFill>
                  <a:schemeClr val="tx1">
                    <a:lumMod val="65000"/>
                    <a:lumOff val="35000"/>
                  </a:schemeClr>
                </a:solidFill>
                <a:latin typeface="PT Sans" panose="020B0503020203020204" pitchFamily="34" charset="77"/>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202406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1643"/>
            <a:ext cx="9143998" cy="5148071"/>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youtube.com/watch?v=uiXcAbrO8k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sv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0.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895" y="1105787"/>
            <a:ext cx="6480105" cy="1742252"/>
          </a:xfrm>
          <a:prstGeom prst="rect">
            <a:avLst/>
          </a:prstGeom>
        </p:spPr>
        <p:txBody>
          <a:bodyPr/>
          <a:lstStyle/>
          <a:p>
            <a:r>
              <a:rPr lang="en-US" sz="3200" dirty="0">
                <a:latin typeface="+mn-lt"/>
              </a:rPr>
              <a:t>An Introduction to Behavioral Health Pharmacotherapy for </a:t>
            </a:r>
            <a:br>
              <a:rPr lang="en-US" sz="3200" dirty="0">
                <a:latin typeface="+mn-lt"/>
              </a:rPr>
            </a:br>
            <a:r>
              <a:rPr lang="en-US" sz="3200" dirty="0">
                <a:latin typeface="+mn-lt"/>
              </a:rPr>
              <a:t>Non-Prescribing Clinicians</a:t>
            </a:r>
            <a:endParaRPr lang="en-US" sz="3200" dirty="0">
              <a:solidFill>
                <a:schemeClr val="tx1">
                  <a:lumMod val="65000"/>
                  <a:lumOff val="35000"/>
                </a:schemeClr>
              </a:solidFill>
              <a:latin typeface="+mn-lt"/>
            </a:endParaRPr>
          </a:p>
        </p:txBody>
      </p:sp>
      <p:sp>
        <p:nvSpPr>
          <p:cNvPr id="3" name="Subtitle 2"/>
          <p:cNvSpPr>
            <a:spLocks noGrp="1"/>
          </p:cNvSpPr>
          <p:nvPr>
            <p:ph type="subTitle" idx="4294967295"/>
          </p:nvPr>
        </p:nvSpPr>
        <p:spPr>
          <a:xfrm>
            <a:off x="2674527" y="2978521"/>
            <a:ext cx="6099105" cy="417663"/>
          </a:xfrm>
          <a:prstGeom prst="rect">
            <a:avLst/>
          </a:prstGeom>
        </p:spPr>
        <p:txBody>
          <a:bodyPr>
            <a:noAutofit/>
          </a:bodyPr>
          <a:lstStyle/>
          <a:p>
            <a:pPr marL="0" indent="0">
              <a:buNone/>
            </a:pPr>
            <a:r>
              <a:rPr lang="en-US" sz="2400" dirty="0">
                <a:solidFill>
                  <a:schemeClr val="tx1">
                    <a:lumMod val="65000"/>
                    <a:lumOff val="35000"/>
                  </a:schemeClr>
                </a:solidFill>
              </a:rPr>
              <a:t>December 11, 2019</a:t>
            </a:r>
          </a:p>
        </p:txBody>
      </p:sp>
      <p:sp>
        <p:nvSpPr>
          <p:cNvPr id="4" name="Text Placeholder 3"/>
          <p:cNvSpPr>
            <a:spLocks noGrp="1"/>
          </p:cNvSpPr>
          <p:nvPr>
            <p:ph type="body" sz="quarter" idx="4294967295"/>
          </p:nvPr>
        </p:nvSpPr>
        <p:spPr>
          <a:xfrm>
            <a:off x="2677499" y="3396185"/>
            <a:ext cx="6106767" cy="335843"/>
          </a:xfrm>
          <a:prstGeom prst="rect">
            <a:avLst/>
          </a:prstGeom>
        </p:spPr>
        <p:txBody>
          <a:bodyPr>
            <a:noAutofit/>
          </a:bodyPr>
          <a:lstStyle/>
          <a:p>
            <a:pPr marL="0" indent="0">
              <a:buNone/>
            </a:pPr>
            <a:r>
              <a:rPr lang="en-US" sz="1600" dirty="0">
                <a:solidFill>
                  <a:schemeClr val="tx1">
                    <a:lumMod val="65000"/>
                    <a:lumOff val="35000"/>
                  </a:schemeClr>
                </a:solidFill>
              </a:rPr>
              <a:t>Krista Rice, PharmD | Amanda Dresser, PharmD, BCPS</a:t>
            </a:r>
          </a:p>
        </p:txBody>
      </p:sp>
    </p:spTree>
    <p:extLst>
      <p:ext uri="{BB962C8B-B14F-4D97-AF65-F5344CB8AC3E}">
        <p14:creationId xmlns:p14="http://schemas.microsoft.com/office/powerpoint/2010/main" val="386300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DEEF-766F-4EE1-91FC-46F7C459AE52}"/>
              </a:ext>
            </a:extLst>
          </p:cNvPr>
          <p:cNvSpPr>
            <a:spLocks noGrp="1"/>
          </p:cNvSpPr>
          <p:nvPr>
            <p:ph type="title"/>
          </p:nvPr>
        </p:nvSpPr>
        <p:spPr/>
        <p:txBody>
          <a:bodyPr/>
          <a:lstStyle/>
          <a:p>
            <a:r>
              <a:rPr lang="en-US" dirty="0">
                <a:latin typeface="+mn-lt"/>
              </a:rPr>
              <a:t>Introduction</a:t>
            </a:r>
          </a:p>
        </p:txBody>
      </p:sp>
      <p:sp>
        <p:nvSpPr>
          <p:cNvPr id="3" name="Content Placeholder 2">
            <a:extLst>
              <a:ext uri="{FF2B5EF4-FFF2-40B4-BE49-F238E27FC236}">
                <a16:creationId xmlns:a16="http://schemas.microsoft.com/office/drawing/2014/main" id="{D8959117-E74D-423C-992A-A1034CE0CB3A}"/>
              </a:ext>
            </a:extLst>
          </p:cNvPr>
          <p:cNvSpPr>
            <a:spLocks noGrp="1"/>
          </p:cNvSpPr>
          <p:nvPr>
            <p:ph idx="1"/>
          </p:nvPr>
        </p:nvSpPr>
        <p:spPr/>
        <p:txBody>
          <a:bodyPr/>
          <a:lstStyle/>
          <a:p>
            <a:r>
              <a:rPr lang="en-US" dirty="0">
                <a:latin typeface="+mn-lt"/>
              </a:rPr>
              <a:t>Central Nervous System (CNS)</a:t>
            </a:r>
          </a:p>
          <a:p>
            <a:pPr lvl="1"/>
            <a:r>
              <a:rPr lang="en-US" dirty="0">
                <a:latin typeface="+mn-lt"/>
              </a:rPr>
              <a:t>Brain and spinal cord</a:t>
            </a:r>
          </a:p>
          <a:p>
            <a:pPr lvl="2"/>
            <a:r>
              <a:rPr lang="en-US" dirty="0">
                <a:latin typeface="+mn-lt"/>
              </a:rPr>
              <a:t>Neurons (cells)</a:t>
            </a:r>
          </a:p>
          <a:p>
            <a:pPr lvl="2"/>
            <a:r>
              <a:rPr lang="en-US" dirty="0">
                <a:latin typeface="+mn-lt"/>
              </a:rPr>
              <a:t>Neurotransmitters </a:t>
            </a:r>
          </a:p>
          <a:p>
            <a:pPr lvl="3"/>
            <a:r>
              <a:rPr lang="en-US" dirty="0">
                <a:latin typeface="+mn-lt"/>
              </a:rPr>
              <a:t>Acetylcholine</a:t>
            </a:r>
          </a:p>
          <a:p>
            <a:pPr lvl="3"/>
            <a:r>
              <a:rPr lang="en-US" dirty="0">
                <a:latin typeface="+mn-lt"/>
              </a:rPr>
              <a:t>GABA</a:t>
            </a:r>
          </a:p>
          <a:p>
            <a:pPr lvl="3"/>
            <a:r>
              <a:rPr lang="en-US" dirty="0">
                <a:latin typeface="+mn-lt"/>
              </a:rPr>
              <a:t>Glutamate</a:t>
            </a:r>
          </a:p>
          <a:p>
            <a:pPr lvl="3"/>
            <a:r>
              <a:rPr lang="en-US" dirty="0">
                <a:latin typeface="+mn-lt"/>
              </a:rPr>
              <a:t>Dopamine</a:t>
            </a:r>
          </a:p>
          <a:p>
            <a:pPr lvl="3"/>
            <a:r>
              <a:rPr lang="en-US" dirty="0">
                <a:latin typeface="+mn-lt"/>
              </a:rPr>
              <a:t>Norepinephrine</a:t>
            </a:r>
          </a:p>
          <a:p>
            <a:pPr lvl="3"/>
            <a:r>
              <a:rPr lang="en-US" dirty="0">
                <a:latin typeface="+mn-lt"/>
              </a:rPr>
              <a:t>Serotonin</a:t>
            </a:r>
          </a:p>
        </p:txBody>
      </p:sp>
      <p:pic>
        <p:nvPicPr>
          <p:cNvPr id="2050" name="Picture 2" descr="https://d1niluoi1dd30v.cloudfront.net/C20140033606/B9780323391665000189/f018-001-9780323391665.jpg?Signature=Qgeux%7EDvH1pODMd9M4D0yGpcQxjWTSjreFqRPblqAoFKfOg0ccVFf3QH-55rxhXiSwJekVTqvB%7E6RYUWZHs0PnOFXrdSChIVq8e0nEysrYRMy9Mn-xnkCaRXYusgmaBo47ztzf8J3YBBOB%7EQ8xb%7EZB1dw9ze6Gb4xuZliQj89hQ_&amp;Expires=1572290926&amp;Key-Pair-Id=APKAICLNFGBCWWYGVIZQ">
            <a:extLst>
              <a:ext uri="{FF2B5EF4-FFF2-40B4-BE49-F238E27FC236}">
                <a16:creationId xmlns:a16="http://schemas.microsoft.com/office/drawing/2014/main" id="{6482A86A-46EF-4C04-AE14-4BB9DDD9F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425" y="1631709"/>
            <a:ext cx="3990280" cy="2770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4E64DD-771F-4B99-A6F2-3D434F7B77BA}"/>
              </a:ext>
            </a:extLst>
          </p:cNvPr>
          <p:cNvSpPr txBox="1"/>
          <p:nvPr/>
        </p:nvSpPr>
        <p:spPr>
          <a:xfrm>
            <a:off x="4572000" y="4942318"/>
            <a:ext cx="5287459" cy="369332"/>
          </a:xfrm>
          <a:prstGeom prst="rect">
            <a:avLst/>
          </a:prstGeom>
          <a:noFill/>
        </p:spPr>
        <p:txBody>
          <a:bodyPr wrap="square" rtlCol="0">
            <a:spAutoFit/>
          </a:bodyPr>
          <a:lstStyle/>
          <a:p>
            <a:r>
              <a:rPr lang="en-US" sz="900" dirty="0"/>
              <a:t>Stevens, Craig W., and George M. Brenner. </a:t>
            </a:r>
            <a:r>
              <a:rPr lang="en-US" sz="900" i="1" dirty="0"/>
              <a:t>Brenner and Stevens' Pharmacology</a:t>
            </a:r>
            <a:r>
              <a:rPr lang="en-US" sz="900" dirty="0"/>
              <a:t>. Elsevier, 2018.</a:t>
            </a:r>
          </a:p>
          <a:p>
            <a:endParaRPr lang="en-US" sz="900" dirty="0"/>
          </a:p>
        </p:txBody>
      </p:sp>
    </p:spTree>
    <p:extLst>
      <p:ext uri="{BB962C8B-B14F-4D97-AF65-F5344CB8AC3E}">
        <p14:creationId xmlns:p14="http://schemas.microsoft.com/office/powerpoint/2010/main" val="20726566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9BC3-07C1-48A2-85EA-2A30AB599ED7}"/>
              </a:ext>
            </a:extLst>
          </p:cNvPr>
          <p:cNvSpPr>
            <a:spLocks noGrp="1"/>
          </p:cNvSpPr>
          <p:nvPr>
            <p:ph type="title"/>
          </p:nvPr>
        </p:nvSpPr>
        <p:spPr/>
        <p:txBody>
          <a:bodyPr/>
          <a:lstStyle/>
          <a:p>
            <a:r>
              <a:rPr lang="en-US" dirty="0">
                <a:latin typeface="+mn-lt"/>
              </a:rPr>
              <a:t>Naloxone Nasal Spray</a:t>
            </a:r>
          </a:p>
        </p:txBody>
      </p:sp>
      <p:pic>
        <p:nvPicPr>
          <p:cNvPr id="4" name="Content Placeholder 3">
            <a:extLst>
              <a:ext uri="{FF2B5EF4-FFF2-40B4-BE49-F238E27FC236}">
                <a16:creationId xmlns:a16="http://schemas.microsoft.com/office/drawing/2014/main" id="{B0342DC7-085E-456B-A996-3F200CED4261}"/>
              </a:ext>
            </a:extLst>
          </p:cNvPr>
          <p:cNvPicPr>
            <a:picLocks noGrp="1" noChangeAspect="1"/>
          </p:cNvPicPr>
          <p:nvPr>
            <p:ph idx="1"/>
          </p:nvPr>
        </p:nvPicPr>
        <p:blipFill>
          <a:blip r:embed="rId3"/>
          <a:stretch>
            <a:fillRect/>
          </a:stretch>
        </p:blipFill>
        <p:spPr>
          <a:xfrm>
            <a:off x="2014508" y="1044575"/>
            <a:ext cx="5114983" cy="3357563"/>
          </a:xfrm>
          <a:prstGeom prst="rect">
            <a:avLst/>
          </a:prstGeom>
        </p:spPr>
      </p:pic>
      <p:sp>
        <p:nvSpPr>
          <p:cNvPr id="5" name="TextBox 4">
            <a:extLst>
              <a:ext uri="{FF2B5EF4-FFF2-40B4-BE49-F238E27FC236}">
                <a16:creationId xmlns:a16="http://schemas.microsoft.com/office/drawing/2014/main" id="{77D63A8C-0EEE-4888-9F1E-CA5031FE8232}"/>
              </a:ext>
            </a:extLst>
          </p:cNvPr>
          <p:cNvSpPr txBox="1"/>
          <p:nvPr/>
        </p:nvSpPr>
        <p:spPr>
          <a:xfrm>
            <a:off x="6036096" y="4897279"/>
            <a:ext cx="3107904" cy="230832"/>
          </a:xfrm>
          <a:prstGeom prst="rect">
            <a:avLst/>
          </a:prstGeom>
          <a:noFill/>
        </p:spPr>
        <p:txBody>
          <a:bodyPr wrap="square" rtlCol="0">
            <a:spAutoFit/>
          </a:bodyPr>
          <a:lstStyle/>
          <a:p>
            <a:r>
              <a:rPr lang="en-US" sz="900" dirty="0"/>
              <a:t>Narcan [package insert]. Radnor, PA: Adapt Pharma, Inc; 2017.</a:t>
            </a:r>
          </a:p>
        </p:txBody>
      </p:sp>
    </p:spTree>
    <p:extLst>
      <p:ext uri="{BB962C8B-B14F-4D97-AF65-F5344CB8AC3E}">
        <p14:creationId xmlns:p14="http://schemas.microsoft.com/office/powerpoint/2010/main" val="28380246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A7F4-0C89-4638-B8F9-623CCECFA685}"/>
              </a:ext>
            </a:extLst>
          </p:cNvPr>
          <p:cNvSpPr>
            <a:spLocks noGrp="1"/>
          </p:cNvSpPr>
          <p:nvPr>
            <p:ph type="title"/>
          </p:nvPr>
        </p:nvSpPr>
        <p:spPr/>
        <p:txBody>
          <a:bodyPr/>
          <a:lstStyle/>
          <a:p>
            <a:r>
              <a:rPr lang="en-US" dirty="0">
                <a:latin typeface="+mn-lt"/>
              </a:rPr>
              <a:t>Naloxone Nasal Spray</a:t>
            </a:r>
          </a:p>
        </p:txBody>
      </p:sp>
      <p:pic>
        <p:nvPicPr>
          <p:cNvPr id="4" name="Content Placeholder 3">
            <a:extLst>
              <a:ext uri="{FF2B5EF4-FFF2-40B4-BE49-F238E27FC236}">
                <a16:creationId xmlns:a16="http://schemas.microsoft.com/office/drawing/2014/main" id="{E37C9C80-BDD6-49F1-AD7E-623F53508161}"/>
              </a:ext>
            </a:extLst>
          </p:cNvPr>
          <p:cNvPicPr>
            <a:picLocks noGrp="1" noChangeAspect="1"/>
          </p:cNvPicPr>
          <p:nvPr>
            <p:ph idx="1"/>
          </p:nvPr>
        </p:nvPicPr>
        <p:blipFill>
          <a:blip r:embed="rId3"/>
          <a:stretch>
            <a:fillRect/>
          </a:stretch>
        </p:blipFill>
        <p:spPr>
          <a:xfrm>
            <a:off x="457200" y="1903708"/>
            <a:ext cx="8229600" cy="1639296"/>
          </a:xfrm>
          <a:prstGeom prst="rect">
            <a:avLst/>
          </a:prstGeom>
        </p:spPr>
      </p:pic>
      <p:sp>
        <p:nvSpPr>
          <p:cNvPr id="5" name="TextBox 4">
            <a:extLst>
              <a:ext uri="{FF2B5EF4-FFF2-40B4-BE49-F238E27FC236}">
                <a16:creationId xmlns:a16="http://schemas.microsoft.com/office/drawing/2014/main" id="{1B135FD3-9D1C-43C4-8A64-B8928D1DC437}"/>
              </a:ext>
            </a:extLst>
          </p:cNvPr>
          <p:cNvSpPr txBox="1"/>
          <p:nvPr/>
        </p:nvSpPr>
        <p:spPr>
          <a:xfrm>
            <a:off x="6061263" y="4912668"/>
            <a:ext cx="3082737" cy="230832"/>
          </a:xfrm>
          <a:prstGeom prst="rect">
            <a:avLst/>
          </a:prstGeom>
          <a:noFill/>
        </p:spPr>
        <p:txBody>
          <a:bodyPr wrap="square" rtlCol="0">
            <a:spAutoFit/>
          </a:bodyPr>
          <a:lstStyle/>
          <a:p>
            <a:r>
              <a:rPr lang="en-US" sz="900" dirty="0"/>
              <a:t>Narcan [package insert]. Radnor, PA: Adapt Pharma, Inc; 2017.</a:t>
            </a:r>
          </a:p>
        </p:txBody>
      </p:sp>
    </p:spTree>
    <p:extLst>
      <p:ext uri="{BB962C8B-B14F-4D97-AF65-F5344CB8AC3E}">
        <p14:creationId xmlns:p14="http://schemas.microsoft.com/office/powerpoint/2010/main" val="29575885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79EB-51A7-4113-B5ED-081ABAA517E1}"/>
              </a:ext>
            </a:extLst>
          </p:cNvPr>
          <p:cNvSpPr>
            <a:spLocks noGrp="1"/>
          </p:cNvSpPr>
          <p:nvPr>
            <p:ph type="title"/>
          </p:nvPr>
        </p:nvSpPr>
        <p:spPr/>
        <p:txBody>
          <a:bodyPr/>
          <a:lstStyle/>
          <a:p>
            <a:r>
              <a:rPr lang="en-US" dirty="0">
                <a:latin typeface="+mn-lt"/>
              </a:rPr>
              <a:t>Naloxone Nasal Spray</a:t>
            </a:r>
          </a:p>
        </p:txBody>
      </p:sp>
      <p:pic>
        <p:nvPicPr>
          <p:cNvPr id="4" name="Content Placeholder 3">
            <a:extLst>
              <a:ext uri="{FF2B5EF4-FFF2-40B4-BE49-F238E27FC236}">
                <a16:creationId xmlns:a16="http://schemas.microsoft.com/office/drawing/2014/main" id="{318F68A9-6DE3-4881-A395-1F9A442EA6B7}"/>
              </a:ext>
            </a:extLst>
          </p:cNvPr>
          <p:cNvPicPr>
            <a:picLocks noGrp="1" noChangeAspect="1"/>
          </p:cNvPicPr>
          <p:nvPr>
            <p:ph idx="1"/>
          </p:nvPr>
        </p:nvPicPr>
        <p:blipFill>
          <a:blip r:embed="rId3"/>
          <a:stretch>
            <a:fillRect/>
          </a:stretch>
        </p:blipFill>
        <p:spPr>
          <a:xfrm>
            <a:off x="1608884" y="1044575"/>
            <a:ext cx="5926232" cy="3357563"/>
          </a:xfrm>
          <a:prstGeom prst="rect">
            <a:avLst/>
          </a:prstGeom>
        </p:spPr>
      </p:pic>
      <p:sp>
        <p:nvSpPr>
          <p:cNvPr id="5" name="TextBox 4">
            <a:extLst>
              <a:ext uri="{FF2B5EF4-FFF2-40B4-BE49-F238E27FC236}">
                <a16:creationId xmlns:a16="http://schemas.microsoft.com/office/drawing/2014/main" id="{C29DFC14-5937-4095-833C-EE6E19D64AFB}"/>
              </a:ext>
            </a:extLst>
          </p:cNvPr>
          <p:cNvSpPr txBox="1"/>
          <p:nvPr/>
        </p:nvSpPr>
        <p:spPr>
          <a:xfrm>
            <a:off x="6069652" y="4912668"/>
            <a:ext cx="3074348" cy="230832"/>
          </a:xfrm>
          <a:prstGeom prst="rect">
            <a:avLst/>
          </a:prstGeom>
          <a:noFill/>
        </p:spPr>
        <p:txBody>
          <a:bodyPr wrap="square" rtlCol="0">
            <a:spAutoFit/>
          </a:bodyPr>
          <a:lstStyle/>
          <a:p>
            <a:r>
              <a:rPr lang="en-US" sz="900" dirty="0"/>
              <a:t>Narcan [package insert]. Radnor, PA: Adapt Pharma, Inc; 2017.</a:t>
            </a:r>
          </a:p>
        </p:txBody>
      </p:sp>
    </p:spTree>
    <p:extLst>
      <p:ext uri="{BB962C8B-B14F-4D97-AF65-F5344CB8AC3E}">
        <p14:creationId xmlns:p14="http://schemas.microsoft.com/office/powerpoint/2010/main" val="2992650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44A8-5C66-4BE2-A305-E94AD405266C}"/>
              </a:ext>
            </a:extLst>
          </p:cNvPr>
          <p:cNvSpPr>
            <a:spLocks noGrp="1"/>
          </p:cNvSpPr>
          <p:nvPr>
            <p:ph type="title"/>
          </p:nvPr>
        </p:nvSpPr>
        <p:spPr/>
        <p:txBody>
          <a:bodyPr/>
          <a:lstStyle/>
          <a:p>
            <a:r>
              <a:rPr lang="en-US" dirty="0">
                <a:latin typeface="+mn-lt"/>
              </a:rPr>
              <a:t>Naloxone Autoinjector</a:t>
            </a:r>
          </a:p>
        </p:txBody>
      </p:sp>
      <p:pic>
        <p:nvPicPr>
          <p:cNvPr id="4" name="Content Placeholder 3">
            <a:extLst>
              <a:ext uri="{FF2B5EF4-FFF2-40B4-BE49-F238E27FC236}">
                <a16:creationId xmlns:a16="http://schemas.microsoft.com/office/drawing/2014/main" id="{49A6A6DC-F28B-4C4D-B1B0-A259EDC52109}"/>
              </a:ext>
            </a:extLst>
          </p:cNvPr>
          <p:cNvPicPr>
            <a:picLocks noGrp="1" noChangeAspect="1"/>
          </p:cNvPicPr>
          <p:nvPr>
            <p:ph idx="1"/>
          </p:nvPr>
        </p:nvPicPr>
        <p:blipFill>
          <a:blip r:embed="rId3"/>
          <a:stretch>
            <a:fillRect/>
          </a:stretch>
        </p:blipFill>
        <p:spPr>
          <a:xfrm>
            <a:off x="457200" y="1817083"/>
            <a:ext cx="8229600" cy="1812547"/>
          </a:xfrm>
          <a:prstGeom prst="rect">
            <a:avLst/>
          </a:prstGeom>
        </p:spPr>
      </p:pic>
      <p:sp>
        <p:nvSpPr>
          <p:cNvPr id="5" name="TextBox 4">
            <a:extLst>
              <a:ext uri="{FF2B5EF4-FFF2-40B4-BE49-F238E27FC236}">
                <a16:creationId xmlns:a16="http://schemas.microsoft.com/office/drawing/2014/main" id="{07A93339-AE41-498A-B5F6-002260F8770C}"/>
              </a:ext>
            </a:extLst>
          </p:cNvPr>
          <p:cNvSpPr txBox="1"/>
          <p:nvPr/>
        </p:nvSpPr>
        <p:spPr>
          <a:xfrm>
            <a:off x="6247639" y="4887278"/>
            <a:ext cx="2875389" cy="230832"/>
          </a:xfrm>
          <a:prstGeom prst="rect">
            <a:avLst/>
          </a:prstGeom>
          <a:noFill/>
        </p:spPr>
        <p:txBody>
          <a:bodyPr wrap="square" rtlCol="0">
            <a:spAutoFit/>
          </a:bodyPr>
          <a:lstStyle/>
          <a:p>
            <a:r>
              <a:rPr lang="en-US" sz="900" dirty="0" err="1"/>
              <a:t>Evzio</a:t>
            </a:r>
            <a:r>
              <a:rPr lang="en-US" sz="900" dirty="0"/>
              <a:t> [package insert]. Cumberland, MD: </a:t>
            </a:r>
            <a:r>
              <a:rPr lang="en-US" sz="900" dirty="0" err="1"/>
              <a:t>Kaleo</a:t>
            </a:r>
            <a:r>
              <a:rPr lang="en-US" sz="900" dirty="0"/>
              <a:t>, Inc; 2019.</a:t>
            </a:r>
          </a:p>
        </p:txBody>
      </p:sp>
    </p:spTree>
    <p:extLst>
      <p:ext uri="{BB962C8B-B14F-4D97-AF65-F5344CB8AC3E}">
        <p14:creationId xmlns:p14="http://schemas.microsoft.com/office/powerpoint/2010/main" val="27422734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B272-2249-4DAE-A87E-6FCB5CC2C30C}"/>
              </a:ext>
            </a:extLst>
          </p:cNvPr>
          <p:cNvSpPr>
            <a:spLocks noGrp="1"/>
          </p:cNvSpPr>
          <p:nvPr>
            <p:ph type="title"/>
          </p:nvPr>
        </p:nvSpPr>
        <p:spPr/>
        <p:txBody>
          <a:bodyPr/>
          <a:lstStyle/>
          <a:p>
            <a:r>
              <a:rPr lang="en-US" dirty="0">
                <a:latin typeface="+mn-lt"/>
              </a:rPr>
              <a:t>Naloxone Autoinjector</a:t>
            </a:r>
          </a:p>
        </p:txBody>
      </p:sp>
      <p:pic>
        <p:nvPicPr>
          <p:cNvPr id="4" name="Content Placeholder 3">
            <a:extLst>
              <a:ext uri="{FF2B5EF4-FFF2-40B4-BE49-F238E27FC236}">
                <a16:creationId xmlns:a16="http://schemas.microsoft.com/office/drawing/2014/main" id="{C3F42172-1C4C-43C7-AEBB-8550B6CA7A9F}"/>
              </a:ext>
            </a:extLst>
          </p:cNvPr>
          <p:cNvPicPr>
            <a:picLocks noGrp="1" noChangeAspect="1"/>
          </p:cNvPicPr>
          <p:nvPr>
            <p:ph idx="1"/>
          </p:nvPr>
        </p:nvPicPr>
        <p:blipFill>
          <a:blip r:embed="rId3"/>
          <a:stretch>
            <a:fillRect/>
          </a:stretch>
        </p:blipFill>
        <p:spPr>
          <a:xfrm>
            <a:off x="457200" y="1814977"/>
            <a:ext cx="8229600" cy="1816759"/>
          </a:xfrm>
          <a:prstGeom prst="rect">
            <a:avLst/>
          </a:prstGeom>
        </p:spPr>
      </p:pic>
      <p:sp>
        <p:nvSpPr>
          <p:cNvPr id="5" name="TextBox 4">
            <a:extLst>
              <a:ext uri="{FF2B5EF4-FFF2-40B4-BE49-F238E27FC236}">
                <a16:creationId xmlns:a16="http://schemas.microsoft.com/office/drawing/2014/main" id="{218F5091-02A8-467E-815D-B048DA8E62A9}"/>
              </a:ext>
            </a:extLst>
          </p:cNvPr>
          <p:cNvSpPr txBox="1"/>
          <p:nvPr/>
        </p:nvSpPr>
        <p:spPr>
          <a:xfrm>
            <a:off x="6272806" y="4912668"/>
            <a:ext cx="2867000" cy="230832"/>
          </a:xfrm>
          <a:prstGeom prst="rect">
            <a:avLst/>
          </a:prstGeom>
          <a:noFill/>
        </p:spPr>
        <p:txBody>
          <a:bodyPr wrap="square" rtlCol="0">
            <a:spAutoFit/>
          </a:bodyPr>
          <a:lstStyle/>
          <a:p>
            <a:r>
              <a:rPr lang="en-US" sz="900" dirty="0" err="1"/>
              <a:t>Evzio</a:t>
            </a:r>
            <a:r>
              <a:rPr lang="en-US" sz="900" dirty="0"/>
              <a:t> [package insert]. Cumberland, MD: </a:t>
            </a:r>
            <a:r>
              <a:rPr lang="en-US" sz="900" dirty="0" err="1"/>
              <a:t>Kaleo</a:t>
            </a:r>
            <a:r>
              <a:rPr lang="en-US" sz="900" dirty="0"/>
              <a:t>, Inc; 2019.</a:t>
            </a:r>
          </a:p>
        </p:txBody>
      </p:sp>
    </p:spTree>
    <p:extLst>
      <p:ext uri="{BB962C8B-B14F-4D97-AF65-F5344CB8AC3E}">
        <p14:creationId xmlns:p14="http://schemas.microsoft.com/office/powerpoint/2010/main" val="42914553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2CBF-9250-4CFD-8594-A8182F529974}"/>
              </a:ext>
            </a:extLst>
          </p:cNvPr>
          <p:cNvSpPr>
            <a:spLocks noGrp="1"/>
          </p:cNvSpPr>
          <p:nvPr>
            <p:ph type="title"/>
          </p:nvPr>
        </p:nvSpPr>
        <p:spPr/>
        <p:txBody>
          <a:bodyPr/>
          <a:lstStyle/>
          <a:p>
            <a:r>
              <a:rPr lang="en-US" dirty="0">
                <a:latin typeface="+mn-lt"/>
              </a:rPr>
              <a:t>Opioid Withdrawal</a:t>
            </a:r>
          </a:p>
        </p:txBody>
      </p:sp>
      <p:sp>
        <p:nvSpPr>
          <p:cNvPr id="3" name="Content Placeholder 2">
            <a:extLst>
              <a:ext uri="{FF2B5EF4-FFF2-40B4-BE49-F238E27FC236}">
                <a16:creationId xmlns:a16="http://schemas.microsoft.com/office/drawing/2014/main" id="{491B20E7-2795-4780-AFFE-4EE75F1B2EDA}"/>
              </a:ext>
            </a:extLst>
          </p:cNvPr>
          <p:cNvSpPr>
            <a:spLocks noGrp="1"/>
          </p:cNvSpPr>
          <p:nvPr>
            <p:ph idx="1"/>
          </p:nvPr>
        </p:nvSpPr>
        <p:spPr/>
        <p:txBody>
          <a:bodyPr/>
          <a:lstStyle/>
          <a:p>
            <a:r>
              <a:rPr lang="en-US" dirty="0">
                <a:latin typeface="+mn-lt"/>
              </a:rPr>
              <a:t>Timeline depends on half-life of opioid being used</a:t>
            </a:r>
          </a:p>
          <a:p>
            <a:r>
              <a:rPr lang="en-US" dirty="0">
                <a:latin typeface="+mn-lt"/>
              </a:rPr>
              <a:t>Peak withdrawal occurs between 36-72 hours and is usually complete with 5-8 days</a:t>
            </a:r>
          </a:p>
          <a:p>
            <a:r>
              <a:rPr lang="en-US" dirty="0">
                <a:latin typeface="+mn-lt"/>
              </a:rPr>
              <a:t>Non-life-threatening symptoms: nausea, diarrhea, coughing, lacrimation, mydriasis, rhinorrhea, sweating, chills, irritability, muscle twitches, piloerection, yawning, drug craving</a:t>
            </a:r>
          </a:p>
        </p:txBody>
      </p:sp>
      <p:sp>
        <p:nvSpPr>
          <p:cNvPr id="4" name="TextBox 3">
            <a:extLst>
              <a:ext uri="{FF2B5EF4-FFF2-40B4-BE49-F238E27FC236}">
                <a16:creationId xmlns:a16="http://schemas.microsoft.com/office/drawing/2014/main" id="{50FD23EC-02AB-4B17-A51F-A0C54AF3E66A}"/>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72199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BE5E-3272-4E75-A466-B43978396620}"/>
              </a:ext>
            </a:extLst>
          </p:cNvPr>
          <p:cNvSpPr>
            <a:spLocks noGrp="1"/>
          </p:cNvSpPr>
          <p:nvPr>
            <p:ph type="title"/>
          </p:nvPr>
        </p:nvSpPr>
        <p:spPr/>
        <p:txBody>
          <a:bodyPr/>
          <a:lstStyle/>
          <a:p>
            <a:r>
              <a:rPr lang="en-US" dirty="0">
                <a:latin typeface="+mn-lt"/>
              </a:rPr>
              <a:t>Opioid Withdrawal</a:t>
            </a:r>
          </a:p>
        </p:txBody>
      </p:sp>
      <p:graphicFrame>
        <p:nvGraphicFramePr>
          <p:cNvPr id="4" name="Content Placeholder 3">
            <a:extLst>
              <a:ext uri="{FF2B5EF4-FFF2-40B4-BE49-F238E27FC236}">
                <a16:creationId xmlns:a16="http://schemas.microsoft.com/office/drawing/2014/main" id="{289B9F1A-1686-47BD-A784-A58259B444B3}"/>
              </a:ext>
            </a:extLst>
          </p:cNvPr>
          <p:cNvGraphicFramePr>
            <a:graphicFrameLocks noGrp="1"/>
          </p:cNvGraphicFramePr>
          <p:nvPr>
            <p:ph idx="1"/>
            <p:extLst>
              <p:ext uri="{D42A27DB-BD31-4B8C-83A1-F6EECF244321}">
                <p14:modId xmlns:p14="http://schemas.microsoft.com/office/powerpoint/2010/main" val="3268695869"/>
              </p:ext>
            </p:extLst>
          </p:nvPr>
        </p:nvGraphicFramePr>
        <p:xfrm>
          <a:off x="457200" y="1044575"/>
          <a:ext cx="8229600" cy="3485900"/>
        </p:xfrm>
        <a:graphic>
          <a:graphicData uri="http://schemas.openxmlformats.org/drawingml/2006/table">
            <a:tbl>
              <a:tblPr firstRow="1" bandRow="1">
                <a:tableStyleId>{5C22544A-7EE6-4342-B048-85BDC9FD1C3A}</a:tableStyleId>
              </a:tblPr>
              <a:tblGrid>
                <a:gridCol w="3434668">
                  <a:extLst>
                    <a:ext uri="{9D8B030D-6E8A-4147-A177-3AD203B41FA5}">
                      <a16:colId xmlns:a16="http://schemas.microsoft.com/office/drawing/2014/main" val="1704135734"/>
                    </a:ext>
                  </a:extLst>
                </a:gridCol>
                <a:gridCol w="4794932">
                  <a:extLst>
                    <a:ext uri="{9D8B030D-6E8A-4147-A177-3AD203B41FA5}">
                      <a16:colId xmlns:a16="http://schemas.microsoft.com/office/drawing/2014/main" val="4213619146"/>
                    </a:ext>
                  </a:extLst>
                </a:gridCol>
              </a:tblGrid>
              <a:tr h="454864">
                <a:tc gridSpan="2">
                  <a:txBody>
                    <a:bodyPr/>
                    <a:lstStyle/>
                    <a:p>
                      <a:pPr algn="ctr"/>
                      <a:r>
                        <a:rPr lang="en-US" dirty="0"/>
                        <a:t>Non-FDA approved adjunctive medications to help with withdrawal symptoms</a:t>
                      </a:r>
                    </a:p>
                  </a:txBody>
                  <a:tcPr/>
                </a:tc>
                <a:tc hMerge="1">
                  <a:txBody>
                    <a:bodyPr/>
                    <a:lstStyle/>
                    <a:p>
                      <a:endParaRPr lang="en-US" dirty="0"/>
                    </a:p>
                  </a:txBody>
                  <a:tcPr/>
                </a:tc>
                <a:extLst>
                  <a:ext uri="{0D108BD9-81ED-4DB2-BD59-A6C34878D82A}">
                    <a16:rowId xmlns:a16="http://schemas.microsoft.com/office/drawing/2014/main" val="3862273157"/>
                  </a:ext>
                </a:extLst>
              </a:tr>
              <a:tr h="454864">
                <a:tc>
                  <a:txBody>
                    <a:bodyPr/>
                    <a:lstStyle/>
                    <a:p>
                      <a:r>
                        <a:rPr lang="en-US" dirty="0"/>
                        <a:t>Nausea, vomiting, diarrhea, cramps, sweating</a:t>
                      </a:r>
                    </a:p>
                  </a:txBody>
                  <a:tcPr/>
                </a:tc>
                <a:tc>
                  <a:txBody>
                    <a:bodyPr/>
                    <a:lstStyle/>
                    <a:p>
                      <a:r>
                        <a:rPr lang="en-US" dirty="0"/>
                        <a:t>Clonidine 0.1 mg PO 3 times daily</a:t>
                      </a:r>
                    </a:p>
                  </a:txBody>
                  <a:tcPr/>
                </a:tc>
                <a:extLst>
                  <a:ext uri="{0D108BD9-81ED-4DB2-BD59-A6C34878D82A}">
                    <a16:rowId xmlns:a16="http://schemas.microsoft.com/office/drawing/2014/main" val="3366446182"/>
                  </a:ext>
                </a:extLst>
              </a:tr>
              <a:tr h="454864">
                <a:tc>
                  <a:txBody>
                    <a:bodyPr/>
                    <a:lstStyle/>
                    <a:p>
                      <a:r>
                        <a:rPr lang="en-US" dirty="0"/>
                        <a:t>Diarrhea</a:t>
                      </a:r>
                    </a:p>
                  </a:txBody>
                  <a:tcPr/>
                </a:tc>
                <a:tc>
                  <a:txBody>
                    <a:bodyPr/>
                    <a:lstStyle/>
                    <a:p>
                      <a:r>
                        <a:rPr lang="en-US" dirty="0"/>
                        <a:t>Anti-diarrheal (e.g., loperamide 2 mg PO every 6 hours as needed)</a:t>
                      </a:r>
                    </a:p>
                  </a:txBody>
                  <a:tcPr/>
                </a:tc>
                <a:extLst>
                  <a:ext uri="{0D108BD9-81ED-4DB2-BD59-A6C34878D82A}">
                    <a16:rowId xmlns:a16="http://schemas.microsoft.com/office/drawing/2014/main" val="2362873372"/>
                  </a:ext>
                </a:extLst>
              </a:tr>
              <a:tr h="454864">
                <a:tc>
                  <a:txBody>
                    <a:bodyPr/>
                    <a:lstStyle/>
                    <a:p>
                      <a:r>
                        <a:rPr lang="en-US" dirty="0"/>
                        <a:t>Vomiting</a:t>
                      </a:r>
                    </a:p>
                  </a:txBody>
                  <a:tcPr/>
                </a:tc>
                <a:tc>
                  <a:txBody>
                    <a:bodyPr/>
                    <a:lstStyle/>
                    <a:p>
                      <a:r>
                        <a:rPr lang="en-US" dirty="0"/>
                        <a:t>Antiemetic (e.g., prochlorperazine10 mg PO every 6 hours as needed)</a:t>
                      </a:r>
                    </a:p>
                  </a:txBody>
                  <a:tcPr/>
                </a:tc>
                <a:extLst>
                  <a:ext uri="{0D108BD9-81ED-4DB2-BD59-A6C34878D82A}">
                    <a16:rowId xmlns:a16="http://schemas.microsoft.com/office/drawing/2014/main" val="263553225"/>
                  </a:ext>
                </a:extLst>
              </a:tr>
              <a:tr h="454864">
                <a:tc>
                  <a:txBody>
                    <a:bodyPr/>
                    <a:lstStyle/>
                    <a:p>
                      <a:r>
                        <a:rPr lang="en-US" dirty="0"/>
                        <a:t>Insomnia</a:t>
                      </a:r>
                    </a:p>
                  </a:txBody>
                  <a:tcPr/>
                </a:tc>
                <a:tc>
                  <a:txBody>
                    <a:bodyPr/>
                    <a:lstStyle/>
                    <a:p>
                      <a:r>
                        <a:rPr lang="en-US" dirty="0"/>
                        <a:t>Sleep aid (e.g., trazodone 50-100 mg PO nightly as needed)</a:t>
                      </a:r>
                    </a:p>
                  </a:txBody>
                  <a:tcPr/>
                </a:tc>
                <a:extLst>
                  <a:ext uri="{0D108BD9-81ED-4DB2-BD59-A6C34878D82A}">
                    <a16:rowId xmlns:a16="http://schemas.microsoft.com/office/drawing/2014/main" val="1541642399"/>
                  </a:ext>
                </a:extLst>
              </a:tr>
              <a:tr h="454864">
                <a:tc>
                  <a:txBody>
                    <a:bodyPr/>
                    <a:lstStyle/>
                    <a:p>
                      <a:r>
                        <a:rPr lang="en-US" dirty="0"/>
                        <a:t>Anxiety</a:t>
                      </a:r>
                    </a:p>
                  </a:txBody>
                  <a:tcPr/>
                </a:tc>
                <a:tc>
                  <a:txBody>
                    <a:bodyPr/>
                    <a:lstStyle/>
                    <a:p>
                      <a:r>
                        <a:rPr lang="en-US" dirty="0"/>
                        <a:t>Anxiolytic (e.g., hydroxyzine 25 mg PO every 6 hours as needed)</a:t>
                      </a:r>
                    </a:p>
                  </a:txBody>
                  <a:tcPr/>
                </a:tc>
                <a:extLst>
                  <a:ext uri="{0D108BD9-81ED-4DB2-BD59-A6C34878D82A}">
                    <a16:rowId xmlns:a16="http://schemas.microsoft.com/office/drawing/2014/main" val="488231019"/>
                  </a:ext>
                </a:extLst>
              </a:tr>
              <a:tr h="616871">
                <a:tc>
                  <a:txBody>
                    <a:bodyPr/>
                    <a:lstStyle/>
                    <a:p>
                      <a:r>
                        <a:rPr lang="en-US" dirty="0"/>
                        <a:t>Muscle cramps</a:t>
                      </a:r>
                    </a:p>
                  </a:txBody>
                  <a:tcPr/>
                </a:tc>
                <a:tc>
                  <a:txBody>
                    <a:bodyPr/>
                    <a:lstStyle/>
                    <a:p>
                      <a:r>
                        <a:rPr lang="en-US" dirty="0"/>
                        <a:t>Anti-inflammatory (e.g., ibuprofen 400-800 mg PO every 6 hours as needed), muscle relaxant (e.g., methocarbamol 500 mg PO 3 times daily as needed)</a:t>
                      </a:r>
                    </a:p>
                  </a:txBody>
                  <a:tcPr/>
                </a:tc>
                <a:extLst>
                  <a:ext uri="{0D108BD9-81ED-4DB2-BD59-A6C34878D82A}">
                    <a16:rowId xmlns:a16="http://schemas.microsoft.com/office/drawing/2014/main" val="1390048796"/>
                  </a:ext>
                </a:extLst>
              </a:tr>
            </a:tbl>
          </a:graphicData>
        </a:graphic>
      </p:graphicFrame>
      <p:sp>
        <p:nvSpPr>
          <p:cNvPr id="5" name="TextBox 4">
            <a:extLst>
              <a:ext uri="{FF2B5EF4-FFF2-40B4-BE49-F238E27FC236}">
                <a16:creationId xmlns:a16="http://schemas.microsoft.com/office/drawing/2014/main" id="{23A4E0EF-B43F-4CE5-AD16-A159839AC9F6}"/>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42875987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69A5-1E39-42F7-8BD8-1CAA81A2EA34}"/>
              </a:ext>
            </a:extLst>
          </p:cNvPr>
          <p:cNvSpPr>
            <a:spLocks noGrp="1"/>
          </p:cNvSpPr>
          <p:nvPr>
            <p:ph type="title"/>
          </p:nvPr>
        </p:nvSpPr>
        <p:spPr/>
        <p:txBody>
          <a:bodyPr/>
          <a:lstStyle/>
          <a:p>
            <a:r>
              <a:rPr lang="en-US" dirty="0">
                <a:latin typeface="+mn-lt"/>
              </a:rPr>
              <a:t>Opioid Use Disorder</a:t>
            </a:r>
          </a:p>
        </p:txBody>
      </p:sp>
      <p:sp>
        <p:nvSpPr>
          <p:cNvPr id="3" name="Content Placeholder 2">
            <a:extLst>
              <a:ext uri="{FF2B5EF4-FFF2-40B4-BE49-F238E27FC236}">
                <a16:creationId xmlns:a16="http://schemas.microsoft.com/office/drawing/2014/main" id="{C47E984C-13A4-4416-B1BA-F9999B8D3987}"/>
              </a:ext>
            </a:extLst>
          </p:cNvPr>
          <p:cNvSpPr>
            <a:spLocks noGrp="1"/>
          </p:cNvSpPr>
          <p:nvPr>
            <p:ph idx="1"/>
          </p:nvPr>
        </p:nvSpPr>
        <p:spPr/>
        <p:txBody>
          <a:bodyPr/>
          <a:lstStyle/>
          <a:p>
            <a:r>
              <a:rPr lang="en-US" dirty="0">
                <a:latin typeface="+mn-lt"/>
              </a:rPr>
              <a:t>Problematic pattern of opioid use with clinically significant distress or impairment</a:t>
            </a:r>
          </a:p>
          <a:p>
            <a:r>
              <a:rPr lang="en-US" dirty="0">
                <a:latin typeface="+mn-lt"/>
              </a:rPr>
              <a:t>Can involve misuse of prescribed opioid medications, use of diverted opioid medications, or use of illicitly obtained heroin</a:t>
            </a:r>
          </a:p>
        </p:txBody>
      </p:sp>
      <p:sp>
        <p:nvSpPr>
          <p:cNvPr id="4" name="TextBox 3">
            <a:extLst>
              <a:ext uri="{FF2B5EF4-FFF2-40B4-BE49-F238E27FC236}">
                <a16:creationId xmlns:a16="http://schemas.microsoft.com/office/drawing/2014/main" id="{8C140344-D113-4106-A032-DFAFA040BDD0}"/>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
        <p:nvSpPr>
          <p:cNvPr id="5" name="TextBox 4">
            <a:extLst>
              <a:ext uri="{FF2B5EF4-FFF2-40B4-BE49-F238E27FC236}">
                <a16:creationId xmlns:a16="http://schemas.microsoft.com/office/drawing/2014/main" id="{6FB6476B-E248-4EA2-BA27-D792E64CFEC7}"/>
              </a:ext>
            </a:extLst>
          </p:cNvPr>
          <p:cNvSpPr txBox="1"/>
          <p:nvPr/>
        </p:nvSpPr>
        <p:spPr>
          <a:xfrm>
            <a:off x="2211978" y="4805911"/>
            <a:ext cx="7001692" cy="230832"/>
          </a:xfrm>
          <a:prstGeom prst="rect">
            <a:avLst/>
          </a:prstGeom>
          <a:noFill/>
        </p:spPr>
        <p:txBody>
          <a:bodyPr wrap="square" rtlCol="0">
            <a:spAutoFit/>
          </a:bodyPr>
          <a:lstStyle/>
          <a:p>
            <a:r>
              <a:rPr lang="en-US" sz="900" dirty="0"/>
              <a:t>Strain E. Opioid use disorder: Epidemiology, pharmacology, clinical manifestations, course, screening, assessment, and diagnosis. UpToDate, 2019.</a:t>
            </a:r>
          </a:p>
        </p:txBody>
      </p:sp>
    </p:spTree>
    <p:extLst>
      <p:ext uri="{BB962C8B-B14F-4D97-AF65-F5344CB8AC3E}">
        <p14:creationId xmlns:p14="http://schemas.microsoft.com/office/powerpoint/2010/main" val="17648093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9270-6EAC-4C0E-93A7-CF956E47F386}"/>
              </a:ext>
            </a:extLst>
          </p:cNvPr>
          <p:cNvSpPr>
            <a:spLocks noGrp="1"/>
          </p:cNvSpPr>
          <p:nvPr>
            <p:ph type="title"/>
          </p:nvPr>
        </p:nvSpPr>
        <p:spPr>
          <a:xfrm>
            <a:off x="457199" y="307408"/>
            <a:ext cx="8490317" cy="650570"/>
          </a:xfrm>
        </p:spPr>
        <p:txBody>
          <a:bodyPr/>
          <a:lstStyle/>
          <a:p>
            <a:r>
              <a:rPr lang="en-US" dirty="0">
                <a:latin typeface="+mn-lt"/>
              </a:rPr>
              <a:t>Methadone</a:t>
            </a:r>
          </a:p>
        </p:txBody>
      </p:sp>
      <p:graphicFrame>
        <p:nvGraphicFramePr>
          <p:cNvPr id="4" name="Content Placeholder 3">
            <a:extLst>
              <a:ext uri="{FF2B5EF4-FFF2-40B4-BE49-F238E27FC236}">
                <a16:creationId xmlns:a16="http://schemas.microsoft.com/office/drawing/2014/main" id="{9776B37A-7710-4C43-995C-02BC379917C5}"/>
              </a:ext>
            </a:extLst>
          </p:cNvPr>
          <p:cNvGraphicFramePr>
            <a:graphicFrameLocks noGrp="1"/>
          </p:cNvGraphicFramePr>
          <p:nvPr>
            <p:ph idx="1"/>
            <p:extLst>
              <p:ext uri="{D42A27DB-BD31-4B8C-83A1-F6EECF244321}">
                <p14:modId xmlns:p14="http://schemas.microsoft.com/office/powerpoint/2010/main" val="4288981529"/>
              </p:ext>
            </p:extLst>
          </p:nvPr>
        </p:nvGraphicFramePr>
        <p:xfrm>
          <a:off x="457200" y="1044575"/>
          <a:ext cx="8229600" cy="3540009"/>
        </p:xfrm>
        <a:graphic>
          <a:graphicData uri="http://schemas.openxmlformats.org/drawingml/2006/table">
            <a:tbl>
              <a:tblPr bandRow="1">
                <a:tableStyleId>{5C22544A-7EE6-4342-B048-85BDC9FD1C3A}</a:tableStyleId>
              </a:tblPr>
              <a:tblGrid>
                <a:gridCol w="2467369">
                  <a:extLst>
                    <a:ext uri="{9D8B030D-6E8A-4147-A177-3AD203B41FA5}">
                      <a16:colId xmlns:a16="http://schemas.microsoft.com/office/drawing/2014/main" val="1088729099"/>
                    </a:ext>
                  </a:extLst>
                </a:gridCol>
                <a:gridCol w="5762231">
                  <a:extLst>
                    <a:ext uri="{9D8B030D-6E8A-4147-A177-3AD203B41FA5}">
                      <a16:colId xmlns:a16="http://schemas.microsoft.com/office/drawing/2014/main" val="1436999223"/>
                    </a:ext>
                  </a:extLst>
                </a:gridCol>
              </a:tblGrid>
              <a:tr h="638983">
                <a:tc>
                  <a:txBody>
                    <a:bodyPr/>
                    <a:lstStyle/>
                    <a:p>
                      <a:r>
                        <a:rPr lang="en-US" dirty="0"/>
                        <a:t>Mechanism of action</a:t>
                      </a:r>
                    </a:p>
                  </a:txBody>
                  <a:tcPr/>
                </a:tc>
                <a:tc>
                  <a:txBody>
                    <a:bodyPr/>
                    <a:lstStyle/>
                    <a:p>
                      <a:pPr marL="285750" indent="-285750">
                        <a:buFontTx/>
                        <a:buChar char="-"/>
                      </a:pPr>
                      <a:r>
                        <a:rPr lang="en-US" dirty="0"/>
                        <a:t>Full opioid agonist</a:t>
                      </a:r>
                    </a:p>
                    <a:p>
                      <a:pPr marL="285750" indent="-285750">
                        <a:buFontTx/>
                        <a:buChar char="-"/>
                      </a:pPr>
                      <a:endParaRPr lang="en-US" dirty="0"/>
                    </a:p>
                  </a:txBody>
                  <a:tcPr/>
                </a:tc>
                <a:extLst>
                  <a:ext uri="{0D108BD9-81ED-4DB2-BD59-A6C34878D82A}">
                    <a16:rowId xmlns:a16="http://schemas.microsoft.com/office/drawing/2014/main" val="1472996632"/>
                  </a:ext>
                </a:extLst>
              </a:tr>
              <a:tr h="638983">
                <a:tc>
                  <a:txBody>
                    <a:bodyPr/>
                    <a:lstStyle/>
                    <a:p>
                      <a:r>
                        <a:rPr lang="en-US" dirty="0"/>
                        <a:t>Usual Dose</a:t>
                      </a:r>
                    </a:p>
                  </a:txBody>
                  <a:tcPr/>
                </a:tc>
                <a:tc>
                  <a:txBody>
                    <a:bodyPr/>
                    <a:lstStyle/>
                    <a:p>
                      <a:pPr marL="285750" indent="-285750">
                        <a:buFontTx/>
                        <a:buChar char="-"/>
                      </a:pPr>
                      <a:r>
                        <a:rPr lang="en-US" dirty="0"/>
                        <a:t>80 to 120 mg</a:t>
                      </a:r>
                    </a:p>
                  </a:txBody>
                  <a:tcPr/>
                </a:tc>
                <a:extLst>
                  <a:ext uri="{0D108BD9-81ED-4DB2-BD59-A6C34878D82A}">
                    <a16:rowId xmlns:a16="http://schemas.microsoft.com/office/drawing/2014/main" val="3457856787"/>
                  </a:ext>
                </a:extLst>
              </a:tr>
              <a:tr h="638983">
                <a:tc>
                  <a:txBody>
                    <a:bodyPr/>
                    <a:lstStyle/>
                    <a:p>
                      <a:r>
                        <a:rPr lang="en-US" dirty="0"/>
                        <a:t>Side effects</a:t>
                      </a:r>
                    </a:p>
                  </a:txBody>
                  <a:tcPr/>
                </a:tc>
                <a:tc>
                  <a:txBody>
                    <a:bodyPr/>
                    <a:lstStyle/>
                    <a:p>
                      <a:pPr marL="285750" indent="-285750">
                        <a:buFontTx/>
                        <a:buChar char="-"/>
                      </a:pPr>
                      <a:r>
                        <a:rPr lang="en-US" dirty="0"/>
                        <a:t>Respiratory depression, QTc prolongation, hypotension, constipation, nausea/vomiting, sedation, dizziness</a:t>
                      </a:r>
                    </a:p>
                  </a:txBody>
                  <a:tcPr/>
                </a:tc>
                <a:extLst>
                  <a:ext uri="{0D108BD9-81ED-4DB2-BD59-A6C34878D82A}">
                    <a16:rowId xmlns:a16="http://schemas.microsoft.com/office/drawing/2014/main" val="544246947"/>
                  </a:ext>
                </a:extLst>
              </a:tr>
              <a:tr h="638983">
                <a:tc>
                  <a:txBody>
                    <a:bodyPr/>
                    <a:lstStyle/>
                    <a:p>
                      <a:r>
                        <a:rPr lang="en-US" dirty="0"/>
                        <a:t>Warnings/Precautions</a:t>
                      </a:r>
                    </a:p>
                  </a:txBody>
                  <a:tcPr/>
                </a:tc>
                <a:tc>
                  <a:txBody>
                    <a:bodyPr/>
                    <a:lstStyle/>
                    <a:p>
                      <a:pPr marL="285750" indent="-285750">
                        <a:buFontTx/>
                        <a:buChar char="-"/>
                      </a:pPr>
                      <a:r>
                        <a:rPr lang="en-US" dirty="0"/>
                        <a:t>Respiratory depression, acute asthma, paralytic ileus, concurrent monoamine oxidase inhibitor (MAOI) use</a:t>
                      </a:r>
                    </a:p>
                    <a:p>
                      <a:pPr marL="285750" indent="-285750">
                        <a:buFontTx/>
                        <a:buChar char="-"/>
                      </a:pPr>
                      <a:r>
                        <a:rPr lang="en-US" dirty="0"/>
                        <a:t>QTc prolongation</a:t>
                      </a:r>
                    </a:p>
                    <a:p>
                      <a:pPr marL="285750" indent="-285750">
                        <a:buFontTx/>
                        <a:buChar char="-"/>
                      </a:pPr>
                      <a:r>
                        <a:rPr lang="en-US" dirty="0"/>
                        <a:t>Risk of abuse and/or dependence</a:t>
                      </a:r>
                    </a:p>
                  </a:txBody>
                  <a:tcPr/>
                </a:tc>
                <a:extLst>
                  <a:ext uri="{0D108BD9-81ED-4DB2-BD59-A6C34878D82A}">
                    <a16:rowId xmlns:a16="http://schemas.microsoft.com/office/drawing/2014/main" val="2073790834"/>
                  </a:ext>
                </a:extLst>
              </a:tr>
              <a:tr h="638983">
                <a:tc>
                  <a:txBody>
                    <a:bodyPr/>
                    <a:lstStyle/>
                    <a:p>
                      <a:r>
                        <a:rPr lang="en-US" dirty="0"/>
                        <a:t>Patient education</a:t>
                      </a:r>
                    </a:p>
                  </a:txBody>
                  <a:tcPr/>
                </a:tc>
                <a:tc>
                  <a:txBody>
                    <a:bodyPr/>
                    <a:lstStyle/>
                    <a:p>
                      <a:pPr marL="285750" indent="-285750">
                        <a:buFontTx/>
                        <a:buChar char="-"/>
                      </a:pPr>
                      <a:r>
                        <a:rPr lang="en-US" dirty="0"/>
                        <a:t>Avoid CNS depressants (benzodiazepines, alcohol)</a:t>
                      </a:r>
                    </a:p>
                    <a:p>
                      <a:pPr marL="285750" indent="-285750">
                        <a:buFontTx/>
                        <a:buChar char="-"/>
                      </a:pPr>
                      <a:r>
                        <a:rPr lang="en-US" dirty="0"/>
                        <a:t>Onset for withdrawal symptoms within hours, duration of acute effect 24-36 hours</a:t>
                      </a:r>
                    </a:p>
                  </a:txBody>
                  <a:tcPr/>
                </a:tc>
                <a:extLst>
                  <a:ext uri="{0D108BD9-81ED-4DB2-BD59-A6C34878D82A}">
                    <a16:rowId xmlns:a16="http://schemas.microsoft.com/office/drawing/2014/main" val="3471658474"/>
                  </a:ext>
                </a:extLst>
              </a:tr>
            </a:tbl>
          </a:graphicData>
        </a:graphic>
      </p:graphicFrame>
      <p:sp>
        <p:nvSpPr>
          <p:cNvPr id="5" name="TextBox 4">
            <a:extLst>
              <a:ext uri="{FF2B5EF4-FFF2-40B4-BE49-F238E27FC236}">
                <a16:creationId xmlns:a16="http://schemas.microsoft.com/office/drawing/2014/main" id="{8F2DF3E4-B394-458F-9326-4C284598F8D1}"/>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4771712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95B7-E3AF-43C4-BA9B-13D3C88AFD91}"/>
              </a:ext>
            </a:extLst>
          </p:cNvPr>
          <p:cNvSpPr>
            <a:spLocks noGrp="1"/>
          </p:cNvSpPr>
          <p:nvPr>
            <p:ph type="title"/>
          </p:nvPr>
        </p:nvSpPr>
        <p:spPr>
          <a:xfrm>
            <a:off x="457200" y="83554"/>
            <a:ext cx="8686800" cy="931944"/>
          </a:xfrm>
        </p:spPr>
        <p:txBody>
          <a:bodyPr/>
          <a:lstStyle/>
          <a:p>
            <a:r>
              <a:rPr lang="en-US" dirty="0">
                <a:latin typeface="+mn-lt"/>
              </a:rPr>
              <a:t>Buprenorphine (+/- naloxone)</a:t>
            </a:r>
          </a:p>
        </p:txBody>
      </p:sp>
      <p:graphicFrame>
        <p:nvGraphicFramePr>
          <p:cNvPr id="4" name="Content Placeholder 3">
            <a:extLst>
              <a:ext uri="{FF2B5EF4-FFF2-40B4-BE49-F238E27FC236}">
                <a16:creationId xmlns:a16="http://schemas.microsoft.com/office/drawing/2014/main" id="{5ADB9605-1D48-4941-90F2-13E40450BF01}"/>
              </a:ext>
            </a:extLst>
          </p:cNvPr>
          <p:cNvGraphicFramePr>
            <a:graphicFrameLocks noGrp="1"/>
          </p:cNvGraphicFramePr>
          <p:nvPr>
            <p:ph idx="1"/>
            <p:extLst>
              <p:ext uri="{D42A27DB-BD31-4B8C-83A1-F6EECF244321}">
                <p14:modId xmlns:p14="http://schemas.microsoft.com/office/powerpoint/2010/main" val="610966780"/>
              </p:ext>
            </p:extLst>
          </p:nvPr>
        </p:nvGraphicFramePr>
        <p:xfrm>
          <a:off x="457200" y="1015498"/>
          <a:ext cx="8229600" cy="3622145"/>
        </p:xfrm>
        <a:graphic>
          <a:graphicData uri="http://schemas.openxmlformats.org/drawingml/2006/table">
            <a:tbl>
              <a:tblPr bandRow="1">
                <a:tableStyleId>{5C22544A-7EE6-4342-B048-85BDC9FD1C3A}</a:tableStyleId>
              </a:tblPr>
              <a:tblGrid>
                <a:gridCol w="3704897">
                  <a:extLst>
                    <a:ext uri="{9D8B030D-6E8A-4147-A177-3AD203B41FA5}">
                      <a16:colId xmlns:a16="http://schemas.microsoft.com/office/drawing/2014/main" val="3594068817"/>
                    </a:ext>
                  </a:extLst>
                </a:gridCol>
                <a:gridCol w="4524703">
                  <a:extLst>
                    <a:ext uri="{9D8B030D-6E8A-4147-A177-3AD203B41FA5}">
                      <a16:colId xmlns:a16="http://schemas.microsoft.com/office/drawing/2014/main" val="3845888843"/>
                    </a:ext>
                  </a:extLst>
                </a:gridCol>
              </a:tblGrid>
              <a:tr h="617408">
                <a:tc>
                  <a:txBody>
                    <a:bodyPr/>
                    <a:lstStyle/>
                    <a:p>
                      <a:r>
                        <a:rPr lang="en-US" dirty="0"/>
                        <a:t>Mechanism of action</a:t>
                      </a:r>
                    </a:p>
                  </a:txBody>
                  <a:tcPr/>
                </a:tc>
                <a:tc>
                  <a:txBody>
                    <a:bodyPr/>
                    <a:lstStyle/>
                    <a:p>
                      <a:pPr marL="285750" indent="-285750">
                        <a:buFontTx/>
                        <a:buChar char="-"/>
                      </a:pPr>
                      <a:r>
                        <a:rPr lang="en-US" dirty="0"/>
                        <a:t>Partial opioid receptor agonist</a:t>
                      </a:r>
                    </a:p>
                    <a:p>
                      <a:pPr marL="285750" indent="-285750">
                        <a:buFontTx/>
                        <a:buChar char="-"/>
                      </a:pPr>
                      <a:r>
                        <a:rPr lang="en-US" dirty="0"/>
                        <a:t>Reduces drug cravings and withdrawal symptoms</a:t>
                      </a:r>
                    </a:p>
                  </a:txBody>
                  <a:tcPr/>
                </a:tc>
                <a:extLst>
                  <a:ext uri="{0D108BD9-81ED-4DB2-BD59-A6C34878D82A}">
                    <a16:rowId xmlns:a16="http://schemas.microsoft.com/office/drawing/2014/main" val="4260977415"/>
                  </a:ext>
                </a:extLst>
              </a:tr>
              <a:tr h="617408">
                <a:tc>
                  <a:txBody>
                    <a:bodyPr/>
                    <a:lstStyle/>
                    <a:p>
                      <a:r>
                        <a:rPr lang="en-US" dirty="0"/>
                        <a:t>Usual Dose</a:t>
                      </a:r>
                    </a:p>
                  </a:txBody>
                  <a:tcPr/>
                </a:tc>
                <a:tc>
                  <a:txBody>
                    <a:bodyPr/>
                    <a:lstStyle/>
                    <a:p>
                      <a:pPr marL="285750" indent="-285750">
                        <a:buFontTx/>
                        <a:buChar char="-"/>
                      </a:pPr>
                      <a:r>
                        <a:rPr lang="en-US" dirty="0"/>
                        <a:t>16/4 mg</a:t>
                      </a:r>
                    </a:p>
                  </a:txBody>
                  <a:tcPr/>
                </a:tc>
                <a:extLst>
                  <a:ext uri="{0D108BD9-81ED-4DB2-BD59-A6C34878D82A}">
                    <a16:rowId xmlns:a16="http://schemas.microsoft.com/office/drawing/2014/main" val="235399682"/>
                  </a:ext>
                </a:extLst>
              </a:tr>
              <a:tr h="617408">
                <a:tc>
                  <a:txBody>
                    <a:bodyPr/>
                    <a:lstStyle/>
                    <a:p>
                      <a:r>
                        <a:rPr lang="en-US" dirty="0"/>
                        <a:t>Side effects</a:t>
                      </a:r>
                    </a:p>
                  </a:txBody>
                  <a:tcPr/>
                </a:tc>
                <a:tc>
                  <a:txBody>
                    <a:bodyPr/>
                    <a:lstStyle/>
                    <a:p>
                      <a:pPr marL="285750" indent="-285750">
                        <a:buFontTx/>
                        <a:buChar char="-"/>
                      </a:pPr>
                      <a:r>
                        <a:rPr lang="en-US" dirty="0"/>
                        <a:t>Headache, insomnia, nausea/vomiting, constipation</a:t>
                      </a:r>
                    </a:p>
                  </a:txBody>
                  <a:tcPr/>
                </a:tc>
                <a:extLst>
                  <a:ext uri="{0D108BD9-81ED-4DB2-BD59-A6C34878D82A}">
                    <a16:rowId xmlns:a16="http://schemas.microsoft.com/office/drawing/2014/main" val="2430223956"/>
                  </a:ext>
                </a:extLst>
              </a:tr>
              <a:tr h="725270">
                <a:tc>
                  <a:txBody>
                    <a:bodyPr/>
                    <a:lstStyle/>
                    <a:p>
                      <a:r>
                        <a:rPr lang="en-US" dirty="0"/>
                        <a:t>Warnings/Precautions</a:t>
                      </a:r>
                    </a:p>
                  </a:txBody>
                  <a:tcPr/>
                </a:tc>
                <a:tc>
                  <a:txBody>
                    <a:bodyPr/>
                    <a:lstStyle/>
                    <a:p>
                      <a:pPr marL="285750" indent="-285750">
                        <a:buFontTx/>
                        <a:buChar char="-"/>
                      </a:pPr>
                      <a:r>
                        <a:rPr lang="en-US" dirty="0"/>
                        <a:t>Cardiovascular and respiratory depression</a:t>
                      </a:r>
                    </a:p>
                    <a:p>
                      <a:pPr marL="285750" indent="-285750">
                        <a:buFontTx/>
                        <a:buChar char="-"/>
                      </a:pPr>
                      <a:r>
                        <a:rPr lang="en-US" dirty="0"/>
                        <a:t>Hepatic impairment</a:t>
                      </a:r>
                    </a:p>
                    <a:p>
                      <a:pPr marL="285750" indent="-285750">
                        <a:buFontTx/>
                        <a:buChar char="-"/>
                      </a:pPr>
                      <a:r>
                        <a:rPr lang="en-US" dirty="0"/>
                        <a:t>Abuse potential</a:t>
                      </a:r>
                    </a:p>
                  </a:txBody>
                  <a:tcPr/>
                </a:tc>
                <a:extLst>
                  <a:ext uri="{0D108BD9-81ED-4DB2-BD59-A6C34878D82A}">
                    <a16:rowId xmlns:a16="http://schemas.microsoft.com/office/drawing/2014/main" val="1060581457"/>
                  </a:ext>
                </a:extLst>
              </a:tr>
              <a:tr h="1044651">
                <a:tc>
                  <a:txBody>
                    <a:bodyPr/>
                    <a:lstStyle/>
                    <a:p>
                      <a:r>
                        <a:rPr lang="en-US" dirty="0"/>
                        <a:t>Patient education</a:t>
                      </a:r>
                    </a:p>
                  </a:txBody>
                  <a:tcPr/>
                </a:tc>
                <a:tc>
                  <a:txBody>
                    <a:bodyPr/>
                    <a:lstStyle/>
                    <a:p>
                      <a:pPr marL="285750" indent="-285750">
                        <a:buFontTx/>
                        <a:buChar char="-"/>
                      </a:pPr>
                      <a:r>
                        <a:rPr lang="en-US" dirty="0"/>
                        <a:t>Avoid benzodiazepines and other CNS depressants</a:t>
                      </a:r>
                    </a:p>
                    <a:p>
                      <a:pPr marL="285750" indent="-285750">
                        <a:buFontTx/>
                        <a:buChar char="-"/>
                      </a:pPr>
                      <a:r>
                        <a:rPr lang="en-US" dirty="0"/>
                        <a:t>Place under tongue until dissolved. Do not swallow whole.</a:t>
                      </a:r>
                    </a:p>
                    <a:p>
                      <a:pPr marL="285750" indent="-285750">
                        <a:buFontTx/>
                        <a:buChar char="-"/>
                      </a:pPr>
                      <a:r>
                        <a:rPr lang="en-US" dirty="0"/>
                        <a:t>Takes 20-40 minutes to alleviate withdrawal symptoms with a duration of action of 24-42 hours</a:t>
                      </a:r>
                    </a:p>
                  </a:txBody>
                  <a:tcPr/>
                </a:tc>
                <a:extLst>
                  <a:ext uri="{0D108BD9-81ED-4DB2-BD59-A6C34878D82A}">
                    <a16:rowId xmlns:a16="http://schemas.microsoft.com/office/drawing/2014/main" val="1924872779"/>
                  </a:ext>
                </a:extLst>
              </a:tr>
            </a:tbl>
          </a:graphicData>
        </a:graphic>
      </p:graphicFrame>
      <p:sp>
        <p:nvSpPr>
          <p:cNvPr id="5" name="TextBox 4">
            <a:extLst>
              <a:ext uri="{FF2B5EF4-FFF2-40B4-BE49-F238E27FC236}">
                <a16:creationId xmlns:a16="http://schemas.microsoft.com/office/drawing/2014/main" id="{4CBC20AF-B7C4-4CA6-AB83-4D7F9D3CEA65}"/>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70527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76FF-D8E9-4E8C-853D-CFC123E82968}"/>
              </a:ext>
            </a:extLst>
          </p:cNvPr>
          <p:cNvSpPr>
            <a:spLocks noGrp="1"/>
          </p:cNvSpPr>
          <p:nvPr>
            <p:ph type="title"/>
          </p:nvPr>
        </p:nvSpPr>
        <p:spPr/>
        <p:txBody>
          <a:bodyPr/>
          <a:lstStyle/>
          <a:p>
            <a:r>
              <a:rPr lang="en-US" dirty="0">
                <a:latin typeface="+mn-lt"/>
              </a:rPr>
              <a:t>Introduction</a:t>
            </a:r>
          </a:p>
        </p:txBody>
      </p:sp>
      <p:sp>
        <p:nvSpPr>
          <p:cNvPr id="3" name="Content Placeholder 2">
            <a:extLst>
              <a:ext uri="{FF2B5EF4-FFF2-40B4-BE49-F238E27FC236}">
                <a16:creationId xmlns:a16="http://schemas.microsoft.com/office/drawing/2014/main" id="{B4E9DC3D-40A7-4B91-A5F6-B1554F52E744}"/>
              </a:ext>
            </a:extLst>
          </p:cNvPr>
          <p:cNvSpPr>
            <a:spLocks noGrp="1"/>
          </p:cNvSpPr>
          <p:nvPr>
            <p:ph idx="1"/>
          </p:nvPr>
        </p:nvSpPr>
        <p:spPr/>
        <p:txBody>
          <a:bodyPr/>
          <a:lstStyle/>
          <a:p>
            <a:r>
              <a:rPr lang="en-US" dirty="0">
                <a:latin typeface="+mn-lt"/>
              </a:rPr>
              <a:t>Drug Interactions</a:t>
            </a:r>
          </a:p>
          <a:p>
            <a:pPr lvl="1"/>
            <a:r>
              <a:rPr lang="en-US" dirty="0">
                <a:latin typeface="+mn-lt"/>
              </a:rPr>
              <a:t>Defined as a change in the pharmacologic effect of a drug that results when it is given concurrently with another drug or with food</a:t>
            </a:r>
          </a:p>
          <a:p>
            <a:pPr lvl="1"/>
            <a:r>
              <a:rPr lang="en-US" dirty="0">
                <a:latin typeface="+mn-lt"/>
              </a:rPr>
              <a:t>Examples:</a:t>
            </a:r>
          </a:p>
          <a:p>
            <a:pPr lvl="2"/>
            <a:r>
              <a:rPr lang="en-US" dirty="0">
                <a:latin typeface="+mn-lt"/>
              </a:rPr>
              <a:t>Altered absorption/excretion</a:t>
            </a:r>
          </a:p>
          <a:p>
            <a:pPr lvl="2"/>
            <a:r>
              <a:rPr lang="en-US" dirty="0">
                <a:latin typeface="+mn-lt"/>
              </a:rPr>
              <a:t>Additive or antagonistic effects</a:t>
            </a:r>
          </a:p>
          <a:p>
            <a:pPr lvl="2"/>
            <a:endParaRPr lang="en-US" dirty="0"/>
          </a:p>
        </p:txBody>
      </p:sp>
      <p:sp>
        <p:nvSpPr>
          <p:cNvPr id="4" name="TextBox 3">
            <a:extLst>
              <a:ext uri="{FF2B5EF4-FFF2-40B4-BE49-F238E27FC236}">
                <a16:creationId xmlns:a16="http://schemas.microsoft.com/office/drawing/2014/main" id="{BDB7BC2E-0D83-4037-9C2F-52DD3FFF898A}"/>
              </a:ext>
            </a:extLst>
          </p:cNvPr>
          <p:cNvSpPr txBox="1"/>
          <p:nvPr/>
        </p:nvSpPr>
        <p:spPr>
          <a:xfrm>
            <a:off x="4572000" y="4942318"/>
            <a:ext cx="5287459" cy="369332"/>
          </a:xfrm>
          <a:prstGeom prst="rect">
            <a:avLst/>
          </a:prstGeom>
          <a:noFill/>
        </p:spPr>
        <p:txBody>
          <a:bodyPr wrap="square" rtlCol="0">
            <a:spAutoFit/>
          </a:bodyPr>
          <a:lstStyle/>
          <a:p>
            <a:r>
              <a:rPr lang="en-US" sz="900" dirty="0"/>
              <a:t>Stevens, Craig W., and George M. Brenner. </a:t>
            </a:r>
            <a:r>
              <a:rPr lang="en-US" sz="900" i="1" dirty="0"/>
              <a:t>Brenner and Stevens' Pharmacology</a:t>
            </a:r>
            <a:r>
              <a:rPr lang="en-US" sz="900" dirty="0"/>
              <a:t>. Elsevier, 2018.</a:t>
            </a:r>
          </a:p>
          <a:p>
            <a:endParaRPr lang="en-US" sz="900" dirty="0"/>
          </a:p>
        </p:txBody>
      </p:sp>
    </p:spTree>
    <p:extLst>
      <p:ext uri="{BB962C8B-B14F-4D97-AF65-F5344CB8AC3E}">
        <p14:creationId xmlns:p14="http://schemas.microsoft.com/office/powerpoint/2010/main" val="25124746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9213-FB2E-4799-9199-F8976C0A44CA}"/>
              </a:ext>
            </a:extLst>
          </p:cNvPr>
          <p:cNvSpPr>
            <a:spLocks noGrp="1"/>
          </p:cNvSpPr>
          <p:nvPr>
            <p:ph type="title"/>
          </p:nvPr>
        </p:nvSpPr>
        <p:spPr>
          <a:xfrm>
            <a:off x="457200" y="307408"/>
            <a:ext cx="8686800" cy="650570"/>
          </a:xfrm>
        </p:spPr>
        <p:txBody>
          <a:bodyPr/>
          <a:lstStyle/>
          <a:p>
            <a:r>
              <a:rPr lang="en-US" dirty="0">
                <a:latin typeface="+mn-lt"/>
              </a:rPr>
              <a:t>Naltrexone</a:t>
            </a:r>
          </a:p>
        </p:txBody>
      </p:sp>
      <p:graphicFrame>
        <p:nvGraphicFramePr>
          <p:cNvPr id="4" name="Content Placeholder 3">
            <a:extLst>
              <a:ext uri="{FF2B5EF4-FFF2-40B4-BE49-F238E27FC236}">
                <a16:creationId xmlns:a16="http://schemas.microsoft.com/office/drawing/2014/main" id="{DDA8A94D-736A-4A49-A163-E6AC3F9353A9}"/>
              </a:ext>
            </a:extLst>
          </p:cNvPr>
          <p:cNvGraphicFramePr>
            <a:graphicFrameLocks noGrp="1"/>
          </p:cNvGraphicFramePr>
          <p:nvPr>
            <p:ph idx="1"/>
            <p:extLst>
              <p:ext uri="{D42A27DB-BD31-4B8C-83A1-F6EECF244321}">
                <p14:modId xmlns:p14="http://schemas.microsoft.com/office/powerpoint/2010/main" val="1151628890"/>
              </p:ext>
            </p:extLst>
          </p:nvPr>
        </p:nvGraphicFramePr>
        <p:xfrm>
          <a:off x="457200" y="1044575"/>
          <a:ext cx="8229600" cy="3652006"/>
        </p:xfrm>
        <a:graphic>
          <a:graphicData uri="http://schemas.openxmlformats.org/drawingml/2006/table">
            <a:tbl>
              <a:tblPr bandRow="1">
                <a:tableStyleId>{5C22544A-7EE6-4342-B048-85BDC9FD1C3A}</a:tableStyleId>
              </a:tblPr>
              <a:tblGrid>
                <a:gridCol w="2255772">
                  <a:extLst>
                    <a:ext uri="{9D8B030D-6E8A-4147-A177-3AD203B41FA5}">
                      <a16:colId xmlns:a16="http://schemas.microsoft.com/office/drawing/2014/main" val="1334637407"/>
                    </a:ext>
                  </a:extLst>
                </a:gridCol>
                <a:gridCol w="5973828">
                  <a:extLst>
                    <a:ext uri="{9D8B030D-6E8A-4147-A177-3AD203B41FA5}">
                      <a16:colId xmlns:a16="http://schemas.microsoft.com/office/drawing/2014/main" val="3678706561"/>
                    </a:ext>
                  </a:extLst>
                </a:gridCol>
              </a:tblGrid>
              <a:tr h="660143">
                <a:tc>
                  <a:txBody>
                    <a:bodyPr/>
                    <a:lstStyle/>
                    <a:p>
                      <a:r>
                        <a:rPr lang="en-US" dirty="0"/>
                        <a:t>Mechanism of action</a:t>
                      </a:r>
                    </a:p>
                  </a:txBody>
                  <a:tcPr/>
                </a:tc>
                <a:tc>
                  <a:txBody>
                    <a:bodyPr/>
                    <a:lstStyle/>
                    <a:p>
                      <a:pPr marL="285750" marR="0" lvl="0" indent="-285750" algn="l" defTabSz="342900" rtl="0" eaLnBrk="1" fontAlgn="auto" latinLnBrk="0" hangingPunct="1">
                        <a:lnSpc>
                          <a:spcPct val="100000"/>
                        </a:lnSpc>
                        <a:spcBef>
                          <a:spcPts val="0"/>
                        </a:spcBef>
                        <a:spcAft>
                          <a:spcPts val="0"/>
                        </a:spcAft>
                        <a:buClrTx/>
                        <a:buSzTx/>
                        <a:buFontTx/>
                        <a:buChar char="-"/>
                        <a:tabLst/>
                        <a:defRPr/>
                      </a:pPr>
                      <a:r>
                        <a:rPr lang="en-US" dirty="0"/>
                        <a:t>Opioid receptor antagonist that blocks opioid molecules from attaching to opioid receptors</a:t>
                      </a:r>
                    </a:p>
                    <a:p>
                      <a:pPr marL="285750" marR="0" lvl="0" indent="-285750" algn="l" defTabSz="342900" rtl="0" eaLnBrk="1" fontAlgn="auto" latinLnBrk="0" hangingPunct="1">
                        <a:lnSpc>
                          <a:spcPct val="100000"/>
                        </a:lnSpc>
                        <a:spcBef>
                          <a:spcPts val="0"/>
                        </a:spcBef>
                        <a:spcAft>
                          <a:spcPts val="0"/>
                        </a:spcAft>
                        <a:buClrTx/>
                        <a:buSzTx/>
                        <a:buFontTx/>
                        <a:buChar char="-"/>
                        <a:tabLst/>
                        <a:defRPr/>
                      </a:pPr>
                      <a:r>
                        <a:rPr lang="en-US" dirty="0"/>
                        <a:t>Helps reduce opioid cravings</a:t>
                      </a:r>
                    </a:p>
                  </a:txBody>
                  <a:tcPr/>
                </a:tc>
                <a:extLst>
                  <a:ext uri="{0D108BD9-81ED-4DB2-BD59-A6C34878D82A}">
                    <a16:rowId xmlns:a16="http://schemas.microsoft.com/office/drawing/2014/main" val="1724428316"/>
                  </a:ext>
                </a:extLst>
              </a:tr>
              <a:tr h="660143">
                <a:tc>
                  <a:txBody>
                    <a:bodyPr/>
                    <a:lstStyle/>
                    <a:p>
                      <a:r>
                        <a:rPr lang="en-US" dirty="0"/>
                        <a:t>Usual Dose</a:t>
                      </a:r>
                    </a:p>
                  </a:txBody>
                  <a:tcPr/>
                </a:tc>
                <a:tc>
                  <a:txBody>
                    <a:bodyPr/>
                    <a:lstStyle/>
                    <a:p>
                      <a:pPr marL="285750" indent="-285750">
                        <a:buFontTx/>
                        <a:buChar char="-"/>
                      </a:pPr>
                      <a:r>
                        <a:rPr lang="en-US" dirty="0"/>
                        <a:t>Oral: 50 mg/day</a:t>
                      </a:r>
                    </a:p>
                    <a:p>
                      <a:pPr marL="285750" indent="-285750">
                        <a:buFontTx/>
                        <a:buChar char="-"/>
                      </a:pPr>
                      <a:r>
                        <a:rPr lang="en-US" dirty="0"/>
                        <a:t>Intramuscular (IM): 380 mg every 28 days</a:t>
                      </a:r>
                    </a:p>
                  </a:txBody>
                  <a:tcPr/>
                </a:tc>
                <a:extLst>
                  <a:ext uri="{0D108BD9-81ED-4DB2-BD59-A6C34878D82A}">
                    <a16:rowId xmlns:a16="http://schemas.microsoft.com/office/drawing/2014/main" val="1649778149"/>
                  </a:ext>
                </a:extLst>
              </a:tr>
              <a:tr h="660143">
                <a:tc>
                  <a:txBody>
                    <a:bodyPr/>
                    <a:lstStyle/>
                    <a:p>
                      <a:r>
                        <a:rPr lang="en-US" dirty="0"/>
                        <a:t>Side effects</a:t>
                      </a:r>
                    </a:p>
                  </a:txBody>
                  <a:tcPr/>
                </a:tc>
                <a:tc>
                  <a:txBody>
                    <a:bodyPr/>
                    <a:lstStyle/>
                    <a:p>
                      <a:pPr marL="285750" indent="-285750">
                        <a:buFontTx/>
                        <a:buChar char="-"/>
                      </a:pPr>
                      <a:r>
                        <a:rPr lang="en-US" dirty="0"/>
                        <a:t>Nausea, headache, insomnia, nervousness</a:t>
                      </a:r>
                    </a:p>
                  </a:txBody>
                  <a:tcPr/>
                </a:tc>
                <a:extLst>
                  <a:ext uri="{0D108BD9-81ED-4DB2-BD59-A6C34878D82A}">
                    <a16:rowId xmlns:a16="http://schemas.microsoft.com/office/drawing/2014/main" val="848596525"/>
                  </a:ext>
                </a:extLst>
              </a:tr>
              <a:tr h="660143">
                <a:tc>
                  <a:txBody>
                    <a:bodyPr/>
                    <a:lstStyle/>
                    <a:p>
                      <a:r>
                        <a:rPr lang="en-US" dirty="0"/>
                        <a:t>Warnings/Precautions</a:t>
                      </a:r>
                    </a:p>
                  </a:txBody>
                  <a:tcPr/>
                </a:tc>
                <a:tc>
                  <a:txBody>
                    <a:bodyPr/>
                    <a:lstStyle/>
                    <a:p>
                      <a:pPr marL="285750" indent="-285750">
                        <a:buFontTx/>
                        <a:buChar char="-"/>
                      </a:pPr>
                      <a:r>
                        <a:rPr lang="en-US" dirty="0"/>
                        <a:t>Opioid use within the last 7 to 10 days</a:t>
                      </a:r>
                    </a:p>
                    <a:p>
                      <a:pPr marL="285750" indent="-285750">
                        <a:buFontTx/>
                        <a:buChar char="-"/>
                      </a:pPr>
                      <a:r>
                        <a:rPr lang="en-US" dirty="0"/>
                        <a:t>Hepatitis and severe hepatic impairment</a:t>
                      </a:r>
                    </a:p>
                    <a:p>
                      <a:pPr marL="285750" indent="-285750">
                        <a:buFontTx/>
                        <a:buChar char="-"/>
                      </a:pPr>
                      <a:r>
                        <a:rPr lang="en-US" dirty="0"/>
                        <a:t>Black box warning: dose-related hepatocellular injury</a:t>
                      </a:r>
                    </a:p>
                  </a:txBody>
                  <a:tcPr/>
                </a:tc>
                <a:extLst>
                  <a:ext uri="{0D108BD9-81ED-4DB2-BD59-A6C34878D82A}">
                    <a16:rowId xmlns:a16="http://schemas.microsoft.com/office/drawing/2014/main" val="3677268410"/>
                  </a:ext>
                </a:extLst>
              </a:tr>
              <a:tr h="660143">
                <a:tc>
                  <a:txBody>
                    <a:bodyPr/>
                    <a:lstStyle/>
                    <a:p>
                      <a:r>
                        <a:rPr lang="en-US" dirty="0"/>
                        <a:t>Patient education</a:t>
                      </a:r>
                    </a:p>
                  </a:txBody>
                  <a:tcPr/>
                </a:tc>
                <a:tc>
                  <a:txBody>
                    <a:bodyPr/>
                    <a:lstStyle/>
                    <a:p>
                      <a:pPr marL="285750" indent="-285750">
                        <a:buFontTx/>
                        <a:buChar char="-"/>
                      </a:pPr>
                      <a:r>
                        <a:rPr lang="en-US" dirty="0"/>
                        <a:t>Carry wallet card to alert medical personnel they are taking naltrexone</a:t>
                      </a:r>
                    </a:p>
                    <a:p>
                      <a:pPr marL="285750" indent="-285750">
                        <a:buFontTx/>
                        <a:buChar char="-"/>
                      </a:pPr>
                      <a:r>
                        <a:rPr lang="en-US" dirty="0"/>
                        <a:t>Avoid use of opioid medications</a:t>
                      </a:r>
                    </a:p>
                    <a:p>
                      <a:pPr marL="285750" marR="0" lvl="0" indent="-285750" algn="l" defTabSz="342900" rtl="0" eaLnBrk="1" fontAlgn="auto" latinLnBrk="0" hangingPunct="1">
                        <a:lnSpc>
                          <a:spcPct val="100000"/>
                        </a:lnSpc>
                        <a:spcBef>
                          <a:spcPts val="0"/>
                        </a:spcBef>
                        <a:spcAft>
                          <a:spcPts val="0"/>
                        </a:spcAft>
                        <a:buClrTx/>
                        <a:buSzTx/>
                        <a:buFontTx/>
                        <a:buChar char="-"/>
                        <a:tabLst/>
                        <a:defRPr/>
                      </a:pPr>
                      <a:r>
                        <a:rPr lang="en-US" dirty="0"/>
                        <a:t>Injection may need a prior authorization and to come from mail order specialty pharmacy</a:t>
                      </a:r>
                    </a:p>
                  </a:txBody>
                  <a:tcPr/>
                </a:tc>
                <a:extLst>
                  <a:ext uri="{0D108BD9-81ED-4DB2-BD59-A6C34878D82A}">
                    <a16:rowId xmlns:a16="http://schemas.microsoft.com/office/drawing/2014/main" val="431615828"/>
                  </a:ext>
                </a:extLst>
              </a:tr>
            </a:tbl>
          </a:graphicData>
        </a:graphic>
      </p:graphicFrame>
      <p:sp>
        <p:nvSpPr>
          <p:cNvPr id="5" name="TextBox 4">
            <a:extLst>
              <a:ext uri="{FF2B5EF4-FFF2-40B4-BE49-F238E27FC236}">
                <a16:creationId xmlns:a16="http://schemas.microsoft.com/office/drawing/2014/main" id="{54C496DA-B24D-442E-8DC3-C5F300EE8E81}"/>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036079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436A-D404-41EB-9790-5223CA498AD0}"/>
              </a:ext>
            </a:extLst>
          </p:cNvPr>
          <p:cNvSpPr>
            <a:spLocks noGrp="1"/>
          </p:cNvSpPr>
          <p:nvPr>
            <p:ph type="title"/>
          </p:nvPr>
        </p:nvSpPr>
        <p:spPr/>
        <p:txBody>
          <a:bodyPr/>
          <a:lstStyle/>
          <a:p>
            <a:r>
              <a:rPr lang="en-US" dirty="0">
                <a:latin typeface="+mn-lt"/>
              </a:rPr>
              <a:t>Knowledge Check #1</a:t>
            </a:r>
          </a:p>
        </p:txBody>
      </p:sp>
      <p:sp>
        <p:nvSpPr>
          <p:cNvPr id="3" name="Content Placeholder 2">
            <a:extLst>
              <a:ext uri="{FF2B5EF4-FFF2-40B4-BE49-F238E27FC236}">
                <a16:creationId xmlns:a16="http://schemas.microsoft.com/office/drawing/2014/main" id="{753DBCFC-6FCA-4B8E-8769-2894494B72E1}"/>
              </a:ext>
            </a:extLst>
          </p:cNvPr>
          <p:cNvSpPr>
            <a:spLocks noGrp="1"/>
          </p:cNvSpPr>
          <p:nvPr>
            <p:ph idx="1"/>
          </p:nvPr>
        </p:nvSpPr>
        <p:spPr/>
        <p:txBody>
          <a:bodyPr/>
          <a:lstStyle/>
          <a:p>
            <a:pPr marL="0" indent="0">
              <a:buNone/>
            </a:pPr>
            <a:r>
              <a:rPr lang="en-US" dirty="0">
                <a:latin typeface="+mn-lt"/>
              </a:rPr>
              <a:t>Which of the following is FALSE regarding naltrexone use?</a:t>
            </a:r>
          </a:p>
          <a:p>
            <a:pPr marL="514350" indent="-514350">
              <a:buAutoNum type="alphaLcPeriod"/>
            </a:pPr>
            <a:r>
              <a:rPr lang="en-US" dirty="0">
                <a:latin typeface="+mn-lt"/>
              </a:rPr>
              <a:t>Naltrexone is an opioid receptor antagonist</a:t>
            </a:r>
          </a:p>
          <a:p>
            <a:pPr marL="514350" indent="-514350">
              <a:buAutoNum type="alphaLcPeriod"/>
            </a:pPr>
            <a:r>
              <a:rPr lang="en-US" dirty="0">
                <a:latin typeface="+mn-lt"/>
              </a:rPr>
              <a:t>Patient should carry wallet card to alert medical personnel that they take naltrexone</a:t>
            </a:r>
          </a:p>
          <a:p>
            <a:pPr marL="514350" indent="-514350">
              <a:buAutoNum type="alphaLcPeriod"/>
            </a:pPr>
            <a:r>
              <a:rPr lang="en-US" dirty="0">
                <a:latin typeface="+mn-lt"/>
              </a:rPr>
              <a:t>Common side effects include nausea and headache</a:t>
            </a:r>
          </a:p>
          <a:p>
            <a:pPr marL="514350" indent="-514350">
              <a:buAutoNum type="alphaLcPeriod"/>
            </a:pPr>
            <a:r>
              <a:rPr lang="en-US" dirty="0">
                <a:latin typeface="+mn-lt"/>
              </a:rPr>
              <a:t>Naltrexone can be started if last opioid use was 3-5 days ago</a:t>
            </a:r>
          </a:p>
          <a:p>
            <a:pPr marL="514350" indent="-514350">
              <a:buAutoNum type="alphaLcPeriod"/>
            </a:pPr>
            <a:endParaRPr lang="en-US" dirty="0"/>
          </a:p>
          <a:p>
            <a:pPr marL="514350" indent="-514350">
              <a:buAutoNum type="alphaLcPeriod"/>
            </a:pPr>
            <a:endParaRPr lang="en-US" dirty="0"/>
          </a:p>
        </p:txBody>
      </p:sp>
    </p:spTree>
    <p:extLst>
      <p:ext uri="{BB962C8B-B14F-4D97-AF65-F5344CB8AC3E}">
        <p14:creationId xmlns:p14="http://schemas.microsoft.com/office/powerpoint/2010/main" val="1746273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14A2-5155-43A5-B3CA-076C27D0CF5B}"/>
              </a:ext>
            </a:extLst>
          </p:cNvPr>
          <p:cNvSpPr>
            <a:spLocks noGrp="1"/>
          </p:cNvSpPr>
          <p:nvPr>
            <p:ph type="title"/>
          </p:nvPr>
        </p:nvSpPr>
        <p:spPr/>
        <p:txBody>
          <a:bodyPr/>
          <a:lstStyle/>
          <a:p>
            <a:r>
              <a:rPr lang="en-US" dirty="0">
                <a:latin typeface="+mn-lt"/>
              </a:rPr>
              <a:t>Knowledge Check #2</a:t>
            </a:r>
          </a:p>
        </p:txBody>
      </p:sp>
      <p:sp>
        <p:nvSpPr>
          <p:cNvPr id="3" name="Content Placeholder 2">
            <a:extLst>
              <a:ext uri="{FF2B5EF4-FFF2-40B4-BE49-F238E27FC236}">
                <a16:creationId xmlns:a16="http://schemas.microsoft.com/office/drawing/2014/main" id="{DB770BEC-266B-41C1-90BD-291CC94CC748}"/>
              </a:ext>
            </a:extLst>
          </p:cNvPr>
          <p:cNvSpPr>
            <a:spLocks noGrp="1"/>
          </p:cNvSpPr>
          <p:nvPr>
            <p:ph idx="1"/>
          </p:nvPr>
        </p:nvSpPr>
        <p:spPr/>
        <p:txBody>
          <a:bodyPr/>
          <a:lstStyle/>
          <a:p>
            <a:pPr marL="0" indent="0">
              <a:buNone/>
            </a:pPr>
            <a:r>
              <a:rPr lang="en-US" dirty="0">
                <a:latin typeface="+mn-lt"/>
              </a:rPr>
              <a:t>A patient arrives at your hospital with constricted pupils and slurred speech. Upon assessment, he is found to have low blood pressure and irregular breathing. What is the patient likely experiencing?</a:t>
            </a:r>
          </a:p>
          <a:p>
            <a:pPr marL="514350" indent="-514350">
              <a:buAutoNum type="alphaLcPeriod"/>
            </a:pPr>
            <a:r>
              <a:rPr lang="en-US" dirty="0">
                <a:latin typeface="+mn-lt"/>
              </a:rPr>
              <a:t>Opioid intoxication – give naloxone</a:t>
            </a:r>
          </a:p>
          <a:p>
            <a:pPr marL="514350" indent="-514350">
              <a:buAutoNum type="alphaLcPeriod"/>
            </a:pPr>
            <a:r>
              <a:rPr lang="en-US" dirty="0">
                <a:latin typeface="+mn-lt"/>
              </a:rPr>
              <a:t>Opioid withdrawal – give buprenorphine</a:t>
            </a:r>
          </a:p>
          <a:p>
            <a:pPr marL="514350" indent="-514350">
              <a:buAutoNum type="alphaLcPeriod"/>
            </a:pPr>
            <a:r>
              <a:rPr lang="en-US" dirty="0">
                <a:latin typeface="+mn-lt"/>
              </a:rPr>
              <a:t>Alcohol intoxication – give thiamine</a:t>
            </a:r>
          </a:p>
          <a:p>
            <a:pPr marL="514350" indent="-514350">
              <a:buAutoNum type="alphaLcPeriod"/>
            </a:pPr>
            <a:r>
              <a:rPr lang="en-US" dirty="0">
                <a:latin typeface="+mn-lt"/>
              </a:rPr>
              <a:t>Alcohol withdrawal – give lorazepam</a:t>
            </a:r>
          </a:p>
        </p:txBody>
      </p:sp>
    </p:spTree>
    <p:extLst>
      <p:ext uri="{BB962C8B-B14F-4D97-AF65-F5344CB8AC3E}">
        <p14:creationId xmlns:p14="http://schemas.microsoft.com/office/powerpoint/2010/main" val="2010949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18A275-984E-4D5D-A063-93A8B2F59658}"/>
              </a:ext>
            </a:extLst>
          </p:cNvPr>
          <p:cNvSpPr>
            <a:spLocks noGrp="1"/>
          </p:cNvSpPr>
          <p:nvPr>
            <p:ph type="title"/>
          </p:nvPr>
        </p:nvSpPr>
        <p:spPr/>
        <p:txBody>
          <a:bodyPr/>
          <a:lstStyle/>
          <a:p>
            <a:r>
              <a:rPr lang="en-US" dirty="0">
                <a:latin typeface="+mn-lt"/>
              </a:rPr>
              <a:t>Questions?</a:t>
            </a:r>
          </a:p>
        </p:txBody>
      </p:sp>
    </p:spTree>
    <p:extLst>
      <p:ext uri="{BB962C8B-B14F-4D97-AF65-F5344CB8AC3E}">
        <p14:creationId xmlns:p14="http://schemas.microsoft.com/office/powerpoint/2010/main" val="26488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05CD-6AB2-4158-B61C-D8FEA7778B46}"/>
              </a:ext>
            </a:extLst>
          </p:cNvPr>
          <p:cNvSpPr>
            <a:spLocks noGrp="1"/>
          </p:cNvSpPr>
          <p:nvPr>
            <p:ph type="title"/>
          </p:nvPr>
        </p:nvSpPr>
        <p:spPr/>
        <p:txBody>
          <a:bodyPr/>
          <a:lstStyle/>
          <a:p>
            <a:r>
              <a:rPr lang="en-US" dirty="0">
                <a:latin typeface="+mn-lt"/>
              </a:rPr>
              <a:t>Introduction</a:t>
            </a:r>
          </a:p>
        </p:txBody>
      </p:sp>
      <p:sp>
        <p:nvSpPr>
          <p:cNvPr id="3" name="Content Placeholder 2">
            <a:extLst>
              <a:ext uri="{FF2B5EF4-FFF2-40B4-BE49-F238E27FC236}">
                <a16:creationId xmlns:a16="http://schemas.microsoft.com/office/drawing/2014/main" id="{B290E081-1E0C-45A2-A6C0-19128A8C8AF5}"/>
              </a:ext>
            </a:extLst>
          </p:cNvPr>
          <p:cNvSpPr>
            <a:spLocks noGrp="1"/>
          </p:cNvSpPr>
          <p:nvPr>
            <p:ph idx="1"/>
          </p:nvPr>
        </p:nvSpPr>
        <p:spPr/>
        <p:txBody>
          <a:bodyPr/>
          <a:lstStyle/>
          <a:p>
            <a:r>
              <a:rPr lang="en-US" dirty="0">
                <a:latin typeface="+mn-lt"/>
              </a:rPr>
              <a:t>This presentation will not discuss:</a:t>
            </a:r>
          </a:p>
          <a:p>
            <a:pPr lvl="1"/>
            <a:r>
              <a:rPr lang="en-US" dirty="0">
                <a:latin typeface="+mn-lt"/>
              </a:rPr>
              <a:t>Child and adolescent dosing of medications</a:t>
            </a:r>
          </a:p>
          <a:p>
            <a:pPr lvl="1"/>
            <a:r>
              <a:rPr lang="en-US" dirty="0">
                <a:latin typeface="+mn-lt"/>
              </a:rPr>
              <a:t>Use of medications during pregnancy or breastfeeding</a:t>
            </a:r>
          </a:p>
          <a:p>
            <a:pPr lvl="1"/>
            <a:r>
              <a:rPr lang="en-US" dirty="0">
                <a:latin typeface="+mn-lt"/>
              </a:rPr>
              <a:t>Non FDA-approved uses for medications</a:t>
            </a:r>
          </a:p>
        </p:txBody>
      </p:sp>
    </p:spTree>
    <p:extLst>
      <p:ext uri="{BB962C8B-B14F-4D97-AF65-F5344CB8AC3E}">
        <p14:creationId xmlns:p14="http://schemas.microsoft.com/office/powerpoint/2010/main" val="118872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609A63-ABB5-4713-B70D-6C29C6EE5CB1}"/>
              </a:ext>
            </a:extLst>
          </p:cNvPr>
          <p:cNvSpPr>
            <a:spLocks noGrp="1"/>
          </p:cNvSpPr>
          <p:nvPr>
            <p:ph type="title"/>
          </p:nvPr>
        </p:nvSpPr>
        <p:spPr/>
        <p:txBody>
          <a:bodyPr/>
          <a:lstStyle/>
          <a:p>
            <a:r>
              <a:rPr lang="en-US" dirty="0">
                <a:latin typeface="+mn-lt"/>
              </a:rPr>
              <a:t>Anxiolytics </a:t>
            </a:r>
          </a:p>
        </p:txBody>
      </p:sp>
    </p:spTree>
    <p:extLst>
      <p:ext uri="{BB962C8B-B14F-4D97-AF65-F5344CB8AC3E}">
        <p14:creationId xmlns:p14="http://schemas.microsoft.com/office/powerpoint/2010/main" val="299941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CDF226-AA8E-44BF-98DA-E910ADA6C224}"/>
              </a:ext>
            </a:extLst>
          </p:cNvPr>
          <p:cNvSpPr>
            <a:spLocks noGrp="1"/>
          </p:cNvSpPr>
          <p:nvPr>
            <p:ph type="title"/>
          </p:nvPr>
        </p:nvSpPr>
        <p:spPr/>
        <p:txBody>
          <a:bodyPr/>
          <a:lstStyle/>
          <a:p>
            <a:r>
              <a:rPr lang="en-US" dirty="0">
                <a:latin typeface="+mn-lt"/>
              </a:rPr>
              <a:t>Antidepressants</a:t>
            </a:r>
          </a:p>
        </p:txBody>
      </p:sp>
      <p:graphicFrame>
        <p:nvGraphicFramePr>
          <p:cNvPr id="5" name="Content Placeholder 4">
            <a:extLst>
              <a:ext uri="{FF2B5EF4-FFF2-40B4-BE49-F238E27FC236}">
                <a16:creationId xmlns:a16="http://schemas.microsoft.com/office/drawing/2014/main" id="{502AF6FB-8BD9-4C4A-AC6A-AD118897660B}"/>
              </a:ext>
            </a:extLst>
          </p:cNvPr>
          <p:cNvGraphicFramePr>
            <a:graphicFrameLocks noGrp="1"/>
          </p:cNvGraphicFramePr>
          <p:nvPr>
            <p:ph idx="1"/>
            <p:extLst>
              <p:ext uri="{D42A27DB-BD31-4B8C-83A1-F6EECF244321}">
                <p14:modId xmlns:p14="http://schemas.microsoft.com/office/powerpoint/2010/main" val="10855100"/>
              </p:ext>
            </p:extLst>
          </p:nvPr>
        </p:nvGraphicFramePr>
        <p:xfrm>
          <a:off x="457200" y="1044575"/>
          <a:ext cx="8104909" cy="3749888"/>
        </p:xfrm>
        <a:graphic>
          <a:graphicData uri="http://schemas.openxmlformats.org/drawingml/2006/table">
            <a:tbl>
              <a:tblPr firstRow="1" bandRow="1">
                <a:tableStyleId>{5C22544A-7EE6-4342-B048-85BDC9FD1C3A}</a:tableStyleId>
              </a:tblPr>
              <a:tblGrid>
                <a:gridCol w="1568083">
                  <a:extLst>
                    <a:ext uri="{9D8B030D-6E8A-4147-A177-3AD203B41FA5}">
                      <a16:colId xmlns:a16="http://schemas.microsoft.com/office/drawing/2014/main" val="1845885861"/>
                    </a:ext>
                  </a:extLst>
                </a:gridCol>
                <a:gridCol w="1284694">
                  <a:extLst>
                    <a:ext uri="{9D8B030D-6E8A-4147-A177-3AD203B41FA5}">
                      <a16:colId xmlns:a16="http://schemas.microsoft.com/office/drawing/2014/main" val="3567055645"/>
                    </a:ext>
                  </a:extLst>
                </a:gridCol>
                <a:gridCol w="1209124">
                  <a:extLst>
                    <a:ext uri="{9D8B030D-6E8A-4147-A177-3AD203B41FA5}">
                      <a16:colId xmlns:a16="http://schemas.microsoft.com/office/drawing/2014/main" val="1574076007"/>
                    </a:ext>
                  </a:extLst>
                </a:gridCol>
                <a:gridCol w="1262023">
                  <a:extLst>
                    <a:ext uri="{9D8B030D-6E8A-4147-A177-3AD203B41FA5}">
                      <a16:colId xmlns:a16="http://schemas.microsoft.com/office/drawing/2014/main" val="2789099828"/>
                    </a:ext>
                  </a:extLst>
                </a:gridCol>
                <a:gridCol w="1382936">
                  <a:extLst>
                    <a:ext uri="{9D8B030D-6E8A-4147-A177-3AD203B41FA5}">
                      <a16:colId xmlns:a16="http://schemas.microsoft.com/office/drawing/2014/main" val="3362605490"/>
                    </a:ext>
                  </a:extLst>
                </a:gridCol>
                <a:gridCol w="1398049">
                  <a:extLst>
                    <a:ext uri="{9D8B030D-6E8A-4147-A177-3AD203B41FA5}">
                      <a16:colId xmlns:a16="http://schemas.microsoft.com/office/drawing/2014/main" val="750612778"/>
                    </a:ext>
                  </a:extLst>
                </a:gridCol>
              </a:tblGrid>
              <a:tr h="323716">
                <a:tc gridSpan="6">
                  <a:txBody>
                    <a:bodyPr/>
                    <a:lstStyle/>
                    <a:p>
                      <a:pPr algn="ctr"/>
                      <a:r>
                        <a:rPr lang="en-US" sz="1200" dirty="0"/>
                        <a:t>Antidepressants with FDA Approved Indications for Select Anxiety Disorders </a:t>
                      </a:r>
                    </a:p>
                  </a:txBody>
                  <a:tcPr/>
                </a:tc>
                <a:tc hMerge="1">
                  <a:txBody>
                    <a:bodyPr/>
                    <a:lstStyle/>
                    <a:p>
                      <a:endParaRPr lang="en-US" dirty="0"/>
                    </a:p>
                  </a:txBody>
                  <a:tcPr vert="vert270"/>
                </a:tc>
                <a:tc hMerge="1">
                  <a:txBody>
                    <a:bodyPr/>
                    <a:lstStyle/>
                    <a:p>
                      <a:endParaRPr lang="en-US" dirty="0"/>
                    </a:p>
                  </a:txBody>
                  <a:tcPr vert="vert270"/>
                </a:tc>
                <a:tc hMerge="1">
                  <a:txBody>
                    <a:bodyPr/>
                    <a:lstStyle/>
                    <a:p>
                      <a:endParaRPr lang="en-US" dirty="0"/>
                    </a:p>
                  </a:txBody>
                  <a:tcPr vert="vert270"/>
                </a:tc>
                <a:tc hMerge="1">
                  <a:txBody>
                    <a:bodyPr/>
                    <a:lstStyle/>
                    <a:p>
                      <a:endParaRPr lang="en-US" dirty="0"/>
                    </a:p>
                  </a:txBody>
                  <a:tcPr vert="vert270"/>
                </a:tc>
                <a:tc hMerge="1">
                  <a:txBody>
                    <a:bodyPr/>
                    <a:lstStyle/>
                    <a:p>
                      <a:endParaRPr lang="en-US" dirty="0"/>
                    </a:p>
                  </a:txBody>
                  <a:tcPr vert="vert270"/>
                </a:tc>
                <a:extLst>
                  <a:ext uri="{0D108BD9-81ED-4DB2-BD59-A6C34878D82A}">
                    <a16:rowId xmlns:a16="http://schemas.microsoft.com/office/drawing/2014/main" val="4190894982"/>
                  </a:ext>
                </a:extLst>
              </a:tr>
              <a:tr h="664549">
                <a:tc>
                  <a:txBody>
                    <a:bodyPr/>
                    <a:lstStyle/>
                    <a:p>
                      <a:endParaRPr lang="en-US" sz="1200" dirty="0"/>
                    </a:p>
                  </a:txBody>
                  <a:tcPr/>
                </a:tc>
                <a:tc>
                  <a:txBody>
                    <a:bodyPr/>
                    <a:lstStyle/>
                    <a:p>
                      <a:r>
                        <a:rPr lang="en-US" sz="1200" dirty="0"/>
                        <a:t>General anxiety disorder (GAD)</a:t>
                      </a:r>
                    </a:p>
                  </a:txBody>
                  <a:tcPr/>
                </a:tc>
                <a:tc>
                  <a:txBody>
                    <a:bodyPr/>
                    <a:lstStyle/>
                    <a:p>
                      <a:r>
                        <a:rPr lang="en-US" sz="1200" dirty="0"/>
                        <a:t>Panic disorder (PD)</a:t>
                      </a:r>
                    </a:p>
                  </a:txBody>
                  <a:tcPr/>
                </a:tc>
                <a:tc>
                  <a:txBody>
                    <a:bodyPr/>
                    <a:lstStyle/>
                    <a:p>
                      <a:r>
                        <a:rPr lang="en-US" sz="1200" dirty="0"/>
                        <a:t>Post-traumatic stress disorder (PTSD)</a:t>
                      </a:r>
                    </a:p>
                  </a:txBody>
                  <a:tcPr/>
                </a:tc>
                <a:tc>
                  <a:txBody>
                    <a:bodyPr/>
                    <a:lstStyle/>
                    <a:p>
                      <a:r>
                        <a:rPr lang="en-US" sz="1200" dirty="0"/>
                        <a:t>Obsessive-compulsive disorder (OCD)</a:t>
                      </a:r>
                    </a:p>
                  </a:txBody>
                  <a:tcPr/>
                </a:tc>
                <a:tc>
                  <a:txBody>
                    <a:bodyPr/>
                    <a:lstStyle/>
                    <a:p>
                      <a:r>
                        <a:rPr lang="en-US" sz="1200" dirty="0"/>
                        <a:t>Social anxiety disorder (SAD)</a:t>
                      </a:r>
                    </a:p>
                  </a:txBody>
                  <a:tcPr/>
                </a:tc>
                <a:extLst>
                  <a:ext uri="{0D108BD9-81ED-4DB2-BD59-A6C34878D82A}">
                    <a16:rowId xmlns:a16="http://schemas.microsoft.com/office/drawing/2014/main" val="3240537867"/>
                  </a:ext>
                </a:extLst>
              </a:tr>
              <a:tr h="354479">
                <a:tc>
                  <a:txBody>
                    <a:bodyPr/>
                    <a:lstStyle/>
                    <a:p>
                      <a:r>
                        <a:rPr lang="en-US" sz="1200" dirty="0"/>
                        <a:t>Sertraline</a:t>
                      </a:r>
                    </a:p>
                  </a:txBody>
                  <a:tcPr/>
                </a:tc>
                <a:tc>
                  <a:txBody>
                    <a:bodyPr/>
                    <a:lstStyle/>
                    <a:p>
                      <a:pPr algn="ctr"/>
                      <a:endParaRPr lang="en-US" sz="1200" dirty="0"/>
                    </a:p>
                  </a:txBody>
                  <a:tcPr/>
                </a:tc>
                <a:tc>
                  <a:txBody>
                    <a:bodyPr/>
                    <a:lstStyle/>
                    <a:p>
                      <a:pPr algn="ctr"/>
                      <a:r>
                        <a:rPr lang="en-US" sz="1200" dirty="0"/>
                        <a:t>X</a:t>
                      </a:r>
                    </a:p>
                  </a:txBody>
                  <a:tcPr/>
                </a:tc>
                <a:tc>
                  <a:txBody>
                    <a:bodyPr/>
                    <a:lstStyle/>
                    <a:p>
                      <a:pPr algn="ctr"/>
                      <a:r>
                        <a:rPr lang="en-US" sz="1200" dirty="0"/>
                        <a:t>X</a:t>
                      </a:r>
                    </a:p>
                  </a:txBody>
                  <a:tcPr/>
                </a:tc>
                <a:tc>
                  <a:txBody>
                    <a:bodyPr/>
                    <a:lstStyle/>
                    <a:p>
                      <a:pPr algn="ctr"/>
                      <a:r>
                        <a:rPr lang="en-US" sz="1200" dirty="0"/>
                        <a:t>X</a:t>
                      </a:r>
                    </a:p>
                  </a:txBody>
                  <a:tcPr/>
                </a:tc>
                <a:tc>
                  <a:txBody>
                    <a:bodyPr/>
                    <a:lstStyle/>
                    <a:p>
                      <a:pPr algn="ctr"/>
                      <a:r>
                        <a:rPr lang="en-US" sz="1200" dirty="0"/>
                        <a:t>X</a:t>
                      </a:r>
                    </a:p>
                  </a:txBody>
                  <a:tcPr/>
                </a:tc>
                <a:extLst>
                  <a:ext uri="{0D108BD9-81ED-4DB2-BD59-A6C34878D82A}">
                    <a16:rowId xmlns:a16="http://schemas.microsoft.com/office/drawing/2014/main" val="584160866"/>
                  </a:ext>
                </a:extLst>
              </a:tr>
              <a:tr h="365118">
                <a:tc>
                  <a:txBody>
                    <a:bodyPr/>
                    <a:lstStyle/>
                    <a:p>
                      <a:r>
                        <a:rPr lang="en-US" sz="1200" dirty="0"/>
                        <a:t>Paroxetine</a:t>
                      </a:r>
                    </a:p>
                  </a:txBody>
                  <a:tcPr/>
                </a:tc>
                <a:tc>
                  <a:txBody>
                    <a:bodyPr/>
                    <a:lstStyle/>
                    <a:p>
                      <a:pPr algn="ctr"/>
                      <a:r>
                        <a:rPr lang="en-US" sz="1200" dirty="0"/>
                        <a:t>X</a:t>
                      </a:r>
                    </a:p>
                  </a:txBody>
                  <a:tcPr/>
                </a:tc>
                <a:tc>
                  <a:txBody>
                    <a:bodyPr/>
                    <a:lstStyle/>
                    <a:p>
                      <a:pPr algn="ctr"/>
                      <a:r>
                        <a:rPr lang="en-US" sz="1200" dirty="0"/>
                        <a:t>X</a:t>
                      </a:r>
                    </a:p>
                  </a:txBody>
                  <a:tcPr/>
                </a:tc>
                <a:tc>
                  <a:txBody>
                    <a:bodyPr/>
                    <a:lstStyle/>
                    <a:p>
                      <a:pPr algn="ctr"/>
                      <a:r>
                        <a:rPr lang="en-US" sz="1200" dirty="0"/>
                        <a:t>X</a:t>
                      </a:r>
                    </a:p>
                  </a:txBody>
                  <a:tcPr/>
                </a:tc>
                <a:tc>
                  <a:txBody>
                    <a:bodyPr/>
                    <a:lstStyle/>
                    <a:p>
                      <a:pPr algn="ctr"/>
                      <a:r>
                        <a:rPr lang="en-US" sz="1200" dirty="0"/>
                        <a:t>X</a:t>
                      </a:r>
                    </a:p>
                  </a:txBody>
                  <a:tcPr/>
                </a:tc>
                <a:tc>
                  <a:txBody>
                    <a:bodyPr/>
                    <a:lstStyle/>
                    <a:p>
                      <a:pPr algn="ctr"/>
                      <a:r>
                        <a:rPr lang="en-US" sz="1200" dirty="0"/>
                        <a:t>X</a:t>
                      </a:r>
                    </a:p>
                  </a:txBody>
                  <a:tcPr/>
                </a:tc>
                <a:extLst>
                  <a:ext uri="{0D108BD9-81ED-4DB2-BD59-A6C34878D82A}">
                    <a16:rowId xmlns:a16="http://schemas.microsoft.com/office/drawing/2014/main" val="1615599521"/>
                  </a:ext>
                </a:extLst>
              </a:tr>
              <a:tr h="324952">
                <a:tc>
                  <a:txBody>
                    <a:bodyPr/>
                    <a:lstStyle/>
                    <a:p>
                      <a:r>
                        <a:rPr lang="en-US" sz="1200" dirty="0"/>
                        <a:t>Escitalopram </a:t>
                      </a:r>
                    </a:p>
                  </a:txBody>
                  <a:tcPr/>
                </a:tc>
                <a:tc>
                  <a:txBody>
                    <a:bodyPr/>
                    <a:lstStyle/>
                    <a:p>
                      <a:pPr algn="ctr"/>
                      <a:r>
                        <a:rPr lang="en-US" sz="1200" dirty="0"/>
                        <a:t>X</a:t>
                      </a:r>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2547742257"/>
                  </a:ext>
                </a:extLst>
              </a:tr>
              <a:tr h="332509">
                <a:tc>
                  <a:txBody>
                    <a:bodyPr/>
                    <a:lstStyle/>
                    <a:p>
                      <a:r>
                        <a:rPr lang="en-US" sz="1200" dirty="0"/>
                        <a:t>Fluoxetine</a:t>
                      </a:r>
                    </a:p>
                  </a:txBody>
                  <a:tcPr/>
                </a:tc>
                <a:tc>
                  <a:txBody>
                    <a:bodyPr/>
                    <a:lstStyle/>
                    <a:p>
                      <a:pPr algn="ctr"/>
                      <a:endParaRPr lang="en-US" sz="1200" dirty="0"/>
                    </a:p>
                  </a:txBody>
                  <a:tcPr/>
                </a:tc>
                <a:tc>
                  <a:txBody>
                    <a:bodyPr/>
                    <a:lstStyle/>
                    <a:p>
                      <a:pPr algn="ctr"/>
                      <a:r>
                        <a:rPr lang="en-US" sz="1200" dirty="0"/>
                        <a:t>X</a:t>
                      </a:r>
                    </a:p>
                  </a:txBody>
                  <a:tcPr/>
                </a:tc>
                <a:tc>
                  <a:txBody>
                    <a:bodyPr/>
                    <a:lstStyle/>
                    <a:p>
                      <a:pPr algn="ctr"/>
                      <a:endParaRPr lang="en-US" sz="1200"/>
                    </a:p>
                  </a:txBody>
                  <a:tcPr/>
                </a:tc>
                <a:tc>
                  <a:txBody>
                    <a:bodyPr/>
                    <a:lstStyle/>
                    <a:p>
                      <a:pPr algn="ctr"/>
                      <a:r>
                        <a:rPr lang="en-US" sz="1200" dirty="0"/>
                        <a:t>X</a:t>
                      </a:r>
                    </a:p>
                  </a:txBody>
                  <a:tcPr/>
                </a:tc>
                <a:tc>
                  <a:txBody>
                    <a:bodyPr/>
                    <a:lstStyle/>
                    <a:p>
                      <a:pPr algn="ctr"/>
                      <a:endParaRPr lang="en-US" sz="1200"/>
                    </a:p>
                  </a:txBody>
                  <a:tcPr/>
                </a:tc>
                <a:extLst>
                  <a:ext uri="{0D108BD9-81ED-4DB2-BD59-A6C34878D82A}">
                    <a16:rowId xmlns:a16="http://schemas.microsoft.com/office/drawing/2014/main" val="2595428550"/>
                  </a:ext>
                </a:extLst>
              </a:tr>
              <a:tr h="308158">
                <a:tc>
                  <a:txBody>
                    <a:bodyPr/>
                    <a:lstStyle/>
                    <a:p>
                      <a:r>
                        <a:rPr lang="en-US" sz="1200" dirty="0"/>
                        <a:t>Fluvoxamine</a:t>
                      </a:r>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r>
                        <a:rPr lang="en-US" sz="1200" dirty="0"/>
                        <a:t>X</a:t>
                      </a:r>
                    </a:p>
                  </a:txBody>
                  <a:tcPr/>
                </a:tc>
                <a:tc>
                  <a:txBody>
                    <a:bodyPr/>
                    <a:lstStyle/>
                    <a:p>
                      <a:pPr algn="ctr"/>
                      <a:endParaRPr lang="en-US" sz="1200"/>
                    </a:p>
                  </a:txBody>
                  <a:tcPr/>
                </a:tc>
                <a:extLst>
                  <a:ext uri="{0D108BD9-81ED-4DB2-BD59-A6C34878D82A}">
                    <a16:rowId xmlns:a16="http://schemas.microsoft.com/office/drawing/2014/main" val="4265265224"/>
                  </a:ext>
                </a:extLst>
              </a:tr>
              <a:tr h="326632">
                <a:tc>
                  <a:txBody>
                    <a:bodyPr/>
                    <a:lstStyle/>
                    <a:p>
                      <a:r>
                        <a:rPr lang="en-US" sz="1200" dirty="0"/>
                        <a:t>Venlafaxine XR</a:t>
                      </a:r>
                    </a:p>
                  </a:txBody>
                  <a:tcPr/>
                </a:tc>
                <a:tc>
                  <a:txBody>
                    <a:bodyPr/>
                    <a:lstStyle/>
                    <a:p>
                      <a:pPr algn="ctr"/>
                      <a:r>
                        <a:rPr lang="en-US" sz="1200" dirty="0"/>
                        <a:t>X</a:t>
                      </a:r>
                    </a:p>
                  </a:txBody>
                  <a:tcPr/>
                </a:tc>
                <a:tc>
                  <a:txBody>
                    <a:bodyPr/>
                    <a:lstStyle/>
                    <a:p>
                      <a:pPr algn="ctr"/>
                      <a:r>
                        <a:rPr lang="en-US" sz="1200" dirty="0"/>
                        <a:t>X</a:t>
                      </a:r>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a:t>X</a:t>
                      </a:r>
                    </a:p>
                  </a:txBody>
                  <a:tcPr/>
                </a:tc>
                <a:extLst>
                  <a:ext uri="{0D108BD9-81ED-4DB2-BD59-A6C34878D82A}">
                    <a16:rowId xmlns:a16="http://schemas.microsoft.com/office/drawing/2014/main" val="3118918225"/>
                  </a:ext>
                </a:extLst>
              </a:tr>
              <a:tr h="386880">
                <a:tc>
                  <a:txBody>
                    <a:bodyPr/>
                    <a:lstStyle/>
                    <a:p>
                      <a:r>
                        <a:rPr lang="en-US" sz="1200" dirty="0"/>
                        <a:t>Duloxetine</a:t>
                      </a:r>
                    </a:p>
                  </a:txBody>
                  <a:tcPr/>
                </a:tc>
                <a:tc>
                  <a:txBody>
                    <a:bodyPr/>
                    <a:lstStyle/>
                    <a:p>
                      <a:pPr algn="ctr"/>
                      <a:r>
                        <a:rPr lang="en-US" sz="1200" dirty="0"/>
                        <a:t>X</a:t>
                      </a:r>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1979098925"/>
                  </a:ext>
                </a:extLst>
              </a:tr>
              <a:tr h="362895">
                <a:tc>
                  <a:txBody>
                    <a:bodyPr/>
                    <a:lstStyle/>
                    <a:p>
                      <a:r>
                        <a:rPr lang="en-US" sz="1200" dirty="0"/>
                        <a:t>Clomipramine</a:t>
                      </a:r>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a:t>X</a:t>
                      </a:r>
                    </a:p>
                  </a:txBody>
                  <a:tcPr/>
                </a:tc>
                <a:tc>
                  <a:txBody>
                    <a:bodyPr/>
                    <a:lstStyle/>
                    <a:p>
                      <a:pPr algn="ctr"/>
                      <a:endParaRPr lang="en-US" sz="1200" dirty="0"/>
                    </a:p>
                  </a:txBody>
                  <a:tcPr/>
                </a:tc>
                <a:extLst>
                  <a:ext uri="{0D108BD9-81ED-4DB2-BD59-A6C34878D82A}">
                    <a16:rowId xmlns:a16="http://schemas.microsoft.com/office/drawing/2014/main" val="3349666573"/>
                  </a:ext>
                </a:extLst>
              </a:tr>
            </a:tbl>
          </a:graphicData>
        </a:graphic>
      </p:graphicFrame>
      <p:sp>
        <p:nvSpPr>
          <p:cNvPr id="6" name="TextBox 5">
            <a:extLst>
              <a:ext uri="{FF2B5EF4-FFF2-40B4-BE49-F238E27FC236}">
                <a16:creationId xmlns:a16="http://schemas.microsoft.com/office/drawing/2014/main" id="{48722D9E-AC07-4874-A358-143B09617877}"/>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0876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BC50-C956-493E-B9A5-4C86E5A9777E}"/>
              </a:ext>
            </a:extLst>
          </p:cNvPr>
          <p:cNvSpPr>
            <a:spLocks noGrp="1"/>
          </p:cNvSpPr>
          <p:nvPr>
            <p:ph type="title"/>
          </p:nvPr>
        </p:nvSpPr>
        <p:spPr/>
        <p:txBody>
          <a:bodyPr/>
          <a:lstStyle/>
          <a:p>
            <a:r>
              <a:rPr lang="en-US" dirty="0">
                <a:latin typeface="+mn-lt"/>
              </a:rPr>
              <a:t>Benzodiazepines</a:t>
            </a:r>
          </a:p>
        </p:txBody>
      </p:sp>
      <p:graphicFrame>
        <p:nvGraphicFramePr>
          <p:cNvPr id="6" name="Content Placeholder 5">
            <a:extLst>
              <a:ext uri="{FF2B5EF4-FFF2-40B4-BE49-F238E27FC236}">
                <a16:creationId xmlns:a16="http://schemas.microsoft.com/office/drawing/2014/main" id="{17D394F6-BFAE-492B-80FA-B0C53DD43D56}"/>
              </a:ext>
            </a:extLst>
          </p:cNvPr>
          <p:cNvGraphicFramePr>
            <a:graphicFrameLocks noGrp="1"/>
          </p:cNvGraphicFramePr>
          <p:nvPr>
            <p:ph idx="1"/>
            <p:extLst>
              <p:ext uri="{D42A27DB-BD31-4B8C-83A1-F6EECF244321}">
                <p14:modId xmlns:p14="http://schemas.microsoft.com/office/powerpoint/2010/main" val="412163781"/>
              </p:ext>
            </p:extLst>
          </p:nvPr>
        </p:nvGraphicFramePr>
        <p:xfrm>
          <a:off x="457200" y="1459230"/>
          <a:ext cx="8229600" cy="250611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76178979"/>
                    </a:ext>
                  </a:extLst>
                </a:gridCol>
                <a:gridCol w="2743200">
                  <a:extLst>
                    <a:ext uri="{9D8B030D-6E8A-4147-A177-3AD203B41FA5}">
                      <a16:colId xmlns:a16="http://schemas.microsoft.com/office/drawing/2014/main" val="25778053"/>
                    </a:ext>
                  </a:extLst>
                </a:gridCol>
                <a:gridCol w="2743200">
                  <a:extLst>
                    <a:ext uri="{9D8B030D-6E8A-4147-A177-3AD203B41FA5}">
                      <a16:colId xmlns:a16="http://schemas.microsoft.com/office/drawing/2014/main" val="3554318727"/>
                    </a:ext>
                  </a:extLst>
                </a:gridCol>
              </a:tblGrid>
              <a:tr h="626529">
                <a:tc gridSpan="3">
                  <a:txBody>
                    <a:bodyPr/>
                    <a:lstStyle/>
                    <a:p>
                      <a:pPr algn="ctr"/>
                      <a:r>
                        <a:rPr lang="en-US" sz="1800" dirty="0"/>
                        <a:t>FDA Approved Benzodiazepines for Anxiety Disorder</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95296283"/>
                  </a:ext>
                </a:extLst>
              </a:tr>
              <a:tr h="626529">
                <a:tc>
                  <a:txBody>
                    <a:bodyPr/>
                    <a:lstStyle/>
                    <a:p>
                      <a:pPr algn="ctr"/>
                      <a:r>
                        <a:rPr lang="en-US" sz="1800" dirty="0"/>
                        <a:t>Alprazolam</a:t>
                      </a:r>
                    </a:p>
                  </a:txBody>
                  <a:tcPr/>
                </a:tc>
                <a:tc>
                  <a:txBody>
                    <a:bodyPr/>
                    <a:lstStyle/>
                    <a:p>
                      <a:pPr algn="ctr"/>
                      <a:r>
                        <a:rPr lang="en-US" sz="1800" dirty="0"/>
                        <a:t>Chlordiazepoxide</a:t>
                      </a:r>
                    </a:p>
                  </a:txBody>
                  <a:tcPr/>
                </a:tc>
                <a:tc>
                  <a:txBody>
                    <a:bodyPr/>
                    <a:lstStyle/>
                    <a:p>
                      <a:pPr algn="ctr"/>
                      <a:r>
                        <a:rPr lang="en-US" sz="1800" dirty="0"/>
                        <a:t>Clorazepate</a:t>
                      </a:r>
                    </a:p>
                  </a:txBody>
                  <a:tcPr/>
                </a:tc>
                <a:extLst>
                  <a:ext uri="{0D108BD9-81ED-4DB2-BD59-A6C34878D82A}">
                    <a16:rowId xmlns:a16="http://schemas.microsoft.com/office/drawing/2014/main" val="1552510663"/>
                  </a:ext>
                </a:extLst>
              </a:tr>
              <a:tr h="626529">
                <a:tc>
                  <a:txBody>
                    <a:bodyPr/>
                    <a:lstStyle/>
                    <a:p>
                      <a:pPr algn="ctr"/>
                      <a:r>
                        <a:rPr lang="en-US" sz="1800" dirty="0"/>
                        <a:t>Clonazepam</a:t>
                      </a:r>
                    </a:p>
                  </a:txBody>
                  <a:tcPr/>
                </a:tc>
                <a:tc>
                  <a:txBody>
                    <a:bodyPr/>
                    <a:lstStyle/>
                    <a:p>
                      <a:pPr algn="ctr"/>
                      <a:r>
                        <a:rPr lang="en-US" sz="1800" dirty="0"/>
                        <a:t>Diazepam</a:t>
                      </a:r>
                    </a:p>
                  </a:txBody>
                  <a:tcPr/>
                </a:tc>
                <a:tc>
                  <a:txBody>
                    <a:bodyPr/>
                    <a:lstStyle/>
                    <a:p>
                      <a:pPr algn="ctr"/>
                      <a:r>
                        <a:rPr lang="en-US" sz="1800" dirty="0"/>
                        <a:t>Lorazepam</a:t>
                      </a:r>
                    </a:p>
                  </a:txBody>
                  <a:tcPr/>
                </a:tc>
                <a:extLst>
                  <a:ext uri="{0D108BD9-81ED-4DB2-BD59-A6C34878D82A}">
                    <a16:rowId xmlns:a16="http://schemas.microsoft.com/office/drawing/2014/main" val="1780254289"/>
                  </a:ext>
                </a:extLst>
              </a:tr>
              <a:tr h="626529">
                <a:tc>
                  <a:txBody>
                    <a:bodyPr/>
                    <a:lstStyle/>
                    <a:p>
                      <a:pPr algn="ctr"/>
                      <a:endParaRPr lang="en-US" sz="1800" dirty="0"/>
                    </a:p>
                  </a:txBody>
                  <a:tcPr>
                    <a:solidFill>
                      <a:schemeClr val="bg1"/>
                    </a:solidFill>
                  </a:tcPr>
                </a:tc>
                <a:tc>
                  <a:txBody>
                    <a:bodyPr/>
                    <a:lstStyle/>
                    <a:p>
                      <a:pPr algn="ctr"/>
                      <a:r>
                        <a:rPr lang="en-US" sz="1800" dirty="0"/>
                        <a:t>Oxazepam</a:t>
                      </a:r>
                    </a:p>
                  </a:txBody>
                  <a:tcPr/>
                </a:tc>
                <a:tc>
                  <a:txBody>
                    <a:bodyPr/>
                    <a:lstStyle/>
                    <a:p>
                      <a:pPr algn="ctr"/>
                      <a:endParaRPr lang="en-US" sz="1800" dirty="0"/>
                    </a:p>
                  </a:txBody>
                  <a:tcPr>
                    <a:solidFill>
                      <a:schemeClr val="bg1"/>
                    </a:solidFill>
                  </a:tcPr>
                </a:tc>
                <a:extLst>
                  <a:ext uri="{0D108BD9-81ED-4DB2-BD59-A6C34878D82A}">
                    <a16:rowId xmlns:a16="http://schemas.microsoft.com/office/drawing/2014/main" val="2937920670"/>
                  </a:ext>
                </a:extLst>
              </a:tr>
            </a:tbl>
          </a:graphicData>
        </a:graphic>
      </p:graphicFrame>
    </p:spTree>
    <p:extLst>
      <p:ext uri="{BB962C8B-B14F-4D97-AF65-F5344CB8AC3E}">
        <p14:creationId xmlns:p14="http://schemas.microsoft.com/office/powerpoint/2010/main" val="378225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E496-3D83-4D45-AB2F-DB3D655DCBDC}"/>
              </a:ext>
            </a:extLst>
          </p:cNvPr>
          <p:cNvSpPr>
            <a:spLocks noGrp="1"/>
          </p:cNvSpPr>
          <p:nvPr>
            <p:ph type="title"/>
          </p:nvPr>
        </p:nvSpPr>
        <p:spPr/>
        <p:txBody>
          <a:bodyPr/>
          <a:lstStyle/>
          <a:p>
            <a:r>
              <a:rPr lang="en-US" dirty="0">
                <a:latin typeface="+mn-lt"/>
              </a:rPr>
              <a:t>Benzodiazepines</a:t>
            </a:r>
          </a:p>
        </p:txBody>
      </p:sp>
      <p:sp>
        <p:nvSpPr>
          <p:cNvPr id="3" name="Content Placeholder 2">
            <a:extLst>
              <a:ext uri="{FF2B5EF4-FFF2-40B4-BE49-F238E27FC236}">
                <a16:creationId xmlns:a16="http://schemas.microsoft.com/office/drawing/2014/main" id="{E4DAB82F-D137-482A-A7ED-C8460CEF8CC2}"/>
              </a:ext>
            </a:extLst>
          </p:cNvPr>
          <p:cNvSpPr>
            <a:spLocks noGrp="1"/>
          </p:cNvSpPr>
          <p:nvPr>
            <p:ph idx="1"/>
          </p:nvPr>
        </p:nvSpPr>
        <p:spPr>
          <a:xfrm>
            <a:off x="457200" y="1043912"/>
            <a:ext cx="8229600" cy="3358587"/>
          </a:xfrm>
        </p:spPr>
        <p:txBody>
          <a:bodyPr/>
          <a:lstStyle/>
          <a:p>
            <a:r>
              <a:rPr lang="en-US" dirty="0">
                <a:latin typeface="+mn-lt"/>
              </a:rPr>
              <a:t>Effective in the acute treatment of anxiety and provide rapid relief of symptoms</a:t>
            </a:r>
          </a:p>
          <a:p>
            <a:r>
              <a:rPr lang="en-US" dirty="0">
                <a:latin typeface="+mn-lt"/>
              </a:rPr>
              <a:t>Should only be used for 2-3 weeks until the antidepressant begins to work</a:t>
            </a:r>
          </a:p>
          <a:p>
            <a:r>
              <a:rPr lang="en-US" dirty="0">
                <a:latin typeface="+mn-lt"/>
              </a:rPr>
              <a:t>Long term use not recommended because of concerns for physiological and psychological dependence</a:t>
            </a:r>
          </a:p>
        </p:txBody>
      </p:sp>
      <p:sp>
        <p:nvSpPr>
          <p:cNvPr id="5" name="TextBox 4">
            <a:extLst>
              <a:ext uri="{FF2B5EF4-FFF2-40B4-BE49-F238E27FC236}">
                <a16:creationId xmlns:a16="http://schemas.microsoft.com/office/drawing/2014/main" id="{0FF780E4-791C-4455-B674-E7BE11374FB8}"/>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94101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5BF6-821C-4A85-919B-499B5A3F4375}"/>
              </a:ext>
            </a:extLst>
          </p:cNvPr>
          <p:cNvSpPr>
            <a:spLocks noGrp="1"/>
          </p:cNvSpPr>
          <p:nvPr>
            <p:ph type="title"/>
          </p:nvPr>
        </p:nvSpPr>
        <p:spPr/>
        <p:txBody>
          <a:bodyPr/>
          <a:lstStyle/>
          <a:p>
            <a:r>
              <a:rPr lang="en-US" dirty="0">
                <a:latin typeface="+mn-lt"/>
              </a:rPr>
              <a:t>Other Anxiolytics</a:t>
            </a:r>
          </a:p>
        </p:txBody>
      </p:sp>
      <p:graphicFrame>
        <p:nvGraphicFramePr>
          <p:cNvPr id="4" name="Content Placeholder 3">
            <a:extLst>
              <a:ext uri="{FF2B5EF4-FFF2-40B4-BE49-F238E27FC236}">
                <a16:creationId xmlns:a16="http://schemas.microsoft.com/office/drawing/2014/main" id="{89401C2C-A777-46F1-B7E0-7A6C63056209}"/>
              </a:ext>
            </a:extLst>
          </p:cNvPr>
          <p:cNvGraphicFramePr>
            <a:graphicFrameLocks noGrp="1"/>
          </p:cNvGraphicFramePr>
          <p:nvPr>
            <p:ph idx="1"/>
            <p:extLst/>
          </p:nvPr>
        </p:nvGraphicFramePr>
        <p:xfrm>
          <a:off x="457200" y="1044575"/>
          <a:ext cx="8229600" cy="3840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41176060"/>
                    </a:ext>
                  </a:extLst>
                </a:gridCol>
                <a:gridCol w="4114800">
                  <a:extLst>
                    <a:ext uri="{9D8B030D-6E8A-4147-A177-3AD203B41FA5}">
                      <a16:colId xmlns:a16="http://schemas.microsoft.com/office/drawing/2014/main" val="217730682"/>
                    </a:ext>
                  </a:extLst>
                </a:gridCol>
              </a:tblGrid>
              <a:tr h="370840">
                <a:tc>
                  <a:txBody>
                    <a:bodyPr/>
                    <a:lstStyle/>
                    <a:p>
                      <a:r>
                        <a:rPr lang="en-US" dirty="0"/>
                        <a:t>FDA approved</a:t>
                      </a:r>
                    </a:p>
                  </a:txBody>
                  <a:tcPr/>
                </a:tc>
                <a:tc>
                  <a:txBody>
                    <a:bodyPr/>
                    <a:lstStyle/>
                    <a:p>
                      <a:r>
                        <a:rPr lang="en-US" dirty="0"/>
                        <a:t>Not FDA approved</a:t>
                      </a:r>
                    </a:p>
                  </a:txBody>
                  <a:tcPr/>
                </a:tc>
                <a:extLst>
                  <a:ext uri="{0D108BD9-81ED-4DB2-BD59-A6C34878D82A}">
                    <a16:rowId xmlns:a16="http://schemas.microsoft.com/office/drawing/2014/main" val="3302075110"/>
                  </a:ext>
                </a:extLst>
              </a:tr>
              <a:tr h="370840">
                <a:tc>
                  <a:txBody>
                    <a:bodyPr/>
                    <a:lstStyle/>
                    <a:p>
                      <a:r>
                        <a:rPr lang="en-US" dirty="0"/>
                        <a:t>Buspirone (GAD)</a:t>
                      </a:r>
                    </a:p>
                  </a:txBody>
                  <a:tcPr/>
                </a:tc>
                <a:tc>
                  <a:txBody>
                    <a:bodyPr/>
                    <a:lstStyle/>
                    <a:p>
                      <a:r>
                        <a:rPr lang="en-US" dirty="0"/>
                        <a:t>Other antidepressants</a:t>
                      </a:r>
                    </a:p>
                  </a:txBody>
                  <a:tcPr/>
                </a:tc>
                <a:extLst>
                  <a:ext uri="{0D108BD9-81ED-4DB2-BD59-A6C34878D82A}">
                    <a16:rowId xmlns:a16="http://schemas.microsoft.com/office/drawing/2014/main" val="4200028394"/>
                  </a:ext>
                </a:extLst>
              </a:tr>
              <a:tr h="370840">
                <a:tc>
                  <a:txBody>
                    <a:bodyPr/>
                    <a:lstStyle/>
                    <a:p>
                      <a:r>
                        <a:rPr lang="en-US" dirty="0"/>
                        <a:t>Hydroxyzine (GAD)</a:t>
                      </a:r>
                    </a:p>
                  </a:txBody>
                  <a:tcPr/>
                </a:tc>
                <a:tc>
                  <a:txBody>
                    <a:bodyPr/>
                    <a:lstStyle/>
                    <a:p>
                      <a:r>
                        <a:rPr lang="en-US" dirty="0"/>
                        <a:t>Gabapentin </a:t>
                      </a:r>
                    </a:p>
                  </a:txBody>
                  <a:tcPr/>
                </a:tc>
                <a:extLst>
                  <a:ext uri="{0D108BD9-81ED-4DB2-BD59-A6C34878D82A}">
                    <a16:rowId xmlns:a16="http://schemas.microsoft.com/office/drawing/2014/main" val="2651036612"/>
                  </a:ext>
                </a:extLst>
              </a:tr>
              <a:tr h="370840">
                <a:tc>
                  <a:txBody>
                    <a:bodyPr/>
                    <a:lstStyle/>
                    <a:p>
                      <a:endParaRPr lang="en-US" dirty="0"/>
                    </a:p>
                  </a:txBody>
                  <a:tcPr/>
                </a:tc>
                <a:tc>
                  <a:txBody>
                    <a:bodyPr/>
                    <a:lstStyle/>
                    <a:p>
                      <a:r>
                        <a:rPr lang="en-US" dirty="0"/>
                        <a:t>Pregabalin </a:t>
                      </a:r>
                    </a:p>
                  </a:txBody>
                  <a:tcPr/>
                </a:tc>
                <a:extLst>
                  <a:ext uri="{0D108BD9-81ED-4DB2-BD59-A6C34878D82A}">
                    <a16:rowId xmlns:a16="http://schemas.microsoft.com/office/drawing/2014/main" val="956943478"/>
                  </a:ext>
                </a:extLst>
              </a:tr>
              <a:tr h="370840">
                <a:tc>
                  <a:txBody>
                    <a:bodyPr/>
                    <a:lstStyle/>
                    <a:p>
                      <a:endParaRPr lang="en-US" dirty="0"/>
                    </a:p>
                  </a:txBody>
                  <a:tcPr/>
                </a:tc>
                <a:tc>
                  <a:txBody>
                    <a:bodyPr/>
                    <a:lstStyle/>
                    <a:p>
                      <a:r>
                        <a:rPr lang="en-US" dirty="0" err="1"/>
                        <a:t>Tigabine</a:t>
                      </a:r>
                      <a:r>
                        <a:rPr lang="en-US" dirty="0"/>
                        <a:t> </a:t>
                      </a:r>
                    </a:p>
                  </a:txBody>
                  <a:tcPr/>
                </a:tc>
                <a:extLst>
                  <a:ext uri="{0D108BD9-81ED-4DB2-BD59-A6C34878D82A}">
                    <a16:rowId xmlns:a16="http://schemas.microsoft.com/office/drawing/2014/main" val="1888167618"/>
                  </a:ext>
                </a:extLst>
              </a:tr>
              <a:tr h="370840">
                <a:tc>
                  <a:txBody>
                    <a:bodyPr/>
                    <a:lstStyle/>
                    <a:p>
                      <a:endParaRPr lang="en-US"/>
                    </a:p>
                  </a:txBody>
                  <a:tcPr/>
                </a:tc>
                <a:tc>
                  <a:txBody>
                    <a:bodyPr/>
                    <a:lstStyle/>
                    <a:p>
                      <a:r>
                        <a:rPr lang="en-US" dirty="0"/>
                        <a:t>Second generation antipsychotics</a:t>
                      </a:r>
                    </a:p>
                  </a:txBody>
                  <a:tcPr/>
                </a:tc>
                <a:extLst>
                  <a:ext uri="{0D108BD9-81ED-4DB2-BD59-A6C34878D82A}">
                    <a16:rowId xmlns:a16="http://schemas.microsoft.com/office/drawing/2014/main" val="2465336003"/>
                  </a:ext>
                </a:extLst>
              </a:tr>
              <a:tr h="370840">
                <a:tc>
                  <a:txBody>
                    <a:bodyPr/>
                    <a:lstStyle/>
                    <a:p>
                      <a:endParaRPr lang="en-US" dirty="0"/>
                    </a:p>
                  </a:txBody>
                  <a:tcPr/>
                </a:tc>
                <a:tc>
                  <a:txBody>
                    <a:bodyPr/>
                    <a:lstStyle/>
                    <a:p>
                      <a:r>
                        <a:rPr lang="en-US" dirty="0"/>
                        <a:t>Anticonvulsants </a:t>
                      </a:r>
                    </a:p>
                  </a:txBody>
                  <a:tcPr/>
                </a:tc>
                <a:extLst>
                  <a:ext uri="{0D108BD9-81ED-4DB2-BD59-A6C34878D82A}">
                    <a16:rowId xmlns:a16="http://schemas.microsoft.com/office/drawing/2014/main" val="3946468087"/>
                  </a:ext>
                </a:extLst>
              </a:tr>
              <a:tr h="370840">
                <a:tc>
                  <a:txBody>
                    <a:bodyPr/>
                    <a:lstStyle/>
                    <a:p>
                      <a:endParaRPr lang="en-US" dirty="0"/>
                    </a:p>
                  </a:txBody>
                  <a:tcPr/>
                </a:tc>
                <a:tc>
                  <a:txBody>
                    <a:bodyPr/>
                    <a:lstStyle/>
                    <a:p>
                      <a:r>
                        <a:rPr lang="en-US" dirty="0"/>
                        <a:t>Prazosin</a:t>
                      </a:r>
                    </a:p>
                  </a:txBody>
                  <a:tcPr/>
                </a:tc>
                <a:extLst>
                  <a:ext uri="{0D108BD9-81ED-4DB2-BD59-A6C34878D82A}">
                    <a16:rowId xmlns:a16="http://schemas.microsoft.com/office/drawing/2014/main" val="2788098182"/>
                  </a:ext>
                </a:extLst>
              </a:tr>
              <a:tr h="370840">
                <a:tc>
                  <a:txBody>
                    <a:bodyPr/>
                    <a:lstStyle/>
                    <a:p>
                      <a:endParaRPr lang="en-US" dirty="0"/>
                    </a:p>
                  </a:txBody>
                  <a:tcPr/>
                </a:tc>
                <a:tc>
                  <a:txBody>
                    <a:bodyPr/>
                    <a:lstStyle/>
                    <a:p>
                      <a:r>
                        <a:rPr lang="en-US" dirty="0"/>
                        <a:t>Clonidine</a:t>
                      </a:r>
                    </a:p>
                    <a:p>
                      <a:endParaRPr lang="en-US" dirty="0"/>
                    </a:p>
                  </a:txBody>
                  <a:tcPr/>
                </a:tc>
                <a:extLst>
                  <a:ext uri="{0D108BD9-81ED-4DB2-BD59-A6C34878D82A}">
                    <a16:rowId xmlns:a16="http://schemas.microsoft.com/office/drawing/2014/main" val="1260597566"/>
                  </a:ext>
                </a:extLst>
              </a:tr>
              <a:tr h="370840">
                <a:tc>
                  <a:txBody>
                    <a:bodyPr/>
                    <a:lstStyle/>
                    <a:p>
                      <a:endParaRPr lang="en-US" dirty="0"/>
                    </a:p>
                  </a:txBody>
                  <a:tcPr/>
                </a:tc>
                <a:tc>
                  <a:txBody>
                    <a:bodyPr/>
                    <a:lstStyle/>
                    <a:p>
                      <a:r>
                        <a:rPr lang="en-US" dirty="0"/>
                        <a:t>Beta blockers</a:t>
                      </a:r>
                    </a:p>
                  </a:txBody>
                  <a:tcPr/>
                </a:tc>
                <a:extLst>
                  <a:ext uri="{0D108BD9-81ED-4DB2-BD59-A6C34878D82A}">
                    <a16:rowId xmlns:a16="http://schemas.microsoft.com/office/drawing/2014/main" val="259684817"/>
                  </a:ext>
                </a:extLst>
              </a:tr>
            </a:tbl>
          </a:graphicData>
        </a:graphic>
      </p:graphicFrame>
      <p:sp>
        <p:nvSpPr>
          <p:cNvPr id="5" name="TextBox 4">
            <a:extLst>
              <a:ext uri="{FF2B5EF4-FFF2-40B4-BE49-F238E27FC236}">
                <a16:creationId xmlns:a16="http://schemas.microsoft.com/office/drawing/2014/main" id="{F99F82CC-65CD-482B-BF2B-EE9D72165401}"/>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44714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C832-8BCA-45C1-8AD9-B8CA39F2F736}"/>
              </a:ext>
            </a:extLst>
          </p:cNvPr>
          <p:cNvSpPr>
            <a:spLocks noGrp="1"/>
          </p:cNvSpPr>
          <p:nvPr>
            <p:ph type="title"/>
          </p:nvPr>
        </p:nvSpPr>
        <p:spPr/>
        <p:txBody>
          <a:bodyPr/>
          <a:lstStyle/>
          <a:p>
            <a:r>
              <a:rPr lang="en-US" dirty="0">
                <a:latin typeface="+mn-lt"/>
              </a:rPr>
              <a:t>Mechanisms of Action</a:t>
            </a:r>
          </a:p>
        </p:txBody>
      </p:sp>
      <p:sp>
        <p:nvSpPr>
          <p:cNvPr id="3" name="Content Placeholder 2">
            <a:extLst>
              <a:ext uri="{FF2B5EF4-FFF2-40B4-BE49-F238E27FC236}">
                <a16:creationId xmlns:a16="http://schemas.microsoft.com/office/drawing/2014/main" id="{77899446-8496-4447-948F-350B210A26D4}"/>
              </a:ext>
            </a:extLst>
          </p:cNvPr>
          <p:cNvSpPr>
            <a:spLocks noGrp="1"/>
          </p:cNvSpPr>
          <p:nvPr>
            <p:ph idx="1"/>
          </p:nvPr>
        </p:nvSpPr>
        <p:spPr/>
        <p:txBody>
          <a:bodyPr/>
          <a:lstStyle/>
          <a:p>
            <a:r>
              <a:rPr lang="en-US" dirty="0">
                <a:latin typeface="+mn-lt"/>
              </a:rPr>
              <a:t>States of fear and anxiety are associated with an increase in norepinephrine (NE) release</a:t>
            </a:r>
          </a:p>
          <a:p>
            <a:pPr lvl="1"/>
            <a:r>
              <a:rPr lang="en-US" dirty="0">
                <a:latin typeface="+mn-lt"/>
              </a:rPr>
              <a:t>Anxiolytic medications decrease NE activity</a:t>
            </a:r>
          </a:p>
          <a:p>
            <a:r>
              <a:rPr lang="en-US" dirty="0">
                <a:latin typeface="+mn-lt"/>
              </a:rPr>
              <a:t>Increased release of other inhibitory neurotransmitters </a:t>
            </a:r>
          </a:p>
          <a:p>
            <a:pPr lvl="1"/>
            <a:r>
              <a:rPr lang="en-US" dirty="0">
                <a:latin typeface="+mn-lt"/>
              </a:rPr>
              <a:t>Gamma-Amino Butyric Acid (GABA)</a:t>
            </a:r>
          </a:p>
          <a:p>
            <a:pPr lvl="1"/>
            <a:r>
              <a:rPr lang="en-US" dirty="0">
                <a:latin typeface="+mn-lt"/>
              </a:rPr>
              <a:t>Serotonin (5-HT)</a:t>
            </a:r>
          </a:p>
        </p:txBody>
      </p:sp>
      <p:sp>
        <p:nvSpPr>
          <p:cNvPr id="5" name="TextBox 4">
            <a:extLst>
              <a:ext uri="{FF2B5EF4-FFF2-40B4-BE49-F238E27FC236}">
                <a16:creationId xmlns:a16="http://schemas.microsoft.com/office/drawing/2014/main" id="{DC35068F-D33E-4BC9-A7F3-1C20905921A6}"/>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75036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C0F8-549D-4D5F-B1B5-37B96D915527}"/>
              </a:ext>
            </a:extLst>
          </p:cNvPr>
          <p:cNvSpPr>
            <a:spLocks noGrp="1"/>
          </p:cNvSpPr>
          <p:nvPr>
            <p:ph type="title"/>
          </p:nvPr>
        </p:nvSpPr>
        <p:spPr/>
        <p:txBody>
          <a:bodyPr/>
          <a:lstStyle/>
          <a:p>
            <a:r>
              <a:rPr lang="en-US" dirty="0">
                <a:latin typeface="+mn-lt"/>
              </a:rPr>
              <a:t>Dosing</a:t>
            </a:r>
          </a:p>
        </p:txBody>
      </p:sp>
      <p:graphicFrame>
        <p:nvGraphicFramePr>
          <p:cNvPr id="4" name="Content Placeholder 3">
            <a:extLst>
              <a:ext uri="{FF2B5EF4-FFF2-40B4-BE49-F238E27FC236}">
                <a16:creationId xmlns:a16="http://schemas.microsoft.com/office/drawing/2014/main" id="{9F239889-1ADF-4985-AB94-51B9E0AE98CD}"/>
              </a:ext>
            </a:extLst>
          </p:cNvPr>
          <p:cNvGraphicFramePr>
            <a:graphicFrameLocks noGrp="1"/>
          </p:cNvGraphicFramePr>
          <p:nvPr>
            <p:ph idx="1"/>
            <p:extLst/>
          </p:nvPr>
        </p:nvGraphicFramePr>
        <p:xfrm>
          <a:off x="457200" y="1044575"/>
          <a:ext cx="8229600" cy="3230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652134368"/>
                    </a:ext>
                  </a:extLst>
                </a:gridCol>
                <a:gridCol w="4114800">
                  <a:extLst>
                    <a:ext uri="{9D8B030D-6E8A-4147-A177-3AD203B41FA5}">
                      <a16:colId xmlns:a16="http://schemas.microsoft.com/office/drawing/2014/main" val="2968947105"/>
                    </a:ext>
                  </a:extLst>
                </a:gridCol>
              </a:tblGrid>
              <a:tr h="370840">
                <a:tc>
                  <a:txBody>
                    <a:bodyPr/>
                    <a:lstStyle/>
                    <a:p>
                      <a:pPr algn="ctr"/>
                      <a:r>
                        <a:rPr lang="en-US" dirty="0"/>
                        <a:t>Benzodiazepine</a:t>
                      </a:r>
                    </a:p>
                  </a:txBody>
                  <a:tcPr/>
                </a:tc>
                <a:tc>
                  <a:txBody>
                    <a:bodyPr/>
                    <a:lstStyle/>
                    <a:p>
                      <a:pPr algn="ctr"/>
                      <a:r>
                        <a:rPr lang="en-US" dirty="0"/>
                        <a:t>Usual dose range (given in divided doses)</a:t>
                      </a:r>
                    </a:p>
                  </a:txBody>
                  <a:tcPr/>
                </a:tc>
                <a:extLst>
                  <a:ext uri="{0D108BD9-81ED-4DB2-BD59-A6C34878D82A}">
                    <a16:rowId xmlns:a16="http://schemas.microsoft.com/office/drawing/2014/main" val="1397171612"/>
                  </a:ext>
                </a:extLst>
              </a:tr>
              <a:tr h="370840">
                <a:tc>
                  <a:txBody>
                    <a:bodyPr/>
                    <a:lstStyle/>
                    <a:p>
                      <a:pPr algn="ctr"/>
                      <a:r>
                        <a:rPr lang="en-US" dirty="0"/>
                        <a:t>Alprazolam </a:t>
                      </a:r>
                    </a:p>
                  </a:txBody>
                  <a:tcPr/>
                </a:tc>
                <a:tc>
                  <a:txBody>
                    <a:bodyPr/>
                    <a:lstStyle/>
                    <a:p>
                      <a:pPr algn="ctr"/>
                      <a:r>
                        <a:rPr lang="en-US" dirty="0"/>
                        <a:t>0.75 to 2 mg/day </a:t>
                      </a:r>
                    </a:p>
                  </a:txBody>
                  <a:tcPr/>
                </a:tc>
                <a:extLst>
                  <a:ext uri="{0D108BD9-81ED-4DB2-BD59-A6C34878D82A}">
                    <a16:rowId xmlns:a16="http://schemas.microsoft.com/office/drawing/2014/main" val="1556017185"/>
                  </a:ext>
                </a:extLst>
              </a:tr>
              <a:tr h="370840">
                <a:tc>
                  <a:txBody>
                    <a:bodyPr/>
                    <a:lstStyle/>
                    <a:p>
                      <a:pPr algn="ctr"/>
                      <a:r>
                        <a:rPr lang="en-US" dirty="0"/>
                        <a:t>Chlordiazepoxide</a:t>
                      </a:r>
                    </a:p>
                  </a:txBody>
                  <a:tcPr/>
                </a:tc>
                <a:tc>
                  <a:txBody>
                    <a:bodyPr/>
                    <a:lstStyle/>
                    <a:p>
                      <a:pPr algn="ctr"/>
                      <a:r>
                        <a:rPr lang="en-US" dirty="0"/>
                        <a:t>15 to 40 mg/day (mild-moderate)</a:t>
                      </a:r>
                    </a:p>
                    <a:p>
                      <a:pPr algn="ctr"/>
                      <a:r>
                        <a:rPr lang="en-US" dirty="0"/>
                        <a:t>60 to 100 mg/day (severe)</a:t>
                      </a:r>
                    </a:p>
                  </a:txBody>
                  <a:tcPr/>
                </a:tc>
                <a:extLst>
                  <a:ext uri="{0D108BD9-81ED-4DB2-BD59-A6C34878D82A}">
                    <a16:rowId xmlns:a16="http://schemas.microsoft.com/office/drawing/2014/main" val="1515126753"/>
                  </a:ext>
                </a:extLst>
              </a:tr>
              <a:tr h="370840">
                <a:tc>
                  <a:txBody>
                    <a:bodyPr/>
                    <a:lstStyle/>
                    <a:p>
                      <a:pPr algn="ctr"/>
                      <a:r>
                        <a:rPr lang="en-US" dirty="0"/>
                        <a:t>Clonazepam</a:t>
                      </a:r>
                    </a:p>
                  </a:txBody>
                  <a:tcPr/>
                </a:tc>
                <a:tc>
                  <a:txBody>
                    <a:bodyPr/>
                    <a:lstStyle/>
                    <a:p>
                      <a:pPr algn="ctr"/>
                      <a:r>
                        <a:rPr lang="en-US" dirty="0"/>
                        <a:t>1 mg/day</a:t>
                      </a:r>
                    </a:p>
                  </a:txBody>
                  <a:tcPr/>
                </a:tc>
                <a:extLst>
                  <a:ext uri="{0D108BD9-81ED-4DB2-BD59-A6C34878D82A}">
                    <a16:rowId xmlns:a16="http://schemas.microsoft.com/office/drawing/2014/main" val="2533144526"/>
                  </a:ext>
                </a:extLst>
              </a:tr>
              <a:tr h="370840">
                <a:tc>
                  <a:txBody>
                    <a:bodyPr/>
                    <a:lstStyle/>
                    <a:p>
                      <a:pPr algn="ctr"/>
                      <a:r>
                        <a:rPr lang="en-US" dirty="0"/>
                        <a:t>Clorazepate</a:t>
                      </a:r>
                    </a:p>
                  </a:txBody>
                  <a:tcPr/>
                </a:tc>
                <a:tc>
                  <a:txBody>
                    <a:bodyPr/>
                    <a:lstStyle/>
                    <a:p>
                      <a:pPr algn="ctr"/>
                      <a:r>
                        <a:rPr lang="en-US" dirty="0"/>
                        <a:t>15 to 60 mg/day</a:t>
                      </a:r>
                    </a:p>
                  </a:txBody>
                  <a:tcPr/>
                </a:tc>
                <a:extLst>
                  <a:ext uri="{0D108BD9-81ED-4DB2-BD59-A6C34878D82A}">
                    <a16:rowId xmlns:a16="http://schemas.microsoft.com/office/drawing/2014/main" val="2971704515"/>
                  </a:ext>
                </a:extLst>
              </a:tr>
              <a:tr h="370840">
                <a:tc>
                  <a:txBody>
                    <a:bodyPr/>
                    <a:lstStyle/>
                    <a:p>
                      <a:pPr algn="ctr"/>
                      <a:r>
                        <a:rPr lang="en-US" dirty="0"/>
                        <a:t>Diazepam </a:t>
                      </a:r>
                    </a:p>
                  </a:txBody>
                  <a:tcPr/>
                </a:tc>
                <a:tc>
                  <a:txBody>
                    <a:bodyPr/>
                    <a:lstStyle/>
                    <a:p>
                      <a:pPr algn="ctr"/>
                      <a:r>
                        <a:rPr lang="en-US" dirty="0"/>
                        <a:t>4 to 40 mg/day</a:t>
                      </a:r>
                    </a:p>
                  </a:txBody>
                  <a:tcPr/>
                </a:tc>
                <a:extLst>
                  <a:ext uri="{0D108BD9-81ED-4DB2-BD59-A6C34878D82A}">
                    <a16:rowId xmlns:a16="http://schemas.microsoft.com/office/drawing/2014/main" val="1054025583"/>
                  </a:ext>
                </a:extLst>
              </a:tr>
              <a:tr h="370840">
                <a:tc>
                  <a:txBody>
                    <a:bodyPr/>
                    <a:lstStyle/>
                    <a:p>
                      <a:pPr algn="ctr"/>
                      <a:r>
                        <a:rPr lang="en-US" dirty="0"/>
                        <a:t>Lorazepam</a:t>
                      </a:r>
                    </a:p>
                  </a:txBody>
                  <a:tcPr/>
                </a:tc>
                <a:tc>
                  <a:txBody>
                    <a:bodyPr/>
                    <a:lstStyle/>
                    <a:p>
                      <a:pPr algn="ctr"/>
                      <a:r>
                        <a:rPr lang="en-US" dirty="0"/>
                        <a:t>2 to 3 mg/day</a:t>
                      </a:r>
                    </a:p>
                  </a:txBody>
                  <a:tcPr/>
                </a:tc>
                <a:extLst>
                  <a:ext uri="{0D108BD9-81ED-4DB2-BD59-A6C34878D82A}">
                    <a16:rowId xmlns:a16="http://schemas.microsoft.com/office/drawing/2014/main" val="3899818750"/>
                  </a:ext>
                </a:extLst>
              </a:tr>
              <a:tr h="370840">
                <a:tc>
                  <a:txBody>
                    <a:bodyPr/>
                    <a:lstStyle/>
                    <a:p>
                      <a:pPr algn="ctr"/>
                      <a:r>
                        <a:rPr lang="en-US" dirty="0"/>
                        <a:t>Oxazepam</a:t>
                      </a:r>
                    </a:p>
                  </a:txBody>
                  <a:tcPr/>
                </a:tc>
                <a:tc>
                  <a:txBody>
                    <a:bodyPr/>
                    <a:lstStyle/>
                    <a:p>
                      <a:pPr algn="ctr"/>
                      <a:r>
                        <a:rPr lang="en-US" dirty="0"/>
                        <a:t>30 to 60 mg/day (mild-moderate)</a:t>
                      </a:r>
                    </a:p>
                    <a:p>
                      <a:pPr algn="ctr"/>
                      <a:r>
                        <a:rPr lang="en-US" dirty="0"/>
                        <a:t>45 to 120 mg/day (severe)</a:t>
                      </a:r>
                    </a:p>
                  </a:txBody>
                  <a:tcPr/>
                </a:tc>
                <a:extLst>
                  <a:ext uri="{0D108BD9-81ED-4DB2-BD59-A6C34878D82A}">
                    <a16:rowId xmlns:a16="http://schemas.microsoft.com/office/drawing/2014/main" val="2351798521"/>
                  </a:ext>
                </a:extLst>
              </a:tr>
            </a:tbl>
          </a:graphicData>
        </a:graphic>
      </p:graphicFrame>
      <p:sp>
        <p:nvSpPr>
          <p:cNvPr id="6" name="TextBox 5">
            <a:extLst>
              <a:ext uri="{FF2B5EF4-FFF2-40B4-BE49-F238E27FC236}">
                <a16:creationId xmlns:a16="http://schemas.microsoft.com/office/drawing/2014/main" id="{50864F37-D424-4829-98B2-DFBD3FD91A5A}"/>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36549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61BD-9F6F-4A05-9043-0913ED131DE8}"/>
              </a:ext>
            </a:extLst>
          </p:cNvPr>
          <p:cNvSpPr>
            <a:spLocks noGrp="1"/>
          </p:cNvSpPr>
          <p:nvPr>
            <p:ph type="title"/>
          </p:nvPr>
        </p:nvSpPr>
        <p:spPr/>
        <p:txBody>
          <a:bodyPr/>
          <a:lstStyle/>
          <a:p>
            <a:r>
              <a:rPr lang="en-US" dirty="0">
                <a:latin typeface="+mn-lt"/>
              </a:rPr>
              <a:t>Objectives</a:t>
            </a:r>
          </a:p>
        </p:txBody>
      </p:sp>
      <p:graphicFrame>
        <p:nvGraphicFramePr>
          <p:cNvPr id="4" name="Diagram 3">
            <a:extLst>
              <a:ext uri="{FF2B5EF4-FFF2-40B4-BE49-F238E27FC236}">
                <a16:creationId xmlns:a16="http://schemas.microsoft.com/office/drawing/2014/main" id="{0555C991-AE0A-4AFB-B53B-2F7345C39B04}"/>
              </a:ext>
            </a:extLst>
          </p:cNvPr>
          <p:cNvGraphicFramePr/>
          <p:nvPr>
            <p:extLst>
              <p:ext uri="{D42A27DB-BD31-4B8C-83A1-F6EECF244321}">
                <p14:modId xmlns:p14="http://schemas.microsoft.com/office/powerpoint/2010/main" val="3088189735"/>
              </p:ext>
            </p:extLst>
          </p:nvPr>
        </p:nvGraphicFramePr>
        <p:xfrm>
          <a:off x="1697420" y="7596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082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8A39-F63F-4BE2-A765-F95058432BA4}"/>
              </a:ext>
            </a:extLst>
          </p:cNvPr>
          <p:cNvSpPr>
            <a:spLocks noGrp="1"/>
          </p:cNvSpPr>
          <p:nvPr>
            <p:ph type="title"/>
          </p:nvPr>
        </p:nvSpPr>
        <p:spPr/>
        <p:txBody>
          <a:bodyPr/>
          <a:lstStyle/>
          <a:p>
            <a:r>
              <a:rPr lang="en-US" dirty="0">
                <a:latin typeface="+mn-lt"/>
              </a:rPr>
              <a:t>Side Effects</a:t>
            </a:r>
          </a:p>
        </p:txBody>
      </p:sp>
      <p:sp>
        <p:nvSpPr>
          <p:cNvPr id="3" name="Content Placeholder 2">
            <a:extLst>
              <a:ext uri="{FF2B5EF4-FFF2-40B4-BE49-F238E27FC236}">
                <a16:creationId xmlns:a16="http://schemas.microsoft.com/office/drawing/2014/main" id="{CC48FD08-BCA8-4BF7-90BF-32462D150F78}"/>
              </a:ext>
            </a:extLst>
          </p:cNvPr>
          <p:cNvSpPr>
            <a:spLocks noGrp="1"/>
          </p:cNvSpPr>
          <p:nvPr>
            <p:ph idx="1"/>
          </p:nvPr>
        </p:nvSpPr>
        <p:spPr/>
        <p:txBody>
          <a:bodyPr/>
          <a:lstStyle/>
          <a:p>
            <a:r>
              <a:rPr lang="en-US" dirty="0">
                <a:latin typeface="+mn-lt"/>
              </a:rPr>
              <a:t>Antidepressants: </a:t>
            </a:r>
          </a:p>
          <a:p>
            <a:pPr lvl="1"/>
            <a:r>
              <a:rPr lang="en-US" dirty="0">
                <a:latin typeface="+mn-lt"/>
              </a:rPr>
              <a:t>Dizziness, GI issues, sleep disturbances </a:t>
            </a:r>
          </a:p>
          <a:p>
            <a:r>
              <a:rPr lang="en-US" dirty="0">
                <a:latin typeface="+mn-lt"/>
              </a:rPr>
              <a:t>Benzodiazepines:</a:t>
            </a:r>
          </a:p>
          <a:p>
            <a:pPr lvl="1"/>
            <a:r>
              <a:rPr lang="en-US" dirty="0">
                <a:latin typeface="+mn-lt"/>
              </a:rPr>
              <a:t>Effects on central nervous system (CNS)</a:t>
            </a:r>
          </a:p>
          <a:p>
            <a:pPr lvl="2"/>
            <a:r>
              <a:rPr lang="en-US" dirty="0">
                <a:latin typeface="+mn-lt"/>
              </a:rPr>
              <a:t>Drowsiness, sedation, psychomotor impairment</a:t>
            </a:r>
          </a:p>
          <a:p>
            <a:pPr lvl="2"/>
            <a:r>
              <a:rPr lang="en-US" dirty="0">
                <a:latin typeface="+mn-lt"/>
              </a:rPr>
              <a:t>Disorientation, depression, confusion, irritability, aggression</a:t>
            </a:r>
          </a:p>
          <a:p>
            <a:pPr lvl="2"/>
            <a:r>
              <a:rPr lang="en-US" dirty="0">
                <a:latin typeface="+mn-lt"/>
              </a:rPr>
              <a:t>Impairment of memory and recall</a:t>
            </a:r>
          </a:p>
          <a:p>
            <a:pPr lvl="1"/>
            <a:r>
              <a:rPr lang="en-US" dirty="0">
                <a:latin typeface="+mn-lt"/>
              </a:rPr>
              <a:t>Abuse, dependence, withdrawal</a:t>
            </a:r>
          </a:p>
          <a:p>
            <a:pPr lvl="1"/>
            <a:endParaRPr lang="en-US" dirty="0"/>
          </a:p>
        </p:txBody>
      </p:sp>
      <p:sp>
        <p:nvSpPr>
          <p:cNvPr id="5" name="TextBox 4">
            <a:extLst>
              <a:ext uri="{FF2B5EF4-FFF2-40B4-BE49-F238E27FC236}">
                <a16:creationId xmlns:a16="http://schemas.microsoft.com/office/drawing/2014/main" id="{442032A0-7326-464B-9DC4-4DCFC34E5459}"/>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20877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237A-E575-48FB-832F-19FE7F23D8B5}"/>
              </a:ext>
            </a:extLst>
          </p:cNvPr>
          <p:cNvSpPr>
            <a:spLocks noGrp="1"/>
          </p:cNvSpPr>
          <p:nvPr>
            <p:ph type="title"/>
          </p:nvPr>
        </p:nvSpPr>
        <p:spPr>
          <a:xfrm>
            <a:off x="457200" y="307408"/>
            <a:ext cx="8686800" cy="650570"/>
          </a:xfrm>
        </p:spPr>
        <p:txBody>
          <a:bodyPr/>
          <a:lstStyle/>
          <a:p>
            <a:r>
              <a:rPr lang="en-US" dirty="0">
                <a:latin typeface="+mn-lt"/>
              </a:rPr>
              <a:t>Discontinuing Benzodiazepines</a:t>
            </a:r>
          </a:p>
        </p:txBody>
      </p:sp>
      <p:sp>
        <p:nvSpPr>
          <p:cNvPr id="3" name="Content Placeholder 2">
            <a:extLst>
              <a:ext uri="{FF2B5EF4-FFF2-40B4-BE49-F238E27FC236}">
                <a16:creationId xmlns:a16="http://schemas.microsoft.com/office/drawing/2014/main" id="{EF845F08-9E53-4431-98E5-D06BE4BDE1D5}"/>
              </a:ext>
            </a:extLst>
          </p:cNvPr>
          <p:cNvSpPr>
            <a:spLocks noGrp="1"/>
          </p:cNvSpPr>
          <p:nvPr>
            <p:ph idx="1"/>
          </p:nvPr>
        </p:nvSpPr>
        <p:spPr/>
        <p:txBody>
          <a:bodyPr/>
          <a:lstStyle/>
          <a:p>
            <a:r>
              <a:rPr lang="en-US" dirty="0">
                <a:latin typeface="+mn-lt"/>
              </a:rPr>
              <a:t>Need to slowly taper off benzodiazepines to avoid withdrawal symptoms</a:t>
            </a:r>
          </a:p>
          <a:p>
            <a:endParaRPr lang="en-US" dirty="0"/>
          </a:p>
        </p:txBody>
      </p:sp>
      <p:sp>
        <p:nvSpPr>
          <p:cNvPr id="7" name="TextBox 6">
            <a:extLst>
              <a:ext uri="{FF2B5EF4-FFF2-40B4-BE49-F238E27FC236}">
                <a16:creationId xmlns:a16="http://schemas.microsoft.com/office/drawing/2014/main" id="{6423BC49-80F4-49A4-910D-7985C69FF355}"/>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graphicFrame>
        <p:nvGraphicFramePr>
          <p:cNvPr id="11" name="Table 10">
            <a:extLst>
              <a:ext uri="{FF2B5EF4-FFF2-40B4-BE49-F238E27FC236}">
                <a16:creationId xmlns:a16="http://schemas.microsoft.com/office/drawing/2014/main" id="{7B45D244-BAF9-4BA6-80BA-64585F60A911}"/>
              </a:ext>
            </a:extLst>
          </p:cNvPr>
          <p:cNvGraphicFramePr>
            <a:graphicFrameLocks noGrp="1"/>
          </p:cNvGraphicFramePr>
          <p:nvPr>
            <p:extLst>
              <p:ext uri="{D42A27DB-BD31-4B8C-83A1-F6EECF244321}">
                <p14:modId xmlns:p14="http://schemas.microsoft.com/office/powerpoint/2010/main" val="2460624013"/>
              </p:ext>
            </p:extLst>
          </p:nvPr>
        </p:nvGraphicFramePr>
        <p:xfrm>
          <a:off x="1587062" y="1987293"/>
          <a:ext cx="6096000" cy="26746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86565289"/>
                    </a:ext>
                  </a:extLst>
                </a:gridCol>
                <a:gridCol w="3048000">
                  <a:extLst>
                    <a:ext uri="{9D8B030D-6E8A-4147-A177-3AD203B41FA5}">
                      <a16:colId xmlns:a16="http://schemas.microsoft.com/office/drawing/2014/main" val="997502161"/>
                    </a:ext>
                  </a:extLst>
                </a:gridCol>
              </a:tblGrid>
              <a:tr h="290373">
                <a:tc>
                  <a:txBody>
                    <a:bodyPr/>
                    <a:lstStyle/>
                    <a:p>
                      <a:pPr algn="ctr"/>
                      <a:r>
                        <a:rPr lang="en-US" dirty="0"/>
                        <a:t>Common Withdrawal Symptoms</a:t>
                      </a:r>
                    </a:p>
                  </a:txBody>
                  <a:tcPr/>
                </a:tc>
                <a:tc>
                  <a:txBody>
                    <a:bodyPr/>
                    <a:lstStyle/>
                    <a:p>
                      <a:pPr algn="ctr"/>
                      <a:r>
                        <a:rPr lang="en-US" dirty="0"/>
                        <a:t>Less Common Withdrawal Symptoms</a:t>
                      </a:r>
                    </a:p>
                  </a:txBody>
                  <a:tcPr/>
                </a:tc>
                <a:extLst>
                  <a:ext uri="{0D108BD9-81ED-4DB2-BD59-A6C34878D82A}">
                    <a16:rowId xmlns:a16="http://schemas.microsoft.com/office/drawing/2014/main" val="2281263280"/>
                  </a:ext>
                </a:extLst>
              </a:tr>
              <a:tr h="290373">
                <a:tc>
                  <a:txBody>
                    <a:bodyPr/>
                    <a:lstStyle/>
                    <a:p>
                      <a:r>
                        <a:rPr lang="en-US" sz="1350" dirty="0"/>
                        <a:t>Anxiety</a:t>
                      </a:r>
                    </a:p>
                  </a:txBody>
                  <a:tcPr/>
                </a:tc>
                <a:tc>
                  <a:txBody>
                    <a:bodyPr/>
                    <a:lstStyle/>
                    <a:p>
                      <a:r>
                        <a:rPr lang="en-US" sz="1350" dirty="0"/>
                        <a:t>Seizures</a:t>
                      </a:r>
                    </a:p>
                  </a:txBody>
                  <a:tcPr/>
                </a:tc>
                <a:extLst>
                  <a:ext uri="{0D108BD9-81ED-4DB2-BD59-A6C34878D82A}">
                    <a16:rowId xmlns:a16="http://schemas.microsoft.com/office/drawing/2014/main" val="3446781178"/>
                  </a:ext>
                </a:extLst>
              </a:tr>
              <a:tr h="290373">
                <a:tc>
                  <a:txBody>
                    <a:bodyPr/>
                    <a:lstStyle/>
                    <a:p>
                      <a:r>
                        <a:rPr lang="en-US" sz="1350" dirty="0"/>
                        <a:t>Insomnia</a:t>
                      </a:r>
                    </a:p>
                  </a:txBody>
                  <a:tcPr/>
                </a:tc>
                <a:tc>
                  <a:txBody>
                    <a:bodyPr/>
                    <a:lstStyle/>
                    <a:p>
                      <a:r>
                        <a:rPr lang="en-US" sz="1350" dirty="0"/>
                        <a:t>Paranoid delusions</a:t>
                      </a:r>
                    </a:p>
                  </a:txBody>
                  <a:tcPr/>
                </a:tc>
                <a:extLst>
                  <a:ext uri="{0D108BD9-81ED-4DB2-BD59-A6C34878D82A}">
                    <a16:rowId xmlns:a16="http://schemas.microsoft.com/office/drawing/2014/main" val="4120040290"/>
                  </a:ext>
                </a:extLst>
              </a:tr>
              <a:tr h="290373">
                <a:tc>
                  <a:txBody>
                    <a:bodyPr/>
                    <a:lstStyle/>
                    <a:p>
                      <a:r>
                        <a:rPr lang="en-US" sz="1350" dirty="0"/>
                        <a:t>Restlessness</a:t>
                      </a:r>
                    </a:p>
                  </a:txBody>
                  <a:tcPr/>
                </a:tc>
                <a:tc>
                  <a:txBody>
                    <a:bodyPr/>
                    <a:lstStyle/>
                    <a:p>
                      <a:r>
                        <a:rPr lang="en-US" sz="1350" dirty="0"/>
                        <a:t>Hallucinations</a:t>
                      </a:r>
                    </a:p>
                  </a:txBody>
                  <a:tcPr/>
                </a:tc>
                <a:extLst>
                  <a:ext uri="{0D108BD9-81ED-4DB2-BD59-A6C34878D82A}">
                    <a16:rowId xmlns:a16="http://schemas.microsoft.com/office/drawing/2014/main" val="3065131306"/>
                  </a:ext>
                </a:extLst>
              </a:tr>
              <a:tr h="290373">
                <a:tc>
                  <a:txBody>
                    <a:bodyPr/>
                    <a:lstStyle/>
                    <a:p>
                      <a:r>
                        <a:rPr lang="en-US" sz="1350" dirty="0"/>
                        <a:t>Muscle tension</a:t>
                      </a:r>
                    </a:p>
                  </a:txBody>
                  <a:tcPr/>
                </a:tc>
                <a:tc>
                  <a:txBody>
                    <a:bodyPr/>
                    <a:lstStyle/>
                    <a:p>
                      <a:r>
                        <a:rPr lang="en-US" sz="1350" dirty="0"/>
                        <a:t>Nightmares </a:t>
                      </a:r>
                    </a:p>
                  </a:txBody>
                  <a:tcPr/>
                </a:tc>
                <a:extLst>
                  <a:ext uri="{0D108BD9-81ED-4DB2-BD59-A6C34878D82A}">
                    <a16:rowId xmlns:a16="http://schemas.microsoft.com/office/drawing/2014/main" val="2584013655"/>
                  </a:ext>
                </a:extLst>
              </a:tr>
              <a:tr h="290373">
                <a:tc>
                  <a:txBody>
                    <a:bodyPr/>
                    <a:lstStyle/>
                    <a:p>
                      <a:r>
                        <a:rPr lang="en-US" sz="1350" dirty="0"/>
                        <a:t>Irritability</a:t>
                      </a:r>
                    </a:p>
                  </a:txBody>
                  <a:tcPr/>
                </a:tc>
                <a:tc>
                  <a:txBody>
                    <a:bodyPr/>
                    <a:lstStyle/>
                    <a:p>
                      <a:r>
                        <a:rPr lang="en-US" sz="1350" dirty="0"/>
                        <a:t>Tinnitus</a:t>
                      </a:r>
                    </a:p>
                  </a:txBody>
                  <a:tcPr/>
                </a:tc>
                <a:extLst>
                  <a:ext uri="{0D108BD9-81ED-4DB2-BD59-A6C34878D82A}">
                    <a16:rowId xmlns:a16="http://schemas.microsoft.com/office/drawing/2014/main" val="2204736000"/>
                  </a:ext>
                </a:extLst>
              </a:tr>
              <a:tr h="290373">
                <a:tc>
                  <a:txBody>
                    <a:bodyPr/>
                    <a:lstStyle/>
                    <a:p>
                      <a:endParaRPr lang="en-US" sz="1350" dirty="0"/>
                    </a:p>
                  </a:txBody>
                  <a:tcPr/>
                </a:tc>
                <a:tc>
                  <a:txBody>
                    <a:bodyPr/>
                    <a:lstStyle/>
                    <a:p>
                      <a:r>
                        <a:rPr lang="en-US" sz="1350" dirty="0"/>
                        <a:t>Diaphoresis</a:t>
                      </a:r>
                    </a:p>
                  </a:txBody>
                  <a:tcPr/>
                </a:tc>
                <a:extLst>
                  <a:ext uri="{0D108BD9-81ED-4DB2-BD59-A6C34878D82A}">
                    <a16:rowId xmlns:a16="http://schemas.microsoft.com/office/drawing/2014/main" val="1636485400"/>
                  </a:ext>
                </a:extLst>
              </a:tr>
              <a:tr h="290373">
                <a:tc>
                  <a:txBody>
                    <a:bodyPr/>
                    <a:lstStyle/>
                    <a:p>
                      <a:endParaRPr lang="en-US" sz="1350" dirty="0"/>
                    </a:p>
                  </a:txBody>
                  <a:tcPr/>
                </a:tc>
                <a:tc>
                  <a:txBody>
                    <a:bodyPr/>
                    <a:lstStyle/>
                    <a:p>
                      <a:r>
                        <a:rPr lang="en-US" sz="1350" dirty="0"/>
                        <a:t>Blurred vision</a:t>
                      </a:r>
                    </a:p>
                  </a:txBody>
                  <a:tcPr/>
                </a:tc>
                <a:extLst>
                  <a:ext uri="{0D108BD9-81ED-4DB2-BD59-A6C34878D82A}">
                    <a16:rowId xmlns:a16="http://schemas.microsoft.com/office/drawing/2014/main" val="1004154956"/>
                  </a:ext>
                </a:extLst>
              </a:tr>
              <a:tr h="290373">
                <a:tc>
                  <a:txBody>
                    <a:bodyPr/>
                    <a:lstStyle/>
                    <a:p>
                      <a:endParaRPr lang="en-US" sz="1350" dirty="0"/>
                    </a:p>
                  </a:txBody>
                  <a:tcPr/>
                </a:tc>
                <a:tc>
                  <a:txBody>
                    <a:bodyPr/>
                    <a:lstStyle/>
                    <a:p>
                      <a:r>
                        <a:rPr lang="en-US" sz="1350" dirty="0"/>
                        <a:t>Nausea</a:t>
                      </a:r>
                    </a:p>
                  </a:txBody>
                  <a:tcPr/>
                </a:tc>
                <a:extLst>
                  <a:ext uri="{0D108BD9-81ED-4DB2-BD59-A6C34878D82A}">
                    <a16:rowId xmlns:a16="http://schemas.microsoft.com/office/drawing/2014/main" val="4265441618"/>
                  </a:ext>
                </a:extLst>
              </a:tr>
            </a:tbl>
          </a:graphicData>
        </a:graphic>
      </p:graphicFrame>
    </p:spTree>
    <p:extLst>
      <p:ext uri="{BB962C8B-B14F-4D97-AF65-F5344CB8AC3E}">
        <p14:creationId xmlns:p14="http://schemas.microsoft.com/office/powerpoint/2010/main" val="180089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A083-CD18-478A-8ED5-58FCFF10FFD5}"/>
              </a:ext>
            </a:extLst>
          </p:cNvPr>
          <p:cNvSpPr>
            <a:spLocks noGrp="1"/>
          </p:cNvSpPr>
          <p:nvPr>
            <p:ph type="title"/>
          </p:nvPr>
        </p:nvSpPr>
        <p:spPr/>
        <p:txBody>
          <a:bodyPr/>
          <a:lstStyle/>
          <a:p>
            <a:r>
              <a:rPr lang="en-US" dirty="0">
                <a:latin typeface="+mn-lt"/>
              </a:rPr>
              <a:t>Discontinuing Benzodiazepines</a:t>
            </a:r>
          </a:p>
        </p:txBody>
      </p:sp>
      <p:sp>
        <p:nvSpPr>
          <p:cNvPr id="3" name="Content Placeholder 2">
            <a:extLst>
              <a:ext uri="{FF2B5EF4-FFF2-40B4-BE49-F238E27FC236}">
                <a16:creationId xmlns:a16="http://schemas.microsoft.com/office/drawing/2014/main" id="{E262C27E-4981-4C7B-927F-B597485EC864}"/>
              </a:ext>
            </a:extLst>
          </p:cNvPr>
          <p:cNvSpPr>
            <a:spLocks noGrp="1"/>
          </p:cNvSpPr>
          <p:nvPr>
            <p:ph idx="1"/>
          </p:nvPr>
        </p:nvSpPr>
        <p:spPr/>
        <p:txBody>
          <a:bodyPr/>
          <a:lstStyle/>
          <a:p>
            <a:r>
              <a:rPr lang="en-US" dirty="0">
                <a:latin typeface="+mn-lt"/>
              </a:rPr>
              <a:t>Recommend 25% dose reduction per week until 50% of dose is reached, then reduce by 1/8 every 4-7 days</a:t>
            </a:r>
          </a:p>
          <a:p>
            <a:pPr marL="0" indent="0">
              <a:buNone/>
            </a:pPr>
            <a:endParaRPr lang="en-US" dirty="0"/>
          </a:p>
        </p:txBody>
      </p:sp>
      <p:pic>
        <p:nvPicPr>
          <p:cNvPr id="4" name="Picture 3">
            <a:extLst>
              <a:ext uri="{FF2B5EF4-FFF2-40B4-BE49-F238E27FC236}">
                <a16:creationId xmlns:a16="http://schemas.microsoft.com/office/drawing/2014/main" id="{5033AF29-C660-447B-99D9-54E2BF37CF8B}"/>
              </a:ext>
            </a:extLst>
          </p:cNvPr>
          <p:cNvPicPr>
            <a:picLocks noChangeAspect="1"/>
          </p:cNvPicPr>
          <p:nvPr/>
        </p:nvPicPr>
        <p:blipFill>
          <a:blip r:embed="rId3"/>
          <a:stretch>
            <a:fillRect/>
          </a:stretch>
        </p:blipFill>
        <p:spPr>
          <a:xfrm>
            <a:off x="1508494" y="2303210"/>
            <a:ext cx="6127011" cy="1511939"/>
          </a:xfrm>
          <a:prstGeom prst="rect">
            <a:avLst/>
          </a:prstGeom>
        </p:spPr>
      </p:pic>
      <p:sp>
        <p:nvSpPr>
          <p:cNvPr id="5" name="TextBox 4">
            <a:extLst>
              <a:ext uri="{FF2B5EF4-FFF2-40B4-BE49-F238E27FC236}">
                <a16:creationId xmlns:a16="http://schemas.microsoft.com/office/drawing/2014/main" id="{BC2ECA33-D080-439E-9B2E-F4EF237CB085}"/>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8014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D59F-BEF8-4A37-BE3B-FAB68C8CDEA9}"/>
              </a:ext>
            </a:extLst>
          </p:cNvPr>
          <p:cNvSpPr>
            <a:spLocks noGrp="1"/>
          </p:cNvSpPr>
          <p:nvPr>
            <p:ph type="title"/>
          </p:nvPr>
        </p:nvSpPr>
        <p:spPr/>
        <p:txBody>
          <a:bodyPr/>
          <a:lstStyle/>
          <a:p>
            <a:r>
              <a:rPr lang="en-US" dirty="0">
                <a:latin typeface="+mn-lt"/>
              </a:rPr>
              <a:t>Knowledge Check #1</a:t>
            </a:r>
          </a:p>
        </p:txBody>
      </p:sp>
      <p:sp>
        <p:nvSpPr>
          <p:cNvPr id="3" name="Content Placeholder 2">
            <a:extLst>
              <a:ext uri="{FF2B5EF4-FFF2-40B4-BE49-F238E27FC236}">
                <a16:creationId xmlns:a16="http://schemas.microsoft.com/office/drawing/2014/main" id="{BFF35DCD-B7C7-49CE-95A6-D2AA9F2DA7A0}"/>
              </a:ext>
            </a:extLst>
          </p:cNvPr>
          <p:cNvSpPr>
            <a:spLocks noGrp="1"/>
          </p:cNvSpPr>
          <p:nvPr>
            <p:ph idx="1"/>
          </p:nvPr>
        </p:nvSpPr>
        <p:spPr/>
        <p:txBody>
          <a:bodyPr/>
          <a:lstStyle/>
          <a:p>
            <a:pPr marL="0" indent="0" algn="ctr">
              <a:buNone/>
            </a:pPr>
            <a:r>
              <a:rPr lang="en-US" dirty="0">
                <a:latin typeface="+mn-lt"/>
              </a:rPr>
              <a:t>The following medications are FDA approved to treat anxiety EXCEPT</a:t>
            </a:r>
          </a:p>
          <a:p>
            <a:pPr marL="514350" indent="-514350">
              <a:buAutoNum type="alphaLcPeriod"/>
            </a:pPr>
            <a:r>
              <a:rPr lang="en-US" dirty="0">
                <a:latin typeface="+mn-lt"/>
              </a:rPr>
              <a:t>Buspirone</a:t>
            </a:r>
          </a:p>
          <a:p>
            <a:pPr marL="514350" indent="-514350">
              <a:buAutoNum type="alphaLcPeriod"/>
            </a:pPr>
            <a:r>
              <a:rPr lang="en-US" dirty="0">
                <a:latin typeface="+mn-lt"/>
              </a:rPr>
              <a:t>Gabapentin</a:t>
            </a:r>
          </a:p>
          <a:p>
            <a:pPr marL="514350" indent="-514350">
              <a:buAutoNum type="alphaLcPeriod"/>
            </a:pPr>
            <a:r>
              <a:rPr lang="en-US" dirty="0">
                <a:latin typeface="+mn-lt"/>
              </a:rPr>
              <a:t>Hydroxyzine</a:t>
            </a:r>
          </a:p>
          <a:p>
            <a:pPr marL="514350" indent="-514350">
              <a:buAutoNum type="alphaLcPeriod"/>
            </a:pPr>
            <a:r>
              <a:rPr lang="en-US" dirty="0">
                <a:latin typeface="+mn-lt"/>
              </a:rPr>
              <a:t>Sertraline</a:t>
            </a:r>
          </a:p>
        </p:txBody>
      </p:sp>
    </p:spTree>
    <p:extLst>
      <p:ext uri="{BB962C8B-B14F-4D97-AF65-F5344CB8AC3E}">
        <p14:creationId xmlns:p14="http://schemas.microsoft.com/office/powerpoint/2010/main" val="1245567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43A2-81FA-4A27-92BD-D0580D43F543}"/>
              </a:ext>
            </a:extLst>
          </p:cNvPr>
          <p:cNvSpPr>
            <a:spLocks noGrp="1"/>
          </p:cNvSpPr>
          <p:nvPr>
            <p:ph type="title"/>
          </p:nvPr>
        </p:nvSpPr>
        <p:spPr/>
        <p:txBody>
          <a:bodyPr/>
          <a:lstStyle/>
          <a:p>
            <a:r>
              <a:rPr lang="en-US" dirty="0">
                <a:latin typeface="+mn-lt"/>
              </a:rPr>
              <a:t>Knowledge Check #2</a:t>
            </a:r>
          </a:p>
        </p:txBody>
      </p:sp>
      <p:sp>
        <p:nvSpPr>
          <p:cNvPr id="3" name="Content Placeholder 2">
            <a:extLst>
              <a:ext uri="{FF2B5EF4-FFF2-40B4-BE49-F238E27FC236}">
                <a16:creationId xmlns:a16="http://schemas.microsoft.com/office/drawing/2014/main" id="{0E58365F-F656-45C9-A32A-4C33CC892EB9}"/>
              </a:ext>
            </a:extLst>
          </p:cNvPr>
          <p:cNvSpPr>
            <a:spLocks noGrp="1"/>
          </p:cNvSpPr>
          <p:nvPr>
            <p:ph idx="1"/>
          </p:nvPr>
        </p:nvSpPr>
        <p:spPr/>
        <p:txBody>
          <a:bodyPr/>
          <a:lstStyle/>
          <a:p>
            <a:pPr marL="0" indent="0" algn="ctr">
              <a:buNone/>
            </a:pPr>
            <a:r>
              <a:rPr lang="en-US" sz="2600" dirty="0">
                <a:latin typeface="+mn-lt"/>
              </a:rPr>
              <a:t>A patient is being discharged from your hospital and the doctor wants to stop the alprazolam the patient had previously been taking the last 4 months. What is the most appropriate way to do this?</a:t>
            </a:r>
          </a:p>
          <a:p>
            <a:pPr marL="514350" indent="-514350">
              <a:buAutoNum type="alphaLcPeriod"/>
            </a:pPr>
            <a:r>
              <a:rPr lang="en-US" sz="2600" dirty="0">
                <a:latin typeface="+mn-lt"/>
              </a:rPr>
              <a:t>Discontinue the alprazolam at discharge</a:t>
            </a:r>
          </a:p>
          <a:p>
            <a:pPr marL="514350" indent="-514350">
              <a:buAutoNum type="alphaLcPeriod"/>
            </a:pPr>
            <a:r>
              <a:rPr lang="en-US" sz="2600" dirty="0">
                <a:latin typeface="+mn-lt"/>
              </a:rPr>
              <a:t>Taper the alprazolam over 1 week</a:t>
            </a:r>
          </a:p>
          <a:p>
            <a:pPr marL="514350" indent="-514350">
              <a:buAutoNum type="alphaLcPeriod"/>
            </a:pPr>
            <a:r>
              <a:rPr lang="en-US" sz="2600" dirty="0">
                <a:latin typeface="+mn-lt"/>
              </a:rPr>
              <a:t>Taper the alprazolam over 3 weeks</a:t>
            </a:r>
          </a:p>
          <a:p>
            <a:pPr marL="514350" indent="-514350">
              <a:buAutoNum type="alphaLcPeriod"/>
            </a:pPr>
            <a:r>
              <a:rPr lang="en-US" sz="2600" dirty="0">
                <a:latin typeface="+mn-lt"/>
              </a:rPr>
              <a:t>Taper the alprazolam over 6 weeks</a:t>
            </a:r>
          </a:p>
          <a:p>
            <a:pPr marL="514350" indent="-514350">
              <a:buAutoNum type="alphaLcPeriod"/>
            </a:pPr>
            <a:endParaRPr lang="en-US" dirty="0"/>
          </a:p>
        </p:txBody>
      </p:sp>
    </p:spTree>
    <p:extLst>
      <p:ext uri="{BB962C8B-B14F-4D97-AF65-F5344CB8AC3E}">
        <p14:creationId xmlns:p14="http://schemas.microsoft.com/office/powerpoint/2010/main" val="29254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E8AC-3898-4416-9F90-A68F0E2F0FF1}"/>
              </a:ext>
            </a:extLst>
          </p:cNvPr>
          <p:cNvSpPr>
            <a:spLocks noGrp="1"/>
          </p:cNvSpPr>
          <p:nvPr>
            <p:ph type="title"/>
          </p:nvPr>
        </p:nvSpPr>
        <p:spPr/>
        <p:txBody>
          <a:bodyPr/>
          <a:lstStyle/>
          <a:p>
            <a:r>
              <a:rPr lang="en-US" dirty="0">
                <a:latin typeface="+mn-lt"/>
              </a:rPr>
              <a:t>Antidepressants</a:t>
            </a:r>
          </a:p>
        </p:txBody>
      </p:sp>
    </p:spTree>
    <p:extLst>
      <p:ext uri="{BB962C8B-B14F-4D97-AF65-F5344CB8AC3E}">
        <p14:creationId xmlns:p14="http://schemas.microsoft.com/office/powerpoint/2010/main" val="185448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BC96-B4D5-4870-B419-45715CC1A12B}"/>
              </a:ext>
            </a:extLst>
          </p:cNvPr>
          <p:cNvSpPr>
            <a:spLocks noGrp="1"/>
          </p:cNvSpPr>
          <p:nvPr>
            <p:ph type="title"/>
          </p:nvPr>
        </p:nvSpPr>
        <p:spPr/>
        <p:txBody>
          <a:bodyPr/>
          <a:lstStyle/>
          <a:p>
            <a:r>
              <a:rPr lang="en-US" dirty="0">
                <a:latin typeface="+mn-lt"/>
              </a:rPr>
              <a:t>Antidepressants</a:t>
            </a:r>
          </a:p>
        </p:txBody>
      </p:sp>
      <p:sp>
        <p:nvSpPr>
          <p:cNvPr id="3" name="Content Placeholder 2">
            <a:extLst>
              <a:ext uri="{FF2B5EF4-FFF2-40B4-BE49-F238E27FC236}">
                <a16:creationId xmlns:a16="http://schemas.microsoft.com/office/drawing/2014/main" id="{32C5A9D3-15F7-4023-B4AF-36881C7F92D0}"/>
              </a:ext>
            </a:extLst>
          </p:cNvPr>
          <p:cNvSpPr>
            <a:spLocks noGrp="1"/>
          </p:cNvSpPr>
          <p:nvPr>
            <p:ph idx="1"/>
          </p:nvPr>
        </p:nvSpPr>
        <p:spPr/>
        <p:txBody>
          <a:bodyPr/>
          <a:lstStyle/>
          <a:p>
            <a:r>
              <a:rPr lang="en-US" dirty="0">
                <a:latin typeface="+mn-lt"/>
              </a:rPr>
              <a:t>Commonly prescribed antidepressants</a:t>
            </a:r>
          </a:p>
          <a:p>
            <a:pPr lvl="1"/>
            <a:r>
              <a:rPr lang="en-US" dirty="0">
                <a:latin typeface="+mn-lt"/>
              </a:rPr>
              <a:t>Selective Serotonin Reuptake Inhibitors (SSRIs)</a:t>
            </a:r>
          </a:p>
          <a:p>
            <a:pPr lvl="1"/>
            <a:r>
              <a:rPr lang="en-US" dirty="0">
                <a:latin typeface="+mn-lt"/>
              </a:rPr>
              <a:t>Serotonin Norepinephrine Reuptake Inhibitors (SNRIs)</a:t>
            </a:r>
          </a:p>
          <a:p>
            <a:pPr lvl="1"/>
            <a:r>
              <a:rPr lang="en-US" dirty="0">
                <a:latin typeface="+mn-lt"/>
              </a:rPr>
              <a:t>Others</a:t>
            </a:r>
          </a:p>
          <a:p>
            <a:pPr lvl="2"/>
            <a:r>
              <a:rPr lang="en-US" dirty="0">
                <a:latin typeface="+mn-lt"/>
              </a:rPr>
              <a:t>Bupropion</a:t>
            </a:r>
          </a:p>
          <a:p>
            <a:pPr lvl="2"/>
            <a:r>
              <a:rPr lang="en-US" dirty="0">
                <a:latin typeface="+mn-lt"/>
              </a:rPr>
              <a:t>Mirtazapine</a:t>
            </a:r>
          </a:p>
          <a:p>
            <a:pPr lvl="2"/>
            <a:r>
              <a:rPr lang="en-US" dirty="0">
                <a:latin typeface="+mn-lt"/>
              </a:rPr>
              <a:t>Vilazodone</a:t>
            </a:r>
          </a:p>
          <a:p>
            <a:pPr lvl="2"/>
            <a:r>
              <a:rPr lang="en-US" dirty="0">
                <a:latin typeface="+mn-lt"/>
              </a:rPr>
              <a:t>Vortioxetine</a:t>
            </a:r>
          </a:p>
          <a:p>
            <a:endParaRPr lang="en-US" dirty="0"/>
          </a:p>
        </p:txBody>
      </p:sp>
    </p:spTree>
    <p:extLst>
      <p:ext uri="{BB962C8B-B14F-4D97-AF65-F5344CB8AC3E}">
        <p14:creationId xmlns:p14="http://schemas.microsoft.com/office/powerpoint/2010/main" val="420679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97E5-9085-4BBC-83BE-D4A9A74D651B}"/>
              </a:ext>
            </a:extLst>
          </p:cNvPr>
          <p:cNvSpPr>
            <a:spLocks noGrp="1"/>
          </p:cNvSpPr>
          <p:nvPr>
            <p:ph type="title"/>
          </p:nvPr>
        </p:nvSpPr>
        <p:spPr/>
        <p:txBody>
          <a:bodyPr/>
          <a:lstStyle/>
          <a:p>
            <a:r>
              <a:rPr lang="en-US" dirty="0">
                <a:latin typeface="+mn-lt"/>
              </a:rPr>
              <a:t>Antidepressants - SSRIs</a:t>
            </a:r>
          </a:p>
        </p:txBody>
      </p:sp>
      <p:graphicFrame>
        <p:nvGraphicFramePr>
          <p:cNvPr id="4" name="Table 3">
            <a:extLst>
              <a:ext uri="{FF2B5EF4-FFF2-40B4-BE49-F238E27FC236}">
                <a16:creationId xmlns:a16="http://schemas.microsoft.com/office/drawing/2014/main" id="{054314E3-D3FC-4155-9FF7-1F9B34C0AF81}"/>
              </a:ext>
            </a:extLst>
          </p:cNvPr>
          <p:cNvGraphicFramePr>
            <a:graphicFrameLocks noGrp="1"/>
          </p:cNvGraphicFramePr>
          <p:nvPr>
            <p:extLst>
              <p:ext uri="{D42A27DB-BD31-4B8C-83A1-F6EECF244321}">
                <p14:modId xmlns:p14="http://schemas.microsoft.com/office/powerpoint/2010/main" val="2427563759"/>
              </p:ext>
            </p:extLst>
          </p:nvPr>
        </p:nvGraphicFramePr>
        <p:xfrm>
          <a:off x="1238250" y="895342"/>
          <a:ext cx="6896100" cy="3448058"/>
        </p:xfrm>
        <a:graphic>
          <a:graphicData uri="http://schemas.openxmlformats.org/drawingml/2006/table">
            <a:tbl>
              <a:tblPr bandRow="1">
                <a:tableStyleId>{5C22544A-7EE6-4342-B048-85BDC9FD1C3A}</a:tableStyleId>
              </a:tblPr>
              <a:tblGrid>
                <a:gridCol w="1174068">
                  <a:extLst>
                    <a:ext uri="{9D8B030D-6E8A-4147-A177-3AD203B41FA5}">
                      <a16:colId xmlns:a16="http://schemas.microsoft.com/office/drawing/2014/main" val="3587603478"/>
                    </a:ext>
                  </a:extLst>
                </a:gridCol>
                <a:gridCol w="457200">
                  <a:extLst>
                    <a:ext uri="{9D8B030D-6E8A-4147-A177-3AD203B41FA5}">
                      <a16:colId xmlns:a16="http://schemas.microsoft.com/office/drawing/2014/main" val="3185898992"/>
                    </a:ext>
                  </a:extLst>
                </a:gridCol>
                <a:gridCol w="457200">
                  <a:extLst>
                    <a:ext uri="{9D8B030D-6E8A-4147-A177-3AD203B41FA5}">
                      <a16:colId xmlns:a16="http://schemas.microsoft.com/office/drawing/2014/main" val="3308635345"/>
                    </a:ext>
                  </a:extLst>
                </a:gridCol>
                <a:gridCol w="457200">
                  <a:extLst>
                    <a:ext uri="{9D8B030D-6E8A-4147-A177-3AD203B41FA5}">
                      <a16:colId xmlns:a16="http://schemas.microsoft.com/office/drawing/2014/main" val="600069254"/>
                    </a:ext>
                  </a:extLst>
                </a:gridCol>
                <a:gridCol w="457200">
                  <a:extLst>
                    <a:ext uri="{9D8B030D-6E8A-4147-A177-3AD203B41FA5}">
                      <a16:colId xmlns:a16="http://schemas.microsoft.com/office/drawing/2014/main" val="588035541"/>
                    </a:ext>
                  </a:extLst>
                </a:gridCol>
                <a:gridCol w="457200">
                  <a:extLst>
                    <a:ext uri="{9D8B030D-6E8A-4147-A177-3AD203B41FA5}">
                      <a16:colId xmlns:a16="http://schemas.microsoft.com/office/drawing/2014/main" val="1736416792"/>
                    </a:ext>
                  </a:extLst>
                </a:gridCol>
                <a:gridCol w="457200">
                  <a:extLst>
                    <a:ext uri="{9D8B030D-6E8A-4147-A177-3AD203B41FA5}">
                      <a16:colId xmlns:a16="http://schemas.microsoft.com/office/drawing/2014/main" val="869223226"/>
                    </a:ext>
                  </a:extLst>
                </a:gridCol>
                <a:gridCol w="457200">
                  <a:extLst>
                    <a:ext uri="{9D8B030D-6E8A-4147-A177-3AD203B41FA5}">
                      <a16:colId xmlns:a16="http://schemas.microsoft.com/office/drawing/2014/main" val="3046670083"/>
                    </a:ext>
                  </a:extLst>
                </a:gridCol>
                <a:gridCol w="457200">
                  <a:extLst>
                    <a:ext uri="{9D8B030D-6E8A-4147-A177-3AD203B41FA5}">
                      <a16:colId xmlns:a16="http://schemas.microsoft.com/office/drawing/2014/main" val="3729907437"/>
                    </a:ext>
                  </a:extLst>
                </a:gridCol>
                <a:gridCol w="457200">
                  <a:extLst>
                    <a:ext uri="{9D8B030D-6E8A-4147-A177-3AD203B41FA5}">
                      <a16:colId xmlns:a16="http://schemas.microsoft.com/office/drawing/2014/main" val="550803471"/>
                    </a:ext>
                  </a:extLst>
                </a:gridCol>
                <a:gridCol w="1607232">
                  <a:extLst>
                    <a:ext uri="{9D8B030D-6E8A-4147-A177-3AD203B41FA5}">
                      <a16:colId xmlns:a16="http://schemas.microsoft.com/office/drawing/2014/main" val="714516346"/>
                    </a:ext>
                  </a:extLst>
                </a:gridCol>
              </a:tblGrid>
              <a:tr h="396875">
                <a:tc>
                  <a:txBody>
                    <a:bodyPr/>
                    <a:lstStyle/>
                    <a:p>
                      <a:pPr algn="ctr"/>
                      <a:endParaRPr lang="en-US" dirty="0"/>
                    </a:p>
                  </a:txBody>
                  <a:tcPr anchor="ctr">
                    <a:solidFill>
                      <a:schemeClr val="bg1"/>
                    </a:solidFill>
                  </a:tcPr>
                </a:tc>
                <a:tc gridSpan="9">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FDA Approved Indications for SSRIs</a:t>
                      </a:r>
                    </a:p>
                  </a:txBody>
                  <a:tcPr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a:txBody>
                    <a:bodyPr/>
                    <a:lstStyle/>
                    <a:p>
                      <a:pPr algn="ctr"/>
                      <a:endParaRPr lang="en-US" dirty="0"/>
                    </a:p>
                  </a:txBody>
                  <a:tcPr anchor="ctr">
                    <a:solidFill>
                      <a:schemeClr val="bg1"/>
                    </a:solidFill>
                  </a:tcPr>
                </a:tc>
                <a:extLst>
                  <a:ext uri="{0D108BD9-81ED-4DB2-BD59-A6C34878D82A}">
                    <a16:rowId xmlns:a16="http://schemas.microsoft.com/office/drawing/2014/main" val="2528042638"/>
                  </a:ext>
                </a:extLst>
              </a:tr>
              <a:tr h="232240">
                <a:tc rowSpan="2">
                  <a:txBody>
                    <a:bodyPr/>
                    <a:lstStyle/>
                    <a:p>
                      <a:pPr algn="ctr"/>
                      <a:endParaRPr lang="en-US" dirty="0"/>
                    </a:p>
                  </a:txBody>
                  <a:tcPr anchor="ctr">
                    <a:solidFill>
                      <a:schemeClr val="bg1"/>
                    </a:solidFill>
                  </a:tcPr>
                </a:tc>
                <a:tc rowSpan="2">
                  <a:txBody>
                    <a:bodyPr/>
                    <a:lstStyle/>
                    <a:p>
                      <a:pPr algn="ctr"/>
                      <a:r>
                        <a:rPr lang="en-US" sz="1200" dirty="0"/>
                        <a:t>Depression</a:t>
                      </a:r>
                    </a:p>
                  </a:txBody>
                  <a:tcPr vert="vert270" anchor="ctr"/>
                </a:tc>
                <a:tc rowSpan="2">
                  <a:txBody>
                    <a:bodyPr/>
                    <a:lstStyle/>
                    <a:p>
                      <a:pPr algn="ctr"/>
                      <a:r>
                        <a:rPr lang="en-US" sz="1200" dirty="0"/>
                        <a:t>Generalized Anxiety Disorder</a:t>
                      </a:r>
                    </a:p>
                  </a:txBody>
                  <a:tcPr vert="vert270" anchor="ctr"/>
                </a:tc>
                <a:tc rowSpan="2">
                  <a:txBody>
                    <a:bodyPr/>
                    <a:lstStyle/>
                    <a:p>
                      <a:pPr algn="ctr"/>
                      <a:r>
                        <a:rPr lang="en-US" sz="1200" dirty="0"/>
                        <a:t>Bipolar Major Depression</a:t>
                      </a:r>
                    </a:p>
                  </a:txBody>
                  <a:tcPr vert="vert270" anchor="ctr"/>
                </a:tc>
                <a:tc rowSpan="2">
                  <a:txBody>
                    <a:bodyPr/>
                    <a:lstStyle/>
                    <a:p>
                      <a:pPr algn="ctr"/>
                      <a:r>
                        <a:rPr lang="en-US" sz="1200" dirty="0"/>
                        <a:t>Bulimia Nervosa</a:t>
                      </a:r>
                    </a:p>
                  </a:txBody>
                  <a:tcPr vert="vert270" anchor="ctr"/>
                </a:tc>
                <a:tc rowSpan="2">
                  <a:txBody>
                    <a:bodyPr/>
                    <a:lstStyle/>
                    <a:p>
                      <a:pPr algn="ctr"/>
                      <a:r>
                        <a:rPr lang="en-US" sz="1200" dirty="0"/>
                        <a:t>Obsessive Compulsive Disorder</a:t>
                      </a:r>
                    </a:p>
                  </a:txBody>
                  <a:tcPr vert="vert270" anchor="ctr"/>
                </a:tc>
                <a:tc rowSpan="2">
                  <a:txBody>
                    <a:bodyPr/>
                    <a:lstStyle/>
                    <a:p>
                      <a:pPr algn="ctr"/>
                      <a:r>
                        <a:rPr lang="en-US" sz="1200" dirty="0"/>
                        <a:t>Panic Disorder</a:t>
                      </a:r>
                    </a:p>
                  </a:txBody>
                  <a:tcPr vert="vert270" anchor="ctr"/>
                </a:tc>
                <a:tc rowSpan="2">
                  <a:txBody>
                    <a:bodyPr/>
                    <a:lstStyle/>
                    <a:p>
                      <a:pPr algn="ctr"/>
                      <a:r>
                        <a:rPr lang="en-US" sz="1200" dirty="0"/>
                        <a:t>Premenstrual Dysphoric Disorder</a:t>
                      </a:r>
                    </a:p>
                  </a:txBody>
                  <a:tcPr vert="vert270" anchor="ctr"/>
                </a:tc>
                <a:tc rowSpan="2">
                  <a:txBody>
                    <a:bodyPr/>
                    <a:lstStyle/>
                    <a:p>
                      <a:pPr algn="ctr"/>
                      <a:r>
                        <a:rPr lang="en-US" sz="1200" dirty="0"/>
                        <a:t>Post-traumatic Stress Disorder</a:t>
                      </a:r>
                    </a:p>
                  </a:txBody>
                  <a:tcPr vert="vert270" anchor="ctr"/>
                </a:tc>
                <a:tc rowSpan="2">
                  <a:txBody>
                    <a:bodyPr/>
                    <a:lstStyle/>
                    <a:p>
                      <a:pPr algn="ctr"/>
                      <a:r>
                        <a:rPr lang="en-US" sz="1200" dirty="0"/>
                        <a:t>Social Anxiety Disorder</a:t>
                      </a:r>
                    </a:p>
                  </a:txBody>
                  <a:tcPr vert="vert270" anchor="ctr"/>
                </a:tc>
                <a:tc>
                  <a:txBody>
                    <a:bodyPr/>
                    <a:lstStyle/>
                    <a:p>
                      <a:pPr algn="ctr"/>
                      <a:endParaRPr lang="en-US" sz="1400" dirty="0"/>
                    </a:p>
                  </a:txBody>
                  <a:tcPr vert="vert270" anchor="ctr">
                    <a:solidFill>
                      <a:schemeClr val="bg1"/>
                    </a:solidFill>
                  </a:tcPr>
                </a:tc>
                <a:extLst>
                  <a:ext uri="{0D108BD9-81ED-4DB2-BD59-A6C34878D82A}">
                    <a16:rowId xmlns:a16="http://schemas.microsoft.com/office/drawing/2014/main" val="3366674718"/>
                  </a:ext>
                </a:extLst>
              </a:tr>
              <a:tr h="117302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a:t>Usual dose range</a:t>
                      </a:r>
                    </a:p>
                  </a:txBody>
                  <a:tcPr anchor="ctr"/>
                </a:tc>
                <a:extLst>
                  <a:ext uri="{0D108BD9-81ED-4DB2-BD59-A6C34878D82A}">
                    <a16:rowId xmlns:a16="http://schemas.microsoft.com/office/drawing/2014/main" val="1848220651"/>
                  </a:ext>
                </a:extLst>
              </a:tr>
              <a:tr h="274320">
                <a:tc>
                  <a:txBody>
                    <a:bodyPr/>
                    <a:lstStyle/>
                    <a:p>
                      <a:pPr algn="ctr"/>
                      <a:r>
                        <a:rPr lang="en-US" sz="1200" dirty="0"/>
                        <a:t>Citalopram</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20-40 mg/day</a:t>
                      </a:r>
                    </a:p>
                  </a:txBody>
                  <a:tcPr anchor="ctr"/>
                </a:tc>
                <a:extLst>
                  <a:ext uri="{0D108BD9-81ED-4DB2-BD59-A6C34878D82A}">
                    <a16:rowId xmlns:a16="http://schemas.microsoft.com/office/drawing/2014/main" val="557325941"/>
                  </a:ext>
                </a:extLst>
              </a:tr>
              <a:tr h="274320">
                <a:tc>
                  <a:txBody>
                    <a:bodyPr/>
                    <a:lstStyle/>
                    <a:p>
                      <a:pPr algn="ctr"/>
                      <a:r>
                        <a:rPr lang="en-US" sz="1200" dirty="0"/>
                        <a:t>Escitalopram</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10-20 mg/day</a:t>
                      </a:r>
                    </a:p>
                  </a:txBody>
                  <a:tcPr anchor="ctr"/>
                </a:tc>
                <a:extLst>
                  <a:ext uri="{0D108BD9-81ED-4DB2-BD59-A6C34878D82A}">
                    <a16:rowId xmlns:a16="http://schemas.microsoft.com/office/drawing/2014/main" val="2042987580"/>
                  </a:ext>
                </a:extLst>
              </a:tr>
              <a:tr h="274320">
                <a:tc>
                  <a:txBody>
                    <a:bodyPr/>
                    <a:lstStyle/>
                    <a:p>
                      <a:pPr algn="ctr"/>
                      <a:r>
                        <a:rPr lang="en-US" sz="1200" dirty="0"/>
                        <a:t>Fluoxetine</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10-80 mg/day</a:t>
                      </a:r>
                    </a:p>
                  </a:txBody>
                  <a:tcPr anchor="ctr"/>
                </a:tc>
                <a:extLst>
                  <a:ext uri="{0D108BD9-81ED-4DB2-BD59-A6C34878D82A}">
                    <a16:rowId xmlns:a16="http://schemas.microsoft.com/office/drawing/2014/main" val="1046787467"/>
                  </a:ext>
                </a:extLst>
              </a:tr>
              <a:tr h="274320">
                <a:tc>
                  <a:txBody>
                    <a:bodyPr/>
                    <a:lstStyle/>
                    <a:p>
                      <a:pPr algn="ctr"/>
                      <a:r>
                        <a:rPr lang="en-US" sz="1200" dirty="0"/>
                        <a:t>Fluvoxamine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50-300 mg/day</a:t>
                      </a:r>
                    </a:p>
                  </a:txBody>
                  <a:tcPr anchor="ctr"/>
                </a:tc>
                <a:extLst>
                  <a:ext uri="{0D108BD9-81ED-4DB2-BD59-A6C34878D82A}">
                    <a16:rowId xmlns:a16="http://schemas.microsoft.com/office/drawing/2014/main" val="2501443973"/>
                  </a:ext>
                </a:extLst>
              </a:tr>
              <a:tr h="274320">
                <a:tc>
                  <a:txBody>
                    <a:bodyPr/>
                    <a:lstStyle/>
                    <a:p>
                      <a:pPr algn="ctr"/>
                      <a:r>
                        <a:rPr lang="en-US" sz="1200" dirty="0"/>
                        <a:t>Paroxetine</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10-50 mg/day</a:t>
                      </a:r>
                    </a:p>
                  </a:txBody>
                  <a:tcPr anchor="ctr"/>
                </a:tc>
                <a:extLst>
                  <a:ext uri="{0D108BD9-81ED-4DB2-BD59-A6C34878D82A}">
                    <a16:rowId xmlns:a16="http://schemas.microsoft.com/office/drawing/2014/main" val="3435055538"/>
                  </a:ext>
                </a:extLst>
              </a:tr>
              <a:tr h="274320">
                <a:tc>
                  <a:txBody>
                    <a:bodyPr/>
                    <a:lstStyle/>
                    <a:p>
                      <a:pPr algn="ctr"/>
                      <a:r>
                        <a:rPr lang="en-US" sz="1200" dirty="0"/>
                        <a:t>Sertraline</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x</a:t>
                      </a:r>
                    </a:p>
                  </a:txBody>
                  <a:tcPr anchor="ctr"/>
                </a:tc>
                <a:tc>
                  <a:txBody>
                    <a:bodyPr/>
                    <a:lstStyle/>
                    <a:p>
                      <a:pPr algn="ctr"/>
                      <a:r>
                        <a:rPr lang="en-US" sz="1200" dirty="0"/>
                        <a:t>25-200 mg/day</a:t>
                      </a:r>
                    </a:p>
                  </a:txBody>
                  <a:tcPr anchor="ctr"/>
                </a:tc>
                <a:extLst>
                  <a:ext uri="{0D108BD9-81ED-4DB2-BD59-A6C34878D82A}">
                    <a16:rowId xmlns:a16="http://schemas.microsoft.com/office/drawing/2014/main" val="1105601600"/>
                  </a:ext>
                </a:extLst>
              </a:tr>
            </a:tbl>
          </a:graphicData>
        </a:graphic>
      </p:graphicFrame>
      <p:sp>
        <p:nvSpPr>
          <p:cNvPr id="5" name="TextBox 4">
            <a:extLst>
              <a:ext uri="{FF2B5EF4-FFF2-40B4-BE49-F238E27FC236}">
                <a16:creationId xmlns:a16="http://schemas.microsoft.com/office/drawing/2014/main" id="{946E4B6F-53D4-4BE7-B097-62DF377FC97F}"/>
              </a:ext>
            </a:extLst>
          </p:cNvPr>
          <p:cNvSpPr txBox="1"/>
          <p:nvPr/>
        </p:nvSpPr>
        <p:spPr>
          <a:xfrm>
            <a:off x="1136535" y="4290060"/>
            <a:ext cx="3962400" cy="707886"/>
          </a:xfrm>
          <a:prstGeom prst="rect">
            <a:avLst/>
          </a:prstGeom>
          <a:noFill/>
        </p:spPr>
        <p:txBody>
          <a:bodyPr wrap="square" rtlCol="0">
            <a:spAutoFit/>
          </a:bodyPr>
          <a:lstStyle/>
          <a:p>
            <a:r>
              <a:rPr lang="en-US" sz="1200" dirty="0"/>
              <a:t>*In combination with olanzapine</a:t>
            </a:r>
          </a:p>
          <a:p>
            <a:pPr marL="285750" indent="-285750">
              <a:buFont typeface="Arial" panose="020B0604020202020204" pitchFamily="34" charset="0"/>
              <a:buChar char="•"/>
            </a:pPr>
            <a:endParaRPr lang="en-US" sz="1400" dirty="0"/>
          </a:p>
          <a:p>
            <a:endParaRPr lang="en-US" sz="1400" dirty="0"/>
          </a:p>
        </p:txBody>
      </p:sp>
      <p:sp>
        <p:nvSpPr>
          <p:cNvPr id="6" name="TextBox 5">
            <a:extLst>
              <a:ext uri="{FF2B5EF4-FFF2-40B4-BE49-F238E27FC236}">
                <a16:creationId xmlns:a16="http://schemas.microsoft.com/office/drawing/2014/main" id="{0E4F36A0-03D3-4D1D-8955-59C4BFD01F52}"/>
              </a:ext>
            </a:extLst>
          </p:cNvPr>
          <p:cNvSpPr txBox="1"/>
          <p:nvPr/>
        </p:nvSpPr>
        <p:spPr>
          <a:xfrm>
            <a:off x="3732289" y="4942867"/>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Tree>
    <p:extLst>
      <p:ext uri="{BB962C8B-B14F-4D97-AF65-F5344CB8AC3E}">
        <p14:creationId xmlns:p14="http://schemas.microsoft.com/office/powerpoint/2010/main" val="250010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E85E-246A-4BA8-8A73-ED887249DBD6}"/>
              </a:ext>
            </a:extLst>
          </p:cNvPr>
          <p:cNvSpPr>
            <a:spLocks noGrp="1"/>
          </p:cNvSpPr>
          <p:nvPr>
            <p:ph type="title"/>
          </p:nvPr>
        </p:nvSpPr>
        <p:spPr/>
        <p:txBody>
          <a:bodyPr/>
          <a:lstStyle/>
          <a:p>
            <a:r>
              <a:rPr lang="en-US" dirty="0">
                <a:latin typeface="+mn-lt"/>
              </a:rPr>
              <a:t>Antidepressants - SSRIs</a:t>
            </a:r>
          </a:p>
        </p:txBody>
      </p:sp>
      <p:sp>
        <p:nvSpPr>
          <p:cNvPr id="3" name="Content Placeholder 2">
            <a:extLst>
              <a:ext uri="{FF2B5EF4-FFF2-40B4-BE49-F238E27FC236}">
                <a16:creationId xmlns:a16="http://schemas.microsoft.com/office/drawing/2014/main" id="{DAECF987-EB08-48B5-8D6D-27E90FB15521}"/>
              </a:ext>
            </a:extLst>
          </p:cNvPr>
          <p:cNvSpPr>
            <a:spLocks noGrp="1"/>
          </p:cNvSpPr>
          <p:nvPr>
            <p:ph idx="1"/>
          </p:nvPr>
        </p:nvSpPr>
        <p:spPr/>
        <p:txBody>
          <a:bodyPr/>
          <a:lstStyle/>
          <a:p>
            <a:r>
              <a:rPr lang="en-US" dirty="0">
                <a:latin typeface="+mn-lt"/>
              </a:rPr>
              <a:t>Mechanism of Action (MOA)</a:t>
            </a:r>
          </a:p>
        </p:txBody>
      </p:sp>
      <p:pic>
        <p:nvPicPr>
          <p:cNvPr id="4" name="Picture 3">
            <a:extLst>
              <a:ext uri="{FF2B5EF4-FFF2-40B4-BE49-F238E27FC236}">
                <a16:creationId xmlns:a16="http://schemas.microsoft.com/office/drawing/2014/main" id="{11757EBB-0123-446D-B77B-D58EEAB92E6E}"/>
              </a:ext>
            </a:extLst>
          </p:cNvPr>
          <p:cNvPicPr>
            <a:picLocks noChangeAspect="1"/>
          </p:cNvPicPr>
          <p:nvPr/>
        </p:nvPicPr>
        <p:blipFill>
          <a:blip r:embed="rId3"/>
          <a:stretch>
            <a:fillRect/>
          </a:stretch>
        </p:blipFill>
        <p:spPr>
          <a:xfrm>
            <a:off x="2970845" y="1499472"/>
            <a:ext cx="3036255" cy="2988961"/>
          </a:xfrm>
          <a:prstGeom prst="rect">
            <a:avLst/>
          </a:prstGeom>
        </p:spPr>
      </p:pic>
      <p:sp>
        <p:nvSpPr>
          <p:cNvPr id="5" name="TextBox 4">
            <a:extLst>
              <a:ext uri="{FF2B5EF4-FFF2-40B4-BE49-F238E27FC236}">
                <a16:creationId xmlns:a16="http://schemas.microsoft.com/office/drawing/2014/main" id="{E79C3E68-0124-4A13-B326-B83CEABE1142}"/>
              </a:ext>
            </a:extLst>
          </p:cNvPr>
          <p:cNvSpPr txBox="1"/>
          <p:nvPr/>
        </p:nvSpPr>
        <p:spPr>
          <a:xfrm>
            <a:off x="6576109" y="4942318"/>
            <a:ext cx="4000681" cy="230832"/>
          </a:xfrm>
          <a:prstGeom prst="rect">
            <a:avLst/>
          </a:prstGeom>
          <a:noFill/>
        </p:spPr>
        <p:txBody>
          <a:bodyPr wrap="square" rtlCol="0">
            <a:spAutoFit/>
          </a:bodyPr>
          <a:lstStyle/>
          <a:p>
            <a:r>
              <a:rPr lang="en-US" sz="900" dirty="0"/>
              <a:t>Lattimore, KA, et al. J </a:t>
            </a:r>
            <a:r>
              <a:rPr lang="en-US" sz="900" dirty="0" err="1"/>
              <a:t>Perinatol</a:t>
            </a:r>
            <a:r>
              <a:rPr lang="en-US" sz="900" dirty="0"/>
              <a:t>. 2005;25(9):595-604.</a:t>
            </a:r>
          </a:p>
        </p:txBody>
      </p:sp>
      <p:sp>
        <p:nvSpPr>
          <p:cNvPr id="6" name="TextBox 5">
            <a:extLst>
              <a:ext uri="{FF2B5EF4-FFF2-40B4-BE49-F238E27FC236}">
                <a16:creationId xmlns:a16="http://schemas.microsoft.com/office/drawing/2014/main" id="{F0FAF234-2BD3-432A-A243-F12FF1E35471}"/>
              </a:ext>
            </a:extLst>
          </p:cNvPr>
          <p:cNvSpPr txBox="1"/>
          <p:nvPr/>
        </p:nvSpPr>
        <p:spPr>
          <a:xfrm>
            <a:off x="3336380" y="4942318"/>
            <a:ext cx="4000681" cy="230832"/>
          </a:xfrm>
          <a:prstGeom prst="rect">
            <a:avLst/>
          </a:prstGeom>
          <a:noFill/>
        </p:spPr>
        <p:txBody>
          <a:bodyPr wrap="square" rtlCol="0">
            <a:spAutoFit/>
          </a:bodyPr>
          <a:lstStyle/>
          <a:p>
            <a:r>
              <a:rPr lang="en-US" sz="900" dirty="0"/>
              <a:t>YouTube Clip: </a:t>
            </a:r>
            <a:r>
              <a:rPr lang="en-US" sz="900" dirty="0">
                <a:hlinkClick r:id="rId4"/>
              </a:rPr>
              <a:t>https://www.youtube.com/watch?v=uiXcAbrO8kU</a:t>
            </a:r>
            <a:endParaRPr lang="en-US" sz="900" dirty="0"/>
          </a:p>
        </p:txBody>
      </p:sp>
    </p:spTree>
    <p:extLst>
      <p:ext uri="{BB962C8B-B14F-4D97-AF65-F5344CB8AC3E}">
        <p14:creationId xmlns:p14="http://schemas.microsoft.com/office/powerpoint/2010/main" val="171024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2095-F1F2-42A5-A3F3-81F8317402BD}"/>
              </a:ext>
            </a:extLst>
          </p:cNvPr>
          <p:cNvSpPr>
            <a:spLocks noGrp="1"/>
          </p:cNvSpPr>
          <p:nvPr>
            <p:ph type="title"/>
          </p:nvPr>
        </p:nvSpPr>
        <p:spPr/>
        <p:txBody>
          <a:bodyPr/>
          <a:lstStyle/>
          <a:p>
            <a:r>
              <a:rPr lang="en-US" dirty="0">
                <a:latin typeface="+mn-lt"/>
              </a:rPr>
              <a:t>Antidepressants- SNRIs</a:t>
            </a:r>
          </a:p>
        </p:txBody>
      </p:sp>
      <p:graphicFrame>
        <p:nvGraphicFramePr>
          <p:cNvPr id="4" name="Table 3">
            <a:extLst>
              <a:ext uri="{FF2B5EF4-FFF2-40B4-BE49-F238E27FC236}">
                <a16:creationId xmlns:a16="http://schemas.microsoft.com/office/drawing/2014/main" id="{D4A7CB54-2154-45D3-8045-BD4C9D0A28FF}"/>
              </a:ext>
            </a:extLst>
          </p:cNvPr>
          <p:cNvGraphicFramePr>
            <a:graphicFrameLocks noGrp="1"/>
          </p:cNvGraphicFramePr>
          <p:nvPr>
            <p:extLst>
              <p:ext uri="{D42A27DB-BD31-4B8C-83A1-F6EECF244321}">
                <p14:modId xmlns:p14="http://schemas.microsoft.com/office/powerpoint/2010/main" val="1131750477"/>
              </p:ext>
            </p:extLst>
          </p:nvPr>
        </p:nvGraphicFramePr>
        <p:xfrm>
          <a:off x="1008168" y="876300"/>
          <a:ext cx="7081943" cy="3644900"/>
        </p:xfrm>
        <a:graphic>
          <a:graphicData uri="http://schemas.openxmlformats.org/drawingml/2006/table">
            <a:tbl>
              <a:tblPr bandRow="1">
                <a:tableStyleId>{5C22544A-7EE6-4342-B048-85BDC9FD1C3A}</a:tableStyleId>
              </a:tblPr>
              <a:tblGrid>
                <a:gridCol w="1522165">
                  <a:extLst>
                    <a:ext uri="{9D8B030D-6E8A-4147-A177-3AD203B41FA5}">
                      <a16:colId xmlns:a16="http://schemas.microsoft.com/office/drawing/2014/main" val="1902027535"/>
                    </a:ext>
                  </a:extLst>
                </a:gridCol>
                <a:gridCol w="548640">
                  <a:extLst>
                    <a:ext uri="{9D8B030D-6E8A-4147-A177-3AD203B41FA5}">
                      <a16:colId xmlns:a16="http://schemas.microsoft.com/office/drawing/2014/main" val="2555432300"/>
                    </a:ext>
                  </a:extLst>
                </a:gridCol>
                <a:gridCol w="548640">
                  <a:extLst>
                    <a:ext uri="{9D8B030D-6E8A-4147-A177-3AD203B41FA5}">
                      <a16:colId xmlns:a16="http://schemas.microsoft.com/office/drawing/2014/main" val="2145098572"/>
                    </a:ext>
                  </a:extLst>
                </a:gridCol>
                <a:gridCol w="548640">
                  <a:extLst>
                    <a:ext uri="{9D8B030D-6E8A-4147-A177-3AD203B41FA5}">
                      <a16:colId xmlns:a16="http://schemas.microsoft.com/office/drawing/2014/main" val="3875552446"/>
                    </a:ext>
                  </a:extLst>
                </a:gridCol>
                <a:gridCol w="548640">
                  <a:extLst>
                    <a:ext uri="{9D8B030D-6E8A-4147-A177-3AD203B41FA5}">
                      <a16:colId xmlns:a16="http://schemas.microsoft.com/office/drawing/2014/main" val="2379825459"/>
                    </a:ext>
                  </a:extLst>
                </a:gridCol>
                <a:gridCol w="548640">
                  <a:extLst>
                    <a:ext uri="{9D8B030D-6E8A-4147-A177-3AD203B41FA5}">
                      <a16:colId xmlns:a16="http://schemas.microsoft.com/office/drawing/2014/main" val="1098814100"/>
                    </a:ext>
                  </a:extLst>
                </a:gridCol>
                <a:gridCol w="548640">
                  <a:extLst>
                    <a:ext uri="{9D8B030D-6E8A-4147-A177-3AD203B41FA5}">
                      <a16:colId xmlns:a16="http://schemas.microsoft.com/office/drawing/2014/main" val="360678820"/>
                    </a:ext>
                  </a:extLst>
                </a:gridCol>
                <a:gridCol w="548640">
                  <a:extLst>
                    <a:ext uri="{9D8B030D-6E8A-4147-A177-3AD203B41FA5}">
                      <a16:colId xmlns:a16="http://schemas.microsoft.com/office/drawing/2014/main" val="4233203013"/>
                    </a:ext>
                  </a:extLst>
                </a:gridCol>
                <a:gridCol w="1719298">
                  <a:extLst>
                    <a:ext uri="{9D8B030D-6E8A-4147-A177-3AD203B41FA5}">
                      <a16:colId xmlns:a16="http://schemas.microsoft.com/office/drawing/2014/main" val="94656724"/>
                    </a:ext>
                  </a:extLst>
                </a:gridCol>
              </a:tblGrid>
              <a:tr h="372928">
                <a:tc>
                  <a:txBody>
                    <a:bodyPr/>
                    <a:lstStyle/>
                    <a:p>
                      <a:pPr algn="ctr"/>
                      <a:endParaRPr lang="en-US" dirty="0"/>
                    </a:p>
                  </a:txBody>
                  <a:tcPr anchor="ctr">
                    <a:solidFill>
                      <a:schemeClr val="bg1"/>
                    </a:solidFill>
                  </a:tcPr>
                </a:tc>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FDA Approved Indications for SNRIs</a:t>
                      </a:r>
                    </a:p>
                  </a:txBody>
                  <a:tcPr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a:txBody>
                    <a:bodyPr/>
                    <a:lstStyle/>
                    <a:p>
                      <a:pPr algn="ctr"/>
                      <a:endParaRPr lang="en-US" dirty="0"/>
                    </a:p>
                  </a:txBody>
                  <a:tcPr anchor="ctr">
                    <a:solidFill>
                      <a:schemeClr val="bg1"/>
                    </a:solidFill>
                  </a:tcPr>
                </a:tc>
                <a:extLst>
                  <a:ext uri="{0D108BD9-81ED-4DB2-BD59-A6C34878D82A}">
                    <a16:rowId xmlns:a16="http://schemas.microsoft.com/office/drawing/2014/main" val="1714476381"/>
                  </a:ext>
                </a:extLst>
              </a:tr>
              <a:tr h="391978">
                <a:tc rowSpan="2">
                  <a:txBody>
                    <a:bodyPr/>
                    <a:lstStyle/>
                    <a:p>
                      <a:pPr algn="ctr"/>
                      <a:endParaRPr lang="en-US" dirty="0"/>
                    </a:p>
                  </a:txBody>
                  <a:tcPr anchor="ctr">
                    <a:solidFill>
                      <a:schemeClr val="bg1"/>
                    </a:solidFill>
                  </a:tcPr>
                </a:tc>
                <a:tc rowSpan="2">
                  <a:txBody>
                    <a:bodyPr/>
                    <a:lstStyle/>
                    <a:p>
                      <a:pPr algn="ctr"/>
                      <a:r>
                        <a:rPr lang="en-US" sz="1400" dirty="0"/>
                        <a:t>Depression</a:t>
                      </a:r>
                    </a:p>
                  </a:txBody>
                  <a:tcPr vert="vert270" anchor="ctr"/>
                </a:tc>
                <a:tc rowSpan="2">
                  <a:txBody>
                    <a:bodyPr/>
                    <a:lstStyle/>
                    <a:p>
                      <a:pPr algn="ctr"/>
                      <a:r>
                        <a:rPr lang="en-US" sz="1400" dirty="0"/>
                        <a:t>Generalized Anxiety Disorder</a:t>
                      </a:r>
                    </a:p>
                  </a:txBody>
                  <a:tcPr vert="vert270" anchor="ctr"/>
                </a:tc>
                <a:tc rowSpan="2">
                  <a:txBody>
                    <a:bodyPr/>
                    <a:lstStyle/>
                    <a:p>
                      <a:pPr algn="ctr"/>
                      <a:r>
                        <a:rPr lang="en-US" sz="1400" dirty="0"/>
                        <a:t>Fibromyalgia</a:t>
                      </a:r>
                    </a:p>
                  </a:txBody>
                  <a:tcPr vert="vert270" anchor="ctr"/>
                </a:tc>
                <a:tc rowSpan="2">
                  <a:txBody>
                    <a:bodyPr/>
                    <a:lstStyle/>
                    <a:p>
                      <a:pPr algn="ctr"/>
                      <a:r>
                        <a:rPr lang="en-US" sz="1400" dirty="0"/>
                        <a:t>Chronic </a:t>
                      </a:r>
                    </a:p>
                    <a:p>
                      <a:pPr algn="ctr"/>
                      <a:r>
                        <a:rPr lang="en-US" sz="1400" dirty="0"/>
                        <a:t>Musculoskeletal Pain</a:t>
                      </a:r>
                    </a:p>
                  </a:txBody>
                  <a:tcPr vert="vert270" anchor="ctr"/>
                </a:tc>
                <a:tc rowSpan="2">
                  <a:txBody>
                    <a:bodyPr/>
                    <a:lstStyle/>
                    <a:p>
                      <a:pPr algn="ctr"/>
                      <a:r>
                        <a:rPr lang="en-US" sz="1400" dirty="0"/>
                        <a:t>Diabetic Peripheral Neuropathy</a:t>
                      </a:r>
                    </a:p>
                  </a:txBody>
                  <a:tcPr vert="vert270" anchor="ctr"/>
                </a:tc>
                <a:tc rowSpan="2">
                  <a:txBody>
                    <a:bodyPr/>
                    <a:lstStyle/>
                    <a:p>
                      <a:pPr algn="ctr"/>
                      <a:r>
                        <a:rPr lang="en-US" sz="1400" dirty="0"/>
                        <a:t>Panic Disorder</a:t>
                      </a:r>
                    </a:p>
                  </a:txBody>
                  <a:tcPr vert="vert270" anchor="ctr"/>
                </a:tc>
                <a:tc rowSpan="2">
                  <a:txBody>
                    <a:bodyPr/>
                    <a:lstStyle/>
                    <a:p>
                      <a:pPr algn="ctr"/>
                      <a:r>
                        <a:rPr lang="en-US" sz="1400" dirty="0"/>
                        <a:t>Social Anxiety Disorder</a:t>
                      </a:r>
                    </a:p>
                  </a:txBody>
                  <a:tcPr vert="vert270" anchor="ctr"/>
                </a:tc>
                <a:tc>
                  <a:txBody>
                    <a:bodyPr/>
                    <a:lstStyle/>
                    <a:p>
                      <a:pPr algn="ctr"/>
                      <a:endParaRPr lang="en-US" sz="1400" dirty="0"/>
                    </a:p>
                  </a:txBody>
                  <a:tcPr vert="vert270" anchor="ctr">
                    <a:solidFill>
                      <a:schemeClr val="bg1"/>
                    </a:solidFill>
                  </a:tcPr>
                </a:tc>
                <a:extLst>
                  <a:ext uri="{0D108BD9-81ED-4DB2-BD59-A6C34878D82A}">
                    <a16:rowId xmlns:a16="http://schemas.microsoft.com/office/drawing/2014/main" val="204470871"/>
                  </a:ext>
                </a:extLst>
              </a:tr>
              <a:tr h="13559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800" dirty="0"/>
                        <a:t>Usual dose range</a:t>
                      </a:r>
                    </a:p>
                  </a:txBody>
                  <a:tcPr anchor="ctr"/>
                </a:tc>
                <a:extLst>
                  <a:ext uri="{0D108BD9-81ED-4DB2-BD59-A6C34878D82A}">
                    <a16:rowId xmlns:a16="http://schemas.microsoft.com/office/drawing/2014/main" val="4142928935"/>
                  </a:ext>
                </a:extLst>
              </a:tr>
              <a:tr h="0">
                <a:tc>
                  <a:txBody>
                    <a:bodyPr/>
                    <a:lstStyle/>
                    <a:p>
                      <a:pPr algn="ctr"/>
                      <a:r>
                        <a:rPr lang="en-US" sz="1400" dirty="0"/>
                        <a:t>Duloxetine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40-120 mg/day</a:t>
                      </a:r>
                    </a:p>
                  </a:txBody>
                  <a:tcPr anchor="ctr"/>
                </a:tc>
                <a:extLst>
                  <a:ext uri="{0D108BD9-81ED-4DB2-BD59-A6C34878D82A}">
                    <a16:rowId xmlns:a16="http://schemas.microsoft.com/office/drawing/2014/main" val="1275888969"/>
                  </a:ext>
                </a:extLst>
              </a:tr>
              <a:tr h="0">
                <a:tc>
                  <a:txBody>
                    <a:bodyPr/>
                    <a:lstStyle/>
                    <a:p>
                      <a:pPr algn="ctr"/>
                      <a:r>
                        <a:rPr lang="en-US" sz="1400" dirty="0"/>
                        <a:t>Venlafaxine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r>
                        <a:rPr lang="en-US" sz="1400" dirty="0"/>
                        <a:t>75-225 mg/day</a:t>
                      </a:r>
                    </a:p>
                  </a:txBody>
                  <a:tcPr anchor="ctr"/>
                </a:tc>
                <a:extLst>
                  <a:ext uri="{0D108BD9-81ED-4DB2-BD59-A6C34878D82A}">
                    <a16:rowId xmlns:a16="http://schemas.microsoft.com/office/drawing/2014/main" val="1915805399"/>
                  </a:ext>
                </a:extLst>
              </a:tr>
              <a:tr h="0">
                <a:tc>
                  <a:txBody>
                    <a:bodyPr/>
                    <a:lstStyle/>
                    <a:p>
                      <a:pPr algn="ctr"/>
                      <a:r>
                        <a:rPr lang="en-US" sz="1400" dirty="0"/>
                        <a:t>Desvenlafaxine</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50-100 mg/day</a:t>
                      </a:r>
                    </a:p>
                  </a:txBody>
                  <a:tcPr anchor="ctr"/>
                </a:tc>
                <a:extLst>
                  <a:ext uri="{0D108BD9-81ED-4DB2-BD59-A6C34878D82A}">
                    <a16:rowId xmlns:a16="http://schemas.microsoft.com/office/drawing/2014/main" val="1422961948"/>
                  </a:ext>
                </a:extLst>
              </a:tr>
              <a:tr h="0">
                <a:tc>
                  <a:txBody>
                    <a:bodyPr/>
                    <a:lstStyle/>
                    <a:p>
                      <a:pPr algn="ctr"/>
                      <a:r>
                        <a:rPr lang="en-US" sz="1400" dirty="0"/>
                        <a:t>Milnacipran</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12.5 mg-300 mg/day</a:t>
                      </a:r>
                    </a:p>
                  </a:txBody>
                  <a:tcPr anchor="ctr"/>
                </a:tc>
                <a:extLst>
                  <a:ext uri="{0D108BD9-81ED-4DB2-BD59-A6C34878D82A}">
                    <a16:rowId xmlns:a16="http://schemas.microsoft.com/office/drawing/2014/main" val="3021142968"/>
                  </a:ext>
                </a:extLst>
              </a:tr>
              <a:tr h="0">
                <a:tc>
                  <a:txBody>
                    <a:bodyPr/>
                    <a:lstStyle/>
                    <a:p>
                      <a:pPr algn="ctr"/>
                      <a:r>
                        <a:rPr lang="en-US" sz="1400" dirty="0" err="1"/>
                        <a:t>Levomilnacipran</a:t>
                      </a:r>
                      <a:endParaRPr lang="en-US" sz="1400" dirty="0"/>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20-120 mg/day</a:t>
                      </a:r>
                    </a:p>
                  </a:txBody>
                  <a:tcPr anchor="ctr"/>
                </a:tc>
                <a:extLst>
                  <a:ext uri="{0D108BD9-81ED-4DB2-BD59-A6C34878D82A}">
                    <a16:rowId xmlns:a16="http://schemas.microsoft.com/office/drawing/2014/main" val="4230409515"/>
                  </a:ext>
                </a:extLst>
              </a:tr>
            </a:tbl>
          </a:graphicData>
        </a:graphic>
      </p:graphicFrame>
      <p:sp>
        <p:nvSpPr>
          <p:cNvPr id="5" name="TextBox 4">
            <a:extLst>
              <a:ext uri="{FF2B5EF4-FFF2-40B4-BE49-F238E27FC236}">
                <a16:creationId xmlns:a16="http://schemas.microsoft.com/office/drawing/2014/main" id="{F0286968-9261-400F-B3F0-E48F84039BCD}"/>
              </a:ext>
            </a:extLst>
          </p:cNvPr>
          <p:cNvSpPr txBox="1"/>
          <p:nvPr/>
        </p:nvSpPr>
        <p:spPr>
          <a:xfrm>
            <a:off x="3719589" y="4887980"/>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Tree>
    <p:extLst>
      <p:ext uri="{BB962C8B-B14F-4D97-AF65-F5344CB8AC3E}">
        <p14:creationId xmlns:p14="http://schemas.microsoft.com/office/powerpoint/2010/main" val="264244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6945-BBF5-49A7-B8D0-3AC2B99E2F65}"/>
              </a:ext>
            </a:extLst>
          </p:cNvPr>
          <p:cNvSpPr>
            <a:spLocks noGrp="1"/>
          </p:cNvSpPr>
          <p:nvPr>
            <p:ph type="title"/>
          </p:nvPr>
        </p:nvSpPr>
        <p:spPr/>
        <p:txBody>
          <a:bodyPr/>
          <a:lstStyle/>
          <a:p>
            <a:r>
              <a:rPr lang="en-US" dirty="0">
                <a:latin typeface="+mn-lt"/>
              </a:rPr>
              <a:t>Outline</a:t>
            </a:r>
          </a:p>
        </p:txBody>
      </p:sp>
      <p:graphicFrame>
        <p:nvGraphicFramePr>
          <p:cNvPr id="6" name="Content Placeholder 5">
            <a:extLst>
              <a:ext uri="{FF2B5EF4-FFF2-40B4-BE49-F238E27FC236}">
                <a16:creationId xmlns:a16="http://schemas.microsoft.com/office/drawing/2014/main" id="{5EF0488F-D678-443B-AD22-8C1C3D0A59BF}"/>
              </a:ext>
            </a:extLst>
          </p:cNvPr>
          <p:cNvGraphicFramePr>
            <a:graphicFrameLocks noGrp="1"/>
          </p:cNvGraphicFramePr>
          <p:nvPr>
            <p:ph idx="1"/>
            <p:extLst>
              <p:ext uri="{D42A27DB-BD31-4B8C-83A1-F6EECF244321}">
                <p14:modId xmlns:p14="http://schemas.microsoft.com/office/powerpoint/2010/main" val="2148156199"/>
              </p:ext>
            </p:extLst>
          </p:nvPr>
        </p:nvGraphicFramePr>
        <p:xfrm>
          <a:off x="1287780" y="1025525"/>
          <a:ext cx="681990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7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5FBC-2837-4562-A7E7-97F26A191352}"/>
              </a:ext>
            </a:extLst>
          </p:cNvPr>
          <p:cNvSpPr>
            <a:spLocks noGrp="1"/>
          </p:cNvSpPr>
          <p:nvPr>
            <p:ph type="title"/>
          </p:nvPr>
        </p:nvSpPr>
        <p:spPr/>
        <p:txBody>
          <a:bodyPr/>
          <a:lstStyle/>
          <a:p>
            <a:r>
              <a:rPr lang="en-US">
                <a:latin typeface="+mn-lt"/>
              </a:rPr>
              <a:t>Antidepressants - SNRIs</a:t>
            </a:r>
            <a:endParaRPr lang="en-US" dirty="0">
              <a:latin typeface="+mn-lt"/>
            </a:endParaRPr>
          </a:p>
        </p:txBody>
      </p:sp>
      <p:pic>
        <p:nvPicPr>
          <p:cNvPr id="1026" name="Picture 2" descr="https://institute.progress.im/sites/default/files/styles/content_full/public/depression_-_moa_of_snris.jpg?itok=PrZHqmQi">
            <a:extLst>
              <a:ext uri="{FF2B5EF4-FFF2-40B4-BE49-F238E27FC236}">
                <a16:creationId xmlns:a16="http://schemas.microsoft.com/office/drawing/2014/main" id="{376000E9-9721-4B13-BDF2-905BF4B1D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919" y="888129"/>
            <a:ext cx="6507162" cy="3556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2CD07DD-7BB4-483B-A60E-DE1B3E7B6847}"/>
              </a:ext>
            </a:extLst>
          </p:cNvPr>
          <p:cNvSpPr txBox="1"/>
          <p:nvPr/>
        </p:nvSpPr>
        <p:spPr>
          <a:xfrm>
            <a:off x="2809130" y="4912668"/>
            <a:ext cx="6404317" cy="230832"/>
          </a:xfrm>
          <a:prstGeom prst="rect">
            <a:avLst/>
          </a:prstGeom>
          <a:noFill/>
        </p:spPr>
        <p:txBody>
          <a:bodyPr wrap="none" rtlCol="0">
            <a:spAutoFit/>
          </a:bodyPr>
          <a:lstStyle/>
          <a:p>
            <a:r>
              <a:rPr lang="en-US" sz="900" dirty="0"/>
              <a:t>Image: https://institute.progress.im/en/content/mechanism-action-selective-serotonin-and-noradrenaline-re-uptake-inhibitors-snris</a:t>
            </a:r>
            <a:endParaRPr lang="en-US" sz="900" dirty="0">
              <a:effectLst/>
            </a:endParaRPr>
          </a:p>
        </p:txBody>
      </p:sp>
    </p:spTree>
    <p:extLst>
      <p:ext uri="{BB962C8B-B14F-4D97-AF65-F5344CB8AC3E}">
        <p14:creationId xmlns:p14="http://schemas.microsoft.com/office/powerpoint/2010/main" val="240242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CD24-6512-40C8-B836-2EB3D7C8A2DE}"/>
              </a:ext>
            </a:extLst>
          </p:cNvPr>
          <p:cNvSpPr>
            <a:spLocks noGrp="1"/>
          </p:cNvSpPr>
          <p:nvPr>
            <p:ph type="title"/>
          </p:nvPr>
        </p:nvSpPr>
        <p:spPr/>
        <p:txBody>
          <a:bodyPr/>
          <a:lstStyle/>
          <a:p>
            <a:r>
              <a:rPr lang="en-US" dirty="0">
                <a:latin typeface="+mn-lt"/>
              </a:rPr>
              <a:t>Antidepressants - Others </a:t>
            </a:r>
          </a:p>
        </p:txBody>
      </p:sp>
      <p:graphicFrame>
        <p:nvGraphicFramePr>
          <p:cNvPr id="5" name="Table 4">
            <a:extLst>
              <a:ext uri="{FF2B5EF4-FFF2-40B4-BE49-F238E27FC236}">
                <a16:creationId xmlns:a16="http://schemas.microsoft.com/office/drawing/2014/main" id="{5EABA2D0-965C-49F2-9931-A86EF57FAB67}"/>
              </a:ext>
            </a:extLst>
          </p:cNvPr>
          <p:cNvGraphicFramePr>
            <a:graphicFrameLocks noGrp="1"/>
          </p:cNvGraphicFramePr>
          <p:nvPr>
            <p:extLst>
              <p:ext uri="{D42A27DB-BD31-4B8C-83A1-F6EECF244321}">
                <p14:modId xmlns:p14="http://schemas.microsoft.com/office/powerpoint/2010/main" val="4204405047"/>
              </p:ext>
            </p:extLst>
          </p:nvPr>
        </p:nvGraphicFramePr>
        <p:xfrm>
          <a:off x="174816" y="1057038"/>
          <a:ext cx="8794367" cy="3202542"/>
        </p:xfrm>
        <a:graphic>
          <a:graphicData uri="http://schemas.openxmlformats.org/drawingml/2006/table">
            <a:tbl>
              <a:tblPr bandRow="1">
                <a:tableStyleId>{5C22544A-7EE6-4342-B048-85BDC9FD1C3A}</a:tableStyleId>
              </a:tblPr>
              <a:tblGrid>
                <a:gridCol w="1108882">
                  <a:extLst>
                    <a:ext uri="{9D8B030D-6E8A-4147-A177-3AD203B41FA5}">
                      <a16:colId xmlns:a16="http://schemas.microsoft.com/office/drawing/2014/main" val="1902027535"/>
                    </a:ext>
                  </a:extLst>
                </a:gridCol>
                <a:gridCol w="731520">
                  <a:extLst>
                    <a:ext uri="{9D8B030D-6E8A-4147-A177-3AD203B41FA5}">
                      <a16:colId xmlns:a16="http://schemas.microsoft.com/office/drawing/2014/main" val="2555432300"/>
                    </a:ext>
                  </a:extLst>
                </a:gridCol>
                <a:gridCol w="731520">
                  <a:extLst>
                    <a:ext uri="{9D8B030D-6E8A-4147-A177-3AD203B41FA5}">
                      <a16:colId xmlns:a16="http://schemas.microsoft.com/office/drawing/2014/main" val="2145098572"/>
                    </a:ext>
                  </a:extLst>
                </a:gridCol>
                <a:gridCol w="731520">
                  <a:extLst>
                    <a:ext uri="{9D8B030D-6E8A-4147-A177-3AD203B41FA5}">
                      <a16:colId xmlns:a16="http://schemas.microsoft.com/office/drawing/2014/main" val="3875552446"/>
                    </a:ext>
                  </a:extLst>
                </a:gridCol>
                <a:gridCol w="1887552">
                  <a:extLst>
                    <a:ext uri="{9D8B030D-6E8A-4147-A177-3AD203B41FA5}">
                      <a16:colId xmlns:a16="http://schemas.microsoft.com/office/drawing/2014/main" val="94656724"/>
                    </a:ext>
                  </a:extLst>
                </a:gridCol>
                <a:gridCol w="3603373">
                  <a:extLst>
                    <a:ext uri="{9D8B030D-6E8A-4147-A177-3AD203B41FA5}">
                      <a16:colId xmlns:a16="http://schemas.microsoft.com/office/drawing/2014/main" val="2923761096"/>
                    </a:ext>
                  </a:extLst>
                </a:gridCol>
              </a:tblGrid>
              <a:tr h="372928">
                <a:tc>
                  <a:txBody>
                    <a:bodyPr/>
                    <a:lstStyle/>
                    <a:p>
                      <a:pPr algn="ctr"/>
                      <a:endParaRPr lang="en-US" dirty="0"/>
                    </a:p>
                  </a:txBody>
                  <a:tcPr anchor="ctr">
                    <a:solidFill>
                      <a:schemeClr val="bg1"/>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FDA Approved Indications for SNRIs</a:t>
                      </a:r>
                    </a:p>
                  </a:txBody>
                  <a:tcPr anchor="ctr"/>
                </a:tc>
                <a:tc hMerge="1">
                  <a:txBody>
                    <a:bodyPr/>
                    <a:lstStyle/>
                    <a:p>
                      <a:pPr algn="ctr"/>
                      <a:endParaRPr lang="en-US" sz="1400" dirty="0"/>
                    </a:p>
                  </a:txBody>
                  <a:tcPr vert="vert270" anchor="ctr"/>
                </a:tc>
                <a:tc hMerge="1">
                  <a:txBody>
                    <a:bodyPr/>
                    <a:lstStyle/>
                    <a:p>
                      <a:pPr algn="ctr"/>
                      <a:endParaRPr lang="en-US" sz="1400" dirty="0"/>
                    </a:p>
                  </a:txBody>
                  <a:tcPr vert="vert270" anchor="ct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extLst>
                  <a:ext uri="{0D108BD9-81ED-4DB2-BD59-A6C34878D82A}">
                    <a16:rowId xmlns:a16="http://schemas.microsoft.com/office/drawing/2014/main" val="1714476381"/>
                  </a:ext>
                </a:extLst>
              </a:tr>
              <a:tr h="533400">
                <a:tc rowSpan="2">
                  <a:txBody>
                    <a:bodyPr/>
                    <a:lstStyle/>
                    <a:p>
                      <a:pPr algn="ctr"/>
                      <a:endParaRPr lang="en-US" dirty="0"/>
                    </a:p>
                  </a:txBody>
                  <a:tcPr anchor="ctr">
                    <a:solidFill>
                      <a:schemeClr val="bg1"/>
                    </a:solidFill>
                  </a:tcPr>
                </a:tc>
                <a:tc rowSpan="2">
                  <a:txBody>
                    <a:bodyPr/>
                    <a:lstStyle/>
                    <a:p>
                      <a:pPr algn="ctr"/>
                      <a:r>
                        <a:rPr lang="en-US" sz="1200" dirty="0"/>
                        <a:t>Depression</a:t>
                      </a:r>
                    </a:p>
                  </a:txBody>
                  <a:tcPr vert="vert270" anchor="ctr"/>
                </a:tc>
                <a:tc rowSpan="2">
                  <a:txBody>
                    <a:bodyPr/>
                    <a:lstStyle/>
                    <a:p>
                      <a:pPr algn="ctr"/>
                      <a:r>
                        <a:rPr lang="en-US" sz="1200" dirty="0"/>
                        <a:t>Seasonal Affective Disorder</a:t>
                      </a:r>
                    </a:p>
                  </a:txBody>
                  <a:tcPr vert="vert270" anchor="ctr"/>
                </a:tc>
                <a:tc rowSpan="2">
                  <a:txBody>
                    <a:bodyPr/>
                    <a:lstStyle/>
                    <a:p>
                      <a:pPr algn="ctr"/>
                      <a:r>
                        <a:rPr lang="en-US" sz="1200" dirty="0"/>
                        <a:t>Smoking Cessation</a:t>
                      </a:r>
                    </a:p>
                  </a:txBody>
                  <a:tcPr vert="vert270" anchor="ctr"/>
                </a:tc>
                <a:tc>
                  <a:txBody>
                    <a:bodyPr/>
                    <a:lstStyle/>
                    <a:p>
                      <a:pPr algn="ctr"/>
                      <a:endParaRPr lang="en-US" sz="1400" dirty="0"/>
                    </a:p>
                  </a:txBody>
                  <a:tcPr vert="vert270" anchor="ctr">
                    <a:solidFill>
                      <a:schemeClr val="bg1"/>
                    </a:solidFill>
                  </a:tcPr>
                </a:tc>
                <a:tc>
                  <a:txBody>
                    <a:bodyPr/>
                    <a:lstStyle/>
                    <a:p>
                      <a:pPr algn="ctr"/>
                      <a:endParaRPr lang="en-US" sz="1400" dirty="0"/>
                    </a:p>
                  </a:txBody>
                  <a:tcPr vert="vert270" anchor="ctr">
                    <a:solidFill>
                      <a:schemeClr val="bg1"/>
                    </a:solidFill>
                  </a:tcPr>
                </a:tc>
                <a:extLst>
                  <a:ext uri="{0D108BD9-81ED-4DB2-BD59-A6C34878D82A}">
                    <a16:rowId xmlns:a16="http://schemas.microsoft.com/office/drawing/2014/main" val="204470871"/>
                  </a:ext>
                </a:extLst>
              </a:tr>
              <a:tr h="68794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a:t>Usual dose range</a:t>
                      </a:r>
                    </a:p>
                  </a:txBody>
                  <a:tcPr anchor="ctr"/>
                </a:tc>
                <a:tc>
                  <a:txBody>
                    <a:bodyPr/>
                    <a:lstStyle/>
                    <a:p>
                      <a:pPr algn="ctr"/>
                      <a:r>
                        <a:rPr lang="en-US" sz="1400" dirty="0"/>
                        <a:t>MOA</a:t>
                      </a:r>
                    </a:p>
                  </a:txBody>
                  <a:tcPr anchor="ctr"/>
                </a:tc>
                <a:extLst>
                  <a:ext uri="{0D108BD9-81ED-4DB2-BD59-A6C34878D82A}">
                    <a16:rowId xmlns:a16="http://schemas.microsoft.com/office/drawing/2014/main" val="4142928935"/>
                  </a:ext>
                </a:extLst>
              </a:tr>
              <a:tr h="0">
                <a:tc>
                  <a:txBody>
                    <a:bodyPr/>
                    <a:lstStyle/>
                    <a:p>
                      <a:pPr algn="ctr"/>
                      <a:r>
                        <a:rPr lang="en-US" sz="1200" dirty="0"/>
                        <a:t>Bupropion</a:t>
                      </a:r>
                    </a:p>
                  </a:txBody>
                  <a:tcPr anchor="ctr"/>
                </a:tc>
                <a:tc>
                  <a:txBody>
                    <a:bodyPr/>
                    <a:lstStyle/>
                    <a:p>
                      <a:pPr algn="ctr"/>
                      <a:r>
                        <a:rPr lang="en-US" sz="1200" dirty="0"/>
                        <a:t>x</a:t>
                      </a:r>
                    </a:p>
                  </a:txBody>
                  <a:tcPr anchor="ctr"/>
                </a:tc>
                <a:tc>
                  <a:txBody>
                    <a:bodyPr/>
                    <a:lstStyle/>
                    <a:p>
                      <a:pPr algn="ctr"/>
                      <a:r>
                        <a:rPr lang="en-US" sz="1200" dirty="0"/>
                        <a:t>x</a:t>
                      </a:r>
                    </a:p>
                    <a:p>
                      <a:pPr algn="ctr"/>
                      <a:r>
                        <a:rPr lang="en-US" sz="1200" dirty="0"/>
                        <a:t>(XL)</a:t>
                      </a:r>
                    </a:p>
                  </a:txBody>
                  <a:tcPr anchor="ctr"/>
                </a:tc>
                <a:tc>
                  <a:txBody>
                    <a:bodyPr/>
                    <a:lstStyle/>
                    <a:p>
                      <a:pPr algn="ctr"/>
                      <a:r>
                        <a:rPr lang="en-US" sz="1200" dirty="0"/>
                        <a:t>x</a:t>
                      </a:r>
                    </a:p>
                    <a:p>
                      <a:pPr algn="ctr"/>
                      <a:r>
                        <a:rPr lang="en-US" sz="1200" dirty="0"/>
                        <a:t>(SR)</a:t>
                      </a:r>
                    </a:p>
                  </a:txBody>
                  <a:tcPr anchor="ctr"/>
                </a:tc>
                <a:tc>
                  <a:txBody>
                    <a:bodyPr/>
                    <a:lstStyle/>
                    <a:p>
                      <a:pPr algn="ctr"/>
                      <a:r>
                        <a:rPr lang="en-US" sz="1200" dirty="0"/>
                        <a:t>IR/SR: 200-450 mg/day</a:t>
                      </a:r>
                    </a:p>
                    <a:p>
                      <a:pPr algn="ctr"/>
                      <a:r>
                        <a:rPr lang="en-US" sz="1200" dirty="0"/>
                        <a:t>XL: 150-450 mg/day</a:t>
                      </a:r>
                    </a:p>
                  </a:txBody>
                  <a:tcPr anchor="ctr"/>
                </a:tc>
                <a:tc>
                  <a:txBody>
                    <a:bodyPr/>
                    <a:lstStyle/>
                    <a:p>
                      <a:pPr algn="ctr"/>
                      <a:r>
                        <a:rPr lang="en-US" sz="1200" dirty="0"/>
                        <a:t>↑ dopamine and norepinephrine</a:t>
                      </a:r>
                    </a:p>
                  </a:txBody>
                  <a:tcPr anchor="ctr"/>
                </a:tc>
                <a:extLst>
                  <a:ext uri="{0D108BD9-81ED-4DB2-BD59-A6C34878D82A}">
                    <a16:rowId xmlns:a16="http://schemas.microsoft.com/office/drawing/2014/main" val="2060138371"/>
                  </a:ext>
                </a:extLst>
              </a:tr>
              <a:tr h="0">
                <a:tc>
                  <a:txBody>
                    <a:bodyPr/>
                    <a:lstStyle/>
                    <a:p>
                      <a:pPr algn="ctr"/>
                      <a:r>
                        <a:rPr lang="en-US" sz="1200" dirty="0"/>
                        <a:t>Mirtazapine</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7.5 – 45 mg/day</a:t>
                      </a:r>
                    </a:p>
                  </a:txBody>
                  <a:tcPr anchor="ctr"/>
                </a:tc>
                <a:tc>
                  <a:txBody>
                    <a:bodyPr/>
                    <a:lstStyle/>
                    <a:p>
                      <a:pPr algn="ctr"/>
                      <a:r>
                        <a:rPr lang="en-US" sz="1200" dirty="0"/>
                        <a:t>↑ serotonin and norepinephrine, </a:t>
                      </a:r>
                    </a:p>
                    <a:p>
                      <a:pPr algn="ctr"/>
                      <a:r>
                        <a:rPr lang="en-US" sz="1200" dirty="0"/>
                        <a:t>blocks H1 histamine receptors</a:t>
                      </a:r>
                    </a:p>
                  </a:txBody>
                  <a:tcPr anchor="ctr"/>
                </a:tc>
                <a:extLst>
                  <a:ext uri="{0D108BD9-81ED-4DB2-BD59-A6C34878D82A}">
                    <a16:rowId xmlns:a16="http://schemas.microsoft.com/office/drawing/2014/main" val="1275888969"/>
                  </a:ext>
                </a:extLst>
              </a:tr>
              <a:tr h="0">
                <a:tc>
                  <a:txBody>
                    <a:bodyPr/>
                    <a:lstStyle/>
                    <a:p>
                      <a:pPr algn="ctr"/>
                      <a:r>
                        <a:rPr lang="en-US" sz="1200" dirty="0"/>
                        <a:t>Vilazodone</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10-40 mg/day</a:t>
                      </a:r>
                    </a:p>
                  </a:txBody>
                  <a:tcPr anchor="ctr"/>
                </a:tc>
                <a:tc>
                  <a:txBody>
                    <a:bodyPr/>
                    <a:lstStyle/>
                    <a:p>
                      <a:pPr algn="ctr"/>
                      <a:r>
                        <a:rPr lang="en-US" sz="1200" dirty="0"/>
                        <a:t>SSRI,  additional effects on serotonin receptors</a:t>
                      </a:r>
                    </a:p>
                  </a:txBody>
                  <a:tcPr anchor="ctr"/>
                </a:tc>
                <a:extLst>
                  <a:ext uri="{0D108BD9-81ED-4DB2-BD59-A6C34878D82A}">
                    <a16:rowId xmlns:a16="http://schemas.microsoft.com/office/drawing/2014/main" val="325927719"/>
                  </a:ext>
                </a:extLst>
              </a:tr>
              <a:tr h="0">
                <a:tc>
                  <a:txBody>
                    <a:bodyPr/>
                    <a:lstStyle/>
                    <a:p>
                      <a:pPr algn="ctr"/>
                      <a:r>
                        <a:rPr lang="en-US" sz="1200" dirty="0"/>
                        <a:t>Vortioxetine</a:t>
                      </a:r>
                    </a:p>
                  </a:txBody>
                  <a:tcPr anchor="ctr"/>
                </a:tc>
                <a:tc>
                  <a:txBody>
                    <a:bodyPr/>
                    <a:lstStyle/>
                    <a:p>
                      <a:pPr algn="ctr"/>
                      <a:r>
                        <a:rPr lang="en-US" sz="1200" dirty="0"/>
                        <a:t>x</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5-20 mg/day</a:t>
                      </a:r>
                    </a:p>
                  </a:txBody>
                  <a:tcPr anchor="ctr"/>
                </a:tc>
                <a:tc>
                  <a:txBody>
                    <a:bodyPr/>
                    <a:lstStyle/>
                    <a:p>
                      <a:pPr algn="ctr"/>
                      <a:r>
                        <a:rPr lang="en-US" sz="1200" dirty="0"/>
                        <a:t>SSRI, additional effects on serotonin receptors</a:t>
                      </a:r>
                    </a:p>
                  </a:txBody>
                  <a:tcPr anchor="ctr"/>
                </a:tc>
                <a:extLst>
                  <a:ext uri="{0D108BD9-81ED-4DB2-BD59-A6C34878D82A}">
                    <a16:rowId xmlns:a16="http://schemas.microsoft.com/office/drawing/2014/main" val="1422961948"/>
                  </a:ext>
                </a:extLst>
              </a:tr>
            </a:tbl>
          </a:graphicData>
        </a:graphic>
      </p:graphicFrame>
      <p:sp>
        <p:nvSpPr>
          <p:cNvPr id="6" name="TextBox 5">
            <a:extLst>
              <a:ext uri="{FF2B5EF4-FFF2-40B4-BE49-F238E27FC236}">
                <a16:creationId xmlns:a16="http://schemas.microsoft.com/office/drawing/2014/main" id="{C42DC29C-E14C-4CBA-9096-0BE9355EEBCA}"/>
              </a:ext>
            </a:extLst>
          </p:cNvPr>
          <p:cNvSpPr txBox="1"/>
          <p:nvPr/>
        </p:nvSpPr>
        <p:spPr>
          <a:xfrm>
            <a:off x="3719589" y="4887980"/>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Tree>
    <p:extLst>
      <p:ext uri="{BB962C8B-B14F-4D97-AF65-F5344CB8AC3E}">
        <p14:creationId xmlns:p14="http://schemas.microsoft.com/office/powerpoint/2010/main" val="2510001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79EE-E0AB-485C-A1A9-6E3D1418150F}"/>
              </a:ext>
            </a:extLst>
          </p:cNvPr>
          <p:cNvSpPr>
            <a:spLocks noGrp="1"/>
          </p:cNvSpPr>
          <p:nvPr>
            <p:ph type="title"/>
          </p:nvPr>
        </p:nvSpPr>
        <p:spPr/>
        <p:txBody>
          <a:bodyPr/>
          <a:lstStyle/>
          <a:p>
            <a:r>
              <a:rPr lang="en-US" dirty="0">
                <a:latin typeface="+mn-lt"/>
              </a:rPr>
              <a:t>Antidepressants</a:t>
            </a:r>
          </a:p>
        </p:txBody>
      </p:sp>
      <p:sp>
        <p:nvSpPr>
          <p:cNvPr id="3" name="Content Placeholder 2">
            <a:extLst>
              <a:ext uri="{FF2B5EF4-FFF2-40B4-BE49-F238E27FC236}">
                <a16:creationId xmlns:a16="http://schemas.microsoft.com/office/drawing/2014/main" id="{34F6B59E-CE77-4DAB-8B44-BFA2D2E0F5C8}"/>
              </a:ext>
            </a:extLst>
          </p:cNvPr>
          <p:cNvSpPr>
            <a:spLocks noGrp="1"/>
          </p:cNvSpPr>
          <p:nvPr>
            <p:ph idx="1"/>
          </p:nvPr>
        </p:nvSpPr>
        <p:spPr/>
        <p:txBody>
          <a:bodyPr/>
          <a:lstStyle/>
          <a:p>
            <a:r>
              <a:rPr lang="en-US" dirty="0">
                <a:latin typeface="+mn-lt"/>
              </a:rPr>
              <a:t>Start at low dose</a:t>
            </a:r>
          </a:p>
          <a:p>
            <a:pPr lvl="1"/>
            <a:r>
              <a:rPr lang="en-US" dirty="0">
                <a:latin typeface="+mn-lt"/>
              </a:rPr>
              <a:t>Titrate to a dose that is tolerable and effective</a:t>
            </a:r>
          </a:p>
          <a:p>
            <a:r>
              <a:rPr lang="en-US" dirty="0">
                <a:latin typeface="+mn-lt"/>
              </a:rPr>
              <a:t>May take 4-6 weeks to notice a therapeutic effect</a:t>
            </a:r>
          </a:p>
          <a:p>
            <a:r>
              <a:rPr lang="en-US" dirty="0">
                <a:latin typeface="+mn-lt"/>
              </a:rPr>
              <a:t>Side effects may precede therapeutic benefit</a:t>
            </a:r>
          </a:p>
          <a:p>
            <a:endParaRPr lang="en-US" dirty="0"/>
          </a:p>
        </p:txBody>
      </p:sp>
    </p:spTree>
    <p:extLst>
      <p:ext uri="{BB962C8B-B14F-4D97-AF65-F5344CB8AC3E}">
        <p14:creationId xmlns:p14="http://schemas.microsoft.com/office/powerpoint/2010/main" val="3030564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E2B0-88E5-44E1-AADA-CF8768E5FBD2}"/>
              </a:ext>
            </a:extLst>
          </p:cNvPr>
          <p:cNvSpPr>
            <a:spLocks noGrp="1"/>
          </p:cNvSpPr>
          <p:nvPr>
            <p:ph type="title"/>
          </p:nvPr>
        </p:nvSpPr>
        <p:spPr/>
        <p:txBody>
          <a:bodyPr/>
          <a:lstStyle/>
          <a:p>
            <a:r>
              <a:rPr lang="en-US" dirty="0">
                <a:latin typeface="+mn-lt"/>
              </a:rPr>
              <a:t>Antidepressants – Side Effects</a:t>
            </a:r>
          </a:p>
        </p:txBody>
      </p:sp>
      <p:graphicFrame>
        <p:nvGraphicFramePr>
          <p:cNvPr id="4" name="Content Placeholder 3">
            <a:extLst>
              <a:ext uri="{FF2B5EF4-FFF2-40B4-BE49-F238E27FC236}">
                <a16:creationId xmlns:a16="http://schemas.microsoft.com/office/drawing/2014/main" id="{18D55B6B-E8AE-4FEF-99BC-7F058271BD7A}"/>
              </a:ext>
            </a:extLst>
          </p:cNvPr>
          <p:cNvGraphicFramePr>
            <a:graphicFrameLocks noGrp="1"/>
          </p:cNvGraphicFramePr>
          <p:nvPr>
            <p:ph idx="1"/>
            <p:extLst>
              <p:ext uri="{D42A27DB-BD31-4B8C-83A1-F6EECF244321}">
                <p14:modId xmlns:p14="http://schemas.microsoft.com/office/powerpoint/2010/main" val="1548888409"/>
              </p:ext>
            </p:extLst>
          </p:nvPr>
        </p:nvGraphicFramePr>
        <p:xfrm>
          <a:off x="1324304" y="1261110"/>
          <a:ext cx="6613634" cy="2621280"/>
        </p:xfrm>
        <a:graphic>
          <a:graphicData uri="http://schemas.openxmlformats.org/drawingml/2006/table">
            <a:tbl>
              <a:tblPr firstRow="1" bandRow="1">
                <a:tableStyleId>{5C22544A-7EE6-4342-B048-85BDC9FD1C3A}</a:tableStyleId>
              </a:tblPr>
              <a:tblGrid>
                <a:gridCol w="2159876">
                  <a:extLst>
                    <a:ext uri="{9D8B030D-6E8A-4147-A177-3AD203B41FA5}">
                      <a16:colId xmlns:a16="http://schemas.microsoft.com/office/drawing/2014/main" val="2757849494"/>
                    </a:ext>
                  </a:extLst>
                </a:gridCol>
                <a:gridCol w="2238703">
                  <a:extLst>
                    <a:ext uri="{9D8B030D-6E8A-4147-A177-3AD203B41FA5}">
                      <a16:colId xmlns:a16="http://schemas.microsoft.com/office/drawing/2014/main" val="1454222218"/>
                    </a:ext>
                  </a:extLst>
                </a:gridCol>
                <a:gridCol w="2215055">
                  <a:extLst>
                    <a:ext uri="{9D8B030D-6E8A-4147-A177-3AD203B41FA5}">
                      <a16:colId xmlns:a16="http://schemas.microsoft.com/office/drawing/2014/main" val="9957092"/>
                    </a:ext>
                  </a:extLst>
                </a:gridCol>
              </a:tblGrid>
              <a:tr h="370840">
                <a:tc gridSpan="3">
                  <a:txBody>
                    <a:bodyPr/>
                    <a:lstStyle/>
                    <a:p>
                      <a:pPr algn="ctr"/>
                      <a:r>
                        <a:rPr lang="en-US" dirty="0"/>
                        <a:t>Common Side Effects Associated with Antidepressants</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3053431571"/>
                  </a:ext>
                </a:extLst>
              </a:tr>
              <a:tr h="370840">
                <a:tc>
                  <a:txBody>
                    <a:bodyPr/>
                    <a:lstStyle/>
                    <a:p>
                      <a:pPr algn="ctr"/>
                      <a:r>
                        <a:rPr lang="en-US" dirty="0"/>
                        <a:t>Anxiety</a:t>
                      </a:r>
                    </a:p>
                  </a:txBody>
                  <a:tcPr anchor="ctr"/>
                </a:tc>
                <a:tc>
                  <a:txBody>
                    <a:bodyPr/>
                    <a:lstStyle/>
                    <a:p>
                      <a:pPr algn="ctr"/>
                      <a:r>
                        <a:rPr lang="en-US" dirty="0"/>
                        <a:t>Dizziness</a:t>
                      </a:r>
                    </a:p>
                  </a:txBody>
                  <a:tcPr anchor="ctr"/>
                </a:tc>
                <a:tc>
                  <a:txBody>
                    <a:bodyPr/>
                    <a:lstStyle/>
                    <a:p>
                      <a:pPr algn="ctr"/>
                      <a:r>
                        <a:rPr lang="en-US" dirty="0"/>
                        <a:t>Constipation</a:t>
                      </a:r>
                    </a:p>
                  </a:txBody>
                  <a:tcPr anchor="ctr"/>
                </a:tc>
                <a:extLst>
                  <a:ext uri="{0D108BD9-81ED-4DB2-BD59-A6C34878D82A}">
                    <a16:rowId xmlns:a16="http://schemas.microsoft.com/office/drawing/2014/main" val="1886732818"/>
                  </a:ext>
                </a:extLst>
              </a:tr>
              <a:tr h="370840">
                <a:tc>
                  <a:txBody>
                    <a:bodyPr/>
                    <a:lstStyle/>
                    <a:p>
                      <a:pPr algn="ctr"/>
                      <a:r>
                        <a:rPr lang="en-US" dirty="0"/>
                        <a:t>Insomnia</a:t>
                      </a:r>
                    </a:p>
                  </a:txBody>
                  <a:tcPr anchor="ctr"/>
                </a:tc>
                <a:tc>
                  <a:txBody>
                    <a:bodyPr/>
                    <a:lstStyle/>
                    <a:p>
                      <a:pPr algn="ctr"/>
                      <a:r>
                        <a:rPr lang="en-US" dirty="0"/>
                        <a:t>Nausea/Vomiting</a:t>
                      </a:r>
                    </a:p>
                  </a:txBody>
                  <a:tcPr anchor="ctr"/>
                </a:tc>
                <a:tc>
                  <a:txBody>
                    <a:bodyPr/>
                    <a:lstStyle/>
                    <a:p>
                      <a:pPr algn="ctr"/>
                      <a:r>
                        <a:rPr lang="en-US" dirty="0"/>
                        <a:t>Dry mouth</a:t>
                      </a:r>
                    </a:p>
                  </a:txBody>
                  <a:tcPr anchor="ctr"/>
                </a:tc>
                <a:extLst>
                  <a:ext uri="{0D108BD9-81ED-4DB2-BD59-A6C34878D82A}">
                    <a16:rowId xmlns:a16="http://schemas.microsoft.com/office/drawing/2014/main" val="986350422"/>
                  </a:ext>
                </a:extLst>
              </a:tr>
              <a:tr h="370840">
                <a:tc>
                  <a:txBody>
                    <a:bodyPr/>
                    <a:lstStyle/>
                    <a:p>
                      <a:pPr algn="ctr"/>
                      <a:r>
                        <a:rPr lang="en-US" dirty="0"/>
                        <a:t>Sedation</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Diarrhea</a:t>
                      </a:r>
                    </a:p>
                  </a:txBody>
                  <a:tcPr anchor="ctr"/>
                </a:tc>
                <a:tc>
                  <a:txBody>
                    <a:bodyPr/>
                    <a:lstStyle/>
                    <a:p>
                      <a:pPr algn="ctr"/>
                      <a:r>
                        <a:rPr lang="en-US" dirty="0"/>
                        <a:t>Increased blood pressure </a:t>
                      </a:r>
                    </a:p>
                    <a:p>
                      <a:pPr algn="ctr"/>
                      <a:r>
                        <a:rPr lang="en-US" dirty="0"/>
                        <a:t>(SNRIs, bupropion)</a:t>
                      </a:r>
                    </a:p>
                  </a:txBody>
                  <a:tcPr anchor="ctr"/>
                </a:tc>
                <a:extLst>
                  <a:ext uri="{0D108BD9-81ED-4DB2-BD59-A6C34878D82A}">
                    <a16:rowId xmlns:a16="http://schemas.microsoft.com/office/drawing/2014/main" val="4264284338"/>
                  </a:ext>
                </a:extLst>
              </a:tr>
              <a:tr h="370840">
                <a:tc>
                  <a:txBody>
                    <a:bodyPr/>
                    <a:lstStyle/>
                    <a:p>
                      <a:pPr algn="ctr"/>
                      <a:r>
                        <a:rPr lang="en-US" dirty="0"/>
                        <a:t>Headache</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Sexual dysfunction (less with mirtazapine and bupropion)</a:t>
                      </a:r>
                    </a:p>
                  </a:txBody>
                  <a:tcPr anchor="ctr"/>
                </a:tc>
                <a:tc>
                  <a:txBody>
                    <a:bodyPr/>
                    <a:lstStyle/>
                    <a:p>
                      <a:pPr algn="ctr"/>
                      <a:r>
                        <a:rPr lang="en-US" dirty="0"/>
                        <a:t>Fast heart rate/Palpitations (SNRIs, bupropion)</a:t>
                      </a:r>
                    </a:p>
                  </a:txBody>
                  <a:tcPr anchor="ctr"/>
                </a:tc>
                <a:extLst>
                  <a:ext uri="{0D108BD9-81ED-4DB2-BD59-A6C34878D82A}">
                    <a16:rowId xmlns:a16="http://schemas.microsoft.com/office/drawing/2014/main" val="1132309471"/>
                  </a:ext>
                </a:extLst>
              </a:tr>
              <a:tr h="370840">
                <a:tc>
                  <a:txBody>
                    <a:bodyPr/>
                    <a:lstStyle/>
                    <a:p>
                      <a:pPr algn="ctr"/>
                      <a:endParaRPr lang="en-US" dirty="0">
                        <a:solidFill>
                          <a:schemeClr val="bg1"/>
                        </a:solidFill>
                      </a:endParaRPr>
                    </a:p>
                  </a:txBody>
                  <a:tcPr anchor="ctr">
                    <a:solidFill>
                      <a:schemeClr val="bg1"/>
                    </a:solidFill>
                  </a:tcPr>
                </a:tc>
                <a:tc>
                  <a:txBody>
                    <a:bodyPr/>
                    <a:lstStyle/>
                    <a:p>
                      <a:pPr algn="ctr"/>
                      <a:r>
                        <a:rPr lang="en-US" dirty="0"/>
                        <a:t>Increased appetite </a:t>
                      </a:r>
                    </a:p>
                    <a:p>
                      <a:pPr algn="ctr"/>
                      <a:r>
                        <a:rPr lang="en-US" dirty="0"/>
                        <a:t>(mirtazapine)</a:t>
                      </a:r>
                    </a:p>
                  </a:txBody>
                  <a:tcPr anchor="ctr"/>
                </a:tc>
                <a:tc>
                  <a:txBody>
                    <a:bodyPr/>
                    <a:lstStyle/>
                    <a:p>
                      <a:pPr algn="ctr"/>
                      <a:endParaRPr lang="en-US" dirty="0"/>
                    </a:p>
                  </a:txBody>
                  <a:tcPr anchor="ctr">
                    <a:solidFill>
                      <a:schemeClr val="bg1"/>
                    </a:solidFill>
                  </a:tcPr>
                </a:tc>
                <a:extLst>
                  <a:ext uri="{0D108BD9-81ED-4DB2-BD59-A6C34878D82A}">
                    <a16:rowId xmlns:a16="http://schemas.microsoft.com/office/drawing/2014/main" val="2170489231"/>
                  </a:ext>
                </a:extLst>
              </a:tr>
            </a:tbl>
          </a:graphicData>
        </a:graphic>
      </p:graphicFrame>
      <p:sp>
        <p:nvSpPr>
          <p:cNvPr id="6" name="TextBox 5">
            <a:extLst>
              <a:ext uri="{FF2B5EF4-FFF2-40B4-BE49-F238E27FC236}">
                <a16:creationId xmlns:a16="http://schemas.microsoft.com/office/drawing/2014/main" id="{89373442-0496-4CDF-9A4E-E4E4E1041C90}"/>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3404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B128-95DC-4628-94FD-5C5CBD5B4962}"/>
              </a:ext>
            </a:extLst>
          </p:cNvPr>
          <p:cNvSpPr>
            <a:spLocks noGrp="1"/>
          </p:cNvSpPr>
          <p:nvPr>
            <p:ph type="title"/>
          </p:nvPr>
        </p:nvSpPr>
        <p:spPr/>
        <p:txBody>
          <a:bodyPr/>
          <a:lstStyle/>
          <a:p>
            <a:r>
              <a:rPr lang="en-US" dirty="0">
                <a:latin typeface="+mn-lt"/>
              </a:rPr>
              <a:t>Antidepressants</a:t>
            </a:r>
            <a:r>
              <a:rPr lang="en-US" dirty="0"/>
              <a:t> – Side Effects</a:t>
            </a:r>
            <a:endParaRPr lang="en-US" dirty="0">
              <a:latin typeface="+mn-lt"/>
            </a:endParaRPr>
          </a:p>
        </p:txBody>
      </p:sp>
      <p:sp>
        <p:nvSpPr>
          <p:cNvPr id="3" name="Content Placeholder 2">
            <a:extLst>
              <a:ext uri="{FF2B5EF4-FFF2-40B4-BE49-F238E27FC236}">
                <a16:creationId xmlns:a16="http://schemas.microsoft.com/office/drawing/2014/main" id="{09BFD341-F568-4513-A790-CC0DF3ADF4A1}"/>
              </a:ext>
            </a:extLst>
          </p:cNvPr>
          <p:cNvSpPr>
            <a:spLocks noGrp="1"/>
          </p:cNvSpPr>
          <p:nvPr>
            <p:ph idx="1"/>
          </p:nvPr>
        </p:nvSpPr>
        <p:spPr/>
        <p:txBody>
          <a:bodyPr/>
          <a:lstStyle/>
          <a:p>
            <a:r>
              <a:rPr lang="en-US" dirty="0">
                <a:latin typeface="+mn-lt"/>
              </a:rPr>
              <a:t>Black Box Warning</a:t>
            </a:r>
          </a:p>
          <a:p>
            <a:pPr lvl="1"/>
            <a:r>
              <a:rPr lang="en-US" dirty="0">
                <a:latin typeface="+mn-lt"/>
              </a:rPr>
              <a:t>Increased risk of suicidal thinking and behavior</a:t>
            </a:r>
          </a:p>
          <a:p>
            <a:pPr lvl="2"/>
            <a:r>
              <a:rPr lang="en-US" dirty="0">
                <a:latin typeface="+mn-lt"/>
              </a:rPr>
              <a:t>Children</a:t>
            </a:r>
          </a:p>
          <a:p>
            <a:pPr lvl="2"/>
            <a:r>
              <a:rPr lang="en-US" dirty="0">
                <a:latin typeface="+mn-lt"/>
              </a:rPr>
              <a:t>Adolescents</a:t>
            </a:r>
          </a:p>
          <a:p>
            <a:pPr lvl="2"/>
            <a:r>
              <a:rPr lang="en-US" dirty="0">
                <a:latin typeface="+mn-lt"/>
              </a:rPr>
              <a:t>Young adults (age 18-24)</a:t>
            </a:r>
          </a:p>
        </p:txBody>
      </p:sp>
      <p:pic>
        <p:nvPicPr>
          <p:cNvPr id="5" name="Graphic 4" descr="Exclamation mark">
            <a:extLst>
              <a:ext uri="{FF2B5EF4-FFF2-40B4-BE49-F238E27FC236}">
                <a16:creationId xmlns:a16="http://schemas.microsoft.com/office/drawing/2014/main" id="{7D189C25-0E87-49EE-851A-18E7CE1E39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226">
            <a:off x="6802819" y="1144969"/>
            <a:ext cx="1818947" cy="1818947"/>
          </a:xfrm>
          <a:prstGeom prst="rect">
            <a:avLst/>
          </a:prstGeom>
        </p:spPr>
      </p:pic>
      <p:pic>
        <p:nvPicPr>
          <p:cNvPr id="7" name="Picture 6">
            <a:extLst>
              <a:ext uri="{FF2B5EF4-FFF2-40B4-BE49-F238E27FC236}">
                <a16:creationId xmlns:a16="http://schemas.microsoft.com/office/drawing/2014/main" id="{5858A821-5ECD-4225-8563-5D3DF70D58C6}"/>
              </a:ext>
            </a:extLst>
          </p:cNvPr>
          <p:cNvPicPr>
            <a:picLocks noChangeAspect="1"/>
          </p:cNvPicPr>
          <p:nvPr/>
        </p:nvPicPr>
        <p:blipFill>
          <a:blip r:embed="rId5"/>
          <a:stretch>
            <a:fillRect/>
          </a:stretch>
        </p:blipFill>
        <p:spPr>
          <a:xfrm>
            <a:off x="2735974" y="3270743"/>
            <a:ext cx="6210300" cy="1028700"/>
          </a:xfrm>
          <a:prstGeom prst="rect">
            <a:avLst/>
          </a:prstGeom>
        </p:spPr>
      </p:pic>
    </p:spTree>
    <p:extLst>
      <p:ext uri="{BB962C8B-B14F-4D97-AF65-F5344CB8AC3E}">
        <p14:creationId xmlns:p14="http://schemas.microsoft.com/office/powerpoint/2010/main" val="2054921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DF56-7D37-4722-B406-852823AF4C75}"/>
              </a:ext>
            </a:extLst>
          </p:cNvPr>
          <p:cNvSpPr>
            <a:spLocks noGrp="1"/>
          </p:cNvSpPr>
          <p:nvPr>
            <p:ph type="title"/>
          </p:nvPr>
        </p:nvSpPr>
        <p:spPr/>
        <p:txBody>
          <a:bodyPr/>
          <a:lstStyle/>
          <a:p>
            <a:r>
              <a:rPr lang="en-US" dirty="0"/>
              <a:t>Serotonin Syndrome</a:t>
            </a:r>
          </a:p>
        </p:txBody>
      </p:sp>
      <p:sp>
        <p:nvSpPr>
          <p:cNvPr id="3" name="Content Placeholder 2">
            <a:extLst>
              <a:ext uri="{FF2B5EF4-FFF2-40B4-BE49-F238E27FC236}">
                <a16:creationId xmlns:a16="http://schemas.microsoft.com/office/drawing/2014/main" id="{41C426E7-D212-4DBB-BCEF-D73075491CCC}"/>
              </a:ext>
            </a:extLst>
          </p:cNvPr>
          <p:cNvSpPr>
            <a:spLocks noGrp="1"/>
          </p:cNvSpPr>
          <p:nvPr>
            <p:ph idx="1"/>
          </p:nvPr>
        </p:nvSpPr>
        <p:spPr/>
        <p:txBody>
          <a:bodyPr/>
          <a:lstStyle/>
          <a:p>
            <a:r>
              <a:rPr lang="en-US" dirty="0"/>
              <a:t>Excess stimulation of serotonin receptors</a:t>
            </a:r>
          </a:p>
          <a:p>
            <a:r>
              <a:rPr lang="en-US" dirty="0"/>
              <a:t>Typically occurs within hours</a:t>
            </a:r>
          </a:p>
          <a:p>
            <a:pPr lvl="2"/>
            <a:r>
              <a:rPr lang="en-US" dirty="0"/>
              <a:t>After starting medication regimen</a:t>
            </a:r>
          </a:p>
          <a:p>
            <a:pPr lvl="2"/>
            <a:r>
              <a:rPr lang="en-US" dirty="0"/>
              <a:t>After dose increase</a:t>
            </a:r>
          </a:p>
          <a:p>
            <a:pPr lvl="2"/>
            <a:r>
              <a:rPr lang="en-US" dirty="0"/>
              <a:t>Two or more serotonergic medications being used</a:t>
            </a:r>
          </a:p>
          <a:p>
            <a:pPr lvl="2"/>
            <a:r>
              <a:rPr lang="en-US" dirty="0"/>
              <a:t>Drug-drug interactions</a:t>
            </a:r>
          </a:p>
          <a:p>
            <a:endParaRPr lang="en-US" dirty="0"/>
          </a:p>
          <a:p>
            <a:pPr marL="342900" lvl="1" indent="0">
              <a:buNone/>
            </a:pPr>
            <a:endParaRPr lang="en-US" dirty="0"/>
          </a:p>
          <a:p>
            <a:pPr lvl="1"/>
            <a:endParaRPr lang="en-US" dirty="0"/>
          </a:p>
        </p:txBody>
      </p:sp>
      <p:graphicFrame>
        <p:nvGraphicFramePr>
          <p:cNvPr id="9" name="Table 8">
            <a:extLst>
              <a:ext uri="{FF2B5EF4-FFF2-40B4-BE49-F238E27FC236}">
                <a16:creationId xmlns:a16="http://schemas.microsoft.com/office/drawing/2014/main" id="{D01C04D9-DA9F-4843-8A60-9D2F3206FAA6}"/>
              </a:ext>
            </a:extLst>
          </p:cNvPr>
          <p:cNvGraphicFramePr>
            <a:graphicFrameLocks noGrp="1"/>
          </p:cNvGraphicFramePr>
          <p:nvPr>
            <p:extLst>
              <p:ext uri="{D42A27DB-BD31-4B8C-83A1-F6EECF244321}">
                <p14:modId xmlns:p14="http://schemas.microsoft.com/office/powerpoint/2010/main" val="2297027834"/>
              </p:ext>
            </p:extLst>
          </p:nvPr>
        </p:nvGraphicFramePr>
        <p:xfrm>
          <a:off x="2147454" y="3532909"/>
          <a:ext cx="6996546" cy="1387918"/>
        </p:xfrm>
        <a:graphic>
          <a:graphicData uri="http://schemas.openxmlformats.org/drawingml/2006/table">
            <a:tbl>
              <a:tblPr firstRow="1" bandRow="1">
                <a:tableStyleId>{5C22544A-7EE6-4342-B048-85BDC9FD1C3A}</a:tableStyleId>
              </a:tblPr>
              <a:tblGrid>
                <a:gridCol w="1166091">
                  <a:extLst>
                    <a:ext uri="{9D8B030D-6E8A-4147-A177-3AD203B41FA5}">
                      <a16:colId xmlns:a16="http://schemas.microsoft.com/office/drawing/2014/main" val="1380051549"/>
                    </a:ext>
                  </a:extLst>
                </a:gridCol>
                <a:gridCol w="1166091">
                  <a:extLst>
                    <a:ext uri="{9D8B030D-6E8A-4147-A177-3AD203B41FA5}">
                      <a16:colId xmlns:a16="http://schemas.microsoft.com/office/drawing/2014/main" val="3177896403"/>
                    </a:ext>
                  </a:extLst>
                </a:gridCol>
                <a:gridCol w="1166091">
                  <a:extLst>
                    <a:ext uri="{9D8B030D-6E8A-4147-A177-3AD203B41FA5}">
                      <a16:colId xmlns:a16="http://schemas.microsoft.com/office/drawing/2014/main" val="1916673137"/>
                    </a:ext>
                  </a:extLst>
                </a:gridCol>
                <a:gridCol w="1166091">
                  <a:extLst>
                    <a:ext uri="{9D8B030D-6E8A-4147-A177-3AD203B41FA5}">
                      <a16:colId xmlns:a16="http://schemas.microsoft.com/office/drawing/2014/main" val="2459208236"/>
                    </a:ext>
                  </a:extLst>
                </a:gridCol>
                <a:gridCol w="1166091">
                  <a:extLst>
                    <a:ext uri="{9D8B030D-6E8A-4147-A177-3AD203B41FA5}">
                      <a16:colId xmlns:a16="http://schemas.microsoft.com/office/drawing/2014/main" val="2707402493"/>
                    </a:ext>
                  </a:extLst>
                </a:gridCol>
                <a:gridCol w="1166091">
                  <a:extLst>
                    <a:ext uri="{9D8B030D-6E8A-4147-A177-3AD203B41FA5}">
                      <a16:colId xmlns:a16="http://schemas.microsoft.com/office/drawing/2014/main" val="1034769490"/>
                    </a:ext>
                  </a:extLst>
                </a:gridCol>
              </a:tblGrid>
              <a:tr h="382078">
                <a:tc gridSpan="6">
                  <a:txBody>
                    <a:bodyPr/>
                    <a:lstStyle/>
                    <a:p>
                      <a:pPr algn="ctr"/>
                      <a:r>
                        <a:rPr lang="en-US" dirty="0"/>
                        <a:t>Signs and Symptoms of Serotonin Syndrome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648573279"/>
                  </a:ext>
                </a:extLst>
              </a:tr>
              <a:tr h="370840">
                <a:tc>
                  <a:txBody>
                    <a:bodyPr/>
                    <a:lstStyle/>
                    <a:p>
                      <a:pPr algn="ctr"/>
                      <a:r>
                        <a:rPr lang="en-US" dirty="0"/>
                        <a:t>Agitation</a:t>
                      </a:r>
                    </a:p>
                  </a:txBody>
                  <a:tcPr anchor="ctr"/>
                </a:tc>
                <a:tc>
                  <a:txBody>
                    <a:bodyPr/>
                    <a:lstStyle/>
                    <a:p>
                      <a:pPr algn="ctr"/>
                      <a:r>
                        <a:rPr lang="en-US" dirty="0"/>
                        <a:t>Akathisia</a:t>
                      </a:r>
                    </a:p>
                  </a:txBody>
                  <a:tcPr anchor="ctr"/>
                </a:tc>
                <a:tc>
                  <a:txBody>
                    <a:bodyPr/>
                    <a:lstStyle/>
                    <a:p>
                      <a:pPr algn="ctr"/>
                      <a:r>
                        <a:rPr lang="en-US" dirty="0"/>
                        <a:t>Muscle rigidity</a:t>
                      </a:r>
                    </a:p>
                  </a:txBody>
                  <a:tcPr anchor="ctr"/>
                </a:tc>
                <a:tc>
                  <a:txBody>
                    <a:bodyPr/>
                    <a:lstStyle/>
                    <a:p>
                      <a:pPr algn="ctr"/>
                      <a:r>
                        <a:rPr lang="en-US" dirty="0"/>
                        <a:t>Confusion</a:t>
                      </a:r>
                    </a:p>
                  </a:txBody>
                  <a:tcPr anchor="ctr"/>
                </a:tc>
                <a:tc>
                  <a:txBody>
                    <a:bodyPr/>
                    <a:lstStyle/>
                    <a:p>
                      <a:pPr algn="ctr"/>
                      <a:r>
                        <a:rPr lang="en-US" dirty="0"/>
                        <a:t>High blood pressure</a:t>
                      </a:r>
                    </a:p>
                  </a:txBody>
                  <a:tcPr anchor="ctr"/>
                </a:tc>
                <a:tc>
                  <a:txBody>
                    <a:bodyPr/>
                    <a:lstStyle/>
                    <a:p>
                      <a:pPr algn="ctr"/>
                      <a:r>
                        <a:rPr lang="en-US" dirty="0"/>
                        <a:t>Overactive reflexes</a:t>
                      </a:r>
                    </a:p>
                  </a:txBody>
                  <a:tcPr anchor="ctr"/>
                </a:tc>
                <a:extLst>
                  <a:ext uri="{0D108BD9-81ED-4DB2-BD59-A6C34878D82A}">
                    <a16:rowId xmlns:a16="http://schemas.microsoft.com/office/drawing/2014/main" val="1443716585"/>
                  </a:ext>
                </a:extLst>
              </a:tr>
              <a:tr h="370840">
                <a:tc>
                  <a:txBody>
                    <a:bodyPr/>
                    <a:lstStyle/>
                    <a:p>
                      <a:pPr algn="ctr"/>
                      <a:r>
                        <a:rPr lang="en-US" dirty="0"/>
                        <a:t>Sweating</a:t>
                      </a:r>
                    </a:p>
                  </a:txBody>
                  <a:tcPr anchor="ctr"/>
                </a:tc>
                <a:tc>
                  <a:txBody>
                    <a:bodyPr/>
                    <a:lstStyle/>
                    <a:p>
                      <a:pPr algn="ctr"/>
                      <a:r>
                        <a:rPr lang="en-US" dirty="0"/>
                        <a:t>Diarrhea</a:t>
                      </a:r>
                    </a:p>
                  </a:txBody>
                  <a:tcPr anchor="ctr"/>
                </a:tc>
                <a:tc>
                  <a:txBody>
                    <a:bodyPr/>
                    <a:lstStyle/>
                    <a:p>
                      <a:pPr algn="ctr"/>
                      <a:r>
                        <a:rPr lang="en-US" dirty="0"/>
                        <a:t>Fever</a:t>
                      </a:r>
                    </a:p>
                  </a:txBody>
                  <a:tcPr anchor="ctr"/>
                </a:tc>
                <a:tc>
                  <a:txBody>
                    <a:bodyPr/>
                    <a:lstStyle/>
                    <a:p>
                      <a:pPr algn="ctr"/>
                      <a:r>
                        <a:rPr lang="en-US" dirty="0"/>
                        <a:t>Clonus</a:t>
                      </a:r>
                    </a:p>
                  </a:txBody>
                  <a:tcPr anchor="ctr"/>
                </a:tc>
                <a:tc>
                  <a:txBody>
                    <a:bodyPr/>
                    <a:lstStyle/>
                    <a:p>
                      <a:pPr algn="ctr"/>
                      <a:r>
                        <a:rPr lang="en-US" dirty="0"/>
                        <a:t>Tremor</a:t>
                      </a:r>
                    </a:p>
                  </a:txBody>
                  <a:tcPr anchor="ctr"/>
                </a:tc>
                <a:tc>
                  <a:txBody>
                    <a:bodyPr/>
                    <a:lstStyle/>
                    <a:p>
                      <a:pPr algn="ctr"/>
                      <a:r>
                        <a:rPr lang="en-US" dirty="0"/>
                        <a:t>Increased heart rate</a:t>
                      </a:r>
                    </a:p>
                  </a:txBody>
                  <a:tcPr anchor="ctr"/>
                </a:tc>
                <a:extLst>
                  <a:ext uri="{0D108BD9-81ED-4DB2-BD59-A6C34878D82A}">
                    <a16:rowId xmlns:a16="http://schemas.microsoft.com/office/drawing/2014/main" val="2853641660"/>
                  </a:ext>
                </a:extLst>
              </a:tr>
            </a:tbl>
          </a:graphicData>
        </a:graphic>
      </p:graphicFrame>
      <p:sp>
        <p:nvSpPr>
          <p:cNvPr id="10" name="TextBox 9">
            <a:extLst>
              <a:ext uri="{FF2B5EF4-FFF2-40B4-BE49-F238E27FC236}">
                <a16:creationId xmlns:a16="http://schemas.microsoft.com/office/drawing/2014/main" id="{F58300CC-CFD5-419E-81AF-864EF9566E2E}"/>
              </a:ext>
            </a:extLst>
          </p:cNvPr>
          <p:cNvSpPr txBox="1"/>
          <p:nvPr/>
        </p:nvSpPr>
        <p:spPr>
          <a:xfrm>
            <a:off x="4888743" y="4920827"/>
            <a:ext cx="4255257" cy="230832"/>
          </a:xfrm>
          <a:prstGeom prst="rect">
            <a:avLst/>
          </a:prstGeom>
          <a:noFill/>
        </p:spPr>
        <p:txBody>
          <a:bodyPr wrap="square" rtlCol="0">
            <a:spAutoFit/>
          </a:bodyPr>
          <a:lstStyle/>
          <a:p>
            <a:r>
              <a:rPr lang="en-US" sz="900" dirty="0"/>
              <a:t>Bartlett, D. (2017). Drug-Induced Serotonin Syndrome. </a:t>
            </a:r>
            <a:r>
              <a:rPr lang="en-US" sz="900" i="1" dirty="0"/>
              <a:t>Critical Care Nurse</a:t>
            </a:r>
            <a:r>
              <a:rPr lang="en-US" sz="900" dirty="0"/>
              <a:t>, </a:t>
            </a:r>
            <a:r>
              <a:rPr lang="en-US" sz="900" i="1" dirty="0"/>
              <a:t>37</a:t>
            </a:r>
            <a:r>
              <a:rPr lang="en-US" sz="900" dirty="0"/>
              <a:t>(1), 49–54</a:t>
            </a:r>
            <a:endParaRPr lang="en-US" sz="900" dirty="0">
              <a:latin typeface="+mn-lt"/>
            </a:endParaRPr>
          </a:p>
        </p:txBody>
      </p:sp>
    </p:spTree>
    <p:extLst>
      <p:ext uri="{BB962C8B-B14F-4D97-AF65-F5344CB8AC3E}">
        <p14:creationId xmlns:p14="http://schemas.microsoft.com/office/powerpoint/2010/main" val="2587220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F4B2-906F-4FD0-B69C-28A2CB8DF999}"/>
              </a:ext>
            </a:extLst>
          </p:cNvPr>
          <p:cNvSpPr>
            <a:spLocks noGrp="1"/>
          </p:cNvSpPr>
          <p:nvPr>
            <p:ph type="title"/>
          </p:nvPr>
        </p:nvSpPr>
        <p:spPr/>
        <p:txBody>
          <a:bodyPr/>
          <a:lstStyle/>
          <a:p>
            <a:r>
              <a:rPr lang="en-US" dirty="0"/>
              <a:t>Serotonin Syndrome</a:t>
            </a:r>
          </a:p>
        </p:txBody>
      </p:sp>
      <p:graphicFrame>
        <p:nvGraphicFramePr>
          <p:cNvPr id="4" name="Table 3">
            <a:extLst>
              <a:ext uri="{FF2B5EF4-FFF2-40B4-BE49-F238E27FC236}">
                <a16:creationId xmlns:a16="http://schemas.microsoft.com/office/drawing/2014/main" id="{6EBE5C93-D850-42C7-AD65-13D002AAD58C}"/>
              </a:ext>
            </a:extLst>
          </p:cNvPr>
          <p:cNvGraphicFramePr>
            <a:graphicFrameLocks noGrp="1"/>
          </p:cNvGraphicFramePr>
          <p:nvPr>
            <p:extLst>
              <p:ext uri="{D42A27DB-BD31-4B8C-83A1-F6EECF244321}">
                <p14:modId xmlns:p14="http://schemas.microsoft.com/office/powerpoint/2010/main" val="2329633816"/>
              </p:ext>
            </p:extLst>
          </p:nvPr>
        </p:nvGraphicFramePr>
        <p:xfrm>
          <a:off x="1524000" y="973847"/>
          <a:ext cx="6096000" cy="3469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78802064"/>
                    </a:ext>
                  </a:extLst>
                </a:gridCol>
                <a:gridCol w="3048000">
                  <a:extLst>
                    <a:ext uri="{9D8B030D-6E8A-4147-A177-3AD203B41FA5}">
                      <a16:colId xmlns:a16="http://schemas.microsoft.com/office/drawing/2014/main" val="4213607329"/>
                    </a:ext>
                  </a:extLst>
                </a:gridCol>
              </a:tblGrid>
              <a:tr h="370840">
                <a:tc gridSpan="2">
                  <a:txBody>
                    <a:bodyPr/>
                    <a:lstStyle/>
                    <a:p>
                      <a:pPr algn="ctr"/>
                      <a:r>
                        <a:rPr lang="en-US" dirty="0"/>
                        <a:t>Agents That Cause Serotonin Syndrome</a:t>
                      </a:r>
                    </a:p>
                  </a:txBody>
                  <a:tcPr anchor="ctr"/>
                </a:tc>
                <a:tc hMerge="1">
                  <a:txBody>
                    <a:bodyPr/>
                    <a:lstStyle/>
                    <a:p>
                      <a:endParaRPr lang="en-US" dirty="0"/>
                    </a:p>
                  </a:txBody>
                  <a:tcPr/>
                </a:tc>
                <a:extLst>
                  <a:ext uri="{0D108BD9-81ED-4DB2-BD59-A6C34878D82A}">
                    <a16:rowId xmlns:a16="http://schemas.microsoft.com/office/drawing/2014/main" val="445588947"/>
                  </a:ext>
                </a:extLst>
              </a:tr>
              <a:tr h="370840">
                <a:tc>
                  <a:txBody>
                    <a:bodyPr/>
                    <a:lstStyle/>
                    <a:p>
                      <a:pPr algn="ctr"/>
                      <a:r>
                        <a:rPr lang="en-US" dirty="0"/>
                        <a:t>Amphetamine</a:t>
                      </a:r>
                    </a:p>
                  </a:txBody>
                  <a:tcPr anchor="ctr"/>
                </a:tc>
                <a:tc>
                  <a:txBody>
                    <a:bodyPr/>
                    <a:lstStyle/>
                    <a:p>
                      <a:pPr algn="ctr"/>
                      <a:r>
                        <a:rPr lang="en-US" dirty="0"/>
                        <a:t>Buspirone</a:t>
                      </a:r>
                    </a:p>
                  </a:txBody>
                  <a:tcPr anchor="ctr"/>
                </a:tc>
                <a:extLst>
                  <a:ext uri="{0D108BD9-81ED-4DB2-BD59-A6C34878D82A}">
                    <a16:rowId xmlns:a16="http://schemas.microsoft.com/office/drawing/2014/main" val="912853731"/>
                  </a:ext>
                </a:extLst>
              </a:tr>
              <a:tr h="370840">
                <a:tc>
                  <a:txBody>
                    <a:bodyPr/>
                    <a:lstStyle/>
                    <a:p>
                      <a:pPr algn="ctr"/>
                      <a:r>
                        <a:rPr lang="en-US" dirty="0"/>
                        <a:t>Cocaine</a:t>
                      </a:r>
                    </a:p>
                  </a:txBody>
                  <a:tcPr anchor="ctr"/>
                </a:tc>
                <a:tc>
                  <a:txBody>
                    <a:bodyPr/>
                    <a:lstStyle/>
                    <a:p>
                      <a:pPr algn="ctr"/>
                      <a:r>
                        <a:rPr lang="en-US" dirty="0"/>
                        <a:t>Dextromethorphan</a:t>
                      </a:r>
                    </a:p>
                  </a:txBody>
                  <a:tcPr anchor="ctr"/>
                </a:tc>
                <a:extLst>
                  <a:ext uri="{0D108BD9-81ED-4DB2-BD59-A6C34878D82A}">
                    <a16:rowId xmlns:a16="http://schemas.microsoft.com/office/drawing/2014/main" val="2381225236"/>
                  </a:ext>
                </a:extLst>
              </a:tr>
              <a:tr h="370840">
                <a:tc>
                  <a:txBody>
                    <a:bodyPr/>
                    <a:lstStyle/>
                    <a:p>
                      <a:pPr algn="ctr"/>
                      <a:r>
                        <a:rPr lang="en-US" dirty="0"/>
                        <a:t>Fentanyl</a:t>
                      </a:r>
                    </a:p>
                  </a:txBody>
                  <a:tcPr anchor="ctr"/>
                </a:tc>
                <a:tc>
                  <a:txBody>
                    <a:bodyPr/>
                    <a:lstStyle/>
                    <a:p>
                      <a:pPr algn="ctr"/>
                      <a:r>
                        <a:rPr lang="en-US" dirty="0"/>
                        <a:t>Linezolid</a:t>
                      </a:r>
                    </a:p>
                  </a:txBody>
                  <a:tcPr anchor="ctr"/>
                </a:tc>
                <a:extLst>
                  <a:ext uri="{0D108BD9-81ED-4DB2-BD59-A6C34878D82A}">
                    <a16:rowId xmlns:a16="http://schemas.microsoft.com/office/drawing/2014/main" val="4180289251"/>
                  </a:ext>
                </a:extLst>
              </a:tr>
              <a:tr h="370840">
                <a:tc>
                  <a:txBody>
                    <a:bodyPr/>
                    <a:lstStyle/>
                    <a:p>
                      <a:pPr algn="ctr"/>
                      <a:r>
                        <a:rPr lang="en-US" dirty="0"/>
                        <a:t>Lysergic acid diethylamide (LSD)</a:t>
                      </a:r>
                    </a:p>
                  </a:txBody>
                  <a:tcPr anchor="ctr"/>
                </a:tc>
                <a:tc>
                  <a:txBody>
                    <a:bodyPr/>
                    <a:lstStyle/>
                    <a:p>
                      <a:pPr algn="ctr"/>
                      <a:r>
                        <a:rPr lang="en-US" b="1" dirty="0"/>
                        <a:t>Monoamine oxidase inhibitors (MAOIs)</a:t>
                      </a:r>
                    </a:p>
                  </a:txBody>
                  <a:tcPr anchor="ctr"/>
                </a:tc>
                <a:extLst>
                  <a:ext uri="{0D108BD9-81ED-4DB2-BD59-A6C34878D82A}">
                    <a16:rowId xmlns:a16="http://schemas.microsoft.com/office/drawing/2014/main" val="4095535739"/>
                  </a:ext>
                </a:extLst>
              </a:tr>
              <a:tr h="370840">
                <a:tc>
                  <a:txBody>
                    <a:bodyPr/>
                    <a:lstStyle/>
                    <a:p>
                      <a:pPr algn="ctr"/>
                      <a:r>
                        <a:rPr lang="en-US" dirty="0"/>
                        <a:t>3,4- Methylene </a:t>
                      </a:r>
                      <a:r>
                        <a:rPr lang="en-US" dirty="0" err="1"/>
                        <a:t>dioxymethamphetamine</a:t>
                      </a:r>
                      <a:r>
                        <a:rPr lang="en-US" dirty="0"/>
                        <a:t> (MDMA; ecstasy)</a:t>
                      </a:r>
                    </a:p>
                  </a:txBody>
                  <a:tcPr anchor="ctr"/>
                </a:tc>
                <a:tc>
                  <a:txBody>
                    <a:bodyPr/>
                    <a:lstStyle/>
                    <a:p>
                      <a:pPr algn="ctr"/>
                      <a:r>
                        <a:rPr lang="en-US" b="1" dirty="0"/>
                        <a:t>SSRIs</a:t>
                      </a:r>
                    </a:p>
                  </a:txBody>
                  <a:tcPr anchor="ctr"/>
                </a:tc>
                <a:extLst>
                  <a:ext uri="{0D108BD9-81ED-4DB2-BD59-A6C34878D82A}">
                    <a16:rowId xmlns:a16="http://schemas.microsoft.com/office/drawing/2014/main" val="3759226568"/>
                  </a:ext>
                </a:extLst>
              </a:tr>
              <a:tr h="370840">
                <a:tc>
                  <a:txBody>
                    <a:bodyPr/>
                    <a:lstStyle/>
                    <a:p>
                      <a:pPr algn="ctr"/>
                      <a:r>
                        <a:rPr lang="en-US" b="1" dirty="0"/>
                        <a:t>SNRIs</a:t>
                      </a:r>
                    </a:p>
                  </a:txBody>
                  <a:tcPr anchor="ctr"/>
                </a:tc>
                <a:tc>
                  <a:txBody>
                    <a:bodyPr/>
                    <a:lstStyle/>
                    <a:p>
                      <a:pPr algn="ctr"/>
                      <a:r>
                        <a:rPr lang="en-US" dirty="0"/>
                        <a:t>St. John’s Wort</a:t>
                      </a:r>
                    </a:p>
                  </a:txBody>
                  <a:tcPr anchor="ctr"/>
                </a:tc>
                <a:extLst>
                  <a:ext uri="{0D108BD9-81ED-4DB2-BD59-A6C34878D82A}">
                    <a16:rowId xmlns:a16="http://schemas.microsoft.com/office/drawing/2014/main" val="1410306587"/>
                  </a:ext>
                </a:extLst>
              </a:tr>
              <a:tr h="370840">
                <a:tc>
                  <a:txBody>
                    <a:bodyPr/>
                    <a:lstStyle/>
                    <a:p>
                      <a:pPr algn="ctr"/>
                      <a:r>
                        <a:rPr lang="en-US" dirty="0"/>
                        <a:t>Sumatriptan</a:t>
                      </a:r>
                    </a:p>
                  </a:txBody>
                  <a:tcPr anchor="ctr"/>
                </a:tc>
                <a:tc>
                  <a:txBody>
                    <a:bodyPr/>
                    <a:lstStyle/>
                    <a:p>
                      <a:pPr algn="ctr"/>
                      <a:r>
                        <a:rPr lang="en-US" dirty="0"/>
                        <a:t>Tramadol</a:t>
                      </a:r>
                    </a:p>
                  </a:txBody>
                  <a:tcPr anchor="ctr"/>
                </a:tc>
                <a:extLst>
                  <a:ext uri="{0D108BD9-81ED-4DB2-BD59-A6C34878D82A}">
                    <a16:rowId xmlns:a16="http://schemas.microsoft.com/office/drawing/2014/main" val="233678680"/>
                  </a:ext>
                </a:extLst>
              </a:tr>
              <a:tr h="370840">
                <a:tc>
                  <a:txBody>
                    <a:bodyPr/>
                    <a:lstStyle/>
                    <a:p>
                      <a:pPr algn="ctr"/>
                      <a:r>
                        <a:rPr lang="en-US" b="1" dirty="0"/>
                        <a:t>Tricyclic antidepressants</a:t>
                      </a:r>
                    </a:p>
                  </a:txBody>
                  <a:tcPr anchor="ctr"/>
                </a:tc>
                <a:tc>
                  <a:txBody>
                    <a:bodyPr/>
                    <a:lstStyle/>
                    <a:p>
                      <a:pPr algn="ctr"/>
                      <a:r>
                        <a:rPr lang="en-US" dirty="0"/>
                        <a:t>Tryptophan</a:t>
                      </a:r>
                    </a:p>
                  </a:txBody>
                  <a:tcPr anchor="ctr"/>
                </a:tc>
                <a:extLst>
                  <a:ext uri="{0D108BD9-81ED-4DB2-BD59-A6C34878D82A}">
                    <a16:rowId xmlns:a16="http://schemas.microsoft.com/office/drawing/2014/main" val="2955035253"/>
                  </a:ext>
                </a:extLst>
              </a:tr>
            </a:tbl>
          </a:graphicData>
        </a:graphic>
      </p:graphicFrame>
      <p:sp>
        <p:nvSpPr>
          <p:cNvPr id="5" name="TextBox 4">
            <a:extLst>
              <a:ext uri="{FF2B5EF4-FFF2-40B4-BE49-F238E27FC236}">
                <a16:creationId xmlns:a16="http://schemas.microsoft.com/office/drawing/2014/main" id="{3D185FB3-4123-4D28-A7D8-ED2F50880838}"/>
              </a:ext>
            </a:extLst>
          </p:cNvPr>
          <p:cNvSpPr txBox="1"/>
          <p:nvPr/>
        </p:nvSpPr>
        <p:spPr>
          <a:xfrm>
            <a:off x="4888743" y="4912668"/>
            <a:ext cx="4255257" cy="230832"/>
          </a:xfrm>
          <a:prstGeom prst="rect">
            <a:avLst/>
          </a:prstGeom>
          <a:noFill/>
        </p:spPr>
        <p:txBody>
          <a:bodyPr wrap="square" rtlCol="0">
            <a:spAutoFit/>
          </a:bodyPr>
          <a:lstStyle/>
          <a:p>
            <a:r>
              <a:rPr lang="en-US" sz="900" dirty="0"/>
              <a:t>Bartlett, D. (2017). Drug-Induced Serotonin Syndrome. </a:t>
            </a:r>
            <a:r>
              <a:rPr lang="en-US" sz="900" i="1" dirty="0"/>
              <a:t>Critical Care Nurse</a:t>
            </a:r>
            <a:r>
              <a:rPr lang="en-US" sz="900" dirty="0"/>
              <a:t>, </a:t>
            </a:r>
            <a:r>
              <a:rPr lang="en-US" sz="900" i="1" dirty="0"/>
              <a:t>37</a:t>
            </a:r>
            <a:r>
              <a:rPr lang="en-US" sz="900" dirty="0"/>
              <a:t>(1), 49–54</a:t>
            </a:r>
            <a:endParaRPr lang="en-US" sz="900" dirty="0">
              <a:latin typeface="+mn-lt"/>
            </a:endParaRPr>
          </a:p>
        </p:txBody>
      </p:sp>
    </p:spTree>
    <p:extLst>
      <p:ext uri="{BB962C8B-B14F-4D97-AF65-F5344CB8AC3E}">
        <p14:creationId xmlns:p14="http://schemas.microsoft.com/office/powerpoint/2010/main" val="421879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422-0668-4ED0-A8B4-87341EE131A9}"/>
              </a:ext>
            </a:extLst>
          </p:cNvPr>
          <p:cNvSpPr>
            <a:spLocks noGrp="1"/>
          </p:cNvSpPr>
          <p:nvPr>
            <p:ph type="title"/>
          </p:nvPr>
        </p:nvSpPr>
        <p:spPr/>
        <p:txBody>
          <a:bodyPr/>
          <a:lstStyle/>
          <a:p>
            <a:r>
              <a:rPr lang="en-US" dirty="0"/>
              <a:t>Serotonin Syndrome</a:t>
            </a:r>
          </a:p>
        </p:txBody>
      </p:sp>
      <p:sp>
        <p:nvSpPr>
          <p:cNvPr id="3" name="Content Placeholder 2">
            <a:extLst>
              <a:ext uri="{FF2B5EF4-FFF2-40B4-BE49-F238E27FC236}">
                <a16:creationId xmlns:a16="http://schemas.microsoft.com/office/drawing/2014/main" id="{CB431D85-3F03-4F13-9DAE-3C6BFD389636}"/>
              </a:ext>
            </a:extLst>
          </p:cNvPr>
          <p:cNvSpPr>
            <a:spLocks noGrp="1"/>
          </p:cNvSpPr>
          <p:nvPr>
            <p:ph idx="1"/>
          </p:nvPr>
        </p:nvSpPr>
        <p:spPr/>
        <p:txBody>
          <a:bodyPr/>
          <a:lstStyle/>
          <a:p>
            <a:r>
              <a:rPr lang="en-US" dirty="0"/>
              <a:t>Treatment</a:t>
            </a:r>
          </a:p>
          <a:p>
            <a:pPr lvl="1"/>
            <a:r>
              <a:rPr lang="en-US" dirty="0"/>
              <a:t>Stop offending medication(s)</a:t>
            </a:r>
          </a:p>
          <a:p>
            <a:pPr lvl="1"/>
            <a:r>
              <a:rPr lang="en-US" dirty="0"/>
              <a:t>Symptom management and supportive care</a:t>
            </a:r>
          </a:p>
          <a:p>
            <a:r>
              <a:rPr lang="en-US" dirty="0"/>
              <a:t>Often resolves within 24 hours</a:t>
            </a:r>
          </a:p>
          <a:p>
            <a:r>
              <a:rPr lang="en-US" dirty="0"/>
              <a:t>Fatalities are rare</a:t>
            </a:r>
          </a:p>
        </p:txBody>
      </p:sp>
      <p:sp>
        <p:nvSpPr>
          <p:cNvPr id="4" name="TextBox 3">
            <a:extLst>
              <a:ext uri="{FF2B5EF4-FFF2-40B4-BE49-F238E27FC236}">
                <a16:creationId xmlns:a16="http://schemas.microsoft.com/office/drawing/2014/main" id="{5C48CEF9-9E76-4154-BAB5-975E19A86170}"/>
              </a:ext>
            </a:extLst>
          </p:cNvPr>
          <p:cNvSpPr txBox="1"/>
          <p:nvPr/>
        </p:nvSpPr>
        <p:spPr>
          <a:xfrm>
            <a:off x="4888743" y="4912668"/>
            <a:ext cx="4255257" cy="230832"/>
          </a:xfrm>
          <a:prstGeom prst="rect">
            <a:avLst/>
          </a:prstGeom>
          <a:noFill/>
        </p:spPr>
        <p:txBody>
          <a:bodyPr wrap="square" rtlCol="0">
            <a:spAutoFit/>
          </a:bodyPr>
          <a:lstStyle/>
          <a:p>
            <a:r>
              <a:rPr lang="en-US" sz="900" dirty="0"/>
              <a:t>Bartlett, D. (2017). Drug-Induced Serotonin Syndrome. </a:t>
            </a:r>
            <a:r>
              <a:rPr lang="en-US" sz="900" i="1" dirty="0"/>
              <a:t>Critical Care Nurse</a:t>
            </a:r>
            <a:r>
              <a:rPr lang="en-US" sz="900" dirty="0"/>
              <a:t>, </a:t>
            </a:r>
            <a:r>
              <a:rPr lang="en-US" sz="900" i="1" dirty="0"/>
              <a:t>37</a:t>
            </a:r>
            <a:r>
              <a:rPr lang="en-US" sz="900" dirty="0"/>
              <a:t>(1), 49–54</a:t>
            </a:r>
            <a:endParaRPr lang="en-US" sz="900" dirty="0">
              <a:latin typeface="+mn-lt"/>
            </a:endParaRPr>
          </a:p>
        </p:txBody>
      </p:sp>
    </p:spTree>
    <p:extLst>
      <p:ext uri="{BB962C8B-B14F-4D97-AF65-F5344CB8AC3E}">
        <p14:creationId xmlns:p14="http://schemas.microsoft.com/office/powerpoint/2010/main" val="2501365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B324-7E14-41EA-B07B-F3155318FB42}"/>
              </a:ext>
            </a:extLst>
          </p:cNvPr>
          <p:cNvSpPr>
            <a:spLocks noGrp="1"/>
          </p:cNvSpPr>
          <p:nvPr>
            <p:ph type="title"/>
          </p:nvPr>
        </p:nvSpPr>
        <p:spPr/>
        <p:txBody>
          <a:bodyPr/>
          <a:lstStyle/>
          <a:p>
            <a:r>
              <a:rPr lang="en-US" dirty="0">
                <a:latin typeface="+mn-lt"/>
              </a:rPr>
              <a:t>Discontinuation Syndrome</a:t>
            </a:r>
          </a:p>
        </p:txBody>
      </p:sp>
      <p:graphicFrame>
        <p:nvGraphicFramePr>
          <p:cNvPr id="4" name="Table 3">
            <a:extLst>
              <a:ext uri="{FF2B5EF4-FFF2-40B4-BE49-F238E27FC236}">
                <a16:creationId xmlns:a16="http://schemas.microsoft.com/office/drawing/2014/main" id="{503DB3E5-CC91-4A64-A541-5AE7B92A2480}"/>
              </a:ext>
            </a:extLst>
          </p:cNvPr>
          <p:cNvGraphicFramePr>
            <a:graphicFrameLocks noGrp="1"/>
          </p:cNvGraphicFramePr>
          <p:nvPr>
            <p:extLst>
              <p:ext uri="{D42A27DB-BD31-4B8C-83A1-F6EECF244321}">
                <p14:modId xmlns:p14="http://schemas.microsoft.com/office/powerpoint/2010/main" val="760931916"/>
              </p:ext>
            </p:extLst>
          </p:nvPr>
        </p:nvGraphicFramePr>
        <p:xfrm>
          <a:off x="2766060" y="935516"/>
          <a:ext cx="5417820" cy="2357120"/>
        </p:xfrm>
        <a:graphic>
          <a:graphicData uri="http://schemas.openxmlformats.org/drawingml/2006/table">
            <a:tbl>
              <a:tblPr firstCol="1" bandRow="1">
                <a:tableStyleId>{5C22544A-7EE6-4342-B048-85BDC9FD1C3A}</a:tableStyleId>
              </a:tblPr>
              <a:tblGrid>
                <a:gridCol w="381000">
                  <a:extLst>
                    <a:ext uri="{9D8B030D-6E8A-4147-A177-3AD203B41FA5}">
                      <a16:colId xmlns:a16="http://schemas.microsoft.com/office/drawing/2014/main" val="3176460261"/>
                    </a:ext>
                  </a:extLst>
                </a:gridCol>
                <a:gridCol w="1508760">
                  <a:extLst>
                    <a:ext uri="{9D8B030D-6E8A-4147-A177-3AD203B41FA5}">
                      <a16:colId xmlns:a16="http://schemas.microsoft.com/office/drawing/2014/main" val="2083447925"/>
                    </a:ext>
                  </a:extLst>
                </a:gridCol>
                <a:gridCol w="3528060">
                  <a:extLst>
                    <a:ext uri="{9D8B030D-6E8A-4147-A177-3AD203B41FA5}">
                      <a16:colId xmlns:a16="http://schemas.microsoft.com/office/drawing/2014/main" val="1577595947"/>
                    </a:ext>
                  </a:extLst>
                </a:gridCol>
              </a:tblGrid>
              <a:tr h="370840">
                <a:tc>
                  <a:txBody>
                    <a:bodyPr/>
                    <a:lstStyle/>
                    <a:p>
                      <a:pPr algn="ctr"/>
                      <a:r>
                        <a:rPr lang="en-US" dirty="0"/>
                        <a:t>F</a:t>
                      </a:r>
                    </a:p>
                  </a:txBody>
                  <a:tcPr anchor="ctr"/>
                </a:tc>
                <a:tc>
                  <a:txBody>
                    <a:bodyPr/>
                    <a:lstStyle/>
                    <a:p>
                      <a:pPr algn="ctr"/>
                      <a:r>
                        <a:rPr lang="en-US" dirty="0"/>
                        <a:t>Flu-like symptoms</a:t>
                      </a:r>
                    </a:p>
                  </a:txBody>
                  <a:tcPr anchor="ctr"/>
                </a:tc>
                <a:tc>
                  <a:txBody>
                    <a:bodyPr/>
                    <a:lstStyle/>
                    <a:p>
                      <a:r>
                        <a:rPr lang="en-US" dirty="0"/>
                        <a:t>Lethargy, fatigue, headache, achiness, sweating</a:t>
                      </a:r>
                    </a:p>
                  </a:txBody>
                  <a:tcPr anchor="ctr"/>
                </a:tc>
                <a:extLst>
                  <a:ext uri="{0D108BD9-81ED-4DB2-BD59-A6C34878D82A}">
                    <a16:rowId xmlns:a16="http://schemas.microsoft.com/office/drawing/2014/main" val="4113315503"/>
                  </a:ext>
                </a:extLst>
              </a:tr>
              <a:tr h="370840">
                <a:tc>
                  <a:txBody>
                    <a:bodyPr/>
                    <a:lstStyle/>
                    <a:p>
                      <a:pPr algn="ctr"/>
                      <a:r>
                        <a:rPr lang="en-US" dirty="0"/>
                        <a:t>I</a:t>
                      </a:r>
                    </a:p>
                  </a:txBody>
                  <a:tcPr anchor="ctr"/>
                </a:tc>
                <a:tc>
                  <a:txBody>
                    <a:bodyPr/>
                    <a:lstStyle/>
                    <a:p>
                      <a:pPr algn="ctr"/>
                      <a:r>
                        <a:rPr lang="en-US" dirty="0"/>
                        <a:t>Insomnia</a:t>
                      </a:r>
                    </a:p>
                  </a:txBody>
                  <a:tcPr anchor="ctr"/>
                </a:tc>
                <a:tc>
                  <a:txBody>
                    <a:bodyPr/>
                    <a:lstStyle/>
                    <a:p>
                      <a:r>
                        <a:rPr lang="en-US" dirty="0"/>
                        <a:t>Vivid dreams or nightmares</a:t>
                      </a:r>
                    </a:p>
                  </a:txBody>
                  <a:tcPr anchor="ctr"/>
                </a:tc>
                <a:extLst>
                  <a:ext uri="{0D108BD9-81ED-4DB2-BD59-A6C34878D82A}">
                    <a16:rowId xmlns:a16="http://schemas.microsoft.com/office/drawing/2014/main" val="2693167252"/>
                  </a:ext>
                </a:extLst>
              </a:tr>
              <a:tr h="370840">
                <a:tc>
                  <a:txBody>
                    <a:bodyPr/>
                    <a:lstStyle/>
                    <a:p>
                      <a:pPr algn="ctr"/>
                      <a:r>
                        <a:rPr lang="en-US" dirty="0"/>
                        <a:t>N</a:t>
                      </a:r>
                    </a:p>
                  </a:txBody>
                  <a:tcPr anchor="ctr"/>
                </a:tc>
                <a:tc>
                  <a:txBody>
                    <a:bodyPr/>
                    <a:lstStyle/>
                    <a:p>
                      <a:pPr algn="ctr"/>
                      <a:r>
                        <a:rPr lang="en-US" dirty="0"/>
                        <a:t>Nausea</a:t>
                      </a:r>
                    </a:p>
                  </a:txBody>
                  <a:tcPr anchor="ctr"/>
                </a:tc>
                <a:tc>
                  <a:txBody>
                    <a:bodyPr/>
                    <a:lstStyle/>
                    <a:p>
                      <a:r>
                        <a:rPr lang="en-US" dirty="0"/>
                        <a:t>Vomiting</a:t>
                      </a:r>
                    </a:p>
                  </a:txBody>
                  <a:tcPr anchor="ctr"/>
                </a:tc>
                <a:extLst>
                  <a:ext uri="{0D108BD9-81ED-4DB2-BD59-A6C34878D82A}">
                    <a16:rowId xmlns:a16="http://schemas.microsoft.com/office/drawing/2014/main" val="839864732"/>
                  </a:ext>
                </a:extLst>
              </a:tr>
              <a:tr h="370840">
                <a:tc>
                  <a:txBody>
                    <a:bodyPr/>
                    <a:lstStyle/>
                    <a:p>
                      <a:pPr algn="ctr"/>
                      <a:r>
                        <a:rPr lang="en-US" dirty="0"/>
                        <a:t>I</a:t>
                      </a:r>
                    </a:p>
                  </a:txBody>
                  <a:tcPr anchor="ctr"/>
                </a:tc>
                <a:tc>
                  <a:txBody>
                    <a:bodyPr/>
                    <a:lstStyle/>
                    <a:p>
                      <a:pPr algn="ctr"/>
                      <a:r>
                        <a:rPr lang="en-US" dirty="0"/>
                        <a:t>Imbalance</a:t>
                      </a:r>
                    </a:p>
                  </a:txBody>
                  <a:tcPr anchor="ctr"/>
                </a:tc>
                <a:tc>
                  <a:txBody>
                    <a:bodyPr/>
                    <a:lstStyle/>
                    <a:p>
                      <a:r>
                        <a:rPr lang="en-US" dirty="0"/>
                        <a:t>Dizziness, vertigo</a:t>
                      </a:r>
                    </a:p>
                  </a:txBody>
                  <a:tcPr anchor="ctr"/>
                </a:tc>
                <a:extLst>
                  <a:ext uri="{0D108BD9-81ED-4DB2-BD59-A6C34878D82A}">
                    <a16:rowId xmlns:a16="http://schemas.microsoft.com/office/drawing/2014/main" val="3279243981"/>
                  </a:ext>
                </a:extLst>
              </a:tr>
              <a:tr h="370840">
                <a:tc>
                  <a:txBody>
                    <a:bodyPr/>
                    <a:lstStyle/>
                    <a:p>
                      <a:pPr algn="ctr"/>
                      <a:r>
                        <a:rPr lang="en-US" dirty="0"/>
                        <a:t>S</a:t>
                      </a:r>
                    </a:p>
                  </a:txBody>
                  <a:tcPr anchor="ctr"/>
                </a:tc>
                <a:tc>
                  <a:txBody>
                    <a:bodyPr/>
                    <a:lstStyle/>
                    <a:p>
                      <a:pPr algn="ctr"/>
                      <a:r>
                        <a:rPr lang="en-US" dirty="0"/>
                        <a:t>Sensory disturbances</a:t>
                      </a:r>
                    </a:p>
                  </a:txBody>
                  <a:tcPr anchor="ctr"/>
                </a:tc>
                <a:tc>
                  <a:txBody>
                    <a:bodyPr/>
                    <a:lstStyle/>
                    <a:p>
                      <a:r>
                        <a:rPr lang="en-US" dirty="0"/>
                        <a:t>Burning, tingling, shock-like sensations</a:t>
                      </a:r>
                    </a:p>
                  </a:txBody>
                  <a:tcPr anchor="ctr"/>
                </a:tc>
                <a:extLst>
                  <a:ext uri="{0D108BD9-81ED-4DB2-BD59-A6C34878D82A}">
                    <a16:rowId xmlns:a16="http://schemas.microsoft.com/office/drawing/2014/main" val="2777951770"/>
                  </a:ext>
                </a:extLst>
              </a:tr>
              <a:tr h="370840">
                <a:tc>
                  <a:txBody>
                    <a:bodyPr/>
                    <a:lstStyle/>
                    <a:p>
                      <a:pPr algn="ctr"/>
                      <a:r>
                        <a:rPr lang="en-US" dirty="0"/>
                        <a:t>H</a:t>
                      </a:r>
                    </a:p>
                  </a:txBody>
                  <a:tcPr anchor="ctr"/>
                </a:tc>
                <a:tc>
                  <a:txBody>
                    <a:bodyPr/>
                    <a:lstStyle/>
                    <a:p>
                      <a:pPr algn="ctr"/>
                      <a:r>
                        <a:rPr lang="en-US" dirty="0"/>
                        <a:t>Hyperarousal</a:t>
                      </a:r>
                    </a:p>
                  </a:txBody>
                  <a:tcPr anchor="ctr"/>
                </a:tc>
                <a:tc>
                  <a:txBody>
                    <a:bodyPr/>
                    <a:lstStyle/>
                    <a:p>
                      <a:r>
                        <a:rPr lang="en-US" dirty="0"/>
                        <a:t>Anxiety, irritability, agitation, aggression</a:t>
                      </a:r>
                    </a:p>
                  </a:txBody>
                  <a:tcPr anchor="ctr"/>
                </a:tc>
                <a:extLst>
                  <a:ext uri="{0D108BD9-81ED-4DB2-BD59-A6C34878D82A}">
                    <a16:rowId xmlns:a16="http://schemas.microsoft.com/office/drawing/2014/main" val="469200484"/>
                  </a:ext>
                </a:extLst>
              </a:tr>
            </a:tbl>
          </a:graphicData>
        </a:graphic>
      </p:graphicFrame>
      <p:sp>
        <p:nvSpPr>
          <p:cNvPr id="5" name="Content Placeholder 2">
            <a:extLst>
              <a:ext uri="{FF2B5EF4-FFF2-40B4-BE49-F238E27FC236}">
                <a16:creationId xmlns:a16="http://schemas.microsoft.com/office/drawing/2014/main" id="{409D289D-17ED-4CFF-8EBE-FD2532CDF99F}"/>
              </a:ext>
            </a:extLst>
          </p:cNvPr>
          <p:cNvSpPr>
            <a:spLocks noGrp="1"/>
          </p:cNvSpPr>
          <p:nvPr>
            <p:ph idx="1"/>
          </p:nvPr>
        </p:nvSpPr>
        <p:spPr>
          <a:xfrm>
            <a:off x="457200" y="3293508"/>
            <a:ext cx="8229600" cy="1108991"/>
          </a:xfrm>
        </p:spPr>
        <p:txBody>
          <a:bodyPr/>
          <a:lstStyle/>
          <a:p>
            <a:r>
              <a:rPr lang="en-US" dirty="0">
                <a:latin typeface="+mn-lt"/>
              </a:rPr>
              <a:t>Tapering medications over several weeks can help reduce the risk</a:t>
            </a:r>
          </a:p>
        </p:txBody>
      </p:sp>
      <p:sp>
        <p:nvSpPr>
          <p:cNvPr id="6" name="TextBox 5">
            <a:extLst>
              <a:ext uri="{FF2B5EF4-FFF2-40B4-BE49-F238E27FC236}">
                <a16:creationId xmlns:a16="http://schemas.microsoft.com/office/drawing/2014/main" id="{A2C18452-096D-4F1F-ABB7-5FB8D4A6A260}"/>
              </a:ext>
            </a:extLst>
          </p:cNvPr>
          <p:cNvSpPr txBox="1"/>
          <p:nvPr/>
        </p:nvSpPr>
        <p:spPr>
          <a:xfrm>
            <a:off x="7572736" y="4912668"/>
            <a:ext cx="1571264" cy="230832"/>
          </a:xfrm>
          <a:prstGeom prst="rect">
            <a:avLst/>
          </a:prstGeom>
          <a:noFill/>
        </p:spPr>
        <p:txBody>
          <a:bodyPr wrap="none" rtlCol="0">
            <a:spAutoFit/>
          </a:bodyPr>
          <a:lstStyle/>
          <a:p>
            <a:r>
              <a:rPr lang="en-US" sz="900" dirty="0"/>
              <a:t>CMAJ 2017 May 29;189:E747.</a:t>
            </a:r>
            <a:endParaRPr lang="en-US" sz="900" dirty="0">
              <a:effectLst/>
            </a:endParaRPr>
          </a:p>
        </p:txBody>
      </p:sp>
      <p:pic>
        <p:nvPicPr>
          <p:cNvPr id="1026" name="Picture 2" descr="Image result for finish line clipart">
            <a:extLst>
              <a:ext uri="{FF2B5EF4-FFF2-40B4-BE49-F238E27FC236}">
                <a16:creationId xmlns:a16="http://schemas.microsoft.com/office/drawing/2014/main" id="{E65BED62-1EDA-4CB2-8C45-911AD3139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948216"/>
            <a:ext cx="2129790" cy="212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2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9FE8-1774-48DA-80AA-F900CFFCE85A}"/>
              </a:ext>
            </a:extLst>
          </p:cNvPr>
          <p:cNvSpPr>
            <a:spLocks noGrp="1"/>
          </p:cNvSpPr>
          <p:nvPr>
            <p:ph type="title"/>
          </p:nvPr>
        </p:nvSpPr>
        <p:spPr/>
        <p:txBody>
          <a:bodyPr/>
          <a:lstStyle/>
          <a:p>
            <a:r>
              <a:rPr lang="en-US" dirty="0">
                <a:latin typeface="+mn-lt"/>
              </a:rPr>
              <a:t>Knowledge Check #1</a:t>
            </a:r>
          </a:p>
        </p:txBody>
      </p:sp>
      <p:sp>
        <p:nvSpPr>
          <p:cNvPr id="3" name="Content Placeholder 2">
            <a:extLst>
              <a:ext uri="{FF2B5EF4-FFF2-40B4-BE49-F238E27FC236}">
                <a16:creationId xmlns:a16="http://schemas.microsoft.com/office/drawing/2014/main" id="{2874E3FF-994B-4B83-9076-6F491BF610F2}"/>
              </a:ext>
            </a:extLst>
          </p:cNvPr>
          <p:cNvSpPr>
            <a:spLocks noGrp="1"/>
          </p:cNvSpPr>
          <p:nvPr>
            <p:ph idx="1"/>
          </p:nvPr>
        </p:nvSpPr>
        <p:spPr/>
        <p:txBody>
          <a:bodyPr/>
          <a:lstStyle/>
          <a:p>
            <a:pPr marL="0" indent="0" algn="ctr">
              <a:buNone/>
            </a:pPr>
            <a:r>
              <a:rPr lang="en-US" dirty="0">
                <a:latin typeface="+mn-lt"/>
              </a:rPr>
              <a:t>What is the mechanism of </a:t>
            </a:r>
          </a:p>
          <a:p>
            <a:pPr marL="0" indent="0" algn="ctr">
              <a:buNone/>
            </a:pPr>
            <a:r>
              <a:rPr lang="en-US" dirty="0">
                <a:latin typeface="+mn-lt"/>
              </a:rPr>
              <a:t>fluoxetine (SSRI)?</a:t>
            </a:r>
          </a:p>
          <a:p>
            <a:pPr marL="514350" indent="-514350">
              <a:buAutoNum type="alphaLcPeriod"/>
            </a:pPr>
            <a:r>
              <a:rPr lang="en-US" sz="2400" dirty="0">
                <a:latin typeface="+mn-lt"/>
              </a:rPr>
              <a:t>Increases dopamine in the synapse</a:t>
            </a:r>
          </a:p>
          <a:p>
            <a:pPr marL="514350" indent="-514350">
              <a:buAutoNum type="alphaLcPeriod"/>
            </a:pPr>
            <a:r>
              <a:rPr lang="en-US" sz="2400" dirty="0">
                <a:latin typeface="+mn-lt"/>
              </a:rPr>
              <a:t>Decreases dopamine in the synapse</a:t>
            </a:r>
          </a:p>
          <a:p>
            <a:pPr marL="514350" indent="-514350">
              <a:buAutoNum type="alphaLcPeriod"/>
            </a:pPr>
            <a:r>
              <a:rPr lang="en-US" sz="2400" dirty="0">
                <a:latin typeface="+mn-lt"/>
              </a:rPr>
              <a:t>Increases serotonin in the synapse</a:t>
            </a:r>
          </a:p>
          <a:p>
            <a:pPr marL="514350" indent="-514350">
              <a:buAutoNum type="alphaLcPeriod"/>
            </a:pPr>
            <a:r>
              <a:rPr lang="en-US" sz="2400" dirty="0">
                <a:latin typeface="+mn-lt"/>
              </a:rPr>
              <a:t>Decreases serotonin in the synapse</a:t>
            </a:r>
          </a:p>
        </p:txBody>
      </p:sp>
    </p:spTree>
    <p:extLst>
      <p:ext uri="{BB962C8B-B14F-4D97-AF65-F5344CB8AC3E}">
        <p14:creationId xmlns:p14="http://schemas.microsoft.com/office/powerpoint/2010/main" val="34460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AB07FD-7548-4A8A-BC57-2572FF8A4272}"/>
              </a:ext>
            </a:extLst>
          </p:cNvPr>
          <p:cNvSpPr>
            <a:spLocks noGrp="1"/>
          </p:cNvSpPr>
          <p:nvPr>
            <p:ph type="title"/>
          </p:nvPr>
        </p:nvSpPr>
        <p:spPr/>
        <p:txBody>
          <a:bodyPr/>
          <a:lstStyle/>
          <a:p>
            <a:r>
              <a:rPr lang="en-US" dirty="0">
                <a:latin typeface="+mn-lt"/>
              </a:rPr>
              <a:t>Introduction</a:t>
            </a:r>
          </a:p>
        </p:txBody>
      </p:sp>
    </p:spTree>
    <p:extLst>
      <p:ext uri="{BB962C8B-B14F-4D97-AF65-F5344CB8AC3E}">
        <p14:creationId xmlns:p14="http://schemas.microsoft.com/office/powerpoint/2010/main" val="2140104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CE0D-BD39-4988-AEF3-4D12A4C92AB2}"/>
              </a:ext>
            </a:extLst>
          </p:cNvPr>
          <p:cNvSpPr>
            <a:spLocks noGrp="1"/>
          </p:cNvSpPr>
          <p:nvPr>
            <p:ph type="title"/>
          </p:nvPr>
        </p:nvSpPr>
        <p:spPr/>
        <p:txBody>
          <a:bodyPr/>
          <a:lstStyle/>
          <a:p>
            <a:r>
              <a:rPr lang="en-US" dirty="0">
                <a:latin typeface="+mn-lt"/>
              </a:rPr>
              <a:t>Knowledge Check #2</a:t>
            </a:r>
          </a:p>
        </p:txBody>
      </p:sp>
      <p:sp>
        <p:nvSpPr>
          <p:cNvPr id="3" name="Content Placeholder 2">
            <a:extLst>
              <a:ext uri="{FF2B5EF4-FFF2-40B4-BE49-F238E27FC236}">
                <a16:creationId xmlns:a16="http://schemas.microsoft.com/office/drawing/2014/main" id="{A6C2BA4A-56C1-4138-8F81-8DEFE351D9BB}"/>
              </a:ext>
            </a:extLst>
          </p:cNvPr>
          <p:cNvSpPr>
            <a:spLocks noGrp="1"/>
          </p:cNvSpPr>
          <p:nvPr>
            <p:ph idx="1"/>
          </p:nvPr>
        </p:nvSpPr>
        <p:spPr/>
        <p:txBody>
          <a:bodyPr/>
          <a:lstStyle/>
          <a:p>
            <a:pPr marL="0" indent="0" algn="ctr">
              <a:buNone/>
            </a:pPr>
            <a:endParaRPr lang="en-US" dirty="0"/>
          </a:p>
          <a:p>
            <a:pPr marL="0" indent="0" algn="ctr">
              <a:buNone/>
            </a:pPr>
            <a:r>
              <a:rPr lang="en-US" dirty="0">
                <a:latin typeface="+mn-lt"/>
              </a:rPr>
              <a:t>PL is a 19 year old male who started taking duloxetine (SNRI) one week ago for depression. At his follow-up appointment he is discouraged because he feels his mood has not improved and is now experiencing nausea and headache from the medication.</a:t>
            </a:r>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p:txBody>
      </p:sp>
    </p:spTree>
    <p:extLst>
      <p:ext uri="{BB962C8B-B14F-4D97-AF65-F5344CB8AC3E}">
        <p14:creationId xmlns:p14="http://schemas.microsoft.com/office/powerpoint/2010/main" val="3722221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01E1-7795-49AE-819D-C02CE7717706}"/>
              </a:ext>
            </a:extLst>
          </p:cNvPr>
          <p:cNvSpPr>
            <a:spLocks noGrp="1"/>
          </p:cNvSpPr>
          <p:nvPr>
            <p:ph type="title"/>
          </p:nvPr>
        </p:nvSpPr>
        <p:spPr/>
        <p:txBody>
          <a:bodyPr/>
          <a:lstStyle/>
          <a:p>
            <a:r>
              <a:rPr lang="en-US" dirty="0">
                <a:latin typeface="+mn-lt"/>
              </a:rPr>
              <a:t>Knowledge Check #2</a:t>
            </a:r>
          </a:p>
        </p:txBody>
      </p:sp>
      <p:sp>
        <p:nvSpPr>
          <p:cNvPr id="3" name="Content Placeholder 2">
            <a:extLst>
              <a:ext uri="{FF2B5EF4-FFF2-40B4-BE49-F238E27FC236}">
                <a16:creationId xmlns:a16="http://schemas.microsoft.com/office/drawing/2014/main" id="{02EF198D-4CED-4B0C-B4E2-87F998A35839}"/>
              </a:ext>
            </a:extLst>
          </p:cNvPr>
          <p:cNvSpPr>
            <a:spLocks noGrp="1"/>
          </p:cNvSpPr>
          <p:nvPr>
            <p:ph idx="1"/>
          </p:nvPr>
        </p:nvSpPr>
        <p:spPr/>
        <p:txBody>
          <a:bodyPr/>
          <a:lstStyle/>
          <a:p>
            <a:pPr marL="0" indent="0" algn="ctr">
              <a:buNone/>
            </a:pPr>
            <a:r>
              <a:rPr lang="en-US" dirty="0">
                <a:latin typeface="+mn-lt"/>
              </a:rPr>
              <a:t>Which of the following is FALSE?</a:t>
            </a:r>
          </a:p>
          <a:p>
            <a:pPr marL="514350" indent="-514350">
              <a:buAutoNum type="alphaLcPeriod"/>
            </a:pPr>
            <a:r>
              <a:rPr lang="en-US" sz="2400" dirty="0">
                <a:latin typeface="+mn-lt"/>
              </a:rPr>
              <a:t>Duloxetine increases both serotonin and norepinephrine in the synapse</a:t>
            </a:r>
          </a:p>
          <a:p>
            <a:pPr marL="514350" indent="-514350">
              <a:buAutoNum type="alphaLcPeriod"/>
            </a:pPr>
            <a:r>
              <a:rPr lang="en-US" sz="2400" dirty="0">
                <a:latin typeface="+mn-lt"/>
              </a:rPr>
              <a:t>The medication should be fully “kicked-in” by second week</a:t>
            </a:r>
          </a:p>
          <a:p>
            <a:pPr marL="514350" indent="-514350">
              <a:buAutoNum type="alphaLcPeriod"/>
            </a:pPr>
            <a:r>
              <a:rPr lang="en-US" sz="2400" dirty="0">
                <a:latin typeface="+mn-lt"/>
              </a:rPr>
              <a:t>Patient should be monitored for worsening suicidal thoughts</a:t>
            </a:r>
          </a:p>
          <a:p>
            <a:pPr marL="514350" indent="-514350">
              <a:buFont typeface="Arial" charset="0"/>
              <a:buAutoNum type="alphaLcPeriod"/>
            </a:pPr>
            <a:r>
              <a:rPr lang="en-US" sz="2400" dirty="0">
                <a:latin typeface="+mn-lt"/>
              </a:rPr>
              <a:t>Nausea and headache are common side effects when starting an antidepressant</a:t>
            </a:r>
          </a:p>
          <a:p>
            <a:pPr marL="514350" indent="-514350">
              <a:buAutoNum type="alphaLcPeriod"/>
            </a:pPr>
            <a:endParaRPr lang="en-US" dirty="0"/>
          </a:p>
          <a:p>
            <a:pPr marL="0" indent="0">
              <a:buNone/>
            </a:pPr>
            <a:endParaRPr lang="en-US" dirty="0"/>
          </a:p>
          <a:p>
            <a:pPr marL="514350" indent="-514350">
              <a:buAutoNum type="alphaLcPeriod"/>
            </a:pPr>
            <a:endParaRPr lang="en-US" dirty="0"/>
          </a:p>
          <a:p>
            <a:pPr marL="0" indent="0">
              <a:buNone/>
            </a:pPr>
            <a:endParaRPr lang="en-US" dirty="0"/>
          </a:p>
        </p:txBody>
      </p:sp>
    </p:spTree>
    <p:extLst>
      <p:ext uri="{BB962C8B-B14F-4D97-AF65-F5344CB8AC3E}">
        <p14:creationId xmlns:p14="http://schemas.microsoft.com/office/powerpoint/2010/main" val="184070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27CF-7779-4B27-A452-71E84D419989}"/>
              </a:ext>
            </a:extLst>
          </p:cNvPr>
          <p:cNvSpPr>
            <a:spLocks noGrp="1"/>
          </p:cNvSpPr>
          <p:nvPr>
            <p:ph type="title"/>
          </p:nvPr>
        </p:nvSpPr>
        <p:spPr/>
        <p:txBody>
          <a:bodyPr/>
          <a:lstStyle/>
          <a:p>
            <a:r>
              <a:rPr lang="en-US" dirty="0">
                <a:latin typeface="+mn-lt"/>
              </a:rPr>
              <a:t>Antipsychotics</a:t>
            </a:r>
          </a:p>
        </p:txBody>
      </p:sp>
    </p:spTree>
    <p:extLst>
      <p:ext uri="{BB962C8B-B14F-4D97-AF65-F5344CB8AC3E}">
        <p14:creationId xmlns:p14="http://schemas.microsoft.com/office/powerpoint/2010/main" val="1650904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7EF5-0B83-4012-9AF7-0309754CFE37}"/>
              </a:ext>
            </a:extLst>
          </p:cNvPr>
          <p:cNvSpPr>
            <a:spLocks noGrp="1"/>
          </p:cNvSpPr>
          <p:nvPr>
            <p:ph type="title"/>
          </p:nvPr>
        </p:nvSpPr>
        <p:spPr/>
        <p:txBody>
          <a:bodyPr/>
          <a:lstStyle/>
          <a:p>
            <a:r>
              <a:rPr lang="en-US" dirty="0">
                <a:latin typeface="+mn-lt"/>
              </a:rPr>
              <a:t>Antipsychotics</a:t>
            </a:r>
          </a:p>
        </p:txBody>
      </p:sp>
      <p:sp>
        <p:nvSpPr>
          <p:cNvPr id="3" name="Content Placeholder 2">
            <a:extLst>
              <a:ext uri="{FF2B5EF4-FFF2-40B4-BE49-F238E27FC236}">
                <a16:creationId xmlns:a16="http://schemas.microsoft.com/office/drawing/2014/main" id="{ED6434FE-3694-47C8-8E53-9EE71D6D2EE3}"/>
              </a:ext>
            </a:extLst>
          </p:cNvPr>
          <p:cNvSpPr>
            <a:spLocks noGrp="1"/>
          </p:cNvSpPr>
          <p:nvPr>
            <p:ph idx="1"/>
          </p:nvPr>
        </p:nvSpPr>
        <p:spPr/>
        <p:txBody>
          <a:bodyPr/>
          <a:lstStyle/>
          <a:p>
            <a:r>
              <a:rPr lang="en-US" dirty="0">
                <a:latin typeface="+mn-lt"/>
              </a:rPr>
              <a:t>First-generation antipsychotics (FGAs)</a:t>
            </a:r>
          </a:p>
          <a:p>
            <a:pPr lvl="1"/>
            <a:r>
              <a:rPr lang="en-US" dirty="0">
                <a:latin typeface="+mn-lt"/>
              </a:rPr>
              <a:t>Typical antipsychotics</a:t>
            </a:r>
          </a:p>
          <a:p>
            <a:r>
              <a:rPr lang="en-US" dirty="0">
                <a:latin typeface="+mn-lt"/>
              </a:rPr>
              <a:t>Second-generation antipsychotics (SGAs)</a:t>
            </a:r>
          </a:p>
          <a:p>
            <a:pPr lvl="1"/>
            <a:r>
              <a:rPr lang="en-US" dirty="0">
                <a:latin typeface="+mn-lt"/>
              </a:rPr>
              <a:t>Atypical antipsychotics</a:t>
            </a:r>
          </a:p>
          <a:p>
            <a:r>
              <a:rPr lang="en-US" dirty="0">
                <a:latin typeface="+mn-lt"/>
              </a:rPr>
              <a:t>Long acting injectable (LAI) antipsychotics</a:t>
            </a:r>
          </a:p>
          <a:p>
            <a:endParaRPr lang="en-US" dirty="0"/>
          </a:p>
        </p:txBody>
      </p:sp>
    </p:spTree>
    <p:extLst>
      <p:ext uri="{BB962C8B-B14F-4D97-AF65-F5344CB8AC3E}">
        <p14:creationId xmlns:p14="http://schemas.microsoft.com/office/powerpoint/2010/main" val="2607873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A313-1829-45ED-B7E1-7F84CA4778C6}"/>
              </a:ext>
            </a:extLst>
          </p:cNvPr>
          <p:cNvSpPr>
            <a:spLocks noGrp="1"/>
          </p:cNvSpPr>
          <p:nvPr>
            <p:ph type="title"/>
          </p:nvPr>
        </p:nvSpPr>
        <p:spPr/>
        <p:txBody>
          <a:bodyPr/>
          <a:lstStyle/>
          <a:p>
            <a:r>
              <a:rPr lang="en-US" dirty="0">
                <a:latin typeface="+mn-lt"/>
              </a:rPr>
              <a:t>Schizophrenia Symptoms</a:t>
            </a:r>
          </a:p>
        </p:txBody>
      </p:sp>
      <p:graphicFrame>
        <p:nvGraphicFramePr>
          <p:cNvPr id="4" name="Content Placeholder 3">
            <a:extLst>
              <a:ext uri="{FF2B5EF4-FFF2-40B4-BE49-F238E27FC236}">
                <a16:creationId xmlns:a16="http://schemas.microsoft.com/office/drawing/2014/main" id="{B9D5E7FE-9955-4615-A329-53413BE8542C}"/>
              </a:ext>
            </a:extLst>
          </p:cNvPr>
          <p:cNvGraphicFramePr>
            <a:graphicFrameLocks noGrp="1"/>
          </p:cNvGraphicFramePr>
          <p:nvPr>
            <p:ph idx="1"/>
            <p:extLst>
              <p:ext uri="{D42A27DB-BD31-4B8C-83A1-F6EECF244321}">
                <p14:modId xmlns:p14="http://schemas.microsoft.com/office/powerpoint/2010/main" val="1335834376"/>
              </p:ext>
            </p:extLst>
          </p:nvPr>
        </p:nvGraphicFramePr>
        <p:xfrm>
          <a:off x="457200" y="1044575"/>
          <a:ext cx="822960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1C8E0D5-4045-4F56-94BD-CEC8B3C69B02}"/>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979599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2200-AF49-431E-9889-6423453C1723}"/>
              </a:ext>
            </a:extLst>
          </p:cNvPr>
          <p:cNvSpPr>
            <a:spLocks noGrp="1"/>
          </p:cNvSpPr>
          <p:nvPr>
            <p:ph type="title"/>
          </p:nvPr>
        </p:nvSpPr>
        <p:spPr>
          <a:xfrm>
            <a:off x="457200" y="238684"/>
            <a:ext cx="8229600" cy="650570"/>
          </a:xfrm>
        </p:spPr>
        <p:txBody>
          <a:bodyPr/>
          <a:lstStyle/>
          <a:p>
            <a:r>
              <a:rPr lang="en-US" dirty="0">
                <a:latin typeface="+mn-lt"/>
              </a:rPr>
              <a:t>First Generation Antipsychotics</a:t>
            </a:r>
          </a:p>
        </p:txBody>
      </p:sp>
      <p:graphicFrame>
        <p:nvGraphicFramePr>
          <p:cNvPr id="5" name="Table 4">
            <a:extLst>
              <a:ext uri="{FF2B5EF4-FFF2-40B4-BE49-F238E27FC236}">
                <a16:creationId xmlns:a16="http://schemas.microsoft.com/office/drawing/2014/main" id="{05C5DCC3-C367-47D6-BF5F-E126B8D1FC6C}"/>
              </a:ext>
            </a:extLst>
          </p:cNvPr>
          <p:cNvGraphicFramePr>
            <a:graphicFrameLocks noGrp="1"/>
          </p:cNvGraphicFramePr>
          <p:nvPr>
            <p:extLst>
              <p:ext uri="{D42A27DB-BD31-4B8C-83A1-F6EECF244321}">
                <p14:modId xmlns:p14="http://schemas.microsoft.com/office/powerpoint/2010/main" val="4255136733"/>
              </p:ext>
            </p:extLst>
          </p:nvPr>
        </p:nvGraphicFramePr>
        <p:xfrm>
          <a:off x="2432304" y="807974"/>
          <a:ext cx="4279392" cy="3625342"/>
        </p:xfrm>
        <a:graphic>
          <a:graphicData uri="http://schemas.openxmlformats.org/drawingml/2006/table">
            <a:tbl>
              <a:tblPr bandRow="1">
                <a:tableStyleId>{5C22544A-7EE6-4342-B048-85BDC9FD1C3A}</a:tableStyleId>
              </a:tblPr>
              <a:tblGrid>
                <a:gridCol w="1719072">
                  <a:extLst>
                    <a:ext uri="{9D8B030D-6E8A-4147-A177-3AD203B41FA5}">
                      <a16:colId xmlns:a16="http://schemas.microsoft.com/office/drawing/2014/main" val="274594588"/>
                    </a:ext>
                  </a:extLst>
                </a:gridCol>
                <a:gridCol w="640080">
                  <a:extLst>
                    <a:ext uri="{9D8B030D-6E8A-4147-A177-3AD203B41FA5}">
                      <a16:colId xmlns:a16="http://schemas.microsoft.com/office/drawing/2014/main" val="513308487"/>
                    </a:ext>
                  </a:extLst>
                </a:gridCol>
                <a:gridCol w="640080">
                  <a:extLst>
                    <a:ext uri="{9D8B030D-6E8A-4147-A177-3AD203B41FA5}">
                      <a16:colId xmlns:a16="http://schemas.microsoft.com/office/drawing/2014/main" val="4228890332"/>
                    </a:ext>
                  </a:extLst>
                </a:gridCol>
                <a:gridCol w="640080">
                  <a:extLst>
                    <a:ext uri="{9D8B030D-6E8A-4147-A177-3AD203B41FA5}">
                      <a16:colId xmlns:a16="http://schemas.microsoft.com/office/drawing/2014/main" val="2478650312"/>
                    </a:ext>
                  </a:extLst>
                </a:gridCol>
                <a:gridCol w="640080">
                  <a:extLst>
                    <a:ext uri="{9D8B030D-6E8A-4147-A177-3AD203B41FA5}">
                      <a16:colId xmlns:a16="http://schemas.microsoft.com/office/drawing/2014/main" val="475991897"/>
                    </a:ext>
                  </a:extLst>
                </a:gridCol>
              </a:tblGrid>
              <a:tr h="370840">
                <a:tc gridSpan="5">
                  <a:txBody>
                    <a:bodyPr/>
                    <a:lstStyle/>
                    <a:p>
                      <a:pPr algn="ctr"/>
                      <a:r>
                        <a:rPr lang="en-US" dirty="0"/>
                        <a:t>FDA Approved Indications for FGAs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85694412"/>
                  </a:ext>
                </a:extLst>
              </a:tr>
              <a:tr h="1174242">
                <a:tc>
                  <a:txBody>
                    <a:bodyPr/>
                    <a:lstStyle/>
                    <a:p>
                      <a:pPr algn="ctr"/>
                      <a:endParaRPr lang="en-US" dirty="0"/>
                    </a:p>
                  </a:txBody>
                  <a:tcPr vert="vert270" anchor="ctr"/>
                </a:tc>
                <a:tc>
                  <a:txBody>
                    <a:bodyPr/>
                    <a:lstStyle/>
                    <a:p>
                      <a:pPr algn="ctr"/>
                      <a:r>
                        <a:rPr lang="en-US" dirty="0"/>
                        <a:t>Bipolar Mania</a:t>
                      </a:r>
                    </a:p>
                  </a:txBody>
                  <a:tcPr vert="vert270" anchor="ctr"/>
                </a:tc>
                <a:tc>
                  <a:txBody>
                    <a:bodyPr/>
                    <a:lstStyle/>
                    <a:p>
                      <a:pPr algn="ctr"/>
                      <a:r>
                        <a:rPr lang="en-US" dirty="0"/>
                        <a:t>Schizophrenia</a:t>
                      </a:r>
                    </a:p>
                  </a:txBody>
                  <a:tcPr vert="vert270" anchor="ctr"/>
                </a:tc>
                <a:tc>
                  <a:txBody>
                    <a:bodyPr/>
                    <a:lstStyle/>
                    <a:p>
                      <a:pPr algn="ctr"/>
                      <a:r>
                        <a:rPr lang="en-US" dirty="0"/>
                        <a:t>Psychotic Disorder</a:t>
                      </a:r>
                    </a:p>
                  </a:txBody>
                  <a:tcPr vert="vert270" anchor="ctr"/>
                </a:tc>
                <a:tc>
                  <a:txBody>
                    <a:bodyPr/>
                    <a:lstStyle/>
                    <a:p>
                      <a:pPr algn="ctr"/>
                      <a:r>
                        <a:rPr lang="en-US" dirty="0"/>
                        <a:t>Nonpsychotic Anxiety</a:t>
                      </a:r>
                    </a:p>
                  </a:txBody>
                  <a:tcPr vert="vert270" anchor="ctr"/>
                </a:tc>
                <a:extLst>
                  <a:ext uri="{0D108BD9-81ED-4DB2-BD59-A6C34878D82A}">
                    <a16:rowId xmlns:a16="http://schemas.microsoft.com/office/drawing/2014/main" val="3117447920"/>
                  </a:ext>
                </a:extLst>
              </a:tr>
              <a:tr h="0">
                <a:tc>
                  <a:txBody>
                    <a:bodyPr/>
                    <a:lstStyle/>
                    <a:p>
                      <a:pPr algn="ctr"/>
                      <a:r>
                        <a:rPr lang="en-US" dirty="0"/>
                        <a:t>Chlorpromazine</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a:p>
                  </a:txBody>
                  <a:tcPr anchor="ctr"/>
                </a:tc>
                <a:extLst>
                  <a:ext uri="{0D108BD9-81ED-4DB2-BD59-A6C34878D82A}">
                    <a16:rowId xmlns:a16="http://schemas.microsoft.com/office/drawing/2014/main" val="1009682652"/>
                  </a:ext>
                </a:extLst>
              </a:tr>
              <a:tr h="0">
                <a:tc>
                  <a:txBody>
                    <a:bodyPr/>
                    <a:lstStyle/>
                    <a:p>
                      <a:pPr algn="ctr"/>
                      <a:r>
                        <a:rPr lang="en-US" dirty="0"/>
                        <a:t>Fluphenazine</a:t>
                      </a:r>
                    </a:p>
                  </a:txBody>
                  <a:tcPr anchor="ct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302340189"/>
                  </a:ext>
                </a:extLst>
              </a:tr>
              <a:tr h="0">
                <a:tc>
                  <a:txBody>
                    <a:bodyPr/>
                    <a:lstStyle/>
                    <a:p>
                      <a:pPr algn="ctr"/>
                      <a:r>
                        <a:rPr lang="en-US" dirty="0"/>
                        <a:t>Haloperidol</a:t>
                      </a:r>
                    </a:p>
                  </a:txBody>
                  <a:tcPr anchor="ct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387608856"/>
                  </a:ext>
                </a:extLst>
              </a:tr>
              <a:tr h="0">
                <a:tc>
                  <a:txBody>
                    <a:bodyPr/>
                    <a:lstStyle/>
                    <a:p>
                      <a:pPr algn="ctr"/>
                      <a:r>
                        <a:rPr lang="en-US" dirty="0" err="1"/>
                        <a:t>Loxapine</a:t>
                      </a:r>
                      <a:endParaRPr lang="en-US" dirty="0"/>
                    </a:p>
                  </a:txBody>
                  <a:tcPr anchor="ct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201540585"/>
                  </a:ext>
                </a:extLst>
              </a:tr>
              <a:tr h="0">
                <a:tc>
                  <a:txBody>
                    <a:bodyPr/>
                    <a:lstStyle/>
                    <a:p>
                      <a:pPr algn="ctr"/>
                      <a:r>
                        <a:rPr lang="en-US" dirty="0"/>
                        <a:t>Perphenazine</a:t>
                      </a:r>
                    </a:p>
                  </a:txBody>
                  <a:tcPr anchor="ct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401962258"/>
                  </a:ext>
                </a:extLst>
              </a:tr>
              <a:tr h="0">
                <a:tc>
                  <a:txBody>
                    <a:bodyPr/>
                    <a:lstStyle/>
                    <a:p>
                      <a:pPr algn="ctr"/>
                      <a:r>
                        <a:rPr lang="en-US" dirty="0"/>
                        <a:t>Thiothixene</a:t>
                      </a:r>
                    </a:p>
                  </a:txBody>
                  <a:tcPr anchor="ctr"/>
                </a:tc>
                <a:tc>
                  <a:txBody>
                    <a:bodyPr/>
                    <a:lstStyle/>
                    <a:p>
                      <a:pPr algn="ctr"/>
                      <a:endParaRPr lang="en-US" dirty="0"/>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dirty="0"/>
                    </a:p>
                  </a:txBody>
                  <a:tcPr anchor="ctr"/>
                </a:tc>
                <a:extLst>
                  <a:ext uri="{0D108BD9-81ED-4DB2-BD59-A6C34878D82A}">
                    <a16:rowId xmlns:a16="http://schemas.microsoft.com/office/drawing/2014/main" val="64570321"/>
                  </a:ext>
                </a:extLst>
              </a:tr>
              <a:tr h="0">
                <a:tc>
                  <a:txBody>
                    <a:bodyPr/>
                    <a:lstStyle/>
                    <a:p>
                      <a:pPr algn="ctr"/>
                      <a:r>
                        <a:rPr lang="en-US" dirty="0"/>
                        <a:t>Trifluoperazine</a:t>
                      </a:r>
                    </a:p>
                  </a:txBody>
                  <a:tcPr anchor="ctr"/>
                </a:tc>
                <a:tc>
                  <a:txBody>
                    <a:bodyPr/>
                    <a:lstStyle/>
                    <a:p>
                      <a:pPr algn="ctr"/>
                      <a:endParaRPr lang="en-US"/>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2337295970"/>
                  </a:ext>
                </a:extLst>
              </a:tr>
            </a:tbl>
          </a:graphicData>
        </a:graphic>
      </p:graphicFrame>
      <p:sp>
        <p:nvSpPr>
          <p:cNvPr id="7" name="TextBox 6">
            <a:extLst>
              <a:ext uri="{FF2B5EF4-FFF2-40B4-BE49-F238E27FC236}">
                <a16:creationId xmlns:a16="http://schemas.microsoft.com/office/drawing/2014/main" id="{14002440-9605-448B-B0EB-2201172CE860}"/>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40320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C792-5A8B-4E6C-B888-115C9260A126}"/>
              </a:ext>
            </a:extLst>
          </p:cNvPr>
          <p:cNvSpPr>
            <a:spLocks noGrp="1"/>
          </p:cNvSpPr>
          <p:nvPr>
            <p:ph type="title"/>
          </p:nvPr>
        </p:nvSpPr>
        <p:spPr>
          <a:xfrm>
            <a:off x="252549" y="307408"/>
            <a:ext cx="8891451" cy="650570"/>
          </a:xfrm>
        </p:spPr>
        <p:txBody>
          <a:bodyPr/>
          <a:lstStyle/>
          <a:p>
            <a:r>
              <a:rPr lang="en-US" dirty="0">
                <a:latin typeface="+mn-lt"/>
              </a:rPr>
              <a:t>Second Generation Antipsychotics</a:t>
            </a:r>
          </a:p>
        </p:txBody>
      </p:sp>
      <p:graphicFrame>
        <p:nvGraphicFramePr>
          <p:cNvPr id="5" name="Content Placeholder 7">
            <a:extLst>
              <a:ext uri="{FF2B5EF4-FFF2-40B4-BE49-F238E27FC236}">
                <a16:creationId xmlns:a16="http://schemas.microsoft.com/office/drawing/2014/main" id="{4546C8B2-110E-4F5B-8650-8DA616C8E026}"/>
              </a:ext>
            </a:extLst>
          </p:cNvPr>
          <p:cNvGraphicFramePr>
            <a:graphicFrameLocks noGrp="1"/>
          </p:cNvGraphicFramePr>
          <p:nvPr>
            <p:ph idx="1"/>
            <p:extLst>
              <p:ext uri="{D42A27DB-BD31-4B8C-83A1-F6EECF244321}">
                <p14:modId xmlns:p14="http://schemas.microsoft.com/office/powerpoint/2010/main" val="4173789722"/>
              </p:ext>
            </p:extLst>
          </p:nvPr>
        </p:nvGraphicFramePr>
        <p:xfrm>
          <a:off x="457200" y="771914"/>
          <a:ext cx="8229600" cy="4175760"/>
        </p:xfrm>
        <a:graphic>
          <a:graphicData uri="http://schemas.openxmlformats.org/drawingml/2006/table">
            <a:tbl>
              <a:tblPr bandRow="1">
                <a:tableStyleId>{5C22544A-7EE6-4342-B048-85BDC9FD1C3A}</a:tableStyleId>
              </a:tblPr>
              <a:tblGrid>
                <a:gridCol w="1700074">
                  <a:extLst>
                    <a:ext uri="{9D8B030D-6E8A-4147-A177-3AD203B41FA5}">
                      <a16:colId xmlns:a16="http://schemas.microsoft.com/office/drawing/2014/main" val="3235959075"/>
                    </a:ext>
                  </a:extLst>
                </a:gridCol>
                <a:gridCol w="1349406">
                  <a:extLst>
                    <a:ext uri="{9D8B030D-6E8A-4147-A177-3AD203B41FA5}">
                      <a16:colId xmlns:a16="http://schemas.microsoft.com/office/drawing/2014/main" val="1159168728"/>
                    </a:ext>
                  </a:extLst>
                </a:gridCol>
                <a:gridCol w="1198485">
                  <a:extLst>
                    <a:ext uri="{9D8B030D-6E8A-4147-A177-3AD203B41FA5}">
                      <a16:colId xmlns:a16="http://schemas.microsoft.com/office/drawing/2014/main" val="4018759335"/>
                    </a:ext>
                  </a:extLst>
                </a:gridCol>
                <a:gridCol w="1722268">
                  <a:extLst>
                    <a:ext uri="{9D8B030D-6E8A-4147-A177-3AD203B41FA5}">
                      <a16:colId xmlns:a16="http://schemas.microsoft.com/office/drawing/2014/main" val="457900807"/>
                    </a:ext>
                  </a:extLst>
                </a:gridCol>
                <a:gridCol w="2259367">
                  <a:extLst>
                    <a:ext uri="{9D8B030D-6E8A-4147-A177-3AD203B41FA5}">
                      <a16:colId xmlns:a16="http://schemas.microsoft.com/office/drawing/2014/main" val="1287794587"/>
                    </a:ext>
                  </a:extLst>
                </a:gridCol>
              </a:tblGrid>
              <a:tr h="0">
                <a:tc gridSpan="5">
                  <a:txBody>
                    <a:bodyPr/>
                    <a:lstStyle/>
                    <a:p>
                      <a:pPr algn="ctr"/>
                      <a:r>
                        <a:rPr lang="en-US" sz="1400" dirty="0"/>
                        <a:t>FDA Approved Indications for SGAs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81895366"/>
                  </a:ext>
                </a:extLst>
              </a:tr>
              <a:tr h="0">
                <a:tc>
                  <a:txBody>
                    <a:bodyPr/>
                    <a:lstStyle/>
                    <a:p>
                      <a:pPr algn="ctr"/>
                      <a:endParaRPr lang="en-US" sz="1400" dirty="0"/>
                    </a:p>
                  </a:txBody>
                  <a:tcPr vert="vert270" anchor="ctr"/>
                </a:tc>
                <a:tc>
                  <a:txBody>
                    <a:bodyPr/>
                    <a:lstStyle/>
                    <a:p>
                      <a:pPr algn="ctr"/>
                      <a:r>
                        <a:rPr lang="en-US" sz="1400" dirty="0"/>
                        <a:t>Schizophrenia</a:t>
                      </a:r>
                    </a:p>
                  </a:txBody>
                  <a:tcPr anchor="ctr"/>
                </a:tc>
                <a:tc>
                  <a:txBody>
                    <a:bodyPr/>
                    <a:lstStyle/>
                    <a:p>
                      <a:pPr algn="ctr"/>
                      <a:r>
                        <a:rPr lang="en-US" sz="1400" dirty="0"/>
                        <a:t>Bipolar Disorder</a:t>
                      </a:r>
                    </a:p>
                  </a:txBody>
                  <a:tcPr anchor="ctr"/>
                </a:tc>
                <a:tc>
                  <a:txBody>
                    <a:bodyPr/>
                    <a:lstStyle/>
                    <a:p>
                      <a:pPr algn="ctr"/>
                      <a:r>
                        <a:rPr lang="en-US" sz="1400" dirty="0"/>
                        <a:t>Major Depressive Disorder (MDD)</a:t>
                      </a:r>
                    </a:p>
                  </a:txBody>
                  <a:tcPr anchor="ctr"/>
                </a:tc>
                <a:tc>
                  <a:txBody>
                    <a:bodyPr/>
                    <a:lstStyle/>
                    <a:p>
                      <a:pPr algn="ctr"/>
                      <a:r>
                        <a:rPr lang="en-US" sz="1400" dirty="0"/>
                        <a:t>Treatment Resistant Schizophrenia</a:t>
                      </a:r>
                    </a:p>
                  </a:txBody>
                  <a:tcPr anchor="ctr"/>
                </a:tc>
                <a:extLst>
                  <a:ext uri="{0D108BD9-81ED-4DB2-BD59-A6C34878D82A}">
                    <a16:rowId xmlns:a16="http://schemas.microsoft.com/office/drawing/2014/main" val="380380032"/>
                  </a:ext>
                </a:extLst>
              </a:tr>
              <a:tr h="0">
                <a:tc>
                  <a:txBody>
                    <a:bodyPr/>
                    <a:lstStyle/>
                    <a:p>
                      <a:pPr algn="ctr"/>
                      <a:r>
                        <a:rPr lang="en-US" sz="1400" dirty="0"/>
                        <a:t>Aripiprazole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a:p>
                  </a:txBody>
                  <a:tcPr anchor="ctr"/>
                </a:tc>
                <a:extLst>
                  <a:ext uri="{0D108BD9-81ED-4DB2-BD59-A6C34878D82A}">
                    <a16:rowId xmlns:a16="http://schemas.microsoft.com/office/drawing/2014/main" val="2567270557"/>
                  </a:ext>
                </a:extLst>
              </a:tr>
              <a:tr h="0">
                <a:tc>
                  <a:txBody>
                    <a:bodyPr/>
                    <a:lstStyle/>
                    <a:p>
                      <a:pPr algn="ctr"/>
                      <a:r>
                        <a:rPr lang="en-US" sz="1400" dirty="0" err="1"/>
                        <a:t>Asenapine</a:t>
                      </a:r>
                      <a:endParaRPr lang="en-US" sz="1400" dirty="0"/>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a:p>
                  </a:txBody>
                  <a:tcPr anchor="ctr"/>
                </a:tc>
                <a:extLst>
                  <a:ext uri="{0D108BD9-81ED-4DB2-BD59-A6C34878D82A}">
                    <a16:rowId xmlns:a16="http://schemas.microsoft.com/office/drawing/2014/main" val="2144009147"/>
                  </a:ext>
                </a:extLst>
              </a:tr>
              <a:tr h="0">
                <a:tc>
                  <a:txBody>
                    <a:bodyPr/>
                    <a:lstStyle/>
                    <a:p>
                      <a:pPr algn="ctr"/>
                      <a:r>
                        <a:rPr lang="en-US" sz="1400" dirty="0" err="1"/>
                        <a:t>Brexpiprazole</a:t>
                      </a:r>
                      <a:endParaRPr lang="en-US" sz="1400" dirty="0"/>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r>
                        <a:rPr lang="en-US" sz="1400" dirty="0"/>
                        <a:t>X</a:t>
                      </a:r>
                    </a:p>
                  </a:txBody>
                  <a:tcPr anchor="ctr"/>
                </a:tc>
                <a:tc>
                  <a:txBody>
                    <a:bodyPr/>
                    <a:lstStyle/>
                    <a:p>
                      <a:pPr algn="ctr"/>
                      <a:endParaRPr lang="en-US" sz="1400" dirty="0"/>
                    </a:p>
                  </a:txBody>
                  <a:tcPr anchor="ctr"/>
                </a:tc>
                <a:extLst>
                  <a:ext uri="{0D108BD9-81ED-4DB2-BD59-A6C34878D82A}">
                    <a16:rowId xmlns:a16="http://schemas.microsoft.com/office/drawing/2014/main" val="4137245595"/>
                  </a:ext>
                </a:extLst>
              </a:tr>
              <a:tr h="0">
                <a:tc>
                  <a:txBody>
                    <a:bodyPr/>
                    <a:lstStyle/>
                    <a:p>
                      <a:pPr algn="ctr"/>
                      <a:r>
                        <a:rPr lang="en-US" sz="1400" dirty="0" err="1"/>
                        <a:t>Cariprazine</a:t>
                      </a:r>
                      <a:endParaRPr lang="en-US" sz="1400" dirty="0"/>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2899446411"/>
                  </a:ext>
                </a:extLst>
              </a:tr>
              <a:tr h="0">
                <a:tc>
                  <a:txBody>
                    <a:bodyPr/>
                    <a:lstStyle/>
                    <a:p>
                      <a:pPr algn="ctr"/>
                      <a:r>
                        <a:rPr lang="en-US" sz="1400" dirty="0"/>
                        <a:t>Clozapine</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400" dirty="0"/>
                        <a:t>X</a:t>
                      </a:r>
                    </a:p>
                  </a:txBody>
                  <a:tcPr anchor="ctr"/>
                </a:tc>
                <a:extLst>
                  <a:ext uri="{0D108BD9-81ED-4DB2-BD59-A6C34878D82A}">
                    <a16:rowId xmlns:a16="http://schemas.microsoft.com/office/drawing/2014/main" val="3702980971"/>
                  </a:ext>
                </a:extLst>
              </a:tr>
              <a:tr h="0">
                <a:tc>
                  <a:txBody>
                    <a:bodyPr/>
                    <a:lstStyle/>
                    <a:p>
                      <a:pPr algn="ctr"/>
                      <a:r>
                        <a:rPr lang="en-US" sz="1400" dirty="0"/>
                        <a:t>Lurasidone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1542015110"/>
                  </a:ext>
                </a:extLst>
              </a:tr>
              <a:tr h="0">
                <a:tc>
                  <a:txBody>
                    <a:bodyPr/>
                    <a:lstStyle/>
                    <a:p>
                      <a:pPr algn="ctr"/>
                      <a:r>
                        <a:rPr lang="en-US" sz="1400" dirty="0"/>
                        <a:t>Olanzapine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3203078408"/>
                  </a:ext>
                </a:extLst>
              </a:tr>
              <a:tr h="0">
                <a:tc>
                  <a:txBody>
                    <a:bodyPr/>
                    <a:lstStyle/>
                    <a:p>
                      <a:pPr algn="ctr"/>
                      <a:r>
                        <a:rPr lang="en-US" sz="1400" dirty="0"/>
                        <a:t>Paliperidone</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17496007"/>
                  </a:ext>
                </a:extLst>
              </a:tr>
              <a:tr h="0">
                <a:tc>
                  <a:txBody>
                    <a:bodyPr/>
                    <a:lstStyle/>
                    <a:p>
                      <a:pPr algn="ctr"/>
                      <a:r>
                        <a:rPr lang="en-US" sz="1400" dirty="0"/>
                        <a:t>Quetiapine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extLst>
                  <a:ext uri="{0D108BD9-81ED-4DB2-BD59-A6C34878D82A}">
                    <a16:rowId xmlns:a16="http://schemas.microsoft.com/office/drawing/2014/main" val="4022319252"/>
                  </a:ext>
                </a:extLst>
              </a:tr>
              <a:tr h="0">
                <a:tc>
                  <a:txBody>
                    <a:bodyPr/>
                    <a:lstStyle/>
                    <a:p>
                      <a:pPr algn="ctr"/>
                      <a:r>
                        <a:rPr lang="en-US" sz="1400" dirty="0"/>
                        <a:t>Risperidone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2457401705"/>
                  </a:ext>
                </a:extLst>
              </a:tr>
              <a:tr h="0">
                <a:tc>
                  <a:txBody>
                    <a:bodyPr/>
                    <a:lstStyle/>
                    <a:p>
                      <a:pPr algn="ctr"/>
                      <a:r>
                        <a:rPr lang="en-US" sz="1400" dirty="0"/>
                        <a:t>Ziprasidone</a:t>
                      </a:r>
                    </a:p>
                  </a:txBody>
                  <a:tcPr anchor="ctr"/>
                </a:tc>
                <a:tc>
                  <a:txBody>
                    <a:bodyPr/>
                    <a:lstStyle/>
                    <a:p>
                      <a:pPr algn="ctr"/>
                      <a:r>
                        <a:rPr lang="en-US" sz="1400" dirty="0"/>
                        <a:t>X</a:t>
                      </a:r>
                    </a:p>
                  </a:txBody>
                  <a:tcPr anchor="ctr"/>
                </a:tc>
                <a:tc>
                  <a:txBody>
                    <a:bodyPr/>
                    <a:lstStyle/>
                    <a:p>
                      <a:pPr algn="ctr"/>
                      <a:r>
                        <a:rPr lang="en-US" sz="1400" dirty="0"/>
                        <a:t>X</a:t>
                      </a:r>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505469514"/>
                  </a:ext>
                </a:extLst>
              </a:tr>
            </a:tbl>
          </a:graphicData>
        </a:graphic>
      </p:graphicFrame>
      <p:sp>
        <p:nvSpPr>
          <p:cNvPr id="7" name="TextBox 6">
            <a:extLst>
              <a:ext uri="{FF2B5EF4-FFF2-40B4-BE49-F238E27FC236}">
                <a16:creationId xmlns:a16="http://schemas.microsoft.com/office/drawing/2014/main" id="{9C56657F-9ECA-4339-A658-EA7F744BFD57}"/>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83518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45FC-6FA6-4E94-9AB0-18FF9DEC749C}"/>
              </a:ext>
            </a:extLst>
          </p:cNvPr>
          <p:cNvSpPr>
            <a:spLocks noGrp="1"/>
          </p:cNvSpPr>
          <p:nvPr>
            <p:ph type="title"/>
          </p:nvPr>
        </p:nvSpPr>
        <p:spPr/>
        <p:txBody>
          <a:bodyPr/>
          <a:lstStyle/>
          <a:p>
            <a:r>
              <a:rPr lang="en-US" dirty="0">
                <a:latin typeface="+mn-lt"/>
              </a:rPr>
              <a:t>Mechanism of Action</a:t>
            </a:r>
          </a:p>
        </p:txBody>
      </p:sp>
      <p:sp>
        <p:nvSpPr>
          <p:cNvPr id="3" name="Content Placeholder 2">
            <a:extLst>
              <a:ext uri="{FF2B5EF4-FFF2-40B4-BE49-F238E27FC236}">
                <a16:creationId xmlns:a16="http://schemas.microsoft.com/office/drawing/2014/main" id="{0FD31687-31D4-4963-A288-AACDA479DBA2}"/>
              </a:ext>
            </a:extLst>
          </p:cNvPr>
          <p:cNvSpPr>
            <a:spLocks noGrp="1"/>
          </p:cNvSpPr>
          <p:nvPr>
            <p:ph idx="1"/>
          </p:nvPr>
        </p:nvSpPr>
        <p:spPr>
          <a:xfrm>
            <a:off x="457200" y="1043913"/>
            <a:ext cx="8229600" cy="492280"/>
          </a:xfrm>
        </p:spPr>
        <p:txBody>
          <a:bodyPr/>
          <a:lstStyle/>
          <a:p>
            <a:r>
              <a:rPr lang="en-US" dirty="0">
                <a:latin typeface="+mn-lt"/>
              </a:rPr>
              <a:t>Major Dopamine Pathways</a:t>
            </a:r>
          </a:p>
        </p:txBody>
      </p:sp>
      <p:pic>
        <p:nvPicPr>
          <p:cNvPr id="4" name="Content Placeholder 5">
            <a:extLst>
              <a:ext uri="{FF2B5EF4-FFF2-40B4-BE49-F238E27FC236}">
                <a16:creationId xmlns:a16="http://schemas.microsoft.com/office/drawing/2014/main" id="{D9F85203-8447-4D6E-ABC5-8449216346F3}"/>
              </a:ext>
            </a:extLst>
          </p:cNvPr>
          <p:cNvPicPr>
            <a:picLocks noChangeAspect="1"/>
          </p:cNvPicPr>
          <p:nvPr/>
        </p:nvPicPr>
        <p:blipFill>
          <a:blip r:embed="rId3"/>
          <a:stretch>
            <a:fillRect/>
          </a:stretch>
        </p:blipFill>
        <p:spPr>
          <a:xfrm>
            <a:off x="2893672" y="1450848"/>
            <a:ext cx="3840958" cy="3393618"/>
          </a:xfrm>
          <a:prstGeom prst="rect">
            <a:avLst/>
          </a:prstGeom>
        </p:spPr>
      </p:pic>
      <p:sp>
        <p:nvSpPr>
          <p:cNvPr id="5" name="TextBox 4">
            <a:extLst>
              <a:ext uri="{FF2B5EF4-FFF2-40B4-BE49-F238E27FC236}">
                <a16:creationId xmlns:a16="http://schemas.microsoft.com/office/drawing/2014/main" id="{A331573E-C03F-4BD1-94BC-CBE767FBD91D}"/>
              </a:ext>
            </a:extLst>
          </p:cNvPr>
          <p:cNvSpPr txBox="1"/>
          <p:nvPr/>
        </p:nvSpPr>
        <p:spPr>
          <a:xfrm>
            <a:off x="3300224" y="4798162"/>
            <a:ext cx="7878619" cy="369332"/>
          </a:xfrm>
          <a:prstGeom prst="rect">
            <a:avLst/>
          </a:prstGeom>
          <a:noFill/>
        </p:spPr>
        <p:txBody>
          <a:bodyPr wrap="square" rtlCol="0">
            <a:spAutoFit/>
          </a:bodyPr>
          <a:lstStyle/>
          <a:p>
            <a:r>
              <a:rPr lang="en-US" sz="900" dirty="0"/>
              <a:t>Guzman F, </a:t>
            </a:r>
            <a:r>
              <a:rPr lang="en-US" sz="900" dirty="0" err="1"/>
              <a:t>Farinde</a:t>
            </a:r>
            <a:r>
              <a:rPr lang="en-US" sz="900" dirty="0"/>
              <a:t> A. “First Generation Antipsychotics: An Introduction.” </a:t>
            </a:r>
            <a:r>
              <a:rPr lang="en-US" sz="900" i="1" dirty="0"/>
              <a:t>2018 Psychopharmacology Institute</a:t>
            </a:r>
            <a:r>
              <a:rPr lang="en-US" sz="900" dirty="0"/>
              <a:t>. 9 Nov 2016. psychopharmacologyinstitute.com/antipsychotics/first-generation-antipsychotics/</a:t>
            </a:r>
          </a:p>
        </p:txBody>
      </p:sp>
    </p:spTree>
    <p:extLst>
      <p:ext uri="{BB962C8B-B14F-4D97-AF65-F5344CB8AC3E}">
        <p14:creationId xmlns:p14="http://schemas.microsoft.com/office/powerpoint/2010/main" val="995977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7395-4157-49B7-BF85-2E57437A5196}"/>
              </a:ext>
            </a:extLst>
          </p:cNvPr>
          <p:cNvSpPr>
            <a:spLocks noGrp="1"/>
          </p:cNvSpPr>
          <p:nvPr>
            <p:ph type="title"/>
          </p:nvPr>
        </p:nvSpPr>
        <p:spPr/>
        <p:txBody>
          <a:bodyPr/>
          <a:lstStyle/>
          <a:p>
            <a:r>
              <a:rPr lang="en-US" dirty="0">
                <a:latin typeface="+mn-lt"/>
              </a:rPr>
              <a:t>Mechanism of Action</a:t>
            </a:r>
          </a:p>
        </p:txBody>
      </p:sp>
      <p:graphicFrame>
        <p:nvGraphicFramePr>
          <p:cNvPr id="4" name="Content Placeholder 4">
            <a:extLst>
              <a:ext uri="{FF2B5EF4-FFF2-40B4-BE49-F238E27FC236}">
                <a16:creationId xmlns:a16="http://schemas.microsoft.com/office/drawing/2014/main" id="{41928CE3-5205-4AE0-9C74-BE802D4F37EB}"/>
              </a:ext>
            </a:extLst>
          </p:cNvPr>
          <p:cNvGraphicFramePr>
            <a:graphicFrameLocks noGrp="1"/>
          </p:cNvGraphicFramePr>
          <p:nvPr>
            <p:ph idx="1"/>
            <p:extLst>
              <p:ext uri="{D42A27DB-BD31-4B8C-83A1-F6EECF244321}">
                <p14:modId xmlns:p14="http://schemas.microsoft.com/office/powerpoint/2010/main" val="2908894750"/>
              </p:ext>
            </p:extLst>
          </p:nvPr>
        </p:nvGraphicFramePr>
        <p:xfrm>
          <a:off x="457200" y="1162177"/>
          <a:ext cx="8229600" cy="2357120"/>
        </p:xfrm>
        <a:graphic>
          <a:graphicData uri="http://schemas.openxmlformats.org/drawingml/2006/table">
            <a:tbl>
              <a:tblPr firstRow="1" bandRow="1">
                <a:tableStyleId>{5C22544A-7EE6-4342-B048-85BDC9FD1C3A}</a:tableStyleId>
              </a:tblPr>
              <a:tblGrid>
                <a:gridCol w="3108036">
                  <a:extLst>
                    <a:ext uri="{9D8B030D-6E8A-4147-A177-3AD203B41FA5}">
                      <a16:colId xmlns:a16="http://schemas.microsoft.com/office/drawing/2014/main" val="3914194340"/>
                    </a:ext>
                  </a:extLst>
                </a:gridCol>
                <a:gridCol w="2378364">
                  <a:extLst>
                    <a:ext uri="{9D8B030D-6E8A-4147-A177-3AD203B41FA5}">
                      <a16:colId xmlns:a16="http://schemas.microsoft.com/office/drawing/2014/main" val="3143503244"/>
                    </a:ext>
                  </a:extLst>
                </a:gridCol>
                <a:gridCol w="2743200">
                  <a:extLst>
                    <a:ext uri="{9D8B030D-6E8A-4147-A177-3AD203B41FA5}">
                      <a16:colId xmlns:a16="http://schemas.microsoft.com/office/drawing/2014/main" val="1098611109"/>
                    </a:ext>
                  </a:extLst>
                </a:gridCol>
              </a:tblGrid>
              <a:tr h="370840">
                <a:tc>
                  <a:txBody>
                    <a:bodyPr/>
                    <a:lstStyle/>
                    <a:p>
                      <a:pPr algn="ctr"/>
                      <a:r>
                        <a:rPr lang="en-US" dirty="0"/>
                        <a:t>Pathway</a:t>
                      </a:r>
                    </a:p>
                  </a:txBody>
                  <a:tcPr anchor="ctr"/>
                </a:tc>
                <a:tc>
                  <a:txBody>
                    <a:bodyPr/>
                    <a:lstStyle/>
                    <a:p>
                      <a:pPr algn="ctr"/>
                      <a:r>
                        <a:rPr lang="en-US" dirty="0"/>
                        <a:t>Significance</a:t>
                      </a:r>
                    </a:p>
                  </a:txBody>
                  <a:tcPr anchor="ctr"/>
                </a:tc>
                <a:tc>
                  <a:txBody>
                    <a:bodyPr/>
                    <a:lstStyle/>
                    <a:p>
                      <a:pPr algn="ctr"/>
                      <a:r>
                        <a:rPr lang="en-US" dirty="0"/>
                        <a:t>Effect When Blocking Pathway</a:t>
                      </a:r>
                    </a:p>
                  </a:txBody>
                  <a:tcPr anchor="ctr"/>
                </a:tc>
                <a:extLst>
                  <a:ext uri="{0D108BD9-81ED-4DB2-BD59-A6C34878D82A}">
                    <a16:rowId xmlns:a16="http://schemas.microsoft.com/office/drawing/2014/main" val="767926617"/>
                  </a:ext>
                </a:extLst>
              </a:tr>
              <a:tr h="370840">
                <a:tc>
                  <a:txBody>
                    <a:bodyPr/>
                    <a:lstStyle/>
                    <a:p>
                      <a:pPr algn="ctr"/>
                      <a:r>
                        <a:rPr lang="en-US" dirty="0"/>
                        <a:t>Nigrostriatal pathway</a:t>
                      </a:r>
                    </a:p>
                  </a:txBody>
                  <a:tcPr anchor="ctr"/>
                </a:tc>
                <a:tc>
                  <a:txBody>
                    <a:bodyPr/>
                    <a:lstStyle/>
                    <a:p>
                      <a:pPr algn="ctr"/>
                      <a:r>
                        <a:rPr lang="en-US" dirty="0"/>
                        <a:t>Movement</a:t>
                      </a:r>
                    </a:p>
                  </a:txBody>
                  <a:tcPr anchor="ctr"/>
                </a:tc>
                <a:tc>
                  <a:txBody>
                    <a:bodyPr/>
                    <a:lstStyle/>
                    <a:p>
                      <a:pPr algn="ctr"/>
                      <a:r>
                        <a:rPr lang="en-US" dirty="0"/>
                        <a:t>Extrapyramidal symptoms</a:t>
                      </a:r>
                    </a:p>
                  </a:txBody>
                  <a:tcPr anchor="ctr"/>
                </a:tc>
                <a:extLst>
                  <a:ext uri="{0D108BD9-81ED-4DB2-BD59-A6C34878D82A}">
                    <a16:rowId xmlns:a16="http://schemas.microsoft.com/office/drawing/2014/main" val="981092189"/>
                  </a:ext>
                </a:extLst>
              </a:tr>
              <a:tr h="370840">
                <a:tc>
                  <a:txBody>
                    <a:bodyPr/>
                    <a:lstStyle/>
                    <a:p>
                      <a:pPr algn="ctr"/>
                      <a:r>
                        <a:rPr lang="en-US" dirty="0" err="1"/>
                        <a:t>Mesocortical</a:t>
                      </a:r>
                      <a:r>
                        <a:rPr lang="en-US" dirty="0"/>
                        <a:t> pathway</a:t>
                      </a:r>
                    </a:p>
                  </a:txBody>
                  <a:tcPr anchor="ctr"/>
                </a:tc>
                <a:tc>
                  <a:txBody>
                    <a:bodyPr/>
                    <a:lstStyle/>
                    <a:p>
                      <a:pPr algn="ctr"/>
                      <a:r>
                        <a:rPr lang="en-US" dirty="0"/>
                        <a:t>Motivation, pleasure, socialization</a:t>
                      </a:r>
                    </a:p>
                  </a:txBody>
                  <a:tcPr anchor="ctr"/>
                </a:tc>
                <a:tc>
                  <a:txBody>
                    <a:bodyPr/>
                    <a:lstStyle/>
                    <a:p>
                      <a:pPr algn="ctr"/>
                      <a:r>
                        <a:rPr lang="en-US" dirty="0"/>
                        <a:t>Worsening negative symptoms</a:t>
                      </a:r>
                    </a:p>
                  </a:txBody>
                  <a:tcPr anchor="ctr"/>
                </a:tc>
                <a:extLst>
                  <a:ext uri="{0D108BD9-81ED-4DB2-BD59-A6C34878D82A}">
                    <a16:rowId xmlns:a16="http://schemas.microsoft.com/office/drawing/2014/main" val="3074059468"/>
                  </a:ext>
                </a:extLst>
              </a:tr>
              <a:tr h="370840">
                <a:tc>
                  <a:txBody>
                    <a:bodyPr/>
                    <a:lstStyle/>
                    <a:p>
                      <a:pPr algn="ctr"/>
                      <a:r>
                        <a:rPr lang="en-US" dirty="0"/>
                        <a:t>Mesolimbic pathway</a:t>
                      </a:r>
                    </a:p>
                  </a:txBody>
                  <a:tcPr anchor="ctr"/>
                </a:tc>
                <a:tc>
                  <a:txBody>
                    <a:bodyPr/>
                    <a:lstStyle/>
                    <a:p>
                      <a:pPr algn="ctr"/>
                      <a:r>
                        <a:rPr lang="en-US" dirty="0"/>
                        <a:t>Speech, grasp of reality</a:t>
                      </a:r>
                    </a:p>
                  </a:txBody>
                  <a:tcPr anchor="ctr"/>
                </a:tc>
                <a:tc>
                  <a:txBody>
                    <a:bodyPr/>
                    <a:lstStyle/>
                    <a:p>
                      <a:pPr algn="ctr"/>
                      <a:r>
                        <a:rPr lang="en-US" dirty="0"/>
                        <a:t>Relief of positive symptoms</a:t>
                      </a:r>
                    </a:p>
                  </a:txBody>
                  <a:tcPr anchor="ctr"/>
                </a:tc>
                <a:extLst>
                  <a:ext uri="{0D108BD9-81ED-4DB2-BD59-A6C34878D82A}">
                    <a16:rowId xmlns:a16="http://schemas.microsoft.com/office/drawing/2014/main" val="1121390814"/>
                  </a:ext>
                </a:extLst>
              </a:tr>
              <a:tr h="370840">
                <a:tc>
                  <a:txBody>
                    <a:bodyPr/>
                    <a:lstStyle/>
                    <a:p>
                      <a:pPr algn="ctr"/>
                      <a:r>
                        <a:rPr lang="en-US" dirty="0"/>
                        <a:t>Tuberoinfundibular pathway</a:t>
                      </a:r>
                    </a:p>
                  </a:txBody>
                  <a:tcPr anchor="ctr"/>
                </a:tc>
                <a:tc>
                  <a:txBody>
                    <a:bodyPr/>
                    <a:lstStyle/>
                    <a:p>
                      <a:pPr algn="ctr"/>
                      <a:r>
                        <a:rPr lang="en-US" dirty="0"/>
                        <a:t>Prolactin hormone release</a:t>
                      </a:r>
                    </a:p>
                  </a:txBody>
                  <a:tcPr anchor="ctr"/>
                </a:tc>
                <a:tc>
                  <a:txBody>
                    <a:bodyPr/>
                    <a:lstStyle/>
                    <a:p>
                      <a:pPr algn="ctr"/>
                      <a:r>
                        <a:rPr lang="en-US" dirty="0"/>
                        <a:t>Increase in prolactin release</a:t>
                      </a:r>
                    </a:p>
                  </a:txBody>
                  <a:tcPr anchor="ctr"/>
                </a:tc>
                <a:extLst>
                  <a:ext uri="{0D108BD9-81ED-4DB2-BD59-A6C34878D82A}">
                    <a16:rowId xmlns:a16="http://schemas.microsoft.com/office/drawing/2014/main" val="1634232027"/>
                  </a:ext>
                </a:extLst>
              </a:tr>
              <a:tr h="370840">
                <a:tc gridSpan="3">
                  <a:txBody>
                    <a:bodyPr/>
                    <a:lstStyle/>
                    <a:p>
                      <a:pPr algn="ctr"/>
                      <a:r>
                        <a:rPr lang="en-US" dirty="0"/>
                        <a:t>**Ideal medication would block dopamine only in the mesolimbic pathways**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53205435"/>
                  </a:ext>
                </a:extLst>
              </a:tr>
            </a:tbl>
          </a:graphicData>
        </a:graphic>
      </p:graphicFrame>
      <p:sp>
        <p:nvSpPr>
          <p:cNvPr id="5" name="TextBox 4">
            <a:extLst>
              <a:ext uri="{FF2B5EF4-FFF2-40B4-BE49-F238E27FC236}">
                <a16:creationId xmlns:a16="http://schemas.microsoft.com/office/drawing/2014/main" id="{C58D8A17-E17D-4CD8-8245-3231D2B8E299}"/>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
        <p:nvSpPr>
          <p:cNvPr id="7" name="Rectangle 6">
            <a:extLst>
              <a:ext uri="{FF2B5EF4-FFF2-40B4-BE49-F238E27FC236}">
                <a16:creationId xmlns:a16="http://schemas.microsoft.com/office/drawing/2014/main" id="{6DC6CBED-FAB1-4267-830E-82C86B672E43}"/>
              </a:ext>
            </a:extLst>
          </p:cNvPr>
          <p:cNvSpPr/>
          <p:nvPr/>
        </p:nvSpPr>
        <p:spPr>
          <a:xfrm>
            <a:off x="396240" y="2369820"/>
            <a:ext cx="8359140" cy="43434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591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5A6B-7EAF-471A-A89D-DBC0A759BFCE}"/>
              </a:ext>
            </a:extLst>
          </p:cNvPr>
          <p:cNvSpPr>
            <a:spLocks noGrp="1"/>
          </p:cNvSpPr>
          <p:nvPr>
            <p:ph type="title"/>
          </p:nvPr>
        </p:nvSpPr>
        <p:spPr>
          <a:xfrm>
            <a:off x="457200" y="307408"/>
            <a:ext cx="8229600" cy="650570"/>
          </a:xfrm>
        </p:spPr>
        <p:txBody>
          <a:bodyPr/>
          <a:lstStyle/>
          <a:p>
            <a:r>
              <a:rPr lang="en-US" dirty="0">
                <a:latin typeface="+mn-lt"/>
              </a:rPr>
              <a:t>Antipsychotics Comparison</a:t>
            </a:r>
          </a:p>
        </p:txBody>
      </p:sp>
      <p:sp>
        <p:nvSpPr>
          <p:cNvPr id="3" name="Content Placeholder 2">
            <a:extLst>
              <a:ext uri="{FF2B5EF4-FFF2-40B4-BE49-F238E27FC236}">
                <a16:creationId xmlns:a16="http://schemas.microsoft.com/office/drawing/2014/main" id="{9F838D18-F29B-43D0-A0CE-037D6937A85D}"/>
              </a:ext>
            </a:extLst>
          </p:cNvPr>
          <p:cNvSpPr>
            <a:spLocks noGrp="1"/>
          </p:cNvSpPr>
          <p:nvPr>
            <p:ph idx="1"/>
          </p:nvPr>
        </p:nvSpPr>
        <p:spPr/>
        <p:txBody>
          <a:bodyPr/>
          <a:lstStyle/>
          <a:p>
            <a:r>
              <a:rPr lang="en-US" dirty="0">
                <a:latin typeface="+mn-lt"/>
              </a:rPr>
              <a:t>First generation antipsychotics</a:t>
            </a:r>
          </a:p>
          <a:p>
            <a:pPr lvl="1"/>
            <a:r>
              <a:rPr lang="en-US" dirty="0">
                <a:latin typeface="+mn-lt"/>
              </a:rPr>
              <a:t>D2 antagonists</a:t>
            </a:r>
          </a:p>
          <a:p>
            <a:pPr lvl="1"/>
            <a:r>
              <a:rPr lang="en-US" dirty="0">
                <a:latin typeface="+mn-lt"/>
              </a:rPr>
              <a:t>Helps with positive symptoms</a:t>
            </a:r>
          </a:p>
          <a:p>
            <a:pPr lvl="1"/>
            <a:r>
              <a:rPr lang="en-US" dirty="0">
                <a:latin typeface="+mn-lt"/>
              </a:rPr>
              <a:t>Higher risk of EPS</a:t>
            </a:r>
          </a:p>
          <a:p>
            <a:r>
              <a:rPr lang="en-US" dirty="0">
                <a:latin typeface="+mn-lt"/>
              </a:rPr>
              <a:t>Second generation antipsychotics</a:t>
            </a:r>
          </a:p>
          <a:p>
            <a:pPr lvl="1"/>
            <a:r>
              <a:rPr lang="en-US" dirty="0">
                <a:latin typeface="+mn-lt"/>
              </a:rPr>
              <a:t>5-HT2A/D2 antagonists</a:t>
            </a:r>
          </a:p>
          <a:p>
            <a:pPr lvl="1"/>
            <a:r>
              <a:rPr lang="en-US" dirty="0">
                <a:latin typeface="+mn-lt"/>
              </a:rPr>
              <a:t>Better for negative symptoms?</a:t>
            </a:r>
          </a:p>
          <a:p>
            <a:pPr lvl="1"/>
            <a:r>
              <a:rPr lang="en-US" dirty="0">
                <a:latin typeface="+mn-lt"/>
              </a:rPr>
              <a:t>Higher risk of metabolic side effects</a:t>
            </a:r>
          </a:p>
          <a:p>
            <a:endParaRPr lang="en-US" dirty="0"/>
          </a:p>
        </p:txBody>
      </p:sp>
      <p:sp>
        <p:nvSpPr>
          <p:cNvPr id="5" name="TextBox 4">
            <a:extLst>
              <a:ext uri="{FF2B5EF4-FFF2-40B4-BE49-F238E27FC236}">
                <a16:creationId xmlns:a16="http://schemas.microsoft.com/office/drawing/2014/main" id="{2347D579-CC92-43CA-BC7A-38DDACDF6355}"/>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73723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4DE3-90A3-4F88-9DDB-D46CCF016711}"/>
              </a:ext>
            </a:extLst>
          </p:cNvPr>
          <p:cNvSpPr>
            <a:spLocks noGrp="1"/>
          </p:cNvSpPr>
          <p:nvPr>
            <p:ph type="title"/>
          </p:nvPr>
        </p:nvSpPr>
        <p:spPr/>
        <p:txBody>
          <a:bodyPr/>
          <a:lstStyle/>
          <a:p>
            <a:r>
              <a:rPr lang="en-US" dirty="0">
                <a:latin typeface="+mn-lt"/>
              </a:rPr>
              <a:t>Introduction</a:t>
            </a:r>
          </a:p>
        </p:txBody>
      </p:sp>
      <p:sp>
        <p:nvSpPr>
          <p:cNvPr id="3" name="Content Placeholder 2">
            <a:extLst>
              <a:ext uri="{FF2B5EF4-FFF2-40B4-BE49-F238E27FC236}">
                <a16:creationId xmlns:a16="http://schemas.microsoft.com/office/drawing/2014/main" id="{25157809-6F89-421F-9CF0-34EF7B4D868D}"/>
              </a:ext>
            </a:extLst>
          </p:cNvPr>
          <p:cNvSpPr>
            <a:spLocks noGrp="1"/>
          </p:cNvSpPr>
          <p:nvPr>
            <p:ph idx="1"/>
          </p:nvPr>
        </p:nvSpPr>
        <p:spPr/>
        <p:txBody>
          <a:bodyPr/>
          <a:lstStyle/>
          <a:p>
            <a:r>
              <a:rPr lang="en-US" dirty="0">
                <a:latin typeface="+mn-lt"/>
              </a:rPr>
              <a:t>Definitions</a:t>
            </a:r>
          </a:p>
          <a:p>
            <a:pPr lvl="1"/>
            <a:r>
              <a:rPr lang="en-US" dirty="0">
                <a:latin typeface="+mn-lt"/>
              </a:rPr>
              <a:t>Drug</a:t>
            </a:r>
          </a:p>
          <a:p>
            <a:pPr lvl="2"/>
            <a:r>
              <a:rPr lang="en-US" dirty="0">
                <a:latin typeface="+mn-lt"/>
              </a:rPr>
              <a:t>a natural product, chemical substance, or pharmaceutical preparation intended for administration to a human or animal to diagnose or treat a disease</a:t>
            </a:r>
          </a:p>
          <a:p>
            <a:pPr lvl="1"/>
            <a:r>
              <a:rPr lang="en-US" dirty="0">
                <a:latin typeface="+mn-lt"/>
              </a:rPr>
              <a:t>Pharmacology</a:t>
            </a:r>
          </a:p>
          <a:p>
            <a:pPr lvl="2"/>
            <a:r>
              <a:rPr lang="en-US" dirty="0">
                <a:latin typeface="+mn-lt"/>
              </a:rPr>
              <a:t>the study of drugs and their effects on life processes</a:t>
            </a:r>
          </a:p>
          <a:p>
            <a:pPr lvl="1"/>
            <a:r>
              <a:rPr lang="en-US" dirty="0">
                <a:latin typeface="+mn-lt"/>
              </a:rPr>
              <a:t>Pharmacotherapeutics</a:t>
            </a:r>
          </a:p>
          <a:p>
            <a:pPr lvl="2"/>
            <a:r>
              <a:rPr lang="en-US" dirty="0">
                <a:latin typeface="+mn-lt"/>
              </a:rPr>
              <a:t>medical science concerned with the use of drugs in the treatment of disease</a:t>
            </a:r>
          </a:p>
          <a:p>
            <a:pPr lvl="1"/>
            <a:endParaRPr lang="en-US" dirty="0"/>
          </a:p>
        </p:txBody>
      </p:sp>
      <p:sp>
        <p:nvSpPr>
          <p:cNvPr id="4" name="TextBox 3">
            <a:extLst>
              <a:ext uri="{FF2B5EF4-FFF2-40B4-BE49-F238E27FC236}">
                <a16:creationId xmlns:a16="http://schemas.microsoft.com/office/drawing/2014/main" id="{A622BF37-79FD-4718-8B48-45D21189532E}"/>
              </a:ext>
            </a:extLst>
          </p:cNvPr>
          <p:cNvSpPr txBox="1"/>
          <p:nvPr/>
        </p:nvSpPr>
        <p:spPr>
          <a:xfrm>
            <a:off x="4572000" y="4942318"/>
            <a:ext cx="5287459" cy="369332"/>
          </a:xfrm>
          <a:prstGeom prst="rect">
            <a:avLst/>
          </a:prstGeom>
          <a:noFill/>
        </p:spPr>
        <p:txBody>
          <a:bodyPr wrap="square" rtlCol="0">
            <a:spAutoFit/>
          </a:bodyPr>
          <a:lstStyle/>
          <a:p>
            <a:r>
              <a:rPr lang="en-US" sz="900" dirty="0"/>
              <a:t>Stevens, Craig W., and George M. Brenner. </a:t>
            </a:r>
            <a:r>
              <a:rPr lang="en-US" sz="900" i="1" dirty="0"/>
              <a:t>Brenner and Stevens' Pharmacology</a:t>
            </a:r>
            <a:r>
              <a:rPr lang="en-US" sz="900" dirty="0"/>
              <a:t>. Elsevier, 2018.</a:t>
            </a:r>
          </a:p>
          <a:p>
            <a:endParaRPr lang="en-US" sz="900" dirty="0"/>
          </a:p>
        </p:txBody>
      </p:sp>
    </p:spTree>
    <p:extLst>
      <p:ext uri="{BB962C8B-B14F-4D97-AF65-F5344CB8AC3E}">
        <p14:creationId xmlns:p14="http://schemas.microsoft.com/office/powerpoint/2010/main" val="663188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C56B-BDBD-438C-A941-695C6A9849C5}"/>
              </a:ext>
            </a:extLst>
          </p:cNvPr>
          <p:cNvSpPr>
            <a:spLocks noGrp="1"/>
          </p:cNvSpPr>
          <p:nvPr>
            <p:ph type="title"/>
          </p:nvPr>
        </p:nvSpPr>
        <p:spPr/>
        <p:txBody>
          <a:bodyPr/>
          <a:lstStyle/>
          <a:p>
            <a:r>
              <a:rPr lang="en-US" dirty="0">
                <a:latin typeface="+mn-lt"/>
              </a:rPr>
              <a:t>Dosing</a:t>
            </a:r>
          </a:p>
        </p:txBody>
      </p:sp>
      <p:graphicFrame>
        <p:nvGraphicFramePr>
          <p:cNvPr id="4" name="Content Placeholder 3">
            <a:extLst>
              <a:ext uri="{FF2B5EF4-FFF2-40B4-BE49-F238E27FC236}">
                <a16:creationId xmlns:a16="http://schemas.microsoft.com/office/drawing/2014/main" id="{0F87CF2B-0F99-46E0-91A1-FBF6891457F4}"/>
              </a:ext>
            </a:extLst>
          </p:cNvPr>
          <p:cNvGraphicFramePr>
            <a:graphicFrameLocks noGrp="1"/>
          </p:cNvGraphicFramePr>
          <p:nvPr>
            <p:ph idx="1"/>
            <p:extLst>
              <p:ext uri="{D42A27DB-BD31-4B8C-83A1-F6EECF244321}">
                <p14:modId xmlns:p14="http://schemas.microsoft.com/office/powerpoint/2010/main" val="1201857684"/>
              </p:ext>
            </p:extLst>
          </p:nvPr>
        </p:nvGraphicFramePr>
        <p:xfrm>
          <a:off x="457200" y="1044575"/>
          <a:ext cx="8097352" cy="3337560"/>
        </p:xfrm>
        <a:graphic>
          <a:graphicData uri="http://schemas.openxmlformats.org/drawingml/2006/table">
            <a:tbl>
              <a:tblPr firstRow="1" bandRow="1">
                <a:tableStyleId>{5C22544A-7EE6-4342-B048-85BDC9FD1C3A}</a:tableStyleId>
              </a:tblPr>
              <a:tblGrid>
                <a:gridCol w="4048676">
                  <a:extLst>
                    <a:ext uri="{9D8B030D-6E8A-4147-A177-3AD203B41FA5}">
                      <a16:colId xmlns:a16="http://schemas.microsoft.com/office/drawing/2014/main" val="2826720880"/>
                    </a:ext>
                  </a:extLst>
                </a:gridCol>
                <a:gridCol w="4048676">
                  <a:extLst>
                    <a:ext uri="{9D8B030D-6E8A-4147-A177-3AD203B41FA5}">
                      <a16:colId xmlns:a16="http://schemas.microsoft.com/office/drawing/2014/main" val="2603441715"/>
                    </a:ext>
                  </a:extLst>
                </a:gridCol>
              </a:tblGrid>
              <a:tr h="370840">
                <a:tc>
                  <a:txBody>
                    <a:bodyPr/>
                    <a:lstStyle/>
                    <a:p>
                      <a:pPr algn="ctr"/>
                      <a:r>
                        <a:rPr lang="en-US" dirty="0"/>
                        <a:t>Medication</a:t>
                      </a:r>
                    </a:p>
                  </a:txBody>
                  <a:tcPr anchor="ctr"/>
                </a:tc>
                <a:tc>
                  <a:txBody>
                    <a:bodyPr/>
                    <a:lstStyle/>
                    <a:p>
                      <a:pPr algn="ctr"/>
                      <a:r>
                        <a:rPr lang="en-US" dirty="0"/>
                        <a:t>Usual oral dose range (mg/day)</a:t>
                      </a:r>
                    </a:p>
                  </a:txBody>
                  <a:tcPr anchor="ctr"/>
                </a:tc>
                <a:extLst>
                  <a:ext uri="{0D108BD9-81ED-4DB2-BD59-A6C34878D82A}">
                    <a16:rowId xmlns:a16="http://schemas.microsoft.com/office/drawing/2014/main" val="3057119618"/>
                  </a:ext>
                </a:extLst>
              </a:tr>
              <a:tr h="370840">
                <a:tc>
                  <a:txBody>
                    <a:bodyPr/>
                    <a:lstStyle/>
                    <a:p>
                      <a:pPr algn="ctr"/>
                      <a:r>
                        <a:rPr lang="en-US" dirty="0"/>
                        <a:t>Chlorpromazine</a:t>
                      </a:r>
                    </a:p>
                  </a:txBody>
                  <a:tcPr anchor="ctr"/>
                </a:tc>
                <a:tc>
                  <a:txBody>
                    <a:bodyPr/>
                    <a:lstStyle/>
                    <a:p>
                      <a:pPr algn="ctr"/>
                      <a:r>
                        <a:rPr lang="en-US" dirty="0"/>
                        <a:t>400 to 600</a:t>
                      </a:r>
                    </a:p>
                  </a:txBody>
                  <a:tcPr anchor="ctr"/>
                </a:tc>
                <a:extLst>
                  <a:ext uri="{0D108BD9-81ED-4DB2-BD59-A6C34878D82A}">
                    <a16:rowId xmlns:a16="http://schemas.microsoft.com/office/drawing/2014/main" val="1826927998"/>
                  </a:ext>
                </a:extLst>
              </a:tr>
              <a:tr h="370840">
                <a:tc>
                  <a:txBody>
                    <a:bodyPr/>
                    <a:lstStyle/>
                    <a:p>
                      <a:pPr algn="ctr"/>
                      <a:r>
                        <a:rPr lang="en-US" dirty="0" err="1"/>
                        <a:t>Flupehnazine</a:t>
                      </a:r>
                      <a:endParaRPr lang="en-US" dirty="0"/>
                    </a:p>
                  </a:txBody>
                  <a:tcPr anchor="ctr"/>
                </a:tc>
                <a:tc>
                  <a:txBody>
                    <a:bodyPr/>
                    <a:lstStyle/>
                    <a:p>
                      <a:pPr algn="ctr"/>
                      <a:r>
                        <a:rPr lang="en-US" dirty="0"/>
                        <a:t>2 to 15</a:t>
                      </a:r>
                    </a:p>
                  </a:txBody>
                  <a:tcPr anchor="ctr"/>
                </a:tc>
                <a:extLst>
                  <a:ext uri="{0D108BD9-81ED-4DB2-BD59-A6C34878D82A}">
                    <a16:rowId xmlns:a16="http://schemas.microsoft.com/office/drawing/2014/main" val="1179915994"/>
                  </a:ext>
                </a:extLst>
              </a:tr>
              <a:tr h="370840">
                <a:tc>
                  <a:txBody>
                    <a:bodyPr/>
                    <a:lstStyle/>
                    <a:p>
                      <a:pPr algn="ctr"/>
                      <a:r>
                        <a:rPr lang="en-US" dirty="0"/>
                        <a:t>Haloperidol</a:t>
                      </a:r>
                    </a:p>
                  </a:txBody>
                  <a:tcPr anchor="ctr"/>
                </a:tc>
                <a:tc>
                  <a:txBody>
                    <a:bodyPr/>
                    <a:lstStyle/>
                    <a:p>
                      <a:pPr algn="ctr"/>
                      <a:r>
                        <a:rPr lang="en-US" dirty="0"/>
                        <a:t>2 to 20</a:t>
                      </a:r>
                    </a:p>
                  </a:txBody>
                  <a:tcPr anchor="ctr"/>
                </a:tc>
                <a:extLst>
                  <a:ext uri="{0D108BD9-81ED-4DB2-BD59-A6C34878D82A}">
                    <a16:rowId xmlns:a16="http://schemas.microsoft.com/office/drawing/2014/main" val="2919349932"/>
                  </a:ext>
                </a:extLst>
              </a:tr>
              <a:tr h="370840">
                <a:tc>
                  <a:txBody>
                    <a:bodyPr/>
                    <a:lstStyle/>
                    <a:p>
                      <a:pPr algn="ctr"/>
                      <a:r>
                        <a:rPr lang="en-US" dirty="0" err="1"/>
                        <a:t>Loxapine</a:t>
                      </a:r>
                      <a:endParaRPr lang="en-US" dirty="0"/>
                    </a:p>
                  </a:txBody>
                  <a:tcPr anchor="ctr"/>
                </a:tc>
                <a:tc>
                  <a:txBody>
                    <a:bodyPr/>
                    <a:lstStyle/>
                    <a:p>
                      <a:pPr algn="ctr"/>
                      <a:r>
                        <a:rPr lang="en-US" dirty="0"/>
                        <a:t>20 to 80</a:t>
                      </a:r>
                    </a:p>
                  </a:txBody>
                  <a:tcPr anchor="ctr"/>
                </a:tc>
                <a:extLst>
                  <a:ext uri="{0D108BD9-81ED-4DB2-BD59-A6C34878D82A}">
                    <a16:rowId xmlns:a16="http://schemas.microsoft.com/office/drawing/2014/main" val="2253281933"/>
                  </a:ext>
                </a:extLst>
              </a:tr>
              <a:tr h="370840">
                <a:tc>
                  <a:txBody>
                    <a:bodyPr/>
                    <a:lstStyle/>
                    <a:p>
                      <a:pPr algn="ctr"/>
                      <a:r>
                        <a:rPr lang="en-US" dirty="0"/>
                        <a:t>Perphenazine</a:t>
                      </a:r>
                    </a:p>
                  </a:txBody>
                  <a:tcPr anchor="ctr"/>
                </a:tc>
                <a:tc>
                  <a:txBody>
                    <a:bodyPr/>
                    <a:lstStyle/>
                    <a:p>
                      <a:pPr algn="ctr"/>
                      <a:r>
                        <a:rPr lang="en-US" dirty="0"/>
                        <a:t>12 to 24</a:t>
                      </a:r>
                    </a:p>
                  </a:txBody>
                  <a:tcPr anchor="ctr"/>
                </a:tc>
                <a:extLst>
                  <a:ext uri="{0D108BD9-81ED-4DB2-BD59-A6C34878D82A}">
                    <a16:rowId xmlns:a16="http://schemas.microsoft.com/office/drawing/2014/main" val="1654504222"/>
                  </a:ext>
                </a:extLst>
              </a:tr>
              <a:tr h="370840">
                <a:tc>
                  <a:txBody>
                    <a:bodyPr/>
                    <a:lstStyle/>
                    <a:p>
                      <a:pPr algn="ctr"/>
                      <a:r>
                        <a:rPr lang="en-US" dirty="0"/>
                        <a:t>Thiothixene</a:t>
                      </a:r>
                    </a:p>
                  </a:txBody>
                  <a:tcPr anchor="ctr"/>
                </a:tc>
                <a:tc>
                  <a:txBody>
                    <a:bodyPr/>
                    <a:lstStyle/>
                    <a:p>
                      <a:pPr algn="ctr"/>
                      <a:r>
                        <a:rPr lang="en-US" dirty="0"/>
                        <a:t>10 to 20</a:t>
                      </a:r>
                    </a:p>
                  </a:txBody>
                  <a:tcPr anchor="ctr"/>
                </a:tc>
                <a:extLst>
                  <a:ext uri="{0D108BD9-81ED-4DB2-BD59-A6C34878D82A}">
                    <a16:rowId xmlns:a16="http://schemas.microsoft.com/office/drawing/2014/main" val="3049701714"/>
                  </a:ext>
                </a:extLst>
              </a:tr>
              <a:tr h="370840">
                <a:tc>
                  <a:txBody>
                    <a:bodyPr/>
                    <a:lstStyle/>
                    <a:p>
                      <a:pPr algn="ctr"/>
                      <a:r>
                        <a:rPr lang="en-US" dirty="0"/>
                        <a:t>Thioridazine</a:t>
                      </a:r>
                    </a:p>
                  </a:txBody>
                  <a:tcPr anchor="ctr"/>
                </a:tc>
                <a:tc>
                  <a:txBody>
                    <a:bodyPr/>
                    <a:lstStyle/>
                    <a:p>
                      <a:pPr algn="ctr"/>
                      <a:r>
                        <a:rPr lang="en-US" dirty="0"/>
                        <a:t>200 to 600</a:t>
                      </a:r>
                    </a:p>
                  </a:txBody>
                  <a:tcPr anchor="ctr"/>
                </a:tc>
                <a:extLst>
                  <a:ext uri="{0D108BD9-81ED-4DB2-BD59-A6C34878D82A}">
                    <a16:rowId xmlns:a16="http://schemas.microsoft.com/office/drawing/2014/main" val="305302828"/>
                  </a:ext>
                </a:extLst>
              </a:tr>
              <a:tr h="370840">
                <a:tc>
                  <a:txBody>
                    <a:bodyPr/>
                    <a:lstStyle/>
                    <a:p>
                      <a:pPr algn="ctr"/>
                      <a:r>
                        <a:rPr lang="en-US" dirty="0"/>
                        <a:t>Trifluoperazine</a:t>
                      </a:r>
                    </a:p>
                  </a:txBody>
                  <a:tcPr anchor="ctr"/>
                </a:tc>
                <a:tc>
                  <a:txBody>
                    <a:bodyPr/>
                    <a:lstStyle/>
                    <a:p>
                      <a:pPr algn="ctr"/>
                      <a:r>
                        <a:rPr lang="en-US" dirty="0"/>
                        <a:t>15 to 20</a:t>
                      </a:r>
                    </a:p>
                  </a:txBody>
                  <a:tcPr anchor="ctr"/>
                </a:tc>
                <a:extLst>
                  <a:ext uri="{0D108BD9-81ED-4DB2-BD59-A6C34878D82A}">
                    <a16:rowId xmlns:a16="http://schemas.microsoft.com/office/drawing/2014/main" val="262784649"/>
                  </a:ext>
                </a:extLst>
              </a:tr>
            </a:tbl>
          </a:graphicData>
        </a:graphic>
      </p:graphicFrame>
      <p:sp>
        <p:nvSpPr>
          <p:cNvPr id="5" name="TextBox 4">
            <a:extLst>
              <a:ext uri="{FF2B5EF4-FFF2-40B4-BE49-F238E27FC236}">
                <a16:creationId xmlns:a16="http://schemas.microsoft.com/office/drawing/2014/main" id="{2712B2B1-57F4-42EA-BA68-B93BCAAD545C}"/>
              </a:ext>
            </a:extLst>
          </p:cNvPr>
          <p:cNvSpPr txBox="1"/>
          <p:nvPr/>
        </p:nvSpPr>
        <p:spPr>
          <a:xfrm>
            <a:off x="2827090" y="4912668"/>
            <a:ext cx="6316910" cy="230832"/>
          </a:xfrm>
          <a:prstGeom prst="rect">
            <a:avLst/>
          </a:prstGeom>
          <a:noFill/>
        </p:spPr>
        <p:txBody>
          <a:bodyPr wrap="square" rtlCol="0">
            <a:spAutoFit/>
          </a:bodyPr>
          <a:lstStyle/>
          <a:p>
            <a:r>
              <a:rPr lang="en-US" sz="900" dirty="0" err="1"/>
              <a:t>Jibson</a:t>
            </a:r>
            <a:r>
              <a:rPr lang="en-US" sz="900" dirty="0"/>
              <a:t> M. First-generation antipsychotic medications: pharmacology, administration, and comparative side effects. UpToDate, 2018.</a:t>
            </a:r>
          </a:p>
        </p:txBody>
      </p:sp>
    </p:spTree>
    <p:extLst>
      <p:ext uri="{BB962C8B-B14F-4D97-AF65-F5344CB8AC3E}">
        <p14:creationId xmlns:p14="http://schemas.microsoft.com/office/powerpoint/2010/main" val="659071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4A33-11AB-4963-8A8F-BE6E093F1B1C}"/>
              </a:ext>
            </a:extLst>
          </p:cNvPr>
          <p:cNvSpPr>
            <a:spLocks noGrp="1"/>
          </p:cNvSpPr>
          <p:nvPr>
            <p:ph type="title"/>
          </p:nvPr>
        </p:nvSpPr>
        <p:spPr/>
        <p:txBody>
          <a:bodyPr/>
          <a:lstStyle/>
          <a:p>
            <a:r>
              <a:rPr lang="en-US" dirty="0">
                <a:latin typeface="+mn-lt"/>
              </a:rPr>
              <a:t>Dosing</a:t>
            </a:r>
          </a:p>
        </p:txBody>
      </p:sp>
      <p:graphicFrame>
        <p:nvGraphicFramePr>
          <p:cNvPr id="4" name="Content Placeholder 3">
            <a:extLst>
              <a:ext uri="{FF2B5EF4-FFF2-40B4-BE49-F238E27FC236}">
                <a16:creationId xmlns:a16="http://schemas.microsoft.com/office/drawing/2014/main" id="{FAC6CF25-4938-4F3C-B813-27A26163A2D0}"/>
              </a:ext>
            </a:extLst>
          </p:cNvPr>
          <p:cNvGraphicFramePr>
            <a:graphicFrameLocks noGrp="1"/>
          </p:cNvGraphicFramePr>
          <p:nvPr>
            <p:ph idx="1"/>
            <p:extLst>
              <p:ext uri="{D42A27DB-BD31-4B8C-83A1-F6EECF244321}">
                <p14:modId xmlns:p14="http://schemas.microsoft.com/office/powerpoint/2010/main" val="1670394554"/>
              </p:ext>
            </p:extLst>
          </p:nvPr>
        </p:nvGraphicFramePr>
        <p:xfrm>
          <a:off x="457199" y="1044575"/>
          <a:ext cx="8120024" cy="3337560"/>
        </p:xfrm>
        <a:graphic>
          <a:graphicData uri="http://schemas.openxmlformats.org/drawingml/2006/table">
            <a:tbl>
              <a:tblPr firstRow="1" bandRow="1">
                <a:tableStyleId>{5C22544A-7EE6-4342-B048-85BDC9FD1C3A}</a:tableStyleId>
              </a:tblPr>
              <a:tblGrid>
                <a:gridCol w="4060012">
                  <a:extLst>
                    <a:ext uri="{9D8B030D-6E8A-4147-A177-3AD203B41FA5}">
                      <a16:colId xmlns:a16="http://schemas.microsoft.com/office/drawing/2014/main" val="65655604"/>
                    </a:ext>
                  </a:extLst>
                </a:gridCol>
                <a:gridCol w="4060012">
                  <a:extLst>
                    <a:ext uri="{9D8B030D-6E8A-4147-A177-3AD203B41FA5}">
                      <a16:colId xmlns:a16="http://schemas.microsoft.com/office/drawing/2014/main" val="324721155"/>
                    </a:ext>
                  </a:extLst>
                </a:gridCol>
              </a:tblGrid>
              <a:tr h="370840">
                <a:tc>
                  <a:txBody>
                    <a:bodyPr/>
                    <a:lstStyle/>
                    <a:p>
                      <a:pPr algn="ctr"/>
                      <a:r>
                        <a:rPr lang="en-US" dirty="0"/>
                        <a:t>Medication</a:t>
                      </a:r>
                    </a:p>
                  </a:txBody>
                  <a:tcPr anchor="ctr"/>
                </a:tc>
                <a:tc>
                  <a:txBody>
                    <a:bodyPr/>
                    <a:lstStyle/>
                    <a:p>
                      <a:pPr algn="ctr"/>
                      <a:r>
                        <a:rPr lang="en-US" dirty="0"/>
                        <a:t>Usual oral dose range (mg/day)</a:t>
                      </a:r>
                    </a:p>
                  </a:txBody>
                  <a:tcPr anchor="ctr"/>
                </a:tc>
                <a:extLst>
                  <a:ext uri="{0D108BD9-81ED-4DB2-BD59-A6C34878D82A}">
                    <a16:rowId xmlns:a16="http://schemas.microsoft.com/office/drawing/2014/main" val="361876687"/>
                  </a:ext>
                </a:extLst>
              </a:tr>
              <a:tr h="370840">
                <a:tc>
                  <a:txBody>
                    <a:bodyPr/>
                    <a:lstStyle/>
                    <a:p>
                      <a:pPr algn="ctr"/>
                      <a:r>
                        <a:rPr lang="en-US" sz="1300" dirty="0"/>
                        <a:t>Aripiprazole</a:t>
                      </a:r>
                    </a:p>
                  </a:txBody>
                  <a:tcPr/>
                </a:tc>
                <a:tc>
                  <a:txBody>
                    <a:bodyPr/>
                    <a:lstStyle/>
                    <a:p>
                      <a:pPr algn="ctr"/>
                      <a:r>
                        <a:rPr lang="en-US" dirty="0"/>
                        <a:t>10 to 15</a:t>
                      </a:r>
                    </a:p>
                  </a:txBody>
                  <a:tcPr/>
                </a:tc>
                <a:extLst>
                  <a:ext uri="{0D108BD9-81ED-4DB2-BD59-A6C34878D82A}">
                    <a16:rowId xmlns:a16="http://schemas.microsoft.com/office/drawing/2014/main" val="3809986448"/>
                  </a:ext>
                </a:extLst>
              </a:tr>
              <a:tr h="370840">
                <a:tc>
                  <a:txBody>
                    <a:bodyPr/>
                    <a:lstStyle/>
                    <a:p>
                      <a:pPr algn="ctr"/>
                      <a:r>
                        <a:rPr lang="en-US" sz="1300" dirty="0"/>
                        <a:t>Clozapine</a:t>
                      </a:r>
                    </a:p>
                  </a:txBody>
                  <a:tcPr/>
                </a:tc>
                <a:tc>
                  <a:txBody>
                    <a:bodyPr/>
                    <a:lstStyle/>
                    <a:p>
                      <a:pPr algn="ctr"/>
                      <a:r>
                        <a:rPr lang="en-US" dirty="0"/>
                        <a:t>150 to 600</a:t>
                      </a:r>
                    </a:p>
                  </a:txBody>
                  <a:tcPr/>
                </a:tc>
                <a:extLst>
                  <a:ext uri="{0D108BD9-81ED-4DB2-BD59-A6C34878D82A}">
                    <a16:rowId xmlns:a16="http://schemas.microsoft.com/office/drawing/2014/main" val="1604466805"/>
                  </a:ext>
                </a:extLst>
              </a:tr>
              <a:tr h="370840">
                <a:tc>
                  <a:txBody>
                    <a:bodyPr/>
                    <a:lstStyle/>
                    <a:p>
                      <a:pPr algn="ctr"/>
                      <a:r>
                        <a:rPr lang="en-US" sz="1300" dirty="0"/>
                        <a:t>Lurasidone</a:t>
                      </a:r>
                    </a:p>
                  </a:txBody>
                  <a:tcPr/>
                </a:tc>
                <a:tc>
                  <a:txBody>
                    <a:bodyPr/>
                    <a:lstStyle/>
                    <a:p>
                      <a:pPr algn="ctr"/>
                      <a:r>
                        <a:rPr lang="en-US" dirty="0"/>
                        <a:t>40 to 80</a:t>
                      </a:r>
                    </a:p>
                  </a:txBody>
                  <a:tcPr/>
                </a:tc>
                <a:extLst>
                  <a:ext uri="{0D108BD9-81ED-4DB2-BD59-A6C34878D82A}">
                    <a16:rowId xmlns:a16="http://schemas.microsoft.com/office/drawing/2014/main" val="2804274828"/>
                  </a:ext>
                </a:extLst>
              </a:tr>
              <a:tr h="370840">
                <a:tc>
                  <a:txBody>
                    <a:bodyPr/>
                    <a:lstStyle/>
                    <a:p>
                      <a:pPr algn="ctr"/>
                      <a:r>
                        <a:rPr lang="en-US" sz="1300" dirty="0"/>
                        <a:t>Olanzapine</a:t>
                      </a:r>
                    </a:p>
                  </a:txBody>
                  <a:tcPr/>
                </a:tc>
                <a:tc>
                  <a:txBody>
                    <a:bodyPr/>
                    <a:lstStyle/>
                    <a:p>
                      <a:pPr algn="ctr"/>
                      <a:r>
                        <a:rPr lang="en-US" dirty="0"/>
                        <a:t>10 to 20</a:t>
                      </a:r>
                    </a:p>
                  </a:txBody>
                  <a:tcPr/>
                </a:tc>
                <a:extLst>
                  <a:ext uri="{0D108BD9-81ED-4DB2-BD59-A6C34878D82A}">
                    <a16:rowId xmlns:a16="http://schemas.microsoft.com/office/drawing/2014/main" val="2072646078"/>
                  </a:ext>
                </a:extLst>
              </a:tr>
              <a:tr h="370840">
                <a:tc>
                  <a:txBody>
                    <a:bodyPr/>
                    <a:lstStyle/>
                    <a:p>
                      <a:pPr algn="ctr"/>
                      <a:r>
                        <a:rPr lang="en-US" sz="1300" dirty="0"/>
                        <a:t>Paliperidone</a:t>
                      </a:r>
                    </a:p>
                  </a:txBody>
                  <a:tcPr/>
                </a:tc>
                <a:tc>
                  <a:txBody>
                    <a:bodyPr/>
                    <a:lstStyle/>
                    <a:p>
                      <a:pPr algn="ctr"/>
                      <a:r>
                        <a:rPr lang="en-US" dirty="0"/>
                        <a:t>6 to 12</a:t>
                      </a:r>
                    </a:p>
                  </a:txBody>
                  <a:tcPr/>
                </a:tc>
                <a:extLst>
                  <a:ext uri="{0D108BD9-81ED-4DB2-BD59-A6C34878D82A}">
                    <a16:rowId xmlns:a16="http://schemas.microsoft.com/office/drawing/2014/main" val="1494938922"/>
                  </a:ext>
                </a:extLst>
              </a:tr>
              <a:tr h="370840">
                <a:tc>
                  <a:txBody>
                    <a:bodyPr/>
                    <a:lstStyle/>
                    <a:p>
                      <a:pPr algn="ctr"/>
                      <a:r>
                        <a:rPr lang="en-US" sz="1300" dirty="0"/>
                        <a:t>Quetiapine</a:t>
                      </a:r>
                    </a:p>
                  </a:txBody>
                  <a:tcPr/>
                </a:tc>
                <a:tc>
                  <a:txBody>
                    <a:bodyPr/>
                    <a:lstStyle/>
                    <a:p>
                      <a:pPr algn="ctr"/>
                      <a:r>
                        <a:rPr lang="en-US" dirty="0"/>
                        <a:t>400 to 800</a:t>
                      </a:r>
                    </a:p>
                  </a:txBody>
                  <a:tcPr/>
                </a:tc>
                <a:extLst>
                  <a:ext uri="{0D108BD9-81ED-4DB2-BD59-A6C34878D82A}">
                    <a16:rowId xmlns:a16="http://schemas.microsoft.com/office/drawing/2014/main" val="527152349"/>
                  </a:ext>
                </a:extLst>
              </a:tr>
              <a:tr h="370840">
                <a:tc>
                  <a:txBody>
                    <a:bodyPr/>
                    <a:lstStyle/>
                    <a:p>
                      <a:pPr algn="ctr"/>
                      <a:r>
                        <a:rPr lang="en-US" sz="1300" dirty="0"/>
                        <a:t>Risperidone</a:t>
                      </a:r>
                    </a:p>
                  </a:txBody>
                  <a:tcPr/>
                </a:tc>
                <a:tc>
                  <a:txBody>
                    <a:bodyPr/>
                    <a:lstStyle/>
                    <a:p>
                      <a:pPr algn="ctr"/>
                      <a:r>
                        <a:rPr lang="en-US" dirty="0"/>
                        <a:t>2 to 6</a:t>
                      </a:r>
                    </a:p>
                  </a:txBody>
                  <a:tcPr/>
                </a:tc>
                <a:extLst>
                  <a:ext uri="{0D108BD9-81ED-4DB2-BD59-A6C34878D82A}">
                    <a16:rowId xmlns:a16="http://schemas.microsoft.com/office/drawing/2014/main" val="3383288849"/>
                  </a:ext>
                </a:extLst>
              </a:tr>
              <a:tr h="370840">
                <a:tc>
                  <a:txBody>
                    <a:bodyPr/>
                    <a:lstStyle/>
                    <a:p>
                      <a:pPr algn="ctr"/>
                      <a:r>
                        <a:rPr lang="en-US" sz="1300" dirty="0"/>
                        <a:t>Ziprasidone</a:t>
                      </a:r>
                    </a:p>
                  </a:txBody>
                  <a:tcPr/>
                </a:tc>
                <a:tc>
                  <a:txBody>
                    <a:bodyPr/>
                    <a:lstStyle/>
                    <a:p>
                      <a:pPr algn="ctr"/>
                      <a:r>
                        <a:rPr lang="en-US" dirty="0"/>
                        <a:t>40 to 160</a:t>
                      </a:r>
                    </a:p>
                  </a:txBody>
                  <a:tcPr/>
                </a:tc>
                <a:extLst>
                  <a:ext uri="{0D108BD9-81ED-4DB2-BD59-A6C34878D82A}">
                    <a16:rowId xmlns:a16="http://schemas.microsoft.com/office/drawing/2014/main" val="657062767"/>
                  </a:ext>
                </a:extLst>
              </a:tr>
            </a:tbl>
          </a:graphicData>
        </a:graphic>
      </p:graphicFrame>
      <p:sp>
        <p:nvSpPr>
          <p:cNvPr id="6" name="Rectangle 5">
            <a:extLst>
              <a:ext uri="{FF2B5EF4-FFF2-40B4-BE49-F238E27FC236}">
                <a16:creationId xmlns:a16="http://schemas.microsoft.com/office/drawing/2014/main" id="{2FB19744-3522-4D76-A517-5BA624D22940}"/>
              </a:ext>
            </a:extLst>
          </p:cNvPr>
          <p:cNvSpPr/>
          <p:nvPr/>
        </p:nvSpPr>
        <p:spPr>
          <a:xfrm>
            <a:off x="3327031" y="4912668"/>
            <a:ext cx="5884081" cy="230832"/>
          </a:xfrm>
          <a:prstGeom prst="rect">
            <a:avLst/>
          </a:prstGeom>
        </p:spPr>
        <p:txBody>
          <a:bodyPr wrap="square">
            <a:spAutoFit/>
          </a:bodyPr>
          <a:lstStyle/>
          <a:p>
            <a:pPr lvl="0"/>
            <a:r>
              <a:rPr lang="en-US" sz="900" dirty="0" err="1">
                <a:solidFill>
                  <a:srgbClr val="000000"/>
                </a:solidFill>
              </a:rPr>
              <a:t>Jibson</a:t>
            </a:r>
            <a:r>
              <a:rPr lang="en-US" sz="900" dirty="0">
                <a:solidFill>
                  <a:srgbClr val="000000"/>
                </a:solidFill>
              </a:rPr>
              <a:t> M. Second-generation antipsychotic medications: pharmacology, administration, and side effects. UpToDate, 2018.</a:t>
            </a:r>
          </a:p>
        </p:txBody>
      </p:sp>
    </p:spTree>
    <p:extLst>
      <p:ext uri="{BB962C8B-B14F-4D97-AF65-F5344CB8AC3E}">
        <p14:creationId xmlns:p14="http://schemas.microsoft.com/office/powerpoint/2010/main" val="3947503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65E3-C931-40E8-AC9A-2D7F7E724FB5}"/>
              </a:ext>
            </a:extLst>
          </p:cNvPr>
          <p:cNvSpPr>
            <a:spLocks noGrp="1"/>
          </p:cNvSpPr>
          <p:nvPr>
            <p:ph type="title"/>
          </p:nvPr>
        </p:nvSpPr>
        <p:spPr/>
        <p:txBody>
          <a:bodyPr/>
          <a:lstStyle/>
          <a:p>
            <a:r>
              <a:rPr lang="en-US" dirty="0">
                <a:latin typeface="+mn-lt"/>
              </a:rPr>
              <a:t>Side Effects</a:t>
            </a:r>
          </a:p>
        </p:txBody>
      </p:sp>
      <p:sp>
        <p:nvSpPr>
          <p:cNvPr id="3" name="Content Placeholder 2">
            <a:extLst>
              <a:ext uri="{FF2B5EF4-FFF2-40B4-BE49-F238E27FC236}">
                <a16:creationId xmlns:a16="http://schemas.microsoft.com/office/drawing/2014/main" id="{2B7A9B9A-1574-445F-82D8-87878D2C67F8}"/>
              </a:ext>
            </a:extLst>
          </p:cNvPr>
          <p:cNvSpPr>
            <a:spLocks noGrp="1"/>
          </p:cNvSpPr>
          <p:nvPr>
            <p:ph idx="1"/>
          </p:nvPr>
        </p:nvSpPr>
        <p:spPr/>
        <p:txBody>
          <a:bodyPr/>
          <a:lstStyle/>
          <a:p>
            <a:r>
              <a:rPr lang="en-US" dirty="0">
                <a:latin typeface="+mn-lt"/>
              </a:rPr>
              <a:t>Movement Disorders (EPS)</a:t>
            </a:r>
          </a:p>
          <a:p>
            <a:pPr marL="0" indent="0">
              <a:buNone/>
            </a:pPr>
            <a:endParaRPr lang="en-US" dirty="0"/>
          </a:p>
        </p:txBody>
      </p:sp>
      <p:graphicFrame>
        <p:nvGraphicFramePr>
          <p:cNvPr id="4" name="Table 3">
            <a:extLst>
              <a:ext uri="{FF2B5EF4-FFF2-40B4-BE49-F238E27FC236}">
                <a16:creationId xmlns:a16="http://schemas.microsoft.com/office/drawing/2014/main" id="{452E87C1-EBB7-495D-94C1-B556C0258438}"/>
              </a:ext>
            </a:extLst>
          </p:cNvPr>
          <p:cNvGraphicFramePr>
            <a:graphicFrameLocks noGrp="1"/>
          </p:cNvGraphicFramePr>
          <p:nvPr>
            <p:extLst>
              <p:ext uri="{D42A27DB-BD31-4B8C-83A1-F6EECF244321}">
                <p14:modId xmlns:p14="http://schemas.microsoft.com/office/powerpoint/2010/main" val="912540635"/>
              </p:ext>
            </p:extLst>
          </p:nvPr>
        </p:nvGraphicFramePr>
        <p:xfrm>
          <a:off x="586740" y="1576069"/>
          <a:ext cx="7978140" cy="3244067"/>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306608610"/>
                    </a:ext>
                  </a:extLst>
                </a:gridCol>
                <a:gridCol w="1676400">
                  <a:extLst>
                    <a:ext uri="{9D8B030D-6E8A-4147-A177-3AD203B41FA5}">
                      <a16:colId xmlns:a16="http://schemas.microsoft.com/office/drawing/2014/main" val="1409869761"/>
                    </a:ext>
                  </a:extLst>
                </a:gridCol>
                <a:gridCol w="1790700">
                  <a:extLst>
                    <a:ext uri="{9D8B030D-6E8A-4147-A177-3AD203B41FA5}">
                      <a16:colId xmlns:a16="http://schemas.microsoft.com/office/drawing/2014/main" val="675996080"/>
                    </a:ext>
                  </a:extLst>
                </a:gridCol>
                <a:gridCol w="1692031">
                  <a:extLst>
                    <a:ext uri="{9D8B030D-6E8A-4147-A177-3AD203B41FA5}">
                      <a16:colId xmlns:a16="http://schemas.microsoft.com/office/drawing/2014/main" val="3179809536"/>
                    </a:ext>
                  </a:extLst>
                </a:gridCol>
                <a:gridCol w="1843649">
                  <a:extLst>
                    <a:ext uri="{9D8B030D-6E8A-4147-A177-3AD203B41FA5}">
                      <a16:colId xmlns:a16="http://schemas.microsoft.com/office/drawing/2014/main" val="4173860977"/>
                    </a:ext>
                  </a:extLst>
                </a:gridCol>
              </a:tblGrid>
              <a:tr h="706607">
                <a:tc>
                  <a:txBody>
                    <a:bodyPr/>
                    <a:lstStyle/>
                    <a:p>
                      <a:endParaRPr lang="en-US" dirty="0"/>
                    </a:p>
                  </a:txBody>
                  <a:tcPr/>
                </a:tc>
                <a:tc>
                  <a:txBody>
                    <a:bodyPr/>
                    <a:lstStyle/>
                    <a:p>
                      <a:r>
                        <a:rPr lang="en-US" dirty="0"/>
                        <a:t>Acute Dystonic Reaction</a:t>
                      </a:r>
                    </a:p>
                  </a:txBody>
                  <a:tcPr/>
                </a:tc>
                <a:tc>
                  <a:txBody>
                    <a:bodyPr/>
                    <a:lstStyle/>
                    <a:p>
                      <a:r>
                        <a:rPr lang="en-US" dirty="0" err="1"/>
                        <a:t>Pseudoparkinsonism</a:t>
                      </a:r>
                      <a:endParaRPr lang="en-US" dirty="0"/>
                    </a:p>
                  </a:txBody>
                  <a:tcPr/>
                </a:tc>
                <a:tc>
                  <a:txBody>
                    <a:bodyPr/>
                    <a:lstStyle/>
                    <a:p>
                      <a:r>
                        <a:rPr lang="en-US" dirty="0"/>
                        <a:t>Akathisia</a:t>
                      </a:r>
                    </a:p>
                  </a:txBody>
                  <a:tcPr/>
                </a:tc>
                <a:tc>
                  <a:txBody>
                    <a:bodyPr/>
                    <a:lstStyle/>
                    <a:p>
                      <a:r>
                        <a:rPr lang="en-US" dirty="0"/>
                        <a:t>Tardive Dyskinesia</a:t>
                      </a:r>
                    </a:p>
                  </a:txBody>
                  <a:tcPr/>
                </a:tc>
                <a:extLst>
                  <a:ext uri="{0D108BD9-81ED-4DB2-BD59-A6C34878D82A}">
                    <a16:rowId xmlns:a16="http://schemas.microsoft.com/office/drawing/2014/main" val="883351654"/>
                  </a:ext>
                </a:extLst>
              </a:tr>
              <a:tr h="706607">
                <a:tc>
                  <a:txBody>
                    <a:bodyPr/>
                    <a:lstStyle/>
                    <a:p>
                      <a:r>
                        <a:rPr lang="en-US" dirty="0"/>
                        <a:t>Signs &amp; Symptoms</a:t>
                      </a:r>
                    </a:p>
                  </a:txBody>
                  <a:tcPr/>
                </a:tc>
                <a:tc>
                  <a:txBody>
                    <a:bodyPr/>
                    <a:lstStyle/>
                    <a:p>
                      <a:r>
                        <a:rPr lang="en-US" dirty="0"/>
                        <a:t>Bizarre, involuntary muscle contractions</a:t>
                      </a:r>
                    </a:p>
                  </a:txBody>
                  <a:tcPr/>
                </a:tc>
                <a:tc>
                  <a:txBody>
                    <a:bodyPr/>
                    <a:lstStyle/>
                    <a:p>
                      <a:r>
                        <a:rPr lang="en-US" dirty="0"/>
                        <a:t>Cogwheel rigidity, tremor at rest, shuffling gait</a:t>
                      </a:r>
                    </a:p>
                  </a:txBody>
                  <a:tcPr/>
                </a:tc>
                <a:tc>
                  <a:txBody>
                    <a:bodyPr/>
                    <a:lstStyle/>
                    <a:p>
                      <a:r>
                        <a:rPr lang="en-US" dirty="0"/>
                        <a:t>Motor restlessness, inability to sit or stand still</a:t>
                      </a:r>
                    </a:p>
                  </a:txBody>
                  <a:tcPr/>
                </a:tc>
                <a:tc>
                  <a:txBody>
                    <a:bodyPr/>
                    <a:lstStyle/>
                    <a:p>
                      <a:r>
                        <a:rPr lang="en-US" dirty="0"/>
                        <a:t>Lip smacking, grimacing, tongue protrusion</a:t>
                      </a:r>
                    </a:p>
                  </a:txBody>
                  <a:tcPr/>
                </a:tc>
                <a:extLst>
                  <a:ext uri="{0D108BD9-81ED-4DB2-BD59-A6C34878D82A}">
                    <a16:rowId xmlns:a16="http://schemas.microsoft.com/office/drawing/2014/main" val="3431085743"/>
                  </a:ext>
                </a:extLst>
              </a:tr>
              <a:tr h="706607">
                <a:tc>
                  <a:txBody>
                    <a:bodyPr/>
                    <a:lstStyle/>
                    <a:p>
                      <a:r>
                        <a:rPr lang="en-US" dirty="0"/>
                        <a:t>Onset</a:t>
                      </a:r>
                    </a:p>
                  </a:txBody>
                  <a:tcPr/>
                </a:tc>
                <a:tc>
                  <a:txBody>
                    <a:bodyPr/>
                    <a:lstStyle/>
                    <a:p>
                      <a:r>
                        <a:rPr lang="en-US" dirty="0"/>
                        <a:t>24-96 hours of drug initiation or dose change</a:t>
                      </a:r>
                    </a:p>
                  </a:txBody>
                  <a:tcPr/>
                </a:tc>
                <a:tc>
                  <a:txBody>
                    <a:bodyPr/>
                    <a:lstStyle/>
                    <a:p>
                      <a:r>
                        <a:rPr lang="en-US" dirty="0"/>
                        <a:t>Several days to several weeks after drug initiation</a:t>
                      </a:r>
                    </a:p>
                  </a:txBody>
                  <a:tcPr/>
                </a:tc>
                <a:tc>
                  <a:txBody>
                    <a:bodyPr/>
                    <a:lstStyle/>
                    <a:p>
                      <a:r>
                        <a:rPr lang="en-US" dirty="0"/>
                        <a:t>90% of cases develop within the first 2.5 months of treatment</a:t>
                      </a:r>
                    </a:p>
                  </a:txBody>
                  <a:tcPr/>
                </a:tc>
                <a:tc>
                  <a:txBody>
                    <a:bodyPr/>
                    <a:lstStyle/>
                    <a:p>
                      <a:r>
                        <a:rPr lang="en-US" dirty="0"/>
                        <a:t>Months to years after drug initiation </a:t>
                      </a:r>
                    </a:p>
                  </a:txBody>
                  <a:tcPr/>
                </a:tc>
                <a:extLst>
                  <a:ext uri="{0D108BD9-81ED-4DB2-BD59-A6C34878D82A}">
                    <a16:rowId xmlns:a16="http://schemas.microsoft.com/office/drawing/2014/main" val="865745532"/>
                  </a:ext>
                </a:extLst>
              </a:tr>
              <a:tr h="706607">
                <a:tc>
                  <a:txBody>
                    <a:bodyPr/>
                    <a:lstStyle/>
                    <a:p>
                      <a:r>
                        <a:rPr lang="en-US" dirty="0"/>
                        <a:t>Treatment</a:t>
                      </a:r>
                    </a:p>
                  </a:txBody>
                  <a:tcPr/>
                </a:tc>
                <a:tc>
                  <a:txBody>
                    <a:bodyPr/>
                    <a:lstStyle/>
                    <a:p>
                      <a:r>
                        <a:rPr lang="en-US" dirty="0"/>
                        <a:t>Diphenhydramine, benztropine</a:t>
                      </a:r>
                    </a:p>
                  </a:txBody>
                  <a:tcPr/>
                </a:tc>
                <a:tc>
                  <a:txBody>
                    <a:bodyPr/>
                    <a:lstStyle/>
                    <a:p>
                      <a:r>
                        <a:rPr lang="en-US" dirty="0"/>
                        <a:t>Benztropine, trihexyphenidyl, diphenhydramine, amantadine, propranolol</a:t>
                      </a:r>
                    </a:p>
                  </a:txBody>
                  <a:tcPr/>
                </a:tc>
                <a:tc>
                  <a:txBody>
                    <a:bodyPr/>
                    <a:lstStyle/>
                    <a:p>
                      <a:r>
                        <a:rPr lang="en-US" dirty="0"/>
                        <a:t>Propranolol, benzodiazepines</a:t>
                      </a:r>
                    </a:p>
                  </a:txBody>
                  <a:tcPr/>
                </a:tc>
                <a:tc>
                  <a:txBody>
                    <a:bodyPr/>
                    <a:lstStyle/>
                    <a:p>
                      <a:r>
                        <a:rPr lang="en-US" dirty="0"/>
                        <a:t>Discontinue medication</a:t>
                      </a:r>
                    </a:p>
                    <a:p>
                      <a:r>
                        <a:rPr lang="en-US" dirty="0" err="1"/>
                        <a:t>Valbenazine</a:t>
                      </a:r>
                      <a:endParaRPr lang="en-US" dirty="0"/>
                    </a:p>
                  </a:txBody>
                  <a:tcPr/>
                </a:tc>
                <a:extLst>
                  <a:ext uri="{0D108BD9-81ED-4DB2-BD59-A6C34878D82A}">
                    <a16:rowId xmlns:a16="http://schemas.microsoft.com/office/drawing/2014/main" val="4182477911"/>
                  </a:ext>
                </a:extLst>
              </a:tr>
            </a:tbl>
          </a:graphicData>
        </a:graphic>
      </p:graphicFrame>
      <p:sp>
        <p:nvSpPr>
          <p:cNvPr id="6" name="TextBox 5">
            <a:extLst>
              <a:ext uri="{FF2B5EF4-FFF2-40B4-BE49-F238E27FC236}">
                <a16:creationId xmlns:a16="http://schemas.microsoft.com/office/drawing/2014/main" id="{6E942699-52AE-4AED-8AA4-D0E9D9A773F3}"/>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465662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F38A-3165-4585-B9A7-C368B5B3B1CE}"/>
              </a:ext>
            </a:extLst>
          </p:cNvPr>
          <p:cNvSpPr>
            <a:spLocks noGrp="1"/>
          </p:cNvSpPr>
          <p:nvPr>
            <p:ph type="title"/>
          </p:nvPr>
        </p:nvSpPr>
        <p:spPr/>
        <p:txBody>
          <a:bodyPr/>
          <a:lstStyle/>
          <a:p>
            <a:r>
              <a:rPr lang="en-US" dirty="0">
                <a:latin typeface="+mn-lt"/>
              </a:rPr>
              <a:t>Side Effects</a:t>
            </a:r>
          </a:p>
        </p:txBody>
      </p:sp>
      <p:graphicFrame>
        <p:nvGraphicFramePr>
          <p:cNvPr id="4" name="Content Placeholder 3">
            <a:extLst>
              <a:ext uri="{FF2B5EF4-FFF2-40B4-BE49-F238E27FC236}">
                <a16:creationId xmlns:a16="http://schemas.microsoft.com/office/drawing/2014/main" id="{C8887D6D-A0C9-47A1-9F11-61A2E76BD812}"/>
              </a:ext>
            </a:extLst>
          </p:cNvPr>
          <p:cNvGraphicFramePr>
            <a:graphicFrameLocks noGrp="1"/>
          </p:cNvGraphicFramePr>
          <p:nvPr>
            <p:ph idx="1"/>
            <p:extLst>
              <p:ext uri="{D42A27DB-BD31-4B8C-83A1-F6EECF244321}">
                <p14:modId xmlns:p14="http://schemas.microsoft.com/office/powerpoint/2010/main" val="1547998013"/>
              </p:ext>
            </p:extLst>
          </p:nvPr>
        </p:nvGraphicFramePr>
        <p:xfrm>
          <a:off x="165539" y="879037"/>
          <a:ext cx="8844452" cy="4119880"/>
        </p:xfrm>
        <a:graphic>
          <a:graphicData uri="http://schemas.openxmlformats.org/drawingml/2006/table">
            <a:tbl>
              <a:tblPr firstRow="1" bandRow="1">
                <a:tableStyleId>{5C22544A-7EE6-4342-B048-85BDC9FD1C3A}</a:tableStyleId>
              </a:tblPr>
              <a:tblGrid>
                <a:gridCol w="1064171">
                  <a:extLst>
                    <a:ext uri="{9D8B030D-6E8A-4147-A177-3AD203B41FA5}">
                      <a16:colId xmlns:a16="http://schemas.microsoft.com/office/drawing/2014/main" val="2860702283"/>
                    </a:ext>
                  </a:extLst>
                </a:gridCol>
                <a:gridCol w="903026">
                  <a:extLst>
                    <a:ext uri="{9D8B030D-6E8A-4147-A177-3AD203B41FA5}">
                      <a16:colId xmlns:a16="http://schemas.microsoft.com/office/drawing/2014/main" val="2351911883"/>
                    </a:ext>
                  </a:extLst>
                </a:gridCol>
                <a:gridCol w="896344">
                  <a:extLst>
                    <a:ext uri="{9D8B030D-6E8A-4147-A177-3AD203B41FA5}">
                      <a16:colId xmlns:a16="http://schemas.microsoft.com/office/drawing/2014/main" val="387307071"/>
                    </a:ext>
                  </a:extLst>
                </a:gridCol>
                <a:gridCol w="699465">
                  <a:extLst>
                    <a:ext uri="{9D8B030D-6E8A-4147-A177-3AD203B41FA5}">
                      <a16:colId xmlns:a16="http://schemas.microsoft.com/office/drawing/2014/main" val="1683115100"/>
                    </a:ext>
                  </a:extLst>
                </a:gridCol>
                <a:gridCol w="902848">
                  <a:extLst>
                    <a:ext uri="{9D8B030D-6E8A-4147-A177-3AD203B41FA5}">
                      <a16:colId xmlns:a16="http://schemas.microsoft.com/office/drawing/2014/main" val="949842598"/>
                    </a:ext>
                  </a:extLst>
                </a:gridCol>
                <a:gridCol w="856683">
                  <a:extLst>
                    <a:ext uri="{9D8B030D-6E8A-4147-A177-3AD203B41FA5}">
                      <a16:colId xmlns:a16="http://schemas.microsoft.com/office/drawing/2014/main" val="1113882562"/>
                    </a:ext>
                  </a:extLst>
                </a:gridCol>
                <a:gridCol w="1245363">
                  <a:extLst>
                    <a:ext uri="{9D8B030D-6E8A-4147-A177-3AD203B41FA5}">
                      <a16:colId xmlns:a16="http://schemas.microsoft.com/office/drawing/2014/main" val="545859100"/>
                    </a:ext>
                  </a:extLst>
                </a:gridCol>
                <a:gridCol w="1142244">
                  <a:extLst>
                    <a:ext uri="{9D8B030D-6E8A-4147-A177-3AD203B41FA5}">
                      <a16:colId xmlns:a16="http://schemas.microsoft.com/office/drawing/2014/main" val="962844633"/>
                    </a:ext>
                  </a:extLst>
                </a:gridCol>
                <a:gridCol w="1134308">
                  <a:extLst>
                    <a:ext uri="{9D8B030D-6E8A-4147-A177-3AD203B41FA5}">
                      <a16:colId xmlns:a16="http://schemas.microsoft.com/office/drawing/2014/main" val="3918062405"/>
                    </a:ext>
                  </a:extLst>
                </a:gridCol>
              </a:tblGrid>
              <a:tr h="370840">
                <a:tc>
                  <a:txBody>
                    <a:bodyPr/>
                    <a:lstStyle/>
                    <a:p>
                      <a:pPr algn="ctr"/>
                      <a:r>
                        <a:rPr lang="en-US" sz="1300" dirty="0"/>
                        <a:t>SGA</a:t>
                      </a:r>
                    </a:p>
                  </a:txBody>
                  <a:tcPr/>
                </a:tc>
                <a:tc>
                  <a:txBody>
                    <a:bodyPr/>
                    <a:lstStyle/>
                    <a:p>
                      <a:pPr algn="ctr"/>
                      <a:r>
                        <a:rPr lang="en-US" sz="1300" dirty="0"/>
                        <a:t>Weight gain/ Diabetes</a:t>
                      </a:r>
                    </a:p>
                  </a:txBody>
                  <a:tcPr/>
                </a:tc>
                <a:tc>
                  <a:txBody>
                    <a:bodyPr/>
                    <a:lstStyle/>
                    <a:p>
                      <a:pPr algn="ctr"/>
                      <a:r>
                        <a:rPr lang="en-US" sz="1300" dirty="0"/>
                        <a:t>Abnormal </a:t>
                      </a:r>
                    </a:p>
                    <a:p>
                      <a:pPr algn="ctr"/>
                      <a:r>
                        <a:rPr lang="en-US" sz="1300" dirty="0"/>
                        <a:t>lipids</a:t>
                      </a:r>
                    </a:p>
                  </a:txBody>
                  <a:tcPr/>
                </a:tc>
                <a:tc>
                  <a:txBody>
                    <a:bodyPr/>
                    <a:lstStyle/>
                    <a:p>
                      <a:pPr algn="ctr"/>
                      <a:r>
                        <a:rPr lang="en-US" sz="1300" dirty="0"/>
                        <a:t>EPS</a:t>
                      </a:r>
                    </a:p>
                  </a:txBody>
                  <a:tcPr/>
                </a:tc>
                <a:tc>
                  <a:txBody>
                    <a:bodyPr/>
                    <a:lstStyle/>
                    <a:p>
                      <a:pPr algn="ctr"/>
                      <a:r>
                        <a:rPr lang="en-US" sz="1300" dirty="0"/>
                        <a:t>Prolactin elevation</a:t>
                      </a:r>
                    </a:p>
                  </a:txBody>
                  <a:tcPr/>
                </a:tc>
                <a:tc>
                  <a:txBody>
                    <a:bodyPr/>
                    <a:lstStyle/>
                    <a:p>
                      <a:pPr algn="ctr"/>
                      <a:r>
                        <a:rPr lang="en-US" sz="1300" dirty="0"/>
                        <a:t>Sedation</a:t>
                      </a:r>
                    </a:p>
                  </a:txBody>
                  <a:tcPr/>
                </a:tc>
                <a:tc>
                  <a:txBody>
                    <a:bodyPr/>
                    <a:lstStyle/>
                    <a:p>
                      <a:pPr algn="ctr"/>
                      <a:r>
                        <a:rPr lang="en-US" sz="1300" dirty="0"/>
                        <a:t>Anticholinergic effects</a:t>
                      </a:r>
                    </a:p>
                    <a:p>
                      <a:pPr algn="ctr"/>
                      <a:r>
                        <a:rPr lang="en-US" sz="1300" dirty="0"/>
                        <a:t> </a:t>
                      </a:r>
                    </a:p>
                  </a:txBody>
                  <a:tcPr/>
                </a:tc>
                <a:tc>
                  <a:txBody>
                    <a:bodyPr/>
                    <a:lstStyle/>
                    <a:p>
                      <a:pPr algn="ctr"/>
                      <a:r>
                        <a:rPr lang="en-US" sz="1300" dirty="0"/>
                        <a:t>Orthostatic hypotension</a:t>
                      </a:r>
                    </a:p>
                  </a:txBody>
                  <a:tcPr/>
                </a:tc>
                <a:tc>
                  <a:txBody>
                    <a:bodyPr/>
                    <a:lstStyle/>
                    <a:p>
                      <a:pPr algn="ctr"/>
                      <a:r>
                        <a:rPr lang="en-US" sz="1300" dirty="0"/>
                        <a:t>QTc prolongation</a:t>
                      </a:r>
                    </a:p>
                  </a:txBody>
                  <a:tcPr/>
                </a:tc>
                <a:extLst>
                  <a:ext uri="{0D108BD9-81ED-4DB2-BD59-A6C34878D82A}">
                    <a16:rowId xmlns:a16="http://schemas.microsoft.com/office/drawing/2014/main" val="722244435"/>
                  </a:ext>
                </a:extLst>
              </a:tr>
              <a:tr h="370840">
                <a:tc>
                  <a:txBody>
                    <a:bodyPr/>
                    <a:lstStyle/>
                    <a:p>
                      <a:r>
                        <a:rPr lang="en-US" sz="1300" dirty="0"/>
                        <a:t>Aripiprazole</a:t>
                      </a:r>
                    </a:p>
                  </a:txBody>
                  <a:tcPr/>
                </a:tc>
                <a:tc>
                  <a:txBody>
                    <a:bodyPr/>
                    <a:lstStyle/>
                    <a:p>
                      <a:pPr algn="ctr"/>
                      <a:r>
                        <a:rPr lang="en-US" sz="1300" dirty="0"/>
                        <a:t>Low</a:t>
                      </a:r>
                    </a:p>
                  </a:txBody>
                  <a:tcPr/>
                </a:tc>
                <a:tc>
                  <a:txBody>
                    <a:bodyPr/>
                    <a:lstStyle/>
                    <a:p>
                      <a:pPr algn="ctr"/>
                      <a:r>
                        <a:rPr lang="en-US" sz="1300" dirty="0"/>
                        <a:t>Very low</a:t>
                      </a:r>
                    </a:p>
                  </a:txBody>
                  <a:tcPr/>
                </a:tc>
                <a:tc>
                  <a:txBody>
                    <a:bodyPr/>
                    <a:lstStyle/>
                    <a:p>
                      <a:pPr algn="ctr"/>
                      <a:r>
                        <a:rPr lang="en-US" sz="1300" dirty="0"/>
                        <a:t>Low</a:t>
                      </a:r>
                    </a:p>
                  </a:txBody>
                  <a:tcPr/>
                </a:tc>
                <a:tc>
                  <a:txBody>
                    <a:bodyPr/>
                    <a:lstStyle/>
                    <a:p>
                      <a:pPr algn="ctr"/>
                      <a:r>
                        <a:rPr lang="en-US" sz="1300" dirty="0"/>
                        <a:t>Very 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Very low</a:t>
                      </a:r>
                    </a:p>
                  </a:txBody>
                  <a:tcPr/>
                </a:tc>
                <a:extLst>
                  <a:ext uri="{0D108BD9-81ED-4DB2-BD59-A6C34878D82A}">
                    <a16:rowId xmlns:a16="http://schemas.microsoft.com/office/drawing/2014/main" val="1238489594"/>
                  </a:ext>
                </a:extLst>
              </a:tr>
              <a:tr h="370840">
                <a:tc>
                  <a:txBody>
                    <a:bodyPr/>
                    <a:lstStyle/>
                    <a:p>
                      <a:r>
                        <a:rPr lang="en-US" sz="1300" dirty="0"/>
                        <a:t>Clozapine</a:t>
                      </a:r>
                    </a:p>
                  </a:txBody>
                  <a:tcPr/>
                </a:tc>
                <a:tc>
                  <a:txBody>
                    <a:bodyPr/>
                    <a:lstStyle/>
                    <a:p>
                      <a:pPr algn="ctr"/>
                      <a:r>
                        <a:rPr lang="en-US" sz="1300" dirty="0"/>
                        <a:t>High</a:t>
                      </a:r>
                    </a:p>
                  </a:txBody>
                  <a:tcPr/>
                </a:tc>
                <a:tc>
                  <a:txBody>
                    <a:bodyPr/>
                    <a:lstStyle/>
                    <a:p>
                      <a:pPr algn="ctr"/>
                      <a:r>
                        <a:rPr lang="en-US" sz="1300" dirty="0"/>
                        <a:t>High</a:t>
                      </a:r>
                    </a:p>
                  </a:txBody>
                  <a:tcPr/>
                </a:tc>
                <a:tc>
                  <a:txBody>
                    <a:bodyPr/>
                    <a:lstStyle/>
                    <a:p>
                      <a:pPr algn="ctr"/>
                      <a:r>
                        <a:rPr lang="en-US" sz="1300" dirty="0"/>
                        <a:t>Very low</a:t>
                      </a:r>
                    </a:p>
                  </a:txBody>
                  <a:tcPr/>
                </a:tc>
                <a:tc>
                  <a:txBody>
                    <a:bodyPr/>
                    <a:lstStyle/>
                    <a:p>
                      <a:pPr algn="ctr"/>
                      <a:r>
                        <a:rPr lang="en-US" sz="1300" dirty="0"/>
                        <a:t>Low</a:t>
                      </a:r>
                    </a:p>
                  </a:txBody>
                  <a:tcPr/>
                </a:tc>
                <a:tc>
                  <a:txBody>
                    <a:bodyPr/>
                    <a:lstStyle/>
                    <a:p>
                      <a:pPr algn="ctr"/>
                      <a:r>
                        <a:rPr lang="en-US" sz="1300" dirty="0"/>
                        <a:t>High</a:t>
                      </a:r>
                    </a:p>
                  </a:txBody>
                  <a:tcPr/>
                </a:tc>
                <a:tc>
                  <a:txBody>
                    <a:bodyPr/>
                    <a:lstStyle/>
                    <a:p>
                      <a:pPr algn="ctr"/>
                      <a:r>
                        <a:rPr lang="en-US" sz="1300" dirty="0"/>
                        <a:t>High</a:t>
                      </a:r>
                    </a:p>
                  </a:txBody>
                  <a:tcPr/>
                </a:tc>
                <a:tc>
                  <a:txBody>
                    <a:bodyPr/>
                    <a:lstStyle/>
                    <a:p>
                      <a:pPr algn="ctr"/>
                      <a:r>
                        <a:rPr lang="en-US" sz="1300" dirty="0"/>
                        <a:t>High</a:t>
                      </a:r>
                    </a:p>
                  </a:txBody>
                  <a:tcPr/>
                </a:tc>
                <a:tc>
                  <a:txBody>
                    <a:bodyPr/>
                    <a:lstStyle/>
                    <a:p>
                      <a:pPr algn="ctr"/>
                      <a:r>
                        <a:rPr lang="en-US" sz="1300" dirty="0"/>
                        <a:t>Dose-dependent</a:t>
                      </a:r>
                    </a:p>
                  </a:txBody>
                  <a:tcPr/>
                </a:tc>
                <a:extLst>
                  <a:ext uri="{0D108BD9-81ED-4DB2-BD59-A6C34878D82A}">
                    <a16:rowId xmlns:a16="http://schemas.microsoft.com/office/drawing/2014/main" val="2160090862"/>
                  </a:ext>
                </a:extLst>
              </a:tr>
              <a:tr h="370840">
                <a:tc>
                  <a:txBody>
                    <a:bodyPr/>
                    <a:lstStyle/>
                    <a:p>
                      <a:r>
                        <a:rPr lang="en-US" sz="1300" dirty="0"/>
                        <a:t>Lurasidone</a:t>
                      </a:r>
                    </a:p>
                  </a:txBody>
                  <a:tcPr/>
                </a:tc>
                <a:tc>
                  <a:txBody>
                    <a:bodyPr/>
                    <a:lstStyle/>
                    <a:p>
                      <a:pPr algn="ctr"/>
                      <a:r>
                        <a:rPr lang="en-US" sz="1300" dirty="0"/>
                        <a:t> Very low</a:t>
                      </a:r>
                    </a:p>
                  </a:txBody>
                  <a:tcPr/>
                </a:tc>
                <a:tc>
                  <a:txBody>
                    <a:bodyPr/>
                    <a:lstStyle/>
                    <a:p>
                      <a:pPr algn="ctr"/>
                      <a:r>
                        <a:rPr lang="en-US" sz="1300" dirty="0"/>
                        <a:t>Very 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Moderate</a:t>
                      </a:r>
                    </a:p>
                  </a:txBody>
                  <a:tcPr/>
                </a:tc>
                <a:tc>
                  <a:txBody>
                    <a:bodyPr/>
                    <a:lstStyle/>
                    <a:p>
                      <a:pPr algn="ctr"/>
                      <a:r>
                        <a:rPr lang="en-US" sz="1300" dirty="0"/>
                        <a:t>Low</a:t>
                      </a:r>
                    </a:p>
                  </a:txBody>
                  <a:tcPr/>
                </a:tc>
                <a:extLst>
                  <a:ext uri="{0D108BD9-81ED-4DB2-BD59-A6C34878D82A}">
                    <a16:rowId xmlns:a16="http://schemas.microsoft.com/office/drawing/2014/main" val="2402928063"/>
                  </a:ext>
                </a:extLst>
              </a:tr>
              <a:tr h="370840">
                <a:tc>
                  <a:txBody>
                    <a:bodyPr/>
                    <a:lstStyle/>
                    <a:p>
                      <a:r>
                        <a:rPr lang="en-US" sz="1300" dirty="0"/>
                        <a:t>Olanzapine</a:t>
                      </a:r>
                    </a:p>
                  </a:txBody>
                  <a:tcPr/>
                </a:tc>
                <a:tc>
                  <a:txBody>
                    <a:bodyPr/>
                    <a:lstStyle/>
                    <a:p>
                      <a:pPr algn="ctr"/>
                      <a:r>
                        <a:rPr lang="en-US" sz="1300" dirty="0"/>
                        <a:t>High</a:t>
                      </a:r>
                    </a:p>
                  </a:txBody>
                  <a:tcPr/>
                </a:tc>
                <a:tc>
                  <a:txBody>
                    <a:bodyPr/>
                    <a:lstStyle/>
                    <a:p>
                      <a:pPr algn="ctr"/>
                      <a:r>
                        <a:rPr lang="en-US" sz="1300" dirty="0"/>
                        <a:t>High</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Moderate</a:t>
                      </a:r>
                    </a:p>
                  </a:txBody>
                  <a:tcPr/>
                </a:tc>
                <a:tc>
                  <a:txBody>
                    <a:bodyPr/>
                    <a:lstStyle/>
                    <a:p>
                      <a:pPr algn="ctr"/>
                      <a:r>
                        <a:rPr lang="en-US" sz="1300" dirty="0"/>
                        <a:t>Moderate-High</a:t>
                      </a:r>
                    </a:p>
                  </a:txBody>
                  <a:tcPr/>
                </a:tc>
                <a:tc>
                  <a:txBody>
                    <a:bodyPr/>
                    <a:lstStyle/>
                    <a:p>
                      <a:pPr algn="ctr"/>
                      <a:r>
                        <a:rPr lang="en-US" sz="1300" dirty="0"/>
                        <a:t>Low</a:t>
                      </a:r>
                    </a:p>
                  </a:txBody>
                  <a:tcPr/>
                </a:tc>
                <a:tc>
                  <a:txBody>
                    <a:bodyPr/>
                    <a:lstStyle/>
                    <a:p>
                      <a:pPr algn="ctr"/>
                      <a:r>
                        <a:rPr lang="en-US" sz="1300" dirty="0"/>
                        <a:t>Low</a:t>
                      </a:r>
                    </a:p>
                  </a:txBody>
                  <a:tcPr/>
                </a:tc>
                <a:extLst>
                  <a:ext uri="{0D108BD9-81ED-4DB2-BD59-A6C34878D82A}">
                    <a16:rowId xmlns:a16="http://schemas.microsoft.com/office/drawing/2014/main" val="1714447449"/>
                  </a:ext>
                </a:extLst>
              </a:tr>
              <a:tr h="370840">
                <a:tc>
                  <a:txBody>
                    <a:bodyPr/>
                    <a:lstStyle/>
                    <a:p>
                      <a:r>
                        <a:rPr lang="en-US" sz="1300" dirty="0"/>
                        <a:t>Paliperidone</a:t>
                      </a:r>
                    </a:p>
                  </a:txBody>
                  <a:tcPr/>
                </a:tc>
                <a:tc>
                  <a:txBody>
                    <a:bodyPr/>
                    <a:lstStyle/>
                    <a:p>
                      <a:pPr algn="ctr"/>
                      <a:r>
                        <a:rPr lang="en-US" sz="1300" dirty="0"/>
                        <a:t>Moderate</a:t>
                      </a:r>
                    </a:p>
                  </a:txBody>
                  <a:tcPr/>
                </a:tc>
                <a:tc>
                  <a:txBody>
                    <a:bodyPr/>
                    <a:lstStyle/>
                    <a:p>
                      <a:pPr algn="ctr"/>
                      <a:r>
                        <a:rPr lang="en-US" sz="1300" dirty="0"/>
                        <a:t>Low</a:t>
                      </a:r>
                    </a:p>
                  </a:txBody>
                  <a:tcPr/>
                </a:tc>
                <a:tc>
                  <a:txBody>
                    <a:bodyPr/>
                    <a:lstStyle/>
                    <a:p>
                      <a:pPr algn="ctr"/>
                      <a:r>
                        <a:rPr lang="en-US" sz="1300" dirty="0"/>
                        <a:t>High</a:t>
                      </a:r>
                    </a:p>
                  </a:txBody>
                  <a:tcPr/>
                </a:tc>
                <a:tc>
                  <a:txBody>
                    <a:bodyPr/>
                    <a:lstStyle/>
                    <a:p>
                      <a:pPr algn="ctr"/>
                      <a:r>
                        <a:rPr lang="en-US" sz="1300" dirty="0"/>
                        <a:t>High</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Moderate</a:t>
                      </a:r>
                    </a:p>
                  </a:txBody>
                  <a:tcPr/>
                </a:tc>
                <a:tc>
                  <a:txBody>
                    <a:bodyPr/>
                    <a:lstStyle/>
                    <a:p>
                      <a:pPr algn="ctr"/>
                      <a:r>
                        <a:rPr lang="en-US" sz="1300" dirty="0"/>
                        <a:t>Low-moderate</a:t>
                      </a:r>
                    </a:p>
                  </a:txBody>
                  <a:tcPr/>
                </a:tc>
                <a:extLst>
                  <a:ext uri="{0D108BD9-81ED-4DB2-BD59-A6C34878D82A}">
                    <a16:rowId xmlns:a16="http://schemas.microsoft.com/office/drawing/2014/main" val="2963756506"/>
                  </a:ext>
                </a:extLst>
              </a:tr>
              <a:tr h="370840">
                <a:tc>
                  <a:txBody>
                    <a:bodyPr/>
                    <a:lstStyle/>
                    <a:p>
                      <a:r>
                        <a:rPr lang="en-US" sz="1300" dirty="0"/>
                        <a:t>Quetiapine</a:t>
                      </a:r>
                    </a:p>
                  </a:txBody>
                  <a:tcPr/>
                </a:tc>
                <a:tc>
                  <a:txBody>
                    <a:bodyPr/>
                    <a:lstStyle/>
                    <a:p>
                      <a:pPr algn="ctr"/>
                      <a:r>
                        <a:rPr lang="en-US" sz="1300" dirty="0"/>
                        <a:t>Moderate-high</a:t>
                      </a:r>
                    </a:p>
                  </a:txBody>
                  <a:tcPr/>
                </a:tc>
                <a:tc>
                  <a:txBody>
                    <a:bodyPr/>
                    <a:lstStyle/>
                    <a:p>
                      <a:pPr algn="ctr"/>
                      <a:r>
                        <a:rPr lang="en-US" sz="1300" dirty="0"/>
                        <a:t>Moderate-high</a:t>
                      </a:r>
                    </a:p>
                  </a:txBody>
                  <a:tcPr/>
                </a:tc>
                <a:tc>
                  <a:txBody>
                    <a:bodyPr/>
                    <a:lstStyle/>
                    <a:p>
                      <a:pPr algn="ctr"/>
                      <a:r>
                        <a:rPr lang="en-US" sz="1300" dirty="0"/>
                        <a:t>Very low</a:t>
                      </a:r>
                    </a:p>
                  </a:txBody>
                  <a:tcPr/>
                </a:tc>
                <a:tc>
                  <a:txBody>
                    <a:bodyPr/>
                    <a:lstStyle/>
                    <a:p>
                      <a:pPr algn="ctr"/>
                      <a:r>
                        <a:rPr lang="en-US" sz="1300" dirty="0"/>
                        <a:t>Low</a:t>
                      </a:r>
                    </a:p>
                  </a:txBody>
                  <a:tcPr/>
                </a:tc>
                <a:tc>
                  <a:txBody>
                    <a:bodyPr/>
                    <a:lstStyle/>
                    <a:p>
                      <a:pPr algn="ctr"/>
                      <a:r>
                        <a:rPr lang="en-US" sz="1300" dirty="0"/>
                        <a:t>Moderate-high</a:t>
                      </a:r>
                    </a:p>
                  </a:txBody>
                  <a:tcPr/>
                </a:tc>
                <a:tc>
                  <a:txBody>
                    <a:bodyPr/>
                    <a:lstStyle/>
                    <a:p>
                      <a:pPr algn="ctr"/>
                      <a:r>
                        <a:rPr lang="en-US" sz="1300" dirty="0"/>
                        <a:t>Moderate</a:t>
                      </a:r>
                    </a:p>
                  </a:txBody>
                  <a:tcPr/>
                </a:tc>
                <a:tc>
                  <a:txBody>
                    <a:bodyPr/>
                    <a:lstStyle/>
                    <a:p>
                      <a:pPr algn="ctr"/>
                      <a:r>
                        <a:rPr lang="en-US" sz="1300" dirty="0"/>
                        <a:t>Moderate-high</a:t>
                      </a:r>
                    </a:p>
                  </a:txBody>
                  <a:tcPr/>
                </a:tc>
                <a:tc>
                  <a:txBody>
                    <a:bodyPr/>
                    <a:lstStyle/>
                    <a:p>
                      <a:pPr algn="ctr"/>
                      <a:r>
                        <a:rPr lang="en-US" sz="1300" dirty="0"/>
                        <a:t>Moderate-high</a:t>
                      </a:r>
                    </a:p>
                  </a:txBody>
                  <a:tcPr/>
                </a:tc>
                <a:extLst>
                  <a:ext uri="{0D108BD9-81ED-4DB2-BD59-A6C34878D82A}">
                    <a16:rowId xmlns:a16="http://schemas.microsoft.com/office/drawing/2014/main" val="1200096463"/>
                  </a:ext>
                </a:extLst>
              </a:tr>
              <a:tr h="370840">
                <a:tc>
                  <a:txBody>
                    <a:bodyPr/>
                    <a:lstStyle/>
                    <a:p>
                      <a:r>
                        <a:rPr lang="en-US" sz="1300" dirty="0"/>
                        <a:t>Risperidone</a:t>
                      </a:r>
                    </a:p>
                  </a:txBody>
                  <a:tcPr/>
                </a:tc>
                <a:tc>
                  <a:txBody>
                    <a:bodyPr/>
                    <a:lstStyle/>
                    <a:p>
                      <a:pPr algn="ctr"/>
                      <a:r>
                        <a:rPr lang="en-US" sz="1300" dirty="0"/>
                        <a:t>Moderate</a:t>
                      </a:r>
                    </a:p>
                  </a:txBody>
                  <a:tcPr/>
                </a:tc>
                <a:tc>
                  <a:txBody>
                    <a:bodyPr/>
                    <a:lstStyle/>
                    <a:p>
                      <a:pPr algn="ctr"/>
                      <a:r>
                        <a:rPr lang="en-US" sz="1300" dirty="0"/>
                        <a:t>Low</a:t>
                      </a:r>
                    </a:p>
                  </a:txBody>
                  <a:tcPr/>
                </a:tc>
                <a:tc>
                  <a:txBody>
                    <a:bodyPr/>
                    <a:lstStyle/>
                    <a:p>
                      <a:pPr algn="ctr"/>
                      <a:r>
                        <a:rPr lang="en-US" sz="1300" dirty="0"/>
                        <a:t>High</a:t>
                      </a:r>
                    </a:p>
                  </a:txBody>
                  <a:tcPr/>
                </a:tc>
                <a:tc>
                  <a:txBody>
                    <a:bodyPr/>
                    <a:lstStyle/>
                    <a:p>
                      <a:pPr algn="ctr"/>
                      <a:r>
                        <a:rPr lang="en-US" sz="1300" dirty="0"/>
                        <a:t>Moderate-high</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Moderate</a:t>
                      </a:r>
                    </a:p>
                  </a:txBody>
                  <a:tcPr/>
                </a:tc>
                <a:tc>
                  <a:txBody>
                    <a:bodyPr/>
                    <a:lstStyle/>
                    <a:p>
                      <a:pPr algn="ctr"/>
                      <a:r>
                        <a:rPr lang="en-US" sz="1300" dirty="0"/>
                        <a:t>Moderate</a:t>
                      </a:r>
                    </a:p>
                  </a:txBody>
                  <a:tcPr/>
                </a:tc>
                <a:extLst>
                  <a:ext uri="{0D108BD9-81ED-4DB2-BD59-A6C34878D82A}">
                    <a16:rowId xmlns:a16="http://schemas.microsoft.com/office/drawing/2014/main" val="2226433537"/>
                  </a:ext>
                </a:extLst>
              </a:tr>
              <a:tr h="370840">
                <a:tc>
                  <a:txBody>
                    <a:bodyPr/>
                    <a:lstStyle/>
                    <a:p>
                      <a:r>
                        <a:rPr lang="en-US" sz="1300" dirty="0"/>
                        <a:t>Ziprasidone</a:t>
                      </a:r>
                    </a:p>
                  </a:txBody>
                  <a:tcPr/>
                </a:tc>
                <a:tc>
                  <a:txBody>
                    <a:bodyPr/>
                    <a:lstStyle/>
                    <a:p>
                      <a:pPr algn="ctr"/>
                      <a:r>
                        <a:rPr lang="en-US" sz="1300" dirty="0"/>
                        <a:t>Very low</a:t>
                      </a:r>
                    </a:p>
                  </a:txBody>
                  <a:tcPr/>
                </a:tc>
                <a:tc>
                  <a:txBody>
                    <a:bodyPr/>
                    <a:lstStyle/>
                    <a:p>
                      <a:pPr algn="ctr"/>
                      <a:r>
                        <a:rPr lang="en-US" sz="1300" dirty="0"/>
                        <a:t>Very 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Low</a:t>
                      </a:r>
                    </a:p>
                  </a:txBody>
                  <a:tcPr/>
                </a:tc>
                <a:tc>
                  <a:txBody>
                    <a:bodyPr/>
                    <a:lstStyle/>
                    <a:p>
                      <a:pPr algn="ctr"/>
                      <a:r>
                        <a:rPr lang="en-US" sz="1300" dirty="0"/>
                        <a:t>High</a:t>
                      </a:r>
                    </a:p>
                  </a:txBody>
                  <a:tcPr/>
                </a:tc>
                <a:extLst>
                  <a:ext uri="{0D108BD9-81ED-4DB2-BD59-A6C34878D82A}">
                    <a16:rowId xmlns:a16="http://schemas.microsoft.com/office/drawing/2014/main" val="613958006"/>
                  </a:ext>
                </a:extLst>
              </a:tr>
            </a:tbl>
          </a:graphicData>
        </a:graphic>
      </p:graphicFrame>
      <p:sp>
        <p:nvSpPr>
          <p:cNvPr id="6" name="TextBox 5">
            <a:extLst>
              <a:ext uri="{FF2B5EF4-FFF2-40B4-BE49-F238E27FC236}">
                <a16:creationId xmlns:a16="http://schemas.microsoft.com/office/drawing/2014/main" id="{F4FEE8F5-F483-4D01-93F5-130585044BA1}"/>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542848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5FA2-30D1-4352-8536-FA6DF0FD70F7}"/>
              </a:ext>
            </a:extLst>
          </p:cNvPr>
          <p:cNvSpPr>
            <a:spLocks noGrp="1"/>
          </p:cNvSpPr>
          <p:nvPr>
            <p:ph type="title"/>
          </p:nvPr>
        </p:nvSpPr>
        <p:spPr/>
        <p:txBody>
          <a:bodyPr/>
          <a:lstStyle/>
          <a:p>
            <a:r>
              <a:rPr lang="en-US" dirty="0">
                <a:latin typeface="+mn-lt"/>
              </a:rPr>
              <a:t>Side Effects</a:t>
            </a:r>
          </a:p>
        </p:txBody>
      </p:sp>
      <p:sp>
        <p:nvSpPr>
          <p:cNvPr id="3" name="Content Placeholder 2">
            <a:extLst>
              <a:ext uri="{FF2B5EF4-FFF2-40B4-BE49-F238E27FC236}">
                <a16:creationId xmlns:a16="http://schemas.microsoft.com/office/drawing/2014/main" id="{C8F88F77-7557-4877-9148-5C9DBE3153AE}"/>
              </a:ext>
            </a:extLst>
          </p:cNvPr>
          <p:cNvSpPr>
            <a:spLocks noGrp="1"/>
          </p:cNvSpPr>
          <p:nvPr>
            <p:ph idx="1"/>
          </p:nvPr>
        </p:nvSpPr>
        <p:spPr/>
        <p:txBody>
          <a:bodyPr/>
          <a:lstStyle/>
          <a:p>
            <a:r>
              <a:rPr lang="en-US" dirty="0">
                <a:latin typeface="+mn-lt"/>
              </a:rPr>
              <a:t>Black Box Warning</a:t>
            </a:r>
          </a:p>
          <a:p>
            <a:pPr lvl="1"/>
            <a:r>
              <a:rPr lang="en-US" dirty="0">
                <a:latin typeface="+mn-lt"/>
              </a:rPr>
              <a:t>Increased mortality in elderly patients </a:t>
            </a:r>
          </a:p>
          <a:p>
            <a:pPr marL="342900" lvl="1" indent="0">
              <a:buNone/>
            </a:pPr>
            <a:r>
              <a:rPr lang="en-US" dirty="0">
                <a:latin typeface="+mn-lt"/>
              </a:rPr>
              <a:t>with dementia-related psychosis</a:t>
            </a:r>
          </a:p>
        </p:txBody>
      </p:sp>
      <p:pic>
        <p:nvPicPr>
          <p:cNvPr id="5" name="Graphic 4" descr="Exclamation mark">
            <a:extLst>
              <a:ext uri="{FF2B5EF4-FFF2-40B4-BE49-F238E27FC236}">
                <a16:creationId xmlns:a16="http://schemas.microsoft.com/office/drawing/2014/main" id="{1900AF8F-A58F-4DB8-B38B-A38AA09406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226">
            <a:off x="6475158" y="961893"/>
            <a:ext cx="1818947" cy="1818947"/>
          </a:xfrm>
          <a:prstGeom prst="rect">
            <a:avLst/>
          </a:prstGeom>
        </p:spPr>
      </p:pic>
      <p:pic>
        <p:nvPicPr>
          <p:cNvPr id="6" name="Picture 5">
            <a:extLst>
              <a:ext uri="{FF2B5EF4-FFF2-40B4-BE49-F238E27FC236}">
                <a16:creationId xmlns:a16="http://schemas.microsoft.com/office/drawing/2014/main" id="{C349DA16-C399-45F2-A965-F350D833A66C}"/>
              </a:ext>
            </a:extLst>
          </p:cNvPr>
          <p:cNvPicPr>
            <a:picLocks noChangeAspect="1"/>
          </p:cNvPicPr>
          <p:nvPr/>
        </p:nvPicPr>
        <p:blipFill>
          <a:blip r:embed="rId5"/>
          <a:stretch>
            <a:fillRect/>
          </a:stretch>
        </p:blipFill>
        <p:spPr>
          <a:xfrm>
            <a:off x="3570889" y="3001733"/>
            <a:ext cx="5059417" cy="904875"/>
          </a:xfrm>
          <a:prstGeom prst="rect">
            <a:avLst/>
          </a:prstGeom>
        </p:spPr>
      </p:pic>
      <p:sp>
        <p:nvSpPr>
          <p:cNvPr id="7" name="TextBox 6">
            <a:extLst>
              <a:ext uri="{FF2B5EF4-FFF2-40B4-BE49-F238E27FC236}">
                <a16:creationId xmlns:a16="http://schemas.microsoft.com/office/drawing/2014/main" id="{D4B81C14-2EC8-4D8D-9FE3-787D01C9BCFD}"/>
              </a:ext>
            </a:extLst>
          </p:cNvPr>
          <p:cNvSpPr txBox="1"/>
          <p:nvPr/>
        </p:nvSpPr>
        <p:spPr>
          <a:xfrm>
            <a:off x="4099034" y="4912668"/>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621263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388E-E29B-409A-89AB-DD0A40129732}"/>
              </a:ext>
            </a:extLst>
          </p:cNvPr>
          <p:cNvSpPr>
            <a:spLocks noGrp="1"/>
          </p:cNvSpPr>
          <p:nvPr>
            <p:ph type="title"/>
          </p:nvPr>
        </p:nvSpPr>
        <p:spPr/>
        <p:txBody>
          <a:bodyPr/>
          <a:lstStyle/>
          <a:p>
            <a:r>
              <a:rPr lang="en-US" dirty="0">
                <a:latin typeface="+mn-lt"/>
              </a:rPr>
              <a:t>Antipsychotic Non-Adherence</a:t>
            </a:r>
          </a:p>
        </p:txBody>
      </p:sp>
      <p:graphicFrame>
        <p:nvGraphicFramePr>
          <p:cNvPr id="6" name="Content Placeholder 5">
            <a:extLst>
              <a:ext uri="{FF2B5EF4-FFF2-40B4-BE49-F238E27FC236}">
                <a16:creationId xmlns:a16="http://schemas.microsoft.com/office/drawing/2014/main" id="{9EC57711-767D-4DE8-AD82-D9F3E4064E42}"/>
              </a:ext>
            </a:extLst>
          </p:cNvPr>
          <p:cNvGraphicFramePr>
            <a:graphicFrameLocks noGrp="1"/>
          </p:cNvGraphicFramePr>
          <p:nvPr>
            <p:ph idx="1"/>
          </p:nvPr>
        </p:nvGraphicFramePr>
        <p:xfrm>
          <a:off x="457200" y="1044575"/>
          <a:ext cx="822960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EF09E22-24B6-4087-8403-3892DFC88BCD}"/>
              </a:ext>
            </a:extLst>
          </p:cNvPr>
          <p:cNvSpPr txBox="1"/>
          <p:nvPr/>
        </p:nvSpPr>
        <p:spPr>
          <a:xfrm>
            <a:off x="3573919" y="4912668"/>
            <a:ext cx="5628804" cy="230832"/>
          </a:xfrm>
          <a:prstGeom prst="rect">
            <a:avLst/>
          </a:prstGeom>
          <a:noFill/>
        </p:spPr>
        <p:txBody>
          <a:bodyPr wrap="square" rtlCol="0">
            <a:spAutoFit/>
          </a:bodyPr>
          <a:lstStyle/>
          <a:p>
            <a:r>
              <a:rPr lang="en-US" sz="900" dirty="0" err="1"/>
              <a:t>Lauriella</a:t>
            </a:r>
            <a:r>
              <a:rPr lang="en-US" sz="900" dirty="0"/>
              <a:t> J, Campbell A. Pharmacology for schizophrenia: Long-acting injectable antipsychotic drugs. UpToDate, 2019.</a:t>
            </a:r>
          </a:p>
        </p:txBody>
      </p:sp>
    </p:spTree>
    <p:extLst>
      <p:ext uri="{BB962C8B-B14F-4D97-AF65-F5344CB8AC3E}">
        <p14:creationId xmlns:p14="http://schemas.microsoft.com/office/powerpoint/2010/main" val="1134716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EB45-9F78-407C-A696-D6A13A788386}"/>
              </a:ext>
            </a:extLst>
          </p:cNvPr>
          <p:cNvSpPr>
            <a:spLocks noGrp="1"/>
          </p:cNvSpPr>
          <p:nvPr>
            <p:ph type="title"/>
          </p:nvPr>
        </p:nvSpPr>
        <p:spPr/>
        <p:txBody>
          <a:bodyPr/>
          <a:lstStyle/>
          <a:p>
            <a:r>
              <a:rPr lang="en-US" dirty="0">
                <a:latin typeface="+mn-lt"/>
              </a:rPr>
              <a:t>Long-Acting Injectables (LAI)</a:t>
            </a:r>
          </a:p>
        </p:txBody>
      </p:sp>
      <p:sp>
        <p:nvSpPr>
          <p:cNvPr id="3" name="Content Placeholder 2">
            <a:extLst>
              <a:ext uri="{FF2B5EF4-FFF2-40B4-BE49-F238E27FC236}">
                <a16:creationId xmlns:a16="http://schemas.microsoft.com/office/drawing/2014/main" id="{EDB5CE99-29CF-4342-8595-ED16231C8946}"/>
              </a:ext>
            </a:extLst>
          </p:cNvPr>
          <p:cNvSpPr>
            <a:spLocks noGrp="1"/>
          </p:cNvSpPr>
          <p:nvPr>
            <p:ph idx="1"/>
          </p:nvPr>
        </p:nvSpPr>
        <p:spPr/>
        <p:txBody>
          <a:bodyPr/>
          <a:lstStyle/>
          <a:p>
            <a:r>
              <a:rPr lang="en-US" dirty="0">
                <a:latin typeface="+mn-lt"/>
              </a:rPr>
              <a:t>Indications for LAI antipsychotics:</a:t>
            </a:r>
          </a:p>
          <a:p>
            <a:pPr lvl="1"/>
            <a:r>
              <a:rPr lang="en-US" dirty="0">
                <a:latin typeface="+mn-lt"/>
              </a:rPr>
              <a:t>Good response to an oral antipsychotic</a:t>
            </a:r>
          </a:p>
          <a:p>
            <a:pPr lvl="1"/>
            <a:r>
              <a:rPr lang="en-US" dirty="0">
                <a:latin typeface="+mn-lt"/>
              </a:rPr>
              <a:t>Poor medication adherence, leading to relapse </a:t>
            </a:r>
          </a:p>
        </p:txBody>
      </p:sp>
    </p:spTree>
    <p:extLst>
      <p:ext uri="{BB962C8B-B14F-4D97-AF65-F5344CB8AC3E}">
        <p14:creationId xmlns:p14="http://schemas.microsoft.com/office/powerpoint/2010/main" val="1710210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410B-B320-441F-92FF-4F9DA1EFA3F4}"/>
              </a:ext>
            </a:extLst>
          </p:cNvPr>
          <p:cNvSpPr>
            <a:spLocks noGrp="1"/>
          </p:cNvSpPr>
          <p:nvPr>
            <p:ph type="title"/>
          </p:nvPr>
        </p:nvSpPr>
        <p:spPr/>
        <p:txBody>
          <a:bodyPr/>
          <a:lstStyle/>
          <a:p>
            <a:r>
              <a:rPr lang="en-US" dirty="0">
                <a:latin typeface="+mn-lt"/>
              </a:rPr>
              <a:t>First Generation LAI</a:t>
            </a:r>
          </a:p>
        </p:txBody>
      </p:sp>
      <p:graphicFrame>
        <p:nvGraphicFramePr>
          <p:cNvPr id="4" name="Content Placeholder 3">
            <a:extLst>
              <a:ext uri="{FF2B5EF4-FFF2-40B4-BE49-F238E27FC236}">
                <a16:creationId xmlns:a16="http://schemas.microsoft.com/office/drawing/2014/main" id="{66C87388-2C50-44E0-AB79-C1CAFCCFA3D4}"/>
              </a:ext>
            </a:extLst>
          </p:cNvPr>
          <p:cNvGraphicFramePr>
            <a:graphicFrameLocks noGrp="1"/>
          </p:cNvGraphicFramePr>
          <p:nvPr>
            <p:ph idx="1"/>
            <p:extLst>
              <p:ext uri="{D42A27DB-BD31-4B8C-83A1-F6EECF244321}">
                <p14:modId xmlns:p14="http://schemas.microsoft.com/office/powerpoint/2010/main" val="3461440686"/>
              </p:ext>
            </p:extLst>
          </p:nvPr>
        </p:nvGraphicFramePr>
        <p:xfrm>
          <a:off x="457200" y="1044575"/>
          <a:ext cx="8229600" cy="25147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918000656"/>
                    </a:ext>
                  </a:extLst>
                </a:gridCol>
                <a:gridCol w="2743200">
                  <a:extLst>
                    <a:ext uri="{9D8B030D-6E8A-4147-A177-3AD203B41FA5}">
                      <a16:colId xmlns:a16="http://schemas.microsoft.com/office/drawing/2014/main" val="1275593909"/>
                    </a:ext>
                  </a:extLst>
                </a:gridCol>
                <a:gridCol w="2743200">
                  <a:extLst>
                    <a:ext uri="{9D8B030D-6E8A-4147-A177-3AD203B41FA5}">
                      <a16:colId xmlns:a16="http://schemas.microsoft.com/office/drawing/2014/main" val="597187958"/>
                    </a:ext>
                  </a:extLst>
                </a:gridCol>
              </a:tblGrid>
              <a:tr h="502957">
                <a:tc>
                  <a:txBody>
                    <a:bodyPr/>
                    <a:lstStyle/>
                    <a:p>
                      <a:endParaRPr lang="en-US" dirty="0"/>
                    </a:p>
                  </a:txBody>
                  <a:tcPr/>
                </a:tc>
                <a:tc>
                  <a:txBody>
                    <a:bodyPr/>
                    <a:lstStyle/>
                    <a:p>
                      <a:r>
                        <a:rPr lang="en-US" dirty="0"/>
                        <a:t>Fluphenazine decanoate</a:t>
                      </a:r>
                    </a:p>
                  </a:txBody>
                  <a:tcPr/>
                </a:tc>
                <a:tc>
                  <a:txBody>
                    <a:bodyPr/>
                    <a:lstStyle/>
                    <a:p>
                      <a:r>
                        <a:rPr lang="en-US" dirty="0"/>
                        <a:t>Haloperidol decanoate</a:t>
                      </a:r>
                    </a:p>
                  </a:txBody>
                  <a:tcPr/>
                </a:tc>
                <a:extLst>
                  <a:ext uri="{0D108BD9-81ED-4DB2-BD59-A6C34878D82A}">
                    <a16:rowId xmlns:a16="http://schemas.microsoft.com/office/drawing/2014/main" val="3790522521"/>
                  </a:ext>
                </a:extLst>
              </a:tr>
              <a:tr h="502957">
                <a:tc>
                  <a:txBody>
                    <a:bodyPr/>
                    <a:lstStyle/>
                    <a:p>
                      <a:r>
                        <a:rPr lang="en-US" dirty="0"/>
                        <a:t>Injection interval</a:t>
                      </a:r>
                    </a:p>
                  </a:txBody>
                  <a:tcPr/>
                </a:tc>
                <a:tc>
                  <a:txBody>
                    <a:bodyPr/>
                    <a:lstStyle/>
                    <a:p>
                      <a:r>
                        <a:rPr lang="en-US" dirty="0"/>
                        <a:t>2 to 4 weeks</a:t>
                      </a:r>
                    </a:p>
                  </a:txBody>
                  <a:tcPr/>
                </a:tc>
                <a:tc>
                  <a:txBody>
                    <a:bodyPr/>
                    <a:lstStyle/>
                    <a:p>
                      <a:r>
                        <a:rPr lang="en-US" dirty="0"/>
                        <a:t>4 weeks</a:t>
                      </a:r>
                    </a:p>
                  </a:txBody>
                  <a:tcPr/>
                </a:tc>
                <a:extLst>
                  <a:ext uri="{0D108BD9-81ED-4DB2-BD59-A6C34878D82A}">
                    <a16:rowId xmlns:a16="http://schemas.microsoft.com/office/drawing/2014/main" val="3535938388"/>
                  </a:ext>
                </a:extLst>
              </a:tr>
              <a:tr h="502957">
                <a:tc>
                  <a:txBody>
                    <a:bodyPr/>
                    <a:lstStyle/>
                    <a:p>
                      <a:r>
                        <a:rPr lang="en-US" dirty="0"/>
                        <a:t>Usual dose range (adult)</a:t>
                      </a:r>
                    </a:p>
                  </a:txBody>
                  <a:tcPr/>
                </a:tc>
                <a:tc>
                  <a:txBody>
                    <a:bodyPr/>
                    <a:lstStyle/>
                    <a:p>
                      <a:r>
                        <a:rPr lang="en-US" dirty="0"/>
                        <a:t>12.5 to 100 mg</a:t>
                      </a:r>
                    </a:p>
                  </a:txBody>
                  <a:tcPr/>
                </a:tc>
                <a:tc>
                  <a:txBody>
                    <a:bodyPr/>
                    <a:lstStyle/>
                    <a:p>
                      <a:r>
                        <a:rPr lang="en-US" dirty="0"/>
                        <a:t>20 to 450 mg</a:t>
                      </a:r>
                    </a:p>
                  </a:txBody>
                  <a:tcPr/>
                </a:tc>
                <a:extLst>
                  <a:ext uri="{0D108BD9-81ED-4DB2-BD59-A6C34878D82A}">
                    <a16:rowId xmlns:a16="http://schemas.microsoft.com/office/drawing/2014/main" val="1452460664"/>
                  </a:ext>
                </a:extLst>
              </a:tr>
              <a:tr h="502957">
                <a:tc>
                  <a:txBody>
                    <a:bodyPr/>
                    <a:lstStyle/>
                    <a:p>
                      <a:r>
                        <a:rPr lang="en-US" dirty="0"/>
                        <a:t>Oral tablet overlap</a:t>
                      </a:r>
                    </a:p>
                  </a:txBody>
                  <a:tcPr/>
                </a:tc>
                <a:tc>
                  <a:txBody>
                    <a:bodyPr/>
                    <a:lstStyle/>
                    <a:p>
                      <a:r>
                        <a:rPr lang="en-US" dirty="0"/>
                        <a:t>7 to 14 days</a:t>
                      </a:r>
                    </a:p>
                  </a:txBody>
                  <a:tcPr/>
                </a:tc>
                <a:tc>
                  <a:txBody>
                    <a:bodyPr/>
                    <a:lstStyle/>
                    <a:p>
                      <a:r>
                        <a:rPr lang="en-US" dirty="0"/>
                        <a:t>Not necessary if loading dose given</a:t>
                      </a:r>
                    </a:p>
                  </a:txBody>
                  <a:tcPr/>
                </a:tc>
                <a:extLst>
                  <a:ext uri="{0D108BD9-81ED-4DB2-BD59-A6C34878D82A}">
                    <a16:rowId xmlns:a16="http://schemas.microsoft.com/office/drawing/2014/main" val="3594877804"/>
                  </a:ext>
                </a:extLst>
              </a:tr>
              <a:tr h="502957">
                <a:tc>
                  <a:txBody>
                    <a:bodyPr/>
                    <a:lstStyle/>
                    <a:p>
                      <a:r>
                        <a:rPr lang="en-US" dirty="0"/>
                        <a:t>Injection site</a:t>
                      </a:r>
                    </a:p>
                  </a:txBody>
                  <a:tcPr/>
                </a:tc>
                <a:tc>
                  <a:txBody>
                    <a:bodyPr/>
                    <a:lstStyle/>
                    <a:p>
                      <a:r>
                        <a:rPr lang="en-US" dirty="0"/>
                        <a:t>Gluteal</a:t>
                      </a:r>
                    </a:p>
                  </a:txBody>
                  <a:tcPr/>
                </a:tc>
                <a:tc>
                  <a:txBody>
                    <a:bodyPr/>
                    <a:lstStyle/>
                    <a:p>
                      <a:r>
                        <a:rPr lang="en-US" dirty="0"/>
                        <a:t>Gluteal</a:t>
                      </a:r>
                    </a:p>
                  </a:txBody>
                  <a:tcPr/>
                </a:tc>
                <a:extLst>
                  <a:ext uri="{0D108BD9-81ED-4DB2-BD59-A6C34878D82A}">
                    <a16:rowId xmlns:a16="http://schemas.microsoft.com/office/drawing/2014/main" val="269751855"/>
                  </a:ext>
                </a:extLst>
              </a:tr>
            </a:tbl>
          </a:graphicData>
        </a:graphic>
      </p:graphicFrame>
      <p:sp>
        <p:nvSpPr>
          <p:cNvPr id="5" name="TextBox 4">
            <a:extLst>
              <a:ext uri="{FF2B5EF4-FFF2-40B4-BE49-F238E27FC236}">
                <a16:creationId xmlns:a16="http://schemas.microsoft.com/office/drawing/2014/main" id="{55C6B439-2A82-4F58-8615-675765668BAF}"/>
              </a:ext>
            </a:extLst>
          </p:cNvPr>
          <p:cNvSpPr txBox="1"/>
          <p:nvPr/>
        </p:nvSpPr>
        <p:spPr>
          <a:xfrm>
            <a:off x="2032839" y="4897279"/>
            <a:ext cx="7186731" cy="246221"/>
          </a:xfrm>
          <a:prstGeom prst="rect">
            <a:avLst/>
          </a:prstGeom>
          <a:noFill/>
        </p:spPr>
        <p:txBody>
          <a:bodyPr wrap="square" rtlCol="0">
            <a:spAutoFit/>
          </a:bodyPr>
          <a:lstStyle/>
          <a:p>
            <a:r>
              <a:rPr lang="en-US" sz="1000" dirty="0" err="1"/>
              <a:t>Lauriella</a:t>
            </a:r>
            <a:r>
              <a:rPr lang="en-US" sz="1000" dirty="0"/>
              <a:t> J, Campbell A. Dosage and administration of long-acting injectable antipsychotics for schizophrenia in adults. UpToDate, 2019.</a:t>
            </a:r>
          </a:p>
        </p:txBody>
      </p:sp>
    </p:spTree>
    <p:extLst>
      <p:ext uri="{BB962C8B-B14F-4D97-AF65-F5344CB8AC3E}">
        <p14:creationId xmlns:p14="http://schemas.microsoft.com/office/powerpoint/2010/main" val="2892829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530C-C93C-437D-A1FF-7C27907AF4B5}"/>
              </a:ext>
            </a:extLst>
          </p:cNvPr>
          <p:cNvSpPr>
            <a:spLocks noGrp="1"/>
          </p:cNvSpPr>
          <p:nvPr>
            <p:ph type="title"/>
          </p:nvPr>
        </p:nvSpPr>
        <p:spPr/>
        <p:txBody>
          <a:bodyPr/>
          <a:lstStyle/>
          <a:p>
            <a:r>
              <a:rPr lang="en-US" dirty="0">
                <a:latin typeface="+mn-lt"/>
              </a:rPr>
              <a:t>Second Generation LAI</a:t>
            </a:r>
          </a:p>
        </p:txBody>
      </p:sp>
      <p:graphicFrame>
        <p:nvGraphicFramePr>
          <p:cNvPr id="4" name="Content Placeholder 3">
            <a:extLst>
              <a:ext uri="{FF2B5EF4-FFF2-40B4-BE49-F238E27FC236}">
                <a16:creationId xmlns:a16="http://schemas.microsoft.com/office/drawing/2014/main" id="{A180E8C2-9810-4851-8FD5-5518A4E1BB0B}"/>
              </a:ext>
            </a:extLst>
          </p:cNvPr>
          <p:cNvGraphicFramePr>
            <a:graphicFrameLocks noGrp="1"/>
          </p:cNvGraphicFramePr>
          <p:nvPr>
            <p:ph idx="1"/>
          </p:nvPr>
        </p:nvGraphicFramePr>
        <p:xfrm>
          <a:off x="188926" y="876152"/>
          <a:ext cx="8766150" cy="4022852"/>
        </p:xfrm>
        <a:graphic>
          <a:graphicData uri="http://schemas.openxmlformats.org/drawingml/2006/table">
            <a:tbl>
              <a:tblPr firstRow="1" bandRow="1">
                <a:tableStyleId>{5C22544A-7EE6-4342-B048-85BDC9FD1C3A}</a:tableStyleId>
              </a:tblPr>
              <a:tblGrid>
                <a:gridCol w="1461025">
                  <a:extLst>
                    <a:ext uri="{9D8B030D-6E8A-4147-A177-3AD203B41FA5}">
                      <a16:colId xmlns:a16="http://schemas.microsoft.com/office/drawing/2014/main" val="75031986"/>
                    </a:ext>
                  </a:extLst>
                </a:gridCol>
                <a:gridCol w="1461025">
                  <a:extLst>
                    <a:ext uri="{9D8B030D-6E8A-4147-A177-3AD203B41FA5}">
                      <a16:colId xmlns:a16="http://schemas.microsoft.com/office/drawing/2014/main" val="2557165586"/>
                    </a:ext>
                  </a:extLst>
                </a:gridCol>
                <a:gridCol w="1461025">
                  <a:extLst>
                    <a:ext uri="{9D8B030D-6E8A-4147-A177-3AD203B41FA5}">
                      <a16:colId xmlns:a16="http://schemas.microsoft.com/office/drawing/2014/main" val="3148373192"/>
                    </a:ext>
                  </a:extLst>
                </a:gridCol>
                <a:gridCol w="1461025">
                  <a:extLst>
                    <a:ext uri="{9D8B030D-6E8A-4147-A177-3AD203B41FA5}">
                      <a16:colId xmlns:a16="http://schemas.microsoft.com/office/drawing/2014/main" val="1880368648"/>
                    </a:ext>
                  </a:extLst>
                </a:gridCol>
                <a:gridCol w="1461025">
                  <a:extLst>
                    <a:ext uri="{9D8B030D-6E8A-4147-A177-3AD203B41FA5}">
                      <a16:colId xmlns:a16="http://schemas.microsoft.com/office/drawing/2014/main" val="3283939833"/>
                    </a:ext>
                  </a:extLst>
                </a:gridCol>
                <a:gridCol w="1461025">
                  <a:extLst>
                    <a:ext uri="{9D8B030D-6E8A-4147-A177-3AD203B41FA5}">
                      <a16:colId xmlns:a16="http://schemas.microsoft.com/office/drawing/2014/main" val="1396239760"/>
                    </a:ext>
                  </a:extLst>
                </a:gridCol>
              </a:tblGrid>
              <a:tr h="643517">
                <a:tc>
                  <a:txBody>
                    <a:bodyPr/>
                    <a:lstStyle/>
                    <a:p>
                      <a:endParaRPr lang="en-US" dirty="0"/>
                    </a:p>
                  </a:txBody>
                  <a:tcPr/>
                </a:tc>
                <a:tc>
                  <a:txBody>
                    <a:bodyPr/>
                    <a:lstStyle/>
                    <a:p>
                      <a:r>
                        <a:rPr lang="en-US" dirty="0"/>
                        <a:t>Abilify </a:t>
                      </a:r>
                      <a:r>
                        <a:rPr lang="en-US" dirty="0" err="1"/>
                        <a:t>Maintena</a:t>
                      </a:r>
                      <a:endParaRPr lang="en-US" dirty="0"/>
                    </a:p>
                    <a:p>
                      <a:r>
                        <a:rPr lang="en-US" dirty="0"/>
                        <a:t>(aripiprazole ER)</a:t>
                      </a:r>
                    </a:p>
                  </a:txBody>
                  <a:tcPr/>
                </a:tc>
                <a:tc>
                  <a:txBody>
                    <a:bodyPr/>
                    <a:lstStyle/>
                    <a:p>
                      <a:r>
                        <a:rPr lang="en-US" dirty="0" err="1"/>
                        <a:t>Aristada</a:t>
                      </a:r>
                      <a:endParaRPr lang="en-US" dirty="0"/>
                    </a:p>
                    <a:p>
                      <a:r>
                        <a:rPr lang="en-US" dirty="0"/>
                        <a:t>(aripiprazole </a:t>
                      </a:r>
                      <a:r>
                        <a:rPr lang="en-US" dirty="0" err="1"/>
                        <a:t>lauroxil</a:t>
                      </a:r>
                      <a:r>
                        <a:rPr lang="en-US" dirty="0"/>
                        <a:t>)</a:t>
                      </a:r>
                    </a:p>
                  </a:txBody>
                  <a:tcPr/>
                </a:tc>
                <a:tc>
                  <a:txBody>
                    <a:bodyPr/>
                    <a:lstStyle/>
                    <a:p>
                      <a:r>
                        <a:rPr lang="en-US" dirty="0"/>
                        <a:t>Invega </a:t>
                      </a:r>
                      <a:r>
                        <a:rPr lang="en-US" dirty="0" err="1"/>
                        <a:t>Sustenna</a:t>
                      </a:r>
                      <a:endParaRPr lang="en-US" dirty="0"/>
                    </a:p>
                    <a:p>
                      <a:r>
                        <a:rPr lang="en-US" dirty="0"/>
                        <a:t>(paliperidone palmitate)</a:t>
                      </a:r>
                    </a:p>
                  </a:txBody>
                  <a:tcPr/>
                </a:tc>
                <a:tc>
                  <a:txBody>
                    <a:bodyPr/>
                    <a:lstStyle/>
                    <a:p>
                      <a:r>
                        <a:rPr lang="en-US" dirty="0"/>
                        <a:t>Invega </a:t>
                      </a:r>
                      <a:r>
                        <a:rPr lang="en-US" dirty="0" err="1"/>
                        <a:t>Trinza</a:t>
                      </a:r>
                      <a:endParaRPr lang="en-US" dirty="0"/>
                    </a:p>
                    <a:p>
                      <a:r>
                        <a:rPr lang="en-US" dirty="0"/>
                        <a:t>(paliperidone palmitate)</a:t>
                      </a:r>
                    </a:p>
                  </a:txBody>
                  <a:tcPr/>
                </a:tc>
                <a:tc>
                  <a:txBody>
                    <a:bodyPr/>
                    <a:lstStyle/>
                    <a:p>
                      <a:r>
                        <a:rPr lang="en-US" dirty="0"/>
                        <a:t>Risperdal </a:t>
                      </a:r>
                      <a:r>
                        <a:rPr lang="en-US" dirty="0" err="1"/>
                        <a:t>Consta</a:t>
                      </a:r>
                      <a:endParaRPr lang="en-US" dirty="0"/>
                    </a:p>
                    <a:p>
                      <a:r>
                        <a:rPr lang="en-US" dirty="0"/>
                        <a:t>(risperidone microspheres)</a:t>
                      </a:r>
                    </a:p>
                  </a:txBody>
                  <a:tcPr/>
                </a:tc>
                <a:extLst>
                  <a:ext uri="{0D108BD9-81ED-4DB2-BD59-A6C34878D82A}">
                    <a16:rowId xmlns:a16="http://schemas.microsoft.com/office/drawing/2014/main" val="388636714"/>
                  </a:ext>
                </a:extLst>
              </a:tr>
              <a:tr h="0">
                <a:tc>
                  <a:txBody>
                    <a:bodyPr/>
                    <a:lstStyle/>
                    <a:p>
                      <a:r>
                        <a:rPr lang="en-US" dirty="0"/>
                        <a:t>Injection interval</a:t>
                      </a:r>
                    </a:p>
                  </a:txBody>
                  <a:tcPr/>
                </a:tc>
                <a:tc>
                  <a:txBody>
                    <a:bodyPr/>
                    <a:lstStyle/>
                    <a:p>
                      <a:r>
                        <a:rPr lang="en-US" dirty="0"/>
                        <a:t>4 weeks</a:t>
                      </a:r>
                    </a:p>
                  </a:txBody>
                  <a:tcPr/>
                </a:tc>
                <a:tc>
                  <a:txBody>
                    <a:bodyPr/>
                    <a:lstStyle/>
                    <a:p>
                      <a:r>
                        <a:rPr lang="en-US" dirty="0">
                          <a:effectLst/>
                        </a:rPr>
                        <a:t>-4 weeks (441, 662, 882 mg)</a:t>
                      </a:r>
                    </a:p>
                    <a:p>
                      <a:r>
                        <a:rPr lang="en-US" dirty="0">
                          <a:effectLst/>
                        </a:rPr>
                        <a:t>-6 weeks (882 mg only)</a:t>
                      </a:r>
                    </a:p>
                    <a:p>
                      <a:r>
                        <a:rPr lang="en-US" dirty="0">
                          <a:effectLst/>
                        </a:rPr>
                        <a:t>-8 weeks (1064 mg only)</a:t>
                      </a:r>
                    </a:p>
                    <a:p>
                      <a:endParaRPr lang="en-US" dirty="0"/>
                    </a:p>
                  </a:txBody>
                  <a:tcPr/>
                </a:tc>
                <a:tc>
                  <a:txBody>
                    <a:bodyPr/>
                    <a:lstStyle/>
                    <a:p>
                      <a:r>
                        <a:rPr lang="en-US" dirty="0"/>
                        <a:t>4 weeks</a:t>
                      </a:r>
                    </a:p>
                  </a:txBody>
                  <a:tcPr/>
                </a:tc>
                <a:tc>
                  <a:txBody>
                    <a:bodyPr/>
                    <a:lstStyle/>
                    <a:p>
                      <a:r>
                        <a:rPr lang="en-US" dirty="0"/>
                        <a:t>12 weeks</a:t>
                      </a:r>
                    </a:p>
                  </a:txBody>
                  <a:tcPr/>
                </a:tc>
                <a:tc>
                  <a:txBody>
                    <a:bodyPr/>
                    <a:lstStyle/>
                    <a:p>
                      <a:r>
                        <a:rPr lang="en-US" dirty="0"/>
                        <a:t>2 weeks</a:t>
                      </a:r>
                    </a:p>
                  </a:txBody>
                  <a:tcPr/>
                </a:tc>
                <a:extLst>
                  <a:ext uri="{0D108BD9-81ED-4DB2-BD59-A6C34878D82A}">
                    <a16:rowId xmlns:a16="http://schemas.microsoft.com/office/drawing/2014/main" val="740160203"/>
                  </a:ext>
                </a:extLst>
              </a:tr>
              <a:tr h="365252">
                <a:tc>
                  <a:txBody>
                    <a:bodyPr/>
                    <a:lstStyle/>
                    <a:p>
                      <a:r>
                        <a:rPr lang="en-US" dirty="0"/>
                        <a:t>Dose range </a:t>
                      </a:r>
                    </a:p>
                  </a:txBody>
                  <a:tcPr/>
                </a:tc>
                <a:tc>
                  <a:txBody>
                    <a:bodyPr/>
                    <a:lstStyle/>
                    <a:p>
                      <a:r>
                        <a:rPr lang="en-US" dirty="0"/>
                        <a:t>300 to 400 mg</a:t>
                      </a:r>
                    </a:p>
                  </a:txBody>
                  <a:tcPr/>
                </a:tc>
                <a:tc>
                  <a:txBody>
                    <a:bodyPr/>
                    <a:lstStyle/>
                    <a:p>
                      <a:r>
                        <a:rPr lang="en-US" dirty="0"/>
                        <a:t>441 to 1064 mg</a:t>
                      </a:r>
                    </a:p>
                  </a:txBody>
                  <a:tcPr/>
                </a:tc>
                <a:tc>
                  <a:txBody>
                    <a:bodyPr/>
                    <a:lstStyle/>
                    <a:p>
                      <a:r>
                        <a:rPr lang="en-US" dirty="0"/>
                        <a:t>39 to 234 mg</a:t>
                      </a:r>
                    </a:p>
                  </a:txBody>
                  <a:tcPr/>
                </a:tc>
                <a:tc>
                  <a:txBody>
                    <a:bodyPr/>
                    <a:lstStyle/>
                    <a:p>
                      <a:r>
                        <a:rPr lang="en-US" dirty="0"/>
                        <a:t>273 to 819 mg</a:t>
                      </a:r>
                    </a:p>
                  </a:txBody>
                  <a:tcPr/>
                </a:tc>
                <a:tc>
                  <a:txBody>
                    <a:bodyPr/>
                    <a:lstStyle/>
                    <a:p>
                      <a:r>
                        <a:rPr lang="en-US" dirty="0"/>
                        <a:t>12.5 to 50 mg</a:t>
                      </a:r>
                    </a:p>
                  </a:txBody>
                  <a:tcPr/>
                </a:tc>
                <a:extLst>
                  <a:ext uri="{0D108BD9-81ED-4DB2-BD59-A6C34878D82A}">
                    <a16:rowId xmlns:a16="http://schemas.microsoft.com/office/drawing/2014/main" val="1315808924"/>
                  </a:ext>
                </a:extLst>
              </a:tr>
              <a:tr h="498764">
                <a:tc>
                  <a:txBody>
                    <a:bodyPr/>
                    <a:lstStyle/>
                    <a:p>
                      <a:r>
                        <a:rPr lang="en-US" dirty="0"/>
                        <a:t>Oral tablet overlap</a:t>
                      </a:r>
                    </a:p>
                  </a:txBody>
                  <a:tcPr/>
                </a:tc>
                <a:tc>
                  <a:txBody>
                    <a:bodyPr/>
                    <a:lstStyle/>
                    <a:p>
                      <a:r>
                        <a:rPr lang="en-US" dirty="0"/>
                        <a:t>14 days</a:t>
                      </a:r>
                    </a:p>
                  </a:txBody>
                  <a:tcPr/>
                </a:tc>
                <a:tc>
                  <a:txBody>
                    <a:bodyPr/>
                    <a:lstStyle/>
                    <a:p>
                      <a:r>
                        <a:rPr lang="en-US" dirty="0"/>
                        <a:t>21 days</a:t>
                      </a:r>
                    </a:p>
                  </a:txBody>
                  <a:tcPr/>
                </a:tc>
                <a:tc>
                  <a:txBody>
                    <a:bodyPr/>
                    <a:lstStyle/>
                    <a:p>
                      <a:r>
                        <a:rPr lang="en-US" dirty="0"/>
                        <a:t>None</a:t>
                      </a:r>
                    </a:p>
                  </a:txBody>
                  <a:tcPr/>
                </a:tc>
                <a:tc>
                  <a:txBody>
                    <a:bodyPr/>
                    <a:lstStyle/>
                    <a:p>
                      <a:r>
                        <a:rPr lang="en-US" dirty="0"/>
                        <a:t>None</a:t>
                      </a:r>
                    </a:p>
                  </a:txBody>
                  <a:tcPr/>
                </a:tc>
                <a:tc>
                  <a:txBody>
                    <a:bodyPr/>
                    <a:lstStyle/>
                    <a:p>
                      <a:r>
                        <a:rPr lang="en-US" dirty="0"/>
                        <a:t>21 days</a:t>
                      </a:r>
                    </a:p>
                  </a:txBody>
                  <a:tcPr/>
                </a:tc>
                <a:extLst>
                  <a:ext uri="{0D108BD9-81ED-4DB2-BD59-A6C34878D82A}">
                    <a16:rowId xmlns:a16="http://schemas.microsoft.com/office/drawing/2014/main" val="3352443946"/>
                  </a:ext>
                </a:extLst>
              </a:tr>
              <a:tr h="643517">
                <a:tc>
                  <a:txBody>
                    <a:bodyPr/>
                    <a:lstStyle/>
                    <a:p>
                      <a:r>
                        <a:rPr lang="en-US" dirty="0"/>
                        <a:t>Injection site</a:t>
                      </a:r>
                    </a:p>
                  </a:txBody>
                  <a:tcPr/>
                </a:tc>
                <a:tc>
                  <a:txBody>
                    <a:bodyPr/>
                    <a:lstStyle/>
                    <a:p>
                      <a:r>
                        <a:rPr lang="en-US" dirty="0"/>
                        <a:t>Deltoid or gluteal</a:t>
                      </a:r>
                    </a:p>
                  </a:txBody>
                  <a:tcPr/>
                </a:tc>
                <a:tc>
                  <a:txBody>
                    <a:bodyPr/>
                    <a:lstStyle/>
                    <a:p>
                      <a:r>
                        <a:rPr lang="en-US" dirty="0"/>
                        <a:t>Deltoid (441 mg only)</a:t>
                      </a:r>
                    </a:p>
                    <a:p>
                      <a:r>
                        <a:rPr lang="en-US" dirty="0"/>
                        <a:t>Gluteal </a:t>
                      </a:r>
                    </a:p>
                  </a:txBody>
                  <a:tcPr/>
                </a:tc>
                <a:tc>
                  <a:txBody>
                    <a:bodyPr/>
                    <a:lstStyle/>
                    <a:p>
                      <a:r>
                        <a:rPr lang="en-US" dirty="0"/>
                        <a:t>Deltoid only (load)</a:t>
                      </a:r>
                    </a:p>
                    <a:p>
                      <a:r>
                        <a:rPr lang="en-US" dirty="0"/>
                        <a:t>Deltoid or gluteal (maintenance)</a:t>
                      </a:r>
                    </a:p>
                  </a:txBody>
                  <a:tcPr/>
                </a:tc>
                <a:tc>
                  <a:txBody>
                    <a:bodyPr/>
                    <a:lstStyle/>
                    <a:p>
                      <a:r>
                        <a:rPr lang="en-US" dirty="0"/>
                        <a:t>Deltoid or gluteal</a:t>
                      </a:r>
                    </a:p>
                  </a:txBody>
                  <a:tcPr/>
                </a:tc>
                <a:tc>
                  <a:txBody>
                    <a:bodyPr/>
                    <a:lstStyle/>
                    <a:p>
                      <a:r>
                        <a:rPr lang="en-US" dirty="0"/>
                        <a:t>Deltoid or gluteal</a:t>
                      </a:r>
                    </a:p>
                  </a:txBody>
                  <a:tcPr/>
                </a:tc>
                <a:extLst>
                  <a:ext uri="{0D108BD9-81ED-4DB2-BD59-A6C34878D82A}">
                    <a16:rowId xmlns:a16="http://schemas.microsoft.com/office/drawing/2014/main" val="720758631"/>
                  </a:ext>
                </a:extLst>
              </a:tr>
            </a:tbl>
          </a:graphicData>
        </a:graphic>
      </p:graphicFrame>
      <p:sp>
        <p:nvSpPr>
          <p:cNvPr id="5" name="Rectangle 4">
            <a:extLst>
              <a:ext uri="{FF2B5EF4-FFF2-40B4-BE49-F238E27FC236}">
                <a16:creationId xmlns:a16="http://schemas.microsoft.com/office/drawing/2014/main" id="{5500950B-35C3-4693-A165-D359811C6F3A}"/>
              </a:ext>
            </a:extLst>
          </p:cNvPr>
          <p:cNvSpPr/>
          <p:nvPr/>
        </p:nvSpPr>
        <p:spPr>
          <a:xfrm>
            <a:off x="2681357" y="4912668"/>
            <a:ext cx="6462643" cy="230832"/>
          </a:xfrm>
          <a:prstGeom prst="rect">
            <a:avLst/>
          </a:prstGeom>
        </p:spPr>
        <p:txBody>
          <a:bodyPr wrap="square">
            <a:spAutoFit/>
          </a:bodyPr>
          <a:lstStyle/>
          <a:p>
            <a:r>
              <a:rPr lang="en-US" sz="900" dirty="0" err="1"/>
              <a:t>Lauriella</a:t>
            </a:r>
            <a:r>
              <a:rPr lang="en-US" sz="900" dirty="0"/>
              <a:t> J, Campbell A. Dosage and administration of long-acting injectable antipsychotics for schizophrenia in adults. UpToDate, 2019.</a:t>
            </a:r>
          </a:p>
        </p:txBody>
      </p:sp>
    </p:spTree>
    <p:extLst>
      <p:ext uri="{BB962C8B-B14F-4D97-AF65-F5344CB8AC3E}">
        <p14:creationId xmlns:p14="http://schemas.microsoft.com/office/powerpoint/2010/main" val="2977531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FB72-7342-444C-8908-8F816828374F}"/>
              </a:ext>
            </a:extLst>
          </p:cNvPr>
          <p:cNvSpPr>
            <a:spLocks noGrp="1"/>
          </p:cNvSpPr>
          <p:nvPr>
            <p:ph type="title"/>
          </p:nvPr>
        </p:nvSpPr>
        <p:spPr/>
        <p:txBody>
          <a:bodyPr/>
          <a:lstStyle/>
          <a:p>
            <a:r>
              <a:rPr lang="en-US" dirty="0">
                <a:latin typeface="+mn-lt"/>
              </a:rPr>
              <a:t>Knowledge Check #1</a:t>
            </a:r>
          </a:p>
        </p:txBody>
      </p:sp>
      <p:sp>
        <p:nvSpPr>
          <p:cNvPr id="3" name="Content Placeholder 2">
            <a:extLst>
              <a:ext uri="{FF2B5EF4-FFF2-40B4-BE49-F238E27FC236}">
                <a16:creationId xmlns:a16="http://schemas.microsoft.com/office/drawing/2014/main" id="{8E593EBE-FA46-40AA-92C7-D3B8E8ED59AB}"/>
              </a:ext>
            </a:extLst>
          </p:cNvPr>
          <p:cNvSpPr>
            <a:spLocks noGrp="1"/>
          </p:cNvSpPr>
          <p:nvPr>
            <p:ph idx="1"/>
          </p:nvPr>
        </p:nvSpPr>
        <p:spPr/>
        <p:txBody>
          <a:bodyPr/>
          <a:lstStyle/>
          <a:p>
            <a:pPr marL="0" indent="0" algn="ctr">
              <a:buNone/>
            </a:pPr>
            <a:r>
              <a:rPr lang="en-US" dirty="0">
                <a:latin typeface="+mn-lt"/>
              </a:rPr>
              <a:t>Second generation antipsychotics have a higher risk of metabolic side effects, which include the following EXCEPT</a:t>
            </a:r>
          </a:p>
          <a:p>
            <a:pPr marL="514350" indent="-514350">
              <a:buAutoNum type="alphaLcPeriod"/>
            </a:pPr>
            <a:r>
              <a:rPr lang="en-US" dirty="0">
                <a:latin typeface="+mn-lt"/>
              </a:rPr>
              <a:t>Weight gain</a:t>
            </a:r>
          </a:p>
          <a:p>
            <a:pPr marL="514350" indent="-514350">
              <a:buAutoNum type="alphaLcPeriod"/>
            </a:pPr>
            <a:r>
              <a:rPr lang="en-US" dirty="0">
                <a:latin typeface="+mn-lt"/>
              </a:rPr>
              <a:t>Sedation</a:t>
            </a:r>
          </a:p>
          <a:p>
            <a:pPr marL="514350" indent="-514350">
              <a:buAutoNum type="alphaLcPeriod"/>
            </a:pPr>
            <a:r>
              <a:rPr lang="en-US" dirty="0">
                <a:latin typeface="+mn-lt"/>
              </a:rPr>
              <a:t>Akathisia</a:t>
            </a:r>
          </a:p>
          <a:p>
            <a:pPr marL="514350" indent="-514350">
              <a:buAutoNum type="alphaLcPeriod"/>
            </a:pPr>
            <a:r>
              <a:rPr lang="en-US" dirty="0">
                <a:latin typeface="+mn-lt"/>
              </a:rPr>
              <a:t>Orthostatic hypotension</a:t>
            </a:r>
          </a:p>
          <a:p>
            <a:pPr marL="514350" indent="-514350">
              <a:buAutoNum type="alphaLcPeriod"/>
            </a:pPr>
            <a:endParaRPr lang="en-US" dirty="0"/>
          </a:p>
          <a:p>
            <a:endParaRPr lang="en-US" dirty="0"/>
          </a:p>
        </p:txBody>
      </p:sp>
    </p:spTree>
    <p:extLst>
      <p:ext uri="{BB962C8B-B14F-4D97-AF65-F5344CB8AC3E}">
        <p14:creationId xmlns:p14="http://schemas.microsoft.com/office/powerpoint/2010/main" val="1649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E75F-0D7D-4989-A851-2317DD59924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C1D231D-2881-4BC1-AE0D-77B9C0797001}"/>
              </a:ext>
            </a:extLst>
          </p:cNvPr>
          <p:cNvSpPr>
            <a:spLocks noGrp="1"/>
          </p:cNvSpPr>
          <p:nvPr>
            <p:ph idx="1"/>
          </p:nvPr>
        </p:nvSpPr>
        <p:spPr>
          <a:xfrm>
            <a:off x="457199" y="1043912"/>
            <a:ext cx="5815585" cy="3358587"/>
          </a:xfrm>
        </p:spPr>
        <p:txBody>
          <a:bodyPr/>
          <a:lstStyle/>
          <a:p>
            <a:r>
              <a:rPr lang="en-US" dirty="0">
                <a:latin typeface="+mn-lt"/>
              </a:rPr>
              <a:t>Food and Drug Administration (FDA)</a:t>
            </a:r>
          </a:p>
          <a:p>
            <a:pPr lvl="1"/>
            <a:r>
              <a:rPr lang="en-US" dirty="0">
                <a:latin typeface="+mn-lt"/>
              </a:rPr>
              <a:t>Drug development </a:t>
            </a:r>
          </a:p>
          <a:p>
            <a:pPr marL="342900" lvl="1" indent="0">
              <a:buNone/>
            </a:pPr>
            <a:r>
              <a:rPr lang="en-US" dirty="0">
                <a:latin typeface="+mn-lt"/>
              </a:rPr>
              <a:t>   and regulation</a:t>
            </a:r>
          </a:p>
          <a:p>
            <a:pPr lvl="1"/>
            <a:r>
              <a:rPr lang="en-US" dirty="0">
                <a:latin typeface="+mn-lt"/>
              </a:rPr>
              <a:t>Black Box Warning</a:t>
            </a:r>
          </a:p>
        </p:txBody>
      </p:sp>
      <p:pic>
        <p:nvPicPr>
          <p:cNvPr id="4" name="Picture 4" descr="image">
            <a:extLst>
              <a:ext uri="{FF2B5EF4-FFF2-40B4-BE49-F238E27FC236}">
                <a16:creationId xmlns:a16="http://schemas.microsoft.com/office/drawing/2014/main" id="{4970A941-C9BD-4626-877C-1318E9F7A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581" y="1714500"/>
            <a:ext cx="533041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32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2B9E-20AA-4C14-937A-5A6D22F063C6}"/>
              </a:ext>
            </a:extLst>
          </p:cNvPr>
          <p:cNvSpPr>
            <a:spLocks noGrp="1"/>
          </p:cNvSpPr>
          <p:nvPr>
            <p:ph type="title"/>
          </p:nvPr>
        </p:nvSpPr>
        <p:spPr/>
        <p:txBody>
          <a:bodyPr/>
          <a:lstStyle/>
          <a:p>
            <a:r>
              <a:rPr lang="en-US" dirty="0">
                <a:latin typeface="+mn-lt"/>
              </a:rPr>
              <a:t>Knowledge Check #2</a:t>
            </a:r>
          </a:p>
        </p:txBody>
      </p:sp>
      <p:sp>
        <p:nvSpPr>
          <p:cNvPr id="3" name="Content Placeholder 2">
            <a:extLst>
              <a:ext uri="{FF2B5EF4-FFF2-40B4-BE49-F238E27FC236}">
                <a16:creationId xmlns:a16="http://schemas.microsoft.com/office/drawing/2014/main" id="{9EF257C8-9840-47B1-9945-6A7C58EB8E37}"/>
              </a:ext>
            </a:extLst>
          </p:cNvPr>
          <p:cNvSpPr>
            <a:spLocks noGrp="1"/>
          </p:cNvSpPr>
          <p:nvPr>
            <p:ph idx="1"/>
          </p:nvPr>
        </p:nvSpPr>
        <p:spPr>
          <a:xfrm>
            <a:off x="121920" y="1043912"/>
            <a:ext cx="8900160" cy="3358587"/>
          </a:xfrm>
        </p:spPr>
        <p:txBody>
          <a:bodyPr/>
          <a:lstStyle/>
          <a:p>
            <a:pPr marL="0" indent="0" algn="ctr">
              <a:buNone/>
            </a:pPr>
            <a:r>
              <a:rPr lang="en-US" sz="2600" dirty="0">
                <a:latin typeface="+mn-lt"/>
              </a:rPr>
              <a:t>Patient CB was admitted to your hospital following a relapse on oral aripiprazole. Medication was working well for her but she stopped taking it. Is patient a good candidate for a long acting injectable antipsychotic?</a:t>
            </a:r>
          </a:p>
          <a:p>
            <a:pPr marL="514350" indent="-514350">
              <a:buAutoNum type="alphaLcPeriod"/>
            </a:pPr>
            <a:r>
              <a:rPr lang="en-US" sz="2600" dirty="0">
                <a:latin typeface="+mn-lt"/>
              </a:rPr>
              <a:t>Yes – she has responded well to oral aripiprazole</a:t>
            </a:r>
          </a:p>
          <a:p>
            <a:pPr marL="514350" indent="-514350">
              <a:buAutoNum type="alphaLcPeriod"/>
            </a:pPr>
            <a:r>
              <a:rPr lang="en-US" sz="2600" dirty="0">
                <a:latin typeface="+mn-lt"/>
              </a:rPr>
              <a:t>Yes – her poor adherence led to hospitalization</a:t>
            </a:r>
          </a:p>
          <a:p>
            <a:pPr marL="514350" indent="-514350">
              <a:buAutoNum type="alphaLcPeriod"/>
            </a:pPr>
            <a:r>
              <a:rPr lang="en-US" sz="2600" dirty="0">
                <a:latin typeface="+mn-lt"/>
              </a:rPr>
              <a:t>No – she should be switched to an alternative oral antipsychotic first</a:t>
            </a:r>
          </a:p>
          <a:p>
            <a:pPr marL="514350" indent="-514350">
              <a:buAutoNum type="alphaLcPeriod"/>
            </a:pPr>
            <a:r>
              <a:rPr lang="en-US" sz="2600" dirty="0">
                <a:latin typeface="+mn-lt"/>
              </a:rPr>
              <a:t>Both a and b</a:t>
            </a:r>
          </a:p>
        </p:txBody>
      </p:sp>
    </p:spTree>
    <p:extLst>
      <p:ext uri="{BB962C8B-B14F-4D97-AF65-F5344CB8AC3E}">
        <p14:creationId xmlns:p14="http://schemas.microsoft.com/office/powerpoint/2010/main" val="701605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A878-91AD-4AA1-B282-AE9D4B8ECD31}"/>
              </a:ext>
            </a:extLst>
          </p:cNvPr>
          <p:cNvSpPr>
            <a:spLocks noGrp="1"/>
          </p:cNvSpPr>
          <p:nvPr>
            <p:ph type="title"/>
          </p:nvPr>
        </p:nvSpPr>
        <p:spPr/>
        <p:txBody>
          <a:bodyPr/>
          <a:lstStyle/>
          <a:p>
            <a:r>
              <a:rPr lang="en-US" dirty="0">
                <a:latin typeface="+mn-lt"/>
              </a:rPr>
              <a:t>Mood Stabilizers</a:t>
            </a:r>
          </a:p>
        </p:txBody>
      </p:sp>
    </p:spTree>
    <p:extLst>
      <p:ext uri="{BB962C8B-B14F-4D97-AF65-F5344CB8AC3E}">
        <p14:creationId xmlns:p14="http://schemas.microsoft.com/office/powerpoint/2010/main" val="221823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F1A7-F07D-4B44-917E-5A9472ADEC3A}"/>
              </a:ext>
            </a:extLst>
          </p:cNvPr>
          <p:cNvSpPr>
            <a:spLocks noGrp="1"/>
          </p:cNvSpPr>
          <p:nvPr>
            <p:ph type="title"/>
          </p:nvPr>
        </p:nvSpPr>
        <p:spPr/>
        <p:txBody>
          <a:bodyPr/>
          <a:lstStyle/>
          <a:p>
            <a:r>
              <a:rPr lang="en-US" dirty="0">
                <a:latin typeface="+mn-lt"/>
              </a:rPr>
              <a:t>Lamotrigine</a:t>
            </a:r>
          </a:p>
        </p:txBody>
      </p:sp>
      <p:sp>
        <p:nvSpPr>
          <p:cNvPr id="3" name="Content Placeholder 2">
            <a:extLst>
              <a:ext uri="{FF2B5EF4-FFF2-40B4-BE49-F238E27FC236}">
                <a16:creationId xmlns:a16="http://schemas.microsoft.com/office/drawing/2014/main" id="{044A0CE7-A39D-4EDE-8697-BE68BBA322C0}"/>
              </a:ext>
            </a:extLst>
          </p:cNvPr>
          <p:cNvSpPr>
            <a:spLocks noGrp="1"/>
          </p:cNvSpPr>
          <p:nvPr>
            <p:ph idx="1"/>
          </p:nvPr>
        </p:nvSpPr>
        <p:spPr/>
        <p:txBody>
          <a:bodyPr/>
          <a:lstStyle/>
          <a:p>
            <a:r>
              <a:rPr lang="en-US" dirty="0">
                <a:latin typeface="+mn-lt"/>
              </a:rPr>
              <a:t>FDA Approved Indications</a:t>
            </a:r>
          </a:p>
          <a:p>
            <a:pPr lvl="1"/>
            <a:r>
              <a:rPr lang="en-US" dirty="0">
                <a:latin typeface="+mn-lt"/>
              </a:rPr>
              <a:t>Psychiatric</a:t>
            </a:r>
          </a:p>
          <a:p>
            <a:pPr lvl="2"/>
            <a:r>
              <a:rPr lang="en-US" dirty="0">
                <a:latin typeface="+mn-lt"/>
              </a:rPr>
              <a:t>Bipolar 1 Disorder (maintenance treatment)</a:t>
            </a:r>
          </a:p>
          <a:p>
            <a:pPr lvl="1"/>
            <a:r>
              <a:rPr lang="en-US" dirty="0">
                <a:latin typeface="+mn-lt"/>
              </a:rPr>
              <a:t>Certain seizure disorders</a:t>
            </a:r>
          </a:p>
          <a:p>
            <a:r>
              <a:rPr lang="en-US" dirty="0">
                <a:latin typeface="+mn-lt"/>
              </a:rPr>
              <a:t>MOA</a:t>
            </a:r>
          </a:p>
          <a:p>
            <a:pPr lvl="1"/>
            <a:r>
              <a:rPr lang="en-US" dirty="0">
                <a:latin typeface="+mn-lt"/>
              </a:rPr>
              <a:t>Exact mechanism is unknown</a:t>
            </a:r>
          </a:p>
        </p:txBody>
      </p:sp>
      <p:sp>
        <p:nvSpPr>
          <p:cNvPr id="6" name="TextBox 5">
            <a:extLst>
              <a:ext uri="{FF2B5EF4-FFF2-40B4-BE49-F238E27FC236}">
                <a16:creationId xmlns:a16="http://schemas.microsoft.com/office/drawing/2014/main" id="{CAEBBD57-F71A-4640-BAC2-EB5311A8FD86}"/>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159097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3434-B641-4EE8-894F-31DAAA6ADE81}"/>
              </a:ext>
            </a:extLst>
          </p:cNvPr>
          <p:cNvSpPr>
            <a:spLocks noGrp="1"/>
          </p:cNvSpPr>
          <p:nvPr>
            <p:ph type="title"/>
          </p:nvPr>
        </p:nvSpPr>
        <p:spPr/>
        <p:txBody>
          <a:bodyPr/>
          <a:lstStyle/>
          <a:p>
            <a:r>
              <a:rPr lang="en-US" dirty="0">
                <a:latin typeface="+mn-lt"/>
              </a:rPr>
              <a:t>Lamotrigine</a:t>
            </a:r>
          </a:p>
        </p:txBody>
      </p:sp>
      <p:sp>
        <p:nvSpPr>
          <p:cNvPr id="3" name="Content Placeholder 2">
            <a:extLst>
              <a:ext uri="{FF2B5EF4-FFF2-40B4-BE49-F238E27FC236}">
                <a16:creationId xmlns:a16="http://schemas.microsoft.com/office/drawing/2014/main" id="{8BA518CE-2106-4E37-A44D-9BA14A9BB603}"/>
              </a:ext>
            </a:extLst>
          </p:cNvPr>
          <p:cNvSpPr>
            <a:spLocks noGrp="1"/>
          </p:cNvSpPr>
          <p:nvPr>
            <p:ph idx="1"/>
          </p:nvPr>
        </p:nvSpPr>
        <p:spPr/>
        <p:txBody>
          <a:bodyPr/>
          <a:lstStyle/>
          <a:p>
            <a:r>
              <a:rPr lang="en-US" dirty="0">
                <a:latin typeface="+mn-lt"/>
              </a:rPr>
              <a:t>Black Box Warning</a:t>
            </a:r>
          </a:p>
          <a:p>
            <a:pPr lvl="1"/>
            <a:r>
              <a:rPr lang="en-US" dirty="0">
                <a:latin typeface="+mn-lt"/>
              </a:rPr>
              <a:t>Risk of serious skin rashes including Stevens- Johnson Syndrome (SJS) and Toxic Epidermal Necrolysis (TEN)</a:t>
            </a:r>
          </a:p>
          <a:p>
            <a:pPr lvl="1"/>
            <a:r>
              <a:rPr lang="en-US" dirty="0">
                <a:latin typeface="+mn-lt"/>
              </a:rPr>
              <a:t>Stop lamotrigine at the first sign of a rash</a:t>
            </a:r>
          </a:p>
        </p:txBody>
      </p:sp>
      <p:pic>
        <p:nvPicPr>
          <p:cNvPr id="6" name="Graphic 5" descr="Exclamation mark">
            <a:extLst>
              <a:ext uri="{FF2B5EF4-FFF2-40B4-BE49-F238E27FC236}">
                <a16:creationId xmlns:a16="http://schemas.microsoft.com/office/drawing/2014/main" id="{C0C01AE7-C8BD-4F9A-8B4B-05BEFAC63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387077">
            <a:off x="2133272" y="2795535"/>
            <a:ext cx="1818947" cy="1818947"/>
          </a:xfrm>
          <a:prstGeom prst="rect">
            <a:avLst/>
          </a:prstGeom>
        </p:spPr>
      </p:pic>
      <p:pic>
        <p:nvPicPr>
          <p:cNvPr id="9" name="Picture 8">
            <a:extLst>
              <a:ext uri="{FF2B5EF4-FFF2-40B4-BE49-F238E27FC236}">
                <a16:creationId xmlns:a16="http://schemas.microsoft.com/office/drawing/2014/main" id="{A3B0067F-D956-4DE2-97EA-787AB3E9C98F}"/>
              </a:ext>
            </a:extLst>
          </p:cNvPr>
          <p:cNvPicPr>
            <a:picLocks noChangeAspect="1"/>
          </p:cNvPicPr>
          <p:nvPr/>
        </p:nvPicPr>
        <p:blipFill>
          <a:blip r:embed="rId5"/>
          <a:stretch>
            <a:fillRect/>
          </a:stretch>
        </p:blipFill>
        <p:spPr>
          <a:xfrm>
            <a:off x="4576972" y="2752232"/>
            <a:ext cx="4267488" cy="2261202"/>
          </a:xfrm>
          <a:prstGeom prst="rect">
            <a:avLst/>
          </a:prstGeom>
        </p:spPr>
      </p:pic>
      <p:sp>
        <p:nvSpPr>
          <p:cNvPr id="10" name="TextBox 9">
            <a:extLst>
              <a:ext uri="{FF2B5EF4-FFF2-40B4-BE49-F238E27FC236}">
                <a16:creationId xmlns:a16="http://schemas.microsoft.com/office/drawing/2014/main" id="{BD2288E2-766F-4046-A4A2-3B6D141494C8}"/>
              </a:ext>
            </a:extLst>
          </p:cNvPr>
          <p:cNvSpPr txBox="1"/>
          <p:nvPr/>
        </p:nvSpPr>
        <p:spPr>
          <a:xfrm>
            <a:off x="7529455" y="4953198"/>
            <a:ext cx="1614545" cy="230832"/>
          </a:xfrm>
          <a:prstGeom prst="rect">
            <a:avLst/>
          </a:prstGeom>
          <a:noFill/>
        </p:spPr>
        <p:txBody>
          <a:bodyPr wrap="none" rtlCol="0">
            <a:spAutoFit/>
          </a:bodyPr>
          <a:lstStyle/>
          <a:p>
            <a:r>
              <a:rPr lang="en-US" sz="900" dirty="0">
                <a:latin typeface="+mn-lt"/>
                <a:cs typeface="Arial" panose="020B0604020202020204" pitchFamily="34" charset="0"/>
              </a:rPr>
              <a:t>https://dailymed.nlm.nih.gov</a:t>
            </a:r>
          </a:p>
        </p:txBody>
      </p:sp>
    </p:spTree>
    <p:extLst>
      <p:ext uri="{BB962C8B-B14F-4D97-AF65-F5344CB8AC3E}">
        <p14:creationId xmlns:p14="http://schemas.microsoft.com/office/powerpoint/2010/main" val="3387526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5233-7F4C-4D11-8D9C-185E4F8C33EF}"/>
              </a:ext>
            </a:extLst>
          </p:cNvPr>
          <p:cNvSpPr>
            <a:spLocks noGrp="1"/>
          </p:cNvSpPr>
          <p:nvPr>
            <p:ph type="title"/>
          </p:nvPr>
        </p:nvSpPr>
        <p:spPr/>
        <p:txBody>
          <a:bodyPr/>
          <a:lstStyle/>
          <a:p>
            <a:r>
              <a:rPr lang="en-US" dirty="0">
                <a:latin typeface="+mn-lt"/>
              </a:rPr>
              <a:t>SJS/TEN</a:t>
            </a:r>
          </a:p>
        </p:txBody>
      </p:sp>
      <p:sp>
        <p:nvSpPr>
          <p:cNvPr id="3" name="Content Placeholder 2">
            <a:extLst>
              <a:ext uri="{FF2B5EF4-FFF2-40B4-BE49-F238E27FC236}">
                <a16:creationId xmlns:a16="http://schemas.microsoft.com/office/drawing/2014/main" id="{80621E57-34AF-4487-AFFD-320381CF58A3}"/>
              </a:ext>
            </a:extLst>
          </p:cNvPr>
          <p:cNvSpPr>
            <a:spLocks noGrp="1"/>
          </p:cNvSpPr>
          <p:nvPr>
            <p:ph idx="1"/>
          </p:nvPr>
        </p:nvSpPr>
        <p:spPr/>
        <p:txBody>
          <a:bodyPr/>
          <a:lstStyle/>
          <a:p>
            <a:r>
              <a:rPr lang="en-US" dirty="0">
                <a:latin typeface="+mn-lt"/>
              </a:rPr>
              <a:t>Life-threatening reaction</a:t>
            </a:r>
          </a:p>
          <a:p>
            <a:pPr lvl="1"/>
            <a:r>
              <a:rPr lang="en-US" dirty="0">
                <a:latin typeface="+mn-lt"/>
              </a:rPr>
              <a:t>Mortality rates up to 30%</a:t>
            </a:r>
          </a:p>
          <a:p>
            <a:r>
              <a:rPr lang="en-US" dirty="0">
                <a:latin typeface="+mn-lt"/>
              </a:rPr>
              <a:t>Most often is drug-induced</a:t>
            </a:r>
          </a:p>
          <a:p>
            <a:r>
              <a:rPr lang="en-US" dirty="0">
                <a:latin typeface="+mn-lt"/>
              </a:rPr>
              <a:t>Onset</a:t>
            </a:r>
          </a:p>
          <a:p>
            <a:pPr lvl="1"/>
            <a:r>
              <a:rPr lang="en-US" dirty="0">
                <a:latin typeface="+mn-lt"/>
              </a:rPr>
              <a:t>Typically 4-28 days</a:t>
            </a:r>
          </a:p>
          <a:p>
            <a:pPr lvl="1"/>
            <a:endParaRPr lang="en-US" dirty="0"/>
          </a:p>
        </p:txBody>
      </p:sp>
      <p:sp>
        <p:nvSpPr>
          <p:cNvPr id="4" name="TextBox 3">
            <a:extLst>
              <a:ext uri="{FF2B5EF4-FFF2-40B4-BE49-F238E27FC236}">
                <a16:creationId xmlns:a16="http://schemas.microsoft.com/office/drawing/2014/main" id="{A9C1E6D5-D9B3-4A6F-8F7B-41E4704E1E28}"/>
              </a:ext>
            </a:extLst>
          </p:cNvPr>
          <p:cNvSpPr txBox="1"/>
          <p:nvPr/>
        </p:nvSpPr>
        <p:spPr>
          <a:xfrm>
            <a:off x="6901355" y="4912668"/>
            <a:ext cx="2242645" cy="230832"/>
          </a:xfrm>
          <a:prstGeom prst="rect">
            <a:avLst/>
          </a:prstGeom>
          <a:noFill/>
        </p:spPr>
        <p:txBody>
          <a:bodyPr wrap="square" rtlCol="0">
            <a:spAutoFit/>
          </a:bodyPr>
          <a:lstStyle/>
          <a:p>
            <a:r>
              <a:rPr lang="de-DE" sz="900" dirty="0"/>
              <a:t>Am J Clin Dermatol. 2015 Dec;16(6):475-93.</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720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54AA-7192-4C50-87A8-6DEF477A384A}"/>
              </a:ext>
            </a:extLst>
          </p:cNvPr>
          <p:cNvSpPr/>
          <p:nvPr/>
        </p:nvSpPr>
        <p:spPr>
          <a:xfrm>
            <a:off x="1765740" y="4024129"/>
            <a:ext cx="5722882" cy="10405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7B88353-45F7-49CE-899E-004E1662D735}"/>
              </a:ext>
            </a:extLst>
          </p:cNvPr>
          <p:cNvSpPr>
            <a:spLocks noGrp="1"/>
          </p:cNvSpPr>
          <p:nvPr>
            <p:ph type="title"/>
          </p:nvPr>
        </p:nvSpPr>
        <p:spPr/>
        <p:txBody>
          <a:bodyPr/>
          <a:lstStyle/>
          <a:p>
            <a:r>
              <a:rPr lang="en-US" dirty="0">
                <a:latin typeface="+mn-lt"/>
              </a:rPr>
              <a:t>SJS/TEN</a:t>
            </a:r>
          </a:p>
        </p:txBody>
      </p:sp>
      <p:sp>
        <p:nvSpPr>
          <p:cNvPr id="3" name="Content Placeholder 2">
            <a:extLst>
              <a:ext uri="{FF2B5EF4-FFF2-40B4-BE49-F238E27FC236}">
                <a16:creationId xmlns:a16="http://schemas.microsoft.com/office/drawing/2014/main" id="{99013688-6C98-418B-A4CD-0AE7105A2936}"/>
              </a:ext>
            </a:extLst>
          </p:cNvPr>
          <p:cNvSpPr>
            <a:spLocks noGrp="1"/>
          </p:cNvSpPr>
          <p:nvPr>
            <p:ph idx="1"/>
          </p:nvPr>
        </p:nvSpPr>
        <p:spPr/>
        <p:txBody>
          <a:bodyPr/>
          <a:lstStyle/>
          <a:p>
            <a:r>
              <a:rPr lang="en-US" dirty="0">
                <a:latin typeface="+mn-lt"/>
              </a:rPr>
              <a:t>Symptoms</a:t>
            </a:r>
          </a:p>
          <a:p>
            <a:pPr lvl="1"/>
            <a:r>
              <a:rPr lang="en-US" dirty="0">
                <a:latin typeface="+mn-lt"/>
              </a:rPr>
              <a:t>Initial flu-like symptoms</a:t>
            </a:r>
          </a:p>
          <a:p>
            <a:pPr lvl="1"/>
            <a:r>
              <a:rPr lang="en-US" dirty="0">
                <a:latin typeface="+mn-lt"/>
              </a:rPr>
              <a:t>Skin and mucous membrane involvement</a:t>
            </a:r>
          </a:p>
          <a:p>
            <a:pPr lvl="2"/>
            <a:r>
              <a:rPr lang="en-US" dirty="0">
                <a:latin typeface="+mn-lt"/>
              </a:rPr>
              <a:t>Rash (skin lesions) </a:t>
            </a:r>
            <a:r>
              <a:rPr lang="en-US" dirty="0">
                <a:latin typeface="+mn-lt"/>
                <a:sym typeface="Wingdings" panose="05000000000000000000" pitchFamily="2" charset="2"/>
              </a:rPr>
              <a:t> blisters  skin detachment</a:t>
            </a:r>
            <a:endParaRPr lang="en-US" dirty="0">
              <a:latin typeface="+mn-lt"/>
            </a:endParaRPr>
          </a:p>
          <a:p>
            <a:endParaRPr lang="en-US" dirty="0"/>
          </a:p>
        </p:txBody>
      </p:sp>
      <p:pic>
        <p:nvPicPr>
          <p:cNvPr id="1030" name="Picture 6" descr="Fig. 3">
            <a:extLst>
              <a:ext uri="{FF2B5EF4-FFF2-40B4-BE49-F238E27FC236}">
                <a16:creationId xmlns:a16="http://schemas.microsoft.com/office/drawing/2014/main" id="{B676C92C-DAC0-4237-AC08-9907432C6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13" y="2942875"/>
            <a:ext cx="27051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g. 4">
            <a:extLst>
              <a:ext uri="{FF2B5EF4-FFF2-40B4-BE49-F238E27FC236}">
                <a16:creationId xmlns:a16="http://schemas.microsoft.com/office/drawing/2014/main" id="{8455F8EF-D4E8-4C49-9CE6-A7615541F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684" y="2950761"/>
            <a:ext cx="27051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g. 5">
            <a:extLst>
              <a:ext uri="{FF2B5EF4-FFF2-40B4-BE49-F238E27FC236}">
                <a16:creationId xmlns:a16="http://schemas.microsoft.com/office/drawing/2014/main" id="{A0357000-5DC1-471B-A262-FE8C970C1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072" y="2941232"/>
            <a:ext cx="2705100" cy="20288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A44DB2-BED4-4566-B3BE-89A1A06CFEED}"/>
              </a:ext>
            </a:extLst>
          </p:cNvPr>
          <p:cNvSpPr txBox="1"/>
          <p:nvPr/>
        </p:nvSpPr>
        <p:spPr>
          <a:xfrm>
            <a:off x="6901355" y="4912668"/>
            <a:ext cx="2242645" cy="230832"/>
          </a:xfrm>
          <a:prstGeom prst="rect">
            <a:avLst/>
          </a:prstGeom>
          <a:noFill/>
        </p:spPr>
        <p:txBody>
          <a:bodyPr wrap="square" rtlCol="0">
            <a:spAutoFit/>
          </a:bodyPr>
          <a:lstStyle/>
          <a:p>
            <a:r>
              <a:rPr lang="de-DE" sz="900" dirty="0"/>
              <a:t>Am J Clin Dermatol. 2015 Dec;16(6):475-93.</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322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1F7E-3B35-47F5-AD20-B900ABF51EBF}"/>
              </a:ext>
            </a:extLst>
          </p:cNvPr>
          <p:cNvSpPr>
            <a:spLocks noGrp="1"/>
          </p:cNvSpPr>
          <p:nvPr>
            <p:ph type="title"/>
          </p:nvPr>
        </p:nvSpPr>
        <p:spPr/>
        <p:txBody>
          <a:bodyPr/>
          <a:lstStyle/>
          <a:p>
            <a:r>
              <a:rPr lang="en-US" dirty="0">
                <a:latin typeface="+mn-lt"/>
              </a:rPr>
              <a:t>SJS/TEN</a:t>
            </a:r>
          </a:p>
        </p:txBody>
      </p:sp>
      <p:sp>
        <p:nvSpPr>
          <p:cNvPr id="3" name="Content Placeholder 2">
            <a:extLst>
              <a:ext uri="{FF2B5EF4-FFF2-40B4-BE49-F238E27FC236}">
                <a16:creationId xmlns:a16="http://schemas.microsoft.com/office/drawing/2014/main" id="{63ED0F72-3855-46C8-955E-F40328B4DB89}"/>
              </a:ext>
            </a:extLst>
          </p:cNvPr>
          <p:cNvSpPr>
            <a:spLocks noGrp="1"/>
          </p:cNvSpPr>
          <p:nvPr>
            <p:ph idx="1"/>
          </p:nvPr>
        </p:nvSpPr>
        <p:spPr/>
        <p:txBody>
          <a:bodyPr/>
          <a:lstStyle/>
          <a:p>
            <a:r>
              <a:rPr lang="en-US" dirty="0">
                <a:latin typeface="+mn-lt"/>
              </a:rPr>
              <a:t>Early recognition and management = lifesaving</a:t>
            </a:r>
          </a:p>
          <a:p>
            <a:r>
              <a:rPr lang="en-US" dirty="0">
                <a:latin typeface="+mn-lt"/>
              </a:rPr>
              <a:t>Treatment</a:t>
            </a:r>
          </a:p>
          <a:p>
            <a:pPr lvl="1"/>
            <a:r>
              <a:rPr lang="en-US" dirty="0">
                <a:latin typeface="+mn-lt"/>
              </a:rPr>
              <a:t>Stop suspected medication</a:t>
            </a:r>
          </a:p>
          <a:p>
            <a:pPr lvl="1"/>
            <a:r>
              <a:rPr lang="en-US" dirty="0">
                <a:latin typeface="+mn-lt"/>
              </a:rPr>
              <a:t>Intensive Care Unit, burn unit, etc.</a:t>
            </a:r>
          </a:p>
          <a:p>
            <a:pPr lvl="1"/>
            <a:r>
              <a:rPr lang="en-US" dirty="0">
                <a:latin typeface="+mn-lt"/>
              </a:rPr>
              <a:t>Provide supportive care</a:t>
            </a:r>
          </a:p>
          <a:p>
            <a:pPr lvl="2"/>
            <a:r>
              <a:rPr lang="en-US" dirty="0">
                <a:latin typeface="+mn-lt"/>
              </a:rPr>
              <a:t>Prevent dehydration, monitor for infection, temperature regulation, nutritional support, pain control, etc.</a:t>
            </a:r>
          </a:p>
          <a:p>
            <a:r>
              <a:rPr lang="en-US" dirty="0">
                <a:latin typeface="+mn-lt"/>
              </a:rPr>
              <a:t>Healing can take up to several weeks</a:t>
            </a:r>
          </a:p>
        </p:txBody>
      </p:sp>
      <p:sp>
        <p:nvSpPr>
          <p:cNvPr id="4" name="TextBox 3">
            <a:extLst>
              <a:ext uri="{FF2B5EF4-FFF2-40B4-BE49-F238E27FC236}">
                <a16:creationId xmlns:a16="http://schemas.microsoft.com/office/drawing/2014/main" id="{FD231859-E557-4348-BE3F-17C600068FB6}"/>
              </a:ext>
            </a:extLst>
          </p:cNvPr>
          <p:cNvSpPr txBox="1"/>
          <p:nvPr/>
        </p:nvSpPr>
        <p:spPr>
          <a:xfrm>
            <a:off x="6901355" y="4912668"/>
            <a:ext cx="2242645" cy="230832"/>
          </a:xfrm>
          <a:prstGeom prst="rect">
            <a:avLst/>
          </a:prstGeom>
          <a:noFill/>
        </p:spPr>
        <p:txBody>
          <a:bodyPr wrap="square" rtlCol="0">
            <a:spAutoFit/>
          </a:bodyPr>
          <a:lstStyle/>
          <a:p>
            <a:r>
              <a:rPr lang="de-DE" sz="900" dirty="0"/>
              <a:t>Am J Clin Dermatol. 2015 Dec;16(6):475-93.</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173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E45D-EB72-4D3D-A6C1-901293ACC783}"/>
              </a:ext>
            </a:extLst>
          </p:cNvPr>
          <p:cNvSpPr>
            <a:spLocks noGrp="1"/>
          </p:cNvSpPr>
          <p:nvPr>
            <p:ph type="title"/>
          </p:nvPr>
        </p:nvSpPr>
        <p:spPr>
          <a:xfrm>
            <a:off x="457200" y="307408"/>
            <a:ext cx="8229600" cy="650570"/>
          </a:xfrm>
        </p:spPr>
        <p:txBody>
          <a:bodyPr/>
          <a:lstStyle/>
          <a:p>
            <a:r>
              <a:rPr lang="en-US" dirty="0">
                <a:latin typeface="+mn-lt"/>
              </a:rPr>
              <a:t>Lamotrigine</a:t>
            </a:r>
          </a:p>
        </p:txBody>
      </p:sp>
      <p:sp>
        <p:nvSpPr>
          <p:cNvPr id="3" name="Content Placeholder 2">
            <a:extLst>
              <a:ext uri="{FF2B5EF4-FFF2-40B4-BE49-F238E27FC236}">
                <a16:creationId xmlns:a16="http://schemas.microsoft.com/office/drawing/2014/main" id="{17E69CF6-DBDB-474E-99A9-E07E710BB7DC}"/>
              </a:ext>
            </a:extLst>
          </p:cNvPr>
          <p:cNvSpPr>
            <a:spLocks noGrp="1"/>
          </p:cNvSpPr>
          <p:nvPr>
            <p:ph idx="1"/>
          </p:nvPr>
        </p:nvSpPr>
        <p:spPr/>
        <p:txBody>
          <a:bodyPr/>
          <a:lstStyle/>
          <a:p>
            <a:r>
              <a:rPr lang="en-US" dirty="0">
                <a:latin typeface="+mn-lt"/>
              </a:rPr>
              <a:t>Dosing</a:t>
            </a:r>
          </a:p>
          <a:p>
            <a:pPr lvl="1"/>
            <a:r>
              <a:rPr lang="en-US" dirty="0">
                <a:latin typeface="+mn-lt"/>
              </a:rPr>
              <a:t>Slow titration schedule</a:t>
            </a:r>
          </a:p>
          <a:p>
            <a:pPr lvl="1"/>
            <a:endParaRPr lang="en-US" dirty="0">
              <a:latin typeface="+mn-lt"/>
            </a:endParaRPr>
          </a:p>
          <a:p>
            <a:pPr lvl="1"/>
            <a:endParaRPr lang="en-US" dirty="0">
              <a:latin typeface="+mn-lt"/>
            </a:endParaRPr>
          </a:p>
          <a:p>
            <a:pPr lvl="1"/>
            <a:endParaRPr lang="en-US" dirty="0">
              <a:latin typeface="+mn-lt"/>
            </a:endParaRPr>
          </a:p>
          <a:p>
            <a:pPr lvl="1"/>
            <a:endParaRPr lang="en-US" dirty="0">
              <a:latin typeface="+mn-lt"/>
            </a:endParaRPr>
          </a:p>
          <a:p>
            <a:pPr lvl="1"/>
            <a:r>
              <a:rPr lang="en-US" dirty="0">
                <a:latin typeface="+mn-lt"/>
              </a:rPr>
              <a:t>Re-titration</a:t>
            </a:r>
          </a:p>
          <a:p>
            <a:pPr lvl="2"/>
            <a:r>
              <a:rPr lang="en-US" dirty="0">
                <a:latin typeface="+mn-lt"/>
              </a:rPr>
              <a:t>Greater than five days of missed doses</a:t>
            </a:r>
          </a:p>
          <a:p>
            <a:pPr marL="0" indent="0">
              <a:buNone/>
            </a:pPr>
            <a:endParaRPr lang="en-US" dirty="0"/>
          </a:p>
        </p:txBody>
      </p:sp>
      <p:graphicFrame>
        <p:nvGraphicFramePr>
          <p:cNvPr id="4" name="Table 3">
            <a:extLst>
              <a:ext uri="{FF2B5EF4-FFF2-40B4-BE49-F238E27FC236}">
                <a16:creationId xmlns:a16="http://schemas.microsoft.com/office/drawing/2014/main" id="{6EF99DF3-C0DC-41A1-8B5C-13BB51F8D49E}"/>
              </a:ext>
            </a:extLst>
          </p:cNvPr>
          <p:cNvGraphicFramePr>
            <a:graphicFrameLocks noGrp="1"/>
          </p:cNvGraphicFramePr>
          <p:nvPr>
            <p:extLst>
              <p:ext uri="{D42A27DB-BD31-4B8C-83A1-F6EECF244321}">
                <p14:modId xmlns:p14="http://schemas.microsoft.com/office/powerpoint/2010/main" val="2183671837"/>
              </p:ext>
            </p:extLst>
          </p:nvPr>
        </p:nvGraphicFramePr>
        <p:xfrm>
          <a:off x="2860913" y="2050157"/>
          <a:ext cx="3736956" cy="1584960"/>
        </p:xfrm>
        <a:graphic>
          <a:graphicData uri="http://schemas.openxmlformats.org/drawingml/2006/table">
            <a:tbl>
              <a:tblPr bandRow="1">
                <a:tableStyleId>{5C22544A-7EE6-4342-B048-85BDC9FD1C3A}</a:tableStyleId>
              </a:tblPr>
              <a:tblGrid>
                <a:gridCol w="1868478">
                  <a:extLst>
                    <a:ext uri="{9D8B030D-6E8A-4147-A177-3AD203B41FA5}">
                      <a16:colId xmlns:a16="http://schemas.microsoft.com/office/drawing/2014/main" val="2063946838"/>
                    </a:ext>
                  </a:extLst>
                </a:gridCol>
                <a:gridCol w="1868478">
                  <a:extLst>
                    <a:ext uri="{9D8B030D-6E8A-4147-A177-3AD203B41FA5}">
                      <a16:colId xmlns:a16="http://schemas.microsoft.com/office/drawing/2014/main" val="3176989705"/>
                    </a:ext>
                  </a:extLst>
                </a:gridCol>
              </a:tblGrid>
              <a:tr h="353654">
                <a:tc>
                  <a:txBody>
                    <a:bodyPr/>
                    <a:lstStyle/>
                    <a:p>
                      <a:pPr algn="ctr"/>
                      <a:r>
                        <a:rPr lang="en-US" sz="2000" dirty="0"/>
                        <a:t>Weeks 1 &amp; 2</a:t>
                      </a:r>
                    </a:p>
                  </a:txBody>
                  <a:tcPr anchor="ctr"/>
                </a:tc>
                <a:tc>
                  <a:txBody>
                    <a:bodyPr/>
                    <a:lstStyle/>
                    <a:p>
                      <a:pPr algn="ctr"/>
                      <a:r>
                        <a:rPr lang="en-US" sz="2000" dirty="0"/>
                        <a:t>25 mg daily</a:t>
                      </a:r>
                    </a:p>
                  </a:txBody>
                  <a:tcPr anchor="ctr"/>
                </a:tc>
                <a:extLst>
                  <a:ext uri="{0D108BD9-81ED-4DB2-BD59-A6C34878D82A}">
                    <a16:rowId xmlns:a16="http://schemas.microsoft.com/office/drawing/2014/main" val="994746049"/>
                  </a:ext>
                </a:extLst>
              </a:tr>
              <a:tr h="36576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t>Weeks 3 &amp; 4</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t>50 mg daily</a:t>
                      </a:r>
                    </a:p>
                  </a:txBody>
                  <a:tcPr anchor="ctr"/>
                </a:tc>
                <a:extLst>
                  <a:ext uri="{0D108BD9-81ED-4DB2-BD59-A6C34878D82A}">
                    <a16:rowId xmlns:a16="http://schemas.microsoft.com/office/drawing/2014/main" val="4216769817"/>
                  </a:ext>
                </a:extLst>
              </a:tr>
              <a:tr h="36576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t>Week 5</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t>100 mg daily</a:t>
                      </a:r>
                    </a:p>
                  </a:txBody>
                  <a:tcPr anchor="ctr"/>
                </a:tc>
                <a:extLst>
                  <a:ext uri="{0D108BD9-81ED-4DB2-BD59-A6C34878D82A}">
                    <a16:rowId xmlns:a16="http://schemas.microsoft.com/office/drawing/2014/main" val="1269453065"/>
                  </a:ext>
                </a:extLst>
              </a:tr>
              <a:tr h="36576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t>Week 6</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t>200 mg daily</a:t>
                      </a:r>
                    </a:p>
                  </a:txBody>
                  <a:tcPr anchor="ctr"/>
                </a:tc>
                <a:extLst>
                  <a:ext uri="{0D108BD9-81ED-4DB2-BD59-A6C34878D82A}">
                    <a16:rowId xmlns:a16="http://schemas.microsoft.com/office/drawing/2014/main" val="494512817"/>
                  </a:ext>
                </a:extLst>
              </a:tr>
            </a:tbl>
          </a:graphicData>
        </a:graphic>
      </p:graphicFrame>
      <p:grpSp>
        <p:nvGrpSpPr>
          <p:cNvPr id="10" name="Group 9">
            <a:extLst>
              <a:ext uri="{FF2B5EF4-FFF2-40B4-BE49-F238E27FC236}">
                <a16:creationId xmlns:a16="http://schemas.microsoft.com/office/drawing/2014/main" id="{7207E53F-F50C-4EF0-8269-85FEAD346261}"/>
              </a:ext>
            </a:extLst>
          </p:cNvPr>
          <p:cNvGrpSpPr/>
          <p:nvPr/>
        </p:nvGrpSpPr>
        <p:grpSpPr>
          <a:xfrm>
            <a:off x="6581775" y="527980"/>
            <a:ext cx="1863090" cy="1828800"/>
            <a:chOff x="6488430" y="307408"/>
            <a:chExt cx="1863090" cy="1828800"/>
          </a:xfrm>
        </p:grpSpPr>
        <p:sp>
          <p:nvSpPr>
            <p:cNvPr id="6" name="Diamond 5">
              <a:extLst>
                <a:ext uri="{FF2B5EF4-FFF2-40B4-BE49-F238E27FC236}">
                  <a16:creationId xmlns:a16="http://schemas.microsoft.com/office/drawing/2014/main" id="{77A88073-7A65-47B7-8A0F-E188B573C9CA}"/>
                </a:ext>
              </a:extLst>
            </p:cNvPr>
            <p:cNvSpPr/>
            <p:nvPr/>
          </p:nvSpPr>
          <p:spPr>
            <a:xfrm>
              <a:off x="6488430" y="307408"/>
              <a:ext cx="1863090" cy="1828800"/>
            </a:xfrm>
            <a:prstGeom prst="diamond">
              <a:avLst/>
            </a:prstGeom>
            <a:solidFill>
              <a:srgbClr val="FFD03B"/>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6C5132-569A-4D34-A678-88BEB84AFAD4}"/>
                </a:ext>
              </a:extLst>
            </p:cNvPr>
            <p:cNvSpPr txBox="1"/>
            <p:nvPr/>
          </p:nvSpPr>
          <p:spPr>
            <a:xfrm>
              <a:off x="6833235" y="957978"/>
              <a:ext cx="1173480" cy="523220"/>
            </a:xfrm>
            <a:prstGeom prst="rect">
              <a:avLst/>
            </a:prstGeom>
            <a:noFill/>
          </p:spPr>
          <p:txBody>
            <a:bodyPr wrap="square" rtlCol="0">
              <a:spAutoFit/>
            </a:bodyPr>
            <a:lstStyle/>
            <a:p>
              <a:pPr algn="ctr"/>
              <a:r>
                <a:rPr lang="en-US" sz="2800" b="1" dirty="0"/>
                <a:t>SLOW</a:t>
              </a:r>
            </a:p>
          </p:txBody>
        </p:sp>
      </p:grpSp>
    </p:spTree>
    <p:extLst>
      <p:ext uri="{BB962C8B-B14F-4D97-AF65-F5344CB8AC3E}">
        <p14:creationId xmlns:p14="http://schemas.microsoft.com/office/powerpoint/2010/main" val="18003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356B-9B9E-4359-B710-E1741028DB32}"/>
              </a:ext>
            </a:extLst>
          </p:cNvPr>
          <p:cNvSpPr>
            <a:spLocks noGrp="1"/>
          </p:cNvSpPr>
          <p:nvPr>
            <p:ph type="title"/>
          </p:nvPr>
        </p:nvSpPr>
        <p:spPr/>
        <p:txBody>
          <a:bodyPr/>
          <a:lstStyle/>
          <a:p>
            <a:r>
              <a:rPr lang="en-US" dirty="0">
                <a:latin typeface="+mn-lt"/>
              </a:rPr>
              <a:t>Lamotrigine</a:t>
            </a:r>
          </a:p>
        </p:txBody>
      </p:sp>
      <p:sp>
        <p:nvSpPr>
          <p:cNvPr id="3" name="Content Placeholder 2">
            <a:extLst>
              <a:ext uri="{FF2B5EF4-FFF2-40B4-BE49-F238E27FC236}">
                <a16:creationId xmlns:a16="http://schemas.microsoft.com/office/drawing/2014/main" id="{32960C3B-A3F9-4149-B4BF-38A513AAAA66}"/>
              </a:ext>
            </a:extLst>
          </p:cNvPr>
          <p:cNvSpPr>
            <a:spLocks noGrp="1"/>
          </p:cNvSpPr>
          <p:nvPr>
            <p:ph idx="1"/>
          </p:nvPr>
        </p:nvSpPr>
        <p:spPr/>
        <p:txBody>
          <a:bodyPr/>
          <a:lstStyle/>
          <a:p>
            <a:r>
              <a:rPr lang="en-US" dirty="0">
                <a:latin typeface="+mn-lt"/>
              </a:rPr>
              <a:t>Patient education</a:t>
            </a:r>
          </a:p>
          <a:p>
            <a:pPr lvl="1"/>
            <a:r>
              <a:rPr lang="en-US" dirty="0">
                <a:latin typeface="+mn-lt"/>
              </a:rPr>
              <a:t>Can take some time to be effective (slow-titration)</a:t>
            </a:r>
          </a:p>
          <a:p>
            <a:pPr lvl="1"/>
            <a:r>
              <a:rPr lang="en-US" dirty="0">
                <a:latin typeface="+mn-lt"/>
              </a:rPr>
              <a:t>Avoid changing body products (soaps, detergents, lotions, etc.) during dose titration</a:t>
            </a:r>
          </a:p>
          <a:p>
            <a:pPr lvl="1"/>
            <a:r>
              <a:rPr lang="en-US" dirty="0">
                <a:latin typeface="+mn-lt"/>
              </a:rPr>
              <a:t>Oral contraceptives can decrease lamotrigine levels</a:t>
            </a:r>
          </a:p>
          <a:p>
            <a:pPr lvl="2"/>
            <a:r>
              <a:rPr lang="en-US" dirty="0">
                <a:latin typeface="+mn-lt"/>
              </a:rPr>
              <a:t>Patient should notify doctor if starting/stopping oral contraceptive</a:t>
            </a:r>
          </a:p>
        </p:txBody>
      </p:sp>
      <p:sp>
        <p:nvSpPr>
          <p:cNvPr id="5" name="TextBox 4">
            <a:extLst>
              <a:ext uri="{FF2B5EF4-FFF2-40B4-BE49-F238E27FC236}">
                <a16:creationId xmlns:a16="http://schemas.microsoft.com/office/drawing/2014/main" id="{CFA925F8-3DD6-462C-9507-E75330614F98}"/>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118426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319C-8115-4324-B356-069ECCCF0F7D}"/>
              </a:ext>
            </a:extLst>
          </p:cNvPr>
          <p:cNvSpPr>
            <a:spLocks noGrp="1"/>
          </p:cNvSpPr>
          <p:nvPr>
            <p:ph type="title"/>
          </p:nvPr>
        </p:nvSpPr>
        <p:spPr/>
        <p:txBody>
          <a:bodyPr/>
          <a:lstStyle/>
          <a:p>
            <a:r>
              <a:rPr lang="en-US" dirty="0">
                <a:latin typeface="+mn-lt"/>
              </a:rPr>
              <a:t>Lithium</a:t>
            </a:r>
          </a:p>
        </p:txBody>
      </p:sp>
      <p:sp>
        <p:nvSpPr>
          <p:cNvPr id="3" name="Content Placeholder 2">
            <a:extLst>
              <a:ext uri="{FF2B5EF4-FFF2-40B4-BE49-F238E27FC236}">
                <a16:creationId xmlns:a16="http://schemas.microsoft.com/office/drawing/2014/main" id="{BB35A95D-01F3-4613-AF5E-4D96379008F3}"/>
              </a:ext>
            </a:extLst>
          </p:cNvPr>
          <p:cNvSpPr>
            <a:spLocks noGrp="1"/>
          </p:cNvSpPr>
          <p:nvPr>
            <p:ph idx="1"/>
          </p:nvPr>
        </p:nvSpPr>
        <p:spPr/>
        <p:txBody>
          <a:bodyPr/>
          <a:lstStyle/>
          <a:p>
            <a:r>
              <a:rPr lang="en-US" dirty="0">
                <a:latin typeface="+mn-lt"/>
              </a:rPr>
              <a:t>FDA Approved Indications</a:t>
            </a:r>
          </a:p>
          <a:p>
            <a:pPr lvl="1"/>
            <a:r>
              <a:rPr lang="en-US" dirty="0">
                <a:latin typeface="+mn-lt"/>
              </a:rPr>
              <a:t>Manic episodes of bipolar disorder</a:t>
            </a:r>
          </a:p>
          <a:p>
            <a:pPr lvl="1"/>
            <a:r>
              <a:rPr lang="en-US" dirty="0">
                <a:latin typeface="+mn-lt"/>
              </a:rPr>
              <a:t>Maintenance treatment of bipolar disorder</a:t>
            </a:r>
          </a:p>
          <a:p>
            <a:r>
              <a:rPr lang="en-US" dirty="0">
                <a:latin typeface="+mn-lt"/>
              </a:rPr>
              <a:t>MOA</a:t>
            </a:r>
          </a:p>
          <a:p>
            <a:pPr lvl="1"/>
            <a:r>
              <a:rPr lang="en-US" dirty="0">
                <a:latin typeface="+mn-lt"/>
              </a:rPr>
              <a:t>Exact mechanism is unknown</a:t>
            </a:r>
          </a:p>
          <a:p>
            <a:pPr lvl="1"/>
            <a:endParaRPr lang="en-US" dirty="0"/>
          </a:p>
          <a:p>
            <a:pPr lvl="1"/>
            <a:endParaRPr lang="en-US" dirty="0"/>
          </a:p>
        </p:txBody>
      </p:sp>
      <p:sp>
        <p:nvSpPr>
          <p:cNvPr id="5" name="TextBox 4">
            <a:extLst>
              <a:ext uri="{FF2B5EF4-FFF2-40B4-BE49-F238E27FC236}">
                <a16:creationId xmlns:a16="http://schemas.microsoft.com/office/drawing/2014/main" id="{842D5D7E-36FF-443C-A1B4-E785B92293A7}"/>
              </a:ext>
            </a:extLst>
          </p:cNvPr>
          <p:cNvSpPr txBox="1"/>
          <p:nvPr/>
        </p:nvSpPr>
        <p:spPr>
          <a:xfrm>
            <a:off x="4099034" y="494418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
        <p:nvSpPr>
          <p:cNvPr id="6" name="TextBox 5">
            <a:extLst>
              <a:ext uri="{FF2B5EF4-FFF2-40B4-BE49-F238E27FC236}">
                <a16:creationId xmlns:a16="http://schemas.microsoft.com/office/drawing/2014/main" id="{E42512C0-3B60-492E-BD0F-A03225981EAB}"/>
              </a:ext>
            </a:extLst>
          </p:cNvPr>
          <p:cNvSpPr txBox="1"/>
          <p:nvPr/>
        </p:nvSpPr>
        <p:spPr>
          <a:xfrm>
            <a:off x="6962431" y="4821414"/>
            <a:ext cx="2317531" cy="230832"/>
          </a:xfrm>
          <a:prstGeom prst="rect">
            <a:avLst/>
          </a:prstGeom>
          <a:noFill/>
        </p:spPr>
        <p:txBody>
          <a:bodyPr wrap="square" rtlCol="0">
            <a:spAutoFit/>
          </a:bodyPr>
          <a:lstStyle/>
          <a:p>
            <a:r>
              <a:rPr lang="en-US" sz="900" dirty="0"/>
              <a:t>Clin </a:t>
            </a:r>
            <a:r>
              <a:rPr lang="en-US" sz="900" dirty="0" err="1"/>
              <a:t>Pharmacokinet</a:t>
            </a:r>
            <a:r>
              <a:rPr lang="en-US" sz="900" dirty="0"/>
              <a:t>. 2016 Aug; 55(8):925-41.</a:t>
            </a:r>
          </a:p>
        </p:txBody>
      </p:sp>
    </p:spTree>
    <p:extLst>
      <p:ext uri="{BB962C8B-B14F-4D97-AF65-F5344CB8AC3E}">
        <p14:creationId xmlns:p14="http://schemas.microsoft.com/office/powerpoint/2010/main" val="291421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4874-A462-4584-90BC-216AB3BF5FC0}"/>
              </a:ext>
            </a:extLst>
          </p:cNvPr>
          <p:cNvSpPr>
            <a:spLocks noGrp="1"/>
          </p:cNvSpPr>
          <p:nvPr>
            <p:ph type="title"/>
          </p:nvPr>
        </p:nvSpPr>
        <p:spPr/>
        <p:txBody>
          <a:bodyPr/>
          <a:lstStyle/>
          <a:p>
            <a:r>
              <a:rPr lang="en-US" dirty="0">
                <a:latin typeface="+mn-lt"/>
              </a:rPr>
              <a:t>Introduction</a:t>
            </a:r>
          </a:p>
        </p:txBody>
      </p:sp>
      <p:sp>
        <p:nvSpPr>
          <p:cNvPr id="3" name="Content Placeholder 2">
            <a:extLst>
              <a:ext uri="{FF2B5EF4-FFF2-40B4-BE49-F238E27FC236}">
                <a16:creationId xmlns:a16="http://schemas.microsoft.com/office/drawing/2014/main" id="{966FBCD9-B5F1-48CF-B567-E96C2FA24700}"/>
              </a:ext>
            </a:extLst>
          </p:cNvPr>
          <p:cNvSpPr>
            <a:spLocks noGrp="1"/>
          </p:cNvSpPr>
          <p:nvPr>
            <p:ph idx="1"/>
          </p:nvPr>
        </p:nvSpPr>
        <p:spPr/>
        <p:txBody>
          <a:bodyPr/>
          <a:lstStyle/>
          <a:p>
            <a:r>
              <a:rPr lang="en-US" dirty="0">
                <a:latin typeface="+mn-lt"/>
              </a:rPr>
              <a:t>Drug preparations</a:t>
            </a:r>
          </a:p>
          <a:p>
            <a:pPr lvl="1"/>
            <a:r>
              <a:rPr lang="en-US" dirty="0">
                <a:latin typeface="+mn-lt"/>
              </a:rPr>
              <a:t>Several medications have a controlled-release formulation</a:t>
            </a:r>
          </a:p>
          <a:p>
            <a:pPr lvl="2"/>
            <a:r>
              <a:rPr lang="en-US" dirty="0">
                <a:latin typeface="+mn-lt"/>
              </a:rPr>
              <a:t>Examples:</a:t>
            </a:r>
          </a:p>
          <a:p>
            <a:pPr lvl="3"/>
            <a:r>
              <a:rPr lang="en-US" dirty="0">
                <a:latin typeface="+mn-lt"/>
              </a:rPr>
              <a:t>CD = controlled delivery</a:t>
            </a:r>
          </a:p>
          <a:p>
            <a:pPr lvl="3"/>
            <a:r>
              <a:rPr lang="en-US" dirty="0">
                <a:latin typeface="+mn-lt"/>
              </a:rPr>
              <a:t>CR = controlled release</a:t>
            </a:r>
          </a:p>
          <a:p>
            <a:pPr lvl="3"/>
            <a:r>
              <a:rPr lang="en-US" dirty="0">
                <a:latin typeface="+mn-lt"/>
              </a:rPr>
              <a:t>LA = long acting</a:t>
            </a:r>
          </a:p>
          <a:p>
            <a:pPr lvl="3"/>
            <a:r>
              <a:rPr lang="en-US" dirty="0">
                <a:latin typeface="+mn-lt"/>
              </a:rPr>
              <a:t>SR = sustained release</a:t>
            </a:r>
          </a:p>
          <a:p>
            <a:pPr lvl="3"/>
            <a:r>
              <a:rPr lang="en-US" dirty="0">
                <a:latin typeface="+mn-lt"/>
              </a:rPr>
              <a:t>ER = extended release</a:t>
            </a:r>
          </a:p>
          <a:p>
            <a:pPr lvl="3"/>
            <a:r>
              <a:rPr lang="en-US" dirty="0">
                <a:latin typeface="+mn-lt"/>
              </a:rPr>
              <a:t>XL = extended release</a:t>
            </a:r>
          </a:p>
          <a:p>
            <a:pPr lvl="3"/>
            <a:r>
              <a:rPr lang="en-US" dirty="0">
                <a:latin typeface="+mn-lt"/>
              </a:rPr>
              <a:t>XR = extended release</a:t>
            </a:r>
          </a:p>
          <a:p>
            <a:pPr marL="342900" lvl="1" indent="0">
              <a:buNone/>
            </a:pPr>
            <a:endParaRPr lang="en-US" dirty="0"/>
          </a:p>
        </p:txBody>
      </p:sp>
      <p:graphicFrame>
        <p:nvGraphicFramePr>
          <p:cNvPr id="4" name="Table 3">
            <a:extLst>
              <a:ext uri="{FF2B5EF4-FFF2-40B4-BE49-F238E27FC236}">
                <a16:creationId xmlns:a16="http://schemas.microsoft.com/office/drawing/2014/main" id="{28F77477-D498-4984-A0A3-4E1CC2637B39}"/>
              </a:ext>
            </a:extLst>
          </p:cNvPr>
          <p:cNvGraphicFramePr>
            <a:graphicFrameLocks noGrp="1"/>
          </p:cNvGraphicFramePr>
          <p:nvPr>
            <p:extLst>
              <p:ext uri="{D42A27DB-BD31-4B8C-83A1-F6EECF244321}">
                <p14:modId xmlns:p14="http://schemas.microsoft.com/office/powerpoint/2010/main" val="198532862"/>
              </p:ext>
            </p:extLst>
          </p:nvPr>
        </p:nvGraphicFramePr>
        <p:xfrm>
          <a:off x="3913526" y="536015"/>
          <a:ext cx="4840013" cy="504162"/>
        </p:xfrm>
        <a:graphic>
          <a:graphicData uri="http://schemas.openxmlformats.org/drawingml/2006/table">
            <a:tbl>
              <a:tblPr>
                <a:tableStyleId>{5C22544A-7EE6-4342-B048-85BDC9FD1C3A}</a:tableStyleId>
              </a:tblPr>
              <a:tblGrid>
                <a:gridCol w="1415219">
                  <a:extLst>
                    <a:ext uri="{9D8B030D-6E8A-4147-A177-3AD203B41FA5}">
                      <a16:colId xmlns:a16="http://schemas.microsoft.com/office/drawing/2014/main" val="3228664435"/>
                    </a:ext>
                  </a:extLst>
                </a:gridCol>
                <a:gridCol w="1260234">
                  <a:extLst>
                    <a:ext uri="{9D8B030D-6E8A-4147-A177-3AD203B41FA5}">
                      <a16:colId xmlns:a16="http://schemas.microsoft.com/office/drawing/2014/main" val="17227528"/>
                    </a:ext>
                  </a:extLst>
                </a:gridCol>
                <a:gridCol w="2164560">
                  <a:extLst>
                    <a:ext uri="{9D8B030D-6E8A-4147-A177-3AD203B41FA5}">
                      <a16:colId xmlns:a16="http://schemas.microsoft.com/office/drawing/2014/main" val="1253846154"/>
                    </a:ext>
                  </a:extLst>
                </a:gridCol>
              </a:tblGrid>
              <a:tr h="504162">
                <a:tc>
                  <a:txBody>
                    <a:bodyPr/>
                    <a:lstStyle/>
                    <a:p>
                      <a:pPr algn="ctr"/>
                      <a:r>
                        <a:rPr lang="en-US" dirty="0"/>
                        <a:t>Tablets</a:t>
                      </a:r>
                    </a:p>
                  </a:txBody>
                  <a:tcPr anchor="ctr"/>
                </a:tc>
                <a:tc>
                  <a:txBody>
                    <a:bodyPr/>
                    <a:lstStyle/>
                    <a:p>
                      <a:pPr algn="ctr"/>
                      <a:r>
                        <a:rPr lang="en-US" dirty="0"/>
                        <a:t>Capsules</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Liquids (Solutions, Suspensions, Syrups, Elixirs)</a:t>
                      </a:r>
                    </a:p>
                  </a:txBody>
                  <a:tcPr anchor="ctr"/>
                </a:tc>
                <a:extLst>
                  <a:ext uri="{0D108BD9-81ED-4DB2-BD59-A6C34878D82A}">
                    <a16:rowId xmlns:a16="http://schemas.microsoft.com/office/drawing/2014/main" val="1544149734"/>
                  </a:ext>
                </a:extLst>
              </a:tr>
            </a:tbl>
          </a:graphicData>
        </a:graphic>
      </p:graphicFrame>
      <p:graphicFrame>
        <p:nvGraphicFramePr>
          <p:cNvPr id="7" name="Table 6">
            <a:extLst>
              <a:ext uri="{FF2B5EF4-FFF2-40B4-BE49-F238E27FC236}">
                <a16:creationId xmlns:a16="http://schemas.microsoft.com/office/drawing/2014/main" id="{EEB89DDC-C269-4E03-9EFE-09C23EE6126B}"/>
              </a:ext>
            </a:extLst>
          </p:cNvPr>
          <p:cNvGraphicFramePr>
            <a:graphicFrameLocks noGrp="1"/>
          </p:cNvGraphicFramePr>
          <p:nvPr>
            <p:extLst>
              <p:ext uri="{D42A27DB-BD31-4B8C-83A1-F6EECF244321}">
                <p14:modId xmlns:p14="http://schemas.microsoft.com/office/powerpoint/2010/main" val="510772122"/>
              </p:ext>
            </p:extLst>
          </p:nvPr>
        </p:nvGraphicFramePr>
        <p:xfrm>
          <a:off x="3544086" y="1051291"/>
          <a:ext cx="5547360" cy="502920"/>
        </p:xfrm>
        <a:graphic>
          <a:graphicData uri="http://schemas.openxmlformats.org/drawingml/2006/table">
            <a:tbl>
              <a:tblPr>
                <a:tableStyleId>{5C22544A-7EE6-4342-B048-85BDC9FD1C3A}</a:tableStyleId>
              </a:tblPr>
              <a:tblGrid>
                <a:gridCol w="1129109">
                  <a:extLst>
                    <a:ext uri="{9D8B030D-6E8A-4147-A177-3AD203B41FA5}">
                      <a16:colId xmlns:a16="http://schemas.microsoft.com/office/drawing/2014/main" val="2427944473"/>
                    </a:ext>
                  </a:extLst>
                </a:gridCol>
                <a:gridCol w="855507">
                  <a:extLst>
                    <a:ext uri="{9D8B030D-6E8A-4147-A177-3AD203B41FA5}">
                      <a16:colId xmlns:a16="http://schemas.microsoft.com/office/drawing/2014/main" val="1520460809"/>
                    </a:ext>
                  </a:extLst>
                </a:gridCol>
                <a:gridCol w="2348274">
                  <a:extLst>
                    <a:ext uri="{9D8B030D-6E8A-4147-A177-3AD203B41FA5}">
                      <a16:colId xmlns:a16="http://schemas.microsoft.com/office/drawing/2014/main" val="841653647"/>
                    </a:ext>
                  </a:extLst>
                </a:gridCol>
                <a:gridCol w="1214470">
                  <a:extLst>
                    <a:ext uri="{9D8B030D-6E8A-4147-A177-3AD203B41FA5}">
                      <a16:colId xmlns:a16="http://schemas.microsoft.com/office/drawing/2014/main" val="263988675"/>
                    </a:ext>
                  </a:extLst>
                </a:gridCol>
              </a:tblGrid>
              <a:tr h="370840">
                <a:tc>
                  <a:txBody>
                    <a:bodyPr/>
                    <a:lstStyle/>
                    <a:p>
                      <a:pPr algn="ctr"/>
                      <a:r>
                        <a:rPr lang="en-US" dirty="0"/>
                        <a:t>Skin Patches</a:t>
                      </a:r>
                    </a:p>
                  </a:txBody>
                  <a:tcPr anchor="ctr"/>
                </a:tc>
                <a:tc>
                  <a:txBody>
                    <a:bodyPr/>
                    <a:lstStyle/>
                    <a:p>
                      <a:pPr algn="ctr"/>
                      <a:r>
                        <a:rPr lang="en-US" dirty="0"/>
                        <a:t>Aerosols</a:t>
                      </a:r>
                    </a:p>
                  </a:txBody>
                  <a:tcPr anchor="ctr"/>
                </a:tc>
                <a:tc>
                  <a:txBody>
                    <a:bodyPr/>
                    <a:lstStyle/>
                    <a:p>
                      <a:pPr algn="ctr"/>
                      <a:r>
                        <a:rPr lang="en-US" dirty="0"/>
                        <a:t>Topical products (Ointments, Creams, Lotions)</a:t>
                      </a:r>
                    </a:p>
                  </a:txBody>
                  <a:tcPr anchor="ctr"/>
                </a:tc>
                <a:tc>
                  <a:txBody>
                    <a:bodyPr/>
                    <a:lstStyle/>
                    <a:p>
                      <a:pPr algn="ctr"/>
                      <a:r>
                        <a:rPr lang="en-US" dirty="0"/>
                        <a:t>Suppositories</a:t>
                      </a:r>
                    </a:p>
                  </a:txBody>
                  <a:tcPr anchor="ctr"/>
                </a:tc>
                <a:extLst>
                  <a:ext uri="{0D108BD9-81ED-4DB2-BD59-A6C34878D82A}">
                    <a16:rowId xmlns:a16="http://schemas.microsoft.com/office/drawing/2014/main" val="3063878384"/>
                  </a:ext>
                </a:extLst>
              </a:tr>
            </a:tbl>
          </a:graphicData>
        </a:graphic>
      </p:graphicFrame>
      <p:pic>
        <p:nvPicPr>
          <p:cNvPr id="1026" name="Picture 2" descr="types of medication">
            <a:extLst>
              <a:ext uri="{FF2B5EF4-FFF2-40B4-BE49-F238E27FC236}">
                <a16:creationId xmlns:a16="http://schemas.microsoft.com/office/drawing/2014/main" id="{3FA61CE1-0A4A-4DF9-87BB-07D24C94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793" y="1970220"/>
            <a:ext cx="2472887" cy="2472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C268C3-4831-4FB8-BA1E-1A9D62B52BA5}"/>
              </a:ext>
            </a:extLst>
          </p:cNvPr>
          <p:cNvSpPr txBox="1"/>
          <p:nvPr/>
        </p:nvSpPr>
        <p:spPr>
          <a:xfrm>
            <a:off x="5179793" y="4942318"/>
            <a:ext cx="5396997" cy="230832"/>
          </a:xfrm>
          <a:prstGeom prst="rect">
            <a:avLst/>
          </a:prstGeom>
          <a:noFill/>
        </p:spPr>
        <p:txBody>
          <a:bodyPr wrap="square" rtlCol="0">
            <a:spAutoFit/>
          </a:bodyPr>
          <a:lstStyle/>
          <a:p>
            <a:r>
              <a:rPr lang="en-US" sz="900" dirty="0"/>
              <a:t>Image: https://health.clevelandclinic.org/get-prescribed-counter-medications/</a:t>
            </a:r>
          </a:p>
        </p:txBody>
      </p:sp>
    </p:spTree>
    <p:extLst>
      <p:ext uri="{BB962C8B-B14F-4D97-AF65-F5344CB8AC3E}">
        <p14:creationId xmlns:p14="http://schemas.microsoft.com/office/powerpoint/2010/main" val="1163834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9A30-51AC-41CC-811B-71A6F2151098}"/>
              </a:ext>
            </a:extLst>
          </p:cNvPr>
          <p:cNvSpPr>
            <a:spLocks noGrp="1"/>
          </p:cNvSpPr>
          <p:nvPr>
            <p:ph type="title"/>
          </p:nvPr>
        </p:nvSpPr>
        <p:spPr/>
        <p:txBody>
          <a:bodyPr/>
          <a:lstStyle/>
          <a:p>
            <a:r>
              <a:rPr lang="en-US" dirty="0">
                <a:latin typeface="+mn-lt"/>
              </a:rPr>
              <a:t>Lithium- Dosing</a:t>
            </a:r>
          </a:p>
        </p:txBody>
      </p:sp>
      <p:sp>
        <p:nvSpPr>
          <p:cNvPr id="3" name="Content Placeholder 2">
            <a:extLst>
              <a:ext uri="{FF2B5EF4-FFF2-40B4-BE49-F238E27FC236}">
                <a16:creationId xmlns:a16="http://schemas.microsoft.com/office/drawing/2014/main" id="{5B5DD39A-3B8B-49F4-B67A-5D162B1068CE}"/>
              </a:ext>
            </a:extLst>
          </p:cNvPr>
          <p:cNvSpPr>
            <a:spLocks noGrp="1"/>
          </p:cNvSpPr>
          <p:nvPr>
            <p:ph idx="1"/>
          </p:nvPr>
        </p:nvSpPr>
        <p:spPr/>
        <p:txBody>
          <a:bodyPr/>
          <a:lstStyle/>
          <a:p>
            <a:r>
              <a:rPr lang="en-US" dirty="0">
                <a:latin typeface="+mn-lt"/>
              </a:rPr>
              <a:t>Initial Dosing: 300 mg 2-3 times per day</a:t>
            </a:r>
          </a:p>
          <a:p>
            <a:r>
              <a:rPr lang="en-US" dirty="0">
                <a:latin typeface="+mn-lt"/>
              </a:rPr>
              <a:t>Dose should be adjusted to target goal blood levels</a:t>
            </a:r>
          </a:p>
          <a:p>
            <a:pPr lvl="1"/>
            <a:r>
              <a:rPr lang="en-US" dirty="0">
                <a:latin typeface="+mn-lt"/>
              </a:rPr>
              <a:t>Acute mania: 0.8-1.2 </a:t>
            </a:r>
            <a:r>
              <a:rPr lang="en-US" dirty="0" err="1">
                <a:latin typeface="+mn-lt"/>
              </a:rPr>
              <a:t>mEq</a:t>
            </a:r>
            <a:r>
              <a:rPr lang="en-US" dirty="0">
                <a:latin typeface="+mn-lt"/>
              </a:rPr>
              <a:t>/L</a:t>
            </a:r>
          </a:p>
          <a:p>
            <a:pPr lvl="2"/>
            <a:r>
              <a:rPr lang="en-US" dirty="0">
                <a:latin typeface="+mn-lt"/>
              </a:rPr>
              <a:t>Some patients may require and tolerate levels up to 1.5 </a:t>
            </a:r>
            <a:r>
              <a:rPr lang="en-US" dirty="0" err="1">
                <a:latin typeface="+mn-lt"/>
              </a:rPr>
              <a:t>mEq</a:t>
            </a:r>
            <a:r>
              <a:rPr lang="en-US" dirty="0">
                <a:latin typeface="+mn-lt"/>
              </a:rPr>
              <a:t>/L</a:t>
            </a:r>
          </a:p>
          <a:p>
            <a:pPr lvl="1"/>
            <a:r>
              <a:rPr lang="en-US" dirty="0">
                <a:latin typeface="+mn-lt"/>
              </a:rPr>
              <a:t>Maintenance: 0.6-1 </a:t>
            </a:r>
            <a:r>
              <a:rPr lang="en-US" dirty="0" err="1">
                <a:latin typeface="+mn-lt"/>
              </a:rPr>
              <a:t>mEq</a:t>
            </a:r>
            <a:r>
              <a:rPr lang="en-US" dirty="0">
                <a:latin typeface="+mn-lt"/>
              </a:rPr>
              <a:t>/L</a:t>
            </a:r>
          </a:p>
          <a:p>
            <a:r>
              <a:rPr lang="en-US" dirty="0">
                <a:latin typeface="+mn-lt"/>
              </a:rPr>
              <a:t>Steady levels in the body after ~5 days</a:t>
            </a:r>
          </a:p>
          <a:p>
            <a:pPr lvl="1"/>
            <a:r>
              <a:rPr lang="en-US" dirty="0">
                <a:latin typeface="+mn-lt"/>
              </a:rPr>
              <a:t>Blood levels correlate linearly with the dose</a:t>
            </a:r>
          </a:p>
          <a:p>
            <a:pPr lvl="2"/>
            <a:r>
              <a:rPr lang="en-US" dirty="0">
                <a:latin typeface="+mn-lt"/>
              </a:rPr>
              <a:t>Example: if lithium dose is doubled = level will be doubled</a:t>
            </a:r>
          </a:p>
        </p:txBody>
      </p:sp>
      <p:sp>
        <p:nvSpPr>
          <p:cNvPr id="6" name="TextBox 5">
            <a:extLst>
              <a:ext uri="{FF2B5EF4-FFF2-40B4-BE49-F238E27FC236}">
                <a16:creationId xmlns:a16="http://schemas.microsoft.com/office/drawing/2014/main" id="{FBE9AB34-DCEB-4B71-A39D-0A91C7020206}"/>
              </a:ext>
            </a:extLst>
          </p:cNvPr>
          <p:cNvSpPr txBox="1"/>
          <p:nvPr/>
        </p:nvSpPr>
        <p:spPr>
          <a:xfrm>
            <a:off x="4099034" y="494418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
        <p:nvSpPr>
          <p:cNvPr id="5" name="TextBox 4">
            <a:extLst>
              <a:ext uri="{FF2B5EF4-FFF2-40B4-BE49-F238E27FC236}">
                <a16:creationId xmlns:a16="http://schemas.microsoft.com/office/drawing/2014/main" id="{9AF3264C-A0BF-4077-8C35-22605908B3A9}"/>
              </a:ext>
            </a:extLst>
          </p:cNvPr>
          <p:cNvSpPr txBox="1"/>
          <p:nvPr/>
        </p:nvSpPr>
        <p:spPr>
          <a:xfrm>
            <a:off x="3732289" y="4812338"/>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Tree>
    <p:extLst>
      <p:ext uri="{BB962C8B-B14F-4D97-AF65-F5344CB8AC3E}">
        <p14:creationId xmlns:p14="http://schemas.microsoft.com/office/powerpoint/2010/main" val="4232570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7C2F-7D72-4C73-BAED-7B942DFE0F59}"/>
              </a:ext>
            </a:extLst>
          </p:cNvPr>
          <p:cNvSpPr>
            <a:spLocks noGrp="1"/>
          </p:cNvSpPr>
          <p:nvPr>
            <p:ph type="title"/>
          </p:nvPr>
        </p:nvSpPr>
        <p:spPr/>
        <p:txBody>
          <a:bodyPr/>
          <a:lstStyle/>
          <a:p>
            <a:r>
              <a:rPr lang="en-US" dirty="0">
                <a:latin typeface="+mn-lt"/>
              </a:rPr>
              <a:t>Lithium- Common Side Effects</a:t>
            </a:r>
          </a:p>
        </p:txBody>
      </p:sp>
      <p:graphicFrame>
        <p:nvGraphicFramePr>
          <p:cNvPr id="4" name="Content Placeholder 3">
            <a:extLst>
              <a:ext uri="{FF2B5EF4-FFF2-40B4-BE49-F238E27FC236}">
                <a16:creationId xmlns:a16="http://schemas.microsoft.com/office/drawing/2014/main" id="{9935711B-4943-421C-9DFC-0ECFBD49F23C}"/>
              </a:ext>
            </a:extLst>
          </p:cNvPr>
          <p:cNvGraphicFramePr>
            <a:graphicFrameLocks noGrp="1"/>
          </p:cNvGraphicFramePr>
          <p:nvPr>
            <p:ph idx="1"/>
            <p:extLst>
              <p:ext uri="{D42A27DB-BD31-4B8C-83A1-F6EECF244321}">
                <p14:modId xmlns:p14="http://schemas.microsoft.com/office/powerpoint/2010/main" val="4167811201"/>
              </p:ext>
            </p:extLst>
          </p:nvPr>
        </p:nvGraphicFramePr>
        <p:xfrm>
          <a:off x="457200" y="1461770"/>
          <a:ext cx="8206740" cy="2357120"/>
        </p:xfrm>
        <a:graphic>
          <a:graphicData uri="http://schemas.openxmlformats.org/drawingml/2006/table">
            <a:tbl>
              <a:tblPr firstRow="1" bandRow="1">
                <a:tableStyleId>{5C22544A-7EE6-4342-B048-85BDC9FD1C3A}</a:tableStyleId>
              </a:tblPr>
              <a:tblGrid>
                <a:gridCol w="1234440">
                  <a:extLst>
                    <a:ext uri="{9D8B030D-6E8A-4147-A177-3AD203B41FA5}">
                      <a16:colId xmlns:a16="http://schemas.microsoft.com/office/drawing/2014/main" val="414696740"/>
                    </a:ext>
                  </a:extLst>
                </a:gridCol>
                <a:gridCol w="2446020">
                  <a:extLst>
                    <a:ext uri="{9D8B030D-6E8A-4147-A177-3AD203B41FA5}">
                      <a16:colId xmlns:a16="http://schemas.microsoft.com/office/drawing/2014/main" val="3123501666"/>
                    </a:ext>
                  </a:extLst>
                </a:gridCol>
                <a:gridCol w="1584960">
                  <a:extLst>
                    <a:ext uri="{9D8B030D-6E8A-4147-A177-3AD203B41FA5}">
                      <a16:colId xmlns:a16="http://schemas.microsoft.com/office/drawing/2014/main" val="3994775988"/>
                    </a:ext>
                  </a:extLst>
                </a:gridCol>
                <a:gridCol w="2941320">
                  <a:extLst>
                    <a:ext uri="{9D8B030D-6E8A-4147-A177-3AD203B41FA5}">
                      <a16:colId xmlns:a16="http://schemas.microsoft.com/office/drawing/2014/main" val="3708673640"/>
                    </a:ext>
                  </a:extLst>
                </a:gridCol>
              </a:tblGrid>
              <a:tr h="370840">
                <a:tc>
                  <a:txBody>
                    <a:bodyPr/>
                    <a:lstStyle/>
                    <a:p>
                      <a:pPr algn="ctr"/>
                      <a:r>
                        <a:rPr lang="en-US" dirty="0"/>
                        <a:t>Side Effect</a:t>
                      </a:r>
                    </a:p>
                  </a:txBody>
                  <a:tcPr anchor="ctr"/>
                </a:tc>
                <a:tc>
                  <a:txBody>
                    <a:bodyPr/>
                    <a:lstStyle/>
                    <a:p>
                      <a:pPr algn="ctr"/>
                      <a:r>
                        <a:rPr lang="en-US" dirty="0"/>
                        <a:t>Comments</a:t>
                      </a:r>
                    </a:p>
                  </a:txBody>
                  <a:tcPr anchor="ctr"/>
                </a:tc>
                <a:tc>
                  <a:txBody>
                    <a:bodyPr/>
                    <a:lstStyle/>
                    <a:p>
                      <a:pPr algn="ctr"/>
                      <a:r>
                        <a:rPr lang="en-US" dirty="0"/>
                        <a:t>Side Effect</a:t>
                      </a:r>
                    </a:p>
                  </a:txBody>
                  <a:tcPr anchor="ctr"/>
                </a:tc>
                <a:tc>
                  <a:txBody>
                    <a:bodyPr/>
                    <a:lstStyle/>
                    <a:p>
                      <a:pPr algn="ctr"/>
                      <a:r>
                        <a:rPr lang="en-US" dirty="0"/>
                        <a:t>Comments</a:t>
                      </a:r>
                    </a:p>
                  </a:txBody>
                  <a:tcPr anchor="ctr"/>
                </a:tc>
                <a:extLst>
                  <a:ext uri="{0D108BD9-81ED-4DB2-BD59-A6C34878D82A}">
                    <a16:rowId xmlns:a16="http://schemas.microsoft.com/office/drawing/2014/main" val="1436335362"/>
                  </a:ext>
                </a:extLst>
              </a:tr>
              <a:tr h="370840">
                <a:tc>
                  <a:txBody>
                    <a:bodyPr/>
                    <a:lstStyle/>
                    <a:p>
                      <a:pPr algn="ctr"/>
                      <a:r>
                        <a:rPr lang="en-US" dirty="0"/>
                        <a:t>Acne </a:t>
                      </a:r>
                    </a:p>
                  </a:txBody>
                  <a:tcPr anchor="ctr"/>
                </a:tc>
                <a:tc>
                  <a:txBody>
                    <a:bodyPr/>
                    <a:lstStyle/>
                    <a:p>
                      <a:pPr marL="285750" indent="-285750" algn="l">
                        <a:buFont typeface="Arial" panose="020B0604020202020204" pitchFamily="34" charset="0"/>
                        <a:buChar char="•"/>
                      </a:pPr>
                      <a:r>
                        <a:rPr lang="en-US" dirty="0"/>
                        <a:t>33%</a:t>
                      </a:r>
                    </a:p>
                  </a:txBody>
                  <a:tcPr anchor="ctr"/>
                </a:tc>
                <a:tc>
                  <a:txBody>
                    <a:bodyPr/>
                    <a:lstStyle/>
                    <a:p>
                      <a:pPr algn="ctr"/>
                      <a:r>
                        <a:rPr lang="en-US" dirty="0"/>
                        <a:t>Dry mouth/Thirst</a:t>
                      </a:r>
                    </a:p>
                  </a:txBody>
                  <a:tcPr anchor="ctr"/>
                </a:tc>
                <a:tc>
                  <a:txBody>
                    <a:bodyPr/>
                    <a:lstStyle/>
                    <a:p>
                      <a:pPr marL="285750" indent="-285750" algn="l">
                        <a:buFont typeface="Arial" panose="020B0604020202020204" pitchFamily="34" charset="0"/>
                        <a:buChar char="•"/>
                      </a:pPr>
                      <a:r>
                        <a:rPr lang="en-US" dirty="0"/>
                        <a:t>35 – 75%</a:t>
                      </a:r>
                    </a:p>
                  </a:txBody>
                  <a:tcPr anchor="ctr"/>
                </a:tc>
                <a:extLst>
                  <a:ext uri="{0D108BD9-81ED-4DB2-BD59-A6C34878D82A}">
                    <a16:rowId xmlns:a16="http://schemas.microsoft.com/office/drawing/2014/main" val="4147214243"/>
                  </a:ext>
                </a:extLst>
              </a:tr>
              <a:tr h="370840">
                <a:tc>
                  <a:txBody>
                    <a:bodyPr/>
                    <a:lstStyle/>
                    <a:p>
                      <a:pPr algn="ctr"/>
                      <a:r>
                        <a:rPr lang="en-US" dirty="0"/>
                        <a:t>Dizziness</a:t>
                      </a:r>
                    </a:p>
                  </a:txBody>
                  <a:tcPr anchor="ctr"/>
                </a:tc>
                <a:tc>
                  <a:txBody>
                    <a:bodyPr/>
                    <a:lstStyle/>
                    <a:p>
                      <a:pPr marL="285750" indent="-285750" algn="l">
                        <a:buFont typeface="Arial" panose="020B0604020202020204" pitchFamily="34" charset="0"/>
                        <a:buChar char="•"/>
                      </a:pPr>
                      <a:r>
                        <a:rPr lang="en-US" dirty="0"/>
                        <a:t>23%</a:t>
                      </a:r>
                    </a:p>
                  </a:txBody>
                  <a:tcPr anchor="ctr"/>
                </a:tc>
                <a:tc>
                  <a:txBody>
                    <a:bodyPr/>
                    <a:lstStyle/>
                    <a:p>
                      <a:pPr algn="ctr"/>
                      <a:r>
                        <a:rPr lang="en-US" dirty="0"/>
                        <a:t>Increased Urination</a:t>
                      </a:r>
                    </a:p>
                  </a:txBody>
                  <a:tcPr anchor="ctr"/>
                </a:tc>
                <a:tc>
                  <a:txBody>
                    <a:bodyPr/>
                    <a:lstStyle/>
                    <a:p>
                      <a:pPr marL="285750" indent="-285750" algn="l">
                        <a:buFont typeface="Arial" panose="020B0604020202020204" pitchFamily="34" charset="0"/>
                        <a:buChar char="•"/>
                      </a:pPr>
                      <a:r>
                        <a:rPr lang="en-US" dirty="0"/>
                        <a:t>30%</a:t>
                      </a:r>
                    </a:p>
                  </a:txBody>
                  <a:tcPr anchor="ctr"/>
                </a:tc>
                <a:extLst>
                  <a:ext uri="{0D108BD9-81ED-4DB2-BD59-A6C34878D82A}">
                    <a16:rowId xmlns:a16="http://schemas.microsoft.com/office/drawing/2014/main" val="658585428"/>
                  </a:ext>
                </a:extLst>
              </a:tr>
              <a:tr h="370840">
                <a:tc>
                  <a:txBody>
                    <a:bodyPr/>
                    <a:lstStyle/>
                    <a:p>
                      <a:pPr algn="ctr"/>
                      <a:r>
                        <a:rPr lang="en-US" dirty="0"/>
                        <a:t>Fatigue</a:t>
                      </a:r>
                    </a:p>
                  </a:txBody>
                  <a:tcPr anchor="ctr"/>
                </a:tc>
                <a:tc>
                  <a:txBody>
                    <a:bodyPr/>
                    <a:lstStyle/>
                    <a:p>
                      <a:pPr marL="285750" indent="-285750" algn="l">
                        <a:buFont typeface="Arial" panose="020B0604020202020204" pitchFamily="34" charset="0"/>
                        <a:buChar char="•"/>
                      </a:pPr>
                      <a:r>
                        <a:rPr lang="en-US" dirty="0"/>
                        <a:t>26%</a:t>
                      </a:r>
                    </a:p>
                  </a:txBody>
                  <a:tcPr anchor="ctr"/>
                </a:tc>
                <a:tc>
                  <a:txBody>
                    <a:bodyPr/>
                    <a:lstStyle/>
                    <a:p>
                      <a:pPr algn="ctr"/>
                      <a:r>
                        <a:rPr lang="en-US" dirty="0"/>
                        <a:t>Acute Kidney Injury</a:t>
                      </a:r>
                    </a:p>
                  </a:txBody>
                  <a:tcPr anchor="ctr"/>
                </a:tc>
                <a:tc>
                  <a:txBody>
                    <a:bodyPr/>
                    <a:lstStyle/>
                    <a:p>
                      <a:pPr marL="285750" indent="-285750" algn="l">
                        <a:buFont typeface="Arial" panose="020B0604020202020204" pitchFamily="34" charset="0"/>
                        <a:buChar char="•"/>
                      </a:pPr>
                      <a:r>
                        <a:rPr lang="en-US" dirty="0"/>
                        <a:t>Often related to toxicity</a:t>
                      </a:r>
                    </a:p>
                  </a:txBody>
                  <a:tcPr anchor="ctr"/>
                </a:tc>
                <a:extLst>
                  <a:ext uri="{0D108BD9-81ED-4DB2-BD59-A6C34878D82A}">
                    <a16:rowId xmlns:a16="http://schemas.microsoft.com/office/drawing/2014/main" val="655418564"/>
                  </a:ext>
                </a:extLst>
              </a:tr>
              <a:tr h="370840">
                <a:tc>
                  <a:txBody>
                    <a:bodyPr/>
                    <a:lstStyle/>
                    <a:p>
                      <a:pPr algn="ctr"/>
                      <a:r>
                        <a:rPr lang="en-US" dirty="0"/>
                        <a:t>Thinning Hair</a:t>
                      </a:r>
                    </a:p>
                  </a:txBody>
                  <a:tcPr anchor="ctr"/>
                </a:tc>
                <a:tc>
                  <a:txBody>
                    <a:bodyPr/>
                    <a:lstStyle/>
                    <a:p>
                      <a:pPr marL="285750" indent="-285750" algn="l">
                        <a:buFont typeface="Arial" panose="020B0604020202020204" pitchFamily="34" charset="0"/>
                        <a:buChar char="•"/>
                      </a:pPr>
                      <a:r>
                        <a:rPr lang="en-US" dirty="0"/>
                        <a:t>19%</a:t>
                      </a:r>
                    </a:p>
                    <a:p>
                      <a:pPr marL="285750" indent="-285750" algn="l">
                        <a:buFont typeface="Arial" panose="020B0604020202020204" pitchFamily="34" charset="0"/>
                        <a:buChar char="•"/>
                      </a:pPr>
                      <a:r>
                        <a:rPr lang="en-US" dirty="0"/>
                        <a:t>More common in women</a:t>
                      </a:r>
                    </a:p>
                  </a:txBody>
                  <a:tcPr anchor="ctr"/>
                </a:tc>
                <a:tc>
                  <a:txBody>
                    <a:bodyPr/>
                    <a:lstStyle/>
                    <a:p>
                      <a:pPr algn="ctr"/>
                      <a:r>
                        <a:rPr lang="en-US" dirty="0"/>
                        <a:t>Hypothyroidism</a:t>
                      </a:r>
                    </a:p>
                  </a:txBody>
                  <a:tcPr anchor="ctr"/>
                </a:tc>
                <a:tc>
                  <a:txBody>
                    <a:bodyPr/>
                    <a:lstStyle/>
                    <a:p>
                      <a:pPr marL="285750" indent="-285750" algn="l">
                        <a:buFont typeface="Arial" panose="020B0604020202020204" pitchFamily="34" charset="0"/>
                        <a:buChar char="•"/>
                      </a:pPr>
                      <a:r>
                        <a:rPr lang="en-US" dirty="0"/>
                        <a:t>8 – 19%</a:t>
                      </a:r>
                    </a:p>
                  </a:txBody>
                  <a:tcPr anchor="ctr"/>
                </a:tc>
                <a:extLst>
                  <a:ext uri="{0D108BD9-81ED-4DB2-BD59-A6C34878D82A}">
                    <a16:rowId xmlns:a16="http://schemas.microsoft.com/office/drawing/2014/main" val="1530319774"/>
                  </a:ext>
                </a:extLst>
              </a:tr>
              <a:tr h="370840">
                <a:tc>
                  <a:txBody>
                    <a:bodyPr/>
                    <a:lstStyle/>
                    <a:p>
                      <a:pPr algn="ctr"/>
                      <a:r>
                        <a:rPr lang="en-US" dirty="0"/>
                        <a:t>Nausea </a:t>
                      </a:r>
                    </a:p>
                  </a:txBody>
                  <a:tcPr anchor="ctr"/>
                </a:tc>
                <a:tc>
                  <a:txBody>
                    <a:bodyPr/>
                    <a:lstStyle/>
                    <a:p>
                      <a:pPr marL="285750" indent="-285750" algn="l">
                        <a:buFont typeface="Arial" panose="020B0604020202020204" pitchFamily="34" charset="0"/>
                        <a:buChar char="•"/>
                      </a:pPr>
                      <a:r>
                        <a:rPr lang="en-US" dirty="0"/>
                        <a:t>ER formulation may help</a:t>
                      </a:r>
                    </a:p>
                  </a:txBody>
                  <a:tcPr anchor="ctr"/>
                </a:tc>
                <a:tc>
                  <a:txBody>
                    <a:bodyPr/>
                    <a:lstStyle/>
                    <a:p>
                      <a:pPr algn="ctr"/>
                      <a:r>
                        <a:rPr lang="en-US" dirty="0"/>
                        <a:t>Weight gain</a:t>
                      </a:r>
                    </a:p>
                  </a:txBody>
                  <a:tcPr anchor="ctr"/>
                </a:tc>
                <a:tc>
                  <a:txBody>
                    <a:bodyPr/>
                    <a:lstStyle/>
                    <a:p>
                      <a:pPr marL="285750" indent="-285750" algn="l">
                        <a:buFont typeface="Arial" panose="020B0604020202020204" pitchFamily="34" charset="0"/>
                        <a:buChar char="•"/>
                      </a:pPr>
                      <a:r>
                        <a:rPr lang="en-US" dirty="0"/>
                        <a:t>Average weight gain = 4 - 6 kg</a:t>
                      </a:r>
                    </a:p>
                  </a:txBody>
                  <a:tcPr anchor="ctr"/>
                </a:tc>
                <a:extLst>
                  <a:ext uri="{0D108BD9-81ED-4DB2-BD59-A6C34878D82A}">
                    <a16:rowId xmlns:a16="http://schemas.microsoft.com/office/drawing/2014/main" val="2337333744"/>
                  </a:ext>
                </a:extLst>
              </a:tr>
            </a:tbl>
          </a:graphicData>
        </a:graphic>
      </p:graphicFrame>
      <p:sp>
        <p:nvSpPr>
          <p:cNvPr id="6" name="TextBox 5">
            <a:extLst>
              <a:ext uri="{FF2B5EF4-FFF2-40B4-BE49-F238E27FC236}">
                <a16:creationId xmlns:a16="http://schemas.microsoft.com/office/drawing/2014/main" id="{887E82E9-60FD-4769-B597-48E258098266}"/>
              </a:ext>
            </a:extLst>
          </p:cNvPr>
          <p:cNvSpPr txBox="1"/>
          <p:nvPr/>
        </p:nvSpPr>
        <p:spPr>
          <a:xfrm>
            <a:off x="4099034" y="494418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
        <p:nvSpPr>
          <p:cNvPr id="7" name="TextBox 6">
            <a:extLst>
              <a:ext uri="{FF2B5EF4-FFF2-40B4-BE49-F238E27FC236}">
                <a16:creationId xmlns:a16="http://schemas.microsoft.com/office/drawing/2014/main" id="{9B5F653C-747B-43C2-B0B8-AD135249F3E9}"/>
              </a:ext>
            </a:extLst>
          </p:cNvPr>
          <p:cNvSpPr txBox="1"/>
          <p:nvPr/>
        </p:nvSpPr>
        <p:spPr>
          <a:xfrm>
            <a:off x="6141195" y="4828540"/>
            <a:ext cx="3056146" cy="230832"/>
          </a:xfrm>
          <a:prstGeom prst="rect">
            <a:avLst/>
          </a:prstGeom>
          <a:noFill/>
        </p:spPr>
        <p:txBody>
          <a:bodyPr wrap="square" rtlCol="0">
            <a:spAutoFit/>
          </a:bodyPr>
          <a:lstStyle/>
          <a:p>
            <a:r>
              <a:rPr lang="en-US" sz="900" dirty="0">
                <a:latin typeface="+mn-lt"/>
                <a:cs typeface="Arial" panose="020B0604020202020204" pitchFamily="34" charset="0"/>
              </a:rPr>
              <a:t>Micromedex- Lithium Carbonate. Accessed October 21, 2019.</a:t>
            </a:r>
            <a:endParaRPr lang="en-US" sz="900" dirty="0">
              <a:latin typeface="+mn-lt"/>
            </a:endParaRPr>
          </a:p>
        </p:txBody>
      </p:sp>
    </p:spTree>
    <p:extLst>
      <p:ext uri="{BB962C8B-B14F-4D97-AF65-F5344CB8AC3E}">
        <p14:creationId xmlns:p14="http://schemas.microsoft.com/office/powerpoint/2010/main" val="1031060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F068-AF51-47F4-865C-8C3166721071}"/>
              </a:ext>
            </a:extLst>
          </p:cNvPr>
          <p:cNvSpPr>
            <a:spLocks noGrp="1"/>
          </p:cNvSpPr>
          <p:nvPr>
            <p:ph type="title"/>
          </p:nvPr>
        </p:nvSpPr>
        <p:spPr/>
        <p:txBody>
          <a:bodyPr/>
          <a:lstStyle/>
          <a:p>
            <a:r>
              <a:rPr lang="en-US" dirty="0">
                <a:latin typeface="+mn-lt"/>
              </a:rPr>
              <a:t>Lithium</a:t>
            </a:r>
          </a:p>
        </p:txBody>
      </p:sp>
      <p:sp>
        <p:nvSpPr>
          <p:cNvPr id="3" name="Content Placeholder 2">
            <a:extLst>
              <a:ext uri="{FF2B5EF4-FFF2-40B4-BE49-F238E27FC236}">
                <a16:creationId xmlns:a16="http://schemas.microsoft.com/office/drawing/2014/main" id="{F6BE1A24-0E51-432E-92DE-79C41E36C49E}"/>
              </a:ext>
            </a:extLst>
          </p:cNvPr>
          <p:cNvSpPr>
            <a:spLocks noGrp="1"/>
          </p:cNvSpPr>
          <p:nvPr>
            <p:ph idx="1"/>
          </p:nvPr>
        </p:nvSpPr>
        <p:spPr>
          <a:xfrm>
            <a:off x="457200" y="1043912"/>
            <a:ext cx="8229600" cy="3358587"/>
          </a:xfrm>
        </p:spPr>
        <p:txBody>
          <a:bodyPr/>
          <a:lstStyle/>
          <a:p>
            <a:r>
              <a:rPr lang="en-US" dirty="0">
                <a:latin typeface="+mn-lt"/>
              </a:rPr>
              <a:t>Black Box Warning</a:t>
            </a:r>
          </a:p>
          <a:p>
            <a:endParaRPr lang="en-US" dirty="0"/>
          </a:p>
          <a:p>
            <a:endParaRPr lang="en-US" dirty="0"/>
          </a:p>
          <a:p>
            <a:r>
              <a:rPr lang="en-US" dirty="0">
                <a:latin typeface="+mn-lt"/>
              </a:rPr>
              <a:t>Lithium toxicity</a:t>
            </a:r>
          </a:p>
          <a:p>
            <a:pPr lvl="1"/>
            <a:r>
              <a:rPr lang="en-US" dirty="0">
                <a:latin typeface="+mn-lt"/>
              </a:rPr>
              <a:t>Three types</a:t>
            </a:r>
          </a:p>
          <a:p>
            <a:pPr lvl="1"/>
            <a:r>
              <a:rPr lang="en-US" dirty="0">
                <a:latin typeface="+mn-lt"/>
              </a:rPr>
              <a:t>Permanent neurotoxicity can occur</a:t>
            </a:r>
          </a:p>
          <a:p>
            <a:pPr lvl="2"/>
            <a:r>
              <a:rPr lang="en-US" dirty="0">
                <a:latin typeface="+mn-lt"/>
              </a:rPr>
              <a:t>Less likely with acute toxicity </a:t>
            </a:r>
          </a:p>
        </p:txBody>
      </p:sp>
      <p:pic>
        <p:nvPicPr>
          <p:cNvPr id="4" name="Picture 3">
            <a:extLst>
              <a:ext uri="{FF2B5EF4-FFF2-40B4-BE49-F238E27FC236}">
                <a16:creationId xmlns:a16="http://schemas.microsoft.com/office/drawing/2014/main" id="{E59DE3C2-65A5-4636-96EC-1EFCB82E82A1}"/>
              </a:ext>
            </a:extLst>
          </p:cNvPr>
          <p:cNvPicPr>
            <a:picLocks noChangeAspect="1"/>
          </p:cNvPicPr>
          <p:nvPr/>
        </p:nvPicPr>
        <p:blipFill>
          <a:blip r:embed="rId3"/>
          <a:stretch>
            <a:fillRect/>
          </a:stretch>
        </p:blipFill>
        <p:spPr>
          <a:xfrm>
            <a:off x="843456" y="1521285"/>
            <a:ext cx="7126014" cy="1105644"/>
          </a:xfrm>
          <a:prstGeom prst="rect">
            <a:avLst/>
          </a:prstGeom>
        </p:spPr>
      </p:pic>
      <p:sp>
        <p:nvSpPr>
          <p:cNvPr id="7" name="Rectangle: Rounded Corners 6">
            <a:extLst>
              <a:ext uri="{FF2B5EF4-FFF2-40B4-BE49-F238E27FC236}">
                <a16:creationId xmlns:a16="http://schemas.microsoft.com/office/drawing/2014/main" id="{F521DF2B-9C47-4EB0-B64B-4BE1717A8599}"/>
              </a:ext>
            </a:extLst>
          </p:cNvPr>
          <p:cNvSpPr/>
          <p:nvPr/>
        </p:nvSpPr>
        <p:spPr>
          <a:xfrm>
            <a:off x="2656491" y="3104302"/>
            <a:ext cx="1915509" cy="391439"/>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Acute</a:t>
            </a:r>
          </a:p>
        </p:txBody>
      </p:sp>
      <p:sp>
        <p:nvSpPr>
          <p:cNvPr id="8" name="Rectangle: Rounded Corners 7">
            <a:extLst>
              <a:ext uri="{FF2B5EF4-FFF2-40B4-BE49-F238E27FC236}">
                <a16:creationId xmlns:a16="http://schemas.microsoft.com/office/drawing/2014/main" id="{0B80A0C2-386E-4416-A4F5-319402486D5A}"/>
              </a:ext>
            </a:extLst>
          </p:cNvPr>
          <p:cNvSpPr/>
          <p:nvPr/>
        </p:nvSpPr>
        <p:spPr>
          <a:xfrm>
            <a:off x="4637691" y="3104302"/>
            <a:ext cx="1915509" cy="391439"/>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Chronic</a:t>
            </a:r>
          </a:p>
        </p:txBody>
      </p:sp>
      <p:sp>
        <p:nvSpPr>
          <p:cNvPr id="9" name="Rectangle: Rounded Corners 8">
            <a:extLst>
              <a:ext uri="{FF2B5EF4-FFF2-40B4-BE49-F238E27FC236}">
                <a16:creationId xmlns:a16="http://schemas.microsoft.com/office/drawing/2014/main" id="{F2F418CE-A581-44EB-AC9C-EEFBBD2266FE}"/>
              </a:ext>
            </a:extLst>
          </p:cNvPr>
          <p:cNvSpPr/>
          <p:nvPr/>
        </p:nvSpPr>
        <p:spPr>
          <a:xfrm>
            <a:off x="6618891" y="3097542"/>
            <a:ext cx="1915509" cy="391439"/>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Acute on Chronic</a:t>
            </a:r>
          </a:p>
        </p:txBody>
      </p:sp>
      <p:sp>
        <p:nvSpPr>
          <p:cNvPr id="11" name="TextBox 10">
            <a:extLst>
              <a:ext uri="{FF2B5EF4-FFF2-40B4-BE49-F238E27FC236}">
                <a16:creationId xmlns:a16="http://schemas.microsoft.com/office/drawing/2014/main" id="{22B29489-F0D6-4D1C-89F6-D29016B02BE0}"/>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8421372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998D-C9B9-4D74-8670-041F781D82EE}"/>
              </a:ext>
            </a:extLst>
          </p:cNvPr>
          <p:cNvSpPr>
            <a:spLocks noGrp="1"/>
          </p:cNvSpPr>
          <p:nvPr>
            <p:ph type="title"/>
          </p:nvPr>
        </p:nvSpPr>
        <p:spPr/>
        <p:txBody>
          <a:bodyPr/>
          <a:lstStyle/>
          <a:p>
            <a:r>
              <a:rPr lang="en-US" dirty="0">
                <a:latin typeface="+mn-lt"/>
              </a:rPr>
              <a:t>Lithium</a:t>
            </a:r>
          </a:p>
        </p:txBody>
      </p:sp>
      <p:sp>
        <p:nvSpPr>
          <p:cNvPr id="3" name="Content Placeholder 2">
            <a:extLst>
              <a:ext uri="{FF2B5EF4-FFF2-40B4-BE49-F238E27FC236}">
                <a16:creationId xmlns:a16="http://schemas.microsoft.com/office/drawing/2014/main" id="{CA8EE9A0-6D61-4BD3-BD0D-71C9F8FC2E1B}"/>
              </a:ext>
            </a:extLst>
          </p:cNvPr>
          <p:cNvSpPr>
            <a:spLocks noGrp="1"/>
          </p:cNvSpPr>
          <p:nvPr>
            <p:ph idx="1"/>
          </p:nvPr>
        </p:nvSpPr>
        <p:spPr/>
        <p:txBody>
          <a:bodyPr/>
          <a:lstStyle/>
          <a:p>
            <a:r>
              <a:rPr lang="en-US" dirty="0">
                <a:latin typeface="+mn-lt"/>
              </a:rPr>
              <a:t>Toxicity- Chronic</a:t>
            </a:r>
          </a:p>
          <a:p>
            <a:pPr lvl="1"/>
            <a:r>
              <a:rPr lang="en-US" dirty="0">
                <a:latin typeface="+mn-lt"/>
              </a:rPr>
              <a:t>Possible causes</a:t>
            </a:r>
          </a:p>
          <a:p>
            <a:pPr lvl="2"/>
            <a:r>
              <a:rPr lang="en-US" dirty="0">
                <a:latin typeface="+mn-lt"/>
              </a:rPr>
              <a:t>Dosing errors</a:t>
            </a:r>
          </a:p>
          <a:p>
            <a:pPr lvl="2"/>
            <a:r>
              <a:rPr lang="en-US" dirty="0">
                <a:latin typeface="+mn-lt"/>
              </a:rPr>
              <a:t>Dehydration</a:t>
            </a:r>
          </a:p>
          <a:p>
            <a:pPr lvl="2"/>
            <a:r>
              <a:rPr lang="en-US" dirty="0">
                <a:latin typeface="+mn-lt"/>
              </a:rPr>
              <a:t>Drug interactions</a:t>
            </a:r>
          </a:p>
          <a:p>
            <a:pPr lvl="1"/>
            <a:endParaRPr lang="en-US" dirty="0"/>
          </a:p>
          <a:p>
            <a:pPr lvl="1"/>
            <a:endParaRPr lang="en-US" dirty="0"/>
          </a:p>
          <a:p>
            <a:endParaRPr lang="en-US" dirty="0"/>
          </a:p>
        </p:txBody>
      </p:sp>
      <p:graphicFrame>
        <p:nvGraphicFramePr>
          <p:cNvPr id="4" name="Table 3">
            <a:extLst>
              <a:ext uri="{FF2B5EF4-FFF2-40B4-BE49-F238E27FC236}">
                <a16:creationId xmlns:a16="http://schemas.microsoft.com/office/drawing/2014/main" id="{E4BC6C3E-4969-449B-A743-7D2C374517C6}"/>
              </a:ext>
            </a:extLst>
          </p:cNvPr>
          <p:cNvGraphicFramePr>
            <a:graphicFrameLocks noGrp="1"/>
          </p:cNvGraphicFramePr>
          <p:nvPr>
            <p:extLst>
              <p:ext uri="{D42A27DB-BD31-4B8C-83A1-F6EECF244321}">
                <p14:modId xmlns:p14="http://schemas.microsoft.com/office/powerpoint/2010/main" val="241957088"/>
              </p:ext>
            </p:extLst>
          </p:nvPr>
        </p:nvGraphicFramePr>
        <p:xfrm>
          <a:off x="3654972" y="967768"/>
          <a:ext cx="5031828" cy="2926080"/>
        </p:xfrm>
        <a:graphic>
          <a:graphicData uri="http://schemas.openxmlformats.org/drawingml/2006/table">
            <a:tbl>
              <a:tblPr firstRow="1" bandRow="1">
                <a:tableStyleId>{5C22544A-7EE6-4342-B048-85BDC9FD1C3A}</a:tableStyleId>
              </a:tblPr>
              <a:tblGrid>
                <a:gridCol w="2411807">
                  <a:extLst>
                    <a:ext uri="{9D8B030D-6E8A-4147-A177-3AD203B41FA5}">
                      <a16:colId xmlns:a16="http://schemas.microsoft.com/office/drawing/2014/main" val="1325386137"/>
                    </a:ext>
                  </a:extLst>
                </a:gridCol>
                <a:gridCol w="2620021">
                  <a:extLst>
                    <a:ext uri="{9D8B030D-6E8A-4147-A177-3AD203B41FA5}">
                      <a16:colId xmlns:a16="http://schemas.microsoft.com/office/drawing/2014/main" val="1639430329"/>
                    </a:ext>
                  </a:extLst>
                </a:gridCol>
              </a:tblGrid>
              <a:tr h="0">
                <a:tc gridSpan="2">
                  <a:txBody>
                    <a:bodyPr/>
                    <a:lstStyle/>
                    <a:p>
                      <a:pPr algn="ctr"/>
                      <a:r>
                        <a:rPr lang="en-US" dirty="0"/>
                        <a:t>Chronic Lithium Toxicity</a:t>
                      </a:r>
                    </a:p>
                  </a:txBody>
                  <a:tcPr anchor="ctr"/>
                </a:tc>
                <a:tc hMerge="1">
                  <a:txBody>
                    <a:bodyPr/>
                    <a:lstStyle/>
                    <a:p>
                      <a:pPr algn="ctr"/>
                      <a:endParaRPr lang="en-US" dirty="0"/>
                    </a:p>
                  </a:txBody>
                  <a:tcPr/>
                </a:tc>
                <a:extLst>
                  <a:ext uri="{0D108BD9-81ED-4DB2-BD59-A6C34878D82A}">
                    <a16:rowId xmlns:a16="http://schemas.microsoft.com/office/drawing/2014/main" val="945314256"/>
                  </a:ext>
                </a:extLst>
              </a:tr>
              <a:tr h="370840">
                <a:tc>
                  <a:txBody>
                    <a:bodyPr/>
                    <a:lstStyle/>
                    <a:p>
                      <a:pPr algn="ctr"/>
                      <a:r>
                        <a:rPr lang="en-US" b="1" dirty="0"/>
                        <a:t>Plasma Lithium </a:t>
                      </a:r>
                    </a:p>
                    <a:p>
                      <a:pPr algn="ctr"/>
                      <a:r>
                        <a:rPr lang="en-US" b="1" dirty="0"/>
                        <a:t>Concentration (mmol/L) *</a:t>
                      </a:r>
                    </a:p>
                  </a:txBody>
                  <a:tcPr anchor="ctr"/>
                </a:tc>
                <a:tc>
                  <a:txBody>
                    <a:bodyPr/>
                    <a:lstStyle/>
                    <a:p>
                      <a:pPr algn="ctr"/>
                      <a:r>
                        <a:rPr lang="en-US" b="1" dirty="0"/>
                        <a:t>Severity</a:t>
                      </a:r>
                    </a:p>
                  </a:txBody>
                  <a:tcPr anchor="ctr"/>
                </a:tc>
                <a:extLst>
                  <a:ext uri="{0D108BD9-81ED-4DB2-BD59-A6C34878D82A}">
                    <a16:rowId xmlns:a16="http://schemas.microsoft.com/office/drawing/2014/main" val="1413206047"/>
                  </a:ext>
                </a:extLst>
              </a:tr>
              <a:tr h="370840">
                <a:tc>
                  <a:txBody>
                    <a:bodyPr/>
                    <a:lstStyle/>
                    <a:p>
                      <a:pPr algn="ctr"/>
                      <a:r>
                        <a:rPr lang="en-US" dirty="0"/>
                        <a:t>1.5-2.5</a:t>
                      </a:r>
                    </a:p>
                  </a:txBody>
                  <a:tcPr anchor="ctr"/>
                </a:tc>
                <a:tc>
                  <a:txBody>
                    <a:bodyPr/>
                    <a:lstStyle/>
                    <a:p>
                      <a:pPr algn="ctr"/>
                      <a:r>
                        <a:rPr lang="en-US" b="0" dirty="0"/>
                        <a:t>Mild</a:t>
                      </a:r>
                    </a:p>
                    <a:p>
                      <a:pPr marL="285750" indent="-285750" algn="l">
                        <a:buFont typeface="Arial" panose="020B0604020202020204" pitchFamily="34" charset="0"/>
                        <a:buChar char="•"/>
                      </a:pPr>
                      <a:r>
                        <a:rPr lang="en-US" dirty="0"/>
                        <a:t>Nausea, vomiting, tremor, hyperreflexia, agitation, ataxia, muscle weakness</a:t>
                      </a:r>
                    </a:p>
                  </a:txBody>
                  <a:tcPr anchor="ctr"/>
                </a:tc>
                <a:extLst>
                  <a:ext uri="{0D108BD9-81ED-4DB2-BD59-A6C34878D82A}">
                    <a16:rowId xmlns:a16="http://schemas.microsoft.com/office/drawing/2014/main" val="4258118794"/>
                  </a:ext>
                </a:extLst>
              </a:tr>
              <a:tr h="370840">
                <a:tc>
                  <a:txBody>
                    <a:bodyPr/>
                    <a:lstStyle/>
                    <a:p>
                      <a:pPr algn="ctr"/>
                      <a:r>
                        <a:rPr lang="en-US" dirty="0"/>
                        <a:t>2.5-3.5</a:t>
                      </a:r>
                    </a:p>
                  </a:txBody>
                  <a:tcPr anchor="ctr"/>
                </a:tc>
                <a:tc>
                  <a:txBody>
                    <a:bodyPr/>
                    <a:lstStyle/>
                    <a:p>
                      <a:pPr algn="ctr"/>
                      <a:r>
                        <a:rPr lang="en-US" dirty="0"/>
                        <a:t>Moderate</a:t>
                      </a:r>
                    </a:p>
                    <a:p>
                      <a:pPr marL="285750" indent="-285750" algn="l">
                        <a:buFont typeface="Arial" panose="020B0604020202020204" pitchFamily="34" charset="0"/>
                        <a:buChar char="•"/>
                      </a:pPr>
                      <a:r>
                        <a:rPr lang="en-US" dirty="0"/>
                        <a:t>Stupor, rigidity, hypertonia, hypotension</a:t>
                      </a:r>
                    </a:p>
                  </a:txBody>
                  <a:tcPr anchor="ctr"/>
                </a:tc>
                <a:extLst>
                  <a:ext uri="{0D108BD9-81ED-4DB2-BD59-A6C34878D82A}">
                    <a16:rowId xmlns:a16="http://schemas.microsoft.com/office/drawing/2014/main" val="2895680465"/>
                  </a:ext>
                </a:extLst>
              </a:tr>
              <a:tr h="370840">
                <a:tc>
                  <a:txBody>
                    <a:bodyPr/>
                    <a:lstStyle/>
                    <a:p>
                      <a:pPr algn="ctr"/>
                      <a:r>
                        <a:rPr lang="en-US" dirty="0"/>
                        <a:t>Greater than 3.5</a:t>
                      </a:r>
                    </a:p>
                  </a:txBody>
                  <a:tcPr anchor="ctr"/>
                </a:tc>
                <a:tc>
                  <a:txBody>
                    <a:bodyPr/>
                    <a:lstStyle/>
                    <a:p>
                      <a:pPr algn="ctr"/>
                      <a:r>
                        <a:rPr lang="en-US" dirty="0"/>
                        <a:t>Severe</a:t>
                      </a:r>
                    </a:p>
                    <a:p>
                      <a:pPr marL="285750" indent="-285750" algn="l">
                        <a:buFont typeface="Arial" panose="020B0604020202020204" pitchFamily="34" charset="0"/>
                        <a:buChar char="•"/>
                      </a:pPr>
                      <a:r>
                        <a:rPr lang="en-US" dirty="0"/>
                        <a:t>Coma, convulsions, </a:t>
                      </a:r>
                      <a:r>
                        <a:rPr lang="en-US" dirty="0" err="1"/>
                        <a:t>myoclonia</a:t>
                      </a:r>
                      <a:endParaRPr lang="en-US" dirty="0"/>
                    </a:p>
                  </a:txBody>
                  <a:tcPr anchor="ctr"/>
                </a:tc>
                <a:extLst>
                  <a:ext uri="{0D108BD9-81ED-4DB2-BD59-A6C34878D82A}">
                    <a16:rowId xmlns:a16="http://schemas.microsoft.com/office/drawing/2014/main" val="1989350701"/>
                  </a:ext>
                </a:extLst>
              </a:tr>
            </a:tbl>
          </a:graphicData>
        </a:graphic>
      </p:graphicFrame>
      <p:sp>
        <p:nvSpPr>
          <p:cNvPr id="5" name="TextBox 4">
            <a:extLst>
              <a:ext uri="{FF2B5EF4-FFF2-40B4-BE49-F238E27FC236}">
                <a16:creationId xmlns:a16="http://schemas.microsoft.com/office/drawing/2014/main" id="{1A054B97-B547-4EA9-ACD5-6A48B80466F7}"/>
              </a:ext>
            </a:extLst>
          </p:cNvPr>
          <p:cNvSpPr txBox="1"/>
          <p:nvPr/>
        </p:nvSpPr>
        <p:spPr>
          <a:xfrm flipH="1">
            <a:off x="3723288" y="4095177"/>
            <a:ext cx="2984138" cy="523220"/>
          </a:xfrm>
          <a:prstGeom prst="rect">
            <a:avLst/>
          </a:prstGeom>
          <a:noFill/>
        </p:spPr>
        <p:txBody>
          <a:bodyPr wrap="square" rtlCol="0">
            <a:spAutoFit/>
          </a:bodyPr>
          <a:lstStyle/>
          <a:p>
            <a:r>
              <a:rPr lang="en-US" sz="1000" dirty="0"/>
              <a:t>* 12 hours after last dose</a:t>
            </a:r>
          </a:p>
          <a:p>
            <a:endParaRPr lang="en-US" dirty="0"/>
          </a:p>
        </p:txBody>
      </p:sp>
      <p:sp>
        <p:nvSpPr>
          <p:cNvPr id="6" name="TextBox 5">
            <a:extLst>
              <a:ext uri="{FF2B5EF4-FFF2-40B4-BE49-F238E27FC236}">
                <a16:creationId xmlns:a16="http://schemas.microsoft.com/office/drawing/2014/main" id="{BCA22D2E-9727-45F5-822A-4D3B33801567}"/>
              </a:ext>
            </a:extLst>
          </p:cNvPr>
          <p:cNvSpPr txBox="1"/>
          <p:nvPr/>
        </p:nvSpPr>
        <p:spPr>
          <a:xfrm>
            <a:off x="6783142" y="4947674"/>
            <a:ext cx="2550044" cy="230832"/>
          </a:xfrm>
          <a:prstGeom prst="rect">
            <a:avLst/>
          </a:prstGeom>
          <a:noFill/>
        </p:spPr>
        <p:txBody>
          <a:bodyPr wrap="square" rtlCol="0">
            <a:spAutoFit/>
          </a:bodyPr>
          <a:lstStyle/>
          <a:p>
            <a:r>
              <a:rPr lang="en-US" sz="900" dirty="0"/>
              <a:t>J Intensive Care Med. 2017 May;32(4):249-263.</a:t>
            </a:r>
          </a:p>
        </p:txBody>
      </p:sp>
    </p:spTree>
    <p:extLst>
      <p:ext uri="{BB962C8B-B14F-4D97-AF65-F5344CB8AC3E}">
        <p14:creationId xmlns:p14="http://schemas.microsoft.com/office/powerpoint/2010/main" val="2616759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FFE4-5FD5-4ED4-A270-8A427501FDB8}"/>
              </a:ext>
            </a:extLst>
          </p:cNvPr>
          <p:cNvSpPr>
            <a:spLocks noGrp="1"/>
          </p:cNvSpPr>
          <p:nvPr>
            <p:ph type="title"/>
          </p:nvPr>
        </p:nvSpPr>
        <p:spPr/>
        <p:txBody>
          <a:bodyPr/>
          <a:lstStyle/>
          <a:p>
            <a:r>
              <a:rPr lang="en-US" dirty="0">
                <a:latin typeface="+mn-lt"/>
              </a:rPr>
              <a:t>Lithium</a:t>
            </a:r>
          </a:p>
        </p:txBody>
      </p:sp>
      <p:sp>
        <p:nvSpPr>
          <p:cNvPr id="3" name="Content Placeholder 2">
            <a:extLst>
              <a:ext uri="{FF2B5EF4-FFF2-40B4-BE49-F238E27FC236}">
                <a16:creationId xmlns:a16="http://schemas.microsoft.com/office/drawing/2014/main" id="{475F32B9-527E-4A1F-ACF8-6435F11FF981}"/>
              </a:ext>
            </a:extLst>
          </p:cNvPr>
          <p:cNvSpPr>
            <a:spLocks noGrp="1"/>
          </p:cNvSpPr>
          <p:nvPr>
            <p:ph idx="1"/>
          </p:nvPr>
        </p:nvSpPr>
        <p:spPr/>
        <p:txBody>
          <a:bodyPr/>
          <a:lstStyle/>
          <a:p>
            <a:r>
              <a:rPr lang="en-US" dirty="0">
                <a:latin typeface="+mn-lt"/>
              </a:rPr>
              <a:t>Drug Interactions</a:t>
            </a:r>
          </a:p>
          <a:p>
            <a:pPr lvl="1"/>
            <a:r>
              <a:rPr lang="en-US" dirty="0">
                <a:latin typeface="+mn-lt"/>
              </a:rPr>
              <a:t>Lithium is eliminated by the kidneys</a:t>
            </a:r>
          </a:p>
          <a:p>
            <a:pPr lvl="1"/>
            <a:r>
              <a:rPr lang="en-US" dirty="0">
                <a:latin typeface="+mn-lt"/>
              </a:rPr>
              <a:t>Drug interactions arise when other medications act directly on the kidneys</a:t>
            </a:r>
          </a:p>
          <a:p>
            <a:pPr lvl="1"/>
            <a:endParaRPr lang="en-US" dirty="0"/>
          </a:p>
        </p:txBody>
      </p:sp>
      <p:pic>
        <p:nvPicPr>
          <p:cNvPr id="2050" name="Picture 2" descr="Illustration of the location of the kidneys in the body.">
            <a:extLst>
              <a:ext uri="{FF2B5EF4-FFF2-40B4-BE49-F238E27FC236}">
                <a16:creationId xmlns:a16="http://schemas.microsoft.com/office/drawing/2014/main" id="{F0DBB08D-5663-4259-880A-E54CC6A73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885" y="127541"/>
            <a:ext cx="1709647" cy="1832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1DD970-4D9B-4243-B3CE-A76FB423CBFB}"/>
              </a:ext>
            </a:extLst>
          </p:cNvPr>
          <p:cNvSpPr txBox="1"/>
          <p:nvPr/>
        </p:nvSpPr>
        <p:spPr>
          <a:xfrm>
            <a:off x="2845676" y="4947674"/>
            <a:ext cx="6487510" cy="230832"/>
          </a:xfrm>
          <a:prstGeom prst="rect">
            <a:avLst/>
          </a:prstGeom>
          <a:noFill/>
        </p:spPr>
        <p:txBody>
          <a:bodyPr wrap="square" rtlCol="0">
            <a:spAutoFit/>
          </a:bodyPr>
          <a:lstStyle/>
          <a:p>
            <a:r>
              <a:rPr lang="en-US" sz="900" dirty="0"/>
              <a:t>Image: https://www.niddk.nih.gov/health-information/kidney-disease/chronic-kidney-disease-ckd/what-is-chronic-kidney-disease</a:t>
            </a:r>
          </a:p>
        </p:txBody>
      </p:sp>
    </p:spTree>
    <p:extLst>
      <p:ext uri="{BB962C8B-B14F-4D97-AF65-F5344CB8AC3E}">
        <p14:creationId xmlns:p14="http://schemas.microsoft.com/office/powerpoint/2010/main" val="24897755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81EB-E443-40A2-947F-1BFF2DD3928D}"/>
              </a:ext>
            </a:extLst>
          </p:cNvPr>
          <p:cNvSpPr>
            <a:spLocks noGrp="1"/>
          </p:cNvSpPr>
          <p:nvPr>
            <p:ph type="title"/>
          </p:nvPr>
        </p:nvSpPr>
        <p:spPr/>
        <p:txBody>
          <a:bodyPr/>
          <a:lstStyle/>
          <a:p>
            <a:r>
              <a:rPr lang="en-US" dirty="0">
                <a:latin typeface="+mn-lt"/>
              </a:rPr>
              <a:t>Lithium</a:t>
            </a:r>
          </a:p>
        </p:txBody>
      </p:sp>
      <p:graphicFrame>
        <p:nvGraphicFramePr>
          <p:cNvPr id="6" name="Table 5">
            <a:extLst>
              <a:ext uri="{FF2B5EF4-FFF2-40B4-BE49-F238E27FC236}">
                <a16:creationId xmlns:a16="http://schemas.microsoft.com/office/drawing/2014/main" id="{4B58BC7A-704F-48D5-89EF-226C70827523}"/>
              </a:ext>
            </a:extLst>
          </p:cNvPr>
          <p:cNvGraphicFramePr>
            <a:graphicFrameLocks noGrp="1"/>
          </p:cNvGraphicFramePr>
          <p:nvPr>
            <p:extLst>
              <p:ext uri="{D42A27DB-BD31-4B8C-83A1-F6EECF244321}">
                <p14:modId xmlns:p14="http://schemas.microsoft.com/office/powerpoint/2010/main" val="2598730969"/>
              </p:ext>
            </p:extLst>
          </p:nvPr>
        </p:nvGraphicFramePr>
        <p:xfrm>
          <a:off x="55179" y="989330"/>
          <a:ext cx="9033642" cy="3164840"/>
        </p:xfrm>
        <a:graphic>
          <a:graphicData uri="http://schemas.openxmlformats.org/drawingml/2006/table">
            <a:tbl>
              <a:tblPr firstRow="1" bandRow="1">
                <a:tableStyleId>{5C22544A-7EE6-4342-B048-85BDC9FD1C3A}</a:tableStyleId>
              </a:tblPr>
              <a:tblGrid>
                <a:gridCol w="1978573">
                  <a:extLst>
                    <a:ext uri="{9D8B030D-6E8A-4147-A177-3AD203B41FA5}">
                      <a16:colId xmlns:a16="http://schemas.microsoft.com/office/drawing/2014/main" val="957348297"/>
                    </a:ext>
                  </a:extLst>
                </a:gridCol>
                <a:gridCol w="1237593">
                  <a:extLst>
                    <a:ext uri="{9D8B030D-6E8A-4147-A177-3AD203B41FA5}">
                      <a16:colId xmlns:a16="http://schemas.microsoft.com/office/drawing/2014/main" val="138904641"/>
                    </a:ext>
                  </a:extLst>
                </a:gridCol>
                <a:gridCol w="1056289">
                  <a:extLst>
                    <a:ext uri="{9D8B030D-6E8A-4147-A177-3AD203B41FA5}">
                      <a16:colId xmlns:a16="http://schemas.microsoft.com/office/drawing/2014/main" val="286809240"/>
                    </a:ext>
                  </a:extLst>
                </a:gridCol>
                <a:gridCol w="2238704">
                  <a:extLst>
                    <a:ext uri="{9D8B030D-6E8A-4147-A177-3AD203B41FA5}">
                      <a16:colId xmlns:a16="http://schemas.microsoft.com/office/drawing/2014/main" val="318183982"/>
                    </a:ext>
                  </a:extLst>
                </a:gridCol>
                <a:gridCol w="2522483">
                  <a:extLst>
                    <a:ext uri="{9D8B030D-6E8A-4147-A177-3AD203B41FA5}">
                      <a16:colId xmlns:a16="http://schemas.microsoft.com/office/drawing/2014/main" val="157527835"/>
                    </a:ext>
                  </a:extLst>
                </a:gridCol>
              </a:tblGrid>
              <a:tr h="370840">
                <a:tc>
                  <a:txBody>
                    <a:bodyPr/>
                    <a:lstStyle/>
                    <a:p>
                      <a:pPr algn="ctr"/>
                      <a:r>
                        <a:rPr lang="en-US" dirty="0"/>
                        <a:t>Drug Class</a:t>
                      </a:r>
                    </a:p>
                  </a:txBody>
                  <a:tcPr anchor="ctr"/>
                </a:tc>
                <a:tc gridSpan="2">
                  <a:txBody>
                    <a:bodyPr/>
                    <a:lstStyle/>
                    <a:p>
                      <a:pPr algn="ctr"/>
                      <a:r>
                        <a:rPr lang="en-US" dirty="0"/>
                        <a:t>Examples</a:t>
                      </a:r>
                    </a:p>
                  </a:txBody>
                  <a:tcPr anchor="ctr"/>
                </a:tc>
                <a:tc hMerge="1">
                  <a:txBody>
                    <a:bodyPr/>
                    <a:lstStyle/>
                    <a:p>
                      <a:endParaRPr lang="en-US"/>
                    </a:p>
                  </a:txBody>
                  <a:tcPr/>
                </a:tc>
                <a:tc>
                  <a:txBody>
                    <a:bodyPr/>
                    <a:lstStyle/>
                    <a:p>
                      <a:pPr algn="ctr"/>
                      <a:r>
                        <a:rPr lang="en-US" dirty="0"/>
                        <a:t>Change in Lithium Level</a:t>
                      </a:r>
                    </a:p>
                  </a:txBody>
                  <a:tcPr anchor="ctr"/>
                </a:tc>
                <a:tc>
                  <a:txBody>
                    <a:bodyPr/>
                    <a:lstStyle/>
                    <a:p>
                      <a:pPr algn="ctr"/>
                      <a:r>
                        <a:rPr lang="en-US" dirty="0"/>
                        <a:t>Comments</a:t>
                      </a:r>
                    </a:p>
                  </a:txBody>
                  <a:tcPr anchor="ctr"/>
                </a:tc>
                <a:extLst>
                  <a:ext uri="{0D108BD9-81ED-4DB2-BD59-A6C34878D82A}">
                    <a16:rowId xmlns:a16="http://schemas.microsoft.com/office/drawing/2014/main" val="232616115"/>
                  </a:ext>
                </a:extLst>
              </a:tr>
              <a:tr h="370840">
                <a:tc>
                  <a:txBody>
                    <a:bodyPr/>
                    <a:lstStyle/>
                    <a:p>
                      <a:pPr algn="ctr"/>
                      <a:r>
                        <a:rPr lang="en-US" dirty="0"/>
                        <a:t>Non-steroidal Anti-inflammatory Drugs (NSAIDs)</a:t>
                      </a:r>
                    </a:p>
                  </a:txBody>
                  <a:tcPr anchor="ctr"/>
                </a:tc>
                <a:tc>
                  <a:txBody>
                    <a:bodyPr/>
                    <a:lstStyle/>
                    <a:p>
                      <a:pPr algn="ctr"/>
                      <a:r>
                        <a:rPr lang="en-US" dirty="0"/>
                        <a:t>Celecoxib</a:t>
                      </a:r>
                    </a:p>
                    <a:p>
                      <a:pPr algn="ctr"/>
                      <a:r>
                        <a:rPr lang="en-US" dirty="0"/>
                        <a:t>Diclofenac</a:t>
                      </a:r>
                    </a:p>
                    <a:p>
                      <a:pPr algn="ctr"/>
                      <a:r>
                        <a:rPr lang="en-US" dirty="0"/>
                        <a:t>Ibuprofen</a:t>
                      </a:r>
                    </a:p>
                  </a:txBody>
                  <a:tcPr anchor="ctr"/>
                </a:tc>
                <a:tc>
                  <a:txBody>
                    <a:bodyPr/>
                    <a:lstStyle/>
                    <a:p>
                      <a:pPr algn="ctr"/>
                      <a:r>
                        <a:rPr lang="en-US" dirty="0"/>
                        <a:t>Meloxicam</a:t>
                      </a:r>
                    </a:p>
                    <a:p>
                      <a:pPr algn="ctr"/>
                      <a:r>
                        <a:rPr lang="en-US" dirty="0"/>
                        <a:t>Naproxen</a:t>
                      </a:r>
                    </a:p>
                  </a:txBody>
                  <a:tcPr anchor="ctr"/>
                </a:tc>
                <a:tc>
                  <a:txBody>
                    <a:bodyPr/>
                    <a:lstStyle/>
                    <a:p>
                      <a:pPr algn="ctr"/>
                      <a:r>
                        <a:rPr lang="en-US" dirty="0"/>
                        <a:t>Increased between 16-60%</a:t>
                      </a:r>
                    </a:p>
                  </a:txBody>
                  <a:tcPr anchor="ctr"/>
                </a:tc>
                <a:tc>
                  <a:txBody>
                    <a:bodyPr/>
                    <a:lstStyle/>
                    <a:p>
                      <a:pPr algn="ctr"/>
                      <a:r>
                        <a:rPr lang="en-US" b="0" u="sng" dirty="0"/>
                        <a:t>Sulindac</a:t>
                      </a:r>
                      <a:r>
                        <a:rPr lang="en-US" dirty="0"/>
                        <a:t> is an NSAID option that does not affect lithium levels</a:t>
                      </a:r>
                    </a:p>
                  </a:txBody>
                  <a:tcPr anchor="ctr"/>
                </a:tc>
                <a:extLst>
                  <a:ext uri="{0D108BD9-81ED-4DB2-BD59-A6C34878D82A}">
                    <a16:rowId xmlns:a16="http://schemas.microsoft.com/office/drawing/2014/main" val="712166866"/>
                  </a:ext>
                </a:extLst>
              </a:tr>
              <a:tr h="370840">
                <a:tc>
                  <a:txBody>
                    <a:bodyPr/>
                    <a:lstStyle/>
                    <a:p>
                      <a:pPr algn="ctr"/>
                      <a:r>
                        <a:rPr lang="en-US" dirty="0"/>
                        <a:t>Angiotensin converting enzyme inhibitors (ACE-I)</a:t>
                      </a:r>
                    </a:p>
                  </a:txBody>
                  <a:tcPr anchor="ctr"/>
                </a:tc>
                <a:tc>
                  <a:txBody>
                    <a:bodyPr/>
                    <a:lstStyle/>
                    <a:p>
                      <a:pPr algn="ctr"/>
                      <a:r>
                        <a:rPr lang="en-US" dirty="0"/>
                        <a:t>Benaze</a:t>
                      </a:r>
                      <a:r>
                        <a:rPr lang="en-US" u="sng" dirty="0"/>
                        <a:t>pril</a:t>
                      </a:r>
                    </a:p>
                    <a:p>
                      <a:pPr algn="ctr"/>
                      <a:r>
                        <a:rPr lang="en-US" dirty="0"/>
                        <a:t>Enala</a:t>
                      </a:r>
                      <a:r>
                        <a:rPr lang="en-US" u="sng" dirty="0"/>
                        <a:t>pril</a:t>
                      </a:r>
                    </a:p>
                  </a:txBody>
                  <a:tcPr anchor="ctr"/>
                </a:tc>
                <a:tc>
                  <a:txBody>
                    <a:bodyPr/>
                    <a:lstStyle/>
                    <a:p>
                      <a:pPr algn="ctr"/>
                      <a:r>
                        <a:rPr lang="en-US" dirty="0"/>
                        <a:t>Lisino</a:t>
                      </a:r>
                      <a:r>
                        <a:rPr lang="en-US" u="sng" dirty="0"/>
                        <a:t>pril </a:t>
                      </a:r>
                    </a:p>
                    <a:p>
                      <a:pPr algn="ctr"/>
                      <a:r>
                        <a:rPr lang="en-US" dirty="0"/>
                        <a:t>Rami</a:t>
                      </a:r>
                      <a:r>
                        <a:rPr lang="en-US" u="sng" dirty="0"/>
                        <a:t>pril</a:t>
                      </a:r>
                    </a:p>
                  </a:txBody>
                  <a:tcPr anchor="ctr"/>
                </a:tc>
                <a:tc>
                  <a:txBody>
                    <a:bodyPr/>
                    <a:lstStyle/>
                    <a:p>
                      <a:pPr algn="ctr"/>
                      <a:r>
                        <a:rPr lang="en-US" dirty="0"/>
                        <a:t>Increased by 30-40%</a:t>
                      </a:r>
                    </a:p>
                  </a:txBody>
                  <a:tcPr anchor="ctr"/>
                </a:tc>
                <a:tc>
                  <a:txBody>
                    <a:bodyPr/>
                    <a:lstStyle/>
                    <a:p>
                      <a:pPr algn="ctr"/>
                      <a:r>
                        <a:rPr lang="en-US" dirty="0"/>
                        <a:t>Delayed interaction</a:t>
                      </a:r>
                    </a:p>
                  </a:txBody>
                  <a:tcPr anchor="ctr"/>
                </a:tc>
                <a:extLst>
                  <a:ext uri="{0D108BD9-81ED-4DB2-BD59-A6C34878D82A}">
                    <a16:rowId xmlns:a16="http://schemas.microsoft.com/office/drawing/2014/main" val="2031190940"/>
                  </a:ext>
                </a:extLst>
              </a:tr>
              <a:tr h="0">
                <a:tc>
                  <a:txBody>
                    <a:bodyPr/>
                    <a:lstStyle/>
                    <a:p>
                      <a:pPr algn="ctr"/>
                      <a:r>
                        <a:rPr lang="en-US" dirty="0"/>
                        <a:t>Angiotensin II receptor blockers (ARBs)</a:t>
                      </a:r>
                    </a:p>
                  </a:txBody>
                  <a:tcPr anchor="ctr"/>
                </a:tc>
                <a:tc>
                  <a:txBody>
                    <a:bodyPr/>
                    <a:lstStyle/>
                    <a:p>
                      <a:pPr algn="ctr"/>
                      <a:r>
                        <a:rPr lang="en-US" dirty="0"/>
                        <a:t>Cande</a:t>
                      </a:r>
                      <a:r>
                        <a:rPr lang="en-US" b="0" u="sng" dirty="0"/>
                        <a:t>sartan</a:t>
                      </a:r>
                    </a:p>
                    <a:p>
                      <a:pPr algn="ctr"/>
                      <a:r>
                        <a:rPr lang="en-US" dirty="0"/>
                        <a:t>Irbe</a:t>
                      </a:r>
                      <a:r>
                        <a:rPr lang="en-US" u="sng" dirty="0"/>
                        <a:t>sartan</a:t>
                      </a:r>
                    </a:p>
                    <a:p>
                      <a:pPr algn="ctr"/>
                      <a:r>
                        <a:rPr lang="en-US" u="none" dirty="0"/>
                        <a:t>Lo</a:t>
                      </a:r>
                      <a:r>
                        <a:rPr lang="en-US" u="sng" dirty="0"/>
                        <a:t>sartan</a:t>
                      </a:r>
                    </a:p>
                  </a:txBody>
                  <a:tcPr anchor="ctr"/>
                </a:tc>
                <a:tc>
                  <a:txBody>
                    <a:bodyPr/>
                    <a:lstStyle/>
                    <a:p>
                      <a:pPr algn="ctr"/>
                      <a:r>
                        <a:rPr lang="en-US" dirty="0"/>
                        <a:t>Olme</a:t>
                      </a:r>
                      <a:r>
                        <a:rPr lang="en-US" u="sng" dirty="0"/>
                        <a:t>sartan</a:t>
                      </a:r>
                    </a:p>
                    <a:p>
                      <a:pPr algn="ctr"/>
                      <a:r>
                        <a:rPr lang="en-US" dirty="0"/>
                        <a:t>Val</a:t>
                      </a:r>
                      <a:r>
                        <a:rPr lang="en-US" u="sng" dirty="0"/>
                        <a:t>sartan</a:t>
                      </a:r>
                    </a:p>
                  </a:txBody>
                  <a:tcPr anchor="ctr"/>
                </a:tc>
                <a:tc>
                  <a:txBody>
                    <a:bodyPr/>
                    <a:lstStyle/>
                    <a:p>
                      <a:pPr algn="ctr"/>
                      <a:r>
                        <a:rPr lang="en-US" dirty="0"/>
                        <a:t>Increased by 30-40%</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Delayed interaction</a:t>
                      </a:r>
                    </a:p>
                  </a:txBody>
                  <a:tcPr anchor="ctr"/>
                </a:tc>
                <a:extLst>
                  <a:ext uri="{0D108BD9-81ED-4DB2-BD59-A6C34878D82A}">
                    <a16:rowId xmlns:a16="http://schemas.microsoft.com/office/drawing/2014/main" val="889777335"/>
                  </a:ext>
                </a:extLst>
              </a:tr>
              <a:tr h="370840">
                <a:tc>
                  <a:txBody>
                    <a:bodyPr/>
                    <a:lstStyle/>
                    <a:p>
                      <a:pPr algn="ctr"/>
                      <a:r>
                        <a:rPr lang="en-US" dirty="0"/>
                        <a:t>Thiazide Diuretics</a:t>
                      </a:r>
                    </a:p>
                  </a:txBody>
                  <a:tcPr anchor="ctr"/>
                </a:tc>
                <a:tc gridSpan="2">
                  <a:txBody>
                    <a:bodyPr/>
                    <a:lstStyle/>
                    <a:p>
                      <a:pPr algn="ctr"/>
                      <a:r>
                        <a:rPr lang="en-US" u="none" dirty="0"/>
                        <a:t>Hydrochlorothiazide</a:t>
                      </a:r>
                    </a:p>
                    <a:p>
                      <a:pPr algn="ctr"/>
                      <a:r>
                        <a:rPr lang="en-US" u="none" dirty="0"/>
                        <a:t>Chlorthalidone</a:t>
                      </a:r>
                    </a:p>
                  </a:txBody>
                  <a:tcPr anchor="ctr"/>
                </a:tc>
                <a:tc hMerge="1">
                  <a:txBody>
                    <a:bodyPr/>
                    <a:lstStyle/>
                    <a:p>
                      <a:endParaRPr lang="en-US"/>
                    </a:p>
                  </a:txBody>
                  <a:tcPr/>
                </a:tc>
                <a:tc>
                  <a:txBody>
                    <a:bodyPr/>
                    <a:lstStyle/>
                    <a:p>
                      <a:pPr algn="ctr"/>
                      <a:r>
                        <a:rPr lang="en-US" dirty="0"/>
                        <a:t>Increased by 25-40%</a:t>
                      </a:r>
                    </a:p>
                  </a:txBody>
                  <a:tcPr anchor="ctr"/>
                </a:tc>
                <a:tc>
                  <a:txBody>
                    <a:bodyPr/>
                    <a:lstStyle/>
                    <a:p>
                      <a:pPr algn="ctr"/>
                      <a:endParaRPr lang="en-US" dirty="0"/>
                    </a:p>
                  </a:txBody>
                  <a:tcPr anchor="ctr"/>
                </a:tc>
                <a:extLst>
                  <a:ext uri="{0D108BD9-81ED-4DB2-BD59-A6C34878D82A}">
                    <a16:rowId xmlns:a16="http://schemas.microsoft.com/office/drawing/2014/main" val="2944837119"/>
                  </a:ext>
                </a:extLst>
              </a:tr>
              <a:tr h="370840">
                <a:tc>
                  <a:txBody>
                    <a:bodyPr/>
                    <a:lstStyle/>
                    <a:p>
                      <a:pPr algn="ctr"/>
                      <a:r>
                        <a:rPr lang="en-US" dirty="0"/>
                        <a:t>Methylxanthines</a:t>
                      </a:r>
                    </a:p>
                  </a:txBody>
                  <a:tcPr anchor="ctr"/>
                </a:tc>
                <a:tc gridSpan="2">
                  <a:txBody>
                    <a:bodyPr/>
                    <a:lstStyle/>
                    <a:p>
                      <a:pPr algn="ctr"/>
                      <a:r>
                        <a:rPr lang="en-US" u="none" dirty="0"/>
                        <a:t>Caffeine</a:t>
                      </a:r>
                    </a:p>
                  </a:txBody>
                  <a:tcPr anchor="ctr"/>
                </a:tc>
                <a:tc hMerge="1">
                  <a:txBody>
                    <a:bodyPr/>
                    <a:lstStyle/>
                    <a:p>
                      <a:endParaRPr lang="en-US"/>
                    </a:p>
                  </a:txBody>
                  <a:tcPr/>
                </a:tc>
                <a:tc>
                  <a:txBody>
                    <a:bodyPr/>
                    <a:lstStyle/>
                    <a:p>
                      <a:pPr algn="ctr"/>
                      <a:r>
                        <a:rPr lang="en-US" dirty="0"/>
                        <a:t>Decreased by ~30%</a:t>
                      </a:r>
                    </a:p>
                  </a:txBody>
                  <a:tcPr anchor="ctr"/>
                </a:tc>
                <a:tc>
                  <a:txBody>
                    <a:bodyPr/>
                    <a:lstStyle/>
                    <a:p>
                      <a:pPr algn="ctr"/>
                      <a:endParaRPr lang="en-US" dirty="0"/>
                    </a:p>
                  </a:txBody>
                  <a:tcPr anchor="ctr"/>
                </a:tc>
                <a:extLst>
                  <a:ext uri="{0D108BD9-81ED-4DB2-BD59-A6C34878D82A}">
                    <a16:rowId xmlns:a16="http://schemas.microsoft.com/office/drawing/2014/main" val="697787058"/>
                  </a:ext>
                </a:extLst>
              </a:tr>
            </a:tbl>
          </a:graphicData>
        </a:graphic>
      </p:graphicFrame>
      <p:sp>
        <p:nvSpPr>
          <p:cNvPr id="7" name="TextBox 6">
            <a:extLst>
              <a:ext uri="{FF2B5EF4-FFF2-40B4-BE49-F238E27FC236}">
                <a16:creationId xmlns:a16="http://schemas.microsoft.com/office/drawing/2014/main" id="{07EED522-B18D-43E5-9E23-DAE2DEBEA8AF}"/>
              </a:ext>
            </a:extLst>
          </p:cNvPr>
          <p:cNvSpPr txBox="1"/>
          <p:nvPr/>
        </p:nvSpPr>
        <p:spPr>
          <a:xfrm>
            <a:off x="6968359" y="4929210"/>
            <a:ext cx="2317531" cy="230832"/>
          </a:xfrm>
          <a:prstGeom prst="rect">
            <a:avLst/>
          </a:prstGeom>
          <a:noFill/>
        </p:spPr>
        <p:txBody>
          <a:bodyPr wrap="square" rtlCol="0">
            <a:spAutoFit/>
          </a:bodyPr>
          <a:lstStyle/>
          <a:p>
            <a:r>
              <a:rPr lang="en-US" sz="900" dirty="0"/>
              <a:t>Clin </a:t>
            </a:r>
            <a:r>
              <a:rPr lang="en-US" sz="900" dirty="0" err="1"/>
              <a:t>Pharmacokinet</a:t>
            </a:r>
            <a:r>
              <a:rPr lang="en-US" sz="900" dirty="0"/>
              <a:t>. 2016 Aug;55(8):925-41.</a:t>
            </a:r>
          </a:p>
        </p:txBody>
      </p:sp>
      <p:sp>
        <p:nvSpPr>
          <p:cNvPr id="8" name="TextBox 7">
            <a:extLst>
              <a:ext uri="{FF2B5EF4-FFF2-40B4-BE49-F238E27FC236}">
                <a16:creationId xmlns:a16="http://schemas.microsoft.com/office/drawing/2014/main" id="{88D6C9D2-3E42-4CD7-A593-41345A321C8C}"/>
              </a:ext>
            </a:extLst>
          </p:cNvPr>
          <p:cNvSpPr txBox="1"/>
          <p:nvPr/>
        </p:nvSpPr>
        <p:spPr>
          <a:xfrm>
            <a:off x="4104961" y="4820352"/>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699098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3982-9683-4C16-9910-8FA2A187BB42}"/>
              </a:ext>
            </a:extLst>
          </p:cNvPr>
          <p:cNvSpPr>
            <a:spLocks noGrp="1"/>
          </p:cNvSpPr>
          <p:nvPr>
            <p:ph type="title"/>
          </p:nvPr>
        </p:nvSpPr>
        <p:spPr/>
        <p:txBody>
          <a:bodyPr/>
          <a:lstStyle/>
          <a:p>
            <a:r>
              <a:rPr lang="en-US" dirty="0">
                <a:latin typeface="+mn-lt"/>
              </a:rPr>
              <a:t>Lithium</a:t>
            </a:r>
          </a:p>
        </p:txBody>
      </p:sp>
      <p:sp>
        <p:nvSpPr>
          <p:cNvPr id="3" name="Content Placeholder 2">
            <a:extLst>
              <a:ext uri="{FF2B5EF4-FFF2-40B4-BE49-F238E27FC236}">
                <a16:creationId xmlns:a16="http://schemas.microsoft.com/office/drawing/2014/main" id="{F797113E-5DD3-4FBF-A8B2-8A9D7ABC9F69}"/>
              </a:ext>
            </a:extLst>
          </p:cNvPr>
          <p:cNvSpPr>
            <a:spLocks noGrp="1"/>
          </p:cNvSpPr>
          <p:nvPr>
            <p:ph idx="1"/>
          </p:nvPr>
        </p:nvSpPr>
        <p:spPr/>
        <p:txBody>
          <a:bodyPr/>
          <a:lstStyle/>
          <a:p>
            <a:r>
              <a:rPr lang="en-US" dirty="0">
                <a:latin typeface="+mn-lt"/>
              </a:rPr>
              <a:t>Patient Education</a:t>
            </a:r>
          </a:p>
          <a:p>
            <a:pPr lvl="1"/>
            <a:r>
              <a:rPr lang="en-US" dirty="0">
                <a:latin typeface="+mn-lt"/>
              </a:rPr>
              <a:t>Can take 1-3 weeks to be effective</a:t>
            </a:r>
          </a:p>
          <a:p>
            <a:pPr lvl="1"/>
            <a:r>
              <a:rPr lang="en-US" dirty="0">
                <a:latin typeface="+mn-lt"/>
              </a:rPr>
              <a:t>Try to keep salt, water, and caffeine intake consistent</a:t>
            </a:r>
          </a:p>
          <a:p>
            <a:pPr lvl="1"/>
            <a:r>
              <a:rPr lang="en-US" dirty="0">
                <a:latin typeface="+mn-lt"/>
              </a:rPr>
              <a:t>Avoid OTC NSAIDs</a:t>
            </a:r>
          </a:p>
          <a:p>
            <a:pPr lvl="1"/>
            <a:r>
              <a:rPr lang="en-US" dirty="0">
                <a:latin typeface="+mn-lt"/>
              </a:rPr>
              <a:t>Signs and symptoms of lithium toxicity</a:t>
            </a:r>
          </a:p>
          <a:p>
            <a:pPr lvl="1"/>
            <a:r>
              <a:rPr lang="en-US" dirty="0">
                <a:latin typeface="+mn-lt"/>
              </a:rPr>
              <a:t>Lithium should be slowly tapered off to avoid relapse</a:t>
            </a:r>
          </a:p>
          <a:p>
            <a:pPr lvl="1"/>
            <a:endParaRPr lang="en-US" dirty="0"/>
          </a:p>
        </p:txBody>
      </p:sp>
      <p:sp>
        <p:nvSpPr>
          <p:cNvPr id="4" name="TextBox 3">
            <a:extLst>
              <a:ext uri="{FF2B5EF4-FFF2-40B4-BE49-F238E27FC236}">
                <a16:creationId xmlns:a16="http://schemas.microsoft.com/office/drawing/2014/main" id="{4AE32B35-0B2B-437D-BD01-96E3B5F87179}"/>
              </a:ext>
            </a:extLst>
          </p:cNvPr>
          <p:cNvSpPr txBox="1"/>
          <p:nvPr/>
        </p:nvSpPr>
        <p:spPr>
          <a:xfrm>
            <a:off x="3732289" y="4912668"/>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Tree>
    <p:extLst>
      <p:ext uri="{BB962C8B-B14F-4D97-AF65-F5344CB8AC3E}">
        <p14:creationId xmlns:p14="http://schemas.microsoft.com/office/powerpoint/2010/main" val="2631863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2955-A1CB-42F7-84DA-EFAE57922459}"/>
              </a:ext>
            </a:extLst>
          </p:cNvPr>
          <p:cNvSpPr>
            <a:spLocks noGrp="1"/>
          </p:cNvSpPr>
          <p:nvPr>
            <p:ph type="title"/>
          </p:nvPr>
        </p:nvSpPr>
        <p:spPr>
          <a:xfrm>
            <a:off x="457200" y="307408"/>
            <a:ext cx="8321040" cy="650570"/>
          </a:xfrm>
        </p:spPr>
        <p:txBody>
          <a:bodyPr/>
          <a:lstStyle/>
          <a:p>
            <a:r>
              <a:rPr lang="en-US" dirty="0">
                <a:latin typeface="+mn-lt"/>
              </a:rPr>
              <a:t>Valproic Acid/Divalproex Sodium</a:t>
            </a:r>
          </a:p>
        </p:txBody>
      </p:sp>
      <p:sp>
        <p:nvSpPr>
          <p:cNvPr id="3" name="Content Placeholder 2">
            <a:extLst>
              <a:ext uri="{FF2B5EF4-FFF2-40B4-BE49-F238E27FC236}">
                <a16:creationId xmlns:a16="http://schemas.microsoft.com/office/drawing/2014/main" id="{7B8AFC4C-7E3C-4861-BFA8-C97C6F527DA8}"/>
              </a:ext>
            </a:extLst>
          </p:cNvPr>
          <p:cNvSpPr>
            <a:spLocks noGrp="1"/>
          </p:cNvSpPr>
          <p:nvPr>
            <p:ph idx="1"/>
          </p:nvPr>
        </p:nvSpPr>
        <p:spPr/>
        <p:txBody>
          <a:bodyPr/>
          <a:lstStyle/>
          <a:p>
            <a:r>
              <a:rPr lang="en-US" dirty="0">
                <a:latin typeface="+mn-lt"/>
              </a:rPr>
              <a:t>FDA Approved Indications</a:t>
            </a:r>
          </a:p>
          <a:p>
            <a:pPr lvl="1"/>
            <a:r>
              <a:rPr lang="en-US" dirty="0">
                <a:latin typeface="+mn-lt"/>
              </a:rPr>
              <a:t>Bipolar disorder: acute mania and mixed episodes</a:t>
            </a:r>
          </a:p>
          <a:p>
            <a:pPr lvl="1"/>
            <a:r>
              <a:rPr lang="en-US" dirty="0">
                <a:latin typeface="+mn-lt"/>
              </a:rPr>
              <a:t>Certain seizure disorders</a:t>
            </a:r>
          </a:p>
          <a:p>
            <a:pPr lvl="1"/>
            <a:r>
              <a:rPr lang="en-US" dirty="0">
                <a:latin typeface="+mn-lt"/>
              </a:rPr>
              <a:t>Migraine prevention</a:t>
            </a:r>
          </a:p>
          <a:p>
            <a:r>
              <a:rPr lang="en-US" dirty="0">
                <a:latin typeface="+mn-lt"/>
              </a:rPr>
              <a:t>MOA</a:t>
            </a:r>
          </a:p>
          <a:p>
            <a:pPr lvl="1"/>
            <a:r>
              <a:rPr lang="en-US" dirty="0">
                <a:latin typeface="+mn-lt"/>
              </a:rPr>
              <a:t>Complex</a:t>
            </a:r>
          </a:p>
          <a:p>
            <a:pPr lvl="2"/>
            <a:r>
              <a:rPr lang="en-US" dirty="0">
                <a:latin typeface="+mn-lt"/>
              </a:rPr>
              <a:t>Involves increasing GABA (neurotransmitter) in the brain and blocking sodium channels</a:t>
            </a:r>
          </a:p>
        </p:txBody>
      </p:sp>
      <p:sp>
        <p:nvSpPr>
          <p:cNvPr id="4" name="TextBox 3">
            <a:extLst>
              <a:ext uri="{FF2B5EF4-FFF2-40B4-BE49-F238E27FC236}">
                <a16:creationId xmlns:a16="http://schemas.microsoft.com/office/drawing/2014/main" id="{35E93B5A-B15A-423A-A0B9-A78E13824D0A}"/>
              </a:ext>
            </a:extLst>
          </p:cNvPr>
          <p:cNvSpPr txBox="1"/>
          <p:nvPr/>
        </p:nvSpPr>
        <p:spPr>
          <a:xfrm>
            <a:off x="3732289" y="4901546"/>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Tree>
    <p:extLst>
      <p:ext uri="{BB962C8B-B14F-4D97-AF65-F5344CB8AC3E}">
        <p14:creationId xmlns:p14="http://schemas.microsoft.com/office/powerpoint/2010/main" val="887048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6A2B-6E1D-4237-B237-00F9498A9CED}"/>
              </a:ext>
            </a:extLst>
          </p:cNvPr>
          <p:cNvSpPr>
            <a:spLocks noGrp="1"/>
          </p:cNvSpPr>
          <p:nvPr>
            <p:ph type="title"/>
          </p:nvPr>
        </p:nvSpPr>
        <p:spPr>
          <a:xfrm>
            <a:off x="457200" y="307408"/>
            <a:ext cx="8389620" cy="650570"/>
          </a:xfrm>
        </p:spPr>
        <p:txBody>
          <a:bodyPr/>
          <a:lstStyle/>
          <a:p>
            <a:r>
              <a:rPr lang="en-US" dirty="0">
                <a:latin typeface="+mn-lt"/>
              </a:rPr>
              <a:t>Valproic Acid/Divalproex Sodium</a:t>
            </a:r>
          </a:p>
        </p:txBody>
      </p:sp>
      <p:sp>
        <p:nvSpPr>
          <p:cNvPr id="3" name="Content Placeholder 2">
            <a:extLst>
              <a:ext uri="{FF2B5EF4-FFF2-40B4-BE49-F238E27FC236}">
                <a16:creationId xmlns:a16="http://schemas.microsoft.com/office/drawing/2014/main" id="{74B24E92-DDDB-4812-9228-15264E634A78}"/>
              </a:ext>
            </a:extLst>
          </p:cNvPr>
          <p:cNvSpPr>
            <a:spLocks noGrp="1"/>
          </p:cNvSpPr>
          <p:nvPr>
            <p:ph idx="1"/>
          </p:nvPr>
        </p:nvSpPr>
        <p:spPr/>
        <p:txBody>
          <a:bodyPr/>
          <a:lstStyle/>
          <a:p>
            <a:r>
              <a:rPr lang="en-US" dirty="0">
                <a:latin typeface="+mn-lt"/>
              </a:rPr>
              <a:t>Dosing</a:t>
            </a:r>
          </a:p>
          <a:p>
            <a:pPr lvl="1"/>
            <a:r>
              <a:rPr lang="en-US" dirty="0">
                <a:latin typeface="+mn-lt"/>
              </a:rPr>
              <a:t>Loading dose strategy</a:t>
            </a:r>
          </a:p>
          <a:p>
            <a:pPr lvl="2"/>
            <a:r>
              <a:rPr lang="en-US" dirty="0">
                <a:latin typeface="+mn-lt"/>
              </a:rPr>
              <a:t>20-30 mg/kg/day</a:t>
            </a:r>
          </a:p>
          <a:p>
            <a:pPr lvl="2"/>
            <a:r>
              <a:rPr lang="en-US" dirty="0">
                <a:latin typeface="+mn-lt"/>
              </a:rPr>
              <a:t>For quicker resolution of mania (may start to work within 3 days)</a:t>
            </a:r>
          </a:p>
          <a:p>
            <a:pPr lvl="1"/>
            <a:r>
              <a:rPr lang="en-US" dirty="0">
                <a:latin typeface="+mn-lt"/>
              </a:rPr>
              <a:t>Titration strategy</a:t>
            </a:r>
          </a:p>
          <a:p>
            <a:pPr lvl="2"/>
            <a:r>
              <a:rPr lang="en-US" dirty="0">
                <a:latin typeface="+mn-lt"/>
              </a:rPr>
              <a:t>Initial: 500-750 mg/day</a:t>
            </a:r>
          </a:p>
          <a:p>
            <a:pPr lvl="2"/>
            <a:r>
              <a:rPr lang="en-US" dirty="0">
                <a:latin typeface="+mn-lt"/>
              </a:rPr>
              <a:t>Titrate quickly to clinical effect</a:t>
            </a:r>
          </a:p>
          <a:p>
            <a:pPr lvl="1"/>
            <a:r>
              <a:rPr lang="en-US" dirty="0">
                <a:latin typeface="+mn-lt"/>
              </a:rPr>
              <a:t>Maximum dose = 60 mg/kg/day</a:t>
            </a:r>
          </a:p>
          <a:p>
            <a:pPr lvl="2"/>
            <a:endParaRPr lang="en-US" dirty="0"/>
          </a:p>
        </p:txBody>
      </p:sp>
      <p:sp>
        <p:nvSpPr>
          <p:cNvPr id="4" name="TextBox 3">
            <a:extLst>
              <a:ext uri="{FF2B5EF4-FFF2-40B4-BE49-F238E27FC236}">
                <a16:creationId xmlns:a16="http://schemas.microsoft.com/office/drawing/2014/main" id="{C54C1A16-E232-4ECC-BA09-C6DFCC620787}"/>
              </a:ext>
            </a:extLst>
          </p:cNvPr>
          <p:cNvSpPr txBox="1"/>
          <p:nvPr/>
        </p:nvSpPr>
        <p:spPr>
          <a:xfrm>
            <a:off x="3732289" y="4836092"/>
            <a:ext cx="6128601" cy="230832"/>
          </a:xfrm>
          <a:prstGeom prst="rect">
            <a:avLst/>
          </a:prstGeom>
          <a:noFill/>
        </p:spPr>
        <p:txBody>
          <a:bodyPr wrap="none" rtlCol="0">
            <a:spAutoFit/>
          </a:bodyPr>
          <a:lstStyle/>
          <a:p>
            <a:r>
              <a:rPr lang="en-US" sz="900" dirty="0"/>
              <a:t>Stahl, S. M. (2014). </a:t>
            </a:r>
            <a:r>
              <a:rPr lang="en-US" sz="900" i="1" dirty="0"/>
              <a:t>Stahl's essential psychopharmacology Prescriber's Guide</a:t>
            </a:r>
            <a:r>
              <a:rPr lang="en-US" sz="900" dirty="0"/>
              <a:t> (5th ed.). Cambridge University Press.</a:t>
            </a:r>
            <a:endParaRPr lang="en-US" sz="900" dirty="0">
              <a:effectLst/>
            </a:endParaRPr>
          </a:p>
        </p:txBody>
      </p:sp>
      <p:sp>
        <p:nvSpPr>
          <p:cNvPr id="5" name="TextBox 4">
            <a:extLst>
              <a:ext uri="{FF2B5EF4-FFF2-40B4-BE49-F238E27FC236}">
                <a16:creationId xmlns:a16="http://schemas.microsoft.com/office/drawing/2014/main" id="{29068564-4B94-4ADE-A50B-2203C65880D8}"/>
              </a:ext>
            </a:extLst>
          </p:cNvPr>
          <p:cNvSpPr txBox="1"/>
          <p:nvPr/>
        </p:nvSpPr>
        <p:spPr>
          <a:xfrm>
            <a:off x="4099034" y="495180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485022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B1BF-52F6-4F47-A805-F58AE11948F2}"/>
              </a:ext>
            </a:extLst>
          </p:cNvPr>
          <p:cNvSpPr>
            <a:spLocks noGrp="1"/>
          </p:cNvSpPr>
          <p:nvPr>
            <p:ph type="title"/>
          </p:nvPr>
        </p:nvSpPr>
        <p:spPr>
          <a:xfrm>
            <a:off x="457200" y="307408"/>
            <a:ext cx="8389620" cy="650570"/>
          </a:xfrm>
        </p:spPr>
        <p:txBody>
          <a:bodyPr/>
          <a:lstStyle/>
          <a:p>
            <a:r>
              <a:rPr lang="en-US" dirty="0">
                <a:latin typeface="+mn-lt"/>
              </a:rPr>
              <a:t>Valproic Acid/Divalproex Sodium</a:t>
            </a:r>
          </a:p>
        </p:txBody>
      </p:sp>
      <p:sp>
        <p:nvSpPr>
          <p:cNvPr id="3" name="Content Placeholder 2">
            <a:extLst>
              <a:ext uri="{FF2B5EF4-FFF2-40B4-BE49-F238E27FC236}">
                <a16:creationId xmlns:a16="http://schemas.microsoft.com/office/drawing/2014/main" id="{43F31F43-2F21-4BFD-A205-BC23D540642A}"/>
              </a:ext>
            </a:extLst>
          </p:cNvPr>
          <p:cNvSpPr>
            <a:spLocks noGrp="1"/>
          </p:cNvSpPr>
          <p:nvPr>
            <p:ph idx="1"/>
          </p:nvPr>
        </p:nvSpPr>
        <p:spPr/>
        <p:txBody>
          <a:bodyPr/>
          <a:lstStyle/>
          <a:p>
            <a:r>
              <a:rPr lang="en-US" dirty="0">
                <a:latin typeface="+mn-lt"/>
              </a:rPr>
              <a:t>Dosing</a:t>
            </a:r>
          </a:p>
          <a:p>
            <a:pPr lvl="1"/>
            <a:r>
              <a:rPr lang="en-US" dirty="0">
                <a:latin typeface="+mn-lt"/>
              </a:rPr>
              <a:t>Checking blood levels</a:t>
            </a:r>
          </a:p>
          <a:p>
            <a:pPr lvl="2"/>
            <a:r>
              <a:rPr lang="en-US" dirty="0">
                <a:latin typeface="+mn-lt"/>
              </a:rPr>
              <a:t>Therapeutic range for Mania: 50-125 mcg/mL</a:t>
            </a:r>
          </a:p>
          <a:p>
            <a:pPr lvl="2"/>
            <a:r>
              <a:rPr lang="en-US" dirty="0">
                <a:latin typeface="+mn-lt"/>
              </a:rPr>
              <a:t>Check level ~3-4 days after starting medication or changing dose</a:t>
            </a:r>
          </a:p>
          <a:p>
            <a:pPr lvl="1"/>
            <a:r>
              <a:rPr lang="en-US" dirty="0">
                <a:latin typeface="+mn-lt"/>
              </a:rPr>
              <a:t>Goal</a:t>
            </a:r>
          </a:p>
          <a:p>
            <a:pPr lvl="2"/>
            <a:r>
              <a:rPr lang="en-US" dirty="0">
                <a:latin typeface="+mn-lt"/>
              </a:rPr>
              <a:t>Finding a dose that controls mania while avoiding significant side effects</a:t>
            </a:r>
          </a:p>
          <a:p>
            <a:pPr lvl="1"/>
            <a:endParaRPr lang="en-US" dirty="0"/>
          </a:p>
        </p:txBody>
      </p:sp>
      <p:sp>
        <p:nvSpPr>
          <p:cNvPr id="4" name="TextBox 3">
            <a:extLst>
              <a:ext uri="{FF2B5EF4-FFF2-40B4-BE49-F238E27FC236}">
                <a16:creationId xmlns:a16="http://schemas.microsoft.com/office/drawing/2014/main" id="{703911D4-E957-4EC6-BFFE-5DF30CFE067D}"/>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99771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ABDE-D862-4D62-8BED-6A2F61A2AFED}"/>
              </a:ext>
            </a:extLst>
          </p:cNvPr>
          <p:cNvSpPr>
            <a:spLocks noGrp="1"/>
          </p:cNvSpPr>
          <p:nvPr>
            <p:ph type="title"/>
          </p:nvPr>
        </p:nvSpPr>
        <p:spPr/>
        <p:txBody>
          <a:bodyPr/>
          <a:lstStyle/>
          <a:p>
            <a:r>
              <a:rPr lang="en-US" dirty="0">
                <a:latin typeface="+mn-lt"/>
              </a:rPr>
              <a:t>Introduction</a:t>
            </a:r>
          </a:p>
        </p:txBody>
      </p:sp>
      <p:sp>
        <p:nvSpPr>
          <p:cNvPr id="3" name="Content Placeholder 2">
            <a:extLst>
              <a:ext uri="{FF2B5EF4-FFF2-40B4-BE49-F238E27FC236}">
                <a16:creationId xmlns:a16="http://schemas.microsoft.com/office/drawing/2014/main" id="{FCAFACBB-8AE3-4DD3-95CA-A3843F8E4E5A}"/>
              </a:ext>
            </a:extLst>
          </p:cNvPr>
          <p:cNvSpPr>
            <a:spLocks noGrp="1"/>
          </p:cNvSpPr>
          <p:nvPr>
            <p:ph idx="1"/>
          </p:nvPr>
        </p:nvSpPr>
        <p:spPr/>
        <p:txBody>
          <a:bodyPr/>
          <a:lstStyle/>
          <a:p>
            <a:r>
              <a:rPr lang="en-US" dirty="0">
                <a:latin typeface="+mn-lt"/>
              </a:rPr>
              <a:t>Routes of Administration</a:t>
            </a:r>
          </a:p>
          <a:p>
            <a:pPr lvl="1"/>
            <a:r>
              <a:rPr lang="en-US" dirty="0">
                <a:latin typeface="+mn-lt"/>
              </a:rPr>
              <a:t>Examples:</a:t>
            </a:r>
          </a:p>
        </p:txBody>
      </p:sp>
      <p:graphicFrame>
        <p:nvGraphicFramePr>
          <p:cNvPr id="4" name="Content Placeholder 2">
            <a:extLst>
              <a:ext uri="{FF2B5EF4-FFF2-40B4-BE49-F238E27FC236}">
                <a16:creationId xmlns:a16="http://schemas.microsoft.com/office/drawing/2014/main" id="{19FCD39D-E4DC-41AB-8666-EDCEB2B11AF5}"/>
              </a:ext>
            </a:extLst>
          </p:cNvPr>
          <p:cNvGraphicFramePr>
            <a:graphicFrameLocks/>
          </p:cNvGraphicFramePr>
          <p:nvPr>
            <p:extLst>
              <p:ext uri="{D42A27DB-BD31-4B8C-83A1-F6EECF244321}">
                <p14:modId xmlns:p14="http://schemas.microsoft.com/office/powerpoint/2010/main" val="3440338822"/>
              </p:ext>
            </p:extLst>
          </p:nvPr>
        </p:nvGraphicFramePr>
        <p:xfrm>
          <a:off x="1672896" y="1538104"/>
          <a:ext cx="6194097" cy="295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0402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9B42-EBA9-43AB-AB06-DE857C5F9D8D}"/>
              </a:ext>
            </a:extLst>
          </p:cNvPr>
          <p:cNvSpPr>
            <a:spLocks noGrp="1"/>
          </p:cNvSpPr>
          <p:nvPr>
            <p:ph type="title"/>
          </p:nvPr>
        </p:nvSpPr>
        <p:spPr>
          <a:xfrm>
            <a:off x="457200" y="307408"/>
            <a:ext cx="8290560" cy="650570"/>
          </a:xfrm>
        </p:spPr>
        <p:txBody>
          <a:bodyPr/>
          <a:lstStyle/>
          <a:p>
            <a:r>
              <a:rPr lang="en-US" dirty="0">
                <a:latin typeface="+mn-lt"/>
              </a:rPr>
              <a:t>Valproic Acid/Divalproex Sodium</a:t>
            </a:r>
          </a:p>
        </p:txBody>
      </p:sp>
      <p:sp>
        <p:nvSpPr>
          <p:cNvPr id="3" name="Content Placeholder 2">
            <a:extLst>
              <a:ext uri="{FF2B5EF4-FFF2-40B4-BE49-F238E27FC236}">
                <a16:creationId xmlns:a16="http://schemas.microsoft.com/office/drawing/2014/main" id="{BEACD304-E7DE-4D92-AC91-673AA8D30390}"/>
              </a:ext>
            </a:extLst>
          </p:cNvPr>
          <p:cNvSpPr>
            <a:spLocks noGrp="1"/>
          </p:cNvSpPr>
          <p:nvPr>
            <p:ph idx="1"/>
          </p:nvPr>
        </p:nvSpPr>
        <p:spPr>
          <a:xfrm>
            <a:off x="457200" y="2872712"/>
            <a:ext cx="8229600" cy="3358587"/>
          </a:xfrm>
        </p:spPr>
        <p:txBody>
          <a:bodyPr/>
          <a:lstStyle/>
          <a:p>
            <a:r>
              <a:rPr lang="en-US" dirty="0">
                <a:latin typeface="+mn-lt"/>
              </a:rPr>
              <a:t>Black Box Warning</a:t>
            </a:r>
          </a:p>
        </p:txBody>
      </p:sp>
      <p:pic>
        <p:nvPicPr>
          <p:cNvPr id="4" name="Picture 3">
            <a:extLst>
              <a:ext uri="{FF2B5EF4-FFF2-40B4-BE49-F238E27FC236}">
                <a16:creationId xmlns:a16="http://schemas.microsoft.com/office/drawing/2014/main" id="{34512C13-D206-4268-91C6-3A0645A8AE84}"/>
              </a:ext>
            </a:extLst>
          </p:cNvPr>
          <p:cNvPicPr>
            <a:picLocks noChangeAspect="1"/>
          </p:cNvPicPr>
          <p:nvPr/>
        </p:nvPicPr>
        <p:blipFill>
          <a:blip r:embed="rId3"/>
          <a:stretch>
            <a:fillRect/>
          </a:stretch>
        </p:blipFill>
        <p:spPr>
          <a:xfrm>
            <a:off x="205872" y="3355657"/>
            <a:ext cx="5250048" cy="1681163"/>
          </a:xfrm>
          <a:prstGeom prst="rect">
            <a:avLst/>
          </a:prstGeom>
        </p:spPr>
      </p:pic>
      <p:graphicFrame>
        <p:nvGraphicFramePr>
          <p:cNvPr id="5" name="Table 4">
            <a:extLst>
              <a:ext uri="{FF2B5EF4-FFF2-40B4-BE49-F238E27FC236}">
                <a16:creationId xmlns:a16="http://schemas.microsoft.com/office/drawing/2014/main" id="{455EE163-32EC-4A61-9286-917DA57B5312}"/>
              </a:ext>
            </a:extLst>
          </p:cNvPr>
          <p:cNvGraphicFramePr>
            <a:graphicFrameLocks noGrp="1"/>
          </p:cNvGraphicFramePr>
          <p:nvPr>
            <p:extLst>
              <p:ext uri="{D42A27DB-BD31-4B8C-83A1-F6EECF244321}">
                <p14:modId xmlns:p14="http://schemas.microsoft.com/office/powerpoint/2010/main" val="1106707165"/>
              </p:ext>
            </p:extLst>
          </p:nvPr>
        </p:nvGraphicFramePr>
        <p:xfrm>
          <a:off x="1489710" y="1292543"/>
          <a:ext cx="6617972" cy="1409700"/>
        </p:xfrm>
        <a:graphic>
          <a:graphicData uri="http://schemas.openxmlformats.org/drawingml/2006/table">
            <a:tbl>
              <a:tblPr firstRow="1" bandRow="1">
                <a:tableStyleId>{5C22544A-7EE6-4342-B048-85BDC9FD1C3A}</a:tableStyleId>
              </a:tblPr>
              <a:tblGrid>
                <a:gridCol w="1654493">
                  <a:extLst>
                    <a:ext uri="{9D8B030D-6E8A-4147-A177-3AD203B41FA5}">
                      <a16:colId xmlns:a16="http://schemas.microsoft.com/office/drawing/2014/main" val="2073177251"/>
                    </a:ext>
                  </a:extLst>
                </a:gridCol>
                <a:gridCol w="1654493">
                  <a:extLst>
                    <a:ext uri="{9D8B030D-6E8A-4147-A177-3AD203B41FA5}">
                      <a16:colId xmlns:a16="http://schemas.microsoft.com/office/drawing/2014/main" val="1205168957"/>
                    </a:ext>
                  </a:extLst>
                </a:gridCol>
                <a:gridCol w="1654493">
                  <a:extLst>
                    <a:ext uri="{9D8B030D-6E8A-4147-A177-3AD203B41FA5}">
                      <a16:colId xmlns:a16="http://schemas.microsoft.com/office/drawing/2014/main" val="3981852124"/>
                    </a:ext>
                  </a:extLst>
                </a:gridCol>
                <a:gridCol w="1654493">
                  <a:extLst>
                    <a:ext uri="{9D8B030D-6E8A-4147-A177-3AD203B41FA5}">
                      <a16:colId xmlns:a16="http://schemas.microsoft.com/office/drawing/2014/main" val="3084597562"/>
                    </a:ext>
                  </a:extLst>
                </a:gridCol>
              </a:tblGrid>
              <a:tr h="0">
                <a:tc gridSpan="4">
                  <a:txBody>
                    <a:bodyPr/>
                    <a:lstStyle/>
                    <a:p>
                      <a:pPr algn="ctr"/>
                      <a:r>
                        <a:rPr lang="en-US" dirty="0"/>
                        <a:t>Common Side Effects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6045001"/>
                  </a:ext>
                </a:extLst>
              </a:tr>
              <a:tr h="370840">
                <a:tc>
                  <a:txBody>
                    <a:bodyPr/>
                    <a:lstStyle/>
                    <a:p>
                      <a:pPr algn="ctr"/>
                      <a:r>
                        <a:rPr lang="en-US" dirty="0"/>
                        <a:t>Hair Loss</a:t>
                      </a:r>
                    </a:p>
                  </a:txBody>
                  <a:tcPr anchor="ctr"/>
                </a:tc>
                <a:tc>
                  <a:txBody>
                    <a:bodyPr/>
                    <a:lstStyle/>
                    <a:p>
                      <a:pPr algn="ctr"/>
                      <a:r>
                        <a:rPr lang="en-US" dirty="0"/>
                        <a:t>Nausea</a:t>
                      </a:r>
                    </a:p>
                  </a:txBody>
                  <a:tcPr anchor="ctr"/>
                </a:tc>
                <a:tc>
                  <a:txBody>
                    <a:bodyPr/>
                    <a:lstStyle/>
                    <a:p>
                      <a:pPr algn="ctr"/>
                      <a:r>
                        <a:rPr lang="en-US" dirty="0"/>
                        <a:t>Vomiting</a:t>
                      </a:r>
                    </a:p>
                  </a:txBody>
                  <a:tcPr anchor="ctr"/>
                </a:tc>
                <a:tc>
                  <a:txBody>
                    <a:bodyPr/>
                    <a:lstStyle/>
                    <a:p>
                      <a:pPr algn="ctr"/>
                      <a:r>
                        <a:rPr lang="en-US" dirty="0"/>
                        <a:t>Diarrhea</a:t>
                      </a:r>
                    </a:p>
                  </a:txBody>
                  <a:tcPr anchor="ctr"/>
                </a:tc>
                <a:extLst>
                  <a:ext uri="{0D108BD9-81ED-4DB2-BD59-A6C34878D82A}">
                    <a16:rowId xmlns:a16="http://schemas.microsoft.com/office/drawing/2014/main" val="4033373162"/>
                  </a:ext>
                </a:extLst>
              </a:tr>
              <a:tr h="370840">
                <a:tc>
                  <a:txBody>
                    <a:bodyPr/>
                    <a:lstStyle/>
                    <a:p>
                      <a:pPr algn="ctr"/>
                      <a:r>
                        <a:rPr lang="en-US" dirty="0"/>
                        <a:t>Tremor</a:t>
                      </a:r>
                    </a:p>
                  </a:txBody>
                  <a:tcPr anchor="ctr"/>
                </a:tc>
                <a:tc>
                  <a:txBody>
                    <a:bodyPr/>
                    <a:lstStyle/>
                    <a:p>
                      <a:pPr algn="ctr"/>
                      <a:r>
                        <a:rPr lang="en-US" dirty="0"/>
                        <a:t>Weight Gain</a:t>
                      </a:r>
                    </a:p>
                  </a:txBody>
                  <a:tcPr anchor="ctr"/>
                </a:tc>
                <a:tc>
                  <a:txBody>
                    <a:bodyPr/>
                    <a:lstStyle/>
                    <a:p>
                      <a:pPr algn="ctr"/>
                      <a:r>
                        <a:rPr lang="en-US" dirty="0"/>
                        <a:t>Low Platelet Count</a:t>
                      </a:r>
                    </a:p>
                  </a:txBody>
                  <a:tcPr anchor="ctr"/>
                </a:tc>
                <a:tc>
                  <a:txBody>
                    <a:bodyPr/>
                    <a:lstStyle/>
                    <a:p>
                      <a:pPr algn="ctr"/>
                      <a:r>
                        <a:rPr lang="en-US" dirty="0"/>
                        <a:t>Dizziness</a:t>
                      </a:r>
                    </a:p>
                  </a:txBody>
                  <a:tcPr anchor="ctr"/>
                </a:tc>
                <a:extLst>
                  <a:ext uri="{0D108BD9-81ED-4DB2-BD59-A6C34878D82A}">
                    <a16:rowId xmlns:a16="http://schemas.microsoft.com/office/drawing/2014/main" val="530672323"/>
                  </a:ext>
                </a:extLst>
              </a:tr>
              <a:tr h="370840">
                <a:tc>
                  <a:txBody>
                    <a:bodyPr/>
                    <a:lstStyle/>
                    <a:p>
                      <a:pPr algn="ctr"/>
                      <a:r>
                        <a:rPr lang="en-US" dirty="0"/>
                        <a:t>Ataxia</a:t>
                      </a:r>
                    </a:p>
                  </a:txBody>
                  <a:tcPr anchor="ctr"/>
                </a:tc>
                <a:tc>
                  <a:txBody>
                    <a:bodyPr/>
                    <a:lstStyle/>
                    <a:p>
                      <a:pPr algn="ctr"/>
                      <a:r>
                        <a:rPr lang="en-US" dirty="0"/>
                        <a:t>Sedation</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Double Vision</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High ammonia levels</a:t>
                      </a:r>
                    </a:p>
                  </a:txBody>
                  <a:tcPr anchor="ctr"/>
                </a:tc>
                <a:extLst>
                  <a:ext uri="{0D108BD9-81ED-4DB2-BD59-A6C34878D82A}">
                    <a16:rowId xmlns:a16="http://schemas.microsoft.com/office/drawing/2014/main" val="2311273603"/>
                  </a:ext>
                </a:extLst>
              </a:tr>
            </a:tbl>
          </a:graphicData>
        </a:graphic>
      </p:graphicFrame>
      <p:pic>
        <p:nvPicPr>
          <p:cNvPr id="6" name="Graphic 5" descr="Exclamation mark">
            <a:extLst>
              <a:ext uri="{FF2B5EF4-FFF2-40B4-BE49-F238E27FC236}">
                <a16:creationId xmlns:a16="http://schemas.microsoft.com/office/drawing/2014/main" id="{CAF24333-8C09-44F9-8991-BE998A0EC5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19433">
            <a:off x="5318432" y="2785059"/>
            <a:ext cx="1818947" cy="1818947"/>
          </a:xfrm>
          <a:prstGeom prst="rect">
            <a:avLst/>
          </a:prstGeom>
        </p:spPr>
      </p:pic>
      <p:sp>
        <p:nvSpPr>
          <p:cNvPr id="7" name="TextBox 6">
            <a:extLst>
              <a:ext uri="{FF2B5EF4-FFF2-40B4-BE49-F238E27FC236}">
                <a16:creationId xmlns:a16="http://schemas.microsoft.com/office/drawing/2014/main" id="{184B31B5-5DC7-42A3-AB35-6D259D4AA727}"/>
              </a:ext>
            </a:extLst>
          </p:cNvPr>
          <p:cNvSpPr txBox="1"/>
          <p:nvPr/>
        </p:nvSpPr>
        <p:spPr>
          <a:xfrm>
            <a:off x="4099034" y="4975264"/>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621592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3ED9-A1E3-4D2B-8F9A-BF93741BCE2B}"/>
              </a:ext>
            </a:extLst>
          </p:cNvPr>
          <p:cNvSpPr>
            <a:spLocks noGrp="1"/>
          </p:cNvSpPr>
          <p:nvPr>
            <p:ph type="title"/>
          </p:nvPr>
        </p:nvSpPr>
        <p:spPr/>
        <p:txBody>
          <a:bodyPr/>
          <a:lstStyle/>
          <a:p>
            <a:r>
              <a:rPr lang="en-US" dirty="0">
                <a:latin typeface="+mn-lt"/>
              </a:rPr>
              <a:t>Knowledge Check #1</a:t>
            </a:r>
          </a:p>
        </p:txBody>
      </p:sp>
      <p:sp>
        <p:nvSpPr>
          <p:cNvPr id="3" name="Content Placeholder 2">
            <a:extLst>
              <a:ext uri="{FF2B5EF4-FFF2-40B4-BE49-F238E27FC236}">
                <a16:creationId xmlns:a16="http://schemas.microsoft.com/office/drawing/2014/main" id="{A9337B8D-CFE6-447B-B397-173E74E6B498}"/>
              </a:ext>
            </a:extLst>
          </p:cNvPr>
          <p:cNvSpPr>
            <a:spLocks noGrp="1"/>
          </p:cNvSpPr>
          <p:nvPr>
            <p:ph idx="1"/>
          </p:nvPr>
        </p:nvSpPr>
        <p:spPr>
          <a:xfrm>
            <a:off x="457200" y="1043912"/>
            <a:ext cx="8229600" cy="3870988"/>
          </a:xfrm>
        </p:spPr>
        <p:txBody>
          <a:bodyPr/>
          <a:lstStyle/>
          <a:p>
            <a:pPr marL="0" indent="0" algn="ctr">
              <a:buNone/>
            </a:pPr>
            <a:r>
              <a:rPr lang="en-US" dirty="0">
                <a:latin typeface="+mn-lt"/>
              </a:rPr>
              <a:t>Which of the following statements is FALSE?</a:t>
            </a:r>
            <a:endParaRPr lang="en-US" dirty="0"/>
          </a:p>
          <a:p>
            <a:pPr marL="514350" indent="-514350">
              <a:buAutoNum type="alphaLcPeriod"/>
            </a:pPr>
            <a:r>
              <a:rPr lang="en-US" dirty="0">
                <a:latin typeface="+mn-lt"/>
              </a:rPr>
              <a:t>Lamotrigine should be titrated quickly if the patient is tolerating the medication</a:t>
            </a:r>
          </a:p>
          <a:p>
            <a:pPr marL="514350" indent="-514350">
              <a:buAutoNum type="alphaLcPeriod"/>
            </a:pPr>
            <a:r>
              <a:rPr lang="en-US" dirty="0">
                <a:latin typeface="+mn-lt"/>
              </a:rPr>
              <a:t>Patient should seek medical care at the first sign of skin changes or a rash while taking lamotrigine</a:t>
            </a:r>
          </a:p>
          <a:p>
            <a:pPr marL="514350" indent="-514350">
              <a:buAutoNum type="alphaLcPeriod"/>
            </a:pPr>
            <a:r>
              <a:rPr lang="en-US" dirty="0">
                <a:latin typeface="+mn-lt"/>
              </a:rPr>
              <a:t>Blood levels are not routinely checked for lamotrigine</a:t>
            </a:r>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p:txBody>
      </p:sp>
    </p:spTree>
    <p:extLst>
      <p:ext uri="{BB962C8B-B14F-4D97-AF65-F5344CB8AC3E}">
        <p14:creationId xmlns:p14="http://schemas.microsoft.com/office/powerpoint/2010/main" val="4016032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A81F-C04A-42CA-B18D-208A0310A069}"/>
              </a:ext>
            </a:extLst>
          </p:cNvPr>
          <p:cNvSpPr>
            <a:spLocks noGrp="1"/>
          </p:cNvSpPr>
          <p:nvPr>
            <p:ph type="title"/>
          </p:nvPr>
        </p:nvSpPr>
        <p:spPr/>
        <p:txBody>
          <a:bodyPr/>
          <a:lstStyle/>
          <a:p>
            <a:r>
              <a:rPr lang="en-US" dirty="0">
                <a:latin typeface="+mn-lt"/>
              </a:rPr>
              <a:t>Knowledge Check #2</a:t>
            </a:r>
          </a:p>
        </p:txBody>
      </p:sp>
      <p:sp>
        <p:nvSpPr>
          <p:cNvPr id="3" name="Content Placeholder 2">
            <a:extLst>
              <a:ext uri="{FF2B5EF4-FFF2-40B4-BE49-F238E27FC236}">
                <a16:creationId xmlns:a16="http://schemas.microsoft.com/office/drawing/2014/main" id="{3790B672-6FAF-4DB1-882D-FC31DF499997}"/>
              </a:ext>
            </a:extLst>
          </p:cNvPr>
          <p:cNvSpPr>
            <a:spLocks noGrp="1"/>
          </p:cNvSpPr>
          <p:nvPr>
            <p:ph idx="1"/>
          </p:nvPr>
        </p:nvSpPr>
        <p:spPr/>
        <p:txBody>
          <a:bodyPr/>
          <a:lstStyle/>
          <a:p>
            <a:pPr marL="0" indent="0" algn="ctr">
              <a:buNone/>
            </a:pPr>
            <a:r>
              <a:rPr lang="en-US" dirty="0">
                <a:latin typeface="+mn-lt"/>
              </a:rPr>
              <a:t>JM is a 40 year old female being started lithium 300 mg twice daily. After 5 days, her lithium level was 0.5 </a:t>
            </a:r>
            <a:r>
              <a:rPr lang="en-US" dirty="0" err="1">
                <a:latin typeface="+mn-lt"/>
              </a:rPr>
              <a:t>mEq</a:t>
            </a:r>
            <a:r>
              <a:rPr lang="en-US" dirty="0">
                <a:latin typeface="+mn-lt"/>
              </a:rPr>
              <a:t>/L. Which of the following would be a reasonable dose adjustment?</a:t>
            </a:r>
          </a:p>
          <a:p>
            <a:pPr marL="514350" indent="-514350">
              <a:buAutoNum type="alphaLcPeriod"/>
            </a:pPr>
            <a:r>
              <a:rPr lang="en-US" dirty="0">
                <a:latin typeface="+mn-lt"/>
              </a:rPr>
              <a:t>300 mg once daily</a:t>
            </a:r>
          </a:p>
          <a:p>
            <a:pPr marL="514350" indent="-514350">
              <a:buAutoNum type="alphaLcPeriod"/>
            </a:pPr>
            <a:r>
              <a:rPr lang="en-US" dirty="0">
                <a:latin typeface="+mn-lt"/>
              </a:rPr>
              <a:t>600 mg twice daily</a:t>
            </a:r>
          </a:p>
          <a:p>
            <a:pPr marL="514350" indent="-514350">
              <a:buAutoNum type="alphaLcPeriod"/>
            </a:pPr>
            <a:r>
              <a:rPr lang="en-US" dirty="0">
                <a:latin typeface="+mn-lt"/>
              </a:rPr>
              <a:t>600 mg three time daily</a:t>
            </a:r>
          </a:p>
          <a:p>
            <a:pPr marL="514350" indent="-514350">
              <a:buAutoNum type="alphaLcPeriod"/>
            </a:pPr>
            <a:endParaRPr lang="en-US" dirty="0"/>
          </a:p>
          <a:p>
            <a:pPr marL="0" indent="0">
              <a:buNone/>
            </a:pPr>
            <a:endParaRPr lang="en-US" dirty="0"/>
          </a:p>
        </p:txBody>
      </p:sp>
    </p:spTree>
    <p:extLst>
      <p:ext uri="{BB962C8B-B14F-4D97-AF65-F5344CB8AC3E}">
        <p14:creationId xmlns:p14="http://schemas.microsoft.com/office/powerpoint/2010/main" val="2762253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CAA3-3F1B-409D-92B8-77F46E1CC972}"/>
              </a:ext>
            </a:extLst>
          </p:cNvPr>
          <p:cNvSpPr>
            <a:spLocks noGrp="1"/>
          </p:cNvSpPr>
          <p:nvPr>
            <p:ph type="title"/>
          </p:nvPr>
        </p:nvSpPr>
        <p:spPr/>
        <p:txBody>
          <a:bodyPr/>
          <a:lstStyle/>
          <a:p>
            <a:r>
              <a:rPr lang="en-US" dirty="0">
                <a:latin typeface="+mn-lt"/>
              </a:rPr>
              <a:t>Knowledge Check #3</a:t>
            </a:r>
          </a:p>
        </p:txBody>
      </p:sp>
      <p:sp>
        <p:nvSpPr>
          <p:cNvPr id="3" name="Content Placeholder 2">
            <a:extLst>
              <a:ext uri="{FF2B5EF4-FFF2-40B4-BE49-F238E27FC236}">
                <a16:creationId xmlns:a16="http://schemas.microsoft.com/office/drawing/2014/main" id="{57913285-9CEF-4730-8072-17A1A9FD8CC4}"/>
              </a:ext>
            </a:extLst>
          </p:cNvPr>
          <p:cNvSpPr>
            <a:spLocks noGrp="1"/>
          </p:cNvSpPr>
          <p:nvPr>
            <p:ph idx="1"/>
          </p:nvPr>
        </p:nvSpPr>
        <p:spPr/>
        <p:txBody>
          <a:bodyPr/>
          <a:lstStyle/>
          <a:p>
            <a:pPr marL="0" indent="0" algn="ctr">
              <a:buNone/>
            </a:pPr>
            <a:r>
              <a:rPr lang="en-US" dirty="0">
                <a:latin typeface="+mn-lt"/>
              </a:rPr>
              <a:t>SB is a 70 year old male who has been on lithium for many years. He is now complaining of nausea, vomiting, worsened tremor, and some confusion. A lithium level is checked and found to be 1.9 </a:t>
            </a:r>
            <a:r>
              <a:rPr lang="en-US" dirty="0" err="1">
                <a:latin typeface="+mn-lt"/>
              </a:rPr>
              <a:t>mEq</a:t>
            </a:r>
            <a:r>
              <a:rPr lang="en-US" dirty="0">
                <a:latin typeface="+mn-lt"/>
              </a:rPr>
              <a:t>/L. He mentions that he recently started lisinopril and amlodipine for blood pressure and OTC ibuprofen as needed for pain.</a:t>
            </a:r>
          </a:p>
        </p:txBody>
      </p:sp>
    </p:spTree>
    <p:extLst>
      <p:ext uri="{BB962C8B-B14F-4D97-AF65-F5344CB8AC3E}">
        <p14:creationId xmlns:p14="http://schemas.microsoft.com/office/powerpoint/2010/main" val="775862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CAA3-3F1B-409D-92B8-77F46E1CC972}"/>
              </a:ext>
            </a:extLst>
          </p:cNvPr>
          <p:cNvSpPr>
            <a:spLocks noGrp="1"/>
          </p:cNvSpPr>
          <p:nvPr>
            <p:ph type="title"/>
          </p:nvPr>
        </p:nvSpPr>
        <p:spPr/>
        <p:txBody>
          <a:bodyPr/>
          <a:lstStyle/>
          <a:p>
            <a:r>
              <a:rPr lang="en-US" dirty="0">
                <a:latin typeface="+mn-lt"/>
              </a:rPr>
              <a:t>Knowledge Check #3</a:t>
            </a:r>
          </a:p>
        </p:txBody>
      </p:sp>
      <p:sp>
        <p:nvSpPr>
          <p:cNvPr id="3" name="Content Placeholder 2">
            <a:extLst>
              <a:ext uri="{FF2B5EF4-FFF2-40B4-BE49-F238E27FC236}">
                <a16:creationId xmlns:a16="http://schemas.microsoft.com/office/drawing/2014/main" id="{57913285-9CEF-4730-8072-17A1A9FD8CC4}"/>
              </a:ext>
            </a:extLst>
          </p:cNvPr>
          <p:cNvSpPr>
            <a:spLocks noGrp="1"/>
          </p:cNvSpPr>
          <p:nvPr>
            <p:ph idx="1"/>
          </p:nvPr>
        </p:nvSpPr>
        <p:spPr/>
        <p:txBody>
          <a:bodyPr/>
          <a:lstStyle/>
          <a:p>
            <a:pPr marL="0" indent="0" algn="ctr">
              <a:buNone/>
            </a:pPr>
            <a:r>
              <a:rPr lang="en-US" dirty="0">
                <a:latin typeface="+mn-lt"/>
              </a:rPr>
              <a:t>Which of the following medications may have contributed to his toxic level?</a:t>
            </a:r>
          </a:p>
          <a:p>
            <a:pPr marL="514350" indent="-514350">
              <a:buAutoNum type="alphaLcPeriod"/>
            </a:pPr>
            <a:r>
              <a:rPr lang="en-US" dirty="0">
                <a:latin typeface="+mn-lt"/>
              </a:rPr>
              <a:t>Lisinopril</a:t>
            </a:r>
          </a:p>
          <a:p>
            <a:pPr marL="514350" indent="-514350">
              <a:buAutoNum type="alphaLcPeriod"/>
            </a:pPr>
            <a:r>
              <a:rPr lang="en-US" dirty="0">
                <a:latin typeface="+mn-lt"/>
              </a:rPr>
              <a:t>Amlodipine</a:t>
            </a:r>
          </a:p>
          <a:p>
            <a:pPr marL="514350" indent="-514350">
              <a:buAutoNum type="alphaLcPeriod"/>
            </a:pPr>
            <a:r>
              <a:rPr lang="en-US" dirty="0">
                <a:latin typeface="+mn-lt"/>
              </a:rPr>
              <a:t>Ibuprofen</a:t>
            </a:r>
          </a:p>
          <a:p>
            <a:pPr marL="514350" indent="-514350">
              <a:buAutoNum type="alphaLcPeriod"/>
            </a:pPr>
            <a:r>
              <a:rPr lang="en-US" dirty="0">
                <a:latin typeface="+mn-lt"/>
              </a:rPr>
              <a:t>B and C</a:t>
            </a:r>
          </a:p>
          <a:p>
            <a:pPr marL="514350" indent="-514350">
              <a:buAutoNum type="alphaLcPeriod"/>
            </a:pPr>
            <a:r>
              <a:rPr lang="en-US" dirty="0">
                <a:latin typeface="+mn-lt"/>
              </a:rPr>
              <a:t>A and C</a:t>
            </a:r>
          </a:p>
        </p:txBody>
      </p:sp>
    </p:spTree>
    <p:extLst>
      <p:ext uri="{BB962C8B-B14F-4D97-AF65-F5344CB8AC3E}">
        <p14:creationId xmlns:p14="http://schemas.microsoft.com/office/powerpoint/2010/main" val="2775158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BC24F-B508-4097-B92C-C4B9FA0002F7}"/>
              </a:ext>
            </a:extLst>
          </p:cNvPr>
          <p:cNvSpPr>
            <a:spLocks noGrp="1"/>
          </p:cNvSpPr>
          <p:nvPr>
            <p:ph type="title"/>
          </p:nvPr>
        </p:nvSpPr>
        <p:spPr/>
        <p:txBody>
          <a:bodyPr/>
          <a:lstStyle/>
          <a:p>
            <a:r>
              <a:rPr lang="en-US" dirty="0">
                <a:latin typeface="+mn-lt"/>
              </a:rPr>
              <a:t>Medications for Substance-Related Disorders</a:t>
            </a:r>
          </a:p>
        </p:txBody>
      </p:sp>
    </p:spTree>
    <p:extLst>
      <p:ext uri="{BB962C8B-B14F-4D97-AF65-F5344CB8AC3E}">
        <p14:creationId xmlns:p14="http://schemas.microsoft.com/office/powerpoint/2010/main" val="1817203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8CEF5-2273-4A7D-A217-05B79046B124}"/>
              </a:ext>
            </a:extLst>
          </p:cNvPr>
          <p:cNvSpPr>
            <a:spLocks noGrp="1"/>
          </p:cNvSpPr>
          <p:nvPr>
            <p:ph type="title"/>
          </p:nvPr>
        </p:nvSpPr>
        <p:spPr/>
        <p:txBody>
          <a:bodyPr/>
          <a:lstStyle/>
          <a:p>
            <a:r>
              <a:rPr lang="en-US" dirty="0">
                <a:latin typeface="+mn-lt"/>
              </a:rPr>
              <a:t>Alcohol Intoxication</a:t>
            </a:r>
          </a:p>
        </p:txBody>
      </p:sp>
      <p:graphicFrame>
        <p:nvGraphicFramePr>
          <p:cNvPr id="5" name="Content Placeholder 4">
            <a:extLst>
              <a:ext uri="{FF2B5EF4-FFF2-40B4-BE49-F238E27FC236}">
                <a16:creationId xmlns:a16="http://schemas.microsoft.com/office/drawing/2014/main" id="{D9A7DEC2-AB36-40F0-8A64-0038669F71A7}"/>
              </a:ext>
            </a:extLst>
          </p:cNvPr>
          <p:cNvGraphicFramePr>
            <a:graphicFrameLocks noGrp="1"/>
          </p:cNvGraphicFramePr>
          <p:nvPr>
            <p:ph idx="1"/>
            <p:extLst>
              <p:ext uri="{D42A27DB-BD31-4B8C-83A1-F6EECF244321}">
                <p14:modId xmlns:p14="http://schemas.microsoft.com/office/powerpoint/2010/main" val="2984741944"/>
              </p:ext>
            </p:extLst>
          </p:nvPr>
        </p:nvGraphicFramePr>
        <p:xfrm>
          <a:off x="457200" y="1044575"/>
          <a:ext cx="822960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4013C62-E544-4C02-A352-AA53692A547D}"/>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5427743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7F6B-63BF-4B43-926B-AC5E6934207F}"/>
              </a:ext>
            </a:extLst>
          </p:cNvPr>
          <p:cNvSpPr>
            <a:spLocks noGrp="1"/>
          </p:cNvSpPr>
          <p:nvPr>
            <p:ph type="title"/>
          </p:nvPr>
        </p:nvSpPr>
        <p:spPr/>
        <p:txBody>
          <a:bodyPr/>
          <a:lstStyle/>
          <a:p>
            <a:r>
              <a:rPr lang="en-US" dirty="0">
                <a:latin typeface="+mn-lt"/>
              </a:rPr>
              <a:t>Alcohol Intoxication</a:t>
            </a:r>
          </a:p>
        </p:txBody>
      </p:sp>
      <p:graphicFrame>
        <p:nvGraphicFramePr>
          <p:cNvPr id="4" name="Content Placeholder 3">
            <a:extLst>
              <a:ext uri="{FF2B5EF4-FFF2-40B4-BE49-F238E27FC236}">
                <a16:creationId xmlns:a16="http://schemas.microsoft.com/office/drawing/2014/main" id="{9C8030C7-446F-4206-B21B-272912575D55}"/>
              </a:ext>
            </a:extLst>
          </p:cNvPr>
          <p:cNvGraphicFramePr>
            <a:graphicFrameLocks noGrp="1"/>
          </p:cNvGraphicFramePr>
          <p:nvPr>
            <p:ph idx="1"/>
            <p:extLst>
              <p:ext uri="{D42A27DB-BD31-4B8C-83A1-F6EECF244321}">
                <p14:modId xmlns:p14="http://schemas.microsoft.com/office/powerpoint/2010/main" val="2239725531"/>
              </p:ext>
            </p:extLst>
          </p:nvPr>
        </p:nvGraphicFramePr>
        <p:xfrm>
          <a:off x="457200" y="1044575"/>
          <a:ext cx="8229600" cy="331789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254706484"/>
                    </a:ext>
                  </a:extLst>
                </a:gridCol>
                <a:gridCol w="4114800">
                  <a:extLst>
                    <a:ext uri="{9D8B030D-6E8A-4147-A177-3AD203B41FA5}">
                      <a16:colId xmlns:a16="http://schemas.microsoft.com/office/drawing/2014/main" val="2294637893"/>
                    </a:ext>
                  </a:extLst>
                </a:gridCol>
              </a:tblGrid>
              <a:tr h="469163">
                <a:tc>
                  <a:txBody>
                    <a:bodyPr/>
                    <a:lstStyle/>
                    <a:p>
                      <a:pPr algn="ctr"/>
                      <a:r>
                        <a:rPr lang="en-US" dirty="0"/>
                        <a:t>Blood Alcohol Concentration (BAC)</a:t>
                      </a:r>
                    </a:p>
                  </a:txBody>
                  <a:tcPr/>
                </a:tc>
                <a:tc>
                  <a:txBody>
                    <a:bodyPr/>
                    <a:lstStyle/>
                    <a:p>
                      <a:pPr algn="ctr"/>
                      <a:r>
                        <a:rPr lang="en-US" dirty="0"/>
                        <a:t>Symptoms</a:t>
                      </a:r>
                    </a:p>
                  </a:txBody>
                  <a:tcPr/>
                </a:tc>
                <a:extLst>
                  <a:ext uri="{0D108BD9-81ED-4DB2-BD59-A6C34878D82A}">
                    <a16:rowId xmlns:a16="http://schemas.microsoft.com/office/drawing/2014/main" val="3042806648"/>
                  </a:ext>
                </a:extLst>
              </a:tr>
              <a:tr h="469163">
                <a:tc>
                  <a:txBody>
                    <a:bodyPr/>
                    <a:lstStyle/>
                    <a:p>
                      <a:r>
                        <a:rPr lang="en-US" dirty="0"/>
                        <a:t>0.02-0.05</a:t>
                      </a:r>
                    </a:p>
                  </a:txBody>
                  <a:tcPr/>
                </a:tc>
                <a:tc>
                  <a:txBody>
                    <a:bodyPr/>
                    <a:lstStyle/>
                    <a:p>
                      <a:r>
                        <a:rPr lang="en-US" dirty="0"/>
                        <a:t>Diminished fine motor coordination</a:t>
                      </a:r>
                    </a:p>
                  </a:txBody>
                  <a:tcPr/>
                </a:tc>
                <a:extLst>
                  <a:ext uri="{0D108BD9-81ED-4DB2-BD59-A6C34878D82A}">
                    <a16:rowId xmlns:a16="http://schemas.microsoft.com/office/drawing/2014/main" val="1066847846"/>
                  </a:ext>
                </a:extLst>
              </a:tr>
              <a:tr h="469163">
                <a:tc>
                  <a:txBody>
                    <a:bodyPr/>
                    <a:lstStyle/>
                    <a:p>
                      <a:r>
                        <a:rPr lang="en-US" dirty="0"/>
                        <a:t>0.05-0.1</a:t>
                      </a:r>
                    </a:p>
                  </a:txBody>
                  <a:tcPr/>
                </a:tc>
                <a:tc>
                  <a:txBody>
                    <a:bodyPr/>
                    <a:lstStyle/>
                    <a:p>
                      <a:r>
                        <a:rPr lang="en-US" dirty="0"/>
                        <a:t>Impaired judgement and coordination</a:t>
                      </a:r>
                    </a:p>
                  </a:txBody>
                  <a:tcPr/>
                </a:tc>
                <a:extLst>
                  <a:ext uri="{0D108BD9-81ED-4DB2-BD59-A6C34878D82A}">
                    <a16:rowId xmlns:a16="http://schemas.microsoft.com/office/drawing/2014/main" val="2640306999"/>
                  </a:ext>
                </a:extLst>
              </a:tr>
              <a:tr h="469163">
                <a:tc>
                  <a:txBody>
                    <a:bodyPr/>
                    <a:lstStyle/>
                    <a:p>
                      <a:r>
                        <a:rPr lang="en-US" dirty="0"/>
                        <a:t>0.1-0.15</a:t>
                      </a:r>
                    </a:p>
                  </a:txBody>
                  <a:tcPr/>
                </a:tc>
                <a:tc>
                  <a:txBody>
                    <a:bodyPr/>
                    <a:lstStyle/>
                    <a:p>
                      <a:r>
                        <a:rPr lang="en-US" dirty="0"/>
                        <a:t>Difficulty with gait and balance</a:t>
                      </a:r>
                    </a:p>
                  </a:txBody>
                  <a:tcPr/>
                </a:tc>
                <a:extLst>
                  <a:ext uri="{0D108BD9-81ED-4DB2-BD59-A6C34878D82A}">
                    <a16:rowId xmlns:a16="http://schemas.microsoft.com/office/drawing/2014/main" val="1750025201"/>
                  </a:ext>
                </a:extLst>
              </a:tr>
              <a:tr h="469163">
                <a:tc>
                  <a:txBody>
                    <a:bodyPr/>
                    <a:lstStyle/>
                    <a:p>
                      <a:r>
                        <a:rPr lang="en-US" dirty="0"/>
                        <a:t>0.15-0.25</a:t>
                      </a:r>
                    </a:p>
                  </a:txBody>
                  <a:tcPr/>
                </a:tc>
                <a:tc>
                  <a:txBody>
                    <a:bodyPr/>
                    <a:lstStyle/>
                    <a:p>
                      <a:r>
                        <a:rPr lang="en-US" dirty="0"/>
                        <a:t>Lethargy, difficulty sitting upright or walking without assistance</a:t>
                      </a:r>
                    </a:p>
                  </a:txBody>
                  <a:tcPr/>
                </a:tc>
                <a:extLst>
                  <a:ext uri="{0D108BD9-81ED-4DB2-BD59-A6C34878D82A}">
                    <a16:rowId xmlns:a16="http://schemas.microsoft.com/office/drawing/2014/main" val="3934786716"/>
                  </a:ext>
                </a:extLst>
              </a:tr>
              <a:tr h="469163">
                <a:tc>
                  <a:txBody>
                    <a:bodyPr/>
                    <a:lstStyle/>
                    <a:p>
                      <a:r>
                        <a:rPr lang="en-US" dirty="0"/>
                        <a:t>0.3</a:t>
                      </a:r>
                    </a:p>
                  </a:txBody>
                  <a:tcPr/>
                </a:tc>
                <a:tc>
                  <a:txBody>
                    <a:bodyPr/>
                    <a:lstStyle/>
                    <a:p>
                      <a:r>
                        <a:rPr lang="en-US" dirty="0"/>
                        <a:t>Loss of consciousness</a:t>
                      </a:r>
                    </a:p>
                  </a:txBody>
                  <a:tcPr/>
                </a:tc>
                <a:extLst>
                  <a:ext uri="{0D108BD9-81ED-4DB2-BD59-A6C34878D82A}">
                    <a16:rowId xmlns:a16="http://schemas.microsoft.com/office/drawing/2014/main" val="3861612932"/>
                  </a:ext>
                </a:extLst>
              </a:tr>
              <a:tr h="469163">
                <a:tc>
                  <a:txBody>
                    <a:bodyPr/>
                    <a:lstStyle/>
                    <a:p>
                      <a:r>
                        <a:rPr lang="en-US" dirty="0"/>
                        <a:t>0.4</a:t>
                      </a:r>
                    </a:p>
                  </a:txBody>
                  <a:tcPr/>
                </a:tc>
                <a:tc>
                  <a:txBody>
                    <a:bodyPr/>
                    <a:lstStyle/>
                    <a:p>
                      <a:r>
                        <a:rPr lang="en-US" dirty="0"/>
                        <a:t>Coma, respiratory depression, death </a:t>
                      </a:r>
                    </a:p>
                  </a:txBody>
                  <a:tcPr/>
                </a:tc>
                <a:extLst>
                  <a:ext uri="{0D108BD9-81ED-4DB2-BD59-A6C34878D82A}">
                    <a16:rowId xmlns:a16="http://schemas.microsoft.com/office/drawing/2014/main" val="2505371122"/>
                  </a:ext>
                </a:extLst>
              </a:tr>
            </a:tbl>
          </a:graphicData>
        </a:graphic>
      </p:graphicFrame>
      <p:sp>
        <p:nvSpPr>
          <p:cNvPr id="5" name="TextBox 4">
            <a:extLst>
              <a:ext uri="{FF2B5EF4-FFF2-40B4-BE49-F238E27FC236}">
                <a16:creationId xmlns:a16="http://schemas.microsoft.com/office/drawing/2014/main" id="{C354C518-55BE-4ADB-B60A-40553A792CDB}"/>
              </a:ext>
            </a:extLst>
          </p:cNvPr>
          <p:cNvSpPr txBox="1"/>
          <p:nvPr/>
        </p:nvSpPr>
        <p:spPr>
          <a:xfrm>
            <a:off x="5897461" y="4912668"/>
            <a:ext cx="4613945" cy="230832"/>
          </a:xfrm>
          <a:prstGeom prst="rect">
            <a:avLst/>
          </a:prstGeom>
          <a:noFill/>
        </p:spPr>
        <p:txBody>
          <a:bodyPr wrap="square" rtlCol="0">
            <a:spAutoFit/>
          </a:bodyPr>
          <a:lstStyle/>
          <a:p>
            <a:r>
              <a:rPr lang="en-US" sz="900" dirty="0"/>
              <a:t>Cowan E, </a:t>
            </a:r>
            <a:r>
              <a:rPr lang="en-US" sz="900" dirty="0" err="1"/>
              <a:t>Su</a:t>
            </a:r>
            <a:r>
              <a:rPr lang="en-US" sz="900" dirty="0"/>
              <a:t> M. Ethanol intoxication in adults. UpToDate. Sep 2019.</a:t>
            </a:r>
          </a:p>
        </p:txBody>
      </p:sp>
      <p:sp>
        <p:nvSpPr>
          <p:cNvPr id="6" name="TextBox 5">
            <a:extLst>
              <a:ext uri="{FF2B5EF4-FFF2-40B4-BE49-F238E27FC236}">
                <a16:creationId xmlns:a16="http://schemas.microsoft.com/office/drawing/2014/main" id="{623E07E1-79DC-4112-B35D-301D39D0FF86}"/>
              </a:ext>
            </a:extLst>
          </p:cNvPr>
          <p:cNvSpPr txBox="1"/>
          <p:nvPr/>
        </p:nvSpPr>
        <p:spPr>
          <a:xfrm>
            <a:off x="4090645" y="4755118"/>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242866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947-D3AB-4823-9468-EB74C1B0B83D}"/>
              </a:ext>
            </a:extLst>
          </p:cNvPr>
          <p:cNvSpPr>
            <a:spLocks noGrp="1"/>
          </p:cNvSpPr>
          <p:nvPr>
            <p:ph type="title"/>
          </p:nvPr>
        </p:nvSpPr>
        <p:spPr/>
        <p:txBody>
          <a:bodyPr/>
          <a:lstStyle/>
          <a:p>
            <a:r>
              <a:rPr lang="en-US" dirty="0">
                <a:latin typeface="+mn-lt"/>
              </a:rPr>
              <a:t>Alcohol Intoxication</a:t>
            </a:r>
          </a:p>
        </p:txBody>
      </p:sp>
      <p:sp>
        <p:nvSpPr>
          <p:cNvPr id="3" name="Content Placeholder 2">
            <a:extLst>
              <a:ext uri="{FF2B5EF4-FFF2-40B4-BE49-F238E27FC236}">
                <a16:creationId xmlns:a16="http://schemas.microsoft.com/office/drawing/2014/main" id="{07F8839E-6C3D-4B06-85F0-416B899548D5}"/>
              </a:ext>
            </a:extLst>
          </p:cNvPr>
          <p:cNvSpPr>
            <a:spLocks noGrp="1"/>
          </p:cNvSpPr>
          <p:nvPr>
            <p:ph idx="1"/>
          </p:nvPr>
        </p:nvSpPr>
        <p:spPr/>
        <p:txBody>
          <a:bodyPr/>
          <a:lstStyle/>
          <a:p>
            <a:r>
              <a:rPr lang="en-US" dirty="0">
                <a:latin typeface="+mn-lt"/>
              </a:rPr>
              <a:t>Supportive care</a:t>
            </a:r>
          </a:p>
          <a:p>
            <a:pPr lvl="1"/>
            <a:r>
              <a:rPr lang="en-US" dirty="0">
                <a:latin typeface="+mn-lt"/>
              </a:rPr>
              <a:t>Monitor vital signs</a:t>
            </a:r>
          </a:p>
          <a:p>
            <a:pPr lvl="1"/>
            <a:r>
              <a:rPr lang="en-US" dirty="0">
                <a:latin typeface="+mn-lt"/>
              </a:rPr>
              <a:t>Maintain airway, breathing, circulation</a:t>
            </a:r>
          </a:p>
          <a:p>
            <a:pPr lvl="1"/>
            <a:r>
              <a:rPr lang="en-US" dirty="0">
                <a:latin typeface="+mn-lt"/>
              </a:rPr>
              <a:t>Replace fluids and electrolytes as clinically needed</a:t>
            </a:r>
          </a:p>
          <a:p>
            <a:pPr lvl="1"/>
            <a:r>
              <a:rPr lang="en-US" dirty="0">
                <a:latin typeface="+mn-lt"/>
              </a:rPr>
              <a:t>Thiamine (more information to follow)</a:t>
            </a:r>
          </a:p>
          <a:p>
            <a:pPr lvl="1"/>
            <a:r>
              <a:rPr lang="en-US" dirty="0">
                <a:latin typeface="+mn-lt"/>
              </a:rPr>
              <a:t>Manage nausea and vomiting with antiemetics</a:t>
            </a:r>
          </a:p>
        </p:txBody>
      </p:sp>
      <p:sp>
        <p:nvSpPr>
          <p:cNvPr id="4" name="TextBox 3">
            <a:extLst>
              <a:ext uri="{FF2B5EF4-FFF2-40B4-BE49-F238E27FC236}">
                <a16:creationId xmlns:a16="http://schemas.microsoft.com/office/drawing/2014/main" id="{59625A7F-D742-4EC5-8C97-22C761D4D38B}"/>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9243377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CDA96-45AF-4C5A-B59D-2D8016DC8E4E}"/>
              </a:ext>
            </a:extLst>
          </p:cNvPr>
          <p:cNvSpPr>
            <a:spLocks noGrp="1"/>
          </p:cNvSpPr>
          <p:nvPr>
            <p:ph type="title"/>
          </p:nvPr>
        </p:nvSpPr>
        <p:spPr/>
        <p:txBody>
          <a:bodyPr/>
          <a:lstStyle/>
          <a:p>
            <a:r>
              <a:rPr lang="en-US" dirty="0">
                <a:latin typeface="+mn-lt"/>
              </a:rPr>
              <a:t>Alcohol Withdrawal</a:t>
            </a:r>
          </a:p>
        </p:txBody>
      </p:sp>
      <p:sp>
        <p:nvSpPr>
          <p:cNvPr id="4" name="Content Placeholder 3">
            <a:extLst>
              <a:ext uri="{FF2B5EF4-FFF2-40B4-BE49-F238E27FC236}">
                <a16:creationId xmlns:a16="http://schemas.microsoft.com/office/drawing/2014/main" id="{024DE766-A75F-435C-B4E9-0AAF1E21B407}"/>
              </a:ext>
            </a:extLst>
          </p:cNvPr>
          <p:cNvSpPr>
            <a:spLocks noGrp="1"/>
          </p:cNvSpPr>
          <p:nvPr>
            <p:ph idx="1"/>
          </p:nvPr>
        </p:nvSpPr>
        <p:spPr/>
        <p:txBody>
          <a:bodyPr/>
          <a:lstStyle/>
          <a:p>
            <a:r>
              <a:rPr lang="en-US" dirty="0">
                <a:latin typeface="+mn-lt"/>
              </a:rPr>
              <a:t>Begins within a few hours after the last drink and peaks at 24-36 hours in most cases</a:t>
            </a:r>
          </a:p>
          <a:p>
            <a:r>
              <a:rPr lang="en-US" dirty="0">
                <a:latin typeface="+mn-lt"/>
              </a:rPr>
              <a:t>Symptoms may last as long as 5 days</a:t>
            </a:r>
          </a:p>
          <a:p>
            <a:r>
              <a:rPr lang="en-US" dirty="0">
                <a:latin typeface="+mn-lt"/>
              </a:rPr>
              <a:t>Common symptoms: sweating, tachycardia, anxiety, hand tremor, insomnia, psychomotor agitation, nausea/vomiting</a:t>
            </a:r>
          </a:p>
          <a:p>
            <a:r>
              <a:rPr lang="en-US" dirty="0">
                <a:latin typeface="+mn-lt"/>
              </a:rPr>
              <a:t>Less common symptoms: seizures, hallucinations, delirium tremens (DT)</a:t>
            </a:r>
          </a:p>
        </p:txBody>
      </p:sp>
      <p:sp>
        <p:nvSpPr>
          <p:cNvPr id="6" name="TextBox 5">
            <a:extLst>
              <a:ext uri="{FF2B5EF4-FFF2-40B4-BE49-F238E27FC236}">
                <a16:creationId xmlns:a16="http://schemas.microsoft.com/office/drawing/2014/main" id="{1B8C53EC-D2C1-4C07-A0FB-AEB725AD7677}"/>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8353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B884-05F0-43BD-A09E-1BC1557B4CFB}"/>
              </a:ext>
            </a:extLst>
          </p:cNvPr>
          <p:cNvSpPr>
            <a:spLocks noGrp="1"/>
          </p:cNvSpPr>
          <p:nvPr>
            <p:ph type="title"/>
          </p:nvPr>
        </p:nvSpPr>
        <p:spPr/>
        <p:txBody>
          <a:bodyPr/>
          <a:lstStyle/>
          <a:p>
            <a:r>
              <a:rPr lang="en-US" dirty="0"/>
              <a:t>Introduction</a:t>
            </a:r>
          </a:p>
        </p:txBody>
      </p:sp>
      <p:pic>
        <p:nvPicPr>
          <p:cNvPr id="1030" name="Picture 6" descr="https://d1niluoi1dd30v.cloudfront.net/C20130002563/B9780323220910000088/f001-008-9780323220910.jpg?Signature=YNPGeyQYZ5TWX4iTrXNXe70Efjt3vRcTfFRcKIPmw%7EdlXu4qQ%7EOLV82pqEf9YZyMV2Md-a7vSMXPr%7Eo1%7EWP0sgfNJV0JPOI0eokY5OIq0loAxT4ENq2vxpDBoLlVKFgBQrLMr76OZt8a7o6vqOYfX0FDElW6jTekkuuHQ6EDLFQ_&amp;Expires=1574091373&amp;Key-Pair-Id=APKAICLNFGBCWWYGVIZQ">
            <a:extLst>
              <a:ext uri="{FF2B5EF4-FFF2-40B4-BE49-F238E27FC236}">
                <a16:creationId xmlns:a16="http://schemas.microsoft.com/office/drawing/2014/main" id="{B8CFBFC0-BFCA-4CD8-88FA-50ABC1A08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5" y="913159"/>
            <a:ext cx="4478583" cy="40725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1niluoi1dd30v.cloudfront.net/C20130002563/B9780323220910000088/f001-009-9780323220910.jpg?Signature=QdQnSFbHF3aKCr8JrFjCGSCp6E8dNCXSjL3I5bjCkE0Ytc4qjX3wfWJi%7E2bgX4vmlEjXEpJt6Ff12-vSRxPR7fnpxbzVpT-RefoDRvQD2KD2MfCbbYsZoFLzjZbQ8agu50N11GZh3frQ6BzFwMf83%7E2h7V%7EvmVIjfZmKGZTvxfM_&amp;Expires=1574091372&amp;Key-Pair-Id=APKAICLNFGBCWWYGVIZQ">
            <a:extLst>
              <a:ext uri="{FF2B5EF4-FFF2-40B4-BE49-F238E27FC236}">
                <a16:creationId xmlns:a16="http://schemas.microsoft.com/office/drawing/2014/main" id="{EB0DB432-8ACB-4B57-A0FA-0BA1BD9DF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432" y="913158"/>
            <a:ext cx="4478584" cy="40725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64D8CC3-F6DE-4779-A6ED-AA41F6E1B652}"/>
              </a:ext>
            </a:extLst>
          </p:cNvPr>
          <p:cNvSpPr txBox="1"/>
          <p:nvPr/>
        </p:nvSpPr>
        <p:spPr>
          <a:xfrm>
            <a:off x="2800350" y="4942318"/>
            <a:ext cx="7059109" cy="230832"/>
          </a:xfrm>
          <a:prstGeom prst="rect">
            <a:avLst/>
          </a:prstGeom>
          <a:noFill/>
        </p:spPr>
        <p:txBody>
          <a:bodyPr wrap="square" rtlCol="0">
            <a:spAutoFit/>
          </a:bodyPr>
          <a:lstStyle/>
          <a:p>
            <a:r>
              <a:rPr lang="en-US" sz="900" dirty="0"/>
              <a:t>Raffa, R. B., Rawls, S. M., </a:t>
            </a:r>
            <a:r>
              <a:rPr lang="en-US" sz="900" dirty="0" err="1"/>
              <a:t>Beyzarov</a:t>
            </a:r>
            <a:r>
              <a:rPr lang="en-US" sz="900" dirty="0"/>
              <a:t>, E. P., &amp; Netter, F. H. (2014). </a:t>
            </a:r>
            <a:r>
              <a:rPr lang="en-US" sz="900" i="1" dirty="0"/>
              <a:t>Netters illustrated pharmacology</a:t>
            </a:r>
            <a:r>
              <a:rPr lang="en-US" sz="900" dirty="0"/>
              <a:t>. Philadelphia, PA: Saunders/Elsevier.</a:t>
            </a:r>
          </a:p>
        </p:txBody>
      </p:sp>
    </p:spTree>
    <p:extLst>
      <p:ext uri="{BB962C8B-B14F-4D97-AF65-F5344CB8AC3E}">
        <p14:creationId xmlns:p14="http://schemas.microsoft.com/office/powerpoint/2010/main" val="38374901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66D7-09C1-43F1-BD38-11F37A35FB1C}"/>
              </a:ext>
            </a:extLst>
          </p:cNvPr>
          <p:cNvSpPr>
            <a:spLocks noGrp="1"/>
          </p:cNvSpPr>
          <p:nvPr>
            <p:ph type="title"/>
          </p:nvPr>
        </p:nvSpPr>
        <p:spPr/>
        <p:txBody>
          <a:bodyPr/>
          <a:lstStyle/>
          <a:p>
            <a:r>
              <a:rPr lang="en-US" dirty="0">
                <a:latin typeface="+mn-lt"/>
              </a:rPr>
              <a:t>Alcohol Withdrawal</a:t>
            </a:r>
          </a:p>
        </p:txBody>
      </p:sp>
      <p:sp>
        <p:nvSpPr>
          <p:cNvPr id="3" name="Content Placeholder 2">
            <a:extLst>
              <a:ext uri="{FF2B5EF4-FFF2-40B4-BE49-F238E27FC236}">
                <a16:creationId xmlns:a16="http://schemas.microsoft.com/office/drawing/2014/main" id="{6791723A-4FDF-4F2D-8ED3-D5B252DB8307}"/>
              </a:ext>
            </a:extLst>
          </p:cNvPr>
          <p:cNvSpPr>
            <a:spLocks noGrp="1"/>
          </p:cNvSpPr>
          <p:nvPr>
            <p:ph idx="1"/>
          </p:nvPr>
        </p:nvSpPr>
        <p:spPr/>
        <p:txBody>
          <a:bodyPr/>
          <a:lstStyle/>
          <a:p>
            <a:r>
              <a:rPr lang="en-US" dirty="0">
                <a:latin typeface="+mn-lt"/>
              </a:rPr>
              <a:t>Supportive care with thiamine</a:t>
            </a:r>
          </a:p>
          <a:p>
            <a:pPr lvl="1"/>
            <a:r>
              <a:rPr lang="en-US" dirty="0">
                <a:latin typeface="+mn-lt"/>
              </a:rPr>
              <a:t>Commonly depleted because of altered absorption or diet</a:t>
            </a:r>
          </a:p>
          <a:p>
            <a:pPr lvl="1"/>
            <a:r>
              <a:rPr lang="en-US" dirty="0">
                <a:latin typeface="+mn-lt"/>
              </a:rPr>
              <a:t>Critical for the prevention and treatment of Wernicke’s encephalopathy</a:t>
            </a:r>
          </a:p>
          <a:p>
            <a:pPr lvl="2"/>
            <a:r>
              <a:rPr lang="en-US" dirty="0">
                <a:latin typeface="+mn-lt"/>
              </a:rPr>
              <a:t>Wernicke’s: ataxia, ocular abnormalities, confusion</a:t>
            </a:r>
          </a:p>
          <a:p>
            <a:pPr lvl="1"/>
            <a:r>
              <a:rPr lang="en-US" dirty="0">
                <a:latin typeface="+mn-lt"/>
              </a:rPr>
              <a:t>If left untreated, Wernicke’s may progress to permanent cognitive impairment called Korsakoff’s psychosis</a:t>
            </a:r>
          </a:p>
          <a:p>
            <a:pPr lvl="1"/>
            <a:r>
              <a:rPr lang="en-US" dirty="0">
                <a:latin typeface="+mn-lt"/>
              </a:rPr>
              <a:t>Usual dose: 100 mg daily for 1 to 4 weeks</a:t>
            </a:r>
          </a:p>
        </p:txBody>
      </p:sp>
      <p:sp>
        <p:nvSpPr>
          <p:cNvPr id="4" name="TextBox 3">
            <a:extLst>
              <a:ext uri="{FF2B5EF4-FFF2-40B4-BE49-F238E27FC236}">
                <a16:creationId xmlns:a16="http://schemas.microsoft.com/office/drawing/2014/main" id="{CB50D0CD-5D8F-472B-B53F-35D3335C9237}"/>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1209569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F453-8AF1-472A-BDB9-7CCDD9FFDAE1}"/>
              </a:ext>
            </a:extLst>
          </p:cNvPr>
          <p:cNvSpPr>
            <a:spLocks noGrp="1"/>
          </p:cNvSpPr>
          <p:nvPr>
            <p:ph type="title"/>
          </p:nvPr>
        </p:nvSpPr>
        <p:spPr/>
        <p:txBody>
          <a:bodyPr/>
          <a:lstStyle/>
          <a:p>
            <a:r>
              <a:rPr lang="en-US" dirty="0">
                <a:latin typeface="+mn-lt"/>
              </a:rPr>
              <a:t>Alcohol Withdrawal</a:t>
            </a:r>
          </a:p>
        </p:txBody>
      </p:sp>
      <p:graphicFrame>
        <p:nvGraphicFramePr>
          <p:cNvPr id="4" name="Content Placeholder 3">
            <a:extLst>
              <a:ext uri="{FF2B5EF4-FFF2-40B4-BE49-F238E27FC236}">
                <a16:creationId xmlns:a16="http://schemas.microsoft.com/office/drawing/2014/main" id="{098E7FD6-9B55-440A-BB7D-BAB005CEC9EC}"/>
              </a:ext>
            </a:extLst>
          </p:cNvPr>
          <p:cNvGraphicFramePr>
            <a:graphicFrameLocks noGrp="1"/>
          </p:cNvGraphicFramePr>
          <p:nvPr>
            <p:ph idx="1"/>
            <p:extLst>
              <p:ext uri="{D42A27DB-BD31-4B8C-83A1-F6EECF244321}">
                <p14:modId xmlns:p14="http://schemas.microsoft.com/office/powerpoint/2010/main" val="3529353556"/>
              </p:ext>
            </p:extLst>
          </p:nvPr>
        </p:nvGraphicFramePr>
        <p:xfrm>
          <a:off x="457200" y="1044574"/>
          <a:ext cx="8229600" cy="259791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89573619"/>
                    </a:ext>
                  </a:extLst>
                </a:gridCol>
                <a:gridCol w="4114800">
                  <a:extLst>
                    <a:ext uri="{9D8B030D-6E8A-4147-A177-3AD203B41FA5}">
                      <a16:colId xmlns:a16="http://schemas.microsoft.com/office/drawing/2014/main" val="1429883565"/>
                    </a:ext>
                  </a:extLst>
                </a:gridCol>
              </a:tblGrid>
              <a:tr h="519582">
                <a:tc>
                  <a:txBody>
                    <a:bodyPr/>
                    <a:lstStyle/>
                    <a:p>
                      <a:r>
                        <a:rPr lang="en-US" dirty="0"/>
                        <a:t>Benzodiazepine</a:t>
                      </a:r>
                    </a:p>
                  </a:txBody>
                  <a:tcPr/>
                </a:tc>
                <a:tc>
                  <a:txBody>
                    <a:bodyPr/>
                    <a:lstStyle/>
                    <a:p>
                      <a:r>
                        <a:rPr lang="en-US" dirty="0"/>
                        <a:t>Usual Dose Range</a:t>
                      </a:r>
                    </a:p>
                  </a:txBody>
                  <a:tcPr/>
                </a:tc>
                <a:extLst>
                  <a:ext uri="{0D108BD9-81ED-4DB2-BD59-A6C34878D82A}">
                    <a16:rowId xmlns:a16="http://schemas.microsoft.com/office/drawing/2014/main" val="3300362294"/>
                  </a:ext>
                </a:extLst>
              </a:tr>
              <a:tr h="519582">
                <a:tc>
                  <a:txBody>
                    <a:bodyPr/>
                    <a:lstStyle/>
                    <a:p>
                      <a:r>
                        <a:rPr lang="en-US" dirty="0"/>
                        <a:t>Chlordiazepoxide*</a:t>
                      </a:r>
                    </a:p>
                  </a:txBody>
                  <a:tcPr/>
                </a:tc>
                <a:tc>
                  <a:txBody>
                    <a:bodyPr/>
                    <a:lstStyle/>
                    <a:p>
                      <a:r>
                        <a:rPr lang="en-US" dirty="0"/>
                        <a:t>25 to 100 mg</a:t>
                      </a:r>
                    </a:p>
                  </a:txBody>
                  <a:tcPr/>
                </a:tc>
                <a:extLst>
                  <a:ext uri="{0D108BD9-81ED-4DB2-BD59-A6C34878D82A}">
                    <a16:rowId xmlns:a16="http://schemas.microsoft.com/office/drawing/2014/main" val="2198921515"/>
                  </a:ext>
                </a:extLst>
              </a:tr>
              <a:tr h="519582">
                <a:tc>
                  <a:txBody>
                    <a:bodyPr/>
                    <a:lstStyle/>
                    <a:p>
                      <a:r>
                        <a:rPr lang="en-US" dirty="0"/>
                        <a:t>Diazepam*</a:t>
                      </a:r>
                    </a:p>
                  </a:txBody>
                  <a:tcPr/>
                </a:tc>
                <a:tc>
                  <a:txBody>
                    <a:bodyPr/>
                    <a:lstStyle/>
                    <a:p>
                      <a:r>
                        <a:rPr lang="en-US" dirty="0"/>
                        <a:t>2.5 to 10 mg</a:t>
                      </a:r>
                    </a:p>
                  </a:txBody>
                  <a:tcPr/>
                </a:tc>
                <a:extLst>
                  <a:ext uri="{0D108BD9-81ED-4DB2-BD59-A6C34878D82A}">
                    <a16:rowId xmlns:a16="http://schemas.microsoft.com/office/drawing/2014/main" val="160872661"/>
                  </a:ext>
                </a:extLst>
              </a:tr>
              <a:tr h="519582">
                <a:tc>
                  <a:txBody>
                    <a:bodyPr/>
                    <a:lstStyle/>
                    <a:p>
                      <a:r>
                        <a:rPr lang="en-US" dirty="0"/>
                        <a:t>Lorazepam</a:t>
                      </a:r>
                    </a:p>
                  </a:txBody>
                  <a:tcPr/>
                </a:tc>
                <a:tc>
                  <a:txBody>
                    <a:bodyPr/>
                    <a:lstStyle/>
                    <a:p>
                      <a:r>
                        <a:rPr lang="en-US" dirty="0"/>
                        <a:t>0.5 to 2 mg</a:t>
                      </a:r>
                    </a:p>
                  </a:txBody>
                  <a:tcPr/>
                </a:tc>
                <a:extLst>
                  <a:ext uri="{0D108BD9-81ED-4DB2-BD59-A6C34878D82A}">
                    <a16:rowId xmlns:a16="http://schemas.microsoft.com/office/drawing/2014/main" val="58905869"/>
                  </a:ext>
                </a:extLst>
              </a:tr>
              <a:tr h="519582">
                <a:tc>
                  <a:txBody>
                    <a:bodyPr/>
                    <a:lstStyle/>
                    <a:p>
                      <a:r>
                        <a:rPr lang="en-US" dirty="0"/>
                        <a:t>Oxazepam*</a:t>
                      </a:r>
                    </a:p>
                  </a:txBody>
                  <a:tcPr/>
                </a:tc>
                <a:tc>
                  <a:txBody>
                    <a:bodyPr/>
                    <a:lstStyle/>
                    <a:p>
                      <a:r>
                        <a:rPr lang="en-US" dirty="0"/>
                        <a:t>15 to 30 mg</a:t>
                      </a:r>
                    </a:p>
                  </a:txBody>
                  <a:tcPr/>
                </a:tc>
                <a:extLst>
                  <a:ext uri="{0D108BD9-81ED-4DB2-BD59-A6C34878D82A}">
                    <a16:rowId xmlns:a16="http://schemas.microsoft.com/office/drawing/2014/main" val="3795505823"/>
                  </a:ext>
                </a:extLst>
              </a:tr>
            </a:tbl>
          </a:graphicData>
        </a:graphic>
      </p:graphicFrame>
      <p:sp>
        <p:nvSpPr>
          <p:cNvPr id="5" name="TextBox 4">
            <a:extLst>
              <a:ext uri="{FF2B5EF4-FFF2-40B4-BE49-F238E27FC236}">
                <a16:creationId xmlns:a16="http://schemas.microsoft.com/office/drawing/2014/main" id="{83BB9BE1-414E-47D1-9C43-79440B75A072}"/>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
        <p:nvSpPr>
          <p:cNvPr id="3" name="TextBox 2">
            <a:extLst>
              <a:ext uri="{FF2B5EF4-FFF2-40B4-BE49-F238E27FC236}">
                <a16:creationId xmlns:a16="http://schemas.microsoft.com/office/drawing/2014/main" id="{087F5AD0-0B87-4754-8135-37474FCE0FE6}"/>
              </a:ext>
            </a:extLst>
          </p:cNvPr>
          <p:cNvSpPr txBox="1"/>
          <p:nvPr/>
        </p:nvSpPr>
        <p:spPr>
          <a:xfrm>
            <a:off x="457200" y="3591449"/>
            <a:ext cx="5020811" cy="276999"/>
          </a:xfrm>
          <a:prstGeom prst="rect">
            <a:avLst/>
          </a:prstGeom>
          <a:noFill/>
        </p:spPr>
        <p:txBody>
          <a:bodyPr wrap="square" rtlCol="0">
            <a:spAutoFit/>
          </a:bodyPr>
          <a:lstStyle/>
          <a:p>
            <a:r>
              <a:rPr lang="en-US" sz="1200" dirty="0"/>
              <a:t>* FDA-approved for alcohol withdrawal syndrome</a:t>
            </a:r>
          </a:p>
        </p:txBody>
      </p:sp>
    </p:spTree>
    <p:extLst>
      <p:ext uri="{BB962C8B-B14F-4D97-AF65-F5344CB8AC3E}">
        <p14:creationId xmlns:p14="http://schemas.microsoft.com/office/powerpoint/2010/main" val="2617182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21BA-ED56-44F1-BE94-2257F062866A}"/>
              </a:ext>
            </a:extLst>
          </p:cNvPr>
          <p:cNvSpPr>
            <a:spLocks noGrp="1"/>
          </p:cNvSpPr>
          <p:nvPr>
            <p:ph type="title"/>
          </p:nvPr>
        </p:nvSpPr>
        <p:spPr/>
        <p:txBody>
          <a:bodyPr/>
          <a:lstStyle/>
          <a:p>
            <a:r>
              <a:rPr lang="en-US" dirty="0">
                <a:latin typeface="+mn-lt"/>
              </a:rPr>
              <a:t>Alcohol Withdrawal</a:t>
            </a:r>
          </a:p>
        </p:txBody>
      </p:sp>
      <p:sp>
        <p:nvSpPr>
          <p:cNvPr id="3" name="Content Placeholder 2">
            <a:extLst>
              <a:ext uri="{FF2B5EF4-FFF2-40B4-BE49-F238E27FC236}">
                <a16:creationId xmlns:a16="http://schemas.microsoft.com/office/drawing/2014/main" id="{74DD21FB-05A3-4BFF-B0D2-A8C1B5B99DD6}"/>
              </a:ext>
            </a:extLst>
          </p:cNvPr>
          <p:cNvSpPr>
            <a:spLocks noGrp="1"/>
          </p:cNvSpPr>
          <p:nvPr>
            <p:ph idx="1"/>
          </p:nvPr>
        </p:nvSpPr>
        <p:spPr/>
        <p:txBody>
          <a:bodyPr/>
          <a:lstStyle/>
          <a:p>
            <a:r>
              <a:rPr lang="en-US" dirty="0">
                <a:latin typeface="+mn-lt"/>
              </a:rPr>
              <a:t>Other anticonvulsants</a:t>
            </a:r>
          </a:p>
          <a:p>
            <a:pPr lvl="1"/>
            <a:r>
              <a:rPr lang="en-US" dirty="0">
                <a:latin typeface="+mn-lt"/>
              </a:rPr>
              <a:t>Valproic acid, phenobarbital, gabapentin, carbamazepine</a:t>
            </a:r>
          </a:p>
          <a:p>
            <a:pPr lvl="1"/>
            <a:r>
              <a:rPr lang="en-US" dirty="0">
                <a:latin typeface="+mn-lt"/>
              </a:rPr>
              <a:t>NOT first line but may be beneficial for mild-moderate, uncomplicated withdrawal</a:t>
            </a:r>
          </a:p>
          <a:p>
            <a:pPr lvl="1"/>
            <a:r>
              <a:rPr lang="en-US" dirty="0">
                <a:latin typeface="+mn-lt"/>
              </a:rPr>
              <a:t>No universally agreed-upon dosing strategies</a:t>
            </a:r>
          </a:p>
        </p:txBody>
      </p:sp>
      <p:sp>
        <p:nvSpPr>
          <p:cNvPr id="4" name="TextBox 3">
            <a:extLst>
              <a:ext uri="{FF2B5EF4-FFF2-40B4-BE49-F238E27FC236}">
                <a16:creationId xmlns:a16="http://schemas.microsoft.com/office/drawing/2014/main" id="{CC2E6446-EAB3-402B-B095-76E1D805333C}"/>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6326839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3C1D-29C3-4F48-AE20-2A0958F176E8}"/>
              </a:ext>
            </a:extLst>
          </p:cNvPr>
          <p:cNvSpPr>
            <a:spLocks noGrp="1"/>
          </p:cNvSpPr>
          <p:nvPr>
            <p:ph type="title"/>
          </p:nvPr>
        </p:nvSpPr>
        <p:spPr/>
        <p:txBody>
          <a:bodyPr/>
          <a:lstStyle/>
          <a:p>
            <a:r>
              <a:rPr lang="en-US" dirty="0">
                <a:latin typeface="+mn-lt"/>
              </a:rPr>
              <a:t>Alcohol Use Disorder</a:t>
            </a:r>
          </a:p>
        </p:txBody>
      </p:sp>
      <p:sp>
        <p:nvSpPr>
          <p:cNvPr id="3" name="Content Placeholder 2">
            <a:extLst>
              <a:ext uri="{FF2B5EF4-FFF2-40B4-BE49-F238E27FC236}">
                <a16:creationId xmlns:a16="http://schemas.microsoft.com/office/drawing/2014/main" id="{D1836EAF-6C83-4FB9-B0E3-E3C949D4B2EC}"/>
              </a:ext>
            </a:extLst>
          </p:cNvPr>
          <p:cNvSpPr>
            <a:spLocks noGrp="1"/>
          </p:cNvSpPr>
          <p:nvPr>
            <p:ph idx="1"/>
          </p:nvPr>
        </p:nvSpPr>
        <p:spPr/>
        <p:txBody>
          <a:bodyPr/>
          <a:lstStyle/>
          <a:p>
            <a:r>
              <a:rPr lang="en-US" dirty="0">
                <a:latin typeface="+mn-lt"/>
              </a:rPr>
              <a:t>Chronic, relapsing disorder that fluctuates over time and leads to clinically significant impairment or distress</a:t>
            </a:r>
          </a:p>
          <a:p>
            <a:r>
              <a:rPr lang="en-US" dirty="0">
                <a:latin typeface="+mn-lt"/>
              </a:rPr>
              <a:t>Patient continues to compulsively use alcohol despite adverse substance-related problems </a:t>
            </a:r>
          </a:p>
        </p:txBody>
      </p:sp>
      <p:sp>
        <p:nvSpPr>
          <p:cNvPr id="5" name="TextBox 4">
            <a:extLst>
              <a:ext uri="{FF2B5EF4-FFF2-40B4-BE49-F238E27FC236}">
                <a16:creationId xmlns:a16="http://schemas.microsoft.com/office/drawing/2014/main" id="{452FC78B-BFA3-47C4-A7A3-661B888FA28B}"/>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0163690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9213-FB2E-4799-9199-F8976C0A44CA}"/>
              </a:ext>
            </a:extLst>
          </p:cNvPr>
          <p:cNvSpPr>
            <a:spLocks noGrp="1"/>
          </p:cNvSpPr>
          <p:nvPr>
            <p:ph type="title"/>
          </p:nvPr>
        </p:nvSpPr>
        <p:spPr>
          <a:xfrm>
            <a:off x="457200" y="307408"/>
            <a:ext cx="8686800" cy="650570"/>
          </a:xfrm>
        </p:spPr>
        <p:txBody>
          <a:bodyPr/>
          <a:lstStyle/>
          <a:p>
            <a:r>
              <a:rPr lang="en-US" dirty="0">
                <a:latin typeface="+mn-lt"/>
              </a:rPr>
              <a:t>Naltrexone</a:t>
            </a:r>
          </a:p>
        </p:txBody>
      </p:sp>
      <p:graphicFrame>
        <p:nvGraphicFramePr>
          <p:cNvPr id="4" name="Content Placeholder 3">
            <a:extLst>
              <a:ext uri="{FF2B5EF4-FFF2-40B4-BE49-F238E27FC236}">
                <a16:creationId xmlns:a16="http://schemas.microsoft.com/office/drawing/2014/main" id="{DDA8A94D-736A-4A49-A163-E6AC3F9353A9}"/>
              </a:ext>
            </a:extLst>
          </p:cNvPr>
          <p:cNvGraphicFramePr>
            <a:graphicFrameLocks noGrp="1"/>
          </p:cNvGraphicFramePr>
          <p:nvPr>
            <p:ph idx="1"/>
            <p:extLst>
              <p:ext uri="{D42A27DB-BD31-4B8C-83A1-F6EECF244321}">
                <p14:modId xmlns:p14="http://schemas.microsoft.com/office/powerpoint/2010/main" val="1126567905"/>
              </p:ext>
            </p:extLst>
          </p:nvPr>
        </p:nvGraphicFramePr>
        <p:xfrm>
          <a:off x="457200" y="1044575"/>
          <a:ext cx="8229600" cy="3652006"/>
        </p:xfrm>
        <a:graphic>
          <a:graphicData uri="http://schemas.openxmlformats.org/drawingml/2006/table">
            <a:tbl>
              <a:tblPr bandRow="1">
                <a:tableStyleId>{5C22544A-7EE6-4342-B048-85BDC9FD1C3A}</a:tableStyleId>
              </a:tblPr>
              <a:tblGrid>
                <a:gridCol w="2255772">
                  <a:extLst>
                    <a:ext uri="{9D8B030D-6E8A-4147-A177-3AD203B41FA5}">
                      <a16:colId xmlns:a16="http://schemas.microsoft.com/office/drawing/2014/main" val="1334637407"/>
                    </a:ext>
                  </a:extLst>
                </a:gridCol>
                <a:gridCol w="5973828">
                  <a:extLst>
                    <a:ext uri="{9D8B030D-6E8A-4147-A177-3AD203B41FA5}">
                      <a16:colId xmlns:a16="http://schemas.microsoft.com/office/drawing/2014/main" val="3678706561"/>
                    </a:ext>
                  </a:extLst>
                </a:gridCol>
              </a:tblGrid>
              <a:tr h="660143">
                <a:tc>
                  <a:txBody>
                    <a:bodyPr/>
                    <a:lstStyle/>
                    <a:p>
                      <a:r>
                        <a:rPr lang="en-US" dirty="0"/>
                        <a:t>Mechanism of action</a:t>
                      </a:r>
                    </a:p>
                  </a:txBody>
                  <a:tcPr/>
                </a:tc>
                <a:tc>
                  <a:txBody>
                    <a:bodyPr/>
                    <a:lstStyle/>
                    <a:p>
                      <a:pPr marL="285750" marR="0" lvl="0" indent="-285750" algn="l" defTabSz="342900" rtl="0" eaLnBrk="1" fontAlgn="auto" latinLnBrk="0" hangingPunct="1">
                        <a:lnSpc>
                          <a:spcPct val="100000"/>
                        </a:lnSpc>
                        <a:spcBef>
                          <a:spcPts val="0"/>
                        </a:spcBef>
                        <a:spcAft>
                          <a:spcPts val="0"/>
                        </a:spcAft>
                        <a:buClrTx/>
                        <a:buSzTx/>
                        <a:buFontTx/>
                        <a:buChar char="-"/>
                        <a:tabLst/>
                        <a:defRPr/>
                      </a:pPr>
                      <a:r>
                        <a:rPr lang="en-US" dirty="0"/>
                        <a:t>Opioid receptor antagonist that blocks the pleasurable effects of alcohol by decreasing dopamine release</a:t>
                      </a:r>
                    </a:p>
                    <a:p>
                      <a:pPr marL="285750" marR="0" lvl="0" indent="-285750" algn="l" defTabSz="342900" rtl="0" eaLnBrk="1" fontAlgn="auto" latinLnBrk="0" hangingPunct="1">
                        <a:lnSpc>
                          <a:spcPct val="100000"/>
                        </a:lnSpc>
                        <a:spcBef>
                          <a:spcPts val="0"/>
                        </a:spcBef>
                        <a:spcAft>
                          <a:spcPts val="0"/>
                        </a:spcAft>
                        <a:buClrTx/>
                        <a:buSzTx/>
                        <a:buFontTx/>
                        <a:buChar char="-"/>
                        <a:tabLst/>
                        <a:defRPr/>
                      </a:pPr>
                      <a:r>
                        <a:rPr lang="en-US" dirty="0"/>
                        <a:t>Helps reduce alcohol cravings</a:t>
                      </a:r>
                    </a:p>
                  </a:txBody>
                  <a:tcPr/>
                </a:tc>
                <a:extLst>
                  <a:ext uri="{0D108BD9-81ED-4DB2-BD59-A6C34878D82A}">
                    <a16:rowId xmlns:a16="http://schemas.microsoft.com/office/drawing/2014/main" val="1724428316"/>
                  </a:ext>
                </a:extLst>
              </a:tr>
              <a:tr h="660143">
                <a:tc>
                  <a:txBody>
                    <a:bodyPr/>
                    <a:lstStyle/>
                    <a:p>
                      <a:r>
                        <a:rPr lang="en-US" dirty="0"/>
                        <a:t>Usual Dose</a:t>
                      </a:r>
                    </a:p>
                  </a:txBody>
                  <a:tcPr/>
                </a:tc>
                <a:tc>
                  <a:txBody>
                    <a:bodyPr/>
                    <a:lstStyle/>
                    <a:p>
                      <a:pPr marL="285750" indent="-285750">
                        <a:buFontTx/>
                        <a:buChar char="-"/>
                      </a:pPr>
                      <a:r>
                        <a:rPr lang="en-US" dirty="0"/>
                        <a:t>Oral: 50 mg/day</a:t>
                      </a:r>
                    </a:p>
                    <a:p>
                      <a:pPr marL="285750" indent="-285750">
                        <a:buFontTx/>
                        <a:buChar char="-"/>
                      </a:pPr>
                      <a:r>
                        <a:rPr lang="en-US" dirty="0"/>
                        <a:t>Intramuscular (IM): 380 mg every 28 days</a:t>
                      </a:r>
                    </a:p>
                  </a:txBody>
                  <a:tcPr/>
                </a:tc>
                <a:extLst>
                  <a:ext uri="{0D108BD9-81ED-4DB2-BD59-A6C34878D82A}">
                    <a16:rowId xmlns:a16="http://schemas.microsoft.com/office/drawing/2014/main" val="1649778149"/>
                  </a:ext>
                </a:extLst>
              </a:tr>
              <a:tr h="660143">
                <a:tc>
                  <a:txBody>
                    <a:bodyPr/>
                    <a:lstStyle/>
                    <a:p>
                      <a:r>
                        <a:rPr lang="en-US" dirty="0"/>
                        <a:t>Side effects</a:t>
                      </a:r>
                    </a:p>
                  </a:txBody>
                  <a:tcPr/>
                </a:tc>
                <a:tc>
                  <a:txBody>
                    <a:bodyPr/>
                    <a:lstStyle/>
                    <a:p>
                      <a:pPr marL="285750" indent="-285750">
                        <a:buFontTx/>
                        <a:buChar char="-"/>
                      </a:pPr>
                      <a:r>
                        <a:rPr lang="en-US" dirty="0"/>
                        <a:t>Nausea, headache, insomnia, nervousness</a:t>
                      </a:r>
                    </a:p>
                  </a:txBody>
                  <a:tcPr/>
                </a:tc>
                <a:extLst>
                  <a:ext uri="{0D108BD9-81ED-4DB2-BD59-A6C34878D82A}">
                    <a16:rowId xmlns:a16="http://schemas.microsoft.com/office/drawing/2014/main" val="848596525"/>
                  </a:ext>
                </a:extLst>
              </a:tr>
              <a:tr h="660143">
                <a:tc>
                  <a:txBody>
                    <a:bodyPr/>
                    <a:lstStyle/>
                    <a:p>
                      <a:r>
                        <a:rPr lang="en-US" dirty="0"/>
                        <a:t>Warnings/Precautions</a:t>
                      </a:r>
                    </a:p>
                  </a:txBody>
                  <a:tcPr/>
                </a:tc>
                <a:tc>
                  <a:txBody>
                    <a:bodyPr/>
                    <a:lstStyle/>
                    <a:p>
                      <a:pPr marL="285750" indent="-285750">
                        <a:buFontTx/>
                        <a:buChar char="-"/>
                      </a:pPr>
                      <a:r>
                        <a:rPr lang="en-US" dirty="0"/>
                        <a:t>Opioid use within the last 7 to 14 days</a:t>
                      </a:r>
                    </a:p>
                    <a:p>
                      <a:pPr marL="285750" indent="-285750">
                        <a:buFontTx/>
                        <a:buChar char="-"/>
                      </a:pPr>
                      <a:r>
                        <a:rPr lang="en-US" dirty="0"/>
                        <a:t>Hepatitis and severe hepatic impairment</a:t>
                      </a:r>
                    </a:p>
                    <a:p>
                      <a:pPr marL="285750" indent="-285750">
                        <a:buFontTx/>
                        <a:buChar char="-"/>
                      </a:pPr>
                      <a:r>
                        <a:rPr lang="en-US" dirty="0"/>
                        <a:t>Black box warning: dose-related hepatocellular injury</a:t>
                      </a:r>
                    </a:p>
                  </a:txBody>
                  <a:tcPr/>
                </a:tc>
                <a:extLst>
                  <a:ext uri="{0D108BD9-81ED-4DB2-BD59-A6C34878D82A}">
                    <a16:rowId xmlns:a16="http://schemas.microsoft.com/office/drawing/2014/main" val="3677268410"/>
                  </a:ext>
                </a:extLst>
              </a:tr>
              <a:tr h="660143">
                <a:tc>
                  <a:txBody>
                    <a:bodyPr/>
                    <a:lstStyle/>
                    <a:p>
                      <a:r>
                        <a:rPr lang="en-US" dirty="0"/>
                        <a:t>Patient education</a:t>
                      </a:r>
                    </a:p>
                  </a:txBody>
                  <a:tcPr/>
                </a:tc>
                <a:tc>
                  <a:txBody>
                    <a:bodyPr/>
                    <a:lstStyle/>
                    <a:p>
                      <a:pPr marL="285750" indent="-285750">
                        <a:buFontTx/>
                        <a:buChar char="-"/>
                      </a:pPr>
                      <a:r>
                        <a:rPr lang="en-US" dirty="0"/>
                        <a:t>Carry wallet card to alert medical personnel they are taking naltrexone</a:t>
                      </a:r>
                    </a:p>
                    <a:p>
                      <a:pPr marL="285750" indent="-285750">
                        <a:buFontTx/>
                        <a:buChar char="-"/>
                      </a:pPr>
                      <a:r>
                        <a:rPr lang="en-US" dirty="0"/>
                        <a:t>Avoid use of opioid medications</a:t>
                      </a:r>
                    </a:p>
                    <a:p>
                      <a:pPr marL="285750" indent="-285750">
                        <a:buFontTx/>
                        <a:buChar char="-"/>
                      </a:pPr>
                      <a:r>
                        <a:rPr lang="en-US" dirty="0"/>
                        <a:t>Injection may need a prior authorization and to come from mail order specialty pharmacy</a:t>
                      </a:r>
                    </a:p>
                  </a:txBody>
                  <a:tcPr/>
                </a:tc>
                <a:extLst>
                  <a:ext uri="{0D108BD9-81ED-4DB2-BD59-A6C34878D82A}">
                    <a16:rowId xmlns:a16="http://schemas.microsoft.com/office/drawing/2014/main" val="431615828"/>
                  </a:ext>
                </a:extLst>
              </a:tr>
            </a:tbl>
          </a:graphicData>
        </a:graphic>
      </p:graphicFrame>
      <p:sp>
        <p:nvSpPr>
          <p:cNvPr id="5" name="TextBox 4">
            <a:extLst>
              <a:ext uri="{FF2B5EF4-FFF2-40B4-BE49-F238E27FC236}">
                <a16:creationId xmlns:a16="http://schemas.microsoft.com/office/drawing/2014/main" id="{A1E1B90A-9E0C-4052-B0DA-ED3FB42FA5C2}"/>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29714866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8A19-644C-430D-91CF-0971950BBA44}"/>
              </a:ext>
            </a:extLst>
          </p:cNvPr>
          <p:cNvSpPr>
            <a:spLocks noGrp="1"/>
          </p:cNvSpPr>
          <p:nvPr>
            <p:ph type="title"/>
          </p:nvPr>
        </p:nvSpPr>
        <p:spPr>
          <a:xfrm>
            <a:off x="457201" y="307408"/>
            <a:ext cx="8686800" cy="650570"/>
          </a:xfrm>
        </p:spPr>
        <p:txBody>
          <a:bodyPr/>
          <a:lstStyle/>
          <a:p>
            <a:r>
              <a:rPr lang="en-US" dirty="0">
                <a:latin typeface="+mn-lt"/>
              </a:rPr>
              <a:t>Acamprosate</a:t>
            </a:r>
          </a:p>
        </p:txBody>
      </p:sp>
      <p:graphicFrame>
        <p:nvGraphicFramePr>
          <p:cNvPr id="4" name="Content Placeholder 3">
            <a:extLst>
              <a:ext uri="{FF2B5EF4-FFF2-40B4-BE49-F238E27FC236}">
                <a16:creationId xmlns:a16="http://schemas.microsoft.com/office/drawing/2014/main" id="{000073D2-0B6D-4259-9265-B749DE305527}"/>
              </a:ext>
            </a:extLst>
          </p:cNvPr>
          <p:cNvGraphicFramePr>
            <a:graphicFrameLocks noGrp="1"/>
          </p:cNvGraphicFramePr>
          <p:nvPr>
            <p:ph idx="1"/>
            <p:extLst>
              <p:ext uri="{D42A27DB-BD31-4B8C-83A1-F6EECF244321}">
                <p14:modId xmlns:p14="http://schemas.microsoft.com/office/powerpoint/2010/main" val="912495416"/>
              </p:ext>
            </p:extLst>
          </p:nvPr>
        </p:nvGraphicFramePr>
        <p:xfrm>
          <a:off x="457200" y="1044574"/>
          <a:ext cx="8229600" cy="3331096"/>
        </p:xfrm>
        <a:graphic>
          <a:graphicData uri="http://schemas.openxmlformats.org/drawingml/2006/table">
            <a:tbl>
              <a:tblPr bandRow="1">
                <a:tableStyleId>{5C22544A-7EE6-4342-B048-85BDC9FD1C3A}</a:tableStyleId>
              </a:tblPr>
              <a:tblGrid>
                <a:gridCol w="2792321">
                  <a:extLst>
                    <a:ext uri="{9D8B030D-6E8A-4147-A177-3AD203B41FA5}">
                      <a16:colId xmlns:a16="http://schemas.microsoft.com/office/drawing/2014/main" val="1264706385"/>
                    </a:ext>
                  </a:extLst>
                </a:gridCol>
                <a:gridCol w="5437279">
                  <a:extLst>
                    <a:ext uri="{9D8B030D-6E8A-4147-A177-3AD203B41FA5}">
                      <a16:colId xmlns:a16="http://schemas.microsoft.com/office/drawing/2014/main" val="3374114689"/>
                    </a:ext>
                  </a:extLst>
                </a:gridCol>
              </a:tblGrid>
              <a:tr h="655609">
                <a:tc>
                  <a:txBody>
                    <a:bodyPr/>
                    <a:lstStyle/>
                    <a:p>
                      <a:r>
                        <a:rPr lang="en-US" dirty="0"/>
                        <a:t>Mechanism of action</a:t>
                      </a:r>
                    </a:p>
                  </a:txBody>
                  <a:tcPr/>
                </a:tc>
                <a:tc>
                  <a:txBody>
                    <a:bodyPr/>
                    <a:lstStyle/>
                    <a:p>
                      <a:pPr marL="285750" indent="-285750">
                        <a:buFontTx/>
                        <a:buChar char="-"/>
                      </a:pPr>
                      <a:r>
                        <a:rPr lang="en-US" dirty="0"/>
                        <a:t>N-methyl-D-aspartate (NMDA) receptor antagonist that enhances GABA receptor activation</a:t>
                      </a:r>
                    </a:p>
                    <a:p>
                      <a:pPr marL="285750" indent="-285750">
                        <a:buFontTx/>
                        <a:buChar char="-"/>
                      </a:pPr>
                      <a:r>
                        <a:rPr lang="en-US" dirty="0"/>
                        <a:t>Beneficial for maintaining abstinence </a:t>
                      </a:r>
                    </a:p>
                  </a:txBody>
                  <a:tcPr/>
                </a:tc>
                <a:extLst>
                  <a:ext uri="{0D108BD9-81ED-4DB2-BD59-A6C34878D82A}">
                    <a16:rowId xmlns:a16="http://schemas.microsoft.com/office/drawing/2014/main" val="623499285"/>
                  </a:ext>
                </a:extLst>
              </a:tr>
              <a:tr h="655609">
                <a:tc>
                  <a:txBody>
                    <a:bodyPr/>
                    <a:lstStyle/>
                    <a:p>
                      <a:r>
                        <a:rPr lang="en-US" dirty="0"/>
                        <a:t>Usual Dose</a:t>
                      </a:r>
                    </a:p>
                  </a:txBody>
                  <a:tcPr/>
                </a:tc>
                <a:tc>
                  <a:txBody>
                    <a:bodyPr/>
                    <a:lstStyle/>
                    <a:p>
                      <a:pPr marL="285750" indent="-285750">
                        <a:buFontTx/>
                        <a:buChar char="-"/>
                      </a:pPr>
                      <a:r>
                        <a:rPr lang="en-US" dirty="0"/>
                        <a:t>666 mg three times daily</a:t>
                      </a:r>
                    </a:p>
                  </a:txBody>
                  <a:tcPr/>
                </a:tc>
                <a:extLst>
                  <a:ext uri="{0D108BD9-81ED-4DB2-BD59-A6C34878D82A}">
                    <a16:rowId xmlns:a16="http://schemas.microsoft.com/office/drawing/2014/main" val="1897574739"/>
                  </a:ext>
                </a:extLst>
              </a:tr>
              <a:tr h="655609">
                <a:tc>
                  <a:txBody>
                    <a:bodyPr/>
                    <a:lstStyle/>
                    <a:p>
                      <a:r>
                        <a:rPr lang="en-US" dirty="0"/>
                        <a:t>Side effects</a:t>
                      </a:r>
                    </a:p>
                  </a:txBody>
                  <a:tcPr/>
                </a:tc>
                <a:tc>
                  <a:txBody>
                    <a:bodyPr/>
                    <a:lstStyle/>
                    <a:p>
                      <a:pPr marL="285750" indent="-285750">
                        <a:buFontTx/>
                        <a:buChar char="-"/>
                      </a:pPr>
                      <a:r>
                        <a:rPr lang="en-US" dirty="0"/>
                        <a:t>Diarrhea, insomnia</a:t>
                      </a:r>
                    </a:p>
                    <a:p>
                      <a:pPr marL="0" indent="0">
                        <a:buFontTx/>
                        <a:buNone/>
                      </a:pPr>
                      <a:endParaRPr lang="en-US" dirty="0"/>
                    </a:p>
                  </a:txBody>
                  <a:tcPr/>
                </a:tc>
                <a:extLst>
                  <a:ext uri="{0D108BD9-81ED-4DB2-BD59-A6C34878D82A}">
                    <a16:rowId xmlns:a16="http://schemas.microsoft.com/office/drawing/2014/main" val="1801761561"/>
                  </a:ext>
                </a:extLst>
              </a:tr>
              <a:tr h="655609">
                <a:tc>
                  <a:txBody>
                    <a:bodyPr/>
                    <a:lstStyle/>
                    <a:p>
                      <a:r>
                        <a:rPr lang="en-US" dirty="0"/>
                        <a:t>Warnings/Precautions</a:t>
                      </a:r>
                    </a:p>
                  </a:txBody>
                  <a:tcPr/>
                </a:tc>
                <a:tc>
                  <a:txBody>
                    <a:bodyPr/>
                    <a:lstStyle/>
                    <a:p>
                      <a:pPr marL="285750" indent="-285750">
                        <a:buFontTx/>
                        <a:buChar char="-"/>
                      </a:pPr>
                      <a:r>
                        <a:rPr lang="en-US" dirty="0"/>
                        <a:t>Renal impairment (creatinine clearance less than 30 mL/min)</a:t>
                      </a:r>
                    </a:p>
                    <a:p>
                      <a:pPr marL="285750" indent="-285750">
                        <a:buFontTx/>
                        <a:buChar char="-"/>
                      </a:pPr>
                      <a:r>
                        <a:rPr lang="en-US" dirty="0"/>
                        <a:t>Suicidal ideation</a:t>
                      </a:r>
                    </a:p>
                  </a:txBody>
                  <a:tcPr/>
                </a:tc>
                <a:extLst>
                  <a:ext uri="{0D108BD9-81ED-4DB2-BD59-A6C34878D82A}">
                    <a16:rowId xmlns:a16="http://schemas.microsoft.com/office/drawing/2014/main" val="4073191821"/>
                  </a:ext>
                </a:extLst>
              </a:tr>
              <a:tr h="655609">
                <a:tc>
                  <a:txBody>
                    <a:bodyPr/>
                    <a:lstStyle/>
                    <a:p>
                      <a:r>
                        <a:rPr lang="en-US" dirty="0"/>
                        <a:t>Patient education</a:t>
                      </a:r>
                    </a:p>
                  </a:txBody>
                  <a:tcPr/>
                </a:tc>
                <a:tc>
                  <a:txBody>
                    <a:bodyPr/>
                    <a:lstStyle/>
                    <a:p>
                      <a:pPr marL="285750" indent="-285750">
                        <a:buFontTx/>
                        <a:buChar char="-"/>
                      </a:pPr>
                      <a:r>
                        <a:rPr lang="en-US" dirty="0"/>
                        <a:t>Dosing is three times daily – can coordinate with meals to enhance adherence</a:t>
                      </a:r>
                    </a:p>
                  </a:txBody>
                  <a:tcPr/>
                </a:tc>
                <a:extLst>
                  <a:ext uri="{0D108BD9-81ED-4DB2-BD59-A6C34878D82A}">
                    <a16:rowId xmlns:a16="http://schemas.microsoft.com/office/drawing/2014/main" val="980575347"/>
                  </a:ext>
                </a:extLst>
              </a:tr>
            </a:tbl>
          </a:graphicData>
        </a:graphic>
      </p:graphicFrame>
      <p:sp>
        <p:nvSpPr>
          <p:cNvPr id="6" name="TextBox 5">
            <a:extLst>
              <a:ext uri="{FF2B5EF4-FFF2-40B4-BE49-F238E27FC236}">
                <a16:creationId xmlns:a16="http://schemas.microsoft.com/office/drawing/2014/main" id="{6CC73D98-7A5F-400F-A9BA-990D81E4245A}"/>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3969736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499A-00A1-4C8B-8C93-C060D2D86485}"/>
              </a:ext>
            </a:extLst>
          </p:cNvPr>
          <p:cNvSpPr>
            <a:spLocks noGrp="1"/>
          </p:cNvSpPr>
          <p:nvPr>
            <p:ph type="title"/>
          </p:nvPr>
        </p:nvSpPr>
        <p:spPr>
          <a:xfrm>
            <a:off x="457200" y="307408"/>
            <a:ext cx="8392076" cy="650570"/>
          </a:xfrm>
        </p:spPr>
        <p:txBody>
          <a:bodyPr/>
          <a:lstStyle/>
          <a:p>
            <a:r>
              <a:rPr lang="en-US" dirty="0">
                <a:latin typeface="+mn-lt"/>
              </a:rPr>
              <a:t>Disulfiram</a:t>
            </a:r>
          </a:p>
        </p:txBody>
      </p:sp>
      <p:graphicFrame>
        <p:nvGraphicFramePr>
          <p:cNvPr id="5" name="Content Placeholder 4">
            <a:extLst>
              <a:ext uri="{FF2B5EF4-FFF2-40B4-BE49-F238E27FC236}">
                <a16:creationId xmlns:a16="http://schemas.microsoft.com/office/drawing/2014/main" id="{3E54BBEC-E254-492A-AFA7-0E83271E0EE3}"/>
              </a:ext>
            </a:extLst>
          </p:cNvPr>
          <p:cNvGraphicFramePr>
            <a:graphicFrameLocks noGrp="1"/>
          </p:cNvGraphicFramePr>
          <p:nvPr>
            <p:ph idx="1"/>
            <p:extLst>
              <p:ext uri="{D42A27DB-BD31-4B8C-83A1-F6EECF244321}">
                <p14:modId xmlns:p14="http://schemas.microsoft.com/office/powerpoint/2010/main" val="3547472270"/>
              </p:ext>
            </p:extLst>
          </p:nvPr>
        </p:nvGraphicFramePr>
        <p:xfrm>
          <a:off x="457200" y="1044575"/>
          <a:ext cx="8229600" cy="3660806"/>
        </p:xfrm>
        <a:graphic>
          <a:graphicData uri="http://schemas.openxmlformats.org/drawingml/2006/table">
            <a:tbl>
              <a:tblPr bandRow="1">
                <a:tableStyleId>{5C22544A-7EE6-4342-B048-85BDC9FD1C3A}</a:tableStyleId>
              </a:tblPr>
              <a:tblGrid>
                <a:gridCol w="1983719">
                  <a:extLst>
                    <a:ext uri="{9D8B030D-6E8A-4147-A177-3AD203B41FA5}">
                      <a16:colId xmlns:a16="http://schemas.microsoft.com/office/drawing/2014/main" val="3817576730"/>
                    </a:ext>
                  </a:extLst>
                </a:gridCol>
                <a:gridCol w="6245881">
                  <a:extLst>
                    <a:ext uri="{9D8B030D-6E8A-4147-A177-3AD203B41FA5}">
                      <a16:colId xmlns:a16="http://schemas.microsoft.com/office/drawing/2014/main" val="2952880818"/>
                    </a:ext>
                  </a:extLst>
                </a:gridCol>
              </a:tblGrid>
              <a:tr h="1237646">
                <a:tc>
                  <a:txBody>
                    <a:bodyPr/>
                    <a:lstStyle/>
                    <a:p>
                      <a:r>
                        <a:rPr lang="en-US" dirty="0"/>
                        <a:t>Mechanism of action</a:t>
                      </a:r>
                    </a:p>
                  </a:txBody>
                  <a:tcPr/>
                </a:tc>
                <a:tc>
                  <a:txBody>
                    <a:bodyPr/>
                    <a:lstStyle/>
                    <a:p>
                      <a:pPr marL="0" indent="0">
                        <a:buFontTx/>
                        <a:buNone/>
                      </a:pPr>
                      <a:endParaRPr lang="en-US" dirty="0"/>
                    </a:p>
                  </a:txBody>
                  <a:tcPr/>
                </a:tc>
                <a:extLst>
                  <a:ext uri="{0D108BD9-81ED-4DB2-BD59-A6C34878D82A}">
                    <a16:rowId xmlns:a16="http://schemas.microsoft.com/office/drawing/2014/main" val="1783150168"/>
                  </a:ext>
                </a:extLst>
              </a:tr>
              <a:tr h="0">
                <a:tc>
                  <a:txBody>
                    <a:bodyPr/>
                    <a:lstStyle/>
                    <a:p>
                      <a:r>
                        <a:rPr lang="en-US" dirty="0"/>
                        <a:t>Usual Dose</a:t>
                      </a:r>
                    </a:p>
                  </a:txBody>
                  <a:tcPr/>
                </a:tc>
                <a:tc>
                  <a:txBody>
                    <a:bodyPr/>
                    <a:lstStyle/>
                    <a:p>
                      <a:pPr marL="285750" indent="-285750">
                        <a:buFontTx/>
                        <a:buChar char="-"/>
                      </a:pPr>
                      <a:r>
                        <a:rPr lang="en-US" dirty="0"/>
                        <a:t>250 mg/day</a:t>
                      </a:r>
                    </a:p>
                    <a:p>
                      <a:pPr marL="0" indent="0">
                        <a:buFontTx/>
                        <a:buNone/>
                      </a:pPr>
                      <a:endParaRPr lang="en-US" dirty="0"/>
                    </a:p>
                  </a:txBody>
                  <a:tcPr/>
                </a:tc>
                <a:extLst>
                  <a:ext uri="{0D108BD9-81ED-4DB2-BD59-A6C34878D82A}">
                    <a16:rowId xmlns:a16="http://schemas.microsoft.com/office/drawing/2014/main" val="2515925760"/>
                  </a:ext>
                </a:extLst>
              </a:tr>
              <a:tr h="366138">
                <a:tc>
                  <a:txBody>
                    <a:bodyPr/>
                    <a:lstStyle/>
                    <a:p>
                      <a:r>
                        <a:rPr lang="en-US" dirty="0"/>
                        <a:t>Side effects</a:t>
                      </a:r>
                    </a:p>
                  </a:txBody>
                  <a:tcPr/>
                </a:tc>
                <a:tc>
                  <a:txBody>
                    <a:bodyPr/>
                    <a:lstStyle/>
                    <a:p>
                      <a:pPr marL="285750" indent="-285750">
                        <a:buFontTx/>
                        <a:buChar char="-"/>
                      </a:pPr>
                      <a:r>
                        <a:rPr lang="en-US" dirty="0"/>
                        <a:t>Fatigue, drowsiness, garlic/metallic after-taste</a:t>
                      </a:r>
                    </a:p>
                    <a:p>
                      <a:pPr marL="0" indent="0">
                        <a:buFontTx/>
                        <a:buNone/>
                      </a:pPr>
                      <a:endParaRPr lang="en-US" dirty="0"/>
                    </a:p>
                  </a:txBody>
                  <a:tcPr/>
                </a:tc>
                <a:extLst>
                  <a:ext uri="{0D108BD9-81ED-4DB2-BD59-A6C34878D82A}">
                    <a16:rowId xmlns:a16="http://schemas.microsoft.com/office/drawing/2014/main" val="505687828"/>
                  </a:ext>
                </a:extLst>
              </a:tr>
              <a:tr h="645029">
                <a:tc>
                  <a:txBody>
                    <a:bodyPr/>
                    <a:lstStyle/>
                    <a:p>
                      <a:r>
                        <a:rPr lang="en-US" dirty="0"/>
                        <a:t>Warnings/Precautions</a:t>
                      </a:r>
                    </a:p>
                  </a:txBody>
                  <a:tcPr/>
                </a:tc>
                <a:tc>
                  <a:txBody>
                    <a:bodyPr/>
                    <a:lstStyle/>
                    <a:p>
                      <a:pPr marL="285750" indent="-285750">
                        <a:buFontTx/>
                        <a:buChar char="-"/>
                      </a:pPr>
                      <a:r>
                        <a:rPr lang="en-US" dirty="0"/>
                        <a:t>Use of ethanol or metronidazole</a:t>
                      </a:r>
                    </a:p>
                    <a:p>
                      <a:pPr marL="285750" indent="-285750">
                        <a:buFontTx/>
                        <a:buChar char="-"/>
                      </a:pPr>
                      <a:r>
                        <a:rPr lang="en-US" dirty="0"/>
                        <a:t>Severe renal or hepatic impairment</a:t>
                      </a:r>
                    </a:p>
                    <a:p>
                      <a:pPr marL="285750" indent="-285750">
                        <a:buFontTx/>
                        <a:buChar char="-"/>
                      </a:pPr>
                      <a:r>
                        <a:rPr lang="en-US" dirty="0"/>
                        <a:t>Psychoses</a:t>
                      </a:r>
                    </a:p>
                  </a:txBody>
                  <a:tcPr/>
                </a:tc>
                <a:extLst>
                  <a:ext uri="{0D108BD9-81ED-4DB2-BD59-A6C34878D82A}">
                    <a16:rowId xmlns:a16="http://schemas.microsoft.com/office/drawing/2014/main" val="1398424403"/>
                  </a:ext>
                </a:extLst>
              </a:tr>
              <a:tr h="645029">
                <a:tc>
                  <a:txBody>
                    <a:bodyPr/>
                    <a:lstStyle/>
                    <a:p>
                      <a:r>
                        <a:rPr lang="en-US" dirty="0"/>
                        <a:t>Patient education</a:t>
                      </a:r>
                    </a:p>
                  </a:txBody>
                  <a:tcPr/>
                </a:tc>
                <a:tc>
                  <a:txBody>
                    <a:bodyPr/>
                    <a:lstStyle/>
                    <a:p>
                      <a:pPr marL="285750" indent="-285750">
                        <a:buFontTx/>
                        <a:buChar char="-"/>
                      </a:pPr>
                      <a:r>
                        <a:rPr lang="en-US" dirty="0"/>
                        <a:t>Avoid alcohol-containing products (cough or cold agents, topical acne treatments, mouthwashes, hand sanitizer, perfumes/colognes, cooking sauces)</a:t>
                      </a:r>
                    </a:p>
                    <a:p>
                      <a:pPr marL="285750" indent="-285750">
                        <a:buFontTx/>
                        <a:buChar char="-"/>
                      </a:pPr>
                      <a:r>
                        <a:rPr lang="en-US" dirty="0"/>
                        <a:t>Can experience a reaction for up to 14 days after stopping disulfiram</a:t>
                      </a:r>
                    </a:p>
                  </a:txBody>
                  <a:tcPr/>
                </a:tc>
                <a:extLst>
                  <a:ext uri="{0D108BD9-81ED-4DB2-BD59-A6C34878D82A}">
                    <a16:rowId xmlns:a16="http://schemas.microsoft.com/office/drawing/2014/main" val="2018760229"/>
                  </a:ext>
                </a:extLst>
              </a:tr>
            </a:tbl>
          </a:graphicData>
        </a:graphic>
      </p:graphicFrame>
      <p:pic>
        <p:nvPicPr>
          <p:cNvPr id="7" name="Picture 6">
            <a:extLst>
              <a:ext uri="{FF2B5EF4-FFF2-40B4-BE49-F238E27FC236}">
                <a16:creationId xmlns:a16="http://schemas.microsoft.com/office/drawing/2014/main" id="{EBC3106C-C9C9-4F0B-BE85-B67BF5E07E80}"/>
              </a:ext>
            </a:extLst>
          </p:cNvPr>
          <p:cNvPicPr>
            <a:picLocks noChangeAspect="1"/>
          </p:cNvPicPr>
          <p:nvPr/>
        </p:nvPicPr>
        <p:blipFill>
          <a:blip r:embed="rId3"/>
          <a:stretch>
            <a:fillRect/>
          </a:stretch>
        </p:blipFill>
        <p:spPr>
          <a:xfrm>
            <a:off x="2447044" y="996171"/>
            <a:ext cx="3033230" cy="1272415"/>
          </a:xfrm>
          <a:prstGeom prst="rect">
            <a:avLst/>
          </a:prstGeom>
        </p:spPr>
      </p:pic>
      <p:sp>
        <p:nvSpPr>
          <p:cNvPr id="8" name="TextBox 7">
            <a:extLst>
              <a:ext uri="{FF2B5EF4-FFF2-40B4-BE49-F238E27FC236}">
                <a16:creationId xmlns:a16="http://schemas.microsoft.com/office/drawing/2014/main" id="{CB766A7D-1037-4A68-ADFF-1A1DA1205183}"/>
              </a:ext>
            </a:extLst>
          </p:cNvPr>
          <p:cNvSpPr txBox="1"/>
          <p:nvPr/>
        </p:nvSpPr>
        <p:spPr>
          <a:xfrm>
            <a:off x="5554412" y="1133554"/>
            <a:ext cx="3121051" cy="1338828"/>
          </a:xfrm>
          <a:prstGeom prst="rect">
            <a:avLst/>
          </a:prstGeom>
          <a:noFill/>
        </p:spPr>
        <p:txBody>
          <a:bodyPr wrap="square" rtlCol="0">
            <a:spAutoFit/>
          </a:bodyPr>
          <a:lstStyle/>
          <a:p>
            <a:r>
              <a:rPr lang="en-US" sz="1350" dirty="0"/>
              <a:t>Intended disulfiram-alcohol reaction: warmness/flushing of skin, increased heart rate, palpitations, nausea/vomiting, shortness of breath, sweating, anxiety, dizziness, blurred vision, confusion</a:t>
            </a:r>
          </a:p>
          <a:p>
            <a:endParaRPr lang="en-US" sz="1350" dirty="0"/>
          </a:p>
        </p:txBody>
      </p:sp>
      <p:sp>
        <p:nvSpPr>
          <p:cNvPr id="9" name="TextBox 8">
            <a:extLst>
              <a:ext uri="{FF2B5EF4-FFF2-40B4-BE49-F238E27FC236}">
                <a16:creationId xmlns:a16="http://schemas.microsoft.com/office/drawing/2014/main" id="{BDB1018D-4E38-4D9E-84F1-ABE4EB517511}"/>
              </a:ext>
            </a:extLst>
          </p:cNvPr>
          <p:cNvSpPr txBox="1"/>
          <p:nvPr/>
        </p:nvSpPr>
        <p:spPr>
          <a:xfrm>
            <a:off x="1275127" y="4896777"/>
            <a:ext cx="8020014" cy="230832"/>
          </a:xfrm>
          <a:prstGeom prst="rect">
            <a:avLst/>
          </a:prstGeom>
          <a:noFill/>
        </p:spPr>
        <p:txBody>
          <a:bodyPr wrap="square" rtlCol="0">
            <a:spAutoFit/>
          </a:bodyPr>
          <a:lstStyle/>
          <a:p>
            <a:r>
              <a:rPr lang="en-US" sz="900" dirty="0" err="1"/>
              <a:t>Kalra</a:t>
            </a:r>
            <a:r>
              <a:rPr lang="en-US" sz="900" dirty="0"/>
              <a:t> G, De Sousa A, Shrivastava A. (2014) Disulfiram in the management of alcohol dependence: A comprehensive clinical review. </a:t>
            </a:r>
            <a:r>
              <a:rPr lang="en-US" sz="900" i="1" dirty="0"/>
              <a:t>Open Journal of Psychiatry, </a:t>
            </a:r>
            <a:r>
              <a:rPr lang="en-US" sz="900" dirty="0"/>
              <a:t>4, 43-52.</a:t>
            </a:r>
            <a:endParaRPr lang="en-US" sz="900" i="1" dirty="0"/>
          </a:p>
        </p:txBody>
      </p:sp>
      <p:sp>
        <p:nvSpPr>
          <p:cNvPr id="11" name="TextBox 10">
            <a:extLst>
              <a:ext uri="{FF2B5EF4-FFF2-40B4-BE49-F238E27FC236}">
                <a16:creationId xmlns:a16="http://schemas.microsoft.com/office/drawing/2014/main" id="{695D9714-B9BB-4084-AC8D-7F0D96EC0982}"/>
              </a:ext>
            </a:extLst>
          </p:cNvPr>
          <p:cNvSpPr txBox="1"/>
          <p:nvPr/>
        </p:nvSpPr>
        <p:spPr>
          <a:xfrm>
            <a:off x="4110605" y="4787124"/>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33329776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946E-D243-4CCA-BEE4-5BF88FE265C2}"/>
              </a:ext>
            </a:extLst>
          </p:cNvPr>
          <p:cNvSpPr>
            <a:spLocks noGrp="1"/>
          </p:cNvSpPr>
          <p:nvPr>
            <p:ph type="title"/>
          </p:nvPr>
        </p:nvSpPr>
        <p:spPr/>
        <p:txBody>
          <a:bodyPr/>
          <a:lstStyle/>
          <a:p>
            <a:r>
              <a:rPr lang="en-US" dirty="0">
                <a:latin typeface="+mn-lt"/>
              </a:rPr>
              <a:t>Alcohol Use Disorder</a:t>
            </a:r>
          </a:p>
        </p:txBody>
      </p:sp>
      <p:graphicFrame>
        <p:nvGraphicFramePr>
          <p:cNvPr id="4" name="Content Placeholder 3">
            <a:extLst>
              <a:ext uri="{FF2B5EF4-FFF2-40B4-BE49-F238E27FC236}">
                <a16:creationId xmlns:a16="http://schemas.microsoft.com/office/drawing/2014/main" id="{8BA2044B-6C38-4019-880A-600E4F5F545F}"/>
              </a:ext>
            </a:extLst>
          </p:cNvPr>
          <p:cNvGraphicFramePr>
            <a:graphicFrameLocks noGrp="1"/>
          </p:cNvGraphicFramePr>
          <p:nvPr>
            <p:ph idx="1"/>
            <p:extLst>
              <p:ext uri="{D42A27DB-BD31-4B8C-83A1-F6EECF244321}">
                <p14:modId xmlns:p14="http://schemas.microsoft.com/office/powerpoint/2010/main" val="3597643532"/>
              </p:ext>
            </p:extLst>
          </p:nvPr>
        </p:nvGraphicFramePr>
        <p:xfrm>
          <a:off x="173811" y="848093"/>
          <a:ext cx="8788820" cy="4064284"/>
        </p:xfrm>
        <a:graphic>
          <a:graphicData uri="http://schemas.openxmlformats.org/drawingml/2006/table">
            <a:tbl>
              <a:tblPr firstRow="1" bandRow="1">
                <a:tableStyleId>{5C22544A-7EE6-4342-B048-85BDC9FD1C3A}</a:tableStyleId>
              </a:tblPr>
              <a:tblGrid>
                <a:gridCol w="2803657">
                  <a:extLst>
                    <a:ext uri="{9D8B030D-6E8A-4147-A177-3AD203B41FA5}">
                      <a16:colId xmlns:a16="http://schemas.microsoft.com/office/drawing/2014/main" val="178574778"/>
                    </a:ext>
                  </a:extLst>
                </a:gridCol>
                <a:gridCol w="1367821">
                  <a:extLst>
                    <a:ext uri="{9D8B030D-6E8A-4147-A177-3AD203B41FA5}">
                      <a16:colId xmlns:a16="http://schemas.microsoft.com/office/drawing/2014/main" val="1823765179"/>
                    </a:ext>
                  </a:extLst>
                </a:gridCol>
                <a:gridCol w="1314923">
                  <a:extLst>
                    <a:ext uri="{9D8B030D-6E8A-4147-A177-3AD203B41FA5}">
                      <a16:colId xmlns:a16="http://schemas.microsoft.com/office/drawing/2014/main" val="612693074"/>
                    </a:ext>
                  </a:extLst>
                </a:gridCol>
                <a:gridCol w="1506723">
                  <a:extLst>
                    <a:ext uri="{9D8B030D-6E8A-4147-A177-3AD203B41FA5}">
                      <a16:colId xmlns:a16="http://schemas.microsoft.com/office/drawing/2014/main" val="3326374024"/>
                    </a:ext>
                  </a:extLst>
                </a:gridCol>
                <a:gridCol w="1795696">
                  <a:extLst>
                    <a:ext uri="{9D8B030D-6E8A-4147-A177-3AD203B41FA5}">
                      <a16:colId xmlns:a16="http://schemas.microsoft.com/office/drawing/2014/main" val="1804582689"/>
                    </a:ext>
                  </a:extLst>
                </a:gridCol>
              </a:tblGrid>
              <a:tr h="397652">
                <a:tc>
                  <a:txBody>
                    <a:bodyPr/>
                    <a:lstStyle/>
                    <a:p>
                      <a:endParaRPr lang="en-US" dirty="0"/>
                    </a:p>
                  </a:txBody>
                  <a:tcPr/>
                </a:tc>
                <a:tc>
                  <a:txBody>
                    <a:bodyPr/>
                    <a:lstStyle/>
                    <a:p>
                      <a:r>
                        <a:rPr lang="en-US" dirty="0"/>
                        <a:t>Acamprosate</a:t>
                      </a:r>
                    </a:p>
                  </a:txBody>
                  <a:tcPr/>
                </a:tc>
                <a:tc>
                  <a:txBody>
                    <a:bodyPr/>
                    <a:lstStyle/>
                    <a:p>
                      <a:r>
                        <a:rPr lang="en-US" dirty="0"/>
                        <a:t>Disulfiram</a:t>
                      </a:r>
                    </a:p>
                  </a:txBody>
                  <a:tcPr/>
                </a:tc>
                <a:tc>
                  <a:txBody>
                    <a:bodyPr/>
                    <a:lstStyle/>
                    <a:p>
                      <a:r>
                        <a:rPr lang="en-US" dirty="0"/>
                        <a:t>Oral Naltrexone</a:t>
                      </a:r>
                    </a:p>
                  </a:txBody>
                  <a:tcPr/>
                </a:tc>
                <a:tc>
                  <a:txBody>
                    <a:bodyPr/>
                    <a:lstStyle/>
                    <a:p>
                      <a:r>
                        <a:rPr lang="en-US" dirty="0"/>
                        <a:t>Injectable Naltrexone</a:t>
                      </a:r>
                    </a:p>
                  </a:txBody>
                  <a:tcPr/>
                </a:tc>
                <a:extLst>
                  <a:ext uri="{0D108BD9-81ED-4DB2-BD59-A6C34878D82A}">
                    <a16:rowId xmlns:a16="http://schemas.microsoft.com/office/drawing/2014/main" val="4107893661"/>
                  </a:ext>
                </a:extLst>
              </a:tr>
              <a:tr h="290245">
                <a:tc>
                  <a:txBody>
                    <a:bodyPr/>
                    <a:lstStyle/>
                    <a:p>
                      <a:r>
                        <a:rPr lang="en-US" dirty="0"/>
                        <a:t>Renal failure</a:t>
                      </a:r>
                    </a:p>
                  </a:txBody>
                  <a:tcPr/>
                </a:tc>
                <a:tc>
                  <a:txBody>
                    <a:bodyPr/>
                    <a:lstStyle/>
                    <a:p>
                      <a:r>
                        <a:rPr lang="en-US" dirty="0"/>
                        <a:t>X</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966729802"/>
                  </a:ext>
                </a:extLst>
              </a:tr>
              <a:tr h="290245">
                <a:tc>
                  <a:txBody>
                    <a:bodyPr/>
                    <a:lstStyle/>
                    <a:p>
                      <a:r>
                        <a:rPr lang="en-US" dirty="0"/>
                        <a:t>Significant liver disease</a:t>
                      </a:r>
                    </a:p>
                  </a:txBody>
                  <a:tcPr/>
                </a:tc>
                <a:tc>
                  <a:txBody>
                    <a:bodyPr/>
                    <a:lstStyle/>
                    <a:p>
                      <a:r>
                        <a:rPr lang="en-US" dirty="0"/>
                        <a:t>A</a:t>
                      </a:r>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3322090705"/>
                  </a:ext>
                </a:extLst>
              </a:tr>
              <a:tr h="290245">
                <a:tc>
                  <a:txBody>
                    <a:bodyPr/>
                    <a:lstStyle/>
                    <a:p>
                      <a:r>
                        <a:rPr lang="en-US" dirty="0"/>
                        <a:t>Chronic pain</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2447628437"/>
                  </a:ext>
                </a:extLst>
              </a:tr>
              <a:tr h="290245">
                <a:tc>
                  <a:txBody>
                    <a:bodyPr/>
                    <a:lstStyle/>
                    <a:p>
                      <a:r>
                        <a:rPr lang="en-US" dirty="0"/>
                        <a:t>Current opioid use</a:t>
                      </a:r>
                    </a:p>
                  </a:txBody>
                  <a:tcPr/>
                </a:tc>
                <a:tc>
                  <a:txBody>
                    <a:bodyPr/>
                    <a:lstStyle/>
                    <a:p>
                      <a:r>
                        <a:rPr lang="en-US" dirty="0"/>
                        <a:t>A</a:t>
                      </a:r>
                    </a:p>
                  </a:txBody>
                  <a:tcPr/>
                </a:tc>
                <a:tc>
                  <a:txBody>
                    <a:bodyPr/>
                    <a:lstStyle/>
                    <a:p>
                      <a:r>
                        <a:rPr lang="en-US" dirty="0"/>
                        <a:t>A</a:t>
                      </a:r>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2948797325"/>
                  </a:ext>
                </a:extLst>
              </a:tr>
              <a:tr h="290245">
                <a:tc>
                  <a:txBody>
                    <a:bodyPr/>
                    <a:lstStyle/>
                    <a:p>
                      <a:r>
                        <a:rPr lang="en-US" dirty="0"/>
                        <a:t>Psychosis</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54437430"/>
                  </a:ext>
                </a:extLst>
              </a:tr>
              <a:tr h="290245">
                <a:tc>
                  <a:txBody>
                    <a:bodyPr/>
                    <a:lstStyle/>
                    <a:p>
                      <a:r>
                        <a:rPr lang="en-US" dirty="0"/>
                        <a:t>Unwilling to maintain abstinence</a:t>
                      </a:r>
                    </a:p>
                  </a:txBody>
                  <a:tcPr/>
                </a:tc>
                <a:tc>
                  <a:txBody>
                    <a:bodyPr/>
                    <a:lstStyle/>
                    <a:p>
                      <a:r>
                        <a:rPr lang="en-US" dirty="0"/>
                        <a:t>A</a:t>
                      </a:r>
                    </a:p>
                  </a:txBody>
                  <a:tcPr/>
                </a:tc>
                <a:tc>
                  <a:txBody>
                    <a:bodyPr/>
                    <a:lstStyle/>
                    <a:p>
                      <a:r>
                        <a:rPr lang="en-US" dirty="0"/>
                        <a:t>X</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2844725975"/>
                  </a:ext>
                </a:extLst>
              </a:tr>
              <a:tr h="290245">
                <a:tc>
                  <a:txBody>
                    <a:bodyPr/>
                    <a:lstStyle/>
                    <a:p>
                      <a:r>
                        <a:rPr lang="en-US" dirty="0"/>
                        <a:t>Poor adherence</a:t>
                      </a:r>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3867052103"/>
                  </a:ext>
                </a:extLst>
              </a:tr>
              <a:tr h="290245">
                <a:tc>
                  <a:txBody>
                    <a:bodyPr/>
                    <a:lstStyle/>
                    <a:p>
                      <a:r>
                        <a:rPr lang="en-US" dirty="0"/>
                        <a:t>High level of craving</a:t>
                      </a:r>
                    </a:p>
                  </a:txBody>
                  <a:tcPr/>
                </a:tc>
                <a:tc>
                  <a:txBody>
                    <a:bodyPr/>
                    <a:lstStyle/>
                    <a:p>
                      <a:r>
                        <a:rPr lang="en-US" dirty="0"/>
                        <a:t>A</a:t>
                      </a:r>
                    </a:p>
                  </a:txBody>
                  <a:tcPr/>
                </a:tc>
                <a:tc>
                  <a:txBody>
                    <a:bodyPr/>
                    <a:lstStyle/>
                    <a:p>
                      <a:r>
                        <a:rPr lang="en-US" dirty="0"/>
                        <a:t>A</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656569237"/>
                  </a:ext>
                </a:extLst>
              </a:tr>
              <a:tr h="290245">
                <a:tc>
                  <a:txBody>
                    <a:bodyPr/>
                    <a:lstStyle/>
                    <a:p>
                      <a:r>
                        <a:rPr lang="en-US" dirty="0"/>
                        <a:t>Opioid dependence in remission</a:t>
                      </a:r>
                    </a:p>
                  </a:txBody>
                  <a:tcPr/>
                </a:tc>
                <a:tc>
                  <a:txBody>
                    <a:bodyPr/>
                    <a:lstStyle/>
                    <a:p>
                      <a:r>
                        <a:rPr lang="en-US" dirty="0"/>
                        <a:t>A</a:t>
                      </a:r>
                    </a:p>
                  </a:txBody>
                  <a:tcPr/>
                </a:tc>
                <a:tc>
                  <a:txBody>
                    <a:bodyPr/>
                    <a:lstStyle/>
                    <a:p>
                      <a:r>
                        <a:rPr lang="en-US" dirty="0"/>
                        <a:t>A</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836871504"/>
                  </a:ext>
                </a:extLst>
              </a:tr>
              <a:tr h="290245">
                <a:tc>
                  <a:txBody>
                    <a:bodyPr/>
                    <a:lstStyle/>
                    <a:p>
                      <a:r>
                        <a:rPr lang="en-US" dirty="0"/>
                        <a:t>Family history of alcohol dependence</a:t>
                      </a:r>
                    </a:p>
                  </a:txBody>
                  <a:tcPr/>
                </a:tc>
                <a:tc>
                  <a:txBody>
                    <a:bodyPr/>
                    <a:lstStyle/>
                    <a:p>
                      <a:r>
                        <a:rPr lang="en-US" dirty="0"/>
                        <a:t>A</a:t>
                      </a:r>
                    </a:p>
                  </a:txBody>
                  <a:tcPr/>
                </a:tc>
                <a:tc>
                  <a:txBody>
                    <a:bodyPr/>
                    <a:lstStyle/>
                    <a:p>
                      <a:r>
                        <a:rPr lang="en-US" dirty="0"/>
                        <a:t>A</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44271796"/>
                  </a:ext>
                </a:extLst>
              </a:tr>
              <a:tr h="290245">
                <a:tc>
                  <a:txBody>
                    <a:bodyPr/>
                    <a:lstStyle/>
                    <a:p>
                      <a:r>
                        <a:rPr lang="en-US" dirty="0"/>
                        <a:t>Cognitive impairment</a:t>
                      </a:r>
                    </a:p>
                  </a:txBody>
                  <a:tcPr/>
                </a:tc>
                <a:tc>
                  <a:txBody>
                    <a:bodyPr/>
                    <a:lstStyle/>
                    <a:p>
                      <a:r>
                        <a:rPr lang="en-US" dirty="0"/>
                        <a:t>A</a:t>
                      </a:r>
                    </a:p>
                  </a:txBody>
                  <a:tcPr/>
                </a:tc>
                <a:tc>
                  <a:txBody>
                    <a:bodyPr/>
                    <a:lstStyle/>
                    <a:p>
                      <a:r>
                        <a:rPr lang="en-US" dirty="0"/>
                        <a:t>X</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3025261957"/>
                  </a:ext>
                </a:extLst>
              </a:tr>
              <a:tr h="397652">
                <a:tc gridSpan="5">
                  <a:txBody>
                    <a:bodyPr/>
                    <a:lstStyle/>
                    <a:p>
                      <a:r>
                        <a:rPr lang="en-US" dirty="0"/>
                        <a:t>A = Appropriate to use, X = Contraindicated, C= Use with caution, + = Preferred agent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50221090"/>
                  </a:ext>
                </a:extLst>
              </a:tr>
            </a:tbl>
          </a:graphicData>
        </a:graphic>
      </p:graphicFrame>
      <p:sp>
        <p:nvSpPr>
          <p:cNvPr id="6" name="TextBox 5">
            <a:extLst>
              <a:ext uri="{FF2B5EF4-FFF2-40B4-BE49-F238E27FC236}">
                <a16:creationId xmlns:a16="http://schemas.microsoft.com/office/drawing/2014/main" id="{4B72E2F6-F65B-4746-96F7-A03ABB042B37}"/>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6189785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EC62-CF50-4D3F-B4C5-86EC751EDA42}"/>
              </a:ext>
            </a:extLst>
          </p:cNvPr>
          <p:cNvSpPr>
            <a:spLocks noGrp="1"/>
          </p:cNvSpPr>
          <p:nvPr>
            <p:ph type="title"/>
          </p:nvPr>
        </p:nvSpPr>
        <p:spPr/>
        <p:txBody>
          <a:bodyPr/>
          <a:lstStyle/>
          <a:p>
            <a:r>
              <a:rPr lang="en-US" dirty="0">
                <a:latin typeface="+mn-lt"/>
              </a:rPr>
              <a:t>Opioid Intoxication</a:t>
            </a:r>
          </a:p>
        </p:txBody>
      </p:sp>
      <p:graphicFrame>
        <p:nvGraphicFramePr>
          <p:cNvPr id="4" name="Content Placeholder 3">
            <a:extLst>
              <a:ext uri="{FF2B5EF4-FFF2-40B4-BE49-F238E27FC236}">
                <a16:creationId xmlns:a16="http://schemas.microsoft.com/office/drawing/2014/main" id="{773AC2AC-6F2E-4743-8A99-8C102D3305FD}"/>
              </a:ext>
            </a:extLst>
          </p:cNvPr>
          <p:cNvGraphicFramePr>
            <a:graphicFrameLocks noGrp="1"/>
          </p:cNvGraphicFramePr>
          <p:nvPr>
            <p:ph idx="1"/>
            <p:extLst>
              <p:ext uri="{D42A27DB-BD31-4B8C-83A1-F6EECF244321}">
                <p14:modId xmlns:p14="http://schemas.microsoft.com/office/powerpoint/2010/main" val="3938477326"/>
              </p:ext>
            </p:extLst>
          </p:nvPr>
        </p:nvGraphicFramePr>
        <p:xfrm>
          <a:off x="457200" y="1044575"/>
          <a:ext cx="8229600" cy="3587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7623920-2B42-48E4-B27B-CB52150C4CED}"/>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80220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C81-6C01-4CE4-B01D-4098E8279A4D}"/>
              </a:ext>
            </a:extLst>
          </p:cNvPr>
          <p:cNvSpPr>
            <a:spLocks noGrp="1"/>
          </p:cNvSpPr>
          <p:nvPr>
            <p:ph type="title"/>
          </p:nvPr>
        </p:nvSpPr>
        <p:spPr/>
        <p:txBody>
          <a:bodyPr/>
          <a:lstStyle/>
          <a:p>
            <a:r>
              <a:rPr lang="en-US" dirty="0">
                <a:latin typeface="+mn-lt"/>
              </a:rPr>
              <a:t>Naloxone</a:t>
            </a:r>
          </a:p>
        </p:txBody>
      </p:sp>
      <p:graphicFrame>
        <p:nvGraphicFramePr>
          <p:cNvPr id="4" name="Content Placeholder 3">
            <a:extLst>
              <a:ext uri="{FF2B5EF4-FFF2-40B4-BE49-F238E27FC236}">
                <a16:creationId xmlns:a16="http://schemas.microsoft.com/office/drawing/2014/main" id="{848F6AF9-7513-4035-B632-A183A2559AE9}"/>
              </a:ext>
            </a:extLst>
          </p:cNvPr>
          <p:cNvGraphicFramePr>
            <a:graphicFrameLocks noGrp="1"/>
          </p:cNvGraphicFramePr>
          <p:nvPr>
            <p:ph idx="1"/>
            <p:extLst>
              <p:ext uri="{D42A27DB-BD31-4B8C-83A1-F6EECF244321}">
                <p14:modId xmlns:p14="http://schemas.microsoft.com/office/powerpoint/2010/main" val="3535944590"/>
              </p:ext>
            </p:extLst>
          </p:nvPr>
        </p:nvGraphicFramePr>
        <p:xfrm>
          <a:off x="457200" y="880264"/>
          <a:ext cx="8229600" cy="394242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1790990607"/>
                    </a:ext>
                  </a:extLst>
                </a:gridCol>
                <a:gridCol w="4114800">
                  <a:extLst>
                    <a:ext uri="{9D8B030D-6E8A-4147-A177-3AD203B41FA5}">
                      <a16:colId xmlns:a16="http://schemas.microsoft.com/office/drawing/2014/main" val="2907591495"/>
                    </a:ext>
                  </a:extLst>
                </a:gridCol>
              </a:tblGrid>
              <a:tr h="635960">
                <a:tc>
                  <a:txBody>
                    <a:bodyPr/>
                    <a:lstStyle/>
                    <a:p>
                      <a:r>
                        <a:rPr lang="en-US" dirty="0"/>
                        <a:t>Mechanism of action</a:t>
                      </a:r>
                    </a:p>
                  </a:txBody>
                  <a:tcPr/>
                </a:tc>
                <a:tc>
                  <a:txBody>
                    <a:bodyPr/>
                    <a:lstStyle/>
                    <a:p>
                      <a:pPr marL="285750" indent="-285750">
                        <a:buFontTx/>
                        <a:buChar char="-"/>
                      </a:pPr>
                      <a:r>
                        <a:rPr lang="en-US" dirty="0"/>
                        <a:t>Opioid receptor antagonist</a:t>
                      </a:r>
                    </a:p>
                    <a:p>
                      <a:pPr marL="285750" indent="-285750">
                        <a:buFontTx/>
                        <a:buChar char="-"/>
                      </a:pPr>
                      <a:r>
                        <a:rPr lang="en-US" dirty="0"/>
                        <a:t>Reverse the effects of opioids in overdose situations</a:t>
                      </a:r>
                    </a:p>
                  </a:txBody>
                  <a:tcPr/>
                </a:tc>
                <a:extLst>
                  <a:ext uri="{0D108BD9-81ED-4DB2-BD59-A6C34878D82A}">
                    <a16:rowId xmlns:a16="http://schemas.microsoft.com/office/drawing/2014/main" val="1769878075"/>
                  </a:ext>
                </a:extLst>
              </a:tr>
              <a:tr h="635960">
                <a:tc>
                  <a:txBody>
                    <a:bodyPr/>
                    <a:lstStyle/>
                    <a:p>
                      <a:r>
                        <a:rPr lang="en-US" dirty="0"/>
                        <a:t>Usual Dose</a:t>
                      </a:r>
                    </a:p>
                  </a:txBody>
                  <a:tcPr/>
                </a:tc>
                <a:tc>
                  <a:txBody>
                    <a:bodyPr/>
                    <a:lstStyle/>
                    <a:p>
                      <a:pPr marL="285750" indent="-285750">
                        <a:buFontTx/>
                        <a:buChar char="-"/>
                      </a:pPr>
                      <a:r>
                        <a:rPr lang="en-US" dirty="0"/>
                        <a:t>0.04 to 2 mg IM/IV/subcutaneous(SQ)/intranasal (IN) every 2 to 3 minutes until patient is breathing or total dose 10 mg has been given</a:t>
                      </a:r>
                    </a:p>
                    <a:p>
                      <a:pPr marL="285750" indent="-285750">
                        <a:buFontTx/>
                        <a:buChar char="-"/>
                      </a:pPr>
                      <a:endParaRPr lang="en-US" dirty="0"/>
                    </a:p>
                  </a:txBody>
                  <a:tcPr/>
                </a:tc>
                <a:extLst>
                  <a:ext uri="{0D108BD9-81ED-4DB2-BD59-A6C34878D82A}">
                    <a16:rowId xmlns:a16="http://schemas.microsoft.com/office/drawing/2014/main" val="1659106995"/>
                  </a:ext>
                </a:extLst>
              </a:tr>
              <a:tr h="635960">
                <a:tc>
                  <a:txBody>
                    <a:bodyPr/>
                    <a:lstStyle/>
                    <a:p>
                      <a:r>
                        <a:rPr lang="en-US" dirty="0"/>
                        <a:t>Side effects</a:t>
                      </a:r>
                    </a:p>
                  </a:txBody>
                  <a:tcPr/>
                </a:tc>
                <a:tc>
                  <a:txBody>
                    <a:bodyPr/>
                    <a:lstStyle/>
                    <a:p>
                      <a:pPr marL="285750" indent="-285750">
                        <a:buFontTx/>
                        <a:buChar char="-"/>
                      </a:pPr>
                      <a:r>
                        <a:rPr lang="en-US" dirty="0"/>
                        <a:t>Injection site reactions </a:t>
                      </a:r>
                    </a:p>
                  </a:txBody>
                  <a:tcPr/>
                </a:tc>
                <a:extLst>
                  <a:ext uri="{0D108BD9-81ED-4DB2-BD59-A6C34878D82A}">
                    <a16:rowId xmlns:a16="http://schemas.microsoft.com/office/drawing/2014/main" val="3334104349"/>
                  </a:ext>
                </a:extLst>
              </a:tr>
              <a:tr h="635960">
                <a:tc>
                  <a:txBody>
                    <a:bodyPr/>
                    <a:lstStyle/>
                    <a:p>
                      <a:r>
                        <a:rPr lang="en-US" dirty="0"/>
                        <a:t>Warnings/Precautions</a:t>
                      </a:r>
                    </a:p>
                  </a:txBody>
                  <a:tcPr/>
                </a:tc>
                <a:tc>
                  <a:txBody>
                    <a:bodyPr/>
                    <a:lstStyle/>
                    <a:p>
                      <a:pPr marL="285750" indent="-285750">
                        <a:buFontTx/>
                        <a:buChar char="-"/>
                      </a:pPr>
                      <a:r>
                        <a:rPr lang="en-US" dirty="0"/>
                        <a:t>Use with caution in patients with cardiac instability, pulmonary edema, or history of seizures</a:t>
                      </a:r>
                    </a:p>
                  </a:txBody>
                  <a:tcPr/>
                </a:tc>
                <a:extLst>
                  <a:ext uri="{0D108BD9-81ED-4DB2-BD59-A6C34878D82A}">
                    <a16:rowId xmlns:a16="http://schemas.microsoft.com/office/drawing/2014/main" val="3031186263"/>
                  </a:ext>
                </a:extLst>
              </a:tr>
              <a:tr h="635960">
                <a:tc>
                  <a:txBody>
                    <a:bodyPr/>
                    <a:lstStyle/>
                    <a:p>
                      <a:r>
                        <a:rPr lang="en-US" dirty="0"/>
                        <a:t>Patient education</a:t>
                      </a:r>
                    </a:p>
                  </a:txBody>
                  <a:tcPr/>
                </a:tc>
                <a:tc>
                  <a:txBody>
                    <a:bodyPr/>
                    <a:lstStyle/>
                    <a:p>
                      <a:pPr marL="285750" indent="-285750">
                        <a:buFontTx/>
                        <a:buChar char="-"/>
                      </a:pPr>
                      <a:r>
                        <a:rPr lang="en-US" dirty="0"/>
                        <a:t>Available without a prescription</a:t>
                      </a:r>
                    </a:p>
                    <a:p>
                      <a:pPr marL="285750" indent="-285750">
                        <a:buFontTx/>
                        <a:buChar char="-"/>
                      </a:pPr>
                      <a:r>
                        <a:rPr lang="en-US" dirty="0"/>
                        <a:t>Call 911 </a:t>
                      </a:r>
                    </a:p>
                    <a:p>
                      <a:pPr marL="285750" indent="-285750">
                        <a:buFontTx/>
                        <a:buChar char="-"/>
                      </a:pPr>
                      <a:r>
                        <a:rPr lang="en-US" dirty="0"/>
                        <a:t>Patients should know when to use, proper administration technique, expectations once medication is administered</a:t>
                      </a:r>
                    </a:p>
                  </a:txBody>
                  <a:tcPr/>
                </a:tc>
                <a:extLst>
                  <a:ext uri="{0D108BD9-81ED-4DB2-BD59-A6C34878D82A}">
                    <a16:rowId xmlns:a16="http://schemas.microsoft.com/office/drawing/2014/main" val="605769775"/>
                  </a:ext>
                </a:extLst>
              </a:tr>
            </a:tbl>
          </a:graphicData>
        </a:graphic>
      </p:graphicFrame>
      <p:sp>
        <p:nvSpPr>
          <p:cNvPr id="5" name="TextBox 4">
            <a:extLst>
              <a:ext uri="{FF2B5EF4-FFF2-40B4-BE49-F238E27FC236}">
                <a16:creationId xmlns:a16="http://schemas.microsoft.com/office/drawing/2014/main" id="{C7C1EBD9-8524-4A04-88E2-A3B4AC7E37F9}"/>
              </a:ext>
            </a:extLst>
          </p:cNvPr>
          <p:cNvSpPr txBox="1"/>
          <p:nvPr/>
        </p:nvSpPr>
        <p:spPr>
          <a:xfrm>
            <a:off x="4099034" y="4921327"/>
            <a:ext cx="5726795" cy="230832"/>
          </a:xfrm>
          <a:prstGeom prst="rect">
            <a:avLst/>
          </a:prstGeom>
          <a:noFill/>
        </p:spPr>
        <p:txBody>
          <a:bodyPr wrap="square" rtlCol="0">
            <a:spAutoFit/>
          </a:bodyPr>
          <a:lstStyle/>
          <a:p>
            <a:r>
              <a:rPr lang="en-US" sz="900" dirty="0">
                <a:latin typeface="+mn-lt"/>
                <a:cs typeface="Arial" panose="020B0604020202020204" pitchFamily="34" charset="0"/>
              </a:rPr>
              <a:t>2016-2017 Psychiatric Pharmacotherapy Review. College of Psychiatric and Neurologic Pharmacists, 2016.</a:t>
            </a:r>
            <a:endParaRPr lang="en-US" sz="900" dirty="0">
              <a:latin typeface="+mn-lt"/>
            </a:endParaRPr>
          </a:p>
        </p:txBody>
      </p:sp>
    </p:spTree>
    <p:extLst>
      <p:ext uri="{BB962C8B-B14F-4D97-AF65-F5344CB8AC3E}">
        <p14:creationId xmlns:p14="http://schemas.microsoft.com/office/powerpoint/2010/main" val="1390261162"/>
      </p:ext>
    </p:extLst>
  </p:cSld>
  <p:clrMapOvr>
    <a:masterClrMapping/>
  </p:clrMapOvr>
</p:sld>
</file>

<file path=ppt/theme/theme1.xml><?xml version="1.0" encoding="utf-8"?>
<a:theme xmlns:a="http://schemas.openxmlformats.org/drawingml/2006/main" name="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74AE930470E4189BDA94CDC0C9EE7" ma:contentTypeVersion="0" ma:contentTypeDescription="Create a new document." ma:contentTypeScope="" ma:versionID="2827a0a4791e680edcf12727d9816fb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DF365E-0D75-4F9A-BE7B-685457CA8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9EFF47F-EAD2-4841-87BA-544B1F713BD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DC48BF7-F59A-4FF5-BAB3-A6C69E874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AHC PPT Template.potx</Template>
  <TotalTime>7400</TotalTime>
  <Words>6097</Words>
  <Application>Microsoft Office PowerPoint</Application>
  <PresentationFormat>On-screen Show (16:9)</PresentationFormat>
  <Paragraphs>1475</Paragraphs>
  <Slides>113</Slides>
  <Notes>102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113</vt:i4>
      </vt:variant>
    </vt:vector>
  </HeadingPairs>
  <TitlesOfParts>
    <vt:vector size="117" baseType="lpstr">
      <vt:lpstr>Arial</vt:lpstr>
      <vt:lpstr>Calibri</vt:lpstr>
      <vt:lpstr>PT Sans</vt:lpstr>
      <vt:lpstr>AHC PPT Template</vt:lpstr>
      <vt:lpstr>An Introduction to Behavioral Health Pharmacotherapy for  Non-Prescribing Clinicians</vt:lpstr>
      <vt:lpstr>Objectives</vt:lpstr>
      <vt:lpstr>Outline</vt:lpstr>
      <vt:lpstr>Introduction</vt:lpstr>
      <vt:lpstr>Introduction</vt:lpstr>
      <vt:lpstr>Introduction</vt:lpstr>
      <vt:lpstr>Introduction</vt:lpstr>
      <vt:lpstr>Introduction</vt:lpstr>
      <vt:lpstr>Introduction</vt:lpstr>
      <vt:lpstr>Introduction</vt:lpstr>
      <vt:lpstr>Introduction</vt:lpstr>
      <vt:lpstr>Introduction</vt:lpstr>
      <vt:lpstr>Anxiolytics </vt:lpstr>
      <vt:lpstr>Antidepressants</vt:lpstr>
      <vt:lpstr>Benzodiazepines</vt:lpstr>
      <vt:lpstr>Benzodiazepines</vt:lpstr>
      <vt:lpstr>Other Anxiolytics</vt:lpstr>
      <vt:lpstr>Mechanisms of Action</vt:lpstr>
      <vt:lpstr>Dosing</vt:lpstr>
      <vt:lpstr>Side Effects</vt:lpstr>
      <vt:lpstr>Discontinuing Benzodiazepines</vt:lpstr>
      <vt:lpstr>Discontinuing Benzodiazepines</vt:lpstr>
      <vt:lpstr>Knowledge Check #1</vt:lpstr>
      <vt:lpstr>Knowledge Check #2</vt:lpstr>
      <vt:lpstr>Antidepressants</vt:lpstr>
      <vt:lpstr>Antidepressants</vt:lpstr>
      <vt:lpstr>Antidepressants - SSRIs</vt:lpstr>
      <vt:lpstr>Antidepressants - SSRIs</vt:lpstr>
      <vt:lpstr>Antidepressants- SNRIs</vt:lpstr>
      <vt:lpstr>Antidepressants - SNRIs</vt:lpstr>
      <vt:lpstr>Antidepressants - Others </vt:lpstr>
      <vt:lpstr>Antidepressants</vt:lpstr>
      <vt:lpstr>Antidepressants – Side Effects</vt:lpstr>
      <vt:lpstr>Antidepressants – Side Effects</vt:lpstr>
      <vt:lpstr>Serotonin Syndrome</vt:lpstr>
      <vt:lpstr>Serotonin Syndrome</vt:lpstr>
      <vt:lpstr>Serotonin Syndrome</vt:lpstr>
      <vt:lpstr>Discontinuation Syndrome</vt:lpstr>
      <vt:lpstr>Knowledge Check #1</vt:lpstr>
      <vt:lpstr>Knowledge Check #2</vt:lpstr>
      <vt:lpstr>Knowledge Check #2</vt:lpstr>
      <vt:lpstr>Antipsychotics</vt:lpstr>
      <vt:lpstr>Antipsychotics</vt:lpstr>
      <vt:lpstr>Schizophrenia Symptoms</vt:lpstr>
      <vt:lpstr>First Generation Antipsychotics</vt:lpstr>
      <vt:lpstr>Second Generation Antipsychotics</vt:lpstr>
      <vt:lpstr>Mechanism of Action</vt:lpstr>
      <vt:lpstr>Mechanism of Action</vt:lpstr>
      <vt:lpstr>Antipsychotics Comparison</vt:lpstr>
      <vt:lpstr>Dosing</vt:lpstr>
      <vt:lpstr>Dosing</vt:lpstr>
      <vt:lpstr>Side Effects</vt:lpstr>
      <vt:lpstr>Side Effects</vt:lpstr>
      <vt:lpstr>Side Effects</vt:lpstr>
      <vt:lpstr>Antipsychotic Non-Adherence</vt:lpstr>
      <vt:lpstr>Long-Acting Injectables (LAI)</vt:lpstr>
      <vt:lpstr>First Generation LAI</vt:lpstr>
      <vt:lpstr>Second Generation LAI</vt:lpstr>
      <vt:lpstr>Knowledge Check #1</vt:lpstr>
      <vt:lpstr>Knowledge Check #2</vt:lpstr>
      <vt:lpstr>Mood Stabilizers</vt:lpstr>
      <vt:lpstr>Lamotrigine</vt:lpstr>
      <vt:lpstr>Lamotrigine</vt:lpstr>
      <vt:lpstr>SJS/TEN</vt:lpstr>
      <vt:lpstr>SJS/TEN</vt:lpstr>
      <vt:lpstr>SJS/TEN</vt:lpstr>
      <vt:lpstr>Lamotrigine</vt:lpstr>
      <vt:lpstr>Lamotrigine</vt:lpstr>
      <vt:lpstr>Lithium</vt:lpstr>
      <vt:lpstr>Lithium- Dosing</vt:lpstr>
      <vt:lpstr>Lithium- Common Side Effects</vt:lpstr>
      <vt:lpstr>Lithium</vt:lpstr>
      <vt:lpstr>Lithium</vt:lpstr>
      <vt:lpstr>Lithium</vt:lpstr>
      <vt:lpstr>Lithium</vt:lpstr>
      <vt:lpstr>Lithium</vt:lpstr>
      <vt:lpstr>Valproic Acid/Divalproex Sodium</vt:lpstr>
      <vt:lpstr>Valproic Acid/Divalproex Sodium</vt:lpstr>
      <vt:lpstr>Valproic Acid/Divalproex Sodium</vt:lpstr>
      <vt:lpstr>Valproic Acid/Divalproex Sodium</vt:lpstr>
      <vt:lpstr>Knowledge Check #1</vt:lpstr>
      <vt:lpstr>Knowledge Check #2</vt:lpstr>
      <vt:lpstr>Knowledge Check #3</vt:lpstr>
      <vt:lpstr>Knowledge Check #3</vt:lpstr>
      <vt:lpstr>Medications for Substance-Related Disorders</vt:lpstr>
      <vt:lpstr>Alcohol Intoxication</vt:lpstr>
      <vt:lpstr>Alcohol Intoxication</vt:lpstr>
      <vt:lpstr>Alcohol Intoxication</vt:lpstr>
      <vt:lpstr>Alcohol Withdrawal</vt:lpstr>
      <vt:lpstr>Alcohol Withdrawal</vt:lpstr>
      <vt:lpstr>Alcohol Withdrawal</vt:lpstr>
      <vt:lpstr>Alcohol Withdrawal</vt:lpstr>
      <vt:lpstr>Alcohol Use Disorder</vt:lpstr>
      <vt:lpstr>Naltrexone</vt:lpstr>
      <vt:lpstr>Acamprosate</vt:lpstr>
      <vt:lpstr>Disulfiram</vt:lpstr>
      <vt:lpstr>Alcohol Use Disorder</vt:lpstr>
      <vt:lpstr>Opioid Intoxication</vt:lpstr>
      <vt:lpstr>Naloxone</vt:lpstr>
      <vt:lpstr>Naloxone Nasal Spray</vt:lpstr>
      <vt:lpstr>Naloxone Nasal Spray</vt:lpstr>
      <vt:lpstr>Naloxone Nasal Spray</vt:lpstr>
      <vt:lpstr>Naloxone Autoinjector</vt:lpstr>
      <vt:lpstr>Naloxone Autoinjector</vt:lpstr>
      <vt:lpstr>Opioid Withdrawal</vt:lpstr>
      <vt:lpstr>Opioid Withdrawal</vt:lpstr>
      <vt:lpstr>Opioid Use Disorder</vt:lpstr>
      <vt:lpstr>Methadone</vt:lpstr>
      <vt:lpstr>Buprenorphine (+/- naloxone)</vt:lpstr>
      <vt:lpstr>Naltrexone</vt:lpstr>
      <vt:lpstr>Knowledge Check #1</vt:lpstr>
      <vt:lpstr>Knowledge Check #2</vt:lpstr>
      <vt:lpstr>Questions?</vt:lpstr>
    </vt:vector>
  </TitlesOfParts>
  <Company>HY Connect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Hampton</dc:creator>
  <cp:lastModifiedBy>Rice, Krista L</cp:lastModifiedBy>
  <cp:revision>873</cp:revision>
  <cp:lastPrinted>2018-03-29T20:22:41Z</cp:lastPrinted>
  <dcterms:created xsi:type="dcterms:W3CDTF">2011-10-04T15:35:58Z</dcterms:created>
  <dcterms:modified xsi:type="dcterms:W3CDTF">2019-12-09T22:01:28Z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0x01010042574AE930470E4189BDA94CDC0C9EE7</vt:lpwstr>
  </property>
</Properties>
</file>