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78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5" autoAdjust="0"/>
  </p:normalViewPr>
  <p:slideViewPr>
    <p:cSldViewPr showGuides="1">
      <p:cViewPr>
        <p:scale>
          <a:sx n="100" d="100"/>
          <a:sy n="100" d="100"/>
        </p:scale>
        <p:origin x="732" y="-264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2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4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2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8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3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3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76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0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3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8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E37A-FAFD-4563-B297-3E2A0AB712DD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E3E8-CDC5-44A4-9B08-EBE21E8DE9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7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me.advocateaurorahealth.org/content/providing-cancer-care-underserved#group-tabs-node-course-default1https://cme.advocateaurorahealth.org/content/providing-cancer-care-underserve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0813" y="152400"/>
            <a:ext cx="7469187" cy="1195612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" y="292894"/>
            <a:ext cx="72847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" y="1562100"/>
            <a:ext cx="72847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980" y="152400"/>
            <a:ext cx="733044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800" b="1" dirty="0"/>
              <a:t>Providing Cancer Care to the Underserved</a:t>
            </a:r>
            <a:endParaRPr lang="en-US" sz="2800" b="1" spc="-20" dirty="0">
              <a:cs typeface="Calibri"/>
            </a:endParaRPr>
          </a:p>
          <a:p>
            <a:pPr marL="12700" algn="ctr">
              <a:lnSpc>
                <a:spcPct val="100000"/>
              </a:lnSpc>
            </a:pPr>
            <a:r>
              <a:rPr lang="en-US" sz="1800" b="1" spc="-15" dirty="0">
                <a:cs typeface="Calibri"/>
              </a:rPr>
              <a:t>Saturday,  March 20, 2021</a:t>
            </a:r>
          </a:p>
          <a:p>
            <a:pPr marL="12700" algn="ctr">
              <a:lnSpc>
                <a:spcPct val="100000"/>
              </a:lnSpc>
            </a:pPr>
            <a:r>
              <a:rPr lang="en-US" dirty="0">
                <a:highlight>
                  <a:srgbClr val="FFFF00"/>
                </a:highlight>
              </a:rPr>
              <a:t>Click </a:t>
            </a:r>
            <a:r>
              <a:rPr lang="en-US" u="sng" dirty="0">
                <a:highlight>
                  <a:srgbClr val="FFFF00"/>
                </a:highlight>
                <a:hlinkClick r:id="rId3"/>
              </a:rPr>
              <a:t>Here</a:t>
            </a:r>
            <a:r>
              <a:rPr lang="en-US" dirty="0">
                <a:highlight>
                  <a:srgbClr val="FFFF00"/>
                </a:highlight>
              </a:rPr>
              <a:t> to register.</a:t>
            </a:r>
            <a:endParaRPr lang="en-US" sz="1800" b="1" i="1" spc="-15" dirty="0">
              <a:highlight>
                <a:srgbClr val="FFFF00"/>
              </a:highlight>
              <a:cs typeface="Calibri"/>
            </a:endParaRPr>
          </a:p>
          <a:p>
            <a:pPr marL="12700" algn="ctr">
              <a:lnSpc>
                <a:spcPct val="100000"/>
              </a:lnSpc>
            </a:pPr>
            <a:r>
              <a:rPr lang="en-US" sz="1800" b="1" i="1" spc="-15" dirty="0"/>
              <a:t>Virtual link will be provided prior to the event</a:t>
            </a:r>
            <a:endParaRPr lang="en-US" sz="1800" i="1" dirty="0"/>
          </a:p>
        </p:txBody>
      </p:sp>
      <p:sp>
        <p:nvSpPr>
          <p:cNvPr id="15" name="Rounded Rectangle 14"/>
          <p:cNvSpPr/>
          <p:nvPr/>
        </p:nvSpPr>
        <p:spPr>
          <a:xfrm>
            <a:off x="6172200" y="685800"/>
            <a:ext cx="1333500" cy="53339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4.25 CME Credit Hours Offered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18424"/>
              </p:ext>
            </p:extLst>
          </p:nvPr>
        </p:nvGraphicFramePr>
        <p:xfrm>
          <a:off x="365208" y="7627205"/>
          <a:ext cx="3667042" cy="2269999"/>
        </p:xfrm>
        <a:graphic>
          <a:graphicData uri="http://schemas.openxmlformats.org/drawingml/2006/table">
            <a:tbl>
              <a:tblPr firstRow="1" firstCol="1" bandRow="1"/>
              <a:tblGrid>
                <a:gridCol w="3667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1971">
                <a:tc>
                  <a:txBody>
                    <a:bodyPr/>
                    <a:lstStyle/>
                    <a:p>
                      <a:pPr marL="0" marR="0" lvl="0" indent="0" algn="l" defTabSz="1018824" rtl="0" eaLnBrk="0" fontAlgn="auto" latinLnBrk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Target Audience 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Care, Pediatricians, Oncologists, Surgeons, Surgical Sub Specialists, Radiation Oncologists, Nurses and other healthcare professionals, Community health professionals</a:t>
                      </a:r>
                    </a:p>
                    <a:p>
                      <a:pPr marL="0" marR="0" eaLnBrk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Objectives</a:t>
                      </a:r>
                      <a:r>
                        <a:rPr lang="en-US" sz="9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-Recognize the need for engaging diverse communities in preventive care measures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-Identify and gain insight into the issues surrounding health care of the diverse populations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-Explain how to make more effective speakers and educators of the diverse patient populations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17">
                <a:tc>
                  <a:txBody>
                    <a:bodyPr/>
                    <a:lstStyle/>
                    <a:p>
                      <a:pPr marL="0" marR="0" lvl="0" indent="0" algn="l" defTabSz="10188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Financial Support</a:t>
                      </a:r>
                      <a:r>
                        <a:rPr lang="en-US" sz="9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 by the Aurora Health Care Foundation through a generous donation from the Estate of Carol Abraham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CFFE3B-3C42-4992-A237-27C2D6B50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23750"/>
              </p:ext>
            </p:extLst>
          </p:nvPr>
        </p:nvGraphicFramePr>
        <p:xfrm>
          <a:off x="4032250" y="7627205"/>
          <a:ext cx="3581400" cy="2020075"/>
        </p:xfrm>
        <a:graphic>
          <a:graphicData uri="http://schemas.openxmlformats.org/drawingml/2006/table">
            <a:tbl>
              <a:tblPr firstRow="1" firstCol="1" bandRow="1"/>
              <a:tblGrid>
                <a:gridCol w="3581400">
                  <a:extLst>
                    <a:ext uri="{9D8B030D-6E8A-4147-A177-3AD203B41FA5}">
                      <a16:colId xmlns:a16="http://schemas.microsoft.com/office/drawing/2014/main" val="4242884362"/>
                    </a:ext>
                  </a:extLst>
                </a:gridCol>
              </a:tblGrid>
              <a:tr h="1602668">
                <a:tc>
                  <a:txBody>
                    <a:bodyPr/>
                    <a:lstStyle/>
                    <a:p>
                      <a:r>
                        <a:rPr lang="en-US" sz="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Accreditation Statement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Advocate Aurora Health is accredited by the Accreditation Council for Continuing Medical Education (ACCME) to provide continuing medical education for physicians.</a:t>
                      </a:r>
                    </a:p>
                    <a:p>
                      <a:endParaRPr lang="en-US" sz="80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Credit Designation Statement</a:t>
                      </a:r>
                      <a:r>
                        <a:rPr lang="en-US" sz="800" kern="1200" dirty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Advocate Aurora Health designates this live activity for a maximum of 4.25 </a:t>
                      </a:r>
                      <a:r>
                        <a:rPr lang="en-US" sz="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 PRA Category 1 credit(s)™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Physicians should claim only the credit commensurate with the extent of their participation in the activity.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433359"/>
                  </a:ext>
                </a:extLst>
              </a:tr>
              <a:tr h="245957">
                <a:tc>
                  <a:txBody>
                    <a:bodyPr/>
                    <a:lstStyle/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699556"/>
                  </a:ext>
                </a:extLst>
              </a:tr>
              <a:tr h="132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91884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B90AB37E-0AD4-44C0-85CE-0E3C9A63BD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941" y="9067800"/>
            <a:ext cx="2821522" cy="50125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0BE065-C094-459A-9CC1-FC12DF50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49488"/>
              </p:ext>
            </p:extLst>
          </p:nvPr>
        </p:nvGraphicFramePr>
        <p:xfrm>
          <a:off x="304800" y="1651735"/>
          <a:ext cx="6926263" cy="5761381"/>
        </p:xfrm>
        <a:graphic>
          <a:graphicData uri="http://schemas.openxmlformats.org/drawingml/2006/table">
            <a:tbl>
              <a:tblPr firstRow="1" firstCol="1" bandRow="1"/>
              <a:tblGrid>
                <a:gridCol w="508480">
                  <a:extLst>
                    <a:ext uri="{9D8B030D-6E8A-4147-A177-3AD203B41FA5}">
                      <a16:colId xmlns:a16="http://schemas.microsoft.com/office/drawing/2014/main" val="2376960729"/>
                    </a:ext>
                  </a:extLst>
                </a:gridCol>
                <a:gridCol w="6417783">
                  <a:extLst>
                    <a:ext uri="{9D8B030D-6E8A-4147-A177-3AD203B41FA5}">
                      <a16:colId xmlns:a16="http://schemas.microsoft.com/office/drawing/2014/main" val="620488418"/>
                    </a:ext>
                  </a:extLst>
                </a:gridCol>
              </a:tblGrid>
              <a:tr h="485935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8:00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Funny Thing Happened on My Way to Marrakesh</a:t>
                      </a: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James Weese, MD, FACS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(Course Director)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Vice President of Aurora Cancer Care and Clinical Adjunct Professor of Surgery,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UW School of Medicine &amp; Public Health, Aurora Cancer Care, Advocate Aurora Health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953160"/>
                  </a:ext>
                </a:extLst>
              </a:tr>
              <a:tr h="62975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8:05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Panel Discussion:  Impact of </a:t>
                      </a:r>
                      <a:r>
                        <a:rPr lang="en-US" sz="1000" b="1" i="1" kern="1200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Cancer Screening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Federico Sanchez, MD 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(Course Director) </a:t>
                      </a:r>
                      <a:r>
                        <a:rPr lang="en-US" sz="9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Medical Director, Medical Oncology, Aurora Cancer Care, Advocate Aurora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Carol </a:t>
                      </a:r>
                      <a:r>
                        <a:rPr lang="en-US" sz="1000" b="1" i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Huibregtse</a:t>
                      </a: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RN, MSN, OCN 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Manager Clinical Cancer Service Line, Aurora Cancer Care, Advocate Aurora Health Care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Bupp, RN, DNN-CG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Cancer Nurse Navigator Breast Cancer Program , Aurora Cancer Care, Advocate Aurora Health Care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996534"/>
                  </a:ext>
                </a:extLst>
              </a:tr>
              <a:tr h="32825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8:20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Spanish Language Clinic—Servicing the Underserved on Their Terms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Federico Sanchez, MD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615471"/>
                  </a:ext>
                </a:extLst>
              </a:tr>
              <a:tr h="35218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8:40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Conceptualizing Race-Based Trauma and How it Influences Screening and Care Coverage       </a:t>
                      </a:r>
                      <a:r>
                        <a:rPr lang="en-US" sz="1000" b="1" i="1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Dawn K. Shelton-Williams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MSW, LCSW    Quality Specialist, Aurora Family Service, 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Advocate Aurora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173060"/>
                  </a:ext>
                </a:extLst>
              </a:tr>
              <a:tr h="485935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Breast Reconstruction and Cosmetic Options for Multicultural Populations   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Pamela Portschy, MD   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Plastic Surgery &amp; Cosmetics, Advocate Aurora Health 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Nyama Sillah, MD  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Plastic Surgery &amp; Cosmetics, Advocate Aurora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373022"/>
                  </a:ext>
                </a:extLst>
              </a:tr>
              <a:tr h="18345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&amp; 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05853"/>
                  </a:ext>
                </a:extLst>
              </a:tr>
              <a:tr h="45532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Screening Access for the Uninsured and/or Undocumented                               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Hertel Meirose  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 Coordinator, Cancer Screening Project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Aurora UW Medical Group, Aurora Walker's Point Community Clinic,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Advocate Aurora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819944"/>
                  </a:ext>
                </a:extLst>
              </a:tr>
              <a:tr h="32457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Cancer Screening After Gender Affirming Surgeries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Kiechle, MD   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Urology and Gender Affirming Surgeon, Advocate Aurora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23543"/>
                  </a:ext>
                </a:extLst>
              </a:tr>
              <a:tr h="4908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10:10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Diverse HPV Education Approaches in Urban Minority Populations                      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Jennifer </a:t>
                      </a:r>
                      <a:r>
                        <a:rPr lang="en-US" sz="1000" b="1" i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Jarvey</a:t>
                      </a: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Balistreri, MS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Impact Coordinator Senior, Aurora Cancer Care, Advocate Aurora Health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Cathy Schulz, MSN, APNP   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Champion HPV Education Provider,</a:t>
                      </a:r>
                      <a:r>
                        <a:rPr lang="en-US" sz="9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Aurora Cancer Care, Advocate Aurora Health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37679"/>
                  </a:ext>
                </a:extLst>
              </a:tr>
              <a:tr h="17240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&amp; 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08448"/>
                  </a:ext>
                </a:extLst>
              </a:tr>
              <a:tr h="74510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10:50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Tobacco’s Connection to Marginalized Communities                          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Anthony Harris  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Co-Chair City of Milwaukee Tobacco-Free Alliance LGBTQ+ Work Group and Youth Harm Reduction Coordinator,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Diverse and Resilient with Partnership from Wisconsin African American Tobacco Prevention Network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Lorraine </a:t>
                      </a:r>
                      <a:r>
                        <a:rPr lang="en-US" sz="10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Lathen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Wisconsin African American Tobacco Prevention Network, Wisconsin Tobacco Prevention and Poverty Network</a:t>
                      </a:r>
                    </a:p>
                  </a:txBody>
                  <a:tcPr marL="48471" marR="48471" marT="85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05889"/>
                  </a:ext>
                </a:extLst>
              </a:tr>
              <a:tr h="36077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Advocate Aurora Health’s Approach to Health Care Access and the “Costs” of Cancer Care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Kim </a:t>
                      </a:r>
                      <a:r>
                        <a:rPr lang="en-US" sz="10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Rodeman</a:t>
                      </a:r>
                      <a:r>
                        <a:rPr lang="en-US" sz="1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Certified Credit Counselor, </a:t>
                      </a:r>
                      <a:r>
                        <a:rPr lang="en-US" sz="9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Advocate Aurora Health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970766"/>
                  </a:ext>
                </a:extLst>
              </a:tr>
              <a:tr h="344818"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11:30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Advocate Aurora Health’s Approach to Inclusion of Minorities and Research                                                 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Federico Sanchez, MD</a:t>
                      </a:r>
                      <a:r>
                        <a:rPr lang="en-US" sz="10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149678"/>
                  </a:ext>
                </a:extLst>
              </a:tr>
              <a:tr h="344818"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12:00  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12:20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12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Closing Discussion:  Why Diversity and Inclusion Matter:  Advocate Aurora Health’s Approach                                                  </a:t>
                      </a:r>
                      <a:r>
                        <a:rPr lang="en-US" sz="900" b="1" i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Dhrubajyoti.Bhattacharya</a:t>
                      </a:r>
                      <a:r>
                        <a:rPr lang="en-US" sz="900" b="1" i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MD,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MPH, LLM; Vice President, Diversity, Equity, &amp; Inclusion, Advocate Aurora Health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71" marR="48471" marT="8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53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55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4765</TotalTime>
  <Words>632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Advocate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Rizzie</dc:creator>
  <cp:lastModifiedBy>Landis, Laurel</cp:lastModifiedBy>
  <cp:revision>468</cp:revision>
  <cp:lastPrinted>2020-12-04T18:51:25Z</cp:lastPrinted>
  <dcterms:created xsi:type="dcterms:W3CDTF">2015-03-24T18:48:40Z</dcterms:created>
  <dcterms:modified xsi:type="dcterms:W3CDTF">2021-03-12T19:52:13Z</dcterms:modified>
</cp:coreProperties>
</file>