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78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225" autoAdjust="0"/>
    <p:restoredTop sz="95565" autoAdjust="0"/>
  </p:normalViewPr>
  <p:slideViewPr>
    <p:cSldViewPr showGuides="1">
      <p:cViewPr varScale="1">
        <p:scale>
          <a:sx n="47" d="100"/>
          <a:sy n="47" d="100"/>
        </p:scale>
        <p:origin x="2682" y="42"/>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555426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112354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07912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186678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19383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2264330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258576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55560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416023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709185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D5E37A-FAFD-4563-B297-3E2A0AB712DD}" type="datetimeFigureOut">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3FE3E8-CDC5-44A4-9B08-EBE21E8DE94F}" type="slidenum">
              <a:rPr lang="en-US" smtClean="0"/>
              <a:t>‹#›</a:t>
            </a:fld>
            <a:endParaRPr lang="en-US" dirty="0"/>
          </a:p>
        </p:txBody>
      </p:sp>
    </p:spTree>
    <p:extLst>
      <p:ext uri="{BB962C8B-B14F-4D97-AF65-F5344CB8AC3E}">
        <p14:creationId xmlns:p14="http://schemas.microsoft.com/office/powerpoint/2010/main" val="341395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A4D5E37A-FAFD-4563-B297-3E2A0AB712DD}" type="datetimeFigureOut">
              <a:rPr lang="en-US" smtClean="0"/>
              <a:t>2/15/2021</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5B3FE3E8-CDC5-44A4-9B08-EBE21E8DE94F}" type="slidenum">
              <a:rPr lang="en-US" smtClean="0"/>
              <a:t>‹#›</a:t>
            </a:fld>
            <a:endParaRPr lang="en-US" dirty="0"/>
          </a:p>
        </p:txBody>
      </p:sp>
    </p:spTree>
    <p:extLst>
      <p:ext uri="{BB962C8B-B14F-4D97-AF65-F5344CB8AC3E}">
        <p14:creationId xmlns:p14="http://schemas.microsoft.com/office/powerpoint/2010/main" val="1458677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cme.advocateaurorahealth.org/content/oncology-precision-medicine#group-tabs-node-course-default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14301" y="165735"/>
            <a:ext cx="7048499" cy="892552"/>
          </a:xfrm>
          <a:prstGeom prst="rect">
            <a:avLst/>
          </a:prstGeom>
          <a:solidFill>
            <a:schemeClr val="tx2">
              <a:lumMod val="20000"/>
              <a:lumOff val="80000"/>
            </a:schemeClr>
          </a:solidFill>
        </p:spPr>
        <p:txBody>
          <a:bodyPr wrap="square" rtlCol="0">
            <a:spAutoFit/>
          </a:bodyPr>
          <a:lstStyle/>
          <a:p>
            <a:pPr algn="ctr"/>
            <a:r>
              <a:rPr lang="en-US" b="1" dirty="0"/>
              <a:t>Oncology Precision Medicine</a:t>
            </a:r>
            <a:r>
              <a:rPr lang="en-US" dirty="0"/>
              <a:t>        </a:t>
            </a:r>
          </a:p>
          <a:p>
            <a:pPr algn="ctr"/>
            <a:r>
              <a:rPr lang="en-US" sz="1800" b="1" spc="-15" dirty="0">
                <a:cs typeface="Calibri"/>
              </a:rPr>
              <a:t>Saturday, </a:t>
            </a:r>
            <a:r>
              <a:rPr lang="en-US" sz="1800" b="1" dirty="0"/>
              <a:t>March 6, 2021</a:t>
            </a:r>
            <a:endParaRPr lang="en-US" sz="1800" b="1" spc="-15" dirty="0">
              <a:cs typeface="Calibri"/>
            </a:endParaRPr>
          </a:p>
          <a:p>
            <a:pPr algn="ctr"/>
            <a:r>
              <a:rPr lang="en-US" sz="1400" b="1" dirty="0">
                <a:cs typeface="Calibri"/>
                <a:hlinkClick r:id="rId2"/>
              </a:rPr>
              <a:t>Register here!</a:t>
            </a:r>
            <a:endParaRPr lang="en-US" sz="1200" dirty="0">
              <a:cs typeface="Calibri"/>
            </a:endParaRPr>
          </a:p>
        </p:txBody>
      </p:sp>
      <p:graphicFrame>
        <p:nvGraphicFramePr>
          <p:cNvPr id="2" name="Table 1">
            <a:extLst>
              <a:ext uri="{FF2B5EF4-FFF2-40B4-BE49-F238E27FC236}">
                <a16:creationId xmlns:a16="http://schemas.microsoft.com/office/drawing/2014/main" id="{BBBBB9F6-27E3-48D5-BF53-BB94B2B510B1}"/>
              </a:ext>
            </a:extLst>
          </p:cNvPr>
          <p:cNvGraphicFramePr>
            <a:graphicFrameLocks noGrp="1"/>
          </p:cNvGraphicFramePr>
          <p:nvPr>
            <p:extLst>
              <p:ext uri="{D42A27DB-BD31-4B8C-83A1-F6EECF244321}">
                <p14:modId xmlns:p14="http://schemas.microsoft.com/office/powerpoint/2010/main" val="3606663000"/>
              </p:ext>
            </p:extLst>
          </p:nvPr>
        </p:nvGraphicFramePr>
        <p:xfrm>
          <a:off x="304800" y="6635242"/>
          <a:ext cx="3447892" cy="2607552"/>
        </p:xfrm>
        <a:graphic>
          <a:graphicData uri="http://schemas.openxmlformats.org/drawingml/2006/table">
            <a:tbl>
              <a:tblPr firstRow="1" firstCol="1" bandRow="1"/>
              <a:tblGrid>
                <a:gridCol w="3447892">
                  <a:extLst>
                    <a:ext uri="{9D8B030D-6E8A-4147-A177-3AD203B41FA5}">
                      <a16:colId xmlns:a16="http://schemas.microsoft.com/office/drawing/2014/main" val="234645987"/>
                    </a:ext>
                  </a:extLst>
                </a:gridCol>
              </a:tblGrid>
              <a:tr h="474867">
                <a:tc>
                  <a:txBody>
                    <a:bodyPr/>
                    <a:lstStyle/>
                    <a:p>
                      <a:pPr marL="0" marR="0" eaLnBrk="0" hangingPunct="0">
                        <a:lnSpc>
                          <a:spcPct val="106000"/>
                        </a:lnSpc>
                        <a:spcBef>
                          <a:spcPts val="0"/>
                        </a:spcBef>
                        <a:spcAft>
                          <a:spcPts val="0"/>
                        </a:spcAft>
                      </a:pPr>
                      <a:r>
                        <a:rPr lang="en-US" sz="800" b="1"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Target Audience</a:t>
                      </a: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eaLnBrk="0" hangingPunct="0">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Medical Oncologists, Cancer Surgeons, Pathologists, Genetic Counselors, </a:t>
                      </a:r>
                    </a:p>
                    <a:p>
                      <a:pPr marL="0" marR="0" eaLnBrk="0" hangingPunct="0">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All Medical Staff</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602916432"/>
                  </a:ext>
                </a:extLst>
              </a:tr>
              <a:tr h="1245312">
                <a:tc>
                  <a:txBody>
                    <a:bodyPr/>
                    <a:lstStyle/>
                    <a:p>
                      <a:pPr marL="0" marR="0">
                        <a:lnSpc>
                          <a:spcPct val="106000"/>
                        </a:lnSpc>
                        <a:spcBef>
                          <a:spcPts val="0"/>
                        </a:spcBef>
                        <a:spcAft>
                          <a:spcPts val="0"/>
                        </a:spcAft>
                      </a:pPr>
                      <a:r>
                        <a:rPr lang="en-US" sz="800" b="1"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Objectives</a:t>
                      </a:r>
                      <a:r>
                        <a:rPr lang="en-US" sz="800"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 –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--Understand the multi-disciplinary nature of oncology precision medicine (OPM)   </a:t>
                      </a:r>
                    </a:p>
                    <a:p>
                      <a:pPr marL="0" marR="0" algn="just">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--Recognize the difficulties including pathology tissue, biomarker validation, and molecular ambiguity detection from testing results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--Appreciate the central importance of genetic counselors in the OPM process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6000"/>
                        </a:lnSpc>
                        <a:spcBef>
                          <a:spcPts val="0"/>
                        </a:spcBef>
                        <a:spcAft>
                          <a:spcPts val="0"/>
                        </a:spcAft>
                      </a:pPr>
                      <a:r>
                        <a:rPr lang="en-US" sz="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--Review examples of OPM clinical trials and real-world data generation to generate  progress and value in oncology</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031224444"/>
                  </a:ext>
                </a:extLst>
              </a:tr>
              <a:tr h="887373">
                <a:tc>
                  <a:txBody>
                    <a:bodyPr/>
                    <a:lstStyle/>
                    <a:p>
                      <a:pPr marL="0" marR="0">
                        <a:lnSpc>
                          <a:spcPct val="106000"/>
                        </a:lnSpc>
                        <a:spcBef>
                          <a:spcPts val="0"/>
                        </a:spcBef>
                        <a:spcAft>
                          <a:spcPts val="0"/>
                        </a:spcAft>
                      </a:pPr>
                      <a:r>
                        <a:rPr lang="en-US" sz="800" b="1"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Financial Support</a:t>
                      </a:r>
                      <a:r>
                        <a:rPr lang="en-US" sz="800"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 </a:t>
                      </a:r>
                      <a:r>
                        <a:rPr lang="en-US" sz="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Supported by an </a:t>
                      </a:r>
                      <a:r>
                        <a:rPr lang="en-US" sz="800" kern="1200" dirty="0">
                          <a:solidFill>
                            <a:schemeClr val="tx1"/>
                          </a:solidFill>
                          <a:effectLst/>
                          <a:latin typeface="+mn-lt"/>
                          <a:ea typeface="+mn-ea"/>
                          <a:cs typeface="+mn-cs"/>
                        </a:rPr>
                        <a:t>Unrestricted </a:t>
                      </a:r>
                      <a:r>
                        <a:rPr lang="en-US" sz="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Educational Grant From Schroeder Chair of Surgery Endowment Earnings Fund Through Aurora Health Care Foundation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6000"/>
                        </a:lnSpc>
                        <a:spcBef>
                          <a:spcPts val="0"/>
                        </a:spcBef>
                        <a:spcAft>
                          <a:spcPts val="0"/>
                        </a:spcAft>
                      </a:pPr>
                      <a:r>
                        <a:rPr lang="en-US" sz="800" b="1"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ADA Compliance</a:t>
                      </a:r>
                      <a:r>
                        <a:rPr lang="en-US" sz="800" kern="1200" dirty="0">
                          <a:solidFill>
                            <a:srgbClr val="2E75B6"/>
                          </a:solidFill>
                          <a:effectLst/>
                          <a:latin typeface="Calibri" panose="020F0502020204030204" pitchFamily="34" charset="0"/>
                          <a:ea typeface="Calibri" panose="020F0502020204030204" pitchFamily="34" charset="0"/>
                          <a:cs typeface="Calibri" panose="020F0502020204030204" pitchFamily="34" charset="0"/>
                        </a:rPr>
                        <a:t> </a:t>
                      </a:r>
                      <a:r>
                        <a:rPr lang="en-US" sz="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Aurora Health Care subscribes to the articles of Title III of the </a:t>
                      </a:r>
                    </a:p>
                    <a:p>
                      <a:pPr marL="0" marR="0">
                        <a:lnSpc>
                          <a:spcPct val="106000"/>
                        </a:lnSpc>
                        <a:spcBef>
                          <a:spcPts val="0"/>
                        </a:spcBef>
                        <a:spcAft>
                          <a:spcPts val="0"/>
                        </a:spcAft>
                      </a:pPr>
                      <a:r>
                        <a:rPr lang="en-US" sz="800" kern="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Americans with Disabilities Act of 1990.  Should you or anyone accompanying you require special assistance, contact </a:t>
                      </a:r>
                      <a:r>
                        <a:rPr lang="en-US" sz="800" u="sng" kern="1200" dirty="0">
                          <a:solidFill>
                            <a:srgbClr val="0000FF"/>
                          </a:solidFill>
                          <a:effectLst/>
                          <a:latin typeface="Calibri" panose="020F0502020204030204" pitchFamily="34" charset="0"/>
                          <a:ea typeface="Calibri" panose="020F0502020204030204" pitchFamily="34" charset="0"/>
                          <a:cs typeface="Calibri" panose="020F0502020204030204" pitchFamily="34" charset="0"/>
                        </a:rPr>
                        <a:t>laurel.landis@aah.org.</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099032065"/>
                  </a:ext>
                </a:extLst>
              </a:tr>
            </a:tbl>
          </a:graphicData>
        </a:graphic>
      </p:graphicFrame>
      <p:graphicFrame>
        <p:nvGraphicFramePr>
          <p:cNvPr id="3" name="Table 2">
            <a:extLst>
              <a:ext uri="{FF2B5EF4-FFF2-40B4-BE49-F238E27FC236}">
                <a16:creationId xmlns:a16="http://schemas.microsoft.com/office/drawing/2014/main" id="{FE8E2935-49BC-404B-923F-DC94474B5AD1}"/>
              </a:ext>
            </a:extLst>
          </p:cNvPr>
          <p:cNvGraphicFramePr>
            <a:graphicFrameLocks noGrp="1"/>
          </p:cNvGraphicFramePr>
          <p:nvPr>
            <p:extLst>
              <p:ext uri="{D42A27DB-BD31-4B8C-83A1-F6EECF244321}">
                <p14:modId xmlns:p14="http://schemas.microsoft.com/office/powerpoint/2010/main" val="1358537949"/>
              </p:ext>
            </p:extLst>
          </p:nvPr>
        </p:nvGraphicFramePr>
        <p:xfrm>
          <a:off x="438309" y="1295400"/>
          <a:ext cx="6895782" cy="4500051"/>
        </p:xfrm>
        <a:graphic>
          <a:graphicData uri="http://schemas.openxmlformats.org/drawingml/2006/table">
            <a:tbl>
              <a:tblPr firstRow="1" firstCol="1" bandRow="1"/>
              <a:tblGrid>
                <a:gridCol w="704691">
                  <a:extLst>
                    <a:ext uri="{9D8B030D-6E8A-4147-A177-3AD203B41FA5}">
                      <a16:colId xmlns:a16="http://schemas.microsoft.com/office/drawing/2014/main" val="988889134"/>
                    </a:ext>
                  </a:extLst>
                </a:gridCol>
                <a:gridCol w="6191091">
                  <a:extLst>
                    <a:ext uri="{9D8B030D-6E8A-4147-A177-3AD203B41FA5}">
                      <a16:colId xmlns:a16="http://schemas.microsoft.com/office/drawing/2014/main" val="2698233561"/>
                    </a:ext>
                  </a:extLst>
                </a:gridCol>
              </a:tblGrid>
              <a:tr h="0">
                <a:tc>
                  <a:txBody>
                    <a:bodyPr/>
                    <a:lstStyle/>
                    <a:p>
                      <a:pPr marL="0" marR="0">
                        <a:lnSpc>
                          <a:spcPct val="106000"/>
                        </a:lnSpc>
                        <a:spcBef>
                          <a:spcPts val="0"/>
                        </a:spcBef>
                        <a:spcAft>
                          <a:spcPts val="0"/>
                        </a:spcAft>
                      </a:pPr>
                      <a:r>
                        <a:rPr lang="en-US" sz="900" b="1" i="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Course Directors</a:t>
                      </a: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Michael A. Thompson, MD, PhD, FASCO</a:t>
                      </a:r>
                      <a:r>
                        <a:rPr lang="en-US" sz="900"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Medical Co-Director, Oncology Precision Medicine Program,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Advocate Aurora Health </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Mary Walters, PharmD, BCOP  </a:t>
                      </a:r>
                      <a:r>
                        <a:rPr lang="en-US" sz="900" i="0" kern="1200" dirty="0">
                          <a:solidFill>
                            <a:schemeClr val="tx1"/>
                          </a:solidFill>
                          <a:effectLst/>
                          <a:latin typeface="+mn-lt"/>
                          <a:ea typeface="+mn-ea"/>
                          <a:cs typeface="+mn-cs"/>
                        </a:rPr>
                        <a:t>Co-Director, Oncology Precision Medicine Program, Advocate Aurora Health </a:t>
                      </a:r>
                    </a:p>
                    <a:p>
                      <a:pPr marL="0" marR="0">
                        <a:lnSpc>
                          <a:spcPct val="100000"/>
                        </a:lnSpc>
                        <a:spcBef>
                          <a:spcPts val="0"/>
                        </a:spcBef>
                        <a:spcAft>
                          <a:spcPts val="0"/>
                        </a:spcAft>
                      </a:pPr>
                      <a:r>
                        <a:rPr lang="en-US" sz="900" b="1" i="0" kern="1200" dirty="0">
                          <a:solidFill>
                            <a:srgbClr val="7030A0"/>
                          </a:solidFill>
                          <a:effectLst/>
                          <a:latin typeface="Calibri" panose="020F0502020204030204" pitchFamily="34" charset="0"/>
                          <a:ea typeface="Calibri" panose="020F0502020204030204" pitchFamily="34" charset="0"/>
                          <a:cs typeface="Arial" panose="020B0604020202020204" pitchFamily="34" charset="0"/>
                        </a:rPr>
                        <a:t>James Weese, MD, FACS</a:t>
                      </a:r>
                      <a:r>
                        <a:rPr lang="en-US" sz="900" i="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Vice President of Aurora Cancer Care,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Advocate Aurora Health </a:t>
                      </a:r>
                      <a:endParaRPr lang="en-US" sz="900" i="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52675" marR="52675" marT="9406"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34916518"/>
                  </a:ext>
                </a:extLst>
              </a:tr>
              <a:tr h="76954">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8:00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Program Overview by </a:t>
                      </a: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Michael A. Thompson, MD, PhD, FASCO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nchor="b">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73747148"/>
                  </a:ext>
                </a:extLst>
              </a:tr>
              <a:tr h="527138">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8:05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Implementing OPM &amp; Genetics at a Large Health System   </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b="1" i="0" dirty="0">
                          <a:solidFill>
                            <a:srgbClr val="7030A0"/>
                          </a:solidFill>
                          <a:effectLst/>
                          <a:latin typeface="Calibri" panose="020F0502020204030204" pitchFamily="34" charset="0"/>
                          <a:cs typeface="Arial" panose="020B0604020202020204" pitchFamily="34" charset="0"/>
                        </a:rPr>
                        <a:t>Kristen Hanson, MS, CGC   </a:t>
                      </a:r>
                      <a:r>
                        <a:rPr lang="en-US" sz="900" b="0" i="0" dirty="0">
                          <a:solidFill>
                            <a:srgbClr val="000000"/>
                          </a:solidFill>
                          <a:effectLst/>
                          <a:latin typeface="Calibri" panose="020F0502020204030204" pitchFamily="34" charset="0"/>
                          <a:cs typeface="Arial" panose="020B0604020202020204" pitchFamily="34" charset="0"/>
                        </a:rPr>
                        <a:t>Genetic Counselor Sr, Genomic Medicine,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Advocate Aurora Health </a:t>
                      </a:r>
                      <a:endParaRPr lang="en-US" sz="900" b="0" i="0" dirty="0">
                        <a:solidFill>
                          <a:srgbClr val="000000"/>
                        </a:solidFill>
                        <a:effectLst/>
                        <a:latin typeface="Calibri" panose="020F0502020204030204" pitchFamily="34" charset="0"/>
                        <a:cs typeface="Arial" panose="020B0604020202020204" pitchFamily="34" charset="0"/>
                      </a:endParaRP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b="1" i="0" dirty="0">
                          <a:solidFill>
                            <a:srgbClr val="7030A0"/>
                          </a:solidFill>
                          <a:latin typeface="+mn-lt"/>
                          <a:ea typeface="Calibri" panose="020F0502020204030204" pitchFamily="34" charset="0"/>
                          <a:cs typeface="Times New Roman" panose="02020603050405020304" pitchFamily="18" charset="0"/>
                        </a:rPr>
                        <a:t>Mary Jo Luser, RN, OCN, CCRP  </a:t>
                      </a:r>
                      <a:r>
                        <a:rPr lang="en-US" sz="900" i="0" dirty="0">
                          <a:latin typeface="+mn-lt"/>
                          <a:ea typeface="Calibri" panose="020F0502020204030204" pitchFamily="34" charset="0"/>
                          <a:cs typeface="Times New Roman" panose="02020603050405020304" pitchFamily="18" charset="0"/>
                        </a:rPr>
                        <a:t>Research Coordinator</a:t>
                      </a:r>
                      <a:r>
                        <a:rPr lang="en-US" sz="900" i="0" dirty="0">
                          <a:latin typeface="+mn-lt"/>
                        </a:rPr>
                        <a:t>, Aurora Cancer Care,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Advocate Aurora Health </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Michael P. Mullane, MD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Medical Director, Hereditary Cancer Prevention and Management Center, Advocate Aurora Health                       </a:t>
                      </a:r>
                      <a:r>
                        <a:rPr lang="en-US" sz="900" b="0" i="0" dirty="0">
                          <a:solidFill>
                            <a:srgbClr val="000000"/>
                          </a:solidFill>
                          <a:effectLst/>
                          <a:latin typeface="+mn-lt"/>
                          <a:ea typeface="Calibri" panose="020F0502020204030204" pitchFamily="34" charset="0"/>
                          <a:cs typeface="Arial" panose="020B0604020202020204" pitchFamily="34" charset="0"/>
                        </a:rPr>
                        <a:t> </a:t>
                      </a:r>
                    </a:p>
                    <a:p>
                      <a:pPr marL="0" marR="0" lvl="0" indent="0" algn="l" defTabSz="1018824" rtl="0" eaLnBrk="1" fontAlgn="auto" latinLnBrk="0" hangingPunct="1">
                        <a:lnSpc>
                          <a:spcPct val="107000"/>
                        </a:lnSpc>
                        <a:spcBef>
                          <a:spcPts val="0"/>
                        </a:spcBef>
                        <a:spcAft>
                          <a:spcPts val="0"/>
                        </a:spcAft>
                        <a:buClrTx/>
                        <a:buSzTx/>
                        <a:buFontTx/>
                        <a:buNone/>
                        <a:tabLst/>
                        <a:defRPr/>
                      </a:pPr>
                      <a:r>
                        <a:rPr lang="en-US" sz="900" b="1" i="0" dirty="0">
                          <a:solidFill>
                            <a:srgbClr val="7030A0"/>
                          </a:solidFill>
                          <a:effectLst/>
                          <a:latin typeface="+mn-lt"/>
                          <a:ea typeface="Calibri" panose="020F0502020204030204" pitchFamily="34" charset="0"/>
                          <a:cs typeface="Arial" panose="020B0604020202020204" pitchFamily="34" charset="0"/>
                        </a:rPr>
                        <a:t>Antony Ruggeri, MD  </a:t>
                      </a:r>
                      <a:r>
                        <a:rPr lang="en-US" sz="900" i="0" dirty="0">
                          <a:latin typeface="+mn-lt"/>
                        </a:rPr>
                        <a:t>Medical Oncologist, Aurora Cancer Care, </a:t>
                      </a:r>
                      <a:r>
                        <a:rPr lang="en-US" sz="900" b="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Advocate Aurora Health </a:t>
                      </a:r>
                    </a:p>
                    <a:p>
                      <a:pPr marL="0" marR="0" lvl="0" indent="0" algn="l" defTabSz="1018824" rtl="0" eaLnBrk="1" fontAlgn="auto" latinLnBrk="0" hangingPunct="1">
                        <a:lnSpc>
                          <a:spcPct val="107000"/>
                        </a:lnSpc>
                        <a:spcBef>
                          <a:spcPts val="0"/>
                        </a:spcBef>
                        <a:spcAft>
                          <a:spcPts val="0"/>
                        </a:spcAft>
                        <a:buClrTx/>
                        <a:buSzTx/>
                        <a:buFontTx/>
                        <a:buNone/>
                        <a:tabLst/>
                        <a:defRPr/>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Mary Walters, PharmD, BCOP </a:t>
                      </a: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384750894"/>
                  </a:ext>
                </a:extLst>
              </a:tr>
              <a:tr h="0">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8:50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Role of the Molecular Pathologist in OPM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Alicia M Hunt, MD</a:t>
                      </a:r>
                      <a:r>
                        <a:rPr lang="en-US" sz="900"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en-US" sz="900" i="0" dirty="0">
                          <a:solidFill>
                            <a:srgbClr val="333333"/>
                          </a:solidFill>
                          <a:effectLst/>
                          <a:latin typeface="Calibri" panose="020F0502020204030204" pitchFamily="34" charset="0"/>
                          <a:ea typeface="Calibri" panose="020F0502020204030204" pitchFamily="34" charset="0"/>
                          <a:cs typeface="Helvetica" panose="020B0604020202020204" pitchFamily="34" charset="0"/>
                        </a:rPr>
                        <a:t>Anatomic &amp; Clinical Pathology</a:t>
                      </a:r>
                      <a:r>
                        <a:rPr lang="en-US" sz="1100" i="0" dirty="0">
                          <a:effectLst/>
                          <a:latin typeface="Calibri" panose="020F0502020204030204" pitchFamily="34" charset="0"/>
                          <a:ea typeface="Calibri" panose="020F0502020204030204" pitchFamily="34" charset="0"/>
                          <a:cs typeface="Calibri" panose="020F0502020204030204" pitchFamily="34" charset="0"/>
                        </a:rPr>
                        <a:t>,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Advocate Aurora Health</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75822175"/>
                  </a:ext>
                </a:extLst>
              </a:tr>
              <a:tr h="324221">
                <a:tc>
                  <a:txBody>
                    <a:bodyPr/>
                    <a:lstStyle/>
                    <a:p>
                      <a:pPr marL="0" marR="0">
                        <a:lnSpc>
                          <a:spcPct val="106000"/>
                        </a:lnSpc>
                        <a:spcBef>
                          <a:spcPts val="0"/>
                        </a:spcBef>
                        <a:spcAft>
                          <a:spcPts val="0"/>
                        </a:spcAft>
                      </a:pPr>
                      <a:r>
                        <a:rPr lang="en-US" sz="900" i="1" dirty="0">
                          <a:effectLst/>
                          <a:latin typeface="Calibri" panose="020F0502020204030204" pitchFamily="34" charset="0"/>
                          <a:ea typeface="Times New Roman" panose="02020603050405020304" pitchFamily="18" charset="0"/>
                          <a:cs typeface="Arial" panose="020B0604020202020204" pitchFamily="34" charset="0"/>
                        </a:rPr>
                        <a:t>9:10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Biomarker Validation</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Dan Hayes, MD, FACP, FASCO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Clinical Director of the Breast Oncology Program, University of Michigan</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66543237"/>
                  </a:ext>
                </a:extLst>
              </a:tr>
              <a:tr h="179058">
                <a:tc>
                  <a:txBody>
                    <a:bodyPr/>
                    <a:lstStyle/>
                    <a:p>
                      <a:pPr marL="0" marR="0">
                        <a:lnSpc>
                          <a:spcPct val="106000"/>
                        </a:lnSpc>
                        <a:spcBef>
                          <a:spcPts val="0"/>
                        </a:spcBef>
                        <a:spcAft>
                          <a:spcPts val="0"/>
                        </a:spcAft>
                      </a:pPr>
                      <a:r>
                        <a:rPr lang="en-US" sz="900" i="1" dirty="0">
                          <a:effectLst/>
                          <a:latin typeface="Calibri" panose="020F0502020204030204" pitchFamily="34" charset="0"/>
                          <a:ea typeface="Times New Roman" panose="02020603050405020304" pitchFamily="18" charset="0"/>
                          <a:cs typeface="Arial" panose="020B0604020202020204" pitchFamily="34" charset="0"/>
                        </a:rPr>
                        <a:t>9:30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kern="1200" dirty="0">
                          <a:solidFill>
                            <a:schemeClr val="tx1"/>
                          </a:solidFill>
                          <a:effectLst/>
                          <a:latin typeface="+mj-lt"/>
                          <a:ea typeface="+mn-ea"/>
                          <a:cs typeface="+mn-cs"/>
                        </a:rPr>
                        <a:t>Navigating PD-1/PDL-1 Testing &amp; Interpretation</a:t>
                      </a:r>
                    </a:p>
                    <a:p>
                      <a:pPr marL="0" marR="0">
                        <a:lnSpc>
                          <a:spcPct val="107000"/>
                        </a:lnSpc>
                        <a:spcBef>
                          <a:spcPts val="0"/>
                        </a:spcBef>
                        <a:spcAft>
                          <a:spcPts val="0"/>
                        </a:spcAft>
                      </a:pPr>
                      <a:r>
                        <a:rPr lang="en-US" sz="900" b="1" i="0" dirty="0">
                          <a:solidFill>
                            <a:srgbClr val="7030A0"/>
                          </a:solidFill>
                          <a:effectLst/>
                          <a:latin typeface="+mj-lt"/>
                          <a:ea typeface="Calibri" panose="020F0502020204030204" pitchFamily="34" charset="0"/>
                          <a:cs typeface="Arial" panose="020B0604020202020204" pitchFamily="34" charset="0"/>
                        </a:rPr>
                        <a:t>Frank Zuehl MD  </a:t>
                      </a:r>
                      <a:r>
                        <a:rPr lang="en-US" sz="900" i="0" dirty="0">
                          <a:solidFill>
                            <a:srgbClr val="333333"/>
                          </a:solidFill>
                          <a:effectLst/>
                          <a:latin typeface="Calibri" panose="020F0502020204030204" pitchFamily="34" charset="0"/>
                          <a:ea typeface="Calibri" panose="020F0502020204030204" pitchFamily="34" charset="0"/>
                          <a:cs typeface="Helvetica" panose="020B0604020202020204" pitchFamily="34" charset="0"/>
                        </a:rPr>
                        <a:t>Anatomic &amp; Clinical Pathology</a:t>
                      </a:r>
                      <a:r>
                        <a:rPr lang="en-US" sz="1100" i="0" dirty="0">
                          <a:effectLst/>
                          <a:latin typeface="Calibri" panose="020F0502020204030204" pitchFamily="34" charset="0"/>
                          <a:ea typeface="Calibri" panose="020F0502020204030204" pitchFamily="34" charset="0"/>
                          <a:cs typeface="Calibri" panose="020F0502020204030204" pitchFamily="34" charset="0"/>
                        </a:rPr>
                        <a:t>,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Advocate Aurora Health</a:t>
                      </a:r>
                      <a:endParaRPr lang="en-US" sz="900" i="0" kern="1200" dirty="0">
                        <a:solidFill>
                          <a:schemeClr val="tx1"/>
                        </a:solidFill>
                        <a:effectLst/>
                        <a:latin typeface="+mj-lt"/>
                        <a:ea typeface="+mn-ea"/>
                        <a:cs typeface="+mn-cs"/>
                      </a:endParaRP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95320526"/>
                  </a:ext>
                </a:extLst>
              </a:tr>
              <a:tr h="269272">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9:50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Implementing OPM in a Clinical Trial – HCRN BRE12-158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Milan Radovich, PhD  </a:t>
                      </a:r>
                      <a:r>
                        <a:rPr lang="en-GB"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Co-Director of the IU Health Precision Genomics Program, IU Health Vice- President for Oncology Genomics</a:t>
                      </a:r>
                      <a:endParaRPr lang="en-US" sz="1100" i="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82213"/>
                  </a:ext>
                </a:extLst>
              </a:tr>
              <a:tr h="0">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10:10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NCI </a:t>
                      </a:r>
                      <a:r>
                        <a:rPr lang="en-US" sz="900" b="1" i="0" kern="1200" dirty="0">
                          <a:solidFill>
                            <a:schemeClr val="tx1"/>
                          </a:solidFill>
                          <a:effectLst/>
                          <a:latin typeface="Calibri" panose="020F0502020204030204" pitchFamily="34" charset="0"/>
                          <a:ea typeface="+mn-ea"/>
                          <a:cs typeface="Calibri" panose="020F0502020204030204" pitchFamily="34" charset="0"/>
                        </a:rPr>
                        <a:t>Molecular Analysis for Therapy Choice (</a:t>
                      </a:r>
                      <a:r>
                        <a:rPr lang="en-US" sz="9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MATCH) </a:t>
                      </a: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and v2.0, </a:t>
                      </a:r>
                      <a:r>
                        <a:rPr lang="en-US" sz="900" b="1" i="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iMATCH</a:t>
                      </a: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Combo MATCH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Peter O’Dwyer, MD  </a:t>
                      </a:r>
                      <a:r>
                        <a:rPr lang="en-US" sz="900"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Co-chair ECOG-ACRIN</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62792387"/>
                  </a:ext>
                </a:extLst>
              </a:tr>
              <a:tr h="108759">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10:30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nSpc>
                          <a:spcPct val="106000"/>
                        </a:lnSpc>
                        <a:spcBef>
                          <a:spcPts val="0"/>
                        </a:spcBef>
                        <a:spcAft>
                          <a:spcPts val="0"/>
                        </a:spcAft>
                      </a:pPr>
                      <a:r>
                        <a:rPr lang="en-US" sz="900" b="1" i="0" kern="1200">
                          <a:effectLst/>
                          <a:latin typeface="Calibri" panose="020F0502020204030204" pitchFamily="34" charset="0"/>
                          <a:ea typeface="Times New Roman" panose="02020603050405020304" pitchFamily="18" charset="0"/>
                          <a:cs typeface="Arial" panose="020B0604020202020204" pitchFamily="34" charset="0"/>
                        </a:rPr>
                        <a:t>Exhibit Time</a:t>
                      </a:r>
                      <a:endParaRPr lang="en-US" sz="1100" i="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674612393"/>
                  </a:ext>
                </a:extLst>
              </a:tr>
              <a:tr h="292045">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10:45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ASCO-TAPUR: Testing the Use of Food &amp; Drug Administration (FDA) Approved Drugs That Target a Specific Abnormality in a Tumor Gene in People with Advanced Stage Cancer</a:t>
                      </a: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Edward S. Kim, MD , MBA  </a:t>
                      </a:r>
                      <a:r>
                        <a:rPr lang="en-US" sz="900" b="0" i="0" dirty="0">
                          <a:solidFill>
                            <a:schemeClr val="tx1"/>
                          </a:solidFill>
                          <a:effectLst/>
                          <a:latin typeface="Calibri" panose="020F0502020204030204" pitchFamily="34" charset="0"/>
                          <a:ea typeface="Calibri" panose="020F0502020204030204" pitchFamily="34" charset="0"/>
                          <a:cs typeface="Arial" panose="020B0604020202020204" pitchFamily="34" charset="0"/>
                        </a:rPr>
                        <a:t>Physician-In-Chief, City of Hope OC; </a:t>
                      </a:r>
                      <a:r>
                        <a:rPr lang="en-US" sz="900" b="0" i="0" kern="1200" dirty="0">
                          <a:solidFill>
                            <a:schemeClr val="tx1"/>
                          </a:solidFill>
                          <a:effectLst/>
                          <a:latin typeface="Calibri" panose="020F0502020204030204" pitchFamily="34" charset="0"/>
                          <a:ea typeface="+mn-ea"/>
                          <a:cs typeface="Calibri" panose="020F0502020204030204" pitchFamily="34" charset="0"/>
                        </a:rPr>
                        <a:t>Immediate Past Chair, ASCO TAPUR Steering Committee</a:t>
                      </a:r>
                      <a:endParaRPr lang="en-US" sz="9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27317598"/>
                  </a:ext>
                </a:extLst>
              </a:tr>
              <a:tr h="314930">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11:05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kern="1200" dirty="0">
                          <a:solidFill>
                            <a:schemeClr val="tx1"/>
                          </a:solidFill>
                          <a:effectLst/>
                          <a:latin typeface="Calibri" panose="020F0502020204030204" pitchFamily="34" charset="0"/>
                          <a:ea typeface="+mn-ea"/>
                          <a:cs typeface="Calibri" panose="020F0502020204030204" pitchFamily="34" charset="0"/>
                        </a:rPr>
                        <a:t>Navigating Real World Data </a:t>
                      </a: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Thomas D. Brown, MD  </a:t>
                      </a:r>
                      <a:r>
                        <a:rPr lang="en-US" sz="9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Chief Medical Officer, Syapse</a:t>
                      </a:r>
                    </a:p>
                  </a:txBody>
                  <a:tcPr marL="52675" marR="52675" marT="9406"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4685670"/>
                  </a:ext>
                </a:extLst>
              </a:tr>
              <a:tr h="216862">
                <a:tc>
                  <a:txBody>
                    <a:bodyPr/>
                    <a:lstStyle/>
                    <a:p>
                      <a:pPr marL="0" marR="0" eaLnBrk="0" hangingPunct="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11:25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Value in Oncology Precision Medicine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James Weese, MD, FACS   </a:t>
                      </a:r>
                      <a:r>
                        <a:rPr lang="en-US" sz="900" i="0" kern="1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75671918"/>
                  </a:ext>
                </a:extLst>
              </a:tr>
              <a:tr h="111945">
                <a:tc>
                  <a:txBody>
                    <a:bodyPr/>
                    <a:lstStyle/>
                    <a:p>
                      <a:pPr marL="0" marR="0" eaLnBrk="0" hangingPunct="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11:45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eaLnBrk="0" hangingPunct="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Q&amp;A with Speakers</a:t>
                      </a:r>
                      <a:endParaRPr lang="en-US" sz="1100" i="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30774182"/>
                  </a:ext>
                </a:extLst>
              </a:tr>
              <a:tr h="109503">
                <a:tc>
                  <a:txBody>
                    <a:bodyPr/>
                    <a:lstStyle/>
                    <a:p>
                      <a:pPr marL="0" marR="0">
                        <a:lnSpc>
                          <a:spcPct val="106000"/>
                        </a:lnSpc>
                        <a:spcBef>
                          <a:spcPts val="0"/>
                        </a:spcBef>
                        <a:spcAft>
                          <a:spcPts val="0"/>
                        </a:spcAft>
                      </a:pPr>
                      <a:r>
                        <a:rPr lang="en-US" sz="900" i="1" kern="1200" dirty="0">
                          <a:effectLst/>
                          <a:latin typeface="Calibri" panose="020F0502020204030204" pitchFamily="34" charset="0"/>
                          <a:ea typeface="Times New Roman" panose="02020603050405020304" pitchFamily="18" charset="0"/>
                          <a:cs typeface="Calibri" panose="020F0502020204030204" pitchFamily="34" charset="0"/>
                        </a:rPr>
                        <a:t>12:00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b="1" i="0" dirty="0">
                          <a:solidFill>
                            <a:srgbClr val="000000"/>
                          </a:solidFill>
                          <a:effectLst/>
                          <a:latin typeface="Calibri" panose="020F0502020204030204" pitchFamily="34" charset="0"/>
                          <a:ea typeface="Calibri" panose="020F0502020204030204" pitchFamily="34" charset="0"/>
                          <a:cs typeface="Arial" panose="020B0604020202020204" pitchFamily="34" charset="0"/>
                        </a:rPr>
                        <a:t>Wrap up by </a:t>
                      </a:r>
                      <a:r>
                        <a:rPr lang="en-US" sz="900" b="1" i="0" dirty="0">
                          <a:solidFill>
                            <a:srgbClr val="7030A0"/>
                          </a:solidFill>
                          <a:effectLst/>
                          <a:latin typeface="Calibri" panose="020F0502020204030204" pitchFamily="34" charset="0"/>
                          <a:ea typeface="Calibri" panose="020F0502020204030204" pitchFamily="34" charset="0"/>
                          <a:cs typeface="Arial" panose="020B0604020202020204" pitchFamily="34" charset="0"/>
                        </a:rPr>
                        <a:t>Michael A. Thompson, MD, PhD, FASCO </a:t>
                      </a:r>
                      <a:endParaRPr lang="en-US" sz="1100" i="0" dirty="0">
                        <a:effectLst/>
                        <a:latin typeface="Calibri" panose="020F0502020204030204" pitchFamily="34" charset="0"/>
                        <a:ea typeface="Calibri" panose="020F0502020204030204" pitchFamily="34" charset="0"/>
                        <a:cs typeface="Calibri" panose="020F0502020204030204" pitchFamily="34" charset="0"/>
                      </a:endParaRPr>
                    </a:p>
                  </a:txBody>
                  <a:tcPr marL="52675" marR="52675" marT="9406"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53862392"/>
                  </a:ext>
                </a:extLst>
              </a:tr>
            </a:tbl>
          </a:graphicData>
        </a:graphic>
      </p:graphicFrame>
      <p:graphicFrame>
        <p:nvGraphicFramePr>
          <p:cNvPr id="14" name="Table 13">
            <a:extLst>
              <a:ext uri="{FF2B5EF4-FFF2-40B4-BE49-F238E27FC236}">
                <a16:creationId xmlns:a16="http://schemas.microsoft.com/office/drawing/2014/main" id="{160F3D0A-2633-4BC6-ABC7-ACA7AF229F5A}"/>
              </a:ext>
            </a:extLst>
          </p:cNvPr>
          <p:cNvGraphicFramePr>
            <a:graphicFrameLocks noGrp="1"/>
          </p:cNvGraphicFramePr>
          <p:nvPr>
            <p:extLst>
              <p:ext uri="{D42A27DB-BD31-4B8C-83A1-F6EECF244321}">
                <p14:modId xmlns:p14="http://schemas.microsoft.com/office/powerpoint/2010/main" val="513560528"/>
              </p:ext>
            </p:extLst>
          </p:nvPr>
        </p:nvGraphicFramePr>
        <p:xfrm>
          <a:off x="3886200" y="6640830"/>
          <a:ext cx="3733800" cy="2884170"/>
        </p:xfrm>
        <a:graphic>
          <a:graphicData uri="http://schemas.openxmlformats.org/drawingml/2006/table">
            <a:tbl>
              <a:tblPr firstRow="1" firstCol="1" bandRow="1"/>
              <a:tblGrid>
                <a:gridCol w="3733800">
                  <a:extLst>
                    <a:ext uri="{9D8B030D-6E8A-4147-A177-3AD203B41FA5}">
                      <a16:colId xmlns:a16="http://schemas.microsoft.com/office/drawing/2014/main" val="4242884362"/>
                    </a:ext>
                  </a:extLst>
                </a:gridCol>
              </a:tblGrid>
              <a:tr h="672293">
                <a:tc>
                  <a:txBody>
                    <a:bodyPr/>
                    <a:lstStyle/>
                    <a:p>
                      <a:r>
                        <a:rPr lang="en-US" sz="800" b="1" u="sng" kern="1200" dirty="0">
                          <a:solidFill>
                            <a:schemeClr val="tx1"/>
                          </a:solidFill>
                          <a:effectLst/>
                          <a:latin typeface="+mn-lt"/>
                          <a:ea typeface="+mn-ea"/>
                          <a:cs typeface="+mn-cs"/>
                        </a:rPr>
                        <a:t>Accreditation Statement</a:t>
                      </a:r>
                      <a:endParaRPr lang="en-US" sz="800" b="1"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Advocate Aurora Health is accredited by the Accreditation Council for Continuing Medical Education (ACCME) to provide continuing medical education for physicians.</a:t>
                      </a:r>
                    </a:p>
                    <a:p>
                      <a:endParaRPr lang="en-US" sz="800" kern="1200" dirty="0">
                        <a:solidFill>
                          <a:schemeClr val="tx1"/>
                        </a:solidFill>
                        <a:effectLst/>
                        <a:latin typeface="+mn-lt"/>
                        <a:ea typeface="+mn-ea"/>
                        <a:cs typeface="+mn-cs"/>
                      </a:endParaRPr>
                    </a:p>
                    <a:p>
                      <a:pPr marL="0" marR="0" lvl="0" indent="0" algn="l" defTabSz="1018824" rtl="0" eaLnBrk="1" fontAlgn="auto" latinLnBrk="0" hangingPunct="1">
                        <a:lnSpc>
                          <a:spcPct val="100000"/>
                        </a:lnSpc>
                        <a:spcBef>
                          <a:spcPts val="0"/>
                        </a:spcBef>
                        <a:spcAft>
                          <a:spcPts val="0"/>
                        </a:spcAft>
                        <a:buClrTx/>
                        <a:buSzTx/>
                        <a:buFontTx/>
                        <a:buNone/>
                        <a:tabLst/>
                        <a:defRPr/>
                      </a:pPr>
                      <a:r>
                        <a:rPr lang="en-US" sz="800" b="1" u="sng" kern="1200" dirty="0">
                          <a:solidFill>
                            <a:schemeClr val="tx1"/>
                          </a:solidFill>
                          <a:effectLst/>
                          <a:latin typeface="+mn-lt"/>
                          <a:ea typeface="+mn-ea"/>
                          <a:cs typeface="+mn-cs"/>
                        </a:rPr>
                        <a:t>Credit Designation Statement</a:t>
                      </a:r>
                      <a:r>
                        <a:rPr lang="en-US" sz="800" b="1" kern="1200" dirty="0">
                          <a:solidFill>
                            <a:srgbClr val="7030A0"/>
                          </a:solidFill>
                          <a:effectLst/>
                          <a:latin typeface="+mn-lt"/>
                          <a:ea typeface="Times New Roman" panose="02020603050405020304" pitchFamily="18" charset="0"/>
                          <a:cs typeface="Calibri" panose="020F0502020204030204" pitchFamily="34" charset="0"/>
                        </a:rPr>
                        <a:t> </a:t>
                      </a:r>
                      <a:r>
                        <a:rPr lang="en-US" sz="800" b="1" kern="1200" dirty="0">
                          <a:solidFill>
                            <a:schemeClr val="tx1"/>
                          </a:solidFill>
                          <a:effectLst/>
                          <a:latin typeface="+mn-lt"/>
                          <a:ea typeface="+mn-ea"/>
                          <a:cs typeface="+mn-cs"/>
                        </a:rPr>
                        <a:t>   </a:t>
                      </a:r>
                      <a:r>
                        <a:rPr lang="en-US" sz="800" kern="1200" dirty="0">
                          <a:solidFill>
                            <a:schemeClr val="tx1"/>
                          </a:solidFill>
                          <a:effectLst/>
                          <a:latin typeface="+mn-lt"/>
                          <a:ea typeface="+mn-ea"/>
                          <a:cs typeface="+mn-cs"/>
                        </a:rPr>
                        <a:t>Advocate Aurora Health designates this live activity for a maximum of 3.75 </a:t>
                      </a:r>
                      <a:r>
                        <a:rPr lang="en-US" sz="800" i="1" kern="1200" dirty="0">
                          <a:solidFill>
                            <a:schemeClr val="tx1"/>
                          </a:solidFill>
                          <a:effectLst/>
                          <a:latin typeface="+mn-lt"/>
                          <a:ea typeface="+mn-ea"/>
                          <a:cs typeface="+mn-cs"/>
                        </a:rPr>
                        <a:t>AMA PRA Category 1 credit(s)™</a:t>
                      </a:r>
                      <a:r>
                        <a:rPr lang="en-US" sz="800" kern="1200" dirty="0">
                          <a:solidFill>
                            <a:schemeClr val="tx1"/>
                          </a:solidFill>
                          <a:effectLst/>
                          <a:latin typeface="+mn-lt"/>
                          <a:ea typeface="+mn-ea"/>
                          <a:cs typeface="+mn-cs"/>
                        </a:rPr>
                        <a:t>. Physicians should claim only the credit commensurate with the extent of their participation in the activity.</a:t>
                      </a:r>
                    </a:p>
                    <a:p>
                      <a:r>
                        <a:rPr lang="en-US" sz="800" kern="1200" dirty="0">
                          <a:solidFill>
                            <a:schemeClr val="tx1"/>
                          </a:solidFill>
                          <a:effectLst/>
                          <a:latin typeface="+mn-lt"/>
                          <a:ea typeface="+mn-ea"/>
                          <a:cs typeface="+mn-cs"/>
                        </a:rPr>
                        <a:t> </a:t>
                      </a:r>
                    </a:p>
                    <a:p>
                      <a:r>
                        <a:rPr lang="en-US" sz="800" b="1" u="sng" kern="1200" dirty="0">
                          <a:solidFill>
                            <a:schemeClr val="tx1"/>
                          </a:solidFill>
                          <a:effectLst/>
                          <a:latin typeface="+mn-lt"/>
                          <a:ea typeface="+mn-ea"/>
                          <a:cs typeface="+mn-cs"/>
                        </a:rPr>
                        <a:t>ABIM MOC Part II Credit Recognition Statement</a:t>
                      </a:r>
                      <a:endParaRPr lang="en-US" sz="800" b="1" kern="1200" dirty="0">
                        <a:solidFill>
                          <a:schemeClr val="tx1"/>
                        </a:solidFill>
                        <a:effectLst/>
                        <a:latin typeface="+mn-lt"/>
                        <a:ea typeface="+mn-ea"/>
                        <a:cs typeface="+mn-cs"/>
                      </a:endParaRPr>
                    </a:p>
                    <a:p>
                      <a:r>
                        <a:rPr lang="en-US" sz="800" kern="1200" dirty="0">
                          <a:solidFill>
                            <a:schemeClr val="tx1"/>
                          </a:solidFill>
                          <a:effectLst/>
                          <a:latin typeface="+mn-lt"/>
                          <a:ea typeface="+mn-ea"/>
                          <a:cs typeface="+mn-cs"/>
                        </a:rPr>
                        <a:t>Successful completion of this CME activity, which includes participation in the evaluation component, enables the participant to earn up to 3.75 MOC points in the American Board of Internal Medicine’s (ABIM) Maintenance of Certification (MOC) program. Participants will earn MOC points equivalent to the amount of CME credits claimed for the activity. It is the CME activity provider’s responsibility to submit participant completion information to ACCME for the purpose of granting ABIM MOC credit.</a:t>
                      </a:r>
                    </a:p>
                    <a:p>
                      <a:endParaRPr lang="en-US" sz="800" kern="1200" dirty="0">
                        <a:solidFill>
                          <a:schemeClr val="tx1"/>
                        </a:solidFill>
                        <a:effectLst/>
                        <a:latin typeface="+mn-lt"/>
                        <a:ea typeface="+mn-ea"/>
                        <a:cs typeface="+mn-cs"/>
                      </a:endParaRPr>
                    </a:p>
                    <a:p>
                      <a:pPr marL="0" marR="0" lvl="0" indent="0" algn="l" defTabSz="1018824" rtl="0" eaLnBrk="1" fontAlgn="auto" latinLnBrk="0" hangingPunct="1">
                        <a:lnSpc>
                          <a:spcPct val="100000"/>
                        </a:lnSpc>
                        <a:spcBef>
                          <a:spcPts val="0"/>
                        </a:spcBef>
                        <a:spcAft>
                          <a:spcPts val="0"/>
                        </a:spcAft>
                        <a:buClrTx/>
                        <a:buSzTx/>
                        <a:buFontTx/>
                        <a:buNone/>
                        <a:tabLst/>
                        <a:defRPr/>
                      </a:pPr>
                      <a:r>
                        <a:rPr lang="en-US" sz="800" b="1" kern="1200" dirty="0">
                          <a:solidFill>
                            <a:schemeClr val="tx1"/>
                          </a:solidFill>
                          <a:effectLst/>
                          <a:latin typeface="+mn-lt"/>
                          <a:ea typeface="+mn-ea"/>
                          <a:cs typeface="+mn-cs"/>
                        </a:rPr>
                        <a:t>Disclosure</a:t>
                      </a:r>
                    </a:p>
                    <a:p>
                      <a:pPr marL="0" marR="0" lvl="0" indent="0" algn="l" defTabSz="1018824"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effectLst/>
                          <a:latin typeface="+mn-lt"/>
                          <a:ea typeface="+mn-ea"/>
                          <a:cs typeface="+mn-cs"/>
                        </a:rPr>
                        <a:t>Acknowledgement of all disclosures, i.e., nothing to disclose or the existence of relevant financial relationships, will be made at the activity. Conflicts of interest will be identified and resolved prior to the activity. </a:t>
                      </a:r>
                    </a:p>
                    <a:p>
                      <a:endParaRPr lang="en-US" sz="1000" kern="1200" dirty="0">
                        <a:solidFill>
                          <a:schemeClr val="tx1"/>
                        </a:solidFill>
                        <a:effectLst/>
                        <a:latin typeface="+mn-lt"/>
                        <a:ea typeface="+mn-ea"/>
                        <a:cs typeface="+mn-cs"/>
                      </a:endParaRPr>
                    </a:p>
                    <a:p>
                      <a:pPr marL="0" marR="0" algn="l">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484918843"/>
                  </a:ext>
                </a:extLst>
              </a:tr>
            </a:tbl>
          </a:graphicData>
        </a:graphic>
      </p:graphicFrame>
      <p:pic>
        <p:nvPicPr>
          <p:cNvPr id="8" name="Picture 7">
            <a:extLst>
              <a:ext uri="{FF2B5EF4-FFF2-40B4-BE49-F238E27FC236}">
                <a16:creationId xmlns:a16="http://schemas.microsoft.com/office/drawing/2014/main" id="{8EBC677D-DA18-475C-A368-5C1E40B61E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9307356"/>
            <a:ext cx="2685891" cy="561301"/>
          </a:xfrm>
          <a:prstGeom prst="rect">
            <a:avLst/>
          </a:prstGeom>
          <a:ln>
            <a:solidFill>
              <a:schemeClr val="accent1">
                <a:lumMod val="60000"/>
                <a:lumOff val="40000"/>
              </a:schemeClr>
            </a:solidFill>
          </a:ln>
        </p:spPr>
      </p:pic>
      <p:pic>
        <p:nvPicPr>
          <p:cNvPr id="4" name="Picture 3">
            <a:extLst>
              <a:ext uri="{FF2B5EF4-FFF2-40B4-BE49-F238E27FC236}">
                <a16:creationId xmlns:a16="http://schemas.microsoft.com/office/drawing/2014/main" id="{9D3CCE8A-7F36-48AC-B19A-39DDB8771C6C}"/>
              </a:ext>
            </a:extLst>
          </p:cNvPr>
          <p:cNvPicPr>
            <a:picLocks noChangeAspect="1"/>
          </p:cNvPicPr>
          <p:nvPr/>
        </p:nvPicPr>
        <p:blipFill>
          <a:blip r:embed="rId4"/>
          <a:stretch>
            <a:fillRect/>
          </a:stretch>
        </p:blipFill>
        <p:spPr>
          <a:xfrm>
            <a:off x="5382614" y="338803"/>
            <a:ext cx="1475386" cy="651797"/>
          </a:xfrm>
          <a:prstGeom prst="rect">
            <a:avLst/>
          </a:prstGeom>
        </p:spPr>
      </p:pic>
    </p:spTree>
    <p:extLst>
      <p:ext uri="{BB962C8B-B14F-4D97-AF65-F5344CB8AC3E}">
        <p14:creationId xmlns:p14="http://schemas.microsoft.com/office/powerpoint/2010/main" val="2511554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6929</TotalTime>
  <Words>724</Words>
  <Application>Microsoft Office PowerPoint</Application>
  <PresentationFormat>Custom</PresentationFormat>
  <Paragraphs>67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Advocate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Rizzie</dc:creator>
  <cp:lastModifiedBy>Levins, Karen</cp:lastModifiedBy>
  <cp:revision>464</cp:revision>
  <cp:lastPrinted>2020-01-15T16:25:41Z</cp:lastPrinted>
  <dcterms:created xsi:type="dcterms:W3CDTF">2015-03-24T18:48:40Z</dcterms:created>
  <dcterms:modified xsi:type="dcterms:W3CDTF">2021-02-15T17:24:58Z</dcterms:modified>
</cp:coreProperties>
</file>