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30"/>
  </p:notesMasterIdLst>
  <p:sldIdLst>
    <p:sldId id="256" r:id="rId3"/>
    <p:sldId id="257" r:id="rId4"/>
    <p:sldId id="258" r:id="rId5"/>
    <p:sldId id="280" r:id="rId6"/>
    <p:sldId id="259" r:id="rId7"/>
    <p:sldId id="281" r:id="rId8"/>
    <p:sldId id="539" r:id="rId9"/>
    <p:sldId id="602" r:id="rId10"/>
    <p:sldId id="289" r:id="rId11"/>
    <p:sldId id="603" r:id="rId12"/>
    <p:sldId id="290" r:id="rId13"/>
    <p:sldId id="560" r:id="rId14"/>
    <p:sldId id="291" r:id="rId15"/>
    <p:sldId id="561" r:id="rId16"/>
    <p:sldId id="262" r:id="rId17"/>
    <p:sldId id="605" r:id="rId18"/>
    <p:sldId id="263" r:id="rId19"/>
    <p:sldId id="606" r:id="rId20"/>
    <p:sldId id="264" r:id="rId21"/>
    <p:sldId id="265" r:id="rId22"/>
    <p:sldId id="266" r:id="rId23"/>
    <p:sldId id="267" r:id="rId24"/>
    <p:sldId id="269" r:id="rId25"/>
    <p:sldId id="270" r:id="rId26"/>
    <p:sldId id="271" r:id="rId27"/>
    <p:sldId id="272" r:id="rId28"/>
    <p:sldId id="261" r:id="rId29"/>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Georgia" panose="02040502050405020303" pitchFamily="18" charset="0"/>
      <p:regular r:id="rId37"/>
      <p:bold r:id="rId38"/>
      <p:italic r:id="rId39"/>
      <p:boldItalic r:id="rId40"/>
    </p:embeddedFont>
    <p:embeddedFont>
      <p:font typeface="Grotesque" panose="020B0504020202020204" pitchFamily="34" charset="0"/>
      <p:regular r:id="rId41"/>
      <p:bold r:id="rId42"/>
    </p:embeddedFont>
    <p:embeddedFont>
      <p:font typeface="HK Grotesk Bold" pitchFamily="2" charset="77"/>
      <p:regular r:id="rId43"/>
      <p:bold r:id="rId44"/>
    </p:embeddedFont>
    <p:embeddedFont>
      <p:font typeface="HK Grotesk Light" pitchFamily="2" charset="77"/>
      <p:regular r:id="rId45"/>
    </p:embeddedFont>
    <p:embeddedFont>
      <p:font typeface="HK Grotesk Medium" pitchFamily="2" charset="77"/>
      <p:regular r:id="rId46"/>
    </p:embeddedFont>
    <p:embeddedFont>
      <p:font typeface="Tw Cen MT" panose="020B0602020104020603" pitchFamily="34" charset="77"/>
      <p:regular r:id="rId47"/>
      <p:bold r:id="rId48"/>
      <p:italic r:id="rId49"/>
      <p:boldItalic r:id="rId50"/>
    </p:embeddedFont>
    <p:embeddedFont>
      <p:font typeface="Tw Cen MT Condensed" panose="020B0606020104020203" pitchFamily="34" charset="77"/>
      <p:regular r:id="rId51"/>
      <p:bold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autoAdjust="0"/>
    <p:restoredTop sz="94619" autoAdjust="0"/>
  </p:normalViewPr>
  <p:slideViewPr>
    <p:cSldViewPr>
      <p:cViewPr varScale="1">
        <p:scale>
          <a:sx n="60" d="100"/>
          <a:sy n="60" d="100"/>
        </p:scale>
        <p:origin x="200"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customXml" Target="../customXml/item1.xml"/><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Sheet1!$G$34</c:f>
              <c:strCache>
                <c:ptCount val="1"/>
                <c:pt idx="0">
                  <c:v>Control (297 person months)</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Sheet1!$H$33:$K$33</c:f>
              <c:strCache>
                <c:ptCount val="4"/>
                <c:pt idx="0">
                  <c:v>All ED visits</c:v>
                </c:pt>
                <c:pt idx="1">
                  <c:v>Fall related ED visits</c:v>
                </c:pt>
                <c:pt idx="2">
                  <c:v>All hospitalizations</c:v>
                </c:pt>
                <c:pt idx="3">
                  <c:v>Fall related hospitalizations</c:v>
                </c:pt>
              </c:strCache>
            </c:strRef>
          </c:cat>
          <c:val>
            <c:numRef>
              <c:f>Sheet1!$H$34:$K$34</c:f>
              <c:numCache>
                <c:formatCode>General</c:formatCode>
                <c:ptCount val="4"/>
                <c:pt idx="0">
                  <c:v>66</c:v>
                </c:pt>
                <c:pt idx="1">
                  <c:v>24</c:v>
                </c:pt>
                <c:pt idx="2">
                  <c:v>34</c:v>
                </c:pt>
                <c:pt idx="3">
                  <c:v>7</c:v>
                </c:pt>
              </c:numCache>
            </c:numRef>
          </c:val>
          <c:extLst>
            <c:ext xmlns:c16="http://schemas.microsoft.com/office/drawing/2014/chart" uri="{C3380CC4-5D6E-409C-BE32-E72D297353CC}">
              <c16:uniqueId val="{00000000-4290-5747-89A4-77DB967DCCA0}"/>
            </c:ext>
          </c:extLst>
        </c:ser>
        <c:ser>
          <c:idx val="1"/>
          <c:order val="1"/>
          <c:tx>
            <c:strRef>
              <c:f>Sheet1!$G$35</c:f>
              <c:strCache>
                <c:ptCount val="1"/>
                <c:pt idx="0">
                  <c:v>Intervention (319 person months)</c:v>
                </c:pt>
              </c:strCache>
            </c:strRef>
          </c:tx>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Sheet1!$H$33:$K$33</c:f>
              <c:strCache>
                <c:ptCount val="4"/>
                <c:pt idx="0">
                  <c:v>All ED visits</c:v>
                </c:pt>
                <c:pt idx="1">
                  <c:v>Fall related ED visits</c:v>
                </c:pt>
                <c:pt idx="2">
                  <c:v>All hospitalizations</c:v>
                </c:pt>
                <c:pt idx="3">
                  <c:v>Fall related hospitalizations</c:v>
                </c:pt>
              </c:strCache>
            </c:strRef>
          </c:cat>
          <c:val>
            <c:numRef>
              <c:f>Sheet1!$H$35:$K$35</c:f>
              <c:numCache>
                <c:formatCode>General</c:formatCode>
                <c:ptCount val="4"/>
                <c:pt idx="0">
                  <c:v>30</c:v>
                </c:pt>
                <c:pt idx="1">
                  <c:v>9</c:v>
                </c:pt>
                <c:pt idx="2">
                  <c:v>19</c:v>
                </c:pt>
                <c:pt idx="3">
                  <c:v>6</c:v>
                </c:pt>
              </c:numCache>
            </c:numRef>
          </c:val>
          <c:extLst>
            <c:ext xmlns:c16="http://schemas.microsoft.com/office/drawing/2014/chart" uri="{C3380CC4-5D6E-409C-BE32-E72D297353CC}">
              <c16:uniqueId val="{00000001-4290-5747-89A4-77DB967DCCA0}"/>
            </c:ext>
          </c:extLst>
        </c:ser>
        <c:dLbls>
          <c:showLegendKey val="0"/>
          <c:showVal val="1"/>
          <c:showCatName val="0"/>
          <c:showSerName val="0"/>
          <c:showPercent val="0"/>
          <c:showBubbleSize val="0"/>
        </c:dLbls>
        <c:gapWidth val="75"/>
        <c:axId val="157124719"/>
        <c:axId val="185708831"/>
      </c:barChart>
      <c:catAx>
        <c:axId val="15712471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85708831"/>
        <c:crosses val="autoZero"/>
        <c:auto val="1"/>
        <c:lblAlgn val="ctr"/>
        <c:lblOffset val="100"/>
        <c:noMultiLvlLbl val="0"/>
      </c:catAx>
      <c:valAx>
        <c:axId val="185708831"/>
        <c:scaling>
          <c:orientation val="minMax"/>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7124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826AD-8903-2A4E-821D-6E24C7ED3A4F}" type="datetimeFigureOut">
              <a:rPr lang="en-US" smtClean="0"/>
              <a:t>10/23/20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54BAF-9031-F448-B025-D005E44CD7E2}" type="slidenum">
              <a:rPr lang="en-US" smtClean="0"/>
              <a:t>‹#›</a:t>
            </a:fld>
            <a:endParaRPr lang="en-US"/>
          </a:p>
        </p:txBody>
      </p:sp>
    </p:spTree>
    <p:extLst>
      <p:ext uri="{BB962C8B-B14F-4D97-AF65-F5344CB8AC3E}">
        <p14:creationId xmlns:p14="http://schemas.microsoft.com/office/powerpoint/2010/main" val="188471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Senior Couple by Milton </a:t>
            </a:r>
            <a:r>
              <a:rPr lang="en-US" dirty="0" err="1"/>
              <a:t>Raposo</a:t>
            </a:r>
            <a:r>
              <a:rPr lang="en-US" dirty="0"/>
              <a:t> C. </a:t>
            </a:r>
            <a:r>
              <a:rPr lang="en-US" dirty="0" err="1"/>
              <a:t>Rêgo</a:t>
            </a:r>
            <a:r>
              <a:rPr lang="en-US" dirty="0"/>
              <a:t> Jr. from the Noun Project</a:t>
            </a:r>
          </a:p>
          <a:p>
            <a:r>
              <a:rPr lang="en-US" dirty="0"/>
              <a:t>pharmacist by </a:t>
            </a:r>
            <a:r>
              <a:rPr lang="en-US" dirty="0" err="1"/>
              <a:t>Eucalyp</a:t>
            </a:r>
            <a:r>
              <a:rPr lang="en-US" dirty="0"/>
              <a:t> from the Noun Project</a:t>
            </a:r>
          </a:p>
          <a:p>
            <a:endParaRPr lang="en-US" dirty="0"/>
          </a:p>
          <a:p>
            <a:r>
              <a:rPr lang="en-US" sz="1440" kern="1200" dirty="0">
                <a:solidFill>
                  <a:schemeClr val="tx1"/>
                </a:solidFill>
                <a:effectLst/>
                <a:latin typeface="+mn-lt"/>
                <a:ea typeface="+mn-ea"/>
                <a:cs typeface="+mn-cs"/>
              </a:rPr>
              <a:t>In a 2018 study of over 45,000 patients, only 28% of fall-related injuries were recalled as compared to Medicare claims</a:t>
            </a:r>
            <a:r>
              <a:rPr lang="en-US" dirty="0">
                <a:effectLst/>
              </a:rPr>
              <a:t> </a:t>
            </a:r>
          </a:p>
          <a:p>
            <a:r>
              <a:rPr lang="en-US" dirty="0">
                <a:effectLst/>
              </a:rPr>
              <a:t>20% of falls result in injury</a:t>
            </a:r>
            <a:endParaRPr lang="en-US" dirty="0"/>
          </a:p>
          <a:p>
            <a:r>
              <a:rPr lang="en-US" dirty="0"/>
              <a:t>50 Billion dollars annually in healthcare expenses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2288-79F6-4442-A683-E80A0DC34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26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625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patients, sick older, not volunteer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EB7F7-BB25-4FBD-9B62-12473E7A0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37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Barthel total score range is 0-20 with closer to zero being increase disability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2288-79F6-4442-A683-E80A0DC34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05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40" kern="1200" dirty="0">
                <a:solidFill>
                  <a:schemeClr val="tx1"/>
                </a:solidFill>
                <a:effectLst/>
                <a:latin typeface="+mn-lt"/>
                <a:ea typeface="+mn-ea"/>
                <a:cs typeface="+mn-cs"/>
              </a:rPr>
              <a:t>PT consult length of 19 min. (IQR: 15-30) and pharmacy of 20 min. (IQR: 14-22)</a:t>
            </a:r>
            <a:r>
              <a:rPr lang="en-US"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2288-79F6-4442-A683-E80A0DC34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63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40" b="0" i="0" kern="1200" dirty="0">
                <a:solidFill>
                  <a:schemeClr val="tx1"/>
                </a:solidFill>
                <a:effectLst/>
                <a:latin typeface="+mn-lt"/>
                <a:ea typeface="+mn-ea"/>
                <a:cs typeface="+mn-cs"/>
              </a:rPr>
              <a:t>Of the 110 participants, 90% completed the index visit satisfaction survey. 96.7% of these participants were satisfied or very satisfied with their care in the INT arm, compared to 92.3% in the UC arm. Participants recommended the pharmacy consult 100% of the time and PT consult 95% of the time. Thirty-five caregivers completed their survey. 94.1% of caregivers were satisfied or very satisfied with the care their loved one received in the INT arm, compared to 94.4% in the UC arm. ED clinicians responded to the survey for 48 participants. When asked whether they believed these consultations should be integrated into routine care of ED patients with falls, most ED clinicians indicated that they were in favor of integration of pharmacy consultation (95.8%) and PT consultation (97.6%) (Supplementary Table S4).</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2288-79F6-4442-A683-E80A0DC34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05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40" kern="1200" dirty="0">
                <a:solidFill>
                  <a:schemeClr val="tx1"/>
                </a:solidFill>
                <a:effectLst/>
                <a:latin typeface="+mn-lt"/>
                <a:ea typeface="+mn-ea"/>
                <a:cs typeface="+mn-cs"/>
              </a:rPr>
              <a:t>Gender, Age, Number of falls in prior 3 months, CCI, ADL, Hurt during index fall, Hospital site</a:t>
            </a:r>
          </a:p>
          <a:p>
            <a:endParaRPr lang="en-US" dirty="0"/>
          </a:p>
          <a:p>
            <a:pPr marL="0" marR="0" lvl="0" indent="0" algn="l" defTabSz="1097280" rtl="0" eaLnBrk="1" fontAlgn="auto" latinLnBrk="0" hangingPunct="1">
              <a:lnSpc>
                <a:spcPct val="100000"/>
              </a:lnSpc>
              <a:spcBef>
                <a:spcPts val="0"/>
              </a:spcBef>
              <a:spcAft>
                <a:spcPts val="0"/>
              </a:spcAft>
              <a:buClrTx/>
              <a:buSzTx/>
              <a:buFontTx/>
              <a:buNone/>
              <a:tabLst/>
              <a:defRPr/>
            </a:pPr>
            <a:r>
              <a:rPr lang="en-US" sz="1440" kern="1200" dirty="0">
                <a:solidFill>
                  <a:schemeClr val="tx1"/>
                </a:solidFill>
                <a:effectLst/>
                <a:latin typeface="+mn-lt"/>
                <a:ea typeface="+mn-ea"/>
                <a:cs typeface="+mn-cs"/>
              </a:rPr>
              <a:t>Finally, we used a negative binomial regression model to compare recurrent event rates in different groups. This model is considered preferable for fall outcome analyses because it adjusts for variable follow-up time by using time at risk as the offset.</a:t>
            </a:r>
            <a:r>
              <a:rPr lang="en-US" sz="1440" kern="1200" baseline="30000" dirty="0">
                <a:solidFill>
                  <a:schemeClr val="tx1"/>
                </a:solidFill>
                <a:effectLst/>
                <a:latin typeface="+mn-lt"/>
                <a:ea typeface="+mn-ea"/>
                <a:cs typeface="+mn-cs"/>
              </a:rPr>
              <a:t>5,15</a:t>
            </a:r>
            <a:r>
              <a:rPr lang="en-US" sz="1440" kern="1200" dirty="0">
                <a:solidFill>
                  <a:schemeClr val="tx1"/>
                </a:solidFill>
                <a:effectLst/>
                <a:latin typeface="+mn-lt"/>
                <a:ea typeface="+mn-ea"/>
                <a:cs typeface="+mn-cs"/>
              </a:rPr>
              <a:t> Additionally, it allows investigation of the treatment effect and confounding variables. Although we initially planned to use a proportional hazard model, survival probabilities assume that participants who are censored before the end of the trial have the same risk of falling as those who complete the trial. Because several of our participants died or were moved to hospice, we felt that this assumption did not hold true for our population.</a:t>
            </a:r>
            <a:endParaRPr lang="en-US" dirty="0">
              <a:effectLst/>
            </a:endParaRPr>
          </a:p>
          <a:p>
            <a:endParaRPr lang="en-US" dirty="0"/>
          </a:p>
          <a:p>
            <a:r>
              <a:rPr lang="en-US" sz="1440" b="1" i="0" u="none" strike="noStrike" kern="1200" dirty="0">
                <a:solidFill>
                  <a:schemeClr val="tx1"/>
                </a:solidFill>
                <a:effectLst/>
                <a:latin typeface="+mn-lt"/>
                <a:ea typeface="+mn-ea"/>
                <a:cs typeface="+mn-cs"/>
              </a:rPr>
              <a:t>Negative binomial regression</a:t>
            </a:r>
            <a:r>
              <a:rPr lang="en-US" sz="1440" b="0" i="0" u="none" strike="noStrike" kern="1200" dirty="0">
                <a:solidFill>
                  <a:schemeClr val="tx1"/>
                </a:solidFill>
                <a:effectLst/>
                <a:latin typeface="+mn-lt"/>
                <a:ea typeface="+mn-ea"/>
                <a:cs typeface="+mn-cs"/>
              </a:rPr>
              <a:t> is a generalization of Poisson </a:t>
            </a:r>
            <a:r>
              <a:rPr lang="en-US" sz="1440" b="1" i="0" u="none" strike="noStrike" kern="1200" dirty="0">
                <a:solidFill>
                  <a:schemeClr val="tx1"/>
                </a:solidFill>
                <a:effectLst/>
                <a:latin typeface="+mn-lt"/>
                <a:ea typeface="+mn-ea"/>
                <a:cs typeface="+mn-cs"/>
              </a:rPr>
              <a:t>regression</a:t>
            </a:r>
            <a:r>
              <a:rPr lang="en-US" sz="1440" b="0" i="0" u="none" strike="noStrike" kern="1200" dirty="0">
                <a:solidFill>
                  <a:schemeClr val="tx1"/>
                </a:solidFill>
                <a:effectLst/>
                <a:latin typeface="+mn-lt"/>
                <a:ea typeface="+mn-ea"/>
                <a:cs typeface="+mn-cs"/>
              </a:rPr>
              <a:t> which loosens the restrictive assumption that the variance is equal to the mean made by the Poisson </a:t>
            </a:r>
            <a:r>
              <a:rPr lang="en-US" sz="1440" b="1" i="0" u="none" strike="noStrike" kern="1200" dirty="0">
                <a:solidFill>
                  <a:schemeClr val="tx1"/>
                </a:solidFill>
                <a:effectLst/>
                <a:latin typeface="+mn-lt"/>
                <a:ea typeface="+mn-ea"/>
                <a:cs typeface="+mn-cs"/>
              </a:rPr>
              <a:t>model</a:t>
            </a:r>
            <a:r>
              <a:rPr lang="en-US" sz="1440" b="0" i="0" u="none" strike="noStrike" kern="1200" dirty="0">
                <a:solidFill>
                  <a:schemeClr val="tx1"/>
                </a:solidFill>
                <a:effectLst/>
                <a:latin typeface="+mn-lt"/>
                <a:ea typeface="+mn-ea"/>
                <a:cs typeface="+mn-cs"/>
              </a:rPr>
              <a:t>. The traditional </a:t>
            </a:r>
            <a:r>
              <a:rPr lang="en-US" sz="1440" b="1" i="0" u="none" strike="noStrike" kern="1200" dirty="0">
                <a:solidFill>
                  <a:schemeClr val="tx1"/>
                </a:solidFill>
                <a:effectLst/>
                <a:latin typeface="+mn-lt"/>
                <a:ea typeface="+mn-ea"/>
                <a:cs typeface="+mn-cs"/>
              </a:rPr>
              <a:t>negative binomial regression model</a:t>
            </a:r>
            <a:r>
              <a:rPr lang="en-US" sz="1440" b="0" i="0" u="none" strike="noStrike" kern="1200" dirty="0">
                <a:solidFill>
                  <a:schemeClr val="tx1"/>
                </a:solidFill>
                <a:effectLst/>
                <a:latin typeface="+mn-lt"/>
                <a:ea typeface="+mn-ea"/>
                <a:cs typeface="+mn-cs"/>
              </a:rPr>
              <a:t>, commonly known as NB2, is based on the Poisson-gamma mixture distribution.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2288-79F6-4442-A683-E80A0DC34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65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52288-79F6-4442-A683-E80A0DC34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57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el Key Mess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F39EC-C448-DA43-A3FB-2882DF7A27A7}"/>
              </a:ext>
            </a:extLst>
          </p:cNvPr>
          <p:cNvSpPr>
            <a:spLocks noGrp="1"/>
          </p:cNvSpPr>
          <p:nvPr>
            <p:ph idx="1"/>
          </p:nvPr>
        </p:nvSpPr>
        <p:spPr>
          <a:xfrm>
            <a:off x="1600200" y="0"/>
            <a:ext cx="15087600" cy="9258300"/>
          </a:xfrm>
        </p:spPr>
        <p:txBody>
          <a:bodyPr anchor="ctr">
            <a:normAutofit/>
          </a:bodyPr>
          <a:lstStyle>
            <a:lvl1pPr marL="0" indent="0">
              <a:buNone/>
              <a:defRPr sz="5400" b="1">
                <a:solidFill>
                  <a:srgbClr val="4E3629"/>
                </a:solidFill>
                <a:latin typeface="Georgia" panose="02040502050405020303" pitchFamily="18" charset="0"/>
              </a:defRPr>
            </a:lvl1pPr>
            <a:lvl2pPr marL="685800" indent="0">
              <a:buNone/>
              <a:defRPr>
                <a:solidFill>
                  <a:srgbClr val="4E3629"/>
                </a:solidFill>
                <a:latin typeface="Georgia" panose="02040502050405020303" pitchFamily="18" charset="0"/>
              </a:defRPr>
            </a:lvl2pPr>
            <a:lvl3pPr marL="1371600" indent="0">
              <a:buNone/>
              <a:defRPr>
                <a:solidFill>
                  <a:srgbClr val="4E3629"/>
                </a:solidFill>
                <a:latin typeface="Georgia" panose="02040502050405020303" pitchFamily="18" charset="0"/>
              </a:defRPr>
            </a:lvl3pPr>
          </a:lstStyle>
          <a:p>
            <a:pPr lvl="0"/>
            <a:r>
              <a:rPr lang="en-US"/>
              <a:t>Click to edit Master text styles</a:t>
            </a:r>
          </a:p>
        </p:txBody>
      </p:sp>
    </p:spTree>
    <p:extLst>
      <p:ext uri="{BB962C8B-B14F-4D97-AF65-F5344CB8AC3E}">
        <p14:creationId xmlns:p14="http://schemas.microsoft.com/office/powerpoint/2010/main" val="21717501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8F64-48E6-4249-9381-2D4B1F21EADD}"/>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18C2D596-4F7A-CC41-8579-4420B721A8F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63EB7417-6F33-F94A-9ECC-1E70BD9204E0}"/>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5" name="Footer Placeholder 4">
            <a:extLst>
              <a:ext uri="{FF2B5EF4-FFF2-40B4-BE49-F238E27FC236}">
                <a16:creationId xmlns:a16="http://schemas.microsoft.com/office/drawing/2014/main" id="{D62E55F3-1B89-5C48-B5B7-87557411E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C99EF-EDCF-1341-8865-878CF6E63AA8}"/>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28766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ED61-5C83-1944-9155-FE4A56687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08478-28D0-D448-896E-AFE183AC3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6D788-6F00-5048-B1FC-967CB8A0B50A}"/>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5" name="Footer Placeholder 4">
            <a:extLst>
              <a:ext uri="{FF2B5EF4-FFF2-40B4-BE49-F238E27FC236}">
                <a16:creationId xmlns:a16="http://schemas.microsoft.com/office/drawing/2014/main" id="{9475062D-5C8A-DA4F-90F2-99B5CE48F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7B382-F607-7B4C-BB71-682B9FBE704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67889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911B6-5953-9C4C-B408-B6AA81DE1580}"/>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68D1B2B8-7A80-7A43-904A-7A886DD08747}"/>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FEF588-68CA-224E-8423-5EFC3902D95C}"/>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5" name="Footer Placeholder 4">
            <a:extLst>
              <a:ext uri="{FF2B5EF4-FFF2-40B4-BE49-F238E27FC236}">
                <a16:creationId xmlns:a16="http://schemas.microsoft.com/office/drawing/2014/main" id="{90B85EC3-AA9C-904F-871A-2254BC853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128CC-24F3-1F4A-80C8-42A8002D2DBD}"/>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9035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6CB7-760D-DF47-8B05-9F2B0EF931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AA124-F832-E745-A6D9-8952AF7A6E6A}"/>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C6E87-B2CA-DF4C-8B8F-D062020E10D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FEA7D7-0456-8844-AC1D-6B6B1716A7E0}"/>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6" name="Footer Placeholder 5">
            <a:extLst>
              <a:ext uri="{FF2B5EF4-FFF2-40B4-BE49-F238E27FC236}">
                <a16:creationId xmlns:a16="http://schemas.microsoft.com/office/drawing/2014/main" id="{875A6EDB-E785-D849-9D37-3CDD3AC7C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3F834-A131-5C45-9DE7-48F58431DF7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26836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3992-7282-6E4D-9F09-462B94A0DCC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5A9944-E918-EC41-B784-DBF6CF14D49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D2582-86A8-2247-AE9B-9A3914EAAF9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7F6CB4-A9FE-004F-9076-9F79EC152F1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47D7792-6915-3F47-A51D-234A36BDEE22}"/>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745FA-2387-3046-857B-E96727A02552}"/>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8" name="Footer Placeholder 7">
            <a:extLst>
              <a:ext uri="{FF2B5EF4-FFF2-40B4-BE49-F238E27FC236}">
                <a16:creationId xmlns:a16="http://schemas.microsoft.com/office/drawing/2014/main" id="{66271602-6D94-024D-A5B4-058135C0E3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2F9D3A-B908-6A41-A9AA-27EA3DEFF964}"/>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04765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0D96-4FBA-164F-88D4-A646C42C89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84FEB0-2CF7-514E-AF7E-C492DB2868F8}"/>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4" name="Footer Placeholder 3">
            <a:extLst>
              <a:ext uri="{FF2B5EF4-FFF2-40B4-BE49-F238E27FC236}">
                <a16:creationId xmlns:a16="http://schemas.microsoft.com/office/drawing/2014/main" id="{62CE9D0D-63EE-0741-B8F8-FFB740F87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43B7EB-2409-464B-9C8C-3BDC06C7DFED}"/>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0596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8D3DF-241F-DB49-95F5-D6C9181134F7}"/>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3" name="Footer Placeholder 2">
            <a:extLst>
              <a:ext uri="{FF2B5EF4-FFF2-40B4-BE49-F238E27FC236}">
                <a16:creationId xmlns:a16="http://schemas.microsoft.com/office/drawing/2014/main" id="{6FEEC082-CA1D-6F44-96DA-D73F20ACC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E33EB4-732E-D24D-869C-310DCBF0BA5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4465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8DC8-D3AF-5A43-9894-204797D6405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03B93A2-9866-734F-AA99-6DB137757ED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FD88B4-572D-204E-9696-FE93459818C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89415B0-49E7-1146-A00B-CC10B3A6F4B3}"/>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6" name="Footer Placeholder 5">
            <a:extLst>
              <a:ext uri="{FF2B5EF4-FFF2-40B4-BE49-F238E27FC236}">
                <a16:creationId xmlns:a16="http://schemas.microsoft.com/office/drawing/2014/main" id="{A7AA53A5-7DF6-6E44-8BB8-D4B746119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4C1C-456B-E640-AE01-1512B51B6D6B}"/>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8410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CBF1-47EC-FE43-99A2-554B381F2AAC}"/>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0752F78A-1EA8-5746-99A8-B66C0C5A68F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845AEB1F-2161-8E4D-9FF6-8118B2E8048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25CD4CC-4395-E54F-B32C-ACAA99D37CBF}"/>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6" name="Footer Placeholder 5">
            <a:extLst>
              <a:ext uri="{FF2B5EF4-FFF2-40B4-BE49-F238E27FC236}">
                <a16:creationId xmlns:a16="http://schemas.microsoft.com/office/drawing/2014/main" id="{0B3CBEF7-12FD-FA4A-A749-A14668641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E2C17-3747-614B-9D9F-4F69C3CE0418}"/>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44773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B0D9-26D8-D946-9562-6AE7E08982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C75194-1DBE-B146-91D9-3340DAD525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E901F-2120-4743-8526-9276F1FC8C2C}"/>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5" name="Footer Placeholder 4">
            <a:extLst>
              <a:ext uri="{FF2B5EF4-FFF2-40B4-BE49-F238E27FC236}">
                <a16:creationId xmlns:a16="http://schemas.microsoft.com/office/drawing/2014/main" id="{984EFE36-82B0-5F4A-B90B-DD2F371D6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DEF74-1F64-404B-A63B-906BEE2F819C}"/>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7179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3B8A3-C538-C843-8246-44F057A2692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C3F13-C156-AE4F-9221-4267C6F2B7F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64C15-D1D0-5742-A898-A39BA3F9598F}"/>
              </a:ext>
            </a:extLst>
          </p:cNvPr>
          <p:cNvSpPr>
            <a:spLocks noGrp="1"/>
          </p:cNvSpPr>
          <p:nvPr>
            <p:ph type="dt" sz="half" idx="10"/>
          </p:nvPr>
        </p:nvSpPr>
        <p:spPr/>
        <p:txBody>
          <a:bodyPr/>
          <a:lstStyle/>
          <a:p>
            <a:fld id="{3C04E684-10F4-4CC3-A0B9-F03AA7BE37CF}" type="datetimeFigureOut">
              <a:rPr lang="en-US" smtClean="0"/>
              <a:t>10/23/20</a:t>
            </a:fld>
            <a:endParaRPr lang="en-US"/>
          </a:p>
        </p:txBody>
      </p:sp>
      <p:sp>
        <p:nvSpPr>
          <p:cNvPr id="5" name="Footer Placeholder 4">
            <a:extLst>
              <a:ext uri="{FF2B5EF4-FFF2-40B4-BE49-F238E27FC236}">
                <a16:creationId xmlns:a16="http://schemas.microsoft.com/office/drawing/2014/main" id="{5EFE4198-2119-7341-971B-0F66BA38D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65651-3CE6-CC46-8B05-86E1D9F4AB5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32503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ngel Key Mess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F39EC-C448-DA43-A3FB-2882DF7A27A7}"/>
              </a:ext>
            </a:extLst>
          </p:cNvPr>
          <p:cNvSpPr>
            <a:spLocks noGrp="1"/>
          </p:cNvSpPr>
          <p:nvPr>
            <p:ph idx="1"/>
          </p:nvPr>
        </p:nvSpPr>
        <p:spPr>
          <a:xfrm>
            <a:off x="1600200" y="0"/>
            <a:ext cx="15087600" cy="9258300"/>
          </a:xfrm>
        </p:spPr>
        <p:txBody>
          <a:bodyPr anchor="ctr">
            <a:normAutofit/>
          </a:bodyPr>
          <a:lstStyle>
            <a:lvl1pPr marL="0" indent="0">
              <a:buNone/>
              <a:defRPr sz="5400" b="1">
                <a:solidFill>
                  <a:srgbClr val="4E3629"/>
                </a:solidFill>
                <a:latin typeface="Georgia" panose="02040502050405020303" pitchFamily="18" charset="0"/>
              </a:defRPr>
            </a:lvl1pPr>
            <a:lvl2pPr marL="685800" indent="0">
              <a:buNone/>
              <a:defRPr>
                <a:solidFill>
                  <a:srgbClr val="4E3629"/>
                </a:solidFill>
                <a:latin typeface="Georgia" panose="02040502050405020303" pitchFamily="18" charset="0"/>
              </a:defRPr>
            </a:lvl2pPr>
            <a:lvl3pPr marL="1371600" indent="0">
              <a:buNone/>
              <a:defRPr>
                <a:solidFill>
                  <a:srgbClr val="4E3629"/>
                </a:solidFill>
                <a:latin typeface="Georgia" panose="02040502050405020303" pitchFamily="18" charset="0"/>
              </a:defRPr>
            </a:lvl3pPr>
          </a:lstStyle>
          <a:p>
            <a:pPr lvl="0"/>
            <a:r>
              <a:rPr lang="en-US"/>
              <a:t>Click to edit Master text styles</a:t>
            </a:r>
          </a:p>
        </p:txBody>
      </p:sp>
    </p:spTree>
    <p:extLst>
      <p:ext uri="{BB962C8B-B14F-4D97-AF65-F5344CB8AC3E}">
        <p14:creationId xmlns:p14="http://schemas.microsoft.com/office/powerpoint/2010/main" val="336511907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ubtitle">
    <p:bg>
      <p:bgPr>
        <a:solidFill>
          <a:srgbClr val="FFB600"/>
        </a:solidFill>
        <a:effectLst/>
      </p:bgPr>
    </p:bg>
    <p:spTree>
      <p:nvGrpSpPr>
        <p:cNvPr id="1" name="Shape 12"/>
        <p:cNvGrpSpPr/>
        <p:nvPr/>
      </p:nvGrpSpPr>
      <p:grpSpPr>
        <a:xfrm>
          <a:off x="0" y="0"/>
          <a:ext cx="0" cy="0"/>
          <a:chOff x="0" y="0"/>
          <a:chExt cx="0" cy="0"/>
        </a:xfrm>
      </p:grpSpPr>
      <p:sp>
        <p:nvSpPr>
          <p:cNvPr id="14" name="Shape 14"/>
          <p:cNvSpPr txBox="1">
            <a:spLocks noGrp="1"/>
          </p:cNvSpPr>
          <p:nvPr>
            <p:ph type="ctrTitle"/>
          </p:nvPr>
        </p:nvSpPr>
        <p:spPr>
          <a:xfrm>
            <a:off x="1371600" y="5452685"/>
            <a:ext cx="15544800" cy="2319600"/>
          </a:xfrm>
          <a:prstGeom prst="rect">
            <a:avLst/>
          </a:prstGeom>
        </p:spPr>
        <p:txBody>
          <a:bodyPr wrap="square" lIns="91425" tIns="91425" rIns="91425" bIns="91425" anchor="b" anchorCtr="0"/>
          <a:lstStyle>
            <a:lvl1pPr lvl="0" rtl="0">
              <a:spcBef>
                <a:spcPts val="0"/>
              </a:spcBef>
              <a:spcAft>
                <a:spcPts val="0"/>
              </a:spcAft>
              <a:buSzPts val="4800"/>
              <a:buNone/>
              <a:defRPr sz="9600"/>
            </a:lvl1pPr>
            <a:lvl2pPr lvl="1" rtl="0">
              <a:spcBef>
                <a:spcPts val="0"/>
              </a:spcBef>
              <a:spcAft>
                <a:spcPts val="0"/>
              </a:spcAft>
              <a:buSzPts val="4800"/>
              <a:buNone/>
              <a:defRPr sz="9600"/>
            </a:lvl2pPr>
            <a:lvl3pPr lvl="2" rtl="0">
              <a:spcBef>
                <a:spcPts val="0"/>
              </a:spcBef>
              <a:spcAft>
                <a:spcPts val="0"/>
              </a:spcAft>
              <a:buSzPts val="4800"/>
              <a:buNone/>
              <a:defRPr sz="9600"/>
            </a:lvl3pPr>
            <a:lvl4pPr lvl="3" rtl="0">
              <a:spcBef>
                <a:spcPts val="0"/>
              </a:spcBef>
              <a:spcAft>
                <a:spcPts val="0"/>
              </a:spcAft>
              <a:buSzPts val="4800"/>
              <a:buNone/>
              <a:defRPr sz="9600"/>
            </a:lvl4pPr>
            <a:lvl5pPr lvl="4" rtl="0">
              <a:spcBef>
                <a:spcPts val="0"/>
              </a:spcBef>
              <a:spcAft>
                <a:spcPts val="0"/>
              </a:spcAft>
              <a:buSzPts val="4800"/>
              <a:buNone/>
              <a:defRPr sz="9600"/>
            </a:lvl5pPr>
            <a:lvl6pPr lvl="5" rtl="0">
              <a:spcBef>
                <a:spcPts val="0"/>
              </a:spcBef>
              <a:spcAft>
                <a:spcPts val="0"/>
              </a:spcAft>
              <a:buSzPts val="4800"/>
              <a:buNone/>
              <a:defRPr sz="9600"/>
            </a:lvl6pPr>
            <a:lvl7pPr lvl="6" rtl="0">
              <a:spcBef>
                <a:spcPts val="0"/>
              </a:spcBef>
              <a:spcAft>
                <a:spcPts val="0"/>
              </a:spcAft>
              <a:buSzPts val="4800"/>
              <a:buNone/>
              <a:defRPr sz="9600"/>
            </a:lvl7pPr>
            <a:lvl8pPr lvl="7" rtl="0">
              <a:spcBef>
                <a:spcPts val="0"/>
              </a:spcBef>
              <a:spcAft>
                <a:spcPts val="0"/>
              </a:spcAft>
              <a:buSzPts val="4800"/>
              <a:buNone/>
              <a:defRPr sz="9600"/>
            </a:lvl8pPr>
            <a:lvl9pPr lvl="8" rtl="0">
              <a:spcBef>
                <a:spcPts val="0"/>
              </a:spcBef>
              <a:spcAft>
                <a:spcPts val="0"/>
              </a:spcAft>
              <a:buSzPts val="4800"/>
              <a:buNone/>
              <a:defRPr sz="9600"/>
            </a:lvl9pPr>
          </a:lstStyle>
          <a:p>
            <a:endParaRPr/>
          </a:p>
        </p:txBody>
      </p:sp>
      <p:sp>
        <p:nvSpPr>
          <p:cNvPr id="15" name="Shape 15"/>
          <p:cNvSpPr txBox="1">
            <a:spLocks noGrp="1"/>
          </p:cNvSpPr>
          <p:nvPr>
            <p:ph type="subTitle" idx="1"/>
          </p:nvPr>
        </p:nvSpPr>
        <p:spPr>
          <a:xfrm>
            <a:off x="1371600" y="7661307"/>
            <a:ext cx="15544800" cy="1569600"/>
          </a:xfrm>
          <a:prstGeom prst="rect">
            <a:avLst/>
          </a:prstGeom>
        </p:spPr>
        <p:txBody>
          <a:bodyPr wrap="square" lIns="91425" tIns="91425" rIns="91425" bIns="91425" anchor="t" anchorCtr="0"/>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6000">
                <a:solidFill>
                  <a:srgbClr val="FFFFFF"/>
                </a:solidFill>
              </a:defRPr>
            </a:lvl2pPr>
            <a:lvl3pPr lvl="2" rtl="0">
              <a:spcBef>
                <a:spcPts val="0"/>
              </a:spcBef>
              <a:spcAft>
                <a:spcPts val="0"/>
              </a:spcAft>
              <a:buClr>
                <a:srgbClr val="FFFFFF"/>
              </a:buClr>
              <a:buSzPts val="3000"/>
              <a:buNone/>
              <a:defRPr sz="6000">
                <a:solidFill>
                  <a:srgbClr val="FFFFFF"/>
                </a:solidFill>
              </a:defRPr>
            </a:lvl3pPr>
            <a:lvl4pPr lvl="3" rtl="0">
              <a:spcBef>
                <a:spcPts val="0"/>
              </a:spcBef>
              <a:spcAft>
                <a:spcPts val="0"/>
              </a:spcAft>
              <a:buClr>
                <a:srgbClr val="FFFFFF"/>
              </a:buClr>
              <a:buSzPts val="3000"/>
              <a:buNone/>
              <a:defRPr sz="6000">
                <a:solidFill>
                  <a:srgbClr val="FFFFFF"/>
                </a:solidFill>
              </a:defRPr>
            </a:lvl4pPr>
            <a:lvl5pPr lvl="4" rtl="0">
              <a:spcBef>
                <a:spcPts val="0"/>
              </a:spcBef>
              <a:spcAft>
                <a:spcPts val="0"/>
              </a:spcAft>
              <a:buClr>
                <a:srgbClr val="FFFFFF"/>
              </a:buClr>
              <a:buSzPts val="3000"/>
              <a:buNone/>
              <a:defRPr sz="6000">
                <a:solidFill>
                  <a:srgbClr val="FFFFFF"/>
                </a:solidFill>
              </a:defRPr>
            </a:lvl5pPr>
            <a:lvl6pPr lvl="5" rtl="0">
              <a:spcBef>
                <a:spcPts val="0"/>
              </a:spcBef>
              <a:spcAft>
                <a:spcPts val="0"/>
              </a:spcAft>
              <a:buClr>
                <a:srgbClr val="FFFFFF"/>
              </a:buClr>
              <a:buSzPts val="3000"/>
              <a:buNone/>
              <a:defRPr sz="6000">
                <a:solidFill>
                  <a:srgbClr val="FFFFFF"/>
                </a:solidFill>
              </a:defRPr>
            </a:lvl6pPr>
            <a:lvl7pPr lvl="6" rtl="0">
              <a:spcBef>
                <a:spcPts val="0"/>
              </a:spcBef>
              <a:spcAft>
                <a:spcPts val="0"/>
              </a:spcAft>
              <a:buClr>
                <a:srgbClr val="FFFFFF"/>
              </a:buClr>
              <a:buSzPts val="3000"/>
              <a:buNone/>
              <a:defRPr sz="6000">
                <a:solidFill>
                  <a:srgbClr val="FFFFFF"/>
                </a:solidFill>
              </a:defRPr>
            </a:lvl7pPr>
            <a:lvl8pPr lvl="7" rtl="0">
              <a:spcBef>
                <a:spcPts val="0"/>
              </a:spcBef>
              <a:spcAft>
                <a:spcPts val="0"/>
              </a:spcAft>
              <a:buClr>
                <a:srgbClr val="FFFFFF"/>
              </a:buClr>
              <a:buSzPts val="3000"/>
              <a:buNone/>
              <a:defRPr sz="6000">
                <a:solidFill>
                  <a:srgbClr val="FFFFFF"/>
                </a:solidFill>
              </a:defRPr>
            </a:lvl8pPr>
            <a:lvl9pPr lvl="8" rtl="0">
              <a:spcBef>
                <a:spcPts val="0"/>
              </a:spcBef>
              <a:spcAft>
                <a:spcPts val="0"/>
              </a:spcAft>
              <a:buClr>
                <a:srgbClr val="FFFFFF"/>
              </a:buClr>
              <a:buSzPts val="3000"/>
              <a:buNone/>
              <a:defRPr sz="6000">
                <a:solidFill>
                  <a:srgbClr val="FFFFFF"/>
                </a:solidFill>
              </a:defRPr>
            </a:lvl9pPr>
          </a:lstStyle>
          <a:p>
            <a:endParaRPr/>
          </a:p>
        </p:txBody>
      </p:sp>
    </p:spTree>
    <p:extLst>
      <p:ext uri="{BB962C8B-B14F-4D97-AF65-F5344CB8AC3E}">
        <p14:creationId xmlns:p14="http://schemas.microsoft.com/office/powerpoint/2010/main" val="378264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A4438-1836-5945-9E23-34EA679B1BAB}"/>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22279A-7AEC-8447-8727-C1028FFD9F5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EFEF5-65D0-4A48-9AD3-10F047D32460}"/>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C04E684-10F4-4CC3-A0B9-F03AA7BE37CF}" type="datetimeFigureOut">
              <a:rPr lang="en-US" smtClean="0"/>
              <a:t>10/23/20</a:t>
            </a:fld>
            <a:endParaRPr lang="en-US"/>
          </a:p>
        </p:txBody>
      </p:sp>
      <p:sp>
        <p:nvSpPr>
          <p:cNvPr id="5" name="Footer Placeholder 4">
            <a:extLst>
              <a:ext uri="{FF2B5EF4-FFF2-40B4-BE49-F238E27FC236}">
                <a16:creationId xmlns:a16="http://schemas.microsoft.com/office/drawing/2014/main" id="{28754999-E941-CF44-BA31-C7E259D5F98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17B32-2D69-0E4D-9143-5A409DBB8FA9}"/>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671896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AE03"/>
        </a:solidFill>
        <a:effectLst/>
      </p:bgPr>
    </p:bg>
    <p:spTree>
      <p:nvGrpSpPr>
        <p:cNvPr id="1" name=""/>
        <p:cNvGrpSpPr/>
        <p:nvPr/>
      </p:nvGrpSpPr>
      <p:grpSpPr>
        <a:xfrm>
          <a:off x="0" y="0"/>
          <a:ext cx="0" cy="0"/>
          <a:chOff x="0" y="0"/>
          <a:chExt cx="0" cy="0"/>
        </a:xfrm>
      </p:grpSpPr>
      <p:grpSp>
        <p:nvGrpSpPr>
          <p:cNvPr id="2" name="Group 2"/>
          <p:cNvGrpSpPr/>
          <p:nvPr/>
        </p:nvGrpSpPr>
        <p:grpSpPr>
          <a:xfrm>
            <a:off x="2612325" y="3129732"/>
            <a:ext cx="4114800" cy="4114800"/>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5F5EF"/>
            </a:solidFill>
          </p:spPr>
        </p:sp>
      </p:grpSp>
      <p:grpSp>
        <p:nvGrpSpPr>
          <p:cNvPr id="4" name="Group 4"/>
          <p:cNvGrpSpPr/>
          <p:nvPr/>
        </p:nvGrpSpPr>
        <p:grpSpPr>
          <a:xfrm>
            <a:off x="5629718" y="2365700"/>
            <a:ext cx="1861440" cy="186144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E5703"/>
            </a:solidFill>
          </p:spPr>
        </p:sp>
      </p:grpSp>
      <p:grpSp>
        <p:nvGrpSpPr>
          <p:cNvPr id="6" name="Group 6"/>
          <p:cNvGrpSpPr/>
          <p:nvPr/>
        </p:nvGrpSpPr>
        <p:grpSpPr>
          <a:xfrm>
            <a:off x="1696316" y="5450294"/>
            <a:ext cx="2469041" cy="2833626"/>
            <a:chOff x="0" y="0"/>
            <a:chExt cx="3292055" cy="3778168"/>
          </a:xfrm>
        </p:grpSpPr>
        <p:pic>
          <p:nvPicPr>
            <p:cNvPr id="7" name="Picture 7"/>
            <p:cNvPicPr>
              <a:picLocks noChangeAspect="1"/>
            </p:cNvPicPr>
            <p:nvPr/>
          </p:nvPicPr>
          <p:blipFill>
            <a:blip r:embed="rId2"/>
            <a:srcRect/>
            <a:stretch>
              <a:fillRect/>
            </a:stretch>
          </p:blipFill>
          <p:spPr>
            <a:xfrm rot="-10800000">
              <a:off x="0" y="2062735"/>
              <a:ext cx="1475272" cy="1715433"/>
            </a:xfrm>
            <a:prstGeom prst="rect">
              <a:avLst/>
            </a:prstGeom>
          </p:spPr>
        </p:pic>
        <p:pic>
          <p:nvPicPr>
            <p:cNvPr id="8" name="Picture 8"/>
            <p:cNvPicPr>
              <a:picLocks noChangeAspect="1"/>
            </p:cNvPicPr>
            <p:nvPr/>
          </p:nvPicPr>
          <p:blipFill>
            <a:blip r:embed="rId2"/>
            <a:srcRect/>
            <a:stretch>
              <a:fillRect/>
            </a:stretch>
          </p:blipFill>
          <p:spPr>
            <a:xfrm rot="-10800000">
              <a:off x="1816783" y="2062735"/>
              <a:ext cx="1475272" cy="1715433"/>
            </a:xfrm>
            <a:prstGeom prst="rect">
              <a:avLst/>
            </a:prstGeom>
          </p:spPr>
        </p:pic>
        <p:pic>
          <p:nvPicPr>
            <p:cNvPr id="9" name="Picture 9"/>
            <p:cNvPicPr>
              <a:picLocks noChangeAspect="1"/>
            </p:cNvPicPr>
            <p:nvPr/>
          </p:nvPicPr>
          <p:blipFill>
            <a:blip r:embed="rId2"/>
            <a:srcRect/>
            <a:stretch>
              <a:fillRect/>
            </a:stretch>
          </p:blipFill>
          <p:spPr>
            <a:xfrm rot="-10800000">
              <a:off x="0" y="0"/>
              <a:ext cx="1475272" cy="1715433"/>
            </a:xfrm>
            <a:prstGeom prst="rect">
              <a:avLst/>
            </a:prstGeom>
          </p:spPr>
        </p:pic>
        <p:pic>
          <p:nvPicPr>
            <p:cNvPr id="10" name="Picture 10"/>
            <p:cNvPicPr>
              <a:picLocks noChangeAspect="1"/>
            </p:cNvPicPr>
            <p:nvPr/>
          </p:nvPicPr>
          <p:blipFill>
            <a:blip r:embed="rId2"/>
            <a:srcRect/>
            <a:stretch>
              <a:fillRect/>
            </a:stretch>
          </p:blipFill>
          <p:spPr>
            <a:xfrm rot="-10800000">
              <a:off x="1816783" y="0"/>
              <a:ext cx="1475272" cy="1715433"/>
            </a:xfrm>
            <a:prstGeom prst="rect">
              <a:avLst/>
            </a:prstGeom>
          </p:spPr>
        </p:pic>
      </p:grpSp>
      <p:grpSp>
        <p:nvGrpSpPr>
          <p:cNvPr id="11" name="Group 11"/>
          <p:cNvGrpSpPr/>
          <p:nvPr/>
        </p:nvGrpSpPr>
        <p:grpSpPr>
          <a:xfrm>
            <a:off x="9144000" y="0"/>
            <a:ext cx="9144000" cy="10287000"/>
            <a:chOff x="0" y="0"/>
            <a:chExt cx="3093156" cy="3479800"/>
          </a:xfrm>
        </p:grpSpPr>
        <p:sp>
          <p:nvSpPr>
            <p:cNvPr id="12" name="Freeform 12"/>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EE5703"/>
            </a:solidFill>
          </p:spPr>
        </p:sp>
      </p:grpSp>
      <p:sp>
        <p:nvSpPr>
          <p:cNvPr id="13" name="TextBox 13"/>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F5F5EF"/>
                </a:solidFill>
                <a:latin typeface="HK Grotesk Medium"/>
              </a:rPr>
              <a:t>01</a:t>
            </a:r>
          </a:p>
        </p:txBody>
      </p:sp>
      <p:pic>
        <p:nvPicPr>
          <p:cNvPr id="14" name="Picture 14"/>
          <p:cNvPicPr>
            <a:picLocks noChangeAspect="1"/>
          </p:cNvPicPr>
          <p:nvPr/>
        </p:nvPicPr>
        <p:blipFill>
          <a:blip r:embed="rId3"/>
          <a:srcRect/>
          <a:stretch>
            <a:fillRect/>
          </a:stretch>
        </p:blipFill>
        <p:spPr>
          <a:xfrm>
            <a:off x="5115112" y="5675256"/>
            <a:ext cx="3024000" cy="291404"/>
          </a:xfrm>
          <a:prstGeom prst="rect">
            <a:avLst/>
          </a:prstGeom>
        </p:spPr>
      </p:pic>
      <p:grpSp>
        <p:nvGrpSpPr>
          <p:cNvPr id="15" name="Group 15"/>
          <p:cNvGrpSpPr/>
          <p:nvPr/>
        </p:nvGrpSpPr>
        <p:grpSpPr>
          <a:xfrm>
            <a:off x="10040126" y="2186332"/>
            <a:ext cx="7564917" cy="5541182"/>
            <a:chOff x="0" y="0"/>
            <a:chExt cx="10086556" cy="7388242"/>
          </a:xfrm>
        </p:grpSpPr>
        <p:sp>
          <p:nvSpPr>
            <p:cNvPr id="16" name="TextBox 16"/>
            <p:cNvSpPr txBox="1"/>
            <p:nvPr/>
          </p:nvSpPr>
          <p:spPr>
            <a:xfrm>
              <a:off x="0" y="114300"/>
              <a:ext cx="10086556" cy="4420447"/>
            </a:xfrm>
            <a:prstGeom prst="rect">
              <a:avLst/>
            </a:prstGeom>
          </p:spPr>
          <p:txBody>
            <a:bodyPr lIns="0" tIns="0" rIns="0" bIns="0" rtlCol="0" anchor="t">
              <a:spAutoFit/>
            </a:bodyPr>
            <a:lstStyle/>
            <a:p>
              <a:pPr>
                <a:lnSpc>
                  <a:spcPts val="6400"/>
                </a:lnSpc>
              </a:pPr>
              <a:r>
                <a:rPr lang="en-US" sz="6400">
                  <a:solidFill>
                    <a:srgbClr val="F5F5EF"/>
                  </a:solidFill>
                  <a:latin typeface="HK Grotesk Bold"/>
                </a:rPr>
                <a:t>GAPcare: The Geriatric Acute and Post-Acute Fall Prevention Program</a:t>
              </a:r>
            </a:p>
          </p:txBody>
        </p:sp>
        <p:sp>
          <p:nvSpPr>
            <p:cNvPr id="17" name="TextBox 17"/>
            <p:cNvSpPr txBox="1"/>
            <p:nvPr/>
          </p:nvSpPr>
          <p:spPr>
            <a:xfrm>
              <a:off x="0" y="4835119"/>
              <a:ext cx="10086556" cy="2553123"/>
            </a:xfrm>
            <a:prstGeom prst="rect">
              <a:avLst/>
            </a:prstGeom>
          </p:spPr>
          <p:txBody>
            <a:bodyPr lIns="0" tIns="0" rIns="0" bIns="0" rtlCol="0" anchor="t">
              <a:spAutoFit/>
            </a:bodyPr>
            <a:lstStyle/>
            <a:p>
              <a:pPr>
                <a:lnSpc>
                  <a:spcPts val="3919"/>
                </a:lnSpc>
                <a:spcBef>
                  <a:spcPct val="0"/>
                </a:spcBef>
              </a:pPr>
              <a:r>
                <a:rPr lang="en-US" sz="2800">
                  <a:solidFill>
                    <a:srgbClr val="F5F5EF"/>
                  </a:solidFill>
                  <a:latin typeface="HK Grotesk Bold"/>
                </a:rPr>
                <a:t>Elizabeth M. Goldberg, MD, ScM, FACEP Associate Professor of Emergency Medicine &amp; Health Services, Policy &amp; Practice</a:t>
              </a:r>
            </a:p>
            <a:p>
              <a:pPr>
                <a:lnSpc>
                  <a:spcPts val="3919"/>
                </a:lnSpc>
                <a:spcBef>
                  <a:spcPct val="0"/>
                </a:spcBef>
              </a:pPr>
              <a:r>
                <a:rPr lang="en-US" sz="2800">
                  <a:solidFill>
                    <a:srgbClr val="F5F5EF"/>
                  </a:solidFill>
                  <a:latin typeface="HK Grotesk Bold"/>
                </a:rPr>
                <a:t>Brown University</a:t>
              </a:r>
            </a:p>
          </p:txBody>
        </p:sp>
      </p:grpSp>
      <p:sp>
        <p:nvSpPr>
          <p:cNvPr id="18" name="TextBox 18"/>
          <p:cNvSpPr txBox="1"/>
          <p:nvPr/>
        </p:nvSpPr>
        <p:spPr>
          <a:xfrm>
            <a:off x="10040126" y="8061035"/>
            <a:ext cx="5240894" cy="417195"/>
          </a:xfrm>
          <a:prstGeom prst="rect">
            <a:avLst/>
          </a:prstGeom>
        </p:spPr>
        <p:txBody>
          <a:bodyPr lIns="0" tIns="0" rIns="0" bIns="0" rtlCol="0" anchor="t">
            <a:spAutoFit/>
          </a:bodyPr>
          <a:lstStyle/>
          <a:p>
            <a:pPr>
              <a:lnSpc>
                <a:spcPts val="1679"/>
              </a:lnSpc>
            </a:pPr>
            <a:r>
              <a:rPr lang="en-US" sz="1200" spc="36">
                <a:solidFill>
                  <a:srgbClr val="F5F5EF"/>
                </a:solidFill>
                <a:latin typeface="HK Grotesk Medium"/>
              </a:rPr>
              <a:t>@LIZGOLDBERGMD.            </a:t>
            </a:r>
          </a:p>
          <a:p>
            <a:pPr marL="518160" lvl="0" indent="-518160">
              <a:lnSpc>
                <a:spcPts val="1679"/>
              </a:lnSpc>
              <a:spcBef>
                <a:spcPct val="0"/>
              </a:spcBef>
            </a:pPr>
            <a:r>
              <a:rPr lang="en-US" sz="1200" spc="36">
                <a:solidFill>
                  <a:srgbClr val="F5F5EF"/>
                </a:solidFill>
                <a:latin typeface="HK Grotesk Medium"/>
              </a:rPr>
              <a:t>ELIZABETH_GOLDBERG@BROWN.EDU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AE10-42B8-744B-BBEC-7C529CDC741D}"/>
              </a:ext>
            </a:extLst>
          </p:cNvPr>
          <p:cNvSpPr>
            <a:spLocks noGrp="1"/>
          </p:cNvSpPr>
          <p:nvPr>
            <p:ph type="title"/>
          </p:nvPr>
        </p:nvSpPr>
        <p:spPr/>
        <p:txBody>
          <a:bodyPr/>
          <a:lstStyle/>
          <a:p>
            <a:r>
              <a:rPr lang="en-US" dirty="0"/>
              <a:t>, </a:t>
            </a:r>
          </a:p>
        </p:txBody>
      </p:sp>
      <p:pic>
        <p:nvPicPr>
          <p:cNvPr id="71" name="Content Placeholder 70" descr="Newspaper">
            <a:extLst>
              <a:ext uri="{FF2B5EF4-FFF2-40B4-BE49-F238E27FC236}">
                <a16:creationId xmlns:a16="http://schemas.microsoft.com/office/drawing/2014/main" id="{E1A9E619-283A-5847-AAED-02C6455FD24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865205" y="4294223"/>
            <a:ext cx="1371600" cy="1371600"/>
          </a:xfrm>
        </p:spPr>
      </p:pic>
      <p:sp>
        <p:nvSpPr>
          <p:cNvPr id="4" name="Rectangle 3">
            <a:extLst>
              <a:ext uri="{FF2B5EF4-FFF2-40B4-BE49-F238E27FC236}">
                <a16:creationId xmlns:a16="http://schemas.microsoft.com/office/drawing/2014/main" id="{CF3921DD-1835-8640-AA04-3943072DB416}"/>
              </a:ext>
            </a:extLst>
          </p:cNvPr>
          <p:cNvSpPr/>
          <p:nvPr/>
        </p:nvSpPr>
        <p:spPr>
          <a:xfrm>
            <a:off x="0" y="-1"/>
            <a:ext cx="18288000" cy="271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6" name="Rectangle 5">
            <a:extLst>
              <a:ext uri="{FF2B5EF4-FFF2-40B4-BE49-F238E27FC236}">
                <a16:creationId xmlns:a16="http://schemas.microsoft.com/office/drawing/2014/main" id="{93A169E5-A364-064B-9D27-0473B1087675}"/>
              </a:ext>
            </a:extLst>
          </p:cNvPr>
          <p:cNvSpPr/>
          <p:nvPr/>
        </p:nvSpPr>
        <p:spPr>
          <a:xfrm>
            <a:off x="0" y="2695004"/>
            <a:ext cx="18288000" cy="318192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DD9556D9-67A9-3A41-B8F9-7FF3101E996B}"/>
              </a:ext>
            </a:extLst>
          </p:cNvPr>
          <p:cNvSpPr/>
          <p:nvPr/>
        </p:nvSpPr>
        <p:spPr>
          <a:xfrm>
            <a:off x="0" y="8809149"/>
            <a:ext cx="18288000" cy="1477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818AEE82-72DA-8442-A71D-5118ABD82993}"/>
              </a:ext>
            </a:extLst>
          </p:cNvPr>
          <p:cNvSpPr/>
          <p:nvPr/>
        </p:nvSpPr>
        <p:spPr>
          <a:xfrm>
            <a:off x="-1" y="5873160"/>
            <a:ext cx="18288000" cy="147785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1DECEC15-D609-D54D-AB46-5272BBFD58B0}"/>
              </a:ext>
            </a:extLst>
          </p:cNvPr>
          <p:cNvSpPr/>
          <p:nvPr/>
        </p:nvSpPr>
        <p:spPr>
          <a:xfrm>
            <a:off x="0" y="7331298"/>
            <a:ext cx="18288000" cy="1477851"/>
          </a:xfrm>
          <a:prstGeom prst="rect">
            <a:avLst/>
          </a:prstGeom>
          <a:solidFill>
            <a:schemeClr val="accent1">
              <a:lumMod val="60000"/>
              <a:lumOff val="40000"/>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11" name="TextBox 10">
            <a:extLst>
              <a:ext uri="{FF2B5EF4-FFF2-40B4-BE49-F238E27FC236}">
                <a16:creationId xmlns:a16="http://schemas.microsoft.com/office/drawing/2014/main" id="{E924F10F-8097-144B-9CCA-513FB8A17396}"/>
              </a:ext>
            </a:extLst>
          </p:cNvPr>
          <p:cNvSpPr txBox="1"/>
          <p:nvPr/>
        </p:nvSpPr>
        <p:spPr>
          <a:xfrm>
            <a:off x="589985" y="586734"/>
            <a:ext cx="17108028" cy="923330"/>
          </a:xfrm>
          <a:prstGeom prst="rect">
            <a:avLst/>
          </a:prstGeom>
          <a:noFill/>
        </p:spPr>
        <p:txBody>
          <a:bodyPr wrap="square" rtlCol="0">
            <a:spAutoFit/>
          </a:bodyPr>
          <a:lstStyle/>
          <a:p>
            <a:pPr algn="ctr" defTabSz="685800"/>
            <a:r>
              <a:rPr lang="en-US" sz="5400" dirty="0">
                <a:solidFill>
                  <a:prstClr val="black"/>
                </a:solidFill>
                <a:latin typeface="Grotesque" panose="020B0504020202020204" pitchFamily="34" charset="0"/>
                <a:cs typeface="Calibri" panose="020F0502020204030204" pitchFamily="34" charset="0"/>
              </a:rPr>
              <a:t>Patients presenting for a fall and enrolled in GAPcare</a:t>
            </a:r>
          </a:p>
        </p:txBody>
      </p:sp>
      <p:sp>
        <p:nvSpPr>
          <p:cNvPr id="12" name="Rectangle 11">
            <a:extLst>
              <a:ext uri="{FF2B5EF4-FFF2-40B4-BE49-F238E27FC236}">
                <a16:creationId xmlns:a16="http://schemas.microsoft.com/office/drawing/2014/main" id="{5C4C78FB-E50C-0F42-B517-8C99AC6AFC45}"/>
              </a:ext>
            </a:extLst>
          </p:cNvPr>
          <p:cNvSpPr/>
          <p:nvPr/>
        </p:nvSpPr>
        <p:spPr>
          <a:xfrm>
            <a:off x="6217277" y="1676977"/>
            <a:ext cx="6046632" cy="59994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r>
              <a:rPr lang="en-US" sz="3000" dirty="0">
                <a:solidFill>
                  <a:prstClr val="black"/>
                </a:solidFill>
                <a:latin typeface="Calibri" panose="020F0502020204030204" pitchFamily="34" charset="0"/>
                <a:cs typeface="Calibri" panose="020F0502020204030204" pitchFamily="34" charset="0"/>
              </a:rPr>
              <a:t>RANDOMIZATION</a:t>
            </a:r>
          </a:p>
        </p:txBody>
      </p:sp>
      <p:cxnSp>
        <p:nvCxnSpPr>
          <p:cNvPr id="20" name="Elbow Connector 19">
            <a:extLst>
              <a:ext uri="{FF2B5EF4-FFF2-40B4-BE49-F238E27FC236}">
                <a16:creationId xmlns:a16="http://schemas.microsoft.com/office/drawing/2014/main" id="{09151F21-F92D-AF44-9627-B6486DF9943A}"/>
              </a:ext>
            </a:extLst>
          </p:cNvPr>
          <p:cNvCxnSpPr>
            <a:cxnSpLocks/>
          </p:cNvCxnSpPr>
          <p:nvPr/>
        </p:nvCxnSpPr>
        <p:spPr>
          <a:xfrm>
            <a:off x="8751195" y="2328839"/>
            <a:ext cx="5164425" cy="684963"/>
          </a:xfrm>
          <a:prstGeom prst="bentConnector3">
            <a:avLst>
              <a:gd name="adj1" fmla="val 100499"/>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B1FC6172-858F-814A-BB91-731646DE3683}"/>
              </a:ext>
            </a:extLst>
          </p:cNvPr>
          <p:cNvCxnSpPr>
            <a:cxnSpLocks/>
          </p:cNvCxnSpPr>
          <p:nvPr/>
        </p:nvCxnSpPr>
        <p:spPr>
          <a:xfrm rot="10800000" flipV="1">
            <a:off x="4372380" y="2338511"/>
            <a:ext cx="4771632" cy="732989"/>
          </a:xfrm>
          <a:prstGeom prst="bentConnector3">
            <a:avLst>
              <a:gd name="adj1" fmla="val 99797"/>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6" name="Picture 65" descr="A close up of a logo&#10;&#10;Description automatically generated">
            <a:extLst>
              <a:ext uri="{FF2B5EF4-FFF2-40B4-BE49-F238E27FC236}">
                <a16:creationId xmlns:a16="http://schemas.microsoft.com/office/drawing/2014/main" id="{08FCDCE4-ABF8-354B-AD4E-03B3FF258A07}"/>
              </a:ext>
            </a:extLst>
          </p:cNvPr>
          <p:cNvPicPr>
            <a:picLocks noChangeAspect="1"/>
          </p:cNvPicPr>
          <p:nvPr/>
        </p:nvPicPr>
        <p:blipFill rotWithShape="1">
          <a:blip r:embed="rId5">
            <a:extLst>
              <a:ext uri="{28A0092B-C50C-407E-A947-70E740481C1C}">
                <a14:useLocalDpi xmlns:a14="http://schemas.microsoft.com/office/drawing/2010/main"/>
              </a:ext>
            </a:extLst>
          </a:blip>
          <a:srcRect b="12473"/>
          <a:stretch/>
        </p:blipFill>
        <p:spPr>
          <a:xfrm>
            <a:off x="14668290" y="3492386"/>
            <a:ext cx="2847648" cy="2492456"/>
          </a:xfrm>
          <a:prstGeom prst="rect">
            <a:avLst/>
          </a:prstGeom>
        </p:spPr>
      </p:pic>
      <p:pic>
        <p:nvPicPr>
          <p:cNvPr id="67" name="Picture 66" descr="A close up of a logo&#10;&#10;Description automatically generated">
            <a:extLst>
              <a:ext uri="{FF2B5EF4-FFF2-40B4-BE49-F238E27FC236}">
                <a16:creationId xmlns:a16="http://schemas.microsoft.com/office/drawing/2014/main" id="{903A1597-4253-6147-BA4F-EFCBC3D38F2F}"/>
              </a:ext>
            </a:extLst>
          </p:cNvPr>
          <p:cNvPicPr>
            <a:picLocks noChangeAspect="1"/>
          </p:cNvPicPr>
          <p:nvPr/>
        </p:nvPicPr>
        <p:blipFill rotWithShape="1">
          <a:blip r:embed="rId6">
            <a:extLst>
              <a:ext uri="{28A0092B-C50C-407E-A947-70E740481C1C}">
                <a14:useLocalDpi xmlns:a14="http://schemas.microsoft.com/office/drawing/2010/main"/>
              </a:ext>
            </a:extLst>
          </a:blip>
          <a:srcRect b="12650"/>
          <a:stretch/>
        </p:blipFill>
        <p:spPr>
          <a:xfrm>
            <a:off x="11577547" y="3507129"/>
            <a:ext cx="2763650" cy="2414016"/>
          </a:xfrm>
          <a:prstGeom prst="rect">
            <a:avLst/>
          </a:prstGeom>
        </p:spPr>
      </p:pic>
      <p:sp>
        <p:nvSpPr>
          <p:cNvPr id="68" name="Rectangle 67">
            <a:extLst>
              <a:ext uri="{FF2B5EF4-FFF2-40B4-BE49-F238E27FC236}">
                <a16:creationId xmlns:a16="http://schemas.microsoft.com/office/drawing/2014/main" id="{B12057F9-E4D1-FB43-AA61-DCCA3FD088DA}"/>
              </a:ext>
            </a:extLst>
          </p:cNvPr>
          <p:cNvSpPr/>
          <p:nvPr/>
        </p:nvSpPr>
        <p:spPr>
          <a:xfrm>
            <a:off x="11742312" y="3088802"/>
            <a:ext cx="6046632" cy="437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r>
              <a:rPr lang="en-US" sz="4200" dirty="0">
                <a:solidFill>
                  <a:prstClr val="black"/>
                </a:solidFill>
                <a:latin typeface="Calibri" panose="020F0502020204030204" pitchFamily="34" charset="0"/>
                <a:cs typeface="Calibri" panose="020F0502020204030204" pitchFamily="34" charset="0"/>
              </a:rPr>
              <a:t>GAPcare intervention</a:t>
            </a:r>
          </a:p>
        </p:txBody>
      </p:sp>
      <p:sp>
        <p:nvSpPr>
          <p:cNvPr id="69" name="Rectangle 68">
            <a:extLst>
              <a:ext uri="{FF2B5EF4-FFF2-40B4-BE49-F238E27FC236}">
                <a16:creationId xmlns:a16="http://schemas.microsoft.com/office/drawing/2014/main" id="{66B297D7-D4D7-7F4A-AAA8-2D61784BB0F9}"/>
              </a:ext>
            </a:extLst>
          </p:cNvPr>
          <p:cNvSpPr/>
          <p:nvPr/>
        </p:nvSpPr>
        <p:spPr>
          <a:xfrm>
            <a:off x="581708" y="3113333"/>
            <a:ext cx="7221527" cy="504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r>
              <a:rPr lang="en-US" sz="4200" dirty="0">
                <a:solidFill>
                  <a:prstClr val="black"/>
                </a:solidFill>
                <a:latin typeface="Calibri" panose="020F0502020204030204" pitchFamily="34" charset="0"/>
                <a:cs typeface="Calibri" panose="020F0502020204030204" pitchFamily="34" charset="0"/>
              </a:rPr>
              <a:t>Home safety brochure (control)</a:t>
            </a:r>
          </a:p>
        </p:txBody>
      </p:sp>
      <p:pic>
        <p:nvPicPr>
          <p:cNvPr id="73" name="Graphic 72" descr="Document">
            <a:extLst>
              <a:ext uri="{FF2B5EF4-FFF2-40B4-BE49-F238E27FC236}">
                <a16:creationId xmlns:a16="http://schemas.microsoft.com/office/drawing/2014/main" id="{CF3F8CFF-F85A-9049-844B-62642F9DDF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91277" y="3741433"/>
            <a:ext cx="2293667" cy="2293667"/>
          </a:xfrm>
          <a:prstGeom prst="rect">
            <a:avLst/>
          </a:prstGeom>
        </p:spPr>
      </p:pic>
      <p:sp>
        <p:nvSpPr>
          <p:cNvPr id="74" name="TextBox 73">
            <a:extLst>
              <a:ext uri="{FF2B5EF4-FFF2-40B4-BE49-F238E27FC236}">
                <a16:creationId xmlns:a16="http://schemas.microsoft.com/office/drawing/2014/main" id="{A4CD5683-6291-3748-B474-82C515330E04}"/>
              </a:ext>
            </a:extLst>
          </p:cNvPr>
          <p:cNvSpPr txBox="1"/>
          <p:nvPr/>
        </p:nvSpPr>
        <p:spPr>
          <a:xfrm>
            <a:off x="6545689" y="4469110"/>
            <a:ext cx="5196626" cy="1384995"/>
          </a:xfrm>
          <a:prstGeom prst="rect">
            <a:avLst/>
          </a:prstGeom>
          <a:noFill/>
        </p:spPr>
        <p:txBody>
          <a:bodyPr wrap="square" rtlCol="0">
            <a:spAutoFit/>
          </a:bodyPr>
          <a:lstStyle/>
          <a:p>
            <a:pPr algn="ctr" defTabSz="685800"/>
            <a:r>
              <a:rPr lang="en-US" sz="4200" b="1" dirty="0">
                <a:solidFill>
                  <a:prstClr val="black"/>
                </a:solidFill>
                <a:latin typeface="Calibri" panose="020F0502020204030204" pitchFamily="34" charset="0"/>
                <a:cs typeface="Calibri" panose="020F0502020204030204" pitchFamily="34" charset="0"/>
              </a:rPr>
              <a:t>FEASIBILITY &amp; DISPOSITION</a:t>
            </a:r>
          </a:p>
        </p:txBody>
      </p:sp>
      <p:sp>
        <p:nvSpPr>
          <p:cNvPr id="75" name="TextBox 74">
            <a:extLst>
              <a:ext uri="{FF2B5EF4-FFF2-40B4-BE49-F238E27FC236}">
                <a16:creationId xmlns:a16="http://schemas.microsoft.com/office/drawing/2014/main" id="{7FC46CBD-E611-F647-A3DF-DCEB35FC52B9}"/>
              </a:ext>
            </a:extLst>
          </p:cNvPr>
          <p:cNvSpPr txBox="1"/>
          <p:nvPr/>
        </p:nvSpPr>
        <p:spPr>
          <a:xfrm>
            <a:off x="6976375" y="6305088"/>
            <a:ext cx="4043402"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ED LOS</a:t>
            </a:r>
          </a:p>
        </p:txBody>
      </p:sp>
      <p:sp>
        <p:nvSpPr>
          <p:cNvPr id="76" name="TextBox 75">
            <a:extLst>
              <a:ext uri="{FF2B5EF4-FFF2-40B4-BE49-F238E27FC236}">
                <a16:creationId xmlns:a16="http://schemas.microsoft.com/office/drawing/2014/main" id="{04F4C2D5-9ADB-9B46-9CBE-1AF555FD925F}"/>
              </a:ext>
            </a:extLst>
          </p:cNvPr>
          <p:cNvSpPr txBox="1"/>
          <p:nvPr/>
        </p:nvSpPr>
        <p:spPr>
          <a:xfrm>
            <a:off x="6839937" y="7725580"/>
            <a:ext cx="4635552"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Hospital admission</a:t>
            </a:r>
          </a:p>
        </p:txBody>
      </p:sp>
      <p:sp>
        <p:nvSpPr>
          <p:cNvPr id="77" name="TextBox 76">
            <a:extLst>
              <a:ext uri="{FF2B5EF4-FFF2-40B4-BE49-F238E27FC236}">
                <a16:creationId xmlns:a16="http://schemas.microsoft.com/office/drawing/2014/main" id="{E0F8D064-823C-D443-82DC-533E206AFA2E}"/>
              </a:ext>
            </a:extLst>
          </p:cNvPr>
          <p:cNvSpPr txBox="1"/>
          <p:nvPr/>
        </p:nvSpPr>
        <p:spPr>
          <a:xfrm>
            <a:off x="7105162" y="9149092"/>
            <a:ext cx="4273325"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Discharge to SNF</a:t>
            </a:r>
          </a:p>
        </p:txBody>
      </p:sp>
      <p:sp>
        <p:nvSpPr>
          <p:cNvPr id="78" name="TextBox 77">
            <a:extLst>
              <a:ext uri="{FF2B5EF4-FFF2-40B4-BE49-F238E27FC236}">
                <a16:creationId xmlns:a16="http://schemas.microsoft.com/office/drawing/2014/main" id="{A9F050CA-1C3B-BB46-A3C1-71997DD93244}"/>
              </a:ext>
            </a:extLst>
          </p:cNvPr>
          <p:cNvSpPr txBox="1"/>
          <p:nvPr/>
        </p:nvSpPr>
        <p:spPr>
          <a:xfrm>
            <a:off x="12743930" y="6035099"/>
            <a:ext cx="4043402" cy="127714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300 min </a:t>
            </a:r>
          </a:p>
          <a:p>
            <a:pPr algn="ctr" defTabSz="685800"/>
            <a:r>
              <a:rPr lang="en-US" sz="3499" dirty="0">
                <a:solidFill>
                  <a:prstClr val="black"/>
                </a:solidFill>
                <a:latin typeface="Calibri" panose="020F0502020204030204"/>
              </a:rPr>
              <a:t>(IQR: 222-390)</a:t>
            </a:r>
          </a:p>
        </p:txBody>
      </p:sp>
      <p:sp>
        <p:nvSpPr>
          <p:cNvPr id="79" name="TextBox 78">
            <a:extLst>
              <a:ext uri="{FF2B5EF4-FFF2-40B4-BE49-F238E27FC236}">
                <a16:creationId xmlns:a16="http://schemas.microsoft.com/office/drawing/2014/main" id="{0B71881F-4477-3244-AC5A-D913033B7E2D}"/>
              </a:ext>
            </a:extLst>
          </p:cNvPr>
          <p:cNvSpPr txBox="1"/>
          <p:nvPr/>
        </p:nvSpPr>
        <p:spPr>
          <a:xfrm>
            <a:off x="1667414" y="5876665"/>
            <a:ext cx="4043402" cy="127714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315 min </a:t>
            </a:r>
          </a:p>
          <a:p>
            <a:pPr algn="ctr" defTabSz="685800"/>
            <a:r>
              <a:rPr lang="en-US" sz="3499" dirty="0">
                <a:solidFill>
                  <a:prstClr val="black"/>
                </a:solidFill>
                <a:latin typeface="Calibri" panose="020F0502020204030204"/>
              </a:rPr>
              <a:t>(IQR: 246-420)</a:t>
            </a:r>
          </a:p>
        </p:txBody>
      </p:sp>
      <p:sp>
        <p:nvSpPr>
          <p:cNvPr id="80" name="TextBox 79">
            <a:extLst>
              <a:ext uri="{FF2B5EF4-FFF2-40B4-BE49-F238E27FC236}">
                <a16:creationId xmlns:a16="http://schemas.microsoft.com/office/drawing/2014/main" id="{EB584FC5-BAD4-A34A-B86E-25CB38E8E364}"/>
              </a:ext>
            </a:extLst>
          </p:cNvPr>
          <p:cNvSpPr txBox="1"/>
          <p:nvPr/>
        </p:nvSpPr>
        <p:spPr>
          <a:xfrm>
            <a:off x="1449299" y="7766801"/>
            <a:ext cx="4043402"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10 (18.8)</a:t>
            </a:r>
          </a:p>
        </p:txBody>
      </p:sp>
      <p:sp>
        <p:nvSpPr>
          <p:cNvPr id="81" name="TextBox 80">
            <a:extLst>
              <a:ext uri="{FF2B5EF4-FFF2-40B4-BE49-F238E27FC236}">
                <a16:creationId xmlns:a16="http://schemas.microsoft.com/office/drawing/2014/main" id="{6EFD6DEB-05E4-F449-BD2B-ECDE53114A52}"/>
              </a:ext>
            </a:extLst>
          </p:cNvPr>
          <p:cNvSpPr txBox="1"/>
          <p:nvPr/>
        </p:nvSpPr>
        <p:spPr>
          <a:xfrm>
            <a:off x="1516408" y="9221178"/>
            <a:ext cx="4043402"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6 (10.9)</a:t>
            </a:r>
          </a:p>
        </p:txBody>
      </p:sp>
      <p:sp>
        <p:nvSpPr>
          <p:cNvPr id="82" name="TextBox 81">
            <a:extLst>
              <a:ext uri="{FF2B5EF4-FFF2-40B4-BE49-F238E27FC236}">
                <a16:creationId xmlns:a16="http://schemas.microsoft.com/office/drawing/2014/main" id="{E4287D49-6738-5447-BF77-7D84B6831641}"/>
              </a:ext>
            </a:extLst>
          </p:cNvPr>
          <p:cNvSpPr txBox="1"/>
          <p:nvPr/>
        </p:nvSpPr>
        <p:spPr>
          <a:xfrm>
            <a:off x="12699280" y="7708518"/>
            <a:ext cx="4043402"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10 (18.8)</a:t>
            </a:r>
          </a:p>
        </p:txBody>
      </p:sp>
      <p:sp>
        <p:nvSpPr>
          <p:cNvPr id="83" name="TextBox 82">
            <a:extLst>
              <a:ext uri="{FF2B5EF4-FFF2-40B4-BE49-F238E27FC236}">
                <a16:creationId xmlns:a16="http://schemas.microsoft.com/office/drawing/2014/main" id="{EF5B3F6B-559E-4048-A679-4A22D5E5AAB1}"/>
              </a:ext>
            </a:extLst>
          </p:cNvPr>
          <p:cNvSpPr txBox="1"/>
          <p:nvPr/>
        </p:nvSpPr>
        <p:spPr>
          <a:xfrm>
            <a:off x="12743930" y="9097851"/>
            <a:ext cx="4043402"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10 (18.8)</a:t>
            </a:r>
          </a:p>
        </p:txBody>
      </p:sp>
    </p:spTree>
    <p:extLst>
      <p:ext uri="{BB962C8B-B14F-4D97-AF65-F5344CB8AC3E}">
        <p14:creationId xmlns:p14="http://schemas.microsoft.com/office/powerpoint/2010/main" val="292462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P spid="81" grpId="0"/>
      <p:bldP spid="82" grpId="0"/>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D081E80-3F6C-C44E-BC3C-5E4E962FCA49}"/>
              </a:ext>
            </a:extLst>
          </p:cNvPr>
          <p:cNvSpPr/>
          <p:nvPr/>
        </p:nvSpPr>
        <p:spPr>
          <a:xfrm>
            <a:off x="0" y="8797410"/>
            <a:ext cx="18288000" cy="1477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F95185FE-99A1-104B-A3B6-2ADC238FEA63}"/>
              </a:ext>
            </a:extLst>
          </p:cNvPr>
          <p:cNvSpPr/>
          <p:nvPr/>
        </p:nvSpPr>
        <p:spPr>
          <a:xfrm>
            <a:off x="-2" y="5837207"/>
            <a:ext cx="18288000" cy="147785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EF944812-C90C-D545-91F9-EEB51F27D803}"/>
              </a:ext>
            </a:extLst>
          </p:cNvPr>
          <p:cNvSpPr/>
          <p:nvPr/>
        </p:nvSpPr>
        <p:spPr>
          <a:xfrm>
            <a:off x="0" y="7319559"/>
            <a:ext cx="18288000" cy="1477851"/>
          </a:xfrm>
          <a:prstGeom prst="rect">
            <a:avLst/>
          </a:prstGeom>
          <a:solidFill>
            <a:schemeClr val="accent1">
              <a:lumMod val="60000"/>
              <a:lumOff val="40000"/>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2" name="Title 1">
            <a:extLst>
              <a:ext uri="{FF2B5EF4-FFF2-40B4-BE49-F238E27FC236}">
                <a16:creationId xmlns:a16="http://schemas.microsoft.com/office/drawing/2014/main" id="{F17BAE10-42B8-744B-BBEC-7C529CDC741D}"/>
              </a:ext>
            </a:extLst>
          </p:cNvPr>
          <p:cNvSpPr>
            <a:spLocks noGrp="1"/>
          </p:cNvSpPr>
          <p:nvPr>
            <p:ph type="title"/>
          </p:nvPr>
        </p:nvSpPr>
        <p:spPr/>
        <p:txBody>
          <a:bodyPr/>
          <a:lstStyle/>
          <a:p>
            <a:endParaRPr lang="en-US" dirty="0"/>
          </a:p>
        </p:txBody>
      </p:sp>
      <p:pic>
        <p:nvPicPr>
          <p:cNvPr id="71" name="Content Placeholder 70" descr="Newspaper">
            <a:extLst>
              <a:ext uri="{FF2B5EF4-FFF2-40B4-BE49-F238E27FC236}">
                <a16:creationId xmlns:a16="http://schemas.microsoft.com/office/drawing/2014/main" id="{E1A9E619-283A-5847-AAED-02C6455FD24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865205" y="4294223"/>
            <a:ext cx="1371600" cy="1371600"/>
          </a:xfrm>
        </p:spPr>
      </p:pic>
      <p:sp>
        <p:nvSpPr>
          <p:cNvPr id="4" name="Rectangle 3">
            <a:extLst>
              <a:ext uri="{FF2B5EF4-FFF2-40B4-BE49-F238E27FC236}">
                <a16:creationId xmlns:a16="http://schemas.microsoft.com/office/drawing/2014/main" id="{CF3921DD-1835-8640-AA04-3943072DB416}"/>
              </a:ext>
            </a:extLst>
          </p:cNvPr>
          <p:cNvSpPr/>
          <p:nvPr/>
        </p:nvSpPr>
        <p:spPr>
          <a:xfrm>
            <a:off x="0" y="-1"/>
            <a:ext cx="18288000" cy="271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6" name="Rectangle 5">
            <a:extLst>
              <a:ext uri="{FF2B5EF4-FFF2-40B4-BE49-F238E27FC236}">
                <a16:creationId xmlns:a16="http://schemas.microsoft.com/office/drawing/2014/main" id="{93A169E5-A364-064B-9D27-0473B1087675}"/>
              </a:ext>
            </a:extLst>
          </p:cNvPr>
          <p:cNvSpPr/>
          <p:nvPr/>
        </p:nvSpPr>
        <p:spPr>
          <a:xfrm>
            <a:off x="0" y="2250734"/>
            <a:ext cx="18288000" cy="3626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DD9556D9-67A9-3A41-B8F9-7FF3101E996B}"/>
              </a:ext>
            </a:extLst>
          </p:cNvPr>
          <p:cNvSpPr/>
          <p:nvPr/>
        </p:nvSpPr>
        <p:spPr>
          <a:xfrm>
            <a:off x="0" y="8809149"/>
            <a:ext cx="18288000" cy="14778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dirty="0">
              <a:solidFill>
                <a:prstClr val="white"/>
              </a:solidFill>
              <a:latin typeface="Calibri" panose="020F0502020204030204"/>
            </a:endParaRPr>
          </a:p>
        </p:txBody>
      </p:sp>
      <p:sp>
        <p:nvSpPr>
          <p:cNvPr id="11" name="TextBox 10">
            <a:extLst>
              <a:ext uri="{FF2B5EF4-FFF2-40B4-BE49-F238E27FC236}">
                <a16:creationId xmlns:a16="http://schemas.microsoft.com/office/drawing/2014/main" id="{E924F10F-8097-144B-9CCA-513FB8A17396}"/>
              </a:ext>
            </a:extLst>
          </p:cNvPr>
          <p:cNvSpPr txBox="1"/>
          <p:nvPr/>
        </p:nvSpPr>
        <p:spPr>
          <a:xfrm>
            <a:off x="589985" y="586734"/>
            <a:ext cx="17108028" cy="923330"/>
          </a:xfrm>
          <a:prstGeom prst="rect">
            <a:avLst/>
          </a:prstGeom>
          <a:solidFill>
            <a:schemeClr val="accent1">
              <a:lumMod val="20000"/>
              <a:lumOff val="80000"/>
            </a:schemeClr>
          </a:solidFill>
        </p:spPr>
        <p:txBody>
          <a:bodyPr wrap="square" rtlCol="0">
            <a:spAutoFit/>
          </a:bodyPr>
          <a:lstStyle/>
          <a:p>
            <a:pPr algn="ctr" defTabSz="685800"/>
            <a:r>
              <a:rPr lang="en-US" sz="5400" dirty="0">
                <a:solidFill>
                  <a:prstClr val="black"/>
                </a:solidFill>
                <a:latin typeface="Grotesque" panose="020B0504020202020204" pitchFamily="34" charset="0"/>
                <a:cs typeface="Calibri" panose="020F0502020204030204" pitchFamily="34" charset="0"/>
              </a:rPr>
              <a:t>Patients presenting for a fall and enrolled in GAPcare</a:t>
            </a:r>
          </a:p>
        </p:txBody>
      </p:sp>
      <p:pic>
        <p:nvPicPr>
          <p:cNvPr id="66" name="Picture 65" descr="A close up of a logo&#10;&#10;Description automatically generated">
            <a:extLst>
              <a:ext uri="{FF2B5EF4-FFF2-40B4-BE49-F238E27FC236}">
                <a16:creationId xmlns:a16="http://schemas.microsoft.com/office/drawing/2014/main" id="{08FCDCE4-ABF8-354B-AD4E-03B3FF258A07}"/>
              </a:ext>
            </a:extLst>
          </p:cNvPr>
          <p:cNvPicPr>
            <a:picLocks noChangeAspect="1"/>
          </p:cNvPicPr>
          <p:nvPr/>
        </p:nvPicPr>
        <p:blipFill rotWithShape="1">
          <a:blip r:embed="rId5">
            <a:extLst>
              <a:ext uri="{28A0092B-C50C-407E-A947-70E740481C1C}">
                <a14:useLocalDpi xmlns:a14="http://schemas.microsoft.com/office/drawing/2010/main"/>
              </a:ext>
            </a:extLst>
          </a:blip>
          <a:srcRect b="12473"/>
          <a:stretch/>
        </p:blipFill>
        <p:spPr>
          <a:xfrm>
            <a:off x="14668290" y="3492386"/>
            <a:ext cx="2847648" cy="2492456"/>
          </a:xfrm>
          <a:prstGeom prst="rect">
            <a:avLst/>
          </a:prstGeom>
        </p:spPr>
      </p:pic>
      <p:pic>
        <p:nvPicPr>
          <p:cNvPr id="67" name="Picture 66" descr="A close up of a logo&#10;&#10;Description automatically generated">
            <a:extLst>
              <a:ext uri="{FF2B5EF4-FFF2-40B4-BE49-F238E27FC236}">
                <a16:creationId xmlns:a16="http://schemas.microsoft.com/office/drawing/2014/main" id="{903A1597-4253-6147-BA4F-EFCBC3D38F2F}"/>
              </a:ext>
            </a:extLst>
          </p:cNvPr>
          <p:cNvPicPr>
            <a:picLocks noChangeAspect="1"/>
          </p:cNvPicPr>
          <p:nvPr/>
        </p:nvPicPr>
        <p:blipFill rotWithShape="1">
          <a:blip r:embed="rId6">
            <a:extLst>
              <a:ext uri="{28A0092B-C50C-407E-A947-70E740481C1C}">
                <a14:useLocalDpi xmlns:a14="http://schemas.microsoft.com/office/drawing/2010/main"/>
              </a:ext>
            </a:extLst>
          </a:blip>
          <a:srcRect b="12650"/>
          <a:stretch/>
        </p:blipFill>
        <p:spPr>
          <a:xfrm>
            <a:off x="11549999" y="3507129"/>
            <a:ext cx="2763650" cy="2414016"/>
          </a:xfrm>
          <a:prstGeom prst="rect">
            <a:avLst/>
          </a:prstGeom>
        </p:spPr>
      </p:pic>
      <p:sp>
        <p:nvSpPr>
          <p:cNvPr id="68" name="Rectangle 67">
            <a:extLst>
              <a:ext uri="{FF2B5EF4-FFF2-40B4-BE49-F238E27FC236}">
                <a16:creationId xmlns:a16="http://schemas.microsoft.com/office/drawing/2014/main" id="{B12057F9-E4D1-FB43-AA61-DCCA3FD088DA}"/>
              </a:ext>
            </a:extLst>
          </p:cNvPr>
          <p:cNvSpPr/>
          <p:nvPr/>
        </p:nvSpPr>
        <p:spPr>
          <a:xfrm>
            <a:off x="12147188" y="2801040"/>
            <a:ext cx="5467404" cy="497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r>
              <a:rPr lang="en-US" sz="4200" dirty="0">
                <a:solidFill>
                  <a:prstClr val="black"/>
                </a:solidFill>
                <a:latin typeface="Calibri" panose="020F0502020204030204" pitchFamily="34" charset="0"/>
                <a:cs typeface="Calibri" panose="020F0502020204030204" pitchFamily="34" charset="0"/>
              </a:rPr>
              <a:t>GAPcare intervention (vs. usual care)</a:t>
            </a:r>
          </a:p>
        </p:txBody>
      </p:sp>
      <p:sp>
        <p:nvSpPr>
          <p:cNvPr id="74" name="TextBox 73">
            <a:extLst>
              <a:ext uri="{FF2B5EF4-FFF2-40B4-BE49-F238E27FC236}">
                <a16:creationId xmlns:a16="http://schemas.microsoft.com/office/drawing/2014/main" id="{A4CD5683-6291-3748-B474-82C515330E04}"/>
              </a:ext>
            </a:extLst>
          </p:cNvPr>
          <p:cNvSpPr txBox="1"/>
          <p:nvPr/>
        </p:nvSpPr>
        <p:spPr>
          <a:xfrm>
            <a:off x="1220408" y="3396896"/>
            <a:ext cx="5467404" cy="1384995"/>
          </a:xfrm>
          <a:prstGeom prst="rect">
            <a:avLst/>
          </a:prstGeom>
          <a:noFill/>
        </p:spPr>
        <p:txBody>
          <a:bodyPr wrap="square" rtlCol="0">
            <a:spAutoFit/>
          </a:bodyPr>
          <a:lstStyle/>
          <a:p>
            <a:pPr algn="ctr" defTabSz="685800"/>
            <a:r>
              <a:rPr lang="en-US" sz="4200" b="1" dirty="0">
                <a:solidFill>
                  <a:prstClr val="black"/>
                </a:solidFill>
                <a:latin typeface="Calibri" panose="020F0502020204030204" pitchFamily="34" charset="0"/>
                <a:cs typeface="Calibri" panose="020F0502020204030204" pitchFamily="34" charset="0"/>
              </a:rPr>
              <a:t>SATISFACTION WITH CARE</a:t>
            </a:r>
          </a:p>
        </p:txBody>
      </p:sp>
      <p:sp>
        <p:nvSpPr>
          <p:cNvPr id="75" name="TextBox 74">
            <a:extLst>
              <a:ext uri="{FF2B5EF4-FFF2-40B4-BE49-F238E27FC236}">
                <a16:creationId xmlns:a16="http://schemas.microsoft.com/office/drawing/2014/main" id="{7FC46CBD-E611-F647-A3DF-DCEB35FC52B9}"/>
              </a:ext>
            </a:extLst>
          </p:cNvPr>
          <p:cNvSpPr txBox="1"/>
          <p:nvPr/>
        </p:nvSpPr>
        <p:spPr>
          <a:xfrm>
            <a:off x="841323" y="6252234"/>
            <a:ext cx="5722905"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Patients (n=99)</a:t>
            </a:r>
          </a:p>
        </p:txBody>
      </p:sp>
      <p:sp>
        <p:nvSpPr>
          <p:cNvPr id="76" name="TextBox 75">
            <a:extLst>
              <a:ext uri="{FF2B5EF4-FFF2-40B4-BE49-F238E27FC236}">
                <a16:creationId xmlns:a16="http://schemas.microsoft.com/office/drawing/2014/main" id="{04F4C2D5-9ADB-9B46-9CBE-1AF555FD925F}"/>
              </a:ext>
            </a:extLst>
          </p:cNvPr>
          <p:cNvSpPr txBox="1"/>
          <p:nvPr/>
        </p:nvSpPr>
        <p:spPr>
          <a:xfrm>
            <a:off x="841324" y="7637272"/>
            <a:ext cx="6225581" cy="1384995"/>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Caregivers (n=35)</a:t>
            </a:r>
            <a:endParaRPr lang="en-US" sz="3000" dirty="0">
              <a:solidFill>
                <a:prstClr val="black"/>
              </a:solidFill>
              <a:latin typeface="Calibri" panose="020F0502020204030204"/>
            </a:endParaRPr>
          </a:p>
          <a:p>
            <a:pPr algn="ctr" defTabSz="685800"/>
            <a:r>
              <a:rPr lang="en-US" sz="4200" dirty="0">
                <a:solidFill>
                  <a:prstClr val="black"/>
                </a:solidFill>
                <a:latin typeface="Calibri" panose="020F0502020204030204"/>
              </a:rPr>
              <a:t> </a:t>
            </a:r>
          </a:p>
        </p:txBody>
      </p:sp>
      <p:sp>
        <p:nvSpPr>
          <p:cNvPr id="77" name="TextBox 76">
            <a:extLst>
              <a:ext uri="{FF2B5EF4-FFF2-40B4-BE49-F238E27FC236}">
                <a16:creationId xmlns:a16="http://schemas.microsoft.com/office/drawing/2014/main" id="{E0F8D064-823C-D443-82DC-533E206AFA2E}"/>
              </a:ext>
            </a:extLst>
          </p:cNvPr>
          <p:cNvSpPr txBox="1"/>
          <p:nvPr/>
        </p:nvSpPr>
        <p:spPr>
          <a:xfrm>
            <a:off x="841324" y="9106433"/>
            <a:ext cx="6681506"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ED Clinicians (n=48)</a:t>
            </a:r>
          </a:p>
        </p:txBody>
      </p:sp>
      <p:sp>
        <p:nvSpPr>
          <p:cNvPr id="78" name="TextBox 77">
            <a:extLst>
              <a:ext uri="{FF2B5EF4-FFF2-40B4-BE49-F238E27FC236}">
                <a16:creationId xmlns:a16="http://schemas.microsoft.com/office/drawing/2014/main" id="{A9F050CA-1C3B-BB46-A3C1-71997DD93244}"/>
              </a:ext>
            </a:extLst>
          </p:cNvPr>
          <p:cNvSpPr txBox="1"/>
          <p:nvPr/>
        </p:nvSpPr>
        <p:spPr>
          <a:xfrm>
            <a:off x="13054690" y="6170761"/>
            <a:ext cx="4043402"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96.7% (92.3%)</a:t>
            </a:r>
          </a:p>
        </p:txBody>
      </p:sp>
      <p:sp>
        <p:nvSpPr>
          <p:cNvPr id="82" name="TextBox 81">
            <a:extLst>
              <a:ext uri="{FF2B5EF4-FFF2-40B4-BE49-F238E27FC236}">
                <a16:creationId xmlns:a16="http://schemas.microsoft.com/office/drawing/2014/main" id="{E4287D49-6738-5447-BF77-7D84B6831641}"/>
              </a:ext>
            </a:extLst>
          </p:cNvPr>
          <p:cNvSpPr txBox="1"/>
          <p:nvPr/>
        </p:nvSpPr>
        <p:spPr>
          <a:xfrm>
            <a:off x="13054691" y="7616770"/>
            <a:ext cx="4043402" cy="738664"/>
          </a:xfrm>
          <a:prstGeom prst="rect">
            <a:avLst/>
          </a:prstGeom>
          <a:noFill/>
        </p:spPr>
        <p:txBody>
          <a:bodyPr wrap="square" rtlCol="0">
            <a:spAutoFit/>
          </a:bodyPr>
          <a:lstStyle/>
          <a:p>
            <a:pPr algn="ctr" defTabSz="685800"/>
            <a:r>
              <a:rPr lang="en-US" sz="4200" dirty="0">
                <a:solidFill>
                  <a:prstClr val="black"/>
                </a:solidFill>
                <a:latin typeface="Calibri" panose="020F0502020204030204"/>
              </a:rPr>
              <a:t>94.1% (94.4%)</a:t>
            </a:r>
          </a:p>
        </p:txBody>
      </p:sp>
      <p:sp>
        <p:nvSpPr>
          <p:cNvPr id="83" name="TextBox 82">
            <a:extLst>
              <a:ext uri="{FF2B5EF4-FFF2-40B4-BE49-F238E27FC236}">
                <a16:creationId xmlns:a16="http://schemas.microsoft.com/office/drawing/2014/main" id="{EF5B3F6B-559E-4048-A679-4A22D5E5AAB1}"/>
              </a:ext>
            </a:extLst>
          </p:cNvPr>
          <p:cNvSpPr txBox="1"/>
          <p:nvPr/>
        </p:nvSpPr>
        <p:spPr>
          <a:xfrm>
            <a:off x="12232640" y="8844984"/>
            <a:ext cx="2978168" cy="1508362"/>
          </a:xfrm>
          <a:prstGeom prst="rect">
            <a:avLst/>
          </a:prstGeom>
          <a:noFill/>
        </p:spPr>
        <p:txBody>
          <a:bodyPr wrap="square" rtlCol="0">
            <a:spAutoFit/>
          </a:bodyPr>
          <a:lstStyle/>
          <a:p>
            <a:pPr algn="ctr" defTabSz="685800"/>
            <a:r>
              <a:rPr lang="en-US" sz="2501" dirty="0">
                <a:solidFill>
                  <a:prstClr val="black"/>
                </a:solidFill>
                <a:latin typeface="Calibri" panose="020F0502020204030204"/>
              </a:rPr>
              <a:t>Pharmacy Consultation</a:t>
            </a:r>
          </a:p>
          <a:p>
            <a:pPr algn="ctr" defTabSz="685800"/>
            <a:r>
              <a:rPr lang="en-US" sz="4200" dirty="0">
                <a:solidFill>
                  <a:prstClr val="black"/>
                </a:solidFill>
                <a:latin typeface="Calibri" panose="020F0502020204030204"/>
              </a:rPr>
              <a:t>95.8%</a:t>
            </a:r>
          </a:p>
        </p:txBody>
      </p:sp>
      <p:sp>
        <p:nvSpPr>
          <p:cNvPr id="24" name="TextBox 23"/>
          <p:cNvSpPr txBox="1"/>
          <p:nvPr/>
        </p:nvSpPr>
        <p:spPr>
          <a:xfrm>
            <a:off x="14880890" y="8809151"/>
            <a:ext cx="2978168" cy="1508362"/>
          </a:xfrm>
          <a:prstGeom prst="rect">
            <a:avLst/>
          </a:prstGeom>
          <a:noFill/>
        </p:spPr>
        <p:txBody>
          <a:bodyPr wrap="square" rtlCol="0">
            <a:spAutoFit/>
          </a:bodyPr>
          <a:lstStyle/>
          <a:p>
            <a:pPr algn="ctr" defTabSz="685800"/>
            <a:r>
              <a:rPr lang="en-US" sz="2501" dirty="0">
                <a:solidFill>
                  <a:prstClr val="black"/>
                </a:solidFill>
                <a:latin typeface="Calibri" panose="020F0502020204030204"/>
              </a:rPr>
              <a:t>PT</a:t>
            </a:r>
          </a:p>
          <a:p>
            <a:pPr algn="ctr" defTabSz="685800"/>
            <a:r>
              <a:rPr lang="en-US" sz="2501" dirty="0">
                <a:solidFill>
                  <a:prstClr val="black"/>
                </a:solidFill>
                <a:latin typeface="Calibri" panose="020F0502020204030204"/>
              </a:rPr>
              <a:t> Consultation</a:t>
            </a:r>
          </a:p>
          <a:p>
            <a:pPr algn="ctr" defTabSz="685800"/>
            <a:r>
              <a:rPr lang="en-US" sz="4200" dirty="0">
                <a:solidFill>
                  <a:prstClr val="black"/>
                </a:solidFill>
                <a:latin typeface="Calibri" panose="020F0502020204030204"/>
              </a:rPr>
              <a:t>97.6%</a:t>
            </a:r>
          </a:p>
        </p:txBody>
      </p:sp>
    </p:spTree>
    <p:extLst>
      <p:ext uri="{BB962C8B-B14F-4D97-AF65-F5344CB8AC3E}">
        <p14:creationId xmlns:p14="http://schemas.microsoft.com/office/powerpoint/2010/main" val="347042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82" grpId="0"/>
      <p:bldP spid="8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B8091F9F-9D39-5445-95D0-42B43FA2E58B}"/>
              </a:ext>
            </a:extLst>
          </p:cNvPr>
          <p:cNvGraphicFramePr>
            <a:graphicFrameLocks/>
          </p:cNvGraphicFramePr>
          <p:nvPr>
            <p:extLst>
              <p:ext uri="{D42A27DB-BD31-4B8C-83A1-F6EECF244321}">
                <p14:modId xmlns:p14="http://schemas.microsoft.com/office/powerpoint/2010/main" val="4177023928"/>
              </p:ext>
            </p:extLst>
          </p:nvPr>
        </p:nvGraphicFramePr>
        <p:xfrm>
          <a:off x="965201" y="1790700"/>
          <a:ext cx="16408399" cy="753110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B5FD9BEF-48F1-0C4A-9B23-69E15570B95F}"/>
              </a:ext>
            </a:extLst>
          </p:cNvPr>
          <p:cNvSpPr>
            <a:spLocks noGrp="1"/>
          </p:cNvSpPr>
          <p:nvPr>
            <p:ph type="title"/>
          </p:nvPr>
        </p:nvSpPr>
        <p:spPr>
          <a:xfrm>
            <a:off x="1219200" y="266700"/>
            <a:ext cx="14580108" cy="2249424"/>
          </a:xfrm>
        </p:spPr>
        <p:txBody>
          <a:bodyPr>
            <a:normAutofit/>
          </a:bodyPr>
          <a:lstStyle/>
          <a:p>
            <a:r>
              <a:rPr lang="en-US" b="1" i="0" dirty="0">
                <a:latin typeface="Grotesque" panose="020B0504020202020204" pitchFamily="34" charset="0"/>
              </a:rPr>
              <a:t>Healthcare utilization in follow-up</a:t>
            </a:r>
          </a:p>
        </p:txBody>
      </p:sp>
    </p:spTree>
    <p:extLst>
      <p:ext uri="{BB962C8B-B14F-4D97-AF65-F5344CB8AC3E}">
        <p14:creationId xmlns:p14="http://schemas.microsoft.com/office/powerpoint/2010/main" val="386105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438555F-FDF5-7040-86A7-6500F6DF68A0}"/>
              </a:ext>
            </a:extLst>
          </p:cNvPr>
          <p:cNvGraphicFramePr>
            <a:graphicFrameLocks noGrp="1"/>
          </p:cNvGraphicFramePr>
          <p:nvPr>
            <p:ph idx="1"/>
            <p:extLst>
              <p:ext uri="{D42A27DB-BD31-4B8C-83A1-F6EECF244321}">
                <p14:modId xmlns:p14="http://schemas.microsoft.com/office/powerpoint/2010/main" val="2512397994"/>
              </p:ext>
            </p:extLst>
          </p:nvPr>
        </p:nvGraphicFramePr>
        <p:xfrm>
          <a:off x="1257299" y="1571021"/>
          <a:ext cx="15773401" cy="7144957"/>
        </p:xfrm>
        <a:graphic>
          <a:graphicData uri="http://schemas.openxmlformats.org/drawingml/2006/table">
            <a:tbl>
              <a:tblPr firstRow="1" bandRow="1">
                <a:tableStyleId>{7DF18680-E054-41AD-8BC1-D1AEF772440D}</a:tableStyleId>
              </a:tblPr>
              <a:tblGrid>
                <a:gridCol w="4575429">
                  <a:extLst>
                    <a:ext uri="{9D8B030D-6E8A-4147-A177-3AD203B41FA5}">
                      <a16:colId xmlns:a16="http://schemas.microsoft.com/office/drawing/2014/main" val="3101549418"/>
                    </a:ext>
                  </a:extLst>
                </a:gridCol>
                <a:gridCol w="2764632">
                  <a:extLst>
                    <a:ext uri="{9D8B030D-6E8A-4147-A177-3AD203B41FA5}">
                      <a16:colId xmlns:a16="http://schemas.microsoft.com/office/drawing/2014/main" val="65625806"/>
                    </a:ext>
                  </a:extLst>
                </a:gridCol>
                <a:gridCol w="3471863">
                  <a:extLst>
                    <a:ext uri="{9D8B030D-6E8A-4147-A177-3AD203B41FA5}">
                      <a16:colId xmlns:a16="http://schemas.microsoft.com/office/drawing/2014/main" val="750968935"/>
                    </a:ext>
                  </a:extLst>
                </a:gridCol>
                <a:gridCol w="3386138">
                  <a:extLst>
                    <a:ext uri="{9D8B030D-6E8A-4147-A177-3AD203B41FA5}">
                      <a16:colId xmlns:a16="http://schemas.microsoft.com/office/drawing/2014/main" val="4282054238"/>
                    </a:ext>
                  </a:extLst>
                </a:gridCol>
                <a:gridCol w="1575339">
                  <a:extLst>
                    <a:ext uri="{9D8B030D-6E8A-4147-A177-3AD203B41FA5}">
                      <a16:colId xmlns:a16="http://schemas.microsoft.com/office/drawing/2014/main" val="3235660496"/>
                    </a:ext>
                  </a:extLst>
                </a:gridCol>
              </a:tblGrid>
              <a:tr h="2024159">
                <a:tc>
                  <a:txBody>
                    <a:bodyPr/>
                    <a:lstStyle/>
                    <a:p>
                      <a:pPr marL="0" marR="0">
                        <a:lnSpc>
                          <a:spcPct val="107000"/>
                        </a:lnSpc>
                        <a:spcBef>
                          <a:spcPts val="0"/>
                        </a:spcBef>
                        <a:spcAft>
                          <a:spcPts val="0"/>
                        </a:spcAft>
                      </a:pPr>
                      <a:r>
                        <a:rPr lang="en-US" sz="4200" dirty="0">
                          <a:effectLst/>
                        </a:rPr>
                        <a:t> </a:t>
                      </a:r>
                      <a:endParaRPr lang="en-US" sz="4200" dirty="0">
                        <a:effectLst/>
                        <a:latin typeface="+mn-lt"/>
                        <a:ea typeface="DengXian" panose="02010600030101010101" pitchFamily="2" charset="-122"/>
                        <a:cs typeface="Times New Roman" panose="02020603050405020304" pitchFamily="18" charset="0"/>
                      </a:endParaRPr>
                    </a:p>
                  </a:txBody>
                  <a:tcPr marL="103122" marR="103122" marT="0" marB="0"/>
                </a:tc>
                <a:tc>
                  <a:txBody>
                    <a:bodyPr/>
                    <a:lstStyle/>
                    <a:p>
                      <a:pPr marL="0" marR="0" algn="r">
                        <a:lnSpc>
                          <a:spcPct val="107000"/>
                        </a:lnSpc>
                        <a:spcBef>
                          <a:spcPts val="0"/>
                        </a:spcBef>
                        <a:spcAft>
                          <a:spcPts val="0"/>
                        </a:spcAft>
                      </a:pPr>
                      <a:r>
                        <a:rPr lang="en-US" sz="4200" dirty="0">
                          <a:effectLst/>
                        </a:rPr>
                        <a:t>Control</a:t>
                      </a:r>
                    </a:p>
                    <a:p>
                      <a:pPr marL="0" marR="0" algn="r">
                        <a:lnSpc>
                          <a:spcPct val="107000"/>
                        </a:lnSpc>
                        <a:spcBef>
                          <a:spcPts val="0"/>
                        </a:spcBef>
                        <a:spcAft>
                          <a:spcPts val="0"/>
                        </a:spcAft>
                      </a:pPr>
                      <a:r>
                        <a:rPr lang="en-US" sz="4200" dirty="0">
                          <a:effectLst/>
                        </a:rPr>
                        <a:t>Group</a:t>
                      </a:r>
                    </a:p>
                    <a:p>
                      <a:pPr marL="0" marR="0" algn="r">
                        <a:lnSpc>
                          <a:spcPct val="107000"/>
                        </a:lnSpc>
                        <a:spcBef>
                          <a:spcPts val="0"/>
                        </a:spcBef>
                        <a:spcAft>
                          <a:spcPts val="0"/>
                        </a:spcAft>
                      </a:pPr>
                      <a:r>
                        <a:rPr lang="en-US" sz="4200" dirty="0">
                          <a:effectLst/>
                        </a:rPr>
                        <a:t>(n=55)</a:t>
                      </a:r>
                      <a:endParaRPr lang="en-US" sz="4200" dirty="0">
                        <a:effectLst/>
                        <a:latin typeface="+mn-lt"/>
                        <a:ea typeface="DengXian" panose="02010600030101010101" pitchFamily="2" charset="-122"/>
                        <a:cs typeface="Times New Roman" panose="02020603050405020304" pitchFamily="18" charset="0"/>
                      </a:endParaRPr>
                    </a:p>
                  </a:txBody>
                  <a:tcPr marL="103122" marR="103122" marT="0" marB="0"/>
                </a:tc>
                <a:tc>
                  <a:txBody>
                    <a:bodyPr/>
                    <a:lstStyle/>
                    <a:p>
                      <a:pPr marL="0" marR="0" algn="r">
                        <a:lnSpc>
                          <a:spcPct val="107000"/>
                        </a:lnSpc>
                        <a:spcBef>
                          <a:spcPts val="0"/>
                        </a:spcBef>
                        <a:spcAft>
                          <a:spcPts val="0"/>
                        </a:spcAft>
                      </a:pPr>
                      <a:r>
                        <a:rPr lang="en-US" sz="4200" dirty="0">
                          <a:effectLst/>
                        </a:rPr>
                        <a:t>Intervention</a:t>
                      </a:r>
                    </a:p>
                    <a:p>
                      <a:pPr marL="0" marR="0" algn="r">
                        <a:lnSpc>
                          <a:spcPct val="107000"/>
                        </a:lnSpc>
                        <a:spcBef>
                          <a:spcPts val="0"/>
                        </a:spcBef>
                        <a:spcAft>
                          <a:spcPts val="0"/>
                        </a:spcAft>
                      </a:pPr>
                      <a:r>
                        <a:rPr lang="en-US" sz="4200" dirty="0">
                          <a:effectLst/>
                        </a:rPr>
                        <a:t>Group</a:t>
                      </a:r>
                    </a:p>
                    <a:p>
                      <a:pPr marL="0" marR="0" algn="r">
                        <a:lnSpc>
                          <a:spcPct val="107000"/>
                        </a:lnSpc>
                        <a:spcBef>
                          <a:spcPts val="0"/>
                        </a:spcBef>
                        <a:spcAft>
                          <a:spcPts val="0"/>
                        </a:spcAft>
                      </a:pPr>
                      <a:r>
                        <a:rPr lang="en-US" sz="4200" dirty="0">
                          <a:effectLst/>
                        </a:rPr>
                        <a:t>(n=55)</a:t>
                      </a:r>
                      <a:endParaRPr lang="en-US" sz="4200" dirty="0">
                        <a:effectLst/>
                        <a:latin typeface="+mn-lt"/>
                        <a:ea typeface="DengXian" panose="02010600030101010101" pitchFamily="2" charset="-122"/>
                        <a:cs typeface="Times New Roman" panose="02020603050405020304" pitchFamily="18" charset="0"/>
                      </a:endParaRPr>
                    </a:p>
                  </a:txBody>
                  <a:tcPr marL="103122" marR="103122" marT="0" marB="0"/>
                </a:tc>
                <a:tc>
                  <a:txBody>
                    <a:bodyPr/>
                    <a:lstStyle/>
                    <a:p>
                      <a:pPr marL="0" marR="0" algn="r">
                        <a:lnSpc>
                          <a:spcPct val="107000"/>
                        </a:lnSpc>
                        <a:spcBef>
                          <a:spcPts val="0"/>
                        </a:spcBef>
                        <a:spcAft>
                          <a:spcPts val="0"/>
                        </a:spcAft>
                      </a:pPr>
                      <a:r>
                        <a:rPr lang="en-US" sz="4200" dirty="0">
                          <a:effectLst/>
                        </a:rPr>
                        <a:t>Incident rate ratio</a:t>
                      </a:r>
                      <a:endParaRPr lang="en-US" sz="4200" dirty="0">
                        <a:effectLst/>
                        <a:latin typeface="+mn-lt"/>
                        <a:ea typeface="DengXian" panose="02010600030101010101" pitchFamily="2" charset="-122"/>
                        <a:cs typeface="Times New Roman" panose="02020603050405020304" pitchFamily="18" charset="0"/>
                      </a:endParaRPr>
                    </a:p>
                  </a:txBody>
                  <a:tcPr marL="103122" marR="103122" marT="0" marB="0"/>
                </a:tc>
                <a:tc>
                  <a:txBody>
                    <a:bodyPr/>
                    <a:lstStyle/>
                    <a:p>
                      <a:pPr marL="0" marR="0" algn="r">
                        <a:lnSpc>
                          <a:spcPct val="107000"/>
                        </a:lnSpc>
                        <a:spcBef>
                          <a:spcPts val="0"/>
                        </a:spcBef>
                        <a:spcAft>
                          <a:spcPts val="0"/>
                        </a:spcAft>
                      </a:pPr>
                      <a:r>
                        <a:rPr lang="en-US" sz="4200" dirty="0">
                          <a:effectLst/>
                        </a:rPr>
                        <a:t>p&lt;</a:t>
                      </a:r>
                      <a:endParaRPr lang="en-US" sz="4200" dirty="0">
                        <a:effectLst/>
                        <a:latin typeface="+mn-lt"/>
                        <a:ea typeface="DengXian" panose="02010600030101010101" pitchFamily="2" charset="-122"/>
                        <a:cs typeface="Times New Roman" panose="02020603050405020304" pitchFamily="18" charset="0"/>
                      </a:endParaRPr>
                    </a:p>
                  </a:txBody>
                  <a:tcPr marL="103122" marR="103122" marT="0" marB="0"/>
                </a:tc>
                <a:extLst>
                  <a:ext uri="{0D108BD9-81ED-4DB2-BD59-A6C34878D82A}">
                    <a16:rowId xmlns:a16="http://schemas.microsoft.com/office/drawing/2014/main" val="3969600741"/>
                  </a:ext>
                </a:extLst>
              </a:tr>
              <a:tr h="1280160">
                <a:tc>
                  <a:txBody>
                    <a:bodyPr/>
                    <a:lstStyle/>
                    <a:p>
                      <a:pPr marL="0" marR="0" algn="r">
                        <a:spcBef>
                          <a:spcPts val="0"/>
                        </a:spcBef>
                        <a:spcAft>
                          <a:spcPts val="0"/>
                        </a:spcAft>
                      </a:pPr>
                      <a:r>
                        <a:rPr lang="en-US" sz="4200" b="1" dirty="0">
                          <a:effectLst/>
                        </a:rPr>
                        <a:t>All ED visits </a:t>
                      </a:r>
                      <a:endParaRPr lang="en-US" sz="4200" b="1"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effectLst/>
                        </a:rPr>
                        <a:t>0.</a:t>
                      </a:r>
                      <a:r>
                        <a:rPr lang="en-US" sz="4200" dirty="0">
                          <a:solidFill>
                            <a:srgbClr val="000000"/>
                          </a:solidFill>
                          <a:effectLst/>
                        </a:rPr>
                        <a:t>82 </a:t>
                      </a:r>
                      <a:endParaRPr lang="en-US" sz="4200" dirty="0">
                        <a:effectLst/>
                      </a:endParaRPr>
                    </a:p>
                    <a:p>
                      <a:pPr marL="0" marR="0" algn="r">
                        <a:spcBef>
                          <a:spcPts val="0"/>
                        </a:spcBef>
                        <a:spcAft>
                          <a:spcPts val="0"/>
                        </a:spcAft>
                      </a:pPr>
                      <a:r>
                        <a:rPr lang="en-US" sz="4200" dirty="0">
                          <a:solidFill>
                            <a:srgbClr val="000000"/>
                          </a:solidFill>
                          <a:effectLst/>
                        </a:rPr>
                        <a:t>(0.46, 1.48)</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solidFill>
                            <a:srgbClr val="000000"/>
                          </a:solidFill>
                          <a:effectLst/>
                        </a:rPr>
                        <a:t>0.38</a:t>
                      </a:r>
                      <a:endParaRPr lang="en-US" sz="4200" dirty="0">
                        <a:effectLst/>
                      </a:endParaRPr>
                    </a:p>
                    <a:p>
                      <a:pPr marL="0" marR="0" algn="r">
                        <a:spcBef>
                          <a:spcPts val="0"/>
                        </a:spcBef>
                        <a:spcAft>
                          <a:spcPts val="0"/>
                        </a:spcAft>
                      </a:pPr>
                      <a:r>
                        <a:rPr lang="en-US" sz="4200" dirty="0">
                          <a:solidFill>
                            <a:srgbClr val="000000"/>
                          </a:solidFill>
                          <a:effectLst/>
                        </a:rPr>
                        <a:t>(0.20, 0.73)</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solidFill>
                            <a:srgbClr val="000000"/>
                          </a:solidFill>
                          <a:effectLst/>
                        </a:rPr>
                        <a:t>2.15</a:t>
                      </a:r>
                      <a:endParaRPr lang="en-US" sz="4200" dirty="0">
                        <a:effectLst/>
                      </a:endParaRPr>
                    </a:p>
                    <a:p>
                      <a:pPr marL="0" marR="0" algn="r">
                        <a:spcBef>
                          <a:spcPts val="0"/>
                        </a:spcBef>
                        <a:spcAft>
                          <a:spcPts val="0"/>
                        </a:spcAft>
                      </a:pPr>
                      <a:r>
                        <a:rPr lang="en-US" sz="4200" dirty="0">
                          <a:solidFill>
                            <a:srgbClr val="000000"/>
                          </a:solidFill>
                          <a:effectLst/>
                        </a:rPr>
                        <a:t> (1.10, 4.21)</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a:solidFill>
                            <a:srgbClr val="000000"/>
                          </a:solidFill>
                          <a:effectLst/>
                        </a:rPr>
                        <a:t>0.03</a:t>
                      </a:r>
                      <a:endParaRPr lang="en-US" sz="4200" i="0">
                        <a:effectLst/>
                        <a:latin typeface="+mn-lt"/>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34856477"/>
                  </a:ext>
                </a:extLst>
              </a:tr>
              <a:tr h="1280160">
                <a:tc>
                  <a:txBody>
                    <a:bodyPr/>
                    <a:lstStyle/>
                    <a:p>
                      <a:pPr marL="0" marR="0" algn="r">
                        <a:spcBef>
                          <a:spcPts val="0"/>
                        </a:spcBef>
                        <a:spcAft>
                          <a:spcPts val="0"/>
                        </a:spcAft>
                      </a:pPr>
                      <a:r>
                        <a:rPr lang="en-US" sz="4200" b="1" dirty="0">
                          <a:solidFill>
                            <a:srgbClr val="000000"/>
                          </a:solidFill>
                          <a:effectLst/>
                        </a:rPr>
                        <a:t>Fall-related ED visits </a:t>
                      </a:r>
                      <a:endParaRPr lang="en-US" sz="4200" b="1"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solidFill>
                            <a:srgbClr val="000000"/>
                          </a:solidFill>
                          <a:effectLst/>
                        </a:rPr>
                        <a:t>0.19</a:t>
                      </a:r>
                      <a:endParaRPr lang="en-US" sz="4200" dirty="0">
                        <a:effectLst/>
                      </a:endParaRPr>
                    </a:p>
                    <a:p>
                      <a:pPr marL="0" marR="0" algn="r">
                        <a:spcBef>
                          <a:spcPts val="0"/>
                        </a:spcBef>
                        <a:spcAft>
                          <a:spcPts val="0"/>
                        </a:spcAft>
                      </a:pPr>
                      <a:r>
                        <a:rPr lang="en-US" sz="4200" dirty="0">
                          <a:solidFill>
                            <a:srgbClr val="000000"/>
                          </a:solidFill>
                          <a:effectLst/>
                        </a:rPr>
                        <a:t>(0.06, 0.58)</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solidFill>
                            <a:srgbClr val="000000"/>
                          </a:solidFill>
                          <a:effectLst/>
                        </a:rPr>
                        <a:t>0.07</a:t>
                      </a:r>
                      <a:endParaRPr lang="en-US" sz="4200" dirty="0">
                        <a:effectLst/>
                      </a:endParaRPr>
                    </a:p>
                    <a:p>
                      <a:pPr marL="0" marR="0" algn="r">
                        <a:spcBef>
                          <a:spcPts val="0"/>
                        </a:spcBef>
                        <a:spcAft>
                          <a:spcPts val="0"/>
                        </a:spcAft>
                      </a:pPr>
                      <a:r>
                        <a:rPr lang="en-US" sz="4200" dirty="0">
                          <a:solidFill>
                            <a:srgbClr val="000000"/>
                          </a:solidFill>
                          <a:effectLst/>
                        </a:rPr>
                        <a:t>(0.02, 0.23)</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solidFill>
                            <a:srgbClr val="000000"/>
                          </a:solidFill>
                          <a:effectLst/>
                        </a:rPr>
                        <a:t>2.91</a:t>
                      </a:r>
                      <a:endParaRPr lang="en-US" sz="4200" dirty="0">
                        <a:effectLst/>
                      </a:endParaRPr>
                    </a:p>
                    <a:p>
                      <a:pPr marL="0" marR="0" algn="r">
                        <a:spcBef>
                          <a:spcPts val="0"/>
                        </a:spcBef>
                        <a:spcAft>
                          <a:spcPts val="0"/>
                        </a:spcAft>
                      </a:pPr>
                      <a:r>
                        <a:rPr lang="en-US" sz="4200" dirty="0">
                          <a:solidFill>
                            <a:srgbClr val="000000"/>
                          </a:solidFill>
                          <a:effectLst/>
                        </a:rPr>
                        <a:t>(1.19, 7.13)</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a:solidFill>
                            <a:srgbClr val="000000"/>
                          </a:solidFill>
                          <a:effectLst/>
                        </a:rPr>
                        <a:t>0.02</a:t>
                      </a:r>
                      <a:endParaRPr lang="en-US" sz="4200" i="0">
                        <a:effectLst/>
                        <a:latin typeface="+mn-lt"/>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3792924155"/>
                  </a:ext>
                </a:extLst>
              </a:tr>
              <a:tr h="1280160">
                <a:tc>
                  <a:txBody>
                    <a:bodyPr/>
                    <a:lstStyle/>
                    <a:p>
                      <a:pPr marL="0" marR="0" algn="r">
                        <a:spcBef>
                          <a:spcPts val="0"/>
                        </a:spcBef>
                        <a:spcAft>
                          <a:spcPts val="0"/>
                        </a:spcAft>
                      </a:pPr>
                      <a:r>
                        <a:rPr lang="en-US" sz="4200" b="1" dirty="0">
                          <a:solidFill>
                            <a:srgbClr val="000000"/>
                          </a:solidFill>
                          <a:effectLst/>
                        </a:rPr>
                        <a:t>All hospitalizations</a:t>
                      </a:r>
                      <a:endParaRPr lang="en-US" sz="4200" b="1"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a:solidFill>
                            <a:srgbClr val="000000"/>
                          </a:solidFill>
                          <a:effectLst/>
                        </a:rPr>
                        <a:t>0.43</a:t>
                      </a:r>
                      <a:endParaRPr lang="en-US" sz="4200">
                        <a:effectLst/>
                      </a:endParaRPr>
                    </a:p>
                    <a:p>
                      <a:pPr marL="0" marR="0" algn="r">
                        <a:spcBef>
                          <a:spcPts val="0"/>
                        </a:spcBef>
                        <a:spcAft>
                          <a:spcPts val="0"/>
                        </a:spcAft>
                      </a:pPr>
                      <a:r>
                        <a:rPr lang="en-US" sz="4200">
                          <a:solidFill>
                            <a:srgbClr val="000000"/>
                          </a:solidFill>
                          <a:effectLst/>
                        </a:rPr>
                        <a:t>(0.21, 0.87)</a:t>
                      </a:r>
                      <a:endParaRPr lang="en-US" sz="4200" i="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a:effectLst/>
                        </a:rPr>
                        <a:t>0.22</a:t>
                      </a:r>
                    </a:p>
                    <a:p>
                      <a:pPr marL="0" marR="0" algn="r">
                        <a:spcBef>
                          <a:spcPts val="0"/>
                        </a:spcBef>
                        <a:spcAft>
                          <a:spcPts val="0"/>
                        </a:spcAft>
                      </a:pPr>
                      <a:r>
                        <a:rPr lang="en-US" sz="4200">
                          <a:effectLst/>
                        </a:rPr>
                        <a:t>(0.10, 0.50)</a:t>
                      </a:r>
                      <a:endParaRPr lang="en-US" sz="4200" i="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effectLst/>
                        </a:rPr>
                        <a:t>1.92 </a:t>
                      </a:r>
                    </a:p>
                    <a:p>
                      <a:pPr marL="0" marR="0" algn="r">
                        <a:spcBef>
                          <a:spcPts val="0"/>
                        </a:spcBef>
                        <a:spcAft>
                          <a:spcPts val="0"/>
                        </a:spcAft>
                      </a:pPr>
                      <a:r>
                        <a:rPr lang="en-US" sz="4200" dirty="0">
                          <a:effectLst/>
                        </a:rPr>
                        <a:t>(0.96, 3.19)</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effectLst/>
                        </a:rPr>
                        <a:t>0.12</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3622075748"/>
                  </a:ext>
                </a:extLst>
              </a:tr>
              <a:tr h="1280160">
                <a:tc>
                  <a:txBody>
                    <a:bodyPr/>
                    <a:lstStyle/>
                    <a:p>
                      <a:pPr marL="0" marR="0" algn="r">
                        <a:spcBef>
                          <a:spcPts val="0"/>
                        </a:spcBef>
                        <a:spcAft>
                          <a:spcPts val="0"/>
                        </a:spcAft>
                      </a:pPr>
                      <a:r>
                        <a:rPr lang="en-US" sz="4200" b="1" dirty="0">
                          <a:solidFill>
                            <a:srgbClr val="000000"/>
                          </a:solidFill>
                          <a:effectLst/>
                        </a:rPr>
                        <a:t>Fall-related hospitalizations</a:t>
                      </a:r>
                      <a:endParaRPr lang="en-US" sz="4200" b="1"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solidFill>
                            <a:srgbClr val="000000"/>
                          </a:solidFill>
                          <a:effectLst/>
                        </a:rPr>
                        <a:t>0.12</a:t>
                      </a:r>
                      <a:endParaRPr lang="en-US" sz="4200" dirty="0">
                        <a:effectLst/>
                      </a:endParaRPr>
                    </a:p>
                    <a:p>
                      <a:pPr marL="0" marR="0" algn="r">
                        <a:spcBef>
                          <a:spcPts val="0"/>
                        </a:spcBef>
                        <a:spcAft>
                          <a:spcPts val="0"/>
                        </a:spcAft>
                      </a:pPr>
                      <a:r>
                        <a:rPr lang="en-US" sz="4200" dirty="0">
                          <a:solidFill>
                            <a:srgbClr val="000000"/>
                          </a:solidFill>
                          <a:effectLst/>
                        </a:rPr>
                        <a:t>(0.05, 0.32)</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solidFill>
                            <a:srgbClr val="000000"/>
                          </a:solidFill>
                          <a:effectLst/>
                        </a:rPr>
                        <a:t>0.12</a:t>
                      </a:r>
                      <a:endParaRPr lang="en-US" sz="4200" dirty="0">
                        <a:effectLst/>
                      </a:endParaRPr>
                    </a:p>
                    <a:p>
                      <a:pPr marL="0" marR="0" algn="r">
                        <a:spcBef>
                          <a:spcPts val="0"/>
                        </a:spcBef>
                        <a:spcAft>
                          <a:spcPts val="0"/>
                        </a:spcAft>
                      </a:pPr>
                      <a:r>
                        <a:rPr lang="en-US" sz="4200" dirty="0">
                          <a:solidFill>
                            <a:srgbClr val="000000"/>
                          </a:solidFill>
                          <a:effectLst/>
                        </a:rPr>
                        <a:t>(0.05, 30)</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solidFill>
                            <a:srgbClr val="000000"/>
                          </a:solidFill>
                          <a:effectLst/>
                        </a:rPr>
                        <a:t>1.01</a:t>
                      </a:r>
                      <a:endParaRPr lang="en-US" sz="4200" dirty="0">
                        <a:effectLst/>
                      </a:endParaRPr>
                    </a:p>
                    <a:p>
                      <a:pPr marL="0" marR="0" algn="r">
                        <a:spcBef>
                          <a:spcPts val="0"/>
                        </a:spcBef>
                        <a:spcAft>
                          <a:spcPts val="0"/>
                        </a:spcAft>
                      </a:pPr>
                      <a:r>
                        <a:rPr lang="en-US" sz="4200" dirty="0">
                          <a:solidFill>
                            <a:srgbClr val="000000"/>
                          </a:solidFill>
                          <a:effectLst/>
                        </a:rPr>
                        <a:t>(0.29, 3.37)</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tc>
                  <a:txBody>
                    <a:bodyPr/>
                    <a:lstStyle/>
                    <a:p>
                      <a:pPr marL="0" marR="0" algn="r">
                        <a:spcBef>
                          <a:spcPts val="0"/>
                        </a:spcBef>
                        <a:spcAft>
                          <a:spcPts val="0"/>
                        </a:spcAft>
                      </a:pPr>
                      <a:r>
                        <a:rPr lang="en-US" sz="4200" dirty="0">
                          <a:solidFill>
                            <a:srgbClr val="000000"/>
                          </a:solidFill>
                          <a:effectLst/>
                        </a:rPr>
                        <a:t>0.99</a:t>
                      </a:r>
                      <a:endParaRPr lang="en-US" sz="4200" i="0" dirty="0">
                        <a:effectLst/>
                        <a:latin typeface="+mn-lt"/>
                        <a:ea typeface="Calibri" panose="020F0502020204030204" pitchFamily="34" charset="0"/>
                        <a:cs typeface="Times New Roman" panose="02020603050405020304" pitchFamily="18" charset="0"/>
                      </a:endParaRPr>
                    </a:p>
                  </a:txBody>
                  <a:tcPr marL="85725" marR="85725" marT="0" marB="0"/>
                </a:tc>
                <a:extLst>
                  <a:ext uri="{0D108BD9-81ED-4DB2-BD59-A6C34878D82A}">
                    <a16:rowId xmlns:a16="http://schemas.microsoft.com/office/drawing/2014/main" val="3120446303"/>
                  </a:ext>
                </a:extLst>
              </a:tr>
            </a:tbl>
          </a:graphicData>
        </a:graphic>
      </p:graphicFrame>
    </p:spTree>
    <p:extLst>
      <p:ext uri="{BB962C8B-B14F-4D97-AF65-F5344CB8AC3E}">
        <p14:creationId xmlns:p14="http://schemas.microsoft.com/office/powerpoint/2010/main" val="139965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AE32-0AB3-1148-A0C1-F9ABBE37F5D8}"/>
              </a:ext>
            </a:extLst>
          </p:cNvPr>
          <p:cNvSpPr>
            <a:spLocks noGrp="1"/>
          </p:cNvSpPr>
          <p:nvPr>
            <p:ph type="title"/>
          </p:nvPr>
        </p:nvSpPr>
        <p:spPr>
          <a:xfrm>
            <a:off x="2031952" y="729096"/>
            <a:ext cx="14580110" cy="2249424"/>
          </a:xfrm>
        </p:spPr>
        <p:txBody>
          <a:bodyPr>
            <a:normAutofit/>
          </a:bodyPr>
          <a:lstStyle/>
          <a:p>
            <a:r>
              <a:rPr lang="en-US" b="1" dirty="0">
                <a:latin typeface="Grotesque" panose="020B0504020202020204" pitchFamily="34" charset="0"/>
              </a:rPr>
              <a:t>Status at the end of the study</a:t>
            </a:r>
          </a:p>
        </p:txBody>
      </p:sp>
      <p:graphicFrame>
        <p:nvGraphicFramePr>
          <p:cNvPr id="5" name="Content Placeholder 4">
            <a:extLst>
              <a:ext uri="{FF2B5EF4-FFF2-40B4-BE49-F238E27FC236}">
                <a16:creationId xmlns:a16="http://schemas.microsoft.com/office/drawing/2014/main" id="{12060C12-7447-514B-888A-E4A1D99DB427}"/>
              </a:ext>
            </a:extLst>
          </p:cNvPr>
          <p:cNvGraphicFramePr>
            <a:graphicFrameLocks noGrp="1"/>
          </p:cNvGraphicFramePr>
          <p:nvPr>
            <p:ph idx="1"/>
          </p:nvPr>
        </p:nvGraphicFramePr>
        <p:xfrm>
          <a:off x="2031952" y="2978520"/>
          <a:ext cx="10947146" cy="4837185"/>
        </p:xfrm>
        <a:graphic>
          <a:graphicData uri="http://schemas.openxmlformats.org/drawingml/2006/table">
            <a:tbl>
              <a:tblPr firstRow="1" bandRow="1">
                <a:tableStyleId>{7DF18680-E054-41AD-8BC1-D1AEF772440D}</a:tableStyleId>
              </a:tblPr>
              <a:tblGrid>
                <a:gridCol w="4640367">
                  <a:extLst>
                    <a:ext uri="{9D8B030D-6E8A-4147-A177-3AD203B41FA5}">
                      <a16:colId xmlns:a16="http://schemas.microsoft.com/office/drawing/2014/main" val="2862008626"/>
                    </a:ext>
                  </a:extLst>
                </a:gridCol>
                <a:gridCol w="3789245">
                  <a:extLst>
                    <a:ext uri="{9D8B030D-6E8A-4147-A177-3AD203B41FA5}">
                      <a16:colId xmlns:a16="http://schemas.microsoft.com/office/drawing/2014/main" val="3927062659"/>
                    </a:ext>
                  </a:extLst>
                </a:gridCol>
                <a:gridCol w="2517534">
                  <a:extLst>
                    <a:ext uri="{9D8B030D-6E8A-4147-A177-3AD203B41FA5}">
                      <a16:colId xmlns:a16="http://schemas.microsoft.com/office/drawing/2014/main" val="4075891167"/>
                    </a:ext>
                  </a:extLst>
                </a:gridCol>
              </a:tblGrid>
              <a:tr h="967437">
                <a:tc>
                  <a:txBody>
                    <a:bodyPr/>
                    <a:lstStyle/>
                    <a:p>
                      <a:pPr marL="0" marR="0" algn="l">
                        <a:lnSpc>
                          <a:spcPct val="107000"/>
                        </a:lnSpc>
                        <a:spcBef>
                          <a:spcPts val="0"/>
                        </a:spcBef>
                        <a:spcAft>
                          <a:spcPts val="0"/>
                        </a:spcAft>
                      </a:pPr>
                      <a:r>
                        <a:rPr lang="en-US" sz="4200" dirty="0">
                          <a:effectLst/>
                        </a:rPr>
                        <a:t> </a:t>
                      </a:r>
                      <a:endParaRPr lang="en-US" sz="4200"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tc>
                  <a:txBody>
                    <a:bodyPr/>
                    <a:lstStyle/>
                    <a:p>
                      <a:pPr marL="0" marR="0" algn="r">
                        <a:lnSpc>
                          <a:spcPct val="107000"/>
                        </a:lnSpc>
                        <a:spcBef>
                          <a:spcPts val="0"/>
                        </a:spcBef>
                        <a:spcAft>
                          <a:spcPts val="0"/>
                        </a:spcAft>
                      </a:pPr>
                      <a:r>
                        <a:rPr lang="en-US" sz="4200" dirty="0">
                          <a:effectLst/>
                        </a:rPr>
                        <a:t>Intervention</a:t>
                      </a:r>
                      <a:endParaRPr lang="en-US" sz="4200"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tc>
                  <a:txBody>
                    <a:bodyPr/>
                    <a:lstStyle/>
                    <a:p>
                      <a:pPr marL="0" marR="0" algn="r">
                        <a:lnSpc>
                          <a:spcPct val="107000"/>
                        </a:lnSpc>
                        <a:spcBef>
                          <a:spcPts val="0"/>
                        </a:spcBef>
                        <a:spcAft>
                          <a:spcPts val="0"/>
                        </a:spcAft>
                      </a:pPr>
                      <a:r>
                        <a:rPr lang="en-US" sz="4200">
                          <a:effectLst/>
                        </a:rPr>
                        <a:t>Control</a:t>
                      </a:r>
                      <a:endParaRPr lang="en-US" sz="420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extLst>
                  <a:ext uri="{0D108BD9-81ED-4DB2-BD59-A6C34878D82A}">
                    <a16:rowId xmlns:a16="http://schemas.microsoft.com/office/drawing/2014/main" val="1818049660"/>
                  </a:ext>
                </a:extLst>
              </a:tr>
              <a:tr h="967437">
                <a:tc>
                  <a:txBody>
                    <a:bodyPr/>
                    <a:lstStyle/>
                    <a:p>
                      <a:pPr marL="0" marR="0" algn="l">
                        <a:lnSpc>
                          <a:spcPct val="107000"/>
                        </a:lnSpc>
                        <a:spcBef>
                          <a:spcPts val="0"/>
                        </a:spcBef>
                        <a:spcAft>
                          <a:spcPts val="0"/>
                        </a:spcAft>
                      </a:pPr>
                      <a:r>
                        <a:rPr lang="en-US" sz="4200" b="1" dirty="0">
                          <a:effectLst/>
                        </a:rPr>
                        <a:t>Complete</a:t>
                      </a:r>
                      <a:endParaRPr lang="en-US" sz="42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tc>
                  <a:txBody>
                    <a:bodyPr/>
                    <a:lstStyle/>
                    <a:p>
                      <a:pPr marL="0" marR="0" algn="r">
                        <a:lnSpc>
                          <a:spcPct val="107000"/>
                        </a:lnSpc>
                        <a:spcBef>
                          <a:spcPts val="0"/>
                        </a:spcBef>
                        <a:spcAft>
                          <a:spcPts val="0"/>
                        </a:spcAft>
                      </a:pPr>
                      <a:r>
                        <a:rPr lang="en-US" sz="4200" dirty="0">
                          <a:effectLst/>
                        </a:rPr>
                        <a:t>43</a:t>
                      </a:r>
                      <a:endParaRPr lang="en-US" sz="4200"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tc>
                  <a:txBody>
                    <a:bodyPr/>
                    <a:lstStyle/>
                    <a:p>
                      <a:pPr marL="0" marR="0" algn="r">
                        <a:lnSpc>
                          <a:spcPct val="107000"/>
                        </a:lnSpc>
                        <a:spcBef>
                          <a:spcPts val="0"/>
                        </a:spcBef>
                        <a:spcAft>
                          <a:spcPts val="0"/>
                        </a:spcAft>
                      </a:pPr>
                      <a:r>
                        <a:rPr lang="en-US" sz="4200" dirty="0">
                          <a:effectLst/>
                        </a:rPr>
                        <a:t>39</a:t>
                      </a:r>
                      <a:endParaRPr lang="en-US" sz="4200"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extLst>
                  <a:ext uri="{0D108BD9-81ED-4DB2-BD59-A6C34878D82A}">
                    <a16:rowId xmlns:a16="http://schemas.microsoft.com/office/drawing/2014/main" val="4193121264"/>
                  </a:ext>
                </a:extLst>
              </a:tr>
              <a:tr h="967437">
                <a:tc>
                  <a:txBody>
                    <a:bodyPr/>
                    <a:lstStyle/>
                    <a:p>
                      <a:pPr marL="0" marR="0" algn="l">
                        <a:lnSpc>
                          <a:spcPct val="107000"/>
                        </a:lnSpc>
                        <a:spcBef>
                          <a:spcPts val="0"/>
                        </a:spcBef>
                        <a:spcAft>
                          <a:spcPts val="0"/>
                        </a:spcAft>
                      </a:pPr>
                      <a:r>
                        <a:rPr lang="en-US" sz="4200" b="1" dirty="0">
                          <a:effectLst/>
                        </a:rPr>
                        <a:t>Death/Hospice</a:t>
                      </a:r>
                      <a:endParaRPr lang="en-US" sz="42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tc>
                  <a:txBody>
                    <a:bodyPr/>
                    <a:lstStyle/>
                    <a:p>
                      <a:pPr marL="0" marR="0" algn="r">
                        <a:lnSpc>
                          <a:spcPct val="107000"/>
                        </a:lnSpc>
                        <a:spcBef>
                          <a:spcPts val="0"/>
                        </a:spcBef>
                        <a:spcAft>
                          <a:spcPts val="0"/>
                        </a:spcAft>
                      </a:pPr>
                      <a:r>
                        <a:rPr lang="en-US" sz="4200" dirty="0">
                          <a:effectLst/>
                        </a:rPr>
                        <a:t>2</a:t>
                      </a:r>
                      <a:endParaRPr lang="en-US" sz="4200"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tc>
                  <a:txBody>
                    <a:bodyPr/>
                    <a:lstStyle/>
                    <a:p>
                      <a:pPr marL="0" marR="0" algn="r">
                        <a:lnSpc>
                          <a:spcPct val="107000"/>
                        </a:lnSpc>
                        <a:spcBef>
                          <a:spcPts val="0"/>
                        </a:spcBef>
                        <a:spcAft>
                          <a:spcPts val="0"/>
                        </a:spcAft>
                      </a:pPr>
                      <a:r>
                        <a:rPr lang="en-US" sz="4200" dirty="0">
                          <a:effectLst/>
                        </a:rPr>
                        <a:t>10</a:t>
                      </a:r>
                      <a:endParaRPr lang="en-US" sz="4200"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extLst>
                  <a:ext uri="{0D108BD9-81ED-4DB2-BD59-A6C34878D82A}">
                    <a16:rowId xmlns:a16="http://schemas.microsoft.com/office/drawing/2014/main" val="3030417519"/>
                  </a:ext>
                </a:extLst>
              </a:tr>
              <a:tr h="967437">
                <a:tc>
                  <a:txBody>
                    <a:bodyPr/>
                    <a:lstStyle/>
                    <a:p>
                      <a:pPr marL="0" marR="0" algn="l">
                        <a:lnSpc>
                          <a:spcPct val="107000"/>
                        </a:lnSpc>
                        <a:spcBef>
                          <a:spcPts val="0"/>
                        </a:spcBef>
                        <a:spcAft>
                          <a:spcPts val="0"/>
                        </a:spcAft>
                      </a:pPr>
                      <a:r>
                        <a:rPr lang="en-US" sz="4200" b="1" dirty="0">
                          <a:effectLst/>
                        </a:rPr>
                        <a:t>Withdrawal</a:t>
                      </a:r>
                      <a:endParaRPr lang="en-US" sz="42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tc>
                  <a:txBody>
                    <a:bodyPr/>
                    <a:lstStyle/>
                    <a:p>
                      <a:pPr marL="0" marR="0" algn="r">
                        <a:lnSpc>
                          <a:spcPct val="107000"/>
                        </a:lnSpc>
                        <a:spcBef>
                          <a:spcPts val="0"/>
                        </a:spcBef>
                        <a:spcAft>
                          <a:spcPts val="0"/>
                        </a:spcAft>
                      </a:pPr>
                      <a:r>
                        <a:rPr lang="en-US" sz="4200" dirty="0">
                          <a:effectLst/>
                        </a:rPr>
                        <a:t>3</a:t>
                      </a:r>
                      <a:endParaRPr lang="en-US" sz="4200"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tc>
                  <a:txBody>
                    <a:bodyPr/>
                    <a:lstStyle/>
                    <a:p>
                      <a:pPr marL="0" marR="0" algn="r">
                        <a:lnSpc>
                          <a:spcPct val="107000"/>
                        </a:lnSpc>
                        <a:spcBef>
                          <a:spcPts val="0"/>
                        </a:spcBef>
                        <a:spcAft>
                          <a:spcPts val="0"/>
                        </a:spcAft>
                      </a:pPr>
                      <a:r>
                        <a:rPr lang="en-US" sz="4200" dirty="0">
                          <a:effectLst/>
                        </a:rPr>
                        <a:t>5</a:t>
                      </a:r>
                      <a:endParaRPr lang="en-US" sz="4200"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extLst>
                  <a:ext uri="{0D108BD9-81ED-4DB2-BD59-A6C34878D82A}">
                    <a16:rowId xmlns:a16="http://schemas.microsoft.com/office/drawing/2014/main" val="1991539392"/>
                  </a:ext>
                </a:extLst>
              </a:tr>
              <a:tr h="967437">
                <a:tc>
                  <a:txBody>
                    <a:bodyPr/>
                    <a:lstStyle/>
                    <a:p>
                      <a:pPr marL="0" marR="0" algn="l">
                        <a:lnSpc>
                          <a:spcPct val="107000"/>
                        </a:lnSpc>
                        <a:spcBef>
                          <a:spcPts val="0"/>
                        </a:spcBef>
                        <a:spcAft>
                          <a:spcPts val="0"/>
                        </a:spcAft>
                      </a:pPr>
                      <a:r>
                        <a:rPr lang="en-US" sz="4200" b="1" dirty="0">
                          <a:effectLst/>
                        </a:rPr>
                        <a:t>Lost to follow-up</a:t>
                      </a:r>
                      <a:endParaRPr lang="en-US" sz="42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tc>
                  <a:txBody>
                    <a:bodyPr/>
                    <a:lstStyle/>
                    <a:p>
                      <a:pPr marL="0" marR="0" algn="r">
                        <a:lnSpc>
                          <a:spcPct val="107000"/>
                        </a:lnSpc>
                        <a:spcBef>
                          <a:spcPts val="0"/>
                        </a:spcBef>
                        <a:spcAft>
                          <a:spcPts val="0"/>
                        </a:spcAft>
                      </a:pPr>
                      <a:r>
                        <a:rPr lang="en-US" sz="4200" dirty="0">
                          <a:effectLst/>
                        </a:rPr>
                        <a:t>7</a:t>
                      </a:r>
                      <a:endParaRPr lang="en-US" sz="4200"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tc>
                  <a:txBody>
                    <a:bodyPr/>
                    <a:lstStyle/>
                    <a:p>
                      <a:pPr marL="0" marR="0" algn="r">
                        <a:lnSpc>
                          <a:spcPct val="107000"/>
                        </a:lnSpc>
                        <a:spcBef>
                          <a:spcPts val="0"/>
                        </a:spcBef>
                        <a:spcAft>
                          <a:spcPts val="0"/>
                        </a:spcAft>
                      </a:pPr>
                      <a:r>
                        <a:rPr lang="en-US" sz="4200" dirty="0">
                          <a:effectLst/>
                        </a:rPr>
                        <a:t>4</a:t>
                      </a:r>
                      <a:endParaRPr lang="en-US" sz="4200" dirty="0">
                        <a:effectLst/>
                        <a:latin typeface="Calibri" panose="020F0502020204030204" pitchFamily="34" charset="0"/>
                        <a:ea typeface="DengXian" panose="02010600030101010101" pitchFamily="2" charset="-122"/>
                        <a:cs typeface="Times New Roman" panose="02020603050405020304" pitchFamily="18" charset="0"/>
                      </a:endParaRPr>
                    </a:p>
                  </a:txBody>
                  <a:tcPr marL="88404" marR="88404" marT="0" marB="0"/>
                </a:tc>
                <a:extLst>
                  <a:ext uri="{0D108BD9-81ED-4DB2-BD59-A6C34878D82A}">
                    <a16:rowId xmlns:a16="http://schemas.microsoft.com/office/drawing/2014/main" val="4121779927"/>
                  </a:ext>
                </a:extLst>
              </a:tr>
            </a:tbl>
          </a:graphicData>
        </a:graphic>
      </p:graphicFrame>
    </p:spTree>
    <p:extLst>
      <p:ext uri="{BB962C8B-B14F-4D97-AF65-F5344CB8AC3E}">
        <p14:creationId xmlns:p14="http://schemas.microsoft.com/office/powerpoint/2010/main" val="239533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A6DF7"/>
        </a:solidFill>
        <a:effectLst/>
      </p:bgPr>
    </p:bg>
    <p:spTree>
      <p:nvGrpSpPr>
        <p:cNvPr id="1" name=""/>
        <p:cNvGrpSpPr/>
        <p:nvPr/>
      </p:nvGrpSpPr>
      <p:grpSpPr>
        <a:xfrm>
          <a:off x="0" y="0"/>
          <a:ext cx="0" cy="0"/>
          <a:chOff x="0" y="0"/>
          <a:chExt cx="0" cy="0"/>
        </a:xfrm>
      </p:grpSpPr>
      <p:sp>
        <p:nvSpPr>
          <p:cNvPr id="2" name="TextBox 2"/>
          <p:cNvSpPr txBox="1"/>
          <p:nvPr/>
        </p:nvSpPr>
        <p:spPr>
          <a:xfrm>
            <a:off x="1804676" y="2512831"/>
            <a:ext cx="5276666" cy="4727938"/>
          </a:xfrm>
          <a:prstGeom prst="rect">
            <a:avLst/>
          </a:prstGeom>
        </p:spPr>
        <p:txBody>
          <a:bodyPr lIns="0" tIns="0" rIns="0" bIns="0" rtlCol="0" anchor="t">
            <a:spAutoFit/>
          </a:bodyPr>
          <a:lstStyle/>
          <a:p>
            <a:pPr>
              <a:lnSpc>
                <a:spcPts val="9350"/>
              </a:lnSpc>
            </a:pPr>
            <a:r>
              <a:rPr lang="en-US" sz="8500">
                <a:solidFill>
                  <a:srgbClr val="F5F5EF"/>
                </a:solidFill>
                <a:latin typeface="HK Grotesk Bold"/>
              </a:rPr>
              <a:t>Pharmacy recommendation uptake</a:t>
            </a:r>
          </a:p>
        </p:txBody>
      </p:sp>
      <p:grpSp>
        <p:nvGrpSpPr>
          <p:cNvPr id="3" name="Group 3"/>
          <p:cNvGrpSpPr/>
          <p:nvPr/>
        </p:nvGrpSpPr>
        <p:grpSpPr>
          <a:xfrm>
            <a:off x="9144000" y="0"/>
            <a:ext cx="9144000" cy="10287000"/>
            <a:chOff x="0" y="0"/>
            <a:chExt cx="3093156" cy="3479800"/>
          </a:xfrm>
        </p:grpSpPr>
        <p:sp>
          <p:nvSpPr>
            <p:cNvPr id="4" name="Freeform 4"/>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5F5EF"/>
            </a:solidFill>
          </p:spPr>
        </p:sp>
      </p:grpSp>
      <p:grpSp>
        <p:nvGrpSpPr>
          <p:cNvPr id="5" name="Group 5"/>
          <p:cNvGrpSpPr/>
          <p:nvPr/>
        </p:nvGrpSpPr>
        <p:grpSpPr>
          <a:xfrm>
            <a:off x="10829619" y="2456966"/>
            <a:ext cx="5772763" cy="1871980"/>
            <a:chOff x="0" y="0"/>
            <a:chExt cx="7697017" cy="2495973"/>
          </a:xfrm>
        </p:grpSpPr>
        <p:sp>
          <p:nvSpPr>
            <p:cNvPr id="6" name="TextBox 6"/>
            <p:cNvSpPr txBox="1"/>
            <p:nvPr/>
          </p:nvSpPr>
          <p:spPr>
            <a:xfrm>
              <a:off x="1019551" y="-57150"/>
              <a:ext cx="6677466" cy="2553123"/>
            </a:xfrm>
            <a:prstGeom prst="rect">
              <a:avLst/>
            </a:prstGeom>
          </p:spPr>
          <p:txBody>
            <a:bodyPr lIns="0" tIns="0" rIns="0" bIns="0" rtlCol="0" anchor="t">
              <a:spAutoFit/>
            </a:bodyPr>
            <a:lstStyle/>
            <a:p>
              <a:pPr marL="0" lvl="0" indent="0" algn="l">
                <a:lnSpc>
                  <a:spcPts val="3919"/>
                </a:lnSpc>
                <a:spcBef>
                  <a:spcPct val="0"/>
                </a:spcBef>
              </a:pPr>
              <a:r>
                <a:rPr lang="en-US" sz="2800">
                  <a:solidFill>
                    <a:srgbClr val="000000"/>
                  </a:solidFill>
                  <a:latin typeface="HK Grotesk Medium"/>
                </a:rPr>
                <a:t>73%</a:t>
              </a:r>
              <a:r>
                <a:rPr lang="en-US" sz="2800" u="none">
                  <a:solidFill>
                    <a:srgbClr val="000000"/>
                  </a:solidFill>
                  <a:latin typeface="HK Grotesk Medium"/>
                </a:rPr>
                <a:t> of the medication recommendations to reduce subsequent fall risk were adhered to partially or fully</a:t>
              </a:r>
            </a:p>
          </p:txBody>
        </p:sp>
        <p:grpSp>
          <p:nvGrpSpPr>
            <p:cNvPr id="7" name="Group 7"/>
            <p:cNvGrpSpPr/>
            <p:nvPr/>
          </p:nvGrpSpPr>
          <p:grpSpPr>
            <a:xfrm>
              <a:off x="0" y="304800"/>
              <a:ext cx="479790" cy="4797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A6DF7"/>
              </a:solidFill>
            </p:spPr>
          </p:sp>
        </p:grpSp>
      </p:grpSp>
      <p:grpSp>
        <p:nvGrpSpPr>
          <p:cNvPr id="9" name="Group 9"/>
          <p:cNvGrpSpPr/>
          <p:nvPr/>
        </p:nvGrpSpPr>
        <p:grpSpPr>
          <a:xfrm>
            <a:off x="10829619" y="4957445"/>
            <a:ext cx="5772763" cy="4300855"/>
            <a:chOff x="0" y="0"/>
            <a:chExt cx="7697017" cy="5734473"/>
          </a:xfrm>
        </p:grpSpPr>
        <p:sp>
          <p:nvSpPr>
            <p:cNvPr id="10" name="TextBox 10"/>
            <p:cNvSpPr txBox="1"/>
            <p:nvPr/>
          </p:nvSpPr>
          <p:spPr>
            <a:xfrm>
              <a:off x="1019551" y="-57150"/>
              <a:ext cx="6677466" cy="5791623"/>
            </a:xfrm>
            <a:prstGeom prst="rect">
              <a:avLst/>
            </a:prstGeom>
          </p:spPr>
          <p:txBody>
            <a:bodyPr lIns="0" tIns="0" rIns="0" bIns="0" rtlCol="0" anchor="t">
              <a:spAutoFit/>
            </a:bodyPr>
            <a:lstStyle/>
            <a:p>
              <a:pPr marL="0" lvl="0" indent="0" algn="l">
                <a:lnSpc>
                  <a:spcPts val="3919"/>
                </a:lnSpc>
                <a:spcBef>
                  <a:spcPct val="0"/>
                </a:spcBef>
              </a:pPr>
              <a:r>
                <a:rPr lang="en-US" sz="2800">
                  <a:solidFill>
                    <a:srgbClr val="000000"/>
                  </a:solidFill>
                  <a:latin typeface="HK Grotesk Medium"/>
                </a:rPr>
                <a:t>Use</a:t>
              </a:r>
              <a:r>
                <a:rPr lang="en-US" sz="2800" u="none">
                  <a:solidFill>
                    <a:srgbClr val="000000"/>
                  </a:solidFill>
                  <a:latin typeface="HK Grotesk Medium"/>
                </a:rPr>
                <a:t> over the counter alternatives (11%; 25), use increased precaution when taking a medication with a known side effect (11%; 24), stop medication completely (9%; 21), change timing (9%, 20), use over the counter pain relief (8%; 17).</a:t>
              </a:r>
            </a:p>
          </p:txBody>
        </p:sp>
        <p:grpSp>
          <p:nvGrpSpPr>
            <p:cNvPr id="11" name="Group 11"/>
            <p:cNvGrpSpPr/>
            <p:nvPr/>
          </p:nvGrpSpPr>
          <p:grpSpPr>
            <a:xfrm>
              <a:off x="0" y="1052172"/>
              <a:ext cx="479790" cy="47979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A6DF7"/>
              </a:solidFill>
            </p:spPr>
          </p:sp>
        </p:grpSp>
      </p:grpSp>
      <p:sp>
        <p:nvSpPr>
          <p:cNvPr id="13" name="TextBox 13"/>
          <p:cNvSpPr txBox="1"/>
          <p:nvPr/>
        </p:nvSpPr>
        <p:spPr>
          <a:xfrm>
            <a:off x="1344507" y="8984615"/>
            <a:ext cx="6197003" cy="273685"/>
          </a:xfrm>
          <a:prstGeom prst="rect">
            <a:avLst/>
          </a:prstGeom>
        </p:spPr>
        <p:txBody>
          <a:bodyPr lIns="0" tIns="0" rIns="0" bIns="0" rtlCol="0" anchor="t">
            <a:spAutoFit/>
          </a:bodyPr>
          <a:lstStyle/>
          <a:p>
            <a:pPr>
              <a:lnSpc>
                <a:spcPts val="2240"/>
              </a:lnSpc>
              <a:spcBef>
                <a:spcPct val="0"/>
              </a:spcBef>
            </a:pPr>
            <a:r>
              <a:rPr lang="en-US" sz="1600" spc="48" dirty="0">
                <a:solidFill>
                  <a:srgbClr val="F5F5EF"/>
                </a:solidFill>
                <a:latin typeface="HK Grotesk Medium"/>
              </a:rPr>
              <a:t>Goldberg EM et al, Annals of </a:t>
            </a:r>
            <a:r>
              <a:rPr lang="en-US" sz="1600" spc="48" dirty="0" err="1">
                <a:solidFill>
                  <a:srgbClr val="F5F5EF"/>
                </a:solidFill>
                <a:latin typeface="HK Grotesk Medium"/>
              </a:rPr>
              <a:t>Emerg</a:t>
            </a:r>
            <a:r>
              <a:rPr lang="en-US" sz="1600" spc="48" dirty="0">
                <a:solidFill>
                  <a:srgbClr val="F5F5EF"/>
                </a:solidFill>
                <a:latin typeface="HK Grotesk Medium"/>
              </a:rPr>
              <a:t> Med, 2020</a:t>
            </a:r>
          </a:p>
        </p:txBody>
      </p:sp>
      <p:sp>
        <p:nvSpPr>
          <p:cNvPr id="14" name="TextBox 14"/>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dirty="0">
                <a:solidFill>
                  <a:srgbClr val="000000"/>
                </a:solidFill>
                <a:latin typeface="HK Grotesk Medium"/>
              </a:rPr>
              <a:t>05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A6DF7"/>
        </a:solidFill>
        <a:effectLst/>
      </p:bgPr>
    </p:bg>
    <p:spTree>
      <p:nvGrpSpPr>
        <p:cNvPr id="1" name=""/>
        <p:cNvGrpSpPr/>
        <p:nvPr/>
      </p:nvGrpSpPr>
      <p:grpSpPr>
        <a:xfrm>
          <a:off x="0" y="0"/>
          <a:ext cx="0" cy="0"/>
          <a:chOff x="0" y="0"/>
          <a:chExt cx="0" cy="0"/>
        </a:xfrm>
      </p:grpSpPr>
      <p:sp>
        <p:nvSpPr>
          <p:cNvPr id="2" name="TextBox 2"/>
          <p:cNvSpPr txBox="1"/>
          <p:nvPr/>
        </p:nvSpPr>
        <p:spPr>
          <a:xfrm>
            <a:off x="1804676" y="2512831"/>
            <a:ext cx="5276666" cy="3641766"/>
          </a:xfrm>
          <a:prstGeom prst="rect">
            <a:avLst/>
          </a:prstGeom>
        </p:spPr>
        <p:txBody>
          <a:bodyPr lIns="0" tIns="0" rIns="0" bIns="0" rtlCol="0" anchor="t">
            <a:spAutoFit/>
          </a:bodyPr>
          <a:lstStyle/>
          <a:p>
            <a:pPr marL="0" marR="0" lvl="0" indent="0" algn="l" defTabSz="914400" rtl="0" eaLnBrk="1" fontAlgn="auto" latinLnBrk="0" hangingPunct="1">
              <a:lnSpc>
                <a:spcPts val="9350"/>
              </a:lnSpc>
              <a:spcBef>
                <a:spcPts val="0"/>
              </a:spcBef>
              <a:spcAft>
                <a:spcPts val="0"/>
              </a:spcAft>
              <a:buClrTx/>
              <a:buSzTx/>
              <a:buFontTx/>
              <a:buNone/>
              <a:tabLst/>
              <a:defRPr/>
            </a:pPr>
            <a:r>
              <a:rPr lang="en-US" sz="8500" dirty="0">
                <a:solidFill>
                  <a:srgbClr val="F5F5EF"/>
                </a:solidFill>
                <a:latin typeface="HK Grotesk Bold"/>
              </a:rPr>
              <a:t>Pharmacy </a:t>
            </a:r>
            <a:r>
              <a:rPr kumimoji="0" lang="en-US" sz="8500" b="0" i="0" u="none" strike="noStrike" kern="1200" cap="none" spc="0" normalizeH="0" baseline="0" noProof="0" dirty="0">
                <a:ln>
                  <a:noFill/>
                </a:ln>
                <a:solidFill>
                  <a:srgbClr val="F5F5EF"/>
                </a:solidFill>
                <a:effectLst/>
                <a:uLnTx/>
                <a:uFillTx/>
                <a:latin typeface="HK Grotesk Bold"/>
                <a:ea typeface="+mn-ea"/>
                <a:cs typeface="+mn-cs"/>
              </a:rPr>
              <a:t>recommendation</a:t>
            </a:r>
          </a:p>
        </p:txBody>
      </p:sp>
      <p:grpSp>
        <p:nvGrpSpPr>
          <p:cNvPr id="3" name="Group 3"/>
          <p:cNvGrpSpPr/>
          <p:nvPr/>
        </p:nvGrpSpPr>
        <p:grpSpPr>
          <a:xfrm>
            <a:off x="9144000" y="0"/>
            <a:ext cx="9144000" cy="10287000"/>
            <a:chOff x="0" y="0"/>
            <a:chExt cx="3093156" cy="3479800"/>
          </a:xfrm>
        </p:grpSpPr>
        <p:sp>
          <p:nvSpPr>
            <p:cNvPr id="4" name="Freeform 4"/>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5F5EF"/>
            </a:solidFill>
          </p:spPr>
        </p:sp>
      </p:grpSp>
      <p:sp>
        <p:nvSpPr>
          <p:cNvPr id="13" name="TextBox 13"/>
          <p:cNvSpPr txBox="1"/>
          <p:nvPr/>
        </p:nvSpPr>
        <p:spPr>
          <a:xfrm>
            <a:off x="1344507" y="8984615"/>
            <a:ext cx="6197003" cy="273685"/>
          </a:xfrm>
          <a:prstGeom prst="rect">
            <a:avLst/>
          </a:prstGeom>
        </p:spPr>
        <p:txBody>
          <a:bodyPr lIns="0" tIns="0" rIns="0" bIns="0" rtlCol="0" anchor="t">
            <a:spAutoFit/>
          </a:bodyPr>
          <a:lstStyle/>
          <a:p>
            <a:pPr marL="0" marR="0" lvl="0" indent="0" algn="l" defTabSz="914400" rtl="0" eaLnBrk="1" fontAlgn="auto" latinLnBrk="0" hangingPunct="1">
              <a:lnSpc>
                <a:spcPts val="2240"/>
              </a:lnSpc>
              <a:spcBef>
                <a:spcPct val="0"/>
              </a:spcBef>
              <a:spcAft>
                <a:spcPts val="0"/>
              </a:spcAft>
              <a:buClrTx/>
              <a:buSzTx/>
              <a:buFontTx/>
              <a:buNone/>
              <a:tabLst/>
              <a:defRPr/>
            </a:pPr>
            <a:r>
              <a:rPr kumimoji="0" lang="en-US" sz="1600" b="0" i="0" u="none" strike="noStrike" kern="1200" cap="none" spc="48" normalizeH="0" baseline="0" noProof="0" dirty="0">
                <a:ln>
                  <a:noFill/>
                </a:ln>
                <a:solidFill>
                  <a:srgbClr val="F5F5EF"/>
                </a:solidFill>
                <a:effectLst/>
                <a:uLnTx/>
                <a:uFillTx/>
                <a:latin typeface="HK Grotesk Medium"/>
                <a:ea typeface="+mn-ea"/>
                <a:cs typeface="+mn-cs"/>
              </a:rPr>
              <a:t>Goldberg EM et al, Annals of </a:t>
            </a:r>
            <a:r>
              <a:rPr kumimoji="0" lang="en-US" sz="1600" b="0" i="0" u="none" strike="noStrike" kern="1200" cap="none" spc="48" normalizeH="0" baseline="0" noProof="0" dirty="0" err="1">
                <a:ln>
                  <a:noFill/>
                </a:ln>
                <a:solidFill>
                  <a:srgbClr val="F5F5EF"/>
                </a:solidFill>
                <a:effectLst/>
                <a:uLnTx/>
                <a:uFillTx/>
                <a:latin typeface="HK Grotesk Medium"/>
                <a:ea typeface="+mn-ea"/>
                <a:cs typeface="+mn-cs"/>
              </a:rPr>
              <a:t>Emerg</a:t>
            </a:r>
            <a:r>
              <a:rPr kumimoji="0" lang="en-US" sz="1600" b="0" i="0" u="none" strike="noStrike" kern="1200" cap="none" spc="48" normalizeH="0" baseline="0" noProof="0" dirty="0">
                <a:ln>
                  <a:noFill/>
                </a:ln>
                <a:solidFill>
                  <a:srgbClr val="F5F5EF"/>
                </a:solidFill>
                <a:effectLst/>
                <a:uLnTx/>
                <a:uFillTx/>
                <a:latin typeface="HK Grotesk Medium"/>
                <a:ea typeface="+mn-ea"/>
                <a:cs typeface="+mn-cs"/>
              </a:rPr>
              <a:t> Med, 2020</a:t>
            </a:r>
          </a:p>
        </p:txBody>
      </p:sp>
      <p:sp>
        <p:nvSpPr>
          <p:cNvPr id="14" name="TextBox 14"/>
          <p:cNvSpPr txBox="1"/>
          <p:nvPr/>
        </p:nvSpPr>
        <p:spPr>
          <a:xfrm>
            <a:off x="16704489" y="1076325"/>
            <a:ext cx="554811" cy="284796"/>
          </a:xfrm>
          <a:prstGeom prst="rect">
            <a:avLst/>
          </a:prstGeom>
        </p:spPr>
        <p:txBody>
          <a:bodyPr lIns="0" tIns="0" rIns="0" bIns="0" rtlCol="0" anchor="t">
            <a:spAutoFit/>
          </a:bodyPr>
          <a:lstStyle/>
          <a:p>
            <a:pPr marL="0" marR="0" lvl="0" indent="0" algn="r" defTabSz="914400" rtl="0" eaLnBrk="1" fontAlgn="auto" latinLnBrk="0" hangingPunct="1">
              <a:lnSpc>
                <a:spcPts val="239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HK Grotesk Medium"/>
                <a:ea typeface="+mn-ea"/>
                <a:cs typeface="+mn-cs"/>
              </a:rPr>
              <a:t>05</a:t>
            </a:r>
          </a:p>
        </p:txBody>
      </p:sp>
      <p:pic>
        <p:nvPicPr>
          <p:cNvPr id="16" name="Picture 15" descr="Text&#10;&#10;Description automatically generated">
            <a:extLst>
              <a:ext uri="{FF2B5EF4-FFF2-40B4-BE49-F238E27FC236}">
                <a16:creationId xmlns:a16="http://schemas.microsoft.com/office/drawing/2014/main" id="{EE76649C-C41E-AE4B-91F6-F3B64F509E41}"/>
              </a:ext>
            </a:extLst>
          </p:cNvPr>
          <p:cNvPicPr>
            <a:picLocks noChangeAspect="1"/>
          </p:cNvPicPr>
          <p:nvPr/>
        </p:nvPicPr>
        <p:blipFill rotWithShape="1">
          <a:blip r:embed="rId2">
            <a:extLst>
              <a:ext uri="{28A0092B-C50C-407E-A947-70E740481C1C}">
                <a14:useLocalDpi xmlns:a14="http://schemas.microsoft.com/office/drawing/2010/main" val="0"/>
              </a:ext>
            </a:extLst>
          </a:blip>
          <a:srcRect t="19394" b="5455"/>
          <a:stretch/>
        </p:blipFill>
        <p:spPr>
          <a:xfrm>
            <a:off x="9164444" y="4980822"/>
            <a:ext cx="9122121" cy="5394960"/>
          </a:xfrm>
          <a:prstGeom prst="rect">
            <a:avLst/>
          </a:prstGeom>
        </p:spPr>
      </p:pic>
      <p:pic>
        <p:nvPicPr>
          <p:cNvPr id="18" name="Picture 17" descr="Text, letter&#10;&#10;Description automatically generated">
            <a:extLst>
              <a:ext uri="{FF2B5EF4-FFF2-40B4-BE49-F238E27FC236}">
                <a16:creationId xmlns:a16="http://schemas.microsoft.com/office/drawing/2014/main" id="{0BD5247F-D0BA-444F-AD58-E8075F94515B}"/>
              </a:ext>
            </a:extLst>
          </p:cNvPr>
          <p:cNvPicPr>
            <a:picLocks noChangeAspect="1"/>
          </p:cNvPicPr>
          <p:nvPr/>
        </p:nvPicPr>
        <p:blipFill rotWithShape="1">
          <a:blip r:embed="rId3">
            <a:extLst>
              <a:ext uri="{28A0092B-C50C-407E-A947-70E740481C1C}">
                <a14:useLocalDpi xmlns:a14="http://schemas.microsoft.com/office/drawing/2010/main" val="0"/>
              </a:ext>
            </a:extLst>
          </a:blip>
          <a:srcRect t="22556" b="6603"/>
          <a:stretch/>
        </p:blipFill>
        <p:spPr>
          <a:xfrm>
            <a:off x="9122936" y="140173"/>
            <a:ext cx="9163629" cy="4700477"/>
          </a:xfrm>
          <a:prstGeom prst="rect">
            <a:avLst/>
          </a:prstGeom>
        </p:spPr>
      </p:pic>
      <p:sp>
        <p:nvSpPr>
          <p:cNvPr id="23" name="Rectangle 22">
            <a:extLst>
              <a:ext uri="{FF2B5EF4-FFF2-40B4-BE49-F238E27FC236}">
                <a16:creationId xmlns:a16="http://schemas.microsoft.com/office/drawing/2014/main" id="{7F2CB754-A8C7-524A-8BA0-8533E794AC86}"/>
              </a:ext>
            </a:extLst>
          </p:cNvPr>
          <p:cNvSpPr/>
          <p:nvPr/>
        </p:nvSpPr>
        <p:spPr>
          <a:xfrm>
            <a:off x="9144000" y="550867"/>
            <a:ext cx="2062660" cy="249233"/>
          </a:xfrm>
          <a:prstGeom prst="rect">
            <a:avLst/>
          </a:prstGeom>
          <a:solidFill>
            <a:srgbClr val="FFFF00">
              <a:alpha val="19000"/>
            </a:srgbClr>
          </a:solidFill>
          <a:ln>
            <a:noFill/>
          </a:ln>
          <a:effectLst>
            <a:glow rad="127000">
              <a:schemeClr val="accent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B067A8B-CA40-EA49-A73B-2EB58FB0B611}"/>
              </a:ext>
            </a:extLst>
          </p:cNvPr>
          <p:cNvSpPr/>
          <p:nvPr/>
        </p:nvSpPr>
        <p:spPr>
          <a:xfrm>
            <a:off x="10184190" y="5450197"/>
            <a:ext cx="3455610" cy="249233"/>
          </a:xfrm>
          <a:prstGeom prst="rect">
            <a:avLst/>
          </a:prstGeom>
          <a:solidFill>
            <a:srgbClr val="FFFF00">
              <a:alpha val="19000"/>
            </a:srgbClr>
          </a:solidFill>
          <a:ln>
            <a:noFill/>
          </a:ln>
          <a:effectLst>
            <a:glow rad="127000">
              <a:schemeClr val="accent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C737840-1126-3D4A-9426-9205467A0A74}"/>
              </a:ext>
            </a:extLst>
          </p:cNvPr>
          <p:cNvSpPr/>
          <p:nvPr/>
        </p:nvSpPr>
        <p:spPr>
          <a:xfrm>
            <a:off x="9144000" y="3301825"/>
            <a:ext cx="2062660" cy="249233"/>
          </a:xfrm>
          <a:prstGeom prst="rect">
            <a:avLst/>
          </a:prstGeom>
          <a:solidFill>
            <a:srgbClr val="FFFF00">
              <a:alpha val="19000"/>
            </a:srgbClr>
          </a:solidFill>
          <a:ln>
            <a:noFill/>
          </a:ln>
          <a:effectLst>
            <a:glow rad="127000">
              <a:schemeClr val="accent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529BA7-BC87-8C47-BE96-46D98D9C9CF5}"/>
              </a:ext>
            </a:extLst>
          </p:cNvPr>
          <p:cNvSpPr/>
          <p:nvPr/>
        </p:nvSpPr>
        <p:spPr>
          <a:xfrm>
            <a:off x="9164444" y="1658880"/>
            <a:ext cx="2062660" cy="249233"/>
          </a:xfrm>
          <a:prstGeom prst="rect">
            <a:avLst/>
          </a:prstGeom>
          <a:solidFill>
            <a:srgbClr val="FFFF00">
              <a:alpha val="19000"/>
            </a:srgbClr>
          </a:solidFill>
          <a:ln>
            <a:noFill/>
          </a:ln>
          <a:effectLst>
            <a:glow rad="127000">
              <a:schemeClr val="accent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734D87-DA7F-B74F-B739-8C424AD676C7}"/>
              </a:ext>
            </a:extLst>
          </p:cNvPr>
          <p:cNvSpPr/>
          <p:nvPr/>
        </p:nvSpPr>
        <p:spPr>
          <a:xfrm>
            <a:off x="10195774" y="7169089"/>
            <a:ext cx="3455610" cy="249233"/>
          </a:xfrm>
          <a:prstGeom prst="rect">
            <a:avLst/>
          </a:prstGeom>
          <a:solidFill>
            <a:srgbClr val="FFFF00">
              <a:alpha val="19000"/>
            </a:srgbClr>
          </a:solidFill>
          <a:ln>
            <a:noFill/>
          </a:ln>
          <a:effectLst>
            <a:glow rad="127000">
              <a:schemeClr val="accent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31CD1C-343B-FF4D-A8F6-42779C32141C}"/>
              </a:ext>
            </a:extLst>
          </p:cNvPr>
          <p:cNvSpPr/>
          <p:nvPr/>
        </p:nvSpPr>
        <p:spPr>
          <a:xfrm>
            <a:off x="10195774" y="9121457"/>
            <a:ext cx="3455610" cy="249233"/>
          </a:xfrm>
          <a:prstGeom prst="rect">
            <a:avLst/>
          </a:prstGeom>
          <a:solidFill>
            <a:srgbClr val="FFFF00">
              <a:alpha val="19000"/>
            </a:srgbClr>
          </a:solidFill>
          <a:ln>
            <a:noFill/>
          </a:ln>
          <a:effectLst>
            <a:glow rad="127000">
              <a:schemeClr val="accent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A6DF7"/>
        </a:solidFill>
        <a:effectLst/>
      </p:bgPr>
    </p:bg>
    <p:spTree>
      <p:nvGrpSpPr>
        <p:cNvPr id="1" name=""/>
        <p:cNvGrpSpPr/>
        <p:nvPr/>
      </p:nvGrpSpPr>
      <p:grpSpPr>
        <a:xfrm>
          <a:off x="0" y="0"/>
          <a:ext cx="0" cy="0"/>
          <a:chOff x="0" y="0"/>
          <a:chExt cx="0" cy="0"/>
        </a:xfrm>
      </p:grpSpPr>
      <p:sp>
        <p:nvSpPr>
          <p:cNvPr id="2" name="TextBox 2"/>
          <p:cNvSpPr txBox="1"/>
          <p:nvPr/>
        </p:nvSpPr>
        <p:spPr>
          <a:xfrm>
            <a:off x="1804676" y="2512831"/>
            <a:ext cx="5276666" cy="5901985"/>
          </a:xfrm>
          <a:prstGeom prst="rect">
            <a:avLst/>
          </a:prstGeom>
        </p:spPr>
        <p:txBody>
          <a:bodyPr lIns="0" tIns="0" rIns="0" bIns="0" rtlCol="0" anchor="t">
            <a:spAutoFit/>
          </a:bodyPr>
          <a:lstStyle/>
          <a:p>
            <a:pPr>
              <a:lnSpc>
                <a:spcPts val="9350"/>
              </a:lnSpc>
            </a:pPr>
            <a:r>
              <a:rPr lang="en-US" sz="8500">
                <a:solidFill>
                  <a:srgbClr val="F5F5EF"/>
                </a:solidFill>
                <a:latin typeface="HK Grotesk Bold"/>
              </a:rPr>
              <a:t>Physical therapy recommendation uptake</a:t>
            </a:r>
          </a:p>
        </p:txBody>
      </p:sp>
      <p:grpSp>
        <p:nvGrpSpPr>
          <p:cNvPr id="3" name="Group 3"/>
          <p:cNvGrpSpPr/>
          <p:nvPr/>
        </p:nvGrpSpPr>
        <p:grpSpPr>
          <a:xfrm>
            <a:off x="9144000" y="0"/>
            <a:ext cx="9144000" cy="10287000"/>
            <a:chOff x="0" y="0"/>
            <a:chExt cx="3093156" cy="3479800"/>
          </a:xfrm>
        </p:grpSpPr>
        <p:sp>
          <p:nvSpPr>
            <p:cNvPr id="4" name="Freeform 4"/>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5F5EF"/>
            </a:solidFill>
          </p:spPr>
        </p:sp>
      </p:grpSp>
      <p:grpSp>
        <p:nvGrpSpPr>
          <p:cNvPr id="5" name="Group 5"/>
          <p:cNvGrpSpPr/>
          <p:nvPr/>
        </p:nvGrpSpPr>
        <p:grpSpPr>
          <a:xfrm>
            <a:off x="10829619" y="2685566"/>
            <a:ext cx="5772763" cy="1400492"/>
            <a:chOff x="0" y="0"/>
            <a:chExt cx="7697017" cy="1867323"/>
          </a:xfrm>
        </p:grpSpPr>
        <p:sp>
          <p:nvSpPr>
            <p:cNvPr id="6" name="TextBox 6"/>
            <p:cNvSpPr txBox="1"/>
            <p:nvPr/>
          </p:nvSpPr>
          <p:spPr>
            <a:xfrm>
              <a:off x="1019551" y="-38100"/>
              <a:ext cx="6677466" cy="1905423"/>
            </a:xfrm>
            <a:prstGeom prst="rect">
              <a:avLst/>
            </a:prstGeom>
          </p:spPr>
          <p:txBody>
            <a:bodyPr lIns="0" tIns="0" rIns="0" bIns="0" rtlCol="0" anchor="t">
              <a:spAutoFit/>
            </a:bodyPr>
            <a:lstStyle/>
            <a:p>
              <a:pPr marL="0" lvl="0" indent="0" algn="l">
                <a:lnSpc>
                  <a:spcPts val="3919"/>
                </a:lnSpc>
                <a:spcBef>
                  <a:spcPct val="0"/>
                </a:spcBef>
              </a:pPr>
              <a:r>
                <a:rPr lang="en-US" sz="2800">
                  <a:solidFill>
                    <a:srgbClr val="000000"/>
                  </a:solidFill>
                  <a:latin typeface="HK Grotesk Medium"/>
                </a:rPr>
                <a:t>68% </a:t>
              </a:r>
              <a:r>
                <a:rPr lang="en-US" sz="2800" u="none">
                  <a:solidFill>
                    <a:srgbClr val="000000"/>
                  </a:solidFill>
                  <a:latin typeface="HK Grotesk Medium"/>
                </a:rPr>
                <a:t>of PT recommendations with adopted eitherfully or partially</a:t>
              </a:r>
            </a:p>
          </p:txBody>
        </p:sp>
        <p:grpSp>
          <p:nvGrpSpPr>
            <p:cNvPr id="7" name="Group 7"/>
            <p:cNvGrpSpPr/>
            <p:nvPr/>
          </p:nvGrpSpPr>
          <p:grpSpPr>
            <a:xfrm>
              <a:off x="0" y="0"/>
              <a:ext cx="479790" cy="4797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A6DF7"/>
              </a:solidFill>
            </p:spPr>
          </p:sp>
        </p:grpSp>
      </p:grpSp>
      <p:grpSp>
        <p:nvGrpSpPr>
          <p:cNvPr id="9" name="Group 9"/>
          <p:cNvGrpSpPr/>
          <p:nvPr/>
        </p:nvGrpSpPr>
        <p:grpSpPr>
          <a:xfrm>
            <a:off x="10829619" y="5443220"/>
            <a:ext cx="5772763" cy="3329305"/>
            <a:chOff x="0" y="0"/>
            <a:chExt cx="7697017" cy="4439073"/>
          </a:xfrm>
        </p:grpSpPr>
        <p:sp>
          <p:nvSpPr>
            <p:cNvPr id="10" name="TextBox 10"/>
            <p:cNvSpPr txBox="1"/>
            <p:nvPr/>
          </p:nvSpPr>
          <p:spPr>
            <a:xfrm>
              <a:off x="1019551" y="-57150"/>
              <a:ext cx="6677466" cy="4496223"/>
            </a:xfrm>
            <a:prstGeom prst="rect">
              <a:avLst/>
            </a:prstGeom>
          </p:spPr>
          <p:txBody>
            <a:bodyPr lIns="0" tIns="0" rIns="0" bIns="0" rtlCol="0" anchor="t">
              <a:spAutoFit/>
            </a:bodyPr>
            <a:lstStyle/>
            <a:p>
              <a:pPr marL="0" lvl="0" indent="0" algn="l">
                <a:lnSpc>
                  <a:spcPts val="3919"/>
                </a:lnSpc>
                <a:spcBef>
                  <a:spcPct val="0"/>
                </a:spcBef>
              </a:pPr>
              <a:r>
                <a:rPr lang="en-US" sz="2800">
                  <a:solidFill>
                    <a:srgbClr val="000000"/>
                  </a:solidFill>
                  <a:latin typeface="HK Grotesk Medium"/>
                </a:rPr>
                <a:t>Gen</a:t>
              </a:r>
              <a:r>
                <a:rPr lang="en-US" sz="2800" u="none">
                  <a:solidFill>
                    <a:srgbClr val="000000"/>
                  </a:solidFill>
                  <a:latin typeface="HK Grotesk Medium"/>
                </a:rPr>
                <a:t>eral education about falls (67%; 31) new or increased walker use (52%; 24) home PT (41%; 19) SNF stay (41%; 19) footwear education (37%; 17) initiate home exercises (22%; 10)</a:t>
              </a:r>
            </a:p>
          </p:txBody>
        </p:sp>
        <p:grpSp>
          <p:nvGrpSpPr>
            <p:cNvPr id="11" name="Group 11"/>
            <p:cNvGrpSpPr/>
            <p:nvPr/>
          </p:nvGrpSpPr>
          <p:grpSpPr>
            <a:xfrm>
              <a:off x="0" y="404472"/>
              <a:ext cx="479790" cy="479790"/>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A6DF7"/>
              </a:solidFill>
            </p:spPr>
          </p:sp>
        </p:grpSp>
      </p:grpSp>
      <p:sp>
        <p:nvSpPr>
          <p:cNvPr id="13" name="TextBox 13"/>
          <p:cNvSpPr txBox="1"/>
          <p:nvPr/>
        </p:nvSpPr>
        <p:spPr>
          <a:xfrm>
            <a:off x="1344507" y="8984615"/>
            <a:ext cx="6197003" cy="273685"/>
          </a:xfrm>
          <a:prstGeom prst="rect">
            <a:avLst/>
          </a:prstGeom>
        </p:spPr>
        <p:txBody>
          <a:bodyPr lIns="0" tIns="0" rIns="0" bIns="0" rtlCol="0" anchor="t">
            <a:spAutoFit/>
          </a:bodyPr>
          <a:lstStyle/>
          <a:p>
            <a:pPr>
              <a:lnSpc>
                <a:spcPts val="2240"/>
              </a:lnSpc>
              <a:spcBef>
                <a:spcPct val="0"/>
              </a:spcBef>
            </a:pPr>
            <a:r>
              <a:rPr lang="en-US" sz="1600" spc="48" dirty="0">
                <a:solidFill>
                  <a:srgbClr val="F5F5EF"/>
                </a:solidFill>
                <a:latin typeface="HK Grotesk Medium"/>
              </a:rPr>
              <a:t>Goldberg EM et al, Annals of </a:t>
            </a:r>
            <a:r>
              <a:rPr lang="en-US" sz="1600" spc="48" dirty="0" err="1">
                <a:solidFill>
                  <a:srgbClr val="F5F5EF"/>
                </a:solidFill>
                <a:latin typeface="HK Grotesk Medium"/>
              </a:rPr>
              <a:t>Emerg</a:t>
            </a:r>
            <a:r>
              <a:rPr lang="en-US" sz="1600" spc="48" dirty="0">
                <a:solidFill>
                  <a:srgbClr val="F5F5EF"/>
                </a:solidFill>
                <a:latin typeface="HK Grotesk Medium"/>
              </a:rPr>
              <a:t> Med, 2020</a:t>
            </a:r>
          </a:p>
        </p:txBody>
      </p:sp>
      <p:sp>
        <p:nvSpPr>
          <p:cNvPr id="14" name="TextBox 14"/>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000000"/>
                </a:solidFill>
                <a:latin typeface="HK Grotesk Medium"/>
              </a:rPr>
              <a:t>05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A6DF7"/>
        </a:solidFill>
        <a:effectLst/>
      </p:bgPr>
    </p:bg>
    <p:spTree>
      <p:nvGrpSpPr>
        <p:cNvPr id="1" name=""/>
        <p:cNvGrpSpPr/>
        <p:nvPr/>
      </p:nvGrpSpPr>
      <p:grpSpPr>
        <a:xfrm>
          <a:off x="0" y="0"/>
          <a:ext cx="0" cy="0"/>
          <a:chOff x="0" y="0"/>
          <a:chExt cx="0" cy="0"/>
        </a:xfrm>
      </p:grpSpPr>
      <p:sp>
        <p:nvSpPr>
          <p:cNvPr id="2" name="TextBox 2"/>
          <p:cNvSpPr txBox="1"/>
          <p:nvPr/>
        </p:nvSpPr>
        <p:spPr>
          <a:xfrm>
            <a:off x="1804676" y="2512831"/>
            <a:ext cx="5276666" cy="4847224"/>
          </a:xfrm>
          <a:prstGeom prst="rect">
            <a:avLst/>
          </a:prstGeom>
        </p:spPr>
        <p:txBody>
          <a:bodyPr lIns="0" tIns="0" rIns="0" bIns="0" rtlCol="0" anchor="t">
            <a:spAutoFit/>
          </a:bodyPr>
          <a:lstStyle/>
          <a:p>
            <a:pPr marL="0" marR="0" lvl="0" indent="0" algn="l" defTabSz="914400" rtl="0" eaLnBrk="1" fontAlgn="auto" latinLnBrk="0" hangingPunct="1">
              <a:lnSpc>
                <a:spcPts val="9350"/>
              </a:lnSpc>
              <a:spcBef>
                <a:spcPts val="0"/>
              </a:spcBef>
              <a:spcAft>
                <a:spcPts val="0"/>
              </a:spcAft>
              <a:buClrTx/>
              <a:buSzTx/>
              <a:buFontTx/>
              <a:buNone/>
              <a:tabLst/>
              <a:defRPr/>
            </a:pPr>
            <a:r>
              <a:rPr kumimoji="0" lang="en-US" sz="8500" b="0" i="0" u="none" strike="noStrike" kern="1200" cap="none" spc="0" normalizeH="0" baseline="0" noProof="0" dirty="0">
                <a:ln>
                  <a:noFill/>
                </a:ln>
                <a:solidFill>
                  <a:srgbClr val="F5F5EF"/>
                </a:solidFill>
                <a:effectLst/>
                <a:uLnTx/>
                <a:uFillTx/>
                <a:latin typeface="HK Grotesk Bold"/>
                <a:ea typeface="+mn-ea"/>
                <a:cs typeface="+mn-cs"/>
              </a:rPr>
              <a:t>Physical therapy recommendation</a:t>
            </a:r>
          </a:p>
        </p:txBody>
      </p:sp>
      <p:grpSp>
        <p:nvGrpSpPr>
          <p:cNvPr id="3" name="Group 3"/>
          <p:cNvGrpSpPr/>
          <p:nvPr/>
        </p:nvGrpSpPr>
        <p:grpSpPr>
          <a:xfrm>
            <a:off x="9144000" y="0"/>
            <a:ext cx="9144000" cy="10287000"/>
            <a:chOff x="0" y="0"/>
            <a:chExt cx="3093156" cy="3479800"/>
          </a:xfrm>
        </p:grpSpPr>
        <p:sp>
          <p:nvSpPr>
            <p:cNvPr id="4" name="Freeform 4"/>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5F5EF"/>
            </a:solidFill>
          </p:spPr>
        </p:sp>
      </p:grpSp>
      <p:sp>
        <p:nvSpPr>
          <p:cNvPr id="13" name="TextBox 13"/>
          <p:cNvSpPr txBox="1"/>
          <p:nvPr/>
        </p:nvSpPr>
        <p:spPr>
          <a:xfrm>
            <a:off x="1344507" y="8984615"/>
            <a:ext cx="6197003" cy="273685"/>
          </a:xfrm>
          <a:prstGeom prst="rect">
            <a:avLst/>
          </a:prstGeom>
        </p:spPr>
        <p:txBody>
          <a:bodyPr lIns="0" tIns="0" rIns="0" bIns="0" rtlCol="0" anchor="t">
            <a:spAutoFit/>
          </a:bodyPr>
          <a:lstStyle/>
          <a:p>
            <a:pPr marL="0" marR="0" lvl="0" indent="0" algn="l" defTabSz="914400" rtl="0" eaLnBrk="1" fontAlgn="auto" latinLnBrk="0" hangingPunct="1">
              <a:lnSpc>
                <a:spcPts val="2240"/>
              </a:lnSpc>
              <a:spcBef>
                <a:spcPct val="0"/>
              </a:spcBef>
              <a:spcAft>
                <a:spcPts val="0"/>
              </a:spcAft>
              <a:buClrTx/>
              <a:buSzTx/>
              <a:buFontTx/>
              <a:buNone/>
              <a:tabLst/>
              <a:defRPr/>
            </a:pPr>
            <a:r>
              <a:rPr kumimoji="0" lang="en-US" sz="1600" b="0" i="0" u="none" strike="noStrike" kern="1200" cap="none" spc="48" normalizeH="0" baseline="0" noProof="0" dirty="0">
                <a:ln>
                  <a:noFill/>
                </a:ln>
                <a:solidFill>
                  <a:srgbClr val="F5F5EF"/>
                </a:solidFill>
                <a:effectLst/>
                <a:uLnTx/>
                <a:uFillTx/>
                <a:latin typeface="HK Grotesk Medium"/>
                <a:ea typeface="+mn-ea"/>
                <a:cs typeface="+mn-cs"/>
              </a:rPr>
              <a:t>Goldberg EM et al, Annals of </a:t>
            </a:r>
            <a:r>
              <a:rPr kumimoji="0" lang="en-US" sz="1600" b="0" i="0" u="none" strike="noStrike" kern="1200" cap="none" spc="48" normalizeH="0" baseline="0" noProof="0" dirty="0" err="1">
                <a:ln>
                  <a:noFill/>
                </a:ln>
                <a:solidFill>
                  <a:srgbClr val="F5F5EF"/>
                </a:solidFill>
                <a:effectLst/>
                <a:uLnTx/>
                <a:uFillTx/>
                <a:latin typeface="HK Grotesk Medium"/>
                <a:ea typeface="+mn-ea"/>
                <a:cs typeface="+mn-cs"/>
              </a:rPr>
              <a:t>Emerg</a:t>
            </a:r>
            <a:r>
              <a:rPr kumimoji="0" lang="en-US" sz="1600" b="0" i="0" u="none" strike="noStrike" kern="1200" cap="none" spc="48" normalizeH="0" baseline="0" noProof="0" dirty="0">
                <a:ln>
                  <a:noFill/>
                </a:ln>
                <a:solidFill>
                  <a:srgbClr val="F5F5EF"/>
                </a:solidFill>
                <a:effectLst/>
                <a:uLnTx/>
                <a:uFillTx/>
                <a:latin typeface="HK Grotesk Medium"/>
                <a:ea typeface="+mn-ea"/>
                <a:cs typeface="+mn-cs"/>
              </a:rPr>
              <a:t> Med, 2020</a:t>
            </a:r>
          </a:p>
        </p:txBody>
      </p:sp>
      <p:sp>
        <p:nvSpPr>
          <p:cNvPr id="14" name="TextBox 14"/>
          <p:cNvSpPr txBox="1"/>
          <p:nvPr/>
        </p:nvSpPr>
        <p:spPr>
          <a:xfrm>
            <a:off x="16704489" y="1076325"/>
            <a:ext cx="554811" cy="284796"/>
          </a:xfrm>
          <a:prstGeom prst="rect">
            <a:avLst/>
          </a:prstGeom>
        </p:spPr>
        <p:txBody>
          <a:bodyPr lIns="0" tIns="0" rIns="0" bIns="0" rtlCol="0" anchor="t">
            <a:spAutoFit/>
          </a:bodyPr>
          <a:lstStyle/>
          <a:p>
            <a:pPr marL="0" marR="0" lvl="0" indent="0" algn="r" defTabSz="914400" rtl="0" eaLnBrk="1" fontAlgn="auto" latinLnBrk="0" hangingPunct="1">
              <a:lnSpc>
                <a:spcPts val="2399"/>
              </a:lnSpc>
              <a:spcBef>
                <a:spcPts val="0"/>
              </a:spcBef>
              <a:spcAft>
                <a:spcPts val="0"/>
              </a:spcAft>
              <a:buClrTx/>
              <a:buSzTx/>
              <a:buFontTx/>
              <a:buNone/>
              <a:tabLst/>
              <a:defRPr/>
            </a:pPr>
            <a:r>
              <a:rPr kumimoji="0" lang="en-US" sz="2399" b="0" i="0" u="none" strike="noStrike" kern="1200" cap="none" spc="0" normalizeH="0" baseline="0" noProof="0" dirty="0">
                <a:ln>
                  <a:noFill/>
                </a:ln>
                <a:solidFill>
                  <a:srgbClr val="000000"/>
                </a:solidFill>
                <a:effectLst/>
                <a:uLnTx/>
                <a:uFillTx/>
                <a:latin typeface="HK Grotesk Medium"/>
                <a:ea typeface="+mn-ea"/>
                <a:cs typeface="+mn-cs"/>
              </a:rPr>
              <a:t>05</a:t>
            </a:r>
          </a:p>
        </p:txBody>
      </p:sp>
      <p:pic>
        <p:nvPicPr>
          <p:cNvPr id="16" name="Picture 15" descr="Graphical user interface, text, application, email&#10;&#10;Description automatically generated">
            <a:extLst>
              <a:ext uri="{FF2B5EF4-FFF2-40B4-BE49-F238E27FC236}">
                <a16:creationId xmlns:a16="http://schemas.microsoft.com/office/drawing/2014/main" id="{384F3BC0-0F1C-EA4C-8558-DD1CCA6230F0}"/>
              </a:ext>
            </a:extLst>
          </p:cNvPr>
          <p:cNvPicPr>
            <a:picLocks noChangeAspect="1"/>
          </p:cNvPicPr>
          <p:nvPr/>
        </p:nvPicPr>
        <p:blipFill rotWithShape="1">
          <a:blip r:embed="rId2">
            <a:extLst>
              <a:ext uri="{28A0092B-C50C-407E-A947-70E740481C1C}">
                <a14:useLocalDpi xmlns:a14="http://schemas.microsoft.com/office/drawing/2010/main" val="0"/>
              </a:ext>
            </a:extLst>
          </a:blip>
          <a:srcRect t="19129" b="4545"/>
          <a:stretch/>
        </p:blipFill>
        <p:spPr>
          <a:xfrm>
            <a:off x="9164380" y="767199"/>
            <a:ext cx="9144000" cy="4393916"/>
          </a:xfrm>
          <a:prstGeom prst="rect">
            <a:avLst/>
          </a:prstGeom>
        </p:spPr>
      </p:pic>
      <p:pic>
        <p:nvPicPr>
          <p:cNvPr id="22" name="Picture 21" descr="Graphical user interface, text, application, email&#10;&#10;Description automatically generated">
            <a:extLst>
              <a:ext uri="{FF2B5EF4-FFF2-40B4-BE49-F238E27FC236}">
                <a16:creationId xmlns:a16="http://schemas.microsoft.com/office/drawing/2014/main" id="{9BA3C2DA-BE26-BA4C-9B04-CE507E64AA81}"/>
              </a:ext>
            </a:extLst>
          </p:cNvPr>
          <p:cNvPicPr>
            <a:picLocks noChangeAspect="1"/>
          </p:cNvPicPr>
          <p:nvPr/>
        </p:nvPicPr>
        <p:blipFill rotWithShape="1">
          <a:blip r:embed="rId3">
            <a:extLst>
              <a:ext uri="{28A0092B-C50C-407E-A947-70E740481C1C}">
                <a14:useLocalDpi xmlns:a14="http://schemas.microsoft.com/office/drawing/2010/main" val="0"/>
              </a:ext>
            </a:extLst>
          </a:blip>
          <a:srcRect t="18797" b="12030"/>
          <a:stretch/>
        </p:blipFill>
        <p:spPr>
          <a:xfrm>
            <a:off x="9164380" y="5476443"/>
            <a:ext cx="9060513" cy="3931920"/>
          </a:xfrm>
          <a:prstGeom prst="rect">
            <a:avLst/>
          </a:prstGeom>
        </p:spPr>
      </p:pic>
      <p:sp>
        <p:nvSpPr>
          <p:cNvPr id="9" name="Rectangle 8">
            <a:extLst>
              <a:ext uri="{FF2B5EF4-FFF2-40B4-BE49-F238E27FC236}">
                <a16:creationId xmlns:a16="http://schemas.microsoft.com/office/drawing/2014/main" id="{E1FAF0D1-00D3-C643-9011-234E8FAC24E0}"/>
              </a:ext>
            </a:extLst>
          </p:cNvPr>
          <p:cNvSpPr/>
          <p:nvPr/>
        </p:nvSpPr>
        <p:spPr>
          <a:xfrm>
            <a:off x="9164380" y="1328337"/>
            <a:ext cx="4018220" cy="690963"/>
          </a:xfrm>
          <a:prstGeom prst="rect">
            <a:avLst/>
          </a:prstGeom>
          <a:solidFill>
            <a:srgbClr val="FFFF00">
              <a:alpha val="19000"/>
            </a:srgbClr>
          </a:solidFill>
          <a:ln>
            <a:noFill/>
          </a:ln>
          <a:effectLst>
            <a:glow rad="127000">
              <a:schemeClr val="accent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A83FE9-1538-3743-B8CF-4FB966AF12F3}"/>
              </a:ext>
            </a:extLst>
          </p:cNvPr>
          <p:cNvSpPr/>
          <p:nvPr/>
        </p:nvSpPr>
        <p:spPr>
          <a:xfrm>
            <a:off x="9164380" y="2019300"/>
            <a:ext cx="9123620" cy="3141814"/>
          </a:xfrm>
          <a:prstGeom prst="rect">
            <a:avLst/>
          </a:prstGeom>
          <a:solidFill>
            <a:schemeClr val="accent6">
              <a:lumMod val="75000"/>
              <a:alpha val="19000"/>
            </a:schemeClr>
          </a:solidFill>
          <a:ln>
            <a:noFill/>
          </a:ln>
          <a:effectLst>
            <a:glow rad="127000">
              <a:schemeClr val="accent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087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5703"/>
        </a:solidFill>
        <a:effectLst/>
      </p:bgPr>
    </p:bg>
    <p:spTree>
      <p:nvGrpSpPr>
        <p:cNvPr id="1" name=""/>
        <p:cNvGrpSpPr/>
        <p:nvPr/>
      </p:nvGrpSpPr>
      <p:grpSpPr>
        <a:xfrm>
          <a:off x="0" y="0"/>
          <a:ext cx="0" cy="0"/>
          <a:chOff x="0" y="0"/>
          <a:chExt cx="0" cy="0"/>
        </a:xfrm>
      </p:grpSpPr>
      <p:sp>
        <p:nvSpPr>
          <p:cNvPr id="2" name="TextBox 2"/>
          <p:cNvSpPr txBox="1"/>
          <p:nvPr/>
        </p:nvSpPr>
        <p:spPr>
          <a:xfrm>
            <a:off x="7824297" y="1780115"/>
            <a:ext cx="9876921" cy="2379844"/>
          </a:xfrm>
          <a:prstGeom prst="rect">
            <a:avLst/>
          </a:prstGeom>
        </p:spPr>
        <p:txBody>
          <a:bodyPr lIns="0" tIns="0" rIns="0" bIns="0" rtlCol="0" anchor="t">
            <a:spAutoFit/>
          </a:bodyPr>
          <a:lstStyle/>
          <a:p>
            <a:pPr>
              <a:lnSpc>
                <a:spcPts val="9349"/>
              </a:lnSpc>
            </a:pPr>
            <a:r>
              <a:rPr lang="en-US" sz="8500">
                <a:solidFill>
                  <a:srgbClr val="F5F5EF"/>
                </a:solidFill>
                <a:latin typeface="HK Grotesk Bold"/>
              </a:rPr>
              <a:t>Qualitative Interview Themes</a:t>
            </a:r>
          </a:p>
        </p:txBody>
      </p:sp>
      <p:grpSp>
        <p:nvGrpSpPr>
          <p:cNvPr id="3" name="Group 3"/>
          <p:cNvGrpSpPr/>
          <p:nvPr/>
        </p:nvGrpSpPr>
        <p:grpSpPr>
          <a:xfrm>
            <a:off x="2573019" y="2314575"/>
            <a:ext cx="3026268" cy="5657850"/>
            <a:chOff x="0" y="0"/>
            <a:chExt cx="1023701" cy="1913890"/>
          </a:xfrm>
        </p:grpSpPr>
        <p:sp>
          <p:nvSpPr>
            <p:cNvPr id="4" name="Freeform 4"/>
            <p:cNvSpPr/>
            <p:nvPr/>
          </p:nvSpPr>
          <p:spPr>
            <a:xfrm>
              <a:off x="0" y="0"/>
              <a:ext cx="1023700" cy="1913890"/>
            </a:xfrm>
            <a:custGeom>
              <a:avLst/>
              <a:gdLst/>
              <a:ahLst/>
              <a:cxnLst/>
              <a:rect l="l" t="t" r="r" b="b"/>
              <a:pathLst>
                <a:path w="1023700" h="1913890">
                  <a:moveTo>
                    <a:pt x="0" y="0"/>
                  </a:moveTo>
                  <a:lnTo>
                    <a:pt x="1023700" y="0"/>
                  </a:lnTo>
                  <a:lnTo>
                    <a:pt x="1023700" y="1913890"/>
                  </a:lnTo>
                  <a:lnTo>
                    <a:pt x="0" y="1913890"/>
                  </a:lnTo>
                  <a:close/>
                </a:path>
              </a:pathLst>
            </a:custGeom>
            <a:solidFill>
              <a:srgbClr val="F1AE03"/>
            </a:solidFill>
          </p:spPr>
        </p:sp>
      </p:grpSp>
      <p:grpSp>
        <p:nvGrpSpPr>
          <p:cNvPr id="5" name="Group 5"/>
          <p:cNvGrpSpPr/>
          <p:nvPr/>
        </p:nvGrpSpPr>
        <p:grpSpPr>
          <a:xfrm>
            <a:off x="1172241" y="3354193"/>
            <a:ext cx="3329299" cy="332929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F5EF"/>
            </a:solidFill>
          </p:spPr>
        </p:sp>
      </p:grpSp>
      <p:sp>
        <p:nvSpPr>
          <p:cNvPr id="7" name="TextBox 7"/>
          <p:cNvSpPr txBox="1"/>
          <p:nvPr/>
        </p:nvSpPr>
        <p:spPr>
          <a:xfrm>
            <a:off x="7824297" y="7124000"/>
            <a:ext cx="3511526" cy="1676400"/>
          </a:xfrm>
          <a:prstGeom prst="rect">
            <a:avLst/>
          </a:prstGeom>
        </p:spPr>
        <p:txBody>
          <a:bodyPr lIns="0" tIns="0" rIns="0" bIns="0" rtlCol="0" anchor="t">
            <a:spAutoFit/>
          </a:bodyPr>
          <a:lstStyle/>
          <a:p>
            <a:pPr>
              <a:lnSpc>
                <a:spcPts val="3360"/>
              </a:lnSpc>
              <a:spcBef>
                <a:spcPct val="0"/>
              </a:spcBef>
            </a:pPr>
            <a:r>
              <a:rPr lang="en-US" sz="2800">
                <a:solidFill>
                  <a:srgbClr val="F5F5EF"/>
                </a:solidFill>
                <a:latin typeface="HK Grotesk Medium"/>
              </a:rPr>
              <a:t>The fall was the trigger for psychological &amp; physiological changes </a:t>
            </a:r>
          </a:p>
        </p:txBody>
      </p:sp>
      <p:sp>
        <p:nvSpPr>
          <p:cNvPr id="8" name="TextBox 8"/>
          <p:cNvSpPr txBox="1"/>
          <p:nvPr/>
        </p:nvSpPr>
        <p:spPr>
          <a:xfrm>
            <a:off x="12479181" y="6166461"/>
            <a:ext cx="4701558" cy="3771900"/>
          </a:xfrm>
          <a:prstGeom prst="rect">
            <a:avLst/>
          </a:prstGeom>
        </p:spPr>
        <p:txBody>
          <a:bodyPr lIns="0" tIns="0" rIns="0" bIns="0" rtlCol="0" anchor="t">
            <a:spAutoFit/>
          </a:bodyPr>
          <a:lstStyle/>
          <a:p>
            <a:pPr marL="0" lvl="0" indent="0" algn="l">
              <a:lnSpc>
                <a:spcPts val="3360"/>
              </a:lnSpc>
              <a:spcBef>
                <a:spcPct val="0"/>
              </a:spcBef>
            </a:pPr>
            <a:r>
              <a:rPr lang="en-US" sz="2800">
                <a:solidFill>
                  <a:srgbClr val="F5F5EF"/>
                </a:solidFill>
                <a:latin typeface="HK Grotesk Medium"/>
              </a:rPr>
              <a:t>‘</a:t>
            </a:r>
            <a:r>
              <a:rPr lang="en-US" sz="2800" u="none">
                <a:solidFill>
                  <a:srgbClr val="F5F5EF"/>
                </a:solidFill>
                <a:latin typeface="HK Grotesk Medium"/>
              </a:rPr>
              <a:t>I felt as if I was under house arrest being in the house for like six weeks and not going out because, of course, the weather was awful. Very isolated. Isolated. There was a feeling of really being isolated.’Woman with humerus fracture</a:t>
            </a:r>
          </a:p>
        </p:txBody>
      </p:sp>
      <p:pic>
        <p:nvPicPr>
          <p:cNvPr id="9" name="Picture 9"/>
          <p:cNvPicPr>
            <a:picLocks noChangeAspect="1"/>
          </p:cNvPicPr>
          <p:nvPr/>
        </p:nvPicPr>
        <p:blipFill>
          <a:blip r:embed="rId2"/>
          <a:srcRect/>
          <a:stretch>
            <a:fillRect/>
          </a:stretch>
        </p:blipFill>
        <p:spPr>
          <a:xfrm rot="-10800000">
            <a:off x="5046060" y="6323900"/>
            <a:ext cx="1106454" cy="1286575"/>
          </a:xfrm>
          <a:prstGeom prst="rect">
            <a:avLst/>
          </a:prstGeom>
        </p:spPr>
      </p:pic>
      <p:pic>
        <p:nvPicPr>
          <p:cNvPr id="10" name="Picture 10"/>
          <p:cNvPicPr>
            <a:picLocks noChangeAspect="1"/>
          </p:cNvPicPr>
          <p:nvPr/>
        </p:nvPicPr>
        <p:blipFill>
          <a:blip r:embed="rId3"/>
          <a:srcRect/>
          <a:stretch>
            <a:fillRect/>
          </a:stretch>
        </p:blipFill>
        <p:spPr>
          <a:xfrm>
            <a:off x="1324890" y="6827233"/>
            <a:ext cx="3024000" cy="291404"/>
          </a:xfrm>
          <a:prstGeom prst="rect">
            <a:avLst/>
          </a:prstGeom>
        </p:spPr>
      </p:pic>
      <p:sp>
        <p:nvSpPr>
          <p:cNvPr id="11" name="AutoShape 11"/>
          <p:cNvSpPr/>
          <p:nvPr/>
        </p:nvSpPr>
        <p:spPr>
          <a:xfrm rot="-10800000">
            <a:off x="11902646" y="7147536"/>
            <a:ext cx="9712" cy="1809750"/>
          </a:xfrm>
          <a:prstGeom prst="rect">
            <a:avLst/>
          </a:prstGeom>
          <a:solidFill>
            <a:srgbClr val="F5F5EF"/>
          </a:solidFill>
        </p:spPr>
      </p:sp>
      <p:sp>
        <p:nvSpPr>
          <p:cNvPr id="12" name="TextBox 12"/>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F5F5EF"/>
                </a:solidFill>
                <a:latin typeface="HK Grotesk Medium"/>
              </a:rPr>
              <a:t>07</a:t>
            </a:r>
          </a:p>
        </p:txBody>
      </p:sp>
      <p:sp>
        <p:nvSpPr>
          <p:cNvPr id="13" name="TextBox 13"/>
          <p:cNvSpPr txBox="1"/>
          <p:nvPr/>
        </p:nvSpPr>
        <p:spPr>
          <a:xfrm>
            <a:off x="1028700" y="9220200"/>
            <a:ext cx="6882803" cy="273685"/>
          </a:xfrm>
          <a:prstGeom prst="rect">
            <a:avLst/>
          </a:prstGeom>
        </p:spPr>
        <p:txBody>
          <a:bodyPr lIns="0" tIns="0" rIns="0" bIns="0" rtlCol="0" anchor="t">
            <a:spAutoFit/>
          </a:bodyPr>
          <a:lstStyle/>
          <a:p>
            <a:pPr>
              <a:lnSpc>
                <a:spcPts val="2240"/>
              </a:lnSpc>
              <a:spcBef>
                <a:spcPct val="0"/>
              </a:spcBef>
            </a:pPr>
            <a:r>
              <a:rPr lang="en-US" sz="1600" spc="48">
                <a:solidFill>
                  <a:srgbClr val="F5F5EF"/>
                </a:solidFill>
                <a:latin typeface="HK Grotesk Medium"/>
              </a:rPr>
              <a:t>GETTEL CJ ET AL, ACAD EMERG MED, 2020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04900"/>
            <a:ext cx="12779636" cy="1205797"/>
          </a:xfrm>
          <a:prstGeom prst="rect">
            <a:avLst/>
          </a:prstGeom>
        </p:spPr>
        <p:txBody>
          <a:bodyPr lIns="0" tIns="0" rIns="0" bIns="0" rtlCol="0" anchor="t">
            <a:spAutoFit/>
          </a:bodyPr>
          <a:lstStyle/>
          <a:p>
            <a:pPr>
              <a:lnSpc>
                <a:spcPts val="9350"/>
              </a:lnSpc>
            </a:pPr>
            <a:r>
              <a:rPr lang="en-US" sz="8500">
                <a:solidFill>
                  <a:srgbClr val="2A6DF7"/>
                </a:solidFill>
                <a:latin typeface="HK Grotesk Bold"/>
              </a:rPr>
              <a:t>Objectives:</a:t>
            </a:r>
          </a:p>
        </p:txBody>
      </p:sp>
      <p:sp>
        <p:nvSpPr>
          <p:cNvPr id="3" name="TextBox 3"/>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000000"/>
                </a:solidFill>
                <a:latin typeface="HK Grotesk Medium"/>
              </a:rPr>
              <a:t>02</a:t>
            </a:r>
          </a:p>
        </p:txBody>
      </p:sp>
      <p:grpSp>
        <p:nvGrpSpPr>
          <p:cNvPr id="4" name="Group 4"/>
          <p:cNvGrpSpPr/>
          <p:nvPr/>
        </p:nvGrpSpPr>
        <p:grpSpPr>
          <a:xfrm>
            <a:off x="1028700" y="4540728"/>
            <a:ext cx="2466489" cy="2412522"/>
            <a:chOff x="0" y="0"/>
            <a:chExt cx="3288652" cy="3216697"/>
          </a:xfrm>
        </p:grpSpPr>
        <p:grpSp>
          <p:nvGrpSpPr>
            <p:cNvPr id="5" name="Group 5"/>
            <p:cNvGrpSpPr/>
            <p:nvPr/>
          </p:nvGrpSpPr>
          <p:grpSpPr>
            <a:xfrm>
              <a:off x="0" y="0"/>
              <a:ext cx="479790" cy="47979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A6DF7"/>
              </a:solidFill>
            </p:spPr>
          </p:sp>
        </p:grpSp>
        <p:sp>
          <p:nvSpPr>
            <p:cNvPr id="7" name="TextBox 7"/>
            <p:cNvSpPr txBox="1"/>
            <p:nvPr/>
          </p:nvSpPr>
          <p:spPr>
            <a:xfrm>
              <a:off x="0" y="803697"/>
              <a:ext cx="3288652" cy="2413000"/>
            </a:xfrm>
            <a:prstGeom prst="rect">
              <a:avLst/>
            </a:prstGeom>
          </p:spPr>
          <p:txBody>
            <a:bodyPr lIns="0" tIns="0" rIns="0" bIns="0" rtlCol="0" anchor="t">
              <a:spAutoFit/>
            </a:bodyPr>
            <a:lstStyle/>
            <a:p>
              <a:pPr marL="0" lvl="0" indent="0" algn="l">
                <a:lnSpc>
                  <a:spcPts val="2879"/>
                </a:lnSpc>
                <a:spcBef>
                  <a:spcPct val="0"/>
                </a:spcBef>
              </a:pPr>
              <a:r>
                <a:rPr lang="en-US" sz="2399">
                  <a:solidFill>
                    <a:srgbClr val="000000"/>
                  </a:solidFill>
                  <a:latin typeface="HK Grotesk Medium"/>
                </a:rPr>
                <a:t>Describe </a:t>
              </a:r>
              <a:r>
                <a:rPr lang="en-US" sz="2399" u="none">
                  <a:solidFill>
                    <a:srgbClr val="000000"/>
                  </a:solidFill>
                  <a:latin typeface="HK Grotesk Medium"/>
                </a:rPr>
                <a:t>the key interventions of the GAPcare fall prevention program</a:t>
              </a:r>
            </a:p>
          </p:txBody>
        </p:sp>
      </p:grpSp>
      <p:grpSp>
        <p:nvGrpSpPr>
          <p:cNvPr id="8" name="Group 8"/>
          <p:cNvGrpSpPr/>
          <p:nvPr/>
        </p:nvGrpSpPr>
        <p:grpSpPr>
          <a:xfrm>
            <a:off x="3781995" y="4540728"/>
            <a:ext cx="2466489" cy="3498372"/>
            <a:chOff x="0" y="0"/>
            <a:chExt cx="3288652" cy="4664497"/>
          </a:xfrm>
        </p:grpSpPr>
        <p:grpSp>
          <p:nvGrpSpPr>
            <p:cNvPr id="9" name="Group 9"/>
            <p:cNvGrpSpPr/>
            <p:nvPr/>
          </p:nvGrpSpPr>
          <p:grpSpPr>
            <a:xfrm>
              <a:off x="138478" y="0"/>
              <a:ext cx="479790" cy="479790"/>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E5703"/>
              </a:solidFill>
            </p:spPr>
          </p:sp>
        </p:grpSp>
        <p:sp>
          <p:nvSpPr>
            <p:cNvPr id="11" name="TextBox 11"/>
            <p:cNvSpPr txBox="1"/>
            <p:nvPr/>
          </p:nvSpPr>
          <p:spPr>
            <a:xfrm>
              <a:off x="0" y="803697"/>
              <a:ext cx="3288652" cy="3860800"/>
            </a:xfrm>
            <a:prstGeom prst="rect">
              <a:avLst/>
            </a:prstGeom>
          </p:spPr>
          <p:txBody>
            <a:bodyPr lIns="0" tIns="0" rIns="0" bIns="0" rtlCol="0" anchor="t">
              <a:spAutoFit/>
            </a:bodyPr>
            <a:lstStyle/>
            <a:p>
              <a:pPr marL="0" lvl="0" indent="0" algn="l">
                <a:lnSpc>
                  <a:spcPts val="2879"/>
                </a:lnSpc>
                <a:spcBef>
                  <a:spcPct val="0"/>
                </a:spcBef>
              </a:pPr>
              <a:r>
                <a:rPr lang="en-US" sz="2399">
                  <a:solidFill>
                    <a:srgbClr val="000000"/>
                  </a:solidFill>
                  <a:latin typeface="HK Grotesk Medium"/>
                </a:rPr>
                <a:t>De</a:t>
              </a:r>
              <a:r>
                <a:rPr lang="en-US" sz="2399" u="none">
                  <a:solidFill>
                    <a:srgbClr val="000000"/>
                  </a:solidFill>
                  <a:latin typeface="HK Grotesk Medium"/>
                </a:rPr>
                <a:t>scribe lessons learned for preventing future falls for older adults who present to the emergency department</a:t>
              </a:r>
            </a:p>
          </p:txBody>
        </p:sp>
      </p:grpSp>
      <p:sp>
        <p:nvSpPr>
          <p:cNvPr id="12" name="TextBox 12"/>
          <p:cNvSpPr txBox="1"/>
          <p:nvPr/>
        </p:nvSpPr>
        <p:spPr>
          <a:xfrm>
            <a:off x="1028700" y="8984615"/>
            <a:ext cx="6882803" cy="273685"/>
          </a:xfrm>
          <a:prstGeom prst="rect">
            <a:avLst/>
          </a:prstGeom>
        </p:spPr>
        <p:txBody>
          <a:bodyPr lIns="0" tIns="0" rIns="0" bIns="0" rtlCol="0" anchor="t">
            <a:spAutoFit/>
          </a:bodyPr>
          <a:lstStyle/>
          <a:p>
            <a:pPr>
              <a:lnSpc>
                <a:spcPts val="2240"/>
              </a:lnSpc>
              <a:spcBef>
                <a:spcPct val="0"/>
              </a:spcBef>
            </a:pPr>
            <a:r>
              <a:rPr lang="en-US" sz="1600" spc="48">
                <a:solidFill>
                  <a:srgbClr val="000000"/>
                </a:solidFill>
                <a:latin typeface="HK Grotesk Medium"/>
              </a:rPr>
              <a:t>@LIZGOLDBERGMD            ELIZABETH_GOLDBERG@BROWN.EDU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5703"/>
        </a:solidFill>
        <a:effectLst/>
      </p:bgPr>
    </p:bg>
    <p:spTree>
      <p:nvGrpSpPr>
        <p:cNvPr id="1" name=""/>
        <p:cNvGrpSpPr/>
        <p:nvPr/>
      </p:nvGrpSpPr>
      <p:grpSpPr>
        <a:xfrm>
          <a:off x="0" y="0"/>
          <a:ext cx="0" cy="0"/>
          <a:chOff x="0" y="0"/>
          <a:chExt cx="0" cy="0"/>
        </a:xfrm>
      </p:grpSpPr>
      <p:sp>
        <p:nvSpPr>
          <p:cNvPr id="2" name="TextBox 2"/>
          <p:cNvSpPr txBox="1"/>
          <p:nvPr/>
        </p:nvSpPr>
        <p:spPr>
          <a:xfrm>
            <a:off x="7824297" y="1780115"/>
            <a:ext cx="9876921" cy="2379844"/>
          </a:xfrm>
          <a:prstGeom prst="rect">
            <a:avLst/>
          </a:prstGeom>
        </p:spPr>
        <p:txBody>
          <a:bodyPr lIns="0" tIns="0" rIns="0" bIns="0" rtlCol="0" anchor="t">
            <a:spAutoFit/>
          </a:bodyPr>
          <a:lstStyle/>
          <a:p>
            <a:pPr>
              <a:lnSpc>
                <a:spcPts val="9349"/>
              </a:lnSpc>
            </a:pPr>
            <a:r>
              <a:rPr lang="en-US" sz="8500">
                <a:solidFill>
                  <a:srgbClr val="F5F5EF"/>
                </a:solidFill>
                <a:latin typeface="HK Grotesk Bold"/>
              </a:rPr>
              <a:t>Qualitative Interview Themes</a:t>
            </a:r>
          </a:p>
        </p:txBody>
      </p:sp>
      <p:grpSp>
        <p:nvGrpSpPr>
          <p:cNvPr id="3" name="Group 3"/>
          <p:cNvGrpSpPr/>
          <p:nvPr/>
        </p:nvGrpSpPr>
        <p:grpSpPr>
          <a:xfrm>
            <a:off x="2573019" y="2314575"/>
            <a:ext cx="3026268" cy="5657850"/>
            <a:chOff x="0" y="0"/>
            <a:chExt cx="1023701" cy="1913890"/>
          </a:xfrm>
        </p:grpSpPr>
        <p:sp>
          <p:nvSpPr>
            <p:cNvPr id="4" name="Freeform 4"/>
            <p:cNvSpPr/>
            <p:nvPr/>
          </p:nvSpPr>
          <p:spPr>
            <a:xfrm>
              <a:off x="0" y="0"/>
              <a:ext cx="1023700" cy="1913890"/>
            </a:xfrm>
            <a:custGeom>
              <a:avLst/>
              <a:gdLst/>
              <a:ahLst/>
              <a:cxnLst/>
              <a:rect l="l" t="t" r="r" b="b"/>
              <a:pathLst>
                <a:path w="1023700" h="1913890">
                  <a:moveTo>
                    <a:pt x="0" y="0"/>
                  </a:moveTo>
                  <a:lnTo>
                    <a:pt x="1023700" y="0"/>
                  </a:lnTo>
                  <a:lnTo>
                    <a:pt x="1023700" y="1913890"/>
                  </a:lnTo>
                  <a:lnTo>
                    <a:pt x="0" y="1913890"/>
                  </a:lnTo>
                  <a:close/>
                </a:path>
              </a:pathLst>
            </a:custGeom>
            <a:solidFill>
              <a:srgbClr val="F1AE03"/>
            </a:solidFill>
          </p:spPr>
        </p:sp>
      </p:grpSp>
      <p:grpSp>
        <p:nvGrpSpPr>
          <p:cNvPr id="5" name="Group 5"/>
          <p:cNvGrpSpPr/>
          <p:nvPr/>
        </p:nvGrpSpPr>
        <p:grpSpPr>
          <a:xfrm>
            <a:off x="1172241" y="3354193"/>
            <a:ext cx="3329299" cy="332929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F5EF"/>
            </a:solidFill>
          </p:spPr>
        </p:sp>
      </p:grpSp>
      <p:sp>
        <p:nvSpPr>
          <p:cNvPr id="7" name="TextBox 7"/>
          <p:cNvSpPr txBox="1"/>
          <p:nvPr/>
        </p:nvSpPr>
        <p:spPr>
          <a:xfrm>
            <a:off x="7824297" y="7423761"/>
            <a:ext cx="3511526" cy="1257300"/>
          </a:xfrm>
          <a:prstGeom prst="rect">
            <a:avLst/>
          </a:prstGeom>
        </p:spPr>
        <p:txBody>
          <a:bodyPr lIns="0" tIns="0" rIns="0" bIns="0" rtlCol="0" anchor="t">
            <a:spAutoFit/>
          </a:bodyPr>
          <a:lstStyle/>
          <a:p>
            <a:pPr>
              <a:lnSpc>
                <a:spcPts val="3360"/>
              </a:lnSpc>
              <a:spcBef>
                <a:spcPct val="0"/>
              </a:spcBef>
            </a:pPr>
            <a:r>
              <a:rPr lang="en-US" sz="2800">
                <a:solidFill>
                  <a:srgbClr val="F5F5EF"/>
                </a:solidFill>
                <a:latin typeface="HK Grotesk Medium"/>
              </a:rPr>
              <a:t>SNF placement decision-making process</a:t>
            </a:r>
          </a:p>
        </p:txBody>
      </p:sp>
      <p:sp>
        <p:nvSpPr>
          <p:cNvPr id="8" name="TextBox 8"/>
          <p:cNvSpPr txBox="1"/>
          <p:nvPr/>
        </p:nvSpPr>
        <p:spPr>
          <a:xfrm>
            <a:off x="12135487" y="4464685"/>
            <a:ext cx="5629606" cy="5029200"/>
          </a:xfrm>
          <a:prstGeom prst="rect">
            <a:avLst/>
          </a:prstGeom>
        </p:spPr>
        <p:txBody>
          <a:bodyPr lIns="0" tIns="0" rIns="0" bIns="0" rtlCol="0" anchor="t">
            <a:spAutoFit/>
          </a:bodyPr>
          <a:lstStyle/>
          <a:p>
            <a:pPr marL="0" lvl="0" indent="0" algn="l">
              <a:lnSpc>
                <a:spcPts val="3360"/>
              </a:lnSpc>
              <a:spcBef>
                <a:spcPct val="0"/>
              </a:spcBef>
            </a:pPr>
            <a:r>
              <a:rPr lang="en-US" sz="2800" dirty="0">
                <a:solidFill>
                  <a:srgbClr val="F5F5EF"/>
                </a:solidFill>
                <a:latin typeface="HK Grotesk Medium"/>
              </a:rPr>
              <a:t>‘Why</a:t>
            </a:r>
            <a:r>
              <a:rPr lang="en-US" sz="2800" u="none" dirty="0">
                <a:solidFill>
                  <a:srgbClr val="F5F5EF"/>
                </a:solidFill>
                <a:latin typeface="HK Grotesk Medium"/>
              </a:rPr>
              <a:t> don't you go and live in one of them?’ I says, ‘No! I don't like '</a:t>
            </a:r>
            <a:r>
              <a:rPr lang="en-US" sz="2800" u="none" dirty="0" err="1">
                <a:solidFill>
                  <a:srgbClr val="F5F5EF"/>
                </a:solidFill>
                <a:latin typeface="HK Grotesk Medium"/>
              </a:rPr>
              <a:t>em</a:t>
            </a:r>
            <a:r>
              <a:rPr lang="en-US" sz="2800" u="none" dirty="0">
                <a:solidFill>
                  <a:srgbClr val="F5F5EF"/>
                </a:solidFill>
                <a:latin typeface="HK Grotesk Medium"/>
              </a:rPr>
              <a:t>.’ I don't. It's too clustered. It's alright for people in their 80s and 90s, but not for me! …I felt like I was an old lady…I came home, they checked me all out, I was okay. Then I came home, I had one more fall, they took me to the ED to check me out. And they said that I should put me in for rehabilitation. So, I says, ‘Okay. That was </a:t>
            </a:r>
            <a:r>
              <a:rPr lang="en-US" sz="2800" u="none" dirty="0" err="1">
                <a:solidFill>
                  <a:srgbClr val="F5F5EF"/>
                </a:solidFill>
                <a:latin typeface="HK Grotesk Medium"/>
              </a:rPr>
              <a:t>fine.’Patient</a:t>
            </a:r>
            <a:r>
              <a:rPr lang="en-US" sz="2800" u="none" dirty="0">
                <a:solidFill>
                  <a:srgbClr val="F5F5EF"/>
                </a:solidFill>
                <a:latin typeface="HK Grotesk Medium"/>
              </a:rPr>
              <a:t> in her 70s</a:t>
            </a:r>
          </a:p>
        </p:txBody>
      </p:sp>
      <p:pic>
        <p:nvPicPr>
          <p:cNvPr id="9" name="Picture 9"/>
          <p:cNvPicPr>
            <a:picLocks noChangeAspect="1"/>
          </p:cNvPicPr>
          <p:nvPr/>
        </p:nvPicPr>
        <p:blipFill>
          <a:blip r:embed="rId2"/>
          <a:srcRect/>
          <a:stretch>
            <a:fillRect/>
          </a:stretch>
        </p:blipFill>
        <p:spPr>
          <a:xfrm rot="-10800000">
            <a:off x="5046060" y="6323900"/>
            <a:ext cx="1106454" cy="1286575"/>
          </a:xfrm>
          <a:prstGeom prst="rect">
            <a:avLst/>
          </a:prstGeom>
        </p:spPr>
      </p:pic>
      <p:pic>
        <p:nvPicPr>
          <p:cNvPr id="10" name="Picture 10"/>
          <p:cNvPicPr>
            <a:picLocks noChangeAspect="1"/>
          </p:cNvPicPr>
          <p:nvPr/>
        </p:nvPicPr>
        <p:blipFill>
          <a:blip r:embed="rId3"/>
          <a:srcRect/>
          <a:stretch>
            <a:fillRect/>
          </a:stretch>
        </p:blipFill>
        <p:spPr>
          <a:xfrm>
            <a:off x="1324890" y="6827233"/>
            <a:ext cx="3024000" cy="291404"/>
          </a:xfrm>
          <a:prstGeom prst="rect">
            <a:avLst/>
          </a:prstGeom>
        </p:spPr>
      </p:pic>
      <p:sp>
        <p:nvSpPr>
          <p:cNvPr id="11" name="AutoShape 11"/>
          <p:cNvSpPr/>
          <p:nvPr/>
        </p:nvSpPr>
        <p:spPr>
          <a:xfrm rot="-10800000">
            <a:off x="11902646" y="7147536"/>
            <a:ext cx="9712" cy="1809750"/>
          </a:xfrm>
          <a:prstGeom prst="rect">
            <a:avLst/>
          </a:prstGeom>
          <a:solidFill>
            <a:srgbClr val="F5F5EF"/>
          </a:solidFill>
        </p:spPr>
      </p:sp>
      <p:sp>
        <p:nvSpPr>
          <p:cNvPr id="12" name="TextBox 12"/>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F5F5EF"/>
                </a:solidFill>
                <a:latin typeface="HK Grotesk Medium"/>
              </a:rPr>
              <a:t>07</a:t>
            </a:r>
          </a:p>
        </p:txBody>
      </p:sp>
      <p:sp>
        <p:nvSpPr>
          <p:cNvPr id="13" name="TextBox 13"/>
          <p:cNvSpPr txBox="1"/>
          <p:nvPr/>
        </p:nvSpPr>
        <p:spPr>
          <a:xfrm>
            <a:off x="1028700" y="9220200"/>
            <a:ext cx="6882803" cy="273685"/>
          </a:xfrm>
          <a:prstGeom prst="rect">
            <a:avLst/>
          </a:prstGeom>
        </p:spPr>
        <p:txBody>
          <a:bodyPr lIns="0" tIns="0" rIns="0" bIns="0" rtlCol="0" anchor="t">
            <a:spAutoFit/>
          </a:bodyPr>
          <a:lstStyle/>
          <a:p>
            <a:pPr>
              <a:lnSpc>
                <a:spcPts val="2240"/>
              </a:lnSpc>
              <a:spcBef>
                <a:spcPct val="0"/>
              </a:spcBef>
            </a:pPr>
            <a:r>
              <a:rPr lang="en-US" sz="1600" spc="48">
                <a:solidFill>
                  <a:srgbClr val="F5F5EF"/>
                </a:solidFill>
                <a:latin typeface="HK Grotesk Medium"/>
              </a:rPr>
              <a:t>GETTEL CJ ET AL, ACAD EMERG MED, 2020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5703"/>
        </a:solidFill>
        <a:effectLst/>
      </p:bgPr>
    </p:bg>
    <p:spTree>
      <p:nvGrpSpPr>
        <p:cNvPr id="1" name=""/>
        <p:cNvGrpSpPr/>
        <p:nvPr/>
      </p:nvGrpSpPr>
      <p:grpSpPr>
        <a:xfrm>
          <a:off x="0" y="0"/>
          <a:ext cx="0" cy="0"/>
          <a:chOff x="0" y="0"/>
          <a:chExt cx="0" cy="0"/>
        </a:xfrm>
      </p:grpSpPr>
      <p:sp>
        <p:nvSpPr>
          <p:cNvPr id="2" name="TextBox 2"/>
          <p:cNvSpPr txBox="1"/>
          <p:nvPr/>
        </p:nvSpPr>
        <p:spPr>
          <a:xfrm>
            <a:off x="7824297" y="1780115"/>
            <a:ext cx="9876921" cy="2379844"/>
          </a:xfrm>
          <a:prstGeom prst="rect">
            <a:avLst/>
          </a:prstGeom>
        </p:spPr>
        <p:txBody>
          <a:bodyPr lIns="0" tIns="0" rIns="0" bIns="0" rtlCol="0" anchor="t">
            <a:spAutoFit/>
          </a:bodyPr>
          <a:lstStyle/>
          <a:p>
            <a:pPr>
              <a:lnSpc>
                <a:spcPts val="9349"/>
              </a:lnSpc>
            </a:pPr>
            <a:r>
              <a:rPr lang="en-US" sz="8500">
                <a:solidFill>
                  <a:srgbClr val="F5F5EF"/>
                </a:solidFill>
                <a:latin typeface="HK Grotesk Bold"/>
              </a:rPr>
              <a:t>Qualitative Interview Themes</a:t>
            </a:r>
          </a:p>
        </p:txBody>
      </p:sp>
      <p:grpSp>
        <p:nvGrpSpPr>
          <p:cNvPr id="3" name="Group 3"/>
          <p:cNvGrpSpPr/>
          <p:nvPr/>
        </p:nvGrpSpPr>
        <p:grpSpPr>
          <a:xfrm>
            <a:off x="2573019" y="2314575"/>
            <a:ext cx="3026268" cy="5657850"/>
            <a:chOff x="0" y="0"/>
            <a:chExt cx="1023701" cy="1913890"/>
          </a:xfrm>
        </p:grpSpPr>
        <p:sp>
          <p:nvSpPr>
            <p:cNvPr id="4" name="Freeform 4"/>
            <p:cNvSpPr/>
            <p:nvPr/>
          </p:nvSpPr>
          <p:spPr>
            <a:xfrm>
              <a:off x="0" y="0"/>
              <a:ext cx="1023700" cy="1913890"/>
            </a:xfrm>
            <a:custGeom>
              <a:avLst/>
              <a:gdLst/>
              <a:ahLst/>
              <a:cxnLst/>
              <a:rect l="l" t="t" r="r" b="b"/>
              <a:pathLst>
                <a:path w="1023700" h="1913890">
                  <a:moveTo>
                    <a:pt x="0" y="0"/>
                  </a:moveTo>
                  <a:lnTo>
                    <a:pt x="1023700" y="0"/>
                  </a:lnTo>
                  <a:lnTo>
                    <a:pt x="1023700" y="1913890"/>
                  </a:lnTo>
                  <a:lnTo>
                    <a:pt x="0" y="1913890"/>
                  </a:lnTo>
                  <a:close/>
                </a:path>
              </a:pathLst>
            </a:custGeom>
            <a:solidFill>
              <a:srgbClr val="F1AE03"/>
            </a:solidFill>
          </p:spPr>
        </p:sp>
      </p:grpSp>
      <p:grpSp>
        <p:nvGrpSpPr>
          <p:cNvPr id="5" name="Group 5"/>
          <p:cNvGrpSpPr/>
          <p:nvPr/>
        </p:nvGrpSpPr>
        <p:grpSpPr>
          <a:xfrm>
            <a:off x="1172241" y="3354193"/>
            <a:ext cx="3329299" cy="332929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F5EF"/>
            </a:solidFill>
          </p:spPr>
        </p:sp>
      </p:grpSp>
      <p:sp>
        <p:nvSpPr>
          <p:cNvPr id="7" name="TextBox 7"/>
          <p:cNvSpPr txBox="1"/>
          <p:nvPr/>
        </p:nvSpPr>
        <p:spPr>
          <a:xfrm>
            <a:off x="7824297" y="7423761"/>
            <a:ext cx="3511526" cy="838200"/>
          </a:xfrm>
          <a:prstGeom prst="rect">
            <a:avLst/>
          </a:prstGeom>
        </p:spPr>
        <p:txBody>
          <a:bodyPr lIns="0" tIns="0" rIns="0" bIns="0" rtlCol="0" anchor="t">
            <a:spAutoFit/>
          </a:bodyPr>
          <a:lstStyle/>
          <a:p>
            <a:pPr>
              <a:lnSpc>
                <a:spcPts val="3360"/>
              </a:lnSpc>
              <a:spcBef>
                <a:spcPct val="0"/>
              </a:spcBef>
            </a:pPr>
            <a:r>
              <a:rPr lang="en-US" sz="2800">
                <a:solidFill>
                  <a:srgbClr val="F5F5EF"/>
                </a:solidFill>
                <a:latin typeface="HK Grotesk Medium"/>
              </a:rPr>
              <a:t>Direct effects of fall on caregivers</a:t>
            </a:r>
          </a:p>
        </p:txBody>
      </p:sp>
      <p:sp>
        <p:nvSpPr>
          <p:cNvPr id="8" name="TextBox 8"/>
          <p:cNvSpPr txBox="1"/>
          <p:nvPr/>
        </p:nvSpPr>
        <p:spPr>
          <a:xfrm>
            <a:off x="12260816" y="4575888"/>
            <a:ext cx="5629606" cy="4779450"/>
          </a:xfrm>
          <a:prstGeom prst="rect">
            <a:avLst/>
          </a:prstGeom>
        </p:spPr>
        <p:txBody>
          <a:bodyPr lIns="0" tIns="0" rIns="0" bIns="0" rtlCol="0" anchor="t">
            <a:spAutoFit/>
          </a:bodyPr>
          <a:lstStyle/>
          <a:p>
            <a:pPr marL="0" lvl="0" indent="0" algn="l">
              <a:lnSpc>
                <a:spcPts val="3360"/>
              </a:lnSpc>
              <a:spcBef>
                <a:spcPct val="0"/>
              </a:spcBef>
            </a:pPr>
            <a:r>
              <a:rPr lang="en-US" sz="2400" dirty="0">
                <a:solidFill>
                  <a:srgbClr val="F5F5EF"/>
                </a:solidFill>
                <a:latin typeface="HK Grotesk Medium"/>
              </a:rPr>
              <a:t>‘I</a:t>
            </a:r>
            <a:r>
              <a:rPr lang="en-US" sz="2400" u="none" dirty="0">
                <a:solidFill>
                  <a:srgbClr val="F5F5EF"/>
                </a:solidFill>
                <a:latin typeface="HK Grotesk Medium"/>
              </a:rPr>
              <a:t> sleep on the sofa now so that if he needs anything, I'm there and that's fine. That's no big deal. I'm trying, you know, to find something that can accommodate me that I’m comfortable with leaving him with whoever it is. My neighbor next door will stay with him if I want to go grocery shopping. The other night I needed to go to the drug store. My neighbor across the street came and sat with him, but I hate to ask too </a:t>
            </a:r>
            <a:r>
              <a:rPr lang="en-US" sz="2400" u="none" dirty="0" err="1">
                <a:solidFill>
                  <a:srgbClr val="F5F5EF"/>
                </a:solidFill>
                <a:latin typeface="HK Grotesk Medium"/>
              </a:rPr>
              <a:t>often.’Wife</a:t>
            </a:r>
            <a:r>
              <a:rPr lang="en-US" sz="2400" u="none" dirty="0">
                <a:solidFill>
                  <a:srgbClr val="F5F5EF"/>
                </a:solidFill>
                <a:latin typeface="HK Grotesk Medium"/>
              </a:rPr>
              <a:t>, caregiver</a:t>
            </a:r>
          </a:p>
        </p:txBody>
      </p:sp>
      <p:pic>
        <p:nvPicPr>
          <p:cNvPr id="9" name="Picture 9"/>
          <p:cNvPicPr>
            <a:picLocks noChangeAspect="1"/>
          </p:cNvPicPr>
          <p:nvPr/>
        </p:nvPicPr>
        <p:blipFill>
          <a:blip r:embed="rId2"/>
          <a:srcRect/>
          <a:stretch>
            <a:fillRect/>
          </a:stretch>
        </p:blipFill>
        <p:spPr>
          <a:xfrm rot="-10800000">
            <a:off x="5046060" y="6323900"/>
            <a:ext cx="1106454" cy="1286575"/>
          </a:xfrm>
          <a:prstGeom prst="rect">
            <a:avLst/>
          </a:prstGeom>
        </p:spPr>
      </p:pic>
      <p:pic>
        <p:nvPicPr>
          <p:cNvPr id="10" name="Picture 10"/>
          <p:cNvPicPr>
            <a:picLocks noChangeAspect="1"/>
          </p:cNvPicPr>
          <p:nvPr/>
        </p:nvPicPr>
        <p:blipFill>
          <a:blip r:embed="rId3"/>
          <a:srcRect/>
          <a:stretch>
            <a:fillRect/>
          </a:stretch>
        </p:blipFill>
        <p:spPr>
          <a:xfrm>
            <a:off x="1324890" y="6827233"/>
            <a:ext cx="3024000" cy="291404"/>
          </a:xfrm>
          <a:prstGeom prst="rect">
            <a:avLst/>
          </a:prstGeom>
        </p:spPr>
      </p:pic>
      <p:sp>
        <p:nvSpPr>
          <p:cNvPr id="11" name="AutoShape 11"/>
          <p:cNvSpPr/>
          <p:nvPr/>
        </p:nvSpPr>
        <p:spPr>
          <a:xfrm rot="-10800000">
            <a:off x="11902646" y="7147536"/>
            <a:ext cx="9712" cy="1809750"/>
          </a:xfrm>
          <a:prstGeom prst="rect">
            <a:avLst/>
          </a:prstGeom>
          <a:solidFill>
            <a:srgbClr val="F5F5EF"/>
          </a:solidFill>
        </p:spPr>
      </p:sp>
      <p:sp>
        <p:nvSpPr>
          <p:cNvPr id="12" name="TextBox 12"/>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F5F5EF"/>
                </a:solidFill>
                <a:latin typeface="HK Grotesk Medium"/>
              </a:rPr>
              <a:t>07</a:t>
            </a:r>
          </a:p>
        </p:txBody>
      </p:sp>
      <p:sp>
        <p:nvSpPr>
          <p:cNvPr id="13" name="TextBox 13"/>
          <p:cNvSpPr txBox="1"/>
          <p:nvPr/>
        </p:nvSpPr>
        <p:spPr>
          <a:xfrm>
            <a:off x="1028700" y="9220200"/>
            <a:ext cx="6882803" cy="273685"/>
          </a:xfrm>
          <a:prstGeom prst="rect">
            <a:avLst/>
          </a:prstGeom>
        </p:spPr>
        <p:txBody>
          <a:bodyPr lIns="0" tIns="0" rIns="0" bIns="0" rtlCol="0" anchor="t">
            <a:spAutoFit/>
          </a:bodyPr>
          <a:lstStyle/>
          <a:p>
            <a:pPr>
              <a:lnSpc>
                <a:spcPts val="2240"/>
              </a:lnSpc>
              <a:spcBef>
                <a:spcPct val="0"/>
              </a:spcBef>
            </a:pPr>
            <a:r>
              <a:rPr lang="en-US" sz="1600" spc="48">
                <a:solidFill>
                  <a:srgbClr val="F5F5EF"/>
                </a:solidFill>
                <a:latin typeface="HK Grotesk Medium"/>
              </a:rPr>
              <a:t>GETTEL CJ ET AL, ACAD EMERG MED, 2020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5703"/>
        </a:solidFill>
        <a:effectLst/>
      </p:bgPr>
    </p:bg>
    <p:spTree>
      <p:nvGrpSpPr>
        <p:cNvPr id="1" name=""/>
        <p:cNvGrpSpPr/>
        <p:nvPr/>
      </p:nvGrpSpPr>
      <p:grpSpPr>
        <a:xfrm>
          <a:off x="0" y="0"/>
          <a:ext cx="0" cy="0"/>
          <a:chOff x="0" y="0"/>
          <a:chExt cx="0" cy="0"/>
        </a:xfrm>
      </p:grpSpPr>
      <p:sp>
        <p:nvSpPr>
          <p:cNvPr id="2" name="TextBox 2"/>
          <p:cNvSpPr txBox="1"/>
          <p:nvPr/>
        </p:nvSpPr>
        <p:spPr>
          <a:xfrm>
            <a:off x="7824297" y="1780115"/>
            <a:ext cx="9876921" cy="2379844"/>
          </a:xfrm>
          <a:prstGeom prst="rect">
            <a:avLst/>
          </a:prstGeom>
        </p:spPr>
        <p:txBody>
          <a:bodyPr lIns="0" tIns="0" rIns="0" bIns="0" rtlCol="0" anchor="t">
            <a:spAutoFit/>
          </a:bodyPr>
          <a:lstStyle/>
          <a:p>
            <a:pPr>
              <a:lnSpc>
                <a:spcPts val="9349"/>
              </a:lnSpc>
            </a:pPr>
            <a:r>
              <a:rPr lang="en-US" sz="8500">
                <a:solidFill>
                  <a:srgbClr val="F5F5EF"/>
                </a:solidFill>
                <a:latin typeface="HK Grotesk Bold"/>
              </a:rPr>
              <a:t>Qualitative Interview Themes</a:t>
            </a:r>
          </a:p>
        </p:txBody>
      </p:sp>
      <p:grpSp>
        <p:nvGrpSpPr>
          <p:cNvPr id="3" name="Group 3"/>
          <p:cNvGrpSpPr/>
          <p:nvPr/>
        </p:nvGrpSpPr>
        <p:grpSpPr>
          <a:xfrm>
            <a:off x="2573019" y="2314575"/>
            <a:ext cx="3026268" cy="5657850"/>
            <a:chOff x="0" y="0"/>
            <a:chExt cx="1023701" cy="1913890"/>
          </a:xfrm>
        </p:grpSpPr>
        <p:sp>
          <p:nvSpPr>
            <p:cNvPr id="4" name="Freeform 4"/>
            <p:cNvSpPr/>
            <p:nvPr/>
          </p:nvSpPr>
          <p:spPr>
            <a:xfrm>
              <a:off x="0" y="0"/>
              <a:ext cx="1023700" cy="1913890"/>
            </a:xfrm>
            <a:custGeom>
              <a:avLst/>
              <a:gdLst/>
              <a:ahLst/>
              <a:cxnLst/>
              <a:rect l="l" t="t" r="r" b="b"/>
              <a:pathLst>
                <a:path w="1023700" h="1913890">
                  <a:moveTo>
                    <a:pt x="0" y="0"/>
                  </a:moveTo>
                  <a:lnTo>
                    <a:pt x="1023700" y="0"/>
                  </a:lnTo>
                  <a:lnTo>
                    <a:pt x="1023700" y="1913890"/>
                  </a:lnTo>
                  <a:lnTo>
                    <a:pt x="0" y="1913890"/>
                  </a:lnTo>
                  <a:close/>
                </a:path>
              </a:pathLst>
            </a:custGeom>
            <a:solidFill>
              <a:srgbClr val="F1AE03"/>
            </a:solidFill>
          </p:spPr>
        </p:sp>
      </p:grpSp>
      <p:grpSp>
        <p:nvGrpSpPr>
          <p:cNvPr id="5" name="Group 5"/>
          <p:cNvGrpSpPr/>
          <p:nvPr/>
        </p:nvGrpSpPr>
        <p:grpSpPr>
          <a:xfrm>
            <a:off x="1172241" y="3354193"/>
            <a:ext cx="3329299" cy="332929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F5EF"/>
            </a:solidFill>
          </p:spPr>
        </p:sp>
      </p:grpSp>
      <p:sp>
        <p:nvSpPr>
          <p:cNvPr id="7" name="TextBox 7"/>
          <p:cNvSpPr txBox="1"/>
          <p:nvPr/>
        </p:nvSpPr>
        <p:spPr>
          <a:xfrm>
            <a:off x="7824297" y="7423761"/>
            <a:ext cx="3511526" cy="1257300"/>
          </a:xfrm>
          <a:prstGeom prst="rect">
            <a:avLst/>
          </a:prstGeom>
        </p:spPr>
        <p:txBody>
          <a:bodyPr lIns="0" tIns="0" rIns="0" bIns="0" rtlCol="0" anchor="t">
            <a:spAutoFit/>
          </a:bodyPr>
          <a:lstStyle/>
          <a:p>
            <a:pPr>
              <a:lnSpc>
                <a:spcPts val="3360"/>
              </a:lnSpc>
              <a:spcBef>
                <a:spcPct val="0"/>
              </a:spcBef>
            </a:pPr>
            <a:r>
              <a:rPr lang="en-US" sz="2800">
                <a:solidFill>
                  <a:srgbClr val="F5F5EF"/>
                </a:solidFill>
                <a:latin typeface="HK Grotesk Medium"/>
              </a:rPr>
              <a:t>Barriers to receipt of recommended follow-up</a:t>
            </a:r>
          </a:p>
        </p:txBody>
      </p:sp>
      <p:sp>
        <p:nvSpPr>
          <p:cNvPr id="8" name="TextBox 8"/>
          <p:cNvSpPr txBox="1"/>
          <p:nvPr/>
        </p:nvSpPr>
        <p:spPr>
          <a:xfrm>
            <a:off x="12224422" y="6323900"/>
            <a:ext cx="5629606" cy="3352800"/>
          </a:xfrm>
          <a:prstGeom prst="rect">
            <a:avLst/>
          </a:prstGeom>
        </p:spPr>
        <p:txBody>
          <a:bodyPr lIns="0" tIns="0" rIns="0" bIns="0" rtlCol="0" anchor="t">
            <a:spAutoFit/>
          </a:bodyPr>
          <a:lstStyle/>
          <a:p>
            <a:pPr marL="0" lvl="0" indent="0" algn="l">
              <a:lnSpc>
                <a:spcPts val="3360"/>
              </a:lnSpc>
              <a:spcBef>
                <a:spcPct val="0"/>
              </a:spcBef>
            </a:pPr>
            <a:r>
              <a:rPr lang="en-US" sz="2800">
                <a:solidFill>
                  <a:srgbClr val="F5F5EF"/>
                </a:solidFill>
                <a:latin typeface="HK Grotesk Medium"/>
              </a:rPr>
              <a:t>“O</a:t>
            </a:r>
            <a:r>
              <a:rPr lang="en-US" sz="2800" u="none">
                <a:solidFill>
                  <a:srgbClr val="F5F5EF"/>
                </a:solidFill>
                <a:latin typeface="HK Grotesk Medium"/>
              </a:rPr>
              <a:t>nly hurdle now is to get her out of the house to see her primary care physician. He has put his foot down and said he’s not renewing anymore of her prescriptions until he sees her… She doesn't want to go out of the house because she's afraid to fall.”Cousin, caregiver</a:t>
            </a:r>
          </a:p>
        </p:txBody>
      </p:sp>
      <p:pic>
        <p:nvPicPr>
          <p:cNvPr id="9" name="Picture 9"/>
          <p:cNvPicPr>
            <a:picLocks noChangeAspect="1"/>
          </p:cNvPicPr>
          <p:nvPr/>
        </p:nvPicPr>
        <p:blipFill>
          <a:blip r:embed="rId2"/>
          <a:srcRect/>
          <a:stretch>
            <a:fillRect/>
          </a:stretch>
        </p:blipFill>
        <p:spPr>
          <a:xfrm rot="-10800000">
            <a:off x="5046060" y="6323900"/>
            <a:ext cx="1106454" cy="1286575"/>
          </a:xfrm>
          <a:prstGeom prst="rect">
            <a:avLst/>
          </a:prstGeom>
        </p:spPr>
      </p:pic>
      <p:pic>
        <p:nvPicPr>
          <p:cNvPr id="10" name="Picture 10"/>
          <p:cNvPicPr>
            <a:picLocks noChangeAspect="1"/>
          </p:cNvPicPr>
          <p:nvPr/>
        </p:nvPicPr>
        <p:blipFill>
          <a:blip r:embed="rId3"/>
          <a:srcRect/>
          <a:stretch>
            <a:fillRect/>
          </a:stretch>
        </p:blipFill>
        <p:spPr>
          <a:xfrm>
            <a:off x="1324890" y="6827233"/>
            <a:ext cx="3024000" cy="291404"/>
          </a:xfrm>
          <a:prstGeom prst="rect">
            <a:avLst/>
          </a:prstGeom>
        </p:spPr>
      </p:pic>
      <p:sp>
        <p:nvSpPr>
          <p:cNvPr id="11" name="AutoShape 11"/>
          <p:cNvSpPr/>
          <p:nvPr/>
        </p:nvSpPr>
        <p:spPr>
          <a:xfrm rot="-10800000">
            <a:off x="11902646" y="7147536"/>
            <a:ext cx="9712" cy="1809750"/>
          </a:xfrm>
          <a:prstGeom prst="rect">
            <a:avLst/>
          </a:prstGeom>
          <a:solidFill>
            <a:srgbClr val="F5F5EF"/>
          </a:solidFill>
        </p:spPr>
      </p:sp>
      <p:sp>
        <p:nvSpPr>
          <p:cNvPr id="12" name="TextBox 12"/>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F5F5EF"/>
                </a:solidFill>
                <a:latin typeface="HK Grotesk Medium"/>
              </a:rPr>
              <a:t>07</a:t>
            </a:r>
          </a:p>
        </p:txBody>
      </p:sp>
      <p:sp>
        <p:nvSpPr>
          <p:cNvPr id="13" name="TextBox 13"/>
          <p:cNvSpPr txBox="1"/>
          <p:nvPr/>
        </p:nvSpPr>
        <p:spPr>
          <a:xfrm>
            <a:off x="1028700" y="9220200"/>
            <a:ext cx="6882803" cy="273685"/>
          </a:xfrm>
          <a:prstGeom prst="rect">
            <a:avLst/>
          </a:prstGeom>
        </p:spPr>
        <p:txBody>
          <a:bodyPr lIns="0" tIns="0" rIns="0" bIns="0" rtlCol="0" anchor="t">
            <a:spAutoFit/>
          </a:bodyPr>
          <a:lstStyle/>
          <a:p>
            <a:pPr>
              <a:lnSpc>
                <a:spcPts val="2240"/>
              </a:lnSpc>
              <a:spcBef>
                <a:spcPct val="0"/>
              </a:spcBef>
            </a:pPr>
            <a:r>
              <a:rPr lang="en-US" sz="1600" spc="48">
                <a:solidFill>
                  <a:srgbClr val="F5F5EF"/>
                </a:solidFill>
                <a:latin typeface="HK Grotesk Medium"/>
              </a:rPr>
              <a:t>GETTEL CJ ET AL, ACAD EMERG MED, 2020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A6DF7"/>
        </a:solidFill>
        <a:effectLst/>
      </p:bgPr>
    </p:bg>
    <p:spTree>
      <p:nvGrpSpPr>
        <p:cNvPr id="1" name=""/>
        <p:cNvGrpSpPr/>
        <p:nvPr/>
      </p:nvGrpSpPr>
      <p:grpSpPr>
        <a:xfrm>
          <a:off x="0" y="0"/>
          <a:ext cx="0" cy="0"/>
          <a:chOff x="0" y="0"/>
          <a:chExt cx="0" cy="0"/>
        </a:xfrm>
      </p:grpSpPr>
      <p:sp>
        <p:nvSpPr>
          <p:cNvPr id="2" name="TextBox 2"/>
          <p:cNvSpPr txBox="1"/>
          <p:nvPr/>
        </p:nvSpPr>
        <p:spPr>
          <a:xfrm>
            <a:off x="2248061" y="1104900"/>
            <a:ext cx="7963044" cy="2379844"/>
          </a:xfrm>
          <a:prstGeom prst="rect">
            <a:avLst/>
          </a:prstGeom>
        </p:spPr>
        <p:txBody>
          <a:bodyPr lIns="0" tIns="0" rIns="0" bIns="0" rtlCol="0" anchor="t">
            <a:spAutoFit/>
          </a:bodyPr>
          <a:lstStyle/>
          <a:p>
            <a:pPr>
              <a:lnSpc>
                <a:spcPts val="9349"/>
              </a:lnSpc>
            </a:pPr>
            <a:r>
              <a:rPr lang="en-US" sz="8499">
                <a:solidFill>
                  <a:srgbClr val="F5F5EF"/>
                </a:solidFill>
                <a:latin typeface="HK Grotesk Bold"/>
              </a:rPr>
              <a:t>Consider your unique setting</a:t>
            </a:r>
          </a:p>
        </p:txBody>
      </p:sp>
      <p:sp>
        <p:nvSpPr>
          <p:cNvPr id="3" name="AutoShape 3"/>
          <p:cNvSpPr/>
          <p:nvPr/>
        </p:nvSpPr>
        <p:spPr>
          <a:xfrm rot="-10800000">
            <a:off x="5135769" y="5308517"/>
            <a:ext cx="9525" cy="2779055"/>
          </a:xfrm>
          <a:prstGeom prst="rect">
            <a:avLst/>
          </a:prstGeom>
          <a:solidFill>
            <a:srgbClr val="F5F5EF"/>
          </a:solidFill>
        </p:spPr>
      </p:sp>
      <p:sp>
        <p:nvSpPr>
          <p:cNvPr id="4" name="AutoShape 4"/>
          <p:cNvSpPr/>
          <p:nvPr/>
        </p:nvSpPr>
        <p:spPr>
          <a:xfrm rot="-10800000">
            <a:off x="8856887" y="5308517"/>
            <a:ext cx="9700" cy="2779055"/>
          </a:xfrm>
          <a:prstGeom prst="rect">
            <a:avLst/>
          </a:prstGeom>
          <a:solidFill>
            <a:srgbClr val="F5F5EF"/>
          </a:solidFill>
        </p:spPr>
      </p:sp>
      <p:sp>
        <p:nvSpPr>
          <p:cNvPr id="5" name="AutoShape 5"/>
          <p:cNvSpPr/>
          <p:nvPr/>
        </p:nvSpPr>
        <p:spPr>
          <a:xfrm rot="-10800000">
            <a:off x="12858943" y="5308517"/>
            <a:ext cx="9525" cy="2779055"/>
          </a:xfrm>
          <a:prstGeom prst="rect">
            <a:avLst/>
          </a:prstGeom>
          <a:solidFill>
            <a:srgbClr val="F5F5EF"/>
          </a:solidFill>
        </p:spPr>
      </p:sp>
      <p:grpSp>
        <p:nvGrpSpPr>
          <p:cNvPr id="6" name="Group 6"/>
          <p:cNvGrpSpPr/>
          <p:nvPr/>
        </p:nvGrpSpPr>
        <p:grpSpPr>
          <a:xfrm>
            <a:off x="13411904" y="5308517"/>
            <a:ext cx="2824686" cy="1899617"/>
            <a:chOff x="0" y="0"/>
            <a:chExt cx="3766248" cy="2532823"/>
          </a:xfrm>
        </p:grpSpPr>
        <p:sp>
          <p:nvSpPr>
            <p:cNvPr id="7" name="TextBox 7"/>
            <p:cNvSpPr txBox="1"/>
            <p:nvPr/>
          </p:nvSpPr>
          <p:spPr>
            <a:xfrm>
              <a:off x="0" y="1085023"/>
              <a:ext cx="3766248" cy="1447800"/>
            </a:xfrm>
            <a:prstGeom prst="rect">
              <a:avLst/>
            </a:prstGeom>
          </p:spPr>
          <p:txBody>
            <a:bodyPr lIns="0" tIns="0" rIns="0" bIns="0" rtlCol="0" anchor="t">
              <a:spAutoFit/>
            </a:bodyPr>
            <a:lstStyle/>
            <a:p>
              <a:pPr>
                <a:lnSpc>
                  <a:spcPts val="2879"/>
                </a:lnSpc>
                <a:spcBef>
                  <a:spcPct val="0"/>
                </a:spcBef>
              </a:pPr>
              <a:r>
                <a:rPr lang="en-US" sz="2399">
                  <a:solidFill>
                    <a:srgbClr val="F5F5EF"/>
                  </a:solidFill>
                  <a:latin typeface="HK Grotesk Medium"/>
                </a:rPr>
                <a:t>Involved ED medical directors &amp; geriatricians </a:t>
              </a:r>
            </a:p>
          </p:txBody>
        </p:sp>
        <p:grpSp>
          <p:nvGrpSpPr>
            <p:cNvPr id="8" name="Group 8"/>
            <p:cNvGrpSpPr/>
            <p:nvPr/>
          </p:nvGrpSpPr>
          <p:grpSpPr>
            <a:xfrm>
              <a:off x="0" y="0"/>
              <a:ext cx="553970" cy="479790"/>
              <a:chOff x="0" y="0"/>
              <a:chExt cx="6202680" cy="5372100"/>
            </a:xfrm>
          </p:grpSpPr>
          <p:sp>
            <p:nvSpPr>
              <p:cNvPr id="9" name="Freeform 9"/>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44C6F8"/>
              </a:solidFill>
            </p:spPr>
          </p:sp>
        </p:grpSp>
      </p:grpSp>
      <p:sp>
        <p:nvSpPr>
          <p:cNvPr id="10" name="TextBox 10"/>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F5F5EF"/>
                </a:solidFill>
                <a:latin typeface="HK Grotesk Medium"/>
              </a:rPr>
              <a:t>09</a:t>
            </a:r>
          </a:p>
        </p:txBody>
      </p:sp>
      <p:grpSp>
        <p:nvGrpSpPr>
          <p:cNvPr id="11" name="Group 11"/>
          <p:cNvGrpSpPr/>
          <p:nvPr/>
        </p:nvGrpSpPr>
        <p:grpSpPr>
          <a:xfrm>
            <a:off x="5768550" y="5308517"/>
            <a:ext cx="2824686" cy="2623517"/>
            <a:chOff x="0" y="0"/>
            <a:chExt cx="3766248" cy="3498023"/>
          </a:xfrm>
        </p:grpSpPr>
        <p:grpSp>
          <p:nvGrpSpPr>
            <p:cNvPr id="12" name="Group 12"/>
            <p:cNvGrpSpPr/>
            <p:nvPr/>
          </p:nvGrpSpPr>
          <p:grpSpPr>
            <a:xfrm>
              <a:off x="82005" y="0"/>
              <a:ext cx="479790" cy="479790"/>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44C6F8"/>
              </a:solidFill>
            </p:spPr>
          </p:sp>
        </p:grpSp>
        <p:sp>
          <p:nvSpPr>
            <p:cNvPr id="14" name="TextBox 14"/>
            <p:cNvSpPr txBox="1"/>
            <p:nvPr/>
          </p:nvSpPr>
          <p:spPr>
            <a:xfrm>
              <a:off x="0" y="1085023"/>
              <a:ext cx="3766248" cy="2413000"/>
            </a:xfrm>
            <a:prstGeom prst="rect">
              <a:avLst/>
            </a:prstGeom>
          </p:spPr>
          <p:txBody>
            <a:bodyPr lIns="0" tIns="0" rIns="0" bIns="0" rtlCol="0" anchor="t">
              <a:spAutoFit/>
            </a:bodyPr>
            <a:lstStyle/>
            <a:p>
              <a:pPr>
                <a:lnSpc>
                  <a:spcPts val="2879"/>
                </a:lnSpc>
                <a:spcBef>
                  <a:spcPct val="0"/>
                </a:spcBef>
              </a:pPr>
              <a:r>
                <a:rPr lang="en-US" sz="2399">
                  <a:solidFill>
                    <a:srgbClr val="F5F5EF"/>
                  </a:solidFill>
                  <a:latin typeface="HK Grotesk Medium"/>
                </a:rPr>
                <a:t>Developed new communication strategies with the IT team to save time and reduce workload </a:t>
              </a:r>
            </a:p>
          </p:txBody>
        </p:sp>
      </p:grpSp>
      <p:grpSp>
        <p:nvGrpSpPr>
          <p:cNvPr id="15" name="Group 15"/>
          <p:cNvGrpSpPr/>
          <p:nvPr/>
        </p:nvGrpSpPr>
        <p:grpSpPr>
          <a:xfrm>
            <a:off x="2248061" y="5308517"/>
            <a:ext cx="2385470" cy="2261567"/>
            <a:chOff x="0" y="0"/>
            <a:chExt cx="3180627" cy="3015423"/>
          </a:xfrm>
        </p:grpSpPr>
        <p:grpSp>
          <p:nvGrpSpPr>
            <p:cNvPr id="16" name="Group 16"/>
            <p:cNvGrpSpPr/>
            <p:nvPr/>
          </p:nvGrpSpPr>
          <p:grpSpPr>
            <a:xfrm>
              <a:off x="0" y="0"/>
              <a:ext cx="479790" cy="47979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4C6F8"/>
              </a:solidFill>
            </p:spPr>
          </p:sp>
        </p:grpSp>
        <p:sp>
          <p:nvSpPr>
            <p:cNvPr id="18" name="TextBox 18"/>
            <p:cNvSpPr txBox="1"/>
            <p:nvPr/>
          </p:nvSpPr>
          <p:spPr>
            <a:xfrm>
              <a:off x="0" y="1085023"/>
              <a:ext cx="3180627" cy="1930400"/>
            </a:xfrm>
            <a:prstGeom prst="rect">
              <a:avLst/>
            </a:prstGeom>
          </p:spPr>
          <p:txBody>
            <a:bodyPr lIns="0" tIns="0" rIns="0" bIns="0" rtlCol="0" anchor="t">
              <a:spAutoFit/>
            </a:bodyPr>
            <a:lstStyle/>
            <a:p>
              <a:pPr>
                <a:lnSpc>
                  <a:spcPts val="2879"/>
                </a:lnSpc>
                <a:spcBef>
                  <a:spcPct val="0"/>
                </a:spcBef>
              </a:pPr>
              <a:r>
                <a:rPr lang="en-US" sz="2399">
                  <a:solidFill>
                    <a:srgbClr val="F5F5EF"/>
                  </a:solidFill>
                  <a:latin typeface="HK Grotesk Medium"/>
                </a:rPr>
                <a:t>Adjusted recruitment times to availability of pharmacists/PTs </a:t>
              </a:r>
            </a:p>
          </p:txBody>
        </p:sp>
      </p:grpSp>
      <p:grpSp>
        <p:nvGrpSpPr>
          <p:cNvPr id="19" name="Group 19"/>
          <p:cNvGrpSpPr/>
          <p:nvPr/>
        </p:nvGrpSpPr>
        <p:grpSpPr>
          <a:xfrm>
            <a:off x="9471603" y="5308517"/>
            <a:ext cx="2824686" cy="2261567"/>
            <a:chOff x="0" y="0"/>
            <a:chExt cx="3766248" cy="3015423"/>
          </a:xfrm>
        </p:grpSpPr>
        <p:grpSp>
          <p:nvGrpSpPr>
            <p:cNvPr id="20" name="Group 20"/>
            <p:cNvGrpSpPr>
              <a:grpSpLocks noChangeAspect="1"/>
            </p:cNvGrpSpPr>
            <p:nvPr/>
          </p:nvGrpSpPr>
          <p:grpSpPr>
            <a:xfrm>
              <a:off x="0" y="0"/>
              <a:ext cx="554030" cy="479790"/>
              <a:chOff x="0" y="0"/>
              <a:chExt cx="6350000" cy="5499100"/>
            </a:xfrm>
          </p:grpSpPr>
          <p:sp>
            <p:nvSpPr>
              <p:cNvPr id="21" name="Freeform 2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44C6F8"/>
              </a:solidFill>
            </p:spPr>
          </p:sp>
        </p:grpSp>
        <p:sp>
          <p:nvSpPr>
            <p:cNvPr id="22" name="TextBox 22"/>
            <p:cNvSpPr txBox="1"/>
            <p:nvPr/>
          </p:nvSpPr>
          <p:spPr>
            <a:xfrm>
              <a:off x="0" y="1085023"/>
              <a:ext cx="3766248" cy="1930400"/>
            </a:xfrm>
            <a:prstGeom prst="rect">
              <a:avLst/>
            </a:prstGeom>
          </p:spPr>
          <p:txBody>
            <a:bodyPr lIns="0" tIns="0" rIns="0" bIns="0" rtlCol="0" anchor="t">
              <a:spAutoFit/>
            </a:bodyPr>
            <a:lstStyle/>
            <a:p>
              <a:pPr>
                <a:lnSpc>
                  <a:spcPts val="2879"/>
                </a:lnSpc>
                <a:spcBef>
                  <a:spcPct val="0"/>
                </a:spcBef>
              </a:pPr>
              <a:r>
                <a:rPr lang="en-US" sz="2399">
                  <a:solidFill>
                    <a:srgbClr val="F5F5EF"/>
                  </a:solidFill>
                  <a:latin typeface="HK Grotesk Medium"/>
                </a:rPr>
                <a:t>Quarterly meetings with research staff &amp; pharmacists &amp; PTs to address challenges </a:t>
              </a:r>
            </a:p>
          </p:txBody>
        </p:sp>
      </p:grpSp>
      <p:sp>
        <p:nvSpPr>
          <p:cNvPr id="23" name="TextBox 23"/>
          <p:cNvSpPr txBox="1"/>
          <p:nvPr/>
        </p:nvSpPr>
        <p:spPr>
          <a:xfrm>
            <a:off x="1028700" y="1028700"/>
            <a:ext cx="1104617" cy="1333500"/>
          </a:xfrm>
          <a:prstGeom prst="rect">
            <a:avLst/>
          </a:prstGeom>
        </p:spPr>
        <p:txBody>
          <a:bodyPr lIns="0" tIns="0" rIns="0" bIns="0" rtlCol="0" anchor="t">
            <a:spAutoFit/>
          </a:bodyPr>
          <a:lstStyle/>
          <a:p>
            <a:pPr algn="ctr">
              <a:lnSpc>
                <a:spcPts val="10560"/>
              </a:lnSpc>
              <a:spcBef>
                <a:spcPct val="0"/>
              </a:spcBef>
            </a:pPr>
            <a:r>
              <a:rPr lang="en-US" sz="8800">
                <a:solidFill>
                  <a:srgbClr val="F5F5EF"/>
                </a:solidFill>
                <a:latin typeface="HK Grotesk Bold"/>
              </a:rPr>
              <a:t>1.</a:t>
            </a:r>
          </a:p>
        </p:txBody>
      </p:sp>
      <p:sp>
        <p:nvSpPr>
          <p:cNvPr id="24" name="TextBox 24"/>
          <p:cNvSpPr txBox="1"/>
          <p:nvPr/>
        </p:nvSpPr>
        <p:spPr>
          <a:xfrm>
            <a:off x="2248061" y="9220200"/>
            <a:ext cx="6882803" cy="273685"/>
          </a:xfrm>
          <a:prstGeom prst="rect">
            <a:avLst/>
          </a:prstGeom>
        </p:spPr>
        <p:txBody>
          <a:bodyPr lIns="0" tIns="0" rIns="0" bIns="0" rtlCol="0" anchor="t">
            <a:spAutoFit/>
          </a:bodyPr>
          <a:lstStyle/>
          <a:p>
            <a:pPr>
              <a:lnSpc>
                <a:spcPts val="2240"/>
              </a:lnSpc>
              <a:spcBef>
                <a:spcPct val="0"/>
              </a:spcBef>
            </a:pPr>
            <a:r>
              <a:rPr lang="en-US" sz="1600" spc="48">
                <a:solidFill>
                  <a:srgbClr val="F5F5EF"/>
                </a:solidFill>
                <a:latin typeface="HK Grotesk Medium"/>
              </a:rPr>
              <a:t>@LIZGOLDBERGMD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5703"/>
        </a:solidFill>
        <a:effectLst/>
      </p:bgPr>
    </p:bg>
    <p:spTree>
      <p:nvGrpSpPr>
        <p:cNvPr id="1" name=""/>
        <p:cNvGrpSpPr/>
        <p:nvPr/>
      </p:nvGrpSpPr>
      <p:grpSpPr>
        <a:xfrm>
          <a:off x="0" y="0"/>
          <a:ext cx="0" cy="0"/>
          <a:chOff x="0" y="0"/>
          <a:chExt cx="0" cy="0"/>
        </a:xfrm>
      </p:grpSpPr>
      <p:sp>
        <p:nvSpPr>
          <p:cNvPr id="2" name="TextBox 2"/>
          <p:cNvSpPr txBox="1"/>
          <p:nvPr/>
        </p:nvSpPr>
        <p:spPr>
          <a:xfrm>
            <a:off x="9732697" y="2574269"/>
            <a:ext cx="7526603" cy="4540795"/>
          </a:xfrm>
          <a:prstGeom prst="rect">
            <a:avLst/>
          </a:prstGeom>
        </p:spPr>
        <p:txBody>
          <a:bodyPr lIns="0" tIns="0" rIns="0" bIns="0" rtlCol="0" anchor="t">
            <a:spAutoFit/>
          </a:bodyPr>
          <a:lstStyle/>
          <a:p>
            <a:pPr algn="r">
              <a:lnSpc>
                <a:spcPts val="8837"/>
              </a:lnSpc>
            </a:pPr>
            <a:r>
              <a:rPr lang="en-US" sz="8034" dirty="0">
                <a:solidFill>
                  <a:srgbClr val="F5F5EF"/>
                </a:solidFill>
                <a:latin typeface="HK Grotesk Bold"/>
              </a:rPr>
              <a:t>Intervention design:</a:t>
            </a:r>
          </a:p>
          <a:p>
            <a:pPr algn="r">
              <a:lnSpc>
                <a:spcPts val="8837"/>
              </a:lnSpc>
            </a:pPr>
            <a:r>
              <a:rPr lang="en-US" sz="8034" dirty="0">
                <a:solidFill>
                  <a:srgbClr val="F5F5EF"/>
                </a:solidFill>
                <a:latin typeface="HK Grotesk Bold"/>
              </a:rPr>
              <a:t>What is doable, what is not</a:t>
            </a:r>
          </a:p>
        </p:txBody>
      </p:sp>
      <p:sp>
        <p:nvSpPr>
          <p:cNvPr id="3" name="TextBox 3"/>
          <p:cNvSpPr txBox="1"/>
          <p:nvPr/>
        </p:nvSpPr>
        <p:spPr>
          <a:xfrm>
            <a:off x="16215225" y="1035714"/>
            <a:ext cx="1044075" cy="1269938"/>
          </a:xfrm>
          <a:prstGeom prst="rect">
            <a:avLst/>
          </a:prstGeom>
        </p:spPr>
        <p:txBody>
          <a:bodyPr lIns="0" tIns="0" rIns="0" bIns="0" rtlCol="0" anchor="t">
            <a:spAutoFit/>
          </a:bodyPr>
          <a:lstStyle/>
          <a:p>
            <a:pPr algn="ctr">
              <a:lnSpc>
                <a:spcPts val="9981"/>
              </a:lnSpc>
              <a:spcBef>
                <a:spcPct val="0"/>
              </a:spcBef>
            </a:pPr>
            <a:r>
              <a:rPr lang="en-US" sz="8317">
                <a:solidFill>
                  <a:srgbClr val="F5F5EF"/>
                </a:solidFill>
                <a:latin typeface="HK Grotesk Bold"/>
              </a:rPr>
              <a:t>2.</a:t>
            </a:r>
          </a:p>
        </p:txBody>
      </p:sp>
      <p:grpSp>
        <p:nvGrpSpPr>
          <p:cNvPr id="4" name="Group 4"/>
          <p:cNvGrpSpPr/>
          <p:nvPr/>
        </p:nvGrpSpPr>
        <p:grpSpPr>
          <a:xfrm>
            <a:off x="1697338" y="2722290"/>
            <a:ext cx="6164469" cy="838200"/>
            <a:chOff x="0" y="0"/>
            <a:chExt cx="8219291" cy="1117600"/>
          </a:xfrm>
        </p:grpSpPr>
        <p:sp>
          <p:nvSpPr>
            <p:cNvPr id="5" name="TextBox 5"/>
            <p:cNvSpPr txBox="1"/>
            <p:nvPr/>
          </p:nvSpPr>
          <p:spPr>
            <a:xfrm>
              <a:off x="724692" y="0"/>
              <a:ext cx="7494600" cy="1117600"/>
            </a:xfrm>
            <a:prstGeom prst="rect">
              <a:avLst/>
            </a:prstGeom>
          </p:spPr>
          <p:txBody>
            <a:bodyPr lIns="0" tIns="0" rIns="0" bIns="0" rtlCol="0" anchor="t">
              <a:spAutoFit/>
            </a:bodyPr>
            <a:lstStyle/>
            <a:p>
              <a:pPr>
                <a:lnSpc>
                  <a:spcPts val="3360"/>
                </a:lnSpc>
                <a:spcBef>
                  <a:spcPct val="0"/>
                </a:spcBef>
              </a:pPr>
              <a:r>
                <a:rPr lang="en-US" sz="2800">
                  <a:solidFill>
                    <a:srgbClr val="F5F5EF"/>
                  </a:solidFill>
                  <a:latin typeface="HK Grotesk Medium"/>
                </a:rPr>
                <a:t>Deferred orthostatic vital signs and visual acuity screening </a:t>
              </a:r>
            </a:p>
          </p:txBody>
        </p:sp>
        <p:grpSp>
          <p:nvGrpSpPr>
            <p:cNvPr id="6" name="Group 6"/>
            <p:cNvGrpSpPr>
              <a:grpSpLocks noChangeAspect="1"/>
            </p:cNvGrpSpPr>
            <p:nvPr/>
          </p:nvGrpSpPr>
          <p:grpSpPr>
            <a:xfrm rot="5400000">
              <a:off x="-37120" y="37120"/>
              <a:ext cx="554030" cy="479790"/>
              <a:chOff x="0" y="0"/>
              <a:chExt cx="6350000" cy="5499100"/>
            </a:xfrm>
          </p:grpSpPr>
          <p:sp>
            <p:nvSpPr>
              <p:cNvPr id="7" name="Freeform 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F5EF"/>
              </a:solidFill>
            </p:spPr>
          </p:sp>
        </p:grpSp>
      </p:grpSp>
      <p:grpSp>
        <p:nvGrpSpPr>
          <p:cNvPr id="8" name="Group 8"/>
          <p:cNvGrpSpPr/>
          <p:nvPr/>
        </p:nvGrpSpPr>
        <p:grpSpPr>
          <a:xfrm>
            <a:off x="1697338" y="5039985"/>
            <a:ext cx="6164469" cy="838200"/>
            <a:chOff x="0" y="0"/>
            <a:chExt cx="8219291" cy="1117600"/>
          </a:xfrm>
        </p:grpSpPr>
        <p:sp>
          <p:nvSpPr>
            <p:cNvPr id="9" name="TextBox 9"/>
            <p:cNvSpPr txBox="1"/>
            <p:nvPr/>
          </p:nvSpPr>
          <p:spPr>
            <a:xfrm>
              <a:off x="724692" y="0"/>
              <a:ext cx="7494600" cy="1117600"/>
            </a:xfrm>
            <a:prstGeom prst="rect">
              <a:avLst/>
            </a:prstGeom>
          </p:spPr>
          <p:txBody>
            <a:bodyPr lIns="0" tIns="0" rIns="0" bIns="0" rtlCol="0" anchor="t">
              <a:spAutoFit/>
            </a:bodyPr>
            <a:lstStyle/>
            <a:p>
              <a:pPr marL="0" lvl="0" indent="0" algn="l">
                <a:lnSpc>
                  <a:spcPts val="3360"/>
                </a:lnSpc>
                <a:spcBef>
                  <a:spcPct val="0"/>
                </a:spcBef>
              </a:pPr>
              <a:r>
                <a:rPr lang="en-US" sz="2800">
                  <a:solidFill>
                    <a:srgbClr val="F5F5EF"/>
                  </a:solidFill>
                  <a:latin typeface="HK Grotesk Medium"/>
                </a:rPr>
                <a:t>Limited ED nurse and physician need for additional work duties </a:t>
              </a:r>
            </a:p>
          </p:txBody>
        </p:sp>
        <p:grpSp>
          <p:nvGrpSpPr>
            <p:cNvPr id="10" name="Group 10"/>
            <p:cNvGrpSpPr>
              <a:grpSpLocks noChangeAspect="1"/>
            </p:cNvGrpSpPr>
            <p:nvPr/>
          </p:nvGrpSpPr>
          <p:grpSpPr>
            <a:xfrm rot="5400000">
              <a:off x="-37120" y="37120"/>
              <a:ext cx="554030" cy="479790"/>
              <a:chOff x="0" y="0"/>
              <a:chExt cx="6350000" cy="5499100"/>
            </a:xfrm>
          </p:grpSpPr>
          <p:sp>
            <p:nvSpPr>
              <p:cNvPr id="11" name="Freeform 1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F5EF"/>
              </a:solidFill>
            </p:spPr>
          </p:sp>
        </p:grpSp>
      </p:grpSp>
      <p:grpSp>
        <p:nvGrpSpPr>
          <p:cNvPr id="12" name="Group 12"/>
          <p:cNvGrpSpPr/>
          <p:nvPr/>
        </p:nvGrpSpPr>
        <p:grpSpPr>
          <a:xfrm>
            <a:off x="1697338" y="6938579"/>
            <a:ext cx="6164469" cy="838200"/>
            <a:chOff x="0" y="0"/>
            <a:chExt cx="8219291" cy="1117600"/>
          </a:xfrm>
        </p:grpSpPr>
        <p:sp>
          <p:nvSpPr>
            <p:cNvPr id="13" name="TextBox 13"/>
            <p:cNvSpPr txBox="1"/>
            <p:nvPr/>
          </p:nvSpPr>
          <p:spPr>
            <a:xfrm>
              <a:off x="724692" y="0"/>
              <a:ext cx="7494600" cy="1117600"/>
            </a:xfrm>
            <a:prstGeom prst="rect">
              <a:avLst/>
            </a:prstGeom>
          </p:spPr>
          <p:txBody>
            <a:bodyPr lIns="0" tIns="0" rIns="0" bIns="0" rtlCol="0" anchor="t">
              <a:spAutoFit/>
            </a:bodyPr>
            <a:lstStyle/>
            <a:p>
              <a:pPr marL="0" lvl="0" indent="0" algn="l">
                <a:lnSpc>
                  <a:spcPts val="3360"/>
                </a:lnSpc>
                <a:spcBef>
                  <a:spcPct val="0"/>
                </a:spcBef>
              </a:pPr>
              <a:r>
                <a:rPr lang="en-US" sz="2800">
                  <a:solidFill>
                    <a:srgbClr val="F5F5EF"/>
                  </a:solidFill>
                  <a:latin typeface="HK Grotesk Medium"/>
                </a:rPr>
                <a:t>Primary care physicians received automated messages, not 1:1 calls </a:t>
              </a:r>
            </a:p>
          </p:txBody>
        </p:sp>
        <p:grpSp>
          <p:nvGrpSpPr>
            <p:cNvPr id="14" name="Group 14"/>
            <p:cNvGrpSpPr>
              <a:grpSpLocks noChangeAspect="1"/>
            </p:cNvGrpSpPr>
            <p:nvPr/>
          </p:nvGrpSpPr>
          <p:grpSpPr>
            <a:xfrm rot="5400000">
              <a:off x="-37120" y="37120"/>
              <a:ext cx="554030" cy="479790"/>
              <a:chOff x="0" y="0"/>
              <a:chExt cx="6350000" cy="5499100"/>
            </a:xfrm>
          </p:grpSpPr>
          <p:sp>
            <p:nvSpPr>
              <p:cNvPr id="15" name="Freeform 1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F5EF"/>
              </a:solidFill>
            </p:spPr>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5703"/>
        </a:solidFill>
        <a:effectLst/>
      </p:bgPr>
    </p:bg>
    <p:spTree>
      <p:nvGrpSpPr>
        <p:cNvPr id="1" name=""/>
        <p:cNvGrpSpPr/>
        <p:nvPr/>
      </p:nvGrpSpPr>
      <p:grpSpPr>
        <a:xfrm>
          <a:off x="0" y="0"/>
          <a:ext cx="0" cy="0"/>
          <a:chOff x="0" y="0"/>
          <a:chExt cx="0" cy="0"/>
        </a:xfrm>
      </p:grpSpPr>
      <p:sp>
        <p:nvSpPr>
          <p:cNvPr id="2" name="TextBox 2"/>
          <p:cNvSpPr txBox="1"/>
          <p:nvPr/>
        </p:nvSpPr>
        <p:spPr>
          <a:xfrm>
            <a:off x="1918212" y="3404654"/>
            <a:ext cx="5835138" cy="1205797"/>
          </a:xfrm>
          <a:prstGeom prst="rect">
            <a:avLst/>
          </a:prstGeom>
        </p:spPr>
        <p:txBody>
          <a:bodyPr lIns="0" tIns="0" rIns="0" bIns="0" rtlCol="0" anchor="t">
            <a:spAutoFit/>
          </a:bodyPr>
          <a:lstStyle/>
          <a:p>
            <a:pPr>
              <a:lnSpc>
                <a:spcPts val="9349"/>
              </a:lnSpc>
            </a:pPr>
            <a:r>
              <a:rPr lang="en-US" sz="8499" dirty="0">
                <a:solidFill>
                  <a:srgbClr val="F5F5EF"/>
                </a:solidFill>
                <a:latin typeface="HK Grotesk Bold"/>
              </a:rPr>
              <a:t>In Summary </a:t>
            </a:r>
          </a:p>
        </p:txBody>
      </p:sp>
      <p:sp>
        <p:nvSpPr>
          <p:cNvPr id="3" name="TextBox 3"/>
          <p:cNvSpPr txBox="1"/>
          <p:nvPr/>
        </p:nvSpPr>
        <p:spPr>
          <a:xfrm>
            <a:off x="9596161" y="2509258"/>
            <a:ext cx="7108328" cy="1306704"/>
          </a:xfrm>
          <a:prstGeom prst="rect">
            <a:avLst/>
          </a:prstGeom>
        </p:spPr>
        <p:txBody>
          <a:bodyPr lIns="0" tIns="0" rIns="0" bIns="0" rtlCol="0" anchor="t">
            <a:spAutoFit/>
          </a:bodyPr>
          <a:lstStyle/>
          <a:p>
            <a:pPr marL="0" lvl="0" indent="0" algn="l">
              <a:lnSpc>
                <a:spcPts val="3360"/>
              </a:lnSpc>
              <a:spcBef>
                <a:spcPct val="0"/>
              </a:spcBef>
            </a:pPr>
            <a:r>
              <a:rPr lang="en-US" sz="2800" dirty="0">
                <a:solidFill>
                  <a:srgbClr val="F5F5EF"/>
                </a:solidFill>
                <a:latin typeface="HK Grotesk Medium"/>
              </a:rPr>
              <a:t>ED-based interventions for fall prevention are feasible and do not increase ED length of stay</a:t>
            </a:r>
          </a:p>
        </p:txBody>
      </p:sp>
      <p:sp>
        <p:nvSpPr>
          <p:cNvPr id="4" name="TextBox 4"/>
          <p:cNvSpPr txBox="1"/>
          <p:nvPr/>
        </p:nvSpPr>
        <p:spPr>
          <a:xfrm>
            <a:off x="9574896" y="4504133"/>
            <a:ext cx="7108328" cy="1257300"/>
          </a:xfrm>
          <a:prstGeom prst="rect">
            <a:avLst/>
          </a:prstGeom>
        </p:spPr>
        <p:txBody>
          <a:bodyPr lIns="0" tIns="0" rIns="0" bIns="0" rtlCol="0" anchor="t">
            <a:spAutoFit/>
          </a:bodyPr>
          <a:lstStyle/>
          <a:p>
            <a:pPr marL="0" lvl="0" indent="0" algn="l">
              <a:lnSpc>
                <a:spcPts val="3360"/>
              </a:lnSpc>
              <a:spcBef>
                <a:spcPct val="0"/>
              </a:spcBef>
            </a:pPr>
            <a:r>
              <a:rPr lang="en-US" sz="2800" dirty="0">
                <a:solidFill>
                  <a:srgbClr val="F5F5EF"/>
                </a:solidFill>
                <a:latin typeface="HK Grotesk Medium"/>
              </a:rPr>
              <a:t>A multidisciplinary approach is essential and can help alleviate care duties of ED physicians, nurses, and staff </a:t>
            </a:r>
          </a:p>
        </p:txBody>
      </p:sp>
      <p:sp>
        <p:nvSpPr>
          <p:cNvPr id="5" name="TextBox 5"/>
          <p:cNvSpPr txBox="1"/>
          <p:nvPr/>
        </p:nvSpPr>
        <p:spPr>
          <a:xfrm>
            <a:off x="9596161" y="6797358"/>
            <a:ext cx="7108328" cy="1257300"/>
          </a:xfrm>
          <a:prstGeom prst="rect">
            <a:avLst/>
          </a:prstGeom>
        </p:spPr>
        <p:txBody>
          <a:bodyPr lIns="0" tIns="0" rIns="0" bIns="0" rtlCol="0" anchor="t">
            <a:spAutoFit/>
          </a:bodyPr>
          <a:lstStyle/>
          <a:p>
            <a:pPr marL="0" lvl="0" indent="0" algn="l">
              <a:lnSpc>
                <a:spcPts val="3360"/>
              </a:lnSpc>
              <a:spcBef>
                <a:spcPct val="0"/>
              </a:spcBef>
            </a:pPr>
            <a:r>
              <a:rPr lang="en-US" sz="2800">
                <a:solidFill>
                  <a:srgbClr val="F5F5EF"/>
                </a:solidFill>
                <a:latin typeface="HK Grotesk Medium"/>
              </a:rPr>
              <a:t>Brief motivational interviewing can be effective to improve medication regimens even in patients with dementia</a:t>
            </a:r>
          </a:p>
        </p:txBody>
      </p:sp>
      <p:sp>
        <p:nvSpPr>
          <p:cNvPr id="6" name="AutoShape 6"/>
          <p:cNvSpPr/>
          <p:nvPr/>
        </p:nvSpPr>
        <p:spPr>
          <a:xfrm rot="-5400000">
            <a:off x="5201251" y="6462460"/>
            <a:ext cx="7556086" cy="9525"/>
          </a:xfrm>
          <a:prstGeom prst="rect">
            <a:avLst/>
          </a:prstGeom>
          <a:solidFill>
            <a:srgbClr val="FFFFFF"/>
          </a:solidFill>
        </p:spPr>
      </p:sp>
      <p:grpSp>
        <p:nvGrpSpPr>
          <p:cNvPr id="7" name="Group 7"/>
          <p:cNvGrpSpPr/>
          <p:nvPr/>
        </p:nvGrpSpPr>
        <p:grpSpPr>
          <a:xfrm>
            <a:off x="8804135" y="2509258"/>
            <a:ext cx="359842" cy="359842"/>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1AE03"/>
            </a:solidFill>
          </p:spPr>
        </p:sp>
      </p:grpSp>
      <p:grpSp>
        <p:nvGrpSpPr>
          <p:cNvPr id="9" name="Group 9"/>
          <p:cNvGrpSpPr/>
          <p:nvPr/>
        </p:nvGrpSpPr>
        <p:grpSpPr>
          <a:xfrm>
            <a:off x="8804135" y="4512107"/>
            <a:ext cx="359842" cy="359842"/>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1AE03"/>
            </a:solidFill>
          </p:spPr>
        </p:sp>
      </p:grpSp>
      <p:grpSp>
        <p:nvGrpSpPr>
          <p:cNvPr id="11" name="Group 11"/>
          <p:cNvGrpSpPr/>
          <p:nvPr/>
        </p:nvGrpSpPr>
        <p:grpSpPr>
          <a:xfrm>
            <a:off x="8804135" y="7061711"/>
            <a:ext cx="359842" cy="359842"/>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1AE03"/>
            </a:solidFill>
          </p:spPr>
        </p:sp>
      </p:grpSp>
      <p:sp>
        <p:nvSpPr>
          <p:cNvPr id="13" name="TextBox 13"/>
          <p:cNvSpPr txBox="1"/>
          <p:nvPr/>
        </p:nvSpPr>
        <p:spPr>
          <a:xfrm>
            <a:off x="1921332" y="8984615"/>
            <a:ext cx="6882803" cy="273685"/>
          </a:xfrm>
          <a:prstGeom prst="rect">
            <a:avLst/>
          </a:prstGeom>
        </p:spPr>
        <p:txBody>
          <a:bodyPr lIns="0" tIns="0" rIns="0" bIns="0" rtlCol="0" anchor="t">
            <a:spAutoFit/>
          </a:bodyPr>
          <a:lstStyle/>
          <a:p>
            <a:pPr>
              <a:lnSpc>
                <a:spcPts val="2240"/>
              </a:lnSpc>
              <a:spcBef>
                <a:spcPct val="0"/>
              </a:spcBef>
            </a:pPr>
            <a:r>
              <a:rPr lang="en-US" sz="1600" spc="48">
                <a:solidFill>
                  <a:srgbClr val="F5F5EF"/>
                </a:solidFill>
                <a:latin typeface="HK Grotesk Medium"/>
              </a:rPr>
              <a:t>@LIZGOLDBERGMD</a:t>
            </a:r>
          </a:p>
        </p:txBody>
      </p:sp>
      <p:sp>
        <p:nvSpPr>
          <p:cNvPr id="14" name="TextBox 14"/>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F5F5EF"/>
                </a:solidFill>
                <a:latin typeface="HK Grotesk Medium"/>
              </a:rPr>
              <a:t>12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AE03"/>
        </a:solidFill>
        <a:effectLst/>
      </p:bgPr>
    </p:bg>
    <p:spTree>
      <p:nvGrpSpPr>
        <p:cNvPr id="1" name=""/>
        <p:cNvGrpSpPr/>
        <p:nvPr/>
      </p:nvGrpSpPr>
      <p:grpSpPr>
        <a:xfrm>
          <a:off x="0" y="0"/>
          <a:ext cx="0" cy="0"/>
          <a:chOff x="0" y="0"/>
          <a:chExt cx="0" cy="0"/>
        </a:xfrm>
      </p:grpSpPr>
      <p:sp>
        <p:nvSpPr>
          <p:cNvPr id="2" name="TextBox 2"/>
          <p:cNvSpPr txBox="1"/>
          <p:nvPr/>
        </p:nvSpPr>
        <p:spPr>
          <a:xfrm>
            <a:off x="9596161" y="1850979"/>
            <a:ext cx="6544464" cy="1257300"/>
          </a:xfrm>
          <a:prstGeom prst="rect">
            <a:avLst/>
          </a:prstGeom>
        </p:spPr>
        <p:txBody>
          <a:bodyPr lIns="0" tIns="0" rIns="0" bIns="0" rtlCol="0" anchor="t">
            <a:spAutoFit/>
          </a:bodyPr>
          <a:lstStyle/>
          <a:p>
            <a:pPr marL="0" lvl="0" indent="0" algn="l">
              <a:lnSpc>
                <a:spcPts val="3360"/>
              </a:lnSpc>
              <a:spcBef>
                <a:spcPct val="0"/>
              </a:spcBef>
            </a:pPr>
            <a:r>
              <a:rPr lang="en-US" sz="2800">
                <a:solidFill>
                  <a:srgbClr val="F5F5EF"/>
                </a:solidFill>
                <a:latin typeface="HK Grotesk Medium"/>
              </a:rPr>
              <a:t>Physical therapists are essential to assess mobility, gait, and balance, and address safety of discharge  </a:t>
            </a:r>
          </a:p>
        </p:txBody>
      </p:sp>
      <p:sp>
        <p:nvSpPr>
          <p:cNvPr id="3" name="TextBox 3"/>
          <p:cNvSpPr txBox="1"/>
          <p:nvPr/>
        </p:nvSpPr>
        <p:spPr>
          <a:xfrm>
            <a:off x="9596161" y="4156975"/>
            <a:ext cx="6544464" cy="1676400"/>
          </a:xfrm>
          <a:prstGeom prst="rect">
            <a:avLst/>
          </a:prstGeom>
        </p:spPr>
        <p:txBody>
          <a:bodyPr lIns="0" tIns="0" rIns="0" bIns="0" rtlCol="0" anchor="t">
            <a:spAutoFit/>
          </a:bodyPr>
          <a:lstStyle/>
          <a:p>
            <a:pPr marL="0" lvl="0" indent="0" algn="l">
              <a:lnSpc>
                <a:spcPts val="3360"/>
              </a:lnSpc>
              <a:spcBef>
                <a:spcPct val="0"/>
              </a:spcBef>
            </a:pPr>
            <a:r>
              <a:rPr lang="en-US" sz="2800">
                <a:solidFill>
                  <a:srgbClr val="F5F5EF"/>
                </a:solidFill>
                <a:latin typeface="HK Grotesk Medium"/>
              </a:rPr>
              <a:t>Attention to communication and integration with the electronic health record is a critical component of care transition </a:t>
            </a:r>
          </a:p>
        </p:txBody>
      </p:sp>
      <p:sp>
        <p:nvSpPr>
          <p:cNvPr id="4" name="TextBox 4"/>
          <p:cNvSpPr txBox="1"/>
          <p:nvPr/>
        </p:nvSpPr>
        <p:spPr>
          <a:xfrm>
            <a:off x="9596161" y="6359249"/>
            <a:ext cx="6544464" cy="1257300"/>
          </a:xfrm>
          <a:prstGeom prst="rect">
            <a:avLst/>
          </a:prstGeom>
        </p:spPr>
        <p:txBody>
          <a:bodyPr lIns="0" tIns="0" rIns="0" bIns="0" rtlCol="0" anchor="t">
            <a:spAutoFit/>
          </a:bodyPr>
          <a:lstStyle/>
          <a:p>
            <a:pPr marL="0" lvl="0" indent="0" algn="l">
              <a:lnSpc>
                <a:spcPts val="3360"/>
              </a:lnSpc>
              <a:spcBef>
                <a:spcPct val="0"/>
              </a:spcBef>
            </a:pPr>
            <a:r>
              <a:rPr lang="en-US" sz="2800">
                <a:solidFill>
                  <a:srgbClr val="F5F5EF"/>
                </a:solidFill>
                <a:latin typeface="HK Grotesk Medium"/>
              </a:rPr>
              <a:t>Caregiver engagement can help improve interest in participation and uptake of recommendations </a:t>
            </a:r>
          </a:p>
        </p:txBody>
      </p:sp>
      <p:sp>
        <p:nvSpPr>
          <p:cNvPr id="5" name="AutoShape 5"/>
          <p:cNvSpPr/>
          <p:nvPr/>
        </p:nvSpPr>
        <p:spPr>
          <a:xfrm rot="-5400000">
            <a:off x="5201251" y="2977547"/>
            <a:ext cx="7556086" cy="9525"/>
          </a:xfrm>
          <a:prstGeom prst="rect">
            <a:avLst/>
          </a:prstGeom>
          <a:solidFill>
            <a:srgbClr val="F5F5EF"/>
          </a:solidFill>
        </p:spPr>
      </p:sp>
      <p:grpSp>
        <p:nvGrpSpPr>
          <p:cNvPr id="6" name="Group 6"/>
          <p:cNvGrpSpPr/>
          <p:nvPr/>
        </p:nvGrpSpPr>
        <p:grpSpPr>
          <a:xfrm>
            <a:off x="8804135" y="2509258"/>
            <a:ext cx="359842" cy="359842"/>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E5703"/>
            </a:solidFill>
          </p:spPr>
        </p:sp>
      </p:grpSp>
      <p:grpSp>
        <p:nvGrpSpPr>
          <p:cNvPr id="8" name="Group 8"/>
          <p:cNvGrpSpPr/>
          <p:nvPr/>
        </p:nvGrpSpPr>
        <p:grpSpPr>
          <a:xfrm>
            <a:off x="8804135" y="4635332"/>
            <a:ext cx="359842" cy="359842"/>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E5703"/>
            </a:solidFill>
          </p:spPr>
        </p:sp>
      </p:grpSp>
      <p:grpSp>
        <p:nvGrpSpPr>
          <p:cNvPr id="10" name="Group 10"/>
          <p:cNvGrpSpPr/>
          <p:nvPr/>
        </p:nvGrpSpPr>
        <p:grpSpPr>
          <a:xfrm>
            <a:off x="8804135" y="6580432"/>
            <a:ext cx="359842" cy="359842"/>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E5703"/>
            </a:solidFill>
          </p:spPr>
        </p:sp>
      </p:grpSp>
      <p:sp>
        <p:nvSpPr>
          <p:cNvPr id="12" name="TextBox 12"/>
          <p:cNvSpPr txBox="1"/>
          <p:nvPr/>
        </p:nvSpPr>
        <p:spPr>
          <a:xfrm>
            <a:off x="1921332" y="8984615"/>
            <a:ext cx="6882803" cy="273685"/>
          </a:xfrm>
          <a:prstGeom prst="rect">
            <a:avLst/>
          </a:prstGeom>
        </p:spPr>
        <p:txBody>
          <a:bodyPr lIns="0" tIns="0" rIns="0" bIns="0" rtlCol="0" anchor="t">
            <a:spAutoFit/>
          </a:bodyPr>
          <a:lstStyle/>
          <a:p>
            <a:pPr>
              <a:lnSpc>
                <a:spcPts val="2240"/>
              </a:lnSpc>
              <a:spcBef>
                <a:spcPct val="0"/>
              </a:spcBef>
            </a:pPr>
            <a:r>
              <a:rPr lang="en-US" sz="1600" spc="48">
                <a:solidFill>
                  <a:srgbClr val="F5F5EF"/>
                </a:solidFill>
                <a:latin typeface="HK Grotesk Medium"/>
              </a:rPr>
              <a:t>@LIZGOLDBERGMD</a:t>
            </a:r>
          </a:p>
        </p:txBody>
      </p:sp>
      <p:sp>
        <p:nvSpPr>
          <p:cNvPr id="13" name="TextBox 13"/>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F5F5EF"/>
                </a:solidFill>
                <a:latin typeface="HK Grotesk Medium"/>
              </a:rPr>
              <a:t>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AE03"/>
        </a:solidFill>
        <a:effectLst/>
      </p:bgPr>
    </p:bg>
    <p:spTree>
      <p:nvGrpSpPr>
        <p:cNvPr id="1" name=""/>
        <p:cNvGrpSpPr/>
        <p:nvPr/>
      </p:nvGrpSpPr>
      <p:grpSpPr>
        <a:xfrm>
          <a:off x="0" y="0"/>
          <a:ext cx="0" cy="0"/>
          <a:chOff x="0" y="0"/>
          <a:chExt cx="0" cy="0"/>
        </a:xfrm>
      </p:grpSpPr>
      <p:sp>
        <p:nvSpPr>
          <p:cNvPr id="3" name="Shape 96">
            <a:extLst>
              <a:ext uri="{FF2B5EF4-FFF2-40B4-BE49-F238E27FC236}">
                <a16:creationId xmlns:a16="http://schemas.microsoft.com/office/drawing/2014/main" id="{D3F17344-A110-DB43-AED2-8B7E03983FA4}"/>
              </a:ext>
            </a:extLst>
          </p:cNvPr>
          <p:cNvSpPr txBox="1">
            <a:spLocks noGrp="1"/>
          </p:cNvSpPr>
          <p:nvPr>
            <p:ph type="sldNum" sz="quarter" idx="12"/>
          </p:nvPr>
        </p:nvSpPr>
        <p:spPr>
          <a:xfrm>
            <a:off x="11464425" y="9196188"/>
            <a:ext cx="2743200" cy="365125"/>
          </a:xfrm>
          <a:prstGeom prst="rect">
            <a:avLst/>
          </a:prstGeom>
        </p:spPr>
        <p:txBody>
          <a:bodyPr vert="horz" wrap="square" lIns="121900" tIns="121900" rIns="121900" bIns="121900" rtlCol="0" anchor="ctr" anchorCtr="0">
            <a:noAutofit/>
          </a:bodyPr>
          <a:lstStyle/>
          <a:p>
            <a:pPr algn="l" defTabSz="380985">
              <a:defRPr/>
            </a:pPr>
            <a:fld id="{00000000-1234-1234-1234-123412341234}" type="slidenum">
              <a:rPr lang="en" sz="1000">
                <a:solidFill>
                  <a:prstClr val="black">
                    <a:lumMod val="95000"/>
                    <a:lumOff val="5000"/>
                  </a:prstClr>
                </a:solidFill>
                <a:latin typeface="Tw Cen MT Condensed" panose="020B0606020104020203"/>
              </a:rPr>
              <a:pPr algn="l" defTabSz="380985">
                <a:defRPr/>
              </a:pPr>
              <a:t>27</a:t>
            </a:fld>
            <a:endParaRPr sz="1000">
              <a:solidFill>
                <a:prstClr val="black">
                  <a:lumMod val="95000"/>
                  <a:lumOff val="5000"/>
                </a:prstClr>
              </a:solidFill>
              <a:latin typeface="Tw Cen MT Condensed" panose="020B0606020104020203"/>
            </a:endParaRPr>
          </a:p>
        </p:txBody>
      </p:sp>
      <p:sp>
        <p:nvSpPr>
          <p:cNvPr id="4" name="TextBox 3">
            <a:extLst>
              <a:ext uri="{FF2B5EF4-FFF2-40B4-BE49-F238E27FC236}">
                <a16:creationId xmlns:a16="http://schemas.microsoft.com/office/drawing/2014/main" id="{E52D4510-EE1F-0C4C-A020-617AD4014183}"/>
              </a:ext>
            </a:extLst>
          </p:cNvPr>
          <p:cNvSpPr txBox="1"/>
          <p:nvPr/>
        </p:nvSpPr>
        <p:spPr>
          <a:xfrm>
            <a:off x="5334000" y="9105900"/>
            <a:ext cx="9510037" cy="461729"/>
          </a:xfrm>
          <a:prstGeom prst="rect">
            <a:avLst/>
          </a:prstGeom>
          <a:noFill/>
        </p:spPr>
        <p:txBody>
          <a:bodyPr wrap="square" rtlCol="0">
            <a:spAutoFit/>
          </a:bodyPr>
          <a:lstStyle/>
          <a:p>
            <a:pPr defTabSz="761970">
              <a:lnSpc>
                <a:spcPct val="90000"/>
              </a:lnSpc>
              <a:defRPr/>
            </a:pPr>
            <a:r>
              <a:rPr lang="en-US" sz="2667" dirty="0">
                <a:ln w="0">
                  <a:noFill/>
                </a:ln>
                <a:solidFill>
                  <a:prstClr val="black"/>
                </a:solidFill>
                <a:latin typeface="Tw Cen MT" panose="020B0602020104020603"/>
                <a:cs typeface="Calibri" panose="020F0502020204030204" pitchFamily="34" charset="0"/>
              </a:rPr>
              <a:t>@L</a:t>
            </a:r>
            <a:r>
              <a:rPr lang="en-US" sz="2667" dirty="0" err="1">
                <a:ln w="0">
                  <a:noFill/>
                </a:ln>
                <a:solidFill>
                  <a:prstClr val="black"/>
                </a:solidFill>
                <a:latin typeface="Tw Cen MT" panose="020B0602020104020603"/>
                <a:cs typeface="Calibri" panose="020F0502020204030204" pitchFamily="34" charset="0"/>
              </a:rPr>
              <a:t>izGoldbergMD</a:t>
            </a:r>
            <a:r>
              <a:rPr lang="en-US" sz="2667" dirty="0">
                <a:ln w="0">
                  <a:noFill/>
                </a:ln>
                <a:solidFill>
                  <a:prstClr val="black"/>
                </a:solidFill>
                <a:latin typeface="Tw Cen MT" panose="020B0602020104020603"/>
                <a:cs typeface="Calibri" panose="020F0502020204030204" pitchFamily="34" charset="0"/>
              </a:rPr>
              <a:t>			</a:t>
            </a:r>
            <a:r>
              <a:rPr lang="en-US" sz="2667" dirty="0" err="1">
                <a:ln w="0">
                  <a:noFill/>
                </a:ln>
                <a:solidFill>
                  <a:prstClr val="black"/>
                </a:solidFill>
                <a:latin typeface="Tw Cen MT" panose="020B0602020104020603"/>
                <a:cs typeface="Calibri" panose="020F0502020204030204" pitchFamily="34" charset="0"/>
              </a:rPr>
              <a:t>elizabeth_goldberg@brown.edu</a:t>
            </a:r>
            <a:endParaRPr lang="en-US" sz="2667" dirty="0">
              <a:ln w="0">
                <a:noFill/>
              </a:ln>
              <a:solidFill>
                <a:prstClr val="black"/>
              </a:solidFill>
              <a:latin typeface="Tw Cen MT" panose="020B0602020104020603"/>
              <a:cs typeface="Calibri" panose="020F0502020204030204" pitchFamily="34" charset="0"/>
            </a:endParaRPr>
          </a:p>
        </p:txBody>
      </p:sp>
      <p:pic>
        <p:nvPicPr>
          <p:cNvPr id="5" name="Picture 4">
            <a:extLst>
              <a:ext uri="{FF2B5EF4-FFF2-40B4-BE49-F238E27FC236}">
                <a16:creationId xmlns:a16="http://schemas.microsoft.com/office/drawing/2014/main" id="{B9192ADE-EA7A-B34B-91CC-1C392465726B}"/>
              </a:ext>
            </a:extLst>
          </p:cNvPr>
          <p:cNvPicPr>
            <a:picLocks noChangeAspect="1"/>
          </p:cNvPicPr>
          <p:nvPr/>
        </p:nvPicPr>
        <p:blipFill>
          <a:blip r:embed="rId2"/>
          <a:stretch>
            <a:fillRect/>
          </a:stretch>
        </p:blipFill>
        <p:spPr>
          <a:xfrm>
            <a:off x="4567778" y="8871338"/>
            <a:ext cx="915400" cy="915400"/>
          </a:xfrm>
          <a:prstGeom prst="rect">
            <a:avLst/>
          </a:prstGeom>
        </p:spPr>
      </p:pic>
      <p:pic>
        <p:nvPicPr>
          <p:cNvPr id="6" name="Graphic 5" descr="Envelope">
            <a:extLst>
              <a:ext uri="{FF2B5EF4-FFF2-40B4-BE49-F238E27FC236}">
                <a16:creationId xmlns:a16="http://schemas.microsoft.com/office/drawing/2014/main" id="{124A0634-6A4D-B740-B92A-919AAC94AD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6718" y="8960238"/>
            <a:ext cx="737600" cy="737600"/>
          </a:xfrm>
          <a:prstGeom prst="rect">
            <a:avLst/>
          </a:prstGeom>
        </p:spPr>
      </p:pic>
      <p:sp>
        <p:nvSpPr>
          <p:cNvPr id="7" name="TextBox 2">
            <a:extLst>
              <a:ext uri="{FF2B5EF4-FFF2-40B4-BE49-F238E27FC236}">
                <a16:creationId xmlns:a16="http://schemas.microsoft.com/office/drawing/2014/main" id="{69280420-7855-914C-A0FB-E42825BD81B1}"/>
              </a:ext>
            </a:extLst>
          </p:cNvPr>
          <p:cNvSpPr txBox="1"/>
          <p:nvPr/>
        </p:nvSpPr>
        <p:spPr>
          <a:xfrm>
            <a:off x="5629287" y="4532916"/>
            <a:ext cx="5835138" cy="1221168"/>
          </a:xfrm>
          <a:prstGeom prst="rect">
            <a:avLst/>
          </a:prstGeom>
        </p:spPr>
        <p:txBody>
          <a:bodyPr lIns="0" tIns="0" rIns="0" bIns="0" rtlCol="0" anchor="t">
            <a:spAutoFit/>
          </a:bodyPr>
          <a:lstStyle/>
          <a:p>
            <a:pPr>
              <a:lnSpc>
                <a:spcPts val="9349"/>
              </a:lnSpc>
            </a:pPr>
            <a:r>
              <a:rPr lang="en-US" sz="8499" dirty="0">
                <a:solidFill>
                  <a:srgbClr val="F5F5EF"/>
                </a:solidFill>
                <a:latin typeface="HK Grotesk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AE03"/>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EE5703"/>
            </a:solidFill>
          </p:spPr>
        </p:sp>
      </p:grpSp>
      <p:sp>
        <p:nvSpPr>
          <p:cNvPr id="4" name="TextBox 4"/>
          <p:cNvSpPr txBox="1"/>
          <p:nvPr/>
        </p:nvSpPr>
        <p:spPr>
          <a:xfrm>
            <a:off x="10954149" y="3178810"/>
            <a:ext cx="5086974" cy="3872230"/>
          </a:xfrm>
          <a:prstGeom prst="rect">
            <a:avLst/>
          </a:prstGeom>
        </p:spPr>
        <p:txBody>
          <a:bodyPr lIns="0" tIns="0" rIns="0" bIns="0" rtlCol="0" anchor="t">
            <a:spAutoFit/>
          </a:bodyPr>
          <a:lstStyle/>
          <a:p>
            <a:pPr>
              <a:lnSpc>
                <a:spcPts val="3919"/>
              </a:lnSpc>
            </a:pPr>
            <a:r>
              <a:rPr lang="en-US" sz="2800">
                <a:solidFill>
                  <a:srgbClr val="F5F5EF"/>
                </a:solidFill>
                <a:latin typeface="HK Grotesk Medium"/>
              </a:rPr>
              <a:t>Funding: GEMSSTAR R03 (NIA), Paul B. Beeson Award K76 (NIA)</a:t>
            </a:r>
          </a:p>
          <a:p>
            <a:pPr>
              <a:lnSpc>
                <a:spcPts val="3919"/>
              </a:lnSpc>
            </a:pPr>
            <a:endParaRPr lang="en-US" sz="2800">
              <a:solidFill>
                <a:srgbClr val="F5F5EF"/>
              </a:solidFill>
              <a:latin typeface="HK Grotesk Medium"/>
            </a:endParaRPr>
          </a:p>
          <a:p>
            <a:pPr>
              <a:lnSpc>
                <a:spcPts val="3919"/>
              </a:lnSpc>
            </a:pPr>
            <a:r>
              <a:rPr lang="en-US" sz="2800">
                <a:solidFill>
                  <a:srgbClr val="F5F5EF"/>
                </a:solidFill>
                <a:latin typeface="HK Grotesk Medium"/>
              </a:rPr>
              <a:t>Acknowledgements: Dr. Roland Merchant, Prof. Vincent Mor, Prof. Linda Resnik, Prof. Renee Shield, Prof. Kate Guthrie, Sarah Marks</a:t>
            </a:r>
          </a:p>
        </p:txBody>
      </p:sp>
      <p:sp>
        <p:nvSpPr>
          <p:cNvPr id="5" name="TextBox 5"/>
          <p:cNvSpPr txBox="1"/>
          <p:nvPr/>
        </p:nvSpPr>
        <p:spPr>
          <a:xfrm>
            <a:off x="1790700" y="3827543"/>
            <a:ext cx="5196664" cy="2233626"/>
          </a:xfrm>
          <a:prstGeom prst="rect">
            <a:avLst/>
          </a:prstGeom>
        </p:spPr>
        <p:txBody>
          <a:bodyPr lIns="0" tIns="0" rIns="0" bIns="0" rtlCol="0" anchor="t">
            <a:spAutoFit/>
          </a:bodyPr>
          <a:lstStyle/>
          <a:p>
            <a:pPr>
              <a:lnSpc>
                <a:spcPts val="8829"/>
              </a:lnSpc>
            </a:pPr>
            <a:r>
              <a:rPr lang="en-US" sz="8027">
                <a:solidFill>
                  <a:srgbClr val="FFFFFF"/>
                </a:solidFill>
                <a:latin typeface="HK Grotesk Bold"/>
              </a:rPr>
              <a:t>No disclosures</a:t>
            </a:r>
          </a:p>
        </p:txBody>
      </p:sp>
      <p:sp>
        <p:nvSpPr>
          <p:cNvPr id="6" name="TextBox 6"/>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F5F5EF"/>
                </a:solidFill>
                <a:latin typeface="HK Grotesk Medium"/>
              </a:rPr>
              <a:t>03</a:t>
            </a:r>
          </a:p>
        </p:txBody>
      </p:sp>
      <p:sp>
        <p:nvSpPr>
          <p:cNvPr id="7" name="TextBox 7"/>
          <p:cNvSpPr txBox="1"/>
          <p:nvPr/>
        </p:nvSpPr>
        <p:spPr>
          <a:xfrm>
            <a:off x="1401170" y="8860079"/>
            <a:ext cx="6882803" cy="273685"/>
          </a:xfrm>
          <a:prstGeom prst="rect">
            <a:avLst/>
          </a:prstGeom>
        </p:spPr>
        <p:txBody>
          <a:bodyPr lIns="0" tIns="0" rIns="0" bIns="0" rtlCol="0" anchor="t">
            <a:spAutoFit/>
          </a:bodyPr>
          <a:lstStyle/>
          <a:p>
            <a:pPr>
              <a:lnSpc>
                <a:spcPts val="2240"/>
              </a:lnSpc>
              <a:spcBef>
                <a:spcPct val="0"/>
              </a:spcBef>
            </a:pPr>
            <a:r>
              <a:rPr lang="en-US" sz="1600" spc="48">
                <a:solidFill>
                  <a:srgbClr val="000000"/>
                </a:solidFill>
                <a:latin typeface="HK Grotesk Medium"/>
              </a:rPr>
              <a:t>@LIZGOLDBERGMD            ELIZABETH_GOLDBERG@BROWN.EDU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hart, bubble chart&#10;&#10;Description automatically generated">
            <a:extLst>
              <a:ext uri="{FF2B5EF4-FFF2-40B4-BE49-F238E27FC236}">
                <a16:creationId xmlns:a16="http://schemas.microsoft.com/office/drawing/2014/main" id="{1C24DB5F-8BCB-F343-8FB0-4419707D08C6}"/>
              </a:ext>
            </a:extLst>
          </p:cNvPr>
          <p:cNvPicPr>
            <a:picLocks noGrp="1" noChangeAspect="1"/>
          </p:cNvPicPr>
          <p:nvPr>
            <p:ph idx="1"/>
          </p:nvPr>
        </p:nvPicPr>
        <p:blipFill>
          <a:blip r:embed="rId2"/>
          <a:stretch>
            <a:fillRect/>
          </a:stretch>
        </p:blipFill>
        <p:spPr>
          <a:xfrm>
            <a:off x="-50007" y="0"/>
            <a:ext cx="18752343" cy="14064258"/>
          </a:xfrm>
        </p:spPr>
      </p:pic>
    </p:spTree>
    <p:extLst>
      <p:ext uri="{BB962C8B-B14F-4D97-AF65-F5344CB8AC3E}">
        <p14:creationId xmlns:p14="http://schemas.microsoft.com/office/powerpoint/2010/main" val="92450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1603374" y="3919478"/>
            <a:ext cx="5092920" cy="4410945"/>
            <a:chOff x="0" y="0"/>
            <a:chExt cx="6202680" cy="5372100"/>
          </a:xfrm>
        </p:grpSpPr>
        <p:sp>
          <p:nvSpPr>
            <p:cNvPr id="3" name="Freeform 3"/>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F1AE03"/>
            </a:solidFill>
          </p:spPr>
        </p:sp>
      </p:grpSp>
      <p:grpSp>
        <p:nvGrpSpPr>
          <p:cNvPr id="4" name="Group 4"/>
          <p:cNvGrpSpPr/>
          <p:nvPr/>
        </p:nvGrpSpPr>
        <p:grpSpPr>
          <a:xfrm>
            <a:off x="14479718" y="4709142"/>
            <a:ext cx="2779582" cy="2779582"/>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E5703"/>
            </a:solidFill>
          </p:spPr>
        </p:sp>
      </p:grpSp>
      <p:sp>
        <p:nvSpPr>
          <p:cNvPr id="6" name="TextBox 6"/>
          <p:cNvSpPr txBox="1"/>
          <p:nvPr/>
        </p:nvSpPr>
        <p:spPr>
          <a:xfrm>
            <a:off x="1659426" y="1264390"/>
            <a:ext cx="7484574" cy="1205797"/>
          </a:xfrm>
          <a:prstGeom prst="rect">
            <a:avLst/>
          </a:prstGeom>
        </p:spPr>
        <p:txBody>
          <a:bodyPr lIns="0" tIns="0" rIns="0" bIns="0" rtlCol="0" anchor="t">
            <a:spAutoFit/>
          </a:bodyPr>
          <a:lstStyle/>
          <a:p>
            <a:pPr>
              <a:lnSpc>
                <a:spcPts val="9350"/>
              </a:lnSpc>
            </a:pPr>
            <a:r>
              <a:rPr lang="en-US" sz="8500">
                <a:solidFill>
                  <a:srgbClr val="2A6DF7"/>
                </a:solidFill>
                <a:latin typeface="HK Grotesk Bold"/>
              </a:rPr>
              <a:t>GAPcare</a:t>
            </a:r>
          </a:p>
        </p:txBody>
      </p:sp>
      <p:grpSp>
        <p:nvGrpSpPr>
          <p:cNvPr id="7" name="Group 7"/>
          <p:cNvGrpSpPr/>
          <p:nvPr/>
        </p:nvGrpSpPr>
        <p:grpSpPr>
          <a:xfrm>
            <a:off x="1659426" y="6070538"/>
            <a:ext cx="6915727" cy="2633514"/>
            <a:chOff x="0" y="0"/>
            <a:chExt cx="9220970" cy="3511352"/>
          </a:xfrm>
        </p:grpSpPr>
        <p:sp>
          <p:nvSpPr>
            <p:cNvPr id="8" name="TextBox 8"/>
            <p:cNvSpPr txBox="1"/>
            <p:nvPr/>
          </p:nvSpPr>
          <p:spPr>
            <a:xfrm>
              <a:off x="0" y="-38100"/>
              <a:ext cx="9220970" cy="2540329"/>
            </a:xfrm>
            <a:prstGeom prst="rect">
              <a:avLst/>
            </a:prstGeom>
          </p:spPr>
          <p:txBody>
            <a:bodyPr lIns="0" tIns="0" rIns="0" bIns="0" rtlCol="0" anchor="t">
              <a:spAutoFit/>
            </a:bodyPr>
            <a:lstStyle/>
            <a:p>
              <a:pPr>
                <a:lnSpc>
                  <a:spcPts val="3809"/>
                </a:lnSpc>
              </a:pPr>
              <a:r>
                <a:rPr lang="en-US" sz="2930" u="sng" dirty="0">
                  <a:solidFill>
                    <a:srgbClr val="EE5703"/>
                  </a:solidFill>
                  <a:latin typeface="HK Grotesk Medium"/>
                </a:rPr>
                <a:t>Assess the feasibility, acceptability and initial efficacy of an Emergency Department-based fall prevention intervention.</a:t>
              </a:r>
            </a:p>
          </p:txBody>
        </p:sp>
        <p:sp>
          <p:nvSpPr>
            <p:cNvPr id="9" name="TextBox 9"/>
            <p:cNvSpPr txBox="1"/>
            <p:nvPr/>
          </p:nvSpPr>
          <p:spPr>
            <a:xfrm>
              <a:off x="0" y="3105848"/>
              <a:ext cx="9220970" cy="405504"/>
            </a:xfrm>
            <a:prstGeom prst="rect">
              <a:avLst/>
            </a:prstGeom>
          </p:spPr>
          <p:txBody>
            <a:bodyPr lIns="0" tIns="0" rIns="0" bIns="0" rtlCol="0" anchor="t">
              <a:spAutoFit/>
            </a:bodyPr>
            <a:lstStyle/>
            <a:p>
              <a:pPr>
                <a:lnSpc>
                  <a:spcPts val="2467"/>
                </a:lnSpc>
              </a:pPr>
              <a:r>
                <a:rPr lang="en-US" sz="1883">
                  <a:solidFill>
                    <a:srgbClr val="000000"/>
                  </a:solidFill>
                  <a:latin typeface="HK Grotesk Light"/>
                </a:rPr>
                <a:t>GEMSSTAR R03 </a:t>
              </a:r>
            </a:p>
          </p:txBody>
        </p:sp>
      </p:grpSp>
      <p:grpSp>
        <p:nvGrpSpPr>
          <p:cNvPr id="10" name="Group 10"/>
          <p:cNvGrpSpPr/>
          <p:nvPr/>
        </p:nvGrpSpPr>
        <p:grpSpPr>
          <a:xfrm>
            <a:off x="10985681" y="6750823"/>
            <a:ext cx="2882666" cy="2507477"/>
            <a:chOff x="0" y="0"/>
            <a:chExt cx="3843555" cy="3343302"/>
          </a:xfrm>
        </p:grpSpPr>
        <p:pic>
          <p:nvPicPr>
            <p:cNvPr id="11" name="Picture 11"/>
            <p:cNvPicPr>
              <a:picLocks noChangeAspect="1"/>
            </p:cNvPicPr>
            <p:nvPr/>
          </p:nvPicPr>
          <p:blipFill>
            <a:blip r:embed="rId2"/>
            <a:srcRect/>
            <a:stretch>
              <a:fillRect/>
            </a:stretch>
          </p:blipFill>
          <p:spPr>
            <a:xfrm rot="-5400000">
              <a:off x="2223368" y="-121950"/>
              <a:ext cx="1498238" cy="1742137"/>
            </a:xfrm>
            <a:prstGeom prst="rect">
              <a:avLst/>
            </a:prstGeom>
          </p:spPr>
        </p:pic>
        <p:pic>
          <p:nvPicPr>
            <p:cNvPr id="12" name="Picture 12"/>
            <p:cNvPicPr>
              <a:picLocks noChangeAspect="1"/>
            </p:cNvPicPr>
            <p:nvPr/>
          </p:nvPicPr>
          <p:blipFill>
            <a:blip r:embed="rId2"/>
            <a:srcRect/>
            <a:stretch>
              <a:fillRect/>
            </a:stretch>
          </p:blipFill>
          <p:spPr>
            <a:xfrm rot="-5400000">
              <a:off x="2223368" y="1723115"/>
              <a:ext cx="1498238" cy="1742137"/>
            </a:xfrm>
            <a:prstGeom prst="rect">
              <a:avLst/>
            </a:prstGeom>
          </p:spPr>
        </p:pic>
        <p:pic>
          <p:nvPicPr>
            <p:cNvPr id="13" name="Picture 13"/>
            <p:cNvPicPr>
              <a:picLocks noChangeAspect="1"/>
            </p:cNvPicPr>
            <p:nvPr/>
          </p:nvPicPr>
          <p:blipFill>
            <a:blip r:embed="rId2"/>
            <a:srcRect/>
            <a:stretch>
              <a:fillRect/>
            </a:stretch>
          </p:blipFill>
          <p:spPr>
            <a:xfrm rot="-5400000">
              <a:off x="121950" y="-121950"/>
              <a:ext cx="1498238" cy="1742137"/>
            </a:xfrm>
            <a:prstGeom prst="rect">
              <a:avLst/>
            </a:prstGeom>
          </p:spPr>
        </p:pic>
        <p:pic>
          <p:nvPicPr>
            <p:cNvPr id="14" name="Picture 14"/>
            <p:cNvPicPr>
              <a:picLocks noChangeAspect="1"/>
            </p:cNvPicPr>
            <p:nvPr/>
          </p:nvPicPr>
          <p:blipFill>
            <a:blip r:embed="rId2"/>
            <a:srcRect/>
            <a:stretch>
              <a:fillRect/>
            </a:stretch>
          </p:blipFill>
          <p:spPr>
            <a:xfrm rot="-5400000">
              <a:off x="121950" y="1723115"/>
              <a:ext cx="1498238" cy="1742137"/>
            </a:xfrm>
            <a:prstGeom prst="rect">
              <a:avLst/>
            </a:prstGeom>
          </p:spPr>
        </p:pic>
      </p:grpSp>
      <p:sp>
        <p:nvSpPr>
          <p:cNvPr id="15" name="TextBox 15"/>
          <p:cNvSpPr txBox="1"/>
          <p:nvPr/>
        </p:nvSpPr>
        <p:spPr>
          <a:xfrm>
            <a:off x="16704489" y="1076325"/>
            <a:ext cx="554811" cy="284796"/>
          </a:xfrm>
          <a:prstGeom prst="rect">
            <a:avLst/>
          </a:prstGeom>
        </p:spPr>
        <p:txBody>
          <a:bodyPr lIns="0" tIns="0" rIns="0" bIns="0" rtlCol="0" anchor="t">
            <a:spAutoFit/>
          </a:bodyPr>
          <a:lstStyle/>
          <a:p>
            <a:pPr algn="r">
              <a:lnSpc>
                <a:spcPts val="2399"/>
              </a:lnSpc>
            </a:pPr>
            <a:r>
              <a:rPr lang="en-US" sz="2399">
                <a:solidFill>
                  <a:srgbClr val="000000"/>
                </a:solidFill>
                <a:latin typeface="HK Grotesk Medium"/>
              </a:rPr>
              <a:t>04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176A38-303E-9643-8E15-875DA56CA33E}"/>
              </a:ext>
            </a:extLst>
          </p:cNvPr>
          <p:cNvSpPr>
            <a:spLocks noGrp="1"/>
          </p:cNvSpPr>
          <p:nvPr>
            <p:ph type="title"/>
          </p:nvPr>
        </p:nvSpPr>
        <p:spPr/>
        <p:txBody>
          <a:bodyPr/>
          <a:lstStyle/>
          <a:p>
            <a:endParaRPr lang="en-US"/>
          </a:p>
        </p:txBody>
      </p:sp>
      <p:pic>
        <p:nvPicPr>
          <p:cNvPr id="25" name="Content Placeholder 24" descr="Person with Cane">
            <a:extLst>
              <a:ext uri="{FF2B5EF4-FFF2-40B4-BE49-F238E27FC236}">
                <a16:creationId xmlns:a16="http://schemas.microsoft.com/office/drawing/2014/main" id="{C4E89A9A-E91D-1F44-96A8-096D813BF7A2}"/>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307578" y="3985607"/>
            <a:ext cx="1371600" cy="1371600"/>
          </a:xfrm>
        </p:spPr>
      </p:pic>
      <p:sp>
        <p:nvSpPr>
          <p:cNvPr id="8" name="Rectangle 7">
            <a:extLst>
              <a:ext uri="{FF2B5EF4-FFF2-40B4-BE49-F238E27FC236}">
                <a16:creationId xmlns:a16="http://schemas.microsoft.com/office/drawing/2014/main" id="{80B90D02-3266-4544-ACBC-6B0D7EFA8E7F}"/>
              </a:ext>
            </a:extLst>
          </p:cNvPr>
          <p:cNvSpPr/>
          <p:nvPr/>
        </p:nvSpPr>
        <p:spPr>
          <a:xfrm>
            <a:off x="0" y="0"/>
            <a:ext cx="9144000" cy="10287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a:solidFill>
                <a:srgbClr val="5B9BD5">
                  <a:lumMod val="40000"/>
                  <a:lumOff val="60000"/>
                </a:srgbClr>
              </a:solidFill>
              <a:latin typeface="Calibri" panose="020F0502020204030204"/>
            </a:endParaRPr>
          </a:p>
        </p:txBody>
      </p:sp>
      <p:sp>
        <p:nvSpPr>
          <p:cNvPr id="9" name="Rectangle 8">
            <a:extLst>
              <a:ext uri="{FF2B5EF4-FFF2-40B4-BE49-F238E27FC236}">
                <a16:creationId xmlns:a16="http://schemas.microsoft.com/office/drawing/2014/main" id="{9B0E3A7E-CBC6-D841-BB5B-E3ACC9D82FFE}"/>
              </a:ext>
            </a:extLst>
          </p:cNvPr>
          <p:cNvSpPr/>
          <p:nvPr/>
        </p:nvSpPr>
        <p:spPr>
          <a:xfrm>
            <a:off x="9125183" y="-17598"/>
            <a:ext cx="9144000" cy="10287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685800"/>
            <a:endParaRPr lang="en-US" sz="3240">
              <a:solidFill>
                <a:prstClr val="white"/>
              </a:solidFill>
              <a:latin typeface="Calibri" panose="020F0502020204030204"/>
            </a:endParaRPr>
          </a:p>
        </p:txBody>
      </p:sp>
      <p:sp>
        <p:nvSpPr>
          <p:cNvPr id="10" name="TextBox 9">
            <a:extLst>
              <a:ext uri="{FF2B5EF4-FFF2-40B4-BE49-F238E27FC236}">
                <a16:creationId xmlns:a16="http://schemas.microsoft.com/office/drawing/2014/main" id="{9C7EB369-0EAE-5843-BF47-DD8343DD9969}"/>
              </a:ext>
            </a:extLst>
          </p:cNvPr>
          <p:cNvSpPr txBox="1"/>
          <p:nvPr/>
        </p:nvSpPr>
        <p:spPr>
          <a:xfrm>
            <a:off x="993230" y="601834"/>
            <a:ext cx="7094483" cy="2400657"/>
          </a:xfrm>
          <a:prstGeom prst="rect">
            <a:avLst/>
          </a:prstGeom>
          <a:noFill/>
        </p:spPr>
        <p:txBody>
          <a:bodyPr wrap="square" rtlCol="0">
            <a:spAutoFit/>
          </a:bodyPr>
          <a:lstStyle/>
          <a:p>
            <a:pPr algn="ctr" defTabSz="685800"/>
            <a:r>
              <a:rPr lang="en-US" sz="7500" dirty="0">
                <a:solidFill>
                  <a:prstClr val="black"/>
                </a:solidFill>
                <a:latin typeface="Calibri" panose="020F0502020204030204"/>
              </a:rPr>
              <a:t>STUDY POPULATION</a:t>
            </a:r>
          </a:p>
        </p:txBody>
      </p:sp>
      <p:sp>
        <p:nvSpPr>
          <p:cNvPr id="11" name="TextBox 10">
            <a:extLst>
              <a:ext uri="{FF2B5EF4-FFF2-40B4-BE49-F238E27FC236}">
                <a16:creationId xmlns:a16="http://schemas.microsoft.com/office/drawing/2014/main" id="{92F6464F-6244-A84A-B6DE-61F257C38D21}"/>
              </a:ext>
            </a:extLst>
          </p:cNvPr>
          <p:cNvSpPr txBox="1"/>
          <p:nvPr/>
        </p:nvSpPr>
        <p:spPr>
          <a:xfrm>
            <a:off x="9878220" y="663625"/>
            <a:ext cx="7397736" cy="1246495"/>
          </a:xfrm>
          <a:prstGeom prst="rect">
            <a:avLst/>
          </a:prstGeom>
          <a:noFill/>
        </p:spPr>
        <p:txBody>
          <a:bodyPr wrap="square" rtlCol="0">
            <a:spAutoFit/>
          </a:bodyPr>
          <a:lstStyle/>
          <a:p>
            <a:pPr algn="ctr" defTabSz="685800"/>
            <a:r>
              <a:rPr lang="en-US" sz="7500" dirty="0">
                <a:solidFill>
                  <a:prstClr val="black"/>
                </a:solidFill>
                <a:latin typeface="Calibri" panose="020F0502020204030204"/>
              </a:rPr>
              <a:t>INTERVENTION</a:t>
            </a:r>
          </a:p>
        </p:txBody>
      </p:sp>
      <p:sp>
        <p:nvSpPr>
          <p:cNvPr id="12" name="TextBox 11">
            <a:extLst>
              <a:ext uri="{FF2B5EF4-FFF2-40B4-BE49-F238E27FC236}">
                <a16:creationId xmlns:a16="http://schemas.microsoft.com/office/drawing/2014/main" id="{3EE6B112-9CDF-0F4D-8563-B1BB1BC91820}"/>
              </a:ext>
            </a:extLst>
          </p:cNvPr>
          <p:cNvSpPr txBox="1"/>
          <p:nvPr/>
        </p:nvSpPr>
        <p:spPr>
          <a:xfrm>
            <a:off x="1277668" y="8274114"/>
            <a:ext cx="7094483" cy="1569660"/>
          </a:xfrm>
          <a:prstGeom prst="rect">
            <a:avLst/>
          </a:prstGeom>
          <a:noFill/>
        </p:spPr>
        <p:txBody>
          <a:bodyPr wrap="square" rtlCol="0">
            <a:spAutoFit/>
          </a:bodyPr>
          <a:lstStyle/>
          <a:p>
            <a:pPr defTabSz="685800"/>
            <a:r>
              <a:rPr lang="en-US" sz="4800">
                <a:solidFill>
                  <a:prstClr val="black"/>
                </a:solidFill>
                <a:latin typeface="Calibri" panose="020F0502020204030204"/>
              </a:rPr>
              <a:t>Adults 65+ presenting to the ED after a fall</a:t>
            </a:r>
          </a:p>
        </p:txBody>
      </p:sp>
      <p:sp>
        <p:nvSpPr>
          <p:cNvPr id="13" name="Rectangle 12">
            <a:extLst>
              <a:ext uri="{FF2B5EF4-FFF2-40B4-BE49-F238E27FC236}">
                <a16:creationId xmlns:a16="http://schemas.microsoft.com/office/drawing/2014/main" id="{3E9CF980-91E6-FE49-94E0-D9F45CC978B3}"/>
              </a:ext>
            </a:extLst>
          </p:cNvPr>
          <p:cNvSpPr/>
          <p:nvPr/>
        </p:nvSpPr>
        <p:spPr>
          <a:xfrm>
            <a:off x="8390965" y="2527830"/>
            <a:ext cx="1506071" cy="611733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wordArtVert" wrap="square" lIns="137160" tIns="68580" rIns="137160" bIns="68580" numCol="1" spcCol="0" rtlCol="0" fromWordArt="0" anchor="ctr" anchorCtr="0" forceAA="0" compatLnSpc="1">
            <a:prstTxWarp prst="textNoShape">
              <a:avLst/>
            </a:prstTxWarp>
            <a:noAutofit/>
          </a:bodyPr>
          <a:lstStyle/>
          <a:p>
            <a:pPr algn="ctr" defTabSz="685800"/>
            <a:r>
              <a:rPr lang="en-US" sz="2501">
                <a:solidFill>
                  <a:prstClr val="black"/>
                </a:solidFill>
                <a:latin typeface="Calibri" panose="020F0502020204030204"/>
              </a:rPr>
              <a:t>RANDOMIZATION</a:t>
            </a:r>
          </a:p>
        </p:txBody>
      </p:sp>
      <p:cxnSp>
        <p:nvCxnSpPr>
          <p:cNvPr id="17" name="Straight Arrow Connector 16">
            <a:extLst>
              <a:ext uri="{FF2B5EF4-FFF2-40B4-BE49-F238E27FC236}">
                <a16:creationId xmlns:a16="http://schemas.microsoft.com/office/drawing/2014/main" id="{A7DF6A33-7374-1D43-A101-82158D2E13DC}"/>
              </a:ext>
            </a:extLst>
          </p:cNvPr>
          <p:cNvCxnSpPr>
            <a:cxnSpLocks/>
          </p:cNvCxnSpPr>
          <p:nvPr/>
        </p:nvCxnSpPr>
        <p:spPr>
          <a:xfrm>
            <a:off x="9897033" y="4364209"/>
            <a:ext cx="8165586" cy="20171"/>
          </a:xfrm>
          <a:prstGeom prst="straightConnector1">
            <a:avLst/>
          </a:prstGeom>
          <a:ln w="76200">
            <a:prstDash val="sysDash"/>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D627E9C-A327-E64E-BB03-F7B889A65C72}"/>
              </a:ext>
            </a:extLst>
          </p:cNvPr>
          <p:cNvCxnSpPr>
            <a:cxnSpLocks/>
          </p:cNvCxnSpPr>
          <p:nvPr/>
        </p:nvCxnSpPr>
        <p:spPr>
          <a:xfrm flipV="1">
            <a:off x="9897033" y="7859817"/>
            <a:ext cx="8165586" cy="6714"/>
          </a:xfrm>
          <a:prstGeom prst="straightConnector1">
            <a:avLst/>
          </a:prstGeom>
          <a:ln w="76200">
            <a:prstDash val="lgDash"/>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AB051EB-D34A-D34C-8268-C3484ECF9A12}"/>
              </a:ext>
            </a:extLst>
          </p:cNvPr>
          <p:cNvSpPr txBox="1"/>
          <p:nvPr/>
        </p:nvSpPr>
        <p:spPr>
          <a:xfrm>
            <a:off x="10606438" y="3671713"/>
            <a:ext cx="7094483" cy="646331"/>
          </a:xfrm>
          <a:prstGeom prst="rect">
            <a:avLst/>
          </a:prstGeom>
          <a:noFill/>
        </p:spPr>
        <p:txBody>
          <a:bodyPr wrap="square" rtlCol="0">
            <a:spAutoFit/>
          </a:bodyPr>
          <a:lstStyle/>
          <a:p>
            <a:pPr defTabSz="685800"/>
            <a:r>
              <a:rPr lang="en-US" sz="3600">
                <a:solidFill>
                  <a:prstClr val="black"/>
                </a:solidFill>
                <a:latin typeface="Calibri" panose="020F0502020204030204"/>
              </a:rPr>
              <a:t>Home safety brochure (control)</a:t>
            </a:r>
          </a:p>
        </p:txBody>
      </p:sp>
      <p:sp>
        <p:nvSpPr>
          <p:cNvPr id="22" name="TextBox 21">
            <a:extLst>
              <a:ext uri="{FF2B5EF4-FFF2-40B4-BE49-F238E27FC236}">
                <a16:creationId xmlns:a16="http://schemas.microsoft.com/office/drawing/2014/main" id="{23D8D487-4320-FB4D-9D9F-63DB044DDB50}"/>
              </a:ext>
            </a:extLst>
          </p:cNvPr>
          <p:cNvSpPr txBox="1"/>
          <p:nvPr/>
        </p:nvSpPr>
        <p:spPr>
          <a:xfrm>
            <a:off x="10461846" y="7210406"/>
            <a:ext cx="7073118" cy="1200329"/>
          </a:xfrm>
          <a:prstGeom prst="rect">
            <a:avLst/>
          </a:prstGeom>
          <a:noFill/>
        </p:spPr>
        <p:txBody>
          <a:bodyPr wrap="square" rtlCol="0">
            <a:spAutoFit/>
          </a:bodyPr>
          <a:lstStyle/>
          <a:p>
            <a:pPr algn="ctr" defTabSz="685800"/>
            <a:r>
              <a:rPr lang="en-US" sz="3600">
                <a:solidFill>
                  <a:prstClr val="black"/>
                </a:solidFill>
                <a:latin typeface="Calibri" panose="020F0502020204030204"/>
              </a:rPr>
              <a:t>Pharmacist &amp; physical therapist (intervention)</a:t>
            </a:r>
          </a:p>
        </p:txBody>
      </p:sp>
      <p:sp>
        <p:nvSpPr>
          <p:cNvPr id="23" name="TextBox 22">
            <a:extLst>
              <a:ext uri="{FF2B5EF4-FFF2-40B4-BE49-F238E27FC236}">
                <a16:creationId xmlns:a16="http://schemas.microsoft.com/office/drawing/2014/main" id="{FBA074ED-7F01-6649-A604-9BF5180D1395}"/>
              </a:ext>
            </a:extLst>
          </p:cNvPr>
          <p:cNvSpPr txBox="1"/>
          <p:nvPr/>
        </p:nvSpPr>
        <p:spPr>
          <a:xfrm>
            <a:off x="10526458" y="8282549"/>
            <a:ext cx="7094483" cy="1569660"/>
          </a:xfrm>
          <a:prstGeom prst="rect">
            <a:avLst/>
          </a:prstGeom>
          <a:noFill/>
        </p:spPr>
        <p:txBody>
          <a:bodyPr wrap="square" rtlCol="0">
            <a:spAutoFit/>
          </a:bodyPr>
          <a:lstStyle/>
          <a:p>
            <a:pPr defTabSz="685800"/>
            <a:r>
              <a:rPr lang="en-US" sz="4800">
                <a:solidFill>
                  <a:prstClr val="black"/>
                </a:solidFill>
                <a:latin typeface="Calibri" panose="020F0502020204030204"/>
              </a:rPr>
              <a:t>In-ED assessment and 6 month follow-up</a:t>
            </a:r>
          </a:p>
        </p:txBody>
      </p:sp>
      <p:pic>
        <p:nvPicPr>
          <p:cNvPr id="27" name="Graphic 26" descr="Crawl">
            <a:extLst>
              <a:ext uri="{FF2B5EF4-FFF2-40B4-BE49-F238E27FC236}">
                <a16:creationId xmlns:a16="http://schemas.microsoft.com/office/drawing/2014/main" id="{69DA88BA-554C-6C4C-A331-CD2D06B354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80834" y="4069185"/>
            <a:ext cx="4364631" cy="4364631"/>
          </a:xfrm>
          <a:prstGeom prst="rect">
            <a:avLst/>
          </a:prstGeom>
        </p:spPr>
      </p:pic>
      <p:pic>
        <p:nvPicPr>
          <p:cNvPr id="29" name="Graphic 28" descr="House">
            <a:extLst>
              <a:ext uri="{FF2B5EF4-FFF2-40B4-BE49-F238E27FC236}">
                <a16:creationId xmlns:a16="http://schemas.microsoft.com/office/drawing/2014/main" id="{A99D59F1-D98A-DD42-9DA1-83B815D99E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20380" y="3129456"/>
            <a:ext cx="1699827" cy="1699827"/>
          </a:xfrm>
          <a:prstGeom prst="rect">
            <a:avLst/>
          </a:prstGeom>
        </p:spPr>
      </p:pic>
      <p:pic>
        <p:nvPicPr>
          <p:cNvPr id="33" name="Picture 32" descr="A close up of a logo&#10;&#10;Description automatically generated">
            <a:extLst>
              <a:ext uri="{FF2B5EF4-FFF2-40B4-BE49-F238E27FC236}">
                <a16:creationId xmlns:a16="http://schemas.microsoft.com/office/drawing/2014/main" id="{A9D0AC49-B7CE-E447-B4A1-0C4A24F72390}"/>
              </a:ext>
            </a:extLst>
          </p:cNvPr>
          <p:cNvPicPr>
            <a:picLocks noChangeAspect="1"/>
          </p:cNvPicPr>
          <p:nvPr/>
        </p:nvPicPr>
        <p:blipFill rotWithShape="1">
          <a:blip r:embed="rId9">
            <a:extLst>
              <a:ext uri="{28A0092B-C50C-407E-A947-70E740481C1C}">
                <a14:useLocalDpi xmlns:a14="http://schemas.microsoft.com/office/drawing/2010/main"/>
              </a:ext>
            </a:extLst>
          </a:blip>
          <a:srcRect b="12473"/>
          <a:stretch/>
        </p:blipFill>
        <p:spPr>
          <a:xfrm>
            <a:off x="13885480" y="5572972"/>
            <a:ext cx="2182376" cy="1910165"/>
          </a:xfrm>
          <a:prstGeom prst="rect">
            <a:avLst/>
          </a:prstGeom>
        </p:spPr>
      </p:pic>
      <p:pic>
        <p:nvPicPr>
          <p:cNvPr id="35" name="Picture 34" descr="A close up of a logo&#10;&#10;Description automatically generated">
            <a:extLst>
              <a:ext uri="{FF2B5EF4-FFF2-40B4-BE49-F238E27FC236}">
                <a16:creationId xmlns:a16="http://schemas.microsoft.com/office/drawing/2014/main" id="{EC7D6110-6CCA-EE44-867B-EE0C1633BFBB}"/>
              </a:ext>
            </a:extLst>
          </p:cNvPr>
          <p:cNvPicPr>
            <a:picLocks noChangeAspect="1"/>
          </p:cNvPicPr>
          <p:nvPr/>
        </p:nvPicPr>
        <p:blipFill rotWithShape="1">
          <a:blip r:embed="rId10">
            <a:extLst>
              <a:ext uri="{28A0092B-C50C-407E-A947-70E740481C1C}">
                <a14:useLocalDpi xmlns:a14="http://schemas.microsoft.com/office/drawing/2010/main"/>
              </a:ext>
            </a:extLst>
          </a:blip>
          <a:srcRect b="15264"/>
          <a:stretch/>
        </p:blipFill>
        <p:spPr>
          <a:xfrm>
            <a:off x="11138291" y="5475344"/>
            <a:ext cx="2182376" cy="1849235"/>
          </a:xfrm>
          <a:prstGeom prst="rect">
            <a:avLst/>
          </a:prstGeom>
        </p:spPr>
      </p:pic>
      <p:pic>
        <p:nvPicPr>
          <p:cNvPr id="20" name="Graphic 19" descr="Document">
            <a:extLst>
              <a:ext uri="{FF2B5EF4-FFF2-40B4-BE49-F238E27FC236}">
                <a16:creationId xmlns:a16="http://schemas.microsoft.com/office/drawing/2014/main" id="{C6012669-DE74-CF45-8D34-1396F7D027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659206" y="2058628"/>
            <a:ext cx="1717442" cy="1717442"/>
          </a:xfrm>
          <a:prstGeom prst="rect">
            <a:avLst/>
          </a:prstGeom>
        </p:spPr>
      </p:pic>
    </p:spTree>
    <p:extLst>
      <p:ext uri="{BB962C8B-B14F-4D97-AF65-F5344CB8AC3E}">
        <p14:creationId xmlns:p14="http://schemas.microsoft.com/office/powerpoint/2010/main" val="353610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type="sldNum" idx="4294967295"/>
          </p:nvPr>
        </p:nvSpPr>
        <p:spPr>
          <a:xfrm>
            <a:off x="16992600" y="11015663"/>
            <a:ext cx="1295400" cy="1328738"/>
          </a:xfrm>
          <a:prstGeom prst="rect">
            <a:avLst/>
          </a:prstGeom>
          <a:noFill/>
          <a:ln>
            <a:noFill/>
          </a:ln>
        </p:spPr>
        <p:txBody>
          <a:bodyPr vert="horz" wrap="square" lIns="137138" tIns="137138" rIns="137138" bIns="137138" rtlCol="0" anchor="ctr"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828727"/>
            <a:fld id="{00000000-1234-1234-1234-123412341234}" type="slidenum">
              <a:rPr lang="en" sz="3120">
                <a:solidFill>
                  <a:srgbClr val="FFB600"/>
                </a:solidFill>
                <a:latin typeface="Raleway ExtraBold"/>
                <a:ea typeface="Raleway ExtraBold"/>
                <a:cs typeface="Raleway ExtraBold"/>
                <a:sym typeface="Raleway ExtraBold"/>
              </a:rPr>
              <a:pPr defTabSz="1828727"/>
              <a:t>7</a:t>
            </a:fld>
            <a:endParaRPr sz="2801" kern="0">
              <a:solidFill>
                <a:srgbClr val="000000"/>
              </a:solidFill>
              <a:latin typeface="Arial"/>
              <a:cs typeface="Arial"/>
              <a:sym typeface="Arial"/>
            </a:endParaRPr>
          </a:p>
        </p:txBody>
      </p:sp>
      <p:pic>
        <p:nvPicPr>
          <p:cNvPr id="4" name="Picture 3"/>
          <p:cNvPicPr/>
          <p:nvPr/>
        </p:nvPicPr>
        <p:blipFill>
          <a:blip r:embed="rId3"/>
          <a:stretch>
            <a:fillRect/>
          </a:stretch>
        </p:blipFill>
        <p:spPr>
          <a:xfrm>
            <a:off x="347063" y="330200"/>
            <a:ext cx="14040590" cy="6308928"/>
          </a:xfrm>
          <a:prstGeom prst="rect">
            <a:avLst/>
          </a:prstGeom>
        </p:spPr>
      </p:pic>
      <p:pic>
        <p:nvPicPr>
          <p:cNvPr id="5" name="Picture 4"/>
          <p:cNvPicPr>
            <a:picLocks noChangeAspect="1"/>
          </p:cNvPicPr>
          <p:nvPr/>
        </p:nvPicPr>
        <p:blipFill>
          <a:blip r:embed="rId4"/>
          <a:stretch>
            <a:fillRect/>
          </a:stretch>
        </p:blipFill>
        <p:spPr>
          <a:xfrm>
            <a:off x="1306178" y="1456988"/>
            <a:ext cx="17222135" cy="5829300"/>
          </a:xfrm>
          <a:prstGeom prst="rect">
            <a:avLst/>
          </a:prstGeom>
        </p:spPr>
      </p:pic>
      <p:pic>
        <p:nvPicPr>
          <p:cNvPr id="6" name="Picture 5"/>
          <p:cNvPicPr/>
          <p:nvPr/>
        </p:nvPicPr>
        <p:blipFill>
          <a:blip r:embed="rId5"/>
          <a:stretch>
            <a:fillRect/>
          </a:stretch>
        </p:blipFill>
        <p:spPr>
          <a:xfrm>
            <a:off x="2675107" y="2942618"/>
            <a:ext cx="15266231" cy="7014183"/>
          </a:xfrm>
          <a:prstGeom prst="rect">
            <a:avLst/>
          </a:prstGeom>
        </p:spPr>
      </p:pic>
    </p:spTree>
    <p:extLst>
      <p:ext uri="{BB962C8B-B14F-4D97-AF65-F5344CB8AC3E}">
        <p14:creationId xmlns:p14="http://schemas.microsoft.com/office/powerpoint/2010/main" val="203790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6972" y="211458"/>
            <a:ext cx="2743200" cy="1390191"/>
          </a:xfrm>
          <a:prstGeom prst="rect">
            <a:avLst/>
          </a:pr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dirty="0">
                <a:solidFill>
                  <a:prstClr val="black"/>
                </a:solidFill>
                <a:latin typeface="Calibri" panose="020F0502020204030204"/>
              </a:rPr>
              <a:t>Assessed for study eligibility</a:t>
            </a:r>
          </a:p>
          <a:p>
            <a:pPr algn="ctr" defTabSz="685800"/>
            <a:r>
              <a:rPr lang="en-US" sz="2700" dirty="0">
                <a:solidFill>
                  <a:prstClr val="black"/>
                </a:solidFill>
                <a:latin typeface="Calibri" panose="020F0502020204030204"/>
              </a:rPr>
              <a:t>(n=478)</a:t>
            </a:r>
          </a:p>
        </p:txBody>
      </p:sp>
      <p:sp>
        <p:nvSpPr>
          <p:cNvPr id="5" name="Rectangle 4"/>
          <p:cNvSpPr/>
          <p:nvPr/>
        </p:nvSpPr>
        <p:spPr>
          <a:xfrm>
            <a:off x="7776972" y="3955344"/>
            <a:ext cx="2743200" cy="998883"/>
          </a:xfrm>
          <a:prstGeom prst="rect">
            <a:avLst/>
          </a:pr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dirty="0">
                <a:solidFill>
                  <a:prstClr val="black"/>
                </a:solidFill>
                <a:latin typeface="Calibri" panose="020F0502020204030204"/>
              </a:rPr>
              <a:t>Randomized</a:t>
            </a:r>
          </a:p>
          <a:p>
            <a:pPr algn="ctr" defTabSz="685800"/>
            <a:r>
              <a:rPr lang="en-US" sz="2700" dirty="0">
                <a:solidFill>
                  <a:prstClr val="black"/>
                </a:solidFill>
                <a:latin typeface="Calibri" panose="020F0502020204030204"/>
              </a:rPr>
              <a:t>(n=</a:t>
            </a:r>
            <a:r>
              <a:rPr lang="en-US" sz="2501" dirty="0">
                <a:solidFill>
                  <a:prstClr val="black"/>
                </a:solidFill>
                <a:latin typeface="Calibri" panose="020F0502020204030204"/>
              </a:rPr>
              <a:t>110)</a:t>
            </a:r>
            <a:endParaRPr lang="en-US" sz="2700" dirty="0">
              <a:solidFill>
                <a:prstClr val="black"/>
              </a:solidFill>
              <a:latin typeface="Calibri" panose="020F0502020204030204"/>
            </a:endParaRPr>
          </a:p>
        </p:txBody>
      </p:sp>
      <p:sp>
        <p:nvSpPr>
          <p:cNvPr id="6" name="Rectangle 5"/>
          <p:cNvSpPr/>
          <p:nvPr/>
        </p:nvSpPr>
        <p:spPr>
          <a:xfrm>
            <a:off x="7772400" y="5449220"/>
            <a:ext cx="2743200" cy="568965"/>
          </a:xfrm>
          <a:prstGeom prst="rect">
            <a:avLst/>
          </a:pr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dirty="0">
                <a:solidFill>
                  <a:prstClr val="black"/>
                </a:solidFill>
                <a:latin typeface="Calibri" panose="020F0502020204030204"/>
              </a:rPr>
              <a:t>Allocated</a:t>
            </a:r>
          </a:p>
        </p:txBody>
      </p:sp>
      <p:sp>
        <p:nvSpPr>
          <p:cNvPr id="7" name="Rectangle 6"/>
          <p:cNvSpPr/>
          <p:nvPr/>
        </p:nvSpPr>
        <p:spPr>
          <a:xfrm>
            <a:off x="9240398" y="6697368"/>
            <a:ext cx="3922005" cy="998883"/>
          </a:xfrm>
          <a:prstGeom prst="rect">
            <a:avLst/>
          </a:pr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dirty="0">
                <a:solidFill>
                  <a:prstClr val="black"/>
                </a:solidFill>
                <a:latin typeface="Calibri" panose="020F0502020204030204"/>
              </a:rPr>
              <a:t>Usual Care Arm</a:t>
            </a:r>
          </a:p>
          <a:p>
            <a:pPr algn="ctr" defTabSz="685800"/>
            <a:r>
              <a:rPr lang="en-US" sz="2700" dirty="0">
                <a:solidFill>
                  <a:prstClr val="black"/>
                </a:solidFill>
                <a:latin typeface="Calibri" panose="020F0502020204030204"/>
              </a:rPr>
              <a:t>(n=55)</a:t>
            </a:r>
          </a:p>
        </p:txBody>
      </p:sp>
      <p:sp>
        <p:nvSpPr>
          <p:cNvPr id="13" name="Rectangle 12"/>
          <p:cNvSpPr/>
          <p:nvPr/>
        </p:nvSpPr>
        <p:spPr>
          <a:xfrm>
            <a:off x="4932803" y="6697370"/>
            <a:ext cx="4114800" cy="3168386"/>
          </a:xfrm>
          <a:prstGeom prst="rect">
            <a:avLst/>
          </a:pr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dirty="0">
                <a:solidFill>
                  <a:prstClr val="black"/>
                </a:solidFill>
                <a:latin typeface="Calibri" panose="020F0502020204030204"/>
              </a:rPr>
              <a:t>Intervention Arm</a:t>
            </a:r>
          </a:p>
          <a:p>
            <a:pPr algn="ctr" defTabSz="685800"/>
            <a:r>
              <a:rPr lang="en-US" sz="2700" dirty="0">
                <a:solidFill>
                  <a:prstClr val="black"/>
                </a:solidFill>
                <a:latin typeface="Calibri" panose="020F0502020204030204"/>
              </a:rPr>
              <a:t>(n=55)</a:t>
            </a:r>
          </a:p>
          <a:p>
            <a:pPr marL="428609" indent="-428609" defTabSz="685800">
              <a:buFont typeface="Arial" panose="020B0604020202020204" pitchFamily="34" charset="0"/>
              <a:buChar char="•"/>
            </a:pPr>
            <a:r>
              <a:rPr lang="en-US" sz="2700" dirty="0">
                <a:solidFill>
                  <a:prstClr val="black"/>
                </a:solidFill>
                <a:latin typeface="Calibri" panose="020F0502020204030204"/>
              </a:rPr>
              <a:t>Received pharmacy intervention (n=54)</a:t>
            </a:r>
          </a:p>
          <a:p>
            <a:pPr marL="428609" indent="-428609" defTabSz="685800">
              <a:buFont typeface="Arial" panose="020B0604020202020204" pitchFamily="34" charset="0"/>
              <a:buChar char="•"/>
            </a:pPr>
            <a:r>
              <a:rPr lang="en-US" sz="2700" dirty="0">
                <a:solidFill>
                  <a:prstClr val="black"/>
                </a:solidFill>
                <a:latin typeface="Calibri" panose="020F0502020204030204"/>
              </a:rPr>
              <a:t>Received PT intervention (n=46) </a:t>
            </a:r>
          </a:p>
        </p:txBody>
      </p:sp>
      <p:sp>
        <p:nvSpPr>
          <p:cNvPr id="17" name="TextBox 16"/>
          <p:cNvSpPr txBox="1"/>
          <p:nvPr/>
        </p:nvSpPr>
        <p:spPr>
          <a:xfrm>
            <a:off x="11876327" y="1179329"/>
            <a:ext cx="5783025" cy="1938992"/>
          </a:xfrm>
          <a:prstGeom prst="rect">
            <a:avLst/>
          </a:prstGeom>
          <a:noFill/>
        </p:spPr>
        <p:txBody>
          <a:bodyPr wrap="square" rtlCol="0">
            <a:spAutoFit/>
          </a:bodyPr>
          <a:lstStyle/>
          <a:p>
            <a:pPr defTabSz="685800"/>
            <a:r>
              <a:rPr lang="en-US" sz="2400" u="sng" dirty="0">
                <a:solidFill>
                  <a:srgbClr val="44546A">
                    <a:lumMod val="75000"/>
                  </a:srgbClr>
                </a:solidFill>
                <a:latin typeface="Calibri" panose="020F0502020204030204"/>
              </a:rPr>
              <a:t>Ineligible (</a:t>
            </a:r>
            <a:r>
              <a:rPr lang="en-US" sz="2400" i="1" u="sng" dirty="0">
                <a:solidFill>
                  <a:srgbClr val="44546A">
                    <a:lumMod val="75000"/>
                  </a:srgbClr>
                </a:solidFill>
                <a:latin typeface="Calibri" panose="020F0502020204030204"/>
              </a:rPr>
              <a:t>n=194</a:t>
            </a:r>
            <a:r>
              <a:rPr lang="en-US" sz="2400" u="sng" dirty="0">
                <a:solidFill>
                  <a:srgbClr val="44546A">
                    <a:lumMod val="75000"/>
                  </a:srgbClr>
                </a:solidFill>
                <a:latin typeface="Calibri" panose="020F0502020204030204"/>
              </a:rPr>
              <a:t>)</a:t>
            </a:r>
          </a:p>
          <a:p>
            <a:pPr marL="428576" indent="-428576" defTabSz="685800">
              <a:buFont typeface="Arial" panose="020B0604020202020204" pitchFamily="34" charset="0"/>
              <a:buChar char="•"/>
            </a:pPr>
            <a:r>
              <a:rPr lang="en-US" sz="2400" dirty="0">
                <a:solidFill>
                  <a:srgbClr val="44546A">
                    <a:lumMod val="75000"/>
                  </a:srgbClr>
                </a:solidFill>
                <a:latin typeface="Calibri" panose="020F0502020204030204"/>
              </a:rPr>
              <a:t>Admitted to the hospital (n=127)</a:t>
            </a:r>
          </a:p>
          <a:p>
            <a:pPr marL="428576" indent="-428576" defTabSz="685800">
              <a:buFont typeface="Arial" panose="020B0604020202020204" pitchFamily="34" charset="0"/>
              <a:buChar char="•"/>
            </a:pPr>
            <a:r>
              <a:rPr lang="en-US" sz="2400" dirty="0">
                <a:solidFill>
                  <a:srgbClr val="44546A">
                    <a:lumMod val="75000"/>
                  </a:srgbClr>
                </a:solidFill>
                <a:latin typeface="Calibri" panose="020F0502020204030204"/>
              </a:rPr>
              <a:t>Resident at skilled nursing facility (n=22)</a:t>
            </a:r>
          </a:p>
          <a:p>
            <a:pPr marL="428576" indent="-428576" defTabSz="685800">
              <a:buFont typeface="Arial" panose="020B0604020202020204" pitchFamily="34" charset="0"/>
              <a:buChar char="•"/>
            </a:pPr>
            <a:r>
              <a:rPr lang="en-US" sz="2400" dirty="0">
                <a:solidFill>
                  <a:srgbClr val="44546A">
                    <a:lumMod val="75000"/>
                  </a:srgbClr>
                </a:solidFill>
                <a:latin typeface="Calibri" panose="020F0502020204030204"/>
              </a:rPr>
              <a:t>Altered Mental Status/Intoxicated (n=21)</a:t>
            </a:r>
          </a:p>
          <a:p>
            <a:pPr marL="428576" indent="-428576" defTabSz="685800">
              <a:buFont typeface="Arial" panose="020B0604020202020204" pitchFamily="34" charset="0"/>
              <a:buChar char="•"/>
            </a:pPr>
            <a:r>
              <a:rPr lang="en-US" sz="2400" dirty="0">
                <a:solidFill>
                  <a:srgbClr val="44546A">
                    <a:lumMod val="75000"/>
                  </a:srgbClr>
                </a:solidFill>
                <a:latin typeface="Calibri" panose="020F0502020204030204"/>
              </a:rPr>
              <a:t>Other (n=43)</a:t>
            </a:r>
            <a:endParaRPr lang="en-US" sz="2700" dirty="0">
              <a:solidFill>
                <a:srgbClr val="44546A">
                  <a:lumMod val="75000"/>
                </a:srgbClr>
              </a:solidFill>
              <a:latin typeface="Calibri" panose="020F0502020204030204"/>
            </a:endParaRPr>
          </a:p>
        </p:txBody>
      </p:sp>
      <p:sp>
        <p:nvSpPr>
          <p:cNvPr id="18" name="TextBox 17"/>
          <p:cNvSpPr txBox="1"/>
          <p:nvPr/>
        </p:nvSpPr>
        <p:spPr>
          <a:xfrm>
            <a:off x="11882629" y="3844011"/>
            <a:ext cx="5550824" cy="1938992"/>
          </a:xfrm>
          <a:prstGeom prst="rect">
            <a:avLst/>
          </a:prstGeom>
          <a:noFill/>
        </p:spPr>
        <p:txBody>
          <a:bodyPr wrap="square" rtlCol="0">
            <a:spAutoFit/>
          </a:bodyPr>
          <a:lstStyle/>
          <a:p>
            <a:pPr defTabSz="685800"/>
            <a:r>
              <a:rPr lang="en-US" sz="2400" u="sng" dirty="0">
                <a:solidFill>
                  <a:srgbClr val="44546A">
                    <a:lumMod val="75000"/>
                  </a:srgbClr>
                </a:solidFill>
                <a:latin typeface="Calibri" panose="020F0502020204030204"/>
              </a:rPr>
              <a:t>Declined Enrollment (</a:t>
            </a:r>
            <a:r>
              <a:rPr lang="en-US" sz="2400" i="1" u="sng" dirty="0">
                <a:solidFill>
                  <a:srgbClr val="44546A">
                    <a:lumMod val="75000"/>
                  </a:srgbClr>
                </a:solidFill>
                <a:latin typeface="Calibri" panose="020F0502020204030204"/>
              </a:rPr>
              <a:t>n=174</a:t>
            </a:r>
            <a:r>
              <a:rPr lang="en-US" sz="2400" u="sng" dirty="0">
                <a:solidFill>
                  <a:srgbClr val="44546A">
                    <a:lumMod val="75000"/>
                  </a:srgbClr>
                </a:solidFill>
                <a:latin typeface="Calibri" panose="020F0502020204030204"/>
              </a:rPr>
              <a:t>)</a:t>
            </a:r>
          </a:p>
          <a:p>
            <a:pPr marL="428576" indent="-428576" defTabSz="685800">
              <a:buFont typeface="Arial" panose="020B0604020202020204" pitchFamily="34" charset="0"/>
              <a:buChar char="•"/>
            </a:pPr>
            <a:r>
              <a:rPr lang="en-US" sz="2400" dirty="0">
                <a:solidFill>
                  <a:srgbClr val="44546A">
                    <a:lumMod val="75000"/>
                  </a:srgbClr>
                </a:solidFill>
                <a:latin typeface="Calibri" panose="020F0502020204030204"/>
              </a:rPr>
              <a:t>Declined evaluation (n=88)</a:t>
            </a:r>
          </a:p>
          <a:p>
            <a:pPr marL="428576" indent="-428576" defTabSz="685800">
              <a:buFont typeface="Arial" panose="020B0604020202020204" pitchFamily="34" charset="0"/>
              <a:buChar char="•"/>
            </a:pPr>
            <a:r>
              <a:rPr lang="en-US" sz="2400" dirty="0">
                <a:solidFill>
                  <a:srgbClr val="44546A">
                    <a:lumMod val="75000"/>
                  </a:srgbClr>
                </a:solidFill>
                <a:latin typeface="Calibri" panose="020F0502020204030204"/>
              </a:rPr>
              <a:t>Did not think falls are a problem (n=42)</a:t>
            </a:r>
          </a:p>
          <a:p>
            <a:pPr marL="428576" indent="-428576" defTabSz="685800">
              <a:buFont typeface="Arial" panose="020B0604020202020204" pitchFamily="34" charset="0"/>
              <a:buChar char="•"/>
            </a:pPr>
            <a:r>
              <a:rPr lang="en-US" sz="2400" dirty="0">
                <a:solidFill>
                  <a:srgbClr val="44546A">
                    <a:lumMod val="75000"/>
                  </a:srgbClr>
                </a:solidFill>
                <a:latin typeface="Calibri" panose="020F0502020204030204"/>
              </a:rPr>
              <a:t>Family member present (n=27)</a:t>
            </a:r>
          </a:p>
          <a:p>
            <a:pPr marL="428576" indent="-428576" defTabSz="685800">
              <a:buFont typeface="Arial" panose="020B0604020202020204" pitchFamily="34" charset="0"/>
              <a:buChar char="•"/>
            </a:pPr>
            <a:r>
              <a:rPr lang="en-US" sz="2400" dirty="0">
                <a:solidFill>
                  <a:srgbClr val="44546A">
                    <a:lumMod val="75000"/>
                  </a:srgbClr>
                </a:solidFill>
                <a:latin typeface="Calibri" panose="020F0502020204030204"/>
              </a:rPr>
              <a:t>Other (n=119)</a:t>
            </a:r>
          </a:p>
        </p:txBody>
      </p:sp>
      <p:cxnSp>
        <p:nvCxnSpPr>
          <p:cNvPr id="20" name="Straight Arrow Connector 19"/>
          <p:cNvCxnSpPr>
            <a:cxnSpLocks/>
            <a:stCxn id="4" idx="2"/>
            <a:endCxn id="5" idx="0"/>
          </p:cNvCxnSpPr>
          <p:nvPr/>
        </p:nvCxnSpPr>
        <p:spPr>
          <a:xfrm>
            <a:off x="9148572" y="1601649"/>
            <a:ext cx="0" cy="23536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5" idx="2"/>
            <a:endCxn id="6" idx="0"/>
          </p:cNvCxnSpPr>
          <p:nvPr/>
        </p:nvCxnSpPr>
        <p:spPr>
          <a:xfrm flipH="1">
            <a:off x="9144000" y="4954228"/>
            <a:ext cx="4572" cy="4949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6" idx="2"/>
            <a:endCxn id="13" idx="0"/>
          </p:cNvCxnSpPr>
          <p:nvPr/>
        </p:nvCxnSpPr>
        <p:spPr>
          <a:xfrm flipH="1">
            <a:off x="6990203" y="6018185"/>
            <a:ext cx="2153798" cy="6791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6" idx="2"/>
            <a:endCxn id="7" idx="0"/>
          </p:cNvCxnSpPr>
          <p:nvPr/>
        </p:nvCxnSpPr>
        <p:spPr>
          <a:xfrm>
            <a:off x="9144000" y="6018187"/>
            <a:ext cx="2057400" cy="6791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9144000" y="2597380"/>
            <a:ext cx="2743200" cy="6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itle 7">
            <a:extLst>
              <a:ext uri="{FF2B5EF4-FFF2-40B4-BE49-F238E27FC236}">
                <a16:creationId xmlns:a16="http://schemas.microsoft.com/office/drawing/2014/main" id="{9AFA9BE4-2605-A34B-99AD-0897479DAC7A}"/>
              </a:ext>
            </a:extLst>
          </p:cNvPr>
          <p:cNvSpPr>
            <a:spLocks noGrp="1"/>
          </p:cNvSpPr>
          <p:nvPr>
            <p:ph type="title" idx="4294967295"/>
          </p:nvPr>
        </p:nvSpPr>
        <p:spPr>
          <a:xfrm>
            <a:off x="818003" y="376271"/>
            <a:ext cx="16459200" cy="1314450"/>
          </a:xfrm>
        </p:spPr>
        <p:txBody>
          <a:bodyPr/>
          <a:lstStyle/>
          <a:p>
            <a:r>
              <a:rPr lang="en-US" dirty="0">
                <a:latin typeface="Grotesque" panose="020F0502020204030204" pitchFamily="34" charset="0"/>
                <a:cs typeface="Grotesque" panose="020F0502020204030204" pitchFamily="34" charset="0"/>
              </a:rPr>
              <a:t>Enrollment</a:t>
            </a:r>
          </a:p>
        </p:txBody>
      </p:sp>
    </p:spTree>
    <p:extLst>
      <p:ext uri="{BB962C8B-B14F-4D97-AF65-F5344CB8AC3E}">
        <p14:creationId xmlns:p14="http://schemas.microsoft.com/office/powerpoint/2010/main" val="20363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7E4BF-ED59-40CD-AD5E-F2339EA26FB8}"/>
              </a:ext>
            </a:extLst>
          </p:cNvPr>
          <p:cNvSpPr>
            <a:spLocks noGrp="1"/>
          </p:cNvSpPr>
          <p:nvPr>
            <p:ph type="title"/>
          </p:nvPr>
        </p:nvSpPr>
        <p:spPr>
          <a:xfrm>
            <a:off x="2078831" y="229649"/>
            <a:ext cx="15773400" cy="1186244"/>
          </a:xfrm>
        </p:spPr>
        <p:txBody>
          <a:bodyPr/>
          <a:lstStyle/>
          <a:p>
            <a:r>
              <a:rPr lang="en-US" i="0" dirty="0">
                <a:latin typeface="Grotesque" panose="020B0504020202020204" pitchFamily="34" charset="0"/>
              </a:rPr>
              <a:t>Demographics &amp; Measures by Arm</a:t>
            </a:r>
          </a:p>
        </p:txBody>
      </p:sp>
      <p:graphicFrame>
        <p:nvGraphicFramePr>
          <p:cNvPr id="4" name="Table 3"/>
          <p:cNvGraphicFramePr>
            <a:graphicFrameLocks noGrp="1"/>
          </p:cNvGraphicFramePr>
          <p:nvPr/>
        </p:nvGraphicFramePr>
        <p:xfrm>
          <a:off x="2078831" y="1415892"/>
          <a:ext cx="14130338" cy="8686800"/>
        </p:xfrm>
        <a:graphic>
          <a:graphicData uri="http://schemas.openxmlformats.org/drawingml/2006/table">
            <a:tbl>
              <a:tblPr firstRow="1" bandRow="1">
                <a:tableStyleId>{7DF18680-E054-41AD-8BC1-D1AEF772440D}</a:tableStyleId>
              </a:tblPr>
              <a:tblGrid>
                <a:gridCol w="5356473">
                  <a:extLst>
                    <a:ext uri="{9D8B030D-6E8A-4147-A177-3AD203B41FA5}">
                      <a16:colId xmlns:a16="http://schemas.microsoft.com/office/drawing/2014/main" val="2092016860"/>
                    </a:ext>
                  </a:extLst>
                </a:gridCol>
                <a:gridCol w="4447946">
                  <a:extLst>
                    <a:ext uri="{9D8B030D-6E8A-4147-A177-3AD203B41FA5}">
                      <a16:colId xmlns:a16="http://schemas.microsoft.com/office/drawing/2014/main" val="3360963594"/>
                    </a:ext>
                  </a:extLst>
                </a:gridCol>
                <a:gridCol w="4325919">
                  <a:extLst>
                    <a:ext uri="{9D8B030D-6E8A-4147-A177-3AD203B41FA5}">
                      <a16:colId xmlns:a16="http://schemas.microsoft.com/office/drawing/2014/main" val="100903040"/>
                    </a:ext>
                  </a:extLst>
                </a:gridCol>
              </a:tblGrid>
              <a:tr h="1417320">
                <a:tc>
                  <a:txBody>
                    <a:bodyPr/>
                    <a:lstStyle/>
                    <a:p>
                      <a:endParaRPr lang="en-US" sz="4200" dirty="0"/>
                    </a:p>
                  </a:txBody>
                  <a:tcPr marL="137160" marR="137160" marT="68580" marB="68580"/>
                </a:tc>
                <a:tc>
                  <a:txBody>
                    <a:bodyPr/>
                    <a:lstStyle/>
                    <a:p>
                      <a:pPr algn="ctr"/>
                      <a:r>
                        <a:rPr lang="en-US" sz="4200" dirty="0"/>
                        <a:t>Control (n=55)</a:t>
                      </a:r>
                    </a:p>
                  </a:txBody>
                  <a:tcPr marL="137160" marR="137160" marT="68580" marB="68580" anchor="b"/>
                </a:tc>
                <a:tc>
                  <a:txBody>
                    <a:bodyPr/>
                    <a:lstStyle/>
                    <a:p>
                      <a:pPr algn="ctr"/>
                      <a:r>
                        <a:rPr lang="en-US" sz="4200" dirty="0"/>
                        <a:t>Intervention (n=55) </a:t>
                      </a:r>
                    </a:p>
                  </a:txBody>
                  <a:tcPr marL="137160" marR="137160" marT="68580" marB="68580" anchor="b"/>
                </a:tc>
                <a:extLst>
                  <a:ext uri="{0D108BD9-81ED-4DB2-BD59-A6C34878D82A}">
                    <a16:rowId xmlns:a16="http://schemas.microsoft.com/office/drawing/2014/main" val="931895800"/>
                  </a:ext>
                </a:extLst>
              </a:tr>
              <a:tr h="777240">
                <a:tc>
                  <a:txBody>
                    <a:bodyPr/>
                    <a:lstStyle/>
                    <a:p>
                      <a:r>
                        <a:rPr lang="en-US" sz="4200" b="1" dirty="0"/>
                        <a:t>Age,</a:t>
                      </a:r>
                      <a:r>
                        <a:rPr lang="en-US" sz="4200" dirty="0"/>
                        <a:t> median (IQR)</a:t>
                      </a:r>
                    </a:p>
                  </a:txBody>
                  <a:tcPr marL="137160" marR="137160" marT="68580" marB="68580"/>
                </a:tc>
                <a:tc>
                  <a:txBody>
                    <a:bodyPr/>
                    <a:lstStyle/>
                    <a:p>
                      <a:pPr algn="ctr"/>
                      <a:r>
                        <a:rPr lang="en-US" sz="4200" dirty="0"/>
                        <a:t>78 (74,</a:t>
                      </a:r>
                      <a:r>
                        <a:rPr lang="en-US" sz="4200" baseline="0" dirty="0"/>
                        <a:t> 88</a:t>
                      </a:r>
                      <a:r>
                        <a:rPr lang="en-US" sz="4200" dirty="0"/>
                        <a:t>)</a:t>
                      </a:r>
                    </a:p>
                  </a:txBody>
                  <a:tcPr marL="137160" marR="137160" marT="68580" marB="68580"/>
                </a:tc>
                <a:tc>
                  <a:txBody>
                    <a:bodyPr/>
                    <a:lstStyle/>
                    <a:p>
                      <a:pPr algn="ctr"/>
                      <a:r>
                        <a:rPr lang="en-US" sz="4200" dirty="0"/>
                        <a:t>82 (76,</a:t>
                      </a:r>
                      <a:r>
                        <a:rPr lang="en-US" sz="4200" baseline="0" dirty="0"/>
                        <a:t> 90</a:t>
                      </a:r>
                      <a:r>
                        <a:rPr lang="en-US" sz="4200" dirty="0"/>
                        <a:t>)</a:t>
                      </a:r>
                    </a:p>
                  </a:txBody>
                  <a:tcPr marL="137160" marR="137160" marT="68580" marB="68580"/>
                </a:tc>
                <a:extLst>
                  <a:ext uri="{0D108BD9-81ED-4DB2-BD59-A6C34878D82A}">
                    <a16:rowId xmlns:a16="http://schemas.microsoft.com/office/drawing/2014/main" val="2882483505"/>
                  </a:ext>
                </a:extLst>
              </a:tr>
              <a:tr h="777240">
                <a:tc>
                  <a:txBody>
                    <a:bodyPr/>
                    <a:lstStyle/>
                    <a:p>
                      <a:r>
                        <a:rPr lang="en-US" sz="4200" b="1" dirty="0"/>
                        <a:t>Female, </a:t>
                      </a:r>
                      <a:r>
                        <a:rPr lang="en-US" sz="4200" dirty="0"/>
                        <a:t>n(%)</a:t>
                      </a:r>
                    </a:p>
                  </a:txBody>
                  <a:tcPr marL="137160" marR="137160" marT="68580" marB="68580"/>
                </a:tc>
                <a:tc>
                  <a:txBody>
                    <a:bodyPr/>
                    <a:lstStyle/>
                    <a:p>
                      <a:pPr algn="ctr"/>
                      <a:r>
                        <a:rPr lang="en-US" sz="4200" dirty="0"/>
                        <a:t>37 (67.3)</a:t>
                      </a:r>
                    </a:p>
                  </a:txBody>
                  <a:tcPr marL="137160" marR="137160" marT="68580" marB="68580"/>
                </a:tc>
                <a:tc>
                  <a:txBody>
                    <a:bodyPr/>
                    <a:lstStyle/>
                    <a:p>
                      <a:pPr algn="ctr"/>
                      <a:r>
                        <a:rPr lang="en-US" sz="4200" dirty="0"/>
                        <a:t>37 (67.3)</a:t>
                      </a:r>
                    </a:p>
                  </a:txBody>
                  <a:tcPr marL="137160" marR="137160" marT="68580" marB="68580"/>
                </a:tc>
                <a:extLst>
                  <a:ext uri="{0D108BD9-81ED-4DB2-BD59-A6C34878D82A}">
                    <a16:rowId xmlns:a16="http://schemas.microsoft.com/office/drawing/2014/main" val="2371506240"/>
                  </a:ext>
                </a:extLst>
              </a:tr>
              <a:tr h="777240">
                <a:tc>
                  <a:txBody>
                    <a:bodyPr/>
                    <a:lstStyle/>
                    <a:p>
                      <a:r>
                        <a:rPr lang="en-US" sz="4200" b="1" dirty="0"/>
                        <a:t>White,</a:t>
                      </a:r>
                      <a:r>
                        <a:rPr lang="en-US" sz="4200" dirty="0"/>
                        <a:t> n(%)</a:t>
                      </a:r>
                    </a:p>
                  </a:txBody>
                  <a:tcPr marL="137160" marR="137160" marT="68580" marB="68580"/>
                </a:tc>
                <a:tc>
                  <a:txBody>
                    <a:bodyPr/>
                    <a:lstStyle/>
                    <a:p>
                      <a:pPr algn="ctr"/>
                      <a:r>
                        <a:rPr lang="en-US" sz="4200" dirty="0"/>
                        <a:t>53 (96.4)</a:t>
                      </a:r>
                    </a:p>
                  </a:txBody>
                  <a:tcPr marL="137160" marR="137160" marT="68580" marB="68580"/>
                </a:tc>
                <a:tc>
                  <a:txBody>
                    <a:bodyPr/>
                    <a:lstStyle/>
                    <a:p>
                      <a:pPr algn="ctr"/>
                      <a:r>
                        <a:rPr lang="en-US" sz="4200" dirty="0"/>
                        <a:t>51 (92.7)</a:t>
                      </a:r>
                    </a:p>
                  </a:txBody>
                  <a:tcPr marL="137160" marR="137160" marT="68580" marB="68580"/>
                </a:tc>
                <a:extLst>
                  <a:ext uri="{0D108BD9-81ED-4DB2-BD59-A6C34878D82A}">
                    <a16:rowId xmlns:a16="http://schemas.microsoft.com/office/drawing/2014/main" val="2661964920"/>
                  </a:ext>
                </a:extLst>
              </a:tr>
              <a:tr h="2034540">
                <a:tc>
                  <a:txBody>
                    <a:bodyPr/>
                    <a:lstStyle/>
                    <a:p>
                      <a:r>
                        <a:rPr lang="en-US" sz="4200" b="1" dirty="0"/>
                        <a:t>Cognitively impaired </a:t>
                      </a:r>
                      <a:r>
                        <a:rPr lang="en-US" sz="4200" b="0" dirty="0"/>
                        <a:t>(SIS) </a:t>
                      </a:r>
                      <a:endParaRPr lang="en-US" sz="4200" b="0" baseline="30000" dirty="0"/>
                    </a:p>
                    <a:p>
                      <a:r>
                        <a:rPr lang="en-US" sz="4200" b="0" baseline="0" dirty="0"/>
                        <a:t>n (%)</a:t>
                      </a:r>
                    </a:p>
                  </a:txBody>
                  <a:tcPr marL="114300" marR="114300" marT="57150" marB="57150"/>
                </a:tc>
                <a:tc>
                  <a:txBody>
                    <a:bodyPr/>
                    <a:lstStyle/>
                    <a:p>
                      <a:pPr algn="ctr"/>
                      <a:r>
                        <a:rPr lang="en-US" sz="4200" dirty="0"/>
                        <a:t>8 (14.5)</a:t>
                      </a:r>
                    </a:p>
                  </a:txBody>
                  <a:tcPr marL="114300" marR="114300" marT="57150" marB="57150"/>
                </a:tc>
                <a:tc>
                  <a:txBody>
                    <a:bodyPr/>
                    <a:lstStyle/>
                    <a:p>
                      <a:pPr algn="ctr"/>
                      <a:r>
                        <a:rPr lang="en-US" sz="4200" dirty="0"/>
                        <a:t>10 (19.1)</a:t>
                      </a:r>
                    </a:p>
                  </a:txBody>
                  <a:tcPr marL="114300" marR="114300" marT="57150" marB="57150"/>
                </a:tc>
                <a:extLst>
                  <a:ext uri="{0D108BD9-81ED-4DB2-BD59-A6C34878D82A}">
                    <a16:rowId xmlns:a16="http://schemas.microsoft.com/office/drawing/2014/main" val="1157415131"/>
                  </a:ext>
                </a:extLst>
              </a:tr>
              <a:tr h="1394460">
                <a:tc>
                  <a:txBody>
                    <a:bodyPr/>
                    <a:lstStyle/>
                    <a:p>
                      <a:r>
                        <a:rPr lang="en-US" sz="4200" b="1" dirty="0"/>
                        <a:t>Function</a:t>
                      </a:r>
                      <a:r>
                        <a:rPr lang="en-US" sz="4200" dirty="0"/>
                        <a:t> (Barthel ADL) median (IQR)</a:t>
                      </a:r>
                    </a:p>
                  </a:txBody>
                  <a:tcPr marL="114300" marR="114300" marT="57150" marB="57150"/>
                </a:tc>
                <a:tc>
                  <a:txBody>
                    <a:bodyPr/>
                    <a:lstStyle/>
                    <a:p>
                      <a:pPr marL="0" marR="0" algn="ctr" defTabSz="1097280" rtl="0" eaLnBrk="1" latinLnBrk="0" hangingPunct="1">
                        <a:spcBef>
                          <a:spcPts val="0"/>
                        </a:spcBef>
                        <a:spcAft>
                          <a:spcPts val="0"/>
                        </a:spcAft>
                      </a:pPr>
                      <a:r>
                        <a:rPr lang="en-US" sz="4200" kern="1200" dirty="0">
                          <a:solidFill>
                            <a:schemeClr val="dk1"/>
                          </a:solidFill>
                        </a:rPr>
                        <a:t>18 (16, 20)</a:t>
                      </a:r>
                      <a:endParaRPr lang="en-US" sz="4200" kern="1200" dirty="0">
                        <a:solidFill>
                          <a:schemeClr val="dk1"/>
                        </a:solidFill>
                        <a:latin typeface="+mn-lt"/>
                        <a:ea typeface="+mn-ea"/>
                        <a:cs typeface="+mn-cs"/>
                      </a:endParaRPr>
                    </a:p>
                  </a:txBody>
                  <a:tcPr marL="34131" marR="34131" marT="0" marB="0"/>
                </a:tc>
                <a:tc>
                  <a:txBody>
                    <a:bodyPr/>
                    <a:lstStyle/>
                    <a:p>
                      <a:pPr marL="0" marR="0" algn="ctr" defTabSz="1097280" rtl="0" eaLnBrk="1" latinLnBrk="0" hangingPunct="1">
                        <a:spcBef>
                          <a:spcPts val="0"/>
                        </a:spcBef>
                        <a:spcAft>
                          <a:spcPts val="0"/>
                        </a:spcAft>
                      </a:pPr>
                      <a:r>
                        <a:rPr lang="en-US" sz="4200" kern="1200" dirty="0">
                          <a:solidFill>
                            <a:schemeClr val="dk1"/>
                          </a:solidFill>
                        </a:rPr>
                        <a:t>18 (15,</a:t>
                      </a:r>
                      <a:r>
                        <a:rPr lang="en-US" sz="4200" kern="1200" baseline="0" dirty="0">
                          <a:solidFill>
                            <a:schemeClr val="dk1"/>
                          </a:solidFill>
                        </a:rPr>
                        <a:t> </a:t>
                      </a:r>
                      <a:r>
                        <a:rPr lang="en-US" sz="4200" kern="1200" dirty="0">
                          <a:solidFill>
                            <a:schemeClr val="dk1"/>
                          </a:solidFill>
                        </a:rPr>
                        <a:t>20)</a:t>
                      </a:r>
                      <a:endParaRPr lang="en-US" sz="4200" kern="1200" dirty="0">
                        <a:solidFill>
                          <a:schemeClr val="dk1"/>
                        </a:solidFill>
                        <a:latin typeface="+mn-lt"/>
                        <a:ea typeface="+mn-ea"/>
                        <a:cs typeface="+mn-cs"/>
                      </a:endParaRPr>
                    </a:p>
                  </a:txBody>
                  <a:tcPr marL="34131" marR="34131" marT="0" marB="0"/>
                </a:tc>
                <a:extLst>
                  <a:ext uri="{0D108BD9-81ED-4DB2-BD59-A6C34878D82A}">
                    <a16:rowId xmlns:a16="http://schemas.microsoft.com/office/drawing/2014/main" val="2064254010"/>
                  </a:ext>
                </a:extLst>
              </a:tr>
              <a:tr h="754380">
                <a:tc>
                  <a:txBody>
                    <a:bodyPr/>
                    <a:lstStyle/>
                    <a:p>
                      <a:r>
                        <a:rPr lang="en-US" sz="4200" b="1" dirty="0"/>
                        <a:t>Lives alone, </a:t>
                      </a:r>
                      <a:r>
                        <a:rPr lang="en-US" sz="4200" dirty="0"/>
                        <a:t>n (%)</a:t>
                      </a:r>
                    </a:p>
                  </a:txBody>
                  <a:tcPr marL="114300" marR="114300" marT="57150" marB="57150"/>
                </a:tc>
                <a:tc>
                  <a:txBody>
                    <a:bodyPr/>
                    <a:lstStyle/>
                    <a:p>
                      <a:pPr algn="ctr"/>
                      <a:r>
                        <a:rPr lang="en-US" sz="4200" dirty="0"/>
                        <a:t>18 (32.5)</a:t>
                      </a:r>
                    </a:p>
                  </a:txBody>
                  <a:tcPr marL="114300" marR="114300" marT="57150" marB="57150"/>
                </a:tc>
                <a:tc>
                  <a:txBody>
                    <a:bodyPr/>
                    <a:lstStyle/>
                    <a:p>
                      <a:pPr algn="ctr"/>
                      <a:r>
                        <a:rPr lang="en-US" sz="4200" dirty="0"/>
                        <a:t>17 (30.9)</a:t>
                      </a:r>
                    </a:p>
                  </a:txBody>
                  <a:tcPr marL="114300" marR="114300" marT="57150" marB="57150"/>
                </a:tc>
                <a:extLst>
                  <a:ext uri="{0D108BD9-81ED-4DB2-BD59-A6C34878D82A}">
                    <a16:rowId xmlns:a16="http://schemas.microsoft.com/office/drawing/2014/main" val="1370005253"/>
                  </a:ext>
                </a:extLst>
              </a:tr>
              <a:tr h="754380">
                <a:tc>
                  <a:txBody>
                    <a:bodyPr/>
                    <a:lstStyle/>
                    <a:p>
                      <a:r>
                        <a:rPr lang="en-US" sz="4200" b="1" dirty="0"/>
                        <a:t>Lives in ALF, </a:t>
                      </a:r>
                      <a:r>
                        <a:rPr lang="en-US" sz="4200" dirty="0"/>
                        <a:t>n (%)</a:t>
                      </a:r>
                    </a:p>
                  </a:txBody>
                  <a:tcPr marL="114300" marR="114300" marT="57150" marB="57150"/>
                </a:tc>
                <a:tc>
                  <a:txBody>
                    <a:bodyPr/>
                    <a:lstStyle/>
                    <a:p>
                      <a:pPr algn="ctr"/>
                      <a:r>
                        <a:rPr lang="en-US" sz="4200" dirty="0"/>
                        <a:t>10 (18.2)</a:t>
                      </a:r>
                    </a:p>
                  </a:txBody>
                  <a:tcPr marL="114300" marR="114300" marT="57150" marB="57150"/>
                </a:tc>
                <a:tc>
                  <a:txBody>
                    <a:bodyPr/>
                    <a:lstStyle/>
                    <a:p>
                      <a:pPr algn="ctr"/>
                      <a:r>
                        <a:rPr lang="en-US" sz="4200" dirty="0"/>
                        <a:t>12 (21.8)</a:t>
                      </a:r>
                    </a:p>
                  </a:txBody>
                  <a:tcPr marL="114300" marR="114300" marT="57150" marB="57150"/>
                </a:tc>
                <a:extLst>
                  <a:ext uri="{0D108BD9-81ED-4DB2-BD59-A6C34878D82A}">
                    <a16:rowId xmlns:a16="http://schemas.microsoft.com/office/drawing/2014/main" val="3912288763"/>
                  </a:ext>
                </a:extLst>
              </a:tr>
            </a:tbl>
          </a:graphicData>
        </a:graphic>
      </p:graphicFrame>
    </p:spTree>
    <p:extLst>
      <p:ext uri="{BB962C8B-B14F-4D97-AF65-F5344CB8AC3E}">
        <p14:creationId xmlns:p14="http://schemas.microsoft.com/office/powerpoint/2010/main" val="2127575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28CE526724647825B3BB80D409B73" ma:contentTypeVersion="13" ma:contentTypeDescription="Create a new document." ma:contentTypeScope="" ma:versionID="1dfa15a67a987e7b88ff7e583ba7d9b0">
  <xsd:schema xmlns:xsd="http://www.w3.org/2001/XMLSchema" xmlns:xs="http://www.w3.org/2001/XMLSchema" xmlns:p="http://schemas.microsoft.com/office/2006/metadata/properties" xmlns:ns2="2c19488a-6acc-49fe-9988-80b1ef7ef86c" xmlns:ns3="09bddfc9-0200-419a-a73b-f830a3b6654d" targetNamespace="http://schemas.microsoft.com/office/2006/metadata/properties" ma:root="true" ma:fieldsID="47ca2208e52b2020a3e75d22dc05a361" ns2:_="" ns3:_="">
    <xsd:import namespace="2c19488a-6acc-49fe-9988-80b1ef7ef86c"/>
    <xsd:import namespace="09bddfc9-0200-419a-a73b-f830a3b665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19488a-6acc-49fe-9988-80b1ef7ef8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bddfc9-0200-419a-a73b-f830a3b665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9bddfc9-0200-419a-a73b-f830a3b6654d">
      <UserInfo>
        <DisplayName>Ryer, Suzie</DisplayName>
        <AccountId>16</AccountId>
        <AccountType/>
      </UserInfo>
    </SharedWithUsers>
  </documentManagement>
</p:properties>
</file>

<file path=customXml/itemProps1.xml><?xml version="1.0" encoding="utf-8"?>
<ds:datastoreItem xmlns:ds="http://schemas.openxmlformats.org/officeDocument/2006/customXml" ds:itemID="{EC21CE6B-CBC2-43C5-B828-8D420D07C9A4}"/>
</file>

<file path=customXml/itemProps2.xml><?xml version="1.0" encoding="utf-8"?>
<ds:datastoreItem xmlns:ds="http://schemas.openxmlformats.org/officeDocument/2006/customXml" ds:itemID="{0364A099-71F0-4F29-80BB-774CD5216E69}"/>
</file>

<file path=customXml/itemProps3.xml><?xml version="1.0" encoding="utf-8"?>
<ds:datastoreItem xmlns:ds="http://schemas.openxmlformats.org/officeDocument/2006/customXml" ds:itemID="{A775F867-395B-43FD-8169-E17F7D9BBDA1}"/>
</file>

<file path=docProps/app.xml><?xml version="1.0" encoding="utf-8"?>
<Properties xmlns="http://schemas.openxmlformats.org/officeDocument/2006/extended-properties" xmlns:vt="http://schemas.openxmlformats.org/officeDocument/2006/docPropsVTypes">
  <TotalTime>59</TotalTime>
  <Words>1956</Words>
  <Application>Microsoft Macintosh PowerPoint</Application>
  <PresentationFormat>Custom</PresentationFormat>
  <Paragraphs>251</Paragraphs>
  <Slides>27</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HK Grotesk Medium</vt:lpstr>
      <vt:lpstr>Calibri Light</vt:lpstr>
      <vt:lpstr>HK Grotesk Light</vt:lpstr>
      <vt:lpstr>Georgia</vt:lpstr>
      <vt:lpstr>Tw Cen MT Condensed</vt:lpstr>
      <vt:lpstr>Tw Cen MT</vt:lpstr>
      <vt:lpstr>HK Grotesk Bold</vt:lpstr>
      <vt:lpstr>Raleway ExtraBold</vt:lpstr>
      <vt:lpstr>Calibri</vt:lpstr>
      <vt:lpstr>Arial</vt:lpstr>
      <vt:lpstr>Grotesque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Enrollment</vt:lpstr>
      <vt:lpstr>Demographics &amp; Measures by Arm</vt:lpstr>
      <vt:lpstr>, </vt:lpstr>
      <vt:lpstr>PowerPoint Presentation</vt:lpstr>
      <vt:lpstr>Healthcare utilization in follow-up</vt:lpstr>
      <vt:lpstr>PowerPoint Presentation</vt:lpstr>
      <vt:lpstr>Status at the end of the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 Acute and Post-Acute Fall Prevention Program</dc:title>
  <cp:lastModifiedBy>Goldberg, Elizabeth</cp:lastModifiedBy>
  <cp:revision>6</cp:revision>
  <dcterms:created xsi:type="dcterms:W3CDTF">2006-08-16T00:00:00Z</dcterms:created>
  <dcterms:modified xsi:type="dcterms:W3CDTF">2020-10-23T19:49:18Z</dcterms:modified>
  <dc:identifier>DAELcoxMcyE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0x010100E1728CE526724647825B3BB80D409B73</vt:lpwstr>
  </property>
</Properties>
</file>