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75" r:id="rId5"/>
    <p:sldId id="2599" r:id="rId6"/>
    <p:sldId id="2644" r:id="rId7"/>
    <p:sldId id="2629" r:id="rId8"/>
    <p:sldId id="2691" r:id="rId9"/>
    <p:sldId id="2628" r:id="rId10"/>
    <p:sldId id="2689" r:id="rId11"/>
    <p:sldId id="2688" r:id="rId12"/>
    <p:sldId id="2687" r:id="rId13"/>
    <p:sldId id="2676" r:id="rId14"/>
    <p:sldId id="2668" r:id="rId15"/>
    <p:sldId id="2675" r:id="rId16"/>
    <p:sldId id="2674" r:id="rId17"/>
    <p:sldId id="2673" r:id="rId18"/>
    <p:sldId id="2671" r:id="rId19"/>
    <p:sldId id="2667" r:id="rId20"/>
    <p:sldId id="2647" r:id="rId21"/>
    <p:sldId id="2648" r:id="rId22"/>
    <p:sldId id="2653" r:id="rId23"/>
    <p:sldId id="2694" r:id="rId24"/>
    <p:sldId id="2666" r:id="rId25"/>
    <p:sldId id="2619" r:id="rId26"/>
    <p:sldId id="2651" r:id="rId27"/>
    <p:sldId id="2664" r:id="rId28"/>
    <p:sldId id="2692" r:id="rId29"/>
    <p:sldId id="2580" r:id="rId30"/>
  </p:sldIdLst>
  <p:sldSz cx="12192000" cy="6858000"/>
  <p:notesSz cx="6858000" cy="9144000"/>
  <p:defaultTextStyle>
    <a:defPPr>
      <a:defRPr lang="en-US"/>
    </a:defPPr>
    <a:lvl1pPr marL="0" algn="l" defTabSz="914034" rtl="0" eaLnBrk="1" latinLnBrk="0" hangingPunct="1">
      <a:defRPr sz="1800" kern="1200">
        <a:solidFill>
          <a:schemeClr val="tx1"/>
        </a:solidFill>
        <a:latin typeface="+mn-lt"/>
        <a:ea typeface="+mn-ea"/>
        <a:cs typeface="+mn-cs"/>
      </a:defRPr>
    </a:lvl1pPr>
    <a:lvl2pPr marL="457018"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52" algn="l" defTabSz="914034" rtl="0" eaLnBrk="1" latinLnBrk="0" hangingPunct="1">
      <a:defRPr sz="1800" kern="1200">
        <a:solidFill>
          <a:schemeClr val="tx1"/>
        </a:solidFill>
        <a:latin typeface="+mn-lt"/>
        <a:ea typeface="+mn-ea"/>
        <a:cs typeface="+mn-cs"/>
      </a:defRPr>
    </a:lvl4pPr>
    <a:lvl5pPr marL="1828069" algn="l" defTabSz="914034" rtl="0" eaLnBrk="1" latinLnBrk="0" hangingPunct="1">
      <a:defRPr sz="1800" kern="1200">
        <a:solidFill>
          <a:schemeClr val="tx1"/>
        </a:solidFill>
        <a:latin typeface="+mn-lt"/>
        <a:ea typeface="+mn-ea"/>
        <a:cs typeface="+mn-cs"/>
      </a:defRPr>
    </a:lvl5pPr>
    <a:lvl6pPr marL="2285086" algn="l" defTabSz="914034" rtl="0" eaLnBrk="1" latinLnBrk="0" hangingPunct="1">
      <a:defRPr sz="1800" kern="1200">
        <a:solidFill>
          <a:schemeClr val="tx1"/>
        </a:solidFill>
        <a:latin typeface="+mn-lt"/>
        <a:ea typeface="+mn-ea"/>
        <a:cs typeface="+mn-cs"/>
      </a:defRPr>
    </a:lvl6pPr>
    <a:lvl7pPr marL="2742104" algn="l" defTabSz="914034" rtl="0" eaLnBrk="1" latinLnBrk="0" hangingPunct="1">
      <a:defRPr sz="1800" kern="1200">
        <a:solidFill>
          <a:schemeClr val="tx1"/>
        </a:solidFill>
        <a:latin typeface="+mn-lt"/>
        <a:ea typeface="+mn-ea"/>
        <a:cs typeface="+mn-cs"/>
      </a:defRPr>
    </a:lvl7pPr>
    <a:lvl8pPr marL="3199120" algn="l" defTabSz="914034" rtl="0" eaLnBrk="1" latinLnBrk="0" hangingPunct="1">
      <a:defRPr sz="1800" kern="1200">
        <a:solidFill>
          <a:schemeClr val="tx1"/>
        </a:solidFill>
        <a:latin typeface="+mn-lt"/>
        <a:ea typeface="+mn-ea"/>
        <a:cs typeface="+mn-cs"/>
      </a:defRPr>
    </a:lvl8pPr>
    <a:lvl9pPr marL="3656138" algn="l" defTabSz="91403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2" orient="horz" pos="2160" userDrawn="1">
          <p15:clr>
            <a:srgbClr val="A4A3A4"/>
          </p15:clr>
        </p15:guide>
        <p15:guide id="33" pos="38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F0F4"/>
    <a:srgbClr val="B8BBC1"/>
    <a:srgbClr val="AA8A78"/>
    <a:srgbClr val="55677C"/>
    <a:srgbClr val="3C3B41"/>
    <a:srgbClr val="F3F3F3"/>
    <a:srgbClr val="FAF8FB"/>
    <a:srgbClr val="F4F3F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28"/>
      </p:guideLst>
    </p:cSldViewPr>
  </p:slideViewPr>
  <p:notesTextViewPr>
    <p:cViewPr>
      <p:scale>
        <a:sx n="1" d="1"/>
        <a:sy n="1" d="1"/>
      </p:scale>
      <p:origin x="0" y="0"/>
    </p:cViewPr>
  </p:notesTextViewPr>
  <p:sorterViewPr>
    <p:cViewPr>
      <p:scale>
        <a:sx n="100" d="100"/>
        <a:sy n="100" d="100"/>
      </p:scale>
      <p:origin x="0" y="-6019"/>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246883202099699E-2"/>
          <c:y val="8.1684519130863997E-2"/>
          <c:w val="0.90250311679789996"/>
          <c:h val="0.82262190778803101"/>
        </c:manualLayout>
      </c:layout>
      <c:barChart>
        <c:barDir val="col"/>
        <c:grouping val="clustered"/>
        <c:varyColors val="0"/>
        <c:dLbls>
          <c:showLegendKey val="0"/>
          <c:showVal val="0"/>
          <c:showCatName val="0"/>
          <c:showSerName val="0"/>
          <c:showPercent val="0"/>
          <c:showBubbleSize val="0"/>
        </c:dLbls>
        <c:gapWidth val="44"/>
        <c:overlap val="-7"/>
        <c:axId val="484827224"/>
        <c:axId val="484826048"/>
      </c:barChart>
      <c:catAx>
        <c:axId val="48482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4826048"/>
        <c:crosses val="autoZero"/>
        <c:auto val="1"/>
        <c:lblAlgn val="ctr"/>
        <c:lblOffset val="100"/>
        <c:noMultiLvlLbl val="0"/>
      </c:catAx>
      <c:valAx>
        <c:axId val="48482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4827224"/>
        <c:crosses val="autoZero"/>
        <c:crossBetween val="between"/>
      </c:valAx>
      <c:spPr>
        <a:noFill/>
        <a:ln>
          <a:solidFill>
            <a:schemeClr val="bg2">
              <a:lumMod val="90000"/>
            </a:schemeClr>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z="1000" smtClean="0">
                <a:latin typeface="Arial" panose="020B0604020202020204" pitchFamily="34" charset="0"/>
                <a:cs typeface="Arial" panose="020B0604020202020204" pitchFamily="34" charset="0"/>
              </a:rPr>
              <a:t>10/29/2020</a:t>
            </a:fld>
            <a:endParaRPr lang="en-US" sz="100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0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z="1400" b="1" smtClean="0">
                <a:latin typeface="Georgia" panose="02040502050405020303" pitchFamily="18" charset="0"/>
              </a:rPr>
              <a:t>‹#›</a:t>
            </a:fld>
            <a:endParaRPr lang="en-US" sz="1400" b="1">
              <a:latin typeface="Georgia" panose="02040502050405020303" pitchFamily="18" charset="0"/>
            </a:endParaRPr>
          </a:p>
        </p:txBody>
      </p:sp>
      <p:sp>
        <p:nvSpPr>
          <p:cNvPr id="6" name="Header Placeholder 5">
            <a:extLst>
              <a:ext uri="{FF2B5EF4-FFF2-40B4-BE49-F238E27FC236}">
                <a16:creationId xmlns:a16="http://schemas.microsoft.com/office/drawing/2014/main" id="{6026C76E-A82D-8044-83BA-E15481349C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spc="9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spc="90" baseline="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EFC10EE1-B198-C942-8235-326C972CBB30}" type="datetimeFigureOut">
              <a:rPr lang="en-US" smtClean="0"/>
              <a:pPr/>
              <a:t>10/29/2020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400" b="1" i="0">
                <a:latin typeface="Georgia" panose="02040502050405020303" pitchFamily="18" charset="0"/>
                <a:cs typeface="Arial" panose="020B0604020202020204" pitchFamily="34" charset="0"/>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018" rtl="0" eaLnBrk="1" latinLnBrk="0" hangingPunct="1">
      <a:defRPr sz="1200" b="0" i="0" kern="1200">
        <a:solidFill>
          <a:schemeClr val="tx1"/>
        </a:solidFill>
        <a:latin typeface="Arial" panose="020B0604020202020204" pitchFamily="34" charset="0"/>
        <a:ea typeface="+mn-ea"/>
        <a:cs typeface="Arial" panose="020B0604020202020204" pitchFamily="34" charset="0"/>
      </a:defRPr>
    </a:lvl1pPr>
    <a:lvl2pPr marL="628468" indent="-171450" algn="l" defTabSz="457018" rtl="0" eaLnBrk="1" latinLnBrk="0" hangingPunct="1">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2pPr>
    <a:lvl3pPr marL="1085484" indent="-171450" algn="l" defTabSz="457018" rtl="0" eaLnBrk="1" latinLnBrk="0" hangingPunct="1">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1542502" indent="-171450" algn="l" defTabSz="457018" rtl="0" eaLnBrk="1" latinLnBrk="0" hangingPunct="1">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999519" indent="-171450" algn="l" defTabSz="457018" rtl="0" eaLnBrk="1" latinLnBrk="0" hangingPunct="1">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2285086" algn="l" defTabSz="457018" rtl="0" eaLnBrk="1" latinLnBrk="0" hangingPunct="1">
      <a:defRPr sz="1200" kern="1200">
        <a:solidFill>
          <a:schemeClr val="tx1"/>
        </a:solidFill>
        <a:latin typeface="+mn-lt"/>
        <a:ea typeface="+mn-ea"/>
        <a:cs typeface="+mn-cs"/>
      </a:defRPr>
    </a:lvl6pPr>
    <a:lvl7pPr marL="2742104" algn="l" defTabSz="457018" rtl="0" eaLnBrk="1" latinLnBrk="0" hangingPunct="1">
      <a:defRPr sz="1200" kern="1200">
        <a:solidFill>
          <a:schemeClr val="tx1"/>
        </a:solidFill>
        <a:latin typeface="+mn-lt"/>
        <a:ea typeface="+mn-ea"/>
        <a:cs typeface="+mn-cs"/>
      </a:defRPr>
    </a:lvl7pPr>
    <a:lvl8pPr marL="3199120" algn="l" defTabSz="457018" rtl="0" eaLnBrk="1" latinLnBrk="0" hangingPunct="1">
      <a:defRPr sz="1200" kern="1200">
        <a:solidFill>
          <a:schemeClr val="tx1"/>
        </a:solidFill>
        <a:latin typeface="+mn-lt"/>
        <a:ea typeface="+mn-ea"/>
        <a:cs typeface="+mn-cs"/>
      </a:defRPr>
    </a:lvl8pPr>
    <a:lvl9pPr marL="3656138" algn="l" defTabSz="4570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err="1"/>
              <a:t>fjsdlkjfalksdj</a:t>
            </a:r>
            <a:r>
              <a:rPr lang="en-US"/>
              <a:t> </a:t>
            </a:r>
            <a:r>
              <a:rPr lang="en-US" err="1"/>
              <a:t>alk</a:t>
            </a:r>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1982945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Times New Roman" panose="02020603050405020304" pitchFamily="18" charset="0"/>
              </a:rPr>
              <a:t>Now, beyond the Commission, there have been many actions taken, including by JAHF.</a:t>
            </a:r>
          </a:p>
          <a:p>
            <a:endParaRPr lang="en-US" sz="1900" dirty="0">
              <a:latin typeface="Times New Roman" panose="02020603050405020304" pitchFamily="18" charset="0"/>
            </a:endParaRPr>
          </a:p>
          <a:p>
            <a:r>
              <a:rPr lang="en-US" sz="1900" dirty="0">
                <a:latin typeface="Times New Roman" panose="02020603050405020304" pitchFamily="18" charset="0"/>
              </a:rPr>
              <a:t>Here you see three actions. We funded the Institute for Healthcare Improvement to begin daily National Nursing Home Huddles to assist nursing homes in dealing with the urgent crisis.  That has evolved into a $255 million effort funded by AHRQ to use Project ECHO to continue virtual training sessions for all 15,000 nursing homes in the US.</a:t>
            </a:r>
          </a:p>
          <a:p>
            <a:endParaRPr lang="en-US" sz="1900" dirty="0">
              <a:latin typeface="Times New Roman" panose="02020603050405020304" pitchFamily="18" charset="0"/>
            </a:endParaRPr>
          </a:p>
          <a:p>
            <a:r>
              <a:rPr lang="en-US" sz="1900" dirty="0">
                <a:latin typeface="Times New Roman" panose="02020603050405020304" pitchFamily="18" charset="0"/>
              </a:rPr>
              <a:t>Very importantly, we also funded the National Academies of Sciences, Engineering, and Medicine to begin a Nursing Home Quality &amp; Safety Study, the first since 1986.  This study will build off the Commission report and other work and provide a blueprint for longer-term systemic changes in nursing home care.</a:t>
            </a:r>
          </a:p>
          <a:p>
            <a:endParaRPr lang="en-US" sz="1900" dirty="0">
              <a:latin typeface="Times New Roman" panose="02020603050405020304" pitchFamily="18" charset="0"/>
            </a:endParaRPr>
          </a:p>
          <a:p>
            <a:r>
              <a:rPr lang="en-US" sz="1900" dirty="0">
                <a:latin typeface="Times New Roman" panose="02020603050405020304" pitchFamily="18" charset="0"/>
              </a:rPr>
              <a:t>We are also funding the Frameworks Institute to help us change the public’s perceptions and understanding of nursing home care.  In this country and many others, we choose not to see nursing homes and the people who live and work there until we need them, and then we are surprised and shocked when we see the cost and their quality issues. To make change, we have to change the narrative.</a:t>
            </a:r>
          </a:p>
        </p:txBody>
      </p:sp>
      <p:sp>
        <p:nvSpPr>
          <p:cNvPr id="4" name="Slide Number Placeholder 3"/>
          <p:cNvSpPr>
            <a:spLocks noGrp="1"/>
          </p:cNvSpPr>
          <p:nvPr>
            <p:ph type="sldNum" sz="quarter" idx="5"/>
          </p:nvPr>
        </p:nvSpPr>
        <p:spPr/>
        <p:txBody>
          <a:bodyPr/>
          <a:lstStyle/>
          <a:p>
            <a:pPr>
              <a:defRPr/>
            </a:pPr>
            <a:fld id="{4992FD44-D8CF-4BF3-99B8-FFAB8AB094CB}" type="slidenum">
              <a:rPr lang="en-US" smtClean="0"/>
              <a:pPr>
                <a:defRPr/>
              </a:pPr>
              <a:t>22</a:t>
            </a:fld>
            <a:endParaRPr lang="en-US" dirty="0"/>
          </a:p>
        </p:txBody>
      </p:sp>
    </p:spTree>
    <p:extLst>
      <p:ext uri="{BB962C8B-B14F-4D97-AF65-F5344CB8AC3E}">
        <p14:creationId xmlns:p14="http://schemas.microsoft.com/office/powerpoint/2010/main" val="1910729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26</a:t>
            </a:fld>
            <a:endParaRPr lang="en-US"/>
          </a:p>
        </p:txBody>
      </p:sp>
    </p:spTree>
    <p:extLst>
      <p:ext uri="{BB962C8B-B14F-4D97-AF65-F5344CB8AC3E}">
        <p14:creationId xmlns:p14="http://schemas.microsoft.com/office/powerpoint/2010/main" val="139209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a:p>
        </p:txBody>
      </p:sp>
    </p:spTree>
    <p:extLst>
      <p:ext uri="{BB962C8B-B14F-4D97-AF65-F5344CB8AC3E}">
        <p14:creationId xmlns:p14="http://schemas.microsoft.com/office/powerpoint/2010/main" val="160359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188055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72140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a:p>
        </p:txBody>
      </p:sp>
    </p:spTree>
    <p:extLst>
      <p:ext uri="{BB962C8B-B14F-4D97-AF65-F5344CB8AC3E}">
        <p14:creationId xmlns:p14="http://schemas.microsoft.com/office/powerpoint/2010/main" val="6944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54612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a:p>
        </p:txBody>
      </p:sp>
    </p:spTree>
    <p:extLst>
      <p:ext uri="{BB962C8B-B14F-4D97-AF65-F5344CB8AC3E}">
        <p14:creationId xmlns:p14="http://schemas.microsoft.com/office/powerpoint/2010/main" val="141906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one bullet point</a:t>
            </a:r>
          </a:p>
        </p:txBody>
      </p:sp>
      <p:sp>
        <p:nvSpPr>
          <p:cNvPr id="4" name="Slide Number Placeholder 3"/>
          <p:cNvSpPr>
            <a:spLocks noGrp="1"/>
          </p:cNvSpPr>
          <p:nvPr>
            <p:ph type="sldNum" sz="quarter" idx="5"/>
          </p:nvPr>
        </p:nvSpPr>
        <p:spPr/>
        <p:txBody>
          <a:bodyPr/>
          <a:lstStyle/>
          <a:p>
            <a:fld id="{006BE02D-20C0-F840-AFAC-BEA99C74FDC2}" type="slidenum">
              <a:rPr lang="en-US" smtClean="0"/>
              <a:pPr/>
              <a:t>19</a:t>
            </a:fld>
            <a:endParaRPr lang="en-US"/>
          </a:p>
        </p:txBody>
      </p:sp>
    </p:spTree>
    <p:extLst>
      <p:ext uri="{BB962C8B-B14F-4D97-AF65-F5344CB8AC3E}">
        <p14:creationId xmlns:p14="http://schemas.microsoft.com/office/powerpoint/2010/main" val="411584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one bullet point</a:t>
            </a:r>
          </a:p>
        </p:txBody>
      </p:sp>
      <p:sp>
        <p:nvSpPr>
          <p:cNvPr id="4" name="Slide Number Placeholder 3"/>
          <p:cNvSpPr>
            <a:spLocks noGrp="1"/>
          </p:cNvSpPr>
          <p:nvPr>
            <p:ph type="sldNum" sz="quarter" idx="5"/>
          </p:nvPr>
        </p:nvSpPr>
        <p:spPr/>
        <p:txBody>
          <a:bodyPr/>
          <a:lstStyle/>
          <a:p>
            <a:fld id="{006BE02D-20C0-F840-AFAC-BEA99C74FDC2}" type="slidenum">
              <a:rPr lang="en-US" smtClean="0"/>
              <a:pPr/>
              <a:t>20</a:t>
            </a:fld>
            <a:endParaRPr lang="en-US"/>
          </a:p>
        </p:txBody>
      </p:sp>
    </p:spTree>
    <p:extLst>
      <p:ext uri="{BB962C8B-B14F-4D97-AF65-F5344CB8AC3E}">
        <p14:creationId xmlns:p14="http://schemas.microsoft.com/office/powerpoint/2010/main" val="1445385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78B0F5-28DA-054F-9F9F-287A7702FA6A}"/>
              </a:ext>
            </a:extLst>
          </p:cNvPr>
          <p:cNvSpPr/>
          <p:nvPr userDrawn="1"/>
        </p:nvSpPr>
        <p:spPr>
          <a:xfrm>
            <a:off x="2297525" y="2266123"/>
            <a:ext cx="9522226" cy="3934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0" name="Picture 9">
            <a:extLst>
              <a:ext uri="{FF2B5EF4-FFF2-40B4-BE49-F238E27FC236}">
                <a16:creationId xmlns:a16="http://schemas.microsoft.com/office/drawing/2014/main" id="{78493332-A7AA-AF42-BC00-74541636ABC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7550" y="671249"/>
            <a:ext cx="3950045" cy="1272792"/>
          </a:xfrm>
          <a:prstGeom prst="rect">
            <a:avLst/>
          </a:prstGeom>
        </p:spPr>
      </p:pic>
      <p:sp>
        <p:nvSpPr>
          <p:cNvPr id="12" name="Rectangle 11">
            <a:extLst>
              <a:ext uri="{FF2B5EF4-FFF2-40B4-BE49-F238E27FC236}">
                <a16:creationId xmlns:a16="http://schemas.microsoft.com/office/drawing/2014/main" id="{677E8473-0D2D-5C44-854F-C1AA4D28E1A7}"/>
              </a:ext>
            </a:extLst>
          </p:cNvPr>
          <p:cNvSpPr/>
          <p:nvPr userDrawn="1"/>
        </p:nvSpPr>
        <p:spPr>
          <a:xfrm>
            <a:off x="12041085" y="2266122"/>
            <a:ext cx="155430" cy="39251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Rectangle 12">
            <a:extLst>
              <a:ext uri="{FF2B5EF4-FFF2-40B4-BE49-F238E27FC236}">
                <a16:creationId xmlns:a16="http://schemas.microsoft.com/office/drawing/2014/main" id="{4501B55A-7FA7-A243-9CD6-643B17DC756C}"/>
              </a:ext>
            </a:extLst>
          </p:cNvPr>
          <p:cNvSpPr/>
          <p:nvPr userDrawn="1"/>
        </p:nvSpPr>
        <p:spPr>
          <a:xfrm>
            <a:off x="11852703" y="2266122"/>
            <a:ext cx="155430" cy="39251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1" name="Picture 10">
            <a:extLst>
              <a:ext uri="{FF2B5EF4-FFF2-40B4-BE49-F238E27FC236}">
                <a16:creationId xmlns:a16="http://schemas.microsoft.com/office/drawing/2014/main" id="{8FD1F4D2-05B3-474F-946A-6BCEF70FC6EC}"/>
              </a:ext>
            </a:extLst>
          </p:cNvPr>
          <p:cNvPicPr>
            <a:picLocks noChangeAspect="1"/>
          </p:cNvPicPr>
          <p:nvPr userDrawn="1"/>
        </p:nvPicPr>
        <p:blipFill>
          <a:blip r:embed="rId3"/>
          <a:stretch>
            <a:fillRect/>
          </a:stretch>
        </p:blipFill>
        <p:spPr>
          <a:xfrm>
            <a:off x="10941713" y="628597"/>
            <a:ext cx="497344" cy="135639"/>
          </a:xfrm>
          <a:prstGeom prst="rect">
            <a:avLst/>
          </a:prstGeom>
        </p:spPr>
      </p:pic>
    </p:spTree>
    <p:extLst>
      <p:ext uri="{BB962C8B-B14F-4D97-AF65-F5344CB8AC3E}">
        <p14:creationId xmlns:p14="http://schemas.microsoft.com/office/powerpoint/2010/main" val="13071281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1 Photo Blu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D2E8B9F-BD91-5E49-B66B-C6D27EFC9CE9}"/>
              </a:ext>
            </a:extLst>
          </p:cNvPr>
          <p:cNvGrpSpPr/>
          <p:nvPr userDrawn="1"/>
        </p:nvGrpSpPr>
        <p:grpSpPr>
          <a:xfrm>
            <a:off x="0" y="6424864"/>
            <a:ext cx="12192000" cy="433137"/>
            <a:chOff x="0" y="6424864"/>
            <a:chExt cx="12192000" cy="433137"/>
          </a:xfrm>
        </p:grpSpPr>
        <p:sp>
          <p:nvSpPr>
            <p:cNvPr id="7" name="Rectangle 6">
              <a:extLst>
                <a:ext uri="{FF2B5EF4-FFF2-40B4-BE49-F238E27FC236}">
                  <a16:creationId xmlns:a16="http://schemas.microsoft.com/office/drawing/2014/main" id="{5DD6A327-81D4-8543-AC06-69406883C8F9}"/>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7">
              <a:extLst>
                <a:ext uri="{FF2B5EF4-FFF2-40B4-BE49-F238E27FC236}">
                  <a16:creationId xmlns:a16="http://schemas.microsoft.com/office/drawing/2014/main" id="{1520B2CE-675B-F641-B27A-9A8BC1A18BC6}"/>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
        <p:nvSpPr>
          <p:cNvPr id="9" name="Picture Placeholder 2">
            <a:extLst>
              <a:ext uri="{FF2B5EF4-FFF2-40B4-BE49-F238E27FC236}">
                <a16:creationId xmlns:a16="http://schemas.microsoft.com/office/drawing/2014/main" id="{F4513E18-3C43-E646-A086-5B5AE4139D3B}"/>
              </a:ext>
            </a:extLst>
          </p:cNvPr>
          <p:cNvSpPr>
            <a:spLocks noGrp="1"/>
          </p:cNvSpPr>
          <p:nvPr>
            <p:ph type="pic" sz="quarter" idx="11"/>
          </p:nvPr>
        </p:nvSpPr>
        <p:spPr>
          <a:xfrm>
            <a:off x="6095999" y="1828800"/>
            <a:ext cx="6096000" cy="4362449"/>
          </a:xfrm>
          <a:solidFill>
            <a:schemeClr val="bg1">
              <a:lumMod val="95000"/>
            </a:schemeClr>
          </a:solidFill>
          <a:effectLst>
            <a:innerShdw dist="215900">
              <a:schemeClr val="accent1"/>
            </a:innerShdw>
          </a:effectLst>
        </p:spPr>
        <p:txBody>
          <a:bodyPr>
            <a:normAutofit/>
          </a:bodyPr>
          <a:lstStyle>
            <a:lvl1pPr>
              <a:defRPr sz="1400"/>
            </a:lvl1pPr>
          </a:lstStyle>
          <a:p>
            <a:r>
              <a:rPr lang="en-US"/>
              <a:t>Click icon to add picture</a:t>
            </a:r>
          </a:p>
        </p:txBody>
      </p:sp>
      <p:pic>
        <p:nvPicPr>
          <p:cNvPr id="10" name="Picture 9">
            <a:extLst>
              <a:ext uri="{FF2B5EF4-FFF2-40B4-BE49-F238E27FC236}">
                <a16:creationId xmlns:a16="http://schemas.microsoft.com/office/drawing/2014/main" id="{BAA86FC4-80EF-B148-8449-47818C835B39}"/>
              </a:ext>
            </a:extLst>
          </p:cNvPr>
          <p:cNvPicPr>
            <a:picLocks noChangeAspect="1"/>
          </p:cNvPicPr>
          <p:nvPr userDrawn="1"/>
        </p:nvPicPr>
        <p:blipFill>
          <a:blip r:embed="rId2">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3840148403"/>
      </p:ext>
    </p:extLst>
  </p:cSld>
  <p:clrMapOvr>
    <a:masterClrMapping/>
  </p:clrMapOvr>
  <p:extLst>
    <p:ext uri="{DCECCB84-F9BA-43D5-87BE-67443E8EF086}">
      <p15:sldGuideLst xmlns:p15="http://schemas.microsoft.com/office/powerpoint/2012/main">
        <p15:guide id="1" pos="34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Text + 1 Photo L Yellow">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56D48BE9-8468-994C-B046-7EBE96CA0E34}"/>
              </a:ext>
            </a:extLst>
          </p:cNvPr>
          <p:cNvSpPr>
            <a:spLocks noGrp="1"/>
          </p:cNvSpPr>
          <p:nvPr>
            <p:ph sz="quarter" idx="11" hasCustomPrompt="1"/>
          </p:nvPr>
        </p:nvSpPr>
        <p:spPr>
          <a:xfrm>
            <a:off x="6488215" y="1828800"/>
            <a:ext cx="4924120"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BDE83C02-3391-EB4D-8AEE-C37F65340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0959707" y="6099969"/>
            <a:ext cx="479348" cy="91281"/>
          </a:xfrm>
          <a:prstGeom prst="rect">
            <a:avLst/>
          </a:prstGeom>
        </p:spPr>
      </p:pic>
      <p:sp>
        <p:nvSpPr>
          <p:cNvPr id="14" name="Picture Placeholder 2">
            <a:extLst>
              <a:ext uri="{FF2B5EF4-FFF2-40B4-BE49-F238E27FC236}">
                <a16:creationId xmlns:a16="http://schemas.microsoft.com/office/drawing/2014/main" id="{9EAF776E-4EA2-134E-BCA9-FE940B24879F}"/>
              </a:ext>
            </a:extLst>
          </p:cNvPr>
          <p:cNvSpPr>
            <a:spLocks noGrp="1"/>
          </p:cNvSpPr>
          <p:nvPr>
            <p:ph type="pic" sz="quarter" idx="10"/>
          </p:nvPr>
        </p:nvSpPr>
        <p:spPr>
          <a:xfrm>
            <a:off x="-1" y="1828800"/>
            <a:ext cx="6096000" cy="4358821"/>
          </a:xfrm>
          <a:solidFill>
            <a:schemeClr val="bg1">
              <a:lumMod val="95000"/>
            </a:schemeClr>
          </a:solidFill>
          <a:effectLst>
            <a:innerShdw dist="215900" dir="10800000">
              <a:schemeClr val="accent2"/>
            </a:innerShdw>
          </a:effectLst>
        </p:spPr>
        <p:txBody>
          <a:bodyPr>
            <a:normAutofit/>
          </a:bodyPr>
          <a:lstStyle>
            <a:lvl1pPr>
              <a:defRPr sz="1400"/>
            </a:lvl1pPr>
          </a:lstStyle>
          <a:p>
            <a:r>
              <a:rPr lang="en-US"/>
              <a:t>Click icon to add picture</a:t>
            </a:r>
          </a:p>
        </p:txBody>
      </p:sp>
      <p:pic>
        <p:nvPicPr>
          <p:cNvPr id="15" name="Picture 14">
            <a:extLst>
              <a:ext uri="{FF2B5EF4-FFF2-40B4-BE49-F238E27FC236}">
                <a16:creationId xmlns:a16="http://schemas.microsoft.com/office/drawing/2014/main" id="{0A1F09E7-B380-244B-930F-D8BC2C559C47}"/>
              </a:ext>
            </a:extLst>
          </p:cNvPr>
          <p:cNvPicPr>
            <a:picLocks noChangeAspect="1"/>
          </p:cNvPicPr>
          <p:nvPr userDrawn="1"/>
        </p:nvPicPr>
        <p:blipFill>
          <a:blip r:embed="rId3"/>
          <a:stretch>
            <a:fillRect/>
          </a:stretch>
        </p:blipFill>
        <p:spPr>
          <a:xfrm>
            <a:off x="10941713" y="6077789"/>
            <a:ext cx="497344" cy="135639"/>
          </a:xfrm>
          <a:prstGeom prst="rect">
            <a:avLst/>
          </a:prstGeom>
        </p:spPr>
      </p:pic>
      <p:grpSp>
        <p:nvGrpSpPr>
          <p:cNvPr id="10" name="Group 9">
            <a:extLst>
              <a:ext uri="{FF2B5EF4-FFF2-40B4-BE49-F238E27FC236}">
                <a16:creationId xmlns:a16="http://schemas.microsoft.com/office/drawing/2014/main" id="{E0241E8E-BAC8-A84E-B380-D998A40CCF10}"/>
              </a:ext>
            </a:extLst>
          </p:cNvPr>
          <p:cNvGrpSpPr/>
          <p:nvPr userDrawn="1"/>
        </p:nvGrpSpPr>
        <p:grpSpPr>
          <a:xfrm>
            <a:off x="0" y="6424864"/>
            <a:ext cx="12192000" cy="433137"/>
            <a:chOff x="0" y="6424864"/>
            <a:chExt cx="12192000" cy="433137"/>
          </a:xfrm>
        </p:grpSpPr>
        <p:sp>
          <p:nvSpPr>
            <p:cNvPr id="11" name="Rectangle 10">
              <a:extLst>
                <a:ext uri="{FF2B5EF4-FFF2-40B4-BE49-F238E27FC236}">
                  <a16:creationId xmlns:a16="http://schemas.microsoft.com/office/drawing/2014/main" id="{805FFBC0-812C-4844-A47E-27909CEB4F19}"/>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TextBox 15">
              <a:extLst>
                <a:ext uri="{FF2B5EF4-FFF2-40B4-BE49-F238E27FC236}">
                  <a16:creationId xmlns:a16="http://schemas.microsoft.com/office/drawing/2014/main" id="{26DF31B6-F295-1E43-AABA-07104D8AC474}"/>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
        <p:nvSpPr>
          <p:cNvPr id="18" name="Title 1">
            <a:extLst>
              <a:ext uri="{FF2B5EF4-FFF2-40B4-BE49-F238E27FC236}">
                <a16:creationId xmlns:a16="http://schemas.microsoft.com/office/drawing/2014/main" id="{2BC1632A-E6D8-8C48-BA05-AF3362A3BFD5}"/>
              </a:ext>
            </a:extLst>
          </p:cNvPr>
          <p:cNvSpPr>
            <a:spLocks noGrp="1"/>
          </p:cNvSpPr>
          <p:nvPr>
            <p:ph type="title" hasCustomPrompt="1"/>
          </p:nvPr>
        </p:nvSpPr>
        <p:spPr>
          <a:xfrm>
            <a:off x="779666" y="365126"/>
            <a:ext cx="8049552" cy="1325563"/>
          </a:xfrm>
        </p:spPr>
        <p:txBody>
          <a:bodyPr>
            <a:normAutofit/>
          </a:bodyPr>
          <a:lstStyle>
            <a:lvl1pPr>
              <a:defRPr sz="4000"/>
            </a:lvl1pPr>
          </a:lstStyle>
          <a:p>
            <a:r>
              <a:rPr lang="en-US"/>
              <a:t>Slide Heading</a:t>
            </a:r>
          </a:p>
        </p:txBody>
      </p:sp>
      <p:pic>
        <p:nvPicPr>
          <p:cNvPr id="12" name="Picture 11">
            <a:extLst>
              <a:ext uri="{FF2B5EF4-FFF2-40B4-BE49-F238E27FC236}">
                <a16:creationId xmlns:a16="http://schemas.microsoft.com/office/drawing/2014/main" id="{C97AA125-AE83-D246-BBB2-E7EAD21E02B1}"/>
              </a:ext>
            </a:extLst>
          </p:cNvPr>
          <p:cNvPicPr>
            <a:picLocks noChangeAspect="1"/>
          </p:cNvPicPr>
          <p:nvPr userDrawn="1"/>
        </p:nvPicPr>
        <p:blipFill>
          <a:blip r:embed="rId4">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143963764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Text + 1 Photo L Green">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56D48BE9-8468-994C-B046-7EBE96CA0E34}"/>
              </a:ext>
            </a:extLst>
          </p:cNvPr>
          <p:cNvSpPr>
            <a:spLocks noGrp="1"/>
          </p:cNvSpPr>
          <p:nvPr>
            <p:ph sz="quarter" idx="11" hasCustomPrompt="1"/>
          </p:nvPr>
        </p:nvSpPr>
        <p:spPr>
          <a:xfrm>
            <a:off x="6488215" y="1828800"/>
            <a:ext cx="4924120"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BDE83C02-3391-EB4D-8AEE-C37F65340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0959707" y="6099969"/>
            <a:ext cx="479348" cy="91281"/>
          </a:xfrm>
          <a:prstGeom prst="rect">
            <a:avLst/>
          </a:prstGeom>
        </p:spPr>
      </p:pic>
      <p:sp>
        <p:nvSpPr>
          <p:cNvPr id="14" name="Picture Placeholder 2">
            <a:extLst>
              <a:ext uri="{FF2B5EF4-FFF2-40B4-BE49-F238E27FC236}">
                <a16:creationId xmlns:a16="http://schemas.microsoft.com/office/drawing/2014/main" id="{9EAF776E-4EA2-134E-BCA9-FE940B24879F}"/>
              </a:ext>
            </a:extLst>
          </p:cNvPr>
          <p:cNvSpPr>
            <a:spLocks noGrp="1"/>
          </p:cNvSpPr>
          <p:nvPr>
            <p:ph type="pic" sz="quarter" idx="10"/>
          </p:nvPr>
        </p:nvSpPr>
        <p:spPr>
          <a:xfrm>
            <a:off x="-1" y="1828800"/>
            <a:ext cx="6096000" cy="4358821"/>
          </a:xfrm>
          <a:solidFill>
            <a:schemeClr val="bg1">
              <a:lumMod val="95000"/>
            </a:schemeClr>
          </a:solidFill>
          <a:effectLst>
            <a:innerShdw dist="215900" dir="10800000">
              <a:schemeClr val="accent3"/>
            </a:innerShdw>
          </a:effectLst>
        </p:spPr>
        <p:txBody>
          <a:bodyPr>
            <a:normAutofit/>
          </a:bodyPr>
          <a:lstStyle>
            <a:lvl1pPr>
              <a:defRPr sz="1400"/>
            </a:lvl1pPr>
          </a:lstStyle>
          <a:p>
            <a:r>
              <a:rPr lang="en-US"/>
              <a:t>Click icon to add picture</a:t>
            </a:r>
          </a:p>
        </p:txBody>
      </p:sp>
      <p:pic>
        <p:nvPicPr>
          <p:cNvPr id="15" name="Picture 14">
            <a:extLst>
              <a:ext uri="{FF2B5EF4-FFF2-40B4-BE49-F238E27FC236}">
                <a16:creationId xmlns:a16="http://schemas.microsoft.com/office/drawing/2014/main" id="{25562E1E-A37B-F041-87A7-E6C9D9472312}"/>
              </a:ext>
            </a:extLst>
          </p:cNvPr>
          <p:cNvPicPr>
            <a:picLocks noChangeAspect="1"/>
          </p:cNvPicPr>
          <p:nvPr userDrawn="1"/>
        </p:nvPicPr>
        <p:blipFill>
          <a:blip r:embed="rId3"/>
          <a:stretch>
            <a:fillRect/>
          </a:stretch>
        </p:blipFill>
        <p:spPr>
          <a:xfrm>
            <a:off x="10941713" y="6077789"/>
            <a:ext cx="497344" cy="135639"/>
          </a:xfrm>
          <a:prstGeom prst="rect">
            <a:avLst/>
          </a:prstGeom>
        </p:spPr>
      </p:pic>
      <p:grpSp>
        <p:nvGrpSpPr>
          <p:cNvPr id="10" name="Group 9">
            <a:extLst>
              <a:ext uri="{FF2B5EF4-FFF2-40B4-BE49-F238E27FC236}">
                <a16:creationId xmlns:a16="http://schemas.microsoft.com/office/drawing/2014/main" id="{B4331577-0C8D-9F40-B6C1-60AA282DDAAA}"/>
              </a:ext>
            </a:extLst>
          </p:cNvPr>
          <p:cNvGrpSpPr/>
          <p:nvPr userDrawn="1"/>
        </p:nvGrpSpPr>
        <p:grpSpPr>
          <a:xfrm>
            <a:off x="0" y="6424864"/>
            <a:ext cx="12192000" cy="433137"/>
            <a:chOff x="0" y="6424864"/>
            <a:chExt cx="12192000" cy="433137"/>
          </a:xfrm>
        </p:grpSpPr>
        <p:sp>
          <p:nvSpPr>
            <p:cNvPr id="11" name="Rectangle 10">
              <a:extLst>
                <a:ext uri="{FF2B5EF4-FFF2-40B4-BE49-F238E27FC236}">
                  <a16:creationId xmlns:a16="http://schemas.microsoft.com/office/drawing/2014/main" id="{FE2C2B7A-328D-AC48-A511-1D0EFB7E3510}"/>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TextBox 15">
              <a:extLst>
                <a:ext uri="{FF2B5EF4-FFF2-40B4-BE49-F238E27FC236}">
                  <a16:creationId xmlns:a16="http://schemas.microsoft.com/office/drawing/2014/main" id="{02B29C9B-63B3-4448-BE4D-DB51CE7A5E77}"/>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
        <p:nvSpPr>
          <p:cNvPr id="19" name="Title 1">
            <a:extLst>
              <a:ext uri="{FF2B5EF4-FFF2-40B4-BE49-F238E27FC236}">
                <a16:creationId xmlns:a16="http://schemas.microsoft.com/office/drawing/2014/main" id="{6BA30325-332B-A246-9EA3-33C50B609570}"/>
              </a:ext>
            </a:extLst>
          </p:cNvPr>
          <p:cNvSpPr>
            <a:spLocks noGrp="1"/>
          </p:cNvSpPr>
          <p:nvPr>
            <p:ph type="title" hasCustomPrompt="1"/>
          </p:nvPr>
        </p:nvSpPr>
        <p:spPr>
          <a:xfrm>
            <a:off x="779666" y="365126"/>
            <a:ext cx="8049552" cy="1325563"/>
          </a:xfrm>
        </p:spPr>
        <p:txBody>
          <a:bodyPr>
            <a:normAutofit/>
          </a:bodyPr>
          <a:lstStyle>
            <a:lvl1pPr>
              <a:defRPr sz="4000"/>
            </a:lvl1pPr>
          </a:lstStyle>
          <a:p>
            <a:r>
              <a:rPr lang="en-US"/>
              <a:t>Slide Heading</a:t>
            </a:r>
          </a:p>
        </p:txBody>
      </p:sp>
      <p:pic>
        <p:nvPicPr>
          <p:cNvPr id="12" name="Picture 11">
            <a:extLst>
              <a:ext uri="{FF2B5EF4-FFF2-40B4-BE49-F238E27FC236}">
                <a16:creationId xmlns:a16="http://schemas.microsoft.com/office/drawing/2014/main" id="{8DA1FD38-4640-4946-A052-DCAD93CBC693}"/>
              </a:ext>
            </a:extLst>
          </p:cNvPr>
          <p:cNvPicPr>
            <a:picLocks noChangeAspect="1"/>
          </p:cNvPicPr>
          <p:nvPr userDrawn="1"/>
        </p:nvPicPr>
        <p:blipFill>
          <a:blip r:embed="rId4">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248774625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Text + 1 Photo L Blue">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56D48BE9-8468-994C-B046-7EBE96CA0E34}"/>
              </a:ext>
            </a:extLst>
          </p:cNvPr>
          <p:cNvSpPr>
            <a:spLocks noGrp="1"/>
          </p:cNvSpPr>
          <p:nvPr>
            <p:ph sz="quarter" idx="11" hasCustomPrompt="1"/>
          </p:nvPr>
        </p:nvSpPr>
        <p:spPr>
          <a:xfrm>
            <a:off x="6488215" y="1828800"/>
            <a:ext cx="4924120"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BDE83C02-3391-EB4D-8AEE-C37F65340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10959707" y="6099969"/>
            <a:ext cx="479348" cy="91281"/>
          </a:xfrm>
          <a:prstGeom prst="rect">
            <a:avLst/>
          </a:prstGeom>
        </p:spPr>
      </p:pic>
      <p:sp>
        <p:nvSpPr>
          <p:cNvPr id="14" name="Picture Placeholder 2">
            <a:extLst>
              <a:ext uri="{FF2B5EF4-FFF2-40B4-BE49-F238E27FC236}">
                <a16:creationId xmlns:a16="http://schemas.microsoft.com/office/drawing/2014/main" id="{9EAF776E-4EA2-134E-BCA9-FE940B24879F}"/>
              </a:ext>
            </a:extLst>
          </p:cNvPr>
          <p:cNvSpPr>
            <a:spLocks noGrp="1"/>
          </p:cNvSpPr>
          <p:nvPr>
            <p:ph type="pic" sz="quarter" idx="10"/>
          </p:nvPr>
        </p:nvSpPr>
        <p:spPr>
          <a:xfrm>
            <a:off x="-1" y="1828800"/>
            <a:ext cx="6096000" cy="4358821"/>
          </a:xfrm>
          <a:solidFill>
            <a:schemeClr val="bg1">
              <a:lumMod val="95000"/>
            </a:schemeClr>
          </a:solidFill>
          <a:effectLst>
            <a:innerShdw dist="215900" dir="10800000">
              <a:schemeClr val="accent1"/>
            </a:innerShdw>
          </a:effectLst>
        </p:spPr>
        <p:txBody>
          <a:bodyPr>
            <a:normAutofit/>
          </a:bodyPr>
          <a:lstStyle>
            <a:lvl1pPr>
              <a:defRPr sz="1400"/>
            </a:lvl1pPr>
          </a:lstStyle>
          <a:p>
            <a:r>
              <a:rPr lang="en-US"/>
              <a:t>Click icon to add picture</a:t>
            </a:r>
          </a:p>
        </p:txBody>
      </p:sp>
      <p:pic>
        <p:nvPicPr>
          <p:cNvPr id="15" name="Picture 14">
            <a:extLst>
              <a:ext uri="{FF2B5EF4-FFF2-40B4-BE49-F238E27FC236}">
                <a16:creationId xmlns:a16="http://schemas.microsoft.com/office/drawing/2014/main" id="{25562E1E-A37B-F041-87A7-E6C9D9472312}"/>
              </a:ext>
            </a:extLst>
          </p:cNvPr>
          <p:cNvPicPr>
            <a:picLocks noChangeAspect="1"/>
          </p:cNvPicPr>
          <p:nvPr userDrawn="1"/>
        </p:nvPicPr>
        <p:blipFill>
          <a:blip r:embed="rId3"/>
          <a:stretch>
            <a:fillRect/>
          </a:stretch>
        </p:blipFill>
        <p:spPr>
          <a:xfrm>
            <a:off x="10941713" y="6077789"/>
            <a:ext cx="497344" cy="135639"/>
          </a:xfrm>
          <a:prstGeom prst="rect">
            <a:avLst/>
          </a:prstGeom>
        </p:spPr>
      </p:pic>
      <p:grpSp>
        <p:nvGrpSpPr>
          <p:cNvPr id="10" name="Group 9">
            <a:extLst>
              <a:ext uri="{FF2B5EF4-FFF2-40B4-BE49-F238E27FC236}">
                <a16:creationId xmlns:a16="http://schemas.microsoft.com/office/drawing/2014/main" id="{D153FCB0-6A15-D94A-9D92-647979B052EF}"/>
              </a:ext>
            </a:extLst>
          </p:cNvPr>
          <p:cNvGrpSpPr/>
          <p:nvPr userDrawn="1"/>
        </p:nvGrpSpPr>
        <p:grpSpPr>
          <a:xfrm>
            <a:off x="0" y="6424864"/>
            <a:ext cx="12192000" cy="433137"/>
            <a:chOff x="0" y="6424864"/>
            <a:chExt cx="12192000" cy="433137"/>
          </a:xfrm>
        </p:grpSpPr>
        <p:sp>
          <p:nvSpPr>
            <p:cNvPr id="11" name="Rectangle 10">
              <a:extLst>
                <a:ext uri="{FF2B5EF4-FFF2-40B4-BE49-F238E27FC236}">
                  <a16:creationId xmlns:a16="http://schemas.microsoft.com/office/drawing/2014/main" id="{E86F02A5-8737-7B4A-8840-19FE417B7073}"/>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TextBox 15">
              <a:extLst>
                <a:ext uri="{FF2B5EF4-FFF2-40B4-BE49-F238E27FC236}">
                  <a16:creationId xmlns:a16="http://schemas.microsoft.com/office/drawing/2014/main" id="{6DD1F3CE-CC61-7446-83C3-5D0D7F22D003}"/>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
        <p:nvSpPr>
          <p:cNvPr id="19" name="Title 1">
            <a:extLst>
              <a:ext uri="{FF2B5EF4-FFF2-40B4-BE49-F238E27FC236}">
                <a16:creationId xmlns:a16="http://schemas.microsoft.com/office/drawing/2014/main" id="{FBF73F4B-2948-3F45-9BAB-459D6D0334A9}"/>
              </a:ext>
            </a:extLst>
          </p:cNvPr>
          <p:cNvSpPr>
            <a:spLocks noGrp="1"/>
          </p:cNvSpPr>
          <p:nvPr>
            <p:ph type="title" hasCustomPrompt="1"/>
          </p:nvPr>
        </p:nvSpPr>
        <p:spPr>
          <a:xfrm>
            <a:off x="779666" y="365126"/>
            <a:ext cx="8049552" cy="1325563"/>
          </a:xfrm>
        </p:spPr>
        <p:txBody>
          <a:bodyPr>
            <a:normAutofit/>
          </a:bodyPr>
          <a:lstStyle>
            <a:lvl1pPr>
              <a:defRPr sz="4000"/>
            </a:lvl1pPr>
          </a:lstStyle>
          <a:p>
            <a:r>
              <a:rPr lang="en-US"/>
              <a:t>Slide Heading</a:t>
            </a:r>
          </a:p>
        </p:txBody>
      </p:sp>
      <p:pic>
        <p:nvPicPr>
          <p:cNvPr id="12" name="Picture 11">
            <a:extLst>
              <a:ext uri="{FF2B5EF4-FFF2-40B4-BE49-F238E27FC236}">
                <a16:creationId xmlns:a16="http://schemas.microsoft.com/office/drawing/2014/main" id="{F10E0F27-2061-3145-86BA-33AB4ACA6201}"/>
              </a:ext>
            </a:extLst>
          </p:cNvPr>
          <p:cNvPicPr>
            <a:picLocks noChangeAspect="1"/>
          </p:cNvPicPr>
          <p:nvPr userDrawn="1"/>
        </p:nvPicPr>
        <p:blipFill>
          <a:blip r:embed="rId4">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161679732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1 Photo L Yellow">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B8E518-0838-7B48-BD03-829A1843867D}"/>
              </a:ext>
            </a:extLst>
          </p:cNvPr>
          <p:cNvSpPr>
            <a:spLocks noGrp="1"/>
          </p:cNvSpPr>
          <p:nvPr>
            <p:ph type="pic" sz="quarter" idx="10"/>
          </p:nvPr>
        </p:nvSpPr>
        <p:spPr>
          <a:xfrm>
            <a:off x="-1" y="445822"/>
            <a:ext cx="6096000" cy="5741799"/>
          </a:xfrm>
          <a:solidFill>
            <a:schemeClr val="bg1">
              <a:lumMod val="95000"/>
            </a:schemeClr>
          </a:solidFill>
          <a:effectLst>
            <a:innerShdw dist="215900" dir="10800000">
              <a:schemeClr val="accent2"/>
            </a:innerShdw>
          </a:effectLst>
        </p:spPr>
        <p:txBody>
          <a:bodyPr>
            <a:normAutofit/>
          </a:bodyPr>
          <a:lstStyle>
            <a:lvl1pPr>
              <a:defRPr sz="1400"/>
            </a:lvl1pPr>
          </a:lstStyle>
          <a:p>
            <a:r>
              <a:rPr lang="en-US"/>
              <a:t>Click icon to add picture</a:t>
            </a:r>
          </a:p>
        </p:txBody>
      </p:sp>
      <p:pic>
        <p:nvPicPr>
          <p:cNvPr id="9" name="Picture 8">
            <a:extLst>
              <a:ext uri="{FF2B5EF4-FFF2-40B4-BE49-F238E27FC236}">
                <a16:creationId xmlns:a16="http://schemas.microsoft.com/office/drawing/2014/main" id="{0CFA9473-1D17-124C-B23D-CB2EBF1F7848}"/>
              </a:ext>
            </a:extLst>
          </p:cNvPr>
          <p:cNvPicPr>
            <a:picLocks noChangeAspect="1"/>
          </p:cNvPicPr>
          <p:nvPr userDrawn="1"/>
        </p:nvPicPr>
        <p:blipFill>
          <a:blip r:embed="rId2"/>
          <a:stretch>
            <a:fillRect/>
          </a:stretch>
        </p:blipFill>
        <p:spPr>
          <a:xfrm>
            <a:off x="10941713" y="6077789"/>
            <a:ext cx="497344" cy="135639"/>
          </a:xfrm>
          <a:prstGeom prst="rect">
            <a:avLst/>
          </a:prstGeom>
        </p:spPr>
      </p:pic>
      <p:grpSp>
        <p:nvGrpSpPr>
          <p:cNvPr id="7" name="Group 6">
            <a:extLst>
              <a:ext uri="{FF2B5EF4-FFF2-40B4-BE49-F238E27FC236}">
                <a16:creationId xmlns:a16="http://schemas.microsoft.com/office/drawing/2014/main" id="{BBCB3275-DCE4-274E-8477-B624C8C352D6}"/>
              </a:ext>
            </a:extLst>
          </p:cNvPr>
          <p:cNvGrpSpPr/>
          <p:nvPr userDrawn="1"/>
        </p:nvGrpSpPr>
        <p:grpSpPr>
          <a:xfrm>
            <a:off x="0" y="6424864"/>
            <a:ext cx="12192000" cy="433137"/>
            <a:chOff x="0" y="6424864"/>
            <a:chExt cx="12192000" cy="433137"/>
          </a:xfrm>
        </p:grpSpPr>
        <p:sp>
          <p:nvSpPr>
            <p:cNvPr id="10" name="Rectangle 9">
              <a:extLst>
                <a:ext uri="{FF2B5EF4-FFF2-40B4-BE49-F238E27FC236}">
                  <a16:creationId xmlns:a16="http://schemas.microsoft.com/office/drawing/2014/main" id="{BB8AD8BB-30F6-7048-8466-5A904ABD96E3}"/>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a:extLst>
                <a:ext uri="{FF2B5EF4-FFF2-40B4-BE49-F238E27FC236}">
                  <a16:creationId xmlns:a16="http://schemas.microsoft.com/office/drawing/2014/main" id="{2D2DFEF1-7DFA-A94E-AD29-8175BD66F3D6}"/>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pic>
        <p:nvPicPr>
          <p:cNvPr id="8" name="Picture 7">
            <a:extLst>
              <a:ext uri="{FF2B5EF4-FFF2-40B4-BE49-F238E27FC236}">
                <a16:creationId xmlns:a16="http://schemas.microsoft.com/office/drawing/2014/main" id="{21B08A1F-EB0E-8747-B544-0C4D09DE64A4}"/>
              </a:ext>
            </a:extLst>
          </p:cNvPr>
          <p:cNvPicPr>
            <a:picLocks noChangeAspect="1"/>
          </p:cNvPicPr>
          <p:nvPr userDrawn="1"/>
        </p:nvPicPr>
        <p:blipFill>
          <a:blip r:embed="rId3">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39131139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1 Photo L Gree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B8E518-0838-7B48-BD03-829A1843867D}"/>
              </a:ext>
            </a:extLst>
          </p:cNvPr>
          <p:cNvSpPr>
            <a:spLocks noGrp="1"/>
          </p:cNvSpPr>
          <p:nvPr>
            <p:ph type="pic" sz="quarter" idx="10"/>
          </p:nvPr>
        </p:nvSpPr>
        <p:spPr>
          <a:xfrm>
            <a:off x="0" y="449451"/>
            <a:ext cx="6096000" cy="5741799"/>
          </a:xfrm>
          <a:solidFill>
            <a:schemeClr val="bg1">
              <a:lumMod val="95000"/>
            </a:schemeClr>
          </a:solidFill>
          <a:effectLst>
            <a:innerShdw dist="215900" dir="10800000">
              <a:schemeClr val="accent3"/>
            </a:innerShdw>
          </a:effectLst>
        </p:spPr>
        <p:txBody>
          <a:bodyPr>
            <a:normAutofit/>
          </a:bodyPr>
          <a:lstStyle>
            <a:lvl1pPr>
              <a:defRPr sz="1400"/>
            </a:lvl1pPr>
          </a:lstStyle>
          <a:p>
            <a:r>
              <a:rPr lang="en-US"/>
              <a:t>Click icon to add picture</a:t>
            </a:r>
          </a:p>
        </p:txBody>
      </p:sp>
      <p:pic>
        <p:nvPicPr>
          <p:cNvPr id="9" name="Picture 8">
            <a:extLst>
              <a:ext uri="{FF2B5EF4-FFF2-40B4-BE49-F238E27FC236}">
                <a16:creationId xmlns:a16="http://schemas.microsoft.com/office/drawing/2014/main" id="{693F4EA6-94D3-9F4C-987E-8A01D5647F0A}"/>
              </a:ext>
            </a:extLst>
          </p:cNvPr>
          <p:cNvPicPr>
            <a:picLocks noChangeAspect="1"/>
          </p:cNvPicPr>
          <p:nvPr userDrawn="1"/>
        </p:nvPicPr>
        <p:blipFill>
          <a:blip r:embed="rId2"/>
          <a:stretch>
            <a:fillRect/>
          </a:stretch>
        </p:blipFill>
        <p:spPr>
          <a:xfrm>
            <a:off x="10941713" y="6077789"/>
            <a:ext cx="497344" cy="135639"/>
          </a:xfrm>
          <a:prstGeom prst="rect">
            <a:avLst/>
          </a:prstGeom>
        </p:spPr>
      </p:pic>
      <p:grpSp>
        <p:nvGrpSpPr>
          <p:cNvPr id="7" name="Group 6">
            <a:extLst>
              <a:ext uri="{FF2B5EF4-FFF2-40B4-BE49-F238E27FC236}">
                <a16:creationId xmlns:a16="http://schemas.microsoft.com/office/drawing/2014/main" id="{56BF8C1B-06D6-CA41-BB99-1A6687036283}"/>
              </a:ext>
            </a:extLst>
          </p:cNvPr>
          <p:cNvGrpSpPr/>
          <p:nvPr userDrawn="1"/>
        </p:nvGrpSpPr>
        <p:grpSpPr>
          <a:xfrm>
            <a:off x="0" y="6424864"/>
            <a:ext cx="12192000" cy="433137"/>
            <a:chOff x="0" y="6424864"/>
            <a:chExt cx="12192000" cy="433137"/>
          </a:xfrm>
        </p:grpSpPr>
        <p:sp>
          <p:nvSpPr>
            <p:cNvPr id="10" name="Rectangle 9">
              <a:extLst>
                <a:ext uri="{FF2B5EF4-FFF2-40B4-BE49-F238E27FC236}">
                  <a16:creationId xmlns:a16="http://schemas.microsoft.com/office/drawing/2014/main" id="{A853F508-2E72-F746-8736-12BB2D252F93}"/>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a:extLst>
                <a:ext uri="{FF2B5EF4-FFF2-40B4-BE49-F238E27FC236}">
                  <a16:creationId xmlns:a16="http://schemas.microsoft.com/office/drawing/2014/main" id="{43667ABB-EC21-704F-B596-529206BE8B3B}"/>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pic>
        <p:nvPicPr>
          <p:cNvPr id="8" name="Picture 7">
            <a:extLst>
              <a:ext uri="{FF2B5EF4-FFF2-40B4-BE49-F238E27FC236}">
                <a16:creationId xmlns:a16="http://schemas.microsoft.com/office/drawing/2014/main" id="{AA2E6A40-FE4B-2145-A581-A41889C0CB2B}"/>
              </a:ext>
            </a:extLst>
          </p:cNvPr>
          <p:cNvPicPr>
            <a:picLocks noChangeAspect="1"/>
          </p:cNvPicPr>
          <p:nvPr userDrawn="1"/>
        </p:nvPicPr>
        <p:blipFill>
          <a:blip r:embed="rId3">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261205763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1 Photo L Blue">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B8E518-0838-7B48-BD03-829A1843867D}"/>
              </a:ext>
            </a:extLst>
          </p:cNvPr>
          <p:cNvSpPr>
            <a:spLocks noGrp="1"/>
          </p:cNvSpPr>
          <p:nvPr>
            <p:ph type="pic" sz="quarter" idx="10"/>
          </p:nvPr>
        </p:nvSpPr>
        <p:spPr>
          <a:xfrm>
            <a:off x="0" y="449451"/>
            <a:ext cx="6096000" cy="5741799"/>
          </a:xfrm>
          <a:solidFill>
            <a:schemeClr val="bg1">
              <a:lumMod val="95000"/>
            </a:schemeClr>
          </a:solidFill>
          <a:effectLst>
            <a:innerShdw dist="215900" dir="10800000">
              <a:schemeClr val="accent1"/>
            </a:innerShdw>
          </a:effectLst>
        </p:spPr>
        <p:txBody>
          <a:bodyPr>
            <a:normAutofit/>
          </a:bodyPr>
          <a:lstStyle>
            <a:lvl1pPr>
              <a:defRPr sz="1400"/>
            </a:lvl1pPr>
          </a:lstStyle>
          <a:p>
            <a:r>
              <a:rPr lang="en-US"/>
              <a:t>Click icon to add picture</a:t>
            </a:r>
          </a:p>
        </p:txBody>
      </p:sp>
      <p:pic>
        <p:nvPicPr>
          <p:cNvPr id="9" name="Picture 8">
            <a:extLst>
              <a:ext uri="{FF2B5EF4-FFF2-40B4-BE49-F238E27FC236}">
                <a16:creationId xmlns:a16="http://schemas.microsoft.com/office/drawing/2014/main" id="{693F4EA6-94D3-9F4C-987E-8A01D5647F0A}"/>
              </a:ext>
            </a:extLst>
          </p:cNvPr>
          <p:cNvPicPr>
            <a:picLocks noChangeAspect="1"/>
          </p:cNvPicPr>
          <p:nvPr userDrawn="1"/>
        </p:nvPicPr>
        <p:blipFill>
          <a:blip r:embed="rId2"/>
          <a:stretch>
            <a:fillRect/>
          </a:stretch>
        </p:blipFill>
        <p:spPr>
          <a:xfrm>
            <a:off x="10941713" y="6077789"/>
            <a:ext cx="497344" cy="135639"/>
          </a:xfrm>
          <a:prstGeom prst="rect">
            <a:avLst/>
          </a:prstGeom>
        </p:spPr>
      </p:pic>
      <p:grpSp>
        <p:nvGrpSpPr>
          <p:cNvPr id="7" name="Group 6">
            <a:extLst>
              <a:ext uri="{FF2B5EF4-FFF2-40B4-BE49-F238E27FC236}">
                <a16:creationId xmlns:a16="http://schemas.microsoft.com/office/drawing/2014/main" id="{98735899-EB82-F844-817D-6678B706A328}"/>
              </a:ext>
            </a:extLst>
          </p:cNvPr>
          <p:cNvGrpSpPr/>
          <p:nvPr userDrawn="1"/>
        </p:nvGrpSpPr>
        <p:grpSpPr>
          <a:xfrm>
            <a:off x="0" y="6424864"/>
            <a:ext cx="12192000" cy="433137"/>
            <a:chOff x="0" y="6424864"/>
            <a:chExt cx="12192000" cy="433137"/>
          </a:xfrm>
        </p:grpSpPr>
        <p:sp>
          <p:nvSpPr>
            <p:cNvPr id="10" name="Rectangle 9">
              <a:extLst>
                <a:ext uri="{FF2B5EF4-FFF2-40B4-BE49-F238E27FC236}">
                  <a16:creationId xmlns:a16="http://schemas.microsoft.com/office/drawing/2014/main" id="{8FA49583-172C-6744-BBC5-DC8A3EF12F11}"/>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a:extLst>
                <a:ext uri="{FF2B5EF4-FFF2-40B4-BE49-F238E27FC236}">
                  <a16:creationId xmlns:a16="http://schemas.microsoft.com/office/drawing/2014/main" id="{93557EEF-F590-A346-88D2-452832417EF7}"/>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pic>
        <p:nvPicPr>
          <p:cNvPr id="8" name="Picture 7">
            <a:extLst>
              <a:ext uri="{FF2B5EF4-FFF2-40B4-BE49-F238E27FC236}">
                <a16:creationId xmlns:a16="http://schemas.microsoft.com/office/drawing/2014/main" id="{9143CF65-AA0C-FB43-860F-3BF1E6192D43}"/>
              </a:ext>
            </a:extLst>
          </p:cNvPr>
          <p:cNvPicPr>
            <a:picLocks noChangeAspect="1"/>
          </p:cNvPicPr>
          <p:nvPr userDrawn="1"/>
        </p:nvPicPr>
        <p:blipFill>
          <a:blip r:embed="rId3">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45261787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Text + 1 Photo T Yellow">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79667" y="0"/>
            <a:ext cx="3868713" cy="5267741"/>
          </a:xfrm>
          <a:solidFill>
            <a:schemeClr val="bg1">
              <a:lumMod val="95000"/>
            </a:schemeClr>
          </a:solidFill>
          <a:effectLst>
            <a:innerShdw dist="215900" dir="16200000">
              <a:schemeClr val="accent2"/>
            </a:innerShdw>
          </a:effectLst>
        </p:spPr>
        <p:txBody>
          <a:bodyPr>
            <a:normAutofit/>
          </a:bodyPr>
          <a:lstStyle>
            <a:lvl1pPr>
              <a:defRPr sz="1400"/>
            </a:lvl1pPr>
          </a:lstStyle>
          <a:p>
            <a:r>
              <a:rPr lang="en-US"/>
              <a:t>Click icon to add picture</a:t>
            </a:r>
          </a:p>
        </p:txBody>
      </p:sp>
      <p:sp>
        <p:nvSpPr>
          <p:cNvPr id="4" name="Title 1">
            <a:extLst>
              <a:ext uri="{FF2B5EF4-FFF2-40B4-BE49-F238E27FC236}">
                <a16:creationId xmlns:a16="http://schemas.microsoft.com/office/drawing/2014/main" id="{D465B946-FDE0-5244-8526-94B2AB2D6511}"/>
              </a:ext>
            </a:extLst>
          </p:cNvPr>
          <p:cNvSpPr>
            <a:spLocks noGrp="1"/>
          </p:cNvSpPr>
          <p:nvPr>
            <p:ph type="title" hasCustomPrompt="1"/>
          </p:nvPr>
        </p:nvSpPr>
        <p:spPr>
          <a:xfrm>
            <a:off x="5410021" y="449452"/>
            <a:ext cx="3419197" cy="1241237"/>
          </a:xfrm>
        </p:spPr>
        <p:txBody>
          <a:bodyPr>
            <a:normAutofit/>
          </a:bodyPr>
          <a:lstStyle>
            <a:lvl1pPr>
              <a:defRPr sz="4000"/>
            </a:lvl1pPr>
          </a:lstStyle>
          <a:p>
            <a:r>
              <a:rPr lang="en-US"/>
              <a:t>Slide </a:t>
            </a:r>
            <a:br>
              <a:rPr lang="en-US"/>
            </a:br>
            <a:r>
              <a:rPr lang="en-US"/>
              <a:t>Heading</a:t>
            </a:r>
          </a:p>
        </p:txBody>
      </p:sp>
      <p:sp>
        <p:nvSpPr>
          <p:cNvPr id="5" name="Content Placeholder 8">
            <a:extLst>
              <a:ext uri="{FF2B5EF4-FFF2-40B4-BE49-F238E27FC236}">
                <a16:creationId xmlns:a16="http://schemas.microsoft.com/office/drawing/2014/main" id="{56D48BE9-8468-994C-B046-7EBE96CA0E34}"/>
              </a:ext>
            </a:extLst>
          </p:cNvPr>
          <p:cNvSpPr>
            <a:spLocks noGrp="1"/>
          </p:cNvSpPr>
          <p:nvPr>
            <p:ph sz="quarter" idx="11" hasCustomPrompt="1"/>
          </p:nvPr>
        </p:nvSpPr>
        <p:spPr>
          <a:xfrm>
            <a:off x="5410021" y="1828800"/>
            <a:ext cx="6002314"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2C698F70-2923-7C4A-BBB9-D0448F0A47AB}"/>
              </a:ext>
            </a:extLst>
          </p:cNvPr>
          <p:cNvPicPr>
            <a:picLocks noChangeAspect="1"/>
          </p:cNvPicPr>
          <p:nvPr userDrawn="1"/>
        </p:nvPicPr>
        <p:blipFill>
          <a:blip r:embed="rId2"/>
          <a:stretch>
            <a:fillRect/>
          </a:stretch>
        </p:blipFill>
        <p:spPr>
          <a:xfrm>
            <a:off x="10941713" y="6077789"/>
            <a:ext cx="497344" cy="135639"/>
          </a:xfrm>
          <a:prstGeom prst="rect">
            <a:avLst/>
          </a:prstGeom>
        </p:spPr>
      </p:pic>
      <p:grpSp>
        <p:nvGrpSpPr>
          <p:cNvPr id="9" name="Group 8">
            <a:extLst>
              <a:ext uri="{FF2B5EF4-FFF2-40B4-BE49-F238E27FC236}">
                <a16:creationId xmlns:a16="http://schemas.microsoft.com/office/drawing/2014/main" id="{5E5889CE-E407-B948-8A57-339E5D77BE78}"/>
              </a:ext>
            </a:extLst>
          </p:cNvPr>
          <p:cNvGrpSpPr/>
          <p:nvPr userDrawn="1"/>
        </p:nvGrpSpPr>
        <p:grpSpPr>
          <a:xfrm>
            <a:off x="0" y="6424864"/>
            <a:ext cx="12192000" cy="433137"/>
            <a:chOff x="0" y="6424864"/>
            <a:chExt cx="12192000" cy="433137"/>
          </a:xfrm>
        </p:grpSpPr>
        <p:sp>
          <p:nvSpPr>
            <p:cNvPr id="13" name="Rectangle 12">
              <a:extLst>
                <a:ext uri="{FF2B5EF4-FFF2-40B4-BE49-F238E27FC236}">
                  <a16:creationId xmlns:a16="http://schemas.microsoft.com/office/drawing/2014/main" id="{DEDEF5A0-E493-F841-AAEB-46708C344EFF}"/>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TextBox 13">
              <a:extLst>
                <a:ext uri="{FF2B5EF4-FFF2-40B4-BE49-F238E27FC236}">
                  <a16:creationId xmlns:a16="http://schemas.microsoft.com/office/drawing/2014/main" id="{C56FA66C-F5A6-C14E-A7B5-B0813CB0363E}"/>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pic>
        <p:nvPicPr>
          <p:cNvPr id="10" name="Picture 9">
            <a:extLst>
              <a:ext uri="{FF2B5EF4-FFF2-40B4-BE49-F238E27FC236}">
                <a16:creationId xmlns:a16="http://schemas.microsoft.com/office/drawing/2014/main" id="{B3ED2C9A-BAEC-CC43-840D-73F14BAAF476}"/>
              </a:ext>
            </a:extLst>
          </p:cNvPr>
          <p:cNvPicPr>
            <a:picLocks noChangeAspect="1"/>
          </p:cNvPicPr>
          <p:nvPr userDrawn="1"/>
        </p:nvPicPr>
        <p:blipFill>
          <a:blip r:embed="rId3">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109013565"/>
      </p:ext>
    </p:extLst>
  </p:cSld>
  <p:clrMapOvr>
    <a:masterClrMapping/>
  </p:clrMapOvr>
  <p:extLst>
    <p:ext uri="{DCECCB84-F9BA-43D5-87BE-67443E8EF086}">
      <p15:sldGuideLst xmlns:p15="http://schemas.microsoft.com/office/powerpoint/2012/main">
        <p15:guide id="1" pos="340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Text + 1 Photo T Gree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79667" y="0"/>
            <a:ext cx="3868713" cy="5267741"/>
          </a:xfrm>
          <a:solidFill>
            <a:schemeClr val="bg1">
              <a:lumMod val="95000"/>
            </a:schemeClr>
          </a:solidFill>
          <a:effectLst>
            <a:innerShdw dist="215900" dir="16200000">
              <a:schemeClr val="accent3"/>
            </a:innerShdw>
          </a:effectLst>
        </p:spPr>
        <p:txBody>
          <a:bodyPr>
            <a:normAutofit/>
          </a:bodyPr>
          <a:lstStyle>
            <a:lvl1pPr>
              <a:defRPr sz="1400"/>
            </a:lvl1pPr>
          </a:lstStyle>
          <a:p>
            <a:r>
              <a:rPr lang="en-US"/>
              <a:t>Click icon to add picture</a:t>
            </a:r>
          </a:p>
        </p:txBody>
      </p:sp>
      <p:sp>
        <p:nvSpPr>
          <p:cNvPr id="5" name="Content Placeholder 8">
            <a:extLst>
              <a:ext uri="{FF2B5EF4-FFF2-40B4-BE49-F238E27FC236}">
                <a16:creationId xmlns:a16="http://schemas.microsoft.com/office/drawing/2014/main" id="{56D48BE9-8468-994C-B046-7EBE96CA0E34}"/>
              </a:ext>
            </a:extLst>
          </p:cNvPr>
          <p:cNvSpPr>
            <a:spLocks noGrp="1"/>
          </p:cNvSpPr>
          <p:nvPr>
            <p:ph sz="quarter" idx="11" hasCustomPrompt="1"/>
          </p:nvPr>
        </p:nvSpPr>
        <p:spPr>
          <a:xfrm>
            <a:off x="5410021" y="1828800"/>
            <a:ext cx="6002314"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D4A55AAE-59CF-9040-8666-2F13463188E2}"/>
              </a:ext>
            </a:extLst>
          </p:cNvPr>
          <p:cNvPicPr>
            <a:picLocks noChangeAspect="1"/>
          </p:cNvPicPr>
          <p:nvPr userDrawn="1"/>
        </p:nvPicPr>
        <p:blipFill>
          <a:blip r:embed="rId2"/>
          <a:stretch>
            <a:fillRect/>
          </a:stretch>
        </p:blipFill>
        <p:spPr>
          <a:xfrm>
            <a:off x="10941713" y="6077789"/>
            <a:ext cx="497344" cy="135639"/>
          </a:xfrm>
          <a:prstGeom prst="rect">
            <a:avLst/>
          </a:prstGeom>
        </p:spPr>
      </p:pic>
      <p:grpSp>
        <p:nvGrpSpPr>
          <p:cNvPr id="9" name="Group 8">
            <a:extLst>
              <a:ext uri="{FF2B5EF4-FFF2-40B4-BE49-F238E27FC236}">
                <a16:creationId xmlns:a16="http://schemas.microsoft.com/office/drawing/2014/main" id="{5AED1297-3252-6845-B7A6-590E74B8FA29}"/>
              </a:ext>
            </a:extLst>
          </p:cNvPr>
          <p:cNvGrpSpPr/>
          <p:nvPr userDrawn="1"/>
        </p:nvGrpSpPr>
        <p:grpSpPr>
          <a:xfrm>
            <a:off x="0" y="6424864"/>
            <a:ext cx="12192000" cy="433137"/>
            <a:chOff x="0" y="6424864"/>
            <a:chExt cx="12192000" cy="433137"/>
          </a:xfrm>
        </p:grpSpPr>
        <p:sp>
          <p:nvSpPr>
            <p:cNvPr id="13" name="Rectangle 12">
              <a:extLst>
                <a:ext uri="{FF2B5EF4-FFF2-40B4-BE49-F238E27FC236}">
                  <a16:creationId xmlns:a16="http://schemas.microsoft.com/office/drawing/2014/main" id="{BCC3E088-51BE-BC46-835F-91E1B057CB10}"/>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TextBox 13">
              <a:extLst>
                <a:ext uri="{FF2B5EF4-FFF2-40B4-BE49-F238E27FC236}">
                  <a16:creationId xmlns:a16="http://schemas.microsoft.com/office/drawing/2014/main" id="{0564DFDE-9B32-2E42-B263-3A046BC7235E}"/>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
        <p:nvSpPr>
          <p:cNvPr id="16" name="Title 1">
            <a:extLst>
              <a:ext uri="{FF2B5EF4-FFF2-40B4-BE49-F238E27FC236}">
                <a16:creationId xmlns:a16="http://schemas.microsoft.com/office/drawing/2014/main" id="{D46C5D76-8970-D248-938B-F90A40BB84E3}"/>
              </a:ext>
            </a:extLst>
          </p:cNvPr>
          <p:cNvSpPr>
            <a:spLocks noGrp="1"/>
          </p:cNvSpPr>
          <p:nvPr>
            <p:ph type="title" hasCustomPrompt="1"/>
          </p:nvPr>
        </p:nvSpPr>
        <p:spPr>
          <a:xfrm>
            <a:off x="5410021" y="449452"/>
            <a:ext cx="3419197" cy="1241237"/>
          </a:xfrm>
        </p:spPr>
        <p:txBody>
          <a:bodyPr>
            <a:normAutofit/>
          </a:bodyPr>
          <a:lstStyle>
            <a:lvl1pPr>
              <a:defRPr sz="4000"/>
            </a:lvl1pPr>
          </a:lstStyle>
          <a:p>
            <a:r>
              <a:rPr lang="en-US"/>
              <a:t>Slide </a:t>
            </a:r>
            <a:br>
              <a:rPr lang="en-US"/>
            </a:br>
            <a:r>
              <a:rPr lang="en-US"/>
              <a:t>Heading</a:t>
            </a:r>
          </a:p>
        </p:txBody>
      </p:sp>
      <p:pic>
        <p:nvPicPr>
          <p:cNvPr id="10" name="Picture 9">
            <a:extLst>
              <a:ext uri="{FF2B5EF4-FFF2-40B4-BE49-F238E27FC236}">
                <a16:creationId xmlns:a16="http://schemas.microsoft.com/office/drawing/2014/main" id="{91F1CB2C-8527-3C47-80B9-3DF3BE8B20BE}"/>
              </a:ext>
            </a:extLst>
          </p:cNvPr>
          <p:cNvPicPr>
            <a:picLocks noChangeAspect="1"/>
          </p:cNvPicPr>
          <p:nvPr userDrawn="1"/>
        </p:nvPicPr>
        <p:blipFill>
          <a:blip r:embed="rId3">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2138749234"/>
      </p:ext>
    </p:extLst>
  </p:cSld>
  <p:clrMapOvr>
    <a:masterClrMapping/>
  </p:clrMapOvr>
  <p:extLst>
    <p:ext uri="{DCECCB84-F9BA-43D5-87BE-67443E8EF086}">
      <p15:sldGuideLst xmlns:p15="http://schemas.microsoft.com/office/powerpoint/2012/main">
        <p15:guide id="1" pos="340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Text + 1 Photo T Blu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79667" y="0"/>
            <a:ext cx="3868713" cy="5267741"/>
          </a:xfrm>
          <a:solidFill>
            <a:schemeClr val="bg1">
              <a:lumMod val="95000"/>
            </a:schemeClr>
          </a:solidFill>
          <a:effectLst>
            <a:innerShdw dist="215900" dir="16200000">
              <a:schemeClr val="accent1"/>
            </a:innerShdw>
          </a:effectLst>
        </p:spPr>
        <p:txBody>
          <a:bodyPr>
            <a:normAutofit/>
          </a:bodyPr>
          <a:lstStyle>
            <a:lvl1pPr>
              <a:defRPr sz="1400"/>
            </a:lvl1pPr>
          </a:lstStyle>
          <a:p>
            <a:r>
              <a:rPr lang="en-US"/>
              <a:t>Click icon to add picture</a:t>
            </a:r>
          </a:p>
        </p:txBody>
      </p:sp>
      <p:sp>
        <p:nvSpPr>
          <p:cNvPr id="5" name="Content Placeholder 8">
            <a:extLst>
              <a:ext uri="{FF2B5EF4-FFF2-40B4-BE49-F238E27FC236}">
                <a16:creationId xmlns:a16="http://schemas.microsoft.com/office/drawing/2014/main" id="{56D48BE9-8468-994C-B046-7EBE96CA0E34}"/>
              </a:ext>
            </a:extLst>
          </p:cNvPr>
          <p:cNvSpPr>
            <a:spLocks noGrp="1"/>
          </p:cNvSpPr>
          <p:nvPr>
            <p:ph sz="quarter" idx="11" hasCustomPrompt="1"/>
          </p:nvPr>
        </p:nvSpPr>
        <p:spPr>
          <a:xfrm>
            <a:off x="5410021" y="1828800"/>
            <a:ext cx="6002314"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D4A55AAE-59CF-9040-8666-2F13463188E2}"/>
              </a:ext>
            </a:extLst>
          </p:cNvPr>
          <p:cNvPicPr>
            <a:picLocks noChangeAspect="1"/>
          </p:cNvPicPr>
          <p:nvPr userDrawn="1"/>
        </p:nvPicPr>
        <p:blipFill>
          <a:blip r:embed="rId2"/>
          <a:stretch>
            <a:fillRect/>
          </a:stretch>
        </p:blipFill>
        <p:spPr>
          <a:xfrm>
            <a:off x="10941713" y="6077789"/>
            <a:ext cx="497344" cy="135639"/>
          </a:xfrm>
          <a:prstGeom prst="rect">
            <a:avLst/>
          </a:prstGeom>
        </p:spPr>
      </p:pic>
      <p:grpSp>
        <p:nvGrpSpPr>
          <p:cNvPr id="9" name="Group 8">
            <a:extLst>
              <a:ext uri="{FF2B5EF4-FFF2-40B4-BE49-F238E27FC236}">
                <a16:creationId xmlns:a16="http://schemas.microsoft.com/office/drawing/2014/main" id="{1AF29626-4307-9B46-9E9D-B8B3B9F6084C}"/>
              </a:ext>
            </a:extLst>
          </p:cNvPr>
          <p:cNvGrpSpPr/>
          <p:nvPr userDrawn="1"/>
        </p:nvGrpSpPr>
        <p:grpSpPr>
          <a:xfrm>
            <a:off x="0" y="6424864"/>
            <a:ext cx="12192000" cy="433137"/>
            <a:chOff x="0" y="6424864"/>
            <a:chExt cx="12192000" cy="433137"/>
          </a:xfrm>
        </p:grpSpPr>
        <p:sp>
          <p:nvSpPr>
            <p:cNvPr id="13" name="Rectangle 12">
              <a:extLst>
                <a:ext uri="{FF2B5EF4-FFF2-40B4-BE49-F238E27FC236}">
                  <a16:creationId xmlns:a16="http://schemas.microsoft.com/office/drawing/2014/main" id="{279AF03C-A36C-AD4C-AC26-EFA76960A5CE}"/>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TextBox 13">
              <a:extLst>
                <a:ext uri="{FF2B5EF4-FFF2-40B4-BE49-F238E27FC236}">
                  <a16:creationId xmlns:a16="http://schemas.microsoft.com/office/drawing/2014/main" id="{4E78664A-5D1C-6444-9CBD-7CFF596688F3}"/>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
        <p:nvSpPr>
          <p:cNvPr id="16" name="Title 1">
            <a:extLst>
              <a:ext uri="{FF2B5EF4-FFF2-40B4-BE49-F238E27FC236}">
                <a16:creationId xmlns:a16="http://schemas.microsoft.com/office/drawing/2014/main" id="{9C5C04B9-ED99-874A-AC97-61561C8C8C72}"/>
              </a:ext>
            </a:extLst>
          </p:cNvPr>
          <p:cNvSpPr>
            <a:spLocks noGrp="1"/>
          </p:cNvSpPr>
          <p:nvPr>
            <p:ph type="title" hasCustomPrompt="1"/>
          </p:nvPr>
        </p:nvSpPr>
        <p:spPr>
          <a:xfrm>
            <a:off x="5410021" y="449452"/>
            <a:ext cx="3419197" cy="1241237"/>
          </a:xfrm>
        </p:spPr>
        <p:txBody>
          <a:bodyPr>
            <a:normAutofit/>
          </a:bodyPr>
          <a:lstStyle>
            <a:lvl1pPr>
              <a:defRPr sz="4000"/>
            </a:lvl1pPr>
          </a:lstStyle>
          <a:p>
            <a:r>
              <a:rPr lang="en-US"/>
              <a:t>Slide </a:t>
            </a:r>
            <a:br>
              <a:rPr lang="en-US"/>
            </a:br>
            <a:r>
              <a:rPr lang="en-US"/>
              <a:t>Heading</a:t>
            </a:r>
          </a:p>
        </p:txBody>
      </p:sp>
      <p:pic>
        <p:nvPicPr>
          <p:cNvPr id="10" name="Picture 9">
            <a:extLst>
              <a:ext uri="{FF2B5EF4-FFF2-40B4-BE49-F238E27FC236}">
                <a16:creationId xmlns:a16="http://schemas.microsoft.com/office/drawing/2014/main" id="{4709C247-A58A-1D43-95D7-258F4FA6EDD8}"/>
              </a:ext>
            </a:extLst>
          </p:cNvPr>
          <p:cNvPicPr>
            <a:picLocks noChangeAspect="1"/>
          </p:cNvPicPr>
          <p:nvPr userDrawn="1"/>
        </p:nvPicPr>
        <p:blipFill>
          <a:blip r:embed="rId3">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1012685879"/>
      </p:ext>
    </p:extLst>
  </p:cSld>
  <p:clrMapOvr>
    <a:masterClrMapping/>
  </p:clrMapOvr>
  <p:extLst>
    <p:ext uri="{DCECCB84-F9BA-43D5-87BE-67443E8EF086}">
      <p15:sldGuideLst xmlns:p15="http://schemas.microsoft.com/office/powerpoint/2012/main">
        <p15:guide id="1" pos="34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D36051-56EB-5C47-8946-97CCD3366183}"/>
              </a:ext>
            </a:extLst>
          </p:cNvPr>
          <p:cNvPicPr>
            <a:picLocks noChangeAspect="1"/>
          </p:cNvPicPr>
          <p:nvPr userDrawn="1"/>
        </p:nvPicPr>
        <p:blipFill>
          <a:blip r:embed="rId2"/>
          <a:stretch>
            <a:fillRect/>
          </a:stretch>
        </p:blipFill>
        <p:spPr>
          <a:xfrm>
            <a:off x="22398328" y="11763252"/>
            <a:ext cx="1505812" cy="1086474"/>
          </a:xfrm>
          <a:prstGeom prst="rect">
            <a:avLst/>
          </a:prstGeom>
        </p:spPr>
      </p:pic>
      <p:pic>
        <p:nvPicPr>
          <p:cNvPr id="9" name="Picture 8">
            <a:extLst>
              <a:ext uri="{FF2B5EF4-FFF2-40B4-BE49-F238E27FC236}">
                <a16:creationId xmlns:a16="http://schemas.microsoft.com/office/drawing/2014/main" id="{D3931221-D157-6447-8EEE-8EEA14B53608}"/>
              </a:ext>
            </a:extLst>
          </p:cNvPr>
          <p:cNvPicPr>
            <a:picLocks noChangeAspect="1"/>
          </p:cNvPicPr>
          <p:nvPr userDrawn="1"/>
        </p:nvPicPr>
        <p:blipFill>
          <a:blip r:embed="rId2"/>
          <a:stretch>
            <a:fillRect/>
          </a:stretch>
        </p:blipFill>
        <p:spPr>
          <a:xfrm>
            <a:off x="22550728" y="11915652"/>
            <a:ext cx="1505812" cy="1086474"/>
          </a:xfrm>
          <a:prstGeom prst="rect">
            <a:avLst/>
          </a:prstGeom>
        </p:spPr>
      </p:pic>
      <p:pic>
        <p:nvPicPr>
          <p:cNvPr id="11" name="Picture 10">
            <a:extLst>
              <a:ext uri="{FF2B5EF4-FFF2-40B4-BE49-F238E27FC236}">
                <a16:creationId xmlns:a16="http://schemas.microsoft.com/office/drawing/2014/main" id="{6157847A-0551-8A44-856C-F926B2590854}"/>
              </a:ext>
            </a:extLst>
          </p:cNvPr>
          <p:cNvPicPr>
            <a:picLocks noChangeAspect="1"/>
          </p:cNvPicPr>
          <p:nvPr userDrawn="1"/>
        </p:nvPicPr>
        <p:blipFill>
          <a:blip r:embed="rId3"/>
          <a:stretch>
            <a:fillRect/>
          </a:stretch>
        </p:blipFill>
        <p:spPr>
          <a:xfrm>
            <a:off x="10941713" y="6077789"/>
            <a:ext cx="497344" cy="135639"/>
          </a:xfrm>
          <a:prstGeom prst="rect">
            <a:avLst/>
          </a:prstGeom>
        </p:spPr>
      </p:pic>
      <p:grpSp>
        <p:nvGrpSpPr>
          <p:cNvPr id="10" name="Group 9">
            <a:extLst>
              <a:ext uri="{FF2B5EF4-FFF2-40B4-BE49-F238E27FC236}">
                <a16:creationId xmlns:a16="http://schemas.microsoft.com/office/drawing/2014/main" id="{65DFB087-5D22-FD49-97C0-E187D8C039E1}"/>
              </a:ext>
            </a:extLst>
          </p:cNvPr>
          <p:cNvGrpSpPr/>
          <p:nvPr userDrawn="1"/>
        </p:nvGrpSpPr>
        <p:grpSpPr>
          <a:xfrm>
            <a:off x="0" y="6424864"/>
            <a:ext cx="12192000" cy="433137"/>
            <a:chOff x="0" y="6424864"/>
            <a:chExt cx="12192000" cy="433137"/>
          </a:xfrm>
        </p:grpSpPr>
        <p:sp>
          <p:nvSpPr>
            <p:cNvPr id="12" name="Rectangle 11">
              <a:extLst>
                <a:ext uri="{FF2B5EF4-FFF2-40B4-BE49-F238E27FC236}">
                  <a16:creationId xmlns:a16="http://schemas.microsoft.com/office/drawing/2014/main" id="{D327A264-C9CA-0A40-802E-DE1A8CEF90BD}"/>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a:extLst>
                <a:ext uri="{FF2B5EF4-FFF2-40B4-BE49-F238E27FC236}">
                  <a16:creationId xmlns:a16="http://schemas.microsoft.com/office/drawing/2014/main" id="{6094622D-4838-EA47-A2F1-765BE2E38CB0}"/>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pic>
        <p:nvPicPr>
          <p:cNvPr id="2" name="Picture 1">
            <a:extLst>
              <a:ext uri="{FF2B5EF4-FFF2-40B4-BE49-F238E27FC236}">
                <a16:creationId xmlns:a16="http://schemas.microsoft.com/office/drawing/2014/main" id="{B3A56960-FF70-9148-B7C0-9D7CF3A84884}"/>
              </a:ext>
            </a:extLst>
          </p:cNvPr>
          <p:cNvPicPr>
            <a:picLocks noChangeAspect="1"/>
          </p:cNvPicPr>
          <p:nvPr userDrawn="1"/>
        </p:nvPicPr>
        <p:blipFill>
          <a:blip r:embed="rId4">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1503319180"/>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Text + 1 Photo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EBF8-C4F5-FF47-95B3-8C094A189F78}"/>
              </a:ext>
            </a:extLst>
          </p:cNvPr>
          <p:cNvSpPr>
            <a:spLocks noGrp="1"/>
          </p:cNvSpPr>
          <p:nvPr>
            <p:ph type="title" hasCustomPrompt="1"/>
          </p:nvPr>
        </p:nvSpPr>
        <p:spPr/>
        <p:txBody>
          <a:bodyPr>
            <a:normAutofit/>
          </a:bodyPr>
          <a:lstStyle>
            <a:lvl1pPr>
              <a:defRPr sz="4000"/>
            </a:lvl1pPr>
          </a:lstStyle>
          <a:p>
            <a:r>
              <a:rPr lang="en-US"/>
              <a:t>Slide Heading</a:t>
            </a:r>
          </a:p>
        </p:txBody>
      </p:sp>
      <p:sp>
        <p:nvSpPr>
          <p:cNvPr id="3" name="Content Placeholder 8">
            <a:extLst>
              <a:ext uri="{FF2B5EF4-FFF2-40B4-BE49-F238E27FC236}">
                <a16:creationId xmlns:a16="http://schemas.microsoft.com/office/drawing/2014/main" id="{E598B70A-052A-CD40-8A5A-777F083B5074}"/>
              </a:ext>
            </a:extLst>
          </p:cNvPr>
          <p:cNvSpPr>
            <a:spLocks noGrp="1"/>
          </p:cNvSpPr>
          <p:nvPr>
            <p:ph sz="quarter" idx="10" hasCustomPrompt="1"/>
          </p:nvPr>
        </p:nvSpPr>
        <p:spPr>
          <a:xfrm>
            <a:off x="779667" y="1828800"/>
            <a:ext cx="10632669" cy="160020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98E246BF-9A4B-5E4E-A957-146DF6B4F57F}"/>
              </a:ext>
            </a:extLst>
          </p:cNvPr>
          <p:cNvSpPr>
            <a:spLocks noGrp="1"/>
          </p:cNvSpPr>
          <p:nvPr>
            <p:ph type="pic" sz="quarter" idx="12"/>
          </p:nvPr>
        </p:nvSpPr>
        <p:spPr>
          <a:xfrm>
            <a:off x="779666" y="3662614"/>
            <a:ext cx="10632670" cy="2762250"/>
          </a:xfrm>
          <a:solidFill>
            <a:schemeClr val="bg1">
              <a:lumMod val="95000"/>
            </a:schemeClr>
          </a:solidFill>
          <a:effectLst/>
        </p:spPr>
        <p:txBody>
          <a:bodyPr>
            <a:normAutofit/>
          </a:bodyPr>
          <a:lstStyle>
            <a:lvl1pPr>
              <a:defRPr sz="1400"/>
            </a:lvl1pPr>
          </a:lstStyle>
          <a:p>
            <a:r>
              <a:rPr lang="en-US"/>
              <a:t>Click icon to add picture</a:t>
            </a:r>
          </a:p>
        </p:txBody>
      </p:sp>
      <p:grpSp>
        <p:nvGrpSpPr>
          <p:cNvPr id="9" name="Group 8">
            <a:extLst>
              <a:ext uri="{FF2B5EF4-FFF2-40B4-BE49-F238E27FC236}">
                <a16:creationId xmlns:a16="http://schemas.microsoft.com/office/drawing/2014/main" id="{9AB3F55F-CBE7-FD48-8A26-F74A1EEF28B5}"/>
              </a:ext>
            </a:extLst>
          </p:cNvPr>
          <p:cNvGrpSpPr/>
          <p:nvPr userDrawn="1"/>
        </p:nvGrpSpPr>
        <p:grpSpPr>
          <a:xfrm>
            <a:off x="0" y="6424864"/>
            <a:ext cx="12192000" cy="433137"/>
            <a:chOff x="0" y="6424864"/>
            <a:chExt cx="12192000" cy="433137"/>
          </a:xfrm>
        </p:grpSpPr>
        <p:sp>
          <p:nvSpPr>
            <p:cNvPr id="13" name="Rectangle 12">
              <a:extLst>
                <a:ext uri="{FF2B5EF4-FFF2-40B4-BE49-F238E27FC236}">
                  <a16:creationId xmlns:a16="http://schemas.microsoft.com/office/drawing/2014/main" id="{157C07E0-F48C-E847-B3FE-E9CA0A47F3A1}"/>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TextBox 13">
              <a:extLst>
                <a:ext uri="{FF2B5EF4-FFF2-40B4-BE49-F238E27FC236}">
                  <a16:creationId xmlns:a16="http://schemas.microsoft.com/office/drawing/2014/main" id="{B6A6D5F6-356F-4C4C-AA87-E476B38AA83C}"/>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pic>
        <p:nvPicPr>
          <p:cNvPr id="10" name="Picture 9">
            <a:extLst>
              <a:ext uri="{FF2B5EF4-FFF2-40B4-BE49-F238E27FC236}">
                <a16:creationId xmlns:a16="http://schemas.microsoft.com/office/drawing/2014/main" id="{C8CB66F8-05BA-C14B-B1B9-461D9A51FBDA}"/>
              </a:ext>
            </a:extLst>
          </p:cNvPr>
          <p:cNvPicPr>
            <a:picLocks noChangeAspect="1"/>
          </p:cNvPicPr>
          <p:nvPr userDrawn="1"/>
        </p:nvPicPr>
        <p:blipFill>
          <a:blip r:embed="rId2">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3700010007"/>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1 Photo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EBF8-C4F5-FF47-95B3-8C094A189F78}"/>
              </a:ext>
            </a:extLst>
          </p:cNvPr>
          <p:cNvSpPr>
            <a:spLocks noGrp="1"/>
          </p:cNvSpPr>
          <p:nvPr>
            <p:ph type="title" hasCustomPrompt="1"/>
          </p:nvPr>
        </p:nvSpPr>
        <p:spPr/>
        <p:txBody>
          <a:bodyPr>
            <a:normAutofit/>
          </a:bodyPr>
          <a:lstStyle>
            <a:lvl1pPr>
              <a:defRPr sz="4000"/>
            </a:lvl1pPr>
          </a:lstStyle>
          <a:p>
            <a:r>
              <a:rPr lang="en-US"/>
              <a:t>Slide Heading</a:t>
            </a:r>
          </a:p>
        </p:txBody>
      </p:sp>
      <p:sp>
        <p:nvSpPr>
          <p:cNvPr id="8" name="Picture Placeholder 2">
            <a:extLst>
              <a:ext uri="{FF2B5EF4-FFF2-40B4-BE49-F238E27FC236}">
                <a16:creationId xmlns:a16="http://schemas.microsoft.com/office/drawing/2014/main" id="{59FF78D3-FE46-0444-844A-9A9D64BEB0A0}"/>
              </a:ext>
            </a:extLst>
          </p:cNvPr>
          <p:cNvSpPr>
            <a:spLocks noGrp="1"/>
          </p:cNvSpPr>
          <p:nvPr>
            <p:ph type="pic" sz="quarter" idx="13"/>
          </p:nvPr>
        </p:nvSpPr>
        <p:spPr>
          <a:xfrm>
            <a:off x="779666" y="1828802"/>
            <a:ext cx="10632670" cy="4596062"/>
          </a:xfrm>
          <a:solidFill>
            <a:schemeClr val="bg1">
              <a:lumMod val="95000"/>
            </a:schemeClr>
          </a:solidFill>
          <a:effectLst/>
        </p:spPr>
        <p:txBody>
          <a:bodyPr>
            <a:normAutofit/>
          </a:bodyPr>
          <a:lstStyle>
            <a:lvl1pPr>
              <a:defRPr sz="1400"/>
            </a:lvl1pPr>
          </a:lstStyle>
          <a:p>
            <a:r>
              <a:rPr lang="en-US"/>
              <a:t>Click icon to add picture</a:t>
            </a:r>
          </a:p>
        </p:txBody>
      </p:sp>
      <p:grpSp>
        <p:nvGrpSpPr>
          <p:cNvPr id="12" name="Group 11">
            <a:extLst>
              <a:ext uri="{FF2B5EF4-FFF2-40B4-BE49-F238E27FC236}">
                <a16:creationId xmlns:a16="http://schemas.microsoft.com/office/drawing/2014/main" id="{1945C3F9-23A0-654B-9583-B815B06EE92C}"/>
              </a:ext>
            </a:extLst>
          </p:cNvPr>
          <p:cNvGrpSpPr/>
          <p:nvPr userDrawn="1"/>
        </p:nvGrpSpPr>
        <p:grpSpPr>
          <a:xfrm>
            <a:off x="0" y="6424864"/>
            <a:ext cx="12192000" cy="433137"/>
            <a:chOff x="0" y="6424864"/>
            <a:chExt cx="12192000" cy="433137"/>
          </a:xfrm>
        </p:grpSpPr>
        <p:sp>
          <p:nvSpPr>
            <p:cNvPr id="13" name="Rectangle 12">
              <a:extLst>
                <a:ext uri="{FF2B5EF4-FFF2-40B4-BE49-F238E27FC236}">
                  <a16:creationId xmlns:a16="http://schemas.microsoft.com/office/drawing/2014/main" id="{D7E54BE5-D6DE-C344-B1CF-A019ED043DCF}"/>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TextBox 13">
              <a:extLst>
                <a:ext uri="{FF2B5EF4-FFF2-40B4-BE49-F238E27FC236}">
                  <a16:creationId xmlns:a16="http://schemas.microsoft.com/office/drawing/2014/main" id="{7530A4AE-83D5-7142-BF83-9E161937B141}"/>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pic>
        <p:nvPicPr>
          <p:cNvPr id="9" name="Picture 8">
            <a:extLst>
              <a:ext uri="{FF2B5EF4-FFF2-40B4-BE49-F238E27FC236}">
                <a16:creationId xmlns:a16="http://schemas.microsoft.com/office/drawing/2014/main" id="{AB4DB06D-3C0B-F548-BE57-B4141C075FAB}"/>
              </a:ext>
            </a:extLst>
          </p:cNvPr>
          <p:cNvPicPr>
            <a:picLocks noChangeAspect="1"/>
          </p:cNvPicPr>
          <p:nvPr userDrawn="1"/>
        </p:nvPicPr>
        <p:blipFill>
          <a:blip r:embed="rId2">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1149436935"/>
      </p:ext>
    </p:extLst>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Photo B Yello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C1BFF78-4037-524C-89DE-6F4182335D83}"/>
              </a:ext>
            </a:extLst>
          </p:cNvPr>
          <p:cNvSpPr>
            <a:spLocks noGrp="1"/>
          </p:cNvSpPr>
          <p:nvPr>
            <p:ph type="pic" sz="quarter" idx="13"/>
          </p:nvPr>
        </p:nvSpPr>
        <p:spPr>
          <a:xfrm>
            <a:off x="0" y="0"/>
            <a:ext cx="12192000" cy="6858000"/>
          </a:xfrm>
          <a:solidFill>
            <a:schemeClr val="bg1">
              <a:lumMod val="95000"/>
            </a:schemeClr>
          </a:solidFill>
          <a:effectLst>
            <a:innerShdw dist="215900" dir="5400000">
              <a:schemeClr val="accent2"/>
            </a:innerShdw>
          </a:effectLst>
        </p:spPr>
        <p:txBody>
          <a:bodyPr>
            <a:normAutofit/>
          </a:bodyPr>
          <a:lstStyle>
            <a:lvl1pPr>
              <a:defRPr sz="1400"/>
            </a:lvl1pPr>
          </a:lstStyle>
          <a:p>
            <a:r>
              <a:rPr lang="en-US"/>
              <a:t>Click icon to add picture</a:t>
            </a:r>
          </a:p>
        </p:txBody>
      </p:sp>
    </p:spTree>
    <p:extLst>
      <p:ext uri="{BB962C8B-B14F-4D97-AF65-F5344CB8AC3E}">
        <p14:creationId xmlns:p14="http://schemas.microsoft.com/office/powerpoint/2010/main" val="3736992996"/>
      </p:ext>
    </p:extLst>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Photo B Green">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C1BFF78-4037-524C-89DE-6F4182335D83}"/>
              </a:ext>
            </a:extLst>
          </p:cNvPr>
          <p:cNvSpPr>
            <a:spLocks noGrp="1"/>
          </p:cNvSpPr>
          <p:nvPr>
            <p:ph type="pic" sz="quarter" idx="13"/>
          </p:nvPr>
        </p:nvSpPr>
        <p:spPr>
          <a:xfrm>
            <a:off x="0" y="0"/>
            <a:ext cx="12192000" cy="6858000"/>
          </a:xfrm>
          <a:solidFill>
            <a:schemeClr val="bg1">
              <a:lumMod val="95000"/>
            </a:schemeClr>
          </a:solidFill>
          <a:effectLst>
            <a:innerShdw dist="215900" dir="5400000">
              <a:schemeClr val="accent3"/>
            </a:innerShdw>
          </a:effectLst>
        </p:spPr>
        <p:txBody>
          <a:bodyPr>
            <a:normAutofit/>
          </a:bodyPr>
          <a:lstStyle>
            <a:lvl1pPr>
              <a:defRPr sz="1400"/>
            </a:lvl1pPr>
          </a:lstStyle>
          <a:p>
            <a:r>
              <a:rPr lang="en-US"/>
              <a:t>Click icon to add picture</a:t>
            </a:r>
          </a:p>
        </p:txBody>
      </p:sp>
    </p:spTree>
    <p:extLst>
      <p:ext uri="{BB962C8B-B14F-4D97-AF65-F5344CB8AC3E}">
        <p14:creationId xmlns:p14="http://schemas.microsoft.com/office/powerpoint/2010/main" val="921856063"/>
      </p:ext>
    </p:extLst>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Photo B Blu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C1BFF78-4037-524C-89DE-6F4182335D83}"/>
              </a:ext>
            </a:extLst>
          </p:cNvPr>
          <p:cNvSpPr>
            <a:spLocks noGrp="1"/>
          </p:cNvSpPr>
          <p:nvPr>
            <p:ph type="pic" sz="quarter" idx="13"/>
          </p:nvPr>
        </p:nvSpPr>
        <p:spPr>
          <a:xfrm>
            <a:off x="0" y="0"/>
            <a:ext cx="12192000" cy="6858000"/>
          </a:xfrm>
          <a:solidFill>
            <a:schemeClr val="bg1">
              <a:lumMod val="95000"/>
            </a:schemeClr>
          </a:solidFill>
          <a:effectLst>
            <a:innerShdw dist="215900" dir="5400000">
              <a:schemeClr val="accent1"/>
            </a:innerShdw>
          </a:effectLst>
        </p:spPr>
        <p:txBody>
          <a:bodyPr>
            <a:normAutofit/>
          </a:bodyPr>
          <a:lstStyle>
            <a:lvl1pPr>
              <a:defRPr sz="1400"/>
            </a:lvl1pPr>
          </a:lstStyle>
          <a:p>
            <a:r>
              <a:rPr lang="en-US"/>
              <a:t>Click icon to add picture</a:t>
            </a:r>
          </a:p>
        </p:txBody>
      </p:sp>
    </p:spTree>
    <p:extLst>
      <p:ext uri="{BB962C8B-B14F-4D97-AF65-F5344CB8AC3E}">
        <p14:creationId xmlns:p14="http://schemas.microsoft.com/office/powerpoint/2010/main" val="4284050643"/>
      </p:ext>
    </p:extLst>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ormAutofit/>
          </a:bodyPr>
          <a:lstStyle>
            <a:lvl1pPr>
              <a:defRPr sz="1400"/>
            </a:lvl1pPr>
          </a:lstStyle>
          <a:p>
            <a:r>
              <a:rPr lang="en-US"/>
              <a:t>Click icon to add picture</a:t>
            </a:r>
          </a:p>
        </p:txBody>
      </p:sp>
      <p:pic>
        <p:nvPicPr>
          <p:cNvPr id="2" name="Picture 1">
            <a:extLst>
              <a:ext uri="{FF2B5EF4-FFF2-40B4-BE49-F238E27FC236}">
                <a16:creationId xmlns:a16="http://schemas.microsoft.com/office/drawing/2014/main" id="{FF25C95C-5251-454A-A145-0F76436B6E12}"/>
              </a:ext>
            </a:extLst>
          </p:cNvPr>
          <p:cNvPicPr>
            <a:picLocks noChangeAspect="1"/>
          </p:cNvPicPr>
          <p:nvPr userDrawn="1"/>
        </p:nvPicPr>
        <p:blipFill>
          <a:blip r:embed="rId2"/>
          <a:stretch>
            <a:fillRect/>
          </a:stretch>
        </p:blipFill>
        <p:spPr>
          <a:xfrm>
            <a:off x="10941713" y="6077789"/>
            <a:ext cx="497344" cy="135639"/>
          </a:xfrm>
          <a:prstGeom prst="rect">
            <a:avLst/>
          </a:prstGeom>
        </p:spPr>
      </p:pic>
    </p:spTree>
    <p:extLst>
      <p:ext uri="{BB962C8B-B14F-4D97-AF65-F5344CB8AC3E}">
        <p14:creationId xmlns:p14="http://schemas.microsoft.com/office/powerpoint/2010/main" val="191116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Full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424863"/>
          </a:xfrm>
          <a:solidFill>
            <a:schemeClr val="bg1">
              <a:lumMod val="95000"/>
            </a:schemeClr>
          </a:solidFill>
        </p:spPr>
        <p:txBody>
          <a:bodyPr>
            <a:normAutofit/>
          </a:bodyPr>
          <a:lstStyle>
            <a:lvl1pPr>
              <a:defRPr sz="1400"/>
            </a:lvl1pPr>
          </a:lstStyle>
          <a:p>
            <a:r>
              <a:rPr lang="en-US"/>
              <a:t>Click icon to add picture</a:t>
            </a:r>
          </a:p>
        </p:txBody>
      </p:sp>
      <p:pic>
        <p:nvPicPr>
          <p:cNvPr id="7" name="Picture 6">
            <a:extLst>
              <a:ext uri="{FF2B5EF4-FFF2-40B4-BE49-F238E27FC236}">
                <a16:creationId xmlns:a16="http://schemas.microsoft.com/office/drawing/2014/main" id="{31BB9988-8441-2D43-9328-2FB2ED70AC3C}"/>
              </a:ext>
            </a:extLst>
          </p:cNvPr>
          <p:cNvPicPr>
            <a:picLocks noChangeAspect="1"/>
          </p:cNvPicPr>
          <p:nvPr userDrawn="1"/>
        </p:nvPicPr>
        <p:blipFill>
          <a:blip r:embed="rId2"/>
          <a:stretch>
            <a:fillRect/>
          </a:stretch>
        </p:blipFill>
        <p:spPr>
          <a:xfrm>
            <a:off x="10941713" y="6077789"/>
            <a:ext cx="497344" cy="135639"/>
          </a:xfrm>
          <a:prstGeom prst="rect">
            <a:avLst/>
          </a:prstGeom>
        </p:spPr>
      </p:pic>
      <p:grpSp>
        <p:nvGrpSpPr>
          <p:cNvPr id="8" name="Group 7">
            <a:extLst>
              <a:ext uri="{FF2B5EF4-FFF2-40B4-BE49-F238E27FC236}">
                <a16:creationId xmlns:a16="http://schemas.microsoft.com/office/drawing/2014/main" id="{42741ABB-A1CB-1342-B0DD-F7C8A2453806}"/>
              </a:ext>
            </a:extLst>
          </p:cNvPr>
          <p:cNvGrpSpPr/>
          <p:nvPr userDrawn="1"/>
        </p:nvGrpSpPr>
        <p:grpSpPr>
          <a:xfrm>
            <a:off x="0" y="6424864"/>
            <a:ext cx="12192000" cy="433137"/>
            <a:chOff x="0" y="6424864"/>
            <a:chExt cx="12192000" cy="433137"/>
          </a:xfrm>
        </p:grpSpPr>
        <p:sp>
          <p:nvSpPr>
            <p:cNvPr id="9" name="Rectangle 8">
              <a:extLst>
                <a:ext uri="{FF2B5EF4-FFF2-40B4-BE49-F238E27FC236}">
                  <a16:creationId xmlns:a16="http://schemas.microsoft.com/office/drawing/2014/main" id="{DB7EEE24-A422-C14E-951B-0AA7428FA11B}"/>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extBox 9">
              <a:extLst>
                <a:ext uri="{FF2B5EF4-FFF2-40B4-BE49-F238E27FC236}">
                  <a16:creationId xmlns:a16="http://schemas.microsoft.com/office/drawing/2014/main" id="{2DB41CCF-2627-384E-9428-0CF83B13BA2D}"/>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Tree>
    <p:extLst>
      <p:ext uri="{BB962C8B-B14F-4D97-AF65-F5344CB8AC3E}">
        <p14:creationId xmlns:p14="http://schemas.microsoft.com/office/powerpoint/2010/main" val="69307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08589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EBF8-C4F5-FF47-95B3-8C094A189F78}"/>
              </a:ext>
            </a:extLst>
          </p:cNvPr>
          <p:cNvSpPr>
            <a:spLocks noGrp="1"/>
          </p:cNvSpPr>
          <p:nvPr>
            <p:ph type="title" hasCustomPrompt="1"/>
          </p:nvPr>
        </p:nvSpPr>
        <p:spPr/>
        <p:txBody>
          <a:bodyPr>
            <a:normAutofit/>
          </a:bodyPr>
          <a:lstStyle>
            <a:lvl1pPr>
              <a:defRPr sz="4000">
                <a:solidFill>
                  <a:schemeClr val="tx1"/>
                </a:solidFill>
              </a:defRPr>
            </a:lvl1pPr>
          </a:lstStyle>
          <a:p>
            <a:r>
              <a:rPr lang="en-US"/>
              <a:t>Slide Heading</a:t>
            </a:r>
          </a:p>
        </p:txBody>
      </p:sp>
      <p:sp>
        <p:nvSpPr>
          <p:cNvPr id="3" name="Content Placeholder 8">
            <a:extLst>
              <a:ext uri="{FF2B5EF4-FFF2-40B4-BE49-F238E27FC236}">
                <a16:creationId xmlns:a16="http://schemas.microsoft.com/office/drawing/2014/main" id="{E598B70A-052A-CD40-8A5A-777F083B5074}"/>
              </a:ext>
            </a:extLst>
          </p:cNvPr>
          <p:cNvSpPr>
            <a:spLocks noGrp="1"/>
          </p:cNvSpPr>
          <p:nvPr>
            <p:ph sz="quarter" idx="10" hasCustomPrompt="1"/>
          </p:nvPr>
        </p:nvSpPr>
        <p:spPr>
          <a:xfrm>
            <a:off x="779666" y="1828800"/>
            <a:ext cx="6648305"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AB564FB-68DB-8B4D-90EE-94FAB0930ADC}"/>
              </a:ext>
            </a:extLst>
          </p:cNvPr>
          <p:cNvSpPr/>
          <p:nvPr userDrawn="1"/>
        </p:nvSpPr>
        <p:spPr>
          <a:xfrm>
            <a:off x="0" y="6424863"/>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TextBox 4">
            <a:extLst>
              <a:ext uri="{FF2B5EF4-FFF2-40B4-BE49-F238E27FC236}">
                <a16:creationId xmlns:a16="http://schemas.microsoft.com/office/drawing/2014/main" id="{5786C4FD-398C-2B4D-8262-C6FDD82A40F0}"/>
              </a:ext>
            </a:extLst>
          </p:cNvPr>
          <p:cNvSpPr txBox="1"/>
          <p:nvPr userDrawn="1"/>
        </p:nvSpPr>
        <p:spPr>
          <a:xfrm>
            <a:off x="1440865" y="6564487"/>
            <a:ext cx="9310271" cy="200055"/>
          </a:xfrm>
          <a:prstGeom prst="rect">
            <a:avLst/>
          </a:prstGeom>
          <a:noFill/>
        </p:spPr>
        <p:txBody>
          <a:bodyPr wrap="square" rtlCol="0">
            <a:spAutoFit/>
          </a:bodyPr>
          <a:lstStyle/>
          <a:p>
            <a:pPr algn="ctr"/>
            <a:r>
              <a:rPr lang="en-US" sz="700" spc="500" baseline="0">
                <a:solidFill>
                  <a:schemeClr val="bg1"/>
                </a:solidFill>
                <a:latin typeface="Arial" panose="020B0604020202020204" pitchFamily="34" charset="0"/>
                <a:cs typeface="Arial" panose="020B0604020202020204" pitchFamily="34" charset="0"/>
              </a:rPr>
              <a:t>DEDICATED TO IMPROVING THE CARE OF OLDER ADULTS</a:t>
            </a:r>
          </a:p>
        </p:txBody>
      </p:sp>
      <p:pic>
        <p:nvPicPr>
          <p:cNvPr id="6" name="Picture 5">
            <a:extLst>
              <a:ext uri="{FF2B5EF4-FFF2-40B4-BE49-F238E27FC236}">
                <a16:creationId xmlns:a16="http://schemas.microsoft.com/office/drawing/2014/main" id="{EE2A7DBA-B341-0941-BE86-9D8E967A73C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161744" y="0"/>
            <a:ext cx="2845541" cy="1289050"/>
          </a:xfrm>
          <a:prstGeom prst="rect">
            <a:avLst/>
          </a:prstGeom>
        </p:spPr>
      </p:pic>
      <p:pic>
        <p:nvPicPr>
          <p:cNvPr id="8" name="Picture 7">
            <a:extLst>
              <a:ext uri="{FF2B5EF4-FFF2-40B4-BE49-F238E27FC236}">
                <a16:creationId xmlns:a16="http://schemas.microsoft.com/office/drawing/2014/main" id="{7CADB844-FECD-4356-B74B-200551CE2C72}"/>
              </a:ext>
            </a:extLst>
          </p:cNvPr>
          <p:cNvPicPr>
            <a:picLocks noChangeAspect="1"/>
          </p:cNvPicPr>
          <p:nvPr userDrawn="1"/>
        </p:nvPicPr>
        <p:blipFill>
          <a:blip r:embed="rId3"/>
          <a:stretch>
            <a:fillRect/>
          </a:stretch>
        </p:blipFill>
        <p:spPr>
          <a:xfrm>
            <a:off x="11202081" y="5881626"/>
            <a:ext cx="753102" cy="543237"/>
          </a:xfrm>
          <a:prstGeom prst="rect">
            <a:avLst/>
          </a:prstGeom>
        </p:spPr>
      </p:pic>
    </p:spTree>
    <p:extLst>
      <p:ext uri="{BB962C8B-B14F-4D97-AF65-F5344CB8AC3E}">
        <p14:creationId xmlns:p14="http://schemas.microsoft.com/office/powerpoint/2010/main" val="3369460350"/>
      </p:ext>
    </p:extLst>
  </p:cSld>
  <p:clrMapOvr>
    <a:masterClrMapping/>
  </p:clrMapOvr>
  <p:extLst>
    <p:ext uri="{DCECCB84-F9BA-43D5-87BE-67443E8EF086}">
      <p15:sldGuideLst xmlns:p15="http://schemas.microsoft.com/office/powerpoint/2012/main">
        <p15:guide id="1" orient="horz" pos="23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w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EBF8-C4F5-FF47-95B3-8C094A189F78}"/>
              </a:ext>
            </a:extLst>
          </p:cNvPr>
          <p:cNvSpPr>
            <a:spLocks noGrp="1"/>
          </p:cNvSpPr>
          <p:nvPr>
            <p:ph type="title" hasCustomPrompt="1"/>
          </p:nvPr>
        </p:nvSpPr>
        <p:spPr/>
        <p:txBody>
          <a:bodyPr>
            <a:normAutofit/>
          </a:bodyPr>
          <a:lstStyle>
            <a:lvl1pPr>
              <a:defRPr sz="4000"/>
            </a:lvl1pPr>
          </a:lstStyle>
          <a:p>
            <a:r>
              <a:rPr lang="en-US"/>
              <a:t>Slide Heading</a:t>
            </a:r>
          </a:p>
        </p:txBody>
      </p:sp>
      <p:sp>
        <p:nvSpPr>
          <p:cNvPr id="3" name="Content Placeholder 8">
            <a:extLst>
              <a:ext uri="{FF2B5EF4-FFF2-40B4-BE49-F238E27FC236}">
                <a16:creationId xmlns:a16="http://schemas.microsoft.com/office/drawing/2014/main" id="{E598B70A-052A-CD40-8A5A-777F083B5074}"/>
              </a:ext>
            </a:extLst>
          </p:cNvPr>
          <p:cNvSpPr>
            <a:spLocks noGrp="1"/>
          </p:cNvSpPr>
          <p:nvPr>
            <p:ph sz="quarter" idx="10" hasCustomPrompt="1"/>
          </p:nvPr>
        </p:nvSpPr>
        <p:spPr>
          <a:xfrm>
            <a:off x="779667" y="1828800"/>
            <a:ext cx="10632669"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FD40850-86DD-5742-81CD-C4F425290695}"/>
              </a:ext>
            </a:extLst>
          </p:cNvPr>
          <p:cNvPicPr>
            <a:picLocks noChangeAspect="1"/>
          </p:cNvPicPr>
          <p:nvPr userDrawn="1"/>
        </p:nvPicPr>
        <p:blipFill>
          <a:blip r:embed="rId2"/>
          <a:stretch>
            <a:fillRect/>
          </a:stretch>
        </p:blipFill>
        <p:spPr>
          <a:xfrm>
            <a:off x="10941713" y="6077789"/>
            <a:ext cx="497344" cy="135639"/>
          </a:xfrm>
          <a:prstGeom prst="rect">
            <a:avLst/>
          </a:prstGeom>
        </p:spPr>
      </p:pic>
      <p:grpSp>
        <p:nvGrpSpPr>
          <p:cNvPr id="9" name="Group 8">
            <a:extLst>
              <a:ext uri="{FF2B5EF4-FFF2-40B4-BE49-F238E27FC236}">
                <a16:creationId xmlns:a16="http://schemas.microsoft.com/office/drawing/2014/main" id="{99643BD3-96F9-FE45-BF9D-085AE0668500}"/>
              </a:ext>
            </a:extLst>
          </p:cNvPr>
          <p:cNvGrpSpPr/>
          <p:nvPr userDrawn="1"/>
        </p:nvGrpSpPr>
        <p:grpSpPr>
          <a:xfrm>
            <a:off x="0" y="6424864"/>
            <a:ext cx="12192000" cy="433137"/>
            <a:chOff x="0" y="6424864"/>
            <a:chExt cx="12192000" cy="433137"/>
          </a:xfrm>
        </p:grpSpPr>
        <p:sp>
          <p:nvSpPr>
            <p:cNvPr id="11" name="Rectangle 10">
              <a:extLst>
                <a:ext uri="{FF2B5EF4-FFF2-40B4-BE49-F238E27FC236}">
                  <a16:creationId xmlns:a16="http://schemas.microsoft.com/office/drawing/2014/main" id="{1E10121B-FCEA-F644-8D2E-7203A217EF79}"/>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TextBox 11">
              <a:extLst>
                <a:ext uri="{FF2B5EF4-FFF2-40B4-BE49-F238E27FC236}">
                  <a16:creationId xmlns:a16="http://schemas.microsoft.com/office/drawing/2014/main" id="{D7677EFC-6137-E04F-81E0-77B8A5E05F65}"/>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pic>
        <p:nvPicPr>
          <p:cNvPr id="13" name="Picture 12">
            <a:extLst>
              <a:ext uri="{FF2B5EF4-FFF2-40B4-BE49-F238E27FC236}">
                <a16:creationId xmlns:a16="http://schemas.microsoft.com/office/drawing/2014/main" id="{34C69206-9F79-7E4F-9B84-74CC7957D367}"/>
              </a:ext>
            </a:extLst>
          </p:cNvPr>
          <p:cNvPicPr>
            <a:picLocks noChangeAspect="1"/>
          </p:cNvPicPr>
          <p:nvPr userDrawn="1"/>
        </p:nvPicPr>
        <p:blipFill>
          <a:blip r:embed="rId3">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2610758705"/>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EBF8-C4F5-FF47-95B3-8C094A189F78}"/>
              </a:ext>
            </a:extLst>
          </p:cNvPr>
          <p:cNvSpPr>
            <a:spLocks noGrp="1"/>
          </p:cNvSpPr>
          <p:nvPr>
            <p:ph type="title" hasCustomPrompt="1"/>
          </p:nvPr>
        </p:nvSpPr>
        <p:spPr/>
        <p:txBody>
          <a:bodyPr>
            <a:normAutofit/>
          </a:bodyPr>
          <a:lstStyle>
            <a:lvl1pPr>
              <a:defRPr sz="4000"/>
            </a:lvl1pPr>
          </a:lstStyle>
          <a:p>
            <a:r>
              <a:rPr lang="en-US"/>
              <a:t>Slide Heading</a:t>
            </a:r>
          </a:p>
        </p:txBody>
      </p:sp>
      <p:sp>
        <p:nvSpPr>
          <p:cNvPr id="3" name="Content Placeholder 8">
            <a:extLst>
              <a:ext uri="{FF2B5EF4-FFF2-40B4-BE49-F238E27FC236}">
                <a16:creationId xmlns:a16="http://schemas.microsoft.com/office/drawing/2014/main" id="{E598B70A-052A-CD40-8A5A-777F083B5074}"/>
              </a:ext>
            </a:extLst>
          </p:cNvPr>
          <p:cNvSpPr>
            <a:spLocks noGrp="1"/>
          </p:cNvSpPr>
          <p:nvPr>
            <p:ph sz="quarter" idx="10" hasCustomPrompt="1"/>
          </p:nvPr>
        </p:nvSpPr>
        <p:spPr>
          <a:xfrm>
            <a:off x="779667" y="1828800"/>
            <a:ext cx="5085949"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8">
            <a:extLst>
              <a:ext uri="{FF2B5EF4-FFF2-40B4-BE49-F238E27FC236}">
                <a16:creationId xmlns:a16="http://schemas.microsoft.com/office/drawing/2014/main" id="{A0123828-2925-5E4C-9929-B60E601E35CE}"/>
              </a:ext>
            </a:extLst>
          </p:cNvPr>
          <p:cNvSpPr>
            <a:spLocks noGrp="1"/>
          </p:cNvSpPr>
          <p:nvPr>
            <p:ph sz="quarter" idx="11" hasCustomPrompt="1"/>
          </p:nvPr>
        </p:nvSpPr>
        <p:spPr>
          <a:xfrm>
            <a:off x="6342818" y="1828800"/>
            <a:ext cx="5070277"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B859659B-C9CB-AE45-8BB1-6B67981F4573}"/>
              </a:ext>
            </a:extLst>
          </p:cNvPr>
          <p:cNvPicPr>
            <a:picLocks noChangeAspect="1"/>
          </p:cNvPicPr>
          <p:nvPr userDrawn="1"/>
        </p:nvPicPr>
        <p:blipFill>
          <a:blip r:embed="rId2"/>
          <a:stretch>
            <a:fillRect/>
          </a:stretch>
        </p:blipFill>
        <p:spPr>
          <a:xfrm>
            <a:off x="10941713" y="6077789"/>
            <a:ext cx="497344" cy="135639"/>
          </a:xfrm>
          <a:prstGeom prst="rect">
            <a:avLst/>
          </a:prstGeom>
        </p:spPr>
      </p:pic>
      <p:grpSp>
        <p:nvGrpSpPr>
          <p:cNvPr id="10" name="Group 9">
            <a:extLst>
              <a:ext uri="{FF2B5EF4-FFF2-40B4-BE49-F238E27FC236}">
                <a16:creationId xmlns:a16="http://schemas.microsoft.com/office/drawing/2014/main" id="{258AC8FE-0776-B74C-95FE-9C35183B9521}"/>
              </a:ext>
            </a:extLst>
          </p:cNvPr>
          <p:cNvGrpSpPr/>
          <p:nvPr userDrawn="1"/>
        </p:nvGrpSpPr>
        <p:grpSpPr>
          <a:xfrm>
            <a:off x="0" y="6424864"/>
            <a:ext cx="12192000" cy="433137"/>
            <a:chOff x="0" y="6424864"/>
            <a:chExt cx="12192000" cy="433137"/>
          </a:xfrm>
        </p:grpSpPr>
        <p:sp>
          <p:nvSpPr>
            <p:cNvPr id="12" name="Rectangle 11">
              <a:extLst>
                <a:ext uri="{FF2B5EF4-FFF2-40B4-BE49-F238E27FC236}">
                  <a16:creationId xmlns:a16="http://schemas.microsoft.com/office/drawing/2014/main" id="{445689E1-C7FB-5944-BACD-FBF56DC88E63}"/>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a:extLst>
                <a:ext uri="{FF2B5EF4-FFF2-40B4-BE49-F238E27FC236}">
                  <a16:creationId xmlns:a16="http://schemas.microsoft.com/office/drawing/2014/main" id="{721F1AC3-DB71-5B40-B9C5-010CF7101F55}"/>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pic>
        <p:nvPicPr>
          <p:cNvPr id="14" name="Picture 13">
            <a:extLst>
              <a:ext uri="{FF2B5EF4-FFF2-40B4-BE49-F238E27FC236}">
                <a16:creationId xmlns:a16="http://schemas.microsoft.com/office/drawing/2014/main" id="{16D107E5-345D-144D-A732-491F6DC12E4D}"/>
              </a:ext>
            </a:extLst>
          </p:cNvPr>
          <p:cNvPicPr>
            <a:picLocks noChangeAspect="1"/>
          </p:cNvPicPr>
          <p:nvPr userDrawn="1"/>
        </p:nvPicPr>
        <p:blipFill>
          <a:blip r:embed="rId3">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1827464966"/>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Text + 1 Photo R Yellow">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5999" y="1828800"/>
            <a:ext cx="6096000" cy="4362449"/>
          </a:xfrm>
          <a:solidFill>
            <a:schemeClr val="bg1">
              <a:lumMod val="95000"/>
            </a:schemeClr>
          </a:solidFill>
          <a:effectLst>
            <a:innerShdw dist="215900">
              <a:schemeClr val="accent2"/>
            </a:innerShdw>
          </a:effectLst>
        </p:spPr>
        <p:txBody>
          <a:bodyPr>
            <a:normAutofit/>
          </a:bodyPr>
          <a:lstStyle>
            <a:lvl1pPr>
              <a:defRPr sz="1400"/>
            </a:lvl1pPr>
          </a:lstStyle>
          <a:p>
            <a:r>
              <a:rPr lang="en-US"/>
              <a:t>Click icon to add picture</a:t>
            </a:r>
          </a:p>
        </p:txBody>
      </p:sp>
      <p:sp>
        <p:nvSpPr>
          <p:cNvPr id="5" name="Content Placeholder 8">
            <a:extLst>
              <a:ext uri="{FF2B5EF4-FFF2-40B4-BE49-F238E27FC236}">
                <a16:creationId xmlns:a16="http://schemas.microsoft.com/office/drawing/2014/main" id="{56D48BE9-8468-994C-B046-7EBE96CA0E34}"/>
              </a:ext>
            </a:extLst>
          </p:cNvPr>
          <p:cNvSpPr>
            <a:spLocks noGrp="1"/>
          </p:cNvSpPr>
          <p:nvPr>
            <p:ph sz="quarter" idx="11" hasCustomPrompt="1"/>
          </p:nvPr>
        </p:nvSpPr>
        <p:spPr>
          <a:xfrm>
            <a:off x="779666" y="1828800"/>
            <a:ext cx="4924120"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00B9ED22-2BA9-504A-BF34-C0407F7C9A3F}"/>
              </a:ext>
            </a:extLst>
          </p:cNvPr>
          <p:cNvGrpSpPr/>
          <p:nvPr userDrawn="1"/>
        </p:nvGrpSpPr>
        <p:grpSpPr>
          <a:xfrm>
            <a:off x="0" y="6424864"/>
            <a:ext cx="12192000" cy="433137"/>
            <a:chOff x="0" y="6424864"/>
            <a:chExt cx="12192000" cy="433137"/>
          </a:xfrm>
        </p:grpSpPr>
        <p:sp>
          <p:nvSpPr>
            <p:cNvPr id="9" name="Rectangle 8">
              <a:extLst>
                <a:ext uri="{FF2B5EF4-FFF2-40B4-BE49-F238E27FC236}">
                  <a16:creationId xmlns:a16="http://schemas.microsoft.com/office/drawing/2014/main" id="{3B73E1E4-BCC4-DC43-890F-D86DB86AEFF1}"/>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extBox 9">
              <a:extLst>
                <a:ext uri="{FF2B5EF4-FFF2-40B4-BE49-F238E27FC236}">
                  <a16:creationId xmlns:a16="http://schemas.microsoft.com/office/drawing/2014/main" id="{4AB70A19-203C-B749-AF9C-569E3C1D1DAD}"/>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
        <p:nvSpPr>
          <p:cNvPr id="13" name="Title 1">
            <a:extLst>
              <a:ext uri="{FF2B5EF4-FFF2-40B4-BE49-F238E27FC236}">
                <a16:creationId xmlns:a16="http://schemas.microsoft.com/office/drawing/2014/main" id="{5D1BD7F6-49C0-DE41-9E96-8B0D0ECC2731}"/>
              </a:ext>
            </a:extLst>
          </p:cNvPr>
          <p:cNvSpPr>
            <a:spLocks noGrp="1"/>
          </p:cNvSpPr>
          <p:nvPr>
            <p:ph type="title" hasCustomPrompt="1"/>
          </p:nvPr>
        </p:nvSpPr>
        <p:spPr>
          <a:xfrm>
            <a:off x="779666" y="365126"/>
            <a:ext cx="8049552" cy="1325563"/>
          </a:xfrm>
        </p:spPr>
        <p:txBody>
          <a:bodyPr>
            <a:normAutofit/>
          </a:bodyPr>
          <a:lstStyle>
            <a:lvl1pPr>
              <a:defRPr sz="4000"/>
            </a:lvl1pPr>
          </a:lstStyle>
          <a:p>
            <a:r>
              <a:rPr lang="en-US"/>
              <a:t>Slide Heading</a:t>
            </a:r>
          </a:p>
        </p:txBody>
      </p:sp>
      <p:pic>
        <p:nvPicPr>
          <p:cNvPr id="11" name="Picture 10">
            <a:extLst>
              <a:ext uri="{FF2B5EF4-FFF2-40B4-BE49-F238E27FC236}">
                <a16:creationId xmlns:a16="http://schemas.microsoft.com/office/drawing/2014/main" id="{A891D947-BEDD-6C4D-979C-F7778D8BA162}"/>
              </a:ext>
            </a:extLst>
          </p:cNvPr>
          <p:cNvPicPr>
            <a:picLocks noChangeAspect="1"/>
          </p:cNvPicPr>
          <p:nvPr userDrawn="1"/>
        </p:nvPicPr>
        <p:blipFill>
          <a:blip r:embed="rId2">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3041288296"/>
      </p:ext>
    </p:extLst>
  </p:cSld>
  <p:clrMapOvr>
    <a:masterClrMapping/>
  </p:clrMapOvr>
  <p:extLst>
    <p:ext uri="{DCECCB84-F9BA-43D5-87BE-67443E8EF086}">
      <p15:sldGuideLst xmlns:p15="http://schemas.microsoft.com/office/powerpoint/2012/main">
        <p15:guide id="1" pos="3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Text + 1 Photo R Gree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5999" y="1828800"/>
            <a:ext cx="6096000" cy="4362449"/>
          </a:xfrm>
          <a:solidFill>
            <a:schemeClr val="bg1">
              <a:lumMod val="95000"/>
            </a:schemeClr>
          </a:solidFill>
          <a:effectLst>
            <a:innerShdw dist="215900">
              <a:schemeClr val="accent3"/>
            </a:innerShdw>
          </a:effectLst>
        </p:spPr>
        <p:txBody>
          <a:bodyPr>
            <a:normAutofit/>
          </a:bodyPr>
          <a:lstStyle>
            <a:lvl1pPr>
              <a:defRPr sz="1400"/>
            </a:lvl1pPr>
          </a:lstStyle>
          <a:p>
            <a:r>
              <a:rPr lang="en-US"/>
              <a:t>Click icon to add picture</a:t>
            </a:r>
          </a:p>
        </p:txBody>
      </p:sp>
      <p:sp>
        <p:nvSpPr>
          <p:cNvPr id="5" name="Content Placeholder 8">
            <a:extLst>
              <a:ext uri="{FF2B5EF4-FFF2-40B4-BE49-F238E27FC236}">
                <a16:creationId xmlns:a16="http://schemas.microsoft.com/office/drawing/2014/main" id="{56D48BE9-8468-994C-B046-7EBE96CA0E34}"/>
              </a:ext>
            </a:extLst>
          </p:cNvPr>
          <p:cNvSpPr>
            <a:spLocks noGrp="1"/>
          </p:cNvSpPr>
          <p:nvPr>
            <p:ph sz="quarter" idx="11" hasCustomPrompt="1"/>
          </p:nvPr>
        </p:nvSpPr>
        <p:spPr>
          <a:xfrm>
            <a:off x="779666" y="1828800"/>
            <a:ext cx="4924120"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AC5CD310-253A-E649-AEB6-050443E4BC8D}"/>
              </a:ext>
            </a:extLst>
          </p:cNvPr>
          <p:cNvGrpSpPr/>
          <p:nvPr userDrawn="1"/>
        </p:nvGrpSpPr>
        <p:grpSpPr>
          <a:xfrm>
            <a:off x="0" y="6424864"/>
            <a:ext cx="12192000" cy="433137"/>
            <a:chOff x="0" y="6424864"/>
            <a:chExt cx="12192000" cy="433137"/>
          </a:xfrm>
        </p:grpSpPr>
        <p:sp>
          <p:nvSpPr>
            <p:cNvPr id="9" name="Rectangle 8">
              <a:extLst>
                <a:ext uri="{FF2B5EF4-FFF2-40B4-BE49-F238E27FC236}">
                  <a16:creationId xmlns:a16="http://schemas.microsoft.com/office/drawing/2014/main" id="{5F3D244E-D674-9E4D-A5D8-D958DEC4E51C}"/>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extBox 9">
              <a:extLst>
                <a:ext uri="{FF2B5EF4-FFF2-40B4-BE49-F238E27FC236}">
                  <a16:creationId xmlns:a16="http://schemas.microsoft.com/office/drawing/2014/main" id="{4470C4B2-494F-1440-AD76-20A287C8C239}"/>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
        <p:nvSpPr>
          <p:cNvPr id="11" name="Title 1">
            <a:extLst>
              <a:ext uri="{FF2B5EF4-FFF2-40B4-BE49-F238E27FC236}">
                <a16:creationId xmlns:a16="http://schemas.microsoft.com/office/drawing/2014/main" id="{652DA2BB-5D48-CD44-88E8-666906E3C1A7}"/>
              </a:ext>
            </a:extLst>
          </p:cNvPr>
          <p:cNvSpPr>
            <a:spLocks noGrp="1"/>
          </p:cNvSpPr>
          <p:nvPr>
            <p:ph type="title" hasCustomPrompt="1"/>
          </p:nvPr>
        </p:nvSpPr>
        <p:spPr>
          <a:xfrm>
            <a:off x="779666" y="365126"/>
            <a:ext cx="8049552" cy="1325563"/>
          </a:xfrm>
        </p:spPr>
        <p:txBody>
          <a:bodyPr>
            <a:normAutofit/>
          </a:bodyPr>
          <a:lstStyle>
            <a:lvl1pPr>
              <a:defRPr sz="4000"/>
            </a:lvl1pPr>
          </a:lstStyle>
          <a:p>
            <a:r>
              <a:rPr lang="en-US"/>
              <a:t>Slide Heading</a:t>
            </a:r>
          </a:p>
        </p:txBody>
      </p:sp>
      <p:pic>
        <p:nvPicPr>
          <p:cNvPr id="14" name="Picture 13">
            <a:extLst>
              <a:ext uri="{FF2B5EF4-FFF2-40B4-BE49-F238E27FC236}">
                <a16:creationId xmlns:a16="http://schemas.microsoft.com/office/drawing/2014/main" id="{E945C5B7-9CFF-A548-B93A-9B30CC0DB437}"/>
              </a:ext>
            </a:extLst>
          </p:cNvPr>
          <p:cNvPicPr>
            <a:picLocks noChangeAspect="1"/>
          </p:cNvPicPr>
          <p:nvPr userDrawn="1"/>
        </p:nvPicPr>
        <p:blipFill>
          <a:blip r:embed="rId2">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2021848172"/>
      </p:ext>
    </p:extLst>
  </p:cSld>
  <p:clrMapOvr>
    <a:masterClrMapping/>
  </p:clrMapOvr>
  <p:extLst>
    <p:ext uri="{DCECCB84-F9BA-43D5-87BE-67443E8EF086}">
      <p15:sldGuideLst xmlns:p15="http://schemas.microsoft.com/office/powerpoint/2012/main">
        <p15:guide id="1" pos="34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Text + 1 Photo R Blu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5999" y="1828800"/>
            <a:ext cx="6096000" cy="4362449"/>
          </a:xfrm>
          <a:solidFill>
            <a:schemeClr val="bg1">
              <a:lumMod val="95000"/>
            </a:schemeClr>
          </a:solidFill>
          <a:effectLst>
            <a:innerShdw dist="215900">
              <a:schemeClr val="accent1"/>
            </a:innerShdw>
          </a:effectLst>
        </p:spPr>
        <p:txBody>
          <a:bodyPr>
            <a:normAutofit/>
          </a:bodyPr>
          <a:lstStyle>
            <a:lvl1pPr>
              <a:defRPr sz="1400"/>
            </a:lvl1pPr>
          </a:lstStyle>
          <a:p>
            <a:r>
              <a:rPr lang="en-US"/>
              <a:t>Click icon to add picture</a:t>
            </a:r>
          </a:p>
        </p:txBody>
      </p:sp>
      <p:sp>
        <p:nvSpPr>
          <p:cNvPr id="5" name="Content Placeholder 8">
            <a:extLst>
              <a:ext uri="{FF2B5EF4-FFF2-40B4-BE49-F238E27FC236}">
                <a16:creationId xmlns:a16="http://schemas.microsoft.com/office/drawing/2014/main" id="{56D48BE9-8468-994C-B046-7EBE96CA0E34}"/>
              </a:ext>
            </a:extLst>
          </p:cNvPr>
          <p:cNvSpPr>
            <a:spLocks noGrp="1"/>
          </p:cNvSpPr>
          <p:nvPr>
            <p:ph sz="quarter" idx="11" hasCustomPrompt="1"/>
          </p:nvPr>
        </p:nvSpPr>
        <p:spPr>
          <a:xfrm>
            <a:off x="779666" y="1828800"/>
            <a:ext cx="4924120" cy="436245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A20F6AF2-0680-1A4B-9552-92B4D394323B}"/>
              </a:ext>
            </a:extLst>
          </p:cNvPr>
          <p:cNvGrpSpPr/>
          <p:nvPr userDrawn="1"/>
        </p:nvGrpSpPr>
        <p:grpSpPr>
          <a:xfrm>
            <a:off x="0" y="6424864"/>
            <a:ext cx="12192000" cy="433137"/>
            <a:chOff x="0" y="6424864"/>
            <a:chExt cx="12192000" cy="433137"/>
          </a:xfrm>
        </p:grpSpPr>
        <p:sp>
          <p:nvSpPr>
            <p:cNvPr id="9" name="Rectangle 8">
              <a:extLst>
                <a:ext uri="{FF2B5EF4-FFF2-40B4-BE49-F238E27FC236}">
                  <a16:creationId xmlns:a16="http://schemas.microsoft.com/office/drawing/2014/main" id="{49B96963-759C-8D41-AE9B-5DA64435D313}"/>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extBox 9">
              <a:extLst>
                <a:ext uri="{FF2B5EF4-FFF2-40B4-BE49-F238E27FC236}">
                  <a16:creationId xmlns:a16="http://schemas.microsoft.com/office/drawing/2014/main" id="{18A15B27-BAFB-9A47-B60B-C059891A181C}"/>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
        <p:nvSpPr>
          <p:cNvPr id="13" name="Title 1">
            <a:extLst>
              <a:ext uri="{FF2B5EF4-FFF2-40B4-BE49-F238E27FC236}">
                <a16:creationId xmlns:a16="http://schemas.microsoft.com/office/drawing/2014/main" id="{0FEC2673-A555-7C4F-94BF-BF53F5D33744}"/>
              </a:ext>
            </a:extLst>
          </p:cNvPr>
          <p:cNvSpPr>
            <a:spLocks noGrp="1"/>
          </p:cNvSpPr>
          <p:nvPr>
            <p:ph type="title" hasCustomPrompt="1"/>
          </p:nvPr>
        </p:nvSpPr>
        <p:spPr>
          <a:xfrm>
            <a:off x="779666" y="365126"/>
            <a:ext cx="8049552" cy="1325563"/>
          </a:xfrm>
        </p:spPr>
        <p:txBody>
          <a:bodyPr>
            <a:normAutofit/>
          </a:bodyPr>
          <a:lstStyle>
            <a:lvl1pPr>
              <a:defRPr sz="4000"/>
            </a:lvl1pPr>
          </a:lstStyle>
          <a:p>
            <a:r>
              <a:rPr lang="en-US"/>
              <a:t>Slide Heading</a:t>
            </a:r>
          </a:p>
        </p:txBody>
      </p:sp>
      <p:pic>
        <p:nvPicPr>
          <p:cNvPr id="11" name="Picture 10">
            <a:extLst>
              <a:ext uri="{FF2B5EF4-FFF2-40B4-BE49-F238E27FC236}">
                <a16:creationId xmlns:a16="http://schemas.microsoft.com/office/drawing/2014/main" id="{1E31275D-3E40-E140-B9F9-D9E5ACEFEA1C}"/>
              </a:ext>
            </a:extLst>
          </p:cNvPr>
          <p:cNvPicPr>
            <a:picLocks noChangeAspect="1"/>
          </p:cNvPicPr>
          <p:nvPr userDrawn="1"/>
        </p:nvPicPr>
        <p:blipFill>
          <a:blip r:embed="rId2">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2165662811"/>
      </p:ext>
    </p:extLst>
  </p:cSld>
  <p:clrMapOvr>
    <a:masterClrMapping/>
  </p:clrMapOvr>
  <p:extLst>
    <p:ext uri="{DCECCB84-F9BA-43D5-87BE-67443E8EF086}">
      <p15:sldGuideLst xmlns:p15="http://schemas.microsoft.com/office/powerpoint/2012/main">
        <p15:guide id="1" pos="340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1 Photo Yellow">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C92E478-1E4B-5949-8163-2EC463F616D5}"/>
              </a:ext>
            </a:extLst>
          </p:cNvPr>
          <p:cNvGrpSpPr/>
          <p:nvPr userDrawn="1"/>
        </p:nvGrpSpPr>
        <p:grpSpPr>
          <a:xfrm>
            <a:off x="0" y="6424864"/>
            <a:ext cx="12192000" cy="433137"/>
            <a:chOff x="0" y="6424864"/>
            <a:chExt cx="12192000" cy="433137"/>
          </a:xfrm>
        </p:grpSpPr>
        <p:sp>
          <p:nvSpPr>
            <p:cNvPr id="7" name="Rectangle 6">
              <a:extLst>
                <a:ext uri="{FF2B5EF4-FFF2-40B4-BE49-F238E27FC236}">
                  <a16:creationId xmlns:a16="http://schemas.microsoft.com/office/drawing/2014/main" id="{8BF7B8BE-83C3-8C4F-B52F-4347123C4C83}"/>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7">
              <a:extLst>
                <a:ext uri="{FF2B5EF4-FFF2-40B4-BE49-F238E27FC236}">
                  <a16:creationId xmlns:a16="http://schemas.microsoft.com/office/drawing/2014/main" id="{B28EBB77-154D-8747-817F-FF907B8D924B}"/>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
        <p:nvSpPr>
          <p:cNvPr id="12" name="Picture Placeholder 2">
            <a:extLst>
              <a:ext uri="{FF2B5EF4-FFF2-40B4-BE49-F238E27FC236}">
                <a16:creationId xmlns:a16="http://schemas.microsoft.com/office/drawing/2014/main" id="{6FDED069-F412-5A41-86F2-89652DFB6843}"/>
              </a:ext>
            </a:extLst>
          </p:cNvPr>
          <p:cNvSpPr>
            <a:spLocks noGrp="1"/>
          </p:cNvSpPr>
          <p:nvPr>
            <p:ph type="pic" sz="quarter" idx="11"/>
          </p:nvPr>
        </p:nvSpPr>
        <p:spPr>
          <a:xfrm>
            <a:off x="6095999" y="1828800"/>
            <a:ext cx="6096000" cy="4362449"/>
          </a:xfrm>
          <a:solidFill>
            <a:schemeClr val="bg1">
              <a:lumMod val="95000"/>
            </a:schemeClr>
          </a:solidFill>
          <a:effectLst>
            <a:innerShdw dist="215900">
              <a:schemeClr val="accent2"/>
            </a:innerShdw>
          </a:effectLst>
        </p:spPr>
        <p:txBody>
          <a:bodyPr>
            <a:normAutofit/>
          </a:bodyPr>
          <a:lstStyle>
            <a:lvl1pPr>
              <a:defRPr sz="1400"/>
            </a:lvl1pPr>
          </a:lstStyle>
          <a:p>
            <a:r>
              <a:rPr lang="en-US"/>
              <a:t>Click icon to add picture</a:t>
            </a:r>
          </a:p>
        </p:txBody>
      </p:sp>
      <p:pic>
        <p:nvPicPr>
          <p:cNvPr id="10" name="Picture 9">
            <a:extLst>
              <a:ext uri="{FF2B5EF4-FFF2-40B4-BE49-F238E27FC236}">
                <a16:creationId xmlns:a16="http://schemas.microsoft.com/office/drawing/2014/main" id="{D780A406-B305-AD40-AF87-B8925ABCC0D7}"/>
              </a:ext>
            </a:extLst>
          </p:cNvPr>
          <p:cNvPicPr>
            <a:picLocks noChangeAspect="1"/>
          </p:cNvPicPr>
          <p:nvPr userDrawn="1"/>
        </p:nvPicPr>
        <p:blipFill>
          <a:blip r:embed="rId2">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597010431"/>
      </p:ext>
    </p:extLst>
  </p:cSld>
  <p:clrMapOvr>
    <a:masterClrMapping/>
  </p:clrMapOvr>
  <p:extLst>
    <p:ext uri="{DCECCB84-F9BA-43D5-87BE-67443E8EF086}">
      <p15:sldGuideLst xmlns:p15="http://schemas.microsoft.com/office/powerpoint/2012/main">
        <p15:guide id="1" pos="34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1 Photo Gree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4E735E-4294-964C-A838-9B9B3F356AA0}"/>
              </a:ext>
            </a:extLst>
          </p:cNvPr>
          <p:cNvGrpSpPr/>
          <p:nvPr userDrawn="1"/>
        </p:nvGrpSpPr>
        <p:grpSpPr>
          <a:xfrm>
            <a:off x="0" y="6424864"/>
            <a:ext cx="12192000" cy="433137"/>
            <a:chOff x="0" y="6424864"/>
            <a:chExt cx="12192000" cy="433137"/>
          </a:xfrm>
        </p:grpSpPr>
        <p:sp>
          <p:nvSpPr>
            <p:cNvPr id="7" name="Rectangle 6">
              <a:extLst>
                <a:ext uri="{FF2B5EF4-FFF2-40B4-BE49-F238E27FC236}">
                  <a16:creationId xmlns:a16="http://schemas.microsoft.com/office/drawing/2014/main" id="{5062570B-9183-5940-870E-D16F5CAAADA7}"/>
                </a:ext>
              </a:extLst>
            </p:cNvPr>
            <p:cNvSpPr/>
            <p:nvPr userDrawn="1"/>
          </p:nvSpPr>
          <p:spPr>
            <a:xfrm>
              <a:off x="0" y="6424864"/>
              <a:ext cx="12192000" cy="433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7">
              <a:extLst>
                <a:ext uri="{FF2B5EF4-FFF2-40B4-BE49-F238E27FC236}">
                  <a16:creationId xmlns:a16="http://schemas.microsoft.com/office/drawing/2014/main" id="{A1992269-3857-4541-9C72-F536E67E60A5}"/>
                </a:ext>
              </a:extLst>
            </p:cNvPr>
            <p:cNvSpPr txBox="1"/>
            <p:nvPr userDrawn="1"/>
          </p:nvSpPr>
          <p:spPr>
            <a:xfrm>
              <a:off x="1440864" y="6524566"/>
              <a:ext cx="9310271" cy="246221"/>
            </a:xfrm>
            <a:prstGeom prst="rect">
              <a:avLst/>
            </a:prstGeom>
            <a:noFill/>
          </p:spPr>
          <p:txBody>
            <a:bodyPr wrap="square" rtlCol="0">
              <a:spAutoFit/>
            </a:bodyPr>
            <a:lstStyle/>
            <a:p>
              <a:pPr algn="ctr"/>
              <a:r>
                <a:rPr lang="en-US" sz="1000" spc="500" baseline="0">
                  <a:solidFill>
                    <a:schemeClr val="bg1"/>
                  </a:solidFill>
                  <a:latin typeface="Arial" panose="020B0604020202020204" pitchFamily="34" charset="0"/>
                  <a:cs typeface="Arial" panose="020B0604020202020204" pitchFamily="34" charset="0"/>
                </a:rPr>
                <a:t>DEDICATED TO IMPROVING THE CARE OF OLDER ADULTS</a:t>
              </a:r>
            </a:p>
          </p:txBody>
        </p:sp>
      </p:grpSp>
      <p:sp>
        <p:nvSpPr>
          <p:cNvPr id="12" name="Picture Placeholder 2">
            <a:extLst>
              <a:ext uri="{FF2B5EF4-FFF2-40B4-BE49-F238E27FC236}">
                <a16:creationId xmlns:a16="http://schemas.microsoft.com/office/drawing/2014/main" id="{59B401CE-D045-A74E-8935-3E8D106A6164}"/>
              </a:ext>
            </a:extLst>
          </p:cNvPr>
          <p:cNvSpPr>
            <a:spLocks noGrp="1"/>
          </p:cNvSpPr>
          <p:nvPr>
            <p:ph type="pic" sz="quarter" idx="11"/>
          </p:nvPr>
        </p:nvSpPr>
        <p:spPr>
          <a:xfrm>
            <a:off x="6095999" y="1828800"/>
            <a:ext cx="6096000" cy="4362449"/>
          </a:xfrm>
          <a:solidFill>
            <a:schemeClr val="bg1">
              <a:lumMod val="95000"/>
            </a:schemeClr>
          </a:solidFill>
          <a:effectLst>
            <a:innerShdw dist="215900">
              <a:schemeClr val="accent3"/>
            </a:innerShdw>
          </a:effectLst>
        </p:spPr>
        <p:txBody>
          <a:bodyPr>
            <a:normAutofit/>
          </a:bodyPr>
          <a:lstStyle>
            <a:lvl1pPr>
              <a:defRPr sz="1400"/>
            </a:lvl1pPr>
          </a:lstStyle>
          <a:p>
            <a:r>
              <a:rPr lang="en-US"/>
              <a:t>Click icon to add picture</a:t>
            </a:r>
          </a:p>
        </p:txBody>
      </p:sp>
      <p:pic>
        <p:nvPicPr>
          <p:cNvPr id="9" name="Picture 8">
            <a:extLst>
              <a:ext uri="{FF2B5EF4-FFF2-40B4-BE49-F238E27FC236}">
                <a16:creationId xmlns:a16="http://schemas.microsoft.com/office/drawing/2014/main" id="{318BEF49-2EE9-FD4D-BAFE-A853A6946415}"/>
              </a:ext>
            </a:extLst>
          </p:cNvPr>
          <p:cNvPicPr>
            <a:picLocks noChangeAspect="1"/>
          </p:cNvPicPr>
          <p:nvPr userDrawn="1"/>
        </p:nvPicPr>
        <p:blipFill>
          <a:blip r:embed="rId2">
            <a:alphaModFix/>
          </a:blip>
          <a:stretch>
            <a:fillRect/>
          </a:stretch>
        </p:blipFill>
        <p:spPr>
          <a:xfrm>
            <a:off x="9108558" y="315882"/>
            <a:ext cx="2308879" cy="754826"/>
          </a:xfrm>
          <a:prstGeom prst="rect">
            <a:avLst/>
          </a:prstGeom>
        </p:spPr>
      </p:pic>
    </p:spTree>
    <p:extLst>
      <p:ext uri="{BB962C8B-B14F-4D97-AF65-F5344CB8AC3E}">
        <p14:creationId xmlns:p14="http://schemas.microsoft.com/office/powerpoint/2010/main" val="3409040622"/>
      </p:ext>
    </p:extLst>
  </p:cSld>
  <p:clrMapOvr>
    <a:masterClrMapping/>
  </p:clrMapOvr>
  <p:extLst>
    <p:ext uri="{DCECCB84-F9BA-43D5-87BE-67443E8EF086}">
      <p15:sldGuideLst xmlns:p15="http://schemas.microsoft.com/office/powerpoint/2012/main">
        <p15:guide id="1" pos="34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9666" y="1825625"/>
            <a:ext cx="10632668"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3"/>
          <p:cNvSpPr>
            <a:spLocks noGrp="1"/>
          </p:cNvSpPr>
          <p:nvPr>
            <p:ph type="title"/>
          </p:nvPr>
        </p:nvSpPr>
        <p:spPr>
          <a:xfrm>
            <a:off x="779666" y="365126"/>
            <a:ext cx="8049552"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95" r:id="rId1"/>
    <p:sldLayoutId id="2147484006" r:id="rId2"/>
    <p:sldLayoutId id="2147483991" r:id="rId3"/>
    <p:sldLayoutId id="2147484002" r:id="rId4"/>
    <p:sldLayoutId id="2147483996" r:id="rId5"/>
    <p:sldLayoutId id="2147484010" r:id="rId6"/>
    <p:sldLayoutId id="2147484016" r:id="rId7"/>
    <p:sldLayoutId id="2147483959" r:id="rId8"/>
    <p:sldLayoutId id="2147484011" r:id="rId9"/>
    <p:sldLayoutId id="2147484017" r:id="rId10"/>
    <p:sldLayoutId id="2147484003" r:id="rId11"/>
    <p:sldLayoutId id="2147484012" r:id="rId12"/>
    <p:sldLayoutId id="2147484018" r:id="rId13"/>
    <p:sldLayoutId id="2147484004" r:id="rId14"/>
    <p:sldLayoutId id="2147484013" r:id="rId15"/>
    <p:sldLayoutId id="2147484019" r:id="rId16"/>
    <p:sldLayoutId id="2147484005" r:id="rId17"/>
    <p:sldLayoutId id="2147484014" r:id="rId18"/>
    <p:sldLayoutId id="2147484020" r:id="rId19"/>
    <p:sldLayoutId id="2147484000" r:id="rId20"/>
    <p:sldLayoutId id="2147484007" r:id="rId21"/>
    <p:sldLayoutId id="2147484008" r:id="rId22"/>
    <p:sldLayoutId id="2147484015" r:id="rId23"/>
    <p:sldLayoutId id="2147484021" r:id="rId24"/>
    <p:sldLayoutId id="2147483901" r:id="rId25"/>
    <p:sldLayoutId id="2147484009" r:id="rId26"/>
    <p:sldLayoutId id="2147484022" r:id="rId27"/>
    <p:sldLayoutId id="2147484023" r:id="rId28"/>
  </p:sldLayoutIdLst>
  <p:hf hdr="0" ftr="0" dt="0"/>
  <p:txStyles>
    <p:titleStyle>
      <a:lvl1pPr algn="l" defTabSz="914217" rtl="0" eaLnBrk="1" latinLnBrk="0" hangingPunct="1">
        <a:lnSpc>
          <a:spcPct val="90000"/>
        </a:lnSpc>
        <a:spcBef>
          <a:spcPct val="0"/>
        </a:spcBef>
        <a:buNone/>
        <a:defRPr lang="en-US" sz="400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p:titleStyle>
    <p:bodyStyle>
      <a:lvl1pPr marL="342900" indent="-342900" algn="l" defTabSz="914217" rtl="0" eaLnBrk="1" latinLnBrk="0" hangingPunct="1">
        <a:lnSpc>
          <a:spcPct val="100000"/>
        </a:lnSpc>
        <a:spcBef>
          <a:spcPts val="1000"/>
        </a:spcBef>
        <a:buFont typeface="Arial" panose="020B0604020202020204" pitchFamily="34" charset="0"/>
        <a:buChar char="•"/>
        <a:defRPr lang="en-US" sz="24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10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10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91" userDrawn="1">
          <p15:clr>
            <a:srgbClr val="F26B43"/>
          </p15:clr>
        </p15:guide>
        <p15:guide id="4" pos="7189" userDrawn="1">
          <p15:clr>
            <a:srgbClr val="F26B43"/>
          </p15:clr>
        </p15:guide>
        <p15:guide id="5" orient="horz" pos="408" userDrawn="1">
          <p15:clr>
            <a:srgbClr val="F26B43"/>
          </p15:clr>
        </p15:guide>
        <p15:guide id="6" orient="horz" pos="39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image" Target="../media/image13.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vimeo.com/449399986"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hyperlink" Target="http://www.ihi.org/Engage/Initiatives/Age-Friendly-Health-Systems/Documents/IHI_Age_Friendly_Health_Systems_Outpatient_ROI_Calculator_Instructions.pdf" TargetMode="External"/><Relationship Id="rId3" Type="http://schemas.openxmlformats.org/officeDocument/2006/relationships/image" Target="../media/image46.png"/><Relationship Id="rId7" Type="http://schemas.openxmlformats.org/officeDocument/2006/relationships/hyperlink" Target="http://www.ihi.org/Engage/Initiatives/Age-Friendly-Health-Systems/Documents/IHI_Age_Friendly_Health_Systems_Inpatient_ROI_Calculator_Instructions.pdf" TargetMode="External"/><Relationship Id="rId2" Type="http://schemas.openxmlformats.org/officeDocument/2006/relationships/image" Target="../media/image45.jpeg"/><Relationship Id="rId1" Type="http://schemas.openxmlformats.org/officeDocument/2006/relationships/slideLayout" Target="../slideLayouts/slideLayout3.xml"/><Relationship Id="rId6" Type="http://schemas.openxmlformats.org/officeDocument/2006/relationships/hyperlink" Target="http://www.ihi.org/Engage/Initiatives/Age-Friendly-Health-Systems/Documents/IHI_Business_Case_for_Becoming_Age_Friendly_Health_System.pdf" TargetMode="External"/><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hyperlink" Target="https://www.aha.org/system/files/media/file/2020/08/value-initiative-issue-brief-10-creating-value-with-age-friendly-health-system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8.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tionalacademies.org/our-work/the-quality-of-care-in-nursing-homes"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hyperlink" Target="https://www.ahrq.gov/nursing-home/index.html" TargetMode="External"/><Relationship Id="rId5" Type="http://schemas.openxmlformats.org/officeDocument/2006/relationships/image" Target="../media/image51.png"/><Relationship Id="rId4" Type="http://schemas.openxmlformats.org/officeDocument/2006/relationships/hyperlink" Target="https://www.frameworksinstitute.or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ihi.org/AgeFriendly" TargetMode="Externa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56.jpeg"/><Relationship Id="rId4" Type="http://schemas.openxmlformats.org/officeDocument/2006/relationships/hyperlink" Target="mailto:Terry.Fulmer@johnahartford.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www.ihi.org/AgeFriendl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4A3E1C-FA5A-1848-89F9-216B404FC8ED}"/>
              </a:ext>
            </a:extLst>
          </p:cNvPr>
          <p:cNvSpPr txBox="1"/>
          <p:nvPr/>
        </p:nvSpPr>
        <p:spPr>
          <a:xfrm>
            <a:off x="2872083" y="2673420"/>
            <a:ext cx="8240760" cy="3036729"/>
          </a:xfrm>
          <a:prstGeom prst="rect">
            <a:avLst/>
          </a:prstGeom>
          <a:noFill/>
        </p:spPr>
        <p:txBody>
          <a:bodyPr wrap="square" rtlCol="0">
            <a:spAutoFit/>
          </a:bodyPr>
          <a:lstStyle/>
          <a:p>
            <a:pPr algn="ctr">
              <a:spcAft>
                <a:spcPts val="500"/>
              </a:spcAft>
            </a:pPr>
            <a:r>
              <a:rPr lang="en-US" sz="3200" dirty="0">
                <a:solidFill>
                  <a:schemeClr val="bg1"/>
                </a:solidFill>
                <a:latin typeface="Georgia" panose="02040502050405020303" pitchFamily="18" charset="0"/>
                <a:ea typeface="Montserrat" charset="0"/>
                <a:cs typeface="Montserrat" charset="0"/>
              </a:rPr>
              <a:t>Age Friendly Health Systems - Practical Tips &amp; Innovative Success Stories</a:t>
            </a:r>
          </a:p>
          <a:p>
            <a:pPr algn="ctr">
              <a:spcAft>
                <a:spcPts val="500"/>
              </a:spcAft>
            </a:pPr>
            <a:r>
              <a:rPr lang="en-US" sz="2700" spc="50" dirty="0">
                <a:solidFill>
                  <a:schemeClr val="bg1"/>
                </a:solidFill>
                <a:latin typeface="Arial" panose="020B0604020202020204" pitchFamily="34" charset="0"/>
                <a:ea typeface="Montserrat" charset="0"/>
                <a:cs typeface="Arial" panose="020B0604020202020204" pitchFamily="34" charset="0"/>
              </a:rPr>
              <a:t>Acute Care of Elders 2020 National Conference</a:t>
            </a:r>
            <a:br>
              <a:rPr lang="en-US" sz="2700" spc="50" dirty="0">
                <a:solidFill>
                  <a:schemeClr val="bg1"/>
                </a:solidFill>
                <a:latin typeface="Arial" panose="020B0604020202020204" pitchFamily="34" charset="0"/>
                <a:ea typeface="Montserrat" charset="0"/>
                <a:cs typeface="Arial" panose="020B0604020202020204" pitchFamily="34" charset="0"/>
              </a:rPr>
            </a:br>
            <a:r>
              <a:rPr lang="en-US" sz="2000" i="1" spc="50" dirty="0">
                <a:solidFill>
                  <a:schemeClr val="bg1"/>
                </a:solidFill>
                <a:latin typeface="Arial" panose="020B0604020202020204" pitchFamily="34" charset="0"/>
                <a:ea typeface="Montserrat" charset="0"/>
                <a:cs typeface="Arial" panose="020B0604020202020204" pitchFamily="34" charset="0"/>
              </a:rPr>
              <a:t>November 6, 2020</a:t>
            </a:r>
          </a:p>
          <a:p>
            <a:pPr algn="ctr">
              <a:spcBef>
                <a:spcPts val="200"/>
              </a:spcBef>
              <a:spcAft>
                <a:spcPts val="200"/>
              </a:spcAft>
            </a:pPr>
            <a:r>
              <a:rPr lang="en-US" sz="2700" spc="50" dirty="0">
                <a:solidFill>
                  <a:schemeClr val="bg1"/>
                </a:solidFill>
                <a:latin typeface="Arial" panose="020B0604020202020204" pitchFamily="34" charset="0"/>
                <a:ea typeface="Montserrat" charset="0"/>
                <a:cs typeface="Arial" panose="020B0604020202020204" pitchFamily="34" charset="0"/>
              </a:rPr>
              <a:t>Terry Fulmer</a:t>
            </a:r>
            <a:r>
              <a:rPr lang="en-US" sz="2700" spc="50" dirty="0">
                <a:solidFill>
                  <a:schemeClr val="bg1"/>
                </a:solidFill>
                <a:latin typeface="Arial" panose="020B0604020202020204" pitchFamily="34" charset="0"/>
                <a:cs typeface="Arial" panose="020B0604020202020204" pitchFamily="34" charset="0"/>
              </a:rPr>
              <a:t>, PhD, RN, FAAN</a:t>
            </a:r>
            <a:br>
              <a:rPr lang="en-US" sz="2000" i="1" spc="50" dirty="0">
                <a:solidFill>
                  <a:schemeClr val="bg1"/>
                </a:solidFill>
                <a:latin typeface="Arial" panose="020B0604020202020204" pitchFamily="34" charset="0"/>
                <a:ea typeface="Montserrat" charset="0"/>
                <a:cs typeface="Arial" panose="020B0604020202020204" pitchFamily="34" charset="0"/>
              </a:rPr>
            </a:br>
            <a:r>
              <a:rPr lang="en-US" sz="2000" i="1" spc="50" dirty="0">
                <a:solidFill>
                  <a:schemeClr val="bg1"/>
                </a:solidFill>
                <a:latin typeface="Arial" panose="020B0604020202020204" pitchFamily="34" charset="0"/>
                <a:ea typeface="Montserrat" charset="0"/>
                <a:cs typeface="Arial" panose="020B0604020202020204" pitchFamily="34" charset="0"/>
              </a:rPr>
              <a:t>President</a:t>
            </a:r>
          </a:p>
          <a:p>
            <a:pPr algn="ctr">
              <a:spcBef>
                <a:spcPts val="200"/>
              </a:spcBef>
              <a:spcAft>
                <a:spcPts val="200"/>
              </a:spcAft>
            </a:pPr>
            <a:r>
              <a:rPr lang="en-US" sz="2000" i="1" spc="50" dirty="0">
                <a:solidFill>
                  <a:schemeClr val="bg1"/>
                </a:solidFill>
                <a:latin typeface="Arial" panose="020B0604020202020204" pitchFamily="34" charset="0"/>
                <a:ea typeface="Montserrat" charset="0"/>
                <a:cs typeface="Arial" panose="020B0604020202020204" pitchFamily="34" charset="0"/>
              </a:rPr>
              <a:t>The John A. Hartford Foundation</a:t>
            </a:r>
          </a:p>
        </p:txBody>
      </p:sp>
    </p:spTree>
    <p:extLst>
      <p:ext uri="{BB962C8B-B14F-4D97-AF65-F5344CB8AC3E}">
        <p14:creationId xmlns:p14="http://schemas.microsoft.com/office/powerpoint/2010/main" val="103862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5749-378C-634D-871E-0BDEAD3493B9}"/>
              </a:ext>
            </a:extLst>
          </p:cNvPr>
          <p:cNvSpPr txBox="1">
            <a:spLocks/>
          </p:cNvSpPr>
          <p:nvPr/>
        </p:nvSpPr>
        <p:spPr>
          <a:xfrm>
            <a:off x="781050" y="365125"/>
            <a:ext cx="8496156" cy="1325563"/>
          </a:xfrm>
          <a:prstGeom prst="rect">
            <a:avLst/>
          </a:prstGeom>
        </p:spPr>
        <p:txBody>
          <a:bodyPr/>
          <a:lstStyle>
            <a:lvl1pPr algn="l" defTabSz="914217" rtl="0" eaLnBrk="1" latinLnBrk="0" hangingPunct="1">
              <a:lnSpc>
                <a:spcPct val="90000"/>
              </a:lnSpc>
              <a:spcBef>
                <a:spcPct val="0"/>
              </a:spcBef>
              <a:buNone/>
              <a:defRPr lang="en-US" sz="400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r>
              <a:rPr lang="en-US"/>
              <a:t>The 4Ms Framework – Measures</a:t>
            </a:r>
          </a:p>
        </p:txBody>
      </p:sp>
      <p:sp>
        <p:nvSpPr>
          <p:cNvPr id="3" name="TextBox 2">
            <a:extLst>
              <a:ext uri="{FF2B5EF4-FFF2-40B4-BE49-F238E27FC236}">
                <a16:creationId xmlns:a16="http://schemas.microsoft.com/office/drawing/2014/main" id="{0E970793-7588-164B-93E3-3D748528F6D3}"/>
              </a:ext>
            </a:extLst>
          </p:cNvPr>
          <p:cNvSpPr txBox="1"/>
          <p:nvPr/>
        </p:nvSpPr>
        <p:spPr>
          <a:xfrm>
            <a:off x="874705" y="1561715"/>
            <a:ext cx="2923029" cy="4555093"/>
          </a:xfrm>
          <a:prstGeom prst="rect">
            <a:avLst/>
          </a:prstGeom>
          <a:noFill/>
        </p:spPr>
        <p:txBody>
          <a:bodyPr wrap="square" rtlCol="0">
            <a:spAutoFit/>
          </a:bodyPr>
          <a:lstStyle/>
          <a:p>
            <a:pPr>
              <a:spcBef>
                <a:spcPts val="600"/>
              </a:spcBef>
              <a:spcAft>
                <a:spcPts val="600"/>
              </a:spcAft>
            </a:pPr>
            <a:r>
              <a:rPr lang="en-US" sz="2200" b="1">
                <a:cs typeface="Helvetica" panose="020B0604020202020204" pitchFamily="34" charset="0"/>
              </a:rPr>
              <a:t>Outcome:</a:t>
            </a:r>
          </a:p>
          <a:p>
            <a:pPr marL="142875" indent="-142875">
              <a:spcBef>
                <a:spcPts val="600"/>
              </a:spcBef>
              <a:spcAft>
                <a:spcPts val="600"/>
              </a:spcAft>
              <a:buFont typeface="Arial" panose="020B0604020202020204" pitchFamily="34" charset="0"/>
              <a:buChar char="•"/>
            </a:pPr>
            <a:r>
              <a:rPr lang="en-US" sz="1600"/>
              <a:t>30-day readmissions</a:t>
            </a:r>
          </a:p>
          <a:p>
            <a:pPr marL="142875" indent="-142875">
              <a:spcBef>
                <a:spcPts val="600"/>
              </a:spcBef>
              <a:spcAft>
                <a:spcPts val="600"/>
              </a:spcAft>
              <a:buFont typeface="Arial" panose="020B0604020202020204" pitchFamily="34" charset="0"/>
              <a:buChar char="•"/>
            </a:pPr>
            <a:r>
              <a:rPr lang="en-US" sz="1600"/>
              <a:t>Emergency department visit rate</a:t>
            </a:r>
          </a:p>
          <a:p>
            <a:pPr marL="142875" indent="-142875">
              <a:spcBef>
                <a:spcPts val="600"/>
              </a:spcBef>
              <a:spcAft>
                <a:spcPts val="600"/>
              </a:spcAft>
              <a:buFont typeface="Arial" panose="020B0604020202020204" pitchFamily="34" charset="0"/>
              <a:buChar char="•"/>
            </a:pPr>
            <a:r>
              <a:rPr lang="en-US" sz="1600"/>
              <a:t>H/CG – CAHPS</a:t>
            </a:r>
          </a:p>
          <a:p>
            <a:pPr marL="142875" indent="-142875">
              <a:spcBef>
                <a:spcPts val="600"/>
              </a:spcBef>
              <a:spcAft>
                <a:spcPts val="600"/>
              </a:spcAft>
              <a:buFont typeface="Arial" panose="020B0604020202020204" pitchFamily="34" charset="0"/>
              <a:buChar char="•"/>
            </a:pPr>
            <a:r>
              <a:rPr lang="en-US" sz="1600"/>
              <a:t>Length of stay</a:t>
            </a:r>
          </a:p>
          <a:p>
            <a:pPr marL="142875" indent="-142875">
              <a:spcBef>
                <a:spcPts val="600"/>
              </a:spcBef>
              <a:spcAft>
                <a:spcPts val="600"/>
              </a:spcAft>
              <a:buFont typeface="Arial" panose="020B0604020202020204" pitchFamily="34" charset="0"/>
              <a:buChar char="•"/>
            </a:pPr>
            <a:r>
              <a:rPr lang="en-US" sz="1600"/>
              <a:t>Delirium incidence rate</a:t>
            </a:r>
          </a:p>
          <a:p>
            <a:pPr marL="142875" indent="-142875">
              <a:spcBef>
                <a:spcPts val="600"/>
              </a:spcBef>
              <a:spcAft>
                <a:spcPts val="600"/>
              </a:spcAft>
              <a:buFont typeface="Arial" panose="020B0604020202020204" pitchFamily="34" charset="0"/>
              <a:buChar char="•"/>
            </a:pPr>
            <a:r>
              <a:rPr lang="en-US" sz="1600"/>
              <a:t>Segmentation by race/ethnicity</a:t>
            </a:r>
          </a:p>
          <a:p>
            <a:pPr marL="142875" indent="-142875">
              <a:spcBef>
                <a:spcPts val="600"/>
              </a:spcBef>
              <a:spcAft>
                <a:spcPts val="600"/>
              </a:spcAft>
              <a:buFont typeface="Arial" panose="020B0604020202020204" pitchFamily="34" charset="0"/>
              <a:buChar char="•"/>
            </a:pPr>
            <a:r>
              <a:rPr lang="en-US" sz="1600"/>
              <a:t>Goal-concordant care (by </a:t>
            </a:r>
            <a:r>
              <a:rPr lang="en-US" sz="1600" err="1"/>
              <a:t>collaboRATE</a:t>
            </a:r>
            <a:r>
              <a:rPr lang="en-US" sz="1600"/>
              <a:t> survey)</a:t>
            </a:r>
          </a:p>
          <a:p>
            <a:pPr>
              <a:spcBef>
                <a:spcPts val="288"/>
              </a:spcBef>
            </a:pPr>
            <a:endParaRPr lang="en-US" sz="900"/>
          </a:p>
          <a:p>
            <a:pPr>
              <a:spcBef>
                <a:spcPts val="288"/>
              </a:spcBef>
            </a:pPr>
            <a:endParaRPr lang="en-US" sz="900"/>
          </a:p>
        </p:txBody>
      </p:sp>
      <p:sp>
        <p:nvSpPr>
          <p:cNvPr id="4" name="TextBox 3">
            <a:extLst>
              <a:ext uri="{FF2B5EF4-FFF2-40B4-BE49-F238E27FC236}">
                <a16:creationId xmlns:a16="http://schemas.microsoft.com/office/drawing/2014/main" id="{3CABE16C-35BD-C048-B75B-9F707E220E8A}"/>
              </a:ext>
            </a:extLst>
          </p:cNvPr>
          <p:cNvSpPr txBox="1"/>
          <p:nvPr/>
        </p:nvSpPr>
        <p:spPr>
          <a:xfrm>
            <a:off x="4233706" y="1547975"/>
            <a:ext cx="6601410" cy="4031873"/>
          </a:xfrm>
          <a:prstGeom prst="rect">
            <a:avLst/>
          </a:prstGeom>
          <a:noFill/>
        </p:spPr>
        <p:txBody>
          <a:bodyPr wrap="square" rtlCol="0">
            <a:spAutoFit/>
          </a:bodyPr>
          <a:lstStyle/>
          <a:p>
            <a:pPr>
              <a:spcBef>
                <a:spcPts val="600"/>
              </a:spcBef>
              <a:spcAft>
                <a:spcPts val="600"/>
              </a:spcAft>
            </a:pPr>
            <a:r>
              <a:rPr lang="en-US" sz="2200" b="1">
                <a:cs typeface="Helvetica" panose="020B0604020202020204" pitchFamily="34" charset="0"/>
              </a:rPr>
              <a:t>Process:</a:t>
            </a:r>
          </a:p>
          <a:p>
            <a:pPr marL="35724" indent="-142875">
              <a:spcBef>
                <a:spcPts val="600"/>
              </a:spcBef>
              <a:spcAft>
                <a:spcPts val="600"/>
              </a:spcAft>
              <a:buFont typeface="Arial" panose="020B0604020202020204" pitchFamily="34" charset="0"/>
              <a:buChar char="•"/>
            </a:pPr>
            <a:r>
              <a:rPr lang="en-US" sz="1600"/>
              <a:t>What Matters:</a:t>
            </a:r>
          </a:p>
          <a:p>
            <a:pPr marL="492832" lvl="1" indent="-142875">
              <a:spcAft>
                <a:spcPts val="600"/>
              </a:spcAft>
              <a:buFont typeface="Arial" panose="020B0604020202020204" pitchFamily="34" charset="0"/>
              <a:buChar char="•"/>
            </a:pPr>
            <a:r>
              <a:rPr lang="en-US" sz="1300"/>
              <a:t>ACP documentation (NQF 326)</a:t>
            </a:r>
          </a:p>
          <a:p>
            <a:pPr marL="492832" lvl="1" indent="-142875">
              <a:spcAft>
                <a:spcPts val="600"/>
              </a:spcAft>
              <a:buFont typeface="Arial" panose="020B0604020202020204" pitchFamily="34" charset="0"/>
              <a:buChar char="•"/>
            </a:pPr>
            <a:r>
              <a:rPr lang="en-US" sz="1300"/>
              <a:t>What Matters documentation</a:t>
            </a:r>
          </a:p>
          <a:p>
            <a:pPr marL="35724" indent="-142875">
              <a:spcBef>
                <a:spcPts val="600"/>
              </a:spcBef>
              <a:spcAft>
                <a:spcPts val="600"/>
              </a:spcAft>
              <a:buFont typeface="Arial" panose="020B0604020202020204" pitchFamily="34" charset="0"/>
              <a:buChar char="•"/>
            </a:pPr>
            <a:r>
              <a:rPr lang="en-US" sz="1600"/>
              <a:t>Medications:</a:t>
            </a:r>
          </a:p>
          <a:p>
            <a:pPr marL="492832" lvl="1" indent="-142875">
              <a:spcBef>
                <a:spcPts val="600"/>
              </a:spcBef>
              <a:spcAft>
                <a:spcPts val="600"/>
              </a:spcAft>
              <a:buFont typeface="Arial" panose="020B0604020202020204" pitchFamily="34" charset="0"/>
              <a:buChar char="•"/>
            </a:pPr>
            <a:r>
              <a:rPr lang="en-US" sz="1300"/>
              <a:t>Presence of any of 7 high-risk medications</a:t>
            </a:r>
          </a:p>
          <a:p>
            <a:pPr marL="35724" indent="-142875">
              <a:spcBef>
                <a:spcPts val="600"/>
              </a:spcBef>
              <a:spcAft>
                <a:spcPts val="600"/>
              </a:spcAft>
              <a:buFont typeface="Arial" panose="020B0604020202020204" pitchFamily="34" charset="0"/>
              <a:buChar char="•"/>
            </a:pPr>
            <a:r>
              <a:rPr lang="en-US" sz="1600"/>
              <a:t>Mentation: Screened &amp; documented for</a:t>
            </a:r>
          </a:p>
          <a:p>
            <a:pPr marL="492832" lvl="1" indent="-142875">
              <a:spcAft>
                <a:spcPts val="600"/>
              </a:spcAft>
              <a:buFont typeface="Arial" panose="020B0604020202020204" pitchFamily="34" charset="0"/>
              <a:buChar char="•"/>
            </a:pPr>
            <a:r>
              <a:rPr lang="en-US" sz="1300"/>
              <a:t>Depression</a:t>
            </a:r>
          </a:p>
          <a:p>
            <a:pPr marL="492832" lvl="1" indent="-142875">
              <a:spcAft>
                <a:spcPts val="600"/>
              </a:spcAft>
              <a:buFont typeface="Arial" panose="020B0604020202020204" pitchFamily="34" charset="0"/>
              <a:buChar char="•"/>
            </a:pPr>
            <a:r>
              <a:rPr lang="en-US" sz="1300"/>
              <a:t>Dementia</a:t>
            </a:r>
          </a:p>
          <a:p>
            <a:pPr marL="492832" lvl="1" indent="-142875">
              <a:spcAft>
                <a:spcPts val="600"/>
              </a:spcAft>
              <a:buFont typeface="Arial" panose="020B0604020202020204" pitchFamily="34" charset="0"/>
              <a:buChar char="•"/>
            </a:pPr>
            <a:r>
              <a:rPr lang="en-US" sz="1300"/>
              <a:t>Delirium (hospital only)</a:t>
            </a:r>
          </a:p>
          <a:p>
            <a:pPr marL="35724" indent="-142875">
              <a:spcBef>
                <a:spcPts val="600"/>
              </a:spcBef>
              <a:spcAft>
                <a:spcPts val="600"/>
              </a:spcAft>
              <a:buFont typeface="Arial" panose="020B0604020202020204" pitchFamily="34" charset="0"/>
              <a:buChar char="•"/>
            </a:pPr>
            <a:r>
              <a:rPr lang="en-US" sz="1600"/>
              <a:t>Mobility: Screened for mobility</a:t>
            </a:r>
          </a:p>
          <a:p>
            <a:pPr>
              <a:spcBef>
                <a:spcPts val="288"/>
              </a:spcBef>
            </a:pPr>
            <a:endParaRPr lang="en-US" sz="950">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EC2B5134-9477-DD4B-8A09-BC831EA466F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1868"/>
          <a:stretch/>
        </p:blipFill>
        <p:spPr>
          <a:xfrm>
            <a:off x="8169310" y="1583301"/>
            <a:ext cx="3640699" cy="3868887"/>
          </a:xfrm>
          <a:prstGeom prst="rect">
            <a:avLst/>
          </a:prstGeom>
        </p:spPr>
      </p:pic>
      <p:pic>
        <p:nvPicPr>
          <p:cNvPr id="9" name="Picture 8" descr="A close up of a logo&#10;&#10;Description automatically generated">
            <a:extLst>
              <a:ext uri="{FF2B5EF4-FFF2-40B4-BE49-F238E27FC236}">
                <a16:creationId xmlns:a16="http://schemas.microsoft.com/office/drawing/2014/main" id="{40AFD796-F8C3-48A0-AA6E-AE21BD004B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9521" y="5780526"/>
            <a:ext cx="1819103" cy="574921"/>
          </a:xfrm>
          <a:prstGeom prst="rect">
            <a:avLst/>
          </a:prstGeom>
        </p:spPr>
      </p:pic>
    </p:spTree>
    <p:extLst>
      <p:ext uri="{BB962C8B-B14F-4D97-AF65-F5344CB8AC3E}">
        <p14:creationId xmlns:p14="http://schemas.microsoft.com/office/powerpoint/2010/main" val="304815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63E2325B-D923-F742-B634-7BB41DC81F7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521" y="5780526"/>
            <a:ext cx="1819103" cy="574921"/>
          </a:xfrm>
          <a:prstGeom prst="rect">
            <a:avLst/>
          </a:prstGeom>
        </p:spPr>
      </p:pic>
      <p:pic>
        <p:nvPicPr>
          <p:cNvPr id="4" name="Picture 12" descr="American Association of Retired Persons (logo).png">
            <a:extLst>
              <a:ext uri="{FF2B5EF4-FFF2-40B4-BE49-F238E27FC236}">
                <a16:creationId xmlns:a16="http://schemas.microsoft.com/office/drawing/2014/main" id="{32A7EC72-8DF8-A645-BC2E-612673D5769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93049" y="3961649"/>
            <a:ext cx="2730652" cy="700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6" descr="logo">
            <a:extLst>
              <a:ext uri="{FF2B5EF4-FFF2-40B4-BE49-F238E27FC236}">
                <a16:creationId xmlns:a16="http://schemas.microsoft.com/office/drawing/2014/main" id="{469682FD-18E3-334D-BF9E-A2FC0432A10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0084" y="4113446"/>
            <a:ext cx="1510525" cy="10981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2" descr="Gerontological Advanced Practice Nurses Association (GAPNA)">
            <a:extLst>
              <a:ext uri="{FF2B5EF4-FFF2-40B4-BE49-F238E27FC236}">
                <a16:creationId xmlns:a16="http://schemas.microsoft.com/office/drawing/2014/main" id="{FAB9ED2B-F22A-EA46-A5F3-35F7CDB13EA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54550" y="4090110"/>
            <a:ext cx="2288468" cy="707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8" descr="https://mahealthyagingcollaborative.org/wp-content/themes/mhac/images/mhac_logo_web.jpg">
            <a:extLst>
              <a:ext uri="{FF2B5EF4-FFF2-40B4-BE49-F238E27FC236}">
                <a16:creationId xmlns:a16="http://schemas.microsoft.com/office/drawing/2014/main" id="{7C1D0C6D-4B0B-8143-A72B-E7DF4F870672}"/>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368170" y="5152990"/>
            <a:ext cx="2809501" cy="8374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5ACD9AF-0A0E-2046-8A30-DA5190AFAA7D}"/>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56259" y="5152988"/>
            <a:ext cx="1978131" cy="778848"/>
          </a:xfrm>
          <a:prstGeom prst="rect">
            <a:avLst/>
          </a:prstGeom>
          <a:noFill/>
          <a:ln>
            <a:noFill/>
          </a:ln>
        </p:spPr>
      </p:pic>
      <p:grpSp>
        <p:nvGrpSpPr>
          <p:cNvPr id="9" name="Group 8">
            <a:extLst>
              <a:ext uri="{FF2B5EF4-FFF2-40B4-BE49-F238E27FC236}">
                <a16:creationId xmlns:a16="http://schemas.microsoft.com/office/drawing/2014/main" id="{C10AAD9C-7D02-1349-A48B-11B869D09D9D}"/>
              </a:ext>
            </a:extLst>
          </p:cNvPr>
          <p:cNvGrpSpPr/>
          <p:nvPr/>
        </p:nvGrpSpPr>
        <p:grpSpPr>
          <a:xfrm>
            <a:off x="728159" y="2260421"/>
            <a:ext cx="2730652" cy="1583633"/>
            <a:chOff x="532443" y="2937253"/>
            <a:chExt cx="2391432" cy="1260159"/>
          </a:xfrm>
        </p:grpSpPr>
        <p:pic>
          <p:nvPicPr>
            <p:cNvPr id="10" name="Picture 2" descr="New York State Home">
              <a:extLst>
                <a:ext uri="{FF2B5EF4-FFF2-40B4-BE49-F238E27FC236}">
                  <a16:creationId xmlns:a16="http://schemas.microsoft.com/office/drawing/2014/main" id="{C7E65C01-1A6F-1949-BC21-172BF20CF0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443" y="2937253"/>
              <a:ext cx="1710145" cy="10355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DA77131-3A0E-DA44-9228-D764B04648F9}"/>
                </a:ext>
              </a:extLst>
            </p:cNvPr>
            <p:cNvSpPr txBox="1"/>
            <p:nvPr/>
          </p:nvSpPr>
          <p:spPr>
            <a:xfrm>
              <a:off x="532443" y="3928011"/>
              <a:ext cx="2391432" cy="269401"/>
            </a:xfrm>
            <a:prstGeom prst="rect">
              <a:avLst/>
            </a:prstGeom>
            <a:noFill/>
          </p:spPr>
          <p:txBody>
            <a:bodyPr wrap="square" rtlCol="0">
              <a:spAutoFit/>
            </a:bodyPr>
            <a:lstStyle/>
            <a:p>
              <a:pPr defTabSz="1218804">
                <a:spcBef>
                  <a:spcPts val="576"/>
                </a:spcBef>
                <a:defRPr/>
              </a:pPr>
              <a:r>
                <a:rPr lang="en-US" sz="1600" b="1">
                  <a:solidFill>
                    <a:srgbClr val="7030A0"/>
                  </a:solidFill>
                  <a:latin typeface="Century Gothic"/>
                </a:rPr>
                <a:t>Department of Health </a:t>
              </a:r>
            </a:p>
          </p:txBody>
        </p:sp>
      </p:grpSp>
      <p:pic>
        <p:nvPicPr>
          <p:cNvPr id="12" name="Picture 2" descr="Image">
            <a:extLst>
              <a:ext uri="{FF2B5EF4-FFF2-40B4-BE49-F238E27FC236}">
                <a16:creationId xmlns:a16="http://schemas.microsoft.com/office/drawing/2014/main" id="{A7B58743-D885-034D-A7F6-C44D90B7A4C8}"/>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03623" y="1967509"/>
            <a:ext cx="1358239" cy="13013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64360C8-319D-2540-9BD2-3E1C5DDDBB19}"/>
              </a:ext>
            </a:extLst>
          </p:cNvPr>
          <p:cNvPicPr>
            <a:picLocks noChangeAspect="1"/>
          </p:cNvPicPr>
          <p:nvPr/>
        </p:nvPicPr>
        <p:blipFill>
          <a:blip r:embed="rId10"/>
          <a:stretch>
            <a:fillRect/>
          </a:stretch>
        </p:blipFill>
        <p:spPr>
          <a:xfrm>
            <a:off x="6047908" y="2456112"/>
            <a:ext cx="1978128" cy="850248"/>
          </a:xfrm>
          <a:prstGeom prst="rect">
            <a:avLst/>
          </a:prstGeom>
        </p:spPr>
      </p:pic>
      <p:pic>
        <p:nvPicPr>
          <p:cNvPr id="14" name="Picture 13">
            <a:extLst>
              <a:ext uri="{FF2B5EF4-FFF2-40B4-BE49-F238E27FC236}">
                <a16:creationId xmlns:a16="http://schemas.microsoft.com/office/drawing/2014/main" id="{92AF14F5-4376-A743-BA6A-DE92166A1ECF}"/>
              </a:ext>
            </a:extLst>
          </p:cNvPr>
          <p:cNvPicPr>
            <a:picLocks noChangeAspect="1"/>
          </p:cNvPicPr>
          <p:nvPr/>
        </p:nvPicPr>
        <p:blipFill rotWithShape="1">
          <a:blip r:embed="rId11"/>
          <a:srcRect t="16036" b="37710"/>
          <a:stretch/>
        </p:blipFill>
        <p:spPr>
          <a:xfrm>
            <a:off x="9676503" y="3166262"/>
            <a:ext cx="1978128" cy="525479"/>
          </a:xfrm>
          <a:prstGeom prst="rect">
            <a:avLst/>
          </a:prstGeom>
        </p:spPr>
      </p:pic>
      <p:pic>
        <p:nvPicPr>
          <p:cNvPr id="15" name="Picture 6" descr="Image result for community catalyst">
            <a:extLst>
              <a:ext uri="{FF2B5EF4-FFF2-40B4-BE49-F238E27FC236}">
                <a16:creationId xmlns:a16="http://schemas.microsoft.com/office/drawing/2014/main" id="{D35CFD2A-144D-BF42-842E-07813842F1A7}"/>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l="5184" t="25167" r="13903" b="20192"/>
          <a:stretch/>
        </p:blipFill>
        <p:spPr bwMode="auto">
          <a:xfrm>
            <a:off x="8746789" y="3993705"/>
            <a:ext cx="2566008" cy="9000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0EE42B5-7EB6-2E42-AAA4-6B801F3B0E84}"/>
              </a:ext>
            </a:extLst>
          </p:cNvPr>
          <p:cNvPicPr>
            <a:picLocks noChangeAspect="1"/>
          </p:cNvPicPr>
          <p:nvPr/>
        </p:nvPicPr>
        <p:blipFill rotWithShape="1">
          <a:blip r:embed="rId13"/>
          <a:srcRect l="66089"/>
          <a:stretch/>
        </p:blipFill>
        <p:spPr>
          <a:xfrm>
            <a:off x="2794460" y="763663"/>
            <a:ext cx="3670848" cy="1172701"/>
          </a:xfrm>
          <a:prstGeom prst="rect">
            <a:avLst/>
          </a:prstGeom>
        </p:spPr>
      </p:pic>
      <p:pic>
        <p:nvPicPr>
          <p:cNvPr id="17" name="Picture 2" descr="https://www.chausa.org/images/default-source/layout-images/cha-logoaf946ff4dff26ff58685ff02005b1bf3.png?sfvrsn=2">
            <a:extLst>
              <a:ext uri="{FF2B5EF4-FFF2-40B4-BE49-F238E27FC236}">
                <a16:creationId xmlns:a16="http://schemas.microsoft.com/office/drawing/2014/main" id="{E662DB7F-EC97-DF49-89F6-EF0CDA5A2896}"/>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726456" y="921060"/>
            <a:ext cx="1978128" cy="881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RSA">
            <a:extLst>
              <a:ext uri="{FF2B5EF4-FFF2-40B4-BE49-F238E27FC236}">
                <a16:creationId xmlns:a16="http://schemas.microsoft.com/office/drawing/2014/main" id="{98981DA6-5E83-BE41-843D-0B7EF48763D6}"/>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8484838" y="2281844"/>
            <a:ext cx="1630569" cy="4498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ucla school of business">
            <a:extLst>
              <a:ext uri="{FF2B5EF4-FFF2-40B4-BE49-F238E27FC236}">
                <a16:creationId xmlns:a16="http://schemas.microsoft.com/office/drawing/2014/main" id="{9C21E9F8-8A05-D344-99BA-A069EFA38A97}"/>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5607756" y="5405160"/>
            <a:ext cx="2451523" cy="9662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drawing&#10;&#10;Description automatically generated">
            <a:extLst>
              <a:ext uri="{FF2B5EF4-FFF2-40B4-BE49-F238E27FC236}">
                <a16:creationId xmlns:a16="http://schemas.microsoft.com/office/drawing/2014/main" id="{563E3AEC-C964-F844-A22F-B83F92D7470F}"/>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90085" y="1045779"/>
            <a:ext cx="1978129" cy="654304"/>
          </a:xfrm>
          <a:prstGeom prst="rect">
            <a:avLst/>
          </a:prstGeom>
        </p:spPr>
      </p:pic>
      <p:pic>
        <p:nvPicPr>
          <p:cNvPr id="21" name="Picture 20">
            <a:extLst>
              <a:ext uri="{FF2B5EF4-FFF2-40B4-BE49-F238E27FC236}">
                <a16:creationId xmlns:a16="http://schemas.microsoft.com/office/drawing/2014/main" id="{340D8048-FC53-EC43-AE52-4568285EB442}"/>
              </a:ext>
            </a:extLst>
          </p:cNvPr>
          <p:cNvPicPr>
            <a:picLocks noChangeAspect="1"/>
          </p:cNvPicPr>
          <p:nvPr/>
        </p:nvPicPr>
        <p:blipFill>
          <a:blip r:embed="rId18"/>
          <a:stretch>
            <a:fillRect/>
          </a:stretch>
        </p:blipFill>
        <p:spPr>
          <a:xfrm>
            <a:off x="10449761" y="1450610"/>
            <a:ext cx="1358239" cy="694913"/>
          </a:xfrm>
          <a:prstGeom prst="rect">
            <a:avLst/>
          </a:prstGeom>
        </p:spPr>
      </p:pic>
      <p:sp>
        <p:nvSpPr>
          <p:cNvPr id="3" name="Title 1">
            <a:extLst>
              <a:ext uri="{FF2B5EF4-FFF2-40B4-BE49-F238E27FC236}">
                <a16:creationId xmlns:a16="http://schemas.microsoft.com/office/drawing/2014/main" id="{BDED15E2-F300-944B-ADB0-3E7189540FA3}"/>
              </a:ext>
            </a:extLst>
          </p:cNvPr>
          <p:cNvSpPr txBox="1">
            <a:spLocks/>
          </p:cNvSpPr>
          <p:nvPr/>
        </p:nvSpPr>
        <p:spPr>
          <a:xfrm>
            <a:off x="484629" y="141916"/>
            <a:ext cx="8733712" cy="779144"/>
          </a:xfrm>
          <a:prstGeom prst="rect">
            <a:avLst/>
          </a:prstGeom>
        </p:spPr>
        <p:txBody>
          <a:bodyPr>
            <a:noAutofit/>
          </a:bodyPr>
          <a:lstStyle>
            <a:lvl1pPr algn="l" defTabSz="914217" rtl="0" eaLnBrk="1" latinLnBrk="0" hangingPunct="1">
              <a:lnSpc>
                <a:spcPct val="90000"/>
              </a:lnSpc>
              <a:spcBef>
                <a:spcPct val="0"/>
              </a:spcBef>
              <a:buNone/>
              <a:defRPr lang="en-US" sz="400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pPr>
              <a:lnSpc>
                <a:spcPct val="100000"/>
              </a:lnSpc>
            </a:pPr>
            <a:r>
              <a:rPr lang="en-US">
                <a:cs typeface="Helvetica" panose="020B0604020202020204" pitchFamily="34" charset="0"/>
              </a:rPr>
              <a:t>A Growing Number of Partners</a:t>
            </a:r>
          </a:p>
        </p:txBody>
      </p:sp>
    </p:spTree>
    <p:extLst>
      <p:ext uri="{BB962C8B-B14F-4D97-AF65-F5344CB8AC3E}">
        <p14:creationId xmlns:p14="http://schemas.microsoft.com/office/powerpoint/2010/main" val="265309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74E7C-C8A6-304A-BD3A-2245970B1C6A}"/>
              </a:ext>
            </a:extLst>
          </p:cNvPr>
          <p:cNvSpPr txBox="1">
            <a:spLocks/>
          </p:cNvSpPr>
          <p:nvPr/>
        </p:nvSpPr>
        <p:spPr>
          <a:xfrm>
            <a:off x="779666" y="365126"/>
            <a:ext cx="8049552" cy="1325563"/>
          </a:xfrm>
          <a:prstGeom prst="rect">
            <a:avLst/>
          </a:prstGeom>
        </p:spPr>
        <p:txBody>
          <a:bodyPr/>
          <a:lstStyle>
            <a:lvl1pPr algn="l" defTabSz="914217" rtl="0" eaLnBrk="1" latinLnBrk="0" hangingPunct="1">
              <a:lnSpc>
                <a:spcPct val="90000"/>
              </a:lnSpc>
              <a:spcBef>
                <a:spcPct val="0"/>
              </a:spcBef>
              <a:buNone/>
              <a:defRPr lang="en-US" sz="400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r>
              <a:rPr lang="en-US"/>
              <a:t>Age-Friendly Care in Retail Pharmacy Clinics</a:t>
            </a:r>
          </a:p>
        </p:txBody>
      </p:sp>
      <p:sp>
        <p:nvSpPr>
          <p:cNvPr id="3" name="Content Placeholder 2">
            <a:extLst>
              <a:ext uri="{FF2B5EF4-FFF2-40B4-BE49-F238E27FC236}">
                <a16:creationId xmlns:a16="http://schemas.microsoft.com/office/drawing/2014/main" id="{36CA4BD5-9C50-A744-B62C-C5E0DD771A70}"/>
              </a:ext>
            </a:extLst>
          </p:cNvPr>
          <p:cNvSpPr txBox="1">
            <a:spLocks/>
          </p:cNvSpPr>
          <p:nvPr/>
        </p:nvSpPr>
        <p:spPr>
          <a:xfrm>
            <a:off x="781050" y="1828801"/>
            <a:ext cx="6681210" cy="3685309"/>
          </a:xfrm>
          <a:prstGeom prst="rect">
            <a:avLst/>
          </a:prstGeom>
        </p:spPr>
        <p:txBody>
          <a:bodyPr>
            <a:normAutofit fontScale="92500"/>
          </a:bodyPr>
          <a:lstStyle>
            <a:lvl1pPr marL="342900" indent="-342900" algn="l" defTabSz="914217" rtl="0" eaLnBrk="1" latinLnBrk="0" hangingPunct="1">
              <a:lnSpc>
                <a:spcPct val="100000"/>
              </a:lnSpc>
              <a:spcBef>
                <a:spcPts val="1000"/>
              </a:spcBef>
              <a:buFont typeface="Arial" panose="020B0604020202020204" pitchFamily="34" charset="0"/>
              <a:buChar char="•"/>
              <a:defRPr lang="en-US" sz="24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10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10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pPr>
            <a:r>
              <a:rPr lang="en-US" sz="2700">
                <a:latin typeface="+mn-lt"/>
              </a:rPr>
              <a:t>Partnered with CVS Health MinuteClinic and Case Western Reserve Frances Payne Bolton School of Nursing  </a:t>
            </a:r>
          </a:p>
          <a:p>
            <a:pPr>
              <a:lnSpc>
                <a:spcPct val="110000"/>
              </a:lnSpc>
              <a:spcAft>
                <a:spcPts val="600"/>
              </a:spcAft>
            </a:pPr>
            <a:r>
              <a:rPr lang="en-US" sz="2700">
                <a:latin typeface="+mn-lt"/>
              </a:rPr>
              <a:t>Embedding Age-Friendly 4Ms Care in all 1,100 </a:t>
            </a:r>
            <a:r>
              <a:rPr lang="en-US" sz="2700" err="1">
                <a:latin typeface="+mn-lt"/>
              </a:rPr>
              <a:t>MinuteClinics</a:t>
            </a:r>
            <a:r>
              <a:rPr lang="en-US" sz="2700">
                <a:latin typeface="+mn-lt"/>
              </a:rPr>
              <a:t> </a:t>
            </a:r>
          </a:p>
          <a:p>
            <a:pPr>
              <a:lnSpc>
                <a:spcPct val="110000"/>
              </a:lnSpc>
              <a:spcAft>
                <a:spcPts val="600"/>
              </a:spcAft>
            </a:pPr>
            <a:r>
              <a:rPr lang="en-US" sz="2700">
                <a:latin typeface="+mn-lt"/>
              </a:rPr>
              <a:t>Training and education for NPs</a:t>
            </a:r>
          </a:p>
          <a:p>
            <a:pPr>
              <a:lnSpc>
                <a:spcPct val="110000"/>
              </a:lnSpc>
              <a:spcAft>
                <a:spcPts val="600"/>
              </a:spcAft>
            </a:pPr>
            <a:r>
              <a:rPr lang="en-US" sz="2700">
                <a:latin typeface="+mn-lt"/>
              </a:rPr>
              <a:t>Building 4Ms into EPIC EHR</a:t>
            </a:r>
          </a:p>
        </p:txBody>
      </p:sp>
      <p:pic>
        <p:nvPicPr>
          <p:cNvPr id="4" name="Picture 3" descr="A close up of a logo&#10;&#10;Description automatically generated">
            <a:extLst>
              <a:ext uri="{FF2B5EF4-FFF2-40B4-BE49-F238E27FC236}">
                <a16:creationId xmlns:a16="http://schemas.microsoft.com/office/drawing/2014/main" id="{1D18DE64-D8AF-184D-98F5-0961403AE96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521" y="5780525"/>
            <a:ext cx="1819102" cy="574922"/>
          </a:xfrm>
          <a:prstGeom prst="rect">
            <a:avLst/>
          </a:prstGeom>
        </p:spPr>
      </p:pic>
      <p:pic>
        <p:nvPicPr>
          <p:cNvPr id="5" name="Picture 4" descr="A picture containing tableware, plate, drawing&#10;&#10;Description automatically generated">
            <a:extLst>
              <a:ext uri="{FF2B5EF4-FFF2-40B4-BE49-F238E27FC236}">
                <a16:creationId xmlns:a16="http://schemas.microsoft.com/office/drawing/2014/main" id="{CC3EF36B-BFFE-0343-90E6-E3F065BB47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43956" y="3718312"/>
            <a:ext cx="3022727" cy="1194361"/>
          </a:xfrm>
          <a:prstGeom prst="rect">
            <a:avLst/>
          </a:prstGeom>
        </p:spPr>
      </p:pic>
      <p:pic>
        <p:nvPicPr>
          <p:cNvPr id="6" name="Picture Placeholder 123">
            <a:extLst>
              <a:ext uri="{FF2B5EF4-FFF2-40B4-BE49-F238E27FC236}">
                <a16:creationId xmlns:a16="http://schemas.microsoft.com/office/drawing/2014/main" id="{4F11F608-C38E-004C-8BF1-B1AB2818475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354881" y="2059744"/>
            <a:ext cx="3835532" cy="1369257"/>
          </a:xfrm>
          <a:prstGeom prst="rect">
            <a:avLst/>
          </a:prstGeom>
        </p:spPr>
      </p:pic>
    </p:spTree>
    <p:extLst>
      <p:ext uri="{BB962C8B-B14F-4D97-AF65-F5344CB8AC3E}">
        <p14:creationId xmlns:p14="http://schemas.microsoft.com/office/powerpoint/2010/main" val="110254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CED4-D6E0-9747-959C-53401B3463D9}"/>
              </a:ext>
            </a:extLst>
          </p:cNvPr>
          <p:cNvSpPr txBox="1">
            <a:spLocks/>
          </p:cNvSpPr>
          <p:nvPr/>
        </p:nvSpPr>
        <p:spPr>
          <a:xfrm>
            <a:off x="779666" y="365126"/>
            <a:ext cx="8049552" cy="1325563"/>
          </a:xfrm>
          <a:prstGeom prst="rect">
            <a:avLst/>
          </a:prstGeom>
        </p:spPr>
        <p:txBody>
          <a:bodyPr/>
          <a:lstStyle>
            <a:lvl1pPr algn="l" defTabSz="914217" rtl="0" eaLnBrk="1" latinLnBrk="0" hangingPunct="1">
              <a:lnSpc>
                <a:spcPct val="90000"/>
              </a:lnSpc>
              <a:spcBef>
                <a:spcPct val="0"/>
              </a:spcBef>
              <a:buNone/>
              <a:defRPr lang="en-US" sz="400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r>
              <a:rPr lang="en-US"/>
              <a:t>Age-Friendly Care in Retail Pharmacy Clinics</a:t>
            </a:r>
          </a:p>
        </p:txBody>
      </p:sp>
      <p:pic>
        <p:nvPicPr>
          <p:cNvPr id="3" name="Picture 2" descr="A close up of a logo&#10;&#10;Description automatically generated">
            <a:extLst>
              <a:ext uri="{FF2B5EF4-FFF2-40B4-BE49-F238E27FC236}">
                <a16:creationId xmlns:a16="http://schemas.microsoft.com/office/drawing/2014/main" id="{279EC72A-7854-D847-9020-F949C9E7412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521" y="5780525"/>
            <a:ext cx="1819102" cy="574922"/>
          </a:xfrm>
          <a:prstGeom prst="rect">
            <a:avLst/>
          </a:prstGeom>
        </p:spPr>
      </p:pic>
      <p:sp>
        <p:nvSpPr>
          <p:cNvPr id="4" name="Content Placeholder 6">
            <a:extLst>
              <a:ext uri="{FF2B5EF4-FFF2-40B4-BE49-F238E27FC236}">
                <a16:creationId xmlns:a16="http://schemas.microsoft.com/office/drawing/2014/main" id="{46C00413-7CA1-3640-9EBA-7FA5812D7623}"/>
              </a:ext>
            </a:extLst>
          </p:cNvPr>
          <p:cNvSpPr txBox="1">
            <a:spLocks/>
          </p:cNvSpPr>
          <p:nvPr/>
        </p:nvSpPr>
        <p:spPr>
          <a:xfrm>
            <a:off x="389521" y="2555422"/>
            <a:ext cx="2289385" cy="1600200"/>
          </a:xfrm>
          <a:prstGeom prst="rect">
            <a:avLst/>
          </a:prstGeom>
        </p:spPr>
        <p:txBody>
          <a:bodyPr>
            <a:normAutofit/>
          </a:bodyPr>
          <a:lstStyle>
            <a:lvl1pPr marL="342900" indent="-342900" algn="l" defTabSz="914217" rtl="0" eaLnBrk="1" latinLnBrk="0" hangingPunct="1">
              <a:lnSpc>
                <a:spcPct val="100000"/>
              </a:lnSpc>
              <a:spcBef>
                <a:spcPts val="1000"/>
              </a:spcBef>
              <a:buFont typeface="Arial" panose="020B0604020202020204" pitchFamily="34" charset="0"/>
              <a:buChar char="•"/>
              <a:defRPr lang="en-US" sz="24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10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10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mn-lt"/>
              </a:rPr>
              <a:t>Building 4Ms into EPIC EHR</a:t>
            </a:r>
          </a:p>
        </p:txBody>
      </p:sp>
      <p:pic>
        <p:nvPicPr>
          <p:cNvPr id="5" name="Picture 1" descr="cid:image001.png@01D5E67C.F74F24F0">
            <a:extLst>
              <a:ext uri="{FF2B5EF4-FFF2-40B4-BE49-F238E27FC236}">
                <a16:creationId xmlns:a16="http://schemas.microsoft.com/office/drawing/2014/main" id="{BD0523CD-3592-0A4A-8056-3E84C6E47A4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22640" y="1907419"/>
            <a:ext cx="8656772" cy="3876063"/>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tableware, plate, drawing&#10;&#10;Description automatically generated">
            <a:extLst>
              <a:ext uri="{FF2B5EF4-FFF2-40B4-BE49-F238E27FC236}">
                <a16:creationId xmlns:a16="http://schemas.microsoft.com/office/drawing/2014/main" id="{A434FB16-45F0-D640-B5A8-A67A38FFAE8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2588" y="4715634"/>
            <a:ext cx="1542398" cy="609443"/>
          </a:xfrm>
          <a:prstGeom prst="rect">
            <a:avLst/>
          </a:prstGeom>
        </p:spPr>
      </p:pic>
    </p:spTree>
    <p:extLst>
      <p:ext uri="{BB962C8B-B14F-4D97-AF65-F5344CB8AC3E}">
        <p14:creationId xmlns:p14="http://schemas.microsoft.com/office/powerpoint/2010/main" val="410042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2B60-8071-AC44-AF4C-EE556E6EC23A}"/>
              </a:ext>
            </a:extLst>
          </p:cNvPr>
          <p:cNvSpPr txBox="1">
            <a:spLocks/>
          </p:cNvSpPr>
          <p:nvPr/>
        </p:nvSpPr>
        <p:spPr>
          <a:xfrm>
            <a:off x="779666" y="365126"/>
            <a:ext cx="8049552" cy="1325563"/>
          </a:xfrm>
          <a:prstGeom prst="rect">
            <a:avLst/>
          </a:prstGeom>
        </p:spPr>
        <p:txBody>
          <a:bodyPr/>
          <a:lstStyle>
            <a:lvl1pPr algn="l" defTabSz="914217" rtl="0" eaLnBrk="1" latinLnBrk="0" hangingPunct="1">
              <a:lnSpc>
                <a:spcPct val="90000"/>
              </a:lnSpc>
              <a:spcBef>
                <a:spcPct val="0"/>
              </a:spcBef>
              <a:buNone/>
              <a:defRPr lang="en-US" sz="400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r>
              <a:rPr lang="en-US"/>
              <a:t>Age-Friendly Care in Retail Pharmacy Clinics</a:t>
            </a:r>
          </a:p>
        </p:txBody>
      </p:sp>
      <p:pic>
        <p:nvPicPr>
          <p:cNvPr id="3" name="Picture 2" descr="A close up of a logo&#10;&#10;Description automatically generated">
            <a:extLst>
              <a:ext uri="{FF2B5EF4-FFF2-40B4-BE49-F238E27FC236}">
                <a16:creationId xmlns:a16="http://schemas.microsoft.com/office/drawing/2014/main" id="{5363B491-5345-E340-9425-75F91223C5D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521" y="5780525"/>
            <a:ext cx="1819102" cy="574922"/>
          </a:xfrm>
          <a:prstGeom prst="rect">
            <a:avLst/>
          </a:prstGeom>
        </p:spPr>
      </p:pic>
      <p:sp>
        <p:nvSpPr>
          <p:cNvPr id="4" name="Content Placeholder 6">
            <a:extLst>
              <a:ext uri="{FF2B5EF4-FFF2-40B4-BE49-F238E27FC236}">
                <a16:creationId xmlns:a16="http://schemas.microsoft.com/office/drawing/2014/main" id="{478390EB-E430-CA4B-9219-6CD7FE266090}"/>
              </a:ext>
            </a:extLst>
          </p:cNvPr>
          <p:cNvSpPr txBox="1">
            <a:spLocks/>
          </p:cNvSpPr>
          <p:nvPr/>
        </p:nvSpPr>
        <p:spPr>
          <a:xfrm>
            <a:off x="389521" y="2555422"/>
            <a:ext cx="2303673" cy="1600200"/>
          </a:xfrm>
          <a:prstGeom prst="rect">
            <a:avLst/>
          </a:prstGeom>
        </p:spPr>
        <p:txBody>
          <a:bodyPr>
            <a:normAutofit/>
          </a:bodyPr>
          <a:lstStyle>
            <a:lvl1pPr marL="342900" indent="-342900" algn="l" defTabSz="914217" rtl="0" eaLnBrk="1" latinLnBrk="0" hangingPunct="1">
              <a:lnSpc>
                <a:spcPct val="100000"/>
              </a:lnSpc>
              <a:spcBef>
                <a:spcPts val="1000"/>
              </a:spcBef>
              <a:buFont typeface="Arial" panose="020B0604020202020204" pitchFamily="34" charset="0"/>
              <a:buChar char="•"/>
              <a:defRPr lang="en-US" sz="24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10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10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mn-lt"/>
              </a:rPr>
              <a:t>Building out consumer materials</a:t>
            </a:r>
          </a:p>
        </p:txBody>
      </p:sp>
      <p:pic>
        <p:nvPicPr>
          <p:cNvPr id="5" name="Picture 4" descr="A picture containing tableware, plate, drawing&#10;&#10;Description automatically generated">
            <a:extLst>
              <a:ext uri="{FF2B5EF4-FFF2-40B4-BE49-F238E27FC236}">
                <a16:creationId xmlns:a16="http://schemas.microsoft.com/office/drawing/2014/main" id="{A53819B4-CFEB-2943-89D5-EBFD49440E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2588" y="4715634"/>
            <a:ext cx="1542398" cy="609443"/>
          </a:xfrm>
          <a:prstGeom prst="rect">
            <a:avLst/>
          </a:prstGeom>
        </p:spPr>
      </p:pic>
      <p:pic>
        <p:nvPicPr>
          <p:cNvPr id="6" name="Picture 5">
            <a:extLst>
              <a:ext uri="{FF2B5EF4-FFF2-40B4-BE49-F238E27FC236}">
                <a16:creationId xmlns:a16="http://schemas.microsoft.com/office/drawing/2014/main" id="{D47881F4-0B43-AD47-AD83-5F7600455B0C}"/>
              </a:ext>
            </a:extLst>
          </p:cNvPr>
          <p:cNvPicPr>
            <a:picLocks noChangeAspect="1"/>
          </p:cNvPicPr>
          <p:nvPr/>
        </p:nvPicPr>
        <p:blipFill>
          <a:blip r:embed="rId4"/>
          <a:stretch>
            <a:fillRect/>
          </a:stretch>
        </p:blipFill>
        <p:spPr>
          <a:xfrm>
            <a:off x="3162146" y="1690688"/>
            <a:ext cx="7335144" cy="4514170"/>
          </a:xfrm>
          <a:prstGeom prst="rect">
            <a:avLst/>
          </a:prstGeom>
          <a:effectLst>
            <a:innerShdw blurRad="114300">
              <a:prstClr val="black"/>
            </a:innerShdw>
          </a:effectLst>
        </p:spPr>
      </p:pic>
    </p:spTree>
    <p:extLst>
      <p:ext uri="{BB962C8B-B14F-4D97-AF65-F5344CB8AC3E}">
        <p14:creationId xmlns:p14="http://schemas.microsoft.com/office/powerpoint/2010/main" val="1570988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A7A-0BCA-D24A-93D3-64F9393C23CF}"/>
              </a:ext>
            </a:extLst>
          </p:cNvPr>
          <p:cNvSpPr txBox="1">
            <a:spLocks/>
          </p:cNvSpPr>
          <p:nvPr/>
        </p:nvSpPr>
        <p:spPr>
          <a:xfrm>
            <a:off x="779666" y="365126"/>
            <a:ext cx="8049552" cy="1325563"/>
          </a:xfrm>
          <a:prstGeom prst="rect">
            <a:avLst/>
          </a:prstGeom>
        </p:spPr>
        <p:txBody>
          <a:bodyPr>
            <a:normAutofit fontScale="97500"/>
          </a:bodyPr>
          <a:lstStyle>
            <a:lvl1pPr algn="l" defTabSz="914217" rtl="0" eaLnBrk="1" latinLnBrk="0" hangingPunct="1">
              <a:lnSpc>
                <a:spcPct val="90000"/>
              </a:lnSpc>
              <a:spcBef>
                <a:spcPct val="0"/>
              </a:spcBef>
              <a:buNone/>
              <a:defRPr lang="en-US" sz="400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r>
              <a:rPr lang="en-US"/>
              <a:t>Age-Friendly Care – Helping Consumers Understand the 4Ms</a:t>
            </a:r>
          </a:p>
        </p:txBody>
      </p:sp>
      <p:pic>
        <p:nvPicPr>
          <p:cNvPr id="3" name="Picture 2">
            <a:hlinkClick r:id="rId2"/>
            <a:extLst>
              <a:ext uri="{FF2B5EF4-FFF2-40B4-BE49-F238E27FC236}">
                <a16:creationId xmlns:a16="http://schemas.microsoft.com/office/drawing/2014/main" id="{94A7BA39-F2D7-E745-BFC8-176C4CE11F12}"/>
              </a:ext>
            </a:extLst>
          </p:cNvPr>
          <p:cNvPicPr>
            <a:picLocks noChangeAspect="1"/>
          </p:cNvPicPr>
          <p:nvPr/>
        </p:nvPicPr>
        <p:blipFill>
          <a:blip r:embed="rId3"/>
          <a:stretch>
            <a:fillRect/>
          </a:stretch>
        </p:blipFill>
        <p:spPr>
          <a:xfrm>
            <a:off x="781050" y="1916329"/>
            <a:ext cx="5932529" cy="3341473"/>
          </a:xfrm>
          <a:prstGeom prst="rect">
            <a:avLst/>
          </a:prstGeom>
        </p:spPr>
      </p:pic>
      <p:sp>
        <p:nvSpPr>
          <p:cNvPr id="4" name="Content Placeholder 6">
            <a:extLst>
              <a:ext uri="{FF2B5EF4-FFF2-40B4-BE49-F238E27FC236}">
                <a16:creationId xmlns:a16="http://schemas.microsoft.com/office/drawing/2014/main" id="{444F8BEC-C01C-E84A-B128-6FC02C0E9181}"/>
              </a:ext>
            </a:extLst>
          </p:cNvPr>
          <p:cNvSpPr txBox="1">
            <a:spLocks/>
          </p:cNvSpPr>
          <p:nvPr/>
        </p:nvSpPr>
        <p:spPr>
          <a:xfrm>
            <a:off x="6980821" y="1916329"/>
            <a:ext cx="5012742" cy="3341472"/>
          </a:xfrm>
          <a:prstGeom prst="rect">
            <a:avLst/>
          </a:prstGeom>
        </p:spPr>
        <p:txBody>
          <a:bodyPr>
            <a:normAutofit/>
          </a:bodyPr>
          <a:lstStyle>
            <a:lvl1pPr marL="342900" indent="-342900" algn="l" defTabSz="914217" rtl="0" eaLnBrk="1" latinLnBrk="0" hangingPunct="1">
              <a:lnSpc>
                <a:spcPct val="100000"/>
              </a:lnSpc>
              <a:spcBef>
                <a:spcPts val="1000"/>
              </a:spcBef>
              <a:buFont typeface="Arial" panose="020B0604020202020204" pitchFamily="34" charset="0"/>
              <a:buChar char="•"/>
              <a:defRPr lang="en-US" sz="24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10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10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a:latin typeface="+mn-lt"/>
              </a:rPr>
              <a:t>NBC Universal/Telemundo video segment </a:t>
            </a:r>
          </a:p>
          <a:p>
            <a:pPr marL="0" indent="0">
              <a:buNone/>
            </a:pPr>
            <a:endParaRPr lang="en-US" sz="2500">
              <a:latin typeface="+mn-lt"/>
            </a:endParaRPr>
          </a:p>
          <a:p>
            <a:pPr marL="0" indent="0">
              <a:buNone/>
            </a:pPr>
            <a:r>
              <a:rPr lang="en-US" sz="2500">
                <a:latin typeface="+mn-lt"/>
              </a:rPr>
              <a:t>For consumer information, visit: </a:t>
            </a:r>
          </a:p>
          <a:p>
            <a:r>
              <a:rPr lang="en-US" b="1">
                <a:solidFill>
                  <a:srgbClr val="0070C0"/>
                </a:solidFill>
                <a:latin typeface="+mn-lt"/>
              </a:rPr>
              <a:t>johnahartford.org/</a:t>
            </a:r>
            <a:r>
              <a:rPr lang="en-US" b="1" err="1">
                <a:solidFill>
                  <a:srgbClr val="0070C0"/>
                </a:solidFill>
                <a:latin typeface="+mn-lt"/>
              </a:rPr>
              <a:t>agefriendly</a:t>
            </a:r>
            <a:endParaRPr lang="en-US" b="1">
              <a:solidFill>
                <a:srgbClr val="0070C0"/>
              </a:solidFill>
              <a:latin typeface="+mn-lt"/>
            </a:endParaRPr>
          </a:p>
          <a:p>
            <a:r>
              <a:rPr lang="en-US" b="1">
                <a:solidFill>
                  <a:srgbClr val="0070C0"/>
                </a:solidFill>
                <a:latin typeface="+mn-lt"/>
              </a:rPr>
              <a:t>WebMD.com/</a:t>
            </a:r>
            <a:r>
              <a:rPr lang="en-US" b="1" err="1">
                <a:solidFill>
                  <a:srgbClr val="0070C0"/>
                </a:solidFill>
                <a:latin typeface="+mn-lt"/>
              </a:rPr>
              <a:t>agefriendly</a:t>
            </a:r>
            <a:r>
              <a:rPr lang="en-US" b="1">
                <a:solidFill>
                  <a:srgbClr val="0070C0"/>
                </a:solidFill>
                <a:latin typeface="+mn-lt"/>
              </a:rPr>
              <a:t> </a:t>
            </a:r>
          </a:p>
          <a:p>
            <a:endParaRPr lang="en-US" b="1">
              <a:solidFill>
                <a:srgbClr val="0070C0"/>
              </a:solidFill>
              <a:latin typeface="+mn-lt"/>
            </a:endParaRPr>
          </a:p>
        </p:txBody>
      </p:sp>
      <p:pic>
        <p:nvPicPr>
          <p:cNvPr id="5" name="Picture 4" descr="A close up of a logo&#10;&#10;Description automatically generated">
            <a:extLst>
              <a:ext uri="{FF2B5EF4-FFF2-40B4-BE49-F238E27FC236}">
                <a16:creationId xmlns:a16="http://schemas.microsoft.com/office/drawing/2014/main" id="{5CCE9C87-50DA-FF49-AF50-AB60125DE78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9521" y="5780525"/>
            <a:ext cx="1819102" cy="574922"/>
          </a:xfrm>
          <a:prstGeom prst="rect">
            <a:avLst/>
          </a:prstGeom>
        </p:spPr>
      </p:pic>
    </p:spTree>
    <p:extLst>
      <p:ext uri="{BB962C8B-B14F-4D97-AF65-F5344CB8AC3E}">
        <p14:creationId xmlns:p14="http://schemas.microsoft.com/office/powerpoint/2010/main" val="3860924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895A97C9-B791-4740-81A7-B1A48B70D3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521" y="5780526"/>
            <a:ext cx="1819103" cy="574921"/>
          </a:xfrm>
          <a:prstGeom prst="rect">
            <a:avLst/>
          </a:prstGeom>
        </p:spPr>
      </p:pic>
      <p:sp>
        <p:nvSpPr>
          <p:cNvPr id="3" name="Title 6">
            <a:extLst>
              <a:ext uri="{FF2B5EF4-FFF2-40B4-BE49-F238E27FC236}">
                <a16:creationId xmlns:a16="http://schemas.microsoft.com/office/drawing/2014/main" id="{B8D691E5-637F-994B-8BDE-2E609C876088}"/>
              </a:ext>
            </a:extLst>
          </p:cNvPr>
          <p:cNvSpPr txBox="1">
            <a:spLocks/>
          </p:cNvSpPr>
          <p:nvPr/>
        </p:nvSpPr>
        <p:spPr>
          <a:xfrm>
            <a:off x="779666" y="149392"/>
            <a:ext cx="8049552" cy="1325563"/>
          </a:xfrm>
          <a:prstGeom prst="rect">
            <a:avLst/>
          </a:prstGeom>
        </p:spPr>
        <p:txBody>
          <a:bodyPr>
            <a:normAutofit/>
          </a:bodyPr>
          <a:lstStyle>
            <a:lvl1pPr algn="l" defTabSz="914217" rtl="0" eaLnBrk="1" latinLnBrk="0" hangingPunct="1">
              <a:lnSpc>
                <a:spcPct val="90000"/>
              </a:lnSpc>
              <a:spcBef>
                <a:spcPct val="0"/>
              </a:spcBef>
              <a:buNone/>
              <a:defRPr lang="en-US" sz="400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br>
              <a:rPr lang="en-US" sz="3733">
                <a:cs typeface="Helvetica" panose="020B0604020202020204" pitchFamily="34" charset="0"/>
              </a:rPr>
            </a:br>
            <a:r>
              <a:rPr lang="en-US">
                <a:cs typeface="Helvetica" panose="020B0604020202020204" pitchFamily="34" charset="0"/>
              </a:rPr>
              <a:t>A Growing Movement!</a:t>
            </a:r>
          </a:p>
        </p:txBody>
      </p:sp>
      <p:pic>
        <p:nvPicPr>
          <p:cNvPr id="4" name="Picture 3" descr="A close up of a map&#10;&#10;Description automatically generated">
            <a:extLst>
              <a:ext uri="{FF2B5EF4-FFF2-40B4-BE49-F238E27FC236}">
                <a16:creationId xmlns:a16="http://schemas.microsoft.com/office/drawing/2014/main" id="{9F07BDCE-87BB-1842-9540-3EFE44B2A0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2977" y="1600869"/>
            <a:ext cx="6590744" cy="4045224"/>
          </a:xfrm>
          <a:prstGeom prst="rect">
            <a:avLst/>
          </a:prstGeom>
        </p:spPr>
      </p:pic>
      <p:sp>
        <p:nvSpPr>
          <p:cNvPr id="5" name="Title 1">
            <a:extLst>
              <a:ext uri="{FF2B5EF4-FFF2-40B4-BE49-F238E27FC236}">
                <a16:creationId xmlns:a16="http://schemas.microsoft.com/office/drawing/2014/main" id="{07C84227-6AF8-2148-B0E6-7AB9CE129DD5}"/>
              </a:ext>
            </a:extLst>
          </p:cNvPr>
          <p:cNvSpPr txBox="1">
            <a:spLocks/>
          </p:cNvSpPr>
          <p:nvPr/>
        </p:nvSpPr>
        <p:spPr>
          <a:xfrm>
            <a:off x="190369" y="126142"/>
            <a:ext cx="3400425" cy="238588"/>
          </a:xfrm>
          <a:prstGeom prst="rect">
            <a:avLst/>
          </a:prstGeom>
        </p:spPr>
        <p:txBody>
          <a:bodyPr vert="horz" lIns="45720" tIns="22860" rIns="45720" bIns="22860" rtlCol="0" anchor="t" anchorCtr="0">
            <a:noAutofit/>
          </a:bodyPr>
          <a:lstStyle>
            <a:lvl1pPr algn="l" defTabSz="914400" rtl="0" eaLnBrk="1" latinLnBrk="0" hangingPunct="1">
              <a:lnSpc>
                <a:spcPct val="80000"/>
              </a:lnSpc>
              <a:spcBef>
                <a:spcPct val="0"/>
              </a:spcBef>
              <a:buNone/>
              <a:defRPr sz="3000" b="1" kern="1200" baseline="0">
                <a:solidFill>
                  <a:schemeClr val="tx1"/>
                </a:solidFill>
                <a:effectLst/>
                <a:latin typeface="Helvetica" panose="020B0604020202020204" pitchFamily="34" charset="0"/>
                <a:ea typeface="+mj-ea"/>
                <a:cs typeface="Helvetica" panose="020B0604020202020204" pitchFamily="34" charset="0"/>
              </a:defRPr>
            </a:lvl1pPr>
          </a:lstStyle>
          <a:p>
            <a:pPr defTabSz="457189">
              <a:lnSpc>
                <a:spcPct val="100000"/>
              </a:lnSpc>
              <a:defRPr/>
            </a:pPr>
            <a:endParaRPr lang="en-US" sz="1600">
              <a:solidFill>
                <a:srgbClr val="E7E6E6">
                  <a:lumMod val="25000"/>
                </a:srgbClr>
              </a:solidFill>
            </a:endParaRPr>
          </a:p>
        </p:txBody>
      </p:sp>
      <p:pic>
        <p:nvPicPr>
          <p:cNvPr id="6" name="Picture 5">
            <a:extLst>
              <a:ext uri="{FF2B5EF4-FFF2-40B4-BE49-F238E27FC236}">
                <a16:creationId xmlns:a16="http://schemas.microsoft.com/office/drawing/2014/main" id="{8C96D943-48DB-B74C-ACEA-9A64D261C18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6016" r="6823" b="3428"/>
          <a:stretch/>
        </p:blipFill>
        <p:spPr>
          <a:xfrm>
            <a:off x="2664865" y="2513756"/>
            <a:ext cx="2086524" cy="1204147"/>
          </a:xfrm>
          <a:prstGeom prst="rect">
            <a:avLst/>
          </a:prstGeom>
        </p:spPr>
      </p:pic>
      <p:sp>
        <p:nvSpPr>
          <p:cNvPr id="7" name="Rectangle 6">
            <a:extLst>
              <a:ext uri="{FF2B5EF4-FFF2-40B4-BE49-F238E27FC236}">
                <a16:creationId xmlns:a16="http://schemas.microsoft.com/office/drawing/2014/main" id="{9784C8E0-6FEA-E844-837F-760BBF2AB46C}"/>
              </a:ext>
            </a:extLst>
          </p:cNvPr>
          <p:cNvSpPr/>
          <p:nvPr/>
        </p:nvSpPr>
        <p:spPr>
          <a:xfrm>
            <a:off x="2719388" y="3852335"/>
            <a:ext cx="2032000" cy="507831"/>
          </a:xfrm>
          <a:prstGeom prst="rect">
            <a:avLst/>
          </a:prstGeom>
        </p:spPr>
        <p:txBody>
          <a:bodyPr wrap="square">
            <a:spAutoFit/>
          </a:bodyPr>
          <a:lstStyle/>
          <a:p>
            <a:pPr algn="ctr" defTabSz="457189"/>
            <a:r>
              <a:rPr lang="en-US" sz="2700" b="1" dirty="0">
                <a:solidFill>
                  <a:prstClr val="black"/>
                </a:solidFill>
                <a:latin typeface="Arial" panose="020B0604020202020204" pitchFamily="34" charset="0"/>
                <a:cs typeface="Arial" panose="020B0604020202020204" pitchFamily="34" charset="0"/>
              </a:rPr>
              <a:t>876 Sites</a:t>
            </a:r>
          </a:p>
        </p:txBody>
      </p:sp>
      <p:sp>
        <p:nvSpPr>
          <p:cNvPr id="8" name="Rectangle 7">
            <a:extLst>
              <a:ext uri="{FF2B5EF4-FFF2-40B4-BE49-F238E27FC236}">
                <a16:creationId xmlns:a16="http://schemas.microsoft.com/office/drawing/2014/main" id="{5DE789D4-255C-5D4D-85B6-7479A8B074CD}"/>
              </a:ext>
            </a:extLst>
          </p:cNvPr>
          <p:cNvSpPr/>
          <p:nvPr/>
        </p:nvSpPr>
        <p:spPr>
          <a:xfrm>
            <a:off x="7205951" y="2220456"/>
            <a:ext cx="4493896" cy="2431050"/>
          </a:xfrm>
          <a:prstGeom prst="rect">
            <a:avLst/>
          </a:prstGeom>
        </p:spPr>
        <p:txBody>
          <a:bodyPr wrap="square">
            <a:spAutoFit/>
          </a:bodyPr>
          <a:lstStyle/>
          <a:p>
            <a:pPr marL="313524" indent="-313524" defTabSz="457189">
              <a:spcAft>
                <a:spcPts val="600"/>
              </a:spcAft>
              <a:buFont typeface="Arial" panose="020B0604020202020204" pitchFamily="34" charset="0"/>
              <a:buChar char="•"/>
            </a:pPr>
            <a:r>
              <a:rPr lang="en-US" sz="2533" dirty="0">
                <a:solidFill>
                  <a:prstClr val="black"/>
                </a:solidFill>
                <a:latin typeface="Arial" panose="020B0604020202020204" pitchFamily="34" charset="0"/>
                <a:cs typeface="Arial" panose="020B0604020202020204" pitchFamily="34" charset="0"/>
              </a:rPr>
              <a:t>As of August 2020, </a:t>
            </a:r>
            <a:br>
              <a:rPr lang="en-US" sz="2533" dirty="0">
                <a:solidFill>
                  <a:prstClr val="black"/>
                </a:solidFill>
                <a:latin typeface="Arial" panose="020B0604020202020204" pitchFamily="34" charset="0"/>
                <a:cs typeface="Arial" panose="020B0604020202020204" pitchFamily="34" charset="0"/>
              </a:rPr>
            </a:br>
            <a:r>
              <a:rPr lang="en-US" sz="2533" dirty="0">
                <a:solidFill>
                  <a:prstClr val="black"/>
                </a:solidFill>
                <a:latin typeface="Arial" panose="020B0604020202020204" pitchFamily="34" charset="0"/>
                <a:cs typeface="Arial" panose="020B0604020202020204" pitchFamily="34" charset="0"/>
              </a:rPr>
              <a:t>876 hospitals, practices, retail pharmacy clinics and long-term care communities in all 50 states have received recognition.</a:t>
            </a:r>
          </a:p>
        </p:txBody>
      </p:sp>
    </p:spTree>
    <p:extLst>
      <p:ext uri="{BB962C8B-B14F-4D97-AF65-F5344CB8AC3E}">
        <p14:creationId xmlns:p14="http://schemas.microsoft.com/office/powerpoint/2010/main" val="141336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1FA2-8298-B64E-9F65-815C1D9ECA7D}"/>
              </a:ext>
            </a:extLst>
          </p:cNvPr>
          <p:cNvSpPr>
            <a:spLocks noGrp="1"/>
          </p:cNvSpPr>
          <p:nvPr>
            <p:ph type="title"/>
          </p:nvPr>
        </p:nvSpPr>
        <p:spPr/>
        <p:txBody>
          <a:bodyPr/>
          <a:lstStyle/>
          <a:p>
            <a:r>
              <a:rPr lang="en-US"/>
              <a:t>Age-Friendly Recognition</a:t>
            </a:r>
          </a:p>
        </p:txBody>
      </p:sp>
      <p:sp>
        <p:nvSpPr>
          <p:cNvPr id="4" name="Content Placeholder 3">
            <a:extLst>
              <a:ext uri="{FF2B5EF4-FFF2-40B4-BE49-F238E27FC236}">
                <a16:creationId xmlns:a16="http://schemas.microsoft.com/office/drawing/2014/main" id="{843814A9-3DDA-8C4D-ACAC-210DBA75734C}"/>
              </a:ext>
            </a:extLst>
          </p:cNvPr>
          <p:cNvSpPr txBox="1">
            <a:spLocks/>
          </p:cNvSpPr>
          <p:nvPr/>
        </p:nvSpPr>
        <p:spPr>
          <a:xfrm>
            <a:off x="609601" y="1494003"/>
            <a:ext cx="5116043" cy="4250853"/>
          </a:xfrm>
          <a:prstGeom prst="rect">
            <a:avLst/>
          </a:prstGeom>
        </p:spPr>
        <p:txBody>
          <a:bodyPr vert="horz" lIns="182843" tIns="91422" rIns="182843" bIns="91422" rtlCol="0">
            <a:normAutofit/>
          </a:bodyPr>
          <a:lstStyle>
            <a:lvl1pPr marL="342900" indent="-342900" algn="l" defTabSz="914217" rtl="0" eaLnBrk="1" latinLnBrk="0" hangingPunct="1">
              <a:lnSpc>
                <a:spcPct val="100000"/>
              </a:lnSpc>
              <a:spcBef>
                <a:spcPts val="1000"/>
              </a:spcBef>
              <a:buFont typeface="Arial" panose="020B0604020202020204" pitchFamily="34" charset="0"/>
              <a:buChar char="•"/>
              <a:defRPr lang="en-US" sz="24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10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10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pc="-20">
                <a:solidFill>
                  <a:srgbClr val="0D395B"/>
                </a:solidFill>
              </a:rPr>
              <a:t>Level 1 – Teams have successfully developed plans to implement the 4Ms​</a:t>
            </a:r>
            <a:endParaRPr lang="en-US"/>
          </a:p>
        </p:txBody>
      </p:sp>
      <p:pic>
        <p:nvPicPr>
          <p:cNvPr id="5" name="Picture 2">
            <a:extLst>
              <a:ext uri="{FF2B5EF4-FFF2-40B4-BE49-F238E27FC236}">
                <a16:creationId xmlns:a16="http://schemas.microsoft.com/office/drawing/2014/main" id="{30FD6121-0F0D-D347-BCD1-70ADFF0CD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263" y="3126724"/>
            <a:ext cx="2981027" cy="1562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recognition star">
            <a:extLst>
              <a:ext uri="{FF2B5EF4-FFF2-40B4-BE49-F238E27FC236}">
                <a16:creationId xmlns:a16="http://schemas.microsoft.com/office/drawing/2014/main" id="{2B6B223A-983A-D344-8160-579C38DDC79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87571" y="4790803"/>
            <a:ext cx="4291740" cy="18605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3E083E3-480B-7745-9EFA-388619F0055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817" y="3012425"/>
            <a:ext cx="2353667" cy="1783080"/>
          </a:xfrm>
          <a:prstGeom prst="rect">
            <a:avLst/>
          </a:prstGeom>
        </p:spPr>
      </p:pic>
      <p:sp>
        <p:nvSpPr>
          <p:cNvPr id="8" name="TextBox 7">
            <a:extLst>
              <a:ext uri="{FF2B5EF4-FFF2-40B4-BE49-F238E27FC236}">
                <a16:creationId xmlns:a16="http://schemas.microsoft.com/office/drawing/2014/main" id="{79141AC9-C87E-457A-8770-FF9F50DE5108}"/>
              </a:ext>
            </a:extLst>
          </p:cNvPr>
          <p:cNvSpPr txBox="1"/>
          <p:nvPr/>
        </p:nvSpPr>
        <p:spPr>
          <a:xfrm>
            <a:off x="6065483" y="1587366"/>
            <a:ext cx="5464333" cy="1200329"/>
          </a:xfrm>
          <a:prstGeom prst="rect">
            <a:avLst/>
          </a:prstGeom>
          <a:noFill/>
        </p:spPr>
        <p:txBody>
          <a:bodyPr wrap="square">
            <a:spAutoFit/>
          </a:bodyPr>
          <a:lstStyle/>
          <a:p>
            <a:pPr algn="ctr"/>
            <a:r>
              <a:rPr lang="en-US" sz="2400" spc="-20">
                <a:solidFill>
                  <a:srgbClr val="0D395B"/>
                </a:solidFill>
                <a:latin typeface="Arial" panose="020B0604020202020204" pitchFamily="34" charset="0"/>
                <a:cs typeface="Arial" panose="020B0604020202020204" pitchFamily="34" charset="0"/>
              </a:rPr>
              <a:t>Level 2 – Teams have three months of verified data to demonstrate early impact of using the 4Ms</a:t>
            </a:r>
          </a:p>
        </p:txBody>
      </p:sp>
    </p:spTree>
    <p:extLst>
      <p:ext uri="{BB962C8B-B14F-4D97-AF65-F5344CB8AC3E}">
        <p14:creationId xmlns:p14="http://schemas.microsoft.com/office/powerpoint/2010/main" val="264357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9ADB-3CAA-EA42-BB29-E84A259910B7}"/>
              </a:ext>
            </a:extLst>
          </p:cNvPr>
          <p:cNvSpPr>
            <a:spLocks noGrp="1"/>
          </p:cNvSpPr>
          <p:nvPr>
            <p:ph type="title"/>
          </p:nvPr>
        </p:nvSpPr>
        <p:spPr/>
        <p:txBody>
          <a:bodyPr/>
          <a:lstStyle/>
          <a:p>
            <a:r>
              <a:rPr lang="en-US"/>
              <a:t>The Value of Age-Friendly Health Systems</a:t>
            </a:r>
          </a:p>
        </p:txBody>
      </p:sp>
      <p:pic>
        <p:nvPicPr>
          <p:cNvPr id="4" name="Picture 5">
            <a:extLst>
              <a:ext uri="{FF2B5EF4-FFF2-40B4-BE49-F238E27FC236}">
                <a16:creationId xmlns:a16="http://schemas.microsoft.com/office/drawing/2014/main" id="{DA09D557-5B5D-C742-93E9-5700D18AFA4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5545" t="40243" r="10000" b="15636"/>
          <a:stretch/>
        </p:blipFill>
        <p:spPr bwMode="auto">
          <a:xfrm>
            <a:off x="249919" y="2489759"/>
            <a:ext cx="5228868" cy="174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CAE78F3-5C65-7C46-8D67-892ABEFDC7F8}"/>
              </a:ext>
            </a:extLst>
          </p:cNvPr>
          <p:cNvPicPr>
            <a:picLocks noChangeAspect="1"/>
          </p:cNvPicPr>
          <p:nvPr/>
        </p:nvPicPr>
        <p:blipFill>
          <a:blip r:embed="rId3"/>
          <a:stretch>
            <a:fillRect/>
          </a:stretch>
        </p:blipFill>
        <p:spPr>
          <a:xfrm>
            <a:off x="5630134" y="1221187"/>
            <a:ext cx="3479231" cy="4618295"/>
          </a:xfrm>
          <a:prstGeom prst="rect">
            <a:avLst/>
          </a:prstGeom>
        </p:spPr>
      </p:pic>
      <p:pic>
        <p:nvPicPr>
          <p:cNvPr id="6" name="Picture 5">
            <a:extLst>
              <a:ext uri="{FF2B5EF4-FFF2-40B4-BE49-F238E27FC236}">
                <a16:creationId xmlns:a16="http://schemas.microsoft.com/office/drawing/2014/main" id="{601E70D5-5AB1-6944-AE53-D2842C5D83AE}"/>
              </a:ext>
            </a:extLst>
          </p:cNvPr>
          <p:cNvPicPr>
            <a:picLocks noChangeAspect="1"/>
          </p:cNvPicPr>
          <p:nvPr/>
        </p:nvPicPr>
        <p:blipFill rotWithShape="1">
          <a:blip r:embed="rId4"/>
          <a:srcRect t="668"/>
          <a:stretch/>
        </p:blipFill>
        <p:spPr>
          <a:xfrm>
            <a:off x="6959604" y="1748413"/>
            <a:ext cx="3520317" cy="4587432"/>
          </a:xfrm>
          <a:prstGeom prst="rect">
            <a:avLst/>
          </a:prstGeom>
        </p:spPr>
      </p:pic>
      <p:pic>
        <p:nvPicPr>
          <p:cNvPr id="7" name="Picture 6">
            <a:extLst>
              <a:ext uri="{FF2B5EF4-FFF2-40B4-BE49-F238E27FC236}">
                <a16:creationId xmlns:a16="http://schemas.microsoft.com/office/drawing/2014/main" id="{0F435ADB-A364-DE4E-BB2B-E0DB1C7DDF1C}"/>
              </a:ext>
            </a:extLst>
          </p:cNvPr>
          <p:cNvPicPr>
            <a:picLocks noChangeAspect="1"/>
          </p:cNvPicPr>
          <p:nvPr/>
        </p:nvPicPr>
        <p:blipFill>
          <a:blip r:embed="rId5"/>
          <a:stretch>
            <a:fillRect/>
          </a:stretch>
        </p:blipFill>
        <p:spPr>
          <a:xfrm>
            <a:off x="8526261" y="2006469"/>
            <a:ext cx="3376795" cy="4452488"/>
          </a:xfrm>
          <a:prstGeom prst="rect">
            <a:avLst/>
          </a:prstGeom>
        </p:spPr>
      </p:pic>
      <p:sp>
        <p:nvSpPr>
          <p:cNvPr id="8" name="TextBox 7">
            <a:extLst>
              <a:ext uri="{FF2B5EF4-FFF2-40B4-BE49-F238E27FC236}">
                <a16:creationId xmlns:a16="http://schemas.microsoft.com/office/drawing/2014/main" id="{A138118A-617B-E349-815D-AD36EC300FF8}"/>
              </a:ext>
            </a:extLst>
          </p:cNvPr>
          <p:cNvSpPr txBox="1"/>
          <p:nvPr/>
        </p:nvSpPr>
        <p:spPr>
          <a:xfrm>
            <a:off x="137378" y="4445672"/>
            <a:ext cx="5800443" cy="2246769"/>
          </a:xfrm>
          <a:prstGeom prst="rect">
            <a:avLst/>
          </a:prstGeom>
          <a:noFill/>
        </p:spPr>
        <p:txBody>
          <a:bodyPr wrap="square" rtlCol="0">
            <a:spAutoFit/>
          </a:bodyPr>
          <a:lstStyle/>
          <a:p>
            <a:pPr marL="342891" indent="-342891">
              <a:buFont typeface="Arial" panose="020B0604020202020204" pitchFamily="34" charset="0"/>
              <a:buChar char="•"/>
            </a:pPr>
            <a:r>
              <a:rPr lang="en-US" sz="2000">
                <a:solidFill>
                  <a:srgbClr val="0070C0"/>
                </a:solidFill>
                <a:hlinkClick r:id="rId6">
                  <a:extLst>
                    <a:ext uri="{A12FA001-AC4F-418D-AE19-62706E023703}">
                      <ahyp:hlinkClr xmlns:ahyp="http://schemas.microsoft.com/office/drawing/2018/hyperlinkcolor" val="tx"/>
                    </a:ext>
                  </a:extLst>
                </a:hlinkClick>
              </a:rPr>
              <a:t>Business Case for Becoming an Age-Friendly Health System​</a:t>
            </a:r>
            <a:endParaRPr lang="en-US" sz="2000">
              <a:solidFill>
                <a:srgbClr val="0070C0"/>
              </a:solidFill>
              <a:hlinkClick r:id="rId7">
                <a:extLst>
                  <a:ext uri="{A12FA001-AC4F-418D-AE19-62706E023703}">
                    <ahyp:hlinkClr xmlns:ahyp="http://schemas.microsoft.com/office/drawing/2018/hyperlinkcolor" val="tx"/>
                  </a:ext>
                </a:extLst>
              </a:hlinkClick>
            </a:endParaRPr>
          </a:p>
          <a:p>
            <a:pPr marL="342891" indent="-342891">
              <a:buFont typeface="Arial" panose="020B0604020202020204" pitchFamily="34" charset="0"/>
              <a:buChar char="•"/>
            </a:pPr>
            <a:r>
              <a:rPr lang="en-US" sz="2000">
                <a:solidFill>
                  <a:srgbClr val="0070C0"/>
                </a:solidFill>
                <a:hlinkClick r:id="rId7">
                  <a:extLst>
                    <a:ext uri="{A12FA001-AC4F-418D-AE19-62706E023703}">
                      <ahyp:hlinkClr xmlns:ahyp="http://schemas.microsoft.com/office/drawing/2018/hyperlinkcolor" val="tx"/>
                    </a:ext>
                  </a:extLst>
                </a:hlinkClick>
              </a:rPr>
              <a:t>Inpatient ROI Calculator</a:t>
            </a:r>
            <a:endParaRPr lang="en-US" sz="2000">
              <a:solidFill>
                <a:srgbClr val="0070C0"/>
              </a:solidFill>
            </a:endParaRPr>
          </a:p>
          <a:p>
            <a:pPr marL="342891" indent="-342891">
              <a:buFont typeface="Arial" panose="020B0604020202020204" pitchFamily="34" charset="0"/>
              <a:buChar char="•"/>
            </a:pPr>
            <a:r>
              <a:rPr lang="en-US" sz="2000">
                <a:solidFill>
                  <a:srgbClr val="0070C0"/>
                </a:solidFill>
                <a:hlinkClick r:id="rId8">
                  <a:extLst>
                    <a:ext uri="{A12FA001-AC4F-418D-AE19-62706E023703}">
                      <ahyp:hlinkClr xmlns:ahyp="http://schemas.microsoft.com/office/drawing/2018/hyperlinkcolor" val="tx"/>
                    </a:ext>
                  </a:extLst>
                </a:hlinkClick>
              </a:rPr>
              <a:t>Outpatient ROI Calculator</a:t>
            </a:r>
            <a:endParaRPr lang="en-US" sz="2000">
              <a:solidFill>
                <a:srgbClr val="0070C0"/>
              </a:solidFill>
            </a:endParaRPr>
          </a:p>
          <a:p>
            <a:pPr marL="342891" indent="-342891">
              <a:buFont typeface="Arial" panose="020B0604020202020204" pitchFamily="34" charset="0"/>
              <a:buChar char="•"/>
            </a:pPr>
            <a:r>
              <a:rPr lang="en-US" sz="2000">
                <a:solidFill>
                  <a:srgbClr val="0070C0"/>
                </a:solidFill>
                <a:hlinkClick r:id="rId9">
                  <a:extLst>
                    <a:ext uri="{A12FA001-AC4F-418D-AE19-62706E023703}">
                      <ahyp:hlinkClr xmlns:ahyp="http://schemas.microsoft.com/office/drawing/2018/hyperlinkcolor" val="tx"/>
                    </a:ext>
                  </a:extLst>
                </a:hlinkClick>
              </a:rPr>
              <a:t>Issue Brief: Creating Value with Age-Friendly Health Systems</a:t>
            </a:r>
            <a:endParaRPr lang="en-US" sz="2000">
              <a:solidFill>
                <a:srgbClr val="0070C0"/>
              </a:solidFill>
            </a:endParaRPr>
          </a:p>
          <a:p>
            <a:endParaRPr lang="en-US" sz="2000"/>
          </a:p>
        </p:txBody>
      </p:sp>
    </p:spTree>
    <p:extLst>
      <p:ext uri="{BB962C8B-B14F-4D97-AF65-F5344CB8AC3E}">
        <p14:creationId xmlns:p14="http://schemas.microsoft.com/office/powerpoint/2010/main" val="377987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5B57-B52B-324B-B045-90C53B936CB9}"/>
              </a:ext>
            </a:extLst>
          </p:cNvPr>
          <p:cNvSpPr>
            <a:spLocks noGrp="1"/>
          </p:cNvSpPr>
          <p:nvPr>
            <p:ph type="title"/>
          </p:nvPr>
        </p:nvSpPr>
        <p:spPr/>
        <p:txBody>
          <a:bodyPr/>
          <a:lstStyle/>
          <a:p>
            <a:r>
              <a:rPr lang="en-US" dirty="0"/>
              <a:t>Results of Age-Friendly Care</a:t>
            </a:r>
          </a:p>
        </p:txBody>
      </p:sp>
      <p:sp>
        <p:nvSpPr>
          <p:cNvPr id="3" name="Content Placeholder 2">
            <a:extLst>
              <a:ext uri="{FF2B5EF4-FFF2-40B4-BE49-F238E27FC236}">
                <a16:creationId xmlns:a16="http://schemas.microsoft.com/office/drawing/2014/main" id="{47794DA7-6F4C-824C-8FCE-03A913A0C3B9}"/>
              </a:ext>
            </a:extLst>
          </p:cNvPr>
          <p:cNvSpPr>
            <a:spLocks noGrp="1"/>
          </p:cNvSpPr>
          <p:nvPr>
            <p:ph sz="quarter" idx="10"/>
          </p:nvPr>
        </p:nvSpPr>
        <p:spPr>
          <a:xfrm>
            <a:off x="779666" y="1690689"/>
            <a:ext cx="10632669" cy="4853355"/>
          </a:xfrm>
        </p:spPr>
        <p:txBody>
          <a:bodyPr>
            <a:normAutofit/>
          </a:bodyPr>
          <a:lstStyle/>
          <a:p>
            <a:pPr>
              <a:lnSpc>
                <a:spcPct val="110000"/>
              </a:lnSpc>
              <a:spcBef>
                <a:spcPts val="600"/>
              </a:spcBef>
            </a:pPr>
            <a:r>
              <a:rPr lang="en-US" dirty="0"/>
              <a:t>Baystate Health: </a:t>
            </a:r>
          </a:p>
          <a:p>
            <a:pPr marL="457109" lvl="1" indent="0">
              <a:lnSpc>
                <a:spcPct val="110000"/>
              </a:lnSpc>
              <a:spcBef>
                <a:spcPts val="600"/>
              </a:spcBef>
              <a:buNone/>
            </a:pPr>
            <a:r>
              <a:rPr lang="en-US" b="1" dirty="0"/>
              <a:t>40% increase in meaningful changes to treatment plans </a:t>
            </a:r>
            <a:r>
              <a:rPr lang="en-US" dirty="0"/>
              <a:t>due to asking “what matters to you”</a:t>
            </a:r>
          </a:p>
          <a:p>
            <a:pPr>
              <a:lnSpc>
                <a:spcPct val="110000"/>
              </a:lnSpc>
              <a:spcBef>
                <a:spcPts val="600"/>
              </a:spcBef>
            </a:pPr>
            <a:r>
              <a:rPr lang="en-US" dirty="0"/>
              <a:t>Stanford Health Care: </a:t>
            </a:r>
          </a:p>
          <a:p>
            <a:pPr marL="457109" lvl="1" indent="0">
              <a:lnSpc>
                <a:spcPct val="110000"/>
              </a:lnSpc>
              <a:spcBef>
                <a:spcPts val="600"/>
              </a:spcBef>
              <a:buNone/>
            </a:pPr>
            <a:r>
              <a:rPr lang="en-US" dirty="0"/>
              <a:t>Started Geriatric Trauma Service leading to </a:t>
            </a:r>
            <a:r>
              <a:rPr lang="en-US" b="1" dirty="0"/>
              <a:t>reduced delirium incidence by 29%</a:t>
            </a:r>
            <a:r>
              <a:rPr lang="en-US" dirty="0"/>
              <a:t>, </a:t>
            </a:r>
            <a:r>
              <a:rPr lang="en-US" b="1" dirty="0"/>
              <a:t>mortality reduced by 48%</a:t>
            </a:r>
          </a:p>
          <a:p>
            <a:pPr>
              <a:lnSpc>
                <a:spcPct val="110000"/>
              </a:lnSpc>
              <a:spcBef>
                <a:spcPts val="600"/>
              </a:spcBef>
            </a:pPr>
            <a:r>
              <a:rPr lang="en-US" dirty="0"/>
              <a:t>Anne Arundel Medical Center: </a:t>
            </a:r>
          </a:p>
          <a:p>
            <a:pPr marL="457109" lvl="1" indent="0">
              <a:lnSpc>
                <a:spcPct val="110000"/>
              </a:lnSpc>
              <a:spcBef>
                <a:spcPts val="600"/>
              </a:spcBef>
              <a:buNone/>
            </a:pPr>
            <a:r>
              <a:rPr lang="en-US" dirty="0"/>
              <a:t>Compared to prior year, </a:t>
            </a:r>
            <a:r>
              <a:rPr lang="en-US" b="1" dirty="0"/>
              <a:t>4Ms implementation led to 10.2 years less time older adults were in facility </a:t>
            </a:r>
            <a:r>
              <a:rPr lang="en-US" dirty="0"/>
              <a:t>due to decreased readmissions, LOS, and ED time</a:t>
            </a:r>
          </a:p>
        </p:txBody>
      </p:sp>
      <p:pic>
        <p:nvPicPr>
          <p:cNvPr id="5" name="Picture 4" descr="A close up of a logo&#10;&#10;Description automatically generated">
            <a:extLst>
              <a:ext uri="{FF2B5EF4-FFF2-40B4-BE49-F238E27FC236}">
                <a16:creationId xmlns:a16="http://schemas.microsoft.com/office/drawing/2014/main" id="{AF6FD756-FD09-4324-B50F-AE461F372B3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93230" y="1258503"/>
            <a:ext cx="1819103" cy="574921"/>
          </a:xfrm>
          <a:prstGeom prst="rect">
            <a:avLst/>
          </a:prstGeom>
        </p:spPr>
      </p:pic>
    </p:spTree>
    <p:extLst>
      <p:ext uri="{BB962C8B-B14F-4D97-AF65-F5344CB8AC3E}">
        <p14:creationId xmlns:p14="http://schemas.microsoft.com/office/powerpoint/2010/main" val="235944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6FA025E-E909-684E-BEB8-89EFE665286D}"/>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a:xfrm>
            <a:off x="0" y="0"/>
            <a:ext cx="12192000" cy="6424863"/>
          </a:xfrm>
        </p:spPr>
      </p:pic>
      <p:sp>
        <p:nvSpPr>
          <p:cNvPr id="6" name="Content Placeholder 3">
            <a:extLst>
              <a:ext uri="{FF2B5EF4-FFF2-40B4-BE49-F238E27FC236}">
                <a16:creationId xmlns:a16="http://schemas.microsoft.com/office/drawing/2014/main" id="{A563FFCB-F9E0-9849-B13D-6C7C20B9DF04}"/>
              </a:ext>
            </a:extLst>
          </p:cNvPr>
          <p:cNvSpPr txBox="1">
            <a:spLocks/>
          </p:cNvSpPr>
          <p:nvPr/>
        </p:nvSpPr>
        <p:spPr>
          <a:xfrm>
            <a:off x="722001" y="2428407"/>
            <a:ext cx="4673784" cy="3671562"/>
          </a:xfrm>
          <a:prstGeom prst="rect">
            <a:avLst/>
          </a:prstGeom>
          <a:effectLst>
            <a:outerShdw blurRad="228600" dist="12700" dir="2700000" algn="tl" rotWithShape="0">
              <a:prstClr val="black">
                <a:alpha val="90000"/>
              </a:prstClr>
            </a:outerShdw>
          </a:effectLst>
        </p:spPr>
        <p:txBody>
          <a:bodyPr>
            <a:noAutofit/>
          </a:bodyPr>
          <a:lstStyle>
            <a:lvl1pPr marL="342900" indent="-342900" algn="l" defTabSz="914217" rtl="0" eaLnBrk="1" latinLnBrk="0" hangingPunct="1">
              <a:lnSpc>
                <a:spcPct val="90000"/>
              </a:lnSpc>
              <a:spcBef>
                <a:spcPts val="1000"/>
              </a:spcBef>
              <a:buFont typeface="Arial" panose="020B0604020202020204" pitchFamily="34" charset="0"/>
              <a:buChar char="•"/>
              <a:defRPr lang="en-US" sz="2400" b="1"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9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9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100" b="0">
                <a:solidFill>
                  <a:schemeClr val="bg1"/>
                </a:solidFill>
              </a:rPr>
              <a:t>A private philanthropy based in New York, established by family owners of the A&amp;P grocery chain in 1929</a:t>
            </a:r>
          </a:p>
          <a:p>
            <a:r>
              <a:rPr lang="en-US" sz="2100" b="0">
                <a:solidFill>
                  <a:schemeClr val="bg1"/>
                </a:solidFill>
              </a:rPr>
              <a:t>$625,000,000 in </a:t>
            </a:r>
            <a:br>
              <a:rPr lang="en-US" sz="2100" b="0">
                <a:solidFill>
                  <a:schemeClr val="bg1"/>
                </a:solidFill>
              </a:rPr>
            </a:br>
            <a:r>
              <a:rPr lang="en-US" sz="2100" b="0">
                <a:solidFill>
                  <a:schemeClr val="bg1"/>
                </a:solidFill>
              </a:rPr>
              <a:t>Aging &amp; Health grants </a:t>
            </a:r>
            <a:br>
              <a:rPr lang="en-US" sz="2100" b="0">
                <a:solidFill>
                  <a:schemeClr val="bg1"/>
                </a:solidFill>
              </a:rPr>
            </a:br>
            <a:r>
              <a:rPr lang="en-US" sz="2100" b="0">
                <a:solidFill>
                  <a:schemeClr val="bg1"/>
                </a:solidFill>
              </a:rPr>
              <a:t>authorized since 1982</a:t>
            </a:r>
          </a:p>
          <a:p>
            <a:r>
              <a:rPr lang="en-US" sz="2100" b="0">
                <a:solidFill>
                  <a:schemeClr val="bg1"/>
                </a:solidFill>
              </a:rPr>
              <a:t>Building the field of </a:t>
            </a:r>
            <a:br>
              <a:rPr lang="en-US" sz="2100" b="0">
                <a:solidFill>
                  <a:schemeClr val="bg1"/>
                </a:solidFill>
              </a:rPr>
            </a:br>
            <a:r>
              <a:rPr lang="en-US" sz="2100" b="0">
                <a:solidFill>
                  <a:schemeClr val="bg1"/>
                </a:solidFill>
              </a:rPr>
              <a:t>aging experts; </a:t>
            </a:r>
            <a:br>
              <a:rPr lang="en-US" sz="2100" b="0">
                <a:solidFill>
                  <a:schemeClr val="bg1"/>
                </a:solidFill>
              </a:rPr>
            </a:br>
            <a:r>
              <a:rPr lang="en-US" sz="2100" b="0">
                <a:solidFill>
                  <a:schemeClr val="bg1"/>
                </a:solidFill>
              </a:rPr>
              <a:t>Testing and replicating </a:t>
            </a:r>
            <a:br>
              <a:rPr lang="en-US" sz="2100" b="0">
                <a:solidFill>
                  <a:schemeClr val="bg1"/>
                </a:solidFill>
              </a:rPr>
            </a:br>
            <a:r>
              <a:rPr lang="en-US" sz="2100" b="0">
                <a:solidFill>
                  <a:schemeClr val="bg1"/>
                </a:solidFill>
              </a:rPr>
              <a:t>innovation</a:t>
            </a:r>
          </a:p>
        </p:txBody>
      </p:sp>
      <p:pic>
        <p:nvPicPr>
          <p:cNvPr id="7" name="Picture 6">
            <a:extLst>
              <a:ext uri="{FF2B5EF4-FFF2-40B4-BE49-F238E27FC236}">
                <a16:creationId xmlns:a16="http://schemas.microsoft.com/office/drawing/2014/main" id="{6D432715-C40D-EB47-90A7-C6D98AB16FC5}"/>
              </a:ext>
            </a:extLst>
          </p:cNvPr>
          <p:cNvPicPr>
            <a:picLocks noChangeAspect="1"/>
          </p:cNvPicPr>
          <p:nvPr/>
        </p:nvPicPr>
        <p:blipFill>
          <a:blip r:embed="rId4"/>
          <a:stretch>
            <a:fillRect/>
          </a:stretch>
        </p:blipFill>
        <p:spPr>
          <a:xfrm>
            <a:off x="10941713" y="6077789"/>
            <a:ext cx="497344" cy="135639"/>
          </a:xfrm>
          <a:prstGeom prst="rect">
            <a:avLst/>
          </a:prstGeom>
        </p:spPr>
      </p:pic>
      <p:pic>
        <p:nvPicPr>
          <p:cNvPr id="8" name="Picture 7">
            <a:extLst>
              <a:ext uri="{FF2B5EF4-FFF2-40B4-BE49-F238E27FC236}">
                <a16:creationId xmlns:a16="http://schemas.microsoft.com/office/drawing/2014/main" id="{90E0602D-1182-744E-ABEC-1C97E0DB8BF3}"/>
              </a:ext>
            </a:extLst>
          </p:cNvPr>
          <p:cNvPicPr>
            <a:picLocks noChangeAspect="1"/>
          </p:cNvPicPr>
          <p:nvPr/>
        </p:nvPicPr>
        <p:blipFill>
          <a:blip r:embed="rId5"/>
          <a:stretch>
            <a:fillRect/>
          </a:stretch>
        </p:blipFill>
        <p:spPr>
          <a:xfrm>
            <a:off x="808521" y="676032"/>
            <a:ext cx="3968088" cy="1267584"/>
          </a:xfrm>
          <a:prstGeom prst="rect">
            <a:avLst/>
          </a:prstGeom>
          <a:effectLst>
            <a:outerShdw blurRad="76200" sx="102000" sy="102000" algn="ctr" rotWithShape="0">
              <a:prstClr val="black">
                <a:alpha val="75000"/>
              </a:prstClr>
            </a:outerShdw>
          </a:effectLst>
        </p:spPr>
      </p:pic>
    </p:spTree>
    <p:extLst>
      <p:ext uri="{BB962C8B-B14F-4D97-AF65-F5344CB8AC3E}">
        <p14:creationId xmlns:p14="http://schemas.microsoft.com/office/powerpoint/2010/main" val="986089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5B57-B52B-324B-B045-90C53B936CB9}"/>
              </a:ext>
            </a:extLst>
          </p:cNvPr>
          <p:cNvSpPr>
            <a:spLocks noGrp="1"/>
          </p:cNvSpPr>
          <p:nvPr>
            <p:ph type="title"/>
          </p:nvPr>
        </p:nvSpPr>
        <p:spPr/>
        <p:txBody>
          <a:bodyPr/>
          <a:lstStyle/>
          <a:p>
            <a:r>
              <a:rPr lang="en-US" dirty="0"/>
              <a:t>Results of Age-Friendly Care</a:t>
            </a:r>
          </a:p>
        </p:txBody>
      </p:sp>
      <p:sp>
        <p:nvSpPr>
          <p:cNvPr id="3" name="Content Placeholder 2">
            <a:extLst>
              <a:ext uri="{FF2B5EF4-FFF2-40B4-BE49-F238E27FC236}">
                <a16:creationId xmlns:a16="http://schemas.microsoft.com/office/drawing/2014/main" id="{47794DA7-6F4C-824C-8FCE-03A913A0C3B9}"/>
              </a:ext>
            </a:extLst>
          </p:cNvPr>
          <p:cNvSpPr>
            <a:spLocks noGrp="1"/>
          </p:cNvSpPr>
          <p:nvPr>
            <p:ph sz="quarter" idx="10"/>
          </p:nvPr>
        </p:nvSpPr>
        <p:spPr>
          <a:xfrm>
            <a:off x="756851" y="2487010"/>
            <a:ext cx="10655482" cy="3709956"/>
          </a:xfrm>
        </p:spPr>
        <p:txBody>
          <a:bodyPr>
            <a:normAutofit fontScale="92500"/>
          </a:bodyPr>
          <a:lstStyle/>
          <a:p>
            <a:pPr marL="0" indent="0">
              <a:lnSpc>
                <a:spcPct val="110000"/>
              </a:lnSpc>
              <a:spcBef>
                <a:spcPts val="600"/>
              </a:spcBef>
              <a:buNone/>
            </a:pPr>
            <a:r>
              <a:rPr lang="en-US" b="1" dirty="0"/>
              <a:t>ACTION</a:t>
            </a:r>
            <a:r>
              <a:rPr lang="en-US" dirty="0"/>
              <a:t>: Hartford Hospital in Connecticut implemented ADAPT (Actions for Delirium Assessment Prevention and Treatment) that screens almost all patients for delirium and aligns with AFHS principles </a:t>
            </a:r>
          </a:p>
          <a:p>
            <a:pPr marL="0" indent="0">
              <a:lnSpc>
                <a:spcPct val="110000"/>
              </a:lnSpc>
              <a:spcBef>
                <a:spcPts val="600"/>
              </a:spcBef>
              <a:buNone/>
            </a:pPr>
            <a:r>
              <a:rPr lang="en-US" b="1" dirty="0"/>
              <a:t>RESULTS</a:t>
            </a:r>
            <a:r>
              <a:rPr lang="en-US" dirty="0"/>
              <a:t>: </a:t>
            </a:r>
          </a:p>
          <a:p>
            <a:pPr>
              <a:lnSpc>
                <a:spcPct val="110000"/>
              </a:lnSpc>
              <a:spcBef>
                <a:spcPts val="600"/>
              </a:spcBef>
            </a:pPr>
            <a:r>
              <a:rPr lang="en-US" dirty="0"/>
              <a:t>Delirium-attributable days decreased 40% and delirium-related readmission fell 14% </a:t>
            </a:r>
          </a:p>
          <a:p>
            <a:pPr>
              <a:lnSpc>
                <a:spcPct val="110000"/>
              </a:lnSpc>
              <a:spcBef>
                <a:spcPts val="600"/>
              </a:spcBef>
            </a:pPr>
            <a:r>
              <a:rPr lang="en-US" dirty="0"/>
              <a:t>Decrease in length of stay for delirium patients from 16 days to 10.6 days</a:t>
            </a:r>
          </a:p>
          <a:p>
            <a:pPr>
              <a:lnSpc>
                <a:spcPct val="110000"/>
              </a:lnSpc>
              <a:spcBef>
                <a:spcPts val="600"/>
              </a:spcBef>
            </a:pPr>
            <a:r>
              <a:rPr lang="en-US" dirty="0">
                <a:solidFill>
                  <a:srgbClr val="000000"/>
                </a:solidFill>
              </a:rPr>
              <a:t>Estimated a</a:t>
            </a:r>
            <a:r>
              <a:rPr lang="en-US" sz="2400" b="0" i="0" u="none" strike="noStrike" dirty="0">
                <a:solidFill>
                  <a:srgbClr val="000000"/>
                </a:solidFill>
                <a:effectLst/>
                <a:latin typeface="Arial" panose="020B0604020202020204" pitchFamily="34" charset="0"/>
              </a:rPr>
              <a:t>n average of $6.5 million in savings annually from 2012-2019.</a:t>
            </a:r>
            <a:endParaRPr lang="en-US" dirty="0"/>
          </a:p>
          <a:p>
            <a:pPr>
              <a:lnSpc>
                <a:spcPct val="110000"/>
              </a:lnSpc>
              <a:spcBef>
                <a:spcPts val="600"/>
              </a:spcBef>
            </a:pPr>
            <a:endParaRPr lang="en-US" dirty="0"/>
          </a:p>
          <a:p>
            <a:pPr>
              <a:spcBef>
                <a:spcPts val="0"/>
              </a:spcBef>
              <a:spcAft>
                <a:spcPts val="0"/>
              </a:spcAft>
            </a:pPr>
            <a:endParaRPr lang="en-US" b="0" dirty="0">
              <a:effectLst/>
            </a:endParaRPr>
          </a:p>
          <a:p>
            <a:pPr marL="0" indent="0">
              <a:lnSpc>
                <a:spcPct val="110000"/>
              </a:lnSpc>
              <a:spcBef>
                <a:spcPts val="600"/>
              </a:spcBef>
              <a:buNone/>
            </a:pPr>
            <a:endParaRPr lang="en-US" dirty="0"/>
          </a:p>
        </p:txBody>
      </p:sp>
      <p:pic>
        <p:nvPicPr>
          <p:cNvPr id="5" name="Picture 4" descr="A close up of a logo&#10;&#10;Description automatically generated">
            <a:extLst>
              <a:ext uri="{FF2B5EF4-FFF2-40B4-BE49-F238E27FC236}">
                <a16:creationId xmlns:a16="http://schemas.microsoft.com/office/drawing/2014/main" id="{AF6FD756-FD09-4324-B50F-AE461F372B3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93230" y="1258503"/>
            <a:ext cx="1819103" cy="574921"/>
          </a:xfrm>
          <a:prstGeom prst="rect">
            <a:avLst/>
          </a:prstGeom>
        </p:spPr>
      </p:pic>
      <p:pic>
        <p:nvPicPr>
          <p:cNvPr id="6" name="Picture 5">
            <a:extLst>
              <a:ext uri="{FF2B5EF4-FFF2-40B4-BE49-F238E27FC236}">
                <a16:creationId xmlns:a16="http://schemas.microsoft.com/office/drawing/2014/main" id="{041F8657-C331-43BA-8EBF-EAE8CA0F4B3C}"/>
              </a:ext>
            </a:extLst>
          </p:cNvPr>
          <p:cNvPicPr>
            <a:picLocks noChangeAspect="1"/>
          </p:cNvPicPr>
          <p:nvPr/>
        </p:nvPicPr>
        <p:blipFill rotWithShape="1">
          <a:blip r:embed="rId4"/>
          <a:srcRect t="5873"/>
          <a:stretch/>
        </p:blipFill>
        <p:spPr>
          <a:xfrm>
            <a:off x="666326" y="1258503"/>
            <a:ext cx="2494957" cy="1228507"/>
          </a:xfrm>
          <a:prstGeom prst="rect">
            <a:avLst/>
          </a:prstGeom>
        </p:spPr>
      </p:pic>
      <p:sp>
        <p:nvSpPr>
          <p:cNvPr id="8" name="TextBox 7">
            <a:extLst>
              <a:ext uri="{FF2B5EF4-FFF2-40B4-BE49-F238E27FC236}">
                <a16:creationId xmlns:a16="http://schemas.microsoft.com/office/drawing/2014/main" id="{DC5ABD90-15C2-4EBF-8A2B-499363C831ED}"/>
              </a:ext>
            </a:extLst>
          </p:cNvPr>
          <p:cNvSpPr txBox="1"/>
          <p:nvPr/>
        </p:nvSpPr>
        <p:spPr>
          <a:xfrm>
            <a:off x="5716745" y="5878991"/>
            <a:ext cx="5235115" cy="461665"/>
          </a:xfrm>
          <a:prstGeom prst="rect">
            <a:avLst/>
          </a:prstGeom>
          <a:noFill/>
        </p:spPr>
        <p:txBody>
          <a:bodyPr wrap="square">
            <a:spAutoFit/>
          </a:bodyPr>
          <a:lstStyle/>
          <a:p>
            <a:r>
              <a:rPr lang="en-US" sz="1200" dirty="0"/>
              <a:t>https://www.aha.org/system/files/media/file/2020/08/value-initiative-issue-brief-10-creating-value-with-age-friendly-health-systems.pdf</a:t>
            </a:r>
          </a:p>
        </p:txBody>
      </p:sp>
    </p:spTree>
    <p:extLst>
      <p:ext uri="{BB962C8B-B14F-4D97-AF65-F5344CB8AC3E}">
        <p14:creationId xmlns:p14="http://schemas.microsoft.com/office/powerpoint/2010/main" val="698606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C3D8-7BAA-6740-9608-A98947785B89}"/>
              </a:ext>
            </a:extLst>
          </p:cNvPr>
          <p:cNvSpPr txBox="1">
            <a:spLocks/>
          </p:cNvSpPr>
          <p:nvPr/>
        </p:nvSpPr>
        <p:spPr>
          <a:xfrm>
            <a:off x="2138363" y="1896894"/>
            <a:ext cx="8255793" cy="2225050"/>
          </a:xfrm>
          <a:prstGeom prst="rect">
            <a:avLst/>
          </a:prstGeom>
        </p:spPr>
        <p:txBody>
          <a:bodyPr>
            <a:normAutofit/>
          </a:bodyPr>
          <a:lstStyle>
            <a:lvl1pPr algn="l" defTabSz="914217" rtl="0" eaLnBrk="1" latinLnBrk="0" hangingPunct="1">
              <a:lnSpc>
                <a:spcPct val="90000"/>
              </a:lnSpc>
              <a:spcBef>
                <a:spcPct val="0"/>
              </a:spcBef>
              <a:buNone/>
              <a:defRPr lang="en-US" sz="400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cs typeface="Helvetica" panose="020B0604020202020204" pitchFamily="34" charset="0"/>
              </a:rPr>
              <a:t>Age-Friendly Health Systems in the Time of COVID-19 </a:t>
            </a:r>
          </a:p>
          <a:p>
            <a:endParaRPr lang="en-US" dirty="0">
              <a:cs typeface="Helvetica" panose="020B0604020202020204" pitchFamily="34" charset="0"/>
            </a:endParaRPr>
          </a:p>
          <a:p>
            <a:endParaRPr lang="en-US" dirty="0">
              <a:cs typeface="Helvetica" panose="020B06040202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4D1508BE-239D-244D-984E-8FB9A74324E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521" y="5862975"/>
            <a:ext cx="1558227" cy="492472"/>
          </a:xfrm>
          <a:prstGeom prst="rect">
            <a:avLst/>
          </a:prstGeom>
        </p:spPr>
      </p:pic>
    </p:spTree>
    <p:extLst>
      <p:ext uri="{BB962C8B-B14F-4D97-AF65-F5344CB8AC3E}">
        <p14:creationId xmlns:p14="http://schemas.microsoft.com/office/powerpoint/2010/main" val="3666255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8E9A-0AB4-F840-8F05-FCA4ECF220E6}"/>
              </a:ext>
            </a:extLst>
          </p:cNvPr>
          <p:cNvSpPr>
            <a:spLocks noGrp="1"/>
          </p:cNvSpPr>
          <p:nvPr>
            <p:ph type="title"/>
          </p:nvPr>
        </p:nvSpPr>
        <p:spPr>
          <a:xfrm>
            <a:off x="781050" y="365125"/>
            <a:ext cx="8235950" cy="1325563"/>
          </a:xfrm>
        </p:spPr>
        <p:txBody>
          <a:bodyPr>
            <a:normAutofit/>
          </a:bodyPr>
          <a:lstStyle/>
          <a:p>
            <a:r>
              <a:rPr lang="en-US" b="1" dirty="0"/>
              <a:t>COVID-19 and Nursing Homes - JAHF Actions</a:t>
            </a:r>
          </a:p>
        </p:txBody>
      </p:sp>
      <p:sp>
        <p:nvSpPr>
          <p:cNvPr id="5" name="Content Placeholder 1">
            <a:extLst>
              <a:ext uri="{FF2B5EF4-FFF2-40B4-BE49-F238E27FC236}">
                <a16:creationId xmlns:a16="http://schemas.microsoft.com/office/drawing/2014/main" id="{3830170F-63D4-4051-8544-F3D45BDE020B}"/>
              </a:ext>
            </a:extLst>
          </p:cNvPr>
          <p:cNvSpPr txBox="1">
            <a:spLocks/>
          </p:cNvSpPr>
          <p:nvPr/>
        </p:nvSpPr>
        <p:spPr>
          <a:xfrm>
            <a:off x="694315" y="4156955"/>
            <a:ext cx="10374738" cy="2133600"/>
          </a:xfrm>
          <a:prstGeom prst="rect">
            <a:avLst/>
          </a:prstGeom>
        </p:spPr>
        <p:txBody>
          <a:bodyPr vert="horz" lIns="45720" tIns="22860" rIns="45720" bIns="22860" rtlCol="0" anchor="t">
            <a:normAutofit fontScale="92500"/>
          </a:bodyPr>
          <a:lstStyle>
            <a:lvl1pPr marL="0" indent="0" algn="l" defTabSz="1828434" rtl="0" eaLnBrk="1" latinLnBrk="0" hangingPunct="1">
              <a:lnSpc>
                <a:spcPct val="90000"/>
              </a:lnSpc>
              <a:spcBef>
                <a:spcPts val="2000"/>
              </a:spcBef>
              <a:buFont typeface="Arial" charset="0"/>
              <a:buNone/>
              <a:defRPr lang="en-US" sz="4800" b="0" i="0" kern="1200" spc="10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217" indent="0" algn="l" defTabSz="1828434" rtl="0" eaLnBrk="1" latinLnBrk="0" hangingPunct="1">
              <a:lnSpc>
                <a:spcPct val="90000"/>
              </a:lnSpc>
              <a:spcBef>
                <a:spcPts val="1000"/>
              </a:spcBef>
              <a:buFont typeface="Arial" charset="0"/>
              <a:buNone/>
              <a:defRPr lang="en-US" sz="4000" b="0" i="0" kern="1200" spc="10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828434" indent="0" algn="l" defTabSz="1828434" rtl="0" eaLnBrk="1" latinLnBrk="0" hangingPunct="1">
              <a:lnSpc>
                <a:spcPct val="90000"/>
              </a:lnSpc>
              <a:spcBef>
                <a:spcPts val="1000"/>
              </a:spcBef>
              <a:buFont typeface="Arial" charset="0"/>
              <a:buNone/>
              <a:defRPr lang="en-US" sz="3600" b="0" i="0" kern="1200" spc="10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2742651" indent="0" algn="l" defTabSz="1828434" rtl="0" eaLnBrk="1" latinLnBrk="0" hangingPunct="1">
              <a:lnSpc>
                <a:spcPct val="90000"/>
              </a:lnSpc>
              <a:spcBef>
                <a:spcPts val="1000"/>
              </a:spcBef>
              <a:buFont typeface="Arial" charset="0"/>
              <a:buNone/>
              <a:defRPr lang="en-US" sz="3200" b="0" i="0" kern="1200" spc="10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3656868" indent="0" algn="l" defTabSz="1828434" rtl="0" eaLnBrk="1" latinLnBrk="0" hangingPunct="1">
              <a:lnSpc>
                <a:spcPct val="90000"/>
              </a:lnSpc>
              <a:spcBef>
                <a:spcPts val="1000"/>
              </a:spcBef>
              <a:buFont typeface="Arial" charset="0"/>
              <a:buNone/>
              <a:defRPr lang="en-US" sz="3200" b="0" i="0" kern="1200" spc="10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56382" indent="-256382">
              <a:lnSpc>
                <a:spcPct val="110000"/>
              </a:lnSpc>
              <a:spcBef>
                <a:spcPts val="600"/>
              </a:spcBef>
              <a:spcAft>
                <a:spcPts val="600"/>
              </a:spcAft>
              <a:buFont typeface="Arial" panose="020B0604020202020204" pitchFamily="34" charset="0"/>
              <a:buChar char="•"/>
            </a:pPr>
            <a:r>
              <a:rPr lang="en-US" sz="2400" b="1" dirty="0">
                <a:latin typeface="Arial"/>
                <a:cs typeface="Arial"/>
              </a:rPr>
              <a:t>Emergently</a:t>
            </a:r>
            <a:r>
              <a:rPr lang="en-US" sz="2400" dirty="0">
                <a:latin typeface="Arial"/>
                <a:cs typeface="Arial"/>
              </a:rPr>
              <a:t>: funding the National Academies of Sciences, Engineering, and Medicine to launch a study on nursing home safety and quality post-COVID-19 </a:t>
            </a:r>
            <a:r>
              <a:rPr lang="en-US" sz="1900" dirty="0">
                <a:latin typeface="Arial"/>
                <a:cs typeface="Arial"/>
              </a:rPr>
              <a:t>[</a:t>
            </a:r>
            <a:r>
              <a:rPr lang="en-US" sz="1900" dirty="0">
                <a:latin typeface="Arial"/>
                <a:cs typeface="Arial"/>
                <a:hlinkClick r:id="rId3"/>
              </a:rPr>
              <a:t>nationalacademies.org/our-work/the-quality-of-care-in-nursing-homes</a:t>
            </a:r>
            <a:r>
              <a:rPr lang="en-US" sz="1900" dirty="0">
                <a:latin typeface="Arial"/>
                <a:cs typeface="Arial"/>
              </a:rPr>
              <a:t>]</a:t>
            </a:r>
          </a:p>
          <a:p>
            <a:pPr marL="256382" indent="-256382">
              <a:lnSpc>
                <a:spcPct val="110000"/>
              </a:lnSpc>
              <a:spcBef>
                <a:spcPts val="600"/>
              </a:spcBef>
              <a:spcAft>
                <a:spcPts val="600"/>
              </a:spcAft>
              <a:buFont typeface="Arial" panose="020B0604020202020204" pitchFamily="34" charset="0"/>
              <a:buChar char="•"/>
            </a:pPr>
            <a:r>
              <a:rPr lang="en-US" sz="2400" b="1" dirty="0">
                <a:latin typeface="Arial"/>
                <a:cs typeface="Arial"/>
              </a:rPr>
              <a:t>Emergently</a:t>
            </a:r>
            <a:r>
              <a:rPr lang="en-US" sz="2400" dirty="0">
                <a:latin typeface="Arial"/>
                <a:cs typeface="Arial"/>
              </a:rPr>
              <a:t>: funding the </a:t>
            </a:r>
            <a:r>
              <a:rPr lang="en-US" sz="2400" dirty="0" err="1">
                <a:latin typeface="Arial"/>
                <a:cs typeface="Arial"/>
              </a:rPr>
              <a:t>FrameWorks</a:t>
            </a:r>
            <a:r>
              <a:rPr lang="en-US" sz="2400" dirty="0">
                <a:latin typeface="Arial"/>
                <a:cs typeface="Arial"/>
              </a:rPr>
              <a:t> Institute to examine how to reframe the nursing home narrative </a:t>
            </a:r>
            <a:r>
              <a:rPr lang="en-US" sz="1900" dirty="0">
                <a:latin typeface="Arial"/>
                <a:cs typeface="Arial"/>
              </a:rPr>
              <a:t>[</a:t>
            </a:r>
            <a:r>
              <a:rPr lang="en-US" sz="1900" dirty="0">
                <a:latin typeface="Arial"/>
                <a:cs typeface="Arial"/>
                <a:hlinkClick r:id="rId4"/>
              </a:rPr>
              <a:t>frameworksinstitute.org</a:t>
            </a:r>
            <a:r>
              <a:rPr lang="en-US" sz="1900" dirty="0">
                <a:latin typeface="Arial"/>
                <a:cs typeface="Arial"/>
              </a:rPr>
              <a:t>]</a:t>
            </a:r>
          </a:p>
          <a:p>
            <a:endParaRPr lang="en-US" sz="2400" dirty="0">
              <a:latin typeface="Arial"/>
              <a:cs typeface="Arial"/>
            </a:endParaRPr>
          </a:p>
        </p:txBody>
      </p:sp>
      <p:sp>
        <p:nvSpPr>
          <p:cNvPr id="9" name="TextBox 8">
            <a:extLst>
              <a:ext uri="{FF2B5EF4-FFF2-40B4-BE49-F238E27FC236}">
                <a16:creationId xmlns:a16="http://schemas.microsoft.com/office/drawing/2014/main" id="{2713C479-DFD4-402C-BD50-B57DC137EAD0}"/>
              </a:ext>
            </a:extLst>
          </p:cNvPr>
          <p:cNvSpPr txBox="1"/>
          <p:nvPr/>
        </p:nvSpPr>
        <p:spPr>
          <a:xfrm>
            <a:off x="694315" y="1801092"/>
            <a:ext cx="7955973" cy="2031325"/>
          </a:xfrm>
          <a:prstGeom prst="rect">
            <a:avLst/>
          </a:prstGeom>
          <a:noFill/>
        </p:spPr>
        <p:txBody>
          <a:bodyPr wrap="square">
            <a:spAutoFit/>
          </a:bodyPr>
          <a:lstStyle/>
          <a:p>
            <a:pPr marL="256382" indent="-256382">
              <a:spcBef>
                <a:spcPts val="600"/>
              </a:spcBef>
              <a:spcAft>
                <a:spcPts val="600"/>
              </a:spcAft>
              <a:buFont typeface="Arial" panose="020B0604020202020204" pitchFamily="34" charset="0"/>
              <a:buChar char="•"/>
            </a:pPr>
            <a:r>
              <a:rPr lang="en-US" sz="2400" b="1" dirty="0">
                <a:latin typeface="Arial"/>
                <a:cs typeface="Arial"/>
              </a:rPr>
              <a:t>Urgently</a:t>
            </a:r>
            <a:r>
              <a:rPr lang="en-US" sz="2400" dirty="0">
                <a:latin typeface="Arial"/>
                <a:cs typeface="Arial"/>
              </a:rPr>
              <a:t>: funding the National Nursing Home Huddles led by Institute for Healthcare Improvement as a part of our Age-Friendly Health Systems movement</a:t>
            </a:r>
          </a:p>
          <a:p>
            <a:pPr marL="713490" lvl="1" indent="-256382">
              <a:spcBef>
                <a:spcPts val="600"/>
              </a:spcBef>
              <a:spcAft>
                <a:spcPts val="600"/>
              </a:spcAft>
              <a:buFont typeface="Arial" panose="020B0604020202020204" pitchFamily="34" charset="0"/>
              <a:buChar char="•"/>
            </a:pPr>
            <a:r>
              <a:rPr lang="en-US" sz="2200" b="1" dirty="0">
                <a:latin typeface="Arial"/>
                <a:cs typeface="Arial"/>
              </a:rPr>
              <a:t>Evolved into </a:t>
            </a:r>
            <a:r>
              <a:rPr lang="en-US" sz="2200" b="1" i="1" dirty="0">
                <a:latin typeface="Arial"/>
                <a:cs typeface="Arial"/>
              </a:rPr>
              <a:t>Nursing Home ECHO: COVID-19 Action Network Conversation Series </a:t>
            </a:r>
            <a:r>
              <a:rPr lang="en-US" sz="2200" b="1" dirty="0">
                <a:latin typeface="Arial"/>
                <a:cs typeface="Arial"/>
              </a:rPr>
              <a:t>funded by AHRQ</a:t>
            </a:r>
          </a:p>
        </p:txBody>
      </p:sp>
      <p:pic>
        <p:nvPicPr>
          <p:cNvPr id="11" name="Picture 10">
            <a:extLst>
              <a:ext uri="{FF2B5EF4-FFF2-40B4-BE49-F238E27FC236}">
                <a16:creationId xmlns:a16="http://schemas.microsoft.com/office/drawing/2014/main" id="{3F74855C-C9B6-490B-AFD2-603F257F6D37}"/>
              </a:ext>
            </a:extLst>
          </p:cNvPr>
          <p:cNvPicPr>
            <a:picLocks noChangeAspect="1"/>
          </p:cNvPicPr>
          <p:nvPr/>
        </p:nvPicPr>
        <p:blipFill>
          <a:blip r:embed="rId5"/>
          <a:stretch>
            <a:fillRect/>
          </a:stretch>
        </p:blipFill>
        <p:spPr>
          <a:xfrm>
            <a:off x="8650288" y="1840011"/>
            <a:ext cx="3540125" cy="1020195"/>
          </a:xfrm>
          <a:prstGeom prst="rect">
            <a:avLst/>
          </a:prstGeom>
        </p:spPr>
      </p:pic>
      <p:sp>
        <p:nvSpPr>
          <p:cNvPr id="7" name="TextBox 6">
            <a:extLst>
              <a:ext uri="{FF2B5EF4-FFF2-40B4-BE49-F238E27FC236}">
                <a16:creationId xmlns:a16="http://schemas.microsoft.com/office/drawing/2014/main" id="{3CD157C1-297B-4512-97AC-FCD67B0C99CC}"/>
              </a:ext>
            </a:extLst>
          </p:cNvPr>
          <p:cNvSpPr txBox="1"/>
          <p:nvPr/>
        </p:nvSpPr>
        <p:spPr>
          <a:xfrm>
            <a:off x="7738712" y="3403970"/>
            <a:ext cx="4302492" cy="378757"/>
          </a:xfrm>
          <a:prstGeom prst="rect">
            <a:avLst/>
          </a:prstGeom>
          <a:noFill/>
        </p:spPr>
        <p:txBody>
          <a:bodyPr wrap="square">
            <a:spAutoFit/>
          </a:bodyPr>
          <a:lstStyle/>
          <a:p>
            <a:r>
              <a:rPr lang="en-US" sz="1800" dirty="0">
                <a:latin typeface="Arial"/>
                <a:cs typeface="Arial"/>
              </a:rPr>
              <a:t>[</a:t>
            </a:r>
            <a:r>
              <a:rPr lang="en-US" sz="1800" dirty="0">
                <a:latin typeface="Arial"/>
                <a:cs typeface="Arial"/>
                <a:hlinkClick r:id="rId6"/>
              </a:rPr>
              <a:t>ahrq.gov/nursing-home</a:t>
            </a:r>
            <a:r>
              <a:rPr lang="en-US" sz="1800" dirty="0">
                <a:latin typeface="Arial"/>
                <a:cs typeface="Arial"/>
              </a:rPr>
              <a:t>]</a:t>
            </a:r>
            <a:endParaRPr lang="en-US" dirty="0"/>
          </a:p>
        </p:txBody>
      </p:sp>
    </p:spTree>
    <p:extLst>
      <p:ext uri="{BB962C8B-B14F-4D97-AF65-F5344CB8AC3E}">
        <p14:creationId xmlns:p14="http://schemas.microsoft.com/office/powerpoint/2010/main" val="3849537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CD2F-83C9-DD4C-AFD2-7D2DC9999467}"/>
              </a:ext>
            </a:extLst>
          </p:cNvPr>
          <p:cNvSpPr>
            <a:spLocks noGrp="1"/>
          </p:cNvSpPr>
          <p:nvPr>
            <p:ph type="title"/>
          </p:nvPr>
        </p:nvSpPr>
        <p:spPr>
          <a:xfrm>
            <a:off x="779666" y="365126"/>
            <a:ext cx="8414576" cy="1325563"/>
          </a:xfrm>
        </p:spPr>
        <p:txBody>
          <a:bodyPr>
            <a:noAutofit/>
          </a:bodyPr>
          <a:lstStyle/>
          <a:p>
            <a:r>
              <a:rPr lang="en-US" sz="3850"/>
              <a:t>Example: 4Ms in an Age-Friendly Telemedicine Visit During COVID-19</a:t>
            </a:r>
          </a:p>
        </p:txBody>
      </p:sp>
      <p:sp>
        <p:nvSpPr>
          <p:cNvPr id="4" name="Content Placeholder 2">
            <a:extLst>
              <a:ext uri="{FF2B5EF4-FFF2-40B4-BE49-F238E27FC236}">
                <a16:creationId xmlns:a16="http://schemas.microsoft.com/office/drawing/2014/main" id="{5D2B8A55-2657-384D-AE80-496CFFCC3334}"/>
              </a:ext>
            </a:extLst>
          </p:cNvPr>
          <p:cNvSpPr txBox="1">
            <a:spLocks/>
          </p:cNvSpPr>
          <p:nvPr/>
        </p:nvSpPr>
        <p:spPr>
          <a:xfrm>
            <a:off x="860052" y="1941341"/>
            <a:ext cx="5761811" cy="4389121"/>
          </a:xfrm>
          <a:prstGeom prst="rect">
            <a:avLst/>
          </a:prstGeom>
        </p:spPr>
        <p:txBody>
          <a:bodyPr>
            <a:normAutofit fontScale="62500" lnSpcReduction="20000"/>
          </a:bodyPr>
          <a:lstStyle>
            <a:lvl1pPr marL="342900" indent="-342900" algn="l" defTabSz="914217" rtl="0" eaLnBrk="1" latinLnBrk="0" hangingPunct="1">
              <a:lnSpc>
                <a:spcPct val="100000"/>
              </a:lnSpc>
              <a:spcBef>
                <a:spcPts val="1000"/>
              </a:spcBef>
              <a:buFont typeface="Arial" panose="020B0604020202020204" pitchFamily="34" charset="0"/>
              <a:buChar char="•"/>
              <a:defRPr lang="en-US" sz="24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10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10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t>What Matters</a:t>
            </a:r>
          </a:p>
          <a:p>
            <a:pPr marL="0" indent="0">
              <a:buFont typeface="Arial" panose="020B0604020202020204" pitchFamily="34" charset="0"/>
              <a:buNone/>
            </a:pPr>
            <a:r>
              <a:rPr lang="en-US" i="1"/>
              <a:t>I am calling to check in with you. We know that this can be a stressful time with the Coronavirus limiting our abilities to go out and even just interact with others…How are you doing?... what matters most to you at this time?</a:t>
            </a:r>
            <a:endParaRPr lang="en-US" b="1"/>
          </a:p>
          <a:p>
            <a:pPr marL="0" indent="0">
              <a:buFont typeface="Arial" panose="020B0604020202020204" pitchFamily="34" charset="0"/>
              <a:buNone/>
            </a:pPr>
            <a:r>
              <a:rPr lang="en-US" sz="3600" b="1"/>
              <a:t>Medication</a:t>
            </a:r>
          </a:p>
          <a:p>
            <a:pPr marL="0" indent="0">
              <a:spcBef>
                <a:spcPts val="0"/>
              </a:spcBef>
              <a:buFont typeface="Arial" panose="020B0604020202020204" pitchFamily="34" charset="0"/>
              <a:buNone/>
            </a:pPr>
            <a:r>
              <a:rPr lang="en-US" i="1"/>
              <a:t>Let’s do a review of your current medications…I will have you pick up each pill bottle…</a:t>
            </a:r>
            <a:r>
              <a:rPr lang="en-US" sz="3600" b="1"/>
              <a:t> </a:t>
            </a:r>
          </a:p>
          <a:p>
            <a:pPr marL="0" indent="0">
              <a:buFont typeface="Arial" panose="020B0604020202020204" pitchFamily="34" charset="0"/>
              <a:buNone/>
            </a:pPr>
            <a:r>
              <a:rPr lang="en-US" sz="3600" b="1"/>
              <a:t>Mentation</a:t>
            </a:r>
            <a:r>
              <a:rPr lang="en-US" sz="3600"/>
              <a:t> </a:t>
            </a:r>
          </a:p>
          <a:p>
            <a:pPr marL="0" indent="0">
              <a:buFont typeface="Arial" panose="020B0604020202020204" pitchFamily="34" charset="0"/>
              <a:buNone/>
            </a:pPr>
            <a:r>
              <a:rPr lang="en-US" i="1"/>
              <a:t>This can certainly be a stressful time and sometimes under stress we have difficulties with our memory, especially short-term memory…</a:t>
            </a:r>
          </a:p>
          <a:p>
            <a:pPr marL="0" indent="0">
              <a:buFont typeface="Arial" panose="020B0604020202020204" pitchFamily="34" charset="0"/>
              <a:buNone/>
            </a:pPr>
            <a:r>
              <a:rPr lang="en-US" sz="3600" b="1"/>
              <a:t>Mobility </a:t>
            </a:r>
          </a:p>
          <a:p>
            <a:pPr marL="0" indent="0">
              <a:buFont typeface="Arial" panose="020B0604020202020204" pitchFamily="34" charset="0"/>
              <a:buNone/>
            </a:pPr>
            <a:r>
              <a:rPr lang="en-US" i="1"/>
              <a:t>How you are getting around the home? If you are able, I want you to stand up and sit down in the chair, without using your arms to help push you up, five times in a row…</a:t>
            </a:r>
          </a:p>
          <a:p>
            <a:pPr marL="76189" indent="0">
              <a:buFont typeface="Arial" panose="020B0604020202020204" pitchFamily="34" charset="0"/>
              <a:buNone/>
            </a:pPr>
            <a:endParaRPr lang="en-US"/>
          </a:p>
          <a:p>
            <a:pPr marL="76189" indent="0">
              <a:buFont typeface="Arial" panose="020B0604020202020204" pitchFamily="34" charset="0"/>
              <a:buNone/>
            </a:pPr>
            <a:endParaRPr lang="en-US" i="1"/>
          </a:p>
          <a:p>
            <a:pPr marL="76189" indent="0">
              <a:buFont typeface="Arial" panose="020B0604020202020204" pitchFamily="34" charset="0"/>
              <a:buNone/>
            </a:pPr>
            <a:endParaRPr lang="en-US" i="1"/>
          </a:p>
        </p:txBody>
      </p:sp>
      <p:pic>
        <p:nvPicPr>
          <p:cNvPr id="5" name="Picture 4">
            <a:extLst>
              <a:ext uri="{FF2B5EF4-FFF2-40B4-BE49-F238E27FC236}">
                <a16:creationId xmlns:a16="http://schemas.microsoft.com/office/drawing/2014/main" id="{440EA7D7-D424-7F43-A9F1-618F7E15FF9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85130" y="1828799"/>
            <a:ext cx="3997235" cy="4312993"/>
          </a:xfrm>
          <a:prstGeom prst="rect">
            <a:avLst/>
          </a:prstGeom>
        </p:spPr>
      </p:pic>
    </p:spTree>
    <p:extLst>
      <p:ext uri="{BB962C8B-B14F-4D97-AF65-F5344CB8AC3E}">
        <p14:creationId xmlns:p14="http://schemas.microsoft.com/office/powerpoint/2010/main" val="3725337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6430D-256C-B842-B40A-3D8FA778C22F}"/>
              </a:ext>
            </a:extLst>
          </p:cNvPr>
          <p:cNvSpPr>
            <a:spLocks noGrp="1"/>
          </p:cNvSpPr>
          <p:nvPr>
            <p:ph type="title"/>
          </p:nvPr>
        </p:nvSpPr>
        <p:spPr>
          <a:xfrm>
            <a:off x="5722347" y="318408"/>
            <a:ext cx="4235570" cy="1888672"/>
          </a:xfrm>
        </p:spPr>
        <p:txBody>
          <a:bodyPr>
            <a:normAutofit/>
          </a:bodyPr>
          <a:lstStyle/>
          <a:p>
            <a:r>
              <a:rPr lang="en-US" sz="3600" dirty="0"/>
              <a:t>AFHS Training</a:t>
            </a:r>
            <a:br>
              <a:rPr lang="en-US" sz="3600" dirty="0"/>
            </a:br>
            <a:r>
              <a:rPr lang="en-US" sz="3600" dirty="0"/>
              <a:t>Sessions Focus on Evidence-base </a:t>
            </a:r>
            <a:r>
              <a:rPr lang="en-US" sz="1800" dirty="0"/>
              <a:t>NNHH and ECHO</a:t>
            </a:r>
          </a:p>
        </p:txBody>
      </p:sp>
      <p:sp>
        <p:nvSpPr>
          <p:cNvPr id="3" name="Content Placeholder 2">
            <a:extLst>
              <a:ext uri="{FF2B5EF4-FFF2-40B4-BE49-F238E27FC236}">
                <a16:creationId xmlns:a16="http://schemas.microsoft.com/office/drawing/2014/main" id="{878AC197-0C38-064B-9DE8-0F6962327F6C}"/>
              </a:ext>
            </a:extLst>
          </p:cNvPr>
          <p:cNvSpPr>
            <a:spLocks noGrp="1"/>
          </p:cNvSpPr>
          <p:nvPr>
            <p:ph sz="quarter" idx="10"/>
          </p:nvPr>
        </p:nvSpPr>
        <p:spPr>
          <a:xfrm>
            <a:off x="5536996" y="2394858"/>
            <a:ext cx="5875340" cy="3796392"/>
          </a:xfrm>
        </p:spPr>
        <p:txBody>
          <a:bodyPr>
            <a:normAutofit/>
          </a:bodyPr>
          <a:lstStyle/>
          <a:p>
            <a:r>
              <a:rPr lang="en-US" dirty="0"/>
              <a:t>PPE best practices</a:t>
            </a:r>
          </a:p>
          <a:p>
            <a:r>
              <a:rPr lang="en-US" dirty="0"/>
              <a:t>Infection control practices</a:t>
            </a:r>
          </a:p>
          <a:p>
            <a:r>
              <a:rPr lang="en-US" dirty="0"/>
              <a:t>COVID-19 testing</a:t>
            </a:r>
          </a:p>
          <a:p>
            <a:r>
              <a:rPr lang="en-US" dirty="0"/>
              <a:t>Clinical management of asymptomatic and mild cases</a:t>
            </a:r>
          </a:p>
          <a:p>
            <a:r>
              <a:rPr lang="en-US" dirty="0"/>
              <a:t>Minimizing the spread of COVID-19</a:t>
            </a:r>
          </a:p>
          <a:p>
            <a:r>
              <a:rPr lang="en-US" dirty="0"/>
              <a:t>Managing social isolation</a:t>
            </a:r>
          </a:p>
          <a:p>
            <a:endParaRPr lang="en-US" dirty="0"/>
          </a:p>
        </p:txBody>
      </p:sp>
      <p:pic>
        <p:nvPicPr>
          <p:cNvPr id="4" name="Picture Placeholder 6" descr="A group of people looking at a computer&#10;&#10;Description automatically generated">
            <a:extLst>
              <a:ext uri="{FF2B5EF4-FFF2-40B4-BE49-F238E27FC236}">
                <a16:creationId xmlns:a16="http://schemas.microsoft.com/office/drawing/2014/main" id="{FD340903-8FA7-3A48-99E7-1C4062609E3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6999" r="24524"/>
          <a:stretch/>
        </p:blipFill>
        <p:spPr>
          <a:xfrm>
            <a:off x="21431" y="35724"/>
            <a:ext cx="5536997" cy="6379029"/>
          </a:xfrm>
          <a:prstGeom prst="rect">
            <a:avLst/>
          </a:prstGeom>
        </p:spPr>
      </p:pic>
    </p:spTree>
    <p:extLst>
      <p:ext uri="{BB962C8B-B14F-4D97-AF65-F5344CB8AC3E}">
        <p14:creationId xmlns:p14="http://schemas.microsoft.com/office/powerpoint/2010/main" val="3650636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9EB1-F69B-4851-A7CD-F58B1E7F39B1}"/>
              </a:ext>
            </a:extLst>
          </p:cNvPr>
          <p:cNvSpPr>
            <a:spLocks noGrp="1"/>
          </p:cNvSpPr>
          <p:nvPr>
            <p:ph type="title"/>
          </p:nvPr>
        </p:nvSpPr>
        <p:spPr/>
        <p:txBody>
          <a:bodyPr/>
          <a:lstStyle/>
          <a:p>
            <a:r>
              <a:rPr lang="en-US"/>
              <a:t>Join Us in the Age-Friendly Health Systems Movement</a:t>
            </a:r>
          </a:p>
        </p:txBody>
      </p:sp>
      <p:sp>
        <p:nvSpPr>
          <p:cNvPr id="3" name="Content Placeholder 2">
            <a:extLst>
              <a:ext uri="{FF2B5EF4-FFF2-40B4-BE49-F238E27FC236}">
                <a16:creationId xmlns:a16="http://schemas.microsoft.com/office/drawing/2014/main" id="{32FFEECA-4546-41EE-9D08-809AA730C5E2}"/>
              </a:ext>
            </a:extLst>
          </p:cNvPr>
          <p:cNvSpPr>
            <a:spLocks noGrp="1"/>
          </p:cNvSpPr>
          <p:nvPr>
            <p:ph sz="quarter" idx="10"/>
          </p:nvPr>
        </p:nvSpPr>
        <p:spPr/>
        <p:txBody>
          <a:bodyPr/>
          <a:lstStyle/>
          <a:p>
            <a:pPr marL="0" indent="0">
              <a:spcBef>
                <a:spcPts val="300"/>
              </a:spcBef>
              <a:spcAft>
                <a:spcPts val="600"/>
              </a:spcAft>
              <a:buNone/>
            </a:pPr>
            <a:r>
              <a:rPr lang="en-US" sz="2800"/>
              <a:t>Visit </a:t>
            </a:r>
            <a:r>
              <a:rPr lang="en-US" sz="2800">
                <a:solidFill>
                  <a:srgbClr val="0070C0"/>
                </a:solidFill>
                <a:hlinkClick r:id="rId2">
                  <a:extLst>
                    <a:ext uri="{A12FA001-AC4F-418D-AE19-62706E023703}">
                      <ahyp:hlinkClr xmlns:ahyp="http://schemas.microsoft.com/office/drawing/2018/hyperlinkcolor" val="tx"/>
                    </a:ext>
                  </a:extLst>
                </a:hlinkClick>
              </a:rPr>
              <a:t>www.ihi.org/AgeFriendly</a:t>
            </a:r>
            <a:r>
              <a:rPr lang="en-US" sz="2800">
                <a:solidFill>
                  <a:srgbClr val="0070C0"/>
                </a:solidFill>
              </a:rPr>
              <a:t> </a:t>
            </a:r>
            <a:r>
              <a:rPr lang="en-US" sz="2800"/>
              <a:t>to:</a:t>
            </a:r>
          </a:p>
          <a:p>
            <a:pPr marL="571500" lvl="1" indent="-228600">
              <a:spcBef>
                <a:spcPts val="300"/>
              </a:spcBef>
              <a:spcAft>
                <a:spcPts val="1800"/>
              </a:spcAft>
              <a:buFont typeface="Arial" panose="020B0604020202020204" pitchFamily="34" charset="0"/>
              <a:buChar char="•"/>
            </a:pPr>
            <a:r>
              <a:rPr lang="en-US" sz="2600"/>
              <a:t>Join an Action Community </a:t>
            </a:r>
          </a:p>
          <a:p>
            <a:pPr marL="571500" lvl="1" indent="-228600">
              <a:spcBef>
                <a:spcPts val="300"/>
              </a:spcBef>
              <a:spcAft>
                <a:spcPts val="1800"/>
              </a:spcAft>
              <a:buFont typeface="Arial" panose="020B0604020202020204" pitchFamily="34" charset="0"/>
              <a:buChar char="•"/>
            </a:pPr>
            <a:r>
              <a:rPr lang="en-US" sz="2600"/>
              <a:t>Access resources including the </a:t>
            </a:r>
            <a:r>
              <a:rPr lang="en-US" sz="2600" b="1"/>
              <a:t>Guide to Using the 4Ms in the Care of Older Adults</a:t>
            </a:r>
            <a:r>
              <a:rPr lang="en-US" sz="2600"/>
              <a:t> and the </a:t>
            </a:r>
            <a:r>
              <a:rPr lang="en-US" sz="2600" b="1"/>
              <a:t>Business Case for Becoming an Age-Friendly Health System</a:t>
            </a:r>
          </a:p>
          <a:p>
            <a:pPr marL="571500" lvl="1" indent="-228600">
              <a:spcBef>
                <a:spcPts val="300"/>
              </a:spcBef>
              <a:spcAft>
                <a:spcPts val="1800"/>
              </a:spcAft>
              <a:buFont typeface="Arial" panose="020B0604020202020204" pitchFamily="34" charset="0"/>
              <a:buChar char="•"/>
            </a:pPr>
            <a:r>
              <a:rPr lang="en-US" sz="2600"/>
              <a:t>Sign up for </a:t>
            </a:r>
            <a:r>
              <a:rPr lang="en-US" sz="2600" b="1"/>
              <a:t>Friends of Age-Friendly </a:t>
            </a:r>
            <a:r>
              <a:rPr lang="en-US" sz="2600"/>
              <a:t>quarterly update calls</a:t>
            </a:r>
          </a:p>
          <a:p>
            <a:endParaRPr lang="en-US"/>
          </a:p>
        </p:txBody>
      </p:sp>
      <p:pic>
        <p:nvPicPr>
          <p:cNvPr id="4" name="Picture 3" descr="A close up of a logo&#10;&#10;Description automatically generated">
            <a:extLst>
              <a:ext uri="{FF2B5EF4-FFF2-40B4-BE49-F238E27FC236}">
                <a16:creationId xmlns:a16="http://schemas.microsoft.com/office/drawing/2014/main" id="{1593C1E2-6D03-4249-8362-3FCB853BC7E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7632" y="5355444"/>
            <a:ext cx="2889081" cy="913085"/>
          </a:xfrm>
          <a:prstGeom prst="rect">
            <a:avLst/>
          </a:prstGeom>
        </p:spPr>
      </p:pic>
      <p:pic>
        <p:nvPicPr>
          <p:cNvPr id="5" name="Picture 4">
            <a:extLst>
              <a:ext uri="{FF2B5EF4-FFF2-40B4-BE49-F238E27FC236}">
                <a16:creationId xmlns:a16="http://schemas.microsoft.com/office/drawing/2014/main" id="{144FB5B1-D003-4B29-93D4-2542412FD998}"/>
              </a:ext>
            </a:extLst>
          </p:cNvPr>
          <p:cNvPicPr>
            <a:picLocks noChangeAspect="1"/>
          </p:cNvPicPr>
          <p:nvPr/>
        </p:nvPicPr>
        <p:blipFill>
          <a:blip r:embed="rId4"/>
          <a:stretch>
            <a:fillRect/>
          </a:stretch>
        </p:blipFill>
        <p:spPr>
          <a:xfrm>
            <a:off x="3668748" y="5525924"/>
            <a:ext cx="2128268" cy="703965"/>
          </a:xfrm>
          <a:prstGeom prst="rect">
            <a:avLst/>
          </a:prstGeom>
        </p:spPr>
      </p:pic>
    </p:spTree>
    <p:extLst>
      <p:ext uri="{BB962C8B-B14F-4D97-AF65-F5344CB8AC3E}">
        <p14:creationId xmlns:p14="http://schemas.microsoft.com/office/powerpoint/2010/main" val="288581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6368D1-551E-8D46-8381-03A99F05F1A7}"/>
              </a:ext>
            </a:extLst>
          </p:cNvPr>
          <p:cNvSpPr/>
          <p:nvPr/>
        </p:nvSpPr>
        <p:spPr>
          <a:xfrm>
            <a:off x="11974028" y="0"/>
            <a:ext cx="2163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 name="Picture 3">
            <a:extLst>
              <a:ext uri="{FF2B5EF4-FFF2-40B4-BE49-F238E27FC236}">
                <a16:creationId xmlns:a16="http://schemas.microsoft.com/office/drawing/2014/main" id="{BEC0F494-4953-FA48-BC35-564A6C60F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355" y="1165058"/>
            <a:ext cx="7026027" cy="2263942"/>
          </a:xfrm>
          <a:prstGeom prst="rect">
            <a:avLst/>
          </a:prstGeom>
        </p:spPr>
      </p:pic>
      <p:sp>
        <p:nvSpPr>
          <p:cNvPr id="5" name="TextBox 4">
            <a:extLst>
              <a:ext uri="{FF2B5EF4-FFF2-40B4-BE49-F238E27FC236}">
                <a16:creationId xmlns:a16="http://schemas.microsoft.com/office/drawing/2014/main" id="{112461AC-068A-CA43-9479-6446095CA779}"/>
              </a:ext>
            </a:extLst>
          </p:cNvPr>
          <p:cNvSpPr txBox="1"/>
          <p:nvPr/>
        </p:nvSpPr>
        <p:spPr>
          <a:xfrm>
            <a:off x="3821920" y="6104492"/>
            <a:ext cx="7352368" cy="645882"/>
          </a:xfrm>
          <a:prstGeom prst="rect">
            <a:avLst/>
          </a:prstGeom>
          <a:noFill/>
          <a:ln>
            <a:noFill/>
          </a:ln>
        </p:spPr>
        <p:txBody>
          <a:bodyPr wrap="square" lIns="114300" tIns="114300" rIns="114300" bIns="114300" rtlCol="0" anchor="ctr" anchorCtr="1">
            <a:spAutoFit/>
          </a:bodyPr>
          <a:lstStyle/>
          <a:p>
            <a:pPr algn="ctr">
              <a:lnSpc>
                <a:spcPct val="200000"/>
              </a:lnSpc>
            </a:pPr>
            <a:r>
              <a:rPr lang="en-US" sz="1600" spc="400">
                <a:solidFill>
                  <a:schemeClr val="accent1"/>
                </a:solidFill>
                <a:latin typeface="Arial Narrow" panose="020B0604020202020204" pitchFamily="34" charset="0"/>
                <a:cs typeface="Arial Narrow" panose="020B0604020202020204" pitchFamily="34" charset="0"/>
              </a:rPr>
              <a:t>DEDICATED TO IMPROVING THE CARE OF OLDER ADULTS</a:t>
            </a:r>
          </a:p>
        </p:txBody>
      </p:sp>
      <p:sp>
        <p:nvSpPr>
          <p:cNvPr id="2" name="Content Placeholder 3">
            <a:extLst>
              <a:ext uri="{FF2B5EF4-FFF2-40B4-BE49-F238E27FC236}">
                <a16:creationId xmlns:a16="http://schemas.microsoft.com/office/drawing/2014/main" id="{7C12F1BB-5377-422A-8B8F-F4AB895ADCBD}"/>
              </a:ext>
            </a:extLst>
          </p:cNvPr>
          <p:cNvSpPr txBox="1">
            <a:spLocks/>
          </p:cNvSpPr>
          <p:nvPr/>
        </p:nvSpPr>
        <p:spPr>
          <a:xfrm>
            <a:off x="1719612" y="3840533"/>
            <a:ext cx="5253944" cy="20554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nSpc>
                <a:spcPct val="100000"/>
              </a:lnSpc>
              <a:spcBef>
                <a:spcPts val="600"/>
              </a:spcBef>
              <a:spcAft>
                <a:spcPts val="600"/>
              </a:spcAft>
              <a:buNone/>
            </a:pPr>
            <a:r>
              <a:rPr lang="en-US" sz="3000"/>
              <a:t>Thank you!</a:t>
            </a:r>
          </a:p>
          <a:p>
            <a:pPr marL="228600" lvl="1" indent="0">
              <a:lnSpc>
                <a:spcPct val="100000"/>
              </a:lnSpc>
              <a:spcBef>
                <a:spcPts val="600"/>
              </a:spcBef>
              <a:spcAft>
                <a:spcPts val="1200"/>
              </a:spcAft>
              <a:buNone/>
            </a:pPr>
            <a:r>
              <a:rPr lang="en-US" sz="2300">
                <a:hlinkClick r:id="rId4"/>
              </a:rPr>
              <a:t>Terry.Fulmer@johnahartford.org</a:t>
            </a:r>
            <a:r>
              <a:rPr lang="en-US" sz="2300"/>
              <a:t> </a:t>
            </a:r>
          </a:p>
          <a:p>
            <a:pPr marL="228600" lvl="1" indent="0">
              <a:lnSpc>
                <a:spcPct val="100000"/>
              </a:lnSpc>
              <a:spcBef>
                <a:spcPts val="600"/>
              </a:spcBef>
              <a:spcAft>
                <a:spcPts val="600"/>
              </a:spcAft>
              <a:buNone/>
            </a:pPr>
            <a:r>
              <a:rPr lang="en-US" sz="3000"/>
              <a:t>www.johnahartford.org</a:t>
            </a:r>
          </a:p>
        </p:txBody>
      </p:sp>
      <p:pic>
        <p:nvPicPr>
          <p:cNvPr id="7" name="Picture 6" descr="A person standing posing for the camera&#10;&#10;Description automatically generated">
            <a:extLst>
              <a:ext uri="{FF2B5EF4-FFF2-40B4-BE49-F238E27FC236}">
                <a16:creationId xmlns:a16="http://schemas.microsoft.com/office/drawing/2014/main" id="{EBFFD9D7-51B9-4953-B8EF-293951080F67}"/>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b="18437"/>
          <a:stretch/>
        </p:blipFill>
        <p:spPr>
          <a:xfrm>
            <a:off x="7087715" y="3429000"/>
            <a:ext cx="4032816" cy="2466975"/>
          </a:xfrm>
          <a:prstGeom prst="rect">
            <a:avLst/>
          </a:prstGeom>
        </p:spPr>
      </p:pic>
    </p:spTree>
    <p:extLst>
      <p:ext uri="{BB962C8B-B14F-4D97-AF65-F5344CB8AC3E}">
        <p14:creationId xmlns:p14="http://schemas.microsoft.com/office/powerpoint/2010/main" val="110691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B7A39F-14D2-0141-B7D7-6179E6ABA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876" y="1980832"/>
            <a:ext cx="4511118" cy="4270066"/>
          </a:xfrm>
          <a:prstGeom prst="rect">
            <a:avLst/>
          </a:prstGeom>
        </p:spPr>
      </p:pic>
      <p:sp>
        <p:nvSpPr>
          <p:cNvPr id="2" name="Title 1">
            <a:extLst>
              <a:ext uri="{FF2B5EF4-FFF2-40B4-BE49-F238E27FC236}">
                <a16:creationId xmlns:a16="http://schemas.microsoft.com/office/drawing/2014/main" id="{76757DAE-C79C-DD44-BDDD-B1C1FD98443F}"/>
              </a:ext>
            </a:extLst>
          </p:cNvPr>
          <p:cNvSpPr>
            <a:spLocks noGrp="1"/>
          </p:cNvSpPr>
          <p:nvPr>
            <p:ph type="title"/>
          </p:nvPr>
        </p:nvSpPr>
        <p:spPr>
          <a:xfrm>
            <a:off x="779666" y="365126"/>
            <a:ext cx="8049552" cy="1325563"/>
          </a:xfrm>
        </p:spPr>
        <p:txBody>
          <a:bodyPr/>
          <a:lstStyle/>
          <a:p>
            <a:r>
              <a:rPr lang="en-US"/>
              <a:t>Mission &amp; Priorities</a:t>
            </a:r>
          </a:p>
        </p:txBody>
      </p:sp>
      <p:sp>
        <p:nvSpPr>
          <p:cNvPr id="7" name="Content Placeholder 6">
            <a:extLst>
              <a:ext uri="{FF2B5EF4-FFF2-40B4-BE49-F238E27FC236}">
                <a16:creationId xmlns:a16="http://schemas.microsoft.com/office/drawing/2014/main" id="{F08D345D-E1D1-CC47-AF87-9FD135EFAA1F}"/>
              </a:ext>
            </a:extLst>
          </p:cNvPr>
          <p:cNvSpPr>
            <a:spLocks noGrp="1"/>
          </p:cNvSpPr>
          <p:nvPr>
            <p:ph sz="quarter" idx="10"/>
          </p:nvPr>
        </p:nvSpPr>
        <p:spPr>
          <a:xfrm>
            <a:off x="712033" y="1517754"/>
            <a:ext cx="10752768" cy="463078"/>
          </a:xfrm>
        </p:spPr>
        <p:txBody>
          <a:bodyPr>
            <a:normAutofit/>
          </a:bodyPr>
          <a:lstStyle/>
          <a:p>
            <a:pPr marL="0" indent="0" algn="ctr">
              <a:buNone/>
            </a:pPr>
            <a:r>
              <a:rPr lang="en-US" sz="1800" b="0" spc="400"/>
              <a:t>DEDICATED TO IMPROVING THE CARE OF OLDER ADULTS</a:t>
            </a:r>
          </a:p>
        </p:txBody>
      </p:sp>
      <p:sp>
        <p:nvSpPr>
          <p:cNvPr id="9" name="Content Placeholder 6">
            <a:extLst>
              <a:ext uri="{FF2B5EF4-FFF2-40B4-BE49-F238E27FC236}">
                <a16:creationId xmlns:a16="http://schemas.microsoft.com/office/drawing/2014/main" id="{38B09F01-BCC4-4147-B596-E5E85B5FBC04}"/>
              </a:ext>
            </a:extLst>
          </p:cNvPr>
          <p:cNvSpPr txBox="1">
            <a:spLocks/>
          </p:cNvSpPr>
          <p:nvPr/>
        </p:nvSpPr>
        <p:spPr>
          <a:xfrm>
            <a:off x="1387688" y="3006177"/>
            <a:ext cx="2608383" cy="483745"/>
          </a:xfrm>
          <a:prstGeom prst="rect">
            <a:avLst/>
          </a:prstGeom>
        </p:spPr>
        <p:txBody>
          <a:bodyPr vert="horz" lIns="182843" tIns="91422" rIns="182843" bIns="91422" rtlCol="0">
            <a:normAutofit/>
          </a:bodyPr>
          <a:lstStyle>
            <a:lvl1pPr marL="342900" indent="-342900" algn="l" defTabSz="914217" rtl="0" eaLnBrk="1" latinLnBrk="0" hangingPunct="1">
              <a:lnSpc>
                <a:spcPct val="90000"/>
              </a:lnSpc>
              <a:spcBef>
                <a:spcPts val="1000"/>
              </a:spcBef>
              <a:buFont typeface="Arial" panose="020B0604020202020204" pitchFamily="34" charset="0"/>
              <a:buChar char="•"/>
              <a:defRPr lang="en-US" sz="2400" b="1"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9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9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PRIORITY AREAS</a:t>
            </a:r>
          </a:p>
        </p:txBody>
      </p:sp>
      <p:sp>
        <p:nvSpPr>
          <p:cNvPr id="10" name="Content Placeholder 6">
            <a:extLst>
              <a:ext uri="{FF2B5EF4-FFF2-40B4-BE49-F238E27FC236}">
                <a16:creationId xmlns:a16="http://schemas.microsoft.com/office/drawing/2014/main" id="{B60F27A1-139D-1842-9EC1-1F6EAA5F3500}"/>
              </a:ext>
            </a:extLst>
          </p:cNvPr>
          <p:cNvSpPr txBox="1">
            <a:spLocks/>
          </p:cNvSpPr>
          <p:nvPr/>
        </p:nvSpPr>
        <p:spPr>
          <a:xfrm>
            <a:off x="4886793" y="2697161"/>
            <a:ext cx="2398427" cy="1012905"/>
          </a:xfrm>
          <a:prstGeom prst="rect">
            <a:avLst/>
          </a:prstGeom>
        </p:spPr>
        <p:txBody>
          <a:bodyPr vert="horz" lIns="182843" tIns="91422" rIns="182843" bIns="91422" rtlCol="0">
            <a:noAutofit/>
          </a:bodyPr>
          <a:lstStyle>
            <a:lvl1pPr marL="342900" indent="-342900" algn="l" defTabSz="914217" rtl="0" eaLnBrk="1" latinLnBrk="0" hangingPunct="1">
              <a:lnSpc>
                <a:spcPct val="90000"/>
              </a:lnSpc>
              <a:spcBef>
                <a:spcPts val="1000"/>
              </a:spcBef>
              <a:buFont typeface="Arial" panose="020B0604020202020204" pitchFamily="34" charset="0"/>
              <a:buChar char="•"/>
              <a:defRPr lang="en-US" sz="2400" b="1"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9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9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800" b="0"/>
              <a:t>Age-Friendly</a:t>
            </a:r>
            <a:br>
              <a:rPr lang="en-US" sz="1800" b="0"/>
            </a:br>
            <a:r>
              <a:rPr lang="en-US" sz="1800" b="0"/>
              <a:t>Health </a:t>
            </a:r>
            <a:br>
              <a:rPr lang="en-US" sz="1800" b="0"/>
            </a:br>
            <a:r>
              <a:rPr lang="en-US" sz="1800" b="0"/>
              <a:t>Systems</a:t>
            </a:r>
          </a:p>
        </p:txBody>
      </p:sp>
      <p:sp>
        <p:nvSpPr>
          <p:cNvPr id="12" name="Content Placeholder 6">
            <a:extLst>
              <a:ext uri="{FF2B5EF4-FFF2-40B4-BE49-F238E27FC236}">
                <a16:creationId xmlns:a16="http://schemas.microsoft.com/office/drawing/2014/main" id="{3E3B0BB3-8869-8D49-B1FC-7BD5C18D14DE}"/>
              </a:ext>
            </a:extLst>
          </p:cNvPr>
          <p:cNvSpPr txBox="1">
            <a:spLocks/>
          </p:cNvSpPr>
          <p:nvPr/>
        </p:nvSpPr>
        <p:spPr>
          <a:xfrm>
            <a:off x="3928615" y="4510971"/>
            <a:ext cx="2171904" cy="720596"/>
          </a:xfrm>
          <a:prstGeom prst="rect">
            <a:avLst/>
          </a:prstGeom>
        </p:spPr>
        <p:txBody>
          <a:bodyPr vert="horz" lIns="182843" tIns="91422" rIns="182843" bIns="91422" rtlCol="0">
            <a:noAutofit/>
          </a:bodyPr>
          <a:lstStyle>
            <a:lvl1pPr marL="342900" indent="-342900" algn="l" defTabSz="914217" rtl="0" eaLnBrk="1" latinLnBrk="0" hangingPunct="1">
              <a:lnSpc>
                <a:spcPct val="90000"/>
              </a:lnSpc>
              <a:spcBef>
                <a:spcPts val="1000"/>
              </a:spcBef>
              <a:buFont typeface="Arial" panose="020B0604020202020204" pitchFamily="34" charset="0"/>
              <a:buChar char="•"/>
              <a:defRPr lang="en-US" sz="2400" b="1"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9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9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800" b="0"/>
              <a:t>Family</a:t>
            </a:r>
            <a:br>
              <a:rPr lang="en-US" sz="1800" b="0"/>
            </a:br>
            <a:r>
              <a:rPr lang="en-US" sz="1800" b="0"/>
              <a:t>Caregiving</a:t>
            </a:r>
          </a:p>
        </p:txBody>
      </p:sp>
      <p:sp>
        <p:nvSpPr>
          <p:cNvPr id="13" name="Content Placeholder 6">
            <a:extLst>
              <a:ext uri="{FF2B5EF4-FFF2-40B4-BE49-F238E27FC236}">
                <a16:creationId xmlns:a16="http://schemas.microsoft.com/office/drawing/2014/main" id="{3640656C-440E-1143-B59E-D834D914C320}"/>
              </a:ext>
            </a:extLst>
          </p:cNvPr>
          <p:cNvSpPr txBox="1">
            <a:spLocks/>
          </p:cNvSpPr>
          <p:nvPr/>
        </p:nvSpPr>
        <p:spPr>
          <a:xfrm>
            <a:off x="6100519" y="4389983"/>
            <a:ext cx="2140379" cy="1036456"/>
          </a:xfrm>
          <a:prstGeom prst="rect">
            <a:avLst/>
          </a:prstGeom>
        </p:spPr>
        <p:txBody>
          <a:bodyPr vert="horz" lIns="182843" tIns="91422" rIns="182843" bIns="91422" rtlCol="0">
            <a:noAutofit/>
          </a:bodyPr>
          <a:lstStyle>
            <a:lvl1pPr marL="342900" indent="-342900" algn="l" defTabSz="914217" rtl="0" eaLnBrk="1" latinLnBrk="0" hangingPunct="1">
              <a:lnSpc>
                <a:spcPct val="90000"/>
              </a:lnSpc>
              <a:spcBef>
                <a:spcPts val="1000"/>
              </a:spcBef>
              <a:buFont typeface="Arial" panose="020B0604020202020204" pitchFamily="34" charset="0"/>
              <a:buChar char="•"/>
              <a:defRPr lang="en-US" sz="2400" b="1"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9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9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9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800" b="0"/>
              <a:t>Serious Illness &amp; </a:t>
            </a:r>
            <a:br>
              <a:rPr lang="en-US" sz="1800" b="0"/>
            </a:br>
            <a:r>
              <a:rPr lang="en-US" sz="1800" b="0"/>
              <a:t>End of Life</a:t>
            </a:r>
          </a:p>
        </p:txBody>
      </p:sp>
    </p:spTree>
    <p:extLst>
      <p:ext uri="{BB962C8B-B14F-4D97-AF65-F5344CB8AC3E}">
        <p14:creationId xmlns:p14="http://schemas.microsoft.com/office/powerpoint/2010/main" val="297784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B6A03CC-AE85-4B04-856B-393222202D1D}"/>
              </a:ext>
            </a:extLst>
          </p:cNvPr>
          <p:cNvSpPr txBox="1">
            <a:spLocks/>
          </p:cNvSpPr>
          <p:nvPr/>
        </p:nvSpPr>
        <p:spPr>
          <a:xfrm>
            <a:off x="6503578" y="2010448"/>
            <a:ext cx="5688421" cy="3581829"/>
          </a:xfrm>
          <a:prstGeom prst="rect">
            <a:avLst/>
          </a:prstGeom>
          <a:solidFill>
            <a:schemeClr val="bg1">
              <a:lumMod val="95000"/>
            </a:schemeClr>
          </a:solidFill>
          <a:effectLst>
            <a:innerShdw dist="215900">
              <a:schemeClr val="accent2"/>
            </a:innerShdw>
          </a:effectLst>
        </p:spPr>
        <p:txBody>
          <a:bodyPr vert="horz" lIns="182843" tIns="91422" rIns="182843" bIns="91422" rtlCol="0">
            <a:normAutofit/>
          </a:bodyPr>
          <a:lstStyle>
            <a:lvl1pPr marL="342900" indent="-342900" algn="l" defTabSz="914217" rtl="0" eaLnBrk="1" latinLnBrk="0" hangingPunct="1">
              <a:lnSpc>
                <a:spcPct val="100000"/>
              </a:lnSpc>
              <a:spcBef>
                <a:spcPts val="1000"/>
              </a:spcBef>
              <a:buFont typeface="Arial" panose="020B0604020202020204" pitchFamily="34" charset="0"/>
              <a:buChar char="•"/>
              <a:defRPr lang="en-US" sz="1400" b="0" i="0" kern="1200" spc="50" baseline="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10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10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icon to add picture</a:t>
            </a:r>
          </a:p>
        </p:txBody>
      </p:sp>
      <p:sp>
        <p:nvSpPr>
          <p:cNvPr id="2" name="Title 1">
            <a:extLst>
              <a:ext uri="{FF2B5EF4-FFF2-40B4-BE49-F238E27FC236}">
                <a16:creationId xmlns:a16="http://schemas.microsoft.com/office/drawing/2014/main" id="{18308E9A-0AB4-F840-8F05-FCA4ECF220E6}"/>
              </a:ext>
            </a:extLst>
          </p:cNvPr>
          <p:cNvSpPr>
            <a:spLocks noGrp="1"/>
          </p:cNvSpPr>
          <p:nvPr>
            <p:ph type="title"/>
          </p:nvPr>
        </p:nvSpPr>
        <p:spPr/>
        <p:txBody>
          <a:bodyPr>
            <a:normAutofit/>
          </a:bodyPr>
          <a:lstStyle/>
          <a:p>
            <a:r>
              <a:rPr lang="en" sz="4100">
                <a:solidFill>
                  <a:srgbClr val="000000"/>
                </a:solidFill>
              </a:rPr>
              <a:t>Age-Friendly Health Systems</a:t>
            </a:r>
            <a:endParaRPr lang="en-US" sz="4100"/>
          </a:p>
        </p:txBody>
      </p:sp>
      <p:sp>
        <p:nvSpPr>
          <p:cNvPr id="3" name="Content Placeholder 2">
            <a:extLst>
              <a:ext uri="{FF2B5EF4-FFF2-40B4-BE49-F238E27FC236}">
                <a16:creationId xmlns:a16="http://schemas.microsoft.com/office/drawing/2014/main" id="{6F153A07-EB90-254D-9C92-0CBE289E6849}"/>
              </a:ext>
            </a:extLst>
          </p:cNvPr>
          <p:cNvSpPr>
            <a:spLocks noGrp="1"/>
          </p:cNvSpPr>
          <p:nvPr>
            <p:ph sz="quarter" idx="10"/>
          </p:nvPr>
        </p:nvSpPr>
        <p:spPr>
          <a:xfrm>
            <a:off x="105153" y="2007010"/>
            <a:ext cx="6541077" cy="2981784"/>
          </a:xfrm>
        </p:spPr>
        <p:txBody>
          <a:bodyPr>
            <a:normAutofit/>
          </a:bodyPr>
          <a:lstStyle/>
          <a:p>
            <a:pPr marL="0" indent="0" algn="ctr">
              <a:buNone/>
            </a:pPr>
            <a:r>
              <a:rPr lang="en-US" sz="2300">
                <a:solidFill>
                  <a:schemeClr val="dk1"/>
                </a:solidFill>
              </a:rPr>
              <a:t>An </a:t>
            </a:r>
            <a:r>
              <a:rPr lang="en-US" sz="2300" b="0">
                <a:solidFill>
                  <a:schemeClr val="dk1"/>
                </a:solidFill>
              </a:rPr>
              <a:t>initiative of </a:t>
            </a:r>
            <a:br>
              <a:rPr lang="en-US" sz="2300" b="0">
                <a:solidFill>
                  <a:schemeClr val="dk1"/>
                </a:solidFill>
              </a:rPr>
            </a:br>
            <a:r>
              <a:rPr lang="en-US" sz="2300" b="1">
                <a:solidFill>
                  <a:schemeClr val="dk1"/>
                </a:solidFill>
              </a:rPr>
              <a:t>The John A. Hartford Foundation</a:t>
            </a:r>
            <a:r>
              <a:rPr lang="en-US" sz="2300" b="0">
                <a:solidFill>
                  <a:schemeClr val="dk1"/>
                </a:solidFill>
              </a:rPr>
              <a:t> and the </a:t>
            </a:r>
            <a:r>
              <a:rPr lang="en-US" sz="2300" b="1">
                <a:solidFill>
                  <a:schemeClr val="dk1"/>
                </a:solidFill>
              </a:rPr>
              <a:t>Institute for Healthcare Improvement</a:t>
            </a:r>
            <a:r>
              <a:rPr lang="en-US" sz="2300">
                <a:solidFill>
                  <a:schemeClr val="dk1"/>
                </a:solidFill>
              </a:rPr>
              <a:t>, </a:t>
            </a:r>
            <a:br>
              <a:rPr lang="en-US" sz="2300">
                <a:solidFill>
                  <a:schemeClr val="dk1"/>
                </a:solidFill>
              </a:rPr>
            </a:br>
            <a:r>
              <a:rPr lang="en-US" sz="2300" b="0">
                <a:solidFill>
                  <a:schemeClr val="dk1"/>
                </a:solidFill>
              </a:rPr>
              <a:t>in partnership with the </a:t>
            </a:r>
            <a:br>
              <a:rPr lang="en-US" sz="2300" b="0">
                <a:solidFill>
                  <a:schemeClr val="dk1"/>
                </a:solidFill>
              </a:rPr>
            </a:br>
            <a:r>
              <a:rPr lang="en-US" sz="2300" b="1">
                <a:solidFill>
                  <a:schemeClr val="dk1"/>
                </a:solidFill>
              </a:rPr>
              <a:t>American Hospital Association</a:t>
            </a:r>
            <a:r>
              <a:rPr lang="en-US" sz="2300">
                <a:solidFill>
                  <a:schemeClr val="dk1"/>
                </a:solidFill>
              </a:rPr>
              <a:t> </a:t>
            </a:r>
            <a:r>
              <a:rPr lang="en-US" sz="2300" b="0">
                <a:solidFill>
                  <a:schemeClr val="dk1"/>
                </a:solidFill>
              </a:rPr>
              <a:t>and the​ </a:t>
            </a:r>
            <a:br>
              <a:rPr lang="en-US" sz="2300" b="0">
                <a:solidFill>
                  <a:schemeClr val="dk1"/>
                </a:solidFill>
              </a:rPr>
            </a:br>
            <a:r>
              <a:rPr lang="en-US" sz="2300" b="1">
                <a:solidFill>
                  <a:schemeClr val="dk1"/>
                </a:solidFill>
              </a:rPr>
              <a:t>Catholic Health Association of the </a:t>
            </a:r>
            <a:br>
              <a:rPr lang="en-US" sz="2300" b="1">
                <a:solidFill>
                  <a:schemeClr val="dk1"/>
                </a:solidFill>
              </a:rPr>
            </a:br>
            <a:r>
              <a:rPr lang="en-US" sz="2300" b="1">
                <a:solidFill>
                  <a:schemeClr val="dk1"/>
                </a:solidFill>
              </a:rPr>
              <a:t>United States</a:t>
            </a:r>
          </a:p>
          <a:p>
            <a:pPr marL="0" indent="0">
              <a:buNone/>
            </a:pPr>
            <a:endParaRPr lang="en-US"/>
          </a:p>
        </p:txBody>
      </p:sp>
      <p:pic>
        <p:nvPicPr>
          <p:cNvPr id="6" name="Google Shape;149;p24">
            <a:extLst>
              <a:ext uri="{FF2B5EF4-FFF2-40B4-BE49-F238E27FC236}">
                <a16:creationId xmlns:a16="http://schemas.microsoft.com/office/drawing/2014/main" id="{D197C270-1325-403F-9F94-106DA38D5C99}"/>
              </a:ext>
            </a:extLst>
          </p:cNvPr>
          <p:cNvPicPr preferRelativeResize="0">
            <a:picLocks noGrp="1"/>
          </p:cNvPicPr>
          <p:nvPr>
            <p:ph sz="quarter" idx="11"/>
          </p:nvPr>
        </p:nvPicPr>
        <p:blipFill>
          <a:blip r:embed="rId3">
            <a:alphaModFix/>
          </a:blip>
          <a:stretch>
            <a:fillRect/>
          </a:stretch>
        </p:blipFill>
        <p:spPr>
          <a:xfrm>
            <a:off x="6503579" y="2010449"/>
            <a:ext cx="5501739" cy="3581829"/>
          </a:xfrm>
          <a:prstGeom prst="rect">
            <a:avLst/>
          </a:prstGeom>
          <a:noFill/>
          <a:ln>
            <a:noFill/>
          </a:ln>
        </p:spPr>
      </p:pic>
      <p:sp>
        <p:nvSpPr>
          <p:cNvPr id="8" name="Google Shape;150;p24">
            <a:extLst>
              <a:ext uri="{FF2B5EF4-FFF2-40B4-BE49-F238E27FC236}">
                <a16:creationId xmlns:a16="http://schemas.microsoft.com/office/drawing/2014/main" id="{E06620F5-D354-4186-9928-4046BDC787A6}"/>
              </a:ext>
            </a:extLst>
          </p:cNvPr>
          <p:cNvSpPr txBox="1"/>
          <p:nvPr/>
        </p:nvSpPr>
        <p:spPr>
          <a:xfrm>
            <a:off x="2352251" y="5632914"/>
            <a:ext cx="3045628" cy="30805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500" u="sng">
                <a:solidFill>
                  <a:srgbClr val="0070C0"/>
                </a:solidFill>
                <a:hlinkClick r:id="rId4">
                  <a:extLst>
                    <a:ext uri="{A12FA001-AC4F-418D-AE19-62706E023703}">
                      <ahyp:hlinkClr xmlns:ahyp="http://schemas.microsoft.com/office/drawing/2018/hyperlinkcolor" val="tx"/>
                    </a:ext>
                  </a:extLst>
                </a:hlinkClick>
              </a:rPr>
              <a:t>www.ihi.org/AgeFriendly</a:t>
            </a:r>
            <a:endParaRPr sz="1500" u="sng">
              <a:solidFill>
                <a:srgbClr val="0070C0"/>
              </a:solidFill>
            </a:endParaRPr>
          </a:p>
          <a:p>
            <a:pPr marL="0" lvl="0" indent="0" algn="l" rtl="0">
              <a:spcBef>
                <a:spcPts val="0"/>
              </a:spcBef>
              <a:spcAft>
                <a:spcPts val="0"/>
              </a:spcAft>
              <a:buNone/>
            </a:pPr>
            <a:endParaRPr sz="100">
              <a:solidFill>
                <a:srgbClr val="666666"/>
              </a:solidFill>
            </a:endParaRPr>
          </a:p>
        </p:txBody>
      </p:sp>
      <p:pic>
        <p:nvPicPr>
          <p:cNvPr id="9" name="Picture 8" descr="A picture containing text&#10;&#10;Description automatically generated">
            <a:extLst>
              <a:ext uri="{FF2B5EF4-FFF2-40B4-BE49-F238E27FC236}">
                <a16:creationId xmlns:a16="http://schemas.microsoft.com/office/drawing/2014/main" id="{695BFAC4-3613-48A7-BCA4-DDD0B715757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11749" y="4782315"/>
            <a:ext cx="3127886" cy="988559"/>
          </a:xfrm>
          <a:prstGeom prst="rect">
            <a:avLst/>
          </a:prstGeom>
        </p:spPr>
      </p:pic>
    </p:spTree>
    <p:extLst>
      <p:ext uri="{BB962C8B-B14F-4D97-AF65-F5344CB8AC3E}">
        <p14:creationId xmlns:p14="http://schemas.microsoft.com/office/powerpoint/2010/main" val="325204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8E9A-0AB4-F840-8F05-FCA4ECF220E6}"/>
              </a:ext>
            </a:extLst>
          </p:cNvPr>
          <p:cNvSpPr>
            <a:spLocks noGrp="1"/>
          </p:cNvSpPr>
          <p:nvPr>
            <p:ph type="title"/>
          </p:nvPr>
        </p:nvSpPr>
        <p:spPr/>
        <p:txBody>
          <a:bodyPr/>
          <a:lstStyle/>
          <a:p>
            <a:r>
              <a:rPr lang="en-US"/>
              <a:t>Why We Need Age-Friendly Care</a:t>
            </a:r>
          </a:p>
        </p:txBody>
      </p:sp>
      <p:sp>
        <p:nvSpPr>
          <p:cNvPr id="3" name="Content Placeholder 2">
            <a:extLst>
              <a:ext uri="{FF2B5EF4-FFF2-40B4-BE49-F238E27FC236}">
                <a16:creationId xmlns:a16="http://schemas.microsoft.com/office/drawing/2014/main" id="{6F153A07-EB90-254D-9C92-0CBE289E6849}"/>
              </a:ext>
            </a:extLst>
          </p:cNvPr>
          <p:cNvSpPr>
            <a:spLocks noGrp="1"/>
          </p:cNvSpPr>
          <p:nvPr>
            <p:ph sz="quarter" idx="10"/>
          </p:nvPr>
        </p:nvSpPr>
        <p:spPr>
          <a:xfrm>
            <a:off x="936002" y="2027503"/>
            <a:ext cx="6242639" cy="3379304"/>
          </a:xfrm>
        </p:spPr>
        <p:txBody>
          <a:bodyPr>
            <a:normAutofit/>
          </a:bodyPr>
          <a:lstStyle/>
          <a:p>
            <a:pPr marL="401638" indent="-401638"/>
            <a:r>
              <a:rPr lang="en-US" sz="2800" dirty="0">
                <a:latin typeface="+mn-lt"/>
              </a:rPr>
              <a:t>Demography </a:t>
            </a:r>
          </a:p>
          <a:p>
            <a:pPr marL="401638" indent="-401638"/>
            <a:r>
              <a:rPr lang="en-US" sz="2800" dirty="0">
                <a:latin typeface="+mn-lt"/>
              </a:rPr>
              <a:t>Complexity</a:t>
            </a:r>
          </a:p>
          <a:p>
            <a:pPr marL="401638" indent="-401638"/>
            <a:r>
              <a:rPr lang="en-US" sz="2800" dirty="0">
                <a:latin typeface="+mn-lt"/>
              </a:rPr>
              <a:t>Disproportionate harm</a:t>
            </a:r>
          </a:p>
          <a:p>
            <a:endParaRPr lang="en-US" sz="1800" dirty="0">
              <a:latin typeface="+mn-lt"/>
            </a:endParaRPr>
          </a:p>
          <a:p>
            <a:pPr marL="0" indent="0">
              <a:buNone/>
            </a:pPr>
            <a:r>
              <a:rPr lang="en-US" sz="2400" b="1" i="1" dirty="0">
                <a:latin typeface="+mn-lt"/>
              </a:rPr>
              <a:t>The growing number of older adults in our health systems requires a different approach to care.</a:t>
            </a:r>
            <a:endParaRPr lang="en-US" sz="2000" b="1" dirty="0">
              <a:latin typeface="+mn-lt"/>
            </a:endParaRPr>
          </a:p>
        </p:txBody>
      </p:sp>
      <p:pic>
        <p:nvPicPr>
          <p:cNvPr id="10" name="Picture Placeholder 9" descr="A picture containing person, person, outdoor, grass&#10;&#10;Description automatically generated">
            <a:extLst>
              <a:ext uri="{FF2B5EF4-FFF2-40B4-BE49-F238E27FC236}">
                <a16:creationId xmlns:a16="http://schemas.microsoft.com/office/drawing/2014/main" id="{1CA7CE58-18D2-4542-828A-6D1699F1FB54}"/>
              </a:ext>
            </a:extLst>
          </p:cNvPr>
          <p:cNvPicPr>
            <a:picLocks noChangeAspect="1"/>
          </p:cNvPicPr>
          <p:nvPr/>
        </p:nvPicPr>
        <p:blipFill>
          <a:blip r:embed="rId3" cstate="email">
            <a:extLst>
              <a:ext uri="{28A0092B-C50C-407E-A947-70E740481C1C}">
                <a14:useLocalDpi xmlns:a14="http://schemas.microsoft.com/office/drawing/2010/main" val="0"/>
              </a:ext>
            </a:extLst>
          </a:blip>
          <a:srcRect l="27356" r="27356"/>
          <a:stretch>
            <a:fillRect/>
          </a:stretch>
        </p:blipFill>
        <p:spPr>
          <a:xfrm>
            <a:off x="7693772" y="1828801"/>
            <a:ext cx="4280257" cy="4052454"/>
          </a:xfrm>
          <a:prstGeom prst="rect">
            <a:avLst/>
          </a:prstGeom>
        </p:spPr>
      </p:pic>
      <p:sp>
        <p:nvSpPr>
          <p:cNvPr id="12" name="Rectangle 11">
            <a:extLst>
              <a:ext uri="{FF2B5EF4-FFF2-40B4-BE49-F238E27FC236}">
                <a16:creationId xmlns:a16="http://schemas.microsoft.com/office/drawing/2014/main" id="{B521D893-E1C0-486D-A94D-BF0D19AA450A}"/>
              </a:ext>
            </a:extLst>
          </p:cNvPr>
          <p:cNvSpPr/>
          <p:nvPr/>
        </p:nvSpPr>
        <p:spPr>
          <a:xfrm>
            <a:off x="11974027" y="1828800"/>
            <a:ext cx="216386" cy="40528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4" name="Picture 13" descr="A close up of a logo&#10;&#10;Description automatically generated">
            <a:extLst>
              <a:ext uri="{FF2B5EF4-FFF2-40B4-BE49-F238E27FC236}">
                <a16:creationId xmlns:a16="http://schemas.microsoft.com/office/drawing/2014/main" id="{0C5F0CE0-FE0E-4108-A90D-A25419705EE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9521" y="5780526"/>
            <a:ext cx="1819103" cy="574921"/>
          </a:xfrm>
          <a:prstGeom prst="rect">
            <a:avLst/>
          </a:prstGeom>
        </p:spPr>
      </p:pic>
    </p:spTree>
    <p:extLst>
      <p:ext uri="{BB962C8B-B14F-4D97-AF65-F5344CB8AC3E}">
        <p14:creationId xmlns:p14="http://schemas.microsoft.com/office/powerpoint/2010/main" val="211484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9A2112F-4E6E-405C-A0BD-7601D0620C74}"/>
              </a:ext>
            </a:extLst>
          </p:cNvPr>
          <p:cNvSpPr txBox="1">
            <a:spLocks/>
          </p:cNvSpPr>
          <p:nvPr/>
        </p:nvSpPr>
        <p:spPr>
          <a:xfrm>
            <a:off x="7033846" y="1851571"/>
            <a:ext cx="5158153" cy="3740707"/>
          </a:xfrm>
          <a:prstGeom prst="rect">
            <a:avLst/>
          </a:prstGeom>
          <a:solidFill>
            <a:schemeClr val="bg1">
              <a:lumMod val="95000"/>
            </a:schemeClr>
          </a:solidFill>
          <a:effectLst>
            <a:innerShdw dist="215900">
              <a:schemeClr val="accent2"/>
            </a:innerShdw>
          </a:effectLst>
        </p:spPr>
        <p:txBody>
          <a:bodyPr vert="horz" lIns="182843" tIns="91422" rIns="182843" bIns="91422" rtlCol="0">
            <a:normAutofit/>
          </a:bodyPr>
          <a:lstStyle>
            <a:lvl1pPr marL="342900" indent="-342900" algn="l" defTabSz="914217" rtl="0" eaLnBrk="1" latinLnBrk="0" hangingPunct="1">
              <a:lnSpc>
                <a:spcPct val="100000"/>
              </a:lnSpc>
              <a:spcBef>
                <a:spcPts val="1000"/>
              </a:spcBef>
              <a:buFont typeface="Arial" panose="020B0604020202020204" pitchFamily="34" charset="0"/>
              <a:buChar char="•"/>
              <a:defRPr lang="en-US" sz="1400" b="0" i="0" kern="1200" spc="50" baseline="0">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marL="914309" indent="-457200" algn="l" defTabSz="914217" rtl="0" eaLnBrk="1" latinLnBrk="0" hangingPunct="1">
              <a:lnSpc>
                <a:spcPct val="100000"/>
              </a:lnSpc>
              <a:spcBef>
                <a:spcPts val="500"/>
              </a:spcBef>
              <a:buFont typeface="+mj-lt"/>
              <a:buAutoNum type="arabicParenR"/>
              <a:defRPr lang="en-US" sz="20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2pPr>
            <a:lvl3pPr marL="1199967" indent="-285750" algn="l" defTabSz="914217" rtl="0" eaLnBrk="1" latinLnBrk="0" hangingPunct="1">
              <a:lnSpc>
                <a:spcPct val="100000"/>
              </a:lnSpc>
              <a:spcBef>
                <a:spcPts val="500"/>
              </a:spcBef>
              <a:buFont typeface="Arial" panose="020B0604020202020204" pitchFamily="34" charset="0"/>
              <a:buChar char="•"/>
              <a:defRPr lang="en-US" sz="18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3pPr>
            <a:lvl4pPr marL="1657076"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defRPr>
            </a:lvl4pPr>
            <a:lvl5pPr marL="2114184" indent="-285750" algn="l" defTabSz="914217" rtl="0" eaLnBrk="1" latinLnBrk="0" hangingPunct="1">
              <a:lnSpc>
                <a:spcPct val="100000"/>
              </a:lnSpc>
              <a:spcBef>
                <a:spcPts val="500"/>
              </a:spcBef>
              <a:buFont typeface="Arial" panose="020B0604020202020204" pitchFamily="34" charset="0"/>
              <a:buChar char="•"/>
              <a:defRPr lang="en-US" sz="1600" b="0" i="0" kern="1200" spc="50" baseline="0" dirty="0">
                <a:solidFill>
                  <a:schemeClr val="tx1"/>
                </a:solidFill>
                <a:effectLst/>
                <a:latin typeface="Arial" panose="020B0604020202020204" pitchFamily="34" charset="0"/>
                <a:ea typeface="Arial" panose="020B0604020202020204" pitchFamily="34" charset="0"/>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icon to add picture</a:t>
            </a:r>
          </a:p>
        </p:txBody>
      </p:sp>
      <p:sp>
        <p:nvSpPr>
          <p:cNvPr id="2" name="Title 1">
            <a:extLst>
              <a:ext uri="{FF2B5EF4-FFF2-40B4-BE49-F238E27FC236}">
                <a16:creationId xmlns:a16="http://schemas.microsoft.com/office/drawing/2014/main" id="{18308E9A-0AB4-F840-8F05-FCA4ECF220E6}"/>
              </a:ext>
            </a:extLst>
          </p:cNvPr>
          <p:cNvSpPr>
            <a:spLocks noGrp="1"/>
          </p:cNvSpPr>
          <p:nvPr>
            <p:ph type="title"/>
          </p:nvPr>
        </p:nvSpPr>
        <p:spPr/>
        <p:txBody>
          <a:bodyPr/>
          <a:lstStyle/>
          <a:p>
            <a:r>
              <a:rPr lang="en-US"/>
              <a:t>Age-Friendly</a:t>
            </a:r>
            <a:r>
              <a:rPr lang="en-US" b="1"/>
              <a:t> </a:t>
            </a:r>
            <a:r>
              <a:rPr lang="en-US"/>
              <a:t>Health Systems</a:t>
            </a:r>
          </a:p>
        </p:txBody>
      </p:sp>
      <p:sp>
        <p:nvSpPr>
          <p:cNvPr id="3" name="Content Placeholder 2">
            <a:extLst>
              <a:ext uri="{FF2B5EF4-FFF2-40B4-BE49-F238E27FC236}">
                <a16:creationId xmlns:a16="http://schemas.microsoft.com/office/drawing/2014/main" id="{6F153A07-EB90-254D-9C92-0CBE289E6849}"/>
              </a:ext>
            </a:extLst>
          </p:cNvPr>
          <p:cNvSpPr>
            <a:spLocks noGrp="1"/>
          </p:cNvSpPr>
          <p:nvPr>
            <p:ph sz="quarter" idx="10"/>
          </p:nvPr>
        </p:nvSpPr>
        <p:spPr>
          <a:xfrm>
            <a:off x="779667" y="1828800"/>
            <a:ext cx="5603378" cy="4362450"/>
          </a:xfrm>
        </p:spPr>
        <p:txBody>
          <a:bodyPr/>
          <a:lstStyle/>
          <a:p>
            <a:pPr marL="95250" lvl="0" indent="0" defTabSz="914400">
              <a:lnSpc>
                <a:spcPct val="100000"/>
              </a:lnSpc>
              <a:spcBef>
                <a:spcPts val="800"/>
              </a:spcBef>
              <a:buSzPts val="2100"/>
              <a:buNone/>
            </a:pPr>
            <a:r>
              <a:rPr lang="en-US" sz="2800" kern="0" spc="0">
                <a:solidFill>
                  <a:srgbClr val="000000"/>
                </a:solidFill>
                <a:latin typeface="Arial"/>
                <a:cs typeface="Calibri"/>
                <a:sym typeface="Calibri"/>
              </a:rPr>
              <a:t>Our aim: </a:t>
            </a:r>
            <a:r>
              <a:rPr lang="en-US" sz="2800" b="0" kern="0" spc="0">
                <a:solidFill>
                  <a:srgbClr val="000000"/>
                </a:solidFill>
                <a:latin typeface="Arial"/>
                <a:cs typeface="Calibri"/>
                <a:sym typeface="Calibri"/>
              </a:rPr>
              <a:t>Build a </a:t>
            </a:r>
            <a:r>
              <a:rPr lang="en-US" sz="2800" b="1" kern="0" spc="0">
                <a:solidFill>
                  <a:srgbClr val="000000"/>
                </a:solidFill>
                <a:latin typeface="Arial"/>
                <a:cs typeface="Calibri"/>
                <a:sym typeface="Calibri"/>
              </a:rPr>
              <a:t>social movement</a:t>
            </a:r>
            <a:r>
              <a:rPr lang="en-US" sz="2800" b="0" kern="0" spc="0">
                <a:solidFill>
                  <a:srgbClr val="000000"/>
                </a:solidFill>
                <a:latin typeface="Arial"/>
                <a:cs typeface="Calibri"/>
                <a:sym typeface="Calibri"/>
              </a:rPr>
              <a:t> so </a:t>
            </a:r>
            <a:r>
              <a:rPr lang="en-US" sz="2800" i="1" kern="0" spc="0">
                <a:solidFill>
                  <a:srgbClr val="000000"/>
                </a:solidFill>
                <a:latin typeface="Arial"/>
                <a:cs typeface="Calibri"/>
                <a:sym typeface="Calibri"/>
              </a:rPr>
              <a:t>all care with older adults is</a:t>
            </a:r>
            <a:r>
              <a:rPr lang="en-US" sz="2800" b="0" kern="0" spc="0">
                <a:solidFill>
                  <a:srgbClr val="000000"/>
                </a:solidFill>
                <a:latin typeface="Arial"/>
                <a:cs typeface="Calibri"/>
                <a:sym typeface="Calibri"/>
              </a:rPr>
              <a:t> </a:t>
            </a:r>
            <a:r>
              <a:rPr lang="en-US" sz="2800" i="1" kern="0" spc="0">
                <a:solidFill>
                  <a:srgbClr val="000000"/>
                </a:solidFill>
                <a:latin typeface="Arial"/>
                <a:cs typeface="Calibri"/>
                <a:sym typeface="Calibri"/>
              </a:rPr>
              <a:t>age-friendly care</a:t>
            </a:r>
            <a:r>
              <a:rPr lang="en-US" sz="2800" b="0" kern="0" spc="0">
                <a:solidFill>
                  <a:srgbClr val="000000"/>
                </a:solidFill>
                <a:latin typeface="Arial"/>
                <a:cs typeface="Calibri"/>
                <a:sym typeface="Calibri"/>
              </a:rPr>
              <a:t>: </a:t>
            </a:r>
          </a:p>
          <a:p>
            <a:pPr marL="461963" lvl="0" indent="-171450" defTabSz="914400">
              <a:lnSpc>
                <a:spcPct val="100000"/>
              </a:lnSpc>
              <a:spcBef>
                <a:spcPts val="800"/>
              </a:spcBef>
              <a:buSzPts val="2100"/>
            </a:pPr>
            <a:r>
              <a:rPr lang="en-US" b="0" kern="0" spc="0">
                <a:solidFill>
                  <a:srgbClr val="000000"/>
                </a:solidFill>
                <a:latin typeface="Arial"/>
                <a:cs typeface="Calibri"/>
                <a:sym typeface="Calibri"/>
              </a:rPr>
              <a:t>Guided by an essential set of evidence-based practices (</a:t>
            </a:r>
            <a:r>
              <a:rPr lang="en-US" b="1" kern="0" spc="0">
                <a:solidFill>
                  <a:srgbClr val="000000"/>
                </a:solidFill>
                <a:latin typeface="Arial"/>
                <a:cs typeface="Calibri"/>
                <a:sym typeface="Calibri"/>
              </a:rPr>
              <a:t>4Ms</a:t>
            </a:r>
            <a:r>
              <a:rPr lang="en-US" b="0" kern="0" spc="0">
                <a:solidFill>
                  <a:srgbClr val="000000"/>
                </a:solidFill>
                <a:latin typeface="Arial"/>
                <a:cs typeface="Calibri"/>
                <a:sym typeface="Calibri"/>
              </a:rPr>
              <a:t>)</a:t>
            </a:r>
          </a:p>
          <a:p>
            <a:pPr marL="461963" lvl="0" indent="-171450" defTabSz="914400">
              <a:lnSpc>
                <a:spcPct val="100000"/>
              </a:lnSpc>
              <a:spcBef>
                <a:spcPts val="800"/>
              </a:spcBef>
              <a:buSzPts val="2100"/>
            </a:pPr>
            <a:r>
              <a:rPr lang="en-US" b="0" kern="0" spc="0">
                <a:solidFill>
                  <a:srgbClr val="000000"/>
                </a:solidFill>
                <a:latin typeface="Arial"/>
                <a:cs typeface="Calibri"/>
                <a:sym typeface="Calibri"/>
              </a:rPr>
              <a:t>Causes no harms</a:t>
            </a:r>
          </a:p>
          <a:p>
            <a:pPr marL="461963" lvl="0" indent="-171450" defTabSz="914400">
              <a:lnSpc>
                <a:spcPct val="100000"/>
              </a:lnSpc>
              <a:spcBef>
                <a:spcPts val="800"/>
              </a:spcBef>
              <a:buSzPts val="2100"/>
            </a:pPr>
            <a:r>
              <a:rPr lang="en-US" b="0" kern="0" spc="0">
                <a:solidFill>
                  <a:srgbClr val="000000"/>
                </a:solidFill>
                <a:latin typeface="Arial"/>
                <a:cs typeface="Calibri"/>
                <a:sym typeface="Calibri"/>
              </a:rPr>
              <a:t>Is consistent with What Matters to the older adult and their family</a:t>
            </a:r>
          </a:p>
          <a:p>
            <a:pPr marL="0" indent="0">
              <a:buNone/>
            </a:pPr>
            <a:endParaRPr lang="en-US"/>
          </a:p>
        </p:txBody>
      </p:sp>
      <p:pic>
        <p:nvPicPr>
          <p:cNvPr id="5" name="Content Placeholder 4" descr="Two people standing in a garden&#10;&#10;Description automatically generated">
            <a:extLst>
              <a:ext uri="{FF2B5EF4-FFF2-40B4-BE49-F238E27FC236}">
                <a16:creationId xmlns:a16="http://schemas.microsoft.com/office/drawing/2014/main" id="{D35D17DF-2EF5-40DE-B138-CE13B9E160FE}"/>
              </a:ext>
            </a:extLst>
          </p:cNvPr>
          <p:cNvPicPr>
            <a:picLocks noGrp="1" noChangeAspect="1"/>
          </p:cNvPicPr>
          <p:nvPr>
            <p:ph sz="quarter" idx="11"/>
          </p:nvPr>
        </p:nvPicPr>
        <p:blipFill rotWithShape="1">
          <a:blip r:embed="rId3" cstate="email">
            <a:extLst>
              <a:ext uri="{28A0092B-C50C-407E-A947-70E740481C1C}">
                <a14:useLocalDpi xmlns:a14="http://schemas.microsoft.com/office/drawing/2010/main" val="0"/>
              </a:ext>
            </a:extLst>
          </a:blip>
          <a:srcRect l="9260"/>
          <a:stretch/>
        </p:blipFill>
        <p:spPr>
          <a:xfrm>
            <a:off x="6898412" y="1851571"/>
            <a:ext cx="5085949" cy="3740707"/>
          </a:xfrm>
          <a:prstGeom prst="rect">
            <a:avLst/>
          </a:prstGeom>
        </p:spPr>
      </p:pic>
      <p:sp>
        <p:nvSpPr>
          <p:cNvPr id="6" name="TextBox 5">
            <a:extLst>
              <a:ext uri="{FF2B5EF4-FFF2-40B4-BE49-F238E27FC236}">
                <a16:creationId xmlns:a16="http://schemas.microsoft.com/office/drawing/2014/main" id="{03D21DB8-A86C-4C46-BFF9-A694C48866DA}"/>
              </a:ext>
            </a:extLst>
          </p:cNvPr>
          <p:cNvSpPr txBox="1"/>
          <p:nvPr/>
        </p:nvSpPr>
        <p:spPr>
          <a:xfrm>
            <a:off x="5303520" y="5867696"/>
            <a:ext cx="54815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Fulmer, T., Mate, K. S., &amp; Berman, A. (2018). The age‐friendly health system imperative. </a:t>
            </a:r>
            <a:r>
              <a:rPr lang="en-US" sz="1200" i="1"/>
              <a:t>Journal of the American Geriatrics Society</a:t>
            </a:r>
            <a:r>
              <a:rPr lang="en-US" sz="1200"/>
              <a:t>, </a:t>
            </a:r>
            <a:r>
              <a:rPr lang="en-US" sz="1200" i="1"/>
              <a:t>66</a:t>
            </a:r>
            <a:r>
              <a:rPr lang="en-US" sz="1200"/>
              <a:t>(1), 22-24.</a:t>
            </a:r>
          </a:p>
        </p:txBody>
      </p:sp>
      <p:pic>
        <p:nvPicPr>
          <p:cNvPr id="11" name="Picture 10" descr="A close up of a logo&#10;&#10;Description automatically generated">
            <a:extLst>
              <a:ext uri="{FF2B5EF4-FFF2-40B4-BE49-F238E27FC236}">
                <a16:creationId xmlns:a16="http://schemas.microsoft.com/office/drawing/2014/main" id="{830CDAF5-D781-414D-9921-50AA226DA33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9521" y="5780526"/>
            <a:ext cx="1819103" cy="574921"/>
          </a:xfrm>
          <a:prstGeom prst="rect">
            <a:avLst/>
          </a:prstGeom>
        </p:spPr>
      </p:pic>
    </p:spTree>
    <p:extLst>
      <p:ext uri="{BB962C8B-B14F-4D97-AF65-F5344CB8AC3E}">
        <p14:creationId xmlns:p14="http://schemas.microsoft.com/office/powerpoint/2010/main" val="42821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8E9A-0AB4-F840-8F05-FCA4ECF220E6}"/>
              </a:ext>
            </a:extLst>
          </p:cNvPr>
          <p:cNvSpPr>
            <a:spLocks noGrp="1"/>
          </p:cNvSpPr>
          <p:nvPr>
            <p:ph type="title"/>
          </p:nvPr>
        </p:nvSpPr>
        <p:spPr/>
        <p:txBody>
          <a:bodyPr/>
          <a:lstStyle/>
          <a:p>
            <a:r>
              <a:rPr lang="en-US"/>
              <a:t>We Have a Know-Do Gap</a:t>
            </a:r>
          </a:p>
        </p:txBody>
      </p:sp>
      <p:sp>
        <p:nvSpPr>
          <p:cNvPr id="3" name="Content Placeholder 2">
            <a:extLst>
              <a:ext uri="{FF2B5EF4-FFF2-40B4-BE49-F238E27FC236}">
                <a16:creationId xmlns:a16="http://schemas.microsoft.com/office/drawing/2014/main" id="{6F153A07-EB90-254D-9C92-0CBE289E6849}"/>
              </a:ext>
            </a:extLst>
          </p:cNvPr>
          <p:cNvSpPr>
            <a:spLocks noGrp="1"/>
          </p:cNvSpPr>
          <p:nvPr>
            <p:ph sz="quarter" idx="10"/>
          </p:nvPr>
        </p:nvSpPr>
        <p:spPr>
          <a:xfrm>
            <a:off x="584358" y="1906132"/>
            <a:ext cx="5656644" cy="3524435"/>
          </a:xfrm>
        </p:spPr>
        <p:txBody>
          <a:bodyPr>
            <a:normAutofit/>
          </a:bodyPr>
          <a:lstStyle/>
          <a:p>
            <a:pPr marL="438150" defTabSz="914400">
              <a:spcBef>
                <a:spcPts val="800"/>
              </a:spcBef>
              <a:buSzPts val="2100"/>
            </a:pPr>
            <a:r>
              <a:rPr lang="en-US" sz="3200" b="0" kern="0" spc="0">
                <a:solidFill>
                  <a:srgbClr val="000000"/>
                </a:solidFill>
                <a:latin typeface="Arial"/>
                <a:cs typeface="Calibri"/>
                <a:sym typeface="Calibri"/>
              </a:rPr>
              <a:t>We have many evidence-based geriatrics models of care</a:t>
            </a:r>
          </a:p>
          <a:p>
            <a:pPr marL="438150" defTabSz="914400">
              <a:spcBef>
                <a:spcPts val="800"/>
              </a:spcBef>
              <a:buSzPts val="2100"/>
            </a:pPr>
            <a:r>
              <a:rPr lang="en-US" sz="3200" b="0" kern="0" spc="0">
                <a:solidFill>
                  <a:srgbClr val="000000"/>
                </a:solidFill>
                <a:latin typeface="Arial"/>
                <a:cs typeface="Calibri"/>
                <a:sym typeface="Calibri"/>
              </a:rPr>
              <a:t>Yet, most reach only a portion of those who could benefit</a:t>
            </a:r>
          </a:p>
        </p:txBody>
      </p:sp>
      <p:pic>
        <p:nvPicPr>
          <p:cNvPr id="9" name="Picture Placeholder 5">
            <a:extLst>
              <a:ext uri="{FF2B5EF4-FFF2-40B4-BE49-F238E27FC236}">
                <a16:creationId xmlns:a16="http://schemas.microsoft.com/office/drawing/2014/main" id="{7E5E0551-FFB8-406F-967F-F2DD2DB0A3D7}"/>
              </a:ext>
            </a:extLst>
          </p:cNvPr>
          <p:cNvPicPr>
            <a:picLocks noChangeAspect="1"/>
          </p:cNvPicPr>
          <p:nvPr/>
        </p:nvPicPr>
        <p:blipFill rotWithShape="1">
          <a:blip r:embed="rId3"/>
          <a:srcRect t="3324" b="3324"/>
          <a:stretch/>
        </p:blipFill>
        <p:spPr>
          <a:xfrm>
            <a:off x="6536775" y="1373234"/>
            <a:ext cx="4533680" cy="4590233"/>
          </a:xfrm>
          <a:prstGeom prst="rect">
            <a:avLst/>
          </a:prstGeom>
        </p:spPr>
      </p:pic>
      <p:pic>
        <p:nvPicPr>
          <p:cNvPr id="11" name="Picture 10" descr="A close up of a logo&#10;&#10;Description automatically generated">
            <a:extLst>
              <a:ext uri="{FF2B5EF4-FFF2-40B4-BE49-F238E27FC236}">
                <a16:creationId xmlns:a16="http://schemas.microsoft.com/office/drawing/2014/main" id="{D8F0A9B9-D9B8-4414-812F-37D1F9233D7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9521" y="5780526"/>
            <a:ext cx="1819103" cy="574921"/>
          </a:xfrm>
          <a:prstGeom prst="rect">
            <a:avLst/>
          </a:prstGeom>
        </p:spPr>
      </p:pic>
    </p:spTree>
    <p:extLst>
      <p:ext uri="{BB962C8B-B14F-4D97-AF65-F5344CB8AC3E}">
        <p14:creationId xmlns:p14="http://schemas.microsoft.com/office/powerpoint/2010/main" val="152448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Right 14">
            <a:extLst>
              <a:ext uri="{FF2B5EF4-FFF2-40B4-BE49-F238E27FC236}">
                <a16:creationId xmlns:a16="http://schemas.microsoft.com/office/drawing/2014/main" id="{A1DC2BD5-566A-431C-B23F-44019DF0C439}"/>
              </a:ext>
            </a:extLst>
          </p:cNvPr>
          <p:cNvSpPr/>
          <p:nvPr/>
        </p:nvSpPr>
        <p:spPr>
          <a:xfrm>
            <a:off x="1490951" y="1669905"/>
            <a:ext cx="9317181" cy="4010459"/>
          </a:xfrm>
          <a:prstGeom prst="rightArrow">
            <a:avLst/>
          </a:prstGeom>
          <a:solidFill>
            <a:srgbClr val="5B9BD5">
              <a:tint val="40000"/>
              <a:hueOff val="0"/>
              <a:satOff val="0"/>
              <a:lumOff val="0"/>
              <a:alphaOff val="0"/>
            </a:srgbClr>
          </a:solidFill>
          <a:ln>
            <a:noFill/>
          </a:ln>
          <a:effectLst/>
        </p:spPr>
      </p:sp>
      <p:sp>
        <p:nvSpPr>
          <p:cNvPr id="2" name="Title 1">
            <a:extLst>
              <a:ext uri="{FF2B5EF4-FFF2-40B4-BE49-F238E27FC236}">
                <a16:creationId xmlns:a16="http://schemas.microsoft.com/office/drawing/2014/main" id="{18308E9A-0AB4-F840-8F05-FCA4ECF220E6}"/>
              </a:ext>
            </a:extLst>
          </p:cNvPr>
          <p:cNvSpPr>
            <a:spLocks noGrp="1"/>
          </p:cNvSpPr>
          <p:nvPr>
            <p:ph type="title"/>
          </p:nvPr>
        </p:nvSpPr>
        <p:spPr/>
        <p:txBody>
          <a:bodyPr/>
          <a:lstStyle/>
          <a:p>
            <a:r>
              <a:rPr lang="en-US"/>
              <a:t>Selection of the Vital Few Elements of Age-Friendly Care</a:t>
            </a:r>
          </a:p>
        </p:txBody>
      </p:sp>
      <p:graphicFrame>
        <p:nvGraphicFramePr>
          <p:cNvPr id="5" name="Chart 4">
            <a:extLst>
              <a:ext uri="{FF2B5EF4-FFF2-40B4-BE49-F238E27FC236}">
                <a16:creationId xmlns:a16="http://schemas.microsoft.com/office/drawing/2014/main" id="{D283EA39-C34F-43E8-985F-CA52749273F0}"/>
              </a:ext>
            </a:extLst>
          </p:cNvPr>
          <p:cNvGraphicFramePr/>
          <p:nvPr/>
        </p:nvGraphicFramePr>
        <p:xfrm>
          <a:off x="4674433" y="2829343"/>
          <a:ext cx="5204916" cy="255933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C3504931-3458-4BFC-8610-BC4FCCB584FB}"/>
              </a:ext>
            </a:extLst>
          </p:cNvPr>
          <p:cNvGrpSpPr/>
          <p:nvPr/>
        </p:nvGrpSpPr>
        <p:grpSpPr>
          <a:xfrm>
            <a:off x="1676396" y="2970356"/>
            <a:ext cx="2502552" cy="1409561"/>
            <a:chOff x="182107" y="1325880"/>
            <a:chExt cx="2468880" cy="1767840"/>
          </a:xfrm>
        </p:grpSpPr>
        <p:sp>
          <p:nvSpPr>
            <p:cNvPr id="7" name="Rectangle: Rounded Corners 6">
              <a:extLst>
                <a:ext uri="{FF2B5EF4-FFF2-40B4-BE49-F238E27FC236}">
                  <a16:creationId xmlns:a16="http://schemas.microsoft.com/office/drawing/2014/main" id="{6A2FA3C3-8BE6-482D-BB76-3F6C2B5FBBE4}"/>
                </a:ext>
              </a:extLst>
            </p:cNvPr>
            <p:cNvSpPr/>
            <p:nvPr/>
          </p:nvSpPr>
          <p:spPr>
            <a:xfrm>
              <a:off x="182107" y="1325880"/>
              <a:ext cx="2468880" cy="1767840"/>
            </a:xfrm>
            <a:prstGeom prst="roundRect">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p:spPr>
        </p:sp>
        <p:sp>
          <p:nvSpPr>
            <p:cNvPr id="8" name="Rectangle: Rounded Corners 5">
              <a:extLst>
                <a:ext uri="{FF2B5EF4-FFF2-40B4-BE49-F238E27FC236}">
                  <a16:creationId xmlns:a16="http://schemas.microsoft.com/office/drawing/2014/main" id="{D30DF1D8-15C1-4338-B91F-BDDD5C00A93F}"/>
                </a:ext>
              </a:extLst>
            </p:cNvPr>
            <p:cNvSpPr txBox="1"/>
            <p:nvPr/>
          </p:nvSpPr>
          <p:spPr>
            <a:xfrm>
              <a:off x="275797" y="1370426"/>
              <a:ext cx="2296282" cy="1595242"/>
            </a:xfrm>
            <a:prstGeom prst="rect">
              <a:avLst/>
            </a:prstGeom>
            <a:noFill/>
            <a:ln>
              <a:noFill/>
            </a:ln>
            <a:effectLst/>
          </p:spPr>
          <p:txBody>
            <a:bodyPr spcFirstLastPara="0" vert="horz" wrap="square" lIns="38100" tIns="38100" rIns="38100" bIns="38100" numCol="1" spcCol="1270" anchor="ctr" anchorCtr="0">
              <a:noAutofit/>
            </a:bodyPr>
            <a:lstStyle/>
            <a:p>
              <a:pPr algn="ctr" defTabSz="444489">
                <a:lnSpc>
                  <a:spcPct val="90000"/>
                </a:lnSpc>
                <a:spcBef>
                  <a:spcPct val="0"/>
                </a:spcBef>
                <a:spcAft>
                  <a:spcPct val="35000"/>
                </a:spcAft>
                <a:defRPr/>
              </a:pPr>
              <a:r>
                <a:rPr lang="en-US" sz="1600" b="1">
                  <a:solidFill>
                    <a:prstClr val="white"/>
                  </a:solidFill>
                  <a:latin typeface="+mj-lt"/>
                </a:rPr>
                <a:t>90 discrete core features </a:t>
              </a:r>
              <a:r>
                <a:rPr lang="en-US" sz="1600">
                  <a:solidFill>
                    <a:prstClr val="white"/>
                  </a:solidFill>
                  <a:latin typeface="+mj-lt"/>
                </a:rPr>
                <a:t>identified by model experts in pre-work</a:t>
              </a:r>
            </a:p>
          </p:txBody>
        </p:sp>
      </p:grpSp>
      <p:grpSp>
        <p:nvGrpSpPr>
          <p:cNvPr id="9" name="Group 8">
            <a:extLst>
              <a:ext uri="{FF2B5EF4-FFF2-40B4-BE49-F238E27FC236}">
                <a16:creationId xmlns:a16="http://schemas.microsoft.com/office/drawing/2014/main" id="{87BD0F73-9A1C-4CEC-B9C0-8EF3F738DF9D}"/>
              </a:ext>
            </a:extLst>
          </p:cNvPr>
          <p:cNvGrpSpPr/>
          <p:nvPr/>
        </p:nvGrpSpPr>
        <p:grpSpPr>
          <a:xfrm>
            <a:off x="4537804" y="2937064"/>
            <a:ext cx="2502552" cy="1409561"/>
            <a:chOff x="2880361" y="1339457"/>
            <a:chExt cx="2468880" cy="1767840"/>
          </a:xfrm>
        </p:grpSpPr>
        <p:sp>
          <p:nvSpPr>
            <p:cNvPr id="10" name="Rectangle: Rounded Corners 9">
              <a:extLst>
                <a:ext uri="{FF2B5EF4-FFF2-40B4-BE49-F238E27FC236}">
                  <a16:creationId xmlns:a16="http://schemas.microsoft.com/office/drawing/2014/main" id="{841305CD-A00D-49F0-81C9-53BAEBF78B5E}"/>
                </a:ext>
              </a:extLst>
            </p:cNvPr>
            <p:cNvSpPr/>
            <p:nvPr/>
          </p:nvSpPr>
          <p:spPr>
            <a:xfrm>
              <a:off x="2880361" y="1339457"/>
              <a:ext cx="2468880" cy="1767840"/>
            </a:xfrm>
            <a:prstGeom prst="roundRect">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p:spPr>
        </p:sp>
        <p:sp>
          <p:nvSpPr>
            <p:cNvPr id="11" name="Rectangle: Rounded Corners 7">
              <a:extLst>
                <a:ext uri="{FF2B5EF4-FFF2-40B4-BE49-F238E27FC236}">
                  <a16:creationId xmlns:a16="http://schemas.microsoft.com/office/drawing/2014/main" id="{6893B97F-07A6-485C-8BC3-67D966C89F7C}"/>
                </a:ext>
              </a:extLst>
            </p:cNvPr>
            <p:cNvSpPr txBox="1"/>
            <p:nvPr/>
          </p:nvSpPr>
          <p:spPr>
            <a:xfrm>
              <a:off x="2966660" y="1425756"/>
              <a:ext cx="2296282" cy="1595242"/>
            </a:xfrm>
            <a:prstGeom prst="rect">
              <a:avLst/>
            </a:prstGeom>
            <a:noFill/>
            <a:ln>
              <a:noFill/>
            </a:ln>
            <a:effectLst/>
          </p:spPr>
          <p:txBody>
            <a:bodyPr spcFirstLastPara="0" vert="horz" wrap="square" lIns="38100" tIns="38100" rIns="38100" bIns="38100" numCol="1" spcCol="1270" anchor="ctr" anchorCtr="0">
              <a:noAutofit/>
            </a:bodyPr>
            <a:lstStyle/>
            <a:p>
              <a:pPr algn="ctr" defTabSz="444489">
                <a:lnSpc>
                  <a:spcPct val="90000"/>
                </a:lnSpc>
                <a:spcBef>
                  <a:spcPct val="0"/>
                </a:spcBef>
                <a:spcAft>
                  <a:spcPct val="35000"/>
                </a:spcAft>
                <a:defRPr/>
              </a:pPr>
              <a:r>
                <a:rPr lang="en-US" sz="1600">
                  <a:solidFill>
                    <a:prstClr val="white"/>
                  </a:solidFill>
                  <a:latin typeface="+mj-lt"/>
                  <a:cs typeface="Calibri" panose="020F0502020204030204" pitchFamily="34" charset="0"/>
                </a:rPr>
                <a:t>Redundant/similar concepts removed and </a:t>
              </a:r>
              <a:r>
                <a:rPr lang="en-US" sz="1600" b="1">
                  <a:solidFill>
                    <a:prstClr val="white"/>
                  </a:solidFill>
                  <a:latin typeface="+mj-lt"/>
                  <a:cs typeface="Calibri" panose="020F0502020204030204" pitchFamily="34" charset="0"/>
                </a:rPr>
                <a:t>13 core features </a:t>
              </a:r>
              <a:r>
                <a:rPr lang="en-US" sz="1600">
                  <a:solidFill>
                    <a:prstClr val="white"/>
                  </a:solidFill>
                  <a:latin typeface="+mj-lt"/>
                  <a:cs typeface="Calibri" panose="020F0502020204030204" pitchFamily="34" charset="0"/>
                </a:rPr>
                <a:t>synthesized by IHI team</a:t>
              </a:r>
            </a:p>
          </p:txBody>
        </p:sp>
      </p:grpSp>
      <p:grpSp>
        <p:nvGrpSpPr>
          <p:cNvPr id="12" name="Group 11">
            <a:extLst>
              <a:ext uri="{FF2B5EF4-FFF2-40B4-BE49-F238E27FC236}">
                <a16:creationId xmlns:a16="http://schemas.microsoft.com/office/drawing/2014/main" id="{0D6C5C54-0562-4AE8-ADC0-8F3F93F261FB}"/>
              </a:ext>
            </a:extLst>
          </p:cNvPr>
          <p:cNvGrpSpPr/>
          <p:nvPr/>
        </p:nvGrpSpPr>
        <p:grpSpPr>
          <a:xfrm>
            <a:off x="7380821" y="2937064"/>
            <a:ext cx="2502552" cy="1409561"/>
            <a:chOff x="5578615" y="1325880"/>
            <a:chExt cx="2468880" cy="1767840"/>
          </a:xfrm>
        </p:grpSpPr>
        <p:sp>
          <p:nvSpPr>
            <p:cNvPr id="13" name="Rectangle: Rounded Corners 12">
              <a:extLst>
                <a:ext uri="{FF2B5EF4-FFF2-40B4-BE49-F238E27FC236}">
                  <a16:creationId xmlns:a16="http://schemas.microsoft.com/office/drawing/2014/main" id="{0944CBBD-8A22-4BFE-8CCA-14D4A7F254C5}"/>
                </a:ext>
              </a:extLst>
            </p:cNvPr>
            <p:cNvSpPr/>
            <p:nvPr/>
          </p:nvSpPr>
          <p:spPr>
            <a:xfrm>
              <a:off x="5578615" y="1325880"/>
              <a:ext cx="2468880" cy="1767840"/>
            </a:xfrm>
            <a:prstGeom prst="roundRect">
              <a:avLst/>
            </a:prstGeom>
            <a:solidFill>
              <a:srgbClr val="4472C4">
                <a:lumMod val="75000"/>
              </a:srgbClr>
            </a:solidFill>
            <a:ln w="12700" cap="flat" cmpd="sng" algn="ctr">
              <a:solidFill>
                <a:sysClr val="window" lastClr="FFFFFF">
                  <a:hueOff val="0"/>
                  <a:satOff val="0"/>
                  <a:lumOff val="0"/>
                  <a:alphaOff val="0"/>
                </a:sysClr>
              </a:solidFill>
              <a:prstDash val="solid"/>
              <a:miter lim="800000"/>
            </a:ln>
            <a:effectLst/>
          </p:spPr>
        </p:sp>
        <p:sp>
          <p:nvSpPr>
            <p:cNvPr id="14" name="Rectangle: Rounded Corners 9">
              <a:extLst>
                <a:ext uri="{FF2B5EF4-FFF2-40B4-BE49-F238E27FC236}">
                  <a16:creationId xmlns:a16="http://schemas.microsoft.com/office/drawing/2014/main" id="{7307E0E3-52D3-4CCB-8A41-D76CB7891041}"/>
                </a:ext>
              </a:extLst>
            </p:cNvPr>
            <p:cNvSpPr txBox="1"/>
            <p:nvPr/>
          </p:nvSpPr>
          <p:spPr>
            <a:xfrm>
              <a:off x="5664913" y="1370426"/>
              <a:ext cx="2296282" cy="1595242"/>
            </a:xfrm>
            <a:prstGeom prst="rect">
              <a:avLst/>
            </a:prstGeom>
            <a:noFill/>
            <a:ln>
              <a:noFill/>
            </a:ln>
            <a:effectLst/>
          </p:spPr>
          <p:txBody>
            <a:bodyPr spcFirstLastPara="0" vert="horz" wrap="square" lIns="38100" tIns="38100" rIns="38100" bIns="38100" numCol="1" spcCol="1270" anchor="ctr" anchorCtr="0">
              <a:noAutofit/>
            </a:bodyPr>
            <a:lstStyle/>
            <a:p>
              <a:pPr algn="ctr" defTabSz="444489">
                <a:lnSpc>
                  <a:spcPct val="90000"/>
                </a:lnSpc>
                <a:spcBef>
                  <a:spcPct val="0"/>
                </a:spcBef>
                <a:spcAft>
                  <a:spcPct val="35000"/>
                </a:spcAft>
                <a:defRPr/>
              </a:pPr>
              <a:r>
                <a:rPr lang="en-US" sz="1600">
                  <a:solidFill>
                    <a:prstClr val="white"/>
                  </a:solidFill>
                  <a:latin typeface="+mj-lt"/>
                </a:rPr>
                <a:t>Expert Meeting – Selection of the “vital few” the </a:t>
              </a:r>
              <a:r>
                <a:rPr lang="en-US" sz="1600" b="1">
                  <a:solidFill>
                    <a:prstClr val="white"/>
                  </a:solidFill>
                  <a:latin typeface="+mj-lt"/>
                </a:rPr>
                <a:t>4Ms</a:t>
              </a:r>
            </a:p>
          </p:txBody>
        </p:sp>
      </p:grpSp>
      <p:pic>
        <p:nvPicPr>
          <p:cNvPr id="16" name="Picture 15" descr="A close up of a logo&#10;&#10;Description automatically generated">
            <a:extLst>
              <a:ext uri="{FF2B5EF4-FFF2-40B4-BE49-F238E27FC236}">
                <a16:creationId xmlns:a16="http://schemas.microsoft.com/office/drawing/2014/main" id="{50C6598B-02FB-4F44-824E-DFCE099A2D6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9521" y="5780526"/>
            <a:ext cx="1819103" cy="574921"/>
          </a:xfrm>
          <a:prstGeom prst="rect">
            <a:avLst/>
          </a:prstGeom>
        </p:spPr>
      </p:pic>
    </p:spTree>
    <p:extLst>
      <p:ext uri="{BB962C8B-B14F-4D97-AF65-F5344CB8AC3E}">
        <p14:creationId xmlns:p14="http://schemas.microsoft.com/office/powerpoint/2010/main" val="274423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8E2DCF8B-E80B-F74D-9C4F-3A21A8477B16}"/>
              </a:ext>
            </a:extLst>
          </p:cNvPr>
          <p:cNvPicPr>
            <a:picLocks noChangeAspect="1"/>
          </p:cNvPicPr>
          <p:nvPr/>
        </p:nvPicPr>
        <p:blipFill rotWithShape="1">
          <a:blip r:embed="rId2"/>
          <a:srcRect r="39586" b="4032"/>
          <a:stretch/>
        </p:blipFill>
        <p:spPr>
          <a:xfrm>
            <a:off x="1547956" y="1527064"/>
            <a:ext cx="4319386" cy="4362450"/>
          </a:xfrm>
          <a:prstGeom prst="rect">
            <a:avLst/>
          </a:prstGeom>
        </p:spPr>
      </p:pic>
      <p:pic>
        <p:nvPicPr>
          <p:cNvPr id="4" name="Content Placeholder 5">
            <a:extLst>
              <a:ext uri="{FF2B5EF4-FFF2-40B4-BE49-F238E27FC236}">
                <a16:creationId xmlns:a16="http://schemas.microsoft.com/office/drawing/2014/main" id="{EF0A1115-6699-144A-BF4C-25C2FB323D0D}"/>
              </a:ext>
            </a:extLst>
          </p:cNvPr>
          <p:cNvPicPr>
            <a:picLocks noChangeAspect="1"/>
          </p:cNvPicPr>
          <p:nvPr/>
        </p:nvPicPr>
        <p:blipFill rotWithShape="1">
          <a:blip r:embed="rId2"/>
          <a:srcRect l="60599" t="9544" b="14315"/>
          <a:stretch/>
        </p:blipFill>
        <p:spPr>
          <a:xfrm>
            <a:off x="6986144" y="1574413"/>
            <a:ext cx="3553519" cy="4366058"/>
          </a:xfrm>
          <a:prstGeom prst="rect">
            <a:avLst/>
          </a:prstGeom>
        </p:spPr>
      </p:pic>
      <p:sp>
        <p:nvSpPr>
          <p:cNvPr id="6" name="Title 6">
            <a:extLst>
              <a:ext uri="{FF2B5EF4-FFF2-40B4-BE49-F238E27FC236}">
                <a16:creationId xmlns:a16="http://schemas.microsoft.com/office/drawing/2014/main" id="{C301A5B2-5C23-40B4-9D68-A04B39150F62}"/>
              </a:ext>
            </a:extLst>
          </p:cNvPr>
          <p:cNvSpPr txBox="1">
            <a:spLocks/>
          </p:cNvSpPr>
          <p:nvPr/>
        </p:nvSpPr>
        <p:spPr>
          <a:xfrm>
            <a:off x="779666" y="365126"/>
            <a:ext cx="8049552" cy="1325563"/>
          </a:xfrm>
          <a:prstGeom prst="rect">
            <a:avLst/>
          </a:prstGeom>
        </p:spPr>
        <p:txBody>
          <a:bodyPr>
            <a:normAutofit fontScale="90000" lnSpcReduction="20000"/>
          </a:bodyPr>
          <a:lstStyle>
            <a:lvl1pPr algn="l" defTabSz="914217" rtl="0" eaLnBrk="1" latinLnBrk="0" hangingPunct="1">
              <a:lnSpc>
                <a:spcPct val="90000"/>
              </a:lnSpc>
              <a:spcBef>
                <a:spcPct val="0"/>
              </a:spcBef>
              <a:buNone/>
              <a:defRPr lang="en-US" sz="4000"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br>
              <a:rPr lang="en-US" dirty="0"/>
            </a:br>
            <a:r>
              <a:rPr lang="en-US" sz="4400" dirty="0"/>
              <a:t>The 4Ms Framework </a:t>
            </a:r>
            <a:br>
              <a:rPr lang="en-US" dirty="0"/>
            </a:br>
            <a:endParaRPr lang="en-US" dirty="0"/>
          </a:p>
        </p:txBody>
      </p:sp>
    </p:spTree>
    <p:extLst>
      <p:ext uri="{BB962C8B-B14F-4D97-AF65-F5344CB8AC3E}">
        <p14:creationId xmlns:p14="http://schemas.microsoft.com/office/powerpoint/2010/main" val="921244894"/>
      </p:ext>
    </p:extLst>
  </p:cSld>
  <p:clrMapOvr>
    <a:masterClrMapping/>
  </p:clrMapOvr>
</p:sld>
</file>

<file path=ppt/theme/theme1.xml><?xml version="1.0" encoding="utf-8"?>
<a:theme xmlns:a="http://schemas.openxmlformats.org/drawingml/2006/main" name="Default Theme">
  <a:themeElements>
    <a:clrScheme name="The John A Hartford Foundation">
      <a:dk1>
        <a:srgbClr val="000000"/>
      </a:dk1>
      <a:lt1>
        <a:srgbClr val="FFFFFF"/>
      </a:lt1>
      <a:dk2>
        <a:srgbClr val="5482A1"/>
      </a:dk2>
      <a:lt2>
        <a:srgbClr val="FFFFFF"/>
      </a:lt2>
      <a:accent1>
        <a:srgbClr val="5DABD5"/>
      </a:accent1>
      <a:accent2>
        <a:srgbClr val="FFD530"/>
      </a:accent2>
      <a:accent3>
        <a:srgbClr val="73B753"/>
      </a:accent3>
      <a:accent4>
        <a:srgbClr val="5482A1"/>
      </a:accent4>
      <a:accent5>
        <a:srgbClr val="DCB532"/>
      </a:accent5>
      <a:accent6>
        <a:srgbClr val="5B8A59"/>
      </a:accent6>
      <a:hlink>
        <a:srgbClr val="58595B"/>
      </a:hlink>
      <a:folHlink>
        <a:srgbClr val="5859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AHF_template_07.pptx" id="{7269D71A-7B12-FA42-8FFD-A4A55A2D51BC}" vid="{DC93BAE8-10FD-3E46-9460-9C063F012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728CE526724647825B3BB80D409B73" ma:contentTypeVersion="13" ma:contentTypeDescription="Create a new document." ma:contentTypeScope="" ma:versionID="1dfa15a67a987e7b88ff7e583ba7d9b0">
  <xsd:schema xmlns:xsd="http://www.w3.org/2001/XMLSchema" xmlns:xs="http://www.w3.org/2001/XMLSchema" xmlns:p="http://schemas.microsoft.com/office/2006/metadata/properties" xmlns:ns2="2c19488a-6acc-49fe-9988-80b1ef7ef86c" xmlns:ns3="09bddfc9-0200-419a-a73b-f830a3b6654d" targetNamespace="http://schemas.microsoft.com/office/2006/metadata/properties" ma:root="true" ma:fieldsID="47ca2208e52b2020a3e75d22dc05a361" ns2:_="" ns3:_="">
    <xsd:import namespace="2c19488a-6acc-49fe-9988-80b1ef7ef86c"/>
    <xsd:import namespace="09bddfc9-0200-419a-a73b-f830a3b665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19488a-6acc-49fe-9988-80b1ef7ef8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bddfc9-0200-419a-a73b-f830a3b665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12F1F5-5367-476E-82BB-929205F2F33B}">
  <ds:schemaRefs>
    <ds:schemaRef ds:uri="http://schemas.microsoft.com/office/2006/documentManagement/types"/>
    <ds:schemaRef ds:uri="http://purl.org/dc/terms/"/>
    <ds:schemaRef ds:uri="http://purl.org/dc/elements/1.1/"/>
    <ds:schemaRef ds:uri="09bddfc9-0200-419a-a73b-f830a3b6654d"/>
    <ds:schemaRef ds:uri="http://schemas.microsoft.com/office/infopath/2007/PartnerControls"/>
    <ds:schemaRef ds:uri="http://purl.org/dc/dcmitype/"/>
    <ds:schemaRef ds:uri="http://schemas.microsoft.com/office/2006/metadata/properties"/>
    <ds:schemaRef ds:uri="http://schemas.openxmlformats.org/package/2006/metadata/core-properties"/>
    <ds:schemaRef ds:uri="2c19488a-6acc-49fe-9988-80b1ef7ef86c"/>
    <ds:schemaRef ds:uri="http://www.w3.org/XML/1998/namespace"/>
  </ds:schemaRefs>
</ds:datastoreItem>
</file>

<file path=customXml/itemProps2.xml><?xml version="1.0" encoding="utf-8"?>
<ds:datastoreItem xmlns:ds="http://schemas.openxmlformats.org/officeDocument/2006/customXml" ds:itemID="{BEB1F5EA-6FBF-4404-A34C-6DE80C833969}">
  <ds:schemaRefs>
    <ds:schemaRef ds:uri="http://schemas.microsoft.com/sharepoint/v3/contenttype/forms"/>
  </ds:schemaRefs>
</ds:datastoreItem>
</file>

<file path=customXml/itemProps3.xml><?xml version="1.0" encoding="utf-8"?>
<ds:datastoreItem xmlns:ds="http://schemas.openxmlformats.org/officeDocument/2006/customXml" ds:itemID="{CA1F088B-0FDB-4D74-9DCA-13D22F5DC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19488a-6acc-49fe-9988-80b1ef7ef86c"/>
    <ds:schemaRef ds:uri="09bddfc9-0200-419a-a73b-f830a3b665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146</TotalTime>
  <Words>1246</Words>
  <Application>Microsoft Office PowerPoint</Application>
  <PresentationFormat>Widescreen</PresentationFormat>
  <Paragraphs>155</Paragraphs>
  <Slides>26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Narrow</vt:lpstr>
      <vt:lpstr>Century Gothic</vt:lpstr>
      <vt:lpstr>Georgia</vt:lpstr>
      <vt:lpstr>Helvetica</vt:lpstr>
      <vt:lpstr>Times New Roman</vt:lpstr>
      <vt:lpstr>Default Theme</vt:lpstr>
      <vt:lpstr>PowerPoint Presentation</vt:lpstr>
      <vt:lpstr>PowerPoint Presentation</vt:lpstr>
      <vt:lpstr>Mission &amp; Priorities</vt:lpstr>
      <vt:lpstr>Age-Friendly Health Systems</vt:lpstr>
      <vt:lpstr>Why We Need Age-Friendly Care</vt:lpstr>
      <vt:lpstr>Age-Friendly Health Systems</vt:lpstr>
      <vt:lpstr>We Have a Know-Do Gap</vt:lpstr>
      <vt:lpstr>Selection of the Vital Few Elements of Age-Friendly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Age-Friendly Recognition</vt:lpstr>
      <vt:lpstr>The Value of Age-Friendly Health Systems</vt:lpstr>
      <vt:lpstr>Results of Age-Friendly Care</vt:lpstr>
      <vt:lpstr>Results of Age-Friendly Care</vt:lpstr>
      <vt:lpstr>PowerPoint Presentation</vt:lpstr>
      <vt:lpstr>COVID-19 and Nursing Homes - JAHF Actions</vt:lpstr>
      <vt:lpstr>Example: 4Ms in an Age-Friendly Telemedicine Visit During COVID-19</vt:lpstr>
      <vt:lpstr>AFHS Training Sessions Focus on Evidence-base NNHH and ECHO</vt:lpstr>
      <vt:lpstr>Join Us in the Age-Friendly Health Systems Movement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Zhang, Jinghan</dc:creator>
  <cp:keywords/>
  <dc:description/>
  <cp:lastModifiedBy>Steger, Stephanie</cp:lastModifiedBy>
  <cp:revision>8</cp:revision>
  <dcterms:created xsi:type="dcterms:W3CDTF">2020-10-19T15:07:36Z</dcterms:created>
  <dcterms:modified xsi:type="dcterms:W3CDTF">2020-10-29T16:01:26Z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0x010100E1728CE526724647825B3BB80D409B73</vt:lpwstr>
  </property>
  <property fmtid="{D5CDD505-2E9C-101B-9397-08002B2CF9AE}" pid="3" name="_dlc_DocIdItemGuid">
    <vt:lpwstr>b3f8cec9-1a04-4c33-acbc-675c964bc674</vt:lpwstr>
  </property>
</Properties>
</file>